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60" r:id="rId3"/>
    <p:sldId id="259" r:id="rId4"/>
    <p:sldId id="257" r:id="rId5"/>
    <p:sldId id="262" r:id="rId6"/>
    <p:sldId id="261" r:id="rId7"/>
    <p:sldId id="263" r:id="rId8"/>
    <p:sldId id="277" r:id="rId9"/>
    <p:sldId id="309" r:id="rId10"/>
    <p:sldId id="278" r:id="rId11"/>
    <p:sldId id="279" r:id="rId12"/>
    <p:sldId id="280" r:id="rId13"/>
    <p:sldId id="310" r:id="rId14"/>
    <p:sldId id="281" r:id="rId15"/>
    <p:sldId id="282" r:id="rId16"/>
    <p:sldId id="286" r:id="rId17"/>
    <p:sldId id="313" r:id="rId18"/>
    <p:sldId id="283" r:id="rId19"/>
    <p:sldId id="284" r:id="rId20"/>
    <p:sldId id="285" r:id="rId21"/>
    <p:sldId id="291" r:id="rId22"/>
    <p:sldId id="287" r:id="rId23"/>
    <p:sldId id="315" r:id="rId24"/>
    <p:sldId id="266" r:id="rId25"/>
    <p:sldId id="316" r:id="rId26"/>
    <p:sldId id="292" r:id="rId27"/>
    <p:sldId id="293" r:id="rId28"/>
    <p:sldId id="300" r:id="rId29"/>
    <p:sldId id="294" r:id="rId30"/>
    <p:sldId id="295" r:id="rId31"/>
    <p:sldId id="326" r:id="rId32"/>
    <p:sldId id="327" r:id="rId33"/>
    <p:sldId id="328" r:id="rId34"/>
    <p:sldId id="296" r:id="rId35"/>
    <p:sldId id="301" r:id="rId36"/>
    <p:sldId id="317" r:id="rId37"/>
    <p:sldId id="318" r:id="rId38"/>
    <p:sldId id="319" r:id="rId39"/>
    <p:sldId id="321" r:id="rId40"/>
    <p:sldId id="322" r:id="rId41"/>
    <p:sldId id="323" r:id="rId42"/>
    <p:sldId id="324" r:id="rId43"/>
    <p:sldId id="320" r:id="rId44"/>
    <p:sldId id="297" r:id="rId45"/>
    <p:sldId id="302" r:id="rId46"/>
    <p:sldId id="325" r:id="rId4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25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523DD-2705-487A-9560-4C973C8B443B}" type="datetimeFigureOut">
              <a:rPr lang="en-US" smtClean="0"/>
              <a:pPr/>
              <a:t>9/26/2012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CCC81-87E4-4FCD-A5D8-908DB96BA2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3218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Αλυκή</a:t>
            </a:r>
            <a:r>
              <a:rPr lang="el-GR" baseline="0" dirty="0" smtClean="0"/>
              <a:t> </a:t>
            </a:r>
            <a:r>
              <a:rPr lang="el-GR" baseline="0" dirty="0" err="1" smtClean="0"/>
              <a:t>λέσβος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CCC81-87E4-4FCD-A5D8-908DB96BA24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8080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38D0-7A53-4360-9F77-9DF8970AB65A}" type="datetimeFigureOut">
              <a:rPr lang="el-GR" smtClean="0"/>
              <a:pPr/>
              <a:t>26/9/2012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7B142-BDA8-4301-8261-2327E80351E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08504" cy="764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032927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38D0-7A53-4360-9F77-9DF8970AB65A}" type="datetimeFigureOut">
              <a:rPr lang="el-GR" smtClean="0"/>
              <a:pPr/>
              <a:t>26/9/2012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7B142-BDA8-4301-8261-2327E80351E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317816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38D0-7A53-4360-9F77-9DF8970AB65A}" type="datetimeFigureOut">
              <a:rPr lang="el-GR" smtClean="0"/>
              <a:pPr/>
              <a:t>26/9/2012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7B142-BDA8-4301-8261-2327E80351E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283772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38D0-7A53-4360-9F77-9DF8970AB65A}" type="datetimeFigureOut">
              <a:rPr lang="el-GR" smtClean="0"/>
              <a:pPr/>
              <a:t>26/9/2012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7B142-BDA8-4301-8261-2327E80351E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95671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38D0-7A53-4360-9F77-9DF8970AB65A}" type="datetimeFigureOut">
              <a:rPr lang="el-GR" smtClean="0"/>
              <a:pPr/>
              <a:t>26/9/2012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7B142-BDA8-4301-8261-2327E80351E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125522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38D0-7A53-4360-9F77-9DF8970AB65A}" type="datetimeFigureOut">
              <a:rPr lang="el-GR" smtClean="0"/>
              <a:pPr/>
              <a:t>26/9/2012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7B142-BDA8-4301-8261-2327E80351E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445541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38D0-7A53-4360-9F77-9DF8970AB65A}" type="datetimeFigureOut">
              <a:rPr lang="el-GR" smtClean="0"/>
              <a:pPr/>
              <a:t>26/9/2012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7B142-BDA8-4301-8261-2327E80351E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46719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38D0-7A53-4360-9F77-9DF8970AB65A}" type="datetimeFigureOut">
              <a:rPr lang="el-GR" smtClean="0"/>
              <a:pPr/>
              <a:t>26/9/2012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7B142-BDA8-4301-8261-2327E80351E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20938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38D0-7A53-4360-9F77-9DF8970AB65A}" type="datetimeFigureOut">
              <a:rPr lang="el-GR" smtClean="0"/>
              <a:pPr/>
              <a:t>26/9/2012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7B142-BDA8-4301-8261-2327E80351E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21860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38D0-7A53-4360-9F77-9DF8970AB65A}" type="datetimeFigureOut">
              <a:rPr lang="el-GR" smtClean="0"/>
              <a:pPr/>
              <a:t>26/9/2012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7B142-BDA8-4301-8261-2327E80351E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694508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38D0-7A53-4360-9F77-9DF8970AB65A}" type="datetimeFigureOut">
              <a:rPr lang="el-GR" smtClean="0"/>
              <a:pPr/>
              <a:t>26/9/2012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7B142-BDA8-4301-8261-2327E80351E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508438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538D0-7A53-4360-9F77-9DF8970AB65A}" type="datetimeFigureOut">
              <a:rPr lang="el-GR" smtClean="0"/>
              <a:pPr/>
              <a:t>26/9/2012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7B142-BDA8-4301-8261-2327E80351E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6375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07904" y="3446473"/>
            <a:ext cx="4928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Inducing changes on landscapes</a:t>
            </a:r>
            <a:endParaRPr lang="el-GR" sz="2800" b="1" dirty="0"/>
          </a:p>
        </p:txBody>
      </p:sp>
    </p:spTree>
    <p:extLst>
      <p:ext uri="{BB962C8B-B14F-4D97-AF65-F5344CB8AC3E}">
        <p14:creationId xmlns:p14="http://schemas.microsoft.com/office/powerpoint/2010/main" xmlns="" val="15804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20272" y="360512"/>
            <a:ext cx="1953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Talkin</a:t>
            </a:r>
            <a:r>
              <a:rPr lang="en-US" b="1" dirty="0" smtClean="0">
                <a:solidFill>
                  <a:schemeClr val="bg1"/>
                </a:solidFill>
              </a:rPr>
              <a:t>’ landscapes 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9-10_93-9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121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20272" y="360512"/>
            <a:ext cx="1953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Talkin</a:t>
            </a:r>
            <a:r>
              <a:rPr lang="en-US" b="1" dirty="0" smtClean="0">
                <a:solidFill>
                  <a:schemeClr val="bg1"/>
                </a:solidFill>
              </a:rPr>
              <a:t>’ landscapes 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11-12_159-16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879" y="1196752"/>
            <a:ext cx="9144000" cy="553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121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20272" y="360512"/>
            <a:ext cx="1953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Talkin</a:t>
            </a:r>
            <a:r>
              <a:rPr lang="en-US" b="1" dirty="0" smtClean="0">
                <a:solidFill>
                  <a:schemeClr val="bg1"/>
                </a:solidFill>
              </a:rPr>
              <a:t>’ landscapes 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3" name="Picture 4" descr="panorama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121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20272" y="360512"/>
            <a:ext cx="1953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Talkin</a:t>
            </a:r>
            <a:r>
              <a:rPr lang="en-US" b="1" dirty="0" smtClean="0">
                <a:solidFill>
                  <a:schemeClr val="bg1"/>
                </a:solidFill>
              </a:rPr>
              <a:t>’ landscapes 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c.liarikos\Pictures\photos\work other\land\DSC013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897924"/>
            <a:ext cx="777686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628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20272" y="360512"/>
            <a:ext cx="1953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Talkin</a:t>
            </a:r>
            <a:r>
              <a:rPr lang="en-US" b="1" dirty="0" smtClean="0">
                <a:solidFill>
                  <a:schemeClr val="bg1"/>
                </a:solidFill>
              </a:rPr>
              <a:t>’ landscapes 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3" name="Picture 4" descr="panoram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121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20272" y="360512"/>
            <a:ext cx="1953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Talkin</a:t>
            </a:r>
            <a:r>
              <a:rPr lang="en-US" b="1" dirty="0" smtClean="0">
                <a:solidFill>
                  <a:schemeClr val="bg1"/>
                </a:solidFill>
              </a:rPr>
              <a:t>’ landscapes 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3" name="Picture 4" descr="A15_32-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06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455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20272" y="360512"/>
            <a:ext cx="1953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Talkin</a:t>
            </a:r>
            <a:r>
              <a:rPr lang="en-US" b="1" dirty="0" smtClean="0">
                <a:solidFill>
                  <a:schemeClr val="bg1"/>
                </a:solidFill>
              </a:rPr>
              <a:t>’ landscapes 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Giorgos Katsadorakis\Desktop\TOPIA PHOTOS &amp; MAPS\WIND PARK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424936" cy="561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1262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20272" y="360512"/>
            <a:ext cx="1953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Talkin</a:t>
            </a:r>
            <a:r>
              <a:rPr lang="en-US" b="1" dirty="0" smtClean="0">
                <a:solidFill>
                  <a:schemeClr val="bg1"/>
                </a:solidFill>
              </a:rPr>
              <a:t>’ landscapes 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c.liarikos\Pictures\photos\wwf\wetlands\EK.MESAKTH 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592392" cy="569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165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20272" y="360512"/>
            <a:ext cx="1953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Talkin</a:t>
            </a:r>
            <a:r>
              <a:rPr lang="en-US" b="1" dirty="0" smtClean="0">
                <a:solidFill>
                  <a:schemeClr val="bg1"/>
                </a:solidFill>
              </a:rPr>
              <a:t>’ landscapes 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3" name="Picture 4" descr="DSC_00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8993188" cy="602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455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20272" y="360512"/>
            <a:ext cx="1953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Talkin</a:t>
            </a:r>
            <a:r>
              <a:rPr lang="en-US" b="1" dirty="0" smtClean="0">
                <a:solidFill>
                  <a:schemeClr val="bg1"/>
                </a:solidFill>
              </a:rPr>
              <a:t>’ landscapes 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DSC_036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200" y="981075"/>
            <a:ext cx="8777288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455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20272" y="360512"/>
            <a:ext cx="1953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Talkin</a:t>
            </a:r>
            <a:r>
              <a:rPr lang="en-US" b="1" dirty="0" smtClean="0">
                <a:solidFill>
                  <a:schemeClr val="bg1"/>
                </a:solidFill>
              </a:rPr>
              <a:t>’ landscapes 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4" name="Picture 4" descr="panoram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141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20272" y="360512"/>
            <a:ext cx="1953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Talkin</a:t>
            </a:r>
            <a:r>
              <a:rPr lang="en-US" b="1" dirty="0" smtClean="0">
                <a:solidFill>
                  <a:schemeClr val="bg1"/>
                </a:solidFill>
              </a:rPr>
              <a:t>’ landscapes 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3" name="Picture 4" descr="DSC_029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96963"/>
            <a:ext cx="8604250" cy="576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455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20272" y="360512"/>
            <a:ext cx="1953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Talkin</a:t>
            </a:r>
            <a:r>
              <a:rPr lang="en-US" b="1" dirty="0" smtClean="0">
                <a:solidFill>
                  <a:schemeClr val="bg1"/>
                </a:solidFill>
              </a:rPr>
              <a:t>’ landscapes 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3" name="Picture 4" descr="C:\Users\Giorgos Katsadorakis\Desktop\TOPIA PHOTOS &amp; MAPS\IMG_05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10690"/>
            <a:ext cx="7992888" cy="532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9155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5613" y="1700808"/>
            <a:ext cx="81369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Three basic understandings: </a:t>
            </a:r>
          </a:p>
          <a:p>
            <a:endParaRPr lang="en-US" sz="2400" b="1" i="1" dirty="0"/>
          </a:p>
          <a:p>
            <a:endParaRPr lang="en-US" sz="2400" b="1" i="1" dirty="0" smtClean="0"/>
          </a:p>
          <a:p>
            <a:r>
              <a:rPr lang="en-US" sz="2400" b="1" i="1" dirty="0" smtClean="0"/>
              <a:t>Landscape conservation </a:t>
            </a:r>
            <a:r>
              <a:rPr lang="en-US" sz="2400" b="1" i="1" dirty="0" err="1" smtClean="0"/>
              <a:t>vs</a:t>
            </a:r>
            <a:r>
              <a:rPr lang="en-US" sz="2400" b="1" i="1" dirty="0" smtClean="0"/>
              <a:t> Landscape ecology </a:t>
            </a:r>
            <a:endParaRPr lang="el-GR" sz="2400" b="1" i="1" dirty="0" smtClean="0"/>
          </a:p>
          <a:p>
            <a:endParaRPr lang="en-US" sz="2400" b="1" i="1" dirty="0" smtClean="0"/>
          </a:p>
          <a:p>
            <a:r>
              <a:rPr lang="el-GR" sz="2400" b="1" i="1" dirty="0" smtClean="0"/>
              <a:t> </a:t>
            </a:r>
            <a:endParaRPr lang="en-US" sz="2400" b="1" i="1" dirty="0" smtClean="0"/>
          </a:p>
          <a:p>
            <a:r>
              <a:rPr lang="en-US" sz="2400" b="1" i="1" dirty="0" smtClean="0"/>
              <a:t>Land cover </a:t>
            </a:r>
            <a:r>
              <a:rPr lang="en-US" sz="2400" b="1" i="1" dirty="0" err="1" smtClean="0"/>
              <a:t>vs</a:t>
            </a:r>
            <a:r>
              <a:rPr lang="en-US" sz="2400" b="1" i="1" dirty="0" smtClean="0"/>
              <a:t> Land use </a:t>
            </a:r>
            <a:endParaRPr lang="el-GR" sz="2400" b="1" i="1" dirty="0" smtClean="0"/>
          </a:p>
          <a:p>
            <a:endParaRPr lang="en-US" sz="2400" b="1" i="1" dirty="0" smtClean="0"/>
          </a:p>
          <a:p>
            <a:pPr>
              <a:lnSpc>
                <a:spcPct val="200000"/>
              </a:lnSpc>
            </a:pPr>
            <a:r>
              <a:rPr lang="en-US" sz="2400" b="1" i="1" dirty="0" smtClean="0"/>
              <a:t>Sustainability and resilience (</a:t>
            </a:r>
            <a:r>
              <a:rPr lang="en-US" sz="2400" i="1" dirty="0" smtClean="0"/>
              <a:t>the critical factors</a:t>
            </a:r>
            <a:r>
              <a:rPr lang="en-US" sz="2400" b="1" i="1" dirty="0" smtClean="0"/>
              <a:t>)</a:t>
            </a:r>
            <a:endParaRPr lang="en-US" sz="24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6444208" y="360512"/>
            <a:ext cx="2390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Impacts on landscapes </a:t>
            </a:r>
            <a:endParaRPr lang="el-G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155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19-24_75-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810186"/>
            <a:ext cx="6372200" cy="304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5_55-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49365"/>
            <a:ext cx="6372200" cy="338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3705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44208" y="360512"/>
            <a:ext cx="2390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Impacts on landscapes 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028" y="1700808"/>
            <a:ext cx="84969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Two</a:t>
            </a:r>
            <a:r>
              <a:rPr lang="en-US" sz="2400" dirty="0" smtClean="0"/>
              <a:t> main types of impacts on landscapes</a:t>
            </a:r>
            <a:r>
              <a:rPr lang="el-GR" sz="2400" dirty="0" smtClean="0"/>
              <a:t>:</a:t>
            </a:r>
            <a:endParaRPr lang="en-US" sz="2400" dirty="0" smtClean="0"/>
          </a:p>
          <a:p>
            <a:endParaRPr lang="el-GR" sz="2400" dirty="0" smtClean="0"/>
          </a:p>
          <a:p>
            <a:endParaRPr lang="el-GR" sz="2400" dirty="0"/>
          </a:p>
          <a:p>
            <a:r>
              <a:rPr lang="el-GR" sz="2400" dirty="0" smtClean="0"/>
              <a:t>1. </a:t>
            </a:r>
            <a:r>
              <a:rPr lang="en-US" sz="2400" b="1" dirty="0" smtClean="0"/>
              <a:t>Impacts on the </a:t>
            </a:r>
            <a:r>
              <a:rPr lang="en-US" sz="2400" b="1" u="sng" dirty="0" smtClean="0"/>
              <a:t>character</a:t>
            </a:r>
            <a:r>
              <a:rPr lang="en-US" sz="2400" b="1" dirty="0" smtClean="0"/>
              <a:t> of the landscape </a:t>
            </a:r>
            <a:endParaRPr lang="el-GR" sz="2400" b="1" dirty="0" smtClean="0"/>
          </a:p>
          <a:p>
            <a:endParaRPr lang="el-GR" sz="2400" dirty="0" smtClean="0"/>
          </a:p>
          <a:p>
            <a:r>
              <a:rPr lang="el-GR" sz="2400" dirty="0" smtClean="0"/>
              <a:t>2. </a:t>
            </a:r>
            <a:r>
              <a:rPr lang="en-US" sz="2400" b="1" dirty="0" smtClean="0"/>
              <a:t>Impacts on the </a:t>
            </a:r>
            <a:r>
              <a:rPr lang="en-US" sz="2400" b="1" u="sng" dirty="0" smtClean="0"/>
              <a:t>functions</a:t>
            </a:r>
            <a:r>
              <a:rPr lang="en-US" sz="2400" b="1" dirty="0" smtClean="0"/>
              <a:t> of the landscape </a:t>
            </a:r>
          </a:p>
          <a:p>
            <a:endParaRPr lang="el-GR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l-GR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186141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11-12_159-16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2054" y="3573016"/>
            <a:ext cx="7012314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4_20-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1"/>
            <a:ext cx="6984776" cy="296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4983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44208" y="360512"/>
            <a:ext cx="2390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Impacts on landscapes 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028" y="1700808"/>
            <a:ext cx="84969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Impacts on the </a:t>
            </a:r>
            <a:r>
              <a:rPr lang="en-US" sz="2400" b="1" u="sng" dirty="0" smtClean="0"/>
              <a:t>character</a:t>
            </a:r>
            <a:r>
              <a:rPr lang="en-US" sz="2400" b="1" dirty="0" smtClean="0"/>
              <a:t> of the landscape</a:t>
            </a:r>
            <a:r>
              <a:rPr lang="el-GR" sz="2400" dirty="0" smtClean="0"/>
              <a:t>:</a:t>
            </a:r>
            <a:endParaRPr lang="en-US" sz="2400" dirty="0" smtClean="0"/>
          </a:p>
          <a:p>
            <a:endParaRPr lang="el-GR" sz="2400" dirty="0" smtClean="0"/>
          </a:p>
          <a:p>
            <a:endParaRPr lang="el-GR" sz="2400" dirty="0"/>
          </a:p>
          <a:p>
            <a:r>
              <a:rPr lang="el-GR" sz="2400" i="1" dirty="0" smtClean="0"/>
              <a:t>1. </a:t>
            </a:r>
            <a:r>
              <a:rPr lang="en-US" sz="2400" b="1" i="1" dirty="0" smtClean="0"/>
              <a:t>Visual / aesthetic </a:t>
            </a:r>
            <a:endParaRPr lang="el-GR" sz="2400" b="1" i="1" dirty="0" smtClean="0"/>
          </a:p>
          <a:p>
            <a:endParaRPr lang="el-GR" sz="2400" i="1" dirty="0" smtClean="0"/>
          </a:p>
          <a:p>
            <a:r>
              <a:rPr lang="el-GR" sz="2400" i="1" dirty="0" smtClean="0"/>
              <a:t>2. </a:t>
            </a:r>
            <a:r>
              <a:rPr lang="en-US" sz="2400" b="1" i="1" dirty="0" smtClean="0"/>
              <a:t>Cultural / historical </a:t>
            </a:r>
          </a:p>
          <a:p>
            <a:endParaRPr lang="en-US" sz="2400" b="1" i="1" dirty="0"/>
          </a:p>
          <a:p>
            <a:r>
              <a:rPr lang="en-US" sz="2400" b="1" i="1" dirty="0" smtClean="0"/>
              <a:t>3. Subjective </a:t>
            </a:r>
            <a:r>
              <a:rPr lang="el-GR" sz="2400" b="1" i="1" dirty="0" smtClean="0"/>
              <a:t>– </a:t>
            </a:r>
            <a:r>
              <a:rPr lang="en-US" sz="2400" b="1" i="1" dirty="0" smtClean="0"/>
              <a:t>matter of perception</a:t>
            </a:r>
          </a:p>
        </p:txBody>
      </p:sp>
    </p:spTree>
    <p:extLst>
      <p:ext uri="{BB962C8B-B14F-4D97-AF65-F5344CB8AC3E}">
        <p14:creationId xmlns:p14="http://schemas.microsoft.com/office/powerpoint/2010/main" xmlns="" val="95624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44208" y="360512"/>
            <a:ext cx="2390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Impacts on landscapes 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1028" y="1700808"/>
            <a:ext cx="84969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Impacts on the </a:t>
            </a:r>
            <a:r>
              <a:rPr lang="en-US" sz="2400" b="1" u="sng" dirty="0" smtClean="0"/>
              <a:t>function </a:t>
            </a:r>
            <a:r>
              <a:rPr lang="en-US" sz="2400" b="1" dirty="0" smtClean="0"/>
              <a:t>of the landscape</a:t>
            </a:r>
            <a:r>
              <a:rPr lang="el-GR" sz="2400" dirty="0" smtClean="0"/>
              <a:t>:</a:t>
            </a:r>
            <a:endParaRPr lang="en-US" sz="2400" dirty="0" smtClean="0"/>
          </a:p>
          <a:p>
            <a:endParaRPr lang="el-GR" sz="2400" dirty="0" smtClean="0"/>
          </a:p>
          <a:p>
            <a:endParaRPr lang="el-GR" sz="2400" dirty="0"/>
          </a:p>
          <a:p>
            <a:r>
              <a:rPr lang="el-GR" sz="2400" i="1" dirty="0" smtClean="0"/>
              <a:t>1. </a:t>
            </a:r>
            <a:r>
              <a:rPr lang="en-US" sz="2400" b="1" i="1" dirty="0" smtClean="0"/>
              <a:t>Ecology / biodiversity </a:t>
            </a:r>
            <a:endParaRPr lang="el-GR" sz="2400" b="1" i="1" dirty="0" smtClean="0"/>
          </a:p>
          <a:p>
            <a:endParaRPr lang="el-GR" sz="2400" i="1" dirty="0" smtClean="0"/>
          </a:p>
          <a:p>
            <a:r>
              <a:rPr lang="el-GR" sz="2400" i="1" dirty="0" smtClean="0"/>
              <a:t>2. </a:t>
            </a:r>
            <a:r>
              <a:rPr lang="en-US" sz="2400" b="1" i="1" dirty="0" smtClean="0"/>
              <a:t>Ecosystem services </a:t>
            </a:r>
          </a:p>
          <a:p>
            <a:endParaRPr lang="en-US" sz="2400" b="1" i="1" dirty="0"/>
          </a:p>
          <a:p>
            <a:r>
              <a:rPr lang="en-US" sz="2400" b="1" i="1" dirty="0" smtClean="0"/>
              <a:t>3. Economic </a:t>
            </a:r>
          </a:p>
          <a:p>
            <a:endParaRPr lang="en-US" sz="2400" b="1" i="1" dirty="0"/>
          </a:p>
          <a:p>
            <a:r>
              <a:rPr lang="en-US" sz="2400" b="1" i="1" dirty="0" smtClean="0"/>
              <a:t>4. Generally objective – can be assessed based on scientific facts</a:t>
            </a:r>
          </a:p>
        </p:txBody>
      </p:sp>
    </p:spTree>
    <p:extLst>
      <p:ext uri="{BB962C8B-B14F-4D97-AF65-F5344CB8AC3E}">
        <p14:creationId xmlns:p14="http://schemas.microsoft.com/office/powerpoint/2010/main" xmlns="" val="95624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44208" y="360512"/>
            <a:ext cx="2390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Impacts on landscapes 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028" y="1700808"/>
            <a:ext cx="84969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Impacts may be</a:t>
            </a:r>
            <a:r>
              <a:rPr lang="el-GR" sz="2400" dirty="0" smtClean="0"/>
              <a:t>:</a:t>
            </a:r>
            <a:endParaRPr lang="en-US" sz="2400" dirty="0" smtClean="0"/>
          </a:p>
          <a:p>
            <a:endParaRPr lang="el-GR" sz="2400" dirty="0" smtClean="0"/>
          </a:p>
          <a:p>
            <a:endParaRPr lang="el-GR" sz="2400" dirty="0"/>
          </a:p>
          <a:p>
            <a:r>
              <a:rPr lang="el-GR" sz="2400" dirty="0" smtClean="0"/>
              <a:t>1. </a:t>
            </a:r>
            <a:r>
              <a:rPr lang="en-US" sz="2400" b="1" dirty="0" smtClean="0"/>
              <a:t>Direct: </a:t>
            </a:r>
            <a:r>
              <a:rPr lang="en-US" sz="2400" dirty="0" smtClean="0"/>
              <a:t>directly caused by a specific action/policy  </a:t>
            </a:r>
            <a:endParaRPr lang="el-GR" sz="2400" dirty="0" smtClean="0"/>
          </a:p>
          <a:p>
            <a:endParaRPr lang="el-GR" sz="2400" dirty="0" smtClean="0"/>
          </a:p>
          <a:p>
            <a:r>
              <a:rPr lang="el-GR" sz="2400" dirty="0" smtClean="0"/>
              <a:t>2. </a:t>
            </a:r>
            <a:r>
              <a:rPr lang="en-US" sz="2400" b="1" dirty="0" smtClean="0"/>
              <a:t>Indirect: </a:t>
            </a:r>
            <a:r>
              <a:rPr lang="en-US" sz="2400" dirty="0" smtClean="0"/>
              <a:t>driven by an action/policy but not directly caused by it </a:t>
            </a:r>
            <a:endParaRPr lang="en-US" sz="2400" b="1" dirty="0" smtClean="0"/>
          </a:p>
          <a:p>
            <a:endParaRPr lang="en-US" sz="2400" b="1" dirty="0"/>
          </a:p>
          <a:p>
            <a:r>
              <a:rPr lang="en-US" sz="2400" b="1" dirty="0" smtClean="0"/>
              <a:t>3. Induced: </a:t>
            </a:r>
            <a:r>
              <a:rPr lang="en-US" sz="2400" dirty="0" smtClean="0"/>
              <a:t>seemingly irrelevant to an action/policy but actually fostered or promoted by it </a:t>
            </a:r>
            <a:endParaRPr lang="el-GR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382781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13917" y="360512"/>
            <a:ext cx="3113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Understanding  Policy impacts 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052736"/>
            <a:ext cx="849694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Exercise 1</a:t>
            </a:r>
            <a:r>
              <a:rPr lang="en-US" sz="2400" b="1" dirty="0" smtClean="0"/>
              <a:t>: </a:t>
            </a:r>
            <a:r>
              <a:rPr lang="en-US" sz="2400" dirty="0" smtClean="0"/>
              <a:t>Map policy impacts against this matrix</a:t>
            </a:r>
          </a:p>
          <a:p>
            <a:endParaRPr lang="en-US" sz="2400" i="1" dirty="0"/>
          </a:p>
          <a:p>
            <a:endParaRPr lang="en-US" sz="2400" i="1" dirty="0" smtClean="0"/>
          </a:p>
          <a:p>
            <a:endParaRPr lang="en-US" sz="2400" i="1" dirty="0"/>
          </a:p>
          <a:p>
            <a:endParaRPr lang="en-US" sz="2400" i="1" dirty="0" smtClean="0"/>
          </a:p>
          <a:p>
            <a:endParaRPr lang="en-US" sz="2400" i="1" dirty="0"/>
          </a:p>
          <a:p>
            <a:endParaRPr lang="en-US" sz="2400" i="1" dirty="0" smtClean="0"/>
          </a:p>
          <a:p>
            <a:endParaRPr lang="en-US" sz="2400" i="1" dirty="0"/>
          </a:p>
          <a:p>
            <a:r>
              <a:rPr lang="en-US" sz="2400" i="1" dirty="0" smtClean="0"/>
              <a:t>For the following actions / policies: </a:t>
            </a:r>
          </a:p>
          <a:p>
            <a:endParaRPr lang="en-US" sz="2400" i="1" dirty="0"/>
          </a:p>
          <a:p>
            <a:pPr marL="342900" indent="-342900">
              <a:buFontTx/>
              <a:buChar char="-"/>
            </a:pPr>
            <a:r>
              <a:rPr lang="en-US" sz="2400" i="1" dirty="0" smtClean="0"/>
              <a:t>Corridor / Highway / road construction </a:t>
            </a:r>
          </a:p>
          <a:p>
            <a:pPr marL="342900" indent="-342900">
              <a:buFontTx/>
              <a:buChar char="-"/>
            </a:pPr>
            <a:r>
              <a:rPr lang="en-US" sz="2400" i="1" dirty="0" smtClean="0"/>
              <a:t>Agricultural support policies </a:t>
            </a:r>
          </a:p>
          <a:p>
            <a:pPr marL="342900" indent="-342900">
              <a:buFontTx/>
              <a:buChar char="-"/>
            </a:pPr>
            <a:r>
              <a:rPr lang="en-US" sz="2400" i="1" dirty="0" smtClean="0"/>
              <a:t>Tourism development </a:t>
            </a:r>
          </a:p>
          <a:p>
            <a:pPr marL="342900" indent="-342900">
              <a:buFontTx/>
              <a:buChar char="-"/>
            </a:pPr>
            <a:r>
              <a:rPr lang="en-US" sz="2400" i="1" dirty="0" smtClean="0"/>
              <a:t>Renewable energy development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80994105"/>
              </p:ext>
            </p:extLst>
          </p:nvPr>
        </p:nvGraphicFramePr>
        <p:xfrm>
          <a:off x="971600" y="1916832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2407816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Impact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Landscape Character 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Landscape function 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Direct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Indirect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Induced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825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20272" y="360512"/>
            <a:ext cx="1953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Talkin</a:t>
            </a:r>
            <a:r>
              <a:rPr lang="en-US" b="1" dirty="0" smtClean="0">
                <a:solidFill>
                  <a:schemeClr val="bg1"/>
                </a:solidFill>
              </a:rPr>
              <a:t>’ landscapes 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7" name="Picture 3" descr="P10309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770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141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556792"/>
            <a:ext cx="84969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Exercise results: </a:t>
            </a:r>
          </a:p>
          <a:p>
            <a:endParaRPr lang="en-US" sz="2400" dirty="0"/>
          </a:p>
          <a:p>
            <a:r>
              <a:rPr lang="en-US" sz="2400" dirty="0" smtClean="0"/>
              <a:t>Presentation</a:t>
            </a:r>
          </a:p>
          <a:p>
            <a:endParaRPr lang="en-US" sz="2400" i="1" dirty="0"/>
          </a:p>
          <a:p>
            <a:r>
              <a:rPr lang="en-US" sz="2400" i="1" dirty="0" smtClean="0"/>
              <a:t>Discussion of findings </a:t>
            </a:r>
          </a:p>
          <a:p>
            <a:endParaRPr lang="en-US" sz="2400" b="1" i="1" u="sng" dirty="0"/>
          </a:p>
          <a:p>
            <a:r>
              <a:rPr lang="en-US" sz="2400" i="1" dirty="0" smtClean="0"/>
              <a:t>Grouping of Impacts </a:t>
            </a:r>
          </a:p>
          <a:p>
            <a:endParaRPr lang="en-US" sz="2400" i="1" dirty="0"/>
          </a:p>
          <a:p>
            <a:r>
              <a:rPr lang="en-US" sz="2400" i="1" dirty="0" smtClean="0"/>
              <a:t>Mapping policy interrelations </a:t>
            </a:r>
            <a:endParaRPr lang="en-US" sz="2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6013917" y="360512"/>
            <a:ext cx="3113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Understanding  Policy impacts </a:t>
            </a:r>
            <a:endParaRPr lang="el-G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378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13917" y="360512"/>
            <a:ext cx="3113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Understanding  Policy impacts </a:t>
            </a:r>
            <a:endParaRPr lang="el-GR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0"/>
          <a:ext cx="9143999" cy="7901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0747"/>
                <a:gridCol w="3101008"/>
                <a:gridCol w="4532244"/>
              </a:tblGrid>
              <a:tr h="400758">
                <a:tc gridSpan="3">
                  <a:txBody>
                    <a:bodyPr/>
                    <a:lstStyle/>
                    <a:p>
                      <a:r>
                        <a:rPr lang="en-US" sz="1600" dirty="0" smtClean="0"/>
                        <a:t>Landscape character 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45523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DIRECT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INDIRECT / INDUCED</a:t>
                      </a:r>
                      <a:endParaRPr lang="en-US" sz="2000" dirty="0"/>
                    </a:p>
                  </a:txBody>
                  <a:tcPr/>
                </a:tc>
              </a:tr>
              <a:tr h="94420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R.E.S.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Visual (actual installations) </a:t>
                      </a:r>
                    </a:p>
                    <a:p>
                      <a:r>
                        <a:rPr lang="en-US" sz="1400" dirty="0" smtClean="0"/>
                        <a:t>L:oss of vegetation </a:t>
                      </a:r>
                    </a:p>
                    <a:p>
                      <a:r>
                        <a:rPr lang="en-US" sz="1400" dirty="0" smtClean="0"/>
                        <a:t>Changes in relief </a:t>
                      </a:r>
                    </a:p>
                    <a:p>
                      <a:r>
                        <a:rPr lang="en-US" sz="1400" dirty="0" smtClean="0"/>
                        <a:t>Sound landscape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Long term access driving change in uses </a:t>
                      </a:r>
                    </a:p>
                    <a:p>
                      <a:r>
                        <a:rPr lang="en-US" sz="1400" dirty="0" smtClean="0"/>
                        <a:t>Loss of traditional RES systems </a:t>
                      </a:r>
                      <a:endParaRPr lang="en-US" sz="1400" dirty="0"/>
                    </a:p>
                  </a:txBody>
                  <a:tcPr/>
                </a:tc>
              </a:tr>
              <a:tr h="90804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M. Tourism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Visual (mass tourism</a:t>
                      </a:r>
                      <a:r>
                        <a:rPr lang="en-US" sz="1400" baseline="0" dirty="0" smtClean="0"/>
                        <a:t> – construction) 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Abandonment of other landscapes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Cultural change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Change of  local identity </a:t>
                      </a:r>
                      <a:endParaRPr lang="en-US" sz="1400" dirty="0" smtClean="0"/>
                    </a:p>
                    <a:p>
                      <a:r>
                        <a:rPr lang="en-US" sz="1400" dirty="0" smtClean="0"/>
                        <a:t>Preservation of local history 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</a:tr>
              <a:tr h="61390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</a:t>
                      </a:r>
                      <a:r>
                        <a:rPr lang="en-US" sz="2000" baseline="30000" dirty="0" smtClean="0"/>
                        <a:t>nd</a:t>
                      </a:r>
                      <a:r>
                        <a:rPr lang="en-US" sz="2000" dirty="0" smtClean="0"/>
                        <a:t> homes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Dispersed or condensed development </a:t>
                      </a:r>
                    </a:p>
                    <a:p>
                      <a:r>
                        <a:rPr lang="en-US" sz="1400" dirty="0" smtClean="0"/>
                        <a:t>Revitalization of traditional structures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Fragmentation of landscape 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</a:tr>
              <a:tr h="69269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Alt. tourism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Preservation of cultural landscape 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Restoring of the place </a:t>
                      </a:r>
                    </a:p>
                    <a:p>
                      <a:r>
                        <a:rPr lang="en-US" sz="1400" dirty="0" err="1" smtClean="0"/>
                        <a:t>Commodification</a:t>
                      </a:r>
                      <a:r>
                        <a:rPr lang="en-US" sz="1400" dirty="0" smtClean="0"/>
                        <a:t> of landscape </a:t>
                      </a:r>
                    </a:p>
                    <a:p>
                      <a:r>
                        <a:rPr lang="en-US" sz="1400" dirty="0" smtClean="0"/>
                        <a:t>Loss of values </a:t>
                      </a:r>
                      <a:endParaRPr lang="en-US" sz="1400" dirty="0"/>
                    </a:p>
                  </a:txBody>
                  <a:tcPr/>
                </a:tc>
              </a:tr>
              <a:tr h="1356712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Agri</a:t>
                      </a:r>
                      <a:r>
                        <a:rPr lang="en-US" sz="2000" baseline="0" dirty="0" smtClean="0"/>
                        <a:t> subsidies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Visual (changes in crops) </a:t>
                      </a:r>
                    </a:p>
                    <a:p>
                      <a:r>
                        <a:rPr lang="en-US" sz="1400" dirty="0" smtClean="0"/>
                        <a:t>Land-use</a:t>
                      </a:r>
                      <a:r>
                        <a:rPr lang="en-US" sz="1400" baseline="0" dirty="0" smtClean="0"/>
                        <a:t> changes</a:t>
                      </a:r>
                      <a:endParaRPr lang="en-US" sz="1400" dirty="0" smtClean="0"/>
                    </a:p>
                    <a:p>
                      <a:endParaRPr lang="en-US" sz="1400" dirty="0" smtClean="0"/>
                    </a:p>
                    <a:p>
                      <a:endParaRPr lang="en-US" sz="1400" dirty="0" smtClean="0"/>
                    </a:p>
                    <a:p>
                      <a:endParaRPr lang="en-US" sz="1400" dirty="0" smtClean="0"/>
                    </a:p>
                    <a:p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Loss of </a:t>
                      </a:r>
                      <a:r>
                        <a:rPr lang="en-US" sz="1400" dirty="0" err="1" smtClean="0"/>
                        <a:t>Biodiv</a:t>
                      </a:r>
                      <a:r>
                        <a:rPr lang="en-US" sz="1400" dirty="0" smtClean="0"/>
                        <a:t>. (homogeneous landscape) </a:t>
                      </a:r>
                    </a:p>
                    <a:p>
                      <a:r>
                        <a:rPr lang="en-US" sz="1400" dirty="0" smtClean="0"/>
                        <a:t>Farmers identity (</a:t>
                      </a:r>
                      <a:r>
                        <a:rPr lang="en-US" sz="1400" dirty="0" err="1" smtClean="0"/>
                        <a:t>strenghtening</a:t>
                      </a:r>
                      <a:r>
                        <a:rPr lang="en-US" sz="1400" baseline="0" dirty="0" smtClean="0"/>
                        <a:t> or loss – depending) </a:t>
                      </a:r>
                    </a:p>
                    <a:p>
                      <a:r>
                        <a:rPr lang="en-US" sz="1400" baseline="0" dirty="0" smtClean="0"/>
                        <a:t>Monocultures </a:t>
                      </a:r>
                      <a:endParaRPr lang="en-US" sz="1400" dirty="0" smtClean="0"/>
                    </a:p>
                    <a:p>
                      <a:r>
                        <a:rPr lang="en-US" sz="1400" dirty="0" smtClean="0"/>
                        <a:t>Uneven regional development </a:t>
                      </a:r>
                      <a:r>
                        <a:rPr lang="en-US" sz="1400" baseline="0" dirty="0" smtClean="0"/>
                        <a:t> patterns </a:t>
                      </a:r>
                    </a:p>
                    <a:p>
                      <a:r>
                        <a:rPr lang="en-US" sz="1400" baseline="0" dirty="0" smtClean="0"/>
                        <a:t>Construction of  farming infrastructures </a:t>
                      </a:r>
                    </a:p>
                    <a:p>
                      <a:r>
                        <a:rPr lang="en-US" sz="1400" baseline="0" dirty="0" smtClean="0"/>
                        <a:t>Restriction of freedom in farmers choice </a:t>
                      </a:r>
                      <a:endParaRPr lang="en-US" sz="1400" dirty="0"/>
                    </a:p>
                  </a:txBody>
                  <a:tcPr/>
                </a:tc>
              </a:tr>
              <a:tr h="148225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Roads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Visual (actual installations) </a:t>
                      </a:r>
                    </a:p>
                    <a:p>
                      <a:r>
                        <a:rPr lang="en-US" sz="1400" dirty="0" smtClean="0"/>
                        <a:t>L:oss of vegetation </a:t>
                      </a:r>
                    </a:p>
                    <a:p>
                      <a:r>
                        <a:rPr lang="en-US" sz="1400" dirty="0" smtClean="0"/>
                        <a:t>Changes in relief </a:t>
                      </a:r>
                    </a:p>
                    <a:p>
                      <a:r>
                        <a:rPr lang="en-US" sz="1400" dirty="0" smtClean="0"/>
                        <a:t>Sound landscape </a:t>
                      </a:r>
                    </a:p>
                    <a:p>
                      <a:r>
                        <a:rPr lang="en-US" sz="1400" dirty="0" smtClean="0"/>
                        <a:t>Quarries /</a:t>
                      </a:r>
                      <a:r>
                        <a:rPr lang="en-US" sz="1400" baseline="0" dirty="0" smtClean="0"/>
                        <a:t> depositories </a:t>
                      </a:r>
                    </a:p>
                    <a:p>
                      <a:r>
                        <a:rPr lang="en-US" sz="1400" baseline="0" dirty="0" smtClean="0"/>
                        <a:t>Dust pollution </a:t>
                      </a:r>
                      <a:endParaRPr lang="en-US" sz="1400" dirty="0" smtClean="0"/>
                    </a:p>
                    <a:p>
                      <a:endParaRPr lang="en-US" sz="1400" dirty="0" smtClean="0"/>
                    </a:p>
                    <a:p>
                      <a:endParaRPr lang="en-US" sz="1400" dirty="0" smtClean="0"/>
                    </a:p>
                    <a:p>
                      <a:endParaRPr lang="en-US" sz="1400" dirty="0" smtClean="0"/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Soundscape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r>
                        <a:rPr lang="en-US" sz="1400" dirty="0" smtClean="0"/>
                        <a:t>Land-use changes </a:t>
                      </a:r>
                    </a:p>
                    <a:p>
                      <a:r>
                        <a:rPr lang="en-US" sz="1400" dirty="0" smtClean="0"/>
                        <a:t>cross roads</a:t>
                      </a:r>
                    </a:p>
                    <a:p>
                      <a:r>
                        <a:rPr lang="en-US" sz="1400" dirty="0" smtClean="0"/>
                        <a:t>Phys</a:t>
                      </a:r>
                      <a:r>
                        <a:rPr lang="en-US" sz="1400" dirty="0" smtClean="0"/>
                        <a:t>ical</a:t>
                      </a:r>
                      <a:r>
                        <a:rPr lang="en-US" sz="1400" baseline="0" dirty="0" smtClean="0"/>
                        <a:t> barriers </a:t>
                      </a:r>
                      <a:endParaRPr lang="en-US" sz="1400" dirty="0" smtClean="0"/>
                    </a:p>
                    <a:p>
                      <a:r>
                        <a:rPr lang="en-US" sz="1400" dirty="0" smtClean="0"/>
                        <a:t>Tourism development – knowledge of place </a:t>
                      </a:r>
                    </a:p>
                    <a:p>
                      <a:r>
                        <a:rPr lang="en-US" sz="1400" dirty="0" smtClean="0"/>
                        <a:t>Landmarks (traffic</a:t>
                      </a:r>
                      <a:r>
                        <a:rPr lang="en-US" sz="1400" baseline="0" dirty="0" smtClean="0"/>
                        <a:t> servicing stations) 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825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13917" y="360512"/>
            <a:ext cx="3113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Understanding  Policy impacts </a:t>
            </a:r>
            <a:endParaRPr lang="el-GR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601856"/>
          <a:ext cx="9324528" cy="8575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1792"/>
                <a:gridCol w="3263585"/>
                <a:gridCol w="4429151"/>
              </a:tblGrid>
              <a:tr h="384103">
                <a:tc gridSpan="3">
                  <a:txBody>
                    <a:bodyPr/>
                    <a:lstStyle/>
                    <a:p>
                      <a:r>
                        <a:rPr lang="en-US" sz="1600" dirty="0" smtClean="0"/>
                        <a:t>Landscape Function 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410412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DIRECT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INDIRECT /</a:t>
                      </a:r>
                      <a:r>
                        <a:rPr lang="en-US" sz="2000" baseline="0" dirty="0" smtClean="0"/>
                        <a:t> INDUCED</a:t>
                      </a:r>
                      <a:endParaRPr lang="en-US" sz="2000" dirty="0"/>
                    </a:p>
                  </a:txBody>
                  <a:tcPr/>
                </a:tc>
              </a:tr>
              <a:tr h="142065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R.E.S.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Fragmentation,</a:t>
                      </a:r>
                      <a:r>
                        <a:rPr lang="en-US" sz="1400" baseline="0" dirty="0" smtClean="0"/>
                        <a:t> disturbance </a:t>
                      </a:r>
                      <a:r>
                        <a:rPr lang="en-US" sz="1400" dirty="0" smtClean="0"/>
                        <a:t>(</a:t>
                      </a:r>
                      <a:r>
                        <a:rPr lang="en-US" sz="1400" dirty="0" err="1" smtClean="0"/>
                        <a:t>windfarms</a:t>
                      </a:r>
                      <a:r>
                        <a:rPr lang="en-US" sz="1400" dirty="0" smtClean="0"/>
                        <a:t> only) </a:t>
                      </a:r>
                    </a:p>
                    <a:p>
                      <a:r>
                        <a:rPr lang="en-US" sz="1400" dirty="0" smtClean="0"/>
                        <a:t>Economic gain </a:t>
                      </a:r>
                    </a:p>
                    <a:p>
                      <a:r>
                        <a:rPr lang="en-US" sz="1400" dirty="0" smtClean="0"/>
                        <a:t>Soil erosion (</a:t>
                      </a:r>
                      <a:r>
                        <a:rPr lang="en-US" sz="1400" dirty="0" err="1" smtClean="0"/>
                        <a:t>winfarms</a:t>
                      </a:r>
                      <a:r>
                        <a:rPr lang="en-US" sz="1400" dirty="0" smtClean="0"/>
                        <a:t> only) </a:t>
                      </a:r>
                    </a:p>
                    <a:p>
                      <a:r>
                        <a:rPr lang="en-US" sz="1400" dirty="0" smtClean="0"/>
                        <a:t>Soil sealing (PV only)</a:t>
                      </a:r>
                      <a:r>
                        <a:rPr lang="en-US" sz="1400" baseline="0" dirty="0" smtClean="0"/>
                        <a:t> </a:t>
                      </a:r>
                    </a:p>
                    <a:p>
                      <a:r>
                        <a:rPr lang="en-US" sz="1400" baseline="0" dirty="0" smtClean="0"/>
                        <a:t>Loss of agricultural land (PV only)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Economic loss (devaluation of land,</a:t>
                      </a:r>
                      <a:r>
                        <a:rPr lang="en-US" sz="1400" baseline="0" dirty="0" smtClean="0"/>
                        <a:t> loss of tourism prospects) </a:t>
                      </a:r>
                    </a:p>
                    <a:p>
                      <a:r>
                        <a:rPr lang="en-US" sz="1400" baseline="0" dirty="0" smtClean="0"/>
                        <a:t>Increased access leading to: wildfires, increased grazing, poaching (loss of vegetation/</a:t>
                      </a:r>
                      <a:r>
                        <a:rPr lang="en-US" sz="1400" baseline="0" dirty="0" err="1" smtClean="0"/>
                        <a:t>biodiv</a:t>
                      </a:r>
                      <a:r>
                        <a:rPr lang="en-US" sz="1400" baseline="0" dirty="0" smtClean="0"/>
                        <a:t>) </a:t>
                      </a:r>
                    </a:p>
                  </a:txBody>
                  <a:tcPr/>
                </a:tc>
              </a:tr>
              <a:tr h="61197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Mass tourism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Economic income </a:t>
                      </a:r>
                    </a:p>
                    <a:p>
                      <a:r>
                        <a:rPr lang="en-US" sz="1400" dirty="0" smtClean="0"/>
                        <a:t>Loss of </a:t>
                      </a:r>
                      <a:r>
                        <a:rPr lang="en-US" sz="1400" dirty="0" err="1" smtClean="0"/>
                        <a:t>biod</a:t>
                      </a:r>
                      <a:endParaRPr lang="en-US" sz="1400" dirty="0" smtClean="0"/>
                    </a:p>
                    <a:p>
                      <a:r>
                        <a:rPr lang="en-US" sz="1400" dirty="0" smtClean="0"/>
                        <a:t>Income –</a:t>
                      </a:r>
                    </a:p>
                    <a:p>
                      <a:r>
                        <a:rPr lang="en-US" sz="1400" dirty="0" smtClean="0"/>
                        <a:t>Employment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Attraction of investors 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</a:tr>
              <a:tr h="61197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</a:t>
                      </a:r>
                      <a:r>
                        <a:rPr lang="en-US" sz="2000" baseline="30000" dirty="0" smtClean="0"/>
                        <a:t>nd</a:t>
                      </a:r>
                      <a:r>
                        <a:rPr lang="en-US" sz="2000" dirty="0" smtClean="0"/>
                        <a:t> homes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Revitalization of local economy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Land-values higher </a:t>
                      </a:r>
                    </a:p>
                    <a:p>
                      <a:r>
                        <a:rPr lang="en-US" sz="1400" dirty="0" smtClean="0"/>
                        <a:t>Large</a:t>
                      </a:r>
                      <a:r>
                        <a:rPr lang="en-US" sz="1400" baseline="0" dirty="0" smtClean="0"/>
                        <a:t> scale recreation infrastructures </a:t>
                      </a:r>
                    </a:p>
                    <a:p>
                      <a:endParaRPr lang="en-US" sz="1400" dirty="0" smtClean="0"/>
                    </a:p>
                  </a:txBody>
                  <a:tcPr/>
                </a:tc>
              </a:tr>
              <a:tr h="61197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Alt.</a:t>
                      </a:r>
                      <a:r>
                        <a:rPr lang="en-US" sz="2000" baseline="0" dirty="0" smtClean="0"/>
                        <a:t> t</a:t>
                      </a:r>
                      <a:r>
                        <a:rPr lang="en-US" sz="2000" dirty="0" smtClean="0"/>
                        <a:t>ourism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Protection of</a:t>
                      </a:r>
                      <a:r>
                        <a:rPr lang="en-US" sz="1400" baseline="0" dirty="0" smtClean="0"/>
                        <a:t> the </a:t>
                      </a:r>
                      <a:r>
                        <a:rPr lang="en-US" sz="1400" baseline="0" dirty="0" err="1" smtClean="0"/>
                        <a:t>environemnt</a:t>
                      </a:r>
                      <a:r>
                        <a:rPr lang="en-US" sz="1400" baseline="0" dirty="0" smtClean="0"/>
                        <a:t> </a:t>
                      </a:r>
                    </a:p>
                    <a:p>
                      <a:r>
                        <a:rPr lang="en-US" sz="1400" baseline="0" dirty="0" smtClean="0"/>
                        <a:t>Enhanced econ activity 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Extension of ecosystem services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Differentiated employment </a:t>
                      </a:r>
                    </a:p>
                  </a:txBody>
                  <a:tcPr/>
                </a:tc>
              </a:tr>
              <a:tr h="1420655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Agri</a:t>
                      </a:r>
                      <a:r>
                        <a:rPr lang="en-US" sz="2000" baseline="0" dirty="0" smtClean="0"/>
                        <a:t> subsidies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Economic (production increased)</a:t>
                      </a:r>
                      <a:r>
                        <a:rPr lang="en-US" sz="1400" baseline="0" dirty="0" smtClean="0"/>
                        <a:t> 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Loss of water (</a:t>
                      </a:r>
                      <a:r>
                        <a:rPr lang="en-US" sz="1400" dirty="0" err="1" smtClean="0"/>
                        <a:t>agri</a:t>
                      </a:r>
                      <a:r>
                        <a:rPr lang="en-US" sz="1400" dirty="0" smtClean="0"/>
                        <a:t> consumption / irrigation) </a:t>
                      </a:r>
                    </a:p>
                    <a:p>
                      <a:r>
                        <a:rPr lang="en-US" sz="1400" dirty="0" smtClean="0"/>
                        <a:t>Increase</a:t>
                      </a:r>
                      <a:r>
                        <a:rPr lang="en-US" sz="1400" baseline="0" dirty="0" smtClean="0"/>
                        <a:t> of employment (lowlands) </a:t>
                      </a:r>
                    </a:p>
                    <a:p>
                      <a:r>
                        <a:rPr lang="en-US" sz="1400" baseline="0" dirty="0" smtClean="0"/>
                        <a:t>Desertion (uplands) </a:t>
                      </a:r>
                    </a:p>
                    <a:p>
                      <a:r>
                        <a:rPr lang="en-US" sz="1400" baseline="0" dirty="0" smtClean="0"/>
                        <a:t>Soil erosion </a:t>
                      </a:r>
                    </a:p>
                    <a:p>
                      <a:endParaRPr lang="en-US" sz="1400" baseline="0" dirty="0" smtClean="0"/>
                    </a:p>
                    <a:p>
                      <a:r>
                        <a:rPr lang="en-US" sz="1400" baseline="0" dirty="0" smtClean="0"/>
                        <a:t>Corruption (subsidy management system) </a:t>
                      </a:r>
                    </a:p>
                  </a:txBody>
                  <a:tcPr/>
                </a:tc>
              </a:tr>
              <a:tr h="142065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Roads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 smtClean="0"/>
                    </a:p>
                    <a:p>
                      <a:endParaRPr lang="en-US" sz="1400" dirty="0" smtClean="0"/>
                    </a:p>
                    <a:p>
                      <a:endParaRPr lang="en-US" sz="1400" dirty="0" smtClean="0"/>
                    </a:p>
                    <a:p>
                      <a:endParaRPr lang="en-US" sz="1400" dirty="0" smtClean="0"/>
                    </a:p>
                    <a:p>
                      <a:endParaRPr lang="en-US" sz="1400" dirty="0" smtClean="0"/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Economic +/-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Loss </a:t>
                      </a:r>
                      <a:r>
                        <a:rPr lang="en-US" sz="1400" baseline="0" dirty="0" smtClean="0"/>
                        <a:t> of  </a:t>
                      </a:r>
                      <a:r>
                        <a:rPr lang="en-US" sz="1400" baseline="0" dirty="0" err="1" smtClean="0"/>
                        <a:t>biodiv</a:t>
                      </a:r>
                      <a:r>
                        <a:rPr lang="en-US" sz="1400" baseline="0" dirty="0" smtClean="0"/>
                        <a:t>. </a:t>
                      </a:r>
                      <a:endParaRPr lang="en-US" sz="1400" dirty="0" smtClean="0"/>
                    </a:p>
                    <a:p>
                      <a:r>
                        <a:rPr lang="en-US" sz="1400" dirty="0" smtClean="0"/>
                        <a:t>Fragmentation</a:t>
                      </a:r>
                    </a:p>
                    <a:p>
                      <a:r>
                        <a:rPr lang="en-US" sz="1400" dirty="0" smtClean="0"/>
                        <a:t>Land-use </a:t>
                      </a:r>
                    </a:p>
                    <a:p>
                      <a:r>
                        <a:rPr lang="en-US" sz="1400" dirty="0" smtClean="0"/>
                        <a:t>Access  </a:t>
                      </a:r>
                    </a:p>
                    <a:p>
                      <a:r>
                        <a:rPr lang="en-US" sz="1400" dirty="0" smtClean="0"/>
                        <a:t>Land resources used </a:t>
                      </a:r>
                    </a:p>
                    <a:p>
                      <a:r>
                        <a:rPr lang="en-US" sz="1400" dirty="0" smtClean="0"/>
                        <a:t>Soil erosion </a:t>
                      </a:r>
                    </a:p>
                    <a:p>
                      <a:r>
                        <a:rPr lang="en-US" sz="1400" dirty="0" smtClean="0"/>
                        <a:t>Prevention of wildfires </a:t>
                      </a:r>
                    </a:p>
                    <a:p>
                      <a:r>
                        <a:rPr lang="en-US" sz="1400" dirty="0" smtClean="0"/>
                        <a:t>land-value +/-</a:t>
                      </a:r>
                    </a:p>
                    <a:p>
                      <a:r>
                        <a:rPr lang="en-US" sz="1400" dirty="0" smtClean="0"/>
                        <a:t>Increased employment  - different jobs  (expert temporary) </a:t>
                      </a:r>
                    </a:p>
                    <a:p>
                      <a:r>
                        <a:rPr lang="en-US" sz="1400" dirty="0" smtClean="0"/>
                        <a:t>Growth of networks 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825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13917" y="360512"/>
            <a:ext cx="3113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Understanding  Policy impacts </a:t>
            </a:r>
            <a:endParaRPr lang="el-GR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51520" y="1340768"/>
          <a:ext cx="8568952" cy="428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4476"/>
                <a:gridCol w="4284476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1600" dirty="0" smtClean="0"/>
                        <a:t>Landscape Function 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IMPAC</a:t>
                      </a:r>
                      <a:r>
                        <a:rPr lang="en-US" sz="1800" baseline="0" dirty="0" smtClean="0"/>
                        <a:t>T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POLICY RESPONS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endParaRPr 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endParaRPr 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825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052736"/>
            <a:ext cx="84969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Exercise 2</a:t>
            </a:r>
            <a:r>
              <a:rPr lang="en-US" sz="2400" b="1" dirty="0" smtClean="0"/>
              <a:t>: </a:t>
            </a:r>
            <a:r>
              <a:rPr lang="en-US" sz="2400" dirty="0" smtClean="0"/>
              <a:t>Identifying drivers and changing policies </a:t>
            </a:r>
          </a:p>
          <a:p>
            <a:endParaRPr lang="en-US" sz="2400" i="1" dirty="0"/>
          </a:p>
          <a:p>
            <a:r>
              <a:rPr lang="en-US" sz="2400" i="1" dirty="0" smtClean="0"/>
              <a:t>For each group of indirect or induced impacts mapped and analyzed, identify the main drivers behind it.</a:t>
            </a:r>
          </a:p>
          <a:p>
            <a:endParaRPr lang="en-US" sz="2400" i="1" dirty="0"/>
          </a:p>
          <a:p>
            <a:endParaRPr lang="en-US" sz="2400" i="1" dirty="0" smtClean="0"/>
          </a:p>
          <a:p>
            <a:r>
              <a:rPr lang="en-US" sz="2400" i="1" dirty="0" smtClean="0"/>
              <a:t>And then revisit policy: </a:t>
            </a:r>
          </a:p>
          <a:p>
            <a:pPr marL="457200" indent="-457200">
              <a:buAutoNum type="arabicPeriod"/>
            </a:pPr>
            <a:r>
              <a:rPr lang="en-US" sz="2400" i="1" dirty="0" smtClean="0"/>
              <a:t>How should the policy have been better designed in the first place </a:t>
            </a:r>
          </a:p>
          <a:p>
            <a:pPr marL="457200" indent="-457200">
              <a:buAutoNum type="arabicPeriod"/>
            </a:pPr>
            <a:r>
              <a:rPr lang="en-US" sz="2400" i="1" dirty="0" smtClean="0"/>
              <a:t>What accompanying policy measures should be taken to ameliorate impacts on landscapes</a:t>
            </a:r>
          </a:p>
          <a:p>
            <a:endParaRPr lang="en-US" sz="2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6013917" y="360512"/>
            <a:ext cx="3113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Understanding  Policy impacts </a:t>
            </a:r>
            <a:endParaRPr lang="el-G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378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556792"/>
            <a:ext cx="84969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Exercise results: </a:t>
            </a:r>
          </a:p>
          <a:p>
            <a:endParaRPr lang="en-US" sz="2400" dirty="0"/>
          </a:p>
          <a:p>
            <a:r>
              <a:rPr lang="en-US" sz="2400" dirty="0" smtClean="0"/>
              <a:t>Presentation</a:t>
            </a:r>
          </a:p>
          <a:p>
            <a:endParaRPr lang="en-US" sz="2400" i="1" dirty="0"/>
          </a:p>
          <a:p>
            <a:r>
              <a:rPr lang="en-US" sz="2400" dirty="0" smtClean="0"/>
              <a:t>Discussion of findings </a:t>
            </a:r>
          </a:p>
          <a:p>
            <a:endParaRPr lang="en-US" sz="2400" b="1" u="sng" dirty="0"/>
          </a:p>
          <a:p>
            <a:r>
              <a:rPr lang="en-US" sz="2400" dirty="0" smtClean="0"/>
              <a:t>Identifying main groups of necessary accompanying policy measures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013917" y="360512"/>
            <a:ext cx="3113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Understanding  Policy impacts </a:t>
            </a:r>
            <a:endParaRPr lang="el-G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687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anoram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135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4_20-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9144000" cy="446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279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11-12_159-16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879" y="1196752"/>
            <a:ext cx="4760585" cy="288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anorama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8860" y="3429000"/>
            <a:ext cx="5611612" cy="328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6242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.liarikos\Pictures\photos\work other\land\DSC013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897924"/>
            <a:ext cx="777686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4020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20272" y="360512"/>
            <a:ext cx="1953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Talkin</a:t>
            </a:r>
            <a:r>
              <a:rPr lang="en-US" b="1" dirty="0" smtClean="0">
                <a:solidFill>
                  <a:schemeClr val="bg1"/>
                </a:solidFill>
              </a:rPr>
              <a:t>’ landscapes 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7" name="Picture 4" descr="a4_20-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9144000" cy="446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141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15_32-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06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353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SC_00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8993188" cy="602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1613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20272" y="360512"/>
            <a:ext cx="1953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Talkin</a:t>
            </a:r>
            <a:r>
              <a:rPr lang="en-US" b="1" dirty="0" smtClean="0">
                <a:solidFill>
                  <a:schemeClr val="bg1"/>
                </a:solidFill>
              </a:rPr>
              <a:t>’ landscapes 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DSC_036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200" y="981075"/>
            <a:ext cx="8777288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914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20272" y="360512"/>
            <a:ext cx="1953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Talkin</a:t>
            </a:r>
            <a:r>
              <a:rPr lang="en-US" b="1" dirty="0" smtClean="0">
                <a:solidFill>
                  <a:schemeClr val="bg1"/>
                </a:solidFill>
              </a:rPr>
              <a:t>’ landscapes 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Giorgos Katsadorakis\Desktop\TOPIA PHOTOS &amp; MAPS\IMG_60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876" y="980729"/>
            <a:ext cx="5088196" cy="246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Giorgos Katsadorakis\Desktop\TOPIA PHOTOS &amp; MAPS\ALONG ROAD DEVELOPME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284984"/>
            <a:ext cx="778158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6832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44208" y="360512"/>
            <a:ext cx="225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Revisiting landscapes 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3" name="Picture 3" descr="EVROS_EGNATIA_OD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263" y="1412875"/>
            <a:ext cx="8497887" cy="537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5378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44208" y="360512"/>
            <a:ext cx="225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Revisiting landscapes </a:t>
            </a:r>
            <a:endParaRPr lang="el-G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721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44208" y="360512"/>
            <a:ext cx="225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Revisiting landscapes </a:t>
            </a:r>
            <a:endParaRPr lang="el-G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937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020272" y="360512"/>
            <a:ext cx="1953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Talkin</a:t>
            </a:r>
            <a:r>
              <a:rPr lang="en-US" b="1" dirty="0" smtClean="0">
                <a:solidFill>
                  <a:schemeClr val="bg1"/>
                </a:solidFill>
              </a:rPr>
              <a:t>’ landscapes 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8" name="Picture 5" descr="A19-24_75-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9144000" cy="437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141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20272" y="360512"/>
            <a:ext cx="1953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Talkin</a:t>
            </a:r>
            <a:r>
              <a:rPr lang="en-US" b="1" dirty="0" smtClean="0">
                <a:solidFill>
                  <a:schemeClr val="bg1"/>
                </a:solidFill>
              </a:rPr>
              <a:t>’ landscapes 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6" name="Picture 4" descr="A25_21-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7238" y="2060575"/>
            <a:ext cx="10298113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141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20272" y="360512"/>
            <a:ext cx="1953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Talkin</a:t>
            </a:r>
            <a:r>
              <a:rPr lang="en-US" b="1" dirty="0" smtClean="0">
                <a:solidFill>
                  <a:schemeClr val="bg1"/>
                </a:solidFill>
              </a:rPr>
              <a:t>’ landscapes 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7" name="Picture 4" descr="a5_55-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485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141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20272" y="360512"/>
            <a:ext cx="1953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Talkin</a:t>
            </a:r>
            <a:r>
              <a:rPr lang="en-US" b="1" dirty="0" smtClean="0">
                <a:solidFill>
                  <a:schemeClr val="bg1"/>
                </a:solidFill>
              </a:rPr>
              <a:t>’ landscapes 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3" name="Picture 3" descr="a7_68-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46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121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20272" y="360512"/>
            <a:ext cx="1953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Talkin</a:t>
            </a:r>
            <a:r>
              <a:rPr lang="en-US" b="1" dirty="0" smtClean="0">
                <a:solidFill>
                  <a:schemeClr val="bg1"/>
                </a:solidFill>
              </a:rPr>
              <a:t>’ landscapes 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c.liarikos\Pictures\wwf power picks\aliki_lesv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7992888" cy="533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755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1330</TotalTime>
  <Words>731</Words>
  <Application>Microsoft Office PowerPoint</Application>
  <PresentationFormat>On-screen Show (4:3)</PresentationFormat>
  <Paragraphs>242</Paragraphs>
  <Slides>46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Θάνος</dc:creator>
  <cp:lastModifiedBy>geonoc</cp:lastModifiedBy>
  <cp:revision>107</cp:revision>
  <dcterms:created xsi:type="dcterms:W3CDTF">2012-07-21T18:04:01Z</dcterms:created>
  <dcterms:modified xsi:type="dcterms:W3CDTF">2012-09-26T16:53:12Z</dcterms:modified>
</cp:coreProperties>
</file>