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2"/>
    <p:sldMasterId id="2147483748" r:id="rId3"/>
  </p:sldMasterIdLst>
  <p:notesMasterIdLst>
    <p:notesMasterId r:id="rId21"/>
  </p:notesMasterIdLst>
  <p:handoutMasterIdLst>
    <p:handoutMasterId r:id="rId22"/>
  </p:handoutMasterIdLst>
  <p:sldIdLst>
    <p:sldId id="576" r:id="rId4"/>
    <p:sldId id="577" r:id="rId5"/>
    <p:sldId id="578" r:id="rId6"/>
    <p:sldId id="544" r:id="rId7"/>
    <p:sldId id="550" r:id="rId8"/>
    <p:sldId id="545" r:id="rId9"/>
    <p:sldId id="551" r:id="rId10"/>
    <p:sldId id="552" r:id="rId11"/>
    <p:sldId id="553" r:id="rId12"/>
    <p:sldId id="554" r:id="rId13"/>
    <p:sldId id="555" r:id="rId14"/>
    <p:sldId id="556" r:id="rId15"/>
    <p:sldId id="557" r:id="rId16"/>
    <p:sldId id="558" r:id="rId17"/>
    <p:sldId id="559" r:id="rId18"/>
    <p:sldId id="574" r:id="rId19"/>
    <p:sldId id="575"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60"/>
  </p:normalViewPr>
  <p:slideViewPr>
    <p:cSldViewPr>
      <p:cViewPr varScale="1">
        <p:scale>
          <a:sx n="73" d="100"/>
          <a:sy n="73" d="100"/>
        </p:scale>
        <p:origin x="-108" y="-420"/>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76" d="100"/>
          <a:sy n="76" d="100"/>
        </p:scale>
        <p:origin x="168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pPr/>
              <a:t>8/13/2015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pPr/>
              <a:t>‹#›</a:t>
            </a:fld>
            <a:endParaRPr/>
          </a:p>
        </p:txBody>
      </p:sp>
    </p:spTree>
    <p:extLst>
      <p:ext uri="{BB962C8B-B14F-4D97-AF65-F5344CB8AC3E}">
        <p14:creationId xmlns:p14="http://schemas.microsoft.com/office/powerpoint/2010/main" xmlns=""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pPr/>
              <a:t>8/13/2015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pPr/>
              <a:t>‹#›</a:t>
            </a:fld>
            <a:endParaRPr/>
          </a:p>
        </p:txBody>
      </p:sp>
    </p:spTree>
    <p:extLst>
      <p:ext uri="{BB962C8B-B14F-4D97-AF65-F5344CB8AC3E}">
        <p14:creationId xmlns:p14="http://schemas.microsoft.com/office/powerpoint/2010/main" xmlns=""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pPr/>
              <a:t>4</a:t>
            </a:fld>
            <a:endParaRPr lang="en-US"/>
          </a:p>
        </p:txBody>
      </p:sp>
    </p:spTree>
    <p:extLst>
      <p:ext uri="{BB962C8B-B14F-4D97-AF65-F5344CB8AC3E}">
        <p14:creationId xmlns:p14="http://schemas.microsoft.com/office/powerpoint/2010/main" xmlns="" val="818272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214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3150744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xmlns="" val="2153475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040043" y="685800"/>
            <a:ext cx="1843982" cy="5588002"/>
          </a:xfrm>
        </p:spPr>
        <p:txBody>
          <a:bodyPr vert="eaVert"/>
          <a:lstStyle/>
          <a:p>
            <a:r>
              <a:rPr lang="en-US" smtClean="0"/>
              <a:t>Click to edit Master title style</a:t>
            </a:r>
            <a:endParaRPr/>
          </a:p>
        </p:txBody>
      </p:sp>
    </p:spTree>
    <p:extLst>
      <p:ext uri="{BB962C8B-B14F-4D97-AF65-F5344CB8AC3E}">
        <p14:creationId xmlns:p14="http://schemas.microsoft.com/office/powerpoint/2010/main" xmlns="" val="1991763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2"/>
            <a:ext cx="10360501"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7"/>
            <a:ext cx="10360501"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441"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5986"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B9B9059-F1D6-41D0-95CF-D21CAA096B3A}" type="datetimeFigureOut">
              <a:rPr lang="en-US" smtClean="0"/>
              <a:pPr/>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B9B9059-F1D6-41D0-95CF-D21CAA096B3A}" type="datetimeFigureOut">
              <a:rPr lang="en-US" smtClean="0"/>
              <a:pPr/>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xmlns="" val="2264308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3" y="273050"/>
            <a:ext cx="4010039"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765492" y="273067"/>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453"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5"/>
            <a:ext cx="2742486"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441" y="274655"/>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smtClean="0"/>
              <a:t>Click to edit Master title style</a:t>
            </a:r>
            <a:endParaRPr/>
          </a:p>
        </p:txBody>
      </p:sp>
    </p:spTree>
    <p:extLst>
      <p:ext uri="{BB962C8B-B14F-4D97-AF65-F5344CB8AC3E}">
        <p14:creationId xmlns:p14="http://schemas.microsoft.com/office/powerpoint/2010/main" xmlns="" val="3638904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xmlns="" val="140658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9B9059-F1D6-41D0-95CF-D21CAA096B3A}" type="datetimeFigureOut">
              <a:rPr lang="en-US" smtClean="0"/>
              <a:pPr/>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pPr/>
              <a:t>‹#›</a:t>
            </a:fld>
            <a:endParaRPr lang="en-US"/>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 name="Title 1"/>
          <p:cNvSpPr>
            <a:spLocks noGrp="1"/>
          </p:cNvSpPr>
          <p:nvPr>
            <p:ph type="title"/>
          </p:nvPr>
        </p:nvSpPr>
        <p:spPr>
          <a:xfrm>
            <a:off x="914163" y="482600"/>
            <a:ext cx="10360501" cy="12192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xmlns="" val="3561680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B9059-F1D6-41D0-95CF-D21CAA096B3A}" type="datetimeFigureOut">
              <a:rPr lang="en-US" smtClean="0"/>
              <a:pPr/>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xmlns="" val="2469684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1880342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2768311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448990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8/13/2015</a:t>
            </a:fld>
            <a:endParaRPr lang="en-US"/>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Tree>
    <p:extLst>
      <p:ext uri="{BB962C8B-B14F-4D97-AF65-F5344CB8AC3E}">
        <p14:creationId xmlns:p14="http://schemas.microsoft.com/office/powerpoint/2010/main" xmlns=""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09441" y="6356367"/>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B9059-F1D6-41D0-95CF-D21CAA096B3A}" type="datetimeFigureOut">
              <a:rPr lang="en-US" smtClean="0"/>
              <a:pPr/>
              <a:t>8/13/2015</a:t>
            </a:fld>
            <a:endParaRPr lang="en-US"/>
          </a:p>
        </p:txBody>
      </p:sp>
      <p:sp>
        <p:nvSpPr>
          <p:cNvPr id="5" name="Footer Placeholder 4"/>
          <p:cNvSpPr>
            <a:spLocks noGrp="1"/>
          </p:cNvSpPr>
          <p:nvPr>
            <p:ph type="ftr" sz="quarter" idx="3"/>
          </p:nvPr>
        </p:nvSpPr>
        <p:spPr>
          <a:xfrm>
            <a:off x="4164515" y="6356367"/>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67"/>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D5434-F838-4DD4-A17B-1CB1A1850D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1.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4.png"/><Relationship Id="rId15" Type="http://schemas.openxmlformats.org/officeDocument/2006/relationships/image" Target="../media/image28.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9.png"/><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1187" y="1484785"/>
            <a:ext cx="10360501" cy="1470025"/>
          </a:xfrm>
        </p:spPr>
        <p:txBody>
          <a:bodyPr>
            <a:normAutofit/>
          </a:bodyPr>
          <a:lstStyle/>
          <a:p>
            <a:r>
              <a:rPr lang="el-GR" b="1" dirty="0" smtClean="0"/>
              <a:t>Εικονικά Περιβάλλοντα Μάθησης και Πολυμέσα</a:t>
            </a:r>
            <a:endParaRPr lang="el-GR" b="1" dirty="0"/>
          </a:p>
        </p:txBody>
      </p:sp>
      <p:sp>
        <p:nvSpPr>
          <p:cNvPr id="3" name="Υπότιτλος 2"/>
          <p:cNvSpPr>
            <a:spLocks noGrp="1"/>
          </p:cNvSpPr>
          <p:nvPr>
            <p:ph type="subTitle" idx="1"/>
          </p:nvPr>
        </p:nvSpPr>
        <p:spPr>
          <a:xfrm>
            <a:off x="527244" y="2995812"/>
            <a:ext cx="11326308" cy="2290576"/>
          </a:xfrm>
        </p:spPr>
        <p:txBody>
          <a:bodyPr>
            <a:noAutofit/>
          </a:bodyPr>
          <a:lstStyle/>
          <a:p>
            <a:r>
              <a:rPr lang="el-GR" sz="2800" b="1" dirty="0" smtClean="0">
                <a:solidFill>
                  <a:schemeClr val="tx1"/>
                </a:solidFill>
              </a:rPr>
              <a:t>Ενότητα </a:t>
            </a:r>
            <a:r>
              <a:rPr lang="el-GR" sz="2800" b="1" dirty="0" smtClean="0">
                <a:solidFill>
                  <a:schemeClr val="tx1"/>
                </a:solidFill>
              </a:rPr>
              <a:t>6:</a:t>
            </a:r>
            <a:r>
              <a:rPr lang="en-US" sz="2800" dirty="0" smtClean="0">
                <a:solidFill>
                  <a:schemeClr val="tx1"/>
                </a:solidFill>
              </a:rPr>
              <a:t> </a:t>
            </a:r>
            <a:r>
              <a:rPr lang="el-GR" sz="2800" dirty="0" smtClean="0">
                <a:solidFill>
                  <a:schemeClr val="tx1"/>
                </a:solidFill>
              </a:rPr>
              <a:t>Διαμορφώνοντας το έδαφος του παιχνιδιού</a:t>
            </a:r>
            <a:endParaRPr lang="en-US" sz="2800" dirty="0" smtClean="0">
              <a:solidFill>
                <a:schemeClr val="tx1"/>
              </a:solidFill>
            </a:endParaRPr>
          </a:p>
          <a:p>
            <a:endParaRPr lang="el-GR" sz="2800" dirty="0" smtClean="0">
              <a:solidFill>
                <a:schemeClr val="tx1"/>
              </a:solidFill>
            </a:endParaRPr>
          </a:p>
          <a:p>
            <a:r>
              <a:rPr lang="el-GR" sz="2800" dirty="0" smtClean="0">
                <a:solidFill>
                  <a:schemeClr val="tx1"/>
                </a:solidFill>
              </a:rPr>
              <a:t>Εμμανουήλ Φωκίδης</a:t>
            </a:r>
            <a:endParaRPr lang="el-GR" sz="2800" dirty="0" smtClean="0">
              <a:solidFill>
                <a:schemeClr val="tx1"/>
              </a:solidFill>
            </a:endParaRPr>
          </a:p>
          <a:p>
            <a:r>
              <a:rPr lang="el-GR" sz="2800" dirty="0" smtClean="0">
                <a:solidFill>
                  <a:schemeClr val="tx1"/>
                </a:solidFill>
              </a:rPr>
              <a:t>Παιδαγωγικό Τμήμα Δημοτικής Εκπαίδευσης</a:t>
            </a:r>
            <a:endParaRPr lang="en-US"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63214" y="5827936"/>
            <a:ext cx="2108364"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86938" y="5591695"/>
            <a:ext cx="5745555" cy="1025873"/>
          </a:xfrm>
          <a:prstGeom prst="rect">
            <a:avLst/>
          </a:prstGeom>
          <a:noFill/>
        </p:spPr>
      </p:pic>
      <p:pic>
        <p:nvPicPr>
          <p:cNvPr id="7" name="Picture 3" descr="logo"/>
          <p:cNvPicPr>
            <a:picLocks noChangeAspect="1" noChangeArrowheads="1"/>
          </p:cNvPicPr>
          <p:nvPr/>
        </p:nvPicPr>
        <p:blipFill>
          <a:blip r:embed="rId5" cstate="print"/>
          <a:srcRect/>
          <a:stretch>
            <a:fillRect/>
          </a:stretch>
        </p:blipFill>
        <p:spPr bwMode="auto">
          <a:xfrm>
            <a:off x="719480" y="404813"/>
            <a:ext cx="1149051" cy="862012"/>
          </a:xfrm>
          <a:prstGeom prst="rect">
            <a:avLst/>
          </a:prstGeom>
          <a:noFill/>
          <a:ln w="9525">
            <a:noFill/>
            <a:miter lim="800000"/>
            <a:headEnd/>
            <a:tailEnd/>
          </a:ln>
        </p:spPr>
      </p:pic>
      <p:sp>
        <p:nvSpPr>
          <p:cNvPr id="8" name="Rectangle 8"/>
          <p:cNvSpPr>
            <a:spLocks noChangeArrowheads="1"/>
          </p:cNvSpPr>
          <p:nvPr/>
        </p:nvSpPr>
        <p:spPr bwMode="auto">
          <a:xfrm>
            <a:off x="2063214" y="548680"/>
            <a:ext cx="5183027" cy="523220"/>
          </a:xfrm>
          <a:prstGeom prst="rect">
            <a:avLst/>
          </a:prstGeom>
          <a:noFill/>
          <a:ln w="9525">
            <a:noFill/>
            <a:miter lim="800000"/>
            <a:headEnd/>
            <a:tailEnd/>
          </a:ln>
        </p:spPr>
        <p:txBody>
          <a:bodyPr wrap="square">
            <a:spAutoFit/>
          </a:bodyPr>
          <a:lstStyle/>
          <a:p>
            <a:r>
              <a:rPr lang="el-GR" altLang="el-GR" sz="2800" b="1" dirty="0" smtClean="0"/>
              <a:t>Πανεπιστήμιο Αιγαίου</a:t>
            </a:r>
          </a:p>
        </p:txBody>
      </p:sp>
    </p:spTree>
    <p:extLst>
      <p:ext uri="{BB962C8B-B14F-4D97-AF65-F5344CB8AC3E}">
        <p14:creationId xmlns:p14="http://schemas.microsoft.com/office/powerpoint/2010/main" xmlns="" val="63169769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Διαμορφώνοντας το έδαφος του παιχνιδιού</a:t>
            </a:r>
            <a:endParaRPr lang="en-US" dirty="0"/>
          </a:p>
        </p:txBody>
      </p:sp>
      <p:sp>
        <p:nvSpPr>
          <p:cNvPr id="10" name="Content Placeholder 21"/>
          <p:cNvSpPr txBox="1">
            <a:spLocks/>
          </p:cNvSpPr>
          <p:nvPr/>
        </p:nvSpPr>
        <p:spPr>
          <a:xfrm>
            <a:off x="914163" y="1803401"/>
            <a:ext cx="10360501" cy="44704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endParaRPr lang="en-US" sz="1800" dirty="0"/>
          </a:p>
        </p:txBody>
      </p:sp>
      <p:pic>
        <p:nvPicPr>
          <p:cNvPr id="1028" name="Picture 15422"/>
          <p:cNvPicPr>
            <a:picLocks noChangeAspect="1" noChangeArrowheads="1"/>
          </p:cNvPicPr>
          <p:nvPr/>
        </p:nvPicPr>
        <p:blipFill>
          <a:blip r:embed="rId2" cstate="print">
            <a:extLst>
              <a:ext uri="{28A0092B-C50C-407E-A947-70E740481C1C}">
                <a14:useLocalDpi xmlns:a14="http://schemas.microsoft.com/office/drawing/2010/main" xmlns="" val="0"/>
              </a:ext>
            </a:extLst>
          </a:blip>
          <a:srcRect t="15511" r="36823" b="28864"/>
          <a:stretch>
            <a:fillRect/>
          </a:stretch>
        </p:blipFill>
        <p:spPr bwMode="auto">
          <a:xfrm>
            <a:off x="2422004" y="2443621"/>
            <a:ext cx="2724150" cy="13525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15423"/>
          <p:cNvPicPr>
            <a:picLocks noChangeAspect="1" noChangeArrowheads="1"/>
          </p:cNvPicPr>
          <p:nvPr/>
        </p:nvPicPr>
        <p:blipFill>
          <a:blip r:embed="rId3">
            <a:extLst>
              <a:ext uri="{28A0092B-C50C-407E-A947-70E740481C1C}">
                <a14:useLocalDpi xmlns:a14="http://schemas.microsoft.com/office/drawing/2010/main" xmlns="" val="0"/>
              </a:ext>
            </a:extLst>
          </a:blip>
          <a:srcRect l="16045" t="24794" r="19952"/>
          <a:stretch>
            <a:fillRect/>
          </a:stretch>
        </p:blipFill>
        <p:spPr bwMode="auto">
          <a:xfrm>
            <a:off x="6310436" y="2382341"/>
            <a:ext cx="237172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6144"/>
          <p:cNvPicPr>
            <a:picLocks noChangeAspect="1" noChangeArrowheads="1"/>
          </p:cNvPicPr>
          <p:nvPr/>
        </p:nvPicPr>
        <p:blipFill>
          <a:blip r:embed="rId4" cstate="print">
            <a:extLst>
              <a:ext uri="{28A0092B-C50C-407E-A947-70E740481C1C}">
                <a14:useLocalDpi xmlns:a14="http://schemas.microsoft.com/office/drawing/2010/main" xmlns="" val="0"/>
              </a:ext>
            </a:extLst>
          </a:blip>
          <a:srcRect t="14709" r="36372" b="23782"/>
          <a:stretch>
            <a:fillRect/>
          </a:stretch>
        </p:blipFill>
        <p:spPr bwMode="auto">
          <a:xfrm>
            <a:off x="2601921" y="4532016"/>
            <a:ext cx="2686050" cy="14573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 name="130 - Εικόνα" descr="k04-Ghpedo.PNG"/>
          <p:cNvPicPr>
            <a:picLocks noChangeAspect="1" noChangeArrowheads="1"/>
          </p:cNvPicPr>
          <p:nvPr/>
        </p:nvPicPr>
        <p:blipFill>
          <a:blip r:embed="rId5">
            <a:extLst>
              <a:ext uri="{28A0092B-C50C-407E-A947-70E740481C1C}">
                <a14:useLocalDpi xmlns:a14="http://schemas.microsoft.com/office/drawing/2010/main" xmlns="" val="0"/>
              </a:ext>
            </a:extLst>
          </a:blip>
          <a:srcRect l="22147" t="18669" r="20074" b="15331"/>
          <a:stretch>
            <a:fillRect/>
          </a:stretch>
        </p:blipFill>
        <p:spPr bwMode="auto">
          <a:xfrm>
            <a:off x="6348535" y="4418558"/>
            <a:ext cx="2295525" cy="1485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5"/>
          <p:cNvSpPr>
            <a:spLocks noChangeArrowheads="1"/>
          </p:cNvSpPr>
          <p:nvPr/>
        </p:nvSpPr>
        <p:spPr bwMode="auto">
          <a:xfrm>
            <a:off x="1150936" y="1368757"/>
            <a:ext cx="7138493"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n-US" sz="1800" dirty="0">
                <a:latin typeface="+mn-lt"/>
              </a:rPr>
              <a:t>Εργασίες 10η, 11η, 12η και 13η</a:t>
            </a:r>
            <a:endParaRPr lang="en-US" altLang="en-US" sz="18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l-GR" altLang="en-US" sz="1800" dirty="0">
                <a:latin typeface="+mn-lt"/>
              </a:rPr>
              <a:t>Προσπαθήστε να κάνετε τις παρακάτω διαμορφώσεις εδαφών.</a:t>
            </a:r>
            <a:endParaRPr lang="en-US" altLang="en-US" sz="18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mn-lt"/>
            </a:endParaRPr>
          </a:p>
        </p:txBody>
      </p:sp>
      <p:sp>
        <p:nvSpPr>
          <p:cNvPr id="6" name="Rectangle 6"/>
          <p:cNvSpPr>
            <a:spLocks noChangeArrowheads="1"/>
          </p:cNvSpPr>
          <p:nvPr/>
        </p:nvSpPr>
        <p:spPr bwMode="auto">
          <a:xfrm>
            <a:off x="3586708" y="7319020"/>
            <a:ext cx="1218882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13437594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Διαμορφώνοντας το έδαφος του παιχνιδιού</a:t>
            </a:r>
            <a:endParaRPr lang="en-US" dirty="0"/>
          </a:p>
        </p:txBody>
      </p:sp>
      <p:sp>
        <p:nvSpPr>
          <p:cNvPr id="10" name="Content Placeholder 21"/>
          <p:cNvSpPr txBox="1">
            <a:spLocks/>
          </p:cNvSpPr>
          <p:nvPr/>
        </p:nvSpPr>
        <p:spPr>
          <a:xfrm>
            <a:off x="914163" y="1803401"/>
            <a:ext cx="10360501" cy="44704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l-GR" sz="1800" dirty="0"/>
              <a:t>Το επόμενο εργαλείο διαμόρφωσης εδάφους είναι αυτό για τη δημιουργία λόφων και κοιλάδων. Πρέπει να σημειωθεί ότι ο χώρος του παιχνιδιού πρέπει να είναι αρκετά μεγάλος όταν χρησιμοποιούμε αυτό το εργαλείο. Κάνοντας κλικ στο αριστερό πλήκτρο του ποντικιού και σέρνοντας, δημιουργούμε λόφους. Κάνοντας κλικ στο δεξί πλήκτρο του ποντικιού και σέρνοντας, δημιουργούμε κοιλάδες, ενώ έχοντας πατημένο το ροδάκι (ή το μεσαίο πλήκτρο) εξομαλύνουμε το έδαφος. Το εργαλείο αυτό έχει το ίδιο δεξί </a:t>
            </a:r>
            <a:r>
              <a:rPr lang="el-GR" sz="1800" dirty="0" err="1"/>
              <a:t>υπομενού</a:t>
            </a:r>
            <a:r>
              <a:rPr lang="el-GR" sz="1800" dirty="0"/>
              <a:t> με το εργαλείο δημιουργίας εδάφους (τύπος βούρτσας) και συνεπώς ίδιες λειτουργίες.</a:t>
            </a:r>
            <a:endParaRPr lang="en-US" sz="1800" dirty="0"/>
          </a:p>
        </p:txBody>
      </p:sp>
      <p:pic>
        <p:nvPicPr>
          <p:cNvPr id="6" name="Picture 5" descr="C:\Users\gpalegeo\Desktop\KoduPlay\images\menu (1)\up_down.png"/>
          <p:cNvPicPr/>
          <p:nvPr/>
        </p:nvPicPr>
        <p:blipFill>
          <a:blip r:embed="rId2" cstate="screen"/>
          <a:srcRect/>
          <a:stretch>
            <a:fillRect/>
          </a:stretch>
        </p:blipFill>
        <p:spPr bwMode="auto">
          <a:xfrm>
            <a:off x="5374332" y="4038601"/>
            <a:ext cx="2016224" cy="1910679"/>
          </a:xfrm>
          <a:prstGeom prst="rect">
            <a:avLst/>
          </a:prstGeom>
          <a:noFill/>
          <a:ln w="9525">
            <a:noFill/>
            <a:miter lim="800000"/>
            <a:headEnd/>
            <a:tailEnd/>
          </a:ln>
        </p:spPr>
      </p:pic>
    </p:spTree>
    <p:extLst>
      <p:ext uri="{BB962C8B-B14F-4D97-AF65-F5344CB8AC3E}">
        <p14:creationId xmlns:p14="http://schemas.microsoft.com/office/powerpoint/2010/main" xmlns="" val="13247516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Διαμορφώνοντας το έδαφος του παιχνιδιού</a:t>
            </a:r>
            <a:endParaRPr lang="en-US" dirty="0"/>
          </a:p>
        </p:txBody>
      </p:sp>
      <p:sp>
        <p:nvSpPr>
          <p:cNvPr id="10" name="Content Placeholder 21"/>
          <p:cNvSpPr txBox="1">
            <a:spLocks/>
          </p:cNvSpPr>
          <p:nvPr/>
        </p:nvSpPr>
        <p:spPr>
          <a:xfrm>
            <a:off x="914163" y="1803401"/>
            <a:ext cx="10360501" cy="44704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l-GR" sz="1800" dirty="0"/>
              <a:t>Τα επόμενα δύο εργαλεία χρησιμοποιούνται για να κάνουμε το έδαφος επίπεδο και για να δημιουργούμε απότομες προεξοχές και απότομα βουνά. Η λειτουργία τους είναι ίδια με τα προηγούμενα εργαλεία. Πάντοτε προσέχουμε τη βοήθεια επάνω αριστερά στην οθόνη μας. Επίσης, και τα δύο αυτά εργαλεία έχουν το ίδιο δεξί </a:t>
            </a:r>
            <a:r>
              <a:rPr lang="el-GR" sz="1800" dirty="0" err="1"/>
              <a:t>υπομενού</a:t>
            </a:r>
            <a:r>
              <a:rPr lang="el-GR" sz="1800" dirty="0"/>
              <a:t> με το εργαλείο δημιουργίας εδάφους (τύπος βούρτσας) και συνεπώς ίδιες λειτουργίες.</a:t>
            </a:r>
            <a:endParaRPr lang="en-US" sz="1800" dirty="0"/>
          </a:p>
        </p:txBody>
      </p:sp>
      <p:pic>
        <p:nvPicPr>
          <p:cNvPr id="7" name="Picture 6" descr="C:\Users\gpalegeo\Desktop\KoduPlay\images\menu (1)\roughen.png"/>
          <p:cNvPicPr/>
          <p:nvPr/>
        </p:nvPicPr>
        <p:blipFill>
          <a:blip r:embed="rId2" cstate="screen"/>
          <a:srcRect/>
          <a:stretch>
            <a:fillRect/>
          </a:stretch>
        </p:blipFill>
        <p:spPr bwMode="auto">
          <a:xfrm>
            <a:off x="5950396" y="3429000"/>
            <a:ext cx="1512168" cy="1584176"/>
          </a:xfrm>
          <a:prstGeom prst="rect">
            <a:avLst/>
          </a:prstGeom>
          <a:noFill/>
          <a:ln w="9525">
            <a:noFill/>
            <a:miter lim="800000"/>
            <a:headEnd/>
            <a:tailEnd/>
          </a:ln>
        </p:spPr>
      </p:pic>
      <p:pic>
        <p:nvPicPr>
          <p:cNvPr id="8" name="Picture 7" descr="C:\Users\gpalegeo\Desktop\KoduPlay\images\menu (1)\flatten.png"/>
          <p:cNvPicPr/>
          <p:nvPr/>
        </p:nvPicPr>
        <p:blipFill>
          <a:blip r:embed="rId3" cstate="screen"/>
          <a:srcRect/>
          <a:stretch>
            <a:fillRect/>
          </a:stretch>
        </p:blipFill>
        <p:spPr bwMode="auto">
          <a:xfrm>
            <a:off x="4222204" y="3429000"/>
            <a:ext cx="1505883" cy="1577592"/>
          </a:xfrm>
          <a:prstGeom prst="rect">
            <a:avLst/>
          </a:prstGeom>
          <a:noFill/>
          <a:ln w="9525">
            <a:noFill/>
            <a:miter lim="800000"/>
            <a:headEnd/>
            <a:tailEnd/>
          </a:ln>
        </p:spPr>
      </p:pic>
    </p:spTree>
    <p:extLst>
      <p:ext uri="{BB962C8B-B14F-4D97-AF65-F5344CB8AC3E}">
        <p14:creationId xmlns:p14="http://schemas.microsoft.com/office/powerpoint/2010/main" xmlns="" val="36003527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Διαμορφώνοντας το έδαφος του παιχνιδιού</a:t>
            </a:r>
            <a:endParaRPr lang="en-US" dirty="0"/>
          </a:p>
        </p:txBody>
      </p:sp>
      <p:sp>
        <p:nvSpPr>
          <p:cNvPr id="10" name="Content Placeholder 21"/>
          <p:cNvSpPr txBox="1">
            <a:spLocks/>
          </p:cNvSpPr>
          <p:nvPr/>
        </p:nvSpPr>
        <p:spPr>
          <a:xfrm>
            <a:off x="914163" y="1803401"/>
            <a:ext cx="10360501" cy="44704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r>
              <a:rPr lang="el-GR" sz="1800" b="1" dirty="0"/>
              <a:t>Εργασίες 14η, 15</a:t>
            </a:r>
            <a:r>
              <a:rPr lang="el-GR" sz="1800" b="1" baseline="30000" dirty="0"/>
              <a:t>η</a:t>
            </a:r>
            <a:r>
              <a:rPr lang="el-GR" sz="1800" b="1" dirty="0"/>
              <a:t>, 16η και 17η</a:t>
            </a:r>
            <a:endParaRPr lang="en-US" sz="1800" dirty="0"/>
          </a:p>
          <a:p>
            <a:r>
              <a:rPr lang="el-GR" sz="1800" dirty="0"/>
              <a:t>Προσπαθήστε να κάνετε τις παρακάτω διαμορφώσεις εδαφών.</a:t>
            </a:r>
            <a:endParaRPr lang="en-US" sz="1800" dirty="0"/>
          </a:p>
        </p:txBody>
      </p:sp>
      <p:pic>
        <p:nvPicPr>
          <p:cNvPr id="9" name="Picture 8"/>
          <p:cNvPicPr/>
          <p:nvPr/>
        </p:nvPicPr>
        <p:blipFill rotWithShape="1">
          <a:blip r:embed="rId2">
            <a:extLst>
              <a:ext uri="{28A0092B-C50C-407E-A947-70E740481C1C}">
                <a14:useLocalDpi xmlns:a14="http://schemas.microsoft.com/office/drawing/2010/main" xmlns="" val="0"/>
              </a:ext>
            </a:extLst>
          </a:blip>
          <a:srcRect l="37684" t="12222" r="865" b="15916"/>
          <a:stretch/>
        </p:blipFill>
        <p:spPr bwMode="auto">
          <a:xfrm>
            <a:off x="2061964" y="2852936"/>
            <a:ext cx="1899285" cy="1665605"/>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3">
            <a:extLst>
              <a:ext uri="{28A0092B-C50C-407E-A947-70E740481C1C}">
                <a14:useLocalDpi xmlns:a14="http://schemas.microsoft.com/office/drawing/2010/main" xmlns="" val="0"/>
              </a:ext>
            </a:extLst>
          </a:blip>
          <a:srcRect l="13611" t="14354" r="7222"/>
          <a:stretch/>
        </p:blipFill>
        <p:spPr bwMode="auto">
          <a:xfrm>
            <a:off x="4677993" y="2852936"/>
            <a:ext cx="2714625" cy="1704975"/>
          </a:xfrm>
          <a:prstGeom prst="rect">
            <a:avLst/>
          </a:prstGeom>
          <a:ln>
            <a:noFill/>
          </a:ln>
          <a:extLst>
            <a:ext uri="{53640926-AAD7-44D8-BBD7-CCE9431645EC}">
              <a14:shadowObscured xmlns:a14="http://schemas.microsoft.com/office/drawing/2010/main" xmlns=""/>
            </a:ext>
          </a:extLst>
        </p:spPr>
      </p:pic>
      <p:pic>
        <p:nvPicPr>
          <p:cNvPr id="12" name="124 - Εικόνα" descr="k04-eik4.1.2-2.PNG"/>
          <p:cNvPicPr/>
          <p:nvPr/>
        </p:nvPicPr>
        <p:blipFill rotWithShape="1">
          <a:blip r:embed="rId4" cstate="screen"/>
          <a:srcRect l="28334" t="17020" r="22233" b="15972"/>
          <a:stretch/>
        </p:blipFill>
        <p:spPr bwMode="auto">
          <a:xfrm>
            <a:off x="2061964" y="4797152"/>
            <a:ext cx="2211705" cy="167576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xmlns=""/>
            </a:ext>
          </a:extLst>
        </p:spPr>
      </p:pic>
      <p:pic>
        <p:nvPicPr>
          <p:cNvPr id="13" name="Picture 12"/>
          <p:cNvPicPr/>
          <p:nvPr/>
        </p:nvPicPr>
        <p:blipFill rotWithShape="1">
          <a:blip r:embed="rId5">
            <a:extLst>
              <a:ext uri="{28A0092B-C50C-407E-A947-70E740481C1C}">
                <a14:useLocalDpi xmlns:a14="http://schemas.microsoft.com/office/drawing/2010/main" xmlns="" val="0"/>
              </a:ext>
            </a:extLst>
          </a:blip>
          <a:srcRect l="2656" t="5600" r="22969"/>
          <a:stretch/>
        </p:blipFill>
        <p:spPr bwMode="auto">
          <a:xfrm>
            <a:off x="5806380" y="4826636"/>
            <a:ext cx="2919730" cy="144716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7026754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Διαμορφώνοντας το έδαφος του παιχνιδιού</a:t>
            </a:r>
            <a:endParaRPr lang="en-US" dirty="0"/>
          </a:p>
        </p:txBody>
      </p:sp>
      <p:sp>
        <p:nvSpPr>
          <p:cNvPr id="10" name="Content Placeholder 21"/>
          <p:cNvSpPr txBox="1">
            <a:spLocks/>
          </p:cNvSpPr>
          <p:nvPr/>
        </p:nvSpPr>
        <p:spPr>
          <a:xfrm>
            <a:off x="914163" y="1803401"/>
            <a:ext cx="10360501" cy="44704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l-GR" sz="1800" dirty="0"/>
              <a:t>Το τελευταίο εργαλείο για την επεξεργασία του εδάφους είναι αυτό για την τοποθέτηση νερού. Υπάρχει μόνο το </a:t>
            </a:r>
            <a:r>
              <a:rPr lang="el-GR" sz="1800" dirty="0" err="1"/>
              <a:t>υπομενού</a:t>
            </a:r>
            <a:r>
              <a:rPr lang="el-GR" sz="1800" dirty="0"/>
              <a:t> για την επιλογή του τύπου του νερού. Το νερό συμπεριφέρεται διαφορετικά απ' ότι το έδαφος. Στην ουσία πρέπει να δημιουργήσετε τρύπες, οι οποίες στη συνέχεια θα γεμίσουν με νερό. Επίσης, μόνο συγκεκριμένα αντικείμενα μπορούν να τοποθετηθούν στο νερό (είτε πάνω του είτε μέσα).</a:t>
            </a:r>
            <a:endParaRPr lang="en-US" sz="1800" dirty="0"/>
          </a:p>
        </p:txBody>
      </p:sp>
      <p:pic>
        <p:nvPicPr>
          <p:cNvPr id="14" name="Picture 13"/>
          <p:cNvPicPr/>
          <p:nvPr/>
        </p:nvPicPr>
        <p:blipFill rotWithShape="1">
          <a:blip r:embed="rId2">
            <a:extLst>
              <a:ext uri="{28A0092B-C50C-407E-A947-70E740481C1C}">
                <a14:useLocalDpi xmlns:a14="http://schemas.microsoft.com/office/drawing/2010/main" xmlns="" val="0"/>
              </a:ext>
            </a:extLst>
          </a:blip>
          <a:srcRect l="57685" t="80912" r="35773" b="8046"/>
          <a:stretch/>
        </p:blipFill>
        <p:spPr bwMode="auto">
          <a:xfrm>
            <a:off x="4870276" y="3429000"/>
            <a:ext cx="1336794" cy="136815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9826412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Διαμορφώνοντας το έδαφος του παιχνιδιού</a:t>
            </a:r>
            <a:endParaRPr lang="en-US" dirty="0"/>
          </a:p>
        </p:txBody>
      </p:sp>
      <p:sp>
        <p:nvSpPr>
          <p:cNvPr id="10" name="Content Placeholder 21"/>
          <p:cNvSpPr txBox="1">
            <a:spLocks/>
          </p:cNvSpPr>
          <p:nvPr/>
        </p:nvSpPr>
        <p:spPr>
          <a:xfrm>
            <a:off x="914163" y="1803401"/>
            <a:ext cx="10360501" cy="44704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l-GR" sz="1800" b="1" dirty="0"/>
              <a:t>Εργασίες 18η, 19η και 20η</a:t>
            </a:r>
            <a:endParaRPr lang="en-US" sz="1800" dirty="0"/>
          </a:p>
          <a:p>
            <a:pPr marL="0" indent="0">
              <a:buNone/>
            </a:pPr>
            <a:r>
              <a:rPr lang="el-GR" sz="1800" dirty="0"/>
              <a:t>Προσπαθήστε να κάνετε τις παρακάτω διαμορφώσεις εδαφών.</a:t>
            </a:r>
            <a:endParaRPr lang="en-US" sz="1800" dirty="0"/>
          </a:p>
          <a:p>
            <a:pPr marL="0" indent="0">
              <a:buNone/>
            </a:pPr>
            <a:endParaRPr lang="en-US" sz="1800" dirty="0"/>
          </a:p>
        </p:txBody>
      </p:sp>
      <p:pic>
        <p:nvPicPr>
          <p:cNvPr id="6" name="103 - Εικόνα" descr="k04-limnh.PNG"/>
          <p:cNvPicPr/>
          <p:nvPr/>
        </p:nvPicPr>
        <p:blipFill rotWithShape="1">
          <a:blip r:embed="rId2" cstate="screen"/>
          <a:srcRect l="25646" t="21814" r="29447" b="18636"/>
          <a:stretch/>
        </p:blipFill>
        <p:spPr bwMode="auto">
          <a:xfrm>
            <a:off x="914163" y="2924943"/>
            <a:ext cx="2179955" cy="161734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xmlns=""/>
            </a:ext>
          </a:extLst>
        </p:spPr>
      </p:pic>
      <p:pic>
        <p:nvPicPr>
          <p:cNvPr id="7" name="Picture 6"/>
          <p:cNvPicPr/>
          <p:nvPr/>
        </p:nvPicPr>
        <p:blipFill>
          <a:blip r:embed="rId3" cstate="print">
            <a:extLst>
              <a:ext uri="{28A0092B-C50C-407E-A947-70E740481C1C}">
                <a14:useLocalDpi xmlns:a14="http://schemas.microsoft.com/office/drawing/2010/main" xmlns="" val="0"/>
              </a:ext>
            </a:extLst>
          </a:blip>
          <a:stretch>
            <a:fillRect/>
          </a:stretch>
        </p:blipFill>
        <p:spPr>
          <a:xfrm>
            <a:off x="3646140" y="2924943"/>
            <a:ext cx="2983865" cy="1969770"/>
          </a:xfrm>
          <a:prstGeom prst="rect">
            <a:avLst/>
          </a:prstGeom>
        </p:spPr>
      </p:pic>
      <p:pic>
        <p:nvPicPr>
          <p:cNvPr id="8" name="30 - Εικόνα" descr="k04-pista1-2.PNG"/>
          <p:cNvPicPr/>
          <p:nvPr/>
        </p:nvPicPr>
        <p:blipFill rotWithShape="1">
          <a:blip r:embed="rId4" cstate="screen"/>
          <a:srcRect l="-1" t="4769" r="-318" b="12322"/>
          <a:stretch/>
        </p:blipFill>
        <p:spPr bwMode="auto">
          <a:xfrm>
            <a:off x="7318548" y="4543073"/>
            <a:ext cx="4307840" cy="200723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7893021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endParaRPr lang="el-GR" sz="2400" dirty="0" smtClean="0"/>
          </a:p>
          <a:p>
            <a:pPr marL="0" indent="0">
              <a:buNone/>
            </a:pPr>
            <a:endParaRPr lang="el-GR" sz="2400" dirty="0" smtClean="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Σύνοψη 6</a:t>
            </a:r>
            <a:r>
              <a:rPr lang="el-GR" baseline="30000" dirty="0" smtClean="0"/>
              <a:t>ης</a:t>
            </a:r>
            <a:r>
              <a:rPr lang="en-US" dirty="0" smtClean="0"/>
              <a:t> </a:t>
            </a:r>
            <a:r>
              <a:rPr lang="el-GR" dirty="0" smtClean="0"/>
              <a:t>διάλεξης</a:t>
            </a:r>
            <a:endParaRPr lang="en-US" dirty="0"/>
          </a:p>
        </p:txBody>
      </p:sp>
      <p:sp>
        <p:nvSpPr>
          <p:cNvPr id="10" name="Content Placeholder 21"/>
          <p:cNvSpPr txBox="1">
            <a:spLocks/>
          </p:cNvSpPr>
          <p:nvPr/>
        </p:nvSpPr>
        <p:spPr>
          <a:xfrm>
            <a:off x="914163" y="1803401"/>
            <a:ext cx="2683909" cy="44704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l-GR" sz="1800" dirty="0" smtClean="0"/>
              <a:t>Στη διάλεξη αυτή </a:t>
            </a:r>
            <a:r>
              <a:rPr lang="el-GR" sz="1800" dirty="0"/>
              <a:t>είδαμε </a:t>
            </a:r>
            <a:r>
              <a:rPr lang="el-GR" sz="1800" dirty="0" smtClean="0"/>
              <a:t>αναλυτικά </a:t>
            </a:r>
            <a:r>
              <a:rPr lang="el-GR" sz="1800" dirty="0"/>
              <a:t>τα εργαλεία και τους τρόπους διαμόρφωσης εδάφους και νερού.</a:t>
            </a:r>
            <a:endParaRPr lang="en-US" sz="1800" dirty="0"/>
          </a:p>
        </p:txBody>
      </p:sp>
      <p:pic>
        <p:nvPicPr>
          <p:cNvPr id="5" name="Picture 4"/>
          <p:cNvPicPr/>
          <p:nvPr/>
        </p:nvPicPr>
        <p:blipFill rotWithShape="1">
          <a:blip r:embed="rId2" cstate="print">
            <a:extLst>
              <a:ext uri="{28A0092B-C50C-407E-A947-70E740481C1C}">
                <a14:useLocalDpi xmlns:a14="http://schemas.microsoft.com/office/drawing/2010/main" xmlns="" val="0"/>
              </a:ext>
            </a:extLst>
          </a:blip>
          <a:srcRect l="17091" t="72764" r="18979" b="4372"/>
          <a:stretch/>
        </p:blipFill>
        <p:spPr bwMode="auto">
          <a:xfrm>
            <a:off x="4222204" y="2348880"/>
            <a:ext cx="3385170" cy="83431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3">
            <a:extLst>
              <a:ext uri="{28A0092B-C50C-407E-A947-70E740481C1C}">
                <a14:useLocalDpi xmlns:a14="http://schemas.microsoft.com/office/drawing/2010/main" xmlns="" val="0"/>
              </a:ext>
            </a:extLst>
          </a:blip>
          <a:srcRect l="43209" t="78551" r="45453" b="3857"/>
          <a:stretch/>
        </p:blipFill>
        <p:spPr bwMode="auto">
          <a:xfrm>
            <a:off x="5356529" y="1249021"/>
            <a:ext cx="1011580" cy="930365"/>
          </a:xfrm>
          <a:prstGeom prst="rect">
            <a:avLst/>
          </a:prstGeom>
          <a:ln>
            <a:noFill/>
          </a:ln>
          <a:extLst>
            <a:ext uri="{53640926-AAD7-44D8-BBD7-CCE9431645EC}">
              <a14:shadowObscured xmlns:a14="http://schemas.microsoft.com/office/drawing/2010/main" xmlns=""/>
            </a:ext>
          </a:extLst>
        </p:spPr>
      </p:pic>
      <p:pic>
        <p:nvPicPr>
          <p:cNvPr id="7" name="Picture 6"/>
          <p:cNvPicPr/>
          <p:nvPr/>
        </p:nvPicPr>
        <p:blipFill rotWithShape="1">
          <a:blip r:embed="rId4" cstate="print">
            <a:extLst>
              <a:ext uri="{28A0092B-C50C-407E-A947-70E740481C1C}">
                <a14:useLocalDpi xmlns:a14="http://schemas.microsoft.com/office/drawing/2010/main" xmlns="" val="0"/>
              </a:ext>
            </a:extLst>
          </a:blip>
          <a:srcRect l="33497" t="69632" r="16758" b="6971"/>
          <a:stretch/>
        </p:blipFill>
        <p:spPr bwMode="auto">
          <a:xfrm>
            <a:off x="4277627" y="3392548"/>
            <a:ext cx="3385170" cy="811715"/>
          </a:xfrm>
          <a:prstGeom prst="rect">
            <a:avLst/>
          </a:prstGeom>
          <a:ln>
            <a:noFill/>
          </a:ln>
          <a:extLst>
            <a:ext uri="{53640926-AAD7-44D8-BBD7-CCE9431645EC}">
              <a14:shadowObscured xmlns:a14="http://schemas.microsoft.com/office/drawing/2010/main" xmlns=""/>
            </a:ext>
          </a:extLst>
        </p:spPr>
      </p:pic>
      <p:pic>
        <p:nvPicPr>
          <p:cNvPr id="8" name="Εικόνα 2" descr="k04_square.PNG"/>
          <p:cNvPicPr/>
          <p:nvPr/>
        </p:nvPicPr>
        <p:blipFill>
          <a:blip r:embed="rId5" cstate="screen"/>
          <a:srcRect/>
          <a:stretch>
            <a:fillRect/>
          </a:stretch>
        </p:blipFill>
        <p:spPr bwMode="auto">
          <a:xfrm>
            <a:off x="3712274" y="4703590"/>
            <a:ext cx="565353" cy="520741"/>
          </a:xfrm>
          <a:prstGeom prst="rect">
            <a:avLst/>
          </a:prstGeom>
          <a:noFill/>
          <a:ln w="9525">
            <a:noFill/>
            <a:miter lim="800000"/>
            <a:headEnd/>
            <a:tailEnd/>
          </a:ln>
        </p:spPr>
      </p:pic>
      <p:pic>
        <p:nvPicPr>
          <p:cNvPr id="9" name="Εικόνα 6" descr="k04_sqlinear.PNG"/>
          <p:cNvPicPr/>
          <p:nvPr/>
        </p:nvPicPr>
        <p:blipFill>
          <a:blip r:embed="rId6" cstate="screen"/>
          <a:srcRect/>
          <a:stretch>
            <a:fillRect/>
          </a:stretch>
        </p:blipFill>
        <p:spPr bwMode="auto">
          <a:xfrm>
            <a:off x="3713267" y="5723658"/>
            <a:ext cx="564360" cy="556524"/>
          </a:xfrm>
          <a:prstGeom prst="rect">
            <a:avLst/>
          </a:prstGeom>
          <a:noFill/>
          <a:ln w="9525">
            <a:noFill/>
            <a:miter lim="800000"/>
            <a:headEnd/>
            <a:tailEnd/>
          </a:ln>
        </p:spPr>
      </p:pic>
      <p:pic>
        <p:nvPicPr>
          <p:cNvPr id="11" name="Εικόνα 3" descr="k04-tetragwna.PNG"/>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4376441" y="4632361"/>
            <a:ext cx="1125246" cy="772636"/>
          </a:xfrm>
          <a:prstGeom prst="rect">
            <a:avLst/>
          </a:prstGeom>
          <a:noFill/>
          <a:ln w="9525">
            <a:solidFill>
              <a:schemeClr val="tx1"/>
            </a:solidFill>
            <a:miter lim="800000"/>
            <a:headEnd/>
            <a:tailEnd/>
          </a:ln>
        </p:spPr>
      </p:pic>
      <p:pic>
        <p:nvPicPr>
          <p:cNvPr id="12" name="Εικόνα 8" descr="k04_rndlinear.PNG"/>
          <p:cNvPicPr/>
          <p:nvPr/>
        </p:nvPicPr>
        <p:blipFill>
          <a:blip r:embed="rId8" cstate="screen"/>
          <a:srcRect/>
          <a:stretch>
            <a:fillRect/>
          </a:stretch>
        </p:blipFill>
        <p:spPr bwMode="auto">
          <a:xfrm>
            <a:off x="6724681" y="5723658"/>
            <a:ext cx="564360" cy="556524"/>
          </a:xfrm>
          <a:prstGeom prst="rect">
            <a:avLst/>
          </a:prstGeom>
          <a:noFill/>
          <a:ln w="9525">
            <a:noFill/>
            <a:miter lim="800000"/>
            <a:headEnd/>
            <a:tailEnd/>
          </a:ln>
        </p:spPr>
      </p:pic>
      <p:pic>
        <p:nvPicPr>
          <p:cNvPr id="13" name="Εικόνα 9" descr="k04-grammh2.PNG"/>
          <p:cNvPicPr/>
          <p:nvPr/>
        </p:nvPicPr>
        <p:blipFill>
          <a:blip r:embed="rId9" cstate="screen">
            <a:extLst>
              <a:ext uri="{28A0092B-C50C-407E-A947-70E740481C1C}">
                <a14:useLocalDpi xmlns:a14="http://schemas.microsoft.com/office/drawing/2010/main" xmlns="" val="0"/>
              </a:ext>
            </a:extLst>
          </a:blip>
          <a:srcRect/>
          <a:stretch>
            <a:fillRect/>
          </a:stretch>
        </p:blipFill>
        <p:spPr bwMode="auto">
          <a:xfrm>
            <a:off x="7403243" y="5641458"/>
            <a:ext cx="1125246" cy="674703"/>
          </a:xfrm>
          <a:prstGeom prst="rect">
            <a:avLst/>
          </a:prstGeom>
          <a:noFill/>
          <a:ln w="9525">
            <a:solidFill>
              <a:schemeClr val="tx1"/>
            </a:solidFill>
            <a:miter lim="800000"/>
            <a:headEnd/>
            <a:tailEnd/>
          </a:ln>
        </p:spPr>
      </p:pic>
      <p:pic>
        <p:nvPicPr>
          <p:cNvPr id="14" name="Εικόνα 5" descr="k04-kuklos.PNG"/>
          <p:cNvPicPr/>
          <p:nvPr/>
        </p:nvPicPr>
        <p:blipFill>
          <a:blip r:embed="rId10" cstate="screen">
            <a:extLst>
              <a:ext uri="{28A0092B-C50C-407E-A947-70E740481C1C}">
                <a14:useLocalDpi xmlns:a14="http://schemas.microsoft.com/office/drawing/2010/main" xmlns="" val="0"/>
              </a:ext>
            </a:extLst>
          </a:blip>
          <a:srcRect/>
          <a:stretch>
            <a:fillRect/>
          </a:stretch>
        </p:blipFill>
        <p:spPr bwMode="auto">
          <a:xfrm>
            <a:off x="7403243" y="4535542"/>
            <a:ext cx="1125246" cy="772165"/>
          </a:xfrm>
          <a:prstGeom prst="rect">
            <a:avLst/>
          </a:prstGeom>
          <a:noFill/>
          <a:ln w="9525">
            <a:solidFill>
              <a:schemeClr val="tx1"/>
            </a:solidFill>
            <a:miter lim="800000"/>
            <a:headEnd/>
            <a:tailEnd/>
          </a:ln>
        </p:spPr>
      </p:pic>
      <p:pic>
        <p:nvPicPr>
          <p:cNvPr id="15" name="Εικόνα 7" descr="k04-grammh.PNG"/>
          <p:cNvPicPr/>
          <p:nvPr/>
        </p:nvPicPr>
        <p:blipFill>
          <a:blip r:embed="rId11" cstate="screen">
            <a:extLst>
              <a:ext uri="{28A0092B-C50C-407E-A947-70E740481C1C}">
                <a14:useLocalDpi xmlns:a14="http://schemas.microsoft.com/office/drawing/2010/main" xmlns="" val="0"/>
              </a:ext>
            </a:extLst>
          </a:blip>
          <a:srcRect/>
          <a:stretch>
            <a:fillRect/>
          </a:stretch>
        </p:blipFill>
        <p:spPr bwMode="auto">
          <a:xfrm>
            <a:off x="4429977" y="5646132"/>
            <a:ext cx="906352" cy="800415"/>
          </a:xfrm>
          <a:prstGeom prst="rect">
            <a:avLst/>
          </a:prstGeom>
          <a:noFill/>
          <a:ln w="9525">
            <a:solidFill>
              <a:schemeClr val="tx1"/>
            </a:solidFill>
            <a:miter lim="800000"/>
            <a:headEnd/>
            <a:tailEnd/>
          </a:ln>
        </p:spPr>
      </p:pic>
      <p:pic>
        <p:nvPicPr>
          <p:cNvPr id="16" name="Εικόνα 10" descr="k04_magic.PNG"/>
          <p:cNvPicPr/>
          <p:nvPr/>
        </p:nvPicPr>
        <p:blipFill>
          <a:blip r:embed="rId12" cstate="screen"/>
          <a:srcRect/>
          <a:stretch>
            <a:fillRect/>
          </a:stretch>
        </p:blipFill>
        <p:spPr bwMode="auto">
          <a:xfrm>
            <a:off x="1630266" y="4679166"/>
            <a:ext cx="1297102" cy="1390065"/>
          </a:xfrm>
          <a:prstGeom prst="rect">
            <a:avLst/>
          </a:prstGeom>
          <a:noFill/>
          <a:ln w="9525">
            <a:noFill/>
            <a:miter lim="800000"/>
            <a:headEnd/>
            <a:tailEnd/>
          </a:ln>
        </p:spPr>
      </p:pic>
      <p:pic>
        <p:nvPicPr>
          <p:cNvPr id="17" name="Picture 16" descr="C:\Users\gpalegeo\Desktop\KoduPlay\images\menu (1)\up_down.png"/>
          <p:cNvPicPr/>
          <p:nvPr/>
        </p:nvPicPr>
        <p:blipFill>
          <a:blip r:embed="rId13" cstate="screen"/>
          <a:srcRect/>
          <a:stretch>
            <a:fillRect/>
          </a:stretch>
        </p:blipFill>
        <p:spPr bwMode="auto">
          <a:xfrm>
            <a:off x="9043846" y="703568"/>
            <a:ext cx="2016224" cy="1910679"/>
          </a:xfrm>
          <a:prstGeom prst="rect">
            <a:avLst/>
          </a:prstGeom>
          <a:noFill/>
          <a:ln w="9525">
            <a:noFill/>
            <a:miter lim="800000"/>
            <a:headEnd/>
            <a:tailEnd/>
          </a:ln>
        </p:spPr>
      </p:pic>
      <p:pic>
        <p:nvPicPr>
          <p:cNvPr id="18" name="Picture 17"/>
          <p:cNvPicPr/>
          <p:nvPr/>
        </p:nvPicPr>
        <p:blipFill rotWithShape="1">
          <a:blip r:embed="rId14">
            <a:extLst>
              <a:ext uri="{28A0092B-C50C-407E-A947-70E740481C1C}">
                <a14:useLocalDpi xmlns:a14="http://schemas.microsoft.com/office/drawing/2010/main" xmlns="" val="0"/>
              </a:ext>
            </a:extLst>
          </a:blip>
          <a:srcRect l="57685" t="80912" r="35773" b="8046"/>
          <a:stretch/>
        </p:blipFill>
        <p:spPr bwMode="auto">
          <a:xfrm>
            <a:off x="9581539" y="4933709"/>
            <a:ext cx="1336794" cy="1368152"/>
          </a:xfrm>
          <a:prstGeom prst="rect">
            <a:avLst/>
          </a:prstGeom>
          <a:ln>
            <a:noFill/>
          </a:ln>
          <a:extLst>
            <a:ext uri="{53640926-AAD7-44D8-BBD7-CCE9431645EC}">
              <a14:shadowObscured xmlns:a14="http://schemas.microsoft.com/office/drawing/2010/main" xmlns=""/>
            </a:ext>
          </a:extLst>
        </p:spPr>
      </p:pic>
      <p:pic>
        <p:nvPicPr>
          <p:cNvPr id="19" name="Picture 18" descr="C:\Users\gpalegeo\Desktop\KoduPlay\images\menu (1)\roughen.png"/>
          <p:cNvPicPr/>
          <p:nvPr/>
        </p:nvPicPr>
        <p:blipFill>
          <a:blip r:embed="rId15" cstate="screen"/>
          <a:srcRect/>
          <a:stretch>
            <a:fillRect/>
          </a:stretch>
        </p:blipFill>
        <p:spPr bwMode="auto">
          <a:xfrm>
            <a:off x="10372720" y="2631902"/>
            <a:ext cx="1512168" cy="1584176"/>
          </a:xfrm>
          <a:prstGeom prst="rect">
            <a:avLst/>
          </a:prstGeom>
          <a:noFill/>
          <a:ln w="9525">
            <a:noFill/>
            <a:miter lim="800000"/>
            <a:headEnd/>
            <a:tailEnd/>
          </a:ln>
        </p:spPr>
      </p:pic>
      <p:pic>
        <p:nvPicPr>
          <p:cNvPr id="20" name="Picture 19" descr="C:\Users\gpalegeo\Desktop\KoduPlay\images\menu (1)\flatten.png"/>
          <p:cNvPicPr/>
          <p:nvPr/>
        </p:nvPicPr>
        <p:blipFill>
          <a:blip r:embed="rId16" cstate="screen"/>
          <a:srcRect/>
          <a:stretch>
            <a:fillRect/>
          </a:stretch>
        </p:blipFill>
        <p:spPr bwMode="auto">
          <a:xfrm>
            <a:off x="8644528" y="2631902"/>
            <a:ext cx="1505883" cy="1577592"/>
          </a:xfrm>
          <a:prstGeom prst="rect">
            <a:avLst/>
          </a:prstGeom>
          <a:noFill/>
          <a:ln w="9525">
            <a:noFill/>
            <a:miter lim="800000"/>
            <a:headEnd/>
            <a:tailEnd/>
          </a:ln>
        </p:spPr>
      </p:pic>
    </p:spTree>
    <p:extLst>
      <p:ext uri="{BB962C8B-B14F-4D97-AF65-F5344CB8AC3E}">
        <p14:creationId xmlns:p14="http://schemas.microsoft.com/office/powerpoint/2010/main" xmlns="" val="30908767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2832" y="3198168"/>
            <a:ext cx="2876108" cy="461665"/>
          </a:xfrm>
          <a:prstGeom prst="rect">
            <a:avLst/>
          </a:prstGeom>
        </p:spPr>
        <p:txBody>
          <a:bodyPr wrap="none">
            <a:spAutoFit/>
          </a:bodyPr>
          <a:lstStyle/>
          <a:p>
            <a:r>
              <a:rPr lang="el-GR" dirty="0" smtClean="0"/>
              <a:t>Τέλος 6</a:t>
            </a:r>
            <a:r>
              <a:rPr lang="el-GR" baseline="30000" dirty="0" smtClean="0"/>
              <a:t>ης</a:t>
            </a:r>
            <a:r>
              <a:rPr lang="el-GR" dirty="0" smtClean="0"/>
              <a:t> Διάλεξης</a:t>
            </a:r>
            <a:endParaRPr lang="en-US" dirty="0"/>
          </a:p>
        </p:txBody>
      </p:sp>
    </p:spTree>
    <p:extLst>
      <p:ext uri="{BB962C8B-B14F-4D97-AF65-F5344CB8AC3E}">
        <p14:creationId xmlns:p14="http://schemas.microsoft.com/office/powerpoint/2010/main" xmlns="" val="36612481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4942585" y="4941169"/>
            <a:ext cx="2108364" cy="553393"/>
          </a:xfrm>
          <a:prstGeom prst="rect">
            <a:avLst/>
          </a:prstGeom>
        </p:spPr>
      </p:pic>
    </p:spTree>
    <p:extLst>
      <p:ext uri="{BB962C8B-B14F-4D97-AF65-F5344CB8AC3E}">
        <p14:creationId xmlns:p14="http://schemas.microsoft.com/office/powerpoint/2010/main" xmlns="" val="376790737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609441" y="1340769"/>
            <a:ext cx="10969943"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a:t>
            </a:r>
            <a:r>
              <a:rPr lang="el-GR" sz="2400" b="1" smtClean="0"/>
              <a:t>Πανεπιστήμιο Αιγαίου</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775953" y="5055064"/>
            <a:ext cx="8637814" cy="1542288"/>
          </a:xfrm>
          <a:prstGeom prst="rect">
            <a:avLst/>
          </a:prstGeom>
          <a:noFill/>
        </p:spPr>
      </p:pic>
    </p:spTree>
    <p:extLst>
      <p:ext uri="{BB962C8B-B14F-4D97-AF65-F5344CB8AC3E}">
        <p14:creationId xmlns:p14="http://schemas.microsoft.com/office/powerpoint/2010/main" xmlns="" val="226248691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l-GR" dirty="0" smtClean="0"/>
              <a:t>Διάλεξη </a:t>
            </a:r>
            <a:r>
              <a:rPr lang="el-GR" dirty="0"/>
              <a:t>6</a:t>
            </a:r>
            <a:r>
              <a:rPr lang="el-GR" baseline="30000" dirty="0" smtClean="0"/>
              <a:t>η</a:t>
            </a:r>
            <a:r>
              <a:rPr lang="el-GR" dirty="0" smtClean="0"/>
              <a:t> Διαμορφώνοντας το έδαφος του παιχνιδιού</a:t>
            </a:r>
            <a:endParaRPr lang="en-US" dirty="0"/>
          </a:p>
        </p:txBody>
      </p:sp>
      <p:sp>
        <p:nvSpPr>
          <p:cNvPr id="2" name="Title 1"/>
          <p:cNvSpPr>
            <a:spLocks noGrp="1"/>
          </p:cNvSpPr>
          <p:nvPr>
            <p:ph type="ctrTitle"/>
          </p:nvPr>
        </p:nvSpPr>
        <p:spPr/>
        <p:txBody>
          <a:bodyPr>
            <a:normAutofit/>
          </a:bodyPr>
          <a:lstStyle/>
          <a:p>
            <a:r>
              <a:rPr lang="el-GR" cap="none" dirty="0" smtClean="0"/>
              <a:t>Εικονικά Περιβάλλοντα Μάθησης και Πολυμέσα</a:t>
            </a:r>
            <a:endParaRPr lang="en-US" cap="none" dirty="0"/>
          </a:p>
        </p:txBody>
      </p:sp>
    </p:spTree>
    <p:extLst>
      <p:ext uri="{BB962C8B-B14F-4D97-AF65-F5344CB8AC3E}">
        <p14:creationId xmlns:p14="http://schemas.microsoft.com/office/powerpoint/2010/main" xmlns="" val="300280090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Σύνδεση με τα προηγούμενα</a:t>
            </a:r>
            <a:endParaRPr lang="en-US" dirty="0"/>
          </a:p>
        </p:txBody>
      </p:sp>
      <p:sp>
        <p:nvSpPr>
          <p:cNvPr id="5" name="Content Placeholder 21"/>
          <p:cNvSpPr txBox="1">
            <a:spLocks/>
          </p:cNvSpPr>
          <p:nvPr/>
        </p:nvSpPr>
        <p:spPr>
          <a:xfrm>
            <a:off x="914163" y="1556792"/>
            <a:ext cx="10360501" cy="4717009"/>
          </a:xfrm>
          <a:prstGeom prst="rect">
            <a:avLst/>
          </a:prstGeom>
        </p:spPr>
        <p:txBody>
          <a:bodyPr vert="horz" lIns="121899" tIns="60949" rIns="121899" bIns="60949" rtlCol="0">
            <a:normAutofit fontScale="92500" lnSpcReduction="10000"/>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l-GR" sz="1800" dirty="0" smtClean="0"/>
              <a:t>Στην προηγούμενη διάλεξη κατασκευάσαμε το πρώτο μας πρόγραμμα, με το οποίο κινήσαμε το </a:t>
            </a:r>
            <a:r>
              <a:rPr lang="en-US" sz="1800" dirty="0" smtClean="0"/>
              <a:t>Kodu</a:t>
            </a:r>
            <a:r>
              <a:rPr lang="el-GR" sz="1800" dirty="0" smtClean="0"/>
              <a:t> με το πληκτρολόγιο.</a:t>
            </a:r>
          </a:p>
          <a:p>
            <a:pPr marL="0" indent="0">
              <a:buFont typeface="Arial" pitchFamily="34" charset="0"/>
              <a:buNone/>
            </a:pPr>
            <a:endParaRPr lang="el-GR" sz="1800" dirty="0" smtClean="0"/>
          </a:p>
          <a:p>
            <a:pPr marL="0" indent="0">
              <a:buFont typeface="Arial" pitchFamily="34" charset="0"/>
              <a:buNone/>
            </a:pPr>
            <a:endParaRPr lang="el-GR" sz="1800" b="1" dirty="0" smtClean="0"/>
          </a:p>
          <a:p>
            <a:pPr marL="0" indent="0">
              <a:buFont typeface="Arial" pitchFamily="34" charset="0"/>
              <a:buNone/>
            </a:pPr>
            <a:endParaRPr lang="el-GR" sz="1800" dirty="0" smtClean="0"/>
          </a:p>
          <a:p>
            <a:pPr marL="0" indent="0">
              <a:buFont typeface="Arial" pitchFamily="34" charset="0"/>
              <a:buNone/>
            </a:pPr>
            <a:endParaRPr lang="el-GR" sz="1800" dirty="0"/>
          </a:p>
          <a:p>
            <a:pPr marL="0" indent="0">
              <a:buFont typeface="Arial" pitchFamily="34" charset="0"/>
              <a:buNone/>
            </a:pPr>
            <a:endParaRPr lang="el-GR" sz="1800" dirty="0" smtClean="0"/>
          </a:p>
          <a:p>
            <a:pPr marL="0" indent="0">
              <a:buFont typeface="Arial" pitchFamily="34" charset="0"/>
              <a:buNone/>
            </a:pPr>
            <a:endParaRPr lang="el-GR" sz="1800" dirty="0"/>
          </a:p>
          <a:p>
            <a:pPr marL="0" indent="0">
              <a:buFont typeface="Arial" pitchFamily="34" charset="0"/>
              <a:buNone/>
            </a:pPr>
            <a:endParaRPr lang="el-GR" sz="1800" dirty="0" smtClean="0"/>
          </a:p>
          <a:p>
            <a:pPr marL="0" indent="0">
              <a:buFont typeface="Arial" pitchFamily="34" charset="0"/>
              <a:buNone/>
            </a:pPr>
            <a:endParaRPr lang="el-GR" sz="1800" dirty="0"/>
          </a:p>
          <a:p>
            <a:pPr marL="0" indent="0">
              <a:buFont typeface="Arial" pitchFamily="34" charset="0"/>
              <a:buNone/>
            </a:pPr>
            <a:r>
              <a:rPr lang="el-GR" sz="1800" dirty="0" smtClean="0"/>
              <a:t>Είδαμε επίσης τις ρυθμίσεις αντικειμένων και χαρακτήρων.</a:t>
            </a:r>
          </a:p>
          <a:p>
            <a:pPr marL="0" indent="0">
              <a:buFont typeface="Arial" pitchFamily="34" charset="0"/>
              <a:buNone/>
            </a:pPr>
            <a:r>
              <a:rPr lang="el-GR" sz="1800" dirty="0" smtClean="0"/>
              <a:t>Τέλος, είδαμε τις ρυθμίσεις του παιχνιδιού.</a:t>
            </a:r>
          </a:p>
          <a:p>
            <a:pPr marL="0" indent="0">
              <a:buFont typeface="Arial" pitchFamily="34" charset="0"/>
              <a:buNone/>
            </a:pPr>
            <a:endParaRPr lang="en-US" sz="1800" dirty="0"/>
          </a:p>
        </p:txBody>
      </p:sp>
      <p:pic>
        <p:nvPicPr>
          <p:cNvPr id="6" name="Picture 5"/>
          <p:cNvPicPr/>
          <p:nvPr/>
        </p:nvPicPr>
        <p:blipFill rotWithShape="1">
          <a:blip r:embed="rId2" cstate="print">
            <a:extLst>
              <a:ext uri="{28A0092B-C50C-407E-A947-70E740481C1C}">
                <a14:useLocalDpi xmlns:a14="http://schemas.microsoft.com/office/drawing/2010/main" xmlns="" val="0"/>
              </a:ext>
            </a:extLst>
          </a:blip>
          <a:srcRect l="19426" t="41778" r="57601" b="41684"/>
          <a:stretch/>
        </p:blipFill>
        <p:spPr bwMode="auto">
          <a:xfrm>
            <a:off x="5185727" y="1980883"/>
            <a:ext cx="2008845" cy="883586"/>
          </a:xfrm>
          <a:prstGeom prst="rect">
            <a:avLst/>
          </a:prstGeom>
          <a:ln>
            <a:noFill/>
          </a:ln>
          <a:extLst>
            <a:ext uri="{53640926-AAD7-44D8-BBD7-CCE9431645EC}">
              <a14:shadowObscured xmlns:a14="http://schemas.microsoft.com/office/drawing/2010/main" xmlns=""/>
            </a:ext>
          </a:extLst>
        </p:spPr>
      </p:pic>
      <p:pic>
        <p:nvPicPr>
          <p:cNvPr id="7" name="Picture 6"/>
          <p:cNvPicPr/>
          <p:nvPr/>
        </p:nvPicPr>
        <p:blipFill rotWithShape="1">
          <a:blip r:embed="rId3" cstate="print">
            <a:extLst>
              <a:ext uri="{28A0092B-C50C-407E-A947-70E740481C1C}">
                <a14:useLocalDpi xmlns:a14="http://schemas.microsoft.com/office/drawing/2010/main" xmlns="" val="0"/>
              </a:ext>
            </a:extLst>
          </a:blip>
          <a:srcRect l="19696" t="42570" r="46474" b="41393"/>
          <a:stretch/>
        </p:blipFill>
        <p:spPr bwMode="auto">
          <a:xfrm>
            <a:off x="5174232" y="2836148"/>
            <a:ext cx="2969954" cy="857808"/>
          </a:xfrm>
          <a:prstGeom prst="rect">
            <a:avLst/>
          </a:prstGeom>
          <a:ln>
            <a:noFill/>
          </a:ln>
          <a:extLst>
            <a:ext uri="{53640926-AAD7-44D8-BBD7-CCE9431645EC}">
              <a14:shadowObscured xmlns:a14="http://schemas.microsoft.com/office/drawing/2010/main" xmlns=""/>
            </a:ext>
          </a:extLst>
        </p:spPr>
      </p:pic>
      <p:pic>
        <p:nvPicPr>
          <p:cNvPr id="8" name="Picture 7"/>
          <p:cNvPicPr/>
          <p:nvPr/>
        </p:nvPicPr>
        <p:blipFill rotWithShape="1">
          <a:blip r:embed="rId4" cstate="print">
            <a:extLst>
              <a:ext uri="{28A0092B-C50C-407E-A947-70E740481C1C}">
                <a14:useLocalDpi xmlns:a14="http://schemas.microsoft.com/office/drawing/2010/main" xmlns="" val="0"/>
              </a:ext>
            </a:extLst>
          </a:blip>
          <a:srcRect l="19442" t="41774" r="38905" b="40871"/>
          <a:stretch/>
        </p:blipFill>
        <p:spPr bwMode="auto">
          <a:xfrm>
            <a:off x="5174232" y="3617926"/>
            <a:ext cx="3653855" cy="927143"/>
          </a:xfrm>
          <a:prstGeom prst="rect">
            <a:avLst/>
          </a:prstGeom>
          <a:ln>
            <a:noFill/>
          </a:ln>
          <a:extLst>
            <a:ext uri="{53640926-AAD7-44D8-BBD7-CCE9431645EC}">
              <a14:shadowObscured xmlns:a14="http://schemas.microsoft.com/office/drawing/2010/main" xmlns=""/>
            </a:ext>
          </a:extLst>
        </p:spPr>
      </p:pic>
      <p:pic>
        <p:nvPicPr>
          <p:cNvPr id="9" name="Picture 8"/>
          <p:cNvPicPr/>
          <p:nvPr/>
        </p:nvPicPr>
        <p:blipFill rotWithShape="1">
          <a:blip r:embed="rId5" cstate="print">
            <a:extLst>
              <a:ext uri="{28A0092B-C50C-407E-A947-70E740481C1C}">
                <a14:useLocalDpi xmlns:a14="http://schemas.microsoft.com/office/drawing/2010/main" xmlns="" val="0"/>
              </a:ext>
            </a:extLst>
          </a:blip>
          <a:srcRect l="22284" t="38974" r="13825" b="41225"/>
          <a:stretch/>
        </p:blipFill>
        <p:spPr bwMode="auto">
          <a:xfrm>
            <a:off x="5174232" y="4486824"/>
            <a:ext cx="5805864" cy="985812"/>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6" cstate="print">
            <a:extLst>
              <a:ext uri="{28A0092B-C50C-407E-A947-70E740481C1C}">
                <a14:useLocalDpi xmlns:a14="http://schemas.microsoft.com/office/drawing/2010/main" xmlns="" val="0"/>
              </a:ext>
            </a:extLst>
          </a:blip>
          <a:srcRect l="3777" r="34490"/>
          <a:stretch/>
        </p:blipFill>
        <p:spPr bwMode="auto">
          <a:xfrm>
            <a:off x="1463306" y="2276872"/>
            <a:ext cx="2937127" cy="289965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7076831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Διαμορφώνοντας το έδαφος του παιχνιδιού</a:t>
            </a:r>
            <a:endParaRPr lang="en-US" dirty="0"/>
          </a:p>
        </p:txBody>
      </p:sp>
      <p:sp>
        <p:nvSpPr>
          <p:cNvPr id="10" name="Content Placeholder 21"/>
          <p:cNvSpPr txBox="1">
            <a:spLocks/>
          </p:cNvSpPr>
          <p:nvPr/>
        </p:nvSpPr>
        <p:spPr>
          <a:xfrm>
            <a:off x="914163" y="1803401"/>
            <a:ext cx="10360501" cy="44704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l-GR" sz="1800" dirty="0"/>
              <a:t>Όπως παρατηρήσατε, το έδαφος, όποτε ξεκινάμε την κατασκευή ενός παιχνιδιού, είναι πολύ μικρό και επίπεδο. Έχουμε όμως στη διάθεσή μας μία σειρά εργαλείων για να κάνουμε το έδαφος πιο ενδιαφέρον. </a:t>
            </a:r>
            <a:endParaRPr lang="el-GR" sz="1800" dirty="0" smtClean="0"/>
          </a:p>
          <a:p>
            <a:pPr marL="0" indent="0">
              <a:buNone/>
            </a:pPr>
            <a:r>
              <a:rPr lang="el-GR" sz="1800" dirty="0" smtClean="0"/>
              <a:t>Το </a:t>
            </a:r>
            <a:r>
              <a:rPr lang="el-GR" sz="1800" dirty="0"/>
              <a:t>πρώτο από αυτά είναι η βούρτσα εδάφους (</a:t>
            </a:r>
            <a:r>
              <a:rPr lang="en-US" sz="1800" dirty="0"/>
              <a:t>Ground brush</a:t>
            </a:r>
            <a:r>
              <a:rPr lang="el-GR" sz="1800" dirty="0"/>
              <a:t>). Με αυτό αυξάνουμε την έκταση του εδάφους και κατ' επέκταση την έκταση του κόσμου/παιχνιδιού μας. </a:t>
            </a:r>
            <a:endParaRPr lang="el-GR" sz="1800" dirty="0" smtClean="0"/>
          </a:p>
          <a:p>
            <a:pPr marL="0" indent="0">
              <a:buNone/>
            </a:pPr>
            <a:r>
              <a:rPr lang="el-GR" sz="1800" dirty="0" smtClean="0"/>
              <a:t>Επιλέγοντάς </a:t>
            </a:r>
            <a:r>
              <a:rPr lang="el-GR" sz="1800" dirty="0"/>
              <a:t>το, εμφανίζονται δύο επιλογές ακριβώς από πάνω του. Η αριστερή αφορά το χρώμα του εδάφους και η δεξιά τον τύπο της βούρτσας. Να έχετε πάντα το νου σας στο επάνω αριστερό μέρος της οθόνης για βοήθεια στα πλήκτρα!</a:t>
            </a:r>
            <a:endParaRPr lang="en-US" sz="1800" dirty="0"/>
          </a:p>
        </p:txBody>
      </p:sp>
    </p:spTree>
    <p:extLst>
      <p:ext uri="{BB962C8B-B14F-4D97-AF65-F5344CB8AC3E}">
        <p14:creationId xmlns:p14="http://schemas.microsoft.com/office/powerpoint/2010/main" xmlns="" val="21022231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Διαμορφώνοντας το έδαφος του παιχνιδιού</a:t>
            </a:r>
            <a:endParaRPr lang="en-US" dirty="0"/>
          </a:p>
        </p:txBody>
      </p:sp>
      <p:sp>
        <p:nvSpPr>
          <p:cNvPr id="10" name="Content Placeholder 21"/>
          <p:cNvSpPr txBox="1">
            <a:spLocks/>
          </p:cNvSpPr>
          <p:nvPr/>
        </p:nvSpPr>
        <p:spPr>
          <a:xfrm>
            <a:off x="914163" y="1803401"/>
            <a:ext cx="10360501" cy="44704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endParaRPr lang="en-US" sz="1800" dirty="0"/>
          </a:p>
        </p:txBody>
      </p:sp>
      <p:pic>
        <p:nvPicPr>
          <p:cNvPr id="5" name="Picture 4"/>
          <p:cNvPicPr/>
          <p:nvPr/>
        </p:nvPicPr>
        <p:blipFill rotWithShape="1">
          <a:blip r:embed="rId2" cstate="print">
            <a:extLst>
              <a:ext uri="{28A0092B-C50C-407E-A947-70E740481C1C}">
                <a14:useLocalDpi xmlns:a14="http://schemas.microsoft.com/office/drawing/2010/main" xmlns="" val="0"/>
              </a:ext>
            </a:extLst>
          </a:blip>
          <a:srcRect l="17091" t="72764" r="18979" b="4372"/>
          <a:stretch/>
        </p:blipFill>
        <p:spPr bwMode="auto">
          <a:xfrm>
            <a:off x="4240007" y="2183218"/>
            <a:ext cx="3385170" cy="83431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3">
            <a:extLst>
              <a:ext uri="{28A0092B-C50C-407E-A947-70E740481C1C}">
                <a14:useLocalDpi xmlns:a14="http://schemas.microsoft.com/office/drawing/2010/main" xmlns="" val="0"/>
              </a:ext>
            </a:extLst>
          </a:blip>
          <a:srcRect l="43209" t="78551" r="45453" b="3857"/>
          <a:stretch/>
        </p:blipFill>
        <p:spPr bwMode="auto">
          <a:xfrm>
            <a:off x="5374332" y="1083359"/>
            <a:ext cx="1011580" cy="930365"/>
          </a:xfrm>
          <a:prstGeom prst="rect">
            <a:avLst/>
          </a:prstGeom>
          <a:ln>
            <a:noFill/>
          </a:ln>
          <a:extLst>
            <a:ext uri="{53640926-AAD7-44D8-BBD7-CCE9431645EC}">
              <a14:shadowObscured xmlns:a14="http://schemas.microsoft.com/office/drawing/2010/main" xmlns=""/>
            </a:ext>
          </a:extLst>
        </p:spPr>
      </p:pic>
      <p:pic>
        <p:nvPicPr>
          <p:cNvPr id="7" name="Picture 6"/>
          <p:cNvPicPr/>
          <p:nvPr/>
        </p:nvPicPr>
        <p:blipFill rotWithShape="1">
          <a:blip r:embed="rId4" cstate="print">
            <a:extLst>
              <a:ext uri="{28A0092B-C50C-407E-A947-70E740481C1C}">
                <a14:useLocalDpi xmlns:a14="http://schemas.microsoft.com/office/drawing/2010/main" xmlns="" val="0"/>
              </a:ext>
            </a:extLst>
          </a:blip>
          <a:srcRect l="33497" t="69632" r="16758" b="6971"/>
          <a:stretch/>
        </p:blipFill>
        <p:spPr bwMode="auto">
          <a:xfrm>
            <a:off x="4295430" y="3226886"/>
            <a:ext cx="3385170" cy="811715"/>
          </a:xfrm>
          <a:prstGeom prst="rect">
            <a:avLst/>
          </a:prstGeom>
          <a:ln>
            <a:noFill/>
          </a:ln>
          <a:extLst>
            <a:ext uri="{53640926-AAD7-44D8-BBD7-CCE9431645EC}">
              <a14:shadowObscured xmlns:a14="http://schemas.microsoft.com/office/drawing/2010/main" xmlns=""/>
            </a:ext>
          </a:extLst>
        </p:spPr>
      </p:pic>
      <p:pic>
        <p:nvPicPr>
          <p:cNvPr id="8" name="Εικόνα 2" descr="k04_square.PNG"/>
          <p:cNvPicPr/>
          <p:nvPr/>
        </p:nvPicPr>
        <p:blipFill>
          <a:blip r:embed="rId5" cstate="screen"/>
          <a:srcRect/>
          <a:stretch>
            <a:fillRect/>
          </a:stretch>
        </p:blipFill>
        <p:spPr bwMode="auto">
          <a:xfrm>
            <a:off x="3730077" y="4537928"/>
            <a:ext cx="565353" cy="520741"/>
          </a:xfrm>
          <a:prstGeom prst="rect">
            <a:avLst/>
          </a:prstGeom>
          <a:noFill/>
          <a:ln w="9525">
            <a:noFill/>
            <a:miter lim="800000"/>
            <a:headEnd/>
            <a:tailEnd/>
          </a:ln>
        </p:spPr>
      </p:pic>
      <p:pic>
        <p:nvPicPr>
          <p:cNvPr id="9" name="Εικόνα 4" descr="k04_round.PNG"/>
          <p:cNvPicPr/>
          <p:nvPr/>
        </p:nvPicPr>
        <p:blipFill>
          <a:blip r:embed="rId6" cstate="screen"/>
          <a:srcRect/>
          <a:stretch>
            <a:fillRect/>
          </a:stretch>
        </p:blipFill>
        <p:spPr bwMode="auto">
          <a:xfrm>
            <a:off x="6742484" y="4441018"/>
            <a:ext cx="565353" cy="540987"/>
          </a:xfrm>
          <a:prstGeom prst="rect">
            <a:avLst/>
          </a:prstGeom>
          <a:noFill/>
          <a:ln w="9525">
            <a:noFill/>
            <a:miter lim="800000"/>
            <a:headEnd/>
            <a:tailEnd/>
          </a:ln>
        </p:spPr>
      </p:pic>
      <p:pic>
        <p:nvPicPr>
          <p:cNvPr id="11" name="Εικόνα 6" descr="k04_sqlinear.PNG"/>
          <p:cNvPicPr/>
          <p:nvPr/>
        </p:nvPicPr>
        <p:blipFill>
          <a:blip r:embed="rId7" cstate="screen"/>
          <a:srcRect/>
          <a:stretch>
            <a:fillRect/>
          </a:stretch>
        </p:blipFill>
        <p:spPr bwMode="auto">
          <a:xfrm>
            <a:off x="3731070" y="5557996"/>
            <a:ext cx="564360" cy="556524"/>
          </a:xfrm>
          <a:prstGeom prst="rect">
            <a:avLst/>
          </a:prstGeom>
          <a:noFill/>
          <a:ln w="9525">
            <a:noFill/>
            <a:miter lim="800000"/>
            <a:headEnd/>
            <a:tailEnd/>
          </a:ln>
        </p:spPr>
      </p:pic>
      <p:pic>
        <p:nvPicPr>
          <p:cNvPr id="12" name="Εικόνα 3" descr="k04-tetragwna.PNG"/>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4394244" y="4466699"/>
            <a:ext cx="1125246" cy="772636"/>
          </a:xfrm>
          <a:prstGeom prst="rect">
            <a:avLst/>
          </a:prstGeom>
          <a:noFill/>
          <a:ln w="9525">
            <a:solidFill>
              <a:schemeClr val="tx1"/>
            </a:solidFill>
            <a:miter lim="800000"/>
            <a:headEnd/>
            <a:tailEnd/>
          </a:ln>
        </p:spPr>
      </p:pic>
      <p:pic>
        <p:nvPicPr>
          <p:cNvPr id="13" name="Εικόνα 8" descr="k04_rndlinear.PNG"/>
          <p:cNvPicPr/>
          <p:nvPr/>
        </p:nvPicPr>
        <p:blipFill>
          <a:blip r:embed="rId9" cstate="screen"/>
          <a:srcRect/>
          <a:stretch>
            <a:fillRect/>
          </a:stretch>
        </p:blipFill>
        <p:spPr bwMode="auto">
          <a:xfrm>
            <a:off x="6742484" y="5557996"/>
            <a:ext cx="564360" cy="556524"/>
          </a:xfrm>
          <a:prstGeom prst="rect">
            <a:avLst/>
          </a:prstGeom>
          <a:noFill/>
          <a:ln w="9525">
            <a:noFill/>
            <a:miter lim="800000"/>
            <a:headEnd/>
            <a:tailEnd/>
          </a:ln>
        </p:spPr>
      </p:pic>
      <p:pic>
        <p:nvPicPr>
          <p:cNvPr id="14" name="Εικόνα 9" descr="k04-grammh2.PNG"/>
          <p:cNvPicPr/>
          <p:nvPr/>
        </p:nvPicPr>
        <p:blipFill>
          <a:blip r:embed="rId10" cstate="screen">
            <a:extLst>
              <a:ext uri="{28A0092B-C50C-407E-A947-70E740481C1C}">
                <a14:useLocalDpi xmlns:a14="http://schemas.microsoft.com/office/drawing/2010/main" xmlns="" val="0"/>
              </a:ext>
            </a:extLst>
          </a:blip>
          <a:srcRect/>
          <a:stretch>
            <a:fillRect/>
          </a:stretch>
        </p:blipFill>
        <p:spPr bwMode="auto">
          <a:xfrm>
            <a:off x="7421046" y="5475796"/>
            <a:ext cx="1125246" cy="674703"/>
          </a:xfrm>
          <a:prstGeom prst="rect">
            <a:avLst/>
          </a:prstGeom>
          <a:noFill/>
          <a:ln w="9525">
            <a:solidFill>
              <a:schemeClr val="tx1"/>
            </a:solidFill>
            <a:miter lim="800000"/>
            <a:headEnd/>
            <a:tailEnd/>
          </a:ln>
        </p:spPr>
      </p:pic>
      <p:pic>
        <p:nvPicPr>
          <p:cNvPr id="15" name="Εικόνα 5" descr="k04-kuklos.PNG"/>
          <p:cNvPicPr/>
          <p:nvPr/>
        </p:nvPicPr>
        <p:blipFill>
          <a:blip r:embed="rId11" cstate="screen">
            <a:extLst>
              <a:ext uri="{28A0092B-C50C-407E-A947-70E740481C1C}">
                <a14:useLocalDpi xmlns:a14="http://schemas.microsoft.com/office/drawing/2010/main" xmlns="" val="0"/>
              </a:ext>
            </a:extLst>
          </a:blip>
          <a:srcRect/>
          <a:stretch>
            <a:fillRect/>
          </a:stretch>
        </p:blipFill>
        <p:spPr bwMode="auto">
          <a:xfrm>
            <a:off x="7421046" y="4369880"/>
            <a:ext cx="1125246" cy="772165"/>
          </a:xfrm>
          <a:prstGeom prst="rect">
            <a:avLst/>
          </a:prstGeom>
          <a:noFill/>
          <a:ln w="9525">
            <a:solidFill>
              <a:schemeClr val="tx1"/>
            </a:solidFill>
            <a:miter lim="800000"/>
            <a:headEnd/>
            <a:tailEnd/>
          </a:ln>
        </p:spPr>
      </p:pic>
      <p:pic>
        <p:nvPicPr>
          <p:cNvPr id="16" name="Εικόνα 7" descr="k04-grammh.PNG"/>
          <p:cNvPicPr/>
          <p:nvPr/>
        </p:nvPicPr>
        <p:blipFill>
          <a:blip r:embed="rId12" cstate="screen">
            <a:extLst>
              <a:ext uri="{28A0092B-C50C-407E-A947-70E740481C1C}">
                <a14:useLocalDpi xmlns:a14="http://schemas.microsoft.com/office/drawing/2010/main" xmlns="" val="0"/>
              </a:ext>
            </a:extLst>
          </a:blip>
          <a:srcRect/>
          <a:stretch>
            <a:fillRect/>
          </a:stretch>
        </p:blipFill>
        <p:spPr bwMode="auto">
          <a:xfrm>
            <a:off x="4447780" y="5480470"/>
            <a:ext cx="906352" cy="800415"/>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9959648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Διαμορφώνοντας το έδαφος του παιχνιδιού</a:t>
            </a:r>
            <a:endParaRPr lang="en-US" dirty="0"/>
          </a:p>
        </p:txBody>
      </p:sp>
      <p:sp>
        <p:nvSpPr>
          <p:cNvPr id="10" name="Content Placeholder 21"/>
          <p:cNvSpPr txBox="1">
            <a:spLocks/>
          </p:cNvSpPr>
          <p:nvPr/>
        </p:nvSpPr>
        <p:spPr>
          <a:xfrm>
            <a:off x="914163" y="1803401"/>
            <a:ext cx="10360501" cy="44704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l-GR" sz="1800" dirty="0"/>
              <a:t>Στις παραπάνω εικόνες βλέπετε τις διάφορες "βούρτσες" και το αποτέλεσμα που έχουν. Για να προσθέσουμε έδαφος, αρκεί να κρατήσουμε πατημένο το αριστερό πλήκτρο του ποντικιού και να σύρουμε. Για να αφαιρέσουμε έδαφος, για να το "σβήσουμε", κρατάμε πατημένο και σέρνουμε το δεξί πλήκτρο του ποντικιού. Με πατημένο το πλήκτρο </a:t>
            </a:r>
            <a:r>
              <a:rPr lang="en-US" sz="1800" dirty="0"/>
              <a:t>Shift</a:t>
            </a:r>
            <a:r>
              <a:rPr lang="el-GR" sz="1800" dirty="0"/>
              <a:t>, "βάφουμε" έδαφος που υπάρχει ήδη με άλλον τύπο εδάφους, χωρίς να προστίθεται νέο έδαφος. Με πατημένος το πλήκτρο </a:t>
            </a:r>
            <a:r>
              <a:rPr lang="en-US" sz="1800" dirty="0"/>
              <a:t>Control</a:t>
            </a:r>
            <a:r>
              <a:rPr lang="el-GR" sz="1800" dirty="0"/>
              <a:t> (</a:t>
            </a:r>
            <a:r>
              <a:rPr lang="en-US" sz="1800" dirty="0"/>
              <a:t>Ctrl</a:t>
            </a:r>
            <a:r>
              <a:rPr lang="el-GR" sz="1800" dirty="0"/>
              <a:t>) προσθέτουμε έδαφος άλλου τύπου, χωρίς όμως να επηρεάζεται το έδαφος που υπάρχει ήδη, δηλαδή, το νέο έδαφος προστίθεται ως επέκταση του υπάρχοντος. </a:t>
            </a:r>
            <a:endParaRPr lang="en-US" sz="1800" dirty="0"/>
          </a:p>
          <a:p>
            <a:pPr marL="0" indent="0">
              <a:buNone/>
            </a:pPr>
            <a:r>
              <a:rPr lang="el-GR" sz="1800" dirty="0"/>
              <a:t> </a:t>
            </a:r>
            <a:endParaRPr lang="en-US" sz="1800" dirty="0"/>
          </a:p>
          <a:p>
            <a:pPr marL="0" indent="0">
              <a:buNone/>
            </a:pPr>
            <a:r>
              <a:rPr lang="el-GR" sz="1800" dirty="0"/>
              <a:t>Σημαντικό! Μπορούμε να αυξομειώσουμε το μέγεθος της βούρτσας και συνεπώς το πόσο πολύ ή λίγο έδαφος δημιουργούμε, χρησιμοποιώντας το αριστερό και δεξί βελάκι του πληκτρολογίου.</a:t>
            </a:r>
            <a:endParaRPr lang="en-US" sz="1800" dirty="0"/>
          </a:p>
        </p:txBody>
      </p:sp>
    </p:spTree>
    <p:extLst>
      <p:ext uri="{BB962C8B-B14F-4D97-AF65-F5344CB8AC3E}">
        <p14:creationId xmlns:p14="http://schemas.microsoft.com/office/powerpoint/2010/main" xmlns="" val="2186855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Διαμορφώνοντας το έδαφος του παιχνιδιού</a:t>
            </a:r>
            <a:endParaRPr lang="en-US" dirty="0"/>
          </a:p>
        </p:txBody>
      </p:sp>
      <p:sp>
        <p:nvSpPr>
          <p:cNvPr id="10" name="Content Placeholder 21"/>
          <p:cNvSpPr txBox="1">
            <a:spLocks/>
          </p:cNvSpPr>
          <p:nvPr/>
        </p:nvSpPr>
        <p:spPr>
          <a:xfrm>
            <a:off x="914163" y="1803401"/>
            <a:ext cx="10360501" cy="44704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l-GR" sz="1800" dirty="0"/>
              <a:t>Ειδική αναφορά θα πρέπει να κάνουμε στη "μαγική" βούρτσα </a:t>
            </a:r>
            <a:r>
              <a:rPr lang="el-GR" sz="1800" dirty="0" smtClean="0"/>
              <a:t>η </a:t>
            </a:r>
            <a:r>
              <a:rPr lang="el-GR" sz="1800" dirty="0"/>
              <a:t>οποία μας επιτρέπει να επιλέγουμε, με ένα και μόνο κλικ, το σύνολο ενός τύπου εδάφους και να το τροποποιούμε, χωρίς όμως να επηρεάζονται οι άλλοι τύποι εδαφών.</a:t>
            </a:r>
            <a:endParaRPr lang="en-US" sz="1800" dirty="0"/>
          </a:p>
        </p:txBody>
      </p:sp>
      <p:pic>
        <p:nvPicPr>
          <p:cNvPr id="5" name="Εικόνα 10" descr="k04_magic.PNG"/>
          <p:cNvPicPr/>
          <p:nvPr/>
        </p:nvPicPr>
        <p:blipFill>
          <a:blip r:embed="rId2" cstate="screen"/>
          <a:srcRect/>
          <a:stretch>
            <a:fillRect/>
          </a:stretch>
        </p:blipFill>
        <p:spPr bwMode="auto">
          <a:xfrm>
            <a:off x="5158309" y="3047047"/>
            <a:ext cx="1297102" cy="1390065"/>
          </a:xfrm>
          <a:prstGeom prst="rect">
            <a:avLst/>
          </a:prstGeom>
          <a:noFill/>
          <a:ln w="9525">
            <a:noFill/>
            <a:miter lim="800000"/>
            <a:headEnd/>
            <a:tailEnd/>
          </a:ln>
        </p:spPr>
      </p:pic>
    </p:spTree>
    <p:extLst>
      <p:ext uri="{BB962C8B-B14F-4D97-AF65-F5344CB8AC3E}">
        <p14:creationId xmlns:p14="http://schemas.microsoft.com/office/powerpoint/2010/main" xmlns="" val="31706330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Crimson landscape design template" id="{73D20169-401E-4972-B02F-4B0444B70099}" vid="{315B30EE-3D96-471E-B16F-FC36287783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Crimson landscape design slides</Template>
  <TotalTime>0</TotalTime>
  <Words>814</Words>
  <Application>Microsoft Office PowerPoint</Application>
  <PresentationFormat>Custom</PresentationFormat>
  <Paragraphs>89</Paragraphs>
  <Slides>17</Slides>
  <Notes>4</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Crimson landscape design template</vt:lpstr>
      <vt:lpstr>Office Theme</vt:lpstr>
      <vt:lpstr>Εικονικά Περιβάλλοντα Μάθησης και Πολυμέσα</vt:lpstr>
      <vt:lpstr>Άδειες Χρήσης</vt:lpstr>
      <vt:lpstr>Χρηματοδότηση</vt:lpstr>
      <vt:lpstr>Εικονικά Περιβάλλοντα Μάθησης και Πολυμέσα</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2015-06-09T05:40:37Z</dcterms:created>
  <dcterms:modified xsi:type="dcterms:W3CDTF">2015-08-13T20:24:42Z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