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notesSlides/notesSlide2.xml" ContentType="application/vnd.openxmlformats-officedocument.presentationml.notesSlide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docProps/custom.xml" ContentType="application/vnd.openxmlformats-officedocument.custom-properties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Default Extension="mp4" ContentType="video/mp4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slideLayouts/slideLayout16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tags/tag1.xml" ContentType="application/vnd.openxmlformats-officedocument.presentationml.tags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2"/>
    <p:sldMasterId id="2147483660" r:id="rId3"/>
  </p:sldMasterIdLst>
  <p:notesMasterIdLst>
    <p:notesMasterId r:id="rId27"/>
  </p:notesMasterIdLst>
  <p:handoutMasterIdLst>
    <p:handoutMasterId r:id="rId28"/>
  </p:handoutMasterIdLst>
  <p:sldIdLst>
    <p:sldId id="702" r:id="rId4"/>
    <p:sldId id="703" r:id="rId5"/>
    <p:sldId id="704" r:id="rId6"/>
    <p:sldId id="654" r:id="rId7"/>
    <p:sldId id="697" r:id="rId8"/>
    <p:sldId id="698" r:id="rId9"/>
    <p:sldId id="699" r:id="rId10"/>
    <p:sldId id="700" r:id="rId11"/>
    <p:sldId id="701" r:id="rId12"/>
    <p:sldId id="633" r:id="rId13"/>
    <p:sldId id="634" r:id="rId14"/>
    <p:sldId id="635" r:id="rId15"/>
    <p:sldId id="636" r:id="rId16"/>
    <p:sldId id="637" r:id="rId17"/>
    <p:sldId id="638" r:id="rId18"/>
    <p:sldId id="639" r:id="rId19"/>
    <p:sldId id="640" r:id="rId20"/>
    <p:sldId id="695" r:id="rId21"/>
    <p:sldId id="696" r:id="rId22"/>
    <p:sldId id="645" r:id="rId23"/>
    <p:sldId id="661" r:id="rId24"/>
    <p:sldId id="694" r:id="rId25"/>
    <p:sldId id="585" r:id="rId26"/>
  </p:sldIdLst>
  <p:sldSz cx="12188825" cy="6858000"/>
  <p:notesSz cx="6858000" cy="9144000"/>
  <p:custDataLst>
    <p:tags r:id="rId29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pos="3839" userDrawn="1">
          <p15:clr>
            <a:srgbClr val="A4A3A4"/>
          </p15:clr>
        </p15:guide>
        <p15:guide id="2" orient="horz" pos="21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4994" autoAdjust="0"/>
    <p:restoredTop sz="94954" autoAdjust="0"/>
  </p:normalViewPr>
  <p:slideViewPr>
    <p:cSldViewPr showGuides="1">
      <p:cViewPr varScale="1">
        <p:scale>
          <a:sx n="79" d="100"/>
          <a:sy n="79" d="100"/>
        </p:scale>
        <p:origin x="-84" y="-432"/>
      </p:cViewPr>
      <p:guideLst>
        <p:guide orient="horz" pos="2160"/>
        <p:guide pos="3839"/>
      </p:guideLst>
    </p:cSldViewPr>
  </p:slideViewPr>
  <p:outlineViewPr>
    <p:cViewPr>
      <p:scale>
        <a:sx n="33" d="100"/>
        <a:sy n="33" d="100"/>
      </p:scale>
      <p:origin x="0" y="-9435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-116220"/>
    </p:cViewPr>
  </p:sorterViewPr>
  <p:notesViewPr>
    <p:cSldViewPr showGuides="1">
      <p:cViewPr varScale="1">
        <p:scale>
          <a:sx n="63" d="100"/>
          <a:sy n="63" d="100"/>
        </p:scale>
        <p:origin x="1986" y="108"/>
      </p:cViewPr>
      <p:guideLst/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2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1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tags" Target="tags/tag1.xml"/><Relationship Id="rId1" Type="http://schemas.openxmlformats.org/officeDocument/2006/relationships/customXml" Target="../customXml/item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notesMaster" Target="notesMasters/notesMaster1.xml"/><Relationship Id="rId30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9088EAF-6ECA-4616-85EF-35AA19C641F3}" type="datetimeFigureOut">
              <a:rPr lang="en-US"/>
              <a:pPr/>
              <a:t>9/2/2015</a:t>
            </a:fld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F912AB-2776-42F2-A957-313FC7EFEDB9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xmlns="" val="393206574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ABD2D7A-D230-4F91-BD59-0A39C2703BA8}" type="datetimeFigureOut">
              <a:rPr lang="en-US"/>
              <a:pPr/>
              <a:t>9/2/2015</a:t>
            </a:fld>
            <a:endParaRPr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/>
              <a:t>Click to edit Master text styles</a:t>
            </a:r>
          </a:p>
          <a:p>
            <a:pPr lvl="1"/>
            <a:r>
              <a:rPr/>
              <a:t>Second level</a:t>
            </a:r>
          </a:p>
          <a:p>
            <a:pPr lvl="2"/>
            <a:r>
              <a:rPr/>
              <a:t>Third level</a:t>
            </a:r>
          </a:p>
          <a:p>
            <a:pPr lvl="3"/>
            <a:r>
              <a:rPr/>
              <a:t>Fourth level</a:t>
            </a:r>
          </a:p>
          <a:p>
            <a:pPr lvl="4"/>
            <a:r>
              <a:rPr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93199CD-3E1B-4AE6-990F-76F925F5EA9F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xmlns="" val="42765798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9000"/>
          </a:xfrm>
        </p:spPr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itchFamily="34" charset="0"/>
              <a:buChar char="•"/>
            </a:pPr>
            <a:endParaRPr lang="el-GR" dirty="0">
              <a:solidFill>
                <a:srgbClr val="FF0000"/>
              </a:solidFill>
            </a:endParaRPr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pPr/>
              <a:t>1</a:t>
            </a:fld>
            <a:endParaRPr lang="el-GR"/>
          </a:p>
        </p:txBody>
      </p:sp>
    </p:spTree>
    <p:extLst>
      <p:ext uri="{BB962C8B-B14F-4D97-AF65-F5344CB8AC3E}">
        <p14:creationId xmlns="" xmlns:p14="http://schemas.microsoft.com/office/powerpoint/2010/main" val="39928127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9000"/>
          </a:xfrm>
        </p:spPr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dirty="0" smtClean="0"/>
              <a:t> </a:t>
            </a: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pPr/>
              <a:t>2</a:t>
            </a:fld>
            <a:endParaRPr lang="el-GR"/>
          </a:p>
        </p:txBody>
      </p:sp>
    </p:spTree>
    <p:extLst>
      <p:ext uri="{BB962C8B-B14F-4D97-AF65-F5344CB8AC3E}">
        <p14:creationId xmlns="" xmlns:p14="http://schemas.microsoft.com/office/powerpoint/2010/main" val="31421763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9000"/>
          </a:xfrm>
        </p:spPr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itchFamily="34" charset="0"/>
              <a:buChar char="•"/>
            </a:pP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pPr/>
              <a:t>3</a:t>
            </a:fld>
            <a:endParaRPr lang="el-GR"/>
          </a:p>
        </p:txBody>
      </p:sp>
    </p:spTree>
    <p:extLst>
      <p:ext uri="{BB962C8B-B14F-4D97-AF65-F5344CB8AC3E}">
        <p14:creationId xmlns="" xmlns:p14="http://schemas.microsoft.com/office/powerpoint/2010/main" val="25330233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algn="just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3199CD-3E1B-4AE6-990F-76F925F5EA9F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9204785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algn="just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3199CD-3E1B-4AE6-990F-76F925F5EA9F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8972398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5214" y="1828800"/>
            <a:ext cx="8229600" cy="2895600"/>
          </a:xfrm>
        </p:spPr>
        <p:txBody>
          <a:bodyPr anchor="b">
            <a:normAutofit/>
          </a:bodyPr>
          <a:lstStyle>
            <a:lvl1pPr>
              <a:lnSpc>
                <a:spcPct val="80000"/>
              </a:lnSpc>
              <a:defRPr sz="660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5213" y="4800600"/>
            <a:ext cx="8229600" cy="1219200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buNone/>
              <a:defRPr sz="2000" cap="all" spc="200" baseline="0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xmlns="" val="949990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en-US"/>
              <a:pPr/>
              <a:t>9/2/2015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xmlns="" val="4600953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42412" y="381001"/>
            <a:ext cx="1524001" cy="56388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522412" y="381001"/>
            <a:ext cx="7391399" cy="56388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en-US"/>
              <a:pPr/>
              <a:t>9/2/2015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xmlns="" val="40790354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162" y="2130450"/>
            <a:ext cx="10360501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324" y="3886200"/>
            <a:ext cx="8532178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DB1C8C-B414-4477-82F8-703A46026E4D}" type="datetimeFigureOut">
              <a:rPr lang="el-GR" smtClean="0"/>
              <a:t>2/9/2015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AD98DB-74AE-4F0B-AD86-0F0B52A901BB}" type="slidenum">
              <a:rPr lang="el-GR" smtClean="0"/>
              <a:t>‹#›</a:t>
            </a:fld>
            <a:endParaRPr lang="el-GR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en-US" smtClean="0"/>
              <a:pPr/>
              <a:t>9/2/2015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2833" y="4406925"/>
            <a:ext cx="10360501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2833" y="2906713"/>
            <a:ext cx="10360501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en-US" smtClean="0"/>
              <a:pPr/>
              <a:t>9/2/2015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441" y="1600206"/>
            <a:ext cx="5383398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5986" y="1600206"/>
            <a:ext cx="5383398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en-US" smtClean="0"/>
              <a:pPr/>
              <a:t>9/2/2015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441" y="1535113"/>
            <a:ext cx="5385514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441" y="2174875"/>
            <a:ext cx="5385514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1754" y="1535113"/>
            <a:ext cx="538763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1754" y="2174875"/>
            <a:ext cx="538763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en-US" smtClean="0"/>
              <a:pPr/>
              <a:t>9/2/2015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en-US" smtClean="0"/>
              <a:pPr/>
              <a:t>9/2/2015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en-US" smtClean="0"/>
              <a:pPr/>
              <a:t>9/2/2015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458" y="273050"/>
            <a:ext cx="4010039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5492" y="273075"/>
            <a:ext cx="6813892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458" y="1435103"/>
            <a:ext cx="4010039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en-US" smtClean="0"/>
              <a:pPr/>
              <a:t>9/2/2015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en-US"/>
              <a:pPr/>
              <a:t>9/2/2015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xmlns="" val="27382540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095" y="4800600"/>
            <a:ext cx="7313295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095" y="612775"/>
            <a:ext cx="7313295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G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095" y="5367338"/>
            <a:ext cx="7313295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en-US" smtClean="0"/>
              <a:pPr/>
              <a:t>9/2/2015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en-US" smtClean="0"/>
              <a:pPr/>
              <a:t>9/2/2015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6898" y="274663"/>
            <a:ext cx="2742486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441" y="274663"/>
            <a:ext cx="802431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en-US" smtClean="0"/>
              <a:pPr/>
              <a:t>9/2/2015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59614" y="2514600"/>
            <a:ext cx="8692399" cy="2819400"/>
          </a:xfrm>
        </p:spPr>
        <p:txBody>
          <a:bodyPr anchor="b">
            <a:normAutofit/>
          </a:bodyPr>
          <a:lstStyle>
            <a:lvl1pPr algn="l">
              <a:lnSpc>
                <a:spcPct val="80000"/>
              </a:lnSpc>
              <a:defRPr sz="4800" b="0" cap="none" baseline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5213" y="5410200"/>
            <a:ext cx="8687333" cy="6096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buNone/>
              <a:defRPr sz="2000" cap="all" spc="200" baseline="0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en-US"/>
              <a:pPr/>
              <a:t>9/2/2015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xmlns="" val="17618133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04781" y="1905001"/>
            <a:ext cx="4419599" cy="41148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29183" y="1905001"/>
            <a:ext cx="4419600" cy="41148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en-US"/>
              <a:pPr/>
              <a:t>9/2/2015</a:t>
            </a:fld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xmlns="" val="28253407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2411" y="1905000"/>
            <a:ext cx="4416552" cy="762000"/>
          </a:xfrm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buNone/>
              <a:defRPr sz="2000" b="0" cap="all" spc="200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22411" y="2743201"/>
            <a:ext cx="4416552" cy="32766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49861" y="1905000"/>
            <a:ext cx="4416552" cy="762000"/>
          </a:xfrm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buNone/>
              <a:defRPr sz="2000" b="0" cap="all" spc="200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49861" y="2743201"/>
            <a:ext cx="4416552" cy="32766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en-US"/>
              <a:pPr/>
              <a:t>9/2/2015</a:t>
            </a:fld>
            <a:endParaRPr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xmlns="" val="42084195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en-US"/>
              <a:pPr/>
              <a:t>9/2/2015</a:t>
            </a:fld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xmlns="" val="16266314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en-US"/>
              <a:pPr/>
              <a:t>9/2/2015</a:t>
            </a:fld>
            <a:endParaRPr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xmlns="" val="36075401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55604" y="1905000"/>
            <a:ext cx="3596607" cy="2667000"/>
          </a:xfrm>
        </p:spPr>
        <p:txBody>
          <a:bodyPr anchor="b">
            <a:noAutofit/>
          </a:bodyPr>
          <a:lstStyle>
            <a:lvl1pPr algn="l">
              <a:lnSpc>
                <a:spcPct val="90000"/>
              </a:lnSpc>
              <a:defRPr sz="3600" b="0" baseline="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51414" y="685800"/>
            <a:ext cx="6400800" cy="53340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65213" y="4648200"/>
            <a:ext cx="3581399" cy="13716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spcBef>
                <a:spcPts val="12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en-US"/>
              <a:pPr/>
              <a:t>9/2/2015</a:t>
            </a:fld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xmlns="" val="25449815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951414" y="685800"/>
            <a:ext cx="6400799" cy="5334000"/>
          </a:xfrm>
          <a:solidFill>
            <a:schemeClr val="bg2"/>
          </a:solidFill>
          <a:ln w="76200">
            <a:solidFill>
              <a:schemeClr val="tx1"/>
            </a:solidFill>
            <a:miter lim="800000"/>
          </a:ln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55604" y="1905000"/>
            <a:ext cx="3596607" cy="2667000"/>
          </a:xfrm>
        </p:spPr>
        <p:txBody>
          <a:bodyPr anchor="b">
            <a:normAutofit/>
          </a:bodyPr>
          <a:lstStyle>
            <a:lvl1pPr algn="l">
              <a:lnSpc>
                <a:spcPct val="90000"/>
              </a:lnSpc>
              <a:defRPr sz="3600" b="0" i="0" baseline="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65213" y="4648200"/>
            <a:ext cx="3581399" cy="13716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spcBef>
                <a:spcPts val="12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en-US"/>
              <a:pPr/>
              <a:t>9/2/2015</a:t>
            </a:fld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xmlns="" val="22491721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522413" y="381000"/>
            <a:ext cx="9144001" cy="1371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2413" y="1904999"/>
            <a:ext cx="9134391" cy="41148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26422" y="6400800"/>
            <a:ext cx="1449389" cy="2762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F41C87-7AD9-4845-A077-840E4A0F3F06}" type="datetimeFigureOut">
              <a:rPr lang="en-US"/>
              <a:pPr/>
              <a:t>9/2/2015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22413" y="6400800"/>
            <a:ext cx="6553199" cy="2762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828211" y="6400800"/>
            <a:ext cx="838201" cy="2762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013F82-EE5E-44EE-A61D-E31C6657F26F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xmlns="" val="140305999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spc="10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3838" indent="-223838" algn="l" defTabSz="914400" rtl="0" eaLnBrk="1" latinLnBrk="0" hangingPunct="1">
        <a:lnSpc>
          <a:spcPct val="90000"/>
        </a:lnSpc>
        <a:spcBef>
          <a:spcPts val="1800"/>
        </a:spcBef>
        <a:buClr>
          <a:schemeClr val="accent1"/>
        </a:buClr>
        <a:buSzPct val="100000"/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463550" indent="-231775" algn="l" defTabSz="914400" rtl="0" eaLnBrk="1" latinLnBrk="0" hangingPunct="1">
        <a:lnSpc>
          <a:spcPct val="90000"/>
        </a:lnSpc>
        <a:spcBef>
          <a:spcPts val="1200"/>
        </a:spcBef>
        <a:buClr>
          <a:schemeClr val="accent1"/>
        </a:buClr>
        <a:buSzPct val="100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682625" indent="-219075" algn="l" defTabSz="914400" rtl="0" eaLnBrk="1" latinLnBrk="0" hangingPunct="1">
        <a:lnSpc>
          <a:spcPct val="90000"/>
        </a:lnSpc>
        <a:spcBef>
          <a:spcPts val="600"/>
        </a:spcBef>
        <a:buClr>
          <a:schemeClr val="accent1"/>
        </a:buClr>
        <a:buSzPct val="10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857250" indent="-174625" algn="l" defTabSz="914400" rtl="0" eaLnBrk="1" latinLnBrk="0" hangingPunct="1">
        <a:lnSpc>
          <a:spcPct val="90000"/>
        </a:lnSpc>
        <a:spcBef>
          <a:spcPts val="600"/>
        </a:spcBef>
        <a:buClr>
          <a:schemeClr val="accent1"/>
        </a:buClr>
        <a:buSzPct val="100000"/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030288" indent="-173038" algn="l" defTabSz="914400" rtl="0" eaLnBrk="1" latinLnBrk="0" hangingPunct="1">
        <a:lnSpc>
          <a:spcPct val="90000"/>
        </a:lnSpc>
        <a:spcBef>
          <a:spcPts val="600"/>
        </a:spcBef>
        <a:buClr>
          <a:schemeClr val="accent1"/>
        </a:buClr>
        <a:buSzPct val="100000"/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207008" indent="-173736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380744" indent="-173736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554480" indent="-173736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1728216" indent="-173736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 xmlns="">
        <p15:guide id="1" pos="3839" userDrawn="1">
          <p15:clr>
            <a:srgbClr val="F26B43"/>
          </p15:clr>
        </p15:guide>
        <p15:guide id="2" orient="horz" pos="216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441" y="274638"/>
            <a:ext cx="10969943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441" y="1600206"/>
            <a:ext cx="10969943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441" y="6356375"/>
            <a:ext cx="284405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F41C87-7AD9-4845-A077-840E4A0F3F06}" type="datetimeFigureOut">
              <a:rPr lang="en-US" smtClean="0"/>
              <a:pPr/>
              <a:t>9/2/2015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4515" y="6356375"/>
            <a:ext cx="385979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5326" y="6356375"/>
            <a:ext cx="284405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013F82-EE5E-44EE-A61D-E31C6657F26F}" type="slidenum">
              <a:rPr lang="el-GR" smtClean="0"/>
              <a:pPr/>
              <a:t>‹#›</a:t>
            </a:fld>
            <a:endParaRPr lang="el-G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med">
    <p:fade/>
  </p:transition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media" Target="../media/media1.mp4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4" Type="http://schemas.openxmlformats.org/officeDocument/2006/relationships/image" Target="../media/image9.pn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media" Target="../media/media2.mp4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4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ctrTitle"/>
          </p:nvPr>
        </p:nvSpPr>
        <p:spPr>
          <a:xfrm>
            <a:off x="911188" y="1484787"/>
            <a:ext cx="10360501" cy="1470025"/>
          </a:xfrm>
        </p:spPr>
        <p:txBody>
          <a:bodyPr>
            <a:normAutofit fontScale="90000"/>
          </a:bodyPr>
          <a:lstStyle/>
          <a:p>
            <a:r>
              <a:rPr lang="el-GR" b="1" dirty="0" smtClean="0"/>
              <a:t>Τεχνολογικές και διδακτικές καινοτομίες με τη χρήση της Πληροφορικής</a:t>
            </a:r>
            <a:br>
              <a:rPr lang="el-GR" b="1" dirty="0" smtClean="0"/>
            </a:br>
            <a:r>
              <a:rPr lang="el-GR" b="1" dirty="0" smtClean="0"/>
              <a:t>Εικονική Πραγματικότητα</a:t>
            </a:r>
            <a:endParaRPr lang="el-GR" b="1" dirty="0"/>
          </a:p>
        </p:txBody>
      </p:sp>
      <p:sp>
        <p:nvSpPr>
          <p:cNvPr id="3" name="Υπότιτλος 2"/>
          <p:cNvSpPr>
            <a:spLocks noGrp="1"/>
          </p:cNvSpPr>
          <p:nvPr>
            <p:ph type="subTitle" idx="1"/>
          </p:nvPr>
        </p:nvSpPr>
        <p:spPr>
          <a:xfrm>
            <a:off x="527244" y="3281564"/>
            <a:ext cx="11326308" cy="2290576"/>
          </a:xfrm>
        </p:spPr>
        <p:txBody>
          <a:bodyPr>
            <a:noAutofit/>
          </a:bodyPr>
          <a:lstStyle/>
          <a:p>
            <a:r>
              <a:rPr lang="el-GR" sz="2800" b="1" dirty="0" smtClean="0">
                <a:solidFill>
                  <a:schemeClr val="tx1"/>
                </a:solidFill>
              </a:rPr>
              <a:t>Ενότητα </a:t>
            </a:r>
            <a:r>
              <a:rPr lang="el-GR" sz="2800" b="1" dirty="0" smtClean="0">
                <a:solidFill>
                  <a:schemeClr val="tx1"/>
                </a:solidFill>
              </a:rPr>
              <a:t>1</a:t>
            </a:r>
            <a:r>
              <a:rPr lang="en-US" sz="2800" b="1" dirty="0" smtClean="0">
                <a:solidFill>
                  <a:schemeClr val="tx1"/>
                </a:solidFill>
              </a:rPr>
              <a:t>0</a:t>
            </a:r>
            <a:r>
              <a:rPr lang="el-GR" sz="2800" b="1" dirty="0" smtClean="0">
                <a:solidFill>
                  <a:schemeClr val="tx1"/>
                </a:solidFill>
              </a:rPr>
              <a:t>:</a:t>
            </a:r>
            <a:r>
              <a:rPr lang="en-US" sz="2800" dirty="0" smtClean="0">
                <a:solidFill>
                  <a:schemeClr val="tx1"/>
                </a:solidFill>
              </a:rPr>
              <a:t> </a:t>
            </a:r>
            <a:r>
              <a:rPr lang="el-GR" sz="2800" dirty="0" smtClean="0">
                <a:solidFill>
                  <a:schemeClr val="tx1"/>
                </a:solidFill>
              </a:rPr>
              <a:t>Χρήση </a:t>
            </a:r>
            <a:r>
              <a:rPr lang="en-US" sz="2800" dirty="0" smtClean="0">
                <a:solidFill>
                  <a:schemeClr val="tx1"/>
                </a:solidFill>
              </a:rPr>
              <a:t>Scripts III</a:t>
            </a:r>
            <a:endParaRPr lang="en-US" sz="2800" dirty="0" smtClean="0">
              <a:solidFill>
                <a:schemeClr val="tx1"/>
              </a:solidFill>
            </a:endParaRPr>
          </a:p>
          <a:p>
            <a:endParaRPr lang="el-GR" sz="2800" dirty="0" smtClean="0">
              <a:solidFill>
                <a:schemeClr val="tx1"/>
              </a:solidFill>
            </a:endParaRPr>
          </a:p>
          <a:p>
            <a:r>
              <a:rPr lang="el-GR" sz="2800" dirty="0" smtClean="0">
                <a:solidFill>
                  <a:schemeClr val="tx1"/>
                </a:solidFill>
              </a:rPr>
              <a:t>Εμμανουήλ Φωκίδης</a:t>
            </a:r>
          </a:p>
          <a:p>
            <a:r>
              <a:rPr lang="el-GR" sz="2800" dirty="0" smtClean="0">
                <a:solidFill>
                  <a:schemeClr val="tx1"/>
                </a:solidFill>
              </a:rPr>
              <a:t>Παιδαγωγικό Τμήμα Δημοτικής Εκπαίδευσης</a:t>
            </a:r>
            <a:endParaRPr lang="en-US" sz="2800" dirty="0" smtClean="0">
              <a:solidFill>
                <a:schemeClr val="tx1"/>
              </a:solidFill>
            </a:endParaRPr>
          </a:p>
        </p:txBody>
      </p:sp>
      <p:pic>
        <p:nvPicPr>
          <p:cNvPr id="4" name="7 - Εικόνα" descr="Λογότυπο για Άδειες χρήσης Creative Commons BY-NC-ND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063215" y="5827938"/>
            <a:ext cx="2108364" cy="553393"/>
          </a:xfrm>
          <a:prstGeom prst="rect">
            <a:avLst/>
          </a:prstGeom>
        </p:spPr>
      </p:pic>
      <p:pic>
        <p:nvPicPr>
          <p:cNvPr id="5" name="Picture 3" descr="Λογότυπο Επιχειρησιακού Προγράμματος Εκπαίδευση και Δια βίου Μάθηση του Υπουργείου Παιδείας ΕΣΠΑ 2007-2013 με τη σημαία της Ευρωπαϊκής Ένωσης, το οποίο συγχρηματοδοτείται από την Ευρωπαϊκή Ένωση (Ευρωπαϊκό Κοινωνικό Ταμείο) και από εθνικούς πόρους.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6939" y="5591697"/>
            <a:ext cx="5745555" cy="1025873"/>
          </a:xfrm>
          <a:prstGeom prst="rect">
            <a:avLst/>
          </a:prstGeom>
          <a:noFill/>
        </p:spPr>
      </p:pic>
      <p:pic>
        <p:nvPicPr>
          <p:cNvPr id="7" name="Picture 3" descr="logo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19481" y="404813"/>
            <a:ext cx="1149051" cy="862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8"/>
          <p:cNvSpPr>
            <a:spLocks noChangeArrowheads="1"/>
          </p:cNvSpPr>
          <p:nvPr/>
        </p:nvSpPr>
        <p:spPr bwMode="auto">
          <a:xfrm>
            <a:off x="2063215" y="548680"/>
            <a:ext cx="5183027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l-GR" altLang="el-GR" sz="2800" b="1" dirty="0" smtClean="0"/>
              <a:t>Πανεπιστήμιο Αιγαίου</a:t>
            </a:r>
          </a:p>
        </p:txBody>
      </p:sp>
    </p:spTree>
    <p:extLst>
      <p:ext uri="{BB962C8B-B14F-4D97-AF65-F5344CB8AC3E}">
        <p14:creationId xmlns="" xmlns:p14="http://schemas.microsoft.com/office/powerpoint/2010/main" val="63169769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1522222" y="260648"/>
            <a:ext cx="9144001" cy="699864"/>
          </a:xfrm>
        </p:spPr>
        <p:txBody>
          <a:bodyPr/>
          <a:lstStyle/>
          <a:p>
            <a:r>
              <a:rPr lang="en-US" dirty="0">
                <a:solidFill>
                  <a:srgbClr val="00B0F0"/>
                </a:solidFill>
              </a:rPr>
              <a:t>Scripts </a:t>
            </a:r>
            <a:r>
              <a:rPr lang="el-GR" dirty="0">
                <a:solidFill>
                  <a:srgbClr val="00B0F0"/>
                </a:solidFill>
              </a:rPr>
              <a:t>για φώτα</a:t>
            </a:r>
            <a:endParaRPr lang="en-US" dirty="0">
              <a:solidFill>
                <a:srgbClr val="00B0F0"/>
              </a:solidFill>
            </a:endParaRPr>
          </a:p>
        </p:txBody>
      </p:sp>
      <p:sp>
        <p:nvSpPr>
          <p:cNvPr id="14" name="Content Placeholder 13"/>
          <p:cNvSpPr>
            <a:spLocks noGrp="1"/>
          </p:cNvSpPr>
          <p:nvPr>
            <p:ph idx="1"/>
          </p:nvPr>
        </p:nvSpPr>
        <p:spPr>
          <a:xfrm>
            <a:off x="1522222" y="1196752"/>
            <a:ext cx="9828774" cy="532859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l-GR" dirty="0"/>
              <a:t>Το απλό φως δεν χρειάζεται </a:t>
            </a:r>
            <a:r>
              <a:rPr lang="en-US" dirty="0"/>
              <a:t>script</a:t>
            </a:r>
            <a:r>
              <a:rPr lang="el-GR" dirty="0"/>
              <a:t>, παρά μόνο στην καρτέλα </a:t>
            </a:r>
            <a:r>
              <a:rPr lang="en-US" dirty="0"/>
              <a:t>feature</a:t>
            </a:r>
            <a:r>
              <a:rPr lang="el-GR" dirty="0"/>
              <a:t> να δηλώσουμε </a:t>
            </a:r>
            <a:r>
              <a:rPr lang="en-US" dirty="0"/>
              <a:t>light </a:t>
            </a:r>
          </a:p>
          <a:p>
            <a:pPr marL="0" indent="0">
              <a:buNone/>
            </a:pPr>
            <a:r>
              <a:rPr lang="el-GR" dirty="0"/>
              <a:t>Μπορούμε να πετύχουμε το εφέ της δέσμης φωτός χωρίς τη χρήση </a:t>
            </a:r>
            <a:r>
              <a:rPr lang="en-US" dirty="0"/>
              <a:t>script</a:t>
            </a:r>
            <a:r>
              <a:rPr lang="el-GR" dirty="0"/>
              <a:t>, απλά κάνοντας το στερεό ημιδιαφανές και </a:t>
            </a:r>
            <a:r>
              <a:rPr lang="en-US" dirty="0"/>
              <a:t>glow</a:t>
            </a:r>
            <a:r>
              <a:rPr lang="el-GR" dirty="0" smtClean="0"/>
              <a:t>.</a:t>
            </a:r>
          </a:p>
          <a:p>
            <a:pPr marL="0" indent="0">
              <a:buNone/>
            </a:pPr>
            <a:r>
              <a:rPr lang="el-GR" dirty="0" smtClean="0"/>
              <a:t>Το </a:t>
            </a:r>
            <a:r>
              <a:rPr lang="en-US" dirty="0" smtClean="0"/>
              <a:t>s</a:t>
            </a:r>
            <a:r>
              <a:rPr lang="el-GR" dirty="0" err="1" smtClean="0"/>
              <a:t>cript</a:t>
            </a:r>
            <a:r>
              <a:rPr lang="el-GR" dirty="0" smtClean="0"/>
              <a:t> </a:t>
            </a:r>
            <a:r>
              <a:rPr lang="el-GR" dirty="0"/>
              <a:t>για φως που ανάβει όταν </a:t>
            </a:r>
            <a:r>
              <a:rPr lang="el-GR" dirty="0" smtClean="0"/>
              <a:t>βραδιάζει, λειτουργεί μόνο όταν αφήσουμε να γίνει βράδυ και όχι όταν επέμβουμε και το κάνουμε εμείς (</a:t>
            </a:r>
            <a:r>
              <a:rPr lang="en-US" dirty="0" smtClean="0"/>
              <a:t>World, set sun position).</a:t>
            </a:r>
            <a:endParaRPr lang="el-GR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4176234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1522222" y="260648"/>
            <a:ext cx="9144001" cy="699864"/>
          </a:xfrm>
        </p:spPr>
        <p:txBody>
          <a:bodyPr/>
          <a:lstStyle/>
          <a:p>
            <a:r>
              <a:rPr lang="en-US" dirty="0">
                <a:solidFill>
                  <a:srgbClr val="00B0F0"/>
                </a:solidFill>
              </a:rPr>
              <a:t>Scripts </a:t>
            </a:r>
            <a:r>
              <a:rPr lang="el-GR" dirty="0">
                <a:solidFill>
                  <a:srgbClr val="00B0F0"/>
                </a:solidFill>
              </a:rPr>
              <a:t>για κίνηση</a:t>
            </a:r>
            <a:endParaRPr lang="en-US" dirty="0">
              <a:solidFill>
                <a:srgbClr val="00B0F0"/>
              </a:solidFill>
            </a:endParaRPr>
          </a:p>
        </p:txBody>
      </p:sp>
      <p:sp>
        <p:nvSpPr>
          <p:cNvPr id="14" name="Content Placeholder 13"/>
          <p:cNvSpPr>
            <a:spLocks noGrp="1"/>
          </p:cNvSpPr>
          <p:nvPr>
            <p:ph idx="1"/>
          </p:nvPr>
        </p:nvSpPr>
        <p:spPr>
          <a:xfrm>
            <a:off x="1522222" y="1196752"/>
            <a:ext cx="9828774" cy="532859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l-GR" dirty="0"/>
              <a:t>1. Απλή κίνηση προς μια κατεύθυνση, όταν αγγίζουμε το αντικείμενο</a:t>
            </a:r>
          </a:p>
          <a:p>
            <a:pPr marL="0" indent="0">
              <a:buNone/>
            </a:pPr>
            <a:r>
              <a:rPr lang="el-GR" dirty="0"/>
              <a:t>2. Απλή παλινδρομική κίνηση, όταν αγγίζουμε το αντικείμενο</a:t>
            </a:r>
          </a:p>
          <a:p>
            <a:pPr marL="0" indent="0">
              <a:buNone/>
            </a:pPr>
            <a:r>
              <a:rPr lang="el-GR" dirty="0"/>
              <a:t>3. Απλή κίνηση  όταν αγγίζουμε το αντικείμενο και επαναφορά όταν το ξαναγγίζουμε</a:t>
            </a:r>
          </a:p>
          <a:p>
            <a:pPr marL="0" indent="0">
              <a:buNone/>
            </a:pPr>
            <a:r>
              <a:rPr lang="el-GR" dirty="0" smtClean="0"/>
              <a:t>Στα </a:t>
            </a:r>
            <a:r>
              <a:rPr lang="en-US" dirty="0" smtClean="0"/>
              <a:t>scripts</a:t>
            </a:r>
            <a:r>
              <a:rPr lang="el-GR" dirty="0" smtClean="0"/>
              <a:t> αυτά η ταχύτητα κίνησης και ο άξονας κίνησης καθορίζεται από τη δήλωση:</a:t>
            </a:r>
          </a:p>
          <a:p>
            <a:pPr marL="0" indent="0">
              <a:buNone/>
            </a:pPr>
            <a:r>
              <a:rPr lang="en-US" dirty="0" err="1"/>
              <a:t>llSetPos</a:t>
            </a:r>
            <a:r>
              <a:rPr lang="en-US" dirty="0"/>
              <a:t>(</a:t>
            </a:r>
            <a:r>
              <a:rPr lang="en-US" dirty="0" err="1"/>
              <a:t>llGetPos</a:t>
            </a:r>
            <a:r>
              <a:rPr lang="en-US" dirty="0"/>
              <a:t>()+&lt;0,0,2</a:t>
            </a:r>
            <a:r>
              <a:rPr lang="en-US" dirty="0" smtClean="0"/>
              <a:t>&gt;);</a:t>
            </a:r>
            <a:r>
              <a:rPr lang="el-GR" dirty="0" smtClean="0"/>
              <a:t> &lt;</a:t>
            </a:r>
            <a:r>
              <a:rPr lang="en-US" dirty="0" smtClean="0"/>
              <a:t>x, y, z&gt;, </a:t>
            </a:r>
            <a:r>
              <a:rPr lang="el-GR" dirty="0" smtClean="0"/>
              <a:t>μεγάλες τιμές=μεγάλη ταχύτητα</a:t>
            </a:r>
          </a:p>
          <a:p>
            <a:pPr marL="0" indent="0">
              <a:buNone/>
            </a:pPr>
            <a:r>
              <a:rPr lang="el-GR" dirty="0"/>
              <a:t>4. Απλή περιστροφική </a:t>
            </a:r>
            <a:r>
              <a:rPr lang="el-GR" dirty="0" smtClean="0"/>
              <a:t>κίνηση, σαν </a:t>
            </a:r>
            <a:r>
              <a:rPr lang="el-GR" dirty="0"/>
              <a:t>πόρτα που </a:t>
            </a:r>
            <a:r>
              <a:rPr lang="el-GR" dirty="0" smtClean="0"/>
              <a:t>ανοιγοκλείνει και όχι σαν περιστρεφόμενο αντικείμενο.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7765854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1522222" y="260648"/>
            <a:ext cx="9144001" cy="699864"/>
          </a:xfrm>
        </p:spPr>
        <p:txBody>
          <a:bodyPr/>
          <a:lstStyle/>
          <a:p>
            <a:r>
              <a:rPr lang="en-US" dirty="0">
                <a:solidFill>
                  <a:srgbClr val="00B0F0"/>
                </a:solidFill>
              </a:rPr>
              <a:t>Scripts </a:t>
            </a:r>
            <a:r>
              <a:rPr lang="el-GR" dirty="0">
                <a:solidFill>
                  <a:srgbClr val="00B0F0"/>
                </a:solidFill>
              </a:rPr>
              <a:t>για κίνηση</a:t>
            </a:r>
            <a:endParaRPr lang="en-US" dirty="0">
              <a:solidFill>
                <a:srgbClr val="00B0F0"/>
              </a:solidFill>
            </a:endParaRPr>
          </a:p>
        </p:txBody>
      </p:sp>
      <p:sp>
        <p:nvSpPr>
          <p:cNvPr id="14" name="Content Placeholder 13"/>
          <p:cNvSpPr>
            <a:spLocks noGrp="1"/>
          </p:cNvSpPr>
          <p:nvPr>
            <p:ph idx="1"/>
          </p:nvPr>
        </p:nvSpPr>
        <p:spPr>
          <a:xfrm>
            <a:off x="1522222" y="1196752"/>
            <a:ext cx="9828774" cy="532859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l-GR" dirty="0" smtClean="0"/>
              <a:t>5. Απλή </a:t>
            </a:r>
            <a:r>
              <a:rPr lang="el-GR" dirty="0"/>
              <a:t>κίνηση προς μια κατεύθυνση ανά Χ </a:t>
            </a:r>
            <a:r>
              <a:rPr lang="el-GR" dirty="0" smtClean="0"/>
              <a:t>δευτερόλεπτα</a:t>
            </a:r>
          </a:p>
          <a:p>
            <a:pPr marL="0" indent="0">
              <a:buNone/>
            </a:pPr>
            <a:r>
              <a:rPr lang="el-GR" dirty="0" smtClean="0"/>
              <a:t>6. Απλή </a:t>
            </a:r>
            <a:r>
              <a:rPr lang="el-GR" dirty="0"/>
              <a:t>κίνηση προς μια κατεύθυνση ανά Χ δευτερόλεπτα μόλις ακουμπήσουμε το αντικείμενο </a:t>
            </a:r>
          </a:p>
          <a:p>
            <a:pPr marL="0" indent="0">
              <a:buNone/>
            </a:pPr>
            <a:r>
              <a:rPr lang="el-GR" dirty="0" smtClean="0"/>
              <a:t> </a:t>
            </a:r>
            <a:r>
              <a:rPr lang="el-GR" dirty="0"/>
              <a:t>Προσοχή το αντικείμενο θα κινείται για πάντα και τελικά θα χαθεί αν το βάλετε να κινείται προς τα πάνω ή θα φτάσει στα όρια του κόσμου αν κινείται προς άλλη κατεύθυνση</a:t>
            </a:r>
            <a:r>
              <a:rPr lang="el-GR" dirty="0" smtClean="0"/>
              <a:t>. Ο βηματισμός της κίνησης (ανά </a:t>
            </a:r>
            <a:r>
              <a:rPr lang="en-US" dirty="0" smtClean="0"/>
              <a:t>x </a:t>
            </a:r>
            <a:r>
              <a:rPr lang="el-GR" dirty="0" smtClean="0"/>
              <a:t>δευτερόλεπτα), καθορίζεται από τη δήλωση:</a:t>
            </a:r>
            <a:endParaRPr lang="el-GR" dirty="0"/>
          </a:p>
          <a:p>
            <a:pPr marL="0" indent="0">
              <a:buNone/>
            </a:pPr>
            <a:r>
              <a:rPr lang="el-GR" dirty="0"/>
              <a:t>        </a:t>
            </a:r>
            <a:r>
              <a:rPr lang="el-GR" dirty="0" err="1"/>
              <a:t>llSetTimerEvent</a:t>
            </a:r>
            <a:r>
              <a:rPr lang="el-GR" dirty="0"/>
              <a:t>(</a:t>
            </a:r>
            <a:r>
              <a:rPr lang="el-GR" dirty="0">
                <a:solidFill>
                  <a:srgbClr val="FF0000"/>
                </a:solidFill>
              </a:rPr>
              <a:t>5</a:t>
            </a:r>
            <a:r>
              <a:rPr lang="el-GR" dirty="0"/>
              <a:t>);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0993443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1522222" y="260648"/>
            <a:ext cx="9144001" cy="699864"/>
          </a:xfrm>
        </p:spPr>
        <p:txBody>
          <a:bodyPr/>
          <a:lstStyle/>
          <a:p>
            <a:r>
              <a:rPr lang="en-US" dirty="0">
                <a:solidFill>
                  <a:srgbClr val="00B0F0"/>
                </a:solidFill>
              </a:rPr>
              <a:t>Scripts </a:t>
            </a:r>
            <a:r>
              <a:rPr lang="el-GR" dirty="0">
                <a:solidFill>
                  <a:srgbClr val="00B0F0"/>
                </a:solidFill>
              </a:rPr>
              <a:t>για κίνηση</a:t>
            </a:r>
            <a:endParaRPr lang="en-US" dirty="0">
              <a:solidFill>
                <a:srgbClr val="00B0F0"/>
              </a:solidFill>
            </a:endParaRPr>
          </a:p>
        </p:txBody>
      </p:sp>
      <p:sp>
        <p:nvSpPr>
          <p:cNvPr id="14" name="Content Placeholder 13"/>
          <p:cNvSpPr>
            <a:spLocks noGrp="1"/>
          </p:cNvSpPr>
          <p:nvPr>
            <p:ph idx="1"/>
          </p:nvPr>
        </p:nvSpPr>
        <p:spPr>
          <a:xfrm>
            <a:off x="1522222" y="1196752"/>
            <a:ext cx="9828774" cy="532859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l-GR" dirty="0" smtClean="0"/>
              <a:t>7. Κίνηση </a:t>
            </a:r>
            <a:r>
              <a:rPr lang="el-GR" dirty="0"/>
              <a:t>αντικειμένου σε τυχαία θέση εντός ορισμένων ορίων ανά Χ </a:t>
            </a:r>
            <a:r>
              <a:rPr lang="el-GR" dirty="0" smtClean="0"/>
              <a:t>δευτερόλεπτα</a:t>
            </a:r>
          </a:p>
          <a:p>
            <a:pPr marL="0" indent="0">
              <a:buNone/>
            </a:pPr>
            <a:r>
              <a:rPr lang="el-GR" dirty="0" smtClean="0"/>
              <a:t>Ο χώρος που θα κινείται καθορίζεται από τις παρακάτω παραμέτρους:</a:t>
            </a:r>
          </a:p>
          <a:p>
            <a:pPr marL="0" indent="0">
              <a:buNone/>
            </a:pPr>
            <a:r>
              <a:rPr lang="en-US" dirty="0"/>
              <a:t>float </a:t>
            </a:r>
            <a:r>
              <a:rPr lang="en-US" dirty="0" err="1"/>
              <a:t>maxX</a:t>
            </a:r>
            <a:r>
              <a:rPr lang="en-US" dirty="0"/>
              <a:t> = 150;    // 255 max</a:t>
            </a:r>
          </a:p>
          <a:p>
            <a:pPr marL="0" indent="0">
              <a:buNone/>
            </a:pPr>
            <a:r>
              <a:rPr lang="en-US" dirty="0"/>
              <a:t>float </a:t>
            </a:r>
            <a:r>
              <a:rPr lang="en-US" dirty="0" err="1"/>
              <a:t>minXY</a:t>
            </a:r>
            <a:r>
              <a:rPr lang="en-US" dirty="0"/>
              <a:t> = 10;    // get no closer than 10 meters to any edge</a:t>
            </a:r>
          </a:p>
          <a:p>
            <a:pPr marL="0" indent="0">
              <a:buNone/>
            </a:pPr>
            <a:r>
              <a:rPr lang="en-US" dirty="0"/>
              <a:t>float </a:t>
            </a:r>
            <a:r>
              <a:rPr lang="en-US" dirty="0" err="1"/>
              <a:t>maxY</a:t>
            </a:r>
            <a:r>
              <a:rPr lang="en-US" dirty="0"/>
              <a:t>= 180;     // 255 max</a:t>
            </a:r>
          </a:p>
          <a:p>
            <a:pPr marL="0" indent="0">
              <a:buNone/>
            </a:pPr>
            <a:r>
              <a:rPr lang="en-US" dirty="0"/>
              <a:t>float </a:t>
            </a:r>
            <a:r>
              <a:rPr lang="en-US" dirty="0" err="1"/>
              <a:t>minH</a:t>
            </a:r>
            <a:r>
              <a:rPr lang="en-US" dirty="0"/>
              <a:t> = 35;	   // go no lower than this</a:t>
            </a:r>
          </a:p>
          <a:p>
            <a:pPr marL="0" indent="0">
              <a:buNone/>
            </a:pPr>
            <a:r>
              <a:rPr lang="en-US" dirty="0"/>
              <a:t>float </a:t>
            </a:r>
            <a:r>
              <a:rPr lang="en-US" dirty="0" err="1"/>
              <a:t>maxH</a:t>
            </a:r>
            <a:r>
              <a:rPr lang="en-US" dirty="0"/>
              <a:t> = 100;    // go no higher than this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0820374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1522222" y="260648"/>
            <a:ext cx="9144001" cy="699864"/>
          </a:xfrm>
        </p:spPr>
        <p:txBody>
          <a:bodyPr/>
          <a:lstStyle/>
          <a:p>
            <a:r>
              <a:rPr lang="en-US" dirty="0">
                <a:solidFill>
                  <a:srgbClr val="00B0F0"/>
                </a:solidFill>
              </a:rPr>
              <a:t>Scripts </a:t>
            </a:r>
            <a:r>
              <a:rPr lang="el-GR" dirty="0">
                <a:solidFill>
                  <a:srgbClr val="00B0F0"/>
                </a:solidFill>
              </a:rPr>
              <a:t>για κίνηση</a:t>
            </a:r>
            <a:endParaRPr lang="en-US" dirty="0">
              <a:solidFill>
                <a:srgbClr val="00B0F0"/>
              </a:solidFill>
            </a:endParaRPr>
          </a:p>
        </p:txBody>
      </p:sp>
      <p:sp>
        <p:nvSpPr>
          <p:cNvPr id="14" name="Content Placeholder 13"/>
          <p:cNvSpPr>
            <a:spLocks noGrp="1"/>
          </p:cNvSpPr>
          <p:nvPr>
            <p:ph idx="1"/>
          </p:nvPr>
        </p:nvSpPr>
        <p:spPr>
          <a:xfrm>
            <a:off x="1522222" y="1196752"/>
            <a:ext cx="9828774" cy="5328592"/>
          </a:xfrm>
        </p:spPr>
        <p:txBody>
          <a:bodyPr>
            <a:normAutofit fontScale="47500" lnSpcReduction="20000"/>
          </a:bodyPr>
          <a:lstStyle/>
          <a:p>
            <a:pPr marL="0" indent="0">
              <a:buNone/>
            </a:pPr>
            <a:r>
              <a:rPr lang="el-GR" sz="2900" dirty="0"/>
              <a:t>8. Κίνηση σε συγκεκριμένες θέσεις </a:t>
            </a:r>
            <a:endParaRPr lang="el-GR" sz="2900" dirty="0" smtClean="0"/>
          </a:p>
          <a:p>
            <a:pPr marL="0" indent="0">
              <a:buNone/>
            </a:pPr>
            <a:r>
              <a:rPr lang="el-GR" sz="2900" dirty="0" smtClean="0"/>
              <a:t>Οι θέσεις ορίζονται από την παρακάτω δήλωση και είναι σχετικές με την αρχική θέση του αντικειμένου:</a:t>
            </a:r>
          </a:p>
          <a:p>
            <a:pPr marL="0" indent="0">
              <a:buNone/>
            </a:pPr>
            <a:r>
              <a:rPr lang="en-US" sz="2900" dirty="0"/>
              <a:t>list </a:t>
            </a:r>
            <a:r>
              <a:rPr lang="en-US" sz="2900" dirty="0" err="1"/>
              <a:t>coords</a:t>
            </a:r>
            <a:r>
              <a:rPr lang="en-US" sz="2900" dirty="0"/>
              <a:t>= [</a:t>
            </a:r>
            <a:r>
              <a:rPr lang="en-US" sz="2900" dirty="0">
                <a:solidFill>
                  <a:srgbClr val="FF0000"/>
                </a:solidFill>
              </a:rPr>
              <a:t>&lt;0,0,0&gt;,&lt;1,0,0&gt;,&lt;1,1,0&gt;,&lt;0,1,0&gt;</a:t>
            </a:r>
            <a:r>
              <a:rPr lang="en-US" sz="2900" dirty="0"/>
              <a:t>];    // make a 1 meter square </a:t>
            </a:r>
          </a:p>
          <a:p>
            <a:pPr marL="0" indent="0">
              <a:buNone/>
            </a:pPr>
            <a:r>
              <a:rPr lang="el-GR" sz="2900" dirty="0" smtClean="0"/>
              <a:t>0,0,0= η αρχική θέση</a:t>
            </a:r>
          </a:p>
          <a:p>
            <a:pPr marL="0" indent="0">
              <a:buNone/>
            </a:pPr>
            <a:r>
              <a:rPr lang="el-GR" sz="2900" dirty="0" smtClean="0"/>
              <a:t>1,0,0= 1 μέτρο κατά τον άξονα </a:t>
            </a:r>
            <a:r>
              <a:rPr lang="en-US" sz="2900" dirty="0" smtClean="0"/>
              <a:t>x</a:t>
            </a:r>
            <a:r>
              <a:rPr lang="el-GR" sz="2900" dirty="0" smtClean="0"/>
              <a:t>	</a:t>
            </a:r>
          </a:p>
          <a:p>
            <a:pPr marL="0" indent="0">
              <a:buNone/>
            </a:pPr>
            <a:endParaRPr lang="el-GR" sz="2900" dirty="0" smtClean="0"/>
          </a:p>
          <a:p>
            <a:pPr marL="0" indent="0">
              <a:buNone/>
            </a:pPr>
            <a:r>
              <a:rPr lang="el-GR" sz="2900" dirty="0" smtClean="0"/>
              <a:t>1,1,0</a:t>
            </a:r>
            <a:r>
              <a:rPr lang="el-GR" sz="2900" dirty="0"/>
              <a:t>= 1 μέτρο κατά τον άξονα </a:t>
            </a:r>
            <a:r>
              <a:rPr lang="en-US" sz="2900" dirty="0" smtClean="0"/>
              <a:t>x</a:t>
            </a:r>
            <a:r>
              <a:rPr lang="el-GR" sz="2900" dirty="0" smtClean="0"/>
              <a:t> (είναι ήδη) και 1 μέτρο κατά τον άξονα </a:t>
            </a:r>
            <a:r>
              <a:rPr lang="en-US" sz="2900" dirty="0" smtClean="0"/>
              <a:t>y</a:t>
            </a:r>
            <a:endParaRPr lang="el-GR" sz="2900" dirty="0" smtClean="0"/>
          </a:p>
          <a:p>
            <a:pPr marL="0" indent="0">
              <a:buNone/>
            </a:pPr>
            <a:endParaRPr lang="el-GR" sz="2900" dirty="0" smtClean="0"/>
          </a:p>
          <a:p>
            <a:pPr marL="0" indent="0">
              <a:buNone/>
            </a:pPr>
            <a:endParaRPr lang="en-US" sz="2900" dirty="0" smtClean="0"/>
          </a:p>
          <a:p>
            <a:pPr marL="0" indent="0">
              <a:buNone/>
            </a:pPr>
            <a:r>
              <a:rPr lang="en-US" sz="2900" dirty="0" smtClean="0"/>
              <a:t>0,1,0= 0 </a:t>
            </a:r>
            <a:r>
              <a:rPr lang="el-GR" sz="2900" dirty="0" smtClean="0"/>
              <a:t>μέτρα κατά τον άξονα </a:t>
            </a:r>
            <a:r>
              <a:rPr lang="en-US" sz="2900" dirty="0" smtClean="0"/>
              <a:t>x (</a:t>
            </a:r>
            <a:r>
              <a:rPr lang="el-GR" sz="2900" dirty="0" smtClean="0"/>
              <a:t>γυρνάει πίσω) και 1 μέτρο κατά των άξονα </a:t>
            </a:r>
            <a:r>
              <a:rPr lang="en-US" sz="2900" dirty="0" smtClean="0"/>
              <a:t>y (</a:t>
            </a:r>
            <a:r>
              <a:rPr lang="el-GR" sz="2900" dirty="0" smtClean="0"/>
              <a:t>είναι ήδη)</a:t>
            </a:r>
          </a:p>
          <a:p>
            <a:pPr marL="0" indent="0">
              <a:buNone/>
            </a:pPr>
            <a:endParaRPr lang="el-GR" sz="2900" dirty="0" smtClean="0"/>
          </a:p>
          <a:p>
            <a:pPr marL="0" indent="0">
              <a:buNone/>
            </a:pPr>
            <a:endParaRPr lang="el-GR" sz="2900" dirty="0"/>
          </a:p>
          <a:p>
            <a:pPr marL="0" indent="0">
              <a:buNone/>
            </a:pPr>
            <a:endParaRPr lang="el-GR" sz="2900" dirty="0"/>
          </a:p>
          <a:p>
            <a:pPr marL="0" indent="0">
              <a:buNone/>
            </a:pPr>
            <a:r>
              <a:rPr lang="el-GR" sz="2900" dirty="0" smtClean="0"/>
              <a:t>Το </a:t>
            </a:r>
            <a:r>
              <a:rPr lang="en-US" sz="2900" dirty="0" smtClean="0"/>
              <a:t>script </a:t>
            </a:r>
            <a:r>
              <a:rPr lang="el-GR" sz="2900" dirty="0" smtClean="0"/>
              <a:t>επιστρέφει το αντικείμενο στην αρχική του θέση και ολοκληρώνεται το τετράγωνο. Μπορείτε να δώσετε ότι τιμές θέλετε και να συνεχίσετε να δίνετε σχετικές θέσεις, επιτυγχάνοντας περίπλοκες ευθύγραμμες κινήσεις</a:t>
            </a:r>
            <a:endParaRPr lang="el-GR" sz="2900" dirty="0"/>
          </a:p>
          <a:p>
            <a:pPr marL="0" indent="0">
              <a:buNone/>
            </a:pPr>
            <a:endParaRPr lang="en-US" dirty="0"/>
          </a:p>
        </p:txBody>
      </p:sp>
      <p:cxnSp>
        <p:nvCxnSpPr>
          <p:cNvPr id="3" name="Straight Connector 2"/>
          <p:cNvCxnSpPr/>
          <p:nvPr/>
        </p:nvCxnSpPr>
        <p:spPr>
          <a:xfrm>
            <a:off x="6094412" y="2924944"/>
            <a:ext cx="1512168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7966620" y="4293096"/>
            <a:ext cx="1512168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V="1">
            <a:off x="9478788" y="3140968"/>
            <a:ext cx="0" cy="1152128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10270876" y="5517232"/>
            <a:ext cx="1512168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V="1">
            <a:off x="11783044" y="4365104"/>
            <a:ext cx="0" cy="1152128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10270876" y="4365104"/>
            <a:ext cx="1512168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9005085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1522222" y="260648"/>
            <a:ext cx="9144001" cy="699864"/>
          </a:xfrm>
        </p:spPr>
        <p:txBody>
          <a:bodyPr/>
          <a:lstStyle/>
          <a:p>
            <a:r>
              <a:rPr lang="en-US" dirty="0">
                <a:solidFill>
                  <a:srgbClr val="00B0F0"/>
                </a:solidFill>
              </a:rPr>
              <a:t>Scripts </a:t>
            </a:r>
            <a:r>
              <a:rPr lang="el-GR" dirty="0">
                <a:solidFill>
                  <a:srgbClr val="00B0F0"/>
                </a:solidFill>
              </a:rPr>
              <a:t>για κίνηση</a:t>
            </a:r>
            <a:endParaRPr lang="en-US" dirty="0">
              <a:solidFill>
                <a:srgbClr val="00B0F0"/>
              </a:solidFill>
            </a:endParaRPr>
          </a:p>
        </p:txBody>
      </p:sp>
      <p:sp>
        <p:nvSpPr>
          <p:cNvPr id="14" name="Content Placeholder 13"/>
          <p:cNvSpPr>
            <a:spLocks noGrp="1"/>
          </p:cNvSpPr>
          <p:nvPr>
            <p:ph idx="1"/>
          </p:nvPr>
        </p:nvSpPr>
        <p:spPr>
          <a:xfrm>
            <a:off x="1522222" y="1196752"/>
            <a:ext cx="9828774" cy="5328592"/>
          </a:xfrm>
        </p:spPr>
        <p:txBody>
          <a:bodyPr>
            <a:normAutofit fontScale="55000" lnSpcReduction="20000"/>
          </a:bodyPr>
          <a:lstStyle/>
          <a:p>
            <a:pPr marL="0" indent="0">
              <a:buNone/>
            </a:pPr>
            <a:r>
              <a:rPr lang="el-GR" sz="2900" dirty="0"/>
              <a:t>9.  </a:t>
            </a:r>
            <a:r>
              <a:rPr lang="el-GR" sz="2900" dirty="0" err="1"/>
              <a:t>Script</a:t>
            </a:r>
            <a:r>
              <a:rPr lang="el-GR" sz="2900" dirty="0"/>
              <a:t> καταγραφής διαδοχικών θέσεων ενός αντικειμένου και στη συνέχεια παιξίματος της κίνησης που προκύπτει από αυτές.</a:t>
            </a:r>
          </a:p>
          <a:p>
            <a:pPr marL="0" indent="0">
              <a:buNone/>
            </a:pPr>
            <a:r>
              <a:rPr lang="el-GR" sz="2900" dirty="0" smtClean="0"/>
              <a:t>Θα </a:t>
            </a:r>
            <a:r>
              <a:rPr lang="el-GR" sz="2900" dirty="0"/>
              <a:t>χρειαστούμε ένα </a:t>
            </a:r>
            <a:r>
              <a:rPr lang="el-GR" sz="2900" dirty="0" err="1"/>
              <a:t>prim</a:t>
            </a:r>
            <a:r>
              <a:rPr lang="el-GR" sz="2900" dirty="0"/>
              <a:t> το οποίο θα κινήσουμε στις διάφορες θέσεις και πρέπει να περιέχει το παρακάτω </a:t>
            </a:r>
            <a:r>
              <a:rPr lang="el-GR" sz="2900" dirty="0" err="1"/>
              <a:t>script</a:t>
            </a:r>
            <a:r>
              <a:rPr lang="el-GR" sz="2900" dirty="0"/>
              <a:t>. Το ακουμπάμε στην κάθε θέση, ώστε να καταγραφεί η θέση του, το μετακινούμε σε νέα θέση το ακουμπάμε πάλι, κοκ. Αν στο </a:t>
            </a:r>
            <a:r>
              <a:rPr lang="el-GR" sz="2900" dirty="0" err="1"/>
              <a:t>chat</a:t>
            </a:r>
            <a:r>
              <a:rPr lang="el-GR" sz="2900" dirty="0"/>
              <a:t> πληκτρολογήσουμε </a:t>
            </a:r>
            <a:r>
              <a:rPr lang="el-GR" sz="2900" dirty="0" err="1"/>
              <a:t>get</a:t>
            </a:r>
            <a:r>
              <a:rPr lang="el-GR" sz="2900" dirty="0"/>
              <a:t> </a:t>
            </a:r>
            <a:r>
              <a:rPr lang="el-GR" sz="2900" dirty="0" err="1"/>
              <a:t>positions</a:t>
            </a:r>
            <a:r>
              <a:rPr lang="el-GR" sz="2900" dirty="0"/>
              <a:t>, θα εμφανιστεί μια σειρά από συντεταγμένες τις οποίες πρέπει να αντιγράψουμε και να επικολλήσουμε σε συγκεκριμένη θέση μέσα στο </a:t>
            </a:r>
            <a:r>
              <a:rPr lang="el-GR" sz="2900" dirty="0" err="1"/>
              <a:t>script</a:t>
            </a:r>
            <a:r>
              <a:rPr lang="el-GR" sz="2900" dirty="0"/>
              <a:t> του αντικειμένου που θα κινείται. </a:t>
            </a:r>
            <a:endParaRPr lang="el-GR" sz="2900" dirty="0" smtClean="0"/>
          </a:p>
          <a:p>
            <a:pPr marL="0" indent="0">
              <a:buNone/>
            </a:pPr>
            <a:r>
              <a:rPr lang="el-GR" sz="2900" dirty="0"/>
              <a:t>Το αντικείμενο που θα κινείται καλό θα είναι να το κάνουμε </a:t>
            </a:r>
            <a:r>
              <a:rPr lang="en-US" sz="2900" dirty="0"/>
              <a:t>phantom </a:t>
            </a:r>
            <a:r>
              <a:rPr lang="el-GR" sz="2900" dirty="0"/>
              <a:t>ώστε να διαπερνά άλλα αντικείμενα που πιθανώς να εμποδίζουν την κίνησή του. Στο αντικείμενο που θα κινείται, προσθέστε το παρακάτω </a:t>
            </a:r>
            <a:r>
              <a:rPr lang="en-US" sz="2900" dirty="0"/>
              <a:t>script</a:t>
            </a:r>
            <a:r>
              <a:rPr lang="el-GR" sz="2900" dirty="0"/>
              <a:t> (προσοχή η λίστα με τα </a:t>
            </a:r>
            <a:r>
              <a:rPr lang="en-US" sz="2900" dirty="0"/>
              <a:t>waypoints </a:t>
            </a:r>
            <a:r>
              <a:rPr lang="el-GR" sz="2900" dirty="0"/>
              <a:t>είναι ενδεικτική</a:t>
            </a:r>
            <a:r>
              <a:rPr lang="el-GR" sz="2900" dirty="0" smtClean="0"/>
              <a:t>)</a:t>
            </a:r>
          </a:p>
          <a:p>
            <a:pPr marL="0" indent="0">
              <a:buNone/>
            </a:pPr>
            <a:endParaRPr lang="el-GR" sz="2900" dirty="0"/>
          </a:p>
          <a:p>
            <a:pPr marL="0" indent="0">
              <a:buNone/>
            </a:pPr>
            <a:r>
              <a:rPr lang="el-GR" sz="2900" dirty="0"/>
              <a:t>Σημαντικό</a:t>
            </a:r>
            <a:r>
              <a:rPr lang="el-GR" sz="2900" dirty="0" smtClean="0"/>
              <a:t>!</a:t>
            </a:r>
            <a:endParaRPr lang="el-GR" sz="2900" dirty="0"/>
          </a:p>
          <a:p>
            <a:pPr marL="0" indent="0">
              <a:buNone/>
            </a:pPr>
            <a:r>
              <a:rPr lang="el-GR" sz="2900" dirty="0"/>
              <a:t>Βάλτε ως αντικείμενο κίνησης έναν απλό κύβο (καλό θα είναι να αλλοιώσετε λίγο το σχήμα του ώστε να δείχνει προς την κατεύθυνση της 1ης κίνησης). </a:t>
            </a:r>
            <a:endParaRPr lang="el-GR" sz="2900" dirty="0" smtClean="0"/>
          </a:p>
          <a:p>
            <a:pPr marL="0" indent="0">
              <a:buNone/>
            </a:pPr>
            <a:r>
              <a:rPr lang="el-GR" sz="2900" dirty="0" smtClean="0"/>
              <a:t>Όταν </a:t>
            </a:r>
            <a:r>
              <a:rPr lang="el-GR" sz="2900" dirty="0"/>
              <a:t>τρέξετε το </a:t>
            </a:r>
            <a:r>
              <a:rPr lang="el-GR" sz="2900" dirty="0" err="1"/>
              <a:t>script</a:t>
            </a:r>
            <a:r>
              <a:rPr lang="el-GR" sz="2900" dirty="0"/>
              <a:t> θα παρατηρήσετε ότι αυτός περιστρέφεται κάπως. </a:t>
            </a:r>
            <a:endParaRPr lang="el-GR" sz="2900" dirty="0" smtClean="0"/>
          </a:p>
          <a:p>
            <a:pPr marL="0" indent="0">
              <a:buNone/>
            </a:pPr>
            <a:r>
              <a:rPr lang="el-GR" sz="2900" dirty="0" smtClean="0"/>
              <a:t>Αφήστε </a:t>
            </a:r>
            <a:r>
              <a:rPr lang="el-GR" sz="2900" dirty="0"/>
              <a:t>το </a:t>
            </a:r>
            <a:r>
              <a:rPr lang="el-GR" sz="2900" dirty="0" err="1"/>
              <a:t>script</a:t>
            </a:r>
            <a:r>
              <a:rPr lang="el-GR" sz="2900" dirty="0"/>
              <a:t> να ολοκληρώσει τη διαδρομή και περιστρέψτε τον κύβο ώστε να έχει σωστή θέση. </a:t>
            </a:r>
            <a:endParaRPr lang="el-GR" sz="2900" dirty="0" smtClean="0"/>
          </a:p>
          <a:p>
            <a:pPr marL="0" indent="0">
              <a:buNone/>
            </a:pPr>
            <a:r>
              <a:rPr lang="el-GR" sz="2900" dirty="0" smtClean="0"/>
              <a:t>Ξανατρέξτε </a:t>
            </a:r>
            <a:r>
              <a:rPr lang="el-GR" sz="2900" dirty="0"/>
              <a:t>το </a:t>
            </a:r>
            <a:r>
              <a:rPr lang="el-GR" sz="2900" dirty="0" err="1"/>
              <a:t>script</a:t>
            </a:r>
            <a:r>
              <a:rPr lang="el-GR" sz="2900" dirty="0"/>
              <a:t> και θα δείτε ότι τώρα κινείται κανονικά. Τώρα μπορείτε να συνδέσετε σε αυτόν (</a:t>
            </a:r>
            <a:r>
              <a:rPr lang="el-GR" sz="2900" dirty="0" err="1"/>
              <a:t>link</a:t>
            </a:r>
            <a:r>
              <a:rPr lang="el-GR" sz="2900" dirty="0"/>
              <a:t>) οποιοδήποτε άλλο περίπλοκο αντικείμενο</a:t>
            </a:r>
            <a:r>
              <a:rPr lang="el-GR" sz="2600" dirty="0"/>
              <a:t>, προσέχοντας βέβαια ο κύβος να είναι </a:t>
            </a:r>
            <a:r>
              <a:rPr lang="el-GR" sz="2600" dirty="0" err="1"/>
              <a:t>parent</a:t>
            </a:r>
            <a:r>
              <a:rPr lang="el-GR" sz="2600" dirty="0"/>
              <a:t> </a:t>
            </a:r>
            <a:r>
              <a:rPr lang="el-GR" sz="2600" dirty="0" err="1"/>
              <a:t>prim</a:t>
            </a:r>
            <a:r>
              <a:rPr lang="el-GR" sz="2600" dirty="0"/>
              <a:t> και όχι </a:t>
            </a:r>
            <a:r>
              <a:rPr lang="el-GR" sz="2600" dirty="0" err="1"/>
              <a:t>child</a:t>
            </a:r>
            <a:r>
              <a:rPr lang="el-GR" sz="2600" dirty="0"/>
              <a:t> (τον </a:t>
            </a:r>
            <a:r>
              <a:rPr lang="el-GR" sz="2900" dirty="0"/>
              <a:t>επιλέγουμε τελευταίο πριν κάνουμε </a:t>
            </a:r>
            <a:r>
              <a:rPr lang="el-GR" sz="2900" dirty="0" err="1"/>
              <a:t>link</a:t>
            </a:r>
            <a:r>
              <a:rPr lang="el-GR" sz="2900" dirty="0"/>
              <a:t>).</a:t>
            </a:r>
          </a:p>
          <a:p>
            <a:pPr marL="0" indent="0">
              <a:buNone/>
            </a:pPr>
            <a:endParaRPr lang="el-GR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l-GR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4274451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1530347" y="1124744"/>
            <a:ext cx="9144001" cy="699864"/>
          </a:xfrm>
        </p:spPr>
        <p:txBody>
          <a:bodyPr>
            <a:normAutofit fontScale="90000"/>
          </a:bodyPr>
          <a:lstStyle/>
          <a:p>
            <a:r>
              <a:rPr lang="el-GR" dirty="0" err="1">
                <a:solidFill>
                  <a:srgbClr val="00B0F0"/>
                </a:solidFill>
              </a:rPr>
              <a:t>Script</a:t>
            </a:r>
            <a:r>
              <a:rPr lang="el-GR" dirty="0">
                <a:solidFill>
                  <a:srgbClr val="00B0F0"/>
                </a:solidFill>
              </a:rPr>
              <a:t> </a:t>
            </a:r>
            <a:r>
              <a:rPr lang="el-GR" dirty="0" err="1">
                <a:solidFill>
                  <a:srgbClr val="00B0F0"/>
                </a:solidFill>
              </a:rPr>
              <a:t>τηλεμεταφοράς</a:t>
            </a:r>
            <a:r>
              <a:rPr lang="el-GR" dirty="0">
                <a:solidFill>
                  <a:srgbClr val="00B0F0"/>
                </a:solidFill>
              </a:rPr>
              <a:t> σε συγκεκριμένη θέση του κόσμου μας</a:t>
            </a:r>
            <a:br>
              <a:rPr lang="el-GR" dirty="0">
                <a:solidFill>
                  <a:srgbClr val="00B0F0"/>
                </a:solidFill>
              </a:rPr>
            </a:br>
            <a:endParaRPr lang="el-GR" dirty="0">
              <a:solidFill>
                <a:srgbClr val="00B0F0"/>
              </a:solidFill>
            </a:endParaRPr>
          </a:p>
        </p:txBody>
      </p:sp>
      <p:sp>
        <p:nvSpPr>
          <p:cNvPr id="14" name="Content Placeholder 13"/>
          <p:cNvSpPr>
            <a:spLocks noGrp="1"/>
          </p:cNvSpPr>
          <p:nvPr>
            <p:ph idx="1"/>
          </p:nvPr>
        </p:nvSpPr>
        <p:spPr>
          <a:xfrm>
            <a:off x="1341884" y="1628800"/>
            <a:ext cx="5400600" cy="4824536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l-GR" dirty="0" err="1"/>
              <a:t>Tοποθετούμε</a:t>
            </a:r>
            <a:r>
              <a:rPr lang="el-GR" dirty="0"/>
              <a:t> το αντικείμενο που θα μας </a:t>
            </a:r>
            <a:r>
              <a:rPr lang="el-GR" dirty="0" err="1"/>
              <a:t>τηλεμεταφέρει</a:t>
            </a:r>
            <a:r>
              <a:rPr lang="el-GR" dirty="0"/>
              <a:t> και αλλάζουμε την ιδιότητα “</a:t>
            </a:r>
            <a:r>
              <a:rPr lang="el-GR" dirty="0" err="1"/>
              <a:t>Click</a:t>
            </a:r>
            <a:r>
              <a:rPr lang="el-GR" dirty="0"/>
              <a:t> </a:t>
            </a:r>
            <a:r>
              <a:rPr lang="el-GR" dirty="0" err="1"/>
              <a:t>to</a:t>
            </a:r>
            <a:r>
              <a:rPr lang="el-GR" dirty="0"/>
              <a:t>” σε “</a:t>
            </a:r>
            <a:r>
              <a:rPr lang="el-GR" dirty="0" err="1"/>
              <a:t>Sit</a:t>
            </a:r>
            <a:r>
              <a:rPr lang="el-GR" dirty="0"/>
              <a:t> on </a:t>
            </a:r>
            <a:r>
              <a:rPr lang="el-GR" dirty="0" err="1"/>
              <a:t>object</a:t>
            </a:r>
            <a:r>
              <a:rPr lang="el-GR" dirty="0" smtClean="0"/>
              <a:t>”</a:t>
            </a:r>
            <a:endParaRPr lang="en-US" dirty="0" smtClean="0"/>
          </a:p>
          <a:p>
            <a:pPr marL="0" indent="0">
              <a:buNone/>
            </a:pPr>
            <a:r>
              <a:rPr lang="el-GR" dirty="0" smtClean="0"/>
              <a:t>Σημειώνουμε τις συντεταγμένες προορισμού (μπορούμε να μεταφερθούμε ως εκεί και να σημειώσουμε τις τιμές που εμφανίζονται κάτω από τη γραμμή εντολών).</a:t>
            </a:r>
          </a:p>
          <a:p>
            <a:pPr marL="0" indent="0">
              <a:buNone/>
            </a:pPr>
            <a:r>
              <a:rPr lang="el-GR" dirty="0" smtClean="0"/>
              <a:t>Τις τιμές αυτές τις γράφουμε σε αυτό το σημείο του </a:t>
            </a:r>
            <a:r>
              <a:rPr lang="en-US" dirty="0" smtClean="0"/>
              <a:t>script:</a:t>
            </a:r>
            <a:endParaRPr lang="el-GR" dirty="0" smtClean="0"/>
          </a:p>
          <a:p>
            <a:pPr marL="0" indent="0">
              <a:buNone/>
            </a:pPr>
            <a:r>
              <a:rPr lang="en-US" dirty="0" smtClean="0"/>
              <a:t>vector </a:t>
            </a:r>
            <a:r>
              <a:rPr lang="en-US" dirty="0" err="1"/>
              <a:t>targetPos</a:t>
            </a:r>
            <a:r>
              <a:rPr lang="en-US" dirty="0"/>
              <a:t> = &lt;</a:t>
            </a:r>
            <a:r>
              <a:rPr lang="en-US" dirty="0">
                <a:solidFill>
                  <a:srgbClr val="FF0000"/>
                </a:solidFill>
              </a:rPr>
              <a:t>40, 1045, 103</a:t>
            </a:r>
            <a:r>
              <a:rPr lang="en-US" dirty="0"/>
              <a:t>&gt;; //The target location</a:t>
            </a:r>
          </a:p>
          <a:p>
            <a:pPr marL="0" indent="0">
              <a:buNone/>
            </a:pPr>
            <a:r>
              <a:rPr lang="el-GR" dirty="0" smtClean="0"/>
              <a:t>Αν θέλουμε, αλλάζουμε και το μήνυμα που εμφανίζεται πάνω από το αντικείμενο:</a:t>
            </a:r>
          </a:p>
          <a:p>
            <a:pPr marL="0" indent="0">
              <a:buNone/>
            </a:pPr>
            <a:r>
              <a:rPr lang="en-US" dirty="0" smtClean="0"/>
              <a:t>string </a:t>
            </a:r>
            <a:r>
              <a:rPr lang="en-US" dirty="0" err="1"/>
              <a:t>fltText</a:t>
            </a:r>
            <a:r>
              <a:rPr lang="en-US" dirty="0"/>
              <a:t> = "</a:t>
            </a:r>
            <a:r>
              <a:rPr lang="en-US" dirty="0">
                <a:solidFill>
                  <a:srgbClr val="FF0000"/>
                </a:solidFill>
              </a:rPr>
              <a:t>Click for teleporting to the underwater laboratory</a:t>
            </a:r>
            <a:r>
              <a:rPr lang="en-US" dirty="0"/>
              <a:t>"; 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100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80850" b="41521"/>
          <a:stretch>
            <a:fillRect/>
          </a:stretch>
        </p:blipFill>
        <p:spPr bwMode="auto">
          <a:xfrm>
            <a:off x="7462564" y="1096527"/>
            <a:ext cx="2938329" cy="56069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Oval 50"/>
          <p:cNvSpPr>
            <a:spLocks noChangeArrowheads="1"/>
          </p:cNvSpPr>
          <p:nvPr/>
        </p:nvSpPr>
        <p:spPr bwMode="auto">
          <a:xfrm>
            <a:off x="8470676" y="4581128"/>
            <a:ext cx="1512168" cy="504056"/>
          </a:xfrm>
          <a:prstGeom prst="ellipse">
            <a:avLst/>
          </a:prstGeom>
          <a:noFill/>
          <a:ln w="57150" algn="ctr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1395888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1522222" y="260648"/>
            <a:ext cx="9144001" cy="699864"/>
          </a:xfrm>
        </p:spPr>
        <p:txBody>
          <a:bodyPr/>
          <a:lstStyle/>
          <a:p>
            <a:r>
              <a:rPr lang="en-US" dirty="0">
                <a:solidFill>
                  <a:srgbClr val="00B0F0"/>
                </a:solidFill>
              </a:rPr>
              <a:t>Animation Scripts 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idx="1"/>
          </p:nvPr>
        </p:nvSpPr>
        <p:spPr>
          <a:xfrm>
            <a:off x="1522222" y="1196752"/>
            <a:ext cx="9828774" cy="532859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l-GR" dirty="0"/>
              <a:t>1. Απλό </a:t>
            </a:r>
            <a:r>
              <a:rPr lang="el-GR" dirty="0" err="1"/>
              <a:t>animation</a:t>
            </a:r>
            <a:r>
              <a:rPr lang="el-GR" dirty="0"/>
              <a:t> </a:t>
            </a:r>
            <a:r>
              <a:rPr lang="el-GR" dirty="0" err="1"/>
              <a:t>script</a:t>
            </a:r>
            <a:r>
              <a:rPr lang="el-GR" dirty="0"/>
              <a:t> </a:t>
            </a:r>
          </a:p>
          <a:p>
            <a:pPr marL="0" indent="0">
              <a:buNone/>
            </a:pPr>
            <a:r>
              <a:rPr lang="el-GR" dirty="0"/>
              <a:t>Το αντικείμενο πρέπει να γίνει </a:t>
            </a:r>
            <a:r>
              <a:rPr lang="el-GR" dirty="0" err="1"/>
              <a:t>attached</a:t>
            </a:r>
            <a:r>
              <a:rPr lang="el-GR" dirty="0"/>
              <a:t>. </a:t>
            </a:r>
            <a:endParaRPr lang="el-GR" dirty="0" smtClean="0"/>
          </a:p>
          <a:p>
            <a:pPr marL="0" indent="0">
              <a:buNone/>
            </a:pPr>
            <a:r>
              <a:rPr lang="el-GR" dirty="0" smtClean="0"/>
              <a:t>2</a:t>
            </a:r>
            <a:r>
              <a:rPr lang="el-GR" dirty="0"/>
              <a:t>. Απλό </a:t>
            </a:r>
            <a:r>
              <a:rPr lang="el-GR" dirty="0" err="1"/>
              <a:t>animation</a:t>
            </a:r>
            <a:r>
              <a:rPr lang="el-GR" dirty="0"/>
              <a:t> </a:t>
            </a:r>
            <a:r>
              <a:rPr lang="el-GR" dirty="0" err="1"/>
              <a:t>script</a:t>
            </a:r>
            <a:r>
              <a:rPr lang="el-GR" dirty="0"/>
              <a:t> που εκκινεί όταν καθόμαστε στο αντικείμενο</a:t>
            </a:r>
          </a:p>
          <a:p>
            <a:pPr marL="0" indent="0">
              <a:buNone/>
            </a:pPr>
            <a:r>
              <a:rPr lang="el-GR" dirty="0"/>
              <a:t>Πρέπει να γίνει η εξής αλλαγή στις ιδιότητες του αντικειμένου: Καρτέλα General , </a:t>
            </a:r>
            <a:r>
              <a:rPr lang="el-GR" dirty="0" err="1"/>
              <a:t>Click</a:t>
            </a:r>
            <a:r>
              <a:rPr lang="el-GR" dirty="0"/>
              <a:t> </a:t>
            </a:r>
            <a:r>
              <a:rPr lang="el-GR" dirty="0" err="1"/>
              <a:t>to</a:t>
            </a:r>
            <a:r>
              <a:rPr lang="el-GR" dirty="0"/>
              <a:t>: </a:t>
            </a:r>
            <a:r>
              <a:rPr lang="el-GR" dirty="0" err="1"/>
              <a:t>Sit</a:t>
            </a:r>
            <a:r>
              <a:rPr lang="el-GR" dirty="0"/>
              <a:t> on </a:t>
            </a:r>
            <a:r>
              <a:rPr lang="el-GR" dirty="0" err="1"/>
              <a:t>object</a:t>
            </a:r>
            <a:r>
              <a:rPr lang="el-GR" dirty="0"/>
              <a:t>. </a:t>
            </a:r>
            <a:r>
              <a:rPr lang="el-GR" dirty="0" smtClean="0"/>
              <a:t>Για </a:t>
            </a:r>
            <a:r>
              <a:rPr lang="el-GR" dirty="0"/>
              <a:t>να διακοπεί το </a:t>
            </a:r>
            <a:r>
              <a:rPr lang="el-GR" dirty="0" err="1"/>
              <a:t>animation</a:t>
            </a:r>
            <a:r>
              <a:rPr lang="el-GR" dirty="0"/>
              <a:t> κάνουμε </a:t>
            </a:r>
            <a:r>
              <a:rPr lang="el-GR" dirty="0" err="1"/>
              <a:t>stand</a:t>
            </a:r>
            <a:r>
              <a:rPr lang="el-GR" dirty="0"/>
              <a:t> </a:t>
            </a:r>
            <a:r>
              <a:rPr lang="el-GR" dirty="0" err="1"/>
              <a:t>up</a:t>
            </a:r>
            <a:r>
              <a:rPr lang="el-GR" dirty="0"/>
              <a:t>.</a:t>
            </a:r>
          </a:p>
          <a:p>
            <a:pPr marL="0" indent="0">
              <a:buNone/>
            </a:pPr>
            <a:r>
              <a:rPr lang="el-GR" dirty="0"/>
              <a:t>3. </a:t>
            </a:r>
            <a:r>
              <a:rPr lang="el-GR" dirty="0" err="1"/>
              <a:t>Animation</a:t>
            </a:r>
            <a:r>
              <a:rPr lang="el-GR" dirty="0"/>
              <a:t> </a:t>
            </a:r>
            <a:r>
              <a:rPr lang="el-GR" dirty="0" err="1"/>
              <a:t>script</a:t>
            </a:r>
            <a:r>
              <a:rPr lang="el-GR" dirty="0"/>
              <a:t> με μενού επιλογής</a:t>
            </a:r>
          </a:p>
          <a:p>
            <a:pPr marL="0" indent="0">
              <a:buNone/>
            </a:pPr>
            <a:r>
              <a:rPr lang="el-GR" dirty="0" err="1"/>
              <a:t>Tα</a:t>
            </a:r>
            <a:r>
              <a:rPr lang="el-GR" dirty="0"/>
              <a:t> </a:t>
            </a:r>
            <a:r>
              <a:rPr lang="el-GR" dirty="0" err="1"/>
              <a:t>animation</a:t>
            </a:r>
            <a:r>
              <a:rPr lang="el-GR" dirty="0"/>
              <a:t> πρέπει να </a:t>
            </a:r>
            <a:r>
              <a:rPr lang="el-GR" dirty="0" smtClean="0"/>
              <a:t>βρίσκονται </a:t>
            </a:r>
            <a:r>
              <a:rPr lang="el-GR" dirty="0"/>
              <a:t>στο </a:t>
            </a:r>
            <a:r>
              <a:rPr lang="el-GR" dirty="0" err="1"/>
              <a:t>content</a:t>
            </a:r>
            <a:r>
              <a:rPr lang="el-GR" dirty="0"/>
              <a:t> του </a:t>
            </a:r>
            <a:r>
              <a:rPr lang="el-GR" dirty="0" smtClean="0"/>
              <a:t>αντικειμένου</a:t>
            </a:r>
          </a:p>
          <a:p>
            <a:pPr marL="0" indent="0">
              <a:buNone/>
            </a:pPr>
            <a:r>
              <a:rPr lang="el-GR" dirty="0" smtClean="0"/>
              <a:t>Τα </a:t>
            </a:r>
            <a:r>
              <a:rPr lang="en-US" dirty="0" smtClean="0"/>
              <a:t>animation </a:t>
            </a:r>
            <a:r>
              <a:rPr lang="el-GR" dirty="0" smtClean="0"/>
              <a:t>θα τα βρείτε στον ανάλογο φάκελο του </a:t>
            </a:r>
            <a:r>
              <a:rPr lang="en-US" dirty="0" smtClean="0"/>
              <a:t>Inventory.</a:t>
            </a:r>
            <a:endParaRPr lang="el-GR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4228242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1522222" y="260648"/>
            <a:ext cx="9144001" cy="699864"/>
          </a:xfrm>
        </p:spPr>
        <p:txBody>
          <a:bodyPr>
            <a:normAutofit fontScale="90000"/>
          </a:bodyPr>
          <a:lstStyle/>
          <a:p>
            <a:r>
              <a:rPr lang="el-GR" dirty="0" smtClean="0">
                <a:solidFill>
                  <a:srgbClr val="00B0F0"/>
                </a:solidFill>
              </a:rPr>
              <a:t>Τεχνικές καταγραφής </a:t>
            </a:r>
            <a:r>
              <a:rPr lang="en-US" dirty="0" smtClean="0">
                <a:solidFill>
                  <a:srgbClr val="00B0F0"/>
                </a:solidFill>
              </a:rPr>
              <a:t>animation </a:t>
            </a:r>
            <a:r>
              <a:rPr lang="el-GR" dirty="0" smtClean="0">
                <a:solidFill>
                  <a:srgbClr val="00B0F0"/>
                </a:solidFill>
              </a:rPr>
              <a:t>στο </a:t>
            </a:r>
            <a:r>
              <a:rPr lang="en-US" dirty="0" err="1" smtClean="0">
                <a:solidFill>
                  <a:srgbClr val="00B0F0"/>
                </a:solidFill>
              </a:rPr>
              <a:t>Opensim</a:t>
            </a:r>
            <a:r>
              <a:rPr lang="en-US" dirty="0" smtClean="0">
                <a:solidFill>
                  <a:srgbClr val="00B0F0"/>
                </a:solidFill>
              </a:rPr>
              <a:t> </a:t>
            </a:r>
            <a:endParaRPr lang="en-US" dirty="0">
              <a:solidFill>
                <a:srgbClr val="00B0F0"/>
              </a:solidFill>
            </a:endParaRPr>
          </a:p>
        </p:txBody>
      </p:sp>
      <p:pic>
        <p:nvPicPr>
          <p:cNvPr id="4" name="opensim 2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108256" y="1196752"/>
            <a:ext cx="8557967" cy="4792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1085411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1522222" y="260648"/>
            <a:ext cx="9144001" cy="699864"/>
          </a:xfrm>
        </p:spPr>
        <p:txBody>
          <a:bodyPr>
            <a:normAutofit fontScale="90000"/>
          </a:bodyPr>
          <a:lstStyle/>
          <a:p>
            <a:r>
              <a:rPr lang="el-GR" dirty="0">
                <a:solidFill>
                  <a:srgbClr val="00B0F0"/>
                </a:solidFill>
              </a:rPr>
              <a:t>Τεχνικές καταγραφής </a:t>
            </a:r>
            <a:r>
              <a:rPr lang="en-US" dirty="0">
                <a:solidFill>
                  <a:srgbClr val="00B0F0"/>
                </a:solidFill>
              </a:rPr>
              <a:t>animation </a:t>
            </a:r>
            <a:r>
              <a:rPr lang="el-GR" dirty="0">
                <a:solidFill>
                  <a:srgbClr val="00B0F0"/>
                </a:solidFill>
              </a:rPr>
              <a:t>στο </a:t>
            </a:r>
            <a:r>
              <a:rPr lang="en-US" dirty="0" err="1">
                <a:solidFill>
                  <a:srgbClr val="00B0F0"/>
                </a:solidFill>
              </a:rPr>
              <a:t>Opensim</a:t>
            </a:r>
            <a:r>
              <a:rPr lang="en-US" dirty="0">
                <a:solidFill>
                  <a:srgbClr val="00B0F0"/>
                </a:solidFill>
              </a:rPr>
              <a:t> </a:t>
            </a:r>
          </a:p>
        </p:txBody>
      </p:sp>
      <p:pic>
        <p:nvPicPr>
          <p:cNvPr id="2" name="opensim 1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69944" y="1052736"/>
            <a:ext cx="9089009" cy="5112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0341439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Άδειες Χρήσης</a:t>
            </a:r>
            <a:endParaRPr lang="el-GR" dirty="0"/>
          </a:p>
        </p:txBody>
      </p:sp>
      <p:sp>
        <p:nvSpPr>
          <p:cNvPr id="9" name="Subtitle 8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l"/>
            <a:r>
              <a:rPr lang="el-GR" sz="2800" dirty="0" smtClean="0"/>
              <a:t>Το παρόν εκπαιδευτικό υλικό υπόκειται σε</a:t>
            </a:r>
            <a:r>
              <a:rPr lang="en-US" sz="2800" dirty="0" smtClean="0"/>
              <a:t> </a:t>
            </a:r>
            <a:r>
              <a:rPr lang="el-GR" sz="2800" dirty="0" smtClean="0"/>
              <a:t>άδειες χρήσης </a:t>
            </a:r>
            <a:r>
              <a:rPr lang="en-US" sz="2800" dirty="0" smtClean="0"/>
              <a:t>Creative Commons. </a:t>
            </a:r>
          </a:p>
          <a:p>
            <a:pPr algn="l"/>
            <a:r>
              <a:rPr lang="el-GR" sz="2800" dirty="0" smtClean="0"/>
              <a:t>Για εκπαιδευτικό υλικό, όπως εικόνες, που υπόκειται σε άλλου τύπου άδειας χρήσης, η άδεια χρήσης αναφέρεται ρητώς. </a:t>
            </a:r>
          </a:p>
        </p:txBody>
      </p:sp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C4726A-630D-4CB4-B088-BAB00F4188E9}" type="slidenum">
              <a:rPr lang="el-GR" smtClean="0"/>
              <a:pPr/>
              <a:t>2</a:t>
            </a:fld>
            <a:endParaRPr lang="el-GR" dirty="0"/>
          </a:p>
        </p:txBody>
      </p:sp>
      <p:pic>
        <p:nvPicPr>
          <p:cNvPr id="5" name="7 - Εικόνα" descr="Λογότυπο για Άδειες χρήσης Creative Commons BY-NC-ND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942585" y="4941171"/>
            <a:ext cx="2108364" cy="553393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76790737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1522222" y="260648"/>
            <a:ext cx="9144001" cy="699864"/>
          </a:xfrm>
        </p:spPr>
        <p:txBody>
          <a:bodyPr/>
          <a:lstStyle/>
          <a:p>
            <a:r>
              <a:rPr lang="en-US" dirty="0">
                <a:solidFill>
                  <a:srgbClr val="00B0F0"/>
                </a:solidFill>
              </a:rPr>
              <a:t>Scripts </a:t>
            </a:r>
            <a:r>
              <a:rPr lang="el-GR" dirty="0">
                <a:solidFill>
                  <a:srgbClr val="00B0F0"/>
                </a:solidFill>
              </a:rPr>
              <a:t>αλλαγής μεγέθους</a:t>
            </a:r>
            <a:endParaRPr lang="en-US" dirty="0">
              <a:solidFill>
                <a:srgbClr val="00B0F0"/>
              </a:solidFill>
            </a:endParaRPr>
          </a:p>
        </p:txBody>
      </p:sp>
      <p:sp>
        <p:nvSpPr>
          <p:cNvPr id="14" name="Content Placeholder 13"/>
          <p:cNvSpPr>
            <a:spLocks noGrp="1"/>
          </p:cNvSpPr>
          <p:nvPr>
            <p:ph idx="1"/>
          </p:nvPr>
        </p:nvSpPr>
        <p:spPr>
          <a:xfrm>
            <a:off x="1522222" y="1196752"/>
            <a:ext cx="9828774" cy="5328592"/>
          </a:xfrm>
        </p:spPr>
        <p:txBody>
          <a:bodyPr>
            <a:normAutofit/>
          </a:bodyPr>
          <a:lstStyle/>
          <a:p>
            <a:pPr marL="457200" indent="-457200">
              <a:buAutoNum type="arabicPeriod"/>
            </a:pPr>
            <a:r>
              <a:rPr lang="el-GR" dirty="0" err="1" smtClean="0"/>
              <a:t>Script</a:t>
            </a:r>
            <a:r>
              <a:rPr lang="el-GR" dirty="0" smtClean="0"/>
              <a:t> </a:t>
            </a:r>
            <a:r>
              <a:rPr lang="el-GR" dirty="0"/>
              <a:t>αλλαγής μεγέθους ενός μόνο </a:t>
            </a:r>
            <a:r>
              <a:rPr lang="el-GR" dirty="0" err="1" smtClean="0"/>
              <a:t>prim</a:t>
            </a:r>
            <a:endParaRPr lang="el-GR" dirty="0" smtClean="0"/>
          </a:p>
          <a:p>
            <a:pPr marL="0" indent="0">
              <a:buNone/>
            </a:pPr>
            <a:r>
              <a:rPr lang="el-GR" dirty="0" err="1"/>
              <a:t>start_scale</a:t>
            </a:r>
            <a:r>
              <a:rPr lang="el-GR" dirty="0"/>
              <a:t> = </a:t>
            </a:r>
            <a:r>
              <a:rPr lang="el-GR" dirty="0" err="1"/>
              <a:t>llGetScale</a:t>
            </a:r>
            <a:r>
              <a:rPr lang="el-GR" dirty="0"/>
              <a:t>();</a:t>
            </a:r>
          </a:p>
          <a:p>
            <a:pPr marL="0" indent="0">
              <a:buNone/>
            </a:pPr>
            <a:r>
              <a:rPr lang="el-GR" dirty="0"/>
              <a:t>        </a:t>
            </a:r>
            <a:r>
              <a:rPr lang="el-GR" dirty="0" err="1"/>
              <a:t>while</a:t>
            </a:r>
            <a:r>
              <a:rPr lang="el-GR" dirty="0"/>
              <a:t> (</a:t>
            </a:r>
            <a:r>
              <a:rPr lang="el-GR" dirty="0">
                <a:solidFill>
                  <a:srgbClr val="FF0000"/>
                </a:solidFill>
              </a:rPr>
              <a:t>x &lt; 5.</a:t>
            </a:r>
            <a:r>
              <a:rPr lang="el-GR" dirty="0"/>
              <a:t>) //</a:t>
            </a:r>
            <a:r>
              <a:rPr lang="el-GR" dirty="0">
                <a:solidFill>
                  <a:srgbClr val="FF0000"/>
                </a:solidFill>
              </a:rPr>
              <a:t>πόσες φορές από το αρχικό μέγεθος θα μεγαλώσει</a:t>
            </a:r>
          </a:p>
          <a:p>
            <a:pPr marL="0" indent="0">
              <a:buNone/>
            </a:pPr>
            <a:r>
              <a:rPr lang="el-GR" dirty="0"/>
              <a:t>        {</a:t>
            </a:r>
          </a:p>
          <a:p>
            <a:pPr marL="0" indent="0">
              <a:buNone/>
            </a:pPr>
            <a:r>
              <a:rPr lang="el-GR" dirty="0"/>
              <a:t>            x+=</a:t>
            </a:r>
            <a:r>
              <a:rPr lang="el-GR" dirty="0">
                <a:solidFill>
                  <a:srgbClr val="FF0000"/>
                </a:solidFill>
              </a:rPr>
              <a:t>0.00005</a:t>
            </a:r>
            <a:r>
              <a:rPr lang="el-GR" dirty="0"/>
              <a:t>; //</a:t>
            </a:r>
            <a:r>
              <a:rPr lang="el-GR" dirty="0">
                <a:solidFill>
                  <a:srgbClr val="FF0000"/>
                </a:solidFill>
              </a:rPr>
              <a:t> με ποιο ρυθμό θα μεγαλώνει (όσο πιο μικρή τιμή τόσο πιο αργά)</a:t>
            </a:r>
          </a:p>
          <a:p>
            <a:pPr marL="0" indent="0">
              <a:buNone/>
            </a:pPr>
            <a:r>
              <a:rPr lang="el-GR" dirty="0"/>
              <a:t>            </a:t>
            </a:r>
            <a:r>
              <a:rPr lang="el-GR" dirty="0" err="1"/>
              <a:t>llSetScale</a:t>
            </a:r>
            <a:r>
              <a:rPr lang="el-GR" dirty="0"/>
              <a:t>(&lt;</a:t>
            </a:r>
            <a:r>
              <a:rPr lang="el-GR" dirty="0" err="1"/>
              <a:t>x,x,x</a:t>
            </a:r>
            <a:r>
              <a:rPr lang="el-GR" dirty="0" smtClean="0"/>
              <a:t>&gt;);</a:t>
            </a:r>
          </a:p>
          <a:p>
            <a:pPr marL="457200" indent="-457200">
              <a:buAutoNum type="arabicPeriod"/>
            </a:pPr>
            <a:endParaRPr lang="el-GR" dirty="0"/>
          </a:p>
          <a:p>
            <a:pPr marL="0" indent="0">
              <a:buNone/>
            </a:pPr>
            <a:r>
              <a:rPr lang="el-GR" dirty="0"/>
              <a:t>2. </a:t>
            </a:r>
            <a:r>
              <a:rPr lang="el-GR" dirty="0" err="1"/>
              <a:t>Script</a:t>
            </a:r>
            <a:r>
              <a:rPr lang="el-GR" dirty="0"/>
              <a:t> αλλαγής μεγέθους περίπλοκων αντικειμένων (ο χρήστης πρέπει να γράψει στο </a:t>
            </a:r>
            <a:r>
              <a:rPr lang="el-GR" dirty="0" err="1"/>
              <a:t>chat</a:t>
            </a:r>
            <a:r>
              <a:rPr lang="el-GR" dirty="0"/>
              <a:t> /4 X όπου Χ πολλαπλασιαστής αρχικού μεγέθους</a:t>
            </a:r>
            <a:r>
              <a:rPr lang="el-GR" dirty="0" smtClean="0"/>
              <a:t>)</a:t>
            </a:r>
          </a:p>
          <a:p>
            <a:pPr marL="0" indent="0">
              <a:buNone/>
            </a:pPr>
            <a:endParaRPr lang="el-GR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6344150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1522222" y="260648"/>
            <a:ext cx="9144001" cy="699864"/>
          </a:xfrm>
        </p:spPr>
        <p:txBody>
          <a:bodyPr/>
          <a:lstStyle/>
          <a:p>
            <a:r>
              <a:rPr lang="en-US" dirty="0">
                <a:solidFill>
                  <a:srgbClr val="00B0F0"/>
                </a:solidFill>
              </a:rPr>
              <a:t>Scripts </a:t>
            </a:r>
            <a:r>
              <a:rPr lang="el-GR" dirty="0">
                <a:solidFill>
                  <a:srgbClr val="00B0F0"/>
                </a:solidFill>
              </a:rPr>
              <a:t>αλλαγής μεγέθους</a:t>
            </a:r>
            <a:endParaRPr lang="en-US" dirty="0">
              <a:solidFill>
                <a:srgbClr val="00B0F0"/>
              </a:solidFill>
            </a:endParaRPr>
          </a:p>
        </p:txBody>
      </p:sp>
      <p:sp>
        <p:nvSpPr>
          <p:cNvPr id="14" name="Content Placeholder 13"/>
          <p:cNvSpPr>
            <a:spLocks noGrp="1"/>
          </p:cNvSpPr>
          <p:nvPr>
            <p:ph idx="1"/>
          </p:nvPr>
        </p:nvSpPr>
        <p:spPr>
          <a:xfrm>
            <a:off x="1522222" y="1196752"/>
            <a:ext cx="9828774" cy="5328592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l-GR" dirty="0"/>
              <a:t>3. </a:t>
            </a:r>
            <a:r>
              <a:rPr lang="el-GR" dirty="0" err="1"/>
              <a:t>Script</a:t>
            </a:r>
            <a:r>
              <a:rPr lang="el-GR" dirty="0"/>
              <a:t> αλλαγής μεγέθους περίπλοκων αντικειμένων με μενού</a:t>
            </a:r>
          </a:p>
          <a:p>
            <a:pPr marL="0" indent="0">
              <a:buNone/>
            </a:pPr>
            <a:r>
              <a:rPr lang="el-GR" dirty="0"/>
              <a:t>4. </a:t>
            </a:r>
            <a:r>
              <a:rPr lang="el-GR" dirty="0" err="1"/>
              <a:t>Scale</a:t>
            </a:r>
            <a:r>
              <a:rPr lang="el-GR" dirty="0"/>
              <a:t> </a:t>
            </a:r>
            <a:r>
              <a:rPr lang="el-GR" dirty="0" err="1"/>
              <a:t>script</a:t>
            </a:r>
            <a:r>
              <a:rPr lang="el-GR" dirty="0"/>
              <a:t> περίπλοκων αντικειμένων με βάση δοσμένο πολλαπλασιαστή και χρόνο</a:t>
            </a:r>
          </a:p>
          <a:p>
            <a:pPr marL="0" indent="0">
              <a:buNone/>
            </a:pPr>
            <a:endParaRPr lang="el-GR" dirty="0" smtClean="0"/>
          </a:p>
          <a:p>
            <a:pPr marL="0" indent="0">
              <a:buNone/>
            </a:pPr>
            <a:r>
              <a:rPr lang="el-GR" dirty="0" err="1" smtClean="0"/>
              <a:t>float</a:t>
            </a:r>
            <a:r>
              <a:rPr lang="el-GR" dirty="0" smtClean="0"/>
              <a:t> </a:t>
            </a:r>
            <a:r>
              <a:rPr lang="el-GR" dirty="0" err="1"/>
              <a:t>scale</a:t>
            </a:r>
            <a:r>
              <a:rPr lang="el-GR" dirty="0"/>
              <a:t>=</a:t>
            </a:r>
            <a:r>
              <a:rPr lang="el-GR" dirty="0">
                <a:solidFill>
                  <a:srgbClr val="FF0000"/>
                </a:solidFill>
              </a:rPr>
              <a:t>1.01</a:t>
            </a:r>
            <a:r>
              <a:rPr lang="el-GR" dirty="0"/>
              <a:t>; //πολλαπλασιαστής </a:t>
            </a:r>
            <a:r>
              <a:rPr lang="el-GR" dirty="0" err="1"/>
              <a:t>scale</a:t>
            </a:r>
            <a:r>
              <a:rPr lang="el-GR" dirty="0"/>
              <a:t> (τιμές &gt;1 μεγαλώνουν το αντικείμενο, τιμές &lt;1 το μικραίνουν)</a:t>
            </a:r>
          </a:p>
          <a:p>
            <a:pPr marL="0" indent="0">
              <a:buNone/>
            </a:pPr>
            <a:r>
              <a:rPr lang="el-GR" dirty="0" err="1"/>
              <a:t>float</a:t>
            </a:r>
            <a:r>
              <a:rPr lang="el-GR" dirty="0"/>
              <a:t> </a:t>
            </a:r>
            <a:r>
              <a:rPr lang="el-GR" dirty="0" err="1"/>
              <a:t>time</a:t>
            </a:r>
            <a:r>
              <a:rPr lang="el-GR" dirty="0"/>
              <a:t> = </a:t>
            </a:r>
            <a:r>
              <a:rPr lang="el-GR" dirty="0">
                <a:solidFill>
                  <a:srgbClr val="FF0000"/>
                </a:solidFill>
              </a:rPr>
              <a:t>1</a:t>
            </a:r>
            <a:r>
              <a:rPr lang="el-GR" dirty="0"/>
              <a:t>; //κάθε πόσα δευτερόλεπτα θα γίνεται </a:t>
            </a:r>
            <a:r>
              <a:rPr lang="el-GR" dirty="0" err="1"/>
              <a:t>scale</a:t>
            </a:r>
            <a:endParaRPr lang="el-GR" dirty="0"/>
          </a:p>
          <a:p>
            <a:pPr marL="0" indent="0">
              <a:buNone/>
            </a:pPr>
            <a:r>
              <a:rPr lang="el-GR" dirty="0" err="1"/>
              <a:t>float</a:t>
            </a:r>
            <a:r>
              <a:rPr lang="el-GR" dirty="0"/>
              <a:t> </a:t>
            </a:r>
            <a:r>
              <a:rPr lang="el-GR" dirty="0" err="1"/>
              <a:t>elapsed_time</a:t>
            </a:r>
            <a:r>
              <a:rPr lang="el-GR" dirty="0"/>
              <a:t>=0; //μετρητής που θα χρησιμοποιηθεί στη συνέχεια για να μετρήσει πόσο δευτερόλεπτα πέρασαν</a:t>
            </a:r>
          </a:p>
          <a:p>
            <a:pPr marL="0" indent="0">
              <a:buNone/>
            </a:pPr>
            <a:endParaRPr lang="el-GR" dirty="0"/>
          </a:p>
          <a:p>
            <a:pPr marL="0" indent="0">
              <a:buNone/>
            </a:pPr>
            <a:r>
              <a:rPr lang="en-US" dirty="0"/>
              <a:t>timer</a:t>
            </a:r>
            <a:r>
              <a:rPr lang="el-GR" dirty="0"/>
              <a:t>()</a:t>
            </a:r>
            <a:endParaRPr lang="en-US" dirty="0"/>
          </a:p>
          <a:p>
            <a:pPr marL="0" indent="0">
              <a:buNone/>
            </a:pPr>
            <a:r>
              <a:rPr lang="el-GR" dirty="0"/>
              <a:t>                </a:t>
            </a:r>
            <a:endParaRPr lang="en-US" dirty="0"/>
          </a:p>
          <a:p>
            <a:pPr marL="0" indent="0">
              <a:buNone/>
            </a:pPr>
            <a:r>
              <a:rPr lang="el-GR" dirty="0"/>
              <a:t>    {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if</a:t>
            </a:r>
            <a:r>
              <a:rPr lang="el-GR" dirty="0"/>
              <a:t> (</a:t>
            </a:r>
            <a:r>
              <a:rPr lang="en-US" dirty="0"/>
              <a:t>elapsed</a:t>
            </a:r>
            <a:r>
              <a:rPr lang="el-GR" dirty="0"/>
              <a:t>_</a:t>
            </a:r>
            <a:r>
              <a:rPr lang="en-US" dirty="0"/>
              <a:t>time</a:t>
            </a:r>
            <a:r>
              <a:rPr lang="el-GR" dirty="0"/>
              <a:t>&lt;</a:t>
            </a:r>
            <a:r>
              <a:rPr lang="el-GR" dirty="0">
                <a:solidFill>
                  <a:srgbClr val="FF0000"/>
                </a:solidFill>
              </a:rPr>
              <a:t>5</a:t>
            </a:r>
            <a:r>
              <a:rPr lang="el-GR" dirty="0"/>
              <a:t>) //το 5 αντιπροσωπεύει τα πόσα δευτερόλεπτα θέλουμε να τρέξει το </a:t>
            </a:r>
            <a:r>
              <a:rPr lang="en-US" dirty="0"/>
              <a:t>script</a:t>
            </a:r>
            <a:r>
              <a:rPr lang="el-GR" dirty="0"/>
              <a:t>, αλλάξτε το ανάλογα με τις ανάγκες σας</a:t>
            </a:r>
            <a:endParaRPr lang="en-US" dirty="0"/>
          </a:p>
          <a:p>
            <a:pPr marL="0" indent="0">
              <a:buNone/>
            </a:pPr>
            <a:endParaRPr lang="el-GR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9470498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13"/>
          <p:cNvSpPr>
            <a:spLocks noGrp="1"/>
          </p:cNvSpPr>
          <p:nvPr>
            <p:ph idx="1"/>
          </p:nvPr>
        </p:nvSpPr>
        <p:spPr>
          <a:xfrm>
            <a:off x="1492573" y="1556792"/>
            <a:ext cx="9173841" cy="4680520"/>
          </a:xfrm>
        </p:spPr>
        <p:txBody>
          <a:bodyPr>
            <a:normAutofit fontScale="85000" lnSpcReduction="20000"/>
          </a:bodyPr>
          <a:lstStyle/>
          <a:p>
            <a:pPr marL="0" indent="0" algn="just">
              <a:buNone/>
            </a:pPr>
            <a:r>
              <a:rPr lang="el-GR" dirty="0" smtClean="0"/>
              <a:t>Στη διάλεξη αυτή, είδαμε</a:t>
            </a:r>
            <a:r>
              <a:rPr lang="en-US" dirty="0" smtClean="0"/>
              <a:t> scripts </a:t>
            </a:r>
            <a:r>
              <a:rPr lang="el-GR" dirty="0"/>
              <a:t>κίνησης στις υφές και τα </a:t>
            </a:r>
            <a:r>
              <a:rPr lang="en-US" dirty="0"/>
              <a:t>scripts </a:t>
            </a:r>
            <a:r>
              <a:rPr lang="el-GR" dirty="0"/>
              <a:t>σωματιδίων, προσθέτουν επιπλέον χαρακτηριστικά και ρεαλισμό στην εφαρμογή μας.</a:t>
            </a:r>
            <a:endParaRPr lang="en-US" dirty="0"/>
          </a:p>
          <a:p>
            <a:pPr marL="0" indent="0" algn="just">
              <a:buNone/>
            </a:pPr>
            <a:r>
              <a:rPr lang="el-GR" smtClean="0"/>
              <a:t> Τον </a:t>
            </a:r>
            <a:r>
              <a:rPr lang="el-GR" dirty="0" smtClean="0"/>
              <a:t>τρόπο με τον οποίο χειριζόμαστε τα φώτα, επισημαίνοντας ότι δεν είναι απαραίτητη η χρήση </a:t>
            </a:r>
            <a:r>
              <a:rPr lang="en-US" dirty="0" smtClean="0"/>
              <a:t>scripts</a:t>
            </a:r>
            <a:r>
              <a:rPr lang="el-GR" dirty="0" smtClean="0"/>
              <a:t>. </a:t>
            </a:r>
          </a:p>
          <a:p>
            <a:pPr marL="0" indent="0" algn="just">
              <a:buNone/>
            </a:pPr>
            <a:r>
              <a:rPr lang="el-GR" dirty="0" smtClean="0"/>
              <a:t>Είδαμε επίσης, τα </a:t>
            </a:r>
            <a:r>
              <a:rPr lang="en-US" dirty="0" smtClean="0"/>
              <a:t>scripts </a:t>
            </a:r>
            <a:r>
              <a:rPr lang="el-GR" dirty="0" smtClean="0"/>
              <a:t>για την κίνηση των αντικειμένων, με πιο σημαντικό, αλλά και </a:t>
            </a:r>
            <a:r>
              <a:rPr lang="el-GR" dirty="0"/>
              <a:t>πιο περίπλοκο, το </a:t>
            </a:r>
            <a:r>
              <a:rPr lang="en-US" dirty="0" err="1" smtClean="0"/>
              <a:t>s</a:t>
            </a:r>
            <a:r>
              <a:rPr lang="el-GR" dirty="0" err="1" smtClean="0"/>
              <a:t>cript</a:t>
            </a:r>
            <a:r>
              <a:rPr lang="el-GR" dirty="0" smtClean="0"/>
              <a:t> </a:t>
            </a:r>
            <a:r>
              <a:rPr lang="el-GR" dirty="0"/>
              <a:t>καταγραφής διαδοχικών θέσεων ενός αντικειμένου και στη συνέχεια παιξίματος της κίνησης που προκύπτει από </a:t>
            </a:r>
            <a:r>
              <a:rPr lang="el-GR" dirty="0" smtClean="0"/>
              <a:t>αυτές.</a:t>
            </a:r>
          </a:p>
          <a:p>
            <a:pPr marL="0" indent="0" algn="just">
              <a:buNone/>
            </a:pPr>
            <a:r>
              <a:rPr lang="el-GR" dirty="0" smtClean="0"/>
              <a:t>Το </a:t>
            </a:r>
            <a:r>
              <a:rPr lang="en-US" dirty="0" smtClean="0"/>
              <a:t>script </a:t>
            </a:r>
            <a:r>
              <a:rPr lang="el-GR" dirty="0" err="1" smtClean="0"/>
              <a:t>τηλεμεταφοράς</a:t>
            </a:r>
            <a:r>
              <a:rPr lang="el-GR" dirty="0" smtClean="0"/>
              <a:t>, μας επιτρέπει τη γρήγορη μετακίνηση στον κόσμο μας. Μια «έξυπνη» χρήση του είναι η μεταφορά του χρήστη σε μεγάλο ύψος, αξιοποιώντας έτσι την απουσία περιορισμού στην καθ’ ύψος τοποθέτηση αντικειμένων.</a:t>
            </a:r>
          </a:p>
          <a:p>
            <a:pPr marL="0" indent="0" algn="just">
              <a:buNone/>
            </a:pPr>
            <a:r>
              <a:rPr lang="el-GR" dirty="0" smtClean="0"/>
              <a:t>Τα </a:t>
            </a:r>
            <a:r>
              <a:rPr lang="en-US" dirty="0" smtClean="0"/>
              <a:t>animations scripts</a:t>
            </a:r>
            <a:r>
              <a:rPr lang="el-GR" dirty="0" smtClean="0"/>
              <a:t> μπορούν να δώσουν «ζωντάνια» στους χαρακτήρες μας και επιτρέπουν την αναπαραγωγή περίπλοκων κινήσεων.</a:t>
            </a:r>
          </a:p>
          <a:p>
            <a:pPr marL="0" indent="0" algn="just">
              <a:buNone/>
            </a:pPr>
            <a:r>
              <a:rPr lang="el-GR" dirty="0" smtClean="0"/>
              <a:t>Τέλος, είδαμε τα </a:t>
            </a:r>
            <a:r>
              <a:rPr lang="en-US" dirty="0" smtClean="0"/>
              <a:t>scripts </a:t>
            </a:r>
            <a:r>
              <a:rPr lang="el-GR" dirty="0" smtClean="0"/>
              <a:t>αλλαγής μεγέθους αντικειμένων, που μπορούν να αξιοποιηθούν στο να δώσουμε την αίσθηση ότι κάποιο αντικείμενο «μεγαλώνει» με την πάροδο του χρόνου.</a:t>
            </a:r>
          </a:p>
          <a:p>
            <a:pPr marL="0" indent="0" algn="just">
              <a:buNone/>
            </a:pPr>
            <a:endParaRPr lang="el-GR" dirty="0" smtClean="0"/>
          </a:p>
          <a:p>
            <a:pPr marL="0" indent="0" algn="just">
              <a:buNone/>
            </a:pPr>
            <a:endParaRPr lang="el-GR" dirty="0" smtClean="0"/>
          </a:p>
          <a:p>
            <a:pPr marL="0" indent="0" algn="just">
              <a:buNone/>
            </a:pPr>
            <a:endParaRPr lang="en-US" dirty="0"/>
          </a:p>
        </p:txBody>
      </p:sp>
      <p:sp>
        <p:nvSpPr>
          <p:cNvPr id="4" name="Title 12"/>
          <p:cNvSpPr>
            <a:spLocks noGrp="1"/>
          </p:cNvSpPr>
          <p:nvPr>
            <p:ph type="title"/>
          </p:nvPr>
        </p:nvSpPr>
        <p:spPr>
          <a:xfrm>
            <a:off x="1522413" y="380999"/>
            <a:ext cx="9144001" cy="1383341"/>
          </a:xfrm>
        </p:spPr>
        <p:txBody>
          <a:bodyPr>
            <a:normAutofit/>
          </a:bodyPr>
          <a:lstStyle/>
          <a:p>
            <a:r>
              <a:rPr lang="el-GR" dirty="0" smtClean="0">
                <a:solidFill>
                  <a:srgbClr val="00B0F0"/>
                </a:solidFill>
              </a:rPr>
              <a:t>Σύνοψη 10</a:t>
            </a:r>
            <a:r>
              <a:rPr lang="el-GR" baseline="30000" dirty="0" smtClean="0">
                <a:solidFill>
                  <a:srgbClr val="00B0F0"/>
                </a:solidFill>
              </a:rPr>
              <a:t>ης</a:t>
            </a:r>
            <a:r>
              <a:rPr lang="el-GR" dirty="0" smtClean="0">
                <a:solidFill>
                  <a:srgbClr val="00B0F0"/>
                </a:solidFill>
              </a:rPr>
              <a:t> διάλεξης</a:t>
            </a:r>
            <a:r>
              <a:rPr lang="el-GR" dirty="0"/>
              <a:t/>
            </a:r>
            <a:br>
              <a:rPr lang="el-GR" dirty="0"/>
            </a:b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xmlns="" val="39402188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22204" y="2492896"/>
            <a:ext cx="4716015" cy="1371600"/>
          </a:xfrm>
        </p:spPr>
        <p:txBody>
          <a:bodyPr/>
          <a:lstStyle/>
          <a:p>
            <a:r>
              <a:rPr lang="el-GR" dirty="0" smtClean="0">
                <a:solidFill>
                  <a:srgbClr val="00B0F0"/>
                </a:solidFill>
              </a:rPr>
              <a:t>Τέλος 10</a:t>
            </a:r>
            <a:r>
              <a:rPr lang="el-GR" baseline="30000" dirty="0" smtClean="0">
                <a:solidFill>
                  <a:srgbClr val="00B0F0"/>
                </a:solidFill>
              </a:rPr>
              <a:t>ης</a:t>
            </a:r>
            <a:r>
              <a:rPr lang="el-GR" dirty="0" smtClean="0">
                <a:solidFill>
                  <a:srgbClr val="00B0F0"/>
                </a:solidFill>
              </a:rPr>
              <a:t> Διάλεξης</a:t>
            </a:r>
            <a:endParaRPr lang="en-US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065842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Χρηματοδότηση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441" y="1340770"/>
            <a:ext cx="10969943" cy="4525963"/>
          </a:xfrm>
        </p:spPr>
        <p:txBody>
          <a:bodyPr>
            <a:normAutofit/>
          </a:bodyPr>
          <a:lstStyle/>
          <a:p>
            <a:r>
              <a:rPr lang="el-GR" sz="2400" dirty="0" smtClean="0"/>
              <a:t>Το παρόν εκπαιδευτικό υλικό έχει αναπτυχθεί στα πλαίσια του εκπαιδευτικού έργου του διδάσκοντα.</a:t>
            </a:r>
            <a:endParaRPr lang="en-US" sz="2400" dirty="0" smtClean="0"/>
          </a:p>
          <a:p>
            <a:r>
              <a:rPr lang="el-GR" sz="2400" dirty="0" smtClean="0"/>
              <a:t>Το έργο «</a:t>
            </a:r>
            <a:r>
              <a:rPr lang="el-GR" sz="2400" b="1" dirty="0" smtClean="0"/>
              <a:t>Ανοικτά Ακαδημαϊκά Μαθήματα στο </a:t>
            </a:r>
            <a:r>
              <a:rPr lang="el-GR" sz="2400" b="1" smtClean="0"/>
              <a:t>Πανεπιστήμιο Αιγαίου</a:t>
            </a:r>
            <a:r>
              <a:rPr lang="el-GR" sz="2400" smtClean="0"/>
              <a:t>» </a:t>
            </a:r>
            <a:r>
              <a:rPr lang="el-GR" sz="2400" dirty="0" smtClean="0"/>
              <a:t>έχει χρηματοδοτήσει μόνο τη αναδιαμόρφωση του εκπαιδευτικού υλικού. </a:t>
            </a:r>
          </a:p>
          <a:p>
            <a:r>
              <a:rPr lang="el-GR" sz="2400" dirty="0" smtClean="0"/>
              <a:t>Το έργο υλοποιείται στο πλαίσιο του Επιχειρησιακού Προγράμματος «Εκπαίδευση και Δια Βίου Μάθηση» και συγχρηματοδοτείται από την Ευρωπαϊκή Ένωση (Ευρωπαϊκό Κοινωνικό Ταμείο) και από εθνικούς πόρους.</a:t>
            </a:r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C4726A-630D-4CB4-B088-BAB00F4188E9}" type="slidenum">
              <a:rPr lang="el-GR" smtClean="0"/>
              <a:pPr/>
              <a:t>3</a:t>
            </a:fld>
            <a:endParaRPr lang="el-GR" dirty="0"/>
          </a:p>
        </p:txBody>
      </p:sp>
      <p:pic>
        <p:nvPicPr>
          <p:cNvPr id="5" name="Picture 3" descr="Λογότυπο Επιχειρησιακού Προγράμματος Εκπαίδευση και Δια βίου Μάθηση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75953" y="5055064"/>
            <a:ext cx="8637814" cy="154228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262486911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1065213" y="1844824"/>
            <a:ext cx="6829399" cy="2015480"/>
          </a:xfrm>
        </p:spPr>
        <p:txBody>
          <a:bodyPr>
            <a:noAutofit/>
          </a:bodyPr>
          <a:lstStyle/>
          <a:p>
            <a:r>
              <a:rPr lang="el-GR" sz="3600" dirty="0"/>
              <a:t>Τεχνολογικές και διδακτικές καινοτομίες με τη χρήση της </a:t>
            </a:r>
            <a:r>
              <a:rPr lang="el-GR" sz="3600" dirty="0" smtClean="0"/>
              <a:t>Πληροφορικής</a:t>
            </a:r>
            <a:br>
              <a:rPr lang="el-GR" sz="3600" dirty="0" smtClean="0"/>
            </a:br>
            <a:r>
              <a:rPr lang="el-GR" sz="3600" dirty="0" smtClean="0"/>
              <a:t>Εικονική </a:t>
            </a:r>
            <a:r>
              <a:rPr lang="el-GR" sz="3600" dirty="0"/>
              <a:t>Πραγματικότητα</a:t>
            </a:r>
            <a:endParaRPr lang="en-US" sz="3600" dirty="0"/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l-GR" sz="2800" b="1" cap="none" dirty="0" smtClean="0"/>
              <a:t>Διάλεξη </a:t>
            </a:r>
            <a:r>
              <a:rPr lang="el-GR" sz="3600" b="1" cap="none" dirty="0" smtClean="0"/>
              <a:t>10</a:t>
            </a:r>
            <a:r>
              <a:rPr lang="el-GR" sz="2800" b="1" cap="none" baseline="30000" dirty="0" smtClean="0"/>
              <a:t>η </a:t>
            </a:r>
            <a:r>
              <a:rPr lang="el-GR" sz="2800" b="1" cap="none" dirty="0"/>
              <a:t>Χρήση </a:t>
            </a:r>
            <a:r>
              <a:rPr lang="en-US" sz="2800" b="1" cap="none" dirty="0"/>
              <a:t>Scripts </a:t>
            </a:r>
            <a:r>
              <a:rPr lang="en-US" sz="2800" b="1" cap="none" dirty="0" smtClean="0"/>
              <a:t>I</a:t>
            </a:r>
            <a:r>
              <a:rPr lang="el-GR" sz="2800" b="1" cap="none" smtClean="0"/>
              <a:t>ΙΙ</a:t>
            </a:r>
            <a:endParaRPr lang="it-IT" sz="2800" b="1" cap="none"/>
          </a:p>
          <a:p>
            <a:r>
              <a:rPr lang="el-GR" sz="2800" b="1" cap="none" dirty="0" smtClean="0"/>
              <a:t> </a:t>
            </a:r>
            <a:endParaRPr lang="it-IT" sz="2800" b="1" cap="none" dirty="0"/>
          </a:p>
        </p:txBody>
      </p:sp>
    </p:spTree>
    <p:extLst>
      <p:ext uri="{BB962C8B-B14F-4D97-AF65-F5344CB8AC3E}">
        <p14:creationId xmlns:p14="http://schemas.microsoft.com/office/powerpoint/2010/main" xmlns="" val="33602928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1522222" y="260648"/>
            <a:ext cx="9144001" cy="699864"/>
          </a:xfrm>
        </p:spPr>
        <p:txBody>
          <a:bodyPr/>
          <a:lstStyle/>
          <a:p>
            <a:r>
              <a:rPr lang="el-GR" dirty="0" smtClean="0">
                <a:solidFill>
                  <a:srgbClr val="00B0F0"/>
                </a:solidFill>
              </a:rPr>
              <a:t>Σύνδεση με τα προηγούμενα</a:t>
            </a:r>
            <a:endParaRPr lang="en-US" dirty="0">
              <a:solidFill>
                <a:srgbClr val="00B0F0"/>
              </a:solidFill>
            </a:endParaRPr>
          </a:p>
        </p:txBody>
      </p:sp>
      <p:sp>
        <p:nvSpPr>
          <p:cNvPr id="3" name="Content Placeholder 13"/>
          <p:cNvSpPr>
            <a:spLocks noGrp="1"/>
          </p:cNvSpPr>
          <p:nvPr>
            <p:ph idx="1"/>
          </p:nvPr>
        </p:nvSpPr>
        <p:spPr>
          <a:xfrm>
            <a:off x="1492573" y="1556792"/>
            <a:ext cx="9173841" cy="4680520"/>
          </a:xfrm>
        </p:spPr>
        <p:txBody>
          <a:bodyPr>
            <a:normAutofit fontScale="92500"/>
          </a:bodyPr>
          <a:lstStyle/>
          <a:p>
            <a:pPr marL="0" indent="0" algn="just">
              <a:buNone/>
            </a:pPr>
            <a:r>
              <a:rPr lang="el-GR" dirty="0" smtClean="0"/>
              <a:t>Στην προηγούμενη διάλεξη είδαμε μια σειρά από πολύ σημαντικά </a:t>
            </a:r>
            <a:r>
              <a:rPr lang="en-US" dirty="0" smtClean="0"/>
              <a:t>scripts </a:t>
            </a:r>
            <a:r>
              <a:rPr lang="el-GR" dirty="0" smtClean="0"/>
              <a:t>και τεχνικές που επιτρέπουν:</a:t>
            </a:r>
          </a:p>
          <a:p>
            <a:pPr algn="just"/>
            <a:r>
              <a:rPr lang="el-GR" dirty="0" smtClean="0"/>
              <a:t>Το άνοιγμα </a:t>
            </a:r>
            <a:r>
              <a:rPr lang="en-US" dirty="0" smtClean="0"/>
              <a:t>Web </a:t>
            </a:r>
            <a:r>
              <a:rPr lang="el-GR" dirty="0" smtClean="0"/>
              <a:t>σελίδων είτε από τον ενσωματωμένο είτε από εξωτερικό </a:t>
            </a:r>
            <a:r>
              <a:rPr lang="el-GR" dirty="0" err="1" smtClean="0"/>
              <a:t>φυλλομετρητή</a:t>
            </a:r>
            <a:r>
              <a:rPr lang="el-GR" dirty="0" smtClean="0"/>
              <a:t>.</a:t>
            </a:r>
          </a:p>
          <a:p>
            <a:pPr algn="just"/>
            <a:r>
              <a:rPr lang="el-GR" dirty="0" smtClean="0"/>
              <a:t>Την αναπαραγωγή </a:t>
            </a:r>
            <a:r>
              <a:rPr lang="en-US" dirty="0" smtClean="0"/>
              <a:t>video</a:t>
            </a:r>
            <a:r>
              <a:rPr lang="el-GR" dirty="0" smtClean="0"/>
              <a:t>.</a:t>
            </a:r>
          </a:p>
          <a:p>
            <a:pPr algn="just"/>
            <a:r>
              <a:rPr lang="el-GR" dirty="0" smtClean="0"/>
              <a:t>Την εναλλαγή εικόνων.</a:t>
            </a:r>
            <a:endParaRPr lang="en-US" dirty="0" smtClean="0"/>
          </a:p>
          <a:p>
            <a:pPr marL="0" indent="0" algn="just">
              <a:buNone/>
            </a:pPr>
            <a:r>
              <a:rPr lang="el-GR" dirty="0" smtClean="0"/>
              <a:t>Και τα τρία αυτά στοιχεία (μαζί με την αναπαραγωγή ήχου) μας επιτρέπουν να προσθέσουμε στην εφαρμογή μας όλο το εξωτερικό πληροφοριακό υλικό που μπορεί να χρειαστούμε.</a:t>
            </a:r>
            <a:endParaRPr lang="en-US" dirty="0"/>
          </a:p>
          <a:p>
            <a:pPr marL="0" indent="0" algn="just">
              <a:buNone/>
            </a:pPr>
            <a:r>
              <a:rPr lang="el-GR" dirty="0" smtClean="0"/>
              <a:t>Είδαμε επίσης </a:t>
            </a:r>
            <a:r>
              <a:rPr lang="en-US" dirty="0" smtClean="0"/>
              <a:t>scripts</a:t>
            </a:r>
            <a:r>
              <a:rPr lang="el-GR" dirty="0" smtClean="0"/>
              <a:t> παροχής πληροφοριών, αλλά και δημιουργίας </a:t>
            </a:r>
            <a:r>
              <a:rPr lang="en-US" dirty="0" smtClean="0"/>
              <a:t>quiz,</a:t>
            </a:r>
            <a:r>
              <a:rPr lang="el-GR" dirty="0" smtClean="0"/>
              <a:t> έτσι ώστε να μπορούμε να υλοποιήσουμε μια μορφή </a:t>
            </a:r>
            <a:r>
              <a:rPr lang="el-GR" smtClean="0"/>
              <a:t>αξιολόγησης.</a:t>
            </a:r>
            <a:endParaRPr lang="el-GR" dirty="0" smtClean="0"/>
          </a:p>
        </p:txBody>
      </p:sp>
    </p:spTree>
    <p:extLst>
      <p:ext uri="{BB962C8B-B14F-4D97-AF65-F5344CB8AC3E}">
        <p14:creationId xmlns:p14="http://schemas.microsoft.com/office/powerpoint/2010/main" xmlns="" val="38331970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1522222" y="260648"/>
            <a:ext cx="9144001" cy="699864"/>
          </a:xfrm>
        </p:spPr>
        <p:txBody>
          <a:bodyPr/>
          <a:lstStyle/>
          <a:p>
            <a:r>
              <a:rPr lang="en-US" dirty="0">
                <a:solidFill>
                  <a:srgbClr val="00B0F0"/>
                </a:solidFill>
              </a:rPr>
              <a:t>Script </a:t>
            </a:r>
            <a:r>
              <a:rPr lang="el-GR" dirty="0">
                <a:solidFill>
                  <a:srgbClr val="00B0F0"/>
                </a:solidFill>
              </a:rPr>
              <a:t>κίνησης υφής</a:t>
            </a:r>
            <a:endParaRPr lang="en-US" dirty="0">
              <a:solidFill>
                <a:srgbClr val="00B0F0"/>
              </a:solidFill>
            </a:endParaRPr>
          </a:p>
        </p:txBody>
      </p:sp>
      <p:sp>
        <p:nvSpPr>
          <p:cNvPr id="14" name="Content Placeholder 13"/>
          <p:cNvSpPr>
            <a:spLocks noGrp="1"/>
          </p:cNvSpPr>
          <p:nvPr>
            <p:ph idx="1"/>
          </p:nvPr>
        </p:nvSpPr>
        <p:spPr>
          <a:xfrm>
            <a:off x="1522222" y="1196752"/>
            <a:ext cx="9828774" cy="532859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l-GR" dirty="0"/>
              <a:t>1. Απλό </a:t>
            </a:r>
            <a:r>
              <a:rPr lang="el-GR" dirty="0" err="1"/>
              <a:t>animation</a:t>
            </a:r>
            <a:r>
              <a:rPr lang="el-GR" dirty="0"/>
              <a:t> υφής</a:t>
            </a:r>
          </a:p>
          <a:p>
            <a:pPr marL="0" indent="0">
              <a:buNone/>
            </a:pPr>
            <a:r>
              <a:rPr lang="el-GR" dirty="0"/>
              <a:t>2. Αργή περιστροφή </a:t>
            </a:r>
            <a:r>
              <a:rPr lang="el-GR" dirty="0" smtClean="0"/>
              <a:t>υφής</a:t>
            </a:r>
          </a:p>
          <a:p>
            <a:pPr marL="0" indent="0">
              <a:buNone/>
            </a:pPr>
            <a:endParaRPr lang="el-GR" dirty="0"/>
          </a:p>
          <a:p>
            <a:pPr marL="0" indent="0">
              <a:buNone/>
            </a:pPr>
            <a:r>
              <a:rPr lang="el-GR" dirty="0" smtClean="0"/>
              <a:t>Η ταχύτητα καθορίζεται από τον τελευταίο αριθμό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err="1"/>
              <a:t>llSetTextureAnim</a:t>
            </a:r>
            <a:r>
              <a:rPr lang="en-US" dirty="0"/>
              <a:t>(ANIM_ON | LOOP, ALL_SIDES, 4, 4, 0, 0, </a:t>
            </a:r>
            <a:r>
              <a:rPr lang="en-US" dirty="0">
                <a:solidFill>
                  <a:srgbClr val="FF0000"/>
                </a:solidFill>
              </a:rPr>
              <a:t>3</a:t>
            </a:r>
            <a:r>
              <a:rPr lang="en-US" dirty="0" smtClean="0"/>
              <a:t>);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l-GR" dirty="0" smtClean="0"/>
              <a:t>Δείτε του καταρράκτες από το </a:t>
            </a:r>
            <a:r>
              <a:rPr lang="en-US" dirty="0" smtClean="0"/>
              <a:t>Inventory</a:t>
            </a:r>
            <a:r>
              <a:rPr lang="el-GR" dirty="0" smtClean="0"/>
              <a:t>.</a:t>
            </a:r>
            <a:endParaRPr lang="el-GR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3690554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1522222" y="260648"/>
            <a:ext cx="9144001" cy="699864"/>
          </a:xfrm>
        </p:spPr>
        <p:txBody>
          <a:bodyPr/>
          <a:lstStyle/>
          <a:p>
            <a:r>
              <a:rPr lang="en-US" dirty="0">
                <a:solidFill>
                  <a:srgbClr val="00B0F0"/>
                </a:solidFill>
              </a:rPr>
              <a:t>Script </a:t>
            </a:r>
            <a:r>
              <a:rPr lang="el-GR" dirty="0">
                <a:solidFill>
                  <a:srgbClr val="00B0F0"/>
                </a:solidFill>
              </a:rPr>
              <a:t>κίνησης υφής</a:t>
            </a:r>
            <a:endParaRPr lang="en-US" dirty="0">
              <a:solidFill>
                <a:srgbClr val="00B0F0"/>
              </a:solidFill>
            </a:endParaRPr>
          </a:p>
        </p:txBody>
      </p:sp>
      <p:sp>
        <p:nvSpPr>
          <p:cNvPr id="14" name="Content Placeholder 13"/>
          <p:cNvSpPr>
            <a:spLocks noGrp="1"/>
          </p:cNvSpPr>
          <p:nvPr>
            <p:ph idx="1"/>
          </p:nvPr>
        </p:nvSpPr>
        <p:spPr>
          <a:xfrm>
            <a:off x="1522222" y="1196752"/>
            <a:ext cx="3420062" cy="532859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l-GR" dirty="0"/>
              <a:t>3. </a:t>
            </a:r>
            <a:r>
              <a:rPr lang="el-GR" dirty="0" err="1"/>
              <a:t>Script</a:t>
            </a:r>
            <a:r>
              <a:rPr lang="el-GR" dirty="0"/>
              <a:t> αλλαγής διαφάνειας αντικειμένου, μετατροπής του σε </a:t>
            </a:r>
            <a:r>
              <a:rPr lang="el-GR" dirty="0" err="1"/>
              <a:t>phantom</a:t>
            </a:r>
            <a:r>
              <a:rPr lang="el-GR" dirty="0"/>
              <a:t> με βάση τις απαντήσεις του </a:t>
            </a:r>
            <a:r>
              <a:rPr lang="el-GR" dirty="0" smtClean="0"/>
              <a:t>χρήστη</a:t>
            </a:r>
          </a:p>
          <a:p>
            <a:pPr marL="0" indent="0">
              <a:buNone/>
            </a:pPr>
            <a:endParaRPr lang="el-GR" dirty="0"/>
          </a:p>
          <a:p>
            <a:pPr marL="0" indent="0">
              <a:buNone/>
            </a:pPr>
            <a:r>
              <a:rPr lang="el-GR" dirty="0" smtClean="0"/>
              <a:t>Υπάρχουν διάφορα σημεία που μπορούμε να προσαρμόσουμε στις ανάγκες μας.</a:t>
            </a:r>
          </a:p>
          <a:p>
            <a:pPr marL="0" indent="0">
              <a:buNone/>
            </a:pPr>
            <a:r>
              <a:rPr lang="el-GR" dirty="0" smtClean="0"/>
              <a:t>Οι απαντήσεις γράφονται στο </a:t>
            </a:r>
            <a:r>
              <a:rPr lang="en-US" dirty="0" smtClean="0"/>
              <a:t>chat.</a:t>
            </a:r>
            <a:endParaRPr lang="en-US" dirty="0"/>
          </a:p>
        </p:txBody>
      </p:sp>
      <p:sp>
        <p:nvSpPr>
          <p:cNvPr id="2" name="Rectangle 1"/>
          <p:cNvSpPr/>
          <p:nvPr/>
        </p:nvSpPr>
        <p:spPr>
          <a:xfrm>
            <a:off x="5734372" y="811098"/>
            <a:ext cx="6092825" cy="5706177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llWhisper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( 0, "</a:t>
            </a:r>
            <a:r>
              <a:rPr lang="el-GR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άσπρο ή κάτι άλλο</a:t>
            </a:r>
            <a:r>
              <a:rPr lang="en-US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;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" ); // </a:t>
            </a:r>
            <a:r>
              <a:rPr lang="el-GR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η ερώτηση</a:t>
            </a: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l-GR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 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if</a:t>
            </a:r>
            <a:r>
              <a:rPr lang="el-GR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 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message</a:t>
            </a:r>
            <a:r>
              <a:rPr lang="el-GR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== "</a:t>
            </a:r>
            <a:r>
              <a:rPr lang="el-GR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άσπρο</a:t>
            </a:r>
            <a:r>
              <a:rPr lang="el-GR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" ) // αν είναι η σωστή απάντηση</a:t>
            </a: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l-GR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llWhisper</a:t>
            </a:r>
            <a:r>
              <a:rPr lang="el-GR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( 0, "</a:t>
            </a:r>
            <a:r>
              <a:rPr lang="el-GR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Σωστά</a:t>
            </a:r>
            <a:r>
              <a:rPr lang="el-GR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!" ); // πες κάτι</a:t>
            </a: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7200">
              <a:lnSpc>
                <a:spcPct val="115000"/>
              </a:lnSpc>
              <a:spcAft>
                <a:spcPts val="1000"/>
              </a:spcAft>
            </a:pP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llPlaySound</a:t>
            </a:r>
            <a:r>
              <a:rPr lang="el-GR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("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ELSHOT</a:t>
            </a:r>
            <a:r>
              <a:rPr lang="el-GR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",1);  //παίξε κάποιον ήχο που είναι μέσα στο 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content</a:t>
            </a:r>
            <a:r>
              <a:rPr lang="el-GR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</a:t>
            </a: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7200">
              <a:lnSpc>
                <a:spcPct val="115000"/>
              </a:lnSpc>
              <a:spcAft>
                <a:spcPts val="1000"/>
              </a:spcAft>
            </a:pP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llSetAlpha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(0.0, ALL_SIDES); // </a:t>
            </a:r>
            <a:r>
              <a:rPr lang="el-GR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γίνε διάφανο</a:t>
            </a: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llSetStatus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(STATUS_PHANTOM, TRUE); // </a:t>
            </a:r>
            <a:r>
              <a:rPr lang="el-GR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γίνε φάντασμα</a:t>
            </a: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7200">
              <a:lnSpc>
                <a:spcPct val="115000"/>
              </a:lnSpc>
              <a:spcAft>
                <a:spcPts val="1000"/>
              </a:spcAft>
            </a:pP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llSetTimerEvent</a:t>
            </a:r>
            <a:r>
              <a:rPr lang="el-GR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(20</a:t>
            </a:r>
            <a:r>
              <a:rPr lang="el-GR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); // σε 20 δευτερόλεπτα θα γίνει κάτι</a:t>
            </a: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l-GR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llWhisper</a:t>
            </a:r>
            <a:r>
              <a:rPr lang="el-GR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( 0, "</a:t>
            </a:r>
            <a:r>
              <a:rPr lang="el-GR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Λάθος</a:t>
            </a:r>
            <a:r>
              <a:rPr lang="el-GR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!" ); //πες κάτι για τη λάθος απάντηση</a:t>
            </a: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7200">
              <a:lnSpc>
                <a:spcPct val="115000"/>
              </a:lnSpc>
              <a:spcAft>
                <a:spcPts val="1000"/>
              </a:spcAft>
            </a:pP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llSetAlpha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(1.0, ALL_SIDES); // </a:t>
            </a:r>
            <a:r>
              <a:rPr lang="el-GR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γίνε αδιαφανές</a:t>
            </a: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llSetStatus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(STATUS_PHANTOM, FALSE); // </a:t>
            </a:r>
            <a:r>
              <a:rPr lang="el-GR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πάψε να είσαι φάντασμα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7621920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1522222" y="260648"/>
            <a:ext cx="9144001" cy="699864"/>
          </a:xfrm>
        </p:spPr>
        <p:txBody>
          <a:bodyPr/>
          <a:lstStyle/>
          <a:p>
            <a:r>
              <a:rPr lang="en-US" dirty="0">
                <a:solidFill>
                  <a:srgbClr val="00B0F0"/>
                </a:solidFill>
              </a:rPr>
              <a:t>Scripts </a:t>
            </a:r>
            <a:r>
              <a:rPr lang="el-GR" dirty="0">
                <a:solidFill>
                  <a:srgbClr val="00B0F0"/>
                </a:solidFill>
              </a:rPr>
              <a:t>σωματιδίων</a:t>
            </a:r>
            <a:endParaRPr lang="en-US" dirty="0">
              <a:solidFill>
                <a:srgbClr val="00B0F0"/>
              </a:solidFill>
            </a:endParaRPr>
          </a:p>
        </p:txBody>
      </p:sp>
      <p:sp>
        <p:nvSpPr>
          <p:cNvPr id="14" name="Content Placeholder 13"/>
          <p:cNvSpPr>
            <a:spLocks noGrp="1"/>
          </p:cNvSpPr>
          <p:nvPr>
            <p:ph idx="1"/>
          </p:nvPr>
        </p:nvSpPr>
        <p:spPr>
          <a:xfrm>
            <a:off x="1522222" y="1196752"/>
            <a:ext cx="3636086" cy="532859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T</a:t>
            </a:r>
            <a:r>
              <a:rPr lang="el-GR" dirty="0" smtClean="0"/>
              <a:t>α </a:t>
            </a:r>
            <a:r>
              <a:rPr lang="en-US" dirty="0" smtClean="0"/>
              <a:t>scripts </a:t>
            </a:r>
            <a:r>
              <a:rPr lang="el-GR" dirty="0" smtClean="0"/>
              <a:t>που δίνονται είναι παραλλαγές του 1</a:t>
            </a:r>
            <a:r>
              <a:rPr lang="el-GR" baseline="30000" dirty="0" smtClean="0"/>
              <a:t>ου</a:t>
            </a:r>
            <a:endParaRPr lang="el-GR" dirty="0" smtClean="0"/>
          </a:p>
          <a:p>
            <a:pPr marL="0" indent="0">
              <a:buNone/>
            </a:pPr>
            <a:r>
              <a:rPr lang="el-GR" dirty="0" smtClean="0"/>
              <a:t>Τα σωματίδια είναι εικόνες που πρέπει να βρίσκονται στο </a:t>
            </a:r>
            <a:r>
              <a:rPr lang="en-US" dirty="0" smtClean="0"/>
              <a:t>content</a:t>
            </a:r>
            <a:r>
              <a:rPr lang="el-GR" dirty="0" smtClean="0"/>
              <a:t>και πρέπει το περίγραμμά τους να είναι διαφανές.</a:t>
            </a:r>
          </a:p>
          <a:p>
            <a:pPr marL="0" indent="0">
              <a:buNone/>
            </a:pPr>
            <a:r>
              <a:rPr lang="el-GR" dirty="0" smtClean="0"/>
              <a:t>Το </a:t>
            </a:r>
            <a:r>
              <a:rPr lang="en-US" dirty="0" smtClean="0"/>
              <a:t>script </a:t>
            </a:r>
            <a:r>
              <a:rPr lang="el-GR" dirty="0" smtClean="0"/>
              <a:t>προσαρμόζεται στις ανάγκες μας σε μια αρχική ομάδα παραμέτρων.</a:t>
            </a:r>
            <a:endParaRPr lang="el-GR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2" name="Rectangle 1"/>
          <p:cNvSpPr/>
          <p:nvPr/>
        </p:nvSpPr>
        <p:spPr>
          <a:xfrm>
            <a:off x="5374332" y="960512"/>
            <a:ext cx="8735044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//PSYS_SRC_TARGET_KEY , NULL_KEY,//The particles will head towards the specified key</a:t>
            </a:r>
          </a:p>
          <a:p>
            <a:pPr algn="just">
              <a:spcAft>
                <a:spcPts val="0"/>
              </a:spcAft>
            </a:pPr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//Select one of the following for a pattern:</a:t>
            </a:r>
          </a:p>
          <a:p>
            <a:pPr algn="just">
              <a:spcAft>
                <a:spcPts val="0"/>
              </a:spcAft>
            </a:pPr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//PSYS_SRC_PATTERN_DROP                 Particles start at emitter with no velocity</a:t>
            </a:r>
          </a:p>
          <a:p>
            <a:pPr algn="just">
              <a:spcAft>
                <a:spcPts val="0"/>
              </a:spcAft>
            </a:pPr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//PSYS_SRC_PATTERN_EXPLODE              Particles explode from the emitter</a:t>
            </a:r>
          </a:p>
          <a:p>
            <a:pPr algn="just">
              <a:spcAft>
                <a:spcPts val="0"/>
              </a:spcAft>
            </a:pPr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//PSYS_SRC_PATTERN_ANGLE                Particles are emitted in a 2-D angle</a:t>
            </a:r>
          </a:p>
          <a:p>
            <a:pPr algn="just">
              <a:spcAft>
                <a:spcPts val="0"/>
              </a:spcAft>
            </a:pPr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//PSYS_SRC_PATTERN_ANGLE_CONE           Particles are emitted in a 3-D cone</a:t>
            </a:r>
          </a:p>
          <a:p>
            <a:pPr algn="just">
              <a:spcAft>
                <a:spcPts val="0"/>
              </a:spcAft>
            </a:pPr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//PSYS_SRC_PATTERN_ANGLE_CONE_EMPTY     Particles are emitted everywhere except for a 3-D cone</a:t>
            </a:r>
          </a:p>
          <a:p>
            <a:pPr algn="just">
              <a:spcAft>
                <a:spcPts val="0"/>
              </a:spcAft>
            </a:pPr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</a:t>
            </a:r>
          </a:p>
          <a:p>
            <a:pPr algn="just">
              <a:spcAft>
                <a:spcPts val="0"/>
              </a:spcAft>
            </a:pPr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PSYS_SRC_PATTERN,           PSYS_SRC_PATTERN_ANGLE_CONE</a:t>
            </a:r>
          </a:p>
          <a:p>
            <a:pPr algn="just">
              <a:spcAft>
                <a:spcPts val="0"/>
              </a:spcAft>
            </a:pPr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</a:t>
            </a:r>
          </a:p>
          <a:p>
            <a:pPr algn="just">
              <a:spcAft>
                <a:spcPts val="0"/>
              </a:spcAft>
            </a:pPr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,PSYS_SRC_TEXTURE,           "smoke3"        //UUID of the desired particle texture, or inventory name</a:t>
            </a:r>
          </a:p>
          <a:p>
            <a:pPr algn="just">
              <a:spcAft>
                <a:spcPts val="0"/>
              </a:spcAft>
            </a:pPr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,PSYS_SRC_MAX_AGE,           0            //Time, in seconds, for particles to be emitted. 0 = forever</a:t>
            </a:r>
          </a:p>
          <a:p>
            <a:pPr algn="just">
              <a:spcAft>
                <a:spcPts val="0"/>
              </a:spcAft>
            </a:pPr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,PSYS_PART_MAX_AGE,          50            //Lifetime, in seconds, that a particle lasts</a:t>
            </a:r>
          </a:p>
          <a:p>
            <a:pPr algn="just">
              <a:spcAft>
                <a:spcPts val="0"/>
              </a:spcAft>
            </a:pPr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,PSYS_SRC_BURST_RATE,        10            //How long, in seconds, between each emission</a:t>
            </a:r>
          </a:p>
          <a:p>
            <a:pPr algn="just">
              <a:spcAft>
                <a:spcPts val="0"/>
              </a:spcAft>
            </a:pPr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,PSYS_SRC_BURST_PART_COUNT,  50              //Number of particles per emission</a:t>
            </a:r>
          </a:p>
          <a:p>
            <a:pPr algn="just">
              <a:spcAft>
                <a:spcPts val="0"/>
              </a:spcAft>
            </a:pPr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,PSYS_SRC_BURST_RADIUS,      10.0           //Radius of emission</a:t>
            </a:r>
          </a:p>
          <a:p>
            <a:pPr algn="just">
              <a:spcAft>
                <a:spcPts val="0"/>
              </a:spcAft>
            </a:pPr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,PSYS_SRC_BURST_SPEED_MIN,   3             //Minimum speed of an emitted particle</a:t>
            </a:r>
          </a:p>
          <a:p>
            <a:pPr algn="just">
              <a:spcAft>
                <a:spcPts val="0"/>
              </a:spcAft>
            </a:pPr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,PSYS_SRC_BURST_SPEED_MAX,   8             //Maximum speed of an emitted particle</a:t>
            </a:r>
          </a:p>
          <a:p>
            <a:pPr algn="just">
              <a:spcAft>
                <a:spcPts val="0"/>
              </a:spcAft>
            </a:pPr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,PSYS_SRC_ACCEL,             &lt;0.0,0,.05&gt;    //Acceleration of particles each second</a:t>
            </a:r>
          </a:p>
          <a:p>
            <a:pPr algn="just">
              <a:spcAft>
                <a:spcPts val="0"/>
              </a:spcAft>
            </a:pPr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,PSYS_PART_START_COLOR,      &lt;1.0,1.0,1.0&gt;  //Starting RGB color</a:t>
            </a:r>
          </a:p>
          <a:p>
            <a:pPr algn="just">
              <a:spcAft>
                <a:spcPts val="0"/>
              </a:spcAft>
            </a:pPr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,PSYS_PART_END_COLOR,        &lt;1.0,1.0,1.0&gt;  //Ending RGB color, if INTERP_COLOR_MASK is on </a:t>
            </a:r>
          </a:p>
          <a:p>
            <a:pPr algn="just">
              <a:spcAft>
                <a:spcPts val="0"/>
              </a:spcAft>
            </a:pPr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,PSYS_PART_START_ALPHA,      0.6            //Starting transparency, 1 is opaque, 0 is transparent.</a:t>
            </a:r>
          </a:p>
          <a:p>
            <a:pPr algn="just">
              <a:spcAft>
                <a:spcPts val="0"/>
              </a:spcAft>
            </a:pPr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,PSYS_PART_END_ALPHA,        0.0            //Ending transparency</a:t>
            </a:r>
          </a:p>
          <a:p>
            <a:pPr algn="just">
              <a:spcAft>
                <a:spcPts val="0"/>
              </a:spcAft>
            </a:pPr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,PSYS_PART_START_SCALE,      &lt;7,7,7&gt;  //Starting particle size</a:t>
            </a:r>
          </a:p>
          <a:p>
            <a:pPr algn="just">
              <a:spcAft>
                <a:spcPts val="0"/>
              </a:spcAft>
            </a:pPr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,PSYS_PART_END_SCALE,        &lt;7,7,7&gt;  //Ending particle size, if INTERP_SCALE_MASK is on</a:t>
            </a:r>
          </a:p>
          <a:p>
            <a:pPr algn="just">
              <a:spcAft>
                <a:spcPts val="0"/>
              </a:spcAft>
            </a:pPr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,PSYS_SRC_ANGLE_BEGIN,       10 * DEG_TO_RAD //Inner angle for ANGLE patterns</a:t>
            </a:r>
          </a:p>
          <a:p>
            <a:pPr algn="just">
              <a:spcAft>
                <a:spcPts val="0"/>
              </a:spcAft>
            </a:pPr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,PSYS_SRC_ANGLE_END,         20 * DEG_TO_RAD//Outer angle for ANGLE patterns</a:t>
            </a:r>
          </a:p>
          <a:p>
            <a:pPr algn="just">
              <a:spcAft>
                <a:spcPts val="0"/>
              </a:spcAft>
            </a:pPr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,PSYS_SRC_OMEGA,             &lt;0.0,0.0,0.0&gt;  //Rotation of ANGLE patterns, similar to </a:t>
            </a:r>
            <a:r>
              <a:rPr lang="en-US" sz="12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llTargetOmega</a:t>
            </a:r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()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xmlns="" val="14546959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1522222" y="260648"/>
            <a:ext cx="9144001" cy="699864"/>
          </a:xfrm>
        </p:spPr>
        <p:txBody>
          <a:bodyPr/>
          <a:lstStyle/>
          <a:p>
            <a:r>
              <a:rPr lang="en-US" dirty="0">
                <a:solidFill>
                  <a:srgbClr val="00B0F0"/>
                </a:solidFill>
              </a:rPr>
              <a:t>Scripts </a:t>
            </a:r>
            <a:r>
              <a:rPr lang="el-GR" dirty="0">
                <a:solidFill>
                  <a:srgbClr val="00B0F0"/>
                </a:solidFill>
              </a:rPr>
              <a:t>σωματιδίων</a:t>
            </a:r>
            <a:endParaRPr lang="en-US" dirty="0">
              <a:solidFill>
                <a:srgbClr val="00B0F0"/>
              </a:solidFill>
            </a:endParaRPr>
          </a:p>
        </p:txBody>
      </p:sp>
      <p:sp>
        <p:nvSpPr>
          <p:cNvPr id="14" name="Content Placeholder 13"/>
          <p:cNvSpPr>
            <a:spLocks noGrp="1"/>
          </p:cNvSpPr>
          <p:nvPr>
            <p:ph idx="1"/>
          </p:nvPr>
        </p:nvSpPr>
        <p:spPr>
          <a:xfrm>
            <a:off x="1522222" y="1196752"/>
            <a:ext cx="9828774" cy="532859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l-GR" dirty="0"/>
              <a:t>Φωτιά</a:t>
            </a:r>
          </a:p>
          <a:p>
            <a:pPr marL="0" indent="0">
              <a:buNone/>
            </a:pPr>
            <a:r>
              <a:rPr lang="el-GR" dirty="0"/>
              <a:t>Δείτε το αντικείμενο </a:t>
            </a:r>
            <a:r>
              <a:rPr lang="el-GR" dirty="0" err="1"/>
              <a:t>flaming</a:t>
            </a:r>
            <a:r>
              <a:rPr lang="el-GR" dirty="0"/>
              <a:t> </a:t>
            </a:r>
            <a:r>
              <a:rPr lang="el-GR" dirty="0" err="1"/>
              <a:t>barrel</a:t>
            </a:r>
            <a:r>
              <a:rPr lang="el-GR" dirty="0"/>
              <a:t> από το φάκελο </a:t>
            </a:r>
            <a:r>
              <a:rPr lang="el-GR" dirty="0" err="1"/>
              <a:t>lights</a:t>
            </a:r>
            <a:r>
              <a:rPr lang="el-GR" dirty="0"/>
              <a:t> and </a:t>
            </a:r>
            <a:r>
              <a:rPr lang="el-GR" dirty="0" err="1"/>
              <a:t>fire</a:t>
            </a:r>
            <a:endParaRPr lang="el-GR" dirty="0"/>
          </a:p>
          <a:p>
            <a:pPr marL="0" indent="0">
              <a:buNone/>
            </a:pPr>
            <a:r>
              <a:rPr lang="el-GR" dirty="0" smtClean="0"/>
              <a:t>Αποσυνδέστε τα διάφορα κομμάτια του αντικειμένου και κρατείστε μόνο τη φωτιά.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3126692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ROJECT_OPEN" val="0"/>
</p:tagLst>
</file>

<file path=ppt/theme/theme1.xml><?xml version="1.0" encoding="utf-8"?>
<a:theme xmlns:a="http://schemas.openxmlformats.org/drawingml/2006/main" name="Digital Blue Tunnel 16x9">
  <a:themeElements>
    <a:clrScheme name="Digital Blue Tunnel">
      <a:dk1>
        <a:srgbClr val="000000"/>
      </a:dk1>
      <a:lt1>
        <a:sysClr val="window" lastClr="FFFFFF"/>
      </a:lt1>
      <a:dk2>
        <a:srgbClr val="001027"/>
      </a:dk2>
      <a:lt2>
        <a:srgbClr val="C1EBF7"/>
      </a:lt2>
      <a:accent1>
        <a:srgbClr val="56C5FF"/>
      </a:accent1>
      <a:accent2>
        <a:srgbClr val="4BB836"/>
      </a:accent2>
      <a:accent3>
        <a:srgbClr val="F8B004"/>
      </a:accent3>
      <a:accent4>
        <a:srgbClr val="972ACD"/>
      </a:accent4>
      <a:accent5>
        <a:srgbClr val="F86E24"/>
      </a:accent5>
      <a:accent6>
        <a:srgbClr val="DB30C7"/>
      </a:accent6>
      <a:hlink>
        <a:srgbClr val="F8B004"/>
      </a:hlink>
      <a:folHlink>
        <a:srgbClr val="969696"/>
      </a:folHlink>
    </a:clrScheme>
    <a:fontScheme name="Corbel">
      <a:majorFont>
        <a:latin typeface="Corbe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Digital Blue Tunnel">
      <a:dk1>
        <a:srgbClr val="000000"/>
      </a:dk1>
      <a:lt1>
        <a:sysClr val="window" lastClr="FFFFFF"/>
      </a:lt1>
      <a:dk2>
        <a:srgbClr val="001027"/>
      </a:dk2>
      <a:lt2>
        <a:srgbClr val="C1EBF7"/>
      </a:lt2>
      <a:accent1>
        <a:srgbClr val="56C5FF"/>
      </a:accent1>
      <a:accent2>
        <a:srgbClr val="4BB836"/>
      </a:accent2>
      <a:accent3>
        <a:srgbClr val="F8B004"/>
      </a:accent3>
      <a:accent4>
        <a:srgbClr val="972ACD"/>
      </a:accent4>
      <a:accent5>
        <a:srgbClr val="F86E24"/>
      </a:accent5>
      <a:accent6>
        <a:srgbClr val="DB30C7"/>
      </a:accent6>
      <a:hlink>
        <a:srgbClr val="F8B004"/>
      </a:hlink>
      <a:folHlink>
        <a:srgbClr val="969696"/>
      </a:folHlink>
    </a:clrScheme>
    <a:fontScheme name="Corbel">
      <a:majorFont>
        <a:latin typeface="Corbe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Digital Blue Tunnel">
      <a:dk1>
        <a:srgbClr val="000000"/>
      </a:dk1>
      <a:lt1>
        <a:sysClr val="window" lastClr="FFFFFF"/>
      </a:lt1>
      <a:dk2>
        <a:srgbClr val="001027"/>
      </a:dk2>
      <a:lt2>
        <a:srgbClr val="C1EBF7"/>
      </a:lt2>
      <a:accent1>
        <a:srgbClr val="56C5FF"/>
      </a:accent1>
      <a:accent2>
        <a:srgbClr val="4BB836"/>
      </a:accent2>
      <a:accent3>
        <a:srgbClr val="F8B004"/>
      </a:accent3>
      <a:accent4>
        <a:srgbClr val="972ACD"/>
      </a:accent4>
      <a:accent5>
        <a:srgbClr val="F86E24"/>
      </a:accent5>
      <a:accent6>
        <a:srgbClr val="DB30C7"/>
      </a:accent6>
      <a:hlink>
        <a:srgbClr val="F8B004"/>
      </a:hlink>
      <a:folHlink>
        <a:srgbClr val="969696"/>
      </a:folHlink>
    </a:clrScheme>
    <a:fontScheme name="Corbel">
      <a:majorFont>
        <a:latin typeface="Corbe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74228E6B-D70C-44BB-A81F-A245495F612B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1982</Words>
  <Application>Microsoft Office PowerPoint</Application>
  <PresentationFormat>Custom</PresentationFormat>
  <Paragraphs>188</Paragraphs>
  <Slides>23</Slides>
  <Notes>5</Notes>
  <HiddenSlides>0</HiddenSlides>
  <MMClips>2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23</vt:i4>
      </vt:variant>
    </vt:vector>
  </HeadingPairs>
  <TitlesOfParts>
    <vt:vector size="25" baseType="lpstr">
      <vt:lpstr>Digital Blue Tunnel 16x9</vt:lpstr>
      <vt:lpstr>Office Theme</vt:lpstr>
      <vt:lpstr>Τεχνολογικές και διδακτικές καινοτομίες με τη χρήση της Πληροφορικής Εικονική Πραγματικότητα</vt:lpstr>
      <vt:lpstr>Άδειες Χρήσης</vt:lpstr>
      <vt:lpstr>Χρηματοδότηση</vt:lpstr>
      <vt:lpstr>Τεχνολογικές και διδακτικές καινοτομίες με τη χρήση της Πληροφορικής Εικονική Πραγματικότητα</vt:lpstr>
      <vt:lpstr>Σύνδεση με τα προηγούμενα</vt:lpstr>
      <vt:lpstr>Script κίνησης υφής</vt:lpstr>
      <vt:lpstr>Script κίνησης υφής</vt:lpstr>
      <vt:lpstr>Scripts σωματιδίων</vt:lpstr>
      <vt:lpstr>Scripts σωματιδίων</vt:lpstr>
      <vt:lpstr>Scripts για φώτα</vt:lpstr>
      <vt:lpstr>Scripts για κίνηση</vt:lpstr>
      <vt:lpstr>Scripts για κίνηση</vt:lpstr>
      <vt:lpstr>Scripts για κίνηση</vt:lpstr>
      <vt:lpstr>Scripts για κίνηση</vt:lpstr>
      <vt:lpstr>Scripts για κίνηση</vt:lpstr>
      <vt:lpstr>Script τηλεμεταφοράς σε συγκεκριμένη θέση του κόσμου μας </vt:lpstr>
      <vt:lpstr>Animation Scripts </vt:lpstr>
      <vt:lpstr>Τεχνικές καταγραφής animation στο Opensim </vt:lpstr>
      <vt:lpstr>Τεχνικές καταγραφής animation στο Opensim </vt:lpstr>
      <vt:lpstr>Scripts αλλαγής μεγέθους</vt:lpstr>
      <vt:lpstr>Scripts αλλαγής μεγέθους</vt:lpstr>
      <vt:lpstr>Σύνοψη 10ης διάλεξης </vt:lpstr>
      <vt:lpstr>Τέλος 10ης Διάλεξης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keywords/>
  <cp:lastModifiedBy/>
  <cp:revision>1</cp:revision>
  <dcterms:created xsi:type="dcterms:W3CDTF">2015-06-02T14:18:30Z</dcterms:created>
  <dcterms:modified xsi:type="dcterms:W3CDTF">2015-09-02T16:46:02Z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TC028952619991</vt:lpwstr>
  </property>
</Properties>
</file>