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3"/>
  </p:notesMasterIdLst>
  <p:sldIdLst>
    <p:sldId id="446" r:id="rId3"/>
    <p:sldId id="478" r:id="rId4"/>
    <p:sldId id="450" r:id="rId5"/>
    <p:sldId id="451" r:id="rId6"/>
    <p:sldId id="452" r:id="rId7"/>
    <p:sldId id="453" r:id="rId8"/>
    <p:sldId id="454" r:id="rId9"/>
    <p:sldId id="455" r:id="rId10"/>
    <p:sldId id="457" r:id="rId11"/>
    <p:sldId id="477"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A4CC4-5615-4F61-921D-3FD28B5F8BCA}" type="datetimeFigureOut">
              <a:rPr lang="el-GR" smtClean="0"/>
              <a:t>13/3/2022</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981F6A-CFED-449F-AAAF-CD91E1724B6D}" type="slidenum">
              <a:rPr lang="el-GR" smtClean="0"/>
              <a:t>‹#›</a:t>
            </a:fld>
            <a:endParaRPr lang="el-GR"/>
          </a:p>
        </p:txBody>
      </p:sp>
    </p:spTree>
    <p:extLst>
      <p:ext uri="{BB962C8B-B14F-4D97-AF65-F5344CB8AC3E}">
        <p14:creationId xmlns:p14="http://schemas.microsoft.com/office/powerpoint/2010/main" val="2103461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3F1C3-4FA3-4491-97F4-43CA9C8BDF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95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41BB-3F21-4C5B-BBE2-D4138870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F66C555A-2320-4DE0-877A-497A46D47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E1EA8C5E-BBB4-4A1F-9757-19BC2FF94CD3}"/>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0F63BC23-8123-4D06-B1DB-ED517D66A94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6CBBA2A-557F-4B75-8B99-E000DFE95E86}"/>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68274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07EC-DDD8-41DB-AAED-C613FB68AB70}"/>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4EC55E42-52EB-466F-9C2D-C145A15157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0DC82B3-9C56-458F-9D5B-2D537EDAD291}"/>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7E895F3E-FD97-49AB-960B-688091B13FD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EB408BC-734E-48CD-937D-751E14C17777}"/>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72762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08AE8F-6629-4088-8630-712F810CB6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23D06C45-4722-445A-9C06-0F5C8E0976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700779C-3BFF-47A6-AF20-33F6965515D6}"/>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C33C83ED-2358-46B4-804C-089750E675B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811A9CF-3BD2-4939-8419-78FDF92404F8}"/>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357998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71238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227788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883411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lette Balance 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2067530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467807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839296938"/>
      </p:ext>
    </p:extLst>
  </p:cSld>
  <p:clrMapOvr>
    <a:masterClrMapping/>
  </p:clrMapOvr>
  <p:extLst>
    <p:ext uri="{DCECCB84-F9BA-43D5-87BE-67443E8EF086}">
      <p15:sldGuideLst xmlns:p15="http://schemas.microsoft.com/office/powerpoint/2012/main">
        <p15:guide id="1" orient="horz" pos="1032">
          <p15:clr>
            <a:srgbClr val="FBAE40"/>
          </p15:clr>
        </p15:guide>
        <p15:guide id="2" pos="3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40CF7-1D86-4DCF-A827-9D01244A2708}"/>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69FF59ED-D47F-4CB9-B399-7B1304142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80AB35B-F0C5-4C99-A62A-10F1F5A43221}"/>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D24A2875-0056-4E79-9F3D-F8CBE3F605F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BA2800F-0C06-4A58-810A-155589654B72}"/>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08185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D74A-E70C-43FF-93C7-8FF0CA1A3C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42747FE4-5C9D-4B97-A2CB-84BCB7E534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DB4E7-B6F7-4479-BE50-6F298535A15C}"/>
              </a:ext>
            </a:extLst>
          </p:cNvPr>
          <p:cNvSpPr>
            <a:spLocks noGrp="1"/>
          </p:cNvSpPr>
          <p:nvPr>
            <p:ph type="dt" sz="half" idx="10"/>
          </p:nvPr>
        </p:nvSpPr>
        <p:spPr/>
        <p:txBody>
          <a:bodyPr/>
          <a:lstStyle/>
          <a:p>
            <a:endParaRPr lang="el-GR"/>
          </a:p>
        </p:txBody>
      </p:sp>
      <p:sp>
        <p:nvSpPr>
          <p:cNvPr id="5" name="Footer Placeholder 4">
            <a:extLst>
              <a:ext uri="{FF2B5EF4-FFF2-40B4-BE49-F238E27FC236}">
                <a16:creationId xmlns:a16="http://schemas.microsoft.com/office/drawing/2014/main" id="{0413F7BF-3D25-4CC8-818D-6DD3BF5E411B}"/>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9879098-FE7F-421C-84C1-94C9A74DC1FB}"/>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410073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6C0EA-98C2-40C5-94F5-38E6A51672A2}"/>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A53D11B-C9E9-4F21-B91D-85E131F38F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9CA44E79-CBE9-4D5E-9F07-F91202F10C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5A7A9DB6-C6DF-4828-8C0A-D6B8B7A7F62E}"/>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E30F839B-291A-4FD1-B9B1-2F9E9B7A23E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89EA52F-A706-49F8-A351-401109023390}"/>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061054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4491-9910-4964-80F7-6578B9263566}"/>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F49FE8D1-0B9F-4FEE-BBE8-BB44B1D196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E293D6-6DB6-47E2-B14E-F3E8B5AE48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85D159D7-18A0-485E-BDD2-DC5DE141C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8F5039-C4A1-4F28-AD61-2A5218E45C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915259D6-DBB3-4CE9-94C9-728D6A13AA6C}"/>
              </a:ext>
            </a:extLst>
          </p:cNvPr>
          <p:cNvSpPr>
            <a:spLocks noGrp="1"/>
          </p:cNvSpPr>
          <p:nvPr>
            <p:ph type="dt" sz="half" idx="10"/>
          </p:nvPr>
        </p:nvSpPr>
        <p:spPr/>
        <p:txBody>
          <a:bodyPr/>
          <a:lstStyle/>
          <a:p>
            <a:endParaRPr lang="el-GR"/>
          </a:p>
        </p:txBody>
      </p:sp>
      <p:sp>
        <p:nvSpPr>
          <p:cNvPr id="8" name="Footer Placeholder 7">
            <a:extLst>
              <a:ext uri="{FF2B5EF4-FFF2-40B4-BE49-F238E27FC236}">
                <a16:creationId xmlns:a16="http://schemas.microsoft.com/office/drawing/2014/main" id="{A03B0284-47B6-439A-8B0D-C803EAD555FC}"/>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9BAD0D38-6C96-4023-9F89-AE7F8D49F3C2}"/>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38419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85E18-019B-497C-B62E-074DB1F32D12}"/>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8171B33E-CF0A-403C-BB18-3F4724C84B39}"/>
              </a:ext>
            </a:extLst>
          </p:cNvPr>
          <p:cNvSpPr>
            <a:spLocks noGrp="1"/>
          </p:cNvSpPr>
          <p:nvPr>
            <p:ph type="dt" sz="half" idx="10"/>
          </p:nvPr>
        </p:nvSpPr>
        <p:spPr/>
        <p:txBody>
          <a:bodyPr/>
          <a:lstStyle/>
          <a:p>
            <a:endParaRPr lang="el-GR"/>
          </a:p>
        </p:txBody>
      </p:sp>
      <p:sp>
        <p:nvSpPr>
          <p:cNvPr id="4" name="Footer Placeholder 3">
            <a:extLst>
              <a:ext uri="{FF2B5EF4-FFF2-40B4-BE49-F238E27FC236}">
                <a16:creationId xmlns:a16="http://schemas.microsoft.com/office/drawing/2014/main" id="{4059A41D-3E7E-409F-820A-DD54D5EBDF65}"/>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A947E460-B911-48C1-AC1F-116982C906BE}"/>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420572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78509D-76BA-4D30-86D9-0899071E01E2}"/>
              </a:ext>
            </a:extLst>
          </p:cNvPr>
          <p:cNvSpPr>
            <a:spLocks noGrp="1"/>
          </p:cNvSpPr>
          <p:nvPr>
            <p:ph type="dt" sz="half" idx="10"/>
          </p:nvPr>
        </p:nvSpPr>
        <p:spPr/>
        <p:txBody>
          <a:bodyPr/>
          <a:lstStyle/>
          <a:p>
            <a:endParaRPr lang="el-GR"/>
          </a:p>
        </p:txBody>
      </p:sp>
      <p:sp>
        <p:nvSpPr>
          <p:cNvPr id="3" name="Footer Placeholder 2">
            <a:extLst>
              <a:ext uri="{FF2B5EF4-FFF2-40B4-BE49-F238E27FC236}">
                <a16:creationId xmlns:a16="http://schemas.microsoft.com/office/drawing/2014/main" id="{2FD0105D-DC0F-4B69-A2AC-96F8C48476FD}"/>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FB2F1E95-3BC3-4EC1-BFF5-24D88F77E32D}"/>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188966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D40B-204E-427A-B3AA-180015387D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4A8AF15C-7C97-46AA-868F-7856D54F82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8C7E0FE0-8585-4421-B336-3B8F5D25A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F9839A-6946-42C4-9784-F8C88A752EA3}"/>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A3133708-0F9C-4C6E-B853-7B8BF1CD878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4442C490-EE80-40D4-8288-45B695C6B5C4}"/>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337914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67ED-91DD-4BEA-83FE-F909CBA8C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BDB7FCDD-2E64-43F6-A125-0FFE0AC73B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60A08381-0FBC-4357-8385-6AF4DC55A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4B106F-B268-421F-BB96-47AB3D07F360}"/>
              </a:ext>
            </a:extLst>
          </p:cNvPr>
          <p:cNvSpPr>
            <a:spLocks noGrp="1"/>
          </p:cNvSpPr>
          <p:nvPr>
            <p:ph type="dt" sz="half" idx="10"/>
          </p:nvPr>
        </p:nvSpPr>
        <p:spPr/>
        <p:txBody>
          <a:bodyPr/>
          <a:lstStyle/>
          <a:p>
            <a:endParaRPr lang="el-GR"/>
          </a:p>
        </p:txBody>
      </p:sp>
      <p:sp>
        <p:nvSpPr>
          <p:cNvPr id="6" name="Footer Placeholder 5">
            <a:extLst>
              <a:ext uri="{FF2B5EF4-FFF2-40B4-BE49-F238E27FC236}">
                <a16:creationId xmlns:a16="http://schemas.microsoft.com/office/drawing/2014/main" id="{5AF0612B-D2CF-464E-9ED1-62C9ECE86823}"/>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F71AF34-FE51-4C4C-A95C-7443A975CAE1}"/>
              </a:ext>
            </a:extLst>
          </p:cNvPr>
          <p:cNvSpPr>
            <a:spLocks noGrp="1"/>
          </p:cNvSpPr>
          <p:nvPr>
            <p:ph type="sldNum" sz="quarter" idx="12"/>
          </p:nvPr>
        </p:nvSpPr>
        <p:spPr/>
        <p:txBody>
          <a:bodyPr/>
          <a:lstStyle/>
          <a:p>
            <a:fld id="{8F8D95CC-1419-40E8-8763-E1CCCA587602}" type="slidenum">
              <a:rPr lang="el-GR" smtClean="0"/>
              <a:t>‹#›</a:t>
            </a:fld>
            <a:endParaRPr lang="el-GR"/>
          </a:p>
        </p:txBody>
      </p:sp>
    </p:spTree>
    <p:extLst>
      <p:ext uri="{BB962C8B-B14F-4D97-AF65-F5344CB8AC3E}">
        <p14:creationId xmlns:p14="http://schemas.microsoft.com/office/powerpoint/2010/main" val="2729362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C76C66-9150-4238-A04F-629418230B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BED355E3-230A-42A4-A5B1-81554EBE1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595104E-8BF0-47EB-BA00-A7F31C36C8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Footer Placeholder 4">
            <a:extLst>
              <a:ext uri="{FF2B5EF4-FFF2-40B4-BE49-F238E27FC236}">
                <a16:creationId xmlns:a16="http://schemas.microsoft.com/office/drawing/2014/main" id="{05FF32EF-BDEC-48FD-8E16-99BFA2AA8A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D48F82B6-6525-46C9-ADDA-37EBF16B05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D95CC-1419-40E8-8763-E1CCCA587602}" type="slidenum">
              <a:rPr lang="el-GR" smtClean="0"/>
              <a:t>‹#›</a:t>
            </a:fld>
            <a:endParaRPr lang="el-GR"/>
          </a:p>
        </p:txBody>
      </p:sp>
    </p:spTree>
    <p:extLst>
      <p:ext uri="{BB962C8B-B14F-4D97-AF65-F5344CB8AC3E}">
        <p14:creationId xmlns:p14="http://schemas.microsoft.com/office/powerpoint/2010/main" val="1294054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8442003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p15:clr>
            <a:srgbClr val="F26B43"/>
          </p15:clr>
        </p15:guide>
        <p15:guide id="2" pos="2568">
          <p15:clr>
            <a:srgbClr val="F26B43"/>
          </p15:clr>
        </p15:guide>
        <p15:guide id="3" pos="288">
          <p15:clr>
            <a:srgbClr val="5ACBF0"/>
          </p15:clr>
        </p15:guide>
        <p15:guide id="4" pos="7392">
          <p15:clr>
            <a:srgbClr val="5ACBF0"/>
          </p15:clr>
        </p15:guide>
        <p15:guide id="5" orient="horz" pos="576">
          <p15:clr>
            <a:srgbClr val="5ACBF0"/>
          </p15:clr>
        </p15:guide>
        <p15:guide id="6" orient="horz" pos="3744">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srcRect/>
          <a:stretch/>
        </p:blipFill>
        <p:spPr>
          <a:xfrm>
            <a:off x="225" y="0"/>
            <a:ext cx="12191550" cy="6857999"/>
          </a:xfrm>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37919" y="36339"/>
            <a:ext cx="6581554" cy="2076546"/>
          </a:xfrm>
        </p:spPr>
        <p:txBody>
          <a:bodyPr anchor="t" anchorCtr="0">
            <a:normAutofit fontScale="90000"/>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l-GR" dirty="0">
                <a:latin typeface="Arial" panose="020B0604020202020204" pitchFamily="34" charset="0"/>
                <a:cs typeface="Arial" panose="020B0604020202020204" pitchFamily="34" charset="0"/>
              </a:rPr>
              <a:t>Επιδημιολογια τροφιμογενων νοσηματων</a:t>
            </a:r>
            <a:br>
              <a:rPr lang="el-GR"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Διαλεξη </a:t>
            </a:r>
            <a:r>
              <a:rPr lang="en-US" dirty="0">
                <a:latin typeface="Arial" panose="020B0604020202020204" pitchFamily="34" charset="0"/>
                <a:cs typeface="Arial" panose="020B0604020202020204" pitchFamily="34" charset="0"/>
              </a:rPr>
              <a:t>6</a:t>
            </a:r>
            <a:r>
              <a:rPr lang="el-GR" baseline="30000" dirty="0">
                <a:latin typeface="Arial" panose="020B0604020202020204" pitchFamily="34" charset="0"/>
                <a:cs typeface="Arial" panose="020B0604020202020204" pitchFamily="34" charset="0"/>
              </a:rPr>
              <a:t>η</a:t>
            </a:r>
            <a:r>
              <a:rPr lang="el-GR" dirty="0">
                <a:latin typeface="Arial" panose="020B0604020202020204" pitchFamily="34" charset="0"/>
                <a:cs typeface="Arial" panose="020B0604020202020204" pitchFamily="34" charset="0"/>
              </a:rPr>
              <a:t> </a:t>
            </a:r>
            <a:br>
              <a:rPr lang="el-GR" dirty="0">
                <a:latin typeface="Arial" panose="020B0604020202020204" pitchFamily="34" charset="0"/>
                <a:cs typeface="Arial" panose="020B0604020202020204" pitchFamily="34" charset="0"/>
              </a:rPr>
            </a:br>
            <a:br>
              <a:rPr lang="el-GR" dirty="0">
                <a:latin typeface="Arial" panose="020B0604020202020204" pitchFamily="34" charset="0"/>
                <a:cs typeface="Arial" panose="020B0604020202020204" pitchFamily="34" charset="0"/>
              </a:rPr>
            </a:br>
            <a:br>
              <a:rPr lang="el-GR" dirty="0"/>
            </a:br>
            <a:br>
              <a:rPr kumimoji="0" lang="el-G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lang="en-US" dirty="0"/>
          </a:p>
        </p:txBody>
      </p:sp>
      <p:sp>
        <p:nvSpPr>
          <p:cNvPr id="7" name="TextBox 6">
            <a:extLst>
              <a:ext uri="{FF2B5EF4-FFF2-40B4-BE49-F238E27FC236}">
                <a16:creationId xmlns:a16="http://schemas.microsoft.com/office/drawing/2014/main" id="{3567E7E6-95B1-4DCC-B52F-012DD377DDD0}"/>
              </a:ext>
            </a:extLst>
          </p:cNvPr>
          <p:cNvSpPr txBox="1"/>
          <p:nvPr/>
        </p:nvSpPr>
        <p:spPr>
          <a:xfrm>
            <a:off x="3009900" y="5581091"/>
            <a:ext cx="617220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Παλαιογεώργου Αναστασία-Μαρίνα</a:t>
            </a:r>
            <a:b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M.Sc., Ph.D.</a:t>
            </a:r>
            <a:b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l-G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Πανεπιστημιακή υπότροφος</a:t>
            </a:r>
          </a:p>
        </p:txBody>
      </p:sp>
      <p:pic>
        <p:nvPicPr>
          <p:cNvPr id="9" name="Εικόνα 3">
            <a:extLst>
              <a:ext uri="{FF2B5EF4-FFF2-40B4-BE49-F238E27FC236}">
                <a16:creationId xmlns:a16="http://schemas.microsoft.com/office/drawing/2014/main" id="{FCF64627-8501-4923-B738-64B8318CC955}"/>
              </a:ext>
            </a:extLst>
          </p:cNvPr>
          <p:cNvPicPr>
            <a:picLocks noChangeAspect="1"/>
          </p:cNvPicPr>
          <p:nvPr/>
        </p:nvPicPr>
        <p:blipFill>
          <a:blip r:embed="rId4"/>
          <a:stretch>
            <a:fillRect/>
          </a:stretch>
        </p:blipFill>
        <p:spPr>
          <a:xfrm>
            <a:off x="9629191" y="210083"/>
            <a:ext cx="2380084" cy="12921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B1A825-7D75-4CE4-9B51-AB27665B10D1}"/>
              </a:ext>
            </a:extLst>
          </p:cNvPr>
          <p:cNvSpPr>
            <a:spLocks noGrp="1"/>
          </p:cNvSpPr>
          <p:nvPr>
            <p:ph type="body" sz="quarter" idx="14"/>
          </p:nvPr>
        </p:nvSpPr>
        <p:spPr>
          <a:xfrm>
            <a:off x="2965142" y="684567"/>
            <a:ext cx="6094520" cy="1783425"/>
          </a:xfrm>
        </p:spPr>
        <p:txBody>
          <a:bodyPr/>
          <a:lstStyle/>
          <a:p>
            <a:pPr marL="0" indent="0" algn="ctr">
              <a:lnSpc>
                <a:spcPct val="150000"/>
              </a:lnSpc>
              <a:buNone/>
            </a:pPr>
            <a:r>
              <a:rPr lang="el-GR" sz="2800" dirty="0">
                <a:latin typeface="Arial" panose="020B0604020202020204" pitchFamily="34" charset="0"/>
                <a:cs typeface="Arial" panose="020B0604020202020204" pitchFamily="34" charset="0"/>
              </a:rPr>
              <a:t>Επιδημιολογία τροφιμογενών</a:t>
            </a:r>
            <a:r>
              <a:rPr lang="en-US" sz="2800" dirty="0">
                <a:latin typeface="Arial" panose="020B0604020202020204" pitchFamily="34" charset="0"/>
                <a:cs typeface="Arial" panose="020B0604020202020204" pitchFamily="34" charset="0"/>
              </a:rPr>
              <a:t> </a:t>
            </a:r>
            <a:r>
              <a:rPr lang="el-GR" sz="2800" dirty="0">
                <a:latin typeface="Arial" panose="020B0604020202020204" pitchFamily="34" charset="0"/>
                <a:cs typeface="Arial" panose="020B0604020202020204" pitchFamily="34" charset="0"/>
              </a:rPr>
              <a:t>νοσημάτων</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Νικόλαος Ανδρίτσος</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 Εκδόσεις ΕΜΒΡΥΟ, 2020</a:t>
            </a: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 ISBN 978-618-5252-21-2 </a:t>
            </a:r>
          </a:p>
          <a:p>
            <a:pPr marL="0" indent="0" algn="ctr">
              <a:lnSpc>
                <a:spcPct val="150000"/>
              </a:lnSpc>
              <a:buNone/>
            </a:pPr>
            <a:endParaRPr lang="en-US" sz="2800" dirty="0">
              <a:latin typeface="Arial" panose="020B0604020202020204" pitchFamily="34" charset="0"/>
              <a:cs typeface="Arial" panose="020B0604020202020204" pitchFamily="34" charset="0"/>
            </a:endParaRPr>
          </a:p>
          <a:p>
            <a:pPr marL="0" indent="0" algn="ctr">
              <a:lnSpc>
                <a:spcPct val="150000"/>
              </a:lnSpc>
              <a:buNone/>
            </a:pPr>
            <a:r>
              <a:rPr lang="el-GR" sz="2800" dirty="0">
                <a:latin typeface="Arial" panose="020B0604020202020204" pitchFamily="34" charset="0"/>
                <a:cs typeface="Arial" panose="020B0604020202020204" pitchFamily="34" charset="0"/>
              </a:rPr>
              <a:t>Ευχαριστώ πολύ!!</a:t>
            </a:r>
          </a:p>
          <a:p>
            <a:pPr marL="0" indent="0" algn="ctr">
              <a:lnSpc>
                <a:spcPct val="150000"/>
              </a:lnSpc>
              <a:buNone/>
            </a:pPr>
            <a:r>
              <a:rPr lang="en-US" sz="2800" dirty="0">
                <a:latin typeface="Arial" panose="020B0604020202020204" pitchFamily="34" charset="0"/>
                <a:cs typeface="Arial" panose="020B0604020202020204" pitchFamily="34" charset="0"/>
              </a:rPr>
              <a:t>palaio_n@aegean.gr</a:t>
            </a:r>
            <a:endParaRPr lang="el-GR" sz="2800" dirty="0">
              <a:latin typeface="Arial" panose="020B0604020202020204" pitchFamily="34" charset="0"/>
              <a:cs typeface="Arial" panose="020B0604020202020204" pitchFamily="34" charset="0"/>
            </a:endParaRPr>
          </a:p>
          <a:p>
            <a:pPr marL="0" indent="0">
              <a:buNone/>
            </a:pPr>
            <a:endParaRPr lang="el-GR" dirty="0"/>
          </a:p>
        </p:txBody>
      </p:sp>
    </p:spTree>
    <p:extLst>
      <p:ext uri="{BB962C8B-B14F-4D97-AF65-F5344CB8AC3E}">
        <p14:creationId xmlns:p14="http://schemas.microsoft.com/office/powerpoint/2010/main" val="2435874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ABFF9E-8182-4117-937C-5B9557A55E4A}"/>
              </a:ext>
            </a:extLst>
          </p:cNvPr>
          <p:cNvSpPr txBox="1"/>
          <p:nvPr/>
        </p:nvSpPr>
        <p:spPr>
          <a:xfrm>
            <a:off x="1182210" y="264818"/>
            <a:ext cx="982758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Φορείς</a:t>
            </a:r>
            <a:r>
              <a:rPr kumimoji="0" lang="el-GR" sz="1800" b="1" i="0" u="none" strike="noStrike" kern="1200" cap="none" spc="0" normalizeH="0" baseline="0" noProof="0" dirty="0">
                <a:ln>
                  <a:noFill/>
                </a:ln>
                <a:solidFill>
                  <a:srgbClr val="F3F3F3"/>
                </a:solidFill>
                <a:effectLst/>
                <a:uLnTx/>
                <a:uFillTx/>
                <a:latin typeface="Calibri" panose="020F0502020204030204" pitchFamily="34" charset="0"/>
                <a:ea typeface="+mn-ea"/>
                <a:cs typeface="+mn-cs"/>
              </a:rPr>
              <a:t> </a:t>
            </a:r>
            <a:r>
              <a:rPr kumimoji="0" lang="el-G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ελέγχου τροφίμων και επιδημιολογικής επιτήρησης τροφιμογενών νοσημάτων</a:t>
            </a:r>
          </a:p>
        </p:txBody>
      </p:sp>
      <p:pic>
        <p:nvPicPr>
          <p:cNvPr id="8" name="Picture 7">
            <a:extLst>
              <a:ext uri="{FF2B5EF4-FFF2-40B4-BE49-F238E27FC236}">
                <a16:creationId xmlns:a16="http://schemas.microsoft.com/office/drawing/2014/main" id="{874190A7-1ED9-47CF-BAEF-5ABF7017B60F}"/>
              </a:ext>
            </a:extLst>
          </p:cNvPr>
          <p:cNvPicPr>
            <a:picLocks noChangeAspect="1"/>
          </p:cNvPicPr>
          <p:nvPr/>
        </p:nvPicPr>
        <p:blipFill rotWithShape="1">
          <a:blip r:embed="rId2">
            <a:duotone>
              <a:schemeClr val="accent5">
                <a:shade val="45000"/>
                <a:satMod val="135000"/>
              </a:schemeClr>
              <a:prstClr val="white"/>
            </a:duotone>
          </a:blip>
          <a:srcRect l="22791" t="30421" r="21214" b="15728"/>
          <a:stretch/>
        </p:blipFill>
        <p:spPr>
          <a:xfrm>
            <a:off x="1989338" y="1511422"/>
            <a:ext cx="8213324" cy="4560904"/>
          </a:xfrm>
          <a:prstGeom prst="rect">
            <a:avLst/>
          </a:prstGeom>
        </p:spPr>
      </p:pic>
    </p:spTree>
    <p:extLst>
      <p:ext uri="{BB962C8B-B14F-4D97-AF65-F5344CB8AC3E}">
        <p14:creationId xmlns:p14="http://schemas.microsoft.com/office/powerpoint/2010/main" val="1978170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72C7CA-1136-4A53-8F2B-A66B59B8B7DE}"/>
              </a:ext>
            </a:extLst>
          </p:cNvPr>
          <p:cNvSpPr txBox="1"/>
          <p:nvPr/>
        </p:nvSpPr>
        <p:spPr>
          <a:xfrm>
            <a:off x="2130640" y="613429"/>
            <a:ext cx="7930719"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Αναδυόμενοι τροφιμογενείς μικροβιολογικοί παράγοντες κινδύνου</a:t>
            </a:r>
          </a:p>
        </p:txBody>
      </p:sp>
      <p:sp>
        <p:nvSpPr>
          <p:cNvPr id="7" name="TextBox 6">
            <a:extLst>
              <a:ext uri="{FF2B5EF4-FFF2-40B4-BE49-F238E27FC236}">
                <a16:creationId xmlns:a16="http://schemas.microsoft.com/office/drawing/2014/main" id="{CF01ADB2-4FF9-4C42-9F75-6259495865CA}"/>
              </a:ext>
            </a:extLst>
          </p:cNvPr>
          <p:cNvSpPr txBox="1"/>
          <p:nvPr/>
        </p:nvSpPr>
        <p:spPr>
          <a:xfrm>
            <a:off x="408372" y="1076819"/>
            <a:ext cx="11469949" cy="1287532"/>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Τις τρεις τελευταίες δεκαετίες, εκτός των ‘κλασικών’ παθογόνων μικροοργανισμών, έχουν ανακαλυφθεί κι άλλοι αναδυόμενοι (emerging) παθογόνοι παράγοντες οι οποίοι εμπλέκονται στην πρόκληση τροφιμογενών νόσων στον άνθρωπο.</a:t>
            </a:r>
          </a:p>
        </p:txBody>
      </p:sp>
      <p:sp>
        <p:nvSpPr>
          <p:cNvPr id="8" name="TextBox 7">
            <a:extLst>
              <a:ext uri="{FF2B5EF4-FFF2-40B4-BE49-F238E27FC236}">
                <a16:creationId xmlns:a16="http://schemas.microsoft.com/office/drawing/2014/main" id="{5C095E50-BEA9-4A2A-8C2B-30FFEFAF6F76}"/>
              </a:ext>
            </a:extLst>
          </p:cNvPr>
          <p:cNvSpPr txBox="1"/>
          <p:nvPr/>
        </p:nvSpPr>
        <p:spPr>
          <a:xfrm>
            <a:off x="5630662" y="3545372"/>
            <a:ext cx="6094520" cy="2949525"/>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Π.χ.: </a:t>
            </a:r>
            <a:r>
              <a:rPr lang="en-US" i="1" dirty="0">
                <a:latin typeface="Arial" panose="020B0604020202020204" pitchFamily="34" charset="0"/>
                <a:cs typeface="Arial" panose="020B0604020202020204" pitchFamily="34" charset="0"/>
              </a:rPr>
              <a:t>Listeria monocytogenes</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Campylobacter fetus</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εντεροτοξινογόνα στελέχη (</a:t>
            </a:r>
            <a:r>
              <a:rPr lang="en-US" dirty="0">
                <a:latin typeface="Arial" panose="020B0604020202020204" pitchFamily="34" charset="0"/>
                <a:cs typeface="Arial" panose="020B0604020202020204" pitchFamily="34" charset="0"/>
              </a:rPr>
              <a:t>Shiga toxin-producing· STEC) </a:t>
            </a:r>
            <a:r>
              <a:rPr lang="en-US" i="1" dirty="0">
                <a:latin typeface="Arial" panose="020B0604020202020204" pitchFamily="34" charset="0"/>
                <a:cs typeface="Arial" panose="020B0604020202020204" pitchFamily="34" charset="0"/>
              </a:rPr>
              <a:t>E. coli </a:t>
            </a:r>
            <a:r>
              <a:rPr lang="el-GR" dirty="0">
                <a:latin typeface="Arial" panose="020B0604020202020204" pitchFamily="34" charset="0"/>
                <a:cs typeface="Arial" panose="020B0604020202020204" pitchFamily="34" charset="0"/>
              </a:rPr>
              <a:t>και συγγενή είδη (</a:t>
            </a:r>
            <a:r>
              <a:rPr lang="en-US" i="1" dirty="0">
                <a:latin typeface="Arial" panose="020B0604020202020204" pitchFamily="34" charset="0"/>
                <a:cs typeface="Arial" panose="020B0604020202020204" pitchFamily="34" charset="0"/>
              </a:rPr>
              <a:t>E. coli </a:t>
            </a:r>
            <a:r>
              <a:rPr lang="en-US" dirty="0">
                <a:latin typeface="Arial" panose="020B0604020202020204" pitchFamily="34" charset="0"/>
                <a:cs typeface="Arial" panose="020B0604020202020204" pitchFamily="34" charset="0"/>
              </a:rPr>
              <a:t>O157:H7, </a:t>
            </a:r>
            <a:r>
              <a:rPr lang="en-US" i="1" dirty="0">
                <a:latin typeface="Arial" panose="020B0604020202020204" pitchFamily="34" charset="0"/>
                <a:cs typeface="Arial" panose="020B0604020202020204" pitchFamily="34" charset="0"/>
              </a:rPr>
              <a:t>E. coli </a:t>
            </a:r>
            <a:r>
              <a:rPr lang="en-US" dirty="0">
                <a:latin typeface="Arial" panose="020B0604020202020204" pitchFamily="34" charset="0"/>
                <a:cs typeface="Arial" panose="020B0604020202020204" pitchFamily="34" charset="0"/>
              </a:rPr>
              <a:t>O111), </a:t>
            </a:r>
            <a:r>
              <a:rPr lang="en-US" i="1" dirty="0">
                <a:latin typeface="Arial" panose="020B0604020202020204" pitchFamily="34" charset="0"/>
                <a:cs typeface="Arial" panose="020B0604020202020204" pitchFamily="34" charset="0"/>
              </a:rPr>
              <a:t>Helicobacter pylori</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Arcobacter </a:t>
            </a:r>
            <a:r>
              <a:rPr lang="en-US" i="1" dirty="0" err="1">
                <a:latin typeface="Arial" panose="020B0604020202020204" pitchFamily="34" charset="0"/>
                <a:cs typeface="Arial" panose="020B0604020202020204" pitchFamily="34" charset="0"/>
              </a:rPr>
              <a:t>butzleri</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Vibrio cholerae </a:t>
            </a:r>
            <a:r>
              <a:rPr lang="el-GR" dirty="0">
                <a:latin typeface="Arial" panose="020B0604020202020204" pitchFamily="34" charset="0"/>
                <a:cs typeface="Arial" panose="020B0604020202020204" pitchFamily="34" charset="0"/>
              </a:rPr>
              <a:t>Ο1, </a:t>
            </a:r>
            <a:r>
              <a:rPr lang="en-US" i="1" dirty="0">
                <a:latin typeface="Arial" panose="020B0604020202020204" pitchFamily="34" charset="0"/>
                <a:cs typeface="Arial" panose="020B0604020202020204" pitchFamily="34" charset="0"/>
              </a:rPr>
              <a:t>V. vulnificus</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Yersinia enterocolitica</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ιούς </a:t>
            </a:r>
            <a:r>
              <a:rPr lang="en-US" dirty="0">
                <a:latin typeface="Arial" panose="020B0604020202020204" pitchFamily="34" charset="0"/>
                <a:cs typeface="Arial" panose="020B0604020202020204" pitchFamily="34" charset="0"/>
              </a:rPr>
              <a:t>SRSV (small round structured virus</a:t>
            </a:r>
            <a:r>
              <a:rPr lang="el-GR" dirty="0">
                <a:latin typeface="Arial" panose="020B0604020202020204" pitchFamily="34" charset="0"/>
                <a:cs typeface="Arial" panose="020B0604020202020204" pitchFamily="34" charset="0"/>
              </a:rPr>
              <a:t> όπως </a:t>
            </a:r>
            <a:r>
              <a:rPr lang="en-US" i="1" dirty="0">
                <a:latin typeface="Arial" panose="020B0604020202020204" pitchFamily="34" charset="0"/>
                <a:cs typeface="Arial" panose="020B0604020202020204" pitchFamily="34" charset="0"/>
              </a:rPr>
              <a:t>Norovirus</a:t>
            </a:r>
            <a:r>
              <a:rPr lang="en-US"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και τα πρωτόζωα </a:t>
            </a:r>
            <a:r>
              <a:rPr lang="en-US" i="1" dirty="0">
                <a:latin typeface="Arial" panose="020B0604020202020204" pitchFamily="34" charset="0"/>
                <a:cs typeface="Arial" panose="020B0604020202020204" pitchFamily="34" charset="0"/>
              </a:rPr>
              <a:t>Cryptosporidium parvum </a:t>
            </a:r>
            <a:r>
              <a:rPr lang="el-GR" dirty="0">
                <a:latin typeface="Arial" panose="020B0604020202020204" pitchFamily="34" charset="0"/>
                <a:cs typeface="Arial" panose="020B0604020202020204" pitchFamily="34" charset="0"/>
              </a:rPr>
              <a:t>και </a:t>
            </a:r>
            <a:r>
              <a:rPr lang="en-US" i="1" dirty="0">
                <a:latin typeface="Arial" panose="020B0604020202020204" pitchFamily="34" charset="0"/>
                <a:cs typeface="Arial" panose="020B0604020202020204" pitchFamily="34" charset="0"/>
              </a:rPr>
              <a:t>Cyclospora </a:t>
            </a:r>
            <a:r>
              <a:rPr lang="en-US" i="1" dirty="0" err="1">
                <a:latin typeface="Arial" panose="020B0604020202020204" pitchFamily="34" charset="0"/>
                <a:cs typeface="Arial" panose="020B0604020202020204" pitchFamily="34" charset="0"/>
              </a:rPr>
              <a:t>cayetanensis</a:t>
            </a:r>
            <a:r>
              <a:rPr lang="en-US" dirty="0">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4D91270-A2CC-46B6-A830-61AD87343BB6}"/>
              </a:ext>
            </a:extLst>
          </p:cNvPr>
          <p:cNvPicPr>
            <a:picLocks noChangeAspect="1"/>
          </p:cNvPicPr>
          <p:nvPr/>
        </p:nvPicPr>
        <p:blipFill>
          <a:blip r:embed="rId2"/>
          <a:stretch>
            <a:fillRect/>
          </a:stretch>
        </p:blipFill>
        <p:spPr>
          <a:xfrm>
            <a:off x="814341" y="3545372"/>
            <a:ext cx="4166032" cy="2949524"/>
          </a:xfrm>
          <a:prstGeom prst="rect">
            <a:avLst/>
          </a:prstGeom>
        </p:spPr>
      </p:pic>
    </p:spTree>
    <p:extLst>
      <p:ext uri="{BB962C8B-B14F-4D97-AF65-F5344CB8AC3E}">
        <p14:creationId xmlns:p14="http://schemas.microsoft.com/office/powerpoint/2010/main" val="1680078744"/>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46E104-56B6-412D-8908-AE8FF7EF1628}"/>
              </a:ext>
            </a:extLst>
          </p:cNvPr>
          <p:cNvSpPr txBox="1"/>
          <p:nvPr/>
        </p:nvSpPr>
        <p:spPr>
          <a:xfrm>
            <a:off x="541538" y="570792"/>
            <a:ext cx="11185864" cy="2118529"/>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Στα αίτια συμπεριλαμβάνονται: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ανάπτυξη σύγχρονων και διεθνών μεταφορών</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ανθρώπινη παρέμβαση που επιδρά αποφασιστικά στο περιβάλλον (π.χ. αποψίλωση δασών, υπερθέρμανση του πλανήτη)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εξελικτική προσαρμογή των μικροβίων στις περιβαλλοντικές αλλαγές</a:t>
            </a:r>
          </a:p>
        </p:txBody>
      </p:sp>
      <p:pic>
        <p:nvPicPr>
          <p:cNvPr id="7" name="Picture 6">
            <a:extLst>
              <a:ext uri="{FF2B5EF4-FFF2-40B4-BE49-F238E27FC236}">
                <a16:creationId xmlns:a16="http://schemas.microsoft.com/office/drawing/2014/main" id="{DE2EA3BB-9C22-4E34-BAE3-93FB5B8432F0}"/>
              </a:ext>
            </a:extLst>
          </p:cNvPr>
          <p:cNvPicPr>
            <a:picLocks noChangeAspect="1"/>
          </p:cNvPicPr>
          <p:nvPr/>
        </p:nvPicPr>
        <p:blipFill>
          <a:blip r:embed="rId2"/>
          <a:stretch>
            <a:fillRect/>
          </a:stretch>
        </p:blipFill>
        <p:spPr>
          <a:xfrm>
            <a:off x="8078679" y="4510273"/>
            <a:ext cx="3771438" cy="2347727"/>
          </a:xfrm>
          <a:prstGeom prst="rect">
            <a:avLst/>
          </a:prstGeom>
        </p:spPr>
      </p:pic>
      <p:pic>
        <p:nvPicPr>
          <p:cNvPr id="8" name="Picture 7">
            <a:extLst>
              <a:ext uri="{FF2B5EF4-FFF2-40B4-BE49-F238E27FC236}">
                <a16:creationId xmlns:a16="http://schemas.microsoft.com/office/drawing/2014/main" id="{036DE0C4-39FC-4632-ABB2-1F7817D2EE43}"/>
              </a:ext>
            </a:extLst>
          </p:cNvPr>
          <p:cNvPicPr>
            <a:picLocks noChangeAspect="1"/>
          </p:cNvPicPr>
          <p:nvPr/>
        </p:nvPicPr>
        <p:blipFill>
          <a:blip r:embed="rId3"/>
          <a:stretch>
            <a:fillRect/>
          </a:stretch>
        </p:blipFill>
        <p:spPr>
          <a:xfrm>
            <a:off x="341883" y="4510273"/>
            <a:ext cx="3866133" cy="2263390"/>
          </a:xfrm>
          <a:prstGeom prst="rect">
            <a:avLst/>
          </a:prstGeom>
        </p:spPr>
      </p:pic>
    </p:spTree>
    <p:extLst>
      <p:ext uri="{BB962C8B-B14F-4D97-AF65-F5344CB8AC3E}">
        <p14:creationId xmlns:p14="http://schemas.microsoft.com/office/powerpoint/2010/main" val="269227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FD0E9F-B982-4787-84E5-3EA607AE3EB7}"/>
              </a:ext>
            </a:extLst>
          </p:cNvPr>
          <p:cNvSpPr txBox="1"/>
          <p:nvPr/>
        </p:nvSpPr>
        <p:spPr>
          <a:xfrm>
            <a:off x="490489" y="292275"/>
            <a:ext cx="10615475" cy="6273449"/>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Οι αναδυόμενοι τροφιμογενείς και υδατογενείς μικροβιολογικοί παράγοντες κινδύνου σχετίζονται με τα παρακάτω προβλήματα:</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Για μερικούς από αυτούς, η συνήθης επεξεργασία του πόσιμου νερού (π.χ. χλωρίωση) δεν είναι αποτελεσματική όσον αφορά την εξάλειψή τους. Αρκετοί εντεροϊοί (π.χ. ιοί </a:t>
            </a:r>
            <a:r>
              <a:rPr lang="el-GR" i="1" dirty="0">
                <a:latin typeface="Arial" panose="020B0604020202020204" pitchFamily="34" charset="0"/>
                <a:cs typeface="Arial" panose="020B0604020202020204" pitchFamily="34" charset="0"/>
              </a:rPr>
              <a:t>Norwalk</a:t>
            </a:r>
            <a:r>
              <a:rPr lang="el-GR" dirty="0">
                <a:latin typeface="Arial" panose="020B0604020202020204" pitchFamily="34" charset="0"/>
                <a:cs typeface="Arial" panose="020B0604020202020204" pitchFamily="34" charset="0"/>
              </a:rPr>
              <a:t> και </a:t>
            </a:r>
            <a:r>
              <a:rPr lang="el-GR" i="1" dirty="0">
                <a:latin typeface="Arial" panose="020B0604020202020204" pitchFamily="34" charset="0"/>
                <a:cs typeface="Arial" panose="020B0604020202020204" pitchFamily="34" charset="0"/>
              </a:rPr>
              <a:t>Rota</a:t>
            </a:r>
            <a:r>
              <a:rPr lang="el-GR" dirty="0">
                <a:latin typeface="Arial" panose="020B0604020202020204" pitchFamily="34" charset="0"/>
                <a:cs typeface="Arial" panose="020B0604020202020204" pitchFamily="34" charset="0"/>
              </a:rPr>
              <a:t>) είναι σχετικά ανθεκτικοί στο χλώριο. Επίσης, τα πρωτόζωα </a:t>
            </a:r>
            <a:r>
              <a:rPr lang="el-GR" i="1" dirty="0">
                <a:latin typeface="Arial" panose="020B0604020202020204" pitchFamily="34" charset="0"/>
                <a:cs typeface="Arial" panose="020B0604020202020204" pitchFamily="34" charset="0"/>
              </a:rPr>
              <a:t>Cryptosporidum</a:t>
            </a:r>
            <a:r>
              <a:rPr lang="el-GR" dirty="0">
                <a:latin typeface="Arial" panose="020B0604020202020204" pitchFamily="34" charset="0"/>
                <a:cs typeface="Arial" panose="020B0604020202020204" pitchFamily="34" charset="0"/>
              </a:rPr>
              <a:t> και </a:t>
            </a:r>
            <a:r>
              <a:rPr lang="el-GR" i="1" dirty="0">
                <a:latin typeface="Arial" panose="020B0604020202020204" pitchFamily="34" charset="0"/>
                <a:cs typeface="Arial" panose="020B0604020202020204" pitchFamily="34" charset="0"/>
              </a:rPr>
              <a:t>Giardia</a:t>
            </a:r>
            <a:r>
              <a:rPr lang="el-GR" dirty="0">
                <a:latin typeface="Arial" panose="020B0604020202020204" pitchFamily="34" charset="0"/>
                <a:cs typeface="Arial" panose="020B0604020202020204" pitchFamily="34" charset="0"/>
              </a:rPr>
              <a:t> παρουσιάζουν ανθεκτικότητα στη χλωρίωση του πόσιμου νερού, ενώ βακτήρια του γένους </a:t>
            </a:r>
            <a:r>
              <a:rPr lang="el-GR" i="1" dirty="0">
                <a:latin typeface="Arial" panose="020B0604020202020204" pitchFamily="34" charset="0"/>
                <a:cs typeface="Arial" panose="020B0604020202020204" pitchFamily="34" charset="0"/>
              </a:rPr>
              <a:t>Aeromonas</a:t>
            </a:r>
            <a:r>
              <a:rPr lang="el-GR" dirty="0">
                <a:latin typeface="Arial" panose="020B0604020202020204" pitchFamily="34" charset="0"/>
                <a:cs typeface="Arial" panose="020B0604020202020204" pitchFamily="34" charset="0"/>
              </a:rPr>
              <a:t> έχουν βρεθεί σε επιφάνειες να σχηματίζουν βιοϋμένια (biofilms) που τα προστατεύουν από τη δράση του χλωρίου.</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καλλιέργεια και απομόνωση πολλών μικροοργανισμών είναι διαδικασία κοπιώδης, χρονοβόρα και ακριβή.</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Ενώ οι δείκτες υγιεινής του πόσιμου νερού (ολικά κολοβακτηριοειδή, εντερόκοκκοι εντερικής προέλευσης, </a:t>
            </a:r>
            <a:r>
              <a:rPr lang="el-GR" i="1" dirty="0">
                <a:latin typeface="Arial" panose="020B0604020202020204" pitchFamily="34" charset="0"/>
                <a:cs typeface="Arial" panose="020B0604020202020204" pitchFamily="34" charset="0"/>
              </a:rPr>
              <a:t>E. coli</a:t>
            </a:r>
            <a:r>
              <a:rPr lang="el-GR" dirty="0">
                <a:latin typeface="Arial" panose="020B0604020202020204" pitchFamily="34" charset="0"/>
                <a:cs typeface="Arial" panose="020B0604020202020204" pitchFamily="34" charset="0"/>
              </a:rPr>
              <a:t>) δεικνύουν την μικροβιολογική ποιότητα του πόσιμου νερού με πρακτικό και οικονομικό τρόπο, δεν σχετίζονται με την παρουσία στο νερό των προαναφερθέντων μικροοργανισμών και είναι φτωχοί προγνωστικοί δείκτες κυρίως όσον αφορά τα εντερικά πρωτόζωα και τους ιούς.</a:t>
            </a:r>
          </a:p>
        </p:txBody>
      </p:sp>
    </p:spTree>
    <p:extLst>
      <p:ext uri="{BB962C8B-B14F-4D97-AF65-F5344CB8AC3E}">
        <p14:creationId xmlns:p14="http://schemas.microsoft.com/office/powerpoint/2010/main" val="3896914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0A1CBB-A59C-48C1-82AC-3CC2C4E2EA59}"/>
              </a:ext>
            </a:extLst>
          </p:cNvPr>
          <p:cNvSpPr txBox="1"/>
          <p:nvPr/>
        </p:nvSpPr>
        <p:spPr>
          <a:xfrm>
            <a:off x="3356406" y="453631"/>
            <a:ext cx="5479188"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Κόστος συνεπειών τροφιμογενών νοσημάτων</a:t>
            </a:r>
          </a:p>
        </p:txBody>
      </p:sp>
      <p:sp>
        <p:nvSpPr>
          <p:cNvPr id="8" name="TextBox 7">
            <a:extLst>
              <a:ext uri="{FF2B5EF4-FFF2-40B4-BE49-F238E27FC236}">
                <a16:creationId xmlns:a16="http://schemas.microsoft.com/office/drawing/2014/main" id="{1CC7E2FD-9745-4DDB-ADEC-95F5F38EDF37}"/>
              </a:ext>
            </a:extLst>
          </p:cNvPr>
          <p:cNvSpPr txBox="1"/>
          <p:nvPr/>
        </p:nvSpPr>
        <p:spPr>
          <a:xfrm>
            <a:off x="872231" y="920565"/>
            <a:ext cx="10872926" cy="5442516"/>
          </a:xfrm>
          <a:prstGeom prst="rect">
            <a:avLst/>
          </a:prstGeom>
          <a:noFill/>
        </p:spPr>
        <p:txBody>
          <a:bodyPr wrap="square">
            <a:spAutoFit/>
          </a:bodyPr>
          <a:lstStyle/>
          <a:p>
            <a:pPr algn="just">
              <a:lnSpc>
                <a:spcPct val="150000"/>
              </a:lnSpc>
            </a:pPr>
            <a:r>
              <a:rPr lang="el-GR" u="sng" dirty="0">
                <a:latin typeface="Arial" panose="020B0604020202020204" pitchFamily="34" charset="0"/>
                <a:cs typeface="Arial" panose="020B0604020202020204" pitchFamily="34" charset="0"/>
              </a:rPr>
              <a:t>Στον άνθρωπο και στην κοινωνία</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ιατρικές δαπάνες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απώλεια παραγωγικότητας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θάνατοι κ.λπ. </a:t>
            </a:r>
          </a:p>
          <a:p>
            <a:pPr algn="just">
              <a:lnSpc>
                <a:spcPct val="150000"/>
              </a:lnSpc>
            </a:pPr>
            <a:endParaRPr lang="el-GR" dirty="0">
              <a:latin typeface="Arial" panose="020B0604020202020204" pitchFamily="34" charset="0"/>
              <a:cs typeface="Arial" panose="020B0604020202020204" pitchFamily="34" charset="0"/>
            </a:endParaRPr>
          </a:p>
          <a:p>
            <a:pPr algn="just">
              <a:lnSpc>
                <a:spcPct val="150000"/>
              </a:lnSpc>
            </a:pPr>
            <a:endParaRPr lang="el-GR" dirty="0">
              <a:latin typeface="Arial" panose="020B0604020202020204" pitchFamily="34" charset="0"/>
              <a:cs typeface="Arial" panose="020B0604020202020204" pitchFamily="34" charset="0"/>
            </a:endParaRPr>
          </a:p>
          <a:p>
            <a:pPr algn="just">
              <a:lnSpc>
                <a:spcPct val="150000"/>
              </a:lnSpc>
            </a:pPr>
            <a:r>
              <a:rPr lang="el-GR" u="sng" dirty="0">
                <a:latin typeface="Arial" panose="020B0604020202020204" pitchFamily="34" charset="0"/>
                <a:cs typeface="Arial" panose="020B0604020202020204" pitchFamily="34" charset="0"/>
              </a:rPr>
              <a:t>Στη βιομηχανία τροφίμων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ανακλήσεις τροφίμων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επιπλέον εργαστηριακοί έλεγχοι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απώλεια της αγοράς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νομικές δαπάνες για διοικητικές κυρώσεις – πρόστιμα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αμοιβές δικηγόρων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αποζημιώσεις καταναλωτών κ.λπ.</a:t>
            </a:r>
          </a:p>
        </p:txBody>
      </p:sp>
    </p:spTree>
    <p:extLst>
      <p:ext uri="{BB962C8B-B14F-4D97-AF65-F5344CB8AC3E}">
        <p14:creationId xmlns:p14="http://schemas.microsoft.com/office/powerpoint/2010/main" val="627858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A8767B-4723-4E41-9A97-A8DF88FAAF4F}"/>
              </a:ext>
            </a:extLst>
          </p:cNvPr>
          <p:cNvSpPr>
            <a:spLocks noGrp="1"/>
          </p:cNvSpPr>
          <p:nvPr>
            <p:ph type="body" sz="quarter" idx="14"/>
          </p:nvPr>
        </p:nvSpPr>
        <p:spPr>
          <a:xfrm>
            <a:off x="412811" y="4324491"/>
            <a:ext cx="3465576" cy="567106"/>
          </a:xfrm>
        </p:spPr>
        <p:txBody>
          <a:bodyPr/>
          <a:lstStyle/>
          <a:p>
            <a:r>
              <a:rPr lang="el-GR" b="1" dirty="0">
                <a:solidFill>
                  <a:schemeClr val="tx1"/>
                </a:solidFill>
                <a:latin typeface="Arial" panose="020B0604020202020204" pitchFamily="34" charset="0"/>
                <a:cs typeface="Arial" panose="020B0604020202020204" pitchFamily="34" charset="0"/>
              </a:rPr>
              <a:t>Κάποια οικονομικά στοιχεία...</a:t>
            </a:r>
          </a:p>
        </p:txBody>
      </p:sp>
      <p:sp>
        <p:nvSpPr>
          <p:cNvPr id="6" name="TextBox 5">
            <a:extLst>
              <a:ext uri="{FF2B5EF4-FFF2-40B4-BE49-F238E27FC236}">
                <a16:creationId xmlns:a16="http://schemas.microsoft.com/office/drawing/2014/main" id="{87CC349F-EC7B-4D8B-A59B-B11A4350A90B}"/>
              </a:ext>
            </a:extLst>
          </p:cNvPr>
          <p:cNvSpPr txBox="1"/>
          <p:nvPr/>
        </p:nvSpPr>
        <p:spPr>
          <a:xfrm>
            <a:off x="4631967" y="707774"/>
            <a:ext cx="6975629" cy="5442452"/>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Ο Schaff (2015) υπολόγισε το ετήσιο κόστος των τροφιμογενών διαταραχών στις ΗΠΑ μεταξύ 55,5 και 93,2 δις δολάρια.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Το κόστος των πέντε κυριότερων τροφιμογενών νοσημάτων (καμπυλοβακτηριδίωση, σαλμονέλλωση, εντεροαιμορραγική κολίτιδα, γερσινίωση, σιγκέλλωση) στη Σουηδία υπολογίστηκε από τον Sundström (2018) σε 142 εκατομμύρια ευρώ ετησίως.</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Η Υπηρεσία Προτύπων για τα Τρόφιμα (Food Standards Agency· FSA) εκτίμησε ότι οι οικονομικές απώλειες από τροφιμογενή νοσήματα που εκδηλώθηκαν στο Ηνωμένο Βασίλειο το 2018 ανήλθαν σε 2 δις λίρες Αγγλίας.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Στην Αυστραλία, οι Ford και συν. (2019) υπολόγισαν το κόστος των τροφιμογενών σαλμονελλώσεων για το 2015 στα 67 εκατομμύρια δολλάρια περίπου.</a:t>
            </a:r>
          </a:p>
        </p:txBody>
      </p:sp>
      <p:pic>
        <p:nvPicPr>
          <p:cNvPr id="7" name="Picture 6">
            <a:extLst>
              <a:ext uri="{FF2B5EF4-FFF2-40B4-BE49-F238E27FC236}">
                <a16:creationId xmlns:a16="http://schemas.microsoft.com/office/drawing/2014/main" id="{0F59B73F-CBD8-47A1-B65A-264CA303840F}"/>
              </a:ext>
            </a:extLst>
          </p:cNvPr>
          <p:cNvPicPr>
            <a:picLocks noChangeAspect="1"/>
          </p:cNvPicPr>
          <p:nvPr/>
        </p:nvPicPr>
        <p:blipFill>
          <a:blip r:embed="rId2">
            <a:duotone>
              <a:prstClr val="black"/>
              <a:schemeClr val="accent3">
                <a:tint val="45000"/>
                <a:satMod val="400000"/>
              </a:schemeClr>
            </a:duotone>
          </a:blip>
          <a:stretch>
            <a:fillRect/>
          </a:stretch>
        </p:blipFill>
        <p:spPr>
          <a:xfrm>
            <a:off x="-1" y="0"/>
            <a:ext cx="4270159" cy="2414726"/>
          </a:xfrm>
          <a:prstGeom prst="rect">
            <a:avLst/>
          </a:prstGeom>
        </p:spPr>
      </p:pic>
    </p:spTree>
    <p:extLst>
      <p:ext uri="{BB962C8B-B14F-4D97-AF65-F5344CB8AC3E}">
        <p14:creationId xmlns:p14="http://schemas.microsoft.com/office/powerpoint/2010/main" val="339120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87B690-9494-4AC5-9975-E139954C1B8D}"/>
              </a:ext>
            </a:extLst>
          </p:cNvPr>
          <p:cNvSpPr txBox="1"/>
          <p:nvPr/>
        </p:nvSpPr>
        <p:spPr>
          <a:xfrm>
            <a:off x="445363" y="347099"/>
            <a:ext cx="11301273"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Συχνότερα εμπλεκόμενα τρόφιμα σε τροφιμογενή νοσήματα και συνδυασμοί παθογόνου-τροφίμου</a:t>
            </a:r>
          </a:p>
        </p:txBody>
      </p:sp>
      <p:sp>
        <p:nvSpPr>
          <p:cNvPr id="8" name="TextBox 7">
            <a:extLst>
              <a:ext uri="{FF2B5EF4-FFF2-40B4-BE49-F238E27FC236}">
                <a16:creationId xmlns:a16="http://schemas.microsoft.com/office/drawing/2014/main" id="{6FDE5573-B6AF-49BE-BC70-05AFE55EE868}"/>
              </a:ext>
            </a:extLst>
          </p:cNvPr>
          <p:cNvSpPr txBox="1"/>
          <p:nvPr/>
        </p:nvSpPr>
        <p:spPr>
          <a:xfrm>
            <a:off x="445363" y="716431"/>
            <a:ext cx="11370816" cy="871713"/>
          </a:xfrm>
          <a:prstGeom prst="rect">
            <a:avLst/>
          </a:prstGeom>
          <a:noFill/>
        </p:spPr>
        <p:txBody>
          <a:bodyPr wrap="square">
            <a:spAutoFit/>
          </a:bodyPr>
          <a:lstStyle/>
          <a:p>
            <a:pPr algn="just">
              <a:lnSpc>
                <a:spcPct val="150000"/>
              </a:lnSpc>
            </a:pPr>
            <a:r>
              <a:rPr lang="el-GR" dirty="0">
                <a:latin typeface="Arial" panose="020B0604020202020204" pitchFamily="34" charset="0"/>
                <a:cs typeface="Arial" panose="020B0604020202020204" pitchFamily="34" charset="0"/>
              </a:rPr>
              <a:t>Ένας μικρός αριθμός συνδυασμών παθογόνων μικροοργανισμών και τροφίμων εκτιμάται ότι ευθύνεται για την πλειονότητα των τροφιμογενών νοσημάτων που προκαλούνται από 14 παθογόνα.</a:t>
            </a:r>
          </a:p>
        </p:txBody>
      </p:sp>
      <p:sp>
        <p:nvSpPr>
          <p:cNvPr id="12" name="TextBox 11">
            <a:extLst>
              <a:ext uri="{FF2B5EF4-FFF2-40B4-BE49-F238E27FC236}">
                <a16:creationId xmlns:a16="http://schemas.microsoft.com/office/drawing/2014/main" id="{6E89E700-8444-452B-B77C-37106A2BC41A}"/>
              </a:ext>
            </a:extLst>
          </p:cNvPr>
          <p:cNvSpPr txBox="1"/>
          <p:nvPr/>
        </p:nvSpPr>
        <p:spPr>
          <a:xfrm>
            <a:off x="2897076" y="1772381"/>
            <a:ext cx="7300406" cy="36933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Οι 10 κυριότεροι συνδυασμοί παθογόνου – τροφίμου (ΗΠΑ) </a:t>
            </a:r>
          </a:p>
        </p:txBody>
      </p:sp>
      <p:pic>
        <p:nvPicPr>
          <p:cNvPr id="14" name="Picture 13">
            <a:extLst>
              <a:ext uri="{FF2B5EF4-FFF2-40B4-BE49-F238E27FC236}">
                <a16:creationId xmlns:a16="http://schemas.microsoft.com/office/drawing/2014/main" id="{75DD0A3C-9E36-49A7-BF59-7C05F21C1647}"/>
              </a:ext>
            </a:extLst>
          </p:cNvPr>
          <p:cNvPicPr>
            <a:picLocks noChangeAspect="1"/>
          </p:cNvPicPr>
          <p:nvPr/>
        </p:nvPicPr>
        <p:blipFill rotWithShape="1">
          <a:blip r:embed="rId2"/>
          <a:srcRect l="31456" t="14628" r="32573" b="16505"/>
          <a:stretch/>
        </p:blipFill>
        <p:spPr>
          <a:xfrm>
            <a:off x="2778711" y="2214108"/>
            <a:ext cx="7128769" cy="4568431"/>
          </a:xfrm>
          <a:prstGeom prst="rect">
            <a:avLst/>
          </a:prstGeom>
        </p:spPr>
      </p:pic>
    </p:spTree>
    <p:extLst>
      <p:ext uri="{BB962C8B-B14F-4D97-AF65-F5344CB8AC3E}">
        <p14:creationId xmlns:p14="http://schemas.microsoft.com/office/powerpoint/2010/main" val="4262778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A8767B-4723-4E41-9A97-A8DF88FAAF4F}"/>
              </a:ext>
            </a:extLst>
          </p:cNvPr>
          <p:cNvSpPr>
            <a:spLocks noGrp="1"/>
          </p:cNvSpPr>
          <p:nvPr>
            <p:ph type="body" sz="quarter" idx="14"/>
          </p:nvPr>
        </p:nvSpPr>
        <p:spPr>
          <a:xfrm>
            <a:off x="412811" y="4324491"/>
            <a:ext cx="3465576" cy="567106"/>
          </a:xfrm>
        </p:spPr>
        <p:txBody>
          <a:bodyPr/>
          <a:lstStyle/>
          <a:p>
            <a:r>
              <a:rPr lang="el-GR" b="1" dirty="0">
                <a:solidFill>
                  <a:schemeClr val="tx1"/>
                </a:solidFill>
                <a:latin typeface="Arial" panose="020B0604020202020204" pitchFamily="34" charset="0"/>
                <a:cs typeface="Arial" panose="020B0604020202020204" pitchFamily="34" charset="0"/>
              </a:rPr>
              <a:t>Μελλοντικές προκλήσεις… </a:t>
            </a:r>
          </a:p>
        </p:txBody>
      </p:sp>
      <p:sp>
        <p:nvSpPr>
          <p:cNvPr id="5" name="TextBox 4">
            <a:extLst>
              <a:ext uri="{FF2B5EF4-FFF2-40B4-BE49-F238E27FC236}">
                <a16:creationId xmlns:a16="http://schemas.microsoft.com/office/drawing/2014/main" id="{F5F9E12F-B496-425B-BB0E-1AA9FBB13B60}"/>
              </a:ext>
            </a:extLst>
          </p:cNvPr>
          <p:cNvSpPr txBox="1"/>
          <p:nvPr/>
        </p:nvSpPr>
        <p:spPr>
          <a:xfrm>
            <a:off x="4494319" y="2434230"/>
            <a:ext cx="6975629" cy="3780522"/>
          </a:xfrm>
          <a:prstGeom prst="rect">
            <a:avLst/>
          </a:prstGeom>
          <a:noFill/>
        </p:spPr>
        <p:txBody>
          <a:bodyPr wrap="square">
            <a:spAutoFit/>
          </a:bodyPr>
          <a:lstStyle/>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Νέοι παράγοντες κινδύνου (παθογόνοι μ/ο) των οποίων η μετάδοση στον άνθρωπο δεν είχε συνδεθεί μέχρι σήμερα με τα τρόφιμα (…κάθε χρόνο ανακαλύπτονται 2 νέοι μικροοργανισμοί που εμπλέκονται σε τροφιμογενή νοσήματα ή διαταραχές, από το 1977 και έπειτα)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Πιθανά τροφιμογενή προβλήματα από την ανάπτυξη καινοφανών τροφίμων (novel foods) και την επικράτηση νέων τάσεων καθώς και μεθόδων επεξεργασίας τροφίμων </a:t>
            </a:r>
          </a:p>
          <a:p>
            <a:pPr marL="285750" indent="-285750" algn="just">
              <a:lnSpc>
                <a:spcPct val="150000"/>
              </a:lnSpc>
              <a:buFont typeface="Wingdings" panose="05000000000000000000" pitchFamily="2" charset="2"/>
              <a:buChar char="ü"/>
            </a:pPr>
            <a:r>
              <a:rPr lang="el-GR" dirty="0">
                <a:latin typeface="Arial" panose="020B0604020202020204" pitchFamily="34" charset="0"/>
                <a:cs typeface="Arial" panose="020B0604020202020204" pitchFamily="34" charset="0"/>
              </a:rPr>
              <a:t>Βιοτρομοκρατία (bioterrorism) με χρήση τροφίμων</a:t>
            </a:r>
          </a:p>
        </p:txBody>
      </p:sp>
      <p:pic>
        <p:nvPicPr>
          <p:cNvPr id="4" name="Picture 3">
            <a:extLst>
              <a:ext uri="{FF2B5EF4-FFF2-40B4-BE49-F238E27FC236}">
                <a16:creationId xmlns:a16="http://schemas.microsoft.com/office/drawing/2014/main" id="{916345BD-E208-4B38-8ED1-BA91226036F8}"/>
              </a:ext>
            </a:extLst>
          </p:cNvPr>
          <p:cNvPicPr>
            <a:picLocks noChangeAspect="1"/>
          </p:cNvPicPr>
          <p:nvPr/>
        </p:nvPicPr>
        <p:blipFill>
          <a:blip r:embed="rId2">
            <a:duotone>
              <a:prstClr val="black"/>
              <a:schemeClr val="accent3">
                <a:tint val="45000"/>
                <a:satMod val="400000"/>
              </a:schemeClr>
            </a:duotone>
          </a:blip>
          <a:stretch>
            <a:fillRect/>
          </a:stretch>
        </p:blipFill>
        <p:spPr>
          <a:xfrm>
            <a:off x="0" y="0"/>
            <a:ext cx="4270159" cy="2434230"/>
          </a:xfrm>
          <a:prstGeom prst="rect">
            <a:avLst/>
          </a:prstGeom>
        </p:spPr>
      </p:pic>
    </p:spTree>
    <p:extLst>
      <p:ext uri="{BB962C8B-B14F-4D97-AF65-F5344CB8AC3E}">
        <p14:creationId xmlns:p14="http://schemas.microsoft.com/office/powerpoint/2010/main" val="16783829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657</Words>
  <Application>Microsoft Office PowerPoint</Application>
  <PresentationFormat>Widescreen</PresentationFormat>
  <Paragraphs>49</Paragraphs>
  <Slides>10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Calibri Light</vt:lpstr>
      <vt:lpstr>Segoe UI</vt:lpstr>
      <vt:lpstr>Segoe UI Light</vt:lpstr>
      <vt:lpstr>Times New Roman</vt:lpstr>
      <vt:lpstr>Wingdings</vt:lpstr>
      <vt:lpstr>1_Office Theme</vt:lpstr>
      <vt:lpstr>Balancing Act</vt:lpstr>
      <vt:lpstr>Επιδημιολογια τροφιμογενων νοσηματων Διαλεξη 6η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Επιδημιολογια τροφιμογενων νοσηματων Διαλεξη 6η     </dc:title>
  <dc:creator>Νατάσα</dc:creator>
  <cp:lastModifiedBy>Νατάσα</cp:lastModifiedBy>
  <cp:revision>42</cp:revision>
  <dcterms:created xsi:type="dcterms:W3CDTF">2022-03-13T10:10:56Z</dcterms:created>
  <dcterms:modified xsi:type="dcterms:W3CDTF">2022-03-13T12:25:44Z</dcterms:modified>
</cp:coreProperties>
</file>