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4" r:id="rId7"/>
    <p:sldId id="267" r:id="rId8"/>
    <p:sldId id="270" r:id="rId9"/>
    <p:sldId id="271" r:id="rId10"/>
    <p:sldId id="273" r:id="rId11"/>
    <p:sldId id="274" r:id="rId12"/>
    <p:sldId id="276" r:id="rId13"/>
    <p:sldId id="268" r:id="rId14"/>
    <p:sldId id="266" r:id="rId15"/>
    <p:sldId id="275" r:id="rId16"/>
    <p:sldId id="272" r:id="rId17"/>
    <p:sldId id="263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Bold" panose="02000000000000000000" charset="0"/>
      <p:regular r:id="rId27"/>
    </p:embeddedFont>
    <p:embeddedFont>
      <p:font typeface="Segoe UI Light" panose="020B0502040204020203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127EC1-187E-3895-25BE-71E787778276}" name="Delistathis Alexandros" initials="DA" userId="S::adelistathis@aegean.gr::78b19343-e2ef-418b-ad6a-df1366eae3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120" y="8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1.JPG"/><Relationship Id="rId12" Type="http://schemas.openxmlformats.org/officeDocument/2006/relationships/hyperlink" Target="https://momento360.com/#ud/8da60cafcba846aeb16918d64b4e42f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mento360.com/#folders/" TargetMode="External"/><Relationship Id="rId11" Type="http://schemas.openxmlformats.org/officeDocument/2006/relationships/hyperlink" Target="https://www.youtube.com/watch?v=2XCXlq0W_0k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@3D_Geoheritage_Map/featured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3.JPG"/><Relationship Id="rId14" Type="http://schemas.openxmlformats.org/officeDocument/2006/relationships/hyperlink" Target="https://sketchfab.com/3D_Geo-Heritage_Atlas/model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93347" y="8026678"/>
            <a:ext cx="11063675" cy="22603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3369" y="571500"/>
            <a:ext cx="3393333" cy="99855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17530" y="4233684"/>
            <a:ext cx="1067782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l-GR" sz="2400" kern="1400" spc="-50" dirty="0">
                <a:solidFill>
                  <a:srgbClr val="00457C"/>
                </a:solidFill>
                <a:latin typeface="Segoe UI Light"/>
                <a:cs typeface="Segoe UI Light"/>
              </a:rPr>
              <a:t>Αναγνώριση, Τεκμηρίωση και Παρακολούθηση με μεθόδους 3Δ χαρτογράφησης στην Διαχείριση Μνημείων Γεωλογικής κληρονομιάς</a:t>
            </a:r>
          </a:p>
          <a:p>
            <a:pPr algn="ctr"/>
            <a:br>
              <a:rPr lang="el-GR" sz="2400" kern="1400" spc="-50" dirty="0">
                <a:solidFill>
                  <a:srgbClr val="00457C"/>
                </a:solidFill>
                <a:latin typeface="Segoe UI Light"/>
                <a:cs typeface="Segoe UI Light"/>
              </a:rPr>
            </a:br>
            <a:r>
              <a:rPr lang="el-GR" kern="1400" spc="-50" dirty="0" err="1">
                <a:solidFill>
                  <a:srgbClr val="00457C"/>
                </a:solidFill>
                <a:latin typeface="Segoe UI Light"/>
                <a:cs typeface="Segoe UI Light"/>
              </a:rPr>
              <a:t>Σουλακέλλης</a:t>
            </a:r>
            <a:r>
              <a:rPr lang="el-GR" kern="1400" spc="-50" dirty="0">
                <a:solidFill>
                  <a:srgbClr val="00457C"/>
                </a:solidFill>
                <a:latin typeface="Segoe UI Light"/>
                <a:cs typeface="Segoe UI Light"/>
              </a:rPr>
              <a:t> Νικόλαος</a:t>
            </a:r>
            <a:endParaRPr lang="el-GR" dirty="0">
              <a:latin typeface="Segoe UI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78308" y="7486958"/>
            <a:ext cx="11693752" cy="36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l-GR" sz="2000" dirty="0">
                <a:solidFill>
                  <a:srgbClr val="000000"/>
                </a:solidFill>
                <a:latin typeface="Roboto"/>
              </a:rPr>
              <a:t>Μυτιλήνη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l-GR" sz="2000" dirty="0">
                <a:solidFill>
                  <a:srgbClr val="000000"/>
                </a:solidFill>
                <a:latin typeface="Roboto"/>
              </a:rPr>
              <a:t>Μάιος 2023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24600" y="2247900"/>
            <a:ext cx="5490138" cy="631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6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6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FD635C1-8BAE-9B96-6097-9F9A170571F3}"/>
              </a:ext>
            </a:extLst>
          </p:cNvPr>
          <p:cNvSpPr txBox="1"/>
          <p:nvPr/>
        </p:nvSpPr>
        <p:spPr>
          <a:xfrm>
            <a:off x="3516170" y="5829300"/>
            <a:ext cx="11680540" cy="827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l-GR" sz="2000" i="1" dirty="0">
                <a:solidFill>
                  <a:srgbClr val="000000"/>
                </a:solidFill>
                <a:latin typeface="Roboto"/>
              </a:rPr>
              <a:t>Πράξη: [e-Aegean </a:t>
            </a:r>
            <a:r>
              <a:rPr lang="en-US" sz="2000" i="1" dirty="0" err="1">
                <a:solidFill>
                  <a:srgbClr val="000000"/>
                </a:solidFill>
                <a:latin typeface="Roboto"/>
              </a:rPr>
              <a:t>CulTour</a:t>
            </a:r>
            <a:r>
              <a:rPr lang="el-GR" sz="2000" i="1" dirty="0">
                <a:solidFill>
                  <a:srgbClr val="000000"/>
                </a:solidFill>
                <a:latin typeface="Roboto"/>
              </a:rPr>
              <a:t>] «Διαπεριφερειακός Ψηφιακός Μετασχηματισμός Αιγαίου Αρχιπελάγους στον Πολιτισμό και Τουρισμό» - MIS 5047046</a:t>
            </a:r>
            <a:endParaRPr lang="en-US" sz="2000" i="1" dirty="0">
              <a:solidFill>
                <a:srgbClr val="000000"/>
              </a:solidFill>
              <a:latin typeface="Roboto"/>
            </a:endParaRP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41BFFC7E-94FD-3C9D-927F-16A6B21581BE}"/>
              </a:ext>
            </a:extLst>
          </p:cNvPr>
          <p:cNvCxnSpPr/>
          <p:nvPr/>
        </p:nvCxnSpPr>
        <p:spPr>
          <a:xfrm>
            <a:off x="4517740" y="5143500"/>
            <a:ext cx="967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E5C751C3-BEAB-2719-BE66-D5216B2A65FB}"/>
              </a:ext>
            </a:extLst>
          </p:cNvPr>
          <p:cNvCxnSpPr>
            <a:cxnSpLocks/>
          </p:cNvCxnSpPr>
          <p:nvPr/>
        </p:nvCxnSpPr>
        <p:spPr>
          <a:xfrm>
            <a:off x="5587264" y="7200900"/>
            <a:ext cx="75094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Εικόνα 9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2CF94A8C-BC62-06AC-E841-FCC2D1DF5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5" y="271061"/>
            <a:ext cx="3779528" cy="143865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66614BB3-5C44-09A1-7EFE-F1CF6FF6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852" y="3009900"/>
            <a:ext cx="4496296" cy="9273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023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Πλατφόρμες </a:t>
            </a:r>
            <a:r>
              <a:rPr lang="en-US" sz="3300" dirty="0">
                <a:solidFill>
                  <a:srgbClr val="01457C"/>
                </a:solidFill>
                <a:latin typeface="Roboto Bold"/>
              </a:rPr>
              <a:t>3d </a:t>
            </a:r>
            <a:r>
              <a:rPr lang="el-GR" sz="3300" dirty="0">
                <a:solidFill>
                  <a:srgbClr val="01457C"/>
                </a:solidFill>
                <a:latin typeface="Roboto Bold"/>
              </a:rPr>
              <a:t>οπτικοποίησης</a:t>
            </a:r>
            <a:endParaRPr lang="en-US" sz="33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4C3CB9-0A42-B376-6C5A-610E546A735A}"/>
              </a:ext>
            </a:extLst>
          </p:cNvPr>
          <p:cNvSpPr txBox="1"/>
          <p:nvPr/>
        </p:nvSpPr>
        <p:spPr>
          <a:xfrm>
            <a:off x="11249441" y="1726536"/>
            <a:ext cx="3554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https://momento360.com/#folders/</a:t>
            </a:r>
            <a:endParaRPr lang="en-US" dirty="0"/>
          </a:p>
          <a:p>
            <a:endParaRPr lang="el-GR" dirty="0"/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624F2A2-7CCE-390C-B374-4A6152402B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66"/>
          <a:stretch/>
        </p:blipFill>
        <p:spPr>
          <a:xfrm>
            <a:off x="10561952" y="2108533"/>
            <a:ext cx="6755058" cy="3001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5CA28-F5B9-DE0F-DDCE-B9EC0FED9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9512" y="1863241"/>
            <a:ext cx="1317923" cy="318498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A54CE6C-9FFD-AE2D-409D-5915065040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17"/>
          <a:stretch/>
        </p:blipFill>
        <p:spPr>
          <a:xfrm>
            <a:off x="6834033" y="5897266"/>
            <a:ext cx="6343537" cy="26433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26CE0A-00B8-A85C-8F7B-26A6A624D4AF}"/>
              </a:ext>
            </a:extLst>
          </p:cNvPr>
          <p:cNvSpPr txBox="1"/>
          <p:nvPr/>
        </p:nvSpPr>
        <p:spPr>
          <a:xfrm>
            <a:off x="3657600" y="5428445"/>
            <a:ext cx="6343537" cy="653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https://www.youtube.com/@3D_Geoheritage_Map/featured</a:t>
            </a:r>
            <a:endParaRPr lang="en-US" dirty="0"/>
          </a:p>
          <a:p>
            <a:endParaRPr lang="el-G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234B92-4E3B-5B96-0BF9-6BE4AB87CC8E}"/>
              </a:ext>
            </a:extLst>
          </p:cNvPr>
          <p:cNvSpPr txBox="1"/>
          <p:nvPr/>
        </p:nvSpPr>
        <p:spPr>
          <a:xfrm>
            <a:off x="9270140" y="8291936"/>
            <a:ext cx="3959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11"/>
              </a:rPr>
              <a:t>Ηφαιστειακός Δόμος </a:t>
            </a:r>
            <a:r>
              <a:rPr lang="el-GR" dirty="0" err="1">
                <a:hlinkClick r:id="rId11"/>
              </a:rPr>
              <a:t>Πορτός</a:t>
            </a:r>
            <a:r>
              <a:rPr lang="el-GR" dirty="0">
                <a:hlinkClick r:id="rId11"/>
              </a:rPr>
              <a:t> - </a:t>
            </a:r>
            <a:r>
              <a:rPr lang="en-US" dirty="0">
                <a:hlinkClick r:id="rId11"/>
              </a:rPr>
              <a:t>YouTube</a:t>
            </a:r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5A499-EDBB-0230-5057-788A2D160632}"/>
              </a:ext>
            </a:extLst>
          </p:cNvPr>
          <p:cNvSpPr txBox="1"/>
          <p:nvPr/>
        </p:nvSpPr>
        <p:spPr>
          <a:xfrm>
            <a:off x="10668000" y="5145143"/>
            <a:ext cx="6721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https://momento360.com/#ud/8da60cafcba846aeb16918d64b4e42f7</a:t>
            </a:r>
            <a:endParaRPr lang="el-GR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DFFB-3CC2-484A-EC8D-A5B1C60A1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4361"/>
          <a:stretch/>
        </p:blipFill>
        <p:spPr>
          <a:xfrm>
            <a:off x="4065609" y="2044719"/>
            <a:ext cx="6243617" cy="3065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A7C14B-4541-B428-6933-94F870CA25C1}"/>
              </a:ext>
            </a:extLst>
          </p:cNvPr>
          <p:cNvSpPr txBox="1"/>
          <p:nvPr/>
        </p:nvSpPr>
        <p:spPr>
          <a:xfrm>
            <a:off x="3977286" y="1726536"/>
            <a:ext cx="5292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4"/>
              </a:rPr>
              <a:t>https://sketchfab.com/3D_Geo-Heritage_Atlas/models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878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3AAD51-781E-CD3B-950C-38EF1B2C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045" y="2487738"/>
            <a:ext cx="6895174" cy="5358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023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Εκπαιδευτικές</a:t>
            </a:r>
            <a:r>
              <a:rPr lang="en-US" sz="3300" dirty="0">
                <a:solidFill>
                  <a:srgbClr val="01457C"/>
                </a:solidFill>
                <a:latin typeface="Roboto Bold"/>
              </a:rPr>
              <a:t> </a:t>
            </a:r>
            <a:r>
              <a:rPr lang="el-GR" sz="3300" dirty="0">
                <a:solidFill>
                  <a:srgbClr val="01457C"/>
                </a:solidFill>
                <a:latin typeface="Roboto Bold"/>
              </a:rPr>
              <a:t>δραστηριότητες … </a:t>
            </a:r>
            <a:endParaRPr lang="en-US" sz="33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46D201-0872-3386-BADB-14636D49D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740" y="1829296"/>
            <a:ext cx="3857625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2C9CC-D8E5-B348-C9FC-3931115651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67" y="3965841"/>
            <a:ext cx="34004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023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Έκθεση χαρτών… </a:t>
            </a:r>
            <a:endParaRPr lang="en-US" sz="33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13" name="Picture 12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0BC9A211-F179-53C9-31F0-AE5D255A9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37" y="1729099"/>
            <a:ext cx="4862215" cy="6876125"/>
          </a:xfrm>
          <a:prstGeom prst="rect">
            <a:avLst/>
          </a:prstGeom>
        </p:spPr>
      </p:pic>
      <p:pic>
        <p:nvPicPr>
          <p:cNvPr id="15" name="Picture 14" descr="A group of people sitting at table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B647595-0C32-EFBD-B8B9-AC9B1F7A4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76500"/>
            <a:ext cx="6668202" cy="52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0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023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Επόμενες ενέργειες</a:t>
            </a:r>
            <a:r>
              <a:rPr lang="en-US" sz="3300" dirty="0">
                <a:solidFill>
                  <a:srgbClr val="01457C"/>
                </a:solidFill>
                <a:latin typeface="Roboto Bold"/>
              </a:rPr>
              <a:t>….</a:t>
            </a: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F5CA28-F5B9-DE0F-DDCE-B9EC0FED9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9512" y="1863241"/>
            <a:ext cx="1317923" cy="318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47869-C091-DEAE-651E-7B4A1B20F0F5}"/>
              </a:ext>
            </a:extLst>
          </p:cNvPr>
          <p:cNvSpPr txBox="1"/>
          <p:nvPr/>
        </p:nvSpPr>
        <p:spPr>
          <a:xfrm>
            <a:off x="3990910" y="203016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Διοργάνωση Διεθνούς Θερινού Σχολείου</a:t>
            </a: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C07C978-A683-182C-B974-07C614A42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10" y="2486608"/>
            <a:ext cx="7188606" cy="6137499"/>
          </a:xfrm>
          <a:prstGeom prst="rect">
            <a:avLst/>
          </a:prstGeom>
        </p:spPr>
      </p:pic>
      <p:pic>
        <p:nvPicPr>
          <p:cNvPr id="15" name="Picture 1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72A0790-6E8A-7F22-64C7-C99A7D00FC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10" y="5385898"/>
            <a:ext cx="2037593" cy="20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9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8000"/>
          </a:blip>
          <a:srcRect/>
          <a:stretch>
            <a:fillRect/>
          </a:stretch>
        </p:blipFill>
        <p:spPr>
          <a:xfrm>
            <a:off x="3606933" y="7994558"/>
            <a:ext cx="11220900" cy="2292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>
            <a:off x="9863515" y="641124"/>
            <a:ext cx="3393333" cy="9985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35366" y="7250041"/>
            <a:ext cx="11693752" cy="2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l-GR" sz="1700" dirty="0">
                <a:solidFill>
                  <a:srgbClr val="000000">
                    <a:alpha val="37647"/>
                  </a:srgbClr>
                </a:solidFill>
                <a:latin typeface="Roboto"/>
              </a:rPr>
              <a:t>Μυτιλήνη</a:t>
            </a:r>
            <a:r>
              <a:rPr lang="en-US" sz="1700" dirty="0">
                <a:solidFill>
                  <a:srgbClr val="000000">
                    <a:alpha val="37647"/>
                  </a:srgbClr>
                </a:solidFill>
                <a:latin typeface="Roboto"/>
              </a:rPr>
              <a:t>, </a:t>
            </a:r>
            <a:r>
              <a:rPr lang="el-GR" sz="1700" dirty="0">
                <a:solidFill>
                  <a:srgbClr val="000000">
                    <a:alpha val="37647"/>
                  </a:srgbClr>
                </a:solidFill>
                <a:latin typeface="Roboto"/>
              </a:rPr>
              <a:t>Μάιος 2023</a:t>
            </a:r>
            <a:endParaRPr lang="en-US" sz="1700" dirty="0">
              <a:solidFill>
                <a:srgbClr val="000000">
                  <a:alpha val="37647"/>
                </a:srgbClr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77568" y="5048543"/>
            <a:ext cx="620621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7"/>
              </a:lnSpc>
            </a:pPr>
            <a:r>
              <a:rPr lang="en-US" sz="6000" dirty="0" err="1">
                <a:solidFill>
                  <a:srgbClr val="EC7304"/>
                </a:solidFill>
                <a:latin typeface="Roboto Bold"/>
              </a:rPr>
              <a:t>Ευχ</a:t>
            </a:r>
            <a:r>
              <a:rPr lang="en-US" sz="6000" dirty="0">
                <a:solidFill>
                  <a:srgbClr val="EC7304"/>
                </a:solidFill>
                <a:latin typeface="Roboto Bold"/>
              </a:rPr>
              <a:t>αριστούμε!</a:t>
            </a:r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CEE1C85-EF70-9AB0-7B68-7D127099D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5" y="352041"/>
            <a:ext cx="3779528" cy="1438659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3084F82-F246-C7F7-0314-517DFAB7FCBC}"/>
              </a:ext>
            </a:extLst>
          </p:cNvPr>
          <p:cNvSpPr txBox="1"/>
          <p:nvPr/>
        </p:nvSpPr>
        <p:spPr>
          <a:xfrm>
            <a:off x="4257380" y="4481036"/>
            <a:ext cx="1067782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l-GR" sz="2400" kern="1400" spc="-50" dirty="0">
                <a:solidFill>
                  <a:srgbClr val="00457C"/>
                </a:solidFill>
                <a:latin typeface="Segoe UI Light"/>
                <a:cs typeface="Segoe UI Light"/>
              </a:rPr>
              <a:t>Αναγνώριση, Τεκμηρίωση και Παρακολούθηση με μεθόδους 3Δ χαρτογράφησης στην Διαχείριση Μνημείων Γεωλογικής κληρονομιάς</a:t>
            </a:r>
            <a:endParaRPr lang="el-GR" sz="2400" dirty="0">
              <a:latin typeface="Segoe UI Light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769385C-0EE6-9FAD-C9F9-C26AFACD8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885" y="3238500"/>
            <a:ext cx="4496296" cy="9273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4611042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Σκοπός της Δράσης 1.1</a:t>
            </a:r>
            <a:endParaRPr lang="en-US" sz="33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1" name="TextBox 11"/>
          <p:cNvSpPr txBox="1"/>
          <p:nvPr/>
        </p:nvSpPr>
        <p:spPr>
          <a:xfrm rot="-5400000">
            <a:off x="-1849907" y="4376258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3EC40F-FD9F-F347-A87B-DD73BE4A41EF}"/>
              </a:ext>
            </a:extLst>
          </p:cNvPr>
          <p:cNvSpPr txBox="1"/>
          <p:nvPr/>
        </p:nvSpPr>
        <p:spPr>
          <a:xfrm>
            <a:off x="3962400" y="2466535"/>
            <a:ext cx="120532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Σκοπός της Δράσης 1.1. με τίτλο: Αναγνώριση, Τεκμηρίωση και Παρακολούθηση με μεθόδους 3Δ χαρτογράφησης στην Διαχείριση Μνημείων Γεωλογικής κληρονομιάς είναι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l-GR" dirty="0"/>
              <a:t>η δημιουργία ερευνητικής υποδομής και 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l-GR" dirty="0"/>
              <a:t>η βελτίωση της υφιστάμενης τεχνογνωσίας </a:t>
            </a:r>
            <a:endParaRPr lang="en-US" dirty="0"/>
          </a:p>
          <a:p>
            <a:pPr algn="just"/>
            <a:r>
              <a:rPr lang="el-GR" dirty="0"/>
              <a:t>για την 3D χαρτογράφηση και η 3D/4D </a:t>
            </a:r>
            <a:r>
              <a:rPr lang="el-GR" dirty="0" err="1"/>
              <a:t>οπτικοποίηση</a:t>
            </a:r>
            <a:r>
              <a:rPr lang="el-GR" dirty="0"/>
              <a:t>, σε διαφορετικές γεωγραφικές, χαρτογραφικές και χωρικές κλίμακες (3D </a:t>
            </a:r>
            <a:r>
              <a:rPr lang="el-GR" dirty="0" err="1"/>
              <a:t>multiscale</a:t>
            </a:r>
            <a:r>
              <a:rPr lang="el-GR" dirty="0"/>
              <a:t> </a:t>
            </a:r>
            <a:r>
              <a:rPr lang="el-GR" dirty="0" err="1"/>
              <a:t>mapping</a:t>
            </a:r>
            <a:r>
              <a:rPr lang="el-GR" dirty="0"/>
              <a:t>) περιοχών ιδιαίτερου ενδιαφέροντος Γεωλογικής κληρονομιάς (</a:t>
            </a:r>
            <a:r>
              <a:rPr lang="el-GR" dirty="0" err="1"/>
              <a:t>γεωπάρκα</a:t>
            </a:r>
            <a:r>
              <a:rPr lang="el-GR" dirty="0"/>
              <a:t>, </a:t>
            </a:r>
            <a:r>
              <a:rPr lang="el-GR" dirty="0" err="1"/>
              <a:t>γεώτοποι</a:t>
            </a:r>
            <a:r>
              <a:rPr lang="el-GR" dirty="0"/>
              <a:t>, ανασκαφές</a:t>
            </a:r>
            <a:r>
              <a:rPr lang="en-US" dirty="0"/>
              <a:t>,</a:t>
            </a:r>
            <a:r>
              <a:rPr lang="el-GR" dirty="0"/>
              <a:t> μουσειακά εκθέματα κ.ά.).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DF4B9-A709-FEBD-882D-512E39BC1BCD}"/>
              </a:ext>
            </a:extLst>
          </p:cNvPr>
          <p:cNvSpPr txBox="1"/>
          <p:nvPr/>
        </p:nvSpPr>
        <p:spPr>
          <a:xfrm>
            <a:off x="3962400" y="4817576"/>
            <a:ext cx="9372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Φορείς υλοποίησης: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Εργαστήριο Χαρτογραφίας και </a:t>
            </a:r>
            <a:r>
              <a:rPr lang="el-GR" dirty="0" err="1"/>
              <a:t>Γεωπληροφορικής</a:t>
            </a:r>
            <a:r>
              <a:rPr lang="el-GR" dirty="0"/>
              <a:t>, Τμήμα Γεωγραφίας, Πανεπιστήμιο Αιγαίου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Εργαστήριο Γεωμορφολογίας και Περιβαλλοντικής Γεωλογίας, Τμήμα Γεωγραφίας, Πανεπιστήμιο Αιγαίου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l-GR" dirty="0"/>
              <a:t>Σε συνεργασία με το: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Μουσείο Φυσικής Ιστορίας Απολιθωμένου Δάσους Λέσβου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4611042" cy="5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Προμήθεια Εξοπλισμού</a:t>
            </a:r>
            <a:endParaRPr lang="en-US" sz="33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9E8CE-3752-C322-4CFA-3BFA48128618}"/>
              </a:ext>
            </a:extLst>
          </p:cNvPr>
          <p:cNvSpPr txBox="1"/>
          <p:nvPr/>
        </p:nvSpPr>
        <p:spPr>
          <a:xfrm>
            <a:off x="11734800" y="2213173"/>
            <a:ext cx="1498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i="0" dirty="0" err="1">
                <a:solidFill>
                  <a:srgbClr val="4C4C4C"/>
                </a:solidFill>
                <a:effectLst/>
                <a:latin typeface="+mj-lt"/>
              </a:rPr>
              <a:t>ΣμηΕΑ</a:t>
            </a:r>
            <a:endParaRPr lang="el-GR" b="0" i="0" dirty="0">
              <a:solidFill>
                <a:srgbClr val="4C4C4C"/>
              </a:solidFill>
              <a:effectLst/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AC08B2-5A47-E641-B3FC-6C5A9546CBE2}"/>
              </a:ext>
            </a:extLst>
          </p:cNvPr>
          <p:cNvGrpSpPr/>
          <p:nvPr/>
        </p:nvGrpSpPr>
        <p:grpSpPr>
          <a:xfrm>
            <a:off x="3260254" y="2233906"/>
            <a:ext cx="5051351" cy="1821603"/>
            <a:chOff x="5734897" y="2391434"/>
            <a:chExt cx="5051351" cy="18216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51ECAB-99F8-D0A7-D656-B273511AAA54}"/>
                </a:ext>
              </a:extLst>
            </p:cNvPr>
            <p:cNvSpPr txBox="1"/>
            <p:nvPr/>
          </p:nvSpPr>
          <p:spPr>
            <a:xfrm>
              <a:off x="6890491" y="2391434"/>
              <a:ext cx="29620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b="1" i="0" dirty="0">
                  <a:solidFill>
                    <a:srgbClr val="4C4C4C"/>
                  </a:solidFill>
                  <a:effectLst/>
                  <a:latin typeface="+mj-lt"/>
                </a:rPr>
                <a:t>Ηλεκτρονικοί Υπολογιστές</a:t>
              </a:r>
              <a:endParaRPr lang="el-GR" b="0" i="0" dirty="0">
                <a:solidFill>
                  <a:srgbClr val="4C4C4C"/>
                </a:solidFill>
                <a:effectLst/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9AB821-E31C-624B-432D-78F87E95F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4897" y="2800482"/>
              <a:ext cx="2690581" cy="14125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EDB421-57DE-1B52-5FD5-92AABA5F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8187" y="3117941"/>
              <a:ext cx="1495228" cy="10817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A1AF79-A9CC-484E-1C95-99D82E55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8799" y="3122036"/>
              <a:ext cx="1847449" cy="104869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C39F697-EEE2-5971-1558-E7958C312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813" y="2780611"/>
            <a:ext cx="2673707" cy="23628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F0D842-D607-08FC-54BB-AC643C0657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9200" y="2780611"/>
            <a:ext cx="4076374" cy="2362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FB4DDE-7ABB-CC7A-D661-C7400076A2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09979" y="5308013"/>
            <a:ext cx="3381375" cy="15516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254BED-31B4-EC01-3083-B5F7807C41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87276" y="5558586"/>
            <a:ext cx="1291230" cy="12912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87F4D0-70D2-C009-4F27-1B09F7413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96991" y="5463829"/>
            <a:ext cx="1380791" cy="1380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1EA98E-2FBC-F4B1-A290-33504BA799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62149" y="5526275"/>
            <a:ext cx="1963425" cy="1308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E03E2C-91AB-3D59-8453-C574D04926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97200" y="7083733"/>
            <a:ext cx="1219200" cy="1219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89BA18-6EEF-418C-3FC2-25DB22EE4B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6980899" y="3695700"/>
            <a:ext cx="927313" cy="26283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D9B40B-B678-1D98-62D1-196240E600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6462" y="519082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DD53F9-1E47-412E-81BC-53A12CF97E79}"/>
              </a:ext>
            </a:extLst>
          </p:cNvPr>
          <p:cNvSpPr txBox="1"/>
          <p:nvPr/>
        </p:nvSpPr>
        <p:spPr>
          <a:xfrm>
            <a:off x="5179581" y="5094497"/>
            <a:ext cx="1847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i="0" dirty="0">
                <a:solidFill>
                  <a:srgbClr val="4C4C4C"/>
                </a:solidFill>
                <a:effectLst/>
              </a:rPr>
              <a:t>3δ εκτυπωτής</a:t>
            </a:r>
            <a:endParaRPr lang="el-GR" b="0" i="0" dirty="0">
              <a:solidFill>
                <a:srgbClr val="4C4C4C"/>
              </a:solidFill>
              <a:effectLst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61619E37-F4B8-2379-2747-B7A8E927C40A}"/>
              </a:ext>
            </a:extLst>
          </p:cNvPr>
          <p:cNvSpPr txBox="1"/>
          <p:nvPr/>
        </p:nvSpPr>
        <p:spPr>
          <a:xfrm rot="-5400000">
            <a:off x="-1849907" y="4376258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0FBBF5-A4D9-5EBF-3CAA-AD3B75F679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8326" y="6760103"/>
            <a:ext cx="3028950" cy="15144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39D47E-082F-4FF2-9039-FEF67DB734EF}"/>
              </a:ext>
            </a:extLst>
          </p:cNvPr>
          <p:cNvSpPr txBox="1"/>
          <p:nvPr/>
        </p:nvSpPr>
        <p:spPr>
          <a:xfrm>
            <a:off x="8077200" y="7067121"/>
            <a:ext cx="1847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C4C4C"/>
                </a:solidFill>
              </a:rPr>
              <a:t>VR headset</a:t>
            </a:r>
            <a:endParaRPr lang="el-GR" b="0" i="0" dirty="0">
              <a:solidFill>
                <a:srgbClr val="4C4C4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53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8621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Χάρτης Γεωτόπων Λέσβου </a:t>
            </a:r>
            <a:r>
              <a:rPr lang="el-GR" sz="1600" dirty="0">
                <a:solidFill>
                  <a:srgbClr val="01457C"/>
                </a:solidFill>
                <a:latin typeface="Roboto Bold"/>
              </a:rPr>
              <a:t>Κλίμακα 1:50.000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15" name="Picture 14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AB687E5D-BA0B-F2EA-4E66-1164CA57E1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69"/>
          <a:stretch/>
        </p:blipFill>
        <p:spPr>
          <a:xfrm>
            <a:off x="5105401" y="1721528"/>
            <a:ext cx="10067832" cy="6897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FD51B5-B636-A58E-5CC0-0EA7577E92C0}"/>
              </a:ext>
            </a:extLst>
          </p:cNvPr>
          <p:cNvSpPr txBox="1"/>
          <p:nvPr/>
        </p:nvSpPr>
        <p:spPr>
          <a:xfrm rot="16200000">
            <a:off x="3468317" y="4958834"/>
            <a:ext cx="3274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Διαστάσεις χάρτη: 2 μ. Χ 1,60 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95E897-B3D0-9E95-ECC3-1033E133E928}"/>
              </a:ext>
            </a:extLst>
          </p:cNvPr>
          <p:cNvSpPr txBox="1"/>
          <p:nvPr/>
        </p:nvSpPr>
        <p:spPr>
          <a:xfrm>
            <a:off x="8153400" y="8289729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Κλίμακα χάρτη: 1 : 50.000</a:t>
            </a:r>
          </a:p>
        </p:txBody>
      </p:sp>
    </p:spTree>
    <p:extLst>
      <p:ext uri="{BB962C8B-B14F-4D97-AF65-F5344CB8AC3E}">
        <p14:creationId xmlns:p14="http://schemas.microsoft.com/office/powerpoint/2010/main" val="283516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8621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Χάρτης Γεωτόπων Λέσβου </a:t>
            </a:r>
            <a:r>
              <a:rPr lang="el-GR" sz="1600" dirty="0">
                <a:solidFill>
                  <a:srgbClr val="01457C"/>
                </a:solidFill>
                <a:latin typeface="Roboto Bold"/>
              </a:rPr>
              <a:t>Κλίμακα 1:50.000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65274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95E897-B3D0-9E95-ECC3-1033E133E928}"/>
              </a:ext>
            </a:extLst>
          </p:cNvPr>
          <p:cNvSpPr txBox="1"/>
          <p:nvPr/>
        </p:nvSpPr>
        <p:spPr>
          <a:xfrm>
            <a:off x="4803843" y="6873142"/>
            <a:ext cx="236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Σύνολο 154 </a:t>
            </a:r>
            <a:r>
              <a:rPr lang="el-GR" b="1" dirty="0" err="1"/>
              <a:t>Γεώτοποι</a:t>
            </a:r>
            <a:endParaRPr lang="el-GR" b="1" dirty="0"/>
          </a:p>
        </p:txBody>
      </p:sp>
      <p:pic>
        <p:nvPicPr>
          <p:cNvPr id="9" name="Picture 8" descr="A close-up of a map&#10;&#10;Description automatically generated with medium confidence">
            <a:extLst>
              <a:ext uri="{FF2B5EF4-FFF2-40B4-BE49-F238E27FC236}">
                <a16:creationId xmlns:a16="http://schemas.microsoft.com/office/drawing/2014/main" id="{29752B31-AD60-7A66-4700-B700ABCDF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3" t="32129"/>
          <a:stretch/>
        </p:blipFill>
        <p:spPr>
          <a:xfrm>
            <a:off x="7239000" y="1713204"/>
            <a:ext cx="9677400" cy="6887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28A0E5-F84A-A30F-7769-46493D32858C}"/>
              </a:ext>
            </a:extLst>
          </p:cNvPr>
          <p:cNvSpPr txBox="1"/>
          <p:nvPr/>
        </p:nvSpPr>
        <p:spPr>
          <a:xfrm>
            <a:off x="3962400" y="2762064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24 </a:t>
            </a:r>
            <a:r>
              <a:rPr lang="el-GR" dirty="0" err="1"/>
              <a:t>Απολιθωματοφόρες</a:t>
            </a:r>
            <a:r>
              <a:rPr lang="el-GR" dirty="0"/>
              <a:t> θέσεις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99B3D-72F1-576F-C544-B654E6FFE454}"/>
              </a:ext>
            </a:extLst>
          </p:cNvPr>
          <p:cNvSpPr txBox="1"/>
          <p:nvPr/>
        </p:nvSpPr>
        <p:spPr>
          <a:xfrm>
            <a:off x="3953061" y="4299484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57 Ηφαιστειακοί </a:t>
            </a:r>
            <a:r>
              <a:rPr lang="el-GR" dirty="0" err="1"/>
              <a:t>Γεώτοποι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B475E5-C4A7-1F5A-2EDD-E1406995A271}"/>
              </a:ext>
            </a:extLst>
          </p:cNvPr>
          <p:cNvSpPr txBox="1"/>
          <p:nvPr/>
        </p:nvSpPr>
        <p:spPr>
          <a:xfrm>
            <a:off x="3981855" y="6326257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22 Τεκτονικοί </a:t>
            </a:r>
            <a:r>
              <a:rPr lang="el-GR" dirty="0" err="1"/>
              <a:t>Γεώτοποι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F1A005-7646-D05C-B79F-1C2578B099DE}"/>
              </a:ext>
            </a:extLst>
          </p:cNvPr>
          <p:cNvSpPr txBox="1"/>
          <p:nvPr/>
        </p:nvSpPr>
        <p:spPr>
          <a:xfrm>
            <a:off x="3943755" y="3296884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16 Αρχαία Λατομεία - Ορυχεία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9AD79F-7E19-B0B2-CDC2-D0CEDB37FE2B}"/>
              </a:ext>
            </a:extLst>
          </p:cNvPr>
          <p:cNvSpPr txBox="1"/>
          <p:nvPr/>
        </p:nvSpPr>
        <p:spPr>
          <a:xfrm>
            <a:off x="3953061" y="3792676"/>
            <a:ext cx="286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11 </a:t>
            </a:r>
            <a:r>
              <a:rPr lang="el-GR" dirty="0" err="1"/>
              <a:t>Γεώτοποι</a:t>
            </a:r>
            <a:r>
              <a:rPr lang="el-GR" dirty="0"/>
              <a:t> Διάβρωσης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9E3B1A-A49D-A583-3B41-6488C68CD674}"/>
              </a:ext>
            </a:extLst>
          </p:cNvPr>
          <p:cNvSpPr txBox="1"/>
          <p:nvPr/>
        </p:nvSpPr>
        <p:spPr>
          <a:xfrm>
            <a:off x="4083937" y="5297610"/>
            <a:ext cx="2088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7  Θερμές πηγές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F62AD-76CE-3FE2-124F-90C1F8732432}"/>
              </a:ext>
            </a:extLst>
          </p:cNvPr>
          <p:cNvSpPr txBox="1"/>
          <p:nvPr/>
        </p:nvSpPr>
        <p:spPr>
          <a:xfrm>
            <a:off x="3981855" y="4798547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11 Καταρράκτες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293B0-D02A-03A9-35A2-91169BE290DB}"/>
              </a:ext>
            </a:extLst>
          </p:cNvPr>
          <p:cNvSpPr txBox="1"/>
          <p:nvPr/>
        </p:nvSpPr>
        <p:spPr>
          <a:xfrm>
            <a:off x="4091850" y="5811933"/>
            <a:ext cx="307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6 Σπήλαια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49944-DF65-8EA5-9D14-C241F390E44D}"/>
              </a:ext>
            </a:extLst>
          </p:cNvPr>
          <p:cNvSpPr txBox="1"/>
          <p:nvPr/>
        </p:nvSpPr>
        <p:spPr>
          <a:xfrm>
            <a:off x="3981855" y="2257874"/>
            <a:ext cx="236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Κατηγορίες γεωτόπων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4A5D76-7949-F18B-C089-85B3EFD924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630" t="22913" r="4583" b="70846"/>
          <a:stretch/>
        </p:blipFill>
        <p:spPr>
          <a:xfrm rot="5400000">
            <a:off x="1557713" y="4448087"/>
            <a:ext cx="4167398" cy="641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3E993-F51F-A670-E4E2-EE16A4649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1773" y="3105909"/>
            <a:ext cx="8986283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9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88621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Χάρτης Γεωτόπων Λέσβου </a:t>
            </a:r>
            <a:r>
              <a:rPr lang="el-GR" sz="1600" dirty="0">
                <a:solidFill>
                  <a:srgbClr val="01457C"/>
                </a:solidFill>
                <a:latin typeface="Roboto Bold"/>
              </a:rPr>
              <a:t>Κλίμακα 1:50.000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75899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23" name="Picture 22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33057C41-43FF-BAFB-B2C5-D00D04163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/>
          <a:stretch/>
        </p:blipFill>
        <p:spPr>
          <a:xfrm>
            <a:off x="5791200" y="1964893"/>
            <a:ext cx="11010900" cy="6441256"/>
          </a:xfrm>
          <a:prstGeom prst="rect">
            <a:avLst/>
          </a:prstGeom>
        </p:spPr>
      </p:pic>
      <p:pic>
        <p:nvPicPr>
          <p:cNvPr id="26" name="Picture 25" descr="A qr code with red and blue squares&#10;&#10;Description automatically generated with medium confidence">
            <a:extLst>
              <a:ext uri="{FF2B5EF4-FFF2-40B4-BE49-F238E27FC236}">
                <a16:creationId xmlns:a16="http://schemas.microsoft.com/office/drawing/2014/main" id="{A51C3C4F-4BF6-4323-D7B1-F2F47423E5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7" y="2331730"/>
            <a:ext cx="1500187" cy="15001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C7CE461-E66B-A37A-F5DE-EE0A360035E6}"/>
              </a:ext>
            </a:extLst>
          </p:cNvPr>
          <p:cNvSpPr txBox="1"/>
          <p:nvPr/>
        </p:nvSpPr>
        <p:spPr>
          <a:xfrm rot="16200000">
            <a:off x="2609951" y="2849937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360 Πανόραμα (10)</a:t>
            </a:r>
          </a:p>
        </p:txBody>
      </p:sp>
      <p:pic>
        <p:nvPicPr>
          <p:cNvPr id="30" name="Picture 29" descr="A qr code with red and green squares&#10;&#10;Description automatically generated with medium confidence">
            <a:extLst>
              <a:ext uri="{FF2B5EF4-FFF2-40B4-BE49-F238E27FC236}">
                <a16:creationId xmlns:a16="http://schemas.microsoft.com/office/drawing/2014/main" id="{2A04042B-E893-FCE5-56AA-33CA3DF6A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62" y="4215703"/>
            <a:ext cx="1634064" cy="16340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3AB45B-8520-D10E-ABC9-B7FA86307F57}"/>
              </a:ext>
            </a:extLst>
          </p:cNvPr>
          <p:cNvSpPr txBox="1"/>
          <p:nvPr/>
        </p:nvSpPr>
        <p:spPr>
          <a:xfrm rot="16200000">
            <a:off x="2618057" y="4510316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3δ Βίντεο (20)</a:t>
            </a:r>
          </a:p>
        </p:txBody>
      </p:sp>
      <p:pic>
        <p:nvPicPr>
          <p:cNvPr id="33" name="Picture 32" descr="A picture containing pattern, square, symmetry, graphics&#10;&#10;Description automatically generated">
            <a:extLst>
              <a:ext uri="{FF2B5EF4-FFF2-40B4-BE49-F238E27FC236}">
                <a16:creationId xmlns:a16="http://schemas.microsoft.com/office/drawing/2014/main" id="{3968C637-921D-6402-E550-FB52DE11EA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8" y="6364337"/>
            <a:ext cx="1592064" cy="15920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B09C66E-3BB3-F6D7-AB02-03CA4B0F797E}"/>
              </a:ext>
            </a:extLst>
          </p:cNvPr>
          <p:cNvSpPr txBox="1"/>
          <p:nvPr/>
        </p:nvSpPr>
        <p:spPr>
          <a:xfrm rot="16200000">
            <a:off x="2609950" y="6651110"/>
            <a:ext cx="236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3δ Μοντέλο (50)</a:t>
            </a:r>
          </a:p>
        </p:txBody>
      </p:sp>
    </p:spTree>
    <p:extLst>
      <p:ext uri="{BB962C8B-B14F-4D97-AF65-F5344CB8AC3E}">
        <p14:creationId xmlns:p14="http://schemas.microsoft.com/office/powerpoint/2010/main" val="12196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9928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Διαδικτυακός Χάρτης Γεωτόπων Λέσβου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75899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9" name="Picture 8" descr="A picture containing text, map, screenshot, atlas&#10;&#10;Description automatically generated">
            <a:extLst>
              <a:ext uri="{FF2B5EF4-FFF2-40B4-BE49-F238E27FC236}">
                <a16:creationId xmlns:a16="http://schemas.microsoft.com/office/drawing/2014/main" id="{9BC63CA9-1C00-1C77-E92F-C6361E313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67" y="1717540"/>
            <a:ext cx="13869380" cy="69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6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9928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Διαδικτυακή χαρτογραφική εφαρμογή…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75899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C63CA9-1C00-1C77-E92F-C6361E313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467" y="1848472"/>
            <a:ext cx="13869380" cy="66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25478" y="9148511"/>
            <a:ext cx="2548309" cy="7498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70129" y="9203937"/>
            <a:ext cx="5778577" cy="6580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091850" y="952500"/>
            <a:ext cx="9928950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  <a:spcBef>
                <a:spcPct val="0"/>
              </a:spcBef>
            </a:pPr>
            <a:r>
              <a:rPr lang="el-GR" sz="3300" dirty="0">
                <a:solidFill>
                  <a:srgbClr val="01457C"/>
                </a:solidFill>
                <a:latin typeface="Roboto Bold"/>
              </a:rPr>
              <a:t>3Δ Άτλαντας Γεωτόπων του </a:t>
            </a:r>
            <a:r>
              <a:rPr lang="el-GR" sz="3300" dirty="0" err="1">
                <a:solidFill>
                  <a:srgbClr val="01457C"/>
                </a:solidFill>
                <a:latin typeface="Roboto Bold"/>
              </a:rPr>
              <a:t>Γεωπάρκου</a:t>
            </a:r>
            <a:r>
              <a:rPr lang="el-GR" sz="3300" dirty="0">
                <a:solidFill>
                  <a:srgbClr val="01457C"/>
                </a:solidFill>
                <a:latin typeface="Roboto Bold"/>
              </a:rPr>
              <a:t> Λέσβου…</a:t>
            </a:r>
            <a:endParaRPr lang="en-US" sz="1600" dirty="0">
              <a:solidFill>
                <a:srgbClr val="01457C"/>
              </a:solidFill>
              <a:latin typeface="Roboto Bold"/>
            </a:endParaRPr>
          </a:p>
        </p:txBody>
      </p:sp>
      <p:sp>
        <p:nvSpPr>
          <p:cNvPr id="8" name="AutoShape 8"/>
          <p:cNvSpPr/>
          <p:nvPr/>
        </p:nvSpPr>
        <p:spPr>
          <a:xfrm rot="-1358">
            <a:off x="4091850" y="1675899"/>
            <a:ext cx="12053202" cy="0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12" name="AutoShape 12"/>
          <p:cNvSpPr/>
          <p:nvPr/>
        </p:nvSpPr>
        <p:spPr>
          <a:xfrm rot="6701" flipV="1">
            <a:off x="3761458" y="8680827"/>
            <a:ext cx="14526552" cy="4762"/>
          </a:xfrm>
          <a:prstGeom prst="line">
            <a:avLst/>
          </a:prstGeom>
          <a:ln w="9525" cap="flat">
            <a:solidFill>
              <a:srgbClr val="0145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pic>
        <p:nvPicPr>
          <p:cNvPr id="2" name="Εικόνα 1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DBB9C36-1D25-7703-AA95-E15D12B7F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77300"/>
            <a:ext cx="2846041" cy="108333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F4FC0F83-B854-F4AB-FB86-BA277C1CE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4308" y="4260992"/>
            <a:ext cx="4496296" cy="92731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970AE736-AC34-5FDD-605B-AF646D7D0D3C}"/>
              </a:ext>
            </a:extLst>
          </p:cNvPr>
          <p:cNvSpPr txBox="1"/>
          <p:nvPr/>
        </p:nvSpPr>
        <p:spPr>
          <a:xfrm rot="-5400000">
            <a:off x="-1849907" y="4376257"/>
            <a:ext cx="5783462" cy="612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Θερινό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Σχολείο</a:t>
            </a:r>
            <a:r>
              <a:rPr lang="en-US" sz="3200" b="1" dirty="0">
                <a:solidFill>
                  <a:srgbClr val="EC730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942CD-252D-818B-ACA9-2C6DE64743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96" b="6618"/>
          <a:stretch/>
        </p:blipFill>
        <p:spPr>
          <a:xfrm>
            <a:off x="4091850" y="1818615"/>
            <a:ext cx="13460500" cy="66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02D019F3326997459AD688BB852F98E3" ma:contentTypeVersion="15" ma:contentTypeDescription="Δημιουργία νέου εγγράφου" ma:contentTypeScope="" ma:versionID="6c1b3ed5aac1cb3e0fe8b5f5cfb67e2a">
  <xsd:schema xmlns:xsd="http://www.w3.org/2001/XMLSchema" xmlns:xs="http://www.w3.org/2001/XMLSchema" xmlns:p="http://schemas.microsoft.com/office/2006/metadata/properties" xmlns:ns3="90d86013-0c00-4fda-b8eb-8c01868831e9" xmlns:ns4="52f80bb9-2ce9-4928-81b5-2998922fa4ca" targetNamespace="http://schemas.microsoft.com/office/2006/metadata/properties" ma:root="true" ma:fieldsID="ea5db715d84b6e517b9d55c018c26144" ns3:_="" ns4:_="">
    <xsd:import namespace="90d86013-0c00-4fda-b8eb-8c01868831e9"/>
    <xsd:import namespace="52f80bb9-2ce9-4928-81b5-2998922fa4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ObjectDetectorVersions" minOccurs="0"/>
                <xsd:element ref="ns3:MediaLengthInSecond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86013-0c00-4fda-b8eb-8c01868831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80bb9-2ce9-4928-81b5-2998922fa4c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d86013-0c00-4fda-b8eb-8c01868831e9" xsi:nil="true"/>
  </documentManagement>
</p:properties>
</file>

<file path=customXml/itemProps1.xml><?xml version="1.0" encoding="utf-8"?>
<ds:datastoreItem xmlns:ds="http://schemas.openxmlformats.org/officeDocument/2006/customXml" ds:itemID="{1F257FA4-D11F-4DEE-885B-5730E167A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86013-0c00-4fda-b8eb-8c01868831e9"/>
    <ds:schemaRef ds:uri="52f80bb9-2ce9-4928-81b5-2998922fa4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D403F8-437E-41AB-A90C-EF051BDDEA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582B6F-36D1-4544-BB2C-2721B0E2F422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90d86013-0c00-4fda-b8eb-8c01868831e9"/>
    <ds:schemaRef ds:uri="52f80bb9-2ce9-4928-81b5-2998922fa4ca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3612</TotalTime>
  <Words>382</Words>
  <Application>Microsoft Office PowerPoint</Application>
  <PresentationFormat>Custom</PresentationFormat>
  <Paragraphs>69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Segoe UI Light</vt:lpstr>
      <vt:lpstr>Roboto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Δράση: 1.1 [3Δ GeoHeritageMap] Αναγνώριση, Τεκμηρίωση και Παρακολούθηση με μεθόδους 3Δ χαρτογράφησης στην Διαχείριση Μνημείων Γεωλογικής κληρονομιάς</dc:title>
  <dc:creator>Soulakellis Nikos</dc:creator>
  <cp:lastModifiedBy>NIKOLAOS SOULAKELLIS</cp:lastModifiedBy>
  <cp:revision>89</cp:revision>
  <dcterms:created xsi:type="dcterms:W3CDTF">2006-08-16T00:00:00Z</dcterms:created>
  <dcterms:modified xsi:type="dcterms:W3CDTF">2023-12-16T07:24:39Z</dcterms:modified>
  <dc:identifier>DAFbNqOPmGI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0x01010002D019F3326997459AD688BB852F98E3</vt:lpwstr>
  </property>
</Properties>
</file>