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8"/>
  </p:notesMasterIdLst>
  <p:sldIdLst>
    <p:sldId id="446" r:id="rId3"/>
    <p:sldId id="450" r:id="rId4"/>
    <p:sldId id="451" r:id="rId5"/>
    <p:sldId id="452" r:id="rId6"/>
    <p:sldId id="453" r:id="rId7"/>
    <p:sldId id="456" r:id="rId8"/>
    <p:sldId id="457" r:id="rId9"/>
    <p:sldId id="455" r:id="rId10"/>
    <p:sldId id="459" r:id="rId11"/>
    <p:sldId id="454" r:id="rId12"/>
    <p:sldId id="458" r:id="rId13"/>
    <p:sldId id="460" r:id="rId14"/>
    <p:sldId id="461" r:id="rId15"/>
    <p:sldId id="462" r:id="rId16"/>
    <p:sldId id="463" r:id="rId17"/>
    <p:sldId id="464" r:id="rId18"/>
    <p:sldId id="466" r:id="rId19"/>
    <p:sldId id="465" r:id="rId20"/>
    <p:sldId id="467" r:id="rId21"/>
    <p:sldId id="468" r:id="rId22"/>
    <p:sldId id="469" r:id="rId23"/>
    <p:sldId id="471" r:id="rId24"/>
    <p:sldId id="470" r:id="rId25"/>
    <p:sldId id="472" r:id="rId26"/>
    <p:sldId id="473" r:id="rId27"/>
    <p:sldId id="476" r:id="rId28"/>
    <p:sldId id="475" r:id="rId29"/>
    <p:sldId id="474" r:id="rId30"/>
    <p:sldId id="477" r:id="rId31"/>
    <p:sldId id="478" r:id="rId32"/>
    <p:sldId id="479" r:id="rId33"/>
    <p:sldId id="480" r:id="rId34"/>
    <p:sldId id="481" r:id="rId35"/>
    <p:sldId id="482" r:id="rId36"/>
    <p:sldId id="483"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4F821-D8F8-440C-8CE8-A0D704B206CB}" type="doc">
      <dgm:prSet loTypeId="urn:microsoft.com/office/officeart/2005/8/layout/process1" loCatId="process" qsTypeId="urn:microsoft.com/office/officeart/2005/8/quickstyle/simple1" qsCatId="simple" csTypeId="urn:microsoft.com/office/officeart/2005/8/colors/accent1_2" csCatId="accent1" phldr="1"/>
      <dgm:spPr/>
    </dgm:pt>
    <dgm:pt modelId="{05E1B5D2-28E7-4029-9B9A-C851D1AFA1D7}">
      <dgm:prSet phldrT="[Text]"/>
      <dgm:spPr/>
      <dgm:t>
        <a:bodyPr/>
        <a:lstStyle/>
        <a:p>
          <a:r>
            <a:rPr lang="el-GR" b="1" dirty="0">
              <a:solidFill>
                <a:schemeClr val="tx1"/>
              </a:solidFill>
              <a:latin typeface="Arial" panose="020B0604020202020204" pitchFamily="34" charset="0"/>
              <a:cs typeface="Arial" panose="020B0604020202020204" pitchFamily="34" charset="0"/>
            </a:rPr>
            <a:t>Πρωτογενής</a:t>
          </a:r>
        </a:p>
      </dgm:t>
    </dgm:pt>
    <dgm:pt modelId="{7396CE5A-129A-4694-839E-0B6D9FCBA309}" type="parTrans" cxnId="{054A211A-36FC-419B-A1D2-795A85618DAD}">
      <dgm:prSet/>
      <dgm:spPr/>
      <dgm:t>
        <a:bodyPr/>
        <a:lstStyle/>
        <a:p>
          <a:endParaRPr lang="el-GR"/>
        </a:p>
      </dgm:t>
    </dgm:pt>
    <dgm:pt modelId="{8068710B-548A-4CFD-AB82-537F080DBFD3}" type="sibTrans" cxnId="{054A211A-36FC-419B-A1D2-795A85618DAD}">
      <dgm:prSet/>
      <dgm:spPr/>
      <dgm:t>
        <a:bodyPr/>
        <a:lstStyle/>
        <a:p>
          <a:endParaRPr lang="el-GR"/>
        </a:p>
      </dgm:t>
    </dgm:pt>
    <dgm:pt modelId="{55FE479E-7D90-4B32-9458-450EE43E37EE}">
      <dgm:prSet phldrT="[Text]"/>
      <dgm:spPr/>
      <dgm:t>
        <a:bodyPr/>
        <a:lstStyle/>
        <a:p>
          <a:r>
            <a:rPr lang="el-GR" b="1" dirty="0">
              <a:solidFill>
                <a:schemeClr val="tx1"/>
              </a:solidFill>
              <a:latin typeface="Arial" panose="020B0604020202020204" pitchFamily="34" charset="0"/>
              <a:cs typeface="Arial" panose="020B0604020202020204" pitchFamily="34" charset="0"/>
            </a:rPr>
            <a:t>Δευτερογενής</a:t>
          </a:r>
        </a:p>
      </dgm:t>
    </dgm:pt>
    <dgm:pt modelId="{C013F14D-709E-4674-8669-9B4AE89CCDA2}" type="parTrans" cxnId="{E9AFBEBA-366E-4697-BBF0-E6430E0A63E3}">
      <dgm:prSet/>
      <dgm:spPr/>
      <dgm:t>
        <a:bodyPr/>
        <a:lstStyle/>
        <a:p>
          <a:endParaRPr lang="el-GR"/>
        </a:p>
      </dgm:t>
    </dgm:pt>
    <dgm:pt modelId="{5C4FC004-BC12-48D5-AAFF-D034A9E13062}" type="sibTrans" cxnId="{E9AFBEBA-366E-4697-BBF0-E6430E0A63E3}">
      <dgm:prSet/>
      <dgm:spPr/>
      <dgm:t>
        <a:bodyPr/>
        <a:lstStyle/>
        <a:p>
          <a:endParaRPr lang="el-GR"/>
        </a:p>
      </dgm:t>
    </dgm:pt>
    <dgm:pt modelId="{63B04743-3904-4E9F-8212-A455D7A53CAB}" type="pres">
      <dgm:prSet presAssocID="{C7E4F821-D8F8-440C-8CE8-A0D704B206CB}" presName="Name0" presStyleCnt="0">
        <dgm:presLayoutVars>
          <dgm:dir/>
          <dgm:resizeHandles val="exact"/>
        </dgm:presLayoutVars>
      </dgm:prSet>
      <dgm:spPr/>
    </dgm:pt>
    <dgm:pt modelId="{164A7048-0FCD-4A95-B47A-2215863120D0}" type="pres">
      <dgm:prSet presAssocID="{05E1B5D2-28E7-4029-9B9A-C851D1AFA1D7}" presName="node" presStyleLbl="node1" presStyleIdx="0" presStyleCnt="2">
        <dgm:presLayoutVars>
          <dgm:bulletEnabled val="1"/>
        </dgm:presLayoutVars>
      </dgm:prSet>
      <dgm:spPr/>
    </dgm:pt>
    <dgm:pt modelId="{02D049BE-105F-431A-8EF4-B12A2DEB36E7}" type="pres">
      <dgm:prSet presAssocID="{8068710B-548A-4CFD-AB82-537F080DBFD3}" presName="sibTrans" presStyleLbl="sibTrans2D1" presStyleIdx="0" presStyleCnt="1"/>
      <dgm:spPr/>
    </dgm:pt>
    <dgm:pt modelId="{F2CF425B-D1A4-4BB7-90AA-2CA12E75A099}" type="pres">
      <dgm:prSet presAssocID="{8068710B-548A-4CFD-AB82-537F080DBFD3}" presName="connectorText" presStyleLbl="sibTrans2D1" presStyleIdx="0" presStyleCnt="1"/>
      <dgm:spPr/>
    </dgm:pt>
    <dgm:pt modelId="{132D93A6-EF84-4B75-BAAB-1C1AF5800CBD}" type="pres">
      <dgm:prSet presAssocID="{55FE479E-7D90-4B32-9458-450EE43E37EE}" presName="node" presStyleLbl="node1" presStyleIdx="1" presStyleCnt="2">
        <dgm:presLayoutVars>
          <dgm:bulletEnabled val="1"/>
        </dgm:presLayoutVars>
      </dgm:prSet>
      <dgm:spPr/>
    </dgm:pt>
  </dgm:ptLst>
  <dgm:cxnLst>
    <dgm:cxn modelId="{054A211A-36FC-419B-A1D2-795A85618DAD}" srcId="{C7E4F821-D8F8-440C-8CE8-A0D704B206CB}" destId="{05E1B5D2-28E7-4029-9B9A-C851D1AFA1D7}" srcOrd="0" destOrd="0" parTransId="{7396CE5A-129A-4694-839E-0B6D9FCBA309}" sibTransId="{8068710B-548A-4CFD-AB82-537F080DBFD3}"/>
    <dgm:cxn modelId="{A266B41A-B2E8-4649-8EB7-355A8211B037}" type="presOf" srcId="{8068710B-548A-4CFD-AB82-537F080DBFD3}" destId="{F2CF425B-D1A4-4BB7-90AA-2CA12E75A099}" srcOrd="1" destOrd="0" presId="urn:microsoft.com/office/officeart/2005/8/layout/process1"/>
    <dgm:cxn modelId="{07AB4240-081D-40CB-89DF-155311731CDD}" type="presOf" srcId="{55FE479E-7D90-4B32-9458-450EE43E37EE}" destId="{132D93A6-EF84-4B75-BAAB-1C1AF5800CBD}" srcOrd="0" destOrd="0" presId="urn:microsoft.com/office/officeart/2005/8/layout/process1"/>
    <dgm:cxn modelId="{A17D7863-95FA-4818-860D-8DBACA2997BB}" type="presOf" srcId="{05E1B5D2-28E7-4029-9B9A-C851D1AFA1D7}" destId="{164A7048-0FCD-4A95-B47A-2215863120D0}" srcOrd="0" destOrd="0" presId="urn:microsoft.com/office/officeart/2005/8/layout/process1"/>
    <dgm:cxn modelId="{E9AFBEBA-366E-4697-BBF0-E6430E0A63E3}" srcId="{C7E4F821-D8F8-440C-8CE8-A0D704B206CB}" destId="{55FE479E-7D90-4B32-9458-450EE43E37EE}" srcOrd="1" destOrd="0" parTransId="{C013F14D-709E-4674-8669-9B4AE89CCDA2}" sibTransId="{5C4FC004-BC12-48D5-AAFF-D034A9E13062}"/>
    <dgm:cxn modelId="{1120EFDA-A931-44D3-924E-60D516A22F1C}" type="presOf" srcId="{8068710B-548A-4CFD-AB82-537F080DBFD3}" destId="{02D049BE-105F-431A-8EF4-B12A2DEB36E7}" srcOrd="0" destOrd="0" presId="urn:microsoft.com/office/officeart/2005/8/layout/process1"/>
    <dgm:cxn modelId="{4736F2EA-9F9C-474B-BADD-B8F03D69EAF2}" type="presOf" srcId="{C7E4F821-D8F8-440C-8CE8-A0D704B206CB}" destId="{63B04743-3904-4E9F-8212-A455D7A53CAB}" srcOrd="0" destOrd="0" presId="urn:microsoft.com/office/officeart/2005/8/layout/process1"/>
    <dgm:cxn modelId="{D265F92E-B8E8-4537-B429-5DFE9A06B8A7}" type="presParOf" srcId="{63B04743-3904-4E9F-8212-A455D7A53CAB}" destId="{164A7048-0FCD-4A95-B47A-2215863120D0}" srcOrd="0" destOrd="0" presId="urn:microsoft.com/office/officeart/2005/8/layout/process1"/>
    <dgm:cxn modelId="{2C779CE1-A8E8-4C35-A642-026C80605274}" type="presParOf" srcId="{63B04743-3904-4E9F-8212-A455D7A53CAB}" destId="{02D049BE-105F-431A-8EF4-B12A2DEB36E7}" srcOrd="1" destOrd="0" presId="urn:microsoft.com/office/officeart/2005/8/layout/process1"/>
    <dgm:cxn modelId="{0C4F45DB-9A12-4AD9-AB18-93F5C005FFA5}" type="presParOf" srcId="{02D049BE-105F-431A-8EF4-B12A2DEB36E7}" destId="{F2CF425B-D1A4-4BB7-90AA-2CA12E75A099}" srcOrd="0" destOrd="0" presId="urn:microsoft.com/office/officeart/2005/8/layout/process1"/>
    <dgm:cxn modelId="{44E7DA32-C230-476F-A9CD-18DEC6B26941}" type="presParOf" srcId="{63B04743-3904-4E9F-8212-A455D7A53CAB}" destId="{132D93A6-EF84-4B75-BAAB-1C1AF5800CB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A7048-0FCD-4A95-B47A-2215863120D0}">
      <dsp:nvSpPr>
        <dsp:cNvPr id="0" name=""/>
        <dsp:cNvSpPr/>
      </dsp:nvSpPr>
      <dsp:spPr>
        <a:xfrm>
          <a:off x="1587" y="1693730"/>
          <a:ext cx="3385343" cy="2031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l-GR" sz="3500" b="1" kern="1200" dirty="0">
              <a:solidFill>
                <a:schemeClr val="tx1"/>
              </a:solidFill>
              <a:latin typeface="Arial" panose="020B0604020202020204" pitchFamily="34" charset="0"/>
              <a:cs typeface="Arial" panose="020B0604020202020204" pitchFamily="34" charset="0"/>
            </a:rPr>
            <a:t>Πρωτογενής</a:t>
          </a:r>
        </a:p>
      </dsp:txBody>
      <dsp:txXfrm>
        <a:off x="61079" y="1753222"/>
        <a:ext cx="3266359" cy="1912222"/>
      </dsp:txXfrm>
    </dsp:sp>
    <dsp:sp modelId="{02D049BE-105F-431A-8EF4-B12A2DEB36E7}">
      <dsp:nvSpPr>
        <dsp:cNvPr id="0" name=""/>
        <dsp:cNvSpPr/>
      </dsp:nvSpPr>
      <dsp:spPr>
        <a:xfrm>
          <a:off x="3725465" y="2289550"/>
          <a:ext cx="717692" cy="839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l-GR" sz="2800" kern="1200"/>
        </a:p>
      </dsp:txBody>
      <dsp:txXfrm>
        <a:off x="3725465" y="2457463"/>
        <a:ext cx="502384" cy="503739"/>
      </dsp:txXfrm>
    </dsp:sp>
    <dsp:sp modelId="{132D93A6-EF84-4B75-BAAB-1C1AF5800CBD}">
      <dsp:nvSpPr>
        <dsp:cNvPr id="0" name=""/>
        <dsp:cNvSpPr/>
      </dsp:nvSpPr>
      <dsp:spPr>
        <a:xfrm>
          <a:off x="4741068" y="1693730"/>
          <a:ext cx="3385343" cy="20312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l-GR" sz="3500" b="1" kern="1200" dirty="0">
              <a:solidFill>
                <a:schemeClr val="tx1"/>
              </a:solidFill>
              <a:latin typeface="Arial" panose="020B0604020202020204" pitchFamily="34" charset="0"/>
              <a:cs typeface="Arial" panose="020B0604020202020204" pitchFamily="34" charset="0"/>
            </a:rPr>
            <a:t>Δευτερογενής</a:t>
          </a:r>
        </a:p>
      </dsp:txBody>
      <dsp:txXfrm>
        <a:off x="4800560" y="1753222"/>
        <a:ext cx="3266359" cy="19122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D978E-F75C-4A54-B29A-574EEF9A5AB8}" type="datetimeFigureOut">
              <a:rPr lang="el-GR" smtClean="0"/>
              <a:t>19/5/2022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BAD9E-AF12-450B-92AB-D5E38B7D09F1}" type="slidenum">
              <a:rPr lang="el-GR" smtClean="0"/>
              <a:t>‹#›</a:t>
            </a:fld>
            <a:endParaRPr lang="el-GR"/>
          </a:p>
        </p:txBody>
      </p:sp>
    </p:spTree>
    <p:extLst>
      <p:ext uri="{BB962C8B-B14F-4D97-AF65-F5344CB8AC3E}">
        <p14:creationId xmlns:p14="http://schemas.microsoft.com/office/powerpoint/2010/main" val="408275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85010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52292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75015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1790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7882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83270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1873562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69316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164578921"/>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0943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03462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10981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82112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439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80702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98232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71475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1964664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022229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1</a:t>
            </a:r>
            <a:r>
              <a:rPr lang="en-US" dirty="0">
                <a:latin typeface="Arial" panose="020B0604020202020204" pitchFamily="34" charset="0"/>
                <a:cs typeface="Arial" panose="020B0604020202020204" pitchFamily="34" charset="0"/>
              </a:rPr>
              <a:t>2</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1BDD22-F8E7-0189-2C89-23B16A67E00A}"/>
              </a:ext>
            </a:extLst>
          </p:cNvPr>
          <p:cNvPicPr>
            <a:picLocks noChangeAspect="1"/>
          </p:cNvPicPr>
          <p:nvPr/>
        </p:nvPicPr>
        <p:blipFill rotWithShape="1">
          <a:blip r:embed="rId2"/>
          <a:srcRect l="23519" t="29903" r="25509" b="10550"/>
          <a:stretch/>
        </p:blipFill>
        <p:spPr>
          <a:xfrm>
            <a:off x="2084772" y="793051"/>
            <a:ext cx="8022455" cy="5271898"/>
          </a:xfrm>
          <a:prstGeom prst="rect">
            <a:avLst/>
          </a:prstGeom>
        </p:spPr>
      </p:pic>
    </p:spTree>
    <p:extLst>
      <p:ext uri="{BB962C8B-B14F-4D97-AF65-F5344CB8AC3E}">
        <p14:creationId xmlns:p14="http://schemas.microsoft.com/office/powerpoint/2010/main" val="81427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E677BF-0410-AE1D-7A7D-E7FC70D9C9F7}"/>
              </a:ext>
            </a:extLst>
          </p:cNvPr>
          <p:cNvSpPr txBox="1"/>
          <p:nvPr/>
        </p:nvSpPr>
        <p:spPr>
          <a:xfrm>
            <a:off x="4574218" y="254778"/>
            <a:ext cx="2155055"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Φυσική Ανοσία</a:t>
            </a:r>
          </a:p>
        </p:txBody>
      </p:sp>
      <p:sp>
        <p:nvSpPr>
          <p:cNvPr id="8" name="TextBox 7">
            <a:extLst>
              <a:ext uri="{FF2B5EF4-FFF2-40B4-BE49-F238E27FC236}">
                <a16:creationId xmlns:a16="http://schemas.microsoft.com/office/drawing/2014/main" id="{2AAF472A-4F14-DF1C-964E-5EA8B0E13B4D}"/>
              </a:ext>
            </a:extLst>
          </p:cNvPr>
          <p:cNvSpPr txBox="1"/>
          <p:nvPr/>
        </p:nvSpPr>
        <p:spPr>
          <a:xfrm>
            <a:off x="765699" y="624110"/>
            <a:ext cx="10508942" cy="544251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δύο βασικοί τύποι αντιδράσεων της φυσικής ανοσίας είναι η φλεγμονή και η αντιική προστασία.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φλεγμονή αποτελείται από την συγκέντρωση και ενεργοποίηση λευκοκυττάρων και πρωτεινών του πλάσματος στα σημεία της μόλυνσης ή του τραυματισμένου ιστού, τα οποία δρούν μαζί για να εξολοθρεύσουν κυρίως εξωκυττάρια μικρόβια.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φυσική ανοσοαπόκριση εναντίον ενδοκυττάριων ιών διαμεσολαβείται από τα φυσικά κυτταροκτόνα κύτταρα (Natural Killer, NK cells), που εξολοθρεύουν κύτταρα μολυσμένα με ιούς, και από κυτταροκίνες που ονομάζονται ιντερφερόνες τύπου Ι (type I interferons), οι οποίες μπλοκάρουν τον ιικό πολλαπλασιασμό μέσα στα κύτταρα του ξενιστή.</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Στη φυσική ανοσία αναγνωρίζονται δομές που είναι	κοινές σε διάφορες τάξεις μικροβίων και δεν είναι παρούσες	στα φυσιολογικά κύτταρα του ξενιστή.</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στοιχεία της φυσικής ανοσίας έχουν εξελιχθεί ώστε να αναγνωρίζουν δομές των μικροβίων που συχνά είναι απαραίτητα για την επιβίωση και την μολυσματικότητά τους.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φυσικές ανοσοαποκρίσεις δεν δρουν εναντίον των κανονικών κυττάρων του ξενιστή.</a:t>
            </a:r>
          </a:p>
        </p:txBody>
      </p:sp>
    </p:spTree>
    <p:extLst>
      <p:ext uri="{BB962C8B-B14F-4D97-AF65-F5344CB8AC3E}">
        <p14:creationId xmlns:p14="http://schemas.microsoft.com/office/powerpoint/2010/main" val="288217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4DB999-3EC4-A413-B095-2DD258087692}"/>
              </a:ext>
            </a:extLst>
          </p:cNvPr>
          <p:cNvSpPr txBox="1"/>
          <p:nvPr/>
        </p:nvSpPr>
        <p:spPr>
          <a:xfrm>
            <a:off x="498629" y="2030106"/>
            <a:ext cx="5360633" cy="419602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Στους ιστούς, τα μικρόβια που περνούν τα επιθήλια καθώς και τα νεκρά κύτταρα, ανιχνεύονται από τα </a:t>
            </a:r>
            <a:r>
              <a:rPr lang="el-GR" b="1" dirty="0">
                <a:latin typeface="Arial" panose="020B0604020202020204" pitchFamily="34" charset="0"/>
                <a:cs typeface="Arial" panose="020B0604020202020204" pitchFamily="34" charset="0"/>
              </a:rPr>
              <a:t>μακροφάγα</a:t>
            </a:r>
            <a:r>
              <a:rPr lang="el-GR" dirty="0">
                <a:latin typeface="Arial" panose="020B0604020202020204" pitchFamily="34" charset="0"/>
                <a:cs typeface="Arial" panose="020B0604020202020204" pitchFamily="34" charset="0"/>
              </a:rPr>
              <a:t> που βρίσκονται εκεί, από τα </a:t>
            </a:r>
            <a:r>
              <a:rPr lang="el-GR" b="1" dirty="0">
                <a:latin typeface="Arial" panose="020B0604020202020204" pitchFamily="34" charset="0"/>
                <a:cs typeface="Arial" panose="020B0604020202020204" pitchFamily="34" charset="0"/>
              </a:rPr>
              <a:t>δενδριτικά κύτταρα </a:t>
            </a:r>
            <a:r>
              <a:rPr lang="el-GR" dirty="0">
                <a:latin typeface="Arial" panose="020B0604020202020204" pitchFamily="34" charset="0"/>
                <a:cs typeface="Arial" panose="020B0604020202020204" pitchFamily="34" charset="0"/>
              </a:rPr>
              <a:t>και από τα </a:t>
            </a:r>
            <a:r>
              <a:rPr lang="el-GR" b="1" dirty="0">
                <a:latin typeface="Arial" panose="020B0604020202020204" pitchFamily="34" charset="0"/>
                <a:cs typeface="Arial" panose="020B0604020202020204" pitchFamily="34" charset="0"/>
              </a:rPr>
              <a:t>σιτευτικά κύτταρα</a:t>
            </a:r>
            <a:r>
              <a:rPr lang="el-GR" dirty="0">
                <a:latin typeface="Arial" panose="020B0604020202020204" pitchFamily="34" charset="0"/>
                <a:cs typeface="Arial" panose="020B0604020202020204" pitchFamily="34" charset="0"/>
              </a:rPr>
              <a:t>. Μερικά από αυτά τα κύτταρα εκκρίνουν </a:t>
            </a:r>
            <a:r>
              <a:rPr lang="el-GR" b="1" dirty="0">
                <a:latin typeface="Arial" panose="020B0604020202020204" pitchFamily="34" charset="0"/>
                <a:cs typeface="Arial" panose="020B0604020202020204" pitchFamily="34" charset="0"/>
              </a:rPr>
              <a:t>κυτταροκίνες</a:t>
            </a:r>
            <a:r>
              <a:rPr lang="el-GR" dirty="0">
                <a:latin typeface="Arial" panose="020B0604020202020204" pitchFamily="34" charset="0"/>
                <a:cs typeface="Arial" panose="020B0604020202020204" pitchFamily="34" charset="0"/>
              </a:rPr>
              <a:t>, οι οποίες ξεκινούν την διαδικασία της φλεγμονής. Τα φαγοκύτταρα που βρίσκονται εκεί ή προσελκύονται από το αίμα, καταστρέφουν τα μικρόβια και εξαλείφουν τα κατεστραμένα κύτταρα.</a:t>
            </a:r>
          </a:p>
        </p:txBody>
      </p:sp>
      <p:pic>
        <p:nvPicPr>
          <p:cNvPr id="7" name="Picture 6">
            <a:extLst>
              <a:ext uri="{FF2B5EF4-FFF2-40B4-BE49-F238E27FC236}">
                <a16:creationId xmlns:a16="http://schemas.microsoft.com/office/drawing/2014/main" id="{20F3A052-A413-A9A2-E225-E41B5B8E68B8}"/>
              </a:ext>
            </a:extLst>
          </p:cNvPr>
          <p:cNvPicPr>
            <a:picLocks noChangeAspect="1"/>
          </p:cNvPicPr>
          <p:nvPr/>
        </p:nvPicPr>
        <p:blipFill>
          <a:blip r:embed="rId2"/>
          <a:stretch>
            <a:fillRect/>
          </a:stretch>
        </p:blipFill>
        <p:spPr>
          <a:xfrm>
            <a:off x="7430610" y="2806083"/>
            <a:ext cx="3520366" cy="2644066"/>
          </a:xfrm>
          <a:prstGeom prst="rect">
            <a:avLst/>
          </a:prstGeom>
        </p:spPr>
      </p:pic>
    </p:spTree>
    <p:extLst>
      <p:ext uri="{BB962C8B-B14F-4D97-AF65-F5344CB8AC3E}">
        <p14:creationId xmlns:p14="http://schemas.microsoft.com/office/powerpoint/2010/main" val="29034375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55D6F0-4D64-2CCF-3149-BECE29219359}"/>
              </a:ext>
            </a:extLst>
          </p:cNvPr>
          <p:cNvSpPr txBox="1"/>
          <p:nvPr/>
        </p:nvSpPr>
        <p:spPr>
          <a:xfrm>
            <a:off x="603682" y="2369735"/>
            <a:ext cx="10990555" cy="211852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Στο αίμα, υπάρχουν πρωτείνες του πλάσματος, όπως οι </a:t>
            </a:r>
            <a:r>
              <a:rPr lang="el-GR" b="1" dirty="0">
                <a:latin typeface="Arial" panose="020B0604020202020204" pitchFamily="34" charset="0"/>
                <a:cs typeface="Arial" panose="020B0604020202020204" pitchFamily="34" charset="0"/>
              </a:rPr>
              <a:t>πρωτείνες του συμπληρώματος</a:t>
            </a:r>
            <a:r>
              <a:rPr lang="el-GR" dirty="0">
                <a:latin typeface="Arial" panose="020B0604020202020204" pitchFamily="34" charset="0"/>
                <a:cs typeface="Arial" panose="020B0604020202020204" pitchFamily="34" charset="0"/>
              </a:rPr>
              <a:t>, οι οποίες αντιδρούν εναντίον των μικροοργανισμών και οδηγούν στην καταστροφή τους.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ιοί ξεκινούν συγκεκριμένες αντιδράσεις, όπως η παραγωγή των </a:t>
            </a:r>
            <a:r>
              <a:rPr lang="el-GR" b="1" dirty="0">
                <a:latin typeface="Arial" panose="020B0604020202020204" pitchFamily="34" charset="0"/>
                <a:cs typeface="Arial" panose="020B0604020202020204" pitchFamily="34" charset="0"/>
              </a:rPr>
              <a:t>ιντερφερονών</a:t>
            </a:r>
            <a:r>
              <a:rPr lang="el-GR" dirty="0">
                <a:latin typeface="Arial" panose="020B0604020202020204" pitchFamily="34" charset="0"/>
                <a:cs typeface="Arial" panose="020B0604020202020204" pitchFamily="34" charset="0"/>
              </a:rPr>
              <a:t> από τα μολυσμένα κύτταρα που αποτρέπουν την μόλυνση άλλων κυττάρων, καθώς και η θανάτωση των μολυσμένων κυττάρων από τα </a:t>
            </a:r>
            <a:r>
              <a:rPr lang="el-GR" b="1" dirty="0">
                <a:latin typeface="Arial" panose="020B0604020202020204" pitchFamily="34" charset="0"/>
                <a:cs typeface="Arial" panose="020B0604020202020204" pitchFamily="34" charset="0"/>
              </a:rPr>
              <a:t>ΝΚ κύτταρα</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5633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F1CC87-B595-D104-8AFB-959407A22D44}"/>
              </a:ext>
            </a:extLst>
          </p:cNvPr>
          <p:cNvSpPr txBox="1"/>
          <p:nvPr/>
        </p:nvSpPr>
        <p:spPr>
          <a:xfrm>
            <a:off x="551895" y="1123272"/>
            <a:ext cx="11088209" cy="378052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δύο τύποι των κυκλοφορούντων φαγοκυττάρων, τα </a:t>
            </a:r>
            <a:r>
              <a:rPr lang="el-GR" b="1" dirty="0">
                <a:latin typeface="Arial" panose="020B0604020202020204" pitchFamily="34" charset="0"/>
                <a:cs typeface="Arial" panose="020B0604020202020204" pitchFamily="34" charset="0"/>
              </a:rPr>
              <a:t>ουδετερόφιλα</a:t>
            </a:r>
            <a:r>
              <a:rPr lang="el-GR" dirty="0">
                <a:latin typeface="Arial" panose="020B0604020202020204" pitchFamily="34" charset="0"/>
                <a:cs typeface="Arial" panose="020B0604020202020204" pitchFamily="34" charset="0"/>
              </a:rPr>
              <a:t> και τα </a:t>
            </a:r>
            <a:r>
              <a:rPr lang="el-GR" b="1" dirty="0">
                <a:latin typeface="Arial" panose="020B0604020202020204" pitchFamily="34" charset="0"/>
                <a:cs typeface="Arial" panose="020B0604020202020204" pitchFamily="34" charset="0"/>
              </a:rPr>
              <a:t>μονοκύτταρα </a:t>
            </a:r>
            <a:r>
              <a:rPr lang="el-GR" dirty="0">
                <a:latin typeface="Arial" panose="020B0604020202020204" pitchFamily="34" charset="0"/>
                <a:cs typeface="Arial" panose="020B0604020202020204" pitchFamily="34" charset="0"/>
              </a:rPr>
              <a:t>(διαφοροποιούνται σε μακροφάγα), είναι κύτταρα του αίματος τα οποία προσελκύονται στις εστίες της λοίμωξης, όπου αναγνωρίζουν και φαγοκυτταρώνουν μικρόβια για ενδοκυττάρια θανάτωση.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ουδετερόφιλα, γνωστά και ως </a:t>
            </a:r>
            <a:r>
              <a:rPr lang="el-GR" b="1" dirty="0">
                <a:latin typeface="Arial" panose="020B0604020202020204" pitchFamily="34" charset="0"/>
                <a:cs typeface="Arial" panose="020B0604020202020204" pitchFamily="34" charset="0"/>
              </a:rPr>
              <a:t>πολυμορφοπύρηνα λευκοκύτταρα </a:t>
            </a:r>
            <a:r>
              <a:rPr lang="el-GR" dirty="0">
                <a:latin typeface="Arial" panose="020B0604020202020204" pitchFamily="34" charset="0"/>
                <a:cs typeface="Arial" panose="020B0604020202020204" pitchFamily="34" charset="0"/>
              </a:rPr>
              <a:t>είναι η επικρατέστερη ομάδα λευκοκυττάρων στο αίμα, και η παραγωγή τους στο μυελό των οστών αυξάνει γρήγορα κατά την μόλυνση.</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μακροφάγα έχουν σημαντικούς ρόλους στην άμυνα του ξενιστή. Παράγουν κυτταροκίνες που προωθούν και ρυθμίζουν την φλεγμονή, φαγοκυτταρώνουν και καταστρέφουν μικρόβια, και ξεκινούν την διαδικασία της επιδιόρθωσης των ιστών.</a:t>
            </a:r>
          </a:p>
        </p:txBody>
      </p:sp>
    </p:spTree>
    <p:extLst>
      <p:ext uri="{BB962C8B-B14F-4D97-AF65-F5344CB8AC3E}">
        <p14:creationId xmlns:p14="http://schemas.microsoft.com/office/powerpoint/2010/main" val="132231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02D3C2-2BA4-7151-8C00-87CD9AEEC168}"/>
              </a:ext>
            </a:extLst>
          </p:cNvPr>
          <p:cNvSpPr txBox="1"/>
          <p:nvPr/>
        </p:nvSpPr>
        <p:spPr>
          <a:xfrm>
            <a:off x="734997" y="2369735"/>
            <a:ext cx="10722006" cy="211852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μικροοργανισμοί που επενδύονται εξωτερικά με πρωτεΪνες του συμπληρώματος, εγκολπώνονται ταχέως και καταστρέφονται από τα φαγοκύτταρα.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ενεργοποίηση του συμπληρώματος καταλήγει με τον σχηματισμό ενός πολυμερούς συμπλέγματος πρωτεϊνών που εισχωρεί στη μεμβράνη του μικροβιακού κυττάρου, διαταράσσοντας τον φραγμό διαπερατότητας και προκαλώντας είτε την ωσμωτική λύση, είτε την απόπτωση του μικροοργανισμού. </a:t>
            </a:r>
          </a:p>
        </p:txBody>
      </p:sp>
    </p:spTree>
    <p:extLst>
      <p:ext uri="{BB962C8B-B14F-4D97-AF65-F5344CB8AC3E}">
        <p14:creationId xmlns:p14="http://schemas.microsoft.com/office/powerpoint/2010/main" val="65503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563AC-E315-E25E-6EEC-7DE99201A18B}"/>
              </a:ext>
            </a:extLst>
          </p:cNvPr>
          <p:cNvSpPr>
            <a:spLocks noGrp="1"/>
          </p:cNvSpPr>
          <p:nvPr>
            <p:ph type="body" sz="quarter" idx="14"/>
          </p:nvPr>
        </p:nvSpPr>
        <p:spPr>
          <a:xfrm>
            <a:off x="421690" y="4324490"/>
            <a:ext cx="2525697" cy="735781"/>
          </a:xfrm>
        </p:spPr>
        <p:txBody>
          <a:bodyPr/>
          <a:lstStyle/>
          <a:p>
            <a:r>
              <a:rPr lang="el-GR" b="1" dirty="0">
                <a:solidFill>
                  <a:schemeClr val="tx1"/>
                </a:solidFill>
                <a:latin typeface="Arial" panose="020B0604020202020204" pitchFamily="34" charset="0"/>
                <a:cs typeface="Arial" panose="020B0604020202020204" pitchFamily="34" charset="0"/>
              </a:rPr>
              <a:t>Τι είναι η φλεγμονή;</a:t>
            </a:r>
          </a:p>
        </p:txBody>
      </p:sp>
      <p:sp>
        <p:nvSpPr>
          <p:cNvPr id="6" name="TextBox 5">
            <a:extLst>
              <a:ext uri="{FF2B5EF4-FFF2-40B4-BE49-F238E27FC236}">
                <a16:creationId xmlns:a16="http://schemas.microsoft.com/office/drawing/2014/main" id="{F3CABDAB-A210-AE15-6B32-81B0D65C6F05}"/>
              </a:ext>
            </a:extLst>
          </p:cNvPr>
          <p:cNvSpPr txBox="1"/>
          <p:nvPr/>
        </p:nvSpPr>
        <p:spPr>
          <a:xfrm>
            <a:off x="4263501" y="691536"/>
            <a:ext cx="7506809" cy="585801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solidFill>
                  <a:srgbClr val="000000"/>
                </a:solidFill>
                <a:latin typeface="Arial" panose="020B0604020202020204" pitchFamily="34" charset="0"/>
                <a:cs typeface="Arial" panose="020B0604020202020204" pitchFamily="34" charset="0"/>
              </a:rPr>
              <a:t>Ε</a:t>
            </a:r>
            <a:r>
              <a:rPr lang="el-GR" b="0" i="0" dirty="0">
                <a:solidFill>
                  <a:srgbClr val="000000"/>
                </a:solidFill>
                <a:effectLst/>
                <a:latin typeface="Arial" panose="020B0604020202020204" pitchFamily="34" charset="0"/>
                <a:cs typeface="Arial" panose="020B0604020202020204" pitchFamily="34" charset="0"/>
              </a:rPr>
              <a:t>κδηλώνεται με ένα σύνολο συμπτωμάτων στα οποία περιλαμβάνονται το κοκκίνισμα στην περιοχή του τραύματος, το οίδημα, ο πόνος και η τοπική αύξηση της θερμοκρασίας.</a:t>
            </a:r>
          </a:p>
          <a:p>
            <a:pPr marL="285750" indent="-285750" algn="just">
              <a:lnSpc>
                <a:spcPct val="150000"/>
              </a:lnSpc>
              <a:buFont typeface="Wingdings" panose="05000000000000000000" pitchFamily="2" charset="2"/>
              <a:buChar char="ü"/>
            </a:pPr>
            <a:r>
              <a:rPr lang="el-GR" dirty="0">
                <a:solidFill>
                  <a:srgbClr val="000000"/>
                </a:solidFill>
                <a:latin typeface="Arial" panose="020B0604020202020204" pitchFamily="34" charset="0"/>
                <a:cs typeface="Arial" panose="020B0604020202020204" pitchFamily="34" charset="0"/>
              </a:rPr>
              <a:t>Α</a:t>
            </a:r>
            <a:r>
              <a:rPr lang="el-GR" b="0" i="0" dirty="0">
                <a:solidFill>
                  <a:srgbClr val="000000"/>
                </a:solidFill>
                <a:effectLst/>
                <a:latin typeface="Arial" panose="020B0604020202020204" pitchFamily="34" charset="0"/>
                <a:cs typeface="Arial" panose="020B0604020202020204" pitchFamily="34" charset="0"/>
              </a:rPr>
              <a:t>ν το δέρμα τραυματιστεί και κάποιοι παθογόνοι μικροοργανισμοί καταφέρουν να εισβάλουν στον οργανισμό μας από το τραύμα, η περιοχή του τραύματος κοκκινίζει, πρήζεται και αισθανόμαστε πόνο. Ο πόνος οφείλεται στον τραυματισμό των απολήξεων των νευρικών κυττάρων και στη δράση σ' αυτά τοξινών που απελευθερώνονται από τους μικροοργανισμούς. </a:t>
            </a:r>
            <a:r>
              <a:rPr lang="el-GR" dirty="0">
                <a:solidFill>
                  <a:srgbClr val="000000"/>
                </a:solidFill>
                <a:latin typeface="Arial" panose="020B0604020202020204" pitchFamily="34" charset="0"/>
                <a:cs typeface="Arial" panose="020B0604020202020204" pitchFamily="34" charset="0"/>
              </a:rPr>
              <a:t>Τ</a:t>
            </a:r>
            <a:r>
              <a:rPr lang="el-GR" b="0" i="0" dirty="0">
                <a:solidFill>
                  <a:srgbClr val="000000"/>
                </a:solidFill>
                <a:effectLst/>
                <a:latin typeface="Arial" panose="020B0604020202020204" pitchFamily="34" charset="0"/>
                <a:cs typeface="Arial" panose="020B0604020202020204" pitchFamily="34" charset="0"/>
              </a:rPr>
              <a:t>α αιμοφόρα αγγεία της περιοχής διαστέλλονται, με αποτέλεσμα να συγκεντρώνεται περισσότερο αίμα και να προκαλείται κοκκίνισμα. Το αίμα στην περιοχή του τραύματος πήζει με τη δημιουργία ενός πλέγματος πρωτεϊνικής σύστασης, το οποίο ονομάζεται ινώδες. Ο σχηματισμός του ινώδους σταματά την αιμορραγία και εμποδίζει την είσοδο άλλων μικροοργανισμών.</a:t>
            </a: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368B4AA-4D84-1BE5-4B73-16F7BA4E96EB}"/>
              </a:ext>
            </a:extLst>
          </p:cNvPr>
          <p:cNvPicPr>
            <a:picLocks noChangeAspect="1"/>
          </p:cNvPicPr>
          <p:nvPr/>
        </p:nvPicPr>
        <p:blipFill>
          <a:blip r:embed="rId2"/>
          <a:stretch>
            <a:fillRect/>
          </a:stretch>
        </p:blipFill>
        <p:spPr>
          <a:xfrm>
            <a:off x="0" y="11141"/>
            <a:ext cx="4263501" cy="2394708"/>
          </a:xfrm>
          <a:prstGeom prst="rect">
            <a:avLst/>
          </a:prstGeom>
        </p:spPr>
      </p:pic>
    </p:spTree>
    <p:extLst>
      <p:ext uri="{BB962C8B-B14F-4D97-AF65-F5344CB8AC3E}">
        <p14:creationId xmlns:p14="http://schemas.microsoft.com/office/powerpoint/2010/main" val="218612611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563AC-E315-E25E-6EEC-7DE99201A18B}"/>
              </a:ext>
            </a:extLst>
          </p:cNvPr>
          <p:cNvSpPr>
            <a:spLocks noGrp="1"/>
          </p:cNvSpPr>
          <p:nvPr>
            <p:ph type="body" sz="quarter" idx="14"/>
          </p:nvPr>
        </p:nvSpPr>
        <p:spPr>
          <a:xfrm>
            <a:off x="421690" y="4324490"/>
            <a:ext cx="2525697" cy="735781"/>
          </a:xfrm>
        </p:spPr>
        <p:txBody>
          <a:bodyPr/>
          <a:lstStyle/>
          <a:p>
            <a:r>
              <a:rPr lang="el-GR" b="1" dirty="0">
                <a:solidFill>
                  <a:schemeClr val="tx1"/>
                </a:solidFill>
                <a:latin typeface="Arial" panose="020B0604020202020204" pitchFamily="34" charset="0"/>
                <a:cs typeface="Arial" panose="020B0604020202020204" pitchFamily="34" charset="0"/>
              </a:rPr>
              <a:t>Τι είναι η φλεγμονή;</a:t>
            </a:r>
          </a:p>
        </p:txBody>
      </p:sp>
      <p:sp>
        <p:nvSpPr>
          <p:cNvPr id="5" name="TextBox 4">
            <a:extLst>
              <a:ext uri="{FF2B5EF4-FFF2-40B4-BE49-F238E27FC236}">
                <a16:creationId xmlns:a16="http://schemas.microsoft.com/office/drawing/2014/main" id="{BAF206AB-8EF0-9F36-BD76-46C5A1E07A06}"/>
              </a:ext>
            </a:extLst>
          </p:cNvPr>
          <p:cNvSpPr txBox="1"/>
          <p:nvPr/>
        </p:nvSpPr>
        <p:spPr>
          <a:xfrm>
            <a:off x="4296793" y="3024061"/>
            <a:ext cx="7402495" cy="336502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Το πλάσμα περιέχει αντιμικροβιακές ουσίες, οι οποίες καταστρέφουν τους μικροοργανισμούς ή ενεργοποιούν τη διαδικασία της φαγοκυττάρωσης.</a:t>
            </a:r>
          </a:p>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Επιπλέον χημικές ουσίες, που απελευθερώνονται είτε από τα τραυματισμένα κύτταρα είτε από τους μικροοργανισμούς, προσελκύουν </a:t>
            </a:r>
            <a:r>
              <a:rPr lang="el-GR" b="1" i="0" dirty="0">
                <a:solidFill>
                  <a:srgbClr val="000000"/>
                </a:solidFill>
                <a:effectLst/>
                <a:latin typeface="Arial" panose="020B0604020202020204" pitchFamily="34" charset="0"/>
                <a:cs typeface="Arial" panose="020B0604020202020204" pitchFamily="34" charset="0"/>
              </a:rPr>
              <a:t>φαγοκύτταρα</a:t>
            </a:r>
            <a:r>
              <a:rPr lang="el-GR" b="0" i="0" dirty="0">
                <a:solidFill>
                  <a:srgbClr val="000000"/>
                </a:solidFill>
                <a:effectLst/>
                <a:latin typeface="Arial" panose="020B0604020202020204" pitchFamily="34" charset="0"/>
                <a:cs typeface="Arial" panose="020B0604020202020204" pitchFamily="34" charset="0"/>
              </a:rPr>
              <a:t>, τα οποία φτάνουν με την κυκλοφορία του αίματος στο σημείο της φλεγμονής όπου δρουν καταστρέφοντας τους παθογόνους μικροοργανισμούς.</a:t>
            </a:r>
            <a:endParaRPr lang="el-G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20A2231-9E0E-762C-4285-B43F3B486507}"/>
              </a:ext>
            </a:extLst>
          </p:cNvPr>
          <p:cNvPicPr>
            <a:picLocks noChangeAspect="1"/>
          </p:cNvPicPr>
          <p:nvPr/>
        </p:nvPicPr>
        <p:blipFill>
          <a:blip r:embed="rId2"/>
          <a:stretch>
            <a:fillRect/>
          </a:stretch>
        </p:blipFill>
        <p:spPr>
          <a:xfrm>
            <a:off x="0" y="-1"/>
            <a:ext cx="4296794" cy="2405849"/>
          </a:xfrm>
          <a:prstGeom prst="rect">
            <a:avLst/>
          </a:prstGeom>
        </p:spPr>
      </p:pic>
    </p:spTree>
    <p:extLst>
      <p:ext uri="{BB962C8B-B14F-4D97-AF65-F5344CB8AC3E}">
        <p14:creationId xmlns:p14="http://schemas.microsoft.com/office/powerpoint/2010/main" val="3902591980"/>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563AC-E315-E25E-6EEC-7DE99201A18B}"/>
              </a:ext>
            </a:extLst>
          </p:cNvPr>
          <p:cNvSpPr>
            <a:spLocks noGrp="1"/>
          </p:cNvSpPr>
          <p:nvPr>
            <p:ph type="body" sz="quarter" idx="14"/>
          </p:nvPr>
        </p:nvSpPr>
        <p:spPr>
          <a:xfrm>
            <a:off x="421690" y="4324490"/>
            <a:ext cx="2525697" cy="735781"/>
          </a:xfrm>
        </p:spPr>
        <p:txBody>
          <a:bodyPr/>
          <a:lstStyle/>
          <a:p>
            <a:r>
              <a:rPr lang="el-GR" b="1" dirty="0">
                <a:solidFill>
                  <a:schemeClr val="tx1"/>
                </a:solidFill>
                <a:latin typeface="Arial" panose="020B0604020202020204" pitchFamily="34" charset="0"/>
                <a:cs typeface="Arial" panose="020B0604020202020204" pitchFamily="34" charset="0"/>
              </a:rPr>
              <a:t>Τι είναι ο πυρετός;</a:t>
            </a:r>
          </a:p>
        </p:txBody>
      </p:sp>
      <p:sp>
        <p:nvSpPr>
          <p:cNvPr id="4" name="TextBox 3">
            <a:extLst>
              <a:ext uri="{FF2B5EF4-FFF2-40B4-BE49-F238E27FC236}">
                <a16:creationId xmlns:a16="http://schemas.microsoft.com/office/drawing/2014/main" id="{CF2BFCC1-D611-90DF-E04D-E72DBAABBC29}"/>
              </a:ext>
            </a:extLst>
          </p:cNvPr>
          <p:cNvSpPr txBox="1"/>
          <p:nvPr/>
        </p:nvSpPr>
        <p:spPr>
          <a:xfrm>
            <a:off x="4334522" y="2838206"/>
            <a:ext cx="7284868" cy="3365024"/>
          </a:xfrm>
          <a:prstGeom prst="rect">
            <a:avLst/>
          </a:prstGeom>
          <a:noFill/>
        </p:spPr>
        <p:txBody>
          <a:bodyPr wrap="square">
            <a:spAutoFit/>
          </a:bodyPr>
          <a:lstStyle/>
          <a:p>
            <a:pPr algn="just">
              <a:lnSpc>
                <a:spcPct val="150000"/>
              </a:lnSpc>
            </a:pPr>
            <a:r>
              <a:rPr lang="el-GR" b="0" i="0" dirty="0">
                <a:solidFill>
                  <a:srgbClr val="000000"/>
                </a:solidFill>
                <a:effectLst/>
                <a:latin typeface="Arial" panose="020B0604020202020204" pitchFamily="34" charset="0"/>
                <a:cs typeface="Arial" panose="020B0604020202020204" pitchFamily="34" charset="0"/>
              </a:rPr>
              <a:t>Σε περίπτωση γενικευμένης μικροβιακής μόλυνσης, η θερμοκρασία του σώματος ανεβαίνει. Αυτή η μη φυσιολογική υψηλή θερμοκρασία του σώματος, που ονομάζεται πυρετός, εμποδίζει την ανάπτυξη και τον πολλαπλασιασμό των βακτηρίων. Παράλληλα βέβαια παρεμποδίζεται και η λειτουργία των ενζύμων των κυττάρων, η οποία, σε περιπτώσεις ιώσεων, έχει ως αποτέλεσμα την αναστολή του πολλαπλασιασμού των ιών. Επιπλέον ο πυρετός ενισχύει τη δράση των φαγοκυττάρων.</a:t>
            </a:r>
            <a:endParaRPr lang="el-G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0AEF126-9E62-F8EC-B5EB-EAA544ECA7B7}"/>
              </a:ext>
            </a:extLst>
          </p:cNvPr>
          <p:cNvPicPr>
            <a:picLocks noChangeAspect="1"/>
          </p:cNvPicPr>
          <p:nvPr/>
        </p:nvPicPr>
        <p:blipFill>
          <a:blip r:embed="rId2"/>
          <a:stretch>
            <a:fillRect/>
          </a:stretch>
        </p:blipFill>
        <p:spPr>
          <a:xfrm>
            <a:off x="0" y="0"/>
            <a:ext cx="4270159" cy="2396971"/>
          </a:xfrm>
          <a:prstGeom prst="rect">
            <a:avLst/>
          </a:prstGeom>
        </p:spPr>
      </p:pic>
    </p:spTree>
    <p:extLst>
      <p:ext uri="{BB962C8B-B14F-4D97-AF65-F5344CB8AC3E}">
        <p14:creationId xmlns:p14="http://schemas.microsoft.com/office/powerpoint/2010/main" val="1922455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7234CF-053A-B3A0-F0C1-9A913DCF57CD}"/>
              </a:ext>
            </a:extLst>
          </p:cNvPr>
          <p:cNvSpPr>
            <a:spLocks noGrp="1"/>
          </p:cNvSpPr>
          <p:nvPr>
            <p:ph type="body" sz="quarter" idx="14"/>
          </p:nvPr>
        </p:nvSpPr>
        <p:spPr>
          <a:xfrm>
            <a:off x="102094" y="3782953"/>
            <a:ext cx="2827538" cy="1463750"/>
          </a:xfrm>
        </p:spPr>
        <p:txBody>
          <a:bodyPr/>
          <a:lstStyle/>
          <a:p>
            <a:pPr algn="just"/>
            <a:r>
              <a:rPr lang="el-GR" b="1" dirty="0">
                <a:solidFill>
                  <a:schemeClr val="tx1"/>
                </a:solidFill>
                <a:latin typeface="Arial" panose="020B0604020202020204" pitchFamily="34" charset="0"/>
                <a:cs typeface="Arial" panose="020B0604020202020204" pitchFamily="34" charset="0"/>
              </a:rPr>
              <a:t>Άλλες αντιδράσεις του ανοσοποιητικού όταν αντιληφθεί παθογόνο ή τοξίνη</a:t>
            </a:r>
          </a:p>
        </p:txBody>
      </p:sp>
      <p:sp>
        <p:nvSpPr>
          <p:cNvPr id="5" name="TextBox 4">
            <a:extLst>
              <a:ext uri="{FF2B5EF4-FFF2-40B4-BE49-F238E27FC236}">
                <a16:creationId xmlns:a16="http://schemas.microsoft.com/office/drawing/2014/main" id="{E720752F-33C8-7CE7-6249-D302C168232B}"/>
              </a:ext>
            </a:extLst>
          </p:cNvPr>
          <p:cNvSpPr txBox="1"/>
          <p:nvPr/>
        </p:nvSpPr>
        <p:spPr>
          <a:xfrm>
            <a:off x="6915705" y="4191662"/>
            <a:ext cx="1491449" cy="87203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Διάρροια</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Εμετός </a:t>
            </a:r>
          </a:p>
        </p:txBody>
      </p:sp>
      <p:pic>
        <p:nvPicPr>
          <p:cNvPr id="2" name="Picture 1">
            <a:extLst>
              <a:ext uri="{FF2B5EF4-FFF2-40B4-BE49-F238E27FC236}">
                <a16:creationId xmlns:a16="http://schemas.microsoft.com/office/drawing/2014/main" id="{BBACAB04-BE6A-CF42-C842-E3BD541EB129}"/>
              </a:ext>
            </a:extLst>
          </p:cNvPr>
          <p:cNvPicPr>
            <a:picLocks noChangeAspect="1"/>
          </p:cNvPicPr>
          <p:nvPr/>
        </p:nvPicPr>
        <p:blipFill>
          <a:blip r:embed="rId2"/>
          <a:stretch>
            <a:fillRect/>
          </a:stretch>
        </p:blipFill>
        <p:spPr>
          <a:xfrm>
            <a:off x="0" y="1"/>
            <a:ext cx="4287915" cy="2423603"/>
          </a:xfrm>
          <a:prstGeom prst="rect">
            <a:avLst/>
          </a:prstGeom>
        </p:spPr>
      </p:pic>
    </p:spTree>
    <p:extLst>
      <p:ext uri="{BB962C8B-B14F-4D97-AF65-F5344CB8AC3E}">
        <p14:creationId xmlns:p14="http://schemas.microsoft.com/office/powerpoint/2010/main" val="4065043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728428" y="1010738"/>
            <a:ext cx="8184753" cy="6588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a:t>
            </a:r>
            <a:r>
              <a:rPr lang="el-GR" sz="2800" b="1" dirty="0">
                <a:solidFill>
                  <a:prstClr val="white"/>
                </a:solidFill>
                <a:latin typeface="Arial" panose="020B0604020202020204" pitchFamily="34" charset="0"/>
                <a:cs typeface="Arial" panose="020B0604020202020204" pitchFamily="34" charset="0"/>
              </a:rPr>
              <a:t>Το ανοσοποιητικό σύστημα (Μέρος Α’)</a:t>
            </a:r>
            <a:endPar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B45C1E-A51A-80AA-C741-72B291DA0E75}"/>
              </a:ext>
            </a:extLst>
          </p:cNvPr>
          <p:cNvSpPr txBox="1"/>
          <p:nvPr/>
        </p:nvSpPr>
        <p:spPr>
          <a:xfrm>
            <a:off x="812861" y="1954397"/>
            <a:ext cx="10566277" cy="2949205"/>
          </a:xfrm>
          <a:prstGeom prst="rect">
            <a:avLst/>
          </a:prstGeom>
          <a:noFill/>
        </p:spPr>
        <p:txBody>
          <a:bodyPr wrap="square">
            <a:spAutoFit/>
          </a:bodyPr>
          <a:lstStyle/>
          <a:p>
            <a:pPr algn="ctr">
              <a:lnSpc>
                <a:spcPct val="150000"/>
              </a:lnSpc>
            </a:pPr>
            <a:r>
              <a:rPr lang="el-GR" b="1" dirty="0">
                <a:latin typeface="Arial" panose="020B0604020202020204" pitchFamily="34" charset="0"/>
                <a:cs typeface="Arial" panose="020B0604020202020204" pitchFamily="34" charset="0"/>
              </a:rPr>
              <a:t>Ρόλος της φυσικής ανοσίας στην ενεργοποίηση της επίκτητης ανοσίας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έμφυτες ανοσοαπαντήσεις παράγουν μόρια που παρέχουν σήματα, τα οποία μαζί με τα αντιγόνα, είναι απαραίτητα για να ενεργοποιήσουν τα παρθένα Τ και Β λεμφοκύτταρα.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πλήρης διέγερση των ειδικών για το αντιγόνο λεμφοκυττάρων απαιτεί δύο σήματα. Το ίδιο το αντιγόνο μπορεί να θεωρηθεί ως σήμα 1 και οι έμφυτες ανοσοαπαντήσεις έναντι των μικροοργανισμών και των κυττάρων του ξενιστή που έχουν υποστεί βλάβες από μικροοργανισμούς παρέχουν το σήμα 2. </a:t>
            </a:r>
          </a:p>
        </p:txBody>
      </p:sp>
    </p:spTree>
    <p:extLst>
      <p:ext uri="{BB962C8B-B14F-4D97-AF65-F5344CB8AC3E}">
        <p14:creationId xmlns:p14="http://schemas.microsoft.com/office/powerpoint/2010/main" val="200030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D9E60D-0ADC-57D0-84D3-CF64FB09261C}"/>
              </a:ext>
            </a:extLst>
          </p:cNvPr>
          <p:cNvSpPr txBox="1"/>
          <p:nvPr/>
        </p:nvSpPr>
        <p:spPr>
          <a:xfrm>
            <a:off x="4840919" y="432332"/>
            <a:ext cx="2358871" cy="369332"/>
          </a:xfrm>
          <a:prstGeom prst="rect">
            <a:avLst/>
          </a:prstGeom>
          <a:noFill/>
        </p:spPr>
        <p:txBody>
          <a:bodyPr wrap="square">
            <a:spAutoFit/>
          </a:bodyPr>
          <a:lstStyle/>
          <a:p>
            <a:pPr algn="just"/>
            <a:r>
              <a:rPr lang="el-GR" b="1" dirty="0">
                <a:latin typeface="Arial" panose="020B0604020202020204" pitchFamily="34" charset="0"/>
                <a:cs typeface="Arial" panose="020B0604020202020204" pitchFamily="34" charset="0"/>
              </a:rPr>
              <a:t>Επίκτητη Ανοσία</a:t>
            </a:r>
          </a:p>
        </p:txBody>
      </p:sp>
      <p:sp>
        <p:nvSpPr>
          <p:cNvPr id="8" name="TextBox 7">
            <a:extLst>
              <a:ext uri="{FF2B5EF4-FFF2-40B4-BE49-F238E27FC236}">
                <a16:creationId xmlns:a16="http://schemas.microsoft.com/office/drawing/2014/main" id="{DD950649-8739-88F8-2052-BB62D0F27500}"/>
              </a:ext>
            </a:extLst>
          </p:cNvPr>
          <p:cNvSpPr txBox="1"/>
          <p:nvPr/>
        </p:nvSpPr>
        <p:spPr>
          <a:xfrm>
            <a:off x="505287" y="801664"/>
            <a:ext cx="11302014"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Υπάρχουν δύο τύποι επίκτητης ανοσίας, η </a:t>
            </a:r>
            <a:r>
              <a:rPr lang="el-GR" b="1" dirty="0">
                <a:latin typeface="Arial" panose="020B0604020202020204" pitchFamily="34" charset="0"/>
                <a:cs typeface="Arial" panose="020B0604020202020204" pitchFamily="34" charset="0"/>
              </a:rPr>
              <a:t>χυμική ανοσία (humoral immunity) </a:t>
            </a:r>
            <a:r>
              <a:rPr lang="el-GR" dirty="0">
                <a:latin typeface="Arial" panose="020B0604020202020204" pitchFamily="34" charset="0"/>
                <a:cs typeface="Arial" panose="020B0604020202020204" pitchFamily="34" charset="0"/>
              </a:rPr>
              <a:t>και η </a:t>
            </a:r>
            <a:r>
              <a:rPr lang="el-GR" b="1" dirty="0">
                <a:latin typeface="Arial" panose="020B0604020202020204" pitchFamily="34" charset="0"/>
                <a:cs typeface="Arial" panose="020B0604020202020204" pitchFamily="34" charset="0"/>
              </a:rPr>
              <a:t>κυτταρική ανοσία (cell-mediated immunity)</a:t>
            </a:r>
            <a:r>
              <a:rPr lang="el-GR" dirty="0">
                <a:latin typeface="Arial" panose="020B0604020202020204" pitchFamily="34" charset="0"/>
                <a:cs typeface="Arial" panose="020B0604020202020204" pitchFamily="34" charset="0"/>
              </a:rPr>
              <a:t>, στις οποίες μεσολαβούν διαφορετικά μόρια και κύτταρα και παρέχουν την άμυνα κατά εξωκυττάριων και ενδοκυττάριων μικροοργανισμών, αντίστοιχα. </a:t>
            </a:r>
          </a:p>
        </p:txBody>
      </p:sp>
      <p:pic>
        <p:nvPicPr>
          <p:cNvPr id="9" name="Picture 8">
            <a:extLst>
              <a:ext uri="{FF2B5EF4-FFF2-40B4-BE49-F238E27FC236}">
                <a16:creationId xmlns:a16="http://schemas.microsoft.com/office/drawing/2014/main" id="{9AE662AD-4821-6115-5254-6235BAEAFB31}"/>
              </a:ext>
            </a:extLst>
          </p:cNvPr>
          <p:cNvPicPr>
            <a:picLocks noChangeAspect="1"/>
          </p:cNvPicPr>
          <p:nvPr/>
        </p:nvPicPr>
        <p:blipFill>
          <a:blip r:embed="rId2"/>
          <a:stretch>
            <a:fillRect/>
          </a:stretch>
        </p:blipFill>
        <p:spPr>
          <a:xfrm>
            <a:off x="3033712" y="2210031"/>
            <a:ext cx="6124575" cy="4391025"/>
          </a:xfrm>
          <a:prstGeom prst="rect">
            <a:avLst/>
          </a:prstGeom>
        </p:spPr>
      </p:pic>
    </p:spTree>
    <p:extLst>
      <p:ext uri="{BB962C8B-B14F-4D97-AF65-F5344CB8AC3E}">
        <p14:creationId xmlns:p14="http://schemas.microsoft.com/office/powerpoint/2010/main" val="38170089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E942AF7-912C-100E-EBB1-1F097F34A60E}"/>
              </a:ext>
            </a:extLst>
          </p:cNvPr>
          <p:cNvSpPr txBox="1"/>
          <p:nvPr/>
        </p:nvSpPr>
        <p:spPr>
          <a:xfrm>
            <a:off x="898124" y="2161986"/>
            <a:ext cx="10395752" cy="253402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μηχανισμοί ειδικής άμυνας διαθέτουν δύο χαρακτηριστικά που τους κάνουν να ξεχωρίζουν από τους μηχανισμούς μη ειδικής άμυνας. Αυτά είναι:</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εξειδίκευση, που σημαίνει ότι τα προϊόντα της ανοσοβιολογικής απόκρισης θα δράσουν μόνο εναντίον της ουσίας που προκάλεσε την παραγωγή τους, και</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μνήμη, που είναι η ικανότητα του οργανισμού να «θυμάται» τα αντιγόνα με τα οποία έχει έλθει σε επαφή, έτσι ώστε μετά από μια πιθανή δεύτερη έκθεσή του σ' αυτά να αντιδρά γρηγορότερα.</a:t>
            </a:r>
          </a:p>
        </p:txBody>
      </p:sp>
    </p:spTree>
    <p:extLst>
      <p:ext uri="{BB962C8B-B14F-4D97-AF65-F5344CB8AC3E}">
        <p14:creationId xmlns:p14="http://schemas.microsoft.com/office/powerpoint/2010/main" val="275479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C6850-3D43-4786-1D29-8F38CB3E94AC}"/>
              </a:ext>
            </a:extLst>
          </p:cNvPr>
          <p:cNvSpPr>
            <a:spLocks noGrp="1"/>
          </p:cNvSpPr>
          <p:nvPr>
            <p:ph type="body" sz="quarter" idx="14"/>
          </p:nvPr>
        </p:nvSpPr>
        <p:spPr>
          <a:xfrm>
            <a:off x="492711" y="4164692"/>
            <a:ext cx="2108447" cy="649224"/>
          </a:xfrm>
        </p:spPr>
        <p:txBody>
          <a:bodyPr/>
          <a:lstStyle/>
          <a:p>
            <a:r>
              <a:rPr lang="el-GR" b="1" dirty="0">
                <a:solidFill>
                  <a:schemeClr val="tx1"/>
                </a:solidFill>
                <a:latin typeface="Arial" panose="020B0604020202020204" pitchFamily="34" charset="0"/>
                <a:cs typeface="Arial" panose="020B0604020202020204" pitchFamily="34" charset="0"/>
              </a:rPr>
              <a:t>Χυμική ανοσία</a:t>
            </a:r>
            <a:endParaRPr lang="el-GR" b="1" dirty="0">
              <a:solidFill>
                <a:schemeClr val="tx1"/>
              </a:solidFill>
            </a:endParaRPr>
          </a:p>
        </p:txBody>
      </p:sp>
      <p:sp>
        <p:nvSpPr>
          <p:cNvPr id="6" name="TextBox 5">
            <a:extLst>
              <a:ext uri="{FF2B5EF4-FFF2-40B4-BE49-F238E27FC236}">
                <a16:creationId xmlns:a16="http://schemas.microsoft.com/office/drawing/2014/main" id="{FE5B2BFD-1721-C4AC-CC3E-E5424F9C563C}"/>
              </a:ext>
            </a:extLst>
          </p:cNvPr>
          <p:cNvSpPr txBox="1"/>
          <p:nvPr/>
        </p:nvSpPr>
        <p:spPr>
          <a:xfrm>
            <a:off x="4352278" y="2249251"/>
            <a:ext cx="7347011" cy="4196020"/>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Μεσολαβούν πρωτεΐνες που ονομάζονται </a:t>
            </a:r>
            <a:r>
              <a:rPr lang="el-GR" b="1" dirty="0">
                <a:latin typeface="Arial" panose="020B0604020202020204" pitchFamily="34" charset="0"/>
                <a:cs typeface="Arial" panose="020B0604020202020204" pitchFamily="34" charset="0"/>
              </a:rPr>
              <a:t>αντισώματα (antibodies)</a:t>
            </a:r>
            <a:r>
              <a:rPr lang="el-GR"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οι οποίες παράγονται από κύτταρα που ονομάζονται </a:t>
            </a:r>
            <a:r>
              <a:rPr lang="el-GR" b="1" dirty="0">
                <a:latin typeface="Arial" panose="020B0604020202020204" pitchFamily="34" charset="0"/>
                <a:cs typeface="Arial" panose="020B0604020202020204" pitchFamily="34" charset="0"/>
              </a:rPr>
              <a:t>Β λεμφοκύτταρα (B lymphocytes)</a:t>
            </a:r>
            <a:r>
              <a:rPr lang="el-GR"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Τα αντισώματα εκκρίνονται στην κυκλοφορία και στα υγρά των βλεννογόνων, όπου εξουδετερώνουν και απομακρύνουν τους μικροοργανισμούς και τις τοξίνες τους που βρίσκονται στο αίμα και στον αυλό των οργάνων με βλεννογόνο, δηλαδή το γαστρεντερικό σωλήνα και το αναπνευστικό σύστημα.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αντισώματα εμποδίζουν την εγκατάσταση λοιμώξεων</a:t>
            </a: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71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C6EF21-C3F9-B4EC-D782-A703E9331957}"/>
              </a:ext>
            </a:extLst>
          </p:cNvPr>
          <p:cNvSpPr txBox="1"/>
          <p:nvPr/>
        </p:nvSpPr>
        <p:spPr>
          <a:xfrm>
            <a:off x="401715" y="324034"/>
            <a:ext cx="11388570" cy="336502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Κάθε </a:t>
            </a:r>
            <a:r>
              <a:rPr lang="el-GR" b="1" i="0" dirty="0">
                <a:solidFill>
                  <a:srgbClr val="000000"/>
                </a:solidFill>
                <a:effectLst/>
                <a:latin typeface="Arial" panose="020B0604020202020204" pitchFamily="34" charset="0"/>
                <a:cs typeface="Arial" panose="020B0604020202020204" pitchFamily="34" charset="0"/>
              </a:rPr>
              <a:t>αντίσωμα</a:t>
            </a:r>
            <a:r>
              <a:rPr lang="el-GR" b="0" i="0" dirty="0">
                <a:solidFill>
                  <a:srgbClr val="000000"/>
                </a:solidFill>
                <a:effectLst/>
                <a:latin typeface="Arial" panose="020B0604020202020204" pitchFamily="34" charset="0"/>
                <a:cs typeface="Arial" panose="020B0604020202020204" pitchFamily="34" charset="0"/>
              </a:rPr>
              <a:t> συνδέεται εκλεκτικά με το συγκεκριμένο αντιγόνο που προκάλεσε την παραγωγή του.</a:t>
            </a:r>
          </a:p>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Το μόριο του αντισώματος αποτελείται από τέσσερις πολυπεπτιδικές αλυσίδες, δύο μεγάλες και δύο μικρές. Οι μεγάλες πολυπεπτιδικές αλυσίδες ονομάζονται </a:t>
            </a:r>
            <a:r>
              <a:rPr lang="el-GR" b="1" i="0" dirty="0">
                <a:solidFill>
                  <a:srgbClr val="000000"/>
                </a:solidFill>
                <a:effectLst/>
                <a:latin typeface="Arial" panose="020B0604020202020204" pitchFamily="34" charset="0"/>
                <a:cs typeface="Arial" panose="020B0604020202020204" pitchFamily="34" charset="0"/>
              </a:rPr>
              <a:t>βαριές</a:t>
            </a:r>
            <a:r>
              <a:rPr lang="el-GR" b="0" i="0" dirty="0">
                <a:solidFill>
                  <a:srgbClr val="000000"/>
                </a:solidFill>
                <a:effectLst/>
                <a:latin typeface="Arial" panose="020B0604020202020204" pitchFamily="34" charset="0"/>
                <a:cs typeface="Arial" panose="020B0604020202020204" pitchFamily="34" charset="0"/>
              </a:rPr>
              <a:t> και οι μικρές </a:t>
            </a:r>
            <a:r>
              <a:rPr lang="el-GR" b="1" i="0" dirty="0">
                <a:solidFill>
                  <a:srgbClr val="000000"/>
                </a:solidFill>
                <a:effectLst/>
                <a:latin typeface="Arial" panose="020B0604020202020204" pitchFamily="34" charset="0"/>
                <a:cs typeface="Arial" panose="020B0604020202020204" pitchFamily="34" charset="0"/>
              </a:rPr>
              <a:t>ελαφριές</a:t>
            </a:r>
            <a:r>
              <a:rPr lang="el-GR" b="0" i="0" dirty="0">
                <a:solidFill>
                  <a:srgbClr val="000000"/>
                </a:solidFill>
                <a:effectLst/>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ü"/>
            </a:pPr>
            <a:r>
              <a:rPr lang="el-GR" dirty="0">
                <a:solidFill>
                  <a:srgbClr val="000000"/>
                </a:solidFill>
                <a:latin typeface="Arial" panose="020B0604020202020204" pitchFamily="34" charset="0"/>
                <a:cs typeface="Arial" panose="020B0604020202020204" pitchFamily="34" charset="0"/>
              </a:rPr>
              <a:t>Η περιοχή του μορίου του αντισώματος που συνδέεται με το αντιγόνο ονομάζεται </a:t>
            </a:r>
            <a:r>
              <a:rPr lang="el-GR" b="1" dirty="0">
                <a:solidFill>
                  <a:srgbClr val="000000"/>
                </a:solidFill>
                <a:latin typeface="Arial" panose="020B0604020202020204" pitchFamily="34" charset="0"/>
                <a:cs typeface="Arial" panose="020B0604020202020204" pitchFamily="34" charset="0"/>
              </a:rPr>
              <a:t>μεταβλητή περιοχή</a:t>
            </a:r>
            <a:r>
              <a:rPr lang="el-GR" dirty="0">
                <a:solidFill>
                  <a:srgbClr val="000000"/>
                </a:solidFill>
                <a:latin typeface="Arial" panose="020B0604020202020204" pitchFamily="34" charset="0"/>
                <a:cs typeface="Arial" panose="020B0604020202020204" pitchFamily="34" charset="0"/>
              </a:rPr>
              <a:t>. Η μεταβλητή περιοχή, ανάλογα με το σχήμα της, που οφείλεται στην αλληλουχία των αμινοξέων της, καθιστά ικανό το αντίσωμα να συνδέεται με ένα συγκεκριμένο αντιγόνο.</a:t>
            </a:r>
          </a:p>
          <a:p>
            <a:pPr marL="285750" indent="-285750" algn="just">
              <a:lnSpc>
                <a:spcPct val="150000"/>
              </a:lnSpc>
              <a:buFont typeface="Wingdings" panose="05000000000000000000" pitchFamily="2" charset="2"/>
              <a:buChar char="ü"/>
            </a:pPr>
            <a:r>
              <a:rPr lang="el-GR" dirty="0">
                <a:solidFill>
                  <a:srgbClr val="000000"/>
                </a:solidFill>
                <a:latin typeface="Arial" panose="020B0604020202020204" pitchFamily="34" charset="0"/>
                <a:cs typeface="Arial" panose="020B0604020202020204" pitchFamily="34" charset="0"/>
              </a:rPr>
              <a:t>Το υπόλοιπο τμήμα του είναι ίδιο σε όλα τα αντισώματα και αποτελεί τη </a:t>
            </a:r>
            <a:r>
              <a:rPr lang="el-GR" b="1" dirty="0">
                <a:solidFill>
                  <a:srgbClr val="000000"/>
                </a:solidFill>
                <a:latin typeface="Arial" panose="020B0604020202020204" pitchFamily="34" charset="0"/>
                <a:cs typeface="Arial" panose="020B0604020202020204" pitchFamily="34" charset="0"/>
              </a:rPr>
              <a:t>σταθερή περιοχή </a:t>
            </a:r>
            <a:r>
              <a:rPr lang="el-GR" dirty="0">
                <a:solidFill>
                  <a:srgbClr val="000000"/>
                </a:solidFill>
                <a:latin typeface="Arial" panose="020B0604020202020204" pitchFamily="34" charset="0"/>
                <a:cs typeface="Arial" panose="020B0604020202020204" pitchFamily="34" charset="0"/>
              </a:rPr>
              <a:t>του αντισώματος.</a:t>
            </a: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CB5255E-0160-96FC-7494-DDBF9C996497}"/>
              </a:ext>
            </a:extLst>
          </p:cNvPr>
          <p:cNvPicPr>
            <a:picLocks noChangeAspect="1"/>
          </p:cNvPicPr>
          <p:nvPr/>
        </p:nvPicPr>
        <p:blipFill>
          <a:blip r:embed="rId2"/>
          <a:stretch>
            <a:fillRect/>
          </a:stretch>
        </p:blipFill>
        <p:spPr>
          <a:xfrm>
            <a:off x="401715" y="3800246"/>
            <a:ext cx="4605291" cy="2733720"/>
          </a:xfrm>
          <a:prstGeom prst="rect">
            <a:avLst/>
          </a:prstGeom>
        </p:spPr>
      </p:pic>
      <p:pic>
        <p:nvPicPr>
          <p:cNvPr id="8" name="Picture 7">
            <a:extLst>
              <a:ext uri="{FF2B5EF4-FFF2-40B4-BE49-F238E27FC236}">
                <a16:creationId xmlns:a16="http://schemas.microsoft.com/office/drawing/2014/main" id="{2D500893-89C4-F2ED-2E07-7763BA9739A7}"/>
              </a:ext>
            </a:extLst>
          </p:cNvPr>
          <p:cNvPicPr>
            <a:picLocks noChangeAspect="1"/>
          </p:cNvPicPr>
          <p:nvPr/>
        </p:nvPicPr>
        <p:blipFill>
          <a:blip r:embed="rId3"/>
          <a:stretch>
            <a:fillRect/>
          </a:stretch>
        </p:blipFill>
        <p:spPr>
          <a:xfrm>
            <a:off x="8641439" y="3800246"/>
            <a:ext cx="3148846" cy="2733720"/>
          </a:xfrm>
          <a:prstGeom prst="rect">
            <a:avLst/>
          </a:prstGeom>
        </p:spPr>
      </p:pic>
    </p:spTree>
    <p:extLst>
      <p:ext uri="{BB962C8B-B14F-4D97-AF65-F5344CB8AC3E}">
        <p14:creationId xmlns:p14="http://schemas.microsoft.com/office/powerpoint/2010/main" val="171328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E12BA9-5C4A-2E30-097B-C256F77CC87E}"/>
              </a:ext>
            </a:extLst>
          </p:cNvPr>
          <p:cNvSpPr txBox="1"/>
          <p:nvPr/>
        </p:nvSpPr>
        <p:spPr>
          <a:xfrm>
            <a:off x="356586" y="1538739"/>
            <a:ext cx="11478827" cy="378052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Τα αντισώματα προσδένονται στα αντιγόνα μέσω αναστρέψιμων, μη ομοιοπολικών αλληλεπιδράσεων που συμπεριλαμβάνουν: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δεσμούς υδρογόνου</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υδρόφοβες αλληλεπιδράσεις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αλληλεπιδράσεις ηλεκτρικών φορτίων </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Τα τμήματα του αντιγόνου που αναγνωρίζονται από τα αντισώματα ονομάζονται </a:t>
            </a:r>
            <a:r>
              <a:rPr lang="el-GR" b="1" dirty="0">
                <a:latin typeface="Arial" panose="020B0604020202020204" pitchFamily="34" charset="0"/>
                <a:cs typeface="Arial" panose="020B0604020202020204" pitchFamily="34" charset="0"/>
              </a:rPr>
              <a:t>επίτοποι</a:t>
            </a:r>
            <a:r>
              <a:rPr lang="el-GR" dirty="0">
                <a:latin typeface="Arial" panose="020B0604020202020204" pitchFamily="34" charset="0"/>
                <a:cs typeface="Arial" panose="020B0604020202020204" pitchFamily="34" charset="0"/>
              </a:rPr>
              <a:t> ή </a:t>
            </a:r>
            <a:r>
              <a:rPr lang="el-GR" b="1" dirty="0">
                <a:latin typeface="Arial" panose="020B0604020202020204" pitchFamily="34" charset="0"/>
                <a:cs typeface="Arial" panose="020B0604020202020204" pitchFamily="34" charset="0"/>
              </a:rPr>
              <a:t>καθοριστές</a:t>
            </a:r>
            <a:r>
              <a:rPr lang="el-GR" dirty="0">
                <a:latin typeface="Arial" panose="020B0604020202020204" pitchFamily="34" charset="0"/>
                <a:cs typeface="Arial" panose="020B0604020202020204" pitchFamily="34" charset="0"/>
              </a:rPr>
              <a:t>. Η αναγνώριση των διαφόρων αντιγονικών επιτόπων μπορεί να εξαρτάται από την αλληλουχία των αμινοξέων τους (</a:t>
            </a:r>
            <a:r>
              <a:rPr lang="el-GR" b="1" dirty="0">
                <a:latin typeface="Arial" panose="020B0604020202020204" pitchFamily="34" charset="0"/>
                <a:cs typeface="Arial" panose="020B0604020202020204" pitchFamily="34" charset="0"/>
              </a:rPr>
              <a:t>γραμμικοί επίτοποι</a:t>
            </a:r>
            <a:r>
              <a:rPr lang="el-GR" dirty="0">
                <a:latin typeface="Arial" panose="020B0604020202020204" pitchFamily="34" charset="0"/>
                <a:cs typeface="Arial" panose="020B0604020202020204" pitchFamily="34" charset="0"/>
              </a:rPr>
              <a:t>) ή από το σχήμα τους (</a:t>
            </a:r>
            <a:r>
              <a:rPr lang="el-GR" b="1" dirty="0">
                <a:latin typeface="Arial" panose="020B0604020202020204" pitchFamily="34" charset="0"/>
                <a:cs typeface="Arial" panose="020B0604020202020204" pitchFamily="34" charset="0"/>
              </a:rPr>
              <a:t>επίτοποι διαμόρφωσης</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92100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4AE94-0E7A-0884-E7A8-C60E54F8B782}"/>
              </a:ext>
            </a:extLst>
          </p:cNvPr>
          <p:cNvPicPr>
            <a:picLocks noChangeAspect="1"/>
          </p:cNvPicPr>
          <p:nvPr/>
        </p:nvPicPr>
        <p:blipFill rotWithShape="1">
          <a:blip r:embed="rId2"/>
          <a:srcRect l="20461" t="32233" r="48811" b="9515"/>
          <a:stretch/>
        </p:blipFill>
        <p:spPr>
          <a:xfrm>
            <a:off x="3380913" y="533765"/>
            <a:ext cx="5430174" cy="5790469"/>
          </a:xfrm>
          <a:prstGeom prst="rect">
            <a:avLst/>
          </a:prstGeom>
        </p:spPr>
      </p:pic>
    </p:spTree>
    <p:extLst>
      <p:ext uri="{BB962C8B-B14F-4D97-AF65-F5344CB8AC3E}">
        <p14:creationId xmlns:p14="http://schemas.microsoft.com/office/powerpoint/2010/main" val="376011170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D3CB32-0A70-7372-036E-1BFE33A348C7}"/>
              </a:ext>
            </a:extLst>
          </p:cNvPr>
          <p:cNvSpPr>
            <a:spLocks noGrp="1"/>
          </p:cNvSpPr>
          <p:nvPr>
            <p:ph type="body" sz="quarter" idx="14"/>
          </p:nvPr>
        </p:nvSpPr>
        <p:spPr>
          <a:xfrm>
            <a:off x="439445" y="4200205"/>
            <a:ext cx="2472431" cy="649224"/>
          </a:xfrm>
        </p:spPr>
        <p:txBody>
          <a:bodyPr/>
          <a:lstStyle/>
          <a:p>
            <a:r>
              <a:rPr lang="el-GR" b="1" dirty="0">
                <a:solidFill>
                  <a:schemeClr val="tx1"/>
                </a:solidFill>
                <a:latin typeface="Arial" panose="020B0604020202020204" pitchFamily="34" charset="0"/>
                <a:cs typeface="Arial" panose="020B0604020202020204" pitchFamily="34" charset="0"/>
              </a:rPr>
              <a:t>Κυτταρική ανοσία</a:t>
            </a:r>
            <a:endParaRPr lang="el-GR" dirty="0">
              <a:solidFill>
                <a:schemeClr val="tx1"/>
              </a:solidFill>
            </a:endParaRPr>
          </a:p>
        </p:txBody>
      </p:sp>
      <p:sp>
        <p:nvSpPr>
          <p:cNvPr id="6" name="TextBox 5">
            <a:extLst>
              <a:ext uri="{FF2B5EF4-FFF2-40B4-BE49-F238E27FC236}">
                <a16:creationId xmlns:a16="http://schemas.microsoft.com/office/drawing/2014/main" id="{C22EB5D4-84FB-5D4D-3CC2-8A470F08322E}"/>
              </a:ext>
            </a:extLst>
          </p:cNvPr>
          <p:cNvSpPr txBox="1"/>
          <p:nvPr/>
        </p:nvSpPr>
        <p:spPr>
          <a:xfrm>
            <a:off x="4227989" y="355107"/>
            <a:ext cx="7524566" cy="627351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αντισώματα δε μπορούν να φτάσουν σε μικροοργανισμούς που ζουν και πολλαπλασιάζονται μέσα σε μολυσμένα κύτταρα. Η άμυνα κατά τέτοιων ενδοκυττάριων μικροοργανισμών ονομάζεται κυτταρική ανοσία επειδή μεσολαβούν κύτταρα, τα </a:t>
            </a:r>
            <a:r>
              <a:rPr lang="el-GR" b="1" dirty="0">
                <a:latin typeface="Arial" panose="020B0604020202020204" pitchFamily="34" charset="0"/>
                <a:cs typeface="Arial" panose="020B0604020202020204" pitchFamily="34" charset="0"/>
              </a:rPr>
              <a:t>Τ-λεμφοκύτταρα</a:t>
            </a:r>
            <a:r>
              <a:rPr lang="el-GR" dirty="0">
                <a:latin typeface="Arial" panose="020B0604020202020204" pitchFamily="34" charset="0"/>
                <a:cs typeface="Arial" panose="020B0604020202020204" pitchFamily="34" charset="0"/>
              </a:rPr>
              <a:t> (T- lymphocytes).</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Υπάρχουν δύο τύποι κυτταρικών ανοσοαποκρίσεων, σχεδιασμένες έτσι ώστε να εξαλείφουν διαφορετικούς τύπους μικροοργανισμών: </a:t>
            </a:r>
          </a:p>
          <a:p>
            <a:pPr marL="400050" indent="-400050" algn="just">
              <a:lnSpc>
                <a:spcPct val="150000"/>
              </a:lnSpc>
              <a:buFont typeface="+mj-lt"/>
              <a:buAutoNum type="romanLcPeriod"/>
            </a:pPr>
            <a:r>
              <a:rPr lang="el-GR" dirty="0">
                <a:latin typeface="Arial" panose="020B0604020202020204" pitchFamily="34" charset="0"/>
                <a:cs typeface="Arial" panose="020B0604020202020204" pitchFamily="34" charset="0"/>
              </a:rPr>
              <a:t>Τα CD4</a:t>
            </a:r>
            <a:r>
              <a:rPr lang="el-GR" baseline="30000"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βοηθητικά T κύτταρα εκκρίνουν κυτταροκίνες που επιστρατεύουν και ενεργοποιούν τα άλλα λευκοκύτταρα για να φαγοκυτταρώσουν (εγκολπώσουν) και να καταστρέψουν τους μικροοργανισμούς</a:t>
            </a:r>
          </a:p>
          <a:p>
            <a:pPr marL="400050" indent="-400050" algn="just">
              <a:lnSpc>
                <a:spcPct val="150000"/>
              </a:lnSpc>
              <a:buFont typeface="+mj-lt"/>
              <a:buAutoNum type="romanLcPeriod"/>
            </a:pPr>
            <a:r>
              <a:rPr lang="el-GR" dirty="0">
                <a:latin typeface="Arial" panose="020B0604020202020204" pitchFamily="34" charset="0"/>
                <a:cs typeface="Arial" panose="020B0604020202020204" pitchFamily="34" charset="0"/>
              </a:rPr>
              <a:t>Τα CD8</a:t>
            </a:r>
            <a:r>
              <a:rPr lang="el-GR" baseline="30000"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κυτταροτοξικά Τ λεμφοκύτταρα φονεύουν οποιοδήποτε μολυσμένο κύτταρο που περιέχει μικροβιακές πρωτεΪνες στο κυτταρόπλασμα, περιορίζοντας έτσι την κυτταρική πηγή της λοίμωξης.</a:t>
            </a:r>
          </a:p>
        </p:txBody>
      </p:sp>
    </p:spTree>
    <p:extLst>
      <p:ext uri="{BB962C8B-B14F-4D97-AF65-F5344CB8AC3E}">
        <p14:creationId xmlns:p14="http://schemas.microsoft.com/office/powerpoint/2010/main" val="1852342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D8D522-CD39-F48E-59CD-8F9849E49AA1}"/>
              </a:ext>
            </a:extLst>
          </p:cNvPr>
          <p:cNvSpPr txBox="1"/>
          <p:nvPr/>
        </p:nvSpPr>
        <p:spPr>
          <a:xfrm>
            <a:off x="480873" y="707742"/>
            <a:ext cx="11230253" cy="544251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Όλα τα λεμφοκύτταρα προέρχονται από πολυδύναμα προγονικά κύτταρα (stem cells) του μυελού των οστών.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Β</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λεμφοκύτταρα ωριμάζουν στο μυελό των οστών και τα Τ</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λεμφοκύτταρα στο θύμο αδένα. Οι θέσεις αυτές στις οποίες παράγονται ώριμα λεμφοκύτταρα ονομάζονται </a:t>
            </a:r>
            <a:r>
              <a:rPr lang="el-GR" b="1" dirty="0">
                <a:latin typeface="Arial" panose="020B0604020202020204" pitchFamily="34" charset="0"/>
                <a:cs typeface="Arial" panose="020B0604020202020204" pitchFamily="34" charset="0"/>
              </a:rPr>
              <a:t>κεντρικά λεμφικά όργανα</a:t>
            </a:r>
            <a:r>
              <a:rPr lang="el-G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Όταν τα παρθένα λεμφοκύτταρα συναντήσουν αντιγόνα μικροοργανισμών και δεχθούν επιπρόσθετα ("δεύτερα") σήματα τα οποία επάγονται από τους μικροοργανισμούς, τα λεμφοκύτταρα που είναι ειδικά για τα αντιγόνα αυτά, πολλαπλασιάζονται και διαφοροποιούνται προς </a:t>
            </a:r>
            <a:r>
              <a:rPr lang="el-GR" b="1" dirty="0">
                <a:latin typeface="Arial" panose="020B0604020202020204" pitchFamily="34" charset="0"/>
                <a:cs typeface="Arial" panose="020B0604020202020204" pitchFamily="34" charset="0"/>
              </a:rPr>
              <a:t>δραστικά κύτταρα </a:t>
            </a:r>
            <a:r>
              <a:rPr lang="el-GR" dirty="0">
                <a:latin typeface="Arial" panose="020B0604020202020204" pitchFamily="34" charset="0"/>
                <a:cs typeface="Arial" panose="020B0604020202020204" pitchFamily="34" charset="0"/>
              </a:rPr>
              <a:t>και </a:t>
            </a:r>
            <a:r>
              <a:rPr lang="el-GR" b="1" dirty="0">
                <a:latin typeface="Arial" panose="020B0604020202020204" pitchFamily="34" charset="0"/>
                <a:cs typeface="Arial" panose="020B0604020202020204" pitchFamily="34" charset="0"/>
              </a:rPr>
              <a:t>κύτταρα μνήμης</a:t>
            </a:r>
            <a:r>
              <a:rPr lang="el-G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a:t>
            </a:r>
            <a:r>
              <a:rPr lang="el-GR" b="1" dirty="0">
                <a:latin typeface="Arial" panose="020B0604020202020204" pitchFamily="34" charset="0"/>
                <a:cs typeface="Arial" panose="020B0604020202020204" pitchFamily="34" charset="0"/>
              </a:rPr>
              <a:t>κύτταρα μνήμης</a:t>
            </a:r>
            <a:r>
              <a:rPr lang="el-GR" dirty="0">
                <a:latin typeface="Arial" panose="020B0604020202020204" pitchFamily="34" charset="0"/>
                <a:cs typeface="Arial" panose="020B0604020202020204" pitchFamily="34" charset="0"/>
              </a:rPr>
              <a:t>, τα οποία επίσης παράγονται από απογόνους των λεμφοκυττάρων που διεγέρθηκαν από αντιγόνο, επιβιώνουν για μεγάλα χρονικά διαστήματα παρά την απουσία του αντιγόνου. Τα κύτταρα μνήμης είναι λειτουργικά σιωπηλά, δηλαδή δεν επιτελούν δραστικές λειτουργίες εκτός εάν διεγερθούν από αντιγόνο. Όταν τα κύτταρα μνήμης συναντήσουν το ίδιο αντιγόνο που προκάλεσε την ανάπτυξή τους, αποκρίνονται ταχύτατα με αποτέλεσμα την ανάπτυξη της δευτερογενούς ανοσοαπάντησης</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251598"/>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AFB7A5-880D-C57A-56A8-61DDCB021F61}"/>
              </a:ext>
            </a:extLst>
          </p:cNvPr>
          <p:cNvSpPr txBox="1"/>
          <p:nvPr/>
        </p:nvSpPr>
        <p:spPr>
          <a:xfrm>
            <a:off x="594804" y="348812"/>
            <a:ext cx="11345662" cy="2534027"/>
          </a:xfrm>
          <a:prstGeom prst="rect">
            <a:avLst/>
          </a:prstGeom>
          <a:noFill/>
        </p:spPr>
        <p:txBody>
          <a:bodyPr wrap="square">
            <a:spAutoFit/>
          </a:bodyPr>
          <a:lstStyle/>
          <a:p>
            <a:pPr algn="ctr">
              <a:lnSpc>
                <a:spcPct val="150000"/>
              </a:lnSpc>
            </a:pPr>
            <a:r>
              <a:rPr lang="el-GR" b="1" dirty="0">
                <a:latin typeface="Arial" panose="020B0604020202020204" pitchFamily="34" charset="0"/>
                <a:cs typeface="Arial" panose="020B0604020202020204" pitchFamily="34" charset="0"/>
              </a:rPr>
              <a:t>Ιστοί του ανοσοποιητικού συστήματος </a:t>
            </a:r>
            <a:endParaRPr lang="en-US" b="1"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Οι ιστοί του ανοσοποιητικού συστήματος αποτελούνται από τα </a:t>
            </a:r>
            <a:r>
              <a:rPr lang="el-GR" b="1" dirty="0">
                <a:latin typeface="Arial" panose="020B0604020202020204" pitchFamily="34" charset="0"/>
                <a:cs typeface="Arial" panose="020B0604020202020204" pitchFamily="34" charset="0"/>
              </a:rPr>
              <a:t>κεντρικά λεμφικά όργανα</a:t>
            </a:r>
            <a:r>
              <a:rPr lang="en-US"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ή πρωτογενή ή παραγωγικά</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central ή primary ή generative lymphoid organs (θύμος αδένας, μυελός των οστών) μέσα στα οποία τα Τ και τα Β λεμφοκύτταρα ωριμάζουν και γίνονται ικανά να αποκρίνονται σε αντιγόνα και στα </a:t>
            </a:r>
            <a:r>
              <a:rPr lang="el-GR" b="1" dirty="0">
                <a:latin typeface="Arial" panose="020B0604020202020204" pitchFamily="34" charset="0"/>
                <a:cs typeface="Arial" panose="020B0604020202020204" pitchFamily="34" charset="0"/>
              </a:rPr>
              <a:t>περιφερικά λεμφικά όργανα </a:t>
            </a:r>
            <a:r>
              <a:rPr lang="el-GR" dirty="0">
                <a:latin typeface="Arial" panose="020B0604020202020204" pitchFamily="34" charset="0"/>
                <a:cs typeface="Arial" panose="020B0604020202020204" pitchFamily="34" charset="0"/>
              </a:rPr>
              <a:t>ή δευτερογενή-peripheral ή secondary lymphoid organs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λεμφαδένες, σπλήνας</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στα οποία ξεκινούν οι ανοσοαπαντήσεις της επίκτητης ανοσίας κατά των μικροοργανισμών.</a:t>
            </a:r>
          </a:p>
        </p:txBody>
      </p:sp>
    </p:spTree>
    <p:extLst>
      <p:ext uri="{BB962C8B-B14F-4D97-AF65-F5344CB8AC3E}">
        <p14:creationId xmlns:p14="http://schemas.microsoft.com/office/powerpoint/2010/main" val="507807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9C26BF-A885-6CDA-A0D0-E1973668F190}"/>
              </a:ext>
            </a:extLst>
          </p:cNvPr>
          <p:cNvSpPr txBox="1"/>
          <p:nvPr/>
        </p:nvSpPr>
        <p:spPr>
          <a:xfrm>
            <a:off x="3908393" y="396821"/>
            <a:ext cx="2598939" cy="369332"/>
          </a:xfrm>
          <a:prstGeom prst="rect">
            <a:avLst/>
          </a:prstGeom>
          <a:noFill/>
        </p:spPr>
        <p:txBody>
          <a:bodyPr wrap="square">
            <a:spAutoFit/>
          </a:bodyPr>
          <a:lstStyle/>
          <a:p>
            <a:r>
              <a:rPr lang="el-GR" sz="1800" b="1" u="none" strike="noStrike" baseline="0" dirty="0">
                <a:latin typeface="Arial" panose="020B0604020202020204" pitchFamily="34" charset="0"/>
                <a:cs typeface="Arial" panose="020B0604020202020204" pitchFamily="34" charset="0"/>
              </a:rPr>
              <a:t>Εισαγωγικές έννοιες</a:t>
            </a:r>
            <a:endParaRPr lang="el-GR"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DE2D83E-0880-05F6-9060-2028A1E0E9BF}"/>
              </a:ext>
            </a:extLst>
          </p:cNvPr>
          <p:cNvSpPr txBox="1"/>
          <p:nvPr/>
        </p:nvSpPr>
        <p:spPr>
          <a:xfrm>
            <a:off x="538579" y="842418"/>
            <a:ext cx="11259844" cy="2534027"/>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Ανοσία</a:t>
            </a:r>
            <a:r>
              <a:rPr lang="el-GR" dirty="0">
                <a:latin typeface="Arial" panose="020B0604020202020204" pitchFamily="34" charset="0"/>
                <a:cs typeface="Arial" panose="020B0604020202020204" pitchFamily="34" charset="0"/>
              </a:rPr>
              <a:t>: η αντίσταση στην ασθένεια, ειδικά την μεταδοτική</a:t>
            </a:r>
          </a:p>
          <a:p>
            <a:pPr algn="just">
              <a:lnSpc>
                <a:spcPct val="150000"/>
              </a:lnSpc>
            </a:pPr>
            <a:r>
              <a:rPr lang="el-GR" b="1" dirty="0">
                <a:latin typeface="Arial" panose="020B0604020202020204" pitchFamily="34" charset="0"/>
                <a:cs typeface="Arial" panose="020B0604020202020204" pitchFamily="34" charset="0"/>
              </a:rPr>
              <a:t>Ανοσοποιητικό σύστημα</a:t>
            </a:r>
            <a:r>
              <a:rPr lang="el-GR" dirty="0">
                <a:latin typeface="Arial" panose="020B0604020202020204" pitchFamily="34" charset="0"/>
                <a:cs typeface="Arial" panose="020B0604020202020204" pitchFamily="34" charset="0"/>
              </a:rPr>
              <a:t>: τα κύτταρα, μόρια και ιστοί που παρέχουν αντίσταση στις μολύνσεις </a:t>
            </a:r>
          </a:p>
          <a:p>
            <a:pPr algn="just">
              <a:lnSpc>
                <a:spcPct val="150000"/>
              </a:lnSpc>
            </a:pPr>
            <a:r>
              <a:rPr lang="el-GR" b="1" dirty="0">
                <a:latin typeface="Arial" panose="020B0604020202020204" pitchFamily="34" charset="0"/>
                <a:cs typeface="Arial" panose="020B0604020202020204" pitchFamily="34" charset="0"/>
              </a:rPr>
              <a:t>Ανοσολογική απάντηση</a:t>
            </a:r>
            <a:r>
              <a:rPr lang="el-GR" dirty="0">
                <a:latin typeface="Arial" panose="020B0604020202020204" pitchFamily="34" charset="0"/>
                <a:cs typeface="Arial" panose="020B0604020202020204" pitchFamily="34" charset="0"/>
              </a:rPr>
              <a:t>: η συντονισμένη αντίδραση των κυττάρων του ανοσοποιητικού συστήματος στους μολυσματικούς παράγοντες</a:t>
            </a:r>
          </a:p>
          <a:p>
            <a:pPr algn="just">
              <a:lnSpc>
                <a:spcPct val="150000"/>
              </a:lnSpc>
            </a:pPr>
            <a:r>
              <a:rPr lang="el-GR" b="1" dirty="0">
                <a:latin typeface="Arial" panose="020B0604020202020204" pitchFamily="34" charset="0"/>
                <a:cs typeface="Arial" panose="020B0604020202020204" pitchFamily="34" charset="0"/>
              </a:rPr>
              <a:t>Ανοσοβιολογία</a:t>
            </a:r>
            <a:r>
              <a:rPr lang="el-GR" dirty="0">
                <a:latin typeface="Arial" panose="020B0604020202020204" pitchFamily="34" charset="0"/>
                <a:cs typeface="Arial" panose="020B0604020202020204" pitchFamily="34" charset="0"/>
              </a:rPr>
              <a:t>: η μελέτη του ανοσοποιητικού συστήματος, των αποκρίσεων του στους παθογόνους μικροοργανισμούς και κατεστραμένους ιστούς και ο ρόλος του στην ασθένεια</a:t>
            </a:r>
          </a:p>
        </p:txBody>
      </p:sp>
      <p:sp>
        <p:nvSpPr>
          <p:cNvPr id="10" name="TextBox 9">
            <a:extLst>
              <a:ext uri="{FF2B5EF4-FFF2-40B4-BE49-F238E27FC236}">
                <a16:creationId xmlns:a16="http://schemas.microsoft.com/office/drawing/2014/main" id="{99770F3D-D3BA-1FFF-501D-F911AC169D66}"/>
              </a:ext>
            </a:extLst>
          </p:cNvPr>
          <p:cNvSpPr txBox="1"/>
          <p:nvPr/>
        </p:nvSpPr>
        <p:spPr>
          <a:xfrm>
            <a:off x="538579" y="4851620"/>
            <a:ext cx="11259844" cy="872034"/>
          </a:xfrm>
          <a:prstGeom prst="rect">
            <a:avLst/>
          </a:prstGeom>
          <a:noFill/>
        </p:spPr>
        <p:txBody>
          <a:bodyPr wrap="square">
            <a:spAutoFit/>
          </a:bodyPr>
          <a:lstStyle/>
          <a:p>
            <a:pPr algn="ctr">
              <a:lnSpc>
                <a:spcPct val="150000"/>
              </a:lnSpc>
            </a:pPr>
            <a:r>
              <a:rPr lang="el-GR" i="1" dirty="0">
                <a:latin typeface="Arial" panose="020B0604020202020204" pitchFamily="34" charset="0"/>
                <a:cs typeface="Arial" panose="020B0604020202020204" pitchFamily="34" charset="0"/>
              </a:rPr>
              <a:t>Η φυσιολογική λειτουργία του ανοσοποιητικού συστήματος είναι να αναχαιτίζει τις λοιμώξεις και να εξαλείφει τις ήδη εγκατεστημένες λοιμώξεις!!</a:t>
            </a:r>
          </a:p>
        </p:txBody>
      </p:sp>
    </p:spTree>
    <p:extLst>
      <p:ext uri="{BB962C8B-B14F-4D97-AF65-F5344CB8AC3E}">
        <p14:creationId xmlns:p14="http://schemas.microsoft.com/office/powerpoint/2010/main" val="275051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7DD5FD-62AB-5169-4F2F-B476DD8D7BC0}"/>
              </a:ext>
            </a:extLst>
          </p:cNvPr>
          <p:cNvSpPr txBox="1"/>
          <p:nvPr/>
        </p:nvSpPr>
        <p:spPr>
          <a:xfrm>
            <a:off x="3939835" y="316922"/>
            <a:ext cx="4312329" cy="369332"/>
          </a:xfrm>
          <a:prstGeom prst="rect">
            <a:avLst/>
          </a:prstGeom>
          <a:noFill/>
        </p:spPr>
        <p:txBody>
          <a:bodyPr wrap="square">
            <a:spAutoFit/>
          </a:bodyPr>
          <a:lstStyle/>
          <a:p>
            <a:pPr algn="just"/>
            <a:r>
              <a:rPr lang="el-GR" b="1" i="0" dirty="0">
                <a:solidFill>
                  <a:srgbClr val="000000"/>
                </a:solidFill>
                <a:effectLst/>
                <a:latin typeface="Arial" panose="020B0604020202020204" pitchFamily="34" charset="0"/>
                <a:cs typeface="Arial" panose="020B0604020202020204" pitchFamily="34" charset="0"/>
              </a:rPr>
              <a:t>Στάδια ανοσοβιολογικής απόκρισης</a:t>
            </a:r>
          </a:p>
        </p:txBody>
      </p:sp>
      <p:graphicFrame>
        <p:nvGraphicFramePr>
          <p:cNvPr id="7" name="Diagram 6">
            <a:extLst>
              <a:ext uri="{FF2B5EF4-FFF2-40B4-BE49-F238E27FC236}">
                <a16:creationId xmlns:a16="http://schemas.microsoft.com/office/drawing/2014/main" id="{7B46EDF0-63BB-D379-E345-6B63B4ACC1C0}"/>
              </a:ext>
            </a:extLst>
          </p:cNvPr>
          <p:cNvGraphicFramePr/>
          <p:nvPr>
            <p:extLst>
              <p:ext uri="{D42A27DB-BD31-4B8C-83A1-F6EECF244321}">
                <p14:modId xmlns:p14="http://schemas.microsoft.com/office/powerpoint/2010/main" val="227799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89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6879D0-DA8D-4570-2DF8-05DC7624252B}"/>
              </a:ext>
            </a:extLst>
          </p:cNvPr>
          <p:cNvSpPr txBox="1"/>
          <p:nvPr/>
        </p:nvSpPr>
        <p:spPr>
          <a:xfrm>
            <a:off x="446103" y="510440"/>
            <a:ext cx="11254666" cy="502701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Η </a:t>
            </a:r>
            <a:r>
              <a:rPr lang="el-GR" b="1" i="0" dirty="0">
                <a:solidFill>
                  <a:srgbClr val="000000"/>
                </a:solidFill>
                <a:effectLst/>
                <a:latin typeface="Arial" panose="020B0604020202020204" pitchFamily="34" charset="0"/>
                <a:cs typeface="Arial" panose="020B0604020202020204" pitchFamily="34" charset="0"/>
              </a:rPr>
              <a:t>πρωτογενής ανοσοβιολογική απόκριση</a:t>
            </a:r>
            <a:r>
              <a:rPr lang="el-GR" b="0" i="0" dirty="0">
                <a:solidFill>
                  <a:srgbClr val="000000"/>
                </a:solidFill>
                <a:effectLst/>
                <a:latin typeface="Arial" panose="020B0604020202020204" pitchFamily="34" charset="0"/>
                <a:cs typeface="Arial" panose="020B0604020202020204" pitchFamily="34" charset="0"/>
              </a:rPr>
              <a:t> ενεργοποιείται κατά την πρώτη επαφή του οργανισμού με ένα αντιγόνο.</a:t>
            </a:r>
          </a:p>
          <a:p>
            <a:pPr marL="400050" indent="-400050" algn="just">
              <a:lnSpc>
                <a:spcPct val="150000"/>
              </a:lnSpc>
              <a:buFont typeface="+mj-lt"/>
              <a:buAutoNum type="romanLcPeriod"/>
            </a:pPr>
            <a:r>
              <a:rPr lang="el-GR" i="0" dirty="0">
                <a:solidFill>
                  <a:srgbClr val="000000"/>
                </a:solidFill>
                <a:effectLst/>
                <a:latin typeface="Arial" panose="020B0604020202020204" pitchFamily="34" charset="0"/>
                <a:cs typeface="Arial" panose="020B0604020202020204" pitchFamily="34" charset="0"/>
              </a:rPr>
              <a:t>Ενεργοποίηση των βοηθητικών Τ-λεμφοκυττάρων</a:t>
            </a:r>
          </a:p>
          <a:p>
            <a:pPr marL="400050" indent="-400050" algn="just">
              <a:lnSpc>
                <a:spcPct val="150000"/>
              </a:lnSpc>
              <a:buFont typeface="+mj-lt"/>
              <a:buAutoNum type="romanLcPeriod"/>
            </a:pPr>
            <a:r>
              <a:rPr lang="el-GR" i="0" dirty="0">
                <a:solidFill>
                  <a:srgbClr val="000000"/>
                </a:solidFill>
                <a:effectLst/>
                <a:latin typeface="Arial" panose="020B0604020202020204" pitchFamily="34" charset="0"/>
                <a:cs typeface="Arial" panose="020B0604020202020204" pitchFamily="34" charset="0"/>
              </a:rPr>
              <a:t>Ενεργοποίηση των Β-λεμφοκυττάρων (χυμική ανοσία)</a:t>
            </a:r>
          </a:p>
          <a:p>
            <a:pPr marL="400050" indent="-400050" algn="just">
              <a:lnSpc>
                <a:spcPct val="150000"/>
              </a:lnSpc>
              <a:buFont typeface="+mj-lt"/>
              <a:buAutoNum type="romanLcPeriod"/>
            </a:pPr>
            <a:r>
              <a:rPr lang="el-GR" i="0" dirty="0">
                <a:solidFill>
                  <a:srgbClr val="000000"/>
                </a:solidFill>
                <a:effectLst/>
                <a:latin typeface="Arial" panose="020B0604020202020204" pitchFamily="34" charset="0"/>
                <a:cs typeface="Arial" panose="020B0604020202020204" pitchFamily="34" charset="0"/>
              </a:rPr>
              <a:t>Ενεργοποίηση κυτταροτοξικών Τ-λεμφοκυττάρων (κυτταρική ανοσία)</a:t>
            </a:r>
          </a:p>
          <a:p>
            <a:pPr marL="400050" indent="-400050" algn="just">
              <a:lnSpc>
                <a:spcPct val="150000"/>
              </a:lnSpc>
              <a:buFont typeface="+mj-lt"/>
              <a:buAutoNum type="romanLcPeriod"/>
            </a:pPr>
            <a:r>
              <a:rPr lang="el-GR" i="0" dirty="0">
                <a:solidFill>
                  <a:srgbClr val="000000"/>
                </a:solidFill>
                <a:effectLst/>
                <a:latin typeface="Arial" panose="020B0604020202020204" pitchFamily="34" charset="0"/>
                <a:cs typeface="Arial" panose="020B0604020202020204" pitchFamily="34" charset="0"/>
              </a:rPr>
              <a:t>Τερματισμός της ανοσοβιολογικής απόκρισης</a:t>
            </a:r>
          </a:p>
          <a:p>
            <a:pPr marL="400050" indent="-400050">
              <a:lnSpc>
                <a:spcPct val="150000"/>
              </a:lnSpc>
              <a:buFont typeface="+mj-lt"/>
              <a:buAutoNum type="romanLcPeriod"/>
            </a:pPr>
            <a:endParaRPr lang="el-GR" dirty="0">
              <a:solidFill>
                <a:srgbClr val="000000"/>
              </a:solidFill>
              <a:latin typeface="Arial" panose="020B0604020202020204" pitchFamily="34" charset="0"/>
              <a:cs typeface="Arial" panose="020B0604020202020204" pitchFamily="34" charset="0"/>
            </a:endParaRPr>
          </a:p>
          <a:p>
            <a:pPr marL="400050" indent="-400050">
              <a:lnSpc>
                <a:spcPct val="150000"/>
              </a:lnSpc>
              <a:buFont typeface="+mj-lt"/>
              <a:buAutoNum type="romanLcPeriod"/>
            </a:pPr>
            <a:endParaRPr lang="el-GR" i="0" dirty="0">
              <a:solidFill>
                <a:srgbClr val="000000"/>
              </a:solidFill>
              <a:effectLs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b="1" i="0" dirty="0">
                <a:solidFill>
                  <a:srgbClr val="000000"/>
                </a:solidFill>
                <a:effectLst/>
                <a:latin typeface="Arial" panose="020B0604020202020204" pitchFamily="34" charset="0"/>
                <a:cs typeface="Arial" panose="020B0604020202020204" pitchFamily="34" charset="0"/>
              </a:rPr>
              <a:t>Η δευτερογενής ανοσοβιολογική απόκριση</a:t>
            </a:r>
            <a:r>
              <a:rPr lang="el-GR" b="0" i="0" dirty="0">
                <a:solidFill>
                  <a:srgbClr val="000000"/>
                </a:solidFill>
                <a:effectLst/>
                <a:latin typeface="Arial" panose="020B0604020202020204" pitchFamily="34" charset="0"/>
                <a:cs typeface="Arial" panose="020B0604020202020204" pitchFamily="34" charset="0"/>
              </a:rPr>
              <a:t> ενεργοποιείται κατά την επαφή του οργανισμού με το ίδιο </a:t>
            </a:r>
            <a:r>
              <a:rPr lang="el-GR" dirty="0">
                <a:solidFill>
                  <a:srgbClr val="000000"/>
                </a:solidFill>
                <a:latin typeface="Arial" panose="020B0604020202020204" pitchFamily="34" charset="0"/>
                <a:cs typeface="Arial" panose="020B0604020202020204" pitchFamily="34" charset="0"/>
              </a:rPr>
              <a:t>αντιγόνο για δεύτερη (ή επόμενη) φορά. Στην περίπτωση αυτή ενεργοποιούνται τα κύτταρα μνήμης, ξεκινά αμέσως η έκκριση αντισωμάτων και έτσι δεν προλαβαίνουν να εμφανιστούν τα συμπτώματα της ασθένειας.</a:t>
            </a:r>
          </a:p>
          <a:p>
            <a:pPr>
              <a:lnSpc>
                <a:spcPct val="150000"/>
              </a:lnSpc>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97062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ιαγράμματα ανοσοβιολογικής απόκρισης">
            <a:extLst>
              <a:ext uri="{FF2B5EF4-FFF2-40B4-BE49-F238E27FC236}">
                <a16:creationId xmlns:a16="http://schemas.microsoft.com/office/drawing/2014/main" id="{24ABBACC-4E12-22ED-3F83-2F5BF288F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0" y="1908328"/>
            <a:ext cx="5226862" cy="2715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A8E019E-D839-D8CE-590A-3316FDB055DE}"/>
              </a:ext>
            </a:extLst>
          </p:cNvPr>
          <p:cNvPicPr>
            <a:picLocks noChangeAspect="1"/>
          </p:cNvPicPr>
          <p:nvPr/>
        </p:nvPicPr>
        <p:blipFill>
          <a:blip r:embed="rId3"/>
          <a:stretch>
            <a:fillRect/>
          </a:stretch>
        </p:blipFill>
        <p:spPr>
          <a:xfrm>
            <a:off x="6185377" y="1908328"/>
            <a:ext cx="5640553" cy="2715487"/>
          </a:xfrm>
          <a:prstGeom prst="rect">
            <a:avLst/>
          </a:prstGeom>
        </p:spPr>
      </p:pic>
    </p:spTree>
    <p:extLst>
      <p:ext uri="{BB962C8B-B14F-4D97-AF65-F5344CB8AC3E}">
        <p14:creationId xmlns:p14="http://schemas.microsoft.com/office/powerpoint/2010/main" val="407797001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1C1263-4E71-F119-0EAE-E77BB5093A7E}"/>
              </a:ext>
            </a:extLst>
          </p:cNvPr>
          <p:cNvSpPr txBox="1"/>
          <p:nvPr/>
        </p:nvSpPr>
        <p:spPr>
          <a:xfrm>
            <a:off x="2643697" y="400365"/>
            <a:ext cx="6020910" cy="369332"/>
          </a:xfrm>
          <a:prstGeom prst="rect">
            <a:avLst/>
          </a:prstGeom>
          <a:noFill/>
        </p:spPr>
        <p:txBody>
          <a:bodyPr wrap="square">
            <a:spAutoFit/>
          </a:bodyPr>
          <a:lstStyle/>
          <a:p>
            <a:pPr algn="l"/>
            <a:r>
              <a:rPr lang="el-GR" b="1" i="0" dirty="0">
                <a:solidFill>
                  <a:srgbClr val="000000"/>
                </a:solidFill>
                <a:effectLst/>
                <a:latin typeface="Arial" panose="020B0604020202020204" pitchFamily="34" charset="0"/>
                <a:cs typeface="Arial" panose="020B0604020202020204" pitchFamily="34" charset="0"/>
              </a:rPr>
              <a:t>Τύποι ανοσίας - Ενεργητική και παθητική ανοσία</a:t>
            </a:r>
          </a:p>
        </p:txBody>
      </p:sp>
      <p:sp>
        <p:nvSpPr>
          <p:cNvPr id="8" name="TextBox 7">
            <a:extLst>
              <a:ext uri="{FF2B5EF4-FFF2-40B4-BE49-F238E27FC236}">
                <a16:creationId xmlns:a16="http://schemas.microsoft.com/office/drawing/2014/main" id="{40FF0CF1-4046-CF6F-7E2B-0262ABBF9B19}"/>
              </a:ext>
            </a:extLst>
          </p:cNvPr>
          <p:cNvSpPr txBox="1"/>
          <p:nvPr/>
        </p:nvSpPr>
        <p:spPr>
          <a:xfrm>
            <a:off x="861134" y="769697"/>
            <a:ext cx="10919534" cy="2118529"/>
          </a:xfrm>
          <a:prstGeom prst="rect">
            <a:avLst/>
          </a:prstGeom>
          <a:noFill/>
        </p:spPr>
        <p:txBody>
          <a:bodyPr wrap="square">
            <a:spAutoFit/>
          </a:bodyPr>
          <a:lstStyle/>
          <a:p>
            <a:pPr algn="just">
              <a:lnSpc>
                <a:spcPct val="150000"/>
              </a:lnSpc>
            </a:pPr>
            <a:r>
              <a:rPr lang="el-GR" b="0" i="0" dirty="0">
                <a:solidFill>
                  <a:srgbClr val="000000"/>
                </a:solidFill>
                <a:effectLst/>
                <a:latin typeface="Arial" panose="020B0604020202020204" pitchFamily="34" charset="0"/>
                <a:cs typeface="Arial" panose="020B0604020202020204" pitchFamily="34" charset="0"/>
              </a:rPr>
              <a:t>Στην </a:t>
            </a:r>
            <a:r>
              <a:rPr lang="el-GR" b="1" i="0" dirty="0">
                <a:solidFill>
                  <a:srgbClr val="000000"/>
                </a:solidFill>
                <a:effectLst/>
                <a:latin typeface="Arial" panose="020B0604020202020204" pitchFamily="34" charset="0"/>
                <a:cs typeface="Arial" panose="020B0604020202020204" pitchFamily="34" charset="0"/>
              </a:rPr>
              <a:t>ενεργητική ανοσία</a:t>
            </a:r>
            <a:r>
              <a:rPr lang="el-GR" b="0" i="0" dirty="0">
                <a:solidFill>
                  <a:srgbClr val="000000"/>
                </a:solidFill>
                <a:effectLst/>
                <a:latin typeface="Arial" panose="020B0604020202020204" pitchFamily="34" charset="0"/>
                <a:cs typeface="Arial" panose="020B0604020202020204" pitchFamily="34" charset="0"/>
              </a:rPr>
              <a:t> ο οργανισμός μπορεί να ενεργοποιηθεί με δύο τρόπους:</a:t>
            </a:r>
          </a:p>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Να έλθει σε επαφή με ένα αντιγόνο που βρίσκεται στο περιβάλλον (</a:t>
            </a:r>
            <a:r>
              <a:rPr lang="el-GR" b="1" i="0" dirty="0">
                <a:solidFill>
                  <a:srgbClr val="000000"/>
                </a:solidFill>
                <a:effectLst/>
                <a:latin typeface="Arial" panose="020B0604020202020204" pitchFamily="34" charset="0"/>
                <a:cs typeface="Arial" panose="020B0604020202020204" pitchFamily="34" charset="0"/>
              </a:rPr>
              <a:t>φυσικός τρόπος</a:t>
            </a:r>
            <a:r>
              <a:rPr lang="el-GR" b="0" i="0" dirty="0">
                <a:solidFill>
                  <a:srgbClr val="000000"/>
                </a:solidFill>
                <a:effectLst/>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Να δεχτεί μια ποσότητα εμβολίου το οποίο περιέχει νεκρούς ή εξασθενημένους μικροοργανισμούς ή τμήματά τους (</a:t>
            </a:r>
            <a:r>
              <a:rPr lang="el-GR" b="1" i="0" dirty="0">
                <a:solidFill>
                  <a:srgbClr val="000000"/>
                </a:solidFill>
                <a:effectLst/>
                <a:latin typeface="Arial" panose="020B0604020202020204" pitchFamily="34" charset="0"/>
                <a:cs typeface="Arial" panose="020B0604020202020204" pitchFamily="34" charset="0"/>
              </a:rPr>
              <a:t>τεχνητός τρόπος</a:t>
            </a:r>
            <a:r>
              <a:rPr lang="el-GR" b="0" i="0" dirty="0">
                <a:solidFill>
                  <a:srgbClr val="000000"/>
                </a:solidFill>
                <a:effectLst/>
                <a:latin typeface="Arial" panose="020B0604020202020204" pitchFamily="34" charset="0"/>
                <a:cs typeface="Arial" panose="020B0604020202020204" pitchFamily="34" charset="0"/>
              </a:rPr>
              <a:t>). Το εμβόλιο, όπως θα έκανε και ο ίδιος ο μικροοργανισμός, ενεργοποιεί τον ανοσοβιολογικό μηχανισμό, για να παραγάγει αντισώματα και κύτταρα μνήμης.</a:t>
            </a:r>
          </a:p>
        </p:txBody>
      </p:sp>
      <p:pic>
        <p:nvPicPr>
          <p:cNvPr id="9" name="Picture 8">
            <a:extLst>
              <a:ext uri="{FF2B5EF4-FFF2-40B4-BE49-F238E27FC236}">
                <a16:creationId xmlns:a16="http://schemas.microsoft.com/office/drawing/2014/main" id="{C68F9328-B8BB-993D-103E-570318264AC2}"/>
              </a:ext>
            </a:extLst>
          </p:cNvPr>
          <p:cNvPicPr>
            <a:picLocks noChangeAspect="1"/>
          </p:cNvPicPr>
          <p:nvPr/>
        </p:nvPicPr>
        <p:blipFill>
          <a:blip r:embed="rId2"/>
          <a:stretch>
            <a:fillRect/>
          </a:stretch>
        </p:blipFill>
        <p:spPr>
          <a:xfrm>
            <a:off x="4516514" y="4403325"/>
            <a:ext cx="3158971" cy="1935332"/>
          </a:xfrm>
          <a:prstGeom prst="rect">
            <a:avLst/>
          </a:prstGeom>
        </p:spPr>
      </p:pic>
    </p:spTree>
    <p:extLst>
      <p:ext uri="{BB962C8B-B14F-4D97-AF65-F5344CB8AC3E}">
        <p14:creationId xmlns:p14="http://schemas.microsoft.com/office/powerpoint/2010/main" val="183593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12DADD-E28E-9A34-C8CB-0BFEC93CB60D}"/>
              </a:ext>
            </a:extLst>
          </p:cNvPr>
          <p:cNvSpPr txBox="1"/>
          <p:nvPr/>
        </p:nvSpPr>
        <p:spPr>
          <a:xfrm>
            <a:off x="756820" y="616894"/>
            <a:ext cx="11121501" cy="2949525"/>
          </a:xfrm>
          <a:prstGeom prst="rect">
            <a:avLst/>
          </a:prstGeom>
          <a:noFill/>
        </p:spPr>
        <p:txBody>
          <a:bodyPr wrap="square">
            <a:spAutoFit/>
          </a:bodyPr>
          <a:lstStyle/>
          <a:p>
            <a:pPr algn="just">
              <a:lnSpc>
                <a:spcPct val="150000"/>
              </a:lnSpc>
            </a:pPr>
            <a:r>
              <a:rPr lang="el-GR" b="0" i="0" dirty="0">
                <a:solidFill>
                  <a:srgbClr val="000000"/>
                </a:solidFill>
                <a:effectLst/>
                <a:latin typeface="Arial" panose="020B0604020202020204" pitchFamily="34" charset="0"/>
                <a:cs typeface="Arial" panose="020B0604020202020204" pitchFamily="34" charset="0"/>
              </a:rPr>
              <a:t>Στην </a:t>
            </a:r>
            <a:r>
              <a:rPr lang="el-GR" b="1" i="0" dirty="0">
                <a:solidFill>
                  <a:srgbClr val="000000"/>
                </a:solidFill>
                <a:effectLst/>
                <a:latin typeface="Arial" panose="020B0604020202020204" pitchFamily="34" charset="0"/>
                <a:cs typeface="Arial" panose="020B0604020202020204" pitchFamily="34" charset="0"/>
              </a:rPr>
              <a:t>παθητική ανοσία</a:t>
            </a:r>
            <a:r>
              <a:rPr lang="el-GR" b="0" i="0" dirty="0">
                <a:solidFill>
                  <a:srgbClr val="000000"/>
                </a:solidFill>
                <a:effectLst/>
                <a:latin typeface="Arial" panose="020B0604020202020204" pitchFamily="34" charset="0"/>
                <a:cs typeface="Arial" panose="020B0604020202020204" pitchFamily="34" charset="0"/>
              </a:rPr>
              <a:t> χορηγούνται στον οργανισμό έτοιμα αντισώματα που έχουν παραχθεί από άλλο οργανισμό. Η δράση της παθητικής ανοσίας είναι άμεση αλλά η διάρκειά της είναι παροδική.</a:t>
            </a:r>
            <a:endParaRPr lang="en-US" b="0" i="0" dirty="0">
              <a:solidFill>
                <a:srgbClr val="000000"/>
              </a:solidFill>
              <a:effectLs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Παθητική ανοσία μπορεί να επιτευχθεί φυσιολογικά με τη μεταφορά αντισωμάτων από τη μητέρα στο έμβρυο διαμέσου του πλακούντα και με τη μεταφορά αντισωμάτων από τη μητέρα στο νεογνό διαμέσου του μητρικού γάλακτος. </a:t>
            </a:r>
            <a:endParaRPr lang="en-US" b="0" i="0" dirty="0">
              <a:solidFill>
                <a:srgbClr val="000000"/>
              </a:solidFill>
              <a:effectLs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b="0" i="0" dirty="0">
                <a:solidFill>
                  <a:srgbClr val="000000"/>
                </a:solidFill>
                <a:effectLst/>
                <a:latin typeface="Arial" panose="020B0604020202020204" pitchFamily="34" charset="0"/>
                <a:cs typeface="Arial" panose="020B0604020202020204" pitchFamily="34" charset="0"/>
              </a:rPr>
              <a:t>Σε ένα ενήλικο άτομο παθητική ανοσία μπορεί να επιτευχθεί τεχνητά με τη χορήγηση ορού που περιέχει έτοιμα αντισώματα τα οποία έχουν παραχθεί σε κάποιο άλλο άτομο ή ζώο. </a:t>
            </a: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8EC5A20-84D1-C197-E160-88A0C2B6FBF7}"/>
              </a:ext>
            </a:extLst>
          </p:cNvPr>
          <p:cNvPicPr>
            <a:picLocks noChangeAspect="1"/>
          </p:cNvPicPr>
          <p:nvPr/>
        </p:nvPicPr>
        <p:blipFill>
          <a:blip r:embed="rId2"/>
          <a:stretch>
            <a:fillRect/>
          </a:stretch>
        </p:blipFill>
        <p:spPr>
          <a:xfrm>
            <a:off x="4110362" y="3966906"/>
            <a:ext cx="4426258" cy="2655755"/>
          </a:xfrm>
          <a:prstGeom prst="rect">
            <a:avLst/>
          </a:prstGeom>
        </p:spPr>
      </p:pic>
    </p:spTree>
    <p:extLst>
      <p:ext uri="{BB962C8B-B14F-4D97-AF65-F5344CB8AC3E}">
        <p14:creationId xmlns:p14="http://schemas.microsoft.com/office/powerpoint/2010/main" val="4253783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133C3C-3062-F09E-6E61-30AE665A987C}"/>
              </a:ext>
            </a:extLst>
          </p:cNvPr>
          <p:cNvSpPr txBox="1"/>
          <p:nvPr/>
        </p:nvSpPr>
        <p:spPr>
          <a:xfrm>
            <a:off x="4352647" y="379066"/>
            <a:ext cx="3486705"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Φυσική και επίκτητη ανοσία</a:t>
            </a:r>
          </a:p>
        </p:txBody>
      </p:sp>
      <p:sp>
        <p:nvSpPr>
          <p:cNvPr id="8" name="TextBox 7">
            <a:extLst>
              <a:ext uri="{FF2B5EF4-FFF2-40B4-BE49-F238E27FC236}">
                <a16:creationId xmlns:a16="http://schemas.microsoft.com/office/drawing/2014/main" id="{045565D6-4533-60B3-18C0-305750B07C7B}"/>
              </a:ext>
            </a:extLst>
          </p:cNvPr>
          <p:cNvSpPr txBox="1"/>
          <p:nvPr/>
        </p:nvSpPr>
        <p:spPr>
          <a:xfrm>
            <a:off x="648070" y="748398"/>
            <a:ext cx="10972800" cy="1287468"/>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άμυνα του ξενιστή διακρίνεται στην </a:t>
            </a:r>
            <a:r>
              <a:rPr lang="el-GR" b="1" dirty="0">
                <a:latin typeface="Arial" panose="020B0604020202020204" pitchFamily="34" charset="0"/>
                <a:cs typeface="Arial" panose="020B0604020202020204" pitchFamily="34" charset="0"/>
              </a:rPr>
              <a:t>φυσική ανοσία (innate/</a:t>
            </a:r>
            <a:r>
              <a:rPr lang="en-US" b="1" dirty="0">
                <a:latin typeface="Arial" panose="020B0604020202020204" pitchFamily="34" charset="0"/>
                <a:cs typeface="Arial" panose="020B0604020202020204" pitchFamily="34" charset="0"/>
              </a:rPr>
              <a:t>natural</a:t>
            </a:r>
            <a:r>
              <a:rPr lang="el-GR" b="1" dirty="0">
                <a:latin typeface="Arial" panose="020B0604020202020204" pitchFamily="34" charset="0"/>
                <a:cs typeface="Arial" panose="020B0604020202020204" pitchFamily="34" charset="0"/>
              </a:rPr>
              <a:t> immunity) </a:t>
            </a:r>
            <a:r>
              <a:rPr lang="el-GR" dirty="0">
                <a:latin typeface="Arial" panose="020B0604020202020204" pitchFamily="34" charset="0"/>
                <a:cs typeface="Arial" panose="020B0604020202020204" pitchFamily="34" charset="0"/>
              </a:rPr>
              <a:t>που παρέχει άμεση προστασία έναντι του παθογόνου και την </a:t>
            </a:r>
            <a:r>
              <a:rPr lang="el-GR" b="1" dirty="0">
                <a:latin typeface="Arial" panose="020B0604020202020204" pitchFamily="34" charset="0"/>
                <a:cs typeface="Arial" panose="020B0604020202020204" pitchFamily="34" charset="0"/>
              </a:rPr>
              <a:t>ειδική ανοσία </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adap</a:t>
            </a:r>
            <a:r>
              <a:rPr lang="en-US" b="1" dirty="0" err="1">
                <a:latin typeface="Arial" panose="020B0604020202020204" pitchFamily="34" charset="0"/>
                <a:cs typeface="Arial" panose="020B0604020202020204" pitchFamily="34" charset="0"/>
              </a:rPr>
              <a:t>ti</a:t>
            </a:r>
            <a:r>
              <a:rPr lang="el-GR" b="1" dirty="0">
                <a:latin typeface="Arial" panose="020B0604020202020204" pitchFamily="34" charset="0"/>
                <a:cs typeface="Arial" panose="020B0604020202020204" pitchFamily="34" charset="0"/>
              </a:rPr>
              <a:t>ve/</a:t>
            </a:r>
            <a:r>
              <a:rPr lang="en-US" b="1" dirty="0">
                <a:latin typeface="Arial" panose="020B0604020202020204" pitchFamily="34" charset="0"/>
                <a:cs typeface="Arial" panose="020B0604020202020204" pitchFamily="34" charset="0"/>
              </a:rPr>
              <a:t>specific</a:t>
            </a:r>
            <a:r>
              <a:rPr lang="el-GR" b="1" dirty="0">
                <a:latin typeface="Arial" panose="020B0604020202020204" pitchFamily="34" charset="0"/>
                <a:cs typeface="Arial" panose="020B0604020202020204" pitchFamily="34" charset="0"/>
              </a:rPr>
              <a:t> immunity</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που αναπτύσσεται αργότερα και παρέχει πιο εξειδικευμένη προστασία απέναντι στις μολύνσεις</a:t>
            </a:r>
            <a:r>
              <a:rPr lang="el-GR" dirty="0"/>
              <a:t>.</a:t>
            </a:r>
          </a:p>
        </p:txBody>
      </p:sp>
      <p:sp>
        <p:nvSpPr>
          <p:cNvPr id="10" name="TextBox 9">
            <a:extLst>
              <a:ext uri="{FF2B5EF4-FFF2-40B4-BE49-F238E27FC236}">
                <a16:creationId xmlns:a16="http://schemas.microsoft.com/office/drawing/2014/main" id="{5057AF62-5351-54CF-0133-3A5FFB22918E}"/>
              </a:ext>
            </a:extLst>
          </p:cNvPr>
          <p:cNvSpPr txBox="1"/>
          <p:nvPr/>
        </p:nvSpPr>
        <p:spPr>
          <a:xfrm>
            <a:off x="330693" y="2501556"/>
            <a:ext cx="4916010" cy="3365024"/>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 όρος </a:t>
            </a:r>
            <a:r>
              <a:rPr lang="el-GR" b="1" dirty="0">
                <a:latin typeface="Arial" panose="020B0604020202020204" pitchFamily="34" charset="0"/>
                <a:cs typeface="Arial" panose="020B0604020202020204" pitchFamily="34" charset="0"/>
              </a:rPr>
              <a:t>«φυσική» ανοσία </a:t>
            </a:r>
            <a:r>
              <a:rPr lang="el-GR" dirty="0">
                <a:latin typeface="Arial" panose="020B0604020202020204" pitchFamily="34" charset="0"/>
                <a:cs typeface="Arial" panose="020B0604020202020204" pitchFamily="34" charset="0"/>
              </a:rPr>
              <a:t>αναφέρεται στο γεγονός ότι ο τύπος αυτός της άμυνας του ξενιστή υπάρχει πάντα σε υγιή άτομα, έτοιμος να σταματήσει την είσοδο των μικροοργανισμών και να απομακρύνει γρήγορα τους μικροοργανισμούς που επιτυγχάνουν να εισέλθουν στους ιστούς του ξενιστή.</a:t>
            </a:r>
          </a:p>
        </p:txBody>
      </p:sp>
      <p:sp>
        <p:nvSpPr>
          <p:cNvPr id="12" name="TextBox 11">
            <a:extLst>
              <a:ext uri="{FF2B5EF4-FFF2-40B4-BE49-F238E27FC236}">
                <a16:creationId xmlns:a16="http://schemas.microsoft.com/office/drawing/2014/main" id="{8A4C5886-5F77-E1F9-D5AA-FA0DA704D834}"/>
              </a:ext>
            </a:extLst>
          </p:cNvPr>
          <p:cNvSpPr txBox="1"/>
          <p:nvPr/>
        </p:nvSpPr>
        <p:spPr>
          <a:xfrm>
            <a:off x="5914747" y="2501556"/>
            <a:ext cx="6094520" cy="1703030"/>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«Επίκτητη» ανοσία </a:t>
            </a:r>
            <a:r>
              <a:rPr lang="el-GR" dirty="0">
                <a:latin typeface="Arial" panose="020B0604020202020204" pitchFamily="34" charset="0"/>
                <a:cs typeface="Arial" panose="020B0604020202020204" pitchFamily="34" charset="0"/>
              </a:rPr>
              <a:t>είναι ο τύπος της άμυνας του ξενιστή που διεγείρεται από τους μικροοργανισμούς που εισβάλλουν στους ιστούς, δηλαδή, προσαρμόζεται στην παρουσία μικροβιακών εισβολέων. </a:t>
            </a:r>
          </a:p>
        </p:txBody>
      </p:sp>
    </p:spTree>
    <p:extLst>
      <p:ext uri="{BB962C8B-B14F-4D97-AF65-F5344CB8AC3E}">
        <p14:creationId xmlns:p14="http://schemas.microsoft.com/office/powerpoint/2010/main" val="3436573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F67E38-C60B-2AF5-B43D-BAA00B7C7981}"/>
              </a:ext>
            </a:extLst>
          </p:cNvPr>
          <p:cNvSpPr txBox="1"/>
          <p:nvPr/>
        </p:nvSpPr>
        <p:spPr>
          <a:xfrm>
            <a:off x="628465" y="915491"/>
            <a:ext cx="7015209" cy="502701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Στη </a:t>
            </a:r>
            <a:r>
              <a:rPr lang="el-GR" b="1" dirty="0">
                <a:latin typeface="Arial" panose="020B0604020202020204" pitchFamily="34" charset="0"/>
                <a:cs typeface="Arial" panose="020B0604020202020204" pitchFamily="34" charset="0"/>
              </a:rPr>
              <a:t>φυσική ανοσία</a:t>
            </a:r>
            <a:r>
              <a:rPr lang="el-GR" dirty="0">
                <a:latin typeface="Arial" panose="020B0604020202020204" pitchFamily="34" charset="0"/>
                <a:cs typeface="Arial" panose="020B0604020202020204" pitchFamily="34" charset="0"/>
              </a:rPr>
              <a:t>, η πρώτη γραμμή άμυνας είναι οι επιθηλιακοί φραγμοί του δέρματος και των βλεννογόνων ιστών, καθώς και κύτταρα και φυσικά αντιβιοτικά που βρίσκονται στα επιθήλια. Εάν οι μικροοργανισμοί περάσουν τα επιθήλια και εισέλθουν στους ιστούς ή την κυκλοφορία, αναχαιτίζονται από </a:t>
            </a:r>
            <a:r>
              <a:rPr lang="el-GR" b="1" dirty="0">
                <a:latin typeface="Arial" panose="020B0604020202020204" pitchFamily="34" charset="0"/>
                <a:cs typeface="Arial" panose="020B0604020202020204" pitchFamily="34" charset="0"/>
              </a:rPr>
              <a:t>φαγοκύτταρα</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εξειδικευμένα λεμφοκύτταρα </a:t>
            </a:r>
            <a:r>
              <a:rPr lang="el-GR" dirty="0">
                <a:latin typeface="Arial" panose="020B0604020202020204" pitchFamily="34" charset="0"/>
                <a:cs typeface="Arial" panose="020B0604020202020204" pitchFamily="34" charset="0"/>
              </a:rPr>
              <a:t>που ονομάζονται λεμφοκύτταρα της φυσικής ανοσίας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innate lymphoid cells, ILCs</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π.χ. NK (</a:t>
            </a:r>
            <a:r>
              <a:rPr lang="en-US" dirty="0">
                <a:latin typeface="Arial" panose="020B0604020202020204" pitchFamily="34" charset="0"/>
                <a:cs typeface="Arial" panose="020B0604020202020204" pitchFamily="34" charset="0"/>
              </a:rPr>
              <a:t>Natural Killers)</a:t>
            </a:r>
            <a:r>
              <a:rPr lang="el-GR" dirty="0">
                <a:latin typeface="Arial" panose="020B0604020202020204" pitchFamily="34" charset="0"/>
                <a:cs typeface="Arial" panose="020B0604020202020204" pitchFamily="34" charset="0"/>
              </a:rPr>
              <a:t> κύτταρα και </a:t>
            </a:r>
            <a:r>
              <a:rPr lang="el-GR" b="1" dirty="0">
                <a:latin typeface="Arial" panose="020B0604020202020204" pitchFamily="34" charset="0"/>
                <a:cs typeface="Arial" panose="020B0604020202020204" pitchFamily="34" charset="0"/>
              </a:rPr>
              <a:t>πρωτείνες</a:t>
            </a:r>
            <a:r>
              <a:rPr lang="el-GR" dirty="0">
                <a:latin typeface="Arial" panose="020B0604020202020204" pitchFamily="34" charset="0"/>
                <a:cs typeface="Arial" panose="020B0604020202020204" pitchFamily="34" charset="0"/>
              </a:rPr>
              <a:t> του πλάσματος όπως οι πρωτείνες του συμπληρώματος. </a:t>
            </a: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σύστημα της </a:t>
            </a:r>
            <a:r>
              <a:rPr lang="el-GR" b="1" dirty="0">
                <a:latin typeface="Arial" panose="020B0604020202020204" pitchFamily="34" charset="0"/>
                <a:cs typeface="Arial" panose="020B0604020202020204" pitchFamily="34" charset="0"/>
              </a:rPr>
              <a:t>ειδικής ανοσίας </a:t>
            </a:r>
            <a:r>
              <a:rPr lang="el-GR" dirty="0">
                <a:latin typeface="Arial" panose="020B0604020202020204" pitchFamily="34" charset="0"/>
                <a:cs typeface="Arial" panose="020B0604020202020204" pitchFamily="34" charset="0"/>
              </a:rPr>
              <a:t>αποτελείται από τα λεμφοκύτταρα και τα προιόντα τους, π.χ. αντισώματα</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290003E-DED5-27C7-C251-15EF23CB743A}"/>
              </a:ext>
            </a:extLst>
          </p:cNvPr>
          <p:cNvPicPr>
            <a:picLocks noChangeAspect="1"/>
          </p:cNvPicPr>
          <p:nvPr/>
        </p:nvPicPr>
        <p:blipFill>
          <a:blip r:embed="rId2"/>
          <a:stretch>
            <a:fillRect/>
          </a:stretch>
        </p:blipFill>
        <p:spPr>
          <a:xfrm>
            <a:off x="7806985" y="2259984"/>
            <a:ext cx="4053952" cy="2702634"/>
          </a:xfrm>
          <a:prstGeom prst="rect">
            <a:avLst/>
          </a:prstGeom>
        </p:spPr>
      </p:pic>
    </p:spTree>
    <p:extLst>
      <p:ext uri="{BB962C8B-B14F-4D97-AF65-F5344CB8AC3E}">
        <p14:creationId xmlns:p14="http://schemas.microsoft.com/office/powerpoint/2010/main" val="2922384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9172A3-65A6-8E8C-0604-7FD61813B55C}"/>
              </a:ext>
            </a:extLst>
          </p:cNvPr>
          <p:cNvSpPr txBox="1"/>
          <p:nvPr/>
        </p:nvSpPr>
        <p:spPr>
          <a:xfrm>
            <a:off x="177553" y="292244"/>
            <a:ext cx="7421732" cy="6273512"/>
          </a:xfrm>
          <a:prstGeom prst="rect">
            <a:avLst/>
          </a:prstGeom>
          <a:noFill/>
        </p:spPr>
        <p:txBody>
          <a:bodyPr wrap="square">
            <a:spAutoFit/>
          </a:bodyPr>
          <a:lstStyle/>
          <a:p>
            <a:pPr algn="just">
              <a:lnSpc>
                <a:spcPct val="150000"/>
              </a:lnSpc>
            </a:pPr>
            <a:r>
              <a:rPr lang="el-GR" b="0" i="0" dirty="0">
                <a:solidFill>
                  <a:srgbClr val="000000"/>
                </a:solidFill>
                <a:effectLst/>
                <a:latin typeface="Arial" panose="020B0604020202020204" pitchFamily="34" charset="0"/>
                <a:cs typeface="Arial" panose="020B0604020202020204" pitchFamily="34" charset="0"/>
              </a:rPr>
              <a:t>Η είσοδος των μικροβίων στο ανθρώπινο σώμα μπορεί να γίνει είτε μέσω του </a:t>
            </a:r>
            <a:r>
              <a:rPr lang="el-GR" b="1" i="0" dirty="0">
                <a:solidFill>
                  <a:srgbClr val="000000"/>
                </a:solidFill>
                <a:effectLst/>
                <a:latin typeface="Arial" panose="020B0604020202020204" pitchFamily="34" charset="0"/>
                <a:cs typeface="Arial" panose="020B0604020202020204" pitchFamily="34" charset="0"/>
              </a:rPr>
              <a:t>δέρματος</a:t>
            </a:r>
            <a:r>
              <a:rPr lang="el-GR" b="0" i="0" dirty="0">
                <a:solidFill>
                  <a:srgbClr val="000000"/>
                </a:solidFill>
                <a:effectLst/>
                <a:latin typeface="Arial" panose="020B0604020202020204" pitchFamily="34" charset="0"/>
                <a:cs typeface="Arial" panose="020B0604020202020204" pitchFamily="34" charset="0"/>
              </a:rPr>
              <a:t>, που καλύπτει όλη την εξωτερική επιφάνειά του, είτε μέσω των </a:t>
            </a:r>
            <a:r>
              <a:rPr lang="el-GR" b="1" i="0" dirty="0">
                <a:solidFill>
                  <a:srgbClr val="000000"/>
                </a:solidFill>
                <a:effectLst/>
                <a:latin typeface="Arial" panose="020B0604020202020204" pitchFamily="34" charset="0"/>
                <a:cs typeface="Arial" panose="020B0604020202020204" pitchFamily="34" charset="0"/>
              </a:rPr>
              <a:t>βλεννογόνων</a:t>
            </a:r>
            <a:r>
              <a:rPr lang="el-GR" b="0" i="0" dirty="0">
                <a:solidFill>
                  <a:srgbClr val="000000"/>
                </a:solidFill>
                <a:effectLst/>
                <a:latin typeface="Arial" panose="020B0604020202020204" pitchFamily="34" charset="0"/>
                <a:cs typeface="Arial" panose="020B0604020202020204" pitchFamily="34" charset="0"/>
              </a:rPr>
              <a:t>, που καλύπτουν κοιλότητες του οργανισμού μας, όπως είναι οι βλεννογόνοι του πεπτικού ή του αναπνευστικού συστήματος κ.ά.</a:t>
            </a:r>
            <a:endParaRPr lang="en-US" b="0" i="0" dirty="0">
              <a:solidFill>
                <a:srgbClr val="000000"/>
              </a:solidFill>
              <a:effectLst/>
              <a:latin typeface="Arial" panose="020B0604020202020204" pitchFamily="34" charset="0"/>
              <a:cs typeface="Arial" panose="020B0604020202020204" pitchFamily="34" charset="0"/>
            </a:endParaRPr>
          </a:p>
          <a:p>
            <a:pPr algn="just">
              <a:lnSpc>
                <a:spcPct val="150000"/>
              </a:lnSpc>
            </a:pPr>
            <a:endParaRPr lang="en-US" dirty="0">
              <a:solidFill>
                <a:srgbClr val="000000"/>
              </a:solidFill>
              <a:latin typeface="Arial" panose="020B0604020202020204" pitchFamily="34" charset="0"/>
              <a:cs typeface="Arial" panose="020B0604020202020204" pitchFamily="34" charset="0"/>
            </a:endParaRPr>
          </a:p>
          <a:p>
            <a:pPr algn="just">
              <a:lnSpc>
                <a:spcPct val="150000"/>
              </a:lnSpc>
            </a:pPr>
            <a:r>
              <a:rPr lang="el-GR" dirty="0">
                <a:solidFill>
                  <a:srgbClr val="000000"/>
                </a:solidFill>
                <a:latin typeface="Arial" panose="020B0604020202020204" pitchFamily="34" charset="0"/>
                <a:cs typeface="Arial" panose="020B0604020202020204" pitchFamily="34" charset="0"/>
              </a:rPr>
              <a:t>Η κεράτινη στιβάδα, είναι ένα στρώμα νεκρών κυττάρων της </a:t>
            </a:r>
            <a:r>
              <a:rPr lang="el-GR" b="1" dirty="0">
                <a:solidFill>
                  <a:srgbClr val="000000"/>
                </a:solidFill>
                <a:latin typeface="Arial" panose="020B0604020202020204" pitchFamily="34" charset="0"/>
                <a:cs typeface="Arial" panose="020B0604020202020204" pitchFamily="34" charset="0"/>
              </a:rPr>
              <a:t>επιδερμίδας</a:t>
            </a:r>
            <a:r>
              <a:rPr lang="el-GR" dirty="0">
                <a:solidFill>
                  <a:srgbClr val="000000"/>
                </a:solidFill>
                <a:latin typeface="Arial" panose="020B0604020202020204" pitchFamily="34" charset="0"/>
                <a:cs typeface="Arial" panose="020B0604020202020204" pitchFamily="34" charset="0"/>
              </a:rPr>
              <a:t> που λειτουργεί ως φραγμός στην είσοδο των μικροβίων, ενώ το γαλακτικό οξύ και η λυσοζύμη (ένζυμο που διασπά το κυτταρικό τοίχωμα των βακτηρίων), τα οποία περιέχονται στον ιδρώτα, και τα λιπαρά οξέα, τα οποία περιέχονται στο σμήγμα, δημιουργούν δυσμενές χημικό περιβάλλον για τα μικρόβια. Επίσης, στην επιφάνεια του δέρματός μας φιλοξενούνται μη παθογόνοι μικροοργανισμοί που ανταγωνίζονται τους παθογόνους και εμποδίζουν την εγκατάστασή τους σ' αυτήν.</a:t>
            </a:r>
          </a:p>
        </p:txBody>
      </p:sp>
      <p:pic>
        <p:nvPicPr>
          <p:cNvPr id="7" name="Picture 6">
            <a:extLst>
              <a:ext uri="{FF2B5EF4-FFF2-40B4-BE49-F238E27FC236}">
                <a16:creationId xmlns:a16="http://schemas.microsoft.com/office/drawing/2014/main" id="{6A44ECAF-A526-23DF-8709-6D192BDB9EB2}"/>
              </a:ext>
            </a:extLst>
          </p:cNvPr>
          <p:cNvPicPr>
            <a:picLocks noChangeAspect="1"/>
          </p:cNvPicPr>
          <p:nvPr/>
        </p:nvPicPr>
        <p:blipFill rotWithShape="1">
          <a:blip r:embed="rId2"/>
          <a:srcRect l="3286" t="8957" r="7198" b="6894"/>
          <a:stretch/>
        </p:blipFill>
        <p:spPr>
          <a:xfrm>
            <a:off x="8052046" y="2059620"/>
            <a:ext cx="3844032" cy="3193422"/>
          </a:xfrm>
          <a:prstGeom prst="rect">
            <a:avLst/>
          </a:prstGeom>
        </p:spPr>
      </p:pic>
    </p:spTree>
    <p:extLst>
      <p:ext uri="{BB962C8B-B14F-4D97-AF65-F5344CB8AC3E}">
        <p14:creationId xmlns:p14="http://schemas.microsoft.com/office/powerpoint/2010/main" val="328714738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1833AC-807C-B3BB-3458-EB03AA2B2FDF}"/>
              </a:ext>
            </a:extLst>
          </p:cNvPr>
          <p:cNvSpPr txBox="1"/>
          <p:nvPr/>
        </p:nvSpPr>
        <p:spPr>
          <a:xfrm>
            <a:off x="733887" y="1330990"/>
            <a:ext cx="10724225" cy="4196020"/>
          </a:xfrm>
          <a:prstGeom prst="rect">
            <a:avLst/>
          </a:prstGeom>
          <a:noFill/>
        </p:spPr>
        <p:txBody>
          <a:bodyPr wrap="square">
            <a:spAutoFit/>
          </a:bodyPr>
          <a:lstStyle/>
          <a:p>
            <a:pPr algn="just">
              <a:lnSpc>
                <a:spcPct val="150000"/>
              </a:lnSpc>
            </a:pPr>
            <a:r>
              <a:rPr lang="el-GR" b="0" i="0" dirty="0">
                <a:solidFill>
                  <a:srgbClr val="000000"/>
                </a:solidFill>
                <a:effectLst/>
                <a:latin typeface="Arial" panose="020B0604020202020204" pitchFamily="34" charset="0"/>
                <a:cs typeface="Arial" panose="020B0604020202020204" pitchFamily="34" charset="0"/>
              </a:rPr>
              <a:t>Οι </a:t>
            </a:r>
            <a:r>
              <a:rPr lang="el-GR" b="1" i="0" dirty="0">
                <a:solidFill>
                  <a:srgbClr val="000000"/>
                </a:solidFill>
                <a:effectLst/>
                <a:latin typeface="Arial" panose="020B0604020202020204" pitchFamily="34" charset="0"/>
                <a:cs typeface="Arial" panose="020B0604020202020204" pitchFamily="34" charset="0"/>
              </a:rPr>
              <a:t>βλεννογόνοι</a:t>
            </a:r>
            <a:r>
              <a:rPr lang="el-GR" b="0" i="0" dirty="0">
                <a:solidFill>
                  <a:srgbClr val="000000"/>
                </a:solidFill>
                <a:effectLst/>
                <a:latin typeface="Arial" panose="020B0604020202020204" pitchFamily="34" charset="0"/>
                <a:cs typeface="Arial" panose="020B0604020202020204" pitchFamily="34" charset="0"/>
              </a:rPr>
              <a:t> του σώματος, οι οποίοι καλύπτουν κοιλότητες του οργανισμού, αποτελούν έναν άλλο αποτελεσματικό φραγμό. Με τη βλέννα που εκκρίνουν παγιδεύουν τους μικροοργανισμούς και δεν επιτρέπουν την είσοδό τους στον οργανισμό. Ο βλεννογόνος της </a:t>
            </a:r>
            <a:r>
              <a:rPr lang="el-GR" b="1" i="0" dirty="0">
                <a:solidFill>
                  <a:srgbClr val="000000"/>
                </a:solidFill>
                <a:effectLst/>
                <a:latin typeface="Arial" panose="020B0604020202020204" pitchFamily="34" charset="0"/>
                <a:cs typeface="Arial" panose="020B0604020202020204" pitchFamily="34" charset="0"/>
              </a:rPr>
              <a:t>αναπνευστικής οδού </a:t>
            </a:r>
            <a:r>
              <a:rPr lang="el-GR" b="0" i="0" dirty="0">
                <a:solidFill>
                  <a:srgbClr val="000000"/>
                </a:solidFill>
                <a:effectLst/>
                <a:latin typeface="Arial" panose="020B0604020202020204" pitchFamily="34" charset="0"/>
                <a:cs typeface="Arial" panose="020B0604020202020204" pitchFamily="34" charset="0"/>
              </a:rPr>
              <a:t>διαθέτει επιπλέον το βλεφαριδοφόρο επιθήλιο, το οποίο αποτελεί επίσης φραγμό στην είσοδο των μικροοργανισμών. Οι μικροοργανισμοί παγιδεύονται στη βλέννα και με τη βοήθεια των βλεφαρίδων του επιθηλίου απομακρύνονται από την αναπνευστική οδό. Στο βλεννογόνο του </a:t>
            </a:r>
            <a:r>
              <a:rPr lang="el-GR" b="1" i="0" dirty="0">
                <a:solidFill>
                  <a:srgbClr val="000000"/>
                </a:solidFill>
                <a:effectLst/>
                <a:latin typeface="Arial" panose="020B0604020202020204" pitchFamily="34" charset="0"/>
                <a:cs typeface="Arial" panose="020B0604020202020204" pitchFamily="34" charset="0"/>
              </a:rPr>
              <a:t>στομάχου</a:t>
            </a:r>
            <a:r>
              <a:rPr lang="el-GR" b="0" i="0" dirty="0">
                <a:solidFill>
                  <a:srgbClr val="000000"/>
                </a:solidFill>
                <a:effectLst/>
                <a:latin typeface="Arial" panose="020B0604020202020204" pitchFamily="34" charset="0"/>
                <a:cs typeface="Arial" panose="020B0604020202020204" pitchFamily="34" charset="0"/>
              </a:rPr>
              <a:t> εκκρίνεται το υδροχλωρικό οξύ, το οποίο καταστρέφει τα περισσότερα μικρόβια που εισέρχονται με την τροφή στο στόμαχο. Η λυσοζύμη, η οποία, έχει βακτηριοκτόνο δράση, βρίσκεται σε μεγάλες ποσότητες και στα </a:t>
            </a:r>
            <a:r>
              <a:rPr lang="el-GR" b="1" i="0" dirty="0">
                <a:solidFill>
                  <a:srgbClr val="000000"/>
                </a:solidFill>
                <a:effectLst/>
                <a:latin typeface="Arial" panose="020B0604020202020204" pitchFamily="34" charset="0"/>
                <a:cs typeface="Arial" panose="020B0604020202020204" pitchFamily="34" charset="0"/>
              </a:rPr>
              <a:t>δάκρυα</a:t>
            </a:r>
            <a:r>
              <a:rPr lang="el-GR" b="0" i="0" dirty="0">
                <a:solidFill>
                  <a:srgbClr val="000000"/>
                </a:solidFill>
                <a:effectLst/>
                <a:latin typeface="Arial" panose="020B0604020202020204" pitchFamily="34" charset="0"/>
                <a:cs typeface="Arial" panose="020B0604020202020204" pitchFamily="34" charset="0"/>
              </a:rPr>
              <a:t> και στο </a:t>
            </a:r>
            <a:r>
              <a:rPr lang="el-GR" b="1" i="0" dirty="0">
                <a:solidFill>
                  <a:srgbClr val="000000"/>
                </a:solidFill>
                <a:effectLst/>
                <a:latin typeface="Arial" panose="020B0604020202020204" pitchFamily="34" charset="0"/>
                <a:cs typeface="Arial" panose="020B0604020202020204" pitchFamily="34" charset="0"/>
              </a:rPr>
              <a:t>σάλιο</a:t>
            </a:r>
            <a:r>
              <a:rPr lang="el-GR" b="0" i="0" dirty="0">
                <a:solidFill>
                  <a:srgbClr val="000000"/>
                </a:solidFill>
                <a:effectLst/>
                <a:latin typeface="Arial" panose="020B0604020202020204" pitchFamily="34" charset="0"/>
                <a:cs typeface="Arial" panose="020B0604020202020204" pitchFamily="34" charset="0"/>
              </a:rPr>
              <a:t> και προστατεύει το βλεννογόνο του επιπεφυκότα και της στοματικής κοιλότητας αντίστοιχα.</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83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72C823-F640-DB14-CA3F-90FD99D0FAEF}"/>
              </a:ext>
            </a:extLst>
          </p:cNvPr>
          <p:cNvSpPr txBox="1"/>
          <p:nvPr/>
        </p:nvSpPr>
        <p:spPr>
          <a:xfrm>
            <a:off x="878519" y="1895318"/>
            <a:ext cx="5217481" cy="378052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Ενώ οι μηχανισμοί της φυσικής ανοσίας αναγνωρίζουν δομές κοινές σε διάφορα είδη μικροοργανισμών, τα κύτταρα της επίκτητης ανοσίας, δηλαδή τα λεμφοκύτταρα, εκφράζουν υποδοχείς οι οποίοι αναγνωρίζουν ειδικά συγκεκριμένες ουσίες που παράγονται από μικροοργανισμούς καθώς και μη μολυσματικές ουσίες. Οι ουσίες αυτές ονομάζονται </a:t>
            </a:r>
            <a:r>
              <a:rPr lang="el-GR" b="1" dirty="0">
                <a:latin typeface="Arial" panose="020B0604020202020204" pitchFamily="34" charset="0"/>
                <a:cs typeface="Arial" panose="020B0604020202020204" pitchFamily="34" charset="0"/>
              </a:rPr>
              <a:t>αντιγόνα (antigens)</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437D272-5622-924E-6FCD-1C33B4DF6D86}"/>
              </a:ext>
            </a:extLst>
          </p:cNvPr>
          <p:cNvPicPr>
            <a:picLocks noChangeAspect="1"/>
          </p:cNvPicPr>
          <p:nvPr/>
        </p:nvPicPr>
        <p:blipFill>
          <a:blip r:embed="rId2"/>
          <a:stretch>
            <a:fillRect/>
          </a:stretch>
        </p:blipFill>
        <p:spPr>
          <a:xfrm>
            <a:off x="7750450" y="1591018"/>
            <a:ext cx="3860601" cy="3675964"/>
          </a:xfrm>
          <a:prstGeom prst="rect">
            <a:avLst/>
          </a:prstGeom>
        </p:spPr>
      </p:pic>
    </p:spTree>
    <p:extLst>
      <p:ext uri="{BB962C8B-B14F-4D97-AF65-F5344CB8AC3E}">
        <p14:creationId xmlns:p14="http://schemas.microsoft.com/office/powerpoint/2010/main" val="169875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DE1EF8-536F-60F3-03B5-A9D44B76F9BE}"/>
              </a:ext>
            </a:extLst>
          </p:cNvPr>
          <p:cNvSpPr txBox="1"/>
          <p:nvPr/>
        </p:nvSpPr>
        <p:spPr>
          <a:xfrm>
            <a:off x="665825" y="2692555"/>
            <a:ext cx="10972800"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φυσική ανοσοαπόκριση συμβαίνει πάντα με τον ίδιο τρόπο σε επαναλαμβανόμενες μολύνσεις από ένα παθογόνο, ενώ η ειδική ανοσοαπόκριση είναι πιο δυνατή και πιο αποτελεσματική έπειτα από κάθε επαναλαμβανόμενη συνάντηση με το παθογόνο. </a:t>
            </a:r>
          </a:p>
        </p:txBody>
      </p:sp>
    </p:spTree>
    <p:extLst>
      <p:ext uri="{BB962C8B-B14F-4D97-AF65-F5344CB8AC3E}">
        <p14:creationId xmlns:p14="http://schemas.microsoft.com/office/powerpoint/2010/main" val="14624820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2488</Words>
  <Application>Microsoft Office PowerPoint</Application>
  <PresentationFormat>Widescreen</PresentationFormat>
  <Paragraphs>102</Paragraphs>
  <Slides>35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Calibri Light</vt:lpstr>
      <vt:lpstr>Segoe UI</vt:lpstr>
      <vt:lpstr>Segoe UI Light</vt:lpstr>
      <vt:lpstr>Times New Roman</vt:lpstr>
      <vt:lpstr>Wingdings</vt:lpstr>
      <vt:lpstr>1_Office Theme</vt:lpstr>
      <vt:lpstr>Balancing Act</vt:lpstr>
      <vt:lpstr>Επιδημιολογια τροφιμογενων νοσηματων Διαλεξη 12η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12η     </dc:title>
  <dc:creator>Νατάσα</dc:creator>
  <cp:lastModifiedBy>Νατάσα</cp:lastModifiedBy>
  <cp:revision>97</cp:revision>
  <dcterms:created xsi:type="dcterms:W3CDTF">2022-05-16T09:30:49Z</dcterms:created>
  <dcterms:modified xsi:type="dcterms:W3CDTF">2022-05-19T10:52:22Z</dcterms:modified>
</cp:coreProperties>
</file>