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9" r:id="rId3"/>
    <p:sldId id="270" r:id="rId4"/>
    <p:sldId id="271" r:id="rId5"/>
    <p:sldId id="264" r:id="rId6"/>
    <p:sldId id="265" r:id="rId7"/>
    <p:sldId id="266" r:id="rId8"/>
    <p:sldId id="267" r:id="rId9"/>
    <p:sldId id="268" r:id="rId10"/>
    <p:sldId id="258" r:id="rId11"/>
    <p:sldId id="257" r:id="rId12"/>
    <p:sldId id="259" r:id="rId13"/>
    <p:sldId id="256" r:id="rId14"/>
    <p:sldId id="260" r:id="rId15"/>
    <p:sldId id="261" r:id="rId16"/>
    <p:sldId id="262" r:id="rId17"/>
    <p:sldId id="263" r:id="rId18"/>
  </p:sldIdLst>
  <p:sldSz cx="9906000" cy="6858000" type="A4"/>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380" y="108"/>
      </p:cViewPr>
      <p:guideLst>
        <p:guide orient="horz" pos="164"/>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1AEB-08A2-41C9-A0C0-51E7C695F402}" type="datetimeFigureOut">
              <a:rPr lang="en-US" smtClean="0"/>
              <a:t>9/3/2015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6ED3D-60D4-42AE-9B2E-28BA1D039CB6}" type="slidenum">
              <a:rPr lang="en-US" smtClean="0"/>
              <a:t>‹#›</a:t>
            </a:fld>
            <a:endParaRPr lang="en-US"/>
          </a:p>
        </p:txBody>
      </p:sp>
    </p:spTree>
    <p:extLst>
      <p:ext uri="{BB962C8B-B14F-4D97-AF65-F5344CB8AC3E}">
        <p14:creationId xmlns:p14="http://schemas.microsoft.com/office/powerpoint/2010/main" val="82267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solidFill>
                  <a:prstClr val="black"/>
                </a:solidFill>
                <a:cs typeface="Arial" charset="0"/>
              </a:rPr>
              <a:pPr fontAlgn="base">
                <a:spcBef>
                  <a:spcPct val="0"/>
                </a:spcBef>
                <a:spcAft>
                  <a:spcPct val="0"/>
                </a:spcAft>
                <a:defRPr/>
              </a:pPr>
              <a:t>1</a:t>
            </a:fld>
            <a:endParaRPr lang="el-GR">
              <a:solidFill>
                <a:prstClr val="black"/>
              </a:solidFill>
              <a:cs typeface="Arial" charset="0"/>
            </a:endParaRPr>
          </a:p>
        </p:txBody>
      </p:sp>
    </p:spTree>
    <p:extLst>
      <p:ext uri="{BB962C8B-B14F-4D97-AF65-F5344CB8AC3E}">
        <p14:creationId xmlns:p14="http://schemas.microsoft.com/office/powerpoint/2010/main" val="412768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22195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9071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smtClean="0"/>
              <a:t>Click to edit Master title style</a:t>
            </a:r>
            <a:endParaRPr lang="el-G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36575" y="274639"/>
            <a:ext cx="7078663"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42950" y="2130426"/>
            <a:ext cx="84201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740532" y="3886200"/>
            <a:ext cx="8424936"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290513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45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1788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95300" y="1574254"/>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95300" y="2214016"/>
            <a:ext cx="4376870"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032111" y="1574254"/>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032111" y="2214016"/>
            <a:ext cx="4378590"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8079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004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187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72971" y="1556792"/>
            <a:ext cx="5537729"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95300" y="1556792"/>
            <a:ext cx="3259006"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95300" y="273600"/>
            <a:ext cx="89154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43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941645" y="1556792"/>
            <a:ext cx="59436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941645" y="5157192"/>
            <a:ext cx="59436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95300" y="273600"/>
            <a:ext cx="89154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967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668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181850" y="274639"/>
            <a:ext cx="222885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95300" y="274639"/>
            <a:ext cx="652145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223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9BDDED71-E3B7-4F0B-93E9-150B31029CD6}" type="datetimeFigureOut">
              <a:rPr lang="el-GR" smtClean="0"/>
              <a:pPr/>
              <a:t>3/9/2015</a:t>
            </a:fld>
            <a:endParaRPr lang="el-GR"/>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FA977DCF-8A66-4BB8-8940-D1E1D1F532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0" y="6611779"/>
            <a:ext cx="6522940"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t>ΠΑΝΕΠΙΣΤΗΜΙΟ ΑΙΓΑΙΟΥ / ΤΜΣΠΣ / ΣΤΟΥΝΤΙΟ </a:t>
            </a:r>
            <a:r>
              <a:rPr lang="en-GB" sz="1000" dirty="0" smtClean="0"/>
              <a:t>V</a:t>
            </a:r>
            <a:r>
              <a:rPr lang="el-GR" sz="1000" dirty="0" smtClean="0"/>
              <a:t> / ΕΙΣΑΓΩΓΗ ΣΤΗΝ ΔΙΑΔΙΚΑΣΙΑ ΣΧΕΔΙΑΣΗΣ /  ΣΚΟΥΡΜΠΟΥΤΗΣ  Ε. /</a:t>
            </a:r>
            <a:r>
              <a:rPr lang="el-GR" sz="1000" baseline="0" dirty="0" smtClean="0"/>
              <a:t> 2014-15</a:t>
            </a:r>
            <a:endParaRPr lang="el-GR"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6664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1136651" y="1916114"/>
            <a:ext cx="7559675" cy="1152525"/>
          </a:xfrm>
        </p:spPr>
        <p:txBody>
          <a:bodyPr/>
          <a:lstStyle/>
          <a:p>
            <a:pPr eaLnBrk="1" hangingPunct="1"/>
            <a:r>
              <a:rPr lang="en-US" sz="2400" dirty="0">
                <a:latin typeface="Arial" charset="0"/>
              </a:rPr>
              <a:t>Studio </a:t>
            </a:r>
            <a:r>
              <a:rPr lang="en-US" sz="2400">
                <a:latin typeface="Arial" charset="0"/>
              </a:rPr>
              <a:t>VI-Product </a:t>
            </a:r>
            <a:r>
              <a:rPr lang="en-US" sz="2400" smtClean="0">
                <a:latin typeface="Arial" charset="0"/>
              </a:rPr>
              <a:t>Design 2 </a:t>
            </a:r>
            <a:r>
              <a:rPr lang="el-GR" sz="2400" dirty="0">
                <a:latin typeface="Arial" charset="0"/>
              </a:rPr>
              <a:t/>
            </a:r>
            <a:br>
              <a:rPr lang="el-GR" sz="2400" dirty="0">
                <a:latin typeface="Arial" charset="0"/>
              </a:rPr>
            </a:br>
            <a:endParaRPr lang="en-US" sz="2400" dirty="0">
              <a:latin typeface="Arial" charset="0"/>
            </a:endParaRPr>
          </a:p>
        </p:txBody>
      </p:sp>
      <p:sp>
        <p:nvSpPr>
          <p:cNvPr id="14338" name="Υπότιτλος 2"/>
          <p:cNvSpPr>
            <a:spLocks noGrp="1"/>
          </p:cNvSpPr>
          <p:nvPr>
            <p:ph type="subTitle" idx="1"/>
          </p:nvPr>
        </p:nvSpPr>
        <p:spPr>
          <a:xfrm>
            <a:off x="1065213" y="3141663"/>
            <a:ext cx="7848600" cy="1871662"/>
          </a:xfrm>
        </p:spPr>
        <p:txBody>
          <a:bodyPr/>
          <a:lstStyle/>
          <a:p>
            <a:pPr eaLnBrk="1" hangingPunct="1">
              <a:lnSpc>
                <a:spcPct val="80000"/>
              </a:lnSpc>
            </a:pPr>
            <a:r>
              <a:rPr lang="el-GR" sz="2800" b="1" dirty="0"/>
              <a:t>Ενότητα </a:t>
            </a:r>
            <a:r>
              <a:rPr lang="en-US" sz="2800" b="1" dirty="0"/>
              <a:t>1</a:t>
            </a:r>
            <a:r>
              <a:rPr lang="el-GR" sz="2000" b="1" dirty="0"/>
              <a:t>:</a:t>
            </a:r>
            <a:r>
              <a:rPr lang="el-GR" sz="2400" dirty="0">
                <a:latin typeface="Arial" charset="0"/>
              </a:rPr>
              <a:t> Εισαγωγή στη διαδικασία σχεδίασης</a:t>
            </a:r>
          </a:p>
          <a:p>
            <a:pPr eaLnBrk="1" hangingPunct="1">
              <a:lnSpc>
                <a:spcPct val="80000"/>
              </a:lnSpc>
            </a:pPr>
            <a:r>
              <a:rPr lang="el-GR" sz="2400" dirty="0">
                <a:latin typeface="Arial" charset="0"/>
              </a:rPr>
              <a:t> </a:t>
            </a:r>
          </a:p>
          <a:p>
            <a:pPr eaLnBrk="1" hangingPunct="1">
              <a:lnSpc>
                <a:spcPct val="80000"/>
              </a:lnSpc>
            </a:pPr>
            <a:r>
              <a:rPr lang="el-GR" sz="2400" dirty="0">
                <a:latin typeface="Arial" charset="0"/>
              </a:rPr>
              <a:t> </a:t>
            </a: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n-US" sz="2400" dirty="0">
              <a:latin typeface="Arial" charset="0"/>
            </a:endParaRPr>
          </a:p>
          <a:p>
            <a:pPr eaLnBrk="1" hangingPunct="1">
              <a:lnSpc>
                <a:spcPct val="80000"/>
              </a:lnSpc>
            </a:pPr>
            <a:r>
              <a:rPr lang="en-US" sz="2400" dirty="0">
                <a:latin typeface="Arial" charset="0"/>
              </a:rPr>
              <a:t> </a:t>
            </a:r>
          </a:p>
          <a:p>
            <a:pPr eaLnBrk="1" hangingPunct="1">
              <a:lnSpc>
                <a:spcPct val="80000"/>
              </a:lnSpc>
            </a:pPr>
            <a:endParaRPr lang="el-GR" sz="2400" dirty="0">
              <a:latin typeface="Arial" charset="0"/>
            </a:endParaRP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a:p>
            <a:pPr eaLnBrk="1" hangingPunct="1">
              <a:lnSpc>
                <a:spcPct val="80000"/>
              </a:lnSpc>
            </a:pPr>
            <a:r>
              <a:rPr lang="el-GR" sz="2400" dirty="0">
                <a:latin typeface="Arial" charset="0"/>
              </a:rPr>
              <a:t> </a:t>
            </a:r>
          </a:p>
          <a:p>
            <a:pPr eaLnBrk="1" hangingPunct="1">
              <a:lnSpc>
                <a:spcPct val="80000"/>
              </a:lnSpc>
            </a:pPr>
            <a:endParaRPr lang="el-GR" sz="2400" dirty="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2000250" y="5661026"/>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665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3368825" y="161144"/>
            <a:ext cx="2979737" cy="1676400"/>
          </a:xfrm>
          <a:prstGeom prst="rect">
            <a:avLst/>
          </a:prstGeom>
          <a:noFill/>
          <a:ln w="9525">
            <a:noFill/>
            <a:miter lim="800000"/>
            <a:headEnd/>
            <a:tailEnd/>
          </a:ln>
        </p:spPr>
      </p:pic>
      <p:sp>
        <p:nvSpPr>
          <p:cNvPr id="14342" name="Rectangle 7"/>
          <p:cNvSpPr>
            <a:spLocks noChangeArrowheads="1"/>
          </p:cNvSpPr>
          <p:nvPr/>
        </p:nvSpPr>
        <p:spPr bwMode="auto">
          <a:xfrm>
            <a:off x="2703513" y="3922846"/>
            <a:ext cx="4572000" cy="1754326"/>
          </a:xfrm>
          <a:prstGeom prst="rect">
            <a:avLst/>
          </a:prstGeom>
          <a:noFill/>
          <a:ln w="9525">
            <a:noFill/>
            <a:miter lim="800000"/>
            <a:headEnd/>
            <a:tailEnd/>
          </a:ln>
        </p:spPr>
        <p:txBody>
          <a:bodyPr>
            <a:spAutoFit/>
          </a:bodyPr>
          <a:lstStyle/>
          <a:p>
            <a:pPr algn="ctr" fontAlgn="base">
              <a:spcBef>
                <a:spcPct val="0"/>
              </a:spcBef>
              <a:spcAft>
                <a:spcPct val="0"/>
              </a:spcAft>
            </a:pPr>
            <a:r>
              <a:rPr lang="el-GR" b="1" i="1" dirty="0" smtClean="0">
                <a:solidFill>
                  <a:prstClr val="black"/>
                </a:solidFill>
                <a:latin typeface="Arial" charset="0"/>
                <a:cs typeface="Arial" charset="0"/>
              </a:rPr>
              <a:t>Δάνος </a:t>
            </a:r>
            <a:r>
              <a:rPr lang="el-GR" b="1" i="1" dirty="0">
                <a:solidFill>
                  <a:prstClr val="black"/>
                </a:solidFill>
                <a:latin typeface="Arial" charset="0"/>
                <a:cs typeface="Arial" charset="0"/>
              </a:rPr>
              <a:t>Παπαδόπουλος, Βασίλειος Παπακωστόπουλος, </a:t>
            </a:r>
            <a:r>
              <a:rPr lang="el-GR" b="1" i="1" dirty="0" smtClean="0">
                <a:solidFill>
                  <a:prstClr val="black"/>
                </a:solidFill>
                <a:latin typeface="Arial" charset="0"/>
                <a:cs typeface="Arial" charset="0"/>
              </a:rPr>
              <a:t>Σκουλούδη Χριστίνα, Ευγένιος </a:t>
            </a:r>
            <a:r>
              <a:rPr lang="el-GR" b="1" i="1" dirty="0">
                <a:solidFill>
                  <a:prstClr val="black"/>
                </a:solidFill>
                <a:latin typeface="Arial" charset="0"/>
                <a:cs typeface="Arial" charset="0"/>
              </a:rPr>
              <a:t>Σκουρμπούτης &amp; Σέργιος Φωτιάδης </a:t>
            </a:r>
          </a:p>
          <a:p>
            <a:pPr algn="ctr" fontAlgn="base">
              <a:spcBef>
                <a:spcPct val="0"/>
              </a:spcBef>
              <a:spcAft>
                <a:spcPct val="0"/>
              </a:spcAft>
            </a:pPr>
            <a:r>
              <a:rPr lang="el-GR" b="1" i="1" dirty="0" smtClean="0">
                <a:solidFill>
                  <a:prstClr val="black"/>
                </a:solidFill>
                <a:latin typeface="Arial" charset="0"/>
                <a:cs typeface="Arial" charset="0"/>
              </a:rPr>
              <a:t>Τμήμα </a:t>
            </a:r>
            <a:r>
              <a:rPr lang="el-GR" b="1" i="1" dirty="0">
                <a:solidFill>
                  <a:prstClr val="black"/>
                </a:solidFill>
                <a:latin typeface="Arial" charset="0"/>
                <a:cs typeface="Arial" charset="0"/>
              </a:rPr>
              <a:t>Μηχανικών Σχεδίασης Προϊόντων και Συστημάτων</a:t>
            </a:r>
          </a:p>
        </p:txBody>
      </p:sp>
    </p:spTree>
    <p:extLst>
      <p:ext uri="{BB962C8B-B14F-4D97-AF65-F5344CB8AC3E}">
        <p14:creationId xmlns:p14="http://schemas.microsoft.com/office/powerpoint/2010/main" val="1480257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2406" y="1083688"/>
            <a:ext cx="2500330" cy="16430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2700">
                  <a:solidFill>
                    <a:schemeClr val="tx1"/>
                  </a:solidFill>
                </a:ln>
                <a:solidFill>
                  <a:schemeClr val="tx1"/>
                </a:solidFill>
              </a:rPr>
              <a:t>RESEARCH AND ANALYSIS – </a:t>
            </a:r>
            <a:r>
              <a:rPr lang="el-GR" sz="1600" dirty="0" smtClean="0">
                <a:ln w="12700">
                  <a:solidFill>
                    <a:schemeClr val="tx1"/>
                  </a:solidFill>
                </a:ln>
                <a:solidFill>
                  <a:schemeClr val="tx1"/>
                </a:solidFill>
              </a:rPr>
              <a:t>ΕΡΕΥΝΑ ΚΑΙ ΑΝΑΛΥΣΗ</a:t>
            </a:r>
            <a:endParaRPr lang="el-GR" sz="1600" dirty="0">
              <a:ln w="12700">
                <a:solidFill>
                  <a:schemeClr val="tx1"/>
                </a:solidFill>
              </a:ln>
              <a:solidFill>
                <a:schemeClr val="tx1"/>
              </a:solidFill>
            </a:endParaRPr>
          </a:p>
        </p:txBody>
      </p:sp>
      <p:sp>
        <p:nvSpPr>
          <p:cNvPr id="9" name="Rounded Rectangle 8"/>
          <p:cNvSpPr/>
          <p:nvPr/>
        </p:nvSpPr>
        <p:spPr>
          <a:xfrm>
            <a:off x="6953264" y="1083688"/>
            <a:ext cx="2500330" cy="16430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2700">
                  <a:solidFill>
                    <a:schemeClr val="tx1"/>
                  </a:solidFill>
                </a:ln>
                <a:solidFill>
                  <a:schemeClr val="tx1"/>
                </a:solidFill>
              </a:rPr>
              <a:t>REFINEMENT AND DETAIL DESIGN – </a:t>
            </a:r>
            <a:r>
              <a:rPr lang="el-GR" sz="1600" dirty="0" smtClean="0">
                <a:ln w="12700">
                  <a:solidFill>
                    <a:schemeClr val="tx1"/>
                  </a:solidFill>
                </a:ln>
                <a:solidFill>
                  <a:schemeClr val="tx1"/>
                </a:solidFill>
              </a:rPr>
              <a:t>ΕΞΕΛΙΞΗ ΚΑΙ ΛΕΠΤΟΜΕΡΗΣ ΣΧΕΔΙΑΣΗ</a:t>
            </a:r>
            <a:endParaRPr lang="el-GR" sz="1600" dirty="0">
              <a:ln w="12700">
                <a:solidFill>
                  <a:schemeClr val="tx1"/>
                </a:solidFill>
              </a:ln>
              <a:solidFill>
                <a:schemeClr val="tx1"/>
              </a:solidFill>
            </a:endParaRPr>
          </a:p>
        </p:txBody>
      </p:sp>
      <p:sp>
        <p:nvSpPr>
          <p:cNvPr id="7" name="Rounded Rectangle 6"/>
          <p:cNvSpPr/>
          <p:nvPr/>
        </p:nvSpPr>
        <p:spPr>
          <a:xfrm>
            <a:off x="3274207" y="1226564"/>
            <a:ext cx="1571636" cy="1357322"/>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2700">
                  <a:solidFill>
                    <a:schemeClr val="tx1"/>
                  </a:solidFill>
                </a:ln>
                <a:solidFill>
                  <a:schemeClr val="tx1"/>
                </a:solidFill>
              </a:rPr>
              <a:t>CONCEPT GENERATION - </a:t>
            </a:r>
            <a:r>
              <a:rPr lang="el-GR" sz="1600" dirty="0" smtClean="0">
                <a:ln w="12700">
                  <a:solidFill>
                    <a:schemeClr val="tx1"/>
                  </a:solidFill>
                </a:ln>
                <a:solidFill>
                  <a:schemeClr val="tx1"/>
                </a:solidFill>
              </a:rPr>
              <a:t>ΙΔΕΑΣΜΟΣ</a:t>
            </a:r>
            <a:endParaRPr lang="el-GR" sz="1600" dirty="0">
              <a:ln w="12700">
                <a:solidFill>
                  <a:schemeClr val="tx1"/>
                </a:solidFill>
              </a:ln>
              <a:solidFill>
                <a:schemeClr val="tx1"/>
              </a:solidFill>
            </a:endParaRPr>
          </a:p>
        </p:txBody>
      </p:sp>
      <p:sp>
        <p:nvSpPr>
          <p:cNvPr id="8" name="Rounded Rectangle 7"/>
          <p:cNvSpPr/>
          <p:nvPr/>
        </p:nvSpPr>
        <p:spPr>
          <a:xfrm>
            <a:off x="4988719" y="1226564"/>
            <a:ext cx="1643074" cy="1357322"/>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2700">
                  <a:solidFill>
                    <a:schemeClr val="tx1"/>
                  </a:solidFill>
                </a:ln>
                <a:solidFill>
                  <a:schemeClr val="tx1"/>
                </a:solidFill>
              </a:rPr>
              <a:t>PRELIMINARY DESIGN – </a:t>
            </a:r>
            <a:r>
              <a:rPr lang="el-GR" sz="1600" dirty="0" smtClean="0">
                <a:ln w="12700">
                  <a:solidFill>
                    <a:schemeClr val="tx1"/>
                  </a:solidFill>
                </a:ln>
                <a:solidFill>
                  <a:schemeClr val="tx1"/>
                </a:solidFill>
              </a:rPr>
              <a:t>ΠΡΟΚΑΤΑΡΚΤΙΚΗ ΣΧΕΔΙΑΣΗ</a:t>
            </a:r>
            <a:endParaRPr lang="el-GR" sz="1600" dirty="0">
              <a:ln w="12700">
                <a:solidFill>
                  <a:schemeClr val="tx1"/>
                </a:solidFill>
              </a:ln>
              <a:solidFill>
                <a:schemeClr val="tx1"/>
              </a:solidFill>
            </a:endParaRPr>
          </a:p>
        </p:txBody>
      </p:sp>
      <p:sp>
        <p:nvSpPr>
          <p:cNvPr id="11" name="Rounded Rectangle 10"/>
          <p:cNvSpPr/>
          <p:nvPr/>
        </p:nvSpPr>
        <p:spPr>
          <a:xfrm>
            <a:off x="3131331" y="1083688"/>
            <a:ext cx="3643338" cy="16430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12" name="TextBox 11"/>
          <p:cNvSpPr txBox="1"/>
          <p:nvPr/>
        </p:nvSpPr>
        <p:spPr>
          <a:xfrm>
            <a:off x="666720" y="559338"/>
            <a:ext cx="1999265" cy="369332"/>
          </a:xfrm>
          <a:prstGeom prst="rect">
            <a:avLst/>
          </a:prstGeom>
          <a:noFill/>
          <a:ln>
            <a:noFill/>
          </a:ln>
        </p:spPr>
        <p:txBody>
          <a:bodyPr wrap="none" rtlCol="0">
            <a:spAutoFit/>
          </a:bodyPr>
          <a:lstStyle/>
          <a:p>
            <a:r>
              <a:rPr lang="el-GR" b="1" dirty="0" smtClean="0">
                <a:ln w="12700">
                  <a:solidFill>
                    <a:schemeClr val="bg1">
                      <a:lumMod val="50000"/>
                    </a:schemeClr>
                  </a:solidFill>
                </a:ln>
                <a:solidFill>
                  <a:schemeClr val="bg1">
                    <a:lumMod val="50000"/>
                  </a:schemeClr>
                </a:solidFill>
              </a:rPr>
              <a:t>1</a:t>
            </a:r>
            <a:r>
              <a:rPr lang="el-GR" b="1" baseline="30000" dirty="0" smtClean="0">
                <a:ln w="12700">
                  <a:solidFill>
                    <a:schemeClr val="bg1">
                      <a:lumMod val="50000"/>
                    </a:schemeClr>
                  </a:solidFill>
                </a:ln>
                <a:solidFill>
                  <a:schemeClr val="bg1">
                    <a:lumMod val="50000"/>
                  </a:schemeClr>
                </a:solidFill>
              </a:rPr>
              <a:t>Η</a:t>
            </a:r>
            <a:r>
              <a:rPr lang="el-GR" b="1" dirty="0" smtClean="0">
                <a:ln w="12700">
                  <a:solidFill>
                    <a:schemeClr val="bg1">
                      <a:lumMod val="50000"/>
                    </a:schemeClr>
                  </a:solidFill>
                </a:ln>
                <a:solidFill>
                  <a:schemeClr val="bg1">
                    <a:lumMod val="50000"/>
                  </a:schemeClr>
                </a:solidFill>
              </a:rPr>
              <a:t>ΦΑΣΗ – </a:t>
            </a:r>
            <a:r>
              <a:rPr lang="en-US" b="1" dirty="0" smtClean="0">
                <a:ln w="12700">
                  <a:solidFill>
                    <a:schemeClr val="bg1">
                      <a:lumMod val="50000"/>
                    </a:schemeClr>
                  </a:solidFill>
                </a:ln>
                <a:solidFill>
                  <a:schemeClr val="bg1">
                    <a:lumMod val="50000"/>
                  </a:schemeClr>
                </a:solidFill>
              </a:rPr>
              <a:t>PHASE 1</a:t>
            </a:r>
          </a:p>
        </p:txBody>
      </p:sp>
      <p:sp>
        <p:nvSpPr>
          <p:cNvPr id="13" name="TextBox 12"/>
          <p:cNvSpPr txBox="1"/>
          <p:nvPr/>
        </p:nvSpPr>
        <p:spPr>
          <a:xfrm>
            <a:off x="3935735" y="547196"/>
            <a:ext cx="2034531" cy="369332"/>
          </a:xfrm>
          <a:prstGeom prst="rect">
            <a:avLst/>
          </a:prstGeom>
          <a:noFill/>
          <a:ln>
            <a:noFill/>
          </a:ln>
        </p:spPr>
        <p:txBody>
          <a:bodyPr wrap="none" rtlCol="0">
            <a:spAutoFit/>
          </a:bodyPr>
          <a:lstStyle/>
          <a:p>
            <a:r>
              <a:rPr lang="en-US" b="1" dirty="0" smtClean="0">
                <a:ln w="12700">
                  <a:solidFill>
                    <a:schemeClr val="bg1">
                      <a:lumMod val="50000"/>
                    </a:schemeClr>
                  </a:solidFill>
                </a:ln>
                <a:solidFill>
                  <a:schemeClr val="bg1">
                    <a:lumMod val="50000"/>
                  </a:schemeClr>
                </a:solidFill>
              </a:rPr>
              <a:t>2</a:t>
            </a:r>
            <a:r>
              <a:rPr lang="el-GR" b="1" baseline="30000" dirty="0" smtClean="0">
                <a:ln w="12700">
                  <a:solidFill>
                    <a:schemeClr val="bg1">
                      <a:lumMod val="50000"/>
                    </a:schemeClr>
                  </a:solidFill>
                </a:ln>
                <a:solidFill>
                  <a:schemeClr val="bg1">
                    <a:lumMod val="50000"/>
                  </a:schemeClr>
                </a:solidFill>
              </a:rPr>
              <a:t>Η</a:t>
            </a:r>
            <a:r>
              <a:rPr lang="en-US" b="1" baseline="30000" dirty="0" smtClean="0">
                <a:ln w="12700">
                  <a:solidFill>
                    <a:schemeClr val="bg1">
                      <a:lumMod val="50000"/>
                    </a:schemeClr>
                  </a:solidFill>
                </a:ln>
                <a:solidFill>
                  <a:schemeClr val="bg1">
                    <a:lumMod val="50000"/>
                  </a:schemeClr>
                </a:solidFill>
              </a:rPr>
              <a:t> </a:t>
            </a:r>
            <a:r>
              <a:rPr lang="el-GR" b="1" dirty="0" smtClean="0">
                <a:ln w="12700">
                  <a:solidFill>
                    <a:schemeClr val="bg1">
                      <a:lumMod val="50000"/>
                    </a:schemeClr>
                  </a:solidFill>
                </a:ln>
                <a:solidFill>
                  <a:schemeClr val="bg1">
                    <a:lumMod val="50000"/>
                  </a:schemeClr>
                </a:solidFill>
              </a:rPr>
              <a:t>ΦΑΣΗ – </a:t>
            </a:r>
            <a:r>
              <a:rPr lang="en-US" b="1" dirty="0" smtClean="0">
                <a:ln w="12700">
                  <a:solidFill>
                    <a:schemeClr val="bg1">
                      <a:lumMod val="50000"/>
                    </a:schemeClr>
                  </a:solidFill>
                </a:ln>
                <a:solidFill>
                  <a:schemeClr val="bg1">
                    <a:lumMod val="50000"/>
                  </a:schemeClr>
                </a:solidFill>
              </a:rPr>
              <a:t>PHASE 2</a:t>
            </a:r>
          </a:p>
        </p:txBody>
      </p:sp>
      <p:sp>
        <p:nvSpPr>
          <p:cNvPr id="14" name="TextBox 13"/>
          <p:cNvSpPr txBox="1"/>
          <p:nvPr/>
        </p:nvSpPr>
        <p:spPr>
          <a:xfrm>
            <a:off x="7096140" y="559338"/>
            <a:ext cx="2034531" cy="369332"/>
          </a:xfrm>
          <a:prstGeom prst="rect">
            <a:avLst/>
          </a:prstGeom>
          <a:noFill/>
          <a:ln>
            <a:noFill/>
          </a:ln>
        </p:spPr>
        <p:txBody>
          <a:bodyPr wrap="none" rtlCol="0">
            <a:spAutoFit/>
          </a:bodyPr>
          <a:lstStyle/>
          <a:p>
            <a:r>
              <a:rPr lang="en-US" b="1" dirty="0" smtClean="0">
                <a:ln w="12700">
                  <a:solidFill>
                    <a:schemeClr val="bg1">
                      <a:lumMod val="50000"/>
                    </a:schemeClr>
                  </a:solidFill>
                </a:ln>
                <a:solidFill>
                  <a:schemeClr val="bg1">
                    <a:lumMod val="50000"/>
                  </a:schemeClr>
                </a:solidFill>
              </a:rPr>
              <a:t>3</a:t>
            </a:r>
            <a:r>
              <a:rPr lang="el-GR" b="1" baseline="30000" dirty="0" smtClean="0">
                <a:ln w="12700">
                  <a:solidFill>
                    <a:schemeClr val="bg1">
                      <a:lumMod val="50000"/>
                    </a:schemeClr>
                  </a:solidFill>
                </a:ln>
                <a:solidFill>
                  <a:schemeClr val="bg1">
                    <a:lumMod val="50000"/>
                  </a:schemeClr>
                </a:solidFill>
              </a:rPr>
              <a:t>Η</a:t>
            </a:r>
            <a:r>
              <a:rPr lang="en-US" b="1" baseline="30000" dirty="0" smtClean="0">
                <a:ln w="12700">
                  <a:solidFill>
                    <a:schemeClr val="bg1">
                      <a:lumMod val="50000"/>
                    </a:schemeClr>
                  </a:solidFill>
                </a:ln>
                <a:solidFill>
                  <a:schemeClr val="bg1">
                    <a:lumMod val="50000"/>
                  </a:schemeClr>
                </a:solidFill>
              </a:rPr>
              <a:t> </a:t>
            </a:r>
            <a:r>
              <a:rPr lang="el-GR" b="1" dirty="0" smtClean="0">
                <a:ln w="12700">
                  <a:solidFill>
                    <a:schemeClr val="bg1">
                      <a:lumMod val="50000"/>
                    </a:schemeClr>
                  </a:solidFill>
                </a:ln>
                <a:solidFill>
                  <a:schemeClr val="bg1">
                    <a:lumMod val="50000"/>
                  </a:schemeClr>
                </a:solidFill>
              </a:rPr>
              <a:t>ΦΑΣΗ – </a:t>
            </a:r>
            <a:r>
              <a:rPr lang="en-US" b="1" dirty="0" smtClean="0">
                <a:ln w="12700">
                  <a:solidFill>
                    <a:schemeClr val="bg1">
                      <a:lumMod val="50000"/>
                    </a:schemeClr>
                  </a:solidFill>
                </a:ln>
                <a:solidFill>
                  <a:schemeClr val="bg1">
                    <a:lumMod val="50000"/>
                  </a:schemeClr>
                </a:solidFill>
              </a:rPr>
              <a:t>PHASE 3</a:t>
            </a:r>
          </a:p>
        </p:txBody>
      </p:sp>
      <p:sp>
        <p:nvSpPr>
          <p:cNvPr id="16" name="Rounded Rectangle 15"/>
          <p:cNvSpPr/>
          <p:nvPr/>
        </p:nvSpPr>
        <p:spPr>
          <a:xfrm>
            <a:off x="380968" y="4500570"/>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l-GR" sz="1400" dirty="0" smtClean="0">
                <a:ln w="12700">
                  <a:solidFill>
                    <a:schemeClr val="tx1"/>
                  </a:solidFill>
                </a:ln>
                <a:solidFill>
                  <a:schemeClr val="tx1"/>
                </a:solidFill>
              </a:rPr>
              <a:t>ΕΡΕΥΝΗΤΙΚΑ ΔΕΔΟΜΕΝΑ</a:t>
            </a:r>
          </a:p>
          <a:p>
            <a:pPr marL="342900" indent="-342900"/>
            <a:r>
              <a:rPr lang="el-GR" sz="1400" dirty="0" smtClean="0">
                <a:ln w="12700">
                  <a:solidFill>
                    <a:schemeClr val="tx1"/>
                  </a:solidFill>
                </a:ln>
                <a:solidFill>
                  <a:schemeClr val="tx1"/>
                </a:solidFill>
              </a:rPr>
              <a:t>ΣΥΜΠΕΡΑΣΜΑΤΑ ΕΡΕΥΝΑΣ</a:t>
            </a:r>
          </a:p>
          <a:p>
            <a:pPr marL="342900" indent="-342900"/>
            <a:r>
              <a:rPr lang="el-GR" sz="1400" dirty="0" smtClean="0">
                <a:ln w="12700">
                  <a:solidFill>
                    <a:schemeClr val="tx1"/>
                  </a:solidFill>
                </a:ln>
                <a:solidFill>
                  <a:schemeClr val="tx1"/>
                </a:solidFill>
              </a:rPr>
              <a:t>ΟΡΙΣΤΙΚΗ ΠΕΡΙΓΡΑΦΗ ΕΡΓΟΥ</a:t>
            </a:r>
          </a:p>
          <a:p>
            <a:pPr marL="342900" indent="-342900"/>
            <a:r>
              <a:rPr lang="en-US" sz="1400" dirty="0" smtClean="0">
                <a:ln w="12700">
                  <a:solidFill>
                    <a:schemeClr val="tx1"/>
                  </a:solidFill>
                </a:ln>
                <a:solidFill>
                  <a:schemeClr val="tx1"/>
                </a:solidFill>
              </a:rPr>
              <a:t>	BRIEF</a:t>
            </a:r>
          </a:p>
          <a:p>
            <a:pPr marL="342900" indent="-342900"/>
            <a:r>
              <a:rPr lang="en-US" sz="1400" dirty="0" smtClean="0">
                <a:ln w="12700">
                  <a:solidFill>
                    <a:schemeClr val="tx1"/>
                  </a:solidFill>
                </a:ln>
                <a:solidFill>
                  <a:schemeClr val="tx1"/>
                </a:solidFill>
              </a:rPr>
              <a:t>	</a:t>
            </a:r>
            <a:r>
              <a:rPr lang="el-GR" sz="1400" dirty="0" smtClean="0">
                <a:ln w="12700">
                  <a:solidFill>
                    <a:schemeClr val="tx1"/>
                  </a:solidFill>
                </a:ln>
                <a:solidFill>
                  <a:schemeClr val="tx1"/>
                </a:solidFill>
              </a:rPr>
              <a:t>ΧΡΗΣΤΗΣ</a:t>
            </a:r>
          </a:p>
          <a:p>
            <a:pPr marL="342900" indent="-342900"/>
            <a:r>
              <a:rPr lang="en-US" sz="1400" dirty="0" smtClean="0">
                <a:ln w="12700">
                  <a:solidFill>
                    <a:schemeClr val="tx1"/>
                  </a:solidFill>
                </a:ln>
                <a:solidFill>
                  <a:schemeClr val="tx1"/>
                </a:solidFill>
              </a:rPr>
              <a:t>	</a:t>
            </a:r>
            <a:r>
              <a:rPr lang="el-GR" sz="1400" dirty="0" smtClean="0">
                <a:ln w="12700">
                  <a:solidFill>
                    <a:schemeClr val="tx1"/>
                  </a:solidFill>
                </a:ln>
                <a:solidFill>
                  <a:schemeClr val="tx1"/>
                </a:solidFill>
              </a:rPr>
              <a:t>ΠΛΑΙΣΙΟ</a:t>
            </a:r>
            <a:r>
              <a:rPr lang="en-US" sz="1400" dirty="0" smtClean="0">
                <a:ln w="12700">
                  <a:solidFill>
                    <a:schemeClr val="tx1"/>
                  </a:solidFill>
                </a:ln>
                <a:solidFill>
                  <a:schemeClr val="tx1"/>
                </a:solidFill>
              </a:rPr>
              <a:t>	</a:t>
            </a:r>
            <a:endParaRPr lang="el-GR" sz="1400" dirty="0" smtClean="0">
              <a:ln w="12700">
                <a:solidFill>
                  <a:schemeClr val="tx1"/>
                </a:solidFill>
              </a:ln>
              <a:solidFill>
                <a:schemeClr val="tx1"/>
              </a:solidFill>
            </a:endParaRPr>
          </a:p>
          <a:p>
            <a:pPr marL="342900" indent="-342900"/>
            <a:r>
              <a:rPr lang="el-GR" sz="1400" dirty="0" smtClean="0">
                <a:ln w="12700">
                  <a:solidFill>
                    <a:schemeClr val="tx1"/>
                  </a:solidFill>
                </a:ln>
                <a:solidFill>
                  <a:schemeClr val="tx1"/>
                </a:solidFill>
              </a:rPr>
              <a:t>ΠΡΟΔΙΑΓΡΑΦΕΣ ΣΧΕΔΙΑΣΗΣ</a:t>
            </a:r>
          </a:p>
          <a:p>
            <a:endParaRPr lang="el-GR" sz="1400" dirty="0">
              <a:ln w="12700">
                <a:solidFill>
                  <a:schemeClr val="tx1"/>
                </a:solidFill>
              </a:ln>
              <a:solidFill>
                <a:schemeClr val="tx1"/>
              </a:solidFill>
            </a:endParaRPr>
          </a:p>
        </p:txBody>
      </p:sp>
      <p:sp>
        <p:nvSpPr>
          <p:cNvPr id="17" name="Rounded Rectangle 16"/>
          <p:cNvSpPr/>
          <p:nvPr/>
        </p:nvSpPr>
        <p:spPr>
          <a:xfrm>
            <a:off x="3238488" y="4500570"/>
            <a:ext cx="1571636"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ln w="12700">
                  <a:solidFill>
                    <a:schemeClr val="tx1"/>
                  </a:solidFill>
                </a:ln>
                <a:solidFill>
                  <a:schemeClr val="tx1"/>
                </a:solidFill>
              </a:rPr>
              <a:t>ΒΑΣΙΚΕΣ ΙΔΕΕΣ - </a:t>
            </a:r>
            <a:r>
              <a:rPr lang="en-US" sz="1400" dirty="0" smtClean="0">
                <a:ln w="12700">
                  <a:solidFill>
                    <a:schemeClr val="tx1"/>
                  </a:solidFill>
                </a:ln>
                <a:solidFill>
                  <a:schemeClr val="tx1"/>
                </a:solidFill>
              </a:rPr>
              <a:t>CONCEPTS</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18" name="Rounded Rectangle 17"/>
          <p:cNvSpPr/>
          <p:nvPr/>
        </p:nvSpPr>
        <p:spPr>
          <a:xfrm>
            <a:off x="5024438" y="4500570"/>
            <a:ext cx="1643074"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3 </a:t>
            </a:r>
            <a:r>
              <a:rPr lang="el-GR" sz="1400" dirty="0" smtClean="0">
                <a:ln w="12700">
                  <a:solidFill>
                    <a:schemeClr val="tx1"/>
                  </a:solidFill>
                </a:ln>
                <a:solidFill>
                  <a:schemeClr val="tx1"/>
                </a:solidFill>
              </a:rPr>
              <a:t>ΠΡΟΚΑΤΑΡΚΤΙΚΑ ΣΧΕΔΙΑ – </a:t>
            </a: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3 PRELIMINARY DESIGNS</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19" name="Rounded Rectangle 18"/>
          <p:cNvSpPr/>
          <p:nvPr/>
        </p:nvSpPr>
        <p:spPr>
          <a:xfrm>
            <a:off x="6953264" y="4500570"/>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1 </a:t>
            </a:r>
            <a:r>
              <a:rPr lang="el-GR" sz="1400" dirty="0" smtClean="0">
                <a:ln w="12700">
                  <a:solidFill>
                    <a:schemeClr val="tx1"/>
                  </a:solidFill>
                </a:ln>
                <a:solidFill>
                  <a:schemeClr val="tx1"/>
                </a:solidFill>
              </a:rPr>
              <a:t>ΤΕΛΙΚΟ ΣΧΕΔΙΟ –</a:t>
            </a:r>
          </a:p>
          <a:p>
            <a:pPr algn="ctr"/>
            <a:r>
              <a:rPr lang="en-US" sz="1400" dirty="0" smtClean="0">
                <a:ln w="12700">
                  <a:solidFill>
                    <a:schemeClr val="tx1"/>
                  </a:solidFill>
                </a:ln>
                <a:solidFill>
                  <a:schemeClr val="tx1"/>
                </a:solidFill>
              </a:rPr>
              <a:t>1 FINAL DESIGN</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20" name="Striped Right Arrow 19"/>
          <p:cNvSpPr/>
          <p:nvPr/>
        </p:nvSpPr>
        <p:spPr>
          <a:xfrm rot="5400000">
            <a:off x="1345381" y="3321843"/>
            <a:ext cx="642942" cy="42862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Striped Right Arrow 21"/>
          <p:cNvSpPr/>
          <p:nvPr/>
        </p:nvSpPr>
        <p:spPr>
          <a:xfrm rot="5400000">
            <a:off x="3702835" y="3321843"/>
            <a:ext cx="642942" cy="42862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Striped Right Arrow 22"/>
          <p:cNvSpPr/>
          <p:nvPr/>
        </p:nvSpPr>
        <p:spPr>
          <a:xfrm rot="5400000">
            <a:off x="5488785" y="3321843"/>
            <a:ext cx="642942" cy="42862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Striped Right Arrow 23"/>
          <p:cNvSpPr/>
          <p:nvPr/>
        </p:nvSpPr>
        <p:spPr>
          <a:xfrm rot="5400000">
            <a:off x="7774801" y="3321843"/>
            <a:ext cx="642942" cy="42862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p:cNvSpPr txBox="1"/>
          <p:nvPr/>
        </p:nvSpPr>
        <p:spPr>
          <a:xfrm>
            <a:off x="0" y="0"/>
            <a:ext cx="9906000" cy="369332"/>
          </a:xfrm>
          <a:prstGeom prst="rect">
            <a:avLst/>
          </a:prstGeom>
          <a:noFill/>
          <a:ln>
            <a:noFill/>
          </a:ln>
        </p:spPr>
        <p:txBody>
          <a:bodyPr wrap="square" rtlCol="0">
            <a:spAutoFit/>
          </a:bodyPr>
          <a:lstStyle/>
          <a:p>
            <a:pPr algn="ctr"/>
            <a:r>
              <a:rPr lang="el-GR" b="1" dirty="0" smtClean="0">
                <a:ln w="12700">
                  <a:solidFill>
                    <a:schemeClr val="bg1">
                      <a:lumMod val="50000"/>
                    </a:schemeClr>
                  </a:solidFill>
                </a:ln>
              </a:rPr>
              <a:t>ΦΑΣΕΙΣ ΔΙΑΔΙΚΑΣΙΑΣ ΣΧΕΔΙΑΣΗΣ ΚΑΙ ΠΑΡΑΔΟΤΕΑ – </a:t>
            </a:r>
            <a:r>
              <a:rPr lang="en-US" b="1" dirty="0" smtClean="0">
                <a:ln w="12700">
                  <a:solidFill>
                    <a:schemeClr val="bg1">
                      <a:lumMod val="50000"/>
                    </a:schemeClr>
                  </a:solidFill>
                </a:ln>
              </a:rPr>
              <a:t>DESIGN PROCESS PHASES AND DELIVERABLES</a:t>
            </a:r>
          </a:p>
        </p:txBody>
      </p:sp>
      <p:sp>
        <p:nvSpPr>
          <p:cNvPr id="29" name="TextBox 28"/>
          <p:cNvSpPr txBox="1"/>
          <p:nvPr/>
        </p:nvSpPr>
        <p:spPr>
          <a:xfrm>
            <a:off x="3452802" y="3916924"/>
            <a:ext cx="2998641" cy="369332"/>
          </a:xfrm>
          <a:prstGeom prst="rect">
            <a:avLst/>
          </a:prstGeom>
          <a:noFill/>
          <a:ln>
            <a:noFill/>
          </a:ln>
        </p:spPr>
        <p:txBody>
          <a:bodyPr wrap="none" rtlCol="0">
            <a:spAutoFit/>
          </a:bodyPr>
          <a:lstStyle/>
          <a:p>
            <a:r>
              <a:rPr lang="el-GR" b="1" dirty="0" smtClean="0">
                <a:ln w="12700">
                  <a:solidFill>
                    <a:schemeClr val="bg1">
                      <a:lumMod val="50000"/>
                    </a:schemeClr>
                  </a:solidFill>
                </a:ln>
                <a:solidFill>
                  <a:schemeClr val="bg1">
                    <a:lumMod val="50000"/>
                  </a:schemeClr>
                </a:solidFill>
              </a:rPr>
              <a:t>ΠΑΡΑΔΟΤΕΑ</a:t>
            </a:r>
            <a:r>
              <a:rPr lang="en-US" b="1" dirty="0" smtClean="0">
                <a:ln w="12700">
                  <a:solidFill>
                    <a:schemeClr val="bg1">
                      <a:lumMod val="50000"/>
                    </a:schemeClr>
                  </a:solidFill>
                </a:ln>
                <a:solidFill>
                  <a:schemeClr val="bg1">
                    <a:lumMod val="50000"/>
                  </a:schemeClr>
                </a:solidFill>
              </a:rPr>
              <a:t>  / DELIVERABLES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0968" y="642918"/>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l-GR" sz="1400" dirty="0" smtClean="0">
                <a:ln w="12700">
                  <a:solidFill>
                    <a:schemeClr val="tx1"/>
                  </a:solidFill>
                </a:ln>
                <a:solidFill>
                  <a:schemeClr val="tx1"/>
                </a:solidFill>
              </a:rPr>
              <a:t>ΕΡΕΥΝΗΤΙΚΑ ΔΕΔΟΜΕΝΑ</a:t>
            </a:r>
          </a:p>
          <a:p>
            <a:pPr marL="342900" indent="-342900" algn="ctr"/>
            <a:r>
              <a:rPr lang="el-GR" sz="1400" dirty="0" smtClean="0">
                <a:ln w="12700">
                  <a:solidFill>
                    <a:schemeClr val="tx1"/>
                  </a:solidFill>
                </a:ln>
                <a:solidFill>
                  <a:schemeClr val="tx1"/>
                </a:solidFill>
              </a:rPr>
              <a:t>ΣΥΜΠΕΡΑΣΜΑΤΑ ΕΡΕΥΝΑΣ</a:t>
            </a:r>
          </a:p>
          <a:p>
            <a:pPr marL="342900" indent="-342900" algn="ctr"/>
            <a:r>
              <a:rPr lang="el-GR" sz="1400" dirty="0" smtClean="0">
                <a:ln w="12700">
                  <a:solidFill>
                    <a:schemeClr val="tx1"/>
                  </a:solidFill>
                </a:ln>
                <a:solidFill>
                  <a:schemeClr val="tx1"/>
                </a:solidFill>
              </a:rPr>
              <a:t>ΟΡΙΣΤΙΚΗ ΠΕΡΙΓΡΑΦΗ ΕΡΓΟΥ</a:t>
            </a:r>
          </a:p>
          <a:p>
            <a:pPr marL="342900" indent="-342900" algn="ctr"/>
            <a:r>
              <a:rPr lang="en-US" sz="1400" dirty="0" smtClean="0">
                <a:ln w="12700">
                  <a:solidFill>
                    <a:schemeClr val="tx1"/>
                  </a:solidFill>
                </a:ln>
                <a:solidFill>
                  <a:schemeClr val="tx1"/>
                </a:solidFill>
              </a:rPr>
              <a:t>BRIEF</a:t>
            </a:r>
            <a:endParaRPr lang="el-GR" sz="1400" dirty="0" smtClean="0">
              <a:ln w="12700">
                <a:solidFill>
                  <a:schemeClr val="tx1"/>
                </a:solidFill>
              </a:ln>
              <a:solidFill>
                <a:schemeClr val="tx1"/>
              </a:solidFill>
            </a:endParaRPr>
          </a:p>
          <a:p>
            <a:pPr marL="342900" indent="-342900" algn="ctr"/>
            <a:r>
              <a:rPr lang="el-GR" sz="1400" dirty="0" smtClean="0">
                <a:ln w="12700">
                  <a:solidFill>
                    <a:schemeClr val="tx1"/>
                  </a:solidFill>
                </a:ln>
                <a:solidFill>
                  <a:schemeClr val="tx1"/>
                </a:solidFill>
              </a:rPr>
              <a:t>ΧΡΗΣΤΗΣ</a:t>
            </a:r>
          </a:p>
          <a:p>
            <a:pPr marL="342900" indent="-342900" algn="ctr"/>
            <a:r>
              <a:rPr lang="el-GR" sz="1400" dirty="0" smtClean="0">
                <a:ln w="12700">
                  <a:solidFill>
                    <a:schemeClr val="tx1"/>
                  </a:solidFill>
                </a:ln>
                <a:solidFill>
                  <a:schemeClr val="tx1"/>
                </a:solidFill>
              </a:rPr>
              <a:t>ΠΛΑΙΣΙΟ</a:t>
            </a:r>
            <a:r>
              <a:rPr lang="en-US" sz="1400" dirty="0" smtClean="0">
                <a:ln w="12700">
                  <a:solidFill>
                    <a:schemeClr val="tx1"/>
                  </a:solidFill>
                </a:ln>
                <a:solidFill>
                  <a:schemeClr val="tx1"/>
                </a:solidFill>
              </a:rPr>
              <a:t>	</a:t>
            </a:r>
            <a:endParaRPr lang="el-GR" sz="1400" dirty="0" smtClean="0">
              <a:ln w="12700">
                <a:solidFill>
                  <a:schemeClr val="tx1"/>
                </a:solidFill>
              </a:ln>
              <a:solidFill>
                <a:schemeClr val="tx1"/>
              </a:solidFill>
            </a:endParaRPr>
          </a:p>
          <a:p>
            <a:pPr marL="342900" indent="-342900" algn="ctr"/>
            <a:r>
              <a:rPr lang="el-GR" sz="1400" dirty="0" smtClean="0">
                <a:ln w="12700">
                  <a:solidFill>
                    <a:schemeClr val="tx1"/>
                  </a:solidFill>
                </a:ln>
                <a:solidFill>
                  <a:schemeClr val="tx1"/>
                </a:solidFill>
              </a:rPr>
              <a:t>ΠΡΟΔΙΑΓΡΑΦΕΣ ΣΧΕΔΙΑΣΗΣ</a:t>
            </a:r>
          </a:p>
          <a:p>
            <a:pPr algn="ctr"/>
            <a:endParaRPr lang="el-GR" sz="1400" dirty="0">
              <a:ln w="12700">
                <a:solidFill>
                  <a:schemeClr val="tx1"/>
                </a:solidFill>
              </a:ln>
              <a:solidFill>
                <a:schemeClr val="tx1"/>
              </a:solidFill>
            </a:endParaRPr>
          </a:p>
        </p:txBody>
      </p:sp>
      <p:sp>
        <p:nvSpPr>
          <p:cNvPr id="5" name="Rounded Rectangle 4"/>
          <p:cNvSpPr/>
          <p:nvPr/>
        </p:nvSpPr>
        <p:spPr>
          <a:xfrm>
            <a:off x="3238488" y="642918"/>
            <a:ext cx="1571636"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ln w="12700">
                  <a:solidFill>
                    <a:schemeClr val="tx1"/>
                  </a:solidFill>
                </a:ln>
                <a:solidFill>
                  <a:schemeClr val="tx1"/>
                </a:solidFill>
              </a:rPr>
              <a:t>ΒΑΣΙΚΕΣ ΙΔΕΕΣ - </a:t>
            </a:r>
            <a:r>
              <a:rPr lang="en-US" sz="1400" dirty="0" smtClean="0">
                <a:ln w="12700">
                  <a:solidFill>
                    <a:schemeClr val="tx1"/>
                  </a:solidFill>
                </a:ln>
                <a:solidFill>
                  <a:schemeClr val="tx1"/>
                </a:solidFill>
              </a:rPr>
              <a:t>CONCEPTS</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6" name="Rounded Rectangle 5"/>
          <p:cNvSpPr/>
          <p:nvPr/>
        </p:nvSpPr>
        <p:spPr>
          <a:xfrm>
            <a:off x="5024438" y="642918"/>
            <a:ext cx="1643074"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3 </a:t>
            </a:r>
            <a:r>
              <a:rPr lang="el-GR" sz="1400" dirty="0" smtClean="0">
                <a:ln w="12700">
                  <a:solidFill>
                    <a:schemeClr val="tx1"/>
                  </a:solidFill>
                </a:ln>
                <a:solidFill>
                  <a:schemeClr val="tx1"/>
                </a:solidFill>
              </a:rPr>
              <a:t>ΠΡΟΚΑΤΑΡΚΤΙΚΑ ΣΧΕΔΙΑ – </a:t>
            </a: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3 PRELIMINARY DESIGNS</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7" name="Rounded Rectangle 6"/>
          <p:cNvSpPr/>
          <p:nvPr/>
        </p:nvSpPr>
        <p:spPr>
          <a:xfrm>
            <a:off x="6953264" y="642918"/>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1 </a:t>
            </a:r>
            <a:r>
              <a:rPr lang="el-GR" sz="1400" dirty="0" smtClean="0">
                <a:ln w="12700">
                  <a:solidFill>
                    <a:schemeClr val="tx1"/>
                  </a:solidFill>
                </a:ln>
                <a:solidFill>
                  <a:schemeClr val="tx1"/>
                </a:solidFill>
              </a:rPr>
              <a:t>ΤΕΛΙΚΟ ΣΧΕΔΙΟ –</a:t>
            </a:r>
          </a:p>
          <a:p>
            <a:pPr algn="ctr"/>
            <a:r>
              <a:rPr lang="en-US" sz="1400" dirty="0" smtClean="0">
                <a:ln w="12700">
                  <a:solidFill>
                    <a:schemeClr val="tx1"/>
                  </a:solidFill>
                </a:ln>
                <a:solidFill>
                  <a:schemeClr val="tx1"/>
                </a:solidFill>
              </a:rPr>
              <a:t>1 FINAL DESIGN</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8" name="TextBox 7"/>
          <p:cNvSpPr txBox="1"/>
          <p:nvPr/>
        </p:nvSpPr>
        <p:spPr>
          <a:xfrm>
            <a:off x="3452802" y="142852"/>
            <a:ext cx="2998641" cy="369332"/>
          </a:xfrm>
          <a:prstGeom prst="rect">
            <a:avLst/>
          </a:prstGeom>
          <a:noFill/>
          <a:ln>
            <a:noFill/>
          </a:ln>
        </p:spPr>
        <p:txBody>
          <a:bodyPr wrap="none" rtlCol="0">
            <a:spAutoFit/>
          </a:bodyPr>
          <a:lstStyle/>
          <a:p>
            <a:r>
              <a:rPr lang="el-GR" b="1" dirty="0" smtClean="0">
                <a:ln w="12700">
                  <a:solidFill>
                    <a:schemeClr val="bg1">
                      <a:lumMod val="50000"/>
                    </a:schemeClr>
                  </a:solidFill>
                </a:ln>
                <a:solidFill>
                  <a:schemeClr val="bg1">
                    <a:lumMod val="50000"/>
                  </a:schemeClr>
                </a:solidFill>
              </a:rPr>
              <a:t>ΠΑΡΑΔΟΤΕΑ</a:t>
            </a:r>
            <a:r>
              <a:rPr lang="en-US" b="1" dirty="0" smtClean="0">
                <a:ln w="12700">
                  <a:solidFill>
                    <a:schemeClr val="bg1">
                      <a:lumMod val="50000"/>
                    </a:schemeClr>
                  </a:solidFill>
                </a:ln>
                <a:solidFill>
                  <a:schemeClr val="bg1">
                    <a:lumMod val="50000"/>
                  </a:schemeClr>
                </a:solidFill>
              </a:rPr>
              <a:t>  / DELIVERABLES</a:t>
            </a:r>
          </a:p>
        </p:txBody>
      </p:sp>
      <p:sp>
        <p:nvSpPr>
          <p:cNvPr id="11" name="Rounded Rectangle 10"/>
          <p:cNvSpPr/>
          <p:nvPr/>
        </p:nvSpPr>
        <p:spPr>
          <a:xfrm>
            <a:off x="380968" y="4500570"/>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l-GR" sz="1400" dirty="0" smtClean="0">
                <a:ln w="12700">
                  <a:solidFill>
                    <a:schemeClr val="tx1"/>
                  </a:solidFill>
                </a:ln>
                <a:solidFill>
                  <a:schemeClr val="tx1"/>
                </a:solidFill>
              </a:rPr>
              <a:t>ΚΕΙΜΕΝΟ</a:t>
            </a:r>
          </a:p>
          <a:p>
            <a:pPr marL="342900" indent="-342900" algn="ctr"/>
            <a:r>
              <a:rPr lang="el-GR" sz="1400" dirty="0" smtClean="0">
                <a:ln w="12700">
                  <a:solidFill>
                    <a:schemeClr val="tx1"/>
                  </a:solidFill>
                </a:ln>
                <a:solidFill>
                  <a:schemeClr val="tx1"/>
                </a:solidFill>
              </a:rPr>
              <a:t>ΥΠΟΛΟΓΙΣΜΟΙ</a:t>
            </a:r>
          </a:p>
          <a:p>
            <a:pPr marL="342900" indent="-342900" algn="ctr"/>
            <a:r>
              <a:rPr lang="el-GR" sz="1400" dirty="0" smtClean="0">
                <a:ln w="12700">
                  <a:solidFill>
                    <a:schemeClr val="tx1"/>
                  </a:solidFill>
                </a:ln>
                <a:solidFill>
                  <a:schemeClr val="tx1"/>
                </a:solidFill>
              </a:rPr>
              <a:t>ΠΙΝΑΚΕΣ</a:t>
            </a:r>
          </a:p>
          <a:p>
            <a:pPr marL="342900" indent="-342900" algn="ctr"/>
            <a:r>
              <a:rPr lang="el-GR" sz="1400" dirty="0" smtClean="0">
                <a:ln w="12700">
                  <a:solidFill>
                    <a:schemeClr val="tx1"/>
                  </a:solidFill>
                </a:ln>
                <a:solidFill>
                  <a:schemeClr val="tx1"/>
                </a:solidFill>
              </a:rPr>
              <a:t>ΔΙΑΓΡΑΜΜΑΤΑ</a:t>
            </a:r>
          </a:p>
          <a:p>
            <a:pPr marL="342900" indent="-342900" algn="ctr"/>
            <a:r>
              <a:rPr lang="el-GR" sz="1400" dirty="0" smtClean="0">
                <a:ln w="12700">
                  <a:solidFill>
                    <a:schemeClr val="tx1"/>
                  </a:solidFill>
                </a:ln>
                <a:solidFill>
                  <a:schemeClr val="tx1"/>
                </a:solidFill>
              </a:rPr>
              <a:t>ΕΙΚΟΝΕΣ</a:t>
            </a:r>
          </a:p>
          <a:p>
            <a:pPr marL="342900" indent="-342900" algn="ctr"/>
            <a:r>
              <a:rPr lang="el-GR" sz="1400" dirty="0" smtClean="0">
                <a:ln w="12700">
                  <a:solidFill>
                    <a:schemeClr val="tx1"/>
                  </a:solidFill>
                </a:ln>
                <a:solidFill>
                  <a:schemeClr val="tx1"/>
                </a:solidFill>
              </a:rPr>
              <a:t>ΗΧΟΓΡΑΦΗΣΕΙΣ</a:t>
            </a:r>
          </a:p>
          <a:p>
            <a:pPr marL="342900" indent="-342900" algn="ctr"/>
            <a:r>
              <a:rPr lang="el-GR" sz="1400" dirty="0" smtClean="0">
                <a:ln w="12700">
                  <a:solidFill>
                    <a:schemeClr val="tx1"/>
                  </a:solidFill>
                </a:ln>
                <a:solidFill>
                  <a:schemeClr val="tx1"/>
                </a:solidFill>
              </a:rPr>
              <a:t>ΒΙΝΤΕΟ</a:t>
            </a:r>
            <a:endParaRPr lang="el-GR" sz="1400" dirty="0">
              <a:ln w="12700">
                <a:solidFill>
                  <a:schemeClr val="tx1"/>
                </a:solidFill>
              </a:ln>
              <a:solidFill>
                <a:schemeClr val="tx1"/>
              </a:solidFill>
            </a:endParaRPr>
          </a:p>
        </p:txBody>
      </p:sp>
      <p:sp>
        <p:nvSpPr>
          <p:cNvPr id="12" name="Rounded Rectangle 11"/>
          <p:cNvSpPr/>
          <p:nvPr/>
        </p:nvSpPr>
        <p:spPr>
          <a:xfrm>
            <a:off x="3238488" y="4500570"/>
            <a:ext cx="1571636"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ln w="12700">
                  <a:solidFill>
                    <a:schemeClr val="tx1"/>
                  </a:solidFill>
                </a:ln>
                <a:solidFill>
                  <a:schemeClr val="tx1"/>
                </a:solidFill>
              </a:rPr>
              <a:t>ΣΚΙΤΣΑ</a:t>
            </a:r>
            <a:r>
              <a:rPr lang="en-US" sz="1400" dirty="0" smtClean="0">
                <a:ln w="12700">
                  <a:solidFill>
                    <a:schemeClr val="tx1"/>
                  </a:solidFill>
                </a:ln>
                <a:solidFill>
                  <a:schemeClr val="tx1"/>
                </a:solidFill>
              </a:rPr>
              <a:t> -</a:t>
            </a:r>
          </a:p>
          <a:p>
            <a:pPr algn="ctr"/>
            <a:r>
              <a:rPr lang="en-US" sz="1400" dirty="0" smtClean="0">
                <a:ln w="12700">
                  <a:solidFill>
                    <a:schemeClr val="tx1"/>
                  </a:solidFill>
                </a:ln>
                <a:solidFill>
                  <a:schemeClr val="tx1"/>
                </a:solidFill>
              </a:rPr>
              <a:t>SKETCHES</a:t>
            </a: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13" name="Rounded Rectangle 12"/>
          <p:cNvSpPr/>
          <p:nvPr/>
        </p:nvSpPr>
        <p:spPr>
          <a:xfrm>
            <a:off x="5024438" y="4500570"/>
            <a:ext cx="1643074"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CAD MODEL</a:t>
            </a:r>
          </a:p>
          <a:p>
            <a:pPr algn="ct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FUNCTIONAL PROTOTYPES - </a:t>
            </a:r>
            <a:r>
              <a:rPr lang="el-GR" sz="1400" dirty="0" smtClean="0">
                <a:ln w="12700">
                  <a:solidFill>
                    <a:schemeClr val="tx1"/>
                  </a:solidFill>
                </a:ln>
                <a:solidFill>
                  <a:schemeClr val="tx1"/>
                </a:solidFill>
              </a:rPr>
              <a:t>ΛΕΙΤΟΥΡΓΙΚΑ ΠΡΩΤΟΤΥΠΑ</a:t>
            </a:r>
          </a:p>
          <a:p>
            <a:pPr algn="ctr"/>
            <a:endParaRPr lang="el-GR" sz="1400" dirty="0" smtClean="0">
              <a:ln w="12700">
                <a:solidFill>
                  <a:schemeClr val="tx1"/>
                </a:solidFill>
              </a:ln>
              <a:solidFill>
                <a:schemeClr val="tx1"/>
              </a:solidFill>
            </a:endParaRPr>
          </a:p>
          <a:p>
            <a:pPr algn="ctr"/>
            <a:endParaRPr lang="el-GR" sz="1400" dirty="0">
              <a:ln w="12700">
                <a:solidFill>
                  <a:schemeClr val="tx1"/>
                </a:solidFill>
              </a:ln>
              <a:solidFill>
                <a:schemeClr val="tx1"/>
              </a:solidFill>
            </a:endParaRPr>
          </a:p>
        </p:txBody>
      </p:sp>
      <p:sp>
        <p:nvSpPr>
          <p:cNvPr id="14" name="Rounded Rectangle 13"/>
          <p:cNvSpPr/>
          <p:nvPr/>
        </p:nvSpPr>
        <p:spPr>
          <a:xfrm>
            <a:off x="6953264" y="4500570"/>
            <a:ext cx="2500330" cy="1857388"/>
          </a:xfrm>
          <a:prstGeom prst="roundRect">
            <a:avLst>
              <a:gd name="adj" fmla="val 9142"/>
            </a:avLst>
          </a:prstGeom>
          <a:noFill/>
          <a:ln w="285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400" dirty="0" smtClean="0">
              <a:ln w="12700">
                <a:solidFill>
                  <a:schemeClr val="tx1"/>
                </a:solidFill>
              </a:ln>
              <a:solidFill>
                <a:schemeClr val="tx1"/>
              </a:solidFill>
            </a:endParaRPr>
          </a:p>
          <a:p>
            <a:r>
              <a:rPr lang="en-US" sz="1400" dirty="0" smtClean="0">
                <a:ln w="12700">
                  <a:solidFill>
                    <a:schemeClr val="tx1"/>
                  </a:solidFill>
                </a:ln>
                <a:solidFill>
                  <a:schemeClr val="tx1"/>
                </a:solidFill>
              </a:rPr>
              <a:t>CAD MODEL</a:t>
            </a:r>
          </a:p>
          <a:p>
            <a:endParaRPr lang="en-US" sz="1400" dirty="0" smtClean="0">
              <a:ln w="12700">
                <a:solidFill>
                  <a:schemeClr val="tx1"/>
                </a:solidFill>
              </a:ln>
              <a:solidFill>
                <a:schemeClr val="tx1"/>
              </a:solidFill>
            </a:endParaRPr>
          </a:p>
          <a:p>
            <a:r>
              <a:rPr lang="en-US" sz="1400" dirty="0" smtClean="0">
                <a:ln w="12700">
                  <a:solidFill>
                    <a:schemeClr val="tx1"/>
                  </a:solidFill>
                </a:ln>
                <a:solidFill>
                  <a:schemeClr val="tx1"/>
                </a:solidFill>
              </a:rPr>
              <a:t>FINAL PROTOTYPE – </a:t>
            </a:r>
            <a:r>
              <a:rPr lang="el-GR" sz="1400" dirty="0" smtClean="0">
                <a:ln w="12700">
                  <a:solidFill>
                    <a:schemeClr val="tx1"/>
                  </a:solidFill>
                </a:ln>
                <a:solidFill>
                  <a:schemeClr val="tx1"/>
                </a:solidFill>
              </a:rPr>
              <a:t>ΤΕΛΙΚΟ ΠΡΩΤΟΤΥΠΟ</a:t>
            </a:r>
            <a:endParaRPr lang="en-US" sz="1400" dirty="0" smtClean="0">
              <a:ln w="12700">
                <a:solidFill>
                  <a:schemeClr val="tx1"/>
                </a:solidFill>
              </a:ln>
              <a:solidFill>
                <a:schemeClr val="tx1"/>
              </a:solidFill>
            </a:endParaRPr>
          </a:p>
          <a:p>
            <a:endParaRPr lang="en-US" sz="1400" dirty="0">
              <a:ln w="12700">
                <a:solidFill>
                  <a:schemeClr val="tx1"/>
                </a:solidFill>
              </a:ln>
              <a:solidFill>
                <a:schemeClr val="tx1"/>
              </a:solidFill>
            </a:endParaRPr>
          </a:p>
          <a:p>
            <a:r>
              <a:rPr lang="en-US" sz="1400" dirty="0" smtClean="0">
                <a:ln w="12700">
                  <a:solidFill>
                    <a:schemeClr val="tx1"/>
                  </a:solidFill>
                </a:ln>
                <a:solidFill>
                  <a:schemeClr val="tx1"/>
                </a:solidFill>
              </a:rPr>
              <a:t>ENGINEERING</a:t>
            </a:r>
            <a:r>
              <a:rPr lang="el-GR" sz="1400" dirty="0" smtClean="0">
                <a:ln w="12700">
                  <a:solidFill>
                    <a:schemeClr val="tx1"/>
                  </a:solidFill>
                </a:ln>
                <a:solidFill>
                  <a:schemeClr val="tx1"/>
                </a:solidFill>
              </a:rPr>
              <a:t> </a:t>
            </a:r>
            <a:r>
              <a:rPr lang="en-US" sz="1400" dirty="0" smtClean="0">
                <a:ln w="12700">
                  <a:solidFill>
                    <a:schemeClr val="tx1"/>
                  </a:solidFill>
                </a:ln>
                <a:solidFill>
                  <a:schemeClr val="tx1"/>
                </a:solidFill>
              </a:rPr>
              <a:t>DRAWINGS – </a:t>
            </a:r>
            <a:r>
              <a:rPr lang="el-GR" sz="1400" dirty="0" smtClean="0">
                <a:ln w="12700">
                  <a:solidFill>
                    <a:schemeClr val="tx1"/>
                  </a:solidFill>
                </a:ln>
                <a:solidFill>
                  <a:schemeClr val="tx1"/>
                </a:solidFill>
              </a:rPr>
              <a:t>ΤΕΧΝΙΚΑ ΣΧΕΔΙΑ</a:t>
            </a:r>
          </a:p>
          <a:p>
            <a:endParaRPr lang="el-GR" sz="1400" dirty="0" smtClean="0">
              <a:ln w="12700">
                <a:solidFill>
                  <a:schemeClr val="tx1"/>
                </a:solidFill>
              </a:ln>
              <a:solidFill>
                <a:schemeClr val="tx1"/>
              </a:solidFill>
            </a:endParaRPr>
          </a:p>
          <a:p>
            <a:endParaRPr lang="el-GR" sz="1400" dirty="0">
              <a:ln w="12700">
                <a:solidFill>
                  <a:schemeClr val="tx1"/>
                </a:solidFill>
              </a:ln>
              <a:solidFill>
                <a:schemeClr val="tx1"/>
              </a:solidFill>
            </a:endParaRPr>
          </a:p>
        </p:txBody>
      </p:sp>
      <p:sp>
        <p:nvSpPr>
          <p:cNvPr id="15" name="TextBox 14"/>
          <p:cNvSpPr txBox="1"/>
          <p:nvPr/>
        </p:nvSpPr>
        <p:spPr>
          <a:xfrm>
            <a:off x="2727679" y="3916924"/>
            <a:ext cx="4450642" cy="369332"/>
          </a:xfrm>
          <a:prstGeom prst="rect">
            <a:avLst/>
          </a:prstGeom>
          <a:noFill/>
          <a:ln>
            <a:noFill/>
          </a:ln>
        </p:spPr>
        <p:txBody>
          <a:bodyPr wrap="none" rtlCol="0">
            <a:spAutoFit/>
          </a:bodyPr>
          <a:lstStyle/>
          <a:p>
            <a:r>
              <a:rPr lang="el-GR" b="1" dirty="0" smtClean="0">
                <a:ln w="12700">
                  <a:solidFill>
                    <a:schemeClr val="bg1">
                      <a:lumMod val="50000"/>
                    </a:schemeClr>
                  </a:solidFill>
                </a:ln>
                <a:solidFill>
                  <a:schemeClr val="bg1">
                    <a:lumMod val="50000"/>
                  </a:schemeClr>
                </a:solidFill>
              </a:rPr>
              <a:t>ΜΟΡΦΗ ΠΑΡΑΔΟΤΕΩΝ</a:t>
            </a:r>
            <a:r>
              <a:rPr lang="en-US" b="1" dirty="0" smtClean="0">
                <a:ln w="12700">
                  <a:solidFill>
                    <a:schemeClr val="bg1">
                      <a:lumMod val="50000"/>
                    </a:schemeClr>
                  </a:solidFill>
                </a:ln>
                <a:solidFill>
                  <a:schemeClr val="bg1">
                    <a:lumMod val="50000"/>
                  </a:schemeClr>
                </a:solidFill>
              </a:rPr>
              <a:t>  / DELIVERABLE</a:t>
            </a:r>
            <a:r>
              <a:rPr lang="el-GR" b="1" dirty="0" smtClean="0">
                <a:ln w="12700">
                  <a:solidFill>
                    <a:schemeClr val="bg1">
                      <a:lumMod val="50000"/>
                    </a:schemeClr>
                  </a:solidFill>
                </a:ln>
                <a:solidFill>
                  <a:schemeClr val="bg1">
                    <a:lumMod val="50000"/>
                  </a:schemeClr>
                </a:solidFill>
              </a:rPr>
              <a:t> </a:t>
            </a:r>
            <a:r>
              <a:rPr lang="en-US" b="1" dirty="0" smtClean="0">
                <a:ln w="12700">
                  <a:solidFill>
                    <a:schemeClr val="bg1">
                      <a:lumMod val="50000"/>
                    </a:schemeClr>
                  </a:solidFill>
                </a:ln>
                <a:solidFill>
                  <a:schemeClr val="bg1">
                    <a:lumMod val="50000"/>
                  </a:schemeClr>
                </a:solidFill>
              </a:rPr>
              <a:t>TYPE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4596207" y="713959"/>
            <a:ext cx="714380"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9530" y="1142984"/>
            <a:ext cx="9286940" cy="17145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12700">
                <a:solidFill>
                  <a:schemeClr val="tx1"/>
                </a:solidFill>
              </a:ln>
              <a:noFill/>
            </a:endParaRPr>
          </a:p>
        </p:txBody>
      </p:sp>
      <p:sp>
        <p:nvSpPr>
          <p:cNvPr id="7" name="Rounded Rectangle 6"/>
          <p:cNvSpPr/>
          <p:nvPr/>
        </p:nvSpPr>
        <p:spPr>
          <a:xfrm>
            <a:off x="309530" y="4143380"/>
            <a:ext cx="4500594" cy="17145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8" name="Rounded Rectangle 7"/>
          <p:cNvSpPr/>
          <p:nvPr/>
        </p:nvSpPr>
        <p:spPr>
          <a:xfrm>
            <a:off x="5095876" y="4143380"/>
            <a:ext cx="4500594" cy="171451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9" name="TextBox 8"/>
          <p:cNvSpPr txBox="1"/>
          <p:nvPr/>
        </p:nvSpPr>
        <p:spPr>
          <a:xfrm>
            <a:off x="309530" y="487900"/>
            <a:ext cx="3097836" cy="369332"/>
          </a:xfrm>
          <a:prstGeom prst="rect">
            <a:avLst/>
          </a:prstGeom>
          <a:noFill/>
        </p:spPr>
        <p:txBody>
          <a:bodyPr wrap="none" rtlCol="0">
            <a:spAutoFit/>
          </a:bodyPr>
          <a:lstStyle/>
          <a:p>
            <a:r>
              <a:rPr lang="en-US" b="1" dirty="0" smtClean="0">
                <a:ln w="12700">
                  <a:solidFill>
                    <a:schemeClr val="tx1"/>
                  </a:solidFill>
                </a:ln>
              </a:rPr>
              <a:t>STUDIO V: PRODUCT DESIGN </a:t>
            </a:r>
            <a:r>
              <a:rPr lang="en-US" b="1" dirty="0">
                <a:ln w="12700">
                  <a:solidFill>
                    <a:schemeClr val="tx1"/>
                  </a:solidFill>
                </a:ln>
              </a:rPr>
              <a:t>I</a:t>
            </a:r>
            <a:r>
              <a:rPr lang="en-US" b="1" dirty="0" smtClean="0">
                <a:ln w="12700">
                  <a:solidFill>
                    <a:schemeClr val="tx1"/>
                  </a:solidFill>
                </a:ln>
              </a:rPr>
              <a:t> </a:t>
            </a:r>
          </a:p>
        </p:txBody>
      </p:sp>
      <p:sp>
        <p:nvSpPr>
          <p:cNvPr id="10" name="TextBox 9"/>
          <p:cNvSpPr txBox="1"/>
          <p:nvPr/>
        </p:nvSpPr>
        <p:spPr>
          <a:xfrm>
            <a:off x="5167314" y="487900"/>
            <a:ext cx="3231206" cy="369332"/>
          </a:xfrm>
          <a:prstGeom prst="rect">
            <a:avLst/>
          </a:prstGeom>
          <a:noFill/>
        </p:spPr>
        <p:txBody>
          <a:bodyPr wrap="none" rtlCol="0">
            <a:spAutoFit/>
          </a:bodyPr>
          <a:lstStyle/>
          <a:p>
            <a:r>
              <a:rPr lang="en-US" b="1" dirty="0" smtClean="0">
                <a:ln w="12700">
                  <a:solidFill>
                    <a:schemeClr val="tx1"/>
                  </a:solidFill>
                </a:ln>
              </a:rPr>
              <a:t>STUDIO V</a:t>
            </a:r>
            <a:r>
              <a:rPr lang="el-GR" b="1" dirty="0" smtClean="0">
                <a:ln w="12700">
                  <a:solidFill>
                    <a:schemeClr val="tx1"/>
                  </a:solidFill>
                </a:ln>
              </a:rPr>
              <a:t>Ι</a:t>
            </a:r>
            <a:r>
              <a:rPr lang="en-US" b="1" dirty="0" smtClean="0">
                <a:ln w="12700">
                  <a:solidFill>
                    <a:schemeClr val="tx1"/>
                  </a:solidFill>
                </a:ln>
              </a:rPr>
              <a:t> : PRODUCT DESIGN II</a:t>
            </a:r>
          </a:p>
        </p:txBody>
      </p:sp>
      <p:sp>
        <p:nvSpPr>
          <p:cNvPr id="11" name="TextBox 10"/>
          <p:cNvSpPr txBox="1"/>
          <p:nvPr/>
        </p:nvSpPr>
        <p:spPr>
          <a:xfrm>
            <a:off x="595282" y="1214422"/>
            <a:ext cx="6828921" cy="369332"/>
          </a:xfrm>
          <a:prstGeom prst="rect">
            <a:avLst/>
          </a:prstGeom>
          <a:noFill/>
        </p:spPr>
        <p:txBody>
          <a:bodyPr wrap="none" rtlCol="0">
            <a:spAutoFit/>
          </a:bodyPr>
          <a:lstStyle/>
          <a:p>
            <a:r>
              <a:rPr lang="en-US" b="1" dirty="0" smtClean="0"/>
              <a:t>PROJECT 1</a:t>
            </a:r>
            <a:r>
              <a:rPr lang="el-GR" b="1" dirty="0" smtClean="0"/>
              <a:t>: ΣΧΕΔΙΑΣΗ ΓΙΑ ΤΗΝ ΒΙΟΜΗΧΑΝΙΑ – </a:t>
            </a:r>
            <a:r>
              <a:rPr lang="en-US" b="1" dirty="0" smtClean="0"/>
              <a:t>DESIGN FOR INDUSTRY</a:t>
            </a:r>
          </a:p>
        </p:txBody>
      </p:sp>
      <p:sp>
        <p:nvSpPr>
          <p:cNvPr id="12" name="TextBox 11"/>
          <p:cNvSpPr txBox="1"/>
          <p:nvPr/>
        </p:nvSpPr>
        <p:spPr>
          <a:xfrm>
            <a:off x="595282" y="4214818"/>
            <a:ext cx="2836674" cy="369332"/>
          </a:xfrm>
          <a:prstGeom prst="rect">
            <a:avLst/>
          </a:prstGeom>
          <a:noFill/>
        </p:spPr>
        <p:txBody>
          <a:bodyPr wrap="none" rtlCol="0">
            <a:spAutoFit/>
          </a:bodyPr>
          <a:lstStyle/>
          <a:p>
            <a:r>
              <a:rPr lang="en-US" b="1" dirty="0" smtClean="0"/>
              <a:t>PROJECT 2: DESIGN CLASSIC</a:t>
            </a:r>
          </a:p>
        </p:txBody>
      </p:sp>
      <p:sp>
        <p:nvSpPr>
          <p:cNvPr id="13" name="TextBox 12"/>
          <p:cNvSpPr txBox="1"/>
          <p:nvPr/>
        </p:nvSpPr>
        <p:spPr>
          <a:xfrm>
            <a:off x="5310190" y="4214818"/>
            <a:ext cx="3371244" cy="369332"/>
          </a:xfrm>
          <a:prstGeom prst="rect">
            <a:avLst/>
          </a:prstGeom>
          <a:noFill/>
        </p:spPr>
        <p:txBody>
          <a:bodyPr wrap="none" rtlCol="0">
            <a:spAutoFit/>
          </a:bodyPr>
          <a:lstStyle/>
          <a:p>
            <a:r>
              <a:rPr lang="en-US" b="1" dirty="0" smtClean="0"/>
              <a:t>PROJECT 3: BLUE SKIES ?????????</a:t>
            </a:r>
          </a:p>
        </p:txBody>
      </p:sp>
      <p:sp>
        <p:nvSpPr>
          <p:cNvPr id="14" name="TextBox 13"/>
          <p:cNvSpPr txBox="1"/>
          <p:nvPr/>
        </p:nvSpPr>
        <p:spPr>
          <a:xfrm>
            <a:off x="1595414" y="71414"/>
            <a:ext cx="2364750"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ΧΕΙΜΕΡΙΝΟ ΕΞΑΜΗΝΟ</a:t>
            </a:r>
            <a:endParaRPr lang="en-US" b="1" dirty="0" smtClean="0">
              <a:ln w="19050">
                <a:solidFill>
                  <a:schemeClr val="bg1">
                    <a:lumMod val="50000"/>
                  </a:schemeClr>
                </a:solidFill>
              </a:ln>
              <a:solidFill>
                <a:schemeClr val="bg1">
                  <a:lumMod val="50000"/>
                </a:schemeClr>
              </a:solidFill>
            </a:endParaRPr>
          </a:p>
        </p:txBody>
      </p:sp>
      <p:sp>
        <p:nvSpPr>
          <p:cNvPr id="15" name="TextBox 14"/>
          <p:cNvSpPr txBox="1"/>
          <p:nvPr/>
        </p:nvSpPr>
        <p:spPr>
          <a:xfrm>
            <a:off x="5988869" y="71414"/>
            <a:ext cx="2000228"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ΕΑΡΙΝΟ ΕΞΑΜΗΝΟ</a:t>
            </a:r>
            <a:endParaRPr lang="en-US" b="1" dirty="0" smtClean="0">
              <a:ln w="19050">
                <a:solidFill>
                  <a:schemeClr val="bg1">
                    <a:lumMod val="50000"/>
                  </a:schemeClr>
                </a:solidFill>
              </a:ln>
              <a:solidFill>
                <a:schemeClr val="bg1">
                  <a:lumMod val="50000"/>
                </a:schemeClr>
              </a:solidFill>
            </a:endParaRPr>
          </a:p>
        </p:txBody>
      </p:sp>
      <p:sp>
        <p:nvSpPr>
          <p:cNvPr id="17" name="Rounded Rectangle 16"/>
          <p:cNvSpPr/>
          <p:nvPr/>
        </p:nvSpPr>
        <p:spPr>
          <a:xfrm>
            <a:off x="452406" y="1643050"/>
            <a:ext cx="1714512"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RESEARCH AND ANALYSIS</a:t>
            </a:r>
            <a:endParaRPr lang="el-GR" sz="1400" dirty="0">
              <a:ln w="12700">
                <a:solidFill>
                  <a:schemeClr val="tx1"/>
                </a:solidFill>
              </a:ln>
              <a:solidFill>
                <a:schemeClr val="tx1"/>
              </a:solidFill>
            </a:endParaRPr>
          </a:p>
        </p:txBody>
      </p:sp>
      <p:sp>
        <p:nvSpPr>
          <p:cNvPr id="18" name="Rounded Rectangle 17"/>
          <p:cNvSpPr/>
          <p:nvPr/>
        </p:nvSpPr>
        <p:spPr>
          <a:xfrm>
            <a:off x="2381232" y="1714488"/>
            <a:ext cx="1000132"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CONCEPT</a:t>
            </a:r>
            <a:endParaRPr lang="el-GR" sz="1400" dirty="0">
              <a:ln w="12700">
                <a:solidFill>
                  <a:schemeClr val="tx1"/>
                </a:solidFill>
              </a:ln>
              <a:solidFill>
                <a:schemeClr val="tx1"/>
              </a:solidFill>
            </a:endParaRPr>
          </a:p>
        </p:txBody>
      </p:sp>
      <p:sp>
        <p:nvSpPr>
          <p:cNvPr id="19" name="Rounded Rectangle 18"/>
          <p:cNvSpPr/>
          <p:nvPr/>
        </p:nvSpPr>
        <p:spPr>
          <a:xfrm>
            <a:off x="3452802" y="1714488"/>
            <a:ext cx="1285884"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PRELIMINARY DESIGN </a:t>
            </a:r>
            <a:endParaRPr lang="el-GR" sz="1400" dirty="0">
              <a:ln w="12700">
                <a:solidFill>
                  <a:schemeClr val="tx1"/>
                </a:solidFill>
              </a:ln>
              <a:solidFill>
                <a:schemeClr val="tx1"/>
              </a:solidFill>
            </a:endParaRPr>
          </a:p>
        </p:txBody>
      </p:sp>
      <p:sp>
        <p:nvSpPr>
          <p:cNvPr id="20" name="Rounded Rectangle 19"/>
          <p:cNvSpPr/>
          <p:nvPr/>
        </p:nvSpPr>
        <p:spPr>
          <a:xfrm>
            <a:off x="2309794" y="1643050"/>
            <a:ext cx="2500330" cy="10122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21" name="Rounded Rectangle 20"/>
          <p:cNvSpPr/>
          <p:nvPr/>
        </p:nvSpPr>
        <p:spPr>
          <a:xfrm>
            <a:off x="380968" y="4631304"/>
            <a:ext cx="1714512"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RESEARCH AND ANALYSIS</a:t>
            </a:r>
            <a:endParaRPr lang="el-GR" sz="1400" dirty="0">
              <a:ln w="12700">
                <a:solidFill>
                  <a:schemeClr val="tx1"/>
                </a:solidFill>
              </a:ln>
              <a:solidFill>
                <a:schemeClr val="tx1"/>
              </a:solidFill>
            </a:endParaRPr>
          </a:p>
        </p:txBody>
      </p:sp>
      <p:sp>
        <p:nvSpPr>
          <p:cNvPr id="22" name="Rounded Rectangle 21"/>
          <p:cNvSpPr/>
          <p:nvPr/>
        </p:nvSpPr>
        <p:spPr>
          <a:xfrm>
            <a:off x="2309794" y="4702742"/>
            <a:ext cx="1000132"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CONCEPT</a:t>
            </a:r>
            <a:endParaRPr lang="el-GR" sz="1400" dirty="0">
              <a:ln w="12700">
                <a:solidFill>
                  <a:schemeClr val="tx1"/>
                </a:solidFill>
              </a:ln>
              <a:solidFill>
                <a:schemeClr val="tx1"/>
              </a:solidFill>
            </a:endParaRPr>
          </a:p>
        </p:txBody>
      </p:sp>
      <p:sp>
        <p:nvSpPr>
          <p:cNvPr id="23" name="Rounded Rectangle 22"/>
          <p:cNvSpPr/>
          <p:nvPr/>
        </p:nvSpPr>
        <p:spPr>
          <a:xfrm>
            <a:off x="3381364" y="4702742"/>
            <a:ext cx="1285884"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PRELIMINARY DESIGN</a:t>
            </a:r>
            <a:endParaRPr lang="el-GR" sz="1400" dirty="0">
              <a:ln w="12700">
                <a:solidFill>
                  <a:schemeClr val="tx1"/>
                </a:solidFill>
              </a:ln>
              <a:solidFill>
                <a:schemeClr val="tx1"/>
              </a:solidFill>
            </a:endParaRPr>
          </a:p>
        </p:txBody>
      </p:sp>
      <p:sp>
        <p:nvSpPr>
          <p:cNvPr id="24" name="Rounded Rectangle 23"/>
          <p:cNvSpPr/>
          <p:nvPr/>
        </p:nvSpPr>
        <p:spPr>
          <a:xfrm>
            <a:off x="2238356" y="4631304"/>
            <a:ext cx="2500330" cy="10122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28" name="Rounded Rectangle 27"/>
          <p:cNvSpPr/>
          <p:nvPr/>
        </p:nvSpPr>
        <p:spPr>
          <a:xfrm>
            <a:off x="5095876" y="1643050"/>
            <a:ext cx="4357718" cy="10122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29" name="Rounded Rectangle 28"/>
          <p:cNvSpPr/>
          <p:nvPr/>
        </p:nvSpPr>
        <p:spPr>
          <a:xfrm>
            <a:off x="5167314" y="1714488"/>
            <a:ext cx="2500330" cy="428628"/>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REFINEMENT</a:t>
            </a:r>
            <a:endParaRPr lang="el-GR" sz="1400" dirty="0">
              <a:ln w="12700">
                <a:solidFill>
                  <a:schemeClr val="tx1"/>
                </a:solidFill>
              </a:ln>
              <a:solidFill>
                <a:schemeClr val="tx1"/>
              </a:solidFill>
            </a:endParaRPr>
          </a:p>
        </p:txBody>
      </p:sp>
      <p:sp>
        <p:nvSpPr>
          <p:cNvPr id="30" name="Rounded Rectangle 29"/>
          <p:cNvSpPr/>
          <p:nvPr/>
        </p:nvSpPr>
        <p:spPr>
          <a:xfrm>
            <a:off x="6381760" y="2214554"/>
            <a:ext cx="3000396" cy="357190"/>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DETAIL DESIGN</a:t>
            </a:r>
            <a:endParaRPr lang="el-GR" sz="1400" dirty="0">
              <a:ln w="12700">
                <a:solidFill>
                  <a:schemeClr val="tx1"/>
                </a:solidFill>
              </a:ln>
              <a:solidFill>
                <a:schemeClr val="tx1"/>
              </a:solidFill>
            </a:endParaRPr>
          </a:p>
        </p:txBody>
      </p:sp>
      <p:sp>
        <p:nvSpPr>
          <p:cNvPr id="35" name="Rounded Rectangle 34"/>
          <p:cNvSpPr/>
          <p:nvPr/>
        </p:nvSpPr>
        <p:spPr>
          <a:xfrm>
            <a:off x="5167314" y="4643446"/>
            <a:ext cx="1000132"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RESEARCH AND ANALYSIS</a:t>
            </a:r>
            <a:endParaRPr lang="el-GR" sz="1400" dirty="0">
              <a:ln w="12700">
                <a:solidFill>
                  <a:schemeClr val="tx1"/>
                </a:solidFill>
              </a:ln>
              <a:solidFill>
                <a:schemeClr val="tx1"/>
              </a:solidFill>
            </a:endParaRPr>
          </a:p>
        </p:txBody>
      </p:sp>
      <p:sp>
        <p:nvSpPr>
          <p:cNvPr id="36" name="Rounded Rectangle 35"/>
          <p:cNvSpPr/>
          <p:nvPr/>
        </p:nvSpPr>
        <p:spPr>
          <a:xfrm>
            <a:off x="6310322" y="4714884"/>
            <a:ext cx="714380"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CONCEPT</a:t>
            </a:r>
            <a:r>
              <a:rPr lang="en-US" sz="1400" dirty="0">
                <a:ln w="12700">
                  <a:solidFill>
                    <a:schemeClr val="tx1"/>
                  </a:solidFill>
                </a:ln>
                <a:solidFill>
                  <a:schemeClr val="tx1"/>
                </a:solidFill>
              </a:rPr>
              <a:t>S</a:t>
            </a:r>
            <a:endParaRPr lang="el-GR" sz="1400" dirty="0">
              <a:ln w="12700">
                <a:solidFill>
                  <a:schemeClr val="tx1"/>
                </a:solidFill>
              </a:ln>
              <a:solidFill>
                <a:schemeClr val="tx1"/>
              </a:solidFill>
            </a:endParaRPr>
          </a:p>
        </p:txBody>
      </p:sp>
      <p:sp>
        <p:nvSpPr>
          <p:cNvPr id="37" name="Rounded Rectangle 36"/>
          <p:cNvSpPr/>
          <p:nvPr/>
        </p:nvSpPr>
        <p:spPr>
          <a:xfrm>
            <a:off x="7096140" y="4714884"/>
            <a:ext cx="928694"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PRELIMINARY DESIGN </a:t>
            </a:r>
            <a:endParaRPr lang="el-GR" sz="1400" dirty="0">
              <a:ln w="12700">
                <a:solidFill>
                  <a:schemeClr val="tx1"/>
                </a:solidFill>
              </a:ln>
              <a:solidFill>
                <a:schemeClr val="tx1"/>
              </a:solidFill>
            </a:endParaRPr>
          </a:p>
        </p:txBody>
      </p:sp>
      <p:sp>
        <p:nvSpPr>
          <p:cNvPr id="38" name="Rounded Rectangle 37"/>
          <p:cNvSpPr/>
          <p:nvPr/>
        </p:nvSpPr>
        <p:spPr>
          <a:xfrm>
            <a:off x="6238884" y="4643446"/>
            <a:ext cx="1857388" cy="10122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39" name="Rounded Rectangle 38"/>
          <p:cNvSpPr/>
          <p:nvPr/>
        </p:nvSpPr>
        <p:spPr>
          <a:xfrm>
            <a:off x="8167710" y="4643446"/>
            <a:ext cx="1214446"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REFINEMENT AND DETAIL DESIGN</a:t>
            </a:r>
            <a:endParaRPr lang="el-GR" sz="1400" dirty="0">
              <a:ln w="12700">
                <a:solidFill>
                  <a:schemeClr val="tx1"/>
                </a:solidFill>
              </a:ln>
              <a:solidFill>
                <a:schemeClr val="tx1"/>
              </a:solidFill>
            </a:endParaRPr>
          </a:p>
        </p:txBody>
      </p:sp>
      <p:cxnSp>
        <p:nvCxnSpPr>
          <p:cNvPr id="42" name="Straight Connector 41"/>
          <p:cNvCxnSpPr/>
          <p:nvPr/>
        </p:nvCxnSpPr>
        <p:spPr>
          <a:xfrm rot="5400000">
            <a:off x="3131728" y="4750206"/>
            <a:ext cx="364333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24372" y="2143116"/>
            <a:ext cx="857256" cy="15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4596207" y="713959"/>
            <a:ext cx="714380"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09530" y="1142984"/>
            <a:ext cx="9286940" cy="257176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12700">
                <a:solidFill>
                  <a:schemeClr val="tx1"/>
                </a:solidFill>
              </a:ln>
              <a:noFill/>
            </a:endParaRPr>
          </a:p>
        </p:txBody>
      </p:sp>
      <p:sp>
        <p:nvSpPr>
          <p:cNvPr id="6" name="Rounded Rectangle 5"/>
          <p:cNvSpPr/>
          <p:nvPr/>
        </p:nvSpPr>
        <p:spPr>
          <a:xfrm>
            <a:off x="309530" y="4143380"/>
            <a:ext cx="4500594" cy="228601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7" name="Rounded Rectangle 6"/>
          <p:cNvSpPr/>
          <p:nvPr/>
        </p:nvSpPr>
        <p:spPr>
          <a:xfrm>
            <a:off x="5095876" y="4143380"/>
            <a:ext cx="4500594" cy="228601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8" name="TextBox 7"/>
          <p:cNvSpPr txBox="1"/>
          <p:nvPr/>
        </p:nvSpPr>
        <p:spPr>
          <a:xfrm>
            <a:off x="309530" y="487900"/>
            <a:ext cx="3097836" cy="369332"/>
          </a:xfrm>
          <a:prstGeom prst="rect">
            <a:avLst/>
          </a:prstGeom>
          <a:noFill/>
        </p:spPr>
        <p:txBody>
          <a:bodyPr wrap="none" rtlCol="0">
            <a:spAutoFit/>
          </a:bodyPr>
          <a:lstStyle/>
          <a:p>
            <a:r>
              <a:rPr lang="en-US" b="1" dirty="0" smtClean="0">
                <a:ln w="12700">
                  <a:solidFill>
                    <a:schemeClr val="tx1"/>
                  </a:solidFill>
                </a:ln>
              </a:rPr>
              <a:t>STUDIO V: PRODUCT DESIGN </a:t>
            </a:r>
            <a:r>
              <a:rPr lang="en-US" b="1" dirty="0">
                <a:ln w="12700">
                  <a:solidFill>
                    <a:schemeClr val="tx1"/>
                  </a:solidFill>
                </a:ln>
              </a:rPr>
              <a:t>I</a:t>
            </a:r>
            <a:r>
              <a:rPr lang="en-US" b="1" dirty="0" smtClean="0">
                <a:ln w="12700">
                  <a:solidFill>
                    <a:schemeClr val="tx1"/>
                  </a:solidFill>
                </a:ln>
              </a:rPr>
              <a:t> </a:t>
            </a:r>
          </a:p>
        </p:txBody>
      </p:sp>
      <p:sp>
        <p:nvSpPr>
          <p:cNvPr id="9" name="TextBox 8"/>
          <p:cNvSpPr txBox="1"/>
          <p:nvPr/>
        </p:nvSpPr>
        <p:spPr>
          <a:xfrm>
            <a:off x="5167314" y="487900"/>
            <a:ext cx="3231206" cy="369332"/>
          </a:xfrm>
          <a:prstGeom prst="rect">
            <a:avLst/>
          </a:prstGeom>
          <a:noFill/>
        </p:spPr>
        <p:txBody>
          <a:bodyPr wrap="none" rtlCol="0">
            <a:spAutoFit/>
          </a:bodyPr>
          <a:lstStyle/>
          <a:p>
            <a:r>
              <a:rPr lang="en-US" b="1" dirty="0" smtClean="0">
                <a:ln w="12700">
                  <a:solidFill>
                    <a:schemeClr val="tx1"/>
                  </a:solidFill>
                </a:ln>
              </a:rPr>
              <a:t>STUDIO V</a:t>
            </a:r>
            <a:r>
              <a:rPr lang="el-GR" b="1" dirty="0" smtClean="0">
                <a:ln w="12700">
                  <a:solidFill>
                    <a:schemeClr val="tx1"/>
                  </a:solidFill>
                </a:ln>
              </a:rPr>
              <a:t>Ι</a:t>
            </a:r>
            <a:r>
              <a:rPr lang="en-US" b="1" dirty="0" smtClean="0">
                <a:ln w="12700">
                  <a:solidFill>
                    <a:schemeClr val="tx1"/>
                  </a:solidFill>
                </a:ln>
              </a:rPr>
              <a:t> : PRODUCT DESIGN II</a:t>
            </a:r>
          </a:p>
        </p:txBody>
      </p:sp>
      <p:sp>
        <p:nvSpPr>
          <p:cNvPr id="10" name="TextBox 9"/>
          <p:cNvSpPr txBox="1"/>
          <p:nvPr/>
        </p:nvSpPr>
        <p:spPr>
          <a:xfrm>
            <a:off x="595282" y="1214422"/>
            <a:ext cx="6828921" cy="369332"/>
          </a:xfrm>
          <a:prstGeom prst="rect">
            <a:avLst/>
          </a:prstGeom>
          <a:noFill/>
        </p:spPr>
        <p:txBody>
          <a:bodyPr wrap="none" rtlCol="0">
            <a:spAutoFit/>
          </a:bodyPr>
          <a:lstStyle/>
          <a:p>
            <a:r>
              <a:rPr lang="en-US" b="1" dirty="0" smtClean="0"/>
              <a:t>PROJECT 1</a:t>
            </a:r>
            <a:r>
              <a:rPr lang="el-GR" b="1" dirty="0" smtClean="0"/>
              <a:t>: ΣΧΕΔΙΑΣΗ ΓΙΑ ΤΗΝ ΒΙΟΜΗΧΑΝΙΑ – </a:t>
            </a:r>
            <a:r>
              <a:rPr lang="en-US" b="1" dirty="0" smtClean="0"/>
              <a:t>DESIGN FOR INDUSTRY</a:t>
            </a:r>
          </a:p>
        </p:txBody>
      </p:sp>
      <p:sp>
        <p:nvSpPr>
          <p:cNvPr id="11" name="TextBox 10"/>
          <p:cNvSpPr txBox="1"/>
          <p:nvPr/>
        </p:nvSpPr>
        <p:spPr>
          <a:xfrm>
            <a:off x="595282" y="4214818"/>
            <a:ext cx="2836674" cy="369332"/>
          </a:xfrm>
          <a:prstGeom prst="rect">
            <a:avLst/>
          </a:prstGeom>
          <a:noFill/>
        </p:spPr>
        <p:txBody>
          <a:bodyPr wrap="none" rtlCol="0">
            <a:spAutoFit/>
          </a:bodyPr>
          <a:lstStyle/>
          <a:p>
            <a:r>
              <a:rPr lang="en-US" b="1" dirty="0" smtClean="0"/>
              <a:t>PROJECT 2: DESIGN CLASSIC</a:t>
            </a:r>
          </a:p>
        </p:txBody>
      </p:sp>
      <p:sp>
        <p:nvSpPr>
          <p:cNvPr id="12" name="TextBox 11"/>
          <p:cNvSpPr txBox="1"/>
          <p:nvPr/>
        </p:nvSpPr>
        <p:spPr>
          <a:xfrm>
            <a:off x="5310190" y="4214818"/>
            <a:ext cx="3371244" cy="369332"/>
          </a:xfrm>
          <a:prstGeom prst="rect">
            <a:avLst/>
          </a:prstGeom>
          <a:noFill/>
        </p:spPr>
        <p:txBody>
          <a:bodyPr wrap="none" rtlCol="0">
            <a:spAutoFit/>
          </a:bodyPr>
          <a:lstStyle/>
          <a:p>
            <a:r>
              <a:rPr lang="en-US" b="1" dirty="0" smtClean="0"/>
              <a:t>PROJECT 3: BLUE SKIES ?????????</a:t>
            </a:r>
          </a:p>
        </p:txBody>
      </p:sp>
      <p:sp>
        <p:nvSpPr>
          <p:cNvPr id="13" name="TextBox 12"/>
          <p:cNvSpPr txBox="1"/>
          <p:nvPr/>
        </p:nvSpPr>
        <p:spPr>
          <a:xfrm>
            <a:off x="1595414" y="71414"/>
            <a:ext cx="2364750"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ΧΕΙΜΕΡΙΝΟ ΕΞΑΜΗΝΟ</a:t>
            </a:r>
            <a:endParaRPr lang="en-US" b="1" dirty="0" smtClean="0">
              <a:ln w="19050">
                <a:solidFill>
                  <a:schemeClr val="bg1">
                    <a:lumMod val="50000"/>
                  </a:schemeClr>
                </a:solidFill>
              </a:ln>
              <a:solidFill>
                <a:schemeClr val="bg1">
                  <a:lumMod val="50000"/>
                </a:schemeClr>
              </a:solidFill>
            </a:endParaRPr>
          </a:p>
        </p:txBody>
      </p:sp>
      <p:sp>
        <p:nvSpPr>
          <p:cNvPr id="14" name="TextBox 13"/>
          <p:cNvSpPr txBox="1"/>
          <p:nvPr/>
        </p:nvSpPr>
        <p:spPr>
          <a:xfrm>
            <a:off x="5988869" y="71414"/>
            <a:ext cx="2000228"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ΕΑΡΙΝΟ ΕΞΑΜΗΝΟ</a:t>
            </a:r>
            <a:endParaRPr lang="en-US" b="1" dirty="0" smtClean="0">
              <a:ln w="19050">
                <a:solidFill>
                  <a:schemeClr val="bg1">
                    <a:lumMod val="50000"/>
                  </a:schemeClr>
                </a:solidFill>
              </a:ln>
              <a:solidFill>
                <a:schemeClr val="bg1">
                  <a:lumMod val="50000"/>
                </a:schemeClr>
              </a:solidFill>
            </a:endParaRPr>
          </a:p>
        </p:txBody>
      </p:sp>
      <p:sp>
        <p:nvSpPr>
          <p:cNvPr id="15" name="Rounded Rectangle 14"/>
          <p:cNvSpPr/>
          <p:nvPr/>
        </p:nvSpPr>
        <p:spPr>
          <a:xfrm>
            <a:off x="452406" y="1643050"/>
            <a:ext cx="1714512" cy="1928826"/>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l-GR" sz="1400" dirty="0" smtClean="0">
                <a:ln w="12700">
                  <a:solidFill>
                    <a:schemeClr val="tx1"/>
                  </a:solidFill>
                </a:ln>
                <a:solidFill>
                  <a:schemeClr val="tx1"/>
                </a:solidFill>
              </a:rPr>
              <a:t>ΚΕΙΜΕΝΟ</a:t>
            </a:r>
          </a:p>
          <a:p>
            <a:pPr marL="342900" indent="-342900" algn="ctr"/>
            <a:r>
              <a:rPr lang="el-GR" sz="1400" dirty="0" smtClean="0">
                <a:ln w="12700">
                  <a:solidFill>
                    <a:schemeClr val="tx1"/>
                  </a:solidFill>
                </a:ln>
                <a:solidFill>
                  <a:schemeClr val="tx1"/>
                </a:solidFill>
              </a:rPr>
              <a:t>ΥΠΟΛΟΓΙΣΜΟΙ</a:t>
            </a:r>
          </a:p>
          <a:p>
            <a:pPr marL="342900" indent="-342900" algn="ctr"/>
            <a:r>
              <a:rPr lang="el-GR" sz="1400" dirty="0" smtClean="0">
                <a:ln w="12700">
                  <a:solidFill>
                    <a:schemeClr val="tx1"/>
                  </a:solidFill>
                </a:ln>
                <a:solidFill>
                  <a:schemeClr val="tx1"/>
                </a:solidFill>
              </a:rPr>
              <a:t>ΠΙΝΑΚΕΣ</a:t>
            </a:r>
          </a:p>
          <a:p>
            <a:pPr marL="342900" indent="-342900" algn="ctr"/>
            <a:r>
              <a:rPr lang="el-GR" sz="1400" dirty="0" smtClean="0">
                <a:ln w="12700">
                  <a:solidFill>
                    <a:schemeClr val="tx1"/>
                  </a:solidFill>
                </a:ln>
                <a:solidFill>
                  <a:schemeClr val="tx1"/>
                </a:solidFill>
              </a:rPr>
              <a:t>ΔΙΑΓΡΑΜΜΑΤΑ</a:t>
            </a:r>
          </a:p>
          <a:p>
            <a:pPr marL="342900" indent="-342900" algn="ctr"/>
            <a:r>
              <a:rPr lang="el-GR" sz="1400" dirty="0" smtClean="0">
                <a:ln w="12700">
                  <a:solidFill>
                    <a:schemeClr val="tx1"/>
                  </a:solidFill>
                </a:ln>
                <a:solidFill>
                  <a:schemeClr val="tx1"/>
                </a:solidFill>
              </a:rPr>
              <a:t>ΕΙΚΟΝΕΣ</a:t>
            </a:r>
          </a:p>
          <a:p>
            <a:pPr marL="342900" indent="-342900" algn="ctr"/>
            <a:r>
              <a:rPr lang="el-GR" sz="1400" dirty="0" smtClean="0">
                <a:ln w="12700">
                  <a:solidFill>
                    <a:schemeClr val="tx1"/>
                  </a:solidFill>
                </a:ln>
                <a:solidFill>
                  <a:schemeClr val="tx1"/>
                </a:solidFill>
              </a:rPr>
              <a:t>ΗΧΟΓΡΑΦΗΣΕΙΣ</a:t>
            </a:r>
          </a:p>
          <a:p>
            <a:pPr marL="342900" indent="-342900" algn="ctr"/>
            <a:r>
              <a:rPr lang="el-GR" sz="1400" dirty="0" smtClean="0">
                <a:ln w="12700">
                  <a:solidFill>
                    <a:schemeClr val="tx1"/>
                  </a:solidFill>
                </a:ln>
                <a:solidFill>
                  <a:schemeClr val="tx1"/>
                </a:solidFill>
              </a:rPr>
              <a:t>ΒΙΝΤΕΟ</a:t>
            </a:r>
            <a:endParaRPr lang="el-GR" sz="1400" dirty="0">
              <a:ln w="12700">
                <a:solidFill>
                  <a:schemeClr val="tx1"/>
                </a:solidFill>
              </a:ln>
              <a:solidFill>
                <a:schemeClr val="tx1"/>
              </a:solidFill>
            </a:endParaRPr>
          </a:p>
        </p:txBody>
      </p:sp>
      <p:sp>
        <p:nvSpPr>
          <p:cNvPr id="16" name="Rounded Rectangle 15"/>
          <p:cNvSpPr/>
          <p:nvPr/>
        </p:nvSpPr>
        <p:spPr>
          <a:xfrm>
            <a:off x="2381232" y="1714488"/>
            <a:ext cx="1000132" cy="1285884"/>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ln w="12700">
                  <a:solidFill>
                    <a:schemeClr val="tx1"/>
                  </a:solidFill>
                </a:ln>
                <a:solidFill>
                  <a:schemeClr val="tx1"/>
                </a:solidFill>
              </a:rPr>
              <a:t>ΣΚΙΤΣΑ </a:t>
            </a:r>
            <a:r>
              <a:rPr lang="en-US" sz="1400" dirty="0" smtClean="0">
                <a:ln w="12700">
                  <a:solidFill>
                    <a:schemeClr val="tx1"/>
                  </a:solidFill>
                </a:ln>
                <a:solidFill>
                  <a:schemeClr val="tx1"/>
                </a:solidFill>
              </a:rPr>
              <a:t>-</a:t>
            </a:r>
            <a:r>
              <a:rPr lang="el-GR" sz="1400" dirty="0" smtClean="0">
                <a:ln w="12700">
                  <a:solidFill>
                    <a:schemeClr val="tx1"/>
                  </a:solidFill>
                </a:ln>
                <a:solidFill>
                  <a:schemeClr val="tx1"/>
                </a:solidFill>
              </a:rPr>
              <a:t> </a:t>
            </a:r>
            <a:r>
              <a:rPr lang="en-US" sz="1400" dirty="0" smtClean="0">
                <a:ln w="12700">
                  <a:solidFill>
                    <a:schemeClr val="tx1"/>
                  </a:solidFill>
                </a:ln>
                <a:solidFill>
                  <a:schemeClr val="tx1"/>
                </a:solidFill>
              </a:rPr>
              <a:t>SKETCHES</a:t>
            </a:r>
            <a:endParaRPr lang="el-GR" sz="1400" dirty="0">
              <a:ln w="12700">
                <a:solidFill>
                  <a:schemeClr val="tx1"/>
                </a:solidFill>
              </a:ln>
              <a:solidFill>
                <a:schemeClr val="tx1"/>
              </a:solidFill>
            </a:endParaRPr>
          </a:p>
        </p:txBody>
      </p:sp>
      <p:sp>
        <p:nvSpPr>
          <p:cNvPr id="17" name="Rounded Rectangle 16"/>
          <p:cNvSpPr/>
          <p:nvPr/>
        </p:nvSpPr>
        <p:spPr>
          <a:xfrm>
            <a:off x="3452802" y="1714488"/>
            <a:ext cx="1285884" cy="1785950"/>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3 X CAD MODELS</a:t>
            </a:r>
          </a:p>
          <a:p>
            <a:pPr algn="ct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FUNCTIONAL PROTOTYPE </a:t>
            </a:r>
            <a:r>
              <a:rPr lang="en-US" sz="1200" dirty="0" smtClean="0">
                <a:ln w="12700">
                  <a:solidFill>
                    <a:schemeClr val="tx1"/>
                  </a:solidFill>
                </a:ln>
                <a:solidFill>
                  <a:schemeClr val="tx1"/>
                </a:solidFill>
              </a:rPr>
              <a:t>[RAPID, MATERIAL STOCK, OFF THE SHELVE</a:t>
            </a:r>
            <a:endParaRPr lang="el-GR" sz="1200" dirty="0">
              <a:ln w="12700">
                <a:solidFill>
                  <a:schemeClr val="tx1"/>
                </a:solidFill>
              </a:ln>
              <a:solidFill>
                <a:schemeClr val="tx1"/>
              </a:solidFill>
            </a:endParaRPr>
          </a:p>
        </p:txBody>
      </p:sp>
      <p:sp>
        <p:nvSpPr>
          <p:cNvPr id="18" name="Rounded Rectangle 17"/>
          <p:cNvSpPr/>
          <p:nvPr/>
        </p:nvSpPr>
        <p:spPr>
          <a:xfrm>
            <a:off x="2309794" y="1643050"/>
            <a:ext cx="2500330" cy="1928826"/>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19" name="Rounded Rectangle 18"/>
          <p:cNvSpPr/>
          <p:nvPr/>
        </p:nvSpPr>
        <p:spPr>
          <a:xfrm>
            <a:off x="380968" y="4631304"/>
            <a:ext cx="1714512" cy="1655216"/>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lang="en-US" sz="1400" dirty="0" smtClean="0">
              <a:ln w="12700">
                <a:solidFill>
                  <a:schemeClr val="tx1"/>
                </a:solidFill>
              </a:ln>
              <a:solidFill>
                <a:schemeClr val="tx1"/>
              </a:solidFill>
            </a:endParaRPr>
          </a:p>
          <a:p>
            <a:pPr marL="342900" indent="-342900" algn="ctr"/>
            <a:r>
              <a:rPr lang="el-GR" sz="1400" dirty="0" smtClean="0">
                <a:ln w="12700">
                  <a:solidFill>
                    <a:schemeClr val="tx1"/>
                  </a:solidFill>
                </a:ln>
                <a:solidFill>
                  <a:schemeClr val="tx1"/>
                </a:solidFill>
              </a:rPr>
              <a:t>ΚΕΙΜΕΝΟ</a:t>
            </a:r>
          </a:p>
          <a:p>
            <a:pPr marL="342900" indent="-342900" algn="ctr"/>
            <a:r>
              <a:rPr lang="el-GR" sz="1400" dirty="0" smtClean="0">
                <a:ln w="12700">
                  <a:solidFill>
                    <a:schemeClr val="tx1"/>
                  </a:solidFill>
                </a:ln>
                <a:solidFill>
                  <a:schemeClr val="tx1"/>
                </a:solidFill>
              </a:rPr>
              <a:t>ΥΠΟΛΟΓΙΣΜΟΙ</a:t>
            </a:r>
          </a:p>
          <a:p>
            <a:pPr marL="342900" indent="-342900" algn="ctr"/>
            <a:r>
              <a:rPr lang="el-GR" sz="1400" dirty="0" smtClean="0">
                <a:ln w="12700">
                  <a:solidFill>
                    <a:schemeClr val="tx1"/>
                  </a:solidFill>
                </a:ln>
                <a:solidFill>
                  <a:schemeClr val="tx1"/>
                </a:solidFill>
              </a:rPr>
              <a:t>ΠΙΝΑΚΕΣ</a:t>
            </a:r>
          </a:p>
          <a:p>
            <a:pPr marL="342900" indent="-342900" algn="ctr"/>
            <a:r>
              <a:rPr lang="el-GR" sz="1400" dirty="0" smtClean="0">
                <a:ln w="12700">
                  <a:solidFill>
                    <a:schemeClr val="tx1"/>
                  </a:solidFill>
                </a:ln>
                <a:solidFill>
                  <a:schemeClr val="tx1"/>
                </a:solidFill>
              </a:rPr>
              <a:t>ΔΙΑΓΡΑΜΜΑΤΑ</a:t>
            </a:r>
          </a:p>
          <a:p>
            <a:pPr marL="342900" indent="-342900" algn="ctr"/>
            <a:r>
              <a:rPr lang="el-GR" sz="1400" dirty="0" smtClean="0">
                <a:ln w="12700">
                  <a:solidFill>
                    <a:schemeClr val="tx1"/>
                  </a:solidFill>
                </a:ln>
                <a:solidFill>
                  <a:schemeClr val="tx1"/>
                </a:solidFill>
              </a:rPr>
              <a:t>ΕΙΚΟΝΕΣ</a:t>
            </a:r>
          </a:p>
          <a:p>
            <a:pPr marL="342900" indent="-342900" algn="ctr"/>
            <a:r>
              <a:rPr lang="el-GR" sz="1400" dirty="0" smtClean="0">
                <a:ln w="12700">
                  <a:solidFill>
                    <a:schemeClr val="tx1"/>
                  </a:solidFill>
                </a:ln>
                <a:solidFill>
                  <a:schemeClr val="tx1"/>
                </a:solidFill>
              </a:rPr>
              <a:t>ΗΧΟΓΡΑΦΗΣΕΙΣ</a:t>
            </a:r>
          </a:p>
          <a:p>
            <a:pPr marL="342900" indent="-342900" algn="ctr"/>
            <a:r>
              <a:rPr lang="el-GR" sz="1400" dirty="0" smtClean="0">
                <a:ln w="12700">
                  <a:solidFill>
                    <a:schemeClr val="tx1"/>
                  </a:solidFill>
                </a:ln>
                <a:solidFill>
                  <a:schemeClr val="tx1"/>
                </a:solidFill>
              </a:rPr>
              <a:t>ΒΙΝΤΕΟ</a:t>
            </a:r>
          </a:p>
          <a:p>
            <a:pPr marL="342900" indent="-342900" algn="ctr"/>
            <a:endParaRPr lang="el-GR" sz="1400" dirty="0">
              <a:ln w="12700">
                <a:solidFill>
                  <a:schemeClr val="tx1"/>
                </a:solidFill>
              </a:ln>
              <a:solidFill>
                <a:schemeClr val="tx1"/>
              </a:solidFill>
            </a:endParaRPr>
          </a:p>
        </p:txBody>
      </p:sp>
      <p:sp>
        <p:nvSpPr>
          <p:cNvPr id="20" name="Rounded Rectangle 19"/>
          <p:cNvSpPr/>
          <p:nvPr/>
        </p:nvSpPr>
        <p:spPr>
          <a:xfrm>
            <a:off x="2309794" y="4702742"/>
            <a:ext cx="1000132" cy="1512340"/>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ln w="12700">
                  <a:solidFill>
                    <a:schemeClr val="tx1"/>
                  </a:solidFill>
                </a:ln>
                <a:solidFill>
                  <a:schemeClr val="tx1"/>
                </a:solidFill>
              </a:rPr>
              <a:t>ΣΚΙΤΣΑ </a:t>
            </a:r>
            <a:r>
              <a:rPr lang="en-US" sz="1400" dirty="0" smtClean="0">
                <a:ln w="12700">
                  <a:solidFill>
                    <a:schemeClr val="tx1"/>
                  </a:solidFill>
                </a:ln>
                <a:solidFill>
                  <a:schemeClr val="tx1"/>
                </a:solidFill>
              </a:rPr>
              <a:t>- SKETCHES</a:t>
            </a:r>
          </a:p>
          <a:p>
            <a:pPr algn="ct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SCALE MODELS </a:t>
            </a:r>
            <a:r>
              <a:rPr lang="en-US" sz="1200" dirty="0" smtClean="0">
                <a:ln w="12700">
                  <a:solidFill>
                    <a:schemeClr val="tx1"/>
                  </a:solidFill>
                </a:ln>
                <a:solidFill>
                  <a:schemeClr val="tx1"/>
                </a:solidFill>
              </a:rPr>
              <a:t>[CARD]</a:t>
            </a:r>
            <a:endParaRPr lang="el-GR" sz="1200" dirty="0">
              <a:ln w="12700">
                <a:solidFill>
                  <a:schemeClr val="tx1"/>
                </a:solidFill>
              </a:ln>
              <a:solidFill>
                <a:schemeClr val="tx1"/>
              </a:solidFill>
            </a:endParaRPr>
          </a:p>
        </p:txBody>
      </p:sp>
      <p:sp>
        <p:nvSpPr>
          <p:cNvPr id="21" name="Rounded Rectangle 20"/>
          <p:cNvSpPr/>
          <p:nvPr/>
        </p:nvSpPr>
        <p:spPr>
          <a:xfrm>
            <a:off x="3381364" y="4702742"/>
            <a:ext cx="1285884" cy="1512340"/>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3 X CAD MODELS</a:t>
            </a:r>
          </a:p>
          <a:p>
            <a:pPr algn="ctr"/>
            <a:endParaRPr lang="en-US" sz="1400" dirty="0" smtClean="0">
              <a:ln w="12700">
                <a:solidFill>
                  <a:schemeClr val="tx1"/>
                </a:solidFill>
              </a:ln>
              <a:solidFill>
                <a:schemeClr val="tx1"/>
              </a:solidFill>
            </a:endParaRPr>
          </a:p>
          <a:p>
            <a:pPr algn="ctr"/>
            <a:r>
              <a:rPr lang="en-US" sz="1400" dirty="0" smtClean="0">
                <a:ln w="12700">
                  <a:solidFill>
                    <a:schemeClr val="tx1"/>
                  </a:solidFill>
                </a:ln>
                <a:solidFill>
                  <a:schemeClr val="tx1"/>
                </a:solidFill>
              </a:rPr>
              <a:t>FUNCTIONAL PROTOTYPE</a:t>
            </a:r>
          </a:p>
          <a:p>
            <a:pPr algn="ctr"/>
            <a:r>
              <a:rPr lang="en-US" sz="1200" dirty="0" smtClean="0">
                <a:ln w="12700">
                  <a:solidFill>
                    <a:schemeClr val="tx1"/>
                  </a:solidFill>
                </a:ln>
                <a:solidFill>
                  <a:schemeClr val="tx1"/>
                </a:solidFill>
              </a:rPr>
              <a:t>[CARDBOARD , WOOD]</a:t>
            </a:r>
            <a:endParaRPr lang="el-GR" sz="1200" dirty="0">
              <a:ln w="12700">
                <a:solidFill>
                  <a:schemeClr val="tx1"/>
                </a:solidFill>
              </a:ln>
              <a:solidFill>
                <a:schemeClr val="tx1"/>
              </a:solidFill>
            </a:endParaRPr>
          </a:p>
        </p:txBody>
      </p:sp>
      <p:sp>
        <p:nvSpPr>
          <p:cNvPr id="22" name="Rounded Rectangle 21"/>
          <p:cNvSpPr/>
          <p:nvPr/>
        </p:nvSpPr>
        <p:spPr>
          <a:xfrm>
            <a:off x="2238356" y="4631304"/>
            <a:ext cx="2500330" cy="1655216"/>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23" name="Rounded Rectangle 22"/>
          <p:cNvSpPr/>
          <p:nvPr/>
        </p:nvSpPr>
        <p:spPr>
          <a:xfrm>
            <a:off x="5095876" y="1643050"/>
            <a:ext cx="4357718" cy="1857388"/>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2700">
                  <a:solidFill>
                    <a:schemeClr val="tx1"/>
                  </a:solidFill>
                </a:ln>
                <a:solidFill>
                  <a:schemeClr val="tx1"/>
                </a:solidFill>
              </a:rPr>
              <a:t>FINAL CAD MODEL</a:t>
            </a:r>
          </a:p>
          <a:p>
            <a:pPr algn="ctr"/>
            <a:endParaRPr lang="en-US" sz="1600" dirty="0" smtClean="0">
              <a:ln w="12700">
                <a:solidFill>
                  <a:schemeClr val="tx1"/>
                </a:solidFill>
              </a:ln>
              <a:solidFill>
                <a:schemeClr val="tx1"/>
              </a:solidFill>
            </a:endParaRPr>
          </a:p>
          <a:p>
            <a:pPr algn="ctr"/>
            <a:r>
              <a:rPr lang="en-US" sz="1600" dirty="0" smtClean="0">
                <a:ln w="12700">
                  <a:solidFill>
                    <a:schemeClr val="tx1"/>
                  </a:solidFill>
                </a:ln>
                <a:solidFill>
                  <a:schemeClr val="tx1"/>
                </a:solidFill>
              </a:rPr>
              <a:t>FINAL PROTOTYPE – </a:t>
            </a:r>
            <a:r>
              <a:rPr lang="el-GR" sz="1600" dirty="0" smtClean="0">
                <a:ln w="12700">
                  <a:solidFill>
                    <a:schemeClr val="tx1"/>
                  </a:solidFill>
                </a:ln>
                <a:solidFill>
                  <a:schemeClr val="tx1"/>
                </a:solidFill>
              </a:rPr>
              <a:t>ΤΕΛΙΚΟ ΠΡΩΤΟΤΥΠΟ</a:t>
            </a:r>
            <a:r>
              <a:rPr lang="en-US" sz="1600" dirty="0" smtClean="0">
                <a:ln w="12700">
                  <a:solidFill>
                    <a:schemeClr val="tx1"/>
                  </a:solidFill>
                </a:ln>
                <a:solidFill>
                  <a:schemeClr val="tx1"/>
                </a:solidFill>
              </a:rPr>
              <a:t> </a:t>
            </a:r>
          </a:p>
          <a:p>
            <a:pPr algn="ctr"/>
            <a:r>
              <a:rPr lang="en-US" sz="1400" dirty="0" smtClean="0">
                <a:ln w="12700">
                  <a:solidFill>
                    <a:schemeClr val="tx1"/>
                  </a:solidFill>
                </a:ln>
                <a:solidFill>
                  <a:schemeClr val="tx1"/>
                </a:solidFill>
              </a:rPr>
              <a:t>[RAPID, MATERIAL STOCK, OFF THE SHELVE]</a:t>
            </a:r>
          </a:p>
          <a:p>
            <a:pPr algn="ctr"/>
            <a:endParaRPr lang="en-US" sz="1600" dirty="0" smtClean="0">
              <a:ln w="12700">
                <a:solidFill>
                  <a:schemeClr val="tx1"/>
                </a:solidFill>
              </a:ln>
              <a:solidFill>
                <a:schemeClr val="tx1"/>
              </a:solidFill>
            </a:endParaRPr>
          </a:p>
          <a:p>
            <a:pPr algn="ctr"/>
            <a:r>
              <a:rPr lang="en-US" sz="1600" dirty="0" smtClean="0">
                <a:ln w="12700">
                  <a:solidFill>
                    <a:schemeClr val="tx1"/>
                  </a:solidFill>
                </a:ln>
                <a:solidFill>
                  <a:schemeClr val="tx1"/>
                </a:solidFill>
              </a:rPr>
              <a:t>ENGINEERING</a:t>
            </a:r>
            <a:r>
              <a:rPr lang="el-GR" sz="1600" dirty="0" smtClean="0">
                <a:ln w="12700">
                  <a:solidFill>
                    <a:schemeClr val="tx1"/>
                  </a:solidFill>
                </a:ln>
                <a:solidFill>
                  <a:schemeClr val="tx1"/>
                </a:solidFill>
              </a:rPr>
              <a:t> </a:t>
            </a:r>
            <a:r>
              <a:rPr lang="en-US" sz="1600" dirty="0" smtClean="0">
                <a:ln w="12700">
                  <a:solidFill>
                    <a:schemeClr val="tx1"/>
                  </a:solidFill>
                </a:ln>
                <a:solidFill>
                  <a:schemeClr val="tx1"/>
                </a:solidFill>
              </a:rPr>
              <a:t>DRAWINGS – </a:t>
            </a:r>
            <a:r>
              <a:rPr lang="el-GR" sz="1600" dirty="0" smtClean="0">
                <a:ln w="12700">
                  <a:solidFill>
                    <a:schemeClr val="tx1"/>
                  </a:solidFill>
                </a:ln>
                <a:solidFill>
                  <a:schemeClr val="tx1"/>
                </a:solidFill>
              </a:rPr>
              <a:t>ΤΕΧΝΙΚΑ ΣΧΕΔΙΑ</a:t>
            </a:r>
          </a:p>
        </p:txBody>
      </p:sp>
      <p:sp>
        <p:nvSpPr>
          <p:cNvPr id="26" name="Rounded Rectangle 25"/>
          <p:cNvSpPr/>
          <p:nvPr/>
        </p:nvSpPr>
        <p:spPr>
          <a:xfrm>
            <a:off x="5167314" y="4643446"/>
            <a:ext cx="1000132"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RESEARCH AND ANALYSIS</a:t>
            </a:r>
            <a:endParaRPr lang="el-GR" sz="1400" dirty="0">
              <a:ln w="12700">
                <a:solidFill>
                  <a:schemeClr val="tx1"/>
                </a:solidFill>
              </a:ln>
              <a:solidFill>
                <a:schemeClr val="tx1"/>
              </a:solidFill>
            </a:endParaRPr>
          </a:p>
        </p:txBody>
      </p:sp>
      <p:sp>
        <p:nvSpPr>
          <p:cNvPr id="27" name="Rounded Rectangle 26"/>
          <p:cNvSpPr/>
          <p:nvPr/>
        </p:nvSpPr>
        <p:spPr>
          <a:xfrm>
            <a:off x="6310322" y="4714884"/>
            <a:ext cx="714380"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CONCEPT</a:t>
            </a:r>
            <a:endParaRPr lang="el-GR" sz="1400" dirty="0">
              <a:ln w="12700">
                <a:solidFill>
                  <a:schemeClr val="tx1"/>
                </a:solidFill>
              </a:ln>
              <a:solidFill>
                <a:schemeClr val="tx1"/>
              </a:solidFill>
            </a:endParaRPr>
          </a:p>
        </p:txBody>
      </p:sp>
      <p:sp>
        <p:nvSpPr>
          <p:cNvPr id="28" name="Rounded Rectangle 27"/>
          <p:cNvSpPr/>
          <p:nvPr/>
        </p:nvSpPr>
        <p:spPr>
          <a:xfrm>
            <a:off x="7096140" y="4714884"/>
            <a:ext cx="928694" cy="857256"/>
          </a:xfrm>
          <a:prstGeom prst="roundRect">
            <a:avLst>
              <a:gd name="adj" fmla="val 914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PRELIMINARY DESIGN </a:t>
            </a:r>
            <a:endParaRPr lang="el-GR" sz="1400" dirty="0">
              <a:ln w="12700">
                <a:solidFill>
                  <a:schemeClr val="tx1"/>
                </a:solidFill>
              </a:ln>
              <a:solidFill>
                <a:schemeClr val="tx1"/>
              </a:solidFill>
            </a:endParaRPr>
          </a:p>
        </p:txBody>
      </p:sp>
      <p:sp>
        <p:nvSpPr>
          <p:cNvPr id="29" name="Rounded Rectangle 28"/>
          <p:cNvSpPr/>
          <p:nvPr/>
        </p:nvSpPr>
        <p:spPr>
          <a:xfrm>
            <a:off x="6238884" y="4643446"/>
            <a:ext cx="1857388" cy="1012274"/>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ln w="12700">
                <a:solidFill>
                  <a:schemeClr val="tx1"/>
                </a:solidFill>
              </a:ln>
              <a:solidFill>
                <a:schemeClr val="tx1"/>
              </a:solidFill>
            </a:endParaRPr>
          </a:p>
        </p:txBody>
      </p:sp>
      <p:sp>
        <p:nvSpPr>
          <p:cNvPr id="30" name="Rounded Rectangle 29"/>
          <p:cNvSpPr/>
          <p:nvPr/>
        </p:nvSpPr>
        <p:spPr>
          <a:xfrm>
            <a:off x="8167710" y="4643446"/>
            <a:ext cx="1214446" cy="1000132"/>
          </a:xfrm>
          <a:prstGeom prst="roundRect">
            <a:avLst>
              <a:gd name="adj" fmla="val 9142"/>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12700">
                  <a:solidFill>
                    <a:schemeClr val="tx1"/>
                  </a:solidFill>
                </a:ln>
                <a:solidFill>
                  <a:schemeClr val="tx1"/>
                </a:solidFill>
              </a:rPr>
              <a:t>REFINEMENT AND DETAIL DESIGN</a:t>
            </a:r>
            <a:endParaRPr lang="el-GR" sz="1400" dirty="0">
              <a:ln w="12700">
                <a:solidFill>
                  <a:schemeClr val="tx1"/>
                </a:solidFill>
              </a:ln>
              <a:solidFill>
                <a:schemeClr val="tx1"/>
              </a:solidFill>
            </a:endParaRPr>
          </a:p>
        </p:txBody>
      </p:sp>
      <p:cxnSp>
        <p:nvCxnSpPr>
          <p:cNvPr id="31" name="Straight Connector 30"/>
          <p:cNvCxnSpPr/>
          <p:nvPr/>
        </p:nvCxnSpPr>
        <p:spPr>
          <a:xfrm rot="5400000">
            <a:off x="3594884" y="5214950"/>
            <a:ext cx="271543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24372" y="2143116"/>
            <a:ext cx="857256" cy="15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4739083" y="571083"/>
            <a:ext cx="42862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09530" y="928670"/>
            <a:ext cx="9286940"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12700">
                <a:solidFill>
                  <a:schemeClr val="tx1"/>
                </a:solidFill>
              </a:ln>
              <a:noFill/>
            </a:endParaRPr>
          </a:p>
        </p:txBody>
      </p:sp>
      <p:sp>
        <p:nvSpPr>
          <p:cNvPr id="6" name="Rounded Rectangle 5"/>
          <p:cNvSpPr/>
          <p:nvPr/>
        </p:nvSpPr>
        <p:spPr>
          <a:xfrm>
            <a:off x="309530"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7" name="Rounded Rectangle 6"/>
          <p:cNvSpPr/>
          <p:nvPr/>
        </p:nvSpPr>
        <p:spPr>
          <a:xfrm>
            <a:off x="5095876"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8" name="TextBox 7"/>
          <p:cNvSpPr txBox="1"/>
          <p:nvPr/>
        </p:nvSpPr>
        <p:spPr>
          <a:xfrm>
            <a:off x="309530" y="487900"/>
            <a:ext cx="3097836" cy="369332"/>
          </a:xfrm>
          <a:prstGeom prst="rect">
            <a:avLst/>
          </a:prstGeom>
          <a:noFill/>
        </p:spPr>
        <p:txBody>
          <a:bodyPr wrap="none" rtlCol="0">
            <a:spAutoFit/>
          </a:bodyPr>
          <a:lstStyle/>
          <a:p>
            <a:r>
              <a:rPr lang="en-US" b="1" dirty="0" smtClean="0">
                <a:ln w="12700">
                  <a:solidFill>
                    <a:schemeClr val="tx1"/>
                  </a:solidFill>
                </a:ln>
              </a:rPr>
              <a:t>STUDIO V: PRODUCT DESIGN </a:t>
            </a:r>
            <a:r>
              <a:rPr lang="en-US" b="1" dirty="0">
                <a:ln w="12700">
                  <a:solidFill>
                    <a:schemeClr val="tx1"/>
                  </a:solidFill>
                </a:ln>
              </a:rPr>
              <a:t>I</a:t>
            </a:r>
            <a:r>
              <a:rPr lang="en-US" b="1" dirty="0" smtClean="0">
                <a:ln w="12700">
                  <a:solidFill>
                    <a:schemeClr val="tx1"/>
                  </a:solidFill>
                </a:ln>
              </a:rPr>
              <a:t> </a:t>
            </a:r>
          </a:p>
        </p:txBody>
      </p:sp>
      <p:sp>
        <p:nvSpPr>
          <p:cNvPr id="9" name="TextBox 8"/>
          <p:cNvSpPr txBox="1"/>
          <p:nvPr/>
        </p:nvSpPr>
        <p:spPr>
          <a:xfrm>
            <a:off x="5167314" y="487900"/>
            <a:ext cx="3231206" cy="369332"/>
          </a:xfrm>
          <a:prstGeom prst="rect">
            <a:avLst/>
          </a:prstGeom>
          <a:noFill/>
        </p:spPr>
        <p:txBody>
          <a:bodyPr wrap="none" rtlCol="0">
            <a:spAutoFit/>
          </a:bodyPr>
          <a:lstStyle/>
          <a:p>
            <a:r>
              <a:rPr lang="en-US" b="1" dirty="0" smtClean="0">
                <a:ln w="12700">
                  <a:solidFill>
                    <a:schemeClr val="tx1"/>
                  </a:solidFill>
                </a:ln>
              </a:rPr>
              <a:t>STUDIO V</a:t>
            </a:r>
            <a:r>
              <a:rPr lang="el-GR" b="1" dirty="0" smtClean="0">
                <a:ln w="12700">
                  <a:solidFill>
                    <a:schemeClr val="tx1"/>
                  </a:solidFill>
                </a:ln>
              </a:rPr>
              <a:t>Ι</a:t>
            </a:r>
            <a:r>
              <a:rPr lang="en-US" b="1" dirty="0" smtClean="0">
                <a:ln w="12700">
                  <a:solidFill>
                    <a:schemeClr val="tx1"/>
                  </a:solidFill>
                </a:ln>
              </a:rPr>
              <a:t> : PRODUCT DESIGN II</a:t>
            </a:r>
          </a:p>
        </p:txBody>
      </p:sp>
      <p:sp>
        <p:nvSpPr>
          <p:cNvPr id="10" name="TextBox 9"/>
          <p:cNvSpPr txBox="1"/>
          <p:nvPr/>
        </p:nvSpPr>
        <p:spPr>
          <a:xfrm>
            <a:off x="595282" y="928670"/>
            <a:ext cx="8715436" cy="2031325"/>
          </a:xfrm>
          <a:prstGeom prst="rect">
            <a:avLst/>
          </a:prstGeom>
          <a:noFill/>
        </p:spPr>
        <p:txBody>
          <a:bodyPr wrap="square" rtlCol="0">
            <a:spAutoFit/>
          </a:bodyPr>
          <a:lstStyle/>
          <a:p>
            <a:pPr algn="ctr"/>
            <a:r>
              <a:rPr lang="en-US" b="1" dirty="0" smtClean="0"/>
              <a:t>PROJECT 1</a:t>
            </a:r>
            <a:r>
              <a:rPr lang="el-GR" b="1" dirty="0" smtClean="0"/>
              <a:t>: ΣΧΕΔΙΑΣΗ ΓΙΑ ΤΗΝ ΒΙΟΜΗΧΑΝΙΑ – </a:t>
            </a:r>
            <a:r>
              <a:rPr lang="en-US" b="1" dirty="0" smtClean="0"/>
              <a:t>DESIGN FOR INDUSTRY</a:t>
            </a:r>
          </a:p>
          <a:p>
            <a:pPr algn="ctr"/>
            <a:endParaRPr lang="en-US" b="1" dirty="0" smtClean="0"/>
          </a:p>
          <a:p>
            <a:pPr algn="ctr"/>
            <a:r>
              <a:rPr lang="en-US" b="1" dirty="0" smtClean="0">
                <a:ln w="12700">
                  <a:solidFill>
                    <a:schemeClr val="tx1"/>
                  </a:solidFill>
                </a:ln>
              </a:rPr>
              <a:t>LED LIGHT</a:t>
            </a:r>
          </a:p>
          <a:p>
            <a:pPr algn="ctr"/>
            <a:endParaRPr lang="en-US" b="1" dirty="0" smtClean="0"/>
          </a:p>
          <a:p>
            <a:pPr algn="ctr"/>
            <a:r>
              <a:rPr lang="el-GR" b="1" dirty="0" smtClean="0">
                <a:ln w="12700">
                  <a:solidFill>
                    <a:schemeClr val="tx1"/>
                  </a:solidFill>
                </a:ln>
              </a:rPr>
              <a:t>ΑΝΤΙΚΕΙΚΕΝΟ ΣΧΕΔΙΑΣΗΣ</a:t>
            </a:r>
          </a:p>
          <a:p>
            <a:pPr algn="ctr"/>
            <a:r>
              <a:rPr lang="el-GR" b="1" dirty="0" smtClean="0">
                <a:ln w="12700">
                  <a:noFill/>
                </a:ln>
              </a:rPr>
              <a:t>ΟΡΙΣΜΕΝΟ ΑΝΤΙΚΕΙΜΕΝΟ, ΑΟΡΙΣΤΟΣ ΤΥΠΟΣ ΑΝΤΙΚΕΙΜΕΝΟΥ, ΔΕΔΟΜΕΝΕΣ ΜΕΘΟΔΟΙ ΠΑΡΑΓΩΓΗΣ ΚΑΙ ΤΕΧΝΟΛΟΓΙΑ ΦΩΤΙΣΜΟΥ</a:t>
            </a:r>
          </a:p>
        </p:txBody>
      </p:sp>
      <p:sp>
        <p:nvSpPr>
          <p:cNvPr id="11" name="TextBox 10"/>
          <p:cNvSpPr txBox="1"/>
          <p:nvPr/>
        </p:nvSpPr>
        <p:spPr>
          <a:xfrm>
            <a:off x="380968" y="3929066"/>
            <a:ext cx="4357718" cy="2862322"/>
          </a:xfrm>
          <a:prstGeom prst="rect">
            <a:avLst/>
          </a:prstGeom>
          <a:noFill/>
        </p:spPr>
        <p:txBody>
          <a:bodyPr wrap="square" rtlCol="0">
            <a:spAutoFit/>
          </a:bodyPr>
          <a:lstStyle/>
          <a:p>
            <a:pPr algn="ctr"/>
            <a:r>
              <a:rPr lang="en-US" b="1" dirty="0" smtClean="0"/>
              <a:t>PROJECT 2: DESIGN CLASSIC</a:t>
            </a:r>
            <a:endParaRPr lang="el-GR" b="1" dirty="0" smtClean="0"/>
          </a:p>
          <a:p>
            <a:pPr algn="ctr"/>
            <a:endParaRPr lang="el-GR" b="1" dirty="0"/>
          </a:p>
          <a:p>
            <a:pPr algn="ctr"/>
            <a:r>
              <a:rPr lang="el-GR" b="1" dirty="0" smtClean="0">
                <a:ln w="12700">
                  <a:solidFill>
                    <a:schemeClr val="tx1"/>
                  </a:solidFill>
                </a:ln>
              </a:rPr>
              <a:t>ΚΑΘΙΣΜΑ</a:t>
            </a:r>
          </a:p>
          <a:p>
            <a:pPr algn="ctr"/>
            <a:endParaRPr lang="el-GR" b="1" dirty="0" smtClean="0">
              <a:ln w="12700">
                <a:solidFill>
                  <a:schemeClr val="tx1"/>
                </a:solidFill>
              </a:ln>
            </a:endParaRPr>
          </a:p>
          <a:p>
            <a:pPr algn="ctr"/>
            <a:r>
              <a:rPr lang="el-GR" b="1" dirty="0" smtClean="0">
                <a:ln w="12700">
                  <a:solidFill>
                    <a:schemeClr val="tx1"/>
                  </a:solidFill>
                </a:ln>
              </a:rPr>
              <a:t>ΑΝΤΙΚΕΙΚΕΝΟ ΣΧΕΔΙΑΣΗΣ</a:t>
            </a:r>
          </a:p>
          <a:p>
            <a:pPr algn="ctr"/>
            <a:r>
              <a:rPr lang="el-GR" b="1" dirty="0" smtClean="0">
                <a:ln w="12700">
                  <a:noFill/>
                </a:ln>
              </a:rPr>
              <a:t>ΟΡΙΣΜΕΝΟ ΑΝΤΙΚΕΙΜΕΝΟ, ΑΟΡΙΣΤΟΣ ΤΥΠΟΣ ΑΝΤΙΚΕΙΜΕΝΟΥ, ΔΕΔΟΜΕΝΕΣ ΜΕΘΟΔΟΙ ΠΑΡΑΓΩΓΗΣ ΚΑΙ ΥΛΙΚΑ</a:t>
            </a:r>
          </a:p>
          <a:p>
            <a:pPr algn="ctr"/>
            <a:endParaRPr lang="el-GR" b="1" dirty="0" smtClean="0"/>
          </a:p>
          <a:p>
            <a:pPr algn="ctr"/>
            <a:endParaRPr lang="en-US" b="1" dirty="0" smtClean="0"/>
          </a:p>
        </p:txBody>
      </p:sp>
      <p:sp>
        <p:nvSpPr>
          <p:cNvPr id="12" name="TextBox 11"/>
          <p:cNvSpPr txBox="1"/>
          <p:nvPr/>
        </p:nvSpPr>
        <p:spPr>
          <a:xfrm>
            <a:off x="5310190" y="3929066"/>
            <a:ext cx="4071966" cy="1754326"/>
          </a:xfrm>
          <a:prstGeom prst="rect">
            <a:avLst/>
          </a:prstGeom>
          <a:noFill/>
        </p:spPr>
        <p:txBody>
          <a:bodyPr wrap="square" rtlCol="0">
            <a:spAutoFit/>
          </a:bodyPr>
          <a:lstStyle/>
          <a:p>
            <a:pPr algn="ctr"/>
            <a:r>
              <a:rPr lang="en-US" b="1" dirty="0" smtClean="0"/>
              <a:t>PROJECT 3: BLUE SKIES</a:t>
            </a:r>
            <a:endParaRPr lang="el-GR" b="1" dirty="0" smtClean="0"/>
          </a:p>
          <a:p>
            <a:pPr algn="ctr"/>
            <a:endParaRPr lang="el-GR" b="1" dirty="0"/>
          </a:p>
          <a:p>
            <a:pPr algn="ctr"/>
            <a:r>
              <a:rPr lang="el-GR" b="1" dirty="0" smtClean="0">
                <a:ln w="12700">
                  <a:solidFill>
                    <a:schemeClr val="tx1"/>
                  </a:solidFill>
                </a:ln>
              </a:rPr>
              <a:t>???</a:t>
            </a:r>
          </a:p>
          <a:p>
            <a:pPr algn="ctr"/>
            <a:endParaRPr lang="el-GR" b="1" dirty="0">
              <a:ln w="12700">
                <a:solidFill>
                  <a:schemeClr val="tx1"/>
                </a:solidFill>
              </a:ln>
            </a:endParaRPr>
          </a:p>
          <a:p>
            <a:pPr algn="ctr"/>
            <a:r>
              <a:rPr lang="el-GR" b="1" dirty="0" smtClean="0">
                <a:ln w="12700">
                  <a:solidFill>
                    <a:schemeClr val="tx1"/>
                  </a:solidFill>
                </a:ln>
              </a:rPr>
              <a:t>ΑΝΤΙΚΕΙΚΕΝΟ ΣΧΕΔΙΑΣΗΣ</a:t>
            </a:r>
          </a:p>
          <a:p>
            <a:pPr algn="ctr"/>
            <a:r>
              <a:rPr lang="el-GR" b="1" dirty="0" smtClean="0">
                <a:ln w="12700">
                  <a:noFill/>
                </a:ln>
              </a:rPr>
              <a:t>ΑΟΡΙΣΤΟ</a:t>
            </a:r>
          </a:p>
        </p:txBody>
      </p:sp>
      <p:sp>
        <p:nvSpPr>
          <p:cNvPr id="13" name="TextBox 12"/>
          <p:cNvSpPr txBox="1"/>
          <p:nvPr/>
        </p:nvSpPr>
        <p:spPr>
          <a:xfrm>
            <a:off x="1595414" y="71414"/>
            <a:ext cx="2364750"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ΧΕΙΜΕΡΙΝΟ ΕΞΑΜΗΝΟ</a:t>
            </a:r>
            <a:endParaRPr lang="en-US" b="1" dirty="0" smtClean="0">
              <a:ln w="19050">
                <a:solidFill>
                  <a:schemeClr val="bg1">
                    <a:lumMod val="50000"/>
                  </a:schemeClr>
                </a:solidFill>
              </a:ln>
              <a:solidFill>
                <a:schemeClr val="bg1">
                  <a:lumMod val="50000"/>
                </a:schemeClr>
              </a:solidFill>
            </a:endParaRPr>
          </a:p>
        </p:txBody>
      </p:sp>
      <p:sp>
        <p:nvSpPr>
          <p:cNvPr id="14" name="TextBox 13"/>
          <p:cNvSpPr txBox="1"/>
          <p:nvPr/>
        </p:nvSpPr>
        <p:spPr>
          <a:xfrm>
            <a:off x="5988869" y="71414"/>
            <a:ext cx="2000228"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ΕΑΡΙΝΟ ΕΞΑΜΗΝΟ</a:t>
            </a:r>
            <a:endParaRPr lang="en-US" b="1" dirty="0" smtClean="0">
              <a:ln w="19050">
                <a:solidFill>
                  <a:schemeClr val="bg1">
                    <a:lumMod val="50000"/>
                  </a:schemeClr>
                </a:solidFill>
              </a:ln>
              <a:solidFill>
                <a:schemeClr val="bg1">
                  <a:lumMod val="50000"/>
                </a:schemeClr>
              </a:solidFill>
            </a:endParaRPr>
          </a:p>
        </p:txBody>
      </p:sp>
      <p:cxnSp>
        <p:nvCxnSpPr>
          <p:cNvPr id="29" name="Straight Connector 28"/>
          <p:cNvCxnSpPr/>
          <p:nvPr/>
        </p:nvCxnSpPr>
        <p:spPr>
          <a:xfrm rot="5400000">
            <a:off x="3594884" y="5214950"/>
            <a:ext cx="271543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rot="5400000">
            <a:off x="4739083" y="571083"/>
            <a:ext cx="42862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9530" y="928670"/>
            <a:ext cx="9286940"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12700">
                <a:solidFill>
                  <a:schemeClr val="tx1"/>
                </a:solidFill>
              </a:ln>
              <a:noFill/>
            </a:endParaRPr>
          </a:p>
        </p:txBody>
      </p:sp>
      <p:sp>
        <p:nvSpPr>
          <p:cNvPr id="18" name="Rounded Rectangle 17"/>
          <p:cNvSpPr/>
          <p:nvPr/>
        </p:nvSpPr>
        <p:spPr>
          <a:xfrm>
            <a:off x="309530"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19" name="Rounded Rectangle 18"/>
          <p:cNvSpPr/>
          <p:nvPr/>
        </p:nvSpPr>
        <p:spPr>
          <a:xfrm>
            <a:off x="5095876"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20" name="TextBox 19"/>
          <p:cNvSpPr txBox="1"/>
          <p:nvPr/>
        </p:nvSpPr>
        <p:spPr>
          <a:xfrm>
            <a:off x="309530" y="487900"/>
            <a:ext cx="3097836" cy="369332"/>
          </a:xfrm>
          <a:prstGeom prst="rect">
            <a:avLst/>
          </a:prstGeom>
          <a:noFill/>
        </p:spPr>
        <p:txBody>
          <a:bodyPr wrap="none" rtlCol="0">
            <a:spAutoFit/>
          </a:bodyPr>
          <a:lstStyle/>
          <a:p>
            <a:r>
              <a:rPr lang="en-US" b="1" dirty="0" smtClean="0">
                <a:ln w="12700">
                  <a:solidFill>
                    <a:schemeClr val="tx1"/>
                  </a:solidFill>
                </a:ln>
              </a:rPr>
              <a:t>STUDIO V: PRODUCT DESIGN </a:t>
            </a:r>
            <a:r>
              <a:rPr lang="en-US" b="1" dirty="0">
                <a:ln w="12700">
                  <a:solidFill>
                    <a:schemeClr val="tx1"/>
                  </a:solidFill>
                </a:ln>
              </a:rPr>
              <a:t>I</a:t>
            </a:r>
            <a:r>
              <a:rPr lang="en-US" b="1" dirty="0" smtClean="0">
                <a:ln w="12700">
                  <a:solidFill>
                    <a:schemeClr val="tx1"/>
                  </a:solidFill>
                </a:ln>
              </a:rPr>
              <a:t> </a:t>
            </a:r>
          </a:p>
        </p:txBody>
      </p:sp>
      <p:sp>
        <p:nvSpPr>
          <p:cNvPr id="21" name="TextBox 20"/>
          <p:cNvSpPr txBox="1"/>
          <p:nvPr/>
        </p:nvSpPr>
        <p:spPr>
          <a:xfrm>
            <a:off x="5167314" y="487900"/>
            <a:ext cx="4429156" cy="369332"/>
          </a:xfrm>
          <a:prstGeom prst="rect">
            <a:avLst/>
          </a:prstGeom>
          <a:noFill/>
        </p:spPr>
        <p:txBody>
          <a:bodyPr wrap="square" rtlCol="0">
            <a:spAutoFit/>
          </a:bodyPr>
          <a:lstStyle/>
          <a:p>
            <a:r>
              <a:rPr lang="en-US" b="1" dirty="0" smtClean="0">
                <a:ln w="12700">
                  <a:solidFill>
                    <a:schemeClr val="tx1"/>
                  </a:solidFill>
                </a:ln>
              </a:rPr>
              <a:t>STUDIO V</a:t>
            </a:r>
            <a:r>
              <a:rPr lang="el-GR" b="1" dirty="0" smtClean="0">
                <a:ln w="12700">
                  <a:solidFill>
                    <a:schemeClr val="tx1"/>
                  </a:solidFill>
                </a:ln>
              </a:rPr>
              <a:t>Ι</a:t>
            </a:r>
            <a:r>
              <a:rPr lang="en-US" b="1" dirty="0" smtClean="0">
                <a:ln w="12700">
                  <a:solidFill>
                    <a:schemeClr val="tx1"/>
                  </a:solidFill>
                </a:ln>
              </a:rPr>
              <a:t> : PRODUCT DESIGN II</a:t>
            </a:r>
          </a:p>
        </p:txBody>
      </p:sp>
      <p:sp>
        <p:nvSpPr>
          <p:cNvPr id="22" name="TextBox 21"/>
          <p:cNvSpPr txBox="1"/>
          <p:nvPr/>
        </p:nvSpPr>
        <p:spPr>
          <a:xfrm>
            <a:off x="595282" y="928670"/>
            <a:ext cx="8715436" cy="2585323"/>
          </a:xfrm>
          <a:prstGeom prst="rect">
            <a:avLst/>
          </a:prstGeom>
          <a:noFill/>
        </p:spPr>
        <p:txBody>
          <a:bodyPr wrap="square" rtlCol="0">
            <a:spAutoFit/>
          </a:bodyPr>
          <a:lstStyle/>
          <a:p>
            <a:pPr algn="ctr"/>
            <a:r>
              <a:rPr lang="en-US" b="1" dirty="0" smtClean="0"/>
              <a:t>PROJECT 1</a:t>
            </a:r>
            <a:r>
              <a:rPr lang="el-GR" b="1" dirty="0" smtClean="0"/>
              <a:t>: ΣΧΕΔΙΑΣΗ ΓΙΑ ΤΗΝ ΒΙΟΜΗΧΑΝΙΑ – </a:t>
            </a:r>
            <a:r>
              <a:rPr lang="en-US" b="1" dirty="0" smtClean="0"/>
              <a:t>DESIGN FOR INDUSTRY</a:t>
            </a:r>
          </a:p>
          <a:p>
            <a:pPr algn="ctr"/>
            <a:endParaRPr lang="en-US" b="1" dirty="0" smtClean="0"/>
          </a:p>
          <a:p>
            <a:pPr algn="ctr"/>
            <a:r>
              <a:rPr lang="en-US" b="1" dirty="0" smtClean="0">
                <a:ln w="12700">
                  <a:solidFill>
                    <a:schemeClr val="tx1"/>
                  </a:solidFill>
                </a:ln>
              </a:rPr>
              <a:t>LED LIGHT</a:t>
            </a:r>
          </a:p>
          <a:p>
            <a:pPr algn="ctr"/>
            <a:endParaRPr lang="en-US" b="1" dirty="0" smtClean="0"/>
          </a:p>
          <a:p>
            <a:pPr algn="ctr"/>
            <a:r>
              <a:rPr lang="el-GR" b="1" dirty="0" smtClean="0">
                <a:ln w="12700">
                  <a:solidFill>
                    <a:schemeClr val="tx1"/>
                  </a:solidFill>
                </a:ln>
              </a:rPr>
              <a:t>ΠΕΡΙΟΡΙΣΜΟΙ</a:t>
            </a:r>
          </a:p>
          <a:p>
            <a:pPr algn="ctr"/>
            <a:r>
              <a:rPr lang="el-GR" b="1" dirty="0" smtClean="0"/>
              <a:t>ΔΕΔΟΜΕΝΗ ΤΕΧΝΟΛΟΓΙΑ</a:t>
            </a:r>
            <a:r>
              <a:rPr lang="en-US" b="1" dirty="0" smtClean="0"/>
              <a:t> </a:t>
            </a:r>
            <a:r>
              <a:rPr lang="el-GR" b="1" dirty="0" smtClean="0"/>
              <a:t>ΦΩΤΙΣΜΟΥ</a:t>
            </a:r>
          </a:p>
          <a:p>
            <a:pPr algn="ctr"/>
            <a:r>
              <a:rPr lang="el-GR" b="1" dirty="0" smtClean="0"/>
              <a:t>ΕΞΑΡΤΗΜΑΤΑ ΤΗΣ ΑΓΟΡΑΣ</a:t>
            </a:r>
          </a:p>
          <a:p>
            <a:pPr algn="ctr"/>
            <a:r>
              <a:rPr lang="el-GR" b="1" dirty="0" smtClean="0"/>
              <a:t>ΣΤΟΚ ΥΛΙΚΩΝ</a:t>
            </a:r>
          </a:p>
          <a:p>
            <a:pPr algn="ctr"/>
            <a:r>
              <a:rPr lang="en-US" b="1" dirty="0" smtClean="0"/>
              <a:t>INJECTION </a:t>
            </a:r>
            <a:r>
              <a:rPr lang="en-US" b="1" dirty="0" err="1" smtClean="0"/>
              <a:t>MOULDING</a:t>
            </a:r>
            <a:r>
              <a:rPr lang="el-GR" b="1" dirty="0"/>
              <a:t> </a:t>
            </a:r>
            <a:r>
              <a:rPr lang="el-GR" b="1" dirty="0" smtClean="0"/>
              <a:t>10</a:t>
            </a:r>
            <a:r>
              <a:rPr lang="en-US" b="1" dirty="0" smtClean="0"/>
              <a:t>CM</a:t>
            </a:r>
          </a:p>
        </p:txBody>
      </p:sp>
      <p:sp>
        <p:nvSpPr>
          <p:cNvPr id="23" name="TextBox 22"/>
          <p:cNvSpPr txBox="1"/>
          <p:nvPr/>
        </p:nvSpPr>
        <p:spPr>
          <a:xfrm>
            <a:off x="380968" y="4000504"/>
            <a:ext cx="4357718" cy="3139321"/>
          </a:xfrm>
          <a:prstGeom prst="rect">
            <a:avLst/>
          </a:prstGeom>
          <a:noFill/>
        </p:spPr>
        <p:txBody>
          <a:bodyPr wrap="square" rtlCol="0">
            <a:spAutoFit/>
          </a:bodyPr>
          <a:lstStyle/>
          <a:p>
            <a:pPr algn="ctr"/>
            <a:r>
              <a:rPr lang="en-US" b="1" dirty="0" smtClean="0"/>
              <a:t>PROJECT 2: DESIGN CLASSIC</a:t>
            </a:r>
            <a:endParaRPr lang="el-GR" b="1" dirty="0" smtClean="0"/>
          </a:p>
          <a:p>
            <a:pPr algn="ctr"/>
            <a:endParaRPr lang="el-GR" b="1" dirty="0"/>
          </a:p>
          <a:p>
            <a:pPr algn="ctr"/>
            <a:r>
              <a:rPr lang="el-GR" b="1" dirty="0" smtClean="0">
                <a:ln w="12700">
                  <a:solidFill>
                    <a:schemeClr val="tx1"/>
                  </a:solidFill>
                </a:ln>
              </a:rPr>
              <a:t>ΚΑΘΙΣΜΑ</a:t>
            </a:r>
          </a:p>
          <a:p>
            <a:pPr algn="ctr"/>
            <a:endParaRPr lang="el-GR" b="1" dirty="0" smtClean="0">
              <a:ln w="12700">
                <a:solidFill>
                  <a:schemeClr val="tx1"/>
                </a:solidFill>
              </a:ln>
            </a:endParaRPr>
          </a:p>
          <a:p>
            <a:pPr algn="ctr"/>
            <a:r>
              <a:rPr lang="el-GR" b="1" dirty="0" smtClean="0">
                <a:ln w="12700">
                  <a:solidFill>
                    <a:schemeClr val="tx1"/>
                  </a:solidFill>
                </a:ln>
              </a:rPr>
              <a:t>ΠΕΡΙΟΡΙΣΜΟΙ</a:t>
            </a:r>
            <a:endParaRPr lang="el-GR" b="1" dirty="0"/>
          </a:p>
          <a:p>
            <a:pPr algn="ctr"/>
            <a:r>
              <a:rPr lang="el-GR" b="1" dirty="0" smtClean="0"/>
              <a:t>ΦΥΛΛΑ [ΠΡΟΪΟΝΤΩΝ] ΞΥΛΕΙΑΣ – </a:t>
            </a:r>
            <a:r>
              <a:rPr lang="en-US" b="1" dirty="0" err="1" smtClean="0"/>
              <a:t>CNC</a:t>
            </a:r>
            <a:r>
              <a:rPr lang="en-US" b="1" dirty="0" smtClean="0"/>
              <a:t> ROUTER</a:t>
            </a:r>
            <a:endParaRPr lang="el-GR" b="1" dirty="0" smtClean="0"/>
          </a:p>
          <a:p>
            <a:pPr algn="ctr"/>
            <a:r>
              <a:rPr lang="el-GR" b="1" dirty="0" smtClean="0"/>
              <a:t>ΦΥΛΛΟ ΜΕΤΑΛΛΟΥ</a:t>
            </a:r>
            <a:r>
              <a:rPr lang="en-US" b="1" dirty="0" smtClean="0"/>
              <a:t> – </a:t>
            </a:r>
            <a:r>
              <a:rPr lang="en-US" b="1" dirty="0" err="1" smtClean="0"/>
              <a:t>CNC</a:t>
            </a:r>
            <a:r>
              <a:rPr lang="en-US" b="1" dirty="0" smtClean="0"/>
              <a:t> PUNCH – FOLD</a:t>
            </a:r>
          </a:p>
          <a:p>
            <a:pPr algn="ctr"/>
            <a:r>
              <a:rPr lang="el-GR" b="1" dirty="0" smtClean="0"/>
              <a:t>ΕΞΑΡΤΗΜΑΤΑ ΤΗΣ ΑΓΟΡΑΣ</a:t>
            </a:r>
            <a:endParaRPr lang="en-US" b="1" dirty="0" smtClean="0"/>
          </a:p>
          <a:p>
            <a:pPr algn="ctr"/>
            <a:endParaRPr lang="el-GR" b="1" dirty="0" smtClean="0"/>
          </a:p>
          <a:p>
            <a:pPr algn="ctr"/>
            <a:endParaRPr lang="en-US" b="1" dirty="0" smtClean="0"/>
          </a:p>
        </p:txBody>
      </p:sp>
      <p:sp>
        <p:nvSpPr>
          <p:cNvPr id="24" name="TextBox 23"/>
          <p:cNvSpPr txBox="1"/>
          <p:nvPr/>
        </p:nvSpPr>
        <p:spPr>
          <a:xfrm>
            <a:off x="5310190" y="3929066"/>
            <a:ext cx="4071966" cy="1754326"/>
          </a:xfrm>
          <a:prstGeom prst="rect">
            <a:avLst/>
          </a:prstGeom>
          <a:noFill/>
        </p:spPr>
        <p:txBody>
          <a:bodyPr wrap="square" rtlCol="0">
            <a:spAutoFit/>
          </a:bodyPr>
          <a:lstStyle/>
          <a:p>
            <a:pPr algn="ctr"/>
            <a:r>
              <a:rPr lang="en-US" b="1" dirty="0" smtClean="0"/>
              <a:t>PROJECT 3: BLUE SKIES</a:t>
            </a:r>
            <a:endParaRPr lang="el-GR" b="1" dirty="0" smtClean="0"/>
          </a:p>
          <a:p>
            <a:pPr algn="ctr"/>
            <a:endParaRPr lang="el-GR" b="1" dirty="0"/>
          </a:p>
          <a:p>
            <a:pPr algn="ctr"/>
            <a:r>
              <a:rPr lang="el-GR" b="1" dirty="0" smtClean="0">
                <a:ln w="12700">
                  <a:solidFill>
                    <a:schemeClr val="tx1"/>
                  </a:solidFill>
                </a:ln>
              </a:rPr>
              <a:t>???</a:t>
            </a:r>
          </a:p>
          <a:p>
            <a:pPr algn="ctr"/>
            <a:endParaRPr lang="el-GR" b="1" dirty="0">
              <a:ln w="12700">
                <a:solidFill>
                  <a:schemeClr val="tx1"/>
                </a:solidFill>
              </a:ln>
            </a:endParaRPr>
          </a:p>
          <a:p>
            <a:pPr algn="ctr"/>
            <a:r>
              <a:rPr lang="el-GR" b="1" dirty="0" smtClean="0">
                <a:ln w="12700">
                  <a:solidFill>
                    <a:schemeClr val="tx1"/>
                  </a:solidFill>
                </a:ln>
              </a:rPr>
              <a:t>ΠΕΡΙΟΡΙΣΜΟΙ</a:t>
            </a:r>
            <a:endParaRPr lang="el-GR" b="1" dirty="0" smtClean="0"/>
          </a:p>
          <a:p>
            <a:pPr algn="ctr"/>
            <a:r>
              <a:rPr lang="el-GR" b="1" dirty="0" smtClean="0">
                <a:ln w="12700">
                  <a:noFill/>
                </a:ln>
              </a:rPr>
              <a:t>ΧΩΡΙΣ ΠΕΡΙΟΡΙΣΜΟΥΣ</a:t>
            </a:r>
            <a:endParaRPr lang="en-US" b="1" dirty="0" smtClean="0">
              <a:ln w="12700">
                <a:noFill/>
              </a:ln>
            </a:endParaRPr>
          </a:p>
        </p:txBody>
      </p:sp>
      <p:sp>
        <p:nvSpPr>
          <p:cNvPr id="25" name="TextBox 24"/>
          <p:cNvSpPr txBox="1"/>
          <p:nvPr/>
        </p:nvSpPr>
        <p:spPr>
          <a:xfrm>
            <a:off x="1595414" y="71414"/>
            <a:ext cx="2364750"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ΧΕΙΜΕΡΙΝΟ ΕΞΑΜΗΝΟ</a:t>
            </a:r>
            <a:endParaRPr lang="en-US" b="1" dirty="0" smtClean="0">
              <a:ln w="19050">
                <a:solidFill>
                  <a:schemeClr val="bg1">
                    <a:lumMod val="50000"/>
                  </a:schemeClr>
                </a:solidFill>
              </a:ln>
              <a:solidFill>
                <a:schemeClr val="bg1">
                  <a:lumMod val="50000"/>
                </a:schemeClr>
              </a:solidFill>
            </a:endParaRPr>
          </a:p>
        </p:txBody>
      </p:sp>
      <p:sp>
        <p:nvSpPr>
          <p:cNvPr id="26" name="TextBox 25"/>
          <p:cNvSpPr txBox="1"/>
          <p:nvPr/>
        </p:nvSpPr>
        <p:spPr>
          <a:xfrm>
            <a:off x="5988869" y="71414"/>
            <a:ext cx="2000228"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ΕΑΡΙΝΟ ΕΞΑΜΗΝΟ</a:t>
            </a:r>
            <a:endParaRPr lang="en-US" b="1" dirty="0" smtClean="0">
              <a:ln w="19050">
                <a:solidFill>
                  <a:schemeClr val="bg1">
                    <a:lumMod val="50000"/>
                  </a:schemeClr>
                </a:solidFill>
              </a:ln>
              <a:solidFill>
                <a:schemeClr val="bg1">
                  <a:lumMod val="50000"/>
                </a:schemeClr>
              </a:solidFill>
            </a:endParaRPr>
          </a:p>
        </p:txBody>
      </p:sp>
      <p:cxnSp>
        <p:nvCxnSpPr>
          <p:cNvPr id="27" name="Straight Connector 26"/>
          <p:cNvCxnSpPr/>
          <p:nvPr/>
        </p:nvCxnSpPr>
        <p:spPr>
          <a:xfrm rot="5400000">
            <a:off x="3594884" y="5214950"/>
            <a:ext cx="271543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4739083" y="571083"/>
            <a:ext cx="42862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09530" y="928670"/>
            <a:ext cx="9286940"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12700">
                <a:solidFill>
                  <a:schemeClr val="tx1"/>
                </a:solidFill>
              </a:ln>
              <a:noFill/>
            </a:endParaRPr>
          </a:p>
        </p:txBody>
      </p:sp>
      <p:sp>
        <p:nvSpPr>
          <p:cNvPr id="6" name="Rounded Rectangle 5"/>
          <p:cNvSpPr/>
          <p:nvPr/>
        </p:nvSpPr>
        <p:spPr>
          <a:xfrm>
            <a:off x="309530"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7" name="Rounded Rectangle 6"/>
          <p:cNvSpPr/>
          <p:nvPr/>
        </p:nvSpPr>
        <p:spPr>
          <a:xfrm>
            <a:off x="5095876" y="3857628"/>
            <a:ext cx="4500594" cy="271464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38100">
                <a:solidFill>
                  <a:schemeClr val="tx1"/>
                </a:solidFill>
              </a:ln>
              <a:noFill/>
            </a:endParaRPr>
          </a:p>
        </p:txBody>
      </p:sp>
      <p:sp>
        <p:nvSpPr>
          <p:cNvPr id="8" name="TextBox 7"/>
          <p:cNvSpPr txBox="1"/>
          <p:nvPr/>
        </p:nvSpPr>
        <p:spPr>
          <a:xfrm>
            <a:off x="309530" y="487900"/>
            <a:ext cx="3097836" cy="369332"/>
          </a:xfrm>
          <a:prstGeom prst="rect">
            <a:avLst/>
          </a:prstGeom>
          <a:noFill/>
        </p:spPr>
        <p:txBody>
          <a:bodyPr wrap="none" rtlCol="0">
            <a:spAutoFit/>
          </a:bodyPr>
          <a:lstStyle/>
          <a:p>
            <a:r>
              <a:rPr lang="en-US" b="1" dirty="0" smtClean="0">
                <a:ln w="12700">
                  <a:solidFill>
                    <a:schemeClr val="tx1"/>
                  </a:solidFill>
                </a:ln>
              </a:rPr>
              <a:t>STUDIO V: PRODUCT DESIGN </a:t>
            </a:r>
            <a:r>
              <a:rPr lang="en-US" b="1" dirty="0">
                <a:ln w="12700">
                  <a:solidFill>
                    <a:schemeClr val="tx1"/>
                  </a:solidFill>
                </a:ln>
              </a:rPr>
              <a:t>I</a:t>
            </a:r>
            <a:r>
              <a:rPr lang="en-US" b="1" dirty="0" smtClean="0">
                <a:ln w="12700">
                  <a:solidFill>
                    <a:schemeClr val="tx1"/>
                  </a:solidFill>
                </a:ln>
              </a:rPr>
              <a:t> </a:t>
            </a:r>
          </a:p>
        </p:txBody>
      </p:sp>
      <p:sp>
        <p:nvSpPr>
          <p:cNvPr id="9" name="TextBox 8"/>
          <p:cNvSpPr txBox="1"/>
          <p:nvPr/>
        </p:nvSpPr>
        <p:spPr>
          <a:xfrm>
            <a:off x="5167314" y="487900"/>
            <a:ext cx="3231206" cy="369332"/>
          </a:xfrm>
          <a:prstGeom prst="rect">
            <a:avLst/>
          </a:prstGeom>
          <a:noFill/>
        </p:spPr>
        <p:txBody>
          <a:bodyPr wrap="none" rtlCol="0">
            <a:spAutoFit/>
          </a:bodyPr>
          <a:lstStyle/>
          <a:p>
            <a:r>
              <a:rPr lang="en-US" b="1" dirty="0" smtClean="0">
                <a:ln w="12700">
                  <a:solidFill>
                    <a:schemeClr val="tx1"/>
                  </a:solidFill>
                </a:ln>
              </a:rPr>
              <a:t>STUDIO V</a:t>
            </a:r>
            <a:r>
              <a:rPr lang="el-GR" b="1" dirty="0" smtClean="0">
                <a:ln w="12700">
                  <a:solidFill>
                    <a:schemeClr val="tx1"/>
                  </a:solidFill>
                </a:ln>
              </a:rPr>
              <a:t>Ι</a:t>
            </a:r>
            <a:r>
              <a:rPr lang="en-US" b="1" dirty="0" smtClean="0">
                <a:ln w="12700">
                  <a:solidFill>
                    <a:schemeClr val="tx1"/>
                  </a:solidFill>
                </a:ln>
              </a:rPr>
              <a:t> : PRODUCT DESIGN II</a:t>
            </a:r>
          </a:p>
        </p:txBody>
      </p:sp>
      <p:sp>
        <p:nvSpPr>
          <p:cNvPr id="10" name="TextBox 9"/>
          <p:cNvSpPr txBox="1"/>
          <p:nvPr/>
        </p:nvSpPr>
        <p:spPr>
          <a:xfrm>
            <a:off x="595282" y="928670"/>
            <a:ext cx="8715436" cy="2585323"/>
          </a:xfrm>
          <a:prstGeom prst="rect">
            <a:avLst/>
          </a:prstGeom>
          <a:noFill/>
        </p:spPr>
        <p:txBody>
          <a:bodyPr wrap="square" rtlCol="0">
            <a:spAutoFit/>
          </a:bodyPr>
          <a:lstStyle/>
          <a:p>
            <a:pPr algn="ctr"/>
            <a:r>
              <a:rPr lang="en-US" b="1" dirty="0" smtClean="0"/>
              <a:t>PROJECT 1</a:t>
            </a:r>
            <a:r>
              <a:rPr lang="el-GR" b="1" dirty="0" smtClean="0"/>
              <a:t>: ΣΧΕΔΙΑΣΗ ΓΙΑ ΤΗΝ ΒΙΟΜΗΧΑΝΙΑ – </a:t>
            </a:r>
            <a:r>
              <a:rPr lang="en-US" b="1" dirty="0" smtClean="0"/>
              <a:t>DESIGN FOR INDUSTRY</a:t>
            </a:r>
          </a:p>
          <a:p>
            <a:pPr algn="ctr"/>
            <a:endParaRPr lang="en-US" b="1" dirty="0" smtClean="0"/>
          </a:p>
          <a:p>
            <a:pPr algn="ctr"/>
            <a:r>
              <a:rPr lang="en-US" b="1" dirty="0" smtClean="0">
                <a:ln w="12700">
                  <a:solidFill>
                    <a:schemeClr val="tx1"/>
                  </a:solidFill>
                </a:ln>
              </a:rPr>
              <a:t>LED LIGHT</a:t>
            </a:r>
          </a:p>
          <a:p>
            <a:pPr algn="ctr"/>
            <a:endParaRPr lang="en-US" b="1" dirty="0" smtClean="0"/>
          </a:p>
          <a:p>
            <a:pPr algn="ctr"/>
            <a:r>
              <a:rPr lang="el-GR" b="1" dirty="0" smtClean="0">
                <a:ln w="12700">
                  <a:solidFill>
                    <a:schemeClr val="tx1"/>
                  </a:solidFill>
                </a:ln>
              </a:rPr>
              <a:t>ΛΕΞΕΙΣ ΚΛΕΙΔΙΑ</a:t>
            </a:r>
          </a:p>
          <a:p>
            <a:pPr algn="ctr"/>
            <a:r>
              <a:rPr lang="el-GR" b="1" dirty="0" smtClean="0"/>
              <a:t>ΑΝΘΡΩΠΟΚΕΝΤΡΙΚΗ ΤΕΧΝΟΛΟΓΙΑ </a:t>
            </a:r>
            <a:endParaRPr lang="en-US" b="1" dirty="0" smtClean="0"/>
          </a:p>
          <a:p>
            <a:pPr algn="ctr"/>
            <a:r>
              <a:rPr lang="el-GR" b="1" dirty="0" smtClean="0"/>
              <a:t>ΣΥΝΘΕΤΗ ΛΕΙΤΟΥΡΓΙΚΟΤΗΤΑ – ΕΡΓΟΝΟΜΙΑ </a:t>
            </a:r>
          </a:p>
          <a:p>
            <a:pPr algn="ctr"/>
            <a:r>
              <a:rPr lang="el-GR" b="1" dirty="0" smtClean="0"/>
              <a:t>ΤΕΧΝΙΚΗ ΣΧΕΔΙΑΣΗ – ΜΑΖΙΚΗ ΠΑΡΑΓΩΓΗ</a:t>
            </a:r>
          </a:p>
          <a:p>
            <a:pPr algn="ctr"/>
            <a:r>
              <a:rPr lang="el-GR" b="1" dirty="0" smtClean="0"/>
              <a:t>ΠΡΩΤΟΤΥΠΟΠΟΙΗΣΗ</a:t>
            </a:r>
            <a:endParaRPr lang="en-US" b="1" dirty="0" smtClean="0"/>
          </a:p>
        </p:txBody>
      </p:sp>
      <p:sp>
        <p:nvSpPr>
          <p:cNvPr id="11" name="TextBox 10"/>
          <p:cNvSpPr txBox="1"/>
          <p:nvPr/>
        </p:nvSpPr>
        <p:spPr>
          <a:xfrm>
            <a:off x="5310190" y="3929066"/>
            <a:ext cx="4071966" cy="2585323"/>
          </a:xfrm>
          <a:prstGeom prst="rect">
            <a:avLst/>
          </a:prstGeom>
          <a:noFill/>
        </p:spPr>
        <p:txBody>
          <a:bodyPr wrap="square" rtlCol="0">
            <a:spAutoFit/>
          </a:bodyPr>
          <a:lstStyle/>
          <a:p>
            <a:pPr algn="ctr"/>
            <a:r>
              <a:rPr lang="en-US" b="1" dirty="0" smtClean="0"/>
              <a:t>PROJECT 3: BLUE SKIES</a:t>
            </a:r>
            <a:endParaRPr lang="el-GR" b="1" dirty="0" smtClean="0"/>
          </a:p>
          <a:p>
            <a:pPr algn="ctr"/>
            <a:endParaRPr lang="el-GR" b="1" dirty="0"/>
          </a:p>
          <a:p>
            <a:pPr algn="ctr"/>
            <a:r>
              <a:rPr lang="el-GR" b="1" dirty="0" smtClean="0">
                <a:ln w="12700">
                  <a:solidFill>
                    <a:schemeClr val="tx1"/>
                  </a:solidFill>
                </a:ln>
              </a:rPr>
              <a:t>???</a:t>
            </a:r>
          </a:p>
          <a:p>
            <a:pPr algn="ctr"/>
            <a:endParaRPr lang="el-GR" b="1" dirty="0">
              <a:ln w="12700">
                <a:solidFill>
                  <a:schemeClr val="tx1"/>
                </a:solidFill>
              </a:ln>
            </a:endParaRPr>
          </a:p>
          <a:p>
            <a:pPr algn="ctr"/>
            <a:r>
              <a:rPr lang="el-GR" b="1" dirty="0" smtClean="0">
                <a:ln w="12700">
                  <a:solidFill>
                    <a:schemeClr val="tx1"/>
                  </a:solidFill>
                </a:ln>
              </a:rPr>
              <a:t>ΛΕΞΕΙΣ ΚΛΕΙΔΙΑ</a:t>
            </a:r>
          </a:p>
          <a:p>
            <a:pPr algn="ctr"/>
            <a:r>
              <a:rPr lang="en-US" b="1" dirty="0" smtClean="0">
                <a:ln w="12700">
                  <a:noFill/>
                </a:ln>
              </a:rPr>
              <a:t>FUZZY FRONT END</a:t>
            </a:r>
            <a:endParaRPr lang="el-GR" b="1" dirty="0" smtClean="0">
              <a:ln w="12700">
                <a:noFill/>
              </a:ln>
            </a:endParaRPr>
          </a:p>
          <a:p>
            <a:pPr algn="ctr"/>
            <a:r>
              <a:rPr lang="en-US" b="1" dirty="0" smtClean="0">
                <a:ln w="12700">
                  <a:noFill/>
                </a:ln>
              </a:rPr>
              <a:t>CONCEPTUAL</a:t>
            </a:r>
            <a:endParaRPr lang="el-GR" b="1" dirty="0" smtClean="0">
              <a:ln w="12700">
                <a:noFill/>
              </a:ln>
            </a:endParaRPr>
          </a:p>
          <a:p>
            <a:pPr algn="ctr"/>
            <a:r>
              <a:rPr lang="el-GR" b="1" dirty="0" smtClean="0"/>
              <a:t>ΓΝΩΣΤΙΚΗ ΕΠΙΣΤΗΜΗ</a:t>
            </a:r>
          </a:p>
          <a:p>
            <a:pPr algn="ctr"/>
            <a:r>
              <a:rPr lang="en-US" b="1" dirty="0" smtClean="0">
                <a:ln w="12700">
                  <a:noFill/>
                </a:ln>
              </a:rPr>
              <a:t>SEMANTICS</a:t>
            </a:r>
          </a:p>
        </p:txBody>
      </p:sp>
      <p:sp>
        <p:nvSpPr>
          <p:cNvPr id="12" name="TextBox 11"/>
          <p:cNvSpPr txBox="1"/>
          <p:nvPr/>
        </p:nvSpPr>
        <p:spPr>
          <a:xfrm>
            <a:off x="1595414" y="71414"/>
            <a:ext cx="2364750"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ΧΕΙΜΕΡΙΝΟ ΕΞΑΜΗΝΟ</a:t>
            </a:r>
            <a:endParaRPr lang="en-US" b="1" dirty="0" smtClean="0">
              <a:ln w="19050">
                <a:solidFill>
                  <a:schemeClr val="bg1">
                    <a:lumMod val="50000"/>
                  </a:schemeClr>
                </a:solidFill>
              </a:ln>
              <a:solidFill>
                <a:schemeClr val="bg1">
                  <a:lumMod val="50000"/>
                </a:schemeClr>
              </a:solidFill>
            </a:endParaRPr>
          </a:p>
        </p:txBody>
      </p:sp>
      <p:sp>
        <p:nvSpPr>
          <p:cNvPr id="13" name="TextBox 12"/>
          <p:cNvSpPr txBox="1"/>
          <p:nvPr/>
        </p:nvSpPr>
        <p:spPr>
          <a:xfrm>
            <a:off x="5988869" y="71414"/>
            <a:ext cx="2000228" cy="369332"/>
          </a:xfrm>
          <a:prstGeom prst="rect">
            <a:avLst/>
          </a:prstGeom>
          <a:noFill/>
        </p:spPr>
        <p:txBody>
          <a:bodyPr wrap="none" rtlCol="0">
            <a:spAutoFit/>
          </a:bodyPr>
          <a:lstStyle/>
          <a:p>
            <a:r>
              <a:rPr lang="el-GR" b="1" dirty="0" smtClean="0">
                <a:ln w="19050">
                  <a:solidFill>
                    <a:schemeClr val="bg1">
                      <a:lumMod val="50000"/>
                    </a:schemeClr>
                  </a:solidFill>
                </a:ln>
                <a:solidFill>
                  <a:schemeClr val="bg1">
                    <a:lumMod val="50000"/>
                  </a:schemeClr>
                </a:solidFill>
              </a:rPr>
              <a:t>ΕΑΡΙΝΟ ΕΞΑΜΗΝΟ</a:t>
            </a:r>
            <a:endParaRPr lang="en-US" b="1" dirty="0" smtClean="0">
              <a:ln w="19050">
                <a:solidFill>
                  <a:schemeClr val="bg1">
                    <a:lumMod val="50000"/>
                  </a:schemeClr>
                </a:solidFill>
              </a:ln>
              <a:solidFill>
                <a:schemeClr val="bg1">
                  <a:lumMod val="50000"/>
                </a:schemeClr>
              </a:solidFill>
            </a:endParaRPr>
          </a:p>
        </p:txBody>
      </p:sp>
      <p:cxnSp>
        <p:nvCxnSpPr>
          <p:cNvPr id="14" name="Straight Connector 13"/>
          <p:cNvCxnSpPr/>
          <p:nvPr/>
        </p:nvCxnSpPr>
        <p:spPr>
          <a:xfrm rot="5400000">
            <a:off x="3594884" y="5214950"/>
            <a:ext cx="2715438" cy="7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0968" y="3929066"/>
            <a:ext cx="4357718" cy="3139321"/>
          </a:xfrm>
          <a:prstGeom prst="rect">
            <a:avLst/>
          </a:prstGeom>
          <a:noFill/>
        </p:spPr>
        <p:txBody>
          <a:bodyPr wrap="square" rtlCol="0">
            <a:spAutoFit/>
          </a:bodyPr>
          <a:lstStyle/>
          <a:p>
            <a:pPr algn="ctr"/>
            <a:r>
              <a:rPr lang="en-US" b="1" dirty="0" smtClean="0"/>
              <a:t>PROJECT 2: DESIGN CLASSIC</a:t>
            </a:r>
            <a:endParaRPr lang="el-GR" b="1" dirty="0" smtClean="0"/>
          </a:p>
          <a:p>
            <a:pPr algn="ctr"/>
            <a:endParaRPr lang="el-GR" b="1" dirty="0"/>
          </a:p>
          <a:p>
            <a:pPr algn="ctr"/>
            <a:r>
              <a:rPr lang="el-GR" b="1" dirty="0" smtClean="0">
                <a:ln w="12700">
                  <a:solidFill>
                    <a:schemeClr val="tx1"/>
                  </a:solidFill>
                </a:ln>
              </a:rPr>
              <a:t>ΚΑΘΙΣΜΑ</a:t>
            </a:r>
          </a:p>
          <a:p>
            <a:pPr algn="ctr"/>
            <a:endParaRPr lang="el-GR" b="1" dirty="0" smtClean="0">
              <a:ln w="12700">
                <a:solidFill>
                  <a:schemeClr val="tx1"/>
                </a:solidFill>
              </a:ln>
            </a:endParaRPr>
          </a:p>
          <a:p>
            <a:pPr algn="ctr"/>
            <a:r>
              <a:rPr lang="el-GR" b="1" dirty="0" smtClean="0">
                <a:ln w="12700">
                  <a:solidFill>
                    <a:schemeClr val="tx1"/>
                  </a:solidFill>
                </a:ln>
              </a:rPr>
              <a:t>ΛΕΞΕΙΣ ΚΛΕΙΔΙΑ</a:t>
            </a:r>
          </a:p>
          <a:p>
            <a:pPr algn="ctr"/>
            <a:r>
              <a:rPr lang="el-GR" b="1" dirty="0" smtClean="0"/>
              <a:t>ΑΙΣΘΗΤΙΚΗ </a:t>
            </a:r>
            <a:r>
              <a:rPr lang="en-US" b="1" dirty="0" smtClean="0"/>
              <a:t>– </a:t>
            </a:r>
            <a:r>
              <a:rPr lang="en-US" b="1" dirty="0" err="1" smtClean="0"/>
              <a:t>KOY</a:t>
            </a:r>
            <a:r>
              <a:rPr lang="el-GR" b="1" dirty="0" smtClean="0"/>
              <a:t>ΛΤΟΥΡΑ </a:t>
            </a:r>
          </a:p>
          <a:p>
            <a:pPr algn="ctr"/>
            <a:r>
              <a:rPr lang="el-GR" b="1" dirty="0" smtClean="0"/>
              <a:t>ΕΡΓΟΝΟΜΙΑ - ΑΞΙΟΛΟΓΗΣΗ</a:t>
            </a:r>
          </a:p>
          <a:p>
            <a:pPr algn="ctr"/>
            <a:r>
              <a:rPr lang="el-GR" b="1" dirty="0" smtClean="0"/>
              <a:t>ΚΑΤΑΣΚΕΥΑΣΙΜΟΤΗΤΑ - ΚΟΣΤΟΛΟΓΗΣΗ</a:t>
            </a:r>
          </a:p>
          <a:p>
            <a:pPr algn="ctr"/>
            <a:r>
              <a:rPr lang="el-GR" b="1" dirty="0" smtClean="0"/>
              <a:t>ΠΕΡΙΟΡΙΣΜΕΝΗ ΠΑΡΑΓΩΓΗ - </a:t>
            </a:r>
            <a:r>
              <a:rPr lang="en-US" b="1" dirty="0" err="1" smtClean="0"/>
              <a:t>KICKSTARTER</a:t>
            </a:r>
            <a:endParaRPr lang="en-US" b="1" dirty="0" smtClean="0"/>
          </a:p>
          <a:p>
            <a:pPr algn="ctr"/>
            <a:endParaRPr lang="el-GR" b="1" dirty="0" smtClean="0"/>
          </a:p>
          <a:p>
            <a:pPr algn="ctr"/>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eaLnBrk="1" hangingPunct="1"/>
            <a:r>
              <a:rPr lang="el-GR" sz="2800" dirty="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4089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372333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838200" y="1341438"/>
            <a:ext cx="8229600" cy="4525962"/>
          </a:xfrm>
        </p:spPr>
        <p:txBody>
          <a:bodyPr/>
          <a:lstStyle/>
          <a:p>
            <a:pPr eaLnBrk="1" hangingPunct="1"/>
            <a:r>
              <a:rPr lang="el-GR" sz="2400" dirty="0"/>
              <a:t>Το παρόν εκπαιδευτικό υλικό έχει αναπτυχθεί στα πλαίσια του εκπαιδευτικού έργου του διδάσκοντα.</a:t>
            </a:r>
            <a:endParaRPr lang="en-US" sz="2400" dirty="0"/>
          </a:p>
          <a:p>
            <a:pPr eaLnBrk="1" hangingPunct="1"/>
            <a:r>
              <a:rPr lang="el-GR" sz="2400" dirty="0"/>
              <a:t>Το έργο «</a:t>
            </a:r>
            <a:r>
              <a:rPr lang="el-GR" sz="2400" b="1" dirty="0"/>
              <a:t>Ανοικτά Ακαδημαϊκά Μαθήματα στο Πανεπιστήμιο Αιγαίου</a:t>
            </a:r>
            <a:r>
              <a:rPr lang="el-GR" sz="2400" dirty="0"/>
              <a:t>» έχει χρηματοδοτήσει μόνο τη αναδιαμόρφωση του εκπαιδευτικού υλικού. </a:t>
            </a:r>
          </a:p>
          <a:p>
            <a:pPr eaLnBrk="1" hangingPunct="1"/>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712914"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2975643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0"/>
            <a:ext cx="9906000" cy="7140416"/>
          </a:xfrm>
          <a:prstGeom prst="rect">
            <a:avLst/>
          </a:prstGeom>
          <a:noFill/>
        </p:spPr>
        <p:txBody>
          <a:bodyPr wrap="square" rtlCol="0">
            <a:spAutoFit/>
          </a:bodyPr>
          <a:lstStyle/>
          <a:p>
            <a:pPr algn="ctr" defTabSz="1481138">
              <a:defRPr/>
            </a:pPr>
            <a:r>
              <a:rPr lang="el-GR" b="1" dirty="0" smtClean="0"/>
              <a:t>ΠΑΝΕΠΙΣΤΗΜΙΟ ΑΙΓΑΙΟΥ </a:t>
            </a:r>
          </a:p>
          <a:p>
            <a:pPr algn="ctr" defTabSz="1481138">
              <a:defRPr/>
            </a:pPr>
            <a:r>
              <a:rPr lang="el-GR" b="1" dirty="0" smtClean="0"/>
              <a:t>ΤΜΗΜΑ ΜΗΧΑΝΙΚΩΝ ΣΧΕΔΙΑΣΗΣ ΠΡΟΪΟΝΤΩΝ ΚΑΙ ΣΥΣΤΗΜΑΤΩΝ</a:t>
            </a:r>
          </a:p>
          <a:p>
            <a:pPr algn="ctr" defTabSz="1481138">
              <a:defRPr/>
            </a:pPr>
            <a:endParaRPr lang="el-GR" sz="4400" b="1" dirty="0" smtClean="0"/>
          </a:p>
          <a:p>
            <a:pPr algn="ctr" defTabSz="1481138">
              <a:defRPr/>
            </a:pPr>
            <a:r>
              <a:rPr lang="en-US" sz="3200" b="1" dirty="0" smtClean="0"/>
              <a:t>STUDIO</a:t>
            </a:r>
            <a:r>
              <a:rPr lang="el-GR" sz="3200" b="1" dirty="0" smtClean="0"/>
              <a:t> </a:t>
            </a:r>
            <a:r>
              <a:rPr lang="en-GB" sz="3200" b="1" dirty="0" smtClean="0"/>
              <a:t>VI</a:t>
            </a:r>
            <a:r>
              <a:rPr lang="el-GR" sz="3200" b="1" dirty="0" smtClean="0"/>
              <a:t>: </a:t>
            </a:r>
            <a:r>
              <a:rPr lang="en-US" sz="3200" b="1" dirty="0" smtClean="0"/>
              <a:t>PRODUCT DESIGN 1-2</a:t>
            </a:r>
            <a:r>
              <a:rPr lang="el-GR" sz="4400" b="1" dirty="0" smtClean="0"/>
              <a:t> </a:t>
            </a:r>
          </a:p>
          <a:p>
            <a:pPr algn="ctr" defTabSz="1481138">
              <a:defRPr/>
            </a:pPr>
            <a:r>
              <a:rPr lang="el-GR" sz="2400" b="1" dirty="0" smtClean="0">
                <a:solidFill>
                  <a:schemeClr val="bg1">
                    <a:lumMod val="50000"/>
                  </a:schemeClr>
                </a:solidFill>
              </a:rPr>
              <a:t>ΣΗΜΕΙΩΣΕΙΣ ΘΕΩΡΙΑΣ</a:t>
            </a:r>
          </a:p>
          <a:p>
            <a:pPr algn="ctr" defTabSz="1481138">
              <a:defRPr/>
            </a:pPr>
            <a:r>
              <a:rPr lang="el-GR" sz="2400" b="1" dirty="0" smtClean="0">
                <a:solidFill>
                  <a:schemeClr val="tx1">
                    <a:lumMod val="95000"/>
                    <a:lumOff val="5000"/>
                  </a:schemeClr>
                </a:solidFill>
              </a:rPr>
              <a:t>ΕΙΣΑΓΩΓΗ ΣΤΗΝ ΔΙΑΔΙΚΑΣΙΑ</a:t>
            </a:r>
            <a:r>
              <a:rPr lang="en-US" sz="2400" b="1" dirty="0" smtClean="0">
                <a:solidFill>
                  <a:schemeClr val="tx1">
                    <a:lumMod val="95000"/>
                    <a:lumOff val="5000"/>
                  </a:schemeClr>
                </a:solidFill>
              </a:rPr>
              <a:t> </a:t>
            </a:r>
            <a:r>
              <a:rPr lang="el-GR" sz="2400" b="1" dirty="0" smtClean="0">
                <a:solidFill>
                  <a:schemeClr val="tx1">
                    <a:lumMod val="95000"/>
                    <a:lumOff val="5000"/>
                  </a:schemeClr>
                </a:solidFill>
              </a:rPr>
              <a:t>ΣΧΕΔΙΑΣΗΣ</a:t>
            </a:r>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endParaRPr lang="el-GR" dirty="0" smtClean="0"/>
          </a:p>
          <a:p>
            <a:pPr algn="ctr" defTabSz="1481138">
              <a:defRPr/>
            </a:pPr>
            <a:r>
              <a:rPr lang="el-GR" sz="1400" dirty="0" smtClean="0"/>
              <a:t>201</a:t>
            </a:r>
            <a:r>
              <a:rPr lang="en-US" sz="1400" dirty="0" smtClean="0"/>
              <a:t>5</a:t>
            </a:r>
            <a:endParaRPr lang="el-GR" sz="1400" dirty="0" smtClean="0"/>
          </a:p>
          <a:p>
            <a:pPr algn="ctr" defTabSz="1481138">
              <a:defRPr/>
            </a:pPr>
            <a:endParaRPr lang="el-GR" sz="1400" dirty="0" smtClean="0"/>
          </a:p>
          <a:p>
            <a:pPr algn="ctr" defTabSz="1481138">
              <a:defRPr/>
            </a:pPr>
            <a:r>
              <a:rPr lang="el-GR" sz="1400" dirty="0" smtClean="0"/>
              <a:t>ΣΥΓΓΡΑΦΗ: ΣΚΟΥΡΜΠΟΥΤΗΣ Ε.</a:t>
            </a:r>
          </a:p>
          <a:p>
            <a:pPr algn="ctr" defTabSz="1481138">
              <a:defRPr/>
            </a:pPr>
            <a:endParaRPr lang="el-GR" sz="1400" dirty="0" smtClean="0"/>
          </a:p>
          <a:p>
            <a:pPr algn="ctr" defTabSz="1481138">
              <a:defRPr/>
            </a:pPr>
            <a:r>
              <a:rPr lang="el-GR" sz="1400" dirty="0" smtClean="0"/>
              <a:t>ΔΙΔΑΣΚΟΝΤΕΣ: ΠΑΠΑΔΟΠΟΥΛΟΣ Δ., ΠΑΠΑΚΩΣΤΟΠΟΥΛΟΣ Β., ΣΚΟΥΛΟΥΔΗ Χ., ΣΚΟΥΡΜΠΟΥΤΗΣ Ε., ΦΩΤΙΑΔΗΣ Σ.</a:t>
            </a:r>
            <a:endParaRPr lang="en-GB" sz="1400" dirty="0" smtClean="0"/>
          </a:p>
          <a:p>
            <a:pPr algn="ct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906000" cy="369332"/>
          </a:xfrm>
          <a:prstGeom prst="rect">
            <a:avLst/>
          </a:prstGeom>
          <a:noFill/>
          <a:ln>
            <a:noFill/>
          </a:ln>
        </p:spPr>
        <p:txBody>
          <a:bodyPr wrap="square" rtlCol="0">
            <a:spAutoFit/>
          </a:bodyPr>
          <a:lstStyle/>
          <a:p>
            <a:pPr algn="ctr"/>
            <a:r>
              <a:rPr lang="el-GR" b="1" dirty="0" smtClean="0">
                <a:ln w="12700">
                  <a:solidFill>
                    <a:schemeClr val="bg1">
                      <a:lumMod val="50000"/>
                    </a:schemeClr>
                  </a:solidFill>
                </a:ln>
              </a:rPr>
              <a:t>ΒΑΣΙΚΕΣ ΑΡΧΕΣ ΔΙΑΔΙΚΑΣΙΑΣ ΣΧΕΔΙΑΣΗΣ</a:t>
            </a:r>
            <a:endParaRPr lang="en-US" b="1" dirty="0" smtClean="0">
              <a:ln w="12700">
                <a:solidFill>
                  <a:schemeClr val="bg1">
                    <a:lumMod val="50000"/>
                  </a:schemeClr>
                </a:solidFill>
              </a:ln>
            </a:endParaRPr>
          </a:p>
        </p:txBody>
      </p:sp>
      <p:sp>
        <p:nvSpPr>
          <p:cNvPr id="7" name="Rectangle 6"/>
          <p:cNvSpPr/>
          <p:nvPr/>
        </p:nvSpPr>
        <p:spPr>
          <a:xfrm>
            <a:off x="0" y="500042"/>
            <a:ext cx="9906000" cy="6001643"/>
          </a:xfrm>
          <a:prstGeom prst="rect">
            <a:avLst/>
          </a:prstGeom>
        </p:spPr>
        <p:txBody>
          <a:bodyPr wrap="square">
            <a:spAutoFit/>
          </a:bodyPr>
          <a:lstStyle/>
          <a:p>
            <a:pPr algn="just" defTabSz="1481138">
              <a:defRPr/>
            </a:pPr>
            <a:r>
              <a:rPr lang="el-GR" sz="1600" dirty="0" smtClean="0">
                <a:solidFill>
                  <a:schemeClr val="tx1">
                    <a:lumMod val="65000"/>
                    <a:lumOff val="35000"/>
                  </a:schemeClr>
                </a:solidFill>
              </a:rPr>
              <a:t>Εφαρμογή θεωρίας και εργαλείων σχεδίασης για την παραγωγη </a:t>
            </a:r>
            <a:r>
              <a:rPr lang="el-GR" sz="1600" b="1" dirty="0" smtClean="0">
                <a:solidFill>
                  <a:schemeClr val="tx1">
                    <a:lumMod val="65000"/>
                    <a:lumOff val="35000"/>
                  </a:schemeClr>
                </a:solidFill>
              </a:rPr>
              <a:t>βιώσιμων</a:t>
            </a:r>
            <a:r>
              <a:rPr lang="el-GR" sz="1600" dirty="0" smtClean="0">
                <a:solidFill>
                  <a:schemeClr val="tx1">
                    <a:lumMod val="65000"/>
                    <a:lumOff val="35000"/>
                  </a:schemeClr>
                </a:solidFill>
              </a:rPr>
              <a:t> προϊόντων και συστημάτων. Βιώσιμα θα θεωρηθούν προϊόντα τα οποία: </a:t>
            </a:r>
          </a:p>
          <a:p>
            <a:pPr algn="just" defTabSz="1481138">
              <a:defRPr/>
            </a:pPr>
            <a:endParaRPr lang="el-GR" sz="1600" dirty="0" smtClean="0">
              <a:solidFill>
                <a:schemeClr val="tx1">
                  <a:lumMod val="65000"/>
                  <a:lumOff val="35000"/>
                </a:schemeClr>
              </a:solidFill>
            </a:endParaRPr>
          </a:p>
          <a:p>
            <a:pPr marL="514350" indent="-514350" algn="just" defTabSz="1481138">
              <a:buFontTx/>
              <a:buAutoNum type="arabicPeriod"/>
              <a:defRPr/>
            </a:pPr>
            <a:r>
              <a:rPr lang="el-GR" sz="1600" dirty="0" smtClean="0">
                <a:solidFill>
                  <a:schemeClr val="tx1">
                    <a:lumMod val="65000"/>
                    <a:lumOff val="35000"/>
                  </a:schemeClr>
                </a:solidFill>
              </a:rPr>
              <a:t>Καλύπτουν με επιτυχία πραγματικές ανάγκες χρηστών. </a:t>
            </a:r>
            <a:endParaRPr lang="el-GR" sz="1600" b="1" dirty="0" smtClean="0">
              <a:solidFill>
                <a:schemeClr val="tx1">
                  <a:lumMod val="65000"/>
                  <a:lumOff val="35000"/>
                </a:schemeClr>
              </a:solidFill>
            </a:endParaRPr>
          </a:p>
          <a:p>
            <a:pPr marL="514350" indent="-514350" algn="just" defTabSz="1481138">
              <a:buFontTx/>
              <a:buAutoNum type="arabicPeriod"/>
              <a:defRPr/>
            </a:pPr>
            <a:r>
              <a:rPr lang="el-GR" sz="1600" dirty="0" smtClean="0">
                <a:solidFill>
                  <a:schemeClr val="tx1">
                    <a:lumMod val="65000"/>
                    <a:lumOff val="35000"/>
                  </a:schemeClr>
                </a:solidFill>
              </a:rPr>
              <a:t>Είναι εφικτό να κατασκευαστούν και να διατεθούν στην αγορά με όφελος για όλους τους εμπλεκόμενους. </a:t>
            </a:r>
            <a:endParaRPr lang="el-GR" sz="1600" b="1" dirty="0" smtClean="0">
              <a:solidFill>
                <a:schemeClr val="tx1">
                  <a:lumMod val="65000"/>
                  <a:lumOff val="35000"/>
                </a:schemeClr>
              </a:solidFill>
            </a:endParaRPr>
          </a:p>
          <a:p>
            <a:pPr marL="514350" indent="-514350" algn="just" defTabSz="1481138">
              <a:buFontTx/>
              <a:buAutoNum type="arabicPeriod"/>
              <a:defRPr/>
            </a:pPr>
            <a:r>
              <a:rPr lang="el-GR" sz="1600" dirty="0" smtClean="0">
                <a:solidFill>
                  <a:schemeClr val="tx1">
                    <a:lumMod val="65000"/>
                    <a:lumOff val="35000"/>
                  </a:schemeClr>
                </a:solidFill>
              </a:rPr>
              <a:t>Είναι εναρμονισμένα με το κοινωνικό, πολιτικό και οικονομικό πλαίσιο. </a:t>
            </a:r>
            <a:endParaRPr lang="el-GR" sz="1600" b="1" dirty="0" smtClean="0">
              <a:solidFill>
                <a:schemeClr val="tx1">
                  <a:lumMod val="65000"/>
                  <a:lumOff val="35000"/>
                </a:schemeClr>
              </a:solidFill>
            </a:endParaRPr>
          </a:p>
          <a:p>
            <a:pPr marL="514350" indent="-514350"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Η δομή της διαδικασίας προκύπτει από τα παράγωγα των διαδοχικών σταδίων της σχεδίασης, ή αλλιώς </a:t>
            </a:r>
            <a:r>
              <a:rPr lang="el-GR" sz="1600" b="1" dirty="0" smtClean="0">
                <a:solidFill>
                  <a:schemeClr val="tx1">
                    <a:lumMod val="65000"/>
                    <a:lumOff val="35000"/>
                  </a:schemeClr>
                </a:solidFill>
              </a:rPr>
              <a:t>παραδοτέων</a:t>
            </a:r>
            <a:r>
              <a:rPr lang="el-GR" sz="1600" dirty="0" smtClean="0">
                <a:solidFill>
                  <a:schemeClr val="tx1">
                    <a:lumMod val="65000"/>
                    <a:lumOff val="35000"/>
                  </a:schemeClr>
                </a:solidFill>
              </a:rPr>
              <a:t>.</a:t>
            </a:r>
          </a:p>
          <a:p>
            <a:pPr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Τα παραδοτέα της διαδικασίας περιέχουν, μεταξύ άλλων, και τα βασικά παραδοτέα της </a:t>
            </a:r>
            <a:r>
              <a:rPr lang="el-GR" sz="1600" b="1" dirty="0" smtClean="0">
                <a:solidFill>
                  <a:schemeClr val="tx1">
                    <a:lumMod val="65000"/>
                    <a:lumOff val="35000"/>
                  </a:schemeClr>
                </a:solidFill>
              </a:rPr>
              <a:t>επαγγελματικής πρακτικής </a:t>
            </a:r>
            <a:r>
              <a:rPr lang="el-GR" sz="1600" dirty="0" smtClean="0">
                <a:solidFill>
                  <a:schemeClr val="tx1">
                    <a:lumMod val="65000"/>
                    <a:lumOff val="35000"/>
                  </a:schemeClr>
                </a:solidFill>
              </a:rPr>
              <a:t>όπως αυτή εφαρμόζεται σε τρεις διακριτές φάσεις:</a:t>
            </a:r>
          </a:p>
          <a:p>
            <a:pPr algn="just" defTabSz="1481138">
              <a:defRPr/>
            </a:pPr>
            <a:endParaRPr lang="el-GR" sz="1600" dirty="0" smtClean="0">
              <a:solidFill>
                <a:schemeClr val="tx1">
                  <a:lumMod val="65000"/>
                  <a:lumOff val="35000"/>
                </a:schemeClr>
              </a:solidFill>
            </a:endParaRPr>
          </a:p>
          <a:p>
            <a:pPr marL="514350" indent="-514350" algn="just" defTabSz="1481138">
              <a:buFont typeface="+mj-lt"/>
              <a:buAutoNum type="arabicPeriod"/>
              <a:defRPr/>
            </a:pPr>
            <a:r>
              <a:rPr lang="el-GR" sz="1600" dirty="0" smtClean="0">
                <a:solidFill>
                  <a:schemeClr val="tx1">
                    <a:lumMod val="65000"/>
                    <a:lumOff val="35000"/>
                  </a:schemeClr>
                </a:solidFill>
              </a:rPr>
              <a:t>Εκτενής Περιγραφή έργου, Συμπεράσματα Ερευνας, Προδιαγραφές Σχεδίασης</a:t>
            </a:r>
          </a:p>
          <a:p>
            <a:pPr marL="514350" indent="-514350" algn="just" defTabSz="1481138">
              <a:buFont typeface="+mj-lt"/>
              <a:buAutoNum type="arabicPeriod"/>
              <a:defRPr/>
            </a:pPr>
            <a:r>
              <a:rPr lang="el-GR" sz="1600" dirty="0" smtClean="0">
                <a:solidFill>
                  <a:schemeClr val="tx1">
                    <a:lumMod val="65000"/>
                    <a:lumOff val="35000"/>
                  </a:schemeClr>
                </a:solidFill>
              </a:rPr>
              <a:t>Προκαταρκτικά Σχέδια [</a:t>
            </a:r>
            <a:r>
              <a:rPr lang="en-US" sz="1600" dirty="0" smtClean="0">
                <a:solidFill>
                  <a:schemeClr val="tx1">
                    <a:lumMod val="65000"/>
                    <a:lumOff val="35000"/>
                  </a:schemeClr>
                </a:solidFill>
              </a:rPr>
              <a:t>Preliminary Designs]</a:t>
            </a:r>
          </a:p>
          <a:p>
            <a:pPr marL="514350" indent="-514350" algn="just" defTabSz="1481138">
              <a:buFont typeface="+mj-lt"/>
              <a:buAutoNum type="arabicPeriod"/>
              <a:defRPr/>
            </a:pPr>
            <a:r>
              <a:rPr lang="el-GR" sz="1600" dirty="0" smtClean="0">
                <a:solidFill>
                  <a:schemeClr val="tx1">
                    <a:lumMod val="65000"/>
                    <a:lumOff val="35000"/>
                  </a:schemeClr>
                </a:solidFill>
              </a:rPr>
              <a:t>Τελικό σχέδιο</a:t>
            </a:r>
          </a:p>
          <a:p>
            <a:pPr marL="514350" indent="-514350" algn="just" defTabSz="1481138">
              <a:buFont typeface="+mj-lt"/>
              <a:buAutoNum type="arabicPeriod"/>
              <a:defRPr/>
            </a:pPr>
            <a:endParaRPr lang="el-GR" sz="1600" dirty="0" smtClean="0">
              <a:solidFill>
                <a:schemeClr val="tx1">
                  <a:lumMod val="65000"/>
                  <a:lumOff val="35000"/>
                </a:schemeClr>
              </a:solidFill>
            </a:endParaRPr>
          </a:p>
          <a:p>
            <a:pPr algn="just">
              <a:defRPr/>
            </a:pPr>
            <a:r>
              <a:rPr lang="el-GR" sz="1600" dirty="0" smtClean="0">
                <a:solidFill>
                  <a:schemeClr val="tx1">
                    <a:lumMod val="65000"/>
                    <a:lumOff val="35000"/>
                  </a:schemeClr>
                </a:solidFill>
              </a:rPr>
              <a:t>Ο τρόπος διαχείρισης του σχεδιαστικού έργου προσομοιάζει αυτόν που εφαρμόζεται από ομάδες σχεδιαστών στο πλαίσιο της επαγγελματικής πρακτικής και της συνεργασίας με τον πελάτη. Προϋποθέτει διαρκή συνεργασία, ανατροφοδότηση και αμοιβαία κατανόηση της διαδικασίας σχεδίασης και των παραδοτέων.  </a:t>
            </a:r>
          </a:p>
          <a:p>
            <a:pPr>
              <a:defRPr/>
            </a:pPr>
            <a:endParaRPr lang="el-GR" sz="1600" dirty="0" smtClean="0">
              <a:solidFill>
                <a:schemeClr val="tx1">
                  <a:lumMod val="65000"/>
                  <a:lumOff val="35000"/>
                </a:schemeClr>
              </a:solidFill>
            </a:endParaRPr>
          </a:p>
          <a:p>
            <a:pPr>
              <a:defRPr/>
            </a:pPr>
            <a:r>
              <a:rPr lang="el-GR" sz="1600" dirty="0" smtClean="0">
                <a:solidFill>
                  <a:schemeClr val="tx1">
                    <a:lumMod val="65000"/>
                    <a:lumOff val="35000"/>
                  </a:schemeClr>
                </a:solidFill>
              </a:rPr>
              <a:t>Το σχεδιαστικό έργο είναι εξ΄ορισμού </a:t>
            </a:r>
            <a:r>
              <a:rPr lang="el-GR" sz="1600" b="1" dirty="0" smtClean="0">
                <a:solidFill>
                  <a:schemeClr val="tx1">
                    <a:lumMod val="65000"/>
                    <a:lumOff val="35000"/>
                  </a:schemeClr>
                </a:solidFill>
              </a:rPr>
              <a:t>διεπιστημονικό</a:t>
            </a:r>
            <a:r>
              <a:rPr lang="el-GR" sz="1600" dirty="0" smtClean="0">
                <a:solidFill>
                  <a:schemeClr val="tx1">
                    <a:lumMod val="65000"/>
                    <a:lumOff val="35000"/>
                  </a:schemeClr>
                </a:solidFill>
              </a:rPr>
              <a:t>, άρα προϋποθέτει αξιοποίηση της πρότερης γνώσης και καταμερισμό των υποέργων του. </a:t>
            </a:r>
          </a:p>
          <a:p>
            <a:pPr marL="514350" indent="-514350" algn="just" defTabSz="1481138">
              <a:defRPr/>
            </a:pPr>
            <a:endParaRPr lang="el-GR" sz="1600" dirty="0">
              <a:solidFill>
                <a:schemeClr val="tx1">
                  <a:lumMod val="65000"/>
                  <a:lumOff val="3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906000" cy="369332"/>
          </a:xfrm>
          <a:prstGeom prst="rect">
            <a:avLst/>
          </a:prstGeom>
          <a:noFill/>
          <a:ln>
            <a:noFill/>
          </a:ln>
        </p:spPr>
        <p:txBody>
          <a:bodyPr wrap="square" rtlCol="0">
            <a:spAutoFit/>
          </a:bodyPr>
          <a:lstStyle/>
          <a:p>
            <a:pPr algn="ctr"/>
            <a:r>
              <a:rPr lang="el-GR" b="1" dirty="0" smtClean="0">
                <a:ln w="12700">
                  <a:solidFill>
                    <a:schemeClr val="bg1">
                      <a:lumMod val="50000"/>
                    </a:schemeClr>
                  </a:solidFill>
                </a:ln>
              </a:rPr>
              <a:t>ΒΑΣΙΚΕΣ ΑΡΧΕΣ ΔΙΑΔΙΚΑΣΙΑΣ ΣΧΕΔΙΑΣΗΣ</a:t>
            </a:r>
            <a:endParaRPr lang="en-US" b="1" dirty="0" smtClean="0">
              <a:ln w="12700">
                <a:solidFill>
                  <a:schemeClr val="bg1">
                    <a:lumMod val="50000"/>
                  </a:schemeClr>
                </a:solidFill>
              </a:ln>
            </a:endParaRPr>
          </a:p>
        </p:txBody>
      </p:sp>
      <p:sp>
        <p:nvSpPr>
          <p:cNvPr id="5" name="Rectangle 4"/>
          <p:cNvSpPr/>
          <p:nvPr/>
        </p:nvSpPr>
        <p:spPr>
          <a:xfrm>
            <a:off x="0" y="571480"/>
            <a:ext cx="9906000" cy="5016758"/>
          </a:xfrm>
          <a:prstGeom prst="rect">
            <a:avLst/>
          </a:prstGeom>
        </p:spPr>
        <p:txBody>
          <a:bodyPr wrap="square">
            <a:spAutoFit/>
          </a:bodyPr>
          <a:lstStyle/>
          <a:p>
            <a:pPr algn="just" defTabSz="1481138">
              <a:defRPr/>
            </a:pPr>
            <a:r>
              <a:rPr lang="el-GR" sz="1600" dirty="0" smtClean="0">
                <a:solidFill>
                  <a:schemeClr val="tx1">
                    <a:lumMod val="65000"/>
                    <a:lumOff val="35000"/>
                  </a:schemeClr>
                </a:solidFill>
              </a:rPr>
              <a:t>Η διαδικασία σχεδίασης είναι </a:t>
            </a:r>
            <a:r>
              <a:rPr lang="el-GR" sz="1600" b="1" dirty="0" smtClean="0">
                <a:solidFill>
                  <a:schemeClr val="tx1">
                    <a:lumMod val="65000"/>
                    <a:lumOff val="35000"/>
                  </a:schemeClr>
                </a:solidFill>
              </a:rPr>
              <a:t>ευέλικτη</a:t>
            </a:r>
            <a:r>
              <a:rPr lang="el-GR" sz="1600" dirty="0" smtClean="0">
                <a:solidFill>
                  <a:schemeClr val="tx1">
                    <a:lumMod val="65000"/>
                    <a:lumOff val="35000"/>
                  </a:schemeClr>
                </a:solidFill>
              </a:rPr>
              <a:t> και μπορεί να εφαρμοστεί ανεξαρτήτως αντικειμένου σχεδίασης αφού:</a:t>
            </a:r>
          </a:p>
          <a:p>
            <a:pPr marL="514350" indent="-514350" algn="just" defTabSz="1481138">
              <a:buFontTx/>
              <a:buAutoNum type="arabicPeriod"/>
              <a:defRPr/>
            </a:pPr>
            <a:r>
              <a:rPr lang="el-GR" sz="1600" dirty="0" smtClean="0">
                <a:solidFill>
                  <a:schemeClr val="tx1">
                    <a:lumMod val="65000"/>
                    <a:lumOff val="35000"/>
                  </a:schemeClr>
                </a:solidFill>
              </a:rPr>
              <a:t>Δεν καθορίζει την στρατηγική της σχεδίασης. [Την δομή και την ροή αποφάσεων]</a:t>
            </a:r>
          </a:p>
          <a:p>
            <a:pPr marL="514350" indent="-514350" algn="just" defTabSz="1481138">
              <a:buFontTx/>
              <a:buAutoNum type="arabicPeriod"/>
              <a:defRPr/>
            </a:pPr>
            <a:r>
              <a:rPr lang="el-GR" sz="1600" dirty="0" smtClean="0">
                <a:solidFill>
                  <a:schemeClr val="tx1">
                    <a:lumMod val="65000"/>
                    <a:lumOff val="35000"/>
                  </a:schemeClr>
                </a:solidFill>
              </a:rPr>
              <a:t>Δεν προσδιορίζει τα εργαλεία που παράγουν τα παραδοτέα. [Τον τρόπο]</a:t>
            </a:r>
          </a:p>
          <a:p>
            <a:pPr marL="514350" indent="-514350" algn="just" defTabSz="1481138">
              <a:buFontTx/>
              <a:buAutoNum type="arabicPeriod"/>
              <a:defRPr/>
            </a:pPr>
            <a:r>
              <a:rPr lang="el-GR" sz="1600" dirty="0" smtClean="0">
                <a:solidFill>
                  <a:schemeClr val="tx1">
                    <a:lumMod val="65000"/>
                    <a:lumOff val="35000"/>
                  </a:schemeClr>
                </a:solidFill>
              </a:rPr>
              <a:t>Δεν βασίζεται σε κάποια συγκεκριμένη θεωρία ή κίνημα. [Τον στόχο] </a:t>
            </a:r>
          </a:p>
          <a:p>
            <a:pPr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Ύψιστης σημασίας για την επιτυχία της διαδικασίας είναι η </a:t>
            </a:r>
            <a:r>
              <a:rPr lang="el-GR" sz="1600" b="1" dirty="0" smtClean="0">
                <a:solidFill>
                  <a:schemeClr val="tx1">
                    <a:lumMod val="65000"/>
                    <a:lumOff val="35000"/>
                  </a:schemeClr>
                </a:solidFill>
              </a:rPr>
              <a:t>ανάληψη πρωτοβουλίας</a:t>
            </a:r>
            <a:r>
              <a:rPr lang="el-GR" sz="1600" dirty="0" smtClean="0">
                <a:solidFill>
                  <a:schemeClr val="tx1">
                    <a:lumMod val="65000"/>
                    <a:lumOff val="35000"/>
                  </a:schemeClr>
                </a:solidFill>
              </a:rPr>
              <a:t> και η </a:t>
            </a:r>
            <a:r>
              <a:rPr lang="el-GR" sz="1600" b="1" dirty="0" smtClean="0">
                <a:solidFill>
                  <a:schemeClr val="tx1">
                    <a:lumMod val="65000"/>
                    <a:lumOff val="35000"/>
                  </a:schemeClr>
                </a:solidFill>
              </a:rPr>
              <a:t>ανάπτυξη της κριτικής σκέψης </a:t>
            </a:r>
            <a:r>
              <a:rPr lang="el-GR" sz="1600" dirty="0" smtClean="0">
                <a:solidFill>
                  <a:schemeClr val="tx1">
                    <a:lumMod val="65000"/>
                    <a:lumOff val="35000"/>
                  </a:schemeClr>
                </a:solidFill>
              </a:rPr>
              <a:t>με σκοπό στην λήψη αποφάσεων. Ανάμεσα σε αυτές είναι και η προσαρμογή της διαδικασίας σχεδίασης στο σχεδιαστικό έργο.</a:t>
            </a:r>
          </a:p>
          <a:p>
            <a:pPr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Η </a:t>
            </a:r>
            <a:r>
              <a:rPr lang="el-GR" sz="1600" b="1" dirty="0" smtClean="0">
                <a:solidFill>
                  <a:schemeClr val="tx1">
                    <a:lumMod val="65000"/>
                    <a:lumOff val="35000"/>
                  </a:schemeClr>
                </a:solidFill>
              </a:rPr>
              <a:t>τεκμηρίωση και η θεωρητική υποστήριξη </a:t>
            </a:r>
            <a:r>
              <a:rPr lang="el-GR" sz="1600" dirty="0" smtClean="0">
                <a:solidFill>
                  <a:schemeClr val="tx1">
                    <a:lumMod val="65000"/>
                    <a:lumOff val="35000"/>
                  </a:schemeClr>
                </a:solidFill>
              </a:rPr>
              <a:t>των αποφάσεων καθ΄όλη τη διάρκεια της διαδικασίας είναι απαραίτητη για την αξιολόγηση των παραδοτέων. Η έμφαση στο αποτέλεσμα δεν συνεπάγεται με απαξίωση της μεθόδου.</a:t>
            </a:r>
          </a:p>
          <a:p>
            <a:pPr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Προϋπόθεση για την βιωσιμότητα των προϊόντων είναι η συλλογή </a:t>
            </a:r>
            <a:r>
              <a:rPr lang="el-GR" sz="1600" b="1" dirty="0" smtClean="0">
                <a:solidFill>
                  <a:schemeClr val="tx1">
                    <a:lumMod val="65000"/>
                    <a:lumOff val="35000"/>
                  </a:schemeClr>
                </a:solidFill>
              </a:rPr>
              <a:t>πραγματικών ή ακόμα καλύτερα πρωτογενών ερευνητικών δεδομένων. </a:t>
            </a:r>
            <a:r>
              <a:rPr lang="el-GR" sz="1600" dirty="0" smtClean="0">
                <a:solidFill>
                  <a:schemeClr val="tx1">
                    <a:lumMod val="65000"/>
                    <a:lumOff val="35000"/>
                  </a:schemeClr>
                </a:solidFill>
              </a:rPr>
              <a:t>Είναι υποχρέωση του σχεδιαστή να ταυτιστεί με τον χρήστη για τον οποίο σχεδιάζει και να κατανοήσει το πλαίσιο μέσα στο οποίο αλληλεπιδρά με το προϊόν.</a:t>
            </a:r>
          </a:p>
          <a:p>
            <a:pPr algn="just" defTabSz="1481138">
              <a:defRPr/>
            </a:pPr>
            <a:endParaRPr lang="el-GR" sz="1600" dirty="0" smtClean="0">
              <a:solidFill>
                <a:schemeClr val="tx1">
                  <a:lumMod val="65000"/>
                  <a:lumOff val="35000"/>
                </a:schemeClr>
              </a:solidFill>
            </a:endParaRPr>
          </a:p>
          <a:p>
            <a:pPr algn="just" defTabSz="1481138">
              <a:defRPr/>
            </a:pPr>
            <a:r>
              <a:rPr lang="el-GR" sz="1600" dirty="0" smtClean="0">
                <a:solidFill>
                  <a:schemeClr val="tx1">
                    <a:lumMod val="65000"/>
                    <a:lumOff val="35000"/>
                  </a:schemeClr>
                </a:solidFill>
              </a:rPr>
              <a:t>Προϋπόθεση για την βιωσιμότητα των προϊόντων είναι και η διαρκής </a:t>
            </a:r>
            <a:r>
              <a:rPr lang="el-GR" sz="1600" b="1" dirty="0" smtClean="0">
                <a:solidFill>
                  <a:schemeClr val="tx1">
                    <a:lumMod val="65000"/>
                    <a:lumOff val="35000"/>
                  </a:schemeClr>
                </a:solidFill>
              </a:rPr>
              <a:t>αξιολόγηση</a:t>
            </a:r>
            <a:r>
              <a:rPr lang="el-GR" sz="1600" dirty="0" smtClean="0">
                <a:solidFill>
                  <a:schemeClr val="tx1">
                    <a:lumMod val="65000"/>
                    <a:lumOff val="35000"/>
                  </a:schemeClr>
                </a:solidFill>
              </a:rPr>
              <a:t> των σχεδιαστικών λύσεων. Ανάλογα με την φάση σχεδίασης αξιοποιούνται διαφορετικά εργαλεία αξιολόγησης, άλλες φορές θεωρητικά [πίνακες βαθμολόγησης προδιαγραφών], άλλες φορές πρακτικά [μακέτες, μοντέλα </a:t>
            </a:r>
            <a:r>
              <a:rPr lang="en-US" sz="1600" dirty="0" smtClean="0">
                <a:solidFill>
                  <a:schemeClr val="tx1">
                    <a:lumMod val="65000"/>
                    <a:lumOff val="35000"/>
                  </a:schemeClr>
                </a:solidFill>
              </a:rPr>
              <a:t>CAD]</a:t>
            </a:r>
            <a:r>
              <a:rPr lang="el-GR" sz="1600" dirty="0" smtClean="0">
                <a:solidFill>
                  <a:schemeClr val="tx1">
                    <a:lumMod val="65000"/>
                    <a:lumOff val="35000"/>
                  </a:schemeClr>
                </a:solidFill>
              </a:rPr>
              <a:t>. Στην διαδικασία αξιολόγησης εμπλέκονται ανάλογα με τις απαιτήσεις της φάσης σχεδίασης ο πελάτης και οι χρήστες. </a:t>
            </a:r>
            <a:endParaRPr lang="el-GR" sz="1600"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25"/>
          <p:cNvSpPr txBox="1">
            <a:spLocks noChangeArrowheads="1"/>
          </p:cNvSpPr>
          <p:nvPr/>
        </p:nvSpPr>
        <p:spPr bwMode="auto">
          <a:xfrm>
            <a:off x="203201" y="2857496"/>
            <a:ext cx="1463652" cy="715837"/>
          </a:xfrm>
          <a:prstGeom prst="rect">
            <a:avLst/>
          </a:prstGeom>
          <a:solidFill>
            <a:schemeClr val="bg1"/>
          </a:solidFill>
          <a:ln w="38100">
            <a:solidFill>
              <a:schemeClr val="bg1">
                <a:lumMod val="50000"/>
              </a:schemeClr>
            </a:solidFill>
            <a:miter lim="800000"/>
            <a:headEnd/>
            <a:tailEnd/>
          </a:ln>
        </p:spPr>
        <p:txBody>
          <a:bodyPr lIns="148133" tIns="74066" rIns="148133" bIns="74066"/>
          <a:lstStyle/>
          <a:p>
            <a:pPr defTabSz="1481138"/>
            <a:r>
              <a:rPr lang="el-GR" sz="2000" b="1">
                <a:latin typeface="Calibri" pitchFamily="34" charset="0"/>
              </a:rPr>
              <a:t>ΑΟΡΙΣΤΟ</a:t>
            </a:r>
            <a:endParaRPr lang="en-GB" sz="2000" b="1">
              <a:latin typeface="Calibri" pitchFamily="34" charset="0"/>
            </a:endParaRPr>
          </a:p>
        </p:txBody>
      </p:sp>
      <p:sp>
        <p:nvSpPr>
          <p:cNvPr id="9" name="Text Box 125"/>
          <p:cNvSpPr txBox="1">
            <a:spLocks noChangeArrowheads="1"/>
          </p:cNvSpPr>
          <p:nvPr/>
        </p:nvSpPr>
        <p:spPr bwMode="auto">
          <a:xfrm>
            <a:off x="8024835" y="2857496"/>
            <a:ext cx="1595414" cy="715837"/>
          </a:xfrm>
          <a:prstGeom prst="rect">
            <a:avLst/>
          </a:prstGeom>
          <a:solidFill>
            <a:schemeClr val="bg1"/>
          </a:solidFill>
          <a:ln w="38100">
            <a:solidFill>
              <a:schemeClr val="bg1">
                <a:lumMod val="50000"/>
              </a:schemeClr>
            </a:solidFill>
            <a:miter lim="800000"/>
            <a:headEnd/>
            <a:tailEnd/>
          </a:ln>
        </p:spPr>
        <p:txBody>
          <a:bodyPr lIns="148133" tIns="74066" rIns="148133" bIns="74066"/>
          <a:lstStyle/>
          <a:p>
            <a:pPr defTabSz="1481138"/>
            <a:r>
              <a:rPr lang="el-GR" sz="2000" b="1" dirty="0">
                <a:latin typeface="Calibri" pitchFamily="34" charset="0"/>
              </a:rPr>
              <a:t>ΟΡΙΣΜΕΝΟ</a:t>
            </a:r>
            <a:endParaRPr lang="en-GB" sz="2000" b="1" dirty="0">
              <a:latin typeface="Calibri" pitchFamily="34" charset="0"/>
            </a:endParaRPr>
          </a:p>
        </p:txBody>
      </p:sp>
      <p:sp>
        <p:nvSpPr>
          <p:cNvPr id="10" name="Right Arrow 32"/>
          <p:cNvSpPr>
            <a:spLocks noChangeArrowheads="1"/>
          </p:cNvSpPr>
          <p:nvPr/>
        </p:nvSpPr>
        <p:spPr bwMode="auto">
          <a:xfrm>
            <a:off x="1952604" y="2857496"/>
            <a:ext cx="5643603" cy="787421"/>
          </a:xfrm>
          <a:prstGeom prst="rightArrow">
            <a:avLst>
              <a:gd name="adj1" fmla="val 50000"/>
              <a:gd name="adj2" fmla="val 135757"/>
            </a:avLst>
          </a:prstGeom>
          <a:noFill/>
          <a:ln w="57150" algn="ctr">
            <a:solidFill>
              <a:schemeClr val="bg1">
                <a:lumMod val="50000"/>
              </a:schemeClr>
            </a:solidFill>
            <a:round/>
            <a:headEnd/>
            <a:tailEnd/>
          </a:ln>
        </p:spPr>
        <p:txBody>
          <a:bodyPr/>
          <a:lstStyle/>
          <a:p>
            <a:pPr algn="ctr" defTabSz="1481138"/>
            <a:r>
              <a:rPr lang="el-GR" sz="2000" b="1" dirty="0">
                <a:latin typeface="Calibri" pitchFamily="34" charset="0"/>
              </a:rPr>
              <a:t>ΦΟΡΑ </a:t>
            </a:r>
            <a:r>
              <a:rPr lang="el-GR" sz="2000" b="1" dirty="0" smtClean="0">
                <a:latin typeface="Calibri" pitchFamily="34" charset="0"/>
              </a:rPr>
              <a:t>ΚΑΘΟΡΙΣΜΟΥ ΣΧΕΔΙΟΥ</a:t>
            </a:r>
            <a:endParaRPr lang="el-GR" sz="2000" b="1" dirty="0">
              <a:latin typeface="Calibri" pitchFamily="34" charset="0"/>
            </a:endParaRPr>
          </a:p>
        </p:txBody>
      </p:sp>
      <p:sp>
        <p:nvSpPr>
          <p:cNvPr id="11" name="TextBox 10"/>
          <p:cNvSpPr txBox="1"/>
          <p:nvPr/>
        </p:nvSpPr>
        <p:spPr>
          <a:xfrm>
            <a:off x="0" y="0"/>
            <a:ext cx="9906000" cy="369332"/>
          </a:xfrm>
          <a:prstGeom prst="rect">
            <a:avLst/>
          </a:prstGeom>
          <a:noFill/>
          <a:ln>
            <a:noFill/>
          </a:ln>
        </p:spPr>
        <p:txBody>
          <a:bodyPr wrap="square" rtlCol="0">
            <a:spAutoFit/>
          </a:bodyPr>
          <a:lstStyle/>
          <a:p>
            <a:pPr algn="ctr"/>
            <a:r>
              <a:rPr lang="el-GR" b="1" dirty="0" smtClean="0">
                <a:ln w="12700">
                  <a:solidFill>
                    <a:schemeClr val="bg1">
                      <a:lumMod val="50000"/>
                    </a:schemeClr>
                  </a:solidFill>
                </a:ln>
              </a:rPr>
              <a:t>ΒΑΣΙΚΟ ΜΟΝΤΕΛΟ ΔΙΑΔΙΚΑΣΙΑΣ ΣΧΕΔΙΑΣΗΣ</a:t>
            </a:r>
            <a:endParaRPr lang="en-US" b="1" dirty="0" smtClean="0">
              <a:ln w="12700">
                <a:solidFill>
                  <a:schemeClr val="bg1">
                    <a:lumMod val="50000"/>
                  </a:schemeClr>
                </a:solidFill>
              </a:ln>
            </a:endParaRPr>
          </a:p>
        </p:txBody>
      </p:sp>
      <p:sp>
        <p:nvSpPr>
          <p:cNvPr id="12" name="Rectangle 11"/>
          <p:cNvSpPr/>
          <p:nvPr/>
        </p:nvSpPr>
        <p:spPr>
          <a:xfrm>
            <a:off x="0" y="500042"/>
            <a:ext cx="9906000" cy="2062103"/>
          </a:xfrm>
          <a:prstGeom prst="rect">
            <a:avLst/>
          </a:prstGeom>
        </p:spPr>
        <p:txBody>
          <a:bodyPr wrap="square">
            <a:spAutoFit/>
          </a:bodyPr>
          <a:lstStyle/>
          <a:p>
            <a:pPr algn="just">
              <a:defRPr/>
            </a:pPr>
            <a:r>
              <a:rPr lang="el-GR" sz="1600" dirty="0" smtClean="0">
                <a:solidFill>
                  <a:schemeClr val="tx1">
                    <a:lumMod val="65000"/>
                    <a:lumOff val="35000"/>
                  </a:schemeClr>
                </a:solidFill>
              </a:rPr>
              <a:t>Παρόλο που η διαδικασία σχεδίασης αναγνωρίζεται ως μη γραμμική, παραμένει μία διαδικασία η οποία αποτελείται από διακριτά και διαδοχικά βήματα και φάσεις τα οποία ακολουθούν μία γενική φορά καθορισμού από το αόριστο προς το ορισμένο.</a:t>
            </a:r>
          </a:p>
          <a:p>
            <a:pPr algn="just">
              <a:defRPr/>
            </a:pPr>
            <a:endParaRPr lang="el-GR" sz="1600" dirty="0" smtClean="0">
              <a:solidFill>
                <a:schemeClr val="tx1">
                  <a:lumMod val="65000"/>
                  <a:lumOff val="35000"/>
                </a:schemeClr>
              </a:solidFill>
            </a:endParaRPr>
          </a:p>
          <a:p>
            <a:pPr algn="just">
              <a:defRPr/>
            </a:pPr>
            <a:r>
              <a:rPr lang="el-GR" sz="1600" dirty="0" smtClean="0">
                <a:solidFill>
                  <a:schemeClr val="tx1">
                    <a:lumMod val="65000"/>
                    <a:lumOff val="35000"/>
                  </a:schemeClr>
                </a:solidFill>
              </a:rPr>
              <a:t>Παράλληλα η διαδικασία σχεδίασης αναγνωρίζεται και ως μία διαδικασία η οποία αποτελείται από </a:t>
            </a:r>
            <a:r>
              <a:rPr lang="el-GR" sz="1600" b="1" dirty="0" smtClean="0">
                <a:solidFill>
                  <a:schemeClr val="tx1">
                    <a:lumMod val="65000"/>
                    <a:lumOff val="35000"/>
                  </a:schemeClr>
                </a:solidFill>
              </a:rPr>
              <a:t>σχεδιαστικά υποέργα </a:t>
            </a:r>
            <a:r>
              <a:rPr lang="el-GR" sz="1600" dirty="0" smtClean="0">
                <a:solidFill>
                  <a:schemeClr val="tx1">
                    <a:lumMod val="65000"/>
                    <a:lumOff val="35000"/>
                  </a:schemeClr>
                </a:solidFill>
              </a:rPr>
              <a:t>τα οποία αντιστοιχούν στις διαφορετικές παραμέτρους σχεδίασης ενός προϊόντος. Τα σχεδιαστικά υποέργα αν και αλληλένδετα, ξεκινούν μεμονωμένα και καθώς οι αλληλεπιδράσεις ανάμεσα στις παραμέτρους αναδύονται, επηρεάζουν το ένα το άλλο.</a:t>
            </a:r>
            <a:endParaRPr lang="el-GR" sz="1600" dirty="0">
              <a:solidFill>
                <a:schemeClr val="tx1">
                  <a:lumMod val="65000"/>
                  <a:lumOff val="35000"/>
                </a:schemeClr>
              </a:solidFill>
            </a:endParaRPr>
          </a:p>
        </p:txBody>
      </p:sp>
      <p:sp>
        <p:nvSpPr>
          <p:cNvPr id="13" name="Rectangle 12"/>
          <p:cNvSpPr/>
          <p:nvPr/>
        </p:nvSpPr>
        <p:spPr>
          <a:xfrm>
            <a:off x="0" y="4000504"/>
            <a:ext cx="9906000" cy="2585323"/>
          </a:xfrm>
          <a:prstGeom prst="rect">
            <a:avLst/>
          </a:prstGeom>
        </p:spPr>
        <p:txBody>
          <a:bodyPr wrap="square">
            <a:spAutoFit/>
          </a:bodyPr>
          <a:lstStyle/>
          <a:p>
            <a:pPr>
              <a:defRPr/>
            </a:pPr>
            <a:r>
              <a:rPr lang="el-GR" dirty="0" smtClean="0">
                <a:solidFill>
                  <a:schemeClr val="tx1">
                    <a:lumMod val="65000"/>
                    <a:lumOff val="35000"/>
                  </a:schemeClr>
                </a:solidFill>
              </a:rPr>
              <a:t>Ως </a:t>
            </a:r>
            <a:r>
              <a:rPr lang="el-GR" b="1" dirty="0" smtClean="0">
                <a:solidFill>
                  <a:schemeClr val="tx1">
                    <a:lumMod val="65000"/>
                    <a:lumOff val="35000"/>
                  </a:schemeClr>
                </a:solidFill>
              </a:rPr>
              <a:t>παράμετρος σχεδίασης </a:t>
            </a:r>
            <a:r>
              <a:rPr lang="el-GR" dirty="0" smtClean="0">
                <a:solidFill>
                  <a:schemeClr val="tx1">
                    <a:lumMod val="65000"/>
                    <a:lumOff val="35000"/>
                  </a:schemeClr>
                </a:solidFill>
              </a:rPr>
              <a:t>αναγνωρίζεται οποιοδήποτε γνώρισμα, ιδιότητα, χαρακτηριστικό, λειτουργία μπορεί  να αποδομηθεί, αναλυθεί και καθοριστεί κατά την διαδικασία σχεδίασης. Π.χ. κόστος, βάρος, μορφή, χρώμα κλπ.</a:t>
            </a:r>
          </a:p>
          <a:p>
            <a:pPr>
              <a:defRPr/>
            </a:pPr>
            <a:endParaRPr lang="el-GR" dirty="0" smtClean="0">
              <a:solidFill>
                <a:schemeClr val="tx1">
                  <a:lumMod val="65000"/>
                  <a:lumOff val="35000"/>
                </a:schemeClr>
              </a:solidFill>
            </a:endParaRPr>
          </a:p>
          <a:p>
            <a:pPr>
              <a:defRPr/>
            </a:pPr>
            <a:r>
              <a:rPr lang="el-GR" dirty="0" smtClean="0">
                <a:solidFill>
                  <a:schemeClr val="tx1">
                    <a:lumMod val="65000"/>
                    <a:lumOff val="35000"/>
                  </a:schemeClr>
                </a:solidFill>
              </a:rPr>
              <a:t>Κάθε διακριτή φάση μπορεί να ακολουθεί κύκλους, όμως ακολουθεί επίσης τη γενική φορά καθορισμού από το αόριστο προς το συγκεκριμένο. Καθώς ωριμάζει μία φάση η προσέγγιση γίνεται πιο </a:t>
            </a:r>
            <a:r>
              <a:rPr lang="el-GR" b="1" dirty="0" smtClean="0">
                <a:solidFill>
                  <a:schemeClr val="tx1">
                    <a:lumMod val="65000"/>
                    <a:lumOff val="35000"/>
                  </a:schemeClr>
                </a:solidFill>
              </a:rPr>
              <a:t>συστημική</a:t>
            </a:r>
            <a:r>
              <a:rPr lang="el-GR" dirty="0" smtClean="0">
                <a:solidFill>
                  <a:schemeClr val="tx1">
                    <a:lumMod val="65000"/>
                    <a:lumOff val="35000"/>
                  </a:schemeClr>
                </a:solidFill>
              </a:rPr>
              <a:t> και </a:t>
            </a:r>
            <a:r>
              <a:rPr lang="el-GR" b="1" dirty="0" smtClean="0">
                <a:solidFill>
                  <a:schemeClr val="tx1">
                    <a:lumMod val="65000"/>
                    <a:lumOff val="35000"/>
                  </a:schemeClr>
                </a:solidFill>
              </a:rPr>
              <a:t>ολιστική</a:t>
            </a:r>
            <a:r>
              <a:rPr lang="el-GR" dirty="0" smtClean="0">
                <a:solidFill>
                  <a:schemeClr val="tx1">
                    <a:lumMod val="65000"/>
                    <a:lumOff val="35000"/>
                  </a:schemeClr>
                </a:solidFill>
              </a:rPr>
              <a:t> καθώς οι αλληλεπιδράσεις ανάμεσα στις παραμέτρους σχεδίασης αναδύονται και αποσαφηνίζονται.</a:t>
            </a:r>
          </a:p>
          <a:p>
            <a:pPr>
              <a:defRPr/>
            </a:pPr>
            <a:endParaRPr lang="el-GR" dirty="0">
              <a:solidFill>
                <a:schemeClr val="tx1">
                  <a:lumMod val="65000"/>
                  <a:lumOff val="3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2406" y="2842251"/>
            <a:ext cx="3148225" cy="595610"/>
          </a:xfrm>
          <a:prstGeom prst="rect">
            <a:avLst/>
          </a:prstGeom>
          <a:noFill/>
          <a:ln w="38100" algn="ctr">
            <a:solidFill>
              <a:schemeClr val="bg1">
                <a:lumMod val="50000"/>
              </a:schemeClr>
            </a:solidFill>
            <a:round/>
            <a:headEnd/>
            <a:tailEnd/>
          </a:ln>
        </p:spPr>
        <p:txBody>
          <a:bodyPr/>
          <a:lstStyle/>
          <a:p>
            <a:pPr algn="ctr" defTabSz="1481138"/>
            <a:endParaRPr lang="el-GR" sz="1600" b="1" dirty="0"/>
          </a:p>
          <a:p>
            <a:pPr algn="ctr" defTabSz="1481138"/>
            <a:r>
              <a:rPr lang="el-GR" sz="1600" b="1" dirty="0"/>
              <a:t>ΦΑΣΗ ΕΡΕΥΝΑΣ ΚΑΙ ΑΝΑΛΥΣΗΣ</a:t>
            </a:r>
          </a:p>
          <a:p>
            <a:pPr algn="ctr" defTabSz="1481138"/>
            <a:endParaRPr lang="el-GR" sz="1600" b="1" dirty="0"/>
          </a:p>
          <a:p>
            <a:pPr algn="ctr" defTabSz="1481138"/>
            <a:endParaRPr lang="el-GR" sz="1600" b="1" dirty="0"/>
          </a:p>
          <a:p>
            <a:pPr algn="ctr" defTabSz="1481138"/>
            <a:endParaRPr lang="el-GR" sz="1600" b="1" dirty="0"/>
          </a:p>
        </p:txBody>
      </p:sp>
      <p:sp>
        <p:nvSpPr>
          <p:cNvPr id="6" name="Rectangle 7"/>
          <p:cNvSpPr>
            <a:spLocks noChangeArrowheads="1"/>
          </p:cNvSpPr>
          <p:nvPr/>
        </p:nvSpPr>
        <p:spPr bwMode="auto">
          <a:xfrm>
            <a:off x="5940527" y="2842251"/>
            <a:ext cx="3148225" cy="553066"/>
          </a:xfrm>
          <a:prstGeom prst="rect">
            <a:avLst/>
          </a:prstGeom>
          <a:noFill/>
          <a:ln w="38100" algn="ctr">
            <a:solidFill>
              <a:schemeClr val="bg1">
                <a:lumMod val="50000"/>
              </a:schemeClr>
            </a:solidFill>
            <a:round/>
            <a:headEnd/>
            <a:tailEnd/>
          </a:ln>
        </p:spPr>
        <p:txBody>
          <a:bodyPr/>
          <a:lstStyle/>
          <a:p>
            <a:pPr algn="ctr" defTabSz="1481138"/>
            <a:r>
              <a:rPr lang="el-GR" sz="1600" b="1"/>
              <a:t>ΦΑΣΗ ΥΛΟΠΟΙΗΣΗΣ / ΕΝΣΩΜΑΤΩΣΗΣ</a:t>
            </a:r>
          </a:p>
        </p:txBody>
      </p:sp>
      <p:sp>
        <p:nvSpPr>
          <p:cNvPr id="7" name="Oval 8"/>
          <p:cNvSpPr>
            <a:spLocks noChangeArrowheads="1"/>
          </p:cNvSpPr>
          <p:nvPr/>
        </p:nvSpPr>
        <p:spPr bwMode="auto">
          <a:xfrm>
            <a:off x="3813348" y="2714620"/>
            <a:ext cx="1914461" cy="935959"/>
          </a:xfrm>
          <a:prstGeom prst="ellipse">
            <a:avLst/>
          </a:prstGeom>
          <a:noFill/>
          <a:ln w="38100" algn="ctr">
            <a:solidFill>
              <a:schemeClr val="bg1">
                <a:lumMod val="50000"/>
              </a:schemeClr>
            </a:solidFill>
            <a:round/>
            <a:headEnd/>
            <a:tailEnd/>
          </a:ln>
        </p:spPr>
        <p:txBody>
          <a:bodyPr/>
          <a:lstStyle/>
          <a:p>
            <a:pPr algn="ctr" defTabSz="1481138"/>
            <a:r>
              <a:rPr lang="el-GR" sz="1600" b="1"/>
              <a:t>ΠΡΟΔΙΑ-ΓΡΑΦΕΣ ΣΧΕΔΙΑΣΗΣ</a:t>
            </a:r>
          </a:p>
        </p:txBody>
      </p:sp>
      <p:sp>
        <p:nvSpPr>
          <p:cNvPr id="8" name="TextBox 7"/>
          <p:cNvSpPr txBox="1"/>
          <p:nvPr/>
        </p:nvSpPr>
        <p:spPr>
          <a:xfrm>
            <a:off x="452406" y="3429000"/>
            <a:ext cx="3148225" cy="1077218"/>
          </a:xfrm>
          <a:prstGeom prst="rect">
            <a:avLst/>
          </a:prstGeom>
          <a:noFill/>
        </p:spPr>
        <p:txBody>
          <a:bodyPr>
            <a:spAutoFit/>
          </a:bodyPr>
          <a:lstStyle/>
          <a:p>
            <a:pPr algn="r">
              <a:defRPr/>
            </a:pPr>
            <a:r>
              <a:rPr lang="el-GR" sz="1600" b="1" dirty="0">
                <a:solidFill>
                  <a:schemeClr val="bg1">
                    <a:lumMod val="50000"/>
                  </a:schemeClr>
                </a:solidFill>
              </a:rPr>
              <a:t>ΕΡΩΤΗΣΕΙΣ</a:t>
            </a:r>
          </a:p>
          <a:p>
            <a:pPr algn="r">
              <a:defRPr/>
            </a:pPr>
            <a:r>
              <a:rPr lang="el-GR" sz="1600" b="1" dirty="0">
                <a:solidFill>
                  <a:schemeClr val="bg1">
                    <a:lumMod val="50000"/>
                  </a:schemeClr>
                </a:solidFill>
              </a:rPr>
              <a:t>ΠΡΟΒΛΗΜΑΤΑ</a:t>
            </a:r>
          </a:p>
          <a:p>
            <a:pPr algn="r">
              <a:defRPr/>
            </a:pPr>
            <a:r>
              <a:rPr lang="el-GR" sz="1600" b="1" dirty="0">
                <a:solidFill>
                  <a:schemeClr val="bg1">
                    <a:lumMod val="50000"/>
                  </a:schemeClr>
                </a:solidFill>
              </a:rPr>
              <a:t>ΤΙ ΘΕΛΩ</a:t>
            </a:r>
          </a:p>
          <a:p>
            <a:pPr algn="r">
              <a:defRPr/>
            </a:pPr>
            <a:r>
              <a:rPr lang="el-GR" sz="1600" b="1" dirty="0"/>
              <a:t>ΠΡΟΔΙΑΓΡΑΦΕΣ</a:t>
            </a:r>
          </a:p>
        </p:txBody>
      </p:sp>
      <p:sp>
        <p:nvSpPr>
          <p:cNvPr id="9" name="TextBox 8"/>
          <p:cNvSpPr txBox="1"/>
          <p:nvPr/>
        </p:nvSpPr>
        <p:spPr>
          <a:xfrm>
            <a:off x="5940527" y="3429000"/>
            <a:ext cx="3148225" cy="1077218"/>
          </a:xfrm>
          <a:prstGeom prst="rect">
            <a:avLst/>
          </a:prstGeom>
          <a:noFill/>
        </p:spPr>
        <p:txBody>
          <a:bodyPr>
            <a:spAutoFit/>
          </a:bodyPr>
          <a:lstStyle/>
          <a:p>
            <a:pPr>
              <a:defRPr/>
            </a:pPr>
            <a:r>
              <a:rPr lang="el-GR" sz="1600" b="1" dirty="0">
                <a:solidFill>
                  <a:schemeClr val="bg1">
                    <a:lumMod val="50000"/>
                  </a:schemeClr>
                </a:solidFill>
              </a:rPr>
              <a:t>ΑΠΑΝΤΗΣΕΙΣ</a:t>
            </a:r>
          </a:p>
          <a:p>
            <a:pPr>
              <a:defRPr/>
            </a:pPr>
            <a:r>
              <a:rPr lang="el-GR" sz="1600" b="1" dirty="0">
                <a:solidFill>
                  <a:schemeClr val="bg1">
                    <a:lumMod val="50000"/>
                  </a:schemeClr>
                </a:solidFill>
              </a:rPr>
              <a:t>ΛΥΣΕΙΣ</a:t>
            </a:r>
          </a:p>
          <a:p>
            <a:pPr>
              <a:defRPr/>
            </a:pPr>
            <a:r>
              <a:rPr lang="el-GR" sz="1600" b="1" dirty="0">
                <a:solidFill>
                  <a:schemeClr val="bg1">
                    <a:lumMod val="50000"/>
                  </a:schemeClr>
                </a:solidFill>
              </a:rPr>
              <a:t>ΠΩΣ ΘΑ ΤΟ ΠΕΤΥΧΩ</a:t>
            </a:r>
          </a:p>
          <a:p>
            <a:pPr>
              <a:defRPr/>
            </a:pPr>
            <a:r>
              <a:rPr lang="el-GR" sz="1600" b="1" dirty="0"/>
              <a:t>ΣΧΕΔΙΑ</a:t>
            </a:r>
          </a:p>
        </p:txBody>
      </p:sp>
      <p:sp>
        <p:nvSpPr>
          <p:cNvPr id="10" name="Text Box 125"/>
          <p:cNvSpPr txBox="1">
            <a:spLocks noChangeArrowheads="1"/>
          </p:cNvSpPr>
          <p:nvPr/>
        </p:nvSpPr>
        <p:spPr bwMode="auto">
          <a:xfrm>
            <a:off x="452406" y="4572008"/>
            <a:ext cx="1214446" cy="425436"/>
          </a:xfrm>
          <a:prstGeom prst="rect">
            <a:avLst/>
          </a:prstGeom>
          <a:solidFill>
            <a:schemeClr val="bg1"/>
          </a:solidFill>
          <a:ln w="38100">
            <a:solidFill>
              <a:schemeClr val="tx1">
                <a:lumMod val="95000"/>
                <a:lumOff val="5000"/>
              </a:schemeClr>
            </a:solidFill>
            <a:miter lim="800000"/>
            <a:headEnd/>
            <a:tailEnd/>
          </a:ln>
        </p:spPr>
        <p:txBody>
          <a:bodyPr lIns="148133" tIns="74066" rIns="148133" bIns="74066"/>
          <a:lstStyle/>
          <a:p>
            <a:pPr defTabSz="1481138"/>
            <a:r>
              <a:rPr lang="el-GR" sz="1600" b="1"/>
              <a:t>ΑΟΡΙΣΤΟ</a:t>
            </a:r>
            <a:endParaRPr lang="en-GB" sz="1600" b="1"/>
          </a:p>
        </p:txBody>
      </p:sp>
      <p:sp>
        <p:nvSpPr>
          <p:cNvPr id="11" name="Text Box 125"/>
          <p:cNvSpPr txBox="1">
            <a:spLocks noChangeArrowheads="1"/>
          </p:cNvSpPr>
          <p:nvPr/>
        </p:nvSpPr>
        <p:spPr bwMode="auto">
          <a:xfrm>
            <a:off x="7810520" y="4572008"/>
            <a:ext cx="1320776" cy="425436"/>
          </a:xfrm>
          <a:prstGeom prst="rect">
            <a:avLst/>
          </a:prstGeom>
          <a:solidFill>
            <a:schemeClr val="bg1"/>
          </a:solidFill>
          <a:ln w="38100">
            <a:solidFill>
              <a:schemeClr val="tx1">
                <a:lumMod val="95000"/>
                <a:lumOff val="5000"/>
              </a:schemeClr>
            </a:solidFill>
            <a:miter lim="800000"/>
            <a:headEnd/>
            <a:tailEnd/>
          </a:ln>
        </p:spPr>
        <p:txBody>
          <a:bodyPr lIns="148133" tIns="74066" rIns="148133" bIns="74066"/>
          <a:lstStyle/>
          <a:p>
            <a:pPr defTabSz="1481138"/>
            <a:r>
              <a:rPr lang="el-GR" sz="1600" b="1"/>
              <a:t>ΟΡΙΣΜΕΝΟ</a:t>
            </a:r>
            <a:endParaRPr lang="en-GB" sz="1600" b="1"/>
          </a:p>
        </p:txBody>
      </p:sp>
      <p:sp>
        <p:nvSpPr>
          <p:cNvPr id="12" name="Right Arrow 32"/>
          <p:cNvSpPr>
            <a:spLocks noChangeArrowheads="1"/>
          </p:cNvSpPr>
          <p:nvPr/>
        </p:nvSpPr>
        <p:spPr bwMode="auto">
          <a:xfrm>
            <a:off x="2024042" y="4455894"/>
            <a:ext cx="5357850" cy="616180"/>
          </a:xfrm>
          <a:prstGeom prst="rightArrow">
            <a:avLst>
              <a:gd name="adj1" fmla="val 50000"/>
              <a:gd name="adj2" fmla="val 135757"/>
            </a:avLst>
          </a:prstGeom>
          <a:noFill/>
          <a:ln w="57150" algn="ctr">
            <a:solidFill>
              <a:schemeClr val="tx1">
                <a:lumMod val="95000"/>
                <a:lumOff val="5000"/>
              </a:schemeClr>
            </a:solidFill>
            <a:round/>
            <a:headEnd/>
            <a:tailEnd/>
          </a:ln>
        </p:spPr>
        <p:txBody>
          <a:bodyPr/>
          <a:lstStyle/>
          <a:p>
            <a:pPr algn="ctr" defTabSz="1481138"/>
            <a:r>
              <a:rPr lang="el-GR" sz="1600" b="1"/>
              <a:t>ΦΟΡΑ ΚΑΘΟΡΙΣΜΟΥΣΧΕΔΙΟΥ</a:t>
            </a:r>
          </a:p>
        </p:txBody>
      </p:sp>
      <p:sp>
        <p:nvSpPr>
          <p:cNvPr id="13" name="Rectangle 12"/>
          <p:cNvSpPr/>
          <p:nvPr/>
        </p:nvSpPr>
        <p:spPr>
          <a:xfrm>
            <a:off x="0" y="231513"/>
            <a:ext cx="9906000" cy="2554545"/>
          </a:xfrm>
          <a:prstGeom prst="rect">
            <a:avLst/>
          </a:prstGeom>
        </p:spPr>
        <p:txBody>
          <a:bodyPr wrap="square">
            <a:spAutoFit/>
          </a:bodyPr>
          <a:lstStyle/>
          <a:p>
            <a:pPr>
              <a:defRPr/>
            </a:pPr>
            <a:r>
              <a:rPr lang="el-GR" sz="1600" dirty="0" smtClean="0">
                <a:solidFill>
                  <a:schemeClr val="tx1">
                    <a:lumMod val="65000"/>
                    <a:lumOff val="35000"/>
                  </a:schemeClr>
                </a:solidFill>
              </a:rPr>
              <a:t>Η διαδικασία σχεδίασης μπορεί να αναλυθεί σε δύο βασικές φάσεις.</a:t>
            </a:r>
          </a:p>
          <a:p>
            <a:pPr>
              <a:defRPr/>
            </a:pPr>
            <a:endParaRPr lang="el-GR" sz="1600" dirty="0" smtClean="0">
              <a:solidFill>
                <a:schemeClr val="tx1">
                  <a:lumMod val="65000"/>
                  <a:lumOff val="35000"/>
                </a:schemeClr>
              </a:solidFill>
            </a:endParaRPr>
          </a:p>
          <a:p>
            <a:pPr>
              <a:defRPr/>
            </a:pPr>
            <a:r>
              <a:rPr lang="el-GR" sz="1600" dirty="0" smtClean="0">
                <a:solidFill>
                  <a:schemeClr val="tx1">
                    <a:lumMod val="65000"/>
                    <a:lumOff val="35000"/>
                  </a:schemeClr>
                </a:solidFill>
              </a:rPr>
              <a:t>Η πρώτη είναι η Έρευνα και Ανάλυση [Ε/Α] η οποία αναγνωρίζεται ως μία θεωρητική, αναλυτική διαδικασία κατά την οποία αναγνωρίζονται οι παράμετροι σχεδίασης και τα ερευνητικά πεδία στα οποία αντιστοιχούν, προσδιορίζεται και ερευνάται ο προβληματικός χώρος, αναδύονται προβλήματα και ερωτήσεις και καθορίζονται οι έπι μέρους σχεδιαστικοί στόχοι με βασικό εργαλείο τον λόγο. </a:t>
            </a:r>
          </a:p>
          <a:p>
            <a:pPr>
              <a:defRPr/>
            </a:pPr>
            <a:endParaRPr lang="el-GR" sz="1600" dirty="0" smtClean="0">
              <a:solidFill>
                <a:schemeClr val="tx1">
                  <a:lumMod val="65000"/>
                  <a:lumOff val="35000"/>
                </a:schemeClr>
              </a:solidFill>
            </a:endParaRPr>
          </a:p>
          <a:p>
            <a:pPr>
              <a:defRPr/>
            </a:pPr>
            <a:r>
              <a:rPr lang="el-GR" sz="1600" dirty="0" smtClean="0">
                <a:solidFill>
                  <a:schemeClr val="tx1">
                    <a:lumMod val="65000"/>
                    <a:lumOff val="35000"/>
                  </a:schemeClr>
                </a:solidFill>
              </a:rPr>
              <a:t>Η δεύτερη είναι η Υλοποίηση η οποία αναγνωρίζεται ως μία πρακτική, συνθετική διαδικασία κατά την οποία απαντώνται οι ερωτήσεις που ετέθησαν στην Ε/Α και δίνονται λύσεις μέσω σχεδίων τα οποία αξιολογούνται και εξελίσσονται.</a:t>
            </a:r>
            <a:endParaRPr lang="el-GR" sz="1600" dirty="0">
              <a:solidFill>
                <a:schemeClr val="tx1">
                  <a:lumMod val="65000"/>
                  <a:lumOff val="35000"/>
                </a:schemeClr>
              </a:solidFill>
            </a:endParaRPr>
          </a:p>
        </p:txBody>
      </p:sp>
      <p:sp>
        <p:nvSpPr>
          <p:cNvPr id="14" name="TextBox 13"/>
          <p:cNvSpPr txBox="1"/>
          <p:nvPr/>
        </p:nvSpPr>
        <p:spPr>
          <a:xfrm>
            <a:off x="0" y="0"/>
            <a:ext cx="9906000" cy="369332"/>
          </a:xfrm>
          <a:prstGeom prst="rect">
            <a:avLst/>
          </a:prstGeom>
          <a:noFill/>
          <a:ln>
            <a:noFill/>
          </a:ln>
        </p:spPr>
        <p:txBody>
          <a:bodyPr wrap="square" rtlCol="0">
            <a:spAutoFit/>
          </a:bodyPr>
          <a:lstStyle/>
          <a:p>
            <a:pPr algn="ctr"/>
            <a:r>
              <a:rPr lang="el-GR" b="1" dirty="0" smtClean="0">
                <a:ln w="12700">
                  <a:solidFill>
                    <a:schemeClr val="bg1">
                      <a:lumMod val="50000"/>
                    </a:schemeClr>
                  </a:solidFill>
                </a:ln>
              </a:rPr>
              <a:t>ΒΑΣΙΚΟ ΜΟΝΤΕΛΟ ΔΙΑΔΙΚΑΣΙΑΣ ΣΧΕΔΙΑΣΗΣ</a:t>
            </a:r>
            <a:endParaRPr lang="en-US" b="1" dirty="0" smtClean="0">
              <a:ln w="12700">
                <a:solidFill>
                  <a:schemeClr val="bg1">
                    <a:lumMod val="50000"/>
                  </a:schemeClr>
                </a:solidFill>
              </a:ln>
            </a:endParaRPr>
          </a:p>
        </p:txBody>
      </p:sp>
      <p:sp>
        <p:nvSpPr>
          <p:cNvPr id="15" name="Rectangle 14"/>
          <p:cNvSpPr/>
          <p:nvPr/>
        </p:nvSpPr>
        <p:spPr>
          <a:xfrm>
            <a:off x="0" y="5248833"/>
            <a:ext cx="9906000" cy="1323439"/>
          </a:xfrm>
          <a:prstGeom prst="rect">
            <a:avLst/>
          </a:prstGeom>
        </p:spPr>
        <p:txBody>
          <a:bodyPr wrap="square">
            <a:spAutoFit/>
          </a:bodyPr>
          <a:lstStyle/>
          <a:p>
            <a:pPr>
              <a:defRPr/>
            </a:pPr>
            <a:r>
              <a:rPr lang="el-GR" sz="1600" dirty="0" smtClean="0">
                <a:solidFill>
                  <a:schemeClr val="tx1">
                    <a:lumMod val="65000"/>
                    <a:lumOff val="35000"/>
                  </a:schemeClr>
                </a:solidFill>
              </a:rPr>
              <a:t>Τις δύο φάσεις οριοθετούν οι προδιαγραφές σχεδίασης οι οποίες αποτελούν εξαιρετικά σημαντικό παραδοτέο, αποτελούν την οριστική και οργανωμένη καταγραφή των σχεδιαστικών στόχων και </a:t>
            </a:r>
            <a:r>
              <a:rPr lang="el-GR" sz="1600" b="1" dirty="0" smtClean="0">
                <a:solidFill>
                  <a:schemeClr val="tx1">
                    <a:lumMod val="65000"/>
                    <a:lumOff val="35000"/>
                  </a:schemeClr>
                </a:solidFill>
              </a:rPr>
              <a:t>δεν τροποποιούνται</a:t>
            </a:r>
            <a:r>
              <a:rPr lang="el-GR" sz="1600" dirty="0" smtClean="0">
                <a:solidFill>
                  <a:schemeClr val="tx1">
                    <a:lumMod val="65000"/>
                    <a:lumOff val="35000"/>
                  </a:schemeClr>
                </a:solidFill>
              </a:rPr>
              <a:t>.</a:t>
            </a:r>
          </a:p>
          <a:p>
            <a:pPr>
              <a:defRPr/>
            </a:pPr>
            <a:r>
              <a:rPr lang="el-GR" sz="1600" dirty="0" smtClean="0">
                <a:solidFill>
                  <a:schemeClr val="tx1">
                    <a:lumMod val="65000"/>
                    <a:lumOff val="35000"/>
                  </a:schemeClr>
                </a:solidFill>
              </a:rPr>
              <a:t>Αυτή η οριοθέτηση αποσκοπεί στην:</a:t>
            </a:r>
          </a:p>
          <a:p>
            <a:pPr>
              <a:buFontTx/>
              <a:buChar char="-"/>
              <a:defRPr/>
            </a:pPr>
            <a:r>
              <a:rPr lang="el-GR" sz="1600" dirty="0" smtClean="0">
                <a:solidFill>
                  <a:schemeClr val="tx1">
                    <a:lumMod val="65000"/>
                    <a:lumOff val="35000"/>
                  </a:schemeClr>
                </a:solidFill>
              </a:rPr>
              <a:t>Αποφυγή πρόωρων σχεδιαστικών προτάσεων ελλείψει ερευνητικής τεκμηρίωσης.</a:t>
            </a:r>
          </a:p>
          <a:p>
            <a:pPr>
              <a:buFontTx/>
              <a:buChar char="-"/>
              <a:defRPr/>
            </a:pPr>
            <a:r>
              <a:rPr lang="el-GR" sz="1600" dirty="0" smtClean="0">
                <a:solidFill>
                  <a:schemeClr val="tx1">
                    <a:lumMod val="65000"/>
                    <a:lumOff val="35000"/>
                  </a:schemeClr>
                </a:solidFill>
              </a:rPr>
              <a:t>Την συντόμευση του κύκλου σχεδίασης.</a:t>
            </a:r>
            <a:endParaRPr lang="el-GR" sz="1600" dirty="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2199" y="0"/>
            <a:ext cx="3981603" cy="369332"/>
          </a:xfrm>
          <a:prstGeom prst="rect">
            <a:avLst/>
          </a:prstGeom>
          <a:noFill/>
          <a:ln>
            <a:noFill/>
          </a:ln>
        </p:spPr>
        <p:txBody>
          <a:bodyPr wrap="none" rtlCol="0">
            <a:spAutoFit/>
          </a:bodyPr>
          <a:lstStyle/>
          <a:p>
            <a:pPr algn="ctr"/>
            <a:r>
              <a:rPr lang="el-GR" b="1" dirty="0" smtClean="0">
                <a:ln w="12700">
                  <a:solidFill>
                    <a:schemeClr val="bg1">
                      <a:lumMod val="50000"/>
                    </a:schemeClr>
                  </a:solidFill>
                </a:ln>
              </a:rPr>
              <a:t>ΕΙΣΑΓΩΓΗ</a:t>
            </a:r>
            <a:r>
              <a:rPr lang="en-US" b="1" dirty="0" smtClean="0">
                <a:ln w="12700">
                  <a:solidFill>
                    <a:schemeClr val="bg1">
                      <a:lumMod val="50000"/>
                    </a:schemeClr>
                  </a:solidFill>
                </a:ln>
              </a:rPr>
              <a:t> – </a:t>
            </a:r>
            <a:r>
              <a:rPr lang="el-GR" b="1" dirty="0" smtClean="0">
                <a:ln w="12700">
                  <a:solidFill>
                    <a:schemeClr val="bg1">
                      <a:lumMod val="50000"/>
                    </a:schemeClr>
                  </a:solidFill>
                </a:ln>
              </a:rPr>
              <a:t>ΛΕΞΕΙΣ ΚΛΕΙΔΙΑ</a:t>
            </a:r>
            <a:r>
              <a:rPr lang="en-US" b="1" dirty="0" smtClean="0">
                <a:ln w="12700">
                  <a:solidFill>
                    <a:schemeClr val="bg1">
                      <a:lumMod val="50000"/>
                    </a:schemeClr>
                  </a:solidFill>
                </a:ln>
              </a:rPr>
              <a:t> </a:t>
            </a:r>
            <a:r>
              <a:rPr lang="el-GR" b="1" dirty="0" smtClean="0">
                <a:ln w="12700">
                  <a:solidFill>
                    <a:schemeClr val="bg1">
                      <a:lumMod val="50000"/>
                    </a:schemeClr>
                  </a:solidFill>
                </a:ln>
              </a:rPr>
              <a:t>ΣΤΟΥΝΤΙΟ 5</a:t>
            </a:r>
            <a:endParaRPr lang="en-US" b="1" dirty="0" smtClean="0">
              <a:ln w="12700">
                <a:solidFill>
                  <a:schemeClr val="bg1">
                    <a:lumMod val="50000"/>
                  </a:schemeClr>
                </a:solidFill>
              </a:ln>
            </a:endParaRPr>
          </a:p>
        </p:txBody>
      </p:sp>
      <p:sp>
        <p:nvSpPr>
          <p:cNvPr id="5" name="TextBox 4"/>
          <p:cNvSpPr txBox="1"/>
          <p:nvPr/>
        </p:nvSpPr>
        <p:spPr>
          <a:xfrm>
            <a:off x="0" y="500042"/>
            <a:ext cx="9906000" cy="6186309"/>
          </a:xfrm>
          <a:prstGeom prst="rect">
            <a:avLst/>
          </a:prstGeom>
          <a:noFill/>
        </p:spPr>
        <p:txBody>
          <a:bodyPr wrap="square" rtlCol="0">
            <a:spAutoFit/>
          </a:bodyPr>
          <a:lstStyle/>
          <a:p>
            <a:pPr algn="ctr"/>
            <a:r>
              <a:rPr lang="el-GR" dirty="0" smtClean="0"/>
              <a:t>ΠΡΟΣΟΜΟΙΩΣΗ ΕΠΑΓΓΕΛΜΑΤΙΚΗΣ ΠΡΑΚΤΙΚΗΣ</a:t>
            </a:r>
          </a:p>
          <a:p>
            <a:pPr algn="ctr"/>
            <a:r>
              <a:rPr lang="el-GR" dirty="0" smtClean="0"/>
              <a:t>ΑΞΙΟΛΟΓΟΥΝΤΑΙ ΜΕΘΟΔΟΣ ΚΑΙ ΑΠΟΤΕΛΕΣΜΑ</a:t>
            </a:r>
            <a:endParaRPr lang="en-US" dirty="0" smtClean="0"/>
          </a:p>
          <a:p>
            <a:pPr algn="ctr"/>
            <a:r>
              <a:rPr lang="el-GR" dirty="0" smtClean="0"/>
              <a:t>ΠΑΡΑΔΟΤΕΑ</a:t>
            </a:r>
          </a:p>
          <a:p>
            <a:pPr algn="ctr"/>
            <a:endParaRPr lang="el-GR" dirty="0" smtClean="0"/>
          </a:p>
          <a:p>
            <a:pPr algn="ctr"/>
            <a:r>
              <a:rPr lang="el-GR" dirty="0" smtClean="0"/>
              <a:t>ΠΡΩΤΟΤΥΠΗ ΕΡΕΥΝΑ – ΕΡΕΥΝΑ ΠΕΔΙΟΥ</a:t>
            </a:r>
          </a:p>
          <a:p>
            <a:pPr algn="ctr"/>
            <a:r>
              <a:rPr lang="el-GR" dirty="0" smtClean="0"/>
              <a:t>ΕΠΙΚΥΡΩΣΗ - ΑΞΙΟΛΟΓΗΣΗ – ΕΞΕΛΙΞΗ ΣΧΕΔΙΑΣΤΙΚΩΝ ΛΥΣΕΩΝ</a:t>
            </a:r>
          </a:p>
          <a:p>
            <a:pPr algn="ctr"/>
            <a:r>
              <a:rPr lang="el-GR" dirty="0" smtClean="0"/>
              <a:t>ΠΡΩΤΟΤΥΠΟΠΟΙΗΣΗ – ΕΞΕΛΙΚΤΙΚΑ ΠΡΩΤΟΤΥΠΑ – ΛΕΙΤΟΥΡΓΙΚΑ ΠΡΩΤΟΤΥΠΑ – ΤΕΛΙΚΑ ΠΡΩΤΟΤΥΠΑ</a:t>
            </a:r>
          </a:p>
          <a:p>
            <a:pPr algn="ctr"/>
            <a:endParaRPr lang="el-GR" dirty="0" smtClean="0"/>
          </a:p>
          <a:p>
            <a:pPr algn="ctr"/>
            <a:r>
              <a:rPr lang="en-US" dirty="0" smtClean="0"/>
              <a:t>NEW PRODUCT DEVELOPMENT – </a:t>
            </a:r>
            <a:r>
              <a:rPr lang="en-US" b="1" dirty="0" smtClean="0"/>
              <a:t>PRODUCT DESIGN </a:t>
            </a:r>
            <a:r>
              <a:rPr lang="en-US" dirty="0" smtClean="0"/>
              <a:t>– INDUSTRIAL DESIGN</a:t>
            </a:r>
            <a:endParaRPr lang="el-GR" dirty="0"/>
          </a:p>
          <a:p>
            <a:pPr algn="ctr"/>
            <a:r>
              <a:rPr lang="en-US" dirty="0" smtClean="0"/>
              <a:t>MARKET ANALYSIS - MARKETING</a:t>
            </a:r>
            <a:endParaRPr lang="el-GR" dirty="0" smtClean="0"/>
          </a:p>
          <a:p>
            <a:pPr algn="ctr"/>
            <a:r>
              <a:rPr lang="en-US" dirty="0" smtClean="0"/>
              <a:t>FUZZY FRONT END</a:t>
            </a:r>
            <a:endParaRPr lang="el-GR" dirty="0" smtClean="0"/>
          </a:p>
          <a:p>
            <a:pPr algn="ctr"/>
            <a:endParaRPr lang="el-GR" dirty="0"/>
          </a:p>
          <a:p>
            <a:pPr algn="ctr"/>
            <a:r>
              <a:rPr lang="el-GR" dirty="0" smtClean="0"/>
              <a:t>ΑΝΘΡΩΠΟΚΕΝΤΡΙΚΗ ΣΧΕΔΙΑΣΗ</a:t>
            </a:r>
          </a:p>
          <a:p>
            <a:pPr algn="ctr"/>
            <a:r>
              <a:rPr lang="el-GR" dirty="0" smtClean="0"/>
              <a:t>ΕΡΓΟΝΟΜΙΑ – ΓΝΩΣΤΙΚΗ ΕΠΙΣΤΗΜΗ</a:t>
            </a:r>
          </a:p>
          <a:p>
            <a:pPr algn="ctr"/>
            <a:endParaRPr lang="el-GR" dirty="0"/>
          </a:p>
          <a:p>
            <a:pPr algn="ctr"/>
            <a:r>
              <a:rPr lang="el-GR" dirty="0" smtClean="0"/>
              <a:t>ΑΙΣΘΗΤΙΚΗ – ΣΗΜΕΙΟΛΟΓΙΑ – ΥΠΕΡΑΞΙΑ</a:t>
            </a:r>
          </a:p>
          <a:p>
            <a:pPr algn="ctr"/>
            <a:endParaRPr lang="el-GR" dirty="0"/>
          </a:p>
          <a:p>
            <a:pPr algn="ctr"/>
            <a:r>
              <a:rPr lang="el-GR" dirty="0" smtClean="0"/>
              <a:t>ΚΑΤΑΣΚΕΥΑΣΙΜΟΤΗΤΑ - ΚΟΣΤΟΣ</a:t>
            </a:r>
            <a:endParaRPr lang="en-US" dirty="0" smtClean="0"/>
          </a:p>
          <a:p>
            <a:pPr algn="ctr"/>
            <a:endParaRPr lang="en-US" dirty="0"/>
          </a:p>
          <a:p>
            <a:pPr algn="ctr"/>
            <a:r>
              <a:rPr lang="el-GR" dirty="0" smtClean="0"/>
              <a:t>ΠΡΩΤΟΒΟΥΛΙΑ – ΑΥΤΟΝΟΜΙΑ – ΔΙΑΧΕΙΡΙΣΗ ΣΧΕΔΙΑΣΤΙΚΟΥ ΕΡΓΟΥ </a:t>
            </a:r>
          </a:p>
          <a:p>
            <a:pPr algn="ctr"/>
            <a:endParaRPr lang="el-GR" dirty="0"/>
          </a:p>
          <a:p>
            <a:pPr algn="ctr"/>
            <a:r>
              <a:rPr lang="el-GR" dirty="0" smtClean="0"/>
              <a:t>ΚΑΙΝΟΤΟΜΙΑ</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1595</Words>
  <Application>Microsoft Office PowerPoint</Application>
  <PresentationFormat>A4 Paper (210x297 mm)</PresentationFormat>
  <Paragraphs>345</Paragraphs>
  <Slides>16</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Θέμα του Office</vt:lpstr>
      <vt:lpstr>Studio VI-Product Design 2  </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tzoutzaras</dc:creator>
  <cp:lastModifiedBy>Pellas Nikolaos</cp:lastModifiedBy>
  <cp:revision>95</cp:revision>
  <dcterms:created xsi:type="dcterms:W3CDTF">2014-09-29T15:01:07Z</dcterms:created>
  <dcterms:modified xsi:type="dcterms:W3CDTF">2015-09-03T07:36:10Z</dcterms:modified>
</cp:coreProperties>
</file>