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 id="1" name="bofy" initials="b" lastIdx="1" clrIdx="1">
    <p:extLst>
      <p:ext uri="{19B8F6BF-5375-455C-9EA6-DF929625EA0E}">
        <p15:presenceInfo xmlns:p15="http://schemas.microsoft.com/office/powerpoint/2012/main" userId="bof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17/7/2015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
            </a:r>
            <a:br>
              <a:rPr lang="el-GR" sz="3200" dirty="0">
                <a:latin typeface="Arial" charset="0"/>
              </a:rPr>
            </a:br>
            <a:r>
              <a:rPr lang="el-GR" sz="3200" dirty="0">
                <a:latin typeface="Arial" charset="0"/>
              </a:rPr>
              <a:t>Αειφόρος σχεδίαση </a:t>
            </a:r>
            <a:br>
              <a:rPr lang="el-GR" sz="3200" dirty="0">
                <a:latin typeface="Arial" charset="0"/>
              </a:rPr>
            </a:br>
            <a:endParaRPr lang="el-GR" sz="3200" dirty="0" smtClean="0">
              <a:latin typeface="Arial" charset="0"/>
            </a:endParaRP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latin typeface="Arial" panose="020B0604020202020204" pitchFamily="34" charset="0"/>
                <a:cs typeface="Arial" panose="020B0604020202020204" pitchFamily="34" charset="0"/>
              </a:rPr>
              <a:t>Ενότητα </a:t>
            </a:r>
            <a:r>
              <a:rPr lang="en-US" sz="2800" b="1" dirty="0" smtClean="0">
                <a:latin typeface="Arial" panose="020B0604020202020204" pitchFamily="34" charset="0"/>
                <a:cs typeface="Arial" panose="020B0604020202020204" pitchFamily="34" charset="0"/>
              </a:rPr>
              <a:t>5</a:t>
            </a:r>
            <a:r>
              <a:rPr lang="el-GR" sz="2000" b="1" dirty="0">
                <a:latin typeface="Arial" panose="020B0604020202020204" pitchFamily="34" charset="0"/>
                <a:cs typeface="Arial" panose="020B0604020202020204" pitchFamily="34" charset="0"/>
              </a:rPr>
              <a:t>: </a:t>
            </a:r>
            <a:r>
              <a:rPr lang="el-GR" sz="2800" dirty="0" smtClean="0">
                <a:latin typeface="Arial" panose="020B0604020202020204" pitchFamily="34" charset="0"/>
                <a:cs typeface="Arial" panose="020B0604020202020204" pitchFamily="34" charset="0"/>
              </a:rPr>
              <a:t>Φυσικός Καπιταλισμός</a:t>
            </a:r>
            <a:endParaRPr lang="el-GR" sz="1400" i="1" dirty="0" smtClean="0">
              <a:latin typeface="Arial" panose="020B0604020202020204" pitchFamily="34" charset="0"/>
              <a:cs typeface="Arial" panose="020B0604020202020204" pitchFamily="34"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Σπυρίδων Μποφυλάτος </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4 </a:t>
            </a:r>
            <a:r>
              <a:rPr lang="el-GR" dirty="0" smtClean="0"/>
              <a:t>Μεταβάσεις</a:t>
            </a:r>
            <a:endParaRPr lang="en-US" dirty="0"/>
          </a:p>
        </p:txBody>
      </p:sp>
      <p:sp>
        <p:nvSpPr>
          <p:cNvPr id="3" name="Content Placeholder 2"/>
          <p:cNvSpPr>
            <a:spLocks noGrp="1"/>
          </p:cNvSpPr>
          <p:nvPr>
            <p:ph idx="1"/>
          </p:nvPr>
        </p:nvSpPr>
        <p:spPr/>
        <p:txBody>
          <a:bodyPr>
            <a:noAutofit/>
          </a:bodyPr>
          <a:lstStyle/>
          <a:p>
            <a:r>
              <a:rPr lang="el-GR" sz="1800" dirty="0"/>
              <a:t>Οι τέσσερεις, σειριακές, μεταβάσεις που προτείνουν οι συγγράφεις είναι:</a:t>
            </a:r>
          </a:p>
          <a:p>
            <a:pPr lvl="1">
              <a:lnSpc>
                <a:spcPct val="150000"/>
              </a:lnSpc>
            </a:pPr>
            <a:r>
              <a:rPr lang="el-GR" sz="1800" b="1" dirty="0"/>
              <a:t>Ριζική αύξηση της παραγωγικότητας των φυσικών πόρων</a:t>
            </a:r>
            <a:r>
              <a:rPr lang="el-GR" sz="1800" dirty="0"/>
              <a:t> (</a:t>
            </a:r>
            <a:r>
              <a:rPr lang="en-US" sz="1800" dirty="0"/>
              <a:t>Dramatically increase the productivity of</a:t>
            </a:r>
            <a:r>
              <a:rPr lang="el-GR" sz="1800" dirty="0"/>
              <a:t> </a:t>
            </a:r>
            <a:r>
              <a:rPr lang="en-US" sz="1800" dirty="0"/>
              <a:t>natural resources)</a:t>
            </a:r>
            <a:endParaRPr lang="el-GR" sz="1800" dirty="0"/>
          </a:p>
          <a:p>
            <a:pPr lvl="1">
              <a:lnSpc>
                <a:spcPct val="150000"/>
              </a:lnSpc>
            </a:pPr>
            <a:r>
              <a:rPr lang="el-GR" sz="1800" b="1" dirty="0"/>
              <a:t>Μετάβαση σε βιολογικά εμπνευσμένα μοντέλα παραγωγής </a:t>
            </a:r>
            <a:r>
              <a:rPr lang="el-GR" sz="1800" dirty="0"/>
              <a:t>(</a:t>
            </a:r>
            <a:r>
              <a:rPr lang="en-US" sz="1800" dirty="0"/>
              <a:t>Shift to biologically inspired production</a:t>
            </a:r>
            <a:r>
              <a:rPr lang="el-GR" sz="1800" dirty="0"/>
              <a:t> </a:t>
            </a:r>
            <a:r>
              <a:rPr lang="en-US" sz="1800" dirty="0"/>
              <a:t>models)</a:t>
            </a:r>
            <a:endParaRPr lang="el-GR" sz="1800" dirty="0"/>
          </a:p>
          <a:p>
            <a:pPr lvl="1">
              <a:lnSpc>
                <a:spcPct val="150000"/>
              </a:lnSpc>
            </a:pPr>
            <a:r>
              <a:rPr lang="en-US" sz="1800" b="1" dirty="0"/>
              <a:t>Υιοθέτηση της σχεδίασης υπηρεσιών</a:t>
            </a:r>
            <a:r>
              <a:rPr lang="en-US" sz="1800" dirty="0"/>
              <a:t> (Move towards a solution based business model)</a:t>
            </a:r>
            <a:endParaRPr lang="el-GR" sz="1800" dirty="0"/>
          </a:p>
          <a:p>
            <a:pPr lvl="1">
              <a:lnSpc>
                <a:spcPct val="150000"/>
              </a:lnSpc>
            </a:pPr>
            <a:r>
              <a:rPr lang="el-GR" sz="1800" b="1" dirty="0"/>
              <a:t>Επανεπένδυση σε φυσικό κεφάλαιο </a:t>
            </a:r>
            <a:r>
              <a:rPr lang="el-GR" sz="1800" dirty="0"/>
              <a:t>(Reinvest in natural capital)</a:t>
            </a:r>
            <a:endParaRPr lang="en-US" sz="1800" dirty="0"/>
          </a:p>
        </p:txBody>
      </p:sp>
    </p:spTree>
    <p:extLst>
      <p:ext uri="{BB962C8B-B14F-4D97-AF65-F5344CB8AC3E}">
        <p14:creationId xmlns:p14="http://schemas.microsoft.com/office/powerpoint/2010/main" val="1934309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smtClean="0"/>
              <a:t>Ριζική αύξηση </a:t>
            </a:r>
            <a:r>
              <a:rPr lang="el-GR" sz="4000" dirty="0"/>
              <a:t>της </a:t>
            </a:r>
            <a:r>
              <a:rPr lang="el-GR" sz="4000" dirty="0" smtClean="0"/>
              <a:t>παραγωγικότητας </a:t>
            </a:r>
            <a:r>
              <a:rPr lang="el-GR" sz="4000" dirty="0"/>
              <a:t>των </a:t>
            </a:r>
            <a:r>
              <a:rPr lang="el-GR" sz="4000" dirty="0" smtClean="0"/>
              <a:t>φυσικών πόρων </a:t>
            </a:r>
            <a:endParaRPr lang="en-US" sz="4000" dirty="0"/>
          </a:p>
        </p:txBody>
      </p:sp>
      <p:sp>
        <p:nvSpPr>
          <p:cNvPr id="3" name="Content Placeholder 2"/>
          <p:cNvSpPr>
            <a:spLocks noGrp="1"/>
          </p:cNvSpPr>
          <p:nvPr>
            <p:ph idx="1"/>
          </p:nvPr>
        </p:nvSpPr>
        <p:spPr/>
        <p:txBody>
          <a:bodyPr>
            <a:noAutofit/>
          </a:bodyPr>
          <a:lstStyle/>
          <a:p>
            <a:r>
              <a:rPr lang="el-GR" sz="1800" dirty="0"/>
              <a:t>Η πρώτη μετάπτωση είναι η αύξηση της παραγωγικότητας των φυσικών πόρων. Η δυνατότητα να κάνουμε περισσότερα είναι μια συνεχής διαδικασία η οποία άρχισε με την βιομηχανική επανάσταση. Αυτή η μετάπτωση δεν εμπεριέχει κάποια ιδιαίτερη καινοτομία άλλα μια επιτάχυνση των βελτιώσεων στην βιομηχανική παραγωγή. Αυτό επιτυγχάνεται με τρεις τρόπους: </a:t>
            </a:r>
          </a:p>
          <a:p>
            <a:pPr lvl="1">
              <a:lnSpc>
                <a:spcPct val="150000"/>
              </a:lnSpc>
            </a:pPr>
            <a:r>
              <a:rPr lang="el-GR" sz="1800" dirty="0"/>
              <a:t>Σχεδίαση ολικών συστημάτων</a:t>
            </a:r>
          </a:p>
          <a:p>
            <a:pPr lvl="1">
              <a:lnSpc>
                <a:spcPct val="150000"/>
              </a:lnSpc>
            </a:pPr>
            <a:r>
              <a:rPr lang="el-GR" sz="1800" dirty="0"/>
              <a:t>Παράκαμψη του ορίου κόστους </a:t>
            </a:r>
          </a:p>
          <a:p>
            <a:pPr lvl="1">
              <a:lnSpc>
                <a:spcPct val="150000"/>
              </a:lnSpc>
            </a:pPr>
            <a:r>
              <a:rPr lang="el-GR" sz="1800" dirty="0"/>
              <a:t>Υιοθέτηση καινοτόμων τεχνολογιών.</a:t>
            </a:r>
            <a:endParaRPr lang="en-US" sz="1800" dirty="0"/>
          </a:p>
        </p:txBody>
      </p:sp>
    </p:spTree>
    <p:extLst>
      <p:ext uri="{BB962C8B-B14F-4D97-AF65-F5344CB8AC3E}">
        <p14:creationId xmlns:p14="http://schemas.microsoft.com/office/powerpoint/2010/main" val="3106439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Σχεδίαση ολικών συστημάτων</a:t>
            </a:r>
            <a:r>
              <a:rPr lang="el-GR" dirty="0"/>
              <a:t/>
            </a:r>
            <a:br>
              <a:rPr lang="el-GR" dirty="0"/>
            </a:br>
            <a:endParaRPr lang="en-US" dirty="0"/>
          </a:p>
        </p:txBody>
      </p:sp>
      <p:sp>
        <p:nvSpPr>
          <p:cNvPr id="3" name="Content Placeholder 2"/>
          <p:cNvSpPr>
            <a:spLocks noGrp="1"/>
          </p:cNvSpPr>
          <p:nvPr>
            <p:ph idx="1"/>
          </p:nvPr>
        </p:nvSpPr>
        <p:spPr/>
        <p:txBody>
          <a:bodyPr>
            <a:noAutofit/>
          </a:bodyPr>
          <a:lstStyle/>
          <a:p>
            <a:pPr marL="137160" lvl="1">
              <a:spcBef>
                <a:spcPts val="900"/>
              </a:spcBef>
              <a:spcAft>
                <a:spcPts val="150"/>
              </a:spcAft>
            </a:pPr>
            <a:r>
              <a:rPr lang="el-GR" sz="1800" dirty="0"/>
              <a:t>Η Σχεδίαση ολικών συστημάτων (</a:t>
            </a:r>
            <a:r>
              <a:rPr lang="en-US" sz="1800" dirty="0"/>
              <a:t>whole systems design)</a:t>
            </a:r>
            <a:r>
              <a:rPr lang="el-GR" sz="1800" dirty="0"/>
              <a:t> </a:t>
            </a:r>
            <a:r>
              <a:rPr lang="en-US" sz="1800" dirty="0"/>
              <a:t>(Birkeland, 2005)</a:t>
            </a:r>
            <a:r>
              <a:rPr lang="el-GR" sz="1800" dirty="0"/>
              <a:t> αναγνωρίζει τον νόμο της φθίνουσας επιστροφής (</a:t>
            </a:r>
            <a:r>
              <a:rPr lang="en-US" sz="1800" dirty="0"/>
              <a:t>law of diminishing returns)</a:t>
            </a:r>
            <a:r>
              <a:rPr lang="el-GR" sz="1800" dirty="0"/>
              <a:t> που  λέει πως «</a:t>
            </a:r>
            <a:r>
              <a:rPr lang="el-GR" sz="1800" i="1" dirty="0"/>
              <a:t>καθώς εξοικονομούμε περισσότερη ενέργεια, το οικονομικό κόστος της εξοικονόμησης της επόμενης μονάδας ενέργειας αυξάνεται αρχικά όλο πιο απότομα</a:t>
            </a:r>
            <a:r>
              <a:rPr lang="el-GR" sz="1800" dirty="0"/>
              <a:t>». Αυτό έχει σαν αποτέλεσμα  η βελτιστοποίηση ενός συστήματος από ένα σημείο και πέρα να είναι ποιο ακριβή από το αναμενόμενο κέρδος. Μια βασική αίτια για το παραπάνω είναι πως παραδοσιακά προσπαθούμε να βελτιστοποιήσουμε τα επιμέρους συστήματα . Οι κύριοι λόγοι που αυτή η διαδικασία αποτυγχάνει είναι:</a:t>
            </a:r>
          </a:p>
          <a:p>
            <a:pPr marL="308610" lvl="2">
              <a:spcBef>
                <a:spcPts val="900"/>
              </a:spcBef>
              <a:spcAft>
                <a:spcPts val="150"/>
              </a:spcAft>
            </a:pPr>
            <a:r>
              <a:rPr lang="el-GR" sz="1800" dirty="0"/>
              <a:t>Τα υποσυστήματα βελτιστοποιούνται μεμονωμένα </a:t>
            </a:r>
          </a:p>
          <a:p>
            <a:pPr marL="308610" lvl="2">
              <a:spcBef>
                <a:spcPts val="900"/>
              </a:spcBef>
              <a:spcAft>
                <a:spcPts val="150"/>
              </a:spcAft>
            </a:pPr>
            <a:r>
              <a:rPr lang="el-GR" sz="1800" dirty="0"/>
              <a:t>Η βελτιστοποίηση στοχεύει σε ενός τύπου οφέλη</a:t>
            </a:r>
          </a:p>
        </p:txBody>
      </p:sp>
    </p:spTree>
    <p:extLst>
      <p:ext uri="{BB962C8B-B14F-4D97-AF65-F5344CB8AC3E}">
        <p14:creationId xmlns:p14="http://schemas.microsoft.com/office/powerpoint/2010/main" val="319702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Σχεδίαση ολικών συστημάτων</a:t>
            </a:r>
            <a:r>
              <a:rPr lang="el-GR" dirty="0"/>
              <a:t/>
            </a:r>
            <a:br>
              <a:rPr lang="el-GR" dirty="0"/>
            </a:br>
            <a:endParaRPr lang="en-US" dirty="0"/>
          </a:p>
        </p:txBody>
      </p:sp>
      <p:pic>
        <p:nvPicPr>
          <p:cNvPr id="5" name="Picture 4"/>
          <p:cNvPicPr>
            <a:picLocks noChangeAspect="1"/>
          </p:cNvPicPr>
          <p:nvPr/>
        </p:nvPicPr>
        <p:blipFill>
          <a:blip r:embed="rId2"/>
          <a:stretch>
            <a:fillRect/>
          </a:stretch>
        </p:blipFill>
        <p:spPr>
          <a:xfrm>
            <a:off x="1274226" y="1819198"/>
            <a:ext cx="6593986" cy="4181552"/>
          </a:xfrm>
          <a:prstGeom prst="rect">
            <a:avLst/>
          </a:prstGeom>
        </p:spPr>
      </p:pic>
    </p:spTree>
    <p:extLst>
      <p:ext uri="{BB962C8B-B14F-4D97-AF65-F5344CB8AC3E}">
        <p14:creationId xmlns:p14="http://schemas.microsoft.com/office/powerpoint/2010/main" val="3297555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Παράκαμψη </a:t>
            </a:r>
            <a:r>
              <a:rPr lang="el-GR" dirty="0"/>
              <a:t>του </a:t>
            </a:r>
            <a:r>
              <a:rPr lang="el-GR" dirty="0" smtClean="0"/>
              <a:t>ορίου κ</a:t>
            </a:r>
            <a:r>
              <a:rPr lang="el-GR" dirty="0"/>
              <a:t>ό</a:t>
            </a:r>
            <a:r>
              <a:rPr lang="el-GR" dirty="0" smtClean="0"/>
              <a:t>στους </a:t>
            </a:r>
            <a:r>
              <a:rPr lang="el-GR" dirty="0"/>
              <a:t/>
            </a:r>
            <a:br>
              <a:rPr lang="el-GR" dirty="0"/>
            </a:br>
            <a:endParaRPr lang="en-US" dirty="0"/>
          </a:p>
        </p:txBody>
      </p:sp>
      <p:sp>
        <p:nvSpPr>
          <p:cNvPr id="3" name="Content Placeholder 2"/>
          <p:cNvSpPr>
            <a:spLocks noGrp="1"/>
          </p:cNvSpPr>
          <p:nvPr>
            <p:ph idx="1"/>
          </p:nvPr>
        </p:nvSpPr>
        <p:spPr/>
        <p:txBody>
          <a:bodyPr/>
          <a:lstStyle/>
          <a:p>
            <a:r>
              <a:rPr lang="el-GR" sz="2400" dirty="0" smtClean="0"/>
              <a:t>Υπάρχουν δυο τρόποι ώστε οι σχεδιαστές να παρακάμψουν το </a:t>
            </a:r>
            <a:r>
              <a:rPr lang="el-GR" sz="2400" dirty="0"/>
              <a:t>ό</a:t>
            </a:r>
            <a:r>
              <a:rPr lang="el-GR" sz="2400" dirty="0" smtClean="0"/>
              <a:t>ριο κόστους:</a:t>
            </a:r>
            <a:endParaRPr lang="en-US" sz="2400" dirty="0" smtClean="0"/>
          </a:p>
          <a:p>
            <a:r>
              <a:rPr lang="el-GR" sz="2400" dirty="0" smtClean="0"/>
              <a:t>Η </a:t>
            </a:r>
            <a:r>
              <a:rPr lang="el-GR" sz="2400" dirty="0"/>
              <a:t>πρώτη είναι να ενσωματώσει το σχεδιασμό μιας ολόκληρης δέσμης </a:t>
            </a:r>
            <a:r>
              <a:rPr lang="el-GR" sz="2400" dirty="0" smtClean="0"/>
              <a:t>μέτρων</a:t>
            </a:r>
            <a:r>
              <a:rPr lang="el-GR" sz="2400" dirty="0"/>
              <a:t>, έτσι ώστε κάθε μέτρο επιτυγχάνει πολλαπλά οφέλη, όπως η αποταμίευση στις δύο το κόστος της ενέργειας και του εξοπλισμού</a:t>
            </a:r>
            <a:r>
              <a:rPr lang="el-GR" sz="2400" dirty="0" smtClean="0"/>
              <a:t>.</a:t>
            </a:r>
            <a:r>
              <a:rPr lang="en-US" sz="2400" dirty="0" smtClean="0"/>
              <a:t> Win-win</a:t>
            </a:r>
            <a:endParaRPr lang="el-GR" sz="2400" dirty="0" smtClean="0"/>
          </a:p>
          <a:p>
            <a:r>
              <a:rPr lang="el-GR" sz="2400" dirty="0" smtClean="0"/>
              <a:t> Η </a:t>
            </a:r>
            <a:r>
              <a:rPr lang="el-GR" sz="2400" dirty="0"/>
              <a:t>δεύτερη μέθοδος είναι να </a:t>
            </a:r>
            <a:r>
              <a:rPr lang="el-GR" sz="2400" dirty="0" smtClean="0"/>
              <a:t>προσδέσουμε βελτιώσεις σε αλλαγές </a:t>
            </a:r>
            <a:r>
              <a:rPr lang="el-GR" sz="2400" dirty="0"/>
              <a:t>που γίνονται ούτως ή άλλως για άλλους </a:t>
            </a:r>
            <a:r>
              <a:rPr lang="el-GR" sz="2400" dirty="0" smtClean="0"/>
              <a:t>λόγους.</a:t>
            </a:r>
            <a:endParaRPr lang="en-US" sz="2400" dirty="0"/>
          </a:p>
        </p:txBody>
      </p:sp>
    </p:spTree>
    <p:extLst>
      <p:ext uri="{BB962C8B-B14F-4D97-AF65-F5344CB8AC3E}">
        <p14:creationId xmlns:p14="http://schemas.microsoft.com/office/powerpoint/2010/main" val="334775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55000" lnSpcReduction="20000"/>
          </a:bodyPr>
          <a:lstStyle/>
          <a:p>
            <a:r>
              <a:rPr lang="en-US" i="1" dirty="0"/>
              <a:t>One of its industrial processes required 14 pumps. In </a:t>
            </a:r>
            <a:r>
              <a:rPr lang="en-US" i="1" dirty="0" smtClean="0"/>
              <a:t>optimizing</a:t>
            </a:r>
            <a:r>
              <a:rPr lang="el-GR" i="1" dirty="0" smtClean="0"/>
              <a:t> </a:t>
            </a:r>
            <a:r>
              <a:rPr lang="en-US" i="1" dirty="0" smtClean="0"/>
              <a:t>the </a:t>
            </a:r>
            <a:r>
              <a:rPr lang="en-US" i="1" dirty="0"/>
              <a:t>design, the top Western specialist firm sized the pump motors to total </a:t>
            </a:r>
            <a:r>
              <a:rPr lang="en-US" i="1" dirty="0" smtClean="0"/>
              <a:t>95</a:t>
            </a:r>
            <a:r>
              <a:rPr lang="el-GR" i="1" dirty="0" smtClean="0"/>
              <a:t> </a:t>
            </a:r>
            <a:r>
              <a:rPr lang="en-US" i="1" dirty="0" smtClean="0"/>
              <a:t>horsepower</a:t>
            </a:r>
            <a:r>
              <a:rPr lang="en-US" i="1" dirty="0"/>
              <a:t>. But by applying methods learned from Singaporean </a:t>
            </a:r>
            <a:r>
              <a:rPr lang="en-US" i="1" dirty="0" smtClean="0"/>
              <a:t>efficiency</a:t>
            </a:r>
            <a:r>
              <a:rPr lang="el-GR" i="1" dirty="0" smtClean="0"/>
              <a:t> </a:t>
            </a:r>
            <a:r>
              <a:rPr lang="en-US" i="1" dirty="0" smtClean="0"/>
              <a:t>expert Engineer </a:t>
            </a:r>
            <a:r>
              <a:rPr lang="en-US" i="1" dirty="0"/>
              <a:t>Lock Lee (and focusing on reducing waste in the form </a:t>
            </a:r>
            <a:r>
              <a:rPr lang="en-US" i="1" dirty="0" smtClean="0"/>
              <a:t>of</a:t>
            </a:r>
            <a:r>
              <a:rPr lang="el-GR" i="1" dirty="0" smtClean="0"/>
              <a:t> </a:t>
            </a:r>
            <a:r>
              <a:rPr lang="en-US" i="1" dirty="0" smtClean="0"/>
              <a:t>friction</a:t>
            </a:r>
            <a:r>
              <a:rPr lang="en-US" i="1" dirty="0"/>
              <a:t>),Jan Schilham cut the design's pumping power to only 7 </a:t>
            </a:r>
            <a:r>
              <a:rPr lang="en-US" i="1" dirty="0" smtClean="0"/>
              <a:t>horsepower</a:t>
            </a:r>
            <a:r>
              <a:rPr lang="el-GR" i="1" dirty="0" smtClean="0"/>
              <a:t> </a:t>
            </a:r>
            <a:r>
              <a:rPr lang="en-US" i="1" dirty="0" smtClean="0"/>
              <a:t>— </a:t>
            </a:r>
            <a:r>
              <a:rPr lang="en-US" i="1" dirty="0"/>
              <a:t>a 92 percent or 12-fold energy saving—while reducing its capital cost </a:t>
            </a:r>
            <a:r>
              <a:rPr lang="en-US" i="1" dirty="0" smtClean="0"/>
              <a:t>and</a:t>
            </a:r>
            <a:r>
              <a:rPr lang="el-GR" i="1" dirty="0" smtClean="0"/>
              <a:t> </a:t>
            </a:r>
            <a:r>
              <a:rPr lang="en-US" i="1" dirty="0" smtClean="0"/>
              <a:t>improving </a:t>
            </a:r>
            <a:r>
              <a:rPr lang="en-US" i="1" dirty="0"/>
              <a:t>its performance in every respect.’ He did this in two simple ways.</a:t>
            </a:r>
          </a:p>
          <a:p>
            <a:r>
              <a:rPr lang="en-US" i="1" dirty="0"/>
              <a:t>First, he revisited pipe width. The friction in pipes decreases rapidly (</a:t>
            </a:r>
            <a:r>
              <a:rPr lang="en-US" i="1" dirty="0" smtClean="0"/>
              <a:t>nearly</a:t>
            </a:r>
            <a:r>
              <a:rPr lang="el-GR" i="1" dirty="0" smtClean="0"/>
              <a:t> </a:t>
            </a:r>
            <a:r>
              <a:rPr lang="en-US" i="1" dirty="0" smtClean="0"/>
              <a:t>to </a:t>
            </a:r>
            <a:r>
              <a:rPr lang="en-US" i="1" dirty="0"/>
              <a:t>the fifth power) as the diameter increases. He found that the existing </a:t>
            </a:r>
            <a:r>
              <a:rPr lang="en-US" i="1" dirty="0" smtClean="0"/>
              <a:t>pipe</a:t>
            </a:r>
            <a:r>
              <a:rPr lang="el-GR" i="1" dirty="0" smtClean="0"/>
              <a:t> </a:t>
            </a:r>
            <a:r>
              <a:rPr lang="en-US" i="1" dirty="0" smtClean="0"/>
              <a:t>arrangement </a:t>
            </a:r>
            <a:r>
              <a:rPr lang="en-US" i="1" dirty="0"/>
              <a:t>wasn’t taking advantage of this mathematical relationship, </a:t>
            </a:r>
            <a:r>
              <a:rPr lang="en-US" i="1" dirty="0" smtClean="0"/>
              <a:t>and</a:t>
            </a:r>
            <a:r>
              <a:rPr lang="el-GR" i="1" dirty="0" smtClean="0"/>
              <a:t> </a:t>
            </a:r>
            <a:r>
              <a:rPr lang="en-US" i="1" dirty="0" smtClean="0"/>
              <a:t>so </a:t>
            </a:r>
            <a:r>
              <a:rPr lang="en-US" i="1" dirty="0"/>
              <a:t>he designed the system to use short, fat pipes instead of long, thin pipes.</a:t>
            </a:r>
          </a:p>
          <a:p>
            <a:r>
              <a:rPr lang="en-US" i="1" dirty="0"/>
              <a:t>Second, he adjusted the system to minimize bends in pipes (to further </a:t>
            </a:r>
            <a:r>
              <a:rPr lang="en-US" i="1" dirty="0" smtClean="0"/>
              <a:t>reduce</a:t>
            </a:r>
            <a:r>
              <a:rPr lang="el-GR" i="1" dirty="0" smtClean="0"/>
              <a:t> </a:t>
            </a:r>
            <a:r>
              <a:rPr lang="en-US" i="1" dirty="0" smtClean="0"/>
              <a:t>friction</a:t>
            </a:r>
            <a:r>
              <a:rPr lang="en-US" i="1" dirty="0"/>
              <a:t>). This Whole System Approach created a 12 fold reduction in </a:t>
            </a:r>
            <a:r>
              <a:rPr lang="en-US" i="1" dirty="0" smtClean="0"/>
              <a:t>the</a:t>
            </a:r>
            <a:r>
              <a:rPr lang="el-GR" i="1" dirty="0" smtClean="0"/>
              <a:t> </a:t>
            </a:r>
            <a:r>
              <a:rPr lang="en-US" i="1" dirty="0" smtClean="0"/>
              <a:t>energy </a:t>
            </a:r>
            <a:r>
              <a:rPr lang="en-US" i="1" dirty="0"/>
              <a:t>required to pump the fluids through the pipe system, resulting in </a:t>
            </a:r>
            <a:r>
              <a:rPr lang="en-US" i="1" dirty="0" smtClean="0"/>
              <a:t>the</a:t>
            </a:r>
            <a:r>
              <a:rPr lang="el-GR" i="1" dirty="0" smtClean="0"/>
              <a:t> </a:t>
            </a:r>
            <a:r>
              <a:rPr lang="en-US" i="1" dirty="0" smtClean="0"/>
              <a:t>big </a:t>
            </a:r>
            <a:r>
              <a:rPr lang="en-US" i="1" dirty="0"/>
              <a:t>reduction in motor size, and subsequent energy and cost savings.</a:t>
            </a:r>
          </a:p>
          <a:p>
            <a:pPr marL="0" indent="0">
              <a:buNone/>
            </a:pPr>
            <a:r>
              <a:rPr lang="en-US" i="1" dirty="0"/>
              <a:t> </a:t>
            </a:r>
            <a:r>
              <a:rPr lang="en-US" i="1" dirty="0" smtClean="0"/>
              <a:t>   </a:t>
            </a:r>
            <a:r>
              <a:rPr lang="en-US" dirty="0" smtClean="0"/>
              <a:t>(</a:t>
            </a:r>
            <a:r>
              <a:rPr lang="en-US" dirty="0"/>
              <a:t>Hawken 1999)</a:t>
            </a:r>
          </a:p>
        </p:txBody>
      </p:sp>
    </p:spTree>
    <p:extLst>
      <p:ext uri="{BB962C8B-B14F-4D97-AF65-F5344CB8AC3E}">
        <p14:creationId xmlns:p14="http://schemas.microsoft.com/office/powerpoint/2010/main" val="2782144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a:t>
            </a:r>
            <a:r>
              <a:rPr lang="en-US" dirty="0" smtClean="0"/>
              <a:t>a</a:t>
            </a:r>
            <a:r>
              <a:rPr lang="el-GR" dirty="0" smtClean="0"/>
              <a:t>καμψη </a:t>
            </a:r>
            <a:r>
              <a:rPr lang="el-GR" dirty="0"/>
              <a:t>του </a:t>
            </a:r>
            <a:r>
              <a:rPr lang="el-GR" dirty="0" smtClean="0"/>
              <a:t>ορ</a:t>
            </a:r>
            <a:r>
              <a:rPr lang="en-US" dirty="0" smtClean="0"/>
              <a:t>i</a:t>
            </a:r>
            <a:r>
              <a:rPr lang="el-GR" dirty="0" smtClean="0"/>
              <a:t>ου κ</a:t>
            </a:r>
            <a:r>
              <a:rPr lang="en-US" dirty="0" smtClean="0"/>
              <a:t>o</a:t>
            </a:r>
            <a:r>
              <a:rPr lang="el-GR" dirty="0" smtClean="0"/>
              <a:t>στους </a:t>
            </a:r>
            <a:r>
              <a:rPr lang="el-GR" dirty="0"/>
              <a:t/>
            </a:r>
            <a:br>
              <a:rPr lang="el-GR" dirty="0"/>
            </a:br>
            <a:endParaRPr lang="en-US" dirty="0"/>
          </a:p>
        </p:txBody>
      </p:sp>
      <p:pic>
        <p:nvPicPr>
          <p:cNvPr id="4" name="Picture 3"/>
          <p:cNvPicPr>
            <a:picLocks noChangeAspect="1"/>
          </p:cNvPicPr>
          <p:nvPr/>
        </p:nvPicPr>
        <p:blipFill>
          <a:blip r:embed="rId2"/>
          <a:stretch>
            <a:fillRect/>
          </a:stretch>
        </p:blipFill>
        <p:spPr>
          <a:xfrm>
            <a:off x="1192816" y="1771080"/>
            <a:ext cx="6756807" cy="4344541"/>
          </a:xfrm>
          <a:prstGeom prst="rect">
            <a:avLst/>
          </a:prstGeom>
        </p:spPr>
      </p:pic>
    </p:spTree>
    <p:extLst>
      <p:ext uri="{BB962C8B-B14F-4D97-AF65-F5344CB8AC3E}">
        <p14:creationId xmlns:p14="http://schemas.microsoft.com/office/powerpoint/2010/main" val="2815963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ΥΙΟΘΕΤΗΣΗ ΚΑΙΝΟΤΟΜΩΝ ΙΔΕΩΝ</a:t>
            </a:r>
            <a:endParaRPr lang="en-US" dirty="0"/>
          </a:p>
        </p:txBody>
      </p:sp>
      <p:sp>
        <p:nvSpPr>
          <p:cNvPr id="3" name="Content Placeholder 2"/>
          <p:cNvSpPr>
            <a:spLocks noGrp="1"/>
          </p:cNvSpPr>
          <p:nvPr>
            <p:ph idx="1"/>
          </p:nvPr>
        </p:nvSpPr>
        <p:spPr/>
        <p:txBody>
          <a:bodyPr>
            <a:normAutofit/>
          </a:bodyPr>
          <a:lstStyle/>
          <a:p>
            <a:r>
              <a:rPr lang="el-GR" sz="1800" dirty="0"/>
              <a:t>Μπορούμε να ορίσουμε την καινοτομία ως μια δημιουργική διαδικασία με αποτέλεσμα την ανάδυση νέας ποικιλίας. </a:t>
            </a:r>
          </a:p>
          <a:p>
            <a:r>
              <a:rPr lang="el-GR" sz="1800" dirty="0"/>
              <a:t>«</a:t>
            </a:r>
            <a:r>
              <a:rPr lang="el-GR" sz="1800" i="1" dirty="0"/>
              <a:t>Η δημιουργικότητα είναι η ανάδυση νέας οργανωσιακής ποικιλίας σε κάθε γνωστικο σύστημα συμμετέχει στην δημιουργική διαδικασία, μέσω της οπαίας προσπαθεί να εμφωλεύσει νέους περιορισμούς στο νόημα του.</a:t>
            </a:r>
            <a:r>
              <a:rPr lang="el-GR" sz="1800" dirty="0"/>
              <a:t>» </a:t>
            </a:r>
            <a:r>
              <a:rPr lang="en-US" sz="1800" dirty="0"/>
              <a:t>(Arnellos, 2005)</a:t>
            </a:r>
            <a:endParaRPr lang="el-GR" sz="1800" dirty="0"/>
          </a:p>
          <a:p>
            <a:endParaRPr lang="el-GR" sz="1800" dirty="0"/>
          </a:p>
          <a:p>
            <a:r>
              <a:rPr lang="el-GR" sz="1800" dirty="0"/>
              <a:t>Αυτές οι νέες ιδέες που μετασχηματίζουν τον προβληματικό χώρο είναι αυτές που θα υποστηρίζουν περαιτέρω την αύξηση της παραγωγικότητας των πόρων.</a:t>
            </a:r>
          </a:p>
        </p:txBody>
      </p:sp>
    </p:spTree>
    <p:extLst>
      <p:ext uri="{BB962C8B-B14F-4D97-AF65-F5344CB8AC3E}">
        <p14:creationId xmlns:p14="http://schemas.microsoft.com/office/powerpoint/2010/main" val="100491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Μετάβαση </a:t>
            </a:r>
            <a:r>
              <a:rPr lang="el-GR" b="1" dirty="0"/>
              <a:t>σε </a:t>
            </a:r>
            <a:r>
              <a:rPr lang="el-GR" b="1" dirty="0" smtClean="0"/>
              <a:t>βιολογικά εμπνευσμένα μοντέλα παραγωγής</a:t>
            </a:r>
            <a:endParaRPr lang="en-US" dirty="0"/>
          </a:p>
        </p:txBody>
      </p:sp>
      <p:sp>
        <p:nvSpPr>
          <p:cNvPr id="3" name="Content Placeholder 2"/>
          <p:cNvSpPr>
            <a:spLocks noGrp="1"/>
          </p:cNvSpPr>
          <p:nvPr>
            <p:ph idx="1"/>
          </p:nvPr>
        </p:nvSpPr>
        <p:spPr/>
        <p:txBody>
          <a:bodyPr/>
          <a:lstStyle/>
          <a:p>
            <a:r>
              <a:rPr lang="el-GR" sz="1800" dirty="0"/>
              <a:t>Η δεύτερη μετάβαση έχει να κάνει με τον τρόπο παράγωγης βιομηχανικών προϊόντων και διαδικασιών. Όπως θα δούμε και σε επόμενα μαθήματα </a:t>
            </a:r>
            <a:r>
              <a:rPr lang="en-US" sz="1800" dirty="0"/>
              <a:t>(Cradle2Cradle, biomimicry)</a:t>
            </a:r>
            <a:r>
              <a:rPr lang="el-GR" sz="1800" dirty="0"/>
              <a:t> η υιοθέτηση των βιολογικών μοντέλων μειώνει τον περιβαλλοντικό αντίκτυπο των διαδικασιών. Το παραπάνω βασίζεται στην παραδοχή ότι η ανθρώπινη δραστηριότητα  είναι μια από τις λίγες διαδικασίες με μη κυκλική φύση.</a:t>
            </a:r>
          </a:p>
          <a:p>
            <a:endParaRPr lang="el-GR" dirty="0" smtClean="0"/>
          </a:p>
        </p:txBody>
      </p:sp>
    </p:spTree>
    <p:extLst>
      <p:ext uri="{BB962C8B-B14F-4D97-AF65-F5344CB8AC3E}">
        <p14:creationId xmlns:p14="http://schemas.microsoft.com/office/powerpoint/2010/main" val="70014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ΠΑΡΑΔΕΙΓΜΑ</a:t>
            </a:r>
            <a:endParaRPr lang="en-US" dirty="0"/>
          </a:p>
        </p:txBody>
      </p:sp>
      <p:sp>
        <p:nvSpPr>
          <p:cNvPr id="3" name="Content Placeholder 2"/>
          <p:cNvSpPr>
            <a:spLocks noGrp="1"/>
          </p:cNvSpPr>
          <p:nvPr>
            <p:ph idx="1"/>
          </p:nvPr>
        </p:nvSpPr>
        <p:spPr/>
        <p:txBody>
          <a:bodyPr>
            <a:normAutofit fontScale="62500" lnSpcReduction="20000"/>
          </a:bodyPr>
          <a:lstStyle/>
          <a:p>
            <a:r>
              <a:rPr lang="en-US" dirty="0"/>
              <a:t>“</a:t>
            </a:r>
            <a:r>
              <a:rPr lang="en-US" i="1" dirty="0"/>
              <a:t>Interface is leading the way to this next frontier of </a:t>
            </a:r>
            <a:r>
              <a:rPr lang="en-US" i="1" dirty="0" smtClean="0"/>
              <a:t>industrial</a:t>
            </a:r>
            <a:r>
              <a:rPr lang="el-GR" i="1" dirty="0" smtClean="0"/>
              <a:t> </a:t>
            </a:r>
            <a:r>
              <a:rPr lang="en-US" i="1" dirty="0" smtClean="0"/>
              <a:t>ecology</a:t>
            </a:r>
            <a:r>
              <a:rPr lang="en-US" i="1" dirty="0"/>
              <a:t>. While its competitors are “downcycling” nylon and PVC </a:t>
            </a:r>
            <a:r>
              <a:rPr lang="en-US" i="1" dirty="0" smtClean="0"/>
              <a:t>based</a:t>
            </a:r>
            <a:r>
              <a:rPr lang="el-GR" i="1" dirty="0" smtClean="0"/>
              <a:t> </a:t>
            </a:r>
            <a:r>
              <a:rPr lang="en-US" i="1" dirty="0" smtClean="0"/>
              <a:t>carpet </a:t>
            </a:r>
            <a:r>
              <a:rPr lang="en-US" i="1" dirty="0"/>
              <a:t>into less valuable carpet backing, Interface has invented new </a:t>
            </a:r>
            <a:r>
              <a:rPr lang="en-US" i="1" dirty="0" smtClean="0"/>
              <a:t>floor</a:t>
            </a:r>
            <a:r>
              <a:rPr lang="el-GR" i="1" dirty="0" smtClean="0"/>
              <a:t> </a:t>
            </a:r>
            <a:r>
              <a:rPr lang="en-US" i="1" dirty="0" smtClean="0"/>
              <a:t>covering</a:t>
            </a:r>
            <a:r>
              <a:rPr lang="el-GR" i="1" dirty="0" smtClean="0"/>
              <a:t> </a:t>
            </a:r>
            <a:r>
              <a:rPr lang="en-US" i="1" dirty="0" smtClean="0"/>
              <a:t>material </a:t>
            </a:r>
            <a:r>
              <a:rPr lang="en-US" i="1" dirty="0"/>
              <a:t>called Solenium, which can be completely </a:t>
            </a:r>
            <a:r>
              <a:rPr lang="en-US" i="1" dirty="0" smtClean="0"/>
              <a:t>remanufactured</a:t>
            </a:r>
            <a:r>
              <a:rPr lang="el-GR" i="1" dirty="0" smtClean="0"/>
              <a:t> </a:t>
            </a:r>
            <a:r>
              <a:rPr lang="en-US" i="1" dirty="0" smtClean="0"/>
              <a:t>into </a:t>
            </a:r>
            <a:r>
              <a:rPr lang="en-US" i="1" dirty="0"/>
              <a:t>identical new product. This fundamental </a:t>
            </a:r>
            <a:r>
              <a:rPr lang="en-US" i="1" dirty="0" smtClean="0"/>
              <a:t>innovation</a:t>
            </a:r>
            <a:r>
              <a:rPr lang="el-GR" i="1" dirty="0" smtClean="0"/>
              <a:t> </a:t>
            </a:r>
            <a:r>
              <a:rPr lang="en-US" i="1" dirty="0" smtClean="0"/>
              <a:t>emerged </a:t>
            </a:r>
            <a:r>
              <a:rPr lang="en-US" i="1" dirty="0"/>
              <a:t>from a clean-sheet redesign. Executives at Interface didn't ask </a:t>
            </a:r>
            <a:r>
              <a:rPr lang="en-US" i="1" dirty="0" smtClean="0"/>
              <a:t>how</a:t>
            </a:r>
            <a:r>
              <a:rPr lang="el-GR" i="1" dirty="0" smtClean="0"/>
              <a:t> </a:t>
            </a:r>
            <a:r>
              <a:rPr lang="en-US" i="1" dirty="0" smtClean="0"/>
              <a:t>they </a:t>
            </a:r>
            <a:r>
              <a:rPr lang="en-US" i="1" dirty="0"/>
              <a:t>could sell more carpet of the familiar kind, they asked how they </a:t>
            </a:r>
            <a:r>
              <a:rPr lang="en-US" i="1" dirty="0" smtClean="0"/>
              <a:t>could</a:t>
            </a:r>
            <a:r>
              <a:rPr lang="el-GR" i="1" dirty="0" smtClean="0"/>
              <a:t> </a:t>
            </a:r>
            <a:r>
              <a:rPr lang="en-US" i="1" dirty="0" smtClean="0"/>
              <a:t>create </a:t>
            </a:r>
            <a:r>
              <a:rPr lang="en-US" i="1" dirty="0"/>
              <a:t>a dream product that would best meet their customers; needs </a:t>
            </a:r>
            <a:r>
              <a:rPr lang="en-US" i="1" dirty="0" smtClean="0"/>
              <a:t>while</a:t>
            </a:r>
            <a:r>
              <a:rPr lang="el-GR" i="1" dirty="0" smtClean="0"/>
              <a:t> </a:t>
            </a:r>
            <a:r>
              <a:rPr lang="en-US" i="1" dirty="0" smtClean="0"/>
              <a:t>protecting </a:t>
            </a:r>
            <a:r>
              <a:rPr lang="en-US" i="1" dirty="0"/>
              <a:t>and nourishing Natural capital.</a:t>
            </a:r>
          </a:p>
          <a:p>
            <a:r>
              <a:rPr lang="en-US" i="1" dirty="0"/>
              <a:t>Solenium lasts four times longer and uses 40% less material </a:t>
            </a:r>
            <a:r>
              <a:rPr lang="en-US" i="1" dirty="0" smtClean="0"/>
              <a:t>than</a:t>
            </a:r>
            <a:r>
              <a:rPr lang="el-GR" i="1" dirty="0" smtClean="0"/>
              <a:t> </a:t>
            </a:r>
            <a:r>
              <a:rPr lang="en-US" i="1" dirty="0" smtClean="0"/>
              <a:t>ordinary </a:t>
            </a:r>
            <a:r>
              <a:rPr lang="en-US" i="1" dirty="0"/>
              <a:t>carpets – an 86% reduction in materials intensity. What's </a:t>
            </a:r>
            <a:r>
              <a:rPr lang="en-US" i="1" dirty="0" smtClean="0"/>
              <a:t>more</a:t>
            </a:r>
            <a:r>
              <a:rPr lang="el-GR" i="1" dirty="0" smtClean="0"/>
              <a:t> </a:t>
            </a:r>
            <a:r>
              <a:rPr lang="en-US" i="1" dirty="0" smtClean="0"/>
              <a:t>Solenium </a:t>
            </a:r>
            <a:r>
              <a:rPr lang="en-US" i="1" dirty="0"/>
              <a:t>is free of chlorine and other toxic materials, is virtually </a:t>
            </a:r>
            <a:r>
              <a:rPr lang="en-US" i="1" dirty="0" smtClean="0"/>
              <a:t>stainproof</a:t>
            </a:r>
            <a:r>
              <a:rPr lang="el-GR" i="1" dirty="0" smtClean="0"/>
              <a:t> </a:t>
            </a:r>
            <a:r>
              <a:rPr lang="en-US" i="1" dirty="0" smtClean="0"/>
              <a:t>does </a:t>
            </a:r>
            <a:r>
              <a:rPr lang="en-US" i="1" dirty="0"/>
              <a:t>tn grow mildew, and offers aesthetic advantages over </a:t>
            </a:r>
            <a:r>
              <a:rPr lang="en-US" i="1" dirty="0" smtClean="0"/>
              <a:t>traditional</a:t>
            </a:r>
            <a:r>
              <a:rPr lang="el-GR" i="1" dirty="0" smtClean="0"/>
              <a:t> </a:t>
            </a:r>
            <a:r>
              <a:rPr lang="en-US" i="1" dirty="0" smtClean="0"/>
              <a:t>carpets</a:t>
            </a:r>
            <a:r>
              <a:rPr lang="en-US" i="1" dirty="0"/>
              <a:t>. </a:t>
            </a:r>
            <a:r>
              <a:rPr lang="en-US" i="1" dirty="0" smtClean="0"/>
              <a:t>It's </a:t>
            </a:r>
            <a:r>
              <a:rPr lang="en-US" i="1" dirty="0"/>
              <a:t>so superior in every respect that Interface doesn't market it </a:t>
            </a:r>
            <a:r>
              <a:rPr lang="en-US" i="1" dirty="0" smtClean="0"/>
              <a:t>as</a:t>
            </a:r>
            <a:r>
              <a:rPr lang="el-GR" i="1" dirty="0" smtClean="0"/>
              <a:t> </a:t>
            </a:r>
            <a:r>
              <a:rPr lang="en-US" i="1" dirty="0" smtClean="0"/>
              <a:t>an </a:t>
            </a:r>
            <a:r>
              <a:rPr lang="en-US" i="1" dirty="0"/>
              <a:t>environmental product just a better one</a:t>
            </a:r>
            <a:r>
              <a:rPr lang="en-US" i="1" dirty="0" smtClean="0"/>
              <a:t>.”</a:t>
            </a:r>
            <a:r>
              <a:rPr lang="el-GR" i="1" dirty="0" smtClean="0"/>
              <a:t> </a:t>
            </a:r>
            <a:r>
              <a:rPr lang="en-US" dirty="0" smtClean="0"/>
              <a:t>Interface </a:t>
            </a:r>
            <a:r>
              <a:rPr lang="en-US" dirty="0"/>
              <a:t>doesn't actually sell these carpets but leases</a:t>
            </a:r>
          </a:p>
        </p:txBody>
      </p:sp>
    </p:spTree>
    <p:extLst>
      <p:ext uri="{BB962C8B-B14F-4D97-AF65-F5344CB8AC3E}">
        <p14:creationId xmlns:p14="http://schemas.microsoft.com/office/powerpoint/2010/main" val="254187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ΥΙΟΘΕΤΗΣΗ ΣΧΕΔΙΑΣΗΣ ΥΠΗΡΕΣΙΩΝ</a:t>
            </a:r>
            <a:endParaRPr lang="en-US" dirty="0"/>
          </a:p>
        </p:txBody>
      </p:sp>
      <p:sp>
        <p:nvSpPr>
          <p:cNvPr id="3" name="Content Placeholder 2"/>
          <p:cNvSpPr>
            <a:spLocks noGrp="1"/>
          </p:cNvSpPr>
          <p:nvPr>
            <p:ph idx="1"/>
          </p:nvPr>
        </p:nvSpPr>
        <p:spPr/>
        <p:txBody>
          <a:bodyPr>
            <a:normAutofit/>
          </a:bodyPr>
          <a:lstStyle/>
          <a:p>
            <a:r>
              <a:rPr lang="el-GR" sz="1800" dirty="0"/>
              <a:t>Η τρίτη μετάβαση που εικάζουν οι συγγράφεις χέει να κανελί με την μετάβαση από την οικονομικά των αγαθόν σε μια οικονομικά ΥΠΗΡΕΣΙΩΝ. Η υπηρεσίες ενισχύουν την μετάβαση προς την αειφορία με δυο τρόπους:</a:t>
            </a:r>
          </a:p>
          <a:p>
            <a:pPr lvl="1"/>
            <a:r>
              <a:rPr lang="el-GR" sz="1800" dirty="0"/>
              <a:t>Την ψηφιοποίηση του προϊόντος με αποτέλεσμα την μείωση του περιβαλλοντικού αντιτύπου του</a:t>
            </a:r>
          </a:p>
          <a:p>
            <a:pPr lvl="1"/>
            <a:r>
              <a:rPr lang="el-GR" sz="1800" dirty="0"/>
              <a:t>Την μετάβαση προς μια οικονομία διαμοιρασμοί οπού το προϊόν είναι το μέσο παροχής της υπηρεσίας αλλά δεν ανήκει στον χρήστη, αλλά στον πάροχο της υπηρεσίας.</a:t>
            </a:r>
            <a:endParaRPr lang="en-US" sz="1800" dirty="0"/>
          </a:p>
        </p:txBody>
      </p:sp>
    </p:spTree>
    <p:extLst>
      <p:ext uri="{BB962C8B-B14F-4D97-AF65-F5344CB8AC3E}">
        <p14:creationId xmlns:p14="http://schemas.microsoft.com/office/powerpoint/2010/main" val="3637895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el-GR" dirty="0" smtClean="0"/>
              <a:t>πο ατομα σε </a:t>
            </a:r>
            <a:r>
              <a:rPr lang="en-US" dirty="0" smtClean="0"/>
              <a:t>bits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8283" y="2366010"/>
            <a:ext cx="8739867" cy="3514071"/>
          </a:xfrm>
          <a:prstGeom prst="rect">
            <a:avLst/>
          </a:prstGeom>
        </p:spPr>
      </p:pic>
    </p:spTree>
    <p:extLst>
      <p:ext uri="{BB962C8B-B14F-4D97-AF65-F5344CB8AC3E}">
        <p14:creationId xmlns:p14="http://schemas.microsoft.com/office/powerpoint/2010/main" val="84421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3dprint.com/wp-content/uploads/2014/01/replicator-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3587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88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Οικονομία διαμοιρασμού</a:t>
            </a:r>
            <a:endParaRPr lang="en-US" dirty="0"/>
          </a:p>
        </p:txBody>
      </p:sp>
      <p:sp>
        <p:nvSpPr>
          <p:cNvPr id="3" name="Content Placeholder 2"/>
          <p:cNvSpPr>
            <a:spLocks noGrp="1"/>
          </p:cNvSpPr>
          <p:nvPr>
            <p:ph idx="1"/>
          </p:nvPr>
        </p:nvSpPr>
        <p:spPr/>
        <p:txBody>
          <a:bodyPr>
            <a:normAutofit/>
          </a:bodyPr>
          <a:lstStyle/>
          <a:p>
            <a:pPr marL="0" indent="0">
              <a:buNone/>
            </a:pPr>
            <a:r>
              <a:rPr lang="el-GR" sz="1800" dirty="0"/>
              <a:t>Αλλαγή του μοντέλου από την απόκτηση και ιδιοκτησία αγαθών σε μια οικονομά ενοικίασης και παρόχης υπηρεσιών.</a:t>
            </a:r>
          </a:p>
          <a:p>
            <a:pPr marL="0" indent="0">
              <a:buNone/>
            </a:pPr>
            <a:r>
              <a:rPr lang="el-GR" sz="1800" dirty="0"/>
              <a:t>Παραδείγματος χάρην εταιρείες όπως η </a:t>
            </a:r>
            <a:r>
              <a:rPr lang="en-US" sz="1800" dirty="0"/>
              <a:t>Interface </a:t>
            </a:r>
            <a:r>
              <a:rPr lang="el-GR" sz="1800" dirty="0"/>
              <a:t>ή η </a:t>
            </a:r>
            <a:r>
              <a:rPr lang="en-US" sz="1800" dirty="0"/>
              <a:t>Xerox </a:t>
            </a:r>
            <a:r>
              <a:rPr lang="el-GR" sz="1800" dirty="0"/>
              <a:t>πουλάνε στους πελάτες τους την πρόσβαση στα προϊόντα όχι τα προϊόντα αυτά καθ’ αυτά.</a:t>
            </a:r>
          </a:p>
          <a:p>
            <a:pPr marL="0" indent="0">
              <a:buNone/>
            </a:pPr>
            <a:endParaRPr lang="el-GR" sz="1800" dirty="0"/>
          </a:p>
          <a:p>
            <a:pPr marL="0" indent="0">
              <a:buNone/>
            </a:pPr>
            <a:endParaRPr lang="el-GR" sz="1800" dirty="0"/>
          </a:p>
          <a:p>
            <a:pPr marL="0" indent="0">
              <a:buNone/>
            </a:pPr>
            <a:r>
              <a:rPr lang="el-GR" sz="1800" b="1" u="sng" dirty="0"/>
              <a:t>ΑΣΚΗΣΗ: </a:t>
            </a:r>
            <a:r>
              <a:rPr lang="el-GR" sz="1800" b="1" dirty="0"/>
              <a:t>Αναφέρετε ένα παράδειγμα ενός προϊόντος το οποίο πλέων μπορεί να εμφανίζεται σαν ψηφιοποιημένη υπηρεσία ή στο πλαίσιο ενός δικτύου διαμοιρασμού.</a:t>
            </a:r>
            <a:endParaRPr lang="en-US" sz="1800" b="1" dirty="0"/>
          </a:p>
        </p:txBody>
      </p:sp>
    </p:spTree>
    <p:extLst>
      <p:ext uri="{BB962C8B-B14F-4D97-AF65-F5344CB8AC3E}">
        <p14:creationId xmlns:p14="http://schemas.microsoft.com/office/powerpoint/2010/main" val="213200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Επανεπένδυση </a:t>
            </a:r>
            <a:r>
              <a:rPr lang="el-GR" dirty="0"/>
              <a:t>σε </a:t>
            </a:r>
            <a:r>
              <a:rPr lang="el-GR" dirty="0" smtClean="0"/>
              <a:t>φυσικό κεφάλαιο</a:t>
            </a:r>
            <a:endParaRPr lang="en-US" dirty="0"/>
          </a:p>
        </p:txBody>
      </p:sp>
      <p:sp>
        <p:nvSpPr>
          <p:cNvPr id="3" name="Content Placeholder 2"/>
          <p:cNvSpPr>
            <a:spLocks noGrp="1"/>
          </p:cNvSpPr>
          <p:nvPr>
            <p:ph idx="1"/>
          </p:nvPr>
        </p:nvSpPr>
        <p:spPr/>
        <p:txBody>
          <a:bodyPr>
            <a:noAutofit/>
          </a:bodyPr>
          <a:lstStyle/>
          <a:p>
            <a:pPr marL="0" indent="0">
              <a:buNone/>
            </a:pPr>
            <a:r>
              <a:rPr lang="el-GR" sz="1800" dirty="0"/>
              <a:t>Η τελευταία μετάβαση στα πλαίσια του φυσικού καπιταλισμού είναι η επανεπένδυση σε φυσικό κεφάλαιο. Σύμφωνα με τους συγγράφεις οι εταιρείες που είναι ικανές να «ρίξουν» ένα ποσοστό των κερδών τους στην συντήρηση και ανάπτυξη του φυσικού περιβάλλοντος αποκτούν ανταγωνιστικό πλεονέκτημα απέναντι στους ανταγωνιστές τους.</a:t>
            </a:r>
          </a:p>
          <a:p>
            <a:pPr marL="0" indent="0">
              <a:buNone/>
            </a:pPr>
            <a:r>
              <a:rPr lang="el-GR" sz="1800" dirty="0"/>
              <a:t>Παραδείγματος χαρην μια εταιρεία που πουλάει ψαριά η οποία επενδύει μέρος των κερδών της στην υποστήριξη της επιβίωσης και ανάπτυξης του θαλασσίου πλυθήσμου δεν θα έχει την ανάγκη να επενδύσει σε πιο ακριβό εξοπλισμό που θα χρειαζόταν σε περίπτωση που ο αριθμός ψαριών θα μειωνόταν. </a:t>
            </a:r>
          </a:p>
          <a:p>
            <a:pPr marL="0" indent="0">
              <a:buNone/>
            </a:pPr>
            <a:r>
              <a:rPr lang="el-GR" sz="1800" dirty="0"/>
              <a:t>Μακροπρόθεσμα η επανεπένδυση σε φυσικό κεφάλαιο </a:t>
            </a:r>
            <a:r>
              <a:rPr lang="el-GR" sz="1800" u="sng" dirty="0"/>
              <a:t>πάντα </a:t>
            </a:r>
            <a:r>
              <a:rPr lang="el-GR" sz="1800" dirty="0"/>
              <a:t>φέρνει μεγαλύτερα κέρδη</a:t>
            </a:r>
            <a:endParaRPr lang="en-US" sz="1800" dirty="0"/>
          </a:p>
        </p:txBody>
      </p:sp>
    </p:spTree>
    <p:extLst>
      <p:ext uri="{BB962C8B-B14F-4D97-AF65-F5344CB8AC3E}">
        <p14:creationId xmlns:p14="http://schemas.microsoft.com/office/powerpoint/2010/main" val="244476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Επανεπένδυση </a:t>
            </a:r>
            <a:r>
              <a:rPr lang="el-GR" b="1" dirty="0"/>
              <a:t>σε </a:t>
            </a:r>
            <a:r>
              <a:rPr lang="el-GR" b="1" dirty="0" smtClean="0"/>
              <a:t>φυσικό κεφάλαιο</a:t>
            </a:r>
            <a:endParaRPr lang="en-US" dirty="0"/>
          </a:p>
        </p:txBody>
      </p:sp>
      <p:sp>
        <p:nvSpPr>
          <p:cNvPr id="3" name="Content Placeholder 2"/>
          <p:cNvSpPr>
            <a:spLocks noGrp="1"/>
          </p:cNvSpPr>
          <p:nvPr>
            <p:ph idx="1"/>
          </p:nvPr>
        </p:nvSpPr>
        <p:spPr>
          <a:xfrm>
            <a:off x="221456" y="2366010"/>
            <a:ext cx="8772525" cy="3154680"/>
          </a:xfrm>
        </p:spPr>
        <p:txBody>
          <a:bodyPr>
            <a:noAutofit/>
          </a:bodyPr>
          <a:lstStyle/>
          <a:p>
            <a:pPr marL="0" indent="0">
              <a:buNone/>
            </a:pPr>
            <a:r>
              <a:rPr lang="el-GR" sz="1800" dirty="0"/>
              <a:t>Οι </a:t>
            </a:r>
            <a:r>
              <a:rPr lang="en-US" sz="1800" dirty="0" err="1"/>
              <a:t>Wackemagel</a:t>
            </a:r>
            <a:r>
              <a:rPr lang="en-US" sz="1800" dirty="0"/>
              <a:t> </a:t>
            </a:r>
            <a:r>
              <a:rPr lang="el-GR" sz="1800" dirty="0"/>
              <a:t>και </a:t>
            </a:r>
            <a:r>
              <a:rPr lang="en-US" sz="1800" dirty="0"/>
              <a:t>Rees </a:t>
            </a:r>
            <a:r>
              <a:rPr lang="el-GR" sz="1800" dirty="0"/>
              <a:t>αναγνωρίζουν πως η χρήση των χρήματων ως μέσο μέτρησης του φυσικού κεφαλαίου οδηγεί σε παρανοήσεις καθώς ο πληθωρισμός, η συνεχής αύξηση της ονομαστικής αξίας, ενός αποθέματος μπορεί να προκληθεί λόγω της μείωσης του στοκ. (προσφορά και ζήτηση). Έτσι αυτή η διαδικασία δημιουργεί μια ψευδαίσθηση ότι τα αποθέματα είναι σταθερά ή αυξάνονται ενώ μειώνονται. </a:t>
            </a:r>
          </a:p>
          <a:p>
            <a:pPr marL="0" indent="0">
              <a:buNone/>
            </a:pPr>
            <a:r>
              <a:rPr lang="el-GR" sz="100" dirty="0"/>
              <a:t> </a:t>
            </a:r>
            <a:endParaRPr lang="el-GR" sz="1500" dirty="0"/>
          </a:p>
          <a:p>
            <a:pPr marL="0" indent="0">
              <a:buNone/>
            </a:pPr>
            <a:r>
              <a:rPr lang="el-GR" sz="1800" dirty="0"/>
              <a:t>Ταυτόχρονα αναγνώριση της οικονομικής αξίας για διαδικασίες που έχουν μηδενική οικονομική αξία, όπως φωτοσύνθεση, στρώμα του όζοντος </a:t>
            </a:r>
            <a:r>
              <a:rPr lang="el-GR" sz="1800" dirty="0" err="1"/>
              <a:t>κ.α</a:t>
            </a:r>
            <a:r>
              <a:rPr lang="el-GR" sz="1800" dirty="0"/>
              <a:t>, άλλα ταυτόχρονα είναι αναγκαίες για την επιβίωση της ζωής στον πλανήτη.</a:t>
            </a:r>
          </a:p>
          <a:p>
            <a:pPr marL="0" indent="0">
              <a:buNone/>
            </a:pPr>
            <a:r>
              <a:rPr lang="el-GR" sz="100" dirty="0"/>
              <a:t> </a:t>
            </a:r>
            <a:endParaRPr lang="el-GR" sz="1500" dirty="0"/>
          </a:p>
          <a:p>
            <a:pPr marL="0" indent="0">
              <a:buNone/>
            </a:pPr>
            <a:r>
              <a:rPr lang="el-GR" sz="1800" dirty="0"/>
              <a:t>Έτσι προτείνουν τέσσερα φράγματα που πρέπει να προσπεράσουμε ώστε να επαναξιολογήσουμε την θέση μας στο οικοσύστημα και να κατανοήσουμε την ανάγκη προσέγγισης του φυσικού κεφαλαίου με τον ίδιο τρόπο που προσεγγίζουμε τα άλλα τρία είδη κεφαλαίου.</a:t>
            </a:r>
            <a:endParaRPr lang="en-US" sz="1800" dirty="0"/>
          </a:p>
        </p:txBody>
      </p:sp>
    </p:spTree>
    <p:extLst>
      <p:ext uri="{BB962C8B-B14F-4D97-AF65-F5344CB8AC3E}">
        <p14:creationId xmlns:p14="http://schemas.microsoft.com/office/powerpoint/2010/main" val="3746749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Τέσσερα φράγματα</a:t>
            </a:r>
            <a:endParaRPr lang="en-US" dirty="0"/>
          </a:p>
        </p:txBody>
      </p:sp>
      <p:sp>
        <p:nvSpPr>
          <p:cNvPr id="3" name="Content Placeholder 2"/>
          <p:cNvSpPr>
            <a:spLocks noGrp="1"/>
          </p:cNvSpPr>
          <p:nvPr>
            <p:ph idx="1"/>
          </p:nvPr>
        </p:nvSpPr>
        <p:spPr>
          <a:xfrm>
            <a:off x="235744" y="1052736"/>
            <a:ext cx="8715375" cy="4948014"/>
          </a:xfrm>
        </p:spPr>
        <p:txBody>
          <a:bodyPr>
            <a:noAutofit/>
          </a:bodyPr>
          <a:lstStyle/>
          <a:p>
            <a:pPr marL="0" indent="0">
              <a:buNone/>
            </a:pPr>
            <a:r>
              <a:rPr lang="el-GR" sz="2000" dirty="0"/>
              <a:t/>
            </a:r>
            <a:br>
              <a:rPr lang="el-GR" sz="2000" dirty="0"/>
            </a:br>
            <a:r>
              <a:rPr lang="el-GR" sz="1200" b="1" u="sng" dirty="0"/>
              <a:t>Η άγνοια, ο φονταμενταλισμός και άρνηση: </a:t>
            </a:r>
            <a:r>
              <a:rPr lang="el-GR" sz="1200" dirty="0"/>
              <a:t>Αυτό το πολιτιστικό εμπόδιο έχει να κάνει με την έλλειψη κατανόησης του προβλήματος της συρρίκνωση του φυσικού κεφαλαίου. Μερικές φορές είναι η άγνοια, ενώ άλλες φορές βασίζεται στην άρνηση του προβλήματος, ή στην απροθυμία να λάβουμε τα απαραίτητα μέτρα. Δυστυχώς, η ίδια η φύση φαίνεται να υποβοηθάει αυτή την κατάσταση καθώς η ανθεκτικότητα των οικοσυστημάτων, και τα μεγάλα αποθεμάτων μας βοηθούν και να πιστέψουμε ότι το φυσικό κεφάλαιο είναι άπειρο.</a:t>
            </a:r>
          </a:p>
          <a:p>
            <a:pPr marL="0" indent="0">
              <a:buNone/>
            </a:pPr>
            <a:r>
              <a:rPr lang="el-GR" sz="1200" b="1" u="sng" dirty="0"/>
              <a:t>Τα οικονομικά μοντέλα και η έλλειψη γνώσης</a:t>
            </a:r>
            <a:r>
              <a:rPr lang="el-GR" sz="1200" dirty="0"/>
              <a:t>: Οι άνθρωποι ενεργούν τις ζωές τους καθοδηγείται από τα νοητικά μοντέλα, συμπεριλαμβανομένης μιας κοινής πολιτιστικά θέσης που έχει να κάνει με αντίληψης την της πραγματικότητας και τη θέση της ανθρωπότητας σε αυτή. Καθώς η σχέση της ανθρωπότητας με το περιβάλλον εξελίσσεται, το ερώτημα είναι αν το επικρατών οικονομικό μοντέλο μας είναι συμβατό με την φύση. Το γεγονός ότι οι τιμές των πόρων έχουν να τεθεί ως πρωταρχικός δείκτης του πλούτου κάνει όλα τα εμπορεύματα </a:t>
            </a:r>
            <a:r>
              <a:rPr lang="el-GR" sz="1200" u="sng" dirty="0"/>
              <a:t>ισόμετρα</a:t>
            </a:r>
            <a:r>
              <a:rPr lang="el-GR" sz="1200" dirty="0"/>
              <a:t> και </a:t>
            </a:r>
            <a:r>
              <a:rPr lang="el-GR" sz="1200" u="sng" dirty="0"/>
              <a:t>αποκολλημένα από την βιοφυσική πραγματικότητα.</a:t>
            </a:r>
            <a:r>
              <a:rPr lang="el-GR" sz="1200" dirty="0"/>
              <a:t> Αυτές οι κοινωνικοοικονομικές αφαιρέσεις που λειτουργούν ως εμπόδια για τις επενδύσεις στο φυσικό κεφαλαίου, επειδή που έχουν μικρή σχέση με την οικολογική πραγματικότητα.</a:t>
            </a:r>
          </a:p>
          <a:p>
            <a:pPr marL="0" indent="0">
              <a:buNone/>
            </a:pPr>
            <a:r>
              <a:rPr lang="el-GR" sz="1200" b="1" u="sng" dirty="0"/>
              <a:t>Η υιοθέτηση του ατομικού ορθολογισμού</a:t>
            </a:r>
            <a:r>
              <a:rPr lang="el-GR" sz="1200" dirty="0"/>
              <a:t>. Το τρίτο εμπόδιο προκύπτει από την σύγχρονο παγκόσμιο οικονομικό σύστημα όπως αυτό εκφράζεται από το «ορθολογικό» της οικονομικής συμπεριφοράς των ατόμων περισσότερο από ποτέ είναι παράδειγμα προς μίμηση και σε υψηλότερες οργανωτικές κλίμακες σε βάρος του δημόσιων αγαθών και τις κοινοτικές τιμές.. Έχει αναγνωριστεί η αυξανόμενη αποξένωση και την εκμετάλλευση του ανθρώπων στην σε σχέση με τις παραδοσιακές κοινωνίες. Οι σύγχρονες κοινωνίες </a:t>
            </a:r>
            <a:r>
              <a:rPr lang="el-GR" sz="1200" dirty="0" err="1"/>
              <a:t>διέπονται</a:t>
            </a:r>
            <a:r>
              <a:rPr lang="el-GR" sz="1200" dirty="0"/>
              <a:t> από την ορθολογική ιδιοτέλεια που λειτουργεί για την αποδυνάμωση των παραδοσιακών ανθρώπινων δεσμών.</a:t>
            </a:r>
          </a:p>
          <a:p>
            <a:pPr marL="0" indent="0">
              <a:buNone/>
            </a:pPr>
            <a:r>
              <a:rPr lang="el-GR" sz="1200" b="1" u="sng" dirty="0"/>
              <a:t>Η δομή της σύγχρονης κοινωνίας: </a:t>
            </a:r>
            <a:r>
              <a:rPr lang="el-GR" sz="1200" dirty="0"/>
              <a:t>Αναμφίβολα, τα δομικά χαρακτηριστικά της σύγχρονης οικονομίας έχουν επιταχύνει το ρυθμό άντλησης του φυσικού κεφαλαίου. Ο διαχωρισμός μεταξύ παραγωγής και κατανάλωσης, η εξάρτηση από τα ηλεκτρονικά μέσα, η συνεχής ανάγκη για ενέργεια και την απώλεια της τοπικής πολιτικής αυτονομίας  αποτελούν κάποιους από τους παράγοντες που προκαλούν μείωση της ανατροφοδότησης. Αυτά τα κενά πληροφορίας ενισχύουν το δίλημμα ανάμεσα στην οικονομική ανάπτυξη και την οικολογική ακεραιότητα</a:t>
            </a:r>
            <a:r>
              <a:rPr lang="el-GR" sz="2000" dirty="0" smtClean="0"/>
              <a:t>.</a:t>
            </a:r>
            <a:r>
              <a:rPr lang="en-US" sz="2000" dirty="0"/>
              <a:t> </a:t>
            </a:r>
            <a:endParaRPr lang="el-GR" sz="2000" dirty="0" smtClean="0"/>
          </a:p>
          <a:p>
            <a:pPr marL="0" indent="0" algn="r">
              <a:buNone/>
            </a:pPr>
            <a:r>
              <a:rPr lang="en-US" sz="2000" dirty="0" err="1" smtClean="0"/>
              <a:t>Wackemagel</a:t>
            </a:r>
            <a:r>
              <a:rPr lang="en-US" sz="2000" dirty="0" smtClean="0"/>
              <a:t> </a:t>
            </a:r>
            <a:r>
              <a:rPr lang="en-US" sz="2000" dirty="0"/>
              <a:t>M. Rees W., (1997) </a:t>
            </a:r>
            <a:endParaRPr lang="el-GR" sz="2000" dirty="0" smtClean="0"/>
          </a:p>
        </p:txBody>
      </p:sp>
    </p:spTree>
    <p:extLst>
      <p:ext uri="{BB962C8B-B14F-4D97-AF65-F5344CB8AC3E}">
        <p14:creationId xmlns:p14="http://schemas.microsoft.com/office/powerpoint/2010/main" val="205815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Άσκηση</a:t>
            </a:r>
            <a:endParaRPr lang="en-US" dirty="0"/>
          </a:p>
        </p:txBody>
      </p:sp>
      <p:sp>
        <p:nvSpPr>
          <p:cNvPr id="3" name="Content Placeholder 2"/>
          <p:cNvSpPr>
            <a:spLocks noGrp="1"/>
          </p:cNvSpPr>
          <p:nvPr>
            <p:ph idx="1"/>
          </p:nvPr>
        </p:nvSpPr>
        <p:spPr/>
        <p:txBody>
          <a:bodyPr/>
          <a:lstStyle/>
          <a:p>
            <a:r>
              <a:rPr lang="el-GR" dirty="0" smtClean="0"/>
              <a:t>Τοποθετιέστε το πλαίσιο του φυσικού καπιταλισμού στο φάσμα </a:t>
            </a:r>
            <a:r>
              <a:rPr lang="el-GR" dirty="0" err="1" smtClean="0"/>
              <a:t>οικο</a:t>
            </a:r>
            <a:r>
              <a:rPr lang="el-GR" dirty="0" smtClean="0"/>
              <a:t>-μοντερνικότητα / ριζοσπαστικές λύσεις</a:t>
            </a:r>
          </a:p>
          <a:p>
            <a:endParaRPr lang="el-GR" dirty="0"/>
          </a:p>
          <a:p>
            <a:r>
              <a:rPr lang="el-GR" dirty="0" smtClean="0"/>
              <a:t>Πως οι προτάσεις του πλαισίου καλύπτουν τις δομικές αρχές </a:t>
            </a:r>
            <a:r>
              <a:rPr lang="el-GR" smtClean="0"/>
              <a:t>της αειφόριας;</a:t>
            </a:r>
            <a:endParaRPr lang="en-US" dirty="0"/>
          </a:p>
        </p:txBody>
      </p:sp>
    </p:spTree>
    <p:extLst>
      <p:ext uri="{BB962C8B-B14F-4D97-AF65-F5344CB8AC3E}">
        <p14:creationId xmlns:p14="http://schemas.microsoft.com/office/powerpoint/2010/main" val="182054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Βιβλιογραφια</a:t>
            </a:r>
            <a:endParaRPr lang="en-US" dirty="0"/>
          </a:p>
        </p:txBody>
      </p:sp>
      <p:sp>
        <p:nvSpPr>
          <p:cNvPr id="3" name="Content Placeholder 2"/>
          <p:cNvSpPr>
            <a:spLocks noGrp="1"/>
          </p:cNvSpPr>
          <p:nvPr>
            <p:ph idx="1"/>
          </p:nvPr>
        </p:nvSpPr>
        <p:spPr/>
        <p:txBody>
          <a:bodyPr>
            <a:normAutofit fontScale="55000" lnSpcReduction="20000"/>
          </a:bodyPr>
          <a:lstStyle/>
          <a:p>
            <a:r>
              <a:rPr lang="en-US" dirty="0"/>
              <a:t>Hawken, P., Lovins, L.H. and Lovins, A.B. (1999) Natural Capitalism: Creating the </a:t>
            </a:r>
            <a:r>
              <a:rPr lang="en-US" dirty="0" smtClean="0"/>
              <a:t>Next</a:t>
            </a:r>
            <a:r>
              <a:rPr lang="el-GR" dirty="0" smtClean="0"/>
              <a:t> </a:t>
            </a:r>
            <a:r>
              <a:rPr lang="en-US" dirty="0" smtClean="0"/>
              <a:t>Industrial </a:t>
            </a:r>
            <a:r>
              <a:rPr lang="en-US" dirty="0"/>
              <a:t>Revolution, Earthscan, London</a:t>
            </a:r>
          </a:p>
          <a:p>
            <a:r>
              <a:rPr lang="en-US" dirty="0" smtClean="0"/>
              <a:t>Hawken</a:t>
            </a:r>
            <a:r>
              <a:rPr lang="en-US" dirty="0"/>
              <a:t>, P., Lovins, L.H. and Lovins, A.B. (1999) The Ecology of Commerce, </a:t>
            </a:r>
            <a:r>
              <a:rPr lang="en-US" dirty="0" smtClean="0"/>
              <a:t>Earthscan,London</a:t>
            </a:r>
            <a:endParaRPr lang="el-GR" dirty="0" smtClean="0"/>
          </a:p>
          <a:p>
            <a:r>
              <a:rPr lang="it-IT" dirty="0" smtClean="0"/>
              <a:t>Costanza</a:t>
            </a:r>
            <a:r>
              <a:rPr lang="it-IT" dirty="0"/>
              <a:t>, R., d’Arge, R., de Groot, R., Farber, S., Grasso, M., Hannon, B., </a:t>
            </a:r>
            <a:r>
              <a:rPr lang="it-IT" dirty="0" smtClean="0"/>
              <a:t>Limburg,</a:t>
            </a:r>
            <a:r>
              <a:rPr lang="el-GR" dirty="0" smtClean="0"/>
              <a:t> </a:t>
            </a:r>
            <a:r>
              <a:rPr lang="en-US" dirty="0" smtClean="0"/>
              <a:t>K</a:t>
            </a:r>
            <a:r>
              <a:rPr lang="en-US" dirty="0"/>
              <a:t>.,Naeem, S., O’Neill, R. V., and Paruelo, J., 1997: “The Value of the World’s </a:t>
            </a:r>
            <a:r>
              <a:rPr lang="en-US" dirty="0" smtClean="0"/>
              <a:t>Ecosystem</a:t>
            </a:r>
            <a:r>
              <a:rPr lang="el-GR" dirty="0" smtClean="0"/>
              <a:t> </a:t>
            </a:r>
            <a:r>
              <a:rPr lang="en-US" dirty="0" smtClean="0"/>
              <a:t>Services </a:t>
            </a:r>
            <a:r>
              <a:rPr lang="en-US" dirty="0"/>
              <a:t>and Natural Capital,” Nature </a:t>
            </a:r>
            <a:r>
              <a:rPr lang="en-US" dirty="0" smtClean="0"/>
              <a:t>387</a:t>
            </a:r>
            <a:endParaRPr lang="el-GR" dirty="0" smtClean="0"/>
          </a:p>
          <a:p>
            <a:r>
              <a:rPr lang="en-US" dirty="0" smtClean="0"/>
              <a:t>Pearce</a:t>
            </a:r>
            <a:r>
              <a:rPr lang="en-US" dirty="0"/>
              <a:t>, D., </a:t>
            </a:r>
            <a:r>
              <a:rPr lang="en-US" dirty="0" err="1"/>
              <a:t>Barbier</a:t>
            </a:r>
            <a:r>
              <a:rPr lang="en-US" dirty="0"/>
              <a:t>, E. and </a:t>
            </a:r>
            <a:r>
              <a:rPr lang="en-US" dirty="0" err="1"/>
              <a:t>Markandya</a:t>
            </a:r>
            <a:r>
              <a:rPr lang="en-US" dirty="0"/>
              <a:t>, A., 1990. Sustainable Development: Economics </a:t>
            </a:r>
            <a:r>
              <a:rPr lang="en-US" dirty="0" smtClean="0"/>
              <a:t>and</a:t>
            </a:r>
            <a:r>
              <a:rPr lang="el-GR" dirty="0" smtClean="0"/>
              <a:t> </a:t>
            </a:r>
            <a:r>
              <a:rPr lang="en-US" dirty="0" smtClean="0"/>
              <a:t>Environment </a:t>
            </a:r>
            <a:r>
              <a:rPr lang="en-US" dirty="0"/>
              <a:t>in the Third World. Edward Elgar Publishing, </a:t>
            </a:r>
            <a:r>
              <a:rPr lang="en-US" dirty="0" err="1"/>
              <a:t>Aldershot</a:t>
            </a:r>
            <a:r>
              <a:rPr lang="en-US" dirty="0"/>
              <a:t>.</a:t>
            </a:r>
          </a:p>
          <a:p>
            <a:r>
              <a:rPr lang="en-US" dirty="0" smtClean="0"/>
              <a:t> </a:t>
            </a:r>
            <a:r>
              <a:rPr lang="en-US" dirty="0" err="1"/>
              <a:t>Wackemagel</a:t>
            </a:r>
            <a:r>
              <a:rPr lang="en-US" dirty="0"/>
              <a:t> M. Rees W., (1997) Perceptual and structural barriers to investing in </a:t>
            </a:r>
            <a:r>
              <a:rPr lang="en-US" dirty="0" smtClean="0"/>
              <a:t>natural</a:t>
            </a:r>
            <a:r>
              <a:rPr lang="el-GR" dirty="0" smtClean="0"/>
              <a:t> </a:t>
            </a:r>
            <a:r>
              <a:rPr lang="en-US" dirty="0" smtClean="0"/>
              <a:t>Capital:</a:t>
            </a:r>
            <a:r>
              <a:rPr lang="el-GR" dirty="0" smtClean="0"/>
              <a:t> </a:t>
            </a:r>
            <a:r>
              <a:rPr lang="en-US" dirty="0" smtClean="0"/>
              <a:t>Economics </a:t>
            </a:r>
            <a:r>
              <a:rPr lang="en-US" dirty="0"/>
              <a:t>from an ecological footprint perspective. Ecological Economics </a:t>
            </a:r>
            <a:r>
              <a:rPr lang="en-US" dirty="0" smtClean="0"/>
              <a:t>20</a:t>
            </a:r>
            <a:r>
              <a:rPr lang="el-GR" dirty="0" smtClean="0"/>
              <a:t> </a:t>
            </a:r>
            <a:r>
              <a:rPr lang="en-US" dirty="0" smtClean="0"/>
              <a:t>(1997</a:t>
            </a:r>
            <a:r>
              <a:rPr lang="en-US" dirty="0"/>
              <a:t>) </a:t>
            </a:r>
            <a:r>
              <a:rPr lang="en-US" dirty="0" smtClean="0"/>
              <a:t>3-24</a:t>
            </a:r>
            <a:endParaRPr lang="el-GR" dirty="0" smtClean="0"/>
          </a:p>
          <a:p>
            <a:r>
              <a:rPr lang="en-US" dirty="0" err="1"/>
              <a:t>Wackemagel</a:t>
            </a:r>
            <a:r>
              <a:rPr lang="en-US" dirty="0"/>
              <a:t> M. Rees W., (1997) Perceptual and structural barriers to investing in natural capital</a:t>
            </a:r>
            <a:r>
              <a:rPr lang="en-US" dirty="0" smtClean="0"/>
              <a:t>:</a:t>
            </a:r>
            <a:r>
              <a:rPr lang="el-GR" dirty="0" smtClean="0"/>
              <a:t> </a:t>
            </a:r>
            <a:r>
              <a:rPr lang="en-US" dirty="0" smtClean="0"/>
              <a:t>Economics </a:t>
            </a:r>
            <a:r>
              <a:rPr lang="en-US" dirty="0"/>
              <a:t>from an ecological footprint perspective. Ecological Economics 20 (1997) 3-24</a:t>
            </a:r>
          </a:p>
        </p:txBody>
      </p:sp>
    </p:spTree>
    <p:extLst>
      <p:ext uri="{BB962C8B-B14F-4D97-AF65-F5344CB8AC3E}">
        <p14:creationId xmlns:p14="http://schemas.microsoft.com/office/powerpoint/2010/main" val="1892032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Φυσικός Καπιταλισμός</a:t>
            </a:r>
            <a:br>
              <a:rPr lang="el-GR" dirty="0" smtClean="0"/>
            </a:br>
            <a:r>
              <a:rPr lang="en-US" dirty="0" smtClean="0"/>
              <a:t>Natural </a:t>
            </a:r>
            <a:r>
              <a:rPr lang="en-US" dirty="0"/>
              <a:t>C</a:t>
            </a:r>
            <a:r>
              <a:rPr lang="en-US" dirty="0" smtClean="0"/>
              <a:t>apitalism</a:t>
            </a:r>
            <a:endParaRPr lang="en-US" dirty="0"/>
          </a:p>
        </p:txBody>
      </p:sp>
      <p:sp>
        <p:nvSpPr>
          <p:cNvPr id="3" name="Subtitle 2"/>
          <p:cNvSpPr>
            <a:spLocks noGrp="1"/>
          </p:cNvSpPr>
          <p:nvPr>
            <p:ph type="subTitle" idx="1"/>
          </p:nvPr>
        </p:nvSpPr>
        <p:spPr/>
        <p:txBody>
          <a:bodyPr/>
          <a:lstStyle/>
          <a:p>
            <a:r>
              <a:rPr lang="el-GR" dirty="0" smtClean="0">
                <a:latin typeface="Segoe UI" panose="020B0502040204020203" pitchFamily="34" charset="0"/>
                <a:cs typeface="Segoe UI" panose="020B0502040204020203" pitchFamily="34" charset="0"/>
              </a:rPr>
              <a:t>9020 Σχεδίαση για αειφορία</a:t>
            </a:r>
            <a:endParaRPr lang="en-US" dirty="0" smtClean="0">
              <a:latin typeface="Segoe UI" panose="020B0502040204020203" pitchFamily="34" charset="0"/>
              <a:cs typeface="Segoe UI" panose="020B0502040204020203" pitchFamily="34" charset="0"/>
            </a:endParaRPr>
          </a:p>
          <a:p>
            <a:r>
              <a:rPr lang="el-GR" dirty="0" smtClean="0">
                <a:latin typeface="Segoe UI" panose="020B0502040204020203" pitchFamily="34" charset="0"/>
                <a:cs typeface="Segoe UI" panose="020B0502040204020203" pitchFamily="34" charset="0"/>
              </a:rPr>
              <a:t>Εβδομάδα 5η</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51592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a:t>
            </a:r>
            <a:endParaRPr lang="en-US" dirty="0"/>
          </a:p>
        </p:txBody>
      </p:sp>
      <p:sp>
        <p:nvSpPr>
          <p:cNvPr id="3" name="Content Placeholder 2"/>
          <p:cNvSpPr>
            <a:spLocks noGrp="1"/>
          </p:cNvSpPr>
          <p:nvPr>
            <p:ph idx="1"/>
          </p:nvPr>
        </p:nvSpPr>
        <p:spPr/>
        <p:txBody>
          <a:bodyPr>
            <a:normAutofit/>
          </a:bodyPr>
          <a:lstStyle/>
          <a:p>
            <a:pPr marL="0" indent="0">
              <a:buNone/>
            </a:pPr>
            <a:r>
              <a:rPr lang="el-GR" sz="1800" dirty="0"/>
              <a:t>Ο φυσικός καπιταλισμός είναι ένα πλαίσιο σχεδίασης για αειφορία που προτάθηκε από τους </a:t>
            </a:r>
            <a:r>
              <a:rPr lang="en-US" sz="1800" dirty="0"/>
              <a:t>Paul Hawken, Amory Lovins </a:t>
            </a:r>
            <a:r>
              <a:rPr lang="el-GR" sz="1800" dirty="0"/>
              <a:t>και </a:t>
            </a:r>
            <a:r>
              <a:rPr lang="en-US" sz="1800" dirty="0"/>
              <a:t>Hunter</a:t>
            </a:r>
            <a:r>
              <a:rPr lang="el-GR" sz="1800" dirty="0"/>
              <a:t> </a:t>
            </a:r>
            <a:r>
              <a:rPr lang="en-US" sz="1800" dirty="0"/>
              <a:t>Lovins.</a:t>
            </a:r>
            <a:endParaRPr lang="el-GR" sz="1800" dirty="0"/>
          </a:p>
          <a:p>
            <a:pPr marL="0" indent="0">
              <a:buNone/>
            </a:pPr>
            <a:endParaRPr lang="el-GR" sz="1800" dirty="0"/>
          </a:p>
          <a:p>
            <a:pPr marL="0" indent="0">
              <a:buNone/>
            </a:pPr>
            <a:r>
              <a:rPr lang="el-GR" sz="1800" dirty="0"/>
              <a:t>Η βασική ιδέα είναι πως η αναγνώριση του φυσικού κεφαλαίου ως ισότιμο με τα υπόλοιπα είδη κεφάλαιού θα οδηγήσει στον μετασχηματισμό του υπάρχοντος συστήματος παραγωγής και κατανάλωσης.</a:t>
            </a:r>
          </a:p>
          <a:p>
            <a:pPr marL="0" indent="0">
              <a:buNone/>
            </a:pPr>
            <a:endParaRPr lang="el-GR" sz="1800" dirty="0"/>
          </a:p>
          <a:p>
            <a:pPr marL="0" indent="0">
              <a:buNone/>
            </a:pPr>
            <a:r>
              <a:rPr lang="el-GR" sz="1800" dirty="0"/>
              <a:t>Μέσω των τεσσάρων αλλαγών οι συγγράφεις πιστεύουν ότι θα κινηθούμε προς μια αειφόρο κοινωνικά.</a:t>
            </a:r>
            <a:endParaRPr lang="en-US" sz="1800" dirty="0"/>
          </a:p>
        </p:txBody>
      </p:sp>
    </p:spTree>
    <p:extLst>
      <p:ext uri="{BB962C8B-B14F-4D97-AF65-F5344CB8AC3E}">
        <p14:creationId xmlns:p14="http://schemas.microsoft.com/office/powerpoint/2010/main" val="2204526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ΕΙΔΗ </a:t>
            </a:r>
            <a:r>
              <a:rPr lang="el-GR" dirty="0" smtClean="0"/>
              <a:t>Κεφαλαίου</a:t>
            </a:r>
            <a:endParaRPr lang="en-US" dirty="0"/>
          </a:p>
        </p:txBody>
      </p:sp>
      <p:sp>
        <p:nvSpPr>
          <p:cNvPr id="3" name="Content Placeholder 2"/>
          <p:cNvSpPr>
            <a:spLocks noGrp="1"/>
          </p:cNvSpPr>
          <p:nvPr>
            <p:ph idx="1"/>
          </p:nvPr>
        </p:nvSpPr>
        <p:spPr/>
        <p:txBody>
          <a:bodyPr>
            <a:noAutofit/>
          </a:bodyPr>
          <a:lstStyle/>
          <a:p>
            <a:r>
              <a:rPr lang="el-GR" sz="1800" b="1" dirty="0"/>
              <a:t>Ανθρώπινο κεφάλαιο:</a:t>
            </a:r>
          </a:p>
          <a:p>
            <a:pPr lvl="1"/>
            <a:r>
              <a:rPr lang="el-GR" sz="1800" dirty="0"/>
              <a:t>Αποτελείται από τις ανθρώπινες γνώσεις και ικανότητες καθώς και τα προσόντα που αποκτάει κάποιος μέσω εκπαίδευσης και εμπειρίας</a:t>
            </a:r>
          </a:p>
          <a:p>
            <a:r>
              <a:rPr lang="el-GR" sz="1800" b="1" dirty="0"/>
              <a:t>Κατασκευασμένο κεφάλαιο:</a:t>
            </a:r>
          </a:p>
          <a:p>
            <a:pPr lvl="1"/>
            <a:r>
              <a:rPr lang="el-GR" sz="1800" dirty="0"/>
              <a:t>Αποτελείται από όλα τα μέσα παραγωγής καθώς και όλες τις πρώτες ύλες που δεν προέρχονται κατευθείαν από τη φύση. Επίσης, το υπάρχων στοκ εντάσσεται σε αυτήν την κατηγορία.</a:t>
            </a:r>
          </a:p>
          <a:p>
            <a:r>
              <a:rPr lang="el-GR" sz="1800" b="1" dirty="0"/>
              <a:t>Οικονομικό κεφαλαίο:</a:t>
            </a:r>
          </a:p>
          <a:p>
            <a:pPr lvl="1"/>
            <a:r>
              <a:rPr lang="el-GR" sz="1800" dirty="0"/>
              <a:t>Αποτελείται από χρήματα και άλλου τύπου χρηματιστηριακά προϊόντα (π.χ. μετοχές – ομόλογα). Είναι η βασική μετρική αξίας κάθε άλλου είδους κεφαλαίου καθώς και της αποτελεσματικότητας ενός οργανισμού</a:t>
            </a:r>
          </a:p>
        </p:txBody>
      </p:sp>
    </p:spTree>
    <p:extLst>
      <p:ext uri="{BB962C8B-B14F-4D97-AF65-F5344CB8AC3E}">
        <p14:creationId xmlns:p14="http://schemas.microsoft.com/office/powerpoint/2010/main" val="1940522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ΕΙΔΗ </a:t>
            </a:r>
            <a:r>
              <a:rPr lang="el-GR" dirty="0" smtClean="0"/>
              <a:t>Κεφαλαίου</a:t>
            </a:r>
            <a:endParaRPr lang="en-US" dirty="0"/>
          </a:p>
        </p:txBody>
      </p:sp>
      <p:sp>
        <p:nvSpPr>
          <p:cNvPr id="3" name="Content Placeholder 2"/>
          <p:cNvSpPr>
            <a:spLocks noGrp="1"/>
          </p:cNvSpPr>
          <p:nvPr>
            <p:ph idx="1"/>
          </p:nvPr>
        </p:nvSpPr>
        <p:spPr>
          <a:xfrm>
            <a:off x="902189" y="1124744"/>
            <a:ext cx="7338060" cy="4668334"/>
          </a:xfrm>
        </p:spPr>
        <p:txBody>
          <a:bodyPr>
            <a:noAutofit/>
          </a:bodyPr>
          <a:lstStyle/>
          <a:p>
            <a:r>
              <a:rPr lang="el-GR" sz="1400" b="1" dirty="0"/>
              <a:t>Φυσικό κεφαλαίο:</a:t>
            </a:r>
          </a:p>
          <a:p>
            <a:pPr lvl="1"/>
            <a:r>
              <a:rPr lang="el-GR" sz="1400" dirty="0"/>
              <a:t>Αποτελείται από όλα τα φυσικά συστήματα και απ’ ό,τι είναι ικανά να παράξουν. Υπάρχει ανανεώσιμο και μη ανανεώσιμο φυσικό κεφάλαιο. Ορυκτά ή πετρέλαιο είναι μη ανανεώσιμα ενώ η βιομάζα ή η ξυλεία είναι ανανεώσιμα. Γενικότερα, το φυσικό κεφάλαιο δεν είναι απλά το άθροισμα των στοιχείων της φύσης αλλά ολόκληρο το οικοσύστημα.</a:t>
            </a:r>
          </a:p>
          <a:p>
            <a:pPr lvl="1"/>
            <a:endParaRPr lang="el-GR" sz="1400" dirty="0"/>
          </a:p>
          <a:p>
            <a:r>
              <a:rPr lang="el-GR" sz="1400" dirty="0"/>
              <a:t>Ο </a:t>
            </a:r>
            <a:r>
              <a:rPr lang="en-US" sz="1400" dirty="0"/>
              <a:t>Pearce (Pearce et al 1990)</a:t>
            </a:r>
            <a:r>
              <a:rPr lang="el-GR" sz="1400" dirty="0"/>
              <a:t> αναγνωρίζει τρεις τρόπους μέτρησης του φυσικού κεφαλαίου:</a:t>
            </a:r>
          </a:p>
          <a:p>
            <a:pPr lvl="1"/>
            <a:r>
              <a:rPr lang="el-GR" sz="2000" dirty="0" smtClean="0"/>
              <a:t>Δυναμική αποτίμηση</a:t>
            </a:r>
          </a:p>
          <a:p>
            <a:pPr lvl="1"/>
            <a:r>
              <a:rPr lang="el-GR" sz="2000" dirty="0" smtClean="0"/>
              <a:t>Σταθερή αποτίμηση αποθεμάτων</a:t>
            </a:r>
          </a:p>
          <a:p>
            <a:pPr lvl="1"/>
            <a:r>
              <a:rPr lang="el-GR" sz="2000" dirty="0" smtClean="0"/>
              <a:t>Συνεχής αποτίμηση ροών</a:t>
            </a:r>
            <a:endParaRPr lang="el-GR" sz="2000" dirty="0"/>
          </a:p>
        </p:txBody>
      </p:sp>
    </p:spTree>
    <p:extLst>
      <p:ext uri="{BB962C8B-B14F-4D97-AF65-F5344CB8AC3E}">
        <p14:creationId xmlns:p14="http://schemas.microsoft.com/office/powerpoint/2010/main" val="2920516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Φυσικό κεφάλαιο</a:t>
            </a:r>
            <a:endParaRPr lang="en-US" dirty="0"/>
          </a:p>
        </p:txBody>
      </p:sp>
      <p:sp>
        <p:nvSpPr>
          <p:cNvPr id="3" name="Content Placeholder 2"/>
          <p:cNvSpPr>
            <a:spLocks noGrp="1"/>
          </p:cNvSpPr>
          <p:nvPr>
            <p:ph idx="1"/>
          </p:nvPr>
        </p:nvSpPr>
        <p:spPr/>
        <p:txBody>
          <a:bodyPr>
            <a:noAutofit/>
          </a:bodyPr>
          <a:lstStyle/>
          <a:p>
            <a:r>
              <a:rPr lang="el-GR" sz="1800" dirty="0"/>
              <a:t>Το υπάρχων σύστημα βιομηχανικής παραγωγής αναγνωρίζει την οικονομική αξία μόνο των τριών πρώτων τύπων κεφαλαίου. Ταυτόχρονα βλέπει το φυσικό κεφάλαιο ως μια άπειρη ροή πρώτων υλών.</a:t>
            </a:r>
          </a:p>
          <a:p>
            <a:r>
              <a:rPr lang="el-GR" sz="1800" dirty="0"/>
              <a:t>Αναλύσεις δείχνουν πως οι ροές κεφαλαίου από τη φύση προς τις ανθρώπινες κοινωνίες υπολογίζονται να έχουν αξία 36 τρισεκατομμύρια δολάρια (</a:t>
            </a:r>
            <a:r>
              <a:rPr lang="el-GR" sz="1800" b="1" u="sng" dirty="0"/>
              <a:t>36.000.000.000.000.000 $</a:t>
            </a:r>
            <a:r>
              <a:rPr lang="el-GR" sz="1800" dirty="0"/>
              <a:t>), ποσό στην ιδιά τάξη μεγέθους με το ακαθάριστο προϊόν του πλανήτη που υπολογιστικέ στα 39 τρισεκατομμύρια. </a:t>
            </a:r>
            <a:r>
              <a:rPr lang="en-US" sz="1800" dirty="0"/>
              <a:t>(Costanza et al 1997</a:t>
            </a:r>
            <a:r>
              <a:rPr lang="el-GR" sz="1800" dirty="0"/>
              <a:t>)</a:t>
            </a:r>
          </a:p>
          <a:p>
            <a:r>
              <a:rPr lang="el-GR" sz="1800" dirty="0"/>
              <a:t>Η συνολική αξια του φυσικού κεφαλαίου του πλανήτη υπολογίζεται στα 400-500 τρισεκατομμύρια δολάρια.</a:t>
            </a:r>
          </a:p>
        </p:txBody>
      </p:sp>
    </p:spTree>
    <p:extLst>
      <p:ext uri="{BB962C8B-B14F-4D97-AF65-F5344CB8AC3E}">
        <p14:creationId xmlns:p14="http://schemas.microsoft.com/office/powerpoint/2010/main" val="3174694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Σύστημα βιομηχανικής παραγωγής</a:t>
            </a:r>
            <a:endParaRPr lang="en-US" dirty="0"/>
          </a:p>
        </p:txBody>
      </p:sp>
      <p:sp>
        <p:nvSpPr>
          <p:cNvPr id="3" name="Content Placeholder 2"/>
          <p:cNvSpPr>
            <a:spLocks noGrp="1"/>
          </p:cNvSpPr>
          <p:nvPr>
            <p:ph idx="1"/>
          </p:nvPr>
        </p:nvSpPr>
        <p:spPr/>
        <p:txBody>
          <a:bodyPr>
            <a:normAutofit/>
          </a:bodyPr>
          <a:lstStyle/>
          <a:p>
            <a:r>
              <a:rPr lang="el-GR" sz="1800" dirty="0"/>
              <a:t>Το υπάρχων  σύστημα βλέπει τη φύση ως ένα μέσο για την επίτευξη των σκοπών του, ως ένα άπειρο χώρο που πάντα θα προφέρει πρώτες ύλες και χώρο απόθεσης των αποβλήτων μας.</a:t>
            </a:r>
          </a:p>
          <a:p>
            <a:endParaRPr lang="el-GR" sz="1800" dirty="0"/>
          </a:p>
          <a:p>
            <a:r>
              <a:rPr lang="el-GR" sz="1800" dirty="0"/>
              <a:t>Περα από παρόχους πρώτων υλών η φύση παρέχει υπηρεσίες που υποστηρίζουν την ύπαρξη ζωής πάνω στον πλανήτη. Υπηρεσίες για της οποίες δεν έχουν παραχθεί τεχνολογικές </a:t>
            </a:r>
            <a:r>
              <a:rPr lang="el-GR" sz="1800" dirty="0" smtClean="0"/>
              <a:t>εναλλακτικές.</a:t>
            </a:r>
            <a:endParaRPr lang="el-GR" sz="1800" dirty="0"/>
          </a:p>
          <a:p>
            <a:endParaRPr lang="el-GR" sz="1800" dirty="0"/>
          </a:p>
          <a:p>
            <a:r>
              <a:rPr lang="el-GR" sz="1800" dirty="0"/>
              <a:t>Οι τρεις παράγοντες που σπαταλάνε φυσικό κεφάλαιο είναι: η σπάταλη πόρων, η αύξηση του πλυθήσμου και τα κακά σχεδιασμένα συστήματα παραγωγής.</a:t>
            </a:r>
            <a:endParaRPr lang="en-US" sz="1800" dirty="0"/>
          </a:p>
        </p:txBody>
      </p:sp>
    </p:spTree>
    <p:extLst>
      <p:ext uri="{BB962C8B-B14F-4D97-AF65-F5344CB8AC3E}">
        <p14:creationId xmlns:p14="http://schemas.microsoft.com/office/powerpoint/2010/main" val="45360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2043</Words>
  <Application>Microsoft Office PowerPoint</Application>
  <PresentationFormat>On-screen Show (4:3)</PresentationFormat>
  <Paragraphs>125</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Segoe UI</vt:lpstr>
      <vt:lpstr>Θέμα του Office</vt:lpstr>
      <vt:lpstr> Αειφόρος σχεδίαση  </vt:lpstr>
      <vt:lpstr>Άδειες Χρήσης</vt:lpstr>
      <vt:lpstr>Χρηματοδότηση</vt:lpstr>
      <vt:lpstr>Φυσικός Καπιταλισμός Natural Capitalism</vt:lpstr>
      <vt:lpstr>Εισαγωγή</vt:lpstr>
      <vt:lpstr>ΕΙΔΗ Κεφαλαίου</vt:lpstr>
      <vt:lpstr>ΕΙΔΗ Κεφαλαίου</vt:lpstr>
      <vt:lpstr>Φυσικό κεφάλαιο</vt:lpstr>
      <vt:lpstr>Σύστημα βιομηχανικής παραγωγής</vt:lpstr>
      <vt:lpstr>4 Μεταβάσεις</vt:lpstr>
      <vt:lpstr>Ριζική αύξηση της παραγωγικότητας των φυσικών πόρων </vt:lpstr>
      <vt:lpstr>Σχεδίαση ολικών συστημάτων </vt:lpstr>
      <vt:lpstr>Σχεδίαση ολικών συστημάτων </vt:lpstr>
      <vt:lpstr>Παράκαμψη του ορίου κόστους  </vt:lpstr>
      <vt:lpstr>Παράδειγμα</vt:lpstr>
      <vt:lpstr>Παρaκαμψη του ορiου κoστους  </vt:lpstr>
      <vt:lpstr>ΥΙΟΘΕΤΗΣΗ ΚΑΙΝΟΤΟΜΩΝ ΙΔΕΩΝ</vt:lpstr>
      <vt:lpstr>Μετάβαση σε βιολογικά εμπνευσμένα μοντέλα παραγωγής</vt:lpstr>
      <vt:lpstr>ΠΑΡΑΔΕΙΓΜΑ</vt:lpstr>
      <vt:lpstr>ΥΙΟΘΕΤΗΣΗ ΣΧΕΔΙΑΣΗΣ ΥΠΗΡΕΣΙΩΝ</vt:lpstr>
      <vt:lpstr>Aπο ατομα σε bits</vt:lpstr>
      <vt:lpstr>PowerPoint Presentation</vt:lpstr>
      <vt:lpstr>Οικονομία διαμοιρασμού</vt:lpstr>
      <vt:lpstr>Επανεπένδυση σε φυσικό κεφάλαιο</vt:lpstr>
      <vt:lpstr>Επανεπένδυση σε φυσικό κεφάλαιο</vt:lpstr>
      <vt:lpstr>Τέσσερα φράγματα</vt:lpstr>
      <vt:lpstr>Άσκηση</vt:lpstr>
      <vt:lpstr>Βιβλιογραφια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157</cp:revision>
  <dcterms:created xsi:type="dcterms:W3CDTF">2012-09-06T09:03:05Z</dcterms:created>
  <dcterms:modified xsi:type="dcterms:W3CDTF">2015-07-17T10:02:10Z</dcterms:modified>
</cp:coreProperties>
</file>