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49"/>
  </p:notesMasterIdLst>
  <p:handoutMasterIdLst>
    <p:handoutMasterId r:id="rId50"/>
  </p:handoutMasterIdLst>
  <p:sldIdLst>
    <p:sldId id="689" r:id="rId4"/>
    <p:sldId id="690" r:id="rId5"/>
    <p:sldId id="691" r:id="rId6"/>
    <p:sldId id="625" r:id="rId7"/>
    <p:sldId id="388" r:id="rId8"/>
    <p:sldId id="460" r:id="rId9"/>
    <p:sldId id="461" r:id="rId10"/>
    <p:sldId id="462" r:id="rId11"/>
    <p:sldId id="463" r:id="rId12"/>
    <p:sldId id="389" r:id="rId13"/>
    <p:sldId id="465" r:id="rId14"/>
    <p:sldId id="466" r:id="rId15"/>
    <p:sldId id="467" r:id="rId16"/>
    <p:sldId id="468" r:id="rId17"/>
    <p:sldId id="390"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92" r:id="rId36"/>
    <p:sldId id="486" r:id="rId37"/>
    <p:sldId id="487" r:id="rId38"/>
    <p:sldId id="488" r:id="rId39"/>
    <p:sldId id="520" r:id="rId40"/>
    <p:sldId id="489" r:id="rId41"/>
    <p:sldId id="490" r:id="rId42"/>
    <p:sldId id="491" r:id="rId43"/>
    <p:sldId id="493" r:id="rId44"/>
    <p:sldId id="494" r:id="rId45"/>
    <p:sldId id="495" r:id="rId46"/>
    <p:sldId id="688" r:id="rId47"/>
    <p:sldId id="655" r:id="rId48"/>
  </p:sldIdLst>
  <p:sldSz cx="12188825"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72279" autoAdjust="0"/>
  </p:normalViewPr>
  <p:slideViewPr>
    <p:cSldViewPr showGuides="1">
      <p:cViewPr varScale="1">
        <p:scale>
          <a:sx n="71" d="100"/>
          <a:sy n="71" d="100"/>
        </p:scale>
        <p:origin x="-402" y="-102"/>
      </p:cViewPr>
      <p:guideLst>
        <p:guide orient="horz" pos="2160"/>
        <p:guide pos="3839"/>
      </p:guideLst>
    </p:cSldViewPr>
  </p:slideViewPr>
  <p:outlineViewPr>
    <p:cViewPr>
      <p:scale>
        <a:sx n="33" d="100"/>
        <a:sy n="33" d="100"/>
      </p:scale>
      <p:origin x="0" y="-94350"/>
    </p:cViewPr>
  </p:outlineViewPr>
  <p:notesTextViewPr>
    <p:cViewPr>
      <p:scale>
        <a:sx n="1" d="1"/>
        <a:sy n="1" d="1"/>
      </p:scale>
      <p:origin x="0" y="0"/>
    </p:cViewPr>
  </p:notesTextViewPr>
  <p:sorterViewPr>
    <p:cViewPr varScale="1">
      <p:scale>
        <a:sx n="1" d="1"/>
        <a:sy n="1" d="1"/>
      </p:scale>
      <p:origin x="0" y="-116220"/>
    </p:cViewPr>
  </p:sorterViewPr>
  <p:notesViewPr>
    <p:cSldViewPr showGuides="1">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9/2/2015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9/2/2015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19</a:t>
            </a:fld>
            <a:endParaRPr lang="en-US"/>
          </a:p>
        </p:txBody>
      </p:sp>
    </p:spTree>
    <p:extLst>
      <p:ext uri="{BB962C8B-B14F-4D97-AF65-F5344CB8AC3E}">
        <p14:creationId xmlns:p14="http://schemas.microsoft.com/office/powerpoint/2010/main" xmlns="" val="28431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20</a:t>
            </a:fld>
            <a:endParaRPr lang="en-US"/>
          </a:p>
        </p:txBody>
      </p:sp>
    </p:spTree>
    <p:extLst>
      <p:ext uri="{BB962C8B-B14F-4D97-AF65-F5344CB8AC3E}">
        <p14:creationId xmlns:p14="http://schemas.microsoft.com/office/powerpoint/2010/main" xmlns="" val="149038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21</a:t>
            </a:fld>
            <a:endParaRPr lang="en-US"/>
          </a:p>
        </p:txBody>
      </p:sp>
    </p:spTree>
    <p:extLst>
      <p:ext uri="{BB962C8B-B14F-4D97-AF65-F5344CB8AC3E}">
        <p14:creationId xmlns:p14="http://schemas.microsoft.com/office/powerpoint/2010/main" xmlns="" val="39763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22</a:t>
            </a:fld>
            <a:endParaRPr lang="en-US"/>
          </a:p>
        </p:txBody>
      </p:sp>
    </p:spTree>
    <p:extLst>
      <p:ext uri="{BB962C8B-B14F-4D97-AF65-F5344CB8AC3E}">
        <p14:creationId xmlns:p14="http://schemas.microsoft.com/office/powerpoint/2010/main" xmlns="" val="252369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23</a:t>
            </a:fld>
            <a:endParaRPr lang="en-US"/>
          </a:p>
        </p:txBody>
      </p:sp>
    </p:spTree>
    <p:extLst>
      <p:ext uri="{BB962C8B-B14F-4D97-AF65-F5344CB8AC3E}">
        <p14:creationId xmlns:p14="http://schemas.microsoft.com/office/powerpoint/2010/main" xmlns="" val="372186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24</a:t>
            </a:fld>
            <a:endParaRPr lang="en-US"/>
          </a:p>
        </p:txBody>
      </p:sp>
    </p:spTree>
    <p:extLst>
      <p:ext uri="{BB962C8B-B14F-4D97-AF65-F5344CB8AC3E}">
        <p14:creationId xmlns:p14="http://schemas.microsoft.com/office/powerpoint/2010/main" xmlns="" val="230433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25</a:t>
            </a:fld>
            <a:endParaRPr lang="en-US"/>
          </a:p>
        </p:txBody>
      </p:sp>
    </p:spTree>
    <p:extLst>
      <p:ext uri="{BB962C8B-B14F-4D97-AF65-F5344CB8AC3E}">
        <p14:creationId xmlns:p14="http://schemas.microsoft.com/office/powerpoint/2010/main" xmlns="" val="223738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26</a:t>
            </a:fld>
            <a:endParaRPr lang="en-US"/>
          </a:p>
        </p:txBody>
      </p:sp>
    </p:spTree>
    <p:extLst>
      <p:ext uri="{BB962C8B-B14F-4D97-AF65-F5344CB8AC3E}">
        <p14:creationId xmlns:p14="http://schemas.microsoft.com/office/powerpoint/2010/main" xmlns="" val="3989108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27</a:t>
            </a:fld>
            <a:endParaRPr lang="en-US"/>
          </a:p>
        </p:txBody>
      </p:sp>
    </p:spTree>
    <p:extLst>
      <p:ext uri="{BB962C8B-B14F-4D97-AF65-F5344CB8AC3E}">
        <p14:creationId xmlns:p14="http://schemas.microsoft.com/office/powerpoint/2010/main" xmlns="" val="151310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28</a:t>
            </a:fld>
            <a:endParaRPr lang="en-US"/>
          </a:p>
        </p:txBody>
      </p:sp>
    </p:spTree>
    <p:extLst>
      <p:ext uri="{BB962C8B-B14F-4D97-AF65-F5344CB8AC3E}">
        <p14:creationId xmlns:p14="http://schemas.microsoft.com/office/powerpoint/2010/main" xmlns="" val="31183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29</a:t>
            </a:fld>
            <a:endParaRPr lang="en-US"/>
          </a:p>
        </p:txBody>
      </p:sp>
    </p:spTree>
    <p:extLst>
      <p:ext uri="{BB962C8B-B14F-4D97-AF65-F5344CB8AC3E}">
        <p14:creationId xmlns:p14="http://schemas.microsoft.com/office/powerpoint/2010/main" xmlns="" val="1224788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a:p>
        </p:txBody>
      </p:sp>
    </p:spTree>
    <p:extLst>
      <p:ext uri="{BB962C8B-B14F-4D97-AF65-F5344CB8AC3E}">
        <p14:creationId xmlns:p14="http://schemas.microsoft.com/office/powerpoint/2010/main" xmlns="" val="261085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31</a:t>
            </a:fld>
            <a:endParaRPr lang="en-US"/>
          </a:p>
        </p:txBody>
      </p:sp>
    </p:spTree>
    <p:extLst>
      <p:ext uri="{BB962C8B-B14F-4D97-AF65-F5344CB8AC3E}">
        <p14:creationId xmlns:p14="http://schemas.microsoft.com/office/powerpoint/2010/main" xmlns="" val="3053308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32</a:t>
            </a:fld>
            <a:endParaRPr lang="en-US"/>
          </a:p>
        </p:txBody>
      </p:sp>
    </p:spTree>
    <p:extLst>
      <p:ext uri="{BB962C8B-B14F-4D97-AF65-F5344CB8AC3E}">
        <p14:creationId xmlns:p14="http://schemas.microsoft.com/office/powerpoint/2010/main" xmlns="" val="3982927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33</a:t>
            </a:fld>
            <a:endParaRPr lang="en-US"/>
          </a:p>
        </p:txBody>
      </p:sp>
    </p:spTree>
    <p:extLst>
      <p:ext uri="{BB962C8B-B14F-4D97-AF65-F5344CB8AC3E}">
        <p14:creationId xmlns:p14="http://schemas.microsoft.com/office/powerpoint/2010/main" xmlns="" val="2457339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34</a:t>
            </a:fld>
            <a:endParaRPr lang="en-US"/>
          </a:p>
        </p:txBody>
      </p:sp>
    </p:spTree>
    <p:extLst>
      <p:ext uri="{BB962C8B-B14F-4D97-AF65-F5344CB8AC3E}">
        <p14:creationId xmlns:p14="http://schemas.microsoft.com/office/powerpoint/2010/main" xmlns="" val="2598248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35</a:t>
            </a:fld>
            <a:endParaRPr lang="en-US"/>
          </a:p>
        </p:txBody>
      </p:sp>
    </p:spTree>
    <p:extLst>
      <p:ext uri="{BB962C8B-B14F-4D97-AF65-F5344CB8AC3E}">
        <p14:creationId xmlns:p14="http://schemas.microsoft.com/office/powerpoint/2010/main" xmlns="" val="405776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36</a:t>
            </a:fld>
            <a:endParaRPr lang="en-US"/>
          </a:p>
        </p:txBody>
      </p:sp>
    </p:spTree>
    <p:extLst>
      <p:ext uri="{BB962C8B-B14F-4D97-AF65-F5344CB8AC3E}">
        <p14:creationId xmlns:p14="http://schemas.microsoft.com/office/powerpoint/2010/main" xmlns="" val="1646474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37</a:t>
            </a:fld>
            <a:endParaRPr lang="en-US"/>
          </a:p>
        </p:txBody>
      </p:sp>
    </p:spTree>
    <p:extLst>
      <p:ext uri="{BB962C8B-B14F-4D97-AF65-F5344CB8AC3E}">
        <p14:creationId xmlns:p14="http://schemas.microsoft.com/office/powerpoint/2010/main" xmlns="" val="2335056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38</a:t>
            </a:fld>
            <a:endParaRPr lang="en-US"/>
          </a:p>
        </p:txBody>
      </p:sp>
    </p:spTree>
    <p:extLst>
      <p:ext uri="{BB962C8B-B14F-4D97-AF65-F5344CB8AC3E}">
        <p14:creationId xmlns:p14="http://schemas.microsoft.com/office/powerpoint/2010/main" xmlns="" val="396468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39</a:t>
            </a:fld>
            <a:endParaRPr lang="en-US"/>
          </a:p>
        </p:txBody>
      </p:sp>
    </p:spTree>
    <p:extLst>
      <p:ext uri="{BB962C8B-B14F-4D97-AF65-F5344CB8AC3E}">
        <p14:creationId xmlns:p14="http://schemas.microsoft.com/office/powerpoint/2010/main" xmlns="" val="2968720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40</a:t>
            </a:fld>
            <a:endParaRPr lang="en-US"/>
          </a:p>
        </p:txBody>
      </p:sp>
    </p:spTree>
    <p:extLst>
      <p:ext uri="{BB962C8B-B14F-4D97-AF65-F5344CB8AC3E}">
        <p14:creationId xmlns:p14="http://schemas.microsoft.com/office/powerpoint/2010/main" xmlns="" val="4161143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41</a:t>
            </a:fld>
            <a:endParaRPr lang="en-US"/>
          </a:p>
        </p:txBody>
      </p:sp>
    </p:spTree>
    <p:extLst>
      <p:ext uri="{BB962C8B-B14F-4D97-AF65-F5344CB8AC3E}">
        <p14:creationId xmlns:p14="http://schemas.microsoft.com/office/powerpoint/2010/main" xmlns="" val="1231425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42</a:t>
            </a:fld>
            <a:endParaRPr lang="en-US"/>
          </a:p>
        </p:txBody>
      </p:sp>
    </p:spTree>
    <p:extLst>
      <p:ext uri="{BB962C8B-B14F-4D97-AF65-F5344CB8AC3E}">
        <p14:creationId xmlns:p14="http://schemas.microsoft.com/office/powerpoint/2010/main" xmlns="" val="3234645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43</a:t>
            </a:fld>
            <a:endParaRPr lang="en-US"/>
          </a:p>
        </p:txBody>
      </p:sp>
    </p:spTree>
    <p:extLst>
      <p:ext uri="{BB962C8B-B14F-4D97-AF65-F5344CB8AC3E}">
        <p14:creationId xmlns:p14="http://schemas.microsoft.com/office/powerpoint/2010/main" xmlns="" val="3239871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44</a:t>
            </a:fld>
            <a:endParaRPr lang="en-US"/>
          </a:p>
        </p:txBody>
      </p:sp>
    </p:spTree>
    <p:extLst>
      <p:ext uri="{BB962C8B-B14F-4D97-AF65-F5344CB8AC3E}">
        <p14:creationId xmlns:p14="http://schemas.microsoft.com/office/powerpoint/2010/main" xmlns="" val="375705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45</a:t>
            </a:fld>
            <a:endParaRPr lang="en-US"/>
          </a:p>
        </p:txBody>
      </p:sp>
    </p:spTree>
    <p:extLst>
      <p:ext uri="{BB962C8B-B14F-4D97-AF65-F5344CB8AC3E}">
        <p14:creationId xmlns:p14="http://schemas.microsoft.com/office/powerpoint/2010/main" xmlns="" val="405285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13</a:t>
            </a:fld>
            <a:endParaRPr lang="en-US"/>
          </a:p>
        </p:txBody>
      </p:sp>
    </p:spTree>
    <p:extLst>
      <p:ext uri="{BB962C8B-B14F-4D97-AF65-F5344CB8AC3E}">
        <p14:creationId xmlns:p14="http://schemas.microsoft.com/office/powerpoint/2010/main" xmlns="" val="334546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14</a:t>
            </a:fld>
            <a:endParaRPr lang="en-US"/>
          </a:p>
        </p:txBody>
      </p:sp>
    </p:spTree>
    <p:extLst>
      <p:ext uri="{BB962C8B-B14F-4D97-AF65-F5344CB8AC3E}">
        <p14:creationId xmlns:p14="http://schemas.microsoft.com/office/powerpoint/2010/main" xmlns="" val="55295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15</a:t>
            </a:fld>
            <a:endParaRPr lang="en-US"/>
          </a:p>
        </p:txBody>
      </p:sp>
    </p:spTree>
    <p:extLst>
      <p:ext uri="{BB962C8B-B14F-4D97-AF65-F5344CB8AC3E}">
        <p14:creationId xmlns:p14="http://schemas.microsoft.com/office/powerpoint/2010/main" xmlns="" val="310158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16</a:t>
            </a:fld>
            <a:endParaRPr lang="en-US"/>
          </a:p>
        </p:txBody>
      </p:sp>
    </p:spTree>
    <p:extLst>
      <p:ext uri="{BB962C8B-B14F-4D97-AF65-F5344CB8AC3E}">
        <p14:creationId xmlns:p14="http://schemas.microsoft.com/office/powerpoint/2010/main" xmlns="" val="390938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Είναι μια διαδικασία που θα πάρει ώρα, περίπου 10 λεπτά. Καλό είναι,</a:t>
            </a:r>
            <a:r>
              <a:rPr lang="el-GR" baseline="0" dirty="0" smtClean="0"/>
              <a:t> πριν εκτελέσετε το αρχείο, να απενεργοποιήσετε το </a:t>
            </a:r>
            <a:r>
              <a:rPr lang="en-US" baseline="0" dirty="0" smtClean="0"/>
              <a:t>antivirus </a:t>
            </a:r>
            <a:r>
              <a:rPr lang="el-GR" baseline="0" dirty="0" smtClean="0"/>
              <a:t>που έχετε. Αυτό γιατί λόγω του μεγέθους του αρχείου και επειδή περιέχει σε συμπιεσμένη μορφή περίπου 10.000 αρχεία, αργεί πάρα πολύ να το </a:t>
            </a:r>
            <a:r>
              <a:rPr lang="el-GR" baseline="0" dirty="0" err="1" smtClean="0"/>
              <a:t>σκανάρει</a:t>
            </a:r>
            <a:r>
              <a:rPr lang="el-GR" baseline="0" dirty="0" smtClean="0"/>
              <a:t> και μπορεί να υποθέσετε ότι κόλλησε το μηχάνημα.</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17</a:t>
            </a:fld>
            <a:endParaRPr lang="en-US"/>
          </a:p>
        </p:txBody>
      </p:sp>
    </p:spTree>
    <p:extLst>
      <p:ext uri="{BB962C8B-B14F-4D97-AF65-F5344CB8AC3E}">
        <p14:creationId xmlns:p14="http://schemas.microsoft.com/office/powerpoint/2010/main" xmlns="" val="92256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18</a:t>
            </a:fld>
            <a:endParaRPr lang="en-US"/>
          </a:p>
        </p:txBody>
      </p:sp>
    </p:spTree>
    <p:extLst>
      <p:ext uri="{BB962C8B-B14F-4D97-AF65-F5344CB8AC3E}">
        <p14:creationId xmlns:p14="http://schemas.microsoft.com/office/powerpoint/2010/main" xmlns="" val="1212198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2"/>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0DB1C8C-B414-4477-82F8-703A46026E4D}" type="datetimeFigureOut">
              <a:rPr lang="el-GR" smtClean="0"/>
              <a:t>2/9/2015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AD98DB-74AE-4F0B-AD86-0F0B52A901BB}" type="slidenum">
              <a:rPr lang="el-GR" smtClean="0"/>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7"/>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3F41C87-7AD9-4845-A077-840E4A0F3F06}" type="datetimeFigureOut">
              <a:rPr lang="en-US" smtClean="0"/>
              <a:pPr/>
              <a:t>9/2/2015</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3F41C87-7AD9-4845-A077-840E4A0F3F06}"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46"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5"/>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45"/>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pPr/>
              <a:t>9/2/2015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pPr/>
              <a:t>9/2/2015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pPr/>
              <a:t>9/2/2015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9/2/2015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5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41C87-7AD9-4845-A077-840E4A0F3F06}" type="datetimeFigureOut">
              <a:rPr lang="en-US" smtClean="0"/>
              <a:pPr/>
              <a:t>9/2/2015</a:t>
            </a:fld>
            <a:endParaRPr lang="en-US"/>
          </a:p>
        </p:txBody>
      </p:sp>
      <p:sp>
        <p:nvSpPr>
          <p:cNvPr id="5" name="Footer Placeholder 4"/>
          <p:cNvSpPr>
            <a:spLocks noGrp="1"/>
          </p:cNvSpPr>
          <p:nvPr>
            <p:ph type="ftr" sz="quarter" idx="3"/>
          </p:nvPr>
        </p:nvSpPr>
        <p:spPr>
          <a:xfrm>
            <a:off x="4164515" y="635635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5326"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8" y="1484787"/>
            <a:ext cx="10360501" cy="1470025"/>
          </a:xfrm>
        </p:spPr>
        <p:txBody>
          <a:bodyPr>
            <a:normAutofit fontScale="90000"/>
          </a:bodyPr>
          <a:lstStyle/>
          <a:p>
            <a:r>
              <a:rPr lang="el-GR" b="1" dirty="0" smtClean="0"/>
              <a:t>Τεχνολογικές και διδακτικές καινοτομίες με τη χρήση της Πληροφορικής</a:t>
            </a:r>
            <a:br>
              <a:rPr lang="el-GR" b="1" dirty="0" smtClean="0"/>
            </a:br>
            <a:r>
              <a:rPr lang="el-GR" b="1" dirty="0" smtClean="0"/>
              <a:t>Εικονική Πραγματικότητα</a:t>
            </a:r>
            <a:endParaRPr lang="el-GR" b="1" dirty="0"/>
          </a:p>
        </p:txBody>
      </p:sp>
      <p:sp>
        <p:nvSpPr>
          <p:cNvPr id="3" name="Υπότιτλος 2"/>
          <p:cNvSpPr>
            <a:spLocks noGrp="1"/>
          </p:cNvSpPr>
          <p:nvPr>
            <p:ph type="subTitle" idx="1"/>
          </p:nvPr>
        </p:nvSpPr>
        <p:spPr>
          <a:xfrm>
            <a:off x="527244" y="3281564"/>
            <a:ext cx="11326308" cy="2290576"/>
          </a:xfrm>
        </p:spPr>
        <p:txBody>
          <a:bodyPr>
            <a:noAutofit/>
          </a:bodyPr>
          <a:lstStyle/>
          <a:p>
            <a:r>
              <a:rPr lang="el-GR" sz="2800" b="1" dirty="0" smtClean="0">
                <a:solidFill>
                  <a:schemeClr val="tx1"/>
                </a:solidFill>
              </a:rPr>
              <a:t>Ενότητα </a:t>
            </a:r>
            <a:r>
              <a:rPr lang="el-GR" sz="2800" b="1" dirty="0" smtClean="0">
                <a:solidFill>
                  <a:schemeClr val="tx1"/>
                </a:solidFill>
              </a:rPr>
              <a:t>4:</a:t>
            </a:r>
            <a:r>
              <a:rPr lang="en-US" sz="2800" dirty="0" smtClean="0">
                <a:solidFill>
                  <a:schemeClr val="tx1"/>
                </a:solidFill>
              </a:rPr>
              <a:t> </a:t>
            </a:r>
            <a:r>
              <a:rPr lang="el-GR" sz="2800" dirty="0" smtClean="0">
                <a:solidFill>
                  <a:schemeClr val="tx1"/>
                </a:solidFill>
              </a:rPr>
              <a:t>Το </a:t>
            </a:r>
            <a:r>
              <a:rPr lang="en-US" sz="2800" smtClean="0">
                <a:solidFill>
                  <a:schemeClr val="tx1"/>
                </a:solidFill>
              </a:rPr>
              <a:t>Opensim</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5" y="5827938"/>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9" y="5591697"/>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1"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5"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 xmlns:p14="http://schemas.microsoft.com/office/powerpoint/2010/main"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412776"/>
            <a:ext cx="9828774" cy="5328592"/>
          </a:xfrm>
        </p:spPr>
        <p:txBody>
          <a:bodyPr>
            <a:normAutofit/>
          </a:bodyPr>
          <a:lstStyle/>
          <a:p>
            <a:pPr marL="0" indent="0">
              <a:buNone/>
            </a:pPr>
            <a:r>
              <a:rPr lang="el-GR" dirty="0"/>
              <a:t>Η απόφαση μέσα στο καλοκαίρι του 2010 για κλείσιμο του </a:t>
            </a:r>
            <a:r>
              <a:rPr lang="en-US" dirty="0"/>
              <a:t>Teen Grid</a:t>
            </a:r>
            <a:r>
              <a:rPr lang="el-GR" dirty="0"/>
              <a:t>, δηλαδή του δικτύου εφήβων στο </a:t>
            </a:r>
            <a:r>
              <a:rPr lang="en-US" dirty="0"/>
              <a:t>Second Life</a:t>
            </a:r>
            <a:r>
              <a:rPr lang="el-GR" dirty="0"/>
              <a:t>, και στη συνέχεια η δεύτερη απόφαση το φθινόπωρο του 2010 για τερματισμό των εκπτώσεων σε εκπαιδευτικούς και εκπαιδευτικά ιδρύματα, βάρυνε σημαντικά στην απόφαση για σταθερά αυξανόμενη μετακίνηση εικονικών εκπαιδευτικών δραστηριοτήτων στην πλατφόρμα του </a:t>
            </a:r>
            <a:r>
              <a:rPr lang="en-US" dirty="0" err="1"/>
              <a:t>Opensim</a:t>
            </a:r>
            <a:r>
              <a:rPr lang="el-GR" dirty="0"/>
              <a:t>.</a:t>
            </a:r>
            <a:endParaRPr lang="en-US" dirty="0"/>
          </a:p>
        </p:txBody>
      </p:sp>
      <p:sp>
        <p:nvSpPr>
          <p:cNvPr id="5" name="Title 12"/>
          <p:cNvSpPr txBox="1">
            <a:spLocks/>
          </p:cNvSpPr>
          <p:nvPr/>
        </p:nvSpPr>
        <p:spPr>
          <a:xfrm>
            <a:off x="1522222" y="476694"/>
            <a:ext cx="9144001" cy="699864"/>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297090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412776"/>
            <a:ext cx="9828774" cy="5328592"/>
          </a:xfrm>
        </p:spPr>
        <p:txBody>
          <a:bodyPr>
            <a:normAutofit fontScale="92500" lnSpcReduction="10000"/>
          </a:bodyPr>
          <a:lstStyle/>
          <a:p>
            <a:pPr marL="0" indent="0">
              <a:buNone/>
            </a:pPr>
            <a:r>
              <a:rPr lang="el-GR" sz="2000" dirty="0">
                <a:solidFill>
                  <a:srgbClr val="00B0F0"/>
                </a:solidFill>
              </a:rPr>
              <a:t>Γλωσσάρι βασικών όρων που χρησιμοποιούνται στο </a:t>
            </a:r>
            <a:r>
              <a:rPr lang="el-GR" sz="2000" dirty="0" err="1">
                <a:solidFill>
                  <a:srgbClr val="00B0F0"/>
                </a:solidFill>
              </a:rPr>
              <a:t>Second</a:t>
            </a:r>
            <a:r>
              <a:rPr lang="el-GR" sz="2000" dirty="0">
                <a:solidFill>
                  <a:srgbClr val="00B0F0"/>
                </a:solidFill>
              </a:rPr>
              <a:t> </a:t>
            </a:r>
            <a:r>
              <a:rPr lang="el-GR" sz="2000" dirty="0" err="1">
                <a:solidFill>
                  <a:srgbClr val="00B0F0"/>
                </a:solidFill>
              </a:rPr>
              <a:t>Life</a:t>
            </a:r>
            <a:r>
              <a:rPr lang="el-GR" sz="2000" dirty="0">
                <a:solidFill>
                  <a:srgbClr val="00B0F0"/>
                </a:solidFill>
              </a:rPr>
              <a:t> και στο </a:t>
            </a:r>
            <a:r>
              <a:rPr lang="el-GR" sz="2000" dirty="0" err="1">
                <a:solidFill>
                  <a:srgbClr val="00B0F0"/>
                </a:solidFill>
              </a:rPr>
              <a:t>Opensim</a:t>
            </a:r>
            <a:r>
              <a:rPr lang="el-GR" sz="2000" dirty="0">
                <a:solidFill>
                  <a:srgbClr val="00B0F0"/>
                </a:solidFill>
              </a:rPr>
              <a:t> </a:t>
            </a:r>
          </a:p>
          <a:p>
            <a:pPr marL="0" indent="0">
              <a:buNone/>
            </a:pPr>
            <a:r>
              <a:rPr lang="el-GR" sz="2000" dirty="0"/>
              <a:t>Real </a:t>
            </a:r>
            <a:r>
              <a:rPr lang="el-GR" sz="2000" dirty="0" err="1"/>
              <a:t>Life</a:t>
            </a:r>
            <a:r>
              <a:rPr lang="el-GR" sz="2000" dirty="0"/>
              <a:t>: Η πραγματική ζωή. </a:t>
            </a:r>
          </a:p>
          <a:p>
            <a:pPr marL="0" indent="0">
              <a:buNone/>
            </a:pPr>
            <a:r>
              <a:rPr lang="el-GR" sz="2000" dirty="0" err="1"/>
              <a:t>Resident</a:t>
            </a:r>
            <a:r>
              <a:rPr lang="el-GR" sz="2000" dirty="0"/>
              <a:t>: Ο κάτοικος-χρήστης του εικονικού κόσμου. </a:t>
            </a:r>
          </a:p>
          <a:p>
            <a:pPr marL="0" indent="0">
              <a:buNone/>
            </a:pPr>
            <a:r>
              <a:rPr lang="el-GR" sz="2000" dirty="0" err="1"/>
              <a:t>Account</a:t>
            </a:r>
            <a:r>
              <a:rPr lang="el-GR" sz="2000" dirty="0"/>
              <a:t>: Ο λογαριασμός του χρήστη. Αποτελείται από όνομα, επίθετο και κωδικό. Σε κάποια προγράμματα πλοήγησης το όνομα και το επίθετο μπαίνουν στο ίδιο πεδίο σε άλλα υπάρχουν ξεχωριστά πεδία. </a:t>
            </a:r>
          </a:p>
          <a:p>
            <a:pPr marL="0" indent="0">
              <a:buNone/>
            </a:pPr>
            <a:r>
              <a:rPr lang="el-GR" sz="2000" dirty="0" err="1"/>
              <a:t>Map</a:t>
            </a:r>
            <a:r>
              <a:rPr lang="el-GR" sz="2000" dirty="0"/>
              <a:t> και </a:t>
            </a:r>
            <a:r>
              <a:rPr lang="el-GR" sz="2000" dirty="0" err="1"/>
              <a:t>mini</a:t>
            </a:r>
            <a:r>
              <a:rPr lang="el-GR" sz="2000" dirty="0"/>
              <a:t> </a:t>
            </a:r>
            <a:r>
              <a:rPr lang="el-GR" sz="2000" dirty="0" err="1"/>
              <a:t>map</a:t>
            </a:r>
            <a:r>
              <a:rPr lang="el-GR" sz="2000" dirty="0"/>
              <a:t>. Χάρτης της ευρύτερης περιοχής και τοπικός χάρτης. Χρησιμοποιούνται για διευκόλυνση της πλοήγησης στους εικονικούς κόσμους.   </a:t>
            </a:r>
          </a:p>
          <a:p>
            <a:pPr marL="0" indent="0">
              <a:buNone/>
            </a:pPr>
            <a:r>
              <a:rPr lang="el-GR" sz="2000" dirty="0" err="1"/>
              <a:t>Region</a:t>
            </a:r>
            <a:r>
              <a:rPr lang="el-GR" sz="2000" dirty="0"/>
              <a:t>-Land-Estate-</a:t>
            </a:r>
            <a:r>
              <a:rPr lang="el-GR" sz="2000" dirty="0" err="1"/>
              <a:t>Parcel</a:t>
            </a:r>
            <a:r>
              <a:rPr lang="el-GR" sz="2000" dirty="0"/>
              <a:t>: Ιδιόκτητο κομμάτι εικονικής γης. Η συνήθης έκταση είναι 256Χ256 μέτρα, αλλά υπάρχουν υποδιαιρέσεις (</a:t>
            </a:r>
            <a:r>
              <a:rPr lang="el-GR" sz="2000" dirty="0" err="1"/>
              <a:t>parcel</a:t>
            </a:r>
            <a:r>
              <a:rPr lang="el-GR" sz="2000" dirty="0"/>
              <a:t>) ή πολλαπλάσια αυτής. </a:t>
            </a:r>
            <a:endParaRPr lang="el-GR" sz="2000" dirty="0" smtClean="0"/>
          </a:p>
          <a:p>
            <a:pPr marL="0" indent="0">
              <a:buNone/>
            </a:pPr>
            <a:r>
              <a:rPr lang="el-GR" sz="2000" dirty="0" err="1"/>
              <a:t>Mega</a:t>
            </a:r>
            <a:r>
              <a:rPr lang="el-GR" sz="2000" dirty="0"/>
              <a:t> </a:t>
            </a:r>
            <a:r>
              <a:rPr lang="el-GR" sz="2000" dirty="0" err="1"/>
              <a:t>region</a:t>
            </a:r>
            <a:r>
              <a:rPr lang="el-GR" sz="2000" dirty="0"/>
              <a:t>: Περιοχή που αποτελείται από 2 ή και περισσότερα </a:t>
            </a:r>
            <a:r>
              <a:rPr lang="el-GR" sz="2000" dirty="0" err="1"/>
              <a:t>regions</a:t>
            </a:r>
            <a:r>
              <a:rPr lang="el-GR" sz="2000" dirty="0"/>
              <a:t>, ενοποιημένα σε ένα. Το πλεονέκτημα είναι ότι δεν υπάρχει καθυστέρηση από τη μετάβαση από το ένα </a:t>
            </a:r>
            <a:r>
              <a:rPr lang="el-GR" sz="2000" dirty="0" err="1"/>
              <a:t>region</a:t>
            </a:r>
            <a:r>
              <a:rPr lang="el-GR" sz="2000" dirty="0"/>
              <a:t> στο άλλο. </a:t>
            </a:r>
          </a:p>
          <a:p>
            <a:pPr marL="0" indent="0">
              <a:buNone/>
            </a:pPr>
            <a:r>
              <a:rPr lang="el-GR" sz="2000" dirty="0" err="1"/>
              <a:t>Grid</a:t>
            </a:r>
            <a:r>
              <a:rPr lang="el-GR" sz="2000" dirty="0"/>
              <a:t>: </a:t>
            </a:r>
            <a:r>
              <a:rPr lang="el-GR" sz="2000" dirty="0" err="1"/>
              <a:t>Estates</a:t>
            </a:r>
            <a:r>
              <a:rPr lang="el-GR" sz="2000" dirty="0"/>
              <a:t> διαφορετικών χρηστών ή ενός και μόνο χρήστη, που φιλοξενούνται από μία εταιρεία ή και άτομο. </a:t>
            </a:r>
          </a:p>
          <a:p>
            <a:pPr marL="0" indent="0">
              <a:buNone/>
            </a:pPr>
            <a:endParaRPr lang="el-GR" sz="2000" dirty="0"/>
          </a:p>
        </p:txBody>
      </p:sp>
      <p:sp>
        <p:nvSpPr>
          <p:cNvPr id="5" name="Title 12"/>
          <p:cNvSpPr txBox="1">
            <a:spLocks/>
          </p:cNvSpPr>
          <p:nvPr/>
        </p:nvSpPr>
        <p:spPr>
          <a:xfrm>
            <a:off x="1522222" y="476694"/>
            <a:ext cx="9144001" cy="699864"/>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4139988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4564" y="1412776"/>
            <a:ext cx="9828774" cy="5780834"/>
          </a:xfrm>
        </p:spPr>
        <p:txBody>
          <a:bodyPr>
            <a:normAutofit fontScale="55000" lnSpcReduction="20000"/>
          </a:bodyPr>
          <a:lstStyle/>
          <a:p>
            <a:pPr marL="0" indent="0">
              <a:buNone/>
            </a:pPr>
            <a:r>
              <a:rPr lang="el-GR" sz="3500" dirty="0" err="1" smtClean="0"/>
              <a:t>Home</a:t>
            </a:r>
            <a:r>
              <a:rPr lang="el-GR" sz="3500" dirty="0"/>
              <a:t>: Σημείο στον εικονικό κόσμο που ορίζει ο χρήστης ως αρχικό. </a:t>
            </a:r>
          </a:p>
          <a:p>
            <a:pPr marL="0" indent="0">
              <a:buNone/>
            </a:pPr>
            <a:r>
              <a:rPr lang="el-GR" sz="3500" dirty="0" err="1"/>
              <a:t>Teleport</a:t>
            </a:r>
            <a:r>
              <a:rPr lang="el-GR" sz="3500" dirty="0"/>
              <a:t>: </a:t>
            </a:r>
            <a:r>
              <a:rPr lang="el-GR" sz="3500" dirty="0" err="1"/>
              <a:t>Τηλεμεταφορά</a:t>
            </a:r>
            <a:r>
              <a:rPr lang="el-GR" sz="3500" dirty="0"/>
              <a:t> από ένα σημείο σε ένα άλλο χρησιμοποιώντας τον χάρτη. Χρησιμοποιείται για γρήγορη μετακίνηση μεταξύ των </a:t>
            </a:r>
            <a:r>
              <a:rPr lang="el-GR" sz="3500" dirty="0" err="1"/>
              <a:t>estates</a:t>
            </a:r>
            <a:r>
              <a:rPr lang="el-GR" sz="3500" dirty="0"/>
              <a:t>. </a:t>
            </a:r>
          </a:p>
          <a:p>
            <a:pPr marL="0" indent="0">
              <a:buNone/>
            </a:pPr>
            <a:r>
              <a:rPr lang="el-GR" sz="3500" dirty="0" err="1"/>
              <a:t>Hypergrid</a:t>
            </a:r>
            <a:r>
              <a:rPr lang="el-GR" sz="3500" dirty="0"/>
              <a:t>: </a:t>
            </a:r>
            <a:r>
              <a:rPr lang="el-GR" sz="3500" dirty="0" err="1"/>
              <a:t>Grids</a:t>
            </a:r>
            <a:r>
              <a:rPr lang="el-GR" sz="3500" dirty="0"/>
              <a:t> που η διαμόρφωση του </a:t>
            </a:r>
            <a:r>
              <a:rPr lang="el-GR" sz="3500" dirty="0" err="1"/>
              <a:t>server</a:t>
            </a:r>
            <a:r>
              <a:rPr lang="el-GR" sz="3500" dirty="0"/>
              <a:t> τους επιτρέπει την </a:t>
            </a:r>
            <a:r>
              <a:rPr lang="el-GR" sz="3500" dirty="0" err="1"/>
              <a:t>τηλεμεταφορά</a:t>
            </a:r>
            <a:r>
              <a:rPr lang="el-GR" sz="3500" dirty="0"/>
              <a:t> από και προς αυτά. </a:t>
            </a:r>
          </a:p>
          <a:p>
            <a:pPr marL="0" indent="0">
              <a:buNone/>
            </a:pPr>
            <a:r>
              <a:rPr lang="el-GR" sz="3500" dirty="0" err="1"/>
              <a:t>Landmark</a:t>
            </a:r>
            <a:r>
              <a:rPr lang="el-GR" sz="3500" dirty="0"/>
              <a:t>: Σημείο ενδιαφέροντος που ορίζει ο χρήστης. Συνήθως χρησιμοποιείται για γρήγορη </a:t>
            </a:r>
            <a:r>
              <a:rPr lang="el-GR" sz="3500" dirty="0" err="1"/>
              <a:t>τηλεμεταφορά</a:t>
            </a:r>
            <a:r>
              <a:rPr lang="el-GR" sz="3500" dirty="0"/>
              <a:t> σε κάποιο </a:t>
            </a:r>
            <a:r>
              <a:rPr lang="el-GR" sz="3500" dirty="0" err="1"/>
              <a:t>estate</a:t>
            </a:r>
            <a:r>
              <a:rPr lang="el-GR" sz="3500" dirty="0"/>
              <a:t> που μας ενδιαφέρει. </a:t>
            </a:r>
            <a:endParaRPr lang="el-GR" sz="3500" dirty="0" smtClean="0"/>
          </a:p>
          <a:p>
            <a:pPr marL="0" indent="0">
              <a:buNone/>
            </a:pPr>
            <a:r>
              <a:rPr lang="el-GR" sz="3500" dirty="0" err="1"/>
              <a:t>Prim</a:t>
            </a:r>
            <a:r>
              <a:rPr lang="el-GR" sz="3500" dirty="0"/>
              <a:t> (</a:t>
            </a:r>
            <a:r>
              <a:rPr lang="el-GR" sz="3500" dirty="0" err="1"/>
              <a:t>primitive</a:t>
            </a:r>
            <a:r>
              <a:rPr lang="el-GR" sz="3500" dirty="0"/>
              <a:t>): Βασικό γεωμετρικό στερεό. Πολλά </a:t>
            </a:r>
            <a:r>
              <a:rPr lang="el-GR" sz="3500" dirty="0" err="1"/>
              <a:t>prims</a:t>
            </a:r>
            <a:r>
              <a:rPr lang="el-GR" sz="3500" dirty="0"/>
              <a:t> μπορούν να συνδυαστούν για να κατασκευαστούν περίπλοκα αντικείμενα. </a:t>
            </a:r>
          </a:p>
          <a:p>
            <a:pPr marL="0" indent="0">
              <a:buNone/>
            </a:pPr>
            <a:r>
              <a:rPr lang="el-GR" sz="3500" dirty="0" err="1"/>
              <a:t>Mega</a:t>
            </a:r>
            <a:r>
              <a:rPr lang="el-GR" sz="3500" dirty="0"/>
              <a:t> </a:t>
            </a:r>
            <a:r>
              <a:rPr lang="el-GR" sz="3500" dirty="0" err="1"/>
              <a:t>prim</a:t>
            </a:r>
            <a:r>
              <a:rPr lang="el-GR" sz="3500" dirty="0"/>
              <a:t>: </a:t>
            </a:r>
            <a:r>
              <a:rPr lang="el-GR" sz="3500" dirty="0" err="1"/>
              <a:t>Prim</a:t>
            </a:r>
            <a:r>
              <a:rPr lang="el-GR" sz="3500" dirty="0"/>
              <a:t> του οποίου οι διαστάσεις είναι εξαιρετικά μεγάλες (το όριο είναι 64 χιλιόμετρα). Συνήθως τα προγράμματα πλοήγησης δεν επιτρέπουν τη δημιουργία τέτοιων </a:t>
            </a:r>
            <a:r>
              <a:rPr lang="el-GR" sz="3500" dirty="0" err="1"/>
              <a:t>prim</a:t>
            </a:r>
            <a:r>
              <a:rPr lang="el-GR" sz="3500" dirty="0"/>
              <a:t> ή τουλάχιστον με διαστάσεις μεγαλύτερων των 256 μέτρων. </a:t>
            </a:r>
          </a:p>
          <a:p>
            <a:pPr marL="0" indent="0">
              <a:buNone/>
            </a:pPr>
            <a:r>
              <a:rPr lang="el-GR" sz="3500" dirty="0" err="1"/>
              <a:t>Sculptie</a:t>
            </a:r>
            <a:r>
              <a:rPr lang="el-GR" sz="3500" dirty="0"/>
              <a:t> (</a:t>
            </a:r>
            <a:r>
              <a:rPr lang="el-GR" sz="3500" dirty="0" err="1"/>
              <a:t>Sculpted</a:t>
            </a:r>
            <a:r>
              <a:rPr lang="el-GR" sz="3500" dirty="0"/>
              <a:t> </a:t>
            </a:r>
            <a:r>
              <a:rPr lang="el-GR" sz="3500" dirty="0" err="1"/>
              <a:t>Prim</a:t>
            </a:r>
            <a:r>
              <a:rPr lang="el-GR" sz="3500" dirty="0"/>
              <a:t>): Ιδιαίτερη μορφή περίπλοκου </a:t>
            </a:r>
            <a:r>
              <a:rPr lang="el-GR" sz="3500" dirty="0" err="1"/>
              <a:t>prim</a:t>
            </a:r>
            <a:r>
              <a:rPr lang="el-GR" sz="3500" dirty="0"/>
              <a:t> που συνίσταται στην αποθήκευση συντεταγμένων σε έγχρωμη εικόνα. </a:t>
            </a:r>
          </a:p>
          <a:p>
            <a:pPr marL="0" indent="0">
              <a:buNone/>
            </a:pPr>
            <a:r>
              <a:rPr lang="el-GR" sz="3500" dirty="0" err="1"/>
              <a:t>Permissions</a:t>
            </a:r>
            <a:r>
              <a:rPr lang="el-GR" sz="3500" dirty="0"/>
              <a:t>: Ιδιότητα ενός </a:t>
            </a:r>
            <a:r>
              <a:rPr lang="el-GR" sz="3500" dirty="0" err="1"/>
              <a:t>prim</a:t>
            </a:r>
            <a:r>
              <a:rPr lang="el-GR" sz="3500" dirty="0"/>
              <a:t>. Αφορά τη δυνατότητα να μπορεί ή να μη μπορεί άλλος χρήστης να το μετακινήσει, να το αλλάξει γενικά ή να πάρει αντίγραφό του. </a:t>
            </a:r>
            <a:r>
              <a:rPr lang="el-GR" sz="3500" dirty="0" err="1"/>
              <a:t>Full</a:t>
            </a:r>
            <a:r>
              <a:rPr lang="el-GR" sz="3500" dirty="0"/>
              <a:t> </a:t>
            </a:r>
            <a:r>
              <a:rPr lang="el-GR" sz="3500" dirty="0" err="1"/>
              <a:t>perm</a:t>
            </a:r>
            <a:r>
              <a:rPr lang="el-GR" sz="3500" dirty="0"/>
              <a:t> σημαίνει πλήρη δικαιώματα χωρίς περιορισμούς. </a:t>
            </a:r>
          </a:p>
        </p:txBody>
      </p:sp>
      <p:sp>
        <p:nvSpPr>
          <p:cNvPr id="5" name="Title 12"/>
          <p:cNvSpPr txBox="1">
            <a:spLocks/>
          </p:cNvSpPr>
          <p:nvPr/>
        </p:nvSpPr>
        <p:spPr>
          <a:xfrm>
            <a:off x="1522222" y="476694"/>
            <a:ext cx="9144001" cy="699864"/>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2713034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484784"/>
            <a:ext cx="9828774" cy="5681442"/>
          </a:xfrm>
        </p:spPr>
        <p:txBody>
          <a:bodyPr>
            <a:noAutofit/>
          </a:bodyPr>
          <a:lstStyle/>
          <a:p>
            <a:pPr marL="0" indent="0">
              <a:buNone/>
            </a:pPr>
            <a:r>
              <a:rPr lang="el-GR" sz="2000" dirty="0" err="1"/>
              <a:t>Locked</a:t>
            </a:r>
            <a:r>
              <a:rPr lang="el-GR" sz="2000" dirty="0"/>
              <a:t>: Ιδιότητα ενός </a:t>
            </a:r>
            <a:r>
              <a:rPr lang="el-GR" sz="2000" dirty="0" err="1"/>
              <a:t>prim</a:t>
            </a:r>
            <a:r>
              <a:rPr lang="el-GR" sz="2000" dirty="0"/>
              <a:t>. Δεν επιτρέπεται καμιά αλλαγή σε αυτό. </a:t>
            </a:r>
          </a:p>
          <a:p>
            <a:pPr marL="0" indent="0">
              <a:buNone/>
            </a:pPr>
            <a:r>
              <a:rPr lang="el-GR" sz="2000" dirty="0" err="1" smtClean="0"/>
              <a:t>Physical</a:t>
            </a:r>
            <a:r>
              <a:rPr lang="el-GR" sz="2000" dirty="0"/>
              <a:t>: Ιδιότητα ενός </a:t>
            </a:r>
            <a:r>
              <a:rPr lang="el-GR" sz="2000" dirty="0" err="1"/>
              <a:t>prim</a:t>
            </a:r>
            <a:r>
              <a:rPr lang="el-GR" sz="2000" dirty="0"/>
              <a:t>. Υπακούει στους νόμους της βαρύτητας (μετακινείται, ανασηκώνεται, </a:t>
            </a:r>
            <a:r>
              <a:rPr lang="el-GR" sz="2000" dirty="0" err="1"/>
              <a:t>κτλ</a:t>
            </a:r>
            <a:r>
              <a:rPr lang="el-GR" sz="2000" dirty="0"/>
              <a:t>). </a:t>
            </a:r>
          </a:p>
          <a:p>
            <a:pPr marL="0" indent="0">
              <a:buNone/>
            </a:pPr>
            <a:r>
              <a:rPr lang="el-GR" sz="2000" dirty="0" smtClean="0"/>
              <a:t>Temporary</a:t>
            </a:r>
            <a:r>
              <a:rPr lang="el-GR" sz="2000" dirty="0"/>
              <a:t>: Ιδιότητα ενός </a:t>
            </a:r>
            <a:r>
              <a:rPr lang="el-GR" sz="2000" dirty="0" err="1"/>
              <a:t>prim</a:t>
            </a:r>
            <a:r>
              <a:rPr lang="el-GR" sz="2000" dirty="0"/>
              <a:t>. Χάνεται με τον τερματισμό της λειτουργίας του </a:t>
            </a:r>
            <a:r>
              <a:rPr lang="el-GR" sz="2000" dirty="0" err="1"/>
              <a:t>server</a:t>
            </a:r>
            <a:r>
              <a:rPr lang="el-GR" sz="2000" dirty="0"/>
              <a:t>. </a:t>
            </a:r>
          </a:p>
          <a:p>
            <a:pPr marL="0" indent="0">
              <a:buNone/>
            </a:pPr>
            <a:r>
              <a:rPr lang="el-GR" sz="2000" dirty="0" err="1"/>
              <a:t>Phantom</a:t>
            </a:r>
            <a:r>
              <a:rPr lang="el-GR" sz="2000" dirty="0"/>
              <a:t>: Ιδιότητα ενός </a:t>
            </a:r>
            <a:r>
              <a:rPr lang="el-GR" sz="2000" dirty="0" err="1"/>
              <a:t>prim</a:t>
            </a:r>
            <a:r>
              <a:rPr lang="el-GR" sz="2000" dirty="0"/>
              <a:t>. Δεν </a:t>
            </a:r>
            <a:r>
              <a:rPr lang="el-GR" sz="2000" dirty="0" err="1"/>
              <a:t>αλληλεπιδρά</a:t>
            </a:r>
            <a:r>
              <a:rPr lang="el-GR" sz="2000" dirty="0"/>
              <a:t> με τον κόσμο, το διαπερνά ο χρήστης. </a:t>
            </a:r>
          </a:p>
          <a:p>
            <a:pPr marL="0" indent="0">
              <a:buNone/>
            </a:pPr>
            <a:r>
              <a:rPr lang="el-GR" sz="2000" dirty="0" err="1"/>
              <a:t>Texture</a:t>
            </a:r>
            <a:r>
              <a:rPr lang="el-GR" sz="2000" dirty="0"/>
              <a:t>: Υφή, εικόνα που "ντύνει" τα </a:t>
            </a:r>
            <a:r>
              <a:rPr lang="el-GR" sz="2000" dirty="0" err="1"/>
              <a:t>prims</a:t>
            </a:r>
            <a:r>
              <a:rPr lang="el-GR" sz="2000" dirty="0"/>
              <a:t> για να μοιάζουν με πραγματικά αντικείμενα. </a:t>
            </a:r>
          </a:p>
          <a:p>
            <a:pPr marL="0" indent="0">
              <a:buNone/>
            </a:pPr>
            <a:r>
              <a:rPr lang="el-GR" sz="2000" dirty="0" err="1"/>
              <a:t>Inventory</a:t>
            </a:r>
            <a:r>
              <a:rPr lang="el-GR" sz="2000" dirty="0"/>
              <a:t>: Κάθε αντικείμενο (μικρό ή μεγάλο) που έχει στην κατοχή του ένας χρήστης.  </a:t>
            </a:r>
          </a:p>
          <a:p>
            <a:pPr marL="0" indent="0">
              <a:buNone/>
            </a:pPr>
            <a:r>
              <a:rPr lang="el-GR" sz="2000" dirty="0" err="1"/>
              <a:t>Rez</a:t>
            </a:r>
            <a:r>
              <a:rPr lang="el-GR" sz="2000" dirty="0"/>
              <a:t>: Η εναπόθεση στον εικονικό κόσμο ενός </a:t>
            </a:r>
            <a:r>
              <a:rPr lang="el-GR" sz="2000" dirty="0" err="1"/>
              <a:t>prim</a:t>
            </a:r>
            <a:r>
              <a:rPr lang="el-GR" sz="2000" dirty="0"/>
              <a:t> ή ενός σύνθετου αντικειμένου. Συνήθως γίνεται με </a:t>
            </a:r>
            <a:r>
              <a:rPr lang="el-GR" sz="2000" dirty="0" err="1"/>
              <a:t>drag</a:t>
            </a:r>
            <a:r>
              <a:rPr lang="el-GR" sz="2000" dirty="0"/>
              <a:t> and </a:t>
            </a:r>
            <a:r>
              <a:rPr lang="el-GR" sz="2000" dirty="0" err="1"/>
              <a:t>drop</a:t>
            </a:r>
            <a:r>
              <a:rPr lang="el-GR" sz="2000" dirty="0"/>
              <a:t> από το </a:t>
            </a:r>
            <a:r>
              <a:rPr lang="el-GR" sz="2000" dirty="0" err="1"/>
              <a:t>Inventory</a:t>
            </a:r>
            <a:r>
              <a:rPr lang="el-GR" sz="2000" dirty="0"/>
              <a:t> του χρήστη. </a:t>
            </a:r>
          </a:p>
        </p:txBody>
      </p:sp>
      <p:sp>
        <p:nvSpPr>
          <p:cNvPr id="5" name="Title 12"/>
          <p:cNvSpPr txBox="1">
            <a:spLocks/>
          </p:cNvSpPr>
          <p:nvPr/>
        </p:nvSpPr>
        <p:spPr>
          <a:xfrm>
            <a:off x="1522222" y="476694"/>
            <a:ext cx="9144001" cy="699864"/>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1456154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50789" y="1484784"/>
            <a:ext cx="9828774" cy="5681442"/>
          </a:xfrm>
        </p:spPr>
        <p:txBody>
          <a:bodyPr>
            <a:noAutofit/>
          </a:bodyPr>
          <a:lstStyle/>
          <a:p>
            <a:pPr marL="0" indent="0">
              <a:buNone/>
            </a:pPr>
            <a:r>
              <a:rPr lang="el-GR" sz="2000" dirty="0"/>
              <a:t>Chat-</a:t>
            </a:r>
            <a:r>
              <a:rPr lang="el-GR" sz="2000" dirty="0" err="1"/>
              <a:t>Instant</a:t>
            </a:r>
            <a:r>
              <a:rPr lang="el-GR" sz="2000" dirty="0"/>
              <a:t> </a:t>
            </a:r>
            <a:r>
              <a:rPr lang="el-GR" sz="2000" dirty="0" err="1"/>
              <a:t>Messaging</a:t>
            </a:r>
            <a:r>
              <a:rPr lang="el-GR" sz="2000" dirty="0"/>
              <a:t> (IM) και </a:t>
            </a:r>
            <a:r>
              <a:rPr lang="el-GR" sz="2000" dirty="0" err="1"/>
              <a:t>Voice</a:t>
            </a:r>
            <a:r>
              <a:rPr lang="el-GR" sz="2000" dirty="0"/>
              <a:t> Chat: Χρήση κειμένου ή φωνής για την επικοινωνία των χρηστών μεταξύ τους. </a:t>
            </a:r>
          </a:p>
          <a:p>
            <a:pPr marL="0" indent="0">
              <a:buNone/>
            </a:pPr>
            <a:r>
              <a:rPr lang="el-GR" sz="2000" dirty="0" err="1"/>
              <a:t>Day</a:t>
            </a:r>
            <a:r>
              <a:rPr lang="el-GR" sz="2000" dirty="0"/>
              <a:t> </a:t>
            </a:r>
            <a:r>
              <a:rPr lang="el-GR" sz="2000" dirty="0" err="1"/>
              <a:t>cycle</a:t>
            </a:r>
            <a:r>
              <a:rPr lang="el-GR" sz="2000" dirty="0"/>
              <a:t>: Κύκλος της μέρας. Η (επιταχυμένη) διάρκεια μιας μέρας στον εικονικό κόσμο, που  είναι περίπου μία ώρα. </a:t>
            </a:r>
          </a:p>
          <a:p>
            <a:pPr marL="0" indent="0">
              <a:buNone/>
            </a:pPr>
            <a:r>
              <a:rPr lang="el-GR" sz="2000" dirty="0" err="1"/>
              <a:t>Upload</a:t>
            </a:r>
            <a:r>
              <a:rPr lang="el-GR" sz="2000" dirty="0"/>
              <a:t>: Η δυνατότητα "ανεβάσματος", αποθήκευσης, στον </a:t>
            </a:r>
            <a:r>
              <a:rPr lang="el-GR" sz="2000" dirty="0" err="1"/>
              <a:t>server</a:t>
            </a:r>
            <a:r>
              <a:rPr lang="el-GR" sz="2000" dirty="0"/>
              <a:t> εικόνων, ήχων, </a:t>
            </a:r>
            <a:r>
              <a:rPr lang="el-GR" sz="2000" dirty="0" err="1"/>
              <a:t>video</a:t>
            </a:r>
            <a:r>
              <a:rPr lang="el-GR" sz="2000" dirty="0"/>
              <a:t> και αντικειμένων, κάνοντας χρήση του προγράμματος πλοήγησης. </a:t>
            </a:r>
          </a:p>
          <a:p>
            <a:pPr marL="0" indent="0">
              <a:buNone/>
            </a:pPr>
            <a:r>
              <a:rPr lang="el-GR" sz="2000" dirty="0" err="1"/>
              <a:t>Script</a:t>
            </a:r>
            <a:r>
              <a:rPr lang="el-GR" sz="2000" dirty="0"/>
              <a:t>: Κώδικας που μπορεί να αποθηκευτεί σε κάθε αντικείμενο γραμμένος σε LSL (η γλώσσα προγραμματισμού του </a:t>
            </a:r>
            <a:r>
              <a:rPr lang="el-GR" sz="2000" dirty="0" err="1"/>
              <a:t>Second</a:t>
            </a:r>
            <a:r>
              <a:rPr lang="el-GR" sz="2000" dirty="0"/>
              <a:t> </a:t>
            </a:r>
            <a:r>
              <a:rPr lang="el-GR" sz="2000" dirty="0" err="1"/>
              <a:t>Life</a:t>
            </a:r>
            <a:r>
              <a:rPr lang="el-GR" sz="2000" dirty="0"/>
              <a:t>) ή C++. </a:t>
            </a:r>
          </a:p>
        </p:txBody>
      </p:sp>
      <p:sp>
        <p:nvSpPr>
          <p:cNvPr id="5" name="Title 12"/>
          <p:cNvSpPr txBox="1">
            <a:spLocks/>
          </p:cNvSpPr>
          <p:nvPr/>
        </p:nvSpPr>
        <p:spPr>
          <a:xfrm>
            <a:off x="1522222" y="476694"/>
            <a:ext cx="9144001" cy="699864"/>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593386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529408"/>
            <a:ext cx="9828774" cy="5328592"/>
          </a:xfrm>
        </p:spPr>
        <p:txBody>
          <a:bodyPr>
            <a:normAutofit lnSpcReduction="10000"/>
          </a:bodyPr>
          <a:lstStyle/>
          <a:p>
            <a:pPr marL="0" indent="0">
              <a:buNone/>
            </a:pPr>
            <a:r>
              <a:rPr lang="el-GR" sz="2000" dirty="0"/>
              <a:t>Από την αρχική πλατφόρμα του </a:t>
            </a:r>
            <a:r>
              <a:rPr lang="el-GR" sz="2000" dirty="0" err="1"/>
              <a:t>Opensim</a:t>
            </a:r>
            <a:r>
              <a:rPr lang="el-GR" sz="2000" dirty="0"/>
              <a:t> ξεπήδησαν διάφορες παραλλαγές με διάφορους βαθμούς διαφοροποίησης από την αρχική. Η πιο δημοφιλής διανομή είναι η </a:t>
            </a:r>
            <a:r>
              <a:rPr lang="el-GR" sz="2000" dirty="0" err="1"/>
              <a:t>Diva</a:t>
            </a:r>
            <a:r>
              <a:rPr lang="el-GR" sz="2000" dirty="0"/>
              <a:t>, κατασκευασμένη από τη </a:t>
            </a:r>
            <a:r>
              <a:rPr lang="el-GR" sz="2000" dirty="0" err="1"/>
              <a:t>Diva</a:t>
            </a:r>
            <a:r>
              <a:rPr lang="el-GR" sz="2000" dirty="0"/>
              <a:t> </a:t>
            </a:r>
            <a:r>
              <a:rPr lang="el-GR" sz="2000" dirty="0" err="1"/>
              <a:t>Canto</a:t>
            </a:r>
            <a:r>
              <a:rPr lang="el-GR" sz="2000" dirty="0"/>
              <a:t> (κατά </a:t>
            </a:r>
            <a:r>
              <a:rPr lang="el-GR" sz="2000" dirty="0" err="1"/>
              <a:t>κόσμον</a:t>
            </a:r>
            <a:r>
              <a:rPr lang="el-GR" sz="2000" dirty="0"/>
              <a:t> </a:t>
            </a:r>
            <a:r>
              <a:rPr lang="el-GR" sz="2000" dirty="0" err="1"/>
              <a:t>Crista</a:t>
            </a:r>
            <a:r>
              <a:rPr lang="el-GR" sz="2000" dirty="0"/>
              <a:t> </a:t>
            </a:r>
            <a:r>
              <a:rPr lang="el-GR" sz="2000" dirty="0" err="1"/>
              <a:t>Videira</a:t>
            </a:r>
            <a:r>
              <a:rPr lang="el-GR" sz="2000" dirty="0"/>
              <a:t> </a:t>
            </a:r>
            <a:r>
              <a:rPr lang="el-GR" sz="2000" dirty="0" err="1"/>
              <a:t>Lopes</a:t>
            </a:r>
            <a:r>
              <a:rPr lang="el-GR" sz="2000" dirty="0"/>
              <a:t>, καθηγήτρια στο Department of </a:t>
            </a:r>
            <a:r>
              <a:rPr lang="el-GR" sz="2000" dirty="0" err="1"/>
              <a:t>Informatics</a:t>
            </a:r>
            <a:r>
              <a:rPr lang="el-GR" sz="2000" dirty="0"/>
              <a:t>, </a:t>
            </a:r>
            <a:r>
              <a:rPr lang="el-GR" sz="2000" dirty="0" err="1"/>
              <a:t>Donald</a:t>
            </a:r>
            <a:r>
              <a:rPr lang="el-GR" sz="2000" dirty="0"/>
              <a:t> </a:t>
            </a:r>
            <a:r>
              <a:rPr lang="el-GR" sz="2000" dirty="0" err="1"/>
              <a:t>Bren</a:t>
            </a:r>
            <a:r>
              <a:rPr lang="el-GR" sz="2000" dirty="0"/>
              <a:t> School of Information and Computer </a:t>
            </a:r>
            <a:r>
              <a:rPr lang="el-GR" sz="2000" dirty="0" err="1"/>
              <a:t>Sciences</a:t>
            </a:r>
            <a:r>
              <a:rPr lang="el-GR" sz="2000" dirty="0"/>
              <a:t>, </a:t>
            </a:r>
            <a:r>
              <a:rPr lang="el-GR" sz="2000" dirty="0" err="1"/>
              <a:t>University</a:t>
            </a:r>
            <a:r>
              <a:rPr lang="el-GR" sz="2000" dirty="0"/>
              <a:t> of </a:t>
            </a:r>
            <a:r>
              <a:rPr lang="el-GR" sz="2000" dirty="0" err="1"/>
              <a:t>California</a:t>
            </a:r>
            <a:r>
              <a:rPr lang="el-GR" sz="2000" dirty="0"/>
              <a:t>). </a:t>
            </a:r>
            <a:endParaRPr lang="el-GR" sz="2000" dirty="0" smtClean="0"/>
          </a:p>
          <a:p>
            <a:pPr marL="0" indent="0">
              <a:buNone/>
            </a:pPr>
            <a:r>
              <a:rPr lang="el-GR" sz="2000" dirty="0" smtClean="0"/>
              <a:t>Το </a:t>
            </a:r>
            <a:r>
              <a:rPr lang="el-GR" sz="2000" dirty="0"/>
              <a:t>ενδιαφέρον με τη διανομή αυτή είναι η σχετική ευκολία εγκατάστασης,  το ότι χρησιμοποιεί </a:t>
            </a:r>
            <a:r>
              <a:rPr lang="el-GR" sz="2000" dirty="0" err="1"/>
              <a:t>Mega</a:t>
            </a:r>
            <a:r>
              <a:rPr lang="el-GR" sz="2000" dirty="0"/>
              <a:t> </a:t>
            </a:r>
            <a:r>
              <a:rPr lang="el-GR" sz="2000" dirty="0" err="1"/>
              <a:t>regions</a:t>
            </a:r>
            <a:r>
              <a:rPr lang="el-GR" sz="2000" dirty="0"/>
              <a:t> και ότι είναι προ-ρυθμισμένη για </a:t>
            </a:r>
            <a:r>
              <a:rPr lang="el-GR" sz="2000" dirty="0" err="1"/>
              <a:t>Hypergrid</a:t>
            </a:r>
            <a:r>
              <a:rPr lang="el-GR" sz="2000" dirty="0"/>
              <a:t>. </a:t>
            </a:r>
            <a:endParaRPr lang="el-GR" sz="2000" dirty="0" smtClean="0"/>
          </a:p>
          <a:p>
            <a:pPr marL="0" indent="0">
              <a:buNone/>
            </a:pPr>
            <a:endParaRPr lang="el-GR" sz="2000" dirty="0"/>
          </a:p>
          <a:p>
            <a:pPr marL="0" indent="0">
              <a:buNone/>
            </a:pPr>
            <a:r>
              <a:rPr lang="el-GR" sz="2000" dirty="0"/>
              <a:t>Η διανομή </a:t>
            </a:r>
            <a:r>
              <a:rPr lang="el-GR" sz="2000" dirty="0" err="1"/>
              <a:t>SimonaStick</a:t>
            </a:r>
            <a:r>
              <a:rPr lang="el-GR" sz="2000" dirty="0"/>
              <a:t> χρησιμοποιεί ως βάση τη διανομή </a:t>
            </a:r>
            <a:r>
              <a:rPr lang="el-GR" sz="2000" dirty="0" err="1"/>
              <a:t>Diva</a:t>
            </a:r>
            <a:r>
              <a:rPr lang="el-GR" sz="2000" dirty="0"/>
              <a:t>, αλλά είναι μια ενδιαφέρουσα προσπάθεια να απαλλαγεί ο χρήστης από την εγκατάσταση και ρύθμιση των προγραμμάτων που χρειάζεται για να λειτουργήσει το </a:t>
            </a:r>
            <a:r>
              <a:rPr lang="el-GR" sz="2000" dirty="0" err="1"/>
              <a:t>Opensim</a:t>
            </a:r>
            <a:r>
              <a:rPr lang="el-GR" sz="2000" dirty="0"/>
              <a:t>, του ίδιου του </a:t>
            </a:r>
            <a:r>
              <a:rPr lang="el-GR" sz="2000" dirty="0" err="1"/>
              <a:t>Opensim</a:t>
            </a:r>
            <a:r>
              <a:rPr lang="el-GR" sz="2000" dirty="0"/>
              <a:t> και του </a:t>
            </a:r>
            <a:r>
              <a:rPr lang="el-GR" sz="2000" dirty="0" err="1"/>
              <a:t>πρoγράμματος</a:t>
            </a:r>
            <a:r>
              <a:rPr lang="el-GR" sz="2000" dirty="0"/>
              <a:t> πλοήγησης. </a:t>
            </a:r>
            <a:endParaRPr lang="el-GR" sz="2000" dirty="0" smtClean="0"/>
          </a:p>
          <a:p>
            <a:pPr marL="0" indent="0">
              <a:buNone/>
            </a:pPr>
            <a:r>
              <a:rPr lang="el-GR" sz="2000" dirty="0" smtClean="0"/>
              <a:t>Έχουν </a:t>
            </a:r>
            <a:r>
              <a:rPr lang="el-GR" sz="2000" dirty="0"/>
              <a:t>γίνει δηλαδή όλες οι απαραίτητες ρυθμίσεις, έχουν τοποθετηθεί όλα τα προγράμματα σε ένα φάκελο και μπορεί να λειτουργήσει ακόμα και από ένα memory </a:t>
            </a:r>
            <a:r>
              <a:rPr lang="el-GR" sz="2000" dirty="0" err="1"/>
              <a:t>stick</a:t>
            </a:r>
            <a:r>
              <a:rPr lang="el-GR" sz="2000" dirty="0"/>
              <a:t>. Ο χρήστης κάνει απλά διπλό κλικ σε ένα αρχείο, όλα τα προγράμματα εκκινούν και είναι έτοιμα προς χρήση. </a:t>
            </a:r>
          </a:p>
          <a:p>
            <a:pPr marL="0" indent="0">
              <a:buNone/>
            </a:pPr>
            <a:endParaRPr lang="en-US" dirty="0"/>
          </a:p>
        </p:txBody>
      </p:sp>
    </p:spTree>
    <p:extLst>
      <p:ext uri="{BB962C8B-B14F-4D97-AF65-F5344CB8AC3E}">
        <p14:creationId xmlns:p14="http://schemas.microsoft.com/office/powerpoint/2010/main" xmlns="" val="3823206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196752"/>
            <a:ext cx="9828774" cy="5328592"/>
          </a:xfrm>
        </p:spPr>
        <p:txBody>
          <a:bodyPr>
            <a:normAutofit/>
          </a:bodyPr>
          <a:lstStyle/>
          <a:p>
            <a:pPr marL="0" indent="0">
              <a:buNone/>
            </a:pPr>
            <a:endParaRPr lang="el-GR" dirty="0" smtClean="0"/>
          </a:p>
          <a:p>
            <a:pPr marL="0" indent="0">
              <a:buNone/>
            </a:pPr>
            <a:r>
              <a:rPr lang="el-GR" dirty="0"/>
              <a:t>Το βασικό μειονέκτημα είναι ότι οι ρυθμίσεις που έχουν γίνει δεν επιτρέπουν τη δικτυακή χρήση του </a:t>
            </a:r>
            <a:r>
              <a:rPr lang="en-US" dirty="0" err="1"/>
              <a:t>Opensim</a:t>
            </a:r>
            <a:r>
              <a:rPr lang="el-GR" dirty="0"/>
              <a:t>, αλλά μόνο την τοπική. Αυτό βέβαια δεν αποκλείει την αλλαγή των ρυθμίσεων, αλλά απαιτούνται εξειδικευμένες γνώσεις. Ως διανομή λοιπόν είναι ιδανική για την πρώτη επαφή ενός χρήστη με τον κόσμο των τρισδιάστατων κοινωνικών δικτύων.  </a:t>
            </a:r>
            <a:endParaRPr lang="en-US" dirty="0"/>
          </a:p>
          <a:p>
            <a:pPr marL="0" indent="0">
              <a:buNone/>
            </a:pPr>
            <a:r>
              <a:rPr lang="el-GR" dirty="0"/>
              <a:t>Το αρχείο </a:t>
            </a:r>
            <a:r>
              <a:rPr lang="el-GR" dirty="0" smtClean="0"/>
              <a:t>το </a:t>
            </a:r>
            <a:r>
              <a:rPr lang="el-GR" dirty="0"/>
              <a:t>οποίο </a:t>
            </a:r>
            <a:r>
              <a:rPr lang="el-GR" dirty="0" smtClean="0"/>
              <a:t>λάβατε από τη διεύθυνση:</a:t>
            </a:r>
          </a:p>
          <a:p>
            <a:pPr marL="0" indent="0">
              <a:buNone/>
            </a:pPr>
            <a:r>
              <a:rPr lang="en-US" dirty="0"/>
              <a:t>http://</a:t>
            </a:r>
            <a:r>
              <a:rPr lang="en-US" dirty="0" smtClean="0"/>
              <a:t>www.rhodes.aegean.gr/ptde/personel/fokides/guidelines.htm</a:t>
            </a:r>
            <a:endParaRPr lang="el-GR" dirty="0"/>
          </a:p>
          <a:p>
            <a:pPr marL="0" indent="0">
              <a:buNone/>
            </a:pPr>
            <a:r>
              <a:rPr lang="el-GR" dirty="0" smtClean="0"/>
              <a:t>περιέχει </a:t>
            </a:r>
            <a:r>
              <a:rPr lang="el-GR" dirty="0"/>
              <a:t>όλα τα απαραίτητα αρχεία για την εγκατάσταση και λειτουργία του </a:t>
            </a:r>
            <a:r>
              <a:rPr lang="en-US" dirty="0" err="1"/>
              <a:t>Opensim</a:t>
            </a:r>
            <a:r>
              <a:rPr lang="el-GR" dirty="0"/>
              <a:t>. Αρκεί να κάνουμε διπλό κλικ σε αυτό και να επιλέξουμε </a:t>
            </a:r>
            <a:r>
              <a:rPr lang="el-GR" dirty="0" smtClean="0"/>
              <a:t>"</a:t>
            </a:r>
            <a:r>
              <a:rPr lang="en-US" dirty="0"/>
              <a:t>Install</a:t>
            </a:r>
            <a:r>
              <a:rPr lang="el-GR" dirty="0"/>
              <a:t>". </a:t>
            </a:r>
            <a:endParaRPr lang="en-US" dirty="0"/>
          </a:p>
          <a:p>
            <a:pPr marL="0" indent="0">
              <a:buNone/>
            </a:pPr>
            <a:endParaRPr lang="en-US" dirty="0"/>
          </a:p>
        </p:txBody>
      </p:sp>
    </p:spTree>
    <p:extLst>
      <p:ext uri="{BB962C8B-B14F-4D97-AF65-F5344CB8AC3E}">
        <p14:creationId xmlns:p14="http://schemas.microsoft.com/office/powerpoint/2010/main" xmlns="" val="2536675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pic>
        <p:nvPicPr>
          <p:cNvPr id="2" name="Picture 1"/>
          <p:cNvPicPr>
            <a:picLocks noChangeAspect="1"/>
          </p:cNvPicPr>
          <p:nvPr/>
        </p:nvPicPr>
        <p:blipFill>
          <a:blip r:embed="rId3"/>
          <a:stretch>
            <a:fillRect/>
          </a:stretch>
        </p:blipFill>
        <p:spPr>
          <a:xfrm>
            <a:off x="2845312" y="1340767"/>
            <a:ext cx="6777491" cy="5086273"/>
          </a:xfrm>
          <a:prstGeom prst="rect">
            <a:avLst/>
          </a:prstGeom>
        </p:spPr>
      </p:pic>
      <p:sp>
        <p:nvSpPr>
          <p:cNvPr id="3" name="Oval 2"/>
          <p:cNvSpPr/>
          <p:nvPr/>
        </p:nvSpPr>
        <p:spPr>
          <a:xfrm>
            <a:off x="4150196" y="4653136"/>
            <a:ext cx="158417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89419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196752"/>
            <a:ext cx="9828774" cy="5328592"/>
          </a:xfrm>
        </p:spPr>
        <p:txBody>
          <a:bodyPr>
            <a:normAutofit fontScale="92500"/>
          </a:bodyPr>
          <a:lstStyle/>
          <a:p>
            <a:pPr marL="0" indent="0">
              <a:buNone/>
            </a:pPr>
            <a:r>
              <a:rPr lang="el-GR" b="1" dirty="0">
                <a:solidFill>
                  <a:srgbClr val="00B0F0"/>
                </a:solidFill>
              </a:rPr>
              <a:t>Προσοχή!  </a:t>
            </a:r>
            <a:endParaRPr lang="en-US" dirty="0">
              <a:solidFill>
                <a:srgbClr val="00B0F0"/>
              </a:solidFill>
            </a:endParaRPr>
          </a:p>
          <a:p>
            <a:pPr marL="0" indent="0">
              <a:buNone/>
            </a:pPr>
            <a:r>
              <a:rPr lang="el-GR" dirty="0"/>
              <a:t>Μπορούμε να αλλάξουμε το σκληρό δίσκο στον οποίο θα εγκατασταθεί το πρόγραμμα ή το φάκελο προορισμού σε ότι θέλουμε, αρκεί να μην είναι η επιφάνεια εργασίας ή φάκελος με ελληνικούς χαρακτήρες ή ο φάκελος "Τα έγγραφά μου". </a:t>
            </a:r>
            <a:endParaRPr lang="el-GR" dirty="0" smtClean="0"/>
          </a:p>
          <a:p>
            <a:pPr marL="0" indent="0">
              <a:buNone/>
            </a:pPr>
            <a:r>
              <a:rPr lang="el-GR" dirty="0" smtClean="0"/>
              <a:t>Αν </a:t>
            </a:r>
            <a:r>
              <a:rPr lang="el-GR" dirty="0"/>
              <a:t>το </a:t>
            </a:r>
            <a:r>
              <a:rPr lang="en-US" dirty="0" err="1"/>
              <a:t>Opensim</a:t>
            </a:r>
            <a:r>
              <a:rPr lang="el-GR" dirty="0"/>
              <a:t> εγκατασταθεί στους παραπάνω φακέλους, είτε δεν θα εκκινεί καθόλου είτε ορισμένα απολύτως απαραίτητα </a:t>
            </a:r>
            <a:r>
              <a:rPr lang="el-GR" dirty="0" err="1"/>
              <a:t>υποστοιχεία</a:t>
            </a:r>
            <a:r>
              <a:rPr lang="el-GR" dirty="0"/>
              <a:t> του δεν θα λειτουργούν. </a:t>
            </a:r>
            <a:endParaRPr lang="en-US" dirty="0"/>
          </a:p>
          <a:p>
            <a:pPr marL="0" indent="0">
              <a:buNone/>
            </a:pPr>
            <a:r>
              <a:rPr lang="el-GR" dirty="0"/>
              <a:t>Επίσης, λόγω αλλαγής των πολιτικών ασφαλείας στα </a:t>
            </a:r>
            <a:r>
              <a:rPr lang="en-US" dirty="0"/>
              <a:t>Windows</a:t>
            </a:r>
            <a:r>
              <a:rPr lang="el-GR" dirty="0"/>
              <a:t> 8 και 8.1, υπάρχει το ενδεχόμενο να πάρουμε μήνυμα ότι είναι αδύνατη η </a:t>
            </a:r>
            <a:r>
              <a:rPr lang="el-GR" dirty="0" err="1"/>
              <a:t>αποσυμπίεση</a:t>
            </a:r>
            <a:r>
              <a:rPr lang="el-GR" dirty="0"/>
              <a:t> των αρχείων στον προεπιλεγμένο φάκελο (</a:t>
            </a:r>
            <a:r>
              <a:rPr lang="en-US" dirty="0"/>
              <a:t>C</a:t>
            </a:r>
            <a:r>
              <a:rPr lang="el-GR" dirty="0"/>
              <a:t>:\). </a:t>
            </a:r>
            <a:endParaRPr lang="el-GR" dirty="0" smtClean="0"/>
          </a:p>
          <a:p>
            <a:pPr marL="0" indent="0">
              <a:buNone/>
            </a:pPr>
            <a:r>
              <a:rPr lang="el-GR" dirty="0" smtClean="0"/>
              <a:t>Στην </a:t>
            </a:r>
            <a:r>
              <a:rPr lang="el-GR" dirty="0"/>
              <a:t>περίπτωση αυτή, αλλάζουμε τον φάκελο προορισμού (για παράδειγμα </a:t>
            </a:r>
            <a:r>
              <a:rPr lang="en-US" dirty="0"/>
              <a:t>C</a:t>
            </a:r>
            <a:r>
              <a:rPr lang="el-GR" dirty="0"/>
              <a:t>:\</a:t>
            </a:r>
            <a:r>
              <a:rPr lang="en-US" dirty="0" err="1"/>
              <a:t>aaa</a:t>
            </a:r>
            <a:r>
              <a:rPr lang="el-GR" dirty="0"/>
              <a:t> (που θα δημιουργηθεί αυτόματα) και στη συνέχεια μεταφέρουμε τον φάκελο </a:t>
            </a:r>
            <a:r>
              <a:rPr lang="en-US" dirty="0"/>
              <a:t>Everything </a:t>
            </a:r>
            <a:r>
              <a:rPr lang="en-US" dirty="0" err="1"/>
              <a:t>Opensim</a:t>
            </a:r>
            <a:r>
              <a:rPr lang="el-GR" dirty="0"/>
              <a:t> στη ρίζα του σκληρού μας δίσκου. </a:t>
            </a:r>
            <a:endParaRPr lang="en-US" dirty="0"/>
          </a:p>
          <a:p>
            <a:pPr marL="0" indent="0">
              <a:buNone/>
            </a:pPr>
            <a:endParaRPr lang="en-US" dirty="0"/>
          </a:p>
        </p:txBody>
      </p:sp>
    </p:spTree>
    <p:extLst>
      <p:ext uri="{BB962C8B-B14F-4D97-AF65-F5344CB8AC3E}">
        <p14:creationId xmlns:p14="http://schemas.microsoft.com/office/powerpoint/2010/main" xmlns="" val="1116611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sz="1800" dirty="0"/>
              <a:t>Μεταφερόμαστε στον φάκελο </a:t>
            </a:r>
            <a:r>
              <a:rPr lang="en-US" sz="1800" dirty="0"/>
              <a:t>Everything </a:t>
            </a:r>
            <a:r>
              <a:rPr lang="en-US" sz="1800" dirty="0" err="1"/>
              <a:t>Opensim</a:t>
            </a:r>
            <a:r>
              <a:rPr lang="el-GR" sz="1800" dirty="0"/>
              <a:t> (ή όπου αλλού εγκαταστήσαμε το </a:t>
            </a:r>
            <a:r>
              <a:rPr lang="en-US" sz="1800" dirty="0" err="1"/>
              <a:t>Opensim</a:t>
            </a:r>
            <a:r>
              <a:rPr lang="el-GR" sz="1800" dirty="0"/>
              <a:t>). </a:t>
            </a:r>
            <a:r>
              <a:rPr lang="en-US" sz="1800" dirty="0"/>
              <a:t>Παρα</a:t>
            </a:r>
            <a:r>
              <a:rPr lang="en-US" sz="1800" dirty="0" err="1"/>
              <a:t>τηρούμε</a:t>
            </a:r>
            <a:r>
              <a:rPr lang="en-US" sz="1800" dirty="0"/>
              <a:t> </a:t>
            </a:r>
            <a:r>
              <a:rPr lang="en-US" sz="1800" dirty="0" err="1"/>
              <a:t>ότι</a:t>
            </a:r>
            <a:r>
              <a:rPr lang="en-US" sz="1800" dirty="0"/>
              <a:t> π</a:t>
            </a:r>
            <a:r>
              <a:rPr lang="en-US" sz="1800" dirty="0" err="1"/>
              <a:t>εριέχει</a:t>
            </a:r>
            <a:r>
              <a:rPr lang="en-US" sz="1800" dirty="0"/>
              <a:t> 5 φα</a:t>
            </a:r>
            <a:r>
              <a:rPr lang="en-US" sz="1800" dirty="0" err="1"/>
              <a:t>κέλους</a:t>
            </a:r>
            <a:r>
              <a:rPr lang="en-US" sz="1800" dirty="0"/>
              <a:t>: </a:t>
            </a:r>
          </a:p>
          <a:p>
            <a:pPr marL="457200" lvl="0" indent="-457200">
              <a:buFont typeface="+mj-lt"/>
              <a:buAutoNum type="arabicPeriod"/>
            </a:pPr>
            <a:r>
              <a:rPr lang="el-GR" sz="1800" dirty="0"/>
              <a:t>Ο φάκελος </a:t>
            </a:r>
            <a:r>
              <a:rPr lang="en-US" sz="1800" dirty="0"/>
              <a:t>Docs</a:t>
            </a:r>
            <a:r>
              <a:rPr lang="el-GR" sz="1800" dirty="0"/>
              <a:t> περιέχει τις σημειώσεις του μαθήματος. </a:t>
            </a:r>
            <a:endParaRPr lang="el-GR" sz="1800" dirty="0" smtClean="0"/>
          </a:p>
          <a:p>
            <a:pPr marL="457200" lvl="0" indent="-457200">
              <a:buFont typeface="+mj-lt"/>
              <a:buAutoNum type="arabicPeriod"/>
            </a:pPr>
            <a:r>
              <a:rPr lang="el-GR" sz="1800" dirty="0" smtClean="0"/>
              <a:t>Ο </a:t>
            </a:r>
            <a:r>
              <a:rPr lang="el-GR" sz="1800" dirty="0"/>
              <a:t>φάκελος </a:t>
            </a:r>
            <a:r>
              <a:rPr lang="en-US" sz="1800" dirty="0"/>
              <a:t>Files for lessons</a:t>
            </a:r>
            <a:r>
              <a:rPr lang="el-GR" sz="1800" dirty="0"/>
              <a:t> περιέχει ορισμένα αρχεία που θα χρησιμοποιηθούν στα μαθήματα.  </a:t>
            </a:r>
            <a:endParaRPr lang="en-US" sz="1800" dirty="0"/>
          </a:p>
          <a:p>
            <a:pPr marL="457200" lvl="0" indent="-457200">
              <a:buFont typeface="+mj-lt"/>
              <a:buAutoNum type="arabicPeriod"/>
            </a:pPr>
            <a:r>
              <a:rPr lang="el-GR" sz="1800" dirty="0"/>
              <a:t>Ο φάκελος </a:t>
            </a:r>
            <a:r>
              <a:rPr lang="en-US" sz="1800" dirty="0"/>
              <a:t>Main Programs</a:t>
            </a:r>
            <a:r>
              <a:rPr lang="el-GR" sz="1800" dirty="0"/>
              <a:t> περιέχει προγράμματα που πρέπει να εγκατασταθούν. </a:t>
            </a:r>
            <a:endParaRPr lang="en-US" sz="1800" dirty="0"/>
          </a:p>
          <a:p>
            <a:pPr marL="457200" lvl="0" indent="-457200">
              <a:buFont typeface="+mj-lt"/>
              <a:buAutoNum type="arabicPeriod"/>
            </a:pPr>
            <a:r>
              <a:rPr lang="el-GR" sz="1800" dirty="0"/>
              <a:t>Ο φάκελος </a:t>
            </a:r>
            <a:r>
              <a:rPr lang="en-US" sz="1800" dirty="0"/>
              <a:t>Other Programs</a:t>
            </a:r>
            <a:r>
              <a:rPr lang="el-GR" sz="1800" dirty="0"/>
              <a:t> περιέχει προγράμματα που μπορεί να σας φανούν χρήσιμα. </a:t>
            </a:r>
            <a:endParaRPr lang="en-US" sz="1800" dirty="0"/>
          </a:p>
          <a:p>
            <a:pPr marL="457200" lvl="0" indent="-457200">
              <a:buFont typeface="+mj-lt"/>
              <a:buAutoNum type="arabicPeriod"/>
            </a:pPr>
            <a:r>
              <a:rPr lang="el-GR" sz="1800" dirty="0"/>
              <a:t>Ο φάκελος </a:t>
            </a:r>
            <a:r>
              <a:rPr lang="en-US" sz="1800" dirty="0" err="1"/>
              <a:t>Simonastick</a:t>
            </a:r>
            <a:r>
              <a:rPr lang="el-GR" sz="1800" dirty="0"/>
              <a:t> περιέχει το κυρίως πρόγραμμα. </a:t>
            </a:r>
            <a:endParaRPr lang="en-US" sz="1800" dirty="0"/>
          </a:p>
          <a:p>
            <a:endParaRPr lang="en-US" dirty="0"/>
          </a:p>
        </p:txBody>
      </p:sp>
      <p:pic>
        <p:nvPicPr>
          <p:cNvPr id="3" name="Picture 2"/>
          <p:cNvPicPr>
            <a:picLocks noChangeAspect="1"/>
          </p:cNvPicPr>
          <p:nvPr/>
        </p:nvPicPr>
        <p:blipFill rotWithShape="1">
          <a:blip r:embed="rId3"/>
          <a:srcRect l="2310" t="15610" r="-2310" b="24179"/>
          <a:stretch/>
        </p:blipFill>
        <p:spPr>
          <a:xfrm>
            <a:off x="2517584" y="4437112"/>
            <a:ext cx="7153275" cy="1944217"/>
          </a:xfrm>
          <a:prstGeom prst="rect">
            <a:avLst/>
          </a:prstGeom>
        </p:spPr>
      </p:pic>
    </p:spTree>
    <p:extLst>
      <p:ext uri="{BB962C8B-B14F-4D97-AF65-F5344CB8AC3E}">
        <p14:creationId xmlns:p14="http://schemas.microsoft.com/office/powerpoint/2010/main" xmlns="" val="2072680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71"/>
            <a:ext cx="2108364" cy="553393"/>
          </a:xfrm>
          <a:prstGeom prst="rect">
            <a:avLst/>
          </a:prstGeom>
        </p:spPr>
      </p:pic>
    </p:spTree>
    <p:extLst>
      <p:ext uri="{BB962C8B-B14F-4D97-AF65-F5344CB8AC3E}">
        <p14:creationId xmlns="" xmlns:p14="http://schemas.microsoft.com/office/powerpoint/2010/main" val="37679073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4" name="Rectangle 3"/>
          <p:cNvSpPr/>
          <p:nvPr/>
        </p:nvSpPr>
        <p:spPr>
          <a:xfrm>
            <a:off x="1522222" y="1844824"/>
            <a:ext cx="9396726" cy="4154984"/>
          </a:xfrm>
          <a:prstGeom prst="rect">
            <a:avLst/>
          </a:prstGeom>
        </p:spPr>
        <p:txBody>
          <a:bodyPr wrap="square">
            <a:spAutoFit/>
          </a:bodyPr>
          <a:lstStyle/>
          <a:p>
            <a:r>
              <a:rPr lang="el-GR" sz="2400" dirty="0" err="1"/>
              <a:t>To</a:t>
            </a:r>
            <a:r>
              <a:rPr lang="el-GR" sz="2400" dirty="0"/>
              <a:t> </a:t>
            </a:r>
            <a:r>
              <a:rPr lang="el-GR" sz="2400" dirty="0" err="1"/>
              <a:t>Opensim</a:t>
            </a:r>
            <a:r>
              <a:rPr lang="el-GR" sz="2400" dirty="0"/>
              <a:t> για να λειτουργήσει χρειάζεται το Microsoft </a:t>
            </a:r>
            <a:r>
              <a:rPr lang="el-GR" sz="2400" dirty="0" err="1"/>
              <a:t>Net</a:t>
            </a:r>
            <a:r>
              <a:rPr lang="el-GR" sz="2400" dirty="0"/>
              <a:t> </a:t>
            </a:r>
            <a:r>
              <a:rPr lang="el-GR" sz="2400" dirty="0" err="1" smtClean="0"/>
              <a:t>Framework</a:t>
            </a:r>
            <a:r>
              <a:rPr lang="el-GR" sz="2400" dirty="0"/>
              <a:t> </a:t>
            </a:r>
            <a:r>
              <a:rPr lang="el-GR" sz="2400" dirty="0" smtClean="0"/>
              <a:t>(.</a:t>
            </a:r>
            <a:r>
              <a:rPr lang="en-US" sz="2400" dirty="0" smtClean="0"/>
              <a:t>Net 4.5)</a:t>
            </a:r>
            <a:r>
              <a:rPr lang="el-GR" sz="2400" dirty="0" smtClean="0"/>
              <a:t>. </a:t>
            </a:r>
            <a:r>
              <a:rPr lang="el-GR" sz="2400" dirty="0"/>
              <a:t>Μπορείτε να το κατεβάσετε από τη Microsoft κάνοντας μια αναζήτηση στο </a:t>
            </a:r>
            <a:r>
              <a:rPr lang="el-GR" sz="2400" dirty="0" err="1"/>
              <a:t>Google</a:t>
            </a:r>
            <a:r>
              <a:rPr lang="el-GR" sz="2400" dirty="0"/>
              <a:t>. </a:t>
            </a:r>
            <a:endParaRPr lang="el-GR" sz="2400" dirty="0" smtClean="0"/>
          </a:p>
          <a:p>
            <a:endParaRPr lang="el-GR" sz="2400" dirty="0"/>
          </a:p>
          <a:p>
            <a:r>
              <a:rPr lang="el-GR" sz="2400" dirty="0" smtClean="0"/>
              <a:t>Σε </a:t>
            </a:r>
            <a:r>
              <a:rPr lang="el-GR" sz="2400" dirty="0"/>
              <a:t>περίπτωση που </a:t>
            </a:r>
            <a:r>
              <a:rPr lang="el-GR" sz="2400" dirty="0" smtClean="0"/>
              <a:t>το .</a:t>
            </a:r>
            <a:r>
              <a:rPr lang="el-GR" sz="2400" dirty="0" err="1" smtClean="0"/>
              <a:t>Net</a:t>
            </a:r>
            <a:r>
              <a:rPr lang="el-GR" sz="2400" dirty="0" smtClean="0"/>
              <a:t> </a:t>
            </a:r>
            <a:r>
              <a:rPr lang="el-GR" sz="2400" dirty="0"/>
              <a:t>4 είναι ήδη εγκατεστημένο στον υπολογιστή μας και δεν το γνωρίζουμε ή δεν το θυμόμαστε, αντί της εγκατάστασης θα μας εμφανιστεί μια καρτέλα που θα μας </a:t>
            </a:r>
            <a:r>
              <a:rPr lang="el-GR" sz="2400" dirty="0" smtClean="0"/>
              <a:t>ενημερώνει ότι δεν πρόκειται να πραγματοποιηθεί η εγκατάσταση. </a:t>
            </a:r>
          </a:p>
          <a:p>
            <a:endParaRPr lang="el-GR" sz="2400" dirty="0"/>
          </a:p>
          <a:p>
            <a:r>
              <a:rPr lang="el-GR" sz="2400" dirty="0" smtClean="0"/>
              <a:t>Σε </a:t>
            </a:r>
            <a:r>
              <a:rPr lang="el-GR" sz="2400" dirty="0"/>
              <a:t>αυτή την περίπτωση, μπορούμε άφοβα να διακόψουμε την εγκατάσταση πατώντας το πλήκτρο </a:t>
            </a:r>
            <a:r>
              <a:rPr lang="el-GR" sz="2400" dirty="0" smtClean="0"/>
              <a:t>“</a:t>
            </a:r>
            <a:r>
              <a:rPr lang="en-US" sz="2400" dirty="0" smtClean="0"/>
              <a:t>Close</a:t>
            </a:r>
            <a:r>
              <a:rPr lang="el-GR" sz="2400" dirty="0" smtClean="0"/>
              <a:t>". </a:t>
            </a:r>
            <a:endParaRPr lang="en-US" sz="2400" dirty="0"/>
          </a:p>
        </p:txBody>
      </p:sp>
    </p:spTree>
    <p:extLst>
      <p:ext uri="{BB962C8B-B14F-4D97-AF65-F5344CB8AC3E}">
        <p14:creationId xmlns:p14="http://schemas.microsoft.com/office/powerpoint/2010/main" xmlns="" val="2399555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pic>
        <p:nvPicPr>
          <p:cNvPr id="2" name="Picture 1"/>
          <p:cNvPicPr>
            <a:picLocks noChangeAspect="1"/>
          </p:cNvPicPr>
          <p:nvPr/>
        </p:nvPicPr>
        <p:blipFill rotWithShape="1">
          <a:blip r:embed="rId3"/>
          <a:srcRect t="9220" r="6066"/>
          <a:stretch/>
        </p:blipFill>
        <p:spPr>
          <a:xfrm>
            <a:off x="405780" y="1552217"/>
            <a:ext cx="5832648" cy="2979099"/>
          </a:xfrm>
          <a:prstGeom prst="rect">
            <a:avLst/>
          </a:prstGeom>
        </p:spPr>
      </p:pic>
      <p:pic>
        <p:nvPicPr>
          <p:cNvPr id="3" name="Picture 2"/>
          <p:cNvPicPr>
            <a:picLocks noChangeAspect="1"/>
          </p:cNvPicPr>
          <p:nvPr/>
        </p:nvPicPr>
        <p:blipFill>
          <a:blip r:embed="rId4"/>
          <a:stretch>
            <a:fillRect/>
          </a:stretch>
        </p:blipFill>
        <p:spPr>
          <a:xfrm>
            <a:off x="6670476" y="1552217"/>
            <a:ext cx="5200650" cy="4600575"/>
          </a:xfrm>
          <a:prstGeom prst="rect">
            <a:avLst/>
          </a:prstGeom>
        </p:spPr>
      </p:pic>
      <p:sp>
        <p:nvSpPr>
          <p:cNvPr id="6" name="Oval 5"/>
          <p:cNvSpPr/>
          <p:nvPr/>
        </p:nvSpPr>
        <p:spPr>
          <a:xfrm>
            <a:off x="1125860" y="1340768"/>
            <a:ext cx="5544616" cy="7606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322279" y="5348557"/>
            <a:ext cx="158417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147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sz="2000" dirty="0"/>
              <a:t>Μεταφερόμαστε στον φάκελο </a:t>
            </a:r>
            <a:r>
              <a:rPr lang="en-US" sz="2000" dirty="0"/>
              <a:t>Main Programs</a:t>
            </a:r>
            <a:r>
              <a:rPr lang="el-GR" sz="2000" dirty="0"/>
              <a:t> για να κάνουμε την εγκατάσταση του </a:t>
            </a:r>
            <a:r>
              <a:rPr lang="en-US" sz="2000" dirty="0" err="1"/>
              <a:t>Quicktime</a:t>
            </a:r>
            <a:r>
              <a:rPr lang="el-GR" sz="2000" dirty="0"/>
              <a:t>, κάνοντας κλικ στο αρχείο </a:t>
            </a:r>
            <a:r>
              <a:rPr lang="en-US" sz="2000" dirty="0" err="1"/>
              <a:t>QuickTimeInstaller</a:t>
            </a:r>
            <a:r>
              <a:rPr lang="el-GR" sz="2000" dirty="0"/>
              <a:t>.</a:t>
            </a:r>
            <a:r>
              <a:rPr lang="en-US" sz="2000" dirty="0"/>
              <a:t>exe</a:t>
            </a:r>
            <a:r>
              <a:rPr lang="el-GR" sz="2000" dirty="0"/>
              <a:t>. </a:t>
            </a:r>
            <a:endParaRPr lang="en-US" sz="2000" dirty="0"/>
          </a:p>
          <a:p>
            <a:pPr marL="0" indent="0">
              <a:buNone/>
            </a:pPr>
            <a:r>
              <a:rPr lang="el-GR" sz="2000" dirty="0"/>
              <a:t>Τέλος, ανάλογα αν το λειτουργικό μας σύστημα είναι 64</a:t>
            </a:r>
            <a:r>
              <a:rPr lang="en-US" sz="2000" dirty="0"/>
              <a:t>bit</a:t>
            </a:r>
            <a:r>
              <a:rPr lang="el-GR" sz="2000" dirty="0"/>
              <a:t> ή 32</a:t>
            </a:r>
            <a:r>
              <a:rPr lang="en-US" sz="2000" dirty="0"/>
              <a:t>bit</a:t>
            </a:r>
            <a:r>
              <a:rPr lang="el-GR" sz="2000" dirty="0"/>
              <a:t>, εγκαθιστούμε το </a:t>
            </a:r>
            <a:r>
              <a:rPr lang="en-US" sz="2000" dirty="0"/>
              <a:t>Firestorm</a:t>
            </a:r>
            <a:r>
              <a:rPr lang="el-GR" sz="2000" dirty="0"/>
              <a:t>, κάνοντας διπλό κλικ στο αρχείο </a:t>
            </a:r>
            <a:r>
              <a:rPr lang="en-US" sz="2000" dirty="0"/>
              <a:t>Phoenix</a:t>
            </a:r>
            <a:r>
              <a:rPr lang="el-GR" sz="2000" dirty="0"/>
              <a:t>-</a:t>
            </a:r>
            <a:r>
              <a:rPr lang="en-US" sz="2000" dirty="0" err="1"/>
              <a:t>FirestormOS</a:t>
            </a:r>
            <a:r>
              <a:rPr lang="el-GR" sz="2000" dirty="0"/>
              <a:t>-</a:t>
            </a:r>
            <a:r>
              <a:rPr lang="en-US" sz="2000" dirty="0" err="1"/>
              <a:t>Releasex</a:t>
            </a:r>
            <a:r>
              <a:rPr lang="el-GR" sz="2000" dirty="0"/>
              <a:t>64-ΧΧΧΧΧ_</a:t>
            </a:r>
            <a:r>
              <a:rPr lang="en-US" sz="2000" dirty="0"/>
              <a:t>Setup</a:t>
            </a:r>
            <a:r>
              <a:rPr lang="el-GR" sz="2000" dirty="0"/>
              <a:t>.</a:t>
            </a:r>
            <a:r>
              <a:rPr lang="en-US" sz="2000" dirty="0"/>
              <a:t>exe</a:t>
            </a:r>
            <a:r>
              <a:rPr lang="el-GR" sz="2000" dirty="0"/>
              <a:t> (64</a:t>
            </a:r>
            <a:r>
              <a:rPr lang="en-US" sz="2000" dirty="0"/>
              <a:t>bit</a:t>
            </a:r>
            <a:r>
              <a:rPr lang="el-GR" sz="2000" dirty="0"/>
              <a:t>) ή </a:t>
            </a:r>
            <a:r>
              <a:rPr lang="en-US" sz="2000" dirty="0"/>
              <a:t>Phoenix</a:t>
            </a:r>
            <a:r>
              <a:rPr lang="el-GR" sz="2000" dirty="0"/>
              <a:t>-</a:t>
            </a:r>
            <a:r>
              <a:rPr lang="en-US" sz="2000" dirty="0" err="1"/>
              <a:t>FirestormOS</a:t>
            </a:r>
            <a:r>
              <a:rPr lang="el-GR" sz="2000" dirty="0"/>
              <a:t>-</a:t>
            </a:r>
            <a:r>
              <a:rPr lang="en-US" sz="2000" dirty="0" err="1"/>
              <a:t>Releasex</a:t>
            </a:r>
            <a:r>
              <a:rPr lang="el-GR" sz="2000" dirty="0"/>
              <a:t>-ΧΧΧΧΧΧΧ_</a:t>
            </a:r>
            <a:r>
              <a:rPr lang="en-US" sz="2000" dirty="0"/>
              <a:t>Setup</a:t>
            </a:r>
            <a:r>
              <a:rPr lang="el-GR" sz="2000" dirty="0"/>
              <a:t>.</a:t>
            </a:r>
            <a:r>
              <a:rPr lang="en-US" sz="2000" dirty="0"/>
              <a:t>exe</a:t>
            </a:r>
            <a:r>
              <a:rPr lang="el-GR" sz="2000" dirty="0"/>
              <a:t> (32</a:t>
            </a:r>
            <a:r>
              <a:rPr lang="en-US" sz="2000" dirty="0"/>
              <a:t>bit</a:t>
            </a:r>
            <a:r>
              <a:rPr lang="el-GR" sz="2000" dirty="0"/>
              <a:t>). Τα ΧΧΧΧΧΧ υποδηλώνουν την έκδοση του αρχείου εγκατάστασης. </a:t>
            </a:r>
            <a:endParaRPr lang="en-US" sz="2000" dirty="0"/>
          </a:p>
        </p:txBody>
      </p:sp>
      <p:pic>
        <p:nvPicPr>
          <p:cNvPr id="2" name="Picture 1"/>
          <p:cNvPicPr>
            <a:picLocks noChangeAspect="1"/>
          </p:cNvPicPr>
          <p:nvPr/>
        </p:nvPicPr>
        <p:blipFill>
          <a:blip r:embed="rId3"/>
          <a:stretch>
            <a:fillRect/>
          </a:stretch>
        </p:blipFill>
        <p:spPr>
          <a:xfrm>
            <a:off x="2710036" y="3501008"/>
            <a:ext cx="7153275" cy="3228975"/>
          </a:xfrm>
          <a:prstGeom prst="rect">
            <a:avLst/>
          </a:prstGeom>
        </p:spPr>
      </p:pic>
      <p:sp>
        <p:nvSpPr>
          <p:cNvPr id="5" name="Oval 4"/>
          <p:cNvSpPr/>
          <p:nvPr/>
        </p:nvSpPr>
        <p:spPr>
          <a:xfrm>
            <a:off x="2926060" y="3861048"/>
            <a:ext cx="5544616" cy="7606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68546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340768"/>
            <a:ext cx="9828774" cy="5328592"/>
          </a:xfrm>
        </p:spPr>
        <p:txBody>
          <a:bodyPr>
            <a:normAutofit/>
          </a:bodyPr>
          <a:lstStyle/>
          <a:p>
            <a:pPr marL="0" indent="0">
              <a:buNone/>
            </a:pPr>
            <a:r>
              <a:rPr lang="el-GR" sz="2000" dirty="0">
                <a:solidFill>
                  <a:srgbClr val="00B0F0"/>
                </a:solidFill>
              </a:rPr>
              <a:t>Απαραίτητες ενέργειες προετοιμασίας του υπολογιστή μας για την ομαλή λειτουργία του </a:t>
            </a:r>
            <a:r>
              <a:rPr lang="el-GR" sz="2000" dirty="0" err="1">
                <a:solidFill>
                  <a:srgbClr val="00B0F0"/>
                </a:solidFill>
              </a:rPr>
              <a:t>Opensim</a:t>
            </a:r>
            <a:r>
              <a:rPr lang="el-GR" sz="2000" dirty="0">
                <a:solidFill>
                  <a:srgbClr val="00B0F0"/>
                </a:solidFill>
              </a:rPr>
              <a:t>: </a:t>
            </a:r>
          </a:p>
          <a:p>
            <a:pPr marL="0" indent="0">
              <a:buNone/>
            </a:pPr>
            <a:r>
              <a:rPr lang="el-GR" sz="2000" dirty="0" smtClean="0"/>
              <a:t>Απενεργοποιούμε </a:t>
            </a:r>
            <a:r>
              <a:rPr lang="el-GR" sz="2000" dirty="0"/>
              <a:t>το </a:t>
            </a:r>
            <a:r>
              <a:rPr lang="el-GR" sz="2000" dirty="0" err="1"/>
              <a:t>Firewall</a:t>
            </a:r>
            <a:r>
              <a:rPr lang="el-GR" sz="2000" dirty="0"/>
              <a:t> (είτε των Windows είτε του </a:t>
            </a:r>
            <a:r>
              <a:rPr lang="el-GR" sz="2000" dirty="0" err="1"/>
              <a:t>antivirus</a:t>
            </a:r>
            <a:r>
              <a:rPr lang="el-GR" sz="2000" dirty="0"/>
              <a:t> που έχουμε). </a:t>
            </a:r>
          </a:p>
          <a:p>
            <a:pPr marL="0" indent="0">
              <a:buNone/>
            </a:pPr>
            <a:endParaRPr lang="en-US" dirty="0"/>
          </a:p>
        </p:txBody>
      </p:sp>
      <p:pic>
        <p:nvPicPr>
          <p:cNvPr id="2" name="Picture 1"/>
          <p:cNvPicPr>
            <a:picLocks noChangeAspect="1"/>
          </p:cNvPicPr>
          <p:nvPr/>
        </p:nvPicPr>
        <p:blipFill rotWithShape="1">
          <a:blip r:embed="rId3"/>
          <a:srcRect r="15329" b="64720"/>
          <a:stretch/>
        </p:blipFill>
        <p:spPr>
          <a:xfrm>
            <a:off x="1504429" y="2588937"/>
            <a:ext cx="7237122" cy="1809281"/>
          </a:xfrm>
          <a:prstGeom prst="rect">
            <a:avLst/>
          </a:prstGeom>
        </p:spPr>
      </p:pic>
      <p:sp>
        <p:nvSpPr>
          <p:cNvPr id="5" name="Oval 4"/>
          <p:cNvSpPr/>
          <p:nvPr/>
        </p:nvSpPr>
        <p:spPr>
          <a:xfrm>
            <a:off x="2205980" y="2706717"/>
            <a:ext cx="1872208" cy="5541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93174" y="3447462"/>
            <a:ext cx="2302715" cy="7606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374331" y="4645408"/>
            <a:ext cx="5291891" cy="2167968"/>
          </a:xfrm>
          <a:prstGeom prst="rect">
            <a:avLst/>
          </a:prstGeom>
        </p:spPr>
      </p:pic>
      <p:sp>
        <p:nvSpPr>
          <p:cNvPr id="8" name="Oval 7"/>
          <p:cNvSpPr/>
          <p:nvPr/>
        </p:nvSpPr>
        <p:spPr>
          <a:xfrm>
            <a:off x="7102524" y="5878651"/>
            <a:ext cx="2302715" cy="7606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6027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pic>
        <p:nvPicPr>
          <p:cNvPr id="2" name="Picture 1"/>
          <p:cNvPicPr>
            <a:picLocks noChangeAspect="1"/>
          </p:cNvPicPr>
          <p:nvPr/>
        </p:nvPicPr>
        <p:blipFill rotWithShape="1">
          <a:blip r:embed="rId3"/>
          <a:srcRect t="3533" r="26832" b="26766"/>
          <a:stretch/>
        </p:blipFill>
        <p:spPr>
          <a:xfrm>
            <a:off x="1053852" y="1484784"/>
            <a:ext cx="4320902" cy="2808313"/>
          </a:xfrm>
          <a:prstGeom prst="rect">
            <a:avLst/>
          </a:prstGeom>
        </p:spPr>
      </p:pic>
      <p:pic>
        <p:nvPicPr>
          <p:cNvPr id="3" name="Picture 2"/>
          <p:cNvPicPr>
            <a:picLocks noChangeAspect="1"/>
          </p:cNvPicPr>
          <p:nvPr/>
        </p:nvPicPr>
        <p:blipFill>
          <a:blip r:embed="rId4"/>
          <a:stretch>
            <a:fillRect/>
          </a:stretch>
        </p:blipFill>
        <p:spPr>
          <a:xfrm>
            <a:off x="5806380" y="1484784"/>
            <a:ext cx="5905500" cy="4029075"/>
          </a:xfrm>
          <a:prstGeom prst="rect">
            <a:avLst/>
          </a:prstGeom>
        </p:spPr>
      </p:pic>
      <p:sp>
        <p:nvSpPr>
          <p:cNvPr id="6" name="Oval 5"/>
          <p:cNvSpPr/>
          <p:nvPr/>
        </p:nvSpPr>
        <p:spPr>
          <a:xfrm>
            <a:off x="911588" y="2887363"/>
            <a:ext cx="2302715" cy="7606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9013" y="2738628"/>
            <a:ext cx="1715559" cy="2490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2716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sz="2000" dirty="0" smtClean="0"/>
              <a:t>Εμφανίζουμε </a:t>
            </a:r>
            <a:r>
              <a:rPr lang="el-GR" sz="2000" dirty="0"/>
              <a:t>τις καταλήξεις των αρχείων και τα κρυφά αρχεία του συστήματος (από την Εξερεύνηση των Windows). </a:t>
            </a:r>
            <a:endParaRPr lang="en-US" sz="2000" dirty="0"/>
          </a:p>
        </p:txBody>
      </p:sp>
      <p:pic>
        <p:nvPicPr>
          <p:cNvPr id="6" name="Picture 5"/>
          <p:cNvPicPr>
            <a:picLocks noChangeAspect="1"/>
          </p:cNvPicPr>
          <p:nvPr/>
        </p:nvPicPr>
        <p:blipFill rotWithShape="1">
          <a:blip r:embed="rId3"/>
          <a:srcRect l="23541" t="32360" r="29210" b="41600"/>
          <a:stretch/>
        </p:blipFill>
        <p:spPr>
          <a:xfrm>
            <a:off x="1341884" y="2204864"/>
            <a:ext cx="7200800" cy="2232248"/>
          </a:xfrm>
          <a:prstGeom prst="rect">
            <a:avLst/>
          </a:prstGeom>
        </p:spPr>
      </p:pic>
      <p:sp>
        <p:nvSpPr>
          <p:cNvPr id="9" name="Oval 8"/>
          <p:cNvSpPr/>
          <p:nvPr/>
        </p:nvSpPr>
        <p:spPr>
          <a:xfrm>
            <a:off x="2854052" y="2204864"/>
            <a:ext cx="1008112"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18548" y="2528900"/>
            <a:ext cx="1008112" cy="10441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53446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pic>
        <p:nvPicPr>
          <p:cNvPr id="3" name="Picture 2"/>
          <p:cNvPicPr>
            <a:picLocks noChangeAspect="1"/>
          </p:cNvPicPr>
          <p:nvPr/>
        </p:nvPicPr>
        <p:blipFill>
          <a:blip r:embed="rId3"/>
          <a:stretch>
            <a:fillRect/>
          </a:stretch>
        </p:blipFill>
        <p:spPr>
          <a:xfrm>
            <a:off x="463819" y="1533781"/>
            <a:ext cx="3771900" cy="4591050"/>
          </a:xfrm>
          <a:prstGeom prst="rect">
            <a:avLst/>
          </a:prstGeom>
        </p:spPr>
      </p:pic>
      <p:pic>
        <p:nvPicPr>
          <p:cNvPr id="4" name="Picture 3"/>
          <p:cNvPicPr>
            <a:picLocks noChangeAspect="1"/>
          </p:cNvPicPr>
          <p:nvPr/>
        </p:nvPicPr>
        <p:blipFill>
          <a:blip r:embed="rId4"/>
          <a:stretch>
            <a:fillRect/>
          </a:stretch>
        </p:blipFill>
        <p:spPr>
          <a:xfrm>
            <a:off x="4438228" y="1498892"/>
            <a:ext cx="3771900" cy="4591050"/>
          </a:xfrm>
          <a:prstGeom prst="rect">
            <a:avLst/>
          </a:prstGeom>
        </p:spPr>
      </p:pic>
      <p:sp>
        <p:nvSpPr>
          <p:cNvPr id="8" name="Oval 7"/>
          <p:cNvSpPr/>
          <p:nvPr/>
        </p:nvSpPr>
        <p:spPr>
          <a:xfrm>
            <a:off x="823859" y="1677797"/>
            <a:ext cx="1008112"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16066" y="2385999"/>
            <a:ext cx="1498426"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804" y="3212976"/>
            <a:ext cx="1030399" cy="23016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41399" y="3034071"/>
            <a:ext cx="1030399" cy="23016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8386123" y="3034071"/>
            <a:ext cx="3657228" cy="1068040"/>
          </a:xfrm>
          <a:prstGeom prst="rect">
            <a:avLst/>
          </a:prstGeom>
        </p:spPr>
      </p:pic>
      <p:sp>
        <p:nvSpPr>
          <p:cNvPr id="15" name="Oval 14"/>
          <p:cNvSpPr/>
          <p:nvPr/>
        </p:nvSpPr>
        <p:spPr>
          <a:xfrm>
            <a:off x="10231766" y="3624131"/>
            <a:ext cx="1208267" cy="4779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5375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3" name="Rectangle 2"/>
          <p:cNvSpPr/>
          <p:nvPr/>
        </p:nvSpPr>
        <p:spPr>
          <a:xfrm>
            <a:off x="1494288" y="1412776"/>
            <a:ext cx="9424660" cy="1631216"/>
          </a:xfrm>
          <a:prstGeom prst="rect">
            <a:avLst/>
          </a:prstGeom>
        </p:spPr>
        <p:txBody>
          <a:bodyPr wrap="square">
            <a:spAutoFit/>
          </a:bodyPr>
          <a:lstStyle/>
          <a:p>
            <a:r>
              <a:rPr lang="el-GR" sz="2000" dirty="0" smtClean="0"/>
              <a:t>Τερματίζουμε </a:t>
            </a:r>
            <a:r>
              <a:rPr lang="el-GR" sz="2000" dirty="0"/>
              <a:t>τη λειτουργία του Skype ή άλλων προγραμμάτων μετάδοσης φωνής και βίντεο. </a:t>
            </a:r>
            <a:endParaRPr lang="en-US" sz="2000" dirty="0" smtClean="0"/>
          </a:p>
          <a:p>
            <a:endParaRPr lang="el-GR" sz="2000" dirty="0"/>
          </a:p>
          <a:p>
            <a:r>
              <a:rPr lang="el-GR" sz="2000" dirty="0" smtClean="0"/>
              <a:t>Απενεργοποιούμε </a:t>
            </a:r>
            <a:r>
              <a:rPr lang="el-GR" sz="2000" dirty="0"/>
              <a:t>τον έλεγχο λογαριασμού του χρήστη (</a:t>
            </a:r>
            <a:r>
              <a:rPr lang="el-GR" sz="2000" dirty="0" err="1"/>
              <a:t>User</a:t>
            </a:r>
            <a:r>
              <a:rPr lang="el-GR" sz="2000" dirty="0"/>
              <a:t> </a:t>
            </a:r>
            <a:r>
              <a:rPr lang="el-GR" sz="2000" dirty="0" err="1"/>
              <a:t>account</a:t>
            </a:r>
            <a:r>
              <a:rPr lang="el-GR" sz="2000" dirty="0"/>
              <a:t> </a:t>
            </a:r>
            <a:r>
              <a:rPr lang="el-GR" sz="2000" dirty="0" err="1" smtClean="0"/>
              <a:t>control</a:t>
            </a:r>
            <a:r>
              <a:rPr lang="en-US" sz="2000" dirty="0" smtClean="0"/>
              <a:t>,</a:t>
            </a:r>
            <a:r>
              <a:rPr lang="el-GR" sz="2000" dirty="0" smtClean="0"/>
              <a:t> </a:t>
            </a:r>
            <a:r>
              <a:rPr lang="el-GR" sz="2000" dirty="0"/>
              <a:t>UAC), από τον Πίνακα Ελέγχου, Χρήστες. </a:t>
            </a:r>
          </a:p>
        </p:txBody>
      </p:sp>
      <p:pic>
        <p:nvPicPr>
          <p:cNvPr id="4" name="Picture 3"/>
          <p:cNvPicPr>
            <a:picLocks noChangeAspect="1"/>
          </p:cNvPicPr>
          <p:nvPr/>
        </p:nvPicPr>
        <p:blipFill>
          <a:blip r:embed="rId3"/>
          <a:stretch>
            <a:fillRect/>
          </a:stretch>
        </p:blipFill>
        <p:spPr>
          <a:xfrm>
            <a:off x="1221794" y="3292673"/>
            <a:ext cx="4861531" cy="3316819"/>
          </a:xfrm>
          <a:prstGeom prst="rect">
            <a:avLst/>
          </a:prstGeom>
        </p:spPr>
      </p:pic>
      <p:pic>
        <p:nvPicPr>
          <p:cNvPr id="5" name="Picture 4"/>
          <p:cNvPicPr>
            <a:picLocks noChangeAspect="1"/>
          </p:cNvPicPr>
          <p:nvPr/>
        </p:nvPicPr>
        <p:blipFill>
          <a:blip r:embed="rId4"/>
          <a:stretch>
            <a:fillRect/>
          </a:stretch>
        </p:blipFill>
        <p:spPr>
          <a:xfrm>
            <a:off x="6598468" y="3278158"/>
            <a:ext cx="4896544" cy="3340707"/>
          </a:xfrm>
          <a:prstGeom prst="rect">
            <a:avLst/>
          </a:prstGeom>
        </p:spPr>
      </p:pic>
      <p:sp>
        <p:nvSpPr>
          <p:cNvPr id="7" name="Oval 6"/>
          <p:cNvSpPr/>
          <p:nvPr/>
        </p:nvSpPr>
        <p:spPr>
          <a:xfrm>
            <a:off x="3502124" y="4149080"/>
            <a:ext cx="1872208"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10636" y="3789039"/>
            <a:ext cx="2952328" cy="781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88725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pic>
        <p:nvPicPr>
          <p:cNvPr id="2" name="Picture 1"/>
          <p:cNvPicPr>
            <a:picLocks noChangeAspect="1"/>
          </p:cNvPicPr>
          <p:nvPr/>
        </p:nvPicPr>
        <p:blipFill rotWithShape="1">
          <a:blip r:embed="rId3"/>
          <a:srcRect r="42684"/>
          <a:stretch/>
        </p:blipFill>
        <p:spPr>
          <a:xfrm>
            <a:off x="909836" y="1556792"/>
            <a:ext cx="3384798" cy="4029075"/>
          </a:xfrm>
          <a:prstGeom prst="rect">
            <a:avLst/>
          </a:prstGeom>
        </p:spPr>
      </p:pic>
      <p:pic>
        <p:nvPicPr>
          <p:cNvPr id="3" name="Picture 2"/>
          <p:cNvPicPr>
            <a:picLocks noChangeAspect="1"/>
          </p:cNvPicPr>
          <p:nvPr/>
        </p:nvPicPr>
        <p:blipFill>
          <a:blip r:embed="rId4"/>
          <a:stretch>
            <a:fillRect/>
          </a:stretch>
        </p:blipFill>
        <p:spPr>
          <a:xfrm>
            <a:off x="5302324" y="1570562"/>
            <a:ext cx="5476278" cy="4035152"/>
          </a:xfrm>
          <a:prstGeom prst="rect">
            <a:avLst/>
          </a:prstGeom>
        </p:spPr>
      </p:pic>
      <p:sp>
        <p:nvSpPr>
          <p:cNvPr id="5" name="Oval 4"/>
          <p:cNvSpPr/>
          <p:nvPr/>
        </p:nvSpPr>
        <p:spPr>
          <a:xfrm>
            <a:off x="2568373" y="4437112"/>
            <a:ext cx="1872208"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62364" y="2240868"/>
            <a:ext cx="1368152" cy="2700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758708" y="4969746"/>
            <a:ext cx="93610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454452" y="4301333"/>
            <a:ext cx="1296144" cy="20799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5450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3" name="Rectangle 2"/>
          <p:cNvSpPr/>
          <p:nvPr/>
        </p:nvSpPr>
        <p:spPr>
          <a:xfrm>
            <a:off x="1554035" y="1772816"/>
            <a:ext cx="8375004" cy="3046988"/>
          </a:xfrm>
          <a:prstGeom prst="rect">
            <a:avLst/>
          </a:prstGeom>
        </p:spPr>
        <p:txBody>
          <a:bodyPr wrap="square">
            <a:spAutoFit/>
          </a:bodyPr>
          <a:lstStyle/>
          <a:p>
            <a:r>
              <a:rPr lang="el-GR" sz="2400" dirty="0" smtClean="0"/>
              <a:t>Εγκαθιστούμε </a:t>
            </a:r>
            <a:r>
              <a:rPr lang="el-GR" sz="2400" dirty="0"/>
              <a:t>τους πιο πρόσφατους οδηγούς (</a:t>
            </a:r>
            <a:r>
              <a:rPr lang="el-GR" sz="2400" dirty="0" err="1"/>
              <a:t>drivers</a:t>
            </a:r>
            <a:r>
              <a:rPr lang="el-GR" sz="2400" dirty="0"/>
              <a:t>) για την κάρτα γραφικών μας. </a:t>
            </a:r>
            <a:endParaRPr lang="en-US" sz="2400" dirty="0" smtClean="0"/>
          </a:p>
          <a:p>
            <a:endParaRPr lang="en-US" sz="2400" dirty="0"/>
          </a:p>
          <a:p>
            <a:r>
              <a:rPr lang="el-GR" sz="2400" dirty="0" smtClean="0"/>
              <a:t>Γενικά </a:t>
            </a:r>
            <a:r>
              <a:rPr lang="el-GR" sz="2400" dirty="0"/>
              <a:t>οι οδηγοί για τις κάρτες γραφικών ΑΤΙ για </a:t>
            </a:r>
            <a:r>
              <a:rPr lang="el-GR" sz="2400" dirty="0" err="1"/>
              <a:t>laptops</a:t>
            </a:r>
            <a:r>
              <a:rPr lang="el-GR" sz="2400" dirty="0"/>
              <a:t> είναι προβληματικοί (ειδικά αν πρόκειται για laptop </a:t>
            </a:r>
            <a:r>
              <a:rPr lang="el-GR" sz="2400" dirty="0" err="1"/>
              <a:t>Toshiba</a:t>
            </a:r>
            <a:r>
              <a:rPr lang="el-GR" sz="2400" dirty="0"/>
              <a:t>) και παρουσιάζουν προβλήματα κατά την εγκατάστασή τους. </a:t>
            </a:r>
            <a:endParaRPr lang="en-US" sz="2400" dirty="0" smtClean="0"/>
          </a:p>
          <a:p>
            <a:endParaRPr lang="en-US" sz="2400" dirty="0"/>
          </a:p>
          <a:p>
            <a:r>
              <a:rPr lang="el-GR" sz="2400" dirty="0" smtClean="0"/>
              <a:t>Ίσως </a:t>
            </a:r>
            <a:r>
              <a:rPr lang="el-GR" sz="2400" dirty="0"/>
              <a:t>να χρειαστείτε τη βοήθεια κάποιου πιο έμπειρου. </a:t>
            </a:r>
            <a:endParaRPr lang="en-US" sz="2400" dirty="0"/>
          </a:p>
        </p:txBody>
      </p:sp>
    </p:spTree>
    <p:extLst>
      <p:ext uri="{BB962C8B-B14F-4D97-AF65-F5344CB8AC3E}">
        <p14:creationId xmlns:p14="http://schemas.microsoft.com/office/powerpoint/2010/main" xmlns="" val="1805641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70"/>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 xmlns:p14="http://schemas.microsoft.com/office/powerpoint/2010/main" val="22624869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3" name="Rectangle 2"/>
          <p:cNvSpPr/>
          <p:nvPr/>
        </p:nvSpPr>
        <p:spPr>
          <a:xfrm>
            <a:off x="1522222" y="1412776"/>
            <a:ext cx="8375004" cy="1015663"/>
          </a:xfrm>
          <a:prstGeom prst="rect">
            <a:avLst/>
          </a:prstGeom>
        </p:spPr>
        <p:txBody>
          <a:bodyPr wrap="square">
            <a:spAutoFit/>
          </a:bodyPr>
          <a:lstStyle/>
          <a:p>
            <a:r>
              <a:rPr lang="el-GR" sz="2000" dirty="0" smtClean="0"/>
              <a:t>Εγκαθιστούμε </a:t>
            </a:r>
            <a:r>
              <a:rPr lang="el-GR" sz="2000" dirty="0"/>
              <a:t>ελληνικούς χαρακτήρες για τα </a:t>
            </a:r>
            <a:r>
              <a:rPr lang="el-GR" sz="2000" dirty="0" smtClean="0"/>
              <a:t>Non-</a:t>
            </a:r>
            <a:r>
              <a:rPr lang="el-GR" sz="2000" dirty="0" err="1" smtClean="0"/>
              <a:t>Unicode</a:t>
            </a:r>
            <a:r>
              <a:rPr lang="en-US" sz="2000" dirty="0" smtClean="0"/>
              <a:t> </a:t>
            </a:r>
            <a:r>
              <a:rPr lang="el-GR" sz="2000" dirty="0" smtClean="0"/>
              <a:t>(σε </a:t>
            </a:r>
            <a:r>
              <a:rPr lang="el-GR" sz="2000" dirty="0"/>
              <a:t>λειτουργικά Windows 8, 7, Vista, η διαδικασία είναι παρόμοια αλλά με κάπως διαφορετικές καρτέλες). </a:t>
            </a:r>
            <a:endParaRPr lang="en-US" sz="2000" dirty="0"/>
          </a:p>
        </p:txBody>
      </p:sp>
      <p:grpSp>
        <p:nvGrpSpPr>
          <p:cNvPr id="5" name="Group 4"/>
          <p:cNvGrpSpPr/>
          <p:nvPr/>
        </p:nvGrpSpPr>
        <p:grpSpPr>
          <a:xfrm>
            <a:off x="1534156" y="2780928"/>
            <a:ext cx="5318996" cy="3666623"/>
            <a:chOff x="0" y="0"/>
            <a:chExt cx="5319501" cy="3666816"/>
          </a:xfrm>
        </p:grpSpPr>
        <p:sp>
          <p:nvSpPr>
            <p:cNvPr id="6" name="Rectangle 5"/>
            <p:cNvSpPr/>
            <p:nvPr/>
          </p:nvSpPr>
          <p:spPr>
            <a:xfrm>
              <a:off x="5277358" y="3191891"/>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05" y="3476879"/>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0" y="0"/>
              <a:ext cx="5274564" cy="3296412"/>
            </a:xfrm>
            <a:prstGeom prst="rect">
              <a:avLst/>
            </a:prstGeom>
          </p:spPr>
        </p:pic>
        <p:sp>
          <p:nvSpPr>
            <p:cNvPr id="9" name="Shape 1442"/>
            <p:cNvSpPr/>
            <p:nvPr/>
          </p:nvSpPr>
          <p:spPr>
            <a:xfrm>
              <a:off x="2506218" y="1085850"/>
              <a:ext cx="1837944" cy="694944"/>
            </a:xfrm>
            <a:custGeom>
              <a:avLst/>
              <a:gdLst/>
              <a:ahLst/>
              <a:cxnLst/>
              <a:rect l="0" t="0" r="0" b="0"/>
              <a:pathLst>
                <a:path w="1837944" h="694944">
                  <a:moveTo>
                    <a:pt x="0" y="347472"/>
                  </a:moveTo>
                  <a:cubicBezTo>
                    <a:pt x="0" y="155575"/>
                    <a:pt x="411480" y="0"/>
                    <a:pt x="918972" y="0"/>
                  </a:cubicBezTo>
                  <a:cubicBezTo>
                    <a:pt x="1426464" y="0"/>
                    <a:pt x="1837944" y="155575"/>
                    <a:pt x="1837944" y="347472"/>
                  </a:cubicBezTo>
                  <a:cubicBezTo>
                    <a:pt x="1837944" y="539369"/>
                    <a:pt x="1426464" y="694944"/>
                    <a:pt x="918972" y="694944"/>
                  </a:cubicBezTo>
                  <a:cubicBezTo>
                    <a:pt x="411480" y="694944"/>
                    <a:pt x="0" y="539369"/>
                    <a:pt x="0" y="3474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grpSp>
        <p:nvGrpSpPr>
          <p:cNvPr id="10" name="Group 9"/>
          <p:cNvGrpSpPr/>
          <p:nvPr/>
        </p:nvGrpSpPr>
        <p:grpSpPr>
          <a:xfrm>
            <a:off x="7159503" y="2780928"/>
            <a:ext cx="4695549" cy="3476696"/>
            <a:chOff x="0" y="0"/>
            <a:chExt cx="3433932" cy="2237939"/>
          </a:xfrm>
        </p:grpSpPr>
        <p:sp>
          <p:nvSpPr>
            <p:cNvPr id="11" name="Rectangle 10"/>
            <p:cNvSpPr/>
            <p:nvPr/>
          </p:nvSpPr>
          <p:spPr>
            <a:xfrm>
              <a:off x="3391789" y="2048002"/>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2" name="Picture 11"/>
            <p:cNvPicPr/>
            <p:nvPr/>
          </p:nvPicPr>
          <p:blipFill>
            <a:blip r:embed="rId4"/>
            <a:stretch>
              <a:fillRect/>
            </a:stretch>
          </p:blipFill>
          <p:spPr>
            <a:xfrm>
              <a:off x="0" y="0"/>
              <a:ext cx="3390900" cy="2142744"/>
            </a:xfrm>
            <a:prstGeom prst="rect">
              <a:avLst/>
            </a:prstGeom>
          </p:spPr>
        </p:pic>
        <p:sp>
          <p:nvSpPr>
            <p:cNvPr id="14" name="Shape 1441"/>
            <p:cNvSpPr/>
            <p:nvPr/>
          </p:nvSpPr>
          <p:spPr>
            <a:xfrm>
              <a:off x="553974" y="448818"/>
              <a:ext cx="1313688" cy="313944"/>
            </a:xfrm>
            <a:custGeom>
              <a:avLst/>
              <a:gdLst/>
              <a:ahLst/>
              <a:cxnLst/>
              <a:rect l="0" t="0" r="0" b="0"/>
              <a:pathLst>
                <a:path w="1313688" h="313944">
                  <a:moveTo>
                    <a:pt x="0" y="156972"/>
                  </a:moveTo>
                  <a:cubicBezTo>
                    <a:pt x="0" y="70231"/>
                    <a:pt x="294132" y="0"/>
                    <a:pt x="656844" y="0"/>
                  </a:cubicBezTo>
                  <a:cubicBezTo>
                    <a:pt x="1019556" y="0"/>
                    <a:pt x="1313688" y="70231"/>
                    <a:pt x="1313688" y="156972"/>
                  </a:cubicBezTo>
                  <a:cubicBezTo>
                    <a:pt x="1313688" y="243713"/>
                    <a:pt x="1019556" y="313944"/>
                    <a:pt x="656844" y="313944"/>
                  </a:cubicBezTo>
                  <a:cubicBezTo>
                    <a:pt x="294132" y="313944"/>
                    <a:pt x="0" y="243713"/>
                    <a:pt x="0" y="1569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02776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grpSp>
        <p:nvGrpSpPr>
          <p:cNvPr id="3" name="Group 2"/>
          <p:cNvGrpSpPr/>
          <p:nvPr/>
        </p:nvGrpSpPr>
        <p:grpSpPr>
          <a:xfrm>
            <a:off x="1497240" y="1628800"/>
            <a:ext cx="3398799" cy="4085719"/>
            <a:chOff x="0" y="0"/>
            <a:chExt cx="3398880" cy="4085916"/>
          </a:xfrm>
        </p:grpSpPr>
        <p:sp>
          <p:nvSpPr>
            <p:cNvPr id="4" name="Rectangle 3"/>
            <p:cNvSpPr/>
            <p:nvPr/>
          </p:nvSpPr>
          <p:spPr>
            <a:xfrm>
              <a:off x="3356737" y="3609467"/>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305" y="3895979"/>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p:cNvPicPr/>
            <p:nvPr/>
          </p:nvPicPr>
          <p:blipFill>
            <a:blip r:embed="rId3"/>
            <a:stretch>
              <a:fillRect/>
            </a:stretch>
          </p:blipFill>
          <p:spPr>
            <a:xfrm>
              <a:off x="0" y="0"/>
              <a:ext cx="3357372" cy="3713988"/>
            </a:xfrm>
            <a:prstGeom prst="rect">
              <a:avLst/>
            </a:prstGeom>
          </p:spPr>
        </p:pic>
        <p:sp>
          <p:nvSpPr>
            <p:cNvPr id="7" name="Shape 1473"/>
            <p:cNvSpPr/>
            <p:nvPr/>
          </p:nvSpPr>
          <p:spPr>
            <a:xfrm>
              <a:off x="439674" y="200406"/>
              <a:ext cx="1313688" cy="315468"/>
            </a:xfrm>
            <a:custGeom>
              <a:avLst/>
              <a:gdLst/>
              <a:ahLst/>
              <a:cxnLst/>
              <a:rect l="0" t="0" r="0" b="0"/>
              <a:pathLst>
                <a:path w="1313688" h="315468">
                  <a:moveTo>
                    <a:pt x="0" y="157735"/>
                  </a:moveTo>
                  <a:cubicBezTo>
                    <a:pt x="0" y="70612"/>
                    <a:pt x="294132" y="0"/>
                    <a:pt x="656844" y="0"/>
                  </a:cubicBezTo>
                  <a:cubicBezTo>
                    <a:pt x="1019556" y="0"/>
                    <a:pt x="1313688" y="70612"/>
                    <a:pt x="1313688" y="157735"/>
                  </a:cubicBezTo>
                  <a:cubicBezTo>
                    <a:pt x="1313688" y="244856"/>
                    <a:pt x="1019556" y="315468"/>
                    <a:pt x="656844" y="315468"/>
                  </a:cubicBezTo>
                  <a:cubicBezTo>
                    <a:pt x="294132" y="315468"/>
                    <a:pt x="0" y="244856"/>
                    <a:pt x="0" y="157735"/>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8" name="Shape 1474"/>
            <p:cNvSpPr/>
            <p:nvPr/>
          </p:nvSpPr>
          <p:spPr>
            <a:xfrm>
              <a:off x="1629918" y="2154174"/>
              <a:ext cx="1313688" cy="313944"/>
            </a:xfrm>
            <a:custGeom>
              <a:avLst/>
              <a:gdLst/>
              <a:ahLst/>
              <a:cxnLst/>
              <a:rect l="0" t="0" r="0" b="0"/>
              <a:pathLst>
                <a:path w="1313688" h="313944">
                  <a:moveTo>
                    <a:pt x="0" y="156972"/>
                  </a:moveTo>
                  <a:cubicBezTo>
                    <a:pt x="0" y="70231"/>
                    <a:pt x="294132" y="0"/>
                    <a:pt x="656844" y="0"/>
                  </a:cubicBezTo>
                  <a:cubicBezTo>
                    <a:pt x="1019556" y="0"/>
                    <a:pt x="1313688" y="70231"/>
                    <a:pt x="1313688" y="156972"/>
                  </a:cubicBezTo>
                  <a:cubicBezTo>
                    <a:pt x="1313688" y="243713"/>
                    <a:pt x="1019556" y="313944"/>
                    <a:pt x="656844" y="313944"/>
                  </a:cubicBezTo>
                  <a:cubicBezTo>
                    <a:pt x="294132" y="313944"/>
                    <a:pt x="0" y="243713"/>
                    <a:pt x="0" y="1569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grpSp>
        <p:nvGrpSpPr>
          <p:cNvPr id="9" name="Group 8"/>
          <p:cNvGrpSpPr/>
          <p:nvPr/>
        </p:nvGrpSpPr>
        <p:grpSpPr>
          <a:xfrm>
            <a:off x="5734372" y="2214369"/>
            <a:ext cx="4641482" cy="2542669"/>
            <a:chOff x="0" y="0"/>
            <a:chExt cx="4641702" cy="2542739"/>
          </a:xfrm>
        </p:grpSpPr>
        <p:sp>
          <p:nvSpPr>
            <p:cNvPr id="10" name="Rectangle 9"/>
            <p:cNvSpPr/>
            <p:nvPr/>
          </p:nvSpPr>
          <p:spPr>
            <a:xfrm>
              <a:off x="4599559" y="2067814"/>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1" name="Rectangle 10"/>
            <p:cNvSpPr/>
            <p:nvPr/>
          </p:nvSpPr>
          <p:spPr>
            <a:xfrm>
              <a:off x="237287" y="2352803"/>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2" name="Picture 11"/>
            <p:cNvPicPr/>
            <p:nvPr/>
          </p:nvPicPr>
          <p:blipFill>
            <a:blip r:embed="rId4"/>
            <a:stretch>
              <a:fillRect/>
            </a:stretch>
          </p:blipFill>
          <p:spPr>
            <a:xfrm>
              <a:off x="236982" y="0"/>
              <a:ext cx="4352544" cy="2161032"/>
            </a:xfrm>
            <a:prstGeom prst="rect">
              <a:avLst/>
            </a:prstGeom>
          </p:spPr>
        </p:pic>
        <p:sp>
          <p:nvSpPr>
            <p:cNvPr id="14" name="Shape 1475"/>
            <p:cNvSpPr/>
            <p:nvPr/>
          </p:nvSpPr>
          <p:spPr>
            <a:xfrm>
              <a:off x="0" y="915162"/>
              <a:ext cx="4123944" cy="647700"/>
            </a:xfrm>
            <a:custGeom>
              <a:avLst/>
              <a:gdLst/>
              <a:ahLst/>
              <a:cxnLst/>
              <a:rect l="0" t="0" r="0" b="0"/>
              <a:pathLst>
                <a:path w="4123944" h="647700">
                  <a:moveTo>
                    <a:pt x="0" y="323850"/>
                  </a:moveTo>
                  <a:cubicBezTo>
                    <a:pt x="0" y="145034"/>
                    <a:pt x="923163" y="0"/>
                    <a:pt x="2061972" y="0"/>
                  </a:cubicBezTo>
                  <a:cubicBezTo>
                    <a:pt x="3200781" y="0"/>
                    <a:pt x="4123944" y="145034"/>
                    <a:pt x="4123944" y="323850"/>
                  </a:cubicBezTo>
                  <a:cubicBezTo>
                    <a:pt x="4123944" y="502666"/>
                    <a:pt x="3200781" y="647700"/>
                    <a:pt x="2061972" y="647700"/>
                  </a:cubicBezTo>
                  <a:cubicBezTo>
                    <a:pt x="923163" y="647700"/>
                    <a:pt x="0" y="502666"/>
                    <a:pt x="0" y="32385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031596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διανομή </a:t>
            </a:r>
            <a:r>
              <a:rPr lang="el-GR" dirty="0" err="1">
                <a:solidFill>
                  <a:srgbClr val="00B0F0"/>
                </a:solidFill>
              </a:rPr>
              <a:t>SimonaStick</a:t>
            </a:r>
            <a:r>
              <a:rPr lang="el-GR" dirty="0">
                <a:solidFill>
                  <a:srgbClr val="00B0F0"/>
                </a:solidFill>
              </a:rPr>
              <a:t> (</a:t>
            </a:r>
            <a:r>
              <a:rPr lang="el-GR" dirty="0" err="1">
                <a:solidFill>
                  <a:srgbClr val="00B0F0"/>
                </a:solidFill>
              </a:rPr>
              <a:t>Sim</a:t>
            </a:r>
            <a:r>
              <a:rPr lang="el-GR" dirty="0">
                <a:solidFill>
                  <a:srgbClr val="00B0F0"/>
                </a:solidFill>
              </a:rPr>
              <a:t> on a </a:t>
            </a:r>
            <a:r>
              <a:rPr lang="el-GR" dirty="0" err="1">
                <a:solidFill>
                  <a:srgbClr val="00B0F0"/>
                </a:solidFill>
              </a:rPr>
              <a:t>Stick</a:t>
            </a:r>
            <a:r>
              <a:rPr lang="el-GR" dirty="0">
                <a:solidFill>
                  <a:srgbClr val="00B0F0"/>
                </a:solidFill>
              </a:rPr>
              <a:t>) και η εγκατάστασή της </a:t>
            </a:r>
            <a:endParaRPr lang="en-US" dirty="0">
              <a:solidFill>
                <a:srgbClr val="00B0F0"/>
              </a:solidFill>
            </a:endParaRPr>
          </a:p>
        </p:txBody>
      </p:sp>
      <p:sp>
        <p:nvSpPr>
          <p:cNvPr id="3" name="Rectangle 2"/>
          <p:cNvSpPr/>
          <p:nvPr/>
        </p:nvSpPr>
        <p:spPr>
          <a:xfrm>
            <a:off x="1503168" y="1556792"/>
            <a:ext cx="8983732" cy="461665"/>
          </a:xfrm>
          <a:prstGeom prst="rect">
            <a:avLst/>
          </a:prstGeom>
        </p:spPr>
        <p:txBody>
          <a:bodyPr wrap="square">
            <a:spAutoFit/>
          </a:bodyPr>
          <a:lstStyle/>
          <a:p>
            <a:r>
              <a:rPr lang="el-GR" sz="2400" dirty="0" smtClean="0"/>
              <a:t>Εγκαθιστούμε </a:t>
            </a:r>
            <a:r>
              <a:rPr lang="el-GR" sz="2400" dirty="0"/>
              <a:t>το flash </a:t>
            </a:r>
            <a:r>
              <a:rPr lang="el-GR" sz="2400" dirty="0" err="1"/>
              <a:t>player</a:t>
            </a:r>
            <a:r>
              <a:rPr lang="el-GR" sz="2400" dirty="0"/>
              <a:t> for </a:t>
            </a:r>
            <a:r>
              <a:rPr lang="el-GR" sz="2400" dirty="0" err="1"/>
              <a:t>other</a:t>
            </a:r>
            <a:r>
              <a:rPr lang="el-GR" sz="2400" dirty="0"/>
              <a:t> </a:t>
            </a:r>
            <a:r>
              <a:rPr lang="el-GR" sz="2400" dirty="0" err="1" smtClean="0"/>
              <a:t>browsers</a:t>
            </a:r>
            <a:endParaRPr lang="en-US" sz="2400" dirty="0"/>
          </a:p>
        </p:txBody>
      </p:sp>
      <p:pic>
        <p:nvPicPr>
          <p:cNvPr id="19" name="Picture 18"/>
          <p:cNvPicPr/>
          <p:nvPr/>
        </p:nvPicPr>
        <p:blipFill>
          <a:blip r:embed="rId3"/>
          <a:stretch>
            <a:fillRect/>
          </a:stretch>
        </p:blipFill>
        <p:spPr>
          <a:xfrm>
            <a:off x="6369748" y="2509258"/>
            <a:ext cx="5780723" cy="3186335"/>
          </a:xfrm>
          <a:prstGeom prst="rect">
            <a:avLst/>
          </a:prstGeom>
        </p:spPr>
      </p:pic>
      <p:sp>
        <p:nvSpPr>
          <p:cNvPr id="20" name="Shape 1506"/>
          <p:cNvSpPr/>
          <p:nvPr/>
        </p:nvSpPr>
        <p:spPr>
          <a:xfrm>
            <a:off x="6301416" y="4439476"/>
            <a:ext cx="2273335" cy="243441"/>
          </a:xfrm>
          <a:custGeom>
            <a:avLst/>
            <a:gdLst/>
            <a:ahLst/>
            <a:cxnLst/>
            <a:rect l="0" t="0" r="0" b="0"/>
            <a:pathLst>
              <a:path w="2330196" h="257556">
                <a:moveTo>
                  <a:pt x="0" y="128778"/>
                </a:moveTo>
                <a:cubicBezTo>
                  <a:pt x="0" y="57658"/>
                  <a:pt x="521589" y="0"/>
                  <a:pt x="1165098" y="0"/>
                </a:cubicBezTo>
                <a:cubicBezTo>
                  <a:pt x="1808607" y="0"/>
                  <a:pt x="2330196" y="57658"/>
                  <a:pt x="2330196" y="128778"/>
                </a:cubicBezTo>
                <a:cubicBezTo>
                  <a:pt x="2330196" y="199898"/>
                  <a:pt x="1808607" y="257556"/>
                  <a:pt x="1165098" y="257556"/>
                </a:cubicBezTo>
                <a:cubicBezTo>
                  <a:pt x="521589" y="257556"/>
                  <a:pt x="0" y="199898"/>
                  <a:pt x="0" y="1287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21" name="Shape 1507"/>
          <p:cNvSpPr/>
          <p:nvPr/>
        </p:nvSpPr>
        <p:spPr>
          <a:xfrm>
            <a:off x="10573069" y="5092650"/>
            <a:ext cx="1428825" cy="469596"/>
          </a:xfrm>
          <a:custGeom>
            <a:avLst/>
            <a:gdLst/>
            <a:ahLst/>
            <a:cxnLst/>
            <a:rect l="0" t="0" r="0" b="0"/>
            <a:pathLst>
              <a:path w="1464564" h="496824">
                <a:moveTo>
                  <a:pt x="0" y="248412"/>
                </a:moveTo>
                <a:cubicBezTo>
                  <a:pt x="0" y="111252"/>
                  <a:pt x="327914" y="0"/>
                  <a:pt x="732282" y="0"/>
                </a:cubicBezTo>
                <a:cubicBezTo>
                  <a:pt x="1136650" y="0"/>
                  <a:pt x="1464564" y="111252"/>
                  <a:pt x="1464564" y="248412"/>
                </a:cubicBezTo>
                <a:cubicBezTo>
                  <a:pt x="1464564" y="385572"/>
                  <a:pt x="1136650" y="496824"/>
                  <a:pt x="732282" y="496824"/>
                </a:cubicBezTo>
                <a:cubicBezTo>
                  <a:pt x="327914" y="496824"/>
                  <a:pt x="0" y="385572"/>
                  <a:pt x="0" y="24841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22" name="Shape 1508"/>
          <p:cNvSpPr/>
          <p:nvPr/>
        </p:nvSpPr>
        <p:spPr>
          <a:xfrm>
            <a:off x="8650536" y="3131304"/>
            <a:ext cx="411847" cy="469596"/>
          </a:xfrm>
          <a:custGeom>
            <a:avLst/>
            <a:gdLst/>
            <a:ahLst/>
            <a:cxnLst/>
            <a:rect l="0" t="0" r="0" b="0"/>
            <a:pathLst>
              <a:path w="422148" h="496824">
                <a:moveTo>
                  <a:pt x="0" y="248412"/>
                </a:moveTo>
                <a:cubicBezTo>
                  <a:pt x="0" y="111252"/>
                  <a:pt x="94488" y="0"/>
                  <a:pt x="211074" y="0"/>
                </a:cubicBezTo>
                <a:cubicBezTo>
                  <a:pt x="327660" y="0"/>
                  <a:pt x="422148" y="111252"/>
                  <a:pt x="422148" y="248412"/>
                </a:cubicBezTo>
                <a:cubicBezTo>
                  <a:pt x="422148" y="385572"/>
                  <a:pt x="327660" y="496824"/>
                  <a:pt x="211074" y="496824"/>
                </a:cubicBezTo>
                <a:cubicBezTo>
                  <a:pt x="94488" y="496824"/>
                  <a:pt x="0" y="385572"/>
                  <a:pt x="0" y="24841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3" name="Picture 22"/>
          <p:cNvPicPr/>
          <p:nvPr/>
        </p:nvPicPr>
        <p:blipFill>
          <a:blip r:embed="rId4"/>
          <a:stretch>
            <a:fillRect/>
          </a:stretch>
        </p:blipFill>
        <p:spPr>
          <a:xfrm>
            <a:off x="431295" y="2509258"/>
            <a:ext cx="5938453" cy="3285675"/>
          </a:xfrm>
          <a:prstGeom prst="rect">
            <a:avLst/>
          </a:prstGeom>
        </p:spPr>
      </p:pic>
      <p:sp>
        <p:nvSpPr>
          <p:cNvPr id="24" name="Shape 1504"/>
          <p:cNvSpPr/>
          <p:nvPr/>
        </p:nvSpPr>
        <p:spPr>
          <a:xfrm>
            <a:off x="224813" y="2510020"/>
            <a:ext cx="1548234" cy="359656"/>
          </a:xfrm>
          <a:custGeom>
            <a:avLst/>
            <a:gdLst/>
            <a:ahLst/>
            <a:cxnLst/>
            <a:rect l="0" t="0" r="0" b="0"/>
            <a:pathLst>
              <a:path w="1548384" h="359664">
                <a:moveTo>
                  <a:pt x="0" y="179832"/>
                </a:moveTo>
                <a:cubicBezTo>
                  <a:pt x="0" y="80518"/>
                  <a:pt x="346583" y="0"/>
                  <a:pt x="774192" y="0"/>
                </a:cubicBezTo>
                <a:cubicBezTo>
                  <a:pt x="1201801" y="0"/>
                  <a:pt x="1548384" y="80518"/>
                  <a:pt x="1548384" y="179832"/>
                </a:cubicBezTo>
                <a:cubicBezTo>
                  <a:pt x="1548384" y="279146"/>
                  <a:pt x="1201801" y="359664"/>
                  <a:pt x="774192" y="359664"/>
                </a:cubicBezTo>
                <a:cubicBezTo>
                  <a:pt x="346583" y="359664"/>
                  <a:pt x="0" y="279146"/>
                  <a:pt x="0" y="17983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25" name="Shape 1505"/>
          <p:cNvSpPr/>
          <p:nvPr/>
        </p:nvSpPr>
        <p:spPr>
          <a:xfrm>
            <a:off x="3537668" y="4000461"/>
            <a:ext cx="2329971" cy="257551"/>
          </a:xfrm>
          <a:custGeom>
            <a:avLst/>
            <a:gdLst/>
            <a:ahLst/>
            <a:cxnLst/>
            <a:rect l="0" t="0" r="0" b="0"/>
            <a:pathLst>
              <a:path w="2330196" h="257556">
                <a:moveTo>
                  <a:pt x="0" y="128778"/>
                </a:moveTo>
                <a:cubicBezTo>
                  <a:pt x="0" y="57658"/>
                  <a:pt x="521589" y="0"/>
                  <a:pt x="1165098" y="0"/>
                </a:cubicBezTo>
                <a:cubicBezTo>
                  <a:pt x="1808607" y="0"/>
                  <a:pt x="2330196" y="57658"/>
                  <a:pt x="2330196" y="128778"/>
                </a:cubicBezTo>
                <a:cubicBezTo>
                  <a:pt x="2330196" y="199898"/>
                  <a:pt x="1808607" y="257556"/>
                  <a:pt x="1165098" y="257556"/>
                </a:cubicBezTo>
                <a:cubicBezTo>
                  <a:pt x="521589" y="257556"/>
                  <a:pt x="0" y="199898"/>
                  <a:pt x="0" y="1287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Tree>
    <p:extLst>
      <p:ext uri="{BB962C8B-B14F-4D97-AF65-F5344CB8AC3E}">
        <p14:creationId xmlns:p14="http://schemas.microsoft.com/office/powerpoint/2010/main" xmlns="" val="3704833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sp>
        <p:nvSpPr>
          <p:cNvPr id="8" name="Rectangle 7"/>
          <p:cNvSpPr/>
          <p:nvPr/>
        </p:nvSpPr>
        <p:spPr>
          <a:xfrm>
            <a:off x="1522222" y="1484784"/>
            <a:ext cx="9684758" cy="3477875"/>
          </a:xfrm>
          <a:prstGeom prst="rect">
            <a:avLst/>
          </a:prstGeom>
        </p:spPr>
        <p:txBody>
          <a:bodyPr wrap="square">
            <a:spAutoFit/>
          </a:bodyPr>
          <a:lstStyle/>
          <a:p>
            <a:r>
              <a:rPr lang="el-GR" sz="2000" dirty="0"/>
              <a:t>Η τροποποιημένη διανομή του </a:t>
            </a:r>
            <a:r>
              <a:rPr lang="el-GR" sz="2000" dirty="0" err="1"/>
              <a:t>OpenSim</a:t>
            </a:r>
            <a:r>
              <a:rPr lang="el-GR" sz="2000" dirty="0"/>
              <a:t> που έχετε είναι ένα σύνολο προγραμμάτων. Σε γενικές γραμμές αποτελείται από μια βάση δεδομένων για την αποθήκευση δεδομένων, έναν </a:t>
            </a:r>
            <a:r>
              <a:rPr lang="el-GR" sz="2000" dirty="0" err="1"/>
              <a:t>Webserver</a:t>
            </a:r>
            <a:r>
              <a:rPr lang="el-GR" sz="2000" dirty="0"/>
              <a:t>, τον κυρίως Server του </a:t>
            </a:r>
            <a:r>
              <a:rPr lang="el-GR" sz="2000" dirty="0" err="1"/>
              <a:t>Opensim</a:t>
            </a:r>
            <a:r>
              <a:rPr lang="el-GR" sz="2000" dirty="0"/>
              <a:t> που διαχειρίζεται τον εικονικό κόσμο και ένα πρόγραμμα πλοήγησης στον εικονικό κόσμο. </a:t>
            </a:r>
            <a:endParaRPr lang="en-US" sz="2000" dirty="0" smtClean="0"/>
          </a:p>
          <a:p>
            <a:endParaRPr lang="el-GR" sz="2000" dirty="0"/>
          </a:p>
          <a:p>
            <a:r>
              <a:rPr lang="el-GR" sz="2000" dirty="0"/>
              <a:t>Για την εκκίνηση όλων των παραπάνω, πηγαίνουμε στο φάκελο C:\Everything </a:t>
            </a:r>
            <a:r>
              <a:rPr lang="el-GR" sz="2000" dirty="0" err="1"/>
              <a:t>OpensSim</a:t>
            </a:r>
            <a:r>
              <a:rPr lang="el-GR" sz="2000" dirty="0"/>
              <a:t>\ </a:t>
            </a:r>
            <a:r>
              <a:rPr lang="el-GR" sz="2000" dirty="0" err="1"/>
              <a:t>SimonaStick</a:t>
            </a:r>
            <a:r>
              <a:rPr lang="el-GR" sz="2000" dirty="0"/>
              <a:t> και τον ανοίγουμε. Βλέπουμε ότι περιέχεται εκτός των άλλων και το αρχείο Opensim_autostart.bat στο οποίο κάνουμε διπλό κλικ. </a:t>
            </a:r>
            <a:endParaRPr lang="en-US" sz="2000" dirty="0" smtClean="0"/>
          </a:p>
          <a:p>
            <a:endParaRPr lang="el-GR" sz="2000" dirty="0"/>
          </a:p>
          <a:p>
            <a:r>
              <a:rPr lang="el-GR" sz="2000" dirty="0"/>
              <a:t>Αν είναι επιτυχής η φόρτωση, πρέπει στην κάτω γραμμή των Windows να έχουν εμφανιστεί 2 εικονίδια. </a:t>
            </a:r>
          </a:p>
        </p:txBody>
      </p:sp>
    </p:spTree>
    <p:extLst>
      <p:ext uri="{BB962C8B-B14F-4D97-AF65-F5344CB8AC3E}">
        <p14:creationId xmlns:p14="http://schemas.microsoft.com/office/powerpoint/2010/main" xmlns="" val="2190393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pic>
        <p:nvPicPr>
          <p:cNvPr id="3" name="Picture 2"/>
          <p:cNvPicPr>
            <a:picLocks noChangeAspect="1"/>
          </p:cNvPicPr>
          <p:nvPr/>
        </p:nvPicPr>
        <p:blipFill>
          <a:blip r:embed="rId3"/>
          <a:stretch>
            <a:fillRect/>
          </a:stretch>
        </p:blipFill>
        <p:spPr>
          <a:xfrm>
            <a:off x="717574" y="1776721"/>
            <a:ext cx="7153275" cy="3228975"/>
          </a:xfrm>
          <a:prstGeom prst="rect">
            <a:avLst/>
          </a:prstGeom>
        </p:spPr>
      </p:pic>
      <p:grpSp>
        <p:nvGrpSpPr>
          <p:cNvPr id="4" name="Group 3"/>
          <p:cNvGrpSpPr/>
          <p:nvPr/>
        </p:nvGrpSpPr>
        <p:grpSpPr>
          <a:xfrm>
            <a:off x="4294212" y="5301208"/>
            <a:ext cx="6745203" cy="796413"/>
            <a:chOff x="0" y="0"/>
            <a:chExt cx="5233416" cy="580644"/>
          </a:xfrm>
        </p:grpSpPr>
        <p:pic>
          <p:nvPicPr>
            <p:cNvPr id="5" name="Picture 4"/>
            <p:cNvPicPr/>
            <p:nvPr/>
          </p:nvPicPr>
          <p:blipFill>
            <a:blip r:embed="rId4"/>
            <a:stretch>
              <a:fillRect/>
            </a:stretch>
          </p:blipFill>
          <p:spPr>
            <a:xfrm>
              <a:off x="0" y="200457"/>
              <a:ext cx="5233416" cy="264490"/>
            </a:xfrm>
            <a:prstGeom prst="rect">
              <a:avLst/>
            </a:prstGeom>
          </p:spPr>
        </p:pic>
        <p:sp>
          <p:nvSpPr>
            <p:cNvPr id="6" name="Shape 1628"/>
            <p:cNvSpPr/>
            <p:nvPr/>
          </p:nvSpPr>
          <p:spPr>
            <a:xfrm>
              <a:off x="3487674" y="0"/>
              <a:ext cx="894588" cy="580644"/>
            </a:xfrm>
            <a:custGeom>
              <a:avLst/>
              <a:gdLst/>
              <a:ahLst/>
              <a:cxnLst/>
              <a:rect l="0" t="0" r="0" b="0"/>
              <a:pathLst>
                <a:path w="894588" h="580644">
                  <a:moveTo>
                    <a:pt x="0" y="290322"/>
                  </a:moveTo>
                  <a:cubicBezTo>
                    <a:pt x="0" y="129921"/>
                    <a:pt x="200279" y="0"/>
                    <a:pt x="447294" y="0"/>
                  </a:cubicBezTo>
                  <a:cubicBezTo>
                    <a:pt x="694309" y="0"/>
                    <a:pt x="894588" y="129921"/>
                    <a:pt x="894588" y="290322"/>
                  </a:cubicBezTo>
                  <a:cubicBezTo>
                    <a:pt x="894588" y="450723"/>
                    <a:pt x="694309" y="580644"/>
                    <a:pt x="447294" y="580644"/>
                  </a:cubicBezTo>
                  <a:cubicBezTo>
                    <a:pt x="200279" y="580644"/>
                    <a:pt x="0" y="450723"/>
                    <a:pt x="0" y="29032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
        <p:nvSpPr>
          <p:cNvPr id="7" name="Shape 1474"/>
          <p:cNvSpPr/>
          <p:nvPr/>
        </p:nvSpPr>
        <p:spPr>
          <a:xfrm>
            <a:off x="1761372" y="2207069"/>
            <a:ext cx="2880320" cy="504056"/>
          </a:xfrm>
          <a:custGeom>
            <a:avLst/>
            <a:gdLst/>
            <a:ahLst/>
            <a:cxnLst/>
            <a:rect l="0" t="0" r="0" b="0"/>
            <a:pathLst>
              <a:path w="1313688" h="313944">
                <a:moveTo>
                  <a:pt x="0" y="156972"/>
                </a:moveTo>
                <a:cubicBezTo>
                  <a:pt x="0" y="70231"/>
                  <a:pt x="294132" y="0"/>
                  <a:pt x="656844" y="0"/>
                </a:cubicBezTo>
                <a:cubicBezTo>
                  <a:pt x="1019556" y="0"/>
                  <a:pt x="1313688" y="70231"/>
                  <a:pt x="1313688" y="156972"/>
                </a:cubicBezTo>
                <a:cubicBezTo>
                  <a:pt x="1313688" y="243713"/>
                  <a:pt x="1019556" y="313944"/>
                  <a:pt x="656844" y="313944"/>
                </a:cubicBezTo>
                <a:cubicBezTo>
                  <a:pt x="294132" y="313944"/>
                  <a:pt x="0" y="243713"/>
                  <a:pt x="0" y="1569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8" name="Shape 1474"/>
          <p:cNvSpPr/>
          <p:nvPr/>
        </p:nvSpPr>
        <p:spPr>
          <a:xfrm>
            <a:off x="2049404" y="4008969"/>
            <a:ext cx="2880320" cy="504056"/>
          </a:xfrm>
          <a:custGeom>
            <a:avLst/>
            <a:gdLst/>
            <a:ahLst/>
            <a:cxnLst/>
            <a:rect l="0" t="0" r="0" b="0"/>
            <a:pathLst>
              <a:path w="1313688" h="313944">
                <a:moveTo>
                  <a:pt x="0" y="156972"/>
                </a:moveTo>
                <a:cubicBezTo>
                  <a:pt x="0" y="70231"/>
                  <a:pt x="294132" y="0"/>
                  <a:pt x="656844" y="0"/>
                </a:cubicBezTo>
                <a:cubicBezTo>
                  <a:pt x="1019556" y="0"/>
                  <a:pt x="1313688" y="70231"/>
                  <a:pt x="1313688" y="156972"/>
                </a:cubicBezTo>
                <a:cubicBezTo>
                  <a:pt x="1313688" y="243713"/>
                  <a:pt x="1019556" y="313944"/>
                  <a:pt x="656844" y="313944"/>
                </a:cubicBezTo>
                <a:cubicBezTo>
                  <a:pt x="294132" y="313944"/>
                  <a:pt x="0" y="243713"/>
                  <a:pt x="0" y="1569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cxnSp>
        <p:nvCxnSpPr>
          <p:cNvPr id="11" name="Straight Arrow Connector 10"/>
          <p:cNvCxnSpPr/>
          <p:nvPr/>
        </p:nvCxnSpPr>
        <p:spPr>
          <a:xfrm flipH="1">
            <a:off x="3574132" y="2348880"/>
            <a:ext cx="5040560"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728" y="2623827"/>
            <a:ext cx="3933384" cy="646331"/>
          </a:xfrm>
          <a:prstGeom prst="rect">
            <a:avLst/>
          </a:prstGeom>
          <a:noFill/>
        </p:spPr>
        <p:txBody>
          <a:bodyPr wrap="none" rtlCol="0">
            <a:spAutoFit/>
          </a:bodyPr>
          <a:lstStyle/>
          <a:p>
            <a:r>
              <a:rPr lang="el-GR" dirty="0" smtClean="0"/>
              <a:t>Αν θέλετε, κάντε το αρχείο αυτό </a:t>
            </a:r>
          </a:p>
          <a:p>
            <a:r>
              <a:rPr lang="el-GR" dirty="0" smtClean="0"/>
              <a:t>συντόμευση στην επιφάνεια εργασίας.</a:t>
            </a:r>
            <a:endParaRPr lang="en-US" dirty="0"/>
          </a:p>
        </p:txBody>
      </p:sp>
    </p:spTree>
    <p:extLst>
      <p:ext uri="{BB962C8B-B14F-4D97-AF65-F5344CB8AC3E}">
        <p14:creationId xmlns:p14="http://schemas.microsoft.com/office/powerpoint/2010/main" xmlns="" val="393602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grpSp>
        <p:nvGrpSpPr>
          <p:cNvPr id="4" name="Group 3"/>
          <p:cNvGrpSpPr/>
          <p:nvPr/>
        </p:nvGrpSpPr>
        <p:grpSpPr>
          <a:xfrm>
            <a:off x="5526369" y="2976062"/>
            <a:ext cx="5139853" cy="3261250"/>
            <a:chOff x="2653663" y="146070"/>
            <a:chExt cx="3945160" cy="2686812"/>
          </a:xfrm>
        </p:grpSpPr>
        <p:sp>
          <p:nvSpPr>
            <p:cNvPr id="5" name="Rectangle 4"/>
            <p:cNvSpPr/>
            <p:nvPr/>
          </p:nvSpPr>
          <p:spPr>
            <a:xfrm>
              <a:off x="3867277" y="2581402"/>
              <a:ext cx="42143"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p:cNvPicPr/>
            <p:nvPr/>
          </p:nvPicPr>
          <p:blipFill>
            <a:blip r:embed="rId3"/>
            <a:stretch>
              <a:fillRect/>
            </a:stretch>
          </p:blipFill>
          <p:spPr>
            <a:xfrm>
              <a:off x="2730911" y="146070"/>
              <a:ext cx="3867912" cy="2686812"/>
            </a:xfrm>
            <a:prstGeom prst="rect">
              <a:avLst/>
            </a:prstGeom>
          </p:spPr>
        </p:pic>
        <p:sp>
          <p:nvSpPr>
            <p:cNvPr id="7" name="Shape 1629"/>
            <p:cNvSpPr/>
            <p:nvPr/>
          </p:nvSpPr>
          <p:spPr>
            <a:xfrm>
              <a:off x="2653663" y="837408"/>
              <a:ext cx="1638300" cy="856488"/>
            </a:xfrm>
            <a:custGeom>
              <a:avLst/>
              <a:gdLst/>
              <a:ahLst/>
              <a:cxnLst/>
              <a:rect l="0" t="0" r="0" b="0"/>
              <a:pathLst>
                <a:path w="1638300" h="856488">
                  <a:moveTo>
                    <a:pt x="0" y="428244"/>
                  </a:moveTo>
                  <a:cubicBezTo>
                    <a:pt x="0" y="191770"/>
                    <a:pt x="366776" y="0"/>
                    <a:pt x="819150" y="0"/>
                  </a:cubicBezTo>
                  <a:cubicBezTo>
                    <a:pt x="1271524" y="0"/>
                    <a:pt x="1638300" y="191770"/>
                    <a:pt x="1638300" y="428244"/>
                  </a:cubicBezTo>
                  <a:cubicBezTo>
                    <a:pt x="1638300" y="664718"/>
                    <a:pt x="1271524" y="856488"/>
                    <a:pt x="819150" y="856488"/>
                  </a:cubicBezTo>
                  <a:cubicBezTo>
                    <a:pt x="366776" y="856488"/>
                    <a:pt x="0" y="664718"/>
                    <a:pt x="0" y="42824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
        <p:nvSpPr>
          <p:cNvPr id="16" name="Rectangle 15"/>
          <p:cNvSpPr/>
          <p:nvPr/>
        </p:nvSpPr>
        <p:spPr>
          <a:xfrm>
            <a:off x="1629916" y="1455185"/>
            <a:ext cx="8280920" cy="1323439"/>
          </a:xfrm>
          <a:prstGeom prst="rect">
            <a:avLst/>
          </a:prstGeom>
        </p:spPr>
        <p:txBody>
          <a:bodyPr wrap="square">
            <a:spAutoFit/>
          </a:bodyPr>
          <a:lstStyle/>
          <a:p>
            <a:r>
              <a:rPr lang="el-GR" sz="2000" dirty="0"/>
              <a:t>Το πρώτο είναι το πρόγραμμα </a:t>
            </a:r>
            <a:r>
              <a:rPr lang="el-GR" sz="2000" dirty="0" err="1"/>
              <a:t>MoWeS</a:t>
            </a:r>
            <a:r>
              <a:rPr lang="el-GR" sz="2000" dirty="0"/>
              <a:t> και αφορά τον </a:t>
            </a:r>
            <a:r>
              <a:rPr lang="el-GR" sz="2000" dirty="0" err="1"/>
              <a:t>Webserver</a:t>
            </a:r>
            <a:r>
              <a:rPr lang="el-GR" sz="2000" dirty="0"/>
              <a:t> </a:t>
            </a:r>
            <a:r>
              <a:rPr lang="el-GR" sz="2000" dirty="0" err="1"/>
              <a:t>Apache</a:t>
            </a:r>
            <a:r>
              <a:rPr lang="el-GR" sz="2000" dirty="0"/>
              <a:t> και τη </a:t>
            </a:r>
            <a:r>
              <a:rPr lang="el-GR" sz="2000" dirty="0" err="1"/>
              <a:t>MySql</a:t>
            </a:r>
            <a:r>
              <a:rPr lang="el-GR" sz="2000" dirty="0"/>
              <a:t> .  </a:t>
            </a:r>
            <a:endParaRPr lang="en-US" sz="2000" dirty="0" smtClean="0"/>
          </a:p>
          <a:p>
            <a:endParaRPr lang="el-GR" sz="2000" dirty="0"/>
          </a:p>
          <a:p>
            <a:r>
              <a:rPr lang="el-GR" sz="2000" dirty="0"/>
              <a:t>Πρέπει να έχουν εκκινήσει σωστά και να έχουμε την παρακάτω εικόνα:  </a:t>
            </a:r>
          </a:p>
        </p:txBody>
      </p:sp>
      <p:sp>
        <p:nvSpPr>
          <p:cNvPr id="18" name="Rectangle 17"/>
          <p:cNvSpPr/>
          <p:nvPr/>
        </p:nvSpPr>
        <p:spPr>
          <a:xfrm>
            <a:off x="1522223" y="3254823"/>
            <a:ext cx="3348054" cy="3170099"/>
          </a:xfrm>
          <a:prstGeom prst="rect">
            <a:avLst/>
          </a:prstGeom>
        </p:spPr>
        <p:txBody>
          <a:bodyPr wrap="square">
            <a:spAutoFit/>
          </a:bodyPr>
          <a:lstStyle/>
          <a:p>
            <a:r>
              <a:rPr lang="el-GR" sz="2000" dirty="0">
                <a:solidFill>
                  <a:srgbClr val="00B0F0"/>
                </a:solidFill>
              </a:rPr>
              <a:t>Προσοχή! </a:t>
            </a:r>
            <a:endParaRPr lang="en-US" sz="2000" dirty="0" smtClean="0">
              <a:solidFill>
                <a:srgbClr val="00B0F0"/>
              </a:solidFill>
            </a:endParaRPr>
          </a:p>
          <a:p>
            <a:endParaRPr lang="en-US" sz="2000" dirty="0"/>
          </a:p>
          <a:p>
            <a:r>
              <a:rPr lang="el-GR" sz="2000" dirty="0" smtClean="0"/>
              <a:t>Αν </a:t>
            </a:r>
            <a:r>
              <a:rPr lang="el-GR" sz="2000" dirty="0"/>
              <a:t>ο </a:t>
            </a:r>
            <a:r>
              <a:rPr lang="el-GR" sz="2000" dirty="0" err="1"/>
              <a:t>Apache</a:t>
            </a:r>
            <a:r>
              <a:rPr lang="el-GR" sz="2000" dirty="0"/>
              <a:t> δεν εκκινεί, αυτό οφείλεται κατά πάσα πιθανότητα από το γεγονός ότι </a:t>
            </a:r>
            <a:r>
              <a:rPr lang="el-GR" sz="2000" dirty="0" smtClean="0"/>
              <a:t>είναι ενεργό </a:t>
            </a:r>
            <a:r>
              <a:rPr lang="el-GR" sz="2000" dirty="0"/>
              <a:t>το Skype</a:t>
            </a:r>
            <a:r>
              <a:rPr lang="el-GR" sz="2000" dirty="0" smtClean="0"/>
              <a:t>.</a:t>
            </a:r>
            <a:endParaRPr lang="en-US" sz="2000" dirty="0" smtClean="0"/>
          </a:p>
          <a:p>
            <a:endParaRPr lang="en-US" sz="2000" dirty="0"/>
          </a:p>
          <a:p>
            <a:r>
              <a:rPr lang="el-GR" sz="2000" dirty="0" smtClean="0"/>
              <a:t> </a:t>
            </a:r>
            <a:r>
              <a:rPr lang="el-GR" sz="2000" dirty="0"/>
              <a:t>Τερματίστε τη λειτουργία του και </a:t>
            </a:r>
            <a:r>
              <a:rPr lang="el-GR" sz="2000" dirty="0" err="1"/>
              <a:t>επανεκκινήστε</a:t>
            </a:r>
            <a:r>
              <a:rPr lang="el-GR" sz="2000" dirty="0"/>
              <a:t> το </a:t>
            </a:r>
            <a:r>
              <a:rPr lang="el-GR" sz="2000" dirty="0" err="1"/>
              <a:t>OpenSim</a:t>
            </a:r>
            <a:r>
              <a:rPr lang="el-GR" sz="2000" dirty="0"/>
              <a:t>. </a:t>
            </a:r>
            <a:endParaRPr lang="en-US" sz="2000" dirty="0"/>
          </a:p>
        </p:txBody>
      </p:sp>
    </p:spTree>
    <p:extLst>
      <p:ext uri="{BB962C8B-B14F-4D97-AF65-F5344CB8AC3E}">
        <p14:creationId xmlns:p14="http://schemas.microsoft.com/office/powerpoint/2010/main" xmlns="" val="3648306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sp>
        <p:nvSpPr>
          <p:cNvPr id="3" name="Rectangle 2"/>
          <p:cNvSpPr/>
          <p:nvPr/>
        </p:nvSpPr>
        <p:spPr>
          <a:xfrm>
            <a:off x="1522222" y="1484784"/>
            <a:ext cx="9828774" cy="1015663"/>
          </a:xfrm>
          <a:prstGeom prst="rect">
            <a:avLst/>
          </a:prstGeom>
        </p:spPr>
        <p:txBody>
          <a:bodyPr wrap="square">
            <a:spAutoFit/>
          </a:bodyPr>
          <a:lstStyle/>
          <a:p>
            <a:r>
              <a:rPr lang="el-GR" sz="2000" dirty="0"/>
              <a:t>Το δεύτερο εικονίδιο αφορά τον Server του </a:t>
            </a:r>
            <a:r>
              <a:rPr lang="el-GR" sz="2000" dirty="0" err="1"/>
              <a:t>Opensim</a:t>
            </a:r>
            <a:r>
              <a:rPr lang="el-GR" sz="2000" dirty="0"/>
              <a:t>. Αυτό που βλέπουμε είναι στην ουσία μια κονσόλα στην οποία μπορούμε να δώσουμε εντολές ελέγχου του </a:t>
            </a:r>
            <a:r>
              <a:rPr lang="el-GR" sz="2000" dirty="0" err="1"/>
              <a:t>server</a:t>
            </a:r>
            <a:r>
              <a:rPr lang="el-GR" sz="2000" dirty="0"/>
              <a:t>. Πρέπει να έχουμε την παρακάτω εικόνα: </a:t>
            </a:r>
            <a:endParaRPr lang="en-US" sz="2000" dirty="0"/>
          </a:p>
        </p:txBody>
      </p:sp>
      <p:grpSp>
        <p:nvGrpSpPr>
          <p:cNvPr id="5" name="Group 4"/>
          <p:cNvGrpSpPr/>
          <p:nvPr/>
        </p:nvGrpSpPr>
        <p:grpSpPr>
          <a:xfrm>
            <a:off x="3457082" y="2788478"/>
            <a:ext cx="7461866" cy="4069521"/>
            <a:chOff x="0" y="0"/>
            <a:chExt cx="5274564" cy="2885003"/>
          </a:xfrm>
        </p:grpSpPr>
        <p:sp>
          <p:nvSpPr>
            <p:cNvPr id="6" name="Rectangle 5"/>
            <p:cNvSpPr/>
            <p:nvPr/>
          </p:nvSpPr>
          <p:spPr>
            <a:xfrm>
              <a:off x="305" y="269506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2309" y="269506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0" y="0"/>
              <a:ext cx="5274564" cy="2663952"/>
            </a:xfrm>
            <a:prstGeom prst="rect">
              <a:avLst/>
            </a:prstGeom>
          </p:spPr>
        </p:pic>
        <p:sp>
          <p:nvSpPr>
            <p:cNvPr id="9" name="Shape 1691"/>
            <p:cNvSpPr/>
            <p:nvPr/>
          </p:nvSpPr>
          <p:spPr>
            <a:xfrm>
              <a:off x="3219450" y="980693"/>
              <a:ext cx="1819656" cy="638556"/>
            </a:xfrm>
            <a:custGeom>
              <a:avLst/>
              <a:gdLst/>
              <a:ahLst/>
              <a:cxnLst/>
              <a:rect l="0" t="0" r="0" b="0"/>
              <a:pathLst>
                <a:path w="1819656" h="638556">
                  <a:moveTo>
                    <a:pt x="0" y="319278"/>
                  </a:moveTo>
                  <a:cubicBezTo>
                    <a:pt x="0" y="143002"/>
                    <a:pt x="407289" y="0"/>
                    <a:pt x="909828" y="0"/>
                  </a:cubicBezTo>
                  <a:cubicBezTo>
                    <a:pt x="1412367" y="0"/>
                    <a:pt x="1819656" y="143002"/>
                    <a:pt x="1819656" y="319278"/>
                  </a:cubicBezTo>
                  <a:cubicBezTo>
                    <a:pt x="1819656" y="495554"/>
                    <a:pt x="1412367" y="638556"/>
                    <a:pt x="909828" y="638556"/>
                  </a:cubicBezTo>
                  <a:cubicBezTo>
                    <a:pt x="407289" y="638556"/>
                    <a:pt x="0" y="495554"/>
                    <a:pt x="0" y="3192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352767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sp>
        <p:nvSpPr>
          <p:cNvPr id="3" name="Rectangle 2"/>
          <p:cNvSpPr/>
          <p:nvPr/>
        </p:nvSpPr>
        <p:spPr>
          <a:xfrm>
            <a:off x="1522222" y="1484784"/>
            <a:ext cx="9828774" cy="400110"/>
          </a:xfrm>
          <a:prstGeom prst="rect">
            <a:avLst/>
          </a:prstGeom>
        </p:spPr>
        <p:txBody>
          <a:bodyPr wrap="square">
            <a:spAutoFit/>
          </a:bodyPr>
          <a:lstStyle/>
          <a:p>
            <a:r>
              <a:rPr lang="en-US" sz="2000" dirty="0" smtClean="0"/>
              <a:t>O server </a:t>
            </a:r>
            <a:r>
              <a:rPr lang="el-GR" sz="2000" dirty="0" smtClean="0"/>
              <a:t>έχει εκκινήσει πλήρως όταν παίρνουμε το παρακάτω μήνυμα: </a:t>
            </a:r>
            <a:endParaRPr lang="en-US" sz="2000" dirty="0"/>
          </a:p>
        </p:txBody>
      </p:sp>
      <p:sp>
        <p:nvSpPr>
          <p:cNvPr id="10" name="Rectangle 9"/>
          <p:cNvSpPr/>
          <p:nvPr/>
        </p:nvSpPr>
        <p:spPr>
          <a:xfrm>
            <a:off x="1522222" y="5164075"/>
            <a:ext cx="9828774" cy="707886"/>
          </a:xfrm>
          <a:prstGeom prst="rect">
            <a:avLst/>
          </a:prstGeom>
        </p:spPr>
        <p:txBody>
          <a:bodyPr wrap="square">
            <a:spAutoFit/>
          </a:bodyPr>
          <a:lstStyle/>
          <a:p>
            <a:r>
              <a:rPr lang="el-GR" sz="2000" dirty="0" smtClean="0"/>
              <a:t>Όταν ο εικονικός κόσμος είναι σχετικά άδειος, ο </a:t>
            </a:r>
            <a:r>
              <a:rPr lang="en-US" sz="2000" dirty="0" smtClean="0"/>
              <a:t>server </a:t>
            </a:r>
            <a:r>
              <a:rPr lang="el-GR" sz="2000" dirty="0" smtClean="0"/>
              <a:t>φορτώνει γρήγορα. Όσο γεμίζει ο κόσμος, τόσο αργεί και η πλήρης εκκίνηση του </a:t>
            </a:r>
            <a:r>
              <a:rPr lang="en-US" sz="2000" dirty="0" smtClean="0"/>
              <a:t>server.</a:t>
            </a:r>
            <a:endParaRPr lang="en-US" sz="2000" dirty="0"/>
          </a:p>
        </p:txBody>
      </p:sp>
      <p:pic>
        <p:nvPicPr>
          <p:cNvPr id="2" name="Picture 1"/>
          <p:cNvPicPr>
            <a:picLocks noChangeAspect="1"/>
          </p:cNvPicPr>
          <p:nvPr/>
        </p:nvPicPr>
        <p:blipFill rotWithShape="1">
          <a:blip r:embed="rId3"/>
          <a:srcRect t="58283" b="8656"/>
          <a:stretch/>
        </p:blipFill>
        <p:spPr>
          <a:xfrm>
            <a:off x="974362" y="2852936"/>
            <a:ext cx="10268304" cy="1719955"/>
          </a:xfrm>
          <a:prstGeom prst="rect">
            <a:avLst/>
          </a:prstGeom>
        </p:spPr>
      </p:pic>
      <p:sp>
        <p:nvSpPr>
          <p:cNvPr id="11" name="Shape 1629"/>
          <p:cNvSpPr/>
          <p:nvPr/>
        </p:nvSpPr>
        <p:spPr>
          <a:xfrm>
            <a:off x="4436968" y="3665675"/>
            <a:ext cx="3999282" cy="1039604"/>
          </a:xfrm>
          <a:custGeom>
            <a:avLst/>
            <a:gdLst/>
            <a:ahLst/>
            <a:cxnLst/>
            <a:rect l="0" t="0" r="0" b="0"/>
            <a:pathLst>
              <a:path w="1638300" h="856488">
                <a:moveTo>
                  <a:pt x="0" y="428244"/>
                </a:moveTo>
                <a:cubicBezTo>
                  <a:pt x="0" y="191770"/>
                  <a:pt x="366776" y="0"/>
                  <a:pt x="819150" y="0"/>
                </a:cubicBezTo>
                <a:cubicBezTo>
                  <a:pt x="1271524" y="0"/>
                  <a:pt x="1638300" y="191770"/>
                  <a:pt x="1638300" y="428244"/>
                </a:cubicBezTo>
                <a:cubicBezTo>
                  <a:pt x="1638300" y="664718"/>
                  <a:pt x="1271524" y="856488"/>
                  <a:pt x="819150" y="856488"/>
                </a:cubicBezTo>
                <a:cubicBezTo>
                  <a:pt x="366776" y="856488"/>
                  <a:pt x="0" y="664718"/>
                  <a:pt x="0" y="428244"/>
                </a:cubicBezTo>
                <a:close/>
              </a:path>
            </a:pathLst>
          </a:custGeom>
          <a:ln w="57150" cap="flat">
            <a:round/>
          </a:ln>
        </p:spPr>
        <p:style>
          <a:lnRef idx="1">
            <a:srgbClr val="FF0000"/>
          </a:lnRef>
          <a:fillRef idx="0">
            <a:srgbClr val="000000">
              <a:alpha val="0"/>
            </a:srgbClr>
          </a:fillRef>
          <a:effectRef idx="0">
            <a:scrgbClr r="0" g="0" b="0"/>
          </a:effectRef>
          <a:fontRef idx="none"/>
        </p:style>
        <p:txBody>
          <a:bodyPr/>
          <a:lstStyle/>
          <a:p>
            <a:endParaRPr lang="en-US"/>
          </a:p>
        </p:txBody>
      </p:sp>
    </p:spTree>
    <p:extLst>
      <p:ext uri="{BB962C8B-B14F-4D97-AF65-F5344CB8AC3E}">
        <p14:creationId xmlns:p14="http://schemas.microsoft.com/office/powerpoint/2010/main" xmlns="" val="2221771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sp>
        <p:nvSpPr>
          <p:cNvPr id="3" name="Rectangle 2"/>
          <p:cNvSpPr/>
          <p:nvPr/>
        </p:nvSpPr>
        <p:spPr>
          <a:xfrm>
            <a:off x="1522222" y="1340768"/>
            <a:ext cx="9828774" cy="1631216"/>
          </a:xfrm>
          <a:prstGeom prst="rect">
            <a:avLst/>
          </a:prstGeom>
        </p:spPr>
        <p:txBody>
          <a:bodyPr wrap="square">
            <a:spAutoFit/>
          </a:bodyPr>
          <a:lstStyle/>
          <a:p>
            <a:r>
              <a:rPr lang="el-GR" sz="2000" dirty="0"/>
              <a:t>Αφού βεβαιωθούμε ότι τα παραπάνω προγράμματα έχουν εκκινήσει κανονικά, εκκινούμε το </a:t>
            </a:r>
            <a:r>
              <a:rPr lang="el-GR" sz="2000" dirty="0" err="1"/>
              <a:t>Firestorm</a:t>
            </a:r>
            <a:r>
              <a:rPr lang="el-GR" sz="2000" dirty="0"/>
              <a:t> από το εικονίδιο που έχει δημιουργηθεί στην επιφάνεια εργασίας. Ο </a:t>
            </a:r>
            <a:r>
              <a:rPr lang="el-GR" sz="2000" dirty="0" err="1"/>
              <a:t>Firestorm</a:t>
            </a:r>
            <a:r>
              <a:rPr lang="el-GR" sz="2000" dirty="0"/>
              <a:t> είναι το πρόγραμμα πλοήγησης στον εικονικό μας κόσμο. Υπάρχουν διάφορα προγράμματα πλοήγησης, αλλά η συγκεκριμένη εγκατάσταση χρησιμοποιεί </a:t>
            </a:r>
            <a:r>
              <a:rPr lang="el-GR" sz="2000" dirty="0" smtClean="0"/>
              <a:t>αυτό το πρόγραμμα</a:t>
            </a:r>
            <a:r>
              <a:rPr lang="el-GR" sz="2000" dirty="0"/>
              <a:t>. Η εικόνα που βλέπουμε είναι περίπου η εξής: </a:t>
            </a:r>
            <a:endParaRPr lang="en-US" sz="2000" dirty="0"/>
          </a:p>
        </p:txBody>
      </p:sp>
      <p:pic>
        <p:nvPicPr>
          <p:cNvPr id="6" name="Picture 5"/>
          <p:cNvPicPr/>
          <p:nvPr/>
        </p:nvPicPr>
        <p:blipFill>
          <a:blip r:embed="rId3"/>
          <a:stretch>
            <a:fillRect/>
          </a:stretch>
        </p:blipFill>
        <p:spPr>
          <a:xfrm>
            <a:off x="2926060" y="3284984"/>
            <a:ext cx="6624736" cy="3456384"/>
          </a:xfrm>
          <a:prstGeom prst="rect">
            <a:avLst/>
          </a:prstGeom>
        </p:spPr>
      </p:pic>
    </p:spTree>
    <p:extLst>
      <p:ext uri="{BB962C8B-B14F-4D97-AF65-F5344CB8AC3E}">
        <p14:creationId xmlns:p14="http://schemas.microsoft.com/office/powerpoint/2010/main" xmlns="" val="773678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sp>
        <p:nvSpPr>
          <p:cNvPr id="3" name="Rectangle 2"/>
          <p:cNvSpPr/>
          <p:nvPr/>
        </p:nvSpPr>
        <p:spPr>
          <a:xfrm>
            <a:off x="1522222" y="1916832"/>
            <a:ext cx="9396726" cy="3416320"/>
          </a:xfrm>
          <a:prstGeom prst="rect">
            <a:avLst/>
          </a:prstGeom>
        </p:spPr>
        <p:txBody>
          <a:bodyPr wrap="square">
            <a:spAutoFit/>
          </a:bodyPr>
          <a:lstStyle/>
          <a:p>
            <a:r>
              <a:rPr lang="el-GR" sz="2400" dirty="0"/>
              <a:t>Η πρώτη μας ενέργεια είναι να ρυθμίσουμε τη σύνδεση στον εικονικό μας κόσμο. Για να το πετύχουμε αυτό, κάνουμε τα εξής βήματα: </a:t>
            </a:r>
            <a:endParaRPr lang="en-US" sz="2400" dirty="0" smtClean="0"/>
          </a:p>
          <a:p>
            <a:endParaRPr lang="el-GR" sz="2400" dirty="0"/>
          </a:p>
          <a:p>
            <a:pPr marL="457200" indent="-457200">
              <a:buFont typeface="+mj-lt"/>
              <a:buAutoNum type="arabicPeriod"/>
            </a:pPr>
            <a:r>
              <a:rPr lang="el-GR" sz="2400" dirty="0" smtClean="0"/>
              <a:t>Κάνουμε </a:t>
            </a:r>
            <a:r>
              <a:rPr lang="el-GR" sz="2400" dirty="0"/>
              <a:t>κλικ στο </a:t>
            </a:r>
            <a:r>
              <a:rPr lang="el-GR" sz="2400" dirty="0" err="1"/>
              <a:t>Viewer</a:t>
            </a:r>
            <a:r>
              <a:rPr lang="el-GR" sz="2400" dirty="0"/>
              <a:t> (πάνω αριστερά) και επιλέγουμε </a:t>
            </a:r>
            <a:r>
              <a:rPr lang="el-GR" sz="2400" dirty="0" err="1"/>
              <a:t>Preferences</a:t>
            </a:r>
            <a:r>
              <a:rPr lang="el-GR" sz="2400" dirty="0"/>
              <a:t>. </a:t>
            </a:r>
          </a:p>
          <a:p>
            <a:pPr marL="457200" indent="-457200">
              <a:buFont typeface="+mj-lt"/>
              <a:buAutoNum type="arabicPeriod"/>
            </a:pPr>
            <a:r>
              <a:rPr lang="el-GR" sz="2400" dirty="0" smtClean="0"/>
              <a:t>Επιλέγουμε </a:t>
            </a:r>
            <a:r>
              <a:rPr lang="el-GR" sz="2400" dirty="0"/>
              <a:t>την καρτέλα </a:t>
            </a:r>
            <a:r>
              <a:rPr lang="el-GR" sz="2400" dirty="0" err="1"/>
              <a:t>Opensim</a:t>
            </a:r>
            <a:r>
              <a:rPr lang="el-GR" sz="2400" dirty="0"/>
              <a:t>. </a:t>
            </a:r>
          </a:p>
          <a:p>
            <a:pPr marL="457200" indent="-457200">
              <a:buFont typeface="+mj-lt"/>
              <a:buAutoNum type="arabicPeriod"/>
            </a:pPr>
            <a:r>
              <a:rPr lang="el-GR" sz="2400" dirty="0" smtClean="0"/>
              <a:t>Στο </a:t>
            </a:r>
            <a:r>
              <a:rPr lang="el-GR" sz="2400" dirty="0"/>
              <a:t>πεδίο </a:t>
            </a:r>
            <a:r>
              <a:rPr lang="el-GR" sz="2400" dirty="0" err="1"/>
              <a:t>Add</a:t>
            </a:r>
            <a:r>
              <a:rPr lang="el-GR" sz="2400" dirty="0"/>
              <a:t> </a:t>
            </a:r>
            <a:r>
              <a:rPr lang="el-GR" sz="2400" dirty="0" err="1"/>
              <a:t>new</a:t>
            </a:r>
            <a:r>
              <a:rPr lang="el-GR" sz="2400" dirty="0"/>
              <a:t> </a:t>
            </a:r>
            <a:r>
              <a:rPr lang="el-GR" sz="2400" dirty="0" err="1"/>
              <a:t>grid</a:t>
            </a:r>
            <a:r>
              <a:rPr lang="el-GR" sz="2400" dirty="0"/>
              <a:t>, γράφουμε http://127.0.0.1:9000 και κάνουμε κλικ στο πλήκτρο </a:t>
            </a:r>
            <a:r>
              <a:rPr lang="el-GR" sz="2400" dirty="0" err="1"/>
              <a:t>Apply</a:t>
            </a:r>
            <a:r>
              <a:rPr lang="el-GR" sz="2400" dirty="0"/>
              <a:t> που βρίσκεται στα δεξιά. </a:t>
            </a:r>
          </a:p>
          <a:p>
            <a:pPr marL="457200" indent="-457200">
              <a:buFont typeface="+mj-lt"/>
              <a:buAutoNum type="arabicPeriod"/>
            </a:pPr>
            <a:r>
              <a:rPr lang="el-GR" sz="2400" dirty="0" smtClean="0"/>
              <a:t>Κάνουμε </a:t>
            </a:r>
            <a:r>
              <a:rPr lang="el-GR" sz="2400" dirty="0"/>
              <a:t>κλικ στο πλήκτρο ΟΚ </a:t>
            </a:r>
          </a:p>
        </p:txBody>
      </p:sp>
    </p:spTree>
    <p:extLst>
      <p:ext uri="{BB962C8B-B14F-4D97-AF65-F5344CB8AC3E}">
        <p14:creationId xmlns:p14="http://schemas.microsoft.com/office/powerpoint/2010/main" xmlns="" val="3547420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1844824"/>
            <a:ext cx="6829399" cy="2015480"/>
          </a:xfrm>
        </p:spPr>
        <p:txBody>
          <a:bodyPr>
            <a:noAutofit/>
          </a:bodyPr>
          <a:lstStyle/>
          <a:p>
            <a:r>
              <a:rPr lang="el-GR" sz="3600" dirty="0"/>
              <a:t>Τεχνολογικές και διδακτικές καινοτομίες με τη χρήση της </a:t>
            </a:r>
            <a:r>
              <a:rPr lang="el-GR" sz="3600" dirty="0" smtClean="0"/>
              <a:t>Πληροφορικής</a:t>
            </a:r>
            <a:br>
              <a:rPr lang="el-GR" sz="3600" dirty="0" smtClean="0"/>
            </a:br>
            <a:r>
              <a:rPr lang="el-GR" sz="3600" dirty="0" smtClean="0"/>
              <a:t>Εικονική </a:t>
            </a:r>
            <a:r>
              <a:rPr lang="el-GR" sz="3600" dirty="0"/>
              <a:t>Πραγματικότητα</a:t>
            </a:r>
            <a:endParaRPr lang="en-US" sz="3600" dirty="0"/>
          </a:p>
        </p:txBody>
      </p:sp>
      <p:sp>
        <p:nvSpPr>
          <p:cNvPr id="4" name="Subtitle 3"/>
          <p:cNvSpPr>
            <a:spLocks noGrp="1"/>
          </p:cNvSpPr>
          <p:nvPr>
            <p:ph type="subTitle" idx="1"/>
          </p:nvPr>
        </p:nvSpPr>
        <p:spPr/>
        <p:txBody>
          <a:bodyPr>
            <a:normAutofit/>
          </a:bodyPr>
          <a:lstStyle/>
          <a:p>
            <a:r>
              <a:rPr lang="el-GR" sz="2800" b="1" cap="none" dirty="0" smtClean="0"/>
              <a:t>Διάλεξη </a:t>
            </a:r>
            <a:r>
              <a:rPr lang="el-GR" sz="3600" b="1" cap="none" dirty="0" smtClean="0"/>
              <a:t>4</a:t>
            </a:r>
            <a:r>
              <a:rPr lang="el-GR" sz="2800" b="1" cap="none" baseline="30000" dirty="0" smtClean="0"/>
              <a:t>η</a:t>
            </a:r>
            <a:r>
              <a:rPr lang="el-GR" sz="2800" b="1" cap="none" dirty="0"/>
              <a:t> Το </a:t>
            </a:r>
            <a:r>
              <a:rPr lang="en-US" sz="2800" b="1" cap="none"/>
              <a:t>Opensim</a:t>
            </a:r>
            <a:endParaRPr lang="it-IT" sz="2800" b="1" cap="none" dirty="0"/>
          </a:p>
        </p:txBody>
      </p:sp>
    </p:spTree>
    <p:extLst>
      <p:ext uri="{BB962C8B-B14F-4D97-AF65-F5344CB8AC3E}">
        <p14:creationId xmlns:p14="http://schemas.microsoft.com/office/powerpoint/2010/main" xmlns="" val="4252331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grpSp>
        <p:nvGrpSpPr>
          <p:cNvPr id="3" name="Group 2"/>
          <p:cNvGrpSpPr/>
          <p:nvPr/>
        </p:nvGrpSpPr>
        <p:grpSpPr>
          <a:xfrm>
            <a:off x="3158455" y="1052736"/>
            <a:ext cx="5871534" cy="5562086"/>
            <a:chOff x="0" y="0"/>
            <a:chExt cx="5871952" cy="5562672"/>
          </a:xfrm>
        </p:grpSpPr>
        <p:sp>
          <p:nvSpPr>
            <p:cNvPr id="4" name="Rectangle 3"/>
            <p:cNvSpPr/>
            <p:nvPr/>
          </p:nvSpPr>
          <p:spPr>
            <a:xfrm>
              <a:off x="142799"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5829808" y="5372736"/>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p:cNvPicPr/>
            <p:nvPr/>
          </p:nvPicPr>
          <p:blipFill>
            <a:blip r:embed="rId3"/>
            <a:stretch>
              <a:fillRect/>
            </a:stretch>
          </p:blipFill>
          <p:spPr>
            <a:xfrm>
              <a:off x="142494" y="295022"/>
              <a:ext cx="5686044" cy="5178552"/>
            </a:xfrm>
            <a:prstGeom prst="rect">
              <a:avLst/>
            </a:prstGeom>
          </p:spPr>
        </p:pic>
        <p:sp>
          <p:nvSpPr>
            <p:cNvPr id="7" name="Shape 1787"/>
            <p:cNvSpPr/>
            <p:nvPr/>
          </p:nvSpPr>
          <p:spPr>
            <a:xfrm>
              <a:off x="0" y="541148"/>
              <a:ext cx="1171956" cy="371856"/>
            </a:xfrm>
            <a:custGeom>
              <a:avLst/>
              <a:gdLst/>
              <a:ahLst/>
              <a:cxnLst/>
              <a:rect l="0" t="0" r="0" b="0"/>
              <a:pathLst>
                <a:path w="1171956" h="371856">
                  <a:moveTo>
                    <a:pt x="0" y="185928"/>
                  </a:moveTo>
                  <a:cubicBezTo>
                    <a:pt x="0" y="83185"/>
                    <a:pt x="262357" y="0"/>
                    <a:pt x="585978" y="0"/>
                  </a:cubicBezTo>
                  <a:cubicBezTo>
                    <a:pt x="909574" y="0"/>
                    <a:pt x="1171956" y="83185"/>
                    <a:pt x="1171956" y="185928"/>
                  </a:cubicBezTo>
                  <a:cubicBezTo>
                    <a:pt x="1171956" y="288671"/>
                    <a:pt x="909574" y="371856"/>
                    <a:pt x="585978" y="371856"/>
                  </a:cubicBezTo>
                  <a:cubicBezTo>
                    <a:pt x="262357" y="371856"/>
                    <a:pt x="0" y="288671"/>
                    <a:pt x="0" y="1859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8" name="Shape 1788"/>
            <p:cNvSpPr/>
            <p:nvPr/>
          </p:nvSpPr>
          <p:spPr>
            <a:xfrm>
              <a:off x="295656" y="3874136"/>
              <a:ext cx="1171956" cy="371856"/>
            </a:xfrm>
            <a:custGeom>
              <a:avLst/>
              <a:gdLst/>
              <a:ahLst/>
              <a:cxnLst/>
              <a:rect l="0" t="0" r="0" b="0"/>
              <a:pathLst>
                <a:path w="1171956" h="371856">
                  <a:moveTo>
                    <a:pt x="0" y="185927"/>
                  </a:moveTo>
                  <a:cubicBezTo>
                    <a:pt x="0" y="83185"/>
                    <a:pt x="262382" y="0"/>
                    <a:pt x="585978" y="0"/>
                  </a:cubicBezTo>
                  <a:cubicBezTo>
                    <a:pt x="909574" y="0"/>
                    <a:pt x="1171956" y="83185"/>
                    <a:pt x="1171956" y="185927"/>
                  </a:cubicBezTo>
                  <a:cubicBezTo>
                    <a:pt x="1171956" y="288671"/>
                    <a:pt x="909574" y="371856"/>
                    <a:pt x="585978" y="371856"/>
                  </a:cubicBezTo>
                  <a:cubicBezTo>
                    <a:pt x="262382" y="371856"/>
                    <a:pt x="0" y="288671"/>
                    <a:pt x="0" y="185927"/>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9" name="Shape 1789"/>
            <p:cNvSpPr/>
            <p:nvPr/>
          </p:nvSpPr>
          <p:spPr>
            <a:xfrm>
              <a:off x="1485900" y="1959992"/>
              <a:ext cx="1705356" cy="371856"/>
            </a:xfrm>
            <a:custGeom>
              <a:avLst/>
              <a:gdLst/>
              <a:ahLst/>
              <a:cxnLst/>
              <a:rect l="0" t="0" r="0" b="0"/>
              <a:pathLst>
                <a:path w="1705356" h="371856">
                  <a:moveTo>
                    <a:pt x="0" y="185928"/>
                  </a:moveTo>
                  <a:cubicBezTo>
                    <a:pt x="0" y="83185"/>
                    <a:pt x="381762" y="0"/>
                    <a:pt x="852678" y="0"/>
                  </a:cubicBezTo>
                  <a:cubicBezTo>
                    <a:pt x="1323594" y="0"/>
                    <a:pt x="1705356" y="83185"/>
                    <a:pt x="1705356" y="185928"/>
                  </a:cubicBezTo>
                  <a:cubicBezTo>
                    <a:pt x="1705356" y="288671"/>
                    <a:pt x="1323594" y="371856"/>
                    <a:pt x="852678" y="371856"/>
                  </a:cubicBezTo>
                  <a:cubicBezTo>
                    <a:pt x="381762" y="371856"/>
                    <a:pt x="0" y="288671"/>
                    <a:pt x="0" y="1859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0" name="Shape 1790"/>
            <p:cNvSpPr/>
            <p:nvPr/>
          </p:nvSpPr>
          <p:spPr>
            <a:xfrm>
              <a:off x="3810000" y="1988948"/>
              <a:ext cx="734568" cy="266700"/>
            </a:xfrm>
            <a:custGeom>
              <a:avLst/>
              <a:gdLst/>
              <a:ahLst/>
              <a:cxnLst/>
              <a:rect l="0" t="0" r="0" b="0"/>
              <a:pathLst>
                <a:path w="734568" h="266700">
                  <a:moveTo>
                    <a:pt x="0" y="133350"/>
                  </a:moveTo>
                  <a:cubicBezTo>
                    <a:pt x="0" y="59690"/>
                    <a:pt x="164465" y="0"/>
                    <a:pt x="367284" y="0"/>
                  </a:cubicBezTo>
                  <a:cubicBezTo>
                    <a:pt x="570103" y="0"/>
                    <a:pt x="734568" y="59690"/>
                    <a:pt x="734568" y="133350"/>
                  </a:cubicBezTo>
                  <a:cubicBezTo>
                    <a:pt x="734568" y="207010"/>
                    <a:pt x="570103" y="266700"/>
                    <a:pt x="367284" y="266700"/>
                  </a:cubicBezTo>
                  <a:cubicBezTo>
                    <a:pt x="164465" y="266700"/>
                    <a:pt x="0" y="207010"/>
                    <a:pt x="0" y="13335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1" name="Shape 1791"/>
            <p:cNvSpPr/>
            <p:nvPr/>
          </p:nvSpPr>
          <p:spPr>
            <a:xfrm>
              <a:off x="3715512" y="4723004"/>
              <a:ext cx="733044" cy="266700"/>
            </a:xfrm>
            <a:custGeom>
              <a:avLst/>
              <a:gdLst/>
              <a:ahLst/>
              <a:cxnLst/>
              <a:rect l="0" t="0" r="0" b="0"/>
              <a:pathLst>
                <a:path w="733044" h="266700">
                  <a:moveTo>
                    <a:pt x="0" y="133350"/>
                  </a:moveTo>
                  <a:cubicBezTo>
                    <a:pt x="0" y="59689"/>
                    <a:pt x="164084" y="0"/>
                    <a:pt x="366522" y="0"/>
                  </a:cubicBezTo>
                  <a:cubicBezTo>
                    <a:pt x="568960" y="0"/>
                    <a:pt x="733044" y="59689"/>
                    <a:pt x="733044" y="133350"/>
                  </a:cubicBezTo>
                  <a:cubicBezTo>
                    <a:pt x="733044" y="207010"/>
                    <a:pt x="568960" y="266700"/>
                    <a:pt x="366522" y="266700"/>
                  </a:cubicBezTo>
                  <a:cubicBezTo>
                    <a:pt x="164084" y="266700"/>
                    <a:pt x="0" y="207010"/>
                    <a:pt x="0" y="13335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955646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sp>
        <p:nvSpPr>
          <p:cNvPr id="3" name="Rectangle 2"/>
          <p:cNvSpPr/>
          <p:nvPr/>
        </p:nvSpPr>
        <p:spPr>
          <a:xfrm>
            <a:off x="1522222" y="1484784"/>
            <a:ext cx="9252710" cy="2554545"/>
          </a:xfrm>
          <a:prstGeom prst="rect">
            <a:avLst/>
          </a:prstGeom>
        </p:spPr>
        <p:txBody>
          <a:bodyPr wrap="square">
            <a:spAutoFit/>
          </a:bodyPr>
          <a:lstStyle/>
          <a:p>
            <a:r>
              <a:rPr lang="el-GR" sz="1600" dirty="0"/>
              <a:t>Επανερχόμαστε έτσι στην αρχική οθόνη του προγράμματος. </a:t>
            </a:r>
          </a:p>
          <a:p>
            <a:r>
              <a:rPr lang="el-GR" sz="1600" dirty="0"/>
              <a:t>Στο πεδίο </a:t>
            </a:r>
            <a:r>
              <a:rPr lang="el-GR" sz="1600" dirty="0" err="1"/>
              <a:t>Username</a:t>
            </a:r>
            <a:r>
              <a:rPr lang="el-GR" sz="1600" dirty="0"/>
              <a:t> γράφουμε </a:t>
            </a:r>
            <a:r>
              <a:rPr lang="el-GR" sz="1600" dirty="0" err="1"/>
              <a:t>simona</a:t>
            </a:r>
            <a:r>
              <a:rPr lang="el-GR" sz="1600" dirty="0"/>
              <a:t> </a:t>
            </a:r>
            <a:r>
              <a:rPr lang="el-GR" sz="1600" dirty="0" err="1"/>
              <a:t>stick</a:t>
            </a:r>
            <a:r>
              <a:rPr lang="el-GR" sz="1600" dirty="0"/>
              <a:t>. Στο πεδίο </a:t>
            </a:r>
            <a:r>
              <a:rPr lang="el-GR" sz="1600" dirty="0" err="1"/>
              <a:t>Password</a:t>
            </a:r>
            <a:r>
              <a:rPr lang="el-GR" sz="1600" dirty="0"/>
              <a:t> γράφουμε 123</a:t>
            </a:r>
            <a:r>
              <a:rPr lang="el-GR" sz="1600" dirty="0" smtClean="0"/>
              <a:t>.</a:t>
            </a:r>
            <a:endParaRPr lang="en-US" sz="1600" dirty="0" smtClean="0"/>
          </a:p>
          <a:p>
            <a:endParaRPr lang="en-US" sz="1600" dirty="0"/>
          </a:p>
          <a:p>
            <a:r>
              <a:rPr lang="el-GR" sz="1600" dirty="0" smtClean="0"/>
              <a:t>Βεβαιωνόμαστε </a:t>
            </a:r>
            <a:r>
              <a:rPr lang="el-GR" sz="1600" dirty="0"/>
              <a:t>ότι στο πεδίο </a:t>
            </a:r>
            <a:r>
              <a:rPr lang="el-GR" sz="1600" dirty="0" err="1"/>
              <a:t>Log</a:t>
            </a:r>
            <a:r>
              <a:rPr lang="el-GR" sz="1600" dirty="0"/>
              <a:t> </a:t>
            </a:r>
            <a:r>
              <a:rPr lang="el-GR" sz="1600" dirty="0" err="1"/>
              <a:t>into</a:t>
            </a:r>
            <a:r>
              <a:rPr lang="el-GR" sz="1600" dirty="0"/>
              <a:t> </a:t>
            </a:r>
            <a:r>
              <a:rPr lang="el-GR" sz="1600" dirty="0" err="1"/>
              <a:t>Grid</a:t>
            </a:r>
            <a:r>
              <a:rPr lang="el-GR" sz="1600" dirty="0"/>
              <a:t> πως έχει συμπληρωθεί αυτόματα το </a:t>
            </a:r>
            <a:r>
              <a:rPr lang="el-GR" sz="1600" dirty="0" err="1"/>
              <a:t>simonastick</a:t>
            </a:r>
            <a:r>
              <a:rPr lang="el-GR" sz="1600" dirty="0"/>
              <a:t>. Αφήνουμε το πεδίο </a:t>
            </a:r>
            <a:r>
              <a:rPr lang="el-GR" sz="1600" dirty="0" err="1"/>
              <a:t>Start</a:t>
            </a:r>
            <a:r>
              <a:rPr lang="el-GR" sz="1600" dirty="0"/>
              <a:t> ως έχει. </a:t>
            </a:r>
            <a:endParaRPr lang="en-US" sz="1600" dirty="0" smtClean="0"/>
          </a:p>
          <a:p>
            <a:endParaRPr lang="en-US" sz="1600" dirty="0"/>
          </a:p>
          <a:p>
            <a:r>
              <a:rPr lang="el-GR" sz="1600" dirty="0" smtClean="0"/>
              <a:t>Καλό </a:t>
            </a:r>
            <a:r>
              <a:rPr lang="el-GR" sz="1600" dirty="0"/>
              <a:t>τέλος είναι να έχουμε τσεκάρει το πεδίο </a:t>
            </a:r>
            <a:r>
              <a:rPr lang="el-GR" sz="1600" dirty="0" err="1"/>
              <a:t>Remember</a:t>
            </a:r>
            <a:r>
              <a:rPr lang="el-GR" sz="1600" dirty="0"/>
              <a:t> </a:t>
            </a:r>
            <a:r>
              <a:rPr lang="el-GR" sz="1600" dirty="0" err="1"/>
              <a:t>password</a:t>
            </a:r>
            <a:r>
              <a:rPr lang="el-GR" sz="1600" dirty="0"/>
              <a:t>. </a:t>
            </a:r>
            <a:endParaRPr lang="en-US" sz="1600" dirty="0" smtClean="0"/>
          </a:p>
          <a:p>
            <a:endParaRPr lang="en-US" sz="1600" dirty="0"/>
          </a:p>
          <a:p>
            <a:r>
              <a:rPr lang="el-GR" sz="1600" dirty="0" smtClean="0"/>
              <a:t>Αν </a:t>
            </a:r>
            <a:r>
              <a:rPr lang="el-GR" sz="1600" dirty="0"/>
              <a:t>όλα τα πεδία είναι συμπληρωμένα σωστά και κάνουμε κλικ στο πλήκτρο </a:t>
            </a:r>
            <a:r>
              <a:rPr lang="el-GR" sz="1600" dirty="0" err="1"/>
              <a:t>Log</a:t>
            </a:r>
            <a:r>
              <a:rPr lang="el-GR" sz="1600" dirty="0"/>
              <a:t> in, αρχίζει να φορτώνει ο εικονικός κόσμος στο πρόγραμμα πλοήγησης. </a:t>
            </a:r>
          </a:p>
        </p:txBody>
      </p:sp>
      <p:pic>
        <p:nvPicPr>
          <p:cNvPr id="5" name="Picture 4"/>
          <p:cNvPicPr/>
          <p:nvPr/>
        </p:nvPicPr>
        <p:blipFill rotWithShape="1">
          <a:blip r:embed="rId3"/>
          <a:srcRect t="52083"/>
          <a:stretch/>
        </p:blipFill>
        <p:spPr>
          <a:xfrm>
            <a:off x="2836208" y="4047600"/>
            <a:ext cx="8082739" cy="2405736"/>
          </a:xfrm>
          <a:prstGeom prst="rect">
            <a:avLst/>
          </a:prstGeom>
        </p:spPr>
      </p:pic>
      <p:sp>
        <p:nvSpPr>
          <p:cNvPr id="6" name="Shape 1691"/>
          <p:cNvSpPr/>
          <p:nvPr/>
        </p:nvSpPr>
        <p:spPr>
          <a:xfrm>
            <a:off x="2422004" y="5733256"/>
            <a:ext cx="6552728" cy="900733"/>
          </a:xfrm>
          <a:custGeom>
            <a:avLst/>
            <a:gdLst/>
            <a:ahLst/>
            <a:cxnLst/>
            <a:rect l="0" t="0" r="0" b="0"/>
            <a:pathLst>
              <a:path w="1819656" h="638556">
                <a:moveTo>
                  <a:pt x="0" y="319278"/>
                </a:moveTo>
                <a:cubicBezTo>
                  <a:pt x="0" y="143002"/>
                  <a:pt x="407289" y="0"/>
                  <a:pt x="909828" y="0"/>
                </a:cubicBezTo>
                <a:cubicBezTo>
                  <a:pt x="1412367" y="0"/>
                  <a:pt x="1819656" y="143002"/>
                  <a:pt x="1819656" y="319278"/>
                </a:cubicBezTo>
                <a:cubicBezTo>
                  <a:pt x="1819656" y="495554"/>
                  <a:pt x="1412367" y="638556"/>
                  <a:pt x="909828" y="638556"/>
                </a:cubicBezTo>
                <a:cubicBezTo>
                  <a:pt x="407289" y="638556"/>
                  <a:pt x="0" y="495554"/>
                  <a:pt x="0" y="3192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cxnSp>
        <p:nvCxnSpPr>
          <p:cNvPr id="7" name="Straight Arrow Connector 6"/>
          <p:cNvCxnSpPr/>
          <p:nvPr/>
        </p:nvCxnSpPr>
        <p:spPr>
          <a:xfrm>
            <a:off x="1341884" y="4437112"/>
            <a:ext cx="2808312" cy="18722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3950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Εκκίνηση εικονικού κόσμου </a:t>
            </a:r>
            <a:endParaRPr lang="en-US" dirty="0">
              <a:solidFill>
                <a:srgbClr val="00B0F0"/>
              </a:solidFill>
            </a:endParaRPr>
          </a:p>
        </p:txBody>
      </p:sp>
      <p:pic>
        <p:nvPicPr>
          <p:cNvPr id="3" name="Picture 2"/>
          <p:cNvPicPr/>
          <p:nvPr/>
        </p:nvPicPr>
        <p:blipFill>
          <a:blip r:embed="rId3"/>
          <a:stretch>
            <a:fillRect/>
          </a:stretch>
        </p:blipFill>
        <p:spPr>
          <a:xfrm>
            <a:off x="2349996" y="1628800"/>
            <a:ext cx="7920880" cy="4536504"/>
          </a:xfrm>
          <a:prstGeom prst="rect">
            <a:avLst/>
          </a:prstGeom>
        </p:spPr>
      </p:pic>
    </p:spTree>
    <p:extLst>
      <p:ext uri="{BB962C8B-B14F-4D97-AF65-F5344CB8AC3E}">
        <p14:creationId xmlns:p14="http://schemas.microsoft.com/office/powerpoint/2010/main" xmlns="" val="2650520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Διαδικασία κλεισίματος του εικονικού κόσμου</a:t>
            </a:r>
            <a:endParaRPr lang="en-US" dirty="0">
              <a:solidFill>
                <a:srgbClr val="00B0F0"/>
              </a:solidFill>
            </a:endParaRPr>
          </a:p>
        </p:txBody>
      </p:sp>
      <p:sp>
        <p:nvSpPr>
          <p:cNvPr id="3" name="Rectangle 2"/>
          <p:cNvSpPr/>
          <p:nvPr/>
        </p:nvSpPr>
        <p:spPr>
          <a:xfrm>
            <a:off x="1341884" y="1305342"/>
            <a:ext cx="9865096" cy="5262979"/>
          </a:xfrm>
          <a:prstGeom prst="rect">
            <a:avLst/>
          </a:prstGeom>
        </p:spPr>
        <p:txBody>
          <a:bodyPr wrap="square">
            <a:spAutoFit/>
          </a:bodyPr>
          <a:lstStyle/>
          <a:p>
            <a:r>
              <a:rPr lang="el-GR" sz="2400" dirty="0"/>
              <a:t>Η διαδικασία έχει 3 βήματα:  </a:t>
            </a:r>
          </a:p>
          <a:p>
            <a:pPr marL="342900" indent="-342900">
              <a:buFont typeface="+mj-lt"/>
              <a:buAutoNum type="arabicPeriod"/>
            </a:pPr>
            <a:r>
              <a:rPr lang="el-GR" sz="2400" dirty="0" smtClean="0"/>
              <a:t>Κλείνουμε </a:t>
            </a:r>
            <a:r>
              <a:rPr lang="el-GR" sz="2400" dirty="0"/>
              <a:t>τον </a:t>
            </a:r>
            <a:r>
              <a:rPr lang="el-GR" sz="2400" dirty="0" err="1"/>
              <a:t>Firestorm</a:t>
            </a:r>
            <a:r>
              <a:rPr lang="el-GR" sz="2400" dirty="0"/>
              <a:t>.  </a:t>
            </a:r>
          </a:p>
          <a:p>
            <a:pPr marL="342900" indent="-342900">
              <a:buFont typeface="+mj-lt"/>
              <a:buAutoNum type="arabicPeriod"/>
            </a:pPr>
            <a:r>
              <a:rPr lang="el-GR" sz="2400" dirty="0" smtClean="0"/>
              <a:t>Στην κονσόλα του </a:t>
            </a:r>
            <a:r>
              <a:rPr lang="el-GR" sz="2400" dirty="0" err="1" smtClean="0"/>
              <a:t>Opensim</a:t>
            </a:r>
            <a:r>
              <a:rPr lang="el-GR" sz="2400" dirty="0" smtClean="0"/>
              <a:t> γράφουμε </a:t>
            </a:r>
            <a:r>
              <a:rPr lang="el-GR" sz="2400" dirty="0" err="1" smtClean="0"/>
              <a:t>quit</a:t>
            </a:r>
            <a:r>
              <a:rPr lang="el-GR" sz="2400" dirty="0" smtClean="0"/>
              <a:t> (με πεζά γράμματα) και πατάμε </a:t>
            </a:r>
            <a:r>
              <a:rPr lang="el-GR" sz="2400" dirty="0" err="1" smtClean="0"/>
              <a:t>Enter</a:t>
            </a:r>
            <a:r>
              <a:rPr lang="el-GR" sz="2400" dirty="0" smtClean="0"/>
              <a:t>.  </a:t>
            </a:r>
          </a:p>
          <a:p>
            <a:pPr marL="342900" indent="-342900">
              <a:buFont typeface="+mj-lt"/>
              <a:buAutoNum type="arabicPeriod"/>
            </a:pPr>
            <a:r>
              <a:rPr lang="el-GR" sz="2400" dirty="0" smtClean="0"/>
              <a:t>Στο πρόγραμμα </a:t>
            </a:r>
            <a:r>
              <a:rPr lang="el-GR" sz="2400" dirty="0" err="1" smtClean="0"/>
              <a:t>MoWeS</a:t>
            </a:r>
            <a:r>
              <a:rPr lang="el-GR" sz="2400" dirty="0" smtClean="0"/>
              <a:t> κάνουμε κλικ στο κουμπί </a:t>
            </a:r>
            <a:r>
              <a:rPr lang="el-GR" sz="2400" dirty="0" err="1" smtClean="0"/>
              <a:t>Stop</a:t>
            </a:r>
            <a:r>
              <a:rPr lang="el-GR" sz="2400" dirty="0" smtClean="0"/>
              <a:t> Server και όταν ο </a:t>
            </a:r>
            <a:r>
              <a:rPr lang="el-GR" sz="2400" dirty="0" err="1" smtClean="0"/>
              <a:t>Apache</a:t>
            </a:r>
            <a:r>
              <a:rPr lang="el-GR" sz="2400" dirty="0" smtClean="0"/>
              <a:t> και η </a:t>
            </a:r>
            <a:r>
              <a:rPr lang="el-GR" sz="2400" dirty="0" err="1" smtClean="0"/>
              <a:t>MySQL</a:t>
            </a:r>
            <a:r>
              <a:rPr lang="el-GR" sz="2400" dirty="0" smtClean="0"/>
              <a:t> διακόψουν τη λειτουργία τους, κάνουμε κλικ στο κουμπί </a:t>
            </a:r>
            <a:r>
              <a:rPr lang="el-GR" sz="2400" dirty="0" err="1" smtClean="0"/>
              <a:t>End</a:t>
            </a:r>
            <a:r>
              <a:rPr lang="el-GR" sz="2400" dirty="0" smtClean="0"/>
              <a:t>.  </a:t>
            </a:r>
          </a:p>
          <a:p>
            <a:r>
              <a:rPr lang="el-GR" sz="2400" dirty="0" smtClean="0"/>
              <a:t> </a:t>
            </a:r>
            <a:endParaRPr lang="el-GR" sz="2400" dirty="0"/>
          </a:p>
          <a:p>
            <a:r>
              <a:rPr lang="el-GR" sz="2400" dirty="0"/>
              <a:t> </a:t>
            </a:r>
          </a:p>
          <a:p>
            <a:r>
              <a:rPr lang="el-GR" sz="2400" dirty="0"/>
              <a:t>Η παραπάνω διαδικασία πρέπει να ακολουθηθεί με τη συγκεκριμένη σειρά, γιατί υπάρχει συνεχής ροή δεδομένων από το ένα πρόγραμμα στο άλλο. Τυχόν λανθασμένη σειρά κλεισίματος ή απότομο κλείσιμο, μπορεί να οδηγήσει σε απώλεια δεδομένων, δυσλειτουργία ή ακόμα καταστροφή του εικονικού κόσμου</a:t>
            </a:r>
            <a:r>
              <a:rPr lang="el-GR" dirty="0"/>
              <a:t>. </a:t>
            </a:r>
          </a:p>
        </p:txBody>
      </p:sp>
    </p:spTree>
    <p:extLst>
      <p:ext uri="{BB962C8B-B14F-4D97-AF65-F5344CB8AC3E}">
        <p14:creationId xmlns:p14="http://schemas.microsoft.com/office/powerpoint/2010/main" xmlns="" val="1258338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92573" y="1556792"/>
            <a:ext cx="9173841" cy="4680520"/>
          </a:xfrm>
        </p:spPr>
        <p:txBody>
          <a:bodyPr>
            <a:normAutofit/>
          </a:bodyPr>
          <a:lstStyle/>
          <a:p>
            <a:pPr marL="0" indent="0" algn="just">
              <a:buNone/>
            </a:pPr>
            <a:r>
              <a:rPr lang="el-GR" dirty="0" smtClean="0"/>
              <a:t>Η 4</a:t>
            </a:r>
            <a:r>
              <a:rPr lang="el-GR" baseline="30000" dirty="0" smtClean="0"/>
              <a:t>η</a:t>
            </a:r>
            <a:r>
              <a:rPr lang="el-GR" dirty="0" smtClean="0"/>
              <a:t> διάλεξη ήταν ουσιαστικά αφιερωμένη στην εγκατάσταση του </a:t>
            </a:r>
            <a:r>
              <a:rPr lang="en-US" dirty="0" err="1" smtClean="0"/>
              <a:t>Opensim</a:t>
            </a:r>
            <a:r>
              <a:rPr lang="el-GR" dirty="0" smtClean="0"/>
              <a:t>.</a:t>
            </a:r>
          </a:p>
          <a:p>
            <a:pPr marL="0" indent="0" algn="just">
              <a:buNone/>
            </a:pPr>
            <a:r>
              <a:rPr lang="el-GR" dirty="0" smtClean="0"/>
              <a:t>Υπάρχει πληθώρα σημείων που πρέπει να προσεχθούν πριν την εγκατάστασή του. Όμως σχεδόν στο σύνολό τους αφορούν ενέργειες τις οποίες ο χρήστης θα έπρεπε έτσι κι αλλιώς να είχε κάνει για να εξασφαλίσει την καλή λειτουργία του υπολογιστή του.</a:t>
            </a:r>
            <a:endParaRPr lang="en-US" dirty="0"/>
          </a:p>
        </p:txBody>
      </p:sp>
      <p:sp>
        <p:nvSpPr>
          <p:cNvPr id="4" name="Title 12"/>
          <p:cNvSpPr>
            <a:spLocks noGrp="1"/>
          </p:cNvSpPr>
          <p:nvPr>
            <p:ph type="title"/>
          </p:nvPr>
        </p:nvSpPr>
        <p:spPr>
          <a:xfrm>
            <a:off x="1522413" y="380999"/>
            <a:ext cx="9144001" cy="1383341"/>
          </a:xfrm>
        </p:spPr>
        <p:txBody>
          <a:bodyPr>
            <a:normAutofit/>
          </a:bodyPr>
          <a:lstStyle/>
          <a:p>
            <a:r>
              <a:rPr lang="el-GR" dirty="0" smtClean="0">
                <a:solidFill>
                  <a:srgbClr val="00B0F0"/>
                </a:solidFill>
              </a:rPr>
              <a:t>Σύνοψη 4</a:t>
            </a:r>
            <a:r>
              <a:rPr lang="el-GR" baseline="30000" dirty="0" smtClean="0">
                <a:solidFill>
                  <a:srgbClr val="00B0F0"/>
                </a:solidFill>
              </a:rPr>
              <a:t>ης</a:t>
            </a:r>
            <a:r>
              <a:rPr lang="el-GR" dirty="0" smtClean="0">
                <a:solidFill>
                  <a:srgbClr val="00B0F0"/>
                </a:solidFill>
              </a:rPr>
              <a:t> διάλεξης</a:t>
            </a:r>
            <a:r>
              <a:rPr lang="el-GR" dirty="0"/>
              <a:t/>
            </a:r>
            <a:br>
              <a:rPr lang="el-GR" dirty="0"/>
            </a:br>
            <a:endParaRPr lang="el-GR" dirty="0"/>
          </a:p>
        </p:txBody>
      </p:sp>
    </p:spTree>
    <p:extLst>
      <p:ext uri="{BB962C8B-B14F-4D97-AF65-F5344CB8AC3E}">
        <p14:creationId xmlns:p14="http://schemas.microsoft.com/office/powerpoint/2010/main" xmlns="" val="853761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204" y="2492896"/>
            <a:ext cx="4716015" cy="1371600"/>
          </a:xfrm>
        </p:spPr>
        <p:txBody>
          <a:bodyPr/>
          <a:lstStyle/>
          <a:p>
            <a:r>
              <a:rPr lang="el-GR" dirty="0" smtClean="0">
                <a:solidFill>
                  <a:srgbClr val="00B0F0"/>
                </a:solidFill>
              </a:rPr>
              <a:t>Τέλος </a:t>
            </a:r>
            <a:r>
              <a:rPr lang="en-US" dirty="0" smtClean="0">
                <a:solidFill>
                  <a:srgbClr val="00B0F0"/>
                </a:solidFill>
              </a:rPr>
              <a:t>4</a:t>
            </a:r>
            <a:r>
              <a:rPr lang="el-GR" baseline="30000" dirty="0" smtClean="0">
                <a:solidFill>
                  <a:srgbClr val="00B0F0"/>
                </a:solidFill>
              </a:rPr>
              <a:t>ης</a:t>
            </a:r>
            <a:r>
              <a:rPr lang="el-GR" dirty="0" smtClean="0">
                <a:solidFill>
                  <a:srgbClr val="00B0F0"/>
                </a:solidFill>
              </a:rPr>
              <a:t> Διάλεξης</a:t>
            </a:r>
            <a:endParaRPr lang="en-US" dirty="0">
              <a:solidFill>
                <a:srgbClr val="00B0F0"/>
              </a:solidFill>
            </a:endParaRPr>
          </a:p>
        </p:txBody>
      </p:sp>
    </p:spTree>
    <p:extLst>
      <p:ext uri="{BB962C8B-B14F-4D97-AF65-F5344CB8AC3E}">
        <p14:creationId xmlns:p14="http://schemas.microsoft.com/office/powerpoint/2010/main" xmlns="" val="1857294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196752"/>
            <a:ext cx="9828774" cy="5328592"/>
          </a:xfrm>
        </p:spPr>
        <p:txBody>
          <a:bodyPr>
            <a:normAutofit fontScale="92500" lnSpcReduction="10000"/>
          </a:bodyPr>
          <a:lstStyle/>
          <a:p>
            <a:pPr marL="0" indent="0">
              <a:buNone/>
            </a:pPr>
            <a:r>
              <a:rPr lang="el-GR" b="1" dirty="0"/>
              <a:t>Τι είναι το </a:t>
            </a:r>
            <a:r>
              <a:rPr lang="en-US" b="1" dirty="0"/>
              <a:t>Second </a:t>
            </a:r>
            <a:r>
              <a:rPr lang="en-US" b="1" dirty="0" smtClean="0"/>
              <a:t>Life</a:t>
            </a:r>
            <a:r>
              <a:rPr lang="el-GR" b="1" dirty="0" smtClean="0"/>
              <a:t>;</a:t>
            </a:r>
            <a:endParaRPr lang="en-US" dirty="0"/>
          </a:p>
          <a:p>
            <a:pPr marL="0" indent="0">
              <a:buNone/>
            </a:pPr>
            <a:r>
              <a:rPr lang="el-GR" dirty="0"/>
              <a:t>Το 1999 ο </a:t>
            </a:r>
            <a:r>
              <a:rPr lang="en-US" dirty="0"/>
              <a:t>Philip Rosedale</a:t>
            </a:r>
            <a:r>
              <a:rPr lang="el-GR" dirty="0"/>
              <a:t> ίδρυσε την εταιρεία </a:t>
            </a:r>
            <a:r>
              <a:rPr lang="en-US" dirty="0"/>
              <a:t>Linden Lab</a:t>
            </a:r>
            <a:r>
              <a:rPr lang="el-GR" dirty="0"/>
              <a:t>. Αρχικά προσπάθησε να υλοποιήσει το </a:t>
            </a:r>
            <a:r>
              <a:rPr lang="en-US" dirty="0"/>
              <a:t>Rig</a:t>
            </a:r>
            <a:r>
              <a:rPr lang="el-GR" dirty="0"/>
              <a:t>, που σε γενικές γραμμές ήταν ένας υπολογιστής που φοριόταν στους ώμους. Σύντομα όμως, μετά από την αποτυχία της συσκευής αυτής, το ενδιαφέρον στράφηκε στο λογισμικό.   </a:t>
            </a:r>
            <a:endParaRPr lang="en-US" dirty="0"/>
          </a:p>
          <a:p>
            <a:pPr marL="0" indent="0">
              <a:buNone/>
            </a:pPr>
            <a:r>
              <a:rPr lang="el-GR" dirty="0"/>
              <a:t>Το </a:t>
            </a:r>
            <a:r>
              <a:rPr lang="en-US" dirty="0"/>
              <a:t>Second Life</a:t>
            </a:r>
            <a:r>
              <a:rPr lang="el-GR" dirty="0"/>
              <a:t> ξεκίνησε ως </a:t>
            </a:r>
            <a:r>
              <a:rPr lang="en-US" dirty="0"/>
              <a:t>project</a:t>
            </a:r>
            <a:r>
              <a:rPr lang="el-GR" dirty="0"/>
              <a:t> τον Μάρτιο του 2002. Αποτελείται από δύο κομμάτια. Το λογισμικό του </a:t>
            </a:r>
            <a:r>
              <a:rPr lang="en-US" dirty="0"/>
              <a:t>server</a:t>
            </a:r>
            <a:r>
              <a:rPr lang="el-GR" dirty="0"/>
              <a:t> στο οποίο δεν έχουν άμεση πρόσβαση οι χρήστες και από το πρόγραμμα πλοήγησης που διανέμεται δωρεάν. </a:t>
            </a:r>
            <a:endParaRPr lang="en-US" dirty="0" smtClean="0"/>
          </a:p>
          <a:p>
            <a:pPr marL="0" indent="0">
              <a:buNone/>
            </a:pPr>
            <a:r>
              <a:rPr lang="el-GR" dirty="0" smtClean="0"/>
              <a:t>Το </a:t>
            </a:r>
            <a:r>
              <a:rPr lang="el-GR" dirty="0"/>
              <a:t>πρόγραμμα αυτό επιτρέπει στους χρήστες του να επικοινωνούν μεταξύ τους με εικονικούς εαυτούς μέσα σε ένα πλήρως αλληλεπιδραστικό περιβάλλον (το οποίο βρίσκεται στον </a:t>
            </a:r>
            <a:r>
              <a:rPr lang="en-US" dirty="0"/>
              <a:t>server</a:t>
            </a:r>
            <a:r>
              <a:rPr lang="el-GR" dirty="0"/>
              <a:t> ή καλύτερα σε συστοιχίες από </a:t>
            </a:r>
            <a:r>
              <a:rPr lang="en-US" dirty="0"/>
              <a:t>servers</a:t>
            </a:r>
            <a:r>
              <a:rPr lang="el-GR" dirty="0"/>
              <a:t>-</a:t>
            </a:r>
            <a:r>
              <a:rPr lang="en-US" dirty="0"/>
              <a:t>server farms</a:t>
            </a:r>
            <a:r>
              <a:rPr lang="el-GR" dirty="0"/>
              <a:t>). </a:t>
            </a:r>
            <a:endParaRPr lang="en-US" dirty="0" smtClean="0"/>
          </a:p>
          <a:p>
            <a:pPr marL="0" indent="0">
              <a:buNone/>
            </a:pPr>
            <a:r>
              <a:rPr lang="el-GR" dirty="0" smtClean="0"/>
              <a:t>Στον </a:t>
            </a:r>
            <a:r>
              <a:rPr lang="el-GR" dirty="0"/>
              <a:t>εικονικό κόσμο μπορεί κανείς να κάνει φίλους, να ακούσει μουσική, να ψωνίσει. Επιπλέον, οι χρήστες μπορούν να εξερευνήσουν, να κοινωνικοποιηθούν, να συμμετέχουν σε ατομικές ή ομαδικές δραστηριότητες, να δημιουργήσουν και να ανταλλάξουν αντικείμενα (ψηφιακά) και υπηρεσίες με άλλους. </a:t>
            </a:r>
            <a:endParaRPr lang="en-US" dirty="0"/>
          </a:p>
        </p:txBody>
      </p:sp>
      <p:sp>
        <p:nvSpPr>
          <p:cNvPr id="5" name="Title 12"/>
          <p:cNvSpPr>
            <a:spLocks noGrp="1"/>
          </p:cNvSpPr>
          <p:nvPr>
            <p:ph type="title"/>
          </p:nvPr>
        </p:nvSpPr>
        <p:spPr>
          <a:xfrm>
            <a:off x="1522222" y="476694"/>
            <a:ext cx="9144001" cy="699864"/>
          </a:xfrm>
        </p:spPr>
        <p:txBody>
          <a:bodyPr>
            <a:normAutofit fontScale="90000"/>
          </a:body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1795915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dirty="0" smtClean="0"/>
              <a:t>Με </a:t>
            </a:r>
            <a:r>
              <a:rPr lang="el-GR" dirty="0"/>
              <a:t>σημαντικά μεγαλύτερο κόστος, της τάξης των 1.000-2.000 (πραγματικών) δολαρίων και επίσης σημαντικό μηνιαίο ενοίκιο, κάποιος μπορεί να αγοράσει ένα "νησί", έναν εικονικό χώρο, τον οποίο μπορεί να διαμορφώσει κατά βούληση.   </a:t>
            </a:r>
            <a:endParaRPr lang="en-US" dirty="0"/>
          </a:p>
          <a:p>
            <a:pPr marL="0" indent="0">
              <a:buNone/>
            </a:pPr>
            <a:r>
              <a:rPr lang="el-GR" dirty="0"/>
              <a:t>Τον Ιανουάριο του 2008 οι "κάτοικοι" του εικονικού κόσμου ξόδεψαν 28.274.505 ώρες σε αυτόν, και σε κάθε δεδομένη χρονική στιγμή υπήρχαν 38.000 ταυτόχρονα συνδεδεμένοι χρήστες, φτάνοντας τους 88.200 ταυτόχρονα συνδεδεμένους χρήστες το 2009. Από τότε υπάρχει μια πτωτική πορεία στον αριθμό των ταυτόχρονα συνδεδεμένων χρηστών, που το 2010 έφτασαν τους 54.000 κατά μέσο όρο. Το Νοέμβριο του 2010 υπήρχαν 21,3 εκατομμύρια λογαριασμοί χρηστών. </a:t>
            </a:r>
            <a:endParaRPr lang="en-US" dirty="0"/>
          </a:p>
          <a:p>
            <a:pPr marL="0" indent="0">
              <a:buNone/>
            </a:pPr>
            <a:endParaRPr lang="en-US" dirty="0"/>
          </a:p>
        </p:txBody>
      </p:sp>
      <p:sp>
        <p:nvSpPr>
          <p:cNvPr id="5" name="Title 12"/>
          <p:cNvSpPr>
            <a:spLocks noGrp="1"/>
          </p:cNvSpPr>
          <p:nvPr>
            <p:ph type="title"/>
          </p:nvPr>
        </p:nvSpPr>
        <p:spPr>
          <a:xfrm>
            <a:off x="1522222" y="476694"/>
            <a:ext cx="9144001" cy="699864"/>
          </a:xfrm>
        </p:spPr>
        <p:txBody>
          <a:bodyPr>
            <a:normAutofit fontScale="90000"/>
          </a:body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3755382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196752"/>
            <a:ext cx="9828774" cy="5328592"/>
          </a:xfrm>
        </p:spPr>
        <p:txBody>
          <a:bodyPr>
            <a:normAutofit lnSpcReduction="10000"/>
          </a:bodyPr>
          <a:lstStyle/>
          <a:p>
            <a:pPr marL="0" indent="0">
              <a:buNone/>
            </a:pPr>
            <a:r>
              <a:rPr lang="el-GR" dirty="0">
                <a:solidFill>
                  <a:srgbClr val="00B0F0"/>
                </a:solidFill>
              </a:rPr>
              <a:t>Η εκπαίδευση στο </a:t>
            </a:r>
            <a:r>
              <a:rPr lang="el-GR" dirty="0" err="1">
                <a:solidFill>
                  <a:srgbClr val="00B0F0"/>
                </a:solidFill>
              </a:rPr>
              <a:t>Second</a:t>
            </a:r>
            <a:r>
              <a:rPr lang="el-GR" dirty="0">
                <a:solidFill>
                  <a:srgbClr val="00B0F0"/>
                </a:solidFill>
              </a:rPr>
              <a:t> </a:t>
            </a:r>
            <a:r>
              <a:rPr lang="el-GR" dirty="0" err="1" smtClean="0">
                <a:solidFill>
                  <a:srgbClr val="00B0F0"/>
                </a:solidFill>
              </a:rPr>
              <a:t>Lif</a:t>
            </a:r>
            <a:r>
              <a:rPr lang="en-US" dirty="0" smtClean="0">
                <a:solidFill>
                  <a:srgbClr val="00B0F0"/>
                </a:solidFill>
              </a:rPr>
              <a:t>e</a:t>
            </a:r>
            <a:r>
              <a:rPr lang="el-GR" dirty="0" smtClean="0"/>
              <a:t> </a:t>
            </a:r>
            <a:endParaRPr lang="el-GR" dirty="0"/>
          </a:p>
          <a:p>
            <a:pPr marL="0" indent="0">
              <a:buNone/>
            </a:pPr>
            <a:r>
              <a:rPr lang="el-GR" dirty="0" smtClean="0"/>
              <a:t>Το </a:t>
            </a:r>
            <a:r>
              <a:rPr lang="el-GR" dirty="0" err="1"/>
              <a:t>Second</a:t>
            </a:r>
            <a:r>
              <a:rPr lang="el-GR" dirty="0"/>
              <a:t> </a:t>
            </a:r>
            <a:r>
              <a:rPr lang="el-GR" dirty="0" err="1" smtClean="0"/>
              <a:t>Life</a:t>
            </a:r>
            <a:r>
              <a:rPr lang="el-GR" dirty="0" smtClean="0"/>
              <a:t> έχει προσελκύσει </a:t>
            </a:r>
            <a:r>
              <a:rPr lang="el-GR" dirty="0"/>
              <a:t>διάφορα εκπαιδευτικά ιδρύματα τα οποία χρησιμοποιούν αυτόν τον εικονικό κόσμο για να συγκεντρώσουν τους μαθητές τους και να κάνουν εκεί εικονικά μαθήματα. Αυτό το περιβάλλον βοηθά τους φοιτητές να ενταχθούν σε εξ αποστάσεως μαθήματα βοηθώντας τους να αναπτύξουν το αίσθημα της κοινότητας. </a:t>
            </a:r>
          </a:p>
          <a:p>
            <a:pPr marL="0" indent="0">
              <a:buNone/>
            </a:pPr>
            <a:r>
              <a:rPr lang="el-GR" dirty="0"/>
              <a:t> Το </a:t>
            </a:r>
            <a:r>
              <a:rPr lang="el-GR" dirty="0" err="1"/>
              <a:t>Second</a:t>
            </a:r>
            <a:r>
              <a:rPr lang="el-GR" dirty="0"/>
              <a:t> </a:t>
            </a:r>
            <a:r>
              <a:rPr lang="el-GR" dirty="0" err="1"/>
              <a:t>Life</a:t>
            </a:r>
            <a:r>
              <a:rPr lang="el-GR" dirty="0"/>
              <a:t> προσφέρει τη δυνατότητα σύγχρονης εξ αποστάσεως εκπαίδευσης με τη βοήθεια ήχου και γραπτής </a:t>
            </a:r>
            <a:r>
              <a:rPr lang="el-GR" dirty="0" err="1"/>
              <a:t>online</a:t>
            </a:r>
            <a:r>
              <a:rPr lang="el-GR" dirty="0"/>
              <a:t> συνομιλίας. Ειδικοί προβλέπουν ότι η μελλοντική τάξη δε θα βρίσκεται σε ένα Πανεπιστήμιο, αλλά στον ψηφιακό κόσμο του </a:t>
            </a:r>
            <a:r>
              <a:rPr lang="el-GR" dirty="0" err="1"/>
              <a:t>Second</a:t>
            </a:r>
            <a:r>
              <a:rPr lang="el-GR" dirty="0"/>
              <a:t> </a:t>
            </a:r>
            <a:r>
              <a:rPr lang="el-GR" dirty="0" err="1"/>
              <a:t>Life</a:t>
            </a:r>
            <a:r>
              <a:rPr lang="el-GR" dirty="0"/>
              <a:t> και οι εκπαιδευόμενοι θα χειρίζονται την εικονική τους μορφή με το πληκτρολόγιο. </a:t>
            </a:r>
            <a:endParaRPr lang="el-GR" dirty="0" smtClean="0"/>
          </a:p>
          <a:p>
            <a:pPr marL="0" indent="0">
              <a:buNone/>
            </a:pPr>
            <a:r>
              <a:rPr lang="el-GR" dirty="0" smtClean="0"/>
              <a:t>Περισσότεροι </a:t>
            </a:r>
            <a:r>
              <a:rPr lang="el-GR" dirty="0"/>
              <a:t>από εξήντα εκπαιδευτικοί οργανισμοί έχουν ενταχθεί στο </a:t>
            </a:r>
            <a:r>
              <a:rPr lang="el-GR" dirty="0" err="1"/>
              <a:t>Second</a:t>
            </a:r>
            <a:r>
              <a:rPr lang="el-GR" dirty="0"/>
              <a:t> </a:t>
            </a:r>
            <a:r>
              <a:rPr lang="el-GR" dirty="0" err="1"/>
              <a:t>Life</a:t>
            </a:r>
            <a:r>
              <a:rPr lang="el-GR" dirty="0"/>
              <a:t> αναζητώντας τρόπους που μπορεί να χρησιμοποιηθεί για προώθηση της μάθησης. </a:t>
            </a:r>
          </a:p>
        </p:txBody>
      </p:sp>
      <p:sp>
        <p:nvSpPr>
          <p:cNvPr id="5" name="Title 12"/>
          <p:cNvSpPr>
            <a:spLocks noGrp="1"/>
          </p:cNvSpPr>
          <p:nvPr>
            <p:ph type="title"/>
          </p:nvPr>
        </p:nvSpPr>
        <p:spPr>
          <a:xfrm>
            <a:off x="1522222" y="476694"/>
            <a:ext cx="9144001" cy="699864"/>
          </a:xfrm>
        </p:spPr>
        <p:txBody>
          <a:bodyPr>
            <a:normAutofit fontScale="90000"/>
          </a:body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708764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dirty="0"/>
              <a:t> Η εταιρεία, προσπαθώντας να προσελκύσει περισσότερους καθηγητές που επιθυμούν να πειραματιστούν με αυτή την ανορθόδοξη μέθοδο διδασκαλίας, </a:t>
            </a:r>
            <a:r>
              <a:rPr lang="el-GR" dirty="0" smtClean="0"/>
              <a:t>είχε δημιουργήσει </a:t>
            </a:r>
            <a:r>
              <a:rPr lang="el-GR" dirty="0"/>
              <a:t>ένα </a:t>
            </a:r>
            <a:r>
              <a:rPr lang="el-GR" dirty="0" smtClean="0"/>
              <a:t>πρόγραμμα</a:t>
            </a:r>
            <a:r>
              <a:rPr lang="el-GR" dirty="0"/>
              <a:t>, το "</a:t>
            </a:r>
            <a:r>
              <a:rPr lang="el-GR" dirty="0" err="1"/>
              <a:t>Campus</a:t>
            </a:r>
            <a:r>
              <a:rPr lang="el-GR" dirty="0"/>
              <a:t>: </a:t>
            </a:r>
            <a:r>
              <a:rPr lang="el-GR" dirty="0" err="1"/>
              <a:t>Second</a:t>
            </a:r>
            <a:r>
              <a:rPr lang="el-GR" dirty="0"/>
              <a:t> </a:t>
            </a:r>
            <a:r>
              <a:rPr lang="el-GR" dirty="0" err="1"/>
              <a:t>Life</a:t>
            </a:r>
            <a:r>
              <a:rPr lang="el-GR" dirty="0"/>
              <a:t>", που </a:t>
            </a:r>
            <a:r>
              <a:rPr lang="el-GR" dirty="0" smtClean="0"/>
              <a:t>απευθυνόταν </a:t>
            </a:r>
            <a:r>
              <a:rPr lang="el-GR" dirty="0"/>
              <a:t>σε Πανεπιστήμια. </a:t>
            </a:r>
            <a:endParaRPr lang="el-GR" dirty="0" smtClean="0"/>
          </a:p>
          <a:p>
            <a:pPr marL="0" indent="0">
              <a:buNone/>
            </a:pPr>
            <a:r>
              <a:rPr lang="el-GR" dirty="0" smtClean="0"/>
              <a:t>Επίσης</a:t>
            </a:r>
            <a:r>
              <a:rPr lang="el-GR" dirty="0"/>
              <a:t>, προσφέρει δωρεάν λογαριασμούς στους φοιτητές και ένα εκτάριο γης (ψηφιακής) στους καθηγητές. </a:t>
            </a:r>
            <a:endParaRPr lang="el-GR" dirty="0" smtClean="0"/>
          </a:p>
        </p:txBody>
      </p:sp>
      <p:sp>
        <p:nvSpPr>
          <p:cNvPr id="5" name="Title 12"/>
          <p:cNvSpPr>
            <a:spLocks noGrp="1"/>
          </p:cNvSpPr>
          <p:nvPr>
            <p:ph type="title"/>
          </p:nvPr>
        </p:nvSpPr>
        <p:spPr>
          <a:xfrm>
            <a:off x="1522222" y="476694"/>
            <a:ext cx="9144001" cy="699864"/>
          </a:xfrm>
        </p:spPr>
        <p:txBody>
          <a:bodyPr>
            <a:normAutofit fontScale="90000"/>
          </a:body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2159358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222" y="1196752"/>
            <a:ext cx="9828774" cy="5328592"/>
          </a:xfrm>
        </p:spPr>
        <p:txBody>
          <a:bodyPr>
            <a:normAutofit fontScale="92500"/>
          </a:bodyPr>
          <a:lstStyle/>
          <a:p>
            <a:pPr marL="0" indent="0">
              <a:buNone/>
            </a:pPr>
            <a:r>
              <a:rPr lang="el-GR" b="1" dirty="0">
                <a:solidFill>
                  <a:srgbClr val="00B0F0"/>
                </a:solidFill>
              </a:rPr>
              <a:t>Το </a:t>
            </a:r>
            <a:r>
              <a:rPr lang="en-US" b="1" dirty="0">
                <a:solidFill>
                  <a:srgbClr val="00B0F0"/>
                </a:solidFill>
              </a:rPr>
              <a:t>Open Simulator</a:t>
            </a:r>
            <a:r>
              <a:rPr lang="el-GR" b="1" dirty="0">
                <a:solidFill>
                  <a:srgbClr val="00B0F0"/>
                </a:solidFill>
              </a:rPr>
              <a:t>, </a:t>
            </a:r>
            <a:r>
              <a:rPr lang="en-US" b="1" dirty="0" err="1">
                <a:solidFill>
                  <a:srgbClr val="00B0F0"/>
                </a:solidFill>
              </a:rPr>
              <a:t>Opensim</a:t>
            </a:r>
            <a:r>
              <a:rPr lang="en-US" b="1" dirty="0">
                <a:solidFill>
                  <a:srgbClr val="00B0F0"/>
                </a:solidFill>
              </a:rPr>
              <a:t> </a:t>
            </a:r>
          </a:p>
          <a:p>
            <a:pPr marL="0" indent="0">
              <a:buNone/>
            </a:pPr>
            <a:r>
              <a:rPr lang="el-GR" dirty="0"/>
              <a:t>Ο καθαρά εμπορικός χαρακτήρας του </a:t>
            </a:r>
            <a:r>
              <a:rPr lang="en-US" dirty="0"/>
              <a:t>Second Life</a:t>
            </a:r>
            <a:r>
              <a:rPr lang="el-GR" dirty="0"/>
              <a:t> και το υψηλό κόστος διατήρησης "ιδιόκτητων" περιοχών, ώθησε μια ομάδα από προγραμματιστές να δημιουργήσουν μια εναλλακτική, ελεύθερη πλατφόρμα (λογισμικό </a:t>
            </a:r>
            <a:r>
              <a:rPr lang="en-US" dirty="0"/>
              <a:t>server</a:t>
            </a:r>
            <a:r>
              <a:rPr lang="el-GR" dirty="0"/>
              <a:t>) για τη δημιουργία και διαχείριση τρισδιάστατων εικονικών κόσμων. Έτσι, πριν από </a:t>
            </a:r>
            <a:r>
              <a:rPr lang="el-GR" dirty="0" smtClean="0"/>
              <a:t>3.5 περίπου </a:t>
            </a:r>
            <a:r>
              <a:rPr lang="el-GR" dirty="0"/>
              <a:t>χρόνια άρχισε το </a:t>
            </a:r>
            <a:r>
              <a:rPr lang="en-US" dirty="0"/>
              <a:t>project Open Simulator</a:t>
            </a:r>
            <a:r>
              <a:rPr lang="el-GR" dirty="0"/>
              <a:t> ή απλά </a:t>
            </a:r>
            <a:r>
              <a:rPr lang="en-US" dirty="0" err="1"/>
              <a:t>Opensim</a:t>
            </a:r>
            <a:r>
              <a:rPr lang="el-GR" dirty="0"/>
              <a:t>. Αν και βρίσκεται ακόμα σε προ-δοκιμαστική (</a:t>
            </a:r>
            <a:r>
              <a:rPr lang="en-US" dirty="0"/>
              <a:t>Alpha</a:t>
            </a:r>
            <a:r>
              <a:rPr lang="el-GR" dirty="0"/>
              <a:t>) μορφή, το λογισμικό είναι πλήρως λειτουργικό και συμβατό με το </a:t>
            </a:r>
            <a:r>
              <a:rPr lang="en-US" dirty="0"/>
              <a:t>Second Life</a:t>
            </a:r>
            <a:r>
              <a:rPr lang="el-GR" dirty="0"/>
              <a:t>, παρόλο που οι δύο πλατφόρμες δεν επικοινωνούν μεταξύ τους. </a:t>
            </a:r>
            <a:endParaRPr lang="en-US" dirty="0"/>
          </a:p>
          <a:p>
            <a:pPr marL="0" indent="0">
              <a:buNone/>
            </a:pPr>
            <a:r>
              <a:rPr lang="el-GR" dirty="0"/>
              <a:t>Το </a:t>
            </a:r>
            <a:r>
              <a:rPr lang="en-US" dirty="0" err="1"/>
              <a:t>Opensim</a:t>
            </a:r>
            <a:r>
              <a:rPr lang="el-GR" dirty="0"/>
              <a:t> εξελίσσεται με ταχείς ρυθμούς και η κοινότητα των προγραμματιστών που συνεισφέρουν σε αυτό αυξάνεται σημαντικά. Εξίσου σημαντικά αυξάνεται η κοινότητα των χρηστών του (αν και ακόμα δεν έχει τη διάδοση του </a:t>
            </a:r>
            <a:r>
              <a:rPr lang="en-US" dirty="0"/>
              <a:t>Second Life</a:t>
            </a:r>
            <a:r>
              <a:rPr lang="el-GR" dirty="0"/>
              <a:t>), γιατί δίνεται η δυνατότητα στον κάθε απλό χρήστη να φιλοξενεί στον υπολογιστή του έναν εικονικό κόσμο, χωρίς κόστος και χωρίς τους περιορισμούς (μέγεθος, αριθμός αντικειμένων) που θέτει το </a:t>
            </a:r>
            <a:r>
              <a:rPr lang="en-US" dirty="0"/>
              <a:t>Second </a:t>
            </a:r>
            <a:r>
              <a:rPr lang="en-US" dirty="0" smtClean="0"/>
              <a:t>Life</a:t>
            </a:r>
            <a:r>
              <a:rPr lang="el-GR" dirty="0"/>
              <a:t>.   </a:t>
            </a:r>
            <a:endParaRPr lang="en-US" dirty="0"/>
          </a:p>
        </p:txBody>
      </p:sp>
      <p:sp>
        <p:nvSpPr>
          <p:cNvPr id="5" name="Title 12"/>
          <p:cNvSpPr>
            <a:spLocks noGrp="1"/>
          </p:cNvSpPr>
          <p:nvPr>
            <p:ph type="title"/>
          </p:nvPr>
        </p:nvSpPr>
        <p:spPr>
          <a:xfrm>
            <a:off x="1522222" y="476694"/>
            <a:ext cx="9144001" cy="699864"/>
          </a:xfrm>
        </p:spPr>
        <p:txBody>
          <a:bodyPr>
            <a:normAutofit fontScale="90000"/>
          </a:body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Tree>
    <p:extLst>
      <p:ext uri="{BB962C8B-B14F-4D97-AF65-F5344CB8AC3E}">
        <p14:creationId xmlns:p14="http://schemas.microsoft.com/office/powerpoint/2010/main" xmlns="" val="104811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3254</Words>
  <Application>Microsoft Office PowerPoint</Application>
  <PresentationFormat>Custom</PresentationFormat>
  <Paragraphs>235</Paragraphs>
  <Slides>45</Slides>
  <Notes>36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Digital Blue Tunnel 16x9</vt:lpstr>
      <vt:lpstr>Office Theme</vt:lpstr>
      <vt:lpstr>Τεχνολογικές και διδακτικές καινοτομίες με τη χρήση της Πληροφορικής Εικονική Πραγματικότητα</vt:lpstr>
      <vt:lpstr>Άδειες Χρήσης</vt:lpstr>
      <vt:lpstr>Χρηματοδότηση</vt:lpstr>
      <vt:lpstr>Τεχνολογικές και διδακτικές καινοτομίες με τη χρήση της Πληροφορικής Εικονική Πραγματικότητα</vt:lpstr>
      <vt:lpstr>Ο τρίτος δρόμος στην κατασκευή εφαρμογών Εικονικής Πραγματικότητας</vt:lpstr>
      <vt:lpstr>Ο τρίτος δρόμος στην κατασκευή εφαρμογών Εικονικής Πραγματικότητας</vt:lpstr>
      <vt:lpstr>Ο τρίτος δρόμος στην κατασκευή εφαρμογών Εικονικής Πραγματικότητας</vt:lpstr>
      <vt:lpstr>Ο τρίτος δρόμος στην κατασκευή εφαρμογών Εικονικής Πραγματικότητας</vt:lpstr>
      <vt:lpstr>Ο τρίτος δρόμος στην κατασκευή εφαρμογών Εικονικής Πραγματικότητας</vt:lpstr>
      <vt:lpstr>Slide 10</vt:lpstr>
      <vt:lpstr>Slide 11</vt:lpstr>
      <vt:lpstr>Slide 12</vt:lpstr>
      <vt:lpstr>Slide 13</vt:lpstr>
      <vt:lpstr>Slide 14</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Η διανομή SimonaStick (Sim on a Stick) και η εγκατάστασή της </vt:lpstr>
      <vt:lpstr>Εκκίνηση εικονικού κόσμου </vt:lpstr>
      <vt:lpstr>Εκκίνηση εικονικού κόσμου </vt:lpstr>
      <vt:lpstr>Εκκίνηση εικονικού κόσμου </vt:lpstr>
      <vt:lpstr>Εκκίνηση εικονικού κόσμου </vt:lpstr>
      <vt:lpstr>Εκκίνηση εικονικού κόσμου </vt:lpstr>
      <vt:lpstr>Εκκίνηση εικονικού κόσμου </vt:lpstr>
      <vt:lpstr>Εκκίνηση εικονικού κόσμου </vt:lpstr>
      <vt:lpstr>Εκκίνηση εικονικού κόσμου </vt:lpstr>
      <vt:lpstr>Εκκίνηση εικονικού κόσμου </vt:lpstr>
      <vt:lpstr>Εκκίνηση εικονικού κόσμου </vt:lpstr>
      <vt:lpstr>Διαδικασία κλεισίματος του εικονικού κόσμου</vt:lpstr>
      <vt:lpstr>Σύνοψη 4ης διάλεξης </vt:lpstr>
      <vt:lpstr>Τέλος 4ης Διάλεξης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2015-06-02T14:18:30Z</dcterms:created>
  <dcterms:modified xsi:type="dcterms:W3CDTF">2015-09-02T16:40:21Z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