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  <p:sldMasterId id="2147483716" r:id="rId2"/>
  </p:sldMasterIdLst>
  <p:notesMasterIdLst>
    <p:notesMasterId r:id="rId33"/>
  </p:notesMasterIdLst>
  <p:handoutMasterIdLst>
    <p:handoutMasterId r:id="rId34"/>
  </p:handoutMasterIdLst>
  <p:sldIdLst>
    <p:sldId id="287" r:id="rId3"/>
    <p:sldId id="288" r:id="rId4"/>
    <p:sldId id="289" r:id="rId5"/>
    <p:sldId id="257" r:id="rId6"/>
    <p:sldId id="259" r:id="rId7"/>
    <p:sldId id="258" r:id="rId8"/>
    <p:sldId id="261" r:id="rId9"/>
    <p:sldId id="262" r:id="rId10"/>
    <p:sldId id="264" r:id="rId11"/>
    <p:sldId id="265" r:id="rId12"/>
    <p:sldId id="263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4" r:id="rId21"/>
    <p:sldId id="275" r:id="rId22"/>
    <p:sldId id="276" r:id="rId23"/>
    <p:sldId id="277" r:id="rId24"/>
    <p:sldId id="278" r:id="rId25"/>
    <p:sldId id="285" r:id="rId26"/>
    <p:sldId id="279" r:id="rId27"/>
    <p:sldId id="280" r:id="rId28"/>
    <p:sldId id="286" r:id="rId29"/>
    <p:sldId id="282" r:id="rId30"/>
    <p:sldId id="283" r:id="rId31"/>
    <p:sldId id="284" r:id="rId32"/>
  </p:sldIdLst>
  <p:sldSz cx="9144000" cy="6858000" type="screen4x3"/>
  <p:notesSz cx="7099300" cy="10234613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mbri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mbri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mbri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mbri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212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lypso\qmlab\Mathimata\&#913;&#957;&#940;&#955;&#965;&#963;&#951;%20&#916;&#949;&#948;&#959;&#956;&#941;&#957;&#969;&#957;\&#904;&#960;&#964;&#945;&#952;&#955;&#959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8965223097112858E-2"/>
          <c:y val="5.0925925925925979E-2"/>
          <c:w val="0.91120844269466361"/>
          <c:h val="0.89814814814814892"/>
        </c:manualLayout>
      </c:layout>
      <c:bubbleChart>
        <c:varyColors val="0"/>
        <c:ser>
          <c:idx val="0"/>
          <c:order val="0"/>
          <c:spPr>
            <a:noFill/>
            <a:ln>
              <a:solidFill>
                <a:schemeClr val="tx1"/>
              </a:solidFill>
            </a:ln>
          </c:spPr>
          <c:invertIfNegative val="0"/>
          <c:xVal>
            <c:strRef>
              <c:f>Φύλλο1!$F$1:$F$27</c:f>
              <c:strCache>
                <c:ptCount val="27"/>
                <c:pt idx="0">
                  <c:v>Άλμα εις μήκος (m)</c:v>
                </c:pt>
                <c:pt idx="1">
                  <c:v>6,23</c:v>
                </c:pt>
                <c:pt idx="2">
                  <c:v>6,22</c:v>
                </c:pt>
                <c:pt idx="3">
                  <c:v>5,76</c:v>
                </c:pt>
                <c:pt idx="4">
                  <c:v>6,01</c:v>
                </c:pt>
                <c:pt idx="5">
                  <c:v>6,82</c:v>
                </c:pt>
                <c:pt idx="6">
                  <c:v>6,01</c:v>
                </c:pt>
                <c:pt idx="7">
                  <c:v>6,02</c:v>
                </c:pt>
                <c:pt idx="8">
                  <c:v>6,1</c:v>
                </c:pt>
                <c:pt idx="9">
                  <c:v>5,88</c:v>
                </c:pt>
                <c:pt idx="10">
                  <c:v>6,13</c:v>
                </c:pt>
                <c:pt idx="11">
                  <c:v>6,1</c:v>
                </c:pt>
                <c:pt idx="12">
                  <c:v>6,11</c:v>
                </c:pt>
                <c:pt idx="13">
                  <c:v>6,38</c:v>
                </c:pt>
                <c:pt idx="14">
                  <c:v>7,1</c:v>
                </c:pt>
                <c:pt idx="15">
                  <c:v>6,35</c:v>
                </c:pt>
                <c:pt idx="16">
                  <c:v>6,12</c:v>
                </c:pt>
                <c:pt idx="17">
                  <c:v>5,99</c:v>
                </c:pt>
                <c:pt idx="18">
                  <c:v>5,74</c:v>
                </c:pt>
                <c:pt idx="19">
                  <c:v>6,49</c:v>
                </c:pt>
                <c:pt idx="20">
                  <c:v>6,03</c:v>
                </c:pt>
                <c:pt idx="21">
                  <c:v>5,9</c:v>
                </c:pt>
                <c:pt idx="22">
                  <c:v>6,08</c:v>
                </c:pt>
                <c:pt idx="23">
                  <c:v>5,65</c:v>
                </c:pt>
                <c:pt idx="24">
                  <c:v>6,11</c:v>
                </c:pt>
                <c:pt idx="25">
                  <c:v>6,2</c:v>
                </c:pt>
                <c:pt idx="26">
                  <c:v>5,99</c:v>
                </c:pt>
              </c:strCache>
            </c:strRef>
          </c:xVal>
          <c:yVal>
            <c:numRef>
              <c:f>Φύλλο1!$G$1:$G$27</c:f>
              <c:numCache>
                <c:formatCode>General</c:formatCode>
                <c:ptCount val="27"/>
                <c:pt idx="0">
                  <c:v>0</c:v>
                </c:pt>
                <c:pt idx="1">
                  <c:v>45.42</c:v>
                </c:pt>
                <c:pt idx="2">
                  <c:v>45.18</c:v>
                </c:pt>
                <c:pt idx="3">
                  <c:v>0</c:v>
                </c:pt>
                <c:pt idx="4">
                  <c:v>48.1</c:v>
                </c:pt>
                <c:pt idx="5">
                  <c:v>41.9</c:v>
                </c:pt>
                <c:pt idx="6">
                  <c:v>43.3</c:v>
                </c:pt>
                <c:pt idx="7">
                  <c:v>51.120000000000012</c:v>
                </c:pt>
                <c:pt idx="8">
                  <c:v>37.58</c:v>
                </c:pt>
                <c:pt idx="9">
                  <c:v>44.4</c:v>
                </c:pt>
                <c:pt idx="10">
                  <c:v>45.14</c:v>
                </c:pt>
                <c:pt idx="11">
                  <c:v>52.120000000000012</c:v>
                </c:pt>
                <c:pt idx="12">
                  <c:v>44.48</c:v>
                </c:pt>
                <c:pt idx="13">
                  <c:v>40.78</c:v>
                </c:pt>
                <c:pt idx="14">
                  <c:v>44.98</c:v>
                </c:pt>
                <c:pt idx="15">
                  <c:v>47.42</c:v>
                </c:pt>
                <c:pt idx="16">
                  <c:v>44.120000000000012</c:v>
                </c:pt>
                <c:pt idx="17">
                  <c:v>41.28</c:v>
                </c:pt>
                <c:pt idx="18">
                  <c:v>41.08</c:v>
                </c:pt>
                <c:pt idx="19">
                  <c:v>41.3</c:v>
                </c:pt>
                <c:pt idx="20">
                  <c:v>44.42</c:v>
                </c:pt>
                <c:pt idx="21">
                  <c:v>49.02</c:v>
                </c:pt>
                <c:pt idx="22">
                  <c:v>35.42</c:v>
                </c:pt>
                <c:pt idx="23">
                  <c:v>52.58</c:v>
                </c:pt>
                <c:pt idx="24">
                  <c:v>49</c:v>
                </c:pt>
                <c:pt idx="25">
                  <c:v>43.46</c:v>
                </c:pt>
                <c:pt idx="26">
                  <c:v>45.120000000000012</c:v>
                </c:pt>
              </c:numCache>
            </c:numRef>
          </c:yVal>
          <c:bubbleSize>
            <c:numRef>
              <c:f>Φύλλο1!$H$1:$H$27</c:f>
              <c:numCache>
                <c:formatCode>General</c:formatCode>
                <c:ptCount val="27"/>
                <c:pt idx="0">
                  <c:v>0</c:v>
                </c:pt>
                <c:pt idx="1">
                  <c:v>134.31</c:v>
                </c:pt>
                <c:pt idx="2">
                  <c:v>130.9</c:v>
                </c:pt>
                <c:pt idx="3">
                  <c:v>141.59</c:v>
                </c:pt>
                <c:pt idx="4">
                  <c:v>129.49</c:v>
                </c:pt>
                <c:pt idx="5">
                  <c:v>125.08</c:v>
                </c:pt>
                <c:pt idx="6">
                  <c:v>138.84</c:v>
                </c:pt>
                <c:pt idx="7">
                  <c:v>134.35000000000016</c:v>
                </c:pt>
                <c:pt idx="8">
                  <c:v>128.62</c:v>
                </c:pt>
                <c:pt idx="9">
                  <c:v>144.30000000000001</c:v>
                </c:pt>
                <c:pt idx="10">
                  <c:v>128.83000000000001</c:v>
                </c:pt>
                <c:pt idx="11">
                  <c:v>151.20999999999998</c:v>
                </c:pt>
                <c:pt idx="12">
                  <c:v>127.9</c:v>
                </c:pt>
                <c:pt idx="13">
                  <c:v>134.16</c:v>
                </c:pt>
                <c:pt idx="14">
                  <c:v>131.75</c:v>
                </c:pt>
                <c:pt idx="15">
                  <c:v>139.60999999999999</c:v>
                </c:pt>
                <c:pt idx="16">
                  <c:v>130.96</c:v>
                </c:pt>
                <c:pt idx="17">
                  <c:v>135.57</c:v>
                </c:pt>
                <c:pt idx="18">
                  <c:v>137.53</c:v>
                </c:pt>
                <c:pt idx="19">
                  <c:v>131.22</c:v>
                </c:pt>
                <c:pt idx="20">
                  <c:v>134.94999999999999</c:v>
                </c:pt>
                <c:pt idx="21">
                  <c:v>135.18</c:v>
                </c:pt>
                <c:pt idx="22">
                  <c:v>142.19</c:v>
                </c:pt>
                <c:pt idx="23">
                  <c:v>142.41999999999999</c:v>
                </c:pt>
                <c:pt idx="24">
                  <c:v>138.4</c:v>
                </c:pt>
                <c:pt idx="25">
                  <c:v>134.96</c:v>
                </c:pt>
                <c:pt idx="26">
                  <c:v>151.84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45900544"/>
        <c:axId val="45902080"/>
      </c:bubbleChart>
      <c:valAx>
        <c:axId val="45900544"/>
        <c:scaling>
          <c:orientation val="minMax"/>
        </c:scaling>
        <c:delete val="0"/>
        <c:axPos val="b"/>
        <c:majorTickMark val="out"/>
        <c:minorTickMark val="none"/>
        <c:tickLblPos val="nextTo"/>
        <c:crossAx val="45902080"/>
        <c:crosses val="autoZero"/>
        <c:crossBetween val="midCat"/>
      </c:valAx>
      <c:valAx>
        <c:axId val="45902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90054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65" tIns="47633" rIns="95265" bIns="47633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el-GR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294" y="0"/>
            <a:ext cx="3076363" cy="51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65" tIns="47633" rIns="95265" bIns="47633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endParaRPr lang="el-GR"/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137"/>
            <a:ext cx="3076363" cy="51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65" tIns="47633" rIns="95265" bIns="47633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el-GR"/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294" y="9721137"/>
            <a:ext cx="3076363" cy="51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65" tIns="47633" rIns="95265" bIns="47633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fld id="{61CEA3B0-DD02-4223-9A33-3D7B368087AF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1793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65" tIns="47633" rIns="95265" bIns="47633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el-GR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65" tIns="47633" rIns="95265" bIns="47633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endParaRPr lang="el-GR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2231"/>
            <a:ext cx="5679440" cy="460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65" tIns="47633" rIns="95265" bIns="476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37"/>
            <a:ext cx="3076363" cy="51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65" tIns="47633" rIns="95265" bIns="47633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el-GR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37"/>
            <a:ext cx="3076363" cy="51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65" tIns="47633" rIns="95265" bIns="47633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fld id="{94F60719-5B22-437E-A1DB-355061262F32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94158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4450" indent="-184450">
              <a:spcBef>
                <a:spcPct val="0"/>
              </a:spcBef>
              <a:buFontTx/>
              <a:buChar char="•"/>
            </a:pPr>
            <a:endParaRPr lang="el-GR" altLang="el-GR" smtClean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52228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70736" indent="-29643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5748" indent="-23715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60047" indent="-23715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34347" indent="-23715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8646" indent="-237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2945" indent="-237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57245" indent="-237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31544" indent="-237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8FD84F1-AED9-4D80-8FE8-E6B29D92527F}" type="slidenum">
              <a:rPr lang="el-GR" altLang="el-GR">
                <a:solidFill>
                  <a:srgbClr val="000000"/>
                </a:solidFill>
                <a:cs typeface="Arial" pitchFamily="34" charset="0"/>
              </a:rPr>
              <a:pPr/>
              <a:t>1</a:t>
            </a:fld>
            <a:endParaRPr lang="el-GR" altLang="el-GR">
              <a:solidFill>
                <a:srgbClr val="000000"/>
              </a:solidFill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l-GR" altLang="el-GR" smtClean="0">
                <a:latin typeface="Arial" pitchFamily="34" charset="0"/>
              </a:rPr>
              <a:t> </a:t>
            </a:r>
          </a:p>
        </p:txBody>
      </p:sp>
      <p:sp>
        <p:nvSpPr>
          <p:cNvPr id="53252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70736" indent="-29643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5748" indent="-23715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60047" indent="-23715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34347" indent="-23715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8646" indent="-237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2945" indent="-237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57245" indent="-237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31544" indent="-237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4AE4589-27B4-448E-B59F-57150C03CCF2}" type="slidenum">
              <a:rPr lang="el-GR" altLang="el-GR">
                <a:solidFill>
                  <a:srgbClr val="000000"/>
                </a:solidFill>
                <a:cs typeface="Arial" pitchFamily="34" charset="0"/>
              </a:rPr>
              <a:pPr/>
              <a:t>2</a:t>
            </a:fld>
            <a:endParaRPr lang="el-GR" altLang="el-GR">
              <a:solidFill>
                <a:srgbClr val="000000"/>
              </a:solidFill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20</a:t>
            </a:fld>
            <a:endParaRPr lang="el-G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22</a:t>
            </a:fld>
            <a:endParaRPr 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23</a:t>
            </a:fld>
            <a:endParaRPr lang="el-G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24</a:t>
            </a:fld>
            <a:endParaRPr lang="el-G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25</a:t>
            </a:fld>
            <a:endParaRPr lang="el-G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26</a:t>
            </a:fld>
            <a:endParaRPr lang="el-G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27</a:t>
            </a:fld>
            <a:endParaRPr lang="el-G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28</a:t>
            </a:fld>
            <a:endParaRPr lang="el-G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29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4450" indent="-184450">
              <a:spcBef>
                <a:spcPct val="0"/>
              </a:spcBef>
              <a:buFontTx/>
              <a:buChar char="•"/>
            </a:pPr>
            <a:endParaRPr lang="el-GR" altLang="el-GR" smtClean="0">
              <a:latin typeface="Arial" pitchFamily="34" charset="0"/>
            </a:endParaRPr>
          </a:p>
        </p:txBody>
      </p:sp>
      <p:sp>
        <p:nvSpPr>
          <p:cNvPr id="54276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70736" indent="-29643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5748" indent="-23715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60047" indent="-23715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34347" indent="-23715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8646" indent="-237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2945" indent="-237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57245" indent="-237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31544" indent="-237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39E3272-68F6-41D5-AB95-B39FC4882437}" type="slidenum">
              <a:rPr lang="el-GR" altLang="el-GR">
                <a:solidFill>
                  <a:srgbClr val="000000"/>
                </a:solidFill>
                <a:cs typeface="Arial" pitchFamily="34" charset="0"/>
              </a:rPr>
              <a:pPr/>
              <a:t>3</a:t>
            </a:fld>
            <a:endParaRPr lang="el-GR" altLang="el-GR">
              <a:solidFill>
                <a:srgbClr val="000000"/>
              </a:solidFill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30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60719-5B22-437E-A1DB-355061262F32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  <p:sp>
        <p:nvSpPr>
          <p:cNvPr id="66563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  <p:sp>
        <p:nvSpPr>
          <p:cNvPr id="66564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l-GR">
              <a:latin typeface="Arial" charset="0"/>
            </a:endParaRP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3600" i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1900"/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6569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33AC81C1-05DB-4616-BEF6-A5924BF892A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B51809-822C-445B-9ECF-C98503B0E34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27800" y="333375"/>
            <a:ext cx="1924050" cy="575945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755650" y="333375"/>
            <a:ext cx="5619750" cy="575945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29980-9D29-46A0-8C1D-7EF175ACB45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AE907F3-2D64-49AA-88F4-31A3DA3668C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Τίτλος, 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19CE626-E191-4583-9D92-6430CC72250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Τίτλος, Αντι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2A388BC-6B23-48A4-988F-86CC3B36A9A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1D1C4EC-D1AE-4E92-926A-A5B5E61360F6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88C67CB4-AC02-49D7-B6EA-AC8D9E1E5B8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892119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B219D36-0F7E-452B-A8FE-2E5FB39EE6F2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389B8BE7-5B8E-4E9D-A79C-69734E7071EA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4302699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D1B322BE-AC60-42BD-B5FE-A6D2A13D4B66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1F5EDEF4-F978-4320-A60A-EC18DCC110F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32919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47B98A6-7629-4E7B-98A2-84FA5070FC78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964EC9D7-4213-42EE-AC75-400653CC1D1E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758822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185DC10-0F5D-4523-81DB-D7C168E2688C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6F77C93B-D312-4EE0-99F7-4F922264D329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593973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134D1-9823-406E-A01A-8BACD66E41F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DECCBF4E-FF50-4A20-B651-B7D36929BF64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3A5B9CA8-BA8C-48B2-BC34-B602336F7502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9691946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D36FF24C-9E89-45E4-9FA2-7FF64DC51DC9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63FC7F00-6849-42A1-BE60-FC433049750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159017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0C2DB037-50EF-4A3D-815E-1453F08353A3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9F8F63FE-ED46-4013-AD5E-D564BA82DDC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645791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5EF2702-09DE-4E9B-8A89-0103A58BC99C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C1330D97-6376-443D-8371-FC9D6043D80B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5944298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092CE726-1C3E-4653-8CE8-6C113BC0037E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1A3C548E-AFA7-4794-AD99-09A95EAD8D86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7919652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01479A4-1EBA-40C7-98AA-914F96891E54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D7F7B5DA-4464-414E-9489-E3DE1487149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55969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7A2F2-BEEC-4258-8DAF-CE6138CC4F9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755650" y="1916113"/>
            <a:ext cx="3771900" cy="4176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79950" y="1916113"/>
            <a:ext cx="3771900" cy="4176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2AA66-B4DF-4F00-A8C9-2F8B0B7F4BC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BA8E6-D260-45F0-AE84-DE0682362A8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D5F1DD-E1B6-40CF-9756-F61D4F35D33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4167DC-4C46-479C-AA1D-FF94ED7AD95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F3050-21A0-42AC-8A76-40C7A5125D3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17C3C-3375-4FBD-9358-AE49BCACB2D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333375"/>
            <a:ext cx="76962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916113"/>
            <a:ext cx="769620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l-GR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l-GR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fld id="{F4021531-8BDE-47AB-B541-632002F52F5D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65544" name="AutoShape 8"/>
          <p:cNvSpPr>
            <a:spLocks noChangeArrowheads="1"/>
          </p:cNvSpPr>
          <p:nvPr userDrawn="1"/>
        </p:nvSpPr>
        <p:spPr bwMode="auto">
          <a:xfrm>
            <a:off x="179388" y="188913"/>
            <a:ext cx="8823325" cy="6096000"/>
          </a:xfrm>
          <a:prstGeom prst="roundRect">
            <a:avLst>
              <a:gd name="adj" fmla="val 11046"/>
            </a:avLst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  <p:sp>
        <p:nvSpPr>
          <p:cNvPr id="65545" name="Line 9"/>
          <p:cNvSpPr>
            <a:spLocks noChangeShapeType="1"/>
          </p:cNvSpPr>
          <p:nvPr userDrawn="1"/>
        </p:nvSpPr>
        <p:spPr bwMode="auto">
          <a:xfrm>
            <a:off x="755650" y="1341438"/>
            <a:ext cx="76962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mbria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κύριου τίτλου</a:t>
            </a:r>
          </a:p>
        </p:txBody>
      </p:sp>
      <p:sp>
        <p:nvSpPr>
          <p:cNvPr id="3075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υποδείγματος κειμένου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CBB2ACE1-D55A-4C54-8243-B93511E7983B}" type="datetimeFigureOut">
              <a:rPr lang="el-GR"/>
              <a:pPr>
                <a:defRPr/>
              </a:pPr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A44C7981-0FC9-44D9-91BD-A715D0AB98A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58903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8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2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4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1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Τίτλος 1"/>
          <p:cNvSpPr>
            <a:spLocks noGrp="1"/>
          </p:cNvSpPr>
          <p:nvPr>
            <p:ph type="ctrTitle"/>
          </p:nvPr>
        </p:nvSpPr>
        <p:spPr>
          <a:xfrm>
            <a:off x="755650" y="1916113"/>
            <a:ext cx="7559675" cy="1152525"/>
          </a:xfrm>
        </p:spPr>
        <p:txBody>
          <a:bodyPr/>
          <a:lstStyle/>
          <a:p>
            <a:pPr eaLnBrk="1" hangingPunct="1"/>
            <a:r>
              <a:rPr lang="el-GR" sz="3200" b="1" dirty="0" smtClean="0"/>
              <a:t>ΕΦΑΡΜΟΣΜΕΝΗ ΣΤΑΤΙΣΤΙΚΗ</a:t>
            </a:r>
            <a:endParaRPr lang="el-GR" altLang="el-GR" sz="3200" b="1" dirty="0" smtClean="0"/>
          </a:p>
        </p:txBody>
      </p:sp>
      <p:sp>
        <p:nvSpPr>
          <p:cNvPr id="16387" name="Υπότιτλος 2"/>
          <p:cNvSpPr>
            <a:spLocks noGrp="1"/>
          </p:cNvSpPr>
          <p:nvPr>
            <p:ph type="subTitle" idx="1"/>
          </p:nvPr>
        </p:nvSpPr>
        <p:spPr>
          <a:xfrm>
            <a:off x="684213" y="3141663"/>
            <a:ext cx="7848600" cy="18716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altLang="el-GR" sz="2800" b="1" dirty="0" smtClean="0">
                <a:solidFill>
                  <a:schemeClr val="tx1"/>
                </a:solidFill>
              </a:rPr>
              <a:t>Ενότητα 1: </a:t>
            </a:r>
            <a:r>
              <a:rPr lang="el-GR" sz="2800" dirty="0" err="1" smtClean="0">
                <a:solidFill>
                  <a:schemeClr val="tx1"/>
                </a:solidFill>
                <a:latin typeface="Arial" pitchFamily="34" charset="0"/>
              </a:rPr>
              <a:t>Πολυμεταβλητή</a:t>
            </a:r>
            <a:r>
              <a:rPr lang="el-GR" sz="2800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l-GR" sz="2800" dirty="0">
                <a:solidFill>
                  <a:schemeClr val="tx1"/>
                </a:solidFill>
                <a:latin typeface="Arial" pitchFamily="34" charset="0"/>
              </a:rPr>
              <a:t>Ανάλυση</a:t>
            </a:r>
            <a:endParaRPr lang="el-GR" altLang="el-GR" sz="2800" dirty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6388" name="7 - Εικόνα" descr="Λογότυπο για Άδειες χρήσης Creative Commons BY-NC-N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661025"/>
            <a:ext cx="244475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5589588"/>
            <a:ext cx="4310062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8" descr="cms438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333375"/>
            <a:ext cx="2979737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484438" y="4652963"/>
            <a:ext cx="4572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1800" b="1" i="1" smtClean="0">
                <a:solidFill>
                  <a:srgbClr val="000000"/>
                </a:solidFill>
              </a:rPr>
              <a:t>Ελένη Γάκη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1800" b="1" i="1" smtClean="0">
                <a:solidFill>
                  <a:srgbClr val="000000"/>
                </a:solidFill>
              </a:rPr>
              <a:t>Τμήμα Διοίκησης Επιχειρήσεων</a:t>
            </a:r>
          </a:p>
        </p:txBody>
      </p:sp>
    </p:spTree>
    <p:extLst>
      <p:ext uri="{BB962C8B-B14F-4D97-AF65-F5344CB8AC3E}">
        <p14:creationId xmlns:p14="http://schemas.microsoft.com/office/powerpoint/2010/main" val="417612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Πολυμεταβλητή</a:t>
            </a:r>
            <a:r>
              <a:rPr lang="el-GR" dirty="0" smtClean="0"/>
              <a:t> Περιγραφική Στατιστική</a:t>
            </a:r>
            <a:endParaRPr lang="el-GR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785926"/>
            <a:ext cx="7696200" cy="3071834"/>
          </a:xfrm>
        </p:spPr>
        <p:txBody>
          <a:bodyPr/>
          <a:lstStyle/>
          <a:p>
            <a:pPr algn="just">
              <a:buClr>
                <a:schemeClr val="tx2"/>
              </a:buClr>
              <a:buNone/>
            </a:pPr>
            <a:r>
              <a:rPr lang="el-GR" sz="1600" dirty="0" smtClean="0"/>
              <a:t>Η </a:t>
            </a:r>
            <a:r>
              <a:rPr lang="el-GR" sz="1600" dirty="0" err="1" smtClean="0"/>
              <a:t>Πολυμεταβλητή</a:t>
            </a:r>
            <a:r>
              <a:rPr lang="el-GR" sz="1600" dirty="0" smtClean="0"/>
              <a:t> Περιγραφική Στατιστική περιλαμβάνει:</a:t>
            </a:r>
          </a:p>
          <a:p>
            <a:pPr algn="just">
              <a:buClr>
                <a:schemeClr val="tx2"/>
              </a:buClr>
              <a:buNone/>
            </a:pPr>
            <a:endParaRPr lang="el-GR" sz="1600" dirty="0"/>
          </a:p>
          <a:p>
            <a:pPr algn="just">
              <a:buClr>
                <a:schemeClr val="tx2"/>
              </a:buClr>
            </a:pPr>
            <a:r>
              <a:rPr lang="el-GR" sz="1600" dirty="0" smtClean="0"/>
              <a:t>Γραφήματα</a:t>
            </a:r>
          </a:p>
          <a:p>
            <a:pPr algn="just">
              <a:buClr>
                <a:schemeClr val="tx2"/>
              </a:buClr>
            </a:pPr>
            <a:endParaRPr lang="el-GR" sz="1600" dirty="0"/>
          </a:p>
          <a:p>
            <a:pPr algn="just">
              <a:buClr>
                <a:schemeClr val="tx2"/>
              </a:buClr>
            </a:pPr>
            <a:r>
              <a:rPr lang="el-GR" sz="1600" dirty="0" smtClean="0"/>
              <a:t>Περιγραφικά Μέτρα</a:t>
            </a:r>
          </a:p>
          <a:p>
            <a:pPr lvl="1" algn="just">
              <a:buClr>
                <a:schemeClr val="tx2"/>
              </a:buClr>
            </a:pPr>
            <a:endParaRPr lang="el-GR" sz="1600" dirty="0" smtClean="0"/>
          </a:p>
          <a:p>
            <a:pPr lvl="1" algn="just">
              <a:buClr>
                <a:schemeClr val="tx2"/>
              </a:buClr>
            </a:pPr>
            <a:endParaRPr lang="el-G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Γραφήματα</a:t>
            </a:r>
            <a:endParaRPr lang="el-GR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571612"/>
            <a:ext cx="7696200" cy="3071834"/>
          </a:xfrm>
        </p:spPr>
        <p:txBody>
          <a:bodyPr/>
          <a:lstStyle/>
          <a:p>
            <a:pPr algn="just">
              <a:buClr>
                <a:schemeClr val="tx2"/>
              </a:buClr>
              <a:buNone/>
            </a:pPr>
            <a:r>
              <a:rPr lang="el-GR" sz="1600" dirty="0" smtClean="0"/>
              <a:t>Τα γραφήματα αποτελούν βασικό και πολύτιμο εργαλείο για τον ερευνητή. </a:t>
            </a:r>
          </a:p>
          <a:p>
            <a:pPr algn="just">
              <a:buClr>
                <a:schemeClr val="tx2"/>
              </a:buClr>
              <a:buNone/>
            </a:pPr>
            <a:endParaRPr lang="el-GR" sz="1600" dirty="0"/>
          </a:p>
          <a:p>
            <a:pPr marL="0" indent="0" algn="just">
              <a:buClr>
                <a:schemeClr val="tx2"/>
              </a:buClr>
              <a:buNone/>
            </a:pPr>
            <a:r>
              <a:rPr lang="el-GR" sz="1600" dirty="0" smtClean="0"/>
              <a:t>Στην περίπτωση </a:t>
            </a:r>
            <a:r>
              <a:rPr lang="el-GR" sz="1600" dirty="0" err="1" smtClean="0"/>
              <a:t>μονομεταβλητής</a:t>
            </a:r>
            <a:r>
              <a:rPr lang="el-GR" sz="1600" dirty="0" smtClean="0"/>
              <a:t> ανάλυσης, μπορεί να χρησιμοποιηθεί πλήθος γραφημάτων, όπως, </a:t>
            </a:r>
          </a:p>
          <a:p>
            <a:pPr marL="400050" lvl="1" indent="0" algn="just">
              <a:buClr>
                <a:schemeClr val="tx2"/>
              </a:buClr>
            </a:pPr>
            <a:r>
              <a:rPr lang="el-GR" sz="1600" dirty="0" smtClean="0"/>
              <a:t> Διάγραμμα Σημείων</a:t>
            </a:r>
          </a:p>
          <a:p>
            <a:pPr marL="400050" lvl="1" indent="0" algn="just">
              <a:buClr>
                <a:schemeClr val="tx2"/>
              </a:buClr>
            </a:pPr>
            <a:r>
              <a:rPr lang="el-GR" sz="1600" dirty="0"/>
              <a:t> </a:t>
            </a:r>
            <a:r>
              <a:rPr lang="el-GR" sz="1600" dirty="0" smtClean="0"/>
              <a:t>Ιστόγραμμα</a:t>
            </a:r>
          </a:p>
          <a:p>
            <a:pPr marL="400050" lvl="1" indent="0" algn="just">
              <a:buClr>
                <a:schemeClr val="tx2"/>
              </a:buClr>
            </a:pPr>
            <a:r>
              <a:rPr lang="el-GR" sz="1600" dirty="0"/>
              <a:t> </a:t>
            </a:r>
            <a:r>
              <a:rPr lang="el-GR" sz="1600" dirty="0" smtClean="0"/>
              <a:t>Διάγραμμα Πλαισίου Απολήξεων</a:t>
            </a:r>
          </a:p>
          <a:p>
            <a:pPr marL="0" indent="0" algn="just">
              <a:buClr>
                <a:schemeClr val="tx2"/>
              </a:buClr>
              <a:buNone/>
            </a:pPr>
            <a:r>
              <a:rPr lang="el-GR" sz="1600" dirty="0" smtClean="0"/>
              <a:t>ή για κατηγορικές μεταβλητές</a:t>
            </a:r>
          </a:p>
          <a:p>
            <a:pPr marL="400050" lvl="1" indent="0" algn="just">
              <a:buClr>
                <a:schemeClr val="tx2"/>
              </a:buClr>
            </a:pPr>
            <a:r>
              <a:rPr lang="el-GR" sz="1600" dirty="0" smtClean="0"/>
              <a:t> </a:t>
            </a:r>
            <a:r>
              <a:rPr lang="el-GR" sz="1600" dirty="0" err="1" smtClean="0"/>
              <a:t>Ραβδόγραμμα</a:t>
            </a:r>
            <a:endParaRPr lang="el-GR" sz="1600" dirty="0" smtClean="0"/>
          </a:p>
          <a:p>
            <a:pPr marL="400050" lvl="1" indent="0" algn="just">
              <a:buClr>
                <a:schemeClr val="tx2"/>
              </a:buClr>
            </a:pPr>
            <a:r>
              <a:rPr lang="el-GR" sz="1600" dirty="0" smtClean="0"/>
              <a:t>Κυκλικό Διάγραμμα</a:t>
            </a:r>
          </a:p>
          <a:p>
            <a:pPr lvl="1" algn="just">
              <a:buClr>
                <a:schemeClr val="tx2"/>
              </a:buClr>
            </a:pPr>
            <a:endParaRPr lang="el-GR" sz="1600" dirty="0" smtClean="0"/>
          </a:p>
          <a:p>
            <a:pPr lvl="1" algn="just">
              <a:buClr>
                <a:schemeClr val="tx2"/>
              </a:buClr>
            </a:pPr>
            <a:endParaRPr lang="el-GR" sz="1600" dirty="0" smtClean="0"/>
          </a:p>
        </p:txBody>
      </p:sp>
      <p:sp>
        <p:nvSpPr>
          <p:cNvPr id="4" name="3 - TextBox"/>
          <p:cNvSpPr txBox="1"/>
          <p:nvPr/>
        </p:nvSpPr>
        <p:spPr>
          <a:xfrm>
            <a:off x="1357290" y="4714884"/>
            <a:ext cx="6143668" cy="338554"/>
          </a:xfrm>
          <a:prstGeom prst="rect">
            <a:avLst/>
          </a:prstGeom>
          <a:solidFill>
            <a:schemeClr val="accent5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/>
              <a:t>Τι γίνεται όμως στην περίπτωση της </a:t>
            </a:r>
            <a:r>
              <a:rPr lang="el-GR" sz="1600" dirty="0" err="1" smtClean="0"/>
              <a:t>πολυμεταβλητής</a:t>
            </a:r>
            <a:r>
              <a:rPr lang="el-GR" sz="1600" dirty="0" smtClean="0"/>
              <a:t> ανάλυσης?</a:t>
            </a:r>
            <a:endParaRPr lang="el-GR" sz="1600" dirty="0"/>
          </a:p>
        </p:txBody>
      </p:sp>
      <p:sp>
        <p:nvSpPr>
          <p:cNvPr id="5" name="4 - TextBox"/>
          <p:cNvSpPr txBox="1"/>
          <p:nvPr/>
        </p:nvSpPr>
        <p:spPr>
          <a:xfrm>
            <a:off x="714348" y="5214950"/>
            <a:ext cx="7786742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Απαιτούνται διαγράμματα τριών διαστάσεων, τα οποία είναι δύσκολο να ερμηνευτούν.</a:t>
            </a:r>
          </a:p>
          <a:p>
            <a:r>
              <a:rPr lang="el-GR" sz="1600" dirty="0" smtClean="0"/>
              <a:t>Για το λόγο αυτό, παρουσιάζουμε τα δεδομένα στο χώρο των δύο διαστάσεων χάνοντας εν γνώσει μας πληροφορία.  </a:t>
            </a:r>
            <a:endParaRPr lang="el-G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Γραφήματα</a:t>
            </a:r>
            <a:endParaRPr lang="el-GR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571612"/>
            <a:ext cx="7696200" cy="3071834"/>
          </a:xfrm>
        </p:spPr>
        <p:txBody>
          <a:bodyPr/>
          <a:lstStyle/>
          <a:p>
            <a:pPr marL="0" indent="0" algn="just">
              <a:buClr>
                <a:schemeClr val="tx2"/>
              </a:buClr>
              <a:buNone/>
            </a:pPr>
            <a:r>
              <a:rPr lang="el-GR" sz="1600" dirty="0" smtClean="0"/>
              <a:t>Τα πιο γνωστά γραφήματα που χρησιμοποιούνται  στην </a:t>
            </a:r>
            <a:r>
              <a:rPr lang="el-GR" sz="1600" dirty="0" err="1" smtClean="0"/>
              <a:t>πολυμεταβλητή</a:t>
            </a:r>
            <a:r>
              <a:rPr lang="el-GR" sz="1600" dirty="0" smtClean="0"/>
              <a:t> στατιστική ανάλυση είναι:</a:t>
            </a:r>
          </a:p>
          <a:p>
            <a:pPr marL="0" indent="0" algn="just">
              <a:buClr>
                <a:schemeClr val="tx2"/>
              </a:buClr>
              <a:buNone/>
            </a:pPr>
            <a:endParaRPr lang="el-GR" sz="1600" dirty="0"/>
          </a:p>
          <a:p>
            <a:pPr marL="0" indent="0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el-GR" sz="1600" dirty="0" smtClean="0"/>
              <a:t> </a:t>
            </a:r>
            <a:r>
              <a:rPr lang="en-US" sz="1600" dirty="0" smtClean="0"/>
              <a:t>Matrix Plot</a:t>
            </a:r>
          </a:p>
          <a:p>
            <a:pPr marL="0" indent="0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600" dirty="0" smtClean="0"/>
              <a:t> </a:t>
            </a:r>
            <a:r>
              <a:rPr lang="en-US" sz="1600" dirty="0" err="1" smtClean="0"/>
              <a:t>Starplots</a:t>
            </a:r>
            <a:endParaRPr lang="en-US" sz="1600" dirty="0" smtClean="0"/>
          </a:p>
          <a:p>
            <a:pPr marL="0" indent="0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600" dirty="0"/>
              <a:t> </a:t>
            </a:r>
            <a:r>
              <a:rPr lang="en-US" sz="1600" dirty="0" smtClean="0"/>
              <a:t>Bubble Plots</a:t>
            </a:r>
            <a:endParaRPr lang="el-GR" sz="1600" dirty="0" smtClean="0"/>
          </a:p>
          <a:p>
            <a:pPr lvl="1" algn="just">
              <a:buClr>
                <a:schemeClr val="tx2"/>
              </a:buClr>
            </a:pPr>
            <a:endParaRPr lang="el-GR" sz="1600" dirty="0" smtClean="0"/>
          </a:p>
          <a:p>
            <a:pPr lvl="1" algn="just">
              <a:buClr>
                <a:schemeClr val="tx2"/>
              </a:buClr>
            </a:pPr>
            <a:endParaRPr lang="el-G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Γραφήματα</a:t>
            </a:r>
            <a:endParaRPr lang="el-GR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571612"/>
            <a:ext cx="7696200" cy="3071834"/>
          </a:xfrm>
        </p:spPr>
        <p:txBody>
          <a:bodyPr/>
          <a:lstStyle/>
          <a:p>
            <a:pPr marL="0" indent="0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600" dirty="0" smtClean="0"/>
              <a:t> </a:t>
            </a:r>
            <a:r>
              <a:rPr lang="el-GR" sz="1600" dirty="0" smtClean="0"/>
              <a:t> </a:t>
            </a:r>
            <a:r>
              <a:rPr lang="en-US" sz="1600" dirty="0" smtClean="0"/>
              <a:t>Matrix Plot</a:t>
            </a:r>
          </a:p>
          <a:p>
            <a:pPr marL="0" indent="0" algn="just">
              <a:buClr>
                <a:schemeClr val="tx2"/>
              </a:buClr>
              <a:buNone/>
            </a:pPr>
            <a:endParaRPr lang="en-US" sz="1600" dirty="0" smtClean="0"/>
          </a:p>
          <a:p>
            <a:pPr marL="0" indent="0" algn="just">
              <a:buClr>
                <a:schemeClr val="tx2"/>
              </a:buClr>
              <a:buNone/>
            </a:pPr>
            <a:r>
              <a:rPr lang="en-US" sz="1600" dirty="0" smtClean="0"/>
              <a:t>To Matrix Plot </a:t>
            </a:r>
            <a:r>
              <a:rPr lang="el-GR" sz="1600" dirty="0" smtClean="0"/>
              <a:t>είναι ένας οργανωμένος πίνακας από απλά διαγράμματα σημείων για ζευγάρια μεταβλητών. </a:t>
            </a:r>
          </a:p>
          <a:p>
            <a:pPr marL="0" indent="0" algn="just">
              <a:buClr>
                <a:schemeClr val="tx2"/>
              </a:buClr>
              <a:buNone/>
            </a:pPr>
            <a:endParaRPr lang="el-GR" sz="1600" dirty="0"/>
          </a:p>
          <a:p>
            <a:pPr marL="0" indent="0" algn="just">
              <a:buClr>
                <a:schemeClr val="tx2"/>
              </a:buClr>
              <a:buNone/>
            </a:pPr>
            <a:r>
              <a:rPr lang="el-GR" sz="1600" dirty="0" smtClean="0"/>
              <a:t>Το πλεονέκτημά του είναι ότι μπορούμε να δούμε όλα τα δυνατά ζευγάρια αλλά και να συγκρίνουμε ζεύγη μεταβλητών μεταξύ τους, επειδή οι κλίμακες είναι σταθερές. </a:t>
            </a:r>
            <a:endParaRPr lang="en-US" sz="1600" dirty="0" smtClean="0"/>
          </a:p>
          <a:p>
            <a:pPr lvl="1" algn="just">
              <a:buClr>
                <a:schemeClr val="tx2"/>
              </a:buClr>
              <a:buNone/>
            </a:pPr>
            <a:endParaRPr lang="el-GR" sz="1600" dirty="0" smtClean="0"/>
          </a:p>
          <a:p>
            <a:pPr lvl="1" algn="just">
              <a:buClr>
                <a:schemeClr val="tx2"/>
              </a:buClr>
            </a:pPr>
            <a:endParaRPr lang="el-G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Γραφήματα</a:t>
            </a:r>
            <a:endParaRPr lang="el-GR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571612"/>
            <a:ext cx="7696200" cy="3071834"/>
          </a:xfrm>
        </p:spPr>
        <p:txBody>
          <a:bodyPr/>
          <a:lstStyle/>
          <a:p>
            <a:pPr marL="0" indent="0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600" dirty="0" smtClean="0"/>
              <a:t> </a:t>
            </a:r>
            <a:r>
              <a:rPr lang="el-GR" sz="1600" dirty="0" smtClean="0"/>
              <a:t> </a:t>
            </a:r>
            <a:r>
              <a:rPr lang="en-US" sz="1600" dirty="0" smtClean="0"/>
              <a:t>Matrix Plot</a:t>
            </a:r>
          </a:p>
          <a:p>
            <a:pPr lvl="1" algn="just">
              <a:buClr>
                <a:schemeClr val="tx2"/>
              </a:buClr>
              <a:buNone/>
            </a:pPr>
            <a:endParaRPr lang="el-GR" sz="1600" dirty="0" smtClean="0"/>
          </a:p>
          <a:p>
            <a:pPr lvl="1" algn="just">
              <a:buClr>
                <a:schemeClr val="tx2"/>
              </a:buClr>
            </a:pPr>
            <a:endParaRPr lang="el-GR" sz="16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000240"/>
            <a:ext cx="3361093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76" y="1643050"/>
            <a:ext cx="30480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2066" y="3571876"/>
            <a:ext cx="2425583" cy="2657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- Ευθύγραμμο βέλος σύνδεσης"/>
          <p:cNvCxnSpPr/>
          <p:nvPr/>
        </p:nvCxnSpPr>
        <p:spPr>
          <a:xfrm rot="5400000" flipH="1" flipV="1">
            <a:off x="3643306" y="2214554"/>
            <a:ext cx="2286016" cy="2286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 rot="16200000" flipH="1">
            <a:off x="6215074" y="3571876"/>
            <a:ext cx="357190" cy="7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Γραφήματα</a:t>
            </a:r>
            <a:endParaRPr lang="el-GR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571612"/>
            <a:ext cx="7696200" cy="3071834"/>
          </a:xfrm>
        </p:spPr>
        <p:txBody>
          <a:bodyPr/>
          <a:lstStyle/>
          <a:p>
            <a:pPr marL="0" indent="0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600" dirty="0" smtClean="0"/>
              <a:t> </a:t>
            </a:r>
            <a:r>
              <a:rPr lang="el-GR" sz="1600" dirty="0" smtClean="0"/>
              <a:t> </a:t>
            </a:r>
            <a:r>
              <a:rPr lang="en-US" sz="1600" dirty="0" smtClean="0"/>
              <a:t>Matrix Plot</a:t>
            </a:r>
          </a:p>
          <a:p>
            <a:pPr lvl="1" algn="just">
              <a:buClr>
                <a:schemeClr val="tx2"/>
              </a:buClr>
              <a:buNone/>
            </a:pPr>
            <a:endParaRPr lang="el-GR" sz="1600" dirty="0" smtClean="0"/>
          </a:p>
          <a:p>
            <a:pPr lvl="1" algn="just">
              <a:buClr>
                <a:schemeClr val="tx2"/>
              </a:buClr>
            </a:pPr>
            <a:endParaRPr lang="el-GR" sz="16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2071678"/>
            <a:ext cx="4714908" cy="3774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>
            <a:off x="5143504" y="2285992"/>
            <a:ext cx="35719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l-GR" sz="1600" dirty="0" smtClean="0"/>
              <a:t>Κάθε γράφημα εμφανίζεται δύο φορές λόγω της συμμετρίας του πίνακα</a:t>
            </a:r>
          </a:p>
          <a:p>
            <a:pPr>
              <a:buFontTx/>
              <a:buChar char="-"/>
            </a:pPr>
            <a:r>
              <a:rPr lang="el-GR" sz="1600" dirty="0" smtClean="0"/>
              <a:t> Από ένα </a:t>
            </a:r>
            <a:r>
              <a:rPr lang="en-US" sz="1600" dirty="0" smtClean="0"/>
              <a:t>matrix plot </a:t>
            </a:r>
            <a:r>
              <a:rPr lang="el-GR" sz="1600" dirty="0" smtClean="0"/>
              <a:t>μπορεί κανείς να αποκτήσει γρήγορα μια εικόνα για το ποιες μεταβλητέ συσχετίζονται με ποιες άλλες. </a:t>
            </a:r>
            <a:endParaRPr lang="el-G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Γραφήματα</a:t>
            </a:r>
            <a:endParaRPr lang="el-GR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428736"/>
            <a:ext cx="7696200" cy="2286016"/>
          </a:xfrm>
        </p:spPr>
        <p:txBody>
          <a:bodyPr/>
          <a:lstStyle/>
          <a:p>
            <a:pPr marL="0" indent="0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400" dirty="0" smtClean="0"/>
              <a:t> </a:t>
            </a:r>
            <a:r>
              <a:rPr lang="en-US" sz="1400" dirty="0" err="1" smtClean="0"/>
              <a:t>Starplots</a:t>
            </a:r>
            <a:endParaRPr lang="en-US" sz="1400" dirty="0" smtClean="0"/>
          </a:p>
          <a:p>
            <a:pPr marL="0" indent="0" algn="just">
              <a:buClr>
                <a:schemeClr val="tx2"/>
              </a:buClr>
              <a:buNone/>
            </a:pPr>
            <a:endParaRPr lang="en-US" sz="1400" dirty="0" smtClean="0"/>
          </a:p>
          <a:p>
            <a:pPr marL="0" indent="0" algn="just">
              <a:buClr>
                <a:schemeClr val="tx2"/>
              </a:buClr>
              <a:buNone/>
            </a:pPr>
            <a:r>
              <a:rPr lang="en-US" sz="1400" dirty="0" smtClean="0"/>
              <a:t>To </a:t>
            </a:r>
            <a:r>
              <a:rPr lang="en-US" sz="1400" dirty="0" err="1" smtClean="0"/>
              <a:t>Starplots</a:t>
            </a:r>
            <a:r>
              <a:rPr lang="en-US" sz="1400" dirty="0" smtClean="0"/>
              <a:t>  </a:t>
            </a:r>
            <a:r>
              <a:rPr lang="el-GR" sz="1400" dirty="0" smtClean="0"/>
              <a:t>είναι ένας έξυπνος τρόπος να αναπαραστήσει κανείς γραφικά πολυδιάστατα γραφήματα. Για κάθε μία παρατήρηση ο ερευνητής</a:t>
            </a:r>
            <a:r>
              <a:rPr lang="en-US" sz="1400" dirty="0" smtClean="0"/>
              <a:t> </a:t>
            </a:r>
            <a:r>
              <a:rPr lang="el-GR" sz="1400" dirty="0" smtClean="0"/>
              <a:t>κατασκευάζει ένα αστέρι με τόσες ακτίνες όσες είναι και οι μεταβλητές. </a:t>
            </a:r>
          </a:p>
          <a:p>
            <a:pPr marL="0" indent="0" algn="just">
              <a:buClr>
                <a:schemeClr val="tx2"/>
              </a:buClr>
              <a:buNone/>
            </a:pPr>
            <a:endParaRPr lang="el-GR" sz="1400" dirty="0"/>
          </a:p>
          <a:p>
            <a:pPr marL="0" indent="0" algn="just">
              <a:buClr>
                <a:schemeClr val="tx2"/>
              </a:buClr>
              <a:buNone/>
            </a:pPr>
            <a:r>
              <a:rPr lang="el-GR" sz="1400" dirty="0" smtClean="0"/>
              <a:t>Οπτικά, μπορεί κανείς να παρατηρήσει διαφορές ανάμεσα στις παρατηρήσεις, καθώς αυτές θα έχουν διαφορετικά σχήματα.</a:t>
            </a:r>
          </a:p>
          <a:p>
            <a:pPr lvl="1" algn="just">
              <a:buClr>
                <a:schemeClr val="tx2"/>
              </a:buClr>
            </a:pPr>
            <a:endParaRPr lang="el-GR" sz="1400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3571876"/>
            <a:ext cx="2540876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Fig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8" y="3786190"/>
            <a:ext cx="1932895" cy="17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Γραφήματα</a:t>
            </a:r>
            <a:endParaRPr lang="el-GR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428736"/>
            <a:ext cx="7696200" cy="2286016"/>
          </a:xfrm>
        </p:spPr>
        <p:txBody>
          <a:bodyPr/>
          <a:lstStyle/>
          <a:p>
            <a:pPr marL="0" indent="0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400" dirty="0" smtClean="0"/>
              <a:t> Bubble Plots</a:t>
            </a:r>
          </a:p>
          <a:p>
            <a:pPr marL="0" indent="0" algn="just">
              <a:buClr>
                <a:schemeClr val="tx2"/>
              </a:buClr>
              <a:buNone/>
            </a:pPr>
            <a:endParaRPr lang="en-US" sz="1400" dirty="0" smtClean="0"/>
          </a:p>
          <a:p>
            <a:pPr marL="0" indent="0" algn="just">
              <a:buClr>
                <a:schemeClr val="tx2"/>
              </a:buClr>
              <a:buNone/>
            </a:pPr>
            <a:r>
              <a:rPr lang="en-US" sz="1400" dirty="0" smtClean="0"/>
              <a:t>T</a:t>
            </a:r>
            <a:r>
              <a:rPr lang="el-GR" sz="1400" dirty="0" smtClean="0"/>
              <a:t>α</a:t>
            </a:r>
            <a:r>
              <a:rPr lang="en-US" sz="1400" dirty="0" smtClean="0"/>
              <a:t> Bubble Plots </a:t>
            </a:r>
            <a:r>
              <a:rPr lang="el-GR" sz="1400" dirty="0" smtClean="0"/>
              <a:t>είναι απλά διαγράμματα σημείων για τα οποία μια τρίτη μεταβλητή απεικονίζεται ανάλογα με το μέγεθος των κύκλων που αναπαριστούν κάθε παρατήρηση. </a:t>
            </a:r>
          </a:p>
          <a:p>
            <a:pPr marL="0" indent="0" algn="just">
              <a:buClr>
                <a:schemeClr val="tx2"/>
              </a:buClr>
              <a:buNone/>
            </a:pPr>
            <a:endParaRPr lang="el-GR" sz="1400" dirty="0"/>
          </a:p>
          <a:p>
            <a:pPr lvl="1" algn="just">
              <a:buClr>
                <a:schemeClr val="tx2"/>
              </a:buClr>
            </a:pPr>
            <a:endParaRPr lang="el-GR" sz="1400" dirty="0" smtClean="0"/>
          </a:p>
        </p:txBody>
      </p:sp>
      <p:graphicFrame>
        <p:nvGraphicFramePr>
          <p:cNvPr id="6" name="12 - Γράφημα"/>
          <p:cNvGraphicFramePr/>
          <p:nvPr/>
        </p:nvGraphicFramePr>
        <p:xfrm>
          <a:off x="4429124" y="257174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3000372"/>
            <a:ext cx="3982777" cy="3143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- Ευθύγραμμο βέλος σύνδεσης"/>
          <p:cNvCxnSpPr/>
          <p:nvPr/>
        </p:nvCxnSpPr>
        <p:spPr>
          <a:xfrm flipV="1">
            <a:off x="3500430" y="4000504"/>
            <a:ext cx="1428760" cy="135732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l-GR" dirty="0" err="1" smtClean="0"/>
              <a:t>Πολυμεταβλητά</a:t>
            </a:r>
            <a:r>
              <a:rPr lang="el-GR" dirty="0" smtClean="0"/>
              <a:t> Περιγραφικά Μέτρα</a:t>
            </a:r>
            <a:endParaRPr lang="el-GR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571612"/>
            <a:ext cx="7696200" cy="3071834"/>
          </a:xfrm>
        </p:spPr>
        <p:txBody>
          <a:bodyPr/>
          <a:lstStyle/>
          <a:p>
            <a:pPr>
              <a:spcBef>
                <a:spcPct val="0"/>
              </a:spcBef>
              <a:buClr>
                <a:schemeClr val="tx2"/>
              </a:buClr>
              <a:buNone/>
            </a:pPr>
            <a:r>
              <a:rPr lang="el-GR" sz="2400" dirty="0" err="1" smtClean="0"/>
              <a:t>Πολυμεταβλητά</a:t>
            </a:r>
            <a:r>
              <a:rPr lang="el-GR" sz="2400" dirty="0" smtClean="0"/>
              <a:t> περιγραφικά μέτρα</a:t>
            </a:r>
            <a:endParaRPr lang="en-US" sz="2400" dirty="0" smtClean="0"/>
          </a:p>
          <a:p>
            <a:pPr lvl="1">
              <a:spcBef>
                <a:spcPct val="0"/>
              </a:spcBef>
              <a:buClr>
                <a:schemeClr val="tx2"/>
              </a:buClr>
              <a:buFont typeface="Wingdings" pitchFamily="2" charset="2"/>
              <a:buChar char="v"/>
            </a:pPr>
            <a:endParaRPr lang="el-GR" sz="2000" dirty="0" smtClean="0"/>
          </a:p>
          <a:p>
            <a:pPr marL="914400" lvl="1" indent="-457200">
              <a:spcBef>
                <a:spcPct val="0"/>
              </a:spcBef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el-GR" sz="2000" dirty="0" err="1" smtClean="0"/>
              <a:t>Πολυμεταβλητά</a:t>
            </a:r>
            <a:r>
              <a:rPr lang="el-GR" sz="2000" dirty="0" smtClean="0"/>
              <a:t> Δεδομένα</a:t>
            </a:r>
          </a:p>
          <a:p>
            <a:pPr marL="914400" lvl="1" indent="-457200">
              <a:spcBef>
                <a:spcPct val="0"/>
              </a:spcBef>
              <a:buClr>
                <a:schemeClr val="tx2"/>
              </a:buClr>
              <a:buSzPct val="100000"/>
              <a:buFont typeface="+mj-lt"/>
              <a:buAutoNum type="arabicPeriod"/>
            </a:pPr>
            <a:endParaRPr lang="el-GR" sz="2000" dirty="0" smtClean="0"/>
          </a:p>
          <a:p>
            <a:pPr marL="914400" lvl="1" indent="-457200">
              <a:spcBef>
                <a:spcPct val="0"/>
              </a:spcBef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el-GR" sz="2000" dirty="0" smtClean="0"/>
              <a:t>Μέτρα θέσης</a:t>
            </a:r>
          </a:p>
          <a:p>
            <a:pPr marL="914400" lvl="1" indent="-457200">
              <a:spcBef>
                <a:spcPct val="0"/>
              </a:spcBef>
              <a:buClr>
                <a:schemeClr val="tx2"/>
              </a:buClr>
              <a:buSzPct val="100000"/>
              <a:buFont typeface="+mj-lt"/>
              <a:buAutoNum type="arabicPeriod"/>
            </a:pPr>
            <a:endParaRPr lang="el-GR" sz="2000" dirty="0" smtClean="0"/>
          </a:p>
          <a:p>
            <a:pPr marL="914400" lvl="1" indent="-457200">
              <a:spcBef>
                <a:spcPct val="0"/>
              </a:spcBef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el-GR" sz="2000" dirty="0" smtClean="0"/>
              <a:t>Μέτρα Μεταβλητότητας</a:t>
            </a:r>
          </a:p>
          <a:p>
            <a:pPr marL="914400" lvl="1" indent="-457200">
              <a:spcBef>
                <a:spcPct val="0"/>
              </a:spcBef>
              <a:buClr>
                <a:schemeClr val="tx2"/>
              </a:buClr>
              <a:buSzPct val="100000"/>
              <a:buFont typeface="+mj-lt"/>
              <a:buAutoNum type="arabicPeriod"/>
            </a:pPr>
            <a:endParaRPr lang="el-GR" sz="2000" dirty="0" smtClean="0"/>
          </a:p>
          <a:p>
            <a:pPr marL="914400" lvl="1" indent="-457200">
              <a:spcBef>
                <a:spcPct val="0"/>
              </a:spcBef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el-GR" sz="2000" dirty="0" smtClean="0"/>
              <a:t>Πίνακας Συσχετίσεων </a:t>
            </a:r>
            <a:r>
              <a:rPr lang="en-US" sz="2000" dirty="0" smtClean="0"/>
              <a:t>R</a:t>
            </a:r>
            <a:endParaRPr lang="el-GR" sz="2000" dirty="0" smtClean="0"/>
          </a:p>
          <a:p>
            <a:pPr lvl="1" algn="just">
              <a:buClr>
                <a:schemeClr val="tx2"/>
              </a:buClr>
            </a:pPr>
            <a:endParaRPr lang="el-GR" sz="1600" dirty="0" smtClean="0"/>
          </a:p>
          <a:p>
            <a:pPr lvl="1" algn="just">
              <a:buClr>
                <a:schemeClr val="tx2"/>
              </a:buClr>
            </a:pPr>
            <a:endParaRPr lang="el-G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357166"/>
            <a:ext cx="8064500" cy="865188"/>
          </a:xfrm>
        </p:spPr>
        <p:txBody>
          <a:bodyPr/>
          <a:lstStyle/>
          <a:p>
            <a:pPr marL="609600" indent="-609600"/>
            <a:r>
              <a:rPr lang="el-GR" dirty="0" err="1" smtClean="0"/>
              <a:t>Πολυμεταβλητά</a:t>
            </a:r>
            <a:r>
              <a:rPr lang="el-GR" dirty="0" smtClean="0"/>
              <a:t> Περιγραφικά Μέτρα</a:t>
            </a:r>
            <a:endParaRPr lang="el-GR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1357298"/>
            <a:ext cx="8424862" cy="1143008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l-GR" sz="1600" dirty="0" smtClean="0">
                <a:solidFill>
                  <a:schemeClr val="tx2"/>
                </a:solidFill>
              </a:rPr>
              <a:t>1. </a:t>
            </a:r>
            <a:r>
              <a:rPr lang="el-GR" sz="1600" dirty="0" err="1" smtClean="0">
                <a:solidFill>
                  <a:schemeClr val="tx2"/>
                </a:solidFill>
              </a:rPr>
              <a:t>Πολυμεταβλητά</a:t>
            </a:r>
            <a:r>
              <a:rPr lang="el-GR" sz="1600" dirty="0" smtClean="0">
                <a:solidFill>
                  <a:schemeClr val="tx2"/>
                </a:solidFill>
              </a:rPr>
              <a:t> Δεδομένα</a:t>
            </a:r>
          </a:p>
          <a:p>
            <a:pPr marL="609600" indent="-609600">
              <a:buFontTx/>
              <a:buNone/>
            </a:pPr>
            <a:r>
              <a:rPr lang="el-GR" sz="1600" dirty="0" smtClean="0"/>
              <a:t>Συνήθως </a:t>
            </a:r>
            <a:r>
              <a:rPr lang="el-GR" sz="1600" dirty="0"/>
              <a:t>τα δεδομένα οργανώνονται υπό τη μορφή πινάκων δεδομένων</a:t>
            </a:r>
          </a:p>
        </p:txBody>
      </p:sp>
      <p:graphicFrame>
        <p:nvGraphicFramePr>
          <p:cNvPr id="16397" name="Object 13"/>
          <p:cNvGraphicFramePr>
            <a:graphicFrameLocks noGrp="1" noChangeAspect="1"/>
          </p:cNvGraphicFramePr>
          <p:nvPr>
            <p:ph sz="half" idx="2"/>
          </p:nvPr>
        </p:nvGraphicFramePr>
        <p:xfrm>
          <a:off x="1357290" y="2000240"/>
          <a:ext cx="6624637" cy="404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1" name="Equation" r:id="rId4" imgW="3746500" imgH="2286000" progId="Equation.DSMT4">
                  <p:embed/>
                </p:oleObj>
              </mc:Choice>
              <mc:Fallback>
                <p:oleObj name="Equation" r:id="rId4" imgW="3746500" imgH="2286000" progId="Equation.DSMT4">
                  <p:embed/>
                  <p:pic>
                    <p:nvPicPr>
                      <p:cNvPr id="0" name="Picture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2000240"/>
                        <a:ext cx="6624637" cy="404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Άδειες Χρήσης</a:t>
            </a:r>
          </a:p>
        </p:txBody>
      </p:sp>
      <p:sp>
        <p:nvSpPr>
          <p:cNvPr id="17411" name="Subtitl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z="2800" smtClean="0"/>
              <a:t>Το παρόν εκπαιδευτικό υλικό υπόκειται σε</a:t>
            </a:r>
            <a:r>
              <a:rPr lang="en-US" altLang="el-GR" sz="2800" smtClean="0"/>
              <a:t> </a:t>
            </a:r>
            <a:r>
              <a:rPr lang="el-GR" altLang="el-GR" sz="2800" smtClean="0"/>
              <a:t>άδειες χρήσης </a:t>
            </a:r>
            <a:r>
              <a:rPr lang="en-US" altLang="el-GR" sz="2800" smtClean="0"/>
              <a:t>Creative Commons. </a:t>
            </a:r>
          </a:p>
          <a:p>
            <a:pPr eaLnBrk="1" hangingPunct="1"/>
            <a:r>
              <a:rPr lang="el-GR" altLang="el-GR" sz="280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17412" name="7 - Εικόνα" descr="Λογότυπο για Άδειες χρήσης Creative Commons BY-NC-N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4941888"/>
            <a:ext cx="15811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7429C1A8-26C4-45FB-8F56-23B6B963E256}" type="slidenum">
              <a:rPr lang="el-GR" altLang="el-GR" sz="1200">
                <a:solidFill>
                  <a:srgbClr val="898989"/>
                </a:solidFill>
                <a:latin typeface="Arial" pitchFamily="34" charset="0"/>
                <a:cs typeface="Arial" pitchFamily="34" charset="0"/>
              </a:rPr>
              <a:pPr algn="l">
                <a:spcBef>
                  <a:spcPct val="0"/>
                </a:spcBef>
                <a:buFontTx/>
                <a:buNone/>
              </a:pPr>
              <a:t>2</a:t>
            </a:fld>
            <a:endParaRPr lang="el-GR" altLang="el-GR" sz="1200">
              <a:solidFill>
                <a:srgbClr val="89898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85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0034" y="1643050"/>
            <a:ext cx="6694487" cy="66197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l-GR" sz="1600" dirty="0"/>
              <a:t>Μήτρα/ Πίνακας Δεδομένων (</a:t>
            </a:r>
            <a:r>
              <a:rPr lang="en-US" sz="1600" dirty="0"/>
              <a:t>Data matrix)</a:t>
            </a:r>
            <a:endParaRPr lang="el-GR" sz="1600" dirty="0"/>
          </a:p>
        </p:txBody>
      </p:sp>
      <p:graphicFrame>
        <p:nvGraphicFramePr>
          <p:cNvPr id="14345" name="Object 9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763581" y="2641596"/>
          <a:ext cx="2735263" cy="180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5" name="Equation" r:id="rId4" imgW="1536700" imgH="1016000" progId="Equation.DSMT4">
                  <p:embed/>
                </p:oleObj>
              </mc:Choice>
              <mc:Fallback>
                <p:oleObj name="Equation" r:id="rId4" imgW="1536700" imgH="1016000" progId="Equation.DSMT4">
                  <p:embed/>
                  <p:pic>
                    <p:nvPicPr>
                      <p:cNvPr id="0" name="Picture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581" y="2641596"/>
                        <a:ext cx="2735263" cy="180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3714744" y="2714620"/>
            <a:ext cx="5076825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l-GR" dirty="0"/>
              <a:t>	Ο πίνακας Χ </a:t>
            </a:r>
            <a:r>
              <a:rPr lang="el-GR" dirty="0" smtClean="0"/>
              <a:t>είναι διάστασης </a:t>
            </a:r>
            <a:r>
              <a:rPr lang="en-US" dirty="0" err="1"/>
              <a:t>nxp</a:t>
            </a:r>
            <a:r>
              <a:rPr lang="el-GR" dirty="0"/>
              <a:t> </a:t>
            </a:r>
          </a:p>
          <a:p>
            <a:pPr marL="609600" indent="-609600">
              <a:spcBef>
                <a:spcPct val="20000"/>
              </a:spcBef>
            </a:pPr>
            <a:r>
              <a:rPr lang="el-GR" dirty="0"/>
              <a:t>	και λέγεται </a:t>
            </a:r>
            <a:endParaRPr lang="el-GR" dirty="0" smtClean="0"/>
          </a:p>
          <a:p>
            <a:pPr marL="609600" indent="-609600">
              <a:spcBef>
                <a:spcPct val="20000"/>
              </a:spcBef>
            </a:pPr>
            <a:r>
              <a:rPr lang="el-GR" dirty="0" smtClean="0">
                <a:solidFill>
                  <a:srgbClr val="FF0000"/>
                </a:solidFill>
              </a:rPr>
              <a:t>	Μήτρα</a:t>
            </a:r>
            <a:r>
              <a:rPr lang="el-GR" dirty="0">
                <a:solidFill>
                  <a:srgbClr val="FF0000"/>
                </a:solidFill>
              </a:rPr>
              <a:t>/ Πίνακας Δεδομένων </a:t>
            </a:r>
          </a:p>
          <a:p>
            <a:pPr marL="609600" indent="-609600">
              <a:spcBef>
                <a:spcPct val="20000"/>
              </a:spcBef>
            </a:pPr>
            <a:r>
              <a:rPr lang="el-GR" dirty="0">
                <a:solidFill>
                  <a:srgbClr val="FF0000"/>
                </a:solidFill>
              </a:rPr>
              <a:t>	(</a:t>
            </a:r>
            <a:r>
              <a:rPr lang="en-US" dirty="0">
                <a:solidFill>
                  <a:srgbClr val="FF0000"/>
                </a:solidFill>
              </a:rPr>
              <a:t>Data matrix)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00034" y="4643446"/>
            <a:ext cx="828040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l-GR" sz="1600" dirty="0" smtClean="0"/>
              <a:t>Για </a:t>
            </a:r>
            <a:r>
              <a:rPr lang="el-GR" sz="1600" dirty="0"/>
              <a:t>κάθε άτομο / παρατήρηση, δεν έχουμε μόνο μια τιμή, έχουμε ένα διάνυσμα τιμών, </a:t>
            </a:r>
            <a:r>
              <a:rPr lang="el-GR" sz="1600" dirty="0" smtClean="0"/>
              <a:t>ΔΗΛΑΔΗ </a:t>
            </a:r>
            <a:r>
              <a:rPr lang="el-GR" sz="1600" dirty="0"/>
              <a:t>έχουμε πολλές μεταβλητές των οποίων τις τιμές χρησιμοποιούμε, για να φτιάξουμε το διάνυσμα παρατήρηση.</a:t>
            </a:r>
          </a:p>
          <a:p>
            <a:pPr marL="609600" indent="-609600">
              <a:spcBef>
                <a:spcPct val="20000"/>
              </a:spcBef>
            </a:pPr>
            <a:endParaRPr lang="el-GR" sz="1600" dirty="0"/>
          </a:p>
          <a:p>
            <a:pPr marL="609600" indent="-609600">
              <a:spcBef>
                <a:spcPct val="20000"/>
              </a:spcBef>
            </a:pPr>
            <a:r>
              <a:rPr lang="el-GR" sz="1600" dirty="0"/>
              <a:t>ΚΑΘΕ </a:t>
            </a:r>
            <a:r>
              <a:rPr lang="el-GR" sz="1600" b="1" dirty="0"/>
              <a:t>ΠΑΡΑΤΗΡΗΣΗ </a:t>
            </a:r>
            <a:r>
              <a:rPr lang="el-GR" sz="1600" dirty="0"/>
              <a:t>ΕΙΝΑΙ ΕΝΑ </a:t>
            </a:r>
            <a:r>
              <a:rPr lang="el-GR" sz="1600" b="1" dirty="0"/>
              <a:t>ΔΙΑΝΥΣΜΑ ΣΤΗΛΗ</a:t>
            </a:r>
            <a:r>
              <a:rPr lang="el-GR" sz="1600" dirty="0"/>
              <a:t>  </a:t>
            </a:r>
            <a:r>
              <a:rPr lang="en-US" sz="16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px1</a:t>
            </a:r>
            <a:endParaRPr lang="el-GR" sz="1600" b="1" dirty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357166"/>
            <a:ext cx="8064500" cy="865188"/>
          </a:xfrm>
        </p:spPr>
        <p:txBody>
          <a:bodyPr/>
          <a:lstStyle/>
          <a:p>
            <a:pPr marL="609600" indent="-609600"/>
            <a:r>
              <a:rPr lang="el-GR" dirty="0" err="1" smtClean="0"/>
              <a:t>Πολυμεταβλητά</a:t>
            </a:r>
            <a:r>
              <a:rPr lang="el-GR" dirty="0" smtClean="0"/>
              <a:t> Περιγραφικά Μέτρα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58" y="1500174"/>
            <a:ext cx="8280400" cy="3657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l-GR" sz="1600" dirty="0"/>
              <a:t>Ο  Πίνακας Δεδομένων απαρτίζεται από τα διανύσματα γραμμή και επομένως η κατασκευή του είναι με τη μορφή </a:t>
            </a:r>
          </a:p>
        </p:txBody>
      </p:sp>
      <p:graphicFrame>
        <p:nvGraphicFramePr>
          <p:cNvPr id="61444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643042" y="2071678"/>
          <a:ext cx="777875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2" name="Equation" r:id="rId4" imgW="571500" imgH="1143000" progId="Equation.DSMT4">
                  <p:embed/>
                </p:oleObj>
              </mc:Choice>
              <mc:Fallback>
                <p:oleObj name="Equation" r:id="rId4" imgW="571500" imgH="1143000" progId="Equation.DSMT4">
                  <p:embed/>
                  <p:pic>
                    <p:nvPicPr>
                      <p:cNvPr id="0" name="Picture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2071678"/>
                        <a:ext cx="777875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714348" y="5572140"/>
            <a:ext cx="746603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l-GR" sz="1400" i="1" dirty="0"/>
              <a:t>Όλα τα στατιστικά πακέτα περιέχουν τα διανύσματα γραμμής ως παρατηρήσεις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23850" y="4365625"/>
            <a:ext cx="8280400" cy="992201"/>
          </a:xfrm>
          <a:prstGeom prst="rect">
            <a:avLst/>
          </a:prstGeom>
          <a:gradFill rotWithShape="1">
            <a:gsLst>
              <a:gs pos="0">
                <a:srgbClr val="EAEAEA"/>
              </a:gs>
              <a:gs pos="100000">
                <a:srgbClr val="EAEAEA">
                  <a:gamma/>
                  <a:tint val="44314"/>
                  <a:invGamma/>
                </a:srgbClr>
              </a:gs>
            </a:gsLst>
            <a:lin ang="2700000" scaled="1"/>
          </a:gra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l-GR" sz="1600" dirty="0"/>
              <a:t>ΑΡΑ όταν μιλάμε για</a:t>
            </a:r>
          </a:p>
          <a:p>
            <a:pPr marL="609600" indent="-609600">
              <a:spcBef>
                <a:spcPct val="20000"/>
              </a:spcBef>
            </a:pPr>
            <a:r>
              <a:rPr lang="el-GR" sz="1600" dirty="0">
                <a:solidFill>
                  <a:schemeClr val="folHlink"/>
                </a:solidFill>
              </a:rPr>
              <a:t>Μεμονωμένες παρατηρήσεις</a:t>
            </a:r>
            <a:r>
              <a:rPr lang="el-GR" sz="1600" dirty="0"/>
              <a:t> εννοούμε τα </a:t>
            </a:r>
            <a:r>
              <a:rPr lang="el-GR" sz="1600" b="1" dirty="0">
                <a:solidFill>
                  <a:schemeClr val="folHlink"/>
                </a:solidFill>
              </a:rPr>
              <a:t>ΔΙΑΝΥΣΜΑΤΑ </a:t>
            </a:r>
            <a:r>
              <a:rPr lang="el-GR" sz="1600" dirty="0">
                <a:solidFill>
                  <a:schemeClr val="folHlink"/>
                </a:solidFill>
              </a:rPr>
              <a:t>ΣΤΗΛΗ</a:t>
            </a:r>
            <a:r>
              <a:rPr lang="el-GR" sz="1600" dirty="0"/>
              <a:t>  </a:t>
            </a:r>
          </a:p>
          <a:p>
            <a:pPr marL="609600" indent="-609600">
              <a:spcBef>
                <a:spcPct val="20000"/>
              </a:spcBef>
            </a:pPr>
            <a:r>
              <a:rPr lang="el-GR" sz="1600" dirty="0">
                <a:solidFill>
                  <a:schemeClr val="tx2"/>
                </a:solidFill>
              </a:rPr>
              <a:t>Πίνακα δεδομένων</a:t>
            </a:r>
            <a:r>
              <a:rPr lang="el-GR" sz="1600" dirty="0"/>
              <a:t> εννοούμε τα </a:t>
            </a:r>
            <a:r>
              <a:rPr lang="el-GR" sz="1600" dirty="0">
                <a:solidFill>
                  <a:schemeClr val="tx2"/>
                </a:solidFill>
              </a:rPr>
              <a:t>ΔΙΑΝΥΣΜΑΤΑ ΓΡΑΜΜΗ</a:t>
            </a:r>
            <a:endParaRPr lang="en-US" sz="16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61447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882650" y="3500438"/>
          <a:ext cx="7450138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3" name="Equation" r:id="rId6" imgW="5029200" imgH="508000" progId="Equation.DSMT4">
                  <p:embed/>
                </p:oleObj>
              </mc:Choice>
              <mc:Fallback>
                <p:oleObj name="Equation" r:id="rId6" imgW="5029200" imgH="508000" progId="Equation.DSMT4">
                  <p:embed/>
                  <p:pic>
                    <p:nvPicPr>
                      <p:cNvPr id="0" name="Picture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3500438"/>
                        <a:ext cx="7450138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28596" y="357166"/>
            <a:ext cx="80645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Πολυμεταβλητά Περιγραφικά Μέτρα</a:t>
            </a:r>
            <a:endParaRPr kumimoji="0" lang="el-GR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500174"/>
            <a:ext cx="6870700" cy="542923"/>
          </a:xfrm>
        </p:spPr>
        <p:txBody>
          <a:bodyPr/>
          <a:lstStyle/>
          <a:p>
            <a:r>
              <a:rPr lang="el-GR" sz="1800" dirty="0" smtClean="0"/>
              <a:t>2. Μέτρα </a:t>
            </a:r>
            <a:r>
              <a:rPr lang="el-GR" sz="1800" dirty="0"/>
              <a:t>θέσης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58" y="2428868"/>
            <a:ext cx="8496300" cy="3657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l-GR" sz="1600" dirty="0"/>
              <a:t>Το πρόβλημα της διαχείρισης των πολλών δεδομένων επιλύεται με την βοήθεια των μέτρων θέσης (μέση τιμή, τυπική απόκλιση, κλπ.</a:t>
            </a:r>
          </a:p>
          <a:p>
            <a:pPr marL="0" indent="0">
              <a:lnSpc>
                <a:spcPct val="80000"/>
              </a:lnSpc>
              <a:spcBef>
                <a:spcPct val="15000"/>
              </a:spcBef>
              <a:buFontTx/>
              <a:buNone/>
            </a:pPr>
            <a:r>
              <a:rPr lang="el-GR" sz="1600" dirty="0"/>
              <a:t>	</a:t>
            </a:r>
          </a:p>
          <a:p>
            <a:pPr marL="0" indent="0">
              <a:buFontTx/>
              <a:buNone/>
            </a:pPr>
            <a:r>
              <a:rPr lang="el-GR" sz="1600" dirty="0"/>
              <a:t>Ο δειγματικός μέσος (</a:t>
            </a:r>
            <a:r>
              <a:rPr lang="en-US" sz="1600" dirty="0"/>
              <a:t>Sample mean) </a:t>
            </a:r>
            <a:r>
              <a:rPr lang="el-GR" sz="1600" dirty="0"/>
              <a:t>μιας μεταβλητής </a:t>
            </a:r>
            <a:r>
              <a:rPr lang="en-US" sz="1600" dirty="0" err="1"/>
              <a:t>Xj</a:t>
            </a:r>
            <a:r>
              <a:rPr lang="en-US" sz="1600" dirty="0"/>
              <a:t> (j=1,2,…,p) </a:t>
            </a:r>
            <a:r>
              <a:rPr lang="el-GR" sz="1600" dirty="0"/>
              <a:t>υπολογίζεται από </a:t>
            </a:r>
            <a:endParaRPr lang="el-GR" sz="1600" dirty="0" smtClean="0"/>
          </a:p>
          <a:p>
            <a:pPr marL="0" indent="0">
              <a:buFontTx/>
              <a:buNone/>
            </a:pPr>
            <a:endParaRPr lang="el-GR" sz="1600" dirty="0" smtClean="0"/>
          </a:p>
          <a:p>
            <a:pPr marL="0" indent="0">
              <a:buFontTx/>
              <a:buNone/>
            </a:pPr>
            <a:endParaRPr lang="el-GR" sz="1600" dirty="0"/>
          </a:p>
          <a:p>
            <a:pPr marL="0" indent="0">
              <a:buFontTx/>
              <a:buNone/>
            </a:pPr>
            <a:endParaRPr lang="el-GR" sz="1600" dirty="0" smtClean="0"/>
          </a:p>
          <a:p>
            <a:pPr marL="0" indent="0">
              <a:buFontTx/>
              <a:buNone/>
            </a:pPr>
            <a:endParaRPr lang="el-GR" sz="1600" dirty="0"/>
          </a:p>
        </p:txBody>
      </p:sp>
      <p:graphicFrame>
        <p:nvGraphicFramePr>
          <p:cNvPr id="17416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429124" y="4500570"/>
          <a:ext cx="866775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6" name="Equation" r:id="rId4" imgW="596900" imgH="1041400" progId="Equation.DSMT4">
                  <p:embed/>
                </p:oleObj>
              </mc:Choice>
              <mc:Fallback>
                <p:oleObj name="Equation" r:id="rId4" imgW="596900" imgH="1041400" progId="Equation.DSMT4">
                  <p:embed/>
                  <p:pic>
                    <p:nvPicPr>
                      <p:cNvPr id="0" name="Picture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4" y="4500570"/>
                        <a:ext cx="866775" cy="151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2428860" y="3500438"/>
          <a:ext cx="2881313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7" name="Equation" r:id="rId6" imgW="2044700" imgH="419100" progId="Equation.DSMT4">
                  <p:embed/>
                </p:oleObj>
              </mc:Choice>
              <mc:Fallback>
                <p:oleObj name="Equation" r:id="rId6" imgW="2044700" imgH="4191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3500438"/>
                        <a:ext cx="2881313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357158" y="4143380"/>
            <a:ext cx="84963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l-GR" sz="1600" dirty="0"/>
              <a:t>Ενώ το διάνυσμα για τους μέσους είναι</a:t>
            </a:r>
          </a:p>
          <a:p>
            <a:pPr marL="609600" indent="-609600">
              <a:spcBef>
                <a:spcPct val="20000"/>
              </a:spcBef>
            </a:pPr>
            <a:endParaRPr lang="el-GR" sz="16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28596" y="357166"/>
            <a:ext cx="80645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Πολυμεταβλητά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Περιγραφικά Μέτρα</a:t>
            </a:r>
            <a:endParaRPr kumimoji="0" lang="el-GR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571612"/>
            <a:ext cx="6870700" cy="647700"/>
          </a:xfrm>
        </p:spPr>
        <p:txBody>
          <a:bodyPr/>
          <a:lstStyle/>
          <a:p>
            <a:r>
              <a:rPr lang="el-GR" sz="1800" dirty="0" smtClean="0"/>
              <a:t>3. Μέτρα </a:t>
            </a:r>
            <a:r>
              <a:rPr lang="el-GR" sz="1800" dirty="0"/>
              <a:t>Μεταβλητότητας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2428868"/>
            <a:ext cx="8893175" cy="20161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l-GR" sz="1600" dirty="0" smtClean="0"/>
              <a:t>Η διακύμανση αποτελεί βασικό μέτρο μεταβλητότητας στη </a:t>
            </a:r>
            <a:r>
              <a:rPr lang="el-GR" sz="1600" dirty="0" err="1" smtClean="0"/>
              <a:t>μονοδιάσταστη</a:t>
            </a:r>
            <a:r>
              <a:rPr lang="el-GR" sz="1600" dirty="0" smtClean="0"/>
              <a:t> περίπτωση. Για </a:t>
            </a:r>
            <a:r>
              <a:rPr lang="el-GR" sz="1600" dirty="0"/>
              <a:t>ζεύγη μεταβλητών ορίζουμε τη </a:t>
            </a:r>
            <a:r>
              <a:rPr lang="el-GR" sz="1600" dirty="0" err="1" smtClean="0">
                <a:solidFill>
                  <a:schemeClr val="tx2"/>
                </a:solidFill>
              </a:rPr>
              <a:t>συνδιακύμανση</a:t>
            </a:r>
            <a:r>
              <a:rPr lang="el-GR" sz="1600" dirty="0" smtClean="0">
                <a:solidFill>
                  <a:schemeClr val="tx2"/>
                </a:solidFill>
              </a:rPr>
              <a:t>,</a:t>
            </a:r>
            <a:r>
              <a:rPr lang="el-GR" sz="1600" dirty="0" smtClean="0"/>
              <a:t> </a:t>
            </a:r>
            <a:r>
              <a:rPr lang="el-GR" sz="1600" dirty="0"/>
              <a:t>ένα μέτρο μεταβλητότητας ως προς δύο μεταβλητές που δείχνει πως </a:t>
            </a:r>
            <a:r>
              <a:rPr lang="el-GR" sz="1600" dirty="0" err="1"/>
              <a:t>συμμεταβάλλονται</a:t>
            </a:r>
            <a:r>
              <a:rPr lang="el-GR" sz="1600" dirty="0"/>
              <a:t> αυτές.</a:t>
            </a:r>
          </a:p>
          <a:p>
            <a:pPr marL="0" indent="0">
              <a:buFontTx/>
              <a:buNone/>
            </a:pPr>
            <a:endParaRPr lang="el-GR" sz="1600" dirty="0"/>
          </a:p>
          <a:p>
            <a:pPr marL="0" indent="0">
              <a:buFontTx/>
              <a:buNone/>
            </a:pPr>
            <a:r>
              <a:rPr lang="el-GR" sz="1600" dirty="0"/>
              <a:t>Η δειγματική </a:t>
            </a:r>
            <a:r>
              <a:rPr lang="el-GR" sz="1600" dirty="0" err="1"/>
              <a:t>συνδιακύμανση</a:t>
            </a:r>
            <a:r>
              <a:rPr lang="el-GR" sz="1600" dirty="0"/>
              <a:t> των μεταβλητών Χ</a:t>
            </a:r>
            <a:r>
              <a:rPr lang="en-US" sz="1600" baseline="-25000" dirty="0" err="1"/>
              <a:t>i</a:t>
            </a:r>
            <a:r>
              <a:rPr lang="en-US" sz="1600" dirty="0"/>
              <a:t> </a:t>
            </a:r>
            <a:r>
              <a:rPr lang="el-GR" sz="1600" dirty="0"/>
              <a:t>και </a:t>
            </a:r>
            <a:r>
              <a:rPr lang="en-US" sz="1600" dirty="0" err="1"/>
              <a:t>X</a:t>
            </a:r>
            <a:r>
              <a:rPr lang="en-US" sz="1600" baseline="-25000" dirty="0" err="1"/>
              <a:t>k</a:t>
            </a:r>
            <a:r>
              <a:rPr lang="el-GR" sz="1600" baseline="-25000" dirty="0"/>
              <a:t> </a:t>
            </a:r>
            <a:r>
              <a:rPr lang="el-GR" sz="1600" dirty="0"/>
              <a:t>ορίζεται ως εξής</a:t>
            </a:r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2158970" y="4065598"/>
          <a:ext cx="475615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7" name="Equation" r:id="rId4" imgW="2921000" imgH="393700" progId="Equation.DSMT4">
                  <p:embed/>
                </p:oleObj>
              </mc:Choice>
              <mc:Fallback>
                <p:oleObj name="Equation" r:id="rId4" imgW="2921000" imgH="3937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8970" y="4065598"/>
                        <a:ext cx="4756150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285720" y="4929198"/>
            <a:ext cx="90741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438275" indent="-1438275" defTabSz="704850">
              <a:spcBef>
                <a:spcPct val="20000"/>
              </a:spcBef>
            </a:pPr>
            <a:r>
              <a:rPr lang="el-GR" sz="1600" dirty="0">
                <a:solidFill>
                  <a:schemeClr val="folHlink"/>
                </a:solidFill>
              </a:rPr>
              <a:t>Παρατήρηση</a:t>
            </a:r>
            <a:r>
              <a:rPr lang="el-GR" sz="1600" dirty="0"/>
              <a:t>: Η διακύμανση είναι η </a:t>
            </a:r>
            <a:r>
              <a:rPr lang="el-GR" sz="1600" dirty="0" err="1"/>
              <a:t>συνδιακύμανση</a:t>
            </a:r>
            <a:r>
              <a:rPr lang="el-GR" sz="1600" dirty="0"/>
              <a:t> μιας μεταβλητής, με τον  εαυτό της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28596" y="357166"/>
            <a:ext cx="80645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Πολυμεταβλητά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Περιγραφικά Μέτρα</a:t>
            </a:r>
            <a:endParaRPr kumimoji="0" lang="el-GR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428596" y="1500174"/>
            <a:ext cx="597693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l-GR" dirty="0" smtClean="0"/>
              <a:t>Πίνακας </a:t>
            </a:r>
            <a:r>
              <a:rPr lang="el-GR" dirty="0" err="1" smtClean="0"/>
              <a:t>Συνδιακύμανσης</a:t>
            </a:r>
            <a:r>
              <a:rPr lang="el-GR" dirty="0" smtClean="0"/>
              <a:t> </a:t>
            </a:r>
            <a:r>
              <a:rPr lang="en-US" dirty="0">
                <a:solidFill>
                  <a:schemeClr val="folHlink"/>
                </a:solidFill>
              </a:rPr>
              <a:t>(Covariance Matrix)</a:t>
            </a:r>
            <a:endParaRPr lang="el-GR" dirty="0">
              <a:solidFill>
                <a:schemeClr val="folHlink"/>
              </a:solidFill>
            </a:endParaRPr>
          </a:p>
        </p:txBody>
      </p:sp>
      <p:graphicFrame>
        <p:nvGraphicFramePr>
          <p:cNvPr id="47112" name="Object 8"/>
          <p:cNvGraphicFramePr>
            <a:graphicFrameLocks noChangeAspect="1"/>
          </p:cNvGraphicFramePr>
          <p:nvPr/>
        </p:nvGraphicFramePr>
        <p:xfrm>
          <a:off x="1428728" y="3857628"/>
          <a:ext cx="2951163" cy="177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9" name="Equation" r:id="rId4" imgW="1689100" imgH="1016000" progId="Equation.DSMT4">
                  <p:embed/>
                </p:oleObj>
              </mc:Choice>
              <mc:Fallback>
                <p:oleObj name="Equation" r:id="rId4" imgW="1689100" imgH="10160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3857628"/>
                        <a:ext cx="2951163" cy="177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7" name="Rectangle 13"/>
          <p:cNvSpPr>
            <a:spLocks noChangeArrowheads="1"/>
          </p:cNvSpPr>
          <p:nvPr/>
        </p:nvSpPr>
        <p:spPr bwMode="auto">
          <a:xfrm>
            <a:off x="428596" y="2071678"/>
            <a:ext cx="70564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l-GR" sz="1600" dirty="0"/>
              <a:t>Ο πίνακας </a:t>
            </a:r>
            <a:r>
              <a:rPr lang="el-GR" sz="1600" dirty="0" err="1"/>
              <a:t>συνδιακύμανσης</a:t>
            </a:r>
            <a:r>
              <a:rPr lang="el-GR" sz="1600" dirty="0"/>
              <a:t> είναι 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el-GR" sz="1600" dirty="0"/>
              <a:t>ένας </a:t>
            </a:r>
            <a:r>
              <a:rPr lang="el-GR" sz="1600" b="1" dirty="0"/>
              <a:t>θετικά ορισμένος</a:t>
            </a:r>
            <a:r>
              <a:rPr lang="el-GR" sz="1600" dirty="0"/>
              <a:t> πίνακας 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el-GR" sz="1600" dirty="0"/>
              <a:t>στη </a:t>
            </a:r>
            <a:r>
              <a:rPr lang="el-GR" sz="1600" dirty="0">
                <a:solidFill>
                  <a:schemeClr val="folHlink"/>
                </a:solidFill>
              </a:rPr>
              <a:t>διαγώνιο</a:t>
            </a:r>
            <a:r>
              <a:rPr lang="el-GR" sz="1600" dirty="0"/>
              <a:t> έχει τις</a:t>
            </a:r>
            <a:r>
              <a:rPr lang="el-GR" sz="1600" dirty="0">
                <a:solidFill>
                  <a:schemeClr val="folHlink"/>
                </a:solidFill>
              </a:rPr>
              <a:t> διακυμάνσεις</a:t>
            </a:r>
            <a:r>
              <a:rPr lang="el-GR" sz="1600" dirty="0"/>
              <a:t> των μεταβλητών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el-GR" sz="1600" dirty="0"/>
              <a:t>στα </a:t>
            </a:r>
            <a:r>
              <a:rPr lang="el-GR" sz="1600" dirty="0">
                <a:solidFill>
                  <a:schemeClr val="tx2"/>
                </a:solidFill>
              </a:rPr>
              <a:t>υπόλοιπα </a:t>
            </a:r>
            <a:r>
              <a:rPr lang="el-GR" sz="1600" dirty="0"/>
              <a:t>στοιχεία τις </a:t>
            </a:r>
            <a:r>
              <a:rPr lang="el-GR" sz="1600" dirty="0" err="1">
                <a:solidFill>
                  <a:schemeClr val="tx2"/>
                </a:solidFill>
              </a:rPr>
              <a:t>συνδιακυμάνσεις</a:t>
            </a:r>
            <a:r>
              <a:rPr lang="el-GR" sz="1600" dirty="0">
                <a:solidFill>
                  <a:schemeClr val="tx2"/>
                </a:solidFill>
              </a:rPr>
              <a:t> </a:t>
            </a:r>
            <a:r>
              <a:rPr lang="el-GR" sz="1600" dirty="0" smtClean="0">
                <a:solidFill>
                  <a:schemeClr val="tx2"/>
                </a:solidFill>
              </a:rPr>
              <a:t>τ</a:t>
            </a:r>
            <a:r>
              <a:rPr lang="el-GR" sz="1600" dirty="0" smtClean="0"/>
              <a:t>ων </a:t>
            </a:r>
            <a:r>
              <a:rPr lang="el-GR" sz="1600" dirty="0"/>
              <a:t>μεταβλητών που αντιστοιχούν σε κάθε </a:t>
            </a:r>
            <a:r>
              <a:rPr lang="el-GR" sz="1600" dirty="0" smtClean="0"/>
              <a:t>γραμμή </a:t>
            </a:r>
            <a:r>
              <a:rPr lang="el-GR" sz="1600" dirty="0"/>
              <a:t>και στήλη. </a:t>
            </a:r>
          </a:p>
        </p:txBody>
      </p:sp>
      <p:graphicFrame>
        <p:nvGraphicFramePr>
          <p:cNvPr id="47120" name="Object 1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000628" y="4429132"/>
          <a:ext cx="3060700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0" name="Equation" r:id="rId6" imgW="2095500" imgH="508000" progId="Equation.DSMT4">
                  <p:embed/>
                </p:oleObj>
              </mc:Choice>
              <mc:Fallback>
                <p:oleObj name="Equation" r:id="rId6" imgW="2095500" imgH="508000" progId="Equation.DSMT4">
                  <p:embed/>
                  <p:pic>
                    <p:nvPicPr>
                      <p:cNvPr id="0" name="Picture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8" y="4429132"/>
                        <a:ext cx="3060700" cy="741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428596" y="357166"/>
            <a:ext cx="80645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Πολυμεταβλητά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Περιγραφικά Μέτρα</a:t>
            </a:r>
            <a:endParaRPr kumimoji="0" lang="el-GR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500034" y="1357298"/>
            <a:ext cx="806608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just">
              <a:spcBef>
                <a:spcPct val="20000"/>
              </a:spcBef>
            </a:pPr>
            <a:r>
              <a:rPr lang="el-GR" sz="1600" b="1" dirty="0">
                <a:solidFill>
                  <a:schemeClr val="tx2"/>
                </a:solidFill>
              </a:rPr>
              <a:t>Ιδιότητες του Πίνακα </a:t>
            </a:r>
            <a:r>
              <a:rPr lang="en-US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</a:p>
          <a:p>
            <a:pPr marL="533400" indent="-533400" algn="just">
              <a:spcBef>
                <a:spcPct val="20000"/>
              </a:spcBef>
              <a:buFontTx/>
              <a:buAutoNum type="arabicPeriod"/>
            </a:pPr>
            <a:r>
              <a:rPr lang="en-US" sz="1600" dirty="0"/>
              <a:t>O</a:t>
            </a:r>
            <a:r>
              <a:rPr lang="el-GR" sz="1600" dirty="0"/>
              <a:t> πίνακας </a:t>
            </a:r>
            <a:r>
              <a:rPr lang="el-GR" sz="1600" dirty="0" err="1"/>
              <a:t>συνδιακύμανσης</a:t>
            </a:r>
            <a:r>
              <a:rPr lang="el-GR" sz="1600" dirty="0"/>
              <a:t> είναι συμμετρικός</a:t>
            </a:r>
          </a:p>
          <a:p>
            <a:pPr marL="533400" indent="-533400" algn="just">
              <a:spcBef>
                <a:spcPct val="20000"/>
              </a:spcBef>
              <a:buFontTx/>
              <a:buAutoNum type="arabicPeriod"/>
            </a:pPr>
            <a:endParaRPr lang="el-GR" sz="1600" dirty="0"/>
          </a:p>
          <a:p>
            <a:pPr marL="533400" indent="-533400" algn="just">
              <a:spcBef>
                <a:spcPct val="20000"/>
              </a:spcBef>
              <a:buFontTx/>
              <a:buAutoNum type="arabicPeriod"/>
            </a:pPr>
            <a:endParaRPr lang="el-GR" sz="1600" dirty="0"/>
          </a:p>
          <a:p>
            <a:pPr marL="533400" indent="-533400" algn="just">
              <a:spcBef>
                <a:spcPct val="20000"/>
              </a:spcBef>
              <a:buFontTx/>
              <a:buAutoNum type="arabicPeriod"/>
            </a:pPr>
            <a:endParaRPr lang="el-GR" sz="1600" dirty="0"/>
          </a:p>
          <a:p>
            <a:pPr marL="533400" indent="-533400" algn="just">
              <a:spcBef>
                <a:spcPct val="20000"/>
              </a:spcBef>
              <a:buFontTx/>
              <a:buAutoNum type="arabicPeriod"/>
            </a:pPr>
            <a:endParaRPr lang="el-GR" sz="1600" dirty="0"/>
          </a:p>
          <a:p>
            <a:pPr marL="533400" indent="-533400" algn="just">
              <a:spcBef>
                <a:spcPct val="20000"/>
              </a:spcBef>
              <a:buFontTx/>
              <a:buAutoNum type="arabicPeriod"/>
            </a:pPr>
            <a:endParaRPr lang="el-GR" sz="1600" dirty="0" smtClean="0"/>
          </a:p>
          <a:p>
            <a:pPr marL="533400" indent="-533400" algn="just">
              <a:spcBef>
                <a:spcPct val="20000"/>
              </a:spcBef>
              <a:buFontTx/>
              <a:buAutoNum type="arabicPeriod"/>
            </a:pPr>
            <a:r>
              <a:rPr lang="en-US" sz="1600" dirty="0" smtClean="0"/>
              <a:t>O</a:t>
            </a:r>
            <a:r>
              <a:rPr lang="el-GR" sz="1600" dirty="0" smtClean="0"/>
              <a:t> </a:t>
            </a:r>
            <a:r>
              <a:rPr lang="el-GR" sz="1600" dirty="0"/>
              <a:t>πίνακας </a:t>
            </a:r>
            <a:r>
              <a:rPr lang="el-GR" sz="1600" dirty="0" err="1"/>
              <a:t>συνδιακύμανσης</a:t>
            </a:r>
            <a:r>
              <a:rPr lang="el-GR" sz="1600" dirty="0"/>
              <a:t> είναι θετικά </a:t>
            </a:r>
            <a:r>
              <a:rPr lang="el-GR" sz="1600" dirty="0" err="1"/>
              <a:t>ημιορισμένος</a:t>
            </a:r>
            <a:r>
              <a:rPr lang="el-GR" sz="1600" dirty="0"/>
              <a:t> |</a:t>
            </a:r>
            <a:r>
              <a:rPr lang="en-US" sz="1600" dirty="0"/>
              <a:t>S</a:t>
            </a:r>
            <a:r>
              <a:rPr lang="el-GR" sz="1600" dirty="0"/>
              <a:t>|</a:t>
            </a:r>
            <a:r>
              <a:rPr lang="el-GR" sz="1600" dirty="0" err="1"/>
              <a:t>≥0</a:t>
            </a:r>
            <a:endParaRPr lang="el-GR" sz="1600" dirty="0"/>
          </a:p>
          <a:p>
            <a:pPr marL="533400" indent="-533400" algn="just">
              <a:spcBef>
                <a:spcPct val="20000"/>
              </a:spcBef>
              <a:buFontTx/>
              <a:buAutoNum type="arabicPeriod"/>
            </a:pPr>
            <a:endParaRPr lang="el-GR" sz="1600" dirty="0"/>
          </a:p>
          <a:p>
            <a:pPr marL="533400" indent="-533400" algn="just">
              <a:spcBef>
                <a:spcPct val="20000"/>
              </a:spcBef>
              <a:buFontTx/>
              <a:buAutoNum type="arabicPeriod"/>
            </a:pPr>
            <a:r>
              <a:rPr lang="el-GR" sz="1600" dirty="0"/>
              <a:t>Τα στοιχεία της διαγωνίου είναι υποχρεωτικά θετικοί αριθμοί αφού είναι διακυμάνσεις, ενώ τα μη διαγώνια στοιχεία μπορεί να είναι και αρνητικοί αριθμοί αφού είναι </a:t>
            </a:r>
            <a:r>
              <a:rPr lang="el-GR" sz="1600" dirty="0" err="1"/>
              <a:t>συνδιακυμάνσεις</a:t>
            </a:r>
            <a:endParaRPr lang="el-GR" sz="1600" dirty="0"/>
          </a:p>
          <a:p>
            <a:pPr marL="533400" indent="-533400" algn="just">
              <a:spcBef>
                <a:spcPct val="20000"/>
              </a:spcBef>
              <a:buFontTx/>
              <a:buAutoNum type="arabicPeriod"/>
            </a:pPr>
            <a:endParaRPr lang="el-GR" sz="1600" dirty="0"/>
          </a:p>
          <a:p>
            <a:pPr marL="533400" indent="-533400" algn="just">
              <a:spcBef>
                <a:spcPct val="20000"/>
              </a:spcBef>
            </a:pPr>
            <a:endParaRPr lang="el-GR" sz="1600" dirty="0"/>
          </a:p>
        </p:txBody>
      </p:sp>
      <p:graphicFrame>
        <p:nvGraphicFramePr>
          <p:cNvPr id="20502" name="Object 22"/>
          <p:cNvGraphicFramePr>
            <a:graphicFrameLocks noGrp="1" noChangeAspect="1"/>
          </p:cNvGraphicFramePr>
          <p:nvPr>
            <p:ph sz="half" idx="2"/>
          </p:nvPr>
        </p:nvGraphicFramePr>
        <p:xfrm>
          <a:off x="5214942" y="1500174"/>
          <a:ext cx="935038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4" name="Equation" r:id="rId4" imgW="507780" imgH="253890" progId="Equation.DSMT4">
                  <p:embed/>
                </p:oleObj>
              </mc:Choice>
              <mc:Fallback>
                <p:oleObj name="Equation" r:id="rId4" imgW="507780" imgH="253890" progId="Equation.DSMT4">
                  <p:embed/>
                  <p:pic>
                    <p:nvPicPr>
                      <p:cNvPr id="0" name="Picture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42" y="1500174"/>
                        <a:ext cx="935038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3" name="Object 23"/>
          <p:cNvGraphicFramePr>
            <a:graphicFrameLocks noGrp="1" noChangeAspect="1"/>
          </p:cNvGraphicFramePr>
          <p:nvPr>
            <p:ph sz="half" idx="1"/>
          </p:nvPr>
        </p:nvGraphicFramePr>
        <p:xfrm>
          <a:off x="1571604" y="1857364"/>
          <a:ext cx="4213225" cy="125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5" name="Equation" r:id="rId6" imgW="2819400" imgH="838200" progId="Equation.DSMT4">
                  <p:embed/>
                </p:oleObj>
              </mc:Choice>
              <mc:Fallback>
                <p:oleObj name="Equation" r:id="rId6" imgW="2819400" imgH="838200" progId="Equation.DSMT4">
                  <p:embed/>
                  <p:pic>
                    <p:nvPicPr>
                      <p:cNvPr id="0" name="Picture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1857364"/>
                        <a:ext cx="4213225" cy="1252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28596" y="357166"/>
            <a:ext cx="80645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Πολυμεταβλητά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Περιγραφικά Μέτρα</a:t>
            </a:r>
            <a:endParaRPr kumimoji="0" lang="el-GR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611560" y="4941168"/>
            <a:ext cx="8105554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Ένα βασικό μειονέκτημα του πίνακα </a:t>
            </a:r>
            <a:r>
              <a:rPr lang="en-US" sz="1600" dirty="0" smtClean="0"/>
              <a:t>S</a:t>
            </a:r>
            <a:r>
              <a:rPr lang="el-GR" sz="1600" dirty="0" smtClean="0"/>
              <a:t> ως μέτρο μεταβλητότητας είναι ότι, έχοντας πολλές μεταβλητές, χρειαζόμαστε πολλές τιμές για να μελετήσουμε τη συνολική μεταβλητότητα. Δηλαδή, δεν μπορούμε να </a:t>
            </a:r>
            <a:r>
              <a:rPr lang="el-GR" sz="1600" dirty="0" err="1" smtClean="0"/>
              <a:t>ποσοτικοποιήσουμε</a:t>
            </a:r>
            <a:r>
              <a:rPr lang="el-GR" sz="1600" dirty="0" smtClean="0"/>
              <a:t> τη μεταβλητότητα με μόνο έναν αριθμό.</a:t>
            </a:r>
            <a:endParaRPr lang="el-GR" sz="1600" dirty="0"/>
          </a:p>
        </p:txBody>
      </p:sp>
      <p:sp>
        <p:nvSpPr>
          <p:cNvPr id="9" name="8 - TextBox"/>
          <p:cNvSpPr txBox="1"/>
          <p:nvPr/>
        </p:nvSpPr>
        <p:spPr>
          <a:xfrm>
            <a:off x="2786050" y="5929330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Πως ξεπερνιέται αυτό??</a:t>
            </a:r>
            <a:endParaRPr lang="el-G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57158" y="1571612"/>
            <a:ext cx="806608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r>
              <a:rPr lang="en-US" sz="1600" b="1" dirty="0" smtClean="0"/>
              <a:t>   </a:t>
            </a:r>
            <a:r>
              <a:rPr lang="el-GR" sz="1600" dirty="0" smtClean="0"/>
              <a:t>Συνολική </a:t>
            </a:r>
            <a:r>
              <a:rPr lang="el-GR" sz="1600" dirty="0"/>
              <a:t>Διακύμανση (</a:t>
            </a:r>
            <a:r>
              <a:rPr lang="en-US" sz="1600" dirty="0"/>
              <a:t>Total Variation)</a:t>
            </a:r>
            <a:endParaRPr lang="el-GR" sz="1600" dirty="0"/>
          </a:p>
          <a:p>
            <a:pPr marL="533400" indent="-533400">
              <a:spcBef>
                <a:spcPct val="20000"/>
              </a:spcBef>
            </a:pPr>
            <a:endParaRPr lang="el-GR" sz="1600" dirty="0"/>
          </a:p>
          <a:p>
            <a:pPr marL="533400" indent="-533400">
              <a:spcBef>
                <a:spcPct val="20000"/>
              </a:spcBef>
            </a:pPr>
            <a:endParaRPr lang="el-GR" sz="1600" dirty="0"/>
          </a:p>
          <a:p>
            <a:pPr marL="533400" indent="-533400">
              <a:spcBef>
                <a:spcPct val="20000"/>
              </a:spcBef>
            </a:pPr>
            <a:endParaRPr lang="el-GR" sz="1600" dirty="0"/>
          </a:p>
          <a:p>
            <a:pPr marL="533400" indent="-533400">
              <a:spcBef>
                <a:spcPct val="20000"/>
              </a:spcBef>
            </a:pPr>
            <a:endParaRPr lang="el-GR" sz="1600" dirty="0"/>
          </a:p>
        </p:txBody>
      </p:sp>
      <p:graphicFrame>
        <p:nvGraphicFramePr>
          <p:cNvPr id="4915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5072066" y="2071678"/>
          <a:ext cx="333375" cy="368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8" name="Equation" r:id="rId4" imgW="190417" imgH="253890" progId="Equation.DSMT4">
                  <p:embed/>
                </p:oleObj>
              </mc:Choice>
              <mc:Fallback>
                <p:oleObj name="Equation" r:id="rId4" imgW="190417" imgH="253890" progId="Equation.DSMT4">
                  <p:embed/>
                  <p:pic>
                    <p:nvPicPr>
                      <p:cNvPr id="0" name="Picture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6" y="2071678"/>
                        <a:ext cx="333375" cy="3682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500034" y="2071678"/>
            <a:ext cx="44258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l-GR" sz="1600" dirty="0"/>
              <a:t>Γενικευμένη Διακύμανση (</a:t>
            </a:r>
            <a:r>
              <a:rPr lang="en-US" sz="1600" dirty="0"/>
              <a:t>Generalized Variance)</a:t>
            </a:r>
            <a:endParaRPr lang="el-GR" sz="1600" dirty="0"/>
          </a:p>
        </p:txBody>
      </p:sp>
      <p:graphicFrame>
        <p:nvGraphicFramePr>
          <p:cNvPr id="49158" name="Object 6"/>
          <p:cNvGraphicFramePr>
            <a:graphicFrameLocks noGrp="1" noChangeAspect="1"/>
          </p:cNvGraphicFramePr>
          <p:nvPr>
            <p:ph sz="half" idx="1"/>
          </p:nvPr>
        </p:nvGraphicFramePr>
        <p:xfrm>
          <a:off x="4214811" y="1357298"/>
          <a:ext cx="1214446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9" name="Equation" r:id="rId6" imgW="863225" imgH="444307" progId="Equation.DSMT4">
                  <p:embed/>
                </p:oleObj>
              </mc:Choice>
              <mc:Fallback>
                <p:oleObj name="Equation" r:id="rId6" imgW="863225" imgH="444307" progId="Equation.DSMT4">
                  <p:embed/>
                  <p:pic>
                    <p:nvPicPr>
                      <p:cNvPr id="0" name="Picture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811" y="1357298"/>
                        <a:ext cx="1214446" cy="642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5643570" y="2071678"/>
            <a:ext cx="22045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l-GR" sz="1600" dirty="0"/>
              <a:t>Ορίζουσα του πίνακα </a:t>
            </a:r>
            <a:r>
              <a:rPr lang="en-US" sz="1600" dirty="0"/>
              <a:t>S</a:t>
            </a:r>
            <a:endParaRPr lang="el-GR" sz="1600" dirty="0"/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290513" y="2708275"/>
            <a:ext cx="8639205" cy="309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</a:pPr>
            <a:r>
              <a:rPr lang="el-GR" sz="1600" dirty="0"/>
              <a:t>Όσο μεγαλύτερη είναι η τιμή σ’ αυτά τα μέτρα τόσο μεγαλύτερη είναι η μεταβλητότητα</a:t>
            </a:r>
          </a:p>
          <a:p>
            <a:pPr algn="just">
              <a:spcBef>
                <a:spcPct val="20000"/>
              </a:spcBef>
            </a:pPr>
            <a:r>
              <a:rPr lang="el-GR" sz="1600" dirty="0"/>
              <a:t>στα δεδομένα μας</a:t>
            </a:r>
            <a:r>
              <a:rPr lang="el-GR" sz="1600" dirty="0" smtClean="0"/>
              <a:t>. Τα δύο αυτά μέτρα μετράνε </a:t>
            </a:r>
            <a:r>
              <a:rPr lang="el-GR" sz="1600" dirty="0"/>
              <a:t>πόσο </a:t>
            </a:r>
            <a:r>
              <a:rPr lang="el-GR" sz="1600" dirty="0">
                <a:solidFill>
                  <a:schemeClr val="folHlink"/>
                </a:solidFill>
              </a:rPr>
              <a:t>ΑΠΛΩΜΕΝΕΣ</a:t>
            </a:r>
            <a:r>
              <a:rPr lang="el-GR" sz="1600" dirty="0"/>
              <a:t> είναι οι παρατηρήσεις </a:t>
            </a:r>
            <a:r>
              <a:rPr lang="el-GR" sz="1600" dirty="0" smtClean="0"/>
              <a:t>γύρω από το </a:t>
            </a:r>
            <a:r>
              <a:rPr lang="el-GR" sz="1600" b="1" dirty="0">
                <a:solidFill>
                  <a:schemeClr val="folHlink"/>
                </a:solidFill>
              </a:rPr>
              <a:t>διάνυσμα των </a:t>
            </a:r>
            <a:r>
              <a:rPr lang="el-GR" sz="1600" b="1" dirty="0" smtClean="0">
                <a:solidFill>
                  <a:schemeClr val="folHlink"/>
                </a:solidFill>
              </a:rPr>
              <a:t>μέσων.</a:t>
            </a:r>
            <a:endParaRPr lang="el-GR" sz="1600" b="1" dirty="0">
              <a:solidFill>
                <a:schemeClr val="folHlink"/>
              </a:solidFill>
            </a:endParaRPr>
          </a:p>
          <a:p>
            <a:pPr marL="342900" indent="-342900" algn="just">
              <a:spcBef>
                <a:spcPct val="20000"/>
              </a:spcBef>
            </a:pPr>
            <a:endParaRPr lang="el-GR" sz="1600" b="1" dirty="0"/>
          </a:p>
          <a:p>
            <a:pPr algn="just">
              <a:spcBef>
                <a:spcPct val="20000"/>
              </a:spcBef>
            </a:pPr>
            <a:r>
              <a:rPr lang="el-GR" sz="1600" dirty="0" smtClean="0"/>
              <a:t>Το </a:t>
            </a:r>
            <a:r>
              <a:rPr lang="el-GR" sz="1600" dirty="0" smtClean="0">
                <a:solidFill>
                  <a:srgbClr val="C00000"/>
                </a:solidFill>
              </a:rPr>
              <a:t>μειονέκτημα</a:t>
            </a:r>
            <a:r>
              <a:rPr lang="el-GR" sz="1600" dirty="0" smtClean="0"/>
              <a:t> της </a:t>
            </a:r>
            <a:r>
              <a:rPr lang="el-GR" sz="1600" dirty="0"/>
              <a:t>συνολικής </a:t>
            </a:r>
            <a:r>
              <a:rPr lang="el-GR" sz="1600" dirty="0" smtClean="0"/>
              <a:t>διακύμανσης είναι ότι χρησιμοποιούμε μόνο τα διαγώνια στοιχεία, δηλαδή διακυμάνσεις, χάνοντας έτσι πληροφορία </a:t>
            </a:r>
            <a:r>
              <a:rPr lang="el-GR" sz="1600" dirty="0"/>
              <a:t>από τις </a:t>
            </a:r>
            <a:r>
              <a:rPr lang="el-GR" sz="1600" dirty="0" err="1" smtClean="0"/>
              <a:t>συνδιακυμάνσεις</a:t>
            </a:r>
            <a:r>
              <a:rPr lang="el-GR" sz="1600" dirty="0" smtClean="0"/>
              <a:t>.</a:t>
            </a:r>
          </a:p>
          <a:p>
            <a:pPr algn="just">
              <a:spcBef>
                <a:spcPct val="20000"/>
              </a:spcBef>
            </a:pPr>
            <a:endParaRPr lang="el-GR" sz="1600" dirty="0"/>
          </a:p>
          <a:p>
            <a:pPr algn="just">
              <a:spcBef>
                <a:spcPct val="20000"/>
              </a:spcBef>
            </a:pPr>
            <a:r>
              <a:rPr lang="el-GR" sz="1600" dirty="0" smtClean="0"/>
              <a:t>Για τη γενικευμένη </a:t>
            </a:r>
            <a:r>
              <a:rPr lang="el-GR" sz="1600" dirty="0"/>
              <a:t>διακύμανση η μηδενική τιμή της ορίζουσας </a:t>
            </a:r>
            <a:r>
              <a:rPr lang="el-GR" sz="1600" dirty="0" smtClean="0"/>
              <a:t>υποδηλώνει ότι </a:t>
            </a:r>
            <a:r>
              <a:rPr lang="el-GR" sz="1600" dirty="0"/>
              <a:t>κάποιες μεταβλητές είναι </a:t>
            </a:r>
            <a:r>
              <a:rPr lang="el-GR" sz="1600" dirty="0">
                <a:solidFill>
                  <a:srgbClr val="C00000"/>
                </a:solidFill>
              </a:rPr>
              <a:t>γραμμικά εξαρτημένες </a:t>
            </a:r>
            <a:r>
              <a:rPr lang="el-GR" sz="1600" dirty="0"/>
              <a:t>μεταξύ </a:t>
            </a:r>
            <a:r>
              <a:rPr lang="el-GR" sz="1600" dirty="0" smtClean="0"/>
              <a:t>τους. Το </a:t>
            </a:r>
            <a:r>
              <a:rPr lang="el-GR" sz="1600" dirty="0" smtClean="0">
                <a:solidFill>
                  <a:srgbClr val="C00000"/>
                </a:solidFill>
              </a:rPr>
              <a:t>μειονέκτημα</a:t>
            </a:r>
            <a:r>
              <a:rPr lang="el-GR" sz="1600" dirty="0" smtClean="0"/>
              <a:t> της γενικευμένης διακύμανσης είναι ότι αγνοεί τη δομή του πίνακα.</a:t>
            </a:r>
            <a:endParaRPr lang="el-GR" sz="1600" dirty="0"/>
          </a:p>
          <a:p>
            <a:pPr marL="342900" indent="-342900" algn="just">
              <a:spcBef>
                <a:spcPct val="20000"/>
              </a:spcBef>
              <a:buFontTx/>
              <a:buAutoNum type="arabicPeriod"/>
            </a:pPr>
            <a:endParaRPr lang="el-GR" sz="16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28596" y="357166"/>
            <a:ext cx="80645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Πολυμεταβλητά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Περιγραφικά Μέτρα</a:t>
            </a:r>
            <a:endParaRPr kumimoji="0" lang="el-GR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7" name="Rectangle 9"/>
          <p:cNvSpPr>
            <a:spLocks noGrp="1" noChangeArrowheads="1"/>
          </p:cNvSpPr>
          <p:nvPr>
            <p:ph type="title"/>
          </p:nvPr>
        </p:nvSpPr>
        <p:spPr>
          <a:xfrm>
            <a:off x="428596" y="1285860"/>
            <a:ext cx="6870700" cy="612775"/>
          </a:xfrm>
          <a:noFill/>
          <a:ln/>
        </p:spPr>
        <p:txBody>
          <a:bodyPr/>
          <a:lstStyle/>
          <a:p>
            <a:r>
              <a:rPr lang="en-US" sz="1800" dirty="0" smtClean="0"/>
              <a:t>4. </a:t>
            </a:r>
            <a:r>
              <a:rPr lang="el-GR" sz="1800" dirty="0" smtClean="0"/>
              <a:t>Πίνακας </a:t>
            </a:r>
            <a:r>
              <a:rPr lang="el-GR" sz="1800" dirty="0"/>
              <a:t>Συσχετίσεων </a:t>
            </a:r>
            <a:r>
              <a:rPr lang="en-US" sz="1800" dirty="0"/>
              <a:t>R</a:t>
            </a:r>
            <a:endParaRPr lang="el-GR" sz="1800" dirty="0"/>
          </a:p>
        </p:txBody>
      </p:sp>
      <p:sp>
        <p:nvSpPr>
          <p:cNvPr id="48139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500034" y="2143116"/>
            <a:ext cx="8001056" cy="2808288"/>
          </a:xfrm>
        </p:spPr>
        <p:txBody>
          <a:bodyPr/>
          <a:lstStyle/>
          <a:p>
            <a:pPr marL="0" indent="0" algn="just">
              <a:buNone/>
            </a:pPr>
            <a:r>
              <a:rPr lang="el-GR" sz="1600" dirty="0"/>
              <a:t>Ο πίνακας συσχετίσεων </a:t>
            </a:r>
            <a:r>
              <a:rPr lang="en-US" sz="1600" dirty="0"/>
              <a:t>R </a:t>
            </a:r>
            <a:r>
              <a:rPr lang="el-GR" sz="1600" dirty="0"/>
              <a:t>είναι ο πίνακας  που περιέχει σαν στοιχεία του τους </a:t>
            </a:r>
            <a:r>
              <a:rPr lang="el-GR" sz="1600" dirty="0">
                <a:solidFill>
                  <a:srgbClr val="C00000"/>
                </a:solidFill>
              </a:rPr>
              <a:t>συντελεστές </a:t>
            </a:r>
            <a:r>
              <a:rPr lang="en-US" sz="1600" dirty="0">
                <a:solidFill>
                  <a:srgbClr val="C00000"/>
                </a:solidFill>
              </a:rPr>
              <a:t>Pearson</a:t>
            </a:r>
            <a:r>
              <a:rPr lang="en-US" sz="1600" dirty="0"/>
              <a:t> </a:t>
            </a:r>
            <a:r>
              <a:rPr lang="el-GR" sz="1600" dirty="0"/>
              <a:t>για κάθε ζευγάρι </a:t>
            </a:r>
            <a:r>
              <a:rPr lang="el-GR" sz="1600" dirty="0" smtClean="0"/>
              <a:t>μεταβλητών</a:t>
            </a:r>
            <a:r>
              <a:rPr lang="en-US" sz="1600" dirty="0" smtClean="0"/>
              <a:t>.</a:t>
            </a:r>
            <a:endParaRPr lang="el-GR" sz="1600" dirty="0"/>
          </a:p>
          <a:p>
            <a:endParaRPr lang="el-GR" sz="1600" dirty="0"/>
          </a:p>
          <a:p>
            <a:pPr marL="0" indent="0" algn="just">
              <a:buNone/>
            </a:pPr>
            <a:r>
              <a:rPr lang="el-GR" sz="1600" dirty="0"/>
              <a:t>Ο συντελεστής συσχέτισης του </a:t>
            </a:r>
            <a:r>
              <a:rPr lang="en-US" sz="1600" dirty="0"/>
              <a:t>Pearson </a:t>
            </a:r>
            <a:r>
              <a:rPr lang="el-GR" sz="1600" dirty="0" smtClean="0"/>
              <a:t>μετράει μόνο τη </a:t>
            </a:r>
            <a:r>
              <a:rPr lang="el-GR" sz="1600" dirty="0">
                <a:solidFill>
                  <a:srgbClr val="C00000"/>
                </a:solidFill>
              </a:rPr>
              <a:t>γραμμική συσχέτιση </a:t>
            </a:r>
            <a:r>
              <a:rPr lang="el-GR" sz="1600" dirty="0"/>
              <a:t>ανάμεσα στις μεταβλητές και άρα </a:t>
            </a:r>
            <a:r>
              <a:rPr lang="el-GR" sz="1600" dirty="0" smtClean="0"/>
              <a:t>δεν </a:t>
            </a:r>
            <a:r>
              <a:rPr lang="el-GR" sz="1600" dirty="0" err="1" smtClean="0"/>
              <a:t>δίνειπληροφορία</a:t>
            </a:r>
            <a:r>
              <a:rPr lang="el-GR" sz="1600" dirty="0" smtClean="0"/>
              <a:t> </a:t>
            </a:r>
            <a:r>
              <a:rPr lang="el-GR" sz="1600" dirty="0"/>
              <a:t>για άλλη μορφή </a:t>
            </a:r>
            <a:r>
              <a:rPr lang="el-GR" sz="1600" dirty="0" smtClean="0"/>
              <a:t>συσχέτισης. </a:t>
            </a:r>
          </a:p>
          <a:p>
            <a:pPr marL="0" indent="0" algn="just">
              <a:buNone/>
            </a:pPr>
            <a:endParaRPr lang="el-GR" sz="1600" dirty="0" smtClean="0"/>
          </a:p>
          <a:p>
            <a:pPr marL="0" indent="0" algn="just">
              <a:buNone/>
            </a:pPr>
            <a:r>
              <a:rPr lang="el-GR" sz="1600" dirty="0" smtClean="0"/>
              <a:t>Υπάρχουν άλλοι συντελεστές συσχέτισης που είτε μετρούν </a:t>
            </a:r>
            <a:r>
              <a:rPr lang="el-GR" sz="1600" dirty="0" smtClean="0">
                <a:solidFill>
                  <a:srgbClr val="C00000"/>
                </a:solidFill>
              </a:rPr>
              <a:t>άλλης μορφής συσχέτιση</a:t>
            </a:r>
            <a:r>
              <a:rPr lang="el-GR" sz="1600" dirty="0" smtClean="0"/>
              <a:t>, είτε </a:t>
            </a:r>
            <a:r>
              <a:rPr lang="el-GR" sz="1600" dirty="0" smtClean="0">
                <a:solidFill>
                  <a:srgbClr val="C00000"/>
                </a:solidFill>
              </a:rPr>
              <a:t>άλλης μορφής δεδομένα</a:t>
            </a:r>
            <a:r>
              <a:rPr lang="el-GR" sz="1600" dirty="0" smtClean="0"/>
              <a:t>. </a:t>
            </a:r>
          </a:p>
          <a:p>
            <a:pPr marL="0" indent="0" algn="just">
              <a:buNone/>
            </a:pPr>
            <a:endParaRPr lang="el-GR" sz="1600" dirty="0" smtClean="0"/>
          </a:p>
          <a:p>
            <a:pPr marL="0" indent="0" algn="just">
              <a:buNone/>
            </a:pPr>
            <a:r>
              <a:rPr lang="el-GR" sz="1600" dirty="0" smtClean="0"/>
              <a:t>Ο Συντελεστής Συσχέτισης του </a:t>
            </a:r>
            <a:r>
              <a:rPr lang="en-US" sz="1600" dirty="0" smtClean="0"/>
              <a:t>Pearson </a:t>
            </a:r>
            <a:r>
              <a:rPr lang="el-GR" sz="1600" dirty="0" smtClean="0"/>
              <a:t>είναι κατάλληλος μόνο για </a:t>
            </a:r>
            <a:r>
              <a:rPr lang="el-GR" sz="1600" dirty="0" smtClean="0">
                <a:solidFill>
                  <a:srgbClr val="C00000"/>
                </a:solidFill>
              </a:rPr>
              <a:t>ζεύγη ποσοτικών μεταβλητών. </a:t>
            </a:r>
            <a:endParaRPr lang="el-GR" sz="1600" dirty="0">
              <a:solidFill>
                <a:srgbClr val="C00000"/>
              </a:solidFill>
            </a:endParaRPr>
          </a:p>
          <a:p>
            <a:pPr>
              <a:buNone/>
            </a:pPr>
            <a:endParaRPr lang="el-GR" sz="1600" dirty="0" smtClean="0"/>
          </a:p>
          <a:p>
            <a:pPr>
              <a:buNone/>
            </a:pPr>
            <a:endParaRPr lang="el-GR" sz="1600" dirty="0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28596" y="357166"/>
            <a:ext cx="80645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Πολυμεταβλητά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Περιγραφικά Μέτρα</a:t>
            </a:r>
            <a:endParaRPr kumimoji="0" lang="el-GR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9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285720" y="1643050"/>
            <a:ext cx="8424862" cy="571504"/>
          </a:xfrm>
        </p:spPr>
        <p:txBody>
          <a:bodyPr/>
          <a:lstStyle/>
          <a:p>
            <a:pPr>
              <a:buNone/>
            </a:pPr>
            <a:r>
              <a:rPr lang="el-GR" sz="1600" dirty="0" smtClean="0"/>
              <a:t>Ο Πίνακας Συσχετίσεων </a:t>
            </a:r>
            <a:r>
              <a:rPr lang="el-GR" sz="1600" dirty="0"/>
              <a:t>ορίζεται ως </a:t>
            </a:r>
          </a:p>
        </p:txBody>
      </p:sp>
      <p:graphicFrame>
        <p:nvGraphicFramePr>
          <p:cNvPr id="48141" name="Object 1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928794" y="2428868"/>
          <a:ext cx="4105275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6" name="Equation" r:id="rId4" imgW="2946400" imgH="1016000" progId="Equation.DSMT4">
                  <p:embed/>
                </p:oleObj>
              </mc:Choice>
              <mc:Fallback>
                <p:oleObj name="Equation" r:id="rId4" imgW="2946400" imgH="1016000" progId="Equation.DSMT4">
                  <p:embed/>
                  <p:pic>
                    <p:nvPicPr>
                      <p:cNvPr id="0" name="Picture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2428868"/>
                        <a:ext cx="4105275" cy="141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3" name="Object 1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643042" y="4071942"/>
          <a:ext cx="6657975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7" name="Equation" r:id="rId6" imgW="5016500" imgH="762000" progId="Equation.DSMT4">
                  <p:embed/>
                </p:oleObj>
              </mc:Choice>
              <mc:Fallback>
                <p:oleObj name="Equation" r:id="rId6" imgW="5016500" imgH="762000" progId="Equation.DSMT4">
                  <p:embed/>
                  <p:pic>
                    <p:nvPicPr>
                      <p:cNvPr id="0" name="Picture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4071942"/>
                        <a:ext cx="6657975" cy="1011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28596" y="357166"/>
            <a:ext cx="80645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Πολυμεταβλητά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Περιγραφικά Μέτρα</a:t>
            </a:r>
            <a:endParaRPr kumimoji="0" lang="el-GR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57158" y="1428736"/>
            <a:ext cx="80660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just">
              <a:spcBef>
                <a:spcPct val="20000"/>
              </a:spcBef>
            </a:pPr>
            <a:r>
              <a:rPr lang="el-GR" sz="1600" b="1" dirty="0"/>
              <a:t>Ιδιότητες του Πίνακα </a:t>
            </a:r>
            <a:r>
              <a:rPr lang="en-US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endParaRPr lang="el-GR" sz="16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33400" indent="-533400" algn="just">
              <a:spcBef>
                <a:spcPct val="20000"/>
              </a:spcBef>
            </a:pPr>
            <a:endParaRPr lang="en-US" sz="1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33400" indent="-533400" algn="just">
              <a:spcBef>
                <a:spcPct val="20000"/>
              </a:spcBef>
              <a:buFontTx/>
              <a:buAutoNum type="arabicPeriod"/>
            </a:pPr>
            <a:r>
              <a:rPr lang="en-US" sz="1600" dirty="0"/>
              <a:t>O</a:t>
            </a:r>
            <a:r>
              <a:rPr lang="el-GR" sz="1600" dirty="0"/>
              <a:t> πίνακας είναι συμμετρικός</a:t>
            </a:r>
          </a:p>
          <a:p>
            <a:pPr marL="533400" indent="-533400" algn="just">
              <a:spcBef>
                <a:spcPct val="20000"/>
              </a:spcBef>
              <a:buFontTx/>
              <a:buAutoNum type="arabicPeriod"/>
            </a:pPr>
            <a:endParaRPr lang="el-GR" sz="1600" dirty="0"/>
          </a:p>
          <a:p>
            <a:pPr marL="533400" indent="-533400" algn="just">
              <a:spcBef>
                <a:spcPct val="20000"/>
              </a:spcBef>
              <a:buFontTx/>
              <a:buAutoNum type="arabicPeriod"/>
            </a:pPr>
            <a:r>
              <a:rPr lang="el-GR" sz="1600" dirty="0" smtClean="0"/>
              <a:t>Τα </a:t>
            </a:r>
            <a:r>
              <a:rPr lang="el-GR" sz="1600" dirty="0"/>
              <a:t>στοιχεία της διαγωνίου έχουν τιμές ίσες με τη μονάδα (1)</a:t>
            </a:r>
          </a:p>
          <a:p>
            <a:pPr marL="533400" indent="-533400" algn="just">
              <a:spcBef>
                <a:spcPct val="20000"/>
              </a:spcBef>
              <a:buFontTx/>
              <a:buAutoNum type="arabicPeriod"/>
            </a:pPr>
            <a:endParaRPr lang="el-GR" sz="1600" dirty="0"/>
          </a:p>
          <a:p>
            <a:pPr marL="533400" indent="-533400" algn="just">
              <a:spcBef>
                <a:spcPct val="20000"/>
              </a:spcBef>
              <a:buFontTx/>
              <a:buAutoNum type="arabicPeriod"/>
            </a:pPr>
            <a:r>
              <a:rPr lang="el-GR" sz="1600" dirty="0"/>
              <a:t>Κανένα στοιχείο του σε απόλυτη τιμή δεν μπορεί να πάρει τιμή μεγαλύτερη από τη μονάδα</a:t>
            </a:r>
          </a:p>
          <a:p>
            <a:pPr marL="533400" indent="-533400" algn="just">
              <a:spcBef>
                <a:spcPct val="20000"/>
              </a:spcBef>
              <a:buFontTx/>
              <a:buAutoNum type="arabicPeriod"/>
            </a:pPr>
            <a:endParaRPr lang="el-GR" sz="1600" dirty="0"/>
          </a:p>
          <a:p>
            <a:pPr marL="533400" indent="-533400" algn="just">
              <a:spcBef>
                <a:spcPct val="20000"/>
              </a:spcBef>
              <a:buFontTx/>
              <a:buAutoNum type="arabicPeriod"/>
            </a:pPr>
            <a:r>
              <a:rPr lang="el-GR" sz="1600" dirty="0" smtClean="0"/>
              <a:t>Τιμές -1 και 1 σημαίνουν απόλυτα γραμμική σχέση των δύο μεταβλητών, το πρόσημο υποδηλώνει την ύπαρξη αρνητικής ή θετικής σχέσης αντίστοιχα. Τιμή ίση με 0 σημαίνει ότι οι δύο μεταβλητές δεν συσχετίζονται.</a:t>
            </a:r>
            <a:endParaRPr lang="el-GR" sz="1600" dirty="0"/>
          </a:p>
          <a:p>
            <a:pPr marL="533400" indent="-533400" algn="just">
              <a:spcBef>
                <a:spcPct val="20000"/>
              </a:spcBef>
              <a:buFontTx/>
              <a:buAutoNum type="arabicPeriod"/>
            </a:pPr>
            <a:endParaRPr lang="el-GR" sz="1600" dirty="0"/>
          </a:p>
          <a:p>
            <a:pPr marL="533400" indent="-533400" algn="just">
              <a:spcBef>
                <a:spcPct val="20000"/>
              </a:spcBef>
            </a:pPr>
            <a:endParaRPr lang="el-GR" sz="1600" b="1" dirty="0"/>
          </a:p>
          <a:p>
            <a:pPr marL="533400" indent="-533400" algn="just">
              <a:spcBef>
                <a:spcPct val="20000"/>
              </a:spcBef>
            </a:pPr>
            <a:endParaRPr lang="el-GR" sz="1600" b="1" dirty="0"/>
          </a:p>
          <a:p>
            <a:pPr marL="533400" indent="-533400" algn="just">
              <a:spcBef>
                <a:spcPct val="20000"/>
              </a:spcBef>
            </a:pPr>
            <a:endParaRPr lang="el-GR" sz="1600" b="1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28596" y="357166"/>
            <a:ext cx="80645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Πολυμεταβλητά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Περιγραφικά Μέτρα</a:t>
            </a:r>
            <a:endParaRPr kumimoji="0" lang="el-GR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Χρηματοδότηση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 eaLnBrk="1" hangingPunct="1"/>
            <a:r>
              <a:rPr lang="el-GR" altLang="el-GR" sz="2400" smtClean="0"/>
              <a:t>Το παρόν εκπαιδευτικό υλικό έχει αναπτυχθεί στα πλαίσια του εκπαιδευτικού έργου του διδάσκοντα.</a:t>
            </a:r>
            <a:endParaRPr lang="en-US" altLang="el-GR" sz="2400" smtClean="0"/>
          </a:p>
          <a:p>
            <a:pPr eaLnBrk="1" hangingPunct="1"/>
            <a:r>
              <a:rPr lang="el-GR" altLang="el-GR" sz="2400" smtClean="0"/>
              <a:t>Το έργο «</a:t>
            </a:r>
            <a:r>
              <a:rPr lang="el-GR" altLang="el-GR" sz="2400" b="1" smtClean="0"/>
              <a:t>Ανοικτά Ακαδημαϊκά Μαθήματα στο Πανεπιστήμιο Αιγαίου</a:t>
            </a:r>
            <a:r>
              <a:rPr lang="el-GR" altLang="el-GR" sz="2400" smtClean="0"/>
              <a:t>» έχει χρηματοδοτήσει μόνο τη αναδιαμόρφωση του εκπαιδευτικού υλικού. </a:t>
            </a:r>
          </a:p>
          <a:p>
            <a:pPr eaLnBrk="1" hangingPunct="1"/>
            <a:r>
              <a:rPr lang="el-GR" altLang="el-GR" sz="240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18436" name="Picture 3" descr="Λογότυπο Επιχειρησιακού Προγράμματος Εκπαίδευση και Δια βίου Μάθηση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5054600"/>
            <a:ext cx="6480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Θέση αριθμού διαφάνειας 5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DDBC3635-039D-4465-A550-C4BD8F7B5DF0}" type="slidenum">
              <a:rPr lang="el-GR" altLang="el-GR" sz="1200">
                <a:solidFill>
                  <a:srgbClr val="898989"/>
                </a:solidFill>
                <a:latin typeface="Arial" pitchFamily="34" charset="0"/>
                <a:cs typeface="Arial" pitchFamily="34" charset="0"/>
              </a:rPr>
              <a:pPr algn="l">
                <a:spcBef>
                  <a:spcPct val="0"/>
                </a:spcBef>
                <a:buFontTx/>
                <a:buNone/>
              </a:pPr>
              <a:t>3</a:t>
            </a:fld>
            <a:endParaRPr lang="el-GR" altLang="el-GR" sz="1200">
              <a:solidFill>
                <a:srgbClr val="89898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29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44512" y="1571612"/>
            <a:ext cx="8028016" cy="434973"/>
          </a:xfrm>
        </p:spPr>
        <p:txBody>
          <a:bodyPr/>
          <a:lstStyle/>
          <a:p>
            <a:r>
              <a:rPr lang="el-GR" sz="1800" dirty="0"/>
              <a:t>Πίνακας Διακύμανσης-Συνδιακύμανσης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1472" y="2428868"/>
            <a:ext cx="7847013" cy="3657600"/>
          </a:xfrm>
        </p:spPr>
        <p:txBody>
          <a:bodyPr/>
          <a:lstStyle/>
          <a:p>
            <a:pPr marL="0" indent="0">
              <a:buNone/>
            </a:pPr>
            <a:r>
              <a:rPr lang="el-GR" sz="1600" dirty="0"/>
              <a:t>Ο πίνακας διακυμάνσεων-συνδιακυμάνσεων </a:t>
            </a:r>
            <a:r>
              <a:rPr lang="en-US" sz="1600" dirty="0"/>
              <a:t>S</a:t>
            </a:r>
            <a:r>
              <a:rPr lang="el-GR" sz="1600" dirty="0"/>
              <a:t> τυποποιημένων μεταβλητών </a:t>
            </a:r>
            <a:r>
              <a:rPr lang="el-GR" sz="1600" dirty="0">
                <a:solidFill>
                  <a:srgbClr val="C00000"/>
                </a:solidFill>
              </a:rPr>
              <a:t>ταυτίζεται</a:t>
            </a:r>
            <a:r>
              <a:rPr lang="el-GR" sz="1600" dirty="0"/>
              <a:t>  με τον πίνακα συσχετίσεων των αρχικών μεταβλητών πριν την τυποποίησή τους </a:t>
            </a:r>
          </a:p>
        </p:txBody>
      </p:sp>
      <p:graphicFrame>
        <p:nvGraphicFramePr>
          <p:cNvPr id="56326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928662" y="3357562"/>
          <a:ext cx="6840537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1" name="Equation" r:id="rId4" imgW="4737100" imgH="1041400" progId="Equation.DSMT4">
                  <p:embed/>
                </p:oleObj>
              </mc:Choice>
              <mc:Fallback>
                <p:oleObj name="Equation" r:id="rId4" imgW="4737100" imgH="1041400" progId="Equation.DSMT4">
                  <p:embed/>
                  <p:pic>
                    <p:nvPicPr>
                      <p:cNvPr id="0" name="Picture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3357562"/>
                        <a:ext cx="6840537" cy="150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28596" y="357166"/>
            <a:ext cx="80645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Πολυμεταβλητά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Περιγραφικά Μέτρα</a:t>
            </a:r>
            <a:endParaRPr kumimoji="0" lang="el-GR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549275"/>
            <a:ext cx="7696200" cy="555625"/>
          </a:xfrm>
        </p:spPr>
        <p:txBody>
          <a:bodyPr/>
          <a:lstStyle/>
          <a:p>
            <a:r>
              <a:rPr lang="el-GR" dirty="0"/>
              <a:t>Τι περιλαμβάνει η </a:t>
            </a:r>
            <a:r>
              <a:rPr lang="el-GR" dirty="0" smtClean="0"/>
              <a:t>Εφαρμοσμένη Στατιστική??</a:t>
            </a:r>
            <a:endParaRPr lang="el-GR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84313"/>
            <a:ext cx="7696200" cy="4044950"/>
          </a:xfrm>
        </p:spPr>
        <p:txBody>
          <a:bodyPr/>
          <a:lstStyle/>
          <a:p>
            <a:pPr marL="177800" indent="-177800" algn="just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el-GR" sz="1600" dirty="0">
                <a:solidFill>
                  <a:schemeClr val="tx2"/>
                </a:solidFill>
              </a:rPr>
              <a:t>Σκοπός</a:t>
            </a:r>
            <a:r>
              <a:rPr lang="el-GR" sz="1600" dirty="0"/>
              <a:t> του μαθήματος είναι η παρουσίαση </a:t>
            </a:r>
            <a:endParaRPr lang="el-GR" sz="1600" dirty="0" smtClean="0"/>
          </a:p>
          <a:p>
            <a:pPr marL="177800" indent="-177800" algn="just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ü"/>
            </a:pPr>
            <a:endParaRPr lang="el-GR" sz="1600" dirty="0" smtClean="0"/>
          </a:p>
          <a:p>
            <a:pPr marL="577850" lvl="1" indent="-177800" algn="just">
              <a:lnSpc>
                <a:spcPct val="80000"/>
              </a:lnSpc>
              <a:buClr>
                <a:schemeClr val="tx2"/>
              </a:buClr>
              <a:buFont typeface="Arial" pitchFamily="34" charset="0"/>
              <a:buChar char="•"/>
            </a:pPr>
            <a:r>
              <a:rPr lang="el-GR" sz="1600" dirty="0" smtClean="0"/>
              <a:t>Των μεθόδων </a:t>
            </a:r>
            <a:r>
              <a:rPr lang="el-GR" sz="1600" dirty="0" err="1" smtClean="0"/>
              <a:t>πολυμεταβλητής</a:t>
            </a:r>
            <a:r>
              <a:rPr lang="el-GR" sz="1600" dirty="0" smtClean="0"/>
              <a:t> ανάλυσης</a:t>
            </a:r>
          </a:p>
          <a:p>
            <a:pPr marL="577850" lvl="1" indent="-177800" algn="just">
              <a:lnSpc>
                <a:spcPct val="80000"/>
              </a:lnSpc>
              <a:buClr>
                <a:schemeClr val="tx2"/>
              </a:buClr>
              <a:buFont typeface="Arial" pitchFamily="34" charset="0"/>
              <a:buChar char="•"/>
            </a:pPr>
            <a:r>
              <a:rPr lang="el-GR" sz="1600" dirty="0" smtClean="0"/>
              <a:t>Των τεχνικών ανάλυσης κατηγορικών δεδομένων</a:t>
            </a:r>
          </a:p>
          <a:p>
            <a:pPr marL="577850" lvl="1" indent="-177800" algn="just">
              <a:lnSpc>
                <a:spcPct val="80000"/>
              </a:lnSpc>
              <a:buClr>
                <a:schemeClr val="tx2"/>
              </a:buClr>
              <a:buFont typeface="Arial" pitchFamily="34" charset="0"/>
              <a:buChar char="•"/>
            </a:pPr>
            <a:r>
              <a:rPr lang="el-GR" sz="1600" dirty="0" smtClean="0"/>
              <a:t>Των τεχνικών ομαδοποίησης των δεδομένων</a:t>
            </a:r>
            <a:endParaRPr lang="el-GR" sz="1600" dirty="0"/>
          </a:p>
          <a:p>
            <a:pPr marL="177800" indent="-177800" algn="just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ü"/>
            </a:pPr>
            <a:endParaRPr lang="el-GR" sz="1600" dirty="0"/>
          </a:p>
          <a:p>
            <a:pPr>
              <a:buClr>
                <a:schemeClr val="tx2"/>
              </a:buClr>
              <a:buFont typeface="Wingdings" pitchFamily="2" charset="2"/>
              <a:buChar char="ü"/>
            </a:pPr>
            <a:r>
              <a:rPr lang="el-GR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Στο </a:t>
            </a:r>
            <a:r>
              <a:rPr lang="el-GR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πλαίσιο του </a:t>
            </a:r>
            <a:r>
              <a:rPr lang="el-GR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μαθήματος θα παρουσιαστούν  </a:t>
            </a:r>
          </a:p>
          <a:p>
            <a:pPr lvl="1">
              <a:buClr>
                <a:schemeClr val="tx2"/>
              </a:buClr>
              <a:buFont typeface="Arial" pitchFamily="34" charset="0"/>
              <a:buChar char="•"/>
            </a:pPr>
            <a:r>
              <a:rPr lang="el-GR" sz="1600" i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Η ανάλυση </a:t>
            </a:r>
            <a:r>
              <a:rPr lang="el-GR" sz="1600" i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κυρίων </a:t>
            </a:r>
            <a:r>
              <a:rPr lang="el-GR" sz="1600" i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συνιστωσών</a:t>
            </a:r>
          </a:p>
          <a:p>
            <a:pPr lvl="1">
              <a:buClr>
                <a:schemeClr val="tx2"/>
              </a:buClr>
              <a:buFont typeface="Arial" pitchFamily="34" charset="0"/>
              <a:buChar char="•"/>
            </a:pPr>
            <a:r>
              <a:rPr lang="el-GR" sz="1600" dirty="0" smtClean="0"/>
              <a:t>Η </a:t>
            </a:r>
            <a:r>
              <a:rPr lang="el-GR" sz="1600" dirty="0" smtClean="0">
                <a:solidFill>
                  <a:schemeClr val="tx1"/>
                </a:solidFill>
                <a:latin typeface="+mn-lt"/>
              </a:rPr>
              <a:t>παραγοντική ανάλυση</a:t>
            </a:r>
          </a:p>
          <a:p>
            <a:pPr lvl="1">
              <a:buClr>
                <a:schemeClr val="tx2"/>
              </a:buClr>
              <a:buFont typeface="Arial" pitchFamily="34" charset="0"/>
              <a:buChar char="•"/>
            </a:pPr>
            <a:r>
              <a:rPr lang="el-GR" sz="1600" dirty="0" smtClean="0"/>
              <a:t>Η ανάλυση κατά συστάδες </a:t>
            </a:r>
          </a:p>
          <a:p>
            <a:pPr lvl="1">
              <a:buClr>
                <a:schemeClr val="tx2"/>
              </a:buClr>
              <a:buFont typeface="Arial" pitchFamily="34" charset="0"/>
              <a:buChar char="•"/>
            </a:pPr>
            <a:r>
              <a:rPr lang="el-GR" sz="1600" dirty="0" smtClean="0"/>
              <a:t>Η </a:t>
            </a:r>
            <a:r>
              <a:rPr lang="el-GR" sz="1600" dirty="0" smtClean="0">
                <a:solidFill>
                  <a:schemeClr val="tx1"/>
                </a:solidFill>
                <a:latin typeface="+mn-lt"/>
              </a:rPr>
              <a:t>διαχωριστική </a:t>
            </a:r>
            <a:r>
              <a:rPr lang="el-GR" sz="1600" dirty="0">
                <a:solidFill>
                  <a:schemeClr val="tx1"/>
                </a:solidFill>
                <a:latin typeface="+mn-lt"/>
              </a:rPr>
              <a:t>ανάλυση </a:t>
            </a:r>
            <a:endParaRPr lang="el-GR" sz="1600" dirty="0" smtClean="0">
              <a:solidFill>
                <a:schemeClr val="tx1"/>
              </a:solidFill>
              <a:latin typeface="+mn-lt"/>
            </a:endParaRPr>
          </a:p>
          <a:p>
            <a:pPr lvl="1">
              <a:buClr>
                <a:schemeClr val="tx2"/>
              </a:buClr>
              <a:buFont typeface="Arial" pitchFamily="34" charset="0"/>
              <a:buChar char="•"/>
            </a:pPr>
            <a:r>
              <a:rPr lang="el-GR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Τα </a:t>
            </a:r>
            <a:r>
              <a:rPr lang="el-GR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μοντέλα παλινδρόμησης κατηγορικής εξαρτημένης μεταβλητής (</a:t>
            </a:r>
            <a:r>
              <a:rPr lang="en-US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probit</a:t>
            </a:r>
            <a:r>
              <a:rPr lang="el-GR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logit</a:t>
            </a:r>
            <a:r>
              <a:rPr lang="el-GR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λογαριθμική παλινδρόμηση) </a:t>
            </a:r>
            <a:endParaRPr lang="el-GR" sz="1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>
              <a:buClr>
                <a:schemeClr val="tx2"/>
              </a:buClr>
              <a:buFont typeface="Arial" pitchFamily="34" charset="0"/>
              <a:buChar char="•"/>
            </a:pPr>
            <a:r>
              <a:rPr lang="el-GR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Οι </a:t>
            </a:r>
            <a:r>
              <a:rPr lang="el-GR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μέθοδοι ελέγχου ανεξαρτησίας κατηγορικών </a:t>
            </a:r>
            <a:r>
              <a:rPr lang="el-GR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μεταβλητών</a:t>
            </a:r>
            <a:r>
              <a:rPr lang="el-GR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marL="177800" indent="-177800" algn="just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ü"/>
            </a:pPr>
            <a:endParaRPr lang="el-GR" sz="1600" dirty="0"/>
          </a:p>
          <a:p>
            <a:pPr marL="177800" indent="-177800" algn="just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el-GR" sz="1600" dirty="0" smtClean="0"/>
              <a:t>Τέλος</a:t>
            </a:r>
            <a:r>
              <a:rPr lang="el-GR" sz="1600" dirty="0"/>
              <a:t>, στο πλαίσιο του μαθήματος θα εξετάζονται </a:t>
            </a:r>
            <a:r>
              <a:rPr lang="el-GR" sz="1600" dirty="0">
                <a:solidFill>
                  <a:schemeClr val="tx2"/>
                </a:solidFill>
              </a:rPr>
              <a:t>μελέτες </a:t>
            </a:r>
            <a:r>
              <a:rPr lang="el-GR" sz="1600" dirty="0" smtClean="0">
                <a:solidFill>
                  <a:schemeClr val="tx2"/>
                </a:solidFill>
              </a:rPr>
              <a:t>περίπτωσης</a:t>
            </a:r>
            <a:r>
              <a:rPr lang="el-GR" sz="1600" dirty="0" smtClean="0"/>
              <a:t>.</a:t>
            </a:r>
            <a:endParaRPr lang="el-G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Περιεχόμενα Διάλεξης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l-GR" dirty="0" smtClean="0"/>
              <a:t>Εισαγωγή</a:t>
            </a:r>
          </a:p>
          <a:p>
            <a:pPr>
              <a:buClr>
                <a:schemeClr val="tx2"/>
              </a:buClr>
            </a:pPr>
            <a:endParaRPr lang="el-GR" dirty="0" smtClean="0"/>
          </a:p>
          <a:p>
            <a:pPr>
              <a:buClr>
                <a:schemeClr val="tx2"/>
              </a:buClr>
            </a:pPr>
            <a:r>
              <a:rPr lang="el-G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Πολυμεταβλητή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Ανάλυση</a:t>
            </a:r>
          </a:p>
          <a:p>
            <a:pPr>
              <a:buClr>
                <a:schemeClr val="tx2"/>
              </a:buClr>
            </a:pPr>
            <a:endParaRPr lang="el-G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Clr>
                <a:schemeClr val="tx2"/>
              </a:buClr>
            </a:pPr>
            <a:r>
              <a:rPr lang="el-G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Πολυμεταβλητή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Περιγραφική Στατιστική</a:t>
            </a:r>
          </a:p>
          <a:p>
            <a:pPr lvl="1">
              <a:buClr>
                <a:schemeClr val="tx2"/>
              </a:buClr>
              <a:buFont typeface="Courier New" pitchFamily="49" charset="0"/>
              <a:buChar char="o"/>
            </a:pP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Γραφήματα</a:t>
            </a:r>
          </a:p>
          <a:p>
            <a:pPr lvl="1">
              <a:buClr>
                <a:schemeClr val="tx2"/>
              </a:buClr>
              <a:buFont typeface="Courier New" pitchFamily="49" charset="0"/>
              <a:buChar char="o"/>
            </a:pPr>
            <a:r>
              <a:rPr lang="el-G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Πολυμεταβλητ</a:t>
            </a:r>
            <a:r>
              <a:rPr lang="el-GR" dirty="0" err="1" smtClean="0">
                <a:ea typeface="+mn-ea"/>
                <a:cs typeface="+mn-cs"/>
              </a:rPr>
              <a:t>ά</a:t>
            </a:r>
            <a:r>
              <a:rPr lang="el-GR" dirty="0" smtClean="0">
                <a:ea typeface="+mn-ea"/>
                <a:cs typeface="+mn-cs"/>
              </a:rPr>
              <a:t> Περιγραφικά Μέτρα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Εισαγωγή</a:t>
            </a:r>
            <a:endParaRPr lang="el-GR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916113"/>
            <a:ext cx="7696200" cy="3744912"/>
          </a:xfrm>
        </p:spPr>
        <p:txBody>
          <a:bodyPr/>
          <a:lstStyle/>
          <a:p>
            <a:pPr algn="just">
              <a:buClr>
                <a:schemeClr val="tx2"/>
              </a:buClr>
            </a:pPr>
            <a:r>
              <a:rPr lang="el-GR" sz="1600" b="1" dirty="0" smtClean="0">
                <a:solidFill>
                  <a:schemeClr val="tx2"/>
                </a:solidFill>
              </a:rPr>
              <a:t>Η </a:t>
            </a:r>
            <a:r>
              <a:rPr lang="el-GR" sz="1600" b="1" dirty="0" err="1" smtClean="0">
                <a:solidFill>
                  <a:schemeClr val="tx2"/>
                </a:solidFill>
              </a:rPr>
              <a:t>Πολυμεταβλητή</a:t>
            </a:r>
            <a:r>
              <a:rPr lang="el-GR" sz="1600" b="1" dirty="0" smtClean="0">
                <a:solidFill>
                  <a:schemeClr val="tx2"/>
                </a:solidFill>
              </a:rPr>
              <a:t> Στατιστική Ανάλυση </a:t>
            </a:r>
            <a:r>
              <a:rPr lang="el-GR" sz="1600" dirty="0" smtClean="0"/>
              <a:t> αναφέρεται σε διαδικασίες και μεθοδολογίες όπου προσπαθούμε να καταλήξουμε σε στατιστική </a:t>
            </a:r>
            <a:r>
              <a:rPr lang="el-GR" sz="1600" dirty="0" err="1" smtClean="0"/>
              <a:t>συμπερασματολογία</a:t>
            </a:r>
            <a:r>
              <a:rPr lang="el-GR" sz="1600" dirty="0" smtClean="0"/>
              <a:t> με τη χρήση πολλών μεταβλητών. </a:t>
            </a:r>
            <a:endParaRPr lang="el-GR" sz="1600" dirty="0"/>
          </a:p>
          <a:p>
            <a:pPr algn="just">
              <a:buClr>
                <a:schemeClr val="tx2"/>
              </a:buClr>
            </a:pPr>
            <a:endParaRPr lang="el-GR" sz="1600" dirty="0"/>
          </a:p>
          <a:p>
            <a:pPr algn="just">
              <a:buClr>
                <a:schemeClr val="tx2"/>
              </a:buClr>
            </a:pPr>
            <a:r>
              <a:rPr lang="el-GR" sz="1600" dirty="0" smtClean="0"/>
              <a:t>Τα δεδομένα είναι από τη φύση τους </a:t>
            </a:r>
            <a:r>
              <a:rPr lang="el-GR" sz="1600" dirty="0" err="1" smtClean="0"/>
              <a:t>πολυμεταβλητά</a:t>
            </a:r>
            <a:r>
              <a:rPr lang="el-GR" sz="1600" dirty="0" smtClean="0"/>
              <a:t>.</a:t>
            </a:r>
          </a:p>
          <a:p>
            <a:pPr algn="just">
              <a:buClr>
                <a:schemeClr val="tx2"/>
              </a:buClr>
            </a:pPr>
            <a:endParaRPr lang="el-GR" sz="1600" dirty="0"/>
          </a:p>
          <a:p>
            <a:pPr algn="just">
              <a:buClr>
                <a:schemeClr val="tx2"/>
              </a:buClr>
            </a:pPr>
            <a:r>
              <a:rPr lang="el-GR" sz="1600" dirty="0" smtClean="0"/>
              <a:t>Εξαρτάται από τον ερευνητή κατά πόσο θέλει να χρησιμοποιήσει όλα τα δεδομένα του για να αποκομίσει τη μεγαλύτερη δυνατή πληροφορία από αυτά.</a:t>
            </a:r>
          </a:p>
          <a:p>
            <a:pPr algn="just">
              <a:buClr>
                <a:schemeClr val="tx2"/>
              </a:buClr>
            </a:pPr>
            <a:endParaRPr lang="el-GR" sz="1600" dirty="0"/>
          </a:p>
          <a:p>
            <a:pPr algn="just">
              <a:buClr>
                <a:schemeClr val="tx2"/>
              </a:buClr>
            </a:pPr>
            <a:r>
              <a:rPr lang="el-GR" sz="1600" dirty="0" smtClean="0"/>
              <a:t>Οι </a:t>
            </a:r>
            <a:r>
              <a:rPr lang="el-GR" sz="1600" dirty="0" err="1" smtClean="0"/>
              <a:t>πολυμεταβλητές</a:t>
            </a:r>
            <a:r>
              <a:rPr lang="el-GR" sz="1600" dirty="0" smtClean="0"/>
              <a:t> τεχνικές αναπτύχθηκαν μαζί με τις </a:t>
            </a:r>
            <a:r>
              <a:rPr lang="el-GR" sz="1600" dirty="0" err="1" smtClean="0"/>
              <a:t>μονομεταβλητές</a:t>
            </a:r>
            <a:r>
              <a:rPr lang="el-GR" sz="1600" dirty="0" smtClean="0"/>
              <a:t> τεχνικές. </a:t>
            </a:r>
          </a:p>
          <a:p>
            <a:pPr algn="just">
              <a:buClr>
                <a:schemeClr val="tx2"/>
              </a:buClr>
            </a:pPr>
            <a:endParaRPr lang="el-GR" sz="1600" dirty="0"/>
          </a:p>
          <a:p>
            <a:pPr algn="just">
              <a:buClr>
                <a:schemeClr val="tx2"/>
              </a:buClr>
            </a:pPr>
            <a:r>
              <a:rPr lang="el-GR" sz="1600" dirty="0" smtClean="0"/>
              <a:t>Η πολυπλοκότητά τους οδήγησε σε περιορισμούς στην πρακτική εφαρμογή τους. Η γενικευμένη χρήση υπολογιστών στη στατιστική έλυσε το πρόβλημα.</a:t>
            </a:r>
            <a:endParaRPr lang="el-G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Πολυμεταβλητή</a:t>
            </a:r>
            <a:r>
              <a:rPr lang="el-GR" dirty="0" smtClean="0"/>
              <a:t> Ανάλυση</a:t>
            </a:r>
            <a:endParaRPr lang="el-GR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916113"/>
            <a:ext cx="7696200" cy="3744912"/>
          </a:xfrm>
        </p:spPr>
        <p:txBody>
          <a:bodyPr/>
          <a:lstStyle/>
          <a:p>
            <a:pPr algn="just">
              <a:buClr>
                <a:schemeClr val="tx2"/>
              </a:buClr>
              <a:buNone/>
            </a:pPr>
            <a:r>
              <a:rPr lang="el-GR" sz="1600" dirty="0" smtClean="0"/>
              <a:t>Οι </a:t>
            </a:r>
            <a:r>
              <a:rPr lang="el-GR" sz="1600" dirty="0" err="1" smtClean="0"/>
              <a:t>πολυμεταβλητές</a:t>
            </a:r>
            <a:r>
              <a:rPr lang="el-GR" sz="1600" dirty="0" smtClean="0"/>
              <a:t> τεχνικές είναι χρήσιμες γιατί: </a:t>
            </a:r>
          </a:p>
          <a:p>
            <a:pPr algn="just">
              <a:buClr>
                <a:schemeClr val="tx2"/>
              </a:buClr>
            </a:pPr>
            <a:endParaRPr lang="el-GR" sz="1600" dirty="0"/>
          </a:p>
          <a:p>
            <a:pPr algn="just">
              <a:buClr>
                <a:schemeClr val="tx2"/>
              </a:buClr>
            </a:pPr>
            <a:r>
              <a:rPr lang="el-GR" sz="1600" dirty="0" smtClean="0"/>
              <a:t>Έχουμε περισσότερη πληροφορία. </a:t>
            </a:r>
          </a:p>
          <a:p>
            <a:pPr lvl="1" algn="just">
              <a:buClr>
                <a:schemeClr val="tx2"/>
              </a:buClr>
              <a:buSzPct val="100000"/>
              <a:buFont typeface="Courier New" pitchFamily="49" charset="0"/>
              <a:buChar char="o"/>
            </a:pPr>
            <a:r>
              <a:rPr lang="el-GR" sz="1600" dirty="0" smtClean="0"/>
              <a:t>Περισσότερες μεταβλητές ερμηνεύουν καλύτερα το φαινόμενο.</a:t>
            </a:r>
          </a:p>
          <a:p>
            <a:pPr lvl="1" algn="just">
              <a:buClr>
                <a:schemeClr val="tx2"/>
              </a:buClr>
              <a:buSzPct val="100000"/>
              <a:buFont typeface="Courier New" pitchFamily="49" charset="0"/>
              <a:buChar char="o"/>
            </a:pPr>
            <a:r>
              <a:rPr lang="el-GR" sz="1600" dirty="0" smtClean="0"/>
              <a:t>Όσο περισσότερη πληροφορία έχει κανείς, τόσο περισσότερο μπορεί να περιορίσει την αβεβαιότητά του.</a:t>
            </a:r>
          </a:p>
          <a:p>
            <a:pPr lvl="1" algn="just">
              <a:buClr>
                <a:schemeClr val="tx2"/>
              </a:buClr>
            </a:pPr>
            <a:endParaRPr lang="el-GR" sz="1600" dirty="0" smtClean="0"/>
          </a:p>
          <a:p>
            <a:pPr marL="342900" lvl="1" indent="-342900" algn="just"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l-GR" sz="1600" dirty="0" smtClean="0"/>
              <a:t>Μελετάμε συσχετισμούς</a:t>
            </a:r>
          </a:p>
          <a:p>
            <a:pPr lvl="1" algn="just">
              <a:buClr>
                <a:schemeClr val="tx2"/>
              </a:buClr>
              <a:buSzPct val="100000"/>
              <a:buFont typeface="Courier New" pitchFamily="49" charset="0"/>
              <a:buChar char="o"/>
            </a:pPr>
            <a:r>
              <a:rPr lang="el-GR" sz="1600" dirty="0" smtClean="0"/>
              <a:t>Μεταξύ μεταβλητών και μεταξύ υποκειμένων</a:t>
            </a:r>
          </a:p>
          <a:p>
            <a:pPr lvl="1" algn="just">
              <a:buClr>
                <a:schemeClr val="tx2"/>
              </a:buClr>
              <a:buSzPct val="100000"/>
              <a:buFont typeface="Courier New" pitchFamily="49" charset="0"/>
              <a:buChar char="o"/>
            </a:pPr>
            <a:r>
              <a:rPr lang="el-GR" sz="1600" dirty="0" smtClean="0"/>
              <a:t>Η ανακάλυψη συσχετίσεων μεταξύ μεταβλητών οδηγεί σε καινούργιες ερμηνείες για τα υπό μελέτη φαινόμενα.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Πολυμεταβλητή</a:t>
            </a:r>
            <a:r>
              <a:rPr lang="el-GR" dirty="0" smtClean="0"/>
              <a:t> Ανάλυση</a:t>
            </a:r>
            <a:endParaRPr lang="el-GR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916113"/>
            <a:ext cx="7696200" cy="3744912"/>
          </a:xfrm>
        </p:spPr>
        <p:txBody>
          <a:bodyPr/>
          <a:lstStyle/>
          <a:p>
            <a:pPr algn="just">
              <a:buClr>
                <a:schemeClr val="tx2"/>
              </a:buClr>
              <a:buNone/>
            </a:pPr>
            <a:r>
              <a:rPr lang="el-GR" sz="1600" dirty="0" smtClean="0"/>
              <a:t>Οι </a:t>
            </a:r>
            <a:r>
              <a:rPr lang="el-GR" sz="1600" dirty="0" err="1" smtClean="0"/>
              <a:t>πολυμεταβλητές</a:t>
            </a:r>
            <a:r>
              <a:rPr lang="el-GR" sz="1600" dirty="0" smtClean="0"/>
              <a:t> τεχνικές χρησιμοποιούνται για: </a:t>
            </a:r>
          </a:p>
          <a:p>
            <a:pPr algn="just">
              <a:buClr>
                <a:schemeClr val="tx2"/>
              </a:buClr>
            </a:pPr>
            <a:endParaRPr lang="el-GR" sz="1600" dirty="0"/>
          </a:p>
          <a:p>
            <a:pPr algn="just">
              <a:buClr>
                <a:schemeClr val="tx2"/>
              </a:buClr>
            </a:pPr>
            <a:r>
              <a:rPr lang="el-GR" sz="1600" dirty="0" smtClean="0"/>
              <a:t>Την εύρεση και ερμηνεία συσχετίσεων μεταξύ των μεταβλητών</a:t>
            </a:r>
          </a:p>
          <a:p>
            <a:pPr algn="just">
              <a:buClr>
                <a:schemeClr val="tx2"/>
              </a:buClr>
            </a:pPr>
            <a:r>
              <a:rPr lang="el-GR" sz="1600" dirty="0" smtClean="0"/>
              <a:t>Τη δημιουργία ομάδων είτε από παρατηρήσεις είτε από μεταβλητές σύμφωνα με κάποια χαρακτηριστικά</a:t>
            </a:r>
          </a:p>
          <a:p>
            <a:pPr algn="just">
              <a:buClr>
                <a:schemeClr val="tx2"/>
              </a:buClr>
            </a:pPr>
            <a:r>
              <a:rPr lang="el-GR" sz="1600" dirty="0" smtClean="0"/>
              <a:t>Τη μείωση των διαστάσεων του προβλήματος /  συμπύκνωση της πληροφορίας που περιέχουν πολλές μεταβλητές σε λιγότερες</a:t>
            </a:r>
          </a:p>
          <a:p>
            <a:pPr algn="just">
              <a:buClr>
                <a:schemeClr val="tx2"/>
              </a:buClr>
            </a:pPr>
            <a:r>
              <a:rPr lang="el-GR" sz="1600" dirty="0" smtClean="0"/>
              <a:t>Την πρόβλεψη νέων τιμών</a:t>
            </a:r>
          </a:p>
          <a:p>
            <a:pPr algn="just">
              <a:buClr>
                <a:schemeClr val="tx2"/>
              </a:buClr>
            </a:pPr>
            <a:r>
              <a:rPr lang="el-GR" sz="1600" dirty="0" smtClean="0"/>
              <a:t>Τη μοντελοποίηση σε πολλές διαστάσεις, για την ερμηνεία πολλών μεταβλητών σε σχέση με άλλες</a:t>
            </a:r>
          </a:p>
          <a:p>
            <a:pPr algn="just">
              <a:buClr>
                <a:schemeClr val="tx2"/>
              </a:buClr>
            </a:pPr>
            <a:r>
              <a:rPr lang="el-GR" sz="1600" dirty="0" smtClean="0"/>
              <a:t>Την ποσοτικοποίηση μη </a:t>
            </a:r>
            <a:r>
              <a:rPr lang="el-GR" sz="1600" dirty="0" err="1" smtClean="0"/>
              <a:t>παρατηρήσιμων</a:t>
            </a:r>
            <a:r>
              <a:rPr lang="el-GR" sz="1600" dirty="0" smtClean="0"/>
              <a:t> ποσοτήτων</a:t>
            </a:r>
          </a:p>
          <a:p>
            <a:pPr lvl="1" algn="just">
              <a:buClr>
                <a:schemeClr val="tx2"/>
              </a:buClr>
            </a:pPr>
            <a:endParaRPr lang="el-GR" sz="1600" dirty="0" smtClean="0"/>
          </a:p>
          <a:p>
            <a:pPr lvl="1" algn="just">
              <a:buClr>
                <a:schemeClr val="tx2"/>
              </a:buClr>
            </a:pPr>
            <a:endParaRPr lang="el-G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Πολυμεταβλητή</a:t>
            </a:r>
            <a:r>
              <a:rPr lang="el-GR" dirty="0" smtClean="0"/>
              <a:t> Ανάλυση</a:t>
            </a:r>
            <a:endParaRPr lang="el-GR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916113"/>
            <a:ext cx="7696200" cy="3744912"/>
          </a:xfrm>
        </p:spPr>
        <p:txBody>
          <a:bodyPr/>
          <a:lstStyle/>
          <a:p>
            <a:pPr algn="just">
              <a:buClr>
                <a:schemeClr val="tx2"/>
              </a:buClr>
              <a:buNone/>
            </a:pPr>
            <a:r>
              <a:rPr lang="el-GR" sz="1600" dirty="0" smtClean="0"/>
              <a:t>Οι </a:t>
            </a:r>
            <a:r>
              <a:rPr lang="el-GR" sz="1600" dirty="0" err="1" smtClean="0"/>
              <a:t>πολυμεταβλητές</a:t>
            </a:r>
            <a:r>
              <a:rPr lang="el-GR" sz="1600" dirty="0" smtClean="0"/>
              <a:t> τεχνικές περιλαμβάνουν: </a:t>
            </a:r>
          </a:p>
          <a:p>
            <a:pPr algn="just">
              <a:buClr>
                <a:schemeClr val="tx2"/>
              </a:buClr>
              <a:buNone/>
            </a:pPr>
            <a:endParaRPr lang="el-GR" sz="1600" dirty="0"/>
          </a:p>
          <a:p>
            <a:pPr algn="just">
              <a:buClr>
                <a:schemeClr val="tx2"/>
              </a:buClr>
            </a:pPr>
            <a:r>
              <a:rPr lang="el-GR" sz="1600" i="1" dirty="0" smtClean="0">
                <a:solidFill>
                  <a:schemeClr val="bg1">
                    <a:lumMod val="50000"/>
                  </a:schemeClr>
                </a:solidFill>
              </a:rPr>
              <a:t>Ανάλυση σε Κύριες Συνιστώσες</a:t>
            </a:r>
          </a:p>
          <a:p>
            <a:pPr algn="just">
              <a:buClr>
                <a:schemeClr val="tx2"/>
              </a:buClr>
            </a:pPr>
            <a:r>
              <a:rPr lang="el-GR" sz="1600" dirty="0" smtClean="0">
                <a:solidFill>
                  <a:schemeClr val="tx2"/>
                </a:solidFill>
              </a:rPr>
              <a:t>Παραγοντική Ανάλυση</a:t>
            </a:r>
          </a:p>
          <a:p>
            <a:pPr algn="just">
              <a:buClr>
                <a:schemeClr val="tx2"/>
              </a:buClr>
            </a:pPr>
            <a:r>
              <a:rPr lang="el-GR" sz="1600" dirty="0" smtClean="0">
                <a:solidFill>
                  <a:schemeClr val="tx2"/>
                </a:solidFill>
              </a:rPr>
              <a:t>Ανάλυση σε Ομάδες</a:t>
            </a:r>
          </a:p>
          <a:p>
            <a:pPr algn="just">
              <a:buClr>
                <a:schemeClr val="tx2"/>
              </a:buClr>
            </a:pPr>
            <a:r>
              <a:rPr lang="el-GR" sz="1600" dirty="0" smtClean="0">
                <a:solidFill>
                  <a:schemeClr val="tx2"/>
                </a:solidFill>
              </a:rPr>
              <a:t>Διακριτική Ανάλυση</a:t>
            </a:r>
          </a:p>
          <a:p>
            <a:pPr algn="just">
              <a:buClr>
                <a:schemeClr val="tx2"/>
              </a:buClr>
            </a:pPr>
            <a:r>
              <a:rPr lang="el-GR" sz="1600" dirty="0" smtClean="0"/>
              <a:t>Ανάλυση Αντιστοιχιών</a:t>
            </a:r>
          </a:p>
          <a:p>
            <a:pPr algn="just">
              <a:buClr>
                <a:schemeClr val="tx2"/>
              </a:buClr>
            </a:pPr>
            <a:r>
              <a:rPr lang="el-GR" sz="1600" dirty="0" smtClean="0"/>
              <a:t>Ανάλυση Κανονικών Συσχετίσεων</a:t>
            </a:r>
          </a:p>
          <a:p>
            <a:pPr algn="just">
              <a:buClr>
                <a:schemeClr val="tx2"/>
              </a:buClr>
            </a:pPr>
            <a:r>
              <a:rPr lang="el-GR" sz="1600" dirty="0" smtClean="0"/>
              <a:t>Πολυδιάστατη </a:t>
            </a:r>
            <a:r>
              <a:rPr lang="el-GR" sz="1600" dirty="0" err="1" smtClean="0"/>
              <a:t>Κλιμακοποίηση</a:t>
            </a:r>
            <a:endParaRPr lang="el-GR" sz="1600" dirty="0" smtClean="0"/>
          </a:p>
          <a:p>
            <a:pPr algn="just">
              <a:buClr>
                <a:schemeClr val="tx2"/>
              </a:buClr>
            </a:pPr>
            <a:r>
              <a:rPr lang="el-GR" sz="1600" dirty="0" err="1" smtClean="0"/>
              <a:t>Πολυμεταβλητό</a:t>
            </a:r>
            <a:r>
              <a:rPr lang="el-GR" sz="1600" dirty="0" smtClean="0"/>
              <a:t> Γραμμικό Μοντέλο</a:t>
            </a:r>
          </a:p>
          <a:p>
            <a:pPr algn="just">
              <a:buClr>
                <a:schemeClr val="tx2"/>
              </a:buClr>
            </a:pPr>
            <a:r>
              <a:rPr lang="el-GR" sz="1600" dirty="0" smtClean="0"/>
              <a:t>Μέθοδοι για Δεδομένα Διεύθυνσης</a:t>
            </a:r>
          </a:p>
          <a:p>
            <a:pPr algn="just">
              <a:buClr>
                <a:schemeClr val="tx2"/>
              </a:buClr>
            </a:pPr>
            <a:endParaRPr lang="el-GR" sz="1600" dirty="0" smtClean="0"/>
          </a:p>
          <a:p>
            <a:pPr lvl="1" algn="just">
              <a:buClr>
                <a:schemeClr val="tx2"/>
              </a:buClr>
            </a:pPr>
            <a:endParaRPr lang="el-GR" sz="1600" dirty="0" smtClean="0"/>
          </a:p>
          <a:p>
            <a:pPr lvl="1" algn="just">
              <a:buClr>
                <a:schemeClr val="tx2"/>
              </a:buClr>
            </a:pPr>
            <a:endParaRPr lang="el-G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Στούντιο">
  <a:themeElements>
    <a:clrScheme name="Στούντιο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Στούντιο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Στούντιο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Στούντιο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Στούντιο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Στούντιο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Στούντιο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Στούντιο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Στούντιο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Στούντιο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Στούντιο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Στούντιο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1345</TotalTime>
  <Words>1404</Words>
  <Application>Microsoft Office PowerPoint</Application>
  <PresentationFormat>Προβολή στην οθόνη (4:3)</PresentationFormat>
  <Paragraphs>256</Paragraphs>
  <Slides>30</Slides>
  <Notes>30</Notes>
  <HiddenSlides>0</HiddenSlides>
  <MMClips>0</MMClips>
  <ScaleCrop>false</ScaleCrop>
  <HeadingPairs>
    <vt:vector size="6" baseType="variant">
      <vt:variant>
        <vt:lpstr>Θέμα</vt:lpstr>
      </vt:variant>
      <vt:variant>
        <vt:i4>2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3" baseType="lpstr">
      <vt:lpstr>Στούντιο</vt:lpstr>
      <vt:lpstr>Θέμα του Office</vt:lpstr>
      <vt:lpstr>Equation</vt:lpstr>
      <vt:lpstr>ΕΦΑΡΜΟΣΜΕΝΗ ΣΤΑΤΙΣΤΙΚΗ</vt:lpstr>
      <vt:lpstr>Άδειες Χρήσης</vt:lpstr>
      <vt:lpstr>Χρηματοδότηση</vt:lpstr>
      <vt:lpstr>Τι περιλαμβάνει η Εφαρμοσμένη Στατιστική??</vt:lpstr>
      <vt:lpstr>Περιεχόμενα Διάλεξης</vt:lpstr>
      <vt:lpstr>Εισαγωγή</vt:lpstr>
      <vt:lpstr>Πολυμεταβλητή Ανάλυση</vt:lpstr>
      <vt:lpstr>Πολυμεταβλητή Ανάλυση</vt:lpstr>
      <vt:lpstr>Πολυμεταβλητή Ανάλυση</vt:lpstr>
      <vt:lpstr>Πολυμεταβλητή Περιγραφική Στατιστική</vt:lpstr>
      <vt:lpstr>Γραφήματα</vt:lpstr>
      <vt:lpstr>Γραφήματα</vt:lpstr>
      <vt:lpstr>Γραφήματα</vt:lpstr>
      <vt:lpstr>Γραφήματα</vt:lpstr>
      <vt:lpstr>Γραφήματα</vt:lpstr>
      <vt:lpstr>Γραφήματα</vt:lpstr>
      <vt:lpstr>Γραφήματα</vt:lpstr>
      <vt:lpstr>Πολυμεταβλητά Περιγραφικά Μέτρα</vt:lpstr>
      <vt:lpstr>Πολυμεταβλητά Περιγραφικά Μέτρα</vt:lpstr>
      <vt:lpstr>Πολυμεταβλητά Περιγραφικά Μέτρα</vt:lpstr>
      <vt:lpstr>Παρουσίαση του PowerPoint</vt:lpstr>
      <vt:lpstr>2. Μέτρα θέσης</vt:lpstr>
      <vt:lpstr>3. Μέτρα Μεταβλητότητας</vt:lpstr>
      <vt:lpstr>Παρουσίαση του PowerPoint</vt:lpstr>
      <vt:lpstr>Παρουσίαση του PowerPoint</vt:lpstr>
      <vt:lpstr>Παρουσίαση του PowerPoint</vt:lpstr>
      <vt:lpstr>4. Πίνακας Συσχετίσεων R</vt:lpstr>
      <vt:lpstr>Παρουσίαση του PowerPoint</vt:lpstr>
      <vt:lpstr>Παρουσίαση του PowerPoint</vt:lpstr>
      <vt:lpstr>Πίνακας Διακύμανσης-Συνδιακύμανσης</vt:lpstr>
    </vt:vector>
  </TitlesOfParts>
  <Company>University of Aegean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ΑΝΑΛΥΣΗ ΔΕΔΟΜΕΝΩΝ</dc:title>
  <dc:creator>e.gaki</dc:creator>
  <cp:lastModifiedBy>PA</cp:lastModifiedBy>
  <cp:revision>100</cp:revision>
  <dcterms:created xsi:type="dcterms:W3CDTF">2009-09-29T10:20:01Z</dcterms:created>
  <dcterms:modified xsi:type="dcterms:W3CDTF">2015-11-16T15:35:16Z</dcterms:modified>
</cp:coreProperties>
</file>