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69" autoAdjust="0"/>
  </p:normalViewPr>
  <p:slideViewPr>
    <p:cSldViewPr>
      <p:cViewPr varScale="1">
        <p:scale>
          <a:sx n="91" d="100"/>
          <a:sy n="91" d="100"/>
        </p:scale>
        <p:origin x="21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6ADEE-7464-4AEB-A79E-9D209C4EB6AD}" type="datetimeFigureOut">
              <a:rPr lang="el-GR" smtClean="0"/>
              <a:t>28/5/2024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E08A9A-3741-4E61-B43D-EC3666AC8DBC}" type="slidenum">
              <a:rPr lang="el-GR" smtClean="0"/>
              <a:t>‹#›</a:t>
            </a:fld>
            <a:endParaRPr lang="el-GR"/>
          </a:p>
        </p:txBody>
      </p:sp>
    </p:spTree>
    <p:extLst>
      <p:ext uri="{BB962C8B-B14F-4D97-AF65-F5344CB8AC3E}">
        <p14:creationId xmlns:p14="http://schemas.microsoft.com/office/powerpoint/2010/main" val="2666628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86E08A9A-3741-4E61-B43D-EC3666AC8DBC}" type="slidenum">
              <a:rPr lang="el-GR" smtClean="0"/>
              <a:t>1</a:t>
            </a:fld>
            <a:endParaRPr lang="el-GR"/>
          </a:p>
        </p:txBody>
      </p:sp>
    </p:spTree>
    <p:extLst>
      <p:ext uri="{BB962C8B-B14F-4D97-AF65-F5344CB8AC3E}">
        <p14:creationId xmlns:p14="http://schemas.microsoft.com/office/powerpoint/2010/main" val="366155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a:t>
            </a:r>
            <a:r>
              <a:rPr lang="el-GR" baseline="0" dirty="0"/>
              <a:t> αφορά τις επιπτώσεις της οικονομικής κρίσης στη βρεφική θνησιμότητα, παρατηρείται μία στασιμότητα στους δείκτες βρεφικής θνησιμότητας μεταξύ του 2009-11 και 2012-14, η οποία στασιμότητα συνοδεύεται με αύξηση των περιφερειακών διακυμάνσεων. Η αύξηση της διακύμανσης οφείλεται στο ότι η Θεσσαλία, η Στερεά Ελλάδα, τα Ιόνια νησιά και η Αττική μείωσαν κατά τι τη βρεφική θνησιμότητά τους, ενώ οι υπόλοιπες περιφέρειες την αύξησαν. Ο ΕΜΟ παρέμεινε ίδιος (3,5 τοις χιλίοις) αλλά η διακύμανση αυξήθηκε. </a:t>
            </a:r>
            <a:endParaRPr lang="el-GR" dirty="0"/>
          </a:p>
        </p:txBody>
      </p:sp>
      <p:sp>
        <p:nvSpPr>
          <p:cNvPr id="4" name="Slide Number Placeholder 3"/>
          <p:cNvSpPr>
            <a:spLocks noGrp="1"/>
          </p:cNvSpPr>
          <p:nvPr>
            <p:ph type="sldNum" sz="quarter" idx="10"/>
          </p:nvPr>
        </p:nvSpPr>
        <p:spPr/>
        <p:txBody>
          <a:bodyPr/>
          <a:lstStyle/>
          <a:p>
            <a:fld id="{86E08A9A-3741-4E61-B43D-EC3666AC8DBC}" type="slidenum">
              <a:rPr lang="el-GR" smtClean="0"/>
              <a:t>10</a:t>
            </a:fld>
            <a:endParaRPr lang="el-GR"/>
          </a:p>
        </p:txBody>
      </p:sp>
    </p:spTree>
    <p:extLst>
      <p:ext uri="{BB962C8B-B14F-4D97-AF65-F5344CB8AC3E}">
        <p14:creationId xmlns:p14="http://schemas.microsoft.com/office/powerpoint/2010/main" val="1641254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Οι δείκτες βρεφικής θνησιμότητας παρουσιάζουν αύξηση μεταξύ 2008 και 2010 </a:t>
            </a:r>
            <a:r>
              <a:rPr lang="en-US" sz="1200" kern="1200" dirty="0">
                <a:solidFill>
                  <a:schemeClr val="tx1"/>
                </a:solidFill>
                <a:effectLst/>
                <a:latin typeface="+mn-lt"/>
                <a:ea typeface="+mn-ea"/>
                <a:cs typeface="+mn-cs"/>
              </a:rPr>
              <a:t> (2.7‰ </a:t>
            </a:r>
            <a:r>
              <a:rPr lang="el-GR" sz="1200" kern="1200" dirty="0">
                <a:solidFill>
                  <a:schemeClr val="tx1"/>
                </a:solidFill>
                <a:effectLst/>
                <a:latin typeface="+mn-lt"/>
                <a:ea typeface="+mn-ea"/>
                <a:cs typeface="+mn-cs"/>
              </a:rPr>
              <a:t>το</a:t>
            </a:r>
            <a:r>
              <a:rPr lang="en-US" sz="1200" kern="1200" dirty="0">
                <a:solidFill>
                  <a:schemeClr val="tx1"/>
                </a:solidFill>
                <a:effectLst/>
                <a:latin typeface="+mn-lt"/>
                <a:ea typeface="+mn-ea"/>
                <a:cs typeface="+mn-cs"/>
              </a:rPr>
              <a:t> 2008 vs 3.8‰ </a:t>
            </a:r>
            <a:r>
              <a:rPr lang="el-GR" sz="1200" kern="1200" dirty="0">
                <a:solidFill>
                  <a:schemeClr val="tx1"/>
                </a:solidFill>
                <a:effectLst/>
                <a:latin typeface="+mn-lt"/>
                <a:ea typeface="+mn-ea"/>
                <a:cs typeface="+mn-cs"/>
              </a:rPr>
              <a:t>το</a:t>
            </a:r>
            <a:r>
              <a:rPr lang="en-US" sz="1200" kern="1200" dirty="0">
                <a:solidFill>
                  <a:schemeClr val="tx1"/>
                </a:solidFill>
                <a:effectLst/>
                <a:latin typeface="+mn-lt"/>
                <a:ea typeface="+mn-ea"/>
                <a:cs typeface="+mn-cs"/>
              </a:rPr>
              <a:t> 2010)</a:t>
            </a:r>
            <a:r>
              <a:rPr lang="el-GR" sz="1200" kern="1200" dirty="0">
                <a:solidFill>
                  <a:schemeClr val="tx1"/>
                </a:solidFill>
                <a:effectLst/>
                <a:latin typeface="+mn-lt"/>
                <a:ea typeface="+mn-ea"/>
                <a:cs typeface="+mn-cs"/>
              </a:rPr>
              <a:t> και αυτή η αύξηση αποδίδεται</a:t>
            </a:r>
            <a:r>
              <a:rPr lang="el-GR" sz="1200" kern="1200" baseline="0" dirty="0">
                <a:solidFill>
                  <a:schemeClr val="tx1"/>
                </a:solidFill>
                <a:effectLst/>
                <a:latin typeface="+mn-lt"/>
                <a:ea typeface="+mn-ea"/>
                <a:cs typeface="+mn-cs"/>
              </a:rPr>
              <a:t> από κάποιους ακαδημαϊκούς στην οικονομική κρίση η οποία έχει προκαλέσει αύξηση της ανεργίας, περικοπές στις δαπάνες για τη δημόσια υγεία και συνακόλουθες μειώσεις στον αριθμό του νοσηλευτικού προσωπικού αλλά και στο μισθό του.  Μια πιο ενδελεχής εξέταση των δεδομένων όμως δείχνει ότι η αύξηση στη βρεφική θνησιμότητα ανάμεσα στο 2008 και το 2010 οφείλεται σε μεγάλο βαθμό σε μία εγγενή αδυναμία του τρόπου με τον οποίο υπολογίζουμε τον δείκτη βρεφικής θνησιμότητας. Ο συμβατικός δείκτης βρεφικής θνησιμότητας </a:t>
            </a:r>
            <a:r>
              <a:rPr lang="en-US" sz="1200" kern="1200" baseline="0" dirty="0">
                <a:solidFill>
                  <a:schemeClr val="tx1"/>
                </a:solidFill>
                <a:effectLst/>
                <a:latin typeface="+mn-lt"/>
                <a:ea typeface="+mn-ea"/>
                <a:cs typeface="+mn-cs"/>
              </a:rPr>
              <a:t>(IMR) </a:t>
            </a:r>
            <a:r>
              <a:rPr lang="el-GR" sz="1200" kern="1200" baseline="0" dirty="0">
                <a:solidFill>
                  <a:schemeClr val="tx1"/>
                </a:solidFill>
                <a:effectLst/>
                <a:latin typeface="+mn-lt"/>
                <a:ea typeface="+mn-ea"/>
                <a:cs typeface="+mn-cs"/>
              </a:rPr>
              <a:t>δεν ικανοποιεί την αρχή της αντιστοιχίας. Αυτό σημαίνει ότι τα γεγονότα στον αριθμητή του δείκτη (βρεφικοί θάνατοι) δεν προέρχονται αποκλειστικά από τον πληθυσμό του παρονομαστή (γεννήσεις συγκεκριμένου έτους). Οι βρεφικοί θάνατοι που καταγράφηκαν το 2010 προήλθαν από γεννήσεις του 2010 αλλά και του 2009. Το 2009 ήταν μια χρονιά με σημαντικά περισσότερες γεννήσεις από το 2010 (</a:t>
            </a:r>
            <a:r>
              <a:rPr lang="en-US" sz="1200" kern="1200" dirty="0">
                <a:solidFill>
                  <a:schemeClr val="tx1"/>
                </a:solidFill>
                <a:effectLst/>
                <a:latin typeface="+mn-lt"/>
                <a:ea typeface="+mn-ea"/>
                <a:cs typeface="+mn-cs"/>
              </a:rPr>
              <a:t>117,439 versus 114,551 live births</a:t>
            </a:r>
            <a:r>
              <a:rPr lang="el-GR" sz="1200" kern="1200" dirty="0">
                <a:solidFill>
                  <a:schemeClr val="tx1"/>
                </a:solidFill>
                <a:effectLst/>
                <a:latin typeface="+mn-lt"/>
                <a:ea typeface="+mn-ea"/>
                <a:cs typeface="+mn-cs"/>
              </a:rPr>
              <a:t>) και ως</a:t>
            </a:r>
            <a:r>
              <a:rPr lang="el-GR" sz="1200" kern="1200" baseline="0" dirty="0">
                <a:solidFill>
                  <a:schemeClr val="tx1"/>
                </a:solidFill>
                <a:effectLst/>
                <a:latin typeface="+mn-lt"/>
                <a:ea typeface="+mn-ea"/>
                <a:cs typeface="+mn-cs"/>
              </a:rPr>
              <a:t> εκ τούτου οι θάνατοι βρεφών που καταγράφηκαν το 2010 (434) ήταν περισσότεροι από αυτούς που αντιστοιχούσαν στις γεννήσεις του 2010, δίνοντας έτσι ένα «φουσκωμένο» δείκτη βρεφικής θνησιμότητας (3,8</a:t>
            </a:r>
            <a:r>
              <a:rPr lang="en-US" sz="1200" kern="1200" dirty="0">
                <a:solidFill>
                  <a:schemeClr val="tx1"/>
                </a:solidFill>
                <a:effectLst/>
                <a:latin typeface="+mn-lt"/>
                <a:ea typeface="+mn-ea"/>
                <a:cs typeface="+mn-cs"/>
              </a:rPr>
              <a:t>‰</a:t>
            </a:r>
            <a:r>
              <a:rPr lang="el-GR" sz="1200" kern="1200" baseline="0" dirty="0">
                <a:solidFill>
                  <a:schemeClr val="tx1"/>
                </a:solidFill>
                <a:effectLst/>
                <a:latin typeface="+mn-lt"/>
                <a:ea typeface="+mn-ea"/>
                <a:cs typeface="+mn-cs"/>
              </a:rPr>
              <a:t> ). Το αντίθετο συνέβη το 2008 το οποίο ήταν μια χρονιά με σημαντικά περισσότερες γεννήσεις από το 2007 (</a:t>
            </a:r>
            <a:r>
              <a:rPr lang="en-US" sz="1200" kern="1200" dirty="0">
                <a:solidFill>
                  <a:schemeClr val="tx1"/>
                </a:solidFill>
                <a:effectLst/>
                <a:latin typeface="+mn-lt"/>
                <a:ea typeface="+mn-ea"/>
                <a:cs typeface="+mn-cs"/>
              </a:rPr>
              <a:t>117,913 vs 115,17)</a:t>
            </a:r>
            <a:r>
              <a:rPr lang="el-GR" sz="1200" kern="1200" dirty="0">
                <a:solidFill>
                  <a:schemeClr val="tx1"/>
                </a:solidFill>
                <a:effectLst/>
                <a:latin typeface="+mn-lt"/>
                <a:ea typeface="+mn-ea"/>
                <a:cs typeface="+mn-cs"/>
              </a:rPr>
              <a:t>. Ο συμβατικός δείκτης βρεφικής θνησιμότητας</a:t>
            </a:r>
            <a:r>
              <a:rPr lang="el-GR" sz="1200" kern="1200" baseline="0" dirty="0">
                <a:solidFill>
                  <a:schemeClr val="tx1"/>
                </a:solidFill>
                <a:effectLst/>
                <a:latin typeface="+mn-lt"/>
                <a:ea typeface="+mn-ea"/>
                <a:cs typeface="+mn-cs"/>
              </a:rPr>
              <a:t> του 2008 ήταν χαμηλός γιατί αντιστοίχιζε τους σχετικά λίγους βρεφικούς θανάτους που προήλθαν από τις γεννήσεις του 2007 και 2008 με τις πολλές γεννήσεις του 2008. Μια πιο αξιόπιστη μέθοδος είναι να υπολογίσουμε τον δείκτη βρεφικής θνησιμότητας χρησιμοποιώντας δεδομένα για τρεις συνεχείς χρονιές ούτως ώστε να μειώσουμε την επίδραση της διακύμανσης των γεννήσεων από τη μία χρονιά στην άλλη. </a:t>
            </a:r>
            <a:endParaRPr lang="el-GR" dirty="0"/>
          </a:p>
          <a:p>
            <a:endParaRPr lang="el-GR" dirty="0"/>
          </a:p>
        </p:txBody>
      </p:sp>
      <p:sp>
        <p:nvSpPr>
          <p:cNvPr id="4" name="Slide Number Placeholder 3"/>
          <p:cNvSpPr>
            <a:spLocks noGrp="1"/>
          </p:cNvSpPr>
          <p:nvPr>
            <p:ph type="sldNum" sz="quarter" idx="10"/>
          </p:nvPr>
        </p:nvSpPr>
        <p:spPr/>
        <p:txBody>
          <a:bodyPr/>
          <a:lstStyle/>
          <a:p>
            <a:fld id="{86E08A9A-3741-4E61-B43D-EC3666AC8DBC}" type="slidenum">
              <a:rPr lang="el-GR" smtClean="0"/>
              <a:t>11</a:t>
            </a:fld>
            <a:endParaRPr lang="el-GR"/>
          </a:p>
        </p:txBody>
      </p:sp>
    </p:spTree>
    <p:extLst>
      <p:ext uri="{BB962C8B-B14F-4D97-AF65-F5344CB8AC3E}">
        <p14:creationId xmlns:p14="http://schemas.microsoft.com/office/powerpoint/2010/main" val="13407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Παραδόξως</a:t>
            </a:r>
            <a:r>
              <a:rPr lang="el-GR" baseline="0" dirty="0"/>
              <a:t> η θνησιμότητα του γενικού πληθυσμού ήταν χαμηλότερη από τον ΕΜΟ στα δύο μεγάλα αστικά κέντρα το 1981 (ενώ η βρεφική θνησιμότητα ήταν υψηλότερη). </a:t>
            </a:r>
            <a:endParaRPr lang="el-GR" dirty="0"/>
          </a:p>
        </p:txBody>
      </p:sp>
      <p:sp>
        <p:nvSpPr>
          <p:cNvPr id="4" name="Θέση αριθμού διαφάνειας 3"/>
          <p:cNvSpPr>
            <a:spLocks noGrp="1"/>
          </p:cNvSpPr>
          <p:nvPr>
            <p:ph type="sldNum" sz="quarter" idx="10"/>
          </p:nvPr>
        </p:nvSpPr>
        <p:spPr/>
        <p:txBody>
          <a:bodyPr/>
          <a:lstStyle/>
          <a:p>
            <a:fld id="{86E08A9A-3741-4E61-B43D-EC3666AC8DBC}" type="slidenum">
              <a:rPr lang="el-GR" smtClean="0"/>
              <a:t>12</a:t>
            </a:fld>
            <a:endParaRPr lang="el-GR"/>
          </a:p>
        </p:txBody>
      </p:sp>
    </p:spTree>
    <p:extLst>
      <p:ext uri="{BB962C8B-B14F-4D97-AF65-F5344CB8AC3E}">
        <p14:creationId xmlns:p14="http://schemas.microsoft.com/office/powerpoint/2010/main" val="2412329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αστικά</a:t>
            </a:r>
            <a:r>
              <a:rPr lang="el-GR" baseline="0" dirty="0"/>
              <a:t> κέντρα εξακολουθούν να έχουν μικρότερη θνησιμότητα το 1991.</a:t>
            </a:r>
            <a:endParaRPr lang="el-GR" dirty="0"/>
          </a:p>
        </p:txBody>
      </p:sp>
      <p:sp>
        <p:nvSpPr>
          <p:cNvPr id="4" name="Θέση αριθμού διαφάνειας 3"/>
          <p:cNvSpPr>
            <a:spLocks noGrp="1"/>
          </p:cNvSpPr>
          <p:nvPr>
            <p:ph type="sldNum" sz="quarter" idx="10"/>
          </p:nvPr>
        </p:nvSpPr>
        <p:spPr/>
        <p:txBody>
          <a:bodyPr/>
          <a:lstStyle/>
          <a:p>
            <a:fld id="{86E08A9A-3741-4E61-B43D-EC3666AC8DBC}" type="slidenum">
              <a:rPr lang="el-GR" smtClean="0"/>
              <a:t>13</a:t>
            </a:fld>
            <a:endParaRPr lang="el-GR"/>
          </a:p>
        </p:txBody>
      </p:sp>
    </p:spTree>
    <p:extLst>
      <p:ext uri="{BB962C8B-B14F-4D97-AF65-F5344CB8AC3E}">
        <p14:creationId xmlns:p14="http://schemas.microsoft.com/office/powerpoint/2010/main" val="3195975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2014 καμία Περιφέρεια δεν αποκλίνει περισσότερο από ±12% από τον ΕΜΟ. Οι περιφερειακές διακυμάνσεις, όπως </a:t>
            </a:r>
            <a:r>
              <a:rPr lang="el-GR" dirty="0" err="1"/>
              <a:t>μετρώνται</a:t>
            </a:r>
            <a:r>
              <a:rPr lang="el-GR" dirty="0"/>
              <a:t> από την τυπική απόκλιση είναι οι μικρότερες που καταγράφηκαν στην εξεταζόμενη περίοδο (1981-2014)</a:t>
            </a:r>
          </a:p>
        </p:txBody>
      </p:sp>
      <p:sp>
        <p:nvSpPr>
          <p:cNvPr id="4" name="Θέση αριθμού διαφάνειας 3"/>
          <p:cNvSpPr>
            <a:spLocks noGrp="1"/>
          </p:cNvSpPr>
          <p:nvPr>
            <p:ph type="sldNum" sz="quarter" idx="10"/>
          </p:nvPr>
        </p:nvSpPr>
        <p:spPr/>
        <p:txBody>
          <a:bodyPr/>
          <a:lstStyle/>
          <a:p>
            <a:fld id="{86E08A9A-3741-4E61-B43D-EC3666AC8DBC}" type="slidenum">
              <a:rPr lang="el-GR" smtClean="0"/>
              <a:t>14</a:t>
            </a:fld>
            <a:endParaRPr lang="el-GR"/>
          </a:p>
        </p:txBody>
      </p:sp>
    </p:spTree>
    <p:extLst>
      <p:ext uri="{BB962C8B-B14F-4D97-AF65-F5344CB8AC3E}">
        <p14:creationId xmlns:p14="http://schemas.microsoft.com/office/powerpoint/2010/main" val="3475724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86E08A9A-3741-4E61-B43D-EC3666AC8DBC}" type="slidenum">
              <a:rPr lang="el-GR" smtClean="0"/>
              <a:t>15</a:t>
            </a:fld>
            <a:endParaRPr lang="el-GR"/>
          </a:p>
        </p:txBody>
      </p:sp>
    </p:spTree>
    <p:extLst>
      <p:ext uri="{BB962C8B-B14F-4D97-AF65-F5344CB8AC3E}">
        <p14:creationId xmlns:p14="http://schemas.microsoft.com/office/powerpoint/2010/main" val="273881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Ο παραπάνω</a:t>
            </a:r>
            <a:r>
              <a:rPr lang="el-GR" sz="1200" kern="1200" baseline="0" dirty="0">
                <a:solidFill>
                  <a:schemeClr val="tx1"/>
                </a:solidFill>
                <a:effectLst/>
                <a:latin typeface="+mn-lt"/>
                <a:ea typeface="+mn-ea"/>
                <a:cs typeface="+mn-cs"/>
              </a:rPr>
              <a:t> πίνακας συσχετίζει τη θνησιμότητα του 2001 (όπως μετράται με το τυποποιημένο δείκτη θνησιμότητας)  με το </a:t>
            </a:r>
            <a:r>
              <a:rPr lang="el-GR" sz="1200" kern="1200" baseline="0" dirty="0" err="1">
                <a:solidFill>
                  <a:schemeClr val="tx1"/>
                </a:solidFill>
                <a:effectLst/>
                <a:latin typeface="+mn-lt"/>
                <a:ea typeface="+mn-ea"/>
                <a:cs typeface="+mn-cs"/>
              </a:rPr>
              <a:t>κ.κ</a:t>
            </a:r>
            <a:r>
              <a:rPr lang="el-GR" sz="1200" kern="1200" baseline="0" dirty="0">
                <a:solidFill>
                  <a:schemeClr val="tx1"/>
                </a:solidFill>
                <a:effectLst/>
                <a:latin typeface="+mn-lt"/>
                <a:ea typeface="+mn-ea"/>
                <a:cs typeface="+mn-cs"/>
              </a:rPr>
              <a:t>. εισόδημα (μετρημένο σε Μ.Α.Δ.) και με την αναλογία γιατρών ανά πληθυσμό. Από τους συντελεστές συσχέτισης προκύπτει ότι μόνο το </a:t>
            </a:r>
            <a:r>
              <a:rPr lang="el-GR" sz="1200" kern="1200" baseline="0" dirty="0" err="1">
                <a:solidFill>
                  <a:schemeClr val="tx1"/>
                </a:solidFill>
                <a:effectLst/>
                <a:latin typeface="+mn-lt"/>
                <a:ea typeface="+mn-ea"/>
                <a:cs typeface="+mn-cs"/>
              </a:rPr>
              <a:t>κ.κ</a:t>
            </a:r>
            <a:r>
              <a:rPr lang="el-GR" sz="1200" kern="1200" baseline="0" dirty="0">
                <a:solidFill>
                  <a:schemeClr val="tx1"/>
                </a:solidFill>
                <a:effectLst/>
                <a:latin typeface="+mn-lt"/>
                <a:ea typeface="+mn-ea"/>
                <a:cs typeface="+mn-cs"/>
              </a:rPr>
              <a:t>. εισόδημα σχετιζόταν με την περιφερειακή διακύμανση της θνησιμότητας  με μη τυχαίο τρόπο </a:t>
            </a:r>
            <a:r>
              <a:rPr lang="en-US" sz="1200" kern="1200" dirty="0">
                <a:solidFill>
                  <a:schemeClr val="tx1"/>
                </a:solidFill>
                <a:effectLst/>
                <a:latin typeface="+mn-lt"/>
                <a:ea typeface="+mn-ea"/>
                <a:cs typeface="+mn-cs"/>
              </a:rPr>
              <a:t>(r =-0.66, p&lt;0.05) </a:t>
            </a:r>
            <a:r>
              <a:rPr lang="el-GR" sz="1200" kern="1200" dirty="0">
                <a:solidFill>
                  <a:schemeClr val="tx1"/>
                </a:solidFill>
                <a:effectLst/>
                <a:latin typeface="+mn-lt"/>
                <a:ea typeface="+mn-ea"/>
                <a:cs typeface="+mn-cs"/>
              </a:rPr>
              <a:t>το</a:t>
            </a:r>
            <a:r>
              <a:rPr lang="en-US" sz="1200" kern="1200" dirty="0">
                <a:solidFill>
                  <a:schemeClr val="tx1"/>
                </a:solidFill>
                <a:effectLst/>
                <a:latin typeface="+mn-lt"/>
                <a:ea typeface="+mn-ea"/>
                <a:cs typeface="+mn-cs"/>
              </a:rPr>
              <a:t> 2001. </a:t>
            </a:r>
            <a:r>
              <a:rPr lang="el-GR" sz="1200" kern="1200" dirty="0">
                <a:solidFill>
                  <a:schemeClr val="tx1"/>
                </a:solidFill>
                <a:effectLst/>
                <a:latin typeface="+mn-lt"/>
                <a:ea typeface="+mn-ea"/>
                <a:cs typeface="+mn-cs"/>
              </a:rPr>
              <a:t> Η διακύμανση</a:t>
            </a:r>
            <a:r>
              <a:rPr lang="el-GR" sz="1200" kern="1200" baseline="0" dirty="0">
                <a:solidFill>
                  <a:schemeClr val="tx1"/>
                </a:solidFill>
                <a:effectLst/>
                <a:latin typeface="+mn-lt"/>
                <a:ea typeface="+mn-ea"/>
                <a:cs typeface="+mn-cs"/>
              </a:rPr>
              <a:t> στη θνησιμότητα από τη μια περιοχή στη άλλη δεν μπορεί να ερμηνευτεί από τη διακύμανση στην αναλογία γιατρών ανά κάτοικο γιατί ο συντελεστής συσχέτισης δεν είναι στατιστικά σημαντικός </a:t>
            </a:r>
            <a:r>
              <a:rPr lang="en-US" sz="1200" kern="1200" dirty="0">
                <a:solidFill>
                  <a:schemeClr val="tx1"/>
                </a:solidFill>
                <a:effectLst/>
                <a:latin typeface="+mn-lt"/>
                <a:ea typeface="+mn-ea"/>
                <a:cs typeface="+mn-cs"/>
              </a:rPr>
              <a:t>(r=-0.24, p=0.427). </a:t>
            </a:r>
            <a:r>
              <a:rPr lang="el-GR" sz="1200" kern="1200" dirty="0">
                <a:solidFill>
                  <a:schemeClr val="tx1"/>
                </a:solidFill>
                <a:effectLst/>
                <a:latin typeface="+mn-lt"/>
                <a:ea typeface="+mn-ea"/>
                <a:cs typeface="+mn-cs"/>
              </a:rPr>
              <a:t>Αυτό το εύρημα γίνεται πιο ενδιαφέρον όταν</a:t>
            </a:r>
            <a:r>
              <a:rPr lang="el-GR" sz="1200" kern="1200" baseline="0" dirty="0">
                <a:solidFill>
                  <a:schemeClr val="tx1"/>
                </a:solidFill>
                <a:effectLst/>
                <a:latin typeface="+mn-lt"/>
                <a:ea typeface="+mn-ea"/>
                <a:cs typeface="+mn-cs"/>
              </a:rPr>
              <a:t> παρατηρούμε ότι η αναλογία γιατρών ανά κάτοικο παρουσιάζει μεγαλύτερη διακύμανση από </a:t>
            </a:r>
            <a:r>
              <a:rPr lang="el-GR" sz="1200" kern="1200" baseline="0" dirty="0" err="1">
                <a:solidFill>
                  <a:schemeClr val="tx1"/>
                </a:solidFill>
                <a:effectLst/>
                <a:latin typeface="+mn-lt"/>
                <a:ea typeface="+mn-ea"/>
                <a:cs typeface="+mn-cs"/>
              </a:rPr>
              <a:t>ό,τι</a:t>
            </a:r>
            <a:r>
              <a:rPr lang="el-GR" sz="1200" kern="1200" baseline="0" dirty="0">
                <a:solidFill>
                  <a:schemeClr val="tx1"/>
                </a:solidFill>
                <a:effectLst/>
                <a:latin typeface="+mn-lt"/>
                <a:ea typeface="+mn-ea"/>
                <a:cs typeface="+mn-cs"/>
              </a:rPr>
              <a:t> το </a:t>
            </a:r>
            <a:r>
              <a:rPr lang="el-GR" sz="1200" kern="1200" baseline="0" dirty="0" err="1">
                <a:solidFill>
                  <a:schemeClr val="tx1"/>
                </a:solidFill>
                <a:effectLst/>
                <a:latin typeface="+mn-lt"/>
                <a:ea typeface="+mn-ea"/>
                <a:cs typeface="+mn-cs"/>
              </a:rPr>
              <a:t>κ.κ</a:t>
            </a:r>
            <a:r>
              <a:rPr lang="el-GR" sz="1200" kern="1200" baseline="0" dirty="0">
                <a:solidFill>
                  <a:schemeClr val="tx1"/>
                </a:solidFill>
                <a:effectLst/>
                <a:latin typeface="+mn-lt"/>
                <a:ea typeface="+mn-ea"/>
                <a:cs typeface="+mn-cs"/>
              </a:rPr>
              <a:t>. εισόδημα. Αυτό μπορεί να σημαίνει ότι η πρόσβαση στις υπηρεσίες υγείας εξαρτάτο περισσότερο από το εισόδημα κάποιου παρά από τη διαθεσιμότητα γιατρών στην περιοχή. </a:t>
            </a:r>
            <a:endParaRPr lang="el-GR" dirty="0"/>
          </a:p>
        </p:txBody>
      </p:sp>
      <p:sp>
        <p:nvSpPr>
          <p:cNvPr id="4" name="Θέση αριθμού διαφάνειας 3"/>
          <p:cNvSpPr>
            <a:spLocks noGrp="1"/>
          </p:cNvSpPr>
          <p:nvPr>
            <p:ph type="sldNum" sz="quarter" idx="10"/>
          </p:nvPr>
        </p:nvSpPr>
        <p:spPr/>
        <p:txBody>
          <a:bodyPr/>
          <a:lstStyle/>
          <a:p>
            <a:fld id="{86E08A9A-3741-4E61-B43D-EC3666AC8DBC}" type="slidenum">
              <a:rPr lang="el-GR" smtClean="0"/>
              <a:t>16</a:t>
            </a:fld>
            <a:endParaRPr lang="el-GR"/>
          </a:p>
        </p:txBody>
      </p:sp>
    </p:spTree>
    <p:extLst>
      <p:ext uri="{BB962C8B-B14F-4D97-AF65-F5344CB8AC3E}">
        <p14:creationId xmlns:p14="http://schemas.microsoft.com/office/powerpoint/2010/main" val="3750196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Για το 2014 έχουμε</a:t>
            </a:r>
            <a:r>
              <a:rPr lang="el-GR" sz="1200" kern="1200" baseline="0" dirty="0">
                <a:solidFill>
                  <a:schemeClr val="tx1"/>
                </a:solidFill>
                <a:effectLst/>
                <a:latin typeface="+mn-lt"/>
                <a:ea typeface="+mn-ea"/>
                <a:cs typeface="+mn-cs"/>
              </a:rPr>
              <a:t> μία επιπλέον επεξηγηματική μεταβλητή: την αναλογία νοσοκομειακών κλινών ανά πληθυσμό. Και εδώ μόνο το </a:t>
            </a:r>
            <a:r>
              <a:rPr lang="el-GR" sz="1200" kern="1200" baseline="0" dirty="0" err="1">
                <a:solidFill>
                  <a:schemeClr val="tx1"/>
                </a:solidFill>
                <a:effectLst/>
                <a:latin typeface="+mn-lt"/>
                <a:ea typeface="+mn-ea"/>
                <a:cs typeface="+mn-cs"/>
              </a:rPr>
              <a:t>κ.κ</a:t>
            </a:r>
            <a:r>
              <a:rPr lang="el-GR" sz="1200" kern="1200" baseline="0" dirty="0">
                <a:solidFill>
                  <a:schemeClr val="tx1"/>
                </a:solidFill>
                <a:effectLst/>
                <a:latin typeface="+mn-lt"/>
                <a:ea typeface="+mn-ea"/>
                <a:cs typeface="+mn-cs"/>
              </a:rPr>
              <a:t>. εισόδημα είναι στατιστικά σημαντική επεξηγηματική μεταβλητή της διακύμανσης στην περιφερειακή θνησιμότητα. </a:t>
            </a:r>
            <a:r>
              <a:rPr lang="en-US" sz="1200" kern="1200" dirty="0">
                <a:solidFill>
                  <a:schemeClr val="tx1"/>
                </a:solidFill>
                <a:effectLst/>
                <a:latin typeface="+mn-lt"/>
                <a:ea typeface="+mn-ea"/>
                <a:cs typeface="+mn-cs"/>
              </a:rPr>
              <a:t>(r=-0.55, p&lt;0.05). It is noteworthy, however, that correlation between income and mortality is not so strong in 2014 as it was in 2001, although the regional variations of income in 2014 are greater than those in 2001 (coefficient of variation equals 19 for 2014 versus 17 for 2001). This finding in conjunction with the fact that mortality presents less regional variations in 2014 than in 2001 (cv=11 for 2014 and 14 for 2001), may indicate that the national health system became more effective between 2001 and 2014. The other two variables (availability of doctors and availability of hospital beds) are not statistically significant, although the correlation of available doctors with regional variations in mortality is stronger in 2014 than in 2001. </a:t>
            </a:r>
            <a:endParaRPr lang="el-GR" sz="1200" kern="1200" dirty="0">
              <a:solidFill>
                <a:schemeClr val="tx1"/>
              </a:solidFill>
              <a:effectLst/>
              <a:latin typeface="+mn-lt"/>
              <a:ea typeface="+mn-ea"/>
              <a:cs typeface="+mn-cs"/>
            </a:endParaRPr>
          </a:p>
          <a:p>
            <a:endParaRPr lang="el-GR" dirty="0"/>
          </a:p>
        </p:txBody>
      </p:sp>
      <p:sp>
        <p:nvSpPr>
          <p:cNvPr id="4" name="Θέση αριθμού διαφάνειας 3"/>
          <p:cNvSpPr>
            <a:spLocks noGrp="1"/>
          </p:cNvSpPr>
          <p:nvPr>
            <p:ph type="sldNum" sz="quarter" idx="10"/>
          </p:nvPr>
        </p:nvSpPr>
        <p:spPr/>
        <p:txBody>
          <a:bodyPr/>
          <a:lstStyle/>
          <a:p>
            <a:fld id="{86E08A9A-3741-4E61-B43D-EC3666AC8DBC}" type="slidenum">
              <a:rPr lang="el-GR" smtClean="0"/>
              <a:t>17</a:t>
            </a:fld>
            <a:endParaRPr lang="el-GR"/>
          </a:p>
        </p:txBody>
      </p:sp>
    </p:spTree>
    <p:extLst>
      <p:ext uri="{BB962C8B-B14F-4D97-AF65-F5344CB8AC3E}">
        <p14:creationId xmlns:p14="http://schemas.microsoft.com/office/powerpoint/2010/main" val="1397855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86E08A9A-3741-4E61-B43D-EC3666AC8DBC}" type="slidenum">
              <a:rPr lang="el-GR" smtClean="0"/>
              <a:t>18</a:t>
            </a:fld>
            <a:endParaRPr lang="el-GR"/>
          </a:p>
        </p:txBody>
      </p:sp>
    </p:spTree>
    <p:extLst>
      <p:ext uri="{BB962C8B-B14F-4D97-AF65-F5344CB8AC3E}">
        <p14:creationId xmlns:p14="http://schemas.microsoft.com/office/powerpoint/2010/main" val="390195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86E08A9A-3741-4E61-B43D-EC3666AC8DBC}" type="slidenum">
              <a:rPr lang="el-GR" smtClean="0"/>
              <a:t>2</a:t>
            </a:fld>
            <a:endParaRPr lang="el-GR"/>
          </a:p>
        </p:txBody>
      </p:sp>
    </p:spTree>
    <p:extLst>
      <p:ext uri="{BB962C8B-B14F-4D97-AF65-F5344CB8AC3E}">
        <p14:creationId xmlns:p14="http://schemas.microsoft.com/office/powerpoint/2010/main" val="242635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86E08A9A-3741-4E61-B43D-EC3666AC8DBC}" type="slidenum">
              <a:rPr lang="el-GR" smtClean="0"/>
              <a:t>3</a:t>
            </a:fld>
            <a:endParaRPr lang="el-GR"/>
          </a:p>
        </p:txBody>
      </p:sp>
    </p:spTree>
    <p:extLst>
      <p:ext uri="{BB962C8B-B14F-4D97-AF65-F5344CB8AC3E}">
        <p14:creationId xmlns:p14="http://schemas.microsoft.com/office/powerpoint/2010/main" val="56906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86E08A9A-3741-4E61-B43D-EC3666AC8DBC}" type="slidenum">
              <a:rPr lang="el-GR" smtClean="0"/>
              <a:t>4</a:t>
            </a:fld>
            <a:endParaRPr lang="el-GR"/>
          </a:p>
        </p:txBody>
      </p:sp>
    </p:spTree>
    <p:extLst>
      <p:ext uri="{BB962C8B-B14F-4D97-AF65-F5344CB8AC3E}">
        <p14:creationId xmlns:p14="http://schemas.microsoft.com/office/powerpoint/2010/main" val="398033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86E08A9A-3741-4E61-B43D-EC3666AC8DBC}" type="slidenum">
              <a:rPr lang="el-GR" smtClean="0"/>
              <a:t>5</a:t>
            </a:fld>
            <a:endParaRPr lang="el-GR"/>
          </a:p>
        </p:txBody>
      </p:sp>
    </p:spTree>
    <p:extLst>
      <p:ext uri="{BB962C8B-B14F-4D97-AF65-F5344CB8AC3E}">
        <p14:creationId xmlns:p14="http://schemas.microsoft.com/office/powerpoint/2010/main" val="10788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Εξετάζουμε τη βρεφική θνησιμότητα χωριστά από τη θνησιμότητα του γενικού πληθυσμού, γιατί τα επίπεδα βρεφικής θνησιμότητας αντανακλούν την κοινωνική και οικονομική ανάπτυξη της χώρας και μας δίνουν μία ιδέα για το πόσο αποτελεσματικό είναι το σύστημα υγείας και πρόνοιας της χώρας.  Το 1981 η Ανατολική Μακεδονία και Θράκη ήταν η Περιφέρεια με την υψηλότερη βρεφική θνησιμότητα (γύρω στο 25 τοις χιλίοις), και ακολουθούσαν τα δύο μεγάλα αστικά κέντρα της Ελλάδας Αθήνα (Περιφέρεια Αττικής) και Θεσσαλονίκη (με 18 και 19,3 τοις χιλίοις αντίστοιχα).  Το Β. Αιγαίο ήταν επίσης μία Περιφέρεια με υψηλότερη βρεφική θνησιμότητα από τον ΕΜΟ, αλλά μόνον οριακά υψηλότερη (17,4 έναντι 16,9). Όλες οι άλλες Περιφέρειες είχαν χαμηλότερη βρεφική θνησιμότητα από τον ΕΜΟ με την χαμηλότερη να καταγράφεται στην Κρήτη και στο Ν. Αιγαίο (λίγο πάνω από 10 τοις χιλίοις).</a:t>
            </a:r>
          </a:p>
        </p:txBody>
      </p:sp>
      <p:sp>
        <p:nvSpPr>
          <p:cNvPr id="4" name="Θέση αριθμού διαφάνειας 3"/>
          <p:cNvSpPr>
            <a:spLocks noGrp="1"/>
          </p:cNvSpPr>
          <p:nvPr>
            <p:ph type="sldNum" sz="quarter" idx="10"/>
          </p:nvPr>
        </p:nvSpPr>
        <p:spPr/>
        <p:txBody>
          <a:bodyPr/>
          <a:lstStyle/>
          <a:p>
            <a:fld id="{86E08A9A-3741-4E61-B43D-EC3666AC8DBC}" type="slidenum">
              <a:rPr lang="el-GR" smtClean="0"/>
              <a:t>6</a:t>
            </a:fld>
            <a:endParaRPr lang="el-GR"/>
          </a:p>
        </p:txBody>
      </p:sp>
    </p:spTree>
    <p:extLst>
      <p:ext uri="{BB962C8B-B14F-4D97-AF65-F5344CB8AC3E}">
        <p14:creationId xmlns:p14="http://schemas.microsoft.com/office/powerpoint/2010/main" val="282235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1991 η βρεφική θνησιμότητα είχε πέσει στο 9 τοις χιλίοις από 16,9 τοις χιλίοις που ήταν το 1981. Τα δύο μεγάλα αστικά κέντρα της Ελλάδας συνέχισαν να καταγράφουν υψηλότερη βρεφική θνησιμότητα από τον ΕΜΟ με τη Θεσσαλονίκη να έχει την υψηλότερη (12,7). Η Δυτική Ελλάδα παρουσίαζε επίσης υψηλότερη βρεφική θνησιμότητα από τον ΕΜΟ. Οι υπόλοιπες Περιφέρειες είχαν χαμηλότερη βρεφική θνησιμότητα από τον ΕΜΟ, με τη χαμηλότερη να καταγράφεται στο Νότιο Αιγαίο (5,3 τοις χιλίοις).</a:t>
            </a:r>
          </a:p>
        </p:txBody>
      </p:sp>
      <p:sp>
        <p:nvSpPr>
          <p:cNvPr id="4" name="Θέση αριθμού διαφάνειας 3"/>
          <p:cNvSpPr>
            <a:spLocks noGrp="1"/>
          </p:cNvSpPr>
          <p:nvPr>
            <p:ph type="sldNum" sz="quarter" idx="10"/>
          </p:nvPr>
        </p:nvSpPr>
        <p:spPr/>
        <p:txBody>
          <a:bodyPr/>
          <a:lstStyle/>
          <a:p>
            <a:fld id="{86E08A9A-3741-4E61-B43D-EC3666AC8DBC}" type="slidenum">
              <a:rPr lang="el-GR" smtClean="0"/>
              <a:t>7</a:t>
            </a:fld>
            <a:endParaRPr lang="el-GR"/>
          </a:p>
        </p:txBody>
      </p:sp>
    </p:spTree>
    <p:extLst>
      <p:ext uri="{BB962C8B-B14F-4D97-AF65-F5344CB8AC3E}">
        <p14:creationId xmlns:p14="http://schemas.microsoft.com/office/powerpoint/2010/main" val="290271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2001 οι περιφερειακές διακυμάνσεις στη βρεφική θνησιμότητα είχαν μειωθεί ακόμα περισσότερο. Η απόκλιση από τον ΕΜΟ (ο οποίος κατήλθε στο 5,1</a:t>
            </a:r>
            <a:r>
              <a:rPr lang="en-US" sz="1200" kern="1200" dirty="0">
                <a:solidFill>
                  <a:schemeClr val="tx1"/>
                </a:solidFill>
                <a:effectLst/>
                <a:latin typeface="+mn-lt"/>
                <a:ea typeface="+mn-ea"/>
                <a:cs typeface="+mn-cs"/>
              </a:rPr>
              <a:t>‰</a:t>
            </a:r>
            <a:r>
              <a:rPr lang="el-GR" dirty="0"/>
              <a:t>) ήταν </a:t>
            </a:r>
            <a:r>
              <a:rPr lang="en-US" sz="1200" kern="1200" dirty="0">
                <a:solidFill>
                  <a:schemeClr val="tx1"/>
                </a:solidFill>
                <a:effectLst/>
                <a:latin typeface="+mn-lt"/>
                <a:ea typeface="+mn-ea"/>
                <a:cs typeface="+mn-cs"/>
              </a:rPr>
              <a:t>±1</a:t>
            </a:r>
            <a:r>
              <a:rPr lang="el-G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6</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χιλιοστιαίες</a:t>
            </a:r>
            <a:r>
              <a:rPr lang="el-GR" sz="1200" kern="1200" dirty="0">
                <a:solidFill>
                  <a:schemeClr val="tx1"/>
                </a:solidFill>
                <a:effectLst/>
                <a:latin typeface="+mn-lt"/>
                <a:ea typeface="+mn-ea"/>
                <a:cs typeface="+mn-cs"/>
              </a:rPr>
              <a:t> μονάδες, σε σύγκριση με </a:t>
            </a:r>
            <a:r>
              <a:rPr lang="en-US" sz="1200" kern="1200" dirty="0">
                <a:solidFill>
                  <a:schemeClr val="tx1"/>
                </a:solidFill>
                <a:effectLst/>
                <a:latin typeface="+mn-lt"/>
                <a:ea typeface="+mn-ea"/>
                <a:cs typeface="+mn-cs"/>
              </a:rPr>
              <a:t>±2.6</a:t>
            </a:r>
            <a:r>
              <a:rPr lang="el-GR" sz="1200" kern="1200" dirty="0">
                <a:solidFill>
                  <a:schemeClr val="tx1"/>
                </a:solidFill>
                <a:effectLst/>
                <a:latin typeface="+mn-lt"/>
                <a:ea typeface="+mn-ea"/>
                <a:cs typeface="+mn-cs"/>
              </a:rPr>
              <a:t> το 1991 και </a:t>
            </a:r>
            <a:r>
              <a:rPr lang="en-US" sz="1200" kern="1200" dirty="0">
                <a:solidFill>
                  <a:schemeClr val="tx1"/>
                </a:solidFill>
                <a:effectLst/>
                <a:latin typeface="+mn-lt"/>
                <a:ea typeface="+mn-ea"/>
                <a:cs typeface="+mn-cs"/>
              </a:rPr>
              <a:t>±4.1 </a:t>
            </a:r>
            <a:r>
              <a:rPr lang="el-GR" sz="1200" kern="1200" dirty="0">
                <a:solidFill>
                  <a:schemeClr val="tx1"/>
                </a:solidFill>
                <a:effectLst/>
                <a:latin typeface="+mn-lt"/>
                <a:ea typeface="+mn-ea"/>
                <a:cs typeface="+mn-cs"/>
              </a:rPr>
              <a:t>το 1981. Τα δύο μεγάλα αστικά κέντρα δεν κατέγραψαν υψηλότερη βρεφική θνησιμότητα από τον ΕΜΟ, όπως ήταν η περίπτωση στις προηγούμενες δεκαετίες (το 2001 ήταν γύρω στο 5</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Η Περιφέρεια με την υψηλότερη βρεφική θνησιμότητα ήταν η Δυτική Ελλάδα (7,4</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και υπήρχαν δύο Περιφέρειες (η Ήπειρος και το Νότιο Αιγαίο) με βρεφική θνησιμότητα μικρότερη του 4</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(2,6</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στην Ήπειρο και 3,3</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το Νότιο Αιγαίο). </a:t>
            </a:r>
            <a:r>
              <a:rPr lang="el-GR" dirty="0"/>
              <a:t> </a:t>
            </a:r>
          </a:p>
        </p:txBody>
      </p:sp>
      <p:sp>
        <p:nvSpPr>
          <p:cNvPr id="4" name="Θέση αριθμού διαφάνειας 3"/>
          <p:cNvSpPr>
            <a:spLocks noGrp="1"/>
          </p:cNvSpPr>
          <p:nvPr>
            <p:ph type="sldNum" sz="quarter" idx="10"/>
          </p:nvPr>
        </p:nvSpPr>
        <p:spPr/>
        <p:txBody>
          <a:bodyPr/>
          <a:lstStyle/>
          <a:p>
            <a:fld id="{86E08A9A-3741-4E61-B43D-EC3666AC8DBC}" type="slidenum">
              <a:rPr lang="el-GR" smtClean="0"/>
              <a:t>8</a:t>
            </a:fld>
            <a:endParaRPr lang="el-GR"/>
          </a:p>
        </p:txBody>
      </p:sp>
    </p:spTree>
    <p:extLst>
      <p:ext uri="{BB962C8B-B14F-4D97-AF65-F5344CB8AC3E}">
        <p14:creationId xmlns:p14="http://schemas.microsoft.com/office/powerpoint/2010/main" val="62479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Την πρώτη δεκαετία</a:t>
            </a:r>
            <a:r>
              <a:rPr lang="el-GR" baseline="0" dirty="0"/>
              <a:t> του 21</a:t>
            </a:r>
            <a:r>
              <a:rPr lang="el-GR" baseline="30000" dirty="0"/>
              <a:t>ου</a:t>
            </a:r>
            <a:r>
              <a:rPr lang="el-GR" baseline="0" dirty="0"/>
              <a:t> αιώνα οι περιφερειακές διακυμάνσεις στη βρεφική θνησιμότητα της Ελλάδας είναι αμελητέες. Οι βρεφικοί θάνατοι είναι πολύ λίγοι ώστε να επιτρέψουν τον υπολογισμό περιφερειακών δεικτών σε ετήσια βάση. Υπάρχουν Περιφέρειες, όπως τα Ιόνια νησιά, η Δυτική Μακεδονία, το Βόρειο και το Νότιο Αιγαίο, όπου οι βρεφικοί θάνατοι μιας χρονιάς είναι λιγότεροι από 10 (και λιγότεροι από 5 κάποιες χρονιές). Για να είναι αξιόπιστη οποιαδήποτε σύγκριση της βρεφικής θνησιμότητας μεταξύ Περιφερειών με τόσο λίγους βρεφικούς θανάτους  θα πρέπει να βασίζεται σε </a:t>
            </a:r>
            <a:r>
              <a:rPr lang="el-GR" baseline="0" dirty="0" err="1"/>
              <a:t>χρονοσειρές</a:t>
            </a:r>
            <a:r>
              <a:rPr lang="el-GR" baseline="0" dirty="0"/>
              <a:t> αρκετών ετών. Ακόμα και με τα αθροιστικά δεδομένα 3 ετών, σε 7 από τις 14 γεωγραφικές μονάδες ανάλυσης καταγράφηκαν λιγότεροι από 50 θάνατοι βρεφών σε κάθε τριετή περίοδο (2009-2011, 2012-2014). Οι Περιφέρειες με τη μεγαλύτερη βρεφική θνησιμότητα ήταν η Ανατολική Μακεδονία και Θράκη (4,9</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και η Πελοπόννησος (4,1</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Στο άλλο άκρο της κλίμακας βρίσκονται το Νότιο Αιγαίο (2</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η Θεσσαλία (2,4</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η Στερεά Ελλάδα και τα Ιόνια νησιά (2,7</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a:t>
            </a:r>
            <a:endParaRPr lang="el-GR" dirty="0"/>
          </a:p>
        </p:txBody>
      </p:sp>
      <p:sp>
        <p:nvSpPr>
          <p:cNvPr id="4" name="Θέση αριθμού διαφάνειας 3"/>
          <p:cNvSpPr>
            <a:spLocks noGrp="1"/>
          </p:cNvSpPr>
          <p:nvPr>
            <p:ph type="sldNum" sz="quarter" idx="10"/>
          </p:nvPr>
        </p:nvSpPr>
        <p:spPr/>
        <p:txBody>
          <a:bodyPr/>
          <a:lstStyle/>
          <a:p>
            <a:fld id="{86E08A9A-3741-4E61-B43D-EC3666AC8DBC}" type="slidenum">
              <a:rPr lang="el-GR" smtClean="0"/>
              <a:t>9</a:t>
            </a:fld>
            <a:endParaRPr lang="el-GR"/>
          </a:p>
        </p:txBody>
      </p:sp>
    </p:spTree>
    <p:extLst>
      <p:ext uri="{BB962C8B-B14F-4D97-AF65-F5344CB8AC3E}">
        <p14:creationId xmlns:p14="http://schemas.microsoft.com/office/powerpoint/2010/main" val="317789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Ορθογώνιο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2362200" y="4038600"/>
            <a:ext cx="6477000" cy="1828800"/>
          </a:xfrm>
        </p:spPr>
        <p:txBody>
          <a:bodyPr anchor="b"/>
          <a:lstStyle>
            <a:lvl1pPr>
              <a:defRPr cap="all" baseline="0"/>
            </a:lvl1pPr>
          </a:lstStyle>
          <a:p>
            <a:r>
              <a:rPr kumimoji="0" lang="el-GR"/>
              <a:t>Στυλ κύριου τίτλου</a:t>
            </a:r>
            <a:endParaRPr kumimoji="0" lang="en-US"/>
          </a:p>
        </p:txBody>
      </p:sp>
      <p:sp>
        <p:nvSpPr>
          <p:cNvPr id="9" name="Υπότιτλος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28" name="Θέση ημερομηνίας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6E977F5-5688-420C-900E-0A76A6DDEAD7}" type="datetimeFigureOut">
              <a:rPr lang="el-GR" smtClean="0"/>
              <a:t>28/5/2024</a:t>
            </a:fld>
            <a:endParaRPr lang="el-GR"/>
          </a:p>
        </p:txBody>
      </p:sp>
      <p:sp>
        <p:nvSpPr>
          <p:cNvPr id="17" name="Θέση υποσέλιδου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Θέση αριθμού διαφάνειας 28"/>
          <p:cNvSpPr>
            <a:spLocks noGrp="1"/>
          </p:cNvSpPr>
          <p:nvPr>
            <p:ph type="sldNum" sz="quarter" idx="12"/>
          </p:nvPr>
        </p:nvSpPr>
        <p:spPr>
          <a:xfrm>
            <a:off x="8001000" y="228600"/>
            <a:ext cx="838200" cy="381000"/>
          </a:xfrm>
        </p:spPr>
        <p:txBody>
          <a:bodyPr/>
          <a:lstStyle>
            <a:lvl1pPr>
              <a:defRPr>
                <a:solidFill>
                  <a:schemeClr val="tx2"/>
                </a:solidFill>
              </a:defRPr>
            </a:lvl1pPr>
          </a:lstStyle>
          <a:p>
            <a:fld id="{06573756-9179-4B02-B321-81617D8A168F}"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46E977F5-5688-420C-900E-0A76A6DDEAD7}" type="datetimeFigureOut">
              <a:rPr lang="el-GR" smtClean="0"/>
              <a:t>28/5/2024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6573756-9179-4B02-B321-81617D8A168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53200" y="609600"/>
            <a:ext cx="2057400" cy="5516563"/>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609600"/>
            <a:ext cx="5562600" cy="5516564"/>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a:xfrm>
            <a:off x="6553200" y="6248402"/>
            <a:ext cx="2209800" cy="365125"/>
          </a:xfrm>
        </p:spPr>
        <p:txBody>
          <a:bodyPr/>
          <a:lstStyle/>
          <a:p>
            <a:fld id="{46E977F5-5688-420C-900E-0A76A6DDEAD7}" type="datetimeFigureOut">
              <a:rPr lang="el-GR" smtClean="0"/>
              <a:t>28/5/2024</a:t>
            </a:fld>
            <a:endParaRPr lang="el-GR"/>
          </a:p>
        </p:txBody>
      </p:sp>
      <p:sp>
        <p:nvSpPr>
          <p:cNvPr id="5" name="Θέση υποσέλιδου 4"/>
          <p:cNvSpPr>
            <a:spLocks noGrp="1"/>
          </p:cNvSpPr>
          <p:nvPr>
            <p:ph type="ftr" sz="quarter" idx="11"/>
          </p:nvPr>
        </p:nvSpPr>
        <p:spPr>
          <a:xfrm>
            <a:off x="457201" y="6248207"/>
            <a:ext cx="5573483" cy="365125"/>
          </a:xfrm>
        </p:spPr>
        <p:txBody>
          <a:bodyPr/>
          <a:lstStyle/>
          <a:p>
            <a:endParaRPr lang="el-GR"/>
          </a:p>
        </p:txBody>
      </p:sp>
      <p:sp>
        <p:nvSpPr>
          <p:cNvPr id="7" name="Ορθογώνιο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Ορθογώνιο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Ορθογώνιο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rot="5400000">
            <a:off x="5989638" y="144462"/>
            <a:ext cx="533400" cy="244476"/>
          </a:xfrm>
        </p:spPr>
        <p:txBody>
          <a:bodyPr/>
          <a:lstStyle/>
          <a:p>
            <a:fld id="{06573756-9179-4B02-B321-81617D8A168F}"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12648" y="228600"/>
            <a:ext cx="8153400" cy="990600"/>
          </a:xfrm>
        </p:spPr>
        <p:txBody>
          <a:bodyPr/>
          <a:lstStyle/>
          <a:p>
            <a:r>
              <a:rPr kumimoji="0" lang="el-GR"/>
              <a:t>Στυλ κύριου τίτλου</a:t>
            </a:r>
            <a:endParaRPr kumimoji="0" lang="en-US"/>
          </a:p>
        </p:txBody>
      </p:sp>
      <p:sp>
        <p:nvSpPr>
          <p:cNvPr id="4" name="Θέση ημερομηνίας 3"/>
          <p:cNvSpPr>
            <a:spLocks noGrp="1"/>
          </p:cNvSpPr>
          <p:nvPr>
            <p:ph type="dt" sz="half" idx="10"/>
          </p:nvPr>
        </p:nvSpPr>
        <p:spPr/>
        <p:txBody>
          <a:bodyPr/>
          <a:lstStyle/>
          <a:p>
            <a:fld id="{46E977F5-5688-420C-900E-0A76A6DDEAD7}" type="datetimeFigureOut">
              <a:rPr lang="el-GR" smtClean="0"/>
              <a:t>28/5/2024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lvl1pPr>
              <a:defRPr>
                <a:solidFill>
                  <a:srgbClr val="FFFFFF"/>
                </a:solidFill>
              </a:defRPr>
            </a:lvl1pPr>
          </a:lstStyle>
          <a:p>
            <a:fld id="{06573756-9179-4B02-B321-81617D8A168F}" type="slidenum">
              <a:rPr lang="el-GR" smtClean="0"/>
              <a:t>‹#›</a:t>
            </a:fld>
            <a:endParaRPr lang="el-GR"/>
          </a:p>
        </p:txBody>
      </p:sp>
      <p:sp>
        <p:nvSpPr>
          <p:cNvPr id="8" name="Θέση περιεχομένου 7"/>
          <p:cNvSpPr>
            <a:spLocks noGrp="1"/>
          </p:cNvSpPr>
          <p:nvPr>
            <p:ph sz="quarter" idx="1"/>
          </p:nvPr>
        </p:nvSpPr>
        <p:spPr>
          <a:xfrm>
            <a:off x="612648" y="1600200"/>
            <a:ext cx="8153400" cy="44958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7" name="Ορθογώνιο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a:t>Στυλ κύριου τίτλου</a:t>
            </a:r>
            <a:endParaRPr kumimoji="0" lang="en-US"/>
          </a:p>
        </p:txBody>
      </p:sp>
      <p:sp>
        <p:nvSpPr>
          <p:cNvPr id="12" name="Θέση ημερομηνίας 11"/>
          <p:cNvSpPr>
            <a:spLocks noGrp="1"/>
          </p:cNvSpPr>
          <p:nvPr>
            <p:ph type="dt" sz="half" idx="10"/>
          </p:nvPr>
        </p:nvSpPr>
        <p:spPr/>
        <p:txBody>
          <a:bodyPr/>
          <a:lstStyle/>
          <a:p>
            <a:fld id="{46E977F5-5688-420C-900E-0A76A6DDEAD7}" type="datetimeFigureOut">
              <a:rPr lang="el-GR" smtClean="0"/>
              <a:t>28/5/2024</a:t>
            </a:fld>
            <a:endParaRPr lang="el-GR"/>
          </a:p>
        </p:txBody>
      </p:sp>
      <p:sp>
        <p:nvSpPr>
          <p:cNvPr id="13" name="Θέση αριθμού διαφάνειας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6573756-9179-4B02-B321-81617D8A168F}" type="slidenum">
              <a:rPr lang="el-GR" smtClean="0"/>
              <a:t>‹#›</a:t>
            </a:fld>
            <a:endParaRPr lang="el-GR"/>
          </a:p>
        </p:txBody>
      </p:sp>
      <p:sp>
        <p:nvSpPr>
          <p:cNvPr id="14" name="Θέση υποσέλιδου 13"/>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9" name="Θέση περιεχομένου 8"/>
          <p:cNvSpPr>
            <a:spLocks noGrp="1"/>
          </p:cNvSpPr>
          <p:nvPr>
            <p:ph sz="quarter" idx="1"/>
          </p:nvPr>
        </p:nvSpPr>
        <p:spPr>
          <a:xfrm>
            <a:off x="609600" y="1589567"/>
            <a:ext cx="3886200" cy="4572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Θέση περιεχομένου 10"/>
          <p:cNvSpPr>
            <a:spLocks noGrp="1"/>
          </p:cNvSpPr>
          <p:nvPr>
            <p:ph sz="quarter" idx="2"/>
          </p:nvPr>
        </p:nvSpPr>
        <p:spPr>
          <a:xfrm>
            <a:off x="4844901" y="1589567"/>
            <a:ext cx="3886200" cy="45720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8" name="Θέση ημερομηνίας 7"/>
          <p:cNvSpPr>
            <a:spLocks noGrp="1"/>
          </p:cNvSpPr>
          <p:nvPr>
            <p:ph type="dt" sz="half" idx="15"/>
          </p:nvPr>
        </p:nvSpPr>
        <p:spPr/>
        <p:txBody>
          <a:bodyPr rtlCol="0"/>
          <a:lstStyle/>
          <a:p>
            <a:fld id="{46E977F5-5688-420C-900E-0A76A6DDEAD7}" type="datetimeFigureOut">
              <a:rPr lang="el-GR" smtClean="0"/>
              <a:t>28/5/2024</a:t>
            </a:fld>
            <a:endParaRPr lang="el-GR"/>
          </a:p>
        </p:txBody>
      </p:sp>
      <p:sp>
        <p:nvSpPr>
          <p:cNvPr id="10" name="Θέση αριθμού διαφάνειας 9"/>
          <p:cNvSpPr>
            <a:spLocks noGrp="1"/>
          </p:cNvSpPr>
          <p:nvPr>
            <p:ph type="sldNum" sz="quarter" idx="16"/>
          </p:nvPr>
        </p:nvSpPr>
        <p:spPr/>
        <p:txBody>
          <a:bodyPr rtlCol="0"/>
          <a:lstStyle/>
          <a:p>
            <a:fld id="{06573756-9179-4B02-B321-81617D8A168F}" type="slidenum">
              <a:rPr lang="el-GR" smtClean="0"/>
              <a:t>‹#›</a:t>
            </a:fld>
            <a:endParaRPr lang="el-GR"/>
          </a:p>
        </p:txBody>
      </p:sp>
      <p:sp>
        <p:nvSpPr>
          <p:cNvPr id="12" name="Θέση υποσέλιδου 11"/>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33400" y="273050"/>
            <a:ext cx="8153400" cy="869950"/>
          </a:xfrm>
        </p:spPr>
        <p:txBody>
          <a:bodyPr anchor="ctr"/>
          <a:lstStyle>
            <a:lvl1pPr>
              <a:defRPr/>
            </a:lvl1pPr>
          </a:lstStyle>
          <a:p>
            <a:r>
              <a:rPr kumimoji="0" lang="el-GR"/>
              <a:t>Στυλ κύριου τίτλου</a:t>
            </a:r>
            <a:endParaRPr kumimoji="0" lang="en-US"/>
          </a:p>
        </p:txBody>
      </p:sp>
      <p:sp>
        <p:nvSpPr>
          <p:cNvPr id="11" name="Θέση περιεχομένου 10"/>
          <p:cNvSpPr>
            <a:spLocks noGrp="1"/>
          </p:cNvSpPr>
          <p:nvPr>
            <p:ph sz="quarter" idx="2"/>
          </p:nvPr>
        </p:nvSpPr>
        <p:spPr>
          <a:xfrm>
            <a:off x="609600" y="2438400"/>
            <a:ext cx="3886200" cy="35814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Θέση περιεχομένου 12"/>
          <p:cNvSpPr>
            <a:spLocks noGrp="1"/>
          </p:cNvSpPr>
          <p:nvPr>
            <p:ph sz="quarter" idx="4"/>
          </p:nvPr>
        </p:nvSpPr>
        <p:spPr>
          <a:xfrm>
            <a:off x="4800600" y="2438400"/>
            <a:ext cx="3886200" cy="35814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Θέση ημερομηνίας 9"/>
          <p:cNvSpPr>
            <a:spLocks noGrp="1"/>
          </p:cNvSpPr>
          <p:nvPr>
            <p:ph type="dt" sz="half" idx="15"/>
          </p:nvPr>
        </p:nvSpPr>
        <p:spPr/>
        <p:txBody>
          <a:bodyPr rtlCol="0"/>
          <a:lstStyle/>
          <a:p>
            <a:fld id="{46E977F5-5688-420C-900E-0A76A6DDEAD7}" type="datetimeFigureOut">
              <a:rPr lang="el-GR" smtClean="0"/>
              <a:t>28/5/2024</a:t>
            </a:fld>
            <a:endParaRPr lang="el-GR"/>
          </a:p>
        </p:txBody>
      </p:sp>
      <p:sp>
        <p:nvSpPr>
          <p:cNvPr id="12" name="Θέση αριθμού διαφάνειας 11"/>
          <p:cNvSpPr>
            <a:spLocks noGrp="1"/>
          </p:cNvSpPr>
          <p:nvPr>
            <p:ph type="sldNum" sz="quarter" idx="16"/>
          </p:nvPr>
        </p:nvSpPr>
        <p:spPr/>
        <p:txBody>
          <a:bodyPr rtlCol="0"/>
          <a:lstStyle/>
          <a:p>
            <a:fld id="{06573756-9179-4B02-B321-81617D8A168F}" type="slidenum">
              <a:rPr lang="el-GR" smtClean="0"/>
              <a:t>‹#›</a:t>
            </a:fld>
            <a:endParaRPr lang="el-GR"/>
          </a:p>
        </p:txBody>
      </p:sp>
      <p:sp>
        <p:nvSpPr>
          <p:cNvPr id="14" name="Θέση υποσέλιδου 13"/>
          <p:cNvSpPr>
            <a:spLocks noGrp="1"/>
          </p:cNvSpPr>
          <p:nvPr>
            <p:ph type="ftr" sz="quarter" idx="17"/>
          </p:nvPr>
        </p:nvSpPr>
        <p:spPr/>
        <p:txBody>
          <a:bodyPr rtlCol="0"/>
          <a:lstStyle/>
          <a:p>
            <a:endParaRPr lang="el-GR"/>
          </a:p>
        </p:txBody>
      </p:sp>
      <p:sp>
        <p:nvSpPr>
          <p:cNvPr id="16" name="Θέση κειμένου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a:t>Στυλ υποδείγματος κειμένου</a:t>
            </a:r>
          </a:p>
        </p:txBody>
      </p:sp>
      <p:sp>
        <p:nvSpPr>
          <p:cNvPr id="15" name="Θέση κειμένου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46E977F5-5688-420C-900E-0A76A6DDEAD7}" type="datetimeFigureOut">
              <a:rPr lang="el-GR" smtClean="0"/>
              <a:t>28/5/2024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lvl1pPr>
              <a:defRPr>
                <a:solidFill>
                  <a:srgbClr val="FFFFFF"/>
                </a:solidFill>
              </a:defRPr>
            </a:lvl1pPr>
          </a:lstStyle>
          <a:p>
            <a:fld id="{06573756-9179-4B02-B321-81617D8A168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6E977F5-5688-420C-900E-0A76A6DDEAD7}" type="datetimeFigureOut">
              <a:rPr lang="el-GR" smtClean="0"/>
              <a:t>28/5/2024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a:xfrm>
            <a:off x="0" y="6248400"/>
            <a:ext cx="533400" cy="381000"/>
          </a:xfrm>
        </p:spPr>
        <p:txBody>
          <a:bodyPr/>
          <a:lstStyle>
            <a:lvl1pPr>
              <a:defRPr>
                <a:solidFill>
                  <a:schemeClr val="tx2"/>
                </a:solidFill>
              </a:defRPr>
            </a:lvl1pPr>
          </a:lstStyle>
          <a:p>
            <a:fld id="{06573756-9179-4B02-B321-81617D8A168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3050"/>
            <a:ext cx="8077200" cy="869950"/>
          </a:xfrm>
        </p:spPr>
        <p:txBody>
          <a:bodyPr anchor="ctr"/>
          <a:lstStyle>
            <a:lvl1pPr algn="l">
              <a:buNone/>
              <a:defRPr sz="4400" b="0"/>
            </a:lvl1pPr>
          </a:lstStyle>
          <a:p>
            <a:r>
              <a:rPr kumimoji="0" lang="el-GR"/>
              <a:t>Στυλ κύριου τίτλου</a:t>
            </a:r>
            <a:endParaRPr kumimoji="0" lang="en-US"/>
          </a:p>
        </p:txBody>
      </p:sp>
      <p:sp>
        <p:nvSpPr>
          <p:cNvPr id="5" name="Θέση ημερομηνίας 4"/>
          <p:cNvSpPr>
            <a:spLocks noGrp="1"/>
          </p:cNvSpPr>
          <p:nvPr>
            <p:ph type="dt" sz="half" idx="10"/>
          </p:nvPr>
        </p:nvSpPr>
        <p:spPr/>
        <p:txBody>
          <a:bodyPr/>
          <a:lstStyle/>
          <a:p>
            <a:fld id="{46E977F5-5688-420C-900E-0A76A6DDEAD7}" type="datetimeFigureOut">
              <a:rPr lang="el-GR" smtClean="0"/>
              <a:t>28/5/2024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lvl1pPr>
              <a:defRPr>
                <a:solidFill>
                  <a:srgbClr val="FFFFFF"/>
                </a:solidFill>
              </a:defRPr>
            </a:lvl1pPr>
          </a:lstStyle>
          <a:p>
            <a:fld id="{06573756-9179-4B02-B321-81617D8A168F}" type="slidenum">
              <a:rPr lang="el-GR" smtClean="0"/>
              <a:t>‹#›</a:t>
            </a:fld>
            <a:endParaRPr lang="el-GR"/>
          </a:p>
        </p:txBody>
      </p:sp>
      <p:sp>
        <p:nvSpPr>
          <p:cNvPr id="3" name="Θέση κειμένου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9" name="Θέση περιεχομένου 8"/>
          <p:cNvSpPr>
            <a:spLocks noGrp="1"/>
          </p:cNvSpPr>
          <p:nvPr>
            <p:ph sz="quarter" idx="1"/>
          </p:nvPr>
        </p:nvSpPr>
        <p:spPr>
          <a:xfrm>
            <a:off x="2362200" y="1752600"/>
            <a:ext cx="6400800" cy="4419600"/>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Στυλ υποδείγματος κειμένου</a:t>
            </a:r>
          </a:p>
        </p:txBody>
      </p:sp>
      <p:sp>
        <p:nvSpPr>
          <p:cNvPr id="8" name="Ορθογώνιο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a:t>Στυλ κύριου τίτλου</a:t>
            </a:r>
            <a:endParaRPr kumimoji="0" lang="en-US"/>
          </a:p>
        </p:txBody>
      </p:sp>
      <p:sp>
        <p:nvSpPr>
          <p:cNvPr id="11" name="Ορθογώνιο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Θέση ημερομηνίας 11"/>
          <p:cNvSpPr>
            <a:spLocks noGrp="1"/>
          </p:cNvSpPr>
          <p:nvPr>
            <p:ph type="dt" sz="half" idx="10"/>
          </p:nvPr>
        </p:nvSpPr>
        <p:spPr>
          <a:xfrm>
            <a:off x="6248400" y="6248400"/>
            <a:ext cx="2667000" cy="365125"/>
          </a:xfrm>
        </p:spPr>
        <p:txBody>
          <a:bodyPr rtlCol="0"/>
          <a:lstStyle/>
          <a:p>
            <a:fld id="{46E977F5-5688-420C-900E-0A76A6DDEAD7}" type="datetimeFigureOut">
              <a:rPr lang="el-GR" smtClean="0"/>
              <a:t>28/5/2024</a:t>
            </a:fld>
            <a:endParaRPr lang="el-GR"/>
          </a:p>
        </p:txBody>
      </p:sp>
      <p:sp>
        <p:nvSpPr>
          <p:cNvPr id="13" name="Θέση αριθμού διαφάνειας 12"/>
          <p:cNvSpPr>
            <a:spLocks noGrp="1"/>
          </p:cNvSpPr>
          <p:nvPr>
            <p:ph type="sldNum" sz="quarter" idx="11"/>
          </p:nvPr>
        </p:nvSpPr>
        <p:spPr>
          <a:xfrm>
            <a:off x="0" y="4667249"/>
            <a:ext cx="1447800" cy="663578"/>
          </a:xfrm>
        </p:spPr>
        <p:txBody>
          <a:bodyPr rtlCol="0"/>
          <a:lstStyle>
            <a:lvl1pPr>
              <a:defRPr sz="2800"/>
            </a:lvl1pPr>
          </a:lstStyle>
          <a:p>
            <a:fld id="{06573756-9179-4B02-B321-81617D8A168F}" type="slidenum">
              <a:rPr lang="el-GR" smtClean="0"/>
              <a:t>‹#›</a:t>
            </a:fld>
            <a:endParaRPr lang="el-GR"/>
          </a:p>
        </p:txBody>
      </p:sp>
      <p:sp>
        <p:nvSpPr>
          <p:cNvPr id="14" name="Θέση υποσέλιδου 13"/>
          <p:cNvSpPr>
            <a:spLocks noGrp="1"/>
          </p:cNvSpPr>
          <p:nvPr>
            <p:ph type="ftr" sz="quarter" idx="12"/>
          </p:nvPr>
        </p:nvSpPr>
        <p:spPr>
          <a:xfrm>
            <a:off x="1600200" y="6248206"/>
            <a:ext cx="4572000" cy="365125"/>
          </a:xfrm>
        </p:spPr>
        <p:txBody>
          <a:bodyPr rtlCol="0"/>
          <a:lstStyle/>
          <a:p>
            <a:endParaRPr lang="el-GR"/>
          </a:p>
        </p:txBody>
      </p:sp>
      <p:sp>
        <p:nvSpPr>
          <p:cNvPr id="3" name="Θέση εικόνας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609600" y="228600"/>
            <a:ext cx="8153400" cy="990600"/>
          </a:xfrm>
          <a:prstGeom prst="rect">
            <a:avLst/>
          </a:prstGeom>
        </p:spPr>
        <p:txBody>
          <a:bodyPr vert="horz" anchor="ctr">
            <a:normAutofit/>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Θέση ημερομηνίας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6E977F5-5688-420C-900E-0A76A6DDEAD7}" type="datetimeFigureOut">
              <a:rPr lang="el-GR" smtClean="0"/>
              <a:t>28/5/2024</a:t>
            </a:fld>
            <a:endParaRPr lang="el-GR"/>
          </a:p>
        </p:txBody>
      </p:sp>
      <p:sp>
        <p:nvSpPr>
          <p:cNvPr id="3" name="Θέση υποσέλιδου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Ορθογώνιο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Θέση αριθμού διαφάνειας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6573756-9179-4B02-B321-81617D8A168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br>
              <a:rPr lang="el-GR" dirty="0"/>
            </a:br>
            <a:endParaRPr lang="el-GR" dirty="0"/>
          </a:p>
        </p:txBody>
      </p:sp>
      <p:sp>
        <p:nvSpPr>
          <p:cNvPr id="3" name="Υπότιτλος 2"/>
          <p:cNvSpPr>
            <a:spLocks noGrp="1"/>
          </p:cNvSpPr>
          <p:nvPr>
            <p:ph type="subTitle" idx="1"/>
          </p:nvPr>
        </p:nvSpPr>
        <p:spPr/>
        <p:txBody>
          <a:bodyPr>
            <a:normAutofit fontScale="77500" lnSpcReduction="20000"/>
          </a:bodyPr>
          <a:lstStyle/>
          <a:p>
            <a:r>
              <a:rPr lang="el-GR" dirty="0"/>
              <a:t>Βασίλειος Σ. Γαβαλάς. </a:t>
            </a:r>
          </a:p>
          <a:p>
            <a:r>
              <a:rPr lang="el-GR" dirty="0"/>
              <a:t>Τμήμα Γεωγραφίας. Πανεπιστήμιο Αιγαίου. </a:t>
            </a:r>
          </a:p>
        </p:txBody>
      </p:sp>
      <p:sp>
        <p:nvSpPr>
          <p:cNvPr id="4" name="Rectangle 3"/>
          <p:cNvSpPr/>
          <p:nvPr/>
        </p:nvSpPr>
        <p:spPr>
          <a:xfrm>
            <a:off x="1259632" y="3576935"/>
            <a:ext cx="6696744" cy="830997"/>
          </a:xfrm>
          <a:prstGeom prst="rect">
            <a:avLst/>
          </a:prstGeom>
        </p:spPr>
        <p:txBody>
          <a:bodyPr wrap="square">
            <a:spAutoFit/>
          </a:bodyPr>
          <a:lstStyle/>
          <a:p>
            <a:r>
              <a:rPr lang="el-GR" sz="2400" b="1" dirty="0"/>
              <a:t>Μακροχρόνιες τάσεις και πρόσφατες ανατροπές στην περιφερειακή θνησιμότητα στην Ελλάδα. </a:t>
            </a:r>
            <a:endParaRPr lang="el-GR" sz="2400" dirty="0"/>
          </a:p>
        </p:txBody>
      </p:sp>
      <p:sp>
        <p:nvSpPr>
          <p:cNvPr id="5" name="Rectangle 4"/>
          <p:cNvSpPr/>
          <p:nvPr/>
        </p:nvSpPr>
        <p:spPr>
          <a:xfrm>
            <a:off x="395536" y="1124744"/>
            <a:ext cx="8443664" cy="2000548"/>
          </a:xfrm>
          <a:prstGeom prst="rect">
            <a:avLst/>
          </a:prstGeom>
        </p:spPr>
        <p:txBody>
          <a:bodyPr wrap="square">
            <a:spAutoFit/>
          </a:bodyPr>
          <a:lstStyle/>
          <a:p>
            <a:r>
              <a:rPr lang="el-GR" altLang="el-GR" sz="2400" dirty="0">
                <a:solidFill>
                  <a:srgbClr val="333399"/>
                </a:solidFill>
                <a:latin typeface="Tahoma" panose="020B0604030504040204" pitchFamily="34" charset="0"/>
                <a:ea typeface="Microsoft YaHei" panose="020B0503020204020204" pitchFamily="34" charset="-122"/>
              </a:rPr>
              <a:t>Πανεπιστήμιο Αιγαίου</a:t>
            </a:r>
            <a:br>
              <a:rPr lang="el-GR" altLang="el-GR" sz="2400" dirty="0">
                <a:solidFill>
                  <a:srgbClr val="333399"/>
                </a:solidFill>
                <a:latin typeface="Tahoma" panose="020B0604030504040204" pitchFamily="34" charset="0"/>
                <a:ea typeface="Microsoft YaHei" panose="020B0503020204020204" pitchFamily="34" charset="-122"/>
              </a:rPr>
            </a:br>
            <a:r>
              <a:rPr lang="el-GR" altLang="el-GR" sz="2400" dirty="0">
                <a:solidFill>
                  <a:srgbClr val="333399"/>
                </a:solidFill>
                <a:latin typeface="Tahoma" panose="020B0604030504040204" pitchFamily="34" charset="0"/>
                <a:ea typeface="Microsoft YaHei" panose="020B0503020204020204" pitchFamily="34" charset="-122"/>
              </a:rPr>
              <a:t>Τμήμα Γεωγραφίας</a:t>
            </a:r>
            <a:br>
              <a:rPr lang="en-GB" altLang="el-GR" sz="2400" dirty="0">
                <a:solidFill>
                  <a:srgbClr val="333399"/>
                </a:solidFill>
                <a:latin typeface="Tahoma" panose="020B0604030504040204" pitchFamily="34" charset="0"/>
                <a:ea typeface="Microsoft YaHei" panose="020B0503020204020204" pitchFamily="34" charset="-122"/>
              </a:rPr>
            </a:br>
            <a:br>
              <a:rPr lang="en-GB" altLang="el-GR" sz="2400" dirty="0">
                <a:solidFill>
                  <a:srgbClr val="333399"/>
                </a:solidFill>
                <a:latin typeface="Tahoma" panose="020B0604030504040204" pitchFamily="34" charset="0"/>
                <a:ea typeface="Microsoft YaHei" panose="020B0503020204020204" pitchFamily="34" charset="-122"/>
              </a:rPr>
            </a:br>
            <a:br>
              <a:rPr lang="en-GB" altLang="el-GR" sz="2400" dirty="0">
                <a:solidFill>
                  <a:srgbClr val="333399"/>
                </a:solidFill>
                <a:latin typeface="Tahoma" panose="020B0604030504040204" pitchFamily="34" charset="0"/>
                <a:ea typeface="Microsoft YaHei" panose="020B0503020204020204" pitchFamily="34" charset="-122"/>
              </a:rPr>
            </a:br>
            <a:r>
              <a:rPr lang="el-GR" altLang="el-GR" sz="2800" dirty="0">
                <a:solidFill>
                  <a:srgbClr val="333399"/>
                </a:solidFill>
                <a:latin typeface="Tahoma" panose="020B0604030504040204" pitchFamily="34" charset="0"/>
                <a:ea typeface="Microsoft YaHei" panose="020B0503020204020204" pitchFamily="34" charset="-122"/>
              </a:rPr>
              <a:t>Πληθυσμιακή Γεωγραφία</a:t>
            </a:r>
          </a:p>
        </p:txBody>
      </p:sp>
    </p:spTree>
    <p:extLst>
      <p:ext uri="{BB962C8B-B14F-4D97-AF65-F5344CB8AC3E}">
        <p14:creationId xmlns:p14="http://schemas.microsoft.com/office/powerpoint/2010/main" val="343533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Περιφερειακή διακύμανση της βρεφικής θνησιμότητας: 2012-2014.</a:t>
            </a:r>
          </a:p>
        </p:txBody>
      </p:sp>
      <p:pic>
        <p:nvPicPr>
          <p:cNvPr id="6146" name="Picture 2" descr="E:\papers\Regional variations in mortality\Χάρτες\maps\IMR 2012-14.pn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801722" y="1334204"/>
            <a:ext cx="7442686" cy="5263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66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Δείκτες βρεφικής θνησιμότητας και μέτρα διασποράς τους: 1981-2014.</a:t>
            </a:r>
          </a:p>
        </p:txBody>
      </p:sp>
      <p:pic>
        <p:nvPicPr>
          <p:cNvPr id="6" name="Εικόνα 5">
            <a:extLst>
              <a:ext uri="{FF2B5EF4-FFF2-40B4-BE49-F238E27FC236}">
                <a16:creationId xmlns:a16="http://schemas.microsoft.com/office/drawing/2014/main" id="{E631ED5C-E20B-44EF-8F79-01C38E8B16BB}"/>
              </a:ext>
            </a:extLst>
          </p:cNvPr>
          <p:cNvPicPr>
            <a:picLocks noChangeAspect="1"/>
          </p:cNvPicPr>
          <p:nvPr/>
        </p:nvPicPr>
        <p:blipFill>
          <a:blip r:embed="rId3"/>
          <a:stretch>
            <a:fillRect/>
          </a:stretch>
        </p:blipFill>
        <p:spPr>
          <a:xfrm>
            <a:off x="578168" y="1417365"/>
            <a:ext cx="7477929" cy="5440635"/>
          </a:xfrm>
          <a:prstGeom prst="rect">
            <a:avLst/>
          </a:prstGeom>
        </p:spPr>
      </p:pic>
    </p:spTree>
    <p:extLst>
      <p:ext uri="{BB962C8B-B14F-4D97-AF65-F5344CB8AC3E}">
        <p14:creationId xmlns:p14="http://schemas.microsoft.com/office/powerpoint/2010/main" val="220765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Περιφερειακή διακύμανση της θνησιμότητας στο γενικό πληθυσμό: 1981</a:t>
            </a:r>
            <a:r>
              <a:rPr lang="el-GR" dirty="0"/>
              <a:t> </a:t>
            </a:r>
          </a:p>
        </p:txBody>
      </p:sp>
      <p:pic>
        <p:nvPicPr>
          <p:cNvPr id="8194" name="Picture 2" descr="E:\papers\Regional variations in mortality\Χάρτες\maps\SMR 1981.pn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436477"/>
            <a:ext cx="7344816" cy="519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00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Περιφερειακή διακύμανση της θνησιμότητας στο γενικό πληθυσμό: 1991</a:t>
            </a:r>
          </a:p>
        </p:txBody>
      </p:sp>
      <p:pic>
        <p:nvPicPr>
          <p:cNvPr id="9218" name="Picture 2" descr="E:\papers\Regional variations in mortality\Χάρτες\maps\SMR 1991.pn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283742"/>
            <a:ext cx="7488832" cy="529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5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Περιφερειακή διακύμανση της θνησιμότητας στο γενικό πληθυσμό: 2014</a:t>
            </a:r>
          </a:p>
        </p:txBody>
      </p:sp>
      <p:pic>
        <p:nvPicPr>
          <p:cNvPr id="10242" name="Picture 2" descr="E:\papers\Regional variations in mortality\Χάρτες\maps\SMR 2014.pn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436477"/>
            <a:ext cx="7488832" cy="529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7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Τυποποιημένοι δείκτες θνησιμότητας  (</a:t>
            </a:r>
            <a:r>
              <a:rPr lang="en-US" sz="3200" dirty="0"/>
              <a:t>SMRs) </a:t>
            </a:r>
            <a:r>
              <a:rPr lang="el-GR" sz="3200" dirty="0"/>
              <a:t>και μέτρα διασποράς τους: 1981-2014.</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58497"/>
            <a:ext cx="5688632" cy="543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740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Σχέση μεταξύ θνησιμότητας (</a:t>
            </a:r>
            <a:r>
              <a:rPr lang="en-US" sz="4000" dirty="0"/>
              <a:t>SMR) </a:t>
            </a:r>
            <a:r>
              <a:rPr lang="el-GR" sz="4000" dirty="0"/>
              <a:t>και </a:t>
            </a:r>
            <a:r>
              <a:rPr lang="el-GR" sz="4000" dirty="0" err="1"/>
              <a:t>κοινωνικο</a:t>
            </a:r>
            <a:r>
              <a:rPr lang="el-GR" sz="4000" dirty="0"/>
              <a:t>-οικονομικής ανάπτυξης, 2001.</a:t>
            </a:r>
            <a:r>
              <a:rPr lang="el-GR" dirty="0"/>
              <a:t> </a:t>
            </a:r>
          </a:p>
        </p:txBody>
      </p:sp>
      <p:sp>
        <p:nvSpPr>
          <p:cNvPr id="4" name="TextBox 3"/>
          <p:cNvSpPr txBox="1"/>
          <p:nvPr/>
        </p:nvSpPr>
        <p:spPr>
          <a:xfrm>
            <a:off x="175467" y="1772816"/>
            <a:ext cx="2596333" cy="923330"/>
          </a:xfrm>
          <a:prstGeom prst="rect">
            <a:avLst/>
          </a:prstGeom>
          <a:noFill/>
        </p:spPr>
        <p:txBody>
          <a:bodyPr wrap="square" rtlCol="0">
            <a:spAutoFit/>
          </a:bodyPr>
          <a:lstStyle/>
          <a:p>
            <a:r>
              <a:rPr lang="el-GR" dirty="0" err="1"/>
              <a:t>κ.κ</a:t>
            </a:r>
            <a:r>
              <a:rPr lang="el-GR" dirty="0"/>
              <a:t> </a:t>
            </a:r>
            <a:r>
              <a:rPr lang="el-GR" dirty="0" err="1"/>
              <a:t>ΜΑΔ=κατά</a:t>
            </a:r>
            <a:r>
              <a:rPr lang="el-GR" dirty="0"/>
              <a:t> κεφαλήν Μονάδες Αγοραστικής Δύναμης σε ετήσια βάση.</a:t>
            </a:r>
          </a:p>
        </p:txBody>
      </p:sp>
      <p:graphicFrame>
        <p:nvGraphicFramePr>
          <p:cNvPr id="7" name="Table 6"/>
          <p:cNvGraphicFramePr>
            <a:graphicFrameLocks noGrp="1"/>
          </p:cNvGraphicFramePr>
          <p:nvPr>
            <p:extLst>
              <p:ext uri="{D42A27DB-BD31-4B8C-83A1-F6EECF244321}">
                <p14:modId xmlns:p14="http://schemas.microsoft.com/office/powerpoint/2010/main" val="2204217612"/>
              </p:ext>
            </p:extLst>
          </p:nvPr>
        </p:nvGraphicFramePr>
        <p:xfrm>
          <a:off x="175467" y="3249762"/>
          <a:ext cx="2740349" cy="1364820"/>
        </p:xfrm>
        <a:graphic>
          <a:graphicData uri="http://schemas.openxmlformats.org/drawingml/2006/table">
            <a:tbl>
              <a:tblPr firstRow="1" firstCol="1" bandRow="1">
                <a:tableStyleId>{5C22544A-7EE6-4342-B048-85BDC9FD1C3A}</a:tableStyleId>
              </a:tblPr>
              <a:tblGrid>
                <a:gridCol w="1074986">
                  <a:extLst>
                    <a:ext uri="{9D8B030D-6E8A-4147-A177-3AD203B41FA5}">
                      <a16:colId xmlns:a16="http://schemas.microsoft.com/office/drawing/2014/main" val="20000"/>
                    </a:ext>
                  </a:extLst>
                </a:gridCol>
                <a:gridCol w="650521">
                  <a:extLst>
                    <a:ext uri="{9D8B030D-6E8A-4147-A177-3AD203B41FA5}">
                      <a16:colId xmlns:a16="http://schemas.microsoft.com/office/drawing/2014/main" val="20001"/>
                    </a:ext>
                  </a:extLst>
                </a:gridCol>
                <a:gridCol w="1014842">
                  <a:extLst>
                    <a:ext uri="{9D8B030D-6E8A-4147-A177-3AD203B41FA5}">
                      <a16:colId xmlns:a16="http://schemas.microsoft.com/office/drawing/2014/main" val="20002"/>
                    </a:ext>
                  </a:extLst>
                </a:gridCol>
              </a:tblGrid>
              <a:tr h="593674">
                <a:tc>
                  <a:txBody>
                    <a:bodyPr/>
                    <a:lstStyle/>
                    <a:p>
                      <a:pPr>
                        <a:lnSpc>
                          <a:spcPct val="107000"/>
                        </a:lnSpc>
                        <a:spcAft>
                          <a:spcPts val="0"/>
                        </a:spcAft>
                      </a:pPr>
                      <a:r>
                        <a:rPr lang="el-GR" sz="1600" b="1" dirty="0">
                          <a:solidFill>
                            <a:schemeClr val="tx1"/>
                          </a:solidFill>
                          <a:effectLst/>
                        </a:rPr>
                        <a:t>SMR</a:t>
                      </a:r>
                      <a:endParaRPr lang="el-G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l-GR" sz="1600" b="1" dirty="0">
                          <a:solidFill>
                            <a:schemeClr val="tx1"/>
                          </a:solidFill>
                          <a:effectLst/>
                        </a:rPr>
                        <a:t>κ.κ. ΜΑΔ</a:t>
                      </a:r>
                      <a:endParaRPr lang="el-G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l-GR" sz="1600" b="1" dirty="0">
                          <a:solidFill>
                            <a:schemeClr val="tx1"/>
                          </a:solidFill>
                          <a:effectLst/>
                        </a:rPr>
                        <a:t>ιατροί ανά 100.000</a:t>
                      </a:r>
                      <a:endParaRPr lang="el-G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296838">
                <a:tc>
                  <a:txBody>
                    <a:bodyPr/>
                    <a:lstStyle/>
                    <a:p>
                      <a:pPr>
                        <a:lnSpc>
                          <a:spcPct val="107000"/>
                        </a:lnSpc>
                        <a:spcAft>
                          <a:spcPts val="0"/>
                        </a:spcAft>
                      </a:pPr>
                      <a:r>
                        <a:rPr lang="el-GR" sz="1600" dirty="0" err="1">
                          <a:solidFill>
                            <a:schemeClr val="accent2">
                              <a:lumMod val="75000"/>
                            </a:schemeClr>
                          </a:solidFill>
                          <a:effectLst/>
                        </a:rPr>
                        <a:t>Pearson's</a:t>
                      </a:r>
                      <a:r>
                        <a:rPr lang="el-GR" sz="1600" dirty="0">
                          <a:solidFill>
                            <a:schemeClr val="accent2">
                              <a:lumMod val="75000"/>
                            </a:schemeClr>
                          </a:solidFill>
                          <a:effectLst/>
                        </a:rPr>
                        <a:t> r</a:t>
                      </a:r>
                      <a:endParaRPr lang="el-GR"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600" dirty="0">
                          <a:effectLst/>
                        </a:rPr>
                        <a:t>-0,66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600" dirty="0">
                          <a:effectLst/>
                        </a:rPr>
                        <a:t>-0,24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296838">
                <a:tc>
                  <a:txBody>
                    <a:bodyPr/>
                    <a:lstStyle/>
                    <a:p>
                      <a:pPr>
                        <a:lnSpc>
                          <a:spcPct val="107000"/>
                        </a:lnSpc>
                        <a:spcAft>
                          <a:spcPts val="0"/>
                        </a:spcAft>
                      </a:pPr>
                      <a:r>
                        <a:rPr lang="el-GR" sz="1600" dirty="0">
                          <a:solidFill>
                            <a:schemeClr val="accent2">
                              <a:lumMod val="75000"/>
                            </a:schemeClr>
                          </a:solidFill>
                          <a:effectLst/>
                        </a:rPr>
                        <a:t>p-</a:t>
                      </a:r>
                      <a:r>
                        <a:rPr lang="el-GR" sz="1600" dirty="0" err="1">
                          <a:solidFill>
                            <a:schemeClr val="accent2">
                              <a:lumMod val="75000"/>
                            </a:schemeClr>
                          </a:solidFill>
                          <a:effectLst/>
                        </a:rPr>
                        <a:t>value</a:t>
                      </a:r>
                      <a:endParaRPr lang="el-GR"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600">
                          <a:effectLst/>
                        </a:rPr>
                        <a:t>0,015</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l-GR" sz="1600" dirty="0">
                          <a:effectLst/>
                        </a:rPr>
                        <a:t>0,427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bl>
          </a:graphicData>
        </a:graphic>
      </p:graphicFrame>
      <p:pic>
        <p:nvPicPr>
          <p:cNvPr id="8" name="Picture 7"/>
          <p:cNvPicPr>
            <a:picLocks noChangeAspect="1"/>
          </p:cNvPicPr>
          <p:nvPr/>
        </p:nvPicPr>
        <p:blipFill>
          <a:blip r:embed="rId3"/>
          <a:stretch>
            <a:fillRect/>
          </a:stretch>
        </p:blipFill>
        <p:spPr>
          <a:xfrm>
            <a:off x="3112143" y="1630512"/>
            <a:ext cx="5958599" cy="4678808"/>
          </a:xfrm>
          <a:prstGeom prst="rect">
            <a:avLst/>
          </a:prstGeom>
        </p:spPr>
      </p:pic>
    </p:spTree>
    <p:extLst>
      <p:ext uri="{BB962C8B-B14F-4D97-AF65-F5344CB8AC3E}">
        <p14:creationId xmlns:p14="http://schemas.microsoft.com/office/powerpoint/2010/main" val="2680179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Σχέση μεταξύ θνησιμότητας (</a:t>
            </a:r>
            <a:r>
              <a:rPr lang="en-US" sz="4000" dirty="0"/>
              <a:t>SMR) </a:t>
            </a:r>
            <a:r>
              <a:rPr lang="el-GR" sz="4000" dirty="0"/>
              <a:t>και </a:t>
            </a:r>
            <a:r>
              <a:rPr lang="el-GR" sz="4000" dirty="0" err="1"/>
              <a:t>κοινωνικο</a:t>
            </a:r>
            <a:r>
              <a:rPr lang="el-GR" sz="4000" dirty="0"/>
              <a:t>-οικονομικής ανάπτυξης, 2014</a:t>
            </a:r>
            <a:r>
              <a:rPr lang="el-GR" dirty="0"/>
              <a:t>.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5" y="3970311"/>
            <a:ext cx="3282524" cy="125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996" y="1394844"/>
            <a:ext cx="574900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53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Συμπεράσματα</a:t>
            </a:r>
          </a:p>
        </p:txBody>
      </p:sp>
      <p:sp>
        <p:nvSpPr>
          <p:cNvPr id="3" name="Content Placeholder 2"/>
          <p:cNvSpPr>
            <a:spLocks noGrp="1"/>
          </p:cNvSpPr>
          <p:nvPr>
            <p:ph sz="quarter" idx="1"/>
          </p:nvPr>
        </p:nvSpPr>
        <p:spPr>
          <a:xfrm>
            <a:off x="323528" y="1600200"/>
            <a:ext cx="8442520" cy="5257800"/>
          </a:xfrm>
        </p:spPr>
        <p:txBody>
          <a:bodyPr>
            <a:normAutofit fontScale="92500" lnSpcReduction="20000"/>
          </a:bodyPr>
          <a:lstStyle/>
          <a:p>
            <a:r>
              <a:rPr lang="el-GR" dirty="0"/>
              <a:t>1981-2009: Συνεχής αποδυνάμωση των περιφερειακών ανισοτήτων στη θνησιμότητα στην Ελλάδα.</a:t>
            </a:r>
          </a:p>
          <a:p>
            <a:r>
              <a:rPr lang="el-GR" dirty="0"/>
              <a:t> 2001-201</a:t>
            </a:r>
            <a:r>
              <a:rPr lang="en-US" dirty="0"/>
              <a:t>4</a:t>
            </a:r>
            <a:r>
              <a:rPr lang="el-GR" dirty="0"/>
              <a:t>: Μερική αποσύνδεση του κ.κ. εισοδήματος με τη θνησιμότητα των διαφόρων περιφερειών.</a:t>
            </a:r>
          </a:p>
          <a:p>
            <a:r>
              <a:rPr lang="el-GR" dirty="0"/>
              <a:t>Ευκολότερη πρόσβαση του πληθυσμού σε υπηρεσίες υγείας και μεγαλύτερη αποτελεσματικότητα του Εθνικού Συστήματος Υγείας.</a:t>
            </a:r>
          </a:p>
          <a:p>
            <a:r>
              <a:rPr lang="el-GR" dirty="0"/>
              <a:t>2009-2014: Αμφίβολη περίοδος. Δεν καταγράφεται μείωση στη βρεφική θνησιμότητα, πιθανόν εξαιτίας των περικοπών </a:t>
            </a:r>
            <a:r>
              <a:rPr lang="el-GR" sz="3200" dirty="0"/>
              <a:t>στις δαπάνες για τη δημόσια υγεία και των συνακόλουθων μειώσεων στον αριθμό του νοσηλευτικού προσωπικού αλλά και στο μισθό του.</a:t>
            </a:r>
            <a:endParaRPr lang="el-GR" dirty="0"/>
          </a:p>
        </p:txBody>
      </p:sp>
    </p:spTree>
    <p:extLst>
      <p:ext uri="{BB962C8B-B14F-4D97-AF65-F5344CB8AC3E}">
        <p14:creationId xmlns:p14="http://schemas.microsoft.com/office/powerpoint/2010/main" val="150714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Ερευνητικά ερωτήματα</a:t>
            </a:r>
          </a:p>
        </p:txBody>
      </p:sp>
      <p:sp>
        <p:nvSpPr>
          <p:cNvPr id="3" name="Θέση περιεχομένου 2"/>
          <p:cNvSpPr>
            <a:spLocks noGrp="1"/>
          </p:cNvSpPr>
          <p:nvPr>
            <p:ph sz="quarter" idx="1"/>
          </p:nvPr>
        </p:nvSpPr>
        <p:spPr/>
        <p:txBody>
          <a:bodyPr/>
          <a:lstStyle/>
          <a:p>
            <a:r>
              <a:rPr lang="el-GR" dirty="0"/>
              <a:t>Πώς εξελίχτηκε η περιφερειακή θνησιμότητα την τελευταία </a:t>
            </a:r>
            <a:r>
              <a:rPr lang="el-GR" dirty="0" err="1"/>
              <a:t>τριακονταπενταετία</a:t>
            </a:r>
            <a:r>
              <a:rPr lang="el-GR" dirty="0"/>
              <a:t>; </a:t>
            </a:r>
          </a:p>
          <a:p>
            <a:r>
              <a:rPr lang="el-GR" dirty="0"/>
              <a:t>Υπάρχει περιφερειακή θνησιμότητα στην Ελλάδα σήμερα;</a:t>
            </a:r>
          </a:p>
          <a:p>
            <a:r>
              <a:rPr lang="el-GR" dirty="0"/>
              <a:t>Επηρέασε η οικονομική κρίση τα επίπεδα θνησιμότητας (βρεφικής και γενικού πληθυσμού) στην Ελλάδα;</a:t>
            </a:r>
          </a:p>
          <a:p>
            <a:endParaRPr lang="el-GR" dirty="0"/>
          </a:p>
        </p:txBody>
      </p:sp>
    </p:spTree>
    <p:extLst>
      <p:ext uri="{BB962C8B-B14F-4D97-AF65-F5344CB8AC3E}">
        <p14:creationId xmlns:p14="http://schemas.microsoft.com/office/powerpoint/2010/main" val="200474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και δεδομένα</a:t>
            </a:r>
          </a:p>
        </p:txBody>
      </p:sp>
      <p:sp>
        <p:nvSpPr>
          <p:cNvPr id="3" name="Θέση περιεχομένου 2"/>
          <p:cNvSpPr>
            <a:spLocks noGrp="1"/>
          </p:cNvSpPr>
          <p:nvPr>
            <p:ph sz="quarter" idx="1"/>
          </p:nvPr>
        </p:nvSpPr>
        <p:spPr/>
        <p:txBody>
          <a:bodyPr/>
          <a:lstStyle/>
          <a:p>
            <a:r>
              <a:rPr lang="el-GR" dirty="0" err="1"/>
              <a:t>Χρονοσειρές</a:t>
            </a:r>
            <a:r>
              <a:rPr lang="el-GR" dirty="0"/>
              <a:t> δεδομένων ανά περιφέρεια από ΕΛ.ΣΤΑΤ. </a:t>
            </a:r>
          </a:p>
          <a:p>
            <a:r>
              <a:rPr lang="el-GR" dirty="0"/>
              <a:t>Βρεφικοί θάνατοι, γεννήσεις</a:t>
            </a:r>
          </a:p>
          <a:p>
            <a:r>
              <a:rPr lang="el-GR" dirty="0"/>
              <a:t>Θάνατοι κατά ηλικία, εκτίμηση πληθυσμού στο μέσο του έτους</a:t>
            </a:r>
          </a:p>
          <a:p>
            <a:r>
              <a:rPr lang="el-GR" dirty="0"/>
              <a:t>Κατά κεφαλήν εισόδημα (αγοραστικής δύναμη).</a:t>
            </a:r>
          </a:p>
          <a:p>
            <a:r>
              <a:rPr lang="el-GR" dirty="0"/>
              <a:t>Νοσοκομειακές κλίνες</a:t>
            </a:r>
          </a:p>
          <a:p>
            <a:r>
              <a:rPr lang="el-GR" dirty="0"/>
              <a:t>Αριθμός ιατρών</a:t>
            </a:r>
          </a:p>
          <a:p>
            <a:endParaRPr lang="el-GR" dirty="0"/>
          </a:p>
          <a:p>
            <a:endParaRPr lang="el-GR" dirty="0"/>
          </a:p>
          <a:p>
            <a:endParaRPr lang="el-GR" dirty="0"/>
          </a:p>
        </p:txBody>
      </p:sp>
    </p:spTree>
    <p:extLst>
      <p:ext uri="{BB962C8B-B14F-4D97-AF65-F5344CB8AC3E}">
        <p14:creationId xmlns:p14="http://schemas.microsoft.com/office/powerpoint/2010/main" val="230368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και δεδομένα</a:t>
            </a:r>
          </a:p>
        </p:txBody>
      </p:sp>
      <p:sp>
        <p:nvSpPr>
          <p:cNvPr id="3" name="Θέση περιεχομένου 2"/>
          <p:cNvSpPr>
            <a:spLocks noGrp="1"/>
          </p:cNvSpPr>
          <p:nvPr>
            <p:ph sz="quarter" idx="1"/>
          </p:nvPr>
        </p:nvSpPr>
        <p:spPr/>
        <p:txBody>
          <a:bodyPr>
            <a:normAutofit fontScale="92500" lnSpcReduction="20000"/>
          </a:bodyPr>
          <a:lstStyle/>
          <a:p>
            <a:r>
              <a:rPr lang="el-GR" dirty="0"/>
              <a:t>Μονάδα ανάλυσης: 14 γεωγραφικές ενότητες</a:t>
            </a:r>
          </a:p>
          <a:p>
            <a:r>
              <a:rPr lang="el-GR" dirty="0"/>
              <a:t>13 Περιφέρειες (Ν</a:t>
            </a:r>
            <a:r>
              <a:rPr lang="en-US" dirty="0"/>
              <a:t>UTS 2) + </a:t>
            </a:r>
            <a:r>
              <a:rPr lang="el-GR" dirty="0"/>
              <a:t>νομός Θεσσαλονίκης (</a:t>
            </a:r>
            <a:r>
              <a:rPr lang="en-US" dirty="0"/>
              <a:t>NUTS 3). </a:t>
            </a:r>
          </a:p>
          <a:p>
            <a:r>
              <a:rPr lang="el-GR" dirty="0"/>
              <a:t>Χρονική περίοδος: 1981-2014.</a:t>
            </a:r>
          </a:p>
          <a:p>
            <a:r>
              <a:rPr lang="el-GR" dirty="0"/>
              <a:t>Δημογραφική δείκτες: Τυποποιημένοι δείκτες θνησιμότητας (</a:t>
            </a:r>
            <a:r>
              <a:rPr lang="en-US" dirty="0"/>
              <a:t>SMRs)</a:t>
            </a:r>
            <a:r>
              <a:rPr lang="el-GR" dirty="0"/>
              <a:t>, Δείκτες βρεφικής θνησιμότητας</a:t>
            </a:r>
            <a:r>
              <a:rPr lang="en-US" dirty="0"/>
              <a:t> (IMRs)</a:t>
            </a:r>
            <a:r>
              <a:rPr lang="el-GR" dirty="0"/>
              <a:t>.</a:t>
            </a:r>
            <a:endParaRPr lang="en-US" dirty="0"/>
          </a:p>
          <a:p>
            <a:r>
              <a:rPr lang="el-GR" dirty="0"/>
              <a:t>Δείκτες οικονομικής και κοινωνικής ανάπτυξης: γιατροί ανά 100.000 κατοίκους, νοσοκομειακές κλίνες ανά 100.000 κατοίκους, κατά κεφαλήν εισόδημα (αγοραστική δύναμη εκφρασμένη σε ευρώ.) </a:t>
            </a:r>
          </a:p>
        </p:txBody>
      </p:sp>
    </p:spTree>
    <p:extLst>
      <p:ext uri="{BB962C8B-B14F-4D97-AF65-F5344CB8AC3E}">
        <p14:creationId xmlns:p14="http://schemas.microsoft.com/office/powerpoint/2010/main" val="2615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531"/>
            <a:ext cx="8153400" cy="990600"/>
          </a:xfrm>
        </p:spPr>
        <p:txBody>
          <a:bodyPr/>
          <a:lstStyle/>
          <a:p>
            <a:r>
              <a:rPr lang="el-GR" dirty="0"/>
              <a:t>Γεωγραφικές μονάδες ανάλυσης</a:t>
            </a:r>
          </a:p>
        </p:txBody>
      </p:sp>
      <p:pic>
        <p:nvPicPr>
          <p:cNvPr id="1026" name="Picture 2" descr="E:\papers\Regional variations in mortality\Χάρτες\maps\Greece.pn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27359"/>
            <a:ext cx="8208912" cy="580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23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Περιφερειακή διακύμανση της βρεφικής θνησιμότητας: 1981.</a:t>
            </a:r>
          </a:p>
        </p:txBody>
      </p:sp>
      <p:pic>
        <p:nvPicPr>
          <p:cNvPr id="2050" name="Picture 2" descr="E:\papers\Regional variations in mortality\Χάρτες\maps\IMR 1981.pn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268760"/>
            <a:ext cx="7581377" cy="536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85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Περιφερειακή διακύμανση της βρεφικής θνησιμότητας: 1991.</a:t>
            </a:r>
          </a:p>
        </p:txBody>
      </p:sp>
      <p:pic>
        <p:nvPicPr>
          <p:cNvPr id="3074" name="Picture 2" descr="E:\papers\Regional variations in mortality\Χάρτες\maps\IMR 1991.pn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283283"/>
            <a:ext cx="7704856" cy="544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94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Περιφερειακή διακύμανση της βρεφικής θνησιμότητας: 2001.</a:t>
            </a:r>
          </a:p>
        </p:txBody>
      </p:sp>
      <p:pic>
        <p:nvPicPr>
          <p:cNvPr id="4098" name="Picture 2" descr="E:\papers\Regional variations in mortality\Χάρτες\maps\IMR 2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268760"/>
            <a:ext cx="7668594" cy="542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2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Περιφερειακή διακύμανση της βρεφικής θνησιμότητας: 2009-2011.</a:t>
            </a:r>
          </a:p>
        </p:txBody>
      </p:sp>
      <p:pic>
        <p:nvPicPr>
          <p:cNvPr id="5122" name="Picture 2" descr="E:\papers\Regional variations in mortality\Χάρτες\maps\IMR 2009-11.pn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297868"/>
            <a:ext cx="7704855" cy="544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7487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392</TotalTime>
  <Words>1766</Words>
  <Application>Microsoft Office PowerPoint</Application>
  <PresentationFormat>On-screen Show (4:3)</PresentationFormat>
  <Paragraphs>80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Tahoma</vt:lpstr>
      <vt:lpstr>Tw Cen MT</vt:lpstr>
      <vt:lpstr>Wingdings</vt:lpstr>
      <vt:lpstr>Wingdings 2</vt:lpstr>
      <vt:lpstr>Διάμεσος</vt:lpstr>
      <vt:lpstr> </vt:lpstr>
      <vt:lpstr>Ερευνητικά ερωτήματα</vt:lpstr>
      <vt:lpstr>Μέθοδοι και δεδομένα</vt:lpstr>
      <vt:lpstr>Μέθοδοι και δεδομένα</vt:lpstr>
      <vt:lpstr>Γεωγραφικές μονάδες ανάλυσης</vt:lpstr>
      <vt:lpstr>Περιφερειακή διακύμανση της βρεφικής θνησιμότητας: 1981.</vt:lpstr>
      <vt:lpstr>Περιφερειακή διακύμανση της βρεφικής θνησιμότητας: 1991.</vt:lpstr>
      <vt:lpstr>Περιφερειακή διακύμανση της βρεφικής θνησιμότητας: 2001.</vt:lpstr>
      <vt:lpstr>Περιφερειακή διακύμανση της βρεφικής θνησιμότητας: 2009-2011.</vt:lpstr>
      <vt:lpstr>Περιφερειακή διακύμανση της βρεφικής θνησιμότητας: 2012-2014.</vt:lpstr>
      <vt:lpstr>Δείκτες βρεφικής θνησιμότητας και μέτρα διασποράς τους: 1981-2014.</vt:lpstr>
      <vt:lpstr>Περιφερειακή διακύμανση της θνησιμότητας στο γενικό πληθυσμό: 1981 </vt:lpstr>
      <vt:lpstr>Περιφερειακή διακύμανση της θνησιμότητας στο γενικό πληθυσμό: 1991</vt:lpstr>
      <vt:lpstr>Περιφερειακή διακύμανση της θνησιμότητας στο γενικό πληθυσμό: 2014</vt:lpstr>
      <vt:lpstr>Τυποποιημένοι δείκτες θνησιμότητας  (SMRs) και μέτρα διασποράς τους: 1981-2014.</vt:lpstr>
      <vt:lpstr>Σχέση μεταξύ θνησιμότητας (SMR) και κοινωνικο-οικονομικής ανάπτυξης, 2001. </vt:lpstr>
      <vt:lpstr>Σχέση μεταξύ θνησιμότητας (SMR) και κοινωνικο-οικονομικής ανάπτυξης, 2014. </vt:lpstr>
      <vt:lpstr>Συμπεράσματα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Μακροχρονιεσ τασεισ και προσφατεσ ανατροπεσ στην περιφερειακη θνησιμοτητα στην Ελλαδα.</dc:title>
  <dc:creator>Windows User</dc:creator>
  <cp:lastModifiedBy>Vasilis Gavalas</cp:lastModifiedBy>
  <cp:revision>38</cp:revision>
  <dcterms:created xsi:type="dcterms:W3CDTF">2017-08-20T18:12:08Z</dcterms:created>
  <dcterms:modified xsi:type="dcterms:W3CDTF">2024-05-28T05:36:17Z</dcterms:modified>
</cp:coreProperties>
</file>