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9" r:id="rId2"/>
    <p:sldId id="340"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CBB2D-A5C3-4845-B0EA-E0FB80F5672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608951-3226-49B3-9279-A369A981685C}">
      <dgm:prSet/>
      <dgm:spPr/>
      <dgm:t>
        <a:bodyPr/>
        <a:lstStyle/>
        <a:p>
          <a:r>
            <a:rPr lang="el-GR" b="1" dirty="0">
              <a:solidFill>
                <a:schemeClr val="accent2"/>
              </a:solidFill>
              <a:latin typeface="Times New Roman" panose="02020603050405020304" pitchFamily="18" charset="0"/>
              <a:cs typeface="Times New Roman" panose="02020603050405020304" pitchFamily="18" charset="0"/>
            </a:rPr>
            <a:t>Τύποι καθαρισμού (και απολύμανσης)</a:t>
          </a:r>
          <a:endParaRPr lang="en-US" dirty="0">
            <a:solidFill>
              <a:schemeClr val="accent2"/>
            </a:solidFill>
            <a:latin typeface="Times New Roman" panose="02020603050405020304" pitchFamily="18" charset="0"/>
            <a:cs typeface="Times New Roman" panose="02020603050405020304" pitchFamily="18" charset="0"/>
          </a:endParaRPr>
        </a:p>
      </dgm:t>
    </dgm:pt>
    <dgm:pt modelId="{632380C8-8AB6-403E-B818-044B773510A3}" type="parTrans" cxnId="{A50A8697-DCEC-4757-AF24-64B805D825C7}">
      <dgm:prSet/>
      <dgm:spPr/>
      <dgm:t>
        <a:bodyPr/>
        <a:lstStyle/>
        <a:p>
          <a:endParaRPr lang="en-US"/>
        </a:p>
      </dgm:t>
    </dgm:pt>
    <dgm:pt modelId="{F7E7AD49-7B64-42E1-9F1C-614B50E44DD6}" type="sibTrans" cxnId="{A50A8697-DCEC-4757-AF24-64B805D825C7}">
      <dgm:prSet/>
      <dgm:spPr/>
      <dgm:t>
        <a:bodyPr/>
        <a:lstStyle/>
        <a:p>
          <a:endParaRPr lang="en-US"/>
        </a:p>
      </dgm:t>
    </dgm:pt>
    <dgm:pt modelId="{983BC112-E6ED-456F-AC52-A45D7A78844A}">
      <dgm:prSet/>
      <dgm:spPr/>
      <dgm:t>
        <a:bodyPr/>
        <a:lstStyle/>
        <a:p>
          <a:r>
            <a:rPr lang="el-GR" b="1" dirty="0">
              <a:solidFill>
                <a:schemeClr val="accent2"/>
              </a:solidFill>
              <a:latin typeface="Times New Roman" panose="02020603050405020304" pitchFamily="18" charset="0"/>
              <a:cs typeface="Times New Roman" panose="02020603050405020304" pitchFamily="18" charset="0"/>
            </a:rPr>
            <a:t>Υγρός καθαρισμός </a:t>
          </a:r>
          <a:endParaRPr lang="en-US" b="1" dirty="0">
            <a:solidFill>
              <a:schemeClr val="accent2"/>
            </a:solidFill>
            <a:latin typeface="Times New Roman" panose="02020603050405020304" pitchFamily="18" charset="0"/>
            <a:cs typeface="Times New Roman" panose="02020603050405020304" pitchFamily="18" charset="0"/>
          </a:endParaRPr>
        </a:p>
      </dgm:t>
    </dgm:pt>
    <dgm:pt modelId="{7CC0CD3D-60B2-4911-9EFB-6A2C05E6688B}" type="parTrans" cxnId="{E0A3DD22-13BE-4259-BA36-30966D3F1DBB}">
      <dgm:prSet/>
      <dgm:spPr/>
      <dgm:t>
        <a:bodyPr/>
        <a:lstStyle/>
        <a:p>
          <a:endParaRPr lang="en-US"/>
        </a:p>
      </dgm:t>
    </dgm:pt>
    <dgm:pt modelId="{308D8A77-5E8E-4410-B54E-5D9346B07815}" type="sibTrans" cxnId="{E0A3DD22-13BE-4259-BA36-30966D3F1DBB}">
      <dgm:prSet/>
      <dgm:spPr/>
      <dgm:t>
        <a:bodyPr/>
        <a:lstStyle/>
        <a:p>
          <a:endParaRPr lang="en-US"/>
        </a:p>
      </dgm:t>
    </dgm:pt>
    <dgm:pt modelId="{FDC5343D-9909-42DF-A715-F7126F0CE9C6}">
      <dgm:prSet/>
      <dgm:spPr/>
      <dgm:t>
        <a:bodyPr/>
        <a:lstStyle/>
        <a:p>
          <a:r>
            <a:rPr lang="el-GR" b="1" dirty="0">
              <a:solidFill>
                <a:schemeClr val="accent2"/>
              </a:solidFill>
              <a:latin typeface="Times New Roman" panose="02020603050405020304" pitchFamily="18" charset="0"/>
              <a:cs typeface="Times New Roman" panose="02020603050405020304" pitchFamily="18" charset="0"/>
            </a:rPr>
            <a:t>Ξηρός καθαρισμός</a:t>
          </a:r>
          <a:endParaRPr lang="en-US" b="1" dirty="0">
            <a:solidFill>
              <a:schemeClr val="accent2"/>
            </a:solidFill>
            <a:latin typeface="Times New Roman" panose="02020603050405020304" pitchFamily="18" charset="0"/>
            <a:cs typeface="Times New Roman" panose="02020603050405020304" pitchFamily="18" charset="0"/>
          </a:endParaRPr>
        </a:p>
      </dgm:t>
    </dgm:pt>
    <dgm:pt modelId="{AB540378-08EE-4448-85EC-6D3019E5681A}" type="parTrans" cxnId="{E8977B2C-2687-4621-A975-5EFAFD8FF353}">
      <dgm:prSet/>
      <dgm:spPr/>
      <dgm:t>
        <a:bodyPr/>
        <a:lstStyle/>
        <a:p>
          <a:endParaRPr lang="en-US"/>
        </a:p>
      </dgm:t>
    </dgm:pt>
    <dgm:pt modelId="{C76C62AE-EF51-4646-ADC4-734773650BA6}" type="sibTrans" cxnId="{E8977B2C-2687-4621-A975-5EFAFD8FF353}">
      <dgm:prSet/>
      <dgm:spPr/>
      <dgm:t>
        <a:bodyPr/>
        <a:lstStyle/>
        <a:p>
          <a:endParaRPr lang="en-US"/>
        </a:p>
      </dgm:t>
    </dgm:pt>
    <dgm:pt modelId="{E29FA276-25BD-44F4-B162-2C74AF61D941}" type="pres">
      <dgm:prSet presAssocID="{D41CBB2D-A5C3-4845-B0EA-E0FB80F56720}" presName="hierChild1" presStyleCnt="0">
        <dgm:presLayoutVars>
          <dgm:chPref val="1"/>
          <dgm:dir/>
          <dgm:animOne val="branch"/>
          <dgm:animLvl val="lvl"/>
          <dgm:resizeHandles/>
        </dgm:presLayoutVars>
      </dgm:prSet>
      <dgm:spPr/>
    </dgm:pt>
    <dgm:pt modelId="{3E9A960D-D8BE-465D-8434-D6098022F934}" type="pres">
      <dgm:prSet presAssocID="{93608951-3226-49B3-9279-A369A981685C}" presName="hierRoot1" presStyleCnt="0"/>
      <dgm:spPr/>
    </dgm:pt>
    <dgm:pt modelId="{756D322E-32F9-400F-B6B0-A29F6BC4B60C}" type="pres">
      <dgm:prSet presAssocID="{93608951-3226-49B3-9279-A369A981685C}" presName="composite" presStyleCnt="0"/>
      <dgm:spPr/>
    </dgm:pt>
    <dgm:pt modelId="{3EE8D0D3-E936-43EC-8279-363B3CB47258}" type="pres">
      <dgm:prSet presAssocID="{93608951-3226-49B3-9279-A369A981685C}" presName="background" presStyleLbl="node0" presStyleIdx="0" presStyleCnt="1"/>
      <dgm:spPr/>
    </dgm:pt>
    <dgm:pt modelId="{D9A7E2EF-03DC-4E79-9B72-73DB792E199E}" type="pres">
      <dgm:prSet presAssocID="{93608951-3226-49B3-9279-A369A981685C}" presName="text" presStyleLbl="fgAcc0" presStyleIdx="0" presStyleCnt="1">
        <dgm:presLayoutVars>
          <dgm:chPref val="3"/>
        </dgm:presLayoutVars>
      </dgm:prSet>
      <dgm:spPr/>
    </dgm:pt>
    <dgm:pt modelId="{9EBCDB22-837B-4B21-B3F4-91E279DE026C}" type="pres">
      <dgm:prSet presAssocID="{93608951-3226-49B3-9279-A369A981685C}" presName="hierChild2" presStyleCnt="0"/>
      <dgm:spPr/>
    </dgm:pt>
    <dgm:pt modelId="{3E81A0E1-B19F-452A-85B2-7CD91F889A43}" type="pres">
      <dgm:prSet presAssocID="{7CC0CD3D-60B2-4911-9EFB-6A2C05E6688B}" presName="Name10" presStyleLbl="parChTrans1D2" presStyleIdx="0" presStyleCnt="2"/>
      <dgm:spPr/>
    </dgm:pt>
    <dgm:pt modelId="{67F71223-3EF9-4587-931A-A7B330CECA48}" type="pres">
      <dgm:prSet presAssocID="{983BC112-E6ED-456F-AC52-A45D7A78844A}" presName="hierRoot2" presStyleCnt="0"/>
      <dgm:spPr/>
    </dgm:pt>
    <dgm:pt modelId="{0F5929FD-8F88-443D-97E0-52C7EC3474FB}" type="pres">
      <dgm:prSet presAssocID="{983BC112-E6ED-456F-AC52-A45D7A78844A}" presName="composite2" presStyleCnt="0"/>
      <dgm:spPr/>
    </dgm:pt>
    <dgm:pt modelId="{96B9D28B-ABAE-432A-878D-5E2303298492}" type="pres">
      <dgm:prSet presAssocID="{983BC112-E6ED-456F-AC52-A45D7A78844A}" presName="background2" presStyleLbl="node2" presStyleIdx="0" presStyleCnt="2"/>
      <dgm:spPr/>
    </dgm:pt>
    <dgm:pt modelId="{59CA55EA-9339-4FDD-84DF-92F8359FAA0D}" type="pres">
      <dgm:prSet presAssocID="{983BC112-E6ED-456F-AC52-A45D7A78844A}" presName="text2" presStyleLbl="fgAcc2" presStyleIdx="0" presStyleCnt="2">
        <dgm:presLayoutVars>
          <dgm:chPref val="3"/>
        </dgm:presLayoutVars>
      </dgm:prSet>
      <dgm:spPr/>
    </dgm:pt>
    <dgm:pt modelId="{B8AF709E-E810-4AC3-B854-7BE86D38FE87}" type="pres">
      <dgm:prSet presAssocID="{983BC112-E6ED-456F-AC52-A45D7A78844A}" presName="hierChild3" presStyleCnt="0"/>
      <dgm:spPr/>
    </dgm:pt>
    <dgm:pt modelId="{5AE47F7E-5CA4-40FE-A277-34A11C8D1228}" type="pres">
      <dgm:prSet presAssocID="{AB540378-08EE-4448-85EC-6D3019E5681A}" presName="Name10" presStyleLbl="parChTrans1D2" presStyleIdx="1" presStyleCnt="2"/>
      <dgm:spPr/>
    </dgm:pt>
    <dgm:pt modelId="{8CC6C645-E963-4E6D-82E7-47B4104A63CB}" type="pres">
      <dgm:prSet presAssocID="{FDC5343D-9909-42DF-A715-F7126F0CE9C6}" presName="hierRoot2" presStyleCnt="0"/>
      <dgm:spPr/>
    </dgm:pt>
    <dgm:pt modelId="{591896DD-6266-44FF-BDD8-D19972108B30}" type="pres">
      <dgm:prSet presAssocID="{FDC5343D-9909-42DF-A715-F7126F0CE9C6}" presName="composite2" presStyleCnt="0"/>
      <dgm:spPr/>
    </dgm:pt>
    <dgm:pt modelId="{3142B83C-A0EC-4AB6-AA5D-AA903222D361}" type="pres">
      <dgm:prSet presAssocID="{FDC5343D-9909-42DF-A715-F7126F0CE9C6}" presName="background2" presStyleLbl="node2" presStyleIdx="1" presStyleCnt="2"/>
      <dgm:spPr/>
    </dgm:pt>
    <dgm:pt modelId="{6B4DED26-9DC5-4DE5-A584-4DE120025894}" type="pres">
      <dgm:prSet presAssocID="{FDC5343D-9909-42DF-A715-F7126F0CE9C6}" presName="text2" presStyleLbl="fgAcc2" presStyleIdx="1" presStyleCnt="2">
        <dgm:presLayoutVars>
          <dgm:chPref val="3"/>
        </dgm:presLayoutVars>
      </dgm:prSet>
      <dgm:spPr/>
    </dgm:pt>
    <dgm:pt modelId="{D41F1DB8-A1A0-44B8-8A01-20AF5ECBACA2}" type="pres">
      <dgm:prSet presAssocID="{FDC5343D-9909-42DF-A715-F7126F0CE9C6}" presName="hierChild3" presStyleCnt="0"/>
      <dgm:spPr/>
    </dgm:pt>
  </dgm:ptLst>
  <dgm:cxnLst>
    <dgm:cxn modelId="{E0A3DD22-13BE-4259-BA36-30966D3F1DBB}" srcId="{93608951-3226-49B3-9279-A369A981685C}" destId="{983BC112-E6ED-456F-AC52-A45D7A78844A}" srcOrd="0" destOrd="0" parTransId="{7CC0CD3D-60B2-4911-9EFB-6A2C05E6688B}" sibTransId="{308D8A77-5E8E-4410-B54E-5D9346B07815}"/>
    <dgm:cxn modelId="{E8977B2C-2687-4621-A975-5EFAFD8FF353}" srcId="{93608951-3226-49B3-9279-A369A981685C}" destId="{FDC5343D-9909-42DF-A715-F7126F0CE9C6}" srcOrd="1" destOrd="0" parTransId="{AB540378-08EE-4448-85EC-6D3019E5681A}" sibTransId="{C76C62AE-EF51-4646-ADC4-734773650BA6}"/>
    <dgm:cxn modelId="{783A705F-FA2D-400F-9DE0-05882A1CFD07}" type="presOf" srcId="{93608951-3226-49B3-9279-A369A981685C}" destId="{D9A7E2EF-03DC-4E79-9B72-73DB792E199E}" srcOrd="0" destOrd="0" presId="urn:microsoft.com/office/officeart/2005/8/layout/hierarchy1"/>
    <dgm:cxn modelId="{DD977062-6146-4926-B820-9080B1599E16}" type="presOf" srcId="{D41CBB2D-A5C3-4845-B0EA-E0FB80F56720}" destId="{E29FA276-25BD-44F4-B162-2C74AF61D941}" srcOrd="0" destOrd="0" presId="urn:microsoft.com/office/officeart/2005/8/layout/hierarchy1"/>
    <dgm:cxn modelId="{BA0E8F87-0134-46C9-B89D-F3C47F6A5901}" type="presOf" srcId="{983BC112-E6ED-456F-AC52-A45D7A78844A}" destId="{59CA55EA-9339-4FDD-84DF-92F8359FAA0D}" srcOrd="0" destOrd="0" presId="urn:microsoft.com/office/officeart/2005/8/layout/hierarchy1"/>
    <dgm:cxn modelId="{A50A8697-DCEC-4757-AF24-64B805D825C7}" srcId="{D41CBB2D-A5C3-4845-B0EA-E0FB80F56720}" destId="{93608951-3226-49B3-9279-A369A981685C}" srcOrd="0" destOrd="0" parTransId="{632380C8-8AB6-403E-B818-044B773510A3}" sibTransId="{F7E7AD49-7B64-42E1-9F1C-614B50E44DD6}"/>
    <dgm:cxn modelId="{57B1D2C7-8219-4544-A3CA-F98DE554097C}" type="presOf" srcId="{FDC5343D-9909-42DF-A715-F7126F0CE9C6}" destId="{6B4DED26-9DC5-4DE5-A584-4DE120025894}" srcOrd="0" destOrd="0" presId="urn:microsoft.com/office/officeart/2005/8/layout/hierarchy1"/>
    <dgm:cxn modelId="{AE3D29CF-1115-4EAB-B790-C656E1B5FD90}" type="presOf" srcId="{AB540378-08EE-4448-85EC-6D3019E5681A}" destId="{5AE47F7E-5CA4-40FE-A277-34A11C8D1228}" srcOrd="0" destOrd="0" presId="urn:microsoft.com/office/officeart/2005/8/layout/hierarchy1"/>
    <dgm:cxn modelId="{35EE19E9-259A-4901-9E98-4B4E929CE02D}" type="presOf" srcId="{7CC0CD3D-60B2-4911-9EFB-6A2C05E6688B}" destId="{3E81A0E1-B19F-452A-85B2-7CD91F889A43}" srcOrd="0" destOrd="0" presId="urn:microsoft.com/office/officeart/2005/8/layout/hierarchy1"/>
    <dgm:cxn modelId="{EF9B4440-1A96-4B55-A7C5-2BC83A034CF4}" type="presParOf" srcId="{E29FA276-25BD-44F4-B162-2C74AF61D941}" destId="{3E9A960D-D8BE-465D-8434-D6098022F934}" srcOrd="0" destOrd="0" presId="urn:microsoft.com/office/officeart/2005/8/layout/hierarchy1"/>
    <dgm:cxn modelId="{3276F223-C7C6-4271-8EA9-CE941BA6B245}" type="presParOf" srcId="{3E9A960D-D8BE-465D-8434-D6098022F934}" destId="{756D322E-32F9-400F-B6B0-A29F6BC4B60C}" srcOrd="0" destOrd="0" presId="urn:microsoft.com/office/officeart/2005/8/layout/hierarchy1"/>
    <dgm:cxn modelId="{F3BEB5A9-3C4B-4388-99A8-E244CB3AE38B}" type="presParOf" srcId="{756D322E-32F9-400F-B6B0-A29F6BC4B60C}" destId="{3EE8D0D3-E936-43EC-8279-363B3CB47258}" srcOrd="0" destOrd="0" presId="urn:microsoft.com/office/officeart/2005/8/layout/hierarchy1"/>
    <dgm:cxn modelId="{BCAF0992-A674-4289-B3BA-2B56A859F088}" type="presParOf" srcId="{756D322E-32F9-400F-B6B0-A29F6BC4B60C}" destId="{D9A7E2EF-03DC-4E79-9B72-73DB792E199E}" srcOrd="1" destOrd="0" presId="urn:microsoft.com/office/officeart/2005/8/layout/hierarchy1"/>
    <dgm:cxn modelId="{0A90451D-49A1-452A-991C-416E73E446EC}" type="presParOf" srcId="{3E9A960D-D8BE-465D-8434-D6098022F934}" destId="{9EBCDB22-837B-4B21-B3F4-91E279DE026C}" srcOrd="1" destOrd="0" presId="urn:microsoft.com/office/officeart/2005/8/layout/hierarchy1"/>
    <dgm:cxn modelId="{F6A42346-87CC-44FF-ADFA-57060BAD5752}" type="presParOf" srcId="{9EBCDB22-837B-4B21-B3F4-91E279DE026C}" destId="{3E81A0E1-B19F-452A-85B2-7CD91F889A43}" srcOrd="0" destOrd="0" presId="urn:microsoft.com/office/officeart/2005/8/layout/hierarchy1"/>
    <dgm:cxn modelId="{716DEAA9-18F4-4D8B-B46D-36DD3726E3B9}" type="presParOf" srcId="{9EBCDB22-837B-4B21-B3F4-91E279DE026C}" destId="{67F71223-3EF9-4587-931A-A7B330CECA48}" srcOrd="1" destOrd="0" presId="urn:microsoft.com/office/officeart/2005/8/layout/hierarchy1"/>
    <dgm:cxn modelId="{7F393780-4745-466F-A69F-97B1AC414813}" type="presParOf" srcId="{67F71223-3EF9-4587-931A-A7B330CECA48}" destId="{0F5929FD-8F88-443D-97E0-52C7EC3474FB}" srcOrd="0" destOrd="0" presId="urn:microsoft.com/office/officeart/2005/8/layout/hierarchy1"/>
    <dgm:cxn modelId="{95E109DC-0DDF-4765-984B-70B4DEE18245}" type="presParOf" srcId="{0F5929FD-8F88-443D-97E0-52C7EC3474FB}" destId="{96B9D28B-ABAE-432A-878D-5E2303298492}" srcOrd="0" destOrd="0" presId="urn:microsoft.com/office/officeart/2005/8/layout/hierarchy1"/>
    <dgm:cxn modelId="{CCA98685-05D3-4EBC-8D43-5CA79411F71E}" type="presParOf" srcId="{0F5929FD-8F88-443D-97E0-52C7EC3474FB}" destId="{59CA55EA-9339-4FDD-84DF-92F8359FAA0D}" srcOrd="1" destOrd="0" presId="urn:microsoft.com/office/officeart/2005/8/layout/hierarchy1"/>
    <dgm:cxn modelId="{565B582B-F936-4C00-9E96-D55659C72E98}" type="presParOf" srcId="{67F71223-3EF9-4587-931A-A7B330CECA48}" destId="{B8AF709E-E810-4AC3-B854-7BE86D38FE87}" srcOrd="1" destOrd="0" presId="urn:microsoft.com/office/officeart/2005/8/layout/hierarchy1"/>
    <dgm:cxn modelId="{722B7673-F3A6-4DCB-A346-9AE691FC846E}" type="presParOf" srcId="{9EBCDB22-837B-4B21-B3F4-91E279DE026C}" destId="{5AE47F7E-5CA4-40FE-A277-34A11C8D1228}" srcOrd="2" destOrd="0" presId="urn:microsoft.com/office/officeart/2005/8/layout/hierarchy1"/>
    <dgm:cxn modelId="{B7AFC61B-A0C4-47ED-BE73-803D641912D6}" type="presParOf" srcId="{9EBCDB22-837B-4B21-B3F4-91E279DE026C}" destId="{8CC6C645-E963-4E6D-82E7-47B4104A63CB}" srcOrd="3" destOrd="0" presId="urn:microsoft.com/office/officeart/2005/8/layout/hierarchy1"/>
    <dgm:cxn modelId="{1F620159-3724-4F2A-9BCE-A004ABB51834}" type="presParOf" srcId="{8CC6C645-E963-4E6D-82E7-47B4104A63CB}" destId="{591896DD-6266-44FF-BDD8-D19972108B30}" srcOrd="0" destOrd="0" presId="urn:microsoft.com/office/officeart/2005/8/layout/hierarchy1"/>
    <dgm:cxn modelId="{C712A5B8-2C5E-4054-8E6E-2FE3C2AF4569}" type="presParOf" srcId="{591896DD-6266-44FF-BDD8-D19972108B30}" destId="{3142B83C-A0EC-4AB6-AA5D-AA903222D361}" srcOrd="0" destOrd="0" presId="urn:microsoft.com/office/officeart/2005/8/layout/hierarchy1"/>
    <dgm:cxn modelId="{71B9729F-63E4-4D4C-B533-A6502DFEC907}" type="presParOf" srcId="{591896DD-6266-44FF-BDD8-D19972108B30}" destId="{6B4DED26-9DC5-4DE5-A584-4DE120025894}" srcOrd="1" destOrd="0" presId="urn:microsoft.com/office/officeart/2005/8/layout/hierarchy1"/>
    <dgm:cxn modelId="{6E07F28E-FF5F-4C2B-95CB-A98BE84BECCB}" type="presParOf" srcId="{8CC6C645-E963-4E6D-82E7-47B4104A63CB}" destId="{D41F1DB8-A1A0-44B8-8A01-20AF5ECBAC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7F7E-5CA4-40FE-A277-34A11C8D1228}">
      <dsp:nvSpPr>
        <dsp:cNvPr id="0" name=""/>
        <dsp:cNvSpPr/>
      </dsp:nvSpPr>
      <dsp:spPr>
        <a:xfrm>
          <a:off x="5370671" y="1324490"/>
          <a:ext cx="1273016" cy="605840"/>
        </a:xfrm>
        <a:custGeom>
          <a:avLst/>
          <a:gdLst/>
          <a:ahLst/>
          <a:cxnLst/>
          <a:rect l="0" t="0" r="0" b="0"/>
          <a:pathLst>
            <a:path>
              <a:moveTo>
                <a:pt x="0" y="0"/>
              </a:moveTo>
              <a:lnTo>
                <a:pt x="0" y="412862"/>
              </a:lnTo>
              <a:lnTo>
                <a:pt x="1273016" y="412862"/>
              </a:lnTo>
              <a:lnTo>
                <a:pt x="1273016" y="6058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1A0E1-B19F-452A-85B2-7CD91F889A43}">
      <dsp:nvSpPr>
        <dsp:cNvPr id="0" name=""/>
        <dsp:cNvSpPr/>
      </dsp:nvSpPr>
      <dsp:spPr>
        <a:xfrm>
          <a:off x="4097655" y="1324490"/>
          <a:ext cx="1273016" cy="605840"/>
        </a:xfrm>
        <a:custGeom>
          <a:avLst/>
          <a:gdLst/>
          <a:ahLst/>
          <a:cxnLst/>
          <a:rect l="0" t="0" r="0" b="0"/>
          <a:pathLst>
            <a:path>
              <a:moveTo>
                <a:pt x="1273016" y="0"/>
              </a:moveTo>
              <a:lnTo>
                <a:pt x="1273016" y="412862"/>
              </a:lnTo>
              <a:lnTo>
                <a:pt x="0" y="412862"/>
              </a:lnTo>
              <a:lnTo>
                <a:pt x="0" y="6058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E8D0D3-E936-43EC-8279-363B3CB47258}">
      <dsp:nvSpPr>
        <dsp:cNvPr id="0" name=""/>
        <dsp:cNvSpPr/>
      </dsp:nvSpPr>
      <dsp:spPr>
        <a:xfrm>
          <a:off x="4329112" y="1710"/>
          <a:ext cx="2083117" cy="132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7E2EF-03DC-4E79-9B72-73DB792E199E}">
      <dsp:nvSpPr>
        <dsp:cNvPr id="0" name=""/>
        <dsp:cNvSpPr/>
      </dsp:nvSpPr>
      <dsp:spPr>
        <a:xfrm>
          <a:off x="4560570" y="221595"/>
          <a:ext cx="2083117" cy="13227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solidFill>
              <a:latin typeface="Times New Roman" panose="02020603050405020304" pitchFamily="18" charset="0"/>
              <a:cs typeface="Times New Roman" panose="02020603050405020304" pitchFamily="18" charset="0"/>
            </a:rPr>
            <a:t>Τύποι καθαρισμού (και απολύμανσης)</a:t>
          </a:r>
          <a:endParaRPr lang="en-US" sz="2000" kern="1200" dirty="0">
            <a:solidFill>
              <a:schemeClr val="accent2"/>
            </a:solidFill>
            <a:latin typeface="Times New Roman" panose="02020603050405020304" pitchFamily="18" charset="0"/>
            <a:cs typeface="Times New Roman" panose="02020603050405020304" pitchFamily="18" charset="0"/>
          </a:endParaRPr>
        </a:p>
      </dsp:txBody>
      <dsp:txXfrm>
        <a:off x="4599313" y="260338"/>
        <a:ext cx="2005631" cy="1245293"/>
      </dsp:txXfrm>
    </dsp:sp>
    <dsp:sp modelId="{96B9D28B-ABAE-432A-878D-5E2303298492}">
      <dsp:nvSpPr>
        <dsp:cNvPr id="0" name=""/>
        <dsp:cNvSpPr/>
      </dsp:nvSpPr>
      <dsp:spPr>
        <a:xfrm>
          <a:off x="3056096" y="1930330"/>
          <a:ext cx="2083117" cy="132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A55EA-9339-4FDD-84DF-92F8359FAA0D}">
      <dsp:nvSpPr>
        <dsp:cNvPr id="0" name=""/>
        <dsp:cNvSpPr/>
      </dsp:nvSpPr>
      <dsp:spPr>
        <a:xfrm>
          <a:off x="3287553" y="2150214"/>
          <a:ext cx="2083117" cy="13227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solidFill>
              <a:latin typeface="Times New Roman" panose="02020603050405020304" pitchFamily="18" charset="0"/>
              <a:cs typeface="Times New Roman" panose="02020603050405020304" pitchFamily="18" charset="0"/>
            </a:rPr>
            <a:t>Υγρός καθαρισμός </a:t>
          </a:r>
          <a:endParaRPr lang="en-US" sz="2000" b="1" kern="1200" dirty="0">
            <a:solidFill>
              <a:schemeClr val="accent2"/>
            </a:solidFill>
            <a:latin typeface="Times New Roman" panose="02020603050405020304" pitchFamily="18" charset="0"/>
            <a:cs typeface="Times New Roman" panose="02020603050405020304" pitchFamily="18" charset="0"/>
          </a:endParaRPr>
        </a:p>
      </dsp:txBody>
      <dsp:txXfrm>
        <a:off x="3326296" y="2188957"/>
        <a:ext cx="2005631" cy="1245293"/>
      </dsp:txXfrm>
    </dsp:sp>
    <dsp:sp modelId="{3142B83C-A0EC-4AB6-AA5D-AA903222D361}">
      <dsp:nvSpPr>
        <dsp:cNvPr id="0" name=""/>
        <dsp:cNvSpPr/>
      </dsp:nvSpPr>
      <dsp:spPr>
        <a:xfrm>
          <a:off x="5602128" y="1930330"/>
          <a:ext cx="2083117" cy="132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DED26-9DC5-4DE5-A584-4DE120025894}">
      <dsp:nvSpPr>
        <dsp:cNvPr id="0" name=""/>
        <dsp:cNvSpPr/>
      </dsp:nvSpPr>
      <dsp:spPr>
        <a:xfrm>
          <a:off x="5833586" y="2150214"/>
          <a:ext cx="2083117" cy="13227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2"/>
              </a:solidFill>
              <a:latin typeface="Times New Roman" panose="02020603050405020304" pitchFamily="18" charset="0"/>
              <a:cs typeface="Times New Roman" panose="02020603050405020304" pitchFamily="18" charset="0"/>
            </a:rPr>
            <a:t>Ξηρός καθαρισμός</a:t>
          </a:r>
          <a:endParaRPr lang="en-US" sz="2000" b="1" kern="1200" dirty="0">
            <a:solidFill>
              <a:schemeClr val="accent2"/>
            </a:solidFill>
            <a:latin typeface="Times New Roman" panose="02020603050405020304" pitchFamily="18" charset="0"/>
            <a:cs typeface="Times New Roman" panose="02020603050405020304" pitchFamily="18" charset="0"/>
          </a:endParaRPr>
        </a:p>
      </dsp:txBody>
      <dsp:txXfrm>
        <a:off x="5872329" y="2188957"/>
        <a:ext cx="2005631" cy="12452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12/14/2021</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26370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005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258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12/14/2021</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469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1001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121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9556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2157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7338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777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12/14/2021</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4736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12/14/2021</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B09F67-0226-4836-9B22-AFF94EF6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0" name="Freeform: Shape 10">
            <a:extLst>
              <a:ext uri="{FF2B5EF4-FFF2-40B4-BE49-F238E27FC236}">
                <a16:creationId xmlns:a16="http://schemas.microsoft.com/office/drawing/2014/main" id="{EF6D18FB-3D39-4747-9ED8-42C5DFAB8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1" name="Freeform: Shape 12">
            <a:extLst>
              <a:ext uri="{FF2B5EF4-FFF2-40B4-BE49-F238E27FC236}">
                <a16:creationId xmlns:a16="http://schemas.microsoft.com/office/drawing/2014/main" id="{EDCDD4D4-ADBD-45B9-944B-E77CC2584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 name="Τίτλος 1">
            <a:extLst>
              <a:ext uri="{FF2B5EF4-FFF2-40B4-BE49-F238E27FC236}">
                <a16:creationId xmlns:a16="http://schemas.microsoft.com/office/drawing/2014/main" id="{3E62EABA-CF1D-4375-AC8D-E201F03C2134}"/>
              </a:ext>
            </a:extLst>
          </p:cNvPr>
          <p:cNvSpPr>
            <a:spLocks noGrp="1"/>
          </p:cNvSpPr>
          <p:nvPr>
            <p:ph type="ctrTitle"/>
          </p:nvPr>
        </p:nvSpPr>
        <p:spPr>
          <a:xfrm>
            <a:off x="914400" y="1122362"/>
            <a:ext cx="3814549" cy="3354104"/>
          </a:xfrm>
        </p:spPr>
        <p:txBody>
          <a:bodyPr>
            <a:normAutofit/>
          </a:bodyPr>
          <a:lstStyle/>
          <a:p>
            <a:r>
              <a:rPr lang="el-GR" sz="4400" dirty="0">
                <a:solidFill>
                  <a:srgbClr val="FFFFFF"/>
                </a:solidFill>
                <a:latin typeface="Times New Roman" panose="02020603050405020304" pitchFamily="18" charset="0"/>
                <a:cs typeface="Times New Roman" panose="02020603050405020304" pitchFamily="18" charset="0"/>
              </a:rPr>
              <a:t>Υγιεινή Τροφίμων &amp; Συμπεριφορά Καταναλωτή</a:t>
            </a:r>
          </a:p>
        </p:txBody>
      </p:sp>
      <p:pic>
        <p:nvPicPr>
          <p:cNvPr id="4" name="Εικόνα 3">
            <a:extLst>
              <a:ext uri="{FF2B5EF4-FFF2-40B4-BE49-F238E27FC236}">
                <a16:creationId xmlns:a16="http://schemas.microsoft.com/office/drawing/2014/main" id="{AA956C38-0538-4E87-BB3F-5856C3B1BEBE}"/>
              </a:ext>
            </a:extLst>
          </p:cNvPr>
          <p:cNvPicPr>
            <a:picLocks noChangeAspect="1"/>
          </p:cNvPicPr>
          <p:nvPr/>
        </p:nvPicPr>
        <p:blipFill>
          <a:blip r:embed="rId2"/>
          <a:stretch>
            <a:fillRect/>
          </a:stretch>
        </p:blipFill>
        <p:spPr>
          <a:xfrm>
            <a:off x="7143750" y="228744"/>
            <a:ext cx="4324350" cy="2523982"/>
          </a:xfrm>
          <a:prstGeom prst="rect">
            <a:avLst/>
          </a:prstGeom>
        </p:spPr>
      </p:pic>
      <p:sp>
        <p:nvSpPr>
          <p:cNvPr id="14" name="TextBox 13">
            <a:extLst>
              <a:ext uri="{FF2B5EF4-FFF2-40B4-BE49-F238E27FC236}">
                <a16:creationId xmlns:a16="http://schemas.microsoft.com/office/drawing/2014/main" id="{B08AA6E2-1848-44B6-8AE8-6EF682783B37}"/>
              </a:ext>
            </a:extLst>
          </p:cNvPr>
          <p:cNvSpPr txBox="1"/>
          <p:nvPr/>
        </p:nvSpPr>
        <p:spPr>
          <a:xfrm>
            <a:off x="7143750" y="4219386"/>
            <a:ext cx="4324350" cy="23966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Διάλεξη 5</a:t>
            </a:r>
            <a:r>
              <a:rPr kumimoji="0" lang="el-G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Παλαιογεώργου Αναστασία-Μαρίνα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M.Sc., Ph.D.</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Πανεπιστημιακή</a:t>
            </a:r>
            <a:r>
              <a:rPr kumimoji="0" lang="el-GR" sz="1800" b="0" i="0" u="none" strike="noStrike" kern="1200" cap="none" spc="0" normalizeH="0" baseline="0" noProof="0" dirty="0">
                <a:ln>
                  <a:noFill/>
                </a:ln>
                <a:solidFill>
                  <a:prstClr val="black"/>
                </a:solidFill>
                <a:effectLst/>
                <a:uLnTx/>
                <a:uFillTx/>
                <a:latin typeface="Arial Nova Light"/>
                <a:ea typeface="+mn-ea"/>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υπότροφος</a:t>
            </a:r>
          </a:p>
        </p:txBody>
      </p:sp>
    </p:spTree>
    <p:extLst>
      <p:ext uri="{BB962C8B-B14F-4D97-AF65-F5344CB8AC3E}">
        <p14:creationId xmlns:p14="http://schemas.microsoft.com/office/powerpoint/2010/main" val="400559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9F77374E-31E0-4BF6-A165-8F778B3FB8DC}"/>
              </a:ext>
            </a:extLst>
          </p:cNvPr>
          <p:cNvPicPr>
            <a:picLocks noChangeAspect="1"/>
          </p:cNvPicPr>
          <p:nvPr/>
        </p:nvPicPr>
        <p:blipFill rotWithShape="1">
          <a:blip r:embed="rId2"/>
          <a:srcRect l="22567" r="24636" b="1"/>
          <a:stretch/>
        </p:blipFill>
        <p:spPr>
          <a:xfrm>
            <a:off x="20" y="5379"/>
            <a:ext cx="5181578" cy="6858000"/>
          </a:xfrm>
          <a:prstGeom prst="rect">
            <a:avLst/>
          </a:prstGeom>
        </p:spPr>
      </p:pic>
      <p:sp>
        <p:nvSpPr>
          <p:cNvPr id="3" name="Θέση περιεχομένου 2">
            <a:extLst>
              <a:ext uri="{FF2B5EF4-FFF2-40B4-BE49-F238E27FC236}">
                <a16:creationId xmlns:a16="http://schemas.microsoft.com/office/drawing/2014/main" id="{52B3D15D-061B-47E2-9309-2A23C6BD0CE3}"/>
              </a:ext>
            </a:extLst>
          </p:cNvPr>
          <p:cNvSpPr>
            <a:spLocks noGrp="1"/>
          </p:cNvSpPr>
          <p:nvPr>
            <p:ph idx="1"/>
          </p:nvPr>
        </p:nvSpPr>
        <p:spPr>
          <a:xfrm>
            <a:off x="5877338" y="1011437"/>
            <a:ext cx="5618922" cy="4033299"/>
          </a:xfrm>
        </p:spPr>
        <p:txBody>
          <a:bodyPr>
            <a:normAutofit fontScale="92500"/>
          </a:bodyPr>
          <a:lstStyle/>
          <a:p>
            <a:pPr marL="0" indent="0" algn="just">
              <a:lnSpc>
                <a:spcPct val="150000"/>
              </a:lnSpc>
              <a:buNone/>
            </a:pPr>
            <a:r>
              <a:rPr lang="el-GR" dirty="0">
                <a:solidFill>
                  <a:srgbClr val="FFFFFF"/>
                </a:solidFill>
                <a:latin typeface="Times New Roman" panose="02020603050405020304" pitchFamily="18" charset="0"/>
                <a:cs typeface="Times New Roman" panose="02020603050405020304" pitchFamily="18" charset="0"/>
              </a:rPr>
              <a:t>Οι </a:t>
            </a:r>
            <a:r>
              <a:rPr lang="el-GR" b="1" dirty="0">
                <a:solidFill>
                  <a:srgbClr val="FFFFFF"/>
                </a:solidFill>
                <a:latin typeface="Times New Roman" panose="02020603050405020304" pitchFamily="18" charset="0"/>
                <a:cs typeface="Times New Roman" panose="02020603050405020304" pitchFamily="18" charset="0"/>
              </a:rPr>
              <a:t>ενώσεις τεταρτοταγούς αμμωνίου </a:t>
            </a:r>
            <a:r>
              <a:rPr lang="el-GR" dirty="0">
                <a:solidFill>
                  <a:srgbClr val="FFFFFF"/>
                </a:solidFill>
                <a:latin typeface="Times New Roman" panose="02020603050405020304" pitchFamily="18" charset="0"/>
                <a:cs typeface="Times New Roman" panose="02020603050405020304" pitchFamily="18" charset="0"/>
              </a:rPr>
              <a:t>παρουσιάζουν καλές απολυμαντικές ικανότητες. Είναι άχρωμες ενώσεις, σχετικά μη διαβρωτικές για τα μέταλλα και μη τοξικές. Παρουσιάζουν </a:t>
            </a:r>
            <a:r>
              <a:rPr lang="el-GR" dirty="0" err="1">
                <a:solidFill>
                  <a:srgbClr val="FFFFFF"/>
                </a:solidFill>
                <a:latin typeface="Times New Roman" panose="02020603050405020304" pitchFamily="18" charset="0"/>
                <a:cs typeface="Times New Roman" panose="02020603050405020304" pitchFamily="18" charset="0"/>
              </a:rPr>
              <a:t>σποροσταστική</a:t>
            </a:r>
            <a:r>
              <a:rPr lang="el-GR" dirty="0">
                <a:solidFill>
                  <a:srgbClr val="FFFFFF"/>
                </a:solidFill>
                <a:latin typeface="Times New Roman" panose="02020603050405020304" pitchFamily="18" charset="0"/>
                <a:cs typeface="Times New Roman" panose="02020603050405020304" pitchFamily="18" charset="0"/>
              </a:rPr>
              <a:t> δράση και δρουν ικανοποιητικά έναντι των μυκήτων. Δεν είναι τόσο αποτελεσματικά απολυμαντικά έναντι των αρνητικών κατά </a:t>
            </a:r>
            <a:r>
              <a:rPr lang="el-GR" dirty="0" err="1">
                <a:solidFill>
                  <a:srgbClr val="FFFFFF"/>
                </a:solidFill>
                <a:latin typeface="Times New Roman" panose="02020603050405020304" pitchFamily="18" charset="0"/>
                <a:cs typeface="Times New Roman" panose="02020603050405020304" pitchFamily="18" charset="0"/>
              </a:rPr>
              <a:t>Gram</a:t>
            </a:r>
            <a:r>
              <a:rPr lang="el-GR" dirty="0">
                <a:solidFill>
                  <a:srgbClr val="FFFFFF"/>
                </a:solidFill>
                <a:latin typeface="Times New Roman" panose="02020603050405020304" pitchFamily="18" charset="0"/>
                <a:cs typeface="Times New Roman" panose="02020603050405020304" pitchFamily="18" charset="0"/>
              </a:rPr>
              <a:t> βακτηρίων όσο οι ενώσεις χλωρίου και ιωδίου αλλά και έναντι των θετικών κατά </a:t>
            </a:r>
            <a:r>
              <a:rPr lang="el-GR" dirty="0" err="1">
                <a:solidFill>
                  <a:srgbClr val="FFFFFF"/>
                </a:solidFill>
                <a:latin typeface="Times New Roman" panose="02020603050405020304" pitchFamily="18" charset="0"/>
                <a:cs typeface="Times New Roman" panose="02020603050405020304" pitchFamily="18" charset="0"/>
              </a:rPr>
              <a:t>Gram</a:t>
            </a:r>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ψευδομονάδων</a:t>
            </a:r>
            <a:r>
              <a:rPr lang="el-GR" dirty="0">
                <a:solidFill>
                  <a:srgbClr val="FFFFFF"/>
                </a:solidFill>
                <a:latin typeface="Times New Roman" panose="02020603050405020304" pitchFamily="18" charset="0"/>
                <a:cs typeface="Times New Roman" panose="02020603050405020304" pitchFamily="18" charset="0"/>
              </a:rPr>
              <a:t> και σταφυλόκοκκων. </a:t>
            </a:r>
          </a:p>
          <a:p>
            <a:pPr marL="0" indent="0" algn="just">
              <a:buNone/>
            </a:pPr>
            <a:endParaRPr lang="el-GR" dirty="0">
              <a:solidFill>
                <a:srgbClr val="FFFFFF"/>
              </a:solidFill>
              <a:latin typeface="Times New Roman" panose="02020603050405020304" pitchFamily="18" charset="0"/>
              <a:cs typeface="Times New Roman" panose="02020603050405020304" pitchFamily="18" charset="0"/>
            </a:endParaRPr>
          </a:p>
          <a:p>
            <a:pPr marL="0" indent="0" algn="just">
              <a:buNone/>
            </a:pPr>
            <a:endParaRPr lang="el-GR" dirty="0">
              <a:solidFill>
                <a:srgbClr val="FFFFFF"/>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106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98099159-9CBE-454B-B020-79DCD153783A}"/>
              </a:ext>
            </a:extLst>
          </p:cNvPr>
          <p:cNvSpPr>
            <a:spLocks noGrp="1"/>
          </p:cNvSpPr>
          <p:nvPr>
            <p:ph idx="1"/>
          </p:nvPr>
        </p:nvSpPr>
        <p:spPr>
          <a:xfrm>
            <a:off x="5181600" y="685800"/>
            <a:ext cx="6096000" cy="5491163"/>
          </a:xfrm>
        </p:spPr>
        <p:txBody>
          <a:bodyPr anchor="ctr">
            <a:normAutofit/>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Τα </a:t>
            </a:r>
            <a:r>
              <a:rPr lang="el-GR" b="1" dirty="0">
                <a:solidFill>
                  <a:schemeClr val="accent2"/>
                </a:solidFill>
                <a:latin typeface="Times New Roman" panose="02020603050405020304" pitchFamily="18" charset="0"/>
                <a:cs typeface="Times New Roman" panose="02020603050405020304" pitchFamily="18" charset="0"/>
              </a:rPr>
              <a:t>ισχυρά οξέα και </a:t>
            </a:r>
            <a:r>
              <a:rPr lang="el-GR" b="1" dirty="0" err="1">
                <a:solidFill>
                  <a:schemeClr val="accent2"/>
                </a:solidFill>
                <a:latin typeface="Times New Roman" panose="02020603050405020304" pitchFamily="18" charset="0"/>
                <a:cs typeface="Times New Roman" panose="02020603050405020304" pitchFamily="18" charset="0"/>
              </a:rPr>
              <a:t>αλκάλεα</a:t>
            </a:r>
            <a:r>
              <a:rPr lang="el-GR" b="1" dirty="0">
                <a:solidFill>
                  <a:schemeClr val="accent2"/>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εκτός της απορρυπαντικής τους ικανότητας, εμφανίζουν ισχυρή </a:t>
            </a:r>
            <a:r>
              <a:rPr lang="el-GR" dirty="0" err="1">
                <a:latin typeface="Times New Roman" panose="02020603050405020304" pitchFamily="18" charset="0"/>
                <a:cs typeface="Times New Roman" panose="02020603050405020304" pitchFamily="18" charset="0"/>
              </a:rPr>
              <a:t>αντιμικροβιακή</a:t>
            </a:r>
            <a:r>
              <a:rPr lang="el-GR" dirty="0">
                <a:latin typeface="Times New Roman" panose="02020603050405020304" pitchFamily="18" charset="0"/>
                <a:cs typeface="Times New Roman" panose="02020603050405020304" pitchFamily="18" charset="0"/>
              </a:rPr>
              <a:t> δράση. Μετά το πέρας της απολύμανσης θα πρέπει να ξεπλένονται με νερό.</a:t>
            </a:r>
          </a:p>
        </p:txBody>
      </p:sp>
    </p:spTree>
    <p:extLst>
      <p:ext uri="{BB962C8B-B14F-4D97-AF65-F5344CB8AC3E}">
        <p14:creationId xmlns:p14="http://schemas.microsoft.com/office/powerpoint/2010/main" val="31708380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7E75EAF-EAFF-49E2-A968-487C3A21314B}"/>
              </a:ext>
            </a:extLst>
          </p:cNvPr>
          <p:cNvSpPr>
            <a:spLocks noGrp="1"/>
          </p:cNvSpPr>
          <p:nvPr>
            <p:ph idx="1"/>
          </p:nvPr>
        </p:nvSpPr>
        <p:spPr>
          <a:xfrm>
            <a:off x="834501" y="659044"/>
            <a:ext cx="9914860" cy="4123318"/>
          </a:xfrm>
        </p:spPr>
        <p:txBody>
          <a:bodyPr/>
          <a:lstStyle/>
          <a:p>
            <a:pPr marL="0" indent="0" algn="just">
              <a:lnSpc>
                <a:spcPct val="150000"/>
              </a:lnSpc>
              <a:buNone/>
            </a:pPr>
            <a:r>
              <a:rPr lang="el-GR" b="1" dirty="0">
                <a:solidFill>
                  <a:schemeClr val="accent2"/>
                </a:solidFill>
                <a:latin typeface="Times New Roman" panose="02020603050405020304" pitchFamily="18" charset="0"/>
                <a:cs typeface="Times New Roman" panose="02020603050405020304" pitchFamily="18" charset="0"/>
              </a:rPr>
              <a:t>Οι παράγοντες που επιδρούν στην αποτελεσματικότητα χημικής απολύμανσης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Αποτελεσματικός καθαρισμός πριν την εφαρμογή του απολυμαντικού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Αυστηρή τήρηση των οδηγιών χρήσης του κατασκευαστή του απολυμαντικού</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Συγκέντρωση του απολυμαντικού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Θερμοκρασία του απολυμαντικού διαλύματος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Χρόνος εφαρμογής του απολυμαντικού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Χρόνος διατήρησης του απολυμαντικού διαλύματος</a:t>
            </a:r>
          </a:p>
        </p:txBody>
      </p:sp>
    </p:spTree>
    <p:extLst>
      <p:ext uri="{BB962C8B-B14F-4D97-AF65-F5344CB8AC3E}">
        <p14:creationId xmlns:p14="http://schemas.microsoft.com/office/powerpoint/2010/main" val="411073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E74EBA-D2C0-48AE-BC45-68F2A5D40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6DDCB-14E3-4156-835C-B9A6A4300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299DC6-FC4C-47A5-B9DE-DD3011E19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455CAC4-59BE-4CCB-9569-D2A1AAA3A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Θέση περιεχομένου 2">
            <a:extLst>
              <a:ext uri="{FF2B5EF4-FFF2-40B4-BE49-F238E27FC236}">
                <a16:creationId xmlns:a16="http://schemas.microsoft.com/office/drawing/2014/main" id="{12F67A9D-C0FB-4E94-B053-676B9F002BDD}"/>
              </a:ext>
            </a:extLst>
          </p:cNvPr>
          <p:cNvGraphicFramePr>
            <a:graphicFrameLocks noGrp="1"/>
          </p:cNvGraphicFramePr>
          <p:nvPr>
            <p:ph idx="1"/>
            <p:extLst>
              <p:ext uri="{D42A27DB-BD31-4B8C-83A1-F6EECF244321}">
                <p14:modId xmlns:p14="http://schemas.microsoft.com/office/powerpoint/2010/main" val="2777263828"/>
              </p:ext>
            </p:extLst>
          </p:nvPr>
        </p:nvGraphicFramePr>
        <p:xfrm>
          <a:off x="609600" y="2702257"/>
          <a:ext cx="10972800" cy="3474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28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272216-7419-4C87-AB03-82E0DA38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48745D-043E-438C-AC65-55312AE5F9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6" y="0"/>
            <a:ext cx="427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48C68A-93B6-4E31-900A-256A1FEB1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661" y="0"/>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0D226F9-D15F-49EB-8CD2-0FA2AD4A0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4500" y="3455252"/>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546892A5-AF01-4073-B28B-E59435046A34}"/>
              </a:ext>
            </a:extLst>
          </p:cNvPr>
          <p:cNvSpPr>
            <a:spLocks noGrp="1"/>
          </p:cNvSpPr>
          <p:nvPr>
            <p:ph idx="1"/>
          </p:nvPr>
        </p:nvSpPr>
        <p:spPr>
          <a:xfrm>
            <a:off x="4427733" y="171450"/>
            <a:ext cx="7947739" cy="6309249"/>
          </a:xfrm>
        </p:spPr>
        <p:txBody>
          <a:bodyPr anchor="ctr">
            <a:noAutofit/>
          </a:bodyPr>
          <a:lstStyle/>
          <a:p>
            <a:pPr marL="0" indent="0">
              <a:lnSpc>
                <a:spcPct val="100000"/>
              </a:lnSpc>
              <a:buNone/>
            </a:pPr>
            <a:r>
              <a:rPr lang="el-GR" b="1" dirty="0">
                <a:solidFill>
                  <a:schemeClr val="accent2"/>
                </a:solidFill>
                <a:latin typeface="Times New Roman" panose="02020603050405020304" pitchFamily="18" charset="0"/>
                <a:cs typeface="Times New Roman" panose="02020603050405020304" pitchFamily="18" charset="0"/>
              </a:rPr>
              <a:t>Υγρός καθαρισμός </a:t>
            </a:r>
            <a:endParaRPr lang="en-US" b="1" dirty="0">
              <a:solidFill>
                <a:schemeClr val="accent2"/>
              </a:solidFill>
              <a:latin typeface="Times New Roman" panose="02020603050405020304" pitchFamily="18" charset="0"/>
              <a:cs typeface="Times New Roman" panose="02020603050405020304" pitchFamily="18" charset="0"/>
            </a:endParaRPr>
          </a:p>
          <a:p>
            <a:pPr>
              <a:lnSpc>
                <a:spcPct val="10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Στάδιο 1: </a:t>
            </a:r>
            <a:r>
              <a:rPr lang="el-GR" dirty="0" err="1">
                <a:latin typeface="Times New Roman" panose="02020603050405020304" pitchFamily="18" charset="0"/>
                <a:cs typeface="Times New Roman" panose="02020603050405020304" pitchFamily="18" charset="0"/>
              </a:rPr>
              <a:t>Πρόπλυση</a:t>
            </a:r>
            <a:r>
              <a:rPr lang="el-GR" dirty="0">
                <a:latin typeface="Times New Roman" panose="02020603050405020304" pitchFamily="18" charset="0"/>
                <a:cs typeface="Times New Roman" panose="02020603050405020304" pitchFamily="18" charset="0"/>
              </a:rPr>
              <a:t> (με νερό) </a:t>
            </a:r>
            <a:endParaRPr lang="en-US" dirty="0">
              <a:latin typeface="Times New Roman" panose="02020603050405020304" pitchFamily="18" charset="0"/>
              <a:cs typeface="Times New Roman" panose="02020603050405020304" pitchFamily="18" charset="0"/>
            </a:endParaRPr>
          </a:p>
          <a:p>
            <a:pPr marL="0" indent="0">
              <a:lnSpc>
                <a:spcPct val="100000"/>
              </a:lnSpc>
              <a:buClr>
                <a:schemeClr val="accent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Σκοπός: απομάκρυνση χαλαρού ρύπου &amp; μεγάλου αριθμού μ/ο </a:t>
            </a:r>
            <a:endParaRPr lang="en-US" dirty="0">
              <a:latin typeface="Times New Roman" panose="02020603050405020304" pitchFamily="18" charset="0"/>
              <a:cs typeface="Times New Roman" panose="02020603050405020304" pitchFamily="18" charset="0"/>
            </a:endParaRPr>
          </a:p>
          <a:p>
            <a:pPr>
              <a:lnSpc>
                <a:spcPct val="10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Στάδιο 2: Πλύση με βούρτσισμα ή τρίψιμο (με ζεστό νερό &amp; απορρυπαντικό) </a:t>
            </a:r>
            <a:endParaRPr lang="en-US" dirty="0">
              <a:latin typeface="Times New Roman" panose="02020603050405020304" pitchFamily="18" charset="0"/>
              <a:cs typeface="Times New Roman" panose="02020603050405020304" pitchFamily="18" charset="0"/>
            </a:endParaRPr>
          </a:p>
          <a:p>
            <a:pPr marL="0" indent="0">
              <a:lnSpc>
                <a:spcPct val="100000"/>
              </a:lnSpc>
              <a:buClr>
                <a:schemeClr val="accent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Σκοπός: απομάκρυνση ορατής ρύπανσης &amp; ουσιών που διευκολύνουν τη δημιουργία εστιών μίανσης από μ/ο </a:t>
            </a:r>
            <a:endParaRPr lang="en-US" dirty="0">
              <a:latin typeface="Times New Roman" panose="02020603050405020304" pitchFamily="18" charset="0"/>
              <a:cs typeface="Times New Roman" panose="02020603050405020304" pitchFamily="18" charset="0"/>
            </a:endParaRPr>
          </a:p>
          <a:p>
            <a:pPr>
              <a:lnSpc>
                <a:spcPct val="10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Στάδιο 3: </a:t>
            </a:r>
            <a:r>
              <a:rPr lang="el-GR" dirty="0" err="1">
                <a:latin typeface="Times New Roman" panose="02020603050405020304" pitchFamily="18" charset="0"/>
                <a:cs typeface="Times New Roman" panose="02020603050405020304" pitchFamily="18" charset="0"/>
              </a:rPr>
              <a:t>Έκπλυση</a:t>
            </a:r>
            <a:r>
              <a:rPr lang="el-GR" dirty="0">
                <a:latin typeface="Times New Roman" panose="02020603050405020304" pitchFamily="18" charset="0"/>
                <a:cs typeface="Times New Roman" panose="02020603050405020304" pitchFamily="18" charset="0"/>
              </a:rPr>
              <a:t> (με κρύο νερό)</a:t>
            </a:r>
            <a:endParaRPr lang="en-US" dirty="0">
              <a:latin typeface="Times New Roman" panose="02020603050405020304" pitchFamily="18" charset="0"/>
              <a:cs typeface="Times New Roman" panose="02020603050405020304" pitchFamily="18" charset="0"/>
            </a:endParaRPr>
          </a:p>
          <a:p>
            <a:pPr marL="0" indent="0">
              <a:lnSpc>
                <a:spcPct val="100000"/>
              </a:lnSpc>
              <a:buClr>
                <a:schemeClr val="accent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Σκοπός: απομάκρυνση ρύπανσης, μ/ο &amp; απορρυπαντικού</a:t>
            </a:r>
            <a:endParaRPr lang="en-US" dirty="0">
              <a:latin typeface="Times New Roman" panose="02020603050405020304" pitchFamily="18" charset="0"/>
              <a:cs typeface="Times New Roman" panose="02020603050405020304" pitchFamily="18" charset="0"/>
            </a:endParaRPr>
          </a:p>
          <a:p>
            <a:pPr>
              <a:lnSpc>
                <a:spcPct val="10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Στάδιο 4: Απολύμανση ή χρήση θερμότητας (όταν απαιτείται) </a:t>
            </a:r>
            <a:endParaRPr lang="en-US" dirty="0">
              <a:latin typeface="Times New Roman" panose="02020603050405020304" pitchFamily="18" charset="0"/>
              <a:cs typeface="Times New Roman" panose="02020603050405020304" pitchFamily="18" charset="0"/>
            </a:endParaRPr>
          </a:p>
          <a:p>
            <a:pPr marL="0" indent="0">
              <a:lnSpc>
                <a:spcPct val="100000"/>
              </a:lnSpc>
              <a:buClr>
                <a:schemeClr val="accent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Σκοπός: καταστροφή των μ/ο που απέμειναν </a:t>
            </a:r>
            <a:endParaRPr lang="en-US" dirty="0">
              <a:latin typeface="Times New Roman" panose="02020603050405020304" pitchFamily="18" charset="0"/>
              <a:cs typeface="Times New Roman" panose="02020603050405020304" pitchFamily="18" charset="0"/>
            </a:endParaRPr>
          </a:p>
          <a:p>
            <a:pPr>
              <a:lnSpc>
                <a:spcPct val="10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Στάδιο 5: Ξέπλυμα (με νερό) </a:t>
            </a:r>
            <a:endParaRPr lang="en-US" dirty="0">
              <a:latin typeface="Times New Roman" panose="02020603050405020304" pitchFamily="18" charset="0"/>
              <a:cs typeface="Times New Roman" panose="02020603050405020304" pitchFamily="18" charset="0"/>
            </a:endParaRPr>
          </a:p>
          <a:p>
            <a:pPr marL="0" indent="0">
              <a:lnSpc>
                <a:spcPct val="100000"/>
              </a:lnSpc>
              <a:buClr>
                <a:schemeClr val="accent2"/>
              </a:buClr>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Σκοπός: απομάκρυνση απολυμαντικού </a:t>
            </a:r>
          </a:p>
        </p:txBody>
      </p:sp>
      <p:pic>
        <p:nvPicPr>
          <p:cNvPr id="4" name="Εικόνα 3">
            <a:extLst>
              <a:ext uri="{FF2B5EF4-FFF2-40B4-BE49-F238E27FC236}">
                <a16:creationId xmlns:a16="http://schemas.microsoft.com/office/drawing/2014/main" id="{F7784639-2533-407C-9FE6-63CC1028EAF1}"/>
              </a:ext>
            </a:extLst>
          </p:cNvPr>
          <p:cNvPicPr>
            <a:picLocks noChangeAspect="1"/>
          </p:cNvPicPr>
          <p:nvPr/>
        </p:nvPicPr>
        <p:blipFill>
          <a:blip r:embed="rId2"/>
          <a:stretch>
            <a:fillRect/>
          </a:stretch>
        </p:blipFill>
        <p:spPr>
          <a:xfrm>
            <a:off x="527534" y="2224765"/>
            <a:ext cx="3217333" cy="1875070"/>
          </a:xfrm>
          <a:prstGeom prst="rect">
            <a:avLst/>
          </a:prstGeom>
        </p:spPr>
      </p:pic>
    </p:spTree>
    <p:extLst>
      <p:ext uri="{BB962C8B-B14F-4D97-AF65-F5344CB8AC3E}">
        <p14:creationId xmlns:p14="http://schemas.microsoft.com/office/powerpoint/2010/main" val="19509133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Ηλεκτρική επαγγελματική σκούπα εξαιρετικά">
            <a:extLst>
              <a:ext uri="{FF2B5EF4-FFF2-40B4-BE49-F238E27FC236}">
                <a16:creationId xmlns:a16="http://schemas.microsoft.com/office/drawing/2014/main" id="{EB808743-3564-430D-A903-138E61524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9" r="8326"/>
          <a:stretch/>
        </p:blipFill>
        <p:spPr bwMode="auto">
          <a:xfrm>
            <a:off x="20" y="5379"/>
            <a:ext cx="518157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7FCB6E5-C18A-40C8-8AE2-71BD21AC83A8}"/>
              </a:ext>
            </a:extLst>
          </p:cNvPr>
          <p:cNvSpPr txBox="1"/>
          <p:nvPr/>
        </p:nvSpPr>
        <p:spPr>
          <a:xfrm>
            <a:off x="5973003" y="1412350"/>
            <a:ext cx="5618922" cy="4033299"/>
          </a:xfrm>
          <a:prstGeom prst="rect">
            <a:avLst/>
          </a:prstGeom>
        </p:spPr>
        <p:txBody>
          <a:bodyPr vert="horz" lIns="91440" tIns="45720" rIns="91440" bIns="45720" rtlCol="0">
            <a:normAutofit/>
          </a:bodyPr>
          <a:lstStyle/>
          <a:p>
            <a:pPr>
              <a:lnSpc>
                <a:spcPct val="120000"/>
              </a:lnSpc>
              <a:spcAft>
                <a:spcPts val="600"/>
              </a:spcAft>
              <a:buClr>
                <a:schemeClr val="accent5"/>
              </a:buClr>
            </a:pPr>
            <a:r>
              <a:rPr lang="en-US" sz="2000" b="1" dirty="0" err="1">
                <a:solidFill>
                  <a:srgbClr val="FFFFFF"/>
                </a:solidFill>
                <a:latin typeface="Times New Roman" panose="02020603050405020304" pitchFamily="18" charset="0"/>
                <a:cs typeface="Times New Roman" panose="02020603050405020304" pitchFamily="18" charset="0"/>
              </a:rPr>
              <a:t>Ξηρός</a:t>
            </a:r>
            <a:r>
              <a:rPr lang="en-US" sz="2000" b="1" dirty="0">
                <a:solidFill>
                  <a:srgbClr val="FFFFFF"/>
                </a:solidFill>
                <a:latin typeface="Times New Roman" panose="02020603050405020304" pitchFamily="18" charset="0"/>
                <a:cs typeface="Times New Roman" panose="02020603050405020304" pitchFamily="18" charset="0"/>
              </a:rPr>
              <a:t> καθα</a:t>
            </a:r>
            <a:r>
              <a:rPr lang="en-US" sz="2000" b="1" dirty="0" err="1">
                <a:solidFill>
                  <a:srgbClr val="FFFFFF"/>
                </a:solidFill>
                <a:latin typeface="Times New Roman" panose="02020603050405020304" pitchFamily="18" charset="0"/>
                <a:cs typeface="Times New Roman" panose="02020603050405020304" pitchFamily="18" charset="0"/>
              </a:rPr>
              <a:t>ρισμός</a:t>
            </a:r>
            <a:r>
              <a:rPr lang="en-US" sz="2000" b="1" dirty="0">
                <a:solidFill>
                  <a:srgbClr val="FFFFFF"/>
                </a:solidFill>
                <a:latin typeface="Times New Roman" panose="02020603050405020304" pitchFamily="18" charset="0"/>
                <a:cs typeface="Times New Roman" panose="02020603050405020304" pitchFamily="18" charset="0"/>
              </a:rPr>
              <a:t> </a:t>
            </a:r>
          </a:p>
          <a:p>
            <a:pPr marL="457200" indent="-342900">
              <a:lnSpc>
                <a:spcPct val="120000"/>
              </a:lnSpc>
              <a:spcAft>
                <a:spcPts val="600"/>
              </a:spcAft>
              <a:buClr>
                <a:schemeClr val="bg2"/>
              </a:buClr>
              <a:buFont typeface="Wingdings" panose="05000000000000000000" pitchFamily="2" charset="2"/>
              <a:buChar char="ü"/>
            </a:pPr>
            <a:r>
              <a:rPr lang="en-US" sz="2000" dirty="0" err="1">
                <a:solidFill>
                  <a:srgbClr val="FFFFFF"/>
                </a:solidFill>
                <a:latin typeface="Times New Roman" panose="02020603050405020304" pitchFamily="18" charset="0"/>
                <a:cs typeface="Times New Roman" panose="02020603050405020304" pitchFamily="18" charset="0"/>
              </a:rPr>
              <a:t>Στάδιο</a:t>
            </a:r>
            <a:r>
              <a:rPr lang="en-US" sz="2000" dirty="0">
                <a:solidFill>
                  <a:srgbClr val="FFFFFF"/>
                </a:solidFill>
                <a:latin typeface="Times New Roman" panose="02020603050405020304" pitchFamily="18" charset="0"/>
                <a:cs typeface="Times New Roman" panose="02020603050405020304" pitchFamily="18" charset="0"/>
              </a:rPr>
              <a:t> 1: </a:t>
            </a:r>
            <a:r>
              <a:rPr lang="en-US" sz="2000" dirty="0" err="1">
                <a:solidFill>
                  <a:srgbClr val="FFFFFF"/>
                </a:solidFill>
                <a:latin typeface="Times New Roman" panose="02020603050405020304" pitchFamily="18" charset="0"/>
                <a:cs typeface="Times New Roman" panose="02020603050405020304" pitchFamily="18" charset="0"/>
              </a:rPr>
              <a:t>Αφ</a:t>
            </a:r>
            <a:r>
              <a:rPr lang="en-US" sz="2000" dirty="0">
                <a:solidFill>
                  <a:srgbClr val="FFFFFF"/>
                </a:solidFill>
                <a:latin typeface="Times New Roman" panose="02020603050405020304" pitchFamily="18" charset="0"/>
                <a:cs typeface="Times New Roman" panose="02020603050405020304" pitchFamily="18" charset="0"/>
              </a:rPr>
              <a:t>αίρεση ορατής ρύπανσης με ξύσιμο ή βούρτσα </a:t>
            </a:r>
          </a:p>
          <a:p>
            <a:pPr marL="457200" indent="-342900">
              <a:lnSpc>
                <a:spcPct val="120000"/>
              </a:lnSpc>
              <a:spcAft>
                <a:spcPts val="600"/>
              </a:spcAft>
              <a:buClr>
                <a:schemeClr val="bg2"/>
              </a:buClr>
              <a:buFont typeface="Wingdings" panose="05000000000000000000" pitchFamily="2" charset="2"/>
              <a:buChar char="ü"/>
            </a:pPr>
            <a:r>
              <a:rPr lang="en-US" sz="2000" dirty="0" err="1">
                <a:solidFill>
                  <a:srgbClr val="FFFFFF"/>
                </a:solidFill>
                <a:latin typeface="Times New Roman" panose="02020603050405020304" pitchFamily="18" charset="0"/>
                <a:cs typeface="Times New Roman" panose="02020603050405020304" pitchFamily="18" charset="0"/>
              </a:rPr>
              <a:t>Στάδιο</a:t>
            </a:r>
            <a:r>
              <a:rPr lang="en-US" sz="2000" dirty="0">
                <a:solidFill>
                  <a:srgbClr val="FFFFFF"/>
                </a:solidFill>
                <a:latin typeface="Times New Roman" panose="02020603050405020304" pitchFamily="18" charset="0"/>
                <a:cs typeface="Times New Roman" panose="02020603050405020304" pitchFamily="18" charset="0"/>
              </a:rPr>
              <a:t> 2: Απ</a:t>
            </a:r>
            <a:r>
              <a:rPr lang="en-US" sz="2000" dirty="0" err="1">
                <a:solidFill>
                  <a:srgbClr val="FFFFFF"/>
                </a:solidFill>
                <a:latin typeface="Times New Roman" panose="02020603050405020304" pitchFamily="18" charset="0"/>
                <a:cs typeface="Times New Roman" panose="02020603050405020304" pitchFamily="18" charset="0"/>
              </a:rPr>
              <a:t>ομάκρυνση</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err="1">
                <a:solidFill>
                  <a:srgbClr val="FFFFFF"/>
                </a:solidFill>
                <a:latin typeface="Times New Roman" panose="02020603050405020304" pitchFamily="18" charset="0"/>
                <a:cs typeface="Times New Roman" panose="02020603050405020304" pitchFamily="18" charset="0"/>
              </a:rPr>
              <a:t>ρύ</a:t>
            </a:r>
            <a:r>
              <a:rPr lang="en-US" sz="2000" dirty="0">
                <a:solidFill>
                  <a:srgbClr val="FFFFFF"/>
                </a:solidFill>
                <a:latin typeface="Times New Roman" panose="02020603050405020304" pitchFamily="18" charset="0"/>
                <a:cs typeface="Times New Roman" panose="02020603050405020304" pitchFamily="18" charset="0"/>
              </a:rPr>
              <a:t>πων με χρήση απορροφητικής σκούπας </a:t>
            </a:r>
          </a:p>
          <a:p>
            <a:pPr marL="457200" indent="-342900">
              <a:lnSpc>
                <a:spcPct val="120000"/>
              </a:lnSpc>
              <a:spcAft>
                <a:spcPts val="600"/>
              </a:spcAft>
              <a:buClr>
                <a:schemeClr val="bg2"/>
              </a:buClr>
              <a:buFont typeface="Wingdings" panose="05000000000000000000" pitchFamily="2" charset="2"/>
              <a:buChar char="ü"/>
            </a:pPr>
            <a:r>
              <a:rPr lang="en-US" sz="2000" dirty="0" err="1">
                <a:solidFill>
                  <a:srgbClr val="FFFFFF"/>
                </a:solidFill>
                <a:latin typeface="Times New Roman" panose="02020603050405020304" pitchFamily="18" charset="0"/>
                <a:cs typeface="Times New Roman" panose="02020603050405020304" pitchFamily="18" charset="0"/>
              </a:rPr>
              <a:t>Στάδιο</a:t>
            </a:r>
            <a:r>
              <a:rPr lang="en-US" sz="2000" dirty="0">
                <a:solidFill>
                  <a:srgbClr val="FFFFFF"/>
                </a:solidFill>
                <a:latin typeface="Times New Roman" panose="02020603050405020304" pitchFamily="18" charset="0"/>
                <a:cs typeface="Times New Roman" panose="02020603050405020304" pitchFamily="18" charset="0"/>
              </a:rPr>
              <a:t> 3: Απ</a:t>
            </a:r>
            <a:r>
              <a:rPr lang="en-US" sz="2000" dirty="0" err="1">
                <a:solidFill>
                  <a:srgbClr val="FFFFFF"/>
                </a:solidFill>
                <a:latin typeface="Times New Roman" panose="02020603050405020304" pitchFamily="18" charset="0"/>
                <a:cs typeface="Times New Roman" panose="02020603050405020304" pitchFamily="18" charset="0"/>
              </a:rPr>
              <a:t>ολύμ</a:t>
            </a:r>
            <a:r>
              <a:rPr lang="en-US" sz="2000" dirty="0">
                <a:solidFill>
                  <a:srgbClr val="FFFFFF"/>
                </a:solidFill>
                <a:latin typeface="Times New Roman" panose="02020603050405020304" pitchFamily="18" charset="0"/>
                <a:cs typeface="Times New Roman" panose="02020603050405020304" pitchFamily="18" charset="0"/>
              </a:rPr>
              <a:t>ανση (συνήθως με θερμότητα)</a:t>
            </a:r>
          </a:p>
        </p:txBody>
      </p:sp>
      <p:sp>
        <p:nvSpPr>
          <p:cNvPr id="75" name="Freeform: Shape 74">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5066180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FA2409-E497-4879-B766-11ABC3C6C773}"/>
              </a:ext>
            </a:extLst>
          </p:cNvPr>
          <p:cNvSpPr>
            <a:spLocks noGrp="1"/>
          </p:cNvSpPr>
          <p:nvPr>
            <p:ph idx="1"/>
          </p:nvPr>
        </p:nvSpPr>
        <p:spPr>
          <a:xfrm>
            <a:off x="585927" y="579145"/>
            <a:ext cx="10892900" cy="4123318"/>
          </a:xfrm>
        </p:spPr>
        <p:txBody>
          <a:bodyPr/>
          <a:lstStyle/>
          <a:p>
            <a:pPr marL="0" indent="0">
              <a:buNone/>
            </a:pPr>
            <a:r>
              <a:rPr lang="el-GR" b="1" dirty="0">
                <a:solidFill>
                  <a:schemeClr val="accent2"/>
                </a:solidFill>
                <a:latin typeface="Times New Roman" panose="02020603050405020304" pitchFamily="18" charset="0"/>
                <a:cs typeface="Times New Roman" panose="02020603050405020304" pitchFamily="18" charset="0"/>
              </a:rPr>
              <a:t>Μέθοδοι καθαρισμού</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Καθαρισμός επί</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τόπου (</a:t>
            </a:r>
            <a:r>
              <a:rPr lang="en-US" dirty="0">
                <a:latin typeface="Times New Roman" panose="02020603050405020304" pitchFamily="18" charset="0"/>
                <a:cs typeface="Times New Roman" panose="02020603050405020304" pitchFamily="18" charset="0"/>
              </a:rPr>
              <a:t>Clean in Place, CIP) → “</a:t>
            </a:r>
            <a:r>
              <a:rPr lang="el-GR" dirty="0">
                <a:latin typeface="Times New Roman" panose="02020603050405020304" pitchFamily="18" charset="0"/>
                <a:cs typeface="Times New Roman" panose="02020603050405020304" pitchFamily="18" charset="0"/>
              </a:rPr>
              <a:t>κλειστά συστήματα”, σωληνώσεις που δύσκολα αποσυναρμολογούνται </a:t>
            </a:r>
            <a:endParaRPr lang="en-US" dirty="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Καθαρισμός εκτός τόπου (</a:t>
            </a:r>
            <a:r>
              <a:rPr lang="en-US" dirty="0">
                <a:latin typeface="Times New Roman" panose="02020603050405020304" pitchFamily="18" charset="0"/>
                <a:cs typeface="Times New Roman" panose="02020603050405020304" pitchFamily="18" charset="0"/>
              </a:rPr>
              <a:t>Clean Out of Place, COP) → </a:t>
            </a:r>
            <a:r>
              <a:rPr lang="el-GR" dirty="0">
                <a:latin typeface="Times New Roman" panose="02020603050405020304" pitchFamily="18" charset="0"/>
                <a:cs typeface="Times New Roman" panose="02020603050405020304" pitchFamily="18" charset="0"/>
              </a:rPr>
              <a:t>μικρά σκεύη και εξοπλισμός που αποσυναρμολογείται </a:t>
            </a:r>
            <a:endParaRPr lang="en-US" dirty="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Πλυντήρια </a:t>
            </a:r>
            <a:endParaRPr lang="en-US" dirty="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Δεξαμενές</a:t>
            </a:r>
          </a:p>
        </p:txBody>
      </p:sp>
    </p:spTree>
    <p:extLst>
      <p:ext uri="{BB962C8B-B14F-4D97-AF65-F5344CB8AC3E}">
        <p14:creationId xmlns:p14="http://schemas.microsoft.com/office/powerpoint/2010/main" val="35020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A4298C-3B35-4490-B20E-FE53B8561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7747F40-F9BD-47EC-AE13-27CA7BBEF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A115D65E-0C93-4C40-B736-E34E0BBE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24" y="2132695"/>
            <a:ext cx="8231814" cy="4725305"/>
          </a:xfrm>
          <a:custGeom>
            <a:avLst/>
            <a:gdLst>
              <a:gd name="connsiteX0" fmla="*/ 5778056 w 8231814"/>
              <a:gd name="connsiteY0" fmla="*/ 0 h 4725305"/>
              <a:gd name="connsiteX1" fmla="*/ 8219146 w 8231814"/>
              <a:gd name="connsiteY1" fmla="*/ 2202876 h 4725305"/>
              <a:gd name="connsiteX2" fmla="*/ 8230954 w 8231814"/>
              <a:gd name="connsiteY2" fmla="*/ 2436722 h 4725305"/>
              <a:gd name="connsiteX3" fmla="*/ 8231814 w 8231814"/>
              <a:gd name="connsiteY3" fmla="*/ 2436722 h 4725305"/>
              <a:gd name="connsiteX4" fmla="*/ 8231814 w 8231814"/>
              <a:gd name="connsiteY4" fmla="*/ 2453759 h 4725305"/>
              <a:gd name="connsiteX5" fmla="*/ 8231814 w 8231814"/>
              <a:gd name="connsiteY5" fmla="*/ 4725305 h 4725305"/>
              <a:gd name="connsiteX6" fmla="*/ 0 w 8231814"/>
              <a:gd name="connsiteY6" fmla="*/ 4725305 h 4725305"/>
              <a:gd name="connsiteX7" fmla="*/ 0 w 8231814"/>
              <a:gd name="connsiteY7" fmla="*/ 2797 h 4725305"/>
              <a:gd name="connsiteX8" fmla="*/ 5667466 w 8231814"/>
              <a:gd name="connsiteY8" fmla="*/ 2797 h 47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1814" h="4725305">
                <a:moveTo>
                  <a:pt x="5778056" y="0"/>
                </a:moveTo>
                <a:cubicBezTo>
                  <a:pt x="7048530" y="0"/>
                  <a:pt x="8093488" y="965554"/>
                  <a:pt x="8219146" y="2202876"/>
                </a:cubicBezTo>
                <a:lnTo>
                  <a:pt x="8230954" y="2436722"/>
                </a:lnTo>
                <a:lnTo>
                  <a:pt x="8231814" y="2436722"/>
                </a:lnTo>
                <a:lnTo>
                  <a:pt x="8231814" y="2453759"/>
                </a:lnTo>
                <a:lnTo>
                  <a:pt x="8231814" y="4725305"/>
                </a:lnTo>
                <a:lnTo>
                  <a:pt x="0" y="4725305"/>
                </a:lnTo>
                <a:lnTo>
                  <a:pt x="0" y="2797"/>
                </a:lnTo>
                <a:lnTo>
                  <a:pt x="5667466" y="2797"/>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HECK | signification, définition dans le dictionnaire Anglais de Cambridge">
            <a:extLst>
              <a:ext uri="{FF2B5EF4-FFF2-40B4-BE49-F238E27FC236}">
                <a16:creationId xmlns:a16="http://schemas.microsoft.com/office/drawing/2014/main" id="{F414580C-C71B-4E5B-BA03-2625F4CFBE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1" r="3583" b="-2"/>
          <a:stretch/>
        </p:blipFill>
        <p:spPr bwMode="auto">
          <a:xfrm>
            <a:off x="20" y="2138900"/>
            <a:ext cx="4267180" cy="4719099"/>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C1A8772A-EBD3-4B2A-B9C6-9A660B74F3EA}"/>
              </a:ext>
            </a:extLst>
          </p:cNvPr>
          <p:cNvSpPr>
            <a:spLocks noGrp="1"/>
          </p:cNvSpPr>
          <p:nvPr>
            <p:ph idx="1"/>
          </p:nvPr>
        </p:nvSpPr>
        <p:spPr>
          <a:xfrm>
            <a:off x="4892722" y="2674961"/>
            <a:ext cx="6080078" cy="3502001"/>
          </a:xfrm>
        </p:spPr>
        <p:txBody>
          <a:bodyPr anchor="t">
            <a:normAutofit/>
          </a:bodyPr>
          <a:lstStyle/>
          <a:p>
            <a:pPr marL="0" indent="0">
              <a:buNone/>
            </a:pPr>
            <a:r>
              <a:rPr lang="el-GR" b="1" dirty="0">
                <a:solidFill>
                  <a:srgbClr val="FFFFFF"/>
                </a:solidFill>
                <a:latin typeface="Times New Roman" panose="02020603050405020304" pitchFamily="18" charset="0"/>
                <a:cs typeface="Times New Roman" panose="02020603050405020304" pitchFamily="18" charset="0"/>
              </a:rPr>
              <a:t>Έλεγχος αποτελεσματικότητας εξυγίανσης </a:t>
            </a:r>
            <a:endParaRPr lang="en-US" b="1" dirty="0">
              <a:solidFill>
                <a:srgbClr val="FFFFFF"/>
              </a:solidFill>
              <a:latin typeface="Times New Roman" panose="02020603050405020304" pitchFamily="18" charset="0"/>
              <a:cs typeface="Times New Roman" panose="02020603050405020304" pitchFamily="18" charset="0"/>
            </a:endParaRPr>
          </a:p>
          <a:p>
            <a:pPr>
              <a:buClr>
                <a:schemeClr val="bg2"/>
              </a:buClr>
              <a:buFont typeface="Wingdings" panose="05000000000000000000" pitchFamily="2" charset="2"/>
              <a:buChar char="ü"/>
            </a:pPr>
            <a:r>
              <a:rPr lang="el-GR" dirty="0">
                <a:solidFill>
                  <a:srgbClr val="FFFFFF"/>
                </a:solidFill>
                <a:latin typeface="Times New Roman" panose="02020603050405020304" pitchFamily="18" charset="0"/>
                <a:cs typeface="Times New Roman" panose="02020603050405020304" pitchFamily="18" charset="0"/>
              </a:rPr>
              <a:t>Οπτικός έλεγχος </a:t>
            </a:r>
            <a:endParaRPr lang="en-US" dirty="0">
              <a:solidFill>
                <a:srgbClr val="FFFFFF"/>
              </a:solidFill>
              <a:latin typeface="Times New Roman" panose="02020603050405020304" pitchFamily="18" charset="0"/>
              <a:cs typeface="Times New Roman" panose="02020603050405020304" pitchFamily="18" charset="0"/>
            </a:endParaRPr>
          </a:p>
          <a:p>
            <a:pPr>
              <a:buClr>
                <a:schemeClr val="bg2"/>
              </a:buClr>
              <a:buFont typeface="Wingdings" panose="05000000000000000000" pitchFamily="2" charset="2"/>
              <a:buChar char="ü"/>
            </a:pPr>
            <a:r>
              <a:rPr lang="el-GR" dirty="0">
                <a:solidFill>
                  <a:srgbClr val="FFFFFF"/>
                </a:solidFill>
                <a:latin typeface="Times New Roman" panose="02020603050405020304" pitchFamily="18" charset="0"/>
                <a:cs typeface="Times New Roman" panose="02020603050405020304" pitchFamily="18" charset="0"/>
              </a:rPr>
              <a:t>Μικροβιολογικός έλεγχος (</a:t>
            </a:r>
            <a:r>
              <a:rPr lang="el-GR" dirty="0" err="1">
                <a:solidFill>
                  <a:srgbClr val="FFFFFF"/>
                </a:solidFill>
                <a:latin typeface="Times New Roman" panose="02020603050405020304" pitchFamily="18" charset="0"/>
                <a:cs typeface="Times New Roman" panose="02020603050405020304" pitchFamily="18" charset="0"/>
              </a:rPr>
              <a:t>λουμινόμετρα</a:t>
            </a:r>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swab</a:t>
            </a:r>
            <a:r>
              <a:rPr lang="el-GR" dirty="0">
                <a:solidFill>
                  <a:srgbClr val="FFFFFF"/>
                </a:solidFill>
                <a:latin typeface="Times New Roman" panose="02020603050405020304" pitchFamily="18" charset="0"/>
                <a:cs typeface="Times New Roman" panose="02020603050405020304" pitchFamily="18" charset="0"/>
              </a:rPr>
              <a:t> </a:t>
            </a:r>
            <a:r>
              <a:rPr lang="el-GR" dirty="0" err="1">
                <a:solidFill>
                  <a:srgbClr val="FFFFFF"/>
                </a:solidFill>
                <a:latin typeface="Times New Roman" panose="02020603050405020304" pitchFamily="18" charset="0"/>
                <a:cs typeface="Times New Roman" panose="02020603050405020304" pitchFamily="18" charset="0"/>
              </a:rPr>
              <a:t>tests</a:t>
            </a:r>
            <a:r>
              <a:rPr lang="el-GR" dirty="0">
                <a:solidFill>
                  <a:srgbClr val="FFFFFF"/>
                </a:solidFill>
                <a:latin typeface="Times New Roman" panose="02020603050405020304" pitchFamily="18" charset="0"/>
                <a:cs typeface="Times New Roman" panose="02020603050405020304" pitchFamily="18" charset="0"/>
              </a:rPr>
              <a:t> κ.ά.) </a:t>
            </a:r>
            <a:endParaRPr lang="en-US" dirty="0">
              <a:solidFill>
                <a:srgbClr val="FFFFFF"/>
              </a:solidFill>
              <a:latin typeface="Times New Roman" panose="02020603050405020304" pitchFamily="18" charset="0"/>
              <a:cs typeface="Times New Roman" panose="02020603050405020304" pitchFamily="18" charset="0"/>
            </a:endParaRPr>
          </a:p>
          <a:p>
            <a:pPr>
              <a:buClr>
                <a:schemeClr val="bg2"/>
              </a:buClr>
              <a:buFont typeface="Wingdings" panose="05000000000000000000" pitchFamily="2" charset="2"/>
              <a:buChar char="ü"/>
            </a:pPr>
            <a:r>
              <a:rPr lang="el-GR" dirty="0">
                <a:solidFill>
                  <a:srgbClr val="FFFFFF"/>
                </a:solidFill>
                <a:latin typeface="Times New Roman" panose="02020603050405020304" pitchFamily="18" charset="0"/>
                <a:cs typeface="Times New Roman" panose="02020603050405020304" pitchFamily="18" charset="0"/>
              </a:rPr>
              <a:t>Έλεγχος υπολειμμάτων απολυμαντικών </a:t>
            </a:r>
            <a:endParaRPr lang="en-US" dirty="0">
              <a:solidFill>
                <a:srgbClr val="FFFFFF"/>
              </a:solidFill>
              <a:latin typeface="Times New Roman" panose="02020603050405020304" pitchFamily="18" charset="0"/>
              <a:cs typeface="Times New Roman" panose="02020603050405020304" pitchFamily="18" charset="0"/>
            </a:endParaRPr>
          </a:p>
          <a:p>
            <a:pPr>
              <a:buClr>
                <a:schemeClr val="bg2"/>
              </a:buClr>
              <a:buFont typeface="Wingdings" panose="05000000000000000000" pitchFamily="2" charset="2"/>
              <a:buChar char="ü"/>
            </a:pPr>
            <a:r>
              <a:rPr lang="el-GR" dirty="0">
                <a:solidFill>
                  <a:srgbClr val="FFFFFF"/>
                </a:solidFill>
                <a:latin typeface="Times New Roman" panose="02020603050405020304" pitchFamily="18" charset="0"/>
                <a:cs typeface="Times New Roman" panose="02020603050405020304" pitchFamily="18" charset="0"/>
              </a:rPr>
              <a:t>Έλεγχος σωστής τήρησης αρχείου εξυγίανσης </a:t>
            </a:r>
          </a:p>
        </p:txBody>
      </p:sp>
      <p:sp>
        <p:nvSpPr>
          <p:cNvPr id="77" name="Freeform: Shape 76">
            <a:extLst>
              <a:ext uri="{FF2B5EF4-FFF2-40B4-BE49-F238E27FC236}">
                <a16:creationId xmlns:a16="http://schemas.microsoft.com/office/drawing/2014/main" id="{A2EF89B5-146A-40CD-9E37-AE6B8156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127662"/>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563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C508F6-F2BE-4953-8BC0-62C6613D9DC8}"/>
              </a:ext>
            </a:extLst>
          </p:cNvPr>
          <p:cNvSpPr>
            <a:spLocks noGrp="1"/>
          </p:cNvSpPr>
          <p:nvPr>
            <p:ph idx="1"/>
          </p:nvPr>
        </p:nvSpPr>
        <p:spPr/>
        <p:txBody>
          <a:bodyPr>
            <a:normAutofit/>
          </a:bodyPr>
          <a:lstStyle/>
          <a:p>
            <a:pPr marL="0" indent="0" algn="ctr">
              <a:buNone/>
            </a:pPr>
            <a:r>
              <a:rPr lang="el-GR" sz="2800" dirty="0">
                <a:latin typeface="Times New Roman" panose="02020603050405020304" pitchFamily="18" charset="0"/>
                <a:cs typeface="Times New Roman" panose="02020603050405020304" pitchFamily="18" charset="0"/>
              </a:rPr>
              <a:t>Ευχαριστώ!!!</a:t>
            </a:r>
          </a:p>
          <a:p>
            <a:pPr marL="0" indent="0" algn="ctr">
              <a:buNone/>
            </a:pPr>
            <a:r>
              <a:rPr lang="en-US" sz="2800" dirty="0">
                <a:latin typeface="Times New Roman" panose="02020603050405020304" pitchFamily="18" charset="0"/>
                <a:cs typeface="Times New Roman" panose="02020603050405020304" pitchFamily="18" charset="0"/>
              </a:rPr>
              <a:t>palaio_n@aegean.gr</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19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27A728A-0E85-4FD7-B8B5-38A5142D80E6}"/>
              </a:ext>
            </a:extLst>
          </p:cNvPr>
          <p:cNvSpPr>
            <a:spLocks noGrp="1"/>
          </p:cNvSpPr>
          <p:nvPr>
            <p:ph type="title"/>
          </p:nvPr>
        </p:nvSpPr>
        <p:spPr>
          <a:xfrm>
            <a:off x="914401" y="591668"/>
            <a:ext cx="6397496" cy="656107"/>
          </a:xfrm>
        </p:spPr>
        <p:txBody>
          <a:bodyPr>
            <a:normAutofit/>
          </a:bodyPr>
          <a:lstStyle/>
          <a:p>
            <a:r>
              <a:rPr lang="el-GR" sz="2000" b="1" dirty="0">
                <a:latin typeface="Times New Roman" panose="02020603050405020304" pitchFamily="18" charset="0"/>
                <a:cs typeface="Times New Roman" panose="02020603050405020304" pitchFamily="18" charset="0"/>
              </a:rPr>
              <a:t>Υλικά απολύμανσης</a:t>
            </a:r>
          </a:p>
        </p:txBody>
      </p:sp>
      <p:sp>
        <p:nvSpPr>
          <p:cNvPr id="3" name="Θέση περιεχομένου 2">
            <a:extLst>
              <a:ext uri="{FF2B5EF4-FFF2-40B4-BE49-F238E27FC236}">
                <a16:creationId xmlns:a16="http://schemas.microsoft.com/office/drawing/2014/main" id="{2234DB47-8CE3-4DA3-8441-5965B68C0769}"/>
              </a:ext>
            </a:extLst>
          </p:cNvPr>
          <p:cNvSpPr>
            <a:spLocks noGrp="1"/>
          </p:cNvSpPr>
          <p:nvPr>
            <p:ph idx="1"/>
          </p:nvPr>
        </p:nvSpPr>
        <p:spPr>
          <a:xfrm>
            <a:off x="914401" y="1162835"/>
            <a:ext cx="6096000" cy="4033054"/>
          </a:xfrm>
        </p:spPr>
        <p:txBody>
          <a:bodyPr>
            <a:normAutofit/>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Η απολύμανση έχει ως αντικειμενικό σκοπό τη μείωση του αριθμού των ζώντων μικροοργανισμών σε αποδεκτά επίπεδα μικροβιολογικής ασφάλειας που δεν αποτελούν κίνδυνο για τη Δημόσια Υγεία.</a:t>
            </a:r>
          </a:p>
        </p:txBody>
      </p:sp>
      <p:pic>
        <p:nvPicPr>
          <p:cNvPr id="4" name="Εικόνα 3">
            <a:extLst>
              <a:ext uri="{FF2B5EF4-FFF2-40B4-BE49-F238E27FC236}">
                <a16:creationId xmlns:a16="http://schemas.microsoft.com/office/drawing/2014/main" id="{4A7E05B8-AEF4-47F3-BBCF-BAB497F23A08}"/>
              </a:ext>
            </a:extLst>
          </p:cNvPr>
          <p:cNvPicPr>
            <a:picLocks noChangeAspect="1"/>
          </p:cNvPicPr>
          <p:nvPr/>
        </p:nvPicPr>
        <p:blipFill rotWithShape="1">
          <a:blip r:embed="rId2"/>
          <a:srcRect l="28514" r="34222" b="1"/>
          <a:stretch/>
        </p:blipFill>
        <p:spPr>
          <a:xfrm>
            <a:off x="7924803" y="1"/>
            <a:ext cx="4267197" cy="6870626"/>
          </a:xfrm>
          <a:prstGeom prst="rect">
            <a:avLst/>
          </a:prstGeom>
        </p:spPr>
      </p:pic>
      <p:sp>
        <p:nvSpPr>
          <p:cNvPr id="11" name="Freeform: Shape 10">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1182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B1F326-DCF1-4F13-8FE0-524C01CE05E3}"/>
              </a:ext>
            </a:extLst>
          </p:cNvPr>
          <p:cNvSpPr>
            <a:spLocks noGrp="1"/>
          </p:cNvSpPr>
          <p:nvPr>
            <p:ph idx="1"/>
          </p:nvPr>
        </p:nvSpPr>
        <p:spPr>
          <a:xfrm>
            <a:off x="914400" y="650166"/>
            <a:ext cx="99148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αντιμικροβιακή</a:t>
            </a:r>
            <a:r>
              <a:rPr lang="el-GR" dirty="0">
                <a:latin typeface="Times New Roman" panose="02020603050405020304" pitchFamily="18" charset="0"/>
                <a:cs typeface="Times New Roman" panose="02020603050405020304" pitchFamily="18" charset="0"/>
              </a:rPr>
              <a:t> δράση των απολυμαντικών οφείλεται κυρίως στη </a:t>
            </a:r>
            <a:r>
              <a:rPr lang="el-GR" b="1" dirty="0">
                <a:solidFill>
                  <a:schemeClr val="accent2"/>
                </a:solidFill>
                <a:latin typeface="Times New Roman" panose="02020603050405020304" pitchFamily="18" charset="0"/>
                <a:cs typeface="Times New Roman" panose="02020603050405020304" pitchFamily="18" charset="0"/>
              </a:rPr>
              <a:t>διάρρηξη</a:t>
            </a:r>
            <a:r>
              <a:rPr lang="el-GR" dirty="0">
                <a:latin typeface="Times New Roman" panose="02020603050405020304" pitchFamily="18" charset="0"/>
                <a:cs typeface="Times New Roman" panose="02020603050405020304" pitchFamily="18" charset="0"/>
              </a:rPr>
              <a:t> </a:t>
            </a:r>
            <a:r>
              <a:rPr lang="el-GR" b="1" dirty="0">
                <a:solidFill>
                  <a:schemeClr val="accent2"/>
                </a:solidFill>
                <a:latin typeface="Times New Roman" panose="02020603050405020304" pitchFamily="18" charset="0"/>
                <a:cs typeface="Times New Roman" panose="02020603050405020304" pitchFamily="18" charset="0"/>
              </a:rPr>
              <a:t>του κυτταρικού τοιχώματος </a:t>
            </a:r>
            <a:r>
              <a:rPr lang="el-GR" dirty="0">
                <a:latin typeface="Times New Roman" panose="02020603050405020304" pitchFamily="18" charset="0"/>
                <a:cs typeface="Times New Roman" panose="02020603050405020304" pitchFamily="18" charset="0"/>
              </a:rPr>
              <a:t>και</a:t>
            </a:r>
            <a:r>
              <a:rPr lang="el-GR" b="1" dirty="0">
                <a:solidFill>
                  <a:schemeClr val="accent2"/>
                </a:solidFill>
                <a:latin typeface="Times New Roman" panose="02020603050405020304" pitchFamily="18" charset="0"/>
                <a:cs typeface="Times New Roman" panose="02020603050405020304" pitchFamily="18" charset="0"/>
              </a:rPr>
              <a:t> της κυτταρικής μεμβράνης</a:t>
            </a:r>
            <a:r>
              <a:rPr lang="el-GR" dirty="0">
                <a:latin typeface="Times New Roman" panose="02020603050405020304" pitchFamily="18" charset="0"/>
                <a:cs typeface="Times New Roman" panose="02020603050405020304" pitchFamily="18" charset="0"/>
              </a:rPr>
              <a:t>, καθώς και σε </a:t>
            </a:r>
            <a:r>
              <a:rPr lang="el-GR" b="1" dirty="0">
                <a:solidFill>
                  <a:schemeClr val="accent2"/>
                </a:solidFill>
                <a:latin typeface="Times New Roman" panose="02020603050405020304" pitchFamily="18" charset="0"/>
                <a:cs typeface="Times New Roman" panose="02020603050405020304" pitchFamily="18" charset="0"/>
              </a:rPr>
              <a:t>αλλαγές στη διαπερατότητα</a:t>
            </a:r>
            <a:r>
              <a:rPr lang="el-GR" dirty="0">
                <a:latin typeface="Times New Roman" panose="02020603050405020304" pitchFamily="18" charset="0"/>
                <a:cs typeface="Times New Roman" panose="02020603050405020304" pitchFamily="18" charset="0"/>
              </a:rPr>
              <a:t> της τελευταίας. Επίσης, τα απολυμαντικά </a:t>
            </a:r>
            <a:r>
              <a:rPr lang="el-GR" b="1" dirty="0">
                <a:solidFill>
                  <a:schemeClr val="accent2"/>
                </a:solidFill>
                <a:latin typeface="Times New Roman" panose="02020603050405020304" pitchFamily="18" charset="0"/>
                <a:cs typeface="Times New Roman" panose="02020603050405020304" pitchFamily="18" charset="0"/>
              </a:rPr>
              <a:t>παρεμποδίζουν τον κυτταρικό μεταβολισμό</a:t>
            </a:r>
            <a:r>
              <a:rPr lang="el-GR" dirty="0">
                <a:latin typeface="Times New Roman" panose="02020603050405020304" pitchFamily="18" charset="0"/>
                <a:cs typeface="Times New Roman" panose="02020603050405020304" pitchFamily="18" charset="0"/>
              </a:rPr>
              <a:t>, ενώ μπορούν να </a:t>
            </a:r>
            <a:r>
              <a:rPr lang="el-GR" b="1" dirty="0">
                <a:solidFill>
                  <a:schemeClr val="accent2"/>
                </a:solidFill>
                <a:latin typeface="Times New Roman" panose="02020603050405020304" pitchFamily="18" charset="0"/>
                <a:cs typeface="Times New Roman" panose="02020603050405020304" pitchFamily="18" charset="0"/>
              </a:rPr>
              <a:t>μετουσιώσουν το DNA </a:t>
            </a:r>
            <a:r>
              <a:rPr lang="el-GR" dirty="0">
                <a:latin typeface="Times New Roman" panose="02020603050405020304" pitchFamily="18" charset="0"/>
                <a:cs typeface="Times New Roman" panose="02020603050405020304" pitchFamily="18" charset="0"/>
              </a:rPr>
              <a:t>και </a:t>
            </a:r>
            <a:r>
              <a:rPr lang="el-GR" b="1" dirty="0">
                <a:solidFill>
                  <a:schemeClr val="accent2"/>
                </a:solidFill>
                <a:latin typeface="Times New Roman" panose="02020603050405020304" pitchFamily="18" charset="0"/>
                <a:cs typeface="Times New Roman" panose="02020603050405020304" pitchFamily="18" charset="0"/>
              </a:rPr>
              <a:t>τις πρωτεΐνες </a:t>
            </a:r>
            <a:r>
              <a:rPr lang="el-GR" dirty="0">
                <a:latin typeface="Times New Roman" panose="02020603050405020304" pitchFamily="18" charset="0"/>
                <a:cs typeface="Times New Roman" panose="02020603050405020304" pitchFamily="18" charset="0"/>
              </a:rPr>
              <a:t>του κυττάρου.</a:t>
            </a:r>
          </a:p>
        </p:txBody>
      </p:sp>
    </p:spTree>
    <p:extLst>
      <p:ext uri="{BB962C8B-B14F-4D97-AF65-F5344CB8AC3E}">
        <p14:creationId xmlns:p14="http://schemas.microsoft.com/office/powerpoint/2010/main" val="165999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16B272-3C07-4861-8089-E53F52B30817}"/>
              </a:ext>
            </a:extLst>
          </p:cNvPr>
          <p:cNvSpPr>
            <a:spLocks noGrp="1"/>
          </p:cNvSpPr>
          <p:nvPr>
            <p:ph type="title"/>
          </p:nvPr>
        </p:nvSpPr>
        <p:spPr>
          <a:xfrm>
            <a:off x="914401" y="150507"/>
            <a:ext cx="9914859" cy="950324"/>
          </a:xfrm>
        </p:spPr>
        <p:txBody>
          <a:bodyPr>
            <a:noAutofit/>
          </a:bodyPr>
          <a:lstStyle/>
          <a:p>
            <a:pPr algn="just">
              <a:lnSpc>
                <a:spcPct val="150000"/>
              </a:lnSpc>
            </a:pPr>
            <a:r>
              <a:rPr lang="el-GR" sz="2000" b="1" dirty="0">
                <a:latin typeface="Times New Roman" panose="02020603050405020304" pitchFamily="18" charset="0"/>
                <a:cs typeface="Times New Roman" panose="02020603050405020304" pitchFamily="18" charset="0"/>
              </a:rPr>
              <a:t>Παράγοντες που επηρεάζουν την αλληλεπίδραση ενός απολυμαντικού και ενός </a:t>
            </a:r>
            <a:r>
              <a:rPr lang="el-GR" sz="2000" b="1" dirty="0" err="1">
                <a:latin typeface="Times New Roman" panose="02020603050405020304" pitchFamily="18" charset="0"/>
                <a:cs typeface="Times New Roman" panose="02020603050405020304" pitchFamily="18" charset="0"/>
              </a:rPr>
              <a:t>βακτηριακού</a:t>
            </a:r>
            <a:r>
              <a:rPr lang="el-GR" sz="2000" b="1" dirty="0">
                <a:latin typeface="Times New Roman" panose="02020603050405020304" pitchFamily="18" charset="0"/>
                <a:cs typeface="Times New Roman" panose="02020603050405020304" pitchFamily="18" charset="0"/>
              </a:rPr>
              <a:t> κυττάρου</a:t>
            </a:r>
          </a:p>
        </p:txBody>
      </p:sp>
      <p:sp>
        <p:nvSpPr>
          <p:cNvPr id="3" name="Θέση περιεχομένου 2">
            <a:extLst>
              <a:ext uri="{FF2B5EF4-FFF2-40B4-BE49-F238E27FC236}">
                <a16:creationId xmlns:a16="http://schemas.microsoft.com/office/drawing/2014/main" id="{F99D712D-5F76-43ED-8F46-3F5FB264EC76}"/>
              </a:ext>
            </a:extLst>
          </p:cNvPr>
          <p:cNvSpPr>
            <a:spLocks noGrp="1"/>
          </p:cNvSpPr>
          <p:nvPr>
            <p:ph idx="1"/>
          </p:nvPr>
        </p:nvSpPr>
        <p:spPr>
          <a:xfrm>
            <a:off x="914401" y="1218337"/>
            <a:ext cx="9914860" cy="4123318"/>
          </a:xfrm>
        </p:spPr>
        <p:txBody>
          <a:bodyPr/>
          <a:lstStyle/>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είδος της χρησιμοποιούμενης χημικής ένωσης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μορφολογία του κυττάρου</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φυσιολογική κατάσταση του μικροοργανισμού</a:t>
            </a:r>
          </a:p>
        </p:txBody>
      </p:sp>
      <p:sp>
        <p:nvSpPr>
          <p:cNvPr id="5" name="TextBox 4">
            <a:extLst>
              <a:ext uri="{FF2B5EF4-FFF2-40B4-BE49-F238E27FC236}">
                <a16:creationId xmlns:a16="http://schemas.microsoft.com/office/drawing/2014/main" id="{EE541D4C-5D91-4478-A4A2-67D83AB4133B}"/>
              </a:ext>
            </a:extLst>
          </p:cNvPr>
          <p:cNvSpPr txBox="1"/>
          <p:nvPr/>
        </p:nvSpPr>
        <p:spPr>
          <a:xfrm>
            <a:off x="914400" y="3637322"/>
            <a:ext cx="9914859" cy="1421992"/>
          </a:xfrm>
          <a:prstGeom prst="rect">
            <a:avLst/>
          </a:prstGeom>
          <a:noFill/>
        </p:spPr>
        <p:txBody>
          <a:bodyPr wrap="square">
            <a:spAutoFit/>
          </a:bodyPr>
          <a:lstStyle/>
          <a:p>
            <a:pPr algn="just">
              <a:lnSpc>
                <a:spcPct val="150000"/>
              </a:lnSpc>
            </a:pPr>
            <a:r>
              <a:rPr lang="el-GR" sz="2000" dirty="0">
                <a:latin typeface="Times New Roman" panose="02020603050405020304" pitchFamily="18" charset="0"/>
                <a:cs typeface="Times New Roman" panose="02020603050405020304" pitchFamily="18" charset="0"/>
              </a:rPr>
              <a:t>Η παρεμπόδιση της μικροβιακής αύξησης με τη χρήση απολυμαντικών σταδιακά αναστέλλεται από την αντίσταση που αναπτύσσουν οι μικροοργανισμοί μετά από πολλαπλές εφαρμογές της </a:t>
            </a:r>
            <a:r>
              <a:rPr lang="el-GR" sz="2000" dirty="0" err="1">
                <a:latin typeface="Times New Roman" panose="02020603050405020304" pitchFamily="18" charset="0"/>
                <a:cs typeface="Times New Roman" panose="02020603050405020304" pitchFamily="18" charset="0"/>
              </a:rPr>
              <a:t>βιοκτόνου</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βακτηριοστατικής</a:t>
            </a:r>
            <a:r>
              <a:rPr lang="el-GR" sz="2000" dirty="0">
                <a:latin typeface="Times New Roman" panose="02020603050405020304" pitchFamily="18" charset="0"/>
                <a:cs typeface="Times New Roman" panose="02020603050405020304" pitchFamily="18" charset="0"/>
              </a:rPr>
              <a:t> ουσίας του απολυμαντικού.</a:t>
            </a:r>
          </a:p>
        </p:txBody>
      </p:sp>
    </p:spTree>
    <p:extLst>
      <p:ext uri="{BB962C8B-B14F-4D97-AF65-F5344CB8AC3E}">
        <p14:creationId xmlns:p14="http://schemas.microsoft.com/office/powerpoint/2010/main" val="11255267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FAFE48-F595-4AD0-9646-A2A0F804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C3BF800F-BFAF-491F-B1F3-34BC1BFE2E73}"/>
              </a:ext>
            </a:extLst>
          </p:cNvPr>
          <p:cNvPicPr>
            <a:picLocks noChangeAspect="1"/>
          </p:cNvPicPr>
          <p:nvPr/>
        </p:nvPicPr>
        <p:blipFill rotWithShape="1">
          <a:blip r:embed="rId2"/>
          <a:srcRect l="11377" r="49689" b="-1"/>
          <a:stretch/>
        </p:blipFill>
        <p:spPr>
          <a:xfrm>
            <a:off x="8118283" y="4556"/>
            <a:ext cx="4073717" cy="6853444"/>
          </a:xfrm>
          <a:prstGeom prst="rect">
            <a:avLst/>
          </a:prstGeom>
        </p:spPr>
      </p:pic>
      <p:sp>
        <p:nvSpPr>
          <p:cNvPr id="11" name="Freeform: Shape 10">
            <a:extLst>
              <a:ext uri="{FF2B5EF4-FFF2-40B4-BE49-F238E27FC236}">
                <a16:creationId xmlns:a16="http://schemas.microsoft.com/office/drawing/2014/main" id="{DE5930DD-AC18-4308-B425-71C1E6511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7E792-FEA2-4A41-B758-2F6A89601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9306CCF-A6EE-4717-9203-A6934CAF7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61601" cy="6853443"/>
          </a:xfrm>
          <a:custGeom>
            <a:avLst/>
            <a:gdLst>
              <a:gd name="connsiteX0" fmla="*/ 0 w 8161601"/>
              <a:gd name="connsiteY0" fmla="*/ 0 h 6853443"/>
              <a:gd name="connsiteX1" fmla="*/ 8161601 w 8161601"/>
              <a:gd name="connsiteY1" fmla="*/ 0 h 6853443"/>
              <a:gd name="connsiteX2" fmla="*/ 8143927 w 8161601"/>
              <a:gd name="connsiteY2" fmla="*/ 3773283 h 6853443"/>
              <a:gd name="connsiteX3" fmla="*/ 4730685 w 8161601"/>
              <a:gd name="connsiteY3" fmla="*/ 6853443 h 6853443"/>
              <a:gd name="connsiteX4" fmla="*/ 0 w 8161601"/>
              <a:gd name="connsiteY4" fmla="*/ 6851154 h 685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601" h="6853443">
                <a:moveTo>
                  <a:pt x="0" y="0"/>
                </a:moveTo>
                <a:lnTo>
                  <a:pt x="8161601" y="0"/>
                </a:lnTo>
                <a:lnTo>
                  <a:pt x="8143927" y="3773283"/>
                </a:lnTo>
                <a:cubicBezTo>
                  <a:pt x="7968227" y="5503363"/>
                  <a:pt x="6507120" y="6853443"/>
                  <a:pt x="4730685" y="6853443"/>
                </a:cubicBezTo>
                <a:lnTo>
                  <a:pt x="0" y="685115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9A4ACE5-5DED-4232-9CBA-67BAE8198C47}"/>
              </a:ext>
            </a:extLst>
          </p:cNvPr>
          <p:cNvSpPr>
            <a:spLocks noGrp="1"/>
          </p:cNvSpPr>
          <p:nvPr>
            <p:ph idx="1"/>
          </p:nvPr>
        </p:nvSpPr>
        <p:spPr>
          <a:xfrm>
            <a:off x="914401" y="2162755"/>
            <a:ext cx="6289482" cy="4014207"/>
          </a:xfrm>
        </p:spPr>
        <p:txBody>
          <a:bodyPr>
            <a:normAutofit/>
          </a:bodyPr>
          <a:lstStyle/>
          <a:p>
            <a:pPr marL="0" indent="0" algn="just">
              <a:lnSpc>
                <a:spcPct val="150000"/>
              </a:lnSpc>
              <a:buNone/>
            </a:pPr>
            <a:r>
              <a:rPr lang="el-GR" dirty="0">
                <a:solidFill>
                  <a:srgbClr val="FFFFFF"/>
                </a:solidFill>
                <a:latin typeface="Times New Roman" panose="02020603050405020304" pitchFamily="18" charset="0"/>
                <a:cs typeface="Times New Roman" panose="02020603050405020304" pitchFamily="18" charset="0"/>
              </a:rPr>
              <a:t>Η απολύμανση με χημικές ουσίες θα πρέπει να εφαρμόζεται πάντα μετά από ένα καλό καθαρισμό ή να συνδυάζεται με το απορρυπαντικό, ειδάλλως η αποτελεσματικότητα του απολυμαντικού μειώνεται από την παρουσία σκόνης ή ρύπων.</a:t>
            </a:r>
          </a:p>
        </p:txBody>
      </p:sp>
    </p:spTree>
    <p:extLst>
      <p:ext uri="{BB962C8B-B14F-4D97-AF65-F5344CB8AC3E}">
        <p14:creationId xmlns:p14="http://schemas.microsoft.com/office/powerpoint/2010/main" val="3160776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C06A9D-24A2-45E6-A557-5239E74A3AE8}"/>
              </a:ext>
            </a:extLst>
          </p:cNvPr>
          <p:cNvSpPr>
            <a:spLocks noGrp="1"/>
          </p:cNvSpPr>
          <p:nvPr>
            <p:ph idx="1"/>
          </p:nvPr>
        </p:nvSpPr>
        <p:spPr>
          <a:xfrm>
            <a:off x="914400" y="987518"/>
            <a:ext cx="99148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Για την επιλογή του απολυμαντικού θα πρέπει να λαμβάνονται υπόψη: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είδος των μικροοργανισμών που στοχεύουμε να θανατώσουμε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υλικό της επιφάνειας του εξοπλισμού με το οποίο θα έρθει σε επαφή το απολυμαντικό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το είδος του προϊόντος που πρόκειται να υποστεί επεξεργασία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ποιότητα του νερού που θα χρησιμοποιηθεί </a:t>
            </a:r>
          </a:p>
          <a:p>
            <a:pPr algn="just">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η μέθοδος καθαρισμού που θα εφαρμοστεί</a:t>
            </a:r>
          </a:p>
        </p:txBody>
      </p:sp>
    </p:spTree>
    <p:extLst>
      <p:ext uri="{BB962C8B-B14F-4D97-AF65-F5344CB8AC3E}">
        <p14:creationId xmlns:p14="http://schemas.microsoft.com/office/powerpoint/2010/main" val="731312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6CE03E-B0BD-49A6-9155-5836376EA32F}"/>
              </a:ext>
            </a:extLst>
          </p:cNvPr>
          <p:cNvSpPr>
            <a:spLocks noGrp="1"/>
          </p:cNvSpPr>
          <p:nvPr>
            <p:ph type="title"/>
          </p:nvPr>
        </p:nvSpPr>
        <p:spPr>
          <a:xfrm>
            <a:off x="905256" y="590668"/>
            <a:ext cx="9914859" cy="829759"/>
          </a:xfrm>
        </p:spPr>
        <p:txBody>
          <a:bodyPr>
            <a:normAutofit fontScale="90000"/>
          </a:bodyPr>
          <a:lstStyle/>
          <a:p>
            <a:r>
              <a:rPr lang="el-GR" sz="2000" b="1" dirty="0">
                <a:latin typeface="Times New Roman" panose="02020603050405020304" pitchFamily="18" charset="0"/>
                <a:cs typeface="Times New Roman" panose="02020603050405020304" pitchFamily="18" charset="0"/>
              </a:rPr>
              <a:t>Είδη απολυμαντικών </a:t>
            </a:r>
            <a:br>
              <a:rPr lang="el-GR" dirty="0"/>
            </a:br>
            <a:endParaRPr lang="el-GR" dirty="0"/>
          </a:p>
        </p:txBody>
      </p:sp>
      <p:sp>
        <p:nvSpPr>
          <p:cNvPr id="3" name="Θέση περιεχομένου 2">
            <a:extLst>
              <a:ext uri="{FF2B5EF4-FFF2-40B4-BE49-F238E27FC236}">
                <a16:creationId xmlns:a16="http://schemas.microsoft.com/office/drawing/2014/main" id="{B4EF31B6-87CC-4204-B162-2611C7CE13C4}"/>
              </a:ext>
            </a:extLst>
          </p:cNvPr>
          <p:cNvSpPr>
            <a:spLocks noGrp="1"/>
          </p:cNvSpPr>
          <p:nvPr>
            <p:ph idx="1"/>
          </p:nvPr>
        </p:nvSpPr>
        <p:spPr>
          <a:xfrm>
            <a:off x="905256" y="1005547"/>
            <a:ext cx="9914860" cy="4123318"/>
          </a:xfrm>
        </p:spPr>
        <p:txBody>
          <a:bodyPr/>
          <a:lstStyle/>
          <a:p>
            <a:pPr>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Ενώσεις χλωρίου </a:t>
            </a:r>
          </a:p>
          <a:p>
            <a:pPr>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Ενώσεις ιωδίου </a:t>
            </a:r>
          </a:p>
          <a:p>
            <a:pPr>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Ενώσεις τεταρτοταγούς αμμωνίου </a:t>
            </a:r>
          </a:p>
          <a:p>
            <a:pPr>
              <a:buClr>
                <a:schemeClr val="accent2"/>
              </a:buClr>
              <a:buFont typeface="Wingdings" panose="05000000000000000000" pitchFamily="2" charset="2"/>
              <a:buChar char="ü"/>
            </a:pPr>
            <a:r>
              <a:rPr lang="el-GR" dirty="0" err="1">
                <a:latin typeface="Times New Roman" panose="02020603050405020304" pitchFamily="18" charset="0"/>
                <a:cs typeface="Times New Roman" panose="02020603050405020304" pitchFamily="18" charset="0"/>
              </a:rPr>
              <a:t>Αμφολυτικές</a:t>
            </a:r>
            <a:r>
              <a:rPr lang="el-GR" dirty="0">
                <a:latin typeface="Times New Roman" panose="02020603050405020304" pitchFamily="18" charset="0"/>
                <a:cs typeface="Times New Roman" panose="02020603050405020304" pitchFamily="18" charset="0"/>
              </a:rPr>
              <a:t> ενώσεις </a:t>
            </a:r>
          </a:p>
          <a:p>
            <a:pPr>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Ισχυρά οξέα και </a:t>
            </a:r>
            <a:r>
              <a:rPr lang="el-GR" dirty="0" err="1">
                <a:latin typeface="Times New Roman" panose="02020603050405020304" pitchFamily="18" charset="0"/>
                <a:cs typeface="Times New Roman" panose="02020603050405020304" pitchFamily="18" charset="0"/>
              </a:rPr>
              <a:t>αλκάλεα</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41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CACA4DE-3501-467D-ADB3-3EBCF5E9D23B}"/>
              </a:ext>
            </a:extLst>
          </p:cNvPr>
          <p:cNvSpPr>
            <a:spLocks noGrp="1"/>
          </p:cNvSpPr>
          <p:nvPr>
            <p:ph idx="1"/>
          </p:nvPr>
        </p:nvSpPr>
        <p:spPr>
          <a:xfrm>
            <a:off x="241841" y="442619"/>
            <a:ext cx="9914860" cy="5972761"/>
          </a:xfrm>
        </p:spPr>
        <p:txBody>
          <a:bodyPr>
            <a:normAutofit/>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Η </a:t>
            </a:r>
            <a:r>
              <a:rPr lang="el-GR" b="1" dirty="0">
                <a:solidFill>
                  <a:schemeClr val="accent2"/>
                </a:solidFill>
                <a:latin typeface="Times New Roman" panose="02020603050405020304" pitchFamily="18" charset="0"/>
                <a:cs typeface="Times New Roman" panose="02020603050405020304" pitchFamily="18" charset="0"/>
              </a:rPr>
              <a:t>χλωρίνη</a:t>
            </a:r>
            <a:r>
              <a:rPr lang="el-GR" dirty="0">
                <a:latin typeface="Times New Roman" panose="02020603050405020304" pitchFamily="18" charset="0"/>
                <a:cs typeface="Times New Roman" panose="02020603050405020304" pitchFamily="18" charset="0"/>
              </a:rPr>
              <a:t> (διάλυμα </a:t>
            </a:r>
            <a:r>
              <a:rPr lang="el-GR" dirty="0" err="1">
                <a:latin typeface="Times New Roman" panose="02020603050405020304" pitchFamily="18" charset="0"/>
                <a:cs typeface="Times New Roman" panose="02020603050405020304" pitchFamily="18" charset="0"/>
              </a:rPr>
              <a:t>υποχλωριώδους</a:t>
            </a:r>
            <a:r>
              <a:rPr lang="el-GR" dirty="0">
                <a:latin typeface="Times New Roman" panose="02020603050405020304" pitchFamily="18" charset="0"/>
                <a:cs typeface="Times New Roman" panose="02020603050405020304" pitchFamily="18" charset="0"/>
              </a:rPr>
              <a:t> νατρίου) και τα προϊόντα με βάση τη χλωρίνη, καθώς και άλλες ανόργανες (π.χ. αέριο χλώριο, </a:t>
            </a:r>
            <a:r>
              <a:rPr lang="el-GR" dirty="0" err="1">
                <a:latin typeface="Times New Roman" panose="02020603050405020304" pitchFamily="18" charset="0"/>
                <a:cs typeface="Times New Roman" panose="02020603050405020304" pitchFamily="18" charset="0"/>
              </a:rPr>
              <a:t>υποχλωριώδες</a:t>
            </a:r>
            <a:r>
              <a:rPr lang="el-GR" dirty="0">
                <a:latin typeface="Times New Roman" panose="02020603050405020304" pitchFamily="18" charset="0"/>
                <a:cs typeface="Times New Roman" panose="02020603050405020304" pitchFamily="18" charset="0"/>
              </a:rPr>
              <a:t> ασβέστιο) και οργανικές ενώσεις χλωρίου (π.χ. </a:t>
            </a:r>
            <a:r>
              <a:rPr lang="el-GR" dirty="0" err="1">
                <a:latin typeface="Times New Roman" panose="02020603050405020304" pitchFamily="18" charset="0"/>
                <a:cs typeface="Times New Roman" panose="02020603050405020304" pitchFamily="18" charset="0"/>
              </a:rPr>
              <a:t>χλωραμίνη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διχλωροκυανουρικό</a:t>
            </a:r>
            <a:r>
              <a:rPr lang="el-GR" dirty="0">
                <a:latin typeface="Times New Roman" panose="02020603050405020304" pitchFamily="18" charset="0"/>
                <a:cs typeface="Times New Roman" panose="02020603050405020304" pitchFamily="18" charset="0"/>
              </a:rPr>
              <a:t> οξύ), έχουν ευρεία δράση και θεωρούνται σχετικά φθηνά απολυμαντικά. </a:t>
            </a:r>
          </a:p>
          <a:p>
            <a:pPr marL="0" indent="0" algn="just">
              <a:lnSpc>
                <a:spcPct val="150000"/>
              </a:lnSpc>
              <a:buNone/>
            </a:pPr>
            <a:endParaRPr lang="el-GR" dirty="0">
              <a:latin typeface="Times New Roman" panose="02020603050405020304" pitchFamily="18" charset="0"/>
              <a:cs typeface="Times New Roman" panose="02020603050405020304" pitchFamily="18" charset="0"/>
            </a:endParaRPr>
          </a:p>
          <a:p>
            <a:pPr marL="0" indent="0" algn="just">
              <a:lnSpc>
                <a:spcPct val="150000"/>
              </a:lnSpc>
              <a:buNone/>
            </a:pPr>
            <a:r>
              <a:rPr lang="el-GR" dirty="0">
                <a:latin typeface="Times New Roman" panose="02020603050405020304" pitchFamily="18" charset="0"/>
                <a:cs typeface="Times New Roman" panose="02020603050405020304" pitchFamily="18" charset="0"/>
              </a:rPr>
              <a:t>Συνιστάται προσοχή διότι τα προϊόντα αυτά ερεθίζουν το δέρμα και είναι διαβρωτικά για τα μέταλλα.</a:t>
            </a:r>
          </a:p>
          <a:p>
            <a:pPr marL="0" indent="0" algn="just">
              <a:lnSpc>
                <a:spcPct val="150000"/>
              </a:lnSpc>
              <a:buNone/>
            </a:pPr>
            <a:r>
              <a:rPr lang="el-GR" dirty="0">
                <a:latin typeface="Times New Roman" panose="02020603050405020304" pitchFamily="18" charset="0"/>
                <a:cs typeface="Times New Roman" panose="02020603050405020304" pitchFamily="18" charset="0"/>
              </a:rPr>
              <a:t>Απαιτείται πλήρης </a:t>
            </a:r>
            <a:r>
              <a:rPr lang="el-GR" dirty="0" err="1">
                <a:latin typeface="Times New Roman" panose="02020603050405020304" pitchFamily="18" charset="0"/>
                <a:cs typeface="Times New Roman" panose="02020603050405020304" pitchFamily="18" charset="0"/>
              </a:rPr>
              <a:t>έκπλυση</a:t>
            </a:r>
            <a:r>
              <a:rPr lang="el-GR" dirty="0">
                <a:latin typeface="Times New Roman" panose="02020603050405020304" pitchFamily="18" charset="0"/>
                <a:cs typeface="Times New Roman" panose="02020603050405020304" pitchFamily="18" charset="0"/>
              </a:rPr>
              <a:t> των διαλυμάτων των οξέων πριν την εξυγίανση με τα διαλύματα </a:t>
            </a:r>
            <a:r>
              <a:rPr lang="el-GR" dirty="0" err="1">
                <a:latin typeface="Times New Roman" panose="02020603050405020304" pitchFamily="18" charset="0"/>
                <a:cs typeface="Times New Roman" panose="02020603050405020304" pitchFamily="18" charset="0"/>
              </a:rPr>
              <a:t>υποχλωριώδους</a:t>
            </a:r>
            <a:r>
              <a:rPr lang="el-GR" dirty="0">
                <a:latin typeface="Times New Roman" panose="02020603050405020304" pitchFamily="18" charset="0"/>
                <a:cs typeface="Times New Roman" panose="02020603050405020304" pitchFamily="18" charset="0"/>
              </a:rPr>
              <a:t> νατρίου (</a:t>
            </a:r>
            <a:r>
              <a:rPr lang="el-GR" dirty="0" err="1">
                <a:latin typeface="Times New Roman" panose="02020603050405020304" pitchFamily="18" charset="0"/>
                <a:cs typeface="Times New Roman" panose="02020603050405020304" pitchFamily="18" charset="0"/>
              </a:rPr>
              <a:t>NaClO</a:t>
            </a:r>
            <a:r>
              <a:rPr lang="el-GR" dirty="0">
                <a:latin typeface="Times New Roman" panose="02020603050405020304" pitchFamily="18" charset="0"/>
                <a:cs typeface="Times New Roman" panose="02020603050405020304" pitchFamily="18" charset="0"/>
              </a:rPr>
              <a:t>). Σε τιμές </a:t>
            </a:r>
            <a:r>
              <a:rPr lang="el-GR" dirty="0" err="1">
                <a:latin typeface="Times New Roman" panose="02020603050405020304" pitchFamily="18" charset="0"/>
                <a:cs typeface="Times New Roman" panose="02020603050405020304" pitchFamily="18" charset="0"/>
              </a:rPr>
              <a:t>pH</a:t>
            </a:r>
            <a:r>
              <a:rPr lang="el-GR" dirty="0">
                <a:latin typeface="Times New Roman" panose="02020603050405020304" pitchFamily="18" charset="0"/>
                <a:cs typeface="Times New Roman" panose="02020603050405020304" pitchFamily="18" charset="0"/>
              </a:rPr>
              <a:t>&lt;5,0 έχουμε έκλυση αερίου χλωρίου το οποίο είναι δηλητηριώδες!!!</a:t>
            </a:r>
          </a:p>
        </p:txBody>
      </p:sp>
      <p:pic>
        <p:nvPicPr>
          <p:cNvPr id="4" name="Εικόνα 3">
            <a:extLst>
              <a:ext uri="{FF2B5EF4-FFF2-40B4-BE49-F238E27FC236}">
                <a16:creationId xmlns:a16="http://schemas.microsoft.com/office/drawing/2014/main" id="{386E6BDF-FA13-4A7E-A6DB-4F986C03E2F8}"/>
              </a:ext>
            </a:extLst>
          </p:cNvPr>
          <p:cNvPicPr>
            <a:picLocks noChangeAspect="1"/>
          </p:cNvPicPr>
          <p:nvPr/>
        </p:nvPicPr>
        <p:blipFill>
          <a:blip r:embed="rId2"/>
          <a:stretch>
            <a:fillRect/>
          </a:stretch>
        </p:blipFill>
        <p:spPr>
          <a:xfrm>
            <a:off x="10420350" y="2784235"/>
            <a:ext cx="1615534" cy="1289528"/>
          </a:xfrm>
          <a:prstGeom prst="rect">
            <a:avLst/>
          </a:prstGeom>
        </p:spPr>
      </p:pic>
    </p:spTree>
    <p:extLst>
      <p:ext uri="{BB962C8B-B14F-4D97-AF65-F5344CB8AC3E}">
        <p14:creationId xmlns:p14="http://schemas.microsoft.com/office/powerpoint/2010/main" val="353809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2AAD0348-72CC-4E36-8DBF-6C52862C9263}"/>
              </a:ext>
            </a:extLst>
          </p:cNvPr>
          <p:cNvSpPr>
            <a:spLocks noGrp="1"/>
          </p:cNvSpPr>
          <p:nvPr>
            <p:ph idx="1"/>
          </p:nvPr>
        </p:nvSpPr>
        <p:spPr>
          <a:xfrm>
            <a:off x="914400" y="2593074"/>
            <a:ext cx="5589767" cy="3579126"/>
          </a:xfrm>
        </p:spPr>
        <p:txBody>
          <a:bodyPr>
            <a:normAutofit lnSpcReduction="10000"/>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Οι </a:t>
            </a:r>
            <a:r>
              <a:rPr lang="el-GR" b="1" dirty="0">
                <a:solidFill>
                  <a:schemeClr val="accent2"/>
                </a:solidFill>
                <a:latin typeface="Times New Roman" panose="02020603050405020304" pitchFamily="18" charset="0"/>
                <a:cs typeface="Times New Roman" panose="02020603050405020304" pitchFamily="18" charset="0"/>
              </a:rPr>
              <a:t>ενώσεις ιωδίου </a:t>
            </a:r>
            <a:r>
              <a:rPr lang="el-GR" dirty="0">
                <a:latin typeface="Times New Roman" panose="02020603050405020304" pitchFamily="18" charset="0"/>
                <a:cs typeface="Times New Roman" panose="02020603050405020304" pitchFamily="18" charset="0"/>
              </a:rPr>
              <a:t>χαρακτηρίζονται από ταχεία δράση και ευρύ </a:t>
            </a:r>
            <a:r>
              <a:rPr lang="el-GR" dirty="0" err="1">
                <a:latin typeface="Times New Roman" panose="02020603050405020304" pitchFamily="18" charset="0"/>
                <a:cs typeface="Times New Roman" panose="02020603050405020304" pitchFamily="18" charset="0"/>
              </a:rPr>
              <a:t>αντιμικροβιακό</a:t>
            </a:r>
            <a:r>
              <a:rPr lang="el-GR" dirty="0">
                <a:latin typeface="Times New Roman" panose="02020603050405020304" pitchFamily="18" charset="0"/>
                <a:cs typeface="Times New Roman" panose="02020603050405020304" pitchFamily="18" charset="0"/>
              </a:rPr>
              <a:t> φάσμα. Δεν παρουσιάζουν τοξικότητα σε φυσιολογικές συγκεντρώσεις 10-20 </a:t>
            </a:r>
            <a:r>
              <a:rPr lang="el-GR" dirty="0" err="1">
                <a:latin typeface="Times New Roman" panose="02020603050405020304" pitchFamily="18" charset="0"/>
                <a:cs typeface="Times New Roman" panose="02020603050405020304" pitchFamily="18" charset="0"/>
              </a:rPr>
              <a:t>ppm</a:t>
            </a:r>
            <a:r>
              <a:rPr lang="el-GR" dirty="0">
                <a:latin typeface="Times New Roman" panose="02020603050405020304" pitchFamily="18" charset="0"/>
                <a:cs typeface="Times New Roman" panose="02020603050405020304" pitchFamily="18" charset="0"/>
              </a:rPr>
              <a:t> ενεργού ιωδίου. Μπορούν να έχουν διαβρωτική δράση ανάλογα με τη χρησιμοποιούμενη συγκέντρωση και το μέταλλο με το οποίο έρχονται σε επαφή και γι’ αυτό το λόγο θα πρέπει να ξεπλένονται μετά την εφαρμογή τους.</a:t>
            </a:r>
          </a:p>
        </p:txBody>
      </p:sp>
      <p:pic>
        <p:nvPicPr>
          <p:cNvPr id="4" name="Εικόνα 3" descr="Εικόνα που περιέχει λευκός πίνακας&#10;&#10;Περιγραφή που δημιουργήθηκε αυτόματα">
            <a:extLst>
              <a:ext uri="{FF2B5EF4-FFF2-40B4-BE49-F238E27FC236}">
                <a16:creationId xmlns:a16="http://schemas.microsoft.com/office/drawing/2014/main" id="{96DF7851-BACF-4521-880D-4155A1CCEC2C}"/>
              </a:ext>
            </a:extLst>
          </p:cNvPr>
          <p:cNvPicPr>
            <a:picLocks noChangeAspect="1"/>
          </p:cNvPicPr>
          <p:nvPr/>
        </p:nvPicPr>
        <p:blipFill>
          <a:blip r:embed="rId2"/>
          <a:stretch>
            <a:fillRect/>
          </a:stretch>
        </p:blipFill>
        <p:spPr>
          <a:xfrm>
            <a:off x="7010401" y="2859114"/>
            <a:ext cx="4572000" cy="3051810"/>
          </a:xfrm>
          <a:prstGeom prst="rect">
            <a:avLst/>
          </a:prstGeom>
        </p:spPr>
      </p:pic>
    </p:spTree>
    <p:extLst>
      <p:ext uri="{BB962C8B-B14F-4D97-AF65-F5344CB8AC3E}">
        <p14:creationId xmlns:p14="http://schemas.microsoft.com/office/powerpoint/2010/main" val="1238728245"/>
      </p:ext>
    </p:extLst>
  </p:cSld>
  <p:clrMapOvr>
    <a:masterClrMapping/>
  </p:clrMapOvr>
  <p:transition spd="med">
    <p:pull/>
  </p:transition>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emplate>Επικάλυψη mod</Template>
  <TotalTime>245</TotalTime>
  <Words>765</Words>
  <Application>Microsoft Office PowerPoint</Application>
  <PresentationFormat>Ευρεία οθόνη</PresentationFormat>
  <Paragraphs>73</Paragraphs>
  <Slides>18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Arial Nova Light</vt:lpstr>
      <vt:lpstr>Elephant</vt:lpstr>
      <vt:lpstr>Times New Roman</vt:lpstr>
      <vt:lpstr>Wingdings</vt:lpstr>
      <vt:lpstr>ModOverlayVTI</vt:lpstr>
      <vt:lpstr>Υγιεινή Τροφίμων &amp; Συμπεριφορά Καταναλωτή</vt:lpstr>
      <vt:lpstr>Υλικά απολύμανσης</vt:lpstr>
      <vt:lpstr>Παρουσίαση του PowerPoint</vt:lpstr>
      <vt:lpstr>Παράγοντες που επηρεάζουν την αλληλεπίδραση ενός απολυμαντικού και ενός βακτηριακού κυττάρου</vt:lpstr>
      <vt:lpstr>Παρουσίαση του PowerPoint</vt:lpstr>
      <vt:lpstr>Παρουσίαση του PowerPoint</vt:lpstr>
      <vt:lpstr>Είδη απολυμαντικών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Υγιεινή Τροφίμων &amp; Συμπεριφορά Καταναλωτή</dc:title>
  <dc:creator>Λυδία</dc:creator>
  <cp:lastModifiedBy>Λυδία</cp:lastModifiedBy>
  <cp:revision>35</cp:revision>
  <dcterms:created xsi:type="dcterms:W3CDTF">2021-12-02T17:18:48Z</dcterms:created>
  <dcterms:modified xsi:type="dcterms:W3CDTF">2021-12-14T17:01:57Z</dcterms:modified>
</cp:coreProperties>
</file>