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446" r:id="rId3"/>
    <p:sldId id="450" r:id="rId4"/>
    <p:sldId id="463" r:id="rId5"/>
    <p:sldId id="477" r:id="rId6"/>
    <p:sldId id="485" r:id="rId7"/>
    <p:sldId id="451" r:id="rId8"/>
    <p:sldId id="452" r:id="rId9"/>
    <p:sldId id="453" r:id="rId10"/>
    <p:sldId id="454" r:id="rId11"/>
    <p:sldId id="455" r:id="rId12"/>
    <p:sldId id="456" r:id="rId13"/>
    <p:sldId id="457" r:id="rId14"/>
    <p:sldId id="459" r:id="rId15"/>
    <p:sldId id="460" r:id="rId16"/>
    <p:sldId id="487" r:id="rId17"/>
    <p:sldId id="486" r:id="rId18"/>
    <p:sldId id="461" r:id="rId19"/>
    <p:sldId id="462" r:id="rId20"/>
    <p:sldId id="483"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8D359-7059-4C15-8365-6810BDB5B5E8}" type="datetimeFigureOut">
              <a:rPr lang="el-GR" smtClean="0"/>
              <a:t>25/5/2022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ED3D-8AF7-4D5A-A2B7-530161B9BC06}" type="slidenum">
              <a:rPr lang="el-GR" smtClean="0"/>
              <a:t>‹#›</a:t>
            </a:fld>
            <a:endParaRPr lang="el-GR"/>
          </a:p>
        </p:txBody>
      </p:sp>
    </p:spTree>
    <p:extLst>
      <p:ext uri="{BB962C8B-B14F-4D97-AF65-F5344CB8AC3E}">
        <p14:creationId xmlns:p14="http://schemas.microsoft.com/office/powerpoint/2010/main" val="10817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4356-198A-26A0-5C6C-3412EFF28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82F4CF19-9A1E-B97F-790F-6AED60B9F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BF41ECD3-3BEC-EAF8-DC30-10C2D17DE2A3}"/>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5" name="Footer Placeholder 4">
            <a:extLst>
              <a:ext uri="{FF2B5EF4-FFF2-40B4-BE49-F238E27FC236}">
                <a16:creationId xmlns:a16="http://schemas.microsoft.com/office/drawing/2014/main" id="{C4BB4059-46D5-DAE6-DF47-75B6A1E115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83AC467-852F-6CB0-768D-4AC29C38E3E1}"/>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3478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E833-87A3-E3DC-B5A7-E245DD5407C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A47C89-767E-873F-2C89-7718D6E4E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1CA1761-9ACF-8640-CE3F-BBB5D9947C80}"/>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5" name="Footer Placeholder 4">
            <a:extLst>
              <a:ext uri="{FF2B5EF4-FFF2-40B4-BE49-F238E27FC236}">
                <a16:creationId xmlns:a16="http://schemas.microsoft.com/office/drawing/2014/main" id="{166406FA-41F5-E4A9-4AA3-9FBD28AC6C5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23FBDCE-78EA-7270-778E-47007B7161EF}"/>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322916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94E8C-5E10-B80A-0B91-B7FDE6991F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BCC760C-06D4-607B-5326-479102F233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DE476D-CD7F-EC6A-66DB-F7515F88A057}"/>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5" name="Footer Placeholder 4">
            <a:extLst>
              <a:ext uri="{FF2B5EF4-FFF2-40B4-BE49-F238E27FC236}">
                <a16:creationId xmlns:a16="http://schemas.microsoft.com/office/drawing/2014/main" id="{9CCF53D8-3C31-AAE5-ADBB-6830D034DB9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D8FB9D8-D26A-9797-6E20-71D52DCC6BB7}"/>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181947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7972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95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4016013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319106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09424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071936377"/>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6F97-86D0-62F4-0374-5B822437CF7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6D56418-5682-7DEB-CF3A-871EAEC4B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6634E35-520E-1751-CEB8-40264CFD0BDE}"/>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5" name="Footer Placeholder 4">
            <a:extLst>
              <a:ext uri="{FF2B5EF4-FFF2-40B4-BE49-F238E27FC236}">
                <a16:creationId xmlns:a16="http://schemas.microsoft.com/office/drawing/2014/main" id="{B24FC7DE-019A-A269-D45C-2BA2A3581D6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D2C00D-8442-C0DE-EB66-97E420A79E9B}"/>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174828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4D8F-D25E-41BE-D264-DBF83D78F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0A6F30FB-95AC-C479-9F00-1970E5C95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2D67A-220A-6DDF-8ACE-CFD8C4DA8CC6}"/>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5" name="Footer Placeholder 4">
            <a:extLst>
              <a:ext uri="{FF2B5EF4-FFF2-40B4-BE49-F238E27FC236}">
                <a16:creationId xmlns:a16="http://schemas.microsoft.com/office/drawing/2014/main" id="{D4BF83BA-CCCD-5786-4E86-A69C3DA09F1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BE9B54C-1149-43EF-3F03-A468763FB528}"/>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50695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00D8-686E-837A-7819-546884E01F8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A2751FD-1016-F664-90CD-D525CC972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7C48DD9-2927-D0D6-D184-21D8EC7E25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4D57ECE-246F-9872-00FD-BF8F3A38DECE}"/>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6" name="Footer Placeholder 5">
            <a:extLst>
              <a:ext uri="{FF2B5EF4-FFF2-40B4-BE49-F238E27FC236}">
                <a16:creationId xmlns:a16="http://schemas.microsoft.com/office/drawing/2014/main" id="{635BD964-B49C-A932-9815-783E763E8C7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1F84CDC-8B3F-0A6C-3697-7A52D192CAE0}"/>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32649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803F-048B-AAE0-51B6-D05804A82B31}"/>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F7A2AE1-FA3F-8C79-6CC1-6AD80A3FF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6667C9-0450-0773-74CE-036292A6C9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B695121-32B8-2B60-8134-4AC5F2B3B1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D69B9-BC7A-A824-584D-586DB0AC3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667019B-05F8-BB9D-D330-B2242D342DDE}"/>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8" name="Footer Placeholder 7">
            <a:extLst>
              <a:ext uri="{FF2B5EF4-FFF2-40B4-BE49-F238E27FC236}">
                <a16:creationId xmlns:a16="http://schemas.microsoft.com/office/drawing/2014/main" id="{21A33CB9-B6AB-AC61-27B0-D6D425B7D67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A8A6E20-1110-99E6-01F2-4A91B6A0F9B9}"/>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206576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5B08-5732-C670-36CB-F06498E3E9FE}"/>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D05DA3A-2482-C4DC-37BE-68B1E2F414EB}"/>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4" name="Footer Placeholder 3">
            <a:extLst>
              <a:ext uri="{FF2B5EF4-FFF2-40B4-BE49-F238E27FC236}">
                <a16:creationId xmlns:a16="http://schemas.microsoft.com/office/drawing/2014/main" id="{718839A1-6624-85E6-B1DC-FEEA4207BE00}"/>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831FBEC6-7B8C-AAA6-B07B-C645D14EAC59}"/>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239125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0B9DB3-3690-E34C-105A-DAD2606D2A8F}"/>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3" name="Footer Placeholder 2">
            <a:extLst>
              <a:ext uri="{FF2B5EF4-FFF2-40B4-BE49-F238E27FC236}">
                <a16:creationId xmlns:a16="http://schemas.microsoft.com/office/drawing/2014/main" id="{F43243E7-2C77-BF0F-3C91-B0E00DC23973}"/>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03F0E2F-DB64-31D3-6030-EEC3062370C1}"/>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257763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B94A-D84F-F122-509C-94275FF7E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BF4A0FF0-E8FB-D127-2117-EC2E3F352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6A83424-A488-A7E5-560D-90034DA46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23840-0D0D-E24B-6D4A-B4BEE98601D1}"/>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6" name="Footer Placeholder 5">
            <a:extLst>
              <a:ext uri="{FF2B5EF4-FFF2-40B4-BE49-F238E27FC236}">
                <a16:creationId xmlns:a16="http://schemas.microsoft.com/office/drawing/2014/main" id="{308482F3-28CD-8FA1-F235-9C5D72C5776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380AF744-6356-511C-EB61-14AFD935E2F1}"/>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109455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B766-5E35-CEAD-9369-CB9D5C6D0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37E2155-29D8-CE20-BFC9-BDE4B8A30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E2FDA203-C506-B462-5C7B-CB87DA413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6B60F-E5A4-68C3-A088-78277468CED3}"/>
              </a:ext>
            </a:extLst>
          </p:cNvPr>
          <p:cNvSpPr>
            <a:spLocks noGrp="1"/>
          </p:cNvSpPr>
          <p:nvPr>
            <p:ph type="dt" sz="half" idx="10"/>
          </p:nvPr>
        </p:nvSpPr>
        <p:spPr/>
        <p:txBody>
          <a:bodyPr/>
          <a:lstStyle/>
          <a:p>
            <a:fld id="{24D2C832-2A04-4B7D-9AA9-5C79541D65DD}" type="datetimeFigureOut">
              <a:rPr lang="el-GR" smtClean="0"/>
              <a:t>25/5/2022</a:t>
            </a:fld>
            <a:endParaRPr lang="el-GR"/>
          </a:p>
        </p:txBody>
      </p:sp>
      <p:sp>
        <p:nvSpPr>
          <p:cNvPr id="6" name="Footer Placeholder 5">
            <a:extLst>
              <a:ext uri="{FF2B5EF4-FFF2-40B4-BE49-F238E27FC236}">
                <a16:creationId xmlns:a16="http://schemas.microsoft.com/office/drawing/2014/main" id="{2D8CA439-874C-4352-95AD-53E452404F6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F2EFF34-13EE-6FFF-4D88-4A19B9BB6E16}"/>
              </a:ext>
            </a:extLst>
          </p:cNvPr>
          <p:cNvSpPr>
            <a:spLocks noGrp="1"/>
          </p:cNvSpPr>
          <p:nvPr>
            <p:ph type="sldNum" sz="quarter" idx="12"/>
          </p:nvPr>
        </p:nvSpPr>
        <p:spPr/>
        <p:txBody>
          <a:bodyPr/>
          <a:lstStyle/>
          <a:p>
            <a:fld id="{8E7E44BC-E410-4209-B74C-4FFE5A77409F}" type="slidenum">
              <a:rPr lang="el-GR" smtClean="0"/>
              <a:t>‹#›</a:t>
            </a:fld>
            <a:endParaRPr lang="el-GR"/>
          </a:p>
        </p:txBody>
      </p:sp>
    </p:spTree>
    <p:extLst>
      <p:ext uri="{BB962C8B-B14F-4D97-AF65-F5344CB8AC3E}">
        <p14:creationId xmlns:p14="http://schemas.microsoft.com/office/powerpoint/2010/main" val="142521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762ED-1756-BB79-904B-C942B138C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0B0DE37E-BBF8-275C-6F90-2AA4D8B6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766AF63-49EC-6E31-7096-3AAEEFB1F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2C832-2A04-4B7D-9AA9-5C79541D65DD}" type="datetimeFigureOut">
              <a:rPr lang="el-GR" smtClean="0"/>
              <a:t>25/5/2022</a:t>
            </a:fld>
            <a:endParaRPr lang="el-GR"/>
          </a:p>
        </p:txBody>
      </p:sp>
      <p:sp>
        <p:nvSpPr>
          <p:cNvPr id="5" name="Footer Placeholder 4">
            <a:extLst>
              <a:ext uri="{FF2B5EF4-FFF2-40B4-BE49-F238E27FC236}">
                <a16:creationId xmlns:a16="http://schemas.microsoft.com/office/drawing/2014/main" id="{5A543F70-946C-B5DE-4C1F-1A57F93CD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4ACB5E4-3297-BDE2-9690-2038D6E09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E44BC-E410-4209-B74C-4FFE5A77409F}" type="slidenum">
              <a:rPr lang="el-GR" smtClean="0"/>
              <a:t>‹#›</a:t>
            </a:fld>
            <a:endParaRPr lang="el-GR"/>
          </a:p>
        </p:txBody>
      </p:sp>
    </p:spTree>
    <p:extLst>
      <p:ext uri="{BB962C8B-B14F-4D97-AF65-F5344CB8AC3E}">
        <p14:creationId xmlns:p14="http://schemas.microsoft.com/office/powerpoint/2010/main" val="48136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9572261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13</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7D0C4-F69F-EE09-A104-3474A518F2B6}"/>
              </a:ext>
            </a:extLst>
          </p:cNvPr>
          <p:cNvSpPr txBox="1"/>
          <p:nvPr/>
        </p:nvSpPr>
        <p:spPr>
          <a:xfrm>
            <a:off x="481614" y="335465"/>
            <a:ext cx="3699769" cy="456535"/>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Ενδείξεις</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Αποτελεσματικότητα:</a:t>
            </a:r>
          </a:p>
        </p:txBody>
      </p:sp>
      <p:sp>
        <p:nvSpPr>
          <p:cNvPr id="8" name="TextBox 7">
            <a:extLst>
              <a:ext uri="{FF2B5EF4-FFF2-40B4-BE49-F238E27FC236}">
                <a16:creationId xmlns:a16="http://schemas.microsoft.com/office/drawing/2014/main" id="{9D7DD871-5ED4-5F34-4ECD-7369E602DBDE}"/>
              </a:ext>
            </a:extLst>
          </p:cNvPr>
          <p:cNvSpPr txBox="1"/>
          <p:nvPr/>
        </p:nvSpPr>
        <p:spPr>
          <a:xfrm>
            <a:off x="481614" y="792000"/>
            <a:ext cx="11396708" cy="419602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κλινική αποτελεσματικότητα του εμβολίου καταδείχθηκε σε μια μεγάλη μελέτη πεδίου που διεξήχθη στο Μπαγκλαντές το 1985, η οποία περιελάμβανε 89.596 άτομα. Σύμφωνα με τα αποτελέσματα της μελέτης εμβόλιο παρέχει προστασία για 3 έτη στους ενήλικες και για 6-12 μήνες στα παιδιά 2-5 ετών. Στους ενήλικες και τα παιδιά &gt; 5 ετών, η αποτελεσματικότητα του εμβολίου κατά τη διάρκεια του πρώτου έτους ήταν 78%, και κατά τη διάρκεια του δεύτερου έτους 63%. Στα παιδιά 2-5 ετών η αποτελεσματικότητα του εμβολίου μειώθηκε από 100% κατά τη διάρκεια των 6 πρώτων μηνών σε 21% τους επόμενους 6 μήνες.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Μια άλλη μελέτη που διεξήχθη σε στρατιωτικούς στο Περού έδειξε κλινική αποτελεσματικότητα της τάξεως του 86%. Το εμβόλιο παρέχει προστασία έναντι του κλασικού (Μπαγκλαντές) και του βιότυπου El Tor (Περού). Αναφέρεται επίσης 67% αποτελεσματικότητα τους 3 πρώτους μήνες για την πρόληψη διάρροιας των ταξιδιωτών από ETEC.</a:t>
            </a:r>
          </a:p>
        </p:txBody>
      </p:sp>
    </p:spTree>
    <p:extLst>
      <p:ext uri="{BB962C8B-B14F-4D97-AF65-F5344CB8AC3E}">
        <p14:creationId xmlns:p14="http://schemas.microsoft.com/office/powerpoint/2010/main" val="352048221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B60D1B-AE3E-D2DB-4FFE-B6FB17CF9E13}"/>
              </a:ext>
            </a:extLst>
          </p:cNvPr>
          <p:cNvSpPr txBox="1"/>
          <p:nvPr/>
        </p:nvSpPr>
        <p:spPr>
          <a:xfrm>
            <a:off x="4192849" y="254778"/>
            <a:ext cx="3806301" cy="369332"/>
          </a:xfrm>
          <a:prstGeom prst="rect">
            <a:avLst/>
          </a:prstGeom>
          <a:noFill/>
        </p:spPr>
        <p:txBody>
          <a:bodyPr wrap="square">
            <a:spAutoFit/>
          </a:bodyPr>
          <a:lstStyle/>
          <a:p>
            <a:pPr algn="l"/>
            <a:r>
              <a:rPr lang="el-GR" b="1" dirty="0">
                <a:latin typeface="Arial" panose="020B0604020202020204" pitchFamily="34" charset="0"/>
                <a:cs typeface="Arial" panose="020B0604020202020204" pitchFamily="34" charset="0"/>
              </a:rPr>
              <a:t>Εμβόλιο εναντίον του Ρότα ιού</a:t>
            </a:r>
          </a:p>
        </p:txBody>
      </p:sp>
      <p:sp>
        <p:nvSpPr>
          <p:cNvPr id="8" name="TextBox 7">
            <a:extLst>
              <a:ext uri="{FF2B5EF4-FFF2-40B4-BE49-F238E27FC236}">
                <a16:creationId xmlns:a16="http://schemas.microsoft.com/office/drawing/2014/main" id="{FC4B64A0-8654-51D6-EAE7-78D3B269731A}"/>
              </a:ext>
            </a:extLst>
          </p:cNvPr>
          <p:cNvSpPr txBox="1"/>
          <p:nvPr/>
        </p:nvSpPr>
        <p:spPr>
          <a:xfrm>
            <a:off x="357326" y="624110"/>
            <a:ext cx="3406806" cy="456535"/>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Επιδημιολογικά στοιχεία</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E690614-3AF9-F28E-525E-D05AAF73CBCB}"/>
              </a:ext>
            </a:extLst>
          </p:cNvPr>
          <p:cNvSpPr txBox="1"/>
          <p:nvPr/>
        </p:nvSpPr>
        <p:spPr>
          <a:xfrm>
            <a:off x="357326" y="1080645"/>
            <a:ext cx="11477348" cy="253402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Ρότα ιός προκαλεί γαστρεντερίτιδες κυρίως σε βρέφη και μικρά παιδιά. Προσβάλλει ειδικά τα παιδιά που πηγαίνουν νηπιοβρεφοκομικό σταθμό. Μέχρι την ηλικία των πέντε χρονών σχεδόν όλα τα παιδιά έχουν προσβληθεί από αυτόν το ιό.</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ιός αυτός είναι υπεύθυνος για 3 εκατομμύρια περιστατικά το χρόνο στην Αμερική. Από αυτά, οι 55.000 χρειάζεται να νοσηλευτούν σε νοσοκομείο.</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Προκαλεί κάθε χρόνο πέραν των 530.000 θανάτων.</a:t>
            </a:r>
          </a:p>
        </p:txBody>
      </p:sp>
    </p:spTree>
    <p:extLst>
      <p:ext uri="{BB962C8B-B14F-4D97-AF65-F5344CB8AC3E}">
        <p14:creationId xmlns:p14="http://schemas.microsoft.com/office/powerpoint/2010/main" val="32307207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277CE-CBFD-BC6F-343B-7025E2201CCE}"/>
              </a:ext>
            </a:extLst>
          </p:cNvPr>
          <p:cNvSpPr txBox="1"/>
          <p:nvPr/>
        </p:nvSpPr>
        <p:spPr>
          <a:xfrm>
            <a:off x="508246" y="816263"/>
            <a:ext cx="11112624" cy="1959511"/>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ü"/>
            </a:pPr>
            <a:r>
              <a:rPr lang="el-GR" b="0" i="0" dirty="0">
                <a:solidFill>
                  <a:srgbClr val="333333"/>
                </a:solidFill>
                <a:effectLst/>
                <a:latin typeface="arial" panose="020B0604020202020204" pitchFamily="34" charset="0"/>
              </a:rPr>
              <a:t>Προσφέρονται δύο είδη εμβολίου εναντίον του ροταϊού που χορηγούνται από το στόμα. </a:t>
            </a:r>
          </a:p>
          <a:p>
            <a:pPr marL="285750" indent="-285750" algn="just">
              <a:lnSpc>
                <a:spcPct val="150000"/>
              </a:lnSpc>
              <a:spcAft>
                <a:spcPts val="1000"/>
              </a:spcAft>
              <a:buFont typeface="Wingdings" panose="05000000000000000000" pitchFamily="2" charset="2"/>
              <a:buChar char="ü"/>
            </a:pPr>
            <a:r>
              <a:rPr lang="el-GR" b="0" i="0" dirty="0">
                <a:solidFill>
                  <a:srgbClr val="333333"/>
                </a:solidFill>
                <a:effectLst/>
                <a:latin typeface="arial" panose="020B0604020202020204" pitchFamily="34" charset="0"/>
              </a:rPr>
              <a:t>Σε πολλές χώρες τα εμβόλια αυτά αποτελούν μέρος των εθνικών προγραμμάτων εμβολιασμού.</a:t>
            </a:r>
          </a:p>
          <a:p>
            <a:pPr marL="285750" indent="-285750" algn="just">
              <a:lnSpc>
                <a:spcPct val="150000"/>
              </a:lnSpc>
              <a:spcAft>
                <a:spcPts val="1000"/>
              </a:spcAft>
              <a:buFont typeface="Wingdings" panose="05000000000000000000" pitchFamily="2" charset="2"/>
              <a:buChar char="ü"/>
            </a:pPr>
            <a:r>
              <a:rPr lang="el-GR" b="0" i="0" dirty="0">
                <a:solidFill>
                  <a:srgbClr val="333333"/>
                </a:solidFill>
                <a:effectLst/>
                <a:latin typeface="arial" panose="020B0604020202020204" pitchFamily="34" charset="0"/>
              </a:rPr>
              <a:t>Το εμβόλιο αποτελείται από ζωντανούς εξασθενισμένους ιούς, ο οποίοι μιμούνται την φυσιολογική λοίμωξη χωρίς να προκαλούν γαστρεντερίτιδα.</a:t>
            </a:r>
          </a:p>
        </p:txBody>
      </p:sp>
      <p:sp>
        <p:nvSpPr>
          <p:cNvPr id="8" name="TextBox 7">
            <a:extLst>
              <a:ext uri="{FF2B5EF4-FFF2-40B4-BE49-F238E27FC236}">
                <a16:creationId xmlns:a16="http://schemas.microsoft.com/office/drawing/2014/main" id="{9D9D88F5-BCBD-0267-5C26-1F50E25DB24B}"/>
              </a:ext>
            </a:extLst>
          </p:cNvPr>
          <p:cNvSpPr txBox="1"/>
          <p:nvPr/>
        </p:nvSpPr>
        <p:spPr>
          <a:xfrm>
            <a:off x="508246" y="450087"/>
            <a:ext cx="4560903"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Τύποι εμβολίου: </a:t>
            </a:r>
            <a:endParaRPr lang="el-GR" dirty="0"/>
          </a:p>
        </p:txBody>
      </p:sp>
      <p:sp>
        <p:nvSpPr>
          <p:cNvPr id="10" name="TextBox 9">
            <a:extLst>
              <a:ext uri="{FF2B5EF4-FFF2-40B4-BE49-F238E27FC236}">
                <a16:creationId xmlns:a16="http://schemas.microsoft.com/office/drawing/2014/main" id="{AB584524-B52F-FAC1-CE77-7A32E570859D}"/>
              </a:ext>
            </a:extLst>
          </p:cNvPr>
          <p:cNvSpPr txBox="1"/>
          <p:nvPr/>
        </p:nvSpPr>
        <p:spPr>
          <a:xfrm>
            <a:off x="508246" y="4310494"/>
            <a:ext cx="11112623"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solidFill>
                  <a:srgbClr val="333333"/>
                </a:solidFill>
                <a:latin typeface="arial" panose="020B0604020202020204" pitchFamily="34" charset="0"/>
              </a:rPr>
              <a:t>Προσφέρει υψηλή προστασία 100% στα σοβαρά περιστατικά. Επιπλέον προσφέρει μείωση ανάγκης για νοσηλεία σοβαρών περιστατικών γαστρεντερίτιδας από ρότα ιό κατά 85%.</a:t>
            </a:r>
          </a:p>
          <a:p>
            <a:pPr marL="285750" indent="-285750" algn="just">
              <a:lnSpc>
                <a:spcPct val="150000"/>
              </a:lnSpc>
              <a:buFont typeface="Wingdings" panose="05000000000000000000" pitchFamily="2" charset="2"/>
              <a:buChar char="ü"/>
            </a:pPr>
            <a:r>
              <a:rPr lang="el-GR" dirty="0">
                <a:solidFill>
                  <a:srgbClr val="333333"/>
                </a:solidFill>
                <a:latin typeface="arial" panose="020B0604020202020204" pitchFamily="34" charset="0"/>
              </a:rPr>
              <a:t>Δεν προστατεύει από τη γαστρεντερίτιδα που προκαλείται από άλλους ιούς ή βακτήρια όπως τη σαλμονέλα.</a:t>
            </a:r>
          </a:p>
        </p:txBody>
      </p:sp>
      <p:sp>
        <p:nvSpPr>
          <p:cNvPr id="12" name="TextBox 11">
            <a:extLst>
              <a:ext uri="{FF2B5EF4-FFF2-40B4-BE49-F238E27FC236}">
                <a16:creationId xmlns:a16="http://schemas.microsoft.com/office/drawing/2014/main" id="{01F08B2F-5334-CCCE-F576-AB4182EB0E60}"/>
              </a:ext>
            </a:extLst>
          </p:cNvPr>
          <p:cNvSpPr txBox="1"/>
          <p:nvPr/>
        </p:nvSpPr>
        <p:spPr>
          <a:xfrm>
            <a:off x="508246" y="3853959"/>
            <a:ext cx="3726402" cy="456535"/>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Ενδείξεις</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Αποτελεσματικότητα:</a:t>
            </a:r>
          </a:p>
        </p:txBody>
      </p:sp>
    </p:spTree>
    <p:extLst>
      <p:ext uri="{BB962C8B-B14F-4D97-AF65-F5344CB8AC3E}">
        <p14:creationId xmlns:p14="http://schemas.microsoft.com/office/powerpoint/2010/main" val="3425925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CF4154-7B42-96AE-32D3-0556A4ACDBDC}"/>
              </a:ext>
            </a:extLst>
          </p:cNvPr>
          <p:cNvSpPr txBox="1"/>
          <p:nvPr/>
        </p:nvSpPr>
        <p:spPr>
          <a:xfrm>
            <a:off x="4272377" y="2796897"/>
            <a:ext cx="7330737"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Ακόμη δε έχει αναπτυχθεί κάποιο αποτελεσματικό εμβόλιο για το βακτήριο </a:t>
            </a:r>
            <a:r>
              <a:rPr lang="en-US" i="1" dirty="0">
                <a:latin typeface="Arial" panose="020B0604020202020204" pitchFamily="34" charset="0"/>
                <a:cs typeface="Arial" panose="020B0604020202020204" pitchFamily="34" charset="0"/>
              </a:rPr>
              <a:t>Listeria monocytogenes</a:t>
            </a:r>
            <a:r>
              <a:rPr lang="el-GR" dirty="0">
                <a:latin typeface="Arial" panose="020B0604020202020204" pitchFamily="34" charset="0"/>
                <a:cs typeface="Arial" panose="020B0604020202020204" pitchFamily="34" charset="0"/>
              </a:rPr>
              <a:t>, αν και υπάρχει ερευνητική δραστηριότητα προς αυτήν την κατεύθυνση.</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Πολλές πρόσφατες μελέτες αναφέρουν την ανάπτυξη εμβολίου κατά του είδους </a:t>
            </a:r>
            <a:r>
              <a:rPr lang="en-US" i="1" dirty="0">
                <a:latin typeface="Arial" panose="020B0604020202020204" pitchFamily="34" charset="0"/>
                <a:cs typeface="Arial" panose="020B0604020202020204" pitchFamily="34" charset="0"/>
              </a:rPr>
              <a:t>Staphylococcus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aureus</a:t>
            </a:r>
            <a:r>
              <a:rPr lang="el-GR" dirty="0">
                <a:latin typeface="Arial" panose="020B0604020202020204" pitchFamily="34" charset="0"/>
                <a:cs typeface="Arial" panose="020B0604020202020204" pitchFamily="34" charset="0"/>
              </a:rPr>
              <a:t>. Σε μία εξ’αυτών χορηγήθηκε σκεύασμα σε ασθενείς που υποβάλλονταν σε αιμοκάθαρση το οποίο τους παρείχε μερική προστασία, οι μολύνσεις μειώθηκαν κατά 57% στην ομάδα που είχε εμβολιαστεί αλλά η προστασία διαρκούσε στους μόνο για 40 εβδομάδες.</a:t>
            </a:r>
            <a:endParaRPr lang="el-GR"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FFD6F3A-6766-2D0A-DE55-8D098B6E9015}"/>
              </a:ext>
            </a:extLst>
          </p:cNvPr>
          <p:cNvSpPr txBox="1"/>
          <p:nvPr/>
        </p:nvSpPr>
        <p:spPr>
          <a:xfrm>
            <a:off x="150921" y="4332303"/>
            <a:ext cx="2938508" cy="369332"/>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Αλλες περιπτώσεις...</a:t>
            </a:r>
          </a:p>
        </p:txBody>
      </p:sp>
    </p:spTree>
    <p:extLst>
      <p:ext uri="{BB962C8B-B14F-4D97-AF65-F5344CB8AC3E}">
        <p14:creationId xmlns:p14="http://schemas.microsoft.com/office/powerpoint/2010/main" val="326887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60C1-77B2-F39A-8F7D-97B4A222AB18}"/>
              </a:ext>
            </a:extLst>
          </p:cNvPr>
          <p:cNvSpPr>
            <a:spLocks noGrp="1"/>
          </p:cNvSpPr>
          <p:nvPr>
            <p:ph type="title"/>
          </p:nvPr>
        </p:nvSpPr>
        <p:spPr>
          <a:xfrm>
            <a:off x="425388" y="195309"/>
            <a:ext cx="11341224" cy="639192"/>
          </a:xfrm>
        </p:spPr>
        <p:txBody>
          <a:bodyPr>
            <a:normAutofit/>
          </a:bodyPr>
          <a:lstStyle/>
          <a:p>
            <a:r>
              <a:rPr lang="el-GR" sz="1800" b="1" dirty="0">
                <a:latin typeface="Arial" panose="020B0604020202020204" pitchFamily="34" charset="0"/>
                <a:cs typeface="Arial" panose="020B0604020202020204" pitchFamily="34" charset="0"/>
              </a:rPr>
              <a:t>Υπάρχει ανοσία μετά την προσβολή από ένα παθογόνο που προκαλεί τροφιμογενές νόσημα;</a:t>
            </a:r>
          </a:p>
        </p:txBody>
      </p:sp>
      <p:sp>
        <p:nvSpPr>
          <p:cNvPr id="6" name="TextBox 5">
            <a:extLst>
              <a:ext uri="{FF2B5EF4-FFF2-40B4-BE49-F238E27FC236}">
                <a16:creationId xmlns:a16="http://schemas.microsoft.com/office/drawing/2014/main" id="{E466C8A9-2699-E492-5F6F-9AED9297ED45}"/>
              </a:ext>
            </a:extLst>
          </p:cNvPr>
          <p:cNvSpPr txBox="1"/>
          <p:nvPr/>
        </p:nvSpPr>
        <p:spPr>
          <a:xfrm>
            <a:off x="425388" y="834501"/>
            <a:ext cx="11341224" cy="294952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solidFill>
                  <a:srgbClr val="353535"/>
                </a:solidFill>
                <a:latin typeface="Arial" panose="020B0604020202020204" pitchFamily="34" charset="0"/>
                <a:cs typeface="Arial" panose="020B0604020202020204" pitchFamily="34" charset="0"/>
              </a:rPr>
              <a:t>Εμβόλιο για τη γαστρεντερίτιδα από το νοροϊό δεν </a:t>
            </a:r>
            <a:r>
              <a:rPr lang="el-GR" b="0" i="0" dirty="0">
                <a:solidFill>
                  <a:srgbClr val="353535"/>
                </a:solidFill>
                <a:effectLst/>
                <a:latin typeface="Arial" panose="020B0604020202020204" pitchFamily="34" charset="0"/>
                <a:cs typeface="Arial" panose="020B0604020202020204" pitchFamily="34" charset="0"/>
              </a:rPr>
              <a:t>υπάρχει, η δε ανοσία γενικά είναι βραχυχρόνια και ειδική για το εκάστοτε στέλεχος.</a:t>
            </a:r>
          </a:p>
          <a:p>
            <a:pPr marL="285750" indent="-285750" algn="just">
              <a:lnSpc>
                <a:spcPct val="150000"/>
              </a:lnSpc>
              <a:buFont typeface="Wingdings" panose="05000000000000000000" pitchFamily="2" charset="2"/>
              <a:buChar char="ü"/>
            </a:pPr>
            <a:r>
              <a:rPr lang="el-GR" dirty="0">
                <a:solidFill>
                  <a:srgbClr val="353535"/>
                </a:solidFill>
                <a:latin typeface="Arial" panose="020B0604020202020204" pitchFamily="34" charset="0"/>
                <a:cs typeface="Arial" panose="020B0604020202020204" pitchFamily="34" charset="0"/>
              </a:rPr>
              <a:t>Η έκθεση σε άγριου τύπου σαλμονέλα οδηγεί σε μια ισχυρή ανοσολογική απόκριση που προκαλεί δια βίου ανοσία.</a:t>
            </a:r>
          </a:p>
          <a:p>
            <a:pPr marL="285750" indent="-285750" algn="just">
              <a:lnSpc>
                <a:spcPct val="150000"/>
              </a:lnSpc>
              <a:buFont typeface="Wingdings" panose="05000000000000000000" pitchFamily="2" charset="2"/>
              <a:buChar char="ü"/>
            </a:pPr>
            <a:r>
              <a:rPr lang="el-GR" dirty="0">
                <a:solidFill>
                  <a:srgbClr val="353535"/>
                </a:solidFill>
                <a:latin typeface="Arial" panose="020B0604020202020204" pitchFamily="34" charset="0"/>
                <a:cs typeface="Arial" panose="020B0604020202020204" pitchFamily="34" charset="0"/>
              </a:rPr>
              <a:t>Σε γενικές γραμμές μπορεί να γίνει επαναλοίμωξη με κάποιο παθογόνο, το οποίο όμως θα ανήκει σε διαφορετικό ορότυπο.</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2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C1C889-B71E-0204-1FB6-ED084198C5C0}"/>
              </a:ext>
            </a:extLst>
          </p:cNvPr>
          <p:cNvSpPr txBox="1"/>
          <p:nvPr/>
        </p:nvSpPr>
        <p:spPr>
          <a:xfrm>
            <a:off x="4175094" y="334678"/>
            <a:ext cx="3841812" cy="369332"/>
          </a:xfrm>
          <a:prstGeom prst="rect">
            <a:avLst/>
          </a:prstGeom>
          <a:noFill/>
        </p:spPr>
        <p:txBody>
          <a:bodyPr wrap="square">
            <a:spAutoFit/>
          </a:bodyPr>
          <a:lstStyle/>
          <a:p>
            <a:pPr algn="just"/>
            <a:r>
              <a:rPr lang="en-US" b="1" i="0" dirty="0">
                <a:solidFill>
                  <a:srgbClr val="000000"/>
                </a:solidFill>
                <a:effectLst/>
                <a:latin typeface="Arial" panose="020B0604020202020204" pitchFamily="34" charset="0"/>
                <a:cs typeface="Arial" panose="020B0604020202020204" pitchFamily="34" charset="0"/>
              </a:rPr>
              <a:t>T</a:t>
            </a:r>
            <a:r>
              <a:rPr lang="el-GR" b="1" i="0" dirty="0">
                <a:solidFill>
                  <a:srgbClr val="000000"/>
                </a:solidFill>
                <a:effectLst/>
                <a:latin typeface="Arial" panose="020B0604020202020204" pitchFamily="34" charset="0"/>
                <a:cs typeface="Arial" panose="020B0604020202020204" pitchFamily="34" charset="0"/>
              </a:rPr>
              <a:t>α μονοκλωνικά αντισώματα</a:t>
            </a:r>
          </a:p>
        </p:txBody>
      </p:sp>
      <p:sp>
        <p:nvSpPr>
          <p:cNvPr id="10" name="TextBox 9">
            <a:extLst>
              <a:ext uri="{FF2B5EF4-FFF2-40B4-BE49-F238E27FC236}">
                <a16:creationId xmlns:a16="http://schemas.microsoft.com/office/drawing/2014/main" id="{16FE5FC0-D2E3-BE2C-4661-E9E481FBD6B3}"/>
              </a:ext>
            </a:extLst>
          </p:cNvPr>
          <p:cNvSpPr txBox="1"/>
          <p:nvPr/>
        </p:nvSpPr>
        <p:spPr>
          <a:xfrm>
            <a:off x="388768" y="856669"/>
            <a:ext cx="11414464"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Ένα μονοκλωνικό αντίσωμα είναι αντίσωμα που κατασκευάζεται με κλωνοποίηση ενός μοναδικού λευκού αιμοσφαιρίου.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Συνδέονται μόνο με τον ίδιο επίτοπο (το τμήμα ενός αντιγόνου που αναγνωρίζεται από το αντίσωμα).</a:t>
            </a:r>
          </a:p>
          <a:p>
            <a:pPr algn="just">
              <a:lnSpc>
                <a:spcPct val="150000"/>
              </a:lnSpc>
            </a:pPr>
            <a:endParaRPr lang="el-GR"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D22E5-5A86-65B3-385A-6C4FABDDFB79}"/>
              </a:ext>
            </a:extLst>
          </p:cNvPr>
          <p:cNvPicPr>
            <a:picLocks noChangeAspect="1"/>
          </p:cNvPicPr>
          <p:nvPr/>
        </p:nvPicPr>
        <p:blipFill>
          <a:blip r:embed="rId2"/>
          <a:stretch>
            <a:fillRect/>
          </a:stretch>
        </p:blipFill>
        <p:spPr>
          <a:xfrm>
            <a:off x="3419613" y="3316481"/>
            <a:ext cx="5352773" cy="3206841"/>
          </a:xfrm>
          <a:prstGeom prst="rect">
            <a:avLst/>
          </a:prstGeom>
        </p:spPr>
      </p:pic>
    </p:spTree>
    <p:extLst>
      <p:ext uri="{BB962C8B-B14F-4D97-AF65-F5344CB8AC3E}">
        <p14:creationId xmlns:p14="http://schemas.microsoft.com/office/powerpoint/2010/main" val="13558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773958-F402-3574-4E47-0B39EA900539}"/>
              </a:ext>
            </a:extLst>
          </p:cNvPr>
          <p:cNvSpPr>
            <a:spLocks noGrp="1"/>
          </p:cNvSpPr>
          <p:nvPr>
            <p:ph type="body" sz="quarter" idx="14"/>
          </p:nvPr>
        </p:nvSpPr>
        <p:spPr>
          <a:xfrm>
            <a:off x="350667" y="1306003"/>
            <a:ext cx="7443926" cy="744738"/>
          </a:xfrm>
        </p:spPr>
        <p:txBody>
          <a:bodyPr/>
          <a:lstStyle/>
          <a:p>
            <a:pPr marL="0" indent="0" algn="just">
              <a:buNone/>
            </a:pPr>
            <a:r>
              <a:rPr lang="el-GR" dirty="0">
                <a:latin typeface="Arial" panose="020B0604020202020204" pitchFamily="34" charset="0"/>
                <a:cs typeface="Arial" panose="020B0604020202020204" pitchFamily="34" charset="0"/>
              </a:rPr>
              <a:t>Και για το τέλος μία ειδική περίπτωση επιδημιολογικής επιτήρησης....</a:t>
            </a:r>
          </a:p>
        </p:txBody>
      </p:sp>
      <p:pic>
        <p:nvPicPr>
          <p:cNvPr id="5" name="Picture 4">
            <a:extLst>
              <a:ext uri="{FF2B5EF4-FFF2-40B4-BE49-F238E27FC236}">
                <a16:creationId xmlns:a16="http://schemas.microsoft.com/office/drawing/2014/main" id="{2D96644E-07BB-6799-B809-823738B59C1D}"/>
              </a:ext>
            </a:extLst>
          </p:cNvPr>
          <p:cNvPicPr>
            <a:picLocks noChangeAspect="1"/>
          </p:cNvPicPr>
          <p:nvPr/>
        </p:nvPicPr>
        <p:blipFill>
          <a:blip r:embed="rId2"/>
          <a:stretch>
            <a:fillRect/>
          </a:stretch>
        </p:blipFill>
        <p:spPr>
          <a:xfrm>
            <a:off x="0" y="3431653"/>
            <a:ext cx="4203577" cy="3152683"/>
          </a:xfrm>
          <a:prstGeom prst="rect">
            <a:avLst/>
          </a:prstGeom>
        </p:spPr>
      </p:pic>
      <p:pic>
        <p:nvPicPr>
          <p:cNvPr id="6" name="Picture 5">
            <a:extLst>
              <a:ext uri="{FF2B5EF4-FFF2-40B4-BE49-F238E27FC236}">
                <a16:creationId xmlns:a16="http://schemas.microsoft.com/office/drawing/2014/main" id="{C0D492B7-6B21-1B40-56CF-476AB91AD9F6}"/>
              </a:ext>
            </a:extLst>
          </p:cNvPr>
          <p:cNvPicPr>
            <a:picLocks noChangeAspect="1"/>
          </p:cNvPicPr>
          <p:nvPr/>
        </p:nvPicPr>
        <p:blipFill>
          <a:blip r:embed="rId3"/>
          <a:stretch>
            <a:fillRect/>
          </a:stretch>
        </p:blipFill>
        <p:spPr>
          <a:xfrm>
            <a:off x="4203577" y="3434307"/>
            <a:ext cx="4203577" cy="3147376"/>
          </a:xfrm>
          <a:prstGeom prst="rect">
            <a:avLst/>
          </a:prstGeom>
        </p:spPr>
      </p:pic>
      <p:pic>
        <p:nvPicPr>
          <p:cNvPr id="7" name="Picture 6">
            <a:extLst>
              <a:ext uri="{FF2B5EF4-FFF2-40B4-BE49-F238E27FC236}">
                <a16:creationId xmlns:a16="http://schemas.microsoft.com/office/drawing/2014/main" id="{82D6C09B-0BB1-F6B0-3EA0-5DA5EABF754D}"/>
              </a:ext>
            </a:extLst>
          </p:cNvPr>
          <p:cNvPicPr>
            <a:picLocks noChangeAspect="1"/>
          </p:cNvPicPr>
          <p:nvPr/>
        </p:nvPicPr>
        <p:blipFill>
          <a:blip r:embed="rId4"/>
          <a:stretch>
            <a:fillRect/>
          </a:stretch>
        </p:blipFill>
        <p:spPr>
          <a:xfrm>
            <a:off x="8407155" y="3431653"/>
            <a:ext cx="3784846" cy="3150030"/>
          </a:xfrm>
          <a:prstGeom prst="rect">
            <a:avLst/>
          </a:prstGeom>
        </p:spPr>
      </p:pic>
    </p:spTree>
    <p:extLst>
      <p:ext uri="{BB962C8B-B14F-4D97-AF65-F5344CB8AC3E}">
        <p14:creationId xmlns:p14="http://schemas.microsoft.com/office/powerpoint/2010/main" val="196386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D1FDC-CCB8-B021-33B3-85670278CD32}"/>
              </a:ext>
            </a:extLst>
          </p:cNvPr>
          <p:cNvSpPr txBox="1"/>
          <p:nvPr/>
        </p:nvSpPr>
        <p:spPr>
          <a:xfrm>
            <a:off x="4152900" y="343554"/>
            <a:ext cx="388620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Η διάρροια των ταξιδιωτών</a:t>
            </a:r>
          </a:p>
        </p:txBody>
      </p:sp>
      <p:sp>
        <p:nvSpPr>
          <p:cNvPr id="8" name="TextBox 7">
            <a:extLst>
              <a:ext uri="{FF2B5EF4-FFF2-40B4-BE49-F238E27FC236}">
                <a16:creationId xmlns:a16="http://schemas.microsoft.com/office/drawing/2014/main" id="{834635B0-3985-E178-1807-359DA4850902}"/>
              </a:ext>
            </a:extLst>
          </p:cNvPr>
          <p:cNvSpPr txBox="1"/>
          <p:nvPr/>
        </p:nvSpPr>
        <p:spPr>
          <a:xfrm>
            <a:off x="357326" y="776692"/>
            <a:ext cx="11467730" cy="3365024"/>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Επιδημιολογία: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Περίπου 50 εκ ταξιδιώτες επισκέπτονται κάθε χρόνο αναπτυσσόμενες και τροπικές χώρες. Το 25-50% από αυτούς προσβάλλονται από διάρροια κατά τη διάρκεια του ταξιδιού τους, γεγονός που υποδεικνύει ότι η διάρροια των ταξιδιωτών αποτελεί το συχνότερα απαντώμενο νόσημα σε ταξιδιώτες.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 και η διάρροια των ταξιδιωτών, στην πλειονότητα των περιπτώσεων, αποτελεί ένα ήπιο, αυτοπεριοριζόμενο νόσημα, ακόμα και μια μέρα ασθένειας μπορεί να προκαλέσει προβλήματα σε ένα καλά προγραμματισμένο ταξίδι, ενώ, το ένα τέταρτο περίπου των ταξιδιωτών με διάρροια θα αναγκαστούν να κάνουν σημαντικές τροποποιήσεις των δραστηριοτήτων τους. </a:t>
            </a:r>
          </a:p>
        </p:txBody>
      </p:sp>
    </p:spTree>
    <p:extLst>
      <p:ext uri="{BB962C8B-B14F-4D97-AF65-F5344CB8AC3E}">
        <p14:creationId xmlns:p14="http://schemas.microsoft.com/office/powerpoint/2010/main" val="228840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E8E7B1-E748-05BB-5EA2-3CBD4B9F85F7}"/>
              </a:ext>
            </a:extLst>
          </p:cNvPr>
          <p:cNvSpPr txBox="1"/>
          <p:nvPr/>
        </p:nvSpPr>
        <p:spPr>
          <a:xfrm>
            <a:off x="401715" y="476719"/>
            <a:ext cx="259006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Παράγοντες κινδύνου</a:t>
            </a:r>
          </a:p>
        </p:txBody>
      </p:sp>
      <p:sp>
        <p:nvSpPr>
          <p:cNvPr id="8" name="TextBox 7">
            <a:extLst>
              <a:ext uri="{FF2B5EF4-FFF2-40B4-BE49-F238E27FC236}">
                <a16:creationId xmlns:a16="http://schemas.microsoft.com/office/drawing/2014/main" id="{383416F9-B3F2-2698-0CD4-267179215F5D}"/>
              </a:ext>
            </a:extLst>
          </p:cNvPr>
          <p:cNvSpPr txBox="1"/>
          <p:nvPr/>
        </p:nvSpPr>
        <p:spPr>
          <a:xfrm>
            <a:off x="401714" y="947236"/>
            <a:ext cx="11219156" cy="461145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Προορισμός του ταξιδιού</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Περιοχές μεγάλης επικινδυνότητας θεωρούνται οι αναπτυσσόμενες χώρες της Λατινικής Αμερικής, της Αφρικής και της Ασίας (μέσος δείκτης προσβολής 53%).</a:t>
            </a:r>
            <a:r>
              <a:rPr lang="en-US" dirty="0">
                <a:latin typeface="Arial" panose="020B0604020202020204" pitchFamily="34" charset="0"/>
                <a:cs typeface="Arial" panose="020B0604020202020204" pitchFamily="34" charset="0"/>
              </a:rPr>
              <a:t> H</a:t>
            </a:r>
            <a:r>
              <a:rPr lang="el-GR" dirty="0">
                <a:latin typeface="Arial" panose="020B0604020202020204" pitchFamily="34" charset="0"/>
                <a:cs typeface="Arial" panose="020B0604020202020204" pitchFamily="34" charset="0"/>
              </a:rPr>
              <a:t> ΕΤΕC</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Εντεροτοξινογόνος</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Escherichia coli</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αποτελεί το κύριο αίτιο διάρροιας των ταξιδιωτών στην Λατινική Αμερική, Αφρική και Ασία, ενώ στην Ταϊλάνδη επικρατεί το </a:t>
            </a:r>
            <a:r>
              <a:rPr lang="el-GR" i="1" dirty="0">
                <a:latin typeface="Arial" panose="020B0604020202020204" pitchFamily="34" charset="0"/>
                <a:cs typeface="Arial" panose="020B0604020202020204" pitchFamily="34" charset="0"/>
              </a:rPr>
              <a:t>Campylobacter</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Τύπος των γευμάτων</a:t>
            </a:r>
            <a:r>
              <a:rPr lang="en-US" dirty="0">
                <a:latin typeface="Arial" panose="020B0604020202020204" pitchFamily="34" charset="0"/>
                <a:cs typeface="Arial" panose="020B0604020202020204" pitchFamily="34" charset="0"/>
              </a:rPr>
              <a:t>: O</a:t>
            </a:r>
            <a:r>
              <a:rPr lang="el-GR" dirty="0">
                <a:latin typeface="Arial" panose="020B0604020202020204" pitchFamily="34" charset="0"/>
                <a:cs typeface="Arial" panose="020B0604020202020204" pitchFamily="34" charset="0"/>
              </a:rPr>
              <a:t>ι έρευνες έχουν δείξει ότι η παραμονή σε ξενοδοχείο πολυτελείας δεν προσφέρει μεγαλύτερη προστασία από ότι η διαμονή σε λιγότερο πολυτελή καταλύματα. Επιπλέον δε, οι ταξιδιώτες που επιλέγουν "πακέτα διακοπών" με πλήρη διατροφή, φαίνεται ότι διατρέχουν μεγαλύτερο κίνδυνο από ότι εκείνοι που επιλέγουν μόνοι τους τα γεύματά τους. Γενικά, τα γεύματα που σερβίρονται σε μπουφέδες, όπου τα τρόφιμα παραμένουν επί ώρες σε θερμοκρασία δωματίου, και τα γεύματα σε κρουαζιερόπλοια, όπου υπάρχει περιορισμένος χώρος αποθήκευσης και παρασκευής των τροφίμων, θεωρούνται ότι θέτουν τον ταξιδιώτη σε μεγαλύτερο κίνδυνο.</a:t>
            </a:r>
          </a:p>
        </p:txBody>
      </p:sp>
    </p:spTree>
    <p:extLst>
      <p:ext uri="{BB962C8B-B14F-4D97-AF65-F5344CB8AC3E}">
        <p14:creationId xmlns:p14="http://schemas.microsoft.com/office/powerpoint/2010/main" val="99575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728428" y="1010738"/>
            <a:ext cx="8184753" cy="6588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a:t>
            </a: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Το ανοσοποιητικό σύστημα (Μέρος Β’)</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4E509-C9C1-D39C-E937-380F66ABF13F}"/>
              </a:ext>
            </a:extLst>
          </p:cNvPr>
          <p:cNvSpPr txBox="1"/>
          <p:nvPr/>
        </p:nvSpPr>
        <p:spPr>
          <a:xfrm>
            <a:off x="552158" y="784234"/>
            <a:ext cx="11087683" cy="336502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Ένα από τα βασικά βήματα της επιδημιολογικής διερεύνησης συρροών κρουσμάτων είναι αυτό της εφαρμογής μέτρων ελέγχου της επιδημίας.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Μεταξύ των μέτρων ελέγχου περιλαμβάνεται η </a:t>
            </a:r>
            <a:r>
              <a:rPr lang="el-GR" b="1" dirty="0">
                <a:latin typeface="Arial" panose="020B0604020202020204" pitchFamily="34" charset="0"/>
                <a:cs typeface="Arial" panose="020B0604020202020204" pitchFamily="34" charset="0"/>
              </a:rPr>
              <a:t>καταστροφή του υποδόχου </a:t>
            </a:r>
            <a:r>
              <a:rPr lang="el-GR" dirty="0">
                <a:latin typeface="Arial" panose="020B0604020202020204" pitchFamily="34" charset="0"/>
                <a:cs typeface="Arial" panose="020B0604020202020204" pitchFamily="34" charset="0"/>
              </a:rPr>
              <a:t>(π.χ. των παρασίτων και ενδιάμεσων ξενιστών, όπως τα τρωκτικά, σε ορισμένα νοσήματα) και ο </a:t>
            </a:r>
            <a:r>
              <a:rPr lang="el-GR" b="1" dirty="0">
                <a:latin typeface="Arial" panose="020B0604020202020204" pitchFamily="34" charset="0"/>
                <a:cs typeface="Arial" panose="020B0604020202020204" pitchFamily="34" charset="0"/>
              </a:rPr>
              <a:t>περιορισμός του υποδόχου </a:t>
            </a:r>
            <a:r>
              <a:rPr lang="el-GR" dirty="0">
                <a:latin typeface="Arial" panose="020B0604020202020204" pitchFamily="34" charset="0"/>
                <a:cs typeface="Arial" panose="020B0604020202020204" pitchFamily="34" charset="0"/>
              </a:rPr>
              <a:t>με εμβολιασμούς, χημειοπροφύλαξη και χημειοθεραπεία, όταν ο άνθρωπος είναι το μόνο ή το σημαντικότερο υποδόχο.</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B360F-33C9-3D32-8453-CE088B61304F}"/>
              </a:ext>
            </a:extLst>
          </p:cNvPr>
          <p:cNvSpPr txBox="1"/>
          <p:nvPr/>
        </p:nvSpPr>
        <p:spPr>
          <a:xfrm>
            <a:off x="2642584" y="5042516"/>
            <a:ext cx="6906829" cy="369332"/>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Βασικός στόχος είναι η αύξηση της συλλογικής ανοσίας!!! </a:t>
            </a:r>
          </a:p>
        </p:txBody>
      </p:sp>
    </p:spTree>
    <p:extLst>
      <p:ext uri="{BB962C8B-B14F-4D97-AF65-F5344CB8AC3E}">
        <p14:creationId xmlns:p14="http://schemas.microsoft.com/office/powerpoint/2010/main" val="410925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327B17-53AC-4380-EAB0-0D045609B7CF}"/>
              </a:ext>
            </a:extLst>
          </p:cNvPr>
          <p:cNvSpPr txBox="1"/>
          <p:nvPr/>
        </p:nvSpPr>
        <p:spPr>
          <a:xfrm>
            <a:off x="3048740" y="2287765"/>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Αύξηση της συλλογικής ανοσίας του πληθυσμού</a:t>
            </a:r>
          </a:p>
        </p:txBody>
      </p:sp>
      <p:sp>
        <p:nvSpPr>
          <p:cNvPr id="8" name="TextBox 7">
            <a:extLst>
              <a:ext uri="{FF2B5EF4-FFF2-40B4-BE49-F238E27FC236}">
                <a16:creationId xmlns:a16="http://schemas.microsoft.com/office/drawing/2014/main" id="{BAF9A983-8736-CFEC-3A42-E4DA3D7D9BB4}"/>
              </a:ext>
            </a:extLst>
          </p:cNvPr>
          <p:cNvSpPr txBox="1"/>
          <p:nvPr/>
        </p:nvSpPr>
        <p:spPr>
          <a:xfrm>
            <a:off x="659536" y="2657097"/>
            <a:ext cx="10872928"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Στόχος του μέτρου είναι η τροποποίηση της αντίδρασης του ξενιστή (άνθρωπος). Μπορεί να γίνει με </a:t>
            </a: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τεχνητή ενεργητική ανοσοποίηση </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(εμβολιασμός) ή </a:t>
            </a: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με χορήγηση έτοιμων αντισωμάτων</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Σημαντικό πλεονέκτημα της τεχνητής ενεργητικής ανοσοποίησης στην αντιμετώπιση εξελισσόμενων επιδημικών εξάρσεων είναι η ταχύτητα με την οποία δημιουργείται η συλλογική ανοσία, ενώ μειονέκτημά της είναι ότι η δημιουργούμενη ανοσία είναι παροδική και συχνά μέτρια.</a:t>
            </a:r>
          </a:p>
        </p:txBody>
      </p:sp>
    </p:spTree>
    <p:extLst>
      <p:ext uri="{BB962C8B-B14F-4D97-AF65-F5344CB8AC3E}">
        <p14:creationId xmlns:p14="http://schemas.microsoft.com/office/powerpoint/2010/main" val="55929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C35F-B617-9B35-CCBB-FFF91EFFCEBB}"/>
              </a:ext>
            </a:extLst>
          </p:cNvPr>
          <p:cNvSpPr>
            <a:spLocks noGrp="1"/>
          </p:cNvSpPr>
          <p:nvPr>
            <p:ph type="title"/>
          </p:nvPr>
        </p:nvSpPr>
        <p:spPr>
          <a:xfrm>
            <a:off x="292223" y="1005396"/>
            <a:ext cx="11607554" cy="2423604"/>
          </a:xfrm>
        </p:spPr>
        <p:txBody>
          <a:bodyPr>
            <a:noAutofit/>
          </a:bodyPr>
          <a:lstStyle/>
          <a:p>
            <a:pPr>
              <a:lnSpc>
                <a:spcPct val="150000"/>
              </a:lnSpc>
            </a:pPr>
            <a:r>
              <a:rPr lang="el-GR" sz="1800" dirty="0">
                <a:latin typeface="Arial" panose="020B0604020202020204" pitchFamily="34" charset="0"/>
                <a:cs typeface="Arial" panose="020B0604020202020204" pitchFamily="34" charset="0"/>
              </a:rPr>
              <a:t>Για αρκετούς από τους λοιμογόνους παράγοντες έχουν αναπτυχθεί εμβόλια που μπορούν να παρέχουν μερική ή πλήρη ανοσία, για συγκεκριμένο χρονικό διάστημα ή μόνιμη.</a:t>
            </a: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r>
              <a:rPr lang="el-GR" sz="1800" dirty="0">
                <a:latin typeface="Arial" panose="020B0604020202020204" pitchFamily="34" charset="0"/>
                <a:cs typeface="Arial" panose="020B0604020202020204" pitchFamily="34" charset="0"/>
              </a:rPr>
              <a:t>Ακολουθούν ορισμένα παραδείγματα εμβολιασμών με καθοριστική συμβολή στον περιορισμό της μετάδοσης παθογόνων που ευθύνονται για τροφιμογενή νοσήματα.</a:t>
            </a:r>
          </a:p>
        </p:txBody>
      </p:sp>
      <p:pic>
        <p:nvPicPr>
          <p:cNvPr id="5" name="Picture 4">
            <a:extLst>
              <a:ext uri="{FF2B5EF4-FFF2-40B4-BE49-F238E27FC236}">
                <a16:creationId xmlns:a16="http://schemas.microsoft.com/office/drawing/2014/main" id="{26721C6B-5A85-7F96-AD84-940904585DA9}"/>
              </a:ext>
            </a:extLst>
          </p:cNvPr>
          <p:cNvPicPr>
            <a:picLocks noChangeAspect="1"/>
          </p:cNvPicPr>
          <p:nvPr/>
        </p:nvPicPr>
        <p:blipFill>
          <a:blip r:embed="rId2"/>
          <a:stretch>
            <a:fillRect/>
          </a:stretch>
        </p:blipFill>
        <p:spPr>
          <a:xfrm>
            <a:off x="3764132" y="3826277"/>
            <a:ext cx="4663736" cy="2598938"/>
          </a:xfrm>
          <a:prstGeom prst="rect">
            <a:avLst/>
          </a:prstGeom>
        </p:spPr>
      </p:pic>
    </p:spTree>
    <p:extLst>
      <p:ext uri="{BB962C8B-B14F-4D97-AF65-F5344CB8AC3E}">
        <p14:creationId xmlns:p14="http://schemas.microsoft.com/office/powerpoint/2010/main" val="126542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389522-FAFC-E74D-C432-5F10E34A0182}"/>
              </a:ext>
            </a:extLst>
          </p:cNvPr>
          <p:cNvSpPr txBox="1"/>
          <p:nvPr/>
        </p:nvSpPr>
        <p:spPr>
          <a:xfrm>
            <a:off x="3821378" y="392990"/>
            <a:ext cx="4913115"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Εμβόλιο τυφοειδούς πυρετού</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Salmonella</a:t>
            </a:r>
            <a:r>
              <a:rPr lang="en-US" b="1" dirty="0">
                <a:latin typeface="Arial" panose="020B0604020202020204" pitchFamily="34" charset="0"/>
                <a:cs typeface="Arial" panose="020B0604020202020204" pitchFamily="34" charset="0"/>
              </a:rPr>
              <a:t>)</a:t>
            </a:r>
            <a:endParaRPr lang="el-GR"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66E9465-AD9F-D0CD-72AF-225DAEFE2035}"/>
              </a:ext>
            </a:extLst>
          </p:cNvPr>
          <p:cNvSpPr txBox="1"/>
          <p:nvPr/>
        </p:nvSpPr>
        <p:spPr>
          <a:xfrm>
            <a:off x="535507" y="1043402"/>
            <a:ext cx="11120984" cy="1703030"/>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Επιδημιολογικά στοιχεία:</a:t>
            </a:r>
            <a:r>
              <a:rPr lang="el-GR" dirty="0">
                <a:latin typeface="Arial" panose="020B0604020202020204" pitchFamily="34" charset="0"/>
                <a:cs typeface="Arial" panose="020B0604020202020204" pitchFamily="34" charset="0"/>
              </a:rPr>
              <a:t> Ο τυφοειδής πυρετός είναι ένα νόσημα με παγκόσμια κατανομή. Στις χώρες όμως με χαμηλές υγειονομικές συνθήκες, όπως οι περισσότερες χώρες της Ασίας, Αφρικής και Λατινικής Αμερικής, παίρνει χαρακτήρα ενδημικό ή υπερενδημικό. Ο υψηλότερος κίνδυνος προσβολής των ταξιδιωτών από τυφοειδή πυρετό παρατηρείται στην Ινδική χερσόνησο (0,3/1.000 ταξιδιώτες).</a:t>
            </a:r>
          </a:p>
        </p:txBody>
      </p:sp>
      <p:sp>
        <p:nvSpPr>
          <p:cNvPr id="10" name="TextBox 9">
            <a:extLst>
              <a:ext uri="{FF2B5EF4-FFF2-40B4-BE49-F238E27FC236}">
                <a16:creationId xmlns:a16="http://schemas.microsoft.com/office/drawing/2014/main" id="{05546168-D52F-B5C6-AEC8-B52F36B12D1A}"/>
              </a:ext>
            </a:extLst>
          </p:cNvPr>
          <p:cNvSpPr txBox="1"/>
          <p:nvPr/>
        </p:nvSpPr>
        <p:spPr>
          <a:xfrm>
            <a:off x="535507" y="2939261"/>
            <a:ext cx="11484858" cy="2949525"/>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Υπάρχουν 3 τύποι εμβολίου: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νεκρό ολοκυτταρικό εμβόλιο: εναιώρημα νεκρών βακτηριδίων Σαλμονέλλας τύφου και παρατύφων Α και Β, που έχουν αδρανοποιηθεί με επεξεργασία με θέρμανση και φαινόλη. Το εμβόλιο αυτό, χρησιμοποιήθηκε επί πολλά έτη στο παρελθόν, αλλά σήμερα η χρήση του έχει πλέον εγκαταλειφθεί, λόγω πολλών παρενεργειών</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εμβόλιο με ζώντα εξασθενημένα στελέχη (Ty21a): περιέχει ζώντα εξασθενημένα βακτηρίδια Σαλμονέλλας τύφου στελέχους Ty21a.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το πολυσακχαριδικό εμβόλιο (Vi): περιέχει Vi αντιγόνο της κάψας του βακτηριδίου της Σαλμονέλλας.</a:t>
            </a:r>
          </a:p>
        </p:txBody>
      </p:sp>
    </p:spTree>
    <p:extLst>
      <p:ext uri="{BB962C8B-B14F-4D97-AF65-F5344CB8AC3E}">
        <p14:creationId xmlns:p14="http://schemas.microsoft.com/office/powerpoint/2010/main" val="414835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05B945-F4B5-3177-C310-B85607692EBA}"/>
              </a:ext>
            </a:extLst>
          </p:cNvPr>
          <p:cNvSpPr txBox="1"/>
          <p:nvPr/>
        </p:nvSpPr>
        <p:spPr>
          <a:xfrm>
            <a:off x="463858" y="584926"/>
            <a:ext cx="11307932" cy="3780522"/>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Ενδείξεις</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Αποτελεσματικότητα: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Κύρια ένδειξη χορήγησης του εμβολίου είναι το ταξίδι σε ενδημική περιοχή. Το εμβόλιο συστήνεται στους ταξιδιώτες που πρόκειται να παραμείνουν μεγάλο χρονικό διάστημα (&gt; 1 μήνα) και σε εκείνους που θα μείνουν σε κακές συνθήκες υγιεινής και δεν μπορούν να τηρήσουν στοιχειωδώς τα μέτρα προφύλαξης κατά την κατανάλωση τροφίμων και ποτών.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εμβόλιο δεν παρέχει 100% προστασία, και σε κάθε περίπτωση η προστασία από την νόσο εξαρτάται από την ποσότητα του βακτηριδίου στο οποίο εκτίθεται το εμβολιασμένο άτομο. Γι' αυτό και ο εμβολιασμός δεν συνεπάγεται χαλάρωση των μέτρων προφύλαξης, τα οποία θα πρέπει να τηρούνται για την επίτευξη μέγιστης προστασίας.</a:t>
            </a:r>
          </a:p>
        </p:txBody>
      </p:sp>
    </p:spTree>
    <p:extLst>
      <p:ext uri="{BB962C8B-B14F-4D97-AF65-F5344CB8AC3E}">
        <p14:creationId xmlns:p14="http://schemas.microsoft.com/office/powerpoint/2010/main" val="97454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5B2A53-122F-3AF9-FA8A-564587C4B23F}"/>
              </a:ext>
            </a:extLst>
          </p:cNvPr>
          <p:cNvSpPr txBox="1"/>
          <p:nvPr/>
        </p:nvSpPr>
        <p:spPr>
          <a:xfrm>
            <a:off x="4037490" y="414576"/>
            <a:ext cx="41170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Εμβόλιο Χολέρας (</a:t>
            </a:r>
            <a:r>
              <a:rPr lang="en-US" b="1" dirty="0">
                <a:latin typeface="Arial" panose="020B0604020202020204" pitchFamily="34" charset="0"/>
                <a:cs typeface="Arial" panose="020B0604020202020204" pitchFamily="34" charset="0"/>
              </a:rPr>
              <a:t>Cholera Vaccine)</a:t>
            </a:r>
            <a:endParaRPr lang="el-GR"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FC2D99F-4FAA-B99B-E68C-BC8F8EB3CCF4}"/>
              </a:ext>
            </a:extLst>
          </p:cNvPr>
          <p:cNvSpPr txBox="1"/>
          <p:nvPr/>
        </p:nvSpPr>
        <p:spPr>
          <a:xfrm>
            <a:off x="183471" y="783908"/>
            <a:ext cx="11825057" cy="5858014"/>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Επιδημιολογικά στοιχεία</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χολέρα είναι μια νόσος που συνεχίζει να αποτελεί σημαντικό πρόβλημα υγείας σε πολλές περιοχές του κόσμου, κυρίως στους πληθυσμούς χαμηλού κοινωνικο-οικονομικού επιπέδου που ζουν σε κακές υγειονομικές συνθήκες. Μέχρι σήμερα, στον Π.Ο.Υ. γίνονται συνεχείς αναφορές κρουσμάτων από το στέλεχος </a:t>
            </a:r>
            <a:r>
              <a:rPr lang="el-GR" i="1" dirty="0">
                <a:latin typeface="Arial" panose="020B0604020202020204" pitchFamily="34" charset="0"/>
                <a:cs typeface="Arial" panose="020B0604020202020204" pitchFamily="34" charset="0"/>
              </a:rPr>
              <a:t>Vibrio cholerae </a:t>
            </a:r>
            <a:r>
              <a:rPr lang="el-GR" dirty="0">
                <a:latin typeface="Arial" panose="020B0604020202020204" pitchFamily="34" charset="0"/>
                <a:cs typeface="Arial" panose="020B0604020202020204" pitchFamily="34" charset="0"/>
              </a:rPr>
              <a:t>Ο1, οι οποίες αφορούν όλες τις περιοχές της Γης. Το στέλεχος αυτό προκάλεσε την 7</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πανδημία χολέρας, η οποία ξεκίνησε το 1961 και άφησε ενδημο-επιδημικές εστίες σε όλον τον κόσμο, που συνεχίζουν να είναι ενεργές. Στο τέλος του 1992, αναφέρθηκαν πολλές επιδημίες χολέρας από το στέλεχος Ο139 (δεν καλύπτεται από τα εμβόλια), στην Ινδία και το Μπαγκλαντές (το λεγόμενο και "στέλεχος της Βεγγάλης"), το οποίο εν συνεχεία προσέβαλλε άλλες 11 χώρες της Ασίας. Η εξάπλωσή του φαίνεται ότι σταμάτησε το 1995, και σήμερα κρούσματα αναφέρονται μόνο στην Ινδία και το Μπαγκλαντές.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κίνδυνος για τον ταξιδιώτη που επισκέπτεται ενδημικές περιοχές εκτιμάται ότι είναι 0,01 - 0,001%. Η υψηλότερη επίπτωση κρουσμάτων χολέρας σήμερα, παρατηρείται στην Αφρική (Ν. Αφρική, Δημοκρατία του Κονγκό και Μοζαμβίκη). Πρακτικά όμως, ο κίνδυνος για τον ταξιδιώτη που τηρεί τα απαραίτητα μέτρα προφύλαξης, είναι μηδενικός.</a:t>
            </a:r>
          </a:p>
        </p:txBody>
      </p:sp>
    </p:spTree>
    <p:extLst>
      <p:ext uri="{BB962C8B-B14F-4D97-AF65-F5344CB8AC3E}">
        <p14:creationId xmlns:p14="http://schemas.microsoft.com/office/powerpoint/2010/main" val="232647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4A804C-6C53-ECB0-DFBE-653562500FFE}"/>
              </a:ext>
            </a:extLst>
          </p:cNvPr>
          <p:cNvSpPr txBox="1"/>
          <p:nvPr/>
        </p:nvSpPr>
        <p:spPr>
          <a:xfrm>
            <a:off x="295182" y="415363"/>
            <a:ext cx="3788546" cy="456535"/>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Υπάρχουν 3 τύποι εμβολίου: </a:t>
            </a:r>
          </a:p>
        </p:txBody>
      </p:sp>
      <p:sp>
        <p:nvSpPr>
          <p:cNvPr id="8" name="TextBox 7">
            <a:extLst>
              <a:ext uri="{FF2B5EF4-FFF2-40B4-BE49-F238E27FC236}">
                <a16:creationId xmlns:a16="http://schemas.microsoft.com/office/drawing/2014/main" id="{A0AE8588-D1E1-0F78-50AB-97FECE289F82}"/>
              </a:ext>
            </a:extLst>
          </p:cNvPr>
          <p:cNvSpPr txBox="1"/>
          <p:nvPr/>
        </p:nvSpPr>
        <p:spPr>
          <a:xfrm>
            <a:off x="295182" y="957788"/>
            <a:ext cx="11583140" cy="5442516"/>
          </a:xfrm>
          <a:prstGeom prst="rect">
            <a:avLst/>
          </a:prstGeom>
          <a:noFill/>
        </p:spPr>
        <p:txBody>
          <a:bodyPr wrap="square">
            <a:spAutoFit/>
          </a:bodyPr>
          <a:lstStyle/>
          <a:p>
            <a:pPr marL="342900" indent="-342900" algn="just">
              <a:lnSpc>
                <a:spcPct val="150000"/>
              </a:lnSpc>
              <a:buAutoNum type="arabicPeriod"/>
            </a:pPr>
            <a:r>
              <a:rPr lang="el-GR" dirty="0">
                <a:latin typeface="Arial" panose="020B0604020202020204" pitchFamily="34" charset="0"/>
                <a:cs typeface="Arial" panose="020B0604020202020204" pitchFamily="34" charset="0"/>
              </a:rPr>
              <a:t>αδρανοποιημένο παρεντερικό εμβόλιο του Ινστιτούτου Pasteur: η παραγωγή και κυκλοφορία του εμβολίου έχει πλέον σταματήσει λόγω πολλών ανεπιθύμητων ενεργειών και μικρής αποτελεσματικότητας. </a:t>
            </a: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Καλύτερη αποτελεσματικότητα και λιγότερες ανεπιθύμητες ενέργειες φαίνεται να έχουν τα δύο νεότερα από του στόματος χορηγούμενα εμβόλια: </a:t>
            </a:r>
            <a:endParaRPr lang="en-US"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2. νεκρό ολοκυτταρικό από του στόματος εμβόλιο (KWC, Dukoral): περιέχει νεκρό στέλεχος </a:t>
            </a:r>
            <a:r>
              <a:rPr lang="el-GR" i="1" dirty="0">
                <a:latin typeface="Arial" panose="020B0604020202020204" pitchFamily="34" charset="0"/>
                <a:cs typeface="Arial" panose="020B0604020202020204" pitchFamily="34" charset="0"/>
              </a:rPr>
              <a:t>V. cholerae </a:t>
            </a:r>
            <a:r>
              <a:rPr lang="el-GR" dirty="0">
                <a:latin typeface="Arial" panose="020B0604020202020204" pitchFamily="34" charset="0"/>
                <a:cs typeface="Arial" panose="020B0604020202020204" pitchFamily="34" charset="0"/>
              </a:rPr>
              <a:t>O1 (βιότυπος κλασσικός και El Tor, ορότυποι Inaba και Ogawa) και υποομάδα Β της χολερινικής τοξίνης που παράγεται με γενετικό ανασυνδυασμό. Το βακτηρίδιο της χολέρας αδρανοποιείται με θέρμανση ή με επεξεργασία με φορμόλη.</a:t>
            </a: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3. </a:t>
            </a:r>
            <a:r>
              <a:rPr lang="el-GR" dirty="0">
                <a:latin typeface="Arial" panose="020B0604020202020204" pitchFamily="34" charset="0"/>
                <a:cs typeface="Arial" panose="020B0604020202020204" pitchFamily="34" charset="0"/>
              </a:rPr>
              <a:t>από του στόματος εμβόλιο με ζώντα στελέχη (CVD 103-HgR): περιέχει στέλεχος </a:t>
            </a:r>
            <a:r>
              <a:rPr lang="el-GR" i="1" dirty="0">
                <a:latin typeface="Arial" panose="020B0604020202020204" pitchFamily="34" charset="0"/>
                <a:cs typeface="Arial" panose="020B0604020202020204" pitchFamily="34" charset="0"/>
              </a:rPr>
              <a:t>V. cholerae </a:t>
            </a:r>
            <a:r>
              <a:rPr lang="el-GR" dirty="0">
                <a:latin typeface="Arial" panose="020B0604020202020204" pitchFamily="34" charset="0"/>
                <a:cs typeface="Arial" panose="020B0604020202020204" pitchFamily="34" charset="0"/>
              </a:rPr>
              <a:t>O1 (κλασσικός βιότυπος, ορότυπος Inaba) που τροποποιείται γενετικά έτσι ώστε να μην μπορεί να παράγει την υπομονάδα Α της χολερινικής τοξίνης. Πριν από τη χορήγησή του το εμβόλιο αναμειγνύεται με ανθρακικό και ασκορβικό οξύ που περιέχεται σε ένα δεύτερο φιαλίδιο. </a:t>
            </a:r>
          </a:p>
        </p:txBody>
      </p:sp>
    </p:spTree>
    <p:extLst>
      <p:ext uri="{BB962C8B-B14F-4D97-AF65-F5344CB8AC3E}">
        <p14:creationId xmlns:p14="http://schemas.microsoft.com/office/powerpoint/2010/main" val="868730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1680</Words>
  <Application>Microsoft Office PowerPoint</Application>
  <PresentationFormat>Widescreen</PresentationFormat>
  <Paragraphs>65</Paragraphs>
  <Slides>19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vt:lpstr>
      <vt:lpstr>Calibri</vt:lpstr>
      <vt:lpstr>Calibri Light</vt:lpstr>
      <vt:lpstr>Segoe UI</vt:lpstr>
      <vt:lpstr>Segoe UI Light</vt:lpstr>
      <vt:lpstr>Times New Roman</vt:lpstr>
      <vt:lpstr>Wingdings</vt:lpstr>
      <vt:lpstr>Office Theme</vt:lpstr>
      <vt:lpstr>Balancing Act</vt:lpstr>
      <vt:lpstr>Επιδημιολογια τροφιμογενων νοσηματων Διαλεξη 13η     </vt:lpstr>
      <vt:lpstr>PowerPoint Presentation</vt:lpstr>
      <vt:lpstr>PowerPoint Presentation</vt:lpstr>
      <vt:lpstr>PowerPoint Presentation</vt:lpstr>
      <vt:lpstr>Για αρκετούς από τους λοιμογόνους παράγοντες έχουν αναπτυχθεί εμβόλια που μπορούν να παρέχουν μερική ή πλήρη ανοσία, για συγκεκριμένο χρονικό διάστημα ή μόνιμη.  Ακολουθούν ορισμένα παραδείγματα εμβολιασμών με καθοριστική συμβολή στον περιορισμό της μετάδοσης παθογόνων που ευθύνονται για τροφιμογενή νοσήματα.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Υπάρχει ανοσία μετά την προσβολή από ένα παθογόνο που προκαλεί τροφιμογενές νόσημα;</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13η     </dc:title>
  <dc:creator>Νατάσα</dc:creator>
  <cp:lastModifiedBy>Νατάσα</cp:lastModifiedBy>
  <cp:revision>45</cp:revision>
  <dcterms:created xsi:type="dcterms:W3CDTF">2022-05-24T19:16:44Z</dcterms:created>
  <dcterms:modified xsi:type="dcterms:W3CDTF">2022-05-25T19:32:23Z</dcterms:modified>
</cp:coreProperties>
</file>