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2"/>
  </p:notesMasterIdLst>
  <p:sldIdLst>
    <p:sldId id="648" r:id="rId2"/>
    <p:sldId id="650" r:id="rId3"/>
    <p:sldId id="646" r:id="rId4"/>
    <p:sldId id="267" r:id="rId5"/>
    <p:sldId id="640" r:id="rId6"/>
    <p:sldId id="641" r:id="rId7"/>
    <p:sldId id="651" r:id="rId8"/>
    <p:sldId id="268" r:id="rId9"/>
    <p:sldId id="478" r:id="rId10"/>
    <p:sldId id="269" r:id="rId11"/>
    <p:sldId id="479" r:id="rId12"/>
    <p:sldId id="270" r:id="rId13"/>
    <p:sldId id="480" r:id="rId14"/>
    <p:sldId id="271" r:id="rId15"/>
    <p:sldId id="481" r:id="rId16"/>
    <p:sldId id="482" r:id="rId17"/>
    <p:sldId id="483" r:id="rId18"/>
    <p:sldId id="272" r:id="rId19"/>
    <p:sldId id="484" r:id="rId20"/>
    <p:sldId id="274" r:id="rId21"/>
    <p:sldId id="486" r:id="rId22"/>
    <p:sldId id="275" r:id="rId23"/>
    <p:sldId id="487" r:id="rId24"/>
    <p:sldId id="276" r:id="rId25"/>
    <p:sldId id="488" r:id="rId26"/>
    <p:sldId id="489" r:id="rId27"/>
    <p:sldId id="277" r:id="rId28"/>
    <p:sldId id="490" r:id="rId29"/>
    <p:sldId id="278" r:id="rId30"/>
    <p:sldId id="491" r:id="rId31"/>
    <p:sldId id="279" r:id="rId32"/>
    <p:sldId id="492" r:id="rId33"/>
    <p:sldId id="280" r:id="rId34"/>
    <p:sldId id="493" r:id="rId35"/>
    <p:sldId id="281" r:id="rId36"/>
    <p:sldId id="494" r:id="rId37"/>
    <p:sldId id="282" r:id="rId38"/>
    <p:sldId id="495" r:id="rId39"/>
    <p:sldId id="283" r:id="rId40"/>
    <p:sldId id="499" r:id="rId41"/>
    <p:sldId id="284" r:id="rId42"/>
    <p:sldId id="502" r:id="rId43"/>
    <p:sldId id="285" r:id="rId44"/>
    <p:sldId id="500" r:id="rId45"/>
    <p:sldId id="286" r:id="rId46"/>
    <p:sldId id="505" r:id="rId47"/>
    <p:sldId id="287" r:id="rId48"/>
    <p:sldId id="643" r:id="rId49"/>
    <p:sldId id="288" r:id="rId50"/>
    <p:sldId id="504" r:id="rId51"/>
    <p:sldId id="289" r:id="rId52"/>
    <p:sldId id="507" r:id="rId53"/>
    <p:sldId id="506" r:id="rId54"/>
    <p:sldId id="508" r:id="rId55"/>
    <p:sldId id="647" r:id="rId56"/>
    <p:sldId id="509" r:id="rId57"/>
    <p:sldId id="510" r:id="rId58"/>
    <p:sldId id="290" r:id="rId59"/>
    <p:sldId id="511" r:id="rId60"/>
    <p:sldId id="291" r:id="rId61"/>
    <p:sldId id="520" r:id="rId62"/>
    <p:sldId id="292" r:id="rId63"/>
    <p:sldId id="522" r:id="rId64"/>
    <p:sldId id="528" r:id="rId65"/>
    <p:sldId id="293" r:id="rId66"/>
    <p:sldId id="521" r:id="rId67"/>
    <p:sldId id="294" r:id="rId68"/>
    <p:sldId id="523" r:id="rId69"/>
    <p:sldId id="295" r:id="rId70"/>
    <p:sldId id="524" r:id="rId71"/>
    <p:sldId id="296" r:id="rId72"/>
    <p:sldId id="525" r:id="rId73"/>
    <p:sldId id="297" r:id="rId74"/>
    <p:sldId id="526" r:id="rId75"/>
    <p:sldId id="298" r:id="rId76"/>
    <p:sldId id="527" r:id="rId77"/>
    <p:sldId id="299" r:id="rId78"/>
    <p:sldId id="529" r:id="rId79"/>
    <p:sldId id="300" r:id="rId80"/>
    <p:sldId id="532" r:id="rId81"/>
    <p:sldId id="301" r:id="rId82"/>
    <p:sldId id="533" r:id="rId83"/>
    <p:sldId id="649" r:id="rId84"/>
    <p:sldId id="534" r:id="rId85"/>
    <p:sldId id="535" r:id="rId86"/>
    <p:sldId id="536" r:id="rId87"/>
    <p:sldId id="302" r:id="rId88"/>
    <p:sldId id="537" r:id="rId89"/>
    <p:sldId id="652" r:id="rId90"/>
    <p:sldId id="538" r:id="rId91"/>
  </p:sldIdLst>
  <p:sldSz cx="9144000" cy="6858000" type="screen4x3"/>
  <p:notesSz cx="6772275" cy="9902825"/>
  <p:defaultTextStyle>
    <a:defPPr>
      <a:defRPr lang="en-GB"/>
    </a:defPPr>
    <a:lvl1pPr algn="l" rtl="0" fontAlgn="base">
      <a:spcBef>
        <a:spcPct val="20000"/>
      </a:spcBef>
      <a:spcAft>
        <a:spcPct val="0"/>
      </a:spcAft>
      <a:defRPr sz="3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20000"/>
      </a:spcBef>
      <a:spcAft>
        <a:spcPct val="0"/>
      </a:spcAft>
      <a:defRPr sz="3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20000"/>
      </a:spcBef>
      <a:spcAft>
        <a:spcPct val="0"/>
      </a:spcAft>
      <a:defRPr sz="3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20000"/>
      </a:spcBef>
      <a:spcAft>
        <a:spcPct val="0"/>
      </a:spcAft>
      <a:defRPr sz="3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20000"/>
      </a:spcBef>
      <a:spcAft>
        <a:spcPct val="0"/>
      </a:spcAft>
      <a:defRPr sz="3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3200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3200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3200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3200"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319" autoAdjust="0"/>
    <p:restoredTop sz="94573" autoAdjust="0"/>
  </p:normalViewPr>
  <p:slideViewPr>
    <p:cSldViewPr>
      <p:cViewPr>
        <p:scale>
          <a:sx n="94" d="100"/>
          <a:sy n="94" d="100"/>
        </p:scale>
        <p:origin x="-690" y="-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theme" Target="theme/theme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34653" cy="4951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200"/>
            </a:lvl1pPr>
          </a:lstStyle>
          <a:p>
            <a:endParaRPr lang="en-GB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36055" y="0"/>
            <a:ext cx="2934653" cy="4951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200"/>
            </a:lvl1pPr>
          </a:lstStyle>
          <a:p>
            <a:endParaRPr lang="en-GB"/>
          </a:p>
        </p:txBody>
      </p:sp>
      <p:sp>
        <p:nvSpPr>
          <p:cNvPr id="410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11225" y="742950"/>
            <a:ext cx="4949825" cy="371316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7228" y="4703842"/>
            <a:ext cx="5417820" cy="44562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05965"/>
            <a:ext cx="2934653" cy="4951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200"/>
            </a:lvl1pPr>
          </a:lstStyle>
          <a:p>
            <a:endParaRPr lang="en-GB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36055" y="9405965"/>
            <a:ext cx="2934653" cy="4951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200"/>
            </a:lvl1pPr>
          </a:lstStyle>
          <a:p>
            <a:fld id="{469D1775-48AA-439B-AF7C-14ACF240CA8A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0996811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3814686-1669-4E66-98D9-8A995C9AF43C}" type="slidenum">
              <a:rPr lang="en-GB"/>
              <a:pPr/>
              <a:t>2</a:t>
            </a:fld>
            <a:endParaRPr lang="en-GB" dirty="0"/>
          </a:p>
        </p:txBody>
      </p:sp>
      <p:sp>
        <p:nvSpPr>
          <p:cNvPr id="2703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03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972C80F-F28E-44D0-8892-119E6A218D57}" type="slidenum">
              <a:rPr lang="en-GB"/>
              <a:pPr/>
              <a:t>12</a:t>
            </a:fld>
            <a:endParaRPr lang="en-GB" dirty="0"/>
          </a:p>
        </p:txBody>
      </p:sp>
      <p:sp>
        <p:nvSpPr>
          <p:cNvPr id="2979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79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78C99EA-1A08-4CE2-820A-B9A90B0DC970}" type="slidenum">
              <a:rPr lang="en-GB"/>
              <a:pPr/>
              <a:t>13</a:t>
            </a:fld>
            <a:endParaRPr lang="en-GB" dirty="0"/>
          </a:p>
        </p:txBody>
      </p:sp>
      <p:sp>
        <p:nvSpPr>
          <p:cNvPr id="7342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42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71E3E8C-33EF-4872-8EEB-DC46C72A55F6}" type="slidenum">
              <a:rPr lang="en-GB"/>
              <a:pPr/>
              <a:t>14</a:t>
            </a:fld>
            <a:endParaRPr lang="en-GB"/>
          </a:p>
        </p:txBody>
      </p:sp>
      <p:sp>
        <p:nvSpPr>
          <p:cNvPr id="2990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90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54F46DA-6B27-4567-A0EA-AEC6CE559A08}" type="slidenum">
              <a:rPr lang="en-GB"/>
              <a:pPr/>
              <a:t>15</a:t>
            </a:fld>
            <a:endParaRPr lang="en-GB"/>
          </a:p>
        </p:txBody>
      </p:sp>
      <p:sp>
        <p:nvSpPr>
          <p:cNvPr id="7352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52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2BF23B0-F8B7-475A-BBE8-713CBD171151}" type="slidenum">
              <a:rPr lang="en-GB"/>
              <a:pPr/>
              <a:t>16</a:t>
            </a:fld>
            <a:endParaRPr lang="en-GB"/>
          </a:p>
        </p:txBody>
      </p:sp>
      <p:sp>
        <p:nvSpPr>
          <p:cNvPr id="7362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62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45F076C-4354-4827-B61E-6C5EAD441DEE}" type="slidenum">
              <a:rPr lang="en-GB"/>
              <a:pPr/>
              <a:t>17</a:t>
            </a:fld>
            <a:endParaRPr lang="en-GB"/>
          </a:p>
        </p:txBody>
      </p:sp>
      <p:sp>
        <p:nvSpPr>
          <p:cNvPr id="7372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72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A473957-3AC3-445E-BDC3-EB4F2D2BF6EF}" type="slidenum">
              <a:rPr lang="en-GB"/>
              <a:pPr/>
              <a:t>18</a:t>
            </a:fld>
            <a:endParaRPr lang="en-GB"/>
          </a:p>
        </p:txBody>
      </p:sp>
      <p:sp>
        <p:nvSpPr>
          <p:cNvPr id="300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00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CEF8627-F27D-464C-9798-EED918B8D616}" type="slidenum">
              <a:rPr lang="en-GB"/>
              <a:pPr/>
              <a:t>19</a:t>
            </a:fld>
            <a:endParaRPr lang="en-GB"/>
          </a:p>
        </p:txBody>
      </p:sp>
      <p:sp>
        <p:nvSpPr>
          <p:cNvPr id="7383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83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62E163B-7074-4046-A936-2D31579BA366}" type="slidenum">
              <a:rPr lang="en-GB"/>
              <a:pPr/>
              <a:t>20</a:t>
            </a:fld>
            <a:endParaRPr lang="en-GB"/>
          </a:p>
        </p:txBody>
      </p:sp>
      <p:sp>
        <p:nvSpPr>
          <p:cNvPr id="3020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20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43D6EC4-68D4-4B9C-918A-A9E37A8D8194}" type="slidenum">
              <a:rPr lang="en-GB"/>
              <a:pPr/>
              <a:t>21</a:t>
            </a:fld>
            <a:endParaRPr lang="en-GB"/>
          </a:p>
        </p:txBody>
      </p:sp>
      <p:sp>
        <p:nvSpPr>
          <p:cNvPr id="7403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03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3814686-1669-4E66-98D9-8A995C9AF43C}" type="slidenum">
              <a:rPr lang="en-GB"/>
              <a:pPr/>
              <a:t>4</a:t>
            </a:fld>
            <a:endParaRPr lang="en-GB" dirty="0"/>
          </a:p>
        </p:txBody>
      </p:sp>
      <p:sp>
        <p:nvSpPr>
          <p:cNvPr id="2703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03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10FAC80-64D9-4225-B725-C57B8002C462}" type="slidenum">
              <a:rPr lang="en-GB"/>
              <a:pPr/>
              <a:t>22</a:t>
            </a:fld>
            <a:endParaRPr lang="en-GB"/>
          </a:p>
        </p:txBody>
      </p:sp>
      <p:sp>
        <p:nvSpPr>
          <p:cNvPr id="3031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31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CF8E244-A423-4402-BE1D-2807FC6B6B91}" type="slidenum">
              <a:rPr lang="en-GB"/>
              <a:pPr/>
              <a:t>23</a:t>
            </a:fld>
            <a:endParaRPr lang="en-GB"/>
          </a:p>
        </p:txBody>
      </p:sp>
      <p:sp>
        <p:nvSpPr>
          <p:cNvPr id="7413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13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BF337E4-AD7B-4710-B50A-8A3E3CAB0C47}" type="slidenum">
              <a:rPr lang="en-GB"/>
              <a:pPr/>
              <a:t>24</a:t>
            </a:fld>
            <a:endParaRPr lang="en-GB"/>
          </a:p>
        </p:txBody>
      </p:sp>
      <p:sp>
        <p:nvSpPr>
          <p:cNvPr id="3041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41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A4DCFED-B1BF-4D2C-BB35-8A885E7F6DFD}" type="slidenum">
              <a:rPr lang="en-GB"/>
              <a:pPr/>
              <a:t>25</a:t>
            </a:fld>
            <a:endParaRPr lang="en-GB"/>
          </a:p>
        </p:txBody>
      </p:sp>
      <p:sp>
        <p:nvSpPr>
          <p:cNvPr id="7424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24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F7416AC-70EF-4B1D-B7FB-93E882839BBE}" type="slidenum">
              <a:rPr lang="en-GB"/>
              <a:pPr/>
              <a:t>26</a:t>
            </a:fld>
            <a:endParaRPr lang="en-GB"/>
          </a:p>
        </p:txBody>
      </p:sp>
      <p:sp>
        <p:nvSpPr>
          <p:cNvPr id="7434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34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642F2DA-7187-430A-AE72-DF7017473AE4}" type="slidenum">
              <a:rPr lang="en-GB"/>
              <a:pPr/>
              <a:t>27</a:t>
            </a:fld>
            <a:endParaRPr lang="en-GB"/>
          </a:p>
        </p:txBody>
      </p:sp>
      <p:sp>
        <p:nvSpPr>
          <p:cNvPr id="3051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51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04B003B-0A86-4FEF-8D7F-AEFE27211D9E}" type="slidenum">
              <a:rPr lang="en-GB"/>
              <a:pPr/>
              <a:t>28</a:t>
            </a:fld>
            <a:endParaRPr lang="en-GB"/>
          </a:p>
        </p:txBody>
      </p:sp>
      <p:sp>
        <p:nvSpPr>
          <p:cNvPr id="7444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44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16D1F57-CC1E-44E9-83EE-237112F21C74}" type="slidenum">
              <a:rPr lang="en-GB"/>
              <a:pPr/>
              <a:t>29</a:t>
            </a:fld>
            <a:endParaRPr lang="en-GB"/>
          </a:p>
        </p:txBody>
      </p:sp>
      <p:sp>
        <p:nvSpPr>
          <p:cNvPr id="3061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61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DFB8150-9328-46AB-A258-6149EF94B371}" type="slidenum">
              <a:rPr lang="en-GB"/>
              <a:pPr/>
              <a:t>30</a:t>
            </a:fld>
            <a:endParaRPr lang="en-GB"/>
          </a:p>
        </p:txBody>
      </p:sp>
      <p:sp>
        <p:nvSpPr>
          <p:cNvPr id="7454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54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3C277A8-17E9-4BA1-9FF6-FB8E1D2ED423}" type="slidenum">
              <a:rPr lang="en-GB"/>
              <a:pPr/>
              <a:t>31</a:t>
            </a:fld>
            <a:endParaRPr lang="en-GB"/>
          </a:p>
        </p:txBody>
      </p:sp>
      <p:sp>
        <p:nvSpPr>
          <p:cNvPr id="3072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4D5A754-E268-43E2-8C49-C09FA07EB3B0}" type="slidenum">
              <a:rPr lang="en-GB"/>
              <a:pPr/>
              <a:t>5</a:t>
            </a:fld>
            <a:endParaRPr lang="en-GB" dirty="0"/>
          </a:p>
        </p:txBody>
      </p:sp>
      <p:sp>
        <p:nvSpPr>
          <p:cNvPr id="11540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540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31FFBA4-2821-4888-B03F-57DEB125D67F}" type="slidenum">
              <a:rPr lang="en-GB"/>
              <a:pPr/>
              <a:t>32</a:t>
            </a:fld>
            <a:endParaRPr lang="en-GB"/>
          </a:p>
        </p:txBody>
      </p:sp>
      <p:sp>
        <p:nvSpPr>
          <p:cNvPr id="7464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64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E23236E-183C-421A-8CD9-09A1776E70F4}" type="slidenum">
              <a:rPr lang="en-GB"/>
              <a:pPr/>
              <a:t>33</a:t>
            </a:fld>
            <a:endParaRPr lang="en-GB"/>
          </a:p>
        </p:txBody>
      </p:sp>
      <p:sp>
        <p:nvSpPr>
          <p:cNvPr id="3082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82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A323CE2-ECF0-4882-BF67-F2673A213ECD}" type="slidenum">
              <a:rPr lang="en-GB"/>
              <a:pPr/>
              <a:t>34</a:t>
            </a:fld>
            <a:endParaRPr lang="en-GB"/>
          </a:p>
        </p:txBody>
      </p:sp>
      <p:sp>
        <p:nvSpPr>
          <p:cNvPr id="7475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75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CFA6E08-098A-48A6-B62D-D1C46DC0A963}" type="slidenum">
              <a:rPr lang="en-GB"/>
              <a:pPr/>
              <a:t>35</a:t>
            </a:fld>
            <a:endParaRPr lang="en-GB" dirty="0"/>
          </a:p>
        </p:txBody>
      </p:sp>
      <p:sp>
        <p:nvSpPr>
          <p:cNvPr id="3092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92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B1EEA0C-98AB-4D22-B02A-8DE5CFEE45D5}" type="slidenum">
              <a:rPr lang="en-GB"/>
              <a:pPr/>
              <a:t>36</a:t>
            </a:fld>
            <a:endParaRPr lang="en-GB" dirty="0"/>
          </a:p>
        </p:txBody>
      </p:sp>
      <p:sp>
        <p:nvSpPr>
          <p:cNvPr id="7485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85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C0E2F1E-6030-44CF-9DE0-E8D5DFA65F2D}" type="slidenum">
              <a:rPr lang="en-GB"/>
              <a:pPr/>
              <a:t>37</a:t>
            </a:fld>
            <a:endParaRPr lang="en-GB"/>
          </a:p>
        </p:txBody>
      </p:sp>
      <p:sp>
        <p:nvSpPr>
          <p:cNvPr id="3102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02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FB81165-2823-4C80-A543-4B6777B44B87}" type="slidenum">
              <a:rPr lang="en-GB"/>
              <a:pPr/>
              <a:t>38</a:t>
            </a:fld>
            <a:endParaRPr lang="en-GB"/>
          </a:p>
        </p:txBody>
      </p:sp>
      <p:sp>
        <p:nvSpPr>
          <p:cNvPr id="7495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95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1A3604A-337A-4C18-AC4C-2AD6D01019C2}" type="slidenum">
              <a:rPr lang="en-GB"/>
              <a:pPr/>
              <a:t>39</a:t>
            </a:fld>
            <a:endParaRPr lang="en-GB"/>
          </a:p>
        </p:txBody>
      </p:sp>
      <p:sp>
        <p:nvSpPr>
          <p:cNvPr id="3112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12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151E341-D152-424C-B3C7-8216ED8F09B7}" type="slidenum">
              <a:rPr lang="en-GB"/>
              <a:pPr/>
              <a:t>40</a:t>
            </a:fld>
            <a:endParaRPr lang="en-GB"/>
          </a:p>
        </p:txBody>
      </p:sp>
      <p:sp>
        <p:nvSpPr>
          <p:cNvPr id="7516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16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1E7F570-8F5E-4579-BCCF-2999B6C2EC21}" type="slidenum">
              <a:rPr lang="en-GB"/>
              <a:pPr/>
              <a:t>41</a:t>
            </a:fld>
            <a:endParaRPr lang="en-GB"/>
          </a:p>
        </p:txBody>
      </p:sp>
      <p:sp>
        <p:nvSpPr>
          <p:cNvPr id="3266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66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2B323B1-E42D-4610-BB4B-4E410876D9E8}" type="slidenum">
              <a:rPr lang="en-GB"/>
              <a:pPr/>
              <a:t>6</a:t>
            </a:fld>
            <a:endParaRPr lang="en-GB" dirty="0"/>
          </a:p>
        </p:txBody>
      </p:sp>
      <p:sp>
        <p:nvSpPr>
          <p:cNvPr id="11550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550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A97FDF8-A834-447A-A309-0FA0EF384FAB}" type="slidenum">
              <a:rPr lang="en-GB"/>
              <a:pPr/>
              <a:t>42</a:t>
            </a:fld>
            <a:endParaRPr lang="en-GB"/>
          </a:p>
        </p:txBody>
      </p:sp>
      <p:sp>
        <p:nvSpPr>
          <p:cNvPr id="8570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570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A701401-D1DF-471D-A698-94D394902DFA}" type="slidenum">
              <a:rPr lang="en-GB"/>
              <a:pPr/>
              <a:t>43</a:t>
            </a:fld>
            <a:endParaRPr lang="en-GB"/>
          </a:p>
        </p:txBody>
      </p:sp>
      <p:sp>
        <p:nvSpPr>
          <p:cNvPr id="3276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6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086A25F-D3BA-4676-BB59-24D5A32442B9}" type="slidenum">
              <a:rPr lang="en-GB"/>
              <a:pPr/>
              <a:t>44</a:t>
            </a:fld>
            <a:endParaRPr lang="en-GB"/>
          </a:p>
        </p:txBody>
      </p:sp>
      <p:sp>
        <p:nvSpPr>
          <p:cNvPr id="8529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529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0FD5DDA-44F1-44A0-B383-8902DA1713C2}" type="slidenum">
              <a:rPr lang="en-GB"/>
              <a:pPr/>
              <a:t>45</a:t>
            </a:fld>
            <a:endParaRPr lang="en-GB"/>
          </a:p>
        </p:txBody>
      </p:sp>
      <p:sp>
        <p:nvSpPr>
          <p:cNvPr id="3287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87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C057C2C-2D32-43EA-ADB0-A2F21B103F05}" type="slidenum">
              <a:rPr lang="en-GB"/>
              <a:pPr/>
              <a:t>46</a:t>
            </a:fld>
            <a:endParaRPr lang="en-GB"/>
          </a:p>
        </p:txBody>
      </p:sp>
      <p:sp>
        <p:nvSpPr>
          <p:cNvPr id="8632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632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9C0AA09-1CC3-415C-B9AA-F978204A7368}" type="slidenum">
              <a:rPr lang="en-GB"/>
              <a:pPr/>
              <a:t>47</a:t>
            </a:fld>
            <a:endParaRPr lang="en-GB"/>
          </a:p>
        </p:txBody>
      </p:sp>
      <p:sp>
        <p:nvSpPr>
          <p:cNvPr id="3297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97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ECEAEE0-9E6C-4F0E-9EF5-1F568FF75401}" type="slidenum">
              <a:rPr lang="en-GB"/>
              <a:pPr/>
              <a:t>48</a:t>
            </a:fld>
            <a:endParaRPr lang="en-GB"/>
          </a:p>
        </p:txBody>
      </p:sp>
      <p:sp>
        <p:nvSpPr>
          <p:cNvPr id="1156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560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66A5935-8EE9-4BEC-99BA-EF47A6F98AFA}" type="slidenum">
              <a:rPr lang="en-GB"/>
              <a:pPr/>
              <a:t>49</a:t>
            </a:fld>
            <a:endParaRPr lang="en-GB"/>
          </a:p>
        </p:txBody>
      </p:sp>
      <p:sp>
        <p:nvSpPr>
          <p:cNvPr id="3307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07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378664D-30BE-4D78-8D8F-F1A7A287174D}" type="slidenum">
              <a:rPr lang="en-GB"/>
              <a:pPr/>
              <a:t>50</a:t>
            </a:fld>
            <a:endParaRPr lang="en-GB"/>
          </a:p>
        </p:txBody>
      </p:sp>
      <p:sp>
        <p:nvSpPr>
          <p:cNvPr id="8611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611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18E21A5-C71D-41F8-9444-981D79CA5F12}" type="slidenum">
              <a:rPr lang="en-GB"/>
              <a:pPr/>
              <a:t>51</a:t>
            </a:fld>
            <a:endParaRPr lang="en-GB"/>
          </a:p>
        </p:txBody>
      </p:sp>
      <p:sp>
        <p:nvSpPr>
          <p:cNvPr id="3317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17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2B323B1-E42D-4610-BB4B-4E410876D9E8}" type="slidenum">
              <a:rPr lang="en-GB"/>
              <a:pPr/>
              <a:t>7</a:t>
            </a:fld>
            <a:endParaRPr lang="en-GB" dirty="0"/>
          </a:p>
        </p:txBody>
      </p:sp>
      <p:sp>
        <p:nvSpPr>
          <p:cNvPr id="11550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550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3BED924-B8BC-4BFD-BAE6-6047276C12C3}" type="slidenum">
              <a:rPr lang="en-GB"/>
              <a:pPr/>
              <a:t>52</a:t>
            </a:fld>
            <a:endParaRPr lang="en-GB"/>
          </a:p>
        </p:txBody>
      </p:sp>
      <p:sp>
        <p:nvSpPr>
          <p:cNvPr id="8673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673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7E98C58-B6C2-49DA-A7EC-BCCBF090C157}" type="slidenum">
              <a:rPr lang="en-GB"/>
              <a:pPr/>
              <a:t>53</a:t>
            </a:fld>
            <a:endParaRPr lang="en-GB"/>
          </a:p>
        </p:txBody>
      </p:sp>
      <p:sp>
        <p:nvSpPr>
          <p:cNvPr id="8652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652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3B20D57-F431-4005-9A7A-B3885666CDDC}" type="slidenum">
              <a:rPr lang="en-GB"/>
              <a:pPr/>
              <a:t>54</a:t>
            </a:fld>
            <a:endParaRPr lang="en-GB"/>
          </a:p>
        </p:txBody>
      </p:sp>
      <p:sp>
        <p:nvSpPr>
          <p:cNvPr id="8693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693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4A2B149-ECB4-49CA-860F-987ADA535DC3}" type="slidenum">
              <a:rPr lang="en-GB"/>
              <a:pPr/>
              <a:t>55</a:t>
            </a:fld>
            <a:endParaRPr lang="en-GB"/>
          </a:p>
        </p:txBody>
      </p:sp>
      <p:sp>
        <p:nvSpPr>
          <p:cNvPr id="3328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28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177C0CA-6D32-4480-8BCC-2CDD76AF58A8}" type="slidenum">
              <a:rPr lang="en-GB"/>
              <a:pPr/>
              <a:t>56</a:t>
            </a:fld>
            <a:endParaRPr lang="en-GB"/>
          </a:p>
        </p:txBody>
      </p:sp>
      <p:sp>
        <p:nvSpPr>
          <p:cNvPr id="8714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14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6090A70-BA4D-44AA-AC58-859C4B8BE0AA}" type="slidenum">
              <a:rPr lang="en-GB"/>
              <a:pPr/>
              <a:t>57</a:t>
            </a:fld>
            <a:endParaRPr lang="en-GB"/>
          </a:p>
        </p:txBody>
      </p:sp>
      <p:sp>
        <p:nvSpPr>
          <p:cNvPr id="8734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34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4A2B149-ECB4-49CA-860F-987ADA535DC3}" type="slidenum">
              <a:rPr lang="en-GB"/>
              <a:pPr/>
              <a:t>58</a:t>
            </a:fld>
            <a:endParaRPr lang="en-GB"/>
          </a:p>
        </p:txBody>
      </p:sp>
      <p:sp>
        <p:nvSpPr>
          <p:cNvPr id="3328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28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867B045-3111-48B5-A196-48AE21D35C73}" type="slidenum">
              <a:rPr lang="en-GB"/>
              <a:pPr/>
              <a:t>59</a:t>
            </a:fld>
            <a:endParaRPr lang="en-GB"/>
          </a:p>
        </p:txBody>
      </p:sp>
      <p:sp>
        <p:nvSpPr>
          <p:cNvPr id="8755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55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3C97FC7-1C68-4554-8F59-BC94ED26AA8B}" type="slidenum">
              <a:rPr lang="en-GB"/>
              <a:pPr/>
              <a:t>60</a:t>
            </a:fld>
            <a:endParaRPr lang="en-GB"/>
          </a:p>
        </p:txBody>
      </p:sp>
      <p:sp>
        <p:nvSpPr>
          <p:cNvPr id="3338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38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D9B807B-C6D2-4938-85BB-52ED6F0A14C4}" type="slidenum">
              <a:rPr lang="en-GB"/>
              <a:pPr/>
              <a:t>61</a:t>
            </a:fld>
            <a:endParaRPr lang="en-GB"/>
          </a:p>
        </p:txBody>
      </p:sp>
      <p:sp>
        <p:nvSpPr>
          <p:cNvPr id="8960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960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DD11F63-F4B3-4579-B7F7-5C7343000EBF}" type="slidenum">
              <a:rPr lang="en-GB"/>
              <a:pPr/>
              <a:t>8</a:t>
            </a:fld>
            <a:endParaRPr lang="en-GB" dirty="0"/>
          </a:p>
        </p:txBody>
      </p:sp>
      <p:sp>
        <p:nvSpPr>
          <p:cNvPr id="2959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59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7668BC3-5E9C-4145-A528-9DE5B3051F85}" type="slidenum">
              <a:rPr lang="en-GB"/>
              <a:pPr/>
              <a:t>62</a:t>
            </a:fld>
            <a:endParaRPr lang="en-GB"/>
          </a:p>
        </p:txBody>
      </p:sp>
      <p:sp>
        <p:nvSpPr>
          <p:cNvPr id="3348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48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745F599-E348-4F8F-AD67-E3E85CD9D47B}" type="slidenum">
              <a:rPr lang="en-GB"/>
              <a:pPr/>
              <a:t>63</a:t>
            </a:fld>
            <a:endParaRPr lang="en-GB"/>
          </a:p>
        </p:txBody>
      </p:sp>
      <p:sp>
        <p:nvSpPr>
          <p:cNvPr id="900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000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FA35686-BCFC-471E-B4F5-376DE0638368}" type="slidenum">
              <a:rPr lang="en-GB"/>
              <a:pPr/>
              <a:t>64</a:t>
            </a:fld>
            <a:endParaRPr lang="en-GB"/>
          </a:p>
        </p:txBody>
      </p:sp>
      <p:sp>
        <p:nvSpPr>
          <p:cNvPr id="912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123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720094A-EEFE-4F3C-BC92-54CE5CC9DF0C}" type="slidenum">
              <a:rPr lang="en-GB"/>
              <a:pPr/>
              <a:t>65</a:t>
            </a:fld>
            <a:endParaRPr lang="en-GB"/>
          </a:p>
        </p:txBody>
      </p:sp>
      <p:sp>
        <p:nvSpPr>
          <p:cNvPr id="3358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58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1327A3B-165C-459F-BE8A-4C8FB5C1539C}" type="slidenum">
              <a:rPr lang="en-GB"/>
              <a:pPr/>
              <a:t>66</a:t>
            </a:fld>
            <a:endParaRPr lang="en-GB"/>
          </a:p>
        </p:txBody>
      </p:sp>
      <p:sp>
        <p:nvSpPr>
          <p:cNvPr id="8980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980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8659A4E-7EE6-4640-9420-F9030DCB1A5F}" type="slidenum">
              <a:rPr lang="en-GB"/>
              <a:pPr/>
              <a:t>67</a:t>
            </a:fld>
            <a:endParaRPr lang="en-GB"/>
          </a:p>
        </p:txBody>
      </p:sp>
      <p:sp>
        <p:nvSpPr>
          <p:cNvPr id="3368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68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F9730BD-9930-4DCE-AC90-CEB5A9CD5E6C}" type="slidenum">
              <a:rPr lang="en-GB"/>
              <a:pPr/>
              <a:t>68</a:t>
            </a:fld>
            <a:endParaRPr lang="en-GB"/>
          </a:p>
        </p:txBody>
      </p:sp>
      <p:sp>
        <p:nvSpPr>
          <p:cNvPr id="9021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021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267AE72-F23B-4347-80FA-7D9D7947AA04}" type="slidenum">
              <a:rPr lang="en-GB"/>
              <a:pPr/>
              <a:t>69</a:t>
            </a:fld>
            <a:endParaRPr lang="en-GB"/>
          </a:p>
        </p:txBody>
      </p:sp>
      <p:sp>
        <p:nvSpPr>
          <p:cNvPr id="3379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CE1D9BC-96F5-4E01-845E-F5487FE7057B}" type="slidenum">
              <a:rPr lang="en-GB"/>
              <a:pPr/>
              <a:t>70</a:t>
            </a:fld>
            <a:endParaRPr lang="en-GB"/>
          </a:p>
        </p:txBody>
      </p:sp>
      <p:sp>
        <p:nvSpPr>
          <p:cNvPr id="9041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041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0F612F4-FCB1-4DB6-9F8E-90A1E815C012}" type="slidenum">
              <a:rPr lang="en-GB"/>
              <a:pPr/>
              <a:t>71</a:t>
            </a:fld>
            <a:endParaRPr lang="en-GB"/>
          </a:p>
        </p:txBody>
      </p:sp>
      <p:sp>
        <p:nvSpPr>
          <p:cNvPr id="3389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89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D92CF59-8799-478B-B049-BD8C299E19F8}" type="slidenum">
              <a:rPr lang="en-GB"/>
              <a:pPr/>
              <a:t>9</a:t>
            </a:fld>
            <a:endParaRPr lang="en-GB" dirty="0"/>
          </a:p>
        </p:txBody>
      </p:sp>
      <p:sp>
        <p:nvSpPr>
          <p:cNvPr id="7321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21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0C767FD-3899-4C12-A263-FD63B84CBDEE}" type="slidenum">
              <a:rPr lang="en-GB"/>
              <a:pPr/>
              <a:t>72</a:t>
            </a:fld>
            <a:endParaRPr lang="en-GB"/>
          </a:p>
        </p:txBody>
      </p:sp>
      <p:sp>
        <p:nvSpPr>
          <p:cNvPr id="906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062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3D841AF-48C9-4B0D-8F88-D4106B917ABE}" type="slidenum">
              <a:rPr lang="en-GB"/>
              <a:pPr/>
              <a:t>73</a:t>
            </a:fld>
            <a:endParaRPr lang="en-GB"/>
          </a:p>
        </p:txBody>
      </p:sp>
      <p:sp>
        <p:nvSpPr>
          <p:cNvPr id="3399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99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7789003-4CD2-4073-B6F7-35E9B68E862D}" type="slidenum">
              <a:rPr lang="en-GB"/>
              <a:pPr/>
              <a:t>74</a:t>
            </a:fld>
            <a:endParaRPr lang="en-GB"/>
          </a:p>
        </p:txBody>
      </p:sp>
      <p:sp>
        <p:nvSpPr>
          <p:cNvPr id="9082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082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D50D126-37F4-46BA-A696-FA80AE39BC6A}" type="slidenum">
              <a:rPr lang="en-GB"/>
              <a:pPr/>
              <a:t>75</a:t>
            </a:fld>
            <a:endParaRPr lang="en-GB"/>
          </a:p>
        </p:txBody>
      </p:sp>
      <p:sp>
        <p:nvSpPr>
          <p:cNvPr id="3717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17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6713D8F-F6B3-4DE4-A26E-0E662A6C6DB8}" type="slidenum">
              <a:rPr lang="en-GB"/>
              <a:pPr/>
              <a:t>76</a:t>
            </a:fld>
            <a:endParaRPr lang="en-GB"/>
          </a:p>
        </p:txBody>
      </p:sp>
      <p:sp>
        <p:nvSpPr>
          <p:cNvPr id="9103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103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CF16C38-18CD-4CD2-B684-5EA6EFA11423}" type="slidenum">
              <a:rPr lang="en-GB"/>
              <a:pPr/>
              <a:t>77</a:t>
            </a:fld>
            <a:endParaRPr lang="en-GB"/>
          </a:p>
        </p:txBody>
      </p:sp>
      <p:sp>
        <p:nvSpPr>
          <p:cNvPr id="3727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27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732D08C-E81F-4583-929B-98F513CF5286}" type="slidenum">
              <a:rPr lang="en-GB"/>
              <a:pPr/>
              <a:t>78</a:t>
            </a:fld>
            <a:endParaRPr lang="en-GB"/>
          </a:p>
        </p:txBody>
      </p:sp>
      <p:sp>
        <p:nvSpPr>
          <p:cNvPr id="914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144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7C088C5-0721-494A-BCBB-BAF4E61E2395}" type="slidenum">
              <a:rPr lang="en-GB"/>
              <a:pPr/>
              <a:t>79</a:t>
            </a:fld>
            <a:endParaRPr lang="en-GB"/>
          </a:p>
        </p:txBody>
      </p:sp>
      <p:sp>
        <p:nvSpPr>
          <p:cNvPr id="3737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37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92A5EB2-6A1C-43B1-BFE9-B51D060FA72D}" type="slidenum">
              <a:rPr lang="en-GB"/>
              <a:pPr/>
              <a:t>80</a:t>
            </a:fld>
            <a:endParaRPr lang="en-GB"/>
          </a:p>
        </p:txBody>
      </p:sp>
      <p:sp>
        <p:nvSpPr>
          <p:cNvPr id="920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05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883AE31-C2DB-4F1B-9689-23F5112E5FC2}" type="slidenum">
              <a:rPr lang="en-GB"/>
              <a:pPr/>
              <a:t>81</a:t>
            </a:fld>
            <a:endParaRPr lang="en-GB"/>
          </a:p>
        </p:txBody>
      </p:sp>
      <p:sp>
        <p:nvSpPr>
          <p:cNvPr id="3747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47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13CB87F-B4B9-402A-ADBC-14F15D9C3F81}" type="slidenum">
              <a:rPr lang="en-GB"/>
              <a:pPr/>
              <a:t>10</a:t>
            </a:fld>
            <a:endParaRPr lang="en-GB" dirty="0"/>
          </a:p>
        </p:txBody>
      </p:sp>
      <p:sp>
        <p:nvSpPr>
          <p:cNvPr id="296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69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70B14E6-580A-47A1-9D24-4A9F695118DE}" type="slidenum">
              <a:rPr lang="en-GB"/>
              <a:pPr/>
              <a:t>82</a:t>
            </a:fld>
            <a:endParaRPr lang="en-GB"/>
          </a:p>
        </p:txBody>
      </p:sp>
      <p:sp>
        <p:nvSpPr>
          <p:cNvPr id="9226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26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C4897F6-67AD-4F37-9752-5CB3CB8629BB}" type="slidenum">
              <a:rPr lang="en-GB"/>
              <a:pPr/>
              <a:t>83</a:t>
            </a:fld>
            <a:endParaRPr lang="en-GB"/>
          </a:p>
        </p:txBody>
      </p:sp>
      <p:sp>
        <p:nvSpPr>
          <p:cNvPr id="3758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58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72CF112-88E4-4D15-B310-85EDB5D5F214}" type="slidenum">
              <a:rPr lang="en-GB"/>
              <a:pPr/>
              <a:t>84</a:t>
            </a:fld>
            <a:endParaRPr lang="en-GB"/>
          </a:p>
        </p:txBody>
      </p:sp>
      <p:sp>
        <p:nvSpPr>
          <p:cNvPr id="924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46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9417DF9-0186-43F4-8BA3-DD4E06BE5380}" type="slidenum">
              <a:rPr lang="en-GB"/>
              <a:pPr/>
              <a:t>85</a:t>
            </a:fld>
            <a:endParaRPr lang="en-GB"/>
          </a:p>
        </p:txBody>
      </p:sp>
      <p:sp>
        <p:nvSpPr>
          <p:cNvPr id="9267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67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854F0B7-ECB7-4807-99FC-27EAE04C0BCE}" type="slidenum">
              <a:rPr lang="en-GB"/>
              <a:pPr/>
              <a:t>86</a:t>
            </a:fld>
            <a:endParaRPr lang="en-GB"/>
          </a:p>
        </p:txBody>
      </p:sp>
      <p:sp>
        <p:nvSpPr>
          <p:cNvPr id="9287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87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C4897F6-67AD-4F37-9752-5CB3CB8629BB}" type="slidenum">
              <a:rPr lang="en-GB"/>
              <a:pPr/>
              <a:t>87</a:t>
            </a:fld>
            <a:endParaRPr lang="en-GB"/>
          </a:p>
        </p:txBody>
      </p:sp>
      <p:sp>
        <p:nvSpPr>
          <p:cNvPr id="3758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58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4886795-1333-4E39-9A1D-C32A65ED6133}" type="slidenum">
              <a:rPr lang="en-GB"/>
              <a:pPr/>
              <a:t>88</a:t>
            </a:fld>
            <a:endParaRPr lang="en-GB"/>
          </a:p>
        </p:txBody>
      </p:sp>
      <p:sp>
        <p:nvSpPr>
          <p:cNvPr id="9308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308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C4897F6-67AD-4F37-9752-5CB3CB8629BB}" type="slidenum">
              <a:rPr lang="en-GB"/>
              <a:pPr/>
              <a:t>89</a:t>
            </a:fld>
            <a:endParaRPr lang="en-GB"/>
          </a:p>
        </p:txBody>
      </p:sp>
      <p:sp>
        <p:nvSpPr>
          <p:cNvPr id="3758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58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1E7ECDF-83CA-44BC-BB8F-3C619DA0686A}" type="slidenum">
              <a:rPr lang="en-GB"/>
              <a:pPr/>
              <a:t>90</a:t>
            </a:fld>
            <a:endParaRPr lang="en-GB"/>
          </a:p>
        </p:txBody>
      </p:sp>
      <p:sp>
        <p:nvSpPr>
          <p:cNvPr id="9328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328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555864D-2E55-4B5E-8596-3C5A1AB619EF}" type="slidenum">
              <a:rPr lang="en-GB"/>
              <a:pPr/>
              <a:t>11</a:t>
            </a:fld>
            <a:endParaRPr lang="en-GB" dirty="0"/>
          </a:p>
        </p:txBody>
      </p:sp>
      <p:sp>
        <p:nvSpPr>
          <p:cNvPr id="7331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31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940050" y="6411752"/>
            <a:ext cx="3263900" cy="431800"/>
          </a:xfrm>
          <a:prstGeom prst="rect">
            <a:avLst/>
          </a:prstGeom>
        </p:spPr>
      </p:pic>
    </p:spTree>
  </p:cSld>
  <p:clrMapOvr>
    <a:masterClrMapping/>
  </p:clrMapOvr>
  <p:transition advClick="0" advTm="1500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940050" y="6411752"/>
            <a:ext cx="3263900" cy="431800"/>
          </a:xfrm>
          <a:prstGeom prst="rect">
            <a:avLst/>
          </a:prstGeom>
        </p:spPr>
      </p:pic>
    </p:spTree>
  </p:cSld>
  <p:clrMapOvr>
    <a:masterClrMapping/>
  </p:clrMapOvr>
  <p:transition advClick="0" advTm="1500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940050" y="6411752"/>
            <a:ext cx="3263900" cy="431800"/>
          </a:xfrm>
          <a:prstGeom prst="rect">
            <a:avLst/>
          </a:prstGeom>
        </p:spPr>
      </p:pic>
    </p:spTree>
  </p:cSld>
  <p:clrMapOvr>
    <a:masterClrMapping/>
  </p:clrMapOvr>
  <p:transition advClick="0" advTm="1500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940050" y="6411752"/>
            <a:ext cx="3263900" cy="431800"/>
          </a:xfrm>
          <a:prstGeom prst="rect">
            <a:avLst/>
          </a:prstGeom>
        </p:spPr>
      </p:pic>
    </p:spTree>
  </p:cSld>
  <p:clrMapOvr>
    <a:masterClrMapping/>
  </p:clrMapOvr>
  <p:transition advClick="0" advTm="1500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940050" y="6411752"/>
            <a:ext cx="3263900" cy="431800"/>
          </a:xfrm>
          <a:prstGeom prst="rect">
            <a:avLst/>
          </a:prstGeom>
        </p:spPr>
      </p:pic>
    </p:spTree>
  </p:cSld>
  <p:clrMapOvr>
    <a:masterClrMapping/>
  </p:clrMapOvr>
  <p:transition advClick="0" advTm="1500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940050" y="6411752"/>
            <a:ext cx="3263900" cy="431800"/>
          </a:xfrm>
          <a:prstGeom prst="rect">
            <a:avLst/>
          </a:prstGeom>
        </p:spPr>
      </p:pic>
    </p:spTree>
  </p:cSld>
  <p:clrMapOvr>
    <a:masterClrMapping/>
  </p:clrMapOvr>
  <p:transition advClick="0" advTm="1500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940050" y="6411752"/>
            <a:ext cx="3263900" cy="431800"/>
          </a:xfrm>
          <a:prstGeom prst="rect">
            <a:avLst/>
          </a:prstGeom>
        </p:spPr>
      </p:pic>
    </p:spTree>
  </p:cSld>
  <p:clrMapOvr>
    <a:masterClrMapping/>
  </p:clrMapOvr>
  <p:transition advClick="0" advTm="1500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940050" y="6411752"/>
            <a:ext cx="3263900" cy="431800"/>
          </a:xfrm>
          <a:prstGeom prst="rect">
            <a:avLst/>
          </a:prstGeom>
        </p:spPr>
      </p:pic>
    </p:spTree>
  </p:cSld>
  <p:clrMapOvr>
    <a:masterClrMapping/>
  </p:clrMapOvr>
  <p:transition advClick="0" advTm="1500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940050" y="6411752"/>
            <a:ext cx="3263900" cy="431800"/>
          </a:xfrm>
          <a:prstGeom prst="rect">
            <a:avLst/>
          </a:prstGeom>
        </p:spPr>
      </p:pic>
    </p:spTree>
  </p:cSld>
  <p:clrMapOvr>
    <a:masterClrMapping/>
  </p:clrMapOvr>
  <p:transition advClick="0" advTm="1500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940050" y="6411752"/>
            <a:ext cx="3263900" cy="431800"/>
          </a:xfrm>
          <a:prstGeom prst="rect">
            <a:avLst/>
          </a:prstGeom>
        </p:spPr>
      </p:pic>
    </p:spTree>
  </p:cSld>
  <p:clrMapOvr>
    <a:masterClrMapping/>
  </p:clrMapOvr>
  <p:transition advClick="0" advTm="1500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940050" y="6411752"/>
            <a:ext cx="3263900" cy="431800"/>
          </a:xfrm>
          <a:prstGeom prst="rect">
            <a:avLst/>
          </a:prstGeom>
        </p:spPr>
      </p:pic>
    </p:spTree>
  </p:cSld>
  <p:clrMapOvr>
    <a:masterClrMapping/>
  </p:clrMapOvr>
  <p:transition advClick="0" advTm="1500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940050" y="6411752"/>
            <a:ext cx="3263900" cy="431800"/>
          </a:xfrm>
          <a:prstGeom prst="rect">
            <a:avLst/>
          </a:prstGeom>
        </p:spPr>
      </p:pic>
    </p:spTree>
  </p:cSld>
  <p:clrMapOvr>
    <a:masterClrMapping/>
  </p:clrMapOvr>
  <p:transition advClick="0" advTm="1500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</a:p>
        </p:txBody>
      </p:sp>
      <p:sp>
        <p:nvSpPr>
          <p:cNvPr id="1034" name="Line 10"/>
          <p:cNvSpPr>
            <a:spLocks noChangeShapeType="1"/>
          </p:cNvSpPr>
          <p:nvPr userDrawn="1"/>
        </p:nvSpPr>
        <p:spPr bwMode="auto">
          <a:xfrm>
            <a:off x="107950" y="6092825"/>
            <a:ext cx="8964613" cy="0"/>
          </a:xfrm>
          <a:prstGeom prst="line">
            <a:avLst/>
          </a:prstGeom>
          <a:noFill/>
          <a:ln w="38100" cmpd="dbl">
            <a:solidFill>
              <a:srgbClr val="00008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GB"/>
          </a:p>
        </p:txBody>
      </p:sp>
      <p:sp>
        <p:nvSpPr>
          <p:cNvPr id="1035" name="Text Box 11"/>
          <p:cNvSpPr txBox="1">
            <a:spLocks noChangeArrowheads="1"/>
          </p:cNvSpPr>
          <p:nvPr userDrawn="1"/>
        </p:nvSpPr>
        <p:spPr bwMode="auto">
          <a:xfrm>
            <a:off x="1763713" y="188913"/>
            <a:ext cx="5637212" cy="57943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2900" indent="-342900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2940050" y="6411752"/>
            <a:ext cx="3263900" cy="4318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 advClick="0" advTm="15000"/>
  <p:timing>
    <p:tnLst>
      <p:par>
        <p:cTn id="1" dur="indefinite" restart="never" nodeType="tmRoot"/>
      </p:par>
    </p:tnLst>
  </p:timing>
  <p:hf sldNum="0" hdr="0" dt="0"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175" indent="11113" algn="l" rtl="0" fontAlgn="base">
        <a:spcBef>
          <a:spcPct val="20000"/>
        </a:spcBef>
        <a:spcAft>
          <a:spcPct val="0"/>
        </a:spcAft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833438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241425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49413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.png"/><Relationship Id="rId4" Type="http://schemas.openxmlformats.org/officeDocument/2006/relationships/image" Target="../media/image1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.png"/><Relationship Id="rId4" Type="http://schemas.openxmlformats.org/officeDocument/2006/relationships/image" Target="../media/image2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.png"/><Relationship Id="rId4" Type="http://schemas.openxmlformats.org/officeDocument/2006/relationships/image" Target="../media/image2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.png"/><Relationship Id="rId4" Type="http://schemas.openxmlformats.org/officeDocument/2006/relationships/image" Target="../media/image2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.png"/><Relationship Id="rId4" Type="http://schemas.openxmlformats.org/officeDocument/2006/relationships/image" Target="../media/image29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.png"/><Relationship Id="rId4" Type="http://schemas.openxmlformats.org/officeDocument/2006/relationships/image" Target="../media/image32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.png"/><Relationship Id="rId4" Type="http://schemas.openxmlformats.org/officeDocument/2006/relationships/image" Target="../media/image34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.png"/><Relationship Id="rId4" Type="http://schemas.openxmlformats.org/officeDocument/2006/relationships/image" Target="../media/image36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.png"/><Relationship Id="rId4" Type="http://schemas.openxmlformats.org/officeDocument/2006/relationships/image" Target="../media/image38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.png"/><Relationship Id="rId4" Type="http://schemas.openxmlformats.org/officeDocument/2006/relationships/image" Target="../media/image4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.png"/><Relationship Id="rId4" Type="http://schemas.openxmlformats.org/officeDocument/2006/relationships/image" Target="../media/image50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.png"/><Relationship Id="rId4" Type="http://schemas.openxmlformats.org/officeDocument/2006/relationships/image" Target="../media/image56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.png"/><Relationship Id="rId4" Type="http://schemas.openxmlformats.org/officeDocument/2006/relationships/image" Target="../media/image58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.png"/><Relationship Id="rId4" Type="http://schemas.openxmlformats.org/officeDocument/2006/relationships/image" Target="../media/image60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.png"/><Relationship Id="rId4" Type="http://schemas.openxmlformats.org/officeDocument/2006/relationships/image" Target="../media/image62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.png"/><Relationship Id="rId4" Type="http://schemas.openxmlformats.org/officeDocument/2006/relationships/image" Target="../media/image64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.png"/><Relationship Id="rId4" Type="http://schemas.openxmlformats.org/officeDocument/2006/relationships/image" Target="../media/image67.png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.png"/><Relationship Id="rId4" Type="http://schemas.openxmlformats.org/officeDocument/2006/relationships/image" Target="../media/image71.pn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.png"/><Relationship Id="rId4" Type="http://schemas.openxmlformats.org/officeDocument/2006/relationships/image" Target="../media/image73.png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.png"/><Relationship Id="rId4" Type="http://schemas.openxmlformats.org/officeDocument/2006/relationships/image" Target="../media/image11.pn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88640"/>
            <a:ext cx="8640960" cy="6048672"/>
          </a:xfrm>
          <a:prstGeom prst="rect">
            <a:avLst/>
          </a:prstGeom>
          <a:ln>
            <a:solidFill>
              <a:schemeClr val="tx1">
                <a:alpha val="1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651784679"/>
      </p:ext>
    </p:extLst>
  </p:cSld>
  <p:clrMapOvr>
    <a:masterClrMapping/>
  </p:clrMapOvr>
  <p:transition advClick="0" advTm="15000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5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908720"/>
            <a:ext cx="8229600" cy="4525963"/>
          </a:xfrm>
        </p:spPr>
        <p:txBody>
          <a:bodyPr/>
          <a:lstStyle/>
          <a:p>
            <a:r>
              <a:rPr lang="en-GB" i="1" dirty="0"/>
              <a:t>Article 2 Right to life</a:t>
            </a:r>
          </a:p>
          <a:p>
            <a:r>
              <a:rPr lang="en-GB" i="1" dirty="0"/>
              <a:t>1. Everyone has the right to life.</a:t>
            </a:r>
          </a:p>
          <a:p>
            <a:r>
              <a:rPr lang="en-GB" i="1" dirty="0"/>
              <a:t>2. No one shall be condemned </a:t>
            </a:r>
            <a:r>
              <a:rPr lang="en-GB" i="1" dirty="0" smtClean="0"/>
              <a:t>to the </a:t>
            </a:r>
            <a:r>
              <a:rPr lang="en-GB" i="1" dirty="0"/>
              <a:t>death penalty, or executed.</a:t>
            </a:r>
          </a:p>
          <a:p>
            <a:r>
              <a:rPr lang="en-GB" i="1" dirty="0"/>
              <a:t>Charter of Fundamental Rights of the </a:t>
            </a:r>
            <a:r>
              <a:rPr lang="en-GB" i="1" dirty="0" smtClean="0"/>
              <a:t>European Union</a:t>
            </a:r>
            <a:r>
              <a:rPr lang="en-GB" i="1" dirty="0"/>
              <a:t>, 2007/C </a:t>
            </a:r>
            <a:r>
              <a:rPr lang="en-GB" i="1" dirty="0" smtClean="0"/>
              <a:t>303/01</a:t>
            </a:r>
            <a:endParaRPr lang="en-GB" i="1" dirty="0"/>
          </a:p>
          <a:p>
            <a:endParaRPr lang="en-GB" i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40050" y="6411752"/>
            <a:ext cx="3263900" cy="431800"/>
          </a:xfrm>
          <a:prstGeom prst="rect">
            <a:avLst/>
          </a:prstGeom>
        </p:spPr>
      </p:pic>
    </p:spTree>
  </p:cSld>
  <p:clrMapOvr>
    <a:masterClrMapping/>
  </p:clrMapOvr>
  <p:transition advClick="0" advTm="1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5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795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5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795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5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2795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5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2795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9555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0660" name="Text Box 4"/>
          <p:cNvSpPr txBox="1">
            <a:spLocks noChangeArrowheads="1"/>
          </p:cNvSpPr>
          <p:nvPr/>
        </p:nvSpPr>
        <p:spPr bwMode="auto">
          <a:xfrm>
            <a:off x="-35330" y="0"/>
            <a:ext cx="9071826" cy="120032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342900" indent="-342900">
              <a:spcBef>
                <a:spcPct val="50000"/>
              </a:spcBef>
            </a:pPr>
            <a:r>
              <a:rPr lang="en-GB" sz="2400" dirty="0" smtClean="0"/>
              <a:t>MAP </a:t>
            </a:r>
            <a:r>
              <a:rPr lang="en-GB" sz="2400" dirty="0"/>
              <a:t>2.009 – WHICH GEOGRAPHIC GROUP DO YOU FEEL YOU BELONG TO </a:t>
            </a:r>
            <a:r>
              <a:rPr lang="en-GB" sz="2400" dirty="0" smtClean="0"/>
              <a:t>MOST? Distribution </a:t>
            </a:r>
            <a:r>
              <a:rPr lang="en-GB" sz="2400" dirty="0"/>
              <a:t>of people who feel that they belong most to </a:t>
            </a:r>
            <a:r>
              <a:rPr lang="en-GB" sz="2400" dirty="0" smtClean="0"/>
              <a:t>Europe</a:t>
            </a:r>
            <a:endParaRPr lang="en-GB" sz="2400" dirty="0"/>
          </a:p>
        </p:txBody>
      </p:sp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340768"/>
            <a:ext cx="7704856" cy="45346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40050" y="6411752"/>
            <a:ext cx="3263900" cy="431800"/>
          </a:xfrm>
          <a:prstGeom prst="rect">
            <a:avLst/>
          </a:prstGeom>
        </p:spPr>
      </p:pic>
    </p:spTree>
  </p:cSld>
  <p:clrMapOvr>
    <a:masterClrMapping/>
  </p:clrMapOvr>
  <p:transition advClick="0" advTm="15000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5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Europe is a thought that needs </a:t>
            </a:r>
            <a:r>
              <a:rPr lang="en-GB" dirty="0" smtClean="0"/>
              <a:t>to become </a:t>
            </a:r>
            <a:r>
              <a:rPr lang="en-GB" dirty="0"/>
              <a:t>a feeling.</a:t>
            </a:r>
          </a:p>
          <a:p>
            <a:r>
              <a:rPr lang="en-GB" i="1" dirty="0"/>
              <a:t>Bono, addressing delegates at the European People’s </a:t>
            </a:r>
            <a:r>
              <a:rPr lang="en-GB" i="1" dirty="0" smtClean="0"/>
              <a:t>Party Congress </a:t>
            </a:r>
            <a:r>
              <a:rPr lang="en-GB" i="1" dirty="0"/>
              <a:t>in Dublin, 7 March 2014 (RTE, </a:t>
            </a:r>
            <a:r>
              <a:rPr lang="en-GB" i="1" dirty="0" smtClean="0"/>
              <a:t>2014)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40050" y="6411752"/>
            <a:ext cx="3263900" cy="431800"/>
          </a:xfrm>
          <a:prstGeom prst="rect">
            <a:avLst/>
          </a:prstGeom>
        </p:spPr>
      </p:pic>
    </p:spTree>
  </p:cSld>
  <p:clrMapOvr>
    <a:masterClrMapping/>
  </p:clrMapOvr>
  <p:transition advClick="0" advTm="1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5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805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5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805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0579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1684" name="Text Box 4"/>
          <p:cNvSpPr txBox="1">
            <a:spLocks noChangeArrowheads="1"/>
          </p:cNvSpPr>
          <p:nvPr/>
        </p:nvSpPr>
        <p:spPr bwMode="auto">
          <a:xfrm>
            <a:off x="35496" y="44625"/>
            <a:ext cx="9001000" cy="120032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GB" sz="2400" dirty="0"/>
              <a:t>MAP 2.010 – ARE YOU AFRAID OF LOSING YOUR NATIONAL </a:t>
            </a:r>
            <a:r>
              <a:rPr lang="en-GB" sz="2400" dirty="0" smtClean="0"/>
              <a:t>IDENTITY/CULTURE? Distribution </a:t>
            </a:r>
            <a:r>
              <a:rPr lang="en-GB" sz="2400" dirty="0"/>
              <a:t>of people who feel ‘very much afraid’ of losing their national identity/culture</a:t>
            </a:r>
          </a:p>
        </p:txBody>
      </p:sp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22" y="1244954"/>
            <a:ext cx="8550426" cy="4866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40050" y="6411752"/>
            <a:ext cx="3263900" cy="431800"/>
          </a:xfrm>
          <a:prstGeom prst="rect">
            <a:avLst/>
          </a:prstGeom>
        </p:spPr>
      </p:pic>
    </p:spTree>
  </p:cSld>
  <p:clrMapOvr>
    <a:masterClrMapping/>
  </p:clrMapOvr>
  <p:transition advClick="0" advTm="15000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6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People learn how to appreciate </a:t>
            </a:r>
            <a:r>
              <a:rPr lang="en-GB" dirty="0" smtClean="0"/>
              <a:t>peace. Croatian </a:t>
            </a:r>
            <a:r>
              <a:rPr lang="en-GB" dirty="0"/>
              <a:t>people know that the </a:t>
            </a:r>
            <a:r>
              <a:rPr lang="en-GB" dirty="0" smtClean="0"/>
              <a:t>European Union </a:t>
            </a:r>
            <a:r>
              <a:rPr lang="en-GB" dirty="0"/>
              <a:t>is the guarantee for that peace.</a:t>
            </a:r>
          </a:p>
          <a:p>
            <a:r>
              <a:rPr lang="en-GB" i="1" dirty="0" err="1"/>
              <a:t>Drazen</a:t>
            </a:r>
            <a:r>
              <a:rPr lang="en-GB" i="1" dirty="0"/>
              <a:t> </a:t>
            </a:r>
            <a:r>
              <a:rPr lang="en-GB" i="1" dirty="0" err="1"/>
              <a:t>Gregurevic</a:t>
            </a:r>
            <a:r>
              <a:rPr lang="en-GB" i="1" dirty="0"/>
              <a:t>, Deputy Mayor of </a:t>
            </a:r>
            <a:r>
              <a:rPr lang="en-GB" i="1" dirty="0" err="1"/>
              <a:t>Zadar</a:t>
            </a:r>
            <a:r>
              <a:rPr lang="en-GB" i="1" dirty="0"/>
              <a:t>, Croatia, </a:t>
            </a:r>
            <a:r>
              <a:rPr lang="en-GB" i="1" dirty="0" smtClean="0"/>
              <a:t>the 28th </a:t>
            </a:r>
            <a:r>
              <a:rPr lang="en-GB" i="1" dirty="0"/>
              <a:t>member of the EU as of 1 July 2013 (BBC </a:t>
            </a:r>
            <a:r>
              <a:rPr lang="en-GB" i="1" dirty="0" smtClean="0"/>
              <a:t>News,2013a</a:t>
            </a:r>
            <a:r>
              <a:rPr lang="en-GB" i="1" dirty="0"/>
              <a:t>)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40050" y="6411752"/>
            <a:ext cx="3263900" cy="431800"/>
          </a:xfrm>
          <a:prstGeom prst="rect">
            <a:avLst/>
          </a:prstGeom>
        </p:spPr>
      </p:pic>
    </p:spTree>
  </p:cSld>
  <p:clrMapOvr>
    <a:masterClrMapping/>
  </p:clrMapOvr>
  <p:transition advClick="0" advTm="1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6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816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6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816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1603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2708" name="Text Box 4"/>
          <p:cNvSpPr txBox="1">
            <a:spLocks noChangeArrowheads="1"/>
          </p:cNvSpPr>
          <p:nvPr/>
        </p:nvSpPr>
        <p:spPr bwMode="auto">
          <a:xfrm>
            <a:off x="30907" y="-3577"/>
            <a:ext cx="8859093" cy="120032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342900" indent="-342900">
              <a:spcBef>
                <a:spcPct val="50000"/>
              </a:spcBef>
            </a:pPr>
            <a:r>
              <a:rPr lang="en-GB" sz="2400" dirty="0"/>
              <a:t>MAP 2.011 – TAKING ALL THINGS TOGETHER, HOW HAPPY ARE </a:t>
            </a:r>
            <a:r>
              <a:rPr lang="en-GB" sz="2400" dirty="0" smtClean="0"/>
              <a:t>YOU? Distribution </a:t>
            </a:r>
            <a:r>
              <a:rPr lang="en-GB" sz="2400" dirty="0"/>
              <a:t>of Europeans who consider themselves ‘very happy’</a:t>
            </a:r>
          </a:p>
        </p:txBody>
      </p:sp>
      <p:pic>
        <p:nvPicPr>
          <p:cNvPr id="4505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048" y="1378689"/>
            <a:ext cx="8244408" cy="47866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40050" y="6411752"/>
            <a:ext cx="3263900" cy="431800"/>
          </a:xfrm>
          <a:prstGeom prst="rect">
            <a:avLst/>
          </a:prstGeom>
        </p:spPr>
      </p:pic>
    </p:spTree>
  </p:cSld>
  <p:clrMapOvr>
    <a:masterClrMapping/>
  </p:clrMapOvr>
  <p:transition advClick="0" advTm="15000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3732" name="Text Box 4"/>
          <p:cNvSpPr txBox="1">
            <a:spLocks noChangeArrowheads="1"/>
          </p:cNvSpPr>
          <p:nvPr/>
        </p:nvSpPr>
        <p:spPr bwMode="auto">
          <a:xfrm>
            <a:off x="1589050" y="75865"/>
            <a:ext cx="6007286" cy="90486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sz="2400" b="1" dirty="0"/>
              <a:t>MAP 2.015 – TOTAL VOTES RECEIVED, </a:t>
            </a:r>
            <a:endParaRPr lang="en-GB" sz="2400" b="1" dirty="0" smtClean="0"/>
          </a:p>
          <a:p>
            <a:r>
              <a:rPr lang="en-GB" sz="2400" b="1" dirty="0" smtClean="0"/>
              <a:t>EUROVISION </a:t>
            </a:r>
            <a:r>
              <a:rPr lang="en-GB" sz="2400" b="1" dirty="0"/>
              <a:t>SONG CONTEST </a:t>
            </a:r>
            <a:r>
              <a:rPr lang="en-GB" sz="2400" b="1" dirty="0" smtClean="0"/>
              <a:t>2013</a:t>
            </a:r>
            <a:endParaRPr lang="en-GB" sz="2400" b="1" dirty="0"/>
          </a:p>
        </p:txBody>
      </p:sp>
      <p:pic>
        <p:nvPicPr>
          <p:cNvPr id="4608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196752"/>
            <a:ext cx="8221120" cy="48245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40050" y="6411752"/>
            <a:ext cx="3263900" cy="431800"/>
          </a:xfrm>
          <a:prstGeom prst="rect">
            <a:avLst/>
          </a:prstGeom>
        </p:spPr>
      </p:pic>
    </p:spTree>
  </p:cSld>
  <p:clrMapOvr>
    <a:masterClrMapping/>
  </p:clrMapOvr>
  <p:transition advClick="0" advTm="15000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4756" name="Text Box 4"/>
          <p:cNvSpPr txBox="1">
            <a:spLocks noChangeArrowheads="1"/>
          </p:cNvSpPr>
          <p:nvPr/>
        </p:nvSpPr>
        <p:spPr bwMode="auto">
          <a:xfrm>
            <a:off x="1331640" y="116632"/>
            <a:ext cx="6584303" cy="90486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sz="2400" b="1" dirty="0"/>
              <a:t>MAP 3.024 – POPULATION BORN OUTSIDE </a:t>
            </a:r>
            <a:endParaRPr lang="en-GB" sz="2400" b="1" dirty="0" smtClean="0"/>
          </a:p>
          <a:p>
            <a:r>
              <a:rPr lang="en-GB" sz="2400" b="1" dirty="0" smtClean="0"/>
              <a:t>THE </a:t>
            </a:r>
            <a:r>
              <a:rPr lang="en-GB" sz="2400" b="1" dirty="0"/>
              <a:t>COUNTRY OF RESIDENCE, 2010</a:t>
            </a:r>
            <a:endParaRPr lang="en-GB" sz="2400" dirty="0"/>
          </a:p>
        </p:txBody>
      </p:sp>
      <p:pic>
        <p:nvPicPr>
          <p:cNvPr id="4710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850" y="1381535"/>
            <a:ext cx="7800582" cy="47117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40050" y="6411752"/>
            <a:ext cx="3263900" cy="431800"/>
          </a:xfrm>
          <a:prstGeom prst="rect">
            <a:avLst/>
          </a:prstGeom>
        </p:spPr>
      </p:pic>
    </p:spTree>
  </p:cSld>
  <p:clrMapOvr>
    <a:masterClrMapping/>
  </p:clrMapOvr>
  <p:transition advClick="0" advTm="15000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6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7544" y="487213"/>
            <a:ext cx="8229600" cy="4525963"/>
          </a:xfrm>
        </p:spPr>
        <p:txBody>
          <a:bodyPr/>
          <a:lstStyle/>
          <a:p>
            <a:r>
              <a:rPr lang="en-GB" sz="2600" dirty="0"/>
              <a:t>For a century from around the </a:t>
            </a:r>
            <a:r>
              <a:rPr lang="en-GB" sz="2600" dirty="0" smtClean="0"/>
              <a:t>middle of </a:t>
            </a:r>
            <a:r>
              <a:rPr lang="en-GB" sz="2600" dirty="0"/>
              <a:t>the 19th </a:t>
            </a:r>
            <a:r>
              <a:rPr lang="en-GB" sz="2600" dirty="0" smtClean="0"/>
              <a:t>century, Europe’s dominant experience </a:t>
            </a:r>
            <a:r>
              <a:rPr lang="en-GB" sz="2600" dirty="0"/>
              <a:t>was mainly to send </a:t>
            </a:r>
            <a:r>
              <a:rPr lang="en-GB" sz="2600" dirty="0" smtClean="0"/>
              <a:t>people to </a:t>
            </a:r>
            <a:r>
              <a:rPr lang="en-GB" sz="2600" dirty="0"/>
              <a:t>other continents, not to </a:t>
            </a:r>
            <a:r>
              <a:rPr lang="en-GB" sz="2600" dirty="0" smtClean="0"/>
              <a:t>receive migrants</a:t>
            </a:r>
            <a:r>
              <a:rPr lang="en-GB" sz="2600" dirty="0"/>
              <a:t>. Only in the last half </a:t>
            </a:r>
            <a:r>
              <a:rPr lang="en-GB" sz="2600" dirty="0" smtClean="0"/>
              <a:t>century has </a:t>
            </a:r>
            <a:r>
              <a:rPr lang="en-GB" sz="2600" dirty="0"/>
              <a:t>the net movement reversed, </a:t>
            </a:r>
            <a:r>
              <a:rPr lang="en-GB" sz="2600" dirty="0" smtClean="0"/>
              <a:t>and since </a:t>
            </a:r>
            <a:r>
              <a:rPr lang="en-GB" sz="2600" dirty="0"/>
              <a:t>the 1980s another radical </a:t>
            </a:r>
            <a:r>
              <a:rPr lang="en-GB" sz="2600" dirty="0" smtClean="0"/>
              <a:t>change has </a:t>
            </a:r>
            <a:r>
              <a:rPr lang="en-GB" sz="2600" dirty="0"/>
              <a:t>occurred: </a:t>
            </a:r>
            <a:r>
              <a:rPr lang="en-GB" sz="2600" dirty="0" smtClean="0"/>
              <a:t>Greece, southern Italy, Spain </a:t>
            </a:r>
            <a:r>
              <a:rPr lang="en-GB" sz="2600" dirty="0"/>
              <a:t>and Portugal, which </a:t>
            </a:r>
            <a:r>
              <a:rPr lang="en-GB" sz="2600" dirty="0" smtClean="0"/>
              <a:t>through most </a:t>
            </a:r>
            <a:r>
              <a:rPr lang="en-GB" sz="2600" dirty="0"/>
              <a:t>of the 20th century were </a:t>
            </a:r>
            <a:r>
              <a:rPr lang="en-GB" sz="2600" dirty="0" smtClean="0"/>
              <a:t>regions of </a:t>
            </a:r>
            <a:r>
              <a:rPr lang="en-GB" sz="2600" dirty="0"/>
              <a:t>rural depopulation </a:t>
            </a:r>
            <a:r>
              <a:rPr lang="en-GB" sz="2600" dirty="0" smtClean="0"/>
              <a:t>and emigration to </a:t>
            </a:r>
            <a:r>
              <a:rPr lang="en-GB" sz="2600" dirty="0"/>
              <a:t>northern Europe, the Americas </a:t>
            </a:r>
            <a:r>
              <a:rPr lang="en-GB" sz="2600" dirty="0" smtClean="0"/>
              <a:t>and Australia</a:t>
            </a:r>
            <a:r>
              <a:rPr lang="en-GB" sz="2600" dirty="0"/>
              <a:t>, have become regions of </a:t>
            </a:r>
            <a:r>
              <a:rPr lang="en-GB" sz="2600" dirty="0" smtClean="0"/>
              <a:t>return migration </a:t>
            </a:r>
            <a:r>
              <a:rPr lang="en-GB" sz="2600" dirty="0"/>
              <a:t>and </a:t>
            </a:r>
            <a:r>
              <a:rPr lang="en-GB" sz="2600" dirty="0" smtClean="0"/>
              <a:t>of immigration from eastern </a:t>
            </a:r>
            <a:r>
              <a:rPr lang="en-GB" sz="2600" dirty="0"/>
              <a:t>Europe and other continents.</a:t>
            </a:r>
          </a:p>
          <a:p>
            <a:pPr algn="r"/>
            <a:r>
              <a:rPr lang="da-DK" sz="2600" i="1" dirty="0"/>
              <a:t>Warnes et al, 2004, p 311</a:t>
            </a:r>
            <a:endParaRPr lang="en-GB" sz="26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40050" y="6411752"/>
            <a:ext cx="3263900" cy="431800"/>
          </a:xfrm>
          <a:prstGeom prst="rect">
            <a:avLst/>
          </a:prstGeom>
        </p:spPr>
      </p:pic>
    </p:spTree>
  </p:cSld>
  <p:clrMapOvr>
    <a:masterClrMapping/>
  </p:clrMapOvr>
  <p:transition advClick="0" advTm="1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6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826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6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826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2627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5780" name="Text Box 4"/>
          <p:cNvSpPr txBox="1">
            <a:spLocks noChangeArrowheads="1"/>
          </p:cNvSpPr>
          <p:nvPr/>
        </p:nvSpPr>
        <p:spPr bwMode="auto">
          <a:xfrm>
            <a:off x="599553" y="44624"/>
            <a:ext cx="7284815" cy="90486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sz="2400" b="1" dirty="0"/>
              <a:t>MAP 3.025 – POPULATION BORN OUTSIDE THE </a:t>
            </a:r>
            <a:endParaRPr lang="en-GB" sz="2400" b="1" dirty="0" smtClean="0"/>
          </a:p>
          <a:p>
            <a:r>
              <a:rPr lang="en-GB" sz="2400" b="1" dirty="0" smtClean="0"/>
              <a:t>COUNTRY </a:t>
            </a:r>
            <a:r>
              <a:rPr lang="en-GB" sz="2400" b="1" dirty="0"/>
              <a:t>OF </a:t>
            </a:r>
            <a:r>
              <a:rPr lang="en-GB" sz="2400" b="1" dirty="0" smtClean="0"/>
              <a:t>RESIDENCE,INCREASE </a:t>
            </a:r>
            <a:r>
              <a:rPr lang="en-GB" sz="2400" b="1" dirty="0"/>
              <a:t>2000–10</a:t>
            </a:r>
            <a:endParaRPr lang="en-GB" sz="2400" dirty="0"/>
          </a:p>
        </p:txBody>
      </p:sp>
      <p:pic>
        <p:nvPicPr>
          <p:cNvPr id="4813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350" y="1268760"/>
            <a:ext cx="7868074" cy="4752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40050" y="6411752"/>
            <a:ext cx="3263900" cy="431800"/>
          </a:xfrm>
          <a:prstGeom prst="rect">
            <a:avLst/>
          </a:prstGeom>
        </p:spPr>
      </p:pic>
    </p:spTree>
  </p:cSld>
  <p:clrMapOvr>
    <a:masterClrMapping/>
  </p:clrMapOvr>
  <p:transition advClick="0" advTm="15000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939290"/>
            <a:ext cx="8737458" cy="49379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40050" y="6411752"/>
            <a:ext cx="3263900" cy="43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6951207"/>
      </p:ext>
    </p:extLst>
  </p:cSld>
  <p:clrMapOvr>
    <a:masterClrMapping/>
  </p:clrMapOvr>
  <p:transition advClick="0" advTm="20000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6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1520" y="476672"/>
            <a:ext cx="8686800" cy="4525963"/>
          </a:xfrm>
        </p:spPr>
        <p:txBody>
          <a:bodyPr/>
          <a:lstStyle/>
          <a:p>
            <a:r>
              <a:rPr lang="en-GB" dirty="0"/>
              <a:t>Is it not the case that </a:t>
            </a:r>
            <a:r>
              <a:rPr lang="en-GB" dirty="0" smtClean="0"/>
              <a:t>without immigrants</a:t>
            </a:r>
            <a:r>
              <a:rPr lang="en-GB" dirty="0"/>
              <a:t>, the women in your </a:t>
            </a:r>
            <a:r>
              <a:rPr lang="en-GB" dirty="0" smtClean="0"/>
              <a:t>country would grow moustaches</a:t>
            </a:r>
            <a:r>
              <a:rPr lang="en-GB" dirty="0"/>
              <a:t>, because </a:t>
            </a:r>
            <a:r>
              <a:rPr lang="en-GB" dirty="0" smtClean="0"/>
              <a:t>you would </a:t>
            </a:r>
            <a:r>
              <a:rPr lang="en-GB" dirty="0"/>
              <a:t>have ended up marrying </a:t>
            </a:r>
            <a:r>
              <a:rPr lang="en-GB" dirty="0" smtClean="0"/>
              <a:t>your first </a:t>
            </a:r>
            <a:r>
              <a:rPr lang="en-GB" dirty="0"/>
              <a:t>cousins?</a:t>
            </a:r>
          </a:p>
          <a:p>
            <a:r>
              <a:rPr lang="en-GB" i="1" dirty="0"/>
              <a:t>Bulgarian TV interview question to </a:t>
            </a:r>
            <a:r>
              <a:rPr lang="en-GB" i="1" dirty="0" smtClean="0"/>
              <a:t>Nigel Farage</a:t>
            </a:r>
            <a:r>
              <a:rPr lang="en-GB" i="1" dirty="0"/>
              <a:t>, </a:t>
            </a:r>
            <a:r>
              <a:rPr lang="en-GB" i="1" dirty="0" smtClean="0"/>
              <a:t>leader of </a:t>
            </a:r>
            <a:r>
              <a:rPr lang="en-GB" i="1" dirty="0"/>
              <a:t>the UK Independence Party, broadcast by Channel </a:t>
            </a:r>
            <a:r>
              <a:rPr lang="en-GB" i="1" dirty="0" smtClean="0"/>
              <a:t>4 (YouTube</a:t>
            </a:r>
            <a:r>
              <a:rPr lang="en-GB" i="1" dirty="0"/>
              <a:t>, 2013</a:t>
            </a:r>
            <a:r>
              <a:rPr lang="en-GB" i="1" dirty="0" smtClean="0"/>
              <a:t>)</a:t>
            </a:r>
            <a:endParaRPr lang="en-GB" i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40050" y="6411752"/>
            <a:ext cx="3263900" cy="431800"/>
          </a:xfrm>
          <a:prstGeom prst="rect">
            <a:avLst/>
          </a:prstGeom>
        </p:spPr>
      </p:pic>
    </p:spTree>
  </p:cSld>
  <p:clrMapOvr>
    <a:masterClrMapping/>
  </p:clrMapOvr>
  <p:transition advClick="0" advTm="1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6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846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6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846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4675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828" name="Text Box 4"/>
          <p:cNvSpPr txBox="1">
            <a:spLocks noChangeArrowheads="1"/>
          </p:cNvSpPr>
          <p:nvPr/>
        </p:nvSpPr>
        <p:spPr bwMode="auto">
          <a:xfrm>
            <a:off x="22164" y="-27384"/>
            <a:ext cx="8654292" cy="101566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342900" indent="-342900">
              <a:spcBef>
                <a:spcPct val="50000"/>
              </a:spcBef>
            </a:pPr>
            <a:r>
              <a:rPr lang="en-GB" sz="2400" b="1" dirty="0"/>
              <a:t>MAP 3.020 – POPULATION AGED 15–65 </a:t>
            </a:r>
            <a:endParaRPr lang="en-GB" sz="2400" b="1" dirty="0" smtClean="0"/>
          </a:p>
          <a:p>
            <a:pPr marL="342900" indent="-342900">
              <a:spcBef>
                <a:spcPct val="50000"/>
              </a:spcBef>
            </a:pPr>
            <a:r>
              <a:rPr lang="en-GB" sz="2400" b="1" dirty="0" smtClean="0"/>
              <a:t>AS </a:t>
            </a:r>
            <a:r>
              <a:rPr lang="en-GB" sz="2400" b="1" dirty="0"/>
              <a:t>A PERCENTAGE OF TOTAL POPULATION, BY REGION</a:t>
            </a:r>
            <a:endParaRPr lang="en-GB" sz="2400" dirty="0"/>
          </a:p>
        </p:txBody>
      </p:sp>
      <p:pic>
        <p:nvPicPr>
          <p:cNvPr id="4915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413" y="1276311"/>
            <a:ext cx="8536067" cy="47449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5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413" y="2276872"/>
            <a:ext cx="1440160" cy="11757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40050" y="6411752"/>
            <a:ext cx="3263900" cy="431800"/>
          </a:xfrm>
          <a:prstGeom prst="rect">
            <a:avLst/>
          </a:prstGeom>
        </p:spPr>
      </p:pic>
    </p:spTree>
  </p:cSld>
  <p:clrMapOvr>
    <a:masterClrMapping/>
  </p:clrMapOvr>
  <p:transition advClick="0" advTm="15000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6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3528" y="116632"/>
            <a:ext cx="8229600" cy="4525963"/>
          </a:xfrm>
        </p:spPr>
        <p:txBody>
          <a:bodyPr/>
          <a:lstStyle/>
          <a:p>
            <a:r>
              <a:rPr lang="en-GB" dirty="0"/>
              <a:t>“In all EU member states, </a:t>
            </a:r>
            <a:r>
              <a:rPr lang="en-GB" dirty="0" smtClean="0"/>
              <a:t>the proportion </a:t>
            </a:r>
            <a:r>
              <a:rPr lang="en-GB" dirty="0"/>
              <a:t>of older people </a:t>
            </a:r>
            <a:r>
              <a:rPr lang="en-GB" dirty="0" smtClean="0"/>
              <a:t>has increased </a:t>
            </a:r>
            <a:r>
              <a:rPr lang="en-GB" dirty="0"/>
              <a:t>in </a:t>
            </a:r>
            <a:r>
              <a:rPr lang="en-GB" dirty="0" smtClean="0"/>
              <a:t>recent decades</a:t>
            </a:r>
            <a:r>
              <a:rPr lang="en-GB" dirty="0"/>
              <a:t>, </a:t>
            </a:r>
            <a:r>
              <a:rPr lang="en-GB" dirty="0" smtClean="0"/>
              <a:t>because of </a:t>
            </a:r>
            <a:r>
              <a:rPr lang="en-GB" dirty="0"/>
              <a:t>a combination of low fertility </a:t>
            </a:r>
            <a:r>
              <a:rPr lang="en-GB" dirty="0" smtClean="0"/>
              <a:t>and longer </a:t>
            </a:r>
            <a:r>
              <a:rPr lang="en-GB" dirty="0"/>
              <a:t>life expectancy. </a:t>
            </a:r>
            <a:r>
              <a:rPr lang="en-GB" dirty="0" smtClean="0"/>
              <a:t>However, there </a:t>
            </a:r>
            <a:r>
              <a:rPr lang="en-GB" dirty="0"/>
              <a:t>are some variations </a:t>
            </a:r>
            <a:r>
              <a:rPr lang="en-GB" dirty="0" smtClean="0"/>
              <a:t>between countries </a:t>
            </a:r>
            <a:r>
              <a:rPr lang="en-GB" dirty="0"/>
              <a:t>and time periods in </a:t>
            </a:r>
            <a:r>
              <a:rPr lang="en-GB" dirty="0" smtClean="0"/>
              <a:t>the contributions </a:t>
            </a:r>
            <a:r>
              <a:rPr lang="en-GB" dirty="0"/>
              <a:t>of these factors.”</a:t>
            </a:r>
          </a:p>
          <a:p>
            <a:pPr algn="r"/>
            <a:r>
              <a:rPr lang="fr-FR" i="1" dirty="0" err="1"/>
              <a:t>Rechel</a:t>
            </a:r>
            <a:r>
              <a:rPr lang="fr-FR" i="1" dirty="0"/>
              <a:t> et al, 2013, p 1312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40050" y="6411752"/>
            <a:ext cx="3263900" cy="431800"/>
          </a:xfrm>
          <a:prstGeom prst="rect">
            <a:avLst/>
          </a:prstGeom>
        </p:spPr>
      </p:pic>
    </p:spTree>
  </p:cSld>
  <p:clrMapOvr>
    <a:masterClrMapping/>
  </p:clrMapOvr>
  <p:transition advClick="0" advTm="1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6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856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6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856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5699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8852" name="Text Box 4"/>
          <p:cNvSpPr txBox="1">
            <a:spLocks noChangeArrowheads="1"/>
          </p:cNvSpPr>
          <p:nvPr/>
        </p:nvSpPr>
        <p:spPr bwMode="auto">
          <a:xfrm>
            <a:off x="1187624" y="19050"/>
            <a:ext cx="6580071" cy="101566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342900" indent="-342900">
              <a:spcBef>
                <a:spcPct val="50000"/>
              </a:spcBef>
            </a:pPr>
            <a:r>
              <a:rPr lang="en-GB" sz="2400" b="1" dirty="0"/>
              <a:t>MAP 4.028 – POPULATION WITH, AT MOST, </a:t>
            </a:r>
            <a:endParaRPr lang="en-GB" sz="2400" b="1" dirty="0" smtClean="0"/>
          </a:p>
          <a:p>
            <a:pPr marL="342900" indent="-342900">
              <a:spcBef>
                <a:spcPct val="50000"/>
              </a:spcBef>
            </a:pPr>
            <a:r>
              <a:rPr lang="en-GB" sz="2400" b="1" dirty="0" smtClean="0"/>
              <a:t>PRIMARY </a:t>
            </a:r>
            <a:r>
              <a:rPr lang="en-GB" sz="2400" b="1" dirty="0"/>
              <a:t>EDUCATIONAL ATTAINMENT</a:t>
            </a:r>
            <a:endParaRPr lang="en-GB" sz="2400" dirty="0"/>
          </a:p>
        </p:txBody>
      </p:sp>
      <p:pic>
        <p:nvPicPr>
          <p:cNvPr id="5017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139" y="1125528"/>
            <a:ext cx="8631341" cy="5039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40050" y="6411752"/>
            <a:ext cx="3263900" cy="431800"/>
          </a:xfrm>
          <a:prstGeom prst="rect">
            <a:avLst/>
          </a:prstGeom>
        </p:spPr>
      </p:pic>
    </p:spTree>
  </p:cSld>
  <p:clrMapOvr>
    <a:masterClrMapping/>
  </p:clrMapOvr>
  <p:transition advClick="0" advTm="15000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9512" y="404664"/>
            <a:ext cx="8435975" cy="4525963"/>
          </a:xfrm>
        </p:spPr>
        <p:txBody>
          <a:bodyPr/>
          <a:lstStyle/>
          <a:p>
            <a:r>
              <a:rPr lang="en-GB" dirty="0"/>
              <a:t>Around one in seven children </a:t>
            </a:r>
            <a:r>
              <a:rPr lang="en-GB" dirty="0" smtClean="0"/>
              <a:t>leave school or training </a:t>
            </a:r>
            <a:r>
              <a:rPr lang="en-GB" dirty="0"/>
              <a:t>early and this </a:t>
            </a:r>
            <a:r>
              <a:rPr lang="en-GB" dirty="0" smtClean="0"/>
              <a:t>has an </a:t>
            </a:r>
            <a:r>
              <a:rPr lang="en-GB" dirty="0"/>
              <a:t>impact on individuals, </a:t>
            </a:r>
            <a:r>
              <a:rPr lang="en-GB" dirty="0" smtClean="0"/>
              <a:t>society and economies... </a:t>
            </a:r>
            <a:r>
              <a:rPr lang="en-GB" dirty="0"/>
              <a:t>Early leavers </a:t>
            </a:r>
            <a:r>
              <a:rPr lang="en-GB" dirty="0" smtClean="0"/>
              <a:t>from education </a:t>
            </a:r>
            <a:r>
              <a:rPr lang="en-GB" dirty="0"/>
              <a:t>and training and </a:t>
            </a:r>
            <a:r>
              <a:rPr lang="en-GB" dirty="0" smtClean="0"/>
              <a:t>tertiary educational </a:t>
            </a:r>
            <a:r>
              <a:rPr lang="en-GB" dirty="0"/>
              <a:t>attainment are </a:t>
            </a:r>
            <a:r>
              <a:rPr lang="en-GB" dirty="0" smtClean="0"/>
              <a:t>headline indicators </a:t>
            </a:r>
            <a:r>
              <a:rPr lang="en-GB" dirty="0"/>
              <a:t>for the Europe 2020 </a:t>
            </a:r>
            <a:r>
              <a:rPr lang="en-GB" dirty="0" smtClean="0"/>
              <a:t>strategy. </a:t>
            </a:r>
            <a:r>
              <a:rPr lang="en-GB" i="1" dirty="0" smtClean="0"/>
              <a:t>European </a:t>
            </a:r>
            <a:r>
              <a:rPr lang="en-GB" i="1" dirty="0"/>
              <a:t>Commission, 2013c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40050" y="6411752"/>
            <a:ext cx="3263900" cy="431800"/>
          </a:xfrm>
          <a:prstGeom prst="rect">
            <a:avLst/>
          </a:prstGeom>
        </p:spPr>
      </p:pic>
    </p:spTree>
  </p:cSld>
  <p:clrMapOvr>
    <a:masterClrMapping/>
  </p:clrMapOvr>
  <p:transition advClick="0" advTm="1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867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6723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9876" name="Text Box 4"/>
          <p:cNvSpPr txBox="1">
            <a:spLocks noChangeArrowheads="1"/>
          </p:cNvSpPr>
          <p:nvPr/>
        </p:nvSpPr>
        <p:spPr bwMode="auto">
          <a:xfrm>
            <a:off x="107504" y="22192"/>
            <a:ext cx="8829212" cy="134806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sz="2400" b="1" dirty="0" smtClean="0">
                <a:latin typeface="+mj-lt"/>
              </a:rPr>
              <a:t>MAP 4.033 – TOTAL NUMBER OF STUDENTS IN TERTIARY </a:t>
            </a:r>
          </a:p>
          <a:p>
            <a:r>
              <a:rPr lang="en-GB" sz="2400" b="1" dirty="0" smtClean="0">
                <a:latin typeface="+mj-lt"/>
              </a:rPr>
              <a:t>EDUCATION, AS A PERCENTAGE OF THE POPULATION </a:t>
            </a:r>
          </a:p>
          <a:p>
            <a:r>
              <a:rPr lang="en-GB" sz="2400" b="1" dirty="0" smtClean="0">
                <a:latin typeface="+mj-lt"/>
              </a:rPr>
              <a:t>AGED 20–24 YEARS, BY NUTS 2 REGIONS, 2010</a:t>
            </a:r>
            <a:endParaRPr lang="en-GB" sz="2400" dirty="0">
              <a:latin typeface="+mj-lt"/>
            </a:endParaRPr>
          </a:p>
        </p:txBody>
      </p:sp>
      <p:pic>
        <p:nvPicPr>
          <p:cNvPr id="5120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370252"/>
            <a:ext cx="8116056" cy="46510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881" y="2492896"/>
            <a:ext cx="1442106" cy="13681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40050" y="6411752"/>
            <a:ext cx="3263900" cy="431800"/>
          </a:xfrm>
          <a:prstGeom prst="rect">
            <a:avLst/>
          </a:prstGeom>
        </p:spPr>
      </p:pic>
    </p:spTree>
  </p:cSld>
  <p:clrMapOvr>
    <a:masterClrMapping/>
  </p:clrMapOvr>
  <p:transition advClick="0" advTm="15000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3528" y="-27384"/>
            <a:ext cx="8027326" cy="12434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200" dirty="0"/>
              <a:t>MAP 4.034 – PEOPLE AGED 25–64 </a:t>
            </a:r>
            <a:r>
              <a:rPr lang="en-GB" sz="2200" dirty="0" smtClean="0"/>
              <a:t>YEARS WITH TERTIARY</a:t>
            </a:r>
          </a:p>
          <a:p>
            <a:r>
              <a:rPr lang="en-GB" sz="2200" dirty="0" smtClean="0"/>
              <a:t> </a:t>
            </a:r>
            <a:r>
              <a:rPr lang="en-GB" sz="2200" dirty="0"/>
              <a:t>EDUCATIONAL </a:t>
            </a:r>
            <a:r>
              <a:rPr lang="en-GB" sz="2200" dirty="0" smtClean="0"/>
              <a:t>ATTAINMENT</a:t>
            </a:r>
            <a:r>
              <a:rPr lang="en-GB" sz="2200" dirty="0"/>
              <a:t>, </a:t>
            </a:r>
            <a:r>
              <a:rPr lang="en-GB" sz="2200" dirty="0" smtClean="0"/>
              <a:t>BY </a:t>
            </a:r>
            <a:r>
              <a:rPr lang="en-GB" sz="2200" dirty="0"/>
              <a:t>NUTS 2 REGIONS, 2010</a:t>
            </a:r>
          </a:p>
          <a:p>
            <a:endParaRPr lang="en-GB" sz="2200" dirty="0"/>
          </a:p>
        </p:txBody>
      </p:sp>
      <p:pic>
        <p:nvPicPr>
          <p:cNvPr id="522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584" y="1052736"/>
            <a:ext cx="8670123" cy="4968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584" y="2115783"/>
            <a:ext cx="1838325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40050" y="6411752"/>
            <a:ext cx="3263900" cy="431800"/>
          </a:xfrm>
          <a:prstGeom prst="rect">
            <a:avLst/>
          </a:prstGeom>
        </p:spPr>
      </p:pic>
    </p:spTree>
  </p:cSld>
  <p:clrMapOvr>
    <a:masterClrMapping/>
  </p:clrMapOvr>
  <p:transition advClick="0" advTm="15000"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7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46856" y="415205"/>
            <a:ext cx="8229600" cy="4525963"/>
          </a:xfrm>
        </p:spPr>
        <p:txBody>
          <a:bodyPr/>
          <a:lstStyle/>
          <a:p>
            <a:r>
              <a:rPr lang="en-GB" sz="2800" dirty="0"/>
              <a:t>All European citizens should </a:t>
            </a:r>
            <a:r>
              <a:rPr lang="en-GB" sz="2800" dirty="0" smtClean="0"/>
              <a:t>benefit from </a:t>
            </a:r>
            <a:r>
              <a:rPr lang="en-GB" sz="2800" dirty="0"/>
              <a:t>high quality education and </a:t>
            </a:r>
            <a:r>
              <a:rPr lang="en-GB" sz="2800" dirty="0" smtClean="0"/>
              <a:t>training – irrespective </a:t>
            </a:r>
            <a:r>
              <a:rPr lang="en-GB" sz="2800" dirty="0"/>
              <a:t>of where they live. It </a:t>
            </a:r>
            <a:r>
              <a:rPr lang="en-GB" sz="2800" dirty="0" smtClean="0"/>
              <a:t>is time </a:t>
            </a:r>
            <a:r>
              <a:rPr lang="en-GB" sz="2800" dirty="0"/>
              <a:t>to deliver on the </a:t>
            </a:r>
            <a:r>
              <a:rPr lang="en-GB" sz="2800" dirty="0" smtClean="0"/>
              <a:t>commitments which </a:t>
            </a:r>
            <a:r>
              <a:rPr lang="en-GB" sz="2800" dirty="0"/>
              <a:t>have been made. </a:t>
            </a:r>
            <a:r>
              <a:rPr lang="en-GB" sz="2800" dirty="0" smtClean="0"/>
              <a:t>Tackling geographic </a:t>
            </a:r>
            <a:r>
              <a:rPr lang="en-GB" sz="2800" dirty="0"/>
              <a:t>inequality in education </a:t>
            </a:r>
            <a:r>
              <a:rPr lang="en-GB" sz="2800" dirty="0" smtClean="0"/>
              <a:t>is a </a:t>
            </a:r>
            <a:r>
              <a:rPr lang="en-GB" sz="2800" dirty="0"/>
              <a:t>pre-requisite for balanced </a:t>
            </a:r>
            <a:r>
              <a:rPr lang="en-GB" sz="2800" dirty="0" smtClean="0"/>
              <a:t>regional development </a:t>
            </a:r>
            <a:r>
              <a:rPr lang="en-GB" sz="2800" dirty="0"/>
              <a:t>and social </a:t>
            </a:r>
            <a:r>
              <a:rPr lang="en-GB" sz="2800" dirty="0" smtClean="0"/>
              <a:t>cohesion. The </a:t>
            </a:r>
            <a:r>
              <a:rPr lang="en-GB" sz="2800" dirty="0"/>
              <a:t>European Structural Funds </a:t>
            </a:r>
            <a:r>
              <a:rPr lang="en-GB" sz="2800" dirty="0" smtClean="0"/>
              <a:t>can and </a:t>
            </a:r>
            <a:r>
              <a:rPr lang="en-GB" sz="2800" dirty="0"/>
              <a:t>should be used to help </a:t>
            </a:r>
            <a:r>
              <a:rPr lang="en-GB" sz="2800" dirty="0" smtClean="0"/>
              <a:t>address inequalities</a:t>
            </a:r>
            <a:r>
              <a:rPr lang="en-GB" sz="2800" dirty="0"/>
              <a:t>.</a:t>
            </a:r>
          </a:p>
          <a:p>
            <a:r>
              <a:rPr lang="it-IT" sz="2800" i="1" dirty="0"/>
              <a:t>Androulla Vassiliou, European Commissioner </a:t>
            </a:r>
            <a:r>
              <a:rPr lang="it-IT" sz="2800" i="1" dirty="0" smtClean="0"/>
              <a:t>for </a:t>
            </a:r>
            <a:r>
              <a:rPr lang="en-GB" sz="2800" i="1" dirty="0" smtClean="0"/>
              <a:t>Education</a:t>
            </a:r>
            <a:r>
              <a:rPr lang="en-GB" sz="2800" i="1" dirty="0"/>
              <a:t>, Culture, Multilingualism and </a:t>
            </a:r>
            <a:r>
              <a:rPr lang="en-GB" sz="2800" i="1" dirty="0" err="1" smtClean="0"/>
              <a:t>Youth,cited</a:t>
            </a:r>
            <a:r>
              <a:rPr lang="en-GB" sz="2800" i="1" dirty="0" smtClean="0"/>
              <a:t> </a:t>
            </a:r>
            <a:r>
              <a:rPr lang="en-GB" sz="2800" i="1" dirty="0"/>
              <a:t>in a press release (European Commission, 2012c)</a:t>
            </a:r>
            <a:endParaRPr lang="en-GB" sz="28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40050" y="6411752"/>
            <a:ext cx="3263900" cy="431800"/>
          </a:xfrm>
          <a:prstGeom prst="rect">
            <a:avLst/>
          </a:prstGeom>
        </p:spPr>
      </p:pic>
    </p:spTree>
  </p:cSld>
  <p:clrMapOvr>
    <a:masterClrMapping/>
  </p:clrMapOvr>
  <p:transition advClick="0" advTm="1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7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877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7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877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7747" grpId="0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1924" name="Text Box 4"/>
          <p:cNvSpPr txBox="1">
            <a:spLocks noChangeArrowheads="1"/>
          </p:cNvSpPr>
          <p:nvPr/>
        </p:nvSpPr>
        <p:spPr bwMode="auto">
          <a:xfrm>
            <a:off x="17714" y="116632"/>
            <a:ext cx="8586734" cy="83099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342900" indent="-342900">
              <a:spcBef>
                <a:spcPts val="0"/>
              </a:spcBef>
            </a:pPr>
            <a:r>
              <a:rPr lang="en-GB" sz="2400" b="1" dirty="0"/>
              <a:t>MAP 4.032 – STUDENT MOBILITY</a:t>
            </a:r>
            <a:r>
              <a:rPr lang="en-GB" sz="2400" b="1" dirty="0" smtClean="0"/>
              <a:t>:  </a:t>
            </a:r>
            <a:r>
              <a:rPr lang="en-GB" sz="2400" b="1" dirty="0"/>
              <a:t>NUMBERS </a:t>
            </a:r>
            <a:r>
              <a:rPr lang="en-GB" sz="2400" b="1" dirty="0" smtClean="0"/>
              <a:t>OF OUTGOING </a:t>
            </a:r>
            <a:r>
              <a:rPr lang="en-GB" sz="2400" b="1" dirty="0"/>
              <a:t>STUDENTS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02" y="1235661"/>
            <a:ext cx="8370562" cy="49296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40050" y="6411752"/>
            <a:ext cx="3263900" cy="431800"/>
          </a:xfrm>
          <a:prstGeom prst="rect">
            <a:avLst/>
          </a:prstGeom>
        </p:spPr>
      </p:pic>
    </p:spTree>
  </p:cSld>
  <p:clrMapOvr>
    <a:masterClrMapping/>
  </p:clrMapOvr>
  <p:transition advClick="0" advTm="15000"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7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7544" y="332656"/>
            <a:ext cx="8229600" cy="4525963"/>
          </a:xfrm>
        </p:spPr>
        <p:txBody>
          <a:bodyPr/>
          <a:lstStyle/>
          <a:p>
            <a:r>
              <a:rPr lang="en-GB" dirty="0"/>
              <a:t>Until recently, a UK student on </a:t>
            </a:r>
            <a:r>
              <a:rPr lang="en-GB" dirty="0" smtClean="0"/>
              <a:t>a European </a:t>
            </a:r>
            <a:r>
              <a:rPr lang="en-GB" dirty="0"/>
              <a:t>campus could bank </a:t>
            </a:r>
            <a:r>
              <a:rPr lang="en-GB" dirty="0" smtClean="0"/>
              <a:t>on modest </a:t>
            </a:r>
            <a:r>
              <a:rPr lang="en-GB" dirty="0"/>
              <a:t>celebrity status. They were </a:t>
            </a:r>
            <a:r>
              <a:rPr lang="en-GB" dirty="0" smtClean="0"/>
              <a:t>a rare </a:t>
            </a:r>
            <a:r>
              <a:rPr lang="en-GB" dirty="0"/>
              <a:t>breed, and sightings at the </a:t>
            </a:r>
            <a:r>
              <a:rPr lang="en-GB" dirty="0" smtClean="0"/>
              <a:t>library, lecture </a:t>
            </a:r>
            <a:r>
              <a:rPr lang="en-GB" dirty="0"/>
              <a:t>hall or bar caused quite a stir. </a:t>
            </a:r>
            <a:r>
              <a:rPr lang="en-GB" dirty="0" smtClean="0"/>
              <a:t>But that’s </a:t>
            </a:r>
            <a:r>
              <a:rPr lang="en-GB" dirty="0"/>
              <a:t>all changing. Although </a:t>
            </a:r>
            <a:r>
              <a:rPr lang="en-GB" dirty="0" smtClean="0"/>
              <a:t>full-time UK </a:t>
            </a:r>
            <a:r>
              <a:rPr lang="en-GB" dirty="0"/>
              <a:t>students are still fairly unusual </a:t>
            </a:r>
            <a:r>
              <a:rPr lang="en-GB" dirty="0" smtClean="0"/>
              <a:t>at universities </a:t>
            </a:r>
            <a:r>
              <a:rPr lang="en-GB" dirty="0"/>
              <a:t>throughout Europe, </a:t>
            </a:r>
            <a:r>
              <a:rPr lang="en-GB" dirty="0" smtClean="0"/>
              <a:t>more and </a:t>
            </a:r>
            <a:r>
              <a:rPr lang="en-GB" dirty="0"/>
              <a:t>more are heading beyond </a:t>
            </a:r>
            <a:r>
              <a:rPr lang="en-GB" dirty="0" smtClean="0"/>
              <a:t>the Channel </a:t>
            </a:r>
            <a:r>
              <a:rPr lang="en-GB" dirty="0"/>
              <a:t>for their degree.</a:t>
            </a:r>
          </a:p>
          <a:p>
            <a:pPr algn="r"/>
            <a:r>
              <a:rPr lang="en-GB" i="1" dirty="0"/>
              <a:t>Moore, 2014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40050" y="6411752"/>
            <a:ext cx="3263900" cy="431800"/>
          </a:xfrm>
          <a:prstGeom prst="rect">
            <a:avLst/>
          </a:prstGeom>
        </p:spPr>
      </p:pic>
    </p:spTree>
  </p:cSld>
  <p:clrMapOvr>
    <a:masterClrMapping/>
  </p:clrMapOvr>
  <p:transition advClick="0" advTm="1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7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887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7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887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8771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6" name="Picture 5" descr="EuropeColours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289"/>
          <a:stretch/>
        </p:blipFill>
        <p:spPr>
          <a:xfrm>
            <a:off x="0" y="208342"/>
            <a:ext cx="9144000" cy="6474439"/>
          </a:xfrm>
          <a:prstGeom prst="rect">
            <a:avLst/>
          </a:prstGeom>
        </p:spPr>
      </p:pic>
      <p:pic>
        <p:nvPicPr>
          <p:cNvPr id="7" name="Picture 6" descr="EuropeColours.jpg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D9F1FF"/>
              </a:clrFrom>
              <a:clrTo>
                <a:srgbClr val="D9F1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9580" b="67537"/>
          <a:stretch/>
        </p:blipFill>
        <p:spPr>
          <a:xfrm>
            <a:off x="194337" y="349346"/>
            <a:ext cx="1954893" cy="433945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8" name="Picture 7" descr="EuropeColours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12" t="910" r="2308" b="56351"/>
          <a:stretch/>
        </p:blipFill>
        <p:spPr>
          <a:xfrm>
            <a:off x="6470266" y="349346"/>
            <a:ext cx="2419737" cy="20343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52120" y="5877272"/>
            <a:ext cx="3263900" cy="43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2893709"/>
      </p:ext>
    </p:extLst>
  </p:cSld>
  <p:clrMapOvr>
    <a:masterClrMapping/>
  </p:clrMapOvr>
  <p:transition advClick="0" advTm="15000"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2948" name="Text Box 4"/>
          <p:cNvSpPr txBox="1">
            <a:spLocks noChangeArrowheads="1"/>
          </p:cNvSpPr>
          <p:nvPr/>
        </p:nvSpPr>
        <p:spPr bwMode="auto">
          <a:xfrm>
            <a:off x="107504" y="116632"/>
            <a:ext cx="8916736" cy="90486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sz="2400" b="1" dirty="0"/>
              <a:t>MAP 4.034 – PEOPLE AGED 25–64 YEARS WITH TERTIARY </a:t>
            </a:r>
            <a:endParaRPr lang="en-GB" sz="2400" b="1" dirty="0" smtClean="0"/>
          </a:p>
          <a:p>
            <a:r>
              <a:rPr lang="en-GB" sz="2400" b="1" dirty="0" smtClean="0"/>
              <a:t>EDUCATIONAL ATTAINMENT</a:t>
            </a:r>
            <a:r>
              <a:rPr lang="en-GB" sz="2400" b="1" dirty="0"/>
              <a:t>, </a:t>
            </a:r>
            <a:r>
              <a:rPr lang="en-GB" sz="2400" b="1" dirty="0" smtClean="0"/>
              <a:t>BY </a:t>
            </a:r>
            <a:r>
              <a:rPr lang="en-GB" sz="2400" b="1" dirty="0"/>
              <a:t>NUTS 2 REGIONS, 2010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03" y="1124744"/>
            <a:ext cx="8795777" cy="50405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350" y="2060848"/>
            <a:ext cx="1876425" cy="209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40050" y="6411752"/>
            <a:ext cx="3263900" cy="431800"/>
          </a:xfrm>
          <a:prstGeom prst="rect">
            <a:avLst/>
          </a:prstGeom>
        </p:spPr>
      </p:pic>
    </p:spTree>
  </p:cSld>
  <p:clrMapOvr>
    <a:masterClrMapping/>
  </p:clrMapOvr>
  <p:transition advClick="0" advTm="15000"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7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3528" y="487213"/>
            <a:ext cx="8229600" cy="4525963"/>
          </a:xfrm>
        </p:spPr>
        <p:txBody>
          <a:bodyPr/>
          <a:lstStyle/>
          <a:p>
            <a:r>
              <a:rPr lang="en-GB" sz="2800" dirty="0"/>
              <a:t>The UK’s young unemployed could </a:t>
            </a:r>
            <a:r>
              <a:rPr lang="en-GB" sz="2800" dirty="0" smtClean="0"/>
              <a:t>form a </a:t>
            </a:r>
            <a:r>
              <a:rPr lang="en-GB" sz="2800" dirty="0"/>
              <a:t>dole queue stretching from </a:t>
            </a:r>
            <a:r>
              <a:rPr lang="en-GB" sz="2800" dirty="0" smtClean="0"/>
              <a:t>London to </a:t>
            </a:r>
            <a:r>
              <a:rPr lang="en-GB" sz="2800" dirty="0"/>
              <a:t>Edinburgh, research by MPs </a:t>
            </a:r>
            <a:r>
              <a:rPr lang="en-GB" sz="2800" dirty="0" smtClean="0"/>
              <a:t>and the </a:t>
            </a:r>
            <a:r>
              <a:rPr lang="en-GB" sz="2800" dirty="0"/>
              <a:t>Commons library has </a:t>
            </a:r>
            <a:r>
              <a:rPr lang="en-GB" sz="2800" dirty="0" smtClean="0"/>
              <a:t>calculated. As </a:t>
            </a:r>
            <a:r>
              <a:rPr lang="en-GB" sz="2800" dirty="0"/>
              <a:t>MPs prepare to launch a </a:t>
            </a:r>
            <a:r>
              <a:rPr lang="en-GB" sz="2800" dirty="0" smtClean="0"/>
              <a:t>new cross-party </a:t>
            </a:r>
            <a:r>
              <a:rPr lang="en-GB" sz="2800" dirty="0"/>
              <a:t>group dealing with </a:t>
            </a:r>
            <a:r>
              <a:rPr lang="en-GB" sz="2800" dirty="0" smtClean="0"/>
              <a:t>youth unemployment</a:t>
            </a:r>
            <a:r>
              <a:rPr lang="en-GB" sz="2800" dirty="0"/>
              <a:t>, the figures suggest </a:t>
            </a:r>
            <a:r>
              <a:rPr lang="en-GB" sz="2800" dirty="0" smtClean="0"/>
              <a:t>that out-of-work </a:t>
            </a:r>
            <a:r>
              <a:rPr lang="en-GB" sz="2800" dirty="0"/>
              <a:t>16- to 24-year-olds </a:t>
            </a:r>
            <a:r>
              <a:rPr lang="en-GB" sz="2800" dirty="0" smtClean="0"/>
              <a:t>could stand </a:t>
            </a:r>
            <a:r>
              <a:rPr lang="en-GB" sz="2800" dirty="0"/>
              <a:t>in a line that extends for 434 </a:t>
            </a:r>
            <a:r>
              <a:rPr lang="en-GB" sz="2800" dirty="0" smtClean="0"/>
              <a:t>miles. This </a:t>
            </a:r>
            <a:r>
              <a:rPr lang="en-GB" sz="2800" dirty="0"/>
              <a:t>is equivalent to an area the size </a:t>
            </a:r>
            <a:r>
              <a:rPr lang="en-GB" sz="2800" dirty="0" smtClean="0"/>
              <a:t>of Leeds</a:t>
            </a:r>
            <a:r>
              <a:rPr lang="en-GB" sz="2800" dirty="0"/>
              <a:t>, assuming each young person </a:t>
            </a:r>
            <a:r>
              <a:rPr lang="en-GB" sz="2800" dirty="0" smtClean="0"/>
              <a:t>has 0.75 </a:t>
            </a:r>
            <a:r>
              <a:rPr lang="en-GB" sz="2800" dirty="0"/>
              <a:t>metres (2.5 feet) square to stand in.</a:t>
            </a:r>
          </a:p>
          <a:p>
            <a:r>
              <a:rPr lang="en-GB" sz="2800" i="1" dirty="0"/>
              <a:t>Rowena Mason, political correspondent for The </a:t>
            </a:r>
            <a:r>
              <a:rPr lang="en-GB" sz="2800" i="1" dirty="0" smtClean="0"/>
              <a:t>Guardian (Mason</a:t>
            </a:r>
            <a:r>
              <a:rPr lang="en-GB" sz="2800" i="1" dirty="0"/>
              <a:t>, R., 2014)</a:t>
            </a:r>
            <a:endParaRPr lang="en-GB" sz="28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40050" y="6411752"/>
            <a:ext cx="3263900" cy="431800"/>
          </a:xfrm>
          <a:prstGeom prst="rect">
            <a:avLst/>
          </a:prstGeom>
        </p:spPr>
      </p:pic>
    </p:spTree>
  </p:cSld>
  <p:clrMapOvr>
    <a:masterClrMapping/>
  </p:clrMapOvr>
  <p:transition advClick="0" advTm="1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7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897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7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897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9795" grpId="0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3972" name="Text Box 4"/>
          <p:cNvSpPr txBox="1">
            <a:spLocks noChangeArrowheads="1"/>
          </p:cNvSpPr>
          <p:nvPr/>
        </p:nvSpPr>
        <p:spPr bwMode="auto">
          <a:xfrm>
            <a:off x="187526" y="-27384"/>
            <a:ext cx="8272906" cy="104028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sz="2800" b="1" dirty="0"/>
              <a:t>MAP 5.040 – NUMBERS OF UNEMPLOYED </a:t>
            </a:r>
            <a:endParaRPr lang="en-GB" sz="2800" b="1" dirty="0" smtClean="0"/>
          </a:p>
          <a:p>
            <a:r>
              <a:rPr lang="en-GB" sz="2800" b="1" dirty="0" smtClean="0"/>
              <a:t>PEOPLE</a:t>
            </a:r>
            <a:r>
              <a:rPr lang="en-GB" sz="2800" b="1" dirty="0"/>
              <a:t>: INCREASE </a:t>
            </a:r>
            <a:r>
              <a:rPr lang="en-GB" sz="2800" b="1" dirty="0" smtClean="0"/>
              <a:t>BETWEEN 2007 </a:t>
            </a:r>
            <a:r>
              <a:rPr lang="en-GB" sz="2800" b="1" dirty="0"/>
              <a:t>AND 2012</a:t>
            </a:r>
            <a:endParaRPr lang="en-GB" sz="2800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84584" y="1774469"/>
            <a:ext cx="4905064" cy="29216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40050" y="6411752"/>
            <a:ext cx="3263900" cy="431800"/>
          </a:xfrm>
          <a:prstGeom prst="rect">
            <a:avLst/>
          </a:prstGeom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4419" y="1774469"/>
            <a:ext cx="5060220" cy="30565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 advTm="15000"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8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1520" y="404664"/>
            <a:ext cx="8229600" cy="4525963"/>
          </a:xfrm>
        </p:spPr>
        <p:txBody>
          <a:bodyPr/>
          <a:lstStyle/>
          <a:p>
            <a:r>
              <a:rPr lang="en-GB" dirty="0"/>
              <a:t>Without work, educated young </a:t>
            </a:r>
            <a:r>
              <a:rPr lang="en-GB" dirty="0" smtClean="0"/>
              <a:t>people lose </a:t>
            </a:r>
            <a:r>
              <a:rPr lang="en-GB" dirty="0"/>
              <a:t>their skills. Unable to enter </a:t>
            </a:r>
            <a:r>
              <a:rPr lang="en-GB" dirty="0" smtClean="0"/>
              <a:t>training programs </a:t>
            </a:r>
            <a:r>
              <a:rPr lang="en-GB" dirty="0"/>
              <a:t>because of public </a:t>
            </a:r>
            <a:r>
              <a:rPr lang="en-GB" dirty="0" smtClean="0"/>
              <a:t>expenditure cuts</a:t>
            </a:r>
            <a:r>
              <a:rPr lang="en-GB" dirty="0"/>
              <a:t>, they cannot obtain the skills </a:t>
            </a:r>
            <a:r>
              <a:rPr lang="en-GB" dirty="0" smtClean="0"/>
              <a:t>which would </a:t>
            </a:r>
            <a:r>
              <a:rPr lang="en-GB" dirty="0"/>
              <a:t>underpin recovery should </a:t>
            </a:r>
            <a:r>
              <a:rPr lang="en-GB" dirty="0" smtClean="0"/>
              <a:t>it occur. Out </a:t>
            </a:r>
            <a:r>
              <a:rPr lang="en-GB" dirty="0"/>
              <a:t>of work and out of </a:t>
            </a:r>
            <a:r>
              <a:rPr lang="en-GB" dirty="0" smtClean="0"/>
              <a:t>school, they </a:t>
            </a:r>
            <a:r>
              <a:rPr lang="en-GB" dirty="0"/>
              <a:t>face lives of idle desperation </a:t>
            </a:r>
            <a:r>
              <a:rPr lang="en-GB" dirty="0" smtClean="0"/>
              <a:t>in which </a:t>
            </a:r>
            <a:r>
              <a:rPr lang="en-GB" dirty="0"/>
              <a:t>criminality beckons as a </a:t>
            </a:r>
            <a:r>
              <a:rPr lang="en-GB" dirty="0" smtClean="0"/>
              <a:t>false exit </a:t>
            </a:r>
            <a:r>
              <a:rPr lang="en-GB" dirty="0"/>
              <a:t>from destitution.</a:t>
            </a:r>
          </a:p>
          <a:p>
            <a:r>
              <a:rPr lang="en-GB" i="1" dirty="0"/>
              <a:t>Weeks, 2013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40050" y="6411752"/>
            <a:ext cx="3263900" cy="431800"/>
          </a:xfrm>
          <a:prstGeom prst="rect">
            <a:avLst/>
          </a:prstGeom>
        </p:spPr>
      </p:pic>
    </p:spTree>
  </p:cSld>
  <p:clrMapOvr>
    <a:masterClrMapping/>
  </p:clrMapOvr>
  <p:transition advClick="0" advTm="1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8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918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8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918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1843" grpId="0" build="p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4996" name="Text Box 4"/>
          <p:cNvSpPr txBox="1">
            <a:spLocks noChangeArrowheads="1"/>
          </p:cNvSpPr>
          <p:nvPr/>
        </p:nvSpPr>
        <p:spPr bwMode="auto">
          <a:xfrm>
            <a:off x="-36512" y="-44807"/>
            <a:ext cx="9043309" cy="95410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342900" indent="-342900">
              <a:spcBef>
                <a:spcPts val="0"/>
              </a:spcBef>
            </a:pPr>
            <a:r>
              <a:rPr lang="en-GB" sz="2800" b="1" dirty="0"/>
              <a:t>MAP 5.046 – </a:t>
            </a:r>
            <a:r>
              <a:rPr lang="en-GB" sz="2800" b="1" dirty="0" smtClean="0"/>
              <a:t>UNEMPLOYMENT RATES </a:t>
            </a:r>
            <a:r>
              <a:rPr lang="en-GB" sz="2800" b="1" dirty="0"/>
              <a:t>BY REGION: </a:t>
            </a:r>
            <a:endParaRPr lang="en-GB" sz="2800" b="1" dirty="0" smtClean="0"/>
          </a:p>
          <a:p>
            <a:pPr marL="342900" indent="-342900">
              <a:spcBef>
                <a:spcPts val="0"/>
              </a:spcBef>
            </a:pPr>
            <a:r>
              <a:rPr lang="en-GB" sz="2800" b="1" dirty="0" smtClean="0"/>
              <a:t>CHANGE </a:t>
            </a:r>
            <a:r>
              <a:rPr lang="en-GB" sz="2800" b="1" dirty="0"/>
              <a:t>BETWEEN 2007 AND 2012</a:t>
            </a:r>
            <a:endParaRPr lang="en-GB" sz="2800" dirty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268760"/>
            <a:ext cx="8694966" cy="4968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132856"/>
            <a:ext cx="1666875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40050" y="6411752"/>
            <a:ext cx="3263900" cy="431800"/>
          </a:xfrm>
          <a:prstGeom prst="rect">
            <a:avLst/>
          </a:prstGeom>
        </p:spPr>
      </p:pic>
    </p:spTree>
  </p:cSld>
  <p:clrMapOvr>
    <a:masterClrMapping/>
  </p:clrMapOvr>
  <p:transition advClick="0" advTm="15000"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8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548680"/>
            <a:ext cx="8229600" cy="4525963"/>
          </a:xfrm>
        </p:spPr>
        <p:txBody>
          <a:bodyPr/>
          <a:lstStyle/>
          <a:p>
            <a:r>
              <a:rPr lang="en-GB" dirty="0"/>
              <a:t>Agriculture represents 10% of </a:t>
            </a:r>
            <a:r>
              <a:rPr lang="en-GB" dirty="0" smtClean="0"/>
              <a:t>the European </a:t>
            </a:r>
            <a:r>
              <a:rPr lang="en-GB" dirty="0"/>
              <a:t>Union total GDP, and it </a:t>
            </a:r>
            <a:r>
              <a:rPr lang="en-GB" dirty="0" smtClean="0"/>
              <a:t>plays an </a:t>
            </a:r>
            <a:r>
              <a:rPr lang="en-GB" dirty="0"/>
              <a:t>essential role in the European </a:t>
            </a:r>
            <a:r>
              <a:rPr lang="en-GB" dirty="0" smtClean="0"/>
              <a:t>culture and environmental </a:t>
            </a:r>
            <a:r>
              <a:rPr lang="en-GB" dirty="0"/>
              <a:t>protection. </a:t>
            </a:r>
            <a:r>
              <a:rPr lang="en-GB" dirty="0" smtClean="0"/>
              <a:t>Indeed, agriculture </a:t>
            </a:r>
            <a:r>
              <a:rPr lang="en-GB" dirty="0"/>
              <a:t>occupies a great part of </a:t>
            </a:r>
            <a:r>
              <a:rPr lang="en-GB" dirty="0" smtClean="0"/>
              <a:t>the territory </a:t>
            </a:r>
            <a:r>
              <a:rPr lang="en-GB" dirty="0"/>
              <a:t>and helps maintain the </a:t>
            </a:r>
            <a:r>
              <a:rPr lang="en-GB" dirty="0" smtClean="0"/>
              <a:t>lifestyle and </a:t>
            </a:r>
            <a:r>
              <a:rPr lang="en-GB" dirty="0"/>
              <a:t>economy of many rural </a:t>
            </a:r>
            <a:r>
              <a:rPr lang="en-GB" dirty="0" smtClean="0"/>
              <a:t>areas.</a:t>
            </a:r>
          </a:p>
          <a:p>
            <a:pPr algn="r"/>
            <a:r>
              <a:rPr lang="en-GB" i="1" dirty="0" smtClean="0"/>
              <a:t>Food </a:t>
            </a:r>
            <a:r>
              <a:rPr lang="en-GB" i="1" dirty="0"/>
              <a:t>and Water Watch Europe, 2014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40050" y="6411752"/>
            <a:ext cx="3263900" cy="431800"/>
          </a:xfrm>
          <a:prstGeom prst="rect">
            <a:avLst/>
          </a:prstGeom>
        </p:spPr>
      </p:pic>
    </p:spTree>
  </p:cSld>
  <p:clrMapOvr>
    <a:masterClrMapping/>
  </p:clrMapOvr>
  <p:transition advClick="0" advTm="1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8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928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8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928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2867" grpId="0" build="p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6020" name="Text Box 4"/>
          <p:cNvSpPr txBox="1">
            <a:spLocks noChangeArrowheads="1"/>
          </p:cNvSpPr>
          <p:nvPr/>
        </p:nvSpPr>
        <p:spPr bwMode="auto">
          <a:xfrm>
            <a:off x="178852" y="-27384"/>
            <a:ext cx="8569612" cy="132343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342900" indent="-342900">
              <a:spcBef>
                <a:spcPct val="50000"/>
              </a:spcBef>
            </a:pPr>
            <a:r>
              <a:rPr lang="en-GB" b="1" dirty="0"/>
              <a:t>MAP 6.048 – PEOPLE WORKING IN </a:t>
            </a:r>
            <a:endParaRPr lang="en-GB" b="1" dirty="0" smtClean="0"/>
          </a:p>
          <a:p>
            <a:pPr marL="342900" indent="-342900">
              <a:spcBef>
                <a:spcPct val="50000"/>
              </a:spcBef>
            </a:pPr>
            <a:r>
              <a:rPr lang="en-GB" b="1" dirty="0" smtClean="0"/>
              <a:t>AGRICULTURE</a:t>
            </a:r>
            <a:endParaRPr lang="en-GB" dirty="0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64" y="1340768"/>
            <a:ext cx="8662100" cy="4752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40050" y="6411752"/>
            <a:ext cx="3263900" cy="431800"/>
          </a:xfrm>
          <a:prstGeom prst="rect">
            <a:avLst/>
          </a:prstGeom>
        </p:spPr>
      </p:pic>
    </p:spTree>
  </p:cSld>
  <p:clrMapOvr>
    <a:masterClrMapping/>
  </p:clrMapOvr>
  <p:transition advClick="0" advTm="15000"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8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27173"/>
            <a:ext cx="8229600" cy="4525963"/>
          </a:xfrm>
        </p:spPr>
        <p:txBody>
          <a:bodyPr/>
          <a:lstStyle/>
          <a:p>
            <a:r>
              <a:rPr lang="en-GB" sz="3000" dirty="0"/>
              <a:t>Europe needs its real economy </a:t>
            </a:r>
            <a:r>
              <a:rPr lang="en-GB" sz="3000" dirty="0" smtClean="0"/>
              <a:t>now more </a:t>
            </a:r>
            <a:r>
              <a:rPr lang="en-GB" sz="3000" dirty="0"/>
              <a:t>than ever to underpin </a:t>
            </a:r>
            <a:r>
              <a:rPr lang="en-GB" sz="3000" dirty="0" smtClean="0"/>
              <a:t>the recovery </a:t>
            </a:r>
            <a:r>
              <a:rPr lang="en-GB" sz="3000" dirty="0"/>
              <a:t>of economic growth </a:t>
            </a:r>
            <a:r>
              <a:rPr lang="en-GB" sz="3000" dirty="0" smtClean="0"/>
              <a:t>and jobs </a:t>
            </a:r>
            <a:r>
              <a:rPr lang="en-GB" sz="3000" dirty="0"/>
              <a:t>and it needs to reindustrialise </a:t>
            </a:r>
            <a:r>
              <a:rPr lang="en-GB" sz="3000" dirty="0" smtClean="0"/>
              <a:t>for the </a:t>
            </a:r>
            <a:r>
              <a:rPr lang="en-GB" sz="3000" dirty="0"/>
              <a:t>21st century. Immediate </a:t>
            </a:r>
            <a:r>
              <a:rPr lang="en-GB" sz="3000" dirty="0" smtClean="0"/>
              <a:t>action should </a:t>
            </a:r>
            <a:r>
              <a:rPr lang="en-GB" sz="3000" dirty="0"/>
              <a:t>contribute to revert the </a:t>
            </a:r>
            <a:r>
              <a:rPr lang="en-GB" sz="3000" dirty="0" smtClean="0"/>
              <a:t>current downward </a:t>
            </a:r>
            <a:r>
              <a:rPr lang="en-GB" sz="3000" dirty="0"/>
              <a:t>trend and to </a:t>
            </a:r>
            <a:r>
              <a:rPr lang="en-GB" sz="3000" dirty="0" smtClean="0"/>
              <a:t>promote the re-industrialisation </a:t>
            </a:r>
            <a:r>
              <a:rPr lang="en-GB" sz="3000" dirty="0"/>
              <a:t>of </a:t>
            </a:r>
            <a:r>
              <a:rPr lang="en-GB" sz="3000" dirty="0" smtClean="0"/>
              <a:t>Europe. Currently </a:t>
            </a:r>
            <a:r>
              <a:rPr lang="en-GB" sz="3000" dirty="0"/>
              <a:t>industry accounts </a:t>
            </a:r>
            <a:r>
              <a:rPr lang="en-GB" sz="3000" dirty="0" smtClean="0"/>
              <a:t>for about </a:t>
            </a:r>
            <a:r>
              <a:rPr lang="en-GB" sz="3000" dirty="0"/>
              <a:t>16% of EU GDP. Therefore, </a:t>
            </a:r>
            <a:r>
              <a:rPr lang="en-GB" sz="3000" dirty="0" smtClean="0"/>
              <a:t>the European </a:t>
            </a:r>
            <a:r>
              <a:rPr lang="en-GB" sz="3000" dirty="0"/>
              <a:t>Commission has set its </a:t>
            </a:r>
            <a:r>
              <a:rPr lang="en-GB" sz="3000" dirty="0" smtClean="0"/>
              <a:t>goal that </a:t>
            </a:r>
            <a:r>
              <a:rPr lang="en-GB" sz="3000" dirty="0"/>
              <a:t>industry’s share of GDP should </a:t>
            </a:r>
            <a:r>
              <a:rPr lang="en-GB" sz="3000" dirty="0" smtClean="0"/>
              <a:t>be around </a:t>
            </a:r>
            <a:r>
              <a:rPr lang="en-GB" sz="3000" dirty="0"/>
              <a:t>20% by 2020.</a:t>
            </a:r>
          </a:p>
          <a:p>
            <a:pPr algn="r"/>
            <a:r>
              <a:rPr lang="en-GB" sz="3000" i="1" dirty="0"/>
              <a:t>European Commission, 2014a</a:t>
            </a:r>
            <a:endParaRPr lang="en-GB" sz="30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40050" y="6411752"/>
            <a:ext cx="3263900" cy="431800"/>
          </a:xfrm>
          <a:prstGeom prst="rect">
            <a:avLst/>
          </a:prstGeom>
        </p:spPr>
      </p:pic>
    </p:spTree>
  </p:cSld>
  <p:clrMapOvr>
    <a:masterClrMapping/>
  </p:clrMapOvr>
  <p:transition advClick="0" advTm="1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8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938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8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938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3891" grpId="0" build="p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44" name="Text Box 4"/>
          <p:cNvSpPr txBox="1">
            <a:spLocks noChangeArrowheads="1"/>
          </p:cNvSpPr>
          <p:nvPr/>
        </p:nvSpPr>
        <p:spPr bwMode="auto">
          <a:xfrm>
            <a:off x="105262" y="-440"/>
            <a:ext cx="8499186" cy="83715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sz="2200" b="1" dirty="0"/>
              <a:t>MAP 6.060 – SHARE OF AGRICULTURE IN THE ECONOMY, </a:t>
            </a:r>
            <a:endParaRPr lang="en-GB" sz="2200" b="1" dirty="0" smtClean="0"/>
          </a:p>
          <a:p>
            <a:r>
              <a:rPr lang="en-GB" sz="2200" b="1" dirty="0" smtClean="0"/>
              <a:t>BY </a:t>
            </a:r>
            <a:r>
              <a:rPr lang="en-GB" sz="2200" b="1" dirty="0"/>
              <a:t>NUTS 2 </a:t>
            </a:r>
            <a:r>
              <a:rPr lang="en-GB" sz="2200" b="1" dirty="0" smtClean="0"/>
              <a:t>REGIONS (% of gross </a:t>
            </a:r>
            <a:r>
              <a:rPr lang="en-GB" sz="2200" b="1" dirty="0"/>
              <a:t>value added at basic </a:t>
            </a:r>
            <a:r>
              <a:rPr lang="en-GB" sz="2200" b="1" dirty="0" smtClean="0"/>
              <a:t>prices)</a:t>
            </a:r>
            <a:endParaRPr lang="en-GB" sz="2200" dirty="0"/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003" y="1124744"/>
            <a:ext cx="8544469" cy="4896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003" y="1844824"/>
            <a:ext cx="1685925" cy="1933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40050" y="6411752"/>
            <a:ext cx="3263900" cy="431800"/>
          </a:xfrm>
          <a:prstGeom prst="rect">
            <a:avLst/>
          </a:prstGeom>
        </p:spPr>
      </p:pic>
    </p:spTree>
  </p:cSld>
  <p:clrMapOvr>
    <a:masterClrMapping/>
  </p:clrMapOvr>
  <p:transition advClick="0" advTm="15000"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9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3528" y="127173"/>
            <a:ext cx="8229600" cy="4525963"/>
          </a:xfrm>
        </p:spPr>
        <p:txBody>
          <a:bodyPr/>
          <a:lstStyle/>
          <a:p>
            <a:r>
              <a:rPr lang="en-GB" dirty="0"/>
              <a:t>… value added generated </a:t>
            </a:r>
            <a:r>
              <a:rPr lang="en-GB" dirty="0" smtClean="0"/>
              <a:t>by agriculture </a:t>
            </a:r>
            <a:r>
              <a:rPr lang="en-GB" dirty="0"/>
              <a:t>2010 was </a:t>
            </a:r>
            <a:r>
              <a:rPr lang="en-GB" dirty="0" smtClean="0"/>
              <a:t>EUR 145.3 </a:t>
            </a:r>
            <a:r>
              <a:rPr lang="en-GB" dirty="0"/>
              <a:t>billion [in the EU27</a:t>
            </a:r>
            <a:r>
              <a:rPr lang="en-GB" dirty="0" smtClean="0"/>
              <a:t>], and </a:t>
            </a:r>
            <a:r>
              <a:rPr lang="en-GB" dirty="0"/>
              <a:t>this was 2.3 % </a:t>
            </a:r>
            <a:r>
              <a:rPr lang="en-GB" dirty="0" smtClean="0"/>
              <a:t>lower than </a:t>
            </a:r>
            <a:r>
              <a:rPr lang="en-GB" dirty="0"/>
              <a:t>it had been in </a:t>
            </a:r>
            <a:r>
              <a:rPr lang="en-GB" dirty="0" smtClean="0"/>
              <a:t>2005 (down </a:t>
            </a:r>
            <a:r>
              <a:rPr lang="en-GB" dirty="0"/>
              <a:t>from EUR </a:t>
            </a:r>
            <a:r>
              <a:rPr lang="en-GB" dirty="0" smtClean="0"/>
              <a:t>148.7 billion</a:t>
            </a:r>
            <a:r>
              <a:rPr lang="en-GB" dirty="0"/>
              <a:t>); during this </a:t>
            </a:r>
            <a:r>
              <a:rPr lang="en-GB" dirty="0" smtClean="0"/>
              <a:t>period value </a:t>
            </a:r>
            <a:r>
              <a:rPr lang="en-GB" dirty="0"/>
              <a:t>added was </a:t>
            </a:r>
            <a:r>
              <a:rPr lang="en-GB" dirty="0" smtClean="0"/>
              <a:t>volatile, peaking </a:t>
            </a:r>
            <a:r>
              <a:rPr lang="en-GB" dirty="0"/>
              <a:t>at EUR </a:t>
            </a:r>
            <a:r>
              <a:rPr lang="en-GB" dirty="0" smtClean="0"/>
              <a:t>156.5 billion </a:t>
            </a:r>
            <a:r>
              <a:rPr lang="en-GB" dirty="0"/>
              <a:t>in 2007 and </a:t>
            </a:r>
            <a:r>
              <a:rPr lang="en-GB" dirty="0" smtClean="0"/>
              <a:t>falling as </a:t>
            </a:r>
            <a:r>
              <a:rPr lang="en-GB" dirty="0"/>
              <a:t>low as EUR 131.3 </a:t>
            </a:r>
            <a:r>
              <a:rPr lang="en-GB" dirty="0" smtClean="0"/>
              <a:t>billion in </a:t>
            </a:r>
            <a:r>
              <a:rPr lang="en-GB" dirty="0"/>
              <a:t>2009. </a:t>
            </a:r>
            <a:r>
              <a:rPr lang="en-GB" dirty="0" smtClean="0"/>
              <a:t>Agriculture’s contribution </a:t>
            </a:r>
            <a:r>
              <a:rPr lang="en-GB" dirty="0"/>
              <a:t>to the </a:t>
            </a:r>
            <a:r>
              <a:rPr lang="en-GB" dirty="0" smtClean="0"/>
              <a:t>value added </a:t>
            </a:r>
            <a:r>
              <a:rPr lang="en-GB" dirty="0"/>
              <a:t>of the </a:t>
            </a:r>
            <a:r>
              <a:rPr lang="en-GB" dirty="0" smtClean="0"/>
              <a:t>whole economy </a:t>
            </a:r>
            <a:r>
              <a:rPr lang="en-GB" dirty="0"/>
              <a:t>fell from 1.5% </a:t>
            </a:r>
            <a:r>
              <a:rPr lang="en-GB" dirty="0" smtClean="0"/>
              <a:t>in 2005 </a:t>
            </a:r>
            <a:r>
              <a:rPr lang="en-GB" dirty="0"/>
              <a:t>to 1.2% in 2009 </a:t>
            </a:r>
            <a:r>
              <a:rPr lang="en-GB" dirty="0" smtClean="0"/>
              <a:t>before picking </a:t>
            </a:r>
            <a:r>
              <a:rPr lang="en-GB" dirty="0"/>
              <a:t>up to 1.3% in 2010.</a:t>
            </a:r>
          </a:p>
          <a:p>
            <a:pPr algn="r"/>
            <a:r>
              <a:rPr lang="en-GB" i="1" dirty="0"/>
              <a:t>European Commission, 2013d, </a:t>
            </a:r>
            <a:r>
              <a:rPr lang="en-GB" i="1" dirty="0" smtClean="0"/>
              <a:t>p. </a:t>
            </a:r>
            <a:r>
              <a:rPr lang="en-GB" i="1" dirty="0"/>
              <a:t>150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40050" y="6411752"/>
            <a:ext cx="3263900" cy="431800"/>
          </a:xfrm>
          <a:prstGeom prst="rect">
            <a:avLst/>
          </a:prstGeom>
        </p:spPr>
      </p:pic>
    </p:spTree>
  </p:cSld>
  <p:clrMapOvr>
    <a:masterClrMapping/>
  </p:clrMapOvr>
  <p:transition advClick="0" advTm="1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9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949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9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949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4915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Dimitris\Documents\social atlas final maps\Chapter 1\Europe_Basemap.t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07" y="319044"/>
            <a:ext cx="9157305" cy="6552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40050" y="6411752"/>
            <a:ext cx="3263900" cy="431800"/>
          </a:xfrm>
          <a:prstGeom prst="rect">
            <a:avLst/>
          </a:prstGeom>
        </p:spPr>
      </p:pic>
    </p:spTree>
  </p:cSld>
  <p:clrMapOvr>
    <a:masterClrMapping/>
  </p:clrMapOvr>
  <p:transition advClick="0" advTm="15000"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1140" name="Text Box 4"/>
          <p:cNvSpPr txBox="1">
            <a:spLocks noChangeArrowheads="1"/>
          </p:cNvSpPr>
          <p:nvPr/>
        </p:nvSpPr>
        <p:spPr bwMode="auto">
          <a:xfrm>
            <a:off x="35497" y="-27384"/>
            <a:ext cx="9001000" cy="107721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342900" indent="-342900">
              <a:spcBef>
                <a:spcPct val="50000"/>
              </a:spcBef>
            </a:pPr>
            <a:r>
              <a:rPr lang="en-GB" b="1" dirty="0"/>
              <a:t>MAP 7.065 – FEMALE LIFE EXPECTANCY AT </a:t>
            </a:r>
            <a:r>
              <a:rPr lang="en-GB" b="1" dirty="0" smtClean="0"/>
              <a:t>BIRTH</a:t>
            </a:r>
            <a:r>
              <a:rPr lang="en-GB" b="1" dirty="0"/>
              <a:t>, 2007</a:t>
            </a:r>
            <a:endParaRPr lang="en-GB" dirty="0"/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170" y="1340768"/>
            <a:ext cx="8418815" cy="48245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420888"/>
            <a:ext cx="1790700" cy="156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40050" y="6411752"/>
            <a:ext cx="3263900" cy="431800"/>
          </a:xfrm>
          <a:prstGeom prst="rect">
            <a:avLst/>
          </a:prstGeom>
        </p:spPr>
      </p:pic>
    </p:spTree>
  </p:cSld>
  <p:clrMapOvr>
    <a:masterClrMapping/>
  </p:clrMapOvr>
  <p:transition advClick="0" advTm="15000"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3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95536" y="548680"/>
            <a:ext cx="8229600" cy="4525963"/>
          </a:xfrm>
        </p:spPr>
        <p:txBody>
          <a:bodyPr/>
          <a:lstStyle/>
          <a:p>
            <a:r>
              <a:rPr lang="en-GB" dirty="0"/>
              <a:t>The EU has an </a:t>
            </a:r>
            <a:r>
              <a:rPr lang="en-GB" dirty="0" smtClean="0"/>
              <a:t>enviably high life expectancy</a:t>
            </a:r>
            <a:r>
              <a:rPr lang="en-GB" dirty="0"/>
              <a:t>. </a:t>
            </a:r>
            <a:r>
              <a:rPr lang="en-GB" dirty="0" smtClean="0"/>
              <a:t>In</a:t>
            </a:r>
            <a:r>
              <a:rPr lang="en-GB" dirty="0"/>
              <a:t> </a:t>
            </a:r>
            <a:r>
              <a:rPr lang="en-GB" dirty="0" smtClean="0"/>
              <a:t>2007</a:t>
            </a:r>
            <a:r>
              <a:rPr lang="en-GB" dirty="0"/>
              <a:t>, life expectancy </a:t>
            </a:r>
            <a:r>
              <a:rPr lang="en-GB" dirty="0" smtClean="0"/>
              <a:t>at birth </a:t>
            </a:r>
            <a:r>
              <a:rPr lang="en-GB" dirty="0"/>
              <a:t>stood at 79 </a:t>
            </a:r>
            <a:r>
              <a:rPr lang="en-GB" dirty="0" smtClean="0"/>
              <a:t>years in </a:t>
            </a:r>
            <a:r>
              <a:rPr lang="en-GB" dirty="0"/>
              <a:t>the EU </a:t>
            </a:r>
            <a:r>
              <a:rPr lang="en-GB" dirty="0" smtClean="0"/>
              <a:t>compared to </a:t>
            </a:r>
            <a:r>
              <a:rPr lang="en-GB" dirty="0"/>
              <a:t>an average </a:t>
            </a:r>
            <a:r>
              <a:rPr lang="en-GB" dirty="0" smtClean="0"/>
              <a:t>global expectancy </a:t>
            </a:r>
            <a:r>
              <a:rPr lang="en-GB" dirty="0"/>
              <a:t>of only </a:t>
            </a:r>
            <a:r>
              <a:rPr lang="en-GB" dirty="0" smtClean="0"/>
              <a:t>67 (UN</a:t>
            </a:r>
            <a:r>
              <a:rPr lang="en-GB" dirty="0"/>
              <a:t>). Outside Europe, </a:t>
            </a:r>
            <a:r>
              <a:rPr lang="en-GB" dirty="0" smtClean="0"/>
              <a:t>only 6 </a:t>
            </a:r>
            <a:r>
              <a:rPr lang="en-GB" dirty="0"/>
              <a:t>countries in the </a:t>
            </a:r>
            <a:r>
              <a:rPr lang="en-GB" dirty="0" smtClean="0"/>
              <a:t>world (Japan</a:t>
            </a:r>
            <a:r>
              <a:rPr lang="en-GB" dirty="0"/>
              <a:t>, Australia, </a:t>
            </a:r>
            <a:r>
              <a:rPr lang="en-GB" dirty="0" smtClean="0"/>
              <a:t>Israel, Canada</a:t>
            </a:r>
            <a:r>
              <a:rPr lang="en-GB" dirty="0"/>
              <a:t>, New Zealand </a:t>
            </a:r>
            <a:r>
              <a:rPr lang="en-GB" dirty="0" smtClean="0"/>
              <a:t>and Singapore</a:t>
            </a:r>
            <a:r>
              <a:rPr lang="en-GB" dirty="0"/>
              <a:t>) have a </a:t>
            </a:r>
            <a:r>
              <a:rPr lang="en-GB" dirty="0" smtClean="0"/>
              <a:t>higher life </a:t>
            </a:r>
            <a:r>
              <a:rPr lang="en-GB" dirty="0"/>
              <a:t>expectancy.</a:t>
            </a:r>
          </a:p>
          <a:p>
            <a:pPr algn="r"/>
            <a:r>
              <a:rPr lang="en-GB" i="1" dirty="0"/>
              <a:t>European Commission, 2010, p 73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40050" y="6411752"/>
            <a:ext cx="3263900" cy="431800"/>
          </a:xfrm>
          <a:prstGeom prst="rect">
            <a:avLst/>
          </a:prstGeom>
        </p:spPr>
      </p:pic>
    </p:spTree>
  </p:cSld>
  <p:clrMapOvr>
    <a:masterClrMapping/>
  </p:clrMapOvr>
  <p:transition advClick="0" advTm="1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3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123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3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123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2323" grpId="0" build="p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6068" name="Text Box 4"/>
          <p:cNvSpPr txBox="1">
            <a:spLocks noChangeArrowheads="1"/>
          </p:cNvSpPr>
          <p:nvPr/>
        </p:nvSpPr>
        <p:spPr bwMode="auto">
          <a:xfrm>
            <a:off x="-36512" y="-27384"/>
            <a:ext cx="7088800" cy="113877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sz="2000" b="1" dirty="0"/>
              <a:t>MAP 7.072 – DEATHS DUE TO CANCER</a:t>
            </a:r>
          </a:p>
          <a:p>
            <a:r>
              <a:rPr lang="en-GB" sz="2000" b="1" dirty="0"/>
              <a:t>Age-standardised mortality rate per 100,000 inhabitants, </a:t>
            </a:r>
            <a:endParaRPr lang="en-GB" sz="2000" b="1" dirty="0" smtClean="0"/>
          </a:p>
          <a:p>
            <a:r>
              <a:rPr lang="en-GB" sz="2000" b="1" dirty="0" smtClean="0"/>
              <a:t>three </a:t>
            </a:r>
            <a:r>
              <a:rPr lang="en-GB" sz="2000" b="1" dirty="0"/>
              <a:t>years average (2008–10)</a:t>
            </a:r>
            <a:endParaRPr lang="en-GB" sz="2000" dirty="0"/>
          </a:p>
        </p:txBody>
      </p:sp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11388"/>
            <a:ext cx="8567774" cy="49098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44824"/>
            <a:ext cx="1781175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40050" y="6411752"/>
            <a:ext cx="3263900" cy="431800"/>
          </a:xfrm>
          <a:prstGeom prst="rect">
            <a:avLst/>
          </a:prstGeom>
        </p:spPr>
      </p:pic>
    </p:spTree>
  </p:cSld>
  <p:clrMapOvr>
    <a:masterClrMapping/>
  </p:clrMapOvr>
  <p:transition advClick="0" advTm="15000"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3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How can we prioritize the health </a:t>
            </a:r>
            <a:r>
              <a:rPr lang="en-GB" dirty="0" smtClean="0"/>
              <a:t>needs of </a:t>
            </a:r>
            <a:r>
              <a:rPr lang="en-GB" dirty="0"/>
              <a:t>those that need health care the </a:t>
            </a:r>
            <a:r>
              <a:rPr lang="en-GB" dirty="0" smtClean="0"/>
              <a:t>most? The </a:t>
            </a:r>
            <a:r>
              <a:rPr lang="en-GB" dirty="0"/>
              <a:t>answer is by going beyond </a:t>
            </a:r>
            <a:r>
              <a:rPr lang="en-GB" dirty="0" smtClean="0"/>
              <a:t>needs and </a:t>
            </a:r>
            <a:r>
              <a:rPr lang="en-GB" dirty="0"/>
              <a:t>ensuring the </a:t>
            </a:r>
            <a:r>
              <a:rPr lang="en-GB" i="1" dirty="0"/>
              <a:t>right to health </a:t>
            </a:r>
            <a:r>
              <a:rPr lang="en-GB" dirty="0" smtClean="0"/>
              <a:t>to everyone </a:t>
            </a:r>
            <a:r>
              <a:rPr lang="en-GB" dirty="0"/>
              <a:t>on this planet.</a:t>
            </a:r>
          </a:p>
          <a:p>
            <a:r>
              <a:rPr lang="en-GB" i="1" dirty="0" err="1"/>
              <a:t>Beracochea</a:t>
            </a:r>
            <a:r>
              <a:rPr lang="en-GB" i="1" dirty="0"/>
              <a:t> et al, 2011, p 4 (emphasis in original)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40050" y="6411752"/>
            <a:ext cx="3263900" cy="431800"/>
          </a:xfrm>
          <a:prstGeom prst="rect">
            <a:avLst/>
          </a:prstGeom>
        </p:spPr>
      </p:pic>
    </p:spTree>
  </p:cSld>
  <p:clrMapOvr>
    <a:masterClrMapping/>
  </p:clrMapOvr>
  <p:transition advClick="0" advTm="1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3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133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3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133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3347" grpId="0" build="p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1972" name="Text Box 4"/>
          <p:cNvSpPr txBox="1">
            <a:spLocks noChangeArrowheads="1"/>
          </p:cNvSpPr>
          <p:nvPr/>
        </p:nvSpPr>
        <p:spPr bwMode="auto">
          <a:xfrm>
            <a:off x="-36512" y="-27384"/>
            <a:ext cx="9255995" cy="104028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sz="2800" b="1" dirty="0"/>
              <a:t>MAP 7.076 – NUMBER OF PRACTISING PHYSICIANS </a:t>
            </a:r>
            <a:endParaRPr lang="en-GB" sz="2800" b="1" dirty="0" smtClean="0"/>
          </a:p>
          <a:p>
            <a:r>
              <a:rPr lang="en-GB" sz="2800" b="1" dirty="0" smtClean="0"/>
              <a:t>(</a:t>
            </a:r>
            <a:r>
              <a:rPr lang="en-GB" sz="2800" b="1" dirty="0"/>
              <a:t>PER 100,000 </a:t>
            </a:r>
            <a:r>
              <a:rPr lang="en-GB" sz="2800" b="1" dirty="0" smtClean="0"/>
              <a:t>INHABITANTS) BY </a:t>
            </a:r>
            <a:r>
              <a:rPr lang="en-GB" sz="2800" b="1" dirty="0"/>
              <a:t>NUTS 2 REGIONS</a:t>
            </a:r>
            <a:endParaRPr lang="en-GB" sz="2800" dirty="0"/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765" y="1124744"/>
            <a:ext cx="8651707" cy="4968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454" y="1772816"/>
            <a:ext cx="1914525" cy="1952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40050" y="6411752"/>
            <a:ext cx="3263900" cy="431800"/>
          </a:xfrm>
          <a:prstGeom prst="rect">
            <a:avLst/>
          </a:prstGeom>
        </p:spPr>
      </p:pic>
    </p:spTree>
  </p:cSld>
  <p:clrMapOvr>
    <a:masterClrMapping/>
  </p:clrMapOvr>
  <p:transition advClick="0" advTm="15000"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3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Among at least the longer </a:t>
            </a:r>
            <a:r>
              <a:rPr lang="en-GB" dirty="0" smtClean="0"/>
              <a:t>standing EU </a:t>
            </a:r>
            <a:r>
              <a:rPr lang="en-GB" dirty="0"/>
              <a:t>Member States, there is a </a:t>
            </a:r>
            <a:r>
              <a:rPr lang="en-GB" dirty="0" smtClean="0"/>
              <a:t>common model </a:t>
            </a:r>
            <a:r>
              <a:rPr lang="en-GB" dirty="0"/>
              <a:t>or approach to health </a:t>
            </a:r>
            <a:r>
              <a:rPr lang="en-GB" dirty="0" smtClean="0"/>
              <a:t>care provision </a:t>
            </a:r>
            <a:r>
              <a:rPr lang="en-GB" dirty="0"/>
              <a:t>based on social </a:t>
            </a:r>
            <a:r>
              <a:rPr lang="en-GB" dirty="0" smtClean="0"/>
              <a:t>solidarity and </a:t>
            </a:r>
            <a:r>
              <a:rPr lang="en-GB" dirty="0"/>
              <a:t>universal coverage.</a:t>
            </a:r>
          </a:p>
          <a:p>
            <a:r>
              <a:rPr lang="fr-FR" i="1" dirty="0" err="1"/>
              <a:t>Mossialos</a:t>
            </a:r>
            <a:r>
              <a:rPr lang="fr-FR" i="1" dirty="0"/>
              <a:t> et al, 2010, p 1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40050" y="6411752"/>
            <a:ext cx="3263900" cy="431800"/>
          </a:xfrm>
          <a:prstGeom prst="rect">
            <a:avLst/>
          </a:prstGeom>
        </p:spPr>
      </p:pic>
    </p:spTree>
  </p:cSld>
  <p:clrMapOvr>
    <a:masterClrMapping/>
  </p:clrMapOvr>
  <p:transition advClick="0" advTm="1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3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143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3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143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4371" grpId="0" build="p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2212" name="Text Box 4"/>
          <p:cNvSpPr txBox="1">
            <a:spLocks noChangeArrowheads="1"/>
          </p:cNvSpPr>
          <p:nvPr/>
        </p:nvSpPr>
        <p:spPr bwMode="auto">
          <a:xfrm>
            <a:off x="-48092" y="-76745"/>
            <a:ext cx="9066906" cy="113877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sz="2000" b="1" dirty="0"/>
              <a:t>MAP 8.084 – ARMY RULE: IS IT A GOOD POLITICAL  </a:t>
            </a:r>
            <a:r>
              <a:rPr lang="en-GB" sz="2000" b="1" dirty="0" smtClean="0"/>
              <a:t>SYSTEM? </a:t>
            </a:r>
          </a:p>
          <a:p>
            <a:r>
              <a:rPr lang="en-GB" sz="2000" b="1" dirty="0" smtClean="0"/>
              <a:t>Distribution </a:t>
            </a:r>
            <a:r>
              <a:rPr lang="en-GB" sz="2000" b="1" dirty="0"/>
              <a:t>of Europeans agreeing that army rule is a very good </a:t>
            </a:r>
            <a:r>
              <a:rPr lang="en-GB" sz="2000" b="1" dirty="0" smtClean="0"/>
              <a:t>political</a:t>
            </a:r>
          </a:p>
          <a:p>
            <a:r>
              <a:rPr lang="en-GB" sz="2000" b="1" dirty="0" smtClean="0"/>
              <a:t>system</a:t>
            </a:r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75" y="1196752"/>
            <a:ext cx="8885913" cy="48872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40050" y="6411752"/>
            <a:ext cx="3263900" cy="431800"/>
          </a:xfrm>
          <a:prstGeom prst="rect">
            <a:avLst/>
          </a:prstGeom>
        </p:spPr>
      </p:pic>
    </p:spTree>
  </p:cSld>
  <p:clrMapOvr>
    <a:masterClrMapping/>
  </p:clrMapOvr>
  <p:transition advClick="0" advTm="15000"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3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30832" y="343197"/>
            <a:ext cx="8229600" cy="4525963"/>
          </a:xfrm>
        </p:spPr>
        <p:txBody>
          <a:bodyPr/>
          <a:lstStyle/>
          <a:p>
            <a:r>
              <a:rPr lang="en-GB" sz="2600" dirty="0"/>
              <a:t>At 57, the thrice-married </a:t>
            </a:r>
            <a:r>
              <a:rPr lang="en-GB" sz="2600" dirty="0" smtClean="0"/>
              <a:t>mother of-three </a:t>
            </a:r>
            <a:r>
              <a:rPr lang="en-GB" sz="2600" dirty="0"/>
              <a:t>has </a:t>
            </a:r>
            <a:r>
              <a:rPr lang="en-GB" sz="2600" dirty="0" smtClean="0"/>
              <a:t>long been </a:t>
            </a:r>
            <a:r>
              <a:rPr lang="en-GB" sz="2600" dirty="0"/>
              <a:t>a </a:t>
            </a:r>
            <a:r>
              <a:rPr lang="en-GB" sz="2600" dirty="0" smtClean="0"/>
              <a:t>ubiquitous presence </a:t>
            </a:r>
            <a:r>
              <a:rPr lang="en-GB" sz="2600" dirty="0"/>
              <a:t>on the political </a:t>
            </a:r>
            <a:r>
              <a:rPr lang="en-GB" sz="2600" dirty="0" smtClean="0"/>
              <a:t>landscape of Greece</a:t>
            </a:r>
            <a:r>
              <a:rPr lang="en-GB" sz="2600" dirty="0"/>
              <a:t>, a defining figure who </a:t>
            </a:r>
            <a:r>
              <a:rPr lang="en-GB" sz="2600" dirty="0" smtClean="0"/>
              <a:t>began as </a:t>
            </a:r>
            <a:r>
              <a:rPr lang="en-GB" sz="2600" dirty="0"/>
              <a:t>the </a:t>
            </a:r>
            <a:r>
              <a:rPr lang="en-GB" sz="2600" dirty="0" smtClean="0"/>
              <a:t>iconic ‘voice </a:t>
            </a:r>
            <a:r>
              <a:rPr lang="en-GB" sz="2600" dirty="0"/>
              <a:t>of the </a:t>
            </a:r>
            <a:r>
              <a:rPr lang="en-GB" sz="2600" dirty="0" smtClean="0"/>
              <a:t>Polytechnic’ during </a:t>
            </a:r>
            <a:r>
              <a:rPr lang="en-GB" sz="2600" dirty="0"/>
              <a:t>the 1973 </a:t>
            </a:r>
            <a:r>
              <a:rPr lang="en-GB" sz="2600" dirty="0" smtClean="0"/>
              <a:t>students’ revolt against the </a:t>
            </a:r>
            <a:r>
              <a:rPr lang="en-GB" sz="2600" dirty="0"/>
              <a:t>military dictatorship … </a:t>
            </a:r>
            <a:r>
              <a:rPr lang="en-GB" sz="2600" dirty="0" err="1" smtClean="0"/>
              <a:t>Damanaki</a:t>
            </a:r>
            <a:r>
              <a:rPr lang="en-GB" sz="2600" dirty="0" smtClean="0"/>
              <a:t>, who </a:t>
            </a:r>
            <a:r>
              <a:rPr lang="en-GB" sz="2600" dirty="0"/>
              <a:t>would spend seven </a:t>
            </a:r>
            <a:r>
              <a:rPr lang="en-GB" sz="2600" dirty="0" smtClean="0"/>
              <a:t>months in </a:t>
            </a:r>
            <a:r>
              <a:rPr lang="en-GB" sz="2600" dirty="0"/>
              <a:t>prison after </a:t>
            </a:r>
            <a:r>
              <a:rPr lang="en-GB" sz="2600" dirty="0" smtClean="0"/>
              <a:t>the regime crushed the </a:t>
            </a:r>
            <a:r>
              <a:rPr lang="en-GB" sz="2600" dirty="0"/>
              <a:t>rebellion, still bears the scars </a:t>
            </a:r>
            <a:r>
              <a:rPr lang="en-GB" sz="2600" dirty="0" smtClean="0"/>
              <a:t>of that </a:t>
            </a:r>
            <a:r>
              <a:rPr lang="en-GB" sz="2600" dirty="0"/>
              <a:t>time. Memories of days spent </a:t>
            </a:r>
            <a:r>
              <a:rPr lang="en-GB" sz="2600" dirty="0" smtClean="0"/>
              <a:t>in solitary confinement </a:t>
            </a:r>
            <a:r>
              <a:rPr lang="en-GB" sz="2600" dirty="0"/>
              <a:t>in a darkened </a:t>
            </a:r>
            <a:r>
              <a:rPr lang="en-GB" sz="2600" dirty="0" smtClean="0"/>
              <a:t>cell at </a:t>
            </a:r>
            <a:r>
              <a:rPr lang="en-GB" sz="2600" dirty="0"/>
              <a:t>Athens’s </a:t>
            </a:r>
            <a:r>
              <a:rPr lang="en-GB" sz="2600" dirty="0" smtClean="0"/>
              <a:t>notorious military police headquarters </a:t>
            </a:r>
            <a:r>
              <a:rPr lang="en-GB" sz="2600" dirty="0"/>
              <a:t>return to haunt her.</a:t>
            </a:r>
          </a:p>
          <a:p>
            <a:pPr algn="r"/>
            <a:r>
              <a:rPr lang="fi-FI" sz="2600" i="1" dirty="0"/>
              <a:t>Smith, 2010, on Maria Damanaki, </a:t>
            </a:r>
            <a:r>
              <a:rPr lang="fi-FI" sz="2600" i="1" dirty="0" smtClean="0"/>
              <a:t>European </a:t>
            </a:r>
            <a:r>
              <a:rPr lang="en-GB" sz="2600" i="1" dirty="0" smtClean="0"/>
              <a:t>Commissioner </a:t>
            </a:r>
            <a:r>
              <a:rPr lang="en-GB" sz="2600" i="1" dirty="0"/>
              <a:t>for Maritime Affairs and Fisheries</a:t>
            </a:r>
            <a:endParaRPr lang="en-GB" sz="26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40050" y="6411752"/>
            <a:ext cx="3263900" cy="431800"/>
          </a:xfrm>
          <a:prstGeom prst="rect">
            <a:avLst/>
          </a:prstGeom>
        </p:spPr>
      </p:pic>
    </p:spTree>
  </p:cSld>
  <p:clrMapOvr>
    <a:masterClrMapping/>
  </p:clrMapOvr>
  <p:transition advClick="0" advTm="1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3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153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3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153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5395" grpId="0" build="p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2004" name="Text Box 4"/>
          <p:cNvSpPr txBox="1">
            <a:spLocks noChangeArrowheads="1"/>
          </p:cNvSpPr>
          <p:nvPr/>
        </p:nvSpPr>
        <p:spPr bwMode="auto">
          <a:xfrm>
            <a:off x="-49906" y="215584"/>
            <a:ext cx="9016058" cy="83715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sz="2200" b="1" dirty="0"/>
              <a:t>MAP 8.085 – HOW INTERESTED ARE YOU IN POLITICS?</a:t>
            </a:r>
          </a:p>
          <a:p>
            <a:r>
              <a:rPr lang="en-GB" sz="2200" b="1" dirty="0"/>
              <a:t>Distribution of Europeans who are ‘not at all interested’ in politics</a:t>
            </a:r>
            <a:endParaRPr lang="en-GB" sz="2200" dirty="0"/>
          </a:p>
        </p:txBody>
      </p:sp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085392"/>
            <a:ext cx="8208912" cy="48771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40050" y="6411752"/>
            <a:ext cx="3263900" cy="431800"/>
          </a:xfrm>
          <a:prstGeom prst="rect">
            <a:avLst/>
          </a:prstGeom>
        </p:spPr>
      </p:pic>
    </p:spTree>
  </p:cSld>
  <p:clrMapOvr>
    <a:masterClrMapping/>
  </p:clrMapOvr>
  <p:transition advClick="0" advTm="15000"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4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2840" y="199181"/>
            <a:ext cx="8229600" cy="4525963"/>
          </a:xfrm>
        </p:spPr>
        <p:txBody>
          <a:bodyPr/>
          <a:lstStyle/>
          <a:p>
            <a:r>
              <a:rPr lang="en-GB" sz="2800" dirty="0"/>
              <a:t>You don’t have to listen to my </a:t>
            </a:r>
            <a:r>
              <a:rPr lang="en-GB" sz="2800" dirty="0" smtClean="0"/>
              <a:t>political point </a:t>
            </a:r>
            <a:r>
              <a:rPr lang="en-GB" sz="2800" dirty="0"/>
              <a:t>of view. But it’s not that I’m </a:t>
            </a:r>
            <a:r>
              <a:rPr lang="en-GB" sz="2800" dirty="0" smtClean="0"/>
              <a:t>not voting </a:t>
            </a:r>
            <a:r>
              <a:rPr lang="en-GB" sz="2800" dirty="0"/>
              <a:t>out of apathy. I’m not voting </a:t>
            </a:r>
            <a:r>
              <a:rPr lang="en-GB" sz="2800" dirty="0" smtClean="0"/>
              <a:t>out of </a:t>
            </a:r>
            <a:r>
              <a:rPr lang="en-GB" sz="2800" dirty="0"/>
              <a:t>absolute indifference and </a:t>
            </a:r>
            <a:r>
              <a:rPr lang="en-GB" sz="2800" dirty="0" smtClean="0"/>
              <a:t>weariness and </a:t>
            </a:r>
            <a:r>
              <a:rPr lang="en-GB" sz="2800" dirty="0"/>
              <a:t>exhaustion from the lies, </a:t>
            </a:r>
            <a:r>
              <a:rPr lang="en-GB" sz="2800" dirty="0" smtClean="0"/>
              <a:t>treachery, deceit </a:t>
            </a:r>
            <a:r>
              <a:rPr lang="en-GB" sz="2800" dirty="0"/>
              <a:t>of the political class that </a:t>
            </a:r>
            <a:r>
              <a:rPr lang="en-GB" sz="2800" dirty="0" smtClean="0"/>
              <a:t>has been </a:t>
            </a:r>
            <a:r>
              <a:rPr lang="en-GB" sz="2800" dirty="0"/>
              <a:t>going on for generations now </a:t>
            </a:r>
            <a:r>
              <a:rPr lang="en-GB" sz="2800" dirty="0" smtClean="0"/>
              <a:t>and which </a:t>
            </a:r>
            <a:r>
              <a:rPr lang="en-GB" sz="2800" dirty="0"/>
              <a:t>has now reached fever </a:t>
            </a:r>
            <a:r>
              <a:rPr lang="en-GB" sz="2800" dirty="0" smtClean="0"/>
              <a:t>pitch where </a:t>
            </a:r>
            <a:r>
              <a:rPr lang="en-GB" sz="2800" dirty="0"/>
              <a:t>you have a </a:t>
            </a:r>
            <a:r>
              <a:rPr lang="en-GB" sz="2800" dirty="0" smtClean="0"/>
              <a:t>disenfranchised, disillusioned</a:t>
            </a:r>
            <a:r>
              <a:rPr lang="en-GB" sz="2800" dirty="0"/>
              <a:t>, despondent </a:t>
            </a:r>
            <a:r>
              <a:rPr lang="en-GB" sz="2800" dirty="0" smtClean="0"/>
              <a:t>underclass that </a:t>
            </a:r>
            <a:r>
              <a:rPr lang="en-GB" sz="2800" dirty="0"/>
              <a:t>are not being represented by </a:t>
            </a:r>
            <a:r>
              <a:rPr lang="en-GB" sz="2800" dirty="0" smtClean="0"/>
              <a:t>that political </a:t>
            </a:r>
            <a:r>
              <a:rPr lang="en-GB" sz="2800" dirty="0"/>
              <a:t>system, so voting for it is </a:t>
            </a:r>
            <a:r>
              <a:rPr lang="en-GB" sz="2800" dirty="0" smtClean="0"/>
              <a:t>tacit complicity </a:t>
            </a:r>
            <a:r>
              <a:rPr lang="en-GB" sz="2800" dirty="0"/>
              <a:t>with that system and </a:t>
            </a:r>
            <a:r>
              <a:rPr lang="en-GB" sz="2800" dirty="0" smtClean="0"/>
              <a:t>that’s not </a:t>
            </a:r>
            <a:r>
              <a:rPr lang="en-GB" sz="2800" dirty="0"/>
              <a:t>something I’m offering </a:t>
            </a:r>
            <a:r>
              <a:rPr lang="en-GB" sz="2800" dirty="0" smtClean="0"/>
              <a:t>up.</a:t>
            </a:r>
          </a:p>
          <a:p>
            <a:pPr algn="r"/>
            <a:r>
              <a:rPr lang="en-GB" sz="2800" i="1" dirty="0" smtClean="0"/>
              <a:t>Russell </a:t>
            </a:r>
            <a:r>
              <a:rPr lang="en-GB" sz="2800" i="1" dirty="0"/>
              <a:t>Brand, interviewed by Jeremy </a:t>
            </a:r>
            <a:r>
              <a:rPr lang="en-GB" sz="2800" i="1" dirty="0" err="1"/>
              <a:t>Paxman</a:t>
            </a:r>
            <a:r>
              <a:rPr lang="en-GB" sz="2800" i="1" dirty="0"/>
              <a:t>, 27 </a:t>
            </a:r>
            <a:r>
              <a:rPr lang="en-GB" sz="2800" i="1" dirty="0" smtClean="0"/>
              <a:t>October 2013 </a:t>
            </a:r>
            <a:r>
              <a:rPr lang="en-GB" sz="2800" i="1" dirty="0"/>
              <a:t>(</a:t>
            </a:r>
            <a:r>
              <a:rPr lang="en-GB" sz="2800" i="1" dirty="0" err="1"/>
              <a:t>Corrente</a:t>
            </a:r>
            <a:r>
              <a:rPr lang="en-GB" sz="2800" i="1" dirty="0"/>
              <a:t>, 2013)</a:t>
            </a:r>
            <a:endParaRPr lang="en-GB" sz="28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40050" y="6411752"/>
            <a:ext cx="3263900" cy="431800"/>
          </a:xfrm>
          <a:prstGeom prst="rect">
            <a:avLst/>
          </a:prstGeom>
        </p:spPr>
      </p:pic>
    </p:spTree>
  </p:cSld>
  <p:clrMapOvr>
    <a:masterClrMapping/>
  </p:clrMapOvr>
  <p:transition advClick="0" advTm="1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4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164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4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164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6419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Dimitris\Documents\social atlas final maps\Chapter 1\Europe_BaseCartogramPopulation.t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316" y="342177"/>
            <a:ext cx="9144000" cy="6543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40050" y="6411752"/>
            <a:ext cx="3263900" cy="431800"/>
          </a:xfrm>
          <a:prstGeom prst="rect">
            <a:avLst/>
          </a:prstGeom>
        </p:spPr>
      </p:pic>
    </p:spTree>
  </p:cSld>
  <p:clrMapOvr>
    <a:masterClrMapping/>
  </p:clrMapOvr>
  <p:transition advClick="0" advTm="15000"/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64" name="Text Box 4"/>
          <p:cNvSpPr txBox="1">
            <a:spLocks noChangeArrowheads="1"/>
          </p:cNvSpPr>
          <p:nvPr/>
        </p:nvSpPr>
        <p:spPr bwMode="auto">
          <a:xfrm>
            <a:off x="238505" y="57979"/>
            <a:ext cx="8437951" cy="113877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sz="2000" b="1" dirty="0"/>
              <a:t>MAP 8.090 – HAVE YOU EVER OCCUPIED BUILDINGS/FACTORIES?</a:t>
            </a:r>
          </a:p>
          <a:p>
            <a:r>
              <a:rPr lang="en-GB" sz="2000" b="1" dirty="0"/>
              <a:t>Distribution of Europeans who have taken part in an occupation of </a:t>
            </a:r>
            <a:endParaRPr lang="en-GB" sz="2000" b="1" dirty="0" smtClean="0"/>
          </a:p>
          <a:p>
            <a:r>
              <a:rPr lang="en-GB" sz="2000" b="1" dirty="0" smtClean="0"/>
              <a:t>buildings/factories</a:t>
            </a:r>
            <a:endParaRPr lang="en-GB" sz="2000" dirty="0"/>
          </a:p>
        </p:txBody>
      </p:sp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708" y="1196752"/>
            <a:ext cx="8157186" cy="4922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40050" y="6411752"/>
            <a:ext cx="3263900" cy="431800"/>
          </a:xfrm>
          <a:prstGeom prst="rect">
            <a:avLst/>
          </a:prstGeom>
        </p:spPr>
      </p:pic>
    </p:spTree>
  </p:cSld>
  <p:clrMapOvr>
    <a:masterClrMapping/>
  </p:clrMapOvr>
  <p:transition advClick="0" advTm="15000"/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95536" y="703237"/>
            <a:ext cx="8229600" cy="4525963"/>
          </a:xfrm>
        </p:spPr>
        <p:txBody>
          <a:bodyPr/>
          <a:lstStyle/>
          <a:p>
            <a:r>
              <a:rPr lang="en-GB" dirty="0"/>
              <a:t>In the fall of 2011, the Occupy </a:t>
            </a:r>
            <a:r>
              <a:rPr lang="en-GB" dirty="0" smtClean="0"/>
              <a:t>movement occupied </a:t>
            </a:r>
            <a:r>
              <a:rPr lang="en-GB" dirty="0"/>
              <a:t>the western media </a:t>
            </a:r>
            <a:r>
              <a:rPr lang="en-GB" dirty="0" smtClean="0"/>
              <a:t>headlines for </a:t>
            </a:r>
            <a:r>
              <a:rPr lang="en-GB" dirty="0"/>
              <a:t>weeks. Photos showed activists </a:t>
            </a:r>
            <a:r>
              <a:rPr lang="en-GB" dirty="0" smtClean="0"/>
              <a:t>– so-called </a:t>
            </a:r>
            <a:r>
              <a:rPr lang="en-GB" dirty="0"/>
              <a:t>Occupiers – and their </a:t>
            </a:r>
            <a:r>
              <a:rPr lang="en-GB" dirty="0" smtClean="0"/>
              <a:t>tents on </a:t>
            </a:r>
            <a:r>
              <a:rPr lang="en-GB" dirty="0"/>
              <a:t>squares </a:t>
            </a:r>
            <a:r>
              <a:rPr lang="en-GB" dirty="0" smtClean="0"/>
              <a:t>in major </a:t>
            </a:r>
            <a:r>
              <a:rPr lang="en-GB" dirty="0"/>
              <a:t>cities like </a:t>
            </a:r>
            <a:r>
              <a:rPr lang="en-GB" dirty="0" smtClean="0"/>
              <a:t>New York</a:t>
            </a:r>
            <a:r>
              <a:rPr lang="en-GB" dirty="0"/>
              <a:t>, </a:t>
            </a:r>
            <a:r>
              <a:rPr lang="en-GB" dirty="0" err="1"/>
              <a:t>London,Tel</a:t>
            </a:r>
            <a:r>
              <a:rPr lang="en-GB" dirty="0"/>
              <a:t> </a:t>
            </a:r>
            <a:r>
              <a:rPr lang="en-GB" dirty="0" smtClean="0"/>
              <a:t>Aviv and Amsterdam. Occupy </a:t>
            </a:r>
            <a:r>
              <a:rPr lang="en-GB" dirty="0"/>
              <a:t>was hot. </a:t>
            </a:r>
            <a:r>
              <a:rPr lang="en-GB" dirty="0" smtClean="0"/>
              <a:t>What makes this movement </a:t>
            </a:r>
            <a:r>
              <a:rPr lang="en-GB" dirty="0"/>
              <a:t>so newsworthy?</a:t>
            </a:r>
          </a:p>
          <a:p>
            <a:pPr algn="r"/>
            <a:r>
              <a:rPr lang="nl-NL" i="1" dirty="0"/>
              <a:t>Van Stekelenburg, 2012, p 224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40050" y="6411752"/>
            <a:ext cx="3263900" cy="431800"/>
          </a:xfrm>
          <a:prstGeom prst="rect">
            <a:avLst/>
          </a:prstGeom>
        </p:spPr>
      </p:pic>
    </p:spTree>
  </p:cSld>
  <p:clrMapOvr>
    <a:masterClrMapping/>
  </p:clrMapOvr>
  <p:transition advClick="0" advTm="1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174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174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7443" grpId="0" build="p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6308" name="Text Box 4"/>
          <p:cNvSpPr txBox="1">
            <a:spLocks noChangeArrowheads="1"/>
          </p:cNvSpPr>
          <p:nvPr/>
        </p:nvSpPr>
        <p:spPr bwMode="auto">
          <a:xfrm>
            <a:off x="607266" y="313492"/>
            <a:ext cx="8501238" cy="52322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342900" indent="-342900">
              <a:spcBef>
                <a:spcPct val="50000"/>
              </a:spcBef>
            </a:pPr>
            <a:r>
              <a:rPr lang="en-GB" sz="2800" b="1" dirty="0"/>
              <a:t>MAP 9.094 – GROSS DOMESTIC PRODUCT, 2012</a:t>
            </a:r>
            <a:endParaRPr lang="en-GB" sz="2800" dirty="0"/>
          </a:p>
        </p:txBody>
      </p:sp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052736"/>
            <a:ext cx="8797623" cy="5184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40050" y="6411752"/>
            <a:ext cx="3263900" cy="431800"/>
          </a:xfrm>
          <a:prstGeom prst="rect">
            <a:avLst/>
          </a:prstGeom>
        </p:spPr>
      </p:pic>
    </p:spTree>
  </p:cSld>
  <p:clrMapOvr>
    <a:masterClrMapping/>
  </p:clrMapOvr>
  <p:transition advClick="0" advTm="15000"/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4260" name="Text Box 4"/>
          <p:cNvSpPr txBox="1">
            <a:spLocks noChangeArrowheads="1"/>
          </p:cNvSpPr>
          <p:nvPr/>
        </p:nvSpPr>
        <p:spPr bwMode="auto">
          <a:xfrm>
            <a:off x="86098" y="116632"/>
            <a:ext cx="9022406" cy="97257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sz="2600" b="1" dirty="0"/>
              <a:t>MAP 9.095 – GROSS DOMESTIC PRODUCT INCREASE, </a:t>
            </a:r>
            <a:endParaRPr lang="en-GB" sz="2600" b="1" dirty="0" smtClean="0"/>
          </a:p>
          <a:p>
            <a:r>
              <a:rPr lang="en-GB" sz="2600" b="1" dirty="0" smtClean="0"/>
              <a:t>2007–12</a:t>
            </a:r>
            <a:r>
              <a:rPr lang="en-GB" sz="2600" b="1" dirty="0"/>
              <a:t> </a:t>
            </a:r>
            <a:r>
              <a:rPr lang="en-GB" sz="2600" b="1" dirty="0" smtClean="0"/>
              <a:t>(Constant </a:t>
            </a:r>
            <a:r>
              <a:rPr lang="en-GB" sz="2600" b="1" dirty="0"/>
              <a:t>2005 US</a:t>
            </a:r>
            <a:r>
              <a:rPr lang="en-GB" sz="2600" b="1" dirty="0" smtClean="0"/>
              <a:t>$)</a:t>
            </a:r>
            <a:endParaRPr lang="en-GB" sz="2600" dirty="0"/>
          </a:p>
        </p:txBody>
      </p:sp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196752"/>
            <a:ext cx="8435885" cy="48245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40050" y="6411752"/>
            <a:ext cx="3263900" cy="431800"/>
          </a:xfrm>
          <a:prstGeom prst="rect">
            <a:avLst/>
          </a:prstGeom>
        </p:spPr>
      </p:pic>
    </p:spTree>
  </p:cSld>
  <p:clrMapOvr>
    <a:masterClrMapping/>
  </p:clrMapOvr>
  <p:transition advClick="0" advTm="15000"/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8356" name="Text Box 4"/>
          <p:cNvSpPr txBox="1">
            <a:spLocks noChangeArrowheads="1"/>
          </p:cNvSpPr>
          <p:nvPr/>
        </p:nvSpPr>
        <p:spPr bwMode="auto">
          <a:xfrm>
            <a:off x="-36512" y="-99392"/>
            <a:ext cx="8762720" cy="97257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sz="2600" b="1" dirty="0"/>
              <a:t>MAP 9.096 – GROSS DOMESTIC PRODUCT DECLINE, </a:t>
            </a:r>
            <a:endParaRPr lang="en-GB" sz="2600" b="1" dirty="0" smtClean="0"/>
          </a:p>
          <a:p>
            <a:r>
              <a:rPr lang="en-GB" sz="2600" b="1" dirty="0" smtClean="0"/>
              <a:t>2007–12</a:t>
            </a:r>
            <a:r>
              <a:rPr lang="en-GB" sz="2600" b="1" dirty="0"/>
              <a:t> </a:t>
            </a:r>
            <a:r>
              <a:rPr lang="en-GB" sz="2600" b="1" dirty="0" smtClean="0"/>
              <a:t>(Constant </a:t>
            </a:r>
            <a:r>
              <a:rPr lang="en-GB" sz="2600" b="1" dirty="0"/>
              <a:t>2005 US</a:t>
            </a:r>
            <a:r>
              <a:rPr lang="en-GB" sz="2600" b="1" dirty="0" smtClean="0"/>
              <a:t>$)</a:t>
            </a:r>
            <a:endParaRPr lang="en-GB" sz="2600" dirty="0"/>
          </a:p>
        </p:txBody>
      </p:sp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863971"/>
            <a:ext cx="8280920" cy="5229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40050" y="6411752"/>
            <a:ext cx="3263900" cy="431800"/>
          </a:xfrm>
          <a:prstGeom prst="rect">
            <a:avLst/>
          </a:prstGeom>
        </p:spPr>
      </p:pic>
    </p:spTree>
  </p:cSld>
  <p:clrMapOvr>
    <a:masterClrMapping/>
  </p:clrMapOvr>
  <p:transition advClick="0" advTm="15000"/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4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507413" cy="4525963"/>
          </a:xfrm>
        </p:spPr>
        <p:txBody>
          <a:bodyPr/>
          <a:lstStyle/>
          <a:p>
            <a:r>
              <a:rPr lang="en-GB" i="1" dirty="0"/>
              <a:t>British workers’ wages have suffered one of </a:t>
            </a:r>
            <a:r>
              <a:rPr lang="en-GB" i="1" dirty="0" smtClean="0"/>
              <a:t>the biggest </a:t>
            </a:r>
            <a:r>
              <a:rPr lang="en-GB" i="1" dirty="0"/>
              <a:t>falls across Europe, according to </a:t>
            </a:r>
            <a:r>
              <a:rPr lang="en-GB" i="1" dirty="0" smtClean="0"/>
              <a:t>House of </a:t>
            </a:r>
            <a:r>
              <a:rPr lang="en-GB" i="1" dirty="0"/>
              <a:t>Commons figures. The average hourly </a:t>
            </a:r>
            <a:r>
              <a:rPr lang="en-GB" i="1" dirty="0" smtClean="0"/>
              <a:t>wage has </a:t>
            </a:r>
            <a:r>
              <a:rPr lang="en-GB" i="1" dirty="0"/>
              <a:t>fallen by 5.5% since 2010 – even more </a:t>
            </a:r>
            <a:r>
              <a:rPr lang="en-GB" i="1" dirty="0" smtClean="0"/>
              <a:t>than austerity-hit </a:t>
            </a:r>
            <a:r>
              <a:rPr lang="en-GB" i="1" dirty="0"/>
              <a:t>Spain, which has seen a 3.3% </a:t>
            </a:r>
            <a:r>
              <a:rPr lang="en-GB" i="1" dirty="0" smtClean="0"/>
              <a:t>drop in </a:t>
            </a:r>
            <a:r>
              <a:rPr lang="en-GB" i="1" dirty="0"/>
              <a:t>the same period.</a:t>
            </a:r>
          </a:p>
          <a:p>
            <a:pPr algn="r"/>
            <a:r>
              <a:rPr lang="en-GB" dirty="0"/>
              <a:t>(Sky News, 2013)</a:t>
            </a:r>
          </a:p>
        </p:txBody>
      </p:sp>
    </p:spTree>
    <p:extLst>
      <p:ext uri="{BB962C8B-B14F-4D97-AF65-F5344CB8AC3E}">
        <p14:creationId xmlns:p14="http://schemas.microsoft.com/office/powerpoint/2010/main" val="3810778789"/>
      </p:ext>
    </p:extLst>
  </p:cSld>
  <p:clrMapOvr>
    <a:masterClrMapping/>
  </p:clrMapOvr>
  <p:transition advClick="0" advTm="1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4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184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4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184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8467" grpId="0" build="p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04" name="Text Box 4"/>
          <p:cNvSpPr txBox="1">
            <a:spLocks noChangeArrowheads="1"/>
          </p:cNvSpPr>
          <p:nvPr/>
        </p:nvSpPr>
        <p:spPr bwMode="auto">
          <a:xfrm>
            <a:off x="28851" y="323850"/>
            <a:ext cx="8669168" cy="52322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342900" indent="-342900">
              <a:spcBef>
                <a:spcPct val="50000"/>
              </a:spcBef>
            </a:pPr>
            <a:r>
              <a:rPr lang="en-GB" sz="2800" b="1" dirty="0"/>
              <a:t>MAP 9.097 – CREDIT BY BANKING SECTOR, 2012</a:t>
            </a:r>
            <a:endParaRPr lang="en-GB" sz="2800" dirty="0"/>
          </a:p>
        </p:txBody>
      </p:sp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045150"/>
            <a:ext cx="8280920" cy="51374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40050" y="6411752"/>
            <a:ext cx="3263900" cy="431800"/>
          </a:xfrm>
          <a:prstGeom prst="rect">
            <a:avLst/>
          </a:prstGeom>
        </p:spPr>
      </p:pic>
    </p:spTree>
  </p:cSld>
  <p:clrMapOvr>
    <a:masterClrMapping/>
  </p:clrMapOvr>
  <p:transition advClick="0" advTm="15000"/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2452" name="Text Box 4"/>
          <p:cNvSpPr txBox="1">
            <a:spLocks noChangeArrowheads="1"/>
          </p:cNvSpPr>
          <p:nvPr/>
        </p:nvSpPr>
        <p:spPr bwMode="auto">
          <a:xfrm>
            <a:off x="-36913" y="-99392"/>
            <a:ext cx="8607677" cy="97257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sz="2600" b="1" dirty="0"/>
              <a:t>MAP 9.101 – TOTAL RESERVES (INCLUDING GOLD), </a:t>
            </a:r>
            <a:endParaRPr lang="en-GB" sz="2600" b="1" dirty="0" smtClean="0"/>
          </a:p>
          <a:p>
            <a:r>
              <a:rPr lang="en-GB" sz="2600" b="1" dirty="0" smtClean="0"/>
              <a:t>2012</a:t>
            </a:r>
            <a:r>
              <a:rPr lang="en-GB" sz="2600" b="1" dirty="0"/>
              <a:t> </a:t>
            </a:r>
            <a:r>
              <a:rPr lang="en-GB" sz="2600" b="1" dirty="0" smtClean="0"/>
              <a:t>(Current </a:t>
            </a:r>
            <a:r>
              <a:rPr lang="en-GB" sz="2600" b="1" dirty="0"/>
              <a:t>US</a:t>
            </a:r>
            <a:r>
              <a:rPr lang="en-GB" sz="2600" b="1" dirty="0" smtClean="0"/>
              <a:t>$)</a:t>
            </a:r>
            <a:endParaRPr lang="en-GB" sz="2600" dirty="0"/>
          </a:p>
        </p:txBody>
      </p:sp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233222"/>
            <a:ext cx="8368184" cy="50040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40050" y="6411752"/>
            <a:ext cx="3263900" cy="431800"/>
          </a:xfrm>
          <a:prstGeom prst="rect">
            <a:avLst/>
          </a:prstGeom>
        </p:spPr>
      </p:pic>
    </p:spTree>
  </p:cSld>
  <p:clrMapOvr>
    <a:masterClrMapping/>
  </p:clrMapOvr>
  <p:transition advClick="0" advTm="15000"/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4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9512" y="559221"/>
            <a:ext cx="8507413" cy="4525963"/>
          </a:xfrm>
        </p:spPr>
        <p:txBody>
          <a:bodyPr/>
          <a:lstStyle/>
          <a:p>
            <a:r>
              <a:rPr lang="en-GB" i="1" dirty="0"/>
              <a:t>More British bankers earned more than one </a:t>
            </a:r>
            <a:r>
              <a:rPr lang="en-GB" i="1" dirty="0" smtClean="0"/>
              <a:t>million euros </a:t>
            </a:r>
            <a:r>
              <a:rPr lang="en-GB" i="1" dirty="0"/>
              <a:t>(￡860,000) each in 2011 than [in] the rest </a:t>
            </a:r>
            <a:r>
              <a:rPr lang="en-GB" i="1" dirty="0" smtClean="0"/>
              <a:t>of the </a:t>
            </a:r>
            <a:r>
              <a:rPr lang="en-GB" i="1" dirty="0"/>
              <a:t>European Union (EU) put together, </a:t>
            </a:r>
            <a:r>
              <a:rPr lang="en-GB" i="1" dirty="0" smtClean="0"/>
              <a:t>according to </a:t>
            </a:r>
            <a:r>
              <a:rPr lang="en-GB" i="1" dirty="0"/>
              <a:t>the European Banking Authority (EBA). </a:t>
            </a:r>
            <a:r>
              <a:rPr lang="en-GB" i="1" dirty="0" smtClean="0"/>
              <a:t>Figures from </a:t>
            </a:r>
            <a:r>
              <a:rPr lang="en-GB" i="1" dirty="0"/>
              <a:t>the </a:t>
            </a:r>
            <a:r>
              <a:rPr lang="en-GB" i="1" dirty="0" smtClean="0"/>
              <a:t>EU’s banking </a:t>
            </a:r>
            <a:r>
              <a:rPr lang="en-GB" i="1" dirty="0"/>
              <a:t>regulator showed </a:t>
            </a:r>
            <a:r>
              <a:rPr lang="en-GB" i="1" dirty="0" smtClean="0"/>
              <a:t>2,346 bankers </a:t>
            </a:r>
            <a:r>
              <a:rPr lang="en-GB" i="1" dirty="0"/>
              <a:t>earned more than 1m euros in the </a:t>
            </a:r>
            <a:r>
              <a:rPr lang="en-GB" i="1" dirty="0" smtClean="0"/>
              <a:t>UK, compared </a:t>
            </a:r>
            <a:r>
              <a:rPr lang="en-GB" i="1" dirty="0"/>
              <a:t>with 739 in the rest of the EU. In </a:t>
            </a:r>
            <a:r>
              <a:rPr lang="en-GB" i="1" dirty="0" smtClean="0"/>
              <a:t>Germany [which </a:t>
            </a:r>
            <a:r>
              <a:rPr lang="en-GB" i="1" dirty="0"/>
              <a:t>had the second most] there were just 170</a:t>
            </a:r>
            <a:r>
              <a:rPr lang="en-GB" i="1" dirty="0" smtClean="0"/>
              <a:t>. </a:t>
            </a:r>
          </a:p>
          <a:p>
            <a:pPr algn="r"/>
            <a:r>
              <a:rPr lang="en-GB" dirty="0" smtClean="0"/>
              <a:t>(</a:t>
            </a:r>
            <a:r>
              <a:rPr lang="en-GB" dirty="0"/>
              <a:t>BBC News, 2013b)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40050" y="6411752"/>
            <a:ext cx="3263900" cy="431800"/>
          </a:xfrm>
          <a:prstGeom prst="rect">
            <a:avLst/>
          </a:prstGeom>
        </p:spPr>
      </p:pic>
    </p:spTree>
  </p:cSld>
  <p:clrMapOvr>
    <a:masterClrMapping/>
  </p:clrMapOvr>
  <p:transition advClick="0" advTm="1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4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184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4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184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8467" grpId="0" build="p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4500" name="Text Box 4"/>
          <p:cNvSpPr txBox="1">
            <a:spLocks noChangeArrowheads="1"/>
          </p:cNvSpPr>
          <p:nvPr/>
        </p:nvSpPr>
        <p:spPr bwMode="auto">
          <a:xfrm>
            <a:off x="0" y="0"/>
            <a:ext cx="9141477" cy="113877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sz="2000" b="1" dirty="0"/>
              <a:t>MAP 9.107 – GROSS DOMESTIC PRODUCT (GDP) PER INHABITANT, 2010</a:t>
            </a:r>
          </a:p>
          <a:p>
            <a:r>
              <a:rPr lang="en-GB" sz="2000" b="1" dirty="0"/>
              <a:t>Purchasing power standard (PPS), by NUTS 2 regions </a:t>
            </a:r>
            <a:endParaRPr lang="en-GB" sz="2000" b="1" dirty="0" smtClean="0"/>
          </a:p>
          <a:p>
            <a:r>
              <a:rPr lang="en-GB" sz="2000" b="1" dirty="0" smtClean="0"/>
              <a:t>(% </a:t>
            </a:r>
            <a:r>
              <a:rPr lang="en-GB" sz="2000" b="1" dirty="0"/>
              <a:t>of EU-27 average, EU-27 = 100)</a:t>
            </a:r>
            <a:endParaRPr lang="en-GB" sz="2000" dirty="0"/>
          </a:p>
        </p:txBody>
      </p:sp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38772"/>
            <a:ext cx="8639604" cy="49545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347672"/>
            <a:ext cx="1706443" cy="172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40050" y="6411752"/>
            <a:ext cx="3263900" cy="431800"/>
          </a:xfrm>
          <a:prstGeom prst="rect">
            <a:avLst/>
          </a:prstGeom>
        </p:spPr>
      </p:pic>
    </p:spTree>
  </p:cSld>
  <p:clrMapOvr>
    <a:masterClrMapping/>
  </p:clrMapOvr>
  <p:transition advClick="0" advTm="15000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8933" name="Text Box 5"/>
          <p:cNvSpPr txBox="1">
            <a:spLocks noChangeArrowheads="1"/>
          </p:cNvSpPr>
          <p:nvPr/>
        </p:nvSpPr>
        <p:spPr bwMode="auto">
          <a:xfrm>
            <a:off x="1115616" y="116632"/>
            <a:ext cx="6373861" cy="83715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342900" indent="-342900" algn="ctr"/>
            <a:r>
              <a:rPr lang="en-GB" sz="2200" b="1" dirty="0" smtClean="0"/>
              <a:t>Gridded population cartogram representation </a:t>
            </a:r>
          </a:p>
          <a:p>
            <a:pPr marL="342900" indent="-342900" algn="ctr"/>
            <a:r>
              <a:rPr lang="en-GB" sz="2200" b="1" dirty="0" smtClean="0"/>
              <a:t>of the topography of Europe</a:t>
            </a:r>
            <a:endParaRPr lang="en-GB" sz="2200" b="1" dirty="0"/>
          </a:p>
        </p:txBody>
      </p:sp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302" y="1038319"/>
            <a:ext cx="8910194" cy="5271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40050" y="6411752"/>
            <a:ext cx="3263900" cy="431800"/>
          </a:xfrm>
          <a:prstGeom prst="rect">
            <a:avLst/>
          </a:prstGeom>
        </p:spPr>
      </p:pic>
    </p:spTree>
  </p:cSld>
  <p:clrMapOvr>
    <a:masterClrMapping/>
  </p:clrMapOvr>
  <p:transition advClick="0" advTm="15000"/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4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69043" y="332656"/>
            <a:ext cx="8507413" cy="4525963"/>
          </a:xfrm>
        </p:spPr>
        <p:txBody>
          <a:bodyPr/>
          <a:lstStyle/>
          <a:p>
            <a:r>
              <a:rPr lang="en-GB" dirty="0"/>
              <a:t>The proportion of </a:t>
            </a:r>
            <a:r>
              <a:rPr lang="en-GB" dirty="0" smtClean="0"/>
              <a:t>the population </a:t>
            </a:r>
            <a:r>
              <a:rPr lang="en-GB" dirty="0"/>
              <a:t>living in </a:t>
            </a:r>
            <a:r>
              <a:rPr lang="en-GB" dirty="0" smtClean="0"/>
              <a:t>regions where </a:t>
            </a:r>
            <a:r>
              <a:rPr lang="en-GB" dirty="0"/>
              <a:t>the average </a:t>
            </a:r>
            <a:r>
              <a:rPr lang="en-GB" dirty="0" smtClean="0"/>
              <a:t>GDP per </a:t>
            </a:r>
            <a:r>
              <a:rPr lang="en-GB" dirty="0"/>
              <a:t>inhabitant was </a:t>
            </a:r>
            <a:r>
              <a:rPr lang="en-GB" dirty="0" smtClean="0"/>
              <a:t>less than </a:t>
            </a:r>
            <a:r>
              <a:rPr lang="en-GB" dirty="0"/>
              <a:t>75% of the </a:t>
            </a:r>
            <a:r>
              <a:rPr lang="en-GB" dirty="0" smtClean="0"/>
              <a:t>EU-27 average </a:t>
            </a:r>
            <a:r>
              <a:rPr lang="en-GB" dirty="0"/>
              <a:t>was 24.2%, </a:t>
            </a:r>
            <a:r>
              <a:rPr lang="en-GB" dirty="0" smtClean="0"/>
              <a:t>while the </a:t>
            </a:r>
            <a:r>
              <a:rPr lang="en-GB" dirty="0"/>
              <a:t>proportion living </a:t>
            </a:r>
            <a:r>
              <a:rPr lang="en-GB" dirty="0" smtClean="0"/>
              <a:t>in regions </a:t>
            </a:r>
            <a:r>
              <a:rPr lang="en-GB" dirty="0"/>
              <a:t>where this </a:t>
            </a:r>
            <a:r>
              <a:rPr lang="en-GB" dirty="0" smtClean="0"/>
              <a:t>value was </a:t>
            </a:r>
            <a:r>
              <a:rPr lang="en-GB" dirty="0"/>
              <a:t>125% or more of </a:t>
            </a:r>
            <a:r>
              <a:rPr lang="en-GB" dirty="0" smtClean="0"/>
              <a:t>the EU-27 </a:t>
            </a:r>
            <a:r>
              <a:rPr lang="en-GB" dirty="0"/>
              <a:t>average was 18.4</a:t>
            </a:r>
            <a:r>
              <a:rPr lang="en-GB" dirty="0" smtClean="0"/>
              <a:t>%; the </a:t>
            </a:r>
            <a:r>
              <a:rPr lang="en-GB" dirty="0"/>
              <a:t>proportion of </a:t>
            </a:r>
            <a:r>
              <a:rPr lang="en-GB" dirty="0" smtClean="0"/>
              <a:t>the population </a:t>
            </a:r>
            <a:r>
              <a:rPr lang="en-GB" dirty="0"/>
              <a:t>in the </a:t>
            </a:r>
            <a:r>
              <a:rPr lang="en-GB" dirty="0" smtClean="0"/>
              <a:t>midrange (GDP </a:t>
            </a:r>
            <a:r>
              <a:rPr lang="en-GB" dirty="0"/>
              <a:t>per </a:t>
            </a:r>
            <a:r>
              <a:rPr lang="en-GB" dirty="0" smtClean="0"/>
              <a:t>inhabitant ranging </a:t>
            </a:r>
            <a:r>
              <a:rPr lang="en-GB" dirty="0"/>
              <a:t>from 75% to </a:t>
            </a:r>
            <a:r>
              <a:rPr lang="en-GB" dirty="0" smtClean="0"/>
              <a:t>less than </a:t>
            </a:r>
            <a:r>
              <a:rPr lang="en-GB" dirty="0"/>
              <a:t>125%) was 57.4%.</a:t>
            </a:r>
          </a:p>
          <a:p>
            <a:pPr algn="r"/>
            <a:r>
              <a:rPr lang="en-GB" i="1" dirty="0"/>
              <a:t>European Commission, 2013d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40050" y="6411752"/>
            <a:ext cx="3263900" cy="431800"/>
          </a:xfrm>
          <a:prstGeom prst="rect">
            <a:avLst/>
          </a:prstGeom>
        </p:spPr>
      </p:pic>
    </p:spTree>
  </p:cSld>
  <p:clrMapOvr>
    <a:masterClrMapping/>
  </p:clrMapOvr>
  <p:transition advClick="0" advTm="1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4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194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4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194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9491" grpId="0" build="p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4980" name="Text Box 4"/>
          <p:cNvSpPr txBox="1">
            <a:spLocks noChangeArrowheads="1"/>
          </p:cNvSpPr>
          <p:nvPr/>
        </p:nvSpPr>
        <p:spPr bwMode="auto">
          <a:xfrm>
            <a:off x="198742" y="-23321"/>
            <a:ext cx="7973658" cy="150810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sz="2000" b="1" dirty="0"/>
              <a:t>MAP 9.108 – CHANGE IN GROSS DOMESTIC PRODUCT (GDP) </a:t>
            </a:r>
            <a:endParaRPr lang="en-GB" sz="2000" b="1" dirty="0" smtClean="0"/>
          </a:p>
          <a:p>
            <a:r>
              <a:rPr lang="en-GB" sz="2000" b="1" dirty="0" smtClean="0"/>
              <a:t>PER </a:t>
            </a:r>
            <a:r>
              <a:rPr lang="en-GB" sz="2000" b="1" dirty="0"/>
              <a:t>INHABITANT, </a:t>
            </a:r>
            <a:r>
              <a:rPr lang="en-GB" sz="2000" b="1" dirty="0" smtClean="0"/>
              <a:t>2008–10 Purchasing </a:t>
            </a:r>
            <a:r>
              <a:rPr lang="en-GB" sz="2000" b="1" dirty="0"/>
              <a:t>power standard (PPS</a:t>
            </a:r>
            <a:r>
              <a:rPr lang="en-GB" sz="2000" b="1" dirty="0" smtClean="0"/>
              <a:t>), </a:t>
            </a:r>
          </a:p>
          <a:p>
            <a:r>
              <a:rPr lang="en-GB" sz="2000" b="1" dirty="0" smtClean="0"/>
              <a:t>(</a:t>
            </a:r>
            <a:r>
              <a:rPr lang="en-GB" sz="2000" b="1" dirty="0"/>
              <a:t>percentage points difference between 2010 and 2008 in relation</a:t>
            </a:r>
          </a:p>
          <a:p>
            <a:r>
              <a:rPr lang="en-GB" sz="2000" b="1" dirty="0"/>
              <a:t>to the EU-27 average)</a:t>
            </a:r>
            <a:endParaRPr lang="en-GB" sz="2000" dirty="0"/>
          </a:p>
        </p:txBody>
      </p:sp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408713"/>
            <a:ext cx="8660702" cy="47565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587178"/>
            <a:ext cx="1829535" cy="17059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40050" y="6411752"/>
            <a:ext cx="3263900" cy="431800"/>
          </a:xfrm>
          <a:prstGeom prst="rect">
            <a:avLst/>
          </a:prstGeom>
        </p:spPr>
      </p:pic>
    </p:spTree>
  </p:cSld>
  <p:clrMapOvr>
    <a:masterClrMapping/>
  </p:clrMapOvr>
  <p:transition advClick="0" advTm="15000"/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5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9512" y="343197"/>
            <a:ext cx="8229600" cy="4525963"/>
          </a:xfrm>
        </p:spPr>
        <p:txBody>
          <a:bodyPr/>
          <a:lstStyle/>
          <a:p>
            <a:r>
              <a:rPr lang="en-GB" dirty="0"/>
              <a:t>There is growing ‘austerity </a:t>
            </a:r>
            <a:r>
              <a:rPr lang="en-GB" dirty="0" smtClean="0"/>
              <a:t>fatigue’ in </a:t>
            </a:r>
            <a:r>
              <a:rPr lang="en-GB" dirty="0"/>
              <a:t>Europe, and this might provoke </a:t>
            </a:r>
            <a:r>
              <a:rPr lang="en-GB" dirty="0" smtClean="0"/>
              <a:t>a crisis </a:t>
            </a:r>
            <a:r>
              <a:rPr lang="en-GB" dirty="0"/>
              <a:t>… the overwhelming result </a:t>
            </a:r>
            <a:r>
              <a:rPr lang="en-GB" dirty="0" smtClean="0"/>
              <a:t>from U.S</a:t>
            </a:r>
            <a:r>
              <a:rPr lang="en-GB" dirty="0"/>
              <a:t>. political studies is that the </a:t>
            </a:r>
            <a:r>
              <a:rPr lang="en-GB" dirty="0" smtClean="0"/>
              <a:t>level of </a:t>
            </a:r>
            <a:r>
              <a:rPr lang="en-GB" dirty="0"/>
              <a:t>unemployment matters hardly </a:t>
            </a:r>
            <a:r>
              <a:rPr lang="en-GB" dirty="0" smtClean="0"/>
              <a:t>at all </a:t>
            </a:r>
            <a:r>
              <a:rPr lang="en-GB" dirty="0"/>
              <a:t>for elections; all that matters is </a:t>
            </a:r>
            <a:r>
              <a:rPr lang="en-GB" dirty="0" smtClean="0"/>
              <a:t>the rate </a:t>
            </a:r>
            <a:r>
              <a:rPr lang="en-GB" dirty="0"/>
              <a:t>of change in the months </a:t>
            </a:r>
            <a:r>
              <a:rPr lang="en-GB" dirty="0" smtClean="0"/>
              <a:t>leading up </a:t>
            </a:r>
            <a:r>
              <a:rPr lang="en-GB" dirty="0"/>
              <a:t>to the election. In other words, </a:t>
            </a:r>
            <a:r>
              <a:rPr lang="en-GB" dirty="0" smtClean="0"/>
              <a:t>high unemployment </a:t>
            </a:r>
            <a:r>
              <a:rPr lang="en-GB" dirty="0"/>
              <a:t>could become </a:t>
            </a:r>
            <a:r>
              <a:rPr lang="en-GB" dirty="0" smtClean="0"/>
              <a:t>accepted as </a:t>
            </a:r>
            <a:r>
              <a:rPr lang="en-GB" dirty="0"/>
              <a:t>the new normal, politically as well </a:t>
            </a:r>
            <a:r>
              <a:rPr lang="en-GB" dirty="0" smtClean="0"/>
              <a:t>as in </a:t>
            </a:r>
            <a:r>
              <a:rPr lang="en-GB" dirty="0"/>
              <a:t>economic analysis.</a:t>
            </a:r>
          </a:p>
          <a:p>
            <a:pPr algn="r"/>
            <a:r>
              <a:rPr lang="en-GB" i="1" dirty="0"/>
              <a:t>Krugman, 2013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40050" y="6411752"/>
            <a:ext cx="3263900" cy="431800"/>
          </a:xfrm>
          <a:prstGeom prst="rect">
            <a:avLst/>
          </a:prstGeom>
        </p:spPr>
      </p:pic>
    </p:spTree>
  </p:cSld>
  <p:clrMapOvr>
    <a:masterClrMapping/>
  </p:clrMapOvr>
  <p:transition advClick="0" advTm="1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5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205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5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205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0515" grpId="0" build="p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9076" name="Text Box 4"/>
          <p:cNvSpPr txBox="1">
            <a:spLocks noChangeArrowheads="1"/>
          </p:cNvSpPr>
          <p:nvPr/>
        </p:nvSpPr>
        <p:spPr bwMode="auto">
          <a:xfrm>
            <a:off x="179512" y="272261"/>
            <a:ext cx="8969507" cy="49244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342900" indent="-342900">
              <a:spcBef>
                <a:spcPct val="50000"/>
              </a:spcBef>
            </a:pPr>
            <a:r>
              <a:rPr lang="fr-FR" sz="2600" b="1" dirty="0"/>
              <a:t>MAP 10.109 – CARBON DIOXIDE EMISSIONS (</a:t>
            </a:r>
            <a:r>
              <a:rPr lang="fr-FR" sz="2600" b="1" dirty="0" smtClean="0"/>
              <a:t>KT</a:t>
            </a:r>
            <a:r>
              <a:rPr lang="fr-FR" sz="2600" b="1" dirty="0"/>
              <a:t>), 2009</a:t>
            </a:r>
            <a:endParaRPr lang="en-GB" sz="2600" dirty="0"/>
          </a:p>
        </p:txBody>
      </p:sp>
      <p:pic>
        <p:nvPicPr>
          <p:cNvPr id="2150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980728"/>
            <a:ext cx="8583354" cy="5184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40050" y="6411752"/>
            <a:ext cx="3263900" cy="431800"/>
          </a:xfrm>
          <a:prstGeom prst="rect">
            <a:avLst/>
          </a:prstGeom>
        </p:spPr>
      </p:pic>
    </p:spTree>
  </p:cSld>
  <p:clrMapOvr>
    <a:masterClrMapping/>
  </p:clrMapOvr>
  <p:transition advClick="0" advTm="15000"/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64" name="Text Box 4"/>
          <p:cNvSpPr txBox="1">
            <a:spLocks noChangeArrowheads="1"/>
          </p:cNvSpPr>
          <p:nvPr/>
        </p:nvSpPr>
        <p:spPr bwMode="auto">
          <a:xfrm>
            <a:off x="-55569" y="-99392"/>
            <a:ext cx="8800422" cy="97257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sz="2600" b="1" dirty="0"/>
              <a:t>MAP 10.112 – PERFLUOROCARBON GAS EMISSIONS </a:t>
            </a:r>
            <a:endParaRPr lang="en-GB" sz="2600" b="1" dirty="0" smtClean="0"/>
          </a:p>
          <a:p>
            <a:r>
              <a:rPr lang="en-GB" sz="2600" b="1" dirty="0" smtClean="0"/>
              <a:t>(</a:t>
            </a:r>
            <a:r>
              <a:rPr lang="en-GB" sz="2600" b="1" dirty="0"/>
              <a:t>KT OF CARBON </a:t>
            </a:r>
            <a:r>
              <a:rPr lang="en-GB" sz="2600" b="1" dirty="0" smtClean="0"/>
              <a:t>DIOXIDE EQUIVALENT</a:t>
            </a:r>
            <a:r>
              <a:rPr lang="en-GB" sz="2600" b="1" dirty="0"/>
              <a:t>), 2008</a:t>
            </a:r>
            <a:endParaRPr lang="en-GB" sz="2600" dirty="0"/>
          </a:p>
        </p:txBody>
      </p:sp>
      <p:pic>
        <p:nvPicPr>
          <p:cNvPr id="2253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3" y="1052736"/>
            <a:ext cx="8440694" cy="51125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40050" y="6411752"/>
            <a:ext cx="3263900" cy="431800"/>
          </a:xfrm>
          <a:prstGeom prst="rect">
            <a:avLst/>
          </a:prstGeom>
        </p:spPr>
      </p:pic>
    </p:spTree>
  </p:cSld>
  <p:clrMapOvr>
    <a:masterClrMapping/>
  </p:clrMapOvr>
  <p:transition advClick="0" advTm="15000"/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5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18864" y="620688"/>
            <a:ext cx="8229600" cy="4525963"/>
          </a:xfrm>
        </p:spPr>
        <p:txBody>
          <a:bodyPr/>
          <a:lstStyle/>
          <a:p>
            <a:r>
              <a:rPr lang="en-GB" dirty="0"/>
              <a:t>Carbon dioxide levels in the </a:t>
            </a:r>
            <a:r>
              <a:rPr lang="en-GB" dirty="0" smtClean="0"/>
              <a:t>atmosphere have </a:t>
            </a:r>
            <a:r>
              <a:rPr lang="en-GB" dirty="0"/>
              <a:t>broken through a symbolic </a:t>
            </a:r>
            <a:r>
              <a:rPr lang="en-GB" dirty="0" smtClean="0"/>
              <a:t>mark. Daily </a:t>
            </a:r>
            <a:r>
              <a:rPr lang="en-GB" dirty="0"/>
              <a:t>measurements of CO2 at a </a:t>
            </a:r>
            <a:r>
              <a:rPr lang="en-GB" dirty="0" smtClean="0"/>
              <a:t>US government </a:t>
            </a:r>
            <a:r>
              <a:rPr lang="en-GB" dirty="0"/>
              <a:t>agency lab on </a:t>
            </a:r>
            <a:r>
              <a:rPr lang="en-GB" dirty="0" smtClean="0"/>
              <a:t>Hawaii have </a:t>
            </a:r>
            <a:r>
              <a:rPr lang="en-GB" dirty="0"/>
              <a:t>topped 400 parts per million </a:t>
            </a:r>
            <a:r>
              <a:rPr lang="en-GB" dirty="0" smtClean="0"/>
              <a:t>for the </a:t>
            </a:r>
            <a:r>
              <a:rPr lang="en-GB" dirty="0"/>
              <a:t>first time ... The last time CO2 </a:t>
            </a:r>
            <a:r>
              <a:rPr lang="en-GB" dirty="0" smtClean="0"/>
              <a:t>was regularly </a:t>
            </a:r>
            <a:r>
              <a:rPr lang="en-GB" dirty="0"/>
              <a:t>above 400ppm was three </a:t>
            </a:r>
            <a:r>
              <a:rPr lang="en-GB" dirty="0" smtClean="0"/>
              <a:t>to five </a:t>
            </a:r>
            <a:r>
              <a:rPr lang="en-GB" dirty="0"/>
              <a:t>million years ago – before </a:t>
            </a:r>
            <a:r>
              <a:rPr lang="en-GB" dirty="0" smtClean="0"/>
              <a:t>modern humans </a:t>
            </a:r>
            <a:r>
              <a:rPr lang="en-GB" dirty="0"/>
              <a:t>existed.</a:t>
            </a:r>
          </a:p>
          <a:p>
            <a:pPr algn="r"/>
            <a:r>
              <a:rPr lang="en-GB" i="1" dirty="0"/>
              <a:t>BBC News, 2013c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40050" y="6411752"/>
            <a:ext cx="3263900" cy="431800"/>
          </a:xfrm>
          <a:prstGeom prst="rect">
            <a:avLst/>
          </a:prstGeom>
        </p:spPr>
      </p:pic>
    </p:spTree>
  </p:cSld>
  <p:clrMapOvr>
    <a:masterClrMapping/>
  </p:clrMapOvr>
  <p:transition advClick="0" advTm="1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5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215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5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215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1539" grpId="0" build="p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7028" name="Text Box 4"/>
          <p:cNvSpPr txBox="1">
            <a:spLocks noChangeArrowheads="1"/>
          </p:cNvSpPr>
          <p:nvPr/>
        </p:nvSpPr>
        <p:spPr bwMode="auto">
          <a:xfrm>
            <a:off x="488927" y="260648"/>
            <a:ext cx="8166146" cy="5847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342900" indent="-342900">
              <a:spcBef>
                <a:spcPct val="50000"/>
              </a:spcBef>
            </a:pPr>
            <a:r>
              <a:rPr lang="en-GB" b="1" dirty="0"/>
              <a:t>MAP 10.115 – FOREST AREA (KM2), 2011</a:t>
            </a:r>
            <a:endParaRPr lang="en-GB" dirty="0"/>
          </a:p>
        </p:txBody>
      </p:sp>
      <p:pic>
        <p:nvPicPr>
          <p:cNvPr id="2355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920" y="1196752"/>
            <a:ext cx="8009536" cy="48245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40050" y="6411752"/>
            <a:ext cx="3263900" cy="431800"/>
          </a:xfrm>
          <a:prstGeom prst="rect">
            <a:avLst/>
          </a:prstGeom>
        </p:spPr>
      </p:pic>
    </p:spTree>
  </p:cSld>
  <p:clrMapOvr>
    <a:masterClrMapping/>
  </p:clrMapOvr>
  <p:transition advClick="0" advTm="15000"/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5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3528" y="476672"/>
            <a:ext cx="8229600" cy="4525963"/>
          </a:xfrm>
        </p:spPr>
        <p:txBody>
          <a:bodyPr/>
          <a:lstStyle/>
          <a:p>
            <a:r>
              <a:rPr lang="en-GB" sz="2600" dirty="0"/>
              <a:t>Forests and agricultural land </a:t>
            </a:r>
            <a:r>
              <a:rPr lang="en-GB" sz="2600" dirty="0" smtClean="0"/>
              <a:t>are important </a:t>
            </a:r>
            <a:r>
              <a:rPr lang="en-GB" sz="2600" dirty="0"/>
              <a:t>to climate change </a:t>
            </a:r>
            <a:r>
              <a:rPr lang="en-GB" sz="2600" dirty="0" smtClean="0"/>
              <a:t>mitigation. Firstly </a:t>
            </a:r>
            <a:r>
              <a:rPr lang="en-GB" sz="2600" dirty="0"/>
              <a:t>because of the significance </a:t>
            </a:r>
            <a:r>
              <a:rPr lang="en-GB" sz="2600" dirty="0" smtClean="0"/>
              <a:t>of their </a:t>
            </a:r>
            <a:r>
              <a:rPr lang="en-GB" sz="2600" dirty="0"/>
              <a:t>carbon stock and secondly </a:t>
            </a:r>
            <a:r>
              <a:rPr lang="en-GB" sz="2600" dirty="0" smtClean="0"/>
              <a:t>because their </a:t>
            </a:r>
            <a:r>
              <a:rPr lang="en-GB" sz="2600" dirty="0"/>
              <a:t>exchange of greenhouse </a:t>
            </a:r>
            <a:r>
              <a:rPr lang="en-GB" sz="2600" dirty="0" smtClean="0"/>
              <a:t>gases between </a:t>
            </a:r>
            <a:r>
              <a:rPr lang="en-GB" sz="2600" dirty="0"/>
              <a:t>the </a:t>
            </a:r>
            <a:r>
              <a:rPr lang="en-GB" sz="2600" dirty="0" smtClean="0"/>
              <a:t>atmosphere </a:t>
            </a:r>
            <a:r>
              <a:rPr lang="en-GB" sz="2600" dirty="0"/>
              <a:t>and soils </a:t>
            </a:r>
            <a:r>
              <a:rPr lang="en-GB" sz="2600" dirty="0" smtClean="0"/>
              <a:t>and vegetation </a:t>
            </a:r>
            <a:r>
              <a:rPr lang="en-GB" sz="2600" dirty="0"/>
              <a:t>can go both ways. </a:t>
            </a:r>
            <a:r>
              <a:rPr lang="en-GB" sz="2600" dirty="0" smtClean="0"/>
              <a:t>Many human </a:t>
            </a:r>
            <a:r>
              <a:rPr lang="en-GB" sz="2600" dirty="0"/>
              <a:t>activities such as logging, </a:t>
            </a:r>
            <a:r>
              <a:rPr lang="en-GB" sz="2600" dirty="0" smtClean="0"/>
              <a:t>grazing of </a:t>
            </a:r>
            <a:r>
              <a:rPr lang="en-GB" sz="2600" dirty="0"/>
              <a:t>livestock or ploughing, influence </a:t>
            </a:r>
            <a:r>
              <a:rPr lang="en-GB" sz="2600" dirty="0" smtClean="0"/>
              <a:t>the exchange </a:t>
            </a:r>
            <a:r>
              <a:rPr lang="en-GB" sz="2600" dirty="0"/>
              <a:t>of greenhouse gases with </a:t>
            </a:r>
            <a:r>
              <a:rPr lang="en-GB" sz="2600" dirty="0" smtClean="0"/>
              <a:t>the atmosphere </a:t>
            </a:r>
            <a:r>
              <a:rPr lang="en-GB" sz="2600" dirty="0"/>
              <a:t>and ultimately the </a:t>
            </a:r>
            <a:r>
              <a:rPr lang="en-GB" sz="2600" dirty="0" smtClean="0"/>
              <a:t>carbon footprint </a:t>
            </a:r>
            <a:r>
              <a:rPr lang="en-GB" sz="2600" dirty="0"/>
              <a:t>of the sector. Both EU </a:t>
            </a:r>
            <a:r>
              <a:rPr lang="en-GB" sz="2600" dirty="0" smtClean="0"/>
              <a:t>internal and </a:t>
            </a:r>
            <a:r>
              <a:rPr lang="en-GB" sz="2600" dirty="0"/>
              <a:t>international frameworks </a:t>
            </a:r>
            <a:r>
              <a:rPr lang="en-GB" sz="2600" dirty="0" smtClean="0"/>
              <a:t>provide for </a:t>
            </a:r>
            <a:r>
              <a:rPr lang="en-GB" sz="2600" dirty="0"/>
              <a:t>the regulation of these sectors </a:t>
            </a:r>
            <a:r>
              <a:rPr lang="en-GB" sz="2600" dirty="0" smtClean="0"/>
              <a:t>in terms </a:t>
            </a:r>
            <a:r>
              <a:rPr lang="en-GB" sz="2600" dirty="0"/>
              <a:t>of climate </a:t>
            </a:r>
            <a:r>
              <a:rPr lang="en-GB" sz="2600" dirty="0" smtClean="0"/>
              <a:t>change.</a:t>
            </a:r>
          </a:p>
          <a:p>
            <a:pPr algn="r"/>
            <a:r>
              <a:rPr lang="en-GB" sz="2600" i="1" dirty="0" smtClean="0"/>
              <a:t>European </a:t>
            </a:r>
            <a:r>
              <a:rPr lang="en-GB" sz="2600" i="1" dirty="0"/>
              <a:t>Commission, 2014b</a:t>
            </a:r>
            <a:endParaRPr lang="en-GB" sz="26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40050" y="6411752"/>
            <a:ext cx="3263900" cy="431800"/>
          </a:xfrm>
          <a:prstGeom prst="rect">
            <a:avLst/>
          </a:prstGeom>
        </p:spPr>
      </p:pic>
    </p:spTree>
  </p:cSld>
  <p:clrMapOvr>
    <a:masterClrMapping/>
  </p:clrMapOvr>
  <p:transition advClick="0" advTm="1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5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225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5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225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2563" grpId="0" build="p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24" name="Text Box 4"/>
          <p:cNvSpPr txBox="1">
            <a:spLocks noChangeArrowheads="1"/>
          </p:cNvSpPr>
          <p:nvPr/>
        </p:nvSpPr>
        <p:spPr bwMode="auto">
          <a:xfrm>
            <a:off x="340805" y="0"/>
            <a:ext cx="7814319" cy="97257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GB" sz="2600" b="1" dirty="0"/>
              <a:t>MAP 10.129 – TOTAL RENEWABLE INTERNAL </a:t>
            </a:r>
            <a:endParaRPr lang="en-GB" sz="2600" b="1" dirty="0" smtClean="0"/>
          </a:p>
          <a:p>
            <a:pPr algn="ctr"/>
            <a:r>
              <a:rPr lang="en-GB" sz="2600" b="1" dirty="0" smtClean="0"/>
              <a:t>FRESHWATER RESOURCES (BILLION </a:t>
            </a:r>
            <a:r>
              <a:rPr lang="en-GB" sz="2600" b="1" dirty="0"/>
              <a:t>M3), 2011</a:t>
            </a:r>
            <a:endParaRPr lang="en-GB" sz="2600" dirty="0"/>
          </a:p>
        </p:txBody>
      </p:sp>
      <p:pic>
        <p:nvPicPr>
          <p:cNvPr id="2457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821" y="1387333"/>
            <a:ext cx="8119627" cy="4849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40050" y="6411752"/>
            <a:ext cx="3263900" cy="431800"/>
          </a:xfrm>
          <a:prstGeom prst="rect">
            <a:avLst/>
          </a:prstGeom>
        </p:spPr>
      </p:pic>
    </p:spTree>
  </p:cSld>
  <p:clrMapOvr>
    <a:masterClrMapping/>
  </p:clrMapOvr>
  <p:transition advClick="0" advTm="15000"/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5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95536" y="415205"/>
            <a:ext cx="8229600" cy="4525963"/>
          </a:xfrm>
        </p:spPr>
        <p:txBody>
          <a:bodyPr/>
          <a:lstStyle/>
          <a:p>
            <a:r>
              <a:rPr lang="en-GB" sz="3000" dirty="0"/>
              <a:t>Water is an essential commodity </a:t>
            </a:r>
            <a:r>
              <a:rPr lang="en-GB" sz="3000" dirty="0" smtClean="0"/>
              <a:t>upon which </a:t>
            </a:r>
            <a:r>
              <a:rPr lang="en-GB" sz="3000" dirty="0"/>
              <a:t>all life on Earth depends. </a:t>
            </a:r>
            <a:r>
              <a:rPr lang="en-GB" sz="3000" dirty="0" smtClean="0"/>
              <a:t>For most </a:t>
            </a:r>
            <a:r>
              <a:rPr lang="en-GB" sz="3000" dirty="0"/>
              <a:t>nations, economic development </a:t>
            </a:r>
            <a:r>
              <a:rPr lang="en-GB" sz="3000" dirty="0" smtClean="0"/>
              <a:t>is inextricably </a:t>
            </a:r>
            <a:r>
              <a:rPr lang="en-GB" sz="3000" dirty="0"/>
              <a:t>linked to the availability </a:t>
            </a:r>
            <a:r>
              <a:rPr lang="en-GB" sz="3000" dirty="0" smtClean="0"/>
              <a:t>and quality </a:t>
            </a:r>
            <a:r>
              <a:rPr lang="en-GB" sz="3000" dirty="0"/>
              <a:t>of freshwater supplies. </a:t>
            </a:r>
            <a:r>
              <a:rPr lang="en-GB" sz="3000" dirty="0" smtClean="0"/>
              <a:t>Although everyone </a:t>
            </a:r>
            <a:r>
              <a:rPr lang="en-GB" sz="3000" dirty="0"/>
              <a:t>uses water on a daily </a:t>
            </a:r>
            <a:r>
              <a:rPr lang="en-GB" sz="3000" dirty="0" smtClean="0"/>
              <a:t>basis, we </a:t>
            </a:r>
            <a:r>
              <a:rPr lang="en-GB" sz="3000" dirty="0"/>
              <a:t>often take this vital commodity </a:t>
            </a:r>
            <a:r>
              <a:rPr lang="en-GB" sz="3000" dirty="0" smtClean="0"/>
              <a:t>for granted </a:t>
            </a:r>
            <a:r>
              <a:rPr lang="en-GB" sz="3000" dirty="0"/>
              <a:t>– particularly in regions with </a:t>
            </a:r>
            <a:r>
              <a:rPr lang="en-GB" sz="3000" dirty="0" smtClean="0"/>
              <a:t>a natural </a:t>
            </a:r>
            <a:r>
              <a:rPr lang="en-GB" sz="3000" dirty="0"/>
              <a:t>abundance of water. We </a:t>
            </a:r>
            <a:r>
              <a:rPr lang="en-GB" sz="3000" dirty="0" smtClean="0"/>
              <a:t>forget that</a:t>
            </a:r>
            <a:r>
              <a:rPr lang="en-GB" sz="3000" dirty="0"/>
              <a:t>, in many regions, the </a:t>
            </a:r>
            <a:r>
              <a:rPr lang="en-GB" sz="3000" dirty="0" smtClean="0"/>
              <a:t>availability of </a:t>
            </a:r>
            <a:r>
              <a:rPr lang="en-GB" sz="3000" dirty="0"/>
              <a:t>water is a matter of life and </a:t>
            </a:r>
            <a:r>
              <a:rPr lang="en-GB" sz="3000" dirty="0" smtClean="0"/>
              <a:t>death. </a:t>
            </a:r>
          </a:p>
          <a:p>
            <a:r>
              <a:rPr lang="fr-FR" sz="3000" i="1" dirty="0" smtClean="0"/>
              <a:t>United </a:t>
            </a:r>
            <a:r>
              <a:rPr lang="fr-FR" sz="3000" i="1" dirty="0"/>
              <a:t>Nations </a:t>
            </a:r>
            <a:r>
              <a:rPr lang="fr-FR" sz="3000" i="1" dirty="0" err="1"/>
              <a:t>Environment</a:t>
            </a:r>
            <a:r>
              <a:rPr lang="fr-FR" sz="3000" i="1" dirty="0"/>
              <a:t> Programme, 2008</a:t>
            </a:r>
            <a:endParaRPr lang="en-GB" sz="30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40050" y="6411752"/>
            <a:ext cx="3263900" cy="431800"/>
          </a:xfrm>
          <a:prstGeom prst="rect">
            <a:avLst/>
          </a:prstGeom>
        </p:spPr>
      </p:pic>
    </p:spTree>
  </p:cSld>
  <p:clrMapOvr>
    <a:masterClrMapping/>
  </p:clrMapOvr>
  <p:transition advClick="0" advTm="1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5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235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5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235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3587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8933" name="Text Box 5"/>
          <p:cNvSpPr txBox="1">
            <a:spLocks noChangeArrowheads="1"/>
          </p:cNvSpPr>
          <p:nvPr/>
        </p:nvSpPr>
        <p:spPr bwMode="auto">
          <a:xfrm>
            <a:off x="2842854" y="116632"/>
            <a:ext cx="2919389" cy="43088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342900" indent="-342900" algn="ctr"/>
            <a:r>
              <a:rPr lang="en-GB" sz="2200" b="1" dirty="0" smtClean="0"/>
              <a:t>Annual precipitation</a:t>
            </a:r>
            <a:endParaRPr lang="en-GB" sz="2200" b="1" dirty="0"/>
          </a:p>
        </p:txBody>
      </p:sp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052736"/>
            <a:ext cx="7600160" cy="51954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40050" y="6411752"/>
            <a:ext cx="3263900" cy="43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1909761"/>
      </p:ext>
    </p:extLst>
  </p:cSld>
  <p:clrMapOvr>
    <a:masterClrMapping/>
  </p:clrMapOvr>
  <p:transition advClick="0" advTm="15000"/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3172" name="Text Box 4"/>
          <p:cNvSpPr txBox="1">
            <a:spLocks noChangeArrowheads="1"/>
          </p:cNvSpPr>
          <p:nvPr/>
        </p:nvSpPr>
        <p:spPr bwMode="auto">
          <a:xfrm>
            <a:off x="31203" y="0"/>
            <a:ext cx="9280489" cy="97257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sz="2600" b="1" dirty="0"/>
              <a:t>MAP 10.131 – PROJECTED CHANGE IN THE NUMBER </a:t>
            </a:r>
            <a:r>
              <a:rPr lang="en-GB" sz="2600" b="1" dirty="0" smtClean="0"/>
              <a:t>OF</a:t>
            </a:r>
          </a:p>
          <a:p>
            <a:r>
              <a:rPr lang="en-GB" sz="2600" b="1" dirty="0" smtClean="0"/>
              <a:t>TROPICAL </a:t>
            </a:r>
            <a:r>
              <a:rPr lang="en-GB" sz="2600" b="1" dirty="0"/>
              <a:t>NIGHTS BETWEEN </a:t>
            </a:r>
            <a:r>
              <a:rPr lang="en-GB" sz="2600" b="1" dirty="0" smtClean="0"/>
              <a:t>1961–90 AND </a:t>
            </a:r>
            <a:r>
              <a:rPr lang="en-GB" sz="2600" b="1" dirty="0"/>
              <a:t>2071–2100</a:t>
            </a:r>
            <a:endParaRPr lang="en-GB" sz="2600" dirty="0"/>
          </a:p>
        </p:txBody>
      </p:sp>
      <p:pic>
        <p:nvPicPr>
          <p:cNvPr id="2560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62" y="1221255"/>
            <a:ext cx="8908926" cy="50160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256394"/>
            <a:ext cx="1885950" cy="230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40050" y="6411752"/>
            <a:ext cx="3263900" cy="431800"/>
          </a:xfrm>
          <a:prstGeom prst="rect">
            <a:avLst/>
          </a:prstGeom>
        </p:spPr>
      </p:pic>
    </p:spTree>
  </p:cSld>
  <p:clrMapOvr>
    <a:masterClrMapping/>
  </p:clrMapOvr>
  <p:transition advClick="0" advTm="15000"/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6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9512" y="260648"/>
            <a:ext cx="8229600" cy="4525963"/>
          </a:xfrm>
        </p:spPr>
        <p:txBody>
          <a:bodyPr/>
          <a:lstStyle/>
          <a:p>
            <a:r>
              <a:rPr lang="en-GB" dirty="0"/>
              <a:t>The EU has declared </a:t>
            </a:r>
            <a:r>
              <a:rPr lang="en-GB" dirty="0" smtClean="0"/>
              <a:t>an objective </a:t>
            </a:r>
            <a:r>
              <a:rPr lang="en-GB" dirty="0"/>
              <a:t>of limiting </a:t>
            </a:r>
            <a:r>
              <a:rPr lang="en-GB" dirty="0" smtClean="0"/>
              <a:t>the rise </a:t>
            </a:r>
            <a:r>
              <a:rPr lang="en-GB" dirty="0"/>
              <a:t>in temperature </a:t>
            </a:r>
            <a:r>
              <a:rPr lang="en-GB" dirty="0" smtClean="0"/>
              <a:t>to 2°C</a:t>
            </a:r>
            <a:r>
              <a:rPr lang="en-GB" dirty="0"/>
              <a:t>. The IPCC (</a:t>
            </a:r>
            <a:r>
              <a:rPr lang="en-GB" dirty="0" smtClean="0"/>
              <a:t>Intergovernmental Panel on Climate </a:t>
            </a:r>
            <a:r>
              <a:rPr lang="en-GB" dirty="0"/>
              <a:t>Change) </a:t>
            </a:r>
            <a:r>
              <a:rPr lang="en-GB" dirty="0" smtClean="0"/>
              <a:t>has prepared </a:t>
            </a:r>
            <a:r>
              <a:rPr lang="en-GB" dirty="0"/>
              <a:t>climate </a:t>
            </a:r>
            <a:r>
              <a:rPr lang="en-GB" dirty="0" smtClean="0"/>
              <a:t>forecasts under </a:t>
            </a:r>
            <a:r>
              <a:rPr lang="en-GB" dirty="0"/>
              <a:t>several </a:t>
            </a:r>
            <a:r>
              <a:rPr lang="en-GB" dirty="0" smtClean="0"/>
              <a:t>possible future </a:t>
            </a:r>
            <a:r>
              <a:rPr lang="en-GB" dirty="0"/>
              <a:t>scenarios </a:t>
            </a:r>
            <a:r>
              <a:rPr lang="en-GB" dirty="0" smtClean="0"/>
              <a:t>for 2070–2099</a:t>
            </a:r>
            <a:r>
              <a:rPr lang="en-GB" dirty="0"/>
              <a:t>. According </a:t>
            </a:r>
            <a:r>
              <a:rPr lang="en-GB" dirty="0" smtClean="0"/>
              <a:t>to the </a:t>
            </a:r>
            <a:r>
              <a:rPr lang="en-GB" dirty="0"/>
              <a:t>IPCC A1B </a:t>
            </a:r>
            <a:r>
              <a:rPr lang="en-GB" dirty="0" smtClean="0"/>
              <a:t>scenario, temperatures </a:t>
            </a:r>
            <a:r>
              <a:rPr lang="en-GB" dirty="0"/>
              <a:t>will </a:t>
            </a:r>
            <a:r>
              <a:rPr lang="en-GB" dirty="0" smtClean="0"/>
              <a:t>rise by </a:t>
            </a:r>
            <a:r>
              <a:rPr lang="en-GB" dirty="0"/>
              <a:t>3–5°C in Europe </a:t>
            </a:r>
            <a:r>
              <a:rPr lang="en-GB" dirty="0" smtClean="0"/>
              <a:t>as compared </a:t>
            </a:r>
            <a:r>
              <a:rPr lang="en-GB" dirty="0"/>
              <a:t>with the </a:t>
            </a:r>
            <a:r>
              <a:rPr lang="en-GB" dirty="0" smtClean="0"/>
              <a:t>average for </a:t>
            </a:r>
            <a:r>
              <a:rPr lang="en-GB" dirty="0"/>
              <a:t>1961–1990.</a:t>
            </a:r>
          </a:p>
          <a:p>
            <a:pPr algn="r"/>
            <a:r>
              <a:rPr lang="en-GB" i="1" dirty="0"/>
              <a:t>European Commission, 2010, p 118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40050" y="6411752"/>
            <a:ext cx="3263900" cy="431800"/>
          </a:xfrm>
          <a:prstGeom prst="rect">
            <a:avLst/>
          </a:prstGeom>
        </p:spPr>
      </p:pic>
    </p:spTree>
  </p:cSld>
  <p:clrMapOvr>
    <a:masterClrMapping/>
  </p:clrMapOvr>
  <p:transition advClick="0" advTm="1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6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246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6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246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4611" grpId="0" build="p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5220" name="Text Box 4"/>
          <p:cNvSpPr txBox="1">
            <a:spLocks noChangeArrowheads="1"/>
          </p:cNvSpPr>
          <p:nvPr/>
        </p:nvSpPr>
        <p:spPr bwMode="auto">
          <a:xfrm>
            <a:off x="0" y="0"/>
            <a:ext cx="9239196" cy="109260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342900" indent="-342900">
              <a:spcBef>
                <a:spcPct val="50000"/>
              </a:spcBef>
            </a:pPr>
            <a:r>
              <a:rPr lang="en-GB" sz="2600" b="1" dirty="0"/>
              <a:t>MAP 10.132 – VULNERABILITY OF EUROPEAN </a:t>
            </a:r>
            <a:r>
              <a:rPr lang="en-GB" sz="2600" b="1" dirty="0" smtClean="0"/>
              <a:t>REGIONS</a:t>
            </a:r>
          </a:p>
          <a:p>
            <a:pPr marL="342900" indent="-342900">
              <a:spcBef>
                <a:spcPct val="50000"/>
              </a:spcBef>
            </a:pPr>
            <a:r>
              <a:rPr lang="en-GB" sz="2600" b="1" dirty="0" smtClean="0"/>
              <a:t> </a:t>
            </a:r>
            <a:r>
              <a:rPr lang="en-GB" sz="2600" b="1" dirty="0"/>
              <a:t>TO CLIMATE CHANGE</a:t>
            </a:r>
            <a:endParaRPr lang="en-GB" sz="2600" dirty="0"/>
          </a:p>
        </p:txBody>
      </p:sp>
      <p:pic>
        <p:nvPicPr>
          <p:cNvPr id="266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340768"/>
            <a:ext cx="8671794" cy="48245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420888"/>
            <a:ext cx="1914525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40050" y="6411752"/>
            <a:ext cx="3263900" cy="431800"/>
          </a:xfrm>
          <a:prstGeom prst="rect">
            <a:avLst/>
          </a:prstGeom>
        </p:spPr>
      </p:pic>
    </p:spTree>
  </p:cSld>
  <p:clrMapOvr>
    <a:masterClrMapping/>
  </p:clrMapOvr>
  <p:transition advClick="0" advTm="15000"/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6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1520" y="476672"/>
            <a:ext cx="8229600" cy="4525963"/>
          </a:xfrm>
        </p:spPr>
        <p:txBody>
          <a:bodyPr/>
          <a:lstStyle/>
          <a:p>
            <a:r>
              <a:rPr lang="en-GB" dirty="0"/>
              <a:t>The severity of the </a:t>
            </a:r>
            <a:r>
              <a:rPr lang="en-GB" dirty="0" smtClean="0"/>
              <a:t>impact of </a:t>
            </a:r>
            <a:r>
              <a:rPr lang="en-GB" dirty="0"/>
              <a:t>climate change will </a:t>
            </a:r>
            <a:r>
              <a:rPr lang="en-GB" dirty="0" smtClean="0"/>
              <a:t>vary across </a:t>
            </a:r>
            <a:r>
              <a:rPr lang="en-GB" dirty="0"/>
              <a:t>the EU according </a:t>
            </a:r>
            <a:r>
              <a:rPr lang="en-GB" dirty="0" smtClean="0"/>
              <a:t>to geophysical vulnerability, the </a:t>
            </a:r>
            <a:r>
              <a:rPr lang="en-GB" dirty="0"/>
              <a:t>natural and </a:t>
            </a:r>
            <a:r>
              <a:rPr lang="en-GB" dirty="0" smtClean="0"/>
              <a:t>human capacity </a:t>
            </a:r>
            <a:r>
              <a:rPr lang="en-GB" dirty="0"/>
              <a:t>to adapt, </a:t>
            </a:r>
            <a:r>
              <a:rPr lang="en-GB" dirty="0" smtClean="0"/>
              <a:t>and the </a:t>
            </a:r>
            <a:r>
              <a:rPr lang="en-GB" dirty="0"/>
              <a:t>level of </a:t>
            </a:r>
            <a:r>
              <a:rPr lang="en-GB" dirty="0" smtClean="0"/>
              <a:t>economic development</a:t>
            </a:r>
            <a:r>
              <a:rPr lang="en-GB" dirty="0"/>
              <a:t>. In the </a:t>
            </a:r>
            <a:r>
              <a:rPr lang="en-GB" dirty="0" smtClean="0"/>
              <a:t>face of </a:t>
            </a:r>
            <a:r>
              <a:rPr lang="en-GB" dirty="0"/>
              <a:t>these variations, it </a:t>
            </a:r>
            <a:r>
              <a:rPr lang="en-GB" dirty="0" smtClean="0"/>
              <a:t>is crucial </a:t>
            </a:r>
            <a:r>
              <a:rPr lang="en-GB" dirty="0"/>
              <a:t>for regions to </a:t>
            </a:r>
            <a:r>
              <a:rPr lang="en-GB" dirty="0" smtClean="0"/>
              <a:t>plan an </a:t>
            </a:r>
            <a:r>
              <a:rPr lang="en-GB" dirty="0"/>
              <a:t>adaptation strategy </a:t>
            </a:r>
            <a:r>
              <a:rPr lang="en-GB" dirty="0" smtClean="0"/>
              <a:t>most appropriate </a:t>
            </a:r>
            <a:r>
              <a:rPr lang="en-GB" dirty="0"/>
              <a:t>for them.</a:t>
            </a:r>
          </a:p>
          <a:p>
            <a:pPr algn="r"/>
            <a:r>
              <a:rPr lang="en-GB" i="1" dirty="0"/>
              <a:t>European Commission, 2010, p 118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40050" y="6411752"/>
            <a:ext cx="3263900" cy="431800"/>
          </a:xfrm>
          <a:prstGeom prst="rect">
            <a:avLst/>
          </a:prstGeom>
        </p:spPr>
      </p:pic>
    </p:spTree>
  </p:cSld>
  <p:clrMapOvr>
    <a:masterClrMapping/>
  </p:clrMapOvr>
  <p:transition advClick="0" advTm="1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6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256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6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256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5635" grpId="0" build="p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7268" name="Text Box 4"/>
          <p:cNvSpPr txBox="1">
            <a:spLocks noChangeArrowheads="1"/>
          </p:cNvSpPr>
          <p:nvPr/>
        </p:nvSpPr>
        <p:spPr bwMode="auto">
          <a:xfrm>
            <a:off x="-36512" y="44624"/>
            <a:ext cx="8708602" cy="40011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sz="2000" b="1" dirty="0"/>
              <a:t>MAP 11.137 – INCOME SHARE HELD BY THE LEAST AFFLUENT 20</a:t>
            </a:r>
            <a:r>
              <a:rPr lang="en-GB" sz="2000" b="1" dirty="0" smtClean="0"/>
              <a:t>% </a:t>
            </a:r>
          </a:p>
        </p:txBody>
      </p:sp>
      <p:pic>
        <p:nvPicPr>
          <p:cNvPr id="2765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24744"/>
            <a:ext cx="8886389" cy="50833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4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420888"/>
            <a:ext cx="1895475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40050" y="6411752"/>
            <a:ext cx="3263900" cy="431800"/>
          </a:xfrm>
          <a:prstGeom prst="rect">
            <a:avLst/>
          </a:prstGeom>
        </p:spPr>
      </p:pic>
    </p:spTree>
  </p:cSld>
  <p:clrMapOvr>
    <a:masterClrMapping/>
  </p:clrMapOvr>
  <p:transition advClick="0" advTm="15000"/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9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7504" y="415205"/>
            <a:ext cx="8229600" cy="4525963"/>
          </a:xfrm>
        </p:spPr>
        <p:txBody>
          <a:bodyPr/>
          <a:lstStyle/>
          <a:p>
            <a:r>
              <a:rPr lang="en-GB" dirty="0"/>
              <a:t>Today, as the economic crisis </a:t>
            </a:r>
            <a:r>
              <a:rPr lang="en-GB" dirty="0" smtClean="0"/>
              <a:t>has planted </a:t>
            </a:r>
            <a:r>
              <a:rPr lang="en-GB" dirty="0"/>
              <a:t>its roots, millions of </a:t>
            </a:r>
            <a:r>
              <a:rPr lang="en-GB" dirty="0" smtClean="0"/>
              <a:t>Europeans live </a:t>
            </a:r>
            <a:r>
              <a:rPr lang="en-GB" dirty="0"/>
              <a:t>with insecurity, uncertain </a:t>
            </a:r>
            <a:r>
              <a:rPr lang="en-GB" dirty="0" smtClean="0"/>
              <a:t>about what </a:t>
            </a:r>
            <a:r>
              <a:rPr lang="en-GB" dirty="0"/>
              <a:t>the future holds. This is one </a:t>
            </a:r>
            <a:r>
              <a:rPr lang="en-GB" dirty="0" smtClean="0"/>
              <a:t>of the </a:t>
            </a:r>
            <a:r>
              <a:rPr lang="en-GB" dirty="0"/>
              <a:t>worst psychological states of </a:t>
            </a:r>
            <a:r>
              <a:rPr lang="en-GB" dirty="0" smtClean="0"/>
              <a:t>mind for </a:t>
            </a:r>
            <a:r>
              <a:rPr lang="en-GB" dirty="0"/>
              <a:t>human beings and we now see </a:t>
            </a:r>
            <a:r>
              <a:rPr lang="en-GB" dirty="0" smtClean="0"/>
              <a:t>a quiet </a:t>
            </a:r>
            <a:r>
              <a:rPr lang="en-GB" dirty="0"/>
              <a:t>desperation spreading </a:t>
            </a:r>
            <a:r>
              <a:rPr lang="en-GB" dirty="0" smtClean="0"/>
              <a:t>among Europeans</a:t>
            </a:r>
            <a:r>
              <a:rPr lang="en-GB" dirty="0"/>
              <a:t>, resulting in </a:t>
            </a:r>
            <a:r>
              <a:rPr lang="en-GB" dirty="0" smtClean="0"/>
              <a:t>depression, resignation </a:t>
            </a:r>
            <a:r>
              <a:rPr lang="en-GB" dirty="0"/>
              <a:t>and loss of hope </a:t>
            </a:r>
            <a:r>
              <a:rPr lang="en-GB" dirty="0" smtClean="0"/>
              <a:t>for their future.</a:t>
            </a:r>
          </a:p>
          <a:p>
            <a:pPr algn="r"/>
            <a:r>
              <a:rPr lang="en-GB" i="1" dirty="0" smtClean="0"/>
              <a:t>International </a:t>
            </a:r>
            <a:r>
              <a:rPr lang="en-GB" i="1" dirty="0"/>
              <a:t>Federation of Red Cross and Red </a:t>
            </a:r>
            <a:r>
              <a:rPr lang="en-GB" i="1" dirty="0" smtClean="0"/>
              <a:t>Crescent Societies</a:t>
            </a:r>
            <a:r>
              <a:rPr lang="en-GB" i="1" dirty="0"/>
              <a:t>, 2013, p 2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40050" y="6411752"/>
            <a:ext cx="3263900" cy="431800"/>
          </a:xfrm>
          <a:prstGeom prst="rect">
            <a:avLst/>
          </a:prstGeom>
        </p:spPr>
      </p:pic>
    </p:spTree>
  </p:cSld>
  <p:clrMapOvr>
    <a:masterClrMapping/>
  </p:clrMapOvr>
  <p:transition advClick="0" advTm="1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09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409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09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409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0995" grpId="0" build="p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9316" name="Text Box 4"/>
          <p:cNvSpPr txBox="1">
            <a:spLocks noChangeArrowheads="1"/>
          </p:cNvSpPr>
          <p:nvPr/>
        </p:nvSpPr>
        <p:spPr bwMode="auto">
          <a:xfrm>
            <a:off x="-36512" y="44624"/>
            <a:ext cx="8736238" cy="83099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342900" indent="-342900">
              <a:spcBef>
                <a:spcPts val="0"/>
              </a:spcBef>
            </a:pPr>
            <a:r>
              <a:rPr lang="en-GB" sz="2400" b="1" dirty="0"/>
              <a:t>MAP 11.139 – POPULATION AT RISK OF POVERTY AFTER </a:t>
            </a:r>
            <a:endParaRPr lang="en-GB" sz="2400" b="1" dirty="0" smtClean="0"/>
          </a:p>
          <a:p>
            <a:pPr marL="342900" indent="-342900">
              <a:spcBef>
                <a:spcPts val="0"/>
              </a:spcBef>
            </a:pPr>
            <a:r>
              <a:rPr lang="en-GB" sz="2400" b="1" dirty="0" smtClean="0"/>
              <a:t>SOCIAL </a:t>
            </a:r>
            <a:r>
              <a:rPr lang="en-GB" sz="2400" b="1" dirty="0"/>
              <a:t>TRANSFERS, 2008</a:t>
            </a:r>
            <a:endParaRPr lang="en-GB" sz="2400" dirty="0"/>
          </a:p>
        </p:txBody>
      </p:sp>
      <p:pic>
        <p:nvPicPr>
          <p:cNvPr id="286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63668"/>
            <a:ext cx="9036496" cy="51785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060848"/>
            <a:ext cx="2028825" cy="2085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40050" y="6411752"/>
            <a:ext cx="3263900" cy="431800"/>
          </a:xfrm>
          <a:prstGeom prst="rect">
            <a:avLst/>
          </a:prstGeom>
        </p:spPr>
      </p:pic>
    </p:spTree>
  </p:cSld>
  <p:clrMapOvr>
    <a:masterClrMapping/>
  </p:clrMapOvr>
  <p:transition advClick="0" advTm="15000"/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0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7504" y="-16843"/>
            <a:ext cx="8712968" cy="4525963"/>
          </a:xfrm>
        </p:spPr>
        <p:txBody>
          <a:bodyPr/>
          <a:lstStyle/>
          <a:p>
            <a:r>
              <a:rPr lang="en-GB" dirty="0"/>
              <a:t>Five years ago it would have </a:t>
            </a:r>
            <a:r>
              <a:rPr lang="en-GB" dirty="0" smtClean="0"/>
              <a:t>been unimaginable</a:t>
            </a:r>
            <a:r>
              <a:rPr lang="en-GB" dirty="0"/>
              <a:t>; so many millions </a:t>
            </a:r>
            <a:r>
              <a:rPr lang="en-GB" dirty="0" smtClean="0"/>
              <a:t>of Europeans </a:t>
            </a:r>
            <a:r>
              <a:rPr lang="en-GB" dirty="0"/>
              <a:t>lining up for food in </a:t>
            </a:r>
            <a:r>
              <a:rPr lang="en-GB" dirty="0" smtClean="0"/>
              <a:t>soup kitchens</a:t>
            </a:r>
            <a:r>
              <a:rPr lang="en-GB" dirty="0"/>
              <a:t>, receiving food parcels at </a:t>
            </a:r>
            <a:r>
              <a:rPr lang="en-GB" dirty="0" smtClean="0"/>
              <a:t>home or </a:t>
            </a:r>
            <a:r>
              <a:rPr lang="en-GB" dirty="0"/>
              <a:t>being referred to social </a:t>
            </a:r>
            <a:r>
              <a:rPr lang="en-GB" dirty="0" smtClean="0"/>
              <a:t>groceries... </a:t>
            </a:r>
            <a:r>
              <a:rPr lang="en-GB" dirty="0"/>
              <a:t>Former middle class citizens </a:t>
            </a:r>
            <a:r>
              <a:rPr lang="en-GB" dirty="0" smtClean="0"/>
              <a:t>living in </a:t>
            </a:r>
            <a:r>
              <a:rPr lang="en-GB" dirty="0"/>
              <a:t>trailers, tents, railway stations or </a:t>
            </a:r>
            <a:r>
              <a:rPr lang="en-GB" dirty="0" smtClean="0"/>
              <a:t>in shelters </a:t>
            </a:r>
            <a:r>
              <a:rPr lang="en-GB" dirty="0"/>
              <a:t>for the homeless, hesitating </a:t>
            </a:r>
            <a:r>
              <a:rPr lang="en-GB" dirty="0" smtClean="0"/>
              <a:t>to go </a:t>
            </a:r>
            <a:r>
              <a:rPr lang="en-GB" dirty="0"/>
              <a:t>to the Red Cross, Red Crescent </a:t>
            </a:r>
            <a:r>
              <a:rPr lang="en-GB" dirty="0" smtClean="0"/>
              <a:t>and other </a:t>
            </a:r>
            <a:r>
              <a:rPr lang="en-GB" dirty="0"/>
              <a:t>organizations to ask for </a:t>
            </a:r>
            <a:r>
              <a:rPr lang="en-GB" dirty="0" smtClean="0"/>
              <a:t>help. </a:t>
            </a:r>
          </a:p>
          <a:p>
            <a:r>
              <a:rPr lang="en-GB" i="1" dirty="0" smtClean="0"/>
              <a:t>International </a:t>
            </a:r>
            <a:r>
              <a:rPr lang="en-GB" i="1" dirty="0"/>
              <a:t>Federation of Red Cross and Red </a:t>
            </a:r>
            <a:r>
              <a:rPr lang="en-GB" i="1" dirty="0" smtClean="0"/>
              <a:t>Crescent Societies</a:t>
            </a:r>
            <a:r>
              <a:rPr lang="en-GB" i="1" dirty="0"/>
              <a:t>, 2013, p 9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40050" y="6411752"/>
            <a:ext cx="3263900" cy="431800"/>
          </a:xfrm>
          <a:prstGeom prst="rect">
            <a:avLst/>
          </a:prstGeom>
        </p:spPr>
      </p:pic>
    </p:spTree>
  </p:cSld>
  <p:clrMapOvr>
    <a:masterClrMapping/>
  </p:clrMapOvr>
  <p:transition advClick="0" advTm="1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0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420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0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420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2019" grpId="0" build="p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3412" name="Text Box 4"/>
          <p:cNvSpPr txBox="1">
            <a:spLocks noChangeArrowheads="1"/>
          </p:cNvSpPr>
          <p:nvPr/>
        </p:nvSpPr>
        <p:spPr bwMode="auto">
          <a:xfrm>
            <a:off x="-36512" y="44624"/>
            <a:ext cx="9416232" cy="83099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342900" indent="-342900">
              <a:spcBef>
                <a:spcPts val="0"/>
              </a:spcBef>
            </a:pPr>
            <a:r>
              <a:rPr lang="en-GB" sz="2400" b="1" dirty="0"/>
              <a:t>MAP 11.143 – BROADBAND CONNECTIONS IN HOUSEHOLDS, </a:t>
            </a:r>
            <a:endParaRPr lang="en-GB" sz="2400" b="1" dirty="0" smtClean="0"/>
          </a:p>
          <a:p>
            <a:pPr marL="342900" indent="-342900">
              <a:spcBef>
                <a:spcPts val="0"/>
              </a:spcBef>
            </a:pPr>
            <a:r>
              <a:rPr lang="en-GB" sz="2400" b="1" dirty="0" smtClean="0"/>
              <a:t>BY </a:t>
            </a:r>
            <a:r>
              <a:rPr lang="en-GB" sz="2400" b="1" dirty="0"/>
              <a:t>NUTS 2 REGIONS, 2011</a:t>
            </a:r>
            <a:endParaRPr lang="en-GB" sz="2400" dirty="0"/>
          </a:p>
        </p:txBody>
      </p:sp>
      <p:pic>
        <p:nvPicPr>
          <p:cNvPr id="296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065" y="1124744"/>
            <a:ext cx="8921431" cy="51125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00" y="2420888"/>
            <a:ext cx="2085975" cy="163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40050" y="6411752"/>
            <a:ext cx="3263900" cy="431800"/>
          </a:xfrm>
          <a:prstGeom prst="rect">
            <a:avLst/>
          </a:prstGeom>
        </p:spPr>
      </p:pic>
    </p:spTree>
  </p:cSld>
  <p:clrMapOvr>
    <a:masterClrMapping/>
  </p:clrMapOvr>
  <p:transition advClick="0" advTm="15000"/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0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3528" y="116632"/>
            <a:ext cx="8229600" cy="4525963"/>
          </a:xfrm>
        </p:spPr>
        <p:txBody>
          <a:bodyPr/>
          <a:lstStyle/>
          <a:p>
            <a:r>
              <a:rPr lang="en-GB" dirty="0"/>
              <a:t>Efforts have been made </a:t>
            </a:r>
            <a:r>
              <a:rPr lang="en-GB" dirty="0" smtClean="0"/>
              <a:t>to expand </a:t>
            </a:r>
            <a:r>
              <a:rPr lang="en-GB" dirty="0"/>
              <a:t>both the </a:t>
            </a:r>
            <a:r>
              <a:rPr lang="en-GB" dirty="0" smtClean="0"/>
              <a:t>geographic reach </a:t>
            </a:r>
            <a:r>
              <a:rPr lang="en-GB" dirty="0"/>
              <a:t>and the speed </a:t>
            </a:r>
            <a:r>
              <a:rPr lang="en-GB" dirty="0" smtClean="0"/>
              <a:t>of broadband </a:t>
            </a:r>
            <a:r>
              <a:rPr lang="en-GB" dirty="0"/>
              <a:t>internet </a:t>
            </a:r>
            <a:r>
              <a:rPr lang="en-GB" dirty="0" smtClean="0"/>
              <a:t>across the </a:t>
            </a:r>
            <a:r>
              <a:rPr lang="en-GB" dirty="0"/>
              <a:t>EU and by 2011 </a:t>
            </a:r>
            <a:r>
              <a:rPr lang="en-GB" dirty="0" smtClean="0"/>
              <a:t>around two </a:t>
            </a:r>
            <a:r>
              <a:rPr lang="en-GB" dirty="0"/>
              <a:t>thirds (67%) of </a:t>
            </a:r>
            <a:r>
              <a:rPr lang="en-GB" dirty="0" smtClean="0"/>
              <a:t>all households </a:t>
            </a:r>
            <a:r>
              <a:rPr lang="en-GB" dirty="0"/>
              <a:t>in the </a:t>
            </a:r>
            <a:r>
              <a:rPr lang="en-GB" dirty="0" smtClean="0"/>
              <a:t>EU-27 had </a:t>
            </a:r>
            <a:r>
              <a:rPr lang="en-GB" dirty="0"/>
              <a:t>broadband </a:t>
            </a:r>
            <a:r>
              <a:rPr lang="en-GB" dirty="0" smtClean="0"/>
              <a:t>internet access </a:t>
            </a:r>
            <a:r>
              <a:rPr lang="en-GB" dirty="0"/>
              <a:t>at home – a </a:t>
            </a:r>
            <a:r>
              <a:rPr lang="en-GB" dirty="0" smtClean="0"/>
              <a:t>share that </a:t>
            </a:r>
            <a:r>
              <a:rPr lang="en-GB" dirty="0"/>
              <a:t>rose to 72% in </a:t>
            </a:r>
            <a:r>
              <a:rPr lang="en-GB" dirty="0" smtClean="0"/>
              <a:t>2012. The </a:t>
            </a:r>
            <a:r>
              <a:rPr lang="en-GB" dirty="0"/>
              <a:t>relative importance </a:t>
            </a:r>
            <a:r>
              <a:rPr lang="en-GB" dirty="0" smtClean="0"/>
              <a:t>of broadband </a:t>
            </a:r>
            <a:r>
              <a:rPr lang="en-GB" dirty="0"/>
              <a:t>internet </a:t>
            </a:r>
            <a:r>
              <a:rPr lang="en-GB" dirty="0" smtClean="0"/>
              <a:t>access grew </a:t>
            </a:r>
            <a:r>
              <a:rPr lang="en-GB" dirty="0"/>
              <a:t>at an average </a:t>
            </a:r>
            <a:r>
              <a:rPr lang="en-GB" dirty="0" smtClean="0"/>
              <a:t>annual rate </a:t>
            </a:r>
            <a:r>
              <a:rPr lang="en-GB" dirty="0"/>
              <a:t>of 11.4% within </a:t>
            </a:r>
            <a:r>
              <a:rPr lang="en-GB" dirty="0" smtClean="0"/>
              <a:t>the EU-27 </a:t>
            </a:r>
            <a:r>
              <a:rPr lang="en-GB" dirty="0"/>
              <a:t>from 2007 to 2012 </a:t>
            </a:r>
            <a:r>
              <a:rPr lang="en-GB" dirty="0" smtClean="0"/>
              <a:t>…</a:t>
            </a:r>
          </a:p>
          <a:p>
            <a:r>
              <a:rPr lang="en-GB" i="1" dirty="0" smtClean="0"/>
              <a:t>European </a:t>
            </a:r>
            <a:r>
              <a:rPr lang="en-GB" i="1" dirty="0"/>
              <a:t>Commission, 2013d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40050" y="6411752"/>
            <a:ext cx="3263900" cy="431800"/>
          </a:xfrm>
          <a:prstGeom prst="rect">
            <a:avLst/>
          </a:prstGeom>
        </p:spPr>
      </p:pic>
    </p:spTree>
  </p:cSld>
  <p:clrMapOvr>
    <a:masterClrMapping/>
  </p:clrMapOvr>
  <p:transition advClick="0" advTm="1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0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430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0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430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304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4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95536" y="548680"/>
            <a:ext cx="8229600" cy="4525963"/>
          </a:xfrm>
        </p:spPr>
        <p:txBody>
          <a:bodyPr/>
          <a:lstStyle/>
          <a:p>
            <a:pPr marL="0" indent="17463"/>
            <a:r>
              <a:rPr lang="en-GB" i="1" dirty="0"/>
              <a:t>The EU has delivered half a century of </a:t>
            </a:r>
            <a:r>
              <a:rPr lang="en-GB" i="1" dirty="0" smtClean="0"/>
              <a:t>peace, stability</a:t>
            </a:r>
            <a:r>
              <a:rPr lang="en-GB" i="1" dirty="0"/>
              <a:t>, and prosperity, helped raise </a:t>
            </a:r>
            <a:r>
              <a:rPr lang="en-GB" i="1" dirty="0" smtClean="0"/>
              <a:t>living standards </a:t>
            </a:r>
            <a:r>
              <a:rPr lang="en-GB" i="1" dirty="0"/>
              <a:t>and launched a single </a:t>
            </a:r>
            <a:r>
              <a:rPr lang="en-GB" i="1" dirty="0" smtClean="0"/>
              <a:t>European currency</a:t>
            </a:r>
            <a:r>
              <a:rPr lang="en-GB" i="1" dirty="0"/>
              <a:t>, the euro and is progressively </a:t>
            </a:r>
            <a:r>
              <a:rPr lang="en-GB" i="1" dirty="0" smtClean="0"/>
              <a:t>building a </a:t>
            </a:r>
            <a:r>
              <a:rPr lang="en-GB" i="1" dirty="0"/>
              <a:t>single Europe-wide market in which </a:t>
            </a:r>
            <a:r>
              <a:rPr lang="en-GB" i="1" dirty="0" smtClean="0"/>
              <a:t>people, goods</a:t>
            </a:r>
            <a:r>
              <a:rPr lang="en-GB" i="1" dirty="0"/>
              <a:t>, services, and capital move </a:t>
            </a:r>
            <a:r>
              <a:rPr lang="en-GB" i="1" dirty="0" smtClean="0"/>
              <a:t>among Member </a:t>
            </a:r>
            <a:r>
              <a:rPr lang="en-GB" i="1" dirty="0"/>
              <a:t>States as freely as within one </a:t>
            </a:r>
            <a:r>
              <a:rPr lang="en-GB" i="1" dirty="0" smtClean="0"/>
              <a:t>country</a:t>
            </a:r>
          </a:p>
          <a:p>
            <a:pPr marL="0" indent="17463" algn="r"/>
            <a:r>
              <a:rPr lang="en-GB" i="1" dirty="0" smtClean="0"/>
              <a:t>European </a:t>
            </a:r>
            <a:r>
              <a:rPr lang="en-GB" i="1" dirty="0"/>
              <a:t>Commission, </a:t>
            </a:r>
            <a:r>
              <a:rPr lang="en-GB" i="1" dirty="0" smtClean="0"/>
              <a:t>2012a</a:t>
            </a:r>
          </a:p>
          <a:p>
            <a:pPr marL="0" indent="17463"/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40050" y="6411752"/>
            <a:ext cx="3263900" cy="431800"/>
          </a:xfrm>
          <a:prstGeom prst="rect">
            <a:avLst/>
          </a:prstGeom>
        </p:spPr>
      </p:pic>
    </p:spTree>
  </p:cSld>
  <p:clrMapOvr>
    <a:masterClrMapping/>
  </p:clrMapOvr>
  <p:transition advClick="0" advTm="1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4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744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4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744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4435" grpId="0" build="p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9556" name="Text Box 4"/>
          <p:cNvSpPr txBox="1">
            <a:spLocks noChangeArrowheads="1"/>
          </p:cNvSpPr>
          <p:nvPr/>
        </p:nvSpPr>
        <p:spPr bwMode="auto">
          <a:xfrm>
            <a:off x="-36512" y="188640"/>
            <a:ext cx="8890191" cy="49244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342900" indent="-342900">
              <a:spcBef>
                <a:spcPct val="50000"/>
              </a:spcBef>
            </a:pPr>
            <a:r>
              <a:rPr lang="en-GB" sz="2600" b="1" dirty="0"/>
              <a:t>MAP 11.150 – NUMBER OF US DOLLAR BILLIONAIRES</a:t>
            </a:r>
            <a:endParaRPr lang="en-GB" sz="2600" dirty="0"/>
          </a:p>
        </p:txBody>
      </p:sp>
      <p:pic>
        <p:nvPicPr>
          <p:cNvPr id="307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646" y="969115"/>
            <a:ext cx="8809842" cy="52681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40050" y="6411752"/>
            <a:ext cx="3263900" cy="431800"/>
          </a:xfrm>
          <a:prstGeom prst="rect">
            <a:avLst/>
          </a:prstGeom>
        </p:spPr>
      </p:pic>
    </p:spTree>
  </p:cSld>
  <p:clrMapOvr>
    <a:masterClrMapping/>
  </p:clrMapOvr>
  <p:transition advClick="0" advTm="15000"/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0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88640"/>
            <a:ext cx="8229600" cy="4525963"/>
          </a:xfrm>
        </p:spPr>
        <p:txBody>
          <a:bodyPr/>
          <a:lstStyle/>
          <a:p>
            <a:r>
              <a:rPr lang="en-GB" dirty="0"/>
              <a:t>We see emerging vulnerable groups </a:t>
            </a:r>
            <a:r>
              <a:rPr lang="en-GB" dirty="0" smtClean="0"/>
              <a:t>of working </a:t>
            </a:r>
            <a:r>
              <a:rPr lang="en-GB" dirty="0"/>
              <a:t>poor contacting the Red </a:t>
            </a:r>
            <a:r>
              <a:rPr lang="en-GB" dirty="0" smtClean="0"/>
              <a:t>Cross or </a:t>
            </a:r>
            <a:r>
              <a:rPr lang="en-GB" dirty="0"/>
              <a:t>Red Crescent for assistance at </a:t>
            </a:r>
            <a:r>
              <a:rPr lang="en-GB" dirty="0" smtClean="0"/>
              <a:t>the end </a:t>
            </a:r>
            <a:r>
              <a:rPr lang="en-GB" dirty="0"/>
              <a:t>of the month, facing the </a:t>
            </a:r>
            <a:r>
              <a:rPr lang="en-GB" dirty="0" smtClean="0"/>
              <a:t>dilemma of </a:t>
            </a:r>
            <a:r>
              <a:rPr lang="en-GB" dirty="0"/>
              <a:t>buying food or paying their </a:t>
            </a:r>
            <a:r>
              <a:rPr lang="en-GB" dirty="0" smtClean="0"/>
              <a:t>utility bills </a:t>
            </a:r>
            <a:r>
              <a:rPr lang="en-GB" dirty="0"/>
              <a:t>– with the risk of being cut </a:t>
            </a:r>
            <a:r>
              <a:rPr lang="en-GB" dirty="0" smtClean="0"/>
              <a:t>off if </a:t>
            </a:r>
            <a:r>
              <a:rPr lang="en-GB" dirty="0"/>
              <a:t>they do not, or evicted if unable </a:t>
            </a:r>
            <a:r>
              <a:rPr lang="en-GB" dirty="0" smtClean="0"/>
              <a:t>to pay </a:t>
            </a:r>
            <a:r>
              <a:rPr lang="en-GB" dirty="0"/>
              <a:t>mortgages.</a:t>
            </a:r>
          </a:p>
          <a:p>
            <a:r>
              <a:rPr lang="en-GB" i="1" dirty="0"/>
              <a:t>International Federation of Red Cross and Red </a:t>
            </a:r>
            <a:r>
              <a:rPr lang="en-GB" i="1" dirty="0" smtClean="0"/>
              <a:t>Crescent Societies</a:t>
            </a:r>
            <a:r>
              <a:rPr lang="en-GB" i="1" dirty="0"/>
              <a:t>, 2013, p 2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40050" y="6411752"/>
            <a:ext cx="3263900" cy="431800"/>
          </a:xfrm>
          <a:prstGeom prst="rect">
            <a:avLst/>
          </a:prstGeom>
        </p:spPr>
      </p:pic>
    </p:spTree>
  </p:cSld>
  <p:clrMapOvr>
    <a:masterClrMapping/>
  </p:clrMapOvr>
  <p:transition advClick="0" advTm="1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40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440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40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440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4067" grpId="0" build="p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04" name="Text Box 4"/>
          <p:cNvSpPr txBox="1">
            <a:spLocks noChangeArrowheads="1"/>
          </p:cNvSpPr>
          <p:nvPr/>
        </p:nvSpPr>
        <p:spPr bwMode="auto">
          <a:xfrm>
            <a:off x="28575" y="-15354"/>
            <a:ext cx="8901283" cy="116955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342900" indent="-342900">
              <a:spcBef>
                <a:spcPct val="50000"/>
              </a:spcBef>
            </a:pPr>
            <a:r>
              <a:rPr lang="en-GB" sz="2800" b="1" dirty="0"/>
              <a:t>MAP 11.152 –STANDARDISED DEATH RATE FROM </a:t>
            </a:r>
            <a:endParaRPr lang="en-GB" sz="2800" b="1" dirty="0" smtClean="0"/>
          </a:p>
          <a:p>
            <a:pPr marL="342900" indent="-342900">
              <a:spcBef>
                <a:spcPct val="50000"/>
              </a:spcBef>
            </a:pPr>
            <a:r>
              <a:rPr lang="en-GB" sz="2800" b="1" dirty="0" smtClean="0"/>
              <a:t>SUICIDE </a:t>
            </a:r>
            <a:r>
              <a:rPr lang="en-GB" sz="2800" b="1" dirty="0"/>
              <a:t>FOR POPULATION UNDER 65, 2006–08</a:t>
            </a:r>
            <a:endParaRPr lang="en-GB" sz="2800" dirty="0"/>
          </a:p>
        </p:txBody>
      </p:sp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628800"/>
            <a:ext cx="7855793" cy="45050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420888"/>
            <a:ext cx="2143125" cy="2228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40050" y="6411752"/>
            <a:ext cx="3263900" cy="431800"/>
          </a:xfrm>
          <a:prstGeom prst="rect">
            <a:avLst/>
          </a:prstGeom>
        </p:spPr>
      </p:pic>
    </p:spTree>
  </p:cSld>
  <p:clrMapOvr>
    <a:masterClrMapping/>
  </p:clrMapOvr>
  <p:transition advClick="0" advTm="15000"/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0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30832" y="404664"/>
            <a:ext cx="8229600" cy="4525963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en-GB" sz="2800" dirty="0"/>
              <a:t>In ten regions – </a:t>
            </a:r>
            <a:r>
              <a:rPr lang="en-GB" sz="2800" dirty="0" smtClean="0"/>
              <a:t>Lithuania, three </a:t>
            </a:r>
            <a:r>
              <a:rPr lang="en-GB" sz="2800" dirty="0"/>
              <a:t>Hungarian </a:t>
            </a:r>
            <a:r>
              <a:rPr lang="en-GB" sz="2800" dirty="0" smtClean="0"/>
              <a:t>regions, Bretagne</a:t>
            </a:r>
            <a:r>
              <a:rPr lang="en-GB" sz="2800" dirty="0"/>
              <a:t>, </a:t>
            </a:r>
            <a:r>
              <a:rPr lang="en-GB" sz="2800" dirty="0" err="1"/>
              <a:t>Itä</a:t>
            </a:r>
            <a:r>
              <a:rPr lang="en-GB" sz="2800" dirty="0"/>
              <a:t>-Suomi </a:t>
            </a:r>
            <a:r>
              <a:rPr lang="en-GB" sz="2800" dirty="0" smtClean="0"/>
              <a:t>in Finland </a:t>
            </a:r>
            <a:r>
              <a:rPr lang="en-GB" sz="2800" dirty="0"/>
              <a:t>and four </a:t>
            </a:r>
            <a:r>
              <a:rPr lang="en-GB" sz="2800" dirty="0" smtClean="0"/>
              <a:t>Belgian regions </a:t>
            </a:r>
            <a:r>
              <a:rPr lang="en-GB" sz="2800" dirty="0"/>
              <a:t>– the </a:t>
            </a:r>
            <a:r>
              <a:rPr lang="en-GB" sz="2800" dirty="0" smtClean="0"/>
              <a:t>rate </a:t>
            </a:r>
            <a:r>
              <a:rPr lang="en-GB" sz="2800" dirty="0"/>
              <a:t>is </a:t>
            </a:r>
            <a:r>
              <a:rPr lang="en-GB" sz="2800" dirty="0" smtClean="0"/>
              <a:t>above 20 </a:t>
            </a:r>
            <a:r>
              <a:rPr lang="en-GB" sz="2800" dirty="0"/>
              <a:t>per 100 000 people. </a:t>
            </a:r>
            <a:r>
              <a:rPr lang="en-GB" sz="2800" dirty="0" smtClean="0"/>
              <a:t>By contrast</a:t>
            </a:r>
            <a:r>
              <a:rPr lang="en-GB" sz="2800" dirty="0"/>
              <a:t>, 30 regions, </a:t>
            </a:r>
            <a:r>
              <a:rPr lang="en-GB" sz="2800" dirty="0" smtClean="0"/>
              <a:t>all those </a:t>
            </a:r>
            <a:r>
              <a:rPr lang="en-GB" sz="2800" dirty="0"/>
              <a:t>in Greece, 6 in </a:t>
            </a:r>
            <a:r>
              <a:rPr lang="en-GB" sz="2800" dirty="0" smtClean="0"/>
              <a:t>Spain and </a:t>
            </a:r>
            <a:r>
              <a:rPr lang="en-GB" sz="2800" dirty="0"/>
              <a:t>Italy, Flevoland in </a:t>
            </a:r>
            <a:r>
              <a:rPr lang="en-GB" sz="2800" dirty="0" smtClean="0"/>
              <a:t>the Netherlands</a:t>
            </a:r>
            <a:r>
              <a:rPr lang="en-GB" sz="2800" dirty="0"/>
              <a:t>, Cyprus, </a:t>
            </a:r>
            <a:r>
              <a:rPr lang="en-GB" sz="2800" dirty="0" smtClean="0"/>
              <a:t>Outer London</a:t>
            </a:r>
            <a:r>
              <a:rPr lang="en-GB" sz="2800" dirty="0"/>
              <a:t>, </a:t>
            </a:r>
            <a:r>
              <a:rPr lang="en-GB" sz="2800" dirty="0" err="1"/>
              <a:t>Norte</a:t>
            </a:r>
            <a:r>
              <a:rPr lang="en-GB" sz="2800" dirty="0"/>
              <a:t> in </a:t>
            </a:r>
            <a:r>
              <a:rPr lang="en-GB" sz="2800" dirty="0" smtClean="0"/>
              <a:t>Portugal and </a:t>
            </a:r>
            <a:r>
              <a:rPr lang="en-GB" sz="2800" dirty="0" err="1"/>
              <a:t>Bucureşti-Ilfov</a:t>
            </a:r>
            <a:r>
              <a:rPr lang="en-GB" sz="2800" dirty="0"/>
              <a:t> </a:t>
            </a:r>
            <a:r>
              <a:rPr lang="en-GB" sz="2800" dirty="0" smtClean="0"/>
              <a:t>in Romania</a:t>
            </a:r>
            <a:r>
              <a:rPr lang="en-GB" sz="2800" dirty="0"/>
              <a:t>, had rates below 5.</a:t>
            </a:r>
          </a:p>
          <a:p>
            <a:pPr>
              <a:spcBef>
                <a:spcPts val="0"/>
              </a:spcBef>
            </a:pPr>
            <a:r>
              <a:rPr lang="en-GB" sz="2800" i="1" dirty="0"/>
              <a:t>European Commission, 2010, p 79</a:t>
            </a:r>
            <a:endParaRPr lang="en-GB" sz="2800" dirty="0"/>
          </a:p>
        </p:txBody>
      </p:sp>
    </p:spTree>
    <p:extLst>
      <p:ext uri="{BB962C8B-B14F-4D97-AF65-F5344CB8AC3E}">
        <p14:creationId xmlns:p14="http://schemas.microsoft.com/office/powerpoint/2010/main" val="585127878"/>
      </p:ext>
    </p:extLst>
  </p:cSld>
  <p:clrMapOvr>
    <a:masterClrMapping/>
  </p:clrMapOvr>
  <p:transition advClick="0" advTm="1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50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450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50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450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5091" grpId="0" build="p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3652" name="Text Box 4"/>
          <p:cNvSpPr txBox="1">
            <a:spLocks noChangeArrowheads="1"/>
          </p:cNvSpPr>
          <p:nvPr/>
        </p:nvSpPr>
        <p:spPr bwMode="auto">
          <a:xfrm>
            <a:off x="32048" y="3115"/>
            <a:ext cx="9036496" cy="107721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342900" indent="-342900">
              <a:spcBef>
                <a:spcPct val="50000"/>
              </a:spcBef>
            </a:pPr>
            <a:r>
              <a:rPr lang="en-GB" b="1" dirty="0"/>
              <a:t>MAP 12.154 – NET PAYMENTS INTO THE EU BUDGET</a:t>
            </a:r>
            <a:endParaRPr lang="en-GB" dirty="0"/>
          </a:p>
        </p:txBody>
      </p:sp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080333"/>
            <a:ext cx="7848872" cy="4827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40050" y="6411752"/>
            <a:ext cx="3263900" cy="431800"/>
          </a:xfrm>
          <a:prstGeom prst="rect">
            <a:avLst/>
          </a:prstGeom>
        </p:spPr>
      </p:pic>
    </p:spTree>
  </p:cSld>
  <p:clrMapOvr>
    <a:masterClrMapping/>
  </p:clrMapOvr>
  <p:transition advClick="0" advTm="15000"/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5700" name="Text Box 4"/>
          <p:cNvSpPr txBox="1">
            <a:spLocks noChangeArrowheads="1"/>
          </p:cNvSpPr>
          <p:nvPr/>
        </p:nvSpPr>
        <p:spPr bwMode="auto">
          <a:xfrm>
            <a:off x="-36512" y="44624"/>
            <a:ext cx="7929928" cy="109260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342900" indent="-342900">
              <a:spcBef>
                <a:spcPct val="50000"/>
              </a:spcBef>
            </a:pPr>
            <a:r>
              <a:rPr lang="en-GB" sz="2600" b="1" dirty="0"/>
              <a:t>MAP 12.155 – NET PAYMENTS RECEIVED FROM </a:t>
            </a:r>
            <a:endParaRPr lang="en-GB" sz="2600" b="1" dirty="0" smtClean="0"/>
          </a:p>
          <a:p>
            <a:pPr marL="342900" indent="-342900">
              <a:spcBef>
                <a:spcPct val="50000"/>
              </a:spcBef>
            </a:pPr>
            <a:r>
              <a:rPr lang="en-GB" sz="2600" b="1" dirty="0" smtClean="0"/>
              <a:t>THE </a:t>
            </a:r>
            <a:r>
              <a:rPr lang="en-GB" sz="2600" b="1" dirty="0"/>
              <a:t>EU BUDGET</a:t>
            </a:r>
            <a:endParaRPr lang="en-GB" sz="2600" dirty="0"/>
          </a:p>
        </p:txBody>
      </p:sp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87" y="1196752"/>
            <a:ext cx="8247045" cy="5084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40050" y="6411752"/>
            <a:ext cx="3263900" cy="431800"/>
          </a:xfrm>
          <a:prstGeom prst="rect">
            <a:avLst/>
          </a:prstGeom>
        </p:spPr>
      </p:pic>
    </p:spTree>
  </p:cSld>
  <p:clrMapOvr>
    <a:masterClrMapping/>
  </p:clrMapOvr>
  <p:transition advClick="0" advTm="15000"/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7748" name="Text Box 4"/>
          <p:cNvSpPr txBox="1">
            <a:spLocks noChangeArrowheads="1"/>
          </p:cNvSpPr>
          <p:nvPr/>
        </p:nvSpPr>
        <p:spPr bwMode="auto">
          <a:xfrm>
            <a:off x="107504" y="-36095"/>
            <a:ext cx="9252520" cy="95410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342900" indent="-342900">
              <a:spcBef>
                <a:spcPts val="0"/>
              </a:spcBef>
            </a:pPr>
            <a:r>
              <a:rPr lang="en-GB" sz="2800" b="1" dirty="0"/>
              <a:t>MAP 12.163 – SEVENTH FRAMEWORK PROGRAMME, </a:t>
            </a:r>
            <a:r>
              <a:rPr lang="en-GB" sz="2800" b="1" dirty="0" smtClean="0"/>
              <a:t> AVERAGE </a:t>
            </a:r>
            <a:r>
              <a:rPr lang="en-GB" sz="2800" b="1" dirty="0"/>
              <a:t>FUNDING PER HEAD</a:t>
            </a:r>
            <a:endParaRPr lang="en-GB" sz="2800" dirty="0"/>
          </a:p>
        </p:txBody>
      </p:sp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32" y="1158472"/>
            <a:ext cx="8645624" cy="48678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348683"/>
            <a:ext cx="1478813" cy="12253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40050" y="6411752"/>
            <a:ext cx="3263900" cy="431800"/>
          </a:xfrm>
          <a:prstGeom prst="rect">
            <a:avLst/>
          </a:prstGeom>
        </p:spPr>
      </p:pic>
    </p:spTree>
  </p:cSld>
  <p:clrMapOvr>
    <a:masterClrMapping/>
  </p:clrMapOvr>
  <p:transition advClick="0" advTm="15000"/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0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18864" y="1351309"/>
            <a:ext cx="8229600" cy="4525963"/>
          </a:xfrm>
        </p:spPr>
        <p:txBody>
          <a:bodyPr/>
          <a:lstStyle/>
          <a:p>
            <a:r>
              <a:rPr lang="en-GB" dirty="0"/>
              <a:t>The Lisbon </a:t>
            </a:r>
            <a:r>
              <a:rPr lang="en-GB" dirty="0" smtClean="0"/>
              <a:t>Strategy, launched </a:t>
            </a:r>
            <a:r>
              <a:rPr lang="en-GB" dirty="0"/>
              <a:t>in 2000, can </a:t>
            </a:r>
            <a:r>
              <a:rPr lang="en-GB" dirty="0" smtClean="0"/>
              <a:t>be described </a:t>
            </a:r>
            <a:r>
              <a:rPr lang="en-GB" dirty="0"/>
              <a:t>as an </a:t>
            </a:r>
            <a:r>
              <a:rPr lang="en-GB" dirty="0" smtClean="0"/>
              <a:t>ambitious project aimed at developing a </a:t>
            </a:r>
            <a:r>
              <a:rPr lang="en-GB" dirty="0"/>
              <a:t>coordinated </a:t>
            </a:r>
            <a:r>
              <a:rPr lang="en-GB" dirty="0" smtClean="0"/>
              <a:t>European approach </a:t>
            </a:r>
            <a:r>
              <a:rPr lang="en-GB" dirty="0"/>
              <a:t>in the field </a:t>
            </a:r>
            <a:r>
              <a:rPr lang="en-GB" dirty="0" smtClean="0"/>
              <a:t>of economic, employment and </a:t>
            </a:r>
            <a:r>
              <a:rPr lang="en-GB" dirty="0"/>
              <a:t>social policy.</a:t>
            </a:r>
          </a:p>
          <a:p>
            <a:pPr algn="r"/>
            <a:r>
              <a:rPr lang="es-ES" i="1" dirty="0" err="1"/>
              <a:t>Rodriguez</a:t>
            </a:r>
            <a:r>
              <a:rPr lang="es-ES" i="1" dirty="0"/>
              <a:t> et al, 2010, p 29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40050" y="6411752"/>
            <a:ext cx="3263900" cy="431800"/>
          </a:xfrm>
          <a:prstGeom prst="rect">
            <a:avLst/>
          </a:prstGeom>
        </p:spPr>
      </p:pic>
    </p:spTree>
  </p:cSld>
  <p:clrMapOvr>
    <a:masterClrMapping/>
  </p:clrMapOvr>
  <p:transition advClick="0" advTm="1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50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450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50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450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5091" grpId="0" build="p"/>
    </p:bld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9796" name="Text Box 4"/>
          <p:cNvSpPr txBox="1">
            <a:spLocks noChangeArrowheads="1"/>
          </p:cNvSpPr>
          <p:nvPr/>
        </p:nvSpPr>
        <p:spPr bwMode="auto">
          <a:xfrm>
            <a:off x="14951" y="93482"/>
            <a:ext cx="8304709" cy="83099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342900" indent="-342900">
              <a:spcBef>
                <a:spcPts val="0"/>
              </a:spcBef>
            </a:pPr>
            <a:r>
              <a:rPr lang="en-GB" sz="2400" b="1" dirty="0"/>
              <a:t>MAP 12.166 – CHANGE IN THE LISBON </a:t>
            </a:r>
            <a:r>
              <a:rPr lang="en-GB" sz="2400" b="1" dirty="0" smtClean="0"/>
              <a:t>INDEX</a:t>
            </a:r>
            <a:r>
              <a:rPr lang="en-GB" sz="2400" b="1" dirty="0"/>
              <a:t>, </a:t>
            </a:r>
            <a:r>
              <a:rPr lang="en-GB" sz="2400" b="1" dirty="0" smtClean="0"/>
              <a:t>2000–08</a:t>
            </a:r>
          </a:p>
          <a:p>
            <a:pPr marL="342900" indent="-342900">
              <a:spcBef>
                <a:spcPts val="0"/>
              </a:spcBef>
            </a:pPr>
            <a:r>
              <a:rPr lang="en-GB" sz="2400" b="1" dirty="0" smtClean="0"/>
              <a:t> </a:t>
            </a:r>
            <a:r>
              <a:rPr lang="en-GB" sz="2400" b="1" dirty="0"/>
              <a:t>(PERCENTAGE POINT CHANGE)</a:t>
            </a:r>
            <a:endParaRPr lang="en-GB" sz="2400" dirty="0"/>
          </a:p>
        </p:txBody>
      </p:sp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378" y="1196752"/>
            <a:ext cx="7773998" cy="44644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330" y="2276872"/>
            <a:ext cx="1762125" cy="148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40050" y="6411752"/>
            <a:ext cx="3263900" cy="431800"/>
          </a:xfrm>
          <a:prstGeom prst="rect">
            <a:avLst/>
          </a:prstGeom>
        </p:spPr>
      </p:pic>
    </p:spTree>
  </p:cSld>
  <p:clrMapOvr>
    <a:masterClrMapping/>
  </p:clrMapOvr>
  <p:transition advClick="0" advTm="15000"/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0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9552" y="548680"/>
            <a:ext cx="8229600" cy="4525963"/>
          </a:xfrm>
        </p:spPr>
        <p:txBody>
          <a:bodyPr/>
          <a:lstStyle/>
          <a:p>
            <a:r>
              <a:rPr lang="en-GB" dirty="0"/>
              <a:t>The continent does not appear so large when it </a:t>
            </a:r>
            <a:r>
              <a:rPr lang="en-GB" dirty="0" smtClean="0"/>
              <a:t>is viewed </a:t>
            </a:r>
            <a:r>
              <a:rPr lang="en-GB" dirty="0"/>
              <a:t>in the context of this atlas, when all its </a:t>
            </a:r>
            <a:r>
              <a:rPr lang="en-GB" dirty="0" smtClean="0"/>
              <a:t>peoples are </a:t>
            </a:r>
            <a:r>
              <a:rPr lang="en-GB" dirty="0"/>
              <a:t>given equal prominence. </a:t>
            </a:r>
            <a:r>
              <a:rPr lang="en-GB" b="1" dirty="0"/>
              <a:t>We hope that by </a:t>
            </a:r>
            <a:r>
              <a:rPr lang="en-GB" b="1" dirty="0" smtClean="0"/>
              <a:t>viewing these </a:t>
            </a:r>
            <a:r>
              <a:rPr lang="en-GB" b="1" dirty="0"/>
              <a:t>maps the reader will have begun to see a </a:t>
            </a:r>
            <a:r>
              <a:rPr lang="en-GB" b="1" dirty="0" smtClean="0"/>
              <a:t>different Europe</a:t>
            </a:r>
            <a:r>
              <a:rPr lang="en-GB" b="1" dirty="0"/>
              <a:t>: a Europe of cities rather than states; a </a:t>
            </a:r>
            <a:r>
              <a:rPr lang="en-GB" b="1" dirty="0" smtClean="0"/>
              <a:t>continent of </a:t>
            </a:r>
            <a:r>
              <a:rPr lang="en-GB" b="1" dirty="0"/>
              <a:t>people rather than power; and one of hope </a:t>
            </a:r>
            <a:r>
              <a:rPr lang="en-GB" b="1" dirty="0" smtClean="0"/>
              <a:t>rather than </a:t>
            </a:r>
            <a:r>
              <a:rPr lang="en-GB" b="1" dirty="0"/>
              <a:t>decline. </a:t>
            </a:r>
            <a:r>
              <a:rPr lang="en-GB" dirty="0"/>
              <a:t>After all, where else in the world is </a:t>
            </a:r>
            <a:r>
              <a:rPr lang="en-GB" dirty="0" smtClean="0"/>
              <a:t>there such </a:t>
            </a:r>
            <a:r>
              <a:rPr lang="en-GB" dirty="0"/>
              <a:t>complexity, coherence and communality</a:t>
            </a:r>
            <a:r>
              <a:rPr lang="en-GB" dirty="0" smtClean="0"/>
              <a:t>?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92707552"/>
      </p:ext>
    </p:extLst>
  </p:cSld>
  <p:clrMapOvr>
    <a:masterClrMapping/>
  </p:clrMapOvr>
  <p:transition advClick="0" advTm="1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50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450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5091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9636" name="Text Box 4"/>
          <p:cNvSpPr txBox="1">
            <a:spLocks noChangeArrowheads="1"/>
          </p:cNvSpPr>
          <p:nvPr/>
        </p:nvSpPr>
        <p:spPr bwMode="auto">
          <a:xfrm>
            <a:off x="179513" y="-99392"/>
            <a:ext cx="9145016" cy="5847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342900" indent="-342900">
              <a:spcBef>
                <a:spcPct val="50000"/>
              </a:spcBef>
            </a:pPr>
            <a:r>
              <a:rPr lang="en-GB" i="1" dirty="0" smtClean="0"/>
              <a:t>Can the death penalty be justified? Never</a:t>
            </a:r>
            <a:endParaRPr lang="en-GB" i="1" dirty="0"/>
          </a:p>
        </p:txBody>
      </p:sp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698" y="620688"/>
            <a:ext cx="7638662" cy="43290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7973" y="4941168"/>
            <a:ext cx="6086475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40050" y="6411752"/>
            <a:ext cx="3263900" cy="431800"/>
          </a:xfrm>
          <a:prstGeom prst="rect">
            <a:avLst/>
          </a:prstGeom>
        </p:spPr>
      </p:pic>
    </p:spTree>
  </p:cSld>
  <p:clrMapOvr>
    <a:masterClrMapping/>
  </p:clrMapOvr>
  <p:transition advClick="0" advTm="15000"/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44" name="Text Box 4"/>
          <p:cNvSpPr txBox="1">
            <a:spLocks noChangeArrowheads="1"/>
          </p:cNvSpPr>
          <p:nvPr/>
        </p:nvSpPr>
        <p:spPr bwMode="auto">
          <a:xfrm>
            <a:off x="251520" y="188640"/>
            <a:ext cx="6612066" cy="5847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342900" indent="-342900">
              <a:spcBef>
                <a:spcPct val="50000"/>
              </a:spcBef>
            </a:pPr>
            <a:r>
              <a:rPr lang="en-GB" b="1" dirty="0"/>
              <a:t>MAP 13.167 – </a:t>
            </a:r>
            <a:r>
              <a:rPr lang="en-GB" dirty="0"/>
              <a:t>EUROPE AT NIGHT</a:t>
            </a:r>
          </a:p>
        </p:txBody>
      </p:sp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034" y="1196752"/>
            <a:ext cx="8648502" cy="4968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40050" y="6411752"/>
            <a:ext cx="3263900" cy="431800"/>
          </a:xfrm>
          <a:prstGeom prst="rect">
            <a:avLst/>
          </a:prstGeom>
        </p:spPr>
      </p:pic>
    </p:spTree>
  </p:cSld>
  <p:clrMapOvr>
    <a:masterClrMapping/>
  </p:clrMapOvr>
  <p:transition advClick="0" advTm="15000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GB" sz="3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GB" sz="3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2234</TotalTime>
  <Words>3410</Words>
  <Application>Microsoft Office PowerPoint</Application>
  <PresentationFormat>On-screen Show (4:3)</PresentationFormat>
  <Paragraphs>249</Paragraphs>
  <Slides>90</Slides>
  <Notes>88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90</vt:i4>
      </vt:variant>
    </vt:vector>
  </HeadingPairs>
  <TitlesOfParts>
    <vt:vector size="91" baseType="lpstr"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Social Atlas of Europe</dc:title>
  <dc:creator>Benjamin Hennig</dc:creator>
  <cp:lastModifiedBy>Dimitris</cp:lastModifiedBy>
  <cp:revision>246</cp:revision>
  <dcterms:created xsi:type="dcterms:W3CDTF">2006-04-04T07:21:41Z</dcterms:created>
  <dcterms:modified xsi:type="dcterms:W3CDTF">2016-07-17T19:35:54Z</dcterms:modified>
</cp:coreProperties>
</file>