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446" r:id="rId2"/>
    <p:sldId id="473" r:id="rId3"/>
    <p:sldId id="449" r:id="rId4"/>
    <p:sldId id="450" r:id="rId5"/>
    <p:sldId id="454" r:id="rId6"/>
    <p:sldId id="451" r:id="rId7"/>
    <p:sldId id="452" r:id="rId8"/>
    <p:sldId id="453" r:id="rId9"/>
    <p:sldId id="455" r:id="rId10"/>
    <p:sldId id="456" r:id="rId11"/>
    <p:sldId id="457" r:id="rId12"/>
    <p:sldId id="458" r:id="rId13"/>
    <p:sldId id="459" r:id="rId14"/>
    <p:sldId id="460" r:id="rId15"/>
    <p:sldId id="461" r:id="rId16"/>
    <p:sldId id="462" r:id="rId17"/>
    <p:sldId id="463" r:id="rId18"/>
    <p:sldId id="464" r:id="rId19"/>
    <p:sldId id="474" r:id="rId20"/>
    <p:sldId id="466" r:id="rId21"/>
    <p:sldId id="468" r:id="rId22"/>
    <p:sldId id="470" r:id="rId23"/>
    <p:sldId id="469" r:id="rId24"/>
    <p:sldId id="471" r:id="rId25"/>
    <p:sldId id="472"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60"/>
  </p:normalViewPr>
  <p:slideViewPr>
    <p:cSldViewPr snapToGrid="0">
      <p:cViewPr varScale="1">
        <p:scale>
          <a:sx n="86" d="100"/>
          <a:sy n="86"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0E3C79-D98C-40F9-ABAD-93C1BCBC45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670933E8-70C5-4CBD-9C66-2F61F23065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48EBD-6949-4279-B731-BB33F15231A9}" type="datetimeFigureOut">
              <a:rPr lang="el-GR" smtClean="0"/>
              <a:t>24/2/2022</a:t>
            </a:fld>
            <a:endParaRPr lang="el-GR"/>
          </a:p>
        </p:txBody>
      </p:sp>
      <p:sp>
        <p:nvSpPr>
          <p:cNvPr id="4" name="Footer Placeholder 3">
            <a:extLst>
              <a:ext uri="{FF2B5EF4-FFF2-40B4-BE49-F238E27FC236}">
                <a16:creationId xmlns:a16="http://schemas.microsoft.com/office/drawing/2014/main" id="{03DBAF29-590E-43B5-B4E9-2A15E6EA90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77542625-9EFB-4886-8DF7-B2D4C39259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B63F82-E6D2-4656-885C-E40FDCC476BE}" type="slidenum">
              <a:rPr lang="el-GR" smtClean="0"/>
              <a:t>‹#›</a:t>
            </a:fld>
            <a:endParaRPr lang="el-GR"/>
          </a:p>
        </p:txBody>
      </p:sp>
    </p:spTree>
    <p:extLst>
      <p:ext uri="{BB962C8B-B14F-4D97-AF65-F5344CB8AC3E}">
        <p14:creationId xmlns:p14="http://schemas.microsoft.com/office/powerpoint/2010/main" val="937019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6FBDC-2E78-4631-8649-0966EBA93786}" type="datetimeFigureOut">
              <a:rPr lang="el-GR" smtClean="0"/>
              <a:t>24/2/2022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A500D-FDA9-401B-8F7B-071E00C6180F}" type="slidenum">
              <a:rPr lang="el-GR" smtClean="0"/>
              <a:t>‹#›</a:t>
            </a:fld>
            <a:endParaRPr lang="el-GR"/>
          </a:p>
        </p:txBody>
      </p:sp>
    </p:spTree>
    <p:extLst>
      <p:ext uri="{BB962C8B-B14F-4D97-AF65-F5344CB8AC3E}">
        <p14:creationId xmlns:p14="http://schemas.microsoft.com/office/powerpoint/2010/main" val="30275093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D1E4A0E-AF20-41CD-8CF7-F1BA9DA8F847}"/>
              </a:ext>
            </a:extLst>
          </p:cNvPr>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1444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230740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392069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6123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890626617"/>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35368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1</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algn="ctr"/>
            <a:r>
              <a:rPr kumimoji="0" lang="el-GR"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M.Sc., Ph.D.</a:t>
            </a:r>
            <a:br>
              <a:rPr kumimoji="0" lang="el-GR"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l-GR"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Πανεπιστημιακή υπότροφος</a:t>
            </a:r>
            <a:endParaRPr lang="el-GR" dirty="0">
              <a:solidFill>
                <a:schemeClr val="bg1"/>
              </a:solidFill>
              <a:latin typeface="Arial" panose="020B0604020202020204" pitchFamily="34" charset="0"/>
              <a:cs typeface="Arial" panose="020B0604020202020204" pitchFamily="34" charset="0"/>
            </a:endParaRP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D1D00D-4BE0-4E2D-9794-A737C5DF33A1}"/>
              </a:ext>
            </a:extLst>
          </p:cNvPr>
          <p:cNvSpPr txBox="1"/>
          <p:nvPr/>
        </p:nvSpPr>
        <p:spPr>
          <a:xfrm>
            <a:off x="3571042" y="2577485"/>
            <a:ext cx="6094520" cy="1703030"/>
          </a:xfrm>
          <a:prstGeom prst="rect">
            <a:avLst/>
          </a:prstGeom>
          <a:noFill/>
        </p:spPr>
        <p:txBody>
          <a:bodyPr wrap="square">
            <a:spAutoFit/>
          </a:bodyPr>
          <a:lstStyle/>
          <a:p>
            <a:pPr>
              <a:lnSpc>
                <a:spcPct val="150000"/>
              </a:lnSpc>
            </a:pPr>
            <a:r>
              <a:rPr lang="el-GR" u="sng" dirty="0">
                <a:latin typeface="Arial" panose="020B0604020202020204" pitchFamily="34" charset="0"/>
                <a:cs typeface="Arial" panose="020B0604020202020204" pitchFamily="34" charset="0"/>
              </a:rPr>
              <a:t>Τ</a:t>
            </a:r>
            <a:r>
              <a:rPr lang="el-GR" sz="1800" b="0" i="0" u="sng" strike="noStrike" baseline="0" dirty="0">
                <a:latin typeface="Arial" panose="020B0604020202020204" pitchFamily="34" charset="0"/>
                <a:cs typeface="Arial" panose="020B0604020202020204" pitchFamily="34" charset="0"/>
              </a:rPr>
              <a:t>ρία χαρακτηριστικά ιστορικά παραδείγματα</a:t>
            </a:r>
          </a:p>
          <a:p>
            <a:pPr marL="285750" indent="-285750">
              <a:lnSpc>
                <a:spcPct val="150000"/>
              </a:lnSpc>
              <a:buFont typeface="Wingdings" panose="05000000000000000000" pitchFamily="2" charset="2"/>
              <a:buChar char="ü"/>
            </a:pPr>
            <a:r>
              <a:rPr lang="el-GR" sz="1800" b="0" i="0" u="none" strike="noStrike" baseline="0" dirty="0">
                <a:latin typeface="Arial" panose="020B0604020202020204" pitchFamily="34" charset="0"/>
                <a:cs typeface="Arial" panose="020B0604020202020204" pitchFamily="34" charset="0"/>
              </a:rPr>
              <a:t>Επιλόχειος πυρετός και πλύσιμο χεριών</a:t>
            </a:r>
            <a:endParaRPr lang="el-GR"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l-GR" sz="1800" b="0" i="0" u="none" strike="noStrike" baseline="0" dirty="0">
                <a:latin typeface="Arial" panose="020B0604020202020204" pitchFamily="34" charset="0"/>
                <a:cs typeface="Arial" panose="020B0604020202020204" pitchFamily="34" charset="0"/>
              </a:rPr>
              <a:t>Ευλογιά και εμβολιασμός</a:t>
            </a:r>
          </a:p>
          <a:p>
            <a:pPr marL="285750" indent="-285750">
              <a:lnSpc>
                <a:spcPct val="150000"/>
              </a:lnSpc>
              <a:buFont typeface="Wingdings" panose="05000000000000000000" pitchFamily="2" charset="2"/>
              <a:buChar char="ü"/>
            </a:pPr>
            <a:r>
              <a:rPr lang="el-GR" sz="1800" b="0" i="0" u="none" strike="noStrike" baseline="0" dirty="0">
                <a:latin typeface="Arial" panose="020B0604020202020204" pitchFamily="34" charset="0"/>
                <a:cs typeface="Arial" panose="020B0604020202020204" pitchFamily="34" charset="0"/>
              </a:rPr>
              <a:t>Χολέρα και κοπρανώδης μόλυνση μέσω του νερού</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103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65DB4-B466-4E23-B744-6E0DF352B8BF}"/>
              </a:ext>
            </a:extLst>
          </p:cNvPr>
          <p:cNvSpPr txBox="1"/>
          <p:nvPr/>
        </p:nvSpPr>
        <p:spPr>
          <a:xfrm>
            <a:off x="1571348" y="359091"/>
            <a:ext cx="8922057" cy="1703030"/>
          </a:xfrm>
          <a:prstGeom prst="rect">
            <a:avLst/>
          </a:prstGeom>
          <a:noFill/>
        </p:spPr>
        <p:txBody>
          <a:bodyPr wrap="square">
            <a:spAutoFit/>
          </a:bodyPr>
          <a:lstStyle/>
          <a:p>
            <a:pPr algn="just">
              <a:lnSpc>
                <a:spcPct val="150000"/>
              </a:lnSpc>
            </a:pPr>
            <a:r>
              <a:rPr lang="el-GR" sz="1800" b="0" i="0" u="sng" strike="noStrike" baseline="0" dirty="0">
                <a:latin typeface="Arial" panose="020B0604020202020204" pitchFamily="34" charset="0"/>
                <a:cs typeface="Arial" panose="020B0604020202020204" pitchFamily="34" charset="0"/>
              </a:rPr>
              <a:t>Επιλόχειος πυρετός και πλύσιμο χεριών</a:t>
            </a:r>
          </a:p>
          <a:p>
            <a:pPr algn="just">
              <a:lnSpc>
                <a:spcPct val="150000"/>
              </a:lnSpc>
            </a:pPr>
            <a:r>
              <a:rPr lang="el-GR" sz="1800" b="0" i="0" u="none" strike="noStrike" baseline="0" dirty="0">
                <a:latin typeface="Arial" panose="020B0604020202020204" pitchFamily="34" charset="0"/>
                <a:cs typeface="Arial" panose="020B0604020202020204" pitchFamily="34" charset="0"/>
              </a:rPr>
              <a:t>Στις αρχές του 19ου αιώνα, ο </a:t>
            </a:r>
            <a:r>
              <a:rPr lang="el-GR" dirty="0">
                <a:latin typeface="Arial" panose="020B0604020202020204" pitchFamily="34" charset="0"/>
                <a:cs typeface="Arial" panose="020B0604020202020204" pitchFamily="34" charset="0"/>
              </a:rPr>
              <a:t>επιλόχειος πυρετός (puerperal or childbed </a:t>
            </a:r>
            <a:r>
              <a:rPr lang="el-GR" sz="1800" i="0" u="none" strike="noStrike" baseline="0" dirty="0">
                <a:latin typeface="Arial" panose="020B0604020202020204" pitchFamily="34" charset="0"/>
                <a:cs typeface="Arial" panose="020B0604020202020204" pitchFamily="34" charset="0"/>
              </a:rPr>
              <a:t>fever)</a:t>
            </a:r>
            <a:r>
              <a:rPr lang="el-GR" sz="1800" b="1" i="0" u="none" strike="noStrike" baseline="0"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αποτελούσε σημαντική αιτία θανάτου μεταξύ των επίτοκων (δηλαδή των γυναικών λίγο</a:t>
            </a:r>
          </a:p>
          <a:p>
            <a:pPr algn="just">
              <a:lnSpc>
                <a:spcPct val="150000"/>
              </a:lnSpc>
            </a:pPr>
            <a:r>
              <a:rPr lang="el-GR" sz="1800" b="0" i="0" u="none" strike="noStrike" baseline="0" dirty="0">
                <a:latin typeface="Arial" panose="020B0604020202020204" pitchFamily="34" charset="0"/>
                <a:cs typeface="Arial" panose="020B0604020202020204" pitchFamily="34" charset="0"/>
              </a:rPr>
              <a:t>μετά τον τοκετό), με ποσοστό θνησιμότητας (mortality rate) που έφτανε έως και 25%.</a:t>
            </a:r>
            <a:endParaRPr lang="el-G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7F95BA-7F2A-455A-8615-0AFA2893D336}"/>
              </a:ext>
            </a:extLst>
          </p:cNvPr>
          <p:cNvPicPr>
            <a:picLocks noChangeAspect="1"/>
          </p:cNvPicPr>
          <p:nvPr/>
        </p:nvPicPr>
        <p:blipFill rotWithShape="1">
          <a:blip r:embed="rId2"/>
          <a:srcRect l="36553" t="20453" r="35777" b="40583"/>
          <a:stretch/>
        </p:blipFill>
        <p:spPr>
          <a:xfrm>
            <a:off x="2835675" y="2689933"/>
            <a:ext cx="5988729" cy="3808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315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EA162-AE8E-4355-8721-67468F3ABC0C}"/>
              </a:ext>
            </a:extLst>
          </p:cNvPr>
          <p:cNvSpPr txBox="1"/>
          <p:nvPr/>
        </p:nvSpPr>
        <p:spPr>
          <a:xfrm>
            <a:off x="621435" y="629712"/>
            <a:ext cx="11141477" cy="3780522"/>
          </a:xfrm>
          <a:prstGeom prst="rect">
            <a:avLst/>
          </a:prstGeom>
          <a:noFill/>
        </p:spPr>
        <p:txBody>
          <a:bodyPr wrap="square">
            <a:spAutoFit/>
          </a:bodyPr>
          <a:lstStyle/>
          <a:p>
            <a:pPr algn="just">
              <a:lnSpc>
                <a:spcPct val="150000"/>
              </a:lnSpc>
            </a:pPr>
            <a:r>
              <a:rPr lang="el-GR" sz="1800" b="0" i="0" u="none" strike="noStrike" baseline="0" dirty="0">
                <a:latin typeface="Arial" panose="020B0604020202020204" pitchFamily="34" charset="0"/>
                <a:cs typeface="Arial" panose="020B0604020202020204" pitchFamily="34" charset="0"/>
              </a:rPr>
              <a:t>Ο Semmelweis υπέθεσε ότι η θνησιμότητα ήταν υψηλότερη στην πρώτη παρά στη δεύτερη κλινική επειδή οι γιατροί και οι φοιτητές ιατρικής έβγαιναν από τις αυτοψίες (χειρουργεία) και πήγαιναν κατευθείαν στις ασθενείς τους. Πολλές γυναίκες κατά τον τοκετό δεχόντουσαν πολλαπλές εξετάσεις από γιατρούς και από φοιτητές που μάθαιναν την επιστήμη της μαιευτικής.</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Οι υποψίες του επιβεβαιώθηκαν το 1847 όταν ο φίλος και συνάδελφός του Jakob Kolletschka έχασε τη ζωή του από μια λοίμωξη η οποία προκλήθηκε όταν τυχαία τρυπήθηκε από το μαχαίρι ενός φοιτητή κατά την εκτέλεση αυτοψίας. Η αυτοψία στο πτώμα του Kolletschka φανέρωσε παθολογία πολύ παρόμοια με εκείνη των γυναικών που πέθαιναν από επιλόχειο πυρετό.</a:t>
            </a:r>
          </a:p>
        </p:txBody>
      </p:sp>
    </p:spTree>
    <p:extLst>
      <p:ext uri="{BB962C8B-B14F-4D97-AF65-F5344CB8AC3E}">
        <p14:creationId xmlns:p14="http://schemas.microsoft.com/office/powerpoint/2010/main" val="297871865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C4E45-FEB9-44B6-8D3D-4961BCC6264F}"/>
              </a:ext>
            </a:extLst>
          </p:cNvPr>
          <p:cNvSpPr txBox="1"/>
          <p:nvPr/>
        </p:nvSpPr>
        <p:spPr>
          <a:xfrm>
            <a:off x="417251" y="208625"/>
            <a:ext cx="10635448" cy="294952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 Semmelweis κατέληξε στο συμπέρασμα ότι οι γιατροί και οι φοιτητές ιατρικής μετέφεραν τον παράγοντα που προκαλούσε τη μόλυνση από την αίθουσα αυτοψίας στις εγκύους της Πρώτης Κλινικής και ότι αυτό αντιστοιχούσε στα υψηλά ποσοστά θνησιμότητας από επιλόχειο πυρετό που παρατηρούνταν στην Πρώτη Κλινική. Τα ποσοστά θνησιμότητας στη Δεύτερη Κλινική παρέμεναν χαμηλά επειδή οι μαίες δεν είχαν επαφή με την αίθουσα αυτοψίας. Ο Semmelweis ανέπτυξε και εφάρμοσε μια πολιτική για το προσωπικό της Πρώτης Κλινικής, μια πολιτική που αποσκοπούσε στην πρόληψη του επιλόχειου πυρετού.</a:t>
            </a:r>
          </a:p>
        </p:txBody>
      </p:sp>
      <p:pic>
        <p:nvPicPr>
          <p:cNvPr id="5" name="Picture 4">
            <a:extLst>
              <a:ext uri="{FF2B5EF4-FFF2-40B4-BE49-F238E27FC236}">
                <a16:creationId xmlns:a16="http://schemas.microsoft.com/office/drawing/2014/main" id="{B5F10CF9-ADD4-46DE-A0AD-FAC871FCB197}"/>
              </a:ext>
            </a:extLst>
          </p:cNvPr>
          <p:cNvPicPr>
            <a:picLocks noChangeAspect="1"/>
          </p:cNvPicPr>
          <p:nvPr/>
        </p:nvPicPr>
        <p:blipFill rotWithShape="1">
          <a:blip r:embed="rId2"/>
          <a:srcRect l="36408" t="45954" r="35995" b="12492"/>
          <a:stretch/>
        </p:blipFill>
        <p:spPr>
          <a:xfrm>
            <a:off x="3818878" y="3861786"/>
            <a:ext cx="4554243" cy="28586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0428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C0797E-4AF6-48AC-BBDF-EDEC2F188CEC}"/>
              </a:ext>
            </a:extLst>
          </p:cNvPr>
          <p:cNvSpPr txBox="1"/>
          <p:nvPr/>
        </p:nvSpPr>
        <p:spPr>
          <a:xfrm>
            <a:off x="2665521" y="1660994"/>
            <a:ext cx="6094520" cy="878510"/>
          </a:xfrm>
          <a:prstGeom prst="rect">
            <a:avLst/>
          </a:prstGeom>
          <a:noFill/>
        </p:spPr>
        <p:txBody>
          <a:bodyPr wrap="square">
            <a:spAutoFit/>
          </a:bodyPr>
          <a:lstStyle/>
          <a:p>
            <a:pPr algn="ctr">
              <a:lnSpc>
                <a:spcPct val="150000"/>
              </a:lnSpc>
            </a:pPr>
            <a:r>
              <a:rPr lang="el-GR" dirty="0">
                <a:latin typeface="Arial" panose="020B0604020202020204" pitchFamily="34" charset="0"/>
                <a:cs typeface="Arial" panose="020B0604020202020204" pitchFamily="34" charset="0"/>
              </a:rPr>
              <a:t>Η</a:t>
            </a:r>
            <a:r>
              <a:rPr lang="el-GR" sz="1800" b="0" i="0" u="none" strike="noStrike" baseline="0" dirty="0">
                <a:latin typeface="Arial" panose="020B0604020202020204" pitchFamily="34" charset="0"/>
                <a:cs typeface="Arial" panose="020B0604020202020204" pitchFamily="34" charset="0"/>
              </a:rPr>
              <a:t> κύρια αιτία του επιλόχειου πυρετού αναγνωρίστηκε ως η λοίμωξη από στρεπτόκοκκο!!!</a:t>
            </a:r>
            <a:endParaRPr lang="el-GR"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DCD2A18-6011-4192-BC7F-E7EBB41DDA62}"/>
              </a:ext>
            </a:extLst>
          </p:cNvPr>
          <p:cNvPicPr>
            <a:picLocks noChangeAspect="1"/>
          </p:cNvPicPr>
          <p:nvPr/>
        </p:nvPicPr>
        <p:blipFill>
          <a:blip r:embed="rId2"/>
          <a:stretch>
            <a:fillRect/>
          </a:stretch>
        </p:blipFill>
        <p:spPr>
          <a:xfrm>
            <a:off x="3048740" y="2825014"/>
            <a:ext cx="6094520" cy="2986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1152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D1D00D-4BE0-4E2D-9794-A737C5DF33A1}"/>
              </a:ext>
            </a:extLst>
          </p:cNvPr>
          <p:cNvSpPr txBox="1"/>
          <p:nvPr/>
        </p:nvSpPr>
        <p:spPr>
          <a:xfrm>
            <a:off x="1502545" y="837462"/>
            <a:ext cx="6094520" cy="456535"/>
          </a:xfrm>
          <a:prstGeom prst="rect">
            <a:avLst/>
          </a:prstGeom>
          <a:noFill/>
        </p:spPr>
        <p:txBody>
          <a:bodyPr wrap="square">
            <a:spAutoFit/>
          </a:bodyPr>
          <a:lstStyle/>
          <a:p>
            <a:pPr>
              <a:lnSpc>
                <a:spcPct val="150000"/>
              </a:lnSpc>
            </a:pPr>
            <a:r>
              <a:rPr lang="el-GR" sz="1800" b="0" i="0" u="sng" strike="noStrike" baseline="0" dirty="0">
                <a:latin typeface="Arial" panose="020B0604020202020204" pitchFamily="34" charset="0"/>
                <a:cs typeface="Arial" panose="020B0604020202020204" pitchFamily="34" charset="0"/>
              </a:rPr>
              <a:t>Ευλογιά και εμβολιασμός</a:t>
            </a:r>
          </a:p>
        </p:txBody>
      </p:sp>
      <p:sp>
        <p:nvSpPr>
          <p:cNvPr id="4" name="TextBox 3">
            <a:extLst>
              <a:ext uri="{FF2B5EF4-FFF2-40B4-BE49-F238E27FC236}">
                <a16:creationId xmlns:a16="http://schemas.microsoft.com/office/drawing/2014/main" id="{DB9F31A9-A34E-4C1C-8050-ABA677D254E5}"/>
              </a:ext>
            </a:extLst>
          </p:cNvPr>
          <p:cNvSpPr txBox="1"/>
          <p:nvPr/>
        </p:nvSpPr>
        <p:spPr>
          <a:xfrm>
            <a:off x="1502544" y="1440804"/>
            <a:ext cx="10002915" cy="2118529"/>
          </a:xfrm>
          <a:prstGeom prst="rect">
            <a:avLst/>
          </a:prstGeom>
          <a:noFill/>
        </p:spPr>
        <p:txBody>
          <a:bodyPr wrap="square">
            <a:spAutoFit/>
          </a:bodyPr>
          <a:lstStyle/>
          <a:p>
            <a:pPr algn="just">
              <a:lnSpc>
                <a:spcPct val="150000"/>
              </a:lnSpc>
            </a:pPr>
            <a:r>
              <a:rPr lang="el-GR" b="0" i="0" u="none" strike="noStrike" baseline="0" dirty="0">
                <a:latin typeface="Arial" panose="020B0604020202020204" pitchFamily="34" charset="0"/>
                <a:cs typeface="Arial" panose="020B0604020202020204" pitchFamily="34" charset="0"/>
              </a:rPr>
              <a:t>Στα τέλη του 18ου αιώνα, 400.000 άνθρωποι πέθαιναν κάθε χρόνο από το </a:t>
            </a:r>
            <a:r>
              <a:rPr lang="el-GR" dirty="0">
                <a:latin typeface="Arial" panose="020B0604020202020204" pitchFamily="34" charset="0"/>
                <a:cs typeface="Arial" panose="020B0604020202020204" pitchFamily="34" charset="0"/>
              </a:rPr>
              <a:t>νόσημα της ευλογιάς (smallpox), ενώ 1/3 των επιζώντων τυφλώνονταν ως αποτέλεσμα λοιμώξεων </a:t>
            </a:r>
            <a:r>
              <a:rPr lang="el-GR" b="0" i="0" u="none" strike="noStrike" baseline="0" dirty="0">
                <a:latin typeface="Arial" panose="020B0604020202020204" pitchFamily="34" charset="0"/>
                <a:cs typeface="Arial" panose="020B0604020202020204" pitchFamily="34" charset="0"/>
              </a:rPr>
              <a:t>του κερατοειδούς. Ο </a:t>
            </a:r>
            <a:r>
              <a:rPr lang="en-US" b="0" i="0" u="none" strike="noStrike" baseline="0" dirty="0">
                <a:latin typeface="Arial" panose="020B0604020202020204" pitchFamily="34" charset="0"/>
                <a:cs typeface="Arial" panose="020B0604020202020204" pitchFamily="34" charset="0"/>
              </a:rPr>
              <a:t>Jenner</a:t>
            </a:r>
            <a:r>
              <a:rPr lang="el-GR" dirty="0">
                <a:latin typeface="Arial" panose="020B0604020202020204" pitchFamily="34" charset="0"/>
                <a:cs typeface="Arial" panose="020B0604020202020204" pitchFamily="34" charset="0"/>
              </a:rPr>
              <a:t> π</a:t>
            </a:r>
            <a:r>
              <a:rPr lang="el-GR" b="0" i="0" u="none" strike="noStrike" baseline="0" dirty="0">
                <a:latin typeface="Arial" panose="020B0604020202020204" pitchFamily="34" charset="0"/>
                <a:cs typeface="Arial" panose="020B0604020202020204" pitchFamily="34" charset="0"/>
              </a:rPr>
              <a:t>αρατήρησε, όπως και άλλοι άνθρωποι πριν από αυτόν, ότι οι νεαρές γυναίκες που απασχολούνταν ως </a:t>
            </a:r>
            <a:r>
              <a:rPr lang="el-GR" dirty="0">
                <a:latin typeface="Arial" panose="020B0604020202020204" pitchFamily="34" charset="0"/>
                <a:cs typeface="Arial" panose="020B0604020202020204" pitchFamily="34" charset="0"/>
              </a:rPr>
              <a:t>εργάτριες για την άμελξη των αγελάδων, ανέπτυσσαν μια ήπια μορφή της νόσου που ονομαζόταν δαμαλίτιδα (</a:t>
            </a:r>
            <a:r>
              <a:rPr lang="en-US" dirty="0">
                <a:latin typeface="Arial" panose="020B0604020202020204" pitchFamily="34" charset="0"/>
                <a:cs typeface="Arial" panose="020B0604020202020204" pitchFamily="34" charset="0"/>
              </a:rPr>
              <a:t>cowpox).</a:t>
            </a:r>
            <a:endParaRPr lang="el-GR"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77D25AC-3E5B-4841-9D26-DD0BA4CBC5B6}"/>
              </a:ext>
            </a:extLst>
          </p:cNvPr>
          <p:cNvPicPr>
            <a:picLocks noChangeAspect="1"/>
          </p:cNvPicPr>
          <p:nvPr/>
        </p:nvPicPr>
        <p:blipFill>
          <a:blip r:embed="rId2"/>
          <a:stretch>
            <a:fillRect/>
          </a:stretch>
        </p:blipFill>
        <p:spPr>
          <a:xfrm>
            <a:off x="4466947" y="3936959"/>
            <a:ext cx="3258106" cy="2490474"/>
          </a:xfrm>
          <a:prstGeom prst="rect">
            <a:avLst/>
          </a:prstGeom>
          <a:ln>
            <a:noFill/>
          </a:ln>
          <a:effectLst>
            <a:softEdge rad="112500"/>
          </a:effectLst>
        </p:spPr>
      </p:pic>
    </p:spTree>
    <p:extLst>
      <p:ext uri="{BB962C8B-B14F-4D97-AF65-F5344CB8AC3E}">
        <p14:creationId xmlns:p14="http://schemas.microsoft.com/office/powerpoint/2010/main" val="255879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6BF747-9486-49AA-BE6B-0F9325B8948D}"/>
              </a:ext>
            </a:extLst>
          </p:cNvPr>
          <p:cNvPicPr>
            <a:picLocks noChangeAspect="1"/>
          </p:cNvPicPr>
          <p:nvPr/>
        </p:nvPicPr>
        <p:blipFill rotWithShape="1">
          <a:blip r:embed="rId2"/>
          <a:srcRect l="36481" t="53980" r="35631" b="14822"/>
          <a:stretch/>
        </p:blipFill>
        <p:spPr>
          <a:xfrm>
            <a:off x="932895" y="976544"/>
            <a:ext cx="7376604" cy="48383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a:extLst>
              <a:ext uri="{FF2B5EF4-FFF2-40B4-BE49-F238E27FC236}">
                <a16:creationId xmlns:a16="http://schemas.microsoft.com/office/drawing/2014/main" id="{BF60642B-FD34-4B50-ACD2-CAB0390FF562}"/>
              </a:ext>
            </a:extLst>
          </p:cNvPr>
          <p:cNvSpPr txBox="1"/>
          <p:nvPr/>
        </p:nvSpPr>
        <p:spPr>
          <a:xfrm>
            <a:off x="7670305" y="674450"/>
            <a:ext cx="4456592" cy="5442516"/>
          </a:xfrm>
          <a:prstGeom prst="rect">
            <a:avLst/>
          </a:prstGeom>
          <a:noFill/>
        </p:spPr>
        <p:txBody>
          <a:bodyPr wrap="square">
            <a:spAutoFit/>
          </a:bodyPr>
          <a:lstStyle/>
          <a:p>
            <a:pPr algn="just">
              <a:lnSpc>
                <a:spcPct val="150000"/>
              </a:lnSpc>
            </a:pPr>
            <a:r>
              <a:rPr lang="el-GR" sz="1800" b="0" i="0" u="none" strike="noStrike" baseline="0" dirty="0">
                <a:latin typeface="Arial" panose="020B0604020202020204" pitchFamily="34" charset="0"/>
                <a:cs typeface="Arial" panose="020B0604020202020204" pitchFamily="34" charset="0"/>
              </a:rPr>
              <a:t>Το 1967 ο Παγκόσμιος Οργανισμός Υγείας (World Health Organization· WHO)</a:t>
            </a:r>
          </a:p>
          <a:p>
            <a:pPr algn="just">
              <a:lnSpc>
                <a:spcPct val="150000"/>
              </a:lnSpc>
            </a:pPr>
            <a:r>
              <a:rPr lang="el-GR" sz="1800" b="0" i="0" u="none" strike="noStrike" baseline="0" dirty="0">
                <a:latin typeface="Arial" panose="020B0604020202020204" pitchFamily="34" charset="0"/>
                <a:cs typeface="Arial" panose="020B0604020202020204" pitchFamily="34" charset="0"/>
              </a:rPr>
              <a:t>ξεκίνησε τις διεθνείς προσπάθειες για την εξάλειψη της ευλογιάς χρησιμοποιώ-</a:t>
            </a:r>
          </a:p>
          <a:p>
            <a:pPr algn="just">
              <a:lnSpc>
                <a:spcPct val="150000"/>
              </a:lnSpc>
            </a:pPr>
            <a:r>
              <a:rPr lang="el-GR" sz="1800" b="0" i="0" u="none" strike="noStrike" baseline="0" dirty="0">
                <a:latin typeface="Arial" panose="020B0604020202020204" pitchFamily="34" charset="0"/>
                <a:cs typeface="Arial" panose="020B0604020202020204" pitchFamily="34" charset="0"/>
              </a:rPr>
              <a:t>ντας εμβολιασμούς με τον ιό της δαμαλίτιδας (ιός </a:t>
            </a:r>
            <a:r>
              <a:rPr lang="el-GR" sz="1800" b="0" i="1" u="none" strike="noStrike" baseline="0" dirty="0">
                <a:latin typeface="Arial" panose="020B0604020202020204" pitchFamily="34" charset="0"/>
                <a:cs typeface="Arial" panose="020B0604020202020204" pitchFamily="34" charset="0"/>
              </a:rPr>
              <a:t>Orthopoxvirus</a:t>
            </a:r>
            <a:r>
              <a:rPr lang="el-GR" sz="1800" b="0" i="0" u="none" strike="noStrike" baseline="0" dirty="0">
                <a:latin typeface="Arial" panose="020B0604020202020204" pitchFamily="34" charset="0"/>
                <a:cs typeface="Arial" panose="020B0604020202020204" pitchFamily="34" charset="0"/>
              </a:rPr>
              <a:t>). Εκτιμάται ότι, μέχρι τότε, η ευλογιά έπλητε 15 εκατομμύρια ανθρώπους ετησίως ανά τον κόσμο, εκ των οποίων τα 2 εκατομμύρια έχαναν τη ζωή τους και εκατομμύρια άλλα έμεναν τυφλά ή παραμορφωμένα. Το 1980 ο WHO πιστοποίησε ότι η ευλογιά είχε εξαλειφθεί</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709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7A5D6D-348E-4F72-A1CD-5D3A3477A05D}"/>
              </a:ext>
            </a:extLst>
          </p:cNvPr>
          <p:cNvSpPr txBox="1"/>
          <p:nvPr/>
        </p:nvSpPr>
        <p:spPr>
          <a:xfrm>
            <a:off x="987641" y="645396"/>
            <a:ext cx="6094520" cy="369332"/>
          </a:xfrm>
          <a:prstGeom prst="rect">
            <a:avLst/>
          </a:prstGeom>
          <a:noFill/>
        </p:spPr>
        <p:txBody>
          <a:bodyPr wrap="square">
            <a:spAutoFit/>
          </a:bodyPr>
          <a:lstStyle/>
          <a:p>
            <a:r>
              <a:rPr lang="el-GR" sz="1800" b="0" i="0" u="sng" strike="noStrike" baseline="0" dirty="0">
                <a:latin typeface="Arial" panose="020B0604020202020204" pitchFamily="34" charset="0"/>
                <a:cs typeface="Arial" panose="020B0604020202020204" pitchFamily="34" charset="0"/>
              </a:rPr>
              <a:t>Χολέρα και κοπρανώδης μόλυνση μέσω του νερού</a:t>
            </a:r>
            <a:endParaRPr lang="el-GR" u="sng"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A395EE-C853-4CA9-B05E-40B629FDD339}"/>
              </a:ext>
            </a:extLst>
          </p:cNvPr>
          <p:cNvSpPr txBox="1"/>
          <p:nvPr/>
        </p:nvSpPr>
        <p:spPr>
          <a:xfrm>
            <a:off x="987641" y="1108787"/>
            <a:ext cx="10393532"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Στην Αγγλία η νόσος μεταφέρθηκε από την ηπειρωτική Ευρώπη και η πρώτη επιδημία σημειώθηκε τον Οκτώβριο του 1831 στο Λονδίνο.</a:t>
            </a:r>
            <a:r>
              <a:rPr lang="en-US" dirty="0">
                <a:latin typeface="Arial" panose="020B0604020202020204" pitchFamily="34" charset="0"/>
                <a:cs typeface="Arial" panose="020B0604020202020204" pitchFamily="34" charset="0"/>
              </a:rPr>
              <a:t> A</a:t>
            </a:r>
            <a:r>
              <a:rPr lang="el-GR" dirty="0">
                <a:latin typeface="Arial" panose="020B0604020202020204" pitchFamily="34" charset="0"/>
                <a:cs typeface="Arial" panose="020B0604020202020204" pitchFamily="34" charset="0"/>
              </a:rPr>
              <a:t>κολούθησε η δεύτερη επιδημία χολέρας, το 1848 και η τρίτη το 1853 και διήρκεσε μέχρι το 1855. Ο </a:t>
            </a:r>
            <a:r>
              <a:rPr lang="en-US" dirty="0">
                <a:latin typeface="Arial" panose="020B0604020202020204" pitchFamily="34" charset="0"/>
                <a:cs typeface="Arial" panose="020B0604020202020204" pitchFamily="34" charset="0"/>
              </a:rPr>
              <a:t>John</a:t>
            </a:r>
            <a:r>
              <a:rPr lang="el-GR" dirty="0">
                <a:latin typeface="Arial" panose="020B0604020202020204" pitchFamily="34" charset="0"/>
                <a:cs typeface="Arial" panose="020B0604020202020204" pitchFamily="34" charset="0"/>
              </a:rPr>
              <a:t> Snow υπέθεσε ότι η χολέρα μεταδίδεται από</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έναν παράγοντα που βρίσκεται στο νερό.</a:t>
            </a:r>
          </a:p>
        </p:txBody>
      </p:sp>
      <p:pic>
        <p:nvPicPr>
          <p:cNvPr id="9" name="Picture 8">
            <a:extLst>
              <a:ext uri="{FF2B5EF4-FFF2-40B4-BE49-F238E27FC236}">
                <a16:creationId xmlns:a16="http://schemas.microsoft.com/office/drawing/2014/main" id="{C9FD1A76-9D5F-42C2-8EFB-E85E4A36E598}"/>
              </a:ext>
            </a:extLst>
          </p:cNvPr>
          <p:cNvPicPr>
            <a:picLocks noChangeAspect="1"/>
          </p:cNvPicPr>
          <p:nvPr/>
        </p:nvPicPr>
        <p:blipFill rotWithShape="1">
          <a:blip r:embed="rId2"/>
          <a:srcRect l="35097" t="18899" r="34685" b="45243"/>
          <a:stretch/>
        </p:blipFill>
        <p:spPr>
          <a:xfrm>
            <a:off x="3463215" y="3131413"/>
            <a:ext cx="5265569" cy="3450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036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3FE486-2EA5-4D3A-868D-547CE5D404D3}"/>
              </a:ext>
            </a:extLst>
          </p:cNvPr>
          <p:cNvSpPr txBox="1"/>
          <p:nvPr/>
        </p:nvSpPr>
        <p:spPr>
          <a:xfrm>
            <a:off x="579637" y="0"/>
            <a:ext cx="11032726" cy="6019533"/>
          </a:xfrm>
          <a:prstGeom prst="rect">
            <a:avLst/>
          </a:prstGeom>
          <a:noFill/>
        </p:spPr>
        <p:txBody>
          <a:bodyPr wrap="square">
            <a:spAutoFit/>
          </a:bodyPr>
          <a:lstStyle/>
          <a:p>
            <a:pPr algn="l"/>
            <a:endParaRPr lang="el-GR" sz="1050" b="0" i="0" u="none" strike="noStrike" baseline="0" dirty="0">
              <a:solidFill>
                <a:srgbClr val="000000"/>
              </a:solidFill>
              <a:latin typeface="Calibri" panose="020F0502020204030204" pitchFamily="34" charset="0"/>
            </a:endParaRPr>
          </a:p>
          <a:p>
            <a:pPr algn="just">
              <a:lnSpc>
                <a:spcPct val="150000"/>
              </a:lnSpc>
            </a:pPr>
            <a:r>
              <a:rPr lang="el-GR" sz="1800" b="1" i="0" u="none" strike="noStrike" baseline="0" dirty="0">
                <a:latin typeface="Arial" panose="020B0604020202020204" pitchFamily="34" charset="0"/>
                <a:cs typeface="Arial" panose="020B0604020202020204" pitchFamily="34" charset="0"/>
              </a:rPr>
              <a:t>Διερεύνηση επιδημιών &amp; κρουσμάτων χολέρας (“</a:t>
            </a:r>
            <a:r>
              <a:rPr lang="en-US" sz="1800" b="1" i="0" u="none" strike="noStrike" baseline="0" dirty="0">
                <a:latin typeface="Arial" panose="020B0604020202020204" pitchFamily="34" charset="0"/>
                <a:cs typeface="Arial" panose="020B0604020202020204" pitchFamily="34" charset="0"/>
              </a:rPr>
              <a:t>The Grand Experiment”, J. Snow, 1854)</a:t>
            </a:r>
            <a:endParaRPr lang="en-US" sz="1800" b="0" i="0" u="none" strike="noStrike" baseline="0" dirty="0">
              <a:latin typeface="Arial" panose="020B0604020202020204" pitchFamily="34" charset="0"/>
              <a:cs typeface="Arial" panose="020B0604020202020204" pitchFamily="34" charset="0"/>
            </a:endParaRPr>
          </a:p>
          <a:p>
            <a:pPr algn="just">
              <a:lnSpc>
                <a:spcPct val="150000"/>
              </a:lnSpc>
            </a:pPr>
            <a:r>
              <a:rPr lang="el-GR" sz="1800" b="0" u="none" strike="noStrike" baseline="0" dirty="0">
                <a:latin typeface="Arial" panose="020B0604020202020204" pitchFamily="34" charset="0"/>
                <a:cs typeface="Arial" panose="020B0604020202020204" pitchFamily="34" charset="0"/>
              </a:rPr>
              <a:t>Μελέτη της κεντρικής ύδρευσης μιας περιοχής του Λονδίνου με τα ακόλουθα χαρακτηριστικά:</a:t>
            </a:r>
          </a:p>
          <a:p>
            <a:pPr algn="just">
              <a:lnSpc>
                <a:spcPct val="150000"/>
              </a:lnSpc>
            </a:pPr>
            <a:r>
              <a:rPr lang="el-GR" sz="1800" b="0" u="none" strike="noStrike" baseline="0" dirty="0">
                <a:latin typeface="Arial" panose="020B0604020202020204" pitchFamily="34" charset="0"/>
                <a:cs typeface="Arial" panose="020B0604020202020204" pitchFamily="34" charset="0"/>
              </a:rPr>
              <a:t>1.Ύδρευση από δύο διαφορετικές εταιρείες (</a:t>
            </a:r>
            <a:r>
              <a:rPr lang="en-US" sz="1800" b="0" u="none" strike="noStrike" baseline="0" dirty="0">
                <a:latin typeface="Arial" panose="020B0604020202020204" pitchFamily="34" charset="0"/>
                <a:cs typeface="Arial" panose="020B0604020202020204" pitchFamily="34" charset="0"/>
              </a:rPr>
              <a:t>Lambeth:</a:t>
            </a:r>
            <a:r>
              <a:rPr lang="el-GR" sz="1800" b="0" u="none" strike="noStrike" baseline="0" dirty="0">
                <a:latin typeface="Arial" panose="020B0604020202020204" pitchFamily="34" charset="0"/>
                <a:cs typeface="Arial" panose="020B0604020202020204" pitchFamily="34" charset="0"/>
              </a:rPr>
              <a:t> σχετικά καθαρό νερό &amp; </a:t>
            </a:r>
            <a:r>
              <a:rPr lang="en-US" sz="1800" b="0" u="none" strike="noStrike" baseline="0" dirty="0">
                <a:latin typeface="Arial" panose="020B0604020202020204" pitchFamily="34" charset="0"/>
                <a:cs typeface="Arial" panose="020B0604020202020204" pitchFamily="34" charset="0"/>
              </a:rPr>
              <a:t>Southwark:</a:t>
            </a:r>
            <a:r>
              <a:rPr lang="el-GR" sz="1800" b="0" u="none" strike="noStrike" baseline="0" dirty="0">
                <a:latin typeface="Arial" panose="020B0604020202020204" pitchFamily="34" charset="0"/>
                <a:cs typeface="Arial" panose="020B0604020202020204" pitchFamily="34" charset="0"/>
              </a:rPr>
              <a:t> νερό μολυσμένο με απόβλητα υπονόμων).</a:t>
            </a:r>
          </a:p>
          <a:p>
            <a:pPr algn="just">
              <a:lnSpc>
                <a:spcPct val="150000"/>
              </a:lnSpc>
            </a:pPr>
            <a:r>
              <a:rPr lang="el-GR" sz="1800" b="0" u="none" strike="noStrike" baseline="0" dirty="0">
                <a:latin typeface="Arial" panose="020B0604020202020204" pitchFamily="34" charset="0"/>
                <a:cs typeface="Arial" panose="020B0604020202020204" pitchFamily="34" charset="0"/>
              </a:rPr>
              <a:t>2.Άτομα με ίδια χαρακτηριστικά (ηλικία, φύλο, κοινωνικο-οικονομική κατάσταση, διατροφικές συνήθειες) υδρεύονταν και από τις δύο εταιρείες.</a:t>
            </a:r>
          </a:p>
          <a:p>
            <a:pPr algn="just">
              <a:lnSpc>
                <a:spcPct val="150000"/>
              </a:lnSpc>
            </a:pPr>
            <a:endParaRPr lang="el-GR" sz="1800" b="0" u="none" strike="noStrike" baseline="0" dirty="0">
              <a:latin typeface="Arial" panose="020B0604020202020204" pitchFamily="34" charset="0"/>
              <a:cs typeface="Arial" panose="020B0604020202020204" pitchFamily="34" charset="0"/>
            </a:endParaRPr>
          </a:p>
          <a:p>
            <a:pPr algn="just">
              <a:lnSpc>
                <a:spcPct val="150000"/>
              </a:lnSpc>
            </a:pPr>
            <a:r>
              <a:rPr lang="el-GR" sz="1800" b="0" i="1" u="none" strike="noStrike" baseline="0" dirty="0">
                <a:latin typeface="Arial" panose="020B0604020202020204" pitchFamily="34" charset="0"/>
                <a:cs typeface="Arial" panose="020B0604020202020204" pitchFamily="34" charset="0"/>
              </a:rPr>
              <a:t>Αποτέλεσμα;</a:t>
            </a:r>
          </a:p>
          <a:p>
            <a:pPr algn="just">
              <a:lnSpc>
                <a:spcPct val="150000"/>
              </a:lnSpc>
            </a:pPr>
            <a:r>
              <a:rPr lang="el-GR" sz="1800" b="0" i="1" u="none" strike="noStrike" baseline="0" dirty="0">
                <a:latin typeface="Arial" panose="020B0604020202020204" pitchFamily="34" charset="0"/>
                <a:cs typeface="Arial" panose="020B0604020202020204" pitchFamily="34" charset="0"/>
              </a:rPr>
              <a:t>Οι κάτοικοι που υδρεύονταν από την </a:t>
            </a:r>
            <a:r>
              <a:rPr lang="en-US" sz="1800" b="0" i="1" u="none" strike="noStrike" baseline="0" dirty="0">
                <a:latin typeface="Arial" panose="020B0604020202020204" pitchFamily="34" charset="0"/>
                <a:cs typeface="Arial" panose="020B0604020202020204" pitchFamily="34" charset="0"/>
              </a:rPr>
              <a:t>Lambeth</a:t>
            </a:r>
            <a:r>
              <a:rPr lang="el-GR" sz="1800" b="0" i="1" u="none" strike="noStrike" baseline="0" dirty="0">
                <a:latin typeface="Arial" panose="020B0604020202020204" pitchFamily="34" charset="0"/>
                <a:cs typeface="Arial" panose="020B0604020202020204" pitchFamily="34" charset="0"/>
              </a:rPr>
              <a:t> παρουσίασαν 8-9 φορές μικρότερη θνησιμότητα από χολέρα σε σχέση με τους κατοίκους που υδρεύονταν από την </a:t>
            </a:r>
            <a:r>
              <a:rPr lang="en-US" sz="1800" b="0" i="1" u="none" strike="noStrike" baseline="0" dirty="0">
                <a:latin typeface="Arial" panose="020B0604020202020204" pitchFamily="34" charset="0"/>
                <a:cs typeface="Arial" panose="020B0604020202020204" pitchFamily="34" charset="0"/>
              </a:rPr>
              <a:t>Southwark.</a:t>
            </a:r>
            <a:endParaRPr lang="el-GR" sz="1800" b="0" i="1" u="none" strike="noStrike" baseline="0" dirty="0">
              <a:latin typeface="Arial" panose="020B0604020202020204" pitchFamily="34" charset="0"/>
              <a:cs typeface="Arial" panose="020B0604020202020204" pitchFamily="34" charset="0"/>
            </a:endParaRPr>
          </a:p>
          <a:p>
            <a:pPr algn="just">
              <a:lnSpc>
                <a:spcPct val="150000"/>
              </a:lnSpc>
            </a:pPr>
            <a:endParaRPr lang="el-GR" i="1" dirty="0">
              <a:latin typeface="Arial" panose="020B0604020202020204" pitchFamily="34" charset="0"/>
              <a:cs typeface="Arial" panose="020B0604020202020204" pitchFamily="34" charset="0"/>
            </a:endParaRPr>
          </a:p>
          <a:p>
            <a:pPr algn="just">
              <a:lnSpc>
                <a:spcPct val="150000"/>
              </a:lnSpc>
            </a:pPr>
            <a:r>
              <a:rPr lang="el-GR" i="1" dirty="0">
                <a:latin typeface="Arial" panose="020B0604020202020204" pitchFamily="34" charset="0"/>
                <a:cs typeface="Arial" panose="020B0604020202020204" pitchFamily="34" charset="0"/>
              </a:rPr>
              <a:t>Συμπέρασμα; </a:t>
            </a:r>
          </a:p>
          <a:p>
            <a:pPr algn="just">
              <a:lnSpc>
                <a:spcPct val="150000"/>
              </a:lnSpc>
            </a:pPr>
            <a:r>
              <a:rPr lang="el-GR" i="1" dirty="0">
                <a:latin typeface="Arial" panose="020B0604020202020204" pitchFamily="34" charset="0"/>
                <a:cs typeface="Arial" panose="020B0604020202020204" pitchFamily="34" charset="0"/>
              </a:rPr>
              <a:t>Ο αιτιολογικός παράγοντας της χολέρας είναι μικροοργανισμός και ο κύριος τρόπος μετάδοσης της νόσου είναι η κοπρανώδης ρύπανση του νερού.</a:t>
            </a:r>
          </a:p>
        </p:txBody>
      </p:sp>
    </p:spTree>
    <p:extLst>
      <p:ext uri="{BB962C8B-B14F-4D97-AF65-F5344CB8AC3E}">
        <p14:creationId xmlns:p14="http://schemas.microsoft.com/office/powerpoint/2010/main" val="140247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80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E86C1-47D2-4546-AC48-8A9F1073DE82}"/>
              </a:ext>
            </a:extLst>
          </p:cNvPr>
          <p:cNvPicPr>
            <a:picLocks noChangeAspect="1"/>
          </p:cNvPicPr>
          <p:nvPr/>
        </p:nvPicPr>
        <p:blipFill rotWithShape="1">
          <a:blip r:embed="rId2"/>
          <a:srcRect l="31384" t="38706" r="33374" b="30873"/>
          <a:stretch/>
        </p:blipFill>
        <p:spPr>
          <a:xfrm>
            <a:off x="390618" y="621437"/>
            <a:ext cx="4332302" cy="2379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226A4302-CD0B-4747-9E4F-9169A2DD55AE}"/>
              </a:ext>
            </a:extLst>
          </p:cNvPr>
          <p:cNvPicPr>
            <a:picLocks noChangeAspect="1"/>
          </p:cNvPicPr>
          <p:nvPr/>
        </p:nvPicPr>
        <p:blipFill rotWithShape="1">
          <a:blip r:embed="rId3"/>
          <a:srcRect l="30510" t="22524" r="30607" b="44984"/>
          <a:stretch/>
        </p:blipFill>
        <p:spPr>
          <a:xfrm>
            <a:off x="5193437" y="2874145"/>
            <a:ext cx="6125593" cy="29540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6904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37C301-D07E-4A13-836E-6F7AF7CB7E1E}"/>
              </a:ext>
            </a:extLst>
          </p:cNvPr>
          <p:cNvSpPr>
            <a:spLocks noGrp="1"/>
          </p:cNvSpPr>
          <p:nvPr>
            <p:ph type="body" sz="quarter" idx="14"/>
          </p:nvPr>
        </p:nvSpPr>
        <p:spPr>
          <a:xfrm>
            <a:off x="217502" y="356093"/>
            <a:ext cx="11572044" cy="3403600"/>
          </a:xfrm>
        </p:spPr>
        <p:txBody>
          <a:bodyPr/>
          <a:lstStyle/>
          <a:p>
            <a:pPr marL="0" indent="0">
              <a:lnSpc>
                <a:spcPct val="150000"/>
              </a:lnSpc>
              <a:buNone/>
            </a:pPr>
            <a:r>
              <a:rPr lang="el-GR" b="1" dirty="0">
                <a:latin typeface="Arial" panose="020B0604020202020204" pitchFamily="34" charset="0"/>
                <a:cs typeface="Arial" panose="020B0604020202020204" pitchFamily="34" charset="0"/>
              </a:rPr>
              <a:t>Τι θα μάθουμε σε αυτό το εξάμηνο?</a:t>
            </a:r>
          </a:p>
          <a:p>
            <a:pPr algn="just">
              <a:lnSpc>
                <a:spcPct val="150000"/>
              </a:lnSpc>
            </a:pPr>
            <a:r>
              <a:rPr lang="el-GR" dirty="0">
                <a:latin typeface="Arial" panose="020B0604020202020204" pitchFamily="34" charset="0"/>
                <a:cs typeface="Arial" panose="020B0604020202020204" pitchFamily="34" charset="0"/>
              </a:rPr>
              <a:t>Εισαγωγή στην Επιδημιολογία</a:t>
            </a:r>
          </a:p>
          <a:p>
            <a:pPr algn="just">
              <a:lnSpc>
                <a:spcPct val="150000"/>
              </a:lnSpc>
            </a:pPr>
            <a:r>
              <a:rPr lang="el-GR" dirty="0">
                <a:latin typeface="Arial" panose="020B0604020202020204" pitchFamily="34" charset="0"/>
                <a:cs typeface="Arial" panose="020B0604020202020204" pitchFamily="34" charset="0"/>
              </a:rPr>
              <a:t>Κατηγορίες και ταξινόμηση τροφιμογενών νοσημάτων </a:t>
            </a:r>
          </a:p>
          <a:p>
            <a:pPr algn="just">
              <a:lnSpc>
                <a:spcPct val="150000"/>
              </a:lnSpc>
            </a:pPr>
            <a:r>
              <a:rPr lang="el-GR" dirty="0">
                <a:latin typeface="Arial" panose="020B0604020202020204" pitchFamily="34" charset="0"/>
                <a:cs typeface="Arial" panose="020B0604020202020204" pitchFamily="34" charset="0"/>
              </a:rPr>
              <a:t>Χαρακτηριστικά και μετάδοση λοιμογόνων παραγόντων</a:t>
            </a:r>
          </a:p>
          <a:p>
            <a:pPr algn="just">
              <a:lnSpc>
                <a:spcPct val="150000"/>
              </a:lnSpc>
            </a:pPr>
            <a:r>
              <a:rPr lang="el-GR" dirty="0">
                <a:latin typeface="Arial" panose="020B0604020202020204" pitchFamily="34" charset="0"/>
                <a:cs typeface="Arial" panose="020B0604020202020204" pitchFamily="34" charset="0"/>
              </a:rPr>
              <a:t>Επιδημιολογικοί δείκτες μέτρησης της συχνότητας εμφάνισης νοσημάτων</a:t>
            </a:r>
          </a:p>
          <a:p>
            <a:pPr algn="just">
              <a:lnSpc>
                <a:spcPct val="150000"/>
              </a:lnSpc>
            </a:pPr>
            <a:r>
              <a:rPr lang="el-GR" dirty="0">
                <a:latin typeface="Arial" panose="020B0604020202020204" pitchFamily="34" charset="0"/>
                <a:cs typeface="Arial" panose="020B0604020202020204" pitchFamily="34" charset="0"/>
              </a:rPr>
              <a:t>Επιδημιολογικά στοιχεία τροφιμογενών νοσημάτων</a:t>
            </a:r>
          </a:p>
          <a:p>
            <a:pPr algn="just">
              <a:lnSpc>
                <a:spcPct val="150000"/>
              </a:lnSpc>
            </a:pPr>
            <a:r>
              <a:rPr lang="el-GR" dirty="0">
                <a:latin typeface="Arial" panose="020B0604020202020204" pitchFamily="34" charset="0"/>
                <a:cs typeface="Arial" panose="020B0604020202020204" pitchFamily="34" charset="0"/>
              </a:rPr>
              <a:t>Βιοτρομοκρατία και ασφάλεια τροφίμων	</a:t>
            </a:r>
          </a:p>
          <a:p>
            <a:pPr algn="just">
              <a:lnSpc>
                <a:spcPct val="150000"/>
              </a:lnSpc>
            </a:pPr>
            <a:r>
              <a:rPr lang="el-GR" dirty="0">
                <a:latin typeface="Arial" panose="020B0604020202020204" pitchFamily="34" charset="0"/>
                <a:cs typeface="Arial" panose="020B0604020202020204" pitchFamily="34" charset="0"/>
              </a:rPr>
              <a:t>Τυποποίηση τροφιμογενών παθογόνων μικροοργανισμών	</a:t>
            </a:r>
          </a:p>
          <a:p>
            <a:pPr algn="just">
              <a:lnSpc>
                <a:spcPct val="150000"/>
              </a:lnSpc>
            </a:pPr>
            <a:r>
              <a:rPr lang="el-GR" dirty="0">
                <a:latin typeface="Arial" panose="020B0604020202020204" pitchFamily="34" charset="0"/>
                <a:cs typeface="Arial" panose="020B0604020202020204" pitchFamily="34" charset="0"/>
              </a:rPr>
              <a:t>Επιδημιολογική επιτήρηση των νοσημάτων</a:t>
            </a:r>
          </a:p>
          <a:p>
            <a:pPr algn="just">
              <a:lnSpc>
                <a:spcPct val="150000"/>
              </a:lnSpc>
            </a:pPr>
            <a:r>
              <a:rPr lang="el-GR" dirty="0">
                <a:latin typeface="Arial" panose="020B0604020202020204" pitchFamily="34" charset="0"/>
                <a:cs typeface="Arial" panose="020B0604020202020204" pitchFamily="34" charset="0"/>
              </a:rPr>
              <a:t>Επιδημικές εξάρσεις ή συρροές κρουσμάτων (outbreaks) </a:t>
            </a:r>
          </a:p>
          <a:p>
            <a:pPr algn="just">
              <a:lnSpc>
                <a:spcPct val="150000"/>
              </a:lnSpc>
            </a:pPr>
            <a:r>
              <a:rPr lang="el-GR" dirty="0">
                <a:latin typeface="Arial" panose="020B0604020202020204" pitchFamily="34" charset="0"/>
                <a:cs typeface="Arial" panose="020B0604020202020204" pitchFamily="34" charset="0"/>
              </a:rPr>
              <a:t>Διερεύνηση επιδημικών συρροών κρουσμάτων τροφιμογενών νοσημάτων</a:t>
            </a:r>
          </a:p>
          <a:p>
            <a:pPr algn="just">
              <a:lnSpc>
                <a:spcPct val="150000"/>
              </a:lnSpc>
            </a:pPr>
            <a:r>
              <a:rPr lang="el-GR" dirty="0">
                <a:latin typeface="Arial" panose="020B0604020202020204" pitchFamily="34" charset="0"/>
                <a:cs typeface="Arial" panose="020B0604020202020204" pitchFamily="34" charset="0"/>
              </a:rPr>
              <a:t>Μελέτες περίπτωσης (case studies) επιδημικών συρροών κρουσμάτων τροφιμογενών νοσημάτων	</a:t>
            </a:r>
          </a:p>
        </p:txBody>
      </p:sp>
      <p:pic>
        <p:nvPicPr>
          <p:cNvPr id="5" name="Picture 4">
            <a:extLst>
              <a:ext uri="{FF2B5EF4-FFF2-40B4-BE49-F238E27FC236}">
                <a16:creationId xmlns:a16="http://schemas.microsoft.com/office/drawing/2014/main" id="{241AE741-9BED-4825-B4DB-46C0251E1B61}"/>
              </a:ext>
            </a:extLst>
          </p:cNvPr>
          <p:cNvPicPr>
            <a:picLocks noChangeAspect="1"/>
          </p:cNvPicPr>
          <p:nvPr/>
        </p:nvPicPr>
        <p:blipFill>
          <a:blip r:embed="rId2"/>
          <a:stretch>
            <a:fillRect/>
          </a:stretch>
        </p:blipFill>
        <p:spPr>
          <a:xfrm>
            <a:off x="8842160" y="1502345"/>
            <a:ext cx="2752724" cy="2257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750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B9C603-0408-47D7-8166-1D3C0F6A370E}"/>
              </a:ext>
            </a:extLst>
          </p:cNvPr>
          <p:cNvSpPr txBox="1"/>
          <p:nvPr/>
        </p:nvSpPr>
        <p:spPr>
          <a:xfrm>
            <a:off x="4447712" y="1163805"/>
            <a:ext cx="7013359" cy="2534027"/>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Δημόσια Υγεία </a:t>
            </a:r>
            <a:r>
              <a:rPr lang="el-GR" dirty="0">
                <a:latin typeface="Arial" panose="020B0604020202020204" pitchFamily="34" charset="0"/>
                <a:cs typeface="Arial" panose="020B0604020202020204" pitchFamily="34" charset="0"/>
              </a:rPr>
              <a:t>είναι η “ επιστήμη και η τέχνη της πρόληψης των νοσημάτων, της επιμήκυνσης της ζωής και της προαγωγής της ανθρώπινης υγείας μέσω οργανωμένων προσπαθειών και ενημερωμένων επιλογών της κοινωνίας, των οργανώσεων, δημόσιων και ιδιωτικών, των κοινοτήτων και των ατόμων. </a:t>
            </a:r>
          </a:p>
          <a:p>
            <a:pPr algn="r">
              <a:lnSpc>
                <a:spcPct val="150000"/>
              </a:lnSpc>
            </a:pPr>
            <a:r>
              <a:rPr lang="el-GR" sz="1400" i="1" dirty="0">
                <a:latin typeface="Arial" panose="020B0604020202020204" pitchFamily="34" charset="0"/>
                <a:cs typeface="Arial" panose="020B0604020202020204" pitchFamily="34" charset="0"/>
              </a:rPr>
              <a:t>Charles-Edward A. Winslow (1920), Modern Medicine, 2: 183-191 </a:t>
            </a:r>
          </a:p>
        </p:txBody>
      </p:sp>
      <p:pic>
        <p:nvPicPr>
          <p:cNvPr id="2" name="Picture 1">
            <a:extLst>
              <a:ext uri="{FF2B5EF4-FFF2-40B4-BE49-F238E27FC236}">
                <a16:creationId xmlns:a16="http://schemas.microsoft.com/office/drawing/2014/main" id="{39B53118-395F-44E1-8185-121291D6BFEF}"/>
              </a:ext>
            </a:extLst>
          </p:cNvPr>
          <p:cNvPicPr>
            <a:picLocks noChangeAspect="1"/>
          </p:cNvPicPr>
          <p:nvPr/>
        </p:nvPicPr>
        <p:blipFill>
          <a:blip r:embed="rId2"/>
          <a:stretch>
            <a:fillRect/>
          </a:stretch>
        </p:blipFill>
        <p:spPr>
          <a:xfrm>
            <a:off x="506027" y="3888419"/>
            <a:ext cx="3098308" cy="1757779"/>
          </a:xfrm>
          <a:prstGeom prst="rect">
            <a:avLst/>
          </a:prstGeom>
        </p:spPr>
      </p:pic>
    </p:spTree>
    <p:extLst>
      <p:ext uri="{BB962C8B-B14F-4D97-AF65-F5344CB8AC3E}">
        <p14:creationId xmlns:p14="http://schemas.microsoft.com/office/powerpoint/2010/main" val="2749110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DC9766-D139-4905-80E4-2B958C911534}"/>
              </a:ext>
            </a:extLst>
          </p:cNvPr>
          <p:cNvSpPr txBox="1"/>
          <p:nvPr/>
        </p:nvSpPr>
        <p:spPr>
          <a:xfrm>
            <a:off x="99873" y="255960"/>
            <a:ext cx="11867226" cy="4611519"/>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Επιδημία:</a:t>
            </a:r>
            <a:r>
              <a:rPr lang="el-GR" dirty="0">
                <a:latin typeface="Arial" panose="020B0604020202020204" pitchFamily="34" charset="0"/>
                <a:cs typeface="Arial" panose="020B0604020202020204" pitchFamily="34" charset="0"/>
              </a:rPr>
              <a:t> είναι κάθε κατάσταση στην οποία παρατηρείται αυξημένη συχνότητα ενός νοσήματος οποιασδήποτε αιτιολογίας σε έναν πληθυσμό (&gt;100 κρούσματα). </a:t>
            </a:r>
          </a:p>
          <a:p>
            <a:pPr algn="just">
              <a:lnSpc>
                <a:spcPct val="150000"/>
              </a:lnSpc>
            </a:pPr>
            <a:r>
              <a:rPr lang="el-GR" b="1" dirty="0">
                <a:latin typeface="Arial" panose="020B0604020202020204" pitchFamily="34" charset="0"/>
                <a:cs typeface="Arial" panose="020B0604020202020204" pitchFamily="34" charset="0"/>
              </a:rPr>
              <a:t>Πανδημία:</a:t>
            </a:r>
            <a:r>
              <a:rPr lang="el-GR" dirty="0">
                <a:latin typeface="Arial" panose="020B0604020202020204" pitchFamily="34" charset="0"/>
                <a:cs typeface="Arial" panose="020B0604020202020204" pitchFamily="34" charset="0"/>
              </a:rPr>
              <a:t> αναφέρεται στην επέκταση μιας επιδημίας πέρα από τα σύνορα μιας χώρας και, ίσως, σε περισσότερες από μία ηπείρους (π.χ. πανδημία γρίπης το 1918 με &gt;50 εκατ. θανάτους). </a:t>
            </a:r>
          </a:p>
          <a:p>
            <a:pPr algn="just">
              <a:lnSpc>
                <a:spcPct val="150000"/>
              </a:lnSpc>
            </a:pPr>
            <a:r>
              <a:rPr lang="el-GR" b="1" dirty="0">
                <a:latin typeface="Arial" panose="020B0604020202020204" pitchFamily="34" charset="0"/>
                <a:cs typeface="Arial" panose="020B0604020202020204" pitchFamily="34" charset="0"/>
              </a:rPr>
              <a:t>Ενδημία:</a:t>
            </a:r>
            <a:r>
              <a:rPr lang="el-GR" dirty="0">
                <a:latin typeface="Arial" panose="020B0604020202020204" pitchFamily="34" charset="0"/>
                <a:cs typeface="Arial" panose="020B0604020202020204" pitchFamily="34" charset="0"/>
              </a:rPr>
              <a:t> η κατάσταση συνεχούς αυξημένης συχνότητας ενός, λοιμώδους συνήθως, νοσήματος σε μια περιοχή (συνήθως με τη μορφή σποραδικών κρουσμάτων). </a:t>
            </a:r>
            <a:endParaRPr lang="en-US" dirty="0">
              <a:latin typeface="Arial" panose="020B0604020202020204" pitchFamily="34" charset="0"/>
              <a:cs typeface="Arial" panose="020B0604020202020204" pitchFamily="34" charset="0"/>
            </a:endParaRPr>
          </a:p>
          <a:p>
            <a:pPr algn="just">
              <a:lnSpc>
                <a:spcPct val="150000"/>
              </a:lnSpc>
            </a:pPr>
            <a:r>
              <a:rPr lang="el-GR" b="1" dirty="0">
                <a:latin typeface="Arial" panose="020B0604020202020204" pitchFamily="34" charset="0"/>
                <a:cs typeface="Arial" panose="020B0604020202020204" pitchFamily="34" charset="0"/>
              </a:rPr>
              <a:t>Επιδημική έξαρση ή συρροή κρουσμάτων (outbreak): </a:t>
            </a:r>
            <a:r>
              <a:rPr lang="el-GR" dirty="0">
                <a:latin typeface="Arial" panose="020B0604020202020204" pitchFamily="34" charset="0"/>
                <a:cs typeface="Arial" panose="020B0604020202020204" pitchFamily="34" charset="0"/>
              </a:rPr>
              <a:t>είναι επιδημίες με παροδικό χαρακτήρα, μικρή χρονική διάρκεια (από μερικές ώρες μέχρι λίγους μήνες) και κατά κανόνα περιορισμένο αριθμό κρουσμάτων (λιγότερα από 100 κρούσματα).</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95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BC34D3-3418-4E1B-A0A7-167AD1F080E3}"/>
              </a:ext>
            </a:extLst>
          </p:cNvPr>
          <p:cNvSpPr txBox="1"/>
          <p:nvPr/>
        </p:nvSpPr>
        <p:spPr>
          <a:xfrm>
            <a:off x="570390" y="786356"/>
            <a:ext cx="11006092" cy="872034"/>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Κρούσμα (case): </a:t>
            </a:r>
            <a:r>
              <a:rPr lang="el-GR" dirty="0">
                <a:latin typeface="Arial" panose="020B0604020202020204" pitchFamily="34" charset="0"/>
                <a:cs typeface="Arial" panose="020B0604020202020204" pitchFamily="34" charset="0"/>
              </a:rPr>
              <a:t>κάθε μετρήσιμη περίπτωση εκδηλωθείσας νόσου, διαταραχής ή νοσολογικής κατάστασης στον πληθυσμό, ενίοτε δε το ίδιο το άτομο που νοσεί. </a:t>
            </a:r>
          </a:p>
        </p:txBody>
      </p:sp>
      <p:pic>
        <p:nvPicPr>
          <p:cNvPr id="3" name="Picture 2">
            <a:extLst>
              <a:ext uri="{FF2B5EF4-FFF2-40B4-BE49-F238E27FC236}">
                <a16:creationId xmlns:a16="http://schemas.microsoft.com/office/drawing/2014/main" id="{505826E2-4F6C-49DC-953E-3EBF6EA47166}"/>
              </a:ext>
            </a:extLst>
          </p:cNvPr>
          <p:cNvPicPr>
            <a:picLocks noChangeAspect="1"/>
          </p:cNvPicPr>
          <p:nvPr/>
        </p:nvPicPr>
        <p:blipFill rotWithShape="1">
          <a:blip r:embed="rId2"/>
          <a:srcRect l="36496" t="17812" r="36384" b="47909"/>
          <a:stretch/>
        </p:blipFill>
        <p:spPr>
          <a:xfrm>
            <a:off x="2787588" y="2068498"/>
            <a:ext cx="5788241" cy="3497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352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7246AE-DD48-49D2-8649-A38DD9D64F3D}"/>
              </a:ext>
            </a:extLst>
          </p:cNvPr>
          <p:cNvSpPr txBox="1"/>
          <p:nvPr/>
        </p:nvSpPr>
        <p:spPr>
          <a:xfrm>
            <a:off x="383958" y="710512"/>
            <a:ext cx="11103745" cy="2534027"/>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Λοιμώδες νόσημα: </a:t>
            </a:r>
            <a:r>
              <a:rPr lang="el-GR" dirty="0">
                <a:latin typeface="Arial" panose="020B0604020202020204" pitchFamily="34" charset="0"/>
                <a:cs typeface="Arial" panose="020B0604020202020204" pitchFamily="34" charset="0"/>
              </a:rPr>
              <a:t>οφείλεται σε ζωντανό, δυνητικά ή υποχρεωτικά νοσογόνο παράγοντα κινδύνου ή στα τοξικά προϊόντα του (π.χ. τοξίνες). </a:t>
            </a:r>
          </a:p>
          <a:p>
            <a:pPr algn="just">
              <a:lnSpc>
                <a:spcPct val="150000"/>
              </a:lnSpc>
            </a:pPr>
            <a:r>
              <a:rPr lang="el-GR" b="1" dirty="0">
                <a:latin typeface="Arial" panose="020B0604020202020204" pitchFamily="34" charset="0"/>
                <a:cs typeface="Arial" panose="020B0604020202020204" pitchFamily="34" charset="0"/>
              </a:rPr>
              <a:t>Παράγοντας κινδύνου (hazard): </a:t>
            </a:r>
            <a:r>
              <a:rPr lang="el-GR" dirty="0">
                <a:latin typeface="Arial" panose="020B0604020202020204" pitchFamily="34" charset="0"/>
                <a:cs typeface="Arial" panose="020B0604020202020204" pitchFamily="34" charset="0"/>
              </a:rPr>
              <a:t>κάθε βιολογικός, χημικός ή φυσικός παράγοντας ο οποίος είναι εύλογα πιθανό να προκαλέσει νόσο/αρρώστια ή τραυματισμό σε περίπτωση απουσίας ελέγχου του. </a:t>
            </a:r>
          </a:p>
          <a:p>
            <a:pPr algn="just">
              <a:lnSpc>
                <a:spcPct val="150000"/>
              </a:lnSpc>
            </a:pPr>
            <a:r>
              <a:rPr lang="el-GR" b="1" dirty="0">
                <a:latin typeface="Arial" panose="020B0604020202020204" pitchFamily="34" charset="0"/>
                <a:cs typeface="Arial" panose="020B0604020202020204" pitchFamily="34" charset="0"/>
              </a:rPr>
              <a:t>Κίνδυνος (risk): </a:t>
            </a:r>
            <a:r>
              <a:rPr lang="el-GR" dirty="0">
                <a:latin typeface="Arial" panose="020B0604020202020204" pitchFamily="34" charset="0"/>
                <a:cs typeface="Arial" panose="020B0604020202020204" pitchFamily="34" charset="0"/>
              </a:rPr>
              <a:t>ο συνδυασμός σοβαρότητας (severity) και πιθανότητας εμφάνισης (probability) του παράγοντα κινδύνου. </a:t>
            </a:r>
          </a:p>
        </p:txBody>
      </p:sp>
      <p:pic>
        <p:nvPicPr>
          <p:cNvPr id="8" name="Picture 7">
            <a:extLst>
              <a:ext uri="{FF2B5EF4-FFF2-40B4-BE49-F238E27FC236}">
                <a16:creationId xmlns:a16="http://schemas.microsoft.com/office/drawing/2014/main" id="{032E6133-1C12-4A8D-880A-ABB0AC4A3136}"/>
              </a:ext>
            </a:extLst>
          </p:cNvPr>
          <p:cNvPicPr>
            <a:picLocks noChangeAspect="1"/>
          </p:cNvPicPr>
          <p:nvPr/>
        </p:nvPicPr>
        <p:blipFill rotWithShape="1">
          <a:blip r:embed="rId2"/>
          <a:srcRect l="25049" t="27573" r="26456" b="18706"/>
          <a:stretch/>
        </p:blipFill>
        <p:spPr>
          <a:xfrm>
            <a:off x="2979565" y="3131598"/>
            <a:ext cx="5912529" cy="3684233"/>
          </a:xfrm>
          <a:prstGeom prst="rect">
            <a:avLst/>
          </a:prstGeom>
        </p:spPr>
      </p:pic>
    </p:spTree>
    <p:extLst>
      <p:ext uri="{BB962C8B-B14F-4D97-AF65-F5344CB8AC3E}">
        <p14:creationId xmlns:p14="http://schemas.microsoft.com/office/powerpoint/2010/main" val="156927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9EB551-6BFE-4AAF-86E8-D8793DBC1DCA}"/>
              </a:ext>
            </a:extLst>
          </p:cNvPr>
          <p:cNvSpPr txBox="1"/>
          <p:nvPr/>
        </p:nvSpPr>
        <p:spPr>
          <a:xfrm>
            <a:off x="835980" y="741143"/>
            <a:ext cx="10520039" cy="4611199"/>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Νόσος ή Νόσημα (disease): </a:t>
            </a:r>
            <a:r>
              <a:rPr lang="el-GR" dirty="0">
                <a:latin typeface="Arial" panose="020B0604020202020204" pitchFamily="34" charset="0"/>
                <a:cs typeface="Arial" panose="020B0604020202020204" pitchFamily="34" charset="0"/>
              </a:rPr>
              <a:t>αναφέρεται σε διαταραχή της διαδικασίας στο οργανικό επίπεδο (=&gt; επιφέρει μειονεκτικότητα, impairment) και σε παθολογικές βλάβες του ανθρώπινου οργανισμού, οι οποίες εκφράζονται με σημεία (=αντικειμενικές διαπιστώσεις-παρατηρήσεις) και συμπτώματα (=υποκειμενικές ενοχλήσεις), τα οποία είναι δυνατόν να υποστηρίζονται από εργαστηριακά ευρήματα (π.χ. ακτινογραφίες, βιοχημικές εξετάσεις)</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algn="just">
              <a:lnSpc>
                <a:spcPct val="150000"/>
              </a:lnSpc>
            </a:pPr>
            <a:r>
              <a:rPr lang="el-GR" b="1" dirty="0">
                <a:latin typeface="Arial" panose="020B0604020202020204" pitchFamily="34" charset="0"/>
                <a:cs typeface="Arial" panose="020B0604020202020204" pitchFamily="34" charset="0"/>
              </a:rPr>
              <a:t>Αρρώστια (illness): </a:t>
            </a:r>
            <a:r>
              <a:rPr lang="el-GR" dirty="0">
                <a:latin typeface="Arial" panose="020B0604020202020204" pitchFamily="34" charset="0"/>
                <a:cs typeface="Arial" panose="020B0604020202020204" pitchFamily="34" charset="0"/>
              </a:rPr>
              <a:t>η υποκειμενική εμπειρία της νόσου στο λειτουργικό επίπεδο (=&gt; επιφέρει ανικανότητα, disability), όταν αυτή προκαλεί ανεπιθύμητες επιπτώσεις ή ενοχλήσεις στον ανθρώπινο οργανισμό (π.χ. λειτουργικές διαταραχές, πόνο, κακουχία, εξάντληση)</a:t>
            </a:r>
            <a:r>
              <a:rPr lang="en-US">
                <a:latin typeface="Arial" panose="020B0604020202020204" pitchFamily="34" charset="0"/>
                <a:cs typeface="Arial" panose="020B0604020202020204" pitchFamily="34" charset="0"/>
              </a:rPr>
              <a:t>.</a:t>
            </a:r>
            <a:r>
              <a:rPr lang="el-GR">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a:p>
            <a:pPr algn="just">
              <a:lnSpc>
                <a:spcPct val="150000"/>
              </a:lnSpc>
            </a:pPr>
            <a:r>
              <a:rPr lang="el-GR" b="1" dirty="0">
                <a:latin typeface="Arial" panose="020B0604020202020204" pitchFamily="34" charset="0"/>
                <a:cs typeface="Arial" panose="020B0604020202020204" pitchFamily="34" charset="0"/>
              </a:rPr>
              <a:t>Ασθένεια (sickness): </a:t>
            </a:r>
            <a:r>
              <a:rPr lang="el-GR" dirty="0">
                <a:latin typeface="Arial" panose="020B0604020202020204" pitchFamily="34" charset="0"/>
                <a:cs typeface="Arial" panose="020B0604020202020204" pitchFamily="34" charset="0"/>
              </a:rPr>
              <a:t>κατάσταση δυσλειτουργίας στο κοινωνικό επίπεδο (=&gt; επιφέρει αναπηρία, handicap), όπου διαταράσσεται ο κοινωνικός ρόλος του ατόμου και επιβάλλεται ο περιορισμός του στο σπίτι ή στο νοσοκομείο (π.χ. χειρουργημένος ασθενής). </a:t>
            </a:r>
          </a:p>
        </p:txBody>
      </p:sp>
    </p:spTree>
    <p:extLst>
      <p:ext uri="{BB962C8B-B14F-4D97-AF65-F5344CB8AC3E}">
        <p14:creationId xmlns:p14="http://schemas.microsoft.com/office/powerpoint/2010/main" val="476277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4D72-7C87-4884-BF70-B62CE691283D}"/>
              </a:ext>
            </a:extLst>
          </p:cNvPr>
          <p:cNvSpPr>
            <a:spLocks noGrp="1"/>
          </p:cNvSpPr>
          <p:nvPr>
            <p:ph type="title"/>
          </p:nvPr>
        </p:nvSpPr>
        <p:spPr/>
        <p:txBody>
          <a:bodyPr>
            <a:normAutofit/>
          </a:bodyPr>
          <a:lstStyle/>
          <a:p>
            <a:pPr algn="l"/>
            <a:r>
              <a:rPr lang="el-GR" sz="2800" b="1" dirty="0">
                <a:solidFill>
                  <a:schemeClr val="bg1"/>
                </a:solidFill>
                <a:latin typeface="Arial" panose="020B0604020202020204" pitchFamily="34" charset="0"/>
                <a:cs typeface="Arial" panose="020B0604020202020204" pitchFamily="34" charset="0"/>
              </a:rPr>
              <a:t>1. </a:t>
            </a:r>
            <a:r>
              <a:rPr lang="el-GR" sz="2800" b="1" i="0" u="none" strike="noStrike" baseline="0" dirty="0">
                <a:solidFill>
                  <a:schemeClr val="bg1"/>
                </a:solidFill>
                <a:latin typeface="Arial" panose="020B0604020202020204" pitchFamily="34" charset="0"/>
                <a:cs typeface="Arial" panose="020B0604020202020204" pitchFamily="34" charset="0"/>
              </a:rPr>
              <a:t>Εισαγωγή στην Επιδημιολογία-Ορισμοί</a:t>
            </a:r>
            <a:endParaRPr lang="el-GR"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43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FB540-7B68-431F-9A0A-D17429C633D3}"/>
              </a:ext>
            </a:extLst>
          </p:cNvPr>
          <p:cNvSpPr>
            <a:spLocks noGrp="1"/>
          </p:cNvSpPr>
          <p:nvPr>
            <p:ph type="body" sz="quarter" idx="14"/>
          </p:nvPr>
        </p:nvSpPr>
        <p:spPr>
          <a:xfrm>
            <a:off x="324034" y="853243"/>
            <a:ext cx="10071717" cy="3403600"/>
          </a:xfrm>
        </p:spPr>
        <p:txBody>
          <a:bodyPr/>
          <a:lstStyle/>
          <a:p>
            <a:pPr marL="0" indent="0" algn="just">
              <a:lnSpc>
                <a:spcPct val="150000"/>
              </a:lnSpc>
              <a:buNone/>
            </a:pPr>
            <a:r>
              <a:rPr lang="el-GR" sz="1800" b="1" u="none" strike="noStrike" baseline="0" dirty="0">
                <a:latin typeface="Arial" panose="020B0604020202020204" pitchFamily="34" charset="0"/>
                <a:cs typeface="Arial" panose="020B0604020202020204" pitchFamily="34" charset="0"/>
              </a:rPr>
              <a:t>Επιδημιολογία</a:t>
            </a:r>
            <a:r>
              <a:rPr lang="el-GR" sz="1800" u="none" strike="noStrike" baseline="0" dirty="0">
                <a:latin typeface="Arial" panose="020B0604020202020204" pitchFamily="34" charset="0"/>
                <a:cs typeface="Arial" panose="020B0604020202020204" pitchFamily="34" charset="0"/>
              </a:rPr>
              <a:t> είναι η μελέτη της κατανομής και της εξέλιξης διαφόρων νοσημάτων ή χαρακτηριστικών στον ανθρώπινο πληθυσμό («περιγραφική» επιδημιολογία) και των παραγόντων που τις διαμορφώνουν ή μπορούν να τις επηρεάσουν («αναλυτική» επιδημιολογία).</a:t>
            </a:r>
            <a:endParaRPr lang="el-G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F4092B-BDD4-48D4-B55D-102C3B3BB449}"/>
              </a:ext>
            </a:extLst>
          </p:cNvPr>
          <p:cNvPicPr>
            <a:picLocks noChangeAspect="1"/>
          </p:cNvPicPr>
          <p:nvPr/>
        </p:nvPicPr>
        <p:blipFill>
          <a:blip r:embed="rId2"/>
          <a:stretch>
            <a:fillRect/>
          </a:stretch>
        </p:blipFill>
        <p:spPr>
          <a:xfrm>
            <a:off x="6427433" y="3320249"/>
            <a:ext cx="4421080" cy="2879693"/>
          </a:xfrm>
          <a:prstGeom prst="rect">
            <a:avLst/>
          </a:prstGeom>
        </p:spPr>
      </p:pic>
      <p:sp>
        <p:nvSpPr>
          <p:cNvPr id="7" name="TextBox 6">
            <a:extLst>
              <a:ext uri="{FF2B5EF4-FFF2-40B4-BE49-F238E27FC236}">
                <a16:creationId xmlns:a16="http://schemas.microsoft.com/office/drawing/2014/main" id="{A88CFFB2-F82C-4AFA-B9CD-FA6696D4BBA2}"/>
              </a:ext>
            </a:extLst>
          </p:cNvPr>
          <p:cNvSpPr txBox="1"/>
          <p:nvPr/>
        </p:nvSpPr>
        <p:spPr>
          <a:xfrm>
            <a:off x="6427433" y="2296642"/>
            <a:ext cx="3417903" cy="307777"/>
          </a:xfrm>
          <a:prstGeom prst="rect">
            <a:avLst/>
          </a:prstGeom>
          <a:noFill/>
        </p:spPr>
        <p:txBody>
          <a:bodyPr wrap="square">
            <a:spAutoFit/>
          </a:bodyPr>
          <a:lstStyle/>
          <a:p>
            <a:r>
              <a:rPr lang="el-GR" sz="1400" b="0" i="1" u="none" strike="noStrike" baseline="0" dirty="0">
                <a:latin typeface="Arial" panose="020B0604020202020204" pitchFamily="34" charset="0"/>
                <a:cs typeface="Arial" panose="020B0604020202020204" pitchFamily="34" charset="0"/>
              </a:rPr>
              <a:t>Τριχόπουλος Δ. (2004), Επιδημιολογία</a:t>
            </a:r>
            <a:endParaRPr lang="el-G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0580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5CD258-577D-490A-9C5D-D10762BBD5F1}"/>
              </a:ext>
            </a:extLst>
          </p:cNvPr>
          <p:cNvSpPr>
            <a:spLocks noGrp="1"/>
          </p:cNvSpPr>
          <p:nvPr>
            <p:ph type="body" sz="quarter" idx="14"/>
          </p:nvPr>
        </p:nvSpPr>
        <p:spPr>
          <a:xfrm>
            <a:off x="227489" y="72008"/>
            <a:ext cx="11508790" cy="2911608"/>
          </a:xfrm>
        </p:spPr>
        <p:txBody>
          <a:bodyPr/>
          <a:lstStyle/>
          <a:p>
            <a:pPr algn="l"/>
            <a:endParaRPr lang="el-GR" sz="1800" b="0" i="0" u="none" strike="noStrike" baseline="0" dirty="0">
              <a:solidFill>
                <a:srgbClr val="000000"/>
              </a:solidFill>
              <a:latin typeface="Calibri" panose="020F0502020204030204" pitchFamily="34" charset="0"/>
            </a:endParaRPr>
          </a:p>
          <a:p>
            <a:endParaRPr lang="el-GR" sz="1800" b="0" i="0" u="none" strike="noStrike" baseline="0" dirty="0">
              <a:latin typeface="Calibri" panose="020F0502020204030204" pitchFamily="34" charset="0"/>
            </a:endParaRPr>
          </a:p>
          <a:p>
            <a:pPr marL="0" indent="0" algn="just">
              <a:lnSpc>
                <a:spcPct val="150000"/>
              </a:lnSpc>
              <a:buNone/>
            </a:pPr>
            <a:r>
              <a:rPr lang="el-GR" sz="1800" b="1" u="none" strike="noStrike" baseline="0" dirty="0">
                <a:latin typeface="Arial" panose="020B0604020202020204" pitchFamily="34" charset="0"/>
                <a:cs typeface="Arial" panose="020B0604020202020204" pitchFamily="34" charset="0"/>
              </a:rPr>
              <a:t>Περιγραφική</a:t>
            </a:r>
            <a:r>
              <a:rPr lang="en-US" sz="1800" b="1" u="none" strike="noStrike" baseline="0" dirty="0">
                <a:latin typeface="Arial" panose="020B0604020202020204" pitchFamily="34" charset="0"/>
                <a:cs typeface="Arial" panose="020B0604020202020204" pitchFamily="34" charset="0"/>
              </a:rPr>
              <a:t> </a:t>
            </a:r>
            <a:r>
              <a:rPr lang="el-GR" sz="1800" b="1" u="none" strike="noStrike" baseline="0" dirty="0">
                <a:latin typeface="Arial" panose="020B0604020202020204" pitchFamily="34" charset="0"/>
                <a:cs typeface="Arial" panose="020B0604020202020204" pitchFamily="34" charset="0"/>
              </a:rPr>
              <a:t>επιδημιολογία</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π</a:t>
            </a:r>
            <a:r>
              <a:rPr lang="el-GR" sz="1800" b="0" u="none" strike="noStrike" baseline="0" dirty="0">
                <a:latin typeface="Arial" panose="020B0604020202020204" pitchFamily="34" charset="0"/>
                <a:cs typeface="Arial" panose="020B0604020202020204" pitchFamily="34" charset="0"/>
              </a:rPr>
              <a:t>εριγραφική</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κατανομή</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των</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νοσημάτων</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και</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χαρακτηριστικών</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στον</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ανθρώπινο</a:t>
            </a:r>
            <a:r>
              <a:rPr lang="en-US"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πληθυσμό</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(κατά</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ηλικία,</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φύλο,</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φυλή,</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γεωγραφική</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περιοχή,</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επάγγελμα</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κ.λπ.)</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Τα</a:t>
            </a:r>
            <a:r>
              <a:rPr lang="en-US"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εξεταζόμενα</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χαρακτηριστικά</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μπορεί</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να</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βρίσκονται</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κάτω</a:t>
            </a:r>
            <a:r>
              <a:rPr lang="en-US"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από</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περιβαλλοντικό</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ή</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και</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γενετικό</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έλεγχο</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(π.χ.ομάδες</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αίματος,</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ύψος,</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αρτηριακή</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πίεση).</a:t>
            </a:r>
          </a:p>
          <a:p>
            <a:pPr marL="0" indent="0" algn="just">
              <a:lnSpc>
                <a:spcPct val="150000"/>
              </a:lnSpc>
              <a:buNone/>
            </a:pPr>
            <a:r>
              <a:rPr lang="el-GR" sz="1800" b="0" i="1" u="none" strike="noStrike" baseline="0" dirty="0">
                <a:latin typeface="Arial" panose="020B0604020202020204" pitchFamily="34" charset="0"/>
                <a:cs typeface="Arial" panose="020B0604020202020204" pitchFamily="34" charset="0"/>
              </a:rPr>
              <a:t>Παράδειγμα:</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Μελέτη</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της</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θνησιμότητας</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από</a:t>
            </a:r>
            <a:r>
              <a:rPr lang="en-US" sz="1800" b="0" i="1" u="none" strike="noStrike" baseline="0" dirty="0">
                <a:latin typeface="Arial" panose="020B0604020202020204" pitchFamily="34" charset="0"/>
                <a:cs typeface="Arial" panose="020B0604020202020204" pitchFamily="34" charset="0"/>
              </a:rPr>
              <a:t> AIDS </a:t>
            </a:r>
            <a:r>
              <a:rPr lang="el-GR" sz="1800" b="0" i="1" u="none" strike="noStrike" baseline="0" dirty="0">
                <a:latin typeface="Arial" panose="020B0604020202020204" pitchFamily="34" charset="0"/>
                <a:cs typeface="Arial" panose="020B0604020202020204" pitchFamily="34" charset="0"/>
              </a:rPr>
              <a:t>στην</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Αφρική</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τη</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δεκαετία</a:t>
            </a:r>
            <a:r>
              <a:rPr lang="en-US" sz="1800" b="0" i="1" u="none" strike="noStrike" baseline="0" dirty="0">
                <a:latin typeface="Arial" panose="020B0604020202020204" pitchFamily="34" charset="0"/>
                <a:cs typeface="Arial" panose="020B0604020202020204" pitchFamily="34" charset="0"/>
              </a:rPr>
              <a:t> </a:t>
            </a:r>
            <a:r>
              <a:rPr lang="el-GR" sz="1800" b="0" i="1" u="none" strike="noStrike" baseline="0" dirty="0">
                <a:latin typeface="Arial" panose="020B0604020202020204" pitchFamily="34" charset="0"/>
                <a:cs typeface="Arial" panose="020B0604020202020204" pitchFamily="34" charset="0"/>
              </a:rPr>
              <a:t>2000-10</a:t>
            </a:r>
            <a:endParaRPr lang="el-GR"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0BF052B-266C-4CFC-A831-83A5458A2561}"/>
              </a:ext>
            </a:extLst>
          </p:cNvPr>
          <p:cNvSpPr txBox="1"/>
          <p:nvPr/>
        </p:nvSpPr>
        <p:spPr>
          <a:xfrm>
            <a:off x="288522" y="3164171"/>
            <a:ext cx="11447757" cy="3365024"/>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Αναλυτική επιδημιολογία: </a:t>
            </a:r>
            <a:r>
              <a:rPr lang="el-GR" dirty="0">
                <a:latin typeface="Arial" panose="020B0604020202020204" pitchFamily="34" charset="0"/>
                <a:cs typeface="Arial" panose="020B0604020202020204" pitchFamily="34" charset="0"/>
              </a:rPr>
              <a:t>αιτίες (παράγοντες) που προκαλούν νόσηση ή αλλαγές στον ανθρώπινο πληθυσμό και διαμορφώνουν την κατανομή τους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Παραγωγική (deductive) αναλυτική επιδημιολογία: «από τα γενικά στα επίμέρους» (συνήθως σε λοιμώδη νοσήματα γνωστής αιτιολογίας).</a:t>
            </a:r>
          </a:p>
          <a:p>
            <a:pPr algn="just">
              <a:lnSpc>
                <a:spcPct val="150000"/>
              </a:lnSpc>
            </a:pPr>
            <a:r>
              <a:rPr lang="el-GR" i="1" dirty="0">
                <a:latin typeface="Arial" panose="020B0604020202020204" pitchFamily="34" charset="0"/>
                <a:cs typeface="Arial" panose="020B0604020202020204" pitchFamily="34" charset="0"/>
              </a:rPr>
              <a:t>Παράδειγμα: Μελέτη επιδημίας τυφοειδούς πυρετού</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Επαγωγική (inductive) αναλυτική επιδημιολογία: «από τα επί μέρους στα γενικά» (συνήθως σε χρόνια νοσήματα άγνωστης αιτιολογίας).</a:t>
            </a:r>
          </a:p>
          <a:p>
            <a:pPr algn="just">
              <a:lnSpc>
                <a:spcPct val="150000"/>
              </a:lnSpc>
            </a:pPr>
            <a:r>
              <a:rPr lang="el-GR" i="1" dirty="0">
                <a:latin typeface="Arial" panose="020B0604020202020204" pitchFamily="34" charset="0"/>
                <a:cs typeface="Arial" panose="020B0604020202020204" pitchFamily="34" charset="0"/>
              </a:rPr>
              <a:t>Παράδειγμα: Διερεύνηση της σχέσης μεταξύ καπνίσματος και καρκίνου του πνεύμονα</a:t>
            </a:r>
          </a:p>
        </p:txBody>
      </p:sp>
    </p:spTree>
    <p:extLst>
      <p:ext uri="{BB962C8B-B14F-4D97-AF65-F5344CB8AC3E}">
        <p14:creationId xmlns:p14="http://schemas.microsoft.com/office/powerpoint/2010/main" val="2461124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4AE57A-E685-4AA6-A49B-2375387AB9CF}"/>
              </a:ext>
            </a:extLst>
          </p:cNvPr>
          <p:cNvSpPr>
            <a:spLocks noGrp="1"/>
          </p:cNvSpPr>
          <p:nvPr>
            <p:ph type="body" sz="quarter" idx="14"/>
          </p:nvPr>
        </p:nvSpPr>
        <p:spPr>
          <a:xfrm>
            <a:off x="359545" y="915386"/>
            <a:ext cx="8908741" cy="3403600"/>
          </a:xfrm>
        </p:spPr>
        <p:txBody>
          <a:bodyPr/>
          <a:lstStyle/>
          <a:p>
            <a:pPr marL="0" indent="0" algn="l">
              <a:lnSpc>
                <a:spcPct val="150000"/>
              </a:lnSpc>
              <a:buNone/>
            </a:pPr>
            <a:r>
              <a:rPr lang="el-GR" sz="1800" b="0" i="0" u="none" strike="noStrike" baseline="0" dirty="0">
                <a:latin typeface="Arial" panose="020B0604020202020204" pitchFamily="34" charset="0"/>
                <a:cs typeface="Arial" panose="020B0604020202020204" pitchFamily="34" charset="0"/>
              </a:rPr>
              <a:t>Στην επιδημιολογία κάθε νόσος περιγράφεται κυρίως από τα ακόλουθα τρία</a:t>
            </a:r>
            <a:r>
              <a:rPr lang="en-US"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στοιχεία:</a:t>
            </a:r>
          </a:p>
          <a:p>
            <a:pPr marL="285750" indent="-285750" algn="l">
              <a:lnSpc>
                <a:spcPct val="150000"/>
              </a:lnSpc>
              <a:buFont typeface="Wingdings" panose="05000000000000000000" pitchFamily="2" charset="2"/>
              <a:buChar char="ü"/>
            </a:pPr>
            <a:r>
              <a:rPr lang="el-GR" sz="1800" b="0" i="0" u="none" strike="noStrike" baseline="0" dirty="0">
                <a:latin typeface="Arial" panose="020B0604020202020204" pitchFamily="34" charset="0"/>
                <a:cs typeface="Arial" panose="020B0604020202020204" pitchFamily="34" charset="0"/>
              </a:rPr>
              <a:t>Συχνότητα εμφάνισης</a:t>
            </a:r>
          </a:p>
          <a:p>
            <a:pPr marL="285750" indent="-285750" algn="l">
              <a:lnSpc>
                <a:spcPct val="150000"/>
              </a:lnSpc>
              <a:buFont typeface="Wingdings" panose="05000000000000000000" pitchFamily="2" charset="2"/>
              <a:buChar char="ü"/>
            </a:pPr>
            <a:r>
              <a:rPr lang="el-GR" sz="1800" b="0" i="0" u="none" strike="noStrike" baseline="0" dirty="0">
                <a:latin typeface="Arial" panose="020B0604020202020204" pitchFamily="34" charset="0"/>
                <a:cs typeface="Arial" panose="020B0604020202020204" pitchFamily="34" charset="0"/>
              </a:rPr>
              <a:t>Χρόνο διάρκειας</a:t>
            </a:r>
          </a:p>
          <a:p>
            <a:pPr marL="285750" indent="-285750" algn="l">
              <a:lnSpc>
                <a:spcPct val="150000"/>
              </a:lnSpc>
              <a:buFont typeface="Wingdings" panose="05000000000000000000" pitchFamily="2" charset="2"/>
              <a:buChar char="ü"/>
            </a:pPr>
            <a:r>
              <a:rPr lang="el-GR" sz="1800" b="0" i="0" u="none" strike="noStrike" baseline="0" dirty="0">
                <a:latin typeface="Arial" panose="020B0604020202020204" pitchFamily="34" charset="0"/>
                <a:cs typeface="Arial" panose="020B0604020202020204" pitchFamily="34" charset="0"/>
              </a:rPr>
              <a:t>Εξέλιξη</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19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ADCF-9614-407F-A37E-BB4F72F02B60}"/>
              </a:ext>
            </a:extLst>
          </p:cNvPr>
          <p:cNvSpPr>
            <a:spLocks noGrp="1"/>
          </p:cNvSpPr>
          <p:nvPr>
            <p:ph type="title"/>
          </p:nvPr>
        </p:nvSpPr>
        <p:spPr>
          <a:xfrm>
            <a:off x="457199" y="914400"/>
            <a:ext cx="10568867" cy="4527612"/>
          </a:xfrm>
        </p:spPr>
        <p:txBody>
          <a:bodyPr>
            <a:normAutofit/>
          </a:bodyPr>
          <a:lstStyle/>
          <a:p>
            <a:pPr algn="just">
              <a:lnSpc>
                <a:spcPct val="150000"/>
              </a:lnSpc>
            </a:pPr>
            <a:r>
              <a:rPr lang="en-US" sz="1800" b="1" dirty="0">
                <a:latin typeface="Arial" panose="020B0604020202020204" pitchFamily="34" charset="0"/>
                <a:cs typeface="Arial" panose="020B0604020202020204" pitchFamily="34" charset="0"/>
              </a:rPr>
              <a:t>E</a:t>
            </a:r>
            <a:r>
              <a:rPr lang="el-GR" sz="1800" b="1" i="0" u="none" strike="noStrike" baseline="0" dirty="0">
                <a:latin typeface="Arial" panose="020B0604020202020204" pitchFamily="34" charset="0"/>
                <a:cs typeface="Arial" panose="020B0604020202020204" pitchFamily="34" charset="0"/>
              </a:rPr>
              <a:t>πιδημιολογία τροφιμογενών νοσημάτων (</a:t>
            </a:r>
            <a:r>
              <a:rPr lang="en-US" sz="1800" b="1" i="0" u="none" strike="noStrike" baseline="0" dirty="0">
                <a:latin typeface="Arial" panose="020B0604020202020204" pitchFamily="34" charset="0"/>
                <a:cs typeface="Arial" panose="020B0604020202020204" pitchFamily="34" charset="0"/>
              </a:rPr>
              <a:t>epidemiology of foodborne diseases)</a:t>
            </a:r>
            <a:r>
              <a:rPr lang="el-GR" sz="1800" b="1" i="0" u="none" strike="noStrike" baseline="0"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η μελέτη της κατανομής και της εξέλιξης των, λοιμωδών κυρίως, νοσημάτων που σχετίζονται με την κατανάλωση τροφίμων, καθώς και των χαρακτηριστικών αυτών των νοσημάτων.</a:t>
            </a:r>
            <a:endParaRPr lang="el-G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86E1059-93FC-48EF-A24D-150EEF287795}"/>
              </a:ext>
            </a:extLst>
          </p:cNvPr>
          <p:cNvPicPr>
            <a:picLocks noChangeAspect="1"/>
          </p:cNvPicPr>
          <p:nvPr/>
        </p:nvPicPr>
        <p:blipFill>
          <a:blip r:embed="rId2"/>
          <a:stretch>
            <a:fillRect/>
          </a:stretch>
        </p:blipFill>
        <p:spPr>
          <a:xfrm>
            <a:off x="7474998" y="4243526"/>
            <a:ext cx="3799643" cy="2237174"/>
          </a:xfrm>
          <a:prstGeom prst="rect">
            <a:avLst/>
          </a:prstGeom>
        </p:spPr>
      </p:pic>
    </p:spTree>
    <p:extLst>
      <p:ext uri="{BB962C8B-B14F-4D97-AF65-F5344CB8AC3E}">
        <p14:creationId xmlns:p14="http://schemas.microsoft.com/office/powerpoint/2010/main" val="378405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8D6B84-D2F6-41AD-B7DA-E1E115B0C831}"/>
              </a:ext>
            </a:extLst>
          </p:cNvPr>
          <p:cNvSpPr txBox="1"/>
          <p:nvPr/>
        </p:nvSpPr>
        <p:spPr>
          <a:xfrm>
            <a:off x="372861" y="1307561"/>
            <a:ext cx="10564427" cy="4202561"/>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H</a:t>
            </a:r>
            <a:r>
              <a:rPr lang="el-GR" sz="1800" b="0" u="none" strike="noStrike" baseline="0" dirty="0">
                <a:latin typeface="Arial" panose="020B0604020202020204" pitchFamily="34" charset="0"/>
                <a:cs typeface="Arial" panose="020B0604020202020204" pitchFamily="34" charset="0"/>
              </a:rPr>
              <a:t> επιδημιολογία αποσκοπεί στην εκπλήρωση των ακόλουθων στόχων:</a:t>
            </a:r>
          </a:p>
          <a:p>
            <a:pPr marL="285750" indent="-285750" algn="just">
              <a:lnSpc>
                <a:spcPct val="150000"/>
              </a:lnSpc>
              <a:buFont typeface="Wingdings" panose="05000000000000000000" pitchFamily="2" charset="2"/>
              <a:buChar char="ü"/>
            </a:pPr>
            <a:r>
              <a:rPr lang="el-GR" sz="1800" b="0" u="none" strike="noStrike" baseline="0" dirty="0">
                <a:latin typeface="Arial" panose="020B0604020202020204" pitchFamily="34" charset="0"/>
                <a:cs typeface="Arial" panose="020B0604020202020204" pitchFamily="34" charset="0"/>
              </a:rPr>
              <a:t>Μέτρηση και περιγραφή της νοσηρότητας και θνησιμότητας ενός πληθυσμού.</a:t>
            </a:r>
          </a:p>
          <a:p>
            <a:pPr marL="285750" indent="-285750" algn="just">
              <a:lnSpc>
                <a:spcPct val="150000"/>
              </a:lnSpc>
              <a:buFont typeface="Wingdings" panose="05000000000000000000" pitchFamily="2" charset="2"/>
              <a:buChar char="ü"/>
            </a:pPr>
            <a:r>
              <a:rPr lang="el-GR" sz="1800" b="0" u="none" strike="noStrike" baseline="0" dirty="0">
                <a:latin typeface="Arial" panose="020B0604020202020204" pitchFamily="34" charset="0"/>
                <a:cs typeface="Arial" panose="020B0604020202020204" pitchFamily="34" charset="0"/>
              </a:rPr>
              <a:t>Ανακάλυψη των αιτιολογικών παραγόντων και διευκρίνιση των αιτιολογικών</a:t>
            </a:r>
            <a:r>
              <a:rPr lang="en-US" sz="1800" b="0" u="none" strike="noStrike" baseline="0" dirty="0">
                <a:latin typeface="Arial" panose="020B0604020202020204" pitchFamily="34" charset="0"/>
                <a:cs typeface="Arial" panose="020B0604020202020204" pitchFamily="34" charset="0"/>
              </a:rPr>
              <a:t> </a:t>
            </a:r>
            <a:r>
              <a:rPr lang="el-GR" sz="1800" b="0" u="none" strike="noStrike" baseline="0" dirty="0">
                <a:latin typeface="Arial" panose="020B0604020202020204" pitchFamily="34" charset="0"/>
                <a:cs typeface="Arial" panose="020B0604020202020204" pitchFamily="34" charset="0"/>
              </a:rPr>
              <a:t>μηχανισμών σε νοσήματα άγνωστης αιτιολογίας (επαγωγική επιδημιολογία).</a:t>
            </a:r>
          </a:p>
          <a:p>
            <a:pPr marL="285750" indent="-285750" algn="just">
              <a:lnSpc>
                <a:spcPct val="150000"/>
              </a:lnSpc>
              <a:buFont typeface="Wingdings" panose="05000000000000000000" pitchFamily="2" charset="2"/>
              <a:buChar char="ü"/>
            </a:pPr>
            <a:r>
              <a:rPr lang="el-GR" sz="1800" b="0" u="none" strike="noStrike" baseline="0" dirty="0">
                <a:latin typeface="Arial" panose="020B0604020202020204" pitchFamily="34" charset="0"/>
                <a:cs typeface="Arial" panose="020B0604020202020204" pitchFamily="34" charset="0"/>
              </a:rPr>
              <a:t>Διερεύνηση των συνθηκών και των αιτίων που προκαλούν μια επιδημική συρροή κρουσμάτων </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outbreak investigation), </a:t>
            </a:r>
            <a:r>
              <a:rPr lang="el-GR" dirty="0">
                <a:latin typeface="Arial" panose="020B0604020202020204" pitchFamily="34" charset="0"/>
                <a:cs typeface="Arial" panose="020B0604020202020204" pitchFamily="34" charset="0"/>
              </a:rPr>
              <a:t>συνηθέστερα ενός λοιμώδους νοσήματος (παραγωγική επιδημιολογία).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Κατανόηση της νοσολογικής εξέλιξης των, χρόνιων κυρίως, νοσημάτων (για πρόληψη και έλεγχο-</a:t>
            </a:r>
            <a:r>
              <a:rPr lang="en-US" dirty="0">
                <a:latin typeface="Arial" panose="020B0604020202020204" pitchFamily="34" charset="0"/>
                <a:cs typeface="Arial" panose="020B0604020202020204" pitchFamily="34" charset="0"/>
              </a:rPr>
              <a:t>screening).</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Ταξινόμηση των νοσημάτων.</a:t>
            </a:r>
          </a:p>
          <a:p>
            <a:pPr marL="285750" indent="-285750" algn="just">
              <a:lnSpc>
                <a:spcPct val="150000"/>
              </a:lnSpc>
              <a:buFont typeface="Wingdings" panose="05000000000000000000" pitchFamily="2" charset="2"/>
              <a:buChar char="ü"/>
            </a:pPr>
            <a:r>
              <a:rPr lang="el-GR">
                <a:latin typeface="Arial" panose="020B0604020202020204" pitchFamily="34" charset="0"/>
                <a:cs typeface="Arial" panose="020B0604020202020204" pitchFamily="34" charset="0"/>
              </a:rPr>
              <a:t>Προγραμματισμός</a:t>
            </a:r>
            <a:r>
              <a:rPr lang="el-GR" dirty="0">
                <a:latin typeface="Arial" panose="020B0604020202020204" pitchFamily="34" charset="0"/>
                <a:cs typeface="Arial" panose="020B0604020202020204" pitchFamily="34" charset="0"/>
              </a:rPr>
              <a:t>, οργάνωση και αξιολόγηση των υπηρεσιών υγείας.</a:t>
            </a:r>
          </a:p>
        </p:txBody>
      </p:sp>
    </p:spTree>
    <p:extLst>
      <p:ext uri="{BB962C8B-B14F-4D97-AF65-F5344CB8AC3E}">
        <p14:creationId xmlns:p14="http://schemas.microsoft.com/office/powerpoint/2010/main" val="415113478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1494D-42C9-49F5-86D1-F6D5E5C66F40}"/>
              </a:ext>
            </a:extLst>
          </p:cNvPr>
          <p:cNvSpPr>
            <a:spLocks noGrp="1"/>
          </p:cNvSpPr>
          <p:nvPr>
            <p:ph type="body" sz="quarter" idx="14"/>
          </p:nvPr>
        </p:nvSpPr>
        <p:spPr>
          <a:xfrm>
            <a:off x="288523" y="3612901"/>
            <a:ext cx="3493363" cy="1241808"/>
          </a:xfrm>
        </p:spPr>
        <p:txBody>
          <a:bodyPr/>
          <a:lstStyle/>
          <a:p>
            <a:pPr algn="ctr"/>
            <a:r>
              <a:rPr lang="el-GR" b="1" dirty="0">
                <a:latin typeface="Arial" panose="020B0604020202020204" pitchFamily="34" charset="0"/>
                <a:cs typeface="Arial" panose="020B0604020202020204" pitchFamily="34" charset="0"/>
              </a:rPr>
              <a:t>Οι 10 κυριότερες αιτίες θανάτου στις Η.Π.Α.</a:t>
            </a:r>
          </a:p>
        </p:txBody>
      </p:sp>
      <p:sp>
        <p:nvSpPr>
          <p:cNvPr id="8" name="Picture Placeholder 7">
            <a:extLst>
              <a:ext uri="{FF2B5EF4-FFF2-40B4-BE49-F238E27FC236}">
                <a16:creationId xmlns:a16="http://schemas.microsoft.com/office/drawing/2014/main" id="{27627EB7-2F74-46CA-A2CB-F771BD05DD58}"/>
              </a:ext>
            </a:extLst>
          </p:cNvPr>
          <p:cNvSpPr>
            <a:spLocks noGrp="1"/>
          </p:cNvSpPr>
          <p:nvPr>
            <p:ph type="pic" sz="quarter" idx="15"/>
          </p:nvPr>
        </p:nvSpPr>
        <p:spPr/>
      </p:sp>
      <p:pic>
        <p:nvPicPr>
          <p:cNvPr id="10" name="Picture 9">
            <a:extLst>
              <a:ext uri="{FF2B5EF4-FFF2-40B4-BE49-F238E27FC236}">
                <a16:creationId xmlns:a16="http://schemas.microsoft.com/office/drawing/2014/main" id="{02B64372-4E7B-466F-91DC-8A1CFAEED095}"/>
              </a:ext>
            </a:extLst>
          </p:cNvPr>
          <p:cNvPicPr>
            <a:picLocks noChangeAspect="1"/>
          </p:cNvPicPr>
          <p:nvPr/>
        </p:nvPicPr>
        <p:blipFill rotWithShape="1">
          <a:blip r:embed="rId2"/>
          <a:srcRect l="36335" t="41941" r="35849" b="10681"/>
          <a:stretch/>
        </p:blipFill>
        <p:spPr>
          <a:xfrm>
            <a:off x="4254500" y="0"/>
            <a:ext cx="7480299" cy="6858000"/>
          </a:xfrm>
          <a:prstGeom prst="rect">
            <a:avLst/>
          </a:prstGeom>
        </p:spPr>
      </p:pic>
    </p:spTree>
    <p:extLst>
      <p:ext uri="{BB962C8B-B14F-4D97-AF65-F5344CB8AC3E}">
        <p14:creationId xmlns:p14="http://schemas.microsoft.com/office/powerpoint/2010/main" val="3258483343"/>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1522</Words>
  <Application>Microsoft Office PowerPoint</Application>
  <PresentationFormat>Widescreen</PresentationFormat>
  <Paragraphs>90</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UI</vt:lpstr>
      <vt:lpstr>Segoe UI Light</vt:lpstr>
      <vt:lpstr>Times New Roman</vt:lpstr>
      <vt:lpstr>Wingdings</vt:lpstr>
      <vt:lpstr>Balancing Act</vt:lpstr>
      <vt:lpstr>Επιδημιολογια τροφιμογενων νοσηματων Διαλεξη 1η     </vt:lpstr>
      <vt:lpstr>PowerPoint Presentation</vt:lpstr>
      <vt:lpstr>1. Εισαγωγή στην Επιδημιολογία-Ορισμοί</vt:lpstr>
      <vt:lpstr>PowerPoint Presentation</vt:lpstr>
      <vt:lpstr>PowerPoint Presentation</vt:lpstr>
      <vt:lpstr>PowerPoint Presentation</vt:lpstr>
      <vt:lpstr>Eπιδημιολογία τροφιμογενών νοσημάτων (epidemiology of foodborne diseases): η μελέτη της κατανομής και της εξέλιξης των, λοιμωδών κυρίως, νοσημάτων που σχετίζονται με την κατανάλωση τροφίμων, καθώς και των χαρακτηριστικών αυτών των νοσημάτων.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1η     </dc:title>
  <dc:creator>Νατάσα</dc:creator>
  <cp:lastModifiedBy>Νατάσα</cp:lastModifiedBy>
  <cp:revision>69</cp:revision>
  <dcterms:created xsi:type="dcterms:W3CDTF">2022-02-08T15:11:38Z</dcterms:created>
  <dcterms:modified xsi:type="dcterms:W3CDTF">2022-02-24T15:13:56Z</dcterms:modified>
</cp:coreProperties>
</file>