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708" r:id="rId4"/>
    <p:sldMasterId id="2147483720" r:id="rId5"/>
  </p:sldMasterIdLst>
  <p:notesMasterIdLst>
    <p:notesMasterId r:id="rId34"/>
  </p:notesMasterIdLst>
  <p:handoutMasterIdLst>
    <p:handoutMasterId r:id="rId35"/>
  </p:handoutMasterIdLst>
  <p:sldIdLst>
    <p:sldId id="474" r:id="rId6"/>
    <p:sldId id="459" r:id="rId7"/>
    <p:sldId id="475" r:id="rId8"/>
    <p:sldId id="499" r:id="rId9"/>
    <p:sldId id="500" r:id="rId10"/>
    <p:sldId id="501" r:id="rId11"/>
    <p:sldId id="502" r:id="rId12"/>
    <p:sldId id="503" r:id="rId13"/>
    <p:sldId id="504" r:id="rId14"/>
    <p:sldId id="505" r:id="rId15"/>
    <p:sldId id="506" r:id="rId16"/>
    <p:sldId id="508" r:id="rId17"/>
    <p:sldId id="509" r:id="rId18"/>
    <p:sldId id="510" r:id="rId19"/>
    <p:sldId id="511" r:id="rId20"/>
    <p:sldId id="512" r:id="rId21"/>
    <p:sldId id="513" r:id="rId22"/>
    <p:sldId id="523" r:id="rId23"/>
    <p:sldId id="525" r:id="rId24"/>
    <p:sldId id="526" r:id="rId25"/>
    <p:sldId id="527" r:id="rId26"/>
    <p:sldId id="528" r:id="rId27"/>
    <p:sldId id="529" r:id="rId28"/>
    <p:sldId id="530" r:id="rId29"/>
    <p:sldId id="531" r:id="rId30"/>
    <p:sldId id="532" r:id="rId31"/>
    <p:sldId id="533" r:id="rId32"/>
    <p:sldId id="522" r:id="rId33"/>
  </p:sldIdLst>
  <p:sldSz cx="9144000" cy="6858000" type="screen4x3"/>
  <p:notesSz cx="6797675" cy="9926638"/>
  <p:custDataLst>
    <p:tags r:id="rId36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3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800000"/>
    <a:srgbClr val="3333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9" autoAdjust="0"/>
    <p:restoredTop sz="95946"/>
  </p:normalViewPr>
  <p:slideViewPr>
    <p:cSldViewPr showGuides="1">
      <p:cViewPr varScale="1">
        <p:scale>
          <a:sx n="68" d="100"/>
          <a:sy n="68" d="100"/>
        </p:scale>
        <p:origin x="1338" y="66"/>
      </p:cViewPr>
      <p:guideLst>
        <p:guide orient="horz" pos="3793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898" y="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heme" Target="theme/theme1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AF079-DCCE-4358-9AA5-768104FF61C9}" type="datetimeFigureOut">
              <a:rPr lang="el-GR" smtClean="0"/>
              <a:t>7/11/2016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6B385-74E6-4729-A671-4A41DC8D56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2722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87A154FD-485B-4ADA-BCA3-0A89CB6BF009}" type="datetimeFigureOut">
              <a:rPr lang="el-GR" smtClean="0"/>
              <a:t>7/11/2016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3290EBC1-A2FE-4F8D-97F1-2A8CA567A6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7792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0EBC1-A2FE-4F8D-97F1-2A8CA567A6F3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21831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10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41758643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11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409970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12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41530082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13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3920608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14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5474490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15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265054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16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6166581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17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4250176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18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0660018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19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568922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2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6046773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20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5307667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21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8365593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22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3911275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23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4671717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24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2712535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25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9737328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26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6276448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27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40300953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0EBC1-A2FE-4F8D-97F1-2A8CA567A6F3}" type="slidenum">
              <a:rPr lang="el-GR" smtClean="0">
                <a:solidFill>
                  <a:prstClr val="black"/>
                </a:solidFill>
              </a:rPr>
              <a:pPr/>
              <a:t>28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383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3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604677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4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032026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5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759157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6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4150712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7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672366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8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939857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066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1984" indent="-285379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1514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8120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4725" indent="-228303" defTabSz="92906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1331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67937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4542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1148" indent="-228303" defTabSz="929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816EA-5931-41D0-B80D-2FA5FE8CA96C}" type="slidenum">
              <a:rPr lang="el-GR" altLang="el-GR">
                <a:solidFill>
                  <a:prstClr val="black"/>
                </a:solidFill>
              </a:rPr>
              <a:pPr eaLnBrk="1" hangingPunct="1"/>
              <a:t>9</a:t>
            </a:fld>
            <a:endParaRPr lang="el-GR" altLang="el-GR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777875"/>
            <a:ext cx="4860925" cy="36449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875" y="4732633"/>
            <a:ext cx="4913925" cy="4425051"/>
          </a:xfrm>
          <a:noFill/>
        </p:spPr>
        <p:txBody>
          <a:bodyPr lIns="89756" tIns="49685" rIns="89756" bIns="49685"/>
          <a:lstStyle/>
          <a:p>
            <a:pPr defTabSz="745155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81542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9.jpeg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30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334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156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4178" y="246063"/>
            <a:ext cx="307777" cy="5846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9101" y="246063"/>
            <a:ext cx="6214697" cy="5846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85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246221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86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156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23110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8038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425" y="1600200"/>
            <a:ext cx="4143375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600200"/>
            <a:ext cx="4143375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8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246221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626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206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4443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9548"/>
            <a:ext cx="3008313" cy="6155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2133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012" y="374178"/>
            <a:ext cx="8447942" cy="276999"/>
          </a:xfrm>
        </p:spPr>
        <p:txBody>
          <a:bodyPr anchor="ctr"/>
          <a:lstStyle>
            <a:lvl1pPr>
              <a:defRPr sz="18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726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59562"/>
            <a:ext cx="5486400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05065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640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305" y="260350"/>
            <a:ext cx="246221" cy="59880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426" y="260350"/>
            <a:ext cx="6257925" cy="59880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307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4018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60564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26081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36467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18357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81718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91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23110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2247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16186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83398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15098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5890"/>
            <a:ext cx="2057400" cy="6010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5890"/>
            <a:ext cx="6019800" cy="6010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38746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bg>
      <p:bgPr>
        <a:gradFill rotWithShape="0">
          <a:gsLst>
            <a:gs pos="0">
              <a:srgbClr val="7F7F7F"/>
            </a:gs>
            <a:gs pos="81000">
              <a:srgbClr val="E1E8F5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549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30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6211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317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231106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2277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100" y="981075"/>
            <a:ext cx="4066443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220" y="981075"/>
            <a:ext cx="4066442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8743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280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101" y="981075"/>
            <a:ext cx="4066443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220" y="981075"/>
            <a:ext cx="4066442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7721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0754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55681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9547"/>
            <a:ext cx="3008435" cy="6155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67686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5059561"/>
            <a:ext cx="5486400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411879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74715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4177" y="246063"/>
            <a:ext cx="307777" cy="5846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9100" y="246063"/>
            <a:ext cx="6214697" cy="5846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94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tart_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bpe_st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6900" y="6267450"/>
            <a:ext cx="21971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platform_st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801813"/>
            <a:ext cx="5059363" cy="50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6" descr="Planet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981"/>
          <a:stretch>
            <a:fillRect/>
          </a:stretch>
        </p:blipFill>
        <p:spPr bwMode="auto">
          <a:xfrm>
            <a:off x="8043863" y="479425"/>
            <a:ext cx="9461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7" descr="logo"/>
          <p:cNvPicPr>
            <a:picLocks noChangeAspect="1" noChangeArrowheads="1"/>
          </p:cNvPicPr>
          <p:nvPr userDrawn="1"/>
        </p:nvPicPr>
        <p:blipFill>
          <a:blip r:embed="rId6">
            <a:lum bright="4000" contrast="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43863" y="779463"/>
            <a:ext cx="79851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ids_start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43863" y="0"/>
            <a:ext cx="833437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447925" y="781050"/>
            <a:ext cx="6572250" cy="1208088"/>
          </a:xfrm>
          <a:ln algn="ctr"/>
          <a:effectLst>
            <a:outerShdw dist="17961" dir="2700000" algn="ctr" rotWithShape="0">
              <a:srgbClr val="F0F0F0"/>
            </a:outerShdw>
          </a:effectLst>
        </p:spPr>
        <p:txBody>
          <a:bodyPr anchor="t"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Titel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5143500" y="2333625"/>
            <a:ext cx="3876675" cy="2508250"/>
          </a:xfrm>
          <a:effectLst>
            <a:outerShdw dist="17961" dir="2700000" algn="ctr" rotWithShape="0">
              <a:srgbClr val="F0F0F0"/>
            </a:outerShdw>
          </a:effectLst>
        </p:spPr>
        <p:txBody>
          <a:bodyPr/>
          <a:lstStyle>
            <a:lvl1pPr marL="0" indent="0" algn="r">
              <a:buFont typeface="Webdings" pitchFamily="18" charset="2"/>
              <a:buNone/>
              <a:defRPr sz="2500" i="1">
                <a:solidFill>
                  <a:schemeClr val="tx2"/>
                </a:solidFill>
              </a:defRPr>
            </a:lvl1pPr>
          </a:lstStyle>
          <a:p>
            <a:r>
              <a:rPr lang="en-US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2705597218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874087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156041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81000" y="847725"/>
            <a:ext cx="4152900" cy="561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86300" y="847725"/>
            <a:ext cx="4154488" cy="561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98044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1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1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3544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977720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513222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551447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919278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804476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404931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26238" y="114300"/>
            <a:ext cx="2114550" cy="635317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81000" y="114300"/>
            <a:ext cx="6192838" cy="635317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256548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0525" y="114300"/>
            <a:ext cx="7548563" cy="5429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381000" y="847725"/>
            <a:ext cx="4152900" cy="561975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86300" y="847725"/>
            <a:ext cx="4154488" cy="561975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061952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0525" y="114300"/>
            <a:ext cx="7548563" cy="5429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381000" y="847725"/>
            <a:ext cx="8459788" cy="5619750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251922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0525" y="114300"/>
            <a:ext cx="7548563" cy="5429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381000" y="847725"/>
            <a:ext cx="3702050" cy="561975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35450" y="847725"/>
            <a:ext cx="3703638" cy="273367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235450" y="3733800"/>
            <a:ext cx="3703638" cy="273367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1514475" y="6619875"/>
            <a:ext cx="4238625" cy="238125"/>
          </a:xfrm>
        </p:spPr>
        <p:txBody>
          <a:bodyPr/>
          <a:lstStyle>
            <a:lvl1pPr algn="ctr">
              <a:spcBef>
                <a:spcPct val="0"/>
              </a:spcBef>
              <a:buFontTx/>
              <a:buNone/>
              <a:defRPr sz="700" b="1" i="1"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608495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2616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121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9549"/>
            <a:ext cx="3008435" cy="6155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3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7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5059563"/>
            <a:ext cx="5486400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2194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47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55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5"/>
          <p:cNvGrpSpPr>
            <a:grpSpLocks/>
          </p:cNvGrpSpPr>
          <p:nvPr userDrawn="1"/>
        </p:nvGrpSpPr>
        <p:grpSpPr bwMode="auto">
          <a:xfrm>
            <a:off x="339969" y="1587500"/>
            <a:ext cx="8862646" cy="5257800"/>
            <a:chOff x="96" y="864"/>
            <a:chExt cx="6048" cy="3312"/>
          </a:xfrm>
        </p:grpSpPr>
        <p:grpSp>
          <p:nvGrpSpPr>
            <p:cNvPr id="1033" name="Group 10"/>
            <p:cNvGrpSpPr>
              <a:grpSpLocks/>
            </p:cNvGrpSpPr>
            <p:nvPr/>
          </p:nvGrpSpPr>
          <p:grpSpPr bwMode="auto">
            <a:xfrm>
              <a:off x="96" y="864"/>
              <a:ext cx="6048" cy="3312"/>
              <a:chOff x="96" y="864"/>
              <a:chExt cx="6048" cy="3312"/>
            </a:xfrm>
          </p:grpSpPr>
          <p:sp>
            <p:nvSpPr>
              <p:cNvPr id="1035" name="Line 11"/>
              <p:cNvSpPr>
                <a:spLocks noChangeShapeType="1"/>
              </p:cNvSpPr>
              <p:nvPr/>
            </p:nvSpPr>
            <p:spPr bwMode="auto">
              <a:xfrm>
                <a:off x="96" y="1008"/>
                <a:ext cx="6048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 sz="14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036" name="Line 12"/>
              <p:cNvSpPr>
                <a:spLocks noChangeShapeType="1"/>
              </p:cNvSpPr>
              <p:nvPr/>
            </p:nvSpPr>
            <p:spPr bwMode="auto">
              <a:xfrm>
                <a:off x="96" y="3936"/>
                <a:ext cx="6048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 sz="14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/>
            </p:nvSpPr>
            <p:spPr bwMode="auto">
              <a:xfrm flipV="1">
                <a:off x="240" y="864"/>
                <a:ext cx="0" cy="3312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 sz="14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1038" name="Line 14"/>
              <p:cNvSpPr>
                <a:spLocks noChangeShapeType="1"/>
              </p:cNvSpPr>
              <p:nvPr/>
            </p:nvSpPr>
            <p:spPr bwMode="auto">
              <a:xfrm flipV="1">
                <a:off x="6000" y="864"/>
                <a:ext cx="0" cy="3312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 sz="1400" b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034" name="Line 24"/>
            <p:cNvSpPr>
              <a:spLocks noChangeShapeType="1"/>
            </p:cNvSpPr>
            <p:nvPr userDrawn="1"/>
          </p:nvSpPr>
          <p:spPr bwMode="auto">
            <a:xfrm flipH="1">
              <a:off x="96" y="1344"/>
              <a:ext cx="14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1400" b="1">
                <a:solidFill>
                  <a:srgbClr val="FFFFFF"/>
                </a:solidFill>
              </a:endParaRPr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981075"/>
            <a:ext cx="8273562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9144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4012" y="246063"/>
            <a:ext cx="844794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7" name="Rectangle 8"/>
          <p:cNvSpPr>
            <a:spLocks noChangeArrowheads="1"/>
          </p:cNvSpPr>
          <p:nvPr userDrawn="1"/>
        </p:nvSpPr>
        <p:spPr bwMode="auto">
          <a:xfrm>
            <a:off x="8484690" y="6555383"/>
            <a:ext cx="168275" cy="114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9pPr>
          </a:lstStyle>
          <a:p>
            <a:pPr algn="r">
              <a:defRPr/>
            </a:pPr>
            <a:fld id="{19D7F75F-20DB-4150-9AB2-9943CD6237B7}" type="slidenum">
              <a:rPr lang="en-GB" altLang="el-GR" sz="1000" b="0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GB" altLang="el-GR" sz="1000" b="0" dirty="0" smtClean="0">
              <a:solidFill>
                <a:schemeClr val="tx1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 userDrawn="1"/>
        </p:nvSpPr>
        <p:spPr bwMode="auto">
          <a:xfrm>
            <a:off x="1423988" y="6503987"/>
            <a:ext cx="6912000" cy="217488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9pPr>
          </a:lstStyle>
          <a:p>
            <a:pPr algn="r" eaLnBrk="1" hangingPunct="1">
              <a:defRPr/>
            </a:pPr>
            <a:r>
              <a:rPr lang="el-GR" sz="1000" b="1" dirty="0" smtClean="0">
                <a:solidFill>
                  <a:srgbClr val="FFFFFF"/>
                </a:solidFill>
              </a:rPr>
              <a:t>4</a:t>
            </a:r>
            <a:r>
              <a:rPr lang="el-GR" sz="1000" b="1" baseline="30000" dirty="0" smtClean="0">
                <a:solidFill>
                  <a:srgbClr val="FFFFFF"/>
                </a:solidFill>
              </a:rPr>
              <a:t>ος</a:t>
            </a:r>
            <a:r>
              <a:rPr lang="el-GR" sz="1000" b="1" dirty="0" smtClean="0">
                <a:solidFill>
                  <a:srgbClr val="FFFFFF"/>
                </a:solidFill>
              </a:rPr>
              <a:t> </a:t>
            </a:r>
            <a:r>
              <a:rPr lang="el-GR" sz="1000" b="1" baseline="0" dirty="0" smtClean="0">
                <a:solidFill>
                  <a:srgbClr val="FFFFFF"/>
                </a:solidFill>
              </a:rPr>
              <a:t>Κύκλος Επιχειρηματικού Επιταχυντή «</a:t>
            </a:r>
            <a:r>
              <a:rPr lang="en-US" sz="1000" b="1" baseline="0" dirty="0" smtClean="0">
                <a:solidFill>
                  <a:srgbClr val="FFFFFF"/>
                </a:solidFill>
              </a:rPr>
              <a:t>FOOD FOR BUSINESS</a:t>
            </a:r>
            <a:r>
              <a:rPr lang="el-GR" sz="1000" b="1" baseline="0" dirty="0" smtClean="0">
                <a:solidFill>
                  <a:srgbClr val="FFFFFF"/>
                </a:solidFill>
              </a:rPr>
              <a:t>»</a:t>
            </a:r>
            <a:r>
              <a:rPr lang="en-US" sz="1000" b="1" baseline="0" dirty="0" smtClean="0">
                <a:solidFill>
                  <a:srgbClr val="FFFFFF"/>
                </a:solidFill>
              </a:rPr>
              <a:t> - INNOVATHENS</a:t>
            </a:r>
            <a:endParaRPr lang="el-GR" altLang="el-GR" sz="1000" dirty="0" smtClean="0"/>
          </a:p>
        </p:txBody>
      </p:sp>
      <p:pic>
        <p:nvPicPr>
          <p:cNvPr id="19" name="Picture 19" descr="planetey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025" y="6471444"/>
            <a:ext cx="15128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7"/>
          <p:cNvSpPr>
            <a:spLocks noChangeArrowheads="1"/>
          </p:cNvSpPr>
          <p:nvPr userDrawn="1"/>
        </p:nvSpPr>
        <p:spPr bwMode="auto">
          <a:xfrm>
            <a:off x="73025" y="82550"/>
            <a:ext cx="323850" cy="8255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l-GR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52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defTabSz="900113" rtl="0" eaLnBrk="0" fontAlgn="base" hangingPunct="0">
        <a:spcBef>
          <a:spcPts val="1500"/>
        </a:spcBef>
        <a:spcAft>
          <a:spcPct val="0"/>
        </a:spcAft>
        <a:buClr>
          <a:schemeClr val="tx1"/>
        </a:buClr>
        <a:buFont typeface="Wingdings" pitchFamily="2" charset="2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177800" algn="l" defTabSz="900113" rtl="0" eaLnBrk="0" fontAlgn="base" hangingPunct="0">
        <a:spcBef>
          <a:spcPts val="1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184150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177800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1436688" indent="392113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1893888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2351088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2808288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3265488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5"/>
          <p:cNvGrpSpPr>
            <a:grpSpLocks/>
          </p:cNvGrpSpPr>
          <p:nvPr/>
        </p:nvGrpSpPr>
        <p:grpSpPr bwMode="auto">
          <a:xfrm>
            <a:off x="141289" y="1371600"/>
            <a:ext cx="8861425" cy="5257800"/>
            <a:chOff x="96" y="864"/>
            <a:chExt cx="6048" cy="3312"/>
          </a:xfrm>
        </p:grpSpPr>
        <p:grpSp>
          <p:nvGrpSpPr>
            <p:cNvPr id="1032" name="Group 10"/>
            <p:cNvGrpSpPr>
              <a:grpSpLocks/>
            </p:cNvGrpSpPr>
            <p:nvPr/>
          </p:nvGrpSpPr>
          <p:grpSpPr bwMode="auto">
            <a:xfrm>
              <a:off x="96" y="864"/>
              <a:ext cx="6048" cy="3312"/>
              <a:chOff x="96" y="864"/>
              <a:chExt cx="6048" cy="3312"/>
            </a:xfrm>
          </p:grpSpPr>
          <p:sp>
            <p:nvSpPr>
              <p:cNvPr id="518155" name="Line 11"/>
              <p:cNvSpPr>
                <a:spLocks noChangeShapeType="1"/>
              </p:cNvSpPr>
              <p:nvPr/>
            </p:nvSpPr>
            <p:spPr bwMode="auto">
              <a:xfrm>
                <a:off x="96" y="1008"/>
                <a:ext cx="6048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4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518156" name="Line 12"/>
              <p:cNvSpPr>
                <a:spLocks noChangeShapeType="1"/>
              </p:cNvSpPr>
              <p:nvPr/>
            </p:nvSpPr>
            <p:spPr bwMode="auto">
              <a:xfrm>
                <a:off x="96" y="3936"/>
                <a:ext cx="6048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4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518157" name="Line 13"/>
              <p:cNvSpPr>
                <a:spLocks noChangeShapeType="1"/>
              </p:cNvSpPr>
              <p:nvPr/>
            </p:nvSpPr>
            <p:spPr bwMode="auto">
              <a:xfrm flipV="1">
                <a:off x="240" y="864"/>
                <a:ext cx="0" cy="3312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4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518158" name="Line 14"/>
              <p:cNvSpPr>
                <a:spLocks noChangeShapeType="1"/>
              </p:cNvSpPr>
              <p:nvPr/>
            </p:nvSpPr>
            <p:spPr bwMode="auto">
              <a:xfrm flipV="1">
                <a:off x="6000" y="864"/>
                <a:ext cx="0" cy="3312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400" b="1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518168" name="Line 24"/>
            <p:cNvSpPr>
              <a:spLocks noChangeShapeType="1"/>
            </p:cNvSpPr>
            <p:nvPr userDrawn="1"/>
          </p:nvSpPr>
          <p:spPr bwMode="auto">
            <a:xfrm flipH="1">
              <a:off x="96" y="1344"/>
              <a:ext cx="144" cy="0"/>
            </a:xfrm>
            <a:prstGeom prst="line">
              <a:avLst/>
            </a:prstGeom>
            <a:noFill/>
            <a:ln w="12700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>
                <a:solidFill>
                  <a:srgbClr val="FFFFFF"/>
                </a:solidFill>
              </a:endParaRPr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6" y="1600200"/>
            <a:ext cx="84391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0851" y="260352"/>
            <a:ext cx="84486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8484690" y="6555383"/>
            <a:ext cx="168275" cy="114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9pPr>
          </a:lstStyle>
          <a:p>
            <a:pPr algn="r">
              <a:defRPr/>
            </a:pPr>
            <a:fld id="{19D7F75F-20DB-4150-9AB2-9943CD6237B7}" type="slidenum">
              <a:rPr lang="en-GB" altLang="el-GR" sz="1000" b="0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GB" altLang="el-GR" sz="1000" b="0" dirty="0" smtClean="0">
              <a:solidFill>
                <a:schemeClr val="tx1"/>
              </a:solidFill>
            </a:endParaRP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1423988" y="6503987"/>
            <a:ext cx="6912000" cy="217488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9pPr>
          </a:lstStyle>
          <a:p>
            <a:pPr algn="r" eaLnBrk="1" hangingPunct="1">
              <a:defRPr/>
            </a:pPr>
            <a:r>
              <a:rPr lang="el-GR" sz="600" b="1" dirty="0" smtClean="0">
                <a:solidFill>
                  <a:srgbClr val="FFFFFF"/>
                </a:solidFill>
              </a:rPr>
              <a:t>ΕΚΠΑΙΔΕΥΤΙΚΟ ΠΡΟΓΡΑΜΜΑ</a:t>
            </a:r>
            <a:r>
              <a:rPr lang="en-US" sz="600" b="1" dirty="0" smtClean="0">
                <a:solidFill>
                  <a:srgbClr val="FFFFFF"/>
                </a:solidFill>
              </a:rPr>
              <a:t>:</a:t>
            </a:r>
            <a:r>
              <a:rPr lang="en-US" sz="600" b="1" baseline="0" dirty="0" smtClean="0">
                <a:solidFill>
                  <a:srgbClr val="FFFFFF"/>
                </a:solidFill>
              </a:rPr>
              <a:t> “</a:t>
            </a:r>
            <a:r>
              <a:rPr lang="el-GR" sz="600" b="1" dirty="0" smtClean="0">
                <a:solidFill>
                  <a:srgbClr val="FFFFFF"/>
                </a:solidFill>
              </a:rPr>
              <a:t>Παρουσίαση του Εργαλείου Διαχείρισης Επιχειρησιακών Διαδικασιών ADONIS</a:t>
            </a:r>
            <a:r>
              <a:rPr lang="en-US" sz="600" b="1" dirty="0" smtClean="0">
                <a:solidFill>
                  <a:srgbClr val="FFFFFF"/>
                </a:solidFill>
              </a:rPr>
              <a:t>”</a:t>
            </a:r>
            <a:endParaRPr lang="el-GR" altLang="el-GR" sz="600" dirty="0" smtClean="0"/>
          </a:p>
        </p:txBody>
      </p:sp>
      <p:pic>
        <p:nvPicPr>
          <p:cNvPr id="16" name="Picture 19" descr="planetey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025" y="6471444"/>
            <a:ext cx="15128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7"/>
          <p:cNvSpPr>
            <a:spLocks noChangeArrowheads="1"/>
          </p:cNvSpPr>
          <p:nvPr userDrawn="1"/>
        </p:nvSpPr>
        <p:spPr bwMode="auto">
          <a:xfrm>
            <a:off x="73025" y="82550"/>
            <a:ext cx="323850" cy="8255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l-GR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  <a:ea typeface="Arial Unicode MS" charset="0"/>
          <a:cs typeface="Arial Unicode M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  <a:ea typeface="Arial Unicode MS" charset="0"/>
          <a:cs typeface="Arial Unicode M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  <a:ea typeface="Arial Unicode MS" charset="0"/>
          <a:cs typeface="Arial Unicode M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  <a:ea typeface="Arial Unicode MS" charset="0"/>
          <a:cs typeface="Arial Unicode MS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  <a:ea typeface="Arial Unicode MS" charset="0"/>
          <a:cs typeface="Arial Unicode MS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  <a:ea typeface="Arial Unicode MS" charset="0"/>
          <a:cs typeface="Arial Unicode MS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  <a:ea typeface="Arial Unicode MS" charset="0"/>
          <a:cs typeface="Arial Unicode MS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charset="0"/>
          <a:ea typeface="Arial Unicode MS" charset="0"/>
          <a:cs typeface="Arial Unicode MS" charset="0"/>
        </a:defRPr>
      </a:lvl9pPr>
    </p:titleStyle>
    <p:bodyStyle>
      <a:lvl1pPr marL="342900" indent="-342900" algn="l" defTabSz="900113" rtl="0" eaLnBrk="0" fontAlgn="base" hangingPunct="0">
        <a:spcBef>
          <a:spcPts val="1500"/>
        </a:spcBef>
        <a:spcAft>
          <a:spcPct val="0"/>
        </a:spcAft>
        <a:buClr>
          <a:schemeClr val="tx1"/>
        </a:buClr>
        <a:buFont typeface="Wingdings" charset="2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284163" indent="-282575" algn="l" defTabSz="900113" rtl="0" eaLnBrk="0" fontAlgn="base" hangingPunct="0">
        <a:spcBef>
          <a:spcPts val="1000"/>
        </a:spcBef>
        <a:spcAft>
          <a:spcPct val="0"/>
        </a:spcAft>
        <a:buClr>
          <a:schemeClr val="tx1"/>
        </a:buClr>
        <a:buFont typeface="Wingdings" charset="2"/>
        <a:buChar char="n"/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542925" indent="-257175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814388" indent="-269875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1104900" indent="-288925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1562100" indent="-288925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2019300" indent="-288925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2476500" indent="-288925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2933700" indent="-288925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888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Click to edit Master text styles</a:t>
            </a:r>
          </a:p>
          <a:p>
            <a:pPr lvl="1"/>
            <a:r>
              <a:rPr lang="el-GR" altLang="el-GR" smtClean="0"/>
              <a:t>Second level</a:t>
            </a:r>
          </a:p>
          <a:p>
            <a:pPr lvl="2"/>
            <a:r>
              <a:rPr lang="el-GR" altLang="el-GR" smtClean="0"/>
              <a:t>Third level</a:t>
            </a:r>
          </a:p>
          <a:p>
            <a:pPr lvl="3"/>
            <a:r>
              <a:rPr lang="el-GR" altLang="el-GR" smtClean="0"/>
              <a:t>Fourth level</a:t>
            </a:r>
          </a:p>
          <a:p>
            <a:pPr lvl="4"/>
            <a:r>
              <a:rPr lang="el-GR" altLang="el-GR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519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36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9pPr>
    </p:titleStyle>
    <p:bodyStyle>
      <a:lvl1pPr marL="179388" indent="-179388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1778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2pPr>
      <a:lvl3pPr marL="944563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—"/>
        <a:defRPr sz="1400">
          <a:solidFill>
            <a:schemeClr val="tx1"/>
          </a:solidFill>
          <a:latin typeface="+mn-lt"/>
        </a:defRPr>
      </a:lvl3pPr>
      <a:lvl4pPr marL="13525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760538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217738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674938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132138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589338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5"/>
          <p:cNvGrpSpPr>
            <a:grpSpLocks/>
          </p:cNvGrpSpPr>
          <p:nvPr userDrawn="1"/>
        </p:nvGrpSpPr>
        <p:grpSpPr bwMode="auto">
          <a:xfrm>
            <a:off x="339969" y="1587500"/>
            <a:ext cx="8862646" cy="5257800"/>
            <a:chOff x="96" y="864"/>
            <a:chExt cx="6048" cy="3312"/>
          </a:xfrm>
        </p:grpSpPr>
        <p:grpSp>
          <p:nvGrpSpPr>
            <p:cNvPr id="1033" name="Group 10"/>
            <p:cNvGrpSpPr>
              <a:grpSpLocks/>
            </p:cNvGrpSpPr>
            <p:nvPr/>
          </p:nvGrpSpPr>
          <p:grpSpPr bwMode="auto">
            <a:xfrm>
              <a:off x="96" y="864"/>
              <a:ext cx="6048" cy="3312"/>
              <a:chOff x="96" y="864"/>
              <a:chExt cx="6048" cy="3312"/>
            </a:xfrm>
          </p:grpSpPr>
          <p:sp>
            <p:nvSpPr>
              <p:cNvPr id="1035" name="Line 11"/>
              <p:cNvSpPr>
                <a:spLocks noChangeShapeType="1"/>
              </p:cNvSpPr>
              <p:nvPr/>
            </p:nvSpPr>
            <p:spPr bwMode="auto">
              <a:xfrm>
                <a:off x="96" y="1008"/>
                <a:ext cx="6048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 sz="1400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6" name="Line 12"/>
              <p:cNvSpPr>
                <a:spLocks noChangeShapeType="1"/>
              </p:cNvSpPr>
              <p:nvPr/>
            </p:nvSpPr>
            <p:spPr bwMode="auto">
              <a:xfrm>
                <a:off x="96" y="3936"/>
                <a:ext cx="6048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 sz="1400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/>
            </p:nvSpPr>
            <p:spPr bwMode="auto">
              <a:xfrm flipV="1">
                <a:off x="240" y="864"/>
                <a:ext cx="0" cy="3312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 sz="1400" b="1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8" name="Line 14"/>
              <p:cNvSpPr>
                <a:spLocks noChangeShapeType="1"/>
              </p:cNvSpPr>
              <p:nvPr/>
            </p:nvSpPr>
            <p:spPr bwMode="auto">
              <a:xfrm flipV="1">
                <a:off x="6000" y="864"/>
                <a:ext cx="0" cy="3312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 sz="1400" b="1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034" name="Line 24"/>
            <p:cNvSpPr>
              <a:spLocks noChangeShapeType="1"/>
            </p:cNvSpPr>
            <p:nvPr userDrawn="1"/>
          </p:nvSpPr>
          <p:spPr bwMode="auto">
            <a:xfrm flipH="1">
              <a:off x="96" y="1344"/>
              <a:ext cx="14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1400" b="1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981075"/>
            <a:ext cx="8273562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9144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 dirty="0" smtClean="0"/>
              <a:t>Click to edit Master text styles</a:t>
            </a:r>
          </a:p>
          <a:p>
            <a:pPr lvl="1"/>
            <a:r>
              <a:rPr lang="en-GB" altLang="el-GR" dirty="0" smtClean="0"/>
              <a:t>Second level</a:t>
            </a:r>
          </a:p>
          <a:p>
            <a:pPr lvl="2"/>
            <a:r>
              <a:rPr lang="en-GB" altLang="el-GR" dirty="0" smtClean="0"/>
              <a:t>Third level</a:t>
            </a:r>
          </a:p>
          <a:p>
            <a:pPr lvl="3"/>
            <a:r>
              <a:rPr lang="en-GB" altLang="el-GR" dirty="0" smtClean="0"/>
              <a:t>Fourth level</a:t>
            </a:r>
          </a:p>
          <a:p>
            <a:pPr lvl="4"/>
            <a:r>
              <a:rPr lang="en-GB" altLang="el-GR" dirty="0" smtClean="0"/>
              <a:t>Fifth level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4012" y="246063"/>
            <a:ext cx="844794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l-GR" smtClean="0"/>
              <a:t>Click to edit Master title style</a:t>
            </a:r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8484690" y="6555383"/>
            <a:ext cx="168275" cy="114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>
            <a:lvl1pPr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9pPr>
          </a:lstStyle>
          <a:p>
            <a:pPr algn="r">
              <a:defRPr/>
            </a:pPr>
            <a:fld id="{19D7F75F-20DB-4150-9AB2-9943CD6237B7}" type="slidenum">
              <a:rPr lang="en-GB" altLang="el-GR" sz="1000" b="0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GB" altLang="el-GR" sz="1000" b="0" dirty="0" smtClean="0">
              <a:solidFill>
                <a:schemeClr val="tx1"/>
              </a:solidFill>
            </a:endParaRPr>
          </a:p>
        </p:txBody>
      </p:sp>
      <p:sp>
        <p:nvSpPr>
          <p:cNvPr id="16" name="Rectangle 18"/>
          <p:cNvSpPr>
            <a:spLocks noChangeArrowheads="1"/>
          </p:cNvSpPr>
          <p:nvPr userDrawn="1"/>
        </p:nvSpPr>
        <p:spPr bwMode="auto">
          <a:xfrm>
            <a:off x="1423988" y="6503987"/>
            <a:ext cx="6912000" cy="217488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-84" charset="-128"/>
              </a:defRPr>
            </a:lvl9pPr>
          </a:lstStyle>
          <a:p>
            <a:pPr algn="r" eaLnBrk="1" hangingPunct="1">
              <a:defRPr/>
            </a:pPr>
            <a:r>
              <a:rPr lang="el-GR" sz="700" b="1" dirty="0" smtClean="0">
                <a:solidFill>
                  <a:srgbClr val="FFFFFF"/>
                </a:solidFill>
              </a:rPr>
              <a:t>4ος Κύκλος Επιχειρηματικού Επιταχυντή “Food for Business”</a:t>
            </a:r>
          </a:p>
        </p:txBody>
      </p:sp>
      <p:pic>
        <p:nvPicPr>
          <p:cNvPr id="17" name="Picture 19" descr="planetey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025" y="6471444"/>
            <a:ext cx="15128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>
            <a:spLocks noChangeArrowheads="1"/>
          </p:cNvSpPr>
          <p:nvPr userDrawn="1"/>
        </p:nvSpPr>
        <p:spPr bwMode="auto">
          <a:xfrm>
            <a:off x="73025" y="82550"/>
            <a:ext cx="323850" cy="8255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l-GR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93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defTabSz="900113" rtl="0" eaLnBrk="0" fontAlgn="base" hangingPunct="0">
        <a:spcBef>
          <a:spcPts val="1500"/>
        </a:spcBef>
        <a:spcAft>
          <a:spcPct val="0"/>
        </a:spcAft>
        <a:buClr>
          <a:schemeClr val="tx1"/>
        </a:buClr>
        <a:buFont typeface="Wingdings" pitchFamily="2" charset="2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177800" algn="l" defTabSz="900113" rtl="0" eaLnBrk="0" fontAlgn="base" hangingPunct="0">
        <a:spcBef>
          <a:spcPts val="1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184150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177800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1436688" indent="392113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1893888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2351088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2808288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3265488" algn="l" defTabSz="90011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Font typeface="Arial" charset="0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619875"/>
            <a:ext cx="9144000" cy="2381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700" b="1" i="1">
                <a:latin typeface="Arial" charset="0"/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de-DE">
              <a:solidFill>
                <a:prstClr val="black"/>
              </a:solidFill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847725"/>
            <a:ext cx="8459788" cy="561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l-GR" smtClean="0"/>
              <a:t>Textmasterformate durch Klicken bearbeiten</a:t>
            </a:r>
          </a:p>
          <a:p>
            <a:pPr lvl="1"/>
            <a:r>
              <a:rPr lang="de-DE" altLang="el-GR" smtClean="0"/>
              <a:t>Zweite Ebene</a:t>
            </a:r>
          </a:p>
          <a:p>
            <a:pPr lvl="2"/>
            <a:r>
              <a:rPr lang="de-DE" altLang="el-GR" smtClean="0"/>
              <a:t>Dritte Ebene</a:t>
            </a:r>
          </a:p>
          <a:p>
            <a:pPr lvl="3"/>
            <a:r>
              <a:rPr lang="de-DE" altLang="el-GR" smtClean="0"/>
              <a:t>Vierte Ebene</a:t>
            </a:r>
          </a:p>
          <a:p>
            <a:pPr lvl="4"/>
            <a:r>
              <a:rPr lang="de-DE" altLang="el-GR" smtClean="0"/>
              <a:t>Fünfte Ebene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939088" y="6619875"/>
            <a:ext cx="1095375" cy="238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60D6A4D-B484-473D-B0FA-8253A98C49BE}" type="slidenum">
              <a:rPr lang="de-DE" sz="1000" b="1" i="1">
                <a:solidFill>
                  <a:prstClr val="black"/>
                </a:solidFill>
              </a:rPr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sz="1000" b="1" i="1">
              <a:solidFill>
                <a:prstClr val="black"/>
              </a:solidFill>
            </a:endParaRPr>
          </a:p>
        </p:txBody>
      </p:sp>
      <p:pic>
        <p:nvPicPr>
          <p:cNvPr id="1029" name="Picture 12" descr="content_oben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9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114300"/>
            <a:ext cx="754856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pic>
        <p:nvPicPr>
          <p:cNvPr id="1031" name="Picture 14" descr="platform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6" descr="Planet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981"/>
          <a:stretch>
            <a:fillRect/>
          </a:stretch>
        </p:blipFill>
        <p:spPr bwMode="auto">
          <a:xfrm>
            <a:off x="8043863" y="136525"/>
            <a:ext cx="9461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logo"/>
          <p:cNvPicPr>
            <a:picLocks noChangeAspect="1" noChangeArrowheads="1"/>
          </p:cNvPicPr>
          <p:nvPr userDrawn="1"/>
        </p:nvPicPr>
        <p:blipFill>
          <a:blip r:embed="rId19">
            <a:lum bright="4000" contrast="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04188" y="369888"/>
            <a:ext cx="79851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026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3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3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3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3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3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3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3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3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3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66700" indent="-2667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ebdings" pitchFamily="18" charset="2"/>
        <a:buChar char="4"/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714375" indent="-2682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ebdings" pitchFamily="18" charset="2"/>
        <a:buChar char="4"/>
        <a:defRPr sz="2000" b="1">
          <a:solidFill>
            <a:schemeClr val="tx1"/>
          </a:solidFill>
          <a:latin typeface="+mn-lt"/>
        </a:defRPr>
      </a:lvl2pPr>
      <a:lvl3pPr marL="1162050" indent="-2682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ebdings" pitchFamily="18" charset="2"/>
        <a:buChar char="4"/>
        <a:defRPr sz="1900" b="1">
          <a:solidFill>
            <a:schemeClr val="tx1"/>
          </a:solidFill>
          <a:latin typeface="+mn-lt"/>
        </a:defRPr>
      </a:lvl3pPr>
      <a:lvl4pPr marL="1619250" indent="-2778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ebdings" pitchFamily="18" charset="2"/>
        <a:buChar char="4"/>
        <a:defRPr sz="2000" b="1">
          <a:solidFill>
            <a:schemeClr val="tx1"/>
          </a:solidFill>
          <a:latin typeface="+mn-lt"/>
        </a:defRPr>
      </a:lvl4pPr>
      <a:lvl5pPr marL="2066925" indent="-2682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ebdings" pitchFamily="18" charset="2"/>
        <a:buChar char="4"/>
        <a:defRPr sz="1700" b="1">
          <a:solidFill>
            <a:schemeClr val="tx1"/>
          </a:solidFill>
          <a:latin typeface="+mn-lt"/>
        </a:defRPr>
      </a:lvl5pPr>
      <a:lvl6pPr marL="2524125" indent="-268288" algn="l" rtl="0" fontAlgn="base">
        <a:spcBef>
          <a:spcPct val="20000"/>
        </a:spcBef>
        <a:spcAft>
          <a:spcPct val="0"/>
        </a:spcAft>
        <a:buClr>
          <a:schemeClr val="tx1"/>
        </a:buClr>
        <a:buFont typeface="Webdings" pitchFamily="18" charset="2"/>
        <a:buChar char="4"/>
        <a:defRPr sz="1700" b="1">
          <a:solidFill>
            <a:schemeClr val="tx1"/>
          </a:solidFill>
          <a:latin typeface="+mn-lt"/>
        </a:defRPr>
      </a:lvl6pPr>
      <a:lvl7pPr marL="2981325" indent="-268288" algn="l" rtl="0" fontAlgn="base">
        <a:spcBef>
          <a:spcPct val="20000"/>
        </a:spcBef>
        <a:spcAft>
          <a:spcPct val="0"/>
        </a:spcAft>
        <a:buClr>
          <a:schemeClr val="tx1"/>
        </a:buClr>
        <a:buFont typeface="Webdings" pitchFamily="18" charset="2"/>
        <a:buChar char="4"/>
        <a:defRPr sz="1700" b="1">
          <a:solidFill>
            <a:schemeClr val="tx1"/>
          </a:solidFill>
          <a:latin typeface="+mn-lt"/>
        </a:defRPr>
      </a:lvl7pPr>
      <a:lvl8pPr marL="3438525" indent="-268288" algn="l" rtl="0" fontAlgn="base">
        <a:spcBef>
          <a:spcPct val="20000"/>
        </a:spcBef>
        <a:spcAft>
          <a:spcPct val="0"/>
        </a:spcAft>
        <a:buClr>
          <a:schemeClr val="tx1"/>
        </a:buClr>
        <a:buFont typeface="Webdings" pitchFamily="18" charset="2"/>
        <a:buChar char="4"/>
        <a:defRPr sz="1700" b="1">
          <a:solidFill>
            <a:schemeClr val="tx1"/>
          </a:solidFill>
          <a:latin typeface="+mn-lt"/>
        </a:defRPr>
      </a:lvl8pPr>
      <a:lvl9pPr marL="3895725" indent="-268288" algn="l" rtl="0" fontAlgn="base">
        <a:spcBef>
          <a:spcPct val="20000"/>
        </a:spcBef>
        <a:spcAft>
          <a:spcPct val="0"/>
        </a:spcAft>
        <a:buClr>
          <a:schemeClr val="tx1"/>
        </a:buClr>
        <a:buFont typeface="Webdings" pitchFamily="18" charset="2"/>
        <a:buChar char="4"/>
        <a:defRPr sz="1700" b="1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13.jpeg"/><Relationship Id="rId4" Type="http://schemas.openxmlformats.org/officeDocument/2006/relationships/image" Target="../media/image1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13.jpeg"/><Relationship Id="rId4" Type="http://schemas.openxmlformats.org/officeDocument/2006/relationships/image" Target="../media/image1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gradFill rotWithShape="1">
            <a:gsLst>
              <a:gs pos="0">
                <a:srgbClr val="777777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32546" dir="2414181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defRPr/>
            </a:pPr>
            <a:endParaRPr lang="el-GR" altLang="el-GR" sz="2600" smtClean="0">
              <a:solidFill>
                <a:srgbClr val="FFFFFF"/>
              </a:solidFill>
            </a:endParaRPr>
          </a:p>
        </p:txBody>
      </p:sp>
      <p:sp>
        <p:nvSpPr>
          <p:cNvPr id="5" name="Line 12"/>
          <p:cNvSpPr>
            <a:spLocks noChangeShapeType="1"/>
          </p:cNvSpPr>
          <p:nvPr/>
        </p:nvSpPr>
        <p:spPr bwMode="auto">
          <a:xfrm flipV="1">
            <a:off x="0" y="838200"/>
            <a:ext cx="9142378" cy="830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>
            <a:outerShdw dist="25400" dir="54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l-GR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19" descr="planetey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8787"/>
          <a:stretch/>
        </p:blipFill>
        <p:spPr bwMode="auto">
          <a:xfrm>
            <a:off x="6983760" y="124834"/>
            <a:ext cx="2160240" cy="641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6158113" y="5672281"/>
            <a:ext cx="28783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l-GR" altLang="el-GR" sz="1200" dirty="0" smtClean="0">
                <a:solidFill>
                  <a:schemeClr val="tx1"/>
                </a:solidFill>
              </a:rPr>
              <a:t>1 Νοεμβρίου </a:t>
            </a:r>
            <a:r>
              <a:rPr lang="en-GB" altLang="el-GR" sz="1200" dirty="0" smtClean="0">
                <a:solidFill>
                  <a:schemeClr val="tx1"/>
                </a:solidFill>
              </a:rPr>
              <a:t>201</a:t>
            </a:r>
            <a:r>
              <a:rPr lang="el-GR" altLang="el-GR" sz="1200" dirty="0">
                <a:solidFill>
                  <a:schemeClr val="tx1"/>
                </a:solidFill>
              </a:rPr>
              <a:t>6</a:t>
            </a:r>
            <a:endParaRPr lang="en-GB" altLang="el-GR" sz="12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3" y="3061212"/>
            <a:ext cx="6081212" cy="1447908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691680" y="4697966"/>
            <a:ext cx="6115483" cy="634020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ΠΑΡΟΧΗ ΥΠΗΡΕΣΙΩΝ </a:t>
            </a:r>
            <a:r>
              <a:rPr lang="el-G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ΣΥΜΒΟΥΛΕΥΤΙΚΗΣ ΥΠΟΣΤΗΡΙΞΗΣ </a:t>
            </a:r>
            <a:endParaRPr lang="el-G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4ος Κύκλος Επιχειρηματικού Επιταχυντή “</a:t>
            </a:r>
            <a:r>
              <a:rPr lang="el-GR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Food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for </a:t>
            </a:r>
            <a:r>
              <a:rPr lang="el-GR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Business</a:t>
            </a:r>
            <a:r>
              <a:rPr lang="el-G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”</a:t>
            </a:r>
            <a:endParaRPr lang="el-G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1508591"/>
            <a:ext cx="9144000" cy="120032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MARKETING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ΚΑΙ ΠΩΛΗΣΕΙΣ</a:t>
            </a:r>
          </a:p>
          <a:p>
            <a:pPr algn="r">
              <a:spcBef>
                <a:spcPct val="20000"/>
              </a:spcBef>
              <a:defRPr/>
            </a:pPr>
            <a:endParaRPr lang="el-G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</a:endParaRPr>
          </a:p>
        </p:txBody>
      </p:sp>
      <p:pic>
        <p:nvPicPr>
          <p:cNvPr id="10" name="Picture 18" descr="KiNNO_Logo_201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6093296"/>
            <a:ext cx="648072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15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l-GR" sz="1600" b="1" dirty="0" smtClean="0">
                <a:solidFill>
                  <a:schemeClr val="tx1"/>
                </a:solidFill>
              </a:rPr>
              <a:t>Β</a:t>
            </a:r>
            <a:r>
              <a:rPr lang="el-GR" sz="1600" b="1" dirty="0">
                <a:solidFill>
                  <a:schemeClr val="tx1"/>
                </a:solidFill>
              </a:rPr>
              <a:t>. Επιχειρηματικά Προϊόντα</a:t>
            </a:r>
          </a:p>
          <a:p>
            <a:pPr marL="365125" indent="-1825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‘</a:t>
            </a:r>
            <a:r>
              <a:rPr lang="el-GR" sz="1400" dirty="0">
                <a:solidFill>
                  <a:schemeClr val="tx1"/>
                </a:solidFill>
              </a:rPr>
              <a:t>Δημογραφικά’</a:t>
            </a:r>
          </a:p>
          <a:p>
            <a:pPr marL="365125" indent="-1825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Λειτουργικά</a:t>
            </a:r>
          </a:p>
          <a:p>
            <a:pPr marL="365125" indent="-1825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Κατηγοριοποίηση αναγκών</a:t>
            </a:r>
          </a:p>
          <a:p>
            <a:pPr marL="365125" indent="-1825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Πρακτικές προμηθειών</a:t>
            </a:r>
          </a:p>
          <a:p>
            <a:pPr marL="365125" indent="-1825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Ειδικές καταστάσεις</a:t>
            </a:r>
          </a:p>
          <a:p>
            <a:pPr marL="365125" indent="-1825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Προσωπικά χαρακτηριστικά</a:t>
            </a:r>
          </a:p>
          <a:p>
            <a:pPr marL="365125" indent="-1825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 err="1" smtClean="0">
                <a:solidFill>
                  <a:schemeClr val="tx1"/>
                </a:solidFill>
              </a:rPr>
              <a:t>Πολυπαραμετρική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 smtClean="0">
              <a:solidFill>
                <a:schemeClr val="tx1"/>
              </a:solidFill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l-GR" sz="1600" b="1" dirty="0">
                <a:solidFill>
                  <a:prstClr val="black"/>
                </a:solidFill>
              </a:rPr>
              <a:t>Γ. Επιλογή </a:t>
            </a:r>
            <a:r>
              <a:rPr lang="el-GR" sz="1600" b="1" dirty="0" smtClean="0">
                <a:solidFill>
                  <a:prstClr val="black"/>
                </a:solidFill>
              </a:rPr>
              <a:t>Τμήματος</a:t>
            </a:r>
            <a:endParaRPr lang="en-US" sz="1600" b="1" dirty="0" smtClean="0">
              <a:solidFill>
                <a:prstClr val="black"/>
              </a:solidFill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defRPr/>
            </a:pPr>
            <a:endParaRPr lang="el-GR" sz="1400" b="1" dirty="0" smtClean="0">
              <a:solidFill>
                <a:prstClr val="black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Μέρος Α: </a:t>
            </a:r>
            <a:r>
              <a:rPr lang="en-US" altLang="el-GR" sz="1800" dirty="0" smtClean="0"/>
              <a:t>Marketing</a:t>
            </a:r>
            <a:r>
              <a:rPr lang="el-GR" altLang="el-GR" sz="1800" dirty="0" smtClean="0"/>
              <a:t/>
            </a:r>
            <a:br>
              <a:rPr lang="el-GR" altLang="el-GR" sz="1800" dirty="0" smtClean="0"/>
            </a:br>
            <a:r>
              <a:rPr lang="el-GR" altLang="el-GR" sz="1800" b="0" dirty="0"/>
              <a:t>Τμηματοποίηση </a:t>
            </a:r>
            <a:r>
              <a:rPr lang="el-GR" altLang="el-GR" sz="1800" b="0" dirty="0" smtClean="0"/>
              <a:t>Αγοράς</a:t>
            </a:r>
            <a:r>
              <a:rPr lang="en-US" altLang="el-GR" sz="1800" b="0" dirty="0" smtClean="0"/>
              <a:t> (2/2)</a:t>
            </a:r>
            <a:endParaRPr lang="el-GR" altLang="el-GR" sz="18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28428"/>
              </p:ext>
            </p:extLst>
          </p:nvPr>
        </p:nvGraphicFramePr>
        <p:xfrm>
          <a:off x="827584" y="4509120"/>
          <a:ext cx="6096000" cy="1315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Ελκυστικότητα</a:t>
                      </a:r>
                      <a:endParaRPr lang="el-GR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Ισχυρά Σημεία</a:t>
                      </a:r>
                      <a:endParaRPr lang="el-GR" sz="14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l-GR" sz="1400" dirty="0" smtClean="0"/>
                        <a:t>Μέγεθος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l-GR" sz="1400" dirty="0" smtClean="0"/>
                        <a:t>Ανταγωνισμός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l-GR" sz="1400" dirty="0" smtClean="0"/>
                        <a:t>Ισχύς πελατών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l-GR" sz="1400" dirty="0" smtClean="0"/>
                        <a:t>Ισχύς προμηθευτών 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Συμβατότητα στόχων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kumimoji="0" lang="el-GR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Εφικτότητα</a:t>
                      </a:r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Αποτελέσματα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kumimoji="0" lang="el-GR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Κόστος</a:t>
                      </a:r>
                      <a:endParaRPr kumimoji="0" lang="el-GR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174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indent="-28575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indent="-28575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 smtClean="0">
                <a:solidFill>
                  <a:schemeClr val="tx1"/>
                </a:solidFill>
              </a:rPr>
              <a:t>Τοποθέτηση </a:t>
            </a:r>
            <a:r>
              <a:rPr lang="el-GR" sz="1400" b="1" dirty="0">
                <a:solidFill>
                  <a:schemeClr val="tx1"/>
                </a:solidFill>
              </a:rPr>
              <a:t>προϊόντος / υπηρεσίας / ονόματος στην αντίληψη των πελατών . </a:t>
            </a:r>
          </a:p>
          <a:p>
            <a:pPr indent="-28575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 Ισχυρά σημεία – Αξία</a:t>
            </a:r>
            <a:r>
              <a:rPr lang="el-GR" sz="1400" dirty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(συγκριτικό </a:t>
            </a:r>
            <a:r>
              <a:rPr lang="el-GR" sz="1400" dirty="0">
                <a:solidFill>
                  <a:schemeClr val="tx1"/>
                </a:solidFill>
              </a:rPr>
              <a:t>πλεονέκτημα – εντύπωση)</a:t>
            </a:r>
          </a:p>
          <a:p>
            <a:pPr indent="-28575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Στόχοι τοποθέτησης </a:t>
            </a:r>
          </a:p>
          <a:p>
            <a:pPr marL="560387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διατήρηση / ενίσχυση θέσης</a:t>
            </a:r>
          </a:p>
          <a:p>
            <a:pPr marL="560387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κατάληψη κενής θέσης</a:t>
            </a:r>
          </a:p>
          <a:p>
            <a:pPr marL="560387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αποδόμηση/ μετατόπιση θέσης ανταγωνιστή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Λάθη </a:t>
            </a:r>
          </a:p>
          <a:p>
            <a:pPr marL="560387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 err="1">
                <a:solidFill>
                  <a:schemeClr val="tx1"/>
                </a:solidFill>
              </a:rPr>
              <a:t>Υπερτοποθέτηση</a:t>
            </a:r>
            <a:r>
              <a:rPr lang="el-GR" sz="1400" dirty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(στενή </a:t>
            </a:r>
            <a:r>
              <a:rPr lang="el-GR" sz="1400" dirty="0">
                <a:solidFill>
                  <a:schemeClr val="tx1"/>
                </a:solidFill>
              </a:rPr>
              <a:t>εικόνα)</a:t>
            </a:r>
          </a:p>
          <a:p>
            <a:pPr marL="560387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Ασαφής </a:t>
            </a:r>
            <a:r>
              <a:rPr lang="el-GR" sz="1400" dirty="0" smtClean="0">
                <a:solidFill>
                  <a:schemeClr val="tx1"/>
                </a:solidFill>
              </a:rPr>
              <a:t>εικόνα</a:t>
            </a:r>
          </a:p>
          <a:p>
            <a:pPr marL="560387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Συγκεχυμένη </a:t>
            </a:r>
            <a:r>
              <a:rPr lang="el-GR" sz="1400" dirty="0">
                <a:solidFill>
                  <a:schemeClr val="tx1"/>
                </a:solidFill>
              </a:rPr>
              <a:t>εικόνα</a:t>
            </a:r>
          </a:p>
          <a:p>
            <a:pPr marL="560387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Ψευδής εικόνα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 smtClean="0">
                <a:solidFill>
                  <a:schemeClr val="tx1"/>
                </a:solidFill>
              </a:rPr>
              <a:t>Στρατηγικές</a:t>
            </a:r>
            <a:endParaRPr lang="el-GR" sz="1400" b="1" dirty="0">
              <a:solidFill>
                <a:schemeClr val="tx1"/>
              </a:solidFill>
            </a:endParaRPr>
          </a:p>
          <a:p>
            <a:pPr marL="560387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Διαφοροποίηση (διακριτή </a:t>
            </a:r>
            <a:r>
              <a:rPr lang="el-GR" sz="1400" dirty="0">
                <a:solidFill>
                  <a:schemeClr val="tx1"/>
                </a:solidFill>
              </a:rPr>
              <a:t>θέση),</a:t>
            </a:r>
          </a:p>
          <a:p>
            <a:pPr marL="560387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Προσφερόμενη </a:t>
            </a:r>
            <a:r>
              <a:rPr lang="el-GR" sz="1400" dirty="0">
                <a:solidFill>
                  <a:schemeClr val="tx1"/>
                </a:solidFill>
              </a:rPr>
              <a:t>αξία </a:t>
            </a:r>
            <a:r>
              <a:rPr lang="el-GR" sz="1400" dirty="0" smtClean="0">
                <a:solidFill>
                  <a:schemeClr val="tx1"/>
                </a:solidFill>
              </a:rPr>
              <a:t>(πίνακας </a:t>
            </a:r>
            <a:r>
              <a:rPr lang="el-GR" sz="1400" dirty="0">
                <a:solidFill>
                  <a:schemeClr val="tx1"/>
                </a:solidFill>
              </a:rPr>
              <a:t>πλεονεκτήματα / τιμή</a:t>
            </a:r>
            <a:r>
              <a:rPr lang="el-GR" sz="1400" dirty="0" smtClean="0">
                <a:solidFill>
                  <a:schemeClr val="tx1"/>
                </a:solidFill>
              </a:rPr>
              <a:t>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Μέρος Α: </a:t>
            </a:r>
            <a:r>
              <a:rPr lang="en-US" altLang="el-GR" sz="1800" dirty="0" smtClean="0"/>
              <a:t>Marketing</a:t>
            </a:r>
            <a:r>
              <a:rPr lang="el-GR" altLang="el-GR" sz="1800" dirty="0" smtClean="0"/>
              <a:t/>
            </a:r>
            <a:br>
              <a:rPr lang="el-GR" altLang="el-GR" sz="1800" dirty="0" smtClean="0"/>
            </a:br>
            <a:r>
              <a:rPr lang="el-GR" altLang="el-GR" sz="1800" b="0" dirty="0" smtClean="0"/>
              <a:t>Τοποθέτηση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1338506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285750" indent="-285750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l-GR" sz="1600" b="1" dirty="0" smtClean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600" b="1" dirty="0" smtClean="0">
                <a:solidFill>
                  <a:schemeClr val="tx1"/>
                </a:solidFill>
              </a:rPr>
              <a:t>Στρατηγική</a:t>
            </a:r>
            <a:endParaRPr lang="el-GR" sz="1400" b="1" dirty="0" smtClean="0">
              <a:solidFill>
                <a:schemeClr val="tx1"/>
              </a:solidFill>
            </a:endParaRP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Θέση </a:t>
            </a:r>
            <a:r>
              <a:rPr lang="el-GR" sz="1400" dirty="0">
                <a:solidFill>
                  <a:schemeClr val="tx1"/>
                </a:solidFill>
              </a:rPr>
              <a:t>στον κύκλο ζωής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Θέση σε γραμμή ή μίγμα προϊόντων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Δεδομένα πελατών – αγοράς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Πολιτική ανταγωνισμού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Πολιτική ενιαίας ή μεταβαλλόμενης τιμολόγησης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Προσφορές (ΕΠΙΧΕΙΡΗΜΑΤΙΚΑ</a:t>
            </a:r>
            <a:r>
              <a:rPr lang="el-GR" sz="1400" dirty="0" smtClean="0">
                <a:solidFill>
                  <a:schemeClr val="tx1"/>
                </a:solidFill>
              </a:rPr>
              <a:t>)</a:t>
            </a:r>
          </a:p>
          <a:p>
            <a:pPr marL="285750" lvl="1" indent="-28575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600" b="1" dirty="0">
                <a:solidFill>
                  <a:schemeClr val="tx1"/>
                </a:solidFill>
              </a:rPr>
              <a:t>Πρακτική</a:t>
            </a:r>
          </a:p>
          <a:p>
            <a:pPr marL="800100" lvl="1" indent="-342900" fontAlgn="base">
              <a:lnSpc>
                <a:spcPct val="150000"/>
              </a:lnSpc>
              <a:spcBef>
                <a:spcPct val="0"/>
              </a:spcBef>
              <a:buFont typeface="+mj-lt"/>
              <a:buAutoNum type="alphaLcPeriod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Ανταπόκριση </a:t>
            </a:r>
            <a:r>
              <a:rPr lang="el-GR" sz="1400" dirty="0">
                <a:solidFill>
                  <a:schemeClr val="tx1"/>
                </a:solidFill>
              </a:rPr>
              <a:t>στην αξία</a:t>
            </a:r>
          </a:p>
          <a:p>
            <a:pPr marL="800100" lvl="1" indent="-342900" fontAlgn="base">
              <a:lnSpc>
                <a:spcPct val="150000"/>
              </a:lnSpc>
              <a:spcBef>
                <a:spcPct val="0"/>
              </a:spcBef>
              <a:buFont typeface="+mj-lt"/>
              <a:buAutoNum type="alphaLcPeriod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Τι </a:t>
            </a:r>
            <a:r>
              <a:rPr lang="el-GR" sz="1400" dirty="0">
                <a:solidFill>
                  <a:schemeClr val="tx1"/>
                </a:solidFill>
              </a:rPr>
              <a:t>δέχεται η αγορά</a:t>
            </a:r>
          </a:p>
          <a:p>
            <a:pPr marL="800100" lvl="1" indent="-342900" fontAlgn="base">
              <a:lnSpc>
                <a:spcPct val="150000"/>
              </a:lnSpc>
              <a:spcBef>
                <a:spcPct val="0"/>
              </a:spcBef>
              <a:buFont typeface="+mj-lt"/>
              <a:buAutoNum type="alphaLcPeriod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Ονομαστική </a:t>
            </a:r>
            <a:r>
              <a:rPr lang="el-GR" sz="1400" dirty="0">
                <a:solidFill>
                  <a:schemeClr val="tx1"/>
                </a:solidFill>
              </a:rPr>
              <a:t>– Τελική τιμή </a:t>
            </a:r>
          </a:p>
          <a:p>
            <a:pPr marL="800100" lvl="1" indent="-342900" fontAlgn="base">
              <a:lnSpc>
                <a:spcPct val="150000"/>
              </a:lnSpc>
              <a:spcBef>
                <a:spcPct val="0"/>
              </a:spcBef>
              <a:buFont typeface="+mj-lt"/>
              <a:buAutoNum type="alphaLcPeriod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Τρόπος </a:t>
            </a:r>
            <a:r>
              <a:rPr lang="el-GR" sz="1400" dirty="0">
                <a:solidFill>
                  <a:schemeClr val="tx1"/>
                </a:solidFill>
              </a:rPr>
              <a:t>πληρωμής</a:t>
            </a:r>
          </a:p>
          <a:p>
            <a:pPr marL="285750" lvl="1" indent="-28575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600" b="1" dirty="0">
                <a:solidFill>
                  <a:schemeClr val="tx1"/>
                </a:solidFill>
              </a:rPr>
              <a:t>Ελαστικότητα </a:t>
            </a:r>
          </a:p>
          <a:p>
            <a:pPr lvl="1" fontAlgn="base">
              <a:lnSpc>
                <a:spcPct val="150000"/>
              </a:lnSpc>
              <a:spcBef>
                <a:spcPct val="0"/>
              </a:spcBef>
              <a:defRPr/>
            </a:pPr>
            <a:r>
              <a:rPr lang="el-GR" sz="1400" dirty="0">
                <a:solidFill>
                  <a:schemeClr val="tx1"/>
                </a:solidFill>
              </a:rPr>
              <a:t>Ε = </a:t>
            </a:r>
            <a:r>
              <a:rPr lang="el-GR" sz="1400" dirty="0" smtClean="0">
                <a:solidFill>
                  <a:schemeClr val="tx1"/>
                </a:solidFill>
              </a:rPr>
              <a:t>% μεταβολή </a:t>
            </a:r>
            <a:r>
              <a:rPr lang="el-GR" sz="1400" dirty="0">
                <a:solidFill>
                  <a:schemeClr val="tx1"/>
                </a:solidFill>
              </a:rPr>
              <a:t>ζήτησης (ποσότητα) / </a:t>
            </a:r>
            <a:r>
              <a:rPr lang="el-GR" sz="1400" dirty="0" smtClean="0">
                <a:solidFill>
                  <a:schemeClr val="tx1"/>
                </a:solidFill>
              </a:rPr>
              <a:t>% μεταβολή τιμής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Μέρος Α: </a:t>
            </a:r>
            <a:r>
              <a:rPr lang="en-US" altLang="el-GR" sz="1800" dirty="0" smtClean="0"/>
              <a:t>Marketing</a:t>
            </a:r>
            <a:r>
              <a:rPr lang="el-GR" altLang="el-GR" sz="1800" dirty="0" smtClean="0"/>
              <a:t/>
            </a:r>
            <a:br>
              <a:rPr lang="el-GR" altLang="el-GR" sz="1800" dirty="0" smtClean="0"/>
            </a:br>
            <a:r>
              <a:rPr lang="el-GR" altLang="el-GR" sz="1800" b="0" dirty="0" smtClean="0"/>
              <a:t>Τιμολόγηση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2443469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285750" indent="-285750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defRPr/>
            </a:pPr>
            <a:r>
              <a:rPr lang="el-GR" sz="1600" b="1" i="1" dirty="0" smtClean="0">
                <a:solidFill>
                  <a:schemeClr val="tx1"/>
                </a:solidFill>
              </a:rPr>
              <a:t>Ενέργειες  </a:t>
            </a:r>
            <a:r>
              <a:rPr lang="el-GR" sz="1600" b="1" i="1" dirty="0">
                <a:solidFill>
                  <a:schemeClr val="tx1"/>
                </a:solidFill>
              </a:rPr>
              <a:t>επικοινωνίας, πληροφόρησης και πειθούς </a:t>
            </a:r>
            <a:endParaRPr lang="el-GR" sz="1600" b="1" i="1" dirty="0" smtClean="0">
              <a:solidFill>
                <a:schemeClr val="tx1"/>
              </a:solidFill>
            </a:endParaRPr>
          </a:p>
          <a:p>
            <a:pPr fontAlgn="base">
              <a:spcBef>
                <a:spcPct val="0"/>
              </a:spcBef>
              <a:defRPr/>
            </a:pPr>
            <a:endParaRPr lang="el-GR" sz="1600" b="1" i="1" dirty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Επικοινωνία  ‘καθαρού’ μηνύματος 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Διαφήμιση</a:t>
            </a:r>
            <a:r>
              <a:rPr lang="el-GR" sz="1400" dirty="0">
                <a:solidFill>
                  <a:schemeClr val="tx1"/>
                </a:solidFill>
              </a:rPr>
              <a:t> (περιοδικά, εφημερίδες, υπαίθρια διαφήμιση, διαφήμιση στα μέσα μαζικής μεταφοράς, κινηματογράφος, χορηγίες, </a:t>
            </a:r>
            <a:r>
              <a:rPr lang="el-GR" sz="1400" dirty="0" err="1">
                <a:solidFill>
                  <a:schemeClr val="tx1"/>
                </a:solidFill>
              </a:rPr>
              <a:t>online</a:t>
            </a:r>
            <a:r>
              <a:rPr lang="el-GR" sz="1400" dirty="0">
                <a:solidFill>
                  <a:schemeClr val="tx1"/>
                </a:solidFill>
              </a:rPr>
              <a:t> διαφημίσεις μέσω </a:t>
            </a:r>
            <a:r>
              <a:rPr lang="el-GR" sz="1400" dirty="0" err="1">
                <a:solidFill>
                  <a:schemeClr val="tx1"/>
                </a:solidFill>
              </a:rPr>
              <a:t>internet</a:t>
            </a:r>
            <a:r>
              <a:rPr lang="el-GR" sz="1400" dirty="0">
                <a:solidFill>
                  <a:schemeClr val="tx1"/>
                </a:solidFill>
              </a:rPr>
              <a:t>, ραδιόφωνο, τηλεόραση, αλληλογραφία, email κλπ.)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Προσωπική </a:t>
            </a:r>
            <a:r>
              <a:rPr lang="el-GR" sz="1400" b="1" dirty="0" smtClean="0">
                <a:solidFill>
                  <a:schemeClr val="tx1"/>
                </a:solidFill>
              </a:rPr>
              <a:t>επαφή / Πώληση </a:t>
            </a:r>
            <a:endParaRPr lang="el-GR" sz="1400" b="1" dirty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Ειδικές πρακτικές </a:t>
            </a:r>
            <a:r>
              <a:rPr lang="el-GR" sz="1400" b="1" dirty="0" smtClean="0">
                <a:solidFill>
                  <a:schemeClr val="tx1"/>
                </a:solidFill>
              </a:rPr>
              <a:t>- </a:t>
            </a:r>
            <a:r>
              <a:rPr lang="el-GR" sz="1400" b="1" dirty="0" err="1" smtClean="0">
                <a:solidFill>
                  <a:schemeClr val="tx1"/>
                </a:solidFill>
              </a:rPr>
              <a:t>πΠροωθητικές</a:t>
            </a:r>
            <a:r>
              <a:rPr lang="el-GR" sz="1400" b="1" dirty="0" smtClean="0">
                <a:solidFill>
                  <a:schemeClr val="tx1"/>
                </a:solidFill>
              </a:rPr>
              <a:t> </a:t>
            </a:r>
            <a:r>
              <a:rPr lang="el-GR" sz="1400" b="1" dirty="0">
                <a:solidFill>
                  <a:schemeClr val="tx1"/>
                </a:solidFill>
              </a:rPr>
              <a:t>ενέργειες </a:t>
            </a:r>
            <a:r>
              <a:rPr lang="el-GR" sz="1400" dirty="0">
                <a:solidFill>
                  <a:schemeClr val="tx1"/>
                </a:solidFill>
              </a:rPr>
              <a:t>(εκθέσεις, δείγματα δωρεάν, εκπτώσεις, προσφορές, περισσότερη ποσότητα, κουπόνια άλλες παροχές)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Δημοσιότητα / </a:t>
            </a:r>
            <a:r>
              <a:rPr lang="el-GR" sz="1400" b="1" dirty="0" smtClean="0">
                <a:solidFill>
                  <a:schemeClr val="tx1"/>
                </a:solidFill>
              </a:rPr>
              <a:t>Δημόσιες Σχέσεις</a:t>
            </a:r>
            <a:endParaRPr lang="el-GR" sz="1400" b="1" dirty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Προϋπολογισμός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Μέρος Α: </a:t>
            </a:r>
            <a:r>
              <a:rPr lang="en-US" altLang="el-GR" sz="1800" dirty="0" smtClean="0"/>
              <a:t>Marketing</a:t>
            </a:r>
            <a:r>
              <a:rPr lang="el-GR" altLang="el-GR" sz="1800" dirty="0" smtClean="0"/>
              <a:t/>
            </a:r>
            <a:br>
              <a:rPr lang="el-GR" altLang="el-GR" sz="1800" dirty="0" smtClean="0"/>
            </a:br>
            <a:r>
              <a:rPr lang="el-GR" altLang="el-GR" sz="1800" b="0" dirty="0" smtClean="0"/>
              <a:t>Προώθηση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2739347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285750" indent="-285750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600" b="1" dirty="0" smtClean="0">
                <a:solidFill>
                  <a:schemeClr val="tx1"/>
                </a:solidFill>
              </a:rPr>
              <a:t>Εσωτερικό </a:t>
            </a:r>
            <a:r>
              <a:rPr lang="el-GR" sz="1600" b="1" dirty="0">
                <a:solidFill>
                  <a:schemeClr val="tx1"/>
                </a:solidFill>
              </a:rPr>
              <a:t>της επιχείρησης</a:t>
            </a:r>
          </a:p>
          <a:p>
            <a:pPr marL="285750" indent="-285750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600" b="1" dirty="0">
                <a:solidFill>
                  <a:schemeClr val="tx1"/>
                </a:solidFill>
              </a:rPr>
              <a:t>Περιβάλλον της επιχείρησης</a:t>
            </a:r>
          </a:p>
          <a:p>
            <a:pPr marL="285750" indent="-285750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600" b="1" dirty="0">
                <a:solidFill>
                  <a:schemeClr val="tx1"/>
                </a:solidFill>
              </a:rPr>
              <a:t>Ενέργειες / Υπηρεσίες</a:t>
            </a:r>
          </a:p>
          <a:p>
            <a:pPr marL="285750" indent="-285750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600" b="1" dirty="0">
                <a:solidFill>
                  <a:schemeClr val="tx1"/>
                </a:solidFill>
              </a:rPr>
              <a:t>Εμφάνιση</a:t>
            </a:r>
          </a:p>
          <a:p>
            <a:pPr marL="285750" indent="-285750" fontAlgn="base">
              <a:lnSpc>
                <a:spcPct val="20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600" b="1" dirty="0">
                <a:solidFill>
                  <a:schemeClr val="tx1"/>
                </a:solidFill>
              </a:rPr>
              <a:t>Στάση </a:t>
            </a:r>
            <a:r>
              <a:rPr lang="el-GR" sz="1600" b="1" dirty="0" smtClean="0">
                <a:solidFill>
                  <a:schemeClr val="tx1"/>
                </a:solidFill>
              </a:rPr>
              <a:t>/ </a:t>
            </a:r>
            <a:r>
              <a:rPr lang="el-GR" sz="1600" b="1" dirty="0" err="1" smtClean="0">
                <a:solidFill>
                  <a:schemeClr val="tx1"/>
                </a:solidFill>
              </a:rPr>
              <a:t>Attitude</a:t>
            </a:r>
            <a:endParaRPr lang="el-GR" sz="1600" b="1" dirty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Μέρος Α: </a:t>
            </a:r>
            <a:r>
              <a:rPr lang="en-US" altLang="el-GR" sz="1800" dirty="0" smtClean="0"/>
              <a:t>Marketing</a:t>
            </a:r>
            <a:r>
              <a:rPr lang="el-GR" altLang="el-GR" sz="1800" dirty="0" smtClean="0"/>
              <a:t/>
            </a:r>
            <a:br>
              <a:rPr lang="el-GR" altLang="el-GR" sz="1800" dirty="0" smtClean="0"/>
            </a:br>
            <a:r>
              <a:rPr lang="el-GR" altLang="el-GR" sz="1800" b="0" dirty="0" smtClean="0"/>
              <a:t>Άνθρωποι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10688108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defRPr/>
            </a:pPr>
            <a:r>
              <a:rPr lang="el-GR" sz="1600" b="1" dirty="0">
                <a:solidFill>
                  <a:schemeClr val="tx1"/>
                </a:solidFill>
              </a:rPr>
              <a:t>Απάντηση </a:t>
            </a:r>
            <a:r>
              <a:rPr lang="el-GR" sz="1600" b="1" dirty="0" smtClean="0">
                <a:solidFill>
                  <a:schemeClr val="tx1"/>
                </a:solidFill>
              </a:rPr>
              <a:t>σε 6W + 1H </a:t>
            </a:r>
            <a:r>
              <a:rPr lang="el-GR" sz="1600" b="1" i="1" dirty="0">
                <a:solidFill>
                  <a:schemeClr val="tx1"/>
                </a:solidFill>
              </a:rPr>
              <a:t>(</a:t>
            </a:r>
            <a:r>
              <a:rPr lang="el-GR" sz="1600" b="1" i="1" dirty="0" err="1">
                <a:solidFill>
                  <a:schemeClr val="tx1"/>
                </a:solidFill>
              </a:rPr>
              <a:t>What</a:t>
            </a:r>
            <a:r>
              <a:rPr lang="el-GR" sz="1600" b="1" i="1" dirty="0">
                <a:solidFill>
                  <a:schemeClr val="tx1"/>
                </a:solidFill>
              </a:rPr>
              <a:t>, </a:t>
            </a:r>
            <a:r>
              <a:rPr lang="el-GR" sz="1600" b="1" i="1" dirty="0" err="1">
                <a:solidFill>
                  <a:schemeClr val="tx1"/>
                </a:solidFill>
              </a:rPr>
              <a:t>When</a:t>
            </a:r>
            <a:r>
              <a:rPr lang="el-GR" sz="1600" b="1" i="1" dirty="0">
                <a:solidFill>
                  <a:schemeClr val="tx1"/>
                </a:solidFill>
              </a:rPr>
              <a:t>, </a:t>
            </a:r>
            <a:r>
              <a:rPr lang="el-GR" sz="1600" b="1" i="1" dirty="0" err="1">
                <a:solidFill>
                  <a:schemeClr val="tx1"/>
                </a:solidFill>
              </a:rPr>
              <a:t>Where</a:t>
            </a:r>
            <a:r>
              <a:rPr lang="el-GR" sz="1600" b="1" i="1" dirty="0">
                <a:solidFill>
                  <a:schemeClr val="tx1"/>
                </a:solidFill>
              </a:rPr>
              <a:t>, </a:t>
            </a:r>
            <a:r>
              <a:rPr lang="el-GR" sz="1600" b="1" i="1" dirty="0" err="1">
                <a:solidFill>
                  <a:schemeClr val="tx1"/>
                </a:solidFill>
              </a:rPr>
              <a:t>Which</a:t>
            </a:r>
            <a:r>
              <a:rPr lang="el-GR" sz="1600" b="1" i="1" dirty="0">
                <a:solidFill>
                  <a:schemeClr val="tx1"/>
                </a:solidFill>
              </a:rPr>
              <a:t>, </a:t>
            </a:r>
            <a:r>
              <a:rPr lang="el-GR" sz="1600" b="1" i="1" dirty="0" err="1">
                <a:solidFill>
                  <a:schemeClr val="tx1"/>
                </a:solidFill>
              </a:rPr>
              <a:t>Who</a:t>
            </a:r>
            <a:r>
              <a:rPr lang="el-GR" sz="1600" b="1" i="1" dirty="0">
                <a:solidFill>
                  <a:schemeClr val="tx1"/>
                </a:solidFill>
              </a:rPr>
              <a:t>, </a:t>
            </a:r>
            <a:r>
              <a:rPr lang="el-GR" sz="1600" b="1" i="1" dirty="0" err="1">
                <a:solidFill>
                  <a:schemeClr val="tx1"/>
                </a:solidFill>
              </a:rPr>
              <a:t>Why</a:t>
            </a:r>
            <a:r>
              <a:rPr lang="el-GR" sz="1600" b="1" i="1" dirty="0">
                <a:solidFill>
                  <a:schemeClr val="tx1"/>
                </a:solidFill>
              </a:rPr>
              <a:t> and </a:t>
            </a:r>
            <a:r>
              <a:rPr lang="el-GR" sz="1600" b="1" i="1" dirty="0" err="1">
                <a:solidFill>
                  <a:schemeClr val="tx1"/>
                </a:solidFill>
              </a:rPr>
              <a:t>How</a:t>
            </a:r>
            <a:r>
              <a:rPr lang="el-GR" sz="1600" i="1" dirty="0">
                <a:solidFill>
                  <a:schemeClr val="tx1"/>
                </a:solidFill>
              </a:rPr>
              <a:t>)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defRPr/>
            </a:pPr>
            <a:endParaRPr lang="el-GR" sz="1600" b="1" i="1" dirty="0" smtClean="0">
              <a:solidFill>
                <a:schemeClr val="tx1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l-GR" sz="1600" b="1" i="1" dirty="0" smtClean="0">
                <a:solidFill>
                  <a:schemeClr val="tx1"/>
                </a:solidFill>
              </a:rPr>
              <a:t>Περιεχόμενα</a:t>
            </a:r>
            <a:endParaRPr lang="el-GR" sz="1600" b="1" i="1" dirty="0">
              <a:solidFill>
                <a:schemeClr val="tx1"/>
              </a:solidFill>
            </a:endParaRP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Επιτελική Σύνοψη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Αντικείμενο - Στόχοι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Ανάλυση Περιβάλλοντος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Ανάλυση αγοράς – Ανάλυση </a:t>
            </a:r>
            <a:r>
              <a:rPr lang="el-GR" sz="1400" dirty="0" smtClean="0">
                <a:solidFill>
                  <a:schemeClr val="tx1"/>
                </a:solidFill>
              </a:rPr>
              <a:t>ανταγωνισμού - </a:t>
            </a:r>
            <a:r>
              <a:rPr lang="el-GR" sz="1400" dirty="0" err="1">
                <a:solidFill>
                  <a:schemeClr val="tx1"/>
                </a:solidFill>
              </a:rPr>
              <a:t>SWOT</a:t>
            </a:r>
            <a:endParaRPr lang="el-GR" sz="1400" dirty="0">
              <a:solidFill>
                <a:schemeClr val="tx1"/>
              </a:solidFill>
            </a:endParaRP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Τμηματοποίηση- Τμήματα στόχοι- Προβλέψεις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Στρατηγική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Μίγμα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Μέρος Α: </a:t>
            </a:r>
            <a:r>
              <a:rPr lang="en-US" altLang="el-GR" sz="1800" dirty="0" smtClean="0"/>
              <a:t>Marketing</a:t>
            </a:r>
            <a:r>
              <a:rPr lang="el-GR" altLang="el-GR" sz="1800" dirty="0" smtClean="0"/>
              <a:t/>
            </a:r>
            <a:br>
              <a:rPr lang="el-GR" altLang="el-GR" sz="1800" dirty="0" smtClean="0"/>
            </a:br>
            <a:r>
              <a:rPr lang="en-US" altLang="el-GR" sz="1800" b="0" dirty="0"/>
              <a:t>Marketing Plan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639752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 smtClean="0">
                <a:solidFill>
                  <a:schemeClr val="tx1"/>
                </a:solidFill>
              </a:rPr>
              <a:t>Σύνδεση </a:t>
            </a:r>
            <a:r>
              <a:rPr lang="el-GR" sz="1400" b="1" dirty="0">
                <a:solidFill>
                  <a:schemeClr val="tx1"/>
                </a:solidFill>
              </a:rPr>
              <a:t>με την εταιρική στρατηγική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Στρατηγικές κατά </a:t>
            </a:r>
            <a:r>
              <a:rPr lang="el-GR" sz="1400" b="1" dirty="0" smtClean="0">
                <a:solidFill>
                  <a:schemeClr val="tx1"/>
                </a:solidFill>
              </a:rPr>
              <a:t>Πόρτερ: </a:t>
            </a:r>
          </a:p>
          <a:p>
            <a:pPr marL="742950" lvl="1" indent="-285750" algn="just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Κόστος </a:t>
            </a:r>
            <a:r>
              <a:rPr lang="el-GR" sz="1400" dirty="0">
                <a:solidFill>
                  <a:schemeClr val="tx1"/>
                </a:solidFill>
              </a:rPr>
              <a:t>/ </a:t>
            </a:r>
            <a:r>
              <a:rPr lang="el-GR" sz="1400" dirty="0" smtClean="0">
                <a:solidFill>
                  <a:schemeClr val="tx1"/>
                </a:solidFill>
              </a:rPr>
              <a:t>Τιμή </a:t>
            </a:r>
          </a:p>
          <a:p>
            <a:pPr marL="742950" lvl="1" indent="-285750" algn="just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Διαφοροποίηση</a:t>
            </a:r>
          </a:p>
          <a:p>
            <a:pPr marL="742950" lvl="1" indent="-285750" algn="just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Εστίαση</a:t>
            </a:r>
            <a:endParaRPr lang="el-GR" sz="1400" dirty="0">
              <a:solidFill>
                <a:schemeClr val="tx1"/>
              </a:solidFill>
            </a:endParaRP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Σχέση </a:t>
            </a:r>
            <a:r>
              <a:rPr lang="el-GR" sz="1400" b="1" dirty="0" smtClean="0">
                <a:solidFill>
                  <a:schemeClr val="tx1"/>
                </a:solidFill>
              </a:rPr>
              <a:t>ΠΡΟΙΟΝΤΩΝ </a:t>
            </a:r>
            <a:r>
              <a:rPr lang="el-GR" sz="1400" dirty="0">
                <a:solidFill>
                  <a:schemeClr val="tx1"/>
                </a:solidFill>
              </a:rPr>
              <a:t>(υφιστάμενα – νέα) </a:t>
            </a:r>
            <a:r>
              <a:rPr lang="el-GR" sz="1400" dirty="0" smtClean="0">
                <a:solidFill>
                  <a:schemeClr val="tx1"/>
                </a:solidFill>
              </a:rPr>
              <a:t>/ </a:t>
            </a:r>
            <a:r>
              <a:rPr lang="el-GR" sz="1400" b="1" dirty="0" smtClean="0">
                <a:solidFill>
                  <a:schemeClr val="tx1"/>
                </a:solidFill>
              </a:rPr>
              <a:t>ΑΓΟΡΩΝ</a:t>
            </a:r>
            <a:r>
              <a:rPr lang="el-GR" sz="1400" dirty="0" smtClean="0">
                <a:solidFill>
                  <a:schemeClr val="tx1"/>
                </a:solidFill>
              </a:rPr>
              <a:t> (υφιστάμενες </a:t>
            </a:r>
            <a:r>
              <a:rPr lang="el-GR" sz="1400" dirty="0">
                <a:solidFill>
                  <a:schemeClr val="tx1"/>
                </a:solidFill>
              </a:rPr>
              <a:t>– νέες)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Θέση / </a:t>
            </a:r>
            <a:r>
              <a:rPr lang="el-GR" sz="1400" b="1" dirty="0" smtClean="0">
                <a:solidFill>
                  <a:schemeClr val="tx1"/>
                </a:solidFill>
              </a:rPr>
              <a:t>Τακτική </a:t>
            </a:r>
            <a:r>
              <a:rPr lang="el-GR" sz="1400" b="1" dirty="0">
                <a:solidFill>
                  <a:schemeClr val="tx1"/>
                </a:solidFill>
              </a:rPr>
              <a:t>στην </a:t>
            </a:r>
            <a:r>
              <a:rPr lang="el-GR" sz="1400" b="1" dirty="0" smtClean="0">
                <a:solidFill>
                  <a:schemeClr val="tx1"/>
                </a:solidFill>
              </a:rPr>
              <a:t>αγορά</a:t>
            </a:r>
            <a:endParaRPr lang="el-GR" sz="1400" b="1" dirty="0">
              <a:solidFill>
                <a:schemeClr val="tx1"/>
              </a:solidFill>
            </a:endParaRPr>
          </a:p>
          <a:p>
            <a:pPr marL="757238" indent="-400050" algn="just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Ηγέτης</a:t>
            </a:r>
            <a:endParaRPr lang="el-GR" sz="1400" dirty="0">
              <a:solidFill>
                <a:schemeClr val="tx1"/>
              </a:solidFill>
            </a:endParaRPr>
          </a:p>
          <a:p>
            <a:pPr marL="757238" indent="-400050" algn="just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Διεκδικητής (μετωπική, πλευροκόπηση </a:t>
            </a:r>
            <a:r>
              <a:rPr lang="el-GR" sz="1400" dirty="0">
                <a:solidFill>
                  <a:schemeClr val="tx1"/>
                </a:solidFill>
              </a:rPr>
              <a:t>μέσω τμήματος, κύκλωση, παράκαμψη, ανταρτοπόλεμος, αναμονή αποτυχίας, εκμετάλλευση εξελίξεων/ευκαιριών), </a:t>
            </a:r>
          </a:p>
          <a:p>
            <a:pPr marL="757238" indent="-400050" algn="just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Ακόλουθος</a:t>
            </a:r>
            <a:endParaRPr lang="el-GR" sz="1400" dirty="0">
              <a:solidFill>
                <a:schemeClr val="tx1"/>
              </a:solidFill>
            </a:endParaRPr>
          </a:p>
          <a:p>
            <a:pPr marL="757238" indent="-400050" algn="just" fontAlgn="base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Περιθωριακός (εξειδίκευση</a:t>
            </a:r>
            <a:r>
              <a:rPr lang="el-GR" sz="1400" dirty="0">
                <a:solidFill>
                  <a:schemeClr val="tx1"/>
                </a:solidFill>
              </a:rPr>
              <a:t>, </a:t>
            </a:r>
            <a:r>
              <a:rPr lang="el-GR" sz="1400" dirty="0" smtClean="0">
                <a:solidFill>
                  <a:schemeClr val="tx1"/>
                </a:solidFill>
              </a:rPr>
              <a:t>εστίαση, στόχευση, </a:t>
            </a:r>
            <a:r>
              <a:rPr lang="el-GR" sz="1400" dirty="0" err="1" smtClean="0">
                <a:solidFill>
                  <a:schemeClr val="tx1"/>
                </a:solidFill>
              </a:rPr>
              <a:t>niche</a:t>
            </a:r>
            <a:r>
              <a:rPr lang="el-GR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Μέρος Α: </a:t>
            </a:r>
            <a:r>
              <a:rPr lang="en-US" altLang="el-GR" sz="1800" dirty="0" smtClean="0"/>
              <a:t>Marketing</a:t>
            </a:r>
            <a:r>
              <a:rPr lang="el-GR" altLang="el-GR" sz="1800" dirty="0" smtClean="0"/>
              <a:t/>
            </a:r>
            <a:br>
              <a:rPr lang="el-GR" altLang="el-GR" sz="1800" dirty="0" smtClean="0"/>
            </a:br>
            <a:r>
              <a:rPr lang="el-GR" altLang="el-GR" sz="1800" b="0" dirty="0" smtClean="0"/>
              <a:t>Στρατηγική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1922651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marL="342900" indent="-342900" algn="just" fontAlgn="base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marL="342900" indent="-342900" algn="just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sz="1400" b="1" dirty="0" smtClean="0">
                <a:solidFill>
                  <a:schemeClr val="tx1"/>
                </a:solidFill>
              </a:rPr>
              <a:t>ΠΩΛΗΣΗ</a:t>
            </a:r>
            <a:endParaRPr lang="el-GR" sz="1600" b="1" dirty="0">
              <a:solidFill>
                <a:schemeClr val="tx1"/>
              </a:solidFill>
            </a:endParaRPr>
          </a:p>
          <a:p>
            <a:pPr marL="539750" lvl="1" indent="-276225" algn="just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Υλοποίηση συμφωνίας με οικονομικό </a:t>
            </a:r>
            <a:r>
              <a:rPr lang="el-GR" sz="1400" dirty="0" smtClean="0">
                <a:solidFill>
                  <a:schemeClr val="tx1"/>
                </a:solidFill>
              </a:rPr>
              <a:t>αντάλλαγμα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l-GR" sz="1400" dirty="0">
              <a:solidFill>
                <a:schemeClr val="tx1"/>
              </a:solidFill>
            </a:endParaRPr>
          </a:p>
          <a:p>
            <a:pPr marL="342900" indent="-342900" algn="just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eriod" startAt="2"/>
              <a:defRPr/>
            </a:pPr>
            <a:r>
              <a:rPr lang="el-GR" sz="1400" b="1" dirty="0" smtClean="0">
                <a:solidFill>
                  <a:schemeClr val="tx1"/>
                </a:solidFill>
              </a:rPr>
              <a:t>ΚΥΚΛΟΣ </a:t>
            </a:r>
            <a:r>
              <a:rPr lang="el-GR" sz="1400" b="1" dirty="0">
                <a:solidFill>
                  <a:schemeClr val="tx1"/>
                </a:solidFill>
              </a:rPr>
              <a:t>ΠΩΛΗΣΗΣ</a:t>
            </a:r>
          </a:p>
          <a:p>
            <a:pPr marL="539750" lvl="1" indent="-276225" algn="just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Έναρξη προσπάθειας - Συμφωνία – Παράδοση – Χρήση – Τεχνική Υποστήριξη – Επαναληπτική παραγγελία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l-GR" sz="1400" b="1" dirty="0">
              <a:solidFill>
                <a:schemeClr val="tx1"/>
              </a:solidFill>
            </a:endParaRPr>
          </a:p>
          <a:p>
            <a:pPr marL="342900" indent="-342900" algn="just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eriod" startAt="3"/>
              <a:defRPr/>
            </a:pPr>
            <a:r>
              <a:rPr lang="el-GR" sz="1400" b="1" dirty="0">
                <a:solidFill>
                  <a:schemeClr val="tx1"/>
                </a:solidFill>
              </a:rPr>
              <a:t>ΚΑΤΗΓΟΡΙΕΣ ΠΕΛΑΤΩΝ</a:t>
            </a:r>
          </a:p>
          <a:p>
            <a:pPr marL="539750" lvl="1" indent="-276225" algn="just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Λιανικής</a:t>
            </a:r>
          </a:p>
          <a:p>
            <a:pPr marL="539750" lvl="1" indent="-276225" algn="just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Επιχειρήσεις</a:t>
            </a:r>
          </a:p>
          <a:p>
            <a:pPr marL="285750" indent="-285750" algn="just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l-GR" sz="1400" b="1" dirty="0">
              <a:solidFill>
                <a:schemeClr val="tx1"/>
              </a:solidFill>
            </a:endParaRPr>
          </a:p>
          <a:p>
            <a:pPr marL="342900" indent="-342900" algn="just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eriod" startAt="4"/>
              <a:defRPr/>
            </a:pPr>
            <a:r>
              <a:rPr lang="el-GR" sz="1400" b="1" dirty="0" smtClean="0">
                <a:solidFill>
                  <a:schemeClr val="tx1"/>
                </a:solidFill>
              </a:rPr>
              <a:t>ΤΙ </a:t>
            </a:r>
            <a:r>
              <a:rPr lang="el-GR" sz="1400" b="1" dirty="0">
                <a:solidFill>
                  <a:schemeClr val="tx1"/>
                </a:solidFill>
              </a:rPr>
              <a:t>ΠΩΛΕΙΤΑΙ</a:t>
            </a:r>
          </a:p>
          <a:p>
            <a:pPr marL="539750" lvl="1" indent="-276225" algn="just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Προϊόντα</a:t>
            </a:r>
          </a:p>
          <a:p>
            <a:pPr marL="539750" lvl="1" indent="-276225" algn="just" fontAlgn="base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Υπηρεσίες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Μέρος Β: Πωλήσεις</a:t>
            </a:r>
            <a:br>
              <a:rPr lang="el-GR" altLang="el-GR" sz="1800" dirty="0" smtClean="0"/>
            </a:br>
            <a:r>
              <a:rPr lang="el-GR" altLang="el-GR" sz="1800" b="0" dirty="0" smtClean="0"/>
              <a:t>Ορισμοί (1/2)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8625477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marL="342900" indent="-342900" algn="just" fontAlgn="base">
              <a:lnSpc>
                <a:spcPct val="150000"/>
              </a:lnSpc>
              <a:buFont typeface="+mj-lt"/>
              <a:buAutoNum type="arabicPeriod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marL="342900" indent="-342900" algn="just" fontAlgn="base">
              <a:lnSpc>
                <a:spcPct val="150000"/>
              </a:lnSpc>
              <a:spcAft>
                <a:spcPts val="600"/>
              </a:spcAft>
              <a:buFont typeface="+mj-lt"/>
              <a:buAutoNum type="arabicPeriod" startAt="5"/>
              <a:defRPr/>
            </a:pPr>
            <a:r>
              <a:rPr lang="el-GR" sz="1400" b="1" dirty="0">
                <a:solidFill>
                  <a:schemeClr val="tx1"/>
                </a:solidFill>
              </a:rPr>
              <a:t>ΜΕΘΟΔΟΙ </a:t>
            </a:r>
            <a:r>
              <a:rPr lang="el-GR" sz="1400" b="1" dirty="0" smtClean="0">
                <a:solidFill>
                  <a:schemeClr val="tx1"/>
                </a:solidFill>
              </a:rPr>
              <a:t>ΠΩΛΗΣΕΩΝ</a:t>
            </a:r>
            <a:endParaRPr lang="el-GR" sz="1600" b="1" dirty="0">
              <a:solidFill>
                <a:schemeClr val="tx1"/>
              </a:solidFill>
            </a:endParaRPr>
          </a:p>
          <a:p>
            <a:pPr marL="539750" lvl="1" indent="-276225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1400" dirty="0">
                <a:solidFill>
                  <a:schemeClr val="tx1"/>
                </a:solidFill>
              </a:rPr>
              <a:t>Θεωρητική αξία</a:t>
            </a:r>
            <a:r>
              <a:rPr lang="en-US" sz="1400" dirty="0">
                <a:solidFill>
                  <a:schemeClr val="tx1"/>
                </a:solidFill>
              </a:rPr>
              <a:t>:</a:t>
            </a:r>
            <a:r>
              <a:rPr lang="el-GR" sz="1400" dirty="0">
                <a:solidFill>
                  <a:schemeClr val="tx1"/>
                </a:solidFill>
              </a:rPr>
              <a:t> μπορεί να συνυπάρχουν, μπορεί στον κύκλο της πώλησης να εφαρμόζονται περισσότερες</a:t>
            </a:r>
          </a:p>
          <a:p>
            <a:pPr marL="712788" lvl="0" indent="-357188" algn="just">
              <a:buClr>
                <a:srgbClr val="0070C0"/>
              </a:buClr>
            </a:pPr>
            <a:endParaRPr lang="el-GR" sz="1400" dirty="0">
              <a:solidFill>
                <a:schemeClr val="tx1"/>
              </a:solidFill>
            </a:endParaRPr>
          </a:p>
          <a:p>
            <a:pPr marL="712788" indent="-357188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ΑΜΕΣΕΣ </a:t>
            </a:r>
            <a:r>
              <a:rPr lang="el-GR" sz="1400" dirty="0" smtClean="0">
                <a:solidFill>
                  <a:schemeClr val="tx1"/>
                </a:solidFill>
              </a:rPr>
              <a:t>(</a:t>
            </a:r>
            <a:r>
              <a:rPr lang="el-GR" sz="1400" dirty="0" err="1" smtClean="0">
                <a:solidFill>
                  <a:schemeClr val="tx1"/>
                </a:solidFill>
              </a:rPr>
              <a:t>direct</a:t>
            </a:r>
            <a:r>
              <a:rPr lang="el-GR" sz="1400" dirty="0" smtClean="0">
                <a:solidFill>
                  <a:schemeClr val="tx1"/>
                </a:solidFill>
              </a:rPr>
              <a:t> – φυσική πώληση </a:t>
            </a:r>
            <a:r>
              <a:rPr lang="el-GR" sz="1400" dirty="0">
                <a:solidFill>
                  <a:schemeClr val="tx1"/>
                </a:solidFill>
              </a:rPr>
              <a:t>/ </a:t>
            </a:r>
            <a:r>
              <a:rPr lang="el-GR" sz="1400" dirty="0" err="1" smtClean="0">
                <a:solidFill>
                  <a:schemeClr val="tx1"/>
                </a:solidFill>
              </a:rPr>
              <a:t>internet</a:t>
            </a:r>
            <a:r>
              <a:rPr lang="el-GR" sz="1400" dirty="0" smtClean="0">
                <a:solidFill>
                  <a:schemeClr val="tx1"/>
                </a:solidFill>
              </a:rPr>
              <a:t>)</a:t>
            </a:r>
            <a:endParaRPr lang="el-GR" sz="1400" dirty="0">
              <a:solidFill>
                <a:schemeClr val="tx1"/>
              </a:solidFill>
            </a:endParaRPr>
          </a:p>
          <a:p>
            <a:pPr marL="712788" indent="-357188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ΜΕΣΩ ΤΡΙΤΩΝ </a:t>
            </a:r>
            <a:r>
              <a:rPr lang="el-GR" sz="1400" dirty="0" smtClean="0">
                <a:solidFill>
                  <a:schemeClr val="tx1"/>
                </a:solidFill>
              </a:rPr>
              <a:t>(αντιπρόσωποι, μεσίτες, </a:t>
            </a:r>
            <a:r>
              <a:rPr lang="el-GR" sz="1400" dirty="0" err="1">
                <a:solidFill>
                  <a:schemeClr val="tx1"/>
                </a:solidFill>
              </a:rPr>
              <a:t>retailing</a:t>
            </a:r>
            <a:r>
              <a:rPr lang="el-GR" sz="1400" dirty="0">
                <a:solidFill>
                  <a:schemeClr val="tx1"/>
                </a:solidFill>
              </a:rPr>
              <a:t>, </a:t>
            </a:r>
            <a:r>
              <a:rPr lang="el-GR" sz="1400" dirty="0" err="1">
                <a:solidFill>
                  <a:schemeClr val="tx1"/>
                </a:solidFill>
              </a:rPr>
              <a:t>sales</a:t>
            </a:r>
            <a:r>
              <a:rPr lang="el-GR" sz="1400" dirty="0">
                <a:solidFill>
                  <a:schemeClr val="tx1"/>
                </a:solidFill>
              </a:rPr>
              <a:t> outsourcing)</a:t>
            </a:r>
          </a:p>
          <a:p>
            <a:pPr marL="712788" indent="-357188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B2B (προσφορές, διαγωνισμοί)</a:t>
            </a:r>
          </a:p>
          <a:p>
            <a:pPr marL="712788" indent="-357188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ΚΙΝΗΤΕΣ </a:t>
            </a:r>
            <a:r>
              <a:rPr lang="el-GR" sz="1400" dirty="0" smtClean="0">
                <a:solidFill>
                  <a:schemeClr val="tx1"/>
                </a:solidFill>
              </a:rPr>
              <a:t>(γυρολόγοι, </a:t>
            </a:r>
            <a:r>
              <a:rPr lang="el-GR" sz="1400" dirty="0" err="1">
                <a:solidFill>
                  <a:schemeClr val="tx1"/>
                </a:solidFill>
              </a:rPr>
              <a:t>door</a:t>
            </a:r>
            <a:r>
              <a:rPr lang="el-GR" sz="1400" dirty="0">
                <a:solidFill>
                  <a:schemeClr val="tx1"/>
                </a:solidFill>
              </a:rPr>
              <a:t> </a:t>
            </a:r>
            <a:r>
              <a:rPr lang="el-GR" sz="1400" dirty="0" err="1">
                <a:solidFill>
                  <a:schemeClr val="tx1"/>
                </a:solidFill>
              </a:rPr>
              <a:t>to</a:t>
            </a:r>
            <a:r>
              <a:rPr lang="el-GR" sz="1400" dirty="0">
                <a:solidFill>
                  <a:schemeClr val="tx1"/>
                </a:solidFill>
              </a:rPr>
              <a:t> </a:t>
            </a:r>
            <a:r>
              <a:rPr lang="el-GR" sz="1400" dirty="0" err="1">
                <a:solidFill>
                  <a:schemeClr val="tx1"/>
                </a:solidFill>
              </a:rPr>
              <a:t>door</a:t>
            </a:r>
            <a:r>
              <a:rPr lang="el-GR" sz="1400" dirty="0">
                <a:solidFill>
                  <a:schemeClr val="tx1"/>
                </a:solidFill>
              </a:rPr>
              <a:t>)</a:t>
            </a:r>
          </a:p>
          <a:p>
            <a:pPr marL="712788" indent="-357188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ΕΜΜΕΣΕΣ </a:t>
            </a:r>
            <a:r>
              <a:rPr lang="el-GR" sz="1400" dirty="0" smtClean="0">
                <a:solidFill>
                  <a:schemeClr val="tx1"/>
                </a:solidFill>
              </a:rPr>
              <a:t>(κατάλογοι, </a:t>
            </a:r>
            <a:r>
              <a:rPr lang="el-GR" sz="1400" dirty="0">
                <a:solidFill>
                  <a:schemeClr val="tx1"/>
                </a:solidFill>
              </a:rPr>
              <a:t>αυτόματοι πωλητές)</a:t>
            </a:r>
          </a:p>
          <a:p>
            <a:pPr marL="712788" indent="-357188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ΗΛΕΚΤΡΟΝΙΚΕΣ ΠΩΛΗΣΕΙΣ </a:t>
            </a:r>
            <a:r>
              <a:rPr lang="el-GR" sz="1400" dirty="0" smtClean="0">
                <a:solidFill>
                  <a:schemeClr val="tx1"/>
                </a:solidFill>
              </a:rPr>
              <a:t>(ροή πληροφορίας</a:t>
            </a:r>
            <a:r>
              <a:rPr lang="el-GR" sz="1400" dirty="0">
                <a:solidFill>
                  <a:schemeClr val="tx1"/>
                </a:solidFill>
              </a:rPr>
              <a:t>, ρ</a:t>
            </a:r>
            <a:r>
              <a:rPr lang="el-GR" sz="1400" dirty="0" smtClean="0">
                <a:solidFill>
                  <a:schemeClr val="tx1"/>
                </a:solidFill>
              </a:rPr>
              <a:t>οή προϊόντος / υπηρεσίας, </a:t>
            </a:r>
            <a:r>
              <a:rPr lang="en-US" sz="1400" dirty="0" smtClean="0">
                <a:solidFill>
                  <a:schemeClr val="tx1"/>
                </a:solidFill>
              </a:rPr>
              <a:t>e-m</a:t>
            </a:r>
            <a:r>
              <a:rPr lang="el-GR" sz="1400" dirty="0" err="1" smtClean="0">
                <a:solidFill>
                  <a:schemeClr val="tx1"/>
                </a:solidFill>
              </a:rPr>
              <a:t>arketplaces</a:t>
            </a:r>
            <a:r>
              <a:rPr lang="el-GR" sz="1400" dirty="0">
                <a:solidFill>
                  <a:schemeClr val="tx1"/>
                </a:solidFill>
              </a:rPr>
              <a:t>, </a:t>
            </a:r>
            <a:r>
              <a:rPr lang="en-US" sz="1400" dirty="0" smtClean="0">
                <a:solidFill>
                  <a:schemeClr val="tx1"/>
                </a:solidFill>
              </a:rPr>
              <a:t>e</a:t>
            </a:r>
            <a:r>
              <a:rPr lang="el-GR" sz="1400" dirty="0" smtClean="0">
                <a:solidFill>
                  <a:schemeClr val="tx1"/>
                </a:solidFill>
              </a:rPr>
              <a:t>-</a:t>
            </a:r>
            <a:r>
              <a:rPr lang="el-GR" sz="1400" dirty="0" err="1" smtClean="0">
                <a:solidFill>
                  <a:schemeClr val="tx1"/>
                </a:solidFill>
              </a:rPr>
              <a:t>commerce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  <a:endParaRPr lang="el-GR" sz="1400" dirty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Μέρος Β: Πωλήσεις</a:t>
            </a:r>
            <a:br>
              <a:rPr lang="el-GR" altLang="el-GR" sz="1800" dirty="0" smtClean="0"/>
            </a:br>
            <a:r>
              <a:rPr lang="el-GR" altLang="el-GR" sz="1800" b="0" dirty="0" smtClean="0"/>
              <a:t>Ορισμοί (2/2)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1600339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marL="342900" indent="-342900" algn="just" fontAlgn="base">
              <a:lnSpc>
                <a:spcPct val="150000"/>
              </a:lnSpc>
              <a:buFont typeface="+mj-lt"/>
              <a:buAutoNum type="arabicPeriod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l-GR" sz="1600" b="1" dirty="0" smtClean="0">
                <a:solidFill>
                  <a:schemeClr val="tx1"/>
                </a:solidFill>
              </a:rPr>
              <a:t>ΣΤΡΑΤΗΓΙΚΗ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en-US" sz="1400" b="1" dirty="0">
              <a:solidFill>
                <a:schemeClr val="tx1"/>
              </a:solidFill>
            </a:endParaRPr>
          </a:p>
          <a:p>
            <a:pPr marL="539750" lvl="1" indent="-276225" fontAlgn="base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Βάση: </a:t>
            </a:r>
            <a:r>
              <a:rPr lang="el-GR" sz="1400" dirty="0" err="1">
                <a:solidFill>
                  <a:schemeClr val="tx1"/>
                </a:solidFill>
              </a:rPr>
              <a:t>Β.Ρ</a:t>
            </a:r>
            <a:r>
              <a:rPr lang="el-GR" sz="1400" dirty="0">
                <a:solidFill>
                  <a:schemeClr val="tx1"/>
                </a:solidFill>
              </a:rPr>
              <a:t>., </a:t>
            </a:r>
            <a:r>
              <a:rPr lang="el-GR" sz="1400" dirty="0" err="1">
                <a:solidFill>
                  <a:schemeClr val="tx1"/>
                </a:solidFill>
              </a:rPr>
              <a:t>Μ.Ρ</a:t>
            </a:r>
            <a:r>
              <a:rPr lang="el-GR" sz="1400" dirty="0">
                <a:solidFill>
                  <a:schemeClr val="tx1"/>
                </a:solidFill>
              </a:rPr>
              <a:t>.</a:t>
            </a:r>
          </a:p>
          <a:p>
            <a:pPr marL="539750" lvl="1" indent="-276225" fontAlgn="base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Μακροπρόθεσμη (3-5 Έτη)</a:t>
            </a:r>
          </a:p>
          <a:p>
            <a:pPr marL="539750" lvl="1" indent="-276225" fontAlgn="base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Βραχυπρόθεσμη (Έτος, Εξάμηνο, Τρίμηνο, Μήνας = Πρόγραμμα, Σχέδιο Πωλήσεων) Αύξουσα Εξειδίκευση</a:t>
            </a:r>
          </a:p>
          <a:p>
            <a:pPr marL="539750" lvl="1" indent="-276225" fontAlgn="base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Ποιοτική (Τι, Πού) </a:t>
            </a:r>
          </a:p>
          <a:p>
            <a:pPr marL="539750" lvl="1" indent="-276225" fontAlgn="base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Ποσοτική (Πόσο</a:t>
            </a:r>
            <a:r>
              <a:rPr lang="el-GR" sz="1400" dirty="0" smtClean="0">
                <a:solidFill>
                  <a:schemeClr val="tx1"/>
                </a:solidFill>
              </a:rPr>
              <a:t>)</a:t>
            </a:r>
          </a:p>
          <a:p>
            <a:pPr marL="539750" lvl="1" indent="-276225" fontAlgn="base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l-GR" sz="1400" dirty="0" smtClean="0">
              <a:solidFill>
                <a:schemeClr val="tx1"/>
              </a:solidFill>
            </a:endParaRPr>
          </a:p>
          <a:p>
            <a:pPr marL="539750" lvl="1" indent="-276225" fontAlgn="base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l-GR" sz="1400" dirty="0" smtClean="0">
              <a:solidFill>
                <a:schemeClr val="tx1"/>
              </a:solidFill>
            </a:endParaRPr>
          </a:p>
          <a:p>
            <a:pPr marL="539750" lvl="1" indent="-276225" fontAlgn="base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/>
              <a:t>Μέρος Β: Πωλήσεις</a:t>
            </a:r>
            <a:br>
              <a:rPr lang="el-GR" altLang="el-GR" sz="1800" dirty="0"/>
            </a:br>
            <a:r>
              <a:rPr lang="el-GR" altLang="el-GR" sz="1800" b="0" dirty="0"/>
              <a:t>Διοίκηση Πωλήσεων (</a:t>
            </a:r>
            <a:r>
              <a:rPr lang="el-GR" altLang="el-GR" sz="1800" b="0" dirty="0" smtClean="0"/>
              <a:t>1/7)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3227384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71488" y="1083079"/>
            <a:ext cx="8077200" cy="5010217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FFFFFF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276999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Περιεχόμενα</a:t>
            </a:r>
            <a:endParaRPr lang="en-GB" altLang="el-GR" sz="1800" dirty="0" smtClean="0"/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578644" y="1052736"/>
            <a:ext cx="7970044" cy="5029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lvl="1" fontAlgn="base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l-GR" altLang="el-GR" sz="1600" b="1" dirty="0" smtClean="0"/>
              <a:t>Μέρος Α:  </a:t>
            </a:r>
            <a:r>
              <a:rPr lang="en-US" altLang="el-GR" sz="1600" b="1" dirty="0" smtClean="0"/>
              <a:t>Marketing</a:t>
            </a:r>
            <a:endParaRPr lang="el-GR" altLang="el-GR" sz="1600" b="1" dirty="0"/>
          </a:p>
          <a:p>
            <a:pPr marL="800100" lvl="2" indent="-3429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</a:pPr>
            <a:r>
              <a:rPr lang="el-GR" altLang="el-GR" sz="1400" dirty="0" smtClean="0">
                <a:solidFill>
                  <a:prstClr val="black"/>
                </a:solidFill>
                <a:latin typeface="Arial"/>
              </a:rPr>
              <a:t>Ορισμός </a:t>
            </a:r>
            <a:r>
              <a:rPr lang="en-US" altLang="el-GR" sz="1400" dirty="0" smtClean="0">
                <a:solidFill>
                  <a:prstClr val="black"/>
                </a:solidFill>
                <a:latin typeface="Arial"/>
              </a:rPr>
              <a:t>marketing</a:t>
            </a:r>
            <a:r>
              <a:rPr lang="el-GR" altLang="el-GR" sz="14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altLang="el-GR" sz="1400" dirty="0" smtClean="0">
                <a:solidFill>
                  <a:prstClr val="black"/>
                </a:solidFill>
                <a:latin typeface="Arial"/>
              </a:rPr>
              <a:t>/ </a:t>
            </a:r>
            <a:r>
              <a:rPr lang="el-GR" altLang="el-GR" sz="1400" dirty="0" smtClean="0">
                <a:solidFill>
                  <a:prstClr val="black"/>
                </a:solidFill>
                <a:latin typeface="Arial"/>
              </a:rPr>
              <a:t>Μείγμα </a:t>
            </a:r>
            <a:r>
              <a:rPr lang="en-US" altLang="el-GR" sz="1400" dirty="0" smtClean="0">
                <a:solidFill>
                  <a:prstClr val="black"/>
                </a:solidFill>
                <a:latin typeface="Arial"/>
              </a:rPr>
              <a:t>marketing</a:t>
            </a:r>
            <a:endParaRPr lang="el-GR" altLang="el-GR" sz="1400" dirty="0" smtClean="0">
              <a:solidFill>
                <a:prstClr val="black"/>
              </a:solidFill>
              <a:latin typeface="Arial"/>
            </a:endParaRPr>
          </a:p>
          <a:p>
            <a:pPr marL="800100" lvl="2" indent="-3429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</a:pPr>
            <a:r>
              <a:rPr lang="el-GR" altLang="el-GR" sz="1400" dirty="0" smtClean="0"/>
              <a:t>Προϊόν (Κατηγοριοποίηση Προϊόντων, Κατηγοριοποίηση Αγοράς, Έρευνα Αγοράς, Ποσοτικοποίηση Αγοράς, Τμηματοποίηση) </a:t>
            </a:r>
          </a:p>
          <a:p>
            <a:pPr marL="800100" lvl="2" indent="-3429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</a:pPr>
            <a:r>
              <a:rPr lang="el-GR" altLang="el-GR" sz="1400" dirty="0" smtClean="0"/>
              <a:t>Τοποθέτηση </a:t>
            </a:r>
          </a:p>
          <a:p>
            <a:pPr marL="800100" lvl="2" indent="-3429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</a:pPr>
            <a:r>
              <a:rPr lang="el-GR" altLang="el-GR" sz="1400" dirty="0" smtClean="0"/>
              <a:t>Τιμολόγηση</a:t>
            </a:r>
          </a:p>
          <a:p>
            <a:pPr marL="800100" lvl="2" indent="-3429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</a:pPr>
            <a:r>
              <a:rPr lang="el-GR" altLang="el-GR" sz="1400" dirty="0" smtClean="0"/>
              <a:t>Προώθηση</a:t>
            </a:r>
          </a:p>
          <a:p>
            <a:pPr marL="800100" lvl="2" indent="-3429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</a:pPr>
            <a:r>
              <a:rPr lang="el-GR" altLang="el-GR" sz="1400" dirty="0" smtClean="0"/>
              <a:t>Άνθρωποι</a:t>
            </a:r>
          </a:p>
          <a:p>
            <a:pPr marL="800100" lvl="2" indent="-3429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</a:pPr>
            <a:r>
              <a:rPr lang="en-US" altLang="el-GR" sz="1400" dirty="0" smtClean="0"/>
              <a:t>Marketing Plan</a:t>
            </a:r>
          </a:p>
          <a:p>
            <a:pPr marL="800100" lvl="2" indent="-3429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</a:pPr>
            <a:r>
              <a:rPr lang="el-GR" altLang="el-GR" sz="1400" dirty="0" smtClean="0"/>
              <a:t>Στρατηγική</a:t>
            </a:r>
            <a:endParaRPr lang="el-GR" altLang="el-GR" sz="1400" b="1" dirty="0" smtClean="0"/>
          </a:p>
          <a:p>
            <a:pPr marL="457200" lvl="1" indent="0" fontAlgn="base">
              <a:spcAft>
                <a:spcPct val="0"/>
              </a:spcAft>
            </a:pPr>
            <a:endParaRPr lang="el-GR" altLang="el-GR" sz="1400" dirty="0" smtClean="0"/>
          </a:p>
          <a:p>
            <a:pPr fontAlgn="base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l-GR" altLang="el-GR" sz="1600" b="1" dirty="0"/>
              <a:t>Μέρος </a:t>
            </a:r>
            <a:r>
              <a:rPr lang="el-GR" altLang="el-GR" sz="1600" b="1" dirty="0" smtClean="0"/>
              <a:t>Β: Πωλήσεις</a:t>
            </a:r>
            <a:endParaRPr lang="el-GR" altLang="el-GR" sz="1600" b="1" dirty="0"/>
          </a:p>
          <a:p>
            <a:pPr marL="800100" lvl="1" indent="-3429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</a:pPr>
            <a:r>
              <a:rPr lang="el-GR" altLang="el-GR" sz="1400" dirty="0" smtClean="0"/>
              <a:t>Ορισμοί</a:t>
            </a:r>
          </a:p>
          <a:p>
            <a:pPr marL="800100" lvl="1" indent="-3429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</a:pPr>
            <a:r>
              <a:rPr lang="el-GR" altLang="el-GR" sz="1400" dirty="0" smtClean="0"/>
              <a:t>Διοίκηση Πωλήσεων (προσαρμογή σε </a:t>
            </a:r>
            <a:r>
              <a:rPr lang="en-US" altLang="el-GR" sz="1400" dirty="0" smtClean="0"/>
              <a:t>startup)</a:t>
            </a:r>
            <a:endParaRPr lang="el-GR" altLang="el-GR" sz="1400" dirty="0" smtClean="0"/>
          </a:p>
          <a:p>
            <a:pPr marL="800100" lvl="1" indent="-342900" fontAlgn="base">
              <a:lnSpc>
                <a:spcPct val="150000"/>
              </a:lnSpc>
              <a:spcAft>
                <a:spcPct val="0"/>
              </a:spcAft>
              <a:buFont typeface="+mj-lt"/>
              <a:buAutoNum type="arabicPeriod"/>
            </a:pPr>
            <a:r>
              <a:rPr lang="el-GR" altLang="el-GR" sz="1400" dirty="0" smtClean="0"/>
              <a:t>Τεχνικές Πωλήσεων</a:t>
            </a:r>
          </a:p>
        </p:txBody>
      </p:sp>
    </p:spTree>
    <p:extLst>
      <p:ext uri="{BB962C8B-B14F-4D97-AF65-F5344CB8AC3E}">
        <p14:creationId xmlns:p14="http://schemas.microsoft.com/office/powerpoint/2010/main" val="3306683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marL="342900" indent="-342900" algn="just" fontAlgn="base">
              <a:lnSpc>
                <a:spcPct val="150000"/>
              </a:lnSpc>
              <a:buFont typeface="+mj-lt"/>
              <a:buAutoNum type="arabicPeriod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2"/>
            </a:pPr>
            <a:r>
              <a:rPr lang="el-GR" sz="1600" b="1" dirty="0">
                <a:solidFill>
                  <a:schemeClr val="tx1"/>
                </a:solidFill>
              </a:rPr>
              <a:t>ΚΑΘΟΡΙΣΜΟΣ ΣΤΟΧΩΝ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2"/>
            </a:pPr>
            <a:endParaRPr lang="en-US" sz="1400" b="1" dirty="0">
              <a:solidFill>
                <a:schemeClr val="tx1"/>
              </a:solidFill>
            </a:endParaRPr>
          </a:p>
          <a:p>
            <a:pPr marL="742950" lvl="1" indent="-3857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1400" dirty="0">
                <a:solidFill>
                  <a:schemeClr val="tx1"/>
                </a:solidFill>
              </a:rPr>
              <a:t>Στόχοι </a:t>
            </a:r>
            <a:r>
              <a:rPr lang="el-GR" sz="1400" dirty="0" smtClean="0">
                <a:solidFill>
                  <a:schemeClr val="tx1"/>
                </a:solidFill>
              </a:rPr>
              <a:t>όγκου</a:t>
            </a:r>
            <a:endParaRPr lang="el-GR" sz="1400" dirty="0">
              <a:solidFill>
                <a:schemeClr val="tx1"/>
              </a:solidFill>
            </a:endParaRPr>
          </a:p>
          <a:p>
            <a:pPr marL="1255713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 smtClean="0">
                <a:solidFill>
                  <a:schemeClr val="tx1"/>
                </a:solidFill>
              </a:rPr>
              <a:t>Στόχοι </a:t>
            </a:r>
            <a:r>
              <a:rPr lang="el-GR" sz="1400" dirty="0">
                <a:solidFill>
                  <a:schemeClr val="tx1"/>
                </a:solidFill>
              </a:rPr>
              <a:t>Εσόδων </a:t>
            </a:r>
            <a:r>
              <a:rPr lang="el-GR" sz="1400" dirty="0" smtClean="0">
                <a:solidFill>
                  <a:schemeClr val="tx1"/>
                </a:solidFill>
              </a:rPr>
              <a:t>(</a:t>
            </a:r>
            <a:r>
              <a:rPr lang="el-GR" sz="1400" dirty="0" err="1" smtClean="0">
                <a:solidFill>
                  <a:schemeClr val="tx1"/>
                </a:solidFill>
              </a:rPr>
              <a:t>tr</a:t>
            </a:r>
            <a:r>
              <a:rPr lang="el-GR" sz="1400" dirty="0">
                <a:solidFill>
                  <a:schemeClr val="tx1"/>
                </a:solidFill>
              </a:rPr>
              <a:t>)</a:t>
            </a:r>
          </a:p>
          <a:p>
            <a:pPr marL="1255713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 smtClean="0">
                <a:solidFill>
                  <a:schemeClr val="tx1"/>
                </a:solidFill>
              </a:rPr>
              <a:t>Στόχοι </a:t>
            </a:r>
            <a:r>
              <a:rPr lang="el-GR" sz="1400" dirty="0">
                <a:solidFill>
                  <a:schemeClr val="tx1"/>
                </a:solidFill>
              </a:rPr>
              <a:t>Ποσοτήτων (</a:t>
            </a:r>
            <a:r>
              <a:rPr lang="el-GR" sz="1400" dirty="0" err="1" smtClean="0">
                <a:solidFill>
                  <a:schemeClr val="tx1"/>
                </a:solidFill>
              </a:rPr>
              <a:t>tv</a:t>
            </a:r>
            <a:r>
              <a:rPr lang="el-GR" sz="1400" dirty="0" smtClean="0">
                <a:solidFill>
                  <a:schemeClr val="tx1"/>
                </a:solidFill>
              </a:rPr>
              <a:t>)</a:t>
            </a:r>
            <a:endParaRPr lang="el-GR" sz="1400" dirty="0">
              <a:solidFill>
                <a:schemeClr val="tx1"/>
              </a:solidFill>
            </a:endParaRPr>
          </a:p>
          <a:p>
            <a:pPr marL="742950" lvl="1" indent="-385763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sz="1400" dirty="0">
                <a:solidFill>
                  <a:schemeClr val="tx1"/>
                </a:solidFill>
              </a:rPr>
              <a:t>Στόχοι </a:t>
            </a:r>
            <a:r>
              <a:rPr lang="el-GR" sz="1400" dirty="0" smtClean="0">
                <a:solidFill>
                  <a:schemeClr val="tx1"/>
                </a:solidFill>
              </a:rPr>
              <a:t>κερδών (πέραν </a:t>
            </a:r>
            <a:r>
              <a:rPr lang="el-GR" sz="1400" dirty="0">
                <a:solidFill>
                  <a:schemeClr val="tx1"/>
                </a:solidFill>
              </a:rPr>
              <a:t>του </a:t>
            </a:r>
            <a:r>
              <a:rPr lang="el-GR" sz="1400" dirty="0" err="1">
                <a:solidFill>
                  <a:schemeClr val="tx1"/>
                </a:solidFill>
              </a:rPr>
              <a:t>break</a:t>
            </a:r>
            <a:r>
              <a:rPr lang="el-GR" sz="1400" dirty="0">
                <a:solidFill>
                  <a:schemeClr val="tx1"/>
                </a:solidFill>
              </a:rPr>
              <a:t> </a:t>
            </a:r>
            <a:r>
              <a:rPr lang="el-GR" sz="1400" dirty="0" err="1" smtClean="0">
                <a:solidFill>
                  <a:schemeClr val="tx1"/>
                </a:solidFill>
              </a:rPr>
              <a:t>even</a:t>
            </a:r>
            <a:r>
              <a:rPr lang="el-GR" sz="1400" dirty="0" smtClean="0">
                <a:solidFill>
                  <a:schemeClr val="tx1"/>
                </a:solidFill>
              </a:rPr>
              <a:t>)</a:t>
            </a:r>
            <a:endParaRPr lang="el-GR" sz="1400" dirty="0">
              <a:solidFill>
                <a:schemeClr val="tx1"/>
              </a:solidFill>
            </a:endParaRPr>
          </a:p>
          <a:p>
            <a:pPr marL="742950" lvl="1" indent="-385763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sz="1400" dirty="0">
                <a:solidFill>
                  <a:schemeClr val="tx1"/>
                </a:solidFill>
              </a:rPr>
              <a:t>Συνολικοί </a:t>
            </a:r>
            <a:r>
              <a:rPr lang="el-GR" sz="1400" dirty="0" smtClean="0">
                <a:solidFill>
                  <a:schemeClr val="tx1"/>
                </a:solidFill>
              </a:rPr>
              <a:t>στόχοι, </a:t>
            </a:r>
            <a:r>
              <a:rPr lang="el-GR" sz="1400" dirty="0">
                <a:solidFill>
                  <a:schemeClr val="tx1"/>
                </a:solidFill>
              </a:rPr>
              <a:t>στόχοι ανά προϊόν 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l-GR" sz="1400" dirty="0">
                <a:solidFill>
                  <a:schemeClr val="tx1"/>
                </a:solidFill>
              </a:rPr>
              <a:t>περαιτέρω εξειδίκευση ανά πελάτη, περιοχή, πωλητή </a:t>
            </a:r>
            <a:r>
              <a:rPr lang="el-GR" sz="1400" dirty="0" smtClean="0">
                <a:solidFill>
                  <a:schemeClr val="tx1"/>
                </a:solidFill>
              </a:rPr>
              <a:t>κ.λπ.</a:t>
            </a:r>
            <a:r>
              <a:rPr lang="en-US" sz="1400" dirty="0" smtClean="0">
                <a:solidFill>
                  <a:schemeClr val="tx1"/>
                </a:solidFill>
              </a:rPr>
              <a:t>)</a:t>
            </a:r>
            <a:endParaRPr lang="en-US" sz="1400" dirty="0">
              <a:solidFill>
                <a:schemeClr val="tx1"/>
              </a:solidFill>
            </a:endParaRPr>
          </a:p>
          <a:p>
            <a:pPr marL="742950" lvl="1" indent="-385763" algn="just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sz="1400" dirty="0">
                <a:solidFill>
                  <a:schemeClr val="tx1"/>
                </a:solidFill>
              </a:rPr>
              <a:t>Έλεγχος </a:t>
            </a:r>
            <a:r>
              <a:rPr lang="el-GR" sz="1400" dirty="0" err="1">
                <a:solidFill>
                  <a:schemeClr val="tx1"/>
                </a:solidFill>
              </a:rPr>
              <a:t>εφικτότητας</a:t>
            </a:r>
            <a:r>
              <a:rPr lang="el-GR" sz="1400" dirty="0">
                <a:solidFill>
                  <a:schemeClr val="tx1"/>
                </a:solidFill>
              </a:rPr>
              <a:t> στόχων </a:t>
            </a:r>
            <a:r>
              <a:rPr lang="el-GR" sz="1400" dirty="0" smtClean="0">
                <a:solidFill>
                  <a:schemeClr val="tx1"/>
                </a:solidFill>
              </a:rPr>
              <a:t>(μ.ό.. </a:t>
            </a:r>
            <a:r>
              <a:rPr lang="el-GR" sz="1400" dirty="0">
                <a:solidFill>
                  <a:schemeClr val="tx1"/>
                </a:solidFill>
              </a:rPr>
              <a:t>όγκου/πώληση: αντέχει ο </a:t>
            </a:r>
            <a:r>
              <a:rPr lang="el-GR" sz="1400" dirty="0" smtClean="0">
                <a:solidFill>
                  <a:schemeClr val="tx1"/>
                </a:solidFill>
              </a:rPr>
              <a:t>πελάτης (;), </a:t>
            </a:r>
            <a:r>
              <a:rPr lang="el-GR" sz="1400" dirty="0">
                <a:solidFill>
                  <a:schemeClr val="tx1"/>
                </a:solidFill>
              </a:rPr>
              <a:t>αριθμός πωλήσεων = συμφωνιών, βαθμός επιτυχίας διαπραγμάτευσης, βαθμός ανταπόκρισης, αριθμός επαφών / μονάδα χρόνου) </a:t>
            </a:r>
            <a:r>
              <a:rPr lang="en-US" sz="1400" dirty="0" smtClean="0">
                <a:solidFill>
                  <a:schemeClr val="tx1"/>
                </a:solidFill>
              </a:rPr>
              <a:t>metrics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/>
              <a:t>Μέρος Β: Πωλήσεις</a:t>
            </a:r>
            <a:br>
              <a:rPr lang="el-GR" altLang="el-GR" sz="1800" dirty="0"/>
            </a:br>
            <a:r>
              <a:rPr lang="el-GR" altLang="el-GR" sz="1800" b="0" dirty="0"/>
              <a:t>Διοίκηση Πωλήσεων </a:t>
            </a:r>
            <a:r>
              <a:rPr lang="el-GR" altLang="el-GR" sz="1800" b="0" dirty="0" smtClean="0"/>
              <a:t>(2/7)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307539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marL="342900" indent="-342900" algn="just" fontAlgn="base">
              <a:lnSpc>
                <a:spcPct val="150000"/>
              </a:lnSpc>
              <a:buFont typeface="+mj-lt"/>
              <a:buAutoNum type="arabicPeriod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+mj-lt"/>
              <a:buAutoNum type="arabicPeriod" startAt="3"/>
            </a:pPr>
            <a:r>
              <a:rPr lang="el-GR" sz="1600" b="1" dirty="0">
                <a:solidFill>
                  <a:schemeClr val="tx1"/>
                </a:solidFill>
              </a:rPr>
              <a:t>ΠΡΟΒΛΕΨΕΙΣ ΠΩΛΗΣΕΩΝ</a:t>
            </a:r>
            <a:endParaRPr lang="en-US" sz="1600" b="1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2"/>
            </a:pPr>
            <a:endParaRPr lang="en-US" sz="1400" b="1" dirty="0">
              <a:solidFill>
                <a:schemeClr val="tx1"/>
              </a:solidFill>
            </a:endParaRPr>
          </a:p>
          <a:p>
            <a:pPr marL="742950" lvl="1" indent="-3857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1400" dirty="0">
                <a:solidFill>
                  <a:schemeClr val="tx1"/>
                </a:solidFill>
              </a:rPr>
              <a:t>Συλλογή δεδομένων </a:t>
            </a:r>
            <a:r>
              <a:rPr lang="el-GR" sz="1400" dirty="0" smtClean="0">
                <a:solidFill>
                  <a:schemeClr val="tx1"/>
                </a:solidFill>
              </a:rPr>
              <a:t>(άμεσα</a:t>
            </a:r>
            <a:r>
              <a:rPr lang="el-GR" sz="1400" dirty="0">
                <a:solidFill>
                  <a:schemeClr val="tx1"/>
                </a:solidFill>
              </a:rPr>
              <a:t>, έμμεσα, ιστορικά, προβλέψεις)</a:t>
            </a:r>
          </a:p>
          <a:p>
            <a:pPr marL="742950" lvl="1" indent="-3857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1400" dirty="0">
                <a:solidFill>
                  <a:schemeClr val="tx1"/>
                </a:solidFill>
              </a:rPr>
              <a:t>Ποιοτική επεξεργασία</a:t>
            </a:r>
          </a:p>
          <a:p>
            <a:pPr marL="742950" lvl="1" indent="-3857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1400" dirty="0">
                <a:solidFill>
                  <a:schemeClr val="tx1"/>
                </a:solidFill>
              </a:rPr>
              <a:t>Ποσοτική ανάλυση </a:t>
            </a:r>
            <a:r>
              <a:rPr lang="el-GR" sz="1400" dirty="0" smtClean="0">
                <a:solidFill>
                  <a:schemeClr val="tx1"/>
                </a:solidFill>
              </a:rPr>
              <a:t>– Στατιστικές </a:t>
            </a:r>
            <a:r>
              <a:rPr lang="el-GR" sz="1400" dirty="0">
                <a:solidFill>
                  <a:schemeClr val="tx1"/>
                </a:solidFill>
              </a:rPr>
              <a:t>Μέθοδοι (</a:t>
            </a:r>
            <a:r>
              <a:rPr lang="el-GR" sz="1400" dirty="0" err="1">
                <a:solidFill>
                  <a:schemeClr val="tx1"/>
                </a:solidFill>
              </a:rPr>
              <a:t>χρονοσειρές</a:t>
            </a:r>
            <a:r>
              <a:rPr lang="el-GR" sz="1400" dirty="0">
                <a:solidFill>
                  <a:schemeClr val="tx1"/>
                </a:solidFill>
              </a:rPr>
              <a:t>, </a:t>
            </a:r>
            <a:r>
              <a:rPr lang="el-GR" sz="1400" dirty="0" smtClean="0">
                <a:solidFill>
                  <a:schemeClr val="tx1"/>
                </a:solidFill>
              </a:rPr>
              <a:t>μ.ό., </a:t>
            </a:r>
            <a:r>
              <a:rPr lang="el-GR" sz="1400" dirty="0">
                <a:solidFill>
                  <a:schemeClr val="tx1"/>
                </a:solidFill>
              </a:rPr>
              <a:t>κινούμενος </a:t>
            </a:r>
            <a:r>
              <a:rPr lang="el-GR" sz="1400" dirty="0" smtClean="0">
                <a:solidFill>
                  <a:schemeClr val="tx1"/>
                </a:solidFill>
              </a:rPr>
              <a:t>μ.ό., </a:t>
            </a:r>
            <a:r>
              <a:rPr lang="el-GR" sz="1400" dirty="0">
                <a:solidFill>
                  <a:schemeClr val="tx1"/>
                </a:solidFill>
              </a:rPr>
              <a:t>προέκταση </a:t>
            </a:r>
            <a:r>
              <a:rPr lang="el-GR" sz="1400" dirty="0" smtClean="0">
                <a:solidFill>
                  <a:schemeClr val="tx1"/>
                </a:solidFill>
              </a:rPr>
              <a:t>κ.λπ.)</a:t>
            </a:r>
            <a:endParaRPr lang="el-GR" sz="1400" dirty="0">
              <a:solidFill>
                <a:schemeClr val="tx1"/>
              </a:solidFill>
            </a:endParaRPr>
          </a:p>
          <a:p>
            <a:pPr marL="742950" lvl="1" indent="-3857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1400" dirty="0">
                <a:solidFill>
                  <a:schemeClr val="tx1"/>
                </a:solidFill>
              </a:rPr>
              <a:t>Σειριακές – Σταθερές πωλήσεις</a:t>
            </a:r>
          </a:p>
          <a:p>
            <a:pPr marL="742950" lvl="1" indent="-3857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1400" dirty="0">
                <a:solidFill>
                  <a:schemeClr val="tx1"/>
                </a:solidFill>
              </a:rPr>
              <a:t>Εποχικότητα – διακυμάνσεις</a:t>
            </a:r>
          </a:p>
          <a:p>
            <a:pPr marL="742950" lvl="1" indent="-3857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1400" dirty="0">
                <a:solidFill>
                  <a:schemeClr val="tx1"/>
                </a:solidFill>
              </a:rPr>
              <a:t>Αναλογικότητα </a:t>
            </a:r>
            <a:r>
              <a:rPr lang="el-GR" sz="1400" dirty="0" smtClean="0">
                <a:solidFill>
                  <a:schemeClr val="tx1"/>
                </a:solidFill>
              </a:rPr>
              <a:t>(ανταγωνισμός</a:t>
            </a:r>
            <a:r>
              <a:rPr lang="el-GR" sz="1400" dirty="0">
                <a:solidFill>
                  <a:schemeClr val="tx1"/>
                </a:solidFill>
              </a:rPr>
              <a:t>, παρεμφερή προϊόντα, αντίστοιχη αγορά</a:t>
            </a:r>
            <a:r>
              <a:rPr lang="el-GR" sz="1400" dirty="0" smtClean="0">
                <a:solidFill>
                  <a:schemeClr val="tx1"/>
                </a:solidFill>
              </a:rPr>
              <a:t>)</a:t>
            </a:r>
          </a:p>
          <a:p>
            <a:pPr marL="742950" lvl="1" indent="-3857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l-GR" sz="1400" dirty="0" smtClean="0">
              <a:solidFill>
                <a:schemeClr val="tx1"/>
              </a:solidFill>
            </a:endParaRPr>
          </a:p>
          <a:p>
            <a:pPr marL="742950" lvl="1" indent="-3857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/>
              <a:t>Μέρος Β: Πωλήσεις</a:t>
            </a:r>
            <a:br>
              <a:rPr lang="el-GR" altLang="el-GR" sz="1800" dirty="0"/>
            </a:br>
            <a:r>
              <a:rPr lang="el-GR" altLang="el-GR" sz="1800" b="0" dirty="0"/>
              <a:t>Διοίκηση Πωλήσεων </a:t>
            </a:r>
            <a:r>
              <a:rPr lang="el-GR" altLang="el-GR" sz="1800" b="0" dirty="0" smtClean="0"/>
              <a:t>(3/7)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3451360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marL="342900" indent="-342900" algn="just" fontAlgn="base">
              <a:lnSpc>
                <a:spcPct val="150000"/>
              </a:lnSpc>
              <a:buFont typeface="+mj-lt"/>
              <a:buAutoNum type="arabicPeriod"/>
              <a:defRPr/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marL="342900" lvl="0" indent="-342900" algn="just">
              <a:buFont typeface="+mj-lt"/>
              <a:buAutoNum type="arabicPeriod" startAt="4"/>
            </a:pPr>
            <a:r>
              <a:rPr lang="el-GR" sz="1600" b="1" dirty="0">
                <a:solidFill>
                  <a:schemeClr val="tx1"/>
                </a:solidFill>
              </a:rPr>
              <a:t>ΔΙΟΙΚΗΣΗ ΑΠΑΙΤΗΣΕΩΝ</a:t>
            </a:r>
            <a:endParaRPr lang="en-US" sz="1600" b="1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2"/>
            </a:pPr>
            <a:endParaRPr lang="en-US" sz="1400" b="1" dirty="0">
              <a:solidFill>
                <a:schemeClr val="tx1"/>
              </a:solidFill>
            </a:endParaRPr>
          </a:p>
          <a:p>
            <a:pPr marL="742950" lvl="1" indent="-385763" algn="just" defTabSz="8985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1400" dirty="0">
                <a:solidFill>
                  <a:schemeClr val="tx1"/>
                </a:solidFill>
              </a:rPr>
              <a:t>Ορίζοντας (Στρατηγικός = προσαρμογή δυναμικότητας, Τακτικός = προμήθεια / παραγωγή</a:t>
            </a:r>
            <a:r>
              <a:rPr lang="el-GR" sz="1400" dirty="0" smtClean="0">
                <a:solidFill>
                  <a:schemeClr val="tx1"/>
                </a:solidFill>
              </a:rPr>
              <a:t>)</a:t>
            </a:r>
          </a:p>
          <a:p>
            <a:pPr marL="742950" lvl="1" indent="-385763" algn="just" defTabSz="8985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1400" dirty="0" smtClean="0">
                <a:solidFill>
                  <a:schemeClr val="tx1"/>
                </a:solidFill>
              </a:rPr>
              <a:t>Πόροι </a:t>
            </a:r>
            <a:r>
              <a:rPr lang="el-GR" sz="1400" dirty="0">
                <a:solidFill>
                  <a:schemeClr val="tx1"/>
                </a:solidFill>
              </a:rPr>
              <a:t>(πάγια / υποδομές – μέσα - συστήματα, λειτουργικά/ προσωπικό - αναλώσιμα) </a:t>
            </a:r>
            <a:r>
              <a:rPr lang="el-GR" sz="1400" dirty="0" smtClean="0">
                <a:solidFill>
                  <a:schemeClr val="tx1"/>
                </a:solidFill>
              </a:rPr>
              <a:t>– Κεφάλαια</a:t>
            </a:r>
          </a:p>
          <a:p>
            <a:pPr marL="742950" lvl="1" indent="-385763" algn="just" defTabSz="8985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1400" dirty="0" smtClean="0">
                <a:solidFill>
                  <a:schemeClr val="tx1"/>
                </a:solidFill>
              </a:rPr>
              <a:t>Δομές </a:t>
            </a:r>
            <a:r>
              <a:rPr lang="el-GR" sz="1400" dirty="0">
                <a:solidFill>
                  <a:schemeClr val="tx1"/>
                </a:solidFill>
              </a:rPr>
              <a:t>– Οργάνωση – Διαδικασίες (πχ. διαχείριση παραγγελίας, </a:t>
            </a:r>
            <a:r>
              <a:rPr lang="el-GR" sz="1400" dirty="0" err="1">
                <a:solidFill>
                  <a:schemeClr val="tx1"/>
                </a:solidFill>
              </a:rPr>
              <a:t>logistics</a:t>
            </a:r>
            <a:r>
              <a:rPr lang="el-GR" sz="1400" dirty="0">
                <a:solidFill>
                  <a:schemeClr val="tx1"/>
                </a:solidFill>
              </a:rPr>
              <a:t>, διαχείριση παραπόνων – επιστροφών, διαχείριση τιμολόγησης / πληρωμής,  τεχνική υποστήριξη</a:t>
            </a:r>
            <a:r>
              <a:rPr lang="el-GR" sz="1400" dirty="0" smtClean="0">
                <a:solidFill>
                  <a:schemeClr val="tx1"/>
                </a:solidFill>
              </a:rPr>
              <a:t>)</a:t>
            </a:r>
          </a:p>
          <a:p>
            <a:pPr marL="742950" lvl="1" indent="-385763" algn="just" defTabSz="8985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1400" dirty="0" smtClean="0">
                <a:solidFill>
                  <a:schemeClr val="tx1"/>
                </a:solidFill>
              </a:rPr>
              <a:t>Αποθέματα </a:t>
            </a:r>
            <a:r>
              <a:rPr lang="el-GR" sz="1400" dirty="0">
                <a:solidFill>
                  <a:schemeClr val="tx1"/>
                </a:solidFill>
              </a:rPr>
              <a:t>(α` ύλες, βοηθητικές, ενδιάμεσα, τελικά</a:t>
            </a:r>
            <a:r>
              <a:rPr lang="el-GR" sz="1400" dirty="0" smtClean="0">
                <a:solidFill>
                  <a:schemeClr val="tx1"/>
                </a:solidFill>
              </a:rPr>
              <a:t>)</a:t>
            </a:r>
          </a:p>
          <a:p>
            <a:pPr marL="742950" lvl="1" indent="-3857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l-GR" sz="1400" dirty="0">
              <a:solidFill>
                <a:schemeClr val="tx1"/>
              </a:solidFill>
            </a:endParaRPr>
          </a:p>
          <a:p>
            <a:pPr marL="742950" lvl="1" indent="-3857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/>
              <a:t>Μέρος Β: Πωλήσεις</a:t>
            </a:r>
            <a:br>
              <a:rPr lang="el-GR" altLang="el-GR" sz="1800" dirty="0"/>
            </a:br>
            <a:r>
              <a:rPr lang="el-GR" altLang="el-GR" sz="1800" b="0" dirty="0"/>
              <a:t>Διοίκηση Πωλήσεων </a:t>
            </a:r>
            <a:r>
              <a:rPr lang="el-GR" altLang="el-GR" sz="1800" b="0" dirty="0" smtClean="0"/>
              <a:t>(4/7)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3030489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342900" indent="-342900" algn="just">
              <a:buFont typeface="+mj-lt"/>
              <a:buAutoNum type="arabicPeriod" startAt="5"/>
            </a:pPr>
            <a:r>
              <a:rPr lang="el-GR" sz="1600" b="1" dirty="0" smtClean="0">
                <a:solidFill>
                  <a:schemeClr val="tx1"/>
                </a:solidFill>
              </a:rPr>
              <a:t>ΣΧΕΔΙΟ ΠΩΛΗΣΕΩΝ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l-GR" sz="1600" b="1" dirty="0">
              <a:solidFill>
                <a:schemeClr val="tx1"/>
              </a:solidFill>
            </a:endParaRPr>
          </a:p>
          <a:p>
            <a:pPr marL="357187" lvl="1" algn="just">
              <a:lnSpc>
                <a:spcPct val="150000"/>
              </a:lnSpc>
            </a:pPr>
            <a:r>
              <a:rPr lang="el-GR" sz="1400" b="1" dirty="0" smtClean="0">
                <a:solidFill>
                  <a:schemeClr val="tx1"/>
                </a:solidFill>
              </a:rPr>
              <a:t>5.1 ΣΥΝΤΑΞΗ</a:t>
            </a:r>
          </a:p>
          <a:p>
            <a:pPr marL="357187" lvl="1" algn="just">
              <a:lnSpc>
                <a:spcPct val="150000"/>
              </a:lnSpc>
            </a:pPr>
            <a:endParaRPr lang="el-GR" sz="1400" b="1" dirty="0">
              <a:solidFill>
                <a:schemeClr val="tx1"/>
              </a:solidFill>
            </a:endParaRPr>
          </a:p>
          <a:p>
            <a:pPr marL="757237" lvl="1" indent="-400050" algn="just">
              <a:lnSpc>
                <a:spcPct val="150000"/>
              </a:lnSpc>
              <a:spcAft>
                <a:spcPts val="1200"/>
              </a:spcAft>
              <a:buFont typeface="+mj-lt"/>
              <a:buAutoNum type="romanUcPeriod"/>
            </a:pPr>
            <a:r>
              <a:rPr lang="el-GR" sz="1400" dirty="0" err="1" smtClean="0">
                <a:solidFill>
                  <a:schemeClr val="tx1"/>
                </a:solidFill>
              </a:rPr>
              <a:t>ΠΡΟΑΠΑΙΤΟΥΜΕΝΑ</a:t>
            </a:r>
            <a:endParaRPr lang="el-GR" sz="1400" dirty="0">
              <a:solidFill>
                <a:schemeClr val="tx1"/>
              </a:solidFill>
            </a:endParaRP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Γνώση </a:t>
            </a:r>
            <a:r>
              <a:rPr lang="el-GR" sz="1400" dirty="0" smtClean="0">
                <a:solidFill>
                  <a:schemeClr val="tx1"/>
                </a:solidFill>
              </a:rPr>
              <a:t>(προϊόν, πελατειακή επικράτεια, στόχοι)</a:t>
            </a:r>
            <a:endParaRPr lang="el-GR" sz="1400" dirty="0">
              <a:solidFill>
                <a:schemeClr val="tx1"/>
              </a:solidFill>
            </a:endParaRP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 err="1">
                <a:solidFill>
                  <a:schemeClr val="tx1"/>
                </a:solidFill>
              </a:rPr>
              <a:t>S+W</a:t>
            </a:r>
            <a:r>
              <a:rPr lang="el-GR" sz="1400" dirty="0">
                <a:solidFill>
                  <a:schemeClr val="tx1"/>
                </a:solidFill>
              </a:rPr>
              <a:t> Προϊόντων (χαρακτηριστικά, χρήση, υποστήριξη)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Τοποθέτηση επιχείρησης, προϊόντων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Τιμολογιακή πολιτική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 smtClean="0">
                <a:solidFill>
                  <a:schemeClr val="tx1"/>
                </a:solidFill>
              </a:rPr>
              <a:t>Χρόνοι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/>
              <a:t>Μέρος Β: Πωλήσεις</a:t>
            </a:r>
            <a:br>
              <a:rPr lang="el-GR" altLang="el-GR" sz="1800" dirty="0"/>
            </a:br>
            <a:r>
              <a:rPr lang="el-GR" altLang="el-GR" sz="1800" b="0" dirty="0"/>
              <a:t>Διοίκηση Πωλήσεων </a:t>
            </a:r>
            <a:r>
              <a:rPr lang="el-GR" altLang="el-GR" sz="1800" b="0" dirty="0" smtClean="0"/>
              <a:t>(5/7)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28284749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357187" lvl="1" algn="just">
              <a:lnSpc>
                <a:spcPct val="150000"/>
              </a:lnSpc>
            </a:pPr>
            <a:endParaRPr lang="el-GR" sz="1400" b="1" dirty="0">
              <a:solidFill>
                <a:schemeClr val="tx1"/>
              </a:solidFill>
            </a:endParaRPr>
          </a:p>
          <a:p>
            <a:pPr marL="757237" lvl="1" indent="-400050" algn="just">
              <a:lnSpc>
                <a:spcPct val="150000"/>
              </a:lnSpc>
              <a:spcAft>
                <a:spcPts val="1200"/>
              </a:spcAft>
              <a:buFont typeface="+mj-lt"/>
              <a:buAutoNum type="romanUcPeriod" startAt="2"/>
            </a:pPr>
            <a:r>
              <a:rPr lang="el-GR" sz="1400" dirty="0" smtClean="0">
                <a:solidFill>
                  <a:schemeClr val="tx1"/>
                </a:solidFill>
              </a:rPr>
              <a:t>ΠΕΡΙΕΧΟΜΕΝΑ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 smtClean="0">
                <a:solidFill>
                  <a:schemeClr val="tx1"/>
                </a:solidFill>
              </a:rPr>
              <a:t>Εξειδίκευση και στόχευση «επικράτειας» (γεωγραφικά, ονόματα πελατών / παλαιοί – νέοι)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 smtClean="0">
                <a:solidFill>
                  <a:schemeClr val="tx1"/>
                </a:solidFill>
              </a:rPr>
              <a:t>Εξειδίκευση (θέσης)</a:t>
            </a:r>
            <a:endParaRPr lang="el-GR" sz="1400" dirty="0">
              <a:solidFill>
                <a:schemeClr val="tx1"/>
              </a:solidFill>
            </a:endParaRP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Εξειδίκευση στόχων </a:t>
            </a:r>
            <a:r>
              <a:rPr lang="el-GR" sz="1400" dirty="0" smtClean="0">
                <a:solidFill>
                  <a:schemeClr val="tx1"/>
                </a:solidFill>
              </a:rPr>
              <a:t>(ανά </a:t>
            </a:r>
            <a:r>
              <a:rPr lang="el-GR" sz="1400" dirty="0">
                <a:solidFill>
                  <a:schemeClr val="tx1"/>
                </a:solidFill>
              </a:rPr>
              <a:t>πελάτη και </a:t>
            </a:r>
            <a:r>
              <a:rPr lang="el-GR" sz="1400" dirty="0" smtClean="0">
                <a:solidFill>
                  <a:schemeClr val="tx1"/>
                </a:solidFill>
              </a:rPr>
              <a:t>προϊόν, </a:t>
            </a:r>
            <a:r>
              <a:rPr lang="el-GR" sz="1400" dirty="0">
                <a:solidFill>
                  <a:schemeClr val="tx1"/>
                </a:solidFill>
              </a:rPr>
              <a:t>ανά στέλεχος)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 err="1" smtClean="0">
                <a:solidFill>
                  <a:schemeClr val="tx1"/>
                </a:solidFill>
              </a:rPr>
              <a:t>Ποσοτικοποιημένος</a:t>
            </a:r>
            <a:r>
              <a:rPr lang="el-GR" sz="1400" dirty="0" smtClean="0">
                <a:solidFill>
                  <a:schemeClr val="tx1"/>
                </a:solidFill>
              </a:rPr>
              <a:t> </a:t>
            </a:r>
            <a:r>
              <a:rPr lang="el-GR" sz="1400" dirty="0">
                <a:solidFill>
                  <a:schemeClr val="tx1"/>
                </a:solidFill>
              </a:rPr>
              <a:t>χρονοπρογραμματισμός </a:t>
            </a:r>
            <a:r>
              <a:rPr lang="el-GR" sz="1400" dirty="0" smtClean="0">
                <a:solidFill>
                  <a:schemeClr val="tx1"/>
                </a:solidFill>
              </a:rPr>
              <a:t>ενεργειών (επισκέψεις</a:t>
            </a:r>
            <a:r>
              <a:rPr lang="el-GR" sz="1400" dirty="0">
                <a:solidFill>
                  <a:schemeClr val="tx1"/>
                </a:solidFill>
              </a:rPr>
              <a:t>, προτάσεις, προσφορές, τηλέφωνα, mail)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Ποσοτικοποίηση συνοδών – υποστηρικτικών ενεργειών (μάρκετινγκ, ενεργοποίηση υφισταμένων πελατών / </a:t>
            </a:r>
            <a:r>
              <a:rPr lang="el-GR" sz="1400" dirty="0" err="1">
                <a:solidFill>
                  <a:schemeClr val="tx1"/>
                </a:solidFill>
              </a:rPr>
              <a:t>touch-point</a:t>
            </a:r>
            <a:r>
              <a:rPr lang="el-GR" sz="1400" dirty="0">
                <a:solidFill>
                  <a:schemeClr val="tx1"/>
                </a:solidFill>
              </a:rPr>
              <a:t> </a:t>
            </a:r>
            <a:r>
              <a:rPr lang="el-GR" sz="1400" dirty="0" err="1" smtClean="0">
                <a:solidFill>
                  <a:schemeClr val="tx1"/>
                </a:solidFill>
              </a:rPr>
              <a:t>programm</a:t>
            </a:r>
            <a:r>
              <a:rPr lang="en-US" sz="1400" dirty="0" smtClean="0">
                <a:solidFill>
                  <a:schemeClr val="tx1"/>
                </a:solidFill>
              </a:rPr>
              <a:t>e</a:t>
            </a:r>
            <a:r>
              <a:rPr lang="el-GR" sz="1400" dirty="0" smtClean="0">
                <a:solidFill>
                  <a:schemeClr val="tx1"/>
                </a:solidFill>
              </a:rPr>
              <a:t>)</a:t>
            </a:r>
            <a:endParaRPr lang="el-GR" sz="1400" dirty="0">
              <a:solidFill>
                <a:schemeClr val="tx1"/>
              </a:solidFill>
            </a:endParaRP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Προσδιορισμός κόστους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Διαδικασία αναθεώρησης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/>
              <a:t>Μέρος Β: Πωλήσεις</a:t>
            </a:r>
            <a:br>
              <a:rPr lang="el-GR" altLang="el-GR" sz="1800" dirty="0"/>
            </a:br>
            <a:r>
              <a:rPr lang="el-GR" altLang="el-GR" sz="1800" b="0" dirty="0"/>
              <a:t>Διοίκηση Πωλήσεων </a:t>
            </a:r>
            <a:r>
              <a:rPr lang="el-GR" altLang="el-GR" sz="1800" b="0" dirty="0" smtClean="0"/>
              <a:t>(6/7)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27457356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357187" lvl="1" algn="just">
              <a:lnSpc>
                <a:spcPct val="150000"/>
              </a:lnSpc>
            </a:pPr>
            <a:endParaRPr lang="el-GR" sz="1400" b="1" dirty="0">
              <a:solidFill>
                <a:schemeClr val="tx1"/>
              </a:solidFill>
            </a:endParaRPr>
          </a:p>
          <a:p>
            <a:pPr marL="342900" indent="-342900" algn="just">
              <a:buFont typeface="+mj-lt"/>
              <a:buAutoNum type="arabicPeriod" startAt="5"/>
            </a:pPr>
            <a:endParaRPr lang="el-GR" sz="1600" b="1" dirty="0">
              <a:solidFill>
                <a:schemeClr val="tx1"/>
              </a:solidFill>
            </a:endParaRPr>
          </a:p>
          <a:p>
            <a:pPr marL="357187" lvl="1" algn="just">
              <a:lnSpc>
                <a:spcPct val="150000"/>
              </a:lnSpc>
            </a:pPr>
            <a:r>
              <a:rPr lang="el-GR" sz="1400" b="1" dirty="0" smtClean="0">
                <a:solidFill>
                  <a:schemeClr val="tx1"/>
                </a:solidFill>
              </a:rPr>
              <a:t>5.</a:t>
            </a:r>
            <a:r>
              <a:rPr lang="en-US" sz="1400" b="1" dirty="0" smtClean="0">
                <a:solidFill>
                  <a:schemeClr val="tx1"/>
                </a:solidFill>
              </a:rPr>
              <a:t>2</a:t>
            </a:r>
            <a:r>
              <a:rPr lang="el-GR" sz="1400" b="1" dirty="0" smtClean="0">
                <a:solidFill>
                  <a:schemeClr val="tx1"/>
                </a:solidFill>
              </a:rPr>
              <a:t> </a:t>
            </a:r>
            <a:r>
              <a:rPr lang="el-GR" sz="1400" b="1" dirty="0">
                <a:solidFill>
                  <a:schemeClr val="tx1"/>
                </a:solidFill>
              </a:rPr>
              <a:t>ΕΚΤΕΛΕΣΗ</a:t>
            </a:r>
          </a:p>
          <a:p>
            <a:pPr marL="357187" lvl="1" algn="just">
              <a:lnSpc>
                <a:spcPct val="150000"/>
              </a:lnSpc>
            </a:pPr>
            <a:endParaRPr lang="el-GR" sz="1400" b="1" dirty="0">
              <a:solidFill>
                <a:schemeClr val="tx1"/>
              </a:solidFill>
            </a:endParaRP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Reports</a:t>
            </a:r>
          </a:p>
          <a:p>
            <a:pPr marL="1657350" lvl="3" indent="-385763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l-GR" sz="1400" dirty="0">
                <a:solidFill>
                  <a:schemeClr val="tx1"/>
                </a:solidFill>
              </a:rPr>
              <a:t>Ποσοτικά </a:t>
            </a:r>
            <a:r>
              <a:rPr lang="el-GR" sz="1400" dirty="0" smtClean="0">
                <a:solidFill>
                  <a:schemeClr val="tx1"/>
                </a:solidFill>
              </a:rPr>
              <a:t>(</a:t>
            </a:r>
            <a:r>
              <a:rPr lang="el-GR" sz="1400" dirty="0" err="1" smtClean="0">
                <a:solidFill>
                  <a:schemeClr val="tx1"/>
                </a:solidFill>
              </a:rPr>
              <a:t>metrics</a:t>
            </a:r>
            <a:r>
              <a:rPr lang="el-GR" sz="1400" dirty="0" smtClean="0">
                <a:solidFill>
                  <a:schemeClr val="tx1"/>
                </a:solidFill>
              </a:rPr>
              <a:t>)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657350" lvl="3" indent="-385763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l-GR" sz="1400" dirty="0" smtClean="0">
                <a:solidFill>
                  <a:schemeClr val="tx1"/>
                </a:solidFill>
              </a:rPr>
              <a:t>Ποιοτικά </a:t>
            </a:r>
            <a:r>
              <a:rPr lang="el-GR" sz="1400" dirty="0">
                <a:solidFill>
                  <a:schemeClr val="tx1"/>
                </a:solidFill>
              </a:rPr>
              <a:t>(συμπεριφορά- αντίδραση - σχόλια πελατών, προϊόν)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 smtClean="0">
                <a:solidFill>
                  <a:schemeClr val="tx1"/>
                </a:solidFill>
              </a:rPr>
              <a:t>Έλεγχος </a:t>
            </a:r>
            <a:r>
              <a:rPr lang="el-GR" sz="1400" dirty="0" err="1">
                <a:solidFill>
                  <a:schemeClr val="tx1"/>
                </a:solidFill>
              </a:rPr>
              <a:t>vs</a:t>
            </a:r>
            <a:r>
              <a:rPr lang="el-GR" sz="1400" dirty="0">
                <a:solidFill>
                  <a:schemeClr val="tx1"/>
                </a:solidFill>
              </a:rPr>
              <a:t> Πρόγραμμα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 smtClean="0">
                <a:solidFill>
                  <a:schemeClr val="tx1"/>
                </a:solidFill>
              </a:rPr>
              <a:t>Έλεγχος </a:t>
            </a:r>
            <a:r>
              <a:rPr lang="el-GR" sz="1400" dirty="0" err="1">
                <a:solidFill>
                  <a:schemeClr val="tx1"/>
                </a:solidFill>
              </a:rPr>
              <a:t>vs</a:t>
            </a:r>
            <a:r>
              <a:rPr lang="el-GR" sz="1400" dirty="0">
                <a:solidFill>
                  <a:schemeClr val="tx1"/>
                </a:solidFill>
              </a:rPr>
              <a:t> Στόχοι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Έλεγχος κόστους / αποτελεσμάτων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Αξιολόγηση </a:t>
            </a:r>
            <a:r>
              <a:rPr lang="el-GR" sz="1400" dirty="0" smtClean="0">
                <a:solidFill>
                  <a:schemeClr val="tx1"/>
                </a:solidFill>
              </a:rPr>
              <a:t>–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Συμπεράσματα</a:t>
            </a:r>
            <a:endParaRPr lang="el-GR" sz="1400" dirty="0">
              <a:solidFill>
                <a:schemeClr val="tx1"/>
              </a:solidFill>
            </a:endParaRP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 smtClean="0">
                <a:solidFill>
                  <a:schemeClr val="tx1"/>
                </a:solidFill>
              </a:rPr>
              <a:t>Αναθεώρηση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/>
              <a:t>Μέρος Β: Πωλήσεις</a:t>
            </a:r>
            <a:br>
              <a:rPr lang="el-GR" altLang="el-GR" sz="1800" dirty="0"/>
            </a:br>
            <a:r>
              <a:rPr lang="el-GR" altLang="el-GR" sz="1800" b="0" dirty="0"/>
              <a:t>Διοίκηση Πωλήσεων </a:t>
            </a:r>
            <a:r>
              <a:rPr lang="el-GR" altLang="el-GR" sz="1800" b="0" dirty="0" smtClean="0"/>
              <a:t>(</a:t>
            </a:r>
            <a:r>
              <a:rPr lang="en-US" altLang="el-GR" sz="1800" b="0" dirty="0" smtClean="0"/>
              <a:t>7</a:t>
            </a:r>
            <a:r>
              <a:rPr lang="el-GR" altLang="el-GR" sz="1800" b="0" dirty="0" smtClean="0"/>
              <a:t>/7)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8302210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357187" lvl="1" algn="just">
              <a:lnSpc>
                <a:spcPct val="150000"/>
              </a:lnSpc>
            </a:pPr>
            <a:endParaRPr lang="el-GR" sz="1400" b="1" dirty="0">
              <a:solidFill>
                <a:schemeClr val="tx1"/>
              </a:solidFill>
            </a:endParaRPr>
          </a:p>
          <a:p>
            <a:pPr marL="342900" indent="-342900" algn="just">
              <a:buFont typeface="+mj-lt"/>
              <a:buAutoNum type="arabicPeriod" startAt="5"/>
            </a:pPr>
            <a:endParaRPr lang="el-GR" sz="1600" b="1" dirty="0">
              <a:solidFill>
                <a:schemeClr val="tx1"/>
              </a:solidFill>
            </a:endParaRPr>
          </a:p>
          <a:p>
            <a:pPr marL="700087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l-GR" sz="1400" b="1" dirty="0">
                <a:solidFill>
                  <a:schemeClr val="tx1"/>
                </a:solidFill>
              </a:rPr>
              <a:t>ΠΡΑΚΤΙΚΕΣ ΟΔΗΓΙΕΣ</a:t>
            </a:r>
          </a:p>
          <a:p>
            <a:pPr marL="357187" lvl="1" algn="just">
              <a:lnSpc>
                <a:spcPct val="150000"/>
              </a:lnSpc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Ποια </a:t>
            </a:r>
            <a:r>
              <a:rPr lang="el-GR" sz="1400" dirty="0" smtClean="0">
                <a:solidFill>
                  <a:schemeClr val="tx1"/>
                </a:solidFill>
              </a:rPr>
              <a:t>πραγματική </a:t>
            </a:r>
            <a:r>
              <a:rPr lang="el-GR" sz="1400" dirty="0">
                <a:solidFill>
                  <a:schemeClr val="tx1"/>
                </a:solidFill>
              </a:rPr>
              <a:t>(όχι αυτή που υποθέτουμε) ανάγκη – πρόβλημα του πελάτη καλύπτουμε. Γνώση – μελέτη πελάτη. Δίνουμε λύσεις.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Προετοιμασία για ερωτήματα “</a:t>
            </a:r>
            <a:r>
              <a:rPr lang="el-GR" sz="1400" dirty="0" err="1">
                <a:solidFill>
                  <a:schemeClr val="tx1"/>
                </a:solidFill>
              </a:rPr>
              <a:t>what</a:t>
            </a:r>
            <a:r>
              <a:rPr lang="el-GR" sz="1400" dirty="0">
                <a:solidFill>
                  <a:schemeClr val="tx1"/>
                </a:solidFill>
              </a:rPr>
              <a:t> </a:t>
            </a:r>
            <a:r>
              <a:rPr lang="el-GR" sz="1400" dirty="0" err="1">
                <a:solidFill>
                  <a:schemeClr val="tx1"/>
                </a:solidFill>
              </a:rPr>
              <a:t>if</a:t>
            </a:r>
            <a:r>
              <a:rPr lang="el-GR" sz="1400" dirty="0" smtClean="0">
                <a:solidFill>
                  <a:schemeClr val="tx1"/>
                </a:solidFill>
              </a:rPr>
              <a:t>”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  <a:endParaRPr lang="el-GR" sz="1400" dirty="0">
              <a:solidFill>
                <a:schemeClr val="tx1"/>
              </a:solidFill>
            </a:endParaRP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Συζητάμε, δεν μιλάμε. Ρωτάμε, δεν μαντεύουμε.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Δεν λέμε </a:t>
            </a:r>
            <a:r>
              <a:rPr lang="el-GR" sz="1400" dirty="0" smtClean="0">
                <a:solidFill>
                  <a:schemeClr val="tx1"/>
                </a:solidFill>
              </a:rPr>
              <a:t>ψέματα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  <a:endParaRPr lang="el-GR" sz="1400" dirty="0">
              <a:solidFill>
                <a:schemeClr val="tx1"/>
              </a:solidFill>
            </a:endParaRP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Δεν κατηγορούμε τον ανταγωνισμό, γνωρίζουμε όμως τα πάντα </a:t>
            </a:r>
            <a:r>
              <a:rPr lang="el-GR" sz="1400" dirty="0" smtClean="0">
                <a:solidFill>
                  <a:schemeClr val="tx1"/>
                </a:solidFill>
              </a:rPr>
              <a:t>για </a:t>
            </a:r>
            <a:r>
              <a:rPr lang="el-GR" sz="1400" dirty="0">
                <a:solidFill>
                  <a:schemeClr val="tx1"/>
                </a:solidFill>
              </a:rPr>
              <a:t>αυτόν.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Οι πωλητές παίρνουν </a:t>
            </a:r>
            <a:r>
              <a:rPr lang="el-GR" sz="1400" dirty="0" smtClean="0">
                <a:solidFill>
                  <a:schemeClr val="tx1"/>
                </a:solidFill>
              </a:rPr>
              <a:t>αποφάσεις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  <a:endParaRPr lang="el-GR" sz="1400" dirty="0">
              <a:solidFill>
                <a:schemeClr val="tx1"/>
              </a:solidFill>
            </a:endParaRP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Ο πελάτης πρέπει να </a:t>
            </a:r>
            <a:r>
              <a:rPr lang="el-GR" sz="1400" dirty="0" smtClean="0">
                <a:solidFill>
                  <a:schemeClr val="tx1"/>
                </a:solidFill>
              </a:rPr>
              <a:t>νιώθει </a:t>
            </a:r>
            <a:r>
              <a:rPr lang="el-GR" sz="1400" dirty="0">
                <a:solidFill>
                  <a:schemeClr val="tx1"/>
                </a:solidFill>
              </a:rPr>
              <a:t>ότι έχει “</a:t>
            </a:r>
            <a:r>
              <a:rPr lang="el-GR" sz="1400" dirty="0" err="1">
                <a:solidFill>
                  <a:schemeClr val="tx1"/>
                </a:solidFill>
              </a:rPr>
              <a:t>ownership</a:t>
            </a:r>
            <a:r>
              <a:rPr lang="el-GR" sz="1400" dirty="0">
                <a:solidFill>
                  <a:schemeClr val="tx1"/>
                </a:solidFill>
              </a:rPr>
              <a:t>” της </a:t>
            </a:r>
            <a:r>
              <a:rPr lang="el-GR" sz="1400" dirty="0" smtClean="0">
                <a:solidFill>
                  <a:schemeClr val="tx1"/>
                </a:solidFill>
              </a:rPr>
              <a:t>απόφασης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  <a:endParaRPr lang="el-GR" sz="1400" dirty="0">
              <a:solidFill>
                <a:schemeClr val="tx1"/>
              </a:solidFill>
            </a:endParaRP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 smtClean="0">
                <a:solidFill>
                  <a:schemeClr val="tx1"/>
                </a:solidFill>
              </a:rPr>
              <a:t>Παρουσίαση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/>
              <a:t>Μέρος Β: Πωλήσεις</a:t>
            </a:r>
            <a:br>
              <a:rPr lang="el-GR" altLang="el-GR" sz="1800" dirty="0"/>
            </a:br>
            <a:r>
              <a:rPr lang="el-GR" altLang="el-GR" sz="1800" b="0" dirty="0"/>
              <a:t>Τεχνικές Πωλήσεων </a:t>
            </a:r>
            <a:r>
              <a:rPr lang="el-GR" altLang="el-GR" sz="1800" b="0" dirty="0" smtClean="0"/>
              <a:t>(1/2)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41205926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357187" lvl="1" algn="just">
              <a:lnSpc>
                <a:spcPct val="150000"/>
              </a:lnSpc>
            </a:pPr>
            <a:endParaRPr lang="el-GR" sz="1400" b="1" dirty="0">
              <a:solidFill>
                <a:schemeClr val="tx1"/>
              </a:solidFill>
            </a:endParaRPr>
          </a:p>
          <a:p>
            <a:pPr marL="342900" indent="-342900" algn="just">
              <a:buFont typeface="+mj-lt"/>
              <a:buAutoNum type="arabicPeriod" startAt="5"/>
            </a:pPr>
            <a:endParaRPr lang="el-GR" sz="1600" b="1" dirty="0">
              <a:solidFill>
                <a:schemeClr val="tx1"/>
              </a:solidFill>
            </a:endParaRPr>
          </a:p>
          <a:p>
            <a:pPr marL="700087" lvl="1" indent="-342900" algn="just">
              <a:lnSpc>
                <a:spcPct val="150000"/>
              </a:lnSpc>
              <a:buFont typeface="+mj-lt"/>
              <a:buAutoNum type="arabicPeriod" startAt="2"/>
            </a:pPr>
            <a:r>
              <a:rPr lang="el-GR" sz="1400" b="1" dirty="0">
                <a:solidFill>
                  <a:schemeClr val="tx1"/>
                </a:solidFill>
              </a:rPr>
              <a:t>ΤΕΧΝΙΚΕΣ ΔΙΑΠΡΑΓΜΑΤΕΥΣΕΩΝ ΣΤΙΣ ΠΩΛΗΣΕΙΣ</a:t>
            </a:r>
          </a:p>
          <a:p>
            <a:pPr marL="357187" lvl="1" algn="just">
              <a:lnSpc>
                <a:spcPct val="150000"/>
              </a:lnSpc>
            </a:pPr>
            <a:endParaRPr lang="el-GR" sz="1400" b="1" dirty="0" smtClean="0">
              <a:solidFill>
                <a:schemeClr val="tx1"/>
              </a:solidFill>
            </a:endParaRP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Προετοιμασία </a:t>
            </a:r>
            <a:r>
              <a:rPr lang="el-GR" sz="1400" dirty="0" smtClean="0">
                <a:solidFill>
                  <a:schemeClr val="tx1"/>
                </a:solidFill>
              </a:rPr>
              <a:t>(+ </a:t>
            </a:r>
            <a:r>
              <a:rPr lang="el-GR" sz="1400" dirty="0">
                <a:solidFill>
                  <a:schemeClr val="tx1"/>
                </a:solidFill>
              </a:rPr>
              <a:t>ιστορικό σχέσεων με πελάτη) </a:t>
            </a:r>
            <a:r>
              <a:rPr lang="el-GR" sz="1400" dirty="0" smtClean="0">
                <a:solidFill>
                  <a:schemeClr val="tx1"/>
                </a:solidFill>
              </a:rPr>
              <a:t>–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Στόχοι</a:t>
            </a:r>
            <a:endParaRPr lang="el-GR" sz="1400" dirty="0">
              <a:solidFill>
                <a:schemeClr val="tx1"/>
              </a:solidFill>
            </a:endParaRP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Προβολή «τοποθέτησης» πελάτη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Προβολή «αξίας» της πρότασης μας για τον πελάτη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Προβολή «</a:t>
            </a:r>
            <a:r>
              <a:rPr lang="el-GR" sz="1400" dirty="0" err="1">
                <a:solidFill>
                  <a:schemeClr val="tx1"/>
                </a:solidFill>
              </a:rPr>
              <a:t>swot</a:t>
            </a:r>
            <a:r>
              <a:rPr lang="el-GR" sz="1400" dirty="0">
                <a:solidFill>
                  <a:schemeClr val="tx1"/>
                </a:solidFill>
              </a:rPr>
              <a:t>» της πρότασης μας για τον πελάτη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 smtClean="0">
                <a:solidFill>
                  <a:schemeClr val="tx1"/>
                </a:solidFill>
              </a:rPr>
              <a:t>Όροι</a:t>
            </a:r>
            <a:r>
              <a:rPr lang="en-US" sz="1400" dirty="0" smtClean="0">
                <a:solidFill>
                  <a:schemeClr val="tx1"/>
                </a:solidFill>
              </a:rPr>
              <a:t> - </a:t>
            </a:r>
            <a:r>
              <a:rPr lang="el-GR" sz="1400" dirty="0" smtClean="0">
                <a:solidFill>
                  <a:schemeClr val="tx1"/>
                </a:solidFill>
              </a:rPr>
              <a:t>πότε τίθενται</a:t>
            </a:r>
            <a:endParaRPr lang="el-GR" sz="1400" dirty="0">
              <a:solidFill>
                <a:schemeClr val="tx1"/>
              </a:solidFill>
            </a:endParaRP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 smtClean="0">
                <a:solidFill>
                  <a:schemeClr val="tx1"/>
                </a:solidFill>
              </a:rPr>
              <a:t>Όρια / </a:t>
            </a:r>
            <a:r>
              <a:rPr lang="el-GR" sz="1400" dirty="0">
                <a:solidFill>
                  <a:schemeClr val="tx1"/>
                </a:solidFill>
              </a:rPr>
              <a:t>Αφετηρία - Τέρμα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Έλεγχος – αποτύπωση της κατάληξης</a:t>
            </a: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400" dirty="0">
                <a:solidFill>
                  <a:schemeClr val="tx1"/>
                </a:solidFill>
              </a:rPr>
              <a:t>Γραπτή ή προφορική </a:t>
            </a:r>
            <a:r>
              <a:rPr lang="el-GR" sz="1400" dirty="0" smtClean="0">
                <a:solidFill>
                  <a:schemeClr val="tx1"/>
                </a:solidFill>
              </a:rPr>
              <a:t>συμφωνία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200150" lvl="2" indent="-385763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/>
              <a:t>Μέρος Β: Πωλήσεις</a:t>
            </a:r>
            <a:br>
              <a:rPr lang="el-GR" altLang="el-GR" sz="1800" dirty="0"/>
            </a:br>
            <a:r>
              <a:rPr lang="el-GR" altLang="el-GR" sz="1800" b="0" dirty="0"/>
              <a:t>Τεχνικές Πωλήσεων </a:t>
            </a:r>
            <a:r>
              <a:rPr lang="el-GR" altLang="el-GR" sz="1800" b="0" dirty="0" smtClean="0"/>
              <a:t>(2/2)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1098180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gradFill rotWithShape="1">
            <a:gsLst>
              <a:gs pos="0">
                <a:srgbClr val="777777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32546" dir="2414181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defRPr/>
            </a:pPr>
            <a:endParaRPr lang="el-GR" altLang="el-GR" sz="2600" smtClean="0">
              <a:solidFill>
                <a:srgbClr val="FFFFFF"/>
              </a:solidFill>
            </a:endParaRPr>
          </a:p>
        </p:txBody>
      </p:sp>
      <p:sp>
        <p:nvSpPr>
          <p:cNvPr id="5" name="Line 12"/>
          <p:cNvSpPr>
            <a:spLocks noChangeShapeType="1"/>
          </p:cNvSpPr>
          <p:nvPr/>
        </p:nvSpPr>
        <p:spPr bwMode="auto">
          <a:xfrm flipV="1">
            <a:off x="0" y="838200"/>
            <a:ext cx="9142378" cy="830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>
            <a:outerShdw dist="25400" dir="54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l-GR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19" descr="planetey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8787"/>
          <a:stretch/>
        </p:blipFill>
        <p:spPr bwMode="auto">
          <a:xfrm>
            <a:off x="6983760" y="124834"/>
            <a:ext cx="2160240" cy="641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9" y="2996952"/>
            <a:ext cx="9073005" cy="216024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691680" y="5545454"/>
            <a:ext cx="6115483" cy="46166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l-G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ΕΥΧΑΡΙΣΤΟΥΜΕ ΠΟΛΥ!</a:t>
            </a:r>
            <a:endParaRPr lang="el-GR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508591"/>
            <a:ext cx="9144000" cy="120032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MARKETING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</a:rPr>
              <a:t>ΚΑΙ ΠΩΛΗΣΕΙΣ</a:t>
            </a:r>
          </a:p>
          <a:p>
            <a:pPr algn="r">
              <a:spcBef>
                <a:spcPct val="20000"/>
              </a:spcBef>
              <a:defRPr/>
            </a:pPr>
            <a:endParaRPr lang="el-G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</a:endParaRPr>
          </a:p>
        </p:txBody>
      </p:sp>
      <p:pic>
        <p:nvPicPr>
          <p:cNvPr id="8" name="Picture 18" descr="KiNNO_Logo_201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6093296"/>
            <a:ext cx="648072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238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71488" y="1147193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 smtClean="0">
              <a:solidFill>
                <a:schemeClr val="tx1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1400" b="1" dirty="0" smtClean="0">
                <a:solidFill>
                  <a:schemeClr val="tx1"/>
                </a:solidFill>
              </a:rPr>
              <a:t>Ορισμός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1400" dirty="0" smtClean="0">
                <a:solidFill>
                  <a:schemeClr val="tx1"/>
                </a:solidFill>
              </a:rPr>
              <a:t>Η </a:t>
            </a:r>
            <a:r>
              <a:rPr lang="el-GR" sz="1400" dirty="0">
                <a:solidFill>
                  <a:schemeClr val="tx1"/>
                </a:solidFill>
              </a:rPr>
              <a:t>επικοινωνία της </a:t>
            </a:r>
            <a:r>
              <a:rPr lang="el-GR" sz="1400" b="1" dirty="0">
                <a:solidFill>
                  <a:schemeClr val="tx1"/>
                </a:solidFill>
              </a:rPr>
              <a:t>αξίας</a:t>
            </a:r>
            <a:r>
              <a:rPr lang="el-GR" sz="1400" dirty="0">
                <a:solidFill>
                  <a:schemeClr val="tx1"/>
                </a:solidFill>
              </a:rPr>
              <a:t> ενός προϊόντος / </a:t>
            </a:r>
            <a:r>
              <a:rPr lang="el-GR" sz="1400" dirty="0" smtClean="0">
                <a:solidFill>
                  <a:schemeClr val="tx1"/>
                </a:solidFill>
              </a:rPr>
              <a:t>υπηρεσίας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/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ονόματος </a:t>
            </a:r>
            <a:r>
              <a:rPr lang="el-GR" sz="1400" dirty="0">
                <a:solidFill>
                  <a:schemeClr val="tx1"/>
                </a:solidFill>
              </a:rPr>
              <a:t>στους εν δυνάμει πελάτες με σκοπό την πώληση </a:t>
            </a:r>
            <a:r>
              <a:rPr lang="el-GR" sz="1400" dirty="0" smtClean="0">
                <a:solidFill>
                  <a:schemeClr val="tx1"/>
                </a:solidFill>
              </a:rPr>
              <a:t>του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1400" dirty="0">
              <a:solidFill>
                <a:schemeClr val="tx1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1400" dirty="0">
                <a:solidFill>
                  <a:schemeClr val="tx1"/>
                </a:solidFill>
              </a:rPr>
              <a:t>Κοινωνική και διοικητική διεργασία μέσω της οποίας άτομα και ομάδες αποκτούν ότι χρειάζονται και επιθυμούν δημιουργώντας και ανταλλάσσοντας προϊόντα, υπηρεσίες και αξίες</a:t>
            </a:r>
            <a:r>
              <a:rPr lang="el-GR" sz="1400" dirty="0" smtClean="0">
                <a:solidFill>
                  <a:schemeClr val="tx1"/>
                </a:solidFill>
              </a:rPr>
              <a:t>.</a:t>
            </a:r>
            <a:endParaRPr lang="en-US" sz="1400" dirty="0" smtClean="0">
              <a:solidFill>
                <a:schemeClr val="tx1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1400" b="1" dirty="0">
                <a:solidFill>
                  <a:schemeClr val="tx1"/>
                </a:solidFill>
              </a:rPr>
              <a:t>Ανάγκη – επιθυμία – ζήτηση – προσφορά – χρησιμότητα – αξία – ικανοποίηση – πληρωμή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1400" dirty="0">
              <a:solidFill>
                <a:schemeClr val="tx1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1400" b="1" dirty="0" smtClean="0">
                <a:solidFill>
                  <a:schemeClr val="tx1"/>
                </a:solidFill>
              </a:rPr>
              <a:t>Μ</a:t>
            </a:r>
            <a:r>
              <a:rPr lang="el-GR" sz="1400" b="1" dirty="0">
                <a:solidFill>
                  <a:schemeClr val="tx1"/>
                </a:solidFill>
              </a:rPr>
              <a:t>ε</a:t>
            </a:r>
            <a:r>
              <a:rPr lang="el-GR" sz="1400" b="1" dirty="0" smtClean="0">
                <a:solidFill>
                  <a:schemeClr val="tx1"/>
                </a:solidFill>
              </a:rPr>
              <a:t>ίγμα </a:t>
            </a:r>
            <a:r>
              <a:rPr lang="en-US" sz="1400" b="1" dirty="0" smtClean="0">
                <a:solidFill>
                  <a:schemeClr val="tx1"/>
                </a:solidFill>
              </a:rPr>
              <a:t>Marketing </a:t>
            </a:r>
            <a:r>
              <a:rPr lang="el-GR" sz="1400" b="1" dirty="0" smtClean="0">
                <a:solidFill>
                  <a:schemeClr val="tx1"/>
                </a:solidFill>
              </a:rPr>
              <a:t>- 5P</a:t>
            </a:r>
            <a:endParaRPr lang="el-GR" sz="1400" b="1" dirty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 err="1">
                <a:solidFill>
                  <a:schemeClr val="tx1"/>
                </a:solidFill>
              </a:rPr>
              <a:t>P</a:t>
            </a:r>
            <a:r>
              <a:rPr lang="el-GR" sz="1400" dirty="0" err="1">
                <a:solidFill>
                  <a:schemeClr val="tx1"/>
                </a:solidFill>
              </a:rPr>
              <a:t>roduct</a:t>
            </a:r>
            <a:r>
              <a:rPr lang="el-GR" sz="1400" dirty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/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Προϊόν 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 err="1" smtClean="0">
                <a:solidFill>
                  <a:schemeClr val="tx1"/>
                </a:solidFill>
              </a:rPr>
              <a:t>P</a:t>
            </a:r>
            <a:r>
              <a:rPr lang="el-GR" sz="1400" dirty="0" err="1" smtClean="0">
                <a:solidFill>
                  <a:schemeClr val="tx1"/>
                </a:solidFill>
              </a:rPr>
              <a:t>ositioning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/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Τοποθέτηση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 err="1" smtClean="0">
                <a:solidFill>
                  <a:schemeClr val="tx1"/>
                </a:solidFill>
              </a:rPr>
              <a:t>P</a:t>
            </a:r>
            <a:r>
              <a:rPr lang="el-GR" sz="1400" dirty="0" err="1" smtClean="0">
                <a:solidFill>
                  <a:schemeClr val="tx1"/>
                </a:solidFill>
              </a:rPr>
              <a:t>rice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/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Τιμή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 err="1" smtClean="0">
                <a:solidFill>
                  <a:schemeClr val="tx1"/>
                </a:solidFill>
              </a:rPr>
              <a:t>P</a:t>
            </a:r>
            <a:r>
              <a:rPr lang="el-GR" sz="1400" dirty="0" err="1" smtClean="0">
                <a:solidFill>
                  <a:schemeClr val="tx1"/>
                </a:solidFill>
              </a:rPr>
              <a:t>lace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/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Θέση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 err="1" smtClean="0">
                <a:solidFill>
                  <a:schemeClr val="tx1"/>
                </a:solidFill>
              </a:rPr>
              <a:t>P</a:t>
            </a:r>
            <a:r>
              <a:rPr lang="el-GR" sz="1400" dirty="0" err="1" smtClean="0">
                <a:solidFill>
                  <a:schemeClr val="tx1"/>
                </a:solidFill>
              </a:rPr>
              <a:t>romotion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/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Προώθηση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 err="1" smtClean="0">
                <a:solidFill>
                  <a:schemeClr val="tx1"/>
                </a:solidFill>
              </a:rPr>
              <a:t>P</a:t>
            </a:r>
            <a:r>
              <a:rPr lang="el-GR" sz="1400" dirty="0" err="1" smtClean="0">
                <a:solidFill>
                  <a:schemeClr val="tx1"/>
                </a:solidFill>
              </a:rPr>
              <a:t>eople</a:t>
            </a:r>
            <a:r>
              <a:rPr lang="el-GR" sz="1400" dirty="0" smtClean="0">
                <a:solidFill>
                  <a:schemeClr val="tx1"/>
                </a:solidFill>
              </a:rPr>
              <a:t> </a:t>
            </a:r>
            <a:r>
              <a:rPr lang="el-GR" sz="1400" dirty="0">
                <a:solidFill>
                  <a:schemeClr val="tx1"/>
                </a:solidFill>
              </a:rPr>
              <a:t>/ </a:t>
            </a:r>
            <a:r>
              <a:rPr lang="el-GR" sz="1400" dirty="0" smtClean="0">
                <a:solidFill>
                  <a:schemeClr val="tx1"/>
                </a:solidFill>
              </a:rPr>
              <a:t>Άνθρωποι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Μέρος Α: </a:t>
            </a:r>
            <a:r>
              <a:rPr lang="en-US" altLang="el-GR" sz="1800" dirty="0" smtClean="0"/>
              <a:t>Marketing</a:t>
            </a:r>
            <a:r>
              <a:rPr lang="el-GR" altLang="el-GR" sz="1800" dirty="0" smtClean="0"/>
              <a:t/>
            </a:r>
            <a:br>
              <a:rPr lang="el-GR" altLang="el-GR" sz="1800" dirty="0" smtClean="0"/>
            </a:br>
            <a:r>
              <a:rPr lang="el-GR" altLang="el-GR" sz="1800" b="0" dirty="0" smtClean="0"/>
              <a:t>Μείγμα </a:t>
            </a:r>
            <a:r>
              <a:rPr lang="en-US" altLang="el-GR" sz="1800" b="0" dirty="0"/>
              <a:t>M</a:t>
            </a:r>
            <a:r>
              <a:rPr lang="en-US" altLang="el-GR" sz="1800" b="0" dirty="0" smtClean="0"/>
              <a:t>arketing</a:t>
            </a:r>
            <a:endParaRPr lang="en-GB" altLang="el-GR" b="0" dirty="0" smtClean="0"/>
          </a:p>
        </p:txBody>
      </p:sp>
    </p:spTree>
    <p:extLst>
      <p:ext uri="{BB962C8B-B14F-4D97-AF65-F5344CB8AC3E}">
        <p14:creationId xmlns:p14="http://schemas.microsoft.com/office/powerpoint/2010/main" val="1419661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71488" y="1052736"/>
            <a:ext cx="8077200" cy="5328592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1600" b="1" dirty="0" smtClean="0">
                <a:solidFill>
                  <a:schemeClr val="tx1"/>
                </a:solidFill>
              </a:rPr>
              <a:t>Κατηγοριοποίηση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l-GR" sz="1600" b="1" dirty="0" smtClean="0">
                <a:solidFill>
                  <a:schemeClr val="tx1"/>
                </a:solidFill>
              </a:rPr>
              <a:t>σε </a:t>
            </a:r>
            <a:r>
              <a:rPr lang="el-GR" sz="1600" b="1" i="1" dirty="0" smtClean="0">
                <a:solidFill>
                  <a:schemeClr val="tx1"/>
                </a:solidFill>
              </a:rPr>
              <a:t>Προϊόν</a:t>
            </a:r>
            <a:r>
              <a:rPr lang="el-GR" sz="1600" b="1" dirty="0" smtClean="0">
                <a:solidFill>
                  <a:schemeClr val="tx1"/>
                </a:solidFill>
              </a:rPr>
              <a:t> και </a:t>
            </a:r>
            <a:r>
              <a:rPr lang="el-GR" sz="1600" b="1" i="1" dirty="0" smtClean="0">
                <a:solidFill>
                  <a:schemeClr val="tx1"/>
                </a:solidFill>
              </a:rPr>
              <a:t>Υπηρεσίες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l-GR" sz="1400" dirty="0" smtClean="0">
              <a:solidFill>
                <a:schemeClr val="tx1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l-GR" sz="1400" dirty="0" smtClean="0">
              <a:solidFill>
                <a:schemeClr val="tx1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Μέρος Α: </a:t>
            </a:r>
            <a:r>
              <a:rPr lang="en-US" altLang="el-GR" sz="1800" dirty="0" smtClean="0"/>
              <a:t>Marketing</a:t>
            </a:r>
            <a:r>
              <a:rPr lang="el-GR" altLang="el-GR" sz="1800" dirty="0" smtClean="0"/>
              <a:t/>
            </a:r>
            <a:br>
              <a:rPr lang="el-GR" altLang="el-GR" sz="1800" dirty="0" smtClean="0"/>
            </a:br>
            <a:r>
              <a:rPr lang="el-GR" altLang="el-GR" sz="1800" b="0" dirty="0" smtClean="0"/>
              <a:t>Κατηγοριοποίηση Προϊόντος</a:t>
            </a:r>
            <a:endParaRPr lang="en-GB" altLang="el-GR" b="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009420"/>
              </p:ext>
            </p:extLst>
          </p:nvPr>
        </p:nvGraphicFramePr>
        <p:xfrm>
          <a:off x="683568" y="2060848"/>
          <a:ext cx="6984776" cy="3672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388"/>
                <a:gridCol w="3492388"/>
              </a:tblGrid>
              <a:tr h="3459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Marketing </a:t>
                      </a:r>
                      <a:r>
                        <a:rPr lang="el-GR" sz="1600" dirty="0" smtClean="0"/>
                        <a:t>Προϊόντων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Marketing </a:t>
                      </a:r>
                      <a:r>
                        <a:rPr lang="el-GR" sz="1600" dirty="0" smtClean="0"/>
                        <a:t>Υπηρεσιών</a:t>
                      </a:r>
                    </a:p>
                  </a:txBody>
                  <a:tcPr/>
                </a:tc>
              </a:tr>
              <a:tr h="3326491">
                <a:tc>
                  <a:txBody>
                    <a:bodyPr/>
                    <a:lstStyle/>
                    <a:p>
                      <a:pPr marL="285750" indent="-285750" fontAlgn="base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l-GR" sz="1400" dirty="0" err="1" smtClean="0"/>
                        <a:t>Μοναδιαία</a:t>
                      </a:r>
                      <a:r>
                        <a:rPr lang="el-GR" sz="1400" dirty="0" smtClean="0"/>
                        <a:t> προϊόντα</a:t>
                      </a:r>
                    </a:p>
                    <a:p>
                      <a:pPr marL="285750" indent="-285750" fontAlgn="base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1400" dirty="0" smtClean="0"/>
                        <a:t>Product bundling  (</a:t>
                      </a:r>
                      <a:r>
                        <a:rPr lang="el-GR" sz="1400" dirty="0" smtClean="0"/>
                        <a:t>Οικονομίες κλίμακας στη παραγωγή, οικονομίες σκοπού στη διάθεση)</a:t>
                      </a:r>
                    </a:p>
                    <a:p>
                      <a:pPr marL="285750" indent="-285750" fontAlgn="base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1400" dirty="0" smtClean="0"/>
                        <a:t>Marginal costs of bundling are low, customer acquisition costs are high</a:t>
                      </a:r>
                    </a:p>
                    <a:p>
                      <a:pPr marL="285750" indent="-285750" fontAlgn="base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l-GR" sz="1400" dirty="0" smtClean="0"/>
                        <a:t>Μονοπώλια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Ταύτιση πώλησης – χρήσης /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Inseparability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Άυλες /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Intangibility.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Μεταβλητότητα/ Υποκειμενικότητα /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Variability/</a:t>
                      </a:r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Ι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nconsistency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Μη </a:t>
                      </a:r>
                      <a:r>
                        <a:rPr kumimoji="0" lang="el-GR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αποθεματοποιήσιμες</a:t>
                      </a:r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/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Inventory Perishability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Αλληλεπίδραση προμηθευτή – πελάτη /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Involvement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Θέματα «κυριότητας»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Ownership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870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71488" y="1147193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1600" b="1" i="1" dirty="0" smtClean="0">
                <a:solidFill>
                  <a:schemeClr val="tx1"/>
                </a:solidFill>
              </a:rPr>
              <a:t>Κατηγοριοποίηση αγοράς</a:t>
            </a:r>
            <a:endParaRPr lang="en-US" sz="1600" b="1" i="1" dirty="0" smtClean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1600" b="1" dirty="0" smtClean="0">
                <a:solidFill>
                  <a:schemeClr val="tx1"/>
                </a:solidFill>
              </a:rPr>
              <a:t>B2C</a:t>
            </a:r>
            <a:endParaRPr lang="el-GR" sz="1600" b="1" dirty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1600" b="1" dirty="0">
                <a:solidFill>
                  <a:schemeClr val="tx1"/>
                </a:solidFill>
              </a:rPr>
              <a:t>B2B</a:t>
            </a: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l-GR" sz="1400" dirty="0" smtClean="0">
              <a:solidFill>
                <a:schemeClr val="tx1"/>
              </a:solidFill>
            </a:endParaRPr>
          </a:p>
          <a:p>
            <a:pPr marL="742950" lvl="1" indent="-28575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l-GR" sz="1600" dirty="0" smtClean="0">
                <a:solidFill>
                  <a:schemeClr val="tx1"/>
                </a:solidFill>
              </a:rPr>
              <a:t>Σύνθετες </a:t>
            </a:r>
            <a:r>
              <a:rPr lang="el-GR" sz="1600" dirty="0">
                <a:solidFill>
                  <a:schemeClr val="tx1"/>
                </a:solidFill>
              </a:rPr>
              <a:t>δομές λήψης αποφάσεων </a:t>
            </a:r>
          </a:p>
          <a:p>
            <a:pPr marL="742950" lvl="1" indent="-28575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l-GR" sz="1600" dirty="0">
                <a:solidFill>
                  <a:schemeClr val="tx1"/>
                </a:solidFill>
              </a:rPr>
              <a:t>Σχέσεις προϊόντων και εφαρμογών τους </a:t>
            </a:r>
          </a:p>
          <a:p>
            <a:pPr marL="742950" lvl="1" indent="-28575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l-GR" sz="1600" dirty="0">
                <a:solidFill>
                  <a:schemeClr val="tx1"/>
                </a:solidFill>
              </a:rPr>
              <a:t>Μικρότερος αριθμός πελατών, μεγαλύτεροι όγκοι ανά πελάτη   </a:t>
            </a:r>
          </a:p>
          <a:p>
            <a:pPr marL="742950" lvl="1" indent="-28575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l-GR" sz="1600" dirty="0">
                <a:solidFill>
                  <a:schemeClr val="tx1"/>
                </a:solidFill>
              </a:rPr>
              <a:t>Προσωπικές σχέσεις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Μέρος Α: </a:t>
            </a:r>
            <a:r>
              <a:rPr lang="en-US" altLang="el-GR" sz="1800" dirty="0" smtClean="0"/>
              <a:t>Marketing</a:t>
            </a:r>
            <a:r>
              <a:rPr lang="el-GR" altLang="el-GR" sz="1800" dirty="0" smtClean="0"/>
              <a:t/>
            </a:r>
            <a:br>
              <a:rPr lang="el-GR" altLang="el-GR" sz="1800" dirty="0" smtClean="0"/>
            </a:br>
            <a:r>
              <a:rPr lang="el-GR" altLang="el-GR" sz="1800" b="0" dirty="0"/>
              <a:t>Κατηγοριοποίηση </a:t>
            </a:r>
            <a:r>
              <a:rPr lang="el-GR" altLang="el-GR" sz="1800" b="0" dirty="0" smtClean="0"/>
              <a:t>Αγοράς</a:t>
            </a:r>
            <a:endParaRPr lang="en-GB" altLang="el-GR" b="0" dirty="0" smtClean="0"/>
          </a:p>
        </p:txBody>
      </p:sp>
    </p:spTree>
    <p:extLst>
      <p:ext uri="{BB962C8B-B14F-4D97-AF65-F5344CB8AC3E}">
        <p14:creationId xmlns:p14="http://schemas.microsoft.com/office/powerpoint/2010/main" val="3375272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71488" y="1147193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AutoNum type="arabicPeriod"/>
              <a:defRPr/>
            </a:pPr>
            <a:r>
              <a:rPr lang="en-US" sz="1600" b="1" dirty="0" smtClean="0">
                <a:solidFill>
                  <a:schemeClr val="tx1"/>
                </a:solidFill>
              </a:rPr>
              <a:t>Primary </a:t>
            </a:r>
            <a:r>
              <a:rPr lang="en-US" sz="1600" b="1" dirty="0">
                <a:solidFill>
                  <a:schemeClr val="tx1"/>
                </a:solidFill>
              </a:rPr>
              <a:t>research </a:t>
            </a:r>
            <a:r>
              <a:rPr lang="en-US" sz="1600" b="1" dirty="0" smtClean="0">
                <a:solidFill>
                  <a:schemeClr val="tx1"/>
                </a:solidFill>
              </a:rPr>
              <a:t>(</a:t>
            </a:r>
            <a:r>
              <a:rPr lang="en-US" sz="1600" dirty="0" smtClean="0">
                <a:solidFill>
                  <a:schemeClr val="tx1"/>
                </a:solidFill>
              </a:rPr>
              <a:t>Field research </a:t>
            </a:r>
            <a:r>
              <a:rPr lang="en-US" sz="1600" b="1" dirty="0" smtClean="0">
                <a:solidFill>
                  <a:schemeClr val="tx1"/>
                </a:solidFill>
              </a:rPr>
              <a:t>- </a:t>
            </a:r>
            <a:r>
              <a:rPr lang="en-US" sz="1600" b="1" dirty="0" err="1">
                <a:solidFill>
                  <a:schemeClr val="tx1"/>
                </a:solidFill>
              </a:rPr>
              <a:t>Έρευν</a:t>
            </a:r>
            <a:r>
              <a:rPr lang="en-US" sz="1600" b="1" dirty="0">
                <a:solidFill>
                  <a:schemeClr val="tx1"/>
                </a:solidFill>
              </a:rPr>
              <a:t>α πεδίου)</a:t>
            </a:r>
            <a:endParaRPr lang="el-GR" sz="1600" b="1" dirty="0">
              <a:solidFill>
                <a:schemeClr val="tx1"/>
              </a:solidFill>
            </a:endParaRP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 smtClean="0">
                <a:solidFill>
                  <a:schemeClr val="tx1"/>
                </a:solidFill>
              </a:rPr>
              <a:t>Μέθοδος </a:t>
            </a:r>
            <a:r>
              <a:rPr lang="el-GR" sz="1400" b="1" dirty="0">
                <a:solidFill>
                  <a:schemeClr val="tx1"/>
                </a:solidFill>
              </a:rPr>
              <a:t>έρευνας </a:t>
            </a:r>
            <a:r>
              <a:rPr lang="el-GR" sz="1400" dirty="0">
                <a:solidFill>
                  <a:schemeClr val="tx1"/>
                </a:solidFill>
              </a:rPr>
              <a:t>(συλλογή πληροφορίας, παρατήρηση, μελέτη, πείραμα)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Μέθοδος επαφής  </a:t>
            </a:r>
            <a:r>
              <a:rPr lang="el-GR" sz="1400" dirty="0">
                <a:solidFill>
                  <a:schemeClr val="tx1"/>
                </a:solidFill>
              </a:rPr>
              <a:t>(ταχυδρομείο, τηλέφωνο, διαδίκτυο, προσωπική, )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Δειγματοληψία</a:t>
            </a:r>
            <a:r>
              <a:rPr lang="el-GR" sz="1400" dirty="0">
                <a:solidFill>
                  <a:schemeClr val="tx1"/>
                </a:solidFill>
              </a:rPr>
              <a:t> (μονάδα, μέγεθος δείγματος, χαρακτηριστικά δείγματος :τυχαίο, προδιαγεγραμμένο, </a:t>
            </a:r>
            <a:r>
              <a:rPr lang="el-GR" sz="1400" dirty="0" err="1">
                <a:solidFill>
                  <a:schemeClr val="tx1"/>
                </a:solidFill>
              </a:rPr>
              <a:t>διαστρωματωμένο</a:t>
            </a:r>
            <a:r>
              <a:rPr lang="el-GR" sz="1400" dirty="0">
                <a:solidFill>
                  <a:schemeClr val="tx1"/>
                </a:solidFill>
              </a:rPr>
              <a:t>, τοπικό)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Εργαλεία</a:t>
            </a:r>
            <a:r>
              <a:rPr lang="el-GR" sz="1400" dirty="0">
                <a:solidFill>
                  <a:schemeClr val="tx1"/>
                </a:solidFill>
              </a:rPr>
              <a:t> (ερωτηματολόγια :ανοικτά, δομημένα, πολλαπλής επιλογής, βαθμολογίας, μηχανικά, ηλεκτρονικά</a:t>
            </a:r>
            <a:r>
              <a:rPr lang="el-GR" sz="1400" dirty="0" smtClean="0">
                <a:solidFill>
                  <a:schemeClr val="tx1"/>
                </a:solidFill>
              </a:rPr>
              <a:t>)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eriod" startAt="2"/>
              <a:defRPr/>
            </a:pPr>
            <a:r>
              <a:rPr lang="el-GR" sz="1600" b="1" dirty="0" err="1" smtClean="0">
                <a:solidFill>
                  <a:schemeClr val="tx1"/>
                </a:solidFill>
              </a:rPr>
              <a:t>Secondary</a:t>
            </a:r>
            <a:r>
              <a:rPr lang="el-GR" sz="1600" b="1" dirty="0" smtClean="0">
                <a:solidFill>
                  <a:schemeClr val="tx1"/>
                </a:solidFill>
              </a:rPr>
              <a:t> </a:t>
            </a:r>
            <a:r>
              <a:rPr lang="el-GR" sz="1600" b="1" dirty="0" err="1">
                <a:solidFill>
                  <a:schemeClr val="tx1"/>
                </a:solidFill>
              </a:rPr>
              <a:t>research</a:t>
            </a:r>
            <a:r>
              <a:rPr lang="el-GR" sz="1600" b="1" dirty="0">
                <a:solidFill>
                  <a:schemeClr val="tx1"/>
                </a:solidFill>
              </a:rPr>
              <a:t> </a:t>
            </a:r>
            <a:r>
              <a:rPr lang="el-GR" sz="1600" dirty="0">
                <a:solidFill>
                  <a:schemeClr val="tx1"/>
                </a:solidFill>
              </a:rPr>
              <a:t>(</a:t>
            </a:r>
            <a:r>
              <a:rPr lang="el-GR" sz="1600" dirty="0" err="1">
                <a:solidFill>
                  <a:schemeClr val="tx1"/>
                </a:solidFill>
              </a:rPr>
              <a:t>desk</a:t>
            </a:r>
            <a:r>
              <a:rPr lang="el-GR" sz="1600" dirty="0">
                <a:solidFill>
                  <a:schemeClr val="tx1"/>
                </a:solidFill>
              </a:rPr>
              <a:t> </a:t>
            </a:r>
            <a:r>
              <a:rPr lang="el-GR" sz="1600" dirty="0" err="1">
                <a:solidFill>
                  <a:schemeClr val="tx1"/>
                </a:solidFill>
              </a:rPr>
              <a:t>research</a:t>
            </a:r>
            <a:r>
              <a:rPr lang="el-GR" sz="1600" dirty="0" smtClean="0">
                <a:solidFill>
                  <a:schemeClr val="tx1"/>
                </a:solidFill>
              </a:rPr>
              <a:t>)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eriod" startAt="2"/>
              <a:defRPr/>
            </a:pPr>
            <a:r>
              <a:rPr lang="el-GR" sz="1600" b="1" dirty="0" smtClean="0">
                <a:solidFill>
                  <a:schemeClr val="tx1"/>
                </a:solidFill>
              </a:rPr>
              <a:t>Έρευνα </a:t>
            </a:r>
            <a:r>
              <a:rPr lang="el-GR" sz="1600" b="1" dirty="0">
                <a:solidFill>
                  <a:schemeClr val="tx1"/>
                </a:solidFill>
              </a:rPr>
              <a:t>– </a:t>
            </a:r>
            <a:r>
              <a:rPr lang="el-GR" sz="1600" b="1" dirty="0" smtClean="0">
                <a:solidFill>
                  <a:schemeClr val="tx1"/>
                </a:solidFill>
              </a:rPr>
              <a:t>Έλεγχος </a:t>
            </a:r>
            <a:r>
              <a:rPr lang="el-GR" sz="1600" b="1" dirty="0">
                <a:solidFill>
                  <a:schemeClr val="tx1"/>
                </a:solidFill>
              </a:rPr>
              <a:t>υποθέσεων, σχέσεων 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μεταβλητές 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συνθήκες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καταστάσεις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αίτιο / </a:t>
            </a:r>
            <a:r>
              <a:rPr lang="el-GR" sz="1400" dirty="0" smtClean="0">
                <a:solidFill>
                  <a:schemeClr val="tx1"/>
                </a:solidFill>
              </a:rPr>
              <a:t>αποτέλεσμα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Μέρος Α: </a:t>
            </a:r>
            <a:r>
              <a:rPr lang="en-US" altLang="el-GR" sz="1800" dirty="0" smtClean="0"/>
              <a:t>Marketing</a:t>
            </a:r>
            <a:r>
              <a:rPr lang="el-GR" altLang="el-GR" sz="1800" dirty="0" smtClean="0"/>
              <a:t/>
            </a:r>
            <a:br>
              <a:rPr lang="el-GR" altLang="el-GR" sz="1800" dirty="0" smtClean="0"/>
            </a:br>
            <a:r>
              <a:rPr lang="el-GR" altLang="el-GR" sz="1800" b="0" dirty="0"/>
              <a:t>Έρευνα Αγοράς (</a:t>
            </a:r>
            <a:r>
              <a:rPr lang="el-GR" altLang="el-GR" sz="1800" b="0" dirty="0" smtClean="0"/>
              <a:t>1/</a:t>
            </a:r>
            <a:r>
              <a:rPr lang="en-US" altLang="el-GR" sz="1800" b="0" dirty="0" smtClean="0"/>
              <a:t>2</a:t>
            </a:r>
            <a:r>
              <a:rPr lang="el-GR" altLang="el-GR" sz="1800" b="0" dirty="0" smtClean="0"/>
              <a:t>)</a:t>
            </a:r>
            <a:endParaRPr lang="en-GB" altLang="el-GR" b="0" dirty="0" smtClean="0"/>
          </a:p>
        </p:txBody>
      </p:sp>
    </p:spTree>
    <p:extLst>
      <p:ext uri="{BB962C8B-B14F-4D97-AF65-F5344CB8AC3E}">
        <p14:creationId xmlns:p14="http://schemas.microsoft.com/office/powerpoint/2010/main" val="16345333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71488" y="1147193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  <a:defRPr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  <a:defRPr/>
            </a:pPr>
            <a:r>
              <a:rPr lang="el-GR" sz="1600" b="1" dirty="0" smtClean="0">
                <a:solidFill>
                  <a:schemeClr val="tx1"/>
                </a:solidFill>
              </a:rPr>
              <a:t>Πρόβλεψη </a:t>
            </a:r>
            <a:endParaRPr lang="el-GR" sz="1400" b="1" dirty="0">
              <a:solidFill>
                <a:schemeClr val="tx1"/>
              </a:solidFill>
            </a:endParaRPr>
          </a:p>
          <a:p>
            <a:pPr marL="742950" lvl="1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defRPr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defRPr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defRPr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eriod" startAt="5"/>
              <a:defRPr/>
            </a:pPr>
            <a:r>
              <a:rPr lang="el-GR" sz="1600" b="1" dirty="0" smtClean="0">
                <a:solidFill>
                  <a:schemeClr val="tx1"/>
                </a:solidFill>
              </a:rPr>
              <a:t>Διεθνείς </a:t>
            </a:r>
            <a:r>
              <a:rPr lang="el-GR" sz="1600" b="1" dirty="0">
                <a:solidFill>
                  <a:schemeClr val="tx1"/>
                </a:solidFill>
              </a:rPr>
              <a:t>Αγορές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Δευτερογενείς πληροφορίες για τη </a:t>
            </a:r>
            <a:r>
              <a:rPr lang="el-GR" sz="1400" b="1" dirty="0">
                <a:solidFill>
                  <a:schemeClr val="tx1"/>
                </a:solidFill>
              </a:rPr>
              <a:t>χώρα</a:t>
            </a:r>
            <a:r>
              <a:rPr lang="el-GR" sz="1400" dirty="0">
                <a:solidFill>
                  <a:schemeClr val="tx1"/>
                </a:solidFill>
              </a:rPr>
              <a:t> από αξιόπιστες πηγές, πχ.. </a:t>
            </a:r>
            <a:r>
              <a:rPr lang="el-GR" sz="1400" b="1" dirty="0" smtClean="0">
                <a:solidFill>
                  <a:schemeClr val="tx1"/>
                </a:solidFill>
              </a:rPr>
              <a:t>WHO</a:t>
            </a:r>
            <a:r>
              <a:rPr lang="el-GR" sz="1400" dirty="0" smtClean="0">
                <a:solidFill>
                  <a:schemeClr val="tx1"/>
                </a:solidFill>
              </a:rPr>
              <a:t>, </a:t>
            </a:r>
            <a:r>
              <a:rPr lang="el-GR" sz="1400" b="1" dirty="0" err="1">
                <a:solidFill>
                  <a:schemeClr val="tx1"/>
                </a:solidFill>
              </a:rPr>
              <a:t>IMF</a:t>
            </a:r>
            <a:endParaRPr lang="el-GR" sz="1400" b="1" dirty="0">
              <a:solidFill>
                <a:schemeClr val="tx1"/>
              </a:solidFill>
            </a:endParaRP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Δευτερογενείς πληροφορίες για το </a:t>
            </a:r>
            <a:r>
              <a:rPr lang="el-GR" sz="1400" b="1" dirty="0" smtClean="0">
                <a:solidFill>
                  <a:schemeClr val="tx1"/>
                </a:solidFill>
              </a:rPr>
              <a:t>προϊόν </a:t>
            </a:r>
            <a:r>
              <a:rPr lang="el-GR" sz="1400" b="1" dirty="0">
                <a:solidFill>
                  <a:schemeClr val="tx1"/>
                </a:solidFill>
              </a:rPr>
              <a:t>και την αγορά </a:t>
            </a:r>
            <a:r>
              <a:rPr lang="el-GR" sz="1400" dirty="0" smtClean="0">
                <a:solidFill>
                  <a:schemeClr val="tx1"/>
                </a:solidFill>
              </a:rPr>
              <a:t>του </a:t>
            </a:r>
            <a:r>
              <a:rPr lang="el-GR" sz="1400" b="1" dirty="0" smtClean="0">
                <a:solidFill>
                  <a:schemeClr val="tx1"/>
                </a:solidFill>
              </a:rPr>
              <a:t>(παραγωγή</a:t>
            </a:r>
            <a:r>
              <a:rPr lang="el-GR" sz="1400" b="1" dirty="0">
                <a:solidFill>
                  <a:schemeClr val="tx1"/>
                </a:solidFill>
              </a:rPr>
              <a:t>, πωλήσεις, εισαγωγές, ανταγωνισμός κλπ</a:t>
            </a:r>
            <a:r>
              <a:rPr lang="el-GR" sz="1400" b="1" dirty="0" smtClean="0">
                <a:solidFill>
                  <a:schemeClr val="tx1"/>
                </a:solidFill>
              </a:rPr>
              <a:t>.)</a:t>
            </a:r>
            <a:endParaRPr lang="el-GR" sz="1400" dirty="0">
              <a:solidFill>
                <a:schemeClr val="tx1"/>
              </a:solidFill>
            </a:endParaRP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Δευτερογενείς πληροφορίες για την </a:t>
            </a:r>
            <a:r>
              <a:rPr lang="el-GR" sz="1400" b="1" dirty="0">
                <a:solidFill>
                  <a:schemeClr val="tx1"/>
                </a:solidFill>
              </a:rPr>
              <a:t>κουλτούρα και τις επιχειρηματικές πρακτικές </a:t>
            </a:r>
            <a:r>
              <a:rPr lang="el-GR" sz="1400" dirty="0">
                <a:solidFill>
                  <a:schemeClr val="tx1"/>
                </a:solidFill>
              </a:rPr>
              <a:t>στη χώρα και στον κλάδο.</a:t>
            </a:r>
          </a:p>
          <a:p>
            <a:pPr marL="742950" lvl="1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>
                <a:solidFill>
                  <a:schemeClr val="tx1"/>
                </a:solidFill>
              </a:rPr>
              <a:t>Προσωπικές </a:t>
            </a:r>
            <a:r>
              <a:rPr lang="el-GR" sz="1400" b="1" dirty="0" smtClean="0">
                <a:solidFill>
                  <a:schemeClr val="tx1"/>
                </a:solidFill>
              </a:rPr>
              <a:t>επαφές</a:t>
            </a:r>
            <a:endParaRPr lang="en-US" sz="1400" b="1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Μέρος Α: </a:t>
            </a:r>
            <a:r>
              <a:rPr lang="en-US" altLang="el-GR" sz="1800" dirty="0" smtClean="0"/>
              <a:t>Marketing</a:t>
            </a:r>
            <a:r>
              <a:rPr lang="el-GR" altLang="el-GR" sz="1800" dirty="0" smtClean="0"/>
              <a:t/>
            </a:r>
            <a:br>
              <a:rPr lang="el-GR" altLang="el-GR" sz="1800" dirty="0" smtClean="0"/>
            </a:br>
            <a:r>
              <a:rPr lang="el-GR" altLang="el-GR" sz="1800" b="0" dirty="0"/>
              <a:t>Έρευνα Αγοράς </a:t>
            </a:r>
            <a:r>
              <a:rPr lang="el-GR" altLang="el-GR" sz="1800" b="0" dirty="0" smtClean="0"/>
              <a:t>(</a:t>
            </a:r>
            <a:r>
              <a:rPr lang="en-US" altLang="el-GR" sz="1800" b="0" dirty="0" smtClean="0"/>
              <a:t>2</a:t>
            </a:r>
            <a:r>
              <a:rPr lang="el-GR" altLang="el-GR" sz="1800" b="0" dirty="0" smtClean="0"/>
              <a:t>/</a:t>
            </a:r>
            <a:r>
              <a:rPr lang="en-US" altLang="el-GR" sz="1800" b="0" dirty="0" smtClean="0"/>
              <a:t>2</a:t>
            </a:r>
            <a:r>
              <a:rPr lang="el-GR" altLang="el-GR" sz="1800" b="0" dirty="0" smtClean="0"/>
              <a:t>)</a:t>
            </a:r>
            <a:endParaRPr lang="en-GB" altLang="el-GR" b="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73892"/>
              </p:ext>
            </p:extLst>
          </p:nvPr>
        </p:nvGraphicFramePr>
        <p:xfrm>
          <a:off x="971600" y="1772816"/>
          <a:ext cx="6096000" cy="14630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048000"/>
                <a:gridCol w="3048000"/>
              </a:tblGrid>
              <a:tr h="3758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Ποιοτικές Μέθοδοι</a:t>
                      </a:r>
                      <a:endParaRPr kumimoji="0" lang="el-GR" sz="1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Ποσοτικές Μέθοδοι</a:t>
                      </a:r>
                      <a:endParaRPr kumimoji="0" lang="el-GR" sz="1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581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Focus groups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In-depth interview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projective techniques </a:t>
                      </a:r>
                      <a:endParaRPr kumimoji="0" lang="el-GR" sz="14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Panels. </a:t>
                      </a:r>
                      <a:r>
                        <a:rPr kumimoji="0" lang="en-GB" sz="140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DELFI</a:t>
                      </a:r>
                      <a:r>
                        <a:rPr kumimoji="0" lang="en-GB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method.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Surveys / </a:t>
                      </a:r>
                      <a:r>
                        <a:rPr kumimoji="0" lang="el-GR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Μελέτες . </a:t>
                      </a:r>
                      <a:r>
                        <a:rPr kumimoji="0" lang="en-GB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Primary data, Secondary data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572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71488" y="1147193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  <a:defRPr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marL="34290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 startAt="4"/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1600" b="1" dirty="0" smtClean="0">
                <a:solidFill>
                  <a:schemeClr val="tx1"/>
                </a:solidFill>
              </a:rPr>
              <a:t>Ποσοτικοποίηση Αγοράς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600" b="1" dirty="0" smtClean="0">
                <a:solidFill>
                  <a:schemeClr val="tx1"/>
                </a:solidFill>
              </a:rPr>
              <a:t>Συνολική</a:t>
            </a:r>
            <a:r>
              <a:rPr lang="el-GR" sz="1600" b="1" dirty="0">
                <a:solidFill>
                  <a:schemeClr val="tx1"/>
                </a:solidFill>
              </a:rPr>
              <a:t>, δυνητική, διαθέσιμη, ποιοτικά διαθέσιμη, εξυπηρετούμενη, κατακτημένη, πιστή</a:t>
            </a:r>
            <a:r>
              <a:rPr lang="el-GR" sz="1600" b="1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l-GR" sz="1400" b="1" dirty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600" b="1" dirty="0">
                <a:solidFill>
                  <a:schemeClr val="tx1"/>
                </a:solidFill>
              </a:rPr>
              <a:t>Συνολική ζήτηση </a:t>
            </a:r>
            <a:endParaRPr lang="el-GR" sz="1600" b="1" dirty="0" smtClean="0">
              <a:solidFill>
                <a:schemeClr val="tx1"/>
              </a:solidFill>
            </a:endParaRPr>
          </a:p>
          <a:p>
            <a:pPr indent="274638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1600" b="1" dirty="0" smtClean="0">
                <a:solidFill>
                  <a:schemeClr val="tx1"/>
                </a:solidFill>
              </a:rPr>
              <a:t>=</a:t>
            </a:r>
            <a:r>
              <a:rPr lang="el-GR" sz="1600" dirty="0" smtClean="0">
                <a:solidFill>
                  <a:schemeClr val="tx1"/>
                </a:solidFill>
              </a:rPr>
              <a:t> </a:t>
            </a:r>
            <a:r>
              <a:rPr lang="el-GR" sz="1400" dirty="0" smtClean="0">
                <a:solidFill>
                  <a:schemeClr val="tx1"/>
                </a:solidFill>
              </a:rPr>
              <a:t>αριθμός αγοραστών * </a:t>
            </a:r>
            <a:r>
              <a:rPr lang="el-GR" sz="1400" dirty="0">
                <a:solidFill>
                  <a:schemeClr val="tx1"/>
                </a:solidFill>
              </a:rPr>
              <a:t>μέση </a:t>
            </a:r>
            <a:r>
              <a:rPr lang="el-GR" sz="1400" dirty="0" smtClean="0">
                <a:solidFill>
                  <a:schemeClr val="tx1"/>
                </a:solidFill>
              </a:rPr>
              <a:t>ποσότητα / αγοραστή</a:t>
            </a:r>
            <a:r>
              <a:rPr lang="el-GR" sz="1400" dirty="0">
                <a:solidFill>
                  <a:schemeClr val="tx1"/>
                </a:solidFill>
              </a:rPr>
              <a:t>, μονάδα </a:t>
            </a:r>
            <a:r>
              <a:rPr lang="el-GR" sz="1400" dirty="0" smtClean="0">
                <a:solidFill>
                  <a:schemeClr val="tx1"/>
                </a:solidFill>
              </a:rPr>
              <a:t>χρόνου</a:t>
            </a: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l-GR" sz="1400" b="1" dirty="0">
              <a:solidFill>
                <a:schemeClr val="tx1"/>
              </a:solidFill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600" b="1" dirty="0">
                <a:solidFill>
                  <a:schemeClr val="tx1"/>
                </a:solidFill>
              </a:rPr>
              <a:t>Πρόβλεψη </a:t>
            </a:r>
            <a:r>
              <a:rPr lang="el-GR" sz="1600" b="1" dirty="0" smtClean="0">
                <a:solidFill>
                  <a:schemeClr val="tx1"/>
                </a:solidFill>
              </a:rPr>
              <a:t>ζήτησης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l-GR" sz="1400" b="1" dirty="0">
              <a:solidFill>
                <a:schemeClr val="tx1"/>
              </a:solidFill>
            </a:endParaRPr>
          </a:p>
          <a:p>
            <a:pPr marL="268288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1400" dirty="0">
                <a:solidFill>
                  <a:schemeClr val="tx1"/>
                </a:solidFill>
              </a:rPr>
              <a:t>Α. τι λέει η αγορά </a:t>
            </a:r>
            <a:r>
              <a:rPr lang="el-GR" sz="1400" dirty="0" smtClean="0">
                <a:solidFill>
                  <a:schemeClr val="tx1"/>
                </a:solidFill>
              </a:rPr>
              <a:t>(πελάτες</a:t>
            </a:r>
            <a:r>
              <a:rPr lang="el-GR" sz="1400" dirty="0">
                <a:solidFill>
                  <a:schemeClr val="tx1"/>
                </a:solidFill>
              </a:rPr>
              <a:t>, πωλητές, </a:t>
            </a:r>
            <a:r>
              <a:rPr lang="el-GR" sz="1400" dirty="0" smtClean="0">
                <a:solidFill>
                  <a:schemeClr val="tx1"/>
                </a:solidFill>
              </a:rPr>
              <a:t>ειδικοί)</a:t>
            </a:r>
            <a:endParaRPr lang="el-GR" sz="1400" dirty="0">
              <a:solidFill>
                <a:schemeClr val="tx1"/>
              </a:solidFill>
            </a:endParaRPr>
          </a:p>
          <a:p>
            <a:pPr marL="268288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1400" dirty="0">
                <a:solidFill>
                  <a:schemeClr val="tx1"/>
                </a:solidFill>
              </a:rPr>
              <a:t>Β. τι κάνει η αγορά (δοκιμές</a:t>
            </a:r>
            <a:r>
              <a:rPr lang="el-GR" sz="1400" dirty="0" smtClean="0">
                <a:solidFill>
                  <a:schemeClr val="tx1"/>
                </a:solidFill>
              </a:rPr>
              <a:t>)</a:t>
            </a:r>
            <a:endParaRPr lang="el-GR" sz="1400" dirty="0">
              <a:solidFill>
                <a:schemeClr val="tx1"/>
              </a:solidFill>
            </a:endParaRPr>
          </a:p>
          <a:p>
            <a:pPr marL="268288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1400" dirty="0">
                <a:solidFill>
                  <a:schemeClr val="tx1"/>
                </a:solidFill>
              </a:rPr>
              <a:t>Γ. </a:t>
            </a:r>
            <a:r>
              <a:rPr lang="el-GR" sz="1400" dirty="0" smtClean="0">
                <a:solidFill>
                  <a:schemeClr val="tx1"/>
                </a:solidFill>
              </a:rPr>
              <a:t> τι </a:t>
            </a:r>
            <a:r>
              <a:rPr lang="el-GR" sz="1400" dirty="0">
                <a:solidFill>
                  <a:schemeClr val="tx1"/>
                </a:solidFill>
              </a:rPr>
              <a:t>έχει κάνει η </a:t>
            </a:r>
            <a:r>
              <a:rPr lang="el-GR" sz="1400" dirty="0" smtClean="0">
                <a:solidFill>
                  <a:schemeClr val="tx1"/>
                </a:solidFill>
              </a:rPr>
              <a:t>αγορά (</a:t>
            </a:r>
            <a:r>
              <a:rPr lang="el-GR" sz="1400" dirty="0" err="1" smtClean="0">
                <a:solidFill>
                  <a:schemeClr val="tx1"/>
                </a:solidFill>
              </a:rPr>
              <a:t>χρονοσειρές</a:t>
            </a:r>
            <a:r>
              <a:rPr lang="el-GR" sz="1400" dirty="0">
                <a:solidFill>
                  <a:schemeClr val="tx1"/>
                </a:solidFill>
              </a:rPr>
              <a:t>, δείκτες, στατιστικά</a:t>
            </a:r>
            <a:r>
              <a:rPr lang="el-GR" sz="1400" dirty="0" smtClean="0">
                <a:solidFill>
                  <a:schemeClr val="tx1"/>
                </a:solidFill>
              </a:rPr>
              <a:t>)</a:t>
            </a:r>
          </a:p>
          <a:p>
            <a:pPr marL="268288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268288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Μέρος Α: </a:t>
            </a:r>
            <a:r>
              <a:rPr lang="en-US" altLang="el-GR" sz="1800" dirty="0" smtClean="0"/>
              <a:t>Marketing</a:t>
            </a:r>
            <a:r>
              <a:rPr lang="el-GR" altLang="el-GR" sz="1800" dirty="0" smtClean="0"/>
              <a:t/>
            </a:r>
            <a:br>
              <a:rPr lang="el-GR" altLang="el-GR" sz="1800" dirty="0" smtClean="0"/>
            </a:br>
            <a:r>
              <a:rPr lang="el-GR" altLang="el-GR" sz="1800" b="0" dirty="0"/>
              <a:t>Ποσοτικοποίηση Αγοράς</a:t>
            </a:r>
          </a:p>
        </p:txBody>
      </p:sp>
    </p:spTree>
    <p:extLst>
      <p:ext uri="{BB962C8B-B14F-4D97-AF65-F5344CB8AC3E}">
        <p14:creationId xmlns:p14="http://schemas.microsoft.com/office/powerpoint/2010/main" val="12712004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ded Corner 2"/>
          <p:cNvSpPr/>
          <p:nvPr/>
        </p:nvSpPr>
        <p:spPr>
          <a:xfrm>
            <a:off x="444012" y="1052736"/>
            <a:ext cx="8077200" cy="501811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>
              <a:solidFill>
                <a:schemeClr val="tx1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1400" b="1" i="1" dirty="0" smtClean="0">
                <a:solidFill>
                  <a:schemeClr val="tx1"/>
                </a:solidFill>
              </a:rPr>
              <a:t>Τμήμα </a:t>
            </a:r>
            <a:r>
              <a:rPr lang="el-GR" sz="1400" b="1" i="1" dirty="0">
                <a:solidFill>
                  <a:schemeClr val="tx1"/>
                </a:solidFill>
              </a:rPr>
              <a:t>:  Άθροισμα ΠΕΛΑΤΩΝ  με όμοιες ανάγκες και όμοια αγοραστική </a:t>
            </a:r>
            <a:r>
              <a:rPr lang="el-GR" sz="1400" b="1" i="1" dirty="0" smtClean="0">
                <a:solidFill>
                  <a:schemeClr val="tx1"/>
                </a:solidFill>
              </a:rPr>
              <a:t>συμπεριφορά</a:t>
            </a:r>
            <a:endParaRPr lang="en-US" sz="1400" b="1" i="1" dirty="0" smtClean="0">
              <a:solidFill>
                <a:schemeClr val="tx1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b="1" dirty="0" smtClean="0">
              <a:solidFill>
                <a:schemeClr val="tx1"/>
              </a:solidFill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l-GR" sz="1600" b="1" dirty="0" smtClean="0">
                <a:solidFill>
                  <a:schemeClr val="tx1"/>
                </a:solidFill>
              </a:rPr>
              <a:t>Α</a:t>
            </a:r>
            <a:r>
              <a:rPr lang="el-GR" sz="1600" b="1" dirty="0">
                <a:solidFill>
                  <a:schemeClr val="tx1"/>
                </a:solidFill>
              </a:rPr>
              <a:t>. Καταναλωτικά Προϊόντα</a:t>
            </a:r>
          </a:p>
          <a:p>
            <a:pPr marL="365125" indent="-1825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Γεωγραφική</a:t>
            </a:r>
          </a:p>
          <a:p>
            <a:pPr marL="365125" indent="-1825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Δημογραφική</a:t>
            </a:r>
          </a:p>
          <a:p>
            <a:pPr marL="365125" indent="-1825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Καταναλωτική Συμπεριφορά / Ψυχογραφία</a:t>
            </a:r>
          </a:p>
          <a:p>
            <a:pPr marL="365125" indent="-1825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Οικονομική δυνατότητα</a:t>
            </a:r>
          </a:p>
          <a:p>
            <a:pPr marL="365125" indent="-1825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Ευκαιριακή</a:t>
            </a:r>
          </a:p>
          <a:p>
            <a:pPr marL="365125" indent="-1825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>
                <a:solidFill>
                  <a:schemeClr val="tx1"/>
                </a:solidFill>
              </a:rPr>
              <a:t>«Πολιτιστική»</a:t>
            </a:r>
          </a:p>
          <a:p>
            <a:pPr marL="365125" indent="-1825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dirty="0" err="1" smtClean="0">
                <a:solidFill>
                  <a:schemeClr val="tx1"/>
                </a:solidFill>
              </a:rPr>
              <a:t>Πολυπαραμετρική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365125" indent="-1825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sz="1400" b="1" dirty="0" smtClean="0">
                <a:solidFill>
                  <a:schemeClr val="tx1"/>
                </a:solidFill>
              </a:rPr>
              <a:t>Τμηματοποίηση </a:t>
            </a:r>
            <a:r>
              <a:rPr lang="el-GR" sz="1400" b="1" dirty="0">
                <a:solidFill>
                  <a:schemeClr val="tx1"/>
                </a:solidFill>
              </a:rPr>
              <a:t>για τη </a:t>
            </a:r>
            <a:r>
              <a:rPr lang="el-GR" sz="1400" b="1" dirty="0">
                <a:solidFill>
                  <a:srgbClr val="FF0000"/>
                </a:solidFill>
              </a:rPr>
              <a:t>διατήρηση</a:t>
            </a:r>
            <a:r>
              <a:rPr lang="el-GR" sz="1400" b="1" dirty="0">
                <a:solidFill>
                  <a:schemeClr val="tx1"/>
                </a:solidFill>
              </a:rPr>
              <a:t> πελατών </a:t>
            </a:r>
            <a:r>
              <a:rPr lang="el-GR" sz="1400" b="1" dirty="0" smtClean="0">
                <a:solidFill>
                  <a:schemeClr val="tx1"/>
                </a:solidFill>
              </a:rPr>
              <a:t>(</a:t>
            </a:r>
            <a:r>
              <a:rPr lang="el-GR" sz="1400" b="1" dirty="0">
                <a:solidFill>
                  <a:schemeClr val="tx1"/>
                </a:solidFill>
              </a:rPr>
              <a:t>κόστος διατήρησης &lt; κόστος προσέλκυσης &lt; κόστος </a:t>
            </a:r>
            <a:r>
              <a:rPr lang="el-GR" sz="1400" b="1" dirty="0" smtClean="0">
                <a:solidFill>
                  <a:schemeClr val="tx1"/>
                </a:solidFill>
              </a:rPr>
              <a:t>επανάκτησης)</a:t>
            </a:r>
            <a:endParaRPr lang="en-US" sz="1400" b="1" dirty="0" smtClean="0">
              <a:solidFill>
                <a:schemeClr val="tx1"/>
              </a:solidFill>
            </a:endParaRPr>
          </a:p>
          <a:p>
            <a:pPr marL="742950" lvl="2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Αξιολόγηση κινδύνου απώλειας πελάτη (εμείς / ανταγωνισμός)</a:t>
            </a:r>
          </a:p>
          <a:p>
            <a:pPr marL="742950" lvl="2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Αξιολόγηση αξίας διατήρησης πελάτη</a:t>
            </a:r>
          </a:p>
          <a:p>
            <a:pPr marL="742950" lvl="2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l-GR" sz="1400" dirty="0">
                <a:solidFill>
                  <a:schemeClr val="tx1"/>
                </a:solidFill>
              </a:rPr>
              <a:t>Τακτικές </a:t>
            </a:r>
            <a:r>
              <a:rPr lang="el-GR" sz="1400" dirty="0" smtClean="0">
                <a:solidFill>
                  <a:schemeClr val="tx1"/>
                </a:solidFill>
              </a:rPr>
              <a:t>διατήρησης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444012" y="246063"/>
            <a:ext cx="8447942" cy="553998"/>
          </a:xfrm>
        </p:spPr>
        <p:txBody>
          <a:bodyPr>
            <a:spAutoFit/>
          </a:bodyPr>
          <a:lstStyle/>
          <a:p>
            <a:pPr eaLnBrk="1" hangingPunct="1"/>
            <a:r>
              <a:rPr lang="el-GR" altLang="el-GR" sz="1800" dirty="0" smtClean="0"/>
              <a:t>Μέρος Α: </a:t>
            </a:r>
            <a:r>
              <a:rPr lang="en-US" altLang="el-GR" sz="1800" dirty="0" smtClean="0"/>
              <a:t>Marketing</a:t>
            </a:r>
            <a:r>
              <a:rPr lang="el-GR" altLang="el-GR" sz="1800" dirty="0" smtClean="0"/>
              <a:t/>
            </a:r>
            <a:br>
              <a:rPr lang="el-GR" altLang="el-GR" sz="1800" dirty="0" smtClean="0"/>
            </a:br>
            <a:r>
              <a:rPr lang="el-GR" altLang="el-GR" sz="1800" b="0" dirty="0"/>
              <a:t>Τμηματοποίηση </a:t>
            </a:r>
            <a:r>
              <a:rPr lang="el-GR" altLang="el-GR" sz="1800" b="0" dirty="0" smtClean="0"/>
              <a:t>Αγοράς</a:t>
            </a:r>
            <a:r>
              <a:rPr lang="en-US" altLang="el-GR" sz="1800" b="0" dirty="0" smtClean="0"/>
              <a:t> (1/2)</a:t>
            </a:r>
            <a:endParaRPr lang="el-GR" altLang="el-GR" sz="1800" b="0" dirty="0"/>
          </a:p>
        </p:txBody>
      </p:sp>
    </p:spTree>
    <p:extLst>
      <p:ext uri="{BB962C8B-B14F-4D97-AF65-F5344CB8AC3E}">
        <p14:creationId xmlns:p14="http://schemas.microsoft.com/office/powerpoint/2010/main" val="17526110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5"/>
</p:tagLst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90000"/>
      </a:accent1>
      <a:accent2>
        <a:srgbClr val="FF9966"/>
      </a:accent2>
      <a:accent3>
        <a:srgbClr val="FFCC99"/>
      </a:accent3>
      <a:accent4>
        <a:srgbClr val="FFCC00"/>
      </a:accent4>
      <a:accent5>
        <a:srgbClr val="6EB66E"/>
      </a:accent5>
      <a:accent6>
        <a:srgbClr val="FFED9F"/>
      </a:accent6>
      <a:hlink>
        <a:srgbClr val="0070C0"/>
      </a:hlink>
      <a:folHlink>
        <a:srgbClr val="002060"/>
      </a:folHlink>
    </a:clrScheme>
    <a:fontScheme name="Custom Design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bg2">
                    <a:gamma/>
                    <a:shade val="60000"/>
                    <a:invGamma/>
                  </a:schemeClr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bg2">
                    <a:gamma/>
                    <a:shade val="60000"/>
                    <a:invGamma/>
                  </a:schemeClr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990000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990000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E7B98A"/>
        </a:accent6>
        <a:hlink>
          <a:srgbClr val="FF9966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990000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E7B98A"/>
        </a:accent6>
        <a:hlink>
          <a:srgbClr val="FF9966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DL_Lib_20070209_A4_DE">
  <a:themeElements>
    <a:clrScheme name="ADL_Lib_20070209_A4_DE 2">
      <a:dk1>
        <a:srgbClr val="080808"/>
      </a:dk1>
      <a:lt1>
        <a:srgbClr val="FFFFFF"/>
      </a:lt1>
      <a:dk2>
        <a:srgbClr val="080808"/>
      </a:dk2>
      <a:lt2>
        <a:srgbClr val="808080"/>
      </a:lt2>
      <a:accent1>
        <a:srgbClr val="990000"/>
      </a:accent1>
      <a:accent2>
        <a:srgbClr val="FFCC99"/>
      </a:accent2>
      <a:accent3>
        <a:srgbClr val="FFFFFF"/>
      </a:accent3>
      <a:accent4>
        <a:srgbClr val="060606"/>
      </a:accent4>
      <a:accent5>
        <a:srgbClr val="CAAAAA"/>
      </a:accent5>
      <a:accent6>
        <a:srgbClr val="E7B98A"/>
      </a:accent6>
      <a:hlink>
        <a:srgbClr val="FF9966"/>
      </a:hlink>
      <a:folHlink>
        <a:srgbClr val="C0C0C0"/>
      </a:folHlink>
    </a:clrScheme>
    <a:fontScheme name="ADL_Lib_20070209_A4_DE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bg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400" b="1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bg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400" b="1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charset="0"/>
            <a:cs typeface="Arial Unicode MS" charset="0"/>
          </a:defRPr>
        </a:defPPr>
      </a:lstStyle>
    </a:lnDef>
  </a:objectDefaults>
  <a:extraClrSchemeLst>
    <a:extraClrScheme>
      <a:clrScheme name="ADL_Lib_20070209_A4_DE 1">
        <a:dk1>
          <a:srgbClr val="004785"/>
        </a:dk1>
        <a:lt1>
          <a:srgbClr val="FFFFFF"/>
        </a:lt1>
        <a:dk2>
          <a:srgbClr val="004785"/>
        </a:dk2>
        <a:lt2>
          <a:srgbClr val="808080"/>
        </a:lt2>
        <a:accent1>
          <a:srgbClr val="3E7898"/>
        </a:accent1>
        <a:accent2>
          <a:srgbClr val="C0D8E6"/>
        </a:accent2>
        <a:accent3>
          <a:srgbClr val="FFFFFF"/>
        </a:accent3>
        <a:accent4>
          <a:srgbClr val="003B71"/>
        </a:accent4>
        <a:accent5>
          <a:srgbClr val="AFBECA"/>
        </a:accent5>
        <a:accent6>
          <a:srgbClr val="AEC4D0"/>
        </a:accent6>
        <a:hlink>
          <a:srgbClr val="6EA5C4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L_Lib_20070209_A4_DE 2">
        <a:dk1>
          <a:srgbClr val="080808"/>
        </a:dk1>
        <a:lt1>
          <a:srgbClr val="FFFFFF"/>
        </a:lt1>
        <a:dk2>
          <a:srgbClr val="080808"/>
        </a:dk2>
        <a:lt2>
          <a:srgbClr val="808080"/>
        </a:lt2>
        <a:accent1>
          <a:srgbClr val="990000"/>
        </a:accent1>
        <a:accent2>
          <a:srgbClr val="FFCC99"/>
        </a:accent2>
        <a:accent3>
          <a:srgbClr val="FFFFFF"/>
        </a:accent3>
        <a:accent4>
          <a:srgbClr val="060606"/>
        </a:accent4>
        <a:accent5>
          <a:srgbClr val="CAAAAA"/>
        </a:accent5>
        <a:accent6>
          <a:srgbClr val="E7B98A"/>
        </a:accent6>
        <a:hlink>
          <a:srgbClr val="FF9966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lanet 01">
  <a:themeElements>
    <a:clrScheme name="1_Planet 01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FF"/>
      </a:accent1>
      <a:accent2>
        <a:srgbClr val="B42B00"/>
      </a:accent2>
      <a:accent3>
        <a:srgbClr val="FFFFFF"/>
      </a:accent3>
      <a:accent4>
        <a:srgbClr val="000000"/>
      </a:accent4>
      <a:accent5>
        <a:srgbClr val="FFFFFF"/>
      </a:accent5>
      <a:accent6>
        <a:srgbClr val="A32600"/>
      </a:accent6>
      <a:hlink>
        <a:srgbClr val="581900"/>
      </a:hlink>
      <a:folHlink>
        <a:srgbClr val="808080"/>
      </a:folHlink>
    </a:clrScheme>
    <a:fontScheme name="1_Planet 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lanet 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et 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et 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et 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et 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et 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et 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et 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et 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et 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et 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et 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et 0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B42B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A32600"/>
        </a:accent6>
        <a:hlink>
          <a:srgbClr val="581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Custom Design">
  <a:themeElements>
    <a:clrScheme name="Custom Design 15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990000"/>
      </a:accent1>
      <a:accent2>
        <a:srgbClr val="FFCC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E7B98A"/>
      </a:accent6>
      <a:hlink>
        <a:srgbClr val="FF9966"/>
      </a:hlink>
      <a:folHlink>
        <a:srgbClr val="C0C0C0"/>
      </a:folHlink>
    </a:clrScheme>
    <a:fontScheme name="Custom Design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bg2">
                    <a:gamma/>
                    <a:shade val="60000"/>
                    <a:invGamma/>
                  </a:schemeClr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bg2">
                    <a:gamma/>
                    <a:shade val="60000"/>
                    <a:invGamma/>
                  </a:schemeClr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990000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990000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E7B98A"/>
        </a:accent6>
        <a:hlink>
          <a:srgbClr val="FF9966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990000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E7B98A"/>
        </a:accent6>
        <a:hlink>
          <a:srgbClr val="FF9966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ARIS Platform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RIS Platfor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Arial" charset="0"/>
          <a:buChar char="•"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Arial" charset="0"/>
          <a:buChar char="•"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RIS Platform 1">
        <a:dk1>
          <a:srgbClr val="323937"/>
        </a:dk1>
        <a:lt1>
          <a:srgbClr val="FFFFFF"/>
        </a:lt1>
        <a:dk2>
          <a:srgbClr val="000000"/>
        </a:dk2>
        <a:lt2>
          <a:srgbClr val="808080"/>
        </a:lt2>
        <a:accent1>
          <a:srgbClr val="DEDEDE"/>
        </a:accent1>
        <a:accent2>
          <a:srgbClr val="F8D66A"/>
        </a:accent2>
        <a:accent3>
          <a:srgbClr val="FFFFFF"/>
        </a:accent3>
        <a:accent4>
          <a:srgbClr val="292F2D"/>
        </a:accent4>
        <a:accent5>
          <a:srgbClr val="ECECEC"/>
        </a:accent5>
        <a:accent6>
          <a:srgbClr val="E1C25F"/>
        </a:accent6>
        <a:hlink>
          <a:srgbClr val="C8C8C8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4842</TotalTime>
  <Words>1609</Words>
  <Application>Microsoft Office PowerPoint</Application>
  <PresentationFormat>On-screen Show (4:3)</PresentationFormat>
  <Paragraphs>403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28</vt:i4>
      </vt:variant>
    </vt:vector>
  </HeadingPairs>
  <TitlesOfParts>
    <vt:vector size="43" baseType="lpstr">
      <vt:lpstr>Arial Unicode MS</vt:lpstr>
      <vt:lpstr>ＭＳ Ｐゴシック</vt:lpstr>
      <vt:lpstr>Arial</vt:lpstr>
      <vt:lpstr>Arial </vt:lpstr>
      <vt:lpstr>Arial Narrow</vt:lpstr>
      <vt:lpstr>Calibri</vt:lpstr>
      <vt:lpstr>Candara</vt:lpstr>
      <vt:lpstr>Courier New</vt:lpstr>
      <vt:lpstr>Webdings</vt:lpstr>
      <vt:lpstr>Wingdings</vt:lpstr>
      <vt:lpstr>Custom Design</vt:lpstr>
      <vt:lpstr>ADL_Lib_20070209_A4_DE</vt:lpstr>
      <vt:lpstr>1_Planet 01</vt:lpstr>
      <vt:lpstr>1_Custom Design</vt:lpstr>
      <vt:lpstr>ARIS Platform</vt:lpstr>
      <vt:lpstr>PowerPoint Presentation</vt:lpstr>
      <vt:lpstr>Περιεχόμενα</vt:lpstr>
      <vt:lpstr>Μέρος Α: Marketing Μείγμα Marketing</vt:lpstr>
      <vt:lpstr>Μέρος Α: Marketing Κατηγοριοποίηση Προϊόντος</vt:lpstr>
      <vt:lpstr>Μέρος Α: Marketing Κατηγοριοποίηση Αγοράς</vt:lpstr>
      <vt:lpstr>Μέρος Α: Marketing Έρευνα Αγοράς (1/2)</vt:lpstr>
      <vt:lpstr>Μέρος Α: Marketing Έρευνα Αγοράς (2/2)</vt:lpstr>
      <vt:lpstr>Μέρος Α: Marketing Ποσοτικοποίηση Αγοράς</vt:lpstr>
      <vt:lpstr>Μέρος Α: Marketing Τμηματοποίηση Αγοράς (1/2)</vt:lpstr>
      <vt:lpstr>Μέρος Α: Marketing Τμηματοποίηση Αγοράς (2/2)</vt:lpstr>
      <vt:lpstr>Μέρος Α: Marketing Τοποθέτηση</vt:lpstr>
      <vt:lpstr>Μέρος Α: Marketing Τιμολόγηση</vt:lpstr>
      <vt:lpstr>Μέρος Α: Marketing Προώθηση</vt:lpstr>
      <vt:lpstr>Μέρος Α: Marketing Άνθρωποι</vt:lpstr>
      <vt:lpstr>Μέρος Α: Marketing Marketing Plan</vt:lpstr>
      <vt:lpstr>Μέρος Α: Marketing Στρατηγική</vt:lpstr>
      <vt:lpstr>Μέρος Β: Πωλήσεις Ορισμοί (1/2)</vt:lpstr>
      <vt:lpstr>Μέρος Β: Πωλήσεις Ορισμοί (2/2)</vt:lpstr>
      <vt:lpstr>Μέρος Β: Πωλήσεις Διοίκηση Πωλήσεων (1/7)</vt:lpstr>
      <vt:lpstr>Μέρος Β: Πωλήσεις Διοίκηση Πωλήσεων (2/7)</vt:lpstr>
      <vt:lpstr>Μέρος Β: Πωλήσεις Διοίκηση Πωλήσεων (3/7)</vt:lpstr>
      <vt:lpstr>Μέρος Β: Πωλήσεις Διοίκηση Πωλήσεων (4/7)</vt:lpstr>
      <vt:lpstr>Μέρος Β: Πωλήσεις Διοίκηση Πωλήσεων (5/7)</vt:lpstr>
      <vt:lpstr>Μέρος Β: Πωλήσεις Διοίκηση Πωλήσεων (6/7)</vt:lpstr>
      <vt:lpstr>Μέρος Β: Πωλήσεις Διοίκηση Πωλήσεων (7/7)</vt:lpstr>
      <vt:lpstr>Μέρος Β: Πωλήσεις Τεχνικές Πωλήσεων (1/2)</vt:lpstr>
      <vt:lpstr>Μέρος Β: Πωλήσεις Τεχνικές Πωλήσεων (2/2)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Thodoros Kyparissidis</dc:creator>
  <cp:lastModifiedBy>Maria Kourkouli</cp:lastModifiedBy>
  <cp:revision>347</cp:revision>
  <cp:lastPrinted>2015-10-29T14:17:51Z</cp:lastPrinted>
  <dcterms:created xsi:type="dcterms:W3CDTF">2012-03-15T15:33:16Z</dcterms:created>
  <dcterms:modified xsi:type="dcterms:W3CDTF">2016-11-07T08:24:35Z</dcterms:modified>
</cp:coreProperties>
</file>