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37"/>
  </p:notesMasterIdLst>
  <p:handoutMasterIdLst>
    <p:handoutMasterId r:id="rId38"/>
  </p:handoutMasterIdLst>
  <p:sldIdLst>
    <p:sldId id="470" r:id="rId3"/>
    <p:sldId id="471" r:id="rId4"/>
    <p:sldId id="472" r:id="rId5"/>
    <p:sldId id="469" r:id="rId6"/>
    <p:sldId id="457" r:id="rId7"/>
    <p:sldId id="458" r:id="rId8"/>
    <p:sldId id="459" r:id="rId9"/>
    <p:sldId id="460" r:id="rId10"/>
    <p:sldId id="461" r:id="rId11"/>
    <p:sldId id="462" r:id="rId12"/>
    <p:sldId id="463" r:id="rId13"/>
    <p:sldId id="464" r:id="rId14"/>
    <p:sldId id="465" r:id="rId15"/>
    <p:sldId id="466" r:id="rId16"/>
    <p:sldId id="467" r:id="rId17"/>
    <p:sldId id="468" r:id="rId18"/>
    <p:sldId id="455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40" r:id="rId27"/>
    <p:sldId id="441" r:id="rId28"/>
    <p:sldId id="442" r:id="rId29"/>
    <p:sldId id="443" r:id="rId30"/>
    <p:sldId id="445" r:id="rId31"/>
    <p:sldId id="446" r:id="rId32"/>
    <p:sldId id="447" r:id="rId33"/>
    <p:sldId id="450" r:id="rId34"/>
    <p:sldId id="453" r:id="rId35"/>
    <p:sldId id="454" r:id="rId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2" autoAdjust="0"/>
    <p:restoredTop sz="94718" autoAdjust="0"/>
  </p:normalViewPr>
  <p:slideViewPr>
    <p:cSldViewPr>
      <p:cViewPr varScale="1">
        <p:scale>
          <a:sx n="76" d="100"/>
          <a:sy n="76" d="100"/>
        </p:scale>
        <p:origin x="-4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4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81E68-C79A-4BBF-93B9-1F6337C3C157}" type="datetimeFigureOut">
              <a:rPr lang="el-GR" smtClean="0"/>
              <a:pPr/>
              <a:t>16/7/2015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90CE7-323E-457D-9F14-D304EF7B01A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62039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7DB3D-E2B9-47FE-A519-83182452D13D}" type="datetimeFigureOut">
              <a:rPr lang="el-GR" smtClean="0"/>
              <a:pPr/>
              <a:t>16/7/2015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DD10-EB3F-4438-B91B-14A3450F74F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60845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4217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33023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DF8E2-DF4B-4454-96FC-2EE5048DA47B}" type="slidenum">
              <a:rPr lang="el-GR" smtClean="0"/>
              <a:pPr/>
              <a:t>19</a:t>
            </a:fld>
            <a:endParaRPr lang="el-G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2A0E3-4CC0-41F4-9E45-2016CF758537}" type="slidenum">
              <a:rPr lang="el-GR" smtClean="0"/>
              <a:pPr/>
              <a:t>22</a:t>
            </a:fld>
            <a:endParaRPr lang="el-G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26/3/2009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Διάλεξη 3-5 - ΣΤ΄ Εξάμηνο, 2009                          Π. Κουσούλης, ΤΜΣ</a:t>
            </a: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7886F0-EADD-4AEA-8961-E2E951CEA4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Αναπληρώσεις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FF334-F41A-8141-A27C-4F154ECC32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0159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Αναπληρώσεις</a:t>
            </a:r>
            <a:endParaRPr lang="en-GB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Διαλέξεις 12&amp;13 - Δ΄ Εξάμηνο, 2011                             Π.Κουσούλης, ΤΜΣ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5CD12-3746-6144-8E69-555BCF321CE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3908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Αναπληρώσεις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Διαλέξεις 12&amp;13 - Δ΄ Εξάμηνο, 2011                             Π.Κουσούλης, ΤΜΣ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303DB-2280-864D-89BB-0B17DCD5BA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3488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l-GR"/>
              <a:t>21/3/2011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Διάλεξη 3 - Δ΄ Εξάμηνο, 2011                                 Π. Κουσούλης, ΤΜΣ</a:t>
            </a: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035A1-EE29-8E45-94DA-D7BEDF5527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9452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  <p:sldLayoutId id="2147483688" r:id="rId13"/>
    <p:sldLayoutId id="2147483689" r:id="rId14"/>
    <p:sldLayoutId id="2147483690" r:id="rId15"/>
    <p:sldLayoutId id="2147483691" r:id="rId16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26/3/2009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Διάλεξη 3-5 - ΣΤ΄ Εξάμηνο, 2009                          Π. Κουσούλης, ΤΜΣ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9973C-F892-4C48-809C-9F02185620E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470025"/>
          </a:xfrm>
        </p:spPr>
        <p:txBody>
          <a:bodyPr>
            <a:normAutofit/>
          </a:bodyPr>
          <a:lstStyle/>
          <a:p>
            <a:r>
              <a:rPr lang="el-GR" b="1" dirty="0" smtClean="0"/>
              <a:t>Αιγυπτιακή Αρχαιολογία 1: Τα μεγάλα βασίλεια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496944" cy="216024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2800" b="1" dirty="0" smtClean="0">
                <a:solidFill>
                  <a:schemeClr val="tx1"/>
                </a:solidFill>
                <a:latin typeface="+mj-lt"/>
              </a:rPr>
              <a:t>Ενότητα </a:t>
            </a:r>
            <a:r>
              <a:rPr lang="en-US" sz="2800" b="1" smtClean="0">
                <a:solidFill>
                  <a:schemeClr val="tx1"/>
                </a:solidFill>
                <a:latin typeface="+mj-lt"/>
              </a:rPr>
              <a:t>10</a:t>
            </a:r>
            <a:r>
              <a:rPr lang="el-GR" sz="2800" b="1" smtClean="0">
                <a:solidFill>
                  <a:schemeClr val="tx1"/>
                </a:solidFill>
                <a:latin typeface="+mj-lt"/>
              </a:rPr>
              <a:t>: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l-GR" sz="2800" dirty="0" smtClean="0">
                <a:solidFill>
                  <a:schemeClr val="tx1"/>
                </a:solidFill>
                <a:latin typeface="+mj-lt"/>
              </a:rPr>
              <a:t>Αρχαιολογία του θανάτου:</a:t>
            </a:r>
          </a:p>
          <a:p>
            <a:pPr>
              <a:defRPr/>
            </a:pPr>
            <a:r>
              <a:rPr lang="el-GR" sz="2800" dirty="0" smtClean="0">
                <a:solidFill>
                  <a:schemeClr val="tx1"/>
                </a:solidFill>
                <a:latin typeface="+mj-lt"/>
              </a:rPr>
              <a:t>αρχιτεκτονική και νεκρική ιδεολογία</a:t>
            </a: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l-GR" sz="2000" dirty="0" smtClean="0">
              <a:solidFill>
                <a:schemeClr val="tx1"/>
              </a:solidFill>
            </a:endParaRPr>
          </a:p>
          <a:p>
            <a:r>
              <a:rPr lang="el-GR" sz="2800" dirty="0" smtClean="0">
                <a:solidFill>
                  <a:schemeClr val="tx1"/>
                </a:solidFill>
              </a:rPr>
              <a:t>Παναγιώτης </a:t>
            </a:r>
            <a:r>
              <a:rPr lang="el-GR" sz="2800" dirty="0" err="1" smtClean="0">
                <a:solidFill>
                  <a:schemeClr val="tx1"/>
                </a:solidFill>
              </a:rPr>
              <a:t>Κουσούλης</a:t>
            </a:r>
            <a:endParaRPr lang="el-GR" sz="2800" dirty="0" smtClean="0">
              <a:solidFill>
                <a:schemeClr val="tx1"/>
              </a:solidFill>
            </a:endParaRPr>
          </a:p>
          <a:p>
            <a:r>
              <a:rPr lang="el-GR" sz="2800" dirty="0" smtClean="0">
                <a:solidFill>
                  <a:schemeClr val="tx1"/>
                </a:solidFill>
              </a:rPr>
              <a:t>Τμήμα Μεσογειακών Σπουδών</a:t>
            </a:r>
          </a:p>
        </p:txBody>
      </p:sp>
      <p:pic>
        <p:nvPicPr>
          <p:cNvPr id="4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813" y="5827935"/>
            <a:ext cx="1581685" cy="553393"/>
          </a:xfrm>
          <a:prstGeom prst="rect">
            <a:avLst/>
          </a:prstGeom>
        </p:spPr>
      </p:pic>
      <p:pic>
        <p:nvPicPr>
          <p:cNvPr id="5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1138" y="5591694"/>
            <a:ext cx="4310289" cy="1025873"/>
          </a:xfrm>
          <a:prstGeom prst="rect">
            <a:avLst/>
          </a:prstGeom>
          <a:noFill/>
        </p:spPr>
      </p:pic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04813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47813" y="548680"/>
            <a:ext cx="3888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el-GR" sz="2800" b="1" dirty="0" smtClean="0"/>
              <a:t>Πανεπιστήμιο Αιγαίου</a:t>
            </a:r>
          </a:p>
        </p:txBody>
      </p:sp>
    </p:spTree>
    <p:extLst>
      <p:ext uri="{BB962C8B-B14F-4D97-AF65-F5344CB8AC3E}">
        <p14:creationId xmlns:p14="http://schemas.microsoft.com/office/powerpoint/2010/main" xmlns="" val="6316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S1 procession of mumm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0" y="1906588"/>
            <a:ext cx="51085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mummification procedure from Roman papyr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49813" y="0"/>
            <a:ext cx="4475162" cy="6858000"/>
          </a:xfrm>
          <a:noFill/>
        </p:spPr>
      </p:pic>
      <p:pic>
        <p:nvPicPr>
          <p:cNvPr id="13316" name="Picture 2" descr="S1 procession of mummy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950" y="3444875"/>
            <a:ext cx="49625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S1 procession of mummy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5126038"/>
            <a:ext cx="5027613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3567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09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Εικ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821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241425" y="333375"/>
            <a:ext cx="69429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3400" b="1" dirty="0">
                <a:solidFill>
                  <a:srgbClr val="FFC000"/>
                </a:solidFill>
                <a:latin typeface="+mj-lt"/>
              </a:rPr>
              <a:t>Τελετή ανοίγματος του στόματος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847850" y="6446838"/>
            <a:ext cx="5387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1800">
                <a:latin typeface="Arial" charset="0"/>
              </a:rPr>
              <a:t>Πάπυρος του Χουνέφερ από τις Θήβες (ΕΑ 9901/5)</a:t>
            </a:r>
          </a:p>
        </p:txBody>
      </p:sp>
    </p:spTree>
    <p:extLst>
      <p:ext uri="{BB962C8B-B14F-4D97-AF65-F5344CB8AC3E}">
        <p14:creationId xmlns:p14="http://schemas.microsoft.com/office/powerpoint/2010/main" xmlns="" val="21904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fld id="{B9F99CF1-F70E-334C-94C5-412DC5EB5E2E}" type="slidenum">
              <a:rPr lang="en-US" sz="1600">
                <a:solidFill>
                  <a:schemeClr val="tx2"/>
                </a:solidFill>
                <a:latin typeface="Arial" charset="0"/>
              </a:rPr>
              <a:pPr/>
              <a:t>12</a:t>
            </a:fld>
            <a:endParaRPr lang="en-US" sz="16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404813"/>
            <a:ext cx="4376737" cy="990600"/>
          </a:xfrm>
        </p:spPr>
        <p:txBody>
          <a:bodyPr/>
          <a:lstStyle/>
          <a:p>
            <a:pPr algn="ctr">
              <a:defRPr/>
            </a:pPr>
            <a:r>
              <a:rPr lang="el-GR" b="1">
                <a:solidFill>
                  <a:srgbClr val="FFC000"/>
                </a:solidFill>
                <a:ea typeface="+mj-ea"/>
              </a:rPr>
              <a:t>Προσωπεία</a:t>
            </a:r>
          </a:p>
        </p:txBody>
      </p:sp>
      <p:pic>
        <p:nvPicPr>
          <p:cNvPr id="15364" name="Picture 3" descr="EAM mask S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40263" cy="6858000"/>
          </a:xfrm>
          <a:noFill/>
        </p:spPr>
      </p:pic>
      <p:pic>
        <p:nvPicPr>
          <p:cNvPr id="15365" name="Picture 4" descr="mummy m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52600"/>
            <a:ext cx="385445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08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56232"/>
            <a:ext cx="8229600" cy="852488"/>
          </a:xfrm>
        </p:spPr>
        <p:txBody>
          <a:bodyPr/>
          <a:lstStyle/>
          <a:p>
            <a:pPr algn="ctr">
              <a:defRPr/>
            </a:pPr>
            <a:r>
              <a:rPr lang="el-GR" sz="3600" b="1" dirty="0" err="1">
                <a:solidFill>
                  <a:srgbClr val="FFC000"/>
                </a:solidFill>
                <a:latin typeface="+mn-lt"/>
                <a:ea typeface="+mj-ea"/>
              </a:rPr>
              <a:t>Ζυγοστασία</a:t>
            </a:r>
            <a:r>
              <a:rPr lang="el-GR" sz="3600" b="1" dirty="0">
                <a:solidFill>
                  <a:srgbClr val="FFC000"/>
                </a:solidFill>
                <a:latin typeface="+mn-lt"/>
                <a:ea typeface="+mj-ea"/>
              </a:rPr>
              <a:t> της ψυχής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917700" y="6375400"/>
            <a:ext cx="553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1800">
                <a:solidFill>
                  <a:schemeClr val="bg1"/>
                </a:solidFill>
                <a:latin typeface="Arial" charset="0"/>
              </a:rPr>
              <a:t>Πάπυρος του Χουνέφερ, περ. 1300 π.Χ. (ΕΑ 9901/3)</a:t>
            </a:r>
          </a:p>
        </p:txBody>
      </p:sp>
      <p:pic>
        <p:nvPicPr>
          <p:cNvPr id="17412" name="Picture 3" descr="Εικ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9158288" cy="5946775"/>
          </a:xfrm>
          <a:noFill/>
        </p:spPr>
      </p:pic>
    </p:spTree>
    <p:extLst>
      <p:ext uri="{BB962C8B-B14F-4D97-AF65-F5344CB8AC3E}">
        <p14:creationId xmlns:p14="http://schemas.microsoft.com/office/powerpoint/2010/main" xmlns="" val="93738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l-GR" sz="3800" b="1" dirty="0" smtClean="0">
                <a:solidFill>
                  <a:srgbClr val="FF9900"/>
                </a:solidFill>
                <a:ea typeface="+mj-ea"/>
              </a:rPr>
              <a:t>Νεκρικά </a:t>
            </a:r>
            <a:r>
              <a:rPr altLang="el-GR" sz="3800" b="1" dirty="0" smtClean="0">
                <a:solidFill>
                  <a:srgbClr val="FF9900"/>
                </a:solidFill>
                <a:ea typeface="+mj-ea"/>
              </a:rPr>
              <a:t>corpora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973138" y="1773238"/>
            <a:ext cx="734377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endParaRPr lang="en-US" sz="1800">
              <a:latin typeface="Book Antiqua" charset="0"/>
            </a:endParaRPr>
          </a:p>
          <a:p>
            <a:pPr>
              <a:spcBef>
                <a:spcPct val="20000"/>
              </a:spcBef>
            </a:pPr>
            <a:r>
              <a:rPr lang="en-US" sz="3600">
                <a:latin typeface="Book Antiqua" charset="0"/>
              </a:rPr>
              <a:t> </a:t>
            </a:r>
            <a:endParaRPr lang="en-US" sz="3200">
              <a:latin typeface="Book Antiqua" charset="0"/>
            </a:endParaRPr>
          </a:p>
        </p:txBody>
      </p:sp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685800" y="1196975"/>
            <a:ext cx="80772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Κείμενα των Πυραμίδων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Κείμενα των Σαρκοφάγων</a:t>
            </a:r>
            <a:endParaRPr lang="en-US" sz="2400" dirty="0">
              <a:effectLst>
                <a:outerShdw blurRad="38100" dist="38100" dir="2700000" algn="tl">
                  <a:srgbClr val="444D26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l-GR" sz="2400" i="1" dirty="0" err="1">
                <a:effectLst>
                  <a:outerShdw blurRad="38100" dist="38100" dir="2700000" algn="tl">
                    <a:srgbClr val="444D26"/>
                  </a:outerShdw>
                </a:effectLst>
              </a:rPr>
              <a:t>Αμντουάτ</a:t>
            </a: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 ή </a:t>
            </a:r>
            <a:r>
              <a:rPr lang="el-GR" sz="2400" i="1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Εκείνο που βρίσκεται στον Άλλο Κόσμο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Βιβλίο των Πυλών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Βιβλίο των Σπηλαίων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Βιβλίο της Ουράνιας Αγελάδας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Βιβλία του Ουρανού: 	</a:t>
            </a:r>
          </a:p>
          <a:p>
            <a:pPr marL="342900" indent="-342900" algn="l">
              <a:spcBef>
                <a:spcPct val="20000"/>
              </a:spcBef>
            </a:pP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		&gt; Βιβλίο του Ημέρας					&gt; Βιβλίο της Νύχτας</a:t>
            </a:r>
          </a:p>
          <a:p>
            <a:pPr marL="342900" indent="-342900" algn="l">
              <a:spcBef>
                <a:spcPct val="20000"/>
              </a:spcBef>
            </a:pP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		&gt; Βιβλίο της </a:t>
            </a:r>
            <a:r>
              <a:rPr lang="el-GR" sz="2400" dirty="0" err="1">
                <a:effectLst>
                  <a:outerShdw blurRad="38100" dist="38100" dir="2700000" algn="tl">
                    <a:srgbClr val="444D26"/>
                  </a:outerShdw>
                </a:effectLst>
              </a:rPr>
              <a:t>Νουτ</a:t>
            </a:r>
            <a:endParaRPr lang="el-GR" sz="2400" dirty="0">
              <a:effectLst>
                <a:outerShdw blurRad="38100" dist="38100" dir="2700000" algn="tl">
                  <a:srgbClr val="444D26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Αινιγματικό Βιβλίο του Άλλου Κόσμο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l-GR" sz="24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Λιτανεία του Ρα	</a:t>
            </a:r>
            <a:r>
              <a:rPr lang="el-GR" sz="3200" dirty="0">
                <a:effectLst>
                  <a:outerShdw blurRad="38100" dist="38100" dir="2700000" algn="tl">
                    <a:srgbClr val="444D26"/>
                  </a:outerShdw>
                </a:effectLst>
              </a:rPr>
              <a:t>		 </a:t>
            </a:r>
            <a:endParaRPr lang="en-GB" sz="3200" dirty="0">
              <a:effectLst>
                <a:outerShdw blurRad="38100" dist="38100" dir="2700000" algn="tl">
                  <a:srgbClr val="444D2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11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S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975" y="0"/>
            <a:ext cx="442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Τίτλος 2"/>
          <p:cNvSpPr>
            <a:spLocks noGrp="1"/>
          </p:cNvSpPr>
          <p:nvPr>
            <p:ph type="title"/>
          </p:nvPr>
        </p:nvSpPr>
        <p:spPr>
          <a:xfrm>
            <a:off x="3059832" y="-27384"/>
            <a:ext cx="3384376" cy="450996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l-GR" sz="2000" b="1" smtClean="0">
                <a:solidFill>
                  <a:schemeClr val="bg1"/>
                </a:solidFill>
                <a:ea typeface="+mj-ea"/>
              </a:rPr>
              <a:t>Κείμενα των Πυραμίδων</a:t>
            </a:r>
            <a:endParaRPr lang="el-GR" sz="2000" b="1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24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725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fld id="{1AEF413D-807D-9B4E-BCFF-6CA27E216E3B}" type="slidenum">
              <a:rPr lang="en-US" sz="1600">
                <a:solidFill>
                  <a:schemeClr val="tx2"/>
                </a:solidFill>
                <a:latin typeface="Arial" charset="0"/>
              </a:rPr>
              <a:pPr/>
              <a:t>16</a:t>
            </a:fld>
            <a:endParaRPr lang="en-US" sz="16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18864" y="43533"/>
            <a:ext cx="8229600" cy="86518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l-GR" sz="4000" b="1" dirty="0">
                <a:solidFill>
                  <a:srgbClr val="FF9900"/>
                </a:solidFill>
                <a:ea typeface="+mj-ea"/>
              </a:rPr>
              <a:t>Ανθρωπόμορφες σαρκοφάγοι</a:t>
            </a:r>
          </a:p>
        </p:txBody>
      </p:sp>
      <p:pic>
        <p:nvPicPr>
          <p:cNvPr id="16388" name="Picture 3" descr="EAM mummy case T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0550" y="1196975"/>
            <a:ext cx="21685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EAM mummy covered with gypsum S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2184400" cy="5327650"/>
          </a:xfrm>
          <a:noFill/>
        </p:spPr>
      </p:pic>
      <p:pic>
        <p:nvPicPr>
          <p:cNvPr id="16390" name="Picture 2" descr="EAM mummy and case 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398588"/>
            <a:ext cx="40401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38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egypt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67744" y="0"/>
            <a:ext cx="4594361" cy="67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 descr="thebes map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0134" y="0"/>
            <a:ext cx="9271878" cy="6858000"/>
          </a:xfrm>
          <a:noFill/>
          <a:ln w="9525"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valleykings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077072"/>
            <a:ext cx="374325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7" descr="118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529208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-756592" y="803176"/>
            <a:ext cx="5400600" cy="609600"/>
          </a:xfrm>
        </p:spPr>
        <p:txBody>
          <a:bodyPr lIns="92075" tIns="46038" rIns="92075" bIns="46038" anchorCtr="0">
            <a:noAutofit/>
          </a:bodyPr>
          <a:lstStyle/>
          <a:p>
            <a:pPr algn="ctr" eaLnBrk="1" hangingPunct="1">
              <a:defRPr/>
            </a:pPr>
            <a:r>
              <a:rPr lang="el-GR" sz="2800" b="1" dirty="0" smtClean="0">
                <a:solidFill>
                  <a:srgbClr val="FFC000"/>
                </a:solidFill>
              </a:rPr>
              <a:t>Κοιλάδα των Βασιλέων</a:t>
            </a:r>
            <a:br>
              <a:rPr lang="el-GR" sz="2800" b="1" dirty="0" smtClean="0">
                <a:solidFill>
                  <a:srgbClr val="FFC000"/>
                </a:solidFill>
              </a:rPr>
            </a:br>
            <a:endParaRPr lang="el-GR" sz="2800" b="1" dirty="0" smtClean="0">
              <a:solidFill>
                <a:srgbClr val="FFC000"/>
              </a:solidFill>
              <a:latin typeface="Times New Roman Greek" charset="-9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056" y="692696"/>
            <a:ext cx="4068762" cy="609600"/>
          </a:xfrm>
        </p:spPr>
        <p:txBody>
          <a:bodyPr lIns="92075" tIns="46038" rIns="92075" bIns="46038" anchorCtr="0">
            <a:noAutofit/>
          </a:bodyPr>
          <a:lstStyle/>
          <a:p>
            <a:pPr algn="ctr" eaLnBrk="1" hangingPunct="1">
              <a:defRPr/>
            </a:pPr>
            <a:r>
              <a:rPr lang="el-GR" sz="2800" b="1" dirty="0" smtClean="0">
                <a:solidFill>
                  <a:srgbClr val="FFC000"/>
                </a:solidFill>
              </a:rPr>
              <a:t>Τοπογραφία των τάφων</a:t>
            </a:r>
            <a:r>
              <a:rPr lang="en-US" sz="2800" b="1" dirty="0" smtClean="0">
                <a:solidFill>
                  <a:srgbClr val="FFC000"/>
                </a:solidFill>
              </a:rPr>
              <a:t>:</a:t>
            </a:r>
            <a:br>
              <a:rPr lang="en-US" sz="2800" b="1" dirty="0" smtClean="0">
                <a:solidFill>
                  <a:srgbClr val="FFC000"/>
                </a:solidFill>
              </a:rPr>
            </a:br>
            <a:r>
              <a:rPr lang="en-US" sz="2800" b="1" dirty="0" smtClean="0">
                <a:solidFill>
                  <a:srgbClr val="FFC000"/>
                </a:solidFill>
              </a:rPr>
              <a:t>18</a:t>
            </a:r>
            <a:r>
              <a:rPr lang="el-GR" sz="2800" b="1" dirty="0" smtClean="0">
                <a:solidFill>
                  <a:srgbClr val="FFC000"/>
                </a:solidFill>
              </a:rPr>
              <a:t>η Δυναστεία</a:t>
            </a:r>
            <a:endParaRPr lang="el-GR" sz="2800" b="1" dirty="0" smtClean="0">
              <a:solidFill>
                <a:srgbClr val="FFC000"/>
              </a:solidFill>
              <a:latin typeface="Times New Roman Greek" charset="-95"/>
            </a:endParaRPr>
          </a:p>
        </p:txBody>
      </p:sp>
      <p:pic>
        <p:nvPicPr>
          <p:cNvPr id="12294" name="Picture 13" descr="135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148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Άδειες Χρήσης</a:t>
            </a:r>
            <a:endParaRPr lang="el-GR" dirty="0"/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dirty="0" smtClean="0"/>
              <a:t>Το παρόν εκπαιδευτικό υλικό υπόκειται σε</a:t>
            </a:r>
            <a:r>
              <a:rPr lang="en-US" sz="2800" dirty="0" smtClean="0"/>
              <a:t> </a:t>
            </a:r>
            <a:r>
              <a:rPr lang="el-GR" sz="2800" dirty="0" smtClean="0"/>
              <a:t>άδειες χρήσης </a:t>
            </a:r>
            <a:r>
              <a:rPr lang="en-US" sz="2800" dirty="0" smtClean="0"/>
              <a:t>Creative Commons. </a:t>
            </a:r>
          </a:p>
          <a:p>
            <a:pPr algn="l"/>
            <a:r>
              <a:rPr lang="el-GR" sz="2800" dirty="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C4726A-630D-4CB4-B088-BAB00F4188E9}" type="slidenum">
              <a:rPr lang="el-GR" smtClean="0"/>
              <a:pPr/>
              <a:t>2</a:t>
            </a:fld>
            <a:endParaRPr lang="el-GR" dirty="0"/>
          </a:p>
        </p:txBody>
      </p:sp>
      <p:pic>
        <p:nvPicPr>
          <p:cNvPr id="5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4941168"/>
            <a:ext cx="1581685" cy="5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9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7" descr="100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056" y="692696"/>
            <a:ext cx="4068762" cy="609600"/>
          </a:xfrm>
        </p:spPr>
        <p:txBody>
          <a:bodyPr lIns="92075" tIns="46038" rIns="92075" bIns="46038" anchorCtr="0">
            <a:noAutofit/>
          </a:bodyPr>
          <a:lstStyle/>
          <a:p>
            <a:pPr algn="ctr" eaLnBrk="1" hangingPunct="1">
              <a:defRPr/>
            </a:pPr>
            <a:r>
              <a:rPr lang="el-GR" sz="2800" b="1" dirty="0" smtClean="0">
                <a:solidFill>
                  <a:srgbClr val="FFC000"/>
                </a:solidFill>
              </a:rPr>
              <a:t>Τοπογραφία των τάφων</a:t>
            </a:r>
            <a:r>
              <a:rPr lang="en-US" sz="2800" b="1" dirty="0" smtClean="0">
                <a:solidFill>
                  <a:srgbClr val="FFC000"/>
                </a:solidFill>
              </a:rPr>
              <a:t>:</a:t>
            </a:r>
            <a:br>
              <a:rPr lang="en-US" sz="2800" b="1" dirty="0" smtClean="0">
                <a:solidFill>
                  <a:srgbClr val="FFC000"/>
                </a:solidFill>
              </a:rPr>
            </a:br>
            <a:r>
              <a:rPr lang="en-US" sz="2800" b="1" dirty="0" smtClean="0">
                <a:solidFill>
                  <a:srgbClr val="FFC000"/>
                </a:solidFill>
              </a:rPr>
              <a:t>1</a:t>
            </a:r>
            <a:r>
              <a:rPr lang="el-GR" sz="2800" b="1" dirty="0" smtClean="0">
                <a:solidFill>
                  <a:srgbClr val="FFC000"/>
                </a:solidFill>
              </a:rPr>
              <a:t>9η Δυναστεία</a:t>
            </a:r>
            <a:endParaRPr lang="el-GR" sz="2800" b="1" dirty="0" smtClean="0">
              <a:solidFill>
                <a:srgbClr val="FFC000"/>
              </a:solidFill>
              <a:latin typeface="Times New Roman Greek" charset="-9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15" descr="114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148063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056" y="692696"/>
            <a:ext cx="4068762" cy="609600"/>
          </a:xfrm>
        </p:spPr>
        <p:txBody>
          <a:bodyPr lIns="92075" tIns="46038" rIns="92075" bIns="46038" anchorCtr="0">
            <a:noAutofit/>
          </a:bodyPr>
          <a:lstStyle/>
          <a:p>
            <a:pPr algn="ctr" eaLnBrk="1" hangingPunct="1">
              <a:defRPr/>
            </a:pPr>
            <a:r>
              <a:rPr lang="el-GR" sz="2800" b="1" dirty="0" smtClean="0">
                <a:solidFill>
                  <a:srgbClr val="FFC000"/>
                </a:solidFill>
              </a:rPr>
              <a:t>Τοπογραφία των τάφων</a:t>
            </a:r>
            <a:r>
              <a:rPr lang="en-US" sz="2800" b="1" dirty="0" smtClean="0">
                <a:solidFill>
                  <a:srgbClr val="FFC000"/>
                </a:solidFill>
              </a:rPr>
              <a:t>:</a:t>
            </a:r>
            <a:br>
              <a:rPr lang="en-US" sz="2800" b="1" dirty="0" smtClean="0">
                <a:solidFill>
                  <a:srgbClr val="FFC000"/>
                </a:solidFill>
              </a:rPr>
            </a:br>
            <a:r>
              <a:rPr lang="el-GR" sz="2800" b="1" dirty="0" smtClean="0">
                <a:solidFill>
                  <a:srgbClr val="FFC000"/>
                </a:solidFill>
              </a:rPr>
              <a:t>20η Δυναστεία</a:t>
            </a:r>
            <a:endParaRPr lang="el-GR" sz="2800" b="1" dirty="0" smtClean="0">
              <a:solidFill>
                <a:srgbClr val="FFC000"/>
              </a:solidFill>
              <a:latin typeface="Times New Roman Greek" charset="-9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3"/>
          <p:cNvSpPr>
            <a:spLocks noChangeArrowheads="1"/>
          </p:cNvSpPr>
          <p:nvPr/>
        </p:nvSpPr>
        <p:spPr bwMode="auto">
          <a:xfrm>
            <a:off x="755650" y="1268760"/>
            <a:ext cx="1977144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Times New Roman" pitchFamily="18" charset="0"/>
              </a:rPr>
              <a:t>18</a:t>
            </a:r>
            <a:r>
              <a:rPr lang="el-GR" sz="2400" baseline="30000" dirty="0" smtClean="0">
                <a:solidFill>
                  <a:srgbClr val="FF0000"/>
                </a:solidFill>
                <a:latin typeface="Times New Roman" pitchFamily="18" charset="0"/>
              </a:rPr>
              <a:t>η</a:t>
            </a:r>
            <a:r>
              <a:rPr lang="el-GR" sz="2400" dirty="0" smtClean="0">
                <a:solidFill>
                  <a:srgbClr val="FF0000"/>
                </a:solidFill>
                <a:latin typeface="Times New Roman" pitchFamily="18" charset="0"/>
              </a:rPr>
              <a:t> Δυναστεία</a:t>
            </a:r>
            <a:endParaRPr lang="el-GR" sz="2400" dirty="0">
              <a:solidFill>
                <a:srgbClr val="FF0000"/>
              </a:solidFill>
              <a:latin typeface="Times New Roman Greek" charset="-95"/>
            </a:endParaRPr>
          </a:p>
        </p:txBody>
      </p:sp>
      <p:sp>
        <p:nvSpPr>
          <p:cNvPr id="15368" name="Rectangle 5"/>
          <p:cNvSpPr>
            <a:spLocks noChangeArrowheads="1"/>
          </p:cNvSpPr>
          <p:nvPr/>
        </p:nvSpPr>
        <p:spPr bwMode="auto">
          <a:xfrm>
            <a:off x="3246686" y="14709"/>
            <a:ext cx="205408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l-GR" sz="2400" dirty="0" smtClean="0">
                <a:solidFill>
                  <a:srgbClr val="FF0000"/>
                </a:solidFill>
                <a:latin typeface="Times New Roman" pitchFamily="18" charset="0"/>
              </a:rPr>
              <a:t>19</a:t>
            </a:r>
            <a:r>
              <a:rPr lang="el-GR" sz="2400" baseline="30000" dirty="0" smtClean="0">
                <a:solidFill>
                  <a:srgbClr val="FF0000"/>
                </a:solidFill>
                <a:latin typeface="Times New Roman" pitchFamily="18" charset="0"/>
              </a:rPr>
              <a:t>η</a:t>
            </a:r>
            <a:r>
              <a:rPr lang="el-GR" sz="2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Times New Roman" pitchFamily="18" charset="0"/>
              </a:rPr>
              <a:t>Δυναστεία</a:t>
            </a:r>
            <a:endParaRPr lang="el-GR" sz="2400" dirty="0">
              <a:solidFill>
                <a:srgbClr val="FF0000"/>
              </a:solidFill>
              <a:latin typeface="Times New Roman Greek" charset="-95"/>
            </a:endParaRPr>
          </a:p>
        </p:txBody>
      </p:sp>
      <p:sp>
        <p:nvSpPr>
          <p:cNvPr id="15370" name="Rectangle 7"/>
          <p:cNvSpPr>
            <a:spLocks noChangeArrowheads="1"/>
          </p:cNvSpPr>
          <p:nvPr/>
        </p:nvSpPr>
        <p:spPr bwMode="auto">
          <a:xfrm>
            <a:off x="7308304" y="5702997"/>
            <a:ext cx="2088232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Times New Roman" pitchFamily="18" charset="0"/>
              </a:rPr>
              <a:t>20</a:t>
            </a:r>
            <a:r>
              <a:rPr lang="el-GR" sz="2400" baseline="30000" dirty="0" smtClean="0">
                <a:solidFill>
                  <a:srgbClr val="FF0000"/>
                </a:solidFill>
                <a:latin typeface="Times New Roman" pitchFamily="18" charset="0"/>
              </a:rPr>
              <a:t>η</a:t>
            </a:r>
            <a:r>
              <a:rPr lang="el-GR" sz="2400" dirty="0" smtClean="0">
                <a:solidFill>
                  <a:srgbClr val="FF0000"/>
                </a:solidFill>
                <a:latin typeface="Times New Roman" pitchFamily="18" charset="0"/>
              </a:rPr>
              <a:t> Δυναστεία</a:t>
            </a:r>
            <a:endParaRPr lang="el-GR" sz="2400" dirty="0">
              <a:solidFill>
                <a:srgbClr val="FF0000"/>
              </a:solidFill>
              <a:latin typeface="Times New Roman Greek" charset="-95"/>
            </a:endParaRPr>
          </a:p>
        </p:txBody>
      </p:sp>
      <p:sp>
        <p:nvSpPr>
          <p:cNvPr id="282635" name="Rectangle 11"/>
          <p:cNvSpPr>
            <a:spLocks noGrp="1" noChangeArrowheads="1"/>
          </p:cNvSpPr>
          <p:nvPr>
            <p:ph type="title"/>
          </p:nvPr>
        </p:nvSpPr>
        <p:spPr>
          <a:xfrm>
            <a:off x="144537" y="188640"/>
            <a:ext cx="2987303" cy="64807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C000"/>
                </a:solidFill>
              </a:rPr>
              <a:t>Architecture</a:t>
            </a:r>
            <a:endParaRPr lang="el-GR" sz="3600" b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048" y="277813"/>
            <a:ext cx="3682752" cy="1139825"/>
          </a:xfrm>
        </p:spPr>
        <p:txBody>
          <a:bodyPr/>
          <a:lstStyle/>
          <a:p>
            <a:pPr algn="ctr">
              <a:defRPr/>
            </a:pPr>
            <a:r>
              <a:rPr lang="el-GR" sz="3200" b="1" dirty="0" smtClean="0">
                <a:solidFill>
                  <a:srgbClr val="FFC000"/>
                </a:solidFill>
              </a:rPr>
              <a:t>Ανατομία του τάφου</a:t>
            </a:r>
            <a:r>
              <a:rPr lang="en-US" sz="3200" b="1" dirty="0" smtClean="0">
                <a:solidFill>
                  <a:srgbClr val="FFC000"/>
                </a:solidFill>
              </a:rPr>
              <a:t>: </a:t>
            </a:r>
            <a:r>
              <a:rPr lang="el-GR" sz="3200" b="1" dirty="0" smtClean="0">
                <a:solidFill>
                  <a:srgbClr val="FFC000"/>
                </a:solidFill>
              </a:rPr>
              <a:t>είσοδος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16391" name="Picture 7" descr="136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40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01008"/>
            <a:ext cx="341987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8" descr="136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1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81736" y="277813"/>
            <a:ext cx="3682752" cy="1139825"/>
          </a:xfrm>
        </p:spPr>
        <p:txBody>
          <a:bodyPr/>
          <a:lstStyle/>
          <a:p>
            <a:pPr algn="ctr">
              <a:defRPr/>
            </a:pPr>
            <a:r>
              <a:rPr lang="el-GR" sz="3200" b="1" dirty="0" smtClean="0">
                <a:solidFill>
                  <a:srgbClr val="FFC000"/>
                </a:solidFill>
              </a:rPr>
              <a:t>Ανατομία του τάφου</a:t>
            </a:r>
            <a:r>
              <a:rPr lang="en-US" sz="3200" b="1" dirty="0" smtClean="0">
                <a:solidFill>
                  <a:srgbClr val="FFC000"/>
                </a:solidFill>
              </a:rPr>
              <a:t>: </a:t>
            </a:r>
            <a:r>
              <a:rPr lang="el-GR" sz="3200" b="1" dirty="0" smtClean="0">
                <a:solidFill>
                  <a:srgbClr val="FFC000"/>
                </a:solidFill>
              </a:rPr>
              <a:t>διάδρομοι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616" y="3501008"/>
            <a:ext cx="341987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7" descr="171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14725"/>
            <a:ext cx="47625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161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81736" y="277813"/>
            <a:ext cx="3682752" cy="1139825"/>
          </a:xfrm>
        </p:spPr>
        <p:txBody>
          <a:bodyPr/>
          <a:lstStyle/>
          <a:p>
            <a:pPr algn="ctr">
              <a:defRPr/>
            </a:pPr>
            <a:r>
              <a:rPr lang="el-GR" sz="3200" b="1" dirty="0" smtClean="0">
                <a:solidFill>
                  <a:srgbClr val="FFC000"/>
                </a:solidFill>
              </a:rPr>
              <a:t>Ανατομία του τάφου</a:t>
            </a:r>
            <a:r>
              <a:rPr lang="en-US" sz="3200" b="1" dirty="0" smtClean="0">
                <a:solidFill>
                  <a:srgbClr val="FFC000"/>
                </a:solidFill>
              </a:rPr>
              <a:t>: </a:t>
            </a:r>
            <a:r>
              <a:rPr lang="el-GR" sz="3200" b="1" dirty="0" smtClean="0">
                <a:solidFill>
                  <a:srgbClr val="FFC000"/>
                </a:solidFill>
              </a:rPr>
              <a:t>εσοχές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3" descr="corridor of RIV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28975" y="0"/>
            <a:ext cx="461502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orridor of Merenptah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47664" y="3429000"/>
            <a:ext cx="582622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43tomb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624"/>
            <a:ext cx="449999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3" descr="decortion from Seth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" y="0"/>
            <a:ext cx="3673475" cy="2505075"/>
          </a:xfrm>
          <a:noFill/>
        </p:spPr>
      </p:pic>
      <p:pic>
        <p:nvPicPr>
          <p:cNvPr id="24583" name="Picture 10" descr="1623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50"/>
            <a:ext cx="392392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1" descr="147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32933"/>
            <a:ext cx="3384376" cy="532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33664" y="277813"/>
            <a:ext cx="3682752" cy="1139825"/>
          </a:xfrm>
        </p:spPr>
        <p:txBody>
          <a:bodyPr/>
          <a:lstStyle/>
          <a:p>
            <a:pPr algn="ctr">
              <a:defRPr/>
            </a:pPr>
            <a:r>
              <a:rPr lang="el-GR" sz="3200" b="1" dirty="0" smtClean="0">
                <a:solidFill>
                  <a:srgbClr val="FFC000"/>
                </a:solidFill>
              </a:rPr>
              <a:t>Ανατομία του τάφου</a:t>
            </a:r>
            <a:r>
              <a:rPr lang="en-US" sz="3200" b="1" dirty="0" smtClean="0">
                <a:solidFill>
                  <a:srgbClr val="FFC000"/>
                </a:solidFill>
              </a:rPr>
              <a:t>: </a:t>
            </a:r>
            <a:r>
              <a:rPr lang="el-GR" sz="3200" b="1" dirty="0" smtClean="0">
                <a:solidFill>
                  <a:srgbClr val="FFC000"/>
                </a:solidFill>
              </a:rPr>
              <a:t>φρέαρ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12" descr="146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79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3" descr="decortion from Seth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573463"/>
            <a:ext cx="4787900" cy="3265487"/>
          </a:xfr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81736" y="277813"/>
            <a:ext cx="3682752" cy="11398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sz="3200" b="1" dirty="0" smtClean="0">
                <a:solidFill>
                  <a:srgbClr val="FFC000"/>
                </a:solidFill>
              </a:rPr>
              <a:t>Ανατομία του τάφου</a:t>
            </a:r>
            <a:r>
              <a:rPr lang="en-US" sz="3200" b="1" dirty="0" smtClean="0">
                <a:solidFill>
                  <a:srgbClr val="FFC000"/>
                </a:solidFill>
              </a:rPr>
              <a:t>: </a:t>
            </a:r>
            <a:r>
              <a:rPr lang="el-GR" sz="3200" b="1" dirty="0" err="1" smtClean="0">
                <a:solidFill>
                  <a:srgbClr val="FFC000"/>
                </a:solidFill>
              </a:rPr>
              <a:t>πεσόστοιχος</a:t>
            </a:r>
            <a:r>
              <a:rPr lang="el-GR" sz="3200" b="1" dirty="0" smtClean="0">
                <a:solidFill>
                  <a:srgbClr val="FFC000"/>
                </a:solidFill>
              </a:rPr>
              <a:t> θάλαμος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501008"/>
            <a:ext cx="341987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8" descr="135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25752" y="277813"/>
            <a:ext cx="3682752" cy="11398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sz="3200" b="1" dirty="0" smtClean="0">
                <a:solidFill>
                  <a:srgbClr val="FFC000"/>
                </a:solidFill>
              </a:rPr>
              <a:t>Ανατομία του τάφου</a:t>
            </a:r>
            <a:r>
              <a:rPr lang="en-US" sz="3200" b="1" dirty="0" smtClean="0">
                <a:solidFill>
                  <a:srgbClr val="FFC000"/>
                </a:solidFill>
              </a:rPr>
              <a:t>: </a:t>
            </a:r>
            <a:r>
              <a:rPr lang="el-GR" sz="3200" b="1" dirty="0" smtClean="0">
                <a:solidFill>
                  <a:srgbClr val="FFC000"/>
                </a:solidFill>
              </a:rPr>
              <a:t>νεκρικός θάλαμος</a:t>
            </a:r>
            <a:endParaRPr lang="el-GR" sz="3200" b="1" dirty="0">
              <a:solidFill>
                <a:srgbClr val="FFC000"/>
              </a:solidFill>
            </a:endParaRP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616" y="3501008"/>
            <a:ext cx="341987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</a:t>
            </a:r>
            <a:r>
              <a:rPr lang="el-GR" sz="2400" b="1" smtClean="0"/>
              <a:t>Πανεπιστήμιο Αιγαίου</a:t>
            </a:r>
            <a:r>
              <a:rPr lang="el-GR" sz="2400" smtClean="0"/>
              <a:t>» </a:t>
            </a:r>
            <a:r>
              <a:rPr lang="el-GR" sz="2400" dirty="0" smtClean="0"/>
              <a:t>έχει χρηματοδοτήσει μόνο τη αναδιαμόρφωση του εκπαιδευτικού υλικού. </a:t>
            </a:r>
          </a:p>
          <a:p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C4726A-630D-4CB4-B088-BAB00F4188E9}" type="slidenum">
              <a:rPr lang="el-GR" smtClean="0"/>
              <a:pPr/>
              <a:t>3</a:t>
            </a:fld>
            <a:endParaRPr lang="el-GR" dirty="0"/>
          </a:p>
        </p:txBody>
      </p:sp>
      <p:pic>
        <p:nvPicPr>
          <p:cNvPr id="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312" y="5055064"/>
            <a:ext cx="6480048" cy="154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24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Content Placeholder 10" descr="171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441950" cy="4005263"/>
          </a:xfrm>
        </p:spPr>
      </p:pic>
      <p:pic>
        <p:nvPicPr>
          <p:cNvPr id="28679" name="Picture 12" descr="135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573463"/>
            <a:ext cx="54356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22449" y="1124744"/>
            <a:ext cx="3921551" cy="4248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8" descr="171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9" descr="171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3100"/>
            <a:ext cx="47625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11" descr="1626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124325"/>
            <a:ext cx="43561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76056" y="416967"/>
            <a:ext cx="3682752" cy="11398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sz="3200" b="1" dirty="0" smtClean="0">
                <a:solidFill>
                  <a:srgbClr val="FFC000"/>
                </a:solidFill>
              </a:rPr>
              <a:t>Ανατομία του τάφου</a:t>
            </a:r>
            <a:r>
              <a:rPr lang="en-US" sz="3200" b="1" dirty="0" smtClean="0">
                <a:solidFill>
                  <a:srgbClr val="FFC000"/>
                </a:solidFill>
              </a:rPr>
              <a:t>:</a:t>
            </a:r>
            <a:r>
              <a:rPr lang="el-GR" sz="3200" b="1" dirty="0" smtClean="0">
                <a:solidFill>
                  <a:srgbClr val="FFC000"/>
                </a:solidFill>
              </a:rPr>
              <a:t> πλευρικοί θάλαμοι</a:t>
            </a:r>
            <a:endParaRPr lang="el-GR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17912" y="116632"/>
            <a:ext cx="2954288" cy="914400"/>
          </a:xfrm>
        </p:spPr>
        <p:txBody>
          <a:bodyPr/>
          <a:lstStyle/>
          <a:p>
            <a:pPr algn="ctr"/>
            <a:r>
              <a:rPr lang="el-GR" sz="3600" i="1" dirty="0" err="1"/>
              <a:t>Αμντουάτ</a:t>
            </a:r>
            <a:endParaRPr lang="el-GR" sz="3600" i="1" dirty="0"/>
          </a:p>
        </p:txBody>
      </p:sp>
      <p:pic>
        <p:nvPicPr>
          <p:cNvPr id="329731" name="Picture 3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8472" y="1268760"/>
            <a:ext cx="83820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5" name="Rectangle 3"/>
          <p:cNvSpPr>
            <a:spLocks noChangeArrowheads="1"/>
          </p:cNvSpPr>
          <p:nvPr/>
        </p:nvSpPr>
        <p:spPr bwMode="auto">
          <a:xfrm>
            <a:off x="1043608" y="228600"/>
            <a:ext cx="749079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l-GR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Βιβλίο</a:t>
            </a:r>
            <a:r>
              <a:rPr lang="el-GR" sz="3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των </a:t>
            </a:r>
            <a:r>
              <a:rPr lang="el-GR" sz="36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Πυλών</a:t>
            </a:r>
          </a:p>
        </p:txBody>
      </p:sp>
      <p:pic>
        <p:nvPicPr>
          <p:cNvPr id="330756" name="Picture 4" descr="28651063KrYJxxnnwH_p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6104" y="1196752"/>
            <a:ext cx="745232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algn="ctr"/>
            <a:r>
              <a:rPr lang="el-GR" sz="3600" dirty="0">
                <a:solidFill>
                  <a:srgbClr val="FFFF00"/>
                </a:solidFill>
              </a:rPr>
              <a:t>Λιτανεία </a:t>
            </a:r>
            <a:r>
              <a:rPr lang="el-GR" sz="3600" dirty="0" smtClean="0">
                <a:solidFill>
                  <a:srgbClr val="FFFF00"/>
                </a:solidFill>
              </a:rPr>
              <a:t>του </a:t>
            </a:r>
            <a:r>
              <a:rPr lang="el-GR" sz="3600" dirty="0">
                <a:solidFill>
                  <a:srgbClr val="FFFF00"/>
                </a:solidFill>
              </a:rPr>
              <a:t>Ρα</a:t>
            </a:r>
          </a:p>
        </p:txBody>
      </p:sp>
      <p:pic>
        <p:nvPicPr>
          <p:cNvPr id="331779" name="Picture 3" descr="28651019bmnkttsjEX_p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0679" y="1124744"/>
            <a:ext cx="8143769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87800"/>
            <a:ext cx="9036050" cy="2033488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dirty="0">
                <a:solidFill>
                  <a:srgbClr val="FF0000"/>
                </a:solidFill>
                <a:latin typeface="Constantia" charset="0"/>
                <a:cs typeface="+mn-cs"/>
              </a:rPr>
              <a:t>Μάθημα </a:t>
            </a:r>
            <a:r>
              <a:rPr lang="en-GB" sz="4000" dirty="0" smtClean="0">
                <a:solidFill>
                  <a:srgbClr val="FF0000"/>
                </a:solidFill>
                <a:latin typeface="Constantia" charset="0"/>
                <a:cs typeface="+mn-cs"/>
              </a:rPr>
              <a:t>10</a:t>
            </a:r>
            <a:endParaRPr lang="en-US" sz="4000" dirty="0">
              <a:solidFill>
                <a:srgbClr val="FF0000"/>
              </a:solidFill>
              <a:latin typeface="Constantia" charset="0"/>
              <a:cs typeface="+mn-cs"/>
            </a:endParaRPr>
          </a:p>
          <a:p>
            <a:pPr eaLnBrk="1" hangingPunct="1">
              <a:defRPr/>
            </a:pPr>
            <a:r>
              <a:rPr lang="el-GR" sz="4000" dirty="0" smtClean="0">
                <a:latin typeface="Constantia" charset="0"/>
              </a:rPr>
              <a:t>Αρχαιολογία του θανάτου:</a:t>
            </a:r>
          </a:p>
          <a:p>
            <a:pPr eaLnBrk="1" hangingPunct="1">
              <a:defRPr/>
            </a:pPr>
            <a:r>
              <a:rPr lang="el-GR" sz="4000" dirty="0">
                <a:latin typeface="Constantia" charset="0"/>
              </a:rPr>
              <a:t>α</a:t>
            </a:r>
            <a:r>
              <a:rPr lang="el-GR" sz="4000" dirty="0" smtClean="0">
                <a:latin typeface="Constantia" charset="0"/>
              </a:rPr>
              <a:t>ρχιτεκτονική και νεκρική ιδεολογία</a:t>
            </a:r>
          </a:p>
          <a:p>
            <a:pPr eaLnBrk="1" hangingPunct="1">
              <a:defRPr/>
            </a:pPr>
            <a:endParaRPr lang="el-GR" sz="4000" dirty="0">
              <a:latin typeface="Constantia" charset="0"/>
              <a:cs typeface="+mn-cs"/>
            </a:endParaRPr>
          </a:p>
          <a:p>
            <a:pPr eaLnBrk="1" hangingPunct="1">
              <a:defRPr/>
            </a:pPr>
            <a:endParaRPr lang="en-US" sz="4000" dirty="0">
              <a:latin typeface="Constantia" charset="0"/>
              <a:cs typeface="+mn-cs"/>
            </a:endParaRPr>
          </a:p>
          <a:p>
            <a:pPr eaLnBrk="1" hangingPunct="1">
              <a:defRPr/>
            </a:pPr>
            <a:endParaRPr lang="en-US" sz="3600" dirty="0">
              <a:latin typeface="Constantia" charset="0"/>
              <a:cs typeface="+mn-cs"/>
            </a:endParaRPr>
          </a:p>
          <a:p>
            <a:pPr eaLnBrk="1" hangingPunct="1">
              <a:defRPr/>
            </a:pPr>
            <a:r>
              <a:rPr lang="en-US" sz="3600" dirty="0">
                <a:latin typeface="Constantia" charset="0"/>
                <a:cs typeface="+mn-cs"/>
              </a:rPr>
              <a:t> </a:t>
            </a:r>
            <a:r>
              <a:rPr lang="en-US" sz="2800" dirty="0">
                <a:latin typeface="Constantia" charset="0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sz="2800" dirty="0">
                <a:latin typeface="Constantia" charset="0"/>
                <a:cs typeface="+mn-cs"/>
              </a:rPr>
              <a:t> </a:t>
            </a:r>
            <a:r>
              <a:rPr lang="en-US" dirty="0">
                <a:latin typeface="Constantia" charset="0"/>
                <a:cs typeface="+mn-cs"/>
              </a:rPr>
              <a:t> </a:t>
            </a:r>
            <a:endParaRPr lang="el-GR" dirty="0">
              <a:latin typeface="Constantia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305800" cy="2664296"/>
          </a:xfrm>
        </p:spPr>
        <p:txBody>
          <a:bodyPr/>
          <a:lstStyle/>
          <a:p>
            <a:pPr eaLnBrk="1" hangingPunct="1">
              <a:defRPr/>
            </a:pPr>
            <a:r>
              <a:rPr dirty="0" smtClean="0">
                <a:ea typeface="+mj-ea"/>
                <a:cs typeface="+mj-cs"/>
              </a:rPr>
              <a:t/>
            </a:r>
            <a:br>
              <a:rPr dirty="0" smtClean="0">
                <a:ea typeface="+mj-ea"/>
                <a:cs typeface="+mj-cs"/>
              </a:rPr>
            </a:br>
            <a:r>
              <a:rPr dirty="0" smtClean="0">
                <a:ea typeface="+mj-ea"/>
                <a:cs typeface="+mj-cs"/>
              </a:rPr>
              <a:t/>
            </a:r>
            <a:br>
              <a:rPr dirty="0" smtClean="0">
                <a:ea typeface="+mj-ea"/>
                <a:cs typeface="+mj-cs"/>
              </a:rPr>
            </a:br>
            <a:r>
              <a:rPr dirty="0" smtClean="0">
                <a:ea typeface="+mj-ea"/>
                <a:cs typeface="+mj-cs"/>
              </a:rPr>
              <a:t/>
            </a:r>
            <a:br>
              <a:rPr dirty="0" smtClean="0">
                <a:ea typeface="+mj-ea"/>
                <a:cs typeface="+mj-cs"/>
              </a:rPr>
            </a:br>
            <a:r>
              <a:rPr dirty="0" smtClean="0">
                <a:ea typeface="+mj-ea"/>
                <a:cs typeface="+mj-cs"/>
              </a:rPr>
              <a:t/>
            </a:r>
            <a:br>
              <a:rPr dirty="0" smtClean="0">
                <a:ea typeface="+mj-ea"/>
                <a:cs typeface="+mj-cs"/>
              </a:rPr>
            </a:br>
            <a:r>
              <a:rPr dirty="0" smtClean="0">
                <a:ea typeface="+mj-ea"/>
                <a:cs typeface="+mj-cs"/>
              </a:rPr>
              <a:t/>
            </a:r>
            <a:br>
              <a:rPr dirty="0" smtClean="0">
                <a:ea typeface="+mj-ea"/>
                <a:cs typeface="+mj-cs"/>
              </a:rPr>
            </a:br>
            <a:r>
              <a:rPr lang="el-GR" dirty="0" smtClean="0">
                <a:solidFill>
                  <a:srgbClr val="FFC000"/>
                </a:solidFill>
                <a:ea typeface="+mj-ea"/>
                <a:cs typeface="+mj-cs"/>
              </a:rPr>
              <a:t>ΑΙΓΥΠΤΙΑΚΗ </a:t>
            </a:r>
            <a:r>
              <a:rPr lang="en-GB" dirty="0" smtClean="0">
                <a:solidFill>
                  <a:srgbClr val="FFC000"/>
                </a:solidFill>
                <a:ea typeface="+mj-ea"/>
                <a:cs typeface="+mj-cs"/>
              </a:rPr>
              <a:t>A</a:t>
            </a:r>
            <a:r>
              <a:rPr lang="el-GR" dirty="0" smtClean="0">
                <a:solidFill>
                  <a:srgbClr val="FFC000"/>
                </a:solidFill>
                <a:ea typeface="+mj-ea"/>
                <a:cs typeface="+mj-cs"/>
              </a:rPr>
              <a:t>ΡΧΑΙΟΛΟΓΙΑ Ι</a:t>
            </a:r>
            <a:br>
              <a:rPr lang="el-GR" dirty="0" smtClean="0">
                <a:solidFill>
                  <a:srgbClr val="FFC000"/>
                </a:solidFill>
                <a:ea typeface="+mj-ea"/>
                <a:cs typeface="+mj-cs"/>
              </a:rPr>
            </a:br>
            <a:r>
              <a:rPr lang="el-GR" dirty="0" smtClean="0">
                <a:solidFill>
                  <a:srgbClr val="FFC000"/>
                </a:solidFill>
                <a:ea typeface="+mj-ea"/>
                <a:cs typeface="+mj-cs"/>
              </a:rPr>
              <a:t>Τα μεγάλα Βασίλεια</a:t>
            </a:r>
            <a:endParaRPr lang="el-GR" dirty="0">
              <a:solidFill>
                <a:srgbClr val="FFC0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073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>
              <a:defRPr/>
            </a:pPr>
            <a:r>
              <a:rPr lang="el-GR" altLang="el-GR" b="1">
                <a:solidFill>
                  <a:srgbClr val="FFC000"/>
                </a:solidFill>
                <a:ea typeface="+mj-ea"/>
              </a:rPr>
              <a:t>Άξονες</a:t>
            </a:r>
            <a:endParaRPr altLang="el-GR" b="1">
              <a:solidFill>
                <a:srgbClr val="FFC000"/>
              </a:solidFill>
              <a:ea typeface="+mj-ea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059238" cy="4572000"/>
          </a:xfrm>
        </p:spPr>
        <p:txBody>
          <a:bodyPr/>
          <a:lstStyle/>
          <a:p>
            <a:pPr>
              <a:buFontTx/>
              <a:buNone/>
            </a:pPr>
            <a:r>
              <a:rPr lang="el-GR">
                <a:solidFill>
                  <a:schemeClr val="bg1"/>
                </a:solidFill>
                <a:latin typeface="Constantia" charset="0"/>
              </a:rPr>
              <a:t>	  	</a:t>
            </a:r>
            <a:endParaRPr lang="en-US">
              <a:solidFill>
                <a:schemeClr val="bg1"/>
              </a:solidFill>
              <a:latin typeface="Constantia" charset="0"/>
            </a:endParaRP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1455738" y="1700213"/>
            <a:ext cx="208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800">
                <a:solidFill>
                  <a:srgbClr val="FF0000"/>
                </a:solidFill>
                <a:latin typeface="Arial" charset="0"/>
              </a:rPr>
              <a:t>Τελετουργία</a:t>
            </a:r>
            <a:endParaRPr lang="en-US" sz="2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250825" y="2852738"/>
            <a:ext cx="18430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800">
                <a:latin typeface="Arial" charset="0"/>
              </a:rPr>
              <a:t>Καταλύτης</a:t>
            </a:r>
          </a:p>
          <a:p>
            <a:r>
              <a:rPr lang="el-GR" sz="2800">
                <a:solidFill>
                  <a:srgbClr val="FF0000"/>
                </a:solidFill>
                <a:latin typeface="Arial" charset="0"/>
              </a:rPr>
              <a:t>Μαγεία</a:t>
            </a:r>
            <a:endParaRPr lang="en-US" sz="2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4216400" y="1700213"/>
            <a:ext cx="165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800">
                <a:solidFill>
                  <a:srgbClr val="FF0000"/>
                </a:solidFill>
                <a:latin typeface="Arial" charset="0"/>
              </a:rPr>
              <a:t>Θεολογία</a:t>
            </a:r>
            <a:endParaRPr lang="en-US" sz="2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6596063" y="1700213"/>
            <a:ext cx="1000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800">
                <a:solidFill>
                  <a:srgbClr val="FF0000"/>
                </a:solidFill>
                <a:latin typeface="Arial" charset="0"/>
              </a:rPr>
              <a:t>Έθος</a:t>
            </a:r>
            <a:endParaRPr lang="en-US" sz="2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955925" y="2852738"/>
            <a:ext cx="17256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400">
                <a:latin typeface="Arial" charset="0"/>
              </a:rPr>
              <a:t>Εκφραστής</a:t>
            </a:r>
          </a:p>
          <a:p>
            <a:r>
              <a:rPr lang="el-GR" sz="2800">
                <a:solidFill>
                  <a:srgbClr val="FF0000"/>
                </a:solidFill>
                <a:latin typeface="Arial" charset="0"/>
              </a:rPr>
              <a:t>Φαραώ</a:t>
            </a:r>
            <a:endParaRPr lang="en-US" sz="2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323850" y="4494213"/>
            <a:ext cx="1938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800">
                <a:solidFill>
                  <a:schemeClr val="bg1"/>
                </a:solidFill>
                <a:latin typeface="Arial" charset="0"/>
              </a:rPr>
              <a:t>Ιερή πράξη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02" name="Text Box 11"/>
          <p:cNvSpPr txBox="1">
            <a:spLocks noChangeArrowheads="1"/>
          </p:cNvSpPr>
          <p:nvPr/>
        </p:nvSpPr>
        <p:spPr bwMode="auto">
          <a:xfrm>
            <a:off x="2549525" y="4508500"/>
            <a:ext cx="2257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800">
                <a:solidFill>
                  <a:schemeClr val="bg1"/>
                </a:solidFill>
                <a:latin typeface="Arial" charset="0"/>
              </a:rPr>
              <a:t>Θεϊκός λόγος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03" name="Text Box 12"/>
          <p:cNvSpPr txBox="1">
            <a:spLocks noChangeArrowheads="1"/>
          </p:cNvSpPr>
          <p:nvPr/>
        </p:nvSpPr>
        <p:spPr bwMode="auto">
          <a:xfrm>
            <a:off x="1476375" y="5589588"/>
            <a:ext cx="1666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Transliteration" charset="0"/>
              </a:rPr>
              <a:t>HkA</a:t>
            </a:r>
            <a:r>
              <a:rPr lang="en-US" sz="2800">
                <a:solidFill>
                  <a:srgbClr val="FF0000"/>
                </a:solidFill>
                <a:latin typeface="Arial" charset="0"/>
              </a:rPr>
              <a:t> – </a:t>
            </a:r>
            <a:r>
              <a:rPr lang="en-US" sz="2800">
                <a:solidFill>
                  <a:srgbClr val="FF0000"/>
                </a:solidFill>
                <a:latin typeface="Transliteration" charset="0"/>
              </a:rPr>
              <a:t>Axw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8204" name="Text Box 13"/>
          <p:cNvSpPr txBox="1">
            <a:spLocks noChangeArrowheads="1"/>
          </p:cNvSpPr>
          <p:nvPr/>
        </p:nvSpPr>
        <p:spPr bwMode="auto">
          <a:xfrm>
            <a:off x="5076825" y="2914650"/>
            <a:ext cx="12080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800">
                <a:latin typeface="Arial" charset="0"/>
              </a:rPr>
              <a:t>Τόπος</a:t>
            </a:r>
          </a:p>
          <a:p>
            <a:r>
              <a:rPr lang="el-GR" sz="2800">
                <a:solidFill>
                  <a:srgbClr val="FF0000"/>
                </a:solidFill>
                <a:latin typeface="Arial" charset="0"/>
              </a:rPr>
              <a:t>Ναός</a:t>
            </a:r>
            <a:endParaRPr lang="en-US" sz="2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 flipH="1">
            <a:off x="2916238" y="1341438"/>
            <a:ext cx="1295400" cy="358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>
            <a:off x="4211638" y="1341438"/>
            <a:ext cx="936625" cy="431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Line 16"/>
          <p:cNvSpPr>
            <a:spLocks noChangeShapeType="1"/>
          </p:cNvSpPr>
          <p:nvPr/>
        </p:nvSpPr>
        <p:spPr bwMode="auto">
          <a:xfrm>
            <a:off x="4211638" y="1341438"/>
            <a:ext cx="2808287" cy="358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8"/>
          <p:cNvSpPr>
            <a:spLocks noChangeShapeType="1"/>
          </p:cNvSpPr>
          <p:nvPr/>
        </p:nvSpPr>
        <p:spPr bwMode="auto">
          <a:xfrm>
            <a:off x="2339975" y="2276475"/>
            <a:ext cx="1439863" cy="5762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9"/>
          <p:cNvSpPr>
            <a:spLocks noChangeShapeType="1"/>
          </p:cNvSpPr>
          <p:nvPr/>
        </p:nvSpPr>
        <p:spPr bwMode="auto">
          <a:xfrm>
            <a:off x="2339975" y="2276475"/>
            <a:ext cx="3311525" cy="5762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20"/>
          <p:cNvSpPr>
            <a:spLocks noChangeShapeType="1"/>
          </p:cNvSpPr>
          <p:nvPr/>
        </p:nvSpPr>
        <p:spPr bwMode="auto">
          <a:xfrm>
            <a:off x="1692275" y="4941888"/>
            <a:ext cx="647700" cy="5762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Line 21"/>
          <p:cNvSpPr>
            <a:spLocks noChangeShapeType="1"/>
          </p:cNvSpPr>
          <p:nvPr/>
        </p:nvSpPr>
        <p:spPr bwMode="auto">
          <a:xfrm flipV="1">
            <a:off x="2339975" y="4868863"/>
            <a:ext cx="576263" cy="6477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Line 22"/>
          <p:cNvSpPr>
            <a:spLocks noChangeShapeType="1"/>
          </p:cNvSpPr>
          <p:nvPr/>
        </p:nvSpPr>
        <p:spPr bwMode="auto">
          <a:xfrm flipV="1">
            <a:off x="1258888" y="4292600"/>
            <a:ext cx="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3" name="Line 23"/>
          <p:cNvSpPr>
            <a:spLocks noChangeShapeType="1"/>
          </p:cNvSpPr>
          <p:nvPr/>
        </p:nvSpPr>
        <p:spPr bwMode="auto">
          <a:xfrm>
            <a:off x="1258888" y="4292600"/>
            <a:ext cx="20891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4" name="Line 24"/>
          <p:cNvSpPr>
            <a:spLocks noChangeShapeType="1"/>
          </p:cNvSpPr>
          <p:nvPr/>
        </p:nvSpPr>
        <p:spPr bwMode="auto">
          <a:xfrm>
            <a:off x="3348038" y="4292600"/>
            <a:ext cx="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5" name="Line 26"/>
          <p:cNvSpPr>
            <a:spLocks noChangeShapeType="1"/>
          </p:cNvSpPr>
          <p:nvPr/>
        </p:nvSpPr>
        <p:spPr bwMode="auto">
          <a:xfrm flipH="1">
            <a:off x="1187450" y="2276475"/>
            <a:ext cx="1152525" cy="504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6" name="Line 27"/>
          <p:cNvSpPr>
            <a:spLocks noChangeShapeType="1"/>
          </p:cNvSpPr>
          <p:nvPr/>
        </p:nvSpPr>
        <p:spPr bwMode="auto">
          <a:xfrm>
            <a:off x="2339975" y="2276475"/>
            <a:ext cx="0" cy="20161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7" name="Line 28"/>
          <p:cNvSpPr>
            <a:spLocks noChangeShapeType="1"/>
          </p:cNvSpPr>
          <p:nvPr/>
        </p:nvSpPr>
        <p:spPr bwMode="auto">
          <a:xfrm flipV="1">
            <a:off x="6372225" y="3068638"/>
            <a:ext cx="863600" cy="2889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9"/>
          <p:cNvSpPr>
            <a:spLocks noChangeShapeType="1"/>
          </p:cNvSpPr>
          <p:nvPr/>
        </p:nvSpPr>
        <p:spPr bwMode="auto">
          <a:xfrm>
            <a:off x="6372225" y="3357563"/>
            <a:ext cx="863600" cy="431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Text Box 30"/>
          <p:cNvSpPr txBox="1">
            <a:spLocks noChangeArrowheads="1"/>
          </p:cNvSpPr>
          <p:nvPr/>
        </p:nvSpPr>
        <p:spPr bwMode="auto">
          <a:xfrm>
            <a:off x="7299325" y="3598863"/>
            <a:ext cx="1762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000">
                <a:latin typeface="Arial" charset="0"/>
              </a:rPr>
              <a:t>Θρησκευτικός</a:t>
            </a:r>
            <a:endParaRPr lang="en-US" sz="2000">
              <a:latin typeface="Arial" charset="0"/>
            </a:endParaRPr>
          </a:p>
        </p:txBody>
      </p:sp>
      <p:sp>
        <p:nvSpPr>
          <p:cNvPr id="8220" name="Text Box 31"/>
          <p:cNvSpPr txBox="1">
            <a:spLocks noChangeArrowheads="1"/>
          </p:cNvSpPr>
          <p:nvPr/>
        </p:nvSpPr>
        <p:spPr bwMode="auto">
          <a:xfrm>
            <a:off x="7335838" y="2887663"/>
            <a:ext cx="1196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000">
                <a:latin typeface="Arial" charset="0"/>
              </a:rPr>
              <a:t>Νεκρικός</a:t>
            </a:r>
            <a:endParaRPr lang="en-US" sz="2000">
              <a:latin typeface="Arial" charset="0"/>
            </a:endParaRPr>
          </a:p>
        </p:txBody>
      </p:sp>
      <p:sp>
        <p:nvSpPr>
          <p:cNvPr id="8221" name="AutoShape 32"/>
          <p:cNvSpPr>
            <a:spLocks noChangeArrowheads="1"/>
          </p:cNvSpPr>
          <p:nvPr/>
        </p:nvSpPr>
        <p:spPr bwMode="auto">
          <a:xfrm>
            <a:off x="4643438" y="5013325"/>
            <a:ext cx="1728787" cy="360363"/>
          </a:xfrm>
          <a:prstGeom prst="rightArrow">
            <a:avLst>
              <a:gd name="adj1" fmla="val 50000"/>
              <a:gd name="adj2" fmla="val 119934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222" name="Text Box 33"/>
          <p:cNvSpPr txBox="1">
            <a:spLocks noChangeArrowheads="1"/>
          </p:cNvSpPr>
          <p:nvPr/>
        </p:nvSpPr>
        <p:spPr bwMode="auto">
          <a:xfrm>
            <a:off x="4859338" y="4687888"/>
            <a:ext cx="969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000">
                <a:solidFill>
                  <a:srgbClr val="FFFF00"/>
                </a:solidFill>
                <a:latin typeface="Arial" charset="0"/>
              </a:rPr>
              <a:t>Στόχος</a:t>
            </a:r>
            <a:endParaRPr lang="en-US" sz="20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23" name="Line 34"/>
          <p:cNvSpPr>
            <a:spLocks noChangeShapeType="1"/>
          </p:cNvSpPr>
          <p:nvPr/>
        </p:nvSpPr>
        <p:spPr bwMode="auto">
          <a:xfrm>
            <a:off x="6443663" y="4579938"/>
            <a:ext cx="0" cy="1225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" name="Line 35"/>
          <p:cNvSpPr>
            <a:spLocks noChangeShapeType="1"/>
          </p:cNvSpPr>
          <p:nvPr/>
        </p:nvSpPr>
        <p:spPr bwMode="auto">
          <a:xfrm>
            <a:off x="6443663" y="4581525"/>
            <a:ext cx="3603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" name="Line 36"/>
          <p:cNvSpPr>
            <a:spLocks noChangeShapeType="1"/>
          </p:cNvSpPr>
          <p:nvPr/>
        </p:nvSpPr>
        <p:spPr bwMode="auto">
          <a:xfrm>
            <a:off x="6443663" y="5805488"/>
            <a:ext cx="3603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Text Box 37"/>
          <p:cNvSpPr txBox="1">
            <a:spLocks noChangeArrowheads="1"/>
          </p:cNvSpPr>
          <p:nvPr/>
        </p:nvSpPr>
        <p:spPr bwMode="auto">
          <a:xfrm>
            <a:off x="6697663" y="4335463"/>
            <a:ext cx="22510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400">
                <a:solidFill>
                  <a:srgbClr val="FF0000"/>
                </a:solidFill>
                <a:latin typeface="Arial" charset="0"/>
              </a:rPr>
              <a:t>Διατήρηση της</a:t>
            </a:r>
          </a:p>
          <a:p>
            <a:r>
              <a:rPr lang="el-GR" sz="2400">
                <a:solidFill>
                  <a:srgbClr val="FF0000"/>
                </a:solidFill>
                <a:latin typeface="Arial" charset="0"/>
              </a:rPr>
              <a:t>Μάατ  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vs </a:t>
            </a:r>
            <a:r>
              <a:rPr lang="el-GR" sz="2400">
                <a:solidFill>
                  <a:srgbClr val="FF0000"/>
                </a:solidFill>
                <a:latin typeface="Arial" charset="0"/>
              </a:rPr>
              <a:t>Ίσφετ</a:t>
            </a:r>
          </a:p>
        </p:txBody>
      </p:sp>
      <p:sp>
        <p:nvSpPr>
          <p:cNvPr id="8227" name="Rectangle 38"/>
          <p:cNvSpPr>
            <a:spLocks noChangeArrowheads="1"/>
          </p:cNvSpPr>
          <p:nvPr/>
        </p:nvSpPr>
        <p:spPr bwMode="auto">
          <a:xfrm>
            <a:off x="6804025" y="4365625"/>
            <a:ext cx="2051050" cy="79216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228" name="Text Box 39"/>
          <p:cNvSpPr txBox="1">
            <a:spLocks noChangeArrowheads="1"/>
          </p:cNvSpPr>
          <p:nvPr/>
        </p:nvSpPr>
        <p:spPr bwMode="auto">
          <a:xfrm>
            <a:off x="6713538" y="5613400"/>
            <a:ext cx="2201862" cy="8302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400" dirty="0">
                <a:solidFill>
                  <a:srgbClr val="FF0000"/>
                </a:solidFill>
                <a:latin typeface="Arial" charset="0"/>
              </a:rPr>
              <a:t>Μεταμόρφωση</a:t>
            </a:r>
          </a:p>
          <a:p>
            <a:r>
              <a:rPr lang="el-GR" sz="2400" dirty="0">
                <a:solidFill>
                  <a:srgbClr val="FF0000"/>
                </a:solidFill>
                <a:latin typeface="Arial" charset="0"/>
              </a:rPr>
              <a:t>στο </a:t>
            </a:r>
            <a:r>
              <a:rPr lang="el-GR" sz="2400" dirty="0" err="1">
                <a:solidFill>
                  <a:srgbClr val="FF0000"/>
                </a:solidFill>
                <a:latin typeface="Arial" charset="0"/>
              </a:rPr>
              <a:t>Ντουάτ</a:t>
            </a:r>
            <a:r>
              <a:rPr lang="el-GR" sz="2400" dirty="0">
                <a:solidFill>
                  <a:srgbClr val="FF0000"/>
                </a:solidFill>
                <a:latin typeface="Arial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29" name="Rectangle 40"/>
          <p:cNvSpPr>
            <a:spLocks noChangeArrowheads="1"/>
          </p:cNvSpPr>
          <p:nvPr/>
        </p:nvSpPr>
        <p:spPr bwMode="auto">
          <a:xfrm>
            <a:off x="6804025" y="5661025"/>
            <a:ext cx="2051050" cy="7207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>
            <a:off x="5148263" y="2276475"/>
            <a:ext cx="0" cy="2232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/>
          <p:cNvCxnSpPr>
            <a:stCxn id="8199" idx="2"/>
          </p:cNvCxnSpPr>
          <p:nvPr/>
        </p:nvCxnSpPr>
        <p:spPr>
          <a:xfrm flipH="1">
            <a:off x="5651500" y="2219325"/>
            <a:ext cx="1444625" cy="2289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93013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344489"/>
            <a:ext cx="8229600" cy="78025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l-GR" sz="4000" b="1" dirty="0" smtClean="0">
                <a:solidFill>
                  <a:srgbClr val="FFC000"/>
                </a:solidFill>
                <a:latin typeface="+mn-lt"/>
                <a:ea typeface="+mj-ea"/>
              </a:rPr>
              <a:t>Νεκρική ιδεολογία &amp; τελετουργία</a:t>
            </a:r>
            <a:endParaRPr lang="en-GB" sz="4000" b="1" dirty="0">
              <a:solidFill>
                <a:srgbClr val="FFC000"/>
              </a:solidFill>
              <a:latin typeface="+mn-lt"/>
              <a:ea typeface="+mj-ea"/>
            </a:endParaRPr>
          </a:p>
        </p:txBody>
      </p:sp>
      <p:grpSp>
        <p:nvGrpSpPr>
          <p:cNvPr id="9219" name="Organization Chart 2"/>
          <p:cNvGrpSpPr>
            <a:grpSpLocks/>
          </p:cNvGrpSpPr>
          <p:nvPr/>
        </p:nvGrpSpPr>
        <p:grpSpPr bwMode="auto">
          <a:xfrm>
            <a:off x="34925" y="1916113"/>
            <a:ext cx="9072563" cy="4343400"/>
            <a:chOff x="138" y="936"/>
            <a:chExt cx="8151" cy="3459"/>
          </a:xfrm>
        </p:grpSpPr>
        <p:cxnSp>
          <p:nvCxnSpPr>
            <p:cNvPr id="9220" name="_s1028"/>
            <p:cNvCxnSpPr>
              <a:cxnSpLocks noChangeShapeType="1"/>
              <a:endCxn id="9227" idx="2"/>
            </p:cNvCxnSpPr>
            <p:nvPr/>
          </p:nvCxnSpPr>
          <p:spPr bwMode="auto">
            <a:xfrm flipH="1" flipV="1">
              <a:off x="1449" y="2504"/>
              <a:ext cx="0" cy="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221" name="_s1029"/>
            <p:cNvCxnSpPr>
              <a:cxnSpLocks noChangeShapeType="1"/>
            </p:cNvCxnSpPr>
            <p:nvPr/>
          </p:nvCxnSpPr>
          <p:spPr bwMode="auto">
            <a:xfrm flipV="1">
              <a:off x="4201" y="2164"/>
              <a:ext cx="1" cy="47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222" name="_s1030"/>
            <p:cNvCxnSpPr>
              <a:cxnSpLocks noChangeShapeType="1"/>
              <a:stCxn id="9230" idx="0"/>
              <a:endCxn id="9229" idx="2"/>
            </p:cNvCxnSpPr>
            <p:nvPr/>
          </p:nvCxnSpPr>
          <p:spPr bwMode="auto">
            <a:xfrm flipV="1">
              <a:off x="6978" y="2504"/>
              <a:ext cx="0" cy="15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223" name="_s1031"/>
            <p:cNvCxnSpPr>
              <a:cxnSpLocks noChangeShapeType="1"/>
              <a:stCxn id="9229" idx="0"/>
              <a:endCxn id="9226" idx="2"/>
            </p:cNvCxnSpPr>
            <p:nvPr/>
          </p:nvCxnSpPr>
          <p:spPr bwMode="auto">
            <a:xfrm rot="16200000" flipV="1">
              <a:off x="5410" y="286"/>
              <a:ext cx="340" cy="2796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224" name="_s1032"/>
            <p:cNvCxnSpPr>
              <a:cxnSpLocks noChangeShapeType="1"/>
            </p:cNvCxnSpPr>
            <p:nvPr/>
          </p:nvCxnSpPr>
          <p:spPr bwMode="auto">
            <a:xfrm flipV="1">
              <a:off x="4193" y="1514"/>
              <a:ext cx="1" cy="293"/>
            </a:xfrm>
            <a:prstGeom prst="straightConnector1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225" name="_s1033"/>
            <p:cNvCxnSpPr>
              <a:cxnSpLocks noChangeShapeType="1"/>
              <a:stCxn id="9227" idx="0"/>
              <a:endCxn id="9226" idx="2"/>
            </p:cNvCxnSpPr>
            <p:nvPr/>
          </p:nvCxnSpPr>
          <p:spPr bwMode="auto">
            <a:xfrm rot="5400000" flipH="1" flipV="1">
              <a:off x="2640" y="322"/>
              <a:ext cx="350" cy="2734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226" name="_s1034"/>
            <p:cNvSpPr>
              <a:spLocks noChangeArrowheads="1"/>
            </p:cNvSpPr>
            <p:nvPr/>
          </p:nvSpPr>
          <p:spPr bwMode="auto">
            <a:xfrm>
              <a:off x="3050" y="936"/>
              <a:ext cx="2264" cy="578"/>
            </a:xfrm>
            <a:prstGeom prst="rect">
              <a:avLst/>
            </a:prstGeom>
            <a:solidFill>
              <a:srgbClr val="3399FF"/>
            </a:solidFill>
            <a:ln w="38100" cmpd="thickThin">
              <a:solidFill>
                <a:srgbClr val="0101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9306" tIns="14652" rIns="29306" bIns="14652" anchor="ctr"/>
            <a:lstStyle/>
            <a:p>
              <a:pPr algn="ctr"/>
              <a:r>
                <a:rPr lang="el-GR" sz="2000" b="1" dirty="0">
                  <a:solidFill>
                    <a:srgbClr val="010199"/>
                  </a:solidFill>
                </a:rPr>
                <a:t>Νεκρική ιδεολογία</a:t>
              </a:r>
            </a:p>
            <a:p>
              <a:pPr algn="ctr"/>
              <a:r>
                <a:rPr lang="el-GR" sz="2000" b="1" dirty="0">
                  <a:solidFill>
                    <a:srgbClr val="010199"/>
                  </a:solidFill>
                </a:rPr>
                <a:t>&amp; πρακτική</a:t>
              </a:r>
              <a:endParaRPr lang="el-GR" sz="1100" b="1" dirty="0"/>
            </a:p>
          </p:txBody>
        </p:sp>
        <p:sp>
          <p:nvSpPr>
            <p:cNvPr id="9227" name="_s1035"/>
            <p:cNvSpPr>
              <a:spLocks noChangeArrowheads="1"/>
            </p:cNvSpPr>
            <p:nvPr/>
          </p:nvSpPr>
          <p:spPr bwMode="auto">
            <a:xfrm>
              <a:off x="138" y="1864"/>
              <a:ext cx="2621" cy="640"/>
            </a:xfrm>
            <a:prstGeom prst="rect">
              <a:avLst/>
            </a:prstGeom>
            <a:solidFill>
              <a:srgbClr val="3399FF"/>
            </a:solidFill>
            <a:ln w="38100" cmpd="thickThin">
              <a:solidFill>
                <a:srgbClr val="0101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9306" tIns="14652" rIns="29306" bIns="14652" anchor="ctr"/>
            <a:lstStyle/>
            <a:p>
              <a:pPr algn="ctr"/>
              <a:r>
                <a:rPr lang="el-GR" b="1">
                  <a:solidFill>
                    <a:srgbClr val="010199"/>
                  </a:solidFill>
                </a:rPr>
                <a:t>Άλλος Κόσμος</a:t>
              </a:r>
            </a:p>
            <a:p>
              <a:pPr algn="ctr"/>
              <a:r>
                <a:rPr lang="el-GR" b="1">
                  <a:solidFill>
                    <a:srgbClr val="FF0000"/>
                  </a:solidFill>
                </a:rPr>
                <a:t>(Ντουάτ)</a:t>
              </a:r>
              <a:endParaRPr lang="el-GR" b="1"/>
            </a:p>
          </p:txBody>
        </p:sp>
        <p:sp>
          <p:nvSpPr>
            <p:cNvPr id="9228" name="_s1036"/>
            <p:cNvSpPr>
              <a:spLocks noChangeArrowheads="1"/>
            </p:cNvSpPr>
            <p:nvPr/>
          </p:nvSpPr>
          <p:spPr bwMode="auto">
            <a:xfrm>
              <a:off x="2903" y="1807"/>
              <a:ext cx="2621" cy="697"/>
            </a:xfrm>
            <a:prstGeom prst="rect">
              <a:avLst/>
            </a:prstGeom>
            <a:solidFill>
              <a:srgbClr val="3399FF"/>
            </a:solidFill>
            <a:ln w="38100" cmpd="thickThin">
              <a:solidFill>
                <a:srgbClr val="0101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9306" tIns="14652" rIns="29306" bIns="14652" anchor="ctr"/>
            <a:lstStyle/>
            <a:p>
              <a:pPr algn="ctr"/>
              <a:r>
                <a:rPr lang="el-GR" b="1">
                  <a:solidFill>
                    <a:srgbClr val="010199"/>
                  </a:solidFill>
                </a:rPr>
                <a:t>Χαρακτηριστικά της </a:t>
              </a:r>
            </a:p>
            <a:p>
              <a:pPr algn="ctr"/>
              <a:r>
                <a:rPr lang="el-GR" b="1">
                  <a:solidFill>
                    <a:srgbClr val="010199"/>
                  </a:solidFill>
                </a:rPr>
                <a:t>ανθρώπινης υπόστασης</a:t>
              </a:r>
            </a:p>
          </p:txBody>
        </p:sp>
        <p:sp>
          <p:nvSpPr>
            <p:cNvPr id="9229" name="_s1037"/>
            <p:cNvSpPr>
              <a:spLocks noChangeArrowheads="1"/>
            </p:cNvSpPr>
            <p:nvPr/>
          </p:nvSpPr>
          <p:spPr bwMode="auto">
            <a:xfrm>
              <a:off x="5668" y="1854"/>
              <a:ext cx="2621" cy="650"/>
            </a:xfrm>
            <a:prstGeom prst="rect">
              <a:avLst/>
            </a:prstGeom>
            <a:solidFill>
              <a:srgbClr val="3399FF"/>
            </a:solidFill>
            <a:ln w="38100" cmpd="thickThin">
              <a:solidFill>
                <a:srgbClr val="0101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9306" tIns="14652" rIns="29306" bIns="14652" anchor="ctr"/>
            <a:lstStyle/>
            <a:p>
              <a:pPr algn="ctr"/>
              <a:r>
                <a:rPr lang="el-GR" b="1" dirty="0">
                  <a:solidFill>
                    <a:srgbClr val="010199"/>
                  </a:solidFill>
                </a:rPr>
                <a:t>Αντιμετώπιση του θανάτου</a:t>
              </a:r>
            </a:p>
            <a:p>
              <a:pPr algn="ctr"/>
              <a:r>
                <a:rPr lang="el-GR" b="1" dirty="0">
                  <a:solidFill>
                    <a:srgbClr val="010199"/>
                  </a:solidFill>
                </a:rPr>
                <a:t>Διατήρηση της μνήμης </a:t>
              </a:r>
            </a:p>
            <a:p>
              <a:pPr algn="ctr"/>
              <a:r>
                <a:rPr lang="el-GR" b="1" dirty="0">
                  <a:solidFill>
                    <a:srgbClr val="010199"/>
                  </a:solidFill>
                </a:rPr>
                <a:t>του νεκρού</a:t>
              </a:r>
              <a:endParaRPr lang="el-GR" b="1" dirty="0"/>
            </a:p>
          </p:txBody>
        </p:sp>
        <p:sp>
          <p:nvSpPr>
            <p:cNvPr id="9230" name="_s1038"/>
            <p:cNvSpPr>
              <a:spLocks noChangeArrowheads="1"/>
            </p:cNvSpPr>
            <p:nvPr/>
          </p:nvSpPr>
          <p:spPr bwMode="auto">
            <a:xfrm>
              <a:off x="5969" y="2657"/>
              <a:ext cx="2018" cy="17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37590" tIns="18796" rIns="37590" bIns="18796" anchor="ctr"/>
            <a:lstStyle/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Ταρίχευση</a:t>
              </a: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Ταφικό μνημείο</a:t>
              </a: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Λατρεία</a:t>
              </a: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Τελετές </a:t>
              </a: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Προσφορές</a:t>
              </a: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Μαγεία</a:t>
              </a:r>
            </a:p>
          </p:txBody>
        </p:sp>
        <p:sp>
          <p:nvSpPr>
            <p:cNvPr id="9231" name="_s1039"/>
            <p:cNvSpPr>
              <a:spLocks noChangeArrowheads="1"/>
            </p:cNvSpPr>
            <p:nvPr/>
          </p:nvSpPr>
          <p:spPr bwMode="auto">
            <a:xfrm>
              <a:off x="3204" y="2639"/>
              <a:ext cx="2018" cy="17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lIns="51739" tIns="25869" rIns="51739" bIns="25869" anchor="ctr"/>
            <a:lstStyle/>
            <a:p>
              <a:pPr algn="ctr"/>
              <a:r>
                <a:rPr lang="el-GR" b="1" dirty="0" err="1">
                  <a:solidFill>
                    <a:schemeClr val="bg2"/>
                  </a:solidFill>
                </a:rPr>
                <a:t>Κα</a:t>
              </a:r>
              <a:endParaRPr lang="el-GR" b="1" dirty="0">
                <a:solidFill>
                  <a:schemeClr val="bg2"/>
                </a:solidFill>
              </a:endParaRP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Μπα</a:t>
              </a: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Σκιά</a:t>
              </a: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Υλικό σώμα</a:t>
              </a: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Καρδιά</a:t>
              </a: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Όνομα</a:t>
              </a:r>
            </a:p>
            <a:p>
              <a:pPr algn="ctr"/>
              <a:r>
                <a:rPr lang="el-GR" b="1" dirty="0">
                  <a:solidFill>
                    <a:schemeClr val="bg2"/>
                  </a:solidFill>
                </a:rPr>
                <a:t>Πνεύμα</a:t>
              </a:r>
            </a:p>
          </p:txBody>
        </p:sp>
        <p:sp>
          <p:nvSpPr>
            <p:cNvPr id="9232" name="_s1040"/>
            <p:cNvSpPr>
              <a:spLocks noChangeArrowheads="1"/>
            </p:cNvSpPr>
            <p:nvPr/>
          </p:nvSpPr>
          <p:spPr bwMode="auto">
            <a:xfrm>
              <a:off x="138" y="2639"/>
              <a:ext cx="2677" cy="17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52794" tIns="26397" rIns="52794" bIns="26397" anchor="ctr"/>
            <a:lstStyle/>
            <a:p>
              <a:pPr algn="ctr"/>
              <a:r>
                <a:rPr lang="el-GR" sz="2000" b="1">
                  <a:solidFill>
                    <a:schemeClr val="bg2"/>
                  </a:solidFill>
                </a:rPr>
                <a:t>Λυκαυγές</a:t>
              </a:r>
            </a:p>
            <a:p>
              <a:pPr algn="ctr"/>
              <a:endParaRPr lang="el-GR" sz="2000" b="1">
                <a:solidFill>
                  <a:schemeClr val="bg2"/>
                </a:solidFill>
              </a:endParaRPr>
            </a:p>
            <a:p>
              <a:pPr algn="ctr"/>
              <a:r>
                <a:rPr lang="el-GR" sz="2000" b="1">
                  <a:solidFill>
                    <a:schemeClr val="bg2"/>
                  </a:solidFill>
                </a:rPr>
                <a:t>Τόπος μεταμόρφωσης</a:t>
              </a:r>
            </a:p>
            <a:p>
              <a:pPr algn="ctr"/>
              <a:endParaRPr lang="el-GR" sz="2000" b="1">
                <a:solidFill>
                  <a:schemeClr val="bg2"/>
                </a:solidFill>
              </a:endParaRPr>
            </a:p>
            <a:p>
              <a:pPr algn="ctr"/>
              <a:r>
                <a:rPr lang="el-GR" sz="2000" b="1">
                  <a:solidFill>
                    <a:schemeClr val="bg2"/>
                  </a:solidFill>
                </a:rPr>
                <a:t>Μεταβατικό χωρόχρονο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800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23850" y="1220788"/>
            <a:ext cx="394335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3200" dirty="0">
                <a:latin typeface="+mn-lt"/>
              </a:rPr>
              <a:t>Ουρανός</a:t>
            </a:r>
          </a:p>
          <a:p>
            <a:r>
              <a:rPr lang="el-GR" sz="3200" dirty="0">
                <a:latin typeface="+mn-lt"/>
              </a:rPr>
              <a:t>#</a:t>
            </a:r>
          </a:p>
          <a:p>
            <a:r>
              <a:rPr lang="el-GR" sz="3200" dirty="0">
                <a:latin typeface="+mn-lt"/>
              </a:rPr>
              <a:t>(</a:t>
            </a:r>
            <a:r>
              <a:rPr lang="el-GR" sz="3200" i="1" dirty="0" err="1">
                <a:latin typeface="+mn-lt"/>
              </a:rPr>
              <a:t>Νουάτ</a:t>
            </a:r>
            <a:r>
              <a:rPr lang="el-GR" sz="3200" dirty="0">
                <a:latin typeface="+mn-lt"/>
              </a:rPr>
              <a:t>)</a:t>
            </a:r>
          </a:p>
          <a:p>
            <a:endParaRPr lang="el-GR" sz="3200" dirty="0">
              <a:latin typeface="+mn-lt"/>
            </a:endParaRPr>
          </a:p>
          <a:p>
            <a:r>
              <a:rPr lang="el-GR" sz="3200" dirty="0">
                <a:latin typeface="+mn-lt"/>
              </a:rPr>
              <a:t>Γη</a:t>
            </a:r>
          </a:p>
          <a:p>
            <a:endParaRPr lang="el-GR" sz="3200" dirty="0">
              <a:latin typeface="+mn-lt"/>
            </a:endParaRPr>
          </a:p>
          <a:p>
            <a:r>
              <a:rPr lang="el-GR" sz="3200" i="1" dirty="0" err="1">
                <a:latin typeface="+mn-lt"/>
              </a:rPr>
              <a:t>Ντουάτ</a:t>
            </a:r>
            <a:r>
              <a:rPr lang="el-GR" sz="3200" i="1" dirty="0">
                <a:latin typeface="+mn-lt"/>
              </a:rPr>
              <a:t> = λυκαυγές </a:t>
            </a:r>
            <a:endParaRPr lang="en-GB" sz="3200" dirty="0">
              <a:latin typeface="+mn-lt"/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360363" y="2997200"/>
            <a:ext cx="38512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95288" y="3860800"/>
            <a:ext cx="374491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95288" y="5367338"/>
            <a:ext cx="8475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pPr algn="l"/>
            <a:r>
              <a:rPr lang="el-GR" sz="1800" i="1">
                <a:solidFill>
                  <a:srgbClr val="FF0000"/>
                </a:solidFill>
                <a:latin typeface="Arial" charset="0"/>
              </a:rPr>
              <a:t>Μυθογραφικό</a:t>
            </a:r>
            <a:r>
              <a:rPr lang="el-GR" sz="1800">
                <a:latin typeface="Arial" charset="0"/>
              </a:rPr>
              <a:t> περιβάλλον ανυπέρβλητης προσωπκής εξέλιξης και μεταμόρφωσης</a:t>
            </a:r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4067175" y="4365625"/>
            <a:ext cx="1081088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219700" y="4195763"/>
            <a:ext cx="3832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2400" i="1">
                <a:latin typeface="+mn-lt"/>
              </a:rPr>
              <a:t>Σακχ</a:t>
            </a:r>
            <a:r>
              <a:rPr lang="el-GR" sz="2400">
                <a:latin typeface="+mn-lt"/>
              </a:rPr>
              <a:t> = ευλογημένο πνεύμα</a:t>
            </a:r>
          </a:p>
        </p:txBody>
      </p:sp>
      <p:pic>
        <p:nvPicPr>
          <p:cNvPr id="10248" name="Picture 8"/>
          <p:cNvPicPr>
            <a:picLocks noGrp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16463" y="620713"/>
            <a:ext cx="4162425" cy="3240087"/>
          </a:xfrm>
          <a:noFill/>
        </p:spPr>
      </p:pic>
      <p:pic>
        <p:nvPicPr>
          <p:cNvPr id="9" name="Picture 2" descr="BuchvomT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5641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0" y="-26988"/>
            <a:ext cx="7021513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263" y="3500438"/>
            <a:ext cx="70167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1979613" y="-6350"/>
            <a:ext cx="147002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1800">
                <a:latin typeface="Arial" charset="0"/>
              </a:rPr>
              <a:t>΄</a:t>
            </a:r>
            <a:r>
              <a:rPr lang="el-GR" sz="1600">
                <a:solidFill>
                  <a:schemeClr val="bg2"/>
                </a:solidFill>
                <a:latin typeface="Arial" charset="0"/>
              </a:rPr>
              <a:t>Νότιος τοίχος</a:t>
            </a:r>
            <a:endParaRPr lang="el-GR" sz="1800">
              <a:latin typeface="Arial" charset="0"/>
            </a:endParaRPr>
          </a:p>
        </p:txBody>
      </p:sp>
      <p:sp>
        <p:nvSpPr>
          <p:cNvPr id="11269" name="TextBox 8"/>
          <p:cNvSpPr txBox="1">
            <a:spLocks noChangeArrowheads="1"/>
          </p:cNvSpPr>
          <p:nvPr/>
        </p:nvSpPr>
        <p:spPr bwMode="auto">
          <a:xfrm>
            <a:off x="5508625" y="7938"/>
            <a:ext cx="1587500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1800">
                <a:latin typeface="Arial" charset="0"/>
              </a:rPr>
              <a:t>΄</a:t>
            </a:r>
            <a:r>
              <a:rPr lang="el-GR" sz="1600">
                <a:solidFill>
                  <a:schemeClr val="bg2"/>
                </a:solidFill>
                <a:latin typeface="Arial" charset="0"/>
              </a:rPr>
              <a:t>Βόρειος τοίχος</a:t>
            </a:r>
            <a:endParaRPr lang="el-GR" sz="1800">
              <a:latin typeface="Arial" charset="0"/>
            </a:endParaRPr>
          </a:p>
        </p:txBody>
      </p:sp>
      <p:sp>
        <p:nvSpPr>
          <p:cNvPr id="11270" name="TextBox 9"/>
          <p:cNvSpPr txBox="1">
            <a:spLocks noChangeArrowheads="1"/>
          </p:cNvSpPr>
          <p:nvPr/>
        </p:nvSpPr>
        <p:spPr bwMode="auto">
          <a:xfrm>
            <a:off x="3708400" y="-9525"/>
            <a:ext cx="1760538" cy="8620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1600">
                <a:solidFill>
                  <a:schemeClr val="bg2"/>
                </a:solidFill>
                <a:latin typeface="Arial" charset="0"/>
              </a:rPr>
              <a:t>Δυτικός τοίχος</a:t>
            </a:r>
          </a:p>
          <a:p>
            <a:r>
              <a:rPr lang="el-GR" sz="1600">
                <a:solidFill>
                  <a:schemeClr val="bg2"/>
                </a:solidFill>
                <a:latin typeface="Arial" charset="0"/>
              </a:rPr>
              <a:t>εσοχή αγάλματος</a:t>
            </a:r>
          </a:p>
          <a:p>
            <a:r>
              <a:rPr lang="el-GR" sz="1600">
                <a:solidFill>
                  <a:schemeClr val="bg2"/>
                </a:solidFill>
                <a:latin typeface="Arial" charset="0"/>
              </a:rPr>
              <a:t>ψευδόθυρα</a:t>
            </a:r>
            <a:endParaRPr lang="el-GR" sz="1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3995738" y="4508500"/>
            <a:ext cx="1223962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l-GR" sz="1400" b="1">
                <a:solidFill>
                  <a:schemeClr val="bg2"/>
                </a:solidFill>
                <a:latin typeface="Arial" charset="0"/>
              </a:rPr>
              <a:t>Επίκεντρο λατρείας</a:t>
            </a:r>
            <a:endParaRPr lang="el-GR" sz="12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1272" name="Ορθογώνιο 10"/>
          <p:cNvSpPr>
            <a:spLocks noChangeArrowheads="1"/>
          </p:cNvSpPr>
          <p:nvPr/>
        </p:nvSpPr>
        <p:spPr bwMode="auto">
          <a:xfrm>
            <a:off x="1508125" y="1468438"/>
            <a:ext cx="2070100" cy="646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FF0000"/>
                </a:solidFill>
              </a:rPr>
              <a:t>Πορεία προς τη </a:t>
            </a:r>
          </a:p>
          <a:p>
            <a:r>
              <a:rPr lang="el-GR" b="1">
                <a:solidFill>
                  <a:srgbClr val="FF0000"/>
                </a:solidFill>
              </a:rPr>
              <a:t>Νεκρόπολη</a:t>
            </a:r>
          </a:p>
        </p:txBody>
      </p:sp>
      <p:sp>
        <p:nvSpPr>
          <p:cNvPr id="11273" name="Ορθογώνιο 11"/>
          <p:cNvSpPr>
            <a:spLocks noChangeArrowheads="1"/>
          </p:cNvSpPr>
          <p:nvPr/>
        </p:nvSpPr>
        <p:spPr bwMode="auto">
          <a:xfrm>
            <a:off x="5292725" y="1785938"/>
            <a:ext cx="2592388" cy="9223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FF0000"/>
                </a:solidFill>
              </a:rPr>
              <a:t>Τελετή ανοίγματος του στόματος του νεκρού</a:t>
            </a:r>
          </a:p>
        </p:txBody>
      </p:sp>
      <p:sp>
        <p:nvSpPr>
          <p:cNvPr id="11274" name="Ορθογώνιο 12"/>
          <p:cNvSpPr>
            <a:spLocks noChangeArrowheads="1"/>
          </p:cNvSpPr>
          <p:nvPr/>
        </p:nvSpPr>
        <p:spPr bwMode="auto">
          <a:xfrm rot="-924915">
            <a:off x="1381125" y="2738438"/>
            <a:ext cx="2039938" cy="647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FF0000"/>
                </a:solidFill>
              </a:rPr>
              <a:t>Πορεία προς τον </a:t>
            </a:r>
          </a:p>
          <a:p>
            <a:r>
              <a:rPr lang="el-GR" b="1">
                <a:solidFill>
                  <a:srgbClr val="FF0000"/>
                </a:solidFill>
              </a:rPr>
              <a:t>τάφο</a:t>
            </a:r>
          </a:p>
        </p:txBody>
      </p:sp>
    </p:spTree>
    <p:extLst>
      <p:ext uri="{BB962C8B-B14F-4D97-AF65-F5344CB8AC3E}">
        <p14:creationId xmlns:p14="http://schemas.microsoft.com/office/powerpoint/2010/main" xmlns="" val="275282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3416300"/>
            <a:ext cx="913765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54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3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953</TotalTime>
  <Words>400</Words>
  <Application>Microsoft Macintosh PowerPoint</Application>
  <PresentationFormat>On-screen Show (4:3)</PresentationFormat>
  <Paragraphs>141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Paper</vt:lpstr>
      <vt:lpstr>Office Theme</vt:lpstr>
      <vt:lpstr>Αιγυπτιακή Αρχαιολογία 1: Τα μεγάλα βασίλεια</vt:lpstr>
      <vt:lpstr>Άδειες Χρήσης</vt:lpstr>
      <vt:lpstr>Χρηματοδότηση</vt:lpstr>
      <vt:lpstr>     ΑΙΓΥΠΤΙΑΚΗ AΡΧΑΙΟΛΟΓΙΑ Ι Τα μεγάλα Βασίλεια</vt:lpstr>
      <vt:lpstr>Άξονες</vt:lpstr>
      <vt:lpstr>Νεκρική ιδεολογία &amp; τελετουργία</vt:lpstr>
      <vt:lpstr>Slide 7</vt:lpstr>
      <vt:lpstr>Slide 8</vt:lpstr>
      <vt:lpstr>Slide 9</vt:lpstr>
      <vt:lpstr>Slide 10</vt:lpstr>
      <vt:lpstr>Slide 11</vt:lpstr>
      <vt:lpstr>Προσωπεία</vt:lpstr>
      <vt:lpstr>Ζυγοστασία της ψυχής</vt:lpstr>
      <vt:lpstr>Νεκρικά corpora</vt:lpstr>
      <vt:lpstr>Κείμενα των Πυραμίδων</vt:lpstr>
      <vt:lpstr>Ανθρωπόμορφες σαρκοφάγοι</vt:lpstr>
      <vt:lpstr>Slide 17</vt:lpstr>
      <vt:lpstr>Κοιλάδα των Βασιλέων </vt:lpstr>
      <vt:lpstr>Τοπογραφία των τάφων: 18η Δυναστεία</vt:lpstr>
      <vt:lpstr>Τοπογραφία των τάφων: 19η Δυναστεία</vt:lpstr>
      <vt:lpstr>Τοπογραφία των τάφων: 20η Δυναστεία</vt:lpstr>
      <vt:lpstr>Architecture</vt:lpstr>
      <vt:lpstr>Ανατομία του τάφου: είσοδος</vt:lpstr>
      <vt:lpstr>Ανατομία του τάφου: διάδρομοι</vt:lpstr>
      <vt:lpstr>Ανατομία του τάφου: εσοχές</vt:lpstr>
      <vt:lpstr>Slide 26</vt:lpstr>
      <vt:lpstr>Ανατομία του τάφου: φρέαρ</vt:lpstr>
      <vt:lpstr>Ανατομία του τάφου: πεσόστοιχος θάλαμος</vt:lpstr>
      <vt:lpstr>Ανατομία του τάφου: νεκρικός θάλαμος</vt:lpstr>
      <vt:lpstr>Slide 30</vt:lpstr>
      <vt:lpstr>Ανατομία του τάφου: πλευρικοί θάλαμοι</vt:lpstr>
      <vt:lpstr>Αμντουάτ</vt:lpstr>
      <vt:lpstr>Slide 33</vt:lpstr>
      <vt:lpstr>Λιτανεία του Ρα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OF  MINOAN &amp; MYCENEAN HISTORY 2011 -2012</dc:title>
  <dc:creator>Panagiotis Kousoulis</dc:creator>
  <cp:lastModifiedBy>Μίνα</cp:lastModifiedBy>
  <cp:revision>129</cp:revision>
  <dcterms:created xsi:type="dcterms:W3CDTF">2011-09-22T10:35:21Z</dcterms:created>
  <dcterms:modified xsi:type="dcterms:W3CDTF">2015-07-15T21:17:56Z</dcterms:modified>
</cp:coreProperties>
</file>