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16" d="100"/>
          <a:sy n="116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DC6A37-8AF0-4305-8349-F040309415CD}" type="datetimeFigureOut">
              <a:rPr lang="el-GR"/>
              <a:pPr>
                <a:defRPr/>
              </a:pPr>
              <a:t>25/7/2015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D70836-D639-42E4-B850-0465C0D4E5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8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ED3B9-A2CA-4090-AD40-6A92E4D48538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799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4282-4514-4B2A-99A1-5B98967818D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5ABF-F74C-4F53-892E-44626DE3D6F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8F85-0E20-4CBD-B297-18DA4FB143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5DD0-9E23-473A-9D08-C7A2F8E2465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89BC-6853-47B0-AADE-2CDD5B729A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F75-AFFD-4081-91C9-FE36194D2C7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BFF9-5749-4B1E-B707-69D994B8F60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5542-3421-4CEA-A516-C5473EDB5C5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321F-1C45-495F-92F0-51D3BCC7D66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E15C-D21C-4297-AA94-D9CEBA128DA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dirty="0">
                <a:latin typeface="Arial" charset="0"/>
              </a:rPr>
              <a:t>Μέθοδοι σχεδιασμού κίνησης και αυτόνομες κινούμενες μονάδες 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000" b="1" dirty="0" smtClean="0"/>
              <a:t>:</a:t>
            </a:r>
            <a:r>
              <a:rPr lang="el-GR" sz="2400" dirty="0">
                <a:latin typeface="Arial" charset="0"/>
              </a:rPr>
              <a:t> </a:t>
            </a:r>
            <a:r>
              <a:rPr lang="el-GR" sz="2400" dirty="0" smtClean="0">
                <a:latin typeface="Arial" charset="0"/>
              </a:rPr>
              <a:t>Δυναμικά </a:t>
            </a:r>
            <a:r>
              <a:rPr lang="el-GR" sz="2400" dirty="0">
                <a:latin typeface="Arial" charset="0"/>
              </a:rPr>
              <a:t>Πεδία</a:t>
            </a:r>
            <a:endParaRPr lang="el-GR" sz="1400" b="1" i="1" dirty="0" smtClean="0"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i="1" dirty="0" smtClean="0"/>
              <a:t>Ηλίας Ξυδιάς</a:t>
            </a:r>
            <a:endParaRPr lang="el-GR" b="1" i="1" dirty="0"/>
          </a:p>
          <a:p>
            <a:pPr algn="ctr"/>
            <a:r>
              <a:rPr lang="el-GR" b="1" i="1" dirty="0"/>
              <a:t>Τμήμα Μηχανικών Σχεδίασης Προϊόντων και Συστημάτων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Ελκτικά πεδία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Κωνικό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Τετραγωνικό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717" y="2658298"/>
            <a:ext cx="2193131" cy="75009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17" y="3970244"/>
            <a:ext cx="3033072" cy="152152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974" y="3875726"/>
            <a:ext cx="3595685" cy="16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9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Ελκτικά πεδία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Συνδυασμός Κωνικού-Τετραγωνικού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lvl="2"/>
            <a:endParaRPr lang="el-GR" dirty="0" smtClean="0"/>
          </a:p>
          <a:p>
            <a:pPr lvl="2"/>
            <a:r>
              <a:rPr lang="el-GR" dirty="0" smtClean="0"/>
              <a:t>Κάποιές φορές είναι επιθυμητό η ταχύτητα που αναπτύσσει το ρομπότ όταν αυτό βρίσκεται μακριά από τον στόχο να είναι μικρή.</a:t>
            </a:r>
          </a:p>
          <a:p>
            <a:pPr lvl="2"/>
            <a:r>
              <a:rPr lang="el-GR" dirty="0" smtClean="0"/>
              <a:t>Αυτό το επιτυγχάνουμε χρησιμοποιώντας ένα τετραγωνικό πεδίο κοντά στο σημείο στόχο και ένα κωνικό μακριά από αυτόν.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84" y="2756388"/>
            <a:ext cx="3564274" cy="178891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210" y="2661435"/>
            <a:ext cx="2407444" cy="19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Απωθητικό πεδίο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Τεχνητά Δυναμικά Πεδία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6" y="2388200"/>
            <a:ext cx="3657600" cy="7715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6" y="3390523"/>
            <a:ext cx="4006272" cy="70008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193" y="2310454"/>
            <a:ext cx="3166605" cy="22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0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Απωθητικό πεδίο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484" y="2396939"/>
            <a:ext cx="2885068" cy="3146611"/>
          </a:xfrm>
        </p:spPr>
        <p:txBody>
          <a:bodyPr/>
          <a:lstStyle/>
          <a:p>
            <a:r>
              <a:rPr lang="el-GR" dirty="0" smtClean="0"/>
              <a:t>Το παραγόμενο απωθητικό πεδίο όταν έχουμε δύο εμπόδια.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355" y="2686764"/>
            <a:ext cx="3314150" cy="25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3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δυναμικών πεδίων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14" y="2017285"/>
            <a:ext cx="3093244" cy="3100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150" y="5202848"/>
            <a:ext cx="166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Ελκτικό: Γραμμικό</a:t>
            </a: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89" y="2035144"/>
            <a:ext cx="3086100" cy="3064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6202" y="5198453"/>
            <a:ext cx="191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απωθητικό: Γραμμικό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450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δυναμικών πεδίων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526812" y="5004380"/>
            <a:ext cx="189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εφαπτόμενο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998" y="2035144"/>
            <a:ext cx="2989333" cy="296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6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συνολικό δυναμικό πεδίο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22" y="2247186"/>
            <a:ext cx="2950369" cy="181451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1" y="4464019"/>
            <a:ext cx="3243263" cy="9501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874" y="2426197"/>
            <a:ext cx="3666146" cy="29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 πεδία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21" y="1781266"/>
            <a:ext cx="4035670" cy="416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8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 πεδία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48" y="2072658"/>
            <a:ext cx="3210180" cy="319117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441" y="2113008"/>
            <a:ext cx="3197510" cy="31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54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 πεδία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00749" y="1331376"/>
            <a:ext cx="3154022" cy="4118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7052" y="3165231"/>
            <a:ext cx="1694717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Τοπικά ελάχιστα: παγιδεύουν το ρομπότ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725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485" y="2396939"/>
            <a:ext cx="3973116" cy="3146611"/>
          </a:xfrm>
        </p:spPr>
        <p:txBody>
          <a:bodyPr/>
          <a:lstStyle/>
          <a:p>
            <a:r>
              <a:rPr lang="el-GR" dirty="0" smtClean="0"/>
              <a:t>Ένας απλός τρόπος να βρούμε το ελάχιστο του δυναμικού.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Κρίσιμο σημείο είναι το σημείο στο οποίο 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49" y="3061910"/>
            <a:ext cx="1271588" cy="32861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433" y="4195854"/>
            <a:ext cx="1050131" cy="28162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978" y="2952168"/>
            <a:ext cx="3136427" cy="21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61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Functions</a:t>
            </a:r>
            <a:r>
              <a:rPr lang="el-GR" dirty="0" smtClean="0"/>
              <a:t>::</a:t>
            </a:r>
            <a:br>
              <a:rPr lang="el-GR" dirty="0" smtClean="0"/>
            </a:br>
            <a:r>
              <a:rPr lang="el-GR" dirty="0" smtClean="0"/>
              <a:t>Συναρτήσεις Κατεύθυνσης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484" y="2396939"/>
            <a:ext cx="6709906" cy="1796993"/>
          </a:xfrm>
        </p:spPr>
        <p:txBody>
          <a:bodyPr/>
          <a:lstStyle/>
          <a:p>
            <a:r>
              <a:rPr lang="el-GR" dirty="0" smtClean="0"/>
              <a:t>Μια συνάρτηση φ:</a:t>
            </a:r>
            <a:r>
              <a:rPr lang="en-US" dirty="0" err="1" smtClean="0"/>
              <a:t>Q</a:t>
            </a:r>
            <a:r>
              <a:rPr lang="en-US" baseline="-25000" dirty="0" err="1" smtClean="0"/>
              <a:t>free</a:t>
            </a:r>
            <a:r>
              <a:rPr lang="en-US" dirty="0" smtClean="0">
                <a:sym typeface="Wingdings" panose="05000000000000000000" pitchFamily="2" charset="2"/>
              </a:rPr>
              <a:t>[0,1] </a:t>
            </a:r>
            <a:r>
              <a:rPr lang="el-GR" dirty="0" smtClean="0">
                <a:sym typeface="Wingdings" panose="05000000000000000000" pitchFamily="2" charset="2"/>
              </a:rPr>
              <a:t>καλείται </a:t>
            </a:r>
            <a:r>
              <a:rPr lang="en-US" dirty="0" smtClean="0">
                <a:sym typeface="Wingdings" panose="05000000000000000000" pitchFamily="2" charset="2"/>
              </a:rPr>
              <a:t>navigation function </a:t>
            </a:r>
            <a:r>
              <a:rPr lang="el-GR" dirty="0" smtClean="0">
                <a:sym typeface="Wingdings" panose="05000000000000000000" pitchFamily="2" charset="2"/>
              </a:rPr>
              <a:t>αν ικανοποιεί τα ακόλουθα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Αν είναι ομαλή (ή τουλάχιστον </a:t>
            </a:r>
            <a:r>
              <a:rPr lang="en-US" dirty="0" smtClean="0">
                <a:sym typeface="Wingdings" panose="05000000000000000000" pitchFamily="2" charset="2"/>
              </a:rPr>
              <a:t>C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l-GR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Αν παρουσιάζει ελάχιστο στον στόχο.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Αν παρουσιάζει μέγιστο στις παρυφές του χώρου εργασίας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Αν είναι </a:t>
            </a:r>
            <a:r>
              <a:rPr lang="en-US" b="1" dirty="0" smtClean="0">
                <a:sym typeface="Wingdings" panose="05000000000000000000" pitchFamily="2" charset="2"/>
              </a:rPr>
              <a:t>Morse</a:t>
            </a:r>
          </a:p>
          <a:p>
            <a:pPr marL="342900" lvl="1" indent="0">
              <a:buNone/>
            </a:pPr>
            <a:endParaRPr lang="en-US" b="1" dirty="0" smtClean="0">
              <a:sym typeface="Wingdings" panose="05000000000000000000" pitchFamily="2" charset="2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015512" y="4385164"/>
            <a:ext cx="618538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Μια συνάρτηση καλείται </a:t>
            </a:r>
            <a:r>
              <a:rPr lang="en-US" b="1" dirty="0" smtClean="0"/>
              <a:t>Morse</a:t>
            </a:r>
            <a:r>
              <a:rPr lang="en-US" dirty="0" smtClean="0"/>
              <a:t> </a:t>
            </a:r>
            <a:r>
              <a:rPr lang="el-GR" dirty="0" smtClean="0"/>
              <a:t>αν κάθε κρίσιμο σημείο (ένα σημείο στο οποίο η κλίση είναι μηδέν) απομονώνεται.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8939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Δυναμικό Πεδίο για μη σημειακό ρομπότ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4584" y="2383751"/>
            <a:ext cx="2667458" cy="1493658"/>
          </a:xfrm>
        </p:spPr>
        <p:txBody>
          <a:bodyPr>
            <a:normAutofit fontScale="47500" lnSpcReduction="20000"/>
          </a:bodyPr>
          <a:lstStyle/>
          <a:p>
            <a:r>
              <a:rPr lang="el-GR" dirty="0" smtClean="0"/>
              <a:t>Επιλέγουμε ένα σύνολο σημείων στην περιφέρεια του ρομπότ</a:t>
            </a:r>
          </a:p>
          <a:p>
            <a:pPr lvl="1"/>
            <a:r>
              <a:rPr lang="el-GR" dirty="0" smtClean="0"/>
              <a:t>Πρέπει να βρούμε τη «χρυσή τομή» στην αριθμό των σημείων που θα επιλέξουμε.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531" y="2119983"/>
            <a:ext cx="1352367" cy="108189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423" y="3228253"/>
            <a:ext cx="5558987" cy="26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29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Δυναμικό Πεδίο για μη σημειακό ρομπότ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485" y="2396939"/>
            <a:ext cx="3003764" cy="399015"/>
          </a:xfrm>
        </p:spPr>
        <p:txBody>
          <a:bodyPr/>
          <a:lstStyle/>
          <a:p>
            <a:r>
              <a:rPr lang="el-GR" dirty="0" smtClean="0"/>
              <a:t>Πχ: ρομποτικός βραχίονας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959" y="3129237"/>
            <a:ext cx="5263449" cy="20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40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Δυναμικό Πεδίο για μη σημειακό ρομπότ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357" y="2397819"/>
            <a:ext cx="4920120" cy="35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33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Πλεονεκτήματα-Μειονεκτήματα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εύκολο να κατανοηθούν και να υλοποιηθούν</a:t>
            </a:r>
          </a:p>
          <a:p>
            <a:r>
              <a:rPr lang="el-GR" dirty="0" smtClean="0"/>
              <a:t>Παρέχουν μια γρήγορη λύση</a:t>
            </a:r>
          </a:p>
          <a:p>
            <a:r>
              <a:rPr lang="el-GR" dirty="0" smtClean="0"/>
              <a:t>Δεν είναι εύκολο να συμπεριλάβουν περιορισμούς και κριτήρια που αφορούν το ίδιο το ρομπότ ή τη διαδρομή του.</a:t>
            </a:r>
          </a:p>
          <a:p>
            <a:r>
              <a:rPr lang="el-GR" dirty="0" smtClean="0"/>
              <a:t>Δεν είναι πάντα πλήρης.</a:t>
            </a:r>
          </a:p>
          <a:p>
            <a:r>
              <a:rPr lang="el-GR" dirty="0" smtClean="0"/>
              <a:t>Είναι ιδανικά για ανοιχτούς χώρους με εμπόδια.   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593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sz="3750" dirty="0"/>
              <a:t>Μέθοδοι Σχεδιασμού </a:t>
            </a:r>
            <a:r>
              <a:rPr lang="el-GR" sz="3750" dirty="0"/>
              <a:t>Κίνησης &amp; </a:t>
            </a:r>
            <a:r>
              <a:rPr lang="el-GR" sz="3750" dirty="0"/>
              <a:t> </a:t>
            </a:r>
            <a:r>
              <a:rPr lang="el-GR" sz="3750" dirty="0"/>
              <a:t>Αυτόνομες Κινούμενες Μονάδες</a:t>
            </a:r>
            <a:endParaRPr lang="el-GR" sz="375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Δρ. </a:t>
            </a:r>
            <a:r>
              <a:rPr lang="el-GR" dirty="0" err="1" smtClean="0"/>
              <a:t>Ηλιασ</a:t>
            </a:r>
            <a:r>
              <a:rPr lang="el-GR" dirty="0" smtClean="0"/>
              <a:t> κ. </a:t>
            </a:r>
            <a:r>
              <a:rPr lang="el-GR" dirty="0" err="1" smtClean="0"/>
              <a:t>ξυδιασ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521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βασική ιδέα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486" y="2396939"/>
            <a:ext cx="3570867" cy="3146611"/>
          </a:xfrm>
        </p:spPr>
        <p:txBody>
          <a:bodyPr>
            <a:normAutofit fontScale="47500" lnSpcReduction="20000"/>
          </a:bodyPr>
          <a:lstStyle/>
          <a:p>
            <a:r>
              <a:rPr lang="el-GR" dirty="0" smtClean="0"/>
              <a:t>Ας υποθέσουμε ότι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</a:t>
            </a:r>
            <a:r>
              <a:rPr lang="el-GR" dirty="0" smtClean="0"/>
              <a:t> στόχος είναι ένα σημείο </a:t>
            </a:r>
            <a:r>
              <a:rPr lang="en-US" dirty="0" smtClean="0"/>
              <a:t>q</a:t>
            </a:r>
            <a:r>
              <a:rPr lang="az-Cyrl-AZ" dirty="0" smtClean="0"/>
              <a:t>є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pPr lvl="1"/>
            <a:r>
              <a:rPr lang="el-GR" dirty="0" smtClean="0"/>
              <a:t>Το ρομπότ είναι σημειακό </a:t>
            </a:r>
            <a:r>
              <a:rPr lang="en-US" dirty="0" smtClean="0"/>
              <a:t>r</a:t>
            </a:r>
            <a:r>
              <a:rPr lang="az-Cyrl-AZ" dirty="0" smtClean="0"/>
              <a:t>є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l-GR" dirty="0"/>
              <a:t>Σκεφτείτε μια </a:t>
            </a:r>
            <a:r>
              <a:rPr lang="el-GR" dirty="0" smtClean="0"/>
              <a:t>«έλξη" η οποία τραβά </a:t>
            </a:r>
            <a:r>
              <a:rPr lang="el-GR" dirty="0"/>
              <a:t>το ρομπότ </a:t>
            </a:r>
            <a:r>
              <a:rPr lang="el-GR" dirty="0" smtClean="0"/>
              <a:t>προς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l-GR" dirty="0"/>
              <a:t>στόχος και μακριά από εμπόδια</a:t>
            </a:r>
            <a:r>
              <a:rPr lang="el-GR" dirty="0" smtClean="0"/>
              <a:t>:</a:t>
            </a:r>
          </a:p>
          <a:p>
            <a:endParaRPr lang="el-GR" dirty="0"/>
          </a:p>
          <a:p>
            <a:r>
              <a:rPr lang="el-GR" dirty="0" smtClean="0"/>
              <a:t>Σκεφτείτε επίσης ότι υπάρχουν και αρνητικές φορτίσεις.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611" y="2580398"/>
            <a:ext cx="3553934" cy="237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7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«διαφορετική προσέγγιση»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484" y="2396939"/>
            <a:ext cx="4006087" cy="3146611"/>
          </a:xfrm>
        </p:spPr>
        <p:txBody>
          <a:bodyPr/>
          <a:lstStyle/>
          <a:p>
            <a:r>
              <a:rPr lang="el-GR" dirty="0" smtClean="0"/>
              <a:t>Θεωρείστε ότι το σημείο στόχος είναι στον «πάτο» μιας λεκάνης</a:t>
            </a:r>
          </a:p>
          <a:p>
            <a:endParaRPr lang="el-GR" dirty="0"/>
          </a:p>
          <a:p>
            <a:r>
              <a:rPr lang="el-GR" dirty="0" smtClean="0"/>
              <a:t>Το ρομπότ βρίσκεται στο «χείλος» της λεκάνης</a:t>
            </a:r>
          </a:p>
          <a:p>
            <a:endParaRPr lang="el-GR" dirty="0"/>
          </a:p>
          <a:p>
            <a:r>
              <a:rPr lang="el-GR" dirty="0" smtClean="0"/>
              <a:t>Τι θα συμβεί?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539" y="2036244"/>
            <a:ext cx="1827162" cy="186754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539" y="3891684"/>
            <a:ext cx="1827162" cy="17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9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Γενική ιδέα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Και το ελατήριο και η λεκάνη είναι τρόποι δημιουργίας δυναμικής ενέργειας.</a:t>
            </a:r>
          </a:p>
          <a:p>
            <a:endParaRPr lang="el-GR" dirty="0" smtClean="0"/>
          </a:p>
          <a:p>
            <a:r>
              <a:rPr lang="el-GR" dirty="0" smtClean="0"/>
              <a:t>Το ρομπότ και στις 2 περιπτώσεις κινείται προς διαμόρφωση «μικρότερης» ενέργειας.</a:t>
            </a:r>
          </a:p>
          <a:p>
            <a:endParaRPr lang="el-GR" dirty="0" smtClean="0"/>
          </a:p>
          <a:p>
            <a:r>
              <a:rPr lang="el-GR" dirty="0" smtClean="0"/>
              <a:t>Η δυναμική συνάρτηση είναι της μορφής </a:t>
            </a:r>
            <a:r>
              <a:rPr lang="en-US" dirty="0" smtClean="0"/>
              <a:t>U:R</a:t>
            </a:r>
            <a:r>
              <a:rPr lang="en-US" baseline="30000" dirty="0" smtClean="0"/>
              <a:t>m</a:t>
            </a:r>
            <a:r>
              <a:rPr lang="en-US" dirty="0" smtClean="0">
                <a:sym typeface="Wingdings" panose="05000000000000000000" pitchFamily="2" charset="2"/>
              </a:rPr>
              <a:t>R.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Η ενέργεια ελαχιστοποιείται από την ακόλουθη αρνητική κλίση της δυναμικής συνάρτησης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27" y="5071239"/>
            <a:ext cx="3050381" cy="4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2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Γενική ιδέα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αυτό τον τρόπο μπορούμε να θεωρήσουμε ότι σε κάθε σημείο του χώρου «εργασίας» του ρομπότ δημιουργείται ένα δυναμικό πεδίο όπου:</a:t>
            </a:r>
          </a:p>
          <a:p>
            <a:pPr lvl="1"/>
            <a:r>
              <a:rPr lang="el-GR" dirty="0" smtClean="0"/>
              <a:t>Το ρομπότ είναι ένα σημείο-διάνυσμα το οποίο κινείται προς το στόχο. 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284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Ελκτικό/Απωθητικό δυναμικό πεδίο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n-US" dirty="0" err="1" smtClean="0"/>
              <a:t>U</a:t>
            </a:r>
            <a:r>
              <a:rPr lang="en-US" baseline="-25000" dirty="0" err="1" smtClean="0"/>
              <a:t>att</a:t>
            </a:r>
            <a:r>
              <a:rPr lang="en-US" dirty="0" smtClean="0"/>
              <a:t> </a:t>
            </a:r>
            <a:r>
              <a:rPr lang="el-GR" dirty="0" smtClean="0"/>
              <a:t>είναι το «ελκτικό» πεδίο το οποίο κινεί το ρομπότ προς το στόχο</a:t>
            </a:r>
          </a:p>
          <a:p>
            <a:endParaRPr lang="el-GR" dirty="0"/>
          </a:p>
          <a:p>
            <a:r>
              <a:rPr lang="en-US" dirty="0" err="1" smtClean="0"/>
              <a:t>U</a:t>
            </a:r>
            <a:r>
              <a:rPr lang="en-US" baseline="-25000" dirty="0" err="1" smtClean="0"/>
              <a:t>rep</a:t>
            </a:r>
            <a:r>
              <a:rPr lang="el-GR" dirty="0"/>
              <a:t> </a:t>
            </a:r>
            <a:r>
              <a:rPr lang="el-GR" dirty="0" smtClean="0"/>
              <a:t>είναι το «απωθητικό» πεδίο με το οποίο το ρομπότ αποφεύγει τα εμπόδια.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294967295"/>
          </p:nvPr>
        </p:nvSpPr>
        <p:spPr>
          <a:xfrm rot="5400000">
            <a:off x="6713680" y="3276223"/>
            <a:ext cx="2894846" cy="228601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Τεχνητά Δυναμικά Πεδία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294967295"/>
          </p:nvPr>
        </p:nvSpPr>
        <p:spPr>
          <a:xfrm>
            <a:off x="7764406" y="1079047"/>
            <a:ext cx="628649" cy="575765"/>
          </a:xfrm>
          <a:prstGeom prst="rect">
            <a:avLst/>
          </a:prstGeom>
        </p:spPr>
        <p:txBody>
          <a:bodyPr/>
          <a:lstStyle/>
          <a:p>
            <a:fld id="{76FA42A1-464D-4216-A981-C3601B51D11B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86" y="2396939"/>
            <a:ext cx="2900363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935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685</Words>
  <Application>Microsoft Office PowerPoint</Application>
  <PresentationFormat>On-screen Show (4:3)</PresentationFormat>
  <Paragraphs>148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Θέμα του Office</vt:lpstr>
      <vt:lpstr>Μέθοδοι σχεδιασμού κίνησης και αυτόνομες κινούμενες μονάδες </vt:lpstr>
      <vt:lpstr>Άδειες Χρήσης</vt:lpstr>
      <vt:lpstr>Χρηματοδότηση</vt:lpstr>
      <vt:lpstr>Μέθοδοι Σχεδιασμού Κίνησης &amp;  Αυτόνομες Κινούμενες Μονάδες</vt:lpstr>
      <vt:lpstr>Η βασική ιδέα</vt:lpstr>
      <vt:lpstr>Μια «διαφορετική προσέγγιση»</vt:lpstr>
      <vt:lpstr>Η Γενική ιδέα</vt:lpstr>
      <vt:lpstr>Η Γενική ιδέα</vt:lpstr>
      <vt:lpstr>Ελκτικό/Απωθητικό δυναμικό πεδίο  </vt:lpstr>
      <vt:lpstr>Ελκτικά πεδία</vt:lpstr>
      <vt:lpstr>Ελκτικά πεδία</vt:lpstr>
      <vt:lpstr>Απωθητικό πεδίο</vt:lpstr>
      <vt:lpstr>Απωθητικό πεδίο</vt:lpstr>
      <vt:lpstr>Είδη δυναμικών πεδίων</vt:lpstr>
      <vt:lpstr>Είδη δυναμικών πεδίων</vt:lpstr>
      <vt:lpstr>Το συνολικό δυναμικό πεδίο</vt:lpstr>
      <vt:lpstr>Δυναμικά πεδία</vt:lpstr>
      <vt:lpstr>Δυναμικά πεδία</vt:lpstr>
      <vt:lpstr>Δυναμικά πεδία</vt:lpstr>
      <vt:lpstr>Gradient Descent</vt:lpstr>
      <vt:lpstr>Navigation Functions:: Συναρτήσεις Κατεύθυνσης</vt:lpstr>
      <vt:lpstr>Δυναμικό Πεδίο για μη σημειακό ρομπότ</vt:lpstr>
      <vt:lpstr>Δυναμικό Πεδίο για μη σημειακό ρομπότ</vt:lpstr>
      <vt:lpstr>Δυναμικό Πεδίο για μη σημειακό ρομπότ</vt:lpstr>
      <vt:lpstr>Πλεονεκτήματα-Μειονεκτήματα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Pellas Nikolaos</cp:lastModifiedBy>
  <cp:revision>156</cp:revision>
  <dcterms:created xsi:type="dcterms:W3CDTF">2012-09-06T09:03:05Z</dcterms:created>
  <dcterms:modified xsi:type="dcterms:W3CDTF">2015-07-25T14:53:08Z</dcterms:modified>
</cp:coreProperties>
</file>