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__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2800" b="1" u="sng" dirty="0" smtClean="0"/>
              <a:t>Σχολή της ρύθμισης (</a:t>
            </a:r>
            <a:r>
              <a:rPr lang="en-GB" sz="2800" b="1" u="sng" dirty="0" err="1" smtClean="0"/>
              <a:t>Lipietz</a:t>
            </a:r>
            <a:r>
              <a:rPr lang="el-GR" sz="2800" b="1" u="sng" dirty="0" smtClean="0"/>
              <a:t>, </a:t>
            </a:r>
            <a:r>
              <a:rPr lang="en-GB" sz="2800" b="1" u="sng" dirty="0" smtClean="0"/>
              <a:t>Jessop</a:t>
            </a:r>
            <a:r>
              <a:rPr lang="el-GR" sz="2800" b="1" u="sng" dirty="0" smtClean="0"/>
              <a:t>, </a:t>
            </a:r>
            <a:r>
              <a:rPr lang="en-GB" sz="2800" b="1" u="sng" dirty="0" err="1" smtClean="0"/>
              <a:t>Aglietta</a:t>
            </a:r>
            <a:r>
              <a:rPr lang="el-GR" sz="2800" b="1" u="sng" dirty="0" smtClean="0"/>
              <a:t>)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l-GR" b="1" u="sng" dirty="0" smtClean="0"/>
              <a:t>Καθεστώς συσσώρευσης 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 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Μαζική παραγωγή και  αύξηση της παραγωγικότητας βασισμένη σε οικονομίες κλίμακας. 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Αυξημένη χρήση μηχανών βασισμένη σε γραμμές παραγωγής (</a:t>
            </a:r>
            <a:r>
              <a:rPr lang="en-GB" b="1" dirty="0" smtClean="0"/>
              <a:t>assembly lines</a:t>
            </a:r>
            <a:r>
              <a:rPr lang="el-GR" b="1" dirty="0" smtClean="0"/>
              <a:t>) με </a:t>
            </a:r>
            <a:r>
              <a:rPr lang="el-GR" b="1" dirty="0" err="1" smtClean="0"/>
              <a:t>ημι</a:t>
            </a:r>
            <a:r>
              <a:rPr lang="el-GR" b="1" dirty="0" smtClean="0"/>
              <a:t>-ειδικευμένους εργαζόμενους.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Αυξήσεις στους μισθούς ανάλογες των αυξήσεων της παραγωγικότητας. 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Σταθεροποίηση της κερδοφορίας των επιχειρήσεων και εξασφάλιση (σχεδόν) πλήρους απασχόλησης.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>
                <a:sym typeface="Wingdings"/>
              </a:rPr>
              <a:t></a:t>
            </a:r>
            <a:r>
              <a:rPr lang="en-US" sz="1600" b="1" dirty="0" smtClean="0"/>
              <a:t> </a:t>
            </a:r>
            <a:r>
              <a:rPr lang="el-GR" sz="1600" b="1" dirty="0" smtClean="0"/>
              <a:t>Ακύρωση μεταπολεμικού συμβολαίου όπου στόχος ήταν η ανάπτυξη / απασχόληση</a:t>
            </a: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r>
              <a:rPr lang="el-GR" sz="1600" b="1" dirty="0" smtClean="0">
                <a:sym typeface="Wingdings"/>
              </a:rPr>
              <a:t></a:t>
            </a:r>
            <a:r>
              <a:rPr lang="el-GR" sz="1600" b="1" dirty="0" smtClean="0"/>
              <a:t> Εισαγωγή νέο-φιλελεύθερης προσέγγισης όπου έμφαση δίνεται σε νομισματικές πολιτικές</a:t>
            </a:r>
            <a:endParaRPr lang="el-GR" sz="1600" dirty="0" smtClean="0"/>
          </a:p>
          <a:p>
            <a:pPr>
              <a:buNone/>
            </a:pPr>
            <a:endParaRPr lang="el-GR" sz="1600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914400" y="1676400"/>
            <a:ext cx="1676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Χώρες του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G-7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990600" y="1981200"/>
          <a:ext cx="5411470" cy="2087120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3185"/>
                <a:gridCol w="135318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1970-79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1980-89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1990-99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ΑΕΠ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3.6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2.8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2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Πληθωρισμός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10.7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5.1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3.3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</a:rPr>
                        <a:t>Ανεργία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</a:rPr>
                        <a:t>ΕΕ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</a:rPr>
                        <a:t>ΗΠΑ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</a:rPr>
                        <a:t>Ιαπωνία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3.5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6.2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1.7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8.8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7.3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2.5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</a:rPr>
                        <a:t>9.5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</a:rPr>
                        <a:t>6.4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</a:rPr>
                        <a:t>2.5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295400" y="4800600"/>
            <a:ext cx="1828800" cy="1600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Ο πληθωρισμός ελέγχθηκε αλλά (αντίθετα από τις προβλέψεις) τα επιτόκια δεν έπεσαν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3276600" y="5105400"/>
            <a:ext cx="83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6000" b="1" dirty="0" smtClean="0">
                <a:sym typeface="Wingdings"/>
              </a:rPr>
              <a:t></a:t>
            </a:r>
            <a:endParaRPr lang="el-GR" sz="6000" dirty="0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267200" y="4800600"/>
            <a:ext cx="1828800" cy="1600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Μόνιμο εμπόδιο στην ανάκαμψη</a:t>
            </a:r>
            <a:endParaRPr kumimoji="0" lang="el-G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Αύξηση ελλειμμάτων και χρέους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79216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3200" b="1" u="sng" dirty="0" smtClean="0"/>
              <a:t>Η εικόνα της </a:t>
            </a:r>
            <a:r>
              <a:rPr lang="el-GR" sz="3200" b="1" u="sng" dirty="0" smtClean="0"/>
              <a:t>απορύθμισης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sz="44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 </a:t>
            </a:r>
            <a:r>
              <a:rPr lang="el-GR" sz="44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	ΠΡΙΝ</a:t>
            </a:r>
            <a:endParaRPr lang="el-GR" sz="4400" b="1" u="sng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Έλεγχος συναλλάγματος.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Περιορισμοί στη διακίνηση κεφαλαίων.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Υποχρεωτικά ανώτερα επίπεδα επιτοκίων.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Υποχρεωτικές ρυθμίσεις για πιστωτικά ιδρύματα.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Ρυθμίσεις κοστολόγησης τραπεζικών υπηρεσιών.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 </a:t>
            </a:r>
            <a:endParaRPr lang="el-GR" dirty="0" smtClean="0"/>
          </a:p>
          <a:p>
            <a:pPr>
              <a:buNone/>
            </a:pPr>
            <a:r>
              <a:rPr lang="el-GR" sz="44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	ΣΗΜΕΡΑ</a:t>
            </a:r>
            <a:endParaRPr lang="el-GR" sz="4400" b="1" u="sng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Κατάργηση εθνικών συνόρων για κεφάλαια.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		</a:t>
            </a:r>
            <a:r>
              <a:rPr lang="el-GR" b="1" dirty="0" smtClean="0"/>
              <a:t>(</a:t>
            </a:r>
            <a:r>
              <a:rPr lang="el-GR" b="1" dirty="0" smtClean="0"/>
              <a:t>Απελευθέρωση διεθνούς διακίνησης κεφαλαίων)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Κατάργηση εξειδικεύσεων.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	</a:t>
            </a:r>
            <a:r>
              <a:rPr lang="el-GR" b="1" dirty="0" smtClean="0"/>
              <a:t>	(</a:t>
            </a:r>
            <a:r>
              <a:rPr lang="el-GR" b="1" dirty="0" smtClean="0"/>
              <a:t>Αγορές μετοχών – αγορές συναλλάγματος)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Δυσκολία ελέγχου ισοτιμιών και επιτοκίων.</a:t>
            </a:r>
            <a:endParaRPr lang="el-GR" dirty="0" smtClean="0"/>
          </a:p>
          <a:p>
            <a:pPr>
              <a:buNone/>
            </a:pPr>
            <a:r>
              <a:rPr lang="el-GR" b="1" dirty="0" smtClean="0"/>
              <a:t>	</a:t>
            </a:r>
            <a:r>
              <a:rPr lang="el-GR" b="1" dirty="0" smtClean="0"/>
              <a:t>	(</a:t>
            </a:r>
            <a:r>
              <a:rPr lang="el-GR" b="1" dirty="0" smtClean="0"/>
              <a:t>Άσκηση εθνικής οικονομικής πολιτικής)</a:t>
            </a: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b="1" dirty="0" smtClean="0"/>
              <a:t>Αυτονόμηση νομισματικής σφαίρας</a:t>
            </a:r>
            <a:r>
              <a:rPr lang="el-GR" b="1" dirty="0" smtClean="0"/>
              <a:t>.</a:t>
            </a:r>
            <a:r>
              <a:rPr lang="el-GR" dirty="0" smtClean="0"/>
              <a:t>	</a:t>
            </a:r>
          </a:p>
          <a:p>
            <a:pPr lvl="0">
              <a:buNone/>
            </a:pPr>
            <a:r>
              <a:rPr lang="el-GR" b="1" dirty="0" smtClean="0"/>
              <a:t>	</a:t>
            </a:r>
            <a:r>
              <a:rPr lang="el-GR" b="1" dirty="0" smtClean="0"/>
              <a:t>	(</a:t>
            </a:r>
            <a:r>
              <a:rPr lang="el-GR" b="1" dirty="0" smtClean="0"/>
              <a:t>Εικονική οικονομία) 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l-GR" sz="3200" b="1" u="sng" dirty="0" smtClean="0"/>
              <a:t>Τύπος ρύθμισης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953000" cy="46021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l-GR" b="1" dirty="0" smtClean="0"/>
              <a:t>Θεσμική κατοχύρωση ελάχιστου μισθού. </a:t>
            </a:r>
            <a:endParaRPr lang="el-GR" dirty="0" smtClean="0"/>
          </a:p>
          <a:p>
            <a:r>
              <a:rPr lang="el-GR" b="1" dirty="0" smtClean="0"/>
              <a:t>Αναγνώριση συνδικαλισμού και γενίκευση συλλογικών διαπραγματεύσεων ανάμεσα </a:t>
            </a:r>
            <a:r>
              <a:rPr lang="el-GR" b="1" dirty="0" smtClean="0"/>
              <a:t>σε</a:t>
            </a:r>
            <a:r>
              <a:rPr lang="en-US" b="1" dirty="0" smtClean="0"/>
              <a:t> </a:t>
            </a:r>
            <a:r>
              <a:rPr lang="el-GR" b="1" dirty="0" smtClean="0"/>
              <a:t>συνδικάτα</a:t>
            </a:r>
            <a:r>
              <a:rPr lang="el-GR" b="1" dirty="0" smtClean="0"/>
              <a:t>, επιχειρήσεις κράτος.</a:t>
            </a:r>
            <a:endParaRPr lang="el-GR" dirty="0" smtClean="0"/>
          </a:p>
          <a:p>
            <a:endParaRPr lang="el-GR" dirty="0" smtClean="0"/>
          </a:p>
          <a:p>
            <a:pPr lvl="0"/>
            <a:endParaRPr lang="en-US" b="1" dirty="0" smtClean="0"/>
          </a:p>
          <a:p>
            <a:pPr lvl="0"/>
            <a:endParaRPr lang="en-US" b="1" dirty="0" smtClean="0"/>
          </a:p>
          <a:p>
            <a:pPr lvl="0"/>
            <a:r>
              <a:rPr lang="el-GR" b="1" dirty="0" smtClean="0"/>
              <a:t>Ανάπτυξη κράτους πρόνοιας /</a:t>
            </a:r>
            <a:r>
              <a:rPr lang="en-US" b="1" dirty="0" smtClean="0"/>
              <a:t> </a:t>
            </a:r>
            <a:r>
              <a:rPr lang="el-GR" b="1" dirty="0" smtClean="0"/>
              <a:t>συστήματος κοινωνικής ασφάλισης.</a:t>
            </a:r>
            <a:endParaRPr lang="el-GR" dirty="0" smtClean="0"/>
          </a:p>
          <a:p>
            <a:pPr lvl="0"/>
            <a:r>
              <a:rPr lang="el-GR" b="1" dirty="0" smtClean="0"/>
              <a:t>Προώθηση πιστωτικών πολιτικών (δάνεια για στέγαση, σπουδές, κλπ.) 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6096000" y="2057400"/>
            <a:ext cx="2514600" cy="609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el-G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κορπορατισμός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096000" y="3810000"/>
            <a:ext cx="2819400" cy="2209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εξασφάλιση συλλογικής 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κατανάλωση</a:t>
            </a:r>
            <a:r>
              <a:rPr lang="el-GR" sz="2400" b="1" dirty="0" smtClean="0">
                <a:latin typeface="Calibri" pitchFamily="34" charset="0"/>
              </a:rPr>
              <a:t>ς</a:t>
            </a:r>
            <a:endParaRPr kumimoji="0" lang="el-G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ανάπτυξης μαζικής παραγωγής.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AutoShape 4"/>
          <p:cNvSpPr>
            <a:spLocks/>
          </p:cNvSpPr>
          <p:nvPr/>
        </p:nvSpPr>
        <p:spPr bwMode="auto">
          <a:xfrm>
            <a:off x="5410200" y="1447800"/>
            <a:ext cx="509588" cy="1905000"/>
          </a:xfrm>
          <a:prstGeom prst="rightBrace">
            <a:avLst>
              <a:gd name="adj1" fmla="val 16926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sz="3200" b="1" dirty="0"/>
          </a:p>
        </p:txBody>
      </p:sp>
      <p:sp>
        <p:nvSpPr>
          <p:cNvPr id="8" name="AutoShape 4"/>
          <p:cNvSpPr>
            <a:spLocks/>
          </p:cNvSpPr>
          <p:nvPr/>
        </p:nvSpPr>
        <p:spPr bwMode="auto">
          <a:xfrm>
            <a:off x="5410200" y="3810000"/>
            <a:ext cx="509588" cy="1905000"/>
          </a:xfrm>
          <a:prstGeom prst="rightBrace">
            <a:avLst>
              <a:gd name="adj1" fmla="val 16926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563562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b="1" u="sng" dirty="0" smtClean="0"/>
              <a:t>River Rouge Plant – Ford Motor Company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182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1800" b="1" dirty="0" smtClean="0"/>
              <a:t>Η απόλυτα καθετοποιημένη παραγωγή:</a:t>
            </a:r>
            <a:endParaRPr lang="el-GR" sz="1800" dirty="0" smtClean="0"/>
          </a:p>
          <a:p>
            <a:pPr lvl="4">
              <a:buFont typeface="Wingdings" pitchFamily="2" charset="2"/>
              <a:buChar char="q"/>
            </a:pPr>
            <a:r>
              <a:rPr lang="el-GR" sz="1800" b="1" dirty="0" smtClean="0"/>
              <a:t>93 κτίρια με εμβαδόν 1.5</a:t>
            </a:r>
            <a:r>
              <a:rPr lang="en-US" sz="1800" b="1" dirty="0" smtClean="0"/>
              <a:t>km</a:t>
            </a:r>
            <a:r>
              <a:rPr lang="el-GR" sz="1800" b="1" dirty="0" smtClean="0"/>
              <a:t>².</a:t>
            </a:r>
            <a:endParaRPr lang="el-GR" sz="1800" dirty="0" smtClean="0"/>
          </a:p>
          <a:p>
            <a:pPr lvl="4">
              <a:buFont typeface="Wingdings" pitchFamily="2" charset="2"/>
              <a:buChar char="q"/>
            </a:pPr>
            <a:r>
              <a:rPr lang="el-GR" sz="1800" b="1" dirty="0" smtClean="0"/>
              <a:t>160</a:t>
            </a:r>
            <a:r>
              <a:rPr lang="en-US" sz="1800" b="1" dirty="0" smtClean="0"/>
              <a:t>km </a:t>
            </a:r>
            <a:r>
              <a:rPr lang="el-GR" sz="1800" b="1" dirty="0" smtClean="0"/>
              <a:t>εσωτερικό σιδηροδρομικό δίκτυο.</a:t>
            </a:r>
            <a:endParaRPr lang="el-GR" sz="1800" dirty="0" smtClean="0"/>
          </a:p>
          <a:p>
            <a:pPr lvl="4">
              <a:buFont typeface="Wingdings" pitchFamily="2" charset="2"/>
              <a:buChar char="q"/>
            </a:pPr>
            <a:r>
              <a:rPr lang="el-GR" sz="1800" b="1" dirty="0" smtClean="0"/>
              <a:t>Αυτόνομο δίκτυο παραγωγής ηλεκτρικής ενέργειας.</a:t>
            </a:r>
            <a:endParaRPr lang="el-GR" sz="1800" dirty="0" smtClean="0"/>
          </a:p>
          <a:p>
            <a:pPr lvl="4">
              <a:buFont typeface="Wingdings" pitchFamily="2" charset="2"/>
              <a:buChar char="q"/>
            </a:pPr>
            <a:r>
              <a:rPr lang="el-GR" sz="1800" b="1" dirty="0" smtClean="0"/>
              <a:t>100.000 εργαζόμενους (1930ς) </a:t>
            </a:r>
            <a:endParaRPr lang="el-GR" sz="1800" dirty="0" smtClean="0"/>
          </a:p>
          <a:p>
            <a:pPr>
              <a:buNone/>
            </a:pPr>
            <a:endParaRPr lang="el-GR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124200"/>
            <a:ext cx="4286250" cy="2433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114800"/>
            <a:ext cx="4243516" cy="2292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495800" y="3581400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Γραμμή</a:t>
            </a: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Παραγωγής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90600" y="838200"/>
          <a:ext cx="6781801" cy="3055397"/>
        </p:xfrm>
        <a:graphic>
          <a:graphicData uri="http://schemas.openxmlformats.org/drawingml/2006/table">
            <a:tbl>
              <a:tblPr/>
              <a:tblGrid>
                <a:gridCol w="2327646"/>
                <a:gridCol w="2327646"/>
                <a:gridCol w="2126509"/>
              </a:tblGrid>
              <a:tr h="265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b="1" dirty="0">
                        <a:latin typeface="Times New Roman"/>
                        <a:ea typeface="Times New Roman"/>
                      </a:endParaRP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highlight>
                            <a:srgbClr val="C0C0C0"/>
                          </a:highlight>
                          <a:latin typeface="Times New Roman"/>
                        </a:rPr>
                        <a:t>Εμπόριο σε </a:t>
                      </a:r>
                      <a:r>
                        <a:rPr lang="el-GR" sz="1200" b="1" dirty="0" smtClean="0">
                          <a:highlight>
                            <a:srgbClr val="C0C0C0"/>
                          </a:highlight>
                          <a:latin typeface="Times New Roman"/>
                        </a:rPr>
                        <a:t>Όγκο</a:t>
                      </a:r>
                      <a:endParaRPr lang="el-GR" sz="1200" b="1" dirty="0">
                        <a:latin typeface="Times New Roman"/>
                      </a:endParaRP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highlight>
                            <a:srgbClr val="C0C0C0"/>
                          </a:highlight>
                          <a:latin typeface="Times New Roman"/>
                        </a:rPr>
                        <a:t>Παγκόσμιο ΑΕΠ</a:t>
                      </a:r>
                      <a:endParaRPr lang="el-GR" sz="1200" b="1" dirty="0">
                        <a:latin typeface="Times New Roman"/>
                      </a:endParaRP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340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1872-1899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3,1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3,3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1899-1911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3,9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3,6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1913-1950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1,9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1950-1973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9,4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5,3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1973-1984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3,6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2,1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1989-1998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6,5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3,4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b="1">
                        <a:latin typeface="Times New Roman"/>
                        <a:ea typeface="Times New Roman"/>
                      </a:endParaRP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b="1">
                        <a:latin typeface="Times New Roman"/>
                        <a:ea typeface="Times New Roman"/>
                      </a:endParaRP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b="1">
                        <a:latin typeface="Times New Roman"/>
                        <a:ea typeface="Times New Roman"/>
                      </a:endParaRP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70910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Πηγή: 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Hirst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Thomson, 1998: 22).</a:t>
                      </a:r>
                      <a:endParaRPr lang="el-G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1872-1984: Μ. Βρετανία, ΗΠΑ, Γαλλία, Γερμανία.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1913-1984: Ολλανδία, Ιαπωνία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 b="1">
                          <a:latin typeface="Times New Roman"/>
                          <a:ea typeface="Times New Roman"/>
                        </a:rPr>
                        <a:t>1872-1911: Βιομηχανική Παραγωγή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67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latin typeface="Times New Roman"/>
                          <a:ea typeface="Times New Roman"/>
                        </a:rPr>
                        <a:t>1989-1998: Παγκόσμιο Εμπόριο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latin typeface="Times New Roman"/>
                          <a:ea typeface="Times New Roman"/>
                        </a:rPr>
                        <a:t>1913-1998: Παγκόσμιο ΑΕΠ</a:t>
                      </a:r>
                    </a:p>
                  </a:txBody>
                  <a:tcPr marL="37740" marR="3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81000" y="381000"/>
            <a:ext cx="6096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Σχέση μεγέθυνσης ΑΕΠ και Εξ. Εμπορίου (1872-1998)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581400" y="4419600"/>
            <a:ext cx="3124200" cy="6445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Αύξηση Εξ. Εμπορίου : 480%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Αύξηση Παραγωγής     : 180%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38" name="AutoShape 2"/>
          <p:cNvSpPr>
            <a:spLocks/>
          </p:cNvSpPr>
          <p:nvPr/>
        </p:nvSpPr>
        <p:spPr bwMode="auto">
          <a:xfrm>
            <a:off x="3276600" y="4343400"/>
            <a:ext cx="119063" cy="806450"/>
          </a:xfrm>
          <a:prstGeom prst="rightBrace">
            <a:avLst>
              <a:gd name="adj1" fmla="val 56444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04800" y="4267200"/>
            <a:ext cx="2971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1951-1971: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Ιαπωνία, ΗΠΑ, Η. Βασίλειο,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Γαλλία, Ιταλία, Μ. Βρετανία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28600" y="5334000"/>
            <a:ext cx="8534400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238125" algn="l"/>
              </a:tabLst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Ολοκλήρωση των όρων συνεργασία / ανταγωνιστικότητα.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238125" algn="l"/>
              </a:tabLst>
            </a:pPr>
            <a:r>
              <a:rPr kumimoji="0" 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Η ένταση της παραγωγικότητας / ανάπτυξης οδήγησαν στην αύξηση των εξαγωγών, αλλά η παραγωγική βάση παραμένει ο εθνικός θεσμοθετημένος χώρος.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3200" b="1" u="sng" dirty="0" smtClean="0"/>
              <a:t>Λόγοι της κρίσης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1219200"/>
          </a:xfrm>
        </p:spPr>
        <p:txBody>
          <a:bodyPr>
            <a:normAutofit/>
          </a:bodyPr>
          <a:lstStyle/>
          <a:p>
            <a:pPr lvl="0"/>
            <a:r>
              <a:rPr lang="el-GR" sz="2000" b="1" u="sng" dirty="0" smtClean="0"/>
              <a:t>Οι κοινωνικοί-τεχνικοί περιορισμοί του </a:t>
            </a:r>
            <a:r>
              <a:rPr lang="el-GR" sz="2000" b="1" u="sng" dirty="0" err="1" smtClean="0"/>
              <a:t>Ταϋλορισμού</a:t>
            </a:r>
            <a:r>
              <a:rPr lang="el-GR" sz="2000" b="1" u="sng" dirty="0" smtClean="0"/>
              <a:t> </a:t>
            </a:r>
            <a:endParaRPr lang="el-GR" sz="2000" dirty="0" smtClean="0"/>
          </a:p>
          <a:p>
            <a:pPr>
              <a:buNone/>
            </a:pPr>
            <a:r>
              <a:rPr lang="el-GR" sz="2000" b="1" dirty="0" smtClean="0"/>
              <a:t>	 Ο αποκλεισμός των εργαζομένων από οποιαδήποτε συμμετοχή στην οργάνωση της παραγωγής οδήγησε σε πτώση της παραγωγικότητας.</a:t>
            </a: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/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487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b="1" dirty="0" smtClean="0"/>
              <a:t> Ρυθμός αύξησης ολικής παραγωγικότητας (%)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914400" y="2971800"/>
          <a:ext cx="5534363" cy="2133600"/>
        </p:xfrm>
        <a:graphic>
          <a:graphicData uri="http://schemas.openxmlformats.org/presentationml/2006/ole">
            <p:oleObj spid="_x0000_s13313" name="Chart" r:id="rId3" imgW="4867275" imgH="1876425" progId="Excel.Sheet.8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914400" y="5257800"/>
            <a:ext cx="472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u="sng" dirty="0" smtClean="0"/>
              <a:t>Πηγή</a:t>
            </a:r>
            <a:r>
              <a:rPr lang="en-GB" dirty="0" smtClean="0"/>
              <a:t>  : (CEC, 1998, European Economy, Convergence Report, no 65)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5105400"/>
          </a:xfrm>
        </p:spPr>
        <p:txBody>
          <a:bodyPr>
            <a:normAutofit/>
          </a:bodyPr>
          <a:lstStyle/>
          <a:p>
            <a:pPr lvl="0"/>
            <a:r>
              <a:rPr lang="el-GR" sz="2000" b="1" u="sng" dirty="0" smtClean="0"/>
              <a:t>Κρίση του κράτους πρόνοιας</a:t>
            </a:r>
            <a:endParaRPr lang="el-GR" sz="2000" dirty="0" smtClean="0"/>
          </a:p>
          <a:p>
            <a:pPr lvl="1"/>
            <a:r>
              <a:rPr lang="el-GR" sz="2000" b="1" dirty="0" smtClean="0"/>
              <a:t>Πτώση της παραγωγικότητας  </a:t>
            </a:r>
            <a:r>
              <a:rPr lang="el-GR" sz="2000" b="1" dirty="0" smtClean="0">
                <a:sym typeface="Wingdings"/>
              </a:rPr>
              <a:t></a:t>
            </a:r>
            <a:r>
              <a:rPr lang="el-GR" sz="2000" b="1" dirty="0" smtClean="0"/>
              <a:t> αύξηση των κοινωνικών παροχών (πληθωριστικές / δημοσιονομικές πιέσεις).</a:t>
            </a:r>
          </a:p>
          <a:p>
            <a:pPr>
              <a:buNone/>
            </a:pPr>
            <a:endParaRPr lang="el-GR" sz="2000" dirty="0" smtClean="0"/>
          </a:p>
          <a:p>
            <a:pPr lvl="0"/>
            <a:r>
              <a:rPr lang="el-GR" sz="2000" b="1" u="sng" dirty="0" smtClean="0"/>
              <a:t>Διεθνοποίηση της παραγωγής και του εμπορίου</a:t>
            </a:r>
            <a:endParaRPr lang="el-GR" sz="2000" dirty="0" smtClean="0"/>
          </a:p>
          <a:p>
            <a:pPr lvl="1"/>
            <a:r>
              <a:rPr lang="el-GR" sz="2000" b="1" dirty="0" smtClean="0"/>
              <a:t>Ανταγωνισμός από τις αναπτυσσόμενες χώρες της Άπω Ανατολής και της Λατινικής Αμερικής.</a:t>
            </a:r>
            <a:endParaRPr lang="el-GR" sz="2000" dirty="0" smtClean="0"/>
          </a:p>
          <a:p>
            <a:pPr>
              <a:buNone/>
            </a:pPr>
            <a:r>
              <a:rPr lang="el-GR" sz="2000" b="1" dirty="0" smtClean="0"/>
              <a:t> </a:t>
            </a:r>
            <a:endParaRPr lang="el-GR" sz="2000" dirty="0" smtClean="0"/>
          </a:p>
          <a:p>
            <a:pPr lvl="0"/>
            <a:endParaRPr lang="el-GR" sz="2000" b="1" u="sng" dirty="0" smtClean="0"/>
          </a:p>
          <a:p>
            <a:pPr lvl="0">
              <a:buNone/>
            </a:pPr>
            <a:endParaRPr lang="el-GR" sz="2000" b="1" u="sng" dirty="0" smtClean="0"/>
          </a:p>
          <a:p>
            <a:pPr lvl="0"/>
            <a:r>
              <a:rPr lang="el-GR" sz="2000" b="1" u="sng" dirty="0" smtClean="0"/>
              <a:t>Διεθνές οικονομικό σύστημα </a:t>
            </a:r>
            <a:endParaRPr lang="el-GR" sz="2000" dirty="0" smtClean="0"/>
          </a:p>
          <a:p>
            <a:pPr lvl="1"/>
            <a:r>
              <a:rPr lang="el-GR" sz="2000" b="1" dirty="0" smtClean="0"/>
              <a:t>Εξάρτηση από το δολάριο (οικονομία των ΗΠΑ), και έλλειψη πολιτικού πλαισίου ρύθμισης.</a:t>
            </a:r>
            <a:endParaRPr lang="el-GR" sz="2000" dirty="0" smtClean="0"/>
          </a:p>
          <a:p>
            <a:pPr>
              <a:buNone/>
            </a:pPr>
            <a:endParaRPr lang="el-GR" sz="2000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914400" y="3200400"/>
            <a:ext cx="7620000" cy="68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1960: Ιαπωνία </a:t>
            </a: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κ΄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Ασιατικές χώρες έλεγχαν το 17% του παγκόσμιου εμπορίου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1996:       &gt;&gt;               &gt;&gt;              &gt;&gt;       &gt;&gt;             60%             &gt;&gt;                &gt;&gt;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419600"/>
          </a:xfrm>
        </p:spPr>
        <p:txBody>
          <a:bodyPr>
            <a:noAutofit/>
          </a:bodyPr>
          <a:lstStyle/>
          <a:p>
            <a:r>
              <a:rPr lang="el-GR" sz="1800" b="1" dirty="0" smtClean="0"/>
              <a:t> </a:t>
            </a:r>
            <a:r>
              <a:rPr lang="el-GR" sz="1800" b="1" u="sng" dirty="0" smtClean="0"/>
              <a:t>Έλλειμμα εισροών – εκροών κεφαλαίων (ΗΠΑ)</a:t>
            </a:r>
            <a:endParaRPr lang="el-GR" sz="1800" dirty="0" smtClean="0"/>
          </a:p>
          <a:p>
            <a:pPr lvl="1">
              <a:buFont typeface="Wingdings" pitchFamily="2" charset="2"/>
              <a:buChar char="q"/>
            </a:pPr>
            <a:r>
              <a:rPr lang="el-GR" sz="1800" b="1" dirty="0" smtClean="0"/>
              <a:t>Μεγάλες Αμερικανικές επενδύσεις στο εξωτερικό.</a:t>
            </a:r>
            <a:endParaRPr lang="el-GR" sz="1800" dirty="0" smtClean="0"/>
          </a:p>
          <a:p>
            <a:pPr lvl="1">
              <a:buFont typeface="Wingdings" pitchFamily="2" charset="2"/>
              <a:buChar char="q"/>
            </a:pPr>
            <a:r>
              <a:rPr lang="el-GR" sz="1800" b="1" dirty="0" smtClean="0"/>
              <a:t>Επιτόκια που ενθάρρυναν την εξωτερική δανειοδότηση.</a:t>
            </a:r>
            <a:endParaRPr lang="el-GR" sz="1800" dirty="0" smtClean="0"/>
          </a:p>
          <a:p>
            <a:pPr lvl="1">
              <a:buFont typeface="Wingdings" pitchFamily="2" charset="2"/>
              <a:buChar char="q"/>
            </a:pPr>
            <a:r>
              <a:rPr lang="el-GR" sz="1800" b="1" dirty="0" smtClean="0"/>
              <a:t>Η χρηματοδότηση του πολέμου του Βιετνάμ.</a:t>
            </a:r>
            <a:endParaRPr lang="el-GR" sz="1800" dirty="0" smtClean="0"/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r>
              <a:rPr lang="el-GR" sz="1800" b="1" dirty="0" smtClean="0"/>
              <a:t>	1963: </a:t>
            </a:r>
            <a:r>
              <a:rPr lang="en-GB" sz="1800" b="1" dirty="0" smtClean="0"/>
              <a:t>Interest Equalising Tax</a:t>
            </a:r>
            <a:r>
              <a:rPr lang="el-GR" sz="1800" b="1" dirty="0" smtClean="0"/>
              <a:t> – Φορολογία με σκοπό την αποθάρρυνση της δανειοδότησης από τις ΗΠΑ</a:t>
            </a:r>
            <a:endParaRPr lang="el-GR" sz="1800" dirty="0" smtClean="0"/>
          </a:p>
          <a:p>
            <a:pPr lvl="0">
              <a:buNone/>
            </a:pPr>
            <a:endParaRPr lang="el-GR" sz="2800" b="1" dirty="0" smtClean="0"/>
          </a:p>
          <a:p>
            <a:pPr lvl="1">
              <a:buFont typeface="Wingdings" pitchFamily="2" charset="2"/>
              <a:buChar char="q"/>
            </a:pPr>
            <a:r>
              <a:rPr lang="el-GR" sz="1800" b="1" dirty="0" smtClean="0"/>
              <a:t>Ανάπτυξη ευρωαγοράς δολαρίων (</a:t>
            </a:r>
            <a:r>
              <a:rPr lang="en-GB" sz="1800" b="1" dirty="0" smtClean="0"/>
              <a:t>Eurodollars</a:t>
            </a:r>
            <a:r>
              <a:rPr lang="el-GR" sz="1800" b="1" dirty="0" smtClean="0"/>
              <a:t>) από ιδιωτικές τράπεζες που παρέκαμπταν το ρυθμιστικό πλαίσιο.</a:t>
            </a:r>
            <a:endParaRPr lang="el-GR" sz="1800" dirty="0" smtClean="0"/>
          </a:p>
          <a:p>
            <a:pPr lvl="1">
              <a:buFont typeface="Wingdings" pitchFamily="2" charset="2"/>
              <a:buChar char="q"/>
            </a:pPr>
            <a:r>
              <a:rPr lang="el-GR" sz="1800" b="1" dirty="0" smtClean="0"/>
              <a:t> Εμπόριο χρυσού εκτός συστήματος </a:t>
            </a:r>
            <a:r>
              <a:rPr lang="en-GB" sz="1800" b="1" dirty="0" err="1" smtClean="0"/>
              <a:t>Bretton</a:t>
            </a:r>
            <a:r>
              <a:rPr lang="en-GB" sz="1800" b="1" dirty="0" smtClean="0"/>
              <a:t> Woods</a:t>
            </a:r>
            <a:r>
              <a:rPr lang="el-GR" sz="1800" b="1" dirty="0" smtClean="0"/>
              <a:t>.</a:t>
            </a:r>
            <a:endParaRPr lang="el-GR" sz="1800" dirty="0" smtClean="0"/>
          </a:p>
          <a:p>
            <a:pPr>
              <a:buNone/>
            </a:pPr>
            <a:endParaRPr lang="el-GR" sz="1800" b="1" dirty="0" smtClean="0"/>
          </a:p>
          <a:p>
            <a:pPr>
              <a:buNone/>
            </a:pPr>
            <a:r>
              <a:rPr lang="el-GR" sz="1800" b="1" dirty="0" smtClean="0"/>
              <a:t>	</a:t>
            </a:r>
            <a:endParaRPr lang="el-GR" sz="1800" dirty="0"/>
          </a:p>
        </p:txBody>
      </p:sp>
      <p:sp>
        <p:nvSpPr>
          <p:cNvPr id="4" name="Rectangle 3"/>
          <p:cNvSpPr/>
          <p:nvPr/>
        </p:nvSpPr>
        <p:spPr>
          <a:xfrm>
            <a:off x="533400" y="5181600"/>
            <a:ext cx="7772400" cy="1200329"/>
          </a:xfrm>
          <a:prstGeom prst="rect">
            <a:avLst/>
          </a:prstGeom>
          <a:ln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l-GR" b="1" u="sng" dirty="0" smtClean="0"/>
              <a:t>1971: Σπάσιμο του Κανόνα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dirty="0" smtClean="0"/>
              <a:t>Το 1971 οι ΗΠΑ δήλωσαν ότι δεν επαρκεί το απόθεμα χρυσού της χώρας για να στηρίξει τη μετατρεψιμότητα του δολαρίου σε χρυσού.</a:t>
            </a:r>
            <a:endParaRPr lang="el-GR" dirty="0" smtClean="0"/>
          </a:p>
        </p:txBody>
      </p:sp>
      <p:sp>
        <p:nvSpPr>
          <p:cNvPr id="7" name="Down Arrow 6"/>
          <p:cNvSpPr/>
          <p:nvPr/>
        </p:nvSpPr>
        <p:spPr>
          <a:xfrm>
            <a:off x="3352800" y="19812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Down Arrow 7"/>
          <p:cNvSpPr/>
          <p:nvPr/>
        </p:nvSpPr>
        <p:spPr>
          <a:xfrm>
            <a:off x="3352800" y="31242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Down Arrow 8"/>
          <p:cNvSpPr/>
          <p:nvPr/>
        </p:nvSpPr>
        <p:spPr>
          <a:xfrm>
            <a:off x="3352800" y="45720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63976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2400" b="1" u="sng" dirty="0" smtClean="0"/>
              <a:t>Προσπάθειες για σταθερή ρύθμιση των διεθνών σχέσεων</a:t>
            </a: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590800"/>
          </a:xfrm>
        </p:spPr>
        <p:txBody>
          <a:bodyPr>
            <a:noAutofit/>
          </a:bodyPr>
          <a:lstStyle/>
          <a:p>
            <a:pPr lvl="0"/>
            <a:r>
              <a:rPr lang="el-GR" sz="1800" b="1" dirty="0" smtClean="0"/>
              <a:t>Ναϊρόμπι (1971).</a:t>
            </a:r>
            <a:endParaRPr lang="el-GR" sz="1800" dirty="0" smtClean="0"/>
          </a:p>
          <a:p>
            <a:pPr lvl="0"/>
            <a:r>
              <a:rPr lang="en-US" sz="1800" b="1" dirty="0" smtClean="0"/>
              <a:t>Smithsonian  </a:t>
            </a:r>
            <a:r>
              <a:rPr lang="en-US" sz="1800" b="1" dirty="0" err="1" smtClean="0"/>
              <a:t>Αgreement</a:t>
            </a:r>
            <a:r>
              <a:rPr lang="en-US" sz="1800" b="1" dirty="0" smtClean="0"/>
              <a:t> </a:t>
            </a:r>
            <a:r>
              <a:rPr lang="en-GB" sz="1800" b="1" dirty="0" smtClean="0"/>
              <a:t>(</a:t>
            </a:r>
            <a:r>
              <a:rPr lang="el-GR" sz="1800" b="1" dirty="0" smtClean="0"/>
              <a:t>1971</a:t>
            </a:r>
            <a:r>
              <a:rPr lang="en-GB" sz="1800" b="1" dirty="0" smtClean="0"/>
              <a:t>): </a:t>
            </a:r>
            <a:endParaRPr lang="el-GR" sz="1800" dirty="0" smtClean="0"/>
          </a:p>
          <a:p>
            <a:pPr lvl="3">
              <a:buFont typeface="Wingdings" pitchFamily="2" charset="2"/>
              <a:buChar char="q"/>
            </a:pPr>
            <a:r>
              <a:rPr lang="el-GR" sz="1800" b="1" dirty="0" smtClean="0"/>
              <a:t>Σταθερές ισοτιμίες (± 2,5%). </a:t>
            </a:r>
            <a:endParaRPr lang="el-GR" sz="1800" dirty="0" smtClean="0"/>
          </a:p>
          <a:p>
            <a:pPr lvl="3">
              <a:buFont typeface="Wingdings" pitchFamily="2" charset="2"/>
              <a:buChar char="q"/>
            </a:pPr>
            <a:r>
              <a:rPr lang="el-GR" sz="1800" b="1" dirty="0" smtClean="0"/>
              <a:t>Υποτίμηση δολαρίου (8%). </a:t>
            </a:r>
            <a:endParaRPr lang="el-GR" sz="1800" dirty="0" smtClean="0"/>
          </a:p>
          <a:p>
            <a:pPr lvl="3">
              <a:buFont typeface="Wingdings" pitchFamily="2" charset="2"/>
              <a:buChar char="q"/>
            </a:pPr>
            <a:r>
              <a:rPr lang="el-GR" sz="1800" b="1" dirty="0" smtClean="0"/>
              <a:t>Νέα τιμή χρυσού (1 ουγκιά = $38).</a:t>
            </a:r>
            <a:endParaRPr lang="el-GR" sz="1800" dirty="0" smtClean="0"/>
          </a:p>
          <a:p>
            <a:pPr lvl="0"/>
            <a:r>
              <a:rPr lang="el-GR" sz="1800" b="1" dirty="0" smtClean="0"/>
              <a:t>Σύσκεψη του ΔΝΤ (1974).</a:t>
            </a:r>
            <a:endParaRPr lang="el-GR" sz="1800" dirty="0" smtClean="0"/>
          </a:p>
          <a:p>
            <a:pPr lvl="0"/>
            <a:r>
              <a:rPr lang="el-GR" sz="1800" b="1" dirty="0" smtClean="0"/>
              <a:t>Σύσκεψη του ΔΝΤ (1976).</a:t>
            </a:r>
          </a:p>
          <a:p>
            <a:pPr lvl="0"/>
            <a:r>
              <a:rPr lang="el-GR" sz="1800" b="1" dirty="0" smtClean="0"/>
              <a:t>…</a:t>
            </a:r>
            <a:endParaRPr lang="el-GR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3657600"/>
            <a:ext cx="7543800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2000" b="1" dirty="0" smtClean="0">
                <a:solidFill>
                  <a:prstClr val="black"/>
                </a:solidFill>
              </a:rPr>
              <a:t>	Το σύστημα των κυμαινόμενων συναλλαγματικών ισοτιμιών έγινε αποδεκτό από όλες τις χώρες το 1978.</a:t>
            </a:r>
            <a:endParaRPr lang="el-GR" sz="2000" dirty="0" smtClean="0">
              <a:solidFill>
                <a:prstClr val="black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28600" y="4495800"/>
            <a:ext cx="845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Άρση μηχανισμών ελέγχου ροής </a:t>
            </a:r>
            <a:r>
              <a:rPr kumimoji="0" lang="el-G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κεφαλαίων </a:t>
            </a:r>
            <a:r>
              <a:rPr kumimoji="0" lang="el-G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en-GB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inflow</a:t>
            </a:r>
            <a:r>
              <a:rPr kumimoji="0" lang="el-G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en-GB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outflow</a:t>
            </a:r>
            <a:r>
              <a:rPr kumimoji="0" lang="el-G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114800" y="5334000"/>
            <a:ext cx="1981200" cy="1219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Σχετικοποίηση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του θεσμοθετημένου χώρου.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42" name="AutoShape 2"/>
          <p:cNvSpPr>
            <a:spLocks/>
          </p:cNvSpPr>
          <p:nvPr/>
        </p:nvSpPr>
        <p:spPr bwMode="auto">
          <a:xfrm>
            <a:off x="3657600" y="5181600"/>
            <a:ext cx="347663" cy="1371600"/>
          </a:xfrm>
          <a:prstGeom prst="rightBrace">
            <a:avLst>
              <a:gd name="adj1" fmla="val 96000"/>
              <a:gd name="adj2" fmla="val 50000"/>
            </a:avLst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990600" y="5013067"/>
            <a:ext cx="2590800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1978: ΗΠΑ </a:t>
            </a:r>
            <a:r>
              <a:rPr kumimoji="0" lang="el-G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κ΄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Δ. Γερμανία.</a:t>
            </a:r>
            <a:endPara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1979: Βρετανία.</a:t>
            </a:r>
            <a:endPara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1980: Ιαπωνία.</a:t>
            </a:r>
            <a:endPara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…</a:t>
            </a:r>
            <a:endPara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1990: Γαλλία, Ιταλία.</a:t>
            </a:r>
            <a:endPara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761999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800" dirty="0" smtClean="0"/>
          </a:p>
          <a:p>
            <a:r>
              <a:rPr lang="el-GR" sz="1900" b="1" dirty="0" smtClean="0"/>
              <a:t>1979 : υψηλός πληθωρισμός </a:t>
            </a:r>
            <a:r>
              <a:rPr lang="el-GR" sz="1900" b="1" dirty="0" smtClean="0">
                <a:sym typeface="Wingdings"/>
              </a:rPr>
              <a:t></a:t>
            </a:r>
            <a:r>
              <a:rPr lang="el-GR" sz="1900" b="1" dirty="0" smtClean="0"/>
              <a:t> υπεύθυνος για χαμηλή ανάπτυξη / ανεργία</a:t>
            </a:r>
            <a:endParaRPr lang="el-GR" sz="1900" dirty="0" smtClean="0"/>
          </a:p>
          <a:p>
            <a:pPr>
              <a:buNone/>
            </a:pPr>
            <a:endParaRPr lang="el-GR" sz="1900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09600" y="1752600"/>
            <a:ext cx="80772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Καταπολέμηση πληθωρισμού = πρωταρχικός στόχος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Α) Μείωση Κοινωνικών Δαπανών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Β) Υποβάθμιση ρυθμιστικού ρόλου του κράτους</a:t>
            </a:r>
          </a:p>
          <a:p>
            <a:pPr lvl="1" fontAlgn="base">
              <a:spcBef>
                <a:spcPct val="0"/>
              </a:spcBef>
              <a:spcAft>
                <a:spcPts val="1000"/>
              </a:spcAf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Γ) Πολιτική υψηλών επιτοκίων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52400"/>
            <a:ext cx="8610600" cy="52322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l-GR" sz="2800" b="1" u="sng" dirty="0" smtClean="0"/>
              <a:t>Νέα Οικονομική Περίοδος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295400" y="4191000"/>
            <a:ext cx="3124200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Πραγματικά (μέσα / ετήσια) επιτόκια δημόσιων τίτλων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19600" y="3733800"/>
          <a:ext cx="3982719" cy="2584025"/>
        </p:xfrm>
        <a:graphic>
          <a:graphicData uri="http://schemas.openxmlformats.org/drawingml/2006/table">
            <a:tbl>
              <a:tblPr/>
              <a:tblGrid>
                <a:gridCol w="1084149"/>
                <a:gridCol w="966726"/>
                <a:gridCol w="965922"/>
                <a:gridCol w="965922"/>
              </a:tblGrid>
              <a:tr h="2940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1960-69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1970-79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1980-89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40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ΗΠΑ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1.1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-0.3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6.5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8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Γερμανία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2.5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3.2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4.9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Γαλλία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1.5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-0.5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6.8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Ιταλία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0.4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-6.1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5.3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Η.Β.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1.7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-0.3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5.8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latin typeface="Times New Roman"/>
                          <a:ea typeface="Times New Roman"/>
                        </a:rPr>
                        <a:t>Ιαπωνία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1.2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-0.1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5.2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0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G-7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0.8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</a:rPr>
                        <a:t>-0.5</a:t>
                      </a:r>
                      <a:endParaRPr lang="el-G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el-G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597</Words>
  <Application>Microsoft Office PowerPoint</Application>
  <PresentationFormat>Προβολή στην οθόνη (4:3)</PresentationFormat>
  <Paragraphs>199</Paragraphs>
  <Slides>12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4" baseType="lpstr">
      <vt:lpstr>Office Theme</vt:lpstr>
      <vt:lpstr>Chart</vt:lpstr>
      <vt:lpstr>Σχολή της ρύθμισης (Lipietz, Jessop, Aglietta)</vt:lpstr>
      <vt:lpstr>Τύπος ρύθμισης</vt:lpstr>
      <vt:lpstr>River Rouge Plant – Ford Motor Company</vt:lpstr>
      <vt:lpstr>Διαφάνεια 4</vt:lpstr>
      <vt:lpstr>Λόγοι της κρίσης</vt:lpstr>
      <vt:lpstr>Διαφάνεια 6</vt:lpstr>
      <vt:lpstr>Διαφάνεια 7</vt:lpstr>
      <vt:lpstr>Προσπάθειες για σταθερή ρύθμιση των διεθνών σχέσεων</vt:lpstr>
      <vt:lpstr>Διαφάνεια 9</vt:lpstr>
      <vt:lpstr>Διαφάνεια 10</vt:lpstr>
      <vt:lpstr>Η εικόνα της απορύθμισης</vt:lpstr>
      <vt:lpstr>Διαφάνεια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Media Center</cp:lastModifiedBy>
  <cp:revision>13</cp:revision>
  <dcterms:created xsi:type="dcterms:W3CDTF">2006-08-16T00:00:00Z</dcterms:created>
  <dcterms:modified xsi:type="dcterms:W3CDTF">2011-10-29T16:24:04Z</dcterms:modified>
</cp:coreProperties>
</file>