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sldIdLst>
    <p:sldId id="446"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80" r:id="rId24"/>
    <p:sldId id="479"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3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E3160-27EE-4D5B-8DF9-6A7E332B3733}" type="datetimeFigureOut">
              <a:rPr lang="el-GR" smtClean="0"/>
              <a:t>5/5/2022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AA274-E806-402B-AB79-A60308BAB301}" type="slidenum">
              <a:rPr lang="el-GR" smtClean="0"/>
              <a:t>‹#›</a:t>
            </a:fld>
            <a:endParaRPr lang="el-GR"/>
          </a:p>
        </p:txBody>
      </p:sp>
    </p:spTree>
    <p:extLst>
      <p:ext uri="{BB962C8B-B14F-4D97-AF65-F5344CB8AC3E}">
        <p14:creationId xmlns:p14="http://schemas.microsoft.com/office/powerpoint/2010/main" val="310155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25708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83443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7040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19557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0398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04839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240708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6309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4428208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13268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70772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94615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52126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08903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4883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395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426343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3995673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8714648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a:t>
            </a:r>
            <a:r>
              <a:rPr lang="en-US" dirty="0">
                <a:latin typeface="Arial" panose="020B0604020202020204" pitchFamily="34" charset="0"/>
                <a:cs typeface="Arial" panose="020B0604020202020204" pitchFamily="34" charset="0"/>
              </a:rPr>
              <a:t>9</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FD4B33-8451-4FE2-B09C-7A818724788D}"/>
              </a:ext>
            </a:extLst>
          </p:cNvPr>
          <p:cNvSpPr txBox="1"/>
          <p:nvPr/>
        </p:nvSpPr>
        <p:spPr>
          <a:xfrm>
            <a:off x="3753404" y="485598"/>
            <a:ext cx="4685191"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Συστήματα επιδημιολογικής επιτήρησης</a:t>
            </a:r>
          </a:p>
        </p:txBody>
      </p:sp>
      <p:sp>
        <p:nvSpPr>
          <p:cNvPr id="8" name="TextBox 7">
            <a:extLst>
              <a:ext uri="{FF2B5EF4-FFF2-40B4-BE49-F238E27FC236}">
                <a16:creationId xmlns:a16="http://schemas.microsoft.com/office/drawing/2014/main" id="{EEE2E2AB-C88F-48A8-BC2F-D877772DFD38}"/>
              </a:ext>
            </a:extLst>
          </p:cNvPr>
          <p:cNvSpPr txBox="1"/>
          <p:nvPr/>
        </p:nvSpPr>
        <p:spPr>
          <a:xfrm>
            <a:off x="630314" y="854930"/>
            <a:ext cx="11168110" cy="502669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επιτήρηση των νοσημάτων επιτυγχάνεται με την ανάπτυξη και καθιέρωση ενός συστήματος επιδημιολογικής επιτήρησης αυτών των νοσημάτων. Όσον αφορά τα τρόφιμα, ένα αποτελεσματικό σύστημα επιτήρησης των τροφιμογενών νοσημάτων θα επιτύχει τα εξής: </a:t>
            </a:r>
          </a:p>
          <a:p>
            <a:pPr marL="285750" indent="-285750" algn="just">
              <a:lnSpc>
                <a:spcPct val="150000"/>
              </a:lnSpc>
              <a:buFont typeface="Wingdings" panose="05000000000000000000" pitchFamily="2" charset="2"/>
              <a:buChar char="ü"/>
            </a:pPr>
            <a:r>
              <a:rPr lang="el-GR" b="1" dirty="0">
                <a:latin typeface="Arial" panose="020B0604020202020204" pitchFamily="34" charset="0"/>
                <a:cs typeface="Arial" panose="020B0604020202020204" pitchFamily="34" charset="0"/>
              </a:rPr>
              <a:t>Συστηματική συλλογή στοιχείων </a:t>
            </a:r>
            <a:r>
              <a:rPr lang="el-GR" dirty="0">
                <a:latin typeface="Arial" panose="020B0604020202020204" pitchFamily="34" charset="0"/>
                <a:cs typeface="Arial" panose="020B0604020202020204" pitchFamily="34" charset="0"/>
              </a:rPr>
              <a:t>εμφάνισης κρουσμάτων τροφιμογενών νοσημάτων και επιδημικών συρροών κρουσμάτων. </a:t>
            </a:r>
          </a:p>
          <a:p>
            <a:pPr marL="285750" indent="-285750" algn="just">
              <a:lnSpc>
                <a:spcPct val="150000"/>
              </a:lnSpc>
              <a:buFont typeface="Wingdings" panose="05000000000000000000" pitchFamily="2" charset="2"/>
              <a:buChar char="ü"/>
            </a:pPr>
            <a:r>
              <a:rPr lang="el-GR" b="1" dirty="0">
                <a:latin typeface="Arial" panose="020B0604020202020204" pitchFamily="34" charset="0"/>
                <a:cs typeface="Arial" panose="020B0604020202020204" pitchFamily="34" charset="0"/>
              </a:rPr>
              <a:t>Καθοδήγηση και διερεύνηση </a:t>
            </a:r>
            <a:r>
              <a:rPr lang="el-GR" dirty="0">
                <a:latin typeface="Arial" panose="020B0604020202020204" pitchFamily="34" charset="0"/>
                <a:cs typeface="Arial" panose="020B0604020202020204" pitchFamily="34" charset="0"/>
              </a:rPr>
              <a:t>των περιστατικών νόσου και των συρροών κρουσμάτων που σχετίζονται με την κατανάλωση τροφίμων.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Καθορισμός εάν η υπό διερεύνηση συρροή κρουσμάτων αποτελεί τμήμα μεγαλύτερης συρροής και συντονισμός αυτής της ευρύτερης διερεύνησης. </a:t>
            </a:r>
          </a:p>
          <a:p>
            <a:pPr marL="285750" indent="-285750" algn="just">
              <a:lnSpc>
                <a:spcPct val="150000"/>
              </a:lnSpc>
              <a:buFont typeface="Wingdings" panose="05000000000000000000" pitchFamily="2" charset="2"/>
              <a:buChar char="ü"/>
            </a:pPr>
            <a:r>
              <a:rPr lang="el-GR" b="1" dirty="0">
                <a:latin typeface="Arial" panose="020B0604020202020204" pitchFamily="34" charset="0"/>
                <a:cs typeface="Arial" panose="020B0604020202020204" pitchFamily="34" charset="0"/>
              </a:rPr>
              <a:t>Ανάλυση και ερμηνεία των δεδομένων </a:t>
            </a:r>
            <a:r>
              <a:rPr lang="el-GR" dirty="0">
                <a:latin typeface="Arial" panose="020B0604020202020204" pitchFamily="34" charset="0"/>
                <a:cs typeface="Arial" panose="020B0604020202020204" pitchFamily="34" charset="0"/>
              </a:rPr>
              <a:t>επιτήρησης και των στοιχείων της διερεύνησης. </a:t>
            </a:r>
          </a:p>
          <a:p>
            <a:pPr marL="285750" indent="-285750" algn="just">
              <a:lnSpc>
                <a:spcPct val="150000"/>
              </a:lnSpc>
              <a:buFont typeface="Wingdings" panose="05000000000000000000" pitchFamily="2" charset="2"/>
              <a:buChar char="ü"/>
            </a:pPr>
            <a:r>
              <a:rPr lang="el-GR" b="1" dirty="0">
                <a:latin typeface="Arial" panose="020B0604020202020204" pitchFamily="34" charset="0"/>
                <a:cs typeface="Arial" panose="020B0604020202020204" pitchFamily="34" charset="0"/>
              </a:rPr>
              <a:t>Διάδοση των πληροφοριών </a:t>
            </a:r>
            <a:r>
              <a:rPr lang="el-GR" dirty="0">
                <a:latin typeface="Arial" panose="020B0604020202020204" pitchFamily="34" charset="0"/>
                <a:cs typeface="Arial" panose="020B0604020202020204" pitchFamily="34" charset="0"/>
              </a:rPr>
              <a:t>ενοποιημένης επιτήρησης σε κατάλληλους οργανισμούς και συνεργαζόμενους φορείς Δημόσιας Υγείας.</a:t>
            </a:r>
          </a:p>
        </p:txBody>
      </p:sp>
    </p:spTree>
    <p:extLst>
      <p:ext uri="{BB962C8B-B14F-4D97-AF65-F5344CB8AC3E}">
        <p14:creationId xmlns:p14="http://schemas.microsoft.com/office/powerpoint/2010/main" val="365539339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DA48C1-72A8-4C09-9F79-E372E8F6C9AA}"/>
              </a:ext>
            </a:extLst>
          </p:cNvPr>
          <p:cNvSpPr txBox="1"/>
          <p:nvPr/>
        </p:nvSpPr>
        <p:spPr>
          <a:xfrm>
            <a:off x="2422494" y="435875"/>
            <a:ext cx="7347011"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Ροή δεδομένων κατά την επιδημιολογική επιτήρηση νοσημάτων</a:t>
            </a:r>
          </a:p>
        </p:txBody>
      </p:sp>
      <p:pic>
        <p:nvPicPr>
          <p:cNvPr id="8" name="Picture 7">
            <a:extLst>
              <a:ext uri="{FF2B5EF4-FFF2-40B4-BE49-F238E27FC236}">
                <a16:creationId xmlns:a16="http://schemas.microsoft.com/office/drawing/2014/main" id="{FEA1AAB5-E6E1-43ED-BB84-337C8C7C57A7}"/>
              </a:ext>
            </a:extLst>
          </p:cNvPr>
          <p:cNvPicPr>
            <a:picLocks noChangeAspect="1"/>
          </p:cNvPicPr>
          <p:nvPr/>
        </p:nvPicPr>
        <p:blipFill rotWithShape="1">
          <a:blip r:embed="rId2"/>
          <a:srcRect l="23082" t="29385" r="35413" b="12881"/>
          <a:stretch/>
        </p:blipFill>
        <p:spPr>
          <a:xfrm>
            <a:off x="2735802" y="1247665"/>
            <a:ext cx="6720396" cy="5174460"/>
          </a:xfrm>
          <a:prstGeom prst="rect">
            <a:avLst/>
          </a:prstGeom>
        </p:spPr>
      </p:pic>
    </p:spTree>
    <p:extLst>
      <p:ext uri="{BB962C8B-B14F-4D97-AF65-F5344CB8AC3E}">
        <p14:creationId xmlns:p14="http://schemas.microsoft.com/office/powerpoint/2010/main" val="298229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1E62A0-1292-4270-A358-6250AC97D238}"/>
              </a:ext>
            </a:extLst>
          </p:cNvPr>
          <p:cNvSpPr txBox="1"/>
          <p:nvPr/>
        </p:nvSpPr>
        <p:spPr>
          <a:xfrm>
            <a:off x="3251816" y="547741"/>
            <a:ext cx="5688368"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Σχεδιασμός συστήματος επιτήρησης νοσημάτων</a:t>
            </a:r>
          </a:p>
        </p:txBody>
      </p:sp>
      <p:sp>
        <p:nvSpPr>
          <p:cNvPr id="8" name="TextBox 7">
            <a:extLst>
              <a:ext uri="{FF2B5EF4-FFF2-40B4-BE49-F238E27FC236}">
                <a16:creationId xmlns:a16="http://schemas.microsoft.com/office/drawing/2014/main" id="{69685308-0115-458A-8050-49DC32195A14}"/>
              </a:ext>
            </a:extLst>
          </p:cNvPr>
          <p:cNvSpPr txBox="1"/>
          <p:nvPr/>
        </p:nvSpPr>
        <p:spPr>
          <a:xfrm>
            <a:off x="1720418" y="1059116"/>
            <a:ext cx="8751163" cy="502701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Τα βήματα ενός συστήματος επιδημιολογικής επιτήρησης νοσημάτων είναι τα εξείς:</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Καθορισμός στόχων του συστήματος επιτήρησης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Καθορισμός βασικών χαρακτηριστικών του συστήματος επιτήρησης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Ανάπτυξη ορισμών κρούσματος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Καθορισμός πηγής(-ών) στοιχείων</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Ανάπτυξη εργαλείου(-ων) συλλογής στοιχείων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Καθορισμός ροής και τρόπου μεταβίβασης στοιχείων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Ανάπτυξη (και έλεγχος) τρόπου ανάλυσης στοιχείων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Δοκιμή μεθόδων συστήματος στην πράξη/στο πεδίο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Σχεδιασμός διαδικασιών ερμηνείας και απόκρισης</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Σχεδιασμός μηχανισμών για τη διάχυση πληροφοριών </a:t>
            </a:r>
          </a:p>
          <a:p>
            <a:pPr marL="342900" indent="-342900" algn="just">
              <a:lnSpc>
                <a:spcPct val="150000"/>
              </a:lnSpc>
              <a:buAutoNum type="arabicPeriod"/>
            </a:pPr>
            <a:r>
              <a:rPr lang="el-GR" dirty="0">
                <a:latin typeface="Arial" panose="020B0604020202020204" pitchFamily="34" charset="0"/>
                <a:cs typeface="Arial" panose="020B0604020202020204" pitchFamily="34" charset="0"/>
              </a:rPr>
              <a:t> Απαραίτητοι πόροι (ανθρώπινο δυναμικό – υποδομή)</a:t>
            </a:r>
          </a:p>
        </p:txBody>
      </p:sp>
    </p:spTree>
    <p:extLst>
      <p:ext uri="{BB962C8B-B14F-4D97-AF65-F5344CB8AC3E}">
        <p14:creationId xmlns:p14="http://schemas.microsoft.com/office/powerpoint/2010/main" val="23515208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496B66-A3C9-4C64-9C6C-E6AF5772AA7F}"/>
              </a:ext>
            </a:extLst>
          </p:cNvPr>
          <p:cNvSpPr txBox="1"/>
          <p:nvPr/>
        </p:nvSpPr>
        <p:spPr>
          <a:xfrm>
            <a:off x="2568976" y="2161986"/>
            <a:ext cx="7054048" cy="253402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a:t>
            </a:r>
            <a:r>
              <a:rPr lang="el-GR" b="1" dirty="0">
                <a:latin typeface="Arial" panose="020B0604020202020204" pitchFamily="34" charset="0"/>
                <a:cs typeface="Arial" panose="020B0604020202020204" pitchFamily="34" charset="0"/>
              </a:rPr>
              <a:t>στόχοι του συστήματος </a:t>
            </a:r>
            <a:r>
              <a:rPr lang="el-GR" dirty="0">
                <a:latin typeface="Arial" panose="020B0604020202020204" pitchFamily="34" charset="0"/>
                <a:cs typeface="Arial" panose="020B0604020202020204" pitchFamily="34" charset="0"/>
              </a:rPr>
              <a:t>πρέπει να είναι «έξυπνοι» (“SMART”):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Specific – Συγκεκριμένοι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Measurable – Μετρήσιμοι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Acceptable – Αποδεκτοί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Realistic – Πραγματοποιήσιμοι (ρεαλιστικοί)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Time-related – Με χρονικό ορίζοντα</a:t>
            </a:r>
          </a:p>
        </p:txBody>
      </p:sp>
    </p:spTree>
    <p:extLst>
      <p:ext uri="{BB962C8B-B14F-4D97-AF65-F5344CB8AC3E}">
        <p14:creationId xmlns:p14="http://schemas.microsoft.com/office/powerpoint/2010/main" val="15432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70805B-0B0A-44E8-9ABD-A451A40CC0F6}"/>
              </a:ext>
            </a:extLst>
          </p:cNvPr>
          <p:cNvSpPr txBox="1"/>
          <p:nvPr/>
        </p:nvSpPr>
        <p:spPr>
          <a:xfrm>
            <a:off x="2150985" y="586797"/>
            <a:ext cx="7890029"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Καθορισμός βασικών χαρακτηριστικών του συστήματος επιτήρησης</a:t>
            </a:r>
          </a:p>
        </p:txBody>
      </p:sp>
      <p:sp>
        <p:nvSpPr>
          <p:cNvPr id="8" name="TextBox 7">
            <a:extLst>
              <a:ext uri="{FF2B5EF4-FFF2-40B4-BE49-F238E27FC236}">
                <a16:creationId xmlns:a16="http://schemas.microsoft.com/office/drawing/2014/main" id="{87EEAF9E-5B95-4018-8F0E-B4A357154F74}"/>
              </a:ext>
            </a:extLst>
          </p:cNvPr>
          <p:cNvSpPr txBox="1"/>
          <p:nvPr/>
        </p:nvSpPr>
        <p:spPr>
          <a:xfrm>
            <a:off x="1007614" y="956129"/>
            <a:ext cx="10176770" cy="378052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Τα βασικά χαρακτηριστικά του συστήματος επιτήρησης που πρέπει να καθοριστούν εκ των προτέρων συνοψίζονται στα ακόλουθα: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Πρωτοβουλία δήλωσης νοσήματος (ποιος;) (π.χ. παθητική ή ενεργητική)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Τύπος συστήματος (π.χ. καθολικό ή παρατηρητές νοσηρότητας στην πρωτοβάθμια φροντίδα υγείας, μόνιμο ή πρόσκαιρο)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Τύπος δεδομένων (π.χ. ατομικά ή αθροιστικά, κρούσματα ή συρροές κρουσμάτων/επιδημίες)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Τύπος διάγνωσης (π.χ. κλινική ή εργαστηριακή, διάγνωση ή συμπτώματα)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Νομικό πλαίσιο (π.χ. υποχρεωτική ή εθελοντική δήλωση, εμπιστευτικές ή ανώνυμες πληροφορίες) </a:t>
            </a:r>
          </a:p>
        </p:txBody>
      </p:sp>
    </p:spTree>
    <p:extLst>
      <p:ext uri="{BB962C8B-B14F-4D97-AF65-F5344CB8AC3E}">
        <p14:creationId xmlns:p14="http://schemas.microsoft.com/office/powerpoint/2010/main" val="65259528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63B596-D3C2-43E6-A31A-741BD5A28A28}"/>
              </a:ext>
            </a:extLst>
          </p:cNvPr>
          <p:cNvSpPr txBox="1"/>
          <p:nvPr/>
        </p:nvSpPr>
        <p:spPr>
          <a:xfrm>
            <a:off x="693938" y="1978331"/>
            <a:ext cx="10804124"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επιδημιολογική επιτήρηση μπορεί να είναι </a:t>
            </a:r>
            <a:r>
              <a:rPr lang="el-GR" b="1" dirty="0">
                <a:latin typeface="Arial" panose="020B0604020202020204" pitchFamily="34" charset="0"/>
                <a:cs typeface="Arial" panose="020B0604020202020204" pitchFamily="34" charset="0"/>
              </a:rPr>
              <a:t>ενεργητική</a:t>
            </a:r>
            <a:r>
              <a:rPr lang="el-GR" dirty="0">
                <a:latin typeface="Arial" panose="020B0604020202020204" pitchFamily="34" charset="0"/>
                <a:cs typeface="Arial" panose="020B0604020202020204" pitchFamily="34" charset="0"/>
              </a:rPr>
              <a:t> όταν από το τμήμα επιδημιολογίας τηλεφωνούν στους χώρους παροχής υπηρεσιών υγείας για να ρωτήσουν και να συλλέξουν στοιχεία σχετικά με την ύπαρξη περιστατικών (κρουσμάτων) κάποιου νοσήματος. </a:t>
            </a:r>
            <a:endParaRPr lang="en-US"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Στην </a:t>
            </a:r>
            <a:r>
              <a:rPr lang="el-GR" b="1" dirty="0">
                <a:latin typeface="Arial" panose="020B0604020202020204" pitchFamily="34" charset="0"/>
                <a:cs typeface="Arial" panose="020B0604020202020204" pitchFamily="34" charset="0"/>
              </a:rPr>
              <a:t>παθητική</a:t>
            </a:r>
            <a:r>
              <a:rPr lang="el-GR" dirty="0">
                <a:latin typeface="Arial" panose="020B0604020202020204" pitchFamily="34" charset="0"/>
                <a:cs typeface="Arial" panose="020B0604020202020204" pitchFamily="34" charset="0"/>
              </a:rPr>
              <a:t> επιδημιολογική επιτήρηση αναμένεται η δήλωση των περιστατικών ενός νοσήματος. </a:t>
            </a:r>
          </a:p>
        </p:txBody>
      </p:sp>
    </p:spTree>
    <p:extLst>
      <p:ext uri="{BB962C8B-B14F-4D97-AF65-F5344CB8AC3E}">
        <p14:creationId xmlns:p14="http://schemas.microsoft.com/office/powerpoint/2010/main" val="16493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F7B265-1BF8-4C27-B622-81973E89F36E}"/>
              </a:ext>
            </a:extLst>
          </p:cNvPr>
          <p:cNvSpPr txBox="1"/>
          <p:nvPr/>
        </p:nvSpPr>
        <p:spPr>
          <a:xfrm>
            <a:off x="3810740" y="547741"/>
            <a:ext cx="4161408"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Ανάπτυξη ορισμών κρούσματος</a:t>
            </a:r>
          </a:p>
        </p:txBody>
      </p:sp>
      <p:sp>
        <p:nvSpPr>
          <p:cNvPr id="8" name="TextBox 7">
            <a:extLst>
              <a:ext uri="{FF2B5EF4-FFF2-40B4-BE49-F238E27FC236}">
                <a16:creationId xmlns:a16="http://schemas.microsoft.com/office/drawing/2014/main" id="{6ADACDA1-FD4E-453E-9ECD-82FBEDAB2BCF}"/>
              </a:ext>
            </a:extLst>
          </p:cNvPr>
          <p:cNvSpPr txBox="1"/>
          <p:nvPr/>
        </p:nvSpPr>
        <p:spPr>
          <a:xfrm>
            <a:off x="630313" y="998633"/>
            <a:ext cx="11212497" cy="294920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Ένα κρούσμα αρχικά χαρακτηρίζεται «ύποπτο» όταν αναφέρεται στην εμφάνιση συμπτωμάτων μιας νόσου (</a:t>
            </a:r>
            <a:r>
              <a:rPr lang="el-GR" b="1" dirty="0">
                <a:latin typeface="Arial" panose="020B0604020202020204" pitchFamily="34" charset="0"/>
                <a:cs typeface="Arial" panose="020B0604020202020204" pitchFamily="34" charset="0"/>
              </a:rPr>
              <a:t>ύποπτο κρούσμα</a:t>
            </a:r>
            <a:r>
              <a:rPr lang="el-GR" dirty="0">
                <a:latin typeface="Arial" panose="020B0604020202020204" pitchFamily="34" charset="0"/>
                <a:cs typeface="Arial" panose="020B0604020202020204" pitchFamily="34" charset="0"/>
              </a:rPr>
              <a:t>), στη συνέχεια θεωρείται «ενδεχόμενο» και «πιθανό» αντίστοιχα όταν ο νοσών καταλήγει στην αναζήτηση ιατρικής βοήθειας (</a:t>
            </a:r>
            <a:r>
              <a:rPr lang="el-GR" b="1" dirty="0">
                <a:latin typeface="Arial" panose="020B0604020202020204" pitchFamily="34" charset="0"/>
                <a:cs typeface="Arial" panose="020B0604020202020204" pitchFamily="34" charset="0"/>
              </a:rPr>
              <a:t>ενδεχόμενο κρούσμα</a:t>
            </a:r>
            <a:r>
              <a:rPr lang="el-GR" dirty="0">
                <a:latin typeface="Arial" panose="020B0604020202020204" pitchFamily="34" charset="0"/>
                <a:cs typeface="Arial" panose="020B0604020202020204" pitchFamily="34" charset="0"/>
              </a:rPr>
              <a:t>) κατά την οποία επιβεβαιώνεται η κλινική εικόνα της νόσου και ζητείται από τον ιατρό ο εργαστηριακός έλεγχος δείγματος του νοσούντος (</a:t>
            </a:r>
            <a:r>
              <a:rPr lang="el-GR" b="1" dirty="0">
                <a:latin typeface="Arial" panose="020B0604020202020204" pitchFamily="34" charset="0"/>
                <a:cs typeface="Arial" panose="020B0604020202020204" pitchFamily="34" charset="0"/>
              </a:rPr>
              <a:t>πιθανό κρούσμα</a:t>
            </a:r>
            <a:r>
              <a:rPr lang="el-GR" dirty="0">
                <a:latin typeface="Arial" panose="020B0604020202020204" pitchFamily="34" charset="0"/>
                <a:cs typeface="Arial" panose="020B0604020202020204" pitchFamily="34" charset="0"/>
              </a:rPr>
              <a:t>). Τελικά, το κρούσμα καταλήγει ως «επιβεβαιωμένο» όταν υπάρχει εργαστηριακή επιβεβαίωση της παρουσίας του παθογόνου αιτίου στον νοσούντα, μέσω του εργαστηριακού ελέγχου του αντίστοιχου δείγματος (</a:t>
            </a:r>
            <a:r>
              <a:rPr lang="el-GR" b="1" dirty="0">
                <a:latin typeface="Arial" panose="020B0604020202020204" pitchFamily="34" charset="0"/>
                <a:cs typeface="Arial" panose="020B0604020202020204" pitchFamily="34" charset="0"/>
              </a:rPr>
              <a:t>επιβεβαιωμένο κρούσμα</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421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4D39D3-779D-4AE7-BB11-F7B18FFF3599}"/>
              </a:ext>
            </a:extLst>
          </p:cNvPr>
          <p:cNvSpPr txBox="1"/>
          <p:nvPr/>
        </p:nvSpPr>
        <p:spPr>
          <a:xfrm>
            <a:off x="3771345" y="458964"/>
            <a:ext cx="464931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Καθορισμός πηγής (-ών) στοιχείων</a:t>
            </a:r>
          </a:p>
        </p:txBody>
      </p:sp>
      <p:sp>
        <p:nvSpPr>
          <p:cNvPr id="8" name="TextBox 7">
            <a:extLst>
              <a:ext uri="{FF2B5EF4-FFF2-40B4-BE49-F238E27FC236}">
                <a16:creationId xmlns:a16="http://schemas.microsoft.com/office/drawing/2014/main" id="{24E32515-69BA-4682-B8E2-DDEFA97A4C7D}"/>
              </a:ext>
            </a:extLst>
          </p:cNvPr>
          <p:cNvSpPr txBox="1"/>
          <p:nvPr/>
        </p:nvSpPr>
        <p:spPr>
          <a:xfrm>
            <a:off x="2244200" y="906392"/>
            <a:ext cx="7703599" cy="369332"/>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Πηγές για τη συλλογή δεδομένων επιδημιολογικής επιτήρησης είναι</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194C130-CDAB-4397-AA4A-4744EC013E58}"/>
              </a:ext>
            </a:extLst>
          </p:cNvPr>
          <p:cNvSpPr txBox="1"/>
          <p:nvPr/>
        </p:nvSpPr>
        <p:spPr>
          <a:xfrm>
            <a:off x="983570" y="1353820"/>
            <a:ext cx="10681688" cy="378052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Υπηρεσίες υγείας (πρωτοβάθμια φροντίδα υγείας, αρχεία τμημάτων επειγόντων περιστατικών, αρχεία νοσοκομείου βάσει εξιτηρίων – νοσοκομειακή νοσηλεία, δημόσιος ή ιδιωτικός τομέας)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Εργαστήρια (δημόσιος ή ιδιωτικός τομέας, γενικά εργαστήρια ή κέντρα αναφοράς, κλινικά ή περιβαλλοντικά δείγματα)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Υπηρεσίες περιβαλλοντικού ελέγχου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Κτηνιατρικές υπηρεσίες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Κοινωνικές δομές/υπηρεσίες (π.χ. καταγραφή απουσιών από σχολεία/εργασία, τηλεφωνικές κλήσεις γραμμών βοήθειας)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Κατανάλωση προϊόντων (π.χ. πωλήσεις αντιδιαρροϊκών φαρμάκων)</a:t>
            </a:r>
          </a:p>
        </p:txBody>
      </p:sp>
      <p:sp>
        <p:nvSpPr>
          <p:cNvPr id="12" name="TextBox 11">
            <a:extLst>
              <a:ext uri="{FF2B5EF4-FFF2-40B4-BE49-F238E27FC236}">
                <a16:creationId xmlns:a16="http://schemas.microsoft.com/office/drawing/2014/main" id="{BE735CD7-D1C5-46E7-B62C-ABCDDA753BCF}"/>
              </a:ext>
            </a:extLst>
          </p:cNvPr>
          <p:cNvSpPr txBox="1"/>
          <p:nvPr/>
        </p:nvSpPr>
        <p:spPr>
          <a:xfrm>
            <a:off x="294442" y="5951608"/>
            <a:ext cx="11603113" cy="369332"/>
          </a:xfrm>
          <a:prstGeom prst="rect">
            <a:avLst/>
          </a:prstGeom>
          <a:noFill/>
        </p:spPr>
        <p:txBody>
          <a:bodyPr wrap="square">
            <a:spAutoFit/>
          </a:bodyPr>
          <a:lstStyle/>
          <a:p>
            <a:r>
              <a:rPr lang="en-US" i="1" dirty="0">
                <a:latin typeface="Arial" panose="020B0604020202020204" pitchFamily="34" charset="0"/>
                <a:cs typeface="Arial" panose="020B0604020202020204" pitchFamily="34" charset="0"/>
              </a:rPr>
              <a:t>O </a:t>
            </a:r>
            <a:r>
              <a:rPr lang="el-GR" i="1" dirty="0">
                <a:latin typeface="Arial" panose="020B0604020202020204" pitchFamily="34" charset="0"/>
                <a:cs typeface="Arial" panose="020B0604020202020204" pitchFamily="34" charset="0"/>
              </a:rPr>
              <a:t>συνδυασμός περισσότερων της μίας πηγής άντλησης στοιχείων, βοηθά στη βελτίωση της εγκυρότητάς τους</a:t>
            </a:r>
            <a:r>
              <a:rPr lang="en-US" i="1" dirty="0">
                <a:latin typeface="Arial" panose="020B0604020202020204" pitchFamily="34" charset="0"/>
                <a:cs typeface="Arial" panose="020B0604020202020204" pitchFamily="34" charset="0"/>
              </a:rPr>
              <a:t>!</a:t>
            </a:r>
            <a:endParaRPr lang="el-GR"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69674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CF196A-CC67-4979-B300-B16678B88584}"/>
              </a:ext>
            </a:extLst>
          </p:cNvPr>
          <p:cNvSpPr txBox="1"/>
          <p:nvPr/>
        </p:nvSpPr>
        <p:spPr>
          <a:xfrm>
            <a:off x="3195961" y="299166"/>
            <a:ext cx="5481591" cy="369332"/>
          </a:xfrm>
          <a:prstGeom prst="rect">
            <a:avLst/>
          </a:prstGeom>
          <a:noFill/>
        </p:spPr>
        <p:txBody>
          <a:bodyPr wrap="square">
            <a:spAutoFit/>
          </a:bodyPr>
          <a:lstStyle/>
          <a:p>
            <a:pPr algn="just"/>
            <a:r>
              <a:rPr lang="el-GR" b="1" dirty="0">
                <a:latin typeface="Arial" panose="020B0604020202020204" pitchFamily="34" charset="0"/>
                <a:cs typeface="Arial" panose="020B0604020202020204" pitchFamily="34" charset="0"/>
              </a:rPr>
              <a:t>Ανάπτυξη εργαλείου (-ων) συλλογής στοιχείων</a:t>
            </a:r>
          </a:p>
        </p:txBody>
      </p:sp>
      <p:sp>
        <p:nvSpPr>
          <p:cNvPr id="8" name="TextBox 7">
            <a:extLst>
              <a:ext uri="{FF2B5EF4-FFF2-40B4-BE49-F238E27FC236}">
                <a16:creationId xmlns:a16="http://schemas.microsoft.com/office/drawing/2014/main" id="{824331D5-42CC-4D77-B5C6-3E773BF23DB4}"/>
              </a:ext>
            </a:extLst>
          </p:cNvPr>
          <p:cNvSpPr txBox="1"/>
          <p:nvPr/>
        </p:nvSpPr>
        <p:spPr>
          <a:xfrm>
            <a:off x="541538" y="668498"/>
            <a:ext cx="10910655"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Τα δεδομένα θα πρέπει να συγκεντρώνονται με έναν συγκεκριμένο τρόπο και να έχει αναπτυχθεί ένα σταθερό εργαλείο για τη συλλογή τους. Τα απαραίτητα στοιχεία είναι ο τόπος, ο χρόνος εμφάνισης της νόσου και χαρακτηριστικά για τα άτομα, όπως δημογραφικά στοιχεία και στοιχεία επικοινωνίας, παράγοντες κινδύνου ή προστασίας, κλινικές και εργαστηριακές πληροφορίες.</a:t>
            </a:r>
          </a:p>
        </p:txBody>
      </p:sp>
      <p:sp>
        <p:nvSpPr>
          <p:cNvPr id="10" name="TextBox 9">
            <a:extLst>
              <a:ext uri="{FF2B5EF4-FFF2-40B4-BE49-F238E27FC236}">
                <a16:creationId xmlns:a16="http://schemas.microsoft.com/office/drawing/2014/main" id="{F3B85136-A1CD-4083-B324-D67012CF4CB2}"/>
              </a:ext>
            </a:extLst>
          </p:cNvPr>
          <p:cNvSpPr txBox="1"/>
          <p:nvPr/>
        </p:nvSpPr>
        <p:spPr>
          <a:xfrm>
            <a:off x="2949605" y="2678382"/>
            <a:ext cx="609452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Καθορισμός ροής και τρόπου μεταβίβασης στοιχείων</a:t>
            </a:r>
          </a:p>
        </p:txBody>
      </p:sp>
      <p:sp>
        <p:nvSpPr>
          <p:cNvPr id="12" name="TextBox 11">
            <a:extLst>
              <a:ext uri="{FF2B5EF4-FFF2-40B4-BE49-F238E27FC236}">
                <a16:creationId xmlns:a16="http://schemas.microsoft.com/office/drawing/2014/main" id="{3132B7ED-B523-4EFA-BAEF-2F660B4FDC32}"/>
              </a:ext>
            </a:extLst>
          </p:cNvPr>
          <p:cNvSpPr txBox="1"/>
          <p:nvPr/>
        </p:nvSpPr>
        <p:spPr>
          <a:xfrm>
            <a:off x="541538" y="3071623"/>
            <a:ext cx="10910655" cy="128721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Θα πρέπει να έχει οριστεί η συχνότητα (π.χ. ημερήσια, εβδομαδιαία, μηνιαία) και το μέσο συλλογής (π.χ. τηλέφωνο, τηλεομοιοτυπία, ηλεκτρονική αλληλογραφία) των στοιχείων, ενώ θα πρέπει να έχει ληφθεί μέριμνα για θέματα ασφάλειας (π.χ. φυσική ή ηλεκτρονική).</a:t>
            </a:r>
          </a:p>
        </p:txBody>
      </p:sp>
    </p:spTree>
    <p:extLst>
      <p:ext uri="{BB962C8B-B14F-4D97-AF65-F5344CB8AC3E}">
        <p14:creationId xmlns:p14="http://schemas.microsoft.com/office/powerpoint/2010/main" val="198288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138B51-1AEA-46FE-ADB7-D3F5860429C2}"/>
              </a:ext>
            </a:extLst>
          </p:cNvPr>
          <p:cNvSpPr txBox="1"/>
          <p:nvPr/>
        </p:nvSpPr>
        <p:spPr>
          <a:xfrm>
            <a:off x="3048740" y="325800"/>
            <a:ext cx="6094520" cy="369332"/>
          </a:xfrm>
          <a:prstGeom prst="rect">
            <a:avLst/>
          </a:prstGeom>
          <a:noFill/>
        </p:spPr>
        <p:txBody>
          <a:bodyPr wrap="square">
            <a:spAutoFit/>
          </a:bodyPr>
          <a:lstStyle/>
          <a:p>
            <a:pPr algn="just"/>
            <a:r>
              <a:rPr lang="el-GR" b="1" dirty="0">
                <a:latin typeface="Arial" panose="020B0604020202020204" pitchFamily="34" charset="0"/>
                <a:cs typeface="Arial" panose="020B0604020202020204" pitchFamily="34" charset="0"/>
              </a:rPr>
              <a:t>Ανάπτυξη (και έλεγχος) τρόπου ανάλυσης στοιχείων</a:t>
            </a:r>
          </a:p>
        </p:txBody>
      </p:sp>
      <p:sp>
        <p:nvSpPr>
          <p:cNvPr id="8" name="TextBox 7">
            <a:extLst>
              <a:ext uri="{FF2B5EF4-FFF2-40B4-BE49-F238E27FC236}">
                <a16:creationId xmlns:a16="http://schemas.microsoft.com/office/drawing/2014/main" id="{47703820-D336-466F-AAFA-A3717201BBC8}"/>
              </a:ext>
            </a:extLst>
          </p:cNvPr>
          <p:cNvSpPr txBox="1"/>
          <p:nvPr/>
        </p:nvSpPr>
        <p:spPr>
          <a:xfrm>
            <a:off x="810086" y="695132"/>
            <a:ext cx="11023848"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Κατά την ανάλυση των στοιχείων που συγκεντρώνονται μας ενδιαφέρει το τι υπολογίζεται (π.χ. ποσοστά, δείκτες) και πως παρουσιάζεται (π.χ. κατά γεωγραφική ενότητα, στατιστικές δοκιμασίες για σύγκριση με ‘αναμενόμενα’).</a:t>
            </a:r>
          </a:p>
        </p:txBody>
      </p:sp>
      <p:sp>
        <p:nvSpPr>
          <p:cNvPr id="10" name="TextBox 9">
            <a:extLst>
              <a:ext uri="{FF2B5EF4-FFF2-40B4-BE49-F238E27FC236}">
                <a16:creationId xmlns:a16="http://schemas.microsoft.com/office/drawing/2014/main" id="{6F47B0E0-3A31-4CD5-A0BC-535C6D357AEF}"/>
              </a:ext>
            </a:extLst>
          </p:cNvPr>
          <p:cNvSpPr txBox="1"/>
          <p:nvPr/>
        </p:nvSpPr>
        <p:spPr>
          <a:xfrm>
            <a:off x="3048740" y="2351996"/>
            <a:ext cx="609452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Δοκιμή μεθόδων συστήματος στην πράξη/στο πεδίο</a:t>
            </a:r>
          </a:p>
        </p:txBody>
      </p:sp>
      <p:sp>
        <p:nvSpPr>
          <p:cNvPr id="12" name="TextBox 11">
            <a:extLst>
              <a:ext uri="{FF2B5EF4-FFF2-40B4-BE49-F238E27FC236}">
                <a16:creationId xmlns:a16="http://schemas.microsoft.com/office/drawing/2014/main" id="{09DBE0BF-11E5-429F-BC6C-1C7252317B36}"/>
              </a:ext>
            </a:extLst>
          </p:cNvPr>
          <p:cNvSpPr txBox="1"/>
          <p:nvPr/>
        </p:nvSpPr>
        <p:spPr>
          <a:xfrm>
            <a:off x="810086" y="2721328"/>
            <a:ext cx="11023848" cy="872034"/>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Αρχικά θα πρέπει να υπάρξει δοκιμαστική εφαρμογή του συστήματος επιτήρησης και μετέπειτα δομημένη αξιολόγηση της δοκιμαστικής αυτής εφαρμογής.</a:t>
            </a:r>
          </a:p>
        </p:txBody>
      </p:sp>
      <p:sp>
        <p:nvSpPr>
          <p:cNvPr id="14" name="TextBox 13">
            <a:extLst>
              <a:ext uri="{FF2B5EF4-FFF2-40B4-BE49-F238E27FC236}">
                <a16:creationId xmlns:a16="http://schemas.microsoft.com/office/drawing/2014/main" id="{6EA93852-83F4-4970-8B4C-1A91BE733757}"/>
              </a:ext>
            </a:extLst>
          </p:cNvPr>
          <p:cNvSpPr txBox="1"/>
          <p:nvPr/>
        </p:nvSpPr>
        <p:spPr>
          <a:xfrm>
            <a:off x="3048740" y="4332026"/>
            <a:ext cx="609452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Σχεδιασμός διαδικασιών ερμηνείας και απόκρισης</a:t>
            </a:r>
          </a:p>
        </p:txBody>
      </p:sp>
      <p:sp>
        <p:nvSpPr>
          <p:cNvPr id="16" name="TextBox 15">
            <a:extLst>
              <a:ext uri="{FF2B5EF4-FFF2-40B4-BE49-F238E27FC236}">
                <a16:creationId xmlns:a16="http://schemas.microsoft.com/office/drawing/2014/main" id="{C6EBB278-3B94-4235-8069-28CC2EC8723D}"/>
              </a:ext>
            </a:extLst>
          </p:cNvPr>
          <p:cNvSpPr txBox="1"/>
          <p:nvPr/>
        </p:nvSpPr>
        <p:spPr>
          <a:xfrm>
            <a:off x="810086" y="4645292"/>
            <a:ext cx="10935071" cy="1287468"/>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Το σύστημα επιτήρησης οφείλει να διαθέτει καθορισμένες διαδικασίες για την ερμηνεία των πληροφοριών που συγκεντρώνονται. Επίσης, το σύστημα θα πρέπει να καθορίζει διαδικασίες για απόφαση απόκρισης (ποιός, τι, πότε) μετά την εκτίμηση των δεδομένων.</a:t>
            </a:r>
          </a:p>
        </p:txBody>
      </p:sp>
    </p:spTree>
    <p:extLst>
      <p:ext uri="{BB962C8B-B14F-4D97-AF65-F5344CB8AC3E}">
        <p14:creationId xmlns:p14="http://schemas.microsoft.com/office/powerpoint/2010/main" val="3027995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508244" y="982746"/>
            <a:ext cx="10735143" cy="6588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800" b="1" dirty="0">
                <a:solidFill>
                  <a:schemeClr val="bg1"/>
                </a:solidFill>
                <a:latin typeface="Arial" panose="020B0604020202020204" pitchFamily="34" charset="0"/>
                <a:cs typeface="Arial" panose="020B0604020202020204" pitchFamily="34" charset="0"/>
              </a:rPr>
              <a:t>8. </a:t>
            </a:r>
            <a:r>
              <a:rPr lang="el-GR" sz="2800" b="1" dirty="0">
                <a:solidFill>
                  <a:schemeClr val="bg1"/>
                </a:solidFill>
                <a:latin typeface="Arial" panose="020B0604020202020204" pitchFamily="34" charset="0"/>
                <a:cs typeface="Arial" panose="020B0604020202020204" pitchFamily="34" charset="0"/>
              </a:rPr>
              <a:t>Επιδημιολογική επιτήρηση των νοσημάτων</a:t>
            </a:r>
            <a:endParaRPr kumimoji="0" lang="el-GR" sz="2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F467B1-FFEB-4480-86B1-4CDFE491D427}"/>
              </a:ext>
            </a:extLst>
          </p:cNvPr>
          <p:cNvSpPr txBox="1"/>
          <p:nvPr/>
        </p:nvSpPr>
        <p:spPr>
          <a:xfrm>
            <a:off x="3048740" y="316922"/>
            <a:ext cx="609452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Σχεδιασμός μηχανισμών για διάχυση πληροφοριών</a:t>
            </a:r>
          </a:p>
        </p:txBody>
      </p:sp>
      <p:sp>
        <p:nvSpPr>
          <p:cNvPr id="8" name="TextBox 7">
            <a:extLst>
              <a:ext uri="{FF2B5EF4-FFF2-40B4-BE49-F238E27FC236}">
                <a16:creationId xmlns:a16="http://schemas.microsoft.com/office/drawing/2014/main" id="{4343DFE5-D713-428D-A02D-B14A981B93EE}"/>
              </a:ext>
            </a:extLst>
          </p:cNvPr>
          <p:cNvSpPr txBox="1"/>
          <p:nvPr/>
        </p:nvSpPr>
        <p:spPr>
          <a:xfrm>
            <a:off x="943252" y="686254"/>
            <a:ext cx="10828537"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Πρέπει να καθοριστεί αφενός σε ποιο κοινό απευθύνεται το σύστημα (π.χ. υπεύθυνοι για λήψη αποφάσεων Δημόσιας Υγείας, υπεύθυνοι για παροχή υπηρεσιών υγείας, συμμετέχοντες στο σύστημα, ευρύ κοινό), αφετέρου δε να καθοριστούν οι τρόποι διάχυσης αυτών των πληροφοριών (π.χ. τακτική ή ειδική έκθεση, δελτίο επιδημιολογικής επιτήρησης, δελτίο τύπου, ιστοσελίδα).</a:t>
            </a:r>
          </a:p>
        </p:txBody>
      </p:sp>
      <p:sp>
        <p:nvSpPr>
          <p:cNvPr id="10" name="TextBox 9">
            <a:extLst>
              <a:ext uri="{FF2B5EF4-FFF2-40B4-BE49-F238E27FC236}">
                <a16:creationId xmlns:a16="http://schemas.microsoft.com/office/drawing/2014/main" id="{204373C1-8922-4C5B-9182-54EFE052AEEA}"/>
              </a:ext>
            </a:extLst>
          </p:cNvPr>
          <p:cNvSpPr txBox="1"/>
          <p:nvPr/>
        </p:nvSpPr>
        <p:spPr>
          <a:xfrm>
            <a:off x="3048740" y="3190124"/>
            <a:ext cx="609452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Απαραίτητοι πόροι του συστήματος επιτήρησης</a:t>
            </a:r>
          </a:p>
        </p:txBody>
      </p:sp>
      <p:sp>
        <p:nvSpPr>
          <p:cNvPr id="12" name="TextBox 11">
            <a:extLst>
              <a:ext uri="{FF2B5EF4-FFF2-40B4-BE49-F238E27FC236}">
                <a16:creationId xmlns:a16="http://schemas.microsoft.com/office/drawing/2014/main" id="{48C1F29E-C99D-4F3E-9590-F1939C707490}"/>
              </a:ext>
            </a:extLst>
          </p:cNvPr>
          <p:cNvSpPr txBox="1"/>
          <p:nvPr/>
        </p:nvSpPr>
        <p:spPr>
          <a:xfrm>
            <a:off x="943252" y="3559456"/>
            <a:ext cx="10828536" cy="253370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Το σύστημα στηρίζεται σε ανθρώπους, άρα κεφαλαιώδους σημασίας θεωρείται η επένδυση στο ανθρώπινο δυναμικό, μέσω του αριθμού των ατόμων και των ειδικοτήτων που θα στελεχώσουν το σύστημα επιτήρησης. Αναπόσπαστο συστατικό της επιτυχίας του συστήματος είναι και η επένδυση σε υλικοτεχνική υποδομή (π.χ. γενική υποδομή, ηλεκτρονικός εξοπλισμός, μέσα επικοινωνίας), ενώ η συνεχής κάλυψη των λειτουργικών εξόδων για την απρόσκοπτη και συνεχιζόμενη λειτουργία του συστήματος θεωρείται απολύτως αναγκαία.</a:t>
            </a:r>
          </a:p>
        </p:txBody>
      </p:sp>
    </p:spTree>
    <p:extLst>
      <p:ext uri="{BB962C8B-B14F-4D97-AF65-F5344CB8AC3E}">
        <p14:creationId xmlns:p14="http://schemas.microsoft.com/office/powerpoint/2010/main" val="3783633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3AA3D-7EA4-41A1-8B40-2B5183B21BD6}"/>
              </a:ext>
            </a:extLst>
          </p:cNvPr>
          <p:cNvSpPr txBox="1"/>
          <p:nvPr/>
        </p:nvSpPr>
        <p:spPr>
          <a:xfrm>
            <a:off x="3566973" y="290288"/>
            <a:ext cx="5408351"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Αξιολόγηση του συστήματος επιτήρησης</a:t>
            </a:r>
          </a:p>
        </p:txBody>
      </p:sp>
      <p:sp>
        <p:nvSpPr>
          <p:cNvPr id="8" name="TextBox 7">
            <a:extLst>
              <a:ext uri="{FF2B5EF4-FFF2-40B4-BE49-F238E27FC236}">
                <a16:creationId xmlns:a16="http://schemas.microsoft.com/office/drawing/2014/main" id="{856BC016-63A5-460C-8A3F-4ECF1D671536}"/>
              </a:ext>
            </a:extLst>
          </p:cNvPr>
          <p:cNvSpPr txBox="1"/>
          <p:nvPr/>
        </p:nvSpPr>
        <p:spPr>
          <a:xfrm>
            <a:off x="1227337" y="659620"/>
            <a:ext cx="10100570" cy="461145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Κρίνεται απαραίτητο να δειχθεί ότι το σύστημα είναι κατάλληλο μέσα από τον προσδιορισμό και τον χαρακτηρισμό των ακόλουθων παραμέτρων που το αφορούν:</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Απλότητα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Ευελιξία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Ποιότητα δεδομένων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Αποδοχή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Ευαισθησία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Θετική διαγνωστική αξία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Αντιπροσωπευτικότητα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Έγκαιρη λειτουργία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Σταθερότητα</a:t>
            </a:r>
          </a:p>
        </p:txBody>
      </p:sp>
    </p:spTree>
    <p:extLst>
      <p:ext uri="{BB962C8B-B14F-4D97-AF65-F5344CB8AC3E}">
        <p14:creationId xmlns:p14="http://schemas.microsoft.com/office/powerpoint/2010/main" val="3615809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9BD179-F257-40D7-B5BE-CE1BF68150C6}"/>
              </a:ext>
            </a:extLst>
          </p:cNvPr>
          <p:cNvSpPr>
            <a:spLocks noGrp="1"/>
          </p:cNvSpPr>
          <p:nvPr>
            <p:ph type="body" sz="quarter" idx="14"/>
          </p:nvPr>
        </p:nvSpPr>
        <p:spPr>
          <a:xfrm>
            <a:off x="298579" y="3964764"/>
            <a:ext cx="3465576" cy="1269710"/>
          </a:xfrm>
        </p:spPr>
        <p:txBody>
          <a:bodyPr/>
          <a:lstStyle/>
          <a:p>
            <a:r>
              <a:rPr lang="el-GR" b="1" dirty="0">
                <a:latin typeface="Arial" panose="020B0604020202020204" pitchFamily="34" charset="0"/>
                <a:cs typeface="Arial" panose="020B0604020202020204" pitchFamily="34" charset="0"/>
              </a:rPr>
              <a:t>Προκλήσεις για το μέλλον - Συμπεράσματα</a:t>
            </a:r>
          </a:p>
        </p:txBody>
      </p:sp>
      <p:sp>
        <p:nvSpPr>
          <p:cNvPr id="6" name="TextBox 5">
            <a:extLst>
              <a:ext uri="{FF2B5EF4-FFF2-40B4-BE49-F238E27FC236}">
                <a16:creationId xmlns:a16="http://schemas.microsoft.com/office/drawing/2014/main" id="{16BE0CA7-FB86-4ABE-9E42-94B857C7F885}"/>
              </a:ext>
            </a:extLst>
          </p:cNvPr>
          <p:cNvSpPr txBox="1"/>
          <p:nvPr/>
        </p:nvSpPr>
        <p:spPr>
          <a:xfrm>
            <a:off x="4821594" y="402447"/>
            <a:ext cx="6097554" cy="627351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Περαιτέρω διευκόλυνση της συλλογής δεδομένων σε πραγματικό χρόνο, μέσω εφαρμογών λογισμικού (“on-line applications”) ακόμα και σε κινητά τηλέφωνα (“smartphones”)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Αξιοποίηση μεγάλων ηλεκτρονικών αρχείων (big data) με δεδομένα που είναι «αυτομάτως» διαθέσιμα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Ενσωμάτωση δυνατοτήτων από προόδους σε γεωγραφικά συστήματα πληροφορικής (GIS) για την ενσωμάτωση γεωγραφικών ή χωρικών δεδομένων (spatial data)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Ενσωμάτωση στοιχείων μεταγονιδιωματικής στο σύστημα επιτήρησης για την αποφυγή χρήσης χρονοβόρων διαγνωστικών μεθόδων που βασίζονται στην καλλιέργεια μικροοργανισμών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Εφαρμογή σύνθετων μεθόδων στατιστικής ανάλυσης</a:t>
            </a:r>
          </a:p>
        </p:txBody>
      </p:sp>
    </p:spTree>
    <p:extLst>
      <p:ext uri="{BB962C8B-B14F-4D97-AF65-F5344CB8AC3E}">
        <p14:creationId xmlns:p14="http://schemas.microsoft.com/office/powerpoint/2010/main" val="223831514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B5A89F-9675-44F0-8B4B-CECD9DDD51E4}"/>
              </a:ext>
            </a:extLst>
          </p:cNvPr>
          <p:cNvSpPr txBox="1"/>
          <p:nvPr/>
        </p:nvSpPr>
        <p:spPr>
          <a:xfrm>
            <a:off x="463856" y="824701"/>
            <a:ext cx="10935071" cy="871713"/>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Με την επιδημιολογική επιτήρηση καθορίζεται, μέσω της συλλογής, επεξεργασίας, ανάλυσης και μελέτης των δεδομένων, η συχνότητα με την οποία συγκεκριμένα νοσήματα εμφανίζονται στην κοινότητα.</a:t>
            </a:r>
          </a:p>
        </p:txBody>
      </p:sp>
      <p:pic>
        <p:nvPicPr>
          <p:cNvPr id="7" name="Picture 6">
            <a:extLst>
              <a:ext uri="{FF2B5EF4-FFF2-40B4-BE49-F238E27FC236}">
                <a16:creationId xmlns:a16="http://schemas.microsoft.com/office/drawing/2014/main" id="{E43FDB35-FFC6-4AA4-B2BC-B43D5C50E9E6}"/>
              </a:ext>
            </a:extLst>
          </p:cNvPr>
          <p:cNvPicPr>
            <a:picLocks noChangeAspect="1"/>
          </p:cNvPicPr>
          <p:nvPr/>
        </p:nvPicPr>
        <p:blipFill>
          <a:blip r:embed="rId2"/>
          <a:stretch>
            <a:fillRect/>
          </a:stretch>
        </p:blipFill>
        <p:spPr>
          <a:xfrm>
            <a:off x="463856" y="2805344"/>
            <a:ext cx="4569783" cy="2805342"/>
          </a:xfrm>
          <a:prstGeom prst="rect">
            <a:avLst/>
          </a:prstGeom>
        </p:spPr>
      </p:pic>
      <p:pic>
        <p:nvPicPr>
          <p:cNvPr id="8" name="Picture 7">
            <a:extLst>
              <a:ext uri="{FF2B5EF4-FFF2-40B4-BE49-F238E27FC236}">
                <a16:creationId xmlns:a16="http://schemas.microsoft.com/office/drawing/2014/main" id="{3EC122A0-579F-4530-B9F3-9AEABB893247}"/>
              </a:ext>
            </a:extLst>
          </p:cNvPr>
          <p:cNvPicPr>
            <a:picLocks noChangeAspect="1"/>
          </p:cNvPicPr>
          <p:nvPr/>
        </p:nvPicPr>
        <p:blipFill>
          <a:blip r:embed="rId3"/>
          <a:stretch>
            <a:fillRect/>
          </a:stretch>
        </p:blipFill>
        <p:spPr>
          <a:xfrm>
            <a:off x="6729273" y="2805344"/>
            <a:ext cx="4733463" cy="2805342"/>
          </a:xfrm>
          <a:prstGeom prst="rect">
            <a:avLst/>
          </a:prstGeom>
        </p:spPr>
      </p:pic>
    </p:spTree>
    <p:extLst>
      <p:ext uri="{BB962C8B-B14F-4D97-AF65-F5344CB8AC3E}">
        <p14:creationId xmlns:p14="http://schemas.microsoft.com/office/powerpoint/2010/main" val="42920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9A27FE-04F1-4FD0-AAEF-69F9A32C85DB}"/>
              </a:ext>
            </a:extLst>
          </p:cNvPr>
          <p:cNvSpPr txBox="1"/>
          <p:nvPr/>
        </p:nvSpPr>
        <p:spPr>
          <a:xfrm>
            <a:off x="659166" y="1158509"/>
            <a:ext cx="11068235" cy="4196020"/>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Επιδημιολογική επιτήρηση </a:t>
            </a:r>
            <a:r>
              <a:rPr lang="el-GR" dirty="0">
                <a:latin typeface="Arial" panose="020B0604020202020204" pitchFamily="34" charset="0"/>
                <a:cs typeface="Arial" panose="020B0604020202020204" pitchFamily="34" charset="0"/>
              </a:rPr>
              <a:t>είναι η συστηματική και συνεχιζόμενη συλλογή, ανάλυση και ερμηνεία στοιχείων με προσανατολισμό τη Δημόσια Υγεία.</a:t>
            </a: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r>
              <a:rPr lang="el-GR" i="1" dirty="0">
                <a:latin typeface="Arial" panose="020B0604020202020204" pitchFamily="34" charset="0"/>
                <a:cs typeface="Arial" panose="020B0604020202020204" pitchFamily="34" charset="0"/>
              </a:rPr>
              <a:t>Αρχικά ο όρος «επιτήρηση» (surveillance) είχε την έννοια της παρακολούθησης ατόμων με την υποψία ότι βρίσκονται σε στάδιο της επώασης σοβαρής μεταδοτικής νόσου, με στόχο την ταχεία ανίχνευση συμπτωμάτων και την έγκαιρη έναρξη αγωγής και εφαρμογής απομόνωσης «καραντίνα». Από τη δεκαετία του 1950 και έπειτα, η επιτήρηση απέκτησε τη σημερινή της έννοια που αφορά περισσότερο την παρακολούθηση πληθυσμών παρά ατόμων</a:t>
            </a:r>
            <a:r>
              <a:rPr lang="en-US" i="1" dirty="0">
                <a:latin typeface="Arial" panose="020B0604020202020204" pitchFamily="34" charset="0"/>
                <a:cs typeface="Arial" panose="020B0604020202020204" pitchFamily="34" charset="0"/>
              </a:rPr>
              <a:t>.</a:t>
            </a:r>
            <a:endParaRPr lang="el-GR"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44943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68ED6B-7CCA-4390-8D54-F754117E32E3}"/>
              </a:ext>
            </a:extLst>
          </p:cNvPr>
          <p:cNvSpPr txBox="1"/>
          <p:nvPr/>
        </p:nvSpPr>
        <p:spPr>
          <a:xfrm>
            <a:off x="1489599" y="1838821"/>
            <a:ext cx="9212802" cy="3180358"/>
          </a:xfrm>
          <a:prstGeom prst="rect">
            <a:avLst/>
          </a:prstGeom>
          <a:noFill/>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O</a:t>
            </a:r>
            <a:r>
              <a:rPr lang="el-GR" dirty="0">
                <a:latin typeface="Arial" panose="020B0604020202020204" pitchFamily="34" charset="0"/>
                <a:cs typeface="Arial" panose="020B0604020202020204" pitchFamily="34" charset="0"/>
              </a:rPr>
              <a:t>ι στόχοι της επιδημιολογικής επιτήρησης των λοιμωδών νοσημάτων είναι οι εξής: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Παρακολούθηση των διαχρονικών τάσεων των νοσημάτων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Εντοπισμός επιδημιών ή κρουσμάτων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Αξιολόγηση μέτρων Δημόσιας Υγείας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Κατανόηση προβλημάτων υγείας και της φυσικής τους πορείας</a:t>
            </a:r>
          </a:p>
          <a:p>
            <a:pPr algn="ctr">
              <a:lnSpc>
                <a:spcPct val="150000"/>
              </a:lnSpc>
            </a:pPr>
            <a:r>
              <a:rPr lang="el-GR" sz="2800"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ctr">
              <a:lnSpc>
                <a:spcPct val="150000"/>
              </a:lnSpc>
            </a:pPr>
            <a:r>
              <a:rPr lang="el-GR" dirty="0">
                <a:latin typeface="Arial" panose="020B0604020202020204" pitchFamily="34" charset="0"/>
                <a:cs typeface="Arial" panose="020B0604020202020204" pitchFamily="34" charset="0"/>
              </a:rPr>
              <a:t>σχεδιασμός στρατηγικών ελέγχου και πρόληψης</a:t>
            </a:r>
          </a:p>
        </p:txBody>
      </p:sp>
    </p:spTree>
    <p:extLst>
      <p:ext uri="{BB962C8B-B14F-4D97-AF65-F5344CB8AC3E}">
        <p14:creationId xmlns:p14="http://schemas.microsoft.com/office/powerpoint/2010/main" val="34737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0615CC-0659-41BC-997A-2270A831E207}"/>
              </a:ext>
            </a:extLst>
          </p:cNvPr>
          <p:cNvPicPr>
            <a:picLocks noChangeAspect="1"/>
          </p:cNvPicPr>
          <p:nvPr/>
        </p:nvPicPr>
        <p:blipFill rotWithShape="1">
          <a:blip r:embed="rId2"/>
          <a:srcRect l="22354" t="26666" r="35995" b="15987"/>
          <a:stretch/>
        </p:blipFill>
        <p:spPr>
          <a:xfrm>
            <a:off x="2459115" y="923277"/>
            <a:ext cx="7155402" cy="5181409"/>
          </a:xfrm>
          <a:prstGeom prst="rect">
            <a:avLst/>
          </a:prstGeom>
        </p:spPr>
      </p:pic>
    </p:spTree>
    <p:extLst>
      <p:ext uri="{BB962C8B-B14F-4D97-AF65-F5344CB8AC3E}">
        <p14:creationId xmlns:p14="http://schemas.microsoft.com/office/powerpoint/2010/main" val="7887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5457D4-3AB6-409F-AADD-B9344A5712DC}"/>
              </a:ext>
            </a:extLst>
          </p:cNvPr>
          <p:cNvSpPr txBox="1"/>
          <p:nvPr/>
        </p:nvSpPr>
        <p:spPr>
          <a:xfrm>
            <a:off x="631793" y="2785394"/>
            <a:ext cx="10928413" cy="128721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αξιολόγηση μέτρων της Δημόσιας Υγείας επιτυγχάνεται μέσω αξιολόγησης των παρεμβάσεων και των στρατηγικών Δημόσιας Υγείας, καθώς και με την παρακολούθηση της προόδου των στόχων, παρέχοντας πληροφορίες για νέο κύκλο σχεδιασμού μέτρων και στρατηγικών.</a:t>
            </a:r>
          </a:p>
        </p:txBody>
      </p:sp>
    </p:spTree>
    <p:extLst>
      <p:ext uri="{BB962C8B-B14F-4D97-AF65-F5344CB8AC3E}">
        <p14:creationId xmlns:p14="http://schemas.microsoft.com/office/powerpoint/2010/main" val="2861053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8B5B1A-2368-460D-821C-4946EF108A83}"/>
              </a:ext>
            </a:extLst>
          </p:cNvPr>
          <p:cNvSpPr txBox="1"/>
          <p:nvPr/>
        </p:nvSpPr>
        <p:spPr>
          <a:xfrm>
            <a:off x="0" y="4347384"/>
            <a:ext cx="4250185" cy="369332"/>
          </a:xfrm>
          <a:prstGeom prst="rect">
            <a:avLst/>
          </a:prstGeom>
          <a:noFill/>
        </p:spPr>
        <p:txBody>
          <a:bodyPr wrap="square">
            <a:spAutoFit/>
          </a:bodyPr>
          <a:lstStyle/>
          <a:p>
            <a:r>
              <a:rPr lang="el-GR" b="1" dirty="0">
                <a:solidFill>
                  <a:schemeClr val="bg1"/>
                </a:solidFill>
                <a:latin typeface="Arial" panose="020B0604020202020204" pitchFamily="34" charset="0"/>
                <a:cs typeface="Arial" panose="020B0604020202020204" pitchFamily="34" charset="0"/>
              </a:rPr>
              <a:t>Φορείς επιδημιολογικής επιτήρησης</a:t>
            </a:r>
          </a:p>
        </p:txBody>
      </p:sp>
      <p:sp>
        <p:nvSpPr>
          <p:cNvPr id="8" name="TextBox 7">
            <a:extLst>
              <a:ext uri="{FF2B5EF4-FFF2-40B4-BE49-F238E27FC236}">
                <a16:creationId xmlns:a16="http://schemas.microsoft.com/office/drawing/2014/main" id="{9A696815-7728-44E1-8196-A2D114386130}"/>
              </a:ext>
            </a:extLst>
          </p:cNvPr>
          <p:cNvSpPr txBox="1"/>
          <p:nvPr/>
        </p:nvSpPr>
        <p:spPr>
          <a:xfrm>
            <a:off x="4705165" y="956784"/>
            <a:ext cx="6687845" cy="544251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Εθνικός Οργανισμός Δημόσιας Υγείας (ΕΟΔΥ) (πρώην Κέντρο Ελέγχου και Πρόληψης Νοσημάτων· ΚΕΕΛΠΝΟ) για την επιδημιολογική επιτήρηση των νοσημάτων στη χώρα μας.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Ευρωπαϊκό Κέντρο Πρόληψης και Ελέγχου Νόσων (</a:t>
            </a:r>
            <a:r>
              <a:rPr lang="en-US" dirty="0">
                <a:latin typeface="Arial" panose="020B0604020202020204" pitchFamily="34" charset="0"/>
                <a:cs typeface="Arial" panose="020B0604020202020204" pitchFamily="34" charset="0"/>
              </a:rPr>
              <a:t>European Centre for Disease Prevention and Control· ECDC). </a:t>
            </a: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Αμερικάνικα Κέντρα Ελέγχου και Πρόληψης Νοσημάτων (</a:t>
            </a:r>
            <a:r>
              <a:rPr lang="en-US" dirty="0">
                <a:latin typeface="Arial" panose="020B0604020202020204" pitchFamily="34" charset="0"/>
                <a:cs typeface="Arial" panose="020B0604020202020204" pitchFamily="34" charset="0"/>
              </a:rPr>
              <a:t>Centers for Disease Control and Prevention· CDC) </a:t>
            </a:r>
            <a:r>
              <a:rPr lang="el-GR" dirty="0">
                <a:latin typeface="Arial" panose="020B0604020202020204" pitchFamily="34" charset="0"/>
                <a:cs typeface="Arial" panose="020B0604020202020204" pitchFamily="34" charset="0"/>
              </a:rPr>
              <a:t>που ανήκει στο Υπουργείο Υγείας και Κοινωνικών Υπηρεσιών των ΗΠΑ (</a:t>
            </a:r>
            <a:r>
              <a:rPr lang="en-US" dirty="0">
                <a:latin typeface="Arial" panose="020B0604020202020204" pitchFamily="34" charset="0"/>
                <a:cs typeface="Arial" panose="020B0604020202020204" pitchFamily="34" charset="0"/>
              </a:rPr>
              <a:t>US Department of Health and Human Services). </a:t>
            </a: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Παγκόσμιος Οργανισμός Υγείας (</a:t>
            </a:r>
            <a:r>
              <a:rPr lang="en-US" dirty="0">
                <a:latin typeface="Arial" panose="020B0604020202020204" pitchFamily="34" charset="0"/>
                <a:cs typeface="Arial" panose="020B0604020202020204" pitchFamily="34" charset="0"/>
              </a:rPr>
              <a:t>World Health Organization· WHO).</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44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268FD1-FDCB-460A-8070-D0688C60108A}"/>
              </a:ext>
            </a:extLst>
          </p:cNvPr>
          <p:cNvSpPr txBox="1"/>
          <p:nvPr/>
        </p:nvSpPr>
        <p:spPr>
          <a:xfrm>
            <a:off x="464228" y="2577516"/>
            <a:ext cx="11263544" cy="1702967"/>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συλλογή επιδημιολογικών στοιχείων αποτελεί και υποχρέωση σε επίπεδο χώρας για τη συμμόρφωση στις οδηγίες διεθνών οργανισμών-φορέων (π.χ. WHO, ECDC).</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συλλογή στοιχείων επιδημιολογικής επιτήρησης σε εθνικό επίπεδο βοηθά στον καθορισμό των τάσεων των λοιμώξεων.</a:t>
            </a:r>
          </a:p>
        </p:txBody>
      </p:sp>
    </p:spTree>
    <p:extLst>
      <p:ext uri="{BB962C8B-B14F-4D97-AF65-F5344CB8AC3E}">
        <p14:creationId xmlns:p14="http://schemas.microsoft.com/office/powerpoint/2010/main" val="1005951554"/>
      </p:ext>
    </p:extLst>
  </p:cSld>
  <p:clrMapOvr>
    <a:masterClrMapping/>
  </p:clrMapOvr>
  <p:transition spd="med">
    <p:pull/>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1516</Words>
  <Application>Microsoft Office PowerPoint</Application>
  <PresentationFormat>Widescreen</PresentationFormat>
  <Paragraphs>110</Paragraphs>
  <Slides>23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Segoe UI</vt:lpstr>
      <vt:lpstr>Segoe UI Light</vt:lpstr>
      <vt:lpstr>Times New Roman</vt:lpstr>
      <vt:lpstr>Wingdings</vt:lpstr>
      <vt:lpstr>1_Office Theme</vt:lpstr>
      <vt:lpstr>Balancing Act</vt:lpstr>
      <vt:lpstr>Επιδημιολογια τροφιμογενων νοσηματων Διαλεξη 9η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9η     </dc:title>
  <dc:creator>Νατάσα</dc:creator>
  <cp:lastModifiedBy>Νατάσα</cp:lastModifiedBy>
  <cp:revision>63</cp:revision>
  <dcterms:created xsi:type="dcterms:W3CDTF">2022-04-15T13:56:32Z</dcterms:created>
  <dcterms:modified xsi:type="dcterms:W3CDTF">2022-05-05T09:54:27Z</dcterms:modified>
</cp:coreProperties>
</file>