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9" r:id="rId6"/>
    <p:sldId id="267" r:id="rId7"/>
    <p:sldId id="271" r:id="rId8"/>
    <p:sldId id="257" r:id="rId9"/>
    <p:sldId id="322" r:id="rId10"/>
    <p:sldId id="321" r:id="rId11"/>
    <p:sldId id="316" r:id="rId12"/>
    <p:sldId id="320" r:id="rId13"/>
    <p:sldId id="306" r:id="rId14"/>
    <p:sldId id="319" r:id="rId15"/>
    <p:sldId id="305" r:id="rId16"/>
    <p:sldId id="317" r:id="rId17"/>
    <p:sldId id="296" r:id="rId18"/>
    <p:sldId id="318" r:id="rId19"/>
    <p:sldId id="301" r:id="rId20"/>
    <p:sldId id="299" r:id="rId21"/>
    <p:sldId id="268" r:id="rId22"/>
    <p:sldId id="341" r:id="rId23"/>
    <p:sldId id="262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9F9"/>
    <a:srgbClr val="93A5A8"/>
    <a:srgbClr val="3E7090"/>
    <a:srgbClr val="627272"/>
    <a:srgbClr val="685135"/>
    <a:srgbClr val="BDA0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5226" autoAdjust="0"/>
  </p:normalViewPr>
  <p:slideViewPr>
    <p:cSldViewPr snapToGrid="0">
      <p:cViewPr varScale="1">
        <p:scale>
          <a:sx n="75" d="100"/>
          <a:sy n="75" d="100"/>
        </p:scale>
        <p:origin x="249" y="2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Gender</a:t>
            </a:r>
            <a:endParaRPr lang="el-GR" sz="1600" b="1" dirty="0"/>
          </a:p>
        </c:rich>
      </c:tx>
      <c:layout>
        <c:manualLayout>
          <c:xMode val="edge"/>
          <c:yMode val="edge"/>
          <c:x val="0.42334883720930233"/>
          <c:y val="3.82493637655042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39-4DE1-B6DD-8070CA5750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39-4DE1-B6DD-8070CA5750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39-4DE1-B6DD-8070CA5750F3}"/>
              </c:ext>
            </c:extLst>
          </c:dPt>
          <c:dLbls>
            <c:dLbl>
              <c:idx val="0"/>
              <c:layout>
                <c:manualLayout>
                  <c:x val="0.12403100775193787"/>
                  <c:y val="-5.737404564825644E-2"/>
                </c:manualLayout>
              </c:layout>
              <c:tx>
                <c:rich>
                  <a:bodyPr/>
                  <a:lstStyle/>
                  <a:p>
                    <a:fld id="{3187D7CB-8AB7-419C-B866-BBB916FD3FC7}" type="VALUE">
                      <a:rPr lang="en-US" sz="1600"/>
                      <a:pPr/>
                      <a:t>[ΤΙΜΗ]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339-4DE1-B6DD-8070CA5750F3}"/>
                </c:ext>
              </c:extLst>
            </c:dLbl>
            <c:dLbl>
              <c:idx val="1"/>
              <c:layout>
                <c:manualLayout>
                  <c:x val="-8.6821705426356588E-2"/>
                  <c:y val="5.099915168733906E-2"/>
                </c:manualLayout>
              </c:layout>
              <c:tx>
                <c:rich>
                  <a:bodyPr/>
                  <a:lstStyle/>
                  <a:p>
                    <a:fld id="{8838161A-757D-4EDF-828E-9213ADADA215}" type="VALUE">
                      <a:rPr lang="en-US" sz="1600"/>
                      <a:pPr/>
                      <a:t>[ΤΙΜΗ]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339-4DE1-B6DD-8070CA5750F3}"/>
                </c:ext>
              </c:extLst>
            </c:dLbl>
            <c:dLbl>
              <c:idx val="2"/>
              <c:layout>
                <c:manualLayout>
                  <c:x val="-0.13935811511933108"/>
                  <c:y val="-0.15682640711980284"/>
                </c:manualLayout>
              </c:layout>
              <c:tx>
                <c:rich>
                  <a:bodyPr/>
                  <a:lstStyle/>
                  <a:p>
                    <a:fld id="{CCFFADD2-2C0E-4C85-BCDD-4FDB14F4F22D}" type="VALUE">
                      <a:rPr lang="en-US" sz="1400"/>
                      <a:pPr/>
                      <a:t>[ΤΙΜΗ]</a:t>
                    </a:fld>
                    <a:endParaRPr lang="el-G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339-4DE1-B6DD-8070CA575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Φύλλο14!$K$2:$M$2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Prefer not to say</c:v>
                </c:pt>
              </c:strCache>
            </c:strRef>
          </c:cat>
          <c:val>
            <c:numRef>
              <c:f>Φύλλο14!$K$3:$M$3</c:f>
              <c:numCache>
                <c:formatCode>###0.0</c:formatCode>
                <c:ptCount val="3"/>
                <c:pt idx="0">
                  <c:v>46.212121212121211</c:v>
                </c:pt>
                <c:pt idx="1">
                  <c:v>52.272727272727273</c:v>
                </c:pt>
                <c:pt idx="2">
                  <c:v>1.5151515151515151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339-4DE1-B6DD-8070CA575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I am </a:t>
            </a:r>
            <a:r>
              <a:rPr lang="en-US" sz="1800" b="1" u="sng" dirty="0"/>
              <a:t>satisfied</a:t>
            </a:r>
            <a:r>
              <a:rPr lang="en-US" sz="1800" b="1" dirty="0"/>
              <a:t> with the tourism management and promotion (%)</a:t>
            </a:r>
            <a:endParaRPr lang="el-G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Φύλλο6!$J$2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80D-4D55-B32A-71B3B2A21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Φύλλο6!$K$2</c:f>
              <c:numCache>
                <c:formatCode>###0.0</c:formatCode>
                <c:ptCount val="1"/>
                <c:pt idx="0">
                  <c:v>17.128463476070529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19-4F8F-A37A-D690722EB9E5}"/>
            </c:ext>
          </c:extLst>
        </c:ser>
        <c:ser>
          <c:idx val="1"/>
          <c:order val="1"/>
          <c:tx>
            <c:strRef>
              <c:f>Φύλλο6!$J$3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5F9F9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Φύλλο6!$K$3</c:f>
              <c:numCache>
                <c:formatCode>###0.0</c:formatCode>
                <c:ptCount val="1"/>
                <c:pt idx="0">
                  <c:v>18.387909319899247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19-4F8F-A37A-D690722EB9E5}"/>
            </c:ext>
          </c:extLst>
        </c:ser>
        <c:ser>
          <c:idx val="2"/>
          <c:order val="2"/>
          <c:tx>
            <c:strRef>
              <c:f>Φύλλο6!$J$4</c:f>
              <c:strCache>
                <c:ptCount val="1"/>
                <c:pt idx="0">
                  <c:v>Neither disagree nor 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Φύλλο6!$K$4</c:f>
              <c:numCache>
                <c:formatCode>###0.0</c:formatCode>
                <c:ptCount val="1"/>
                <c:pt idx="0">
                  <c:v>34.256926952141058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19-4F8F-A37A-D690722EB9E5}"/>
            </c:ext>
          </c:extLst>
        </c:ser>
        <c:ser>
          <c:idx val="3"/>
          <c:order val="3"/>
          <c:tx>
            <c:strRef>
              <c:f>Φύλλο6!$J$5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5F9F9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Φύλλο6!$K$5</c:f>
              <c:numCache>
                <c:formatCode>###0.0</c:formatCode>
                <c:ptCount val="1"/>
                <c:pt idx="0">
                  <c:v>19.395465994962215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D19-4F8F-A37A-D690722EB9E5}"/>
            </c:ext>
          </c:extLst>
        </c:ser>
        <c:ser>
          <c:idx val="4"/>
          <c:order val="4"/>
          <c:tx>
            <c:strRef>
              <c:f>Φύλλο6!$J$6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Φύλλο6!$K$6</c:f>
              <c:numCache>
                <c:formatCode>###0.0</c:formatCode>
                <c:ptCount val="1"/>
                <c:pt idx="0">
                  <c:v>10.831234256926953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19-4F8F-A37A-D690722EB9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9573967"/>
        <c:axId val="501089343"/>
        <c:axId val="0"/>
      </c:bar3DChart>
      <c:catAx>
        <c:axId val="9995739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1089343"/>
        <c:crosses val="autoZero"/>
        <c:auto val="1"/>
        <c:lblAlgn val="ctr"/>
        <c:lblOffset val="100"/>
        <c:noMultiLvlLbl val="0"/>
      </c:catAx>
      <c:valAx>
        <c:axId val="501089343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99957396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What impact do you think that renting accommodation through </a:t>
            </a:r>
            <a:r>
              <a:rPr lang="en-US" sz="1800" b="1" dirty="0" err="1"/>
              <a:t>AirBnB</a:t>
            </a:r>
            <a:r>
              <a:rPr lang="en-US" sz="1800" b="1" dirty="0"/>
              <a:t> has on your island?</a:t>
            </a:r>
            <a:endParaRPr lang="el-G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Φύλλο7!$H$4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Φύλλο7!$I$3:$N$3</c:f>
              <c:strCache>
                <c:ptCount val="6"/>
                <c:pt idx="0">
                  <c:v>It helps locals to have additional income</c:v>
                </c:pt>
                <c:pt idx="1">
                  <c:v>It helps holiday home owners to repair them</c:v>
                </c:pt>
                <c:pt idx="2">
                  <c:v>It makes it difficult for residents to find a house at a satisfactory price</c:v>
                </c:pt>
                <c:pt idx="3">
                  <c:v>Making it difficult for young people to settle on the island</c:v>
                </c:pt>
                <c:pt idx="4">
                  <c:v>Makes it difficult for seasonal workers to find satisfactory accommodation</c:v>
                </c:pt>
                <c:pt idx="5">
                  <c:v>Makes it difficult for civil servants to find satisfactory accommodation</c:v>
                </c:pt>
              </c:strCache>
            </c:strRef>
          </c:cat>
          <c:val>
            <c:numRef>
              <c:f>Φύλλο7!$I$4:$N$4</c:f>
              <c:numCache>
                <c:formatCode>###0.0</c:formatCode>
                <c:ptCount val="6"/>
                <c:pt idx="0">
                  <c:v>2.2670025188916876</c:v>
                </c:pt>
                <c:pt idx="1">
                  <c:v>2.518891687657431</c:v>
                </c:pt>
                <c:pt idx="2">
                  <c:v>0.75566750629722923</c:v>
                </c:pt>
                <c:pt idx="3">
                  <c:v>1.2594458438287155</c:v>
                </c:pt>
                <c:pt idx="4">
                  <c:v>1.0075566750629723</c:v>
                </c:pt>
                <c:pt idx="5">
                  <c:v>0.50377833753148615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B9-4690-AA72-3A40203C867D}"/>
            </c:ext>
          </c:extLst>
        </c:ser>
        <c:ser>
          <c:idx val="1"/>
          <c:order val="1"/>
          <c:tx>
            <c:strRef>
              <c:f>Φύλλο7!$H$5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Φύλλο7!$I$3:$N$3</c:f>
              <c:strCache>
                <c:ptCount val="6"/>
                <c:pt idx="0">
                  <c:v>It helps locals to have additional income</c:v>
                </c:pt>
                <c:pt idx="1">
                  <c:v>It helps holiday home owners to repair them</c:v>
                </c:pt>
                <c:pt idx="2">
                  <c:v>It makes it difficult for residents to find a house at a satisfactory price</c:v>
                </c:pt>
                <c:pt idx="3">
                  <c:v>Making it difficult for young people to settle on the island</c:v>
                </c:pt>
                <c:pt idx="4">
                  <c:v>Makes it difficult for seasonal workers to find satisfactory accommodation</c:v>
                </c:pt>
                <c:pt idx="5">
                  <c:v>Makes it difficult for civil servants to find satisfactory accommodation</c:v>
                </c:pt>
              </c:strCache>
            </c:strRef>
          </c:cat>
          <c:val>
            <c:numRef>
              <c:f>Φύλλο7!$I$5:$N$5</c:f>
              <c:numCache>
                <c:formatCode>###0.0</c:formatCode>
                <c:ptCount val="6"/>
                <c:pt idx="0">
                  <c:v>3.7783375314861463</c:v>
                </c:pt>
                <c:pt idx="1">
                  <c:v>8.8161209068010074</c:v>
                </c:pt>
                <c:pt idx="2">
                  <c:v>3.5264483627204033</c:v>
                </c:pt>
                <c:pt idx="3">
                  <c:v>4.5340050377833752</c:v>
                </c:pt>
                <c:pt idx="4">
                  <c:v>3.0226700251889169</c:v>
                </c:pt>
                <c:pt idx="5">
                  <c:v>2.518891687657431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B9-4690-AA72-3A40203C867D}"/>
            </c:ext>
          </c:extLst>
        </c:ser>
        <c:ser>
          <c:idx val="2"/>
          <c:order val="2"/>
          <c:tx>
            <c:strRef>
              <c:f>Φύλλο7!$H$6</c:f>
              <c:strCache>
                <c:ptCount val="1"/>
                <c:pt idx="0">
                  <c:v>Neither disagree nor 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Φύλλο7!$I$3:$N$3</c:f>
              <c:strCache>
                <c:ptCount val="6"/>
                <c:pt idx="0">
                  <c:v>It helps locals to have additional income</c:v>
                </c:pt>
                <c:pt idx="1">
                  <c:v>It helps holiday home owners to repair them</c:v>
                </c:pt>
                <c:pt idx="2">
                  <c:v>It makes it difficult for residents to find a house at a satisfactory price</c:v>
                </c:pt>
                <c:pt idx="3">
                  <c:v>Making it difficult for young people to settle on the island</c:v>
                </c:pt>
                <c:pt idx="4">
                  <c:v>Makes it difficult for seasonal workers to find satisfactory accommodation</c:v>
                </c:pt>
                <c:pt idx="5">
                  <c:v>Makes it difficult for civil servants to find satisfactory accommodation</c:v>
                </c:pt>
              </c:strCache>
            </c:strRef>
          </c:cat>
          <c:val>
            <c:numRef>
              <c:f>Φύλλο7!$I$6:$N$6</c:f>
              <c:numCache>
                <c:formatCode>###0.0</c:formatCode>
                <c:ptCount val="6"/>
                <c:pt idx="0">
                  <c:v>13.602015113350127</c:v>
                </c:pt>
                <c:pt idx="1">
                  <c:v>21.158690176322416</c:v>
                </c:pt>
                <c:pt idx="2">
                  <c:v>6.8010075566750636</c:v>
                </c:pt>
                <c:pt idx="3">
                  <c:v>15.113350125944585</c:v>
                </c:pt>
                <c:pt idx="4">
                  <c:v>7.3047858942065487</c:v>
                </c:pt>
                <c:pt idx="5">
                  <c:v>8.5642317380352644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B9-4690-AA72-3A40203C867D}"/>
            </c:ext>
          </c:extLst>
        </c:ser>
        <c:ser>
          <c:idx val="3"/>
          <c:order val="3"/>
          <c:tx>
            <c:strRef>
              <c:f>Φύλλο7!$H$7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Φύλλο7!$I$3:$N$3</c:f>
              <c:strCache>
                <c:ptCount val="6"/>
                <c:pt idx="0">
                  <c:v>It helps locals to have additional income</c:v>
                </c:pt>
                <c:pt idx="1">
                  <c:v>It helps holiday home owners to repair them</c:v>
                </c:pt>
                <c:pt idx="2">
                  <c:v>It makes it difficult for residents to find a house at a satisfactory price</c:v>
                </c:pt>
                <c:pt idx="3">
                  <c:v>Making it difficult for young people to settle on the island</c:v>
                </c:pt>
                <c:pt idx="4">
                  <c:v>Makes it difficult for seasonal workers to find satisfactory accommodation</c:v>
                </c:pt>
                <c:pt idx="5">
                  <c:v>Makes it difficult for civil servants to find satisfactory accommodation</c:v>
                </c:pt>
              </c:strCache>
            </c:strRef>
          </c:cat>
          <c:val>
            <c:numRef>
              <c:f>Φύλλο7!$I$7:$N$7</c:f>
              <c:numCache>
                <c:formatCode>###0.0</c:formatCode>
                <c:ptCount val="6"/>
                <c:pt idx="0">
                  <c:v>53.65239294710328</c:v>
                </c:pt>
                <c:pt idx="1">
                  <c:v>43.073047858942068</c:v>
                </c:pt>
                <c:pt idx="2">
                  <c:v>22.670025188916874</c:v>
                </c:pt>
                <c:pt idx="3">
                  <c:v>21.662468513853906</c:v>
                </c:pt>
                <c:pt idx="4">
                  <c:v>28.211586901763226</c:v>
                </c:pt>
                <c:pt idx="5">
                  <c:v>25.94458438287154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B9-4690-AA72-3A40203C867D}"/>
            </c:ext>
          </c:extLst>
        </c:ser>
        <c:ser>
          <c:idx val="4"/>
          <c:order val="4"/>
          <c:tx>
            <c:strRef>
              <c:f>Φύλλο7!$H$8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Φύλλο7!$I$3:$N$3</c:f>
              <c:strCache>
                <c:ptCount val="6"/>
                <c:pt idx="0">
                  <c:v>It helps locals to have additional income</c:v>
                </c:pt>
                <c:pt idx="1">
                  <c:v>It helps holiday home owners to repair them</c:v>
                </c:pt>
                <c:pt idx="2">
                  <c:v>It makes it difficult for residents to find a house at a satisfactory price</c:v>
                </c:pt>
                <c:pt idx="3">
                  <c:v>Making it difficult for young people to settle on the island</c:v>
                </c:pt>
                <c:pt idx="4">
                  <c:v>Makes it difficult for seasonal workers to find satisfactory accommodation</c:v>
                </c:pt>
                <c:pt idx="5">
                  <c:v>Makes it difficult for civil servants to find satisfactory accommodation</c:v>
                </c:pt>
              </c:strCache>
            </c:strRef>
          </c:cat>
          <c:val>
            <c:numRef>
              <c:f>Φύλλο7!$I$8:$N$8</c:f>
              <c:numCache>
                <c:formatCode>###0.0</c:formatCode>
                <c:ptCount val="6"/>
                <c:pt idx="0">
                  <c:v>23.425692695214106</c:v>
                </c:pt>
                <c:pt idx="1">
                  <c:v>18.136020151133501</c:v>
                </c:pt>
                <c:pt idx="2">
                  <c:v>62.720403022670027</c:v>
                </c:pt>
                <c:pt idx="3">
                  <c:v>50.881612090680107</c:v>
                </c:pt>
                <c:pt idx="4">
                  <c:v>56.17128463476071</c:v>
                </c:pt>
                <c:pt idx="5">
                  <c:v>56.926952141057932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B9-4690-AA72-3A40203C867D}"/>
            </c:ext>
          </c:extLst>
        </c:ser>
        <c:ser>
          <c:idx val="5"/>
          <c:order val="5"/>
          <c:tx>
            <c:strRef>
              <c:f>Φύλλο7!$H$9</c:f>
              <c:strCache>
                <c:ptCount val="1"/>
                <c:pt idx="0">
                  <c:v>Don't know/No response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Φύλλο7!$I$3:$N$3</c:f>
              <c:strCache>
                <c:ptCount val="6"/>
                <c:pt idx="0">
                  <c:v>It helps locals to have additional income</c:v>
                </c:pt>
                <c:pt idx="1">
                  <c:v>It helps holiday home owners to repair them</c:v>
                </c:pt>
                <c:pt idx="2">
                  <c:v>It makes it difficult for residents to find a house at a satisfactory price</c:v>
                </c:pt>
                <c:pt idx="3">
                  <c:v>Making it difficult for young people to settle on the island</c:v>
                </c:pt>
                <c:pt idx="4">
                  <c:v>Makes it difficult for seasonal workers to find satisfactory accommodation</c:v>
                </c:pt>
                <c:pt idx="5">
                  <c:v>Makes it difficult for civil servants to find satisfactory accommodation</c:v>
                </c:pt>
              </c:strCache>
            </c:strRef>
          </c:cat>
          <c:val>
            <c:numRef>
              <c:f>Φύλλο7!$I$9:$N$9</c:f>
              <c:numCache>
                <c:formatCode>###0.0</c:formatCode>
                <c:ptCount val="6"/>
                <c:pt idx="0">
                  <c:v>3.2745591939546599</c:v>
                </c:pt>
                <c:pt idx="1">
                  <c:v>6.2972292191435768</c:v>
                </c:pt>
                <c:pt idx="2">
                  <c:v>3.5264483627204033</c:v>
                </c:pt>
                <c:pt idx="3">
                  <c:v>6.5491183879093198</c:v>
                </c:pt>
                <c:pt idx="4">
                  <c:v>4.2821158690176322</c:v>
                </c:pt>
                <c:pt idx="5">
                  <c:v>5.5415617128463479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B9-4690-AA72-3A40203C8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86367279"/>
        <c:axId val="1004645855"/>
      </c:barChart>
      <c:catAx>
        <c:axId val="68636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04645855"/>
        <c:crosses val="autoZero"/>
        <c:auto val="1"/>
        <c:lblAlgn val="ctr"/>
        <c:lblOffset val="100"/>
        <c:noMultiLvlLbl val="0"/>
      </c:catAx>
      <c:valAx>
        <c:axId val="10046458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863672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Please indicate your level of agreement/disagreement with each of the following viewpoints</a:t>
            </a:r>
            <a:r>
              <a:rPr lang="en-US" sz="1800" dirty="0"/>
              <a:t>:</a:t>
            </a:r>
            <a:endParaRPr lang="el-GR" sz="1800" dirty="0"/>
          </a:p>
        </c:rich>
      </c:tx>
      <c:layout>
        <c:manualLayout>
          <c:xMode val="edge"/>
          <c:yMode val="edge"/>
          <c:x val="0.11758801643798804"/>
          <c:y val="8.46560846560846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Φύλλο9!$I$15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cat>
            <c:numRef>
              <c:f>Φύλλο9!$J$14:$R$14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Φύλλο9!$J$15:$R$15</c:f>
              <c:numCache>
                <c:formatCode>###0.0</c:formatCode>
                <c:ptCount val="9"/>
                <c:pt idx="0">
                  <c:v>29.974811083123427</c:v>
                </c:pt>
                <c:pt idx="1">
                  <c:v>1.0075566750629723</c:v>
                </c:pt>
                <c:pt idx="2">
                  <c:v>19.395465994962215</c:v>
                </c:pt>
                <c:pt idx="3">
                  <c:v>1.2594458438287155</c:v>
                </c:pt>
                <c:pt idx="4">
                  <c:v>2.2670025188916876</c:v>
                </c:pt>
                <c:pt idx="5">
                  <c:v>6.2972292191435768</c:v>
                </c:pt>
                <c:pt idx="6">
                  <c:v>58.690176322418132</c:v>
                </c:pt>
                <c:pt idx="7">
                  <c:v>6.0453400503778338</c:v>
                </c:pt>
                <c:pt idx="8">
                  <c:v>7.5566750629722925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77-4696-88F6-ED8270A77FBD}"/>
            </c:ext>
          </c:extLst>
        </c:ser>
        <c:ser>
          <c:idx val="1"/>
          <c:order val="1"/>
          <c:tx>
            <c:strRef>
              <c:f>Φύλλο9!$I$16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Φύλλο9!$J$14:$R$14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Φύλλο9!$J$16:$R$16</c:f>
              <c:numCache>
                <c:formatCode>###0.0</c:formatCode>
                <c:ptCount val="9"/>
                <c:pt idx="0">
                  <c:v>30.730478589420656</c:v>
                </c:pt>
                <c:pt idx="1">
                  <c:v>3.2745591939546599</c:v>
                </c:pt>
                <c:pt idx="2">
                  <c:v>19.899244332493705</c:v>
                </c:pt>
                <c:pt idx="3">
                  <c:v>0.75566750629722923</c:v>
                </c:pt>
                <c:pt idx="4">
                  <c:v>2.0151133501259446</c:v>
                </c:pt>
                <c:pt idx="5">
                  <c:v>7.0528967254408066</c:v>
                </c:pt>
                <c:pt idx="6">
                  <c:v>18.639798488664987</c:v>
                </c:pt>
                <c:pt idx="7">
                  <c:v>6.0453400503778338</c:v>
                </c:pt>
                <c:pt idx="8">
                  <c:v>11.083123425692696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77-4696-88F6-ED8270A77FBD}"/>
            </c:ext>
          </c:extLst>
        </c:ser>
        <c:ser>
          <c:idx val="2"/>
          <c:order val="2"/>
          <c:tx>
            <c:strRef>
              <c:f>Φύλλο9!$I$17</c:f>
              <c:strCache>
                <c:ptCount val="1"/>
                <c:pt idx="0">
                  <c:v>Neither disagree nor 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numRef>
              <c:f>Φύλλο9!$J$14:$R$14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Φύλλο9!$J$17:$R$17</c:f>
              <c:numCache>
                <c:formatCode>###0.0</c:formatCode>
                <c:ptCount val="9"/>
                <c:pt idx="0">
                  <c:v>25.188916876574307</c:v>
                </c:pt>
                <c:pt idx="1">
                  <c:v>25.188916876574307</c:v>
                </c:pt>
                <c:pt idx="2">
                  <c:v>20.151133501259448</c:v>
                </c:pt>
                <c:pt idx="3">
                  <c:v>6.2972292191435768</c:v>
                </c:pt>
                <c:pt idx="4">
                  <c:v>10.831234256926953</c:v>
                </c:pt>
                <c:pt idx="5">
                  <c:v>31.234256926952142</c:v>
                </c:pt>
                <c:pt idx="6">
                  <c:v>9.3198992443324933</c:v>
                </c:pt>
                <c:pt idx="7">
                  <c:v>18.387909319899247</c:v>
                </c:pt>
                <c:pt idx="8">
                  <c:v>19.395465994962215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77-4696-88F6-ED8270A77FBD}"/>
            </c:ext>
          </c:extLst>
        </c:ser>
        <c:ser>
          <c:idx val="3"/>
          <c:order val="3"/>
          <c:tx>
            <c:strRef>
              <c:f>Φύλλο9!$I$18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numRef>
              <c:f>Φύλλο9!$J$14:$R$14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Φύλλο9!$J$18:$R$18</c:f>
              <c:numCache>
                <c:formatCode>###0.0</c:formatCode>
                <c:ptCount val="9"/>
                <c:pt idx="0">
                  <c:v>6.8010075566750636</c:v>
                </c:pt>
                <c:pt idx="1">
                  <c:v>33.753148614609572</c:v>
                </c:pt>
                <c:pt idx="2">
                  <c:v>26.448362720403022</c:v>
                </c:pt>
                <c:pt idx="3">
                  <c:v>31.486146095717881</c:v>
                </c:pt>
                <c:pt idx="4">
                  <c:v>41.813602015113347</c:v>
                </c:pt>
                <c:pt idx="5">
                  <c:v>36.272040302267001</c:v>
                </c:pt>
                <c:pt idx="6">
                  <c:v>2.2670025188916876</c:v>
                </c:pt>
                <c:pt idx="7">
                  <c:v>31.486146095717881</c:v>
                </c:pt>
                <c:pt idx="8">
                  <c:v>26.448362720403022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77-4696-88F6-ED8270A77FBD}"/>
            </c:ext>
          </c:extLst>
        </c:ser>
        <c:ser>
          <c:idx val="4"/>
          <c:order val="4"/>
          <c:tx>
            <c:strRef>
              <c:f>Φύλλο9!$I$19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numRef>
              <c:f>Φύλλο9!$J$14:$R$14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Φύλλο9!$J$19:$R$19</c:f>
              <c:numCache>
                <c:formatCode>###0.0</c:formatCode>
                <c:ptCount val="9"/>
                <c:pt idx="0">
                  <c:v>1.7632241813602016</c:v>
                </c:pt>
                <c:pt idx="1">
                  <c:v>34.760705289672543</c:v>
                </c:pt>
                <c:pt idx="2">
                  <c:v>9.0680100755667503</c:v>
                </c:pt>
                <c:pt idx="3">
                  <c:v>59.193954659949618</c:v>
                </c:pt>
                <c:pt idx="4">
                  <c:v>41.057934508816118</c:v>
                </c:pt>
                <c:pt idx="5">
                  <c:v>16.624685138539043</c:v>
                </c:pt>
                <c:pt idx="6">
                  <c:v>1.7632241813602016</c:v>
                </c:pt>
                <c:pt idx="7">
                  <c:v>35.264483627204029</c:v>
                </c:pt>
                <c:pt idx="8">
                  <c:v>33.249370277078086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77-4696-88F6-ED8270A77FBD}"/>
            </c:ext>
          </c:extLst>
        </c:ser>
        <c:ser>
          <c:idx val="5"/>
          <c:order val="5"/>
          <c:tx>
            <c:strRef>
              <c:f>Φύλλο9!$I$20</c:f>
              <c:strCache>
                <c:ptCount val="1"/>
                <c:pt idx="0">
                  <c:v>Don't know/No response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numRef>
              <c:f>Φύλλο9!$J$14:$R$14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Φύλλο9!$J$20:$R$20</c:f>
              <c:numCache>
                <c:formatCode>###0.0</c:formatCode>
                <c:ptCount val="9"/>
                <c:pt idx="0">
                  <c:v>5.5415617128463479</c:v>
                </c:pt>
                <c:pt idx="1">
                  <c:v>2.0151133501259446</c:v>
                </c:pt>
                <c:pt idx="2">
                  <c:v>5.037783375314862</c:v>
                </c:pt>
                <c:pt idx="3">
                  <c:v>1.0075566750629723</c:v>
                </c:pt>
                <c:pt idx="4">
                  <c:v>2.0151133501259446</c:v>
                </c:pt>
                <c:pt idx="5">
                  <c:v>2.518891687657431</c:v>
                </c:pt>
                <c:pt idx="6">
                  <c:v>9.3198992443324933</c:v>
                </c:pt>
                <c:pt idx="7">
                  <c:v>2.770780856423174</c:v>
                </c:pt>
                <c:pt idx="8">
                  <c:v>2.2670025188916876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77-4696-88F6-ED8270A77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8466975"/>
        <c:axId val="620113471"/>
        <c:axId val="0"/>
      </c:bar3DChart>
      <c:catAx>
        <c:axId val="113846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20113471"/>
        <c:crosses val="autoZero"/>
        <c:auto val="1"/>
        <c:lblAlgn val="ctr"/>
        <c:lblOffset val="100"/>
        <c:noMultiLvlLbl val="0"/>
      </c:catAx>
      <c:valAx>
        <c:axId val="62011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8466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In your opinion, what kind of impact does tourism have </a:t>
            </a:r>
            <a:endParaRPr lang="el-GR" b="1" dirty="0"/>
          </a:p>
          <a:p>
            <a:pPr>
              <a:defRPr/>
            </a:pPr>
            <a:r>
              <a:rPr lang="en-US" b="1" dirty="0"/>
              <a:t>on </a:t>
            </a:r>
            <a:r>
              <a:rPr lang="en-US" b="1" u="sng" dirty="0"/>
              <a:t>local character,</a:t>
            </a:r>
            <a:r>
              <a:rPr lang="en-US" b="1" u="sng" baseline="0" dirty="0"/>
              <a:t> </a:t>
            </a:r>
            <a:r>
              <a:rPr lang="en-US" b="1" u="sng" dirty="0"/>
              <a:t>identity and culture</a:t>
            </a:r>
            <a:r>
              <a:rPr lang="en-US" b="1" dirty="0"/>
              <a:t>?</a:t>
            </a:r>
          </a:p>
        </c:rich>
      </c:tx>
      <c:layout>
        <c:manualLayout>
          <c:xMode val="edge"/>
          <c:yMode val="edge"/>
          <c:x val="0.10524952318061688"/>
          <c:y val="2.19643128917257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0306264153956207E-4"/>
          <c:y val="0.23878462798843139"/>
          <c:w val="0.94923063154456278"/>
          <c:h val="0.51436190268268922"/>
        </c:manualLayout>
      </c:layout>
      <c:pie3DChart>
        <c:varyColors val="1"/>
        <c:ser>
          <c:idx val="0"/>
          <c:order val="0"/>
          <c:tx>
            <c:strRef>
              <c:f>Φύλλο10!$K$3</c:f>
              <c:strCache>
                <c:ptCount val="1"/>
                <c:pt idx="0">
                  <c:v>In your opinion, what kind of impact does tourism have on local character, identity and culture?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CE8-4E6B-ACAD-9F3C266D3B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CE8-4E6B-ACAD-9F3C266D3B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CE8-4E6B-ACAD-9F3C266D3B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CE8-4E6B-ACAD-9F3C266D3B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CE8-4E6B-ACAD-9F3C266D3B36}"/>
              </c:ext>
            </c:extLst>
          </c:dPt>
          <c:dLbls>
            <c:dLbl>
              <c:idx val="0"/>
              <c:layout>
                <c:manualLayout>
                  <c:x val="4.7853107937778847E-2"/>
                  <c:y val="-3.1739729346755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E8-4E6B-ACAD-9F3C266D3B36}"/>
                </c:ext>
              </c:extLst>
            </c:dLbl>
            <c:dLbl>
              <c:idx val="1"/>
              <c:layout>
                <c:manualLayout>
                  <c:x val="-3.1441285308515761E-2"/>
                  <c:y val="-3.7762659544767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E8-4E6B-ACAD-9F3C266D3B36}"/>
                </c:ext>
              </c:extLst>
            </c:dLbl>
            <c:dLbl>
              <c:idx val="2"/>
              <c:layout>
                <c:manualLayout>
                  <c:x val="-5.3160929863393235E-2"/>
                  <c:y val="3.19011338809522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E8-4E6B-ACAD-9F3C266D3B36}"/>
                </c:ext>
              </c:extLst>
            </c:dLbl>
            <c:dLbl>
              <c:idx val="3"/>
              <c:layout>
                <c:manualLayout>
                  <c:x val="-9.5167192363437222E-2"/>
                  <c:y val="-5.5582871345635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E8-4E6B-ACAD-9F3C266D3B36}"/>
                </c:ext>
              </c:extLst>
            </c:dLbl>
            <c:dLbl>
              <c:idx val="4"/>
              <c:layout>
                <c:manualLayout>
                  <c:x val="-4.5510440532008291E-2"/>
                  <c:y val="-1.3352158674166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E8-4E6B-ACAD-9F3C266D3B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Φύλλο10!$J$4:$J$8</c:f>
              <c:strCache>
                <c:ptCount val="5"/>
                <c:pt idx="0">
                  <c:v>Destroys</c:v>
                </c:pt>
                <c:pt idx="1">
                  <c:v>Helps to maintain</c:v>
                </c:pt>
                <c:pt idx="2">
                  <c:v>Helps to improve</c:v>
                </c:pt>
                <c:pt idx="3">
                  <c:v>Does not affect</c:v>
                </c:pt>
                <c:pt idx="4">
                  <c:v>I have no opinion</c:v>
                </c:pt>
              </c:strCache>
            </c:strRef>
          </c:cat>
          <c:val>
            <c:numRef>
              <c:f>Φύλλο10!$K$4:$K$8</c:f>
              <c:numCache>
                <c:formatCode>###0.0</c:formatCode>
                <c:ptCount val="5"/>
                <c:pt idx="0">
                  <c:v>45.316455696202532</c:v>
                </c:pt>
                <c:pt idx="1">
                  <c:v>18.9873417721519</c:v>
                </c:pt>
                <c:pt idx="2">
                  <c:v>16.708860759493671</c:v>
                </c:pt>
                <c:pt idx="3">
                  <c:v>9.8734177215189867</c:v>
                </c:pt>
                <c:pt idx="4">
                  <c:v>9.113924050632912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E8-4E6B-ACAD-9F3C266D3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0345217142856276E-2"/>
          <c:y val="0.79617869639025596"/>
          <c:w val="0.9831923279711906"/>
          <c:h val="0.1809061123716471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In your opinion, what kind of impact does tourism have </a:t>
            </a:r>
          </a:p>
          <a:p>
            <a:pPr>
              <a:defRPr b="1"/>
            </a:pPr>
            <a:r>
              <a:rPr lang="en-US" b="1" dirty="0"/>
              <a:t>on your </a:t>
            </a:r>
            <a:r>
              <a:rPr lang="en-US" b="1" u="sng" dirty="0"/>
              <a:t>quality of life</a:t>
            </a:r>
            <a:r>
              <a:rPr lang="en-US" b="1" dirty="0"/>
              <a:t>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887755390925732E-2"/>
          <c:y val="0.3195292529224531"/>
          <c:w val="0.82574686926696272"/>
          <c:h val="0.62565891838370502"/>
        </c:manualLayout>
      </c:layout>
      <c:pie3DChart>
        <c:varyColors val="1"/>
        <c:ser>
          <c:idx val="0"/>
          <c:order val="0"/>
          <c:tx>
            <c:strRef>
              <c:f>Φύλλο10!$K$20</c:f>
              <c:strCache>
                <c:ptCount val="1"/>
                <c:pt idx="0">
                  <c:v>In your opinion, what kind of impact does tourism have on your quality of life?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608-4220-A9BB-39BEFEF503E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608-4220-A9BB-39BEFEF503E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608-4220-A9BB-39BEFEF503E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608-4220-A9BB-39BEFEF503E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608-4220-A9BB-39BEFEF503E1}"/>
              </c:ext>
            </c:extLst>
          </c:dPt>
          <c:dLbls>
            <c:dLbl>
              <c:idx val="0"/>
              <c:layout>
                <c:manualLayout>
                  <c:x val="5.6260882484029121E-2"/>
                  <c:y val="-1.0798560359595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08-4220-A9BB-39BEFEF503E1}"/>
                </c:ext>
              </c:extLst>
            </c:dLbl>
            <c:dLbl>
              <c:idx val="1"/>
              <c:layout>
                <c:manualLayout>
                  <c:x val="6.6927747239142271E-2"/>
                  <c:y val="-6.59961965832115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08-4220-A9BB-39BEFEF503E1}"/>
                </c:ext>
              </c:extLst>
            </c:dLbl>
            <c:dLbl>
              <c:idx val="2"/>
              <c:layout>
                <c:manualLayout>
                  <c:x val="-7.9946318031000843E-2"/>
                  <c:y val="-6.2415012494695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08-4220-A9BB-39BEFEF503E1}"/>
                </c:ext>
              </c:extLst>
            </c:dLbl>
            <c:dLbl>
              <c:idx val="3"/>
              <c:layout>
                <c:manualLayout>
                  <c:x val="1.6988065171098896E-3"/>
                  <c:y val="-3.9328586920646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08-4220-A9BB-39BEFEF503E1}"/>
                </c:ext>
              </c:extLst>
            </c:dLbl>
            <c:dLbl>
              <c:idx val="4"/>
              <c:layout>
                <c:manualLayout>
                  <c:x val="1.2658247907690738E-2"/>
                  <c:y val="-1.174784289688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08-4220-A9BB-39BEFEF503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Φύλλο10!$J$21:$J$25</c:f>
              <c:strCache>
                <c:ptCount val="5"/>
                <c:pt idx="0">
                  <c:v>Destroys</c:v>
                </c:pt>
                <c:pt idx="1">
                  <c:v>Helps to maintain</c:v>
                </c:pt>
                <c:pt idx="2">
                  <c:v>Helps to improve</c:v>
                </c:pt>
                <c:pt idx="3">
                  <c:v>Does not affect</c:v>
                </c:pt>
                <c:pt idx="4">
                  <c:v>I have no opinion</c:v>
                </c:pt>
              </c:strCache>
            </c:strRef>
          </c:cat>
          <c:val>
            <c:numRef>
              <c:f>Φύλλο10!$K$21:$K$25</c:f>
              <c:numCache>
                <c:formatCode>###0.0</c:formatCode>
                <c:ptCount val="5"/>
                <c:pt idx="0">
                  <c:v>26.288659793814436</c:v>
                </c:pt>
                <c:pt idx="1">
                  <c:v>20.36082474226804</c:v>
                </c:pt>
                <c:pt idx="2">
                  <c:v>32.216494845360828</c:v>
                </c:pt>
                <c:pt idx="3">
                  <c:v>12.11340206185567</c:v>
                </c:pt>
                <c:pt idx="4">
                  <c:v>9.0206185567010309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08-4220-A9BB-39BEFEF503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In your opinion, what kind of impact does tourism have on the </a:t>
            </a:r>
            <a:r>
              <a:rPr lang="en-US" sz="1400" u="sng" dirty="0"/>
              <a:t>cost of living</a:t>
            </a:r>
            <a:r>
              <a:rPr lang="en-US" sz="1400" dirty="0"/>
              <a:t>?</a:t>
            </a:r>
          </a:p>
        </c:rich>
      </c:tx>
      <c:layout>
        <c:manualLayout>
          <c:xMode val="edge"/>
          <c:yMode val="edge"/>
          <c:x val="0.11400875014213031"/>
          <c:y val="2.39521033372949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0915834586938499E-2"/>
          <c:y val="0.25537004880837927"/>
          <c:w val="0.81816839335080327"/>
          <c:h val="0.47143994575885889"/>
        </c:manualLayout>
      </c:layout>
      <c:pie3DChart>
        <c:varyColors val="1"/>
        <c:ser>
          <c:idx val="0"/>
          <c:order val="0"/>
          <c:tx>
            <c:strRef>
              <c:f>Φύλλο10!$K$11</c:f>
              <c:strCache>
                <c:ptCount val="1"/>
                <c:pt idx="0">
                  <c:v>In your opinion, what kind of impact does tourism have on the cost of living?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80-45E8-B876-13B0334F6F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80-45E8-B876-13B0334F6F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80-45E8-B876-13B0334F6F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80-45E8-B876-13B0334F6F9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880-45E8-B876-13B0334F6F9F}"/>
              </c:ext>
            </c:extLst>
          </c:dPt>
          <c:dLbls>
            <c:dLbl>
              <c:idx val="0"/>
              <c:layout>
                <c:manualLayout>
                  <c:x val="3.4410791285982872E-2"/>
                  <c:y val="-3.8494361982919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80-45E8-B876-13B0334F6F9F}"/>
                </c:ext>
              </c:extLst>
            </c:dLbl>
            <c:dLbl>
              <c:idx val="1"/>
              <c:layout>
                <c:manualLayout>
                  <c:x val="-0.11516919760030002"/>
                  <c:y val="-0.155219449438387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80-45E8-B876-13B0334F6F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Φύλλο10!$J$12:$J$16</c:f>
              <c:strCache>
                <c:ptCount val="5"/>
                <c:pt idx="0">
                  <c:v>It weighs heavily</c:v>
                </c:pt>
                <c:pt idx="1">
                  <c:v>It weighs</c:v>
                </c:pt>
                <c:pt idx="2">
                  <c:v>Helps in reducing</c:v>
                </c:pt>
                <c:pt idx="3">
                  <c:v>Does not affect</c:v>
                </c:pt>
                <c:pt idx="4">
                  <c:v>I have no opinion</c:v>
                </c:pt>
              </c:strCache>
            </c:strRef>
          </c:cat>
          <c:val>
            <c:numRef>
              <c:f>Φύλλο10!$K$12:$K$16</c:f>
              <c:numCache>
                <c:formatCode>###0.0</c:formatCode>
                <c:ptCount val="5"/>
                <c:pt idx="0">
                  <c:v>29.187817258883246</c:v>
                </c:pt>
                <c:pt idx="1">
                  <c:v>47.461928934010153</c:v>
                </c:pt>
                <c:pt idx="2">
                  <c:v>9.1370558375634516</c:v>
                </c:pt>
                <c:pt idx="3">
                  <c:v>6.8527918781725887</c:v>
                </c:pt>
                <c:pt idx="4">
                  <c:v>7.3604060913705585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880-45E8-B876-13B0334F6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805447552338031E-2"/>
          <c:y val="0.78123211254093783"/>
          <c:w val="0.97155542736423983"/>
          <c:h val="0.19481578412176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What do you consider to be the biggest disincentive for someone </a:t>
            </a:r>
          </a:p>
          <a:p>
            <a:pPr>
              <a:defRPr/>
            </a:pPr>
            <a:r>
              <a:rPr lang="en-US" sz="1800" b="1" dirty="0"/>
              <a:t>to choose your island as a permanent residence? (%)</a:t>
            </a:r>
            <a:endParaRPr lang="el-GR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Φύλλο12!$K$2:$K$11</c:f>
              <c:strCache>
                <c:ptCount val="10"/>
                <c:pt idx="0">
                  <c:v>Don't know/No response</c:v>
                </c:pt>
                <c:pt idx="1">
                  <c:v>Other</c:v>
                </c:pt>
                <c:pt idx="2">
                  <c:v>The difficulty in transportation</c:v>
                </c:pt>
                <c:pt idx="3">
                  <c:v>The overdependence on tourism</c:v>
                </c:pt>
                <c:pt idx="4">
                  <c:v>The reduced feeling of safety</c:v>
                </c:pt>
                <c:pt idx="5">
                  <c:v>The shortages in other infrastructure (other than health)</c:v>
                </c:pt>
                <c:pt idx="6">
                  <c:v>The lack of entertainment infrastructure such as theatres, cinemas, etc.</c:v>
                </c:pt>
                <c:pt idx="7">
                  <c:v>The lack of quality jobs</c:v>
                </c:pt>
                <c:pt idx="8">
                  <c:v>The high rents</c:v>
                </c:pt>
                <c:pt idx="9">
                  <c:v>The shortages in health infrastructure</c:v>
                </c:pt>
              </c:strCache>
            </c:strRef>
          </c:cat>
          <c:val>
            <c:numRef>
              <c:f>Φύλλο12!$L$2:$L$11</c:f>
              <c:numCache>
                <c:formatCode>###0.0</c:formatCode>
                <c:ptCount val="10"/>
                <c:pt idx="0">
                  <c:v>0.53191489361702127</c:v>
                </c:pt>
                <c:pt idx="1">
                  <c:v>1.0638297872340425</c:v>
                </c:pt>
                <c:pt idx="2">
                  <c:v>19.680851063829788</c:v>
                </c:pt>
                <c:pt idx="3">
                  <c:v>21.276595744680851</c:v>
                </c:pt>
                <c:pt idx="4">
                  <c:v>21.808510638297875</c:v>
                </c:pt>
                <c:pt idx="5">
                  <c:v>22.872340425531913</c:v>
                </c:pt>
                <c:pt idx="6">
                  <c:v>25</c:v>
                </c:pt>
                <c:pt idx="7">
                  <c:v>38.297872340425535</c:v>
                </c:pt>
                <c:pt idx="8">
                  <c:v>42.021276595744681</c:v>
                </c:pt>
                <c:pt idx="9">
                  <c:v>79.255319148936167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E-412E-B49E-27157CFA4B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4922943"/>
        <c:axId val="398134991"/>
      </c:barChart>
      <c:catAx>
        <c:axId val="11349229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398134991"/>
        <c:crosses val="autoZero"/>
        <c:auto val="1"/>
        <c:lblAlgn val="ctr"/>
        <c:lblOffset val="100"/>
        <c:noMultiLvlLbl val="0"/>
      </c:catAx>
      <c:valAx>
        <c:axId val="39813499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11349229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Age group</a:t>
            </a:r>
            <a:endParaRPr lang="el-GR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Φύλλο14!$J$14</c:f>
              <c:strCache>
                <c:ptCount val="1"/>
                <c:pt idx="0">
                  <c:v>&lt;18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9B2-4EFE-948A-FF63A15BC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Φύλλο14!$K$14</c:f>
              <c:numCache>
                <c:formatCode>###0.0</c:formatCode>
                <c:ptCount val="1"/>
                <c:pt idx="0">
                  <c:v>1.015228426395939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B1-4796-A2CA-1CEC56CC8443}"/>
            </c:ext>
          </c:extLst>
        </c:ser>
        <c:ser>
          <c:idx val="1"/>
          <c:order val="1"/>
          <c:tx>
            <c:strRef>
              <c:f>Φύλλο14!$J$15</c:f>
              <c:strCache>
                <c:ptCount val="1"/>
                <c:pt idx="0">
                  <c:v>18-24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9B2-4EFE-948A-FF63A15BC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Φύλλο14!$K$15</c:f>
              <c:numCache>
                <c:formatCode>###0.0</c:formatCode>
                <c:ptCount val="1"/>
                <c:pt idx="0">
                  <c:v>3.8071065989847721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B1-4796-A2CA-1CEC56CC8443}"/>
            </c:ext>
          </c:extLst>
        </c:ser>
        <c:ser>
          <c:idx val="2"/>
          <c:order val="2"/>
          <c:tx>
            <c:strRef>
              <c:f>Φύλλο14!$J$16</c:f>
              <c:strCache>
                <c:ptCount val="1"/>
                <c:pt idx="0">
                  <c:v>25-34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0176573117443949E-17"/>
                  <c:y val="5.050470906702690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B2-4EFE-948A-FF63A15BC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Φύλλο14!$K$16</c:f>
              <c:numCache>
                <c:formatCode>###0.0</c:formatCode>
                <c:ptCount val="1"/>
                <c:pt idx="0">
                  <c:v>16.243654822335024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B1-4796-A2CA-1CEC56CC8443}"/>
            </c:ext>
          </c:extLst>
        </c:ser>
        <c:ser>
          <c:idx val="3"/>
          <c:order val="3"/>
          <c:tx>
            <c:strRef>
              <c:f>Φύλλο14!$J$17</c:f>
              <c:strCache>
                <c:ptCount val="1"/>
                <c:pt idx="0">
                  <c:v>35-44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Φύλλο14!$K$17</c:f>
              <c:numCache>
                <c:formatCode>###0.0</c:formatCode>
                <c:ptCount val="1"/>
                <c:pt idx="0">
                  <c:v>24.111675126903553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B1-4796-A2CA-1CEC56CC8443}"/>
            </c:ext>
          </c:extLst>
        </c:ser>
        <c:ser>
          <c:idx val="4"/>
          <c:order val="4"/>
          <c:tx>
            <c:strRef>
              <c:f>Φύλλο14!$J$18</c:f>
              <c:strCache>
                <c:ptCount val="1"/>
                <c:pt idx="0">
                  <c:v>45-54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Φύλλο14!$K$18</c:f>
              <c:numCache>
                <c:formatCode>###0.0</c:formatCode>
                <c:ptCount val="1"/>
                <c:pt idx="0">
                  <c:v>29.441624365482234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B1-4796-A2CA-1CEC56CC8443}"/>
            </c:ext>
          </c:extLst>
        </c:ser>
        <c:ser>
          <c:idx val="5"/>
          <c:order val="5"/>
          <c:tx>
            <c:strRef>
              <c:f>Φύλλο14!$J$19</c:f>
              <c:strCache>
                <c:ptCount val="1"/>
                <c:pt idx="0">
                  <c:v>55-64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Φύλλο14!$K$19</c:f>
              <c:numCache>
                <c:formatCode>###0.0</c:formatCode>
                <c:ptCount val="1"/>
                <c:pt idx="0">
                  <c:v>14.720812182741117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6B1-4796-A2CA-1CEC56CC8443}"/>
            </c:ext>
          </c:extLst>
        </c:ser>
        <c:ser>
          <c:idx val="6"/>
          <c:order val="6"/>
          <c:tx>
            <c:strRef>
              <c:f>Φύλλο14!$J$20</c:f>
              <c:strCache>
                <c:ptCount val="1"/>
                <c:pt idx="0">
                  <c:v>&gt;65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Φύλλο14!$K$20</c:f>
              <c:numCache>
                <c:formatCode>###0.0</c:formatCode>
                <c:ptCount val="1"/>
                <c:pt idx="0">
                  <c:v>10.659898477157361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B1-4796-A2CA-1CEC56CC8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7519935"/>
        <c:axId val="354061983"/>
      </c:barChart>
      <c:catAx>
        <c:axId val="1137519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54061983"/>
        <c:crosses val="autoZero"/>
        <c:auto val="1"/>
        <c:lblAlgn val="ctr"/>
        <c:lblOffset val="100"/>
        <c:noMultiLvlLbl val="0"/>
      </c:catAx>
      <c:valAx>
        <c:axId val="35406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7519935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912096514251507E-2"/>
          <c:y val="0.72782336356010036"/>
          <c:w val="0.94278399410599989"/>
          <c:h val="0.241576401998733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Education</a:t>
            </a:r>
            <a:r>
              <a:rPr lang="en-US" sz="1600" b="1" baseline="0" dirty="0"/>
              <a:t> level</a:t>
            </a:r>
            <a:endParaRPr lang="el-GR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Φύλλο14!$K$47:$K$54</c:f>
              <c:strCache>
                <c:ptCount val="8"/>
                <c:pt idx="0">
                  <c:v>Primary education</c:v>
                </c:pt>
                <c:pt idx="1">
                  <c:v>Lower secondary education</c:v>
                </c:pt>
                <c:pt idx="2">
                  <c:v>Secondary education</c:v>
                </c:pt>
                <c:pt idx="3">
                  <c:v>Post-
secondary
education</c:v>
                </c:pt>
                <c:pt idx="4">
                  <c:v>Tertiary education</c:v>
                </c:pt>
                <c:pt idx="5">
                  <c:v>MSc</c:v>
                </c:pt>
                <c:pt idx="6">
                  <c:v>PhD</c:v>
                </c:pt>
                <c:pt idx="7">
                  <c:v>Other</c:v>
                </c:pt>
              </c:strCache>
            </c:strRef>
          </c:cat>
          <c:val>
            <c:numRef>
              <c:f>Φύλλο14!$L$47:$L$54</c:f>
              <c:numCache>
                <c:formatCode>###0.0</c:formatCode>
                <c:ptCount val="8"/>
                <c:pt idx="0">
                  <c:v>2.7027027027027026</c:v>
                </c:pt>
                <c:pt idx="1">
                  <c:v>4.0540540540540544</c:v>
                </c:pt>
                <c:pt idx="2">
                  <c:v>10.810810810810811</c:v>
                </c:pt>
                <c:pt idx="3">
                  <c:v>16.216216216216218</c:v>
                </c:pt>
                <c:pt idx="4">
                  <c:v>40.54054054054054</c:v>
                </c:pt>
                <c:pt idx="5">
                  <c:v>20.27027027027027</c:v>
                </c:pt>
                <c:pt idx="6">
                  <c:v>4.0540540540540544</c:v>
                </c:pt>
                <c:pt idx="7">
                  <c:v>1.3513513513513513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5-4125-9546-099095247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6334223"/>
        <c:axId val="1007297391"/>
      </c:barChart>
      <c:catAx>
        <c:axId val="113633422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07297391"/>
        <c:crosses val="autoZero"/>
        <c:auto val="1"/>
        <c:lblAlgn val="ctr"/>
        <c:lblOffset val="100"/>
        <c:noMultiLvlLbl val="0"/>
      </c:catAx>
      <c:valAx>
        <c:axId val="10072973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363342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Employment status</a:t>
            </a:r>
            <a:endParaRPr lang="el-GR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40957968626014774"/>
          <c:y val="0.22266181613333078"/>
          <c:w val="0.55631178660806935"/>
          <c:h val="0.7260729921245362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Φύλλο14!$H$30:$H$39</c:f>
              <c:strCache>
                <c:ptCount val="10"/>
                <c:pt idx="0">
                  <c:v>Other</c:v>
                </c:pt>
                <c:pt idx="1">
                  <c:v>Farmer</c:v>
                </c:pt>
                <c:pt idx="2">
                  <c:v>Unemployed</c:v>
                </c:pt>
                <c:pt idx="3">
                  <c:v>Unpaid employment</c:v>
                </c:pt>
                <c:pt idx="4">
                  <c:v>Student</c:v>
                </c:pt>
                <c:pt idx="5">
                  <c:v>Occasional employment</c:v>
                </c:pt>
                <c:pt idx="6">
                  <c:v>Part-time</c:v>
                </c:pt>
                <c:pt idx="7">
                  <c:v>Pensioner</c:v>
                </c:pt>
                <c:pt idx="8">
                  <c:v>Freelancer and/or entrepreneur</c:v>
                </c:pt>
                <c:pt idx="9">
                  <c:v>Full-time</c:v>
                </c:pt>
              </c:strCache>
            </c:strRef>
          </c:cat>
          <c:val>
            <c:numRef>
              <c:f>Φύλλο14!$I$30:$I$39</c:f>
              <c:numCache>
                <c:formatCode>###0.0</c:formatCode>
                <c:ptCount val="10"/>
                <c:pt idx="0">
                  <c:v>1.015228426395939</c:v>
                </c:pt>
                <c:pt idx="1">
                  <c:v>1.5228426395939088</c:v>
                </c:pt>
                <c:pt idx="2">
                  <c:v>2.030456852791878</c:v>
                </c:pt>
                <c:pt idx="3">
                  <c:v>2.030456852791878</c:v>
                </c:pt>
                <c:pt idx="4">
                  <c:v>2.2842639593908629</c:v>
                </c:pt>
                <c:pt idx="5">
                  <c:v>4.8223350253807107</c:v>
                </c:pt>
                <c:pt idx="6">
                  <c:v>9.8984771573604071</c:v>
                </c:pt>
                <c:pt idx="7">
                  <c:v>14.974619289340103</c:v>
                </c:pt>
                <c:pt idx="8">
                  <c:v>22.335025380710661</c:v>
                </c:pt>
                <c:pt idx="9">
                  <c:v>39.086294416243653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D-48DA-AC33-1AC30C327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22606895"/>
        <c:axId val="611199951"/>
      </c:barChart>
      <c:catAx>
        <c:axId val="6226068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611199951"/>
        <c:crosses val="autoZero"/>
        <c:auto val="1"/>
        <c:lblAlgn val="ctr"/>
        <c:lblOffset val="100"/>
        <c:noMultiLvlLbl val="0"/>
      </c:catAx>
      <c:valAx>
        <c:axId val="611199951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62260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Annual</a:t>
            </a:r>
            <a:r>
              <a:rPr lang="en-US" sz="1600" b="1" baseline="0" dirty="0"/>
              <a:t> income</a:t>
            </a:r>
            <a:endParaRPr lang="el-GR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Φύλλο15!$K$2:$K$6</c:f>
              <c:strCache>
                <c:ptCount val="5"/>
                <c:pt idx="0">
                  <c:v>&lt;15.000</c:v>
                </c:pt>
                <c:pt idx="1">
                  <c:v>15.001 – 30.000</c:v>
                </c:pt>
                <c:pt idx="2">
                  <c:v>30.001 – 45.000</c:v>
                </c:pt>
                <c:pt idx="3">
                  <c:v>45.001 – 60.000</c:v>
                </c:pt>
                <c:pt idx="4">
                  <c:v>&gt;60.000</c:v>
                </c:pt>
              </c:strCache>
            </c:strRef>
          </c:cat>
          <c:val>
            <c:numRef>
              <c:f>Φύλλο15!$L$2:$L$6</c:f>
              <c:numCache>
                <c:formatCode>###0.0</c:formatCode>
                <c:ptCount val="5"/>
                <c:pt idx="0">
                  <c:v>57.74647887323944</c:v>
                </c:pt>
                <c:pt idx="1">
                  <c:v>29.577464788732392</c:v>
                </c:pt>
                <c:pt idx="2">
                  <c:v>7.042253521126761</c:v>
                </c:pt>
                <c:pt idx="3">
                  <c:v>2.8169014084507045</c:v>
                </c:pt>
                <c:pt idx="4">
                  <c:v>2.8169014084507045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D3-47C7-9ED1-1F1F36D004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61860383"/>
        <c:axId val="397167199"/>
      </c:barChart>
      <c:catAx>
        <c:axId val="11618603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397167199"/>
        <c:crosses val="autoZero"/>
        <c:auto val="1"/>
        <c:lblAlgn val="ctr"/>
        <c:lblOffset val="100"/>
        <c:noMultiLvlLbl val="0"/>
      </c:catAx>
      <c:valAx>
        <c:axId val="397167199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1161860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Income from tourism</a:t>
            </a:r>
            <a:endParaRPr lang="el-GR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Φύλλο15!$I$21:$I$24</c:f>
              <c:strCache>
                <c:ptCount val="4"/>
                <c:pt idx="0">
                  <c:v>No income</c:v>
                </c:pt>
                <c:pt idx="1">
                  <c:v>(1-20%)</c:v>
                </c:pt>
                <c:pt idx="2">
                  <c:v>(21-50%)</c:v>
                </c:pt>
                <c:pt idx="3">
                  <c:v>(50-70%)</c:v>
                </c:pt>
              </c:strCache>
            </c:strRef>
          </c:cat>
          <c:val>
            <c:numRef>
              <c:f>Φύλλο15!$J$21:$J$24</c:f>
              <c:numCache>
                <c:formatCode>###0.0</c:formatCode>
                <c:ptCount val="4"/>
                <c:pt idx="0">
                  <c:v>52.083333333333336</c:v>
                </c:pt>
                <c:pt idx="1">
                  <c:v>29.166666666666668</c:v>
                </c:pt>
                <c:pt idx="2">
                  <c:v>12.5</c:v>
                </c:pt>
                <c:pt idx="3">
                  <c:v>6.25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34-4479-8919-DF3D676E8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46542271"/>
        <c:axId val="1143146383"/>
      </c:barChart>
      <c:catAx>
        <c:axId val="1146542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143146383"/>
        <c:crosses val="autoZero"/>
        <c:auto val="1"/>
        <c:lblAlgn val="ctr"/>
        <c:lblOffset val="100"/>
        <c:noMultiLvlLbl val="0"/>
      </c:catAx>
      <c:valAx>
        <c:axId val="1143146383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1146542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Which of the following areas would you like the local authorities to focus on for the island?</a:t>
            </a:r>
            <a:r>
              <a:rPr lang="el-GR" sz="1800" b="1" dirty="0"/>
              <a:t> 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Φύλλο1!$J$2:$J$11</c:f>
              <c:strCache>
                <c:ptCount val="10"/>
                <c:pt idx="0">
                  <c:v>Other</c:v>
                </c:pt>
                <c:pt idx="1">
                  <c:v>Attracting qualified staff</c:v>
                </c:pt>
                <c:pt idx="2">
                  <c:v>Energy production</c:v>
                </c:pt>
                <c:pt idx="3">
                  <c:v>Tourism infrastructure</c:v>
                </c:pt>
                <c:pt idx="4">
                  <c:v>Sports facilities</c:v>
                </c:pt>
                <c:pt idx="5">
                  <c:v>Playgrounds and public spaces</c:v>
                </c:pt>
                <c:pt idx="6">
                  <c:v>Landscape maintenance</c:v>
                </c:pt>
                <c:pt idx="7">
                  <c:v>Waste disposal</c:v>
                </c:pt>
                <c:pt idx="8">
                  <c:v>Water management</c:v>
                </c:pt>
                <c:pt idx="9">
                  <c:v>Health facilities/Health centre</c:v>
                </c:pt>
              </c:strCache>
            </c:strRef>
          </c:cat>
          <c:val>
            <c:numRef>
              <c:f>Φύλλο1!$K$2:$K$11</c:f>
              <c:numCache>
                <c:formatCode>###0.0</c:formatCode>
                <c:ptCount val="10"/>
                <c:pt idx="0">
                  <c:v>7.3047858942065487</c:v>
                </c:pt>
                <c:pt idx="1">
                  <c:v>11.335012594458437</c:v>
                </c:pt>
                <c:pt idx="2">
                  <c:v>11.838790931989925</c:v>
                </c:pt>
                <c:pt idx="3">
                  <c:v>13.09823677581864</c:v>
                </c:pt>
                <c:pt idx="4">
                  <c:v>20.151133501259448</c:v>
                </c:pt>
                <c:pt idx="5">
                  <c:v>20.403022670025191</c:v>
                </c:pt>
                <c:pt idx="6">
                  <c:v>35.516372795969772</c:v>
                </c:pt>
                <c:pt idx="7">
                  <c:v>46.347607052896727</c:v>
                </c:pt>
                <c:pt idx="8">
                  <c:v>55.91939546599496</c:v>
                </c:pt>
                <c:pt idx="9">
                  <c:v>82.619647355163721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8-491B-BB31-45518A690C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0865231"/>
        <c:axId val="1011550575"/>
        <c:axId val="0"/>
      </c:bar3DChart>
      <c:catAx>
        <c:axId val="101086523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1011550575"/>
        <c:crosses val="autoZero"/>
        <c:auto val="1"/>
        <c:lblAlgn val="ctr"/>
        <c:lblOffset val="100"/>
        <c:noMultiLvlLbl val="0"/>
      </c:catAx>
      <c:valAx>
        <c:axId val="1011550575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.0" sourceLinked="1"/>
        <c:majorTickMark val="none"/>
        <c:minorTickMark val="none"/>
        <c:tickLblPos val="nextTo"/>
        <c:crossAx val="10108652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There are </a:t>
            </a:r>
            <a:r>
              <a:rPr lang="en-US" sz="1600" b="1" i="0" u="sng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benefits</a:t>
            </a:r>
            <a:r>
              <a:rPr lang="en-US" sz="1600" b="1" i="0" u="none" strike="noStrike" kern="1200" spc="0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 for me personally from tourism and tourists visiting my island (%)</a:t>
            </a:r>
            <a:endParaRPr lang="el-GR" sz="1600" b="1" i="0" u="none" strike="noStrike" kern="1200" spc="0" baseline="0" dirty="0">
              <a:solidFill>
                <a:sysClr val="windowText" lastClr="000000">
                  <a:lumMod val="65000"/>
                  <a:lumOff val="35000"/>
                </a:sys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044142988281146E-2"/>
          <c:y val="0.19397551414507722"/>
          <c:w val="0.97115606571213964"/>
          <c:h val="0.6292872479034004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Φύλλο4!$I$3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80E-42BC-8D9A-F3A169A047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Φύλλο4!$J$3</c:f>
              <c:numCache>
                <c:formatCode>###0.0</c:formatCode>
                <c:ptCount val="1"/>
                <c:pt idx="0">
                  <c:v>13.350125944584383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5-4AB2-8F4D-B74BBEEFD54B}"/>
            </c:ext>
          </c:extLst>
        </c:ser>
        <c:ser>
          <c:idx val="1"/>
          <c:order val="1"/>
          <c:tx>
            <c:strRef>
              <c:f>Φύλλο4!$I$4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F5F9F9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Φύλλο4!$J$4</c:f>
              <c:numCache>
                <c:formatCode>###0.0</c:formatCode>
                <c:ptCount val="1"/>
                <c:pt idx="0">
                  <c:v>12.846347607052897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5-4AB2-8F4D-B74BBEEFD54B}"/>
            </c:ext>
          </c:extLst>
        </c:ser>
        <c:ser>
          <c:idx val="2"/>
          <c:order val="2"/>
          <c:tx>
            <c:strRef>
              <c:f>Φύλλο4!$I$5</c:f>
              <c:strCache>
                <c:ptCount val="1"/>
                <c:pt idx="0">
                  <c:v>Neither disagree nor 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Φύλλο4!$J$5</c:f>
              <c:numCache>
                <c:formatCode>###0.0</c:formatCode>
                <c:ptCount val="1"/>
                <c:pt idx="0">
                  <c:v>27.70780856423174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35-4AB2-8F4D-B74BBEEFD54B}"/>
            </c:ext>
          </c:extLst>
        </c:ser>
        <c:ser>
          <c:idx val="3"/>
          <c:order val="3"/>
          <c:tx>
            <c:strRef>
              <c:f>Φύλλο4!$I$6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Φύλλο4!$J$6</c:f>
              <c:numCache>
                <c:formatCode>###0.0</c:formatCode>
                <c:ptCount val="1"/>
                <c:pt idx="0">
                  <c:v>20.403022670025191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735-4AB2-8F4D-B74BBEEFD54B}"/>
            </c:ext>
          </c:extLst>
        </c:ser>
        <c:ser>
          <c:idx val="4"/>
          <c:order val="4"/>
          <c:tx>
            <c:strRef>
              <c:f>Φύλλο4!$I$7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Φύλλο4!$J$7</c:f>
              <c:numCache>
                <c:formatCode>###0.0</c:formatCode>
                <c:ptCount val="1"/>
                <c:pt idx="0">
                  <c:v>25.692695214105793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735-4AB2-8F4D-B74BBEEFD5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8316719"/>
        <c:axId val="501087903"/>
        <c:axId val="0"/>
      </c:bar3DChart>
      <c:catAx>
        <c:axId val="10083167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1087903"/>
        <c:crosses val="autoZero"/>
        <c:auto val="1"/>
        <c:lblAlgn val="ctr"/>
        <c:lblOffset val="100"/>
        <c:noMultiLvlLbl val="0"/>
      </c:catAx>
      <c:valAx>
        <c:axId val="501087903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0083167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5844498108803762"/>
          <c:w val="0.99848380929015057"/>
          <c:h val="0.315214468083341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There are </a:t>
            </a:r>
            <a:r>
              <a:rPr lang="en-US" sz="1600" u="sng" dirty="0"/>
              <a:t>problems</a:t>
            </a:r>
            <a:r>
              <a:rPr lang="en-US" sz="1600" dirty="0"/>
              <a:t> for me personally from tourism and tourists visiting my island (%)</a:t>
            </a:r>
            <a:endParaRPr lang="el-GR" sz="1600" dirty="0"/>
          </a:p>
        </c:rich>
      </c:tx>
      <c:layout>
        <c:manualLayout>
          <c:xMode val="edge"/>
          <c:yMode val="edge"/>
          <c:x val="0.11411409892333875"/>
          <c:y val="0.773746282623230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88439342878604E-2"/>
          <c:y val="0"/>
          <c:w val="0.97115606571213964"/>
          <c:h val="0.7714124000465468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Φύλλο5!$I$2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Φύλλο5!$J$2</c:f>
              <c:numCache>
                <c:formatCode>###0.0</c:formatCode>
                <c:ptCount val="1"/>
                <c:pt idx="0">
                  <c:v>17.128463476070529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1-4E77-AEBA-B65F5D6A2354}"/>
            </c:ext>
          </c:extLst>
        </c:ser>
        <c:ser>
          <c:idx val="1"/>
          <c:order val="1"/>
          <c:tx>
            <c:strRef>
              <c:f>Φύλλο5!$I$3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B42-43A4-A709-310A91329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Φύλλο5!$J$3</c:f>
              <c:numCache>
                <c:formatCode>###0.0</c:formatCode>
                <c:ptCount val="1"/>
                <c:pt idx="0">
                  <c:v>18.387909319899247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BD1-4E77-AEBA-B65F5D6A2354}"/>
            </c:ext>
          </c:extLst>
        </c:ser>
        <c:ser>
          <c:idx val="2"/>
          <c:order val="2"/>
          <c:tx>
            <c:strRef>
              <c:f>Φύλλο5!$I$4</c:f>
              <c:strCache>
                <c:ptCount val="1"/>
                <c:pt idx="0">
                  <c:v>Neither disagree nor agree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42-43A4-A709-310A91329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Φύλλο5!$J$4</c:f>
              <c:numCache>
                <c:formatCode>###0.0</c:formatCode>
                <c:ptCount val="1"/>
                <c:pt idx="0">
                  <c:v>34.256926952141058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BD1-4E77-AEBA-B65F5D6A2354}"/>
            </c:ext>
          </c:extLst>
        </c:ser>
        <c:ser>
          <c:idx val="3"/>
          <c:order val="3"/>
          <c:tx>
            <c:strRef>
              <c:f>Φύλλο5!$I$5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rgbClr val="F5F9F9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B42-43A4-A709-310A913298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Φύλλο5!$J$5</c:f>
              <c:numCache>
                <c:formatCode>###0.0</c:formatCode>
                <c:ptCount val="1"/>
                <c:pt idx="0">
                  <c:v>19.395465994962215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BD1-4E77-AEBA-B65F5D6A2354}"/>
            </c:ext>
          </c:extLst>
        </c:ser>
        <c:ser>
          <c:idx val="4"/>
          <c:order val="4"/>
          <c:tx>
            <c:strRef>
              <c:f>Φύλλο5!$I$6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Φύλλο5!$J$6</c:f>
              <c:numCache>
                <c:formatCode>###0.0</c:formatCode>
                <c:ptCount val="1"/>
                <c:pt idx="0">
                  <c:v>10.831234256926953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BD1-4E77-AEBA-B65F5D6A2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2299439"/>
        <c:axId val="501079263"/>
        <c:axId val="0"/>
      </c:bar3DChart>
      <c:catAx>
        <c:axId val="10122994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1079263"/>
        <c:crosses val="autoZero"/>
        <c:auto val="1"/>
        <c:lblAlgn val="ctr"/>
        <c:lblOffset val="100"/>
        <c:noMultiLvlLbl val="0"/>
      </c:catAx>
      <c:valAx>
        <c:axId val="501079263"/>
        <c:scaling>
          <c:orientation val="minMax"/>
        </c:scaling>
        <c:delete val="1"/>
        <c:axPos val="b"/>
        <c:numFmt formatCode="###0.0" sourceLinked="1"/>
        <c:majorTickMark val="none"/>
        <c:minorTickMark val="none"/>
        <c:tickLblPos val="nextTo"/>
        <c:crossAx val="1012299439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10/16/2024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aunch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8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93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701C94-2C2F-4EE2-B273-4C0F8DD46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F497FD8-62DC-4985-B2C2-4F6BEE308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3740656-D282-81EC-632D-F5365ACA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2233-CE7F-44A9-9689-78EE7549507D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76ED263-76AB-2674-4214-83166F31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86E906-C366-4685-4DE3-0B318FF8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CF8-49ED-424F-909E-75B001519A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071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265506B-5B05-D9DE-B8F4-F8D22DC21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12233-CE7F-44A9-9689-78EE7549507D}" type="datetimeFigureOut">
              <a:rPr lang="el-GR" smtClean="0"/>
              <a:t>16/10/2024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E04EDB9B-023C-00BC-D938-CE472C370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14181A4-77ED-C9AB-FE4A-A02E7BAB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81CF8-49ED-424F-909E-75B001519A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7878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1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anchor="ctr" anchorCtr="0"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7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s of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8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anchor="b"/>
          <a:lstStyle>
            <a:lvl1pPr>
              <a:defRPr lang="en-US" sz="3200" cap="all" spc="200" baseline="0" dirty="0"/>
            </a:lvl1pPr>
          </a:lstStyle>
          <a:p>
            <a:pPr marL="0" lvl="0"/>
            <a:r>
              <a:rPr lang="en-US" dirty="0"/>
              <a:t>Click to add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anchor="t"/>
          <a:lstStyle>
            <a:lvl1pPr marL="0" indent="0">
              <a:buNone/>
              <a:defRPr lang="en-US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1" name="Picture Placeholder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4" name="Picture Placeholder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5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64" r:id="rId11"/>
    <p:sldLayoutId id="2147483658" r:id="rId12"/>
    <p:sldLayoutId id="2147483659" r:id="rId13"/>
    <p:sldLayoutId id="2147483660" r:id="rId14"/>
    <p:sldLayoutId id="2147483661" r:id="rId15"/>
    <p:sldLayoutId id="2147483665" r:id="rId16"/>
    <p:sldLayoutId id="2147483666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912" y="263311"/>
            <a:ext cx="6017488" cy="1439068"/>
          </a:xfrm>
        </p:spPr>
        <p:txBody>
          <a:bodyPr/>
          <a:lstStyle/>
          <a:p>
            <a:pPr algn="just"/>
            <a:r>
              <a:rPr lang="en-US" sz="24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ISLANDS: WHY NOW THEY REQUIRE A DIALOGUE WITH LOCALS THAN EVER BEFORE </a:t>
            </a:r>
            <a:endParaRPr lang="en-US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327" y="3205901"/>
            <a:ext cx="5179653" cy="1656162"/>
          </a:xfrm>
        </p:spPr>
        <p:txBody>
          <a:bodyPr/>
          <a:lstStyle/>
          <a:p>
            <a:r>
              <a:rPr lang="en-US" b="1" dirty="0" err="1"/>
              <a:t>I.Spilanis</a:t>
            </a:r>
            <a:r>
              <a:rPr lang="en-US" b="1" dirty="0"/>
              <a:t>, Em. Professor, Department of Environment, Director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06CDEB7-77E8-4351-9B76-07896E73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97152" y="-36083"/>
            <a:ext cx="2988531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AD8BC530-757B-E508-52D8-D7475BEE8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2"/>
          <a:stretch/>
        </p:blipFill>
        <p:spPr>
          <a:xfrm>
            <a:off x="8597152" y="414076"/>
            <a:ext cx="2988531" cy="1481541"/>
          </a:xfrm>
          <a:prstGeom prst="rect">
            <a:avLst/>
          </a:prstGeom>
        </p:spPr>
      </p:pic>
      <p:pic>
        <p:nvPicPr>
          <p:cNvPr id="8" name="Εικόνα 3">
            <a:extLst>
              <a:ext uri="{FF2B5EF4-FFF2-40B4-BE49-F238E27FC236}">
                <a16:creationId xmlns:a16="http://schemas.microsoft.com/office/drawing/2014/main" id="{F17B7A75-3592-FCDA-0A5F-4BDF6772E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617" y="2709465"/>
            <a:ext cx="2895600" cy="1439069"/>
          </a:xfrm>
          <a:prstGeom prst="rect">
            <a:avLst/>
          </a:prstGeom>
        </p:spPr>
      </p:pic>
      <p:pic>
        <p:nvPicPr>
          <p:cNvPr id="9" name="Picture 8" descr="etna">
            <a:extLst>
              <a:ext uri="{FF2B5EF4-FFF2-40B4-BE49-F238E27FC236}">
                <a16:creationId xmlns:a16="http://schemas.microsoft.com/office/drawing/2014/main" id="{7D8F084D-A4F6-E4D7-1993-6A765C10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67800" y="5033513"/>
            <a:ext cx="2771417" cy="121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A98F96-32CA-58B3-B571-8363F2E75AE5}"/>
              </a:ext>
            </a:extLst>
          </p:cNvPr>
          <p:cNvSpPr txBox="1"/>
          <p:nvPr/>
        </p:nvSpPr>
        <p:spPr>
          <a:xfrm>
            <a:off x="773328" y="1801282"/>
            <a:ext cx="632110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</a:rPr>
              <a:t>Integrated approach for Sustainable Development </a:t>
            </a:r>
          </a:p>
          <a:p>
            <a:r>
              <a:rPr lang="en-US" sz="2200" b="1" dirty="0">
                <a:effectLst/>
              </a:rPr>
              <a:t>in islands under tourism pressure: Findings from </a:t>
            </a:r>
            <a:r>
              <a:rPr lang="en-US" sz="2200" b="1" dirty="0" err="1">
                <a:effectLst/>
              </a:rPr>
              <a:t>Serifos</a:t>
            </a:r>
            <a:r>
              <a:rPr lang="en-US" sz="2200" b="1" dirty="0">
                <a:effectLst/>
              </a:rPr>
              <a:t> and Tinos</a:t>
            </a:r>
            <a:endParaRPr lang="en-US" sz="2200" b="1" dirty="0"/>
          </a:p>
        </p:txBody>
      </p:sp>
      <p:pic>
        <p:nvPicPr>
          <p:cNvPr id="7" name="Picture 6" descr="A green island with trees and blue water&#10;&#10;Description automatically generated with medium confidence">
            <a:extLst>
              <a:ext uri="{FF2B5EF4-FFF2-40B4-BE49-F238E27FC236}">
                <a16:creationId xmlns:a16="http://schemas.microsoft.com/office/drawing/2014/main" id="{43A9C278-906E-83D9-6553-8BC06D5FE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59" y="3948723"/>
            <a:ext cx="6483391" cy="28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6CA54B-AD95-307D-49AE-46F5A312F519}"/>
              </a:ext>
            </a:extLst>
          </p:cNvPr>
          <p:cNvSpPr txBox="1"/>
          <p:nvPr/>
        </p:nvSpPr>
        <p:spPr>
          <a:xfrm>
            <a:off x="5140883" y="4135766"/>
            <a:ext cx="9551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N=397</a:t>
            </a:r>
            <a:endParaRPr lang="el-GR" b="1" dirty="0"/>
          </a:p>
        </p:txBody>
      </p:sp>
      <p:graphicFrame>
        <p:nvGraphicFramePr>
          <p:cNvPr id="6" name="Γράφημα 5">
            <a:extLst>
              <a:ext uri="{FF2B5EF4-FFF2-40B4-BE49-F238E27FC236}">
                <a16:creationId xmlns:a16="http://schemas.microsoft.com/office/drawing/2014/main" id="{F21B61F4-A567-EBBE-4721-E942054BDA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081194"/>
              </p:ext>
            </p:extLst>
          </p:nvPr>
        </p:nvGraphicFramePr>
        <p:xfrm>
          <a:off x="1266092" y="183769"/>
          <a:ext cx="8450664" cy="393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Γράφημα 8">
            <a:extLst>
              <a:ext uri="{FF2B5EF4-FFF2-40B4-BE49-F238E27FC236}">
                <a16:creationId xmlns:a16="http://schemas.microsoft.com/office/drawing/2014/main" id="{0610281A-9CE5-4927-021C-E68E37F3CF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0030758"/>
              </p:ext>
            </p:extLst>
          </p:nvPr>
        </p:nvGraphicFramePr>
        <p:xfrm>
          <a:off x="291402" y="3938954"/>
          <a:ext cx="4383018" cy="271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Γράφημα 9">
            <a:extLst>
              <a:ext uri="{FF2B5EF4-FFF2-40B4-BE49-F238E27FC236}">
                <a16:creationId xmlns:a16="http://schemas.microsoft.com/office/drawing/2014/main" id="{63F8FF75-E450-93F6-992A-CA3AA05A04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5229188"/>
              </p:ext>
            </p:extLst>
          </p:nvPr>
        </p:nvGraphicFramePr>
        <p:xfrm>
          <a:off x="6677443" y="4121563"/>
          <a:ext cx="4014003" cy="2432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89444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>
            <a:extLst>
              <a:ext uri="{FF2B5EF4-FFF2-40B4-BE49-F238E27FC236}">
                <a16:creationId xmlns:a16="http://schemas.microsoft.com/office/drawing/2014/main" id="{F3A9323D-8EE8-28AC-D523-02781A415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5076535"/>
              </p:ext>
            </p:extLst>
          </p:nvPr>
        </p:nvGraphicFramePr>
        <p:xfrm>
          <a:off x="413656" y="572757"/>
          <a:ext cx="11364687" cy="590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903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80B24438-657A-4652-0D99-BB88F9AFD0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644830"/>
              </p:ext>
            </p:extLst>
          </p:nvPr>
        </p:nvGraphicFramePr>
        <p:xfrm>
          <a:off x="1055077" y="854109"/>
          <a:ext cx="9686612" cy="2833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id="{D2FA0363-EBCB-6293-20E6-46F44881C6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731929"/>
              </p:ext>
            </p:extLst>
          </p:nvPr>
        </p:nvGraphicFramePr>
        <p:xfrm>
          <a:off x="811927" y="3778180"/>
          <a:ext cx="9686612" cy="2904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085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CBB10E15-AB54-0127-106D-49DAF0184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626968"/>
              </p:ext>
            </p:extLst>
          </p:nvPr>
        </p:nvGraphicFramePr>
        <p:xfrm>
          <a:off x="1426866" y="894302"/>
          <a:ext cx="9475595" cy="521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7623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C2564F95-1923-970E-2CD5-67033F1593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507871"/>
              </p:ext>
            </p:extLst>
          </p:nvPr>
        </p:nvGraphicFramePr>
        <p:xfrm>
          <a:off x="422031" y="221064"/>
          <a:ext cx="11304395" cy="642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0289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1ACC41-C7DD-C6FE-7047-1F52D6B4EC95}"/>
              </a:ext>
            </a:extLst>
          </p:cNvPr>
          <p:cNvSpPr txBox="1"/>
          <p:nvPr/>
        </p:nvSpPr>
        <p:spPr>
          <a:xfrm>
            <a:off x="683288" y="3276244"/>
            <a:ext cx="11204670" cy="3378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1600" b="1" i="0" u="none" strike="noStrike" baseline="0" dirty="0">
                <a:solidFill>
                  <a:srgbClr val="000000"/>
                </a:solidFill>
              </a:rPr>
              <a:t>1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The island has an integrated tourism development plan.</a:t>
            </a:r>
            <a:r>
              <a:rPr lang="el-GR" sz="1600" b="1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l-GR" sz="1600" b="1" i="0" u="none" strike="noStrike" baseline="0" dirty="0">
                <a:solidFill>
                  <a:srgbClr val="000000"/>
                </a:solidFill>
              </a:rPr>
              <a:t>2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I think that at least 1/3 of the workers in the tourism industry on the island should be residents of the island.</a:t>
            </a:r>
            <a:r>
              <a:rPr lang="el-GR" sz="1600" b="1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l-GR" sz="1600" b="1" i="0" u="none" strike="noStrike" baseline="0" dirty="0">
                <a:solidFill>
                  <a:srgbClr val="000000"/>
                </a:solidFill>
              </a:rPr>
              <a:t>3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I think the island has a significant agricultural production.</a:t>
            </a:r>
            <a:r>
              <a:rPr lang="el-GR" sz="1600" b="1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l-GR" sz="1600" b="1" i="0" u="none" strike="noStrike" baseline="0" dirty="0">
                <a:solidFill>
                  <a:srgbClr val="000000"/>
                </a:solidFill>
              </a:rPr>
              <a:t>4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I think that the Municipality should do more to protect the natural wealth of the island.</a:t>
            </a:r>
            <a:endParaRPr lang="el-GR" sz="1600" b="1" i="0" u="none" strike="noStrike" baseline="0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l-GR" sz="1600" b="1" i="0" u="none" strike="noStrike" baseline="0" dirty="0">
                <a:solidFill>
                  <a:srgbClr val="000000"/>
                </a:solidFill>
              </a:rPr>
              <a:t>5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I would like somehow the residents to have a more active role in the planning of the island's tourism policy.</a:t>
            </a:r>
          </a:p>
          <a:p>
            <a:pPr>
              <a:lnSpc>
                <a:spcPct val="150000"/>
              </a:lnSpc>
            </a:pPr>
            <a:r>
              <a:rPr lang="el-GR" sz="1600" b="1" i="0" u="none" strike="noStrike" baseline="0" dirty="0">
                <a:solidFill>
                  <a:srgbClr val="000000"/>
                </a:solidFill>
              </a:rPr>
              <a:t>6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Tourism has significantly improved the standard of living on the island.</a:t>
            </a:r>
            <a:r>
              <a:rPr lang="el-GR" sz="1600" b="1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l-GR" sz="1600" b="1" i="0" u="none" strike="noStrike" baseline="0" dirty="0">
                <a:solidFill>
                  <a:srgbClr val="000000"/>
                </a:solidFill>
              </a:rPr>
              <a:t>7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It would be very helpful for me and my family for the island to follow the tourist development of Mykonos or Santorini.</a:t>
            </a:r>
            <a:r>
              <a:rPr lang="el-GR" sz="1600" b="1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l-GR" sz="1600" b="1" i="0" u="none" strike="noStrike" baseline="0" dirty="0">
                <a:solidFill>
                  <a:srgbClr val="000000"/>
                </a:solidFill>
              </a:rPr>
              <a:t>8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I believe that this island is the ideal place to raise a family.</a:t>
            </a:r>
            <a:r>
              <a:rPr lang="el-GR" sz="1600" b="1" i="0" u="none" strike="noStrike" baseline="0" dirty="0">
                <a:solidFill>
                  <a:srgbClr val="000000"/>
                </a:solidFill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l-GR" sz="1600" b="1" i="0" u="none" strike="noStrike" baseline="0" dirty="0">
                <a:solidFill>
                  <a:srgbClr val="000000"/>
                </a:solidFill>
              </a:rPr>
              <a:t>9 </a:t>
            </a:r>
            <a:r>
              <a:rPr lang="en-US" sz="1600" b="1" i="0" u="none" strike="noStrike" baseline="0" dirty="0">
                <a:solidFill>
                  <a:srgbClr val="000000"/>
                </a:solidFill>
              </a:rPr>
              <a:t>I feel safe on the island where I live.</a:t>
            </a:r>
            <a:endParaRPr lang="el-GR" sz="1600" b="1" i="0" u="none" strike="noStrike" baseline="0" dirty="0">
              <a:solidFill>
                <a:srgbClr val="000000"/>
              </a:solidFill>
            </a:endParaRPr>
          </a:p>
        </p:txBody>
      </p:sp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6A75CA19-3CCC-9A8E-20FB-5EB7EF4D1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98990"/>
              </p:ext>
            </p:extLst>
          </p:nvPr>
        </p:nvGraphicFramePr>
        <p:xfrm>
          <a:off x="283946" y="203652"/>
          <a:ext cx="11446413" cy="300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779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E4ABB65D-D0BD-CFF8-CEBB-87B46C1C7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8280683"/>
              </p:ext>
            </p:extLst>
          </p:nvPr>
        </p:nvGraphicFramePr>
        <p:xfrm>
          <a:off x="315884" y="186170"/>
          <a:ext cx="7564581" cy="3591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Γράφημα 4">
            <a:extLst>
              <a:ext uri="{FF2B5EF4-FFF2-40B4-BE49-F238E27FC236}">
                <a16:creationId xmlns:a16="http://schemas.microsoft.com/office/drawing/2014/main" id="{C8534CD7-4D8C-0406-5BC6-E9C1E66222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1696"/>
              </p:ext>
            </p:extLst>
          </p:nvPr>
        </p:nvGraphicFramePr>
        <p:xfrm>
          <a:off x="6471803" y="186170"/>
          <a:ext cx="5404313" cy="285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Γράφημα 5">
            <a:extLst>
              <a:ext uri="{FF2B5EF4-FFF2-40B4-BE49-F238E27FC236}">
                <a16:creationId xmlns:a16="http://schemas.microsoft.com/office/drawing/2014/main" id="{D8F9B749-2EC1-0744-F4A1-D18D10DC9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736027"/>
              </p:ext>
            </p:extLst>
          </p:nvPr>
        </p:nvGraphicFramePr>
        <p:xfrm>
          <a:off x="2255520" y="3880314"/>
          <a:ext cx="7680960" cy="2728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8379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64807545-7784-E09D-3CF5-73D94CDB07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556624"/>
              </p:ext>
            </p:extLst>
          </p:nvPr>
        </p:nvGraphicFramePr>
        <p:xfrm>
          <a:off x="1547446" y="262814"/>
          <a:ext cx="8691824" cy="6332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815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DD48C8EC-56C5-4A2A-BB21-811BC5100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092" y="2466921"/>
            <a:ext cx="9250136" cy="978408"/>
          </a:xfrm>
        </p:spPr>
        <p:txBody>
          <a:bodyPr/>
          <a:lstStyle/>
          <a:p>
            <a:pPr algn="ctr"/>
            <a:r>
              <a:rPr lang="en-US" dirty="0"/>
              <a:t>Do you consider this island to be a responsible sustainable destination?</a:t>
            </a:r>
          </a:p>
        </p:txBody>
      </p:sp>
      <p:pic>
        <p:nvPicPr>
          <p:cNvPr id="17" name="Picture Placeholder 16" descr="A picture containing plant, grass, outdoor, sea, beach">
            <a:extLst>
              <a:ext uri="{FF2B5EF4-FFF2-40B4-BE49-F238E27FC236}">
                <a16:creationId xmlns:a16="http://schemas.microsoft.com/office/drawing/2014/main" id="{C22AFC99-B8B0-4D49-8242-D5D9E488CA0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8986"/>
            <a:ext cx="12192000" cy="2051050"/>
          </a:xfrm>
        </p:spPr>
      </p:pic>
      <p:pic>
        <p:nvPicPr>
          <p:cNvPr id="21" name="Picture Placeholder 20" descr="Close up of grass">
            <a:extLst>
              <a:ext uri="{FF2B5EF4-FFF2-40B4-BE49-F238E27FC236}">
                <a16:creationId xmlns:a16="http://schemas.microsoft.com/office/drawing/2014/main" id="{B6A72E84-A1D7-4314-81A0-543131AE3C0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88025"/>
            <a:ext cx="12192000" cy="1069975"/>
          </a:xfr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33371-4220-48C3-A3E1-5EA18D50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6E66-3A4B-4617-8D7C-D91AD354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3" name="Πίνακας 3">
            <a:extLst>
              <a:ext uri="{FF2B5EF4-FFF2-40B4-BE49-F238E27FC236}">
                <a16:creationId xmlns:a16="http://schemas.microsoft.com/office/drawing/2014/main" id="{2F76AFC0-48D4-AA06-DD22-E4DDF6A9C1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394551"/>
              </p:ext>
            </p:extLst>
          </p:nvPr>
        </p:nvGraphicFramePr>
        <p:xfrm>
          <a:off x="4278086" y="3909679"/>
          <a:ext cx="2866071" cy="14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023">
                  <a:extLst>
                    <a:ext uri="{9D8B030D-6E8A-4147-A177-3AD203B41FA5}">
                      <a16:colId xmlns:a16="http://schemas.microsoft.com/office/drawing/2014/main" val="3173529444"/>
                    </a:ext>
                  </a:extLst>
                </a:gridCol>
                <a:gridCol w="1312048">
                  <a:extLst>
                    <a:ext uri="{9D8B030D-6E8A-4147-A177-3AD203B41FA5}">
                      <a16:colId xmlns:a16="http://schemas.microsoft.com/office/drawing/2014/main" val="2778171378"/>
                    </a:ext>
                  </a:extLst>
                </a:gridCol>
              </a:tblGrid>
              <a:tr h="468464">
                <a:tc>
                  <a:txBody>
                    <a:bodyPr/>
                    <a:lstStyle/>
                    <a:p>
                      <a:pPr algn="l" fontAlgn="b"/>
                      <a:r>
                        <a:rPr lang="el-GR" sz="2800" u="none" strike="noStrike" dirty="0">
                          <a:effectLst/>
                        </a:rPr>
                        <a:t> </a:t>
                      </a:r>
                      <a:r>
                        <a:rPr lang="en-US" sz="2800" u="none" strike="noStrike" dirty="0">
                          <a:effectLst/>
                        </a:rPr>
                        <a:t>Island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Mean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1621742637"/>
                  </a:ext>
                </a:extLst>
              </a:tr>
              <a:tr h="468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Serifos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4,39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49563172"/>
                  </a:ext>
                </a:extLst>
              </a:tr>
              <a:tr h="46846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>
                          <a:effectLst/>
                        </a:rPr>
                        <a:t>Tinos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2800" u="none" strike="noStrike" dirty="0">
                          <a:effectLst/>
                        </a:rPr>
                        <a:t>5,85</a:t>
                      </a:r>
                      <a:endParaRPr lang="el-G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2860" marR="22860" marT="22860" marB="0" anchor="b"/>
                </a:tc>
                <a:extLst>
                  <a:ext uri="{0D108BD9-81ED-4DB2-BD59-A6C34878D82A}">
                    <a16:rowId xmlns:a16="http://schemas.microsoft.com/office/drawing/2014/main" val="135055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1790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F2F6A6-8CB3-CB1C-5D41-4FCB49DA38A5}"/>
              </a:ext>
            </a:extLst>
          </p:cNvPr>
          <p:cNvSpPr txBox="1"/>
          <p:nvPr/>
        </p:nvSpPr>
        <p:spPr>
          <a:xfrm>
            <a:off x="6826681" y="323853"/>
            <a:ext cx="5145584" cy="65556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1" i="0" u="none" strike="noStrike" kern="1200" cap="none" spc="0" baseline="0" dirty="0" err="1">
                <a:solidFill>
                  <a:srgbClr val="000000"/>
                </a:solidFill>
                <a:uFillTx/>
                <a:latin typeface="+mj-lt"/>
              </a:rPr>
              <a:t>Touris</a:t>
            </a:r>
            <a:r>
              <a:rPr lang="en-GB" sz="36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m sustainability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depends on both tourist behaviour and tourism development model  (production and consumption pattern – tourism footprint)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 </a:t>
            </a:r>
            <a:endParaRPr lang="el-GR" sz="2400" b="1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1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Equivalent Population/Resident Population:</a:t>
            </a:r>
          </a:p>
          <a:p>
            <a:pPr marL="742950" marR="0" lvl="1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Scoring Range Criteria: Greek Average</a:t>
            </a: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  <a:p>
            <a:pPr marL="457200" marR="0" lvl="1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Waste Production/Night:</a:t>
            </a:r>
          </a:p>
          <a:p>
            <a:pPr marL="800100" marR="0" lvl="1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Scoring Range Criteria: Environmental Benchmarking (WWF, 2005)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</p:txBody>
      </p:sp>
      <p:pic>
        <p:nvPicPr>
          <p:cNvPr id="3" name="Θέση περιεχομένου 8">
            <a:extLst>
              <a:ext uri="{FF2B5EF4-FFF2-40B4-BE49-F238E27FC236}">
                <a16:creationId xmlns:a16="http://schemas.microsoft.com/office/drawing/2014/main" id="{38A8747E-B299-B9C9-4DEB-985BC9E2ED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376" y="0"/>
            <a:ext cx="4960967" cy="6888339"/>
          </a:xfrm>
        </p:spPr>
      </p:pic>
      <p:graphicFrame>
        <p:nvGraphicFramePr>
          <p:cNvPr id="4" name="Πίνακας 2">
            <a:extLst>
              <a:ext uri="{FF2B5EF4-FFF2-40B4-BE49-F238E27FC236}">
                <a16:creationId xmlns:a16="http://schemas.microsoft.com/office/drawing/2014/main" id="{9E1B7966-6BA0-78C0-099B-AE713443FEFA}"/>
              </a:ext>
            </a:extLst>
          </p:cNvPr>
          <p:cNvGraphicFramePr>
            <a:graphicFrameLocks noGrp="1"/>
          </p:cNvGraphicFramePr>
          <p:nvPr/>
        </p:nvGraphicFramePr>
        <p:xfrm>
          <a:off x="0" y="0"/>
          <a:ext cx="6826680" cy="688360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53436">
                  <a:extLst>
                    <a:ext uri="{9D8B030D-6E8A-4147-A177-3AD203B41FA5}">
                      <a16:colId xmlns:a16="http://schemas.microsoft.com/office/drawing/2014/main" val="473322549"/>
                    </a:ext>
                  </a:extLst>
                </a:gridCol>
                <a:gridCol w="2630463">
                  <a:extLst>
                    <a:ext uri="{9D8B030D-6E8A-4147-A177-3AD203B41FA5}">
                      <a16:colId xmlns:a16="http://schemas.microsoft.com/office/drawing/2014/main" val="391200155"/>
                    </a:ext>
                  </a:extLst>
                </a:gridCol>
                <a:gridCol w="2505712">
                  <a:extLst>
                    <a:ext uri="{9D8B030D-6E8A-4147-A177-3AD203B41FA5}">
                      <a16:colId xmlns:a16="http://schemas.microsoft.com/office/drawing/2014/main" val="2459785165"/>
                    </a:ext>
                  </a:extLst>
                </a:gridCol>
                <a:gridCol w="37069">
                  <a:extLst>
                    <a:ext uri="{9D8B030D-6E8A-4147-A177-3AD203B41FA5}">
                      <a16:colId xmlns:a16="http://schemas.microsoft.com/office/drawing/2014/main" val="2807252171"/>
                    </a:ext>
                  </a:extLst>
                </a:gridCol>
              </a:tblGrid>
              <a:tr h="289617">
                <a:tc gridSpan="3">
                  <a:txBody>
                    <a:bodyPr/>
                    <a:lstStyle/>
                    <a:p>
                      <a:pPr lvl="0" algn="ctr" fontAlgn="ctr"/>
                      <a:r>
                        <a:rPr lang="en-GB" sz="1800" b="1" u="none" strike="noStrike"/>
                        <a:t>Tourism Sustainability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endParaRPr lang="el-GR" sz="16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2872678531"/>
                  </a:ext>
                </a:extLst>
              </a:tr>
              <a:tr h="285018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2000" b="1" u="none" strike="noStrike"/>
                        <a:t>Parameter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b="1" u="none" strike="noStrike"/>
                        <a:t>Indicators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600" b="1" u="none" strike="noStrike"/>
                        <a:t>Limits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endParaRPr lang="en-GB" sz="1600" b="1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446312109"/>
                  </a:ext>
                </a:extLst>
              </a:tr>
              <a:tr h="266629">
                <a:tc rowSpan="3">
                  <a:txBody>
                    <a:bodyPr/>
                    <a:lstStyle/>
                    <a:p>
                      <a:pPr lvl="0" algn="ctr" fontAlgn="ctr"/>
                      <a:r>
                        <a:rPr lang="en-GB" sz="2000" b="1" u="none" strike="noStrike"/>
                        <a:t>Social Pressure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u="none" strike="noStrike"/>
                        <a:t>Total Beds/Resident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0 - 1,5  -  3  -  4,5  -  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3491957444"/>
                  </a:ext>
                </a:extLst>
              </a:tr>
              <a:tr h="5332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u="none" strike="noStrike"/>
                        <a:t>Equivalent Pop/Resident Pop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0%  -  25%  -  50%  -  75%  -  100%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3723226615"/>
                  </a:ext>
                </a:extLst>
              </a:tr>
              <a:tr h="5332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400" u="none" strike="noStrike"/>
                        <a:t>Daily Cruise arrivals / Total Pop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0%  -  2%  -  4%   -   6%  -  8%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2400964079"/>
                  </a:ext>
                </a:extLst>
              </a:tr>
              <a:tr h="494653"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en-GB" sz="2000" b="1" u="none" strike="noStrike"/>
                        <a:t>Economic Efficiency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u="none" strike="noStrike"/>
                        <a:t>Daily Expenditure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200  -  150  -  100  -  50   -  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3904068381"/>
                  </a:ext>
                </a:extLst>
              </a:tr>
              <a:tr h="494653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u="none" strike="noStrike"/>
                        <a:t>Hotel Occupancy Rate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100%  -  75%  -  50%  -  25%  -  0%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3132829668"/>
                  </a:ext>
                </a:extLst>
              </a:tr>
              <a:tr h="533268"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en-GB" sz="2000" b="1" u="none" strike="noStrike" dirty="0"/>
                        <a:t>Seasonality</a:t>
                      </a:r>
                      <a:endParaRPr lang="en-GB" sz="2000" b="1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400" u="none" strike="noStrike"/>
                        <a:t>Arrivals: Highest Trimester/ Total Year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25%  -  40%  -  55%  -  70%  -  85%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2351700471"/>
                  </a:ext>
                </a:extLst>
              </a:tr>
              <a:tr h="5332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400" u="none" strike="noStrike"/>
                        <a:t>Hotel Turnover: Highest Trimester/ Total Year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25%  -  40%  -  55%  -  70%  -  85%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2407416663"/>
                  </a:ext>
                </a:extLst>
              </a:tr>
              <a:tr h="533268"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en-GB" sz="2000" b="1" u="none" strike="noStrike"/>
                        <a:t>Employment 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u="none" strike="noStrike"/>
                        <a:t>Employment Hotels/Professional Beds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0.2  -  0.15  -  0.1  -  0.05  -  0.1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3827060438"/>
                  </a:ext>
                </a:extLst>
              </a:tr>
              <a:tr h="79989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400" u="none" strike="noStrike"/>
                        <a:t>Employment in Tourism/Total Tourism Beds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0.7  -  0.55  -  0.4  -  0.25  -  0.1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1591591123"/>
                  </a:ext>
                </a:extLst>
              </a:tr>
              <a:tr h="494653"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en-GB" sz="2000" b="1" u="none" strike="noStrike"/>
                        <a:t>Environmental Pressure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u="none" strike="noStrike"/>
                        <a:t>Water Consumption/Night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100  -  300  -  500  -  700  -  900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2438948570"/>
                  </a:ext>
                </a:extLst>
              </a:tr>
              <a:tr h="533268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u="none" strike="noStrike"/>
                        <a:t>Energy Consumption/Night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10  -  20  -  30  -  40  -  50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2301975918"/>
                  </a:ext>
                </a:extLst>
              </a:tr>
              <a:tr h="2666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400" u="none" strike="noStrike"/>
                        <a:t>Waste Production/Night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400" u="none" strike="noStrike"/>
                        <a:t>0,5  -  1  -  1,5 -  2  -  2,3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200" u="none" strike="noStrike"/>
                        <a:t> </a:t>
                      </a:r>
                      <a:endParaRPr lang="el-GR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extLst>
                  <a:ext uri="{0D108BD9-81ED-4DB2-BD59-A6C34878D82A}">
                    <a16:rowId xmlns:a16="http://schemas.microsoft.com/office/drawing/2014/main" val="699144344"/>
                  </a:ext>
                </a:extLst>
              </a:tr>
              <a:tr h="266629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400" u="none" strike="noStrike"/>
                        <a:t>Built Hotel Area/Hotel Bed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ctr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l-GR" sz="1200" u="none" strike="noStrike"/>
                        <a:t> </a:t>
                      </a:r>
                      <a:endParaRPr lang="el-GR" sz="12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b"/>
                </a:tc>
                <a:tc>
                  <a:txBody>
                    <a:bodyPr/>
                    <a:lstStyle/>
                    <a:p>
                      <a:pPr lvl="0" algn="l" fontAlgn="b"/>
                      <a:r>
                        <a:rPr lang="el-GR" sz="1200" u="none" strike="noStrike" dirty="0"/>
                        <a:t> </a:t>
                      </a:r>
                      <a:endParaRPr lang="el-GR" sz="1200" b="1" i="0" u="none" strike="noStrike" dirty="0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5833" marR="5833" marT="5833" marB="0" anchor="b"/>
                </a:tc>
                <a:extLst>
                  <a:ext uri="{0D108BD9-81ED-4DB2-BD59-A6C34878D82A}">
                    <a16:rowId xmlns:a16="http://schemas.microsoft.com/office/drawing/2014/main" val="225346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3413C595-4D01-4997-9A0A-E760668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24"/>
            <a:ext cx="6022021" cy="882499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r>
              <a:rPr lang="en-US" sz="2800" dirty="0"/>
              <a:t>Scope of the studies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4ECADEC6-76E3-6C2D-E5D6-66127192E1E2}"/>
              </a:ext>
            </a:extLst>
          </p:cNvPr>
          <p:cNvSpPr txBox="1">
            <a:spLocks/>
          </p:cNvSpPr>
          <p:nvPr/>
        </p:nvSpPr>
        <p:spPr>
          <a:xfrm>
            <a:off x="558800" y="2514600"/>
            <a:ext cx="11163300" cy="4121150"/>
          </a:xfr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The studies are requested by residents who are worried about sustainability and</a:t>
            </a:r>
            <a:r>
              <a:rPr lang="el-GR" dirty="0">
                <a:latin typeface="Aptos Light" panose="020B0004020202020204" pitchFamily="34" charset="0"/>
              </a:rPr>
              <a:t> </a:t>
            </a:r>
            <a:r>
              <a:rPr lang="en-US" dirty="0">
                <a:latin typeface="Aptos Light" panose="020B0004020202020204" pitchFamily="34" charset="0"/>
              </a:rPr>
              <a:t>concerned about the development path followed till now. Their opinion about the current situation is considered as crucial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Aptos Light" panose="020B0004020202020204" pitchFamily="34" charset="0"/>
              </a:rPr>
              <a:t>To present an </a:t>
            </a:r>
            <a:r>
              <a:rPr lang="en-GB" dirty="0">
                <a:latin typeface="Aptos Light" panose="020B0004020202020204" pitchFamily="34" charset="0"/>
              </a:rPr>
              <a:t>innovative methodology for participative planning based on DPSIR framework, with surveys for collection of data and perceptions </a:t>
            </a:r>
            <a:r>
              <a:rPr lang="en-GB" kern="0" dirty="0"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tourists, businessmen and residents regarding the sustainability of destinations, plus a scenario analysis and evaluation </a:t>
            </a:r>
            <a:endParaRPr lang="en-US" dirty="0">
              <a:latin typeface="Aptos Light" panose="020B00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46EF38-628F-E7B1-D13B-226C8203F9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84123"/>
            <a:ext cx="6022021" cy="830414"/>
          </a:xfrm>
          <a:solidFill>
            <a:srgbClr val="F5F9F9">
              <a:alpha val="80000"/>
            </a:srgbClr>
          </a:solidFill>
        </p:spPr>
        <p:txBody>
          <a:bodyPr/>
          <a:lstStyle/>
          <a:p>
            <a:endParaRPr lang="en-US" sz="1400" dirty="0">
              <a:solidFill>
                <a:srgbClr val="3E7090"/>
              </a:solidFill>
            </a:endParaRPr>
          </a:p>
          <a:p>
            <a:r>
              <a:rPr lang="en-US" sz="1400" b="1" dirty="0" err="1">
                <a:solidFill>
                  <a:srgbClr val="3E7090"/>
                </a:solidFill>
              </a:rPr>
              <a:t>Serifos</a:t>
            </a:r>
            <a:r>
              <a:rPr lang="en-US" sz="1400" b="1" dirty="0">
                <a:solidFill>
                  <a:srgbClr val="3E7090"/>
                </a:solidFill>
              </a:rPr>
              <a:t> and Tinos </a:t>
            </a:r>
            <a:r>
              <a:rPr lang="en-US" sz="1400" dirty="0">
                <a:solidFill>
                  <a:srgbClr val="3E7090"/>
                </a:solidFill>
              </a:rPr>
              <a:t>– Why did the team chose to bring these two </a:t>
            </a:r>
            <a:r>
              <a:rPr lang="en-GB" sz="1400" dirty="0">
                <a:solidFill>
                  <a:srgbClr val="3E7090"/>
                </a:solidFill>
              </a:rPr>
              <a:t>studies </a:t>
            </a:r>
            <a:r>
              <a:rPr lang="en-US" sz="1400" dirty="0">
                <a:solidFill>
                  <a:srgbClr val="3E7090"/>
                </a:solidFill>
              </a:rPr>
              <a:t>for discussion to this conference? Why the analysis of resident survey?</a:t>
            </a:r>
          </a:p>
        </p:txBody>
      </p:sp>
    </p:spTree>
    <p:extLst>
      <p:ext uri="{BB962C8B-B14F-4D97-AF65-F5344CB8AC3E}">
        <p14:creationId xmlns:p14="http://schemas.microsoft.com/office/powerpoint/2010/main" val="151604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52F40E-47A6-CAEB-5A0B-4202ED2F6E49}"/>
              </a:ext>
            </a:extLst>
          </p:cNvPr>
          <p:cNvSpPr txBox="1"/>
          <p:nvPr/>
        </p:nvSpPr>
        <p:spPr>
          <a:xfrm>
            <a:off x="147483" y="268943"/>
            <a:ext cx="119904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</a:rPr>
              <a:t>Carrying capacity measuring: destination’s sustainability</a:t>
            </a:r>
            <a:endParaRPr lang="el-GR" sz="2400" b="0" i="0" u="none" strike="noStrike" kern="1200" cap="none" spc="0" baseline="0" dirty="0">
              <a:solidFill>
                <a:srgbClr val="000000"/>
              </a:solidFill>
              <a:uFillTx/>
              <a:latin typeface="+mj-lt"/>
            </a:endParaRPr>
          </a:p>
        </p:txBody>
      </p:sp>
      <p:graphicFrame>
        <p:nvGraphicFramePr>
          <p:cNvPr id="3" name="Πίνακας 3">
            <a:extLst>
              <a:ext uri="{FF2B5EF4-FFF2-40B4-BE49-F238E27FC236}">
                <a16:creationId xmlns:a16="http://schemas.microsoft.com/office/drawing/2014/main" id="{1CE4707A-0E7F-6A0E-A73F-E807B1471B6D}"/>
              </a:ext>
            </a:extLst>
          </p:cNvPr>
          <p:cNvGraphicFramePr>
            <a:graphicFrameLocks noGrp="1"/>
          </p:cNvGraphicFramePr>
          <p:nvPr/>
        </p:nvGraphicFramePr>
        <p:xfrm>
          <a:off x="1719" y="1181103"/>
          <a:ext cx="8424655" cy="5833396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749097">
                  <a:extLst>
                    <a:ext uri="{9D8B030D-6E8A-4147-A177-3AD203B41FA5}">
                      <a16:colId xmlns:a16="http://schemas.microsoft.com/office/drawing/2014/main" val="1611871076"/>
                    </a:ext>
                  </a:extLst>
                </a:gridCol>
                <a:gridCol w="2749097">
                  <a:extLst>
                    <a:ext uri="{9D8B030D-6E8A-4147-A177-3AD203B41FA5}">
                      <a16:colId xmlns:a16="http://schemas.microsoft.com/office/drawing/2014/main" val="1753336497"/>
                    </a:ext>
                  </a:extLst>
                </a:gridCol>
                <a:gridCol w="406450">
                  <a:extLst>
                    <a:ext uri="{9D8B030D-6E8A-4147-A177-3AD203B41FA5}">
                      <a16:colId xmlns:a16="http://schemas.microsoft.com/office/drawing/2014/main" val="3440196074"/>
                    </a:ext>
                  </a:extLst>
                </a:gridCol>
                <a:gridCol w="391674">
                  <a:extLst>
                    <a:ext uri="{9D8B030D-6E8A-4147-A177-3AD203B41FA5}">
                      <a16:colId xmlns:a16="http://schemas.microsoft.com/office/drawing/2014/main" val="431660997"/>
                    </a:ext>
                  </a:extLst>
                </a:gridCol>
                <a:gridCol w="443401">
                  <a:extLst>
                    <a:ext uri="{9D8B030D-6E8A-4147-A177-3AD203B41FA5}">
                      <a16:colId xmlns:a16="http://schemas.microsoft.com/office/drawing/2014/main" val="378319477"/>
                    </a:ext>
                  </a:extLst>
                </a:gridCol>
                <a:gridCol w="436013">
                  <a:extLst>
                    <a:ext uri="{9D8B030D-6E8A-4147-A177-3AD203B41FA5}">
                      <a16:colId xmlns:a16="http://schemas.microsoft.com/office/drawing/2014/main" val="503572009"/>
                    </a:ext>
                  </a:extLst>
                </a:gridCol>
                <a:gridCol w="753785">
                  <a:extLst>
                    <a:ext uri="{9D8B030D-6E8A-4147-A177-3AD203B41FA5}">
                      <a16:colId xmlns:a16="http://schemas.microsoft.com/office/drawing/2014/main" val="1220394852"/>
                    </a:ext>
                  </a:extLst>
                </a:gridCol>
                <a:gridCol w="495138">
                  <a:extLst>
                    <a:ext uri="{9D8B030D-6E8A-4147-A177-3AD203B41FA5}">
                      <a16:colId xmlns:a16="http://schemas.microsoft.com/office/drawing/2014/main" val="2239090935"/>
                    </a:ext>
                  </a:extLst>
                </a:gridCol>
              </a:tblGrid>
              <a:tr h="352958">
                <a:tc gridSpan="8">
                  <a:txBody>
                    <a:bodyPr/>
                    <a:lstStyle/>
                    <a:p>
                      <a:pPr lvl="0" algn="ctr" fontAlgn="ctr"/>
                      <a:r>
                        <a:rPr lang="en-GB" sz="2000" b="1" u="none" strike="noStrike"/>
                        <a:t>Destination Sustainability</a:t>
                      </a:r>
                      <a:endParaRPr lang="en-GB" sz="20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8119023"/>
                  </a:ext>
                </a:extLst>
              </a:tr>
              <a:tr h="318375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/>
                        <a:t>Parameter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200" u="none" strike="noStrike"/>
                        <a:t>Indicators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 gridSpan="5">
                  <a:txBody>
                    <a:bodyPr/>
                    <a:lstStyle/>
                    <a:p>
                      <a:pPr lvl="0" algn="ctr" fontAlgn="ctr"/>
                      <a:r>
                        <a:rPr lang="en-GB" sz="1200" u="none" strike="noStrike"/>
                        <a:t>Scoring Ranges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200" u="none" strike="noStrike"/>
                        <a:t>Data</a:t>
                      </a:r>
                      <a:endParaRPr lang="en-GB" sz="12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2157225592"/>
                  </a:ext>
                </a:extLst>
              </a:tr>
              <a:tr h="235677"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/>
                        <a:t>Economic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 Turnover: Tourism/Total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40%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80%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62%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1107972703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Employment: Tourism/Total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40%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80%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74%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4078839575"/>
                  </a:ext>
                </a:extLst>
              </a:tr>
              <a:tr h="443694">
                <a:tc rowSpan="2"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/>
                        <a:t>Employment Seasonality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Employment: Census/Turnover Data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110%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90%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70%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50%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30%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36%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1489481287"/>
                  </a:ext>
                </a:extLst>
              </a:tr>
              <a:tr h="47134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100" u="none" strike="noStrike"/>
                        <a:t>Employment in Tourism: Census/Turnover Data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110%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90%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70%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50%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30%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21%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4279775070"/>
                  </a:ext>
                </a:extLst>
              </a:tr>
              <a:tr h="235677">
                <a:tc rowSpan="4"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/>
                        <a:t>Social Sustainability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Natural Movement (Pop)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-3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-6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7,91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3666497980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Population Growth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80%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100%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120%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140%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83%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691858736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Population Aging Indicator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50%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75%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100%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125%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150%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63%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3650420762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Active Pop/Total Pop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50%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55%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65%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70%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54,8%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3339408247"/>
                  </a:ext>
                </a:extLst>
              </a:tr>
              <a:tr h="268184">
                <a:tc rowSpan="10">
                  <a:txBody>
                    <a:bodyPr/>
                    <a:lstStyle/>
                    <a:p>
                      <a:pPr lvl="0" algn="ctr" fontAlgn="ctr"/>
                      <a:r>
                        <a:rPr lang="en-GB" sz="1800" u="none" strike="noStrike"/>
                        <a:t>Environmental Sustainability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Total Pressure/km</a:t>
                      </a:r>
                      <a:r>
                        <a:rPr lang="en-GB" sz="1100" u="none" strike="noStrike" baseline="30000"/>
                        <a:t>2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400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800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665,2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3708480368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Built Shoreline %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30%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40%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38%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1875502463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RES/Total Energy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80%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40%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442177093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Noise Pollution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2,5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7,5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7,00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579893255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Built Area %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30%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40%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24%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3646230567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Fragmentation Indicator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0,2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0,4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0,6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0,8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0,65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420047781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Desertification Vulnerability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15%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30%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45%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27%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3882443808"/>
                  </a:ext>
                </a:extLst>
              </a:tr>
              <a:tr h="471345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US" sz="1100" u="none" strike="noStrike"/>
                        <a:t>Water Consumption/Natural Water Supply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40%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80%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100%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 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994962198"/>
                  </a:ext>
                </a:extLst>
              </a:tr>
              <a:tr h="44369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Sea Water Quality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100%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95%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90%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85%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80%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100%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3637200643"/>
                  </a:ext>
                </a:extLst>
              </a:tr>
              <a:tr h="235677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u="none" strike="noStrike"/>
                        <a:t>Air Quality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50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150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200</a:t>
                      </a:r>
                      <a:endParaRPr lang="el-GR" sz="1100" b="0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l-GR" sz="1100" u="none" strike="noStrike"/>
                        <a:t>65</a:t>
                      </a:r>
                      <a:endParaRPr lang="el-GR" sz="1100" b="1" i="0" u="none" strike="noStrike">
                        <a:solidFill>
                          <a:srgbClr val="000000"/>
                        </a:solidFill>
                        <a:latin typeface="Calibri" pitchFamily="34"/>
                      </a:endParaRPr>
                    </a:p>
                  </a:txBody>
                  <a:tcPr marL="6254" marR="6254" marT="6254" marB="0" anchor="ctr"/>
                </a:tc>
                <a:extLst>
                  <a:ext uri="{0D108BD9-81ED-4DB2-BD59-A6C34878D82A}">
                    <a16:rowId xmlns:a16="http://schemas.microsoft.com/office/drawing/2014/main" val="2326309293"/>
                  </a:ext>
                </a:extLst>
              </a:tr>
            </a:tbl>
          </a:graphicData>
        </a:graphic>
      </p:graphicFrame>
      <p:pic>
        <p:nvPicPr>
          <p:cNvPr id="4" name="Θέση περιεχομένου 2">
            <a:extLst>
              <a:ext uri="{FF2B5EF4-FFF2-40B4-BE49-F238E27FC236}">
                <a16:creationId xmlns:a16="http://schemas.microsoft.com/office/drawing/2014/main" id="{2BACBCD8-3495-C319-3164-120D9F23A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369" y="2279516"/>
            <a:ext cx="3763917" cy="3160587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F92B90-FD10-47FA-922C-60FD7F0ED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237" y="1096375"/>
            <a:ext cx="4045527" cy="1590790"/>
          </a:xfrm>
        </p:spPr>
        <p:txBody>
          <a:bodyPr/>
          <a:lstStyle/>
          <a:p>
            <a:r>
              <a:rPr lang="en-US" dirty="0"/>
              <a:t>Thank you for your attention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493815-2B96-4CA9-8D15-F0EB9A1557C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85810" y="3140205"/>
            <a:ext cx="5898383" cy="2621420"/>
          </a:xfrm>
        </p:spPr>
        <p:txBody>
          <a:bodyPr/>
          <a:lstStyle/>
          <a:p>
            <a:r>
              <a:rPr lang="en-US" dirty="0"/>
              <a:t>Pr. Ioannis Spilanis​​</a:t>
            </a:r>
          </a:p>
          <a:p>
            <a:r>
              <a:rPr lang="en-US" dirty="0" err="1"/>
              <a:t>ispil@</a:t>
            </a:r>
            <a:r>
              <a:rPr lang="en-US" err="1"/>
              <a:t>aegean</a:t>
            </a:r>
            <a:r>
              <a:rPr lang="en-US"/>
              <a:t>.gr</a:t>
            </a:r>
            <a:endParaRPr lang="en-US" dirty="0"/>
          </a:p>
          <a:p>
            <a:r>
              <a:rPr lang="en-US" dirty="0"/>
              <a:t>https://llid.aegean.gr/</a:t>
            </a:r>
          </a:p>
          <a:p>
            <a:r>
              <a:rPr lang="en-US" dirty="0"/>
              <a:t>https://tourismobservatory-n.ba.aegean.gr​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8D6180-8574-4A09-9CF3-5DBA4B97A6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5EF685-39C2-409F-97E3-2C4713F2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7952E77-8DAE-92CA-EADC-BBEF8CD91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4743" y="6356350"/>
            <a:ext cx="7780564" cy="365125"/>
          </a:xfrm>
        </p:spPr>
        <p:txBody>
          <a:bodyPr/>
          <a:lstStyle/>
          <a:p>
            <a:r>
              <a:rPr lang="en-US" dirty="0"/>
              <a:t>Integrated approach for Sustainable Development in islands under tourism pressure: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8A7B3B-723C-3EAD-E094-75E9005A3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476" y="1935412"/>
            <a:ext cx="2562331" cy="256233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2C0260-F2B9-C280-D814-B6AC2BC7B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293" y="1800998"/>
            <a:ext cx="2838660" cy="283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03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69CE0BC-D0B5-F357-20D3-015B040831CE}"/>
              </a:ext>
            </a:extLst>
          </p:cNvPr>
          <p:cNvSpPr/>
          <p:nvPr/>
        </p:nvSpPr>
        <p:spPr>
          <a:xfrm>
            <a:off x="8153400" y="1847841"/>
            <a:ext cx="3525923" cy="1123912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890538"/>
              <a:satOff val="-29037"/>
              <a:lumOff val="21373"/>
              <a:alphaOff val="0"/>
            </a:schemeClr>
          </a:fillRef>
          <a:effectRef idx="0">
            <a:schemeClr val="accent2">
              <a:hueOff val="-890538"/>
              <a:satOff val="-29037"/>
              <a:lumOff val="21373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948B73-8AC5-0376-02F8-4F52E9A87076}"/>
              </a:ext>
            </a:extLst>
          </p:cNvPr>
          <p:cNvSpPr/>
          <p:nvPr/>
        </p:nvSpPr>
        <p:spPr>
          <a:xfrm>
            <a:off x="4038600" y="1729695"/>
            <a:ext cx="3515346" cy="136020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-445269"/>
              <a:satOff val="-14518"/>
              <a:lumOff val="10686"/>
              <a:alphaOff val="0"/>
            </a:schemeClr>
          </a:fillRef>
          <a:effectRef idx="0">
            <a:schemeClr val="accent2">
              <a:hueOff val="-445269"/>
              <a:satOff val="-14518"/>
              <a:lumOff val="10686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06E3CDC-5E51-9B23-CE77-8057FF772248}"/>
              </a:ext>
            </a:extLst>
          </p:cNvPr>
          <p:cNvSpPr/>
          <p:nvPr/>
        </p:nvSpPr>
        <p:spPr>
          <a:xfrm>
            <a:off x="695510" y="1873262"/>
            <a:ext cx="2694151" cy="980533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Title 30">
            <a:extLst>
              <a:ext uri="{FF2B5EF4-FFF2-40B4-BE49-F238E27FC236}">
                <a16:creationId xmlns:a16="http://schemas.microsoft.com/office/drawing/2014/main" id="{C40D3CB1-60FB-44E7-A807-4460AFA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0431"/>
            <a:ext cx="10515600" cy="726137"/>
          </a:xfrm>
        </p:spPr>
        <p:txBody>
          <a:bodyPr/>
          <a:lstStyle/>
          <a:p>
            <a:pPr algn="ctr"/>
            <a:r>
              <a:rPr lang="en-US" dirty="0"/>
              <a:t>Some fundamental information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6EAAA-7889-4E5F-90FD-F5C5492D37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959899"/>
            <a:ext cx="2551461" cy="899798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is insularity/</a:t>
            </a:r>
          </a:p>
          <a:p>
            <a:pPr algn="ctr"/>
            <a:r>
              <a:rPr lang="en-US" b="1" dirty="0" err="1">
                <a:solidFill>
                  <a:schemeClr val="bg1"/>
                </a:solidFill>
              </a:rPr>
              <a:t>islandness</a:t>
            </a:r>
            <a:r>
              <a:rPr lang="en-US" b="1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C553A94B-692D-4746-9FFA-FAD2FF8238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3592" y="3306536"/>
            <a:ext cx="3515346" cy="2200220"/>
          </a:xfrm>
        </p:spPr>
        <p:txBody>
          <a:bodyPr/>
          <a:lstStyle/>
          <a:p>
            <a:r>
              <a:rPr lang="en-US" sz="1800" i="1" dirty="0"/>
              <a:t>Islands’ </a:t>
            </a:r>
            <a:r>
              <a:rPr lang="en-US" sz="1800" b="1" i="1" dirty="0"/>
              <a:t>specificities</a:t>
            </a:r>
            <a:r>
              <a:rPr lang="en-US" sz="1800" i="1" dirty="0"/>
              <a:t> viewed by different </a:t>
            </a:r>
            <a:r>
              <a:rPr lang="en-US" sz="1800" b="1" i="1" dirty="0"/>
              <a:t>perspective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766ABB5-79A8-4DFF-B3E4-6E4F29D794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8824" y="1839724"/>
            <a:ext cx="3515704" cy="125454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Why do we need to talk about the “sustainable island development” being at crossroads? 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4333FF0-B429-4B2E-9910-AAF06DC5C7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059182" y="3398328"/>
            <a:ext cx="3515346" cy="2966186"/>
          </a:xfrm>
        </p:spPr>
        <p:txBody>
          <a:bodyPr/>
          <a:lstStyle/>
          <a:p>
            <a:r>
              <a:rPr lang="en-US" sz="1800" b="1" i="1" dirty="0" err="1"/>
              <a:t>Overtourism</a:t>
            </a:r>
            <a:r>
              <a:rPr lang="en-US" sz="1800" i="1" dirty="0"/>
              <a:t> is based on the stakeholders’  perceptions. In parallel, many decades of inefficient public policies have led the islands to an unsustainable state that in some cases exceeds </a:t>
            </a:r>
            <a:r>
              <a:rPr lang="en-US" sz="1800" b="1" i="1" dirty="0"/>
              <a:t>carrying capacity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99EAE95-5B3F-4A21-B580-4AF9E642AA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63619" y="1941327"/>
            <a:ext cx="3515704" cy="103042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What do we mean by island sustainability in action and not in theory?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533EAD8-15C8-4D9C-8F69-670982F523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53400" y="3429000"/>
            <a:ext cx="3515346" cy="2085920"/>
          </a:xfrm>
        </p:spPr>
        <p:txBody>
          <a:bodyPr/>
          <a:lstStyle/>
          <a:p>
            <a:r>
              <a:rPr lang="en-US" sz="1800" i="1" dirty="0"/>
              <a:t>The need for a </a:t>
            </a:r>
            <a:r>
              <a:rPr lang="en-US" sz="1800" b="1" i="1" dirty="0"/>
              <a:t>holistic approach </a:t>
            </a:r>
            <a:r>
              <a:rPr lang="en-US" sz="1800" i="1" dirty="0"/>
              <a:t>with stakeholders' participation and </a:t>
            </a:r>
            <a:r>
              <a:rPr lang="en-US" sz="1800" b="1" i="1" dirty="0"/>
              <a:t>indicator reporting-monitoring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2D5940-3155-4A42-AFCA-EDE4AE53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15162-EA7B-4AF6-9C08-B145E8FA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D77B27B-E39E-1996-F5E9-4BEEBDF9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373" y="6364514"/>
            <a:ext cx="777917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7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56">
            <a:extLst>
              <a:ext uri="{FF2B5EF4-FFF2-40B4-BE49-F238E27FC236}">
                <a16:creationId xmlns:a16="http://schemas.microsoft.com/office/drawing/2014/main" id="{00326D99-DAD3-4FED-A95F-BFF05E5EF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928"/>
            <a:ext cx="10515600" cy="565435"/>
          </a:xfrm>
        </p:spPr>
        <p:txBody>
          <a:bodyPr/>
          <a:lstStyle/>
          <a:p>
            <a:r>
              <a:rPr lang="en-US" b="1" dirty="0"/>
              <a:t>Stages of methodology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ECB06-815A-4232-9EEF-1CE3EAD4C0F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5172" y="1542956"/>
            <a:ext cx="2251564" cy="1404797"/>
          </a:xfrm>
        </p:spPr>
        <p:txBody>
          <a:bodyPr/>
          <a:lstStyle/>
          <a:p>
            <a:r>
              <a:rPr lang="en-US" sz="1800" b="1" dirty="0"/>
              <a:t>Problem identification </a:t>
            </a:r>
          </a:p>
          <a:p>
            <a:r>
              <a:rPr lang="en-US" sz="1800" b="1" dirty="0"/>
              <a:t>(stakeholders’ perceptions)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743F630F-37B8-4375-B8FE-CBB4D55AB11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968298" y="1928740"/>
            <a:ext cx="2251564" cy="812407"/>
          </a:xfrm>
        </p:spPr>
        <p:txBody>
          <a:bodyPr/>
          <a:lstStyle/>
          <a:p>
            <a:r>
              <a:rPr lang="en-US" sz="1800" b="1" dirty="0"/>
              <a:t>Confirming with stakeholders about current situation 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35686093-13FE-4C01-A6E7-60867A827E7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473346" y="1659626"/>
            <a:ext cx="2251564" cy="812407"/>
          </a:xfrm>
        </p:spPr>
        <p:txBody>
          <a:bodyPr/>
          <a:lstStyle/>
          <a:p>
            <a:r>
              <a:rPr lang="en-US" sz="1800" b="1" dirty="0"/>
              <a:t>Presentation and discussion with Residents and Authorities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48F1B39-48E7-4559-9D08-B8E2C5824A2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716736" y="4324351"/>
            <a:ext cx="2251562" cy="990694"/>
          </a:xfrm>
        </p:spPr>
        <p:txBody>
          <a:bodyPr/>
          <a:lstStyle/>
          <a:p>
            <a:r>
              <a:rPr lang="en-US" sz="1800" b="1" dirty="0"/>
              <a:t>Mapping current situation with data and qualitative information 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321A23A-96BE-4EB4-ACB2-2C2A31CF58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221784" y="4550898"/>
            <a:ext cx="2251562" cy="795563"/>
          </a:xfrm>
        </p:spPr>
        <p:txBody>
          <a:bodyPr/>
          <a:lstStyle/>
          <a:p>
            <a:r>
              <a:rPr lang="en-US" sz="1800" b="1" dirty="0"/>
              <a:t>Scenarios Building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0C219-5E3C-4FAD-A11D-99A21AAA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7" name="Οβάλ 4">
            <a:extLst>
              <a:ext uri="{FF2B5EF4-FFF2-40B4-BE49-F238E27FC236}">
                <a16:creationId xmlns:a16="http://schemas.microsoft.com/office/drawing/2014/main" id="{7A94C02E-22C9-E0DA-18F5-3117C03E0DE5}"/>
              </a:ext>
            </a:extLst>
          </p:cNvPr>
          <p:cNvSpPr/>
          <p:nvPr/>
        </p:nvSpPr>
        <p:spPr>
          <a:xfrm>
            <a:off x="5460547" y="5103919"/>
            <a:ext cx="4188278" cy="1252431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Why is every one of these stages crucial for the success of each study?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355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>
            <a:extLst>
              <a:ext uri="{FF2B5EF4-FFF2-40B4-BE49-F238E27FC236}">
                <a16:creationId xmlns:a16="http://schemas.microsoft.com/office/drawing/2014/main" id="{F3F083B8-4B95-4C15-B710-4BC526A2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993" y="136525"/>
            <a:ext cx="8961621" cy="1124392"/>
          </a:xfrm>
        </p:spPr>
        <p:txBody>
          <a:bodyPr/>
          <a:lstStyle/>
          <a:p>
            <a:r>
              <a:rPr lang="en-US" sz="2800" b="1" dirty="0"/>
              <a:t>Methodology: an integrated approach for sustainability based on DPSIR framework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616519"/>
            <a:ext cx="5510281" cy="4563834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It is based on mapping of the local system which includes, on the one hand the </a:t>
            </a:r>
            <a:r>
              <a:rPr lang="en-US" b="1" dirty="0">
                <a:solidFill>
                  <a:schemeClr val="tx1"/>
                </a:solidFill>
              </a:rPr>
              <a:t>anthropogenic activities </a:t>
            </a:r>
            <a:r>
              <a:rPr lang="en-US" dirty="0">
                <a:solidFill>
                  <a:schemeClr val="tx1"/>
                </a:solidFill>
              </a:rPr>
              <a:t>(D) as recorded on the island, and on the other hand, the </a:t>
            </a:r>
            <a:r>
              <a:rPr lang="en-US" b="1" dirty="0">
                <a:solidFill>
                  <a:schemeClr val="tx1"/>
                </a:solidFill>
              </a:rPr>
              <a:t>state of the island</a:t>
            </a:r>
            <a:r>
              <a:rPr lang="en-US" dirty="0">
                <a:solidFill>
                  <a:schemeClr val="tx1"/>
                </a:solidFill>
              </a:rPr>
              <a:t> (S) in the three dimensions of </a:t>
            </a:r>
            <a:r>
              <a:rPr lang="en-US" b="1" i="1" dirty="0">
                <a:solidFill>
                  <a:schemeClr val="tx1"/>
                </a:solidFill>
              </a:rPr>
              <a:t>sustainable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development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b="1" dirty="0">
                <a:solidFill>
                  <a:schemeClr val="tx1"/>
                </a:solidFill>
              </a:rPr>
              <a:t>economic</a:t>
            </a:r>
            <a:r>
              <a:rPr lang="en-US" dirty="0">
                <a:solidFill>
                  <a:schemeClr val="tx1"/>
                </a:solidFill>
              </a:rPr>
              <a:t> efficiency, </a:t>
            </a:r>
            <a:r>
              <a:rPr lang="en-US" b="1" dirty="0">
                <a:solidFill>
                  <a:schemeClr val="tx1"/>
                </a:solidFill>
              </a:rPr>
              <a:t>social</a:t>
            </a:r>
            <a:r>
              <a:rPr lang="en-US" dirty="0">
                <a:solidFill>
                  <a:schemeClr val="tx1"/>
                </a:solidFill>
              </a:rPr>
              <a:t> justice and </a:t>
            </a:r>
            <a:r>
              <a:rPr lang="en-US" b="1" dirty="0">
                <a:solidFill>
                  <a:schemeClr val="tx1"/>
                </a:solidFill>
              </a:rPr>
              <a:t>environmental</a:t>
            </a:r>
            <a:r>
              <a:rPr lang="en-US" dirty="0">
                <a:solidFill>
                  <a:schemeClr val="tx1"/>
                </a:solidFill>
              </a:rPr>
              <a:t> conservation) as affected by the </a:t>
            </a:r>
            <a:r>
              <a:rPr lang="en-US" b="1" dirty="0">
                <a:solidFill>
                  <a:schemeClr val="tx1"/>
                </a:solidFill>
              </a:rPr>
              <a:t>results of these activities</a:t>
            </a:r>
            <a:r>
              <a:rPr lang="en-US" dirty="0">
                <a:solidFill>
                  <a:schemeClr val="tx1"/>
                </a:solidFill>
              </a:rPr>
              <a:t> (P).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Consequently, an effort for the best possible </a:t>
            </a:r>
            <a:r>
              <a:rPr lang="en-US" b="1" dirty="0">
                <a:solidFill>
                  <a:schemeClr val="tx1"/>
                </a:solidFill>
              </a:rPr>
              <a:t>quantitative mapping </a:t>
            </a:r>
            <a:r>
              <a:rPr lang="en-US" dirty="0">
                <a:solidFill>
                  <a:schemeClr val="tx1"/>
                </a:solidFill>
              </a:rPr>
              <a:t>of activities (primary sector, manufacturing, tourism, trade, construction, etc.) and its results is a prerequisite in order to create a clearer picture of the </a:t>
            </a:r>
            <a:r>
              <a:rPr lang="en-US" b="1" dirty="0">
                <a:solidFill>
                  <a:schemeClr val="tx1"/>
                </a:solidFill>
              </a:rPr>
              <a:t>current situation</a:t>
            </a:r>
            <a:r>
              <a:rPr lang="en-GB" dirty="0">
                <a:solidFill>
                  <a:schemeClr val="tx1"/>
                </a:solidFill>
                <a:effectLst/>
                <a:latin typeface="Aptos Light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dirty="0">
              <a:solidFill>
                <a:schemeClr val="tx1"/>
              </a:solidFill>
              <a:effectLst/>
              <a:latin typeface="Aptos Light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C08D0-D6EE-4AF3-849A-12E06451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626F-057D-4E99-A748-F977659F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B4EB2EBC-A4E7-24A9-2A03-BE471D6C4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635107" y="1503179"/>
            <a:ext cx="5950986" cy="4740679"/>
          </a:xfrm>
          <a:prstGeom prst="rect">
            <a:avLst/>
          </a:prstGeom>
          <a:noFill/>
        </p:spPr>
      </p:pic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979C65CA-2191-75F1-074C-F8070C88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4743" y="6356350"/>
            <a:ext cx="7780564" cy="365125"/>
          </a:xfrm>
        </p:spPr>
        <p:txBody>
          <a:bodyPr/>
          <a:lstStyle/>
          <a:p>
            <a:r>
              <a:rPr lang="en-US" dirty="0"/>
              <a:t>Integrated approach for Sustainable Development in islands under tourism pressure:</a:t>
            </a:r>
          </a:p>
        </p:txBody>
      </p:sp>
    </p:spTree>
    <p:extLst>
      <p:ext uri="{BB962C8B-B14F-4D97-AF65-F5344CB8AC3E}">
        <p14:creationId xmlns:p14="http://schemas.microsoft.com/office/powerpoint/2010/main" val="2060042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3413C595-4D01-4997-9A0A-E760668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24"/>
            <a:ext cx="7160079" cy="882499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r>
              <a:rPr lang="en-US" sz="2800" dirty="0"/>
              <a:t>TINOS AND SERIFOS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4ECADEC6-76E3-6C2D-E5D6-66127192E1E2}"/>
              </a:ext>
            </a:extLst>
          </p:cNvPr>
          <p:cNvSpPr txBox="1">
            <a:spLocks/>
          </p:cNvSpPr>
          <p:nvPr/>
        </p:nvSpPr>
        <p:spPr>
          <a:xfrm>
            <a:off x="133350" y="2314537"/>
            <a:ext cx="11772900" cy="4340263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To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record tourism activity </a:t>
            </a:r>
            <a:r>
              <a:rPr lang="en-US" sz="2000" dirty="0">
                <a:latin typeface="+mj-lt"/>
              </a:rPr>
              <a:t>with emphasis on </a:t>
            </a:r>
            <a:r>
              <a:rPr lang="en-US" sz="2000" b="1" dirty="0">
                <a:latin typeface="+mj-lt"/>
              </a:rPr>
              <a:t>tourism supply </a:t>
            </a:r>
            <a:r>
              <a:rPr lang="en-US" sz="2000" dirty="0">
                <a:latin typeface="+mj-lt"/>
              </a:rPr>
              <a:t>(beds, activities, attractions) and </a:t>
            </a:r>
            <a:r>
              <a:rPr lang="en-US" sz="2000" b="1" dirty="0">
                <a:latin typeface="+mj-lt"/>
              </a:rPr>
              <a:t>tourism demand </a:t>
            </a:r>
            <a:r>
              <a:rPr lang="en-US" sz="2000" dirty="0">
                <a:latin typeface="+mj-lt"/>
              </a:rPr>
              <a:t>(arrivals, overnight stays* and tourist </a:t>
            </a:r>
            <a:r>
              <a:rPr lang="en-US" sz="2000" dirty="0" err="1">
                <a:latin typeface="+mj-lt"/>
              </a:rPr>
              <a:t>behaviour</a:t>
            </a:r>
            <a:r>
              <a:rPr lang="en-US" sz="2000" dirty="0">
                <a:latin typeface="+mj-lt"/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To show the </a:t>
            </a:r>
            <a:r>
              <a:rPr lang="en-US" sz="2000" b="1" dirty="0">
                <a:solidFill>
                  <a:srgbClr val="FF0000"/>
                </a:solidFill>
                <a:latin typeface="+mj-lt"/>
              </a:rPr>
              <a:t>results of the activity </a:t>
            </a:r>
            <a:r>
              <a:rPr lang="en-US" sz="2000" dirty="0">
                <a:latin typeface="+mj-lt"/>
              </a:rPr>
              <a:t>such as </a:t>
            </a:r>
            <a:r>
              <a:rPr lang="en-US" sz="2000" b="1" dirty="0">
                <a:latin typeface="+mj-lt"/>
              </a:rPr>
              <a:t>tourism expenditure </a:t>
            </a:r>
            <a:r>
              <a:rPr lang="en-US" sz="2000" dirty="0">
                <a:latin typeface="+mj-lt"/>
              </a:rPr>
              <a:t>per tourist and where it is directed as well as the revenues of the </a:t>
            </a:r>
            <a:r>
              <a:rPr lang="en-US" sz="2000" b="1" dirty="0">
                <a:latin typeface="+mj-lt"/>
              </a:rPr>
              <a:t>enterprises</a:t>
            </a:r>
            <a:r>
              <a:rPr lang="en-US" sz="2000" dirty="0">
                <a:latin typeface="+mj-lt"/>
              </a:rPr>
              <a:t> affected by tourism, the </a:t>
            </a:r>
            <a:r>
              <a:rPr lang="en-US" sz="2000" b="1" dirty="0">
                <a:latin typeface="+mj-lt"/>
              </a:rPr>
              <a:t>employment</a:t>
            </a:r>
            <a:r>
              <a:rPr lang="en-US" sz="2000" dirty="0">
                <a:latin typeface="+mj-lt"/>
              </a:rPr>
              <a:t> generated to serve tourists, the </a:t>
            </a:r>
            <a:r>
              <a:rPr lang="en-US" sz="2000" b="1" dirty="0">
                <a:latin typeface="+mj-lt"/>
              </a:rPr>
              <a:t>resources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consumed</a:t>
            </a:r>
            <a:r>
              <a:rPr lang="en-US" sz="2000" dirty="0">
                <a:latin typeface="+mj-lt"/>
              </a:rPr>
              <a:t> with emphasis on land (from construction and infrastructure), water and energy and the production of waste (tourism footprint).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To assess whether the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effects of tourism activity</a:t>
            </a:r>
            <a:r>
              <a:rPr lang="en-US" sz="2000" dirty="0">
                <a:latin typeface="+mj-lt"/>
              </a:rPr>
              <a:t>, the </a:t>
            </a:r>
            <a:r>
              <a:rPr lang="en-US" sz="2000" b="1" dirty="0">
                <a:latin typeface="+mj-lt"/>
              </a:rPr>
              <a:t>pressure</a:t>
            </a:r>
            <a:r>
              <a:rPr lang="en-US" sz="2000" dirty="0">
                <a:latin typeface="+mj-lt"/>
              </a:rPr>
              <a:t> exerted by tourism on the destination affect it and to </a:t>
            </a:r>
            <a:r>
              <a:rPr lang="en-US" sz="2000" b="1" dirty="0">
                <a:latin typeface="+mj-lt"/>
              </a:rPr>
              <a:t>evaluate</a:t>
            </a:r>
            <a:r>
              <a:rPr lang="en-US" sz="2000" dirty="0">
                <a:latin typeface="+mj-lt"/>
              </a:rPr>
              <a:t> whether this effect is acceptable to </a:t>
            </a:r>
            <a:r>
              <a:rPr lang="en-US" sz="2000" b="1" dirty="0">
                <a:latin typeface="+mj-lt"/>
              </a:rPr>
              <a:t>society</a:t>
            </a:r>
            <a:r>
              <a:rPr lang="en-US" sz="2000" dirty="0">
                <a:latin typeface="+mj-lt"/>
              </a:rPr>
              <a:t> and within the </a:t>
            </a:r>
            <a:r>
              <a:rPr lang="en-US" sz="2000" b="1" dirty="0">
                <a:latin typeface="+mj-lt"/>
              </a:rPr>
              <a:t>limits of the resilience </a:t>
            </a:r>
            <a:r>
              <a:rPr lang="en-US" sz="2000" dirty="0">
                <a:latin typeface="+mj-lt"/>
              </a:rPr>
              <a:t>of the </a:t>
            </a:r>
            <a:r>
              <a:rPr lang="en-US" sz="2000" b="1" dirty="0">
                <a:latin typeface="+mj-lt"/>
              </a:rPr>
              <a:t>environmental</a:t>
            </a:r>
            <a:r>
              <a:rPr lang="en-US" sz="2000" dirty="0">
                <a:latin typeface="+mj-lt"/>
              </a:rPr>
              <a:t> resources of the area. 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Effect of tourism footprint to the Carrying Capacity of the destination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46EF38-628F-E7B1-D13B-226C8203F9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84123"/>
            <a:ext cx="7160079" cy="830414"/>
          </a:xfrm>
          <a:solidFill>
            <a:srgbClr val="F5F9F9">
              <a:alpha val="80000"/>
            </a:srgbClr>
          </a:solidFill>
        </p:spPr>
        <p:txBody>
          <a:bodyPr/>
          <a:lstStyle/>
          <a:p>
            <a:endParaRPr lang="en-US" sz="1400" dirty="0">
              <a:solidFill>
                <a:srgbClr val="3E7090"/>
              </a:solidFill>
            </a:endParaRPr>
          </a:p>
          <a:p>
            <a:r>
              <a:rPr lang="en-US" sz="1400" dirty="0">
                <a:solidFill>
                  <a:srgbClr val="3E7090"/>
                </a:solidFill>
              </a:rPr>
              <a:t>What do we need to know about these two islands? </a:t>
            </a:r>
          </a:p>
          <a:p>
            <a:r>
              <a:rPr lang="en-US" sz="1400" dirty="0">
                <a:solidFill>
                  <a:srgbClr val="3E7090"/>
                </a:solidFill>
              </a:rPr>
              <a:t>(in terms of carrying capacity and sustainable tourism)</a:t>
            </a:r>
          </a:p>
        </p:txBody>
      </p:sp>
    </p:spTree>
    <p:extLst>
      <p:ext uri="{BB962C8B-B14F-4D97-AF65-F5344CB8AC3E}">
        <p14:creationId xmlns:p14="http://schemas.microsoft.com/office/powerpoint/2010/main" val="138079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D3973BBF-9F6D-4268-6FDE-7B173D3E6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2023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F6E8F8C8-D43C-1D87-A480-BF7EFFE9F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7</a:t>
            </a:fld>
            <a:endParaRPr lang="en-US" dirty="0"/>
          </a:p>
        </p:txBody>
      </p:sp>
      <p:sp>
        <p:nvSpPr>
          <p:cNvPr id="18" name="Title 48">
            <a:extLst>
              <a:ext uri="{FF2B5EF4-FFF2-40B4-BE49-F238E27FC236}">
                <a16:creationId xmlns:a16="http://schemas.microsoft.com/office/drawing/2014/main" id="{26D7391C-771E-D00F-291C-2D7A03F4E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8928"/>
            <a:ext cx="10515600" cy="567872"/>
          </a:xfrm>
        </p:spPr>
        <p:txBody>
          <a:bodyPr/>
          <a:lstStyle/>
          <a:p>
            <a:r>
              <a:rPr lang="en-US" b="1" dirty="0"/>
              <a:t>Methodology: Mapping current situation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B4C9F66-AF39-859B-4830-7BA29B230CB9}"/>
              </a:ext>
            </a:extLst>
          </p:cNvPr>
          <p:cNvSpPr/>
          <p:nvPr/>
        </p:nvSpPr>
        <p:spPr>
          <a:xfrm>
            <a:off x="3141889" y="1507217"/>
            <a:ext cx="8211911" cy="1419301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Problem identification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Research though media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Research though other relevant published projects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1">
                    <a:lumMod val="25000"/>
                  </a:schemeClr>
                </a:solidFill>
              </a:rPr>
              <a:t>Discussion with stakeholders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43DB24-E717-1867-F069-805276FDC596}"/>
              </a:ext>
            </a:extLst>
          </p:cNvPr>
          <p:cNvGrpSpPr/>
          <p:nvPr/>
        </p:nvGrpSpPr>
        <p:grpSpPr>
          <a:xfrm>
            <a:off x="1108786" y="1498524"/>
            <a:ext cx="1810142" cy="1427994"/>
            <a:chOff x="10946" y="21335"/>
            <a:chExt cx="1810142" cy="142799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8C75F02-1A0C-9F6C-D53D-8660F499FD2E}"/>
                </a:ext>
              </a:extLst>
            </p:cNvPr>
            <p:cNvSpPr/>
            <p:nvPr/>
          </p:nvSpPr>
          <p:spPr>
            <a:xfrm>
              <a:off x="10946" y="21335"/>
              <a:ext cx="1810142" cy="142799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Rectangle: Rounded Corners 4">
              <a:extLst>
                <a:ext uri="{FF2B5EF4-FFF2-40B4-BE49-F238E27FC236}">
                  <a16:creationId xmlns:a16="http://schemas.microsoft.com/office/drawing/2014/main" id="{39EFD478-171F-FB65-BCE0-2CA1DBEAEB0B}"/>
                </a:ext>
              </a:extLst>
            </p:cNvPr>
            <p:cNvSpPr txBox="1"/>
            <p:nvPr/>
          </p:nvSpPr>
          <p:spPr>
            <a:xfrm>
              <a:off x="80655" y="91044"/>
              <a:ext cx="1670724" cy="1288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>
                  <a:solidFill>
                    <a:schemeClr val="bg1"/>
                  </a:solidFill>
                </a:rPr>
                <a:t>1</a:t>
              </a:r>
              <a:r>
                <a:rPr lang="en-US" sz="3200" kern="1200" baseline="30000" dirty="0">
                  <a:solidFill>
                    <a:schemeClr val="bg1"/>
                  </a:solidFill>
                </a:rPr>
                <a:t>st</a:t>
              </a:r>
              <a:r>
                <a:rPr lang="en-US" sz="3200" kern="1200" dirty="0">
                  <a:solidFill>
                    <a:schemeClr val="bg1"/>
                  </a:solidFill>
                </a:rPr>
                <a:t> Stage</a:t>
              </a:r>
              <a:endParaRPr lang="el-GR" sz="3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E8E5EB-96F0-6AED-0291-01D6539F3FD8}"/>
              </a:ext>
            </a:extLst>
          </p:cNvPr>
          <p:cNvGrpSpPr/>
          <p:nvPr/>
        </p:nvGrpSpPr>
        <p:grpSpPr>
          <a:xfrm>
            <a:off x="1108786" y="3155874"/>
            <a:ext cx="1859775" cy="1427994"/>
            <a:chOff x="552" y="1683321"/>
            <a:chExt cx="1859775" cy="1427994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56ADE64F-C17C-D56D-4756-76C96F6E065A}"/>
                </a:ext>
              </a:extLst>
            </p:cNvPr>
            <p:cNvSpPr/>
            <p:nvPr/>
          </p:nvSpPr>
          <p:spPr>
            <a:xfrm>
              <a:off x="552" y="1683321"/>
              <a:ext cx="1859775" cy="1427994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445269"/>
                <a:satOff val="-14518"/>
                <a:lumOff val="10686"/>
                <a:alphaOff val="0"/>
              </a:schemeClr>
            </a:fillRef>
            <a:effectRef idx="0">
              <a:schemeClr val="accent2">
                <a:hueOff val="-445269"/>
                <a:satOff val="-14518"/>
                <a:lumOff val="1068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Rectangle: Rounded Corners 4">
              <a:extLst>
                <a:ext uri="{FF2B5EF4-FFF2-40B4-BE49-F238E27FC236}">
                  <a16:creationId xmlns:a16="http://schemas.microsoft.com/office/drawing/2014/main" id="{9E9151EB-CA2A-7E49-B2F5-616B9F595C34}"/>
                </a:ext>
              </a:extLst>
            </p:cNvPr>
            <p:cNvSpPr txBox="1"/>
            <p:nvPr/>
          </p:nvSpPr>
          <p:spPr>
            <a:xfrm>
              <a:off x="70261" y="1753030"/>
              <a:ext cx="1720357" cy="1288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2</a:t>
              </a:r>
              <a:r>
                <a:rPr lang="en-US" sz="3200" kern="1200" baseline="30000" dirty="0"/>
                <a:t>nd</a:t>
              </a:r>
              <a:r>
                <a:rPr lang="en-US" sz="3200" kern="1200" dirty="0"/>
                <a:t> Stage</a:t>
              </a:r>
              <a:endParaRPr lang="el-GR" sz="3200" kern="12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E2DDFD-15CB-ECBB-6D8B-7FF45AD2F6F1}"/>
              </a:ext>
            </a:extLst>
          </p:cNvPr>
          <p:cNvGrpSpPr/>
          <p:nvPr/>
        </p:nvGrpSpPr>
        <p:grpSpPr>
          <a:xfrm>
            <a:off x="1138184" y="4813224"/>
            <a:ext cx="1830377" cy="1427994"/>
            <a:chOff x="552" y="3368103"/>
            <a:chExt cx="1830377" cy="1427994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5DA2DECF-BB7E-4531-39D2-306164417184}"/>
                </a:ext>
              </a:extLst>
            </p:cNvPr>
            <p:cNvSpPr/>
            <p:nvPr/>
          </p:nvSpPr>
          <p:spPr>
            <a:xfrm>
              <a:off x="552" y="3368103"/>
              <a:ext cx="1830377" cy="1427994"/>
            </a:xfrm>
            <a:prstGeom prst="roundRect">
              <a:avLst/>
            </a:prstGeom>
            <a:solidFill>
              <a:srgbClr val="93A5A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890538"/>
                <a:satOff val="-29037"/>
                <a:lumOff val="21373"/>
                <a:alphaOff val="0"/>
              </a:schemeClr>
            </a:fillRef>
            <a:effectRef idx="0">
              <a:schemeClr val="accent2">
                <a:hueOff val="-890538"/>
                <a:satOff val="-29037"/>
                <a:lumOff val="2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Rectangle: Rounded Corners 4">
              <a:extLst>
                <a:ext uri="{FF2B5EF4-FFF2-40B4-BE49-F238E27FC236}">
                  <a16:creationId xmlns:a16="http://schemas.microsoft.com/office/drawing/2014/main" id="{02CE1D53-313A-D2EF-D351-CBAFA5A96344}"/>
                </a:ext>
              </a:extLst>
            </p:cNvPr>
            <p:cNvSpPr txBox="1"/>
            <p:nvPr/>
          </p:nvSpPr>
          <p:spPr>
            <a:xfrm>
              <a:off x="70261" y="3437812"/>
              <a:ext cx="1690959" cy="12885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0970" tIns="70485" rIns="140970" bIns="70485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3</a:t>
              </a:r>
              <a:r>
                <a:rPr lang="en-US" sz="3200" kern="1200" baseline="30000" dirty="0"/>
                <a:t>rd</a:t>
              </a:r>
              <a:r>
                <a:rPr lang="en-US" sz="3200" kern="1200" dirty="0"/>
                <a:t> Stage</a:t>
              </a:r>
              <a:endParaRPr lang="el-GR" sz="3200" kern="1200" dirty="0"/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414DA8A3-F070-D46F-961F-3FEBA4D8ABBA}"/>
              </a:ext>
            </a:extLst>
          </p:cNvPr>
          <p:cNvSpPr/>
          <p:nvPr/>
        </p:nvSpPr>
        <p:spPr>
          <a:xfrm>
            <a:off x="3141889" y="3164567"/>
            <a:ext cx="8211911" cy="14193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000" b="1" dirty="0"/>
              <a:t>Design and implementation of survey to derive data and perceptions from:</a:t>
            </a:r>
            <a:endParaRPr lang="el-GR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Accommodation and other tourism companies</a:t>
            </a:r>
            <a:endParaRPr lang="el-GR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Tourists</a:t>
            </a:r>
            <a:endParaRPr lang="el-GR" sz="20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b="1" dirty="0"/>
              <a:t>Locals &amp; employees</a:t>
            </a:r>
            <a:endParaRPr lang="el-GR" sz="20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4FEC23F-ACB9-5BD6-85C2-C844CE25C9B0}"/>
              </a:ext>
            </a:extLst>
          </p:cNvPr>
          <p:cNvSpPr/>
          <p:nvPr/>
        </p:nvSpPr>
        <p:spPr>
          <a:xfrm>
            <a:off x="3141889" y="4813224"/>
            <a:ext cx="8211911" cy="1419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Collecting, organizing and documenting all relevant environmental, social and economic indicators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Organizing and reporting information collected through previous stages 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Footer Placeholder 2">
            <a:extLst>
              <a:ext uri="{FF2B5EF4-FFF2-40B4-BE49-F238E27FC236}">
                <a16:creationId xmlns:a16="http://schemas.microsoft.com/office/drawing/2014/main" id="{4E29187B-F917-6326-A741-392967C64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4743" y="6356350"/>
            <a:ext cx="7780564" cy="365125"/>
          </a:xfrm>
        </p:spPr>
        <p:txBody>
          <a:bodyPr/>
          <a:lstStyle/>
          <a:p>
            <a:r>
              <a:rPr lang="en-US" dirty="0"/>
              <a:t>Integrated approach for Sustainable Development in islands under tourism pressure:</a:t>
            </a:r>
          </a:p>
        </p:txBody>
      </p:sp>
    </p:spTree>
    <p:extLst>
      <p:ext uri="{BB962C8B-B14F-4D97-AF65-F5344CB8AC3E}">
        <p14:creationId xmlns:p14="http://schemas.microsoft.com/office/powerpoint/2010/main" val="337840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>
            <a:extLst>
              <a:ext uri="{FF2B5EF4-FFF2-40B4-BE49-F238E27FC236}">
                <a16:creationId xmlns:a16="http://schemas.microsoft.com/office/drawing/2014/main" id="{3413C595-4D01-4997-9A0A-E760668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1624"/>
            <a:ext cx="7160079" cy="882499"/>
          </a:xfrm>
          <a:solidFill>
            <a:schemeClr val="accent2">
              <a:alpha val="80000"/>
            </a:schemeClr>
          </a:solidFill>
        </p:spPr>
        <p:txBody>
          <a:bodyPr/>
          <a:lstStyle/>
          <a:p>
            <a:r>
              <a:rPr lang="en-US" sz="2800" dirty="0"/>
              <a:t>TINOS AND SERIFOS</a:t>
            </a:r>
          </a:p>
        </p:txBody>
      </p:sp>
      <p:sp>
        <p:nvSpPr>
          <p:cNvPr id="4" name="Θέση περιεχομένου 2">
            <a:extLst>
              <a:ext uri="{FF2B5EF4-FFF2-40B4-BE49-F238E27FC236}">
                <a16:creationId xmlns:a16="http://schemas.microsoft.com/office/drawing/2014/main" id="{4ECADEC6-76E3-6C2D-E5D6-66127192E1E2}"/>
              </a:ext>
            </a:extLst>
          </p:cNvPr>
          <p:cNvSpPr txBox="1">
            <a:spLocks/>
          </p:cNvSpPr>
          <p:nvPr/>
        </p:nvSpPr>
        <p:spPr>
          <a:xfrm>
            <a:off x="879938" y="2514600"/>
            <a:ext cx="9844295" cy="3771710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How they are influenced personally by tourism.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How they feel that their island is influenced by tourism.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What they consider as the bigger </a:t>
            </a:r>
            <a:r>
              <a:rPr lang="en-GB" dirty="0">
                <a:latin typeface="+mj-lt"/>
              </a:rPr>
              <a:t>lack of the island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dirty="0">
                <a:latin typeface="+mj-lt"/>
              </a:rPr>
              <a:t>If they consider that their island is sustainable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46EF38-628F-E7B1-D13B-226C8203F9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1484123"/>
            <a:ext cx="7160079" cy="830414"/>
          </a:xfrm>
          <a:solidFill>
            <a:srgbClr val="F5F9F9">
              <a:alpha val="80000"/>
            </a:srgbClr>
          </a:solidFill>
        </p:spPr>
        <p:txBody>
          <a:bodyPr/>
          <a:lstStyle/>
          <a:p>
            <a:endParaRPr lang="en-US" sz="1400" dirty="0">
              <a:solidFill>
                <a:srgbClr val="3E7090"/>
              </a:solidFill>
            </a:endParaRPr>
          </a:p>
          <a:p>
            <a:r>
              <a:rPr lang="en-US" dirty="0">
                <a:solidFill>
                  <a:srgbClr val="3E7090"/>
                </a:solidFill>
              </a:rPr>
              <a:t>What do we need to know from locals about these two islands? </a:t>
            </a:r>
          </a:p>
        </p:txBody>
      </p:sp>
    </p:spTree>
    <p:extLst>
      <p:ext uri="{BB962C8B-B14F-4D97-AF65-F5344CB8AC3E}">
        <p14:creationId xmlns:p14="http://schemas.microsoft.com/office/powerpoint/2010/main" val="1602288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Γράφημα 1">
            <a:extLst>
              <a:ext uri="{FF2B5EF4-FFF2-40B4-BE49-F238E27FC236}">
                <a16:creationId xmlns:a16="http://schemas.microsoft.com/office/drawing/2014/main" id="{36AEC8A1-50B2-F5F2-E8D4-90DB328BD4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586912"/>
              </p:ext>
            </p:extLst>
          </p:nvPr>
        </p:nvGraphicFramePr>
        <p:xfrm>
          <a:off x="529527" y="582980"/>
          <a:ext cx="4095750" cy="1992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26F00CF0-8AAC-6D1B-F390-476D746A4D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204121"/>
              </p:ext>
            </p:extLst>
          </p:nvPr>
        </p:nvGraphicFramePr>
        <p:xfrm>
          <a:off x="6072555" y="504589"/>
          <a:ext cx="5807947" cy="251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Γράφημα 6">
            <a:extLst>
              <a:ext uri="{FF2B5EF4-FFF2-40B4-BE49-F238E27FC236}">
                <a16:creationId xmlns:a16="http://schemas.microsoft.com/office/drawing/2014/main" id="{A573E3B3-A321-E13B-E9C5-2F060E684B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473952"/>
              </p:ext>
            </p:extLst>
          </p:nvPr>
        </p:nvGraphicFramePr>
        <p:xfrm>
          <a:off x="2097593" y="3019206"/>
          <a:ext cx="7146053" cy="3480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C346E16-3C45-0E47-C9EA-B4771E91026D}"/>
              </a:ext>
            </a:extLst>
          </p:cNvPr>
          <p:cNvSpPr txBox="1"/>
          <p:nvPr/>
        </p:nvSpPr>
        <p:spPr>
          <a:xfrm>
            <a:off x="4581525" y="598747"/>
            <a:ext cx="329633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/>
              <a:t>N=397</a:t>
            </a:r>
          </a:p>
          <a:p>
            <a:pPr marL="0" indent="0">
              <a:buNone/>
            </a:pPr>
            <a:r>
              <a:rPr lang="en-US" b="1" dirty="0" err="1"/>
              <a:t>Serifos</a:t>
            </a:r>
            <a:r>
              <a:rPr lang="en-US" b="1" dirty="0"/>
              <a:t>=140</a:t>
            </a:r>
          </a:p>
          <a:p>
            <a:pPr marL="0" indent="0">
              <a:buNone/>
            </a:pPr>
            <a:r>
              <a:rPr lang="en-US" b="1" dirty="0"/>
              <a:t>Tinos=257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67223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3E84E3F0-7763-473A-A672-F70F538D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19E3DC-63DC-4703-A1A6-A21819296C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C81F5-4E08-4068-8DC9-6D21305E57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376</TotalTime>
  <Words>1690</Words>
  <Application>Microsoft Office PowerPoint</Application>
  <PresentationFormat>Ευρεία οθόνη</PresentationFormat>
  <Paragraphs>312</Paragraphs>
  <Slides>21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8" baseType="lpstr">
      <vt:lpstr>Aptos Light</vt:lpstr>
      <vt:lpstr>Arial</vt:lpstr>
      <vt:lpstr>Calibri</vt:lpstr>
      <vt:lpstr>Segoe UI</vt:lpstr>
      <vt:lpstr>Segoe UI Light</vt:lpstr>
      <vt:lpstr>Wingdings</vt:lpstr>
      <vt:lpstr>Office Theme</vt:lpstr>
      <vt:lpstr>ISLANDS: WHY NOW THEY REQUIRE A DIALOGUE WITH LOCALS THAN EVER BEFORE </vt:lpstr>
      <vt:lpstr>Scope of the studies</vt:lpstr>
      <vt:lpstr>Some fundamental information</vt:lpstr>
      <vt:lpstr>Stages of methodology</vt:lpstr>
      <vt:lpstr>Methodology: an integrated approach for sustainability based on DPSIR framework</vt:lpstr>
      <vt:lpstr>TINOS AND SERIFOS</vt:lpstr>
      <vt:lpstr>Methodology: Mapping current situation</vt:lpstr>
      <vt:lpstr>TINOS AND SERIFOS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Do you consider this island to be a responsible sustainable destination?</vt:lpstr>
      <vt:lpstr>Παρουσίαση του PowerPoint</vt:lpstr>
      <vt:lpstr>Παρουσίαση του PowerPoint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Eleni</dc:creator>
  <cp:lastModifiedBy>IOANNIS SPILANIS</cp:lastModifiedBy>
  <cp:revision>44</cp:revision>
  <dcterms:created xsi:type="dcterms:W3CDTF">2023-08-25T12:32:25Z</dcterms:created>
  <dcterms:modified xsi:type="dcterms:W3CDTF">2024-10-16T07:53:44Z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