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74" r:id="rId4"/>
    <p:sldId id="275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</p:sldIdLst>
  <p:sldSz cx="9906000" cy="6858000" type="A4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380" y="108"/>
      </p:cViewPr>
      <p:guideLst>
        <p:guide orient="horz"/>
        <p:guide pos="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6B94-879B-4810-A3A8-32C488AFBEB0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DDEBF-163D-4122-96FB-7C008B0D2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5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9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40532" y="3886200"/>
            <a:ext cx="84249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51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22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08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95300" y="157425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95300" y="2214016"/>
            <a:ext cx="4376870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032111" y="157425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032111" y="2214016"/>
            <a:ext cx="4378590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33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4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0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72971" y="1556792"/>
            <a:ext cx="5537729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95300" y="1556792"/>
            <a:ext cx="3259006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4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5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941645" y="1556792"/>
            <a:ext cx="59436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941645" y="5157192"/>
            <a:ext cx="59436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95300" y="273600"/>
            <a:ext cx="89154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0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8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2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BDDED71-E3B7-4F0B-93E9-150B31029CD6}" type="datetimeFigureOut">
              <a:rPr lang="el-GR" smtClean="0"/>
              <a:pPr/>
              <a:t>3/9/2015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A977DCF-8A66-4BB8-8940-D1E1D1F532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611779"/>
            <a:ext cx="5780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/>
              <a:t>ΠΑΝΕΠΙΣΤΗΜΙΟ ΑΙΓΑΙΟΥ / ΤΜΣΠΣ / ΣΤΟΥΝΤΙΟ </a:t>
            </a:r>
            <a:r>
              <a:rPr lang="en-GB" sz="1000" dirty="0" smtClean="0"/>
              <a:t>V</a:t>
            </a:r>
            <a:r>
              <a:rPr lang="el-GR" sz="1000" dirty="0" smtClean="0"/>
              <a:t> Ι/ ΑΞΙΟΛΟΓΗΣΗ</a:t>
            </a:r>
            <a:r>
              <a:rPr lang="el-GR" sz="1000" baseline="0" dirty="0" smtClean="0"/>
              <a:t> - ΕΞΕΤΑΣΕΙΣ</a:t>
            </a:r>
            <a:r>
              <a:rPr lang="el-GR" sz="1000" dirty="0" smtClean="0"/>
              <a:t>/  ΣΚΟΥΡΜΠΟΥΤΗΣ  Ε. /</a:t>
            </a:r>
            <a:r>
              <a:rPr lang="el-GR" sz="1000" baseline="0" dirty="0" smtClean="0"/>
              <a:t> 2015</a:t>
            </a:r>
            <a:endParaRPr lang="el-GR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1136651" y="1916114"/>
            <a:ext cx="7559675" cy="1152525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Studio VI-Product </a:t>
            </a:r>
            <a:r>
              <a:rPr lang="en-US" sz="2400">
                <a:latin typeface="Arial" charset="0"/>
              </a:rPr>
              <a:t>Design </a:t>
            </a:r>
            <a:r>
              <a:rPr lang="en-US" sz="2400" smtClean="0">
                <a:latin typeface="Arial" charset="0"/>
              </a:rPr>
              <a:t>2</a:t>
            </a:r>
            <a:r>
              <a:rPr lang="el-GR" sz="2400" dirty="0">
                <a:latin typeface="Arial" charset="0"/>
              </a:rPr>
              <a:t/>
            </a:r>
            <a:br>
              <a:rPr lang="el-GR" sz="2400" dirty="0">
                <a:latin typeface="Arial" charset="0"/>
              </a:rPr>
            </a:br>
            <a:endParaRPr lang="en-US" sz="2400" dirty="0">
              <a:latin typeface="Arial" charset="0"/>
            </a:endParaRP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1065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/>
              <a:t>Ενότητα </a:t>
            </a:r>
            <a:r>
              <a:rPr lang="el-GR" sz="2800" b="1" dirty="0" smtClean="0"/>
              <a:t>4</a:t>
            </a:r>
            <a:r>
              <a:rPr lang="el-GR" sz="2000" b="1" dirty="0" smtClean="0"/>
              <a:t>:</a:t>
            </a:r>
            <a:r>
              <a:rPr lang="el-GR" sz="2400" dirty="0">
                <a:latin typeface="Arial" charset="0"/>
              </a:rPr>
              <a:t> Αξιολόγηση - Εξετάσεις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 smtClean="0">
                <a:latin typeface="Arial" charset="0"/>
              </a:rPr>
              <a:t> </a:t>
            </a: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661026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825" y="161144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703513" y="3906699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Δάνος Παπαδόπουλος, Βασίλειος Παπακωστόπουλος, Σκουλούδη Χριστίνα, Ευγένιος Σκουρμπούτης &amp; Σέργιος Φωτιάδης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Τμήμα Μηχανικών Σχεδίασης Προϊόντων και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4289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" y="857232"/>
          <a:ext cx="9848850" cy="4500594"/>
        </p:xfrm>
        <a:graphic>
          <a:graphicData uri="http://schemas.openxmlformats.org/drawingml/2006/table">
            <a:tbl>
              <a:tblPr/>
              <a:tblGrid>
                <a:gridCol w="1929868"/>
                <a:gridCol w="1929868"/>
                <a:gridCol w="2994557"/>
                <a:gridCol w="2994557"/>
              </a:tblGrid>
              <a:tr h="150019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ΠΡΟΣΧΕΔΙΑΚΗ ΦΑΣΗ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ΕΠΙ ΜΕΡΟΥΣ ΛΥΣΕΙΣ [10%]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Καλύπτουν οι ΕΜΛ το σύνολο των προδιαγραφών σχεδίασης που λύνονται σχεδιαστικά;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επαρκές εύρος ΕΜΛ για κάθε προδιαγραφή;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ΚΑΙΝΟΤΟΜΙΑ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Υπάρχουν αξιοποιήσιμες λύσεις;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καινοτομία;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ΠΡΟΣΧΕΔΙΑ [15%]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Προσφέρουν τα προσχέδια μεγάλο εύρος επιλογών στα κύρια προβλήματα ή είναι παραλλαγές της ίδιας ιδέας;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ΚΑΙΝΟΤΟΜΙΑ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καινοτομία στα προσχέδια;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ΟΛΟΚΛΗΡΩΣΗ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Ικανοποιούν τα προσχέδια το σύνολο των ΠΣ;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Επιλύουν τα διατυπωθέντα προβλήματα;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επιτυχημένες οι συνθέσεις; 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" y="428604"/>
          <a:ext cx="9848850" cy="5072100"/>
        </p:xfrm>
        <a:graphic>
          <a:graphicData uri="http://schemas.openxmlformats.org/drawingml/2006/table">
            <a:tbl>
              <a:tblPr/>
              <a:tblGrid>
                <a:gridCol w="1929868"/>
                <a:gridCol w="1929868"/>
                <a:gridCol w="2994557"/>
                <a:gridCol w="2994557"/>
              </a:tblGrid>
              <a:tr h="1114241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ΦΑΣΗ ΛΕΠΤΟΜΕΡΟΥΣ ΣΧΕΔΙΑΣΗΣ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ΕΞΕΛΙΞΗ ΤΕΛΙΚΟΥ ΣΧΕΔΙΟΥ [10%]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αξιολογηθεί επαρκώς το προσχέδιο προς εξέλιξη;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επιλεγεί το κατάλληλο προσχέδιο;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Εχουν εξελιχθεί οι απαραίτητες  πτυχές του προσχεδίου;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ΒΑΘΟΣ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Εχουν εξελιχθεί επαρκώς οι διαφορετικές πτυχές του προσχεδίου;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τεκμηριωθεί η εξέλιξη;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2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ΤΕΛΙΚΟ ΣΧΕΔΙΟ [15%]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ΑΙΣΘΗΤΙΚΗ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η αισθητική συμβατή με τους χρήστες και το πλαίσιο του προϊόντος;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ωριμάσει η αισθητική;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Προσθέτει η αισθητική στην ταυτότητα και την υπεραξία του προίόντος;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2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ΛΕΙΤΟΥΡΓΙΚΟΤΗΤΑ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Ικανοποιεί το προΙόν το σύνολο των λειτουργικών απαιτήσεων με τον καλύτερο δυνατό τρόπο;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Καλύπτει η λειτουργικότητα το σύνολο των χρηστών στο καθορισμένο πλαίσιο;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83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ΤΕΧΝΙΚΗ ΑΡΤΙΟΤΗΤΑ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το προϊόν κατασκευάσιμο;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Εχουν επιλυθεί οι κρίσιμες τεχνολογικές πλευρές του προΙόντος;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οι τεχνικές λύσεις οι καταλληλότερες;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l-G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l-G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50" y="928670"/>
          <a:ext cx="9848850" cy="5000660"/>
        </p:xfrm>
        <a:graphic>
          <a:graphicData uri="http://schemas.openxmlformats.org/drawingml/2006/table">
            <a:tbl>
              <a:tblPr/>
              <a:tblGrid>
                <a:gridCol w="1929868"/>
                <a:gridCol w="1929868"/>
                <a:gridCol w="2994557"/>
                <a:gridCol w="2994557"/>
              </a:tblGrid>
              <a:tr h="86968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ΕΠΙΚΟΙΝΩΝΙΑ ΕΚΤΕΛΕΣΗ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ΔΙΑΧΕΙΡΙΣΗ ΣΧΕΔΙΑΣΤΙΚΟΥ ΕΡΓΟΥ [10%]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ΠΑΡΟΥΣΙΑ/ ΥΠΟΣΤΗΡΙΞΗ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η παρουσία της ομάδας σχεδίασης στο εργαστήριο επαρκής;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η παρουσία της ομάδας σχεδίασης στις παρουσιάσεις επαρκής ; 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68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ΠΡΟΟΔΟΣ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οι συναντήσεις και οι συζητήσεις για την εργασία εποικοδομητικές;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πρόοδος στις ικανότητες της ομάδας συλλογικά και ατομικά;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52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ΗΛΕΚΤΡΟΝΙΚΕΣ ΠΑΡΟΥΣΙΑΣΕΙΣ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ΔΙΕΞΟΔΙΚΟΤΗΤΑ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Περιέχουν οι ηλεκτρονικές παρουσιάσεις το απαραίτητο υλικό για την παρουσίαση, τεκμηρίωση και υποστήριξη του σχεδιαστικού έργου;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οι παρουσιάσεις καλοσχεδιασμένες και ποιοτικές;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83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ΤΕΧΝΙΚΑ ΣΧΕΔΙΑ [5%] 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ΕΓΚΥΡΟΤΗΤΑ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τα τεχνικά σχέδια πλήρη;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σωστά τα τεχνικά σχέδια;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9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3D / </a:t>
                      </a: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ΣΚΙΤΣΑ [5%] 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ΕΓΚΥΡΟΤΗΤΑ [5%]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η ποιότητα των σκίτσων επαρκής για το εκάστοτε στάδιο της διαδικασίας;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η ποιότητα των 3</a:t>
                      </a:r>
                      <a:r>
                        <a:rPr lang="en-US" sz="8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 απεικονίσεων επαρκής για την επικοινωνία του τελικού σχεδίου;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Εχει απεικονιστεί το προϊόν μέσα στο πλαίσιο του; </a:t>
                      </a:r>
                    </a:p>
                  </a:txBody>
                  <a:tcPr marL="50423" marR="50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 eaLnBrk="1" hangingPunct="1"/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9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838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pPr eaLnBrk="1" hangingPunct="1"/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Αιγαίου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4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906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81138">
              <a:defRPr/>
            </a:pPr>
            <a:r>
              <a:rPr lang="el-GR" b="1" dirty="0" smtClean="0"/>
              <a:t>ΠΑΝΕΠΙΣΤΗΜΙΟ ΑΙΓΑΙΟΥ </a:t>
            </a:r>
          </a:p>
          <a:p>
            <a:pPr algn="ctr" defTabSz="1481138">
              <a:defRPr/>
            </a:pPr>
            <a:r>
              <a:rPr lang="el-GR" b="1" dirty="0" smtClean="0"/>
              <a:t>ΤΜΗΜΑ ΜΗΧΑΝΙΚΩΝ ΣΧΕΔΙΑΣΗΣ ΠΡΟΪΟΝΤΩΝ ΚΑΙ ΣΥΣΤΗΜΑΤΩΝ</a:t>
            </a:r>
          </a:p>
          <a:p>
            <a:pPr algn="ctr" defTabSz="1481138">
              <a:defRPr/>
            </a:pPr>
            <a:endParaRPr lang="el-GR" sz="4400" b="1" dirty="0" smtClean="0"/>
          </a:p>
          <a:p>
            <a:pPr algn="ctr" defTabSz="1481138">
              <a:defRPr/>
            </a:pPr>
            <a:r>
              <a:rPr lang="en-US" sz="3200" b="1" dirty="0" smtClean="0"/>
              <a:t>STUDIO</a:t>
            </a:r>
            <a:r>
              <a:rPr lang="el-GR" sz="3200" b="1" dirty="0" smtClean="0"/>
              <a:t> </a:t>
            </a:r>
            <a:r>
              <a:rPr lang="en-GB" sz="3200" b="1" dirty="0" smtClean="0"/>
              <a:t>VI</a:t>
            </a:r>
            <a:r>
              <a:rPr lang="el-GR" sz="3200" b="1" dirty="0" smtClean="0"/>
              <a:t>: </a:t>
            </a:r>
            <a:r>
              <a:rPr lang="en-US" sz="3200" b="1" dirty="0" smtClean="0"/>
              <a:t>PRODUCT DESIGN 2</a:t>
            </a:r>
            <a:r>
              <a:rPr lang="el-GR" sz="4400" b="1" dirty="0" smtClean="0"/>
              <a:t> </a:t>
            </a:r>
          </a:p>
          <a:p>
            <a:pPr algn="ctr" defTabSz="1481138">
              <a:defRPr/>
            </a:pPr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</a:rPr>
              <a:t>ΣΗΜΕΙΩΣΕΙΣ ΘΕΩΡΙΑΣ</a:t>
            </a:r>
          </a:p>
          <a:p>
            <a:pPr algn="ctr" defTabSz="1481138">
              <a:defRPr/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ΑΞΙΟΛΟΓΗΣΗ - ΕΞΕΤΑΣΕΙΣ</a:t>
            </a:r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endParaRPr lang="el-GR" dirty="0" smtClean="0"/>
          </a:p>
          <a:p>
            <a:pPr algn="ctr" defTabSz="1481138">
              <a:defRPr/>
            </a:pPr>
            <a:r>
              <a:rPr lang="el-GR" sz="1400" dirty="0" smtClean="0"/>
              <a:t>201</a:t>
            </a:r>
            <a:r>
              <a:rPr lang="en-US" sz="1400" dirty="0" smtClean="0"/>
              <a:t>5</a:t>
            </a:r>
            <a:endParaRPr lang="el-GR" sz="1400" dirty="0" smtClean="0"/>
          </a:p>
          <a:p>
            <a:pPr algn="ctr" defTabSz="1481138">
              <a:defRPr/>
            </a:pPr>
            <a:endParaRPr lang="el-GR" sz="1400" dirty="0" smtClean="0"/>
          </a:p>
          <a:p>
            <a:pPr algn="ctr" defTabSz="1481138">
              <a:defRPr/>
            </a:pPr>
            <a:r>
              <a:rPr lang="el-GR" sz="1400" dirty="0" smtClean="0"/>
              <a:t>ΣΥΓΓΡΑΦΗ: ΣΚΟΥΡΜΠΟΥΤΗΣ Ε.</a:t>
            </a:r>
          </a:p>
          <a:p>
            <a:pPr algn="ctr" defTabSz="1481138">
              <a:defRPr/>
            </a:pPr>
            <a:endParaRPr lang="el-GR" sz="1400" dirty="0" smtClean="0"/>
          </a:p>
          <a:p>
            <a:pPr algn="ctr" defTabSz="1481138">
              <a:defRPr/>
            </a:pPr>
            <a:r>
              <a:rPr lang="el-GR" sz="1400" dirty="0" smtClean="0"/>
              <a:t>ΔΙΔΑΣΚΟΝΤΕΣ: ΠΑΠΑΔΟΠΟΥΛΟΣ Δ., ΠΑΠΑΚΩΣΤΟΠΟΥΛΟΣ Β., ΣΚΟΥΛΟΥΔΗ Χ., ΣΚΟΥΡΜΠΟΥΤΗΣ Ε., ΦΩΤΙΑΔΗΣ Σ.</a:t>
            </a:r>
            <a:endParaRPr lang="en-GB" sz="1400" dirty="0" smtClean="0"/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8092" y="364658"/>
          <a:ext cx="9358380" cy="512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14446"/>
                <a:gridCol w="1571636"/>
                <a:gridCol w="4500594"/>
                <a:gridCol w="785820"/>
              </a:tblGrid>
              <a:tr h="271351"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ΕΡΓΑΣΙΑ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ΦΑΣΗ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ΠΑΡΑΔΟΤΕΑ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ΠΕΡΙΓΡΑΦΗ ΠΑΡΑΔΟΤΕΩΝ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ΒΑΡΟΣ %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68">
                <a:tc rowSpan="9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ΦΩΤΙΣΤΙΚΟ[70%]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ΠΡΟΚΑΤΑΡΚΤΙΚΗ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ΣΧΕΔΙΑΣΗ [30%]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3D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ΠΡΟΚΑΤΑΡΚΤΙΚΑ ΣΧΕΔΙΑ Χ3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Σκίτσαι,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εξελικτική πορεία, περιγραφή και φωτορεαλιστικές εικόνες από τα 3 προκαταρτκικά σχέδια.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6872">
                <a:tc vMerge="1">
                  <a:txBody>
                    <a:bodyPr/>
                    <a:lstStyle/>
                    <a:p>
                      <a:endParaRPr lang="el-GR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ΤΕΚΜΗΡΙΩΣΗ ΠΕΙΡΑΜΑΤΙΚΗΣ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ΠΡΩΤΟΤΥΠΟΠΟΙΗΣΗΣ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Εικόνες, περιγρταφή και συμπεράσματα από την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διαδικασία δοκιμών των λειτουργικών πρωτοτύπων με σκοπό την επικύρωση κι εξέλιξη  της βασικής ιδέας των προκαταρκτικών σχεδίων.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521">
                <a:tc vMerge="1">
                  <a:txBody>
                    <a:bodyPr/>
                    <a:lstStyle/>
                    <a:p>
                      <a:endParaRPr lang="el-GR" sz="1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ΕΞΕΛΙΞΗ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ΚΑΙ 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ΛΕΠΤΟΜΕΡΗΣ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ΣΧΕΔΙΑΣΗ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[30%]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ΤΕΛΙΚΟ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ΣΧΕΔΙΟ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Σκίτσαι,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εξελικτική πορεία, περιγραφή και φωτορεαλιστικές εικόνες από το τελικό σχέδιο.  Απεικόνιση αντικειμένου σε περιβάλλον χρήσης. 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95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ΤΕΧΝΙΚΑ ΣΧΕΔΙΑ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Τεχνικά σχέδια,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με διαστάσεις του αντικειμένου και των ξεχωριστών εξαρτημάτων του.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51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ΚΑΤΑΣΚΕΥΑΣΙΜΟΤΗΤΑ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Απεικόνιση σε έκρηξη του αντικειμένου. Απεικόνιση των διαφορετικών εξαρτημάτων του. Απεικόνιση κατασκευαστικών και λειτουργικών λεπτομερειών. Κατάλογος εξαρτημάτων με αναφορά σε υλικά και μεθόδους παραγωγής. Προδιαγραφές έτοιμων εξαρτημάτων [π.χ. Φωτεινές πηγές, τροφοδοτικά κλπ.]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246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ΠΡΩΤΟΤΥΠΟ 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Πρωτότυπο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αντικειμένου ή τμήματος του αντικειμένου, κατασκευασμένο με την τεχνική της ταχείας πρωτοτυποποίησης. 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8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ΤΕΚΜΗΡΙΩΣΗ ΕΠΙΚΟΙΝΩΝΙΑ [10%] 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ΠΑΡΟΥΣΙΑΣΗ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παρουσίασης σε μορφή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για τις εξετάσεις. Παρουσιάζεται διεξοδικά το τελικό σχέδιο, με συνοπτική εισαγωγική παρουσίαση των βασικών παραδοτέων των προηγούμενων φάσεων της διαδικασίας. Προσοχή στην σαφήνεια, την αμεσότητα, το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graphic design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8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ΤΕΚΜΗΡΙΩΣΗ ΔΙΑΔΙΚΑΣΙΑΣ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 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με το σύνολο των παραδοτέων της διαδικασίας, περιλαμβανομένης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της Έρευνας και του Ιδεασμού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Σημαντική είναι η καταγραφή του συνόλου των εργασιών. Σε περίπτωση πρόχειρων σκίτσων, σημειώσεων ή υπολογισμών μπορούν να χρησιμοποιηθούν παραρτήματα.  Προσοχή στην πληρότητα των παραδοτέων!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205"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ΠΙΝΑΚΙΔΑ ΕΚΘΕΣΗΣ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με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την πινακίδα της έκθεσης βάσει του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template.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2700">
                  <a:solidFill>
                    <a:schemeClr val="bg1">
                      <a:lumMod val="50000"/>
                    </a:schemeClr>
                  </a:solidFill>
                </a:ln>
              </a:rPr>
              <a:t>ΦΑΣΕΙΣ / ΠΑΡΑΔΟΤΕΑ / ΒΑΘΜΟΛΟΓΙΚΑ ΒΑΡΗ </a:t>
            </a:r>
            <a:endParaRPr lang="en-US" b="1" dirty="0" smtClean="0">
              <a:ln w="1270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8092" y="364658"/>
          <a:ext cx="9358380" cy="452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357322"/>
                <a:gridCol w="4786346"/>
                <a:gridCol w="785820"/>
              </a:tblGrid>
              <a:tr h="271351"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ΕΡΓΑΣΙΑ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ΦΑΣΗ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ΠΑΡΑΔΟΤΕΑ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ΠΕΡΙΓΡΑΦΗ ΠΑΡΑΔΟΤΕΩΝ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ΒΑΡΟΣ %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68">
                <a:tc rowSpan="9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ΤΕΛΕΤΟΥΡΓΙΚΟ</a:t>
                      </a:r>
                      <a:r>
                        <a:rPr lang="el-GR" sz="1200" b="0" baseline="0" dirty="0" smtClean="0">
                          <a:solidFill>
                            <a:schemeClr val="tx1"/>
                          </a:solidFill>
                        </a:rPr>
                        <a:t> ΦΑΓΗΤΟΥ </a:t>
                      </a: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[30%]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ΕΡΕΥΝΑ ΚΑΙ ΑΝΑΛΥΣΗ[10%]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ΜΕΘΟΔΟΛΟΓΙΑ ΕΡΕΥΝΑΣ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Συλλογή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και ανάλυση ερευνητικών δεδομένων. 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ΟΡΙΣΤΙΚΗ ΠΕΡΙΓΡΑΦΗ ΕΡΓΟΥ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Σύντομη περιγραφή έργου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Brief]. 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Χαρακτηριστικά Χρηστών. Χαρακτηριστικά Πλασίου. Προδιαγραφές Σχεδίασης.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ΙΔΕΑΣΜΟΣ  ΚΑΙ ΠΡΟΚΑΤΑΡΚΤΙΚΑ ΣΧΕΔΙΑ [10%]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ΣΚΙΤΣΑ ΙΔΕΑΣΜΟΥ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Έπι μέρους λύσεις και βασικές ιδέες για την επίλυση του σχεδιαστικού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προβλήματος/υποπροβλήματος.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ΠΡΟΚΑΤΑΡΚΤΙΚΑ ΣΧΕΔΙΑ  Χ3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Σκίτσα εξέλιξης προκαταρκτικών σχεδίων.  Φωτορεαλιστικά ή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hand renders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των 3 προκαταρκτικών σχεδίων.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Storyboards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προκαταρκτικών σχεδίων Χ3. 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ΕΞΕΛΙΞΗ ΚΙ ΕΠΙΚΟΙΝΩΝΙΑ ΤΕΛΙΚΟΥ ΣΧΕΔΙΟΥ [10%]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ΤΕΛΙΚΟ ΣΧΕΔΙΟ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Φωτορεαλιστικές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απεικονίσεις του τελικού σχεδίου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3D.  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Απεικόνιση σε περιβάλλον χρήσης.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STORYBOARD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Storyboard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το οποίο θα περιγράφει τον πρωταγωνιστικό ρόλο του αντικειμένου 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ΠΑΡΟΥΣΙΑΣΗ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παρουσίασης σε μορφή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για τις εξετάσεις. Παρουσιάζεται διεξοδικά το τελικό σχέδιο, με συνοπτική εισαγωγική παρουσίαση των βασικών παραδοτέων των προηγούμενων φάσεων της διαδικασίας. Προσοχή στην σαφήνεια, την αμεσότητα, το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graphic design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! Η δημιουργικότητα και η αντισυμβατικότητα ευπρόσδεκτες.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ΤΕΚΜΗΡΙΩΣΗ ΔΙΑΔΙΚΑΣΙΑΣ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 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με το σύνολο των παραδοτέων της διαδικασίας, περιλαμβανομένης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της Έρευνας και του Ιδεασμού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Σημαντική είναι η καταγραφή του συνόλου των εργασιών. Σε περίπτωση πρόχειρων σκίτσων, σημειώσεων ή υπολογισμών μπορούν να χρησιμοποιηθούν παραρτήματα. Προσοχή στην πληρότητα των παραδοτέων!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664"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1"/>
                          </a:solidFill>
                        </a:rPr>
                        <a:t>ΠΙΝΑΚΙΔΑ</a:t>
                      </a:r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Αρχείο 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</a:rPr>
                        <a:t>pdf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l-GR" sz="1000" b="0" dirty="0" smtClean="0">
                          <a:solidFill>
                            <a:schemeClr val="tx1"/>
                          </a:solidFill>
                        </a:rPr>
                        <a:t>με</a:t>
                      </a:r>
                      <a:r>
                        <a:rPr lang="el-GR" sz="1000" b="0" baseline="0" dirty="0" smtClean="0">
                          <a:solidFill>
                            <a:schemeClr val="tx1"/>
                          </a:solidFill>
                        </a:rPr>
                        <a:t> την πινακίδα της έκθεσης βάσει του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template.</a:t>
                      </a:r>
                      <a:endParaRPr lang="el-GR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2700">
                  <a:solidFill>
                    <a:schemeClr val="bg1">
                      <a:lumMod val="50000"/>
                    </a:schemeClr>
                  </a:solidFill>
                </a:ln>
              </a:rPr>
              <a:t>ΦΑΣΕΙΣ / ΠΑΡΑΔΟΤΕΑ / ΒΑΘΜΟΛΟΓΙΚΑ ΒΑΡΗ </a:t>
            </a:r>
            <a:endParaRPr lang="en-US" b="1" dirty="0" smtClean="0">
              <a:ln w="1270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16" y="428604"/>
            <a:ext cx="981078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Κάθε ομάδα παραδίδει μέσα </a:t>
            </a:r>
            <a:r>
              <a:rPr lang="el-GR" sz="1200" b="1" dirty="0" smtClean="0"/>
              <a:t>στα πρώτα 15 λεπτά </a:t>
            </a:r>
            <a:r>
              <a:rPr lang="el-GR" sz="1200" dirty="0" smtClean="0"/>
              <a:t>των εξετάσεων</a:t>
            </a:r>
            <a:r>
              <a:rPr lang="en-US" sz="1200" dirty="0" smtClean="0"/>
              <a:t> 3 </a:t>
            </a:r>
            <a:r>
              <a:rPr lang="el-GR" sz="1200" dirty="0" smtClean="0"/>
              <a:t>αρχεία για κάθε εργασία [σύνολο 6 αρχεία]: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 Αρχείο </a:t>
            </a:r>
            <a:r>
              <a:rPr lang="en-US" sz="1200" dirty="0" smtClean="0"/>
              <a:t>.</a:t>
            </a:r>
            <a:r>
              <a:rPr lang="en-US" sz="1200" dirty="0" err="1" smtClean="0"/>
              <a:t>pdf</a:t>
            </a:r>
            <a:r>
              <a:rPr lang="en-US" sz="1200" dirty="0" smtClean="0"/>
              <a:t> </a:t>
            </a:r>
            <a:r>
              <a:rPr lang="el-GR" sz="1200" dirty="0" smtClean="0"/>
              <a:t>με την τεκμηρίωση της διαδικασίας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Αρχείο .</a:t>
            </a:r>
            <a:r>
              <a:rPr lang="en-US" sz="1200" dirty="0" err="1" smtClean="0"/>
              <a:t>pdf</a:t>
            </a:r>
            <a:r>
              <a:rPr lang="en-US" sz="1200" dirty="0" smtClean="0"/>
              <a:t> </a:t>
            </a:r>
            <a:r>
              <a:rPr lang="el-GR" sz="1200" dirty="0" smtClean="0"/>
              <a:t>με την παρουσίαση των εξετάσεων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Αρχείο </a:t>
            </a:r>
            <a:r>
              <a:rPr lang="en-US" sz="1200" dirty="0" smtClean="0"/>
              <a:t>.</a:t>
            </a:r>
            <a:r>
              <a:rPr lang="en-US" sz="1200" dirty="0" err="1" smtClean="0"/>
              <a:t>pdf</a:t>
            </a:r>
            <a:r>
              <a:rPr lang="en-US" sz="1200" dirty="0" smtClean="0"/>
              <a:t> </a:t>
            </a:r>
            <a:r>
              <a:rPr lang="el-GR" sz="1200" dirty="0" smtClean="0"/>
              <a:t>με την πινακίδα της έκθεσης [</a:t>
            </a:r>
            <a:r>
              <a:rPr lang="en-US" sz="1200" dirty="0" smtClean="0"/>
              <a:t>Illustrator template </a:t>
            </a:r>
            <a:r>
              <a:rPr lang="el-GR" sz="1200" dirty="0" smtClean="0"/>
              <a:t>διαθέσιμο στο </a:t>
            </a:r>
            <a:r>
              <a:rPr lang="en-US" sz="1200" dirty="0" err="1" smtClean="0"/>
              <a:t>eClass</a:t>
            </a:r>
            <a:r>
              <a:rPr lang="en-US" sz="1200" dirty="0" smtClean="0"/>
              <a:t>]</a:t>
            </a:r>
            <a:endParaRPr lang="el-GR" sz="1200" dirty="0" smtClean="0"/>
          </a:p>
          <a:p>
            <a:endParaRPr lang="el-GR" sz="1200" dirty="0" smtClean="0"/>
          </a:p>
          <a:p>
            <a:r>
              <a:rPr lang="el-GR" sz="1200" dirty="0" smtClean="0"/>
              <a:t>Επίσης κάθε ομάδα πρέπει να έχει μαζί της: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Το πρωτότυπο του φωτιστικού από ταχεία πρωτοτυποποίηση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Τα πρωτότυπα εξέλιξης και επικύρωσης της βασικής ιδέας</a:t>
            </a:r>
          </a:p>
          <a:p>
            <a:pPr>
              <a:buFont typeface="Arial" pitchFamily="34" charset="0"/>
              <a:buChar char="•"/>
            </a:pPr>
            <a:r>
              <a:rPr lang="el-GR" sz="1200" dirty="0" smtClean="0"/>
              <a:t>Τον εξοπλισμό που χρησιμοποιήθηκε.</a:t>
            </a:r>
          </a:p>
          <a:p>
            <a:endParaRPr lang="el-GR" sz="1200" dirty="0" smtClean="0"/>
          </a:p>
          <a:p>
            <a:r>
              <a:rPr lang="el-GR" sz="1200" dirty="0" smtClean="0"/>
              <a:t>Οποιαδήποτε καθυστέρηση στην παράδοση των αρχείων συνεπάγεται με βαθμολογική ποινή.</a:t>
            </a:r>
          </a:p>
          <a:p>
            <a:r>
              <a:rPr lang="el-GR" sz="1200" dirty="0" smtClean="0"/>
              <a:t>Κατά την παράδοση των αρχείων καταρτίζεται και η σειρά των παρουσιάσεων οι οποίες χωρίζονται σε δύο περιόδους. </a:t>
            </a:r>
          </a:p>
          <a:p>
            <a:r>
              <a:rPr lang="el-GR" sz="1200" dirty="0" smtClean="0"/>
              <a:t>Κάθε ομάδα υποχρεούται να παρακολουθήσει όλη την περίοδο παρουσιάσεων που έχει επιλέξει. </a:t>
            </a:r>
          </a:p>
          <a:p>
            <a:endParaRPr lang="el-GR" sz="1200" dirty="0" smtClean="0"/>
          </a:p>
          <a:p>
            <a:r>
              <a:rPr lang="el-GR" sz="1200" dirty="0" smtClean="0"/>
              <a:t>Τα αρχεία πρέπει να ονομάζονται με την σύμβαση: 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foti_LED_PRES.pdf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foti_LED_PROCESS.pdf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foti_LED_TEMPLATE.pdf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foti_LED_PRES.pdf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foti_LED_PROCESS.pdf</a:t>
            </a:r>
          </a:p>
          <a:p>
            <a:r>
              <a:rPr lang="en-US" sz="1200" dirty="0" err="1" smtClean="0"/>
              <a:t>papa_papa_skou_skou</a:t>
            </a:r>
            <a:r>
              <a:rPr lang="el-GR" sz="1200" dirty="0" smtClean="0"/>
              <a:t>_</a:t>
            </a:r>
            <a:r>
              <a:rPr lang="en-US" sz="1200" dirty="0" smtClean="0"/>
              <a:t>foti_LED_TEMPLATE.pdf</a:t>
            </a:r>
          </a:p>
          <a:p>
            <a:r>
              <a:rPr lang="el-GR" sz="1200" dirty="0" smtClean="0"/>
              <a:t>[Τα 4 πρώτα ψηφία του κάθε ονόματος μέλους της ομάδας σε λατινικούς χαρακτήρες, με αλφαβητική σειρά βάσει ΕΛΛΗΝΙΚΟΥ αλφαβήτου.]</a:t>
            </a:r>
          </a:p>
          <a:p>
            <a:endParaRPr lang="el-GR" sz="1200" dirty="0" smtClean="0"/>
          </a:p>
          <a:p>
            <a:r>
              <a:rPr lang="el-GR" sz="1200" dirty="0" smtClean="0"/>
              <a:t>Τα αρχεία </a:t>
            </a:r>
            <a:r>
              <a:rPr lang="en-US" sz="1200" dirty="0" smtClean="0"/>
              <a:t>.</a:t>
            </a:r>
            <a:r>
              <a:rPr lang="en-US" sz="1200" dirty="0" err="1" smtClean="0"/>
              <a:t>pdf</a:t>
            </a:r>
            <a:r>
              <a:rPr lang="en-US" sz="1200" dirty="0" smtClean="0"/>
              <a:t> </a:t>
            </a:r>
            <a:r>
              <a:rPr lang="el-GR" sz="1200" dirty="0" smtClean="0"/>
              <a:t>δεν πρέπει να ξεπερνούν τα 10ΜΒ έκαστο.</a:t>
            </a:r>
          </a:p>
          <a:p>
            <a:endParaRPr lang="el-GR" sz="1200" dirty="0" smtClean="0"/>
          </a:p>
          <a:p>
            <a:r>
              <a:rPr lang="el-GR" sz="1200" dirty="0" smtClean="0"/>
              <a:t>Κάθε ομάδα έχει στην διάθεση της </a:t>
            </a:r>
            <a:r>
              <a:rPr lang="el-GR" sz="1200" b="1" dirty="0" smtClean="0"/>
              <a:t>12 λεπτά </a:t>
            </a:r>
            <a:r>
              <a:rPr lang="el-GR" sz="1200" dirty="0" smtClean="0"/>
              <a:t>για να παρουσιάσει την εργασία της. </a:t>
            </a:r>
          </a:p>
          <a:p>
            <a:r>
              <a:rPr lang="el-GR" sz="1200" dirty="0" smtClean="0"/>
              <a:t>Όλα τα μέλη της ομάδας πρέπει να είναι παρόντα και να λάβουν μέρος στην παρουσίαση.</a:t>
            </a:r>
          </a:p>
          <a:p>
            <a:r>
              <a:rPr lang="el-GR" sz="1200" dirty="0" smtClean="0"/>
              <a:t>Την κάθε παρουσίαση ακολουθούν σύντομα σχόλια και διευκρινιστικές ερωτήσεις.</a:t>
            </a:r>
          </a:p>
          <a:p>
            <a:endParaRPr lang="el-GR" sz="1200" dirty="0" smtClean="0"/>
          </a:p>
          <a:p>
            <a:r>
              <a:rPr lang="el-GR" sz="1200" dirty="0" smtClean="0"/>
              <a:t>Θα παρουσιαστούν και οι 2 εργασίες, μία πρακτική στόχευση είναι </a:t>
            </a:r>
            <a:r>
              <a:rPr lang="en-US" sz="1200" dirty="0" smtClean="0"/>
              <a:t>8</a:t>
            </a:r>
            <a:r>
              <a:rPr lang="el-GR" sz="1200" dirty="0" smtClean="0"/>
              <a:t> λεπτά για το φωτιστικό</a:t>
            </a:r>
            <a:r>
              <a:rPr lang="en-US" sz="1200" dirty="0" smtClean="0"/>
              <a:t> </a:t>
            </a:r>
            <a:r>
              <a:rPr lang="el-GR" sz="1200" dirty="0" smtClean="0"/>
              <a:t>και </a:t>
            </a:r>
            <a:r>
              <a:rPr lang="en-US" sz="1200" dirty="0" smtClean="0"/>
              <a:t>4</a:t>
            </a:r>
            <a:r>
              <a:rPr lang="el-GR" sz="1200" dirty="0" smtClean="0"/>
              <a:t> για την τελετουργία φαγητού.</a:t>
            </a:r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  <a:p>
            <a:endParaRPr lang="el-GR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906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n w="12700">
                  <a:solidFill>
                    <a:schemeClr val="bg1">
                      <a:lumMod val="50000"/>
                    </a:schemeClr>
                  </a:solidFill>
                </a:ln>
              </a:rPr>
              <a:t>ΕΞΕΤΑΣΕΙΣ</a:t>
            </a:r>
            <a:endParaRPr lang="en-US" b="1" dirty="0" smtClean="0">
              <a:ln w="12700"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8090" y="571476"/>
          <a:ext cx="9667908" cy="5929356"/>
        </p:xfrm>
        <a:graphic>
          <a:graphicData uri="http://schemas.openxmlformats.org/drawingml/2006/table">
            <a:tbl>
              <a:tblPr/>
              <a:tblGrid>
                <a:gridCol w="1170944"/>
                <a:gridCol w="1170944"/>
                <a:gridCol w="1170944"/>
                <a:gridCol w="2491291"/>
                <a:gridCol w="2491291"/>
                <a:gridCol w="659657"/>
                <a:gridCol w="512837"/>
              </a:tblGrid>
              <a:tr h="1898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ΟΜΑΔΑ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ΠΕΡΙΓΡΑΦΗ ΕΡΓΑΣΙΑΣ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ΣΚΙΤΣΑ / ΣΧΟΛΙΑ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606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59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ΦΑΣΗ ΔΙΑΔΙΚΑΣΙΑΣ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ΠΑΡΑΔΟΤΕΟ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ΣΤΟΙΧΕΙΑ ΑΞΙΟΛΟΓΗΣΗΣ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ΣΧΟΛΙΑ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ΕΠΙ ΜΕΡΟΥΣ ΒΑΘΜΟΣ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b="1">
                          <a:latin typeface="Calibri"/>
                          <a:ea typeface="Calibri"/>
                          <a:cs typeface="Times New Roman"/>
                        </a:rPr>
                        <a:t>ΒΑΘΜΟΣ ΣΤΑΔΙΟΥ</a:t>
                      </a: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65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ΦΑΣΗ ΕΡΕΥΝΑΣ ΚΑΙ ΑΝΑΛΥΣΗΣ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ΣΥΛΛΟΓΗ ΕΡΕΥΝΗΤΙΚΩΝ ΔΕΔΟΜΕΝΩΝ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, ΒΑΘΟΣ, ΑΞΙΟΠΙΣΤΙΑ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ΑΝΑΛΥΣΗ ΚΑΙ ΠΡΟΣΔΙΟΡΙΣΜΟΣ Π.Χ.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ΤΕΚΜΗΡΙΩΣΗ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ΟΡΙΣΤΙΚΗ ΠΕΡΙΓΡΑΦΗ ΕΡΓΟΥ [10%]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ΧΑΡ/ΚΑ ΧΡΗΣΤΩΝ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ΧΑΡ/ΚΑ ΠΛΑΙΣΙΟΥ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ΠΡΟΔΙΑΓΡΑΦΕΣ ΣΧΕΔΙΑΣΗΣ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ΠΡΟΣΧΕΔΙΑΚΗ ΦΑΣΗ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ΕΠΙ ΜΕΡΟΥΣ ΛΥΣΕΙΣ [10%]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ΚΑΙΝΟΤΟΜΙΑ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ΠΡΟΣΧΕΔΙΑ [15%]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ΚΑΙΝΟΤΟΜΙΑ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ΟΛΟΚΛΗΡΩΣΗ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ΦΑΣΗ ΛΕΠΤΟΜΕΡΟΥΣ ΣΧΕΔΙΑΣΗΣ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ΕΞΕΛΙΞΗ ΤΕΛΙΚΟΥ ΣΧΕΔΙΟΥ [10%]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ΒΑΘΟΣ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ΤΕΛΙΚΟ ΣΧΕΔΙΟ [15%]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ΑΙΣΘΗΤΙΚΗ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ΛΕΙΤΟΥΡΓΙΚΟΤΗΤΑ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ΤΕΧΝΙΚΗ ΑΡΤΙΟΤΗΤΑ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ΕΠΙΚΟΙΝΩΝΙΑ ΕΚΤΕΛΕΣΗ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ΔΙΑΧΕΙΡΙΣΗ ΣΧΕΔΙΑΣΤΙΚΟΥ ΕΡΓΟΥ [10%]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ΠΑΡΟΥΣΙΑ/ΥΠΟΣΤΗΡΙΞΗ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ΠΡΟΟΔΟΣ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ΗΛΕΚΤΡΟΝΙΚΕΣ ΠΑΡΟΥΣΙΑΣΕΙΣ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ΔΙΕΞΟΔΙΚΟΤΗΤΑ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ΤΕΧΝΙΚΑ ΣΧΕΔΙΑ [5%]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ΕΓΚΥΡΟΤΗΤΑ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>3D / </a:t>
                      </a: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ΣΚΙΤΣΑ [5%] 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ΠΟΙΟΤΗΤΑ, ΕΓΚΥΡΟΤΗΤΑ [5%]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58065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ΤΕΛΙΚΟΣ ΒΑΘΜΟΣ</a:t>
                      </a: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27" marR="49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8092" y="214290"/>
          <a:ext cx="9429815" cy="6357982"/>
        </p:xfrm>
        <a:graphic>
          <a:graphicData uri="http://schemas.openxmlformats.org/drawingml/2006/table">
            <a:tbl>
              <a:tblPr/>
              <a:tblGrid>
                <a:gridCol w="1048031"/>
                <a:gridCol w="1048031"/>
                <a:gridCol w="1047539"/>
                <a:gridCol w="3143107"/>
                <a:gridCol w="3143107"/>
              </a:tblGrid>
              <a:tr h="541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8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ΦΑΣΗ ΔΙΑΔΙΚΑΣΙΑΣ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ΠΑΡΑΔΟΤΕΟ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ΣΤΟΙΧΕΙΑ ΑΞΙΟΛΟΓΗΣΗΣ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ΠΙΘΑΝΑ ΕΡΩΤΗΜΑΤΑ ΚΑΤΑ ΤΗΝ ΑΞΙΟΛΟΓΗΣΗ 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48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ΦΑΣΗ ΕΡΕΥΝΑΣ ΚΑΙ ΑΝΑΛΥΣΗΣ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[25%]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ΣΥΛΛΟΓΗ ΕΡΕΥΝΗΤΙΚΩΝ ΔΕΔΟΜΕΝΩΝ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ΕΥΡΟΣ , ΒΑΘΟΣ, ΑΞΙΟΠΙΣΤΙΑ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Εχουν ερευνηθεί όλα τα απαραίτητα πεδία;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φτάσει η επιμέρους έρευνα στο απαιτούμενο βάθος ή είναι επιφανειακή;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πρωτογενές ερευνητικό υλικό [ερωτηματολόγια, συνεντεύξεις, επί τόπου έρευνα κλπ.]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αξιόπιστα τα στοιχεία που παρουσιάζονται;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Υπάρχουν πηγές;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31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ΑΝΑΛΥΣΗ ΚΑΙ ΠΡΟΣΔΙΟΡΙΣΜΟΣ Π.Χ.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ΤΕΚΜΗΡΙΩΣΗ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έγκυρα και τεκμηριωμένα τα αποτελέσματα;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τα επιλεγμένα αναλυτικά εργαλεία κατάλληλα;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αξιοποιηθεί αποτελεσματικά το ερευνητικό υλικό;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Εχουν ανακαλυφθεί και διατυπωθεί σωστά τα πραγματικά προβλήματα;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προσδιοριστεί αποτελεσματικά ο προβληματικός χώρος;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Εχει αναλυθεί επαρκώς ο προβληματικός χώρος και το υπό σχεδίαση αντικείμενο;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38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ΟΡΙΣΤΙΚΗ ΠΕΡΙΓΡΑΦΗ ΕΡΓΟΥ [10%]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ΧΑΡ/ΚΑ ΧΡΗΣΤΩΝ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σωστή η επιλογή ομάδας χρηστών;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επαρκώς καθορισμένα τα χαρακτηριστικά των χρηστών;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εγκυρότητα στην περιγραφή;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Αξιοποιούνται τα ερευνητικά ευρήματα; 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3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ΧΑΡ/ΚΑ ΠΛΑΙΣΙΟΥ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συμβατό το πλαίσιο με την επιλεγμένη ομάδα χρηστών;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Είναι επαρκώς καθορισμένο το πλαίσιο;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εγκυρότητα στην περιγραφή;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Υπάρχει πληροφορία σχετικά με την αλληλεπίδραση χρηστών και πλαισίου;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Αξιοποιούνται τα ερευνητικά ευρήματα;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76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ΠΡΟΔΙΑΓΡΑΦΕΣ ΣΧΕΔΙΑΣΗΣ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latin typeface="Calibri"/>
                          <a:ea typeface="Calibri"/>
                          <a:cs typeface="Times New Roman"/>
                        </a:rPr>
                        <a:t>ΕΓΚΥΡΟΤΗΤΑ, ΔΙΕΞΟΔΙΚΟΤΗΤΑ [5%]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Υπάρχει εγκυρότητα στις προδιαγραφές;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Εχουν τεκμηριωθεί οι αποφάσεις;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Προδιαγράφεται ένα ολοκληρωμένο και βιώσιμο προϊόν;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Αντιστοιχούν οι προδιαγραφές στα διατυπωμένα προβλήματα και το σύνολο της ανάλυσης;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Είναι οι προδιαγραφές επαρκείς και σαφείς ωστέ να καθοδηγούν την σχεδίαση;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l-GR" sz="800" dirty="0">
                          <a:latin typeface="Calibri"/>
                          <a:ea typeface="Calibri"/>
                          <a:cs typeface="Times New Roman"/>
                        </a:rPr>
                        <a:t>Αξιοποιούνται τα ερευνητικά ευρήματα;</a:t>
                      </a:r>
                    </a:p>
                  </a:txBody>
                  <a:tcPr marL="36655" marR="36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1876</Words>
  <Application>Microsoft Office PowerPoint</Application>
  <PresentationFormat>A4 Paper (210x297 mm)</PresentationFormat>
  <Paragraphs>324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Θέμα του Office</vt:lpstr>
      <vt:lpstr>Studio VI-Product Design 2 </vt:lpstr>
      <vt:lpstr>Άδειες Χρήσης</vt:lpstr>
      <vt:lpstr>Χρηματοδότηση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tzoutzaras</dc:creator>
  <cp:lastModifiedBy>Pellas Nikolaos</cp:lastModifiedBy>
  <cp:revision>122</cp:revision>
  <dcterms:created xsi:type="dcterms:W3CDTF">2014-09-29T15:01:07Z</dcterms:created>
  <dcterms:modified xsi:type="dcterms:W3CDTF">2015-09-03T07:35:57Z</dcterms:modified>
</cp:coreProperties>
</file>