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7" r:id="rId2"/>
    <p:sldMasterId id="2147483689" r:id="rId3"/>
  </p:sldMasterIdLst>
  <p:notesMasterIdLst>
    <p:notesMasterId r:id="rId92"/>
  </p:notesMasterIdLst>
  <p:sldIdLst>
    <p:sldId id="420" r:id="rId4"/>
    <p:sldId id="421" r:id="rId5"/>
    <p:sldId id="422" r:id="rId6"/>
    <p:sldId id="257" r:id="rId7"/>
    <p:sldId id="297" r:id="rId8"/>
    <p:sldId id="298" r:id="rId9"/>
    <p:sldId id="300" r:id="rId10"/>
    <p:sldId id="389" r:id="rId11"/>
    <p:sldId id="391" r:id="rId12"/>
    <p:sldId id="390" r:id="rId13"/>
    <p:sldId id="302" r:id="rId14"/>
    <p:sldId id="334" r:id="rId15"/>
    <p:sldId id="335" r:id="rId16"/>
    <p:sldId id="336" r:id="rId17"/>
    <p:sldId id="337" r:id="rId18"/>
    <p:sldId id="338" r:id="rId19"/>
    <p:sldId id="339" r:id="rId20"/>
    <p:sldId id="303" r:id="rId21"/>
    <p:sldId id="340" r:id="rId22"/>
    <p:sldId id="341" r:id="rId23"/>
    <p:sldId id="342" r:id="rId24"/>
    <p:sldId id="343" r:id="rId25"/>
    <p:sldId id="344" r:id="rId26"/>
    <p:sldId id="345" r:id="rId27"/>
    <p:sldId id="347" r:id="rId28"/>
    <p:sldId id="392" r:id="rId29"/>
    <p:sldId id="301" r:id="rId30"/>
    <p:sldId id="395" r:id="rId31"/>
    <p:sldId id="351" r:id="rId32"/>
    <p:sldId id="394" r:id="rId33"/>
    <p:sldId id="393" r:id="rId34"/>
    <p:sldId id="305" r:id="rId35"/>
    <p:sldId id="304" r:id="rId36"/>
    <p:sldId id="306" r:id="rId37"/>
    <p:sldId id="307" r:id="rId38"/>
    <p:sldId id="308" r:id="rId39"/>
    <p:sldId id="354" r:id="rId40"/>
    <p:sldId id="397" r:id="rId41"/>
    <p:sldId id="396" r:id="rId42"/>
    <p:sldId id="310" r:id="rId43"/>
    <p:sldId id="309" r:id="rId44"/>
    <p:sldId id="355" r:id="rId45"/>
    <p:sldId id="398" r:id="rId46"/>
    <p:sldId id="399" r:id="rId47"/>
    <p:sldId id="358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62" r:id="rId58"/>
    <p:sldId id="402" r:id="rId59"/>
    <p:sldId id="401" r:id="rId60"/>
    <p:sldId id="400" r:id="rId61"/>
    <p:sldId id="321" r:id="rId62"/>
    <p:sldId id="320" r:id="rId63"/>
    <p:sldId id="322" r:id="rId64"/>
    <p:sldId id="366" r:id="rId65"/>
    <p:sldId id="405" r:id="rId66"/>
    <p:sldId id="404" r:id="rId67"/>
    <p:sldId id="403" r:id="rId68"/>
    <p:sldId id="370" r:id="rId69"/>
    <p:sldId id="408" r:id="rId70"/>
    <p:sldId id="407" r:id="rId71"/>
    <p:sldId id="406" r:id="rId72"/>
    <p:sldId id="324" r:id="rId73"/>
    <p:sldId id="325" r:id="rId74"/>
    <p:sldId id="326" r:id="rId75"/>
    <p:sldId id="378" r:id="rId76"/>
    <p:sldId id="411" r:id="rId77"/>
    <p:sldId id="410" r:id="rId78"/>
    <p:sldId id="409" r:id="rId79"/>
    <p:sldId id="382" r:id="rId80"/>
    <p:sldId id="414" r:id="rId81"/>
    <p:sldId id="413" r:id="rId82"/>
    <p:sldId id="412" r:id="rId83"/>
    <p:sldId id="374" r:id="rId84"/>
    <p:sldId id="373" r:id="rId85"/>
    <p:sldId id="387" r:id="rId86"/>
    <p:sldId id="418" r:id="rId87"/>
    <p:sldId id="417" r:id="rId88"/>
    <p:sldId id="416" r:id="rId89"/>
    <p:sldId id="415" r:id="rId90"/>
    <p:sldId id="295" r:id="rId9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76" autoAdjust="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6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F428ED-5B88-44DA-AD9E-B64708149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A06FC6-921D-4304-83EE-A938BEB506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191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2E15C-C62B-4ED5-B95F-A61516B53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CF326-72BD-40AB-94C8-461A4DDBD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07FA6C7D-4B04-4675-99D2-AED94683D8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5805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25805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F17C5-B8ED-4DDD-B201-4A9DA4742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0D970-9C34-4804-A8B5-4BA0A60D0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83A99-C23C-4036-8386-FDF2F127B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DFC83-BFC6-41C8-96B3-EC474F9E1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2726D-50BD-4517-B862-BECEFDC20E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822D7-AD01-4AE5-9508-997FEB861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8FAD9-D88A-4D05-9D45-F1E5BAD5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E8CA-9E12-4E78-BEA1-B64D735FC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BB6A3-9E8C-4C0E-BA95-DD0A6D42D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30FDD-491A-46BF-AAA6-C55E4D6331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00132-DE5A-4E7B-B827-BA08EE88C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51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21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67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02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12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31E4E-41A8-405D-8113-DFB99EF4F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91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71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8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4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66CEF-36DF-4053-8374-A9AAC9D42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8579-B966-42EE-B9DE-6239F62F6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A1DB-84A0-489E-A16B-B98A1AC81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FEE99-8B8F-4145-A012-3E693F542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E942B-E518-45FF-BB2F-C5AEE01BA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14AA0-AF58-453E-8B08-898ABBB0B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l-GR" sz="2400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08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B82C8BBB-5185-4169-BA06-1EDBA635CA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25702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7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7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257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257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CBB23BBA-8956-4AB9-B945-7F5A02CFC3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15/9/2015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65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Arial" charset="0"/>
              </a:rPr>
              <a:t>Μικροοικονομική Α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8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Καμπύλες </a:t>
            </a:r>
            <a:r>
              <a:rPr lang="el-GR" sz="2800" dirty="0" smtClean="0">
                <a:solidFill>
                  <a:schemeClr val="tx1"/>
                </a:solidFill>
                <a:latin typeface="Arial" charset="0"/>
              </a:rPr>
              <a:t>κόστους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Απόστολος Γκότσιας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Τμήμα 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2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0DEA-750A-43FD-BF10-115EA1FD9EF1}" type="slidenum">
              <a:rPr lang="en-US"/>
              <a:pPr/>
              <a:t>10</a:t>
            </a:fld>
            <a:endParaRPr lang="en-US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1476375" y="6232525"/>
            <a:ext cx="5915025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 flipV="1">
            <a:off x="1476375" y="1905000"/>
            <a:ext cx="0" cy="4330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 flipV="1">
            <a:off x="1476375" y="2132855"/>
            <a:ext cx="2879601" cy="4099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643188" y="45593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H="1">
            <a:off x="1476375" y="4559300"/>
            <a:ext cx="1038225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 flipV="1">
            <a:off x="3779838" y="2921000"/>
            <a:ext cx="0" cy="3314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 flipH="1">
            <a:off x="1476375" y="2921000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50800" y="2636838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4</a:t>
            </a:r>
            <a:r>
              <a:rPr lang="el-GR" sz="2000" b="1" dirty="0"/>
              <a:t> </a:t>
            </a:r>
            <a:r>
              <a:rPr lang="el-GR" sz="2000" b="1" dirty="0" err="1"/>
              <a:t>εκατομμ</a:t>
            </a:r>
            <a:r>
              <a:rPr lang="el-GR" sz="2000" b="1" dirty="0"/>
              <a:t>. </a:t>
            </a:r>
            <a:br>
              <a:rPr lang="el-GR" sz="2000" b="1" dirty="0"/>
            </a:br>
            <a:r>
              <a:rPr lang="el-GR" sz="2000" b="1" dirty="0" smtClean="0"/>
              <a:t>ευρώ</a:t>
            </a:r>
            <a:endParaRPr lang="en-GB" sz="2400" b="1" dirty="0"/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122238" y="4294188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2 </a:t>
            </a:r>
            <a:r>
              <a:rPr lang="el-GR" sz="2000" b="1" dirty="0" err="1"/>
              <a:t>εκατομμ</a:t>
            </a:r>
            <a:r>
              <a:rPr lang="el-GR" sz="2000" b="1" dirty="0"/>
              <a:t>. </a:t>
            </a:r>
            <a:br>
              <a:rPr lang="el-GR" sz="2000" b="1" dirty="0"/>
            </a:br>
            <a:r>
              <a:rPr lang="el-GR" sz="2000" b="1" dirty="0" smtClean="0"/>
              <a:t>ευρώ</a:t>
            </a:r>
            <a:endParaRPr lang="en-GB" sz="2400" b="1" dirty="0"/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1908175" y="6237288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1 </a:t>
            </a:r>
            <a:r>
              <a:rPr lang="el-GR" sz="2000" b="1" dirty="0" err="1"/>
              <a:t>εκατομμ</a:t>
            </a:r>
            <a:r>
              <a:rPr lang="el-GR" sz="2000" b="1" dirty="0"/>
              <a:t>. </a:t>
            </a:r>
            <a:br>
              <a:rPr lang="el-GR" sz="2000" b="1" dirty="0"/>
            </a:br>
            <a:r>
              <a:rPr lang="el-GR" sz="2000" b="1" dirty="0" smtClean="0"/>
              <a:t>ευρώ</a:t>
            </a:r>
            <a:endParaRPr lang="en-GB" sz="2400" b="1" dirty="0"/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3348038" y="6237288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2 </a:t>
            </a:r>
            <a:r>
              <a:rPr lang="el-GR" sz="2000" b="1" dirty="0" err="1"/>
              <a:t>εκατομμ</a:t>
            </a:r>
            <a:r>
              <a:rPr lang="el-GR" sz="2000" b="1" dirty="0"/>
              <a:t>. </a:t>
            </a:r>
            <a:br>
              <a:rPr lang="el-GR" sz="2000" b="1" dirty="0"/>
            </a:br>
            <a:r>
              <a:rPr lang="el-GR" sz="2000" b="1" dirty="0" smtClean="0"/>
              <a:t>ευρώ</a:t>
            </a:r>
            <a:endParaRPr lang="en-GB" sz="2400" b="1" dirty="0"/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7308850" y="5730875"/>
            <a:ext cx="180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  <a:endParaRPr lang="en-GB" sz="2400" b="1"/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0" y="1452563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 </a:t>
            </a:r>
            <a:r>
              <a:rPr lang="en-GB" sz="2400" dirty="0" smtClean="0"/>
              <a:t>(</a:t>
            </a:r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838200" y="609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Mια καμπ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συνολικού κόστους</a:t>
            </a:r>
            <a:endParaRPr lang="en-US" sz="20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4355976" y="1916832"/>
            <a:ext cx="178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TC(Q) = 2Q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F293-099A-4FB6-81ED-5EFA7B7709F9}" type="slidenum">
              <a:rPr lang="en-US"/>
              <a:pPr/>
              <a:t>11</a:t>
            </a:fld>
            <a:endParaRPr lang="en-US"/>
          </a:p>
        </p:txBody>
      </p:sp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566016" y="3119987"/>
            <a:ext cx="8254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 δείχνει </a:t>
            </a:r>
            <a:r>
              <a:rPr lang="el-GR" sz="2400" dirty="0"/>
              <a:t>το ελαχιστοποιημένο συνολικό κόστος καθώς </a:t>
            </a:r>
            <a:r>
              <a:rPr lang="el-GR" sz="2400" dirty="0" smtClean="0"/>
              <a:t>μεταβάλλεται η παραγωγή και ενώ διατηρούνται οι </a:t>
            </a:r>
            <a:r>
              <a:rPr lang="el-GR" sz="2400" dirty="0"/>
              <a:t>τιμές των εισροών σταθερές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lvl="1"/>
            <a:r>
              <a:rPr lang="el-GR" sz="2400" i="1" dirty="0"/>
              <a:t>Διαγραμματικά, ποια μορφή έχει η καμπύλη συνολικού κόστους, αν το </a:t>
            </a:r>
            <a:r>
              <a:rPr lang="en-US" sz="2400" i="1" dirty="0"/>
              <a:t>Q</a:t>
            </a:r>
            <a:r>
              <a:rPr lang="el-GR" sz="2400" i="1" dirty="0"/>
              <a:t> κυμαίνεται, ενώ το </a:t>
            </a:r>
            <a:r>
              <a:rPr lang="en-US" sz="2400" i="1" dirty="0"/>
              <a:t>w</a:t>
            </a:r>
            <a:r>
              <a:rPr lang="el-GR" sz="2400" i="1" dirty="0"/>
              <a:t> και το </a:t>
            </a:r>
            <a:r>
              <a:rPr lang="en-US" sz="2400" i="1" dirty="0"/>
              <a:t>r</a:t>
            </a:r>
            <a:r>
              <a:rPr lang="el-GR" sz="2400" i="1" dirty="0"/>
              <a:t> είναι σταθερά</a:t>
            </a:r>
            <a:r>
              <a:rPr lang="el-GR" sz="2400" i="1" dirty="0" smtClean="0"/>
              <a:t>;</a:t>
            </a:r>
            <a:endParaRPr lang="en-US" sz="2400" dirty="0"/>
          </a:p>
        </p:txBody>
      </p:sp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>
            <a:off x="1403648" y="1628800"/>
            <a:ext cx="698477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9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+mn-lt"/>
                <a:ea typeface="Arial Unicode MS"/>
                <a:cs typeface="Arial Unicode MS"/>
              </a:rPr>
              <a:t>Κίνηση κατά μήκος της καμπύλης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195736" y="2636912"/>
            <a:ext cx="633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/>
              <a:t>Η</a:t>
            </a:r>
            <a:r>
              <a:rPr lang="en-US" sz="2400" dirty="0"/>
              <a:t> </a:t>
            </a:r>
            <a:r>
              <a:rPr lang="el-GR" sz="2400" b="1" dirty="0"/>
              <a:t>καμπύλη μακροχρόνιου συνολικού κόστους</a:t>
            </a:r>
            <a:endParaRPr lang="en-US" sz="2400" b="1" dirty="0"/>
          </a:p>
        </p:txBody>
      </p:sp>
      <p:sp>
        <p:nvSpPr>
          <p:cNvPr id="122885" name="WordArt 5"/>
          <p:cNvSpPr>
            <a:spLocks noChangeArrowheads="1" noChangeShapeType="1" noTextEdit="1"/>
          </p:cNvSpPr>
          <p:nvPr/>
        </p:nvSpPr>
        <p:spPr bwMode="auto">
          <a:xfrm>
            <a:off x="251520" y="2492896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35292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καμπύλη </a:t>
            </a:r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μακροχρόνιου συνολικού κόστους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uiExpand="1" build="allAtOnce"/>
      <p:bldP spid="122884" grpId="0" autoUpdateAnimBg="0"/>
      <p:bldP spid="1228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Line 2"/>
          <p:cNvSpPr>
            <a:spLocks noChangeShapeType="1"/>
          </p:cNvSpPr>
          <p:nvPr/>
        </p:nvSpPr>
        <p:spPr bwMode="auto">
          <a:xfrm>
            <a:off x="1844675" y="2854325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Line 3"/>
          <p:cNvSpPr>
            <a:spLocks noChangeShapeType="1"/>
          </p:cNvSpPr>
          <p:nvPr/>
        </p:nvSpPr>
        <p:spPr bwMode="auto">
          <a:xfrm flipV="1">
            <a:off x="1844675" y="415925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334000" y="2586038"/>
            <a:ext cx="2972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b="1" dirty="0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1143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1524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0" y="464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1844675" y="1635125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7" name="Arc 9"/>
          <p:cNvSpPr>
            <a:spLocks/>
          </p:cNvSpPr>
          <p:nvPr/>
        </p:nvSpPr>
        <p:spPr bwMode="auto">
          <a:xfrm>
            <a:off x="2305050" y="1725613"/>
            <a:ext cx="960438" cy="914400"/>
          </a:xfrm>
          <a:custGeom>
            <a:avLst/>
            <a:gdLst>
              <a:gd name="G0" fmla="+- 21598 0 0"/>
              <a:gd name="G1" fmla="+- 0 0 0"/>
              <a:gd name="G2" fmla="+- 21600 0 0"/>
              <a:gd name="T0" fmla="*/ 22688 w 22688"/>
              <a:gd name="T1" fmla="*/ 21572 h 21600"/>
              <a:gd name="T2" fmla="*/ 0 w 22688"/>
              <a:gd name="T3" fmla="*/ 287 h 21600"/>
              <a:gd name="T4" fmla="*/ 21598 w 226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88" h="21600" fill="none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</a:path>
              <a:path w="22688" h="21600" stroke="0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  <a:lnTo>
                  <a:pt x="215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2378075" y="1939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2378075" y="2778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2057400" y="14446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 flipH="1">
            <a:off x="2987675" y="2016125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3749675" y="17113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3048000" y="188913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Κ</a:t>
            </a:r>
            <a:r>
              <a:rPr lang="el-GR" altLang="ja-JP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ίνηση κατά μήκος της καμπύλης κόστους</a:t>
            </a:r>
            <a:endParaRPr lang="en-US" sz="200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Line 2"/>
          <p:cNvSpPr>
            <a:spLocks noChangeShapeType="1"/>
          </p:cNvSpPr>
          <p:nvPr/>
        </p:nvSpPr>
        <p:spPr bwMode="auto">
          <a:xfrm>
            <a:off x="1844675" y="2854325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 flipV="1">
            <a:off x="1844675" y="415925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5334000" y="2627313"/>
            <a:ext cx="3486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b="1" dirty="0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1143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524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0" y="464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1844675" y="1635125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1844675" y="949325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Arc 10"/>
          <p:cNvSpPr>
            <a:spLocks/>
          </p:cNvSpPr>
          <p:nvPr/>
        </p:nvSpPr>
        <p:spPr bwMode="auto">
          <a:xfrm>
            <a:off x="2305050" y="1725613"/>
            <a:ext cx="960438" cy="914400"/>
          </a:xfrm>
          <a:custGeom>
            <a:avLst/>
            <a:gdLst>
              <a:gd name="G0" fmla="+- 21598 0 0"/>
              <a:gd name="G1" fmla="+- 0 0 0"/>
              <a:gd name="G2" fmla="+- 21600 0 0"/>
              <a:gd name="T0" fmla="*/ 22688 w 22688"/>
              <a:gd name="T1" fmla="*/ 21572 h 21600"/>
              <a:gd name="T2" fmla="*/ 0 w 22688"/>
              <a:gd name="T3" fmla="*/ 287 h 21600"/>
              <a:gd name="T4" fmla="*/ 21598 w 226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88" h="21600" fill="none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</a:path>
              <a:path w="22688" h="21600" stroke="0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  <a:lnTo>
                  <a:pt x="215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2378075" y="1939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6684" name="Arc 12"/>
          <p:cNvSpPr>
            <a:spLocks/>
          </p:cNvSpPr>
          <p:nvPr/>
        </p:nvSpPr>
        <p:spPr bwMode="auto">
          <a:xfrm>
            <a:off x="2608263" y="1254125"/>
            <a:ext cx="914400" cy="1022350"/>
          </a:xfrm>
          <a:custGeom>
            <a:avLst/>
            <a:gdLst>
              <a:gd name="G0" fmla="+- 21600 0 0"/>
              <a:gd name="G1" fmla="+- 2564 0 0"/>
              <a:gd name="G2" fmla="+- 21600 0 0"/>
              <a:gd name="T0" fmla="*/ 20840 w 21600"/>
              <a:gd name="T1" fmla="*/ 24151 h 24151"/>
              <a:gd name="T2" fmla="*/ 153 w 21600"/>
              <a:gd name="T3" fmla="*/ 0 h 24151"/>
              <a:gd name="T4" fmla="*/ 21600 w 21600"/>
              <a:gd name="T5" fmla="*/ 2564 h 24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51" fill="none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</a:path>
              <a:path w="21600" h="24151" stroke="0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  <a:lnTo>
                  <a:pt x="21600" y="256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2743200" y="1533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2530475" y="23971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2378075" y="2778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>
            <a:off x="2911475" y="19399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2819400" y="2816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 flipH="1">
            <a:off x="1844675" y="23209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1447800" y="21304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2057400" y="14446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2514600" y="911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6694" name="Line 22"/>
          <p:cNvSpPr>
            <a:spLocks noChangeShapeType="1"/>
          </p:cNvSpPr>
          <p:nvPr/>
        </p:nvSpPr>
        <p:spPr bwMode="auto">
          <a:xfrm flipH="1">
            <a:off x="3597275" y="2397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3978275" y="21685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6696" name="Line 24"/>
          <p:cNvSpPr>
            <a:spLocks noChangeShapeType="1"/>
          </p:cNvSpPr>
          <p:nvPr/>
        </p:nvSpPr>
        <p:spPr bwMode="auto">
          <a:xfrm flipH="1">
            <a:off x="2987675" y="2016125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3749675" y="17113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3048000" y="188913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Κ</a:t>
            </a:r>
            <a:r>
              <a:rPr lang="el-GR" altLang="ja-JP" sz="240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ίνηση κατά μήκος της καμπύλης κόστους</a:t>
            </a:r>
            <a:endParaRPr lang="en-US" sz="200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Line 2"/>
          <p:cNvSpPr>
            <a:spLocks noChangeShapeType="1"/>
          </p:cNvSpPr>
          <p:nvPr/>
        </p:nvSpPr>
        <p:spPr bwMode="auto">
          <a:xfrm>
            <a:off x="1844675" y="2854325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Line 3"/>
          <p:cNvSpPr>
            <a:spLocks noChangeShapeType="1"/>
          </p:cNvSpPr>
          <p:nvPr/>
        </p:nvSpPr>
        <p:spPr bwMode="auto">
          <a:xfrm flipV="1">
            <a:off x="1844675" y="415925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334000" y="2743200"/>
            <a:ext cx="2972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b="1" dirty="0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143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524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0" y="464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1844675" y="1635125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1844675" y="949325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6" name="Arc 10"/>
          <p:cNvSpPr>
            <a:spLocks/>
          </p:cNvSpPr>
          <p:nvPr/>
        </p:nvSpPr>
        <p:spPr bwMode="auto">
          <a:xfrm>
            <a:off x="2305050" y="1725613"/>
            <a:ext cx="960438" cy="914400"/>
          </a:xfrm>
          <a:custGeom>
            <a:avLst/>
            <a:gdLst>
              <a:gd name="G0" fmla="+- 21598 0 0"/>
              <a:gd name="G1" fmla="+- 0 0 0"/>
              <a:gd name="G2" fmla="+- 21600 0 0"/>
              <a:gd name="T0" fmla="*/ 22688 w 22688"/>
              <a:gd name="T1" fmla="*/ 21572 h 21600"/>
              <a:gd name="T2" fmla="*/ 0 w 22688"/>
              <a:gd name="T3" fmla="*/ 287 h 21600"/>
              <a:gd name="T4" fmla="*/ 21598 w 226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88" h="21600" fill="none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</a:path>
              <a:path w="22688" h="21600" stroke="0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  <a:lnTo>
                  <a:pt x="215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378075" y="1939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7708" name="Arc 12"/>
          <p:cNvSpPr>
            <a:spLocks/>
          </p:cNvSpPr>
          <p:nvPr/>
        </p:nvSpPr>
        <p:spPr bwMode="auto">
          <a:xfrm>
            <a:off x="2608263" y="1254125"/>
            <a:ext cx="914400" cy="1022350"/>
          </a:xfrm>
          <a:custGeom>
            <a:avLst/>
            <a:gdLst>
              <a:gd name="G0" fmla="+- 21600 0 0"/>
              <a:gd name="G1" fmla="+- 2564 0 0"/>
              <a:gd name="G2" fmla="+- 21600 0 0"/>
              <a:gd name="T0" fmla="*/ 20840 w 21600"/>
              <a:gd name="T1" fmla="*/ 24151 h 24151"/>
              <a:gd name="T2" fmla="*/ 153 w 21600"/>
              <a:gd name="T3" fmla="*/ 0 h 24151"/>
              <a:gd name="T4" fmla="*/ 21600 w 21600"/>
              <a:gd name="T5" fmla="*/ 2564 h 24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51" fill="none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</a:path>
              <a:path w="21600" h="24151" stroke="0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  <a:lnTo>
                  <a:pt x="21600" y="256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743200" y="1533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2530475" y="23971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2378075" y="2778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2911475" y="19399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2819400" y="2816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 flipH="1">
            <a:off x="1844675" y="23209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1447800" y="21304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 flipH="1">
            <a:off x="1844675" y="20161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1463675" y="17875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7718" name="Text Box 22"/>
          <p:cNvSpPr txBox="1">
            <a:spLocks noChangeArrowheads="1"/>
          </p:cNvSpPr>
          <p:nvPr/>
        </p:nvSpPr>
        <p:spPr bwMode="auto">
          <a:xfrm>
            <a:off x="2057400" y="14446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2514600" y="911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 flipH="1">
            <a:off x="3597275" y="2397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3978275" y="21685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7722" name="Line 26"/>
          <p:cNvSpPr>
            <a:spLocks noChangeShapeType="1"/>
          </p:cNvSpPr>
          <p:nvPr/>
        </p:nvSpPr>
        <p:spPr bwMode="auto">
          <a:xfrm flipH="1">
            <a:off x="2987675" y="2016125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3749675" y="17113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7727" name="Text Box 31"/>
          <p:cNvSpPr txBox="1">
            <a:spLocks noChangeArrowheads="1"/>
          </p:cNvSpPr>
          <p:nvPr/>
        </p:nvSpPr>
        <p:spPr bwMode="auto">
          <a:xfrm>
            <a:off x="3048000" y="188913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Κ</a:t>
            </a:r>
            <a:r>
              <a:rPr lang="el-GR" altLang="ja-JP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ίνηση κατά μήκος της καμπύλης κόστους</a:t>
            </a:r>
            <a:endParaRPr lang="en-US" sz="200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Line 2"/>
          <p:cNvSpPr>
            <a:spLocks noChangeShapeType="1"/>
          </p:cNvSpPr>
          <p:nvPr/>
        </p:nvSpPr>
        <p:spPr bwMode="auto">
          <a:xfrm>
            <a:off x="1844675" y="2854325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 flipV="1">
            <a:off x="1844675" y="415925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 flipV="1">
            <a:off x="1844675" y="3159125"/>
            <a:ext cx="0" cy="327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1844675" y="6435725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5435600" y="6186488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5334000" y="2657475"/>
            <a:ext cx="2972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1143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-36513" y="3017838"/>
            <a:ext cx="1582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 </a:t>
            </a:r>
            <a:r>
              <a:rPr lang="en-GB" sz="2400" dirty="0" smtClean="0"/>
              <a:t>(</a:t>
            </a:r>
            <a:r>
              <a:rPr lang="el-GR" sz="2400" dirty="0" smtClean="0"/>
              <a:t>ευρώ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1524000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1524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58732" name="Freeform 12"/>
          <p:cNvSpPr>
            <a:spLocks/>
          </p:cNvSpPr>
          <p:nvPr/>
        </p:nvSpPr>
        <p:spPr bwMode="auto">
          <a:xfrm>
            <a:off x="1844675" y="4606925"/>
            <a:ext cx="35052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96" y="912"/>
              </a:cxn>
              <a:cxn ang="0">
                <a:pos x="384" y="672"/>
              </a:cxn>
              <a:cxn ang="0">
                <a:pos x="816" y="528"/>
              </a:cxn>
              <a:cxn ang="0">
                <a:pos x="1728" y="336"/>
              </a:cxn>
              <a:cxn ang="0">
                <a:pos x="2208" y="0"/>
              </a:cxn>
            </a:cxnLst>
            <a:rect l="0" t="0" r="r" b="b"/>
            <a:pathLst>
              <a:path w="2208" h="1152">
                <a:moveTo>
                  <a:pt x="0" y="1152"/>
                </a:moveTo>
                <a:cubicBezTo>
                  <a:pt x="16" y="1072"/>
                  <a:pt x="32" y="992"/>
                  <a:pt x="96" y="912"/>
                </a:cubicBezTo>
                <a:cubicBezTo>
                  <a:pt x="160" y="832"/>
                  <a:pt x="264" y="736"/>
                  <a:pt x="384" y="672"/>
                </a:cubicBezTo>
                <a:cubicBezTo>
                  <a:pt x="504" y="608"/>
                  <a:pt x="592" y="584"/>
                  <a:pt x="816" y="528"/>
                </a:cubicBezTo>
                <a:cubicBezTo>
                  <a:pt x="1040" y="472"/>
                  <a:pt x="1496" y="424"/>
                  <a:pt x="1728" y="336"/>
                </a:cubicBezTo>
                <a:cubicBezTo>
                  <a:pt x="1960" y="248"/>
                  <a:pt x="2128" y="56"/>
                  <a:pt x="22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0" y="464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>
            <a:off x="1844675" y="1635125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>
            <a:off x="1844675" y="949325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36" name="Arc 16"/>
          <p:cNvSpPr>
            <a:spLocks/>
          </p:cNvSpPr>
          <p:nvPr/>
        </p:nvSpPr>
        <p:spPr bwMode="auto">
          <a:xfrm>
            <a:off x="2305050" y="1725613"/>
            <a:ext cx="960438" cy="914400"/>
          </a:xfrm>
          <a:custGeom>
            <a:avLst/>
            <a:gdLst>
              <a:gd name="G0" fmla="+- 21598 0 0"/>
              <a:gd name="G1" fmla="+- 0 0 0"/>
              <a:gd name="G2" fmla="+- 21600 0 0"/>
              <a:gd name="T0" fmla="*/ 22688 w 22688"/>
              <a:gd name="T1" fmla="*/ 21572 h 21600"/>
              <a:gd name="T2" fmla="*/ 0 w 22688"/>
              <a:gd name="T3" fmla="*/ 287 h 21600"/>
              <a:gd name="T4" fmla="*/ 21598 w 226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88" h="21600" fill="none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</a:path>
              <a:path w="22688" h="21600" stroke="0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  <a:lnTo>
                  <a:pt x="215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2378075" y="1939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8738" name="Arc 18"/>
          <p:cNvSpPr>
            <a:spLocks/>
          </p:cNvSpPr>
          <p:nvPr/>
        </p:nvSpPr>
        <p:spPr bwMode="auto">
          <a:xfrm>
            <a:off x="2608263" y="1254125"/>
            <a:ext cx="914400" cy="1022350"/>
          </a:xfrm>
          <a:custGeom>
            <a:avLst/>
            <a:gdLst>
              <a:gd name="G0" fmla="+- 21600 0 0"/>
              <a:gd name="G1" fmla="+- 2564 0 0"/>
              <a:gd name="G2" fmla="+- 21600 0 0"/>
              <a:gd name="T0" fmla="*/ 20840 w 21600"/>
              <a:gd name="T1" fmla="*/ 24151 h 24151"/>
              <a:gd name="T2" fmla="*/ 153 w 21600"/>
              <a:gd name="T3" fmla="*/ 0 h 24151"/>
              <a:gd name="T4" fmla="*/ 21600 w 21600"/>
              <a:gd name="T5" fmla="*/ 2564 h 24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51" fill="none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</a:path>
              <a:path w="21600" h="24151" stroke="0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  <a:lnTo>
                  <a:pt x="21600" y="256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2743200" y="1533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>
            <a:off x="2530475" y="23971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2378075" y="2778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>
            <a:off x="2911475" y="19399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43" name="Text Box 23"/>
          <p:cNvSpPr txBox="1">
            <a:spLocks noChangeArrowheads="1"/>
          </p:cNvSpPr>
          <p:nvPr/>
        </p:nvSpPr>
        <p:spPr bwMode="auto">
          <a:xfrm>
            <a:off x="2819400" y="2816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8744" name="Line 24"/>
          <p:cNvSpPr>
            <a:spLocks noChangeShapeType="1"/>
          </p:cNvSpPr>
          <p:nvPr/>
        </p:nvSpPr>
        <p:spPr bwMode="auto">
          <a:xfrm flipH="1">
            <a:off x="1844675" y="23209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45" name="Text Box 25"/>
          <p:cNvSpPr txBox="1">
            <a:spLocks noChangeArrowheads="1"/>
          </p:cNvSpPr>
          <p:nvPr/>
        </p:nvSpPr>
        <p:spPr bwMode="auto">
          <a:xfrm>
            <a:off x="1447800" y="21304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8746" name="Line 26"/>
          <p:cNvSpPr>
            <a:spLocks noChangeShapeType="1"/>
          </p:cNvSpPr>
          <p:nvPr/>
        </p:nvSpPr>
        <p:spPr bwMode="auto">
          <a:xfrm flipH="1">
            <a:off x="1844675" y="20161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47" name="Text Box 27"/>
          <p:cNvSpPr txBox="1">
            <a:spLocks noChangeArrowheads="1"/>
          </p:cNvSpPr>
          <p:nvPr/>
        </p:nvSpPr>
        <p:spPr bwMode="auto">
          <a:xfrm>
            <a:off x="1463675" y="17875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8748" name="Text Box 28"/>
          <p:cNvSpPr txBox="1">
            <a:spLocks noChangeArrowheads="1"/>
          </p:cNvSpPr>
          <p:nvPr/>
        </p:nvSpPr>
        <p:spPr bwMode="auto">
          <a:xfrm>
            <a:off x="2057400" y="14446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8749" name="Text Box 29"/>
          <p:cNvSpPr txBox="1">
            <a:spLocks noChangeArrowheads="1"/>
          </p:cNvSpPr>
          <p:nvPr/>
        </p:nvSpPr>
        <p:spPr bwMode="auto">
          <a:xfrm>
            <a:off x="2514600" y="911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8750" name="Line 30"/>
          <p:cNvSpPr>
            <a:spLocks noChangeShapeType="1"/>
          </p:cNvSpPr>
          <p:nvPr/>
        </p:nvSpPr>
        <p:spPr bwMode="auto">
          <a:xfrm flipH="1">
            <a:off x="3597275" y="2397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51" name="Text Box 31"/>
          <p:cNvSpPr txBox="1">
            <a:spLocks noChangeArrowheads="1"/>
          </p:cNvSpPr>
          <p:nvPr/>
        </p:nvSpPr>
        <p:spPr bwMode="auto">
          <a:xfrm>
            <a:off x="3978275" y="21685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8752" name="Line 32"/>
          <p:cNvSpPr>
            <a:spLocks noChangeShapeType="1"/>
          </p:cNvSpPr>
          <p:nvPr/>
        </p:nvSpPr>
        <p:spPr bwMode="auto">
          <a:xfrm flipH="1">
            <a:off x="2987675" y="2016125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53" name="Text Box 33"/>
          <p:cNvSpPr txBox="1">
            <a:spLocks noChangeArrowheads="1"/>
          </p:cNvSpPr>
          <p:nvPr/>
        </p:nvSpPr>
        <p:spPr bwMode="auto">
          <a:xfrm>
            <a:off x="3749675" y="17113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8758" name="Text Box 38"/>
          <p:cNvSpPr txBox="1">
            <a:spLocks noChangeArrowheads="1"/>
          </p:cNvSpPr>
          <p:nvPr/>
        </p:nvSpPr>
        <p:spPr bwMode="auto">
          <a:xfrm>
            <a:off x="3048000" y="188913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Κ</a:t>
            </a:r>
            <a:r>
              <a:rPr lang="el-GR" altLang="ja-JP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ίνηση κατά μήκος της καμπύλης κόστους</a:t>
            </a:r>
            <a:endParaRPr lang="en-US" sz="200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1844675" y="2854325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 flipV="1">
            <a:off x="1844675" y="415925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 flipV="1">
            <a:off x="1844675" y="3159125"/>
            <a:ext cx="0" cy="327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1844675" y="6435725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435600" y="6186488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5334000" y="2657475"/>
            <a:ext cx="2972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1143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-36513" y="3059113"/>
            <a:ext cx="1582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 </a:t>
            </a:r>
            <a:r>
              <a:rPr lang="en-GB" sz="2400" dirty="0" smtClean="0"/>
              <a:t>(</a:t>
            </a:r>
            <a:r>
              <a:rPr lang="el-GR" sz="2400" dirty="0" smtClean="0"/>
              <a:t>ευρώ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1524000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1524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59756" name="Freeform 12"/>
          <p:cNvSpPr>
            <a:spLocks/>
          </p:cNvSpPr>
          <p:nvPr/>
        </p:nvSpPr>
        <p:spPr bwMode="auto">
          <a:xfrm>
            <a:off x="1844675" y="4606925"/>
            <a:ext cx="35052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96" y="912"/>
              </a:cxn>
              <a:cxn ang="0">
                <a:pos x="384" y="672"/>
              </a:cxn>
              <a:cxn ang="0">
                <a:pos x="816" y="528"/>
              </a:cxn>
              <a:cxn ang="0">
                <a:pos x="1728" y="336"/>
              </a:cxn>
              <a:cxn ang="0">
                <a:pos x="2208" y="0"/>
              </a:cxn>
            </a:cxnLst>
            <a:rect l="0" t="0" r="r" b="b"/>
            <a:pathLst>
              <a:path w="2208" h="1152">
                <a:moveTo>
                  <a:pt x="0" y="1152"/>
                </a:moveTo>
                <a:cubicBezTo>
                  <a:pt x="16" y="1072"/>
                  <a:pt x="32" y="992"/>
                  <a:pt x="96" y="912"/>
                </a:cubicBezTo>
                <a:cubicBezTo>
                  <a:pt x="160" y="832"/>
                  <a:pt x="264" y="736"/>
                  <a:pt x="384" y="672"/>
                </a:cubicBezTo>
                <a:cubicBezTo>
                  <a:pt x="504" y="608"/>
                  <a:pt x="592" y="584"/>
                  <a:pt x="816" y="528"/>
                </a:cubicBezTo>
                <a:cubicBezTo>
                  <a:pt x="1040" y="472"/>
                  <a:pt x="1496" y="424"/>
                  <a:pt x="1728" y="336"/>
                </a:cubicBezTo>
                <a:cubicBezTo>
                  <a:pt x="1960" y="248"/>
                  <a:pt x="2128" y="56"/>
                  <a:pt x="22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5310188" y="4241800"/>
            <a:ext cx="351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LR </a:t>
            </a:r>
            <a:r>
              <a:rPr lang="el-GR" sz="2400"/>
              <a:t>Μακροχρόνια καμπύλη </a:t>
            </a:r>
            <a:br>
              <a:rPr lang="el-GR" sz="2400"/>
            </a:br>
            <a:r>
              <a:rPr lang="el-GR" sz="2400"/>
              <a:t>συνολικού κόστους</a:t>
            </a:r>
            <a:endParaRPr lang="en-GB" sz="2400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1844675" y="55213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>
            <a:off x="2911475" y="55213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2743200" y="6400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92075" y="5292725"/>
            <a:ext cx="154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TC</a:t>
            </a:r>
            <a:r>
              <a:rPr lang="en-GB" sz="2000" b="1" baseline="-25000"/>
              <a:t>0</a:t>
            </a:r>
            <a:r>
              <a:rPr lang="en-GB" sz="2000" b="1"/>
              <a:t> =wL</a:t>
            </a:r>
            <a:r>
              <a:rPr lang="en-GB" sz="2000" b="1" baseline="-25000"/>
              <a:t>0</a:t>
            </a:r>
            <a:r>
              <a:rPr lang="en-GB" sz="2000" b="1"/>
              <a:t>+rK</a:t>
            </a:r>
            <a:r>
              <a:rPr lang="en-GB" sz="2000" b="1" baseline="-25000"/>
              <a:t>0</a:t>
            </a:r>
            <a:endParaRPr lang="en-GB" sz="2400" b="1"/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0" y="464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1844675" y="1635125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1844675" y="949325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5" name="Arc 21"/>
          <p:cNvSpPr>
            <a:spLocks/>
          </p:cNvSpPr>
          <p:nvPr/>
        </p:nvSpPr>
        <p:spPr bwMode="auto">
          <a:xfrm>
            <a:off x="2305050" y="1725613"/>
            <a:ext cx="960438" cy="914400"/>
          </a:xfrm>
          <a:custGeom>
            <a:avLst/>
            <a:gdLst>
              <a:gd name="G0" fmla="+- 21598 0 0"/>
              <a:gd name="G1" fmla="+- 0 0 0"/>
              <a:gd name="G2" fmla="+- 21600 0 0"/>
              <a:gd name="T0" fmla="*/ 22688 w 22688"/>
              <a:gd name="T1" fmla="*/ 21572 h 21600"/>
              <a:gd name="T2" fmla="*/ 0 w 22688"/>
              <a:gd name="T3" fmla="*/ 287 h 21600"/>
              <a:gd name="T4" fmla="*/ 21598 w 226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88" h="21600" fill="none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</a:path>
              <a:path w="22688" h="21600" stroke="0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  <a:lnTo>
                  <a:pt x="215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2378075" y="1939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9767" name="Arc 23"/>
          <p:cNvSpPr>
            <a:spLocks/>
          </p:cNvSpPr>
          <p:nvPr/>
        </p:nvSpPr>
        <p:spPr bwMode="auto">
          <a:xfrm>
            <a:off x="2608263" y="1254125"/>
            <a:ext cx="914400" cy="1022350"/>
          </a:xfrm>
          <a:custGeom>
            <a:avLst/>
            <a:gdLst>
              <a:gd name="G0" fmla="+- 21600 0 0"/>
              <a:gd name="G1" fmla="+- 2564 0 0"/>
              <a:gd name="G2" fmla="+- 21600 0 0"/>
              <a:gd name="T0" fmla="*/ 20840 w 21600"/>
              <a:gd name="T1" fmla="*/ 24151 h 24151"/>
              <a:gd name="T2" fmla="*/ 153 w 21600"/>
              <a:gd name="T3" fmla="*/ 0 h 24151"/>
              <a:gd name="T4" fmla="*/ 21600 w 21600"/>
              <a:gd name="T5" fmla="*/ 2564 h 24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51" fill="none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</a:path>
              <a:path w="21600" h="24151" stroke="0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  <a:lnTo>
                  <a:pt x="21600" y="256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8" name="Text Box 24"/>
          <p:cNvSpPr txBox="1">
            <a:spLocks noChangeArrowheads="1"/>
          </p:cNvSpPr>
          <p:nvPr/>
        </p:nvSpPr>
        <p:spPr bwMode="auto">
          <a:xfrm>
            <a:off x="2743200" y="1533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>
            <a:off x="2530475" y="23971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70" name="Text Box 26"/>
          <p:cNvSpPr txBox="1">
            <a:spLocks noChangeArrowheads="1"/>
          </p:cNvSpPr>
          <p:nvPr/>
        </p:nvSpPr>
        <p:spPr bwMode="auto">
          <a:xfrm>
            <a:off x="2378075" y="2778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>
            <a:off x="2911475" y="19399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2819400" y="2816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 flipH="1">
            <a:off x="1844675" y="23209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1447800" y="21304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9775" name="Line 31"/>
          <p:cNvSpPr>
            <a:spLocks noChangeShapeType="1"/>
          </p:cNvSpPr>
          <p:nvPr/>
        </p:nvSpPr>
        <p:spPr bwMode="auto">
          <a:xfrm flipH="1">
            <a:off x="1844675" y="20161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1463675" y="17875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9777" name="Text Box 33"/>
          <p:cNvSpPr txBox="1">
            <a:spLocks noChangeArrowheads="1"/>
          </p:cNvSpPr>
          <p:nvPr/>
        </p:nvSpPr>
        <p:spPr bwMode="auto">
          <a:xfrm>
            <a:off x="2057400" y="14446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2514600" y="911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 flipH="1">
            <a:off x="3597275" y="2397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3978275" y="21685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 flipH="1">
            <a:off x="2987675" y="2016125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82" name="Text Box 38"/>
          <p:cNvSpPr txBox="1">
            <a:spLocks noChangeArrowheads="1"/>
          </p:cNvSpPr>
          <p:nvPr/>
        </p:nvSpPr>
        <p:spPr bwMode="auto">
          <a:xfrm>
            <a:off x="3749675" y="17113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59786" name="Text Box 42"/>
          <p:cNvSpPr txBox="1">
            <a:spLocks noChangeArrowheads="1"/>
          </p:cNvSpPr>
          <p:nvPr/>
        </p:nvSpPr>
        <p:spPr bwMode="auto">
          <a:xfrm>
            <a:off x="3048000" y="188913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Κ</a:t>
            </a:r>
            <a:r>
              <a:rPr lang="el-GR" altLang="ja-JP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ίνηση κατά μήκος της καμπύλης κόστους</a:t>
            </a:r>
            <a:endParaRPr lang="en-US" sz="200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Line 2"/>
          <p:cNvSpPr>
            <a:spLocks noChangeShapeType="1"/>
          </p:cNvSpPr>
          <p:nvPr/>
        </p:nvSpPr>
        <p:spPr bwMode="auto">
          <a:xfrm>
            <a:off x="1844675" y="2854325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1" name="Line 3"/>
          <p:cNvSpPr>
            <a:spLocks noChangeShapeType="1"/>
          </p:cNvSpPr>
          <p:nvPr/>
        </p:nvSpPr>
        <p:spPr bwMode="auto">
          <a:xfrm flipV="1">
            <a:off x="1844675" y="415925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 flipV="1">
            <a:off x="1844675" y="3159125"/>
            <a:ext cx="0" cy="327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1844675" y="6435725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257800" y="63246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5334000" y="2586038"/>
            <a:ext cx="2972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1143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-36513" y="3006725"/>
            <a:ext cx="1582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 </a:t>
            </a:r>
            <a:r>
              <a:rPr lang="en-GB" sz="2400" dirty="0" smtClean="0"/>
              <a:t>(</a:t>
            </a:r>
            <a:r>
              <a:rPr lang="el-GR" sz="2400" dirty="0" smtClean="0"/>
              <a:t>ευρώ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1524000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1524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60780" name="Freeform 12"/>
          <p:cNvSpPr>
            <a:spLocks/>
          </p:cNvSpPr>
          <p:nvPr/>
        </p:nvSpPr>
        <p:spPr bwMode="auto">
          <a:xfrm>
            <a:off x="1844675" y="4606925"/>
            <a:ext cx="35052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96" y="912"/>
              </a:cxn>
              <a:cxn ang="0">
                <a:pos x="384" y="672"/>
              </a:cxn>
              <a:cxn ang="0">
                <a:pos x="816" y="528"/>
              </a:cxn>
              <a:cxn ang="0">
                <a:pos x="1728" y="336"/>
              </a:cxn>
              <a:cxn ang="0">
                <a:pos x="2208" y="0"/>
              </a:cxn>
            </a:cxnLst>
            <a:rect l="0" t="0" r="r" b="b"/>
            <a:pathLst>
              <a:path w="2208" h="1152">
                <a:moveTo>
                  <a:pt x="0" y="1152"/>
                </a:moveTo>
                <a:cubicBezTo>
                  <a:pt x="16" y="1072"/>
                  <a:pt x="32" y="992"/>
                  <a:pt x="96" y="912"/>
                </a:cubicBezTo>
                <a:cubicBezTo>
                  <a:pt x="160" y="832"/>
                  <a:pt x="264" y="736"/>
                  <a:pt x="384" y="672"/>
                </a:cubicBezTo>
                <a:cubicBezTo>
                  <a:pt x="504" y="608"/>
                  <a:pt x="592" y="584"/>
                  <a:pt x="816" y="528"/>
                </a:cubicBezTo>
                <a:cubicBezTo>
                  <a:pt x="1040" y="472"/>
                  <a:pt x="1496" y="424"/>
                  <a:pt x="1728" y="336"/>
                </a:cubicBezTo>
                <a:cubicBezTo>
                  <a:pt x="1960" y="248"/>
                  <a:pt x="2128" y="56"/>
                  <a:pt x="22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5292725" y="4343400"/>
            <a:ext cx="351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LR </a:t>
            </a:r>
            <a:r>
              <a:rPr lang="el-GR" sz="2400"/>
              <a:t>Μακροχρόνια καμπύλη </a:t>
            </a:r>
            <a:br>
              <a:rPr lang="el-GR" sz="2400"/>
            </a:br>
            <a:r>
              <a:rPr lang="el-GR" sz="2400"/>
              <a:t>συνολικού κόστους</a:t>
            </a:r>
            <a:endParaRPr lang="en-GB" sz="2400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>
            <a:off x="1844675" y="4911725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>
            <a:off x="4968875" y="491172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>
            <a:off x="1844675" y="55213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>
            <a:off x="2911475" y="55213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2743200" y="6400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4664075" y="6359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92075" y="5292725"/>
            <a:ext cx="154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TC</a:t>
            </a:r>
            <a:r>
              <a:rPr lang="en-GB" sz="2000" b="1" baseline="-25000"/>
              <a:t>0</a:t>
            </a:r>
            <a:r>
              <a:rPr lang="en-GB" sz="2000" b="1"/>
              <a:t> =wL</a:t>
            </a:r>
            <a:r>
              <a:rPr lang="en-GB" sz="2000" b="1" baseline="-25000"/>
              <a:t>0</a:t>
            </a:r>
            <a:r>
              <a:rPr lang="en-GB" sz="2000" b="1"/>
              <a:t>+rK</a:t>
            </a:r>
            <a:r>
              <a:rPr lang="en-GB" sz="2000" b="1" baseline="-25000"/>
              <a:t>0</a:t>
            </a:r>
            <a:endParaRPr lang="en-GB" sz="2400" b="1"/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0" y="464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>
            <a:off x="1844675" y="1635125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>
            <a:off x="1844675" y="949325"/>
            <a:ext cx="19050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2" name="Arc 24"/>
          <p:cNvSpPr>
            <a:spLocks/>
          </p:cNvSpPr>
          <p:nvPr/>
        </p:nvSpPr>
        <p:spPr bwMode="auto">
          <a:xfrm>
            <a:off x="2305050" y="1725613"/>
            <a:ext cx="960438" cy="914400"/>
          </a:xfrm>
          <a:custGeom>
            <a:avLst/>
            <a:gdLst>
              <a:gd name="G0" fmla="+- 21598 0 0"/>
              <a:gd name="G1" fmla="+- 0 0 0"/>
              <a:gd name="G2" fmla="+- 21600 0 0"/>
              <a:gd name="T0" fmla="*/ 22688 w 22688"/>
              <a:gd name="T1" fmla="*/ 21572 h 21600"/>
              <a:gd name="T2" fmla="*/ 0 w 22688"/>
              <a:gd name="T3" fmla="*/ 287 h 21600"/>
              <a:gd name="T4" fmla="*/ 21598 w 226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88" h="21600" fill="none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</a:path>
              <a:path w="22688" h="21600" stroke="0" extrusionOk="0">
                <a:moveTo>
                  <a:pt x="22688" y="21572"/>
                </a:moveTo>
                <a:cubicBezTo>
                  <a:pt x="22324" y="21590"/>
                  <a:pt x="21961" y="21599"/>
                  <a:pt x="21598" y="21600"/>
                </a:cubicBezTo>
                <a:cubicBezTo>
                  <a:pt x="9780" y="21600"/>
                  <a:pt x="156" y="12103"/>
                  <a:pt x="-1" y="287"/>
                </a:cubicBezTo>
                <a:lnTo>
                  <a:pt x="215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3" name="Text Box 25"/>
          <p:cNvSpPr txBox="1">
            <a:spLocks noChangeArrowheads="1"/>
          </p:cNvSpPr>
          <p:nvPr/>
        </p:nvSpPr>
        <p:spPr bwMode="auto">
          <a:xfrm>
            <a:off x="2378075" y="1939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0794" name="Arc 26"/>
          <p:cNvSpPr>
            <a:spLocks/>
          </p:cNvSpPr>
          <p:nvPr/>
        </p:nvSpPr>
        <p:spPr bwMode="auto">
          <a:xfrm>
            <a:off x="2608263" y="1254125"/>
            <a:ext cx="914400" cy="1022350"/>
          </a:xfrm>
          <a:custGeom>
            <a:avLst/>
            <a:gdLst>
              <a:gd name="G0" fmla="+- 21600 0 0"/>
              <a:gd name="G1" fmla="+- 2564 0 0"/>
              <a:gd name="G2" fmla="+- 21600 0 0"/>
              <a:gd name="T0" fmla="*/ 20840 w 21600"/>
              <a:gd name="T1" fmla="*/ 24151 h 24151"/>
              <a:gd name="T2" fmla="*/ 153 w 21600"/>
              <a:gd name="T3" fmla="*/ 0 h 24151"/>
              <a:gd name="T4" fmla="*/ 21600 w 21600"/>
              <a:gd name="T5" fmla="*/ 2564 h 24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51" fill="none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</a:path>
              <a:path w="21600" h="24151" stroke="0" extrusionOk="0">
                <a:moveTo>
                  <a:pt x="20840" y="24150"/>
                </a:moveTo>
                <a:cubicBezTo>
                  <a:pt x="9213" y="23741"/>
                  <a:pt x="0" y="14197"/>
                  <a:pt x="0" y="2564"/>
                </a:cubicBezTo>
                <a:cubicBezTo>
                  <a:pt x="-1" y="1707"/>
                  <a:pt x="50" y="850"/>
                  <a:pt x="152" y="-1"/>
                </a:cubicBezTo>
                <a:lnTo>
                  <a:pt x="21600" y="256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2743200" y="1533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>
            <a:off x="2530475" y="23971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7" name="Text Box 29"/>
          <p:cNvSpPr txBox="1">
            <a:spLocks noChangeArrowheads="1"/>
          </p:cNvSpPr>
          <p:nvPr/>
        </p:nvSpPr>
        <p:spPr bwMode="auto">
          <a:xfrm>
            <a:off x="2378075" y="2778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60798" name="Line 30"/>
          <p:cNvSpPr>
            <a:spLocks noChangeShapeType="1"/>
          </p:cNvSpPr>
          <p:nvPr/>
        </p:nvSpPr>
        <p:spPr bwMode="auto">
          <a:xfrm>
            <a:off x="2911475" y="19399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9" name="Text Box 31"/>
          <p:cNvSpPr txBox="1">
            <a:spLocks noChangeArrowheads="1"/>
          </p:cNvSpPr>
          <p:nvPr/>
        </p:nvSpPr>
        <p:spPr bwMode="auto">
          <a:xfrm>
            <a:off x="2819400" y="2816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L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 flipH="1">
            <a:off x="1844675" y="23209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1" name="Text Box 33"/>
          <p:cNvSpPr txBox="1">
            <a:spLocks noChangeArrowheads="1"/>
          </p:cNvSpPr>
          <p:nvPr/>
        </p:nvSpPr>
        <p:spPr bwMode="auto">
          <a:xfrm>
            <a:off x="1447800" y="21304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60802" name="Line 34"/>
          <p:cNvSpPr>
            <a:spLocks noChangeShapeType="1"/>
          </p:cNvSpPr>
          <p:nvPr/>
        </p:nvSpPr>
        <p:spPr bwMode="auto">
          <a:xfrm flipH="1">
            <a:off x="1844675" y="20161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1463675" y="17875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K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60804" name="Text Box 36"/>
          <p:cNvSpPr txBox="1">
            <a:spLocks noChangeArrowheads="1"/>
          </p:cNvSpPr>
          <p:nvPr/>
        </p:nvSpPr>
        <p:spPr bwMode="auto">
          <a:xfrm>
            <a:off x="2057400" y="14446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2514600" y="911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Q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60806" name="Line 38"/>
          <p:cNvSpPr>
            <a:spLocks noChangeShapeType="1"/>
          </p:cNvSpPr>
          <p:nvPr/>
        </p:nvSpPr>
        <p:spPr bwMode="auto">
          <a:xfrm flipH="1">
            <a:off x="3597275" y="2397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Text Box 39"/>
          <p:cNvSpPr txBox="1">
            <a:spLocks noChangeArrowheads="1"/>
          </p:cNvSpPr>
          <p:nvPr/>
        </p:nvSpPr>
        <p:spPr bwMode="auto">
          <a:xfrm>
            <a:off x="3978275" y="21685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 flipH="1">
            <a:off x="2987675" y="2016125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Text Box 41"/>
          <p:cNvSpPr txBox="1">
            <a:spLocks noChangeArrowheads="1"/>
          </p:cNvSpPr>
          <p:nvPr/>
        </p:nvSpPr>
        <p:spPr bwMode="auto">
          <a:xfrm>
            <a:off x="3749675" y="1711325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TC = TC</a:t>
            </a:r>
            <a:r>
              <a:rPr lang="en-GB" b="1" baseline="-25000"/>
              <a:t>0</a:t>
            </a:r>
            <a:endParaRPr lang="en-GB" b="1"/>
          </a:p>
        </p:txBody>
      </p:sp>
      <p:sp>
        <p:nvSpPr>
          <p:cNvPr id="160810" name="Text Box 42"/>
          <p:cNvSpPr txBox="1">
            <a:spLocks noChangeArrowheads="1"/>
          </p:cNvSpPr>
          <p:nvPr/>
        </p:nvSpPr>
        <p:spPr bwMode="auto">
          <a:xfrm>
            <a:off x="152400" y="4621213"/>
            <a:ext cx="148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TC</a:t>
            </a:r>
            <a:r>
              <a:rPr lang="en-GB" sz="2000" b="1" baseline="-25000"/>
              <a:t>1</a:t>
            </a:r>
            <a:r>
              <a:rPr lang="en-GB" sz="2000" b="1"/>
              <a:t>=wL</a:t>
            </a:r>
            <a:r>
              <a:rPr lang="en-GB" sz="2000" b="1" baseline="-25000"/>
              <a:t>1</a:t>
            </a:r>
            <a:r>
              <a:rPr lang="en-GB" sz="2000" b="1"/>
              <a:t>+rK</a:t>
            </a:r>
            <a:r>
              <a:rPr lang="en-GB" sz="2000" b="1" baseline="-25000"/>
              <a:t>1</a:t>
            </a:r>
            <a:endParaRPr lang="en-GB" sz="2000" b="1"/>
          </a:p>
        </p:txBody>
      </p:sp>
      <p:sp>
        <p:nvSpPr>
          <p:cNvPr id="160814" name="Text Box 46"/>
          <p:cNvSpPr txBox="1">
            <a:spLocks noChangeArrowheads="1"/>
          </p:cNvSpPr>
          <p:nvPr/>
        </p:nvSpPr>
        <p:spPr bwMode="auto">
          <a:xfrm>
            <a:off x="3048000" y="188913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Κ</a:t>
            </a:r>
            <a:r>
              <a:rPr lang="el-GR" altLang="ja-JP" sz="2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ίνηση κατά μήκος της καμπύλης κόστους</a:t>
            </a:r>
            <a:endParaRPr lang="en-US" sz="200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EBBC-C047-487D-8684-D1AEB27DB0DC}" type="slidenum">
              <a:rPr lang="en-US"/>
              <a:pPr/>
              <a:t>18</a:t>
            </a:fld>
            <a:endParaRPr lang="en-US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395536" y="1772816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l-GR" sz="2400" i="1" dirty="0" smtClean="0"/>
              <a:t>Διαγραμματικά</a:t>
            </a:r>
            <a:r>
              <a:rPr lang="el-GR" sz="2400" i="1" dirty="0"/>
              <a:t>, πώς μετατοπίζεται η καμπύλη συνολικού κόστους, αν ο μισθός αυξηθεί, αλλά η τιμή του κεφαλαίου παραμείνει σταθερή</a:t>
            </a:r>
            <a:r>
              <a:rPr lang="el-GR" sz="2400" i="1" dirty="0" smtClean="0"/>
              <a:t>;</a:t>
            </a:r>
            <a:endParaRPr lang="en-US" sz="2400" i="1" dirty="0"/>
          </a:p>
        </p:txBody>
      </p:sp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Μετατοπίσεις της μακροχρόνιας καμπύλης</a:t>
            </a:r>
          </a:p>
          <a:p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συνολικού κόστους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5075-342B-492E-9EEB-56CA06B87F9D}" type="slidenum">
              <a:rPr lang="en-US"/>
              <a:pPr/>
              <a:t>19</a:t>
            </a:fld>
            <a:endParaRPr lang="en-US"/>
          </a:p>
        </p:txBody>
      </p:sp>
      <p:sp>
        <p:nvSpPr>
          <p:cNvPr id="161794" name="Line 2"/>
          <p:cNvSpPr>
            <a:spLocks noChangeShapeType="1"/>
          </p:cNvSpPr>
          <p:nvPr/>
        </p:nvSpPr>
        <p:spPr bwMode="auto">
          <a:xfrm>
            <a:off x="1752600" y="65119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Line 3"/>
          <p:cNvSpPr>
            <a:spLocks noChangeShapeType="1"/>
          </p:cNvSpPr>
          <p:nvPr/>
        </p:nvSpPr>
        <p:spPr bwMode="auto">
          <a:xfrm flipV="1">
            <a:off x="1752600" y="1916831"/>
            <a:ext cx="11088" cy="45950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146925" y="64008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331640" y="16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K</a:t>
            </a:r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1752600" y="3921125"/>
            <a:ext cx="51054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14319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838200" y="3616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2133600" y="625475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Μια μεταβολ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 στις τιμές των εισροών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C37C-05AA-4E0E-BCCB-6CBE8219B477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Line 2"/>
          <p:cNvSpPr>
            <a:spLocks noChangeShapeType="1"/>
          </p:cNvSpPr>
          <p:nvPr/>
        </p:nvSpPr>
        <p:spPr bwMode="auto">
          <a:xfrm>
            <a:off x="1752600" y="65119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Line 3"/>
          <p:cNvSpPr>
            <a:spLocks noChangeShapeType="1"/>
          </p:cNvSpPr>
          <p:nvPr/>
        </p:nvSpPr>
        <p:spPr bwMode="auto">
          <a:xfrm flipV="1">
            <a:off x="1752600" y="1772815"/>
            <a:ext cx="11088" cy="47391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7146925" y="64008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331640" y="1484784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K</a:t>
            </a:r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1752600" y="3921125"/>
            <a:ext cx="51054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>
            <a:off x="1752600" y="2244725"/>
            <a:ext cx="220980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4319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5580112" y="6031304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-w</a:t>
            </a:r>
            <a:r>
              <a:rPr lang="en-GB" b="1" baseline="-25000" dirty="0"/>
              <a:t>0</a:t>
            </a:r>
            <a:r>
              <a:rPr lang="en-GB" b="1" dirty="0"/>
              <a:t>/r</a:t>
            </a:r>
            <a:endParaRPr lang="en-GB" sz="2400" b="1" dirty="0"/>
          </a:p>
        </p:txBody>
      </p:sp>
      <p:sp>
        <p:nvSpPr>
          <p:cNvPr id="162826" name="Arc 10"/>
          <p:cNvSpPr>
            <a:spLocks/>
          </p:cNvSpPr>
          <p:nvPr/>
        </p:nvSpPr>
        <p:spPr bwMode="auto">
          <a:xfrm>
            <a:off x="6480175" y="6291263"/>
            <a:ext cx="914400" cy="209550"/>
          </a:xfrm>
          <a:custGeom>
            <a:avLst/>
            <a:gdLst>
              <a:gd name="G0" fmla="+- 21600 0 0"/>
              <a:gd name="G1" fmla="+- 3436 0 0"/>
              <a:gd name="G2" fmla="+- 21600 0 0"/>
              <a:gd name="T0" fmla="*/ 54 w 21600"/>
              <a:gd name="T1" fmla="*/ 4961 h 4961"/>
              <a:gd name="T2" fmla="*/ 275 w 21600"/>
              <a:gd name="T3" fmla="*/ 0 h 4961"/>
              <a:gd name="T4" fmla="*/ 21600 w 21600"/>
              <a:gd name="T5" fmla="*/ 3436 h 4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961" fill="none" extrusionOk="0">
                <a:moveTo>
                  <a:pt x="53" y="4961"/>
                </a:moveTo>
                <a:cubicBezTo>
                  <a:pt x="17" y="4453"/>
                  <a:pt x="0" y="3944"/>
                  <a:pt x="0" y="3436"/>
                </a:cubicBezTo>
                <a:cubicBezTo>
                  <a:pt x="-1" y="2285"/>
                  <a:pt x="91" y="1136"/>
                  <a:pt x="275" y="0"/>
                </a:cubicBezTo>
              </a:path>
              <a:path w="21600" h="4961" stroke="0" extrusionOk="0">
                <a:moveTo>
                  <a:pt x="53" y="4961"/>
                </a:moveTo>
                <a:cubicBezTo>
                  <a:pt x="17" y="4453"/>
                  <a:pt x="0" y="3944"/>
                  <a:pt x="0" y="3436"/>
                </a:cubicBezTo>
                <a:cubicBezTo>
                  <a:pt x="-1" y="2285"/>
                  <a:pt x="91" y="1136"/>
                  <a:pt x="275" y="0"/>
                </a:cubicBezTo>
                <a:lnTo>
                  <a:pt x="21600" y="34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838200" y="3616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838200" y="2092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162829" name="Arc 13"/>
          <p:cNvSpPr>
            <a:spLocks/>
          </p:cNvSpPr>
          <p:nvPr/>
        </p:nvSpPr>
        <p:spPr bwMode="auto">
          <a:xfrm>
            <a:off x="3563888" y="6096000"/>
            <a:ext cx="827137" cy="646113"/>
          </a:xfrm>
          <a:custGeom>
            <a:avLst/>
            <a:gdLst>
              <a:gd name="G0" fmla="+- 20903 0 0"/>
              <a:gd name="G1" fmla="+- 15267 0 0"/>
              <a:gd name="G2" fmla="+- 21600 0 0"/>
              <a:gd name="T0" fmla="*/ 0 w 20903"/>
              <a:gd name="T1" fmla="*/ 9826 h 15267"/>
              <a:gd name="T2" fmla="*/ 5623 w 20903"/>
              <a:gd name="T3" fmla="*/ 0 h 15267"/>
              <a:gd name="T4" fmla="*/ 20903 w 20903"/>
              <a:gd name="T5" fmla="*/ 15267 h 15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03" h="15267" fill="none" extrusionOk="0">
                <a:moveTo>
                  <a:pt x="-1" y="9825"/>
                </a:moveTo>
                <a:cubicBezTo>
                  <a:pt x="967" y="6108"/>
                  <a:pt x="2908" y="2717"/>
                  <a:pt x="5622" y="-1"/>
                </a:cubicBezTo>
              </a:path>
              <a:path w="20903" h="15267" stroke="0" extrusionOk="0">
                <a:moveTo>
                  <a:pt x="-1" y="9825"/>
                </a:moveTo>
                <a:cubicBezTo>
                  <a:pt x="967" y="6108"/>
                  <a:pt x="2908" y="2717"/>
                  <a:pt x="5622" y="-1"/>
                </a:cubicBezTo>
                <a:lnTo>
                  <a:pt x="20903" y="1526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987824" y="594928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-w</a:t>
            </a:r>
            <a:r>
              <a:rPr lang="en-GB" b="1" baseline="-25000"/>
              <a:t>1</a:t>
            </a:r>
            <a:r>
              <a:rPr lang="en-GB" b="1"/>
              <a:t>/r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971600" y="620688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>
                <a:solidFill>
                  <a:srgbClr val="FFB016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Μια μεταβολή στις τιμές των εισροών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B92C-1123-485E-864D-AF82F0230DC4}" type="slidenum">
              <a:rPr lang="en-US"/>
              <a:pPr/>
              <a:t>21</a:t>
            </a:fld>
            <a:endParaRPr lang="en-US"/>
          </a:p>
        </p:txBody>
      </p:sp>
      <p:sp>
        <p:nvSpPr>
          <p:cNvPr id="163842" name="Line 2"/>
          <p:cNvSpPr>
            <a:spLocks noChangeShapeType="1"/>
          </p:cNvSpPr>
          <p:nvPr/>
        </p:nvSpPr>
        <p:spPr bwMode="auto">
          <a:xfrm>
            <a:off x="1752600" y="65119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Line 3"/>
          <p:cNvSpPr>
            <a:spLocks noChangeShapeType="1"/>
          </p:cNvSpPr>
          <p:nvPr/>
        </p:nvSpPr>
        <p:spPr bwMode="auto">
          <a:xfrm flipV="1">
            <a:off x="1752600" y="1482725"/>
            <a:ext cx="0" cy="502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146925" y="64008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508125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1752600" y="3921125"/>
            <a:ext cx="51054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Line 7"/>
          <p:cNvSpPr>
            <a:spLocks noChangeShapeType="1"/>
          </p:cNvSpPr>
          <p:nvPr/>
        </p:nvSpPr>
        <p:spPr bwMode="auto">
          <a:xfrm>
            <a:off x="1752600" y="2244725"/>
            <a:ext cx="220980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3581400" y="45307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2422525" y="33623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14319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717925" y="4495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2514600" y="3311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5684004" y="6061750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-w</a:t>
            </a:r>
            <a:r>
              <a:rPr lang="en-GB" b="1" baseline="-25000" dirty="0"/>
              <a:t>0</a:t>
            </a:r>
            <a:r>
              <a:rPr lang="en-GB" b="1" dirty="0"/>
              <a:t>/r</a:t>
            </a:r>
            <a:endParaRPr lang="en-GB" sz="2400" b="1" dirty="0"/>
          </a:p>
        </p:txBody>
      </p:sp>
      <p:sp>
        <p:nvSpPr>
          <p:cNvPr id="163854" name="Arc 14"/>
          <p:cNvSpPr>
            <a:spLocks/>
          </p:cNvSpPr>
          <p:nvPr/>
        </p:nvSpPr>
        <p:spPr bwMode="auto">
          <a:xfrm>
            <a:off x="6480175" y="6291263"/>
            <a:ext cx="914400" cy="209550"/>
          </a:xfrm>
          <a:custGeom>
            <a:avLst/>
            <a:gdLst>
              <a:gd name="G0" fmla="+- 21600 0 0"/>
              <a:gd name="G1" fmla="+- 3436 0 0"/>
              <a:gd name="G2" fmla="+- 21600 0 0"/>
              <a:gd name="T0" fmla="*/ 54 w 21600"/>
              <a:gd name="T1" fmla="*/ 4961 h 4961"/>
              <a:gd name="T2" fmla="*/ 275 w 21600"/>
              <a:gd name="T3" fmla="*/ 0 h 4961"/>
              <a:gd name="T4" fmla="*/ 21600 w 21600"/>
              <a:gd name="T5" fmla="*/ 3436 h 4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961" fill="none" extrusionOk="0">
                <a:moveTo>
                  <a:pt x="53" y="4961"/>
                </a:moveTo>
                <a:cubicBezTo>
                  <a:pt x="17" y="4453"/>
                  <a:pt x="0" y="3944"/>
                  <a:pt x="0" y="3436"/>
                </a:cubicBezTo>
                <a:cubicBezTo>
                  <a:pt x="-1" y="2285"/>
                  <a:pt x="91" y="1136"/>
                  <a:pt x="275" y="0"/>
                </a:cubicBezTo>
              </a:path>
              <a:path w="21600" h="4961" stroke="0" extrusionOk="0">
                <a:moveTo>
                  <a:pt x="53" y="4961"/>
                </a:moveTo>
                <a:cubicBezTo>
                  <a:pt x="17" y="4453"/>
                  <a:pt x="0" y="3944"/>
                  <a:pt x="0" y="3436"/>
                </a:cubicBezTo>
                <a:cubicBezTo>
                  <a:pt x="-1" y="2285"/>
                  <a:pt x="91" y="1136"/>
                  <a:pt x="275" y="0"/>
                </a:cubicBezTo>
                <a:lnTo>
                  <a:pt x="21600" y="34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838200" y="3616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838200" y="2092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>
            <a:off x="1752600" y="3921125"/>
            <a:ext cx="1143000" cy="2590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8" name="Arc 18"/>
          <p:cNvSpPr>
            <a:spLocks/>
          </p:cNvSpPr>
          <p:nvPr/>
        </p:nvSpPr>
        <p:spPr bwMode="auto">
          <a:xfrm>
            <a:off x="3506788" y="6096000"/>
            <a:ext cx="884237" cy="646113"/>
          </a:xfrm>
          <a:custGeom>
            <a:avLst/>
            <a:gdLst>
              <a:gd name="G0" fmla="+- 20903 0 0"/>
              <a:gd name="G1" fmla="+- 15267 0 0"/>
              <a:gd name="G2" fmla="+- 21600 0 0"/>
              <a:gd name="T0" fmla="*/ 0 w 20903"/>
              <a:gd name="T1" fmla="*/ 9826 h 15267"/>
              <a:gd name="T2" fmla="*/ 5623 w 20903"/>
              <a:gd name="T3" fmla="*/ 0 h 15267"/>
              <a:gd name="T4" fmla="*/ 20903 w 20903"/>
              <a:gd name="T5" fmla="*/ 15267 h 15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03" h="15267" fill="none" extrusionOk="0">
                <a:moveTo>
                  <a:pt x="-1" y="9825"/>
                </a:moveTo>
                <a:cubicBezTo>
                  <a:pt x="967" y="6108"/>
                  <a:pt x="2908" y="2717"/>
                  <a:pt x="5622" y="-1"/>
                </a:cubicBezTo>
              </a:path>
              <a:path w="20903" h="15267" stroke="0" extrusionOk="0">
                <a:moveTo>
                  <a:pt x="-1" y="9825"/>
                </a:moveTo>
                <a:cubicBezTo>
                  <a:pt x="967" y="6108"/>
                  <a:pt x="2908" y="2717"/>
                  <a:pt x="5622" y="-1"/>
                </a:cubicBezTo>
                <a:lnTo>
                  <a:pt x="20903" y="1526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2955012" y="59785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-w</a:t>
            </a:r>
            <a:r>
              <a:rPr lang="en-GB" b="1" baseline="-25000" dirty="0"/>
              <a:t>1</a:t>
            </a:r>
            <a:r>
              <a:rPr lang="en-GB" b="1" dirty="0"/>
              <a:t>/r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2133600" y="625475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Μια μεταβολή στις τιμές των εισροών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CBA6-2EE4-441D-A2D2-2FB3BD527BDE}" type="slidenum">
              <a:rPr lang="en-US"/>
              <a:pPr/>
              <a:t>22</a:t>
            </a:fld>
            <a:endParaRPr lang="en-US"/>
          </a:p>
        </p:txBody>
      </p:sp>
      <p:sp>
        <p:nvSpPr>
          <p:cNvPr id="164866" name="Line 2"/>
          <p:cNvSpPr>
            <a:spLocks noChangeShapeType="1"/>
          </p:cNvSpPr>
          <p:nvPr/>
        </p:nvSpPr>
        <p:spPr bwMode="auto">
          <a:xfrm>
            <a:off x="1752600" y="65119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 flipV="1">
            <a:off x="1752600" y="1482725"/>
            <a:ext cx="0" cy="502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146925" y="64008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508125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1752600" y="3921125"/>
            <a:ext cx="51054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1752600" y="2244725"/>
            <a:ext cx="220980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2" name="Arc 8"/>
          <p:cNvSpPr>
            <a:spLocks/>
          </p:cNvSpPr>
          <p:nvPr/>
        </p:nvSpPr>
        <p:spPr bwMode="auto">
          <a:xfrm>
            <a:off x="2370138" y="2946400"/>
            <a:ext cx="2711450" cy="2224088"/>
          </a:xfrm>
          <a:custGeom>
            <a:avLst/>
            <a:gdLst>
              <a:gd name="G0" fmla="+- 21553 0 0"/>
              <a:gd name="G1" fmla="+- 0 0 0"/>
              <a:gd name="G2" fmla="+- 21600 0 0"/>
              <a:gd name="T0" fmla="*/ 17241 w 21553"/>
              <a:gd name="T1" fmla="*/ 21165 h 21165"/>
              <a:gd name="T2" fmla="*/ 0 w 21553"/>
              <a:gd name="T3" fmla="*/ 1428 h 21165"/>
              <a:gd name="T4" fmla="*/ 21553 w 21553"/>
              <a:gd name="T5" fmla="*/ 0 h 2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53" h="21165" fill="none" extrusionOk="0">
                <a:moveTo>
                  <a:pt x="17240" y="21165"/>
                </a:moveTo>
                <a:cubicBezTo>
                  <a:pt x="7703" y="19222"/>
                  <a:pt x="643" y="11140"/>
                  <a:pt x="0" y="1427"/>
                </a:cubicBezTo>
              </a:path>
              <a:path w="21553" h="21165" stroke="0" extrusionOk="0">
                <a:moveTo>
                  <a:pt x="17240" y="21165"/>
                </a:moveTo>
                <a:cubicBezTo>
                  <a:pt x="7703" y="19222"/>
                  <a:pt x="643" y="11140"/>
                  <a:pt x="0" y="1427"/>
                </a:cubicBezTo>
                <a:lnTo>
                  <a:pt x="2155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4495800" y="4911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3581400" y="45307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2407027" y="3424317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4319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3717925" y="4495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2514600" y="3311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5715000" y="61547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-w</a:t>
            </a:r>
            <a:r>
              <a:rPr lang="en-GB" b="1" baseline="-25000"/>
              <a:t>0</a:t>
            </a:r>
            <a:r>
              <a:rPr lang="en-GB" b="1"/>
              <a:t>/r</a:t>
            </a:r>
            <a:endParaRPr lang="en-GB" sz="2400" b="1"/>
          </a:p>
        </p:txBody>
      </p:sp>
      <p:sp>
        <p:nvSpPr>
          <p:cNvPr id="164880" name="Arc 16"/>
          <p:cNvSpPr>
            <a:spLocks/>
          </p:cNvSpPr>
          <p:nvPr/>
        </p:nvSpPr>
        <p:spPr bwMode="auto">
          <a:xfrm>
            <a:off x="6480175" y="6291263"/>
            <a:ext cx="914400" cy="209550"/>
          </a:xfrm>
          <a:custGeom>
            <a:avLst/>
            <a:gdLst>
              <a:gd name="G0" fmla="+- 21600 0 0"/>
              <a:gd name="G1" fmla="+- 3436 0 0"/>
              <a:gd name="G2" fmla="+- 21600 0 0"/>
              <a:gd name="T0" fmla="*/ 54 w 21600"/>
              <a:gd name="T1" fmla="*/ 4961 h 4961"/>
              <a:gd name="T2" fmla="*/ 275 w 21600"/>
              <a:gd name="T3" fmla="*/ 0 h 4961"/>
              <a:gd name="T4" fmla="*/ 21600 w 21600"/>
              <a:gd name="T5" fmla="*/ 3436 h 4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961" fill="none" extrusionOk="0">
                <a:moveTo>
                  <a:pt x="53" y="4961"/>
                </a:moveTo>
                <a:cubicBezTo>
                  <a:pt x="17" y="4453"/>
                  <a:pt x="0" y="3944"/>
                  <a:pt x="0" y="3436"/>
                </a:cubicBezTo>
                <a:cubicBezTo>
                  <a:pt x="-1" y="2285"/>
                  <a:pt x="91" y="1136"/>
                  <a:pt x="275" y="0"/>
                </a:cubicBezTo>
              </a:path>
              <a:path w="21600" h="4961" stroke="0" extrusionOk="0">
                <a:moveTo>
                  <a:pt x="53" y="4961"/>
                </a:moveTo>
                <a:cubicBezTo>
                  <a:pt x="17" y="4453"/>
                  <a:pt x="0" y="3944"/>
                  <a:pt x="0" y="3436"/>
                </a:cubicBezTo>
                <a:cubicBezTo>
                  <a:pt x="-1" y="2285"/>
                  <a:pt x="91" y="1136"/>
                  <a:pt x="275" y="0"/>
                </a:cubicBezTo>
                <a:lnTo>
                  <a:pt x="21600" y="34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838200" y="3616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838200" y="2092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1752600" y="3921125"/>
            <a:ext cx="1143000" cy="2590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4" name="Arc 20"/>
          <p:cNvSpPr>
            <a:spLocks/>
          </p:cNvSpPr>
          <p:nvPr/>
        </p:nvSpPr>
        <p:spPr bwMode="auto">
          <a:xfrm>
            <a:off x="3506788" y="6096000"/>
            <a:ext cx="884237" cy="646113"/>
          </a:xfrm>
          <a:custGeom>
            <a:avLst/>
            <a:gdLst>
              <a:gd name="G0" fmla="+- 20903 0 0"/>
              <a:gd name="G1" fmla="+- 15267 0 0"/>
              <a:gd name="G2" fmla="+- 21600 0 0"/>
              <a:gd name="T0" fmla="*/ 0 w 20903"/>
              <a:gd name="T1" fmla="*/ 9826 h 15267"/>
              <a:gd name="T2" fmla="*/ 5623 w 20903"/>
              <a:gd name="T3" fmla="*/ 0 h 15267"/>
              <a:gd name="T4" fmla="*/ 20903 w 20903"/>
              <a:gd name="T5" fmla="*/ 15267 h 15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03" h="15267" fill="none" extrusionOk="0">
                <a:moveTo>
                  <a:pt x="-1" y="9825"/>
                </a:moveTo>
                <a:cubicBezTo>
                  <a:pt x="967" y="6108"/>
                  <a:pt x="2908" y="2717"/>
                  <a:pt x="5622" y="-1"/>
                </a:cubicBezTo>
              </a:path>
              <a:path w="20903" h="15267" stroke="0" extrusionOk="0">
                <a:moveTo>
                  <a:pt x="-1" y="9825"/>
                </a:moveTo>
                <a:cubicBezTo>
                  <a:pt x="967" y="6108"/>
                  <a:pt x="2908" y="2717"/>
                  <a:pt x="5622" y="-1"/>
                </a:cubicBezTo>
                <a:lnTo>
                  <a:pt x="20903" y="1526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3048000" y="59785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-w</a:t>
            </a:r>
            <a:r>
              <a:rPr lang="en-GB" b="1" baseline="-25000"/>
              <a:t>1</a:t>
            </a:r>
            <a:r>
              <a:rPr lang="en-GB" b="1"/>
              <a:t>/r</a:t>
            </a: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2133600" y="625475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Μια μεταβολή στις τιμές των εισροών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2717-287E-49FB-8841-AB7041B6296B}" type="slidenum">
              <a:rPr lang="en-US"/>
              <a:pPr/>
              <a:t>23</a:t>
            </a:fld>
            <a:endParaRPr lang="en-US"/>
          </a:p>
        </p:txBody>
      </p:sp>
      <p:sp>
        <p:nvSpPr>
          <p:cNvPr id="165890" name="Line 2"/>
          <p:cNvSpPr>
            <a:spLocks noChangeShapeType="1"/>
          </p:cNvSpPr>
          <p:nvPr/>
        </p:nvSpPr>
        <p:spPr bwMode="auto">
          <a:xfrm>
            <a:off x="1135063" y="6350000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1" name="Line 3"/>
          <p:cNvSpPr>
            <a:spLocks noChangeShapeType="1"/>
          </p:cNvSpPr>
          <p:nvPr/>
        </p:nvSpPr>
        <p:spPr bwMode="auto">
          <a:xfrm flipV="1">
            <a:off x="1135063" y="2492375"/>
            <a:ext cx="7937" cy="3857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1135063" y="2540000"/>
            <a:ext cx="5562600" cy="38100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44" y="1104"/>
              </a:cxn>
              <a:cxn ang="0">
                <a:pos x="816" y="720"/>
              </a:cxn>
              <a:cxn ang="0">
                <a:pos x="2112" y="528"/>
              </a:cxn>
              <a:cxn ang="0">
                <a:pos x="3408" y="0"/>
              </a:cxn>
            </a:cxnLst>
            <a:rect l="0" t="0" r="r" b="b"/>
            <a:pathLst>
              <a:path w="3408" h="1536">
                <a:moveTo>
                  <a:pt x="0" y="1536"/>
                </a:moveTo>
                <a:cubicBezTo>
                  <a:pt x="4" y="1388"/>
                  <a:pt x="8" y="1240"/>
                  <a:pt x="144" y="1104"/>
                </a:cubicBezTo>
                <a:cubicBezTo>
                  <a:pt x="280" y="968"/>
                  <a:pt x="488" y="816"/>
                  <a:pt x="816" y="720"/>
                </a:cubicBezTo>
                <a:cubicBezTo>
                  <a:pt x="1144" y="624"/>
                  <a:pt x="1680" y="648"/>
                  <a:pt x="2112" y="528"/>
                </a:cubicBezTo>
                <a:cubicBezTo>
                  <a:pt x="2544" y="408"/>
                  <a:pt x="3192" y="88"/>
                  <a:pt x="34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6757988" y="2200275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TC(Q) </a:t>
            </a:r>
            <a:r>
              <a:rPr lang="el-GR" sz="2400" i="1"/>
              <a:t>μετά</a:t>
            </a:r>
            <a:endParaRPr lang="en-GB" sz="2400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7550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Μια μετατ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όπιση της καμπύλης συνολικού κόστους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228600" y="1557338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TC 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6156325" y="6427788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3B80-711F-477C-B558-88343DAA850D}" type="slidenum">
              <a:rPr lang="en-US"/>
              <a:pPr/>
              <a:t>24</a:t>
            </a:fld>
            <a:endParaRPr lang="en-US"/>
          </a:p>
        </p:txBody>
      </p:sp>
      <p:sp>
        <p:nvSpPr>
          <p:cNvPr id="166914" name="Line 2"/>
          <p:cNvSpPr>
            <a:spLocks noChangeShapeType="1"/>
          </p:cNvSpPr>
          <p:nvPr/>
        </p:nvSpPr>
        <p:spPr bwMode="auto">
          <a:xfrm>
            <a:off x="1135063" y="6324600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Freeform 6"/>
          <p:cNvSpPr>
            <a:spLocks/>
          </p:cNvSpPr>
          <p:nvPr/>
        </p:nvSpPr>
        <p:spPr bwMode="auto">
          <a:xfrm>
            <a:off x="1135063" y="2514600"/>
            <a:ext cx="5562600" cy="38100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44" y="1104"/>
              </a:cxn>
              <a:cxn ang="0">
                <a:pos x="816" y="720"/>
              </a:cxn>
              <a:cxn ang="0">
                <a:pos x="2112" y="528"/>
              </a:cxn>
              <a:cxn ang="0">
                <a:pos x="3408" y="0"/>
              </a:cxn>
            </a:cxnLst>
            <a:rect l="0" t="0" r="r" b="b"/>
            <a:pathLst>
              <a:path w="3408" h="1536">
                <a:moveTo>
                  <a:pt x="0" y="1536"/>
                </a:moveTo>
                <a:cubicBezTo>
                  <a:pt x="4" y="1388"/>
                  <a:pt x="8" y="1240"/>
                  <a:pt x="144" y="1104"/>
                </a:cubicBezTo>
                <a:cubicBezTo>
                  <a:pt x="280" y="968"/>
                  <a:pt x="488" y="816"/>
                  <a:pt x="816" y="720"/>
                </a:cubicBezTo>
                <a:cubicBezTo>
                  <a:pt x="1144" y="624"/>
                  <a:pt x="1680" y="648"/>
                  <a:pt x="2112" y="528"/>
                </a:cubicBezTo>
                <a:cubicBezTo>
                  <a:pt x="2544" y="408"/>
                  <a:pt x="3192" y="88"/>
                  <a:pt x="34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Freeform 7"/>
          <p:cNvSpPr>
            <a:spLocks/>
          </p:cNvSpPr>
          <p:nvPr/>
        </p:nvSpPr>
        <p:spPr bwMode="auto">
          <a:xfrm>
            <a:off x="1135063" y="3886200"/>
            <a:ext cx="56388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48" y="1344"/>
              </a:cxn>
              <a:cxn ang="0">
                <a:pos x="288" y="1056"/>
              </a:cxn>
              <a:cxn ang="0">
                <a:pos x="768" y="768"/>
              </a:cxn>
              <a:cxn ang="0">
                <a:pos x="1728" y="624"/>
              </a:cxn>
              <a:cxn ang="0">
                <a:pos x="2400" y="528"/>
              </a:cxn>
              <a:cxn ang="0">
                <a:pos x="3552" y="0"/>
              </a:cxn>
            </a:cxnLst>
            <a:rect l="0" t="0" r="r" b="b"/>
            <a:pathLst>
              <a:path w="3552" h="1536">
                <a:moveTo>
                  <a:pt x="0" y="1536"/>
                </a:moveTo>
                <a:cubicBezTo>
                  <a:pt x="0" y="1480"/>
                  <a:pt x="0" y="1424"/>
                  <a:pt x="48" y="1344"/>
                </a:cubicBezTo>
                <a:cubicBezTo>
                  <a:pt x="96" y="1264"/>
                  <a:pt x="168" y="1152"/>
                  <a:pt x="288" y="1056"/>
                </a:cubicBezTo>
                <a:cubicBezTo>
                  <a:pt x="408" y="960"/>
                  <a:pt x="528" y="840"/>
                  <a:pt x="768" y="768"/>
                </a:cubicBezTo>
                <a:cubicBezTo>
                  <a:pt x="1008" y="696"/>
                  <a:pt x="1456" y="664"/>
                  <a:pt x="1728" y="624"/>
                </a:cubicBezTo>
                <a:cubicBezTo>
                  <a:pt x="2000" y="584"/>
                  <a:pt x="2096" y="632"/>
                  <a:pt x="2400" y="528"/>
                </a:cubicBezTo>
                <a:cubicBezTo>
                  <a:pt x="2704" y="424"/>
                  <a:pt x="3360" y="88"/>
                  <a:pt x="35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834188" y="3698875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TC(Q) </a:t>
            </a:r>
            <a:r>
              <a:rPr lang="el-GR" sz="2400" i="1"/>
              <a:t>πριν</a:t>
            </a:r>
            <a:endParaRPr lang="en-GB" sz="2400"/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6757988" y="2174875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TC(Q) </a:t>
            </a:r>
            <a:r>
              <a:rPr lang="el-GR" sz="2400" i="1"/>
              <a:t>μετά</a:t>
            </a:r>
            <a:endParaRPr lang="en-GB" sz="2400"/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694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>
                <a:solidFill>
                  <a:srgbClr val="FFB016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Μια μετατόπιση της καμπύλης συνολικού κόστους</a:t>
            </a:r>
            <a:endParaRPr lang="en-US" sz="2000" dirty="0"/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228600" y="1557338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TC 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 flipV="1">
            <a:off x="1135063" y="2492375"/>
            <a:ext cx="7937" cy="3857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6156325" y="6427788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4984-7823-421F-B5C2-D1F7374D537F}" type="slidenum">
              <a:rPr lang="en-US"/>
              <a:pPr/>
              <a:t>25</a:t>
            </a:fld>
            <a:endParaRPr lang="en-US"/>
          </a:p>
        </p:txBody>
      </p:sp>
      <p:sp>
        <p:nvSpPr>
          <p:cNvPr id="168962" name="Line 2"/>
          <p:cNvSpPr>
            <a:spLocks noChangeShapeType="1"/>
          </p:cNvSpPr>
          <p:nvPr/>
        </p:nvSpPr>
        <p:spPr bwMode="auto">
          <a:xfrm>
            <a:off x="1135063" y="6359525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Freeform 6"/>
          <p:cNvSpPr>
            <a:spLocks/>
          </p:cNvSpPr>
          <p:nvPr/>
        </p:nvSpPr>
        <p:spPr bwMode="auto">
          <a:xfrm>
            <a:off x="1135063" y="2549525"/>
            <a:ext cx="5562600" cy="38100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44" y="1104"/>
              </a:cxn>
              <a:cxn ang="0">
                <a:pos x="816" y="720"/>
              </a:cxn>
              <a:cxn ang="0">
                <a:pos x="2112" y="528"/>
              </a:cxn>
              <a:cxn ang="0">
                <a:pos x="3408" y="0"/>
              </a:cxn>
            </a:cxnLst>
            <a:rect l="0" t="0" r="r" b="b"/>
            <a:pathLst>
              <a:path w="3408" h="1536">
                <a:moveTo>
                  <a:pt x="0" y="1536"/>
                </a:moveTo>
                <a:cubicBezTo>
                  <a:pt x="4" y="1388"/>
                  <a:pt x="8" y="1240"/>
                  <a:pt x="144" y="1104"/>
                </a:cubicBezTo>
                <a:cubicBezTo>
                  <a:pt x="280" y="968"/>
                  <a:pt x="488" y="816"/>
                  <a:pt x="816" y="720"/>
                </a:cubicBezTo>
                <a:cubicBezTo>
                  <a:pt x="1144" y="624"/>
                  <a:pt x="1680" y="648"/>
                  <a:pt x="2112" y="528"/>
                </a:cubicBezTo>
                <a:cubicBezTo>
                  <a:pt x="2544" y="408"/>
                  <a:pt x="3192" y="88"/>
                  <a:pt x="34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Freeform 7"/>
          <p:cNvSpPr>
            <a:spLocks/>
          </p:cNvSpPr>
          <p:nvPr/>
        </p:nvSpPr>
        <p:spPr bwMode="auto">
          <a:xfrm>
            <a:off x="1135063" y="3921125"/>
            <a:ext cx="56388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48" y="1344"/>
              </a:cxn>
              <a:cxn ang="0">
                <a:pos x="288" y="1056"/>
              </a:cxn>
              <a:cxn ang="0">
                <a:pos x="768" y="768"/>
              </a:cxn>
              <a:cxn ang="0">
                <a:pos x="1728" y="624"/>
              </a:cxn>
              <a:cxn ang="0">
                <a:pos x="2400" y="528"/>
              </a:cxn>
              <a:cxn ang="0">
                <a:pos x="3552" y="0"/>
              </a:cxn>
            </a:cxnLst>
            <a:rect l="0" t="0" r="r" b="b"/>
            <a:pathLst>
              <a:path w="3552" h="1536">
                <a:moveTo>
                  <a:pt x="0" y="1536"/>
                </a:moveTo>
                <a:cubicBezTo>
                  <a:pt x="0" y="1480"/>
                  <a:pt x="0" y="1424"/>
                  <a:pt x="48" y="1344"/>
                </a:cubicBezTo>
                <a:cubicBezTo>
                  <a:pt x="96" y="1264"/>
                  <a:pt x="168" y="1152"/>
                  <a:pt x="288" y="1056"/>
                </a:cubicBezTo>
                <a:cubicBezTo>
                  <a:pt x="408" y="960"/>
                  <a:pt x="528" y="840"/>
                  <a:pt x="768" y="768"/>
                </a:cubicBezTo>
                <a:cubicBezTo>
                  <a:pt x="1008" y="696"/>
                  <a:pt x="1456" y="664"/>
                  <a:pt x="1728" y="624"/>
                </a:cubicBezTo>
                <a:cubicBezTo>
                  <a:pt x="2000" y="584"/>
                  <a:pt x="2096" y="632"/>
                  <a:pt x="2400" y="528"/>
                </a:cubicBezTo>
                <a:cubicBezTo>
                  <a:pt x="2704" y="424"/>
                  <a:pt x="3360" y="88"/>
                  <a:pt x="35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6834188" y="373380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TC(Q) </a:t>
            </a:r>
            <a:r>
              <a:rPr lang="el-GR" sz="2400" i="1"/>
              <a:t>πριν</a:t>
            </a:r>
            <a:endParaRPr lang="en-GB" sz="2400"/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6757988" y="220980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TC(Q) </a:t>
            </a:r>
            <a:r>
              <a:rPr lang="el-GR" sz="2400" i="1"/>
              <a:t>μετά</a:t>
            </a:r>
            <a:endParaRPr lang="en-GB" sz="2400"/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3328988" y="64008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 flipH="1">
            <a:off x="1135063" y="498792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449263" y="46831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168978" name="Text Box 18"/>
          <p:cNvSpPr txBox="1">
            <a:spLocks noChangeArrowheads="1"/>
          </p:cNvSpPr>
          <p:nvPr/>
        </p:nvSpPr>
        <p:spPr bwMode="auto">
          <a:xfrm>
            <a:off x="838200" y="6096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Μια μετατόπιση της καμπύλης συνολικού κόστους</a:t>
            </a:r>
            <a:endParaRPr lang="en-US" sz="2000"/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228600" y="1557338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TC 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 flipV="1">
            <a:off x="1135063" y="2492375"/>
            <a:ext cx="7937" cy="3857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6156325" y="6427788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7E1C-6132-4A2A-BDDE-D5F8D9C3ECDE}" type="slidenum">
              <a:rPr lang="en-US"/>
              <a:pPr/>
              <a:t>26</a:t>
            </a:fld>
            <a:endParaRPr lang="en-US"/>
          </a:p>
        </p:txBody>
      </p:sp>
      <p:sp>
        <p:nvSpPr>
          <p:cNvPr id="221186" name="Line 2"/>
          <p:cNvSpPr>
            <a:spLocks noChangeShapeType="1"/>
          </p:cNvSpPr>
          <p:nvPr/>
        </p:nvSpPr>
        <p:spPr bwMode="auto">
          <a:xfrm>
            <a:off x="1135063" y="6359525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Freeform 6"/>
          <p:cNvSpPr>
            <a:spLocks/>
          </p:cNvSpPr>
          <p:nvPr/>
        </p:nvSpPr>
        <p:spPr bwMode="auto">
          <a:xfrm>
            <a:off x="1135063" y="2549525"/>
            <a:ext cx="5562600" cy="38100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44" y="1104"/>
              </a:cxn>
              <a:cxn ang="0">
                <a:pos x="816" y="720"/>
              </a:cxn>
              <a:cxn ang="0">
                <a:pos x="2112" y="528"/>
              </a:cxn>
              <a:cxn ang="0">
                <a:pos x="3408" y="0"/>
              </a:cxn>
            </a:cxnLst>
            <a:rect l="0" t="0" r="r" b="b"/>
            <a:pathLst>
              <a:path w="3408" h="1536">
                <a:moveTo>
                  <a:pt x="0" y="1536"/>
                </a:moveTo>
                <a:cubicBezTo>
                  <a:pt x="4" y="1388"/>
                  <a:pt x="8" y="1240"/>
                  <a:pt x="144" y="1104"/>
                </a:cubicBezTo>
                <a:cubicBezTo>
                  <a:pt x="280" y="968"/>
                  <a:pt x="488" y="816"/>
                  <a:pt x="816" y="720"/>
                </a:cubicBezTo>
                <a:cubicBezTo>
                  <a:pt x="1144" y="624"/>
                  <a:pt x="1680" y="648"/>
                  <a:pt x="2112" y="528"/>
                </a:cubicBezTo>
                <a:cubicBezTo>
                  <a:pt x="2544" y="408"/>
                  <a:pt x="3192" y="88"/>
                  <a:pt x="340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Freeform 7"/>
          <p:cNvSpPr>
            <a:spLocks/>
          </p:cNvSpPr>
          <p:nvPr/>
        </p:nvSpPr>
        <p:spPr bwMode="auto">
          <a:xfrm>
            <a:off x="1135063" y="3921125"/>
            <a:ext cx="56388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48" y="1344"/>
              </a:cxn>
              <a:cxn ang="0">
                <a:pos x="288" y="1056"/>
              </a:cxn>
              <a:cxn ang="0">
                <a:pos x="768" y="768"/>
              </a:cxn>
              <a:cxn ang="0">
                <a:pos x="1728" y="624"/>
              </a:cxn>
              <a:cxn ang="0">
                <a:pos x="2400" y="528"/>
              </a:cxn>
              <a:cxn ang="0">
                <a:pos x="3552" y="0"/>
              </a:cxn>
            </a:cxnLst>
            <a:rect l="0" t="0" r="r" b="b"/>
            <a:pathLst>
              <a:path w="3552" h="1536">
                <a:moveTo>
                  <a:pt x="0" y="1536"/>
                </a:moveTo>
                <a:cubicBezTo>
                  <a:pt x="0" y="1480"/>
                  <a:pt x="0" y="1424"/>
                  <a:pt x="48" y="1344"/>
                </a:cubicBezTo>
                <a:cubicBezTo>
                  <a:pt x="96" y="1264"/>
                  <a:pt x="168" y="1152"/>
                  <a:pt x="288" y="1056"/>
                </a:cubicBezTo>
                <a:cubicBezTo>
                  <a:pt x="408" y="960"/>
                  <a:pt x="528" y="840"/>
                  <a:pt x="768" y="768"/>
                </a:cubicBezTo>
                <a:cubicBezTo>
                  <a:pt x="1008" y="696"/>
                  <a:pt x="1456" y="664"/>
                  <a:pt x="1728" y="624"/>
                </a:cubicBezTo>
                <a:cubicBezTo>
                  <a:pt x="2000" y="584"/>
                  <a:pt x="2096" y="632"/>
                  <a:pt x="2400" y="528"/>
                </a:cubicBezTo>
                <a:cubicBezTo>
                  <a:pt x="2704" y="424"/>
                  <a:pt x="3360" y="88"/>
                  <a:pt x="35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834188" y="373380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TC(Q) </a:t>
            </a:r>
            <a:r>
              <a:rPr lang="el-GR" sz="2400" i="1"/>
              <a:t>πριν</a:t>
            </a:r>
            <a:endParaRPr lang="en-GB" sz="2400"/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6757988" y="220980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TC(Q) </a:t>
            </a:r>
            <a:r>
              <a:rPr lang="el-GR" sz="2400" i="1"/>
              <a:t>μετά</a:t>
            </a:r>
            <a:endParaRPr lang="en-GB" sz="2400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V="1">
            <a:off x="3497263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3328988" y="64008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 flipH="1">
            <a:off x="1135063" y="414972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 flipH="1">
            <a:off x="1135063" y="498792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433388" y="3886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449263" y="468312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228600" y="1557338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TC 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838200" y="6096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Μια μετατόπιση της καμπύλης συνολικού κόστους</a:t>
            </a:r>
            <a:endParaRPr lang="en-US" sz="2000"/>
          </a:p>
        </p:txBody>
      </p:sp>
      <p:sp>
        <p:nvSpPr>
          <p:cNvPr id="221203" name="Line 19"/>
          <p:cNvSpPr>
            <a:spLocks noChangeShapeType="1"/>
          </p:cNvSpPr>
          <p:nvPr/>
        </p:nvSpPr>
        <p:spPr bwMode="auto">
          <a:xfrm flipV="1">
            <a:off x="1135063" y="2492375"/>
            <a:ext cx="7937" cy="3857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04" name="Text Box 20"/>
          <p:cNvSpPr txBox="1">
            <a:spLocks noChangeArrowheads="1"/>
          </p:cNvSpPr>
          <p:nvPr/>
        </p:nvSpPr>
        <p:spPr bwMode="auto">
          <a:xfrm>
            <a:off x="6156325" y="6427788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B9FF-CD03-4A94-B88E-09FFBA3B5B1B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23528" y="1772816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l-GR" sz="2400" i="1" dirty="0"/>
              <a:t>Πώς μετατοπίζεται η καμπύλη συνολικού κόστους, αν </a:t>
            </a:r>
            <a:r>
              <a:rPr lang="el-GR" sz="2400" i="1" dirty="0" smtClean="0"/>
              <a:t>όλες οι </a:t>
            </a:r>
            <a:r>
              <a:rPr lang="el-GR" sz="2400" i="1" dirty="0"/>
              <a:t>τιμές των εισροών αυξηθούν </a:t>
            </a:r>
            <a:r>
              <a:rPr lang="el-GR" sz="2400" i="1" dirty="0" smtClean="0"/>
              <a:t>(στον ίδιο βαθμό);</a:t>
            </a:r>
            <a:endParaRPr lang="el-GR" sz="2400" i="1" dirty="0"/>
          </a:p>
          <a:p>
            <a:pPr lvl="1"/>
            <a:r>
              <a:rPr lang="el-GR" sz="2400" i="1" dirty="0"/>
              <a:t>Για παράδειγμα, υποθέστε ότι όλες οι τιμές των εισροών διπλασιάζονται</a:t>
            </a:r>
            <a:r>
              <a:rPr lang="en-US" sz="2400" i="1" dirty="0" smtClean="0"/>
              <a:t>…</a:t>
            </a:r>
            <a:endParaRPr lang="en-US" sz="2400" dirty="0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35292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Μεταβολές στη τιμή των εισροών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110F-62BD-4692-A425-3ECD17DB5758}" type="slidenum">
              <a:rPr lang="en-US"/>
              <a:pPr/>
              <a:t>28</a:t>
            </a:fld>
            <a:endParaRPr lang="en-US"/>
          </a:p>
        </p:txBody>
      </p:sp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1295400" y="634365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4767263" y="6400800"/>
            <a:ext cx="3044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974725" y="6308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1295400" y="3067050"/>
            <a:ext cx="327660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2514600" y="4057650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 b="1"/>
              <a:t>•</a:t>
            </a: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2727325" y="4022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838200" y="654050"/>
            <a:ext cx="7838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Όλες </a:t>
            </a:r>
            <a:r>
              <a:rPr lang="el-GR" sz="2800" b="1" dirty="0">
                <a:solidFill>
                  <a:schemeClr val="bg1"/>
                </a:solidFill>
              </a:rPr>
              <a:t>οι τιμές των εισροών μεταβάλλονται</a:t>
            </a:r>
            <a:endParaRPr lang="en-US" sz="2400" b="1" dirty="0"/>
          </a:p>
        </p:txBody>
      </p:sp>
      <p:sp>
        <p:nvSpPr>
          <p:cNvPr id="224273" name="Line 17"/>
          <p:cNvSpPr>
            <a:spLocks noChangeShapeType="1"/>
          </p:cNvSpPr>
          <p:nvPr/>
        </p:nvSpPr>
        <p:spPr bwMode="auto">
          <a:xfrm flipV="1">
            <a:off x="1295400" y="1676400"/>
            <a:ext cx="0" cy="4667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1447800" y="1631950"/>
            <a:ext cx="1866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K </a:t>
            </a:r>
            <a:r>
              <a:rPr lang="en-GB" sz="2400" dirty="0" smtClean="0"/>
              <a:t>(</a:t>
            </a:r>
            <a:r>
              <a:rPr lang="el-GR" sz="2400" dirty="0" smtClean="0"/>
              <a:t>Κεφάλαιο</a:t>
            </a:r>
            <a:endParaRPr lang="el-GR" sz="2400" dirty="0"/>
          </a:p>
          <a:p>
            <a:r>
              <a:rPr lang="el-GR" sz="2400" dirty="0" smtClean="0"/>
              <a:t>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66A5-E245-4CBB-9B69-BA90016E62B6}" type="slidenum">
              <a:rPr lang="en-US"/>
              <a:pPr/>
              <a:t>29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1295400" y="634365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767263" y="6400800"/>
            <a:ext cx="3044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974725" y="6308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1295400" y="3067050"/>
            <a:ext cx="327660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3565525" y="58483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-w/r</a:t>
            </a:r>
          </a:p>
        </p:txBody>
      </p:sp>
      <p:sp>
        <p:nvSpPr>
          <p:cNvPr id="173069" name="Arc 13"/>
          <p:cNvSpPr>
            <a:spLocks/>
          </p:cNvSpPr>
          <p:nvPr/>
        </p:nvSpPr>
        <p:spPr bwMode="auto">
          <a:xfrm>
            <a:off x="4121150" y="5976938"/>
            <a:ext cx="912813" cy="423862"/>
          </a:xfrm>
          <a:custGeom>
            <a:avLst/>
            <a:gdLst>
              <a:gd name="G0" fmla="+- 21577 0 0"/>
              <a:gd name="G1" fmla="+- 9457 0 0"/>
              <a:gd name="G2" fmla="+- 21600 0 0"/>
              <a:gd name="T0" fmla="*/ 0 w 21577"/>
              <a:gd name="T1" fmla="*/ 8460 h 9457"/>
              <a:gd name="T2" fmla="*/ 2157 w 21577"/>
              <a:gd name="T3" fmla="*/ 0 h 9457"/>
              <a:gd name="T4" fmla="*/ 21577 w 21577"/>
              <a:gd name="T5" fmla="*/ 9457 h 9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7" h="9457" fill="none" extrusionOk="0">
                <a:moveTo>
                  <a:pt x="0" y="8460"/>
                </a:moveTo>
                <a:cubicBezTo>
                  <a:pt x="135" y="5522"/>
                  <a:pt x="869" y="2643"/>
                  <a:pt x="2157" y="0"/>
                </a:cubicBezTo>
              </a:path>
              <a:path w="21577" h="9457" stroke="0" extrusionOk="0">
                <a:moveTo>
                  <a:pt x="0" y="8460"/>
                </a:moveTo>
                <a:cubicBezTo>
                  <a:pt x="135" y="5522"/>
                  <a:pt x="869" y="2643"/>
                  <a:pt x="2157" y="0"/>
                </a:cubicBezTo>
                <a:lnTo>
                  <a:pt x="21577" y="945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838200" y="654050"/>
            <a:ext cx="7694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Όλες οι τιμές των εισροών μεταβάλλονται</a:t>
            </a:r>
            <a:endParaRPr lang="en-US" sz="2400" b="1" dirty="0"/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 flipV="1">
            <a:off x="1295400" y="1676400"/>
            <a:ext cx="0" cy="4667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1447800" y="1631950"/>
            <a:ext cx="1866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K </a:t>
            </a:r>
            <a:r>
              <a:rPr lang="en-GB" sz="2400" dirty="0" smtClean="0"/>
              <a:t>(</a:t>
            </a:r>
            <a:r>
              <a:rPr lang="el-GR" sz="2400" dirty="0" smtClean="0"/>
              <a:t>Κεφάλαιο</a:t>
            </a:r>
          </a:p>
          <a:p>
            <a:r>
              <a:rPr lang="el-GR" sz="2400" dirty="0" smtClean="0"/>
              <a:t>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F5FD-6854-4C6D-BF49-7C09A3C3F4EE}" type="slidenum">
              <a:rPr lang="en-US"/>
              <a:pPr/>
              <a:t>30</a:t>
            </a:fld>
            <a:endParaRPr lang="en-US"/>
          </a:p>
        </p:txBody>
      </p:sp>
      <p:sp>
        <p:nvSpPr>
          <p:cNvPr id="223234" name="Line 2"/>
          <p:cNvSpPr>
            <a:spLocks noChangeShapeType="1"/>
          </p:cNvSpPr>
          <p:nvPr/>
        </p:nvSpPr>
        <p:spPr bwMode="auto">
          <a:xfrm>
            <a:off x="1295400" y="634365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4767263" y="6400800"/>
            <a:ext cx="3044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974725" y="6308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1295400" y="3067050"/>
            <a:ext cx="327660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0" name="Arc 8"/>
          <p:cNvSpPr>
            <a:spLocks/>
          </p:cNvSpPr>
          <p:nvPr/>
        </p:nvSpPr>
        <p:spPr bwMode="auto">
          <a:xfrm>
            <a:off x="2287588" y="3371850"/>
            <a:ext cx="1479550" cy="1546225"/>
          </a:xfrm>
          <a:custGeom>
            <a:avLst/>
            <a:gdLst>
              <a:gd name="G0" fmla="+- 21600 0 0"/>
              <a:gd name="G1" fmla="+- 906 0 0"/>
              <a:gd name="G2" fmla="+- 21600 0 0"/>
              <a:gd name="T0" fmla="*/ 20733 w 21600"/>
              <a:gd name="T1" fmla="*/ 22489 h 22489"/>
              <a:gd name="T2" fmla="*/ 19 w 21600"/>
              <a:gd name="T3" fmla="*/ 0 h 22489"/>
              <a:gd name="T4" fmla="*/ 21600 w 21600"/>
              <a:gd name="T5" fmla="*/ 906 h 22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489" fill="none" extrusionOk="0">
                <a:moveTo>
                  <a:pt x="20733" y="22488"/>
                </a:moveTo>
                <a:cubicBezTo>
                  <a:pt x="9150" y="22023"/>
                  <a:pt x="0" y="12498"/>
                  <a:pt x="0" y="906"/>
                </a:cubicBezTo>
                <a:cubicBezTo>
                  <a:pt x="-1" y="603"/>
                  <a:pt x="6" y="301"/>
                  <a:pt x="19" y="0"/>
                </a:cubicBezTo>
              </a:path>
              <a:path w="21600" h="22489" stroke="0" extrusionOk="0">
                <a:moveTo>
                  <a:pt x="20733" y="22488"/>
                </a:moveTo>
                <a:cubicBezTo>
                  <a:pt x="9150" y="22023"/>
                  <a:pt x="0" y="12498"/>
                  <a:pt x="0" y="906"/>
                </a:cubicBezTo>
                <a:cubicBezTo>
                  <a:pt x="-1" y="603"/>
                  <a:pt x="6" y="301"/>
                  <a:pt x="19" y="0"/>
                </a:cubicBezTo>
                <a:lnTo>
                  <a:pt x="21600" y="90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2514600" y="4057650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 b="1"/>
              <a:t>•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2727325" y="4022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3717925" y="4708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3565525" y="58483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-w/r</a:t>
            </a:r>
          </a:p>
        </p:txBody>
      </p:sp>
      <p:sp>
        <p:nvSpPr>
          <p:cNvPr id="223245" name="Arc 13"/>
          <p:cNvSpPr>
            <a:spLocks/>
          </p:cNvSpPr>
          <p:nvPr/>
        </p:nvSpPr>
        <p:spPr bwMode="auto">
          <a:xfrm>
            <a:off x="4121150" y="5976938"/>
            <a:ext cx="912813" cy="423862"/>
          </a:xfrm>
          <a:custGeom>
            <a:avLst/>
            <a:gdLst>
              <a:gd name="G0" fmla="+- 21577 0 0"/>
              <a:gd name="G1" fmla="+- 9457 0 0"/>
              <a:gd name="G2" fmla="+- 21600 0 0"/>
              <a:gd name="T0" fmla="*/ 0 w 21577"/>
              <a:gd name="T1" fmla="*/ 8460 h 9457"/>
              <a:gd name="T2" fmla="*/ 2157 w 21577"/>
              <a:gd name="T3" fmla="*/ 0 h 9457"/>
              <a:gd name="T4" fmla="*/ 21577 w 21577"/>
              <a:gd name="T5" fmla="*/ 9457 h 9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7" h="9457" fill="none" extrusionOk="0">
                <a:moveTo>
                  <a:pt x="0" y="8460"/>
                </a:moveTo>
                <a:cubicBezTo>
                  <a:pt x="135" y="5522"/>
                  <a:pt x="869" y="2643"/>
                  <a:pt x="2157" y="0"/>
                </a:cubicBezTo>
              </a:path>
              <a:path w="21577" h="9457" stroke="0" extrusionOk="0">
                <a:moveTo>
                  <a:pt x="0" y="8460"/>
                </a:moveTo>
                <a:cubicBezTo>
                  <a:pt x="135" y="5522"/>
                  <a:pt x="869" y="2643"/>
                  <a:pt x="2157" y="0"/>
                </a:cubicBezTo>
                <a:lnTo>
                  <a:pt x="21577" y="945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899592" y="548680"/>
            <a:ext cx="7406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Όλες οι τιμές των εισροών μεταβάλλονται</a:t>
            </a:r>
            <a:endParaRPr lang="en-US" sz="2400" b="1" dirty="0"/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 flipV="1">
            <a:off x="1295400" y="1676400"/>
            <a:ext cx="0" cy="4667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1447800" y="1631950"/>
            <a:ext cx="1866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K </a:t>
            </a:r>
            <a:r>
              <a:rPr lang="en-GB" sz="2400" dirty="0" smtClean="0"/>
              <a:t>(</a:t>
            </a:r>
            <a:r>
              <a:rPr lang="el-GR" sz="2400" dirty="0" smtClean="0"/>
              <a:t>Κεφάλαιο</a:t>
            </a:r>
          </a:p>
          <a:p>
            <a:r>
              <a:rPr lang="el-GR" sz="2400" dirty="0" smtClean="0"/>
              <a:t>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B78A-6BA5-4437-901E-D53196F7E0D7}" type="slidenum">
              <a:rPr lang="en-US"/>
              <a:pPr/>
              <a:t>31</a:t>
            </a:fld>
            <a:endParaRPr lang="en-US"/>
          </a:p>
        </p:txBody>
      </p:sp>
      <p:sp>
        <p:nvSpPr>
          <p:cNvPr id="222210" name="Line 2"/>
          <p:cNvSpPr>
            <a:spLocks noChangeShapeType="1"/>
          </p:cNvSpPr>
          <p:nvPr/>
        </p:nvSpPr>
        <p:spPr bwMode="auto">
          <a:xfrm>
            <a:off x="1295400" y="634365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1" name="Line 3"/>
          <p:cNvSpPr>
            <a:spLocks noChangeShapeType="1"/>
          </p:cNvSpPr>
          <p:nvPr/>
        </p:nvSpPr>
        <p:spPr bwMode="auto">
          <a:xfrm flipV="1">
            <a:off x="1295400" y="1676400"/>
            <a:ext cx="0" cy="4667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4767263" y="6400800"/>
            <a:ext cx="3044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L </a:t>
            </a:r>
            <a:r>
              <a:rPr lang="en-GB" sz="2400" dirty="0" smtClean="0"/>
              <a:t>(</a:t>
            </a:r>
            <a:r>
              <a:rPr lang="el-GR" sz="2400" dirty="0" smtClean="0"/>
              <a:t>Εργασία ανά έτος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1447800" y="1631950"/>
            <a:ext cx="1822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K (</a:t>
            </a:r>
            <a:r>
              <a:rPr lang="el-GR" sz="2400"/>
              <a:t>υπηρεσίες</a:t>
            </a:r>
          </a:p>
          <a:p>
            <a:r>
              <a:rPr lang="el-GR" sz="2400"/>
              <a:t>Κεφαλαίου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974725" y="6308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1295400" y="3067050"/>
            <a:ext cx="327660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Arc 8"/>
          <p:cNvSpPr>
            <a:spLocks/>
          </p:cNvSpPr>
          <p:nvPr/>
        </p:nvSpPr>
        <p:spPr bwMode="auto">
          <a:xfrm>
            <a:off x="2287588" y="3371850"/>
            <a:ext cx="1479550" cy="1546225"/>
          </a:xfrm>
          <a:custGeom>
            <a:avLst/>
            <a:gdLst>
              <a:gd name="G0" fmla="+- 21600 0 0"/>
              <a:gd name="G1" fmla="+- 906 0 0"/>
              <a:gd name="G2" fmla="+- 21600 0 0"/>
              <a:gd name="T0" fmla="*/ 20733 w 21600"/>
              <a:gd name="T1" fmla="*/ 22489 h 22489"/>
              <a:gd name="T2" fmla="*/ 19 w 21600"/>
              <a:gd name="T3" fmla="*/ 0 h 22489"/>
              <a:gd name="T4" fmla="*/ 21600 w 21600"/>
              <a:gd name="T5" fmla="*/ 906 h 22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489" fill="none" extrusionOk="0">
                <a:moveTo>
                  <a:pt x="20733" y="22488"/>
                </a:moveTo>
                <a:cubicBezTo>
                  <a:pt x="9150" y="22023"/>
                  <a:pt x="0" y="12498"/>
                  <a:pt x="0" y="906"/>
                </a:cubicBezTo>
                <a:cubicBezTo>
                  <a:pt x="-1" y="603"/>
                  <a:pt x="6" y="301"/>
                  <a:pt x="19" y="0"/>
                </a:cubicBezTo>
              </a:path>
              <a:path w="21600" h="22489" stroke="0" extrusionOk="0">
                <a:moveTo>
                  <a:pt x="20733" y="22488"/>
                </a:moveTo>
                <a:cubicBezTo>
                  <a:pt x="9150" y="22023"/>
                  <a:pt x="0" y="12498"/>
                  <a:pt x="0" y="906"/>
                </a:cubicBezTo>
                <a:cubicBezTo>
                  <a:pt x="-1" y="603"/>
                  <a:pt x="6" y="301"/>
                  <a:pt x="19" y="0"/>
                </a:cubicBezTo>
                <a:lnTo>
                  <a:pt x="21600" y="90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514600" y="4057650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 b="1"/>
              <a:t>•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2727325" y="4022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3717925" y="4708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3565525" y="58483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-w/r</a:t>
            </a:r>
          </a:p>
        </p:txBody>
      </p:sp>
      <p:sp>
        <p:nvSpPr>
          <p:cNvPr id="222221" name="Arc 13"/>
          <p:cNvSpPr>
            <a:spLocks/>
          </p:cNvSpPr>
          <p:nvPr/>
        </p:nvSpPr>
        <p:spPr bwMode="auto">
          <a:xfrm>
            <a:off x="4121150" y="5976938"/>
            <a:ext cx="912813" cy="423862"/>
          </a:xfrm>
          <a:custGeom>
            <a:avLst/>
            <a:gdLst>
              <a:gd name="G0" fmla="+- 21577 0 0"/>
              <a:gd name="G1" fmla="+- 9457 0 0"/>
              <a:gd name="G2" fmla="+- 21600 0 0"/>
              <a:gd name="T0" fmla="*/ 0 w 21577"/>
              <a:gd name="T1" fmla="*/ 8460 h 9457"/>
              <a:gd name="T2" fmla="*/ 2157 w 21577"/>
              <a:gd name="T3" fmla="*/ 0 h 9457"/>
              <a:gd name="T4" fmla="*/ 21577 w 21577"/>
              <a:gd name="T5" fmla="*/ 9457 h 9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7" h="9457" fill="none" extrusionOk="0">
                <a:moveTo>
                  <a:pt x="0" y="8460"/>
                </a:moveTo>
                <a:cubicBezTo>
                  <a:pt x="135" y="5522"/>
                  <a:pt x="869" y="2643"/>
                  <a:pt x="2157" y="0"/>
                </a:cubicBezTo>
              </a:path>
              <a:path w="21577" h="9457" stroke="0" extrusionOk="0">
                <a:moveTo>
                  <a:pt x="0" y="8460"/>
                </a:moveTo>
                <a:cubicBezTo>
                  <a:pt x="135" y="5522"/>
                  <a:pt x="869" y="2643"/>
                  <a:pt x="2157" y="0"/>
                </a:cubicBezTo>
                <a:lnTo>
                  <a:pt x="21577" y="945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 flipH="1">
            <a:off x="1295400" y="44386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3" name="Line 15"/>
          <p:cNvSpPr>
            <a:spLocks noChangeShapeType="1"/>
          </p:cNvSpPr>
          <p:nvPr/>
        </p:nvSpPr>
        <p:spPr bwMode="auto">
          <a:xfrm>
            <a:off x="2743200" y="44386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2574925" y="6308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1</a:t>
            </a:r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822325" y="4251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2</a:t>
            </a:r>
          </a:p>
        </p:txBody>
      </p:sp>
      <p:sp>
        <p:nvSpPr>
          <p:cNvPr id="222228" name="Text Box 20"/>
          <p:cNvSpPr txBox="1">
            <a:spLocks noChangeArrowheads="1"/>
          </p:cNvSpPr>
          <p:nvPr/>
        </p:nvSpPr>
        <p:spPr bwMode="auto">
          <a:xfrm>
            <a:off x="838200" y="609600"/>
            <a:ext cx="76942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>
                <a:solidFill>
                  <a:srgbClr val="FFB016"/>
                </a:solidFill>
              </a:rPr>
              <a:t> </a:t>
            </a:r>
            <a:r>
              <a:rPr lang="el-GR" altLang="ja-JP" sz="24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Όλες οι τιμές των εισροών μεταβάλλονται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76B-1F4C-4F16-ADDF-C52045D44BAE}" type="slidenum">
              <a:rPr lang="en-US"/>
              <a:pPr/>
              <a:t>32</a:t>
            </a:fld>
            <a:endParaRPr lang="en-US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619672" y="3573016"/>
            <a:ext cx="46426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TC(Q</a:t>
            </a:r>
            <a:r>
              <a:rPr lang="en-GB" sz="2400" dirty="0"/>
              <a:t>, 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w, 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r) = (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w)</a:t>
            </a:r>
            <a:r>
              <a:rPr lang="en-GB" sz="2400" baseline="30000" dirty="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r)</a:t>
            </a:r>
            <a:r>
              <a:rPr lang="en-GB" sz="2400" baseline="30000" dirty="0" smtClean="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Q/25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 λ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2400" dirty="0" err="1">
                <a:ea typeface="Arial Unicode MS" pitchFamily="34" charset="-128"/>
                <a:cs typeface="Arial Unicode MS" pitchFamily="34" charset="-128"/>
              </a:rPr>
              <a:t>wr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GB" sz="2400" baseline="30000" dirty="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Q/25 </a:t>
            </a:r>
            <a:endParaRPr lang="el-GR" sz="24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λ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TC(</a:t>
            </a:r>
            <a:r>
              <a:rPr lang="en-GB" sz="2400" dirty="0" err="1">
                <a:ea typeface="Arial Unicode MS" pitchFamily="34" charset="-128"/>
                <a:cs typeface="Arial Unicode MS" pitchFamily="34" charset="-128"/>
              </a:rPr>
              <a:t>Q,w,r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187624" y="2492896"/>
            <a:ext cx="6959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>
                <a:solidFill>
                  <a:srgbClr val="FFB016"/>
                </a:solidFill>
              </a:rPr>
              <a:t> </a:t>
            </a:r>
            <a:r>
              <a:rPr lang="el-GR" sz="2400" dirty="0" smtClean="0">
                <a:solidFill>
                  <a:srgbClr val="FFB016"/>
                </a:solidFill>
              </a:rPr>
              <a:t>   </a:t>
            </a:r>
            <a:r>
              <a:rPr lang="en-GB" sz="2400" dirty="0" smtClean="0"/>
              <a:t>TC(Q</a:t>
            </a:r>
            <a:r>
              <a:rPr lang="en-GB" sz="2400" dirty="0"/>
              <a:t>, 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w, r) = (</a:t>
            </a:r>
            <a:r>
              <a:rPr lang="el-GR" sz="2400" dirty="0" err="1">
                <a:ea typeface="Arial Unicode MS" pitchFamily="34" charset="-128"/>
                <a:cs typeface="Arial Unicode MS" pitchFamily="34" charset="-128"/>
              </a:rPr>
              <a:t>wr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GB" sz="2400" baseline="30000" dirty="0" smtClean="0">
                <a:ea typeface="Arial Unicode MS" pitchFamily="34" charset="-128"/>
                <a:cs typeface="Arial Unicode MS" pitchFamily="34" charset="-128"/>
              </a:rPr>
              <a:t>1/2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Q/25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187624" y="620688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Όλες οι τιμές των εισροών μεταβάλλονται</a:t>
            </a:r>
            <a:endParaRPr lang="en-US" sz="2400" b="1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467544" y="2492896"/>
            <a:ext cx="685800" cy="2676451"/>
          </a:xfrm>
          <a:prstGeom prst="curvedRightArrow">
            <a:avLst>
              <a:gd name="adj1" fmla="val 104444"/>
              <a:gd name="adj2" fmla="val 208889"/>
              <a:gd name="adj3" fmla="val 33333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593-86EF-482A-A81A-5257A3A4A2C3}" type="slidenum">
              <a:rPr lang="en-US"/>
              <a:pPr/>
              <a:t>33</a:t>
            </a:fld>
            <a:endParaRPr lang="en-US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23528" y="3212976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l-GR" sz="2400" dirty="0" smtClean="0"/>
              <a:t>είναι </a:t>
            </a:r>
            <a:r>
              <a:rPr lang="el-GR" sz="2400" dirty="0"/>
              <a:t>η συνάρτηση μακροχρόνιου συνολικού κόστους διαιρεμένη με την παραγωγή, </a:t>
            </a:r>
            <a:r>
              <a:rPr lang="en-US" sz="2400" dirty="0"/>
              <a:t>Q</a:t>
            </a:r>
            <a:r>
              <a:rPr lang="el-GR" sz="2400" dirty="0"/>
              <a:t>. </a:t>
            </a:r>
            <a:endParaRPr lang="el-GR" sz="2400" dirty="0" smtClean="0"/>
          </a:p>
          <a:p>
            <a:pPr lvl="1"/>
            <a:endParaRPr lang="en-US" sz="2400" dirty="0"/>
          </a:p>
          <a:p>
            <a:pPr lvl="1"/>
            <a:r>
              <a:rPr lang="el-GR" sz="2400" dirty="0"/>
              <a:t>Δηλαδή η συνάρτηση </a:t>
            </a:r>
            <a:r>
              <a:rPr lang="en-US" sz="2400" dirty="0"/>
              <a:t>LRAC</a:t>
            </a:r>
            <a:r>
              <a:rPr lang="el-GR" sz="2400" dirty="0"/>
              <a:t> μας λέει το ανά μονάδα κόστος παραγωγής της επιχείρησης</a:t>
            </a:r>
            <a:r>
              <a:rPr lang="en-US" sz="2400" dirty="0"/>
              <a:t>…</a:t>
            </a:r>
          </a:p>
          <a:p>
            <a:pPr lvl="1"/>
            <a:endParaRPr lang="en-US" sz="2400" dirty="0"/>
          </a:p>
          <a:p>
            <a:pPr lvl="1" algn="ctr"/>
            <a:r>
              <a:rPr lang="en-US" sz="2400" dirty="0"/>
              <a:t>AC(</a:t>
            </a:r>
            <a:r>
              <a:rPr lang="en-US" sz="2400" dirty="0" err="1"/>
              <a:t>Q,w,r</a:t>
            </a:r>
            <a:r>
              <a:rPr lang="en-US" sz="2400" dirty="0"/>
              <a:t>) = TC(</a:t>
            </a:r>
            <a:r>
              <a:rPr lang="en-US" sz="2400" dirty="0" err="1"/>
              <a:t>Q,w,r</a:t>
            </a:r>
            <a:r>
              <a:rPr lang="en-US" sz="2400" dirty="0"/>
              <a:t>)/</a:t>
            </a: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651788" y="224170"/>
            <a:ext cx="8352730" cy="1339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μακροχρόνιου μέσου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κόστους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483768" y="2852936"/>
            <a:ext cx="7364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/>
              <a:t>Η </a:t>
            </a:r>
            <a:r>
              <a:rPr lang="el-GR" sz="2400" b="1" dirty="0"/>
              <a:t>συνάρτηση μακροχρόνιου μέσου κόστους</a:t>
            </a:r>
            <a:endParaRPr lang="en-US" sz="2400" b="1" dirty="0"/>
          </a:p>
        </p:txBody>
      </p:sp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609600" y="27432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3" grpId="0" autoUpdateAnimBg="0"/>
      <p:bldP spid="1249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6729-E581-4773-9E85-B11F45C84F21}" type="slidenum">
              <a:rPr lang="en-US"/>
              <a:pPr/>
              <a:t>34</a:t>
            </a:fld>
            <a:endParaRPr lang="en-US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76200" y="19812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endParaRPr lang="el-GR" sz="2400" u="sng" dirty="0"/>
          </a:p>
          <a:p>
            <a:pPr lvl="1"/>
            <a:r>
              <a:rPr lang="el-GR" sz="2400" dirty="0"/>
              <a:t>μετράει τον ρυθμό μεταβολής του συνολικού κόστους καθώς μεταβάλλεται η παραγωγή, κρατώντας σταθερές τις τιμές</a:t>
            </a:r>
            <a:r>
              <a:rPr lang="en-US" sz="2400" dirty="0"/>
              <a:t> </a:t>
            </a:r>
            <a:r>
              <a:rPr lang="el-GR" sz="2400" dirty="0"/>
              <a:t>των εισροών.</a:t>
            </a:r>
            <a:r>
              <a:rPr lang="en-US" sz="2400" dirty="0"/>
              <a:t> 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36813" y="1905000"/>
            <a:ext cx="716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Η </a:t>
            </a:r>
            <a:r>
              <a:rPr lang="el-GR" sz="2400" b="1" dirty="0"/>
              <a:t>συνάρτηση μακροχρόνιου οριακού κόστους</a:t>
            </a:r>
            <a:endParaRPr lang="en-US" sz="2400" b="1" dirty="0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043608" y="3645024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1463" lvl="1"/>
            <a:r>
              <a:rPr lang="en-US" sz="2400" dirty="0"/>
              <a:t>MC(</a:t>
            </a:r>
            <a:r>
              <a:rPr lang="en-US" sz="2400" dirty="0" err="1"/>
              <a:t>Q,w,r</a:t>
            </a:r>
            <a:r>
              <a:rPr lang="en-US" sz="2400" dirty="0"/>
              <a:t>) = </a:t>
            </a:r>
            <a:r>
              <a:rPr lang="en-US" sz="2400" dirty="0" smtClean="0"/>
              <a:t>{TC(Q+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err="1" smtClean="0"/>
              <a:t>Q,w,r</a:t>
            </a:r>
            <a:r>
              <a:rPr lang="en-US" sz="2400" dirty="0" smtClean="0"/>
              <a:t>) – TC(</a:t>
            </a:r>
            <a:r>
              <a:rPr lang="en-US" sz="2400" dirty="0" err="1" smtClean="0"/>
              <a:t>Q,w,r</a:t>
            </a:r>
            <a:r>
              <a:rPr lang="en-US" sz="2400" dirty="0" smtClean="0"/>
              <a:t>)}/</a:t>
            </a: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dirty="0" smtClean="0"/>
              <a:t>Q</a:t>
            </a:r>
            <a:endParaRPr lang="en-US" sz="2400" dirty="0"/>
          </a:p>
          <a:p>
            <a:pPr lvl="1"/>
            <a:r>
              <a:rPr lang="el-GR" sz="2400" dirty="0" smtClean="0"/>
              <a:t>		 </a:t>
            </a:r>
            <a:endParaRPr lang="en-US" sz="2400" dirty="0"/>
          </a:p>
          <a:p>
            <a:pPr lvl="1"/>
            <a:r>
              <a:rPr lang="el-GR" sz="2400" dirty="0" smtClean="0"/>
              <a:t>		</a:t>
            </a:r>
            <a:r>
              <a:rPr lang="en-US" sz="2400" dirty="0" smtClean="0"/>
              <a:t>= 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TC(</a:t>
            </a:r>
            <a:r>
              <a:rPr lang="en-US" sz="2400" dirty="0" err="1"/>
              <a:t>Q,w,r</a:t>
            </a:r>
            <a:r>
              <a:rPr lang="en-US" sz="2400" dirty="0"/>
              <a:t>)/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</a:t>
            </a:r>
          </a:p>
          <a:p>
            <a:pPr lvl="1"/>
            <a:endParaRPr lang="en-US" sz="2400" dirty="0"/>
          </a:p>
          <a:p>
            <a:pPr lvl="1"/>
            <a:r>
              <a:rPr lang="el-GR" sz="2400" dirty="0" smtClean="0"/>
              <a:t>	όπου</a:t>
            </a:r>
            <a:r>
              <a:rPr lang="el-GR" sz="2400" dirty="0"/>
              <a:t>: </a:t>
            </a:r>
            <a:r>
              <a:rPr lang="en-US" sz="2400" dirty="0"/>
              <a:t>w</a:t>
            </a:r>
            <a:r>
              <a:rPr lang="el-GR" sz="2400" dirty="0"/>
              <a:t> και </a:t>
            </a:r>
            <a:r>
              <a:rPr lang="en-US" sz="2400" dirty="0"/>
              <a:t>r</a:t>
            </a:r>
            <a:r>
              <a:rPr lang="el-GR" sz="2400" dirty="0"/>
              <a:t> είναι σταθερές</a:t>
            </a:r>
            <a:endParaRPr lang="en-US" sz="2400" dirty="0"/>
          </a:p>
        </p:txBody>
      </p:sp>
      <p:sp>
        <p:nvSpPr>
          <p:cNvPr id="126981" name="WordArt 5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51788" y="224170"/>
            <a:ext cx="8352730" cy="1339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μακροχρόνιου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οριακού κόστους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autoUpdateAnimBg="0"/>
      <p:bldP spid="126980" grpId="0"/>
      <p:bldP spid="12698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97B8-0038-4CF1-B722-D6F731DE4108}" type="slidenum">
              <a:rPr lang="en-US"/>
              <a:pPr/>
              <a:t>35</a:t>
            </a:fld>
            <a:endParaRPr lang="en-US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38200" y="2590800"/>
            <a:ext cx="75438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l-GR" sz="2400" i="1" dirty="0"/>
              <a:t>Θυμηθείτε ότι για τη συνάρτηση παραγωγής </a:t>
            </a:r>
            <a:endParaRPr lang="en-US" sz="2400" i="1" dirty="0"/>
          </a:p>
          <a:p>
            <a:pPr lvl="1">
              <a:lnSpc>
                <a:spcPct val="150000"/>
              </a:lnSpc>
            </a:pPr>
            <a:r>
              <a:rPr lang="en-US" sz="2400" i="1" dirty="0"/>
              <a:t>Q = 50L</a:t>
            </a:r>
            <a:r>
              <a:rPr lang="en-US" sz="2400" i="1" baseline="30000" dirty="0"/>
              <a:t>1/2</a:t>
            </a:r>
            <a:r>
              <a:rPr lang="en-US" sz="2400" i="1" dirty="0"/>
              <a:t>K</a:t>
            </a:r>
            <a:r>
              <a:rPr lang="en-US" sz="2400" i="1" baseline="30000" dirty="0"/>
              <a:t>1/2</a:t>
            </a:r>
            <a:r>
              <a:rPr lang="en-US" sz="2400" i="1" dirty="0"/>
              <a:t>, </a:t>
            </a:r>
            <a:r>
              <a:rPr lang="el-GR" sz="2400" i="1" dirty="0"/>
              <a:t>η συνάρτηση συνολικού κόστους ήταν</a:t>
            </a:r>
            <a:r>
              <a:rPr lang="en-US" sz="2400" i="1" dirty="0"/>
              <a:t> TC(</a:t>
            </a:r>
            <a:r>
              <a:rPr lang="en-US" sz="2400" i="1" dirty="0" err="1"/>
              <a:t>Q,w,r</a:t>
            </a:r>
            <a:r>
              <a:rPr lang="en-US" sz="2400" i="1" dirty="0"/>
              <a:t>) = (Q/25)(</a:t>
            </a:r>
            <a:r>
              <a:rPr lang="en-US" sz="2400" i="1" dirty="0" err="1"/>
              <a:t>wr</a:t>
            </a:r>
            <a:r>
              <a:rPr lang="en-US" sz="2400" i="1" dirty="0"/>
              <a:t>)</a:t>
            </a:r>
            <a:r>
              <a:rPr lang="en-US" sz="2400" i="1" baseline="30000" dirty="0"/>
              <a:t>1/2</a:t>
            </a:r>
            <a:r>
              <a:rPr lang="en-US" sz="2400" i="1" dirty="0"/>
              <a:t>. </a:t>
            </a:r>
          </a:p>
          <a:p>
            <a:pPr lvl="1">
              <a:lnSpc>
                <a:spcPct val="150000"/>
              </a:lnSpc>
            </a:pPr>
            <a:r>
              <a:rPr lang="el-GR" sz="2400" i="1" dirty="0"/>
              <a:t>Αν</a:t>
            </a:r>
            <a:r>
              <a:rPr lang="en-US" sz="2400" i="1" dirty="0"/>
              <a:t> w = 25, </a:t>
            </a:r>
            <a:r>
              <a:rPr lang="el-GR" sz="2400" i="1" dirty="0"/>
              <a:t>και</a:t>
            </a:r>
            <a:r>
              <a:rPr lang="en-US" sz="2400" i="1" dirty="0"/>
              <a:t> r = 100,  TC(Q) = 2Q.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55576" y="1844824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C00000"/>
                </a:solidFill>
              </a:rPr>
              <a:t>Παράδειγμα:</a:t>
            </a:r>
            <a:endParaRPr lang="en-GB" sz="2400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2000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27584" y="404664"/>
            <a:ext cx="7632848" cy="1159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μακροχρόνιου μέσου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κόστους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6200-B3BA-44B8-B735-A6A42502D051}" type="slidenum">
              <a:rPr lang="en-US"/>
              <a:pPr/>
              <a:t>36</a:t>
            </a:fld>
            <a:endParaRPr lang="en-US"/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1792288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l-GR" sz="2400" i="1" dirty="0">
                <a:solidFill>
                  <a:srgbClr val="CC0000"/>
                </a:solidFill>
              </a:rPr>
              <a:t>α</a:t>
            </a:r>
            <a:r>
              <a:rPr lang="en-US" sz="2400" i="1" dirty="0">
                <a:solidFill>
                  <a:srgbClr val="CC0000"/>
                </a:solidFill>
              </a:rPr>
              <a:t>.</a:t>
            </a:r>
            <a:r>
              <a:rPr lang="en-US" sz="2400" i="1" dirty="0"/>
              <a:t> </a:t>
            </a:r>
            <a:r>
              <a:rPr lang="el-GR" sz="2400" i="1" dirty="0"/>
              <a:t>Ποια είναι η συνάρτηση μακροχρόνιου μέσου και οριακού</a:t>
            </a:r>
          </a:p>
          <a:p>
            <a:pPr lvl="1"/>
            <a:r>
              <a:rPr lang="el-GR" sz="2400" i="1" dirty="0"/>
              <a:t>    κόστους </a:t>
            </a:r>
            <a:r>
              <a:rPr lang="el-GR" sz="2400" i="1" dirty="0" smtClean="0"/>
              <a:t>για </a:t>
            </a:r>
            <a:r>
              <a:rPr lang="el-GR" sz="2400" i="1" dirty="0"/>
              <a:t>αυτή τη συνάρτηση παραγωγής;</a:t>
            </a:r>
            <a:endParaRPr lang="en-US" sz="2400" i="1" dirty="0"/>
          </a:p>
          <a:p>
            <a:pPr lvl="1"/>
            <a:endParaRPr lang="en-US" sz="2400" i="1" dirty="0"/>
          </a:p>
          <a:p>
            <a:pPr lvl="1" algn="ctr"/>
            <a:r>
              <a:rPr lang="en-US" sz="2400" dirty="0"/>
              <a:t>AC(</a:t>
            </a:r>
            <a:r>
              <a:rPr lang="en-US" sz="2400" dirty="0" err="1"/>
              <a:t>Q,w,r</a:t>
            </a:r>
            <a:r>
              <a:rPr lang="en-US" sz="2400" dirty="0"/>
              <a:t>) = (</a:t>
            </a:r>
            <a:r>
              <a:rPr lang="en-US" sz="2400" dirty="0" err="1"/>
              <a:t>wr</a:t>
            </a:r>
            <a:r>
              <a:rPr lang="en-US" sz="2400" dirty="0"/>
              <a:t>)</a:t>
            </a:r>
            <a:r>
              <a:rPr lang="en-US" sz="2400" baseline="30000" dirty="0"/>
              <a:t>1/2</a:t>
            </a:r>
            <a:r>
              <a:rPr lang="en-US" sz="2400" dirty="0"/>
              <a:t>/25</a:t>
            </a:r>
          </a:p>
          <a:p>
            <a:pPr lvl="1" algn="ctr"/>
            <a:endParaRPr lang="en-US" sz="2400" dirty="0"/>
          </a:p>
          <a:p>
            <a:pPr lvl="1" algn="ctr"/>
            <a:r>
              <a:rPr lang="en-US" sz="2400" dirty="0"/>
              <a:t>MC(</a:t>
            </a:r>
            <a:r>
              <a:rPr lang="en-US" sz="2400" dirty="0" err="1"/>
              <a:t>Q,w,r</a:t>
            </a:r>
            <a:r>
              <a:rPr lang="en-US" sz="2400" dirty="0"/>
              <a:t>) = (</a:t>
            </a:r>
            <a:r>
              <a:rPr lang="en-US" sz="2400" dirty="0" err="1"/>
              <a:t>wr</a:t>
            </a:r>
            <a:r>
              <a:rPr lang="en-US" sz="2400" dirty="0"/>
              <a:t>)</a:t>
            </a:r>
            <a:r>
              <a:rPr lang="en-US" sz="2400" baseline="30000" dirty="0"/>
              <a:t>1/2</a:t>
            </a:r>
            <a:r>
              <a:rPr lang="en-US" sz="2400" dirty="0"/>
              <a:t>/25</a:t>
            </a:r>
          </a:p>
          <a:p>
            <a:pPr lvl="1"/>
            <a:endParaRPr lang="en-US" sz="2400" i="1" dirty="0"/>
          </a:p>
          <a:p>
            <a:pPr lvl="1"/>
            <a:r>
              <a:rPr lang="el-GR" sz="2400" i="1" dirty="0">
                <a:solidFill>
                  <a:srgbClr val="CC0000"/>
                </a:solidFill>
              </a:rPr>
              <a:t>β</a:t>
            </a:r>
            <a:r>
              <a:rPr lang="en-US" sz="2400" i="1" dirty="0">
                <a:solidFill>
                  <a:srgbClr val="CC0000"/>
                </a:solidFill>
              </a:rPr>
              <a:t>.</a:t>
            </a:r>
            <a:r>
              <a:rPr lang="en-US" sz="2400" i="1" dirty="0"/>
              <a:t> </a:t>
            </a:r>
            <a:r>
              <a:rPr lang="el-GR" sz="2400" i="1" dirty="0"/>
              <a:t>Ποια είναι η συνάρτηση μακροχρόνιου μέσου και οριακού</a:t>
            </a:r>
          </a:p>
          <a:p>
            <a:pPr lvl="1"/>
            <a:r>
              <a:rPr lang="el-GR" sz="2400" i="1" dirty="0"/>
              <a:t>    κόστους όταν</a:t>
            </a:r>
            <a:r>
              <a:rPr lang="el-GR" sz="2400" dirty="0"/>
              <a:t> </a:t>
            </a:r>
            <a:r>
              <a:rPr lang="en-US" sz="2400" i="1" dirty="0"/>
              <a:t>w = 25 </a:t>
            </a:r>
            <a:r>
              <a:rPr lang="el-GR" sz="2400" i="1" dirty="0"/>
              <a:t>και</a:t>
            </a:r>
            <a:r>
              <a:rPr lang="en-US" sz="2400" i="1" dirty="0"/>
              <a:t> r = 100</a:t>
            </a:r>
            <a:r>
              <a:rPr lang="el-GR" sz="2400" i="1" dirty="0"/>
              <a:t>;</a:t>
            </a:r>
            <a:endParaRPr lang="en-US" sz="2400" i="1" dirty="0"/>
          </a:p>
          <a:p>
            <a:pPr lvl="1"/>
            <a:endParaRPr lang="en-US" sz="2400" i="1" dirty="0"/>
          </a:p>
          <a:p>
            <a:pPr lvl="1" algn="ctr"/>
            <a:r>
              <a:rPr lang="en-US" sz="2400" dirty="0"/>
              <a:t>AC(Q) = 2Q/Q = 2.</a:t>
            </a:r>
          </a:p>
          <a:p>
            <a:pPr lvl="1" algn="ctr"/>
            <a:endParaRPr lang="en-US" sz="2400" i="1" dirty="0"/>
          </a:p>
          <a:p>
            <a:pPr lvl="1" algn="ctr"/>
            <a:r>
              <a:rPr lang="en-US" sz="2400" dirty="0"/>
              <a:t>MC(Q) = 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(2Q)/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 = 2.</a:t>
            </a:r>
          </a:p>
          <a:p>
            <a:pPr lvl="1" algn="ctr"/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51788" y="404664"/>
            <a:ext cx="773663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</a:t>
            </a:r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μακροχρόνιου μέσου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κόστους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5115-75B0-4C67-9D2C-12287D7A3339}" type="slidenum">
              <a:rPr lang="en-US"/>
              <a:pPr/>
              <a:t>37</a:t>
            </a:fld>
            <a:endParaRPr lang="en-US"/>
          </a:p>
        </p:txBody>
      </p:sp>
      <p:sp>
        <p:nvSpPr>
          <p:cNvPr id="176130" name="Line 2"/>
          <p:cNvSpPr>
            <a:spLocks noChangeShapeType="1"/>
          </p:cNvSpPr>
          <p:nvPr/>
        </p:nvSpPr>
        <p:spPr bwMode="auto">
          <a:xfrm>
            <a:off x="1439863" y="635317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042988" y="62420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011863" y="64008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1439863" y="3914775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7443788" y="3575050"/>
            <a:ext cx="151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 =</a:t>
            </a:r>
          </a:p>
          <a:p>
            <a:r>
              <a:rPr lang="en-GB" sz="2400" b="1"/>
              <a:t>MC(Q) = 2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982663" y="3686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2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838200" y="65405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Kαμπ</a:t>
            </a:r>
            <a:r>
              <a:rPr lang="en-GB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ύλες μέσου και οριακού κόστους</a:t>
            </a:r>
            <a:endParaRPr lang="en-GB" sz="2400">
              <a:ea typeface="Arial Unicode MS" pitchFamily="34" charset="-128"/>
              <a:cs typeface="Arial Unicode MS" pitchFamily="34" charset="-128"/>
            </a:endParaRPr>
          </a:p>
          <a:p>
            <a:endParaRPr lang="en-US" sz="2000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V="1">
            <a:off x="1447800" y="1676400"/>
            <a:ext cx="0" cy="472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76200" y="1600200"/>
            <a:ext cx="13099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AC, MC</a:t>
            </a:r>
          </a:p>
          <a:p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ανά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μονάδα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3B5A-15FB-4274-9B06-62493A8EA7CE}" type="slidenum">
              <a:rPr lang="en-US"/>
              <a:pPr/>
              <a:t>38</a:t>
            </a:fld>
            <a:endParaRPr lang="en-US"/>
          </a:p>
        </p:txBody>
      </p:sp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439863" y="635317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042988" y="62420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6011863" y="64008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1439863" y="3914775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7443788" y="3575050"/>
            <a:ext cx="151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 =</a:t>
            </a:r>
          </a:p>
          <a:p>
            <a:r>
              <a:rPr lang="en-GB" sz="2400" b="1"/>
              <a:t>MC(Q) = 2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982663" y="3686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2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>
            <a:off x="3344863" y="391477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3024188" y="6318250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1M</a:t>
            </a:r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838200" y="65405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Καμπύλες μέσου και οριακού κόστους</a:t>
            </a:r>
            <a:endParaRPr lang="en-US" sz="2400" b="1" dirty="0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 flipV="1">
            <a:off x="1447800" y="1676400"/>
            <a:ext cx="0" cy="472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76200" y="1600200"/>
            <a:ext cx="13099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AC, MC</a:t>
            </a:r>
          </a:p>
          <a:p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</a:t>
            </a: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μονάδα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5B1C-6B3A-41EC-B236-5FFC24F19CA8}" type="slidenum">
              <a:rPr lang="en-US"/>
              <a:pPr/>
              <a:t>39</a:t>
            </a:fld>
            <a:endParaRPr lang="en-US"/>
          </a:p>
        </p:txBody>
      </p:sp>
      <p:sp>
        <p:nvSpPr>
          <p:cNvPr id="225282" name="Line 2"/>
          <p:cNvSpPr>
            <a:spLocks noChangeShapeType="1"/>
          </p:cNvSpPr>
          <p:nvPr/>
        </p:nvSpPr>
        <p:spPr bwMode="auto">
          <a:xfrm>
            <a:off x="1439863" y="635317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3" name="Line 3"/>
          <p:cNvSpPr>
            <a:spLocks noChangeShapeType="1"/>
          </p:cNvSpPr>
          <p:nvPr/>
        </p:nvSpPr>
        <p:spPr bwMode="auto">
          <a:xfrm flipV="1">
            <a:off x="1447800" y="1676400"/>
            <a:ext cx="0" cy="472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042988" y="62420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011863" y="64008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1439863" y="3914775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7443788" y="3575050"/>
            <a:ext cx="151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 =</a:t>
            </a:r>
          </a:p>
          <a:p>
            <a:r>
              <a:rPr lang="en-GB" sz="2400" b="1"/>
              <a:t>MC(Q) = 2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982663" y="36861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2</a:t>
            </a:r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>
            <a:off x="3344863" y="391477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5173663" y="391477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3024188" y="6318250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1M                   2M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76200" y="1600200"/>
            <a:ext cx="13099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AC, MC</a:t>
            </a:r>
          </a:p>
          <a:p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</a:t>
            </a: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μονάδα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838200" y="65405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Καμπύλες  μέσου και  οριακού  κόστους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8EFD-1978-4BC8-BAC4-E9EF27E677CF}" type="slidenum">
              <a:rPr lang="en-US"/>
              <a:pPr/>
              <a:t>4</a:t>
            </a:fld>
            <a:endParaRPr 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52400" y="1916113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    1.</a:t>
            </a:r>
            <a:r>
              <a:rPr lang="en-US" sz="2400" dirty="0"/>
              <a:t> </a:t>
            </a:r>
            <a:r>
              <a:rPr lang="el-GR" sz="2400" dirty="0"/>
              <a:t>Εισαγωγή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-428625" y="2405063"/>
            <a:ext cx="9572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400" dirty="0">
                <a:solidFill>
                  <a:srgbClr val="CC0000"/>
                </a:solidFill>
              </a:rPr>
              <a:t>2.</a:t>
            </a:r>
            <a:r>
              <a:rPr lang="en-US" sz="2400" dirty="0"/>
              <a:t> </a:t>
            </a:r>
            <a:r>
              <a:rPr lang="el-GR" sz="2400" dirty="0"/>
              <a:t>Συναρτήσεις μακροχρονίου κόστους</a:t>
            </a:r>
            <a:endParaRPr lang="en-US" sz="2400" dirty="0"/>
          </a:p>
          <a:p>
            <a:pPr lvl="2"/>
            <a:r>
              <a:rPr lang="en-US" sz="2400" dirty="0">
                <a:solidFill>
                  <a:srgbClr val="CC0000"/>
                </a:solidFill>
              </a:rPr>
              <a:t>    •</a:t>
            </a:r>
            <a:r>
              <a:rPr lang="en-US" sz="2400" dirty="0"/>
              <a:t>  </a:t>
            </a:r>
            <a:r>
              <a:rPr lang="el-GR" sz="2400" dirty="0"/>
              <a:t>Μετατοπίσεις</a:t>
            </a:r>
            <a:r>
              <a:rPr lang="el-GR" dirty="0"/>
              <a:t> </a:t>
            </a:r>
            <a:r>
              <a:rPr lang="en-US" sz="2400" dirty="0"/>
              <a:t> </a:t>
            </a:r>
          </a:p>
          <a:p>
            <a:pPr lvl="2"/>
            <a:r>
              <a:rPr lang="en-US" sz="2400" dirty="0">
                <a:solidFill>
                  <a:srgbClr val="CC0000"/>
                </a:solidFill>
              </a:rPr>
              <a:t>    • </a:t>
            </a:r>
            <a:r>
              <a:rPr lang="en-US" sz="2400" dirty="0"/>
              <a:t> </a:t>
            </a:r>
            <a:r>
              <a:rPr lang="el-GR" sz="2400" dirty="0"/>
              <a:t>Συναρτήσεις μακροχρόνιου μέσου και οριακού κόστους</a:t>
            </a:r>
            <a:endParaRPr lang="en-US" sz="2400" dirty="0"/>
          </a:p>
          <a:p>
            <a:pPr lvl="2"/>
            <a:r>
              <a:rPr lang="en-US" sz="2400" dirty="0"/>
              <a:t>    </a:t>
            </a:r>
            <a:r>
              <a:rPr lang="en-US" sz="2400" dirty="0">
                <a:solidFill>
                  <a:srgbClr val="CC0000"/>
                </a:solidFill>
              </a:rPr>
              <a:t>•</a:t>
            </a:r>
            <a:r>
              <a:rPr lang="en-US" sz="2400" dirty="0"/>
              <a:t>  </a:t>
            </a:r>
            <a:r>
              <a:rPr lang="el-GR" sz="2400" dirty="0"/>
              <a:t>Οικονομίες κλίμακας</a:t>
            </a:r>
            <a:endParaRPr lang="en-US" sz="2400" dirty="0"/>
          </a:p>
          <a:p>
            <a:pPr lvl="2"/>
            <a:r>
              <a:rPr lang="en-US" sz="2400" dirty="0">
                <a:solidFill>
                  <a:srgbClr val="CC0000"/>
                </a:solidFill>
              </a:rPr>
              <a:t>   </a:t>
            </a:r>
            <a:endParaRPr lang="en-US" sz="2400" dirty="0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4005064"/>
            <a:ext cx="88914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39738" lvl="2"/>
            <a:r>
              <a:rPr lang="en-US" sz="2400" dirty="0">
                <a:solidFill>
                  <a:srgbClr val="CC0000"/>
                </a:solidFill>
              </a:rPr>
              <a:t>3.</a:t>
            </a:r>
            <a:r>
              <a:rPr lang="en-US" sz="2400" dirty="0"/>
              <a:t> </a:t>
            </a:r>
            <a:r>
              <a:rPr lang="el-GR" sz="2400" dirty="0" smtClean="0"/>
              <a:t> Συναρτήσεις </a:t>
            </a:r>
            <a:r>
              <a:rPr lang="el-GR" sz="2400" dirty="0"/>
              <a:t>βραχυχρόνιου κόστους</a:t>
            </a:r>
            <a:endParaRPr lang="en-US" sz="2400" dirty="0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67544" y="4653136"/>
            <a:ext cx="7766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n-US" sz="2400" dirty="0" smtClean="0">
                <a:solidFill>
                  <a:srgbClr val="CC0000"/>
                </a:solidFill>
              </a:rPr>
              <a:t>4</a:t>
            </a:r>
            <a:r>
              <a:rPr lang="en-US" sz="2400" dirty="0">
                <a:solidFill>
                  <a:srgbClr val="CC0000"/>
                </a:solidFill>
              </a:rPr>
              <a:t>.</a:t>
            </a:r>
            <a:r>
              <a:rPr lang="en-US" sz="2400" dirty="0"/>
              <a:t> </a:t>
            </a:r>
            <a:r>
              <a:rPr lang="el-GR" sz="2400" dirty="0"/>
              <a:t>Η σχέση ανάμεσα στις συναρτήσεις μακροχρόνιου</a:t>
            </a:r>
          </a:p>
          <a:p>
            <a:pPr lvl="2"/>
            <a:r>
              <a:rPr lang="el-GR" sz="2400" dirty="0"/>
              <a:t>    και βραχυχρόνιου κόστους</a:t>
            </a:r>
            <a:endParaRPr lang="en-US" sz="2400" dirty="0"/>
          </a:p>
        </p:txBody>
      </p:sp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Unicode MS"/>
                <a:ea typeface="Arial Unicode MS"/>
                <a:cs typeface="Arial Unicode MS"/>
              </a:rPr>
              <a:t>Επισκόπηση</a:t>
            </a:r>
            <a:endParaRPr lang="en-US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  <p:bldP spid="76807" grpId="0" autoUpdateAnimBg="0"/>
      <p:bldP spid="76808" grpId="0" autoUpdateAnimBg="0"/>
      <p:bldP spid="768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487F-D275-453A-BDAE-1BBD21A52408}" type="slidenum">
              <a:rPr lang="en-US"/>
              <a:pPr/>
              <a:t>40</a:t>
            </a:fld>
            <a:endParaRPr lang="en-US"/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323528" y="1988840"/>
            <a:ext cx="84249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l-GR" sz="2400" i="1" dirty="0" smtClean="0"/>
              <a:t>Υποθέστε </a:t>
            </a:r>
            <a:r>
              <a:rPr lang="el-GR" sz="2400" i="1" dirty="0"/>
              <a:t>ότι το</a:t>
            </a:r>
            <a:r>
              <a:rPr lang="el-GR" dirty="0"/>
              <a:t> </a:t>
            </a:r>
            <a:r>
              <a:rPr lang="en-US" sz="2400" i="1" dirty="0"/>
              <a:t>w </a:t>
            </a:r>
            <a:r>
              <a:rPr lang="el-GR" sz="2400" i="1" dirty="0"/>
              <a:t>και το</a:t>
            </a:r>
            <a:r>
              <a:rPr lang="en-US" sz="2400" i="1" dirty="0"/>
              <a:t> r </a:t>
            </a:r>
            <a:r>
              <a:rPr lang="el-GR" sz="2400" i="1" dirty="0"/>
              <a:t>είναι σταθερά</a:t>
            </a:r>
            <a:r>
              <a:rPr lang="en-US" sz="2400" i="1" dirty="0"/>
              <a:t>…</a:t>
            </a:r>
          </a:p>
          <a:p>
            <a:pPr lvl="1"/>
            <a:endParaRPr lang="en-US" sz="2400" i="1" dirty="0"/>
          </a:p>
          <a:p>
            <a:pPr marL="87313" lvl="1">
              <a:buFont typeface="Symbol" pitchFamily="18" charset="2"/>
              <a:buNone/>
            </a:pPr>
            <a:r>
              <a:rPr lang="el-GR" sz="2400" dirty="0">
                <a:solidFill>
                  <a:srgbClr val="CC0000"/>
                </a:solidFill>
              </a:rPr>
              <a:t>• </a:t>
            </a:r>
            <a:r>
              <a:rPr lang="el-GR" sz="2400" dirty="0"/>
              <a:t> Όταν το οριακό κόστος είναι </a:t>
            </a:r>
            <a:r>
              <a:rPr lang="el-GR" sz="2400" i="1" dirty="0"/>
              <a:t>μικρότερο</a:t>
            </a:r>
            <a:r>
              <a:rPr lang="el-GR" sz="2400" dirty="0"/>
              <a:t> από το μέσο κόστος</a:t>
            </a:r>
            <a:r>
              <a:rPr lang="el-GR" sz="2400" dirty="0" smtClean="0"/>
              <a:t>, το </a:t>
            </a:r>
            <a:r>
              <a:rPr lang="el-GR" sz="2400" dirty="0"/>
              <a:t>μέσο κόστος </a:t>
            </a:r>
            <a:r>
              <a:rPr lang="el-GR" sz="2400" i="1" dirty="0"/>
              <a:t>μειώνεται </a:t>
            </a:r>
            <a:r>
              <a:rPr lang="el-GR" sz="2400" i="1" dirty="0" smtClean="0"/>
              <a:t>καθώς  αυ</a:t>
            </a:r>
            <a:r>
              <a:rPr lang="el-GR" sz="2400" dirty="0" smtClean="0"/>
              <a:t>ξάνει η </a:t>
            </a:r>
            <a:r>
              <a:rPr lang="el-GR" sz="2400" i="1" dirty="0" smtClean="0"/>
              <a:t>ποσότητα</a:t>
            </a:r>
            <a:r>
              <a:rPr lang="el-GR" sz="2400" dirty="0"/>
              <a:t>. </a:t>
            </a:r>
            <a:endParaRPr lang="el-GR" sz="2400" dirty="0" smtClean="0"/>
          </a:p>
          <a:p>
            <a:pPr marL="87313" lvl="1">
              <a:buFont typeface="Symbol" pitchFamily="18" charset="2"/>
              <a:buNone/>
            </a:pP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    Δηλαδή, αν</a:t>
            </a:r>
            <a:r>
              <a:rPr lang="el-GR" dirty="0"/>
              <a:t> </a:t>
            </a:r>
            <a:r>
              <a:rPr lang="en-US" sz="2400" dirty="0"/>
              <a:t>MC(Q) &lt; AC(Q), </a:t>
            </a:r>
            <a:r>
              <a:rPr lang="el-GR" sz="2400" dirty="0"/>
              <a:t>το </a:t>
            </a:r>
            <a:r>
              <a:rPr lang="en-US" sz="2400" dirty="0" smtClean="0"/>
              <a:t>AC(Q)</a:t>
            </a:r>
            <a:r>
              <a:rPr lang="el-GR" sz="2400" dirty="0" smtClean="0"/>
              <a:t> μειώνεται καθώς αυξάνει το </a:t>
            </a:r>
            <a:r>
              <a:rPr lang="en-US" sz="2400" dirty="0" smtClean="0"/>
              <a:t>Q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31075" name="WordArt 3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778824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Ποια είναι η σχέση </a:t>
            </a:r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ανάμεσα στο μέσο 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και το οριακό </a:t>
            </a:r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κόστος;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9AB3-FE03-46B4-9C88-BDB550E2454A}" type="slidenum">
              <a:rPr lang="en-US"/>
              <a:pPr/>
              <a:t>41</a:t>
            </a:fld>
            <a:endParaRPr lang="en-US"/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95536" y="1844824"/>
            <a:ext cx="8215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lvl="1">
              <a:buFont typeface="Symbol" pitchFamily="18" charset="2"/>
              <a:buNone/>
            </a:pPr>
            <a:r>
              <a:rPr lang="el-GR" sz="2400" dirty="0" smtClean="0">
                <a:solidFill>
                  <a:srgbClr val="CC0000"/>
                </a:solidFill>
              </a:rPr>
              <a:t>• </a:t>
            </a:r>
            <a:r>
              <a:rPr lang="el-GR" sz="2400" dirty="0" smtClean="0"/>
              <a:t> </a:t>
            </a:r>
            <a:r>
              <a:rPr lang="el-GR" sz="2400" dirty="0"/>
              <a:t>Όταν το οριακό κόστος είναι </a:t>
            </a:r>
            <a:r>
              <a:rPr lang="el-GR" sz="2400" i="1" dirty="0"/>
              <a:t>μεγαλύτερο</a:t>
            </a:r>
            <a:r>
              <a:rPr lang="el-GR" sz="2400" dirty="0"/>
              <a:t> από το μέσο</a:t>
            </a:r>
            <a:endParaRPr lang="en-US" sz="2400" dirty="0"/>
          </a:p>
          <a:p>
            <a:pPr lvl="1">
              <a:buFont typeface="Symbol" pitchFamily="18" charset="2"/>
              <a:buNone/>
            </a:pPr>
            <a:r>
              <a:rPr lang="en-US" sz="2400" dirty="0"/>
              <a:t>  </a:t>
            </a:r>
            <a:r>
              <a:rPr lang="el-GR" sz="2400" dirty="0" smtClean="0"/>
              <a:t>κόστος</a:t>
            </a:r>
            <a:r>
              <a:rPr lang="el-GR" sz="2400" dirty="0"/>
              <a:t>, το μέσο κόστος </a:t>
            </a:r>
            <a:r>
              <a:rPr lang="el-GR" sz="2400" i="1" dirty="0"/>
              <a:t>αυξάνεται </a:t>
            </a:r>
            <a:r>
              <a:rPr lang="el-GR" sz="2400" i="1" dirty="0" smtClean="0"/>
              <a:t>με την ποσότητα</a:t>
            </a:r>
            <a:r>
              <a:rPr lang="el-GR" sz="2400" dirty="0"/>
              <a:t>.</a:t>
            </a:r>
          </a:p>
          <a:p>
            <a:pPr lvl="1">
              <a:buFont typeface="Symbol" pitchFamily="18" charset="2"/>
              <a:buNone/>
            </a:pPr>
            <a:r>
              <a:rPr lang="el-GR" sz="2400" dirty="0"/>
              <a:t>  </a:t>
            </a:r>
            <a:r>
              <a:rPr lang="el-GR" sz="2400" dirty="0" smtClean="0"/>
              <a:t>Δηλαδή</a:t>
            </a:r>
            <a:r>
              <a:rPr lang="el-GR" sz="2400" dirty="0"/>
              <a:t>, αν </a:t>
            </a:r>
            <a:r>
              <a:rPr lang="en-US" sz="2400" dirty="0"/>
              <a:t>MC(Q) &gt; AC(Q), AC(Q) </a:t>
            </a:r>
            <a:r>
              <a:rPr lang="el-GR" sz="2400" dirty="0"/>
              <a:t>αυξάνεται </a:t>
            </a:r>
            <a:r>
              <a:rPr lang="el-GR" sz="2400" dirty="0" smtClean="0"/>
              <a:t>με το </a:t>
            </a:r>
            <a:r>
              <a:rPr lang="en-US" sz="2400" dirty="0" smtClean="0"/>
              <a:t>Q</a:t>
            </a:r>
            <a:r>
              <a:rPr lang="en-US" sz="2400" dirty="0"/>
              <a:t>.</a:t>
            </a:r>
          </a:p>
          <a:p>
            <a:pPr lvl="1"/>
            <a:endParaRPr lang="en-GB" sz="2400" dirty="0"/>
          </a:p>
          <a:p>
            <a:pPr marL="255588" lvl="1">
              <a:buFont typeface="Symbol" pitchFamily="18" charset="2"/>
              <a:buNone/>
            </a:pPr>
            <a:r>
              <a:rPr lang="el-GR" sz="2400" dirty="0" smtClean="0">
                <a:solidFill>
                  <a:srgbClr val="CC0000"/>
                </a:solidFill>
              </a:rPr>
              <a:t>•</a:t>
            </a:r>
            <a:r>
              <a:rPr lang="el-GR" sz="2400" dirty="0" smtClean="0"/>
              <a:t>  </a:t>
            </a:r>
            <a:r>
              <a:rPr lang="el-GR" sz="2400" dirty="0"/>
              <a:t>Όταν το οριακό κόστος είναι </a:t>
            </a:r>
            <a:r>
              <a:rPr lang="el-GR" sz="2400" i="1" dirty="0"/>
              <a:t>ίσο</a:t>
            </a:r>
            <a:r>
              <a:rPr lang="el-GR" sz="2400" dirty="0"/>
              <a:t> με το μέσο κόστος,</a:t>
            </a:r>
          </a:p>
          <a:p>
            <a:pPr lvl="1">
              <a:buFont typeface="Symbol" pitchFamily="18" charset="2"/>
              <a:buNone/>
            </a:pPr>
            <a:r>
              <a:rPr lang="el-GR" sz="2400" dirty="0" smtClean="0"/>
              <a:t> το </a:t>
            </a:r>
            <a:r>
              <a:rPr lang="el-GR" sz="2400" dirty="0"/>
              <a:t>μέσο κόστος </a:t>
            </a:r>
            <a:r>
              <a:rPr lang="el-GR" sz="2400" i="1" dirty="0"/>
              <a:t>δεν μεταβάλλεται όταν μεταβάλλεται</a:t>
            </a:r>
          </a:p>
          <a:p>
            <a:pPr lvl="1">
              <a:buFont typeface="Symbol" pitchFamily="18" charset="2"/>
              <a:buNone/>
            </a:pPr>
            <a:r>
              <a:rPr lang="el-GR" sz="2400" i="1" dirty="0" smtClean="0"/>
              <a:t>η </a:t>
            </a:r>
            <a:r>
              <a:rPr lang="el-GR" sz="2400" i="1" dirty="0"/>
              <a:t>ποσότητα</a:t>
            </a:r>
            <a:r>
              <a:rPr lang="el-GR" sz="2400" dirty="0"/>
              <a:t>.</a:t>
            </a:r>
            <a:br>
              <a:rPr lang="el-GR" sz="2400" dirty="0"/>
            </a:br>
            <a:r>
              <a:rPr lang="el-GR" sz="2400" dirty="0"/>
              <a:t>   </a:t>
            </a:r>
            <a:r>
              <a:rPr lang="el-GR" sz="2400" dirty="0" smtClean="0"/>
              <a:t>Δηλαδή</a:t>
            </a:r>
            <a:r>
              <a:rPr lang="el-GR" sz="2400" dirty="0"/>
              <a:t>, αν</a:t>
            </a:r>
            <a:r>
              <a:rPr lang="el-GR" dirty="0"/>
              <a:t> </a:t>
            </a:r>
            <a:r>
              <a:rPr lang="el-GR" sz="2400" dirty="0"/>
              <a:t>το</a:t>
            </a:r>
            <a:r>
              <a:rPr lang="el-GR" dirty="0"/>
              <a:t> </a:t>
            </a:r>
            <a:r>
              <a:rPr lang="en-US" sz="2400" dirty="0"/>
              <a:t>MC(Q) = AC(Q), AC(Q) </a:t>
            </a:r>
            <a:r>
              <a:rPr lang="el-GR" sz="2400" dirty="0"/>
              <a:t>είναι </a:t>
            </a:r>
            <a:r>
              <a:rPr lang="el-GR" sz="2400" dirty="0" smtClean="0"/>
              <a:t>σταθερό (παραμένει στο ίδιο επίπεδο) ως </a:t>
            </a:r>
            <a:r>
              <a:rPr lang="el-GR" sz="2400" dirty="0"/>
              <a:t>προς το</a:t>
            </a:r>
            <a:r>
              <a:rPr lang="el-GR" dirty="0"/>
              <a:t> </a:t>
            </a:r>
            <a:r>
              <a:rPr lang="en-US" sz="2400" dirty="0" smtClean="0"/>
              <a:t>Q.</a:t>
            </a:r>
            <a:endParaRPr lang="en-US" sz="2400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7778824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Ποια είναι η σχέση </a:t>
            </a:r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ανάμεσα στο μέσο 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και το οριακό </a:t>
            </a:r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κόστος;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0938-9852-4F06-B764-BD9798299454}" type="slidenum">
              <a:rPr lang="en-US"/>
              <a:pPr/>
              <a:t>42</a:t>
            </a:fld>
            <a:endParaRPr lang="en-US"/>
          </a:p>
        </p:txBody>
      </p:sp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1219200" y="6348413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 flipV="1">
            <a:off x="1219200" y="1676400"/>
            <a:ext cx="0" cy="4672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6084888" y="64008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371600" y="1600200"/>
            <a:ext cx="1350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AC, MC</a:t>
            </a:r>
          </a:p>
          <a:p>
            <a:r>
              <a:rPr lang="en-GB" sz="2400" dirty="0" smtClean="0"/>
              <a:t>(</a:t>
            </a:r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898525" y="61610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77159" name="Arc 7"/>
          <p:cNvSpPr>
            <a:spLocks/>
          </p:cNvSpPr>
          <p:nvPr/>
        </p:nvSpPr>
        <p:spPr bwMode="auto">
          <a:xfrm>
            <a:off x="2209800" y="2462213"/>
            <a:ext cx="3521075" cy="2516187"/>
          </a:xfrm>
          <a:custGeom>
            <a:avLst/>
            <a:gdLst>
              <a:gd name="G0" fmla="+- 20945 0 0"/>
              <a:gd name="G1" fmla="+- 0 0 0"/>
              <a:gd name="G2" fmla="+- 21600 0 0"/>
              <a:gd name="T0" fmla="*/ 39131 w 39131"/>
              <a:gd name="T1" fmla="*/ 11655 h 21600"/>
              <a:gd name="T2" fmla="*/ 0 w 39131"/>
              <a:gd name="T3" fmla="*/ 5281 h 21600"/>
              <a:gd name="T4" fmla="*/ 20945 w 3913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131" h="21600" fill="none" extrusionOk="0">
                <a:moveTo>
                  <a:pt x="39130" y="11654"/>
                </a:moveTo>
                <a:cubicBezTo>
                  <a:pt x="35159" y="17851"/>
                  <a:pt x="28305" y="21599"/>
                  <a:pt x="20945" y="21600"/>
                </a:cubicBezTo>
                <a:cubicBezTo>
                  <a:pt x="11049" y="21600"/>
                  <a:pt x="2419" y="14875"/>
                  <a:pt x="0" y="5280"/>
                </a:cubicBezTo>
              </a:path>
              <a:path w="39131" h="21600" stroke="0" extrusionOk="0">
                <a:moveTo>
                  <a:pt x="39130" y="11654"/>
                </a:moveTo>
                <a:cubicBezTo>
                  <a:pt x="35159" y="17851"/>
                  <a:pt x="28305" y="21599"/>
                  <a:pt x="20945" y="21600"/>
                </a:cubicBezTo>
                <a:cubicBezTo>
                  <a:pt x="11049" y="21600"/>
                  <a:pt x="2419" y="14875"/>
                  <a:pt x="0" y="5280"/>
                </a:cubicBezTo>
                <a:lnTo>
                  <a:pt x="2094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5775325" y="3494088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4038600" y="2209800"/>
            <a:ext cx="307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/>
              <a:t>«Συνηθισμένη» μορφή</a:t>
            </a:r>
          </a:p>
          <a:p>
            <a:r>
              <a:rPr lang="el-GR" sz="2400" b="1"/>
              <a:t>του μέσου κόστους</a:t>
            </a:r>
            <a:r>
              <a:rPr lang="el-GR"/>
              <a:t> </a:t>
            </a:r>
            <a:r>
              <a:rPr lang="en-GB" sz="2400" b="1"/>
              <a:t> AC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838200" y="65405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Καμπύλες μέσου και οριακού κόστους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9C97-64BB-4C96-A92A-AFBFB973D628}" type="slidenum">
              <a:rPr lang="en-US"/>
              <a:pPr/>
              <a:t>43</a:t>
            </a:fld>
            <a:endParaRPr lang="en-US"/>
          </a:p>
        </p:txBody>
      </p:sp>
      <p:sp>
        <p:nvSpPr>
          <p:cNvPr id="227330" name="Line 2"/>
          <p:cNvSpPr>
            <a:spLocks noChangeShapeType="1"/>
          </p:cNvSpPr>
          <p:nvPr/>
        </p:nvSpPr>
        <p:spPr bwMode="auto">
          <a:xfrm>
            <a:off x="1187450" y="6383338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227763" y="64008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866775" y="61960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27335" name="Arc 7"/>
          <p:cNvSpPr>
            <a:spLocks/>
          </p:cNvSpPr>
          <p:nvPr/>
        </p:nvSpPr>
        <p:spPr bwMode="auto">
          <a:xfrm>
            <a:off x="2178050" y="2497138"/>
            <a:ext cx="3521075" cy="2516187"/>
          </a:xfrm>
          <a:custGeom>
            <a:avLst/>
            <a:gdLst>
              <a:gd name="G0" fmla="+- 20945 0 0"/>
              <a:gd name="G1" fmla="+- 0 0 0"/>
              <a:gd name="G2" fmla="+- 21600 0 0"/>
              <a:gd name="T0" fmla="*/ 39131 w 39131"/>
              <a:gd name="T1" fmla="*/ 11655 h 21600"/>
              <a:gd name="T2" fmla="*/ 0 w 39131"/>
              <a:gd name="T3" fmla="*/ 5281 h 21600"/>
              <a:gd name="T4" fmla="*/ 20945 w 3913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131" h="21600" fill="none" extrusionOk="0">
                <a:moveTo>
                  <a:pt x="39130" y="11654"/>
                </a:moveTo>
                <a:cubicBezTo>
                  <a:pt x="35159" y="17851"/>
                  <a:pt x="28305" y="21599"/>
                  <a:pt x="20945" y="21600"/>
                </a:cubicBezTo>
                <a:cubicBezTo>
                  <a:pt x="11049" y="21600"/>
                  <a:pt x="2419" y="14875"/>
                  <a:pt x="0" y="5280"/>
                </a:cubicBezTo>
              </a:path>
              <a:path w="39131" h="21600" stroke="0" extrusionOk="0">
                <a:moveTo>
                  <a:pt x="39130" y="11654"/>
                </a:moveTo>
                <a:cubicBezTo>
                  <a:pt x="35159" y="17851"/>
                  <a:pt x="28305" y="21599"/>
                  <a:pt x="20945" y="21600"/>
                </a:cubicBezTo>
                <a:cubicBezTo>
                  <a:pt x="11049" y="21600"/>
                  <a:pt x="2419" y="14875"/>
                  <a:pt x="0" y="5280"/>
                </a:cubicBezTo>
                <a:lnTo>
                  <a:pt x="2094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6" name="Arc 8"/>
          <p:cNvSpPr>
            <a:spLocks/>
          </p:cNvSpPr>
          <p:nvPr/>
        </p:nvSpPr>
        <p:spPr bwMode="auto">
          <a:xfrm>
            <a:off x="1744663" y="3009900"/>
            <a:ext cx="2857500" cy="2460625"/>
          </a:xfrm>
          <a:custGeom>
            <a:avLst/>
            <a:gdLst>
              <a:gd name="G0" fmla="+- 20216 0 0"/>
              <a:gd name="G1" fmla="+- 0 0 0"/>
              <a:gd name="G2" fmla="+- 21600 0 0"/>
              <a:gd name="T0" fmla="*/ 40503 w 40503"/>
              <a:gd name="T1" fmla="*/ 7416 h 21600"/>
              <a:gd name="T2" fmla="*/ 0 w 40503"/>
              <a:gd name="T3" fmla="*/ 7609 h 21600"/>
              <a:gd name="T4" fmla="*/ 20216 w 4050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03" h="21600" fill="none" extrusionOk="0">
                <a:moveTo>
                  <a:pt x="40503" y="7416"/>
                </a:moveTo>
                <a:cubicBezTo>
                  <a:pt x="37389" y="15934"/>
                  <a:pt x="29285" y="21599"/>
                  <a:pt x="20216" y="21600"/>
                </a:cubicBezTo>
                <a:cubicBezTo>
                  <a:pt x="11221" y="21600"/>
                  <a:pt x="3168" y="16026"/>
                  <a:pt x="0" y="7608"/>
                </a:cubicBezTo>
              </a:path>
              <a:path w="40503" h="21600" stroke="0" extrusionOk="0">
                <a:moveTo>
                  <a:pt x="40503" y="7416"/>
                </a:moveTo>
                <a:cubicBezTo>
                  <a:pt x="37389" y="15934"/>
                  <a:pt x="29285" y="21599"/>
                  <a:pt x="20216" y="21600"/>
                </a:cubicBezTo>
                <a:cubicBezTo>
                  <a:pt x="11221" y="21600"/>
                  <a:pt x="3168" y="16026"/>
                  <a:pt x="0" y="7608"/>
                </a:cubicBezTo>
                <a:lnTo>
                  <a:pt x="2021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4371975" y="345281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MC</a:t>
            </a:r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5743575" y="352901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</a:t>
            </a: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3886200" y="2057400"/>
            <a:ext cx="3767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/>
              <a:t>«Συνηθισμένη» μορφή</a:t>
            </a:r>
          </a:p>
          <a:p>
            <a:r>
              <a:rPr lang="el-GR" sz="2400" b="1"/>
              <a:t>του μέσου κόστους </a:t>
            </a:r>
            <a:r>
              <a:rPr lang="en-US" sz="2400" b="1"/>
              <a:t>AC</a:t>
            </a:r>
            <a:r>
              <a:rPr lang="el-GR" sz="2400" b="1"/>
              <a:t> </a:t>
            </a:r>
            <a:br>
              <a:rPr lang="el-GR" sz="2400" b="1"/>
            </a:br>
            <a:r>
              <a:rPr lang="el-GR" sz="2400" b="1"/>
              <a:t>και του οριακού κόστους </a:t>
            </a:r>
            <a:r>
              <a:rPr lang="en-US" sz="2400" b="1"/>
              <a:t>MC</a:t>
            </a:r>
            <a:endParaRPr lang="en-GB" sz="2400" b="1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3854450" y="45545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 flipV="1">
            <a:off x="1219200" y="1676400"/>
            <a:ext cx="0" cy="4672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>
            <a:off x="1371600" y="1600200"/>
            <a:ext cx="1350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AC, MC</a:t>
            </a:r>
          </a:p>
          <a:p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7346" name="Text Box 18"/>
          <p:cNvSpPr txBox="1">
            <a:spLocks noChangeArrowheads="1"/>
          </p:cNvSpPr>
          <p:nvPr/>
        </p:nvSpPr>
        <p:spPr bwMode="auto">
          <a:xfrm>
            <a:off x="838200" y="65405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Kαμπύλες μέσου και οριακού κόστους</a:t>
            </a:r>
            <a:endParaRPr lang="en-GB" sz="2400">
              <a:ea typeface="Arial Unicode MS" pitchFamily="34" charset="-128"/>
              <a:cs typeface="Arial Unicode MS" pitchFamily="34" charset="-128"/>
            </a:endParaRPr>
          </a:p>
          <a:p>
            <a:endParaRPr lang="en-US" sz="20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008F-1328-4D67-850C-39A92D44FB46}" type="slidenum">
              <a:rPr lang="en-US"/>
              <a:pPr/>
              <a:t>44</a:t>
            </a:fld>
            <a:endParaRPr lang="en-US"/>
          </a:p>
        </p:txBody>
      </p:sp>
      <p:sp>
        <p:nvSpPr>
          <p:cNvPr id="229378" name="Line 2"/>
          <p:cNvSpPr>
            <a:spLocks noChangeShapeType="1"/>
          </p:cNvSpPr>
          <p:nvPr/>
        </p:nvSpPr>
        <p:spPr bwMode="auto">
          <a:xfrm>
            <a:off x="1187450" y="6403975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6227763" y="6421438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ετησίως</a:t>
            </a:r>
            <a:r>
              <a:rPr lang="en-GB" sz="2400"/>
              <a:t>)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866775" y="6216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29383" name="Arc 7"/>
          <p:cNvSpPr>
            <a:spLocks/>
          </p:cNvSpPr>
          <p:nvPr/>
        </p:nvSpPr>
        <p:spPr bwMode="auto">
          <a:xfrm>
            <a:off x="2178050" y="2517775"/>
            <a:ext cx="3521075" cy="2516188"/>
          </a:xfrm>
          <a:custGeom>
            <a:avLst/>
            <a:gdLst>
              <a:gd name="G0" fmla="+- 20945 0 0"/>
              <a:gd name="G1" fmla="+- 0 0 0"/>
              <a:gd name="G2" fmla="+- 21600 0 0"/>
              <a:gd name="T0" fmla="*/ 39131 w 39131"/>
              <a:gd name="T1" fmla="*/ 11655 h 21600"/>
              <a:gd name="T2" fmla="*/ 0 w 39131"/>
              <a:gd name="T3" fmla="*/ 5281 h 21600"/>
              <a:gd name="T4" fmla="*/ 20945 w 3913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131" h="21600" fill="none" extrusionOk="0">
                <a:moveTo>
                  <a:pt x="39130" y="11654"/>
                </a:moveTo>
                <a:cubicBezTo>
                  <a:pt x="35159" y="17851"/>
                  <a:pt x="28305" y="21599"/>
                  <a:pt x="20945" y="21600"/>
                </a:cubicBezTo>
                <a:cubicBezTo>
                  <a:pt x="11049" y="21600"/>
                  <a:pt x="2419" y="14875"/>
                  <a:pt x="0" y="5280"/>
                </a:cubicBezTo>
              </a:path>
              <a:path w="39131" h="21600" stroke="0" extrusionOk="0">
                <a:moveTo>
                  <a:pt x="39130" y="11654"/>
                </a:moveTo>
                <a:cubicBezTo>
                  <a:pt x="35159" y="17851"/>
                  <a:pt x="28305" y="21599"/>
                  <a:pt x="20945" y="21600"/>
                </a:cubicBezTo>
                <a:cubicBezTo>
                  <a:pt x="11049" y="21600"/>
                  <a:pt x="2419" y="14875"/>
                  <a:pt x="0" y="5280"/>
                </a:cubicBezTo>
                <a:lnTo>
                  <a:pt x="2094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84" name="Arc 8"/>
          <p:cNvSpPr>
            <a:spLocks/>
          </p:cNvSpPr>
          <p:nvPr/>
        </p:nvSpPr>
        <p:spPr bwMode="auto">
          <a:xfrm>
            <a:off x="1744663" y="3030538"/>
            <a:ext cx="2857500" cy="2460625"/>
          </a:xfrm>
          <a:custGeom>
            <a:avLst/>
            <a:gdLst>
              <a:gd name="G0" fmla="+- 20216 0 0"/>
              <a:gd name="G1" fmla="+- 0 0 0"/>
              <a:gd name="G2" fmla="+- 21600 0 0"/>
              <a:gd name="T0" fmla="*/ 40503 w 40503"/>
              <a:gd name="T1" fmla="*/ 7416 h 21600"/>
              <a:gd name="T2" fmla="*/ 0 w 40503"/>
              <a:gd name="T3" fmla="*/ 7609 h 21600"/>
              <a:gd name="T4" fmla="*/ 20216 w 4050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03" h="21600" fill="none" extrusionOk="0">
                <a:moveTo>
                  <a:pt x="40503" y="7416"/>
                </a:moveTo>
                <a:cubicBezTo>
                  <a:pt x="37389" y="15934"/>
                  <a:pt x="29285" y="21599"/>
                  <a:pt x="20216" y="21600"/>
                </a:cubicBezTo>
                <a:cubicBezTo>
                  <a:pt x="11221" y="21600"/>
                  <a:pt x="3168" y="16026"/>
                  <a:pt x="0" y="7608"/>
                </a:cubicBezTo>
              </a:path>
              <a:path w="40503" h="21600" stroke="0" extrusionOk="0">
                <a:moveTo>
                  <a:pt x="40503" y="7416"/>
                </a:moveTo>
                <a:cubicBezTo>
                  <a:pt x="37389" y="15934"/>
                  <a:pt x="29285" y="21599"/>
                  <a:pt x="20216" y="21600"/>
                </a:cubicBezTo>
                <a:cubicBezTo>
                  <a:pt x="11221" y="21600"/>
                  <a:pt x="3168" y="16026"/>
                  <a:pt x="0" y="7608"/>
                </a:cubicBezTo>
                <a:lnTo>
                  <a:pt x="2021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4371975" y="347345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MC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5743575" y="354965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</a:t>
            </a:r>
          </a:p>
        </p:txBody>
      </p:sp>
      <p:sp>
        <p:nvSpPr>
          <p:cNvPr id="229387" name="Line 11"/>
          <p:cNvSpPr>
            <a:spLocks noChangeShapeType="1"/>
          </p:cNvSpPr>
          <p:nvPr/>
        </p:nvSpPr>
        <p:spPr bwMode="auto">
          <a:xfrm flipH="1" flipV="1">
            <a:off x="4083050" y="51085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4643438" y="5384800"/>
            <a:ext cx="3870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Το μέσο κόστος </a:t>
            </a:r>
            <a:r>
              <a:rPr lang="en-US" sz="2000" b="1"/>
              <a:t>AC</a:t>
            </a:r>
            <a:r>
              <a:rPr lang="el-GR" sz="2000" b="1"/>
              <a:t> είναι ελάχιστο, </a:t>
            </a:r>
            <a:br>
              <a:rPr lang="el-GR" sz="2000" b="1"/>
            </a:br>
            <a:r>
              <a:rPr lang="el-GR" sz="2000" b="1"/>
              <a:t>όταν</a:t>
            </a:r>
            <a:r>
              <a:rPr lang="el-GR"/>
              <a:t> </a:t>
            </a:r>
            <a:r>
              <a:rPr lang="en-GB" sz="2000" b="1"/>
              <a:t> AC(Q)=MC(Q)</a:t>
            </a:r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3733800" y="2209800"/>
            <a:ext cx="3767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/>
              <a:t>«Συνηθισμένη» μορφή</a:t>
            </a:r>
          </a:p>
          <a:p>
            <a:r>
              <a:rPr lang="el-GR" sz="2400" b="1"/>
              <a:t>του μέσου κόστους </a:t>
            </a:r>
            <a:r>
              <a:rPr lang="en-US" sz="2400" b="1"/>
              <a:t>AC</a:t>
            </a:r>
            <a:r>
              <a:rPr lang="el-GR" sz="2400" b="1"/>
              <a:t> </a:t>
            </a:r>
            <a:br>
              <a:rPr lang="el-GR" sz="2400" b="1"/>
            </a:br>
            <a:r>
              <a:rPr lang="el-GR" sz="2400" b="1"/>
              <a:t>και του οριακού κόστους </a:t>
            </a:r>
            <a:r>
              <a:rPr lang="en-US" sz="2400" b="1"/>
              <a:t>MC</a:t>
            </a:r>
            <a:endParaRPr lang="en-GB" sz="2400" b="1"/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3854450" y="45751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29392" name="Line 16"/>
          <p:cNvSpPr>
            <a:spLocks noChangeShapeType="1"/>
          </p:cNvSpPr>
          <p:nvPr/>
        </p:nvSpPr>
        <p:spPr bwMode="auto">
          <a:xfrm flipV="1">
            <a:off x="1219200" y="1676400"/>
            <a:ext cx="0" cy="4672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93" name="Text Box 17"/>
          <p:cNvSpPr txBox="1">
            <a:spLocks noChangeArrowheads="1"/>
          </p:cNvSpPr>
          <p:nvPr/>
        </p:nvSpPr>
        <p:spPr bwMode="auto">
          <a:xfrm>
            <a:off x="1371600" y="1600200"/>
            <a:ext cx="1350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AC, MC</a:t>
            </a:r>
          </a:p>
          <a:p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838200" y="65405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Kαμπύλες μέσου και οριακού κόστους</a:t>
            </a:r>
            <a:endParaRPr lang="en-GB" sz="2400">
              <a:ea typeface="Arial Unicode MS" pitchFamily="34" charset="-128"/>
              <a:cs typeface="Arial Unicode MS" pitchFamily="34" charset="-128"/>
            </a:endParaRPr>
          </a:p>
          <a:p>
            <a:endParaRPr lang="en-US" sz="20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6FC9-4746-4116-B182-15AC9E95D77D}" type="slidenum">
              <a:rPr lang="en-US"/>
              <a:pPr/>
              <a:t>45</a:t>
            </a:fld>
            <a:endParaRPr lang="en-US"/>
          </a:p>
        </p:txBody>
      </p:sp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533400" y="1604963"/>
            <a:ext cx="8915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  <a:p>
            <a:r>
              <a:rPr lang="el-GR" sz="2400" dirty="0"/>
              <a:t>                          Αν το μέσο κόστος μειώνεται καθώς αυξάνεται</a:t>
            </a:r>
          </a:p>
          <a:p>
            <a:r>
              <a:rPr lang="el-GR" sz="2400" dirty="0"/>
              <a:t>η παραγωγή</a:t>
            </a:r>
            <a:r>
              <a:rPr lang="el-GR" sz="2400" dirty="0" smtClean="0"/>
              <a:t>, και </a:t>
            </a:r>
            <a:r>
              <a:rPr lang="el-GR" sz="2400" dirty="0"/>
              <a:t>όταν όλα τα άλλα παραμένουν ως έχουν, η συνάρτηση κόστους εμφανίζει </a:t>
            </a:r>
            <a:r>
              <a:rPr lang="el-GR" sz="2400" b="1" dirty="0" smtClean="0"/>
              <a:t>(θετικές) οικονομίες </a:t>
            </a:r>
            <a:r>
              <a:rPr lang="el-GR" sz="2400" b="1" dirty="0"/>
              <a:t>κλίμακας</a:t>
            </a:r>
            <a:r>
              <a:rPr lang="en-US" sz="2400" dirty="0"/>
              <a:t>.</a:t>
            </a:r>
          </a:p>
          <a:p>
            <a:endParaRPr lang="en-US" dirty="0"/>
          </a:p>
          <a:p>
            <a:r>
              <a:rPr lang="el-GR" sz="2400" dirty="0"/>
              <a:t>Ομοίως, αν το μέσο κόστος αυξάνεται καθώς αυξάνεται η παραγωγή, και όταν όλα τα άλλα παραμένουν ως έχουν, η συνάρτηση κόστους εμφανίζει </a:t>
            </a:r>
            <a:r>
              <a:rPr lang="el-GR" sz="2400" b="1" dirty="0"/>
              <a:t>αρνητικές οικονομίες κλίμακας</a:t>
            </a:r>
            <a:r>
              <a:rPr lang="en-US" sz="2400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l-GR" sz="2400" dirty="0"/>
              <a:t>                         Η μικρότερη ποσότητα στην οποία η καμπύλη μακροχρόνιου μέσου κόστους επιτυγχάνει το ελάχιστο σημείο</a:t>
            </a:r>
          </a:p>
          <a:p>
            <a:r>
              <a:rPr lang="el-GR" sz="2400" dirty="0"/>
              <a:t>της ονομάζεται </a:t>
            </a:r>
            <a:r>
              <a:rPr lang="el-GR" sz="2400" b="1" dirty="0"/>
              <a:t>ελάχιστη αποτελεσματική κλίμακα</a:t>
            </a:r>
            <a:r>
              <a:rPr lang="en-US" sz="2400" dirty="0"/>
              <a:t>. 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80227" name="WordArt 3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778824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Θετικές και </a:t>
            </a:r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αρνητικές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οικονομίες κλίμακας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80228" name="WordArt 4"/>
          <p:cNvSpPr>
            <a:spLocks noChangeArrowheads="1" noChangeShapeType="1"/>
          </p:cNvSpPr>
          <p:nvPr/>
        </p:nvSpPr>
        <p:spPr bwMode="auto">
          <a:xfrm>
            <a:off x="647700" y="18288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80230" name="WordArt 6"/>
          <p:cNvSpPr>
            <a:spLocks noChangeArrowheads="1" noChangeShapeType="1"/>
          </p:cNvSpPr>
          <p:nvPr/>
        </p:nvSpPr>
        <p:spPr bwMode="auto">
          <a:xfrm>
            <a:off x="609600" y="4840288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uiExpand="1" build="allAtOnce"/>
      <p:bldP spid="180228" grpId="0" animBg="1"/>
      <p:bldP spid="1802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7E75-B7C0-44C7-945F-9FE9357FB5E1}" type="slidenum">
              <a:rPr lang="en-US"/>
              <a:pPr/>
              <a:t>46</a:t>
            </a:fld>
            <a:endParaRPr lang="en-US"/>
          </a:p>
        </p:txBody>
      </p:sp>
      <p:sp>
        <p:nvSpPr>
          <p:cNvPr id="132098" name="Line 2"/>
          <p:cNvSpPr>
            <a:spLocks noChangeShapeType="1"/>
          </p:cNvSpPr>
          <p:nvPr/>
        </p:nvSpPr>
        <p:spPr bwMode="auto">
          <a:xfrm flipV="1">
            <a:off x="1219200" y="6435725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Line 3"/>
          <p:cNvSpPr>
            <a:spLocks noChangeShapeType="1"/>
          </p:cNvSpPr>
          <p:nvPr/>
        </p:nvSpPr>
        <p:spPr bwMode="auto">
          <a:xfrm flipV="1">
            <a:off x="1219200" y="1981200"/>
            <a:ext cx="0" cy="4454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822325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7235825" y="6008688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-12700" y="1616075"/>
            <a:ext cx="15151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AC </a:t>
            </a:r>
            <a:r>
              <a:rPr lang="en-GB" sz="2400" dirty="0" smtClean="0"/>
              <a:t>(</a:t>
            </a:r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>
            <a:off x="1828800" y="2320925"/>
            <a:ext cx="6477000" cy="270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768"/>
              </a:cxn>
              <a:cxn ang="0">
                <a:pos x="912" y="1536"/>
              </a:cxn>
              <a:cxn ang="0">
                <a:pos x="2688" y="1680"/>
              </a:cxn>
              <a:cxn ang="0">
                <a:pos x="3360" y="1392"/>
              </a:cxn>
              <a:cxn ang="0">
                <a:pos x="4080" y="144"/>
              </a:cxn>
            </a:cxnLst>
            <a:rect l="0" t="0" r="r" b="b"/>
            <a:pathLst>
              <a:path w="4080" h="1704">
                <a:moveTo>
                  <a:pt x="0" y="0"/>
                </a:moveTo>
                <a:cubicBezTo>
                  <a:pt x="68" y="256"/>
                  <a:pt x="136" y="512"/>
                  <a:pt x="288" y="768"/>
                </a:cubicBezTo>
                <a:cubicBezTo>
                  <a:pt x="440" y="1024"/>
                  <a:pt x="512" y="1384"/>
                  <a:pt x="912" y="1536"/>
                </a:cubicBezTo>
                <a:cubicBezTo>
                  <a:pt x="1312" y="1688"/>
                  <a:pt x="2280" y="1704"/>
                  <a:pt x="2688" y="1680"/>
                </a:cubicBezTo>
                <a:cubicBezTo>
                  <a:pt x="3096" y="1656"/>
                  <a:pt x="3128" y="1648"/>
                  <a:pt x="3360" y="1392"/>
                </a:cubicBezTo>
                <a:cubicBezTo>
                  <a:pt x="3592" y="1136"/>
                  <a:pt x="3960" y="352"/>
                  <a:pt x="4080" y="1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5076825" y="5000625"/>
            <a:ext cx="0" cy="1520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860925" y="6400800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Q* = MES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1889125" y="2057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838200" y="65405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Ελ</a:t>
            </a:r>
            <a:r>
              <a:rPr lang="en-GB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άχιστη αποτελεσματική κλίμακα</a:t>
            </a:r>
            <a:endParaRPr lang="en-US" sz="200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5776" y="5085184"/>
            <a:ext cx="24681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l-GR" sz="2400" b="1" dirty="0" smtClean="0"/>
              <a:t>Ελάχιστη Αποτελεσματική Κλίμακα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 animBg="1"/>
      <p:bldP spid="132105" grpId="0" autoUpdateAnimBg="0"/>
      <p:bldP spid="1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9AEC-9022-4D02-89EA-AE8B49088727}" type="slidenum">
              <a:rPr lang="en-US"/>
              <a:pPr/>
              <a:t>47</a:t>
            </a:fld>
            <a:endParaRPr lang="en-US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11559" y="1772816"/>
            <a:ext cx="792088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/>
              <a:t>Κλάδος</a:t>
            </a:r>
            <a:r>
              <a:rPr lang="el-GR" dirty="0"/>
              <a:t>                          	</a:t>
            </a:r>
            <a:r>
              <a:rPr lang="el-GR" sz="2400" u="sng" dirty="0"/>
              <a:t>Ελάχιστη Αποτελεσματική Κλίμακα</a:t>
            </a:r>
            <a:br>
              <a:rPr lang="el-GR" sz="2400" u="sng" dirty="0"/>
            </a:br>
            <a:r>
              <a:rPr lang="el-GR" sz="2400" dirty="0"/>
              <a:t>                              	</a:t>
            </a:r>
            <a:r>
              <a:rPr lang="el-GR" sz="2400" u="sng" dirty="0"/>
              <a:t>ως</a:t>
            </a:r>
            <a:r>
              <a:rPr lang="el-GR" u="sng" dirty="0"/>
              <a:t> </a:t>
            </a:r>
            <a:r>
              <a:rPr lang="en-US" sz="2400" u="sng" dirty="0"/>
              <a:t> % </a:t>
            </a:r>
            <a:r>
              <a:rPr lang="el-GR" sz="2400" u="sng" dirty="0"/>
              <a:t>της παραγωγής της αγοράς </a:t>
            </a:r>
            <a:endParaRPr lang="en-US" sz="2400" u="sng" dirty="0"/>
          </a:p>
          <a:p>
            <a:endParaRPr lang="en-US" sz="2400" u="sng" dirty="0"/>
          </a:p>
          <a:p>
            <a:r>
              <a:rPr lang="el-GR" sz="2400" dirty="0"/>
              <a:t>Ζάχαρη από τεύτλα </a:t>
            </a:r>
            <a:r>
              <a:rPr lang="el-GR" sz="2400" dirty="0" smtClean="0"/>
              <a:t>(κατεργασμένη</a:t>
            </a:r>
            <a:r>
              <a:rPr lang="el-GR" sz="2400" dirty="0"/>
              <a:t>)</a:t>
            </a: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dirty="0"/>
              <a:t>	</a:t>
            </a:r>
            <a:r>
              <a:rPr lang="el-GR" dirty="0" smtClean="0"/>
              <a:t>             	      </a:t>
            </a:r>
            <a:r>
              <a:rPr lang="en-US" sz="2400" dirty="0" smtClean="0"/>
              <a:t>1</a:t>
            </a:r>
            <a:r>
              <a:rPr lang="el-GR" sz="2400" dirty="0"/>
              <a:t>,</a:t>
            </a:r>
            <a:r>
              <a:rPr lang="en-US" sz="2400" dirty="0"/>
              <a:t>87</a:t>
            </a:r>
          </a:p>
          <a:p>
            <a:r>
              <a:rPr lang="el-GR" sz="2400" dirty="0" smtClean="0"/>
              <a:t>Ζάχαρη </a:t>
            </a:r>
            <a:r>
              <a:rPr lang="el-GR" sz="2400" dirty="0"/>
              <a:t>από </a:t>
            </a:r>
            <a:r>
              <a:rPr lang="el-GR" sz="2400" dirty="0" smtClean="0"/>
              <a:t>σακχαροκάλαμα (κατεργασμένη</a:t>
            </a:r>
            <a:r>
              <a:rPr lang="el-GR" sz="2400" dirty="0"/>
              <a:t>)</a:t>
            </a:r>
            <a:r>
              <a:rPr lang="el-GR" dirty="0"/>
              <a:t> </a:t>
            </a:r>
            <a:r>
              <a:rPr lang="el-GR" sz="2400" dirty="0"/>
              <a:t>	</a:t>
            </a:r>
            <a:r>
              <a:rPr lang="el-GR" sz="2400" dirty="0" smtClean="0"/>
              <a:t>  </a:t>
            </a:r>
            <a:r>
              <a:rPr lang="en-US" sz="2400" dirty="0" smtClean="0"/>
              <a:t>12</a:t>
            </a:r>
            <a:r>
              <a:rPr lang="el-GR" sz="2400" dirty="0"/>
              <a:t>,</a:t>
            </a:r>
            <a:r>
              <a:rPr lang="en-US" sz="2400" dirty="0"/>
              <a:t>01</a:t>
            </a:r>
          </a:p>
          <a:p>
            <a:r>
              <a:rPr lang="el-GR" sz="2400" dirty="0" smtClean="0"/>
              <a:t>Αλεύρι</a:t>
            </a:r>
            <a:r>
              <a:rPr lang="el-GR" dirty="0" smtClean="0"/>
              <a:t> </a:t>
            </a:r>
            <a:r>
              <a:rPr lang="el-GR" sz="2400" dirty="0"/>
              <a:t>					</a:t>
            </a:r>
            <a:r>
              <a:rPr lang="el-GR" sz="2400" dirty="0" smtClean="0"/>
              <a:t>               0,</a:t>
            </a:r>
            <a:r>
              <a:rPr lang="en-US" sz="2400" dirty="0"/>
              <a:t>68</a:t>
            </a:r>
          </a:p>
          <a:p>
            <a:r>
              <a:rPr lang="el-GR" sz="2400" dirty="0" smtClean="0"/>
              <a:t>Δημητριακά </a:t>
            </a:r>
            <a:r>
              <a:rPr lang="el-GR" sz="2400" dirty="0"/>
              <a:t>προγεύματος</a:t>
            </a:r>
            <a:r>
              <a:rPr lang="el-GR" dirty="0"/>
              <a:t> </a:t>
            </a:r>
            <a:r>
              <a:rPr lang="el-GR" sz="2400" dirty="0"/>
              <a:t>			</a:t>
            </a:r>
            <a:r>
              <a:rPr lang="el-GR" sz="2400" dirty="0" smtClean="0"/>
              <a:t>	    </a:t>
            </a:r>
            <a:r>
              <a:rPr lang="en-US" sz="2400" dirty="0" smtClean="0"/>
              <a:t>9</a:t>
            </a:r>
            <a:r>
              <a:rPr lang="el-GR" sz="2400" dirty="0"/>
              <a:t>,</a:t>
            </a:r>
            <a:r>
              <a:rPr lang="en-US" sz="2400" dirty="0"/>
              <a:t>47</a:t>
            </a:r>
          </a:p>
          <a:p>
            <a:r>
              <a:rPr lang="el-GR" sz="2400" dirty="0" smtClean="0"/>
              <a:t>Βρεφικές </a:t>
            </a:r>
            <a:r>
              <a:rPr lang="el-GR" sz="2400" dirty="0"/>
              <a:t>τροφές</a:t>
            </a:r>
            <a:r>
              <a:rPr lang="el-GR" dirty="0"/>
              <a:t> 		</a:t>
            </a:r>
            <a:r>
              <a:rPr lang="el-GR" sz="2400" dirty="0"/>
              <a:t>		</a:t>
            </a:r>
            <a:r>
              <a:rPr lang="el-GR" sz="2400" dirty="0" smtClean="0"/>
              <a:t>               </a:t>
            </a:r>
            <a:r>
              <a:rPr lang="en-US" sz="2400" dirty="0" smtClean="0"/>
              <a:t>2</a:t>
            </a:r>
            <a:r>
              <a:rPr lang="el-GR" sz="2400" dirty="0"/>
              <a:t>,</a:t>
            </a:r>
            <a:r>
              <a:rPr lang="en-US" sz="2400" dirty="0" smtClean="0"/>
              <a:t>59</a:t>
            </a:r>
            <a:endParaRPr lang="en-US" sz="2400" dirty="0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38200" y="336550"/>
            <a:ext cx="739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Ελ</a:t>
            </a:r>
            <a:r>
              <a:rPr lang="en-GB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άχιστη Αποτελεσματική Κλίμακα για επιλεγμένους κλάδους των ΗΠΑ, των τροφίμων και των ποτών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17C-EB24-44A4-B8CF-D2A8073C4616}" type="slidenum">
              <a:rPr lang="en-US"/>
              <a:pPr/>
              <a:t>48</a:t>
            </a:fld>
            <a:endParaRPr lang="en-US"/>
          </a:p>
        </p:txBody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467544" y="1988840"/>
            <a:ext cx="79842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Όταν η συνάρτηση παραγωγής παρουσιάζει </a:t>
            </a:r>
            <a:endParaRPr lang="el-GR" sz="2400" dirty="0" smtClean="0"/>
          </a:p>
          <a:p>
            <a:r>
              <a:rPr lang="el-GR" sz="2400" i="1" dirty="0"/>
              <a:t>	</a:t>
            </a:r>
            <a:r>
              <a:rPr lang="el-GR" sz="2400" i="1" dirty="0" smtClean="0"/>
              <a:t>	αύξουσες </a:t>
            </a:r>
            <a:r>
              <a:rPr lang="el-GR" sz="2400" i="1" dirty="0"/>
              <a:t>αποδόσεις κλίμακας</a:t>
            </a:r>
            <a:r>
              <a:rPr lang="el-GR" sz="2400" dirty="0"/>
              <a:t>,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συνάρτηση μακροχρόνιου μέσου κόστους παρουσιάζει </a:t>
            </a:r>
            <a:r>
              <a:rPr lang="el-GR" sz="2400" dirty="0" smtClean="0"/>
              <a:t>		</a:t>
            </a:r>
            <a:r>
              <a:rPr lang="el-GR" sz="2400" i="1" dirty="0" smtClean="0"/>
              <a:t>οικονομίες </a:t>
            </a:r>
            <a:r>
              <a:rPr lang="el-GR" sz="2400" i="1" dirty="0"/>
              <a:t>κλίμακας</a:t>
            </a:r>
            <a:r>
              <a:rPr lang="el-GR" sz="2400" dirty="0"/>
              <a:t> </a:t>
            </a:r>
            <a:endParaRPr lang="el-GR" sz="2400" dirty="0" smtClean="0"/>
          </a:p>
          <a:p>
            <a:r>
              <a:rPr lang="el-GR" sz="2400" dirty="0" smtClean="0"/>
              <a:t>έτσι </a:t>
            </a:r>
            <a:r>
              <a:rPr lang="el-GR" sz="2400" dirty="0"/>
              <a:t>ώστε το </a:t>
            </a:r>
            <a:r>
              <a:rPr lang="en-US" sz="2400" dirty="0"/>
              <a:t>AC</a:t>
            </a:r>
            <a:r>
              <a:rPr lang="el-GR" sz="2400" dirty="0"/>
              <a:t>(</a:t>
            </a:r>
            <a:r>
              <a:rPr lang="en-US" sz="2400" dirty="0"/>
              <a:t>Q</a:t>
            </a:r>
            <a:r>
              <a:rPr lang="el-GR" sz="2400" dirty="0"/>
              <a:t>) να μειώνεται με </a:t>
            </a:r>
            <a:r>
              <a:rPr lang="el-GR" sz="2400" dirty="0" smtClean="0"/>
              <a:t>αυξανόμενο </a:t>
            </a:r>
            <a:r>
              <a:rPr lang="en-US" sz="2400" dirty="0" smtClean="0"/>
              <a:t>Q</a:t>
            </a:r>
            <a:r>
              <a:rPr lang="el-GR" sz="2400" dirty="0"/>
              <a:t>, όταν όλα τα άλλα παραμένουν αμετάβλητα</a:t>
            </a:r>
            <a:r>
              <a:rPr lang="en-US" sz="2400" dirty="0"/>
              <a:t>.</a:t>
            </a:r>
          </a:p>
        </p:txBody>
      </p:sp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Αποδόσεις κλίμακας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και οικονομίες κλίμακας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BF6F-8997-489A-9BA8-DE42F6094218}" type="slidenum">
              <a:rPr lang="en-US"/>
              <a:pPr/>
              <a:t>49</a:t>
            </a:fld>
            <a:endParaRPr lang="en-US"/>
          </a:p>
        </p:txBody>
      </p:sp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-381000" y="1804988"/>
            <a:ext cx="91440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Font typeface="Symbol" pitchFamily="18" charset="2"/>
              <a:buNone/>
            </a:pPr>
            <a:r>
              <a:rPr lang="el-GR" sz="2400">
                <a:solidFill>
                  <a:srgbClr val="CC0000"/>
                </a:solidFill>
              </a:rPr>
              <a:t>•  </a:t>
            </a:r>
            <a:r>
              <a:rPr lang="el-GR" sz="2400"/>
              <a:t>Όταν η συνάρτηση παραγωγής παρουσιάζει </a:t>
            </a:r>
            <a:r>
              <a:rPr lang="el-GR" sz="2400" i="1"/>
              <a:t>φθίνουσες αποδόσεις κλίμακας</a:t>
            </a:r>
            <a:r>
              <a:rPr lang="el-GR" sz="2400"/>
              <a:t>, η συνάρτηση μακροχρόνιου μέσου κόστους παρουσιάζει </a:t>
            </a:r>
            <a:r>
              <a:rPr lang="el-GR" sz="2400" i="1"/>
              <a:t>αρνητικές οικονομίες κλίμακας</a:t>
            </a:r>
            <a:r>
              <a:rPr lang="el-GR" sz="2400"/>
              <a:t> έτσι</a:t>
            </a:r>
          </a:p>
          <a:p>
            <a:pPr lvl="2">
              <a:buFont typeface="Symbol" pitchFamily="18" charset="2"/>
              <a:buNone/>
            </a:pPr>
            <a:r>
              <a:rPr lang="el-GR" sz="2400"/>
              <a:t>ώστε το </a:t>
            </a:r>
            <a:r>
              <a:rPr lang="en-US" sz="2400"/>
              <a:t>AC</a:t>
            </a:r>
            <a:r>
              <a:rPr lang="el-GR" sz="2400"/>
              <a:t>(</a:t>
            </a:r>
            <a:r>
              <a:rPr lang="en-US" sz="2400"/>
              <a:t>Q</a:t>
            </a:r>
            <a:r>
              <a:rPr lang="el-GR" sz="2400"/>
              <a:t>) να αυξάνεται με το </a:t>
            </a:r>
            <a:r>
              <a:rPr lang="en-US" sz="2400"/>
              <a:t>Q</a:t>
            </a:r>
            <a:r>
              <a:rPr lang="el-GR" sz="2400"/>
              <a:t>, όταν όλα τα άλλα παραμένουν αμετάβλητα</a:t>
            </a:r>
            <a:r>
              <a:rPr lang="en-US" sz="2400"/>
              <a:t>.</a:t>
            </a:r>
          </a:p>
          <a:p>
            <a:pPr lvl="2">
              <a:buFont typeface="Symbol" pitchFamily="18" charset="2"/>
              <a:buChar char="·"/>
            </a:pPr>
            <a:endParaRPr lang="en-US" sz="2400"/>
          </a:p>
          <a:p>
            <a:pPr lvl="2">
              <a:buFont typeface="Symbol" pitchFamily="18" charset="2"/>
              <a:buNone/>
            </a:pPr>
            <a:r>
              <a:rPr lang="el-GR" sz="2400">
                <a:solidFill>
                  <a:srgbClr val="CC0000"/>
                </a:solidFill>
              </a:rPr>
              <a:t>•  </a:t>
            </a:r>
            <a:r>
              <a:rPr lang="el-GR" sz="2400"/>
              <a:t>Όταν η συνάρτηση παραγωγής παρουσιάζει </a:t>
            </a:r>
            <a:r>
              <a:rPr lang="el-GR" sz="2400" i="1"/>
              <a:t>σταθερές αποδόσεις κλίμακας</a:t>
            </a:r>
            <a:r>
              <a:rPr lang="el-GR" sz="2400"/>
              <a:t>, η συνάρτηση μακροχρόνιου μέσου κόστους είναι οριζόντια. Ούτε αυξάνεται, ούτε μειώνεται</a:t>
            </a:r>
          </a:p>
          <a:p>
            <a:pPr lvl="2">
              <a:buFont typeface="Symbol" pitchFamily="18" charset="2"/>
              <a:buNone/>
            </a:pPr>
            <a:r>
              <a:rPr lang="el-GR" sz="2400"/>
              <a:t>όταν μεταβάλλεται η παραγωγή</a:t>
            </a:r>
            <a:r>
              <a:rPr lang="en-US" sz="2400"/>
              <a:t>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83568" y="332656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Αποδόσεις κλίμακας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και οικονομίες κλίμακας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D0B4-6E20-427B-9999-C57C8D628EE0}" type="slidenum">
              <a:rPr lang="en-US"/>
              <a:pPr/>
              <a:t>5</a:t>
            </a:fld>
            <a:endParaRPr lang="en-US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71550" y="1652588"/>
            <a:ext cx="756126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b="1" dirty="0"/>
          </a:p>
          <a:p>
            <a:endParaRPr lang="en-US" sz="2400" dirty="0"/>
          </a:p>
          <a:p>
            <a:pPr>
              <a:lnSpc>
                <a:spcPct val="110000"/>
              </a:lnSpc>
            </a:pPr>
            <a:r>
              <a:rPr lang="el-GR" sz="2400" dirty="0"/>
              <a:t>                    Η </a:t>
            </a:r>
            <a:r>
              <a:rPr lang="el-GR" sz="2400" b="1" dirty="0"/>
              <a:t>συνάρτηση μακροχρόνιου συνολικού κόστους</a:t>
            </a:r>
            <a:r>
              <a:rPr lang="el-GR" sz="2400" dirty="0"/>
              <a:t> συσχετίζει το ελαχιστοποιημένο συνολικό κόστος με την παραγωγή, </a:t>
            </a:r>
            <a:r>
              <a:rPr lang="en-US" sz="2400" dirty="0"/>
              <a:t>Q</a:t>
            </a:r>
            <a:r>
              <a:rPr lang="el-GR" sz="2400" dirty="0"/>
              <a:t>, και τις τιμές των παραγωγικών συντελεστών (</a:t>
            </a:r>
            <a:r>
              <a:rPr lang="en-US" sz="2400" dirty="0"/>
              <a:t>w</a:t>
            </a:r>
            <a:r>
              <a:rPr lang="el-GR" sz="2400" dirty="0"/>
              <a:t> και </a:t>
            </a:r>
            <a:r>
              <a:rPr lang="en-US" sz="2400" dirty="0"/>
              <a:t>r</a:t>
            </a:r>
            <a:r>
              <a:rPr lang="el-GR" sz="2400" dirty="0"/>
              <a:t>)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l-GR" sz="2400" dirty="0"/>
              <a:t>Όπου </a:t>
            </a:r>
            <a:r>
              <a:rPr lang="en-US" sz="2400" dirty="0"/>
              <a:t>L</a:t>
            </a:r>
            <a:r>
              <a:rPr lang="el-GR" sz="2400" dirty="0"/>
              <a:t>* και Κ* είναι οι μακροχρόνιες συναρτήσεις ζήτησης εισροών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17763" name="WordArt 3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086600" cy="1254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Συναρτήσεις μακροχρόνιου κόστους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600200" y="4075113"/>
            <a:ext cx="6019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TC(Q,w,r) = wL*(Q,w,r) + rK*(Q,w,r)</a:t>
            </a:r>
          </a:p>
          <a:p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17766" name="WordArt 6"/>
          <p:cNvSpPr>
            <a:spLocks noChangeArrowheads="1" noChangeShapeType="1" noTextEdit="1"/>
          </p:cNvSpPr>
          <p:nvPr/>
        </p:nvSpPr>
        <p:spPr bwMode="auto">
          <a:xfrm>
            <a:off x="647700" y="23622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uiExpand="1" build="allAtOnce"/>
      <p:bldP spid="117765" grpId="0" autoUpdateAnimBg="0"/>
      <p:bldP spid="11776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D91D-A23A-418A-A84B-386A43E612A0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52400" y="1684338"/>
            <a:ext cx="8964613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			</a:t>
            </a:r>
            <a:r>
              <a:rPr lang="el-GR" sz="2400" dirty="0"/>
              <a:t>       </a:t>
            </a:r>
            <a:r>
              <a:rPr lang="el-GR" sz="2400" b="1" dirty="0">
                <a:solidFill>
                  <a:srgbClr val="CC0000"/>
                </a:solidFill>
              </a:rPr>
              <a:t>Σταθερές     Αύξουσες        Φθίνουσες</a:t>
            </a:r>
            <a:r>
              <a:rPr lang="el-GR" b="1" dirty="0">
                <a:solidFill>
                  <a:srgbClr val="CC0000"/>
                </a:solidFill>
              </a:rPr>
              <a:t> </a:t>
            </a:r>
            <a:r>
              <a:rPr lang="el-GR" sz="2400" b="1" dirty="0">
                <a:solidFill>
                  <a:srgbClr val="CC0000"/>
                </a:solidFill>
              </a:rPr>
              <a:t/>
            </a:r>
            <a:br>
              <a:rPr lang="el-GR" sz="2400" b="1" dirty="0">
                <a:solidFill>
                  <a:srgbClr val="CC0000"/>
                </a:solidFill>
              </a:rPr>
            </a:br>
            <a:r>
              <a:rPr lang="el-GR" sz="2400" b="1" dirty="0">
                <a:solidFill>
                  <a:srgbClr val="CC0000"/>
                </a:solidFill>
              </a:rPr>
              <a:t>			      αποδόσεις    αποδόσεις</a:t>
            </a:r>
            <a:r>
              <a:rPr lang="el-GR" b="1" dirty="0">
                <a:solidFill>
                  <a:srgbClr val="CC0000"/>
                </a:solidFill>
              </a:rPr>
              <a:t>         </a:t>
            </a:r>
            <a:r>
              <a:rPr lang="el-GR" sz="2400" b="1" dirty="0">
                <a:solidFill>
                  <a:srgbClr val="CC0000"/>
                </a:solidFill>
              </a:rPr>
              <a:t>αποδόσεις</a:t>
            </a:r>
            <a:r>
              <a:rPr lang="el-GR" b="1" dirty="0">
                <a:solidFill>
                  <a:srgbClr val="CC0000"/>
                </a:solidFill>
              </a:rPr>
              <a:t> </a:t>
            </a:r>
            <a:r>
              <a:rPr lang="el-GR" sz="2400" b="1" dirty="0">
                <a:solidFill>
                  <a:srgbClr val="CC0000"/>
                </a:solidFill>
              </a:rPr>
              <a:t/>
            </a:r>
            <a:br>
              <a:rPr lang="el-GR" sz="2400" b="1" dirty="0">
                <a:solidFill>
                  <a:srgbClr val="CC0000"/>
                </a:solidFill>
              </a:rPr>
            </a:br>
            <a:r>
              <a:rPr lang="el-GR" sz="2400" b="1" dirty="0">
                <a:solidFill>
                  <a:srgbClr val="CC0000"/>
                </a:solidFill>
              </a:rPr>
              <a:t>			       κλίμακας	     κλίμακας	      </a:t>
            </a:r>
            <a:r>
              <a:rPr lang="el-GR" sz="2400" b="1" dirty="0" smtClean="0">
                <a:solidFill>
                  <a:srgbClr val="CC0000"/>
                </a:solidFill>
              </a:rPr>
              <a:t> </a:t>
            </a:r>
            <a:r>
              <a:rPr lang="el-GR" sz="2400" b="1" dirty="0" err="1" smtClean="0">
                <a:solidFill>
                  <a:srgbClr val="CC0000"/>
                </a:solidFill>
              </a:rPr>
              <a:t>κλίμακας</a:t>
            </a:r>
            <a:endParaRPr lang="en-US" sz="2400" dirty="0"/>
          </a:p>
          <a:p>
            <a:r>
              <a:rPr lang="el-GR" sz="2400" i="1" dirty="0"/>
              <a:t>Συνάρτηση παραγωγής   </a:t>
            </a:r>
            <a:r>
              <a:rPr lang="en-US" sz="2400" dirty="0"/>
              <a:t>Q = L   </a:t>
            </a:r>
            <a:r>
              <a:rPr lang="el-GR" sz="2400" dirty="0"/>
              <a:t> 	     </a:t>
            </a:r>
            <a:r>
              <a:rPr lang="en-US" sz="2400" dirty="0"/>
              <a:t>Q = L</a:t>
            </a:r>
            <a:r>
              <a:rPr lang="en-US" sz="2400" baseline="30000" dirty="0"/>
              <a:t>2</a:t>
            </a:r>
            <a:r>
              <a:rPr lang="en-US" sz="2400" dirty="0"/>
              <a:t>  </a:t>
            </a:r>
            <a:r>
              <a:rPr lang="el-GR" sz="2400" dirty="0"/>
              <a:t>  	      </a:t>
            </a:r>
            <a:r>
              <a:rPr lang="en-US" sz="2400" dirty="0"/>
              <a:t>Q = L</a:t>
            </a:r>
            <a:r>
              <a:rPr lang="en-US" sz="2400" baseline="30000" dirty="0"/>
              <a:t>1/2</a:t>
            </a:r>
          </a:p>
          <a:p>
            <a:endParaRPr lang="el-GR" sz="1000" i="1" dirty="0"/>
          </a:p>
          <a:p>
            <a:r>
              <a:rPr lang="el-GR" sz="2400" i="1" dirty="0"/>
              <a:t>Ζήτηση εργασίας</a:t>
            </a:r>
            <a:r>
              <a:rPr lang="el-GR" dirty="0"/>
              <a:t> 	        </a:t>
            </a:r>
            <a:r>
              <a:rPr lang="el-GR" dirty="0" smtClean="0"/>
              <a:t>   </a:t>
            </a:r>
            <a:r>
              <a:rPr lang="en-US" sz="2400" dirty="0"/>
              <a:t>L*=Q   </a:t>
            </a:r>
            <a:r>
              <a:rPr lang="el-GR" sz="2400" dirty="0"/>
              <a:t> 	     </a:t>
            </a:r>
            <a:r>
              <a:rPr lang="en-US" sz="2400" dirty="0"/>
              <a:t>L*=Q</a:t>
            </a:r>
            <a:r>
              <a:rPr lang="en-US" sz="2400" baseline="30000" dirty="0"/>
              <a:t>1/2</a:t>
            </a:r>
            <a:r>
              <a:rPr lang="en-US" sz="2400" dirty="0"/>
              <a:t> </a:t>
            </a:r>
            <a:r>
              <a:rPr lang="el-GR" sz="2400" dirty="0"/>
              <a:t> 	      </a:t>
            </a:r>
            <a:r>
              <a:rPr lang="en-US" sz="2400" dirty="0"/>
              <a:t>L*=Q</a:t>
            </a:r>
            <a:r>
              <a:rPr lang="en-US" sz="2400" baseline="30000" dirty="0"/>
              <a:t>2</a:t>
            </a:r>
            <a:endParaRPr lang="en-US" sz="2400" dirty="0"/>
          </a:p>
          <a:p>
            <a:endParaRPr lang="el-GR" sz="1000" i="1" dirty="0"/>
          </a:p>
          <a:p>
            <a:r>
              <a:rPr lang="el-GR" sz="2400" i="1" dirty="0"/>
              <a:t>Συνάρτηση συνολικού    </a:t>
            </a:r>
            <a:r>
              <a:rPr lang="en-US" sz="2400" dirty="0" smtClean="0"/>
              <a:t>TC=</a:t>
            </a:r>
            <a:r>
              <a:rPr lang="el-GR" sz="2400" dirty="0" smtClean="0"/>
              <a:t> </a:t>
            </a:r>
            <a:r>
              <a:rPr lang="en-US" sz="2400" dirty="0" err="1" smtClean="0"/>
              <a:t>wQ</a:t>
            </a:r>
            <a:r>
              <a:rPr lang="en-US" sz="2400" dirty="0" smtClean="0"/>
              <a:t>   </a:t>
            </a:r>
            <a:r>
              <a:rPr lang="el-GR" sz="2400" dirty="0" smtClean="0"/>
              <a:t>    </a:t>
            </a:r>
            <a:r>
              <a:rPr lang="en-US" sz="2400" dirty="0" smtClean="0"/>
              <a:t>TC=</a:t>
            </a:r>
            <a:r>
              <a:rPr lang="el-GR" sz="2400" dirty="0" smtClean="0"/>
              <a:t> </a:t>
            </a:r>
            <a:r>
              <a:rPr lang="en-US" sz="2400" dirty="0" smtClean="0"/>
              <a:t>wQ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 </a:t>
            </a:r>
            <a:r>
              <a:rPr lang="el-GR" sz="2400" dirty="0" smtClean="0"/>
              <a:t>    </a:t>
            </a:r>
            <a:r>
              <a:rPr lang="en-US" sz="2400" dirty="0" smtClean="0"/>
              <a:t>TC=wQ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l-GR" sz="2400" i="1" dirty="0"/>
              <a:t>κόστους</a:t>
            </a:r>
            <a:r>
              <a:rPr lang="en-US" dirty="0"/>
              <a:t> </a:t>
            </a:r>
            <a:endParaRPr lang="el-GR" dirty="0"/>
          </a:p>
          <a:p>
            <a:endParaRPr lang="el-GR" sz="1000" i="1" dirty="0"/>
          </a:p>
          <a:p>
            <a:r>
              <a:rPr lang="el-GR" sz="2400" i="1" dirty="0"/>
              <a:t>Συνάρτηση μέσου 	      </a:t>
            </a:r>
            <a:r>
              <a:rPr lang="el-GR" sz="2400" i="1" dirty="0" smtClean="0"/>
              <a:t> </a:t>
            </a:r>
            <a:r>
              <a:rPr lang="en-US" sz="2400" dirty="0" smtClean="0"/>
              <a:t>AC=</a:t>
            </a:r>
            <a:r>
              <a:rPr lang="el-GR" sz="2400" dirty="0" smtClean="0"/>
              <a:t> </a:t>
            </a:r>
            <a:r>
              <a:rPr lang="en-US" sz="2400" dirty="0" smtClean="0"/>
              <a:t>w      </a:t>
            </a:r>
            <a:r>
              <a:rPr lang="el-GR" sz="2400" dirty="0" smtClean="0"/>
              <a:t>    </a:t>
            </a:r>
            <a:r>
              <a:rPr lang="en-US" sz="2400" dirty="0" smtClean="0"/>
              <a:t>AC=</a:t>
            </a:r>
            <a:r>
              <a:rPr lang="el-GR" sz="2400" dirty="0" smtClean="0"/>
              <a:t> </a:t>
            </a:r>
            <a:r>
              <a:rPr lang="en-US" sz="2400" dirty="0" smtClean="0"/>
              <a:t>w/Q</a:t>
            </a:r>
            <a:r>
              <a:rPr lang="en-US" sz="2400" baseline="30000" dirty="0" smtClean="0"/>
              <a:t>1/2</a:t>
            </a:r>
            <a:r>
              <a:rPr lang="el-GR" sz="2400" dirty="0" smtClean="0"/>
              <a:t>      </a:t>
            </a:r>
            <a:r>
              <a:rPr lang="en-US" sz="2400" dirty="0" smtClean="0"/>
              <a:t>AC=</a:t>
            </a:r>
            <a:r>
              <a:rPr lang="el-GR" sz="2400" dirty="0" smtClean="0"/>
              <a:t> </a:t>
            </a:r>
            <a:r>
              <a:rPr lang="en-US" sz="2400" dirty="0" err="1" smtClean="0"/>
              <a:t>wQ</a:t>
            </a:r>
            <a:endParaRPr lang="en-US" sz="2400" dirty="0"/>
          </a:p>
          <a:p>
            <a:r>
              <a:rPr lang="el-GR" sz="2400" i="1" dirty="0"/>
              <a:t>κόστους</a:t>
            </a:r>
            <a:r>
              <a:rPr lang="en-US" dirty="0"/>
              <a:t> </a:t>
            </a:r>
            <a:endParaRPr lang="el-GR" dirty="0"/>
          </a:p>
          <a:p>
            <a:endParaRPr lang="el-GR" sz="1000" i="1" dirty="0"/>
          </a:p>
          <a:p>
            <a:r>
              <a:rPr lang="el-GR" sz="2400" i="1" dirty="0"/>
              <a:t>Οικονομίες κλίμακας</a:t>
            </a:r>
            <a:r>
              <a:rPr lang="el-GR" dirty="0"/>
              <a:t>         </a:t>
            </a:r>
            <a:r>
              <a:rPr lang="el-GR" dirty="0" smtClean="0"/>
              <a:t> </a:t>
            </a:r>
            <a:r>
              <a:rPr lang="el-GR" sz="2400" dirty="0" smtClean="0"/>
              <a:t>Καμία</a:t>
            </a:r>
            <a:r>
              <a:rPr lang="en-US" sz="2400" dirty="0" smtClean="0"/>
              <a:t>       </a:t>
            </a:r>
            <a:r>
              <a:rPr lang="el-GR" sz="2400" dirty="0" smtClean="0"/>
              <a:t>  Θετικές </a:t>
            </a:r>
            <a:r>
              <a:rPr lang="el-GR" sz="2400" dirty="0"/>
              <a:t>	      Αρνητικές</a:t>
            </a:r>
            <a:r>
              <a:rPr lang="el-GR" dirty="0"/>
              <a:t> </a:t>
            </a:r>
            <a:r>
              <a:rPr lang="el-GR" dirty="0" smtClean="0"/>
              <a:t>					   </a:t>
            </a:r>
            <a:r>
              <a:rPr lang="el-GR" sz="2400" dirty="0" smtClean="0"/>
              <a:t>Οικονομίες</a:t>
            </a:r>
            <a:r>
              <a:rPr lang="el-GR" sz="2400" dirty="0"/>
              <a:t>	</a:t>
            </a:r>
            <a:r>
              <a:rPr lang="el-GR" sz="2400" dirty="0" smtClean="0"/>
              <a:t>      Οικονομίες      					   κλίμακας</a:t>
            </a:r>
            <a:r>
              <a:rPr lang="el-GR" sz="2400" dirty="0"/>
              <a:t>	</a:t>
            </a:r>
            <a:r>
              <a:rPr lang="el-GR" sz="2400" dirty="0" smtClean="0"/>
              <a:t>      κλίμακας</a:t>
            </a:r>
            <a:endParaRPr lang="en-US" sz="2400" dirty="0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838200" y="65405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Αποδ</a:t>
            </a:r>
            <a:r>
              <a:rPr lang="el-GR" altLang="ja-JP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όσεις κλίμακας και οικονομίες κλίμακας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57200" y="987425"/>
            <a:ext cx="8458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                          Η ποσοστιαία μεταβολή του συνολικού κόστους εξαιτίας μιας μεταβολής κατά 1% της παραγωγής είναι η </a:t>
            </a:r>
            <a:r>
              <a:rPr lang="el-GR" sz="2400" b="1"/>
              <a:t>ελαστικότητα συνολικού κόστους ως προς την παραγωγή</a:t>
            </a:r>
            <a:r>
              <a:rPr lang="en-US" sz="2400"/>
              <a:t>, </a:t>
            </a:r>
            <a:r>
              <a:rPr lang="en-US" sz="2400">
                <a:sym typeface="Symbol" pitchFamily="18" charset="2"/>
              </a:rPr>
              <a:t></a:t>
            </a:r>
            <a:r>
              <a:rPr lang="en-US" sz="2400" baseline="-25000"/>
              <a:t>TC,Q</a:t>
            </a:r>
            <a:r>
              <a:rPr lang="en-US" sz="2400"/>
              <a:t>.</a:t>
            </a:r>
          </a:p>
          <a:p>
            <a:endParaRPr lang="en-US" sz="2400"/>
          </a:p>
          <a:p>
            <a:pPr lvl="2">
              <a:lnSpc>
                <a:spcPct val="120000"/>
              </a:lnSpc>
            </a:pPr>
            <a:r>
              <a:rPr lang="en-US" sz="2400">
                <a:sym typeface="Symbol" pitchFamily="18" charset="2"/>
              </a:rPr>
              <a:t></a:t>
            </a:r>
            <a:r>
              <a:rPr lang="en-US" sz="2400" baseline="-25000"/>
              <a:t>TC,Q</a:t>
            </a:r>
            <a:r>
              <a:rPr lang="en-US" sz="2400"/>
              <a:t> = (</a:t>
            </a:r>
            <a:r>
              <a:rPr lang="en-US" sz="2400">
                <a:sym typeface="Symbol" pitchFamily="18" charset="2"/>
              </a:rPr>
              <a:t></a:t>
            </a:r>
            <a:r>
              <a:rPr lang="en-US" sz="2400"/>
              <a:t>TC/</a:t>
            </a:r>
            <a:r>
              <a:rPr lang="en-US" sz="2400">
                <a:sym typeface="Symbol" pitchFamily="18" charset="2"/>
              </a:rPr>
              <a:t></a:t>
            </a:r>
            <a:r>
              <a:rPr lang="en-US" sz="2400"/>
              <a:t>Q)(Q/TC) = MC/AC</a:t>
            </a:r>
          </a:p>
          <a:p>
            <a:pPr lvl="3"/>
            <a:endParaRPr lang="en-US" sz="2400"/>
          </a:p>
          <a:p>
            <a:pPr lvl="3"/>
            <a:endParaRPr lang="en-US" sz="2400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-396875" y="3543300"/>
            <a:ext cx="9525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Font typeface="Symbol" pitchFamily="18" charset="2"/>
              <a:buNone/>
            </a:pPr>
            <a:r>
              <a:rPr lang="el-GR" sz="2300">
                <a:solidFill>
                  <a:srgbClr val="CC0000"/>
                </a:solidFill>
              </a:rPr>
              <a:t>•  </a:t>
            </a:r>
            <a:r>
              <a:rPr lang="el-GR" sz="2300"/>
              <a:t>Αν</a:t>
            </a:r>
            <a:r>
              <a:rPr lang="en-US" sz="2300"/>
              <a:t> </a:t>
            </a:r>
            <a:r>
              <a:rPr lang="en-US" sz="2300">
                <a:sym typeface="Symbol" pitchFamily="18" charset="2"/>
              </a:rPr>
              <a:t></a:t>
            </a:r>
            <a:r>
              <a:rPr lang="en-US" sz="2300" baseline="-25000"/>
              <a:t>TC,Q</a:t>
            </a:r>
            <a:r>
              <a:rPr lang="en-US" sz="2300"/>
              <a:t> &lt; 1, MC &lt; AC, </a:t>
            </a:r>
            <a:r>
              <a:rPr lang="el-GR" sz="2300"/>
              <a:t>και συνεπώς το </a:t>
            </a:r>
            <a:r>
              <a:rPr lang="en-US" sz="2300"/>
              <a:t>AC </a:t>
            </a:r>
            <a:r>
              <a:rPr lang="el-GR" sz="2300"/>
              <a:t>πρέπει να μειώνεται</a:t>
            </a:r>
          </a:p>
          <a:p>
            <a:pPr lvl="2">
              <a:buFont typeface="Symbol" pitchFamily="18" charset="2"/>
              <a:buNone/>
            </a:pPr>
            <a:r>
              <a:rPr lang="el-GR" sz="2300"/>
              <a:t>όταν αυξάνεται το </a:t>
            </a:r>
            <a:r>
              <a:rPr lang="en-US" sz="2300"/>
              <a:t>Q</a:t>
            </a:r>
            <a:r>
              <a:rPr lang="el-GR" sz="2300"/>
              <a:t>. Επομένως, έχουμε </a:t>
            </a:r>
            <a:r>
              <a:rPr lang="el-GR" sz="2300" i="1"/>
              <a:t>οικονομίες κλίμακας</a:t>
            </a:r>
            <a:r>
              <a:rPr lang="en-US" sz="2300" i="1"/>
              <a:t>.</a:t>
            </a:r>
          </a:p>
          <a:p>
            <a:pPr lvl="2">
              <a:buFont typeface="Symbol" pitchFamily="18" charset="2"/>
              <a:buNone/>
            </a:pPr>
            <a:r>
              <a:rPr lang="el-GR" sz="2300">
                <a:solidFill>
                  <a:srgbClr val="CC0000"/>
                </a:solidFill>
              </a:rPr>
              <a:t>•  </a:t>
            </a:r>
            <a:r>
              <a:rPr lang="el-GR" sz="2300"/>
              <a:t>Αν</a:t>
            </a:r>
            <a:r>
              <a:rPr lang="en-US" sz="2300"/>
              <a:t> </a:t>
            </a:r>
            <a:r>
              <a:rPr lang="en-US" sz="2300">
                <a:sym typeface="Symbol" pitchFamily="18" charset="2"/>
              </a:rPr>
              <a:t></a:t>
            </a:r>
            <a:r>
              <a:rPr lang="en-US" sz="2300" baseline="-25000"/>
              <a:t>TC,Q</a:t>
            </a:r>
            <a:r>
              <a:rPr lang="en-US" sz="2300"/>
              <a:t> &gt; 1, MC &gt; AC, </a:t>
            </a:r>
            <a:r>
              <a:rPr lang="el-GR" sz="2300"/>
              <a:t>και συνεπώς το </a:t>
            </a:r>
            <a:r>
              <a:rPr lang="en-US" sz="2300"/>
              <a:t>AC</a:t>
            </a:r>
            <a:r>
              <a:rPr lang="el-GR" sz="2300"/>
              <a:t> πρέπει να αυξάνεται όταν αυξάνεται το </a:t>
            </a:r>
            <a:r>
              <a:rPr lang="en-US" sz="2300"/>
              <a:t>Q</a:t>
            </a:r>
            <a:r>
              <a:rPr lang="el-GR" sz="2300"/>
              <a:t>. Επομένως, έχουμε </a:t>
            </a:r>
            <a:r>
              <a:rPr lang="el-GR" sz="2300" i="1"/>
              <a:t>αρνητικές οικονομίες κλίμακας</a:t>
            </a:r>
            <a:r>
              <a:rPr lang="en-US" sz="2300" i="1"/>
              <a:t>.</a:t>
            </a:r>
          </a:p>
          <a:p>
            <a:pPr lvl="2">
              <a:buFont typeface="Symbol" pitchFamily="18" charset="2"/>
              <a:buNone/>
            </a:pPr>
            <a:r>
              <a:rPr lang="el-GR" sz="2300">
                <a:solidFill>
                  <a:srgbClr val="CC0000"/>
                </a:solidFill>
              </a:rPr>
              <a:t>•  </a:t>
            </a:r>
            <a:r>
              <a:rPr lang="el-GR" sz="2300"/>
              <a:t>Αν</a:t>
            </a:r>
            <a:r>
              <a:rPr lang="en-US" sz="2300"/>
              <a:t> </a:t>
            </a:r>
            <a:r>
              <a:rPr lang="en-US" sz="2300">
                <a:sym typeface="Symbol" pitchFamily="18" charset="2"/>
              </a:rPr>
              <a:t></a:t>
            </a:r>
            <a:r>
              <a:rPr lang="en-US" sz="2300" baseline="-25000"/>
              <a:t>TC,Q</a:t>
            </a:r>
            <a:r>
              <a:rPr lang="en-US" sz="2300"/>
              <a:t> = 1, MC = AC, </a:t>
            </a:r>
            <a:r>
              <a:rPr lang="el-GR" sz="2300"/>
              <a:t>και συνεπώς το </a:t>
            </a:r>
            <a:r>
              <a:rPr lang="en-US" sz="2300"/>
              <a:t>AC</a:t>
            </a:r>
            <a:r>
              <a:rPr lang="el-GR" sz="2300"/>
              <a:t> πρέπει να είναι</a:t>
            </a:r>
          </a:p>
          <a:p>
            <a:pPr lvl="2">
              <a:buFont typeface="Symbol" pitchFamily="18" charset="2"/>
              <a:buNone/>
            </a:pPr>
            <a:r>
              <a:rPr lang="el-GR" sz="2300"/>
              <a:t>οριζόντιο σε σχέση με το </a:t>
            </a:r>
            <a:r>
              <a:rPr lang="en-US" sz="2300"/>
              <a:t>Q. </a:t>
            </a:r>
          </a:p>
        </p:txBody>
      </p:sp>
      <p:sp>
        <p:nvSpPr>
          <p:cNvPr id="137220" name="WordArt 4"/>
          <p:cNvSpPr>
            <a:spLocks noChangeArrowheads="1" noChangeShapeType="1"/>
          </p:cNvSpPr>
          <p:nvPr/>
        </p:nvSpPr>
        <p:spPr bwMode="auto">
          <a:xfrm>
            <a:off x="571500" y="90805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  <p:bldP spid="1372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8E33-DBC0-4171-9E36-B54F0056EE49}" type="slidenum">
              <a:rPr lang="en-US"/>
              <a:pPr/>
              <a:t>52</a:t>
            </a:fld>
            <a:endParaRPr lang="en-US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259632" y="1844824"/>
            <a:ext cx="61926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</a:rPr>
              <a:t>Κλάδος</a:t>
            </a:r>
            <a:r>
              <a:rPr lang="en-US" sz="2400" b="1" dirty="0">
                <a:solidFill>
                  <a:srgbClr val="CC0000"/>
                </a:solidFill>
              </a:rPr>
              <a:t>                 </a:t>
            </a:r>
            <a:r>
              <a:rPr lang="el-GR" sz="2400" b="1" dirty="0">
                <a:solidFill>
                  <a:srgbClr val="CC0000"/>
                </a:solidFill>
              </a:rPr>
              <a:t>		</a:t>
            </a:r>
            <a:r>
              <a:rPr lang="en-US" sz="2400" b="1" dirty="0">
                <a:solidFill>
                  <a:srgbClr val="CC0000"/>
                </a:solidFill>
                <a:sym typeface="Symbol" pitchFamily="18" charset="2"/>
              </a:rPr>
              <a:t></a:t>
            </a:r>
            <a:r>
              <a:rPr lang="en-US" sz="2400" b="1" baseline="-25000" dirty="0">
                <a:solidFill>
                  <a:srgbClr val="CC0000"/>
                </a:solidFill>
              </a:rPr>
              <a:t>TC,Q</a:t>
            </a:r>
            <a:r>
              <a:rPr lang="en-US" sz="2400" b="1" dirty="0">
                <a:solidFill>
                  <a:srgbClr val="CC0000"/>
                </a:solidFill>
              </a:rPr>
              <a:t>     </a:t>
            </a:r>
          </a:p>
          <a:p>
            <a:r>
              <a:rPr lang="el-GR" sz="2400" u="sng" dirty="0"/>
              <a:t>                                                                                       </a:t>
            </a:r>
          </a:p>
          <a:p>
            <a:r>
              <a:rPr lang="el-GR" sz="2400" i="1" dirty="0"/>
              <a:t>Σιδήρου και χάλυβα</a:t>
            </a:r>
            <a:r>
              <a:rPr lang="el-GR" dirty="0"/>
              <a:t> </a:t>
            </a:r>
            <a:r>
              <a:rPr lang="en-US" sz="2400" dirty="0"/>
              <a:t>     </a:t>
            </a:r>
            <a:r>
              <a:rPr lang="el-GR" sz="2400" dirty="0"/>
              <a:t>	</a:t>
            </a:r>
            <a:r>
              <a:rPr lang="en-US" sz="2400" dirty="0"/>
              <a:t>0</a:t>
            </a:r>
            <a:r>
              <a:rPr lang="el-GR" sz="2400" dirty="0"/>
              <a:t>,</a:t>
            </a:r>
            <a:r>
              <a:rPr lang="en-US" sz="2400" dirty="0"/>
              <a:t>553</a:t>
            </a:r>
            <a:r>
              <a:rPr lang="en-US" sz="2400" u="sng" dirty="0"/>
              <a:t>         </a:t>
            </a:r>
          </a:p>
          <a:p>
            <a:endParaRPr lang="el-GR" sz="800" i="1" dirty="0"/>
          </a:p>
          <a:p>
            <a:r>
              <a:rPr lang="el-GR" sz="2400" i="1" dirty="0"/>
              <a:t>Υφαντουργεία βάμβακος</a:t>
            </a:r>
            <a:r>
              <a:rPr lang="el-GR" dirty="0"/>
              <a:t> </a:t>
            </a:r>
            <a:r>
              <a:rPr lang="el-GR" sz="2400" dirty="0"/>
              <a:t>	</a:t>
            </a:r>
            <a:r>
              <a:rPr lang="en-US" sz="2400" dirty="0"/>
              <a:t>1</a:t>
            </a:r>
            <a:r>
              <a:rPr lang="el-GR" sz="2400" dirty="0"/>
              <a:t>,</a:t>
            </a:r>
            <a:r>
              <a:rPr lang="en-US" sz="2400" dirty="0"/>
              <a:t>211</a:t>
            </a:r>
          </a:p>
          <a:p>
            <a:endParaRPr lang="el-GR" sz="800" i="1" dirty="0"/>
          </a:p>
          <a:p>
            <a:r>
              <a:rPr lang="el-GR" sz="2400" i="1" dirty="0"/>
              <a:t>Τσιμέντων</a:t>
            </a:r>
            <a:r>
              <a:rPr lang="el-GR" sz="2400" dirty="0"/>
              <a:t> </a:t>
            </a:r>
            <a:r>
              <a:rPr lang="en-US" sz="2400" dirty="0"/>
              <a:t>                 </a:t>
            </a:r>
            <a:r>
              <a:rPr lang="el-GR" sz="2400" dirty="0"/>
              <a:t>	</a:t>
            </a:r>
            <a:r>
              <a:rPr lang="en-US" sz="2400" dirty="0"/>
              <a:t>1</a:t>
            </a:r>
            <a:r>
              <a:rPr lang="el-GR" sz="2400" dirty="0"/>
              <a:t>,</a:t>
            </a:r>
            <a:r>
              <a:rPr lang="en-US" sz="2400" dirty="0"/>
              <a:t>162</a:t>
            </a:r>
          </a:p>
          <a:p>
            <a:endParaRPr lang="el-GR" sz="800" i="1" dirty="0"/>
          </a:p>
          <a:p>
            <a:r>
              <a:rPr lang="el-GR" sz="2400" i="1" dirty="0"/>
              <a:t>Ηλεκτρισμού και 		</a:t>
            </a:r>
            <a:r>
              <a:rPr lang="en-US" sz="2400" dirty="0"/>
              <a:t>0</a:t>
            </a:r>
            <a:r>
              <a:rPr lang="el-GR" sz="2400" dirty="0"/>
              <a:t>,</a:t>
            </a:r>
            <a:r>
              <a:rPr lang="en-US" sz="2400" dirty="0"/>
              <a:t>3823</a:t>
            </a:r>
            <a:endParaRPr lang="el-GR" sz="2400" i="1" dirty="0"/>
          </a:p>
          <a:p>
            <a:r>
              <a:rPr lang="el-GR" sz="2400" i="1" dirty="0"/>
              <a:t>φυσικού αερίου</a:t>
            </a:r>
            <a:r>
              <a:rPr lang="el-GR" dirty="0"/>
              <a:t> </a:t>
            </a:r>
            <a:r>
              <a:rPr lang="el-GR" sz="2400" dirty="0"/>
              <a:t>		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838200" y="333375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>
                <a:solidFill>
                  <a:srgbClr val="FFB016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Ελαστικ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ότητες παραγωγής σε επιλεγμένους Μεταποιητικούς κλάδους στην Ινδία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F1CF-6420-411E-B4AD-69CC6FC7B458}" type="slidenum">
              <a:rPr lang="en-US"/>
              <a:pPr/>
              <a:t>53</a:t>
            </a:fld>
            <a:endParaRPr lang="en-US"/>
          </a:p>
        </p:txBody>
      </p:sp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95536" y="2492896"/>
            <a:ext cx="8507412" cy="12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 smtClean="0"/>
              <a:t>μας </a:t>
            </a:r>
            <a:r>
              <a:rPr lang="el-GR" sz="2400" dirty="0"/>
              <a:t>λέει ποιο είναι το ελαχιστοποιημένο συνολικό κόστος παραγωγής </a:t>
            </a:r>
            <a:r>
              <a:rPr lang="en-US" sz="2400" dirty="0"/>
              <a:t>Q</a:t>
            </a:r>
            <a:r>
              <a:rPr lang="el-GR" sz="2400" dirty="0"/>
              <a:t> μονάδων προϊόντος, όταν (τουλάχιστον) μία εισροή είναι σταθερή σε συγκεκριμένο ύψος</a:t>
            </a:r>
            <a:r>
              <a:rPr lang="en-US" sz="2400" dirty="0"/>
              <a:t>.</a:t>
            </a:r>
          </a:p>
        </p:txBody>
      </p:sp>
      <p:sp>
        <p:nvSpPr>
          <p:cNvPr id="139267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Συναρτήσεις βραχυχρόνιου κόστους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123728" y="40050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Η </a:t>
            </a:r>
            <a:r>
              <a:rPr lang="el-GR" sz="2400" b="1" dirty="0"/>
              <a:t>συνάρτηση βραχυχρόνιου μεταβλητού κόστους</a:t>
            </a:r>
            <a:endParaRPr lang="en-US" sz="2400" b="1" dirty="0"/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123728" y="2060848"/>
            <a:ext cx="67687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Η </a:t>
            </a:r>
            <a:r>
              <a:rPr lang="el-GR" sz="2400" b="1" dirty="0"/>
              <a:t>συνάρτηση βραχυχρόνιου συνολικού κόστους</a:t>
            </a:r>
            <a:endParaRPr lang="en-US" sz="2400" b="1" dirty="0"/>
          </a:p>
        </p:txBody>
      </p:sp>
      <p:sp>
        <p:nvSpPr>
          <p:cNvPr id="139270" name="WordArt 6"/>
          <p:cNvSpPr>
            <a:spLocks noChangeArrowheads="1" noChangeShapeType="1"/>
          </p:cNvSpPr>
          <p:nvPr/>
        </p:nvSpPr>
        <p:spPr bwMode="auto">
          <a:xfrm>
            <a:off x="251520" y="198884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39271" name="WordArt 7"/>
          <p:cNvSpPr>
            <a:spLocks noChangeArrowheads="1" noChangeShapeType="1"/>
          </p:cNvSpPr>
          <p:nvPr/>
        </p:nvSpPr>
        <p:spPr bwMode="auto">
          <a:xfrm>
            <a:off x="251520" y="3933056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636588" y="4509120"/>
            <a:ext cx="796786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400" dirty="0" smtClean="0"/>
              <a:t>είναι </a:t>
            </a:r>
            <a:r>
              <a:rPr lang="el-GR" sz="2400" dirty="0"/>
              <a:t>το ελαχιστοποιημένο άθροισμα των δαπανών επί μεταβλητών εισροών στους συνδυασμούς εισροών που ελαχιστοποιούν το βραχυχρόνιο κόστος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70" grpId="0" animBg="1"/>
      <p:bldP spid="139271" grpId="0" animBg="1"/>
      <p:bldP spid="13927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1498-FB0D-4FBB-9096-894BCBB6715A}" type="slidenum">
              <a:rPr lang="en-US"/>
              <a:pPr/>
              <a:t>54</a:t>
            </a:fld>
            <a:endParaRPr lang="en-US"/>
          </a:p>
        </p:txBody>
      </p:sp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23528" y="2427288"/>
            <a:ext cx="856895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 lvl="2"/>
            <a:r>
              <a:rPr lang="en-US" sz="2400" dirty="0"/>
              <a:t>STC(Q,K</a:t>
            </a:r>
            <a:r>
              <a:rPr lang="en-US" sz="2400" baseline="-25000" dirty="0"/>
              <a:t>0</a:t>
            </a:r>
            <a:r>
              <a:rPr lang="en-US" sz="2400" dirty="0"/>
              <a:t>) = TVC(Q,K</a:t>
            </a:r>
            <a:r>
              <a:rPr lang="en-US" sz="2400" baseline="-25000" dirty="0"/>
              <a:t>0</a:t>
            </a:r>
            <a:r>
              <a:rPr lang="en-US" sz="2400" dirty="0"/>
              <a:t>) + TFC(Q,K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  <a:p>
            <a:pPr marL="93663" lvl="2">
              <a:spcBef>
                <a:spcPts val="1200"/>
              </a:spcBef>
            </a:pPr>
            <a:r>
              <a:rPr lang="el-GR" sz="2400" i="1" dirty="0" smtClean="0"/>
              <a:t>Όπου</a:t>
            </a:r>
            <a:r>
              <a:rPr lang="en-US" sz="2400" i="1" dirty="0"/>
              <a:t>: K</a:t>
            </a:r>
            <a:r>
              <a:rPr lang="en-US" sz="2400" i="1" baseline="-25000" dirty="0"/>
              <a:t>0</a:t>
            </a:r>
            <a:r>
              <a:rPr lang="en-US" sz="2400" i="1" dirty="0"/>
              <a:t> </a:t>
            </a:r>
            <a:r>
              <a:rPr lang="el-GR" sz="2400" i="1" dirty="0"/>
              <a:t>είναι η σταθερή εισροή και </a:t>
            </a:r>
            <a:r>
              <a:rPr lang="el-GR" sz="2400" i="1" dirty="0" smtClean="0"/>
              <a:t> τα </a:t>
            </a:r>
            <a:r>
              <a:rPr lang="en-US" sz="2400" i="1" dirty="0" smtClean="0"/>
              <a:t>w</a:t>
            </a:r>
            <a:r>
              <a:rPr lang="el-GR" sz="2400" i="1" dirty="0" smtClean="0"/>
              <a:t> </a:t>
            </a:r>
            <a:r>
              <a:rPr lang="el-GR" sz="2400" i="1" dirty="0"/>
              <a:t>και </a:t>
            </a:r>
            <a:r>
              <a:rPr lang="en-US" sz="2400" i="1" dirty="0"/>
              <a:t>r</a:t>
            </a:r>
            <a:r>
              <a:rPr lang="el-GR" sz="2400" i="1" dirty="0"/>
              <a:t> είναι </a:t>
            </a:r>
            <a:r>
              <a:rPr lang="el-GR" sz="2400" i="1" dirty="0" smtClean="0"/>
              <a:t>σταθερά</a:t>
            </a:r>
            <a:endParaRPr lang="en-US" sz="2400" i="1" dirty="0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                   Η </a:t>
            </a:r>
            <a:r>
              <a:rPr lang="el-GR" sz="2400" b="1" dirty="0"/>
              <a:t>συνάρτηση συνολικού σταθερού κόστους</a:t>
            </a:r>
            <a:r>
              <a:rPr lang="el-GR" sz="2400" dirty="0"/>
              <a:t> είναι μια σταθερά ίση με το κόστος της </a:t>
            </a:r>
            <a:r>
              <a:rPr lang="el-GR" sz="2400" dirty="0" smtClean="0"/>
              <a:t>σταθερής εισροής (εισροών</a:t>
            </a:r>
            <a:r>
              <a:rPr lang="el-GR" sz="2400" dirty="0"/>
              <a:t>)</a:t>
            </a:r>
            <a:r>
              <a:rPr lang="en-US" sz="2400" dirty="0"/>
              <a:t>.</a:t>
            </a:r>
          </a:p>
        </p:txBody>
      </p:sp>
      <p:sp>
        <p:nvSpPr>
          <p:cNvPr id="140292" name="WordArt 4"/>
          <p:cNvSpPr>
            <a:spLocks noChangeArrowheads="1" noChangeShapeType="1"/>
          </p:cNvSpPr>
          <p:nvPr/>
        </p:nvSpPr>
        <p:spPr bwMode="auto">
          <a:xfrm>
            <a:off x="571500" y="1916113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77882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Το συνολικό Σταθερό κόστος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build="p" bldLvl="3" autoUpdateAnimBg="0"/>
      <p:bldP spid="140291" grpId="0"/>
      <p:bldP spid="140292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50E5-4216-4AE8-A676-6690D0FDE3F6}" type="slidenum">
              <a:rPr lang="en-US"/>
              <a:pPr/>
              <a:t>55</a:t>
            </a:fld>
            <a:endParaRPr lang="en-US"/>
          </a:p>
        </p:txBody>
      </p:sp>
      <p:sp>
        <p:nvSpPr>
          <p:cNvPr id="184322" name="Line 2"/>
          <p:cNvSpPr>
            <a:spLocks noChangeShapeType="1"/>
          </p:cNvSpPr>
          <p:nvPr/>
        </p:nvSpPr>
        <p:spPr bwMode="auto">
          <a:xfrm>
            <a:off x="827088" y="6416675"/>
            <a:ext cx="6245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 flipV="1">
            <a:off x="827088" y="1828800"/>
            <a:ext cx="0" cy="4587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7019925" y="5943600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990600" y="1828800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 </a:t>
            </a:r>
            <a:r>
              <a:rPr lang="en-GB" sz="2400" dirty="0" smtClean="0"/>
              <a:t>(</a:t>
            </a:r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827088" y="5197475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6516688" y="4883150"/>
            <a:ext cx="219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TFC</a:t>
            </a:r>
            <a:endParaRPr lang="el-GR" sz="2400" b="1"/>
          </a:p>
          <a:p>
            <a:r>
              <a:rPr lang="el-GR" sz="2000"/>
              <a:t>(Συνολικό σταθερό</a:t>
            </a:r>
          </a:p>
          <a:p>
            <a:r>
              <a:rPr lang="el-GR" sz="2000"/>
              <a:t>κόστος) </a:t>
            </a:r>
            <a:endParaRPr lang="en-GB" sz="2000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827584" y="476672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Βραχυχρ</a:t>
            </a:r>
            <a:r>
              <a:rPr lang="el-GR" altLang="ja-JP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όνιο συνολικό κόστος, συνολικό μεταβλητό κόστος και συνολικό σταθερό κόστος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5038-BE39-4F97-9BF2-C81BA5AF44FD}" type="slidenum">
              <a:rPr lang="en-US"/>
              <a:pPr/>
              <a:t>56</a:t>
            </a:fld>
            <a:endParaRPr lang="en-US"/>
          </a:p>
        </p:txBody>
      </p:sp>
      <p:sp>
        <p:nvSpPr>
          <p:cNvPr id="233474" name="Line 2"/>
          <p:cNvSpPr>
            <a:spLocks noChangeShapeType="1"/>
          </p:cNvSpPr>
          <p:nvPr/>
        </p:nvSpPr>
        <p:spPr bwMode="auto">
          <a:xfrm>
            <a:off x="827088" y="6416675"/>
            <a:ext cx="6245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7019925" y="5943600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33478" name="Freeform 6"/>
          <p:cNvSpPr>
            <a:spLocks/>
          </p:cNvSpPr>
          <p:nvPr/>
        </p:nvSpPr>
        <p:spPr bwMode="auto">
          <a:xfrm>
            <a:off x="827088" y="3978275"/>
            <a:ext cx="5791200" cy="25146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48" y="1344"/>
              </a:cxn>
              <a:cxn ang="0">
                <a:pos x="288" y="1056"/>
              </a:cxn>
              <a:cxn ang="0">
                <a:pos x="768" y="768"/>
              </a:cxn>
              <a:cxn ang="0">
                <a:pos x="1728" y="624"/>
              </a:cxn>
              <a:cxn ang="0">
                <a:pos x="2400" y="528"/>
              </a:cxn>
              <a:cxn ang="0">
                <a:pos x="3552" y="0"/>
              </a:cxn>
            </a:cxnLst>
            <a:rect l="0" t="0" r="r" b="b"/>
            <a:pathLst>
              <a:path w="3552" h="1536">
                <a:moveTo>
                  <a:pt x="0" y="1536"/>
                </a:moveTo>
                <a:cubicBezTo>
                  <a:pt x="0" y="1480"/>
                  <a:pt x="0" y="1424"/>
                  <a:pt x="48" y="1344"/>
                </a:cubicBezTo>
                <a:cubicBezTo>
                  <a:pt x="96" y="1264"/>
                  <a:pt x="168" y="1152"/>
                  <a:pt x="288" y="1056"/>
                </a:cubicBezTo>
                <a:cubicBezTo>
                  <a:pt x="408" y="960"/>
                  <a:pt x="528" y="840"/>
                  <a:pt x="768" y="768"/>
                </a:cubicBezTo>
                <a:cubicBezTo>
                  <a:pt x="1008" y="696"/>
                  <a:pt x="1456" y="664"/>
                  <a:pt x="1728" y="624"/>
                </a:cubicBezTo>
                <a:cubicBezTo>
                  <a:pt x="2000" y="584"/>
                  <a:pt x="2096" y="632"/>
                  <a:pt x="2400" y="528"/>
                </a:cubicBezTo>
                <a:cubicBezTo>
                  <a:pt x="2704" y="424"/>
                  <a:pt x="3360" y="88"/>
                  <a:pt x="35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6516688" y="3659188"/>
            <a:ext cx="2441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TVC(Q, K</a:t>
            </a:r>
            <a:r>
              <a:rPr lang="en-GB" sz="2400" b="1" baseline="-25000"/>
              <a:t>0</a:t>
            </a:r>
            <a:r>
              <a:rPr lang="en-GB" sz="2400" b="1"/>
              <a:t>)</a:t>
            </a:r>
            <a:endParaRPr lang="el-GR" sz="2400" b="1"/>
          </a:p>
          <a:p>
            <a:r>
              <a:rPr lang="el-GR" sz="2000"/>
              <a:t>(Συνολικό μεταβλητό </a:t>
            </a:r>
            <a:br>
              <a:rPr lang="el-GR" sz="2000"/>
            </a:br>
            <a:r>
              <a:rPr lang="el-GR" sz="2000"/>
              <a:t>κόστος)</a:t>
            </a:r>
            <a:r>
              <a:rPr lang="el-GR"/>
              <a:t> </a:t>
            </a:r>
            <a:endParaRPr lang="en-GB"/>
          </a:p>
        </p:txBody>
      </p:sp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827088" y="5197475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6516688" y="4883150"/>
            <a:ext cx="219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TFC</a:t>
            </a:r>
            <a:endParaRPr lang="el-GR" sz="2400" b="1"/>
          </a:p>
          <a:p>
            <a:r>
              <a:rPr lang="el-GR" sz="2000"/>
              <a:t>(Συνολικό σταθερό</a:t>
            </a:r>
          </a:p>
          <a:p>
            <a:r>
              <a:rPr lang="el-GR" sz="2000"/>
              <a:t>κόστος) </a:t>
            </a:r>
            <a:endParaRPr lang="en-GB" sz="2000"/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 flipV="1">
            <a:off x="827088" y="1828800"/>
            <a:ext cx="0" cy="4587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990600" y="1828800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 </a:t>
            </a:r>
            <a:r>
              <a:rPr lang="en-GB" sz="2400" dirty="0" smtClean="0"/>
              <a:t>(</a:t>
            </a:r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83568" y="476672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Βραχυχρ</a:t>
            </a:r>
            <a:r>
              <a:rPr lang="el-GR" altLang="ja-JP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όνιο συνολικό κόστος, συνολικό μεταβλητό κόστος και συνολικό σταθερό κόστος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1948-1AEA-4AD6-AB30-39A03765AFB6}" type="slidenum">
              <a:rPr lang="en-US"/>
              <a:pPr/>
              <a:t>57</a:t>
            </a:fld>
            <a:endParaRPr lang="en-US"/>
          </a:p>
        </p:txBody>
      </p:sp>
      <p:sp>
        <p:nvSpPr>
          <p:cNvPr id="232450" name="Line 2"/>
          <p:cNvSpPr>
            <a:spLocks noChangeShapeType="1"/>
          </p:cNvSpPr>
          <p:nvPr/>
        </p:nvSpPr>
        <p:spPr bwMode="auto">
          <a:xfrm>
            <a:off x="827088" y="6416675"/>
            <a:ext cx="6245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7019925" y="5943600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32454" name="Freeform 6"/>
          <p:cNvSpPr>
            <a:spLocks/>
          </p:cNvSpPr>
          <p:nvPr/>
        </p:nvSpPr>
        <p:spPr bwMode="auto">
          <a:xfrm>
            <a:off x="827088" y="3978275"/>
            <a:ext cx="5791200" cy="25146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48" y="1344"/>
              </a:cxn>
              <a:cxn ang="0">
                <a:pos x="288" y="1056"/>
              </a:cxn>
              <a:cxn ang="0">
                <a:pos x="768" y="768"/>
              </a:cxn>
              <a:cxn ang="0">
                <a:pos x="1728" y="624"/>
              </a:cxn>
              <a:cxn ang="0">
                <a:pos x="2400" y="528"/>
              </a:cxn>
              <a:cxn ang="0">
                <a:pos x="3552" y="0"/>
              </a:cxn>
            </a:cxnLst>
            <a:rect l="0" t="0" r="r" b="b"/>
            <a:pathLst>
              <a:path w="3552" h="1536">
                <a:moveTo>
                  <a:pt x="0" y="1536"/>
                </a:moveTo>
                <a:cubicBezTo>
                  <a:pt x="0" y="1480"/>
                  <a:pt x="0" y="1424"/>
                  <a:pt x="48" y="1344"/>
                </a:cubicBezTo>
                <a:cubicBezTo>
                  <a:pt x="96" y="1264"/>
                  <a:pt x="168" y="1152"/>
                  <a:pt x="288" y="1056"/>
                </a:cubicBezTo>
                <a:cubicBezTo>
                  <a:pt x="408" y="960"/>
                  <a:pt x="528" y="840"/>
                  <a:pt x="768" y="768"/>
                </a:cubicBezTo>
                <a:cubicBezTo>
                  <a:pt x="1008" y="696"/>
                  <a:pt x="1456" y="664"/>
                  <a:pt x="1728" y="624"/>
                </a:cubicBezTo>
                <a:cubicBezTo>
                  <a:pt x="2000" y="584"/>
                  <a:pt x="2096" y="632"/>
                  <a:pt x="2400" y="528"/>
                </a:cubicBezTo>
                <a:cubicBezTo>
                  <a:pt x="2704" y="424"/>
                  <a:pt x="3360" y="88"/>
                  <a:pt x="35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6516688" y="3659188"/>
            <a:ext cx="2441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TVC(Q, K</a:t>
            </a:r>
            <a:r>
              <a:rPr lang="en-GB" sz="2400" b="1" baseline="-25000"/>
              <a:t>0</a:t>
            </a:r>
            <a:r>
              <a:rPr lang="en-GB" sz="2400" b="1"/>
              <a:t>)</a:t>
            </a:r>
            <a:endParaRPr lang="el-GR" sz="2400" b="1"/>
          </a:p>
          <a:p>
            <a:r>
              <a:rPr lang="el-GR" sz="2000"/>
              <a:t>(Συνολικό μεταβλητό </a:t>
            </a:r>
            <a:br>
              <a:rPr lang="el-GR" sz="2000"/>
            </a:br>
            <a:r>
              <a:rPr lang="el-GR" sz="2000"/>
              <a:t>κόστος)</a:t>
            </a:r>
            <a:r>
              <a:rPr lang="el-GR"/>
              <a:t> </a:t>
            </a:r>
            <a:endParaRPr lang="en-GB"/>
          </a:p>
        </p:txBody>
      </p:sp>
      <p:sp>
        <p:nvSpPr>
          <p:cNvPr id="232456" name="Line 8"/>
          <p:cNvSpPr>
            <a:spLocks noChangeShapeType="1"/>
          </p:cNvSpPr>
          <p:nvPr/>
        </p:nvSpPr>
        <p:spPr bwMode="auto">
          <a:xfrm>
            <a:off x="827088" y="5197475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6516688" y="4883150"/>
            <a:ext cx="219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TFC</a:t>
            </a:r>
            <a:endParaRPr lang="el-GR" sz="2400" b="1"/>
          </a:p>
          <a:p>
            <a:r>
              <a:rPr lang="el-GR" sz="2000"/>
              <a:t>(Συνολικό σταθερό</a:t>
            </a:r>
          </a:p>
          <a:p>
            <a:r>
              <a:rPr lang="el-GR" sz="2000"/>
              <a:t>κόστος) </a:t>
            </a:r>
            <a:endParaRPr lang="en-GB" sz="2000"/>
          </a:p>
        </p:txBody>
      </p:sp>
      <p:sp>
        <p:nvSpPr>
          <p:cNvPr id="232458" name="Freeform 10"/>
          <p:cNvSpPr>
            <a:spLocks/>
          </p:cNvSpPr>
          <p:nvPr/>
        </p:nvSpPr>
        <p:spPr bwMode="auto">
          <a:xfrm>
            <a:off x="827088" y="3216275"/>
            <a:ext cx="53340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144" y="1008"/>
              </a:cxn>
              <a:cxn ang="0">
                <a:pos x="672" y="672"/>
              </a:cxn>
              <a:cxn ang="0">
                <a:pos x="2160" y="480"/>
              </a:cxn>
              <a:cxn ang="0">
                <a:pos x="3360" y="0"/>
              </a:cxn>
            </a:cxnLst>
            <a:rect l="0" t="0" r="r" b="b"/>
            <a:pathLst>
              <a:path w="3360" h="1248">
                <a:moveTo>
                  <a:pt x="0" y="1248"/>
                </a:moveTo>
                <a:cubicBezTo>
                  <a:pt x="16" y="1176"/>
                  <a:pt x="32" y="1104"/>
                  <a:pt x="144" y="1008"/>
                </a:cubicBezTo>
                <a:cubicBezTo>
                  <a:pt x="256" y="912"/>
                  <a:pt x="336" y="760"/>
                  <a:pt x="672" y="672"/>
                </a:cubicBezTo>
                <a:cubicBezTo>
                  <a:pt x="1008" y="584"/>
                  <a:pt x="1712" y="592"/>
                  <a:pt x="2160" y="480"/>
                </a:cubicBezTo>
                <a:cubicBezTo>
                  <a:pt x="2608" y="368"/>
                  <a:pt x="3160" y="80"/>
                  <a:pt x="336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6156325" y="2506663"/>
            <a:ext cx="2232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/>
              <a:t>STC(Q, K</a:t>
            </a:r>
            <a:r>
              <a:rPr lang="en-GB" sz="2400" b="1" baseline="-25000"/>
              <a:t>0</a:t>
            </a:r>
            <a:r>
              <a:rPr lang="en-GB" sz="2400" b="1"/>
              <a:t>)</a:t>
            </a:r>
            <a:endParaRPr lang="el-GR" sz="2400" b="1"/>
          </a:p>
          <a:p>
            <a:r>
              <a:rPr lang="el-GR" sz="2000"/>
              <a:t>(Βραχυχρόνιο συνολικό κόστος)</a:t>
            </a:r>
            <a:r>
              <a:rPr lang="el-GR"/>
              <a:t> </a:t>
            </a:r>
            <a:endParaRPr lang="en-GB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V="1">
            <a:off x="827088" y="1828800"/>
            <a:ext cx="0" cy="4587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990600" y="1828800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TC 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27584" y="476672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Βραχυχρ</a:t>
            </a:r>
            <a:r>
              <a:rPr lang="el-GR" altLang="ja-JP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όνιο συνολικό κόστος, συνολικό μεταβλητό κόστος και συνολικό σταθερό κόστος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CF4F-1B04-477E-8E13-4D40A7E7D426}" type="slidenum">
              <a:rPr lang="en-US"/>
              <a:pPr/>
              <a:t>58</a:t>
            </a:fld>
            <a:endParaRPr lang="en-US"/>
          </a:p>
        </p:txBody>
      </p:sp>
      <p:sp>
        <p:nvSpPr>
          <p:cNvPr id="231426" name="Line 2"/>
          <p:cNvSpPr>
            <a:spLocks noChangeShapeType="1"/>
          </p:cNvSpPr>
          <p:nvPr/>
        </p:nvSpPr>
        <p:spPr bwMode="auto">
          <a:xfrm>
            <a:off x="827088" y="6416675"/>
            <a:ext cx="6245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7019925" y="5943600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31430" name="Freeform 6"/>
          <p:cNvSpPr>
            <a:spLocks/>
          </p:cNvSpPr>
          <p:nvPr/>
        </p:nvSpPr>
        <p:spPr bwMode="auto">
          <a:xfrm>
            <a:off x="827088" y="3978275"/>
            <a:ext cx="5791200" cy="25146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48" y="1344"/>
              </a:cxn>
              <a:cxn ang="0">
                <a:pos x="288" y="1056"/>
              </a:cxn>
              <a:cxn ang="0">
                <a:pos x="768" y="768"/>
              </a:cxn>
              <a:cxn ang="0">
                <a:pos x="1728" y="624"/>
              </a:cxn>
              <a:cxn ang="0">
                <a:pos x="2400" y="528"/>
              </a:cxn>
              <a:cxn ang="0">
                <a:pos x="3552" y="0"/>
              </a:cxn>
            </a:cxnLst>
            <a:rect l="0" t="0" r="r" b="b"/>
            <a:pathLst>
              <a:path w="3552" h="1536">
                <a:moveTo>
                  <a:pt x="0" y="1536"/>
                </a:moveTo>
                <a:cubicBezTo>
                  <a:pt x="0" y="1480"/>
                  <a:pt x="0" y="1424"/>
                  <a:pt x="48" y="1344"/>
                </a:cubicBezTo>
                <a:cubicBezTo>
                  <a:pt x="96" y="1264"/>
                  <a:pt x="168" y="1152"/>
                  <a:pt x="288" y="1056"/>
                </a:cubicBezTo>
                <a:cubicBezTo>
                  <a:pt x="408" y="960"/>
                  <a:pt x="528" y="840"/>
                  <a:pt x="768" y="768"/>
                </a:cubicBezTo>
                <a:cubicBezTo>
                  <a:pt x="1008" y="696"/>
                  <a:pt x="1456" y="664"/>
                  <a:pt x="1728" y="624"/>
                </a:cubicBezTo>
                <a:cubicBezTo>
                  <a:pt x="2000" y="584"/>
                  <a:pt x="2096" y="632"/>
                  <a:pt x="2400" y="528"/>
                </a:cubicBezTo>
                <a:cubicBezTo>
                  <a:pt x="2704" y="424"/>
                  <a:pt x="3360" y="88"/>
                  <a:pt x="355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6516688" y="3659188"/>
            <a:ext cx="2441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TVC(Q, K</a:t>
            </a:r>
            <a:r>
              <a:rPr lang="en-GB" sz="2400" b="1" baseline="-25000"/>
              <a:t>0</a:t>
            </a:r>
            <a:r>
              <a:rPr lang="en-GB" sz="2400" b="1"/>
              <a:t>)</a:t>
            </a:r>
            <a:endParaRPr lang="el-GR" sz="2400" b="1"/>
          </a:p>
          <a:p>
            <a:r>
              <a:rPr lang="el-GR" sz="2000"/>
              <a:t>(Συνολικό μεταβλητό </a:t>
            </a:r>
            <a:br>
              <a:rPr lang="el-GR" sz="2000"/>
            </a:br>
            <a:r>
              <a:rPr lang="el-GR" sz="2000"/>
              <a:t>κόστος)</a:t>
            </a:r>
            <a:r>
              <a:rPr lang="el-GR"/>
              <a:t> </a:t>
            </a:r>
            <a:endParaRPr lang="en-GB"/>
          </a:p>
        </p:txBody>
      </p:sp>
      <p:sp>
        <p:nvSpPr>
          <p:cNvPr id="231432" name="Line 8"/>
          <p:cNvSpPr>
            <a:spLocks noChangeShapeType="1"/>
          </p:cNvSpPr>
          <p:nvPr/>
        </p:nvSpPr>
        <p:spPr bwMode="auto">
          <a:xfrm>
            <a:off x="827088" y="5197475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6516688" y="4883150"/>
            <a:ext cx="219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TFC</a:t>
            </a:r>
            <a:endParaRPr lang="el-GR" sz="2400" b="1"/>
          </a:p>
          <a:p>
            <a:r>
              <a:rPr lang="el-GR" sz="2000"/>
              <a:t>(Συνολικό σταθερό</a:t>
            </a:r>
          </a:p>
          <a:p>
            <a:r>
              <a:rPr lang="el-GR" sz="2000"/>
              <a:t>κόστος) </a:t>
            </a:r>
            <a:endParaRPr lang="en-GB" sz="2000"/>
          </a:p>
        </p:txBody>
      </p:sp>
      <p:sp>
        <p:nvSpPr>
          <p:cNvPr id="231434" name="Line 10"/>
          <p:cNvSpPr>
            <a:spLocks noChangeShapeType="1"/>
          </p:cNvSpPr>
          <p:nvPr/>
        </p:nvSpPr>
        <p:spPr bwMode="auto">
          <a:xfrm flipV="1">
            <a:off x="5094288" y="52736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35" name="Line 11"/>
          <p:cNvSpPr>
            <a:spLocks noChangeShapeType="1"/>
          </p:cNvSpPr>
          <p:nvPr/>
        </p:nvSpPr>
        <p:spPr bwMode="auto">
          <a:xfrm>
            <a:off x="5094288" y="58070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5230813" y="561975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rK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1437" name="Freeform 13"/>
          <p:cNvSpPr>
            <a:spLocks/>
          </p:cNvSpPr>
          <p:nvPr/>
        </p:nvSpPr>
        <p:spPr bwMode="auto">
          <a:xfrm>
            <a:off x="827088" y="3216275"/>
            <a:ext cx="53340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144" y="1008"/>
              </a:cxn>
              <a:cxn ang="0">
                <a:pos x="672" y="672"/>
              </a:cxn>
              <a:cxn ang="0">
                <a:pos x="2160" y="480"/>
              </a:cxn>
              <a:cxn ang="0">
                <a:pos x="3360" y="0"/>
              </a:cxn>
            </a:cxnLst>
            <a:rect l="0" t="0" r="r" b="b"/>
            <a:pathLst>
              <a:path w="3360" h="1248">
                <a:moveTo>
                  <a:pt x="0" y="1248"/>
                </a:moveTo>
                <a:cubicBezTo>
                  <a:pt x="16" y="1176"/>
                  <a:pt x="32" y="1104"/>
                  <a:pt x="144" y="1008"/>
                </a:cubicBezTo>
                <a:cubicBezTo>
                  <a:pt x="256" y="912"/>
                  <a:pt x="336" y="760"/>
                  <a:pt x="672" y="672"/>
                </a:cubicBezTo>
                <a:cubicBezTo>
                  <a:pt x="1008" y="584"/>
                  <a:pt x="1712" y="592"/>
                  <a:pt x="2160" y="480"/>
                </a:cubicBezTo>
                <a:cubicBezTo>
                  <a:pt x="2608" y="368"/>
                  <a:pt x="3160" y="80"/>
                  <a:pt x="336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6156325" y="2506663"/>
            <a:ext cx="2232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/>
              <a:t>STC(Q, K</a:t>
            </a:r>
            <a:r>
              <a:rPr lang="en-GB" sz="2400" b="1" baseline="-25000"/>
              <a:t>0</a:t>
            </a:r>
            <a:r>
              <a:rPr lang="en-GB" sz="2400" b="1"/>
              <a:t>)</a:t>
            </a:r>
            <a:endParaRPr lang="el-GR" sz="2400" b="1"/>
          </a:p>
          <a:p>
            <a:r>
              <a:rPr lang="el-GR" sz="2000"/>
              <a:t>(Βραχυχρόνιο συνολικό κόστος)</a:t>
            </a:r>
            <a:r>
              <a:rPr lang="el-GR"/>
              <a:t> </a:t>
            </a:r>
            <a:endParaRPr lang="en-GB"/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 flipV="1">
            <a:off x="4865688" y="38258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>
            <a:off x="4865688" y="4435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926013" y="386715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rK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1443" name="Line 19"/>
          <p:cNvSpPr>
            <a:spLocks noChangeShapeType="1"/>
          </p:cNvSpPr>
          <p:nvPr/>
        </p:nvSpPr>
        <p:spPr bwMode="auto">
          <a:xfrm flipV="1">
            <a:off x="827088" y="1828800"/>
            <a:ext cx="0" cy="4587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990600" y="1828800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TC 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27584" y="476672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Βραχυχρ</a:t>
            </a:r>
            <a:r>
              <a:rPr lang="el-GR" altLang="ja-JP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όνιο συνολικό κόστος, συνολικό μεταβλητό κόστος και συνολικό σταθερό κόστος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3419-1384-46A8-B560-A94BAEB2D97E}" type="slidenum">
              <a:rPr lang="en-US"/>
              <a:pPr/>
              <a:t>59</a:t>
            </a:fld>
            <a:endParaRPr 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77724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 u="sng" dirty="0"/>
          </a:p>
          <a:p>
            <a:endParaRPr lang="en-US" sz="2400" u="sng" dirty="0"/>
          </a:p>
          <a:p>
            <a:pPr lvl="1"/>
            <a:endParaRPr lang="en-US" sz="2400" i="1" dirty="0"/>
          </a:p>
          <a:p>
            <a:r>
              <a:rPr lang="el-GR" sz="2400" i="1" dirty="0"/>
              <a:t>Υποθέστε ότι η συνάρτηση παραγωγής είναι η</a:t>
            </a:r>
            <a:endParaRPr lang="en-US" sz="2400" i="1" dirty="0"/>
          </a:p>
          <a:p>
            <a:r>
              <a:rPr lang="en-US" sz="2400" i="1" dirty="0"/>
              <a:t>Q = K</a:t>
            </a:r>
            <a:r>
              <a:rPr lang="en-US" sz="2400" i="1" baseline="30000" dirty="0"/>
              <a:t>1/2</a:t>
            </a:r>
            <a:r>
              <a:rPr lang="en-US" sz="2400" i="1" dirty="0"/>
              <a:t>L</a:t>
            </a:r>
            <a:r>
              <a:rPr lang="en-US" sz="2400" i="1" baseline="30000" dirty="0"/>
              <a:t>1/4</a:t>
            </a:r>
            <a:r>
              <a:rPr lang="en-US" sz="2400" i="1" dirty="0"/>
              <a:t>M</a:t>
            </a:r>
            <a:r>
              <a:rPr lang="en-US" sz="2400" i="1" baseline="30000" dirty="0"/>
              <a:t>1/4</a:t>
            </a:r>
            <a:r>
              <a:rPr lang="en-US" sz="2400" i="1" dirty="0"/>
              <a:t>.  </a:t>
            </a:r>
            <a:r>
              <a:rPr lang="el-GR" sz="2400" i="1" dirty="0"/>
              <a:t>Έστω</a:t>
            </a:r>
            <a:r>
              <a:rPr lang="en-US" sz="2400" i="1" dirty="0"/>
              <a:t> w = 16, m = 1 </a:t>
            </a:r>
            <a:r>
              <a:rPr lang="el-GR" sz="2400" i="1" dirty="0"/>
              <a:t>και</a:t>
            </a:r>
            <a:r>
              <a:rPr lang="en-US" sz="2400" i="1" dirty="0"/>
              <a:t> r = 2.</a:t>
            </a:r>
          </a:p>
          <a:p>
            <a:endParaRPr lang="en-US" sz="2400" i="1" dirty="0"/>
          </a:p>
          <a:p>
            <a:endParaRPr lang="en-US" sz="2400" i="1" dirty="0">
              <a:solidFill>
                <a:srgbClr val="CC0000"/>
              </a:solidFill>
            </a:endParaRPr>
          </a:p>
          <a:p>
            <a:r>
              <a:rPr lang="el-GR" sz="2400" i="1" dirty="0"/>
              <a:t>Ποια είναι η καμπύλη βραχυχρόνιου συνολικού κόστους όταν το κεφάλαιο είναι σταθερό στο ύψος Κ</a:t>
            </a:r>
            <a:r>
              <a:rPr lang="el-GR" sz="2400" i="1" baseline="-25000" dirty="0"/>
              <a:t>0 </a:t>
            </a:r>
            <a:r>
              <a:rPr lang="el-GR" sz="2400" i="1" dirty="0"/>
              <a:t>; </a:t>
            </a:r>
          </a:p>
          <a:p>
            <a:r>
              <a:rPr lang="el-GR" sz="2400" i="1" dirty="0"/>
              <a:t>Ποια είναι η καμπύλη βραχυχρόνιου συνολικού μεταβλητού κόστους; </a:t>
            </a:r>
          </a:p>
          <a:p>
            <a:r>
              <a:rPr lang="el-GR" sz="2400" i="1" dirty="0"/>
              <a:t>Ποια είναι η καμπύλη βραχυχρόνιου συνολικού σταθερού κόστους;</a:t>
            </a:r>
            <a:endParaRPr lang="en-US" sz="2400" i="1" dirty="0"/>
          </a:p>
          <a:p>
            <a:endParaRPr lang="en-US" sz="2400" i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CF61-15A8-4700-BFDA-294FB2FC976A}" type="slidenum">
              <a:rPr lang="en-US"/>
              <a:pPr/>
              <a:t>6</a:t>
            </a:fld>
            <a:endParaRPr lang="en-US"/>
          </a:p>
        </p:txBody>
      </p:sp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251520" y="1628800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i="1" dirty="0">
                <a:solidFill>
                  <a:srgbClr val="CC0000"/>
                </a:solidFill>
              </a:rPr>
              <a:t>α</a:t>
            </a:r>
            <a:r>
              <a:rPr lang="en-US" sz="2400" i="1" dirty="0">
                <a:solidFill>
                  <a:srgbClr val="CC0000"/>
                </a:solidFill>
              </a:rPr>
              <a:t>.</a:t>
            </a:r>
            <a:r>
              <a:rPr lang="en-US" sz="2400" i="1" dirty="0"/>
              <a:t> </a:t>
            </a:r>
            <a:r>
              <a:rPr lang="el-GR" sz="2400" i="1" dirty="0"/>
              <a:t>Ποια μορφή έχει η συνάρτηση μακροχρόνιου συνολικού </a:t>
            </a:r>
          </a:p>
          <a:p>
            <a:r>
              <a:rPr lang="el-GR" sz="2400" i="1" dirty="0"/>
              <a:t>    κόστους για την συνάρτηση παραγωγής</a:t>
            </a:r>
            <a:r>
              <a:rPr lang="el-GR" sz="2400" dirty="0"/>
              <a:t> </a:t>
            </a:r>
            <a:r>
              <a:rPr lang="el-GR" sz="2400" dirty="0" smtClean="0"/>
              <a:t> </a:t>
            </a:r>
            <a:r>
              <a:rPr lang="en-US" sz="2400" i="1" dirty="0" smtClean="0"/>
              <a:t>Q </a:t>
            </a:r>
            <a:r>
              <a:rPr lang="en-US" sz="2400" i="1" dirty="0"/>
              <a:t>= 50L</a:t>
            </a:r>
            <a:r>
              <a:rPr lang="en-US" sz="2400" i="1" baseline="30000" dirty="0"/>
              <a:t>1/2</a:t>
            </a:r>
            <a:r>
              <a:rPr lang="en-US" sz="2400" i="1" dirty="0"/>
              <a:t>K</a:t>
            </a:r>
            <a:r>
              <a:rPr lang="en-US" sz="2400" i="1" baseline="30000" dirty="0"/>
              <a:t>1/2</a:t>
            </a:r>
            <a:r>
              <a:rPr lang="el-GR" sz="2400" i="1" dirty="0"/>
              <a:t> ;</a:t>
            </a:r>
            <a:endParaRPr lang="en-US" sz="2400" dirty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L*(</a:t>
            </a:r>
            <a:r>
              <a:rPr lang="en-US" sz="2400" dirty="0" err="1"/>
              <a:t>Q,w,r</a:t>
            </a:r>
            <a:r>
              <a:rPr lang="en-US" sz="2400" dirty="0"/>
              <a:t>) = (Q/50)(r/w)</a:t>
            </a:r>
            <a:r>
              <a:rPr lang="en-US" sz="2400" baseline="30000" dirty="0"/>
              <a:t>1/2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K*(</a:t>
            </a:r>
            <a:r>
              <a:rPr lang="en-US" sz="2400" dirty="0" err="1"/>
              <a:t>Q,w,r</a:t>
            </a:r>
            <a:r>
              <a:rPr lang="en-US" sz="2400" dirty="0"/>
              <a:t>) = (Q/50)(</a:t>
            </a:r>
            <a:r>
              <a:rPr lang="en-US" sz="2400" dirty="0" smtClean="0"/>
              <a:t>w/r)</a:t>
            </a:r>
            <a:r>
              <a:rPr lang="en-US" sz="2400" baseline="30000" dirty="0" smtClean="0"/>
              <a:t>1/2</a:t>
            </a:r>
            <a:endParaRPr lang="en-US" sz="2400" dirty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251520" y="393305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dirty="0" smtClean="0"/>
              <a:t>TC(</a:t>
            </a:r>
            <a:r>
              <a:rPr lang="en-US" sz="2400" dirty="0" err="1" smtClean="0"/>
              <a:t>Q,w,r</a:t>
            </a:r>
            <a:r>
              <a:rPr lang="en-US" sz="2400" dirty="0" smtClean="0"/>
              <a:t>) = </a:t>
            </a:r>
          </a:p>
          <a:p>
            <a:pPr lvl="3"/>
            <a:r>
              <a:rPr lang="en-US" sz="2400" dirty="0" smtClean="0"/>
              <a:t>= w[(Q/50)(r/w)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] + r[(Q/50)(w/r)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]</a:t>
            </a:r>
          </a:p>
          <a:p>
            <a:pPr lvl="2"/>
            <a:endParaRPr lang="en-US" sz="2400" dirty="0" smtClean="0"/>
          </a:p>
          <a:p>
            <a:pPr lvl="3"/>
            <a:r>
              <a:rPr lang="en-US" sz="2400" dirty="0" smtClean="0"/>
              <a:t>=  (Q/50)(</a:t>
            </a:r>
            <a:r>
              <a:rPr lang="en-US" sz="2400" dirty="0" err="1" smtClean="0"/>
              <a:t>wr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+ (Q/50)(</a:t>
            </a:r>
            <a:r>
              <a:rPr lang="en-US" sz="2400" dirty="0" err="1" smtClean="0"/>
              <a:t>wr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1/2</a:t>
            </a:r>
            <a:endParaRPr lang="en-US" sz="2400" dirty="0" smtClean="0"/>
          </a:p>
          <a:p>
            <a:pPr lvl="3"/>
            <a:endParaRPr lang="en-US" sz="2400" dirty="0" smtClean="0"/>
          </a:p>
          <a:p>
            <a:pPr lvl="3"/>
            <a:r>
              <a:rPr lang="en-US" sz="2400" dirty="0" smtClean="0"/>
              <a:t>= (Q/25)(</a:t>
            </a:r>
            <a:r>
              <a:rPr lang="en-US" sz="2400" dirty="0" err="1" smtClean="0"/>
              <a:t>wr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1/2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E20D-BF51-4FD1-84C9-E62368D084D3}" type="slidenum">
              <a:rPr lang="en-US"/>
              <a:pPr/>
              <a:t>60</a:t>
            </a:fld>
            <a:endParaRPr lang="en-US"/>
          </a:p>
        </p:txBody>
      </p:sp>
      <p:sp useBgFill="1"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76200" y="1616075"/>
            <a:ext cx="7924800" cy="8223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l-GR" sz="2400" i="1"/>
              <a:t>Θυμηθείτε ότι οι συναρτήσεις βραχυχρόνιας ζήτησης εργασίας και υλικών είναι</a:t>
            </a:r>
            <a:r>
              <a:rPr lang="en-US" sz="2400" i="1"/>
              <a:t>: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795338" y="2378075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400"/>
              <a:t>L</a:t>
            </a:r>
            <a:r>
              <a:rPr lang="en-US" sz="2400" baseline="30000"/>
              <a:t>s</a:t>
            </a:r>
            <a:r>
              <a:rPr lang="en-US" sz="2400"/>
              <a:t> (Q,K</a:t>
            </a:r>
            <a:r>
              <a:rPr lang="en-US" sz="2400" baseline="-25000"/>
              <a:t>0</a:t>
            </a:r>
            <a:r>
              <a:rPr lang="en-US" sz="2400"/>
              <a:t>) = Q</a:t>
            </a:r>
            <a:r>
              <a:rPr lang="en-US" sz="2400" baseline="30000"/>
              <a:t>2</a:t>
            </a:r>
            <a:r>
              <a:rPr lang="en-US" sz="2400"/>
              <a:t>/(4K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  <a:p>
            <a:pPr lvl="2"/>
            <a:r>
              <a:rPr lang="en-US" sz="2400"/>
              <a:t>M</a:t>
            </a:r>
            <a:r>
              <a:rPr lang="en-US" sz="2400" baseline="30000"/>
              <a:t>s</a:t>
            </a:r>
            <a:r>
              <a:rPr lang="en-US" sz="2400"/>
              <a:t>(Q,K</a:t>
            </a:r>
            <a:r>
              <a:rPr lang="en-US" sz="2400" baseline="-25000"/>
              <a:t>0</a:t>
            </a:r>
            <a:r>
              <a:rPr lang="en-US" sz="2400"/>
              <a:t>) = (4Q</a:t>
            </a:r>
            <a:r>
              <a:rPr lang="en-US" sz="2400" baseline="30000"/>
              <a:t>2</a:t>
            </a:r>
            <a:r>
              <a:rPr lang="en-US" sz="2400"/>
              <a:t>)/K</a:t>
            </a:r>
            <a:r>
              <a:rPr lang="en-US" sz="2400" baseline="-25000"/>
              <a:t>0</a:t>
            </a:r>
            <a:endParaRPr lang="en-US" sz="240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83568" y="3284984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2400" dirty="0"/>
              <a:t>STC(Q,K</a:t>
            </a:r>
            <a:r>
              <a:rPr lang="en-US" sz="2400" baseline="-25000" dirty="0"/>
              <a:t>0</a:t>
            </a:r>
            <a:r>
              <a:rPr lang="en-US" sz="2400" dirty="0"/>
              <a:t>) </a:t>
            </a:r>
            <a:r>
              <a:rPr lang="el-GR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16(Q</a:t>
            </a:r>
            <a:r>
              <a:rPr lang="en-US" sz="2400" baseline="30000" dirty="0"/>
              <a:t>2</a:t>
            </a:r>
            <a:r>
              <a:rPr lang="en-US" sz="2400" dirty="0"/>
              <a:t>/(4K</a:t>
            </a:r>
            <a:r>
              <a:rPr lang="en-US" sz="2400" baseline="-25000" dirty="0"/>
              <a:t>0</a:t>
            </a:r>
            <a:r>
              <a:rPr lang="en-US" sz="2400" dirty="0"/>
              <a:t>))+ (4Q</a:t>
            </a:r>
            <a:r>
              <a:rPr lang="en-US" sz="2400" baseline="30000" dirty="0"/>
              <a:t>2</a:t>
            </a:r>
            <a:r>
              <a:rPr lang="en-US" sz="2400" dirty="0"/>
              <a:t>)/K</a:t>
            </a:r>
            <a:r>
              <a:rPr lang="en-US" sz="2400" baseline="-25000" dirty="0"/>
              <a:t>0</a:t>
            </a:r>
            <a:r>
              <a:rPr lang="en-US" sz="2400" dirty="0"/>
              <a:t> + 2K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                </a:t>
            </a:r>
            <a:r>
              <a:rPr lang="el-GR" sz="2400" dirty="0" smtClean="0"/>
              <a:t>  </a:t>
            </a:r>
            <a:r>
              <a:rPr lang="en-US" sz="2400" dirty="0" smtClean="0"/>
              <a:t> </a:t>
            </a:r>
            <a:r>
              <a:rPr lang="en-US" sz="2400" dirty="0"/>
              <a:t>= (8Q</a:t>
            </a:r>
            <a:r>
              <a:rPr lang="en-US" sz="2400" baseline="30000" dirty="0"/>
              <a:t>2</a:t>
            </a:r>
            <a:r>
              <a:rPr lang="en-US" sz="2400" dirty="0"/>
              <a:t>/K</a:t>
            </a:r>
            <a:r>
              <a:rPr lang="en-US" sz="2400" baseline="-25000" dirty="0"/>
              <a:t>0</a:t>
            </a:r>
            <a:r>
              <a:rPr lang="en-US" sz="2400" dirty="0"/>
              <a:t>) + 2K</a:t>
            </a:r>
            <a:r>
              <a:rPr lang="en-US" sz="2400" baseline="-25000" dirty="0"/>
              <a:t>0</a:t>
            </a:r>
          </a:p>
          <a:p>
            <a:pPr lvl="2"/>
            <a:r>
              <a:rPr lang="en-US" sz="2400" dirty="0"/>
              <a:t>TVC(Q,K</a:t>
            </a:r>
            <a:r>
              <a:rPr lang="en-US" sz="2400" baseline="-25000" dirty="0"/>
              <a:t>0</a:t>
            </a:r>
            <a:r>
              <a:rPr lang="en-US" sz="2400" dirty="0"/>
              <a:t>) = (8Q</a:t>
            </a:r>
            <a:r>
              <a:rPr lang="en-US" sz="2400" baseline="30000" dirty="0"/>
              <a:t>2</a:t>
            </a:r>
            <a:r>
              <a:rPr lang="en-US" sz="2400" dirty="0"/>
              <a:t>)/K</a:t>
            </a:r>
            <a:r>
              <a:rPr lang="en-US" sz="2400" baseline="-25000" dirty="0"/>
              <a:t>0</a:t>
            </a:r>
          </a:p>
          <a:p>
            <a:pPr lvl="2"/>
            <a:r>
              <a:rPr lang="en-US" sz="2400" dirty="0"/>
              <a:t>TFC(K</a:t>
            </a:r>
            <a:r>
              <a:rPr lang="en-US" sz="2400" baseline="-25000" dirty="0"/>
              <a:t>0</a:t>
            </a:r>
            <a:r>
              <a:rPr lang="en-US" sz="2400" dirty="0"/>
              <a:t>) </a:t>
            </a:r>
            <a:r>
              <a:rPr lang="el-GR" sz="2400" dirty="0" smtClean="0"/>
              <a:t>    </a:t>
            </a:r>
            <a:r>
              <a:rPr lang="en-US" sz="2400" dirty="0" smtClean="0"/>
              <a:t>= </a:t>
            </a:r>
            <a:r>
              <a:rPr lang="en-US" sz="2400" dirty="0"/>
              <a:t>2K</a:t>
            </a:r>
            <a:r>
              <a:rPr lang="en-US" sz="2400" baseline="-25000" dirty="0"/>
              <a:t>0</a:t>
            </a:r>
          </a:p>
          <a:p>
            <a:pPr lvl="2"/>
            <a:endParaRPr lang="en-US" sz="2400" dirty="0"/>
          </a:p>
          <a:p>
            <a:pPr lvl="2"/>
            <a:r>
              <a:rPr lang="el-GR" sz="1700" u="sng" dirty="0">
                <a:solidFill>
                  <a:srgbClr val="CC2994"/>
                </a:solidFill>
              </a:rPr>
              <a:t>ΣΗΜΕΙΩΣΗ</a:t>
            </a:r>
            <a:r>
              <a:rPr lang="el-GR" sz="1700" dirty="0">
                <a:solidFill>
                  <a:srgbClr val="CC2994"/>
                </a:solidFill>
              </a:rPr>
              <a:t>:</a:t>
            </a:r>
            <a:r>
              <a:rPr lang="el-GR" sz="2000" dirty="0"/>
              <a:t>   </a:t>
            </a:r>
            <a:r>
              <a:rPr lang="el-GR" sz="2400" i="1" dirty="0"/>
              <a:t>Για σταθερό </a:t>
            </a:r>
            <a:r>
              <a:rPr lang="en-US" sz="2400" i="1" dirty="0"/>
              <a:t>Q</a:t>
            </a:r>
            <a:r>
              <a:rPr lang="el-GR" sz="2400" i="1" dirty="0"/>
              <a:t>, το </a:t>
            </a:r>
            <a:r>
              <a:rPr lang="en-US" sz="2400" i="1" dirty="0"/>
              <a:t>TVC</a:t>
            </a:r>
            <a:r>
              <a:rPr lang="el-GR" sz="2400" i="1" dirty="0"/>
              <a:t> μειώνεται με </a:t>
            </a:r>
            <a:r>
              <a:rPr lang="el-GR" sz="2400" i="1" dirty="0" smtClean="0"/>
              <a:t>Κ</a:t>
            </a:r>
            <a:r>
              <a:rPr lang="el-GR" sz="2400" i="1" baseline="-25000" dirty="0" smtClean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15" grpId="0" autoUpdateAnimBg="0"/>
      <p:bldP spid="1413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9DDD-E1AC-4A00-8375-822668816373}" type="slidenum">
              <a:rPr lang="en-US"/>
              <a:pPr/>
              <a:t>61</a:t>
            </a:fld>
            <a:endParaRPr lang="en-US"/>
          </a:p>
        </p:txBody>
      </p:sp>
      <p:sp>
        <p:nvSpPr>
          <p:cNvPr id="143362" name="WordArt 2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69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σχέση </a:t>
            </a:r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ανάμεσα στη βραχυχρόνια 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και τη μακροχρόνια συνάρτηση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συνολικού κόστους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323528" y="1628800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Η επιχείρηση μπορεί να ελαχιστοποιήσει το κόστος εξίσου καλά μακροχρόνια όσο και βραχυχρόνια, επειδή είναι «λιγότερο περιορισμένη»</a:t>
            </a:r>
            <a:r>
              <a:rPr lang="en-US" sz="2400" dirty="0"/>
              <a:t>.</a:t>
            </a:r>
          </a:p>
          <a:p>
            <a:pPr lvl="2"/>
            <a:endParaRPr lang="en-US" sz="2400" dirty="0"/>
          </a:p>
          <a:p>
            <a:r>
              <a:rPr lang="el-GR" sz="2400" dirty="0"/>
              <a:t>Συνεπώς, η καμπύλη βραχυχρόνιου συνολικού κόστους βρίσκεται σε όλα τα σημεία της πάνω από την καμπύλη μακροχρόνιου συνολικού κόστους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4299625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Όμως, όταν η ποσότητα είναι τέτοια που η ποσότητα των σταθερών εισροών ισούται με τις άριστες μακροχρόνιες ποσότητες των εισροών, η καμπύλη βραχυχρόνιου συνολικού κόστους και η καμπύλη μακροχρόνιου συνολικού κόστους συμπίπτουν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DB7B-8B91-459B-9F36-92E9C57DD4BD}" type="slidenum">
              <a:rPr lang="en-US"/>
              <a:pPr/>
              <a:t>62</a:t>
            </a:fld>
            <a:endParaRPr lang="en-US"/>
          </a:p>
        </p:txBody>
      </p:sp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1752600" y="62071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7208838" y="5945188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>
            <a:off x="1752600" y="39973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/w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822325" y="3581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6308725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188438" name="Text Box 22"/>
          <p:cNvSpPr txBox="1">
            <a:spLocks noChangeArrowheads="1"/>
          </p:cNvSpPr>
          <p:nvPr/>
        </p:nvSpPr>
        <p:spPr bwMode="auto">
          <a:xfrm>
            <a:off x="1355725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88447" name="Text Box 31"/>
          <p:cNvSpPr txBox="1">
            <a:spLocks noChangeArrowheads="1"/>
          </p:cNvSpPr>
          <p:nvPr/>
        </p:nvSpPr>
        <p:spPr bwMode="auto">
          <a:xfrm>
            <a:off x="838200" y="6096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Βραχυχρόνιο και μακροχρ</a:t>
            </a:r>
            <a:r>
              <a:rPr lang="el-GR" altLang="ja-JP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όνιο συνολικό κόστος</a:t>
            </a:r>
            <a:endParaRPr lang="el-GR" sz="2400" b="1" dirty="0"/>
          </a:p>
        </p:txBody>
      </p:sp>
      <p:sp>
        <p:nvSpPr>
          <p:cNvPr id="188448" name="Line 32"/>
          <p:cNvSpPr>
            <a:spLocks noChangeShapeType="1"/>
          </p:cNvSpPr>
          <p:nvPr/>
        </p:nvSpPr>
        <p:spPr bwMode="auto">
          <a:xfrm flipV="1">
            <a:off x="1752600" y="1752600"/>
            <a:ext cx="0" cy="4454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9" name="Text Box 33"/>
          <p:cNvSpPr txBox="1">
            <a:spLocks noChangeArrowheads="1"/>
          </p:cNvSpPr>
          <p:nvPr/>
        </p:nvSpPr>
        <p:spPr bwMode="auto">
          <a:xfrm>
            <a:off x="1981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0082-A762-4274-801E-9760CCDBB39E}" type="slidenum">
              <a:rPr lang="en-US"/>
              <a:pPr/>
              <a:t>63</a:t>
            </a:fld>
            <a:endParaRPr lang="en-US"/>
          </a:p>
        </p:txBody>
      </p:sp>
      <p:sp>
        <p:nvSpPr>
          <p:cNvPr id="236546" name="Line 2"/>
          <p:cNvSpPr>
            <a:spLocks noChangeShapeType="1"/>
          </p:cNvSpPr>
          <p:nvPr/>
        </p:nvSpPr>
        <p:spPr bwMode="auto">
          <a:xfrm>
            <a:off x="1752600" y="62071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7208838" y="5945188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1752600" y="2854325"/>
            <a:ext cx="33528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1752600" y="39973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3794125" y="63246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/w  TC</a:t>
            </a:r>
            <a:r>
              <a:rPr lang="en-GB" sz="2400" b="1" baseline="-25000"/>
              <a:t>1</a:t>
            </a:r>
            <a:r>
              <a:rPr lang="en-GB" sz="2400" b="1"/>
              <a:t>/w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822325" y="2590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822325" y="3581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6308725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4648200" y="4454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6557" name="Line 13"/>
          <p:cNvSpPr>
            <a:spLocks noChangeShapeType="1"/>
          </p:cNvSpPr>
          <p:nvPr/>
        </p:nvSpPr>
        <p:spPr bwMode="auto">
          <a:xfrm flipH="1">
            <a:off x="1752600" y="491172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1355725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4937125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236560" name="Text Box 16"/>
          <p:cNvSpPr txBox="1">
            <a:spLocks noChangeArrowheads="1"/>
          </p:cNvSpPr>
          <p:nvPr/>
        </p:nvSpPr>
        <p:spPr bwMode="auto">
          <a:xfrm>
            <a:off x="1279525" y="464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  <a:r>
              <a:rPr lang="en-GB" sz="2400" b="1" baseline="30000"/>
              <a:t>0</a:t>
            </a:r>
            <a:endParaRPr lang="en-GB" sz="2400" b="1"/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Βραχυχρόνιο και μακροχρόνιο συνολικό κόστος</a:t>
            </a:r>
            <a:endParaRPr lang="en-US" sz="2000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 flipV="1">
            <a:off x="1752600" y="1752600"/>
            <a:ext cx="0" cy="4454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1981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31D8-28F9-4241-B63F-254C3ED932AF}" type="slidenum">
              <a:rPr lang="en-US"/>
              <a:pPr/>
              <a:t>64</a:t>
            </a:fld>
            <a:endParaRPr lang="en-US"/>
          </a:p>
        </p:txBody>
      </p:sp>
      <p:sp>
        <p:nvSpPr>
          <p:cNvPr id="235522" name="Line 2"/>
          <p:cNvSpPr>
            <a:spLocks noChangeShapeType="1"/>
          </p:cNvSpPr>
          <p:nvPr/>
        </p:nvSpPr>
        <p:spPr bwMode="auto">
          <a:xfrm>
            <a:off x="1752600" y="62071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7208838" y="5945188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35526" name="Line 6"/>
          <p:cNvSpPr>
            <a:spLocks noChangeShapeType="1"/>
          </p:cNvSpPr>
          <p:nvPr/>
        </p:nvSpPr>
        <p:spPr bwMode="auto">
          <a:xfrm>
            <a:off x="1752600" y="2854325"/>
            <a:ext cx="33528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27" name="Line 7"/>
          <p:cNvSpPr>
            <a:spLocks noChangeShapeType="1"/>
          </p:cNvSpPr>
          <p:nvPr/>
        </p:nvSpPr>
        <p:spPr bwMode="auto">
          <a:xfrm>
            <a:off x="1752600" y="39973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28" name="Line 8"/>
          <p:cNvSpPr>
            <a:spLocks noChangeShapeType="1"/>
          </p:cNvSpPr>
          <p:nvPr/>
        </p:nvSpPr>
        <p:spPr bwMode="auto">
          <a:xfrm>
            <a:off x="1752600" y="1787525"/>
            <a:ext cx="441960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274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/w  TC</a:t>
            </a:r>
            <a:r>
              <a:rPr lang="en-GB" sz="2400" b="1" baseline="-25000"/>
              <a:t>1</a:t>
            </a:r>
            <a:r>
              <a:rPr lang="en-GB" sz="2400" b="1"/>
              <a:t>/w   TC</a:t>
            </a:r>
            <a:r>
              <a:rPr lang="en-GB" sz="2400" b="1" baseline="-25000"/>
              <a:t>2</a:t>
            </a:r>
            <a:r>
              <a:rPr lang="en-GB" sz="2400" b="1"/>
              <a:t>/w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838200" y="14827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2</a:t>
            </a:r>
            <a:r>
              <a:rPr lang="en-GB" sz="2400" b="1"/>
              <a:t>/r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822325" y="2590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822325" y="3581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308725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2743200" y="36163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4648200" y="4485521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2468106" y="4487311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235537" name="Line 17"/>
          <p:cNvSpPr>
            <a:spLocks noChangeShapeType="1"/>
          </p:cNvSpPr>
          <p:nvPr/>
        </p:nvSpPr>
        <p:spPr bwMode="auto">
          <a:xfrm flipH="1">
            <a:off x="1752600" y="491172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1355725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2727325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2955925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C</a:t>
            </a: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4937125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2117725" y="23622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Q</a:t>
            </a:r>
            <a:r>
              <a:rPr lang="en-GB" sz="2400" b="1" baseline="-25000" dirty="0"/>
              <a:t>1</a:t>
            </a:r>
            <a:endParaRPr lang="en-GB" sz="2400" b="1" dirty="0"/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1279525" y="464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  <a:r>
              <a:rPr lang="en-GB" sz="2400" b="1" baseline="30000"/>
              <a:t>0</a:t>
            </a:r>
            <a:endParaRPr lang="en-GB" sz="2400" b="1"/>
          </a:p>
        </p:txBody>
      </p:sp>
      <p:sp>
        <p:nvSpPr>
          <p:cNvPr id="235545" name="Line 25"/>
          <p:cNvSpPr>
            <a:spLocks noChangeShapeType="1"/>
          </p:cNvSpPr>
          <p:nvPr/>
        </p:nvSpPr>
        <p:spPr bwMode="auto">
          <a:xfrm flipV="1">
            <a:off x="1752600" y="1752600"/>
            <a:ext cx="0" cy="4454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1981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K</a:t>
            </a:r>
          </a:p>
        </p:txBody>
      </p:sp>
      <p:sp>
        <p:nvSpPr>
          <p:cNvPr id="235547" name="Text Box 27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Βραχυχρόνιο και μακροχρόνιο συνολικό κόστος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818B-A579-4662-8DE0-27E0446F5244}" type="slidenum">
              <a:rPr lang="en-US"/>
              <a:pPr/>
              <a:t>65</a:t>
            </a:fld>
            <a:endParaRPr lang="en-US"/>
          </a:p>
        </p:txBody>
      </p:sp>
      <p:sp>
        <p:nvSpPr>
          <p:cNvPr id="234498" name="Line 2"/>
          <p:cNvSpPr>
            <a:spLocks noChangeShapeType="1"/>
          </p:cNvSpPr>
          <p:nvPr/>
        </p:nvSpPr>
        <p:spPr bwMode="auto">
          <a:xfrm>
            <a:off x="1752600" y="6207125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208838" y="5945188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</a:t>
            </a:r>
          </a:p>
        </p:txBody>
      </p:sp>
      <p:sp>
        <p:nvSpPr>
          <p:cNvPr id="234502" name="Line 6"/>
          <p:cNvSpPr>
            <a:spLocks noChangeShapeType="1"/>
          </p:cNvSpPr>
          <p:nvPr/>
        </p:nvSpPr>
        <p:spPr bwMode="auto">
          <a:xfrm>
            <a:off x="1752600" y="2854325"/>
            <a:ext cx="33528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3" name="Line 7"/>
          <p:cNvSpPr>
            <a:spLocks noChangeShapeType="1"/>
          </p:cNvSpPr>
          <p:nvPr/>
        </p:nvSpPr>
        <p:spPr bwMode="auto">
          <a:xfrm>
            <a:off x="1752600" y="3997325"/>
            <a:ext cx="2209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4" name="Line 8"/>
          <p:cNvSpPr>
            <a:spLocks noChangeShapeType="1"/>
          </p:cNvSpPr>
          <p:nvPr/>
        </p:nvSpPr>
        <p:spPr bwMode="auto">
          <a:xfrm>
            <a:off x="1752600" y="1787525"/>
            <a:ext cx="441960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274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/w  TC</a:t>
            </a:r>
            <a:r>
              <a:rPr lang="en-GB" sz="2400" b="1" baseline="-25000"/>
              <a:t>1</a:t>
            </a:r>
            <a:r>
              <a:rPr lang="en-GB" sz="2400" b="1"/>
              <a:t>/w   TC</a:t>
            </a:r>
            <a:r>
              <a:rPr lang="en-GB" sz="2400" b="1" baseline="-25000"/>
              <a:t>2</a:t>
            </a:r>
            <a:r>
              <a:rPr lang="en-GB" sz="2400" b="1"/>
              <a:t>/w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838200" y="14827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2</a:t>
            </a:r>
            <a:r>
              <a:rPr lang="en-GB" sz="2400" b="1"/>
              <a:t>/r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822325" y="2590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r>
              <a:rPr lang="en-GB" sz="2400" b="1"/>
              <a:t>/r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822325" y="3581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r>
              <a:rPr lang="en-GB" sz="2400" b="1"/>
              <a:t>/r</a:t>
            </a: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6308725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234510" name="Arc 14"/>
          <p:cNvSpPr>
            <a:spLocks/>
          </p:cNvSpPr>
          <p:nvPr/>
        </p:nvSpPr>
        <p:spPr bwMode="auto">
          <a:xfrm>
            <a:off x="2373313" y="2641600"/>
            <a:ext cx="2711450" cy="2268538"/>
          </a:xfrm>
          <a:custGeom>
            <a:avLst/>
            <a:gdLst>
              <a:gd name="G0" fmla="+- 21553 0 0"/>
              <a:gd name="G1" fmla="+- 0 0 0"/>
              <a:gd name="G2" fmla="+- 21600 0 0"/>
              <a:gd name="T0" fmla="*/ 20822 w 21553"/>
              <a:gd name="T1" fmla="*/ 21588 h 21588"/>
              <a:gd name="T2" fmla="*/ 0 w 21553"/>
              <a:gd name="T3" fmla="*/ 1428 h 21588"/>
              <a:gd name="T4" fmla="*/ 21553 w 21553"/>
              <a:gd name="T5" fmla="*/ 0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53" h="21588" fill="none" extrusionOk="0">
                <a:moveTo>
                  <a:pt x="20822" y="21587"/>
                </a:moveTo>
                <a:cubicBezTo>
                  <a:pt x="9734" y="21212"/>
                  <a:pt x="733" y="12497"/>
                  <a:pt x="0" y="1427"/>
                </a:cubicBezTo>
              </a:path>
              <a:path w="21553" h="21588" stroke="0" extrusionOk="0">
                <a:moveTo>
                  <a:pt x="20822" y="21587"/>
                </a:moveTo>
                <a:cubicBezTo>
                  <a:pt x="9734" y="21212"/>
                  <a:pt x="733" y="12497"/>
                  <a:pt x="0" y="1427"/>
                </a:cubicBezTo>
                <a:lnTo>
                  <a:pt x="2155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4708525" y="4114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2743200" y="36163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4648200" y="4454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4514" name="Arc 18"/>
          <p:cNvSpPr>
            <a:spLocks/>
          </p:cNvSpPr>
          <p:nvPr/>
        </p:nvSpPr>
        <p:spPr bwMode="auto">
          <a:xfrm>
            <a:off x="2438400" y="4225925"/>
            <a:ext cx="1014413" cy="1016000"/>
          </a:xfrm>
          <a:custGeom>
            <a:avLst/>
            <a:gdLst>
              <a:gd name="G0" fmla="+- 21307 0 0"/>
              <a:gd name="G1" fmla="+- 0 0 0"/>
              <a:gd name="G2" fmla="+- 21600 0 0"/>
              <a:gd name="T0" fmla="*/ 17872 w 21307"/>
              <a:gd name="T1" fmla="*/ 21325 h 21325"/>
              <a:gd name="T2" fmla="*/ 0 w 21307"/>
              <a:gd name="T3" fmla="*/ 3546 h 21325"/>
              <a:gd name="T4" fmla="*/ 21307 w 21307"/>
              <a:gd name="T5" fmla="*/ 0 h 2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7" h="21325" fill="none" extrusionOk="0">
                <a:moveTo>
                  <a:pt x="17871" y="21325"/>
                </a:moveTo>
                <a:cubicBezTo>
                  <a:pt x="8715" y="19850"/>
                  <a:pt x="1522" y="12694"/>
                  <a:pt x="0" y="3545"/>
                </a:cubicBezTo>
              </a:path>
              <a:path w="21307" h="21325" stroke="0" extrusionOk="0">
                <a:moveTo>
                  <a:pt x="17871" y="21325"/>
                </a:moveTo>
                <a:cubicBezTo>
                  <a:pt x="8715" y="19850"/>
                  <a:pt x="1522" y="12694"/>
                  <a:pt x="0" y="3545"/>
                </a:cubicBezTo>
                <a:lnTo>
                  <a:pt x="2130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5" name="Text Box 19"/>
          <p:cNvSpPr txBox="1">
            <a:spLocks noChangeArrowheads="1"/>
          </p:cNvSpPr>
          <p:nvPr/>
        </p:nvSpPr>
        <p:spPr bwMode="auto">
          <a:xfrm>
            <a:off x="2514600" y="4454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3048000" y="2701925"/>
            <a:ext cx="250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/>
              <a:t>Γραμμή επέκτασης</a:t>
            </a:r>
            <a:endParaRPr lang="en-GB" sz="2400" b="1"/>
          </a:p>
        </p:txBody>
      </p:sp>
      <p:sp>
        <p:nvSpPr>
          <p:cNvPr id="234517" name="Line 21"/>
          <p:cNvSpPr>
            <a:spLocks noChangeShapeType="1"/>
          </p:cNvSpPr>
          <p:nvPr/>
        </p:nvSpPr>
        <p:spPr bwMode="auto">
          <a:xfrm flipH="1">
            <a:off x="1752600" y="491172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18" name="Text Box 22"/>
          <p:cNvSpPr txBox="1">
            <a:spLocks noChangeArrowheads="1"/>
          </p:cNvSpPr>
          <p:nvPr/>
        </p:nvSpPr>
        <p:spPr bwMode="auto">
          <a:xfrm>
            <a:off x="1355725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34519" name="Freeform 23"/>
          <p:cNvSpPr>
            <a:spLocks/>
          </p:cNvSpPr>
          <p:nvPr/>
        </p:nvSpPr>
        <p:spPr bwMode="auto">
          <a:xfrm>
            <a:off x="2667000" y="3006725"/>
            <a:ext cx="6096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192" y="576"/>
              </a:cxn>
              <a:cxn ang="0">
                <a:pos x="384" y="0"/>
              </a:cxn>
            </a:cxnLst>
            <a:rect l="0" t="0" r="r" b="b"/>
            <a:pathLst>
              <a:path w="384" h="1440">
                <a:moveTo>
                  <a:pt x="0" y="1440"/>
                </a:moveTo>
                <a:cubicBezTo>
                  <a:pt x="64" y="1128"/>
                  <a:pt x="128" y="816"/>
                  <a:pt x="192" y="576"/>
                </a:cubicBezTo>
                <a:cubicBezTo>
                  <a:pt x="256" y="336"/>
                  <a:pt x="352" y="96"/>
                  <a:pt x="384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0" name="Text Box 24"/>
          <p:cNvSpPr txBox="1">
            <a:spLocks noChangeArrowheads="1"/>
          </p:cNvSpPr>
          <p:nvPr/>
        </p:nvSpPr>
        <p:spPr bwMode="auto">
          <a:xfrm>
            <a:off x="2727325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234521" name="Text Box 25"/>
          <p:cNvSpPr txBox="1">
            <a:spLocks noChangeArrowheads="1"/>
          </p:cNvSpPr>
          <p:nvPr/>
        </p:nvSpPr>
        <p:spPr bwMode="auto">
          <a:xfrm>
            <a:off x="2955925" y="3581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C</a:t>
            </a:r>
          </a:p>
        </p:txBody>
      </p:sp>
      <p:sp>
        <p:nvSpPr>
          <p:cNvPr id="234522" name="Text Box 26"/>
          <p:cNvSpPr txBox="1">
            <a:spLocks noChangeArrowheads="1"/>
          </p:cNvSpPr>
          <p:nvPr/>
        </p:nvSpPr>
        <p:spPr bwMode="auto">
          <a:xfrm>
            <a:off x="4937125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234523" name="Text Box 27"/>
          <p:cNvSpPr txBox="1">
            <a:spLocks noChangeArrowheads="1"/>
          </p:cNvSpPr>
          <p:nvPr/>
        </p:nvSpPr>
        <p:spPr bwMode="auto">
          <a:xfrm>
            <a:off x="2117725" y="23622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34524" name="Text Box 28"/>
          <p:cNvSpPr txBox="1">
            <a:spLocks noChangeArrowheads="1"/>
          </p:cNvSpPr>
          <p:nvPr/>
        </p:nvSpPr>
        <p:spPr bwMode="auto">
          <a:xfrm>
            <a:off x="2270125" y="3962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4525" name="Text Box 29"/>
          <p:cNvSpPr txBox="1">
            <a:spLocks noChangeArrowheads="1"/>
          </p:cNvSpPr>
          <p:nvPr/>
        </p:nvSpPr>
        <p:spPr bwMode="auto">
          <a:xfrm>
            <a:off x="1279525" y="464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K</a:t>
            </a:r>
            <a:r>
              <a:rPr lang="en-GB" sz="2400" b="1" baseline="30000"/>
              <a:t>0</a:t>
            </a:r>
            <a:endParaRPr lang="en-GB" sz="2400" b="1"/>
          </a:p>
        </p:txBody>
      </p:sp>
      <p:sp>
        <p:nvSpPr>
          <p:cNvPr id="234527" name="Line 31"/>
          <p:cNvSpPr>
            <a:spLocks noChangeShapeType="1"/>
          </p:cNvSpPr>
          <p:nvPr/>
        </p:nvSpPr>
        <p:spPr bwMode="auto">
          <a:xfrm flipV="1">
            <a:off x="1752600" y="1752600"/>
            <a:ext cx="0" cy="4454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8" name="Text Box 32"/>
          <p:cNvSpPr txBox="1">
            <a:spLocks noChangeArrowheads="1"/>
          </p:cNvSpPr>
          <p:nvPr/>
        </p:nvSpPr>
        <p:spPr bwMode="auto">
          <a:xfrm>
            <a:off x="1981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K</a:t>
            </a:r>
          </a:p>
        </p:txBody>
      </p:sp>
      <p:sp>
        <p:nvSpPr>
          <p:cNvPr id="234529" name="Text Box 33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Βραχυχρόνιο και μακροχρόνιο συνολικό κόστος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79A-3CDD-4966-BA16-4F6E27FFBC07}" type="slidenum">
              <a:rPr lang="en-US"/>
              <a:pPr/>
              <a:t>66</a:t>
            </a:fld>
            <a:endParaRPr lang="en-US"/>
          </a:p>
        </p:txBody>
      </p:sp>
      <p:sp>
        <p:nvSpPr>
          <p:cNvPr id="192515" name="Line 3"/>
          <p:cNvSpPr>
            <a:spLocks noChangeShapeType="1"/>
          </p:cNvSpPr>
          <p:nvPr/>
        </p:nvSpPr>
        <p:spPr bwMode="auto">
          <a:xfrm>
            <a:off x="990600" y="6345238"/>
            <a:ext cx="6318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 flipV="1">
            <a:off x="990600" y="1676400"/>
            <a:ext cx="0" cy="4668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593725" y="62341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7312025" y="59594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 flipV="1">
            <a:off x="990600" y="2535238"/>
            <a:ext cx="57150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6461125" y="21336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TC(Q)</a:t>
            </a:r>
          </a:p>
        </p:txBody>
      </p:sp>
      <p:sp>
        <p:nvSpPr>
          <p:cNvPr id="192521" name="Arc 9"/>
          <p:cNvSpPr>
            <a:spLocks/>
          </p:cNvSpPr>
          <p:nvPr/>
        </p:nvSpPr>
        <p:spPr bwMode="auto">
          <a:xfrm>
            <a:off x="990600" y="1392238"/>
            <a:ext cx="4800600" cy="3733800"/>
          </a:xfrm>
          <a:custGeom>
            <a:avLst/>
            <a:gdLst>
              <a:gd name="G0" fmla="+- 368 0 0"/>
              <a:gd name="G1" fmla="+- 0 0 0"/>
              <a:gd name="G2" fmla="+- 21600 0 0"/>
              <a:gd name="T0" fmla="*/ 21855 w 21855"/>
              <a:gd name="T1" fmla="*/ 2211 h 21600"/>
              <a:gd name="T2" fmla="*/ 0 w 21855"/>
              <a:gd name="T3" fmla="*/ 21597 h 21600"/>
              <a:gd name="T4" fmla="*/ 368 w 2185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5" h="21600" fill="none" extrusionOk="0">
                <a:moveTo>
                  <a:pt x="21854" y="2210"/>
                </a:moveTo>
                <a:cubicBezTo>
                  <a:pt x="20721" y="13226"/>
                  <a:pt x="11441" y="21599"/>
                  <a:pt x="368" y="21600"/>
                </a:cubicBezTo>
                <a:cubicBezTo>
                  <a:pt x="245" y="21600"/>
                  <a:pt x="122" y="21598"/>
                  <a:pt x="0" y="21596"/>
                </a:cubicBezTo>
              </a:path>
              <a:path w="21855" h="21600" stroke="0" extrusionOk="0">
                <a:moveTo>
                  <a:pt x="21854" y="2210"/>
                </a:moveTo>
                <a:cubicBezTo>
                  <a:pt x="20721" y="13226"/>
                  <a:pt x="11441" y="21599"/>
                  <a:pt x="368" y="21600"/>
                </a:cubicBezTo>
                <a:cubicBezTo>
                  <a:pt x="245" y="21600"/>
                  <a:pt x="122" y="21598"/>
                  <a:pt x="0" y="21596"/>
                </a:cubicBezTo>
                <a:lnTo>
                  <a:pt x="36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4067944" y="198884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STC(Q,K</a:t>
            </a:r>
            <a:r>
              <a:rPr lang="en-GB" sz="2400" b="1" baseline="-25000" dirty="0"/>
              <a:t>0</a:t>
            </a:r>
            <a:r>
              <a:rPr lang="en-GB" sz="2400" b="1" dirty="0"/>
              <a:t>)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3886200" y="626903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H="1">
            <a:off x="4191000" y="565943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4140200" y="4970463"/>
            <a:ext cx="4649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Το </a:t>
            </a:r>
            <a:r>
              <a:rPr lang="en-US" sz="2000" b="1"/>
              <a:t>K</a:t>
            </a:r>
            <a:r>
              <a:rPr lang="el-GR" sz="2000" b="1" baseline="-25000"/>
              <a:t>0</a:t>
            </a:r>
            <a:r>
              <a:rPr lang="el-GR" sz="2000" b="1"/>
              <a:t> είναι η μακροχρόνια ποσότητα του Κ </a:t>
            </a:r>
          </a:p>
          <a:p>
            <a:r>
              <a:rPr lang="el-GR" sz="2000" b="1"/>
              <a:t>που ελαχιστοποιεί το κόστος για </a:t>
            </a:r>
            <a:r>
              <a:rPr lang="en-US" sz="2000" b="1"/>
              <a:t>Q</a:t>
            </a:r>
            <a:r>
              <a:rPr lang="el-GR" sz="2000" b="1" baseline="-25000"/>
              <a:t>0</a:t>
            </a:r>
            <a:endParaRPr lang="en-GB" sz="2000" b="1" baseline="-25000"/>
          </a:p>
        </p:txBody>
      </p:sp>
      <p:sp>
        <p:nvSpPr>
          <p:cNvPr id="192529" name="Text Box 17"/>
          <p:cNvSpPr txBox="1">
            <a:spLocks noChangeArrowheads="1"/>
          </p:cNvSpPr>
          <p:nvPr/>
        </p:nvSpPr>
        <p:spPr bwMode="auto">
          <a:xfrm>
            <a:off x="5181600" y="626903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1143000" y="1676400"/>
            <a:ext cx="2449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/>
              <a:t>Συνολικό κόστος</a:t>
            </a:r>
          </a:p>
          <a:p>
            <a:r>
              <a:rPr lang="el-GR" sz="2400" dirty="0" smtClean="0"/>
              <a:t>(ευρώ </a:t>
            </a:r>
            <a:r>
              <a:rPr lang="el-GR" sz="2400" dirty="0"/>
              <a:t>ετησίως)</a:t>
            </a:r>
            <a:endParaRPr lang="en-GB" sz="2400" dirty="0"/>
          </a:p>
        </p:txBody>
      </p: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Βραχυχρόνιο και μακροχρόνιο συνολικό κόστος</a:t>
            </a:r>
            <a:endParaRPr lang="en-US" sz="20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AA3-E17F-424C-B450-2958BF750BAA}" type="slidenum">
              <a:rPr lang="en-US"/>
              <a:pPr/>
              <a:t>67</a:t>
            </a:fld>
            <a:endParaRPr lang="en-US"/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>
            <a:off x="990600" y="6345238"/>
            <a:ext cx="6318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593725" y="62341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7312025" y="59594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 flipV="1">
            <a:off x="990600" y="2535238"/>
            <a:ext cx="57150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6461125" y="21336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TC(Q)</a:t>
            </a:r>
          </a:p>
        </p:txBody>
      </p:sp>
      <p:sp>
        <p:nvSpPr>
          <p:cNvPr id="239625" name="Arc 9"/>
          <p:cNvSpPr>
            <a:spLocks/>
          </p:cNvSpPr>
          <p:nvPr/>
        </p:nvSpPr>
        <p:spPr bwMode="auto">
          <a:xfrm>
            <a:off x="990600" y="1392238"/>
            <a:ext cx="4800600" cy="3733800"/>
          </a:xfrm>
          <a:custGeom>
            <a:avLst/>
            <a:gdLst>
              <a:gd name="G0" fmla="+- 368 0 0"/>
              <a:gd name="G1" fmla="+- 0 0 0"/>
              <a:gd name="G2" fmla="+- 21600 0 0"/>
              <a:gd name="T0" fmla="*/ 21855 w 21855"/>
              <a:gd name="T1" fmla="*/ 2211 h 21600"/>
              <a:gd name="T2" fmla="*/ 0 w 21855"/>
              <a:gd name="T3" fmla="*/ 21597 h 21600"/>
              <a:gd name="T4" fmla="*/ 368 w 2185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5" h="21600" fill="none" extrusionOk="0">
                <a:moveTo>
                  <a:pt x="21854" y="2210"/>
                </a:moveTo>
                <a:cubicBezTo>
                  <a:pt x="20721" y="13226"/>
                  <a:pt x="11441" y="21599"/>
                  <a:pt x="368" y="21600"/>
                </a:cubicBezTo>
                <a:cubicBezTo>
                  <a:pt x="245" y="21600"/>
                  <a:pt x="122" y="21598"/>
                  <a:pt x="0" y="21596"/>
                </a:cubicBezTo>
              </a:path>
              <a:path w="21855" h="21600" stroke="0" extrusionOk="0">
                <a:moveTo>
                  <a:pt x="21854" y="2210"/>
                </a:moveTo>
                <a:cubicBezTo>
                  <a:pt x="20721" y="13226"/>
                  <a:pt x="11441" y="21599"/>
                  <a:pt x="368" y="21600"/>
                </a:cubicBezTo>
                <a:cubicBezTo>
                  <a:pt x="245" y="21600"/>
                  <a:pt x="122" y="21598"/>
                  <a:pt x="0" y="21596"/>
                </a:cubicBezTo>
                <a:lnTo>
                  <a:pt x="36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3886200" y="38306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9628" name="Line 12"/>
          <p:cNvSpPr>
            <a:spLocks noChangeShapeType="1"/>
          </p:cNvSpPr>
          <p:nvPr/>
        </p:nvSpPr>
        <p:spPr bwMode="auto">
          <a:xfrm>
            <a:off x="4114800" y="4287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3886200" y="626903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9630" name="Line 14"/>
          <p:cNvSpPr>
            <a:spLocks noChangeShapeType="1"/>
          </p:cNvSpPr>
          <p:nvPr/>
        </p:nvSpPr>
        <p:spPr bwMode="auto">
          <a:xfrm flipH="1">
            <a:off x="4191000" y="565943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4140200" y="4970463"/>
            <a:ext cx="4649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Το </a:t>
            </a:r>
            <a:r>
              <a:rPr lang="en-US" sz="2000" b="1"/>
              <a:t>K</a:t>
            </a:r>
            <a:r>
              <a:rPr lang="el-GR" sz="2000" b="1" baseline="-25000"/>
              <a:t>0</a:t>
            </a:r>
            <a:r>
              <a:rPr lang="el-GR" sz="2000" b="1"/>
              <a:t> είναι η μακροχρόνια ποσότητα του Κ </a:t>
            </a:r>
          </a:p>
          <a:p>
            <a:r>
              <a:rPr lang="el-GR" sz="2000" b="1"/>
              <a:t>που ελαχιστοποιεί το κόστος για </a:t>
            </a:r>
            <a:r>
              <a:rPr lang="en-US" sz="2000" b="1"/>
              <a:t>Q</a:t>
            </a:r>
            <a:r>
              <a:rPr lang="el-GR" sz="2000" b="1" baseline="-25000"/>
              <a:t>0</a:t>
            </a:r>
            <a:endParaRPr lang="en-GB" sz="2000" b="1" baseline="-25000"/>
          </a:p>
        </p:txBody>
      </p:sp>
      <p:sp>
        <p:nvSpPr>
          <p:cNvPr id="239632" name="Line 16"/>
          <p:cNvSpPr>
            <a:spLocks noChangeShapeType="1"/>
          </p:cNvSpPr>
          <p:nvPr/>
        </p:nvSpPr>
        <p:spPr bwMode="auto">
          <a:xfrm>
            <a:off x="5334000" y="2992438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5181600" y="626903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3794125" y="3795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239635" name="Line 19"/>
          <p:cNvSpPr>
            <a:spLocks noChangeShapeType="1"/>
          </p:cNvSpPr>
          <p:nvPr/>
        </p:nvSpPr>
        <p:spPr bwMode="auto">
          <a:xfrm flipH="1">
            <a:off x="990600" y="421163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6" name="Text Box 20"/>
          <p:cNvSpPr txBox="1">
            <a:spLocks noChangeArrowheads="1"/>
          </p:cNvSpPr>
          <p:nvPr/>
        </p:nvSpPr>
        <p:spPr bwMode="auto">
          <a:xfrm>
            <a:off x="304800" y="398303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9638" name="Line 22"/>
          <p:cNvSpPr>
            <a:spLocks noChangeShapeType="1"/>
          </p:cNvSpPr>
          <p:nvPr/>
        </p:nvSpPr>
        <p:spPr bwMode="auto">
          <a:xfrm flipV="1">
            <a:off x="990600" y="1676400"/>
            <a:ext cx="0" cy="4668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4267200" y="16764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STC(Q,K</a:t>
            </a:r>
            <a:r>
              <a:rPr lang="en-GB" sz="24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39640" name="Text Box 24"/>
          <p:cNvSpPr txBox="1">
            <a:spLocks noChangeArrowheads="1"/>
          </p:cNvSpPr>
          <p:nvPr/>
        </p:nvSpPr>
        <p:spPr bwMode="auto">
          <a:xfrm>
            <a:off x="1143000" y="1676400"/>
            <a:ext cx="2449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Συνολικό κόστος</a:t>
            </a:r>
          </a:p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(ευρώ 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ετησίως)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Βραχυχρόνιο και μακροχρόνιο συνολικό κόστος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10D9-5BE4-4E7D-800A-B8986D2F793F}" type="slidenum">
              <a:rPr lang="en-US"/>
              <a:pPr/>
              <a:t>68</a:t>
            </a:fld>
            <a:endParaRPr lang="en-US"/>
          </a:p>
        </p:txBody>
      </p:sp>
      <p:sp>
        <p:nvSpPr>
          <p:cNvPr id="238595" name="Line 3"/>
          <p:cNvSpPr>
            <a:spLocks noChangeShapeType="1"/>
          </p:cNvSpPr>
          <p:nvPr/>
        </p:nvSpPr>
        <p:spPr bwMode="auto">
          <a:xfrm>
            <a:off x="990600" y="6345238"/>
            <a:ext cx="6318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593725" y="62341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7312025" y="59594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38599" name="Line 7"/>
          <p:cNvSpPr>
            <a:spLocks noChangeShapeType="1"/>
          </p:cNvSpPr>
          <p:nvPr/>
        </p:nvSpPr>
        <p:spPr bwMode="auto">
          <a:xfrm flipV="1">
            <a:off x="990600" y="2535238"/>
            <a:ext cx="57150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6461125" y="21336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TC(Q)</a:t>
            </a:r>
          </a:p>
        </p:txBody>
      </p:sp>
      <p:sp>
        <p:nvSpPr>
          <p:cNvPr id="238601" name="Arc 9"/>
          <p:cNvSpPr>
            <a:spLocks/>
          </p:cNvSpPr>
          <p:nvPr/>
        </p:nvSpPr>
        <p:spPr bwMode="auto">
          <a:xfrm>
            <a:off x="990600" y="1392238"/>
            <a:ext cx="4800600" cy="3733800"/>
          </a:xfrm>
          <a:custGeom>
            <a:avLst/>
            <a:gdLst>
              <a:gd name="G0" fmla="+- 368 0 0"/>
              <a:gd name="G1" fmla="+- 0 0 0"/>
              <a:gd name="G2" fmla="+- 21600 0 0"/>
              <a:gd name="T0" fmla="*/ 21855 w 21855"/>
              <a:gd name="T1" fmla="*/ 2211 h 21600"/>
              <a:gd name="T2" fmla="*/ 0 w 21855"/>
              <a:gd name="T3" fmla="*/ 21597 h 21600"/>
              <a:gd name="T4" fmla="*/ 368 w 2185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5" h="21600" fill="none" extrusionOk="0">
                <a:moveTo>
                  <a:pt x="21854" y="2210"/>
                </a:moveTo>
                <a:cubicBezTo>
                  <a:pt x="20721" y="13226"/>
                  <a:pt x="11441" y="21599"/>
                  <a:pt x="368" y="21600"/>
                </a:cubicBezTo>
                <a:cubicBezTo>
                  <a:pt x="245" y="21600"/>
                  <a:pt x="122" y="21598"/>
                  <a:pt x="0" y="21596"/>
                </a:cubicBezTo>
              </a:path>
              <a:path w="21855" h="21600" stroke="0" extrusionOk="0">
                <a:moveTo>
                  <a:pt x="21854" y="2210"/>
                </a:moveTo>
                <a:cubicBezTo>
                  <a:pt x="20721" y="13226"/>
                  <a:pt x="11441" y="21599"/>
                  <a:pt x="368" y="21600"/>
                </a:cubicBezTo>
                <a:cubicBezTo>
                  <a:pt x="245" y="21600"/>
                  <a:pt x="122" y="21598"/>
                  <a:pt x="0" y="21596"/>
                </a:cubicBezTo>
                <a:lnTo>
                  <a:pt x="36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3886200" y="38306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8604" name="Line 12"/>
          <p:cNvSpPr>
            <a:spLocks noChangeShapeType="1"/>
          </p:cNvSpPr>
          <p:nvPr/>
        </p:nvSpPr>
        <p:spPr bwMode="auto">
          <a:xfrm>
            <a:off x="4114800" y="4287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3886200" y="626903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8606" name="Line 14"/>
          <p:cNvSpPr>
            <a:spLocks noChangeShapeType="1"/>
          </p:cNvSpPr>
          <p:nvPr/>
        </p:nvSpPr>
        <p:spPr bwMode="auto">
          <a:xfrm flipH="1">
            <a:off x="4191000" y="565943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4140200" y="4970463"/>
            <a:ext cx="4649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Το </a:t>
            </a:r>
            <a:r>
              <a:rPr lang="en-US" sz="2000" b="1"/>
              <a:t>K</a:t>
            </a:r>
            <a:r>
              <a:rPr lang="el-GR" sz="2000" b="1" baseline="-25000"/>
              <a:t>0</a:t>
            </a:r>
            <a:r>
              <a:rPr lang="el-GR" sz="2000" b="1"/>
              <a:t> είναι η μακροχρόνια ποσότητα του Κ </a:t>
            </a:r>
          </a:p>
          <a:p>
            <a:r>
              <a:rPr lang="el-GR" sz="2000" b="1"/>
              <a:t>που ελαχιστοποιεί το κόστος για </a:t>
            </a:r>
            <a:r>
              <a:rPr lang="en-US" sz="2000" b="1"/>
              <a:t>Q</a:t>
            </a:r>
            <a:r>
              <a:rPr lang="el-GR" sz="2000" b="1" baseline="-25000"/>
              <a:t>0</a:t>
            </a:r>
            <a:endParaRPr lang="en-GB" sz="2000" b="1" baseline="-25000"/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>
            <a:off x="5334000" y="2992438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5181600" y="626903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5181600" y="29924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38611" name="Text Box 19"/>
          <p:cNvSpPr txBox="1">
            <a:spLocks noChangeArrowheads="1"/>
          </p:cNvSpPr>
          <p:nvPr/>
        </p:nvSpPr>
        <p:spPr bwMode="auto">
          <a:xfrm>
            <a:off x="3794125" y="3795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238612" name="Text Box 20"/>
          <p:cNvSpPr txBox="1">
            <a:spLocks noChangeArrowheads="1"/>
          </p:cNvSpPr>
          <p:nvPr/>
        </p:nvSpPr>
        <p:spPr bwMode="auto">
          <a:xfrm>
            <a:off x="5437188" y="32972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C</a:t>
            </a:r>
          </a:p>
        </p:txBody>
      </p:sp>
      <p:sp>
        <p:nvSpPr>
          <p:cNvPr id="238613" name="Line 21"/>
          <p:cNvSpPr>
            <a:spLocks noChangeShapeType="1"/>
          </p:cNvSpPr>
          <p:nvPr/>
        </p:nvSpPr>
        <p:spPr bwMode="auto">
          <a:xfrm flipH="1">
            <a:off x="990600" y="421163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14" name="Text Box 22"/>
          <p:cNvSpPr txBox="1">
            <a:spLocks noChangeArrowheads="1"/>
          </p:cNvSpPr>
          <p:nvPr/>
        </p:nvSpPr>
        <p:spPr bwMode="auto">
          <a:xfrm>
            <a:off x="304800" y="398303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8615" name="Line 23"/>
          <p:cNvSpPr>
            <a:spLocks noChangeShapeType="1"/>
          </p:cNvSpPr>
          <p:nvPr/>
        </p:nvSpPr>
        <p:spPr bwMode="auto">
          <a:xfrm flipH="1">
            <a:off x="990600" y="3449638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16" name="Text Box 24"/>
          <p:cNvSpPr txBox="1">
            <a:spLocks noChangeArrowheads="1"/>
          </p:cNvSpPr>
          <p:nvPr/>
        </p:nvSpPr>
        <p:spPr bwMode="auto">
          <a:xfrm>
            <a:off x="304800" y="314483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38622" name="Line 30"/>
          <p:cNvSpPr>
            <a:spLocks noChangeShapeType="1"/>
          </p:cNvSpPr>
          <p:nvPr/>
        </p:nvSpPr>
        <p:spPr bwMode="auto">
          <a:xfrm flipV="1">
            <a:off x="990600" y="1676400"/>
            <a:ext cx="0" cy="4668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623" name="Text Box 31"/>
          <p:cNvSpPr txBox="1">
            <a:spLocks noChangeArrowheads="1"/>
          </p:cNvSpPr>
          <p:nvPr/>
        </p:nvSpPr>
        <p:spPr bwMode="auto">
          <a:xfrm>
            <a:off x="4267200" y="16764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STC(Q,K</a:t>
            </a:r>
            <a:r>
              <a:rPr lang="en-GB" sz="24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38624" name="Text Box 32"/>
          <p:cNvSpPr txBox="1">
            <a:spLocks noChangeArrowheads="1"/>
          </p:cNvSpPr>
          <p:nvPr/>
        </p:nvSpPr>
        <p:spPr bwMode="auto">
          <a:xfrm>
            <a:off x="1143000" y="1676400"/>
            <a:ext cx="2449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Συνολικό κόστος</a:t>
            </a:r>
          </a:p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(ευρώ 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ετησίως)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8625" name="Text Box 33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Βραχυχρόνιο και μακροχρόνιο συνολικό κόστος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AB793-90CF-4C97-8FA0-E27D975E4860}" type="slidenum">
              <a:rPr lang="en-US"/>
              <a:pPr/>
              <a:t>69</a:t>
            </a:fld>
            <a:endParaRPr lang="en-US"/>
          </a:p>
        </p:txBody>
      </p:sp>
      <p:sp>
        <p:nvSpPr>
          <p:cNvPr id="237571" name="Line 3"/>
          <p:cNvSpPr>
            <a:spLocks noChangeShapeType="1"/>
          </p:cNvSpPr>
          <p:nvPr/>
        </p:nvSpPr>
        <p:spPr bwMode="auto">
          <a:xfrm>
            <a:off x="990600" y="6345238"/>
            <a:ext cx="6318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593725" y="62341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7312025" y="59594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990600" y="2535238"/>
            <a:ext cx="57150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6461125" y="21336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TC(Q)</a:t>
            </a:r>
          </a:p>
        </p:txBody>
      </p:sp>
      <p:sp>
        <p:nvSpPr>
          <p:cNvPr id="237577" name="Arc 9"/>
          <p:cNvSpPr>
            <a:spLocks/>
          </p:cNvSpPr>
          <p:nvPr/>
        </p:nvSpPr>
        <p:spPr bwMode="auto">
          <a:xfrm>
            <a:off x="990600" y="1392238"/>
            <a:ext cx="4800600" cy="3733800"/>
          </a:xfrm>
          <a:custGeom>
            <a:avLst/>
            <a:gdLst>
              <a:gd name="G0" fmla="+- 368 0 0"/>
              <a:gd name="G1" fmla="+- 0 0 0"/>
              <a:gd name="G2" fmla="+- 21600 0 0"/>
              <a:gd name="T0" fmla="*/ 21855 w 21855"/>
              <a:gd name="T1" fmla="*/ 2211 h 21600"/>
              <a:gd name="T2" fmla="*/ 0 w 21855"/>
              <a:gd name="T3" fmla="*/ 21597 h 21600"/>
              <a:gd name="T4" fmla="*/ 368 w 2185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5" h="21600" fill="none" extrusionOk="0">
                <a:moveTo>
                  <a:pt x="21854" y="2210"/>
                </a:moveTo>
                <a:cubicBezTo>
                  <a:pt x="20721" y="13226"/>
                  <a:pt x="11441" y="21599"/>
                  <a:pt x="368" y="21600"/>
                </a:cubicBezTo>
                <a:cubicBezTo>
                  <a:pt x="245" y="21600"/>
                  <a:pt x="122" y="21598"/>
                  <a:pt x="0" y="21596"/>
                </a:cubicBezTo>
              </a:path>
              <a:path w="21855" h="21600" stroke="0" extrusionOk="0">
                <a:moveTo>
                  <a:pt x="21854" y="2210"/>
                </a:moveTo>
                <a:cubicBezTo>
                  <a:pt x="20721" y="13226"/>
                  <a:pt x="11441" y="21599"/>
                  <a:pt x="368" y="21600"/>
                </a:cubicBezTo>
                <a:cubicBezTo>
                  <a:pt x="245" y="21600"/>
                  <a:pt x="122" y="21598"/>
                  <a:pt x="0" y="21596"/>
                </a:cubicBezTo>
                <a:lnTo>
                  <a:pt x="36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3886200" y="38306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7580" name="Line 12"/>
          <p:cNvSpPr>
            <a:spLocks noChangeShapeType="1"/>
          </p:cNvSpPr>
          <p:nvPr/>
        </p:nvSpPr>
        <p:spPr bwMode="auto">
          <a:xfrm>
            <a:off x="4114800" y="4287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3886200" y="626903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7582" name="Line 14"/>
          <p:cNvSpPr>
            <a:spLocks noChangeShapeType="1"/>
          </p:cNvSpPr>
          <p:nvPr/>
        </p:nvSpPr>
        <p:spPr bwMode="auto">
          <a:xfrm flipH="1">
            <a:off x="4191000" y="565943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4140200" y="4970463"/>
            <a:ext cx="4649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/>
              <a:t>Το </a:t>
            </a:r>
            <a:r>
              <a:rPr lang="en-US" sz="2000" b="1"/>
              <a:t>K</a:t>
            </a:r>
            <a:r>
              <a:rPr lang="el-GR" sz="2000" b="1" baseline="-25000"/>
              <a:t>0</a:t>
            </a:r>
            <a:r>
              <a:rPr lang="el-GR" sz="2000" b="1"/>
              <a:t> είναι η μακροχρόνια ποσότητα του Κ </a:t>
            </a:r>
          </a:p>
          <a:p>
            <a:r>
              <a:rPr lang="el-GR" sz="2000" b="1"/>
              <a:t>που ελαχιστοποιεί το κόστος για </a:t>
            </a:r>
            <a:r>
              <a:rPr lang="en-US" sz="2000" b="1"/>
              <a:t>Q</a:t>
            </a:r>
            <a:r>
              <a:rPr lang="el-GR" sz="2000" b="1" baseline="-25000"/>
              <a:t>0</a:t>
            </a:r>
            <a:endParaRPr lang="en-GB" sz="2000" b="1" baseline="-25000"/>
          </a:p>
        </p:txBody>
      </p:sp>
      <p:sp>
        <p:nvSpPr>
          <p:cNvPr id="237584" name="Line 16"/>
          <p:cNvSpPr>
            <a:spLocks noChangeShapeType="1"/>
          </p:cNvSpPr>
          <p:nvPr/>
        </p:nvSpPr>
        <p:spPr bwMode="auto">
          <a:xfrm>
            <a:off x="5334000" y="2992438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85" name="Text Box 17"/>
          <p:cNvSpPr txBox="1">
            <a:spLocks noChangeArrowheads="1"/>
          </p:cNvSpPr>
          <p:nvPr/>
        </p:nvSpPr>
        <p:spPr bwMode="auto">
          <a:xfrm>
            <a:off x="5181600" y="626903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5181600" y="29924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37587" name="Text Box 19"/>
          <p:cNvSpPr txBox="1">
            <a:spLocks noChangeArrowheads="1"/>
          </p:cNvSpPr>
          <p:nvPr/>
        </p:nvSpPr>
        <p:spPr bwMode="auto">
          <a:xfrm>
            <a:off x="5181600" y="25352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3794125" y="3795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237589" name="Text Box 21"/>
          <p:cNvSpPr txBox="1">
            <a:spLocks noChangeArrowheads="1"/>
          </p:cNvSpPr>
          <p:nvPr/>
        </p:nvSpPr>
        <p:spPr bwMode="auto">
          <a:xfrm>
            <a:off x="5437188" y="32972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C</a:t>
            </a:r>
          </a:p>
        </p:txBody>
      </p:sp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5530850" y="26876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237591" name="Line 23"/>
          <p:cNvSpPr>
            <a:spLocks noChangeShapeType="1"/>
          </p:cNvSpPr>
          <p:nvPr/>
        </p:nvSpPr>
        <p:spPr bwMode="auto">
          <a:xfrm flipH="1">
            <a:off x="990600" y="421163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304800" y="398303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0</a:t>
            </a:r>
            <a:endParaRPr lang="en-GB" sz="2400" b="1"/>
          </a:p>
        </p:txBody>
      </p:sp>
      <p:sp>
        <p:nvSpPr>
          <p:cNvPr id="237593" name="Line 25"/>
          <p:cNvSpPr>
            <a:spLocks noChangeShapeType="1"/>
          </p:cNvSpPr>
          <p:nvPr/>
        </p:nvSpPr>
        <p:spPr bwMode="auto">
          <a:xfrm flipH="1">
            <a:off x="990600" y="3449638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304800" y="314483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37595" name="Line 27"/>
          <p:cNvSpPr>
            <a:spLocks noChangeShapeType="1"/>
          </p:cNvSpPr>
          <p:nvPr/>
        </p:nvSpPr>
        <p:spPr bwMode="auto">
          <a:xfrm flipH="1">
            <a:off x="990600" y="2916238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96" name="Text Box 28"/>
          <p:cNvSpPr txBox="1">
            <a:spLocks noChangeArrowheads="1"/>
          </p:cNvSpPr>
          <p:nvPr/>
        </p:nvSpPr>
        <p:spPr bwMode="auto">
          <a:xfrm>
            <a:off x="304800" y="268763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TC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237598" name="Line 30"/>
          <p:cNvSpPr>
            <a:spLocks noChangeShapeType="1"/>
          </p:cNvSpPr>
          <p:nvPr/>
        </p:nvSpPr>
        <p:spPr bwMode="auto">
          <a:xfrm flipV="1">
            <a:off x="990600" y="1676400"/>
            <a:ext cx="0" cy="4668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99" name="Text Box 31"/>
          <p:cNvSpPr txBox="1">
            <a:spLocks noChangeArrowheads="1"/>
          </p:cNvSpPr>
          <p:nvPr/>
        </p:nvSpPr>
        <p:spPr bwMode="auto">
          <a:xfrm>
            <a:off x="4267200" y="16764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STC(Q,K</a:t>
            </a:r>
            <a:r>
              <a:rPr lang="en-GB" sz="2400" b="1" baseline="-25000"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37600" name="Text Box 32"/>
          <p:cNvSpPr txBox="1">
            <a:spLocks noChangeArrowheads="1"/>
          </p:cNvSpPr>
          <p:nvPr/>
        </p:nvSpPr>
        <p:spPr bwMode="auto">
          <a:xfrm>
            <a:off x="1143000" y="1676400"/>
            <a:ext cx="2449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Συνολικό κόστος</a:t>
            </a:r>
          </a:p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(ευρώ 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ετησίως)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7601" name="Text Box 33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Βραχυχρόνιο και μακροχρόνιο συνολικό κόστος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3BE-B58F-42BA-9C41-D82CCB5309A9}" type="slidenum">
              <a:rPr lang="en-US"/>
              <a:pPr/>
              <a:t>7</a:t>
            </a:fld>
            <a:endParaRPr lang="en-US"/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755576" y="16288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i="1" dirty="0">
                <a:solidFill>
                  <a:srgbClr val="CC0000"/>
                </a:solidFill>
              </a:rPr>
              <a:t>β</a:t>
            </a:r>
            <a:r>
              <a:rPr lang="en-US" sz="2400" i="1" dirty="0">
                <a:solidFill>
                  <a:srgbClr val="CC0000"/>
                </a:solidFill>
              </a:rPr>
              <a:t>.</a:t>
            </a:r>
            <a:r>
              <a:rPr lang="en-US" sz="2400" i="1" dirty="0"/>
              <a:t> </a:t>
            </a:r>
            <a:r>
              <a:rPr lang="el-GR" sz="2400" i="1" dirty="0"/>
              <a:t>Ποια είναι η γραφική απεικόνιση της καμπύλης </a:t>
            </a:r>
            <a:r>
              <a:rPr lang="el-GR" sz="2400" i="1" dirty="0" smtClean="0"/>
              <a:t>συνολικού κόστους </a:t>
            </a:r>
            <a:r>
              <a:rPr lang="el-GR" sz="2400" i="1" dirty="0"/>
              <a:t>όταν</a:t>
            </a:r>
            <a:r>
              <a:rPr lang="el-GR" sz="2400" dirty="0"/>
              <a:t> </a:t>
            </a:r>
            <a:r>
              <a:rPr lang="en-US" sz="2400" i="1" dirty="0"/>
              <a:t>w = 25 </a:t>
            </a:r>
            <a:r>
              <a:rPr lang="el-GR" sz="2400" i="1" dirty="0"/>
              <a:t>και</a:t>
            </a:r>
            <a:r>
              <a:rPr lang="en-US" sz="2400" i="1" dirty="0"/>
              <a:t> r = 100</a:t>
            </a:r>
            <a:r>
              <a:rPr lang="el-GR" sz="2400" i="1" dirty="0"/>
              <a:t>;</a:t>
            </a:r>
            <a:endParaRPr lang="en-US" sz="2400" i="1" dirty="0"/>
          </a:p>
          <a:p>
            <a:r>
              <a:rPr lang="en-US" sz="2400" dirty="0"/>
              <a:t>			TC(Q) = </a:t>
            </a:r>
            <a:r>
              <a:rPr lang="en-US" sz="2400" dirty="0" smtClean="0"/>
              <a:t>2Q</a:t>
            </a:r>
            <a:endParaRPr lang="en-US" sz="2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endParaRPr lang="en-US" sz="20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A5DF-A5D8-4C82-A314-A49AD10294F9}" type="slidenum">
              <a:rPr lang="en-US"/>
              <a:pPr/>
              <a:t>70</a:t>
            </a:fld>
            <a:endParaRPr lang="en-US"/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63550" y="1349375"/>
            <a:ext cx="7924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b="1" dirty="0"/>
          </a:p>
          <a:p>
            <a:endParaRPr lang="en-US" sz="2400" dirty="0"/>
          </a:p>
          <a:p>
            <a:endParaRPr lang="el-GR" sz="2400" u="sng" dirty="0"/>
          </a:p>
          <a:p>
            <a:endParaRPr lang="en-US" sz="2400" dirty="0"/>
          </a:p>
          <a:p>
            <a:r>
              <a:rPr lang="el-GR" sz="2400" dirty="0"/>
              <a:t>είναι η συνάρτηση βραχυχρόνιου συνολικού κόστους διαιρεμένη με την παραγωγή, </a:t>
            </a:r>
            <a:r>
              <a:rPr lang="en-US" sz="2400" dirty="0"/>
              <a:t>Q.</a:t>
            </a:r>
          </a:p>
          <a:p>
            <a:endParaRPr lang="en-US" sz="2400" dirty="0"/>
          </a:p>
          <a:p>
            <a:pPr lvl="1"/>
            <a:r>
              <a:rPr lang="el-GR" sz="2400" dirty="0"/>
              <a:t>Δηλαδή η συνάρτηση </a:t>
            </a:r>
            <a:r>
              <a:rPr lang="en-US" sz="2400" dirty="0"/>
              <a:t>SAC</a:t>
            </a:r>
            <a:r>
              <a:rPr lang="el-GR" sz="2400" dirty="0"/>
              <a:t> μας λέει το βραχυχρόνιο κόστος της επιχείρησης ανά μονάδα προϊόντος</a:t>
            </a:r>
            <a:r>
              <a:rPr lang="en-US" sz="2400" dirty="0"/>
              <a:t>…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SAC(Q,K</a:t>
            </a:r>
            <a:r>
              <a:rPr lang="en-US" sz="2400" baseline="-25000" dirty="0"/>
              <a:t>0</a:t>
            </a:r>
            <a:r>
              <a:rPr lang="en-US" sz="2400" dirty="0"/>
              <a:t>) = STC(Q,K</a:t>
            </a:r>
            <a:r>
              <a:rPr lang="en-US" sz="2400" baseline="-25000" dirty="0"/>
              <a:t>0</a:t>
            </a:r>
            <a:r>
              <a:rPr lang="en-US" sz="2400" dirty="0"/>
              <a:t>)/Q</a:t>
            </a:r>
          </a:p>
          <a:p>
            <a:pPr lvl="1"/>
            <a:endParaRPr lang="en-US" sz="2400" dirty="0"/>
          </a:p>
          <a:p>
            <a:pPr lvl="1"/>
            <a:r>
              <a:rPr lang="el-GR" sz="2400" dirty="0"/>
              <a:t>Όπου: </a:t>
            </a:r>
            <a:r>
              <a:rPr lang="en-US" sz="2400" dirty="0"/>
              <a:t>w</a:t>
            </a:r>
            <a:r>
              <a:rPr lang="el-GR" sz="2400" dirty="0"/>
              <a:t> και </a:t>
            </a:r>
            <a:r>
              <a:rPr lang="en-US" sz="2400" dirty="0"/>
              <a:t>r</a:t>
            </a:r>
            <a:r>
              <a:rPr lang="el-GR" sz="2400" dirty="0"/>
              <a:t> διατηρούνται σταθερά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611188" y="304800"/>
            <a:ext cx="79232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Βραχυχρόνιες συναρτήσεις οριακού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και μέσου κόστους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784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l-GR" sz="2400"/>
              <a:t>Η </a:t>
            </a:r>
            <a:r>
              <a:rPr lang="el-GR" sz="2400" b="1"/>
              <a:t>συνάρτηση βραχυχρόνιου μέσου κόστους</a:t>
            </a:r>
            <a:r>
              <a:rPr lang="el-GR" sz="2400"/>
              <a:t> (</a:t>
            </a:r>
            <a:r>
              <a:rPr lang="en-US" sz="2400"/>
              <a:t>SAC</a:t>
            </a:r>
            <a:r>
              <a:rPr lang="el-GR" sz="2400"/>
              <a:t>)</a:t>
            </a:r>
            <a:endParaRPr lang="en-US" sz="2400" b="1"/>
          </a:p>
        </p:txBody>
      </p:sp>
      <p:sp>
        <p:nvSpPr>
          <p:cNvPr id="145414" name="WordArt 6"/>
          <p:cNvSpPr>
            <a:spLocks noChangeArrowheads="1" noChangeShapeType="1"/>
          </p:cNvSpPr>
          <p:nvPr/>
        </p:nvSpPr>
        <p:spPr bwMode="auto">
          <a:xfrm>
            <a:off x="571500" y="1887538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145413" grpId="0" autoUpdateAnimBg="0"/>
      <p:bldP spid="1454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8112C-5282-4AED-900E-83C541E3EBEE}" type="slidenum">
              <a:rPr lang="en-US"/>
              <a:pPr/>
              <a:t>71</a:t>
            </a:fld>
            <a:endParaRPr lang="en-US"/>
          </a:p>
        </p:txBody>
      </p:sp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23528" y="2564904"/>
            <a:ext cx="8599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l-GR" sz="2400" dirty="0" smtClean="0"/>
              <a:t>μετράει </a:t>
            </a:r>
            <a:r>
              <a:rPr lang="el-GR" sz="2400" dirty="0"/>
              <a:t>τον ρυθμό μεταβολής του βραχυχρόνιου συνολικού κόστους καθώς μεταβάλλεται η παραγωγή, κρατώντας σταθερές τις τιμές των εισροών και σταθερές τις εισροές</a:t>
            </a:r>
            <a:r>
              <a:rPr lang="en-US" sz="2400" dirty="0"/>
              <a:t>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SMC(Q,K</a:t>
            </a:r>
            <a:r>
              <a:rPr lang="en-US" sz="2400" baseline="-25000" dirty="0"/>
              <a:t>0</a:t>
            </a:r>
            <a:r>
              <a:rPr lang="en-US" sz="2400" dirty="0"/>
              <a:t>) = {STC(Q+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Q,K</a:t>
            </a:r>
            <a:r>
              <a:rPr lang="en-US" sz="2400" baseline="-25000" dirty="0"/>
              <a:t>0</a:t>
            </a:r>
            <a:r>
              <a:rPr lang="en-US" sz="2400" dirty="0"/>
              <a:t>) – STC(Q,K</a:t>
            </a:r>
            <a:r>
              <a:rPr lang="en-US" sz="2400" baseline="-25000" dirty="0"/>
              <a:t>0</a:t>
            </a:r>
            <a:r>
              <a:rPr lang="en-US" sz="2400" dirty="0"/>
              <a:t>)}/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</a:t>
            </a:r>
          </a:p>
          <a:p>
            <a:pPr lvl="1"/>
            <a:r>
              <a:rPr lang="en-US" sz="2400" dirty="0"/>
              <a:t>                   = 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STC(Q,K</a:t>
            </a:r>
            <a:r>
              <a:rPr lang="en-US" sz="2400" baseline="-25000" dirty="0"/>
              <a:t>0</a:t>
            </a:r>
            <a:r>
              <a:rPr lang="en-US" sz="2400" dirty="0"/>
              <a:t>)/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/>
              <a:t>Q</a:t>
            </a:r>
          </a:p>
          <a:p>
            <a:pPr lvl="1"/>
            <a:endParaRPr lang="en-US" sz="2400" dirty="0"/>
          </a:p>
          <a:p>
            <a:pPr lvl="1"/>
            <a:r>
              <a:rPr lang="el-GR" sz="2400" dirty="0"/>
              <a:t>όπου </a:t>
            </a:r>
            <a:r>
              <a:rPr lang="en-US" sz="2400" dirty="0"/>
              <a:t>w</a:t>
            </a:r>
            <a:r>
              <a:rPr lang="el-GR" sz="2400" dirty="0"/>
              <a:t>, </a:t>
            </a:r>
            <a:r>
              <a:rPr lang="en-US" sz="2400" dirty="0"/>
              <a:t>r</a:t>
            </a:r>
            <a:r>
              <a:rPr lang="el-GR" sz="2400" dirty="0"/>
              <a:t>, και </a:t>
            </a:r>
            <a:r>
              <a:rPr lang="en-US" sz="2400" dirty="0"/>
              <a:t>K</a:t>
            </a:r>
            <a:r>
              <a:rPr lang="el-GR" sz="2400" baseline="-25000" dirty="0"/>
              <a:t>0</a:t>
            </a:r>
            <a:r>
              <a:rPr lang="el-GR" sz="2400" dirty="0"/>
              <a:t> είναι </a:t>
            </a:r>
            <a:r>
              <a:rPr lang="el-GR" sz="2400" dirty="0" smtClean="0"/>
              <a:t>σταθερά</a:t>
            </a:r>
            <a:endParaRPr lang="en-US" sz="2400" dirty="0"/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115616" y="2204864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Η </a:t>
            </a:r>
            <a:r>
              <a:rPr lang="el-GR" sz="2400" b="1" dirty="0"/>
              <a:t>συνάρτηση </a:t>
            </a:r>
            <a:r>
              <a:rPr lang="el-GR" sz="2400" b="1" dirty="0" smtClean="0"/>
              <a:t>βραχυχρόνιου οριακού κόστους</a:t>
            </a:r>
            <a:r>
              <a:rPr lang="el-GR" sz="2400" dirty="0" smtClean="0"/>
              <a:t> </a:t>
            </a:r>
            <a:r>
              <a:rPr lang="el-GR" sz="2400" dirty="0"/>
              <a:t>(</a:t>
            </a:r>
            <a:r>
              <a:rPr lang="en-US" sz="2400" dirty="0"/>
              <a:t>SMC</a:t>
            </a:r>
            <a:r>
              <a:rPr lang="el-GR" sz="2400" dirty="0"/>
              <a:t>)</a:t>
            </a:r>
            <a:endParaRPr lang="en-US" sz="2400" b="1" dirty="0"/>
          </a:p>
        </p:txBody>
      </p:sp>
      <p:sp>
        <p:nvSpPr>
          <p:cNvPr id="146436" name="WordArt 4"/>
          <p:cNvSpPr>
            <a:spLocks noChangeArrowheads="1" noChangeShapeType="1"/>
          </p:cNvSpPr>
          <p:nvPr/>
        </p:nvSpPr>
        <p:spPr bwMode="auto">
          <a:xfrm>
            <a:off x="251520" y="1700808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autoUpdateAnimBg="0"/>
      <p:bldP spid="14643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211E-BFF8-42BE-95E5-D7B2CEBBF5CB}" type="slidenum">
              <a:rPr lang="en-US"/>
              <a:pPr/>
              <a:t>72</a:t>
            </a:fld>
            <a:endParaRPr lang="en-US"/>
          </a:p>
        </p:txBody>
      </p:sp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533400" y="1714500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700" u="sng" dirty="0">
                <a:solidFill>
                  <a:srgbClr val="CC2994"/>
                </a:solidFill>
              </a:rPr>
              <a:t>ΣΗΜΕΙΩΣΗ</a:t>
            </a:r>
            <a:r>
              <a:rPr lang="el-GR" sz="1700" dirty="0">
                <a:solidFill>
                  <a:srgbClr val="CC2994"/>
                </a:solidFill>
              </a:rPr>
              <a:t>:</a:t>
            </a:r>
            <a:r>
              <a:rPr lang="el-GR" sz="2000" dirty="0"/>
              <a:t>   </a:t>
            </a:r>
            <a:r>
              <a:rPr lang="el-GR" sz="2400" i="1" dirty="0"/>
              <a:t>Όταν</a:t>
            </a:r>
            <a:r>
              <a:rPr lang="el-GR" sz="2400" dirty="0"/>
              <a:t> </a:t>
            </a:r>
            <a:r>
              <a:rPr lang="en-US" sz="2400" i="1" dirty="0"/>
              <a:t>STC = TC, SMC = MC</a:t>
            </a:r>
          </a:p>
          <a:p>
            <a:endParaRPr lang="en-US" sz="2400" i="1" dirty="0"/>
          </a:p>
          <a:p>
            <a:pPr lvl="2"/>
            <a:r>
              <a:rPr lang="en-US" sz="2400" i="1" dirty="0"/>
              <a:t>    </a:t>
            </a:r>
            <a:r>
              <a:rPr lang="en-US" sz="2400" dirty="0"/>
              <a:t>STC = TVC + TFC</a:t>
            </a:r>
          </a:p>
          <a:p>
            <a:pPr lvl="2"/>
            <a:r>
              <a:rPr lang="en-US" sz="2400" dirty="0"/>
              <a:t>    SAC = AVC + </a:t>
            </a:r>
            <a:r>
              <a:rPr lang="en-US" sz="2400" dirty="0" smtClean="0"/>
              <a:t>AFC</a:t>
            </a:r>
            <a:endParaRPr lang="en-US" sz="2400" dirty="0"/>
          </a:p>
          <a:p>
            <a:pPr lvl="2"/>
            <a:r>
              <a:rPr lang="el-GR" sz="2400" i="1" dirty="0"/>
              <a:t>Όπου</a:t>
            </a:r>
            <a:r>
              <a:rPr lang="en-US" sz="2400" i="1" dirty="0"/>
              <a:t>:</a:t>
            </a:r>
          </a:p>
          <a:p>
            <a:pPr lvl="2"/>
            <a:r>
              <a:rPr lang="en-US" sz="2400" dirty="0" smtClean="0"/>
              <a:t>    </a:t>
            </a:r>
            <a:r>
              <a:rPr lang="en-US" sz="2400" dirty="0"/>
              <a:t>SAC = STC/Q</a:t>
            </a:r>
          </a:p>
          <a:p>
            <a:pPr lvl="2"/>
            <a:r>
              <a:rPr lang="en-US" sz="2400" dirty="0"/>
              <a:t>    AVC = TVC/Q  (</a:t>
            </a:r>
            <a:r>
              <a:rPr lang="el-GR" sz="2400" dirty="0"/>
              <a:t>«μέσο μεταβλητό κόστος»</a:t>
            </a:r>
            <a:r>
              <a:rPr lang="en-US" sz="2400" dirty="0"/>
              <a:t>)</a:t>
            </a:r>
          </a:p>
          <a:p>
            <a:pPr lvl="2"/>
            <a:r>
              <a:rPr lang="en-US" sz="2400" dirty="0"/>
              <a:t>    AFC = TFC/Q  (</a:t>
            </a:r>
            <a:r>
              <a:rPr lang="el-GR" sz="2400" dirty="0"/>
              <a:t>«μέσο σταθερό κόστος»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7544" y="4869160"/>
            <a:ext cx="8173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2"/>
            <a:r>
              <a:rPr lang="el-GR" sz="2400" i="1" dirty="0" smtClean="0"/>
              <a:t>Με άλλα λόγια</a:t>
            </a:r>
            <a:r>
              <a:rPr lang="en-US" sz="2400" i="1" dirty="0" smtClean="0"/>
              <a:t>,</a:t>
            </a:r>
          </a:p>
          <a:p>
            <a:pPr marL="263525" lvl="2"/>
            <a:r>
              <a:rPr lang="el-GR" sz="2400" dirty="0" smtClean="0"/>
              <a:t>η συνάρτηση </a:t>
            </a:r>
            <a:r>
              <a:rPr lang="en-US" sz="2400" dirty="0" smtClean="0"/>
              <a:t>SAC</a:t>
            </a:r>
            <a:r>
              <a:rPr lang="el-GR" sz="2400" dirty="0" smtClean="0"/>
              <a:t> είναι το ΚΑΘΕΤΟ άθροισμα της συνάρτησης </a:t>
            </a:r>
            <a:r>
              <a:rPr lang="en-US" sz="2400" dirty="0" smtClean="0"/>
              <a:t>AVC</a:t>
            </a:r>
            <a:r>
              <a:rPr lang="el-GR" sz="2400" dirty="0" smtClean="0"/>
              <a:t> και της συνάρτησης </a:t>
            </a:r>
            <a:r>
              <a:rPr lang="en-US" sz="2400" dirty="0" smtClean="0"/>
              <a:t>AFC</a:t>
            </a:r>
            <a:r>
              <a:rPr lang="el-GR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57FC-719C-43F4-A255-04670E7A99EB}" type="slidenum">
              <a:rPr lang="en-US"/>
              <a:pPr/>
              <a:t>73</a:t>
            </a:fld>
            <a:endParaRPr lang="en-US"/>
          </a:p>
        </p:txBody>
      </p:sp>
      <p:sp>
        <p:nvSpPr>
          <p:cNvPr id="200706" name="Line 2"/>
          <p:cNvSpPr>
            <a:spLocks noChangeShapeType="1"/>
          </p:cNvSpPr>
          <p:nvPr/>
        </p:nvSpPr>
        <p:spPr bwMode="auto">
          <a:xfrm>
            <a:off x="715963" y="6300788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7092950" y="58832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 flipV="1">
            <a:off x="715963" y="1905000"/>
            <a:ext cx="0" cy="439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762000" y="1828800"/>
            <a:ext cx="12073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ανά</a:t>
            </a:r>
          </a:p>
          <a:p>
            <a:r>
              <a:rPr lang="el-GR" sz="2400" dirty="0"/>
              <a:t>μονάδα</a:t>
            </a:r>
            <a:endParaRPr lang="en-GB" sz="2400" dirty="0"/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395288" y="6189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00712" name="Arc 8"/>
          <p:cNvSpPr>
            <a:spLocks/>
          </p:cNvSpPr>
          <p:nvPr/>
        </p:nvSpPr>
        <p:spPr bwMode="auto">
          <a:xfrm>
            <a:off x="1858963" y="1957388"/>
            <a:ext cx="4954587" cy="4038600"/>
          </a:xfrm>
          <a:custGeom>
            <a:avLst/>
            <a:gdLst>
              <a:gd name="G0" fmla="+- 21408 0 0"/>
              <a:gd name="G1" fmla="+- 0 0 0"/>
              <a:gd name="G2" fmla="+- 21600 0 0"/>
              <a:gd name="T0" fmla="*/ 17225 w 21408"/>
              <a:gd name="T1" fmla="*/ 21191 h 21191"/>
              <a:gd name="T2" fmla="*/ 0 w 21408"/>
              <a:gd name="T3" fmla="*/ 2871 h 21191"/>
              <a:gd name="T4" fmla="*/ 21408 w 21408"/>
              <a:gd name="T5" fmla="*/ 0 h 2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8" h="21191" fill="none" extrusionOk="0">
                <a:moveTo>
                  <a:pt x="17224" y="21191"/>
                </a:moveTo>
                <a:cubicBezTo>
                  <a:pt x="8153" y="19400"/>
                  <a:pt x="1228" y="12035"/>
                  <a:pt x="-1" y="2871"/>
                </a:cubicBezTo>
              </a:path>
              <a:path w="21408" h="21191" stroke="0" extrusionOk="0">
                <a:moveTo>
                  <a:pt x="17224" y="21191"/>
                </a:moveTo>
                <a:cubicBezTo>
                  <a:pt x="8153" y="19400"/>
                  <a:pt x="1228" y="12035"/>
                  <a:pt x="-1" y="2871"/>
                </a:cubicBezTo>
                <a:lnTo>
                  <a:pt x="2140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5805488" y="5580063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AFC</a:t>
            </a:r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611188" y="549275"/>
            <a:ext cx="8054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Βραχυχρόνιο μέσο κόστος (</a:t>
            </a:r>
            <a:r>
              <a:rPr lang="en-US" sz="2400">
                <a:solidFill>
                  <a:schemeClr val="bg1"/>
                </a:solidFill>
              </a:rPr>
              <a:t>SAC</a:t>
            </a:r>
            <a:r>
              <a:rPr lang="el-GR" sz="2400">
                <a:solidFill>
                  <a:schemeClr val="bg1"/>
                </a:solidFill>
              </a:rPr>
              <a:t>),  Μέσο μεταβλητό κόστος (</a:t>
            </a:r>
            <a:r>
              <a:rPr lang="en-US" sz="2400">
                <a:solidFill>
                  <a:schemeClr val="bg1"/>
                </a:solidFill>
              </a:rPr>
              <a:t>AVC</a:t>
            </a:r>
            <a:r>
              <a:rPr lang="el-GR" sz="2400">
                <a:solidFill>
                  <a:schemeClr val="bg1"/>
                </a:solidFill>
              </a:rPr>
              <a:t>) και Μέσο σταθερό κόστος (</a:t>
            </a:r>
            <a:r>
              <a:rPr lang="en-US" sz="2400">
                <a:solidFill>
                  <a:schemeClr val="bg1"/>
                </a:solidFill>
              </a:rPr>
              <a:t>AFC</a:t>
            </a:r>
            <a:r>
              <a:rPr lang="el-GR" sz="2400">
                <a:solidFill>
                  <a:schemeClr val="bg1"/>
                </a:solidFill>
              </a:rPr>
              <a:t>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2588-E83E-4ABA-BD2A-E447B009408F}" type="slidenum">
              <a:rPr lang="en-US"/>
              <a:pPr/>
              <a:t>74</a:t>
            </a:fld>
            <a:endParaRPr lang="en-US"/>
          </a:p>
        </p:txBody>
      </p:sp>
      <p:sp>
        <p:nvSpPr>
          <p:cNvPr id="242695" name="Arc 7"/>
          <p:cNvSpPr>
            <a:spLocks/>
          </p:cNvSpPr>
          <p:nvPr/>
        </p:nvSpPr>
        <p:spPr bwMode="auto">
          <a:xfrm>
            <a:off x="1858963" y="2033588"/>
            <a:ext cx="4954587" cy="4038600"/>
          </a:xfrm>
          <a:custGeom>
            <a:avLst/>
            <a:gdLst>
              <a:gd name="G0" fmla="+- 21408 0 0"/>
              <a:gd name="G1" fmla="+- 0 0 0"/>
              <a:gd name="G2" fmla="+- 21600 0 0"/>
              <a:gd name="T0" fmla="*/ 17225 w 21408"/>
              <a:gd name="T1" fmla="*/ 21191 h 21191"/>
              <a:gd name="T2" fmla="*/ 0 w 21408"/>
              <a:gd name="T3" fmla="*/ 2871 h 21191"/>
              <a:gd name="T4" fmla="*/ 21408 w 21408"/>
              <a:gd name="T5" fmla="*/ 0 h 2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8" h="21191" fill="none" extrusionOk="0">
                <a:moveTo>
                  <a:pt x="17224" y="21191"/>
                </a:moveTo>
                <a:cubicBezTo>
                  <a:pt x="8153" y="19400"/>
                  <a:pt x="1228" y="12035"/>
                  <a:pt x="-1" y="2871"/>
                </a:cubicBezTo>
              </a:path>
              <a:path w="21408" h="21191" stroke="0" extrusionOk="0">
                <a:moveTo>
                  <a:pt x="17224" y="21191"/>
                </a:moveTo>
                <a:cubicBezTo>
                  <a:pt x="8153" y="19400"/>
                  <a:pt x="1228" y="12035"/>
                  <a:pt x="-1" y="2871"/>
                </a:cubicBezTo>
                <a:lnTo>
                  <a:pt x="2140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6" name="Arc 8"/>
          <p:cNvSpPr>
            <a:spLocks/>
          </p:cNvSpPr>
          <p:nvPr/>
        </p:nvSpPr>
        <p:spPr bwMode="auto">
          <a:xfrm>
            <a:off x="2697163" y="814388"/>
            <a:ext cx="3582987" cy="4191000"/>
          </a:xfrm>
          <a:custGeom>
            <a:avLst/>
            <a:gdLst>
              <a:gd name="G0" fmla="+- 9808 0 0"/>
              <a:gd name="G1" fmla="+- 0 0 0"/>
              <a:gd name="G2" fmla="+- 21600 0 0"/>
              <a:gd name="T0" fmla="*/ 29574 w 29574"/>
              <a:gd name="T1" fmla="*/ 8711 h 21600"/>
              <a:gd name="T2" fmla="*/ 0 w 29574"/>
              <a:gd name="T3" fmla="*/ 19245 h 21600"/>
              <a:gd name="T4" fmla="*/ 9808 w 2957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4" h="21600" fill="none" extrusionOk="0">
                <a:moveTo>
                  <a:pt x="29573" y="8710"/>
                </a:moveTo>
                <a:cubicBezTo>
                  <a:pt x="26121" y="16544"/>
                  <a:pt x="18368" y="21599"/>
                  <a:pt x="9808" y="21600"/>
                </a:cubicBezTo>
                <a:cubicBezTo>
                  <a:pt x="6398" y="21600"/>
                  <a:pt x="3037" y="20792"/>
                  <a:pt x="0" y="19244"/>
                </a:cubicBezTo>
              </a:path>
              <a:path w="29574" h="21600" stroke="0" extrusionOk="0">
                <a:moveTo>
                  <a:pt x="29573" y="8710"/>
                </a:moveTo>
                <a:cubicBezTo>
                  <a:pt x="26121" y="16544"/>
                  <a:pt x="18368" y="21599"/>
                  <a:pt x="9808" y="21600"/>
                </a:cubicBezTo>
                <a:cubicBezTo>
                  <a:pt x="6398" y="21600"/>
                  <a:pt x="3037" y="20792"/>
                  <a:pt x="0" y="19244"/>
                </a:cubicBezTo>
                <a:lnTo>
                  <a:pt x="9808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6186488" y="199866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AVC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5805488" y="5656263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AFC</a:t>
            </a: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762000" y="1828800"/>
            <a:ext cx="12073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ανά</a:t>
            </a:r>
          </a:p>
          <a:p>
            <a:r>
              <a:rPr lang="el-GR" sz="2400" dirty="0"/>
              <a:t>μονάδα</a:t>
            </a:r>
            <a:endParaRPr lang="en-GB" sz="2400" dirty="0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>
            <a:off x="715963" y="6300788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7092950" y="58832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2707" name="Line 19"/>
          <p:cNvSpPr>
            <a:spLocks noChangeShapeType="1"/>
          </p:cNvSpPr>
          <p:nvPr/>
        </p:nvSpPr>
        <p:spPr bwMode="auto">
          <a:xfrm flipV="1">
            <a:off x="715963" y="1905000"/>
            <a:ext cx="0" cy="439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395288" y="6189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2709" name="Text Box 21"/>
          <p:cNvSpPr txBox="1">
            <a:spLocks noChangeArrowheads="1"/>
          </p:cNvSpPr>
          <p:nvPr/>
        </p:nvSpPr>
        <p:spPr bwMode="auto">
          <a:xfrm>
            <a:off x="611188" y="549275"/>
            <a:ext cx="8054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Βραχυχρόνιο μέσο κόστος (</a:t>
            </a:r>
            <a:r>
              <a:rPr lang="en-US" sz="2400">
                <a:solidFill>
                  <a:schemeClr val="bg1"/>
                </a:solidFill>
              </a:rPr>
              <a:t>SAC</a:t>
            </a:r>
            <a:r>
              <a:rPr lang="el-GR" sz="2400">
                <a:solidFill>
                  <a:schemeClr val="bg1"/>
                </a:solidFill>
              </a:rPr>
              <a:t>),  Μέσο μεταβλητό κόστος (</a:t>
            </a:r>
            <a:r>
              <a:rPr lang="en-US" sz="2400">
                <a:solidFill>
                  <a:schemeClr val="bg1"/>
                </a:solidFill>
              </a:rPr>
              <a:t>AVC</a:t>
            </a:r>
            <a:r>
              <a:rPr lang="el-GR" sz="2400">
                <a:solidFill>
                  <a:schemeClr val="bg1"/>
                </a:solidFill>
              </a:rPr>
              <a:t>) και Μέσο σταθερό κόστος (</a:t>
            </a:r>
            <a:r>
              <a:rPr lang="en-US" sz="2400">
                <a:solidFill>
                  <a:schemeClr val="bg1"/>
                </a:solidFill>
              </a:rPr>
              <a:t>AFC</a:t>
            </a:r>
            <a:r>
              <a:rPr lang="el-GR" sz="2400">
                <a:solidFill>
                  <a:schemeClr val="bg1"/>
                </a:solidFill>
              </a:rPr>
              <a:t>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E5DE-337E-450E-8E3A-A74E82A7E90F}" type="slidenum">
              <a:rPr lang="en-US"/>
              <a:pPr/>
              <a:t>75</a:t>
            </a:fld>
            <a:endParaRPr lang="en-US"/>
          </a:p>
        </p:txBody>
      </p:sp>
      <p:sp>
        <p:nvSpPr>
          <p:cNvPr id="241671" name="Arc 7"/>
          <p:cNvSpPr>
            <a:spLocks/>
          </p:cNvSpPr>
          <p:nvPr/>
        </p:nvSpPr>
        <p:spPr bwMode="auto">
          <a:xfrm>
            <a:off x="1858963" y="2033588"/>
            <a:ext cx="4954587" cy="4038600"/>
          </a:xfrm>
          <a:custGeom>
            <a:avLst/>
            <a:gdLst>
              <a:gd name="G0" fmla="+- 21408 0 0"/>
              <a:gd name="G1" fmla="+- 0 0 0"/>
              <a:gd name="G2" fmla="+- 21600 0 0"/>
              <a:gd name="T0" fmla="*/ 17225 w 21408"/>
              <a:gd name="T1" fmla="*/ 21191 h 21191"/>
              <a:gd name="T2" fmla="*/ 0 w 21408"/>
              <a:gd name="T3" fmla="*/ 2871 h 21191"/>
              <a:gd name="T4" fmla="*/ 21408 w 21408"/>
              <a:gd name="T5" fmla="*/ 0 h 2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8" h="21191" fill="none" extrusionOk="0">
                <a:moveTo>
                  <a:pt x="17224" y="21191"/>
                </a:moveTo>
                <a:cubicBezTo>
                  <a:pt x="8153" y="19400"/>
                  <a:pt x="1228" y="12035"/>
                  <a:pt x="-1" y="2871"/>
                </a:cubicBezTo>
              </a:path>
              <a:path w="21408" h="21191" stroke="0" extrusionOk="0">
                <a:moveTo>
                  <a:pt x="17224" y="21191"/>
                </a:moveTo>
                <a:cubicBezTo>
                  <a:pt x="8153" y="19400"/>
                  <a:pt x="1228" y="12035"/>
                  <a:pt x="-1" y="2871"/>
                </a:cubicBezTo>
                <a:lnTo>
                  <a:pt x="2140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Arc 8"/>
          <p:cNvSpPr>
            <a:spLocks/>
          </p:cNvSpPr>
          <p:nvPr/>
        </p:nvSpPr>
        <p:spPr bwMode="auto">
          <a:xfrm>
            <a:off x="2697163" y="814388"/>
            <a:ext cx="3582987" cy="4191000"/>
          </a:xfrm>
          <a:custGeom>
            <a:avLst/>
            <a:gdLst>
              <a:gd name="G0" fmla="+- 9808 0 0"/>
              <a:gd name="G1" fmla="+- 0 0 0"/>
              <a:gd name="G2" fmla="+- 21600 0 0"/>
              <a:gd name="T0" fmla="*/ 29574 w 29574"/>
              <a:gd name="T1" fmla="*/ 8711 h 21600"/>
              <a:gd name="T2" fmla="*/ 0 w 29574"/>
              <a:gd name="T3" fmla="*/ 19245 h 21600"/>
              <a:gd name="T4" fmla="*/ 9808 w 2957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4" h="21600" fill="none" extrusionOk="0">
                <a:moveTo>
                  <a:pt x="29573" y="8710"/>
                </a:moveTo>
                <a:cubicBezTo>
                  <a:pt x="26121" y="16544"/>
                  <a:pt x="18368" y="21599"/>
                  <a:pt x="9808" y="21600"/>
                </a:cubicBezTo>
                <a:cubicBezTo>
                  <a:pt x="6398" y="21600"/>
                  <a:pt x="3037" y="20792"/>
                  <a:pt x="0" y="19244"/>
                </a:cubicBezTo>
              </a:path>
              <a:path w="29574" h="21600" stroke="0" extrusionOk="0">
                <a:moveTo>
                  <a:pt x="29573" y="8710"/>
                </a:moveTo>
                <a:cubicBezTo>
                  <a:pt x="26121" y="16544"/>
                  <a:pt x="18368" y="21599"/>
                  <a:pt x="9808" y="21600"/>
                </a:cubicBezTo>
                <a:cubicBezTo>
                  <a:pt x="6398" y="21600"/>
                  <a:pt x="3037" y="20792"/>
                  <a:pt x="0" y="19244"/>
                </a:cubicBezTo>
                <a:lnTo>
                  <a:pt x="9808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3" name="Arc 9"/>
          <p:cNvSpPr>
            <a:spLocks/>
          </p:cNvSpPr>
          <p:nvPr/>
        </p:nvSpPr>
        <p:spPr bwMode="auto">
          <a:xfrm>
            <a:off x="2316163" y="1347788"/>
            <a:ext cx="3795712" cy="2816225"/>
          </a:xfrm>
          <a:custGeom>
            <a:avLst/>
            <a:gdLst>
              <a:gd name="G0" fmla="+- 21218 0 0"/>
              <a:gd name="G1" fmla="+- 0 0 0"/>
              <a:gd name="G2" fmla="+- 21600 0 0"/>
              <a:gd name="T0" fmla="*/ 42582 w 42582"/>
              <a:gd name="T1" fmla="*/ 3187 h 21600"/>
              <a:gd name="T2" fmla="*/ 0 w 42582"/>
              <a:gd name="T3" fmla="*/ 4043 h 21600"/>
              <a:gd name="T4" fmla="*/ 21218 w 4258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582" h="21600" fill="none" extrusionOk="0">
                <a:moveTo>
                  <a:pt x="42581" y="3186"/>
                </a:moveTo>
                <a:cubicBezTo>
                  <a:pt x="41003" y="13768"/>
                  <a:pt x="31916" y="21599"/>
                  <a:pt x="21218" y="21600"/>
                </a:cubicBezTo>
                <a:cubicBezTo>
                  <a:pt x="10847" y="21600"/>
                  <a:pt x="1940" y="14230"/>
                  <a:pt x="-1" y="4043"/>
                </a:cubicBezTo>
              </a:path>
              <a:path w="42582" h="21600" stroke="0" extrusionOk="0">
                <a:moveTo>
                  <a:pt x="42581" y="3186"/>
                </a:moveTo>
                <a:cubicBezTo>
                  <a:pt x="41003" y="13768"/>
                  <a:pt x="31916" y="21599"/>
                  <a:pt x="21218" y="21600"/>
                </a:cubicBezTo>
                <a:cubicBezTo>
                  <a:pt x="10847" y="21600"/>
                  <a:pt x="1940" y="14230"/>
                  <a:pt x="-1" y="4043"/>
                </a:cubicBezTo>
                <a:lnTo>
                  <a:pt x="21218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5334000" y="16002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SAC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6186488" y="199866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AVC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5805488" y="5656263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AFC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762000" y="1828800"/>
            <a:ext cx="12073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</a:t>
            </a: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μονάδα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715963" y="6300788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7092950" y="58832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1683" name="Line 19"/>
          <p:cNvSpPr>
            <a:spLocks noChangeShapeType="1"/>
          </p:cNvSpPr>
          <p:nvPr/>
        </p:nvSpPr>
        <p:spPr bwMode="auto">
          <a:xfrm flipV="1">
            <a:off x="715963" y="1905000"/>
            <a:ext cx="0" cy="439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395288" y="6189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611188" y="549275"/>
            <a:ext cx="8054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Βραχυχρόνιο μέσο κόστος (</a:t>
            </a:r>
            <a:r>
              <a:rPr lang="en-US" sz="2400">
                <a:solidFill>
                  <a:schemeClr val="bg1"/>
                </a:solidFill>
              </a:rPr>
              <a:t>SAC</a:t>
            </a:r>
            <a:r>
              <a:rPr lang="el-GR" sz="2400">
                <a:solidFill>
                  <a:schemeClr val="bg1"/>
                </a:solidFill>
              </a:rPr>
              <a:t>),  Μέσο μεταβλητό κόστος (</a:t>
            </a:r>
            <a:r>
              <a:rPr lang="en-US" sz="2400">
                <a:solidFill>
                  <a:schemeClr val="bg1"/>
                </a:solidFill>
              </a:rPr>
              <a:t>AVC</a:t>
            </a:r>
            <a:r>
              <a:rPr lang="el-GR" sz="2400">
                <a:solidFill>
                  <a:schemeClr val="bg1"/>
                </a:solidFill>
              </a:rPr>
              <a:t>) και Μέσο σταθερό κόστος (</a:t>
            </a:r>
            <a:r>
              <a:rPr lang="en-US" sz="2400">
                <a:solidFill>
                  <a:schemeClr val="bg1"/>
                </a:solidFill>
              </a:rPr>
              <a:t>AFC</a:t>
            </a:r>
            <a:r>
              <a:rPr lang="el-GR" sz="2400">
                <a:solidFill>
                  <a:schemeClr val="bg1"/>
                </a:solidFill>
              </a:rPr>
              <a:t>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6641-54C6-4F94-92B5-B1D94BB2AB3F}" type="slidenum">
              <a:rPr lang="en-US"/>
              <a:pPr/>
              <a:t>76</a:t>
            </a:fld>
            <a:endParaRPr lang="en-US"/>
          </a:p>
        </p:txBody>
      </p:sp>
      <p:sp>
        <p:nvSpPr>
          <p:cNvPr id="240647" name="Arc 7"/>
          <p:cNvSpPr>
            <a:spLocks/>
          </p:cNvSpPr>
          <p:nvPr/>
        </p:nvSpPr>
        <p:spPr bwMode="auto">
          <a:xfrm>
            <a:off x="1690688" y="1124744"/>
            <a:ext cx="3070225" cy="4798219"/>
          </a:xfrm>
          <a:custGeom>
            <a:avLst/>
            <a:gdLst>
              <a:gd name="G0" fmla="+- 11861 0 0"/>
              <a:gd name="G1" fmla="+- 0 0 0"/>
              <a:gd name="G2" fmla="+- 21600 0 0"/>
              <a:gd name="T0" fmla="*/ 32653 w 32653"/>
              <a:gd name="T1" fmla="*/ 5854 h 21600"/>
              <a:gd name="T2" fmla="*/ 0 w 32653"/>
              <a:gd name="T3" fmla="*/ 18052 h 21600"/>
              <a:gd name="T4" fmla="*/ 11861 w 3265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53" h="21600" fill="none" extrusionOk="0">
                <a:moveTo>
                  <a:pt x="32652" y="5853"/>
                </a:moveTo>
                <a:cubicBezTo>
                  <a:pt x="30030" y="15166"/>
                  <a:pt x="21535" y="21599"/>
                  <a:pt x="11861" y="21600"/>
                </a:cubicBezTo>
                <a:cubicBezTo>
                  <a:pt x="7645" y="21600"/>
                  <a:pt x="3522" y="20366"/>
                  <a:pt x="-1" y="18052"/>
                </a:cubicBezTo>
              </a:path>
              <a:path w="32653" h="21600" stroke="0" extrusionOk="0">
                <a:moveTo>
                  <a:pt x="32652" y="5853"/>
                </a:moveTo>
                <a:cubicBezTo>
                  <a:pt x="30030" y="15166"/>
                  <a:pt x="21535" y="21599"/>
                  <a:pt x="11861" y="21600"/>
                </a:cubicBezTo>
                <a:cubicBezTo>
                  <a:pt x="7645" y="21600"/>
                  <a:pt x="3522" y="20366"/>
                  <a:pt x="-1" y="18052"/>
                </a:cubicBezTo>
                <a:lnTo>
                  <a:pt x="1186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48" name="Arc 8"/>
          <p:cNvSpPr>
            <a:spLocks/>
          </p:cNvSpPr>
          <p:nvPr/>
        </p:nvSpPr>
        <p:spPr bwMode="auto">
          <a:xfrm>
            <a:off x="1858963" y="2033588"/>
            <a:ext cx="4954587" cy="4038600"/>
          </a:xfrm>
          <a:custGeom>
            <a:avLst/>
            <a:gdLst>
              <a:gd name="G0" fmla="+- 21408 0 0"/>
              <a:gd name="G1" fmla="+- 0 0 0"/>
              <a:gd name="G2" fmla="+- 21600 0 0"/>
              <a:gd name="T0" fmla="*/ 17225 w 21408"/>
              <a:gd name="T1" fmla="*/ 21191 h 21191"/>
              <a:gd name="T2" fmla="*/ 0 w 21408"/>
              <a:gd name="T3" fmla="*/ 2871 h 21191"/>
              <a:gd name="T4" fmla="*/ 21408 w 21408"/>
              <a:gd name="T5" fmla="*/ 0 h 2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08" h="21191" fill="none" extrusionOk="0">
                <a:moveTo>
                  <a:pt x="17224" y="21191"/>
                </a:moveTo>
                <a:cubicBezTo>
                  <a:pt x="8153" y="19400"/>
                  <a:pt x="1228" y="12035"/>
                  <a:pt x="-1" y="2871"/>
                </a:cubicBezTo>
              </a:path>
              <a:path w="21408" h="21191" stroke="0" extrusionOk="0">
                <a:moveTo>
                  <a:pt x="17224" y="21191"/>
                </a:moveTo>
                <a:cubicBezTo>
                  <a:pt x="8153" y="19400"/>
                  <a:pt x="1228" y="12035"/>
                  <a:pt x="-1" y="2871"/>
                </a:cubicBezTo>
                <a:lnTo>
                  <a:pt x="2140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49" name="Arc 9"/>
          <p:cNvSpPr>
            <a:spLocks/>
          </p:cNvSpPr>
          <p:nvPr/>
        </p:nvSpPr>
        <p:spPr bwMode="auto">
          <a:xfrm>
            <a:off x="2697163" y="814388"/>
            <a:ext cx="3582987" cy="4191000"/>
          </a:xfrm>
          <a:custGeom>
            <a:avLst/>
            <a:gdLst>
              <a:gd name="G0" fmla="+- 9808 0 0"/>
              <a:gd name="G1" fmla="+- 0 0 0"/>
              <a:gd name="G2" fmla="+- 21600 0 0"/>
              <a:gd name="T0" fmla="*/ 29574 w 29574"/>
              <a:gd name="T1" fmla="*/ 8711 h 21600"/>
              <a:gd name="T2" fmla="*/ 0 w 29574"/>
              <a:gd name="T3" fmla="*/ 19245 h 21600"/>
              <a:gd name="T4" fmla="*/ 9808 w 2957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4" h="21600" fill="none" extrusionOk="0">
                <a:moveTo>
                  <a:pt x="29573" y="8710"/>
                </a:moveTo>
                <a:cubicBezTo>
                  <a:pt x="26121" y="16544"/>
                  <a:pt x="18368" y="21599"/>
                  <a:pt x="9808" y="21600"/>
                </a:cubicBezTo>
                <a:cubicBezTo>
                  <a:pt x="6398" y="21600"/>
                  <a:pt x="3037" y="20792"/>
                  <a:pt x="0" y="19244"/>
                </a:cubicBezTo>
              </a:path>
              <a:path w="29574" h="21600" stroke="0" extrusionOk="0">
                <a:moveTo>
                  <a:pt x="29573" y="8710"/>
                </a:moveTo>
                <a:cubicBezTo>
                  <a:pt x="26121" y="16544"/>
                  <a:pt x="18368" y="21599"/>
                  <a:pt x="9808" y="21600"/>
                </a:cubicBezTo>
                <a:cubicBezTo>
                  <a:pt x="6398" y="21600"/>
                  <a:pt x="3037" y="20792"/>
                  <a:pt x="0" y="19244"/>
                </a:cubicBezTo>
                <a:lnTo>
                  <a:pt x="9808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0" name="Arc 10"/>
          <p:cNvSpPr>
            <a:spLocks/>
          </p:cNvSpPr>
          <p:nvPr/>
        </p:nvSpPr>
        <p:spPr bwMode="auto">
          <a:xfrm>
            <a:off x="2316163" y="1347788"/>
            <a:ext cx="3795712" cy="2816225"/>
          </a:xfrm>
          <a:custGeom>
            <a:avLst/>
            <a:gdLst>
              <a:gd name="G0" fmla="+- 21218 0 0"/>
              <a:gd name="G1" fmla="+- 0 0 0"/>
              <a:gd name="G2" fmla="+- 21600 0 0"/>
              <a:gd name="T0" fmla="*/ 42582 w 42582"/>
              <a:gd name="T1" fmla="*/ 3187 h 21600"/>
              <a:gd name="T2" fmla="*/ 0 w 42582"/>
              <a:gd name="T3" fmla="*/ 4043 h 21600"/>
              <a:gd name="T4" fmla="*/ 21218 w 4258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582" h="21600" fill="none" extrusionOk="0">
                <a:moveTo>
                  <a:pt x="42581" y="3186"/>
                </a:moveTo>
                <a:cubicBezTo>
                  <a:pt x="41003" y="13768"/>
                  <a:pt x="31916" y="21599"/>
                  <a:pt x="21218" y="21600"/>
                </a:cubicBezTo>
                <a:cubicBezTo>
                  <a:pt x="10847" y="21600"/>
                  <a:pt x="1940" y="14230"/>
                  <a:pt x="-1" y="4043"/>
                </a:cubicBezTo>
              </a:path>
              <a:path w="42582" h="21600" stroke="0" extrusionOk="0">
                <a:moveTo>
                  <a:pt x="42581" y="3186"/>
                </a:moveTo>
                <a:cubicBezTo>
                  <a:pt x="41003" y="13768"/>
                  <a:pt x="31916" y="21599"/>
                  <a:pt x="21218" y="21600"/>
                </a:cubicBezTo>
                <a:cubicBezTo>
                  <a:pt x="10847" y="21600"/>
                  <a:pt x="1940" y="14230"/>
                  <a:pt x="-1" y="4043"/>
                </a:cubicBezTo>
                <a:lnTo>
                  <a:pt x="21218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3923928" y="2132856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/>
              <a:t>SMC</a:t>
            </a:r>
          </a:p>
        </p:txBody>
      </p:sp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6186488" y="199866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AVC</a:t>
            </a: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5805488" y="5656263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AFC</a:t>
            </a:r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5148064" y="1772816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ea typeface="Arial Unicode MS" pitchFamily="34" charset="-128"/>
                <a:cs typeface="Arial Unicode MS" pitchFamily="34" charset="-128"/>
              </a:rPr>
              <a:t>SAC</a:t>
            </a: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762000" y="1828800"/>
            <a:ext cx="12073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ανά</a:t>
            </a:r>
          </a:p>
          <a:p>
            <a:r>
              <a:rPr lang="el-GR" sz="2400" dirty="0"/>
              <a:t>μονάδα</a:t>
            </a:r>
            <a:endParaRPr lang="en-GB" sz="2400" dirty="0"/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>
            <a:off x="715963" y="6300788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Text Box 21"/>
          <p:cNvSpPr txBox="1">
            <a:spLocks noChangeArrowheads="1"/>
          </p:cNvSpPr>
          <p:nvPr/>
        </p:nvSpPr>
        <p:spPr bwMode="auto">
          <a:xfrm>
            <a:off x="7092950" y="58832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0662" name="Line 22"/>
          <p:cNvSpPr>
            <a:spLocks noChangeShapeType="1"/>
          </p:cNvSpPr>
          <p:nvPr/>
        </p:nvSpPr>
        <p:spPr bwMode="auto">
          <a:xfrm flipV="1">
            <a:off x="715963" y="1905000"/>
            <a:ext cx="0" cy="439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395288" y="6189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0664" name="Text Box 24"/>
          <p:cNvSpPr txBox="1">
            <a:spLocks noChangeArrowheads="1"/>
          </p:cNvSpPr>
          <p:nvPr/>
        </p:nvSpPr>
        <p:spPr bwMode="auto">
          <a:xfrm>
            <a:off x="611188" y="549275"/>
            <a:ext cx="8054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Βραχυχρόνιο μέσο κόστος (</a:t>
            </a:r>
            <a:r>
              <a:rPr lang="en-US" sz="2400">
                <a:solidFill>
                  <a:schemeClr val="bg1"/>
                </a:solidFill>
              </a:rPr>
              <a:t>SAC</a:t>
            </a:r>
            <a:r>
              <a:rPr lang="el-GR" sz="2400">
                <a:solidFill>
                  <a:schemeClr val="bg1"/>
                </a:solidFill>
              </a:rPr>
              <a:t>),  Μέσο μεταβλητό κόστος (</a:t>
            </a:r>
            <a:r>
              <a:rPr lang="en-US" sz="2400">
                <a:solidFill>
                  <a:schemeClr val="bg1"/>
                </a:solidFill>
              </a:rPr>
              <a:t>AVC</a:t>
            </a:r>
            <a:r>
              <a:rPr lang="el-GR" sz="2400">
                <a:solidFill>
                  <a:schemeClr val="bg1"/>
                </a:solidFill>
              </a:rPr>
              <a:t>) και Μέσο σταθερό κόστος (</a:t>
            </a:r>
            <a:r>
              <a:rPr lang="en-US" sz="2400">
                <a:solidFill>
                  <a:schemeClr val="bg1"/>
                </a:solidFill>
              </a:rPr>
              <a:t>AFC</a:t>
            </a:r>
            <a:r>
              <a:rPr lang="el-GR" sz="2400">
                <a:solidFill>
                  <a:schemeClr val="bg1"/>
                </a:solidFill>
              </a:rPr>
              <a:t>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818E-029F-4CD7-8A16-62A413D5D865}" type="slidenum">
              <a:rPr lang="en-US"/>
              <a:pPr/>
              <a:t>77</a:t>
            </a:fld>
            <a:endParaRPr lang="en-US"/>
          </a:p>
        </p:txBody>
      </p:sp>
      <p:sp>
        <p:nvSpPr>
          <p:cNvPr id="204802" name="Line 2"/>
          <p:cNvSpPr>
            <a:spLocks noChangeShapeType="1"/>
          </p:cNvSpPr>
          <p:nvPr/>
        </p:nvSpPr>
        <p:spPr bwMode="auto">
          <a:xfrm>
            <a:off x="1066800" y="6400800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7380288" y="6035675"/>
            <a:ext cx="1763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 flipV="1">
            <a:off x="1066800" y="1828800"/>
            <a:ext cx="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0" y="1772816"/>
            <a:ext cx="10070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ανά μονάδα</a:t>
            </a:r>
            <a:endParaRPr lang="en-GB" sz="2400" dirty="0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04807" name="Arc 7"/>
          <p:cNvSpPr>
            <a:spLocks/>
          </p:cNvSpPr>
          <p:nvPr/>
        </p:nvSpPr>
        <p:spPr bwMode="auto">
          <a:xfrm>
            <a:off x="2128838" y="2971800"/>
            <a:ext cx="4217987" cy="2363788"/>
          </a:xfrm>
          <a:custGeom>
            <a:avLst/>
            <a:gdLst>
              <a:gd name="G0" fmla="+- 20845 0 0"/>
              <a:gd name="G1" fmla="+- 0 0 0"/>
              <a:gd name="G2" fmla="+- 21600 0 0"/>
              <a:gd name="T0" fmla="*/ 41901 w 41901"/>
              <a:gd name="T1" fmla="*/ 4817 h 21600"/>
              <a:gd name="T2" fmla="*/ 0 w 41901"/>
              <a:gd name="T3" fmla="*/ 5663 h 21600"/>
              <a:gd name="T4" fmla="*/ 20845 w 4190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01" h="21600" fill="none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</a:path>
              <a:path w="41901" h="21600" stroke="0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  <a:lnTo>
                  <a:pt x="2084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3276600" y="47244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4114800" y="48768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5638800" y="4085094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6384925" y="34702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>
            <a:off x="3429000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22" name="Line 22"/>
          <p:cNvSpPr>
            <a:spLocks noChangeShapeType="1"/>
          </p:cNvSpPr>
          <p:nvPr/>
        </p:nvSpPr>
        <p:spPr bwMode="auto">
          <a:xfrm>
            <a:off x="4267200" y="533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5867400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24" name="Text Box 24"/>
          <p:cNvSpPr txBox="1">
            <a:spLocks noChangeArrowheads="1"/>
          </p:cNvSpPr>
          <p:nvPr/>
        </p:nvSpPr>
        <p:spPr bwMode="auto">
          <a:xfrm>
            <a:off x="3276600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r>
              <a:rPr lang="en-GB" sz="2400" b="1"/>
              <a:t>      Q</a:t>
            </a:r>
            <a:r>
              <a:rPr lang="en-GB" sz="2400" b="1" baseline="-25000"/>
              <a:t>2</a:t>
            </a:r>
            <a:r>
              <a:rPr lang="en-GB" sz="2400" b="1"/>
              <a:t>                 Q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204826" name="Text Box 26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Η συν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άρτηση μακροχρόνιου μέσου κόστους ως καμπύλη-περίβλημα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1BE-9B7F-4FD5-BC82-7C117750CCC5}" type="slidenum">
              <a:rPr lang="en-US"/>
              <a:pPr/>
              <a:t>78</a:t>
            </a:fld>
            <a:endParaRPr lang="en-US"/>
          </a:p>
        </p:txBody>
      </p:sp>
      <p:sp>
        <p:nvSpPr>
          <p:cNvPr id="245762" name="Line 2"/>
          <p:cNvSpPr>
            <a:spLocks noChangeShapeType="1"/>
          </p:cNvSpPr>
          <p:nvPr/>
        </p:nvSpPr>
        <p:spPr bwMode="auto">
          <a:xfrm>
            <a:off x="1066800" y="6400800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7380288" y="6035675"/>
            <a:ext cx="1763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5767" name="Arc 7"/>
          <p:cNvSpPr>
            <a:spLocks/>
          </p:cNvSpPr>
          <p:nvPr/>
        </p:nvSpPr>
        <p:spPr bwMode="auto">
          <a:xfrm>
            <a:off x="2128838" y="2971800"/>
            <a:ext cx="4217987" cy="2363788"/>
          </a:xfrm>
          <a:custGeom>
            <a:avLst/>
            <a:gdLst>
              <a:gd name="G0" fmla="+- 20845 0 0"/>
              <a:gd name="G1" fmla="+- 0 0 0"/>
              <a:gd name="G2" fmla="+- 21600 0 0"/>
              <a:gd name="T0" fmla="*/ 41901 w 41901"/>
              <a:gd name="T1" fmla="*/ 4817 h 21600"/>
              <a:gd name="T2" fmla="*/ 0 w 41901"/>
              <a:gd name="T3" fmla="*/ 5663 h 21600"/>
              <a:gd name="T4" fmla="*/ 20845 w 4190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01" h="21600" fill="none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</a:path>
              <a:path w="41901" h="21600" stroke="0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  <a:lnTo>
                  <a:pt x="2084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8" name="Arc 8"/>
          <p:cNvSpPr>
            <a:spLocks/>
          </p:cNvSpPr>
          <p:nvPr/>
        </p:nvSpPr>
        <p:spPr bwMode="auto">
          <a:xfrm>
            <a:off x="2743200" y="3048000"/>
            <a:ext cx="1758950" cy="2136775"/>
          </a:xfrm>
          <a:custGeom>
            <a:avLst/>
            <a:gdLst>
              <a:gd name="G0" fmla="+- 21180 0 0"/>
              <a:gd name="G1" fmla="+- 0 0 0"/>
              <a:gd name="G2" fmla="+- 21600 0 0"/>
              <a:gd name="T0" fmla="*/ 41553 w 41553"/>
              <a:gd name="T1" fmla="*/ 7176 h 21600"/>
              <a:gd name="T2" fmla="*/ 0 w 41553"/>
              <a:gd name="T3" fmla="*/ 4240 h 21600"/>
              <a:gd name="T4" fmla="*/ 21180 w 4155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53" h="21600" fill="none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</a:path>
              <a:path w="41553" h="21600" stroke="0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  <a:lnTo>
                  <a:pt x="2118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3276600" y="47244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4114800" y="48768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5638800" y="40386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6384925" y="34702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1676400" y="3048000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SAC(Q,K</a:t>
            </a:r>
            <a:r>
              <a:rPr lang="en-GB" sz="2400" b="1" baseline="-25000"/>
              <a:t>1</a:t>
            </a:r>
            <a:r>
              <a:rPr lang="en-GB" sz="2400" b="1"/>
              <a:t>)</a:t>
            </a:r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2286000" y="3429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3429000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>
            <a:off x="4267200" y="533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5867400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3276600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r>
              <a:rPr lang="en-GB" sz="2400" b="1"/>
              <a:t>      Q</a:t>
            </a:r>
            <a:r>
              <a:rPr lang="en-GB" sz="2400" b="1" baseline="-25000"/>
              <a:t>2</a:t>
            </a:r>
            <a:r>
              <a:rPr lang="en-GB" sz="2400" b="1"/>
              <a:t>                 Q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245780" name="Line 20"/>
          <p:cNvSpPr>
            <a:spLocks noChangeShapeType="1"/>
          </p:cNvSpPr>
          <p:nvPr/>
        </p:nvSpPr>
        <p:spPr bwMode="auto">
          <a:xfrm flipV="1">
            <a:off x="1066800" y="1828800"/>
            <a:ext cx="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1" name="Text Box 21"/>
          <p:cNvSpPr txBox="1">
            <a:spLocks noChangeArrowheads="1"/>
          </p:cNvSpPr>
          <p:nvPr/>
        </p:nvSpPr>
        <p:spPr bwMode="auto">
          <a:xfrm>
            <a:off x="1115616" y="1700808"/>
            <a:ext cx="1802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 μονάδα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82" name="Text Box 22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Η συνάρτηση μακροχρόνιου μέσου κόστους ως καμπύλη-περίβλημα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8E1-063C-492B-AF17-9C5915881FA3}" type="slidenum">
              <a:rPr lang="en-US"/>
              <a:pPr/>
              <a:t>79</a:t>
            </a:fld>
            <a:endParaRPr lang="en-US"/>
          </a:p>
        </p:txBody>
      </p:sp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1066800" y="6400800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7380288" y="6035675"/>
            <a:ext cx="1763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4743" name="Arc 7"/>
          <p:cNvSpPr>
            <a:spLocks/>
          </p:cNvSpPr>
          <p:nvPr/>
        </p:nvSpPr>
        <p:spPr bwMode="auto">
          <a:xfrm>
            <a:off x="2128838" y="2971800"/>
            <a:ext cx="4217987" cy="2363788"/>
          </a:xfrm>
          <a:custGeom>
            <a:avLst/>
            <a:gdLst>
              <a:gd name="G0" fmla="+- 20845 0 0"/>
              <a:gd name="G1" fmla="+- 0 0 0"/>
              <a:gd name="G2" fmla="+- 21600 0 0"/>
              <a:gd name="T0" fmla="*/ 41901 w 41901"/>
              <a:gd name="T1" fmla="*/ 4817 h 21600"/>
              <a:gd name="T2" fmla="*/ 0 w 41901"/>
              <a:gd name="T3" fmla="*/ 5663 h 21600"/>
              <a:gd name="T4" fmla="*/ 20845 w 4190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01" h="21600" fill="none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</a:path>
              <a:path w="41901" h="21600" stroke="0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  <a:lnTo>
                  <a:pt x="2084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4" name="Arc 8"/>
          <p:cNvSpPr>
            <a:spLocks/>
          </p:cNvSpPr>
          <p:nvPr/>
        </p:nvSpPr>
        <p:spPr bwMode="auto">
          <a:xfrm>
            <a:off x="2743200" y="3048000"/>
            <a:ext cx="1758950" cy="2136775"/>
          </a:xfrm>
          <a:custGeom>
            <a:avLst/>
            <a:gdLst>
              <a:gd name="G0" fmla="+- 21180 0 0"/>
              <a:gd name="G1" fmla="+- 0 0 0"/>
              <a:gd name="G2" fmla="+- 21600 0 0"/>
              <a:gd name="T0" fmla="*/ 41553 w 41553"/>
              <a:gd name="T1" fmla="*/ 7176 h 21600"/>
              <a:gd name="T2" fmla="*/ 0 w 41553"/>
              <a:gd name="T3" fmla="*/ 4240 h 21600"/>
              <a:gd name="T4" fmla="*/ 21180 w 4155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53" h="21600" fill="none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</a:path>
              <a:path w="41553" h="21600" stroke="0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  <a:lnTo>
                  <a:pt x="2118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Arc 9"/>
          <p:cNvSpPr>
            <a:spLocks/>
          </p:cNvSpPr>
          <p:nvPr/>
        </p:nvSpPr>
        <p:spPr bwMode="auto">
          <a:xfrm>
            <a:off x="3429000" y="3124200"/>
            <a:ext cx="1717675" cy="2209800"/>
          </a:xfrm>
          <a:custGeom>
            <a:avLst/>
            <a:gdLst>
              <a:gd name="G0" fmla="+- 20164 0 0"/>
              <a:gd name="G1" fmla="+- 0 0 0"/>
              <a:gd name="G2" fmla="+- 21600 0 0"/>
              <a:gd name="T0" fmla="*/ 40571 w 40571"/>
              <a:gd name="T1" fmla="*/ 7079 h 21600"/>
              <a:gd name="T2" fmla="*/ 0 w 40571"/>
              <a:gd name="T3" fmla="*/ 7745 h 21600"/>
              <a:gd name="T4" fmla="*/ 20164 w 4057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71" h="21600" fill="none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</a:path>
              <a:path w="40571" h="21600" stroke="0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  <a:lnTo>
                  <a:pt x="2016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276600" y="47244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4114800" y="48768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638800" y="40386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6384925" y="34702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1676400" y="3048000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SAC(Q,K</a:t>
            </a:r>
            <a:r>
              <a:rPr lang="en-GB" sz="2400" b="1" baseline="-25000"/>
              <a:t>1</a:t>
            </a:r>
            <a:r>
              <a:rPr lang="en-GB" sz="2400" b="1"/>
              <a:t>)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2895600" y="3505200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SAC(Q,K</a:t>
            </a:r>
            <a:r>
              <a:rPr lang="en-GB" sz="2400" b="1" baseline="-25000"/>
              <a:t>2</a:t>
            </a:r>
            <a:r>
              <a:rPr lang="en-GB" sz="2400" b="1"/>
              <a:t>)</a:t>
            </a:r>
          </a:p>
        </p:txBody>
      </p:sp>
      <p:sp>
        <p:nvSpPr>
          <p:cNvPr id="244752" name="Line 16"/>
          <p:cNvSpPr>
            <a:spLocks noChangeShapeType="1"/>
          </p:cNvSpPr>
          <p:nvPr/>
        </p:nvSpPr>
        <p:spPr bwMode="auto">
          <a:xfrm>
            <a:off x="2286000" y="3429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 flipH="1">
            <a:off x="350520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>
            <a:off x="3429000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5" name="Line 19"/>
          <p:cNvSpPr>
            <a:spLocks noChangeShapeType="1"/>
          </p:cNvSpPr>
          <p:nvPr/>
        </p:nvSpPr>
        <p:spPr bwMode="auto">
          <a:xfrm>
            <a:off x="4267200" y="533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6" name="Line 20"/>
          <p:cNvSpPr>
            <a:spLocks noChangeShapeType="1"/>
          </p:cNvSpPr>
          <p:nvPr/>
        </p:nvSpPr>
        <p:spPr bwMode="auto">
          <a:xfrm>
            <a:off x="5867400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7" name="Text Box 21"/>
          <p:cNvSpPr txBox="1">
            <a:spLocks noChangeArrowheads="1"/>
          </p:cNvSpPr>
          <p:nvPr/>
        </p:nvSpPr>
        <p:spPr bwMode="auto">
          <a:xfrm>
            <a:off x="3276600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r>
              <a:rPr lang="en-GB" sz="2400" b="1"/>
              <a:t>      Q</a:t>
            </a:r>
            <a:r>
              <a:rPr lang="en-GB" sz="2400" b="1" baseline="-25000"/>
              <a:t>2</a:t>
            </a:r>
            <a:r>
              <a:rPr lang="en-GB" sz="2400" b="1"/>
              <a:t>                 Q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244759" name="Line 23"/>
          <p:cNvSpPr>
            <a:spLocks noChangeShapeType="1"/>
          </p:cNvSpPr>
          <p:nvPr/>
        </p:nvSpPr>
        <p:spPr bwMode="auto">
          <a:xfrm flipV="1">
            <a:off x="1066800" y="1828800"/>
            <a:ext cx="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043608" y="1700808"/>
            <a:ext cx="1802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 μονάδα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4761" name="Text Box 25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Η συνάρτηση μακροχρόνιου μέσου κόστους ως καμπύλη-περίβλημα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4675-3853-4D27-BAD5-C490F45326B7}" type="slidenum">
              <a:rPr lang="en-US"/>
              <a:pPr/>
              <a:t>8</a:t>
            </a:fld>
            <a:endParaRPr lang="en-US"/>
          </a:p>
        </p:txBody>
      </p:sp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7308850" y="5730875"/>
            <a:ext cx="180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  <a:endParaRPr lang="en-GB" sz="2400" b="1"/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0" y="1452563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 </a:t>
            </a:r>
            <a:r>
              <a:rPr lang="en-GB" sz="2400" dirty="0" smtClean="0"/>
              <a:t>(</a:t>
            </a:r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211960" y="1844824"/>
            <a:ext cx="178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TC(Q) = 2Q</a:t>
            </a: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1476375" y="6165850"/>
            <a:ext cx="5915025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 flipV="1">
            <a:off x="1476375" y="1828800"/>
            <a:ext cx="0" cy="434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Line 7"/>
          <p:cNvSpPr>
            <a:spLocks noChangeShapeType="1"/>
          </p:cNvSpPr>
          <p:nvPr/>
        </p:nvSpPr>
        <p:spPr bwMode="auto">
          <a:xfrm flipV="1">
            <a:off x="1476375" y="2060847"/>
            <a:ext cx="2735585" cy="41050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50800" y="2509838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4 </a:t>
            </a:r>
            <a:r>
              <a:rPr lang="el-GR" sz="2000" b="1" dirty="0" err="1"/>
              <a:t>εκατομμ</a:t>
            </a:r>
            <a:r>
              <a:rPr lang="el-GR" sz="2000" b="1" dirty="0"/>
              <a:t>. </a:t>
            </a:r>
            <a:br>
              <a:rPr lang="el-GR" sz="2000" b="1" dirty="0"/>
            </a:br>
            <a:r>
              <a:rPr lang="el-GR" sz="2000" b="1" dirty="0" smtClean="0"/>
              <a:t>ευρώ</a:t>
            </a:r>
            <a:endParaRPr lang="en-GB" sz="2400" b="1" dirty="0"/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838200" y="609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Mια καμπ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συνολικού κόστους</a:t>
            </a:r>
            <a:endParaRPr lang="en-US" sz="20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8D02-5640-4186-9FD6-FAF0B6612507}" type="slidenum">
              <a:rPr lang="en-US"/>
              <a:pPr/>
              <a:t>80</a:t>
            </a:fld>
            <a:endParaRPr lang="en-US"/>
          </a:p>
        </p:txBody>
      </p:sp>
      <p:sp>
        <p:nvSpPr>
          <p:cNvPr id="243714" name="Line 2"/>
          <p:cNvSpPr>
            <a:spLocks noChangeShapeType="1"/>
          </p:cNvSpPr>
          <p:nvPr/>
        </p:nvSpPr>
        <p:spPr bwMode="auto">
          <a:xfrm>
            <a:off x="1066800" y="6400800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7380288" y="6035675"/>
            <a:ext cx="1763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</a:p>
          <a:p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3719" name="Arc 7"/>
          <p:cNvSpPr>
            <a:spLocks/>
          </p:cNvSpPr>
          <p:nvPr/>
        </p:nvSpPr>
        <p:spPr bwMode="auto">
          <a:xfrm>
            <a:off x="2128838" y="2971800"/>
            <a:ext cx="4217987" cy="2363788"/>
          </a:xfrm>
          <a:custGeom>
            <a:avLst/>
            <a:gdLst>
              <a:gd name="G0" fmla="+- 20845 0 0"/>
              <a:gd name="G1" fmla="+- 0 0 0"/>
              <a:gd name="G2" fmla="+- 21600 0 0"/>
              <a:gd name="T0" fmla="*/ 41901 w 41901"/>
              <a:gd name="T1" fmla="*/ 4817 h 21600"/>
              <a:gd name="T2" fmla="*/ 0 w 41901"/>
              <a:gd name="T3" fmla="*/ 5663 h 21600"/>
              <a:gd name="T4" fmla="*/ 20845 w 4190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01" h="21600" fill="none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</a:path>
              <a:path w="41901" h="21600" stroke="0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  <a:lnTo>
                  <a:pt x="2084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20" name="Arc 8"/>
          <p:cNvSpPr>
            <a:spLocks/>
          </p:cNvSpPr>
          <p:nvPr/>
        </p:nvSpPr>
        <p:spPr bwMode="auto">
          <a:xfrm>
            <a:off x="2743200" y="3048000"/>
            <a:ext cx="1758950" cy="2136775"/>
          </a:xfrm>
          <a:custGeom>
            <a:avLst/>
            <a:gdLst>
              <a:gd name="G0" fmla="+- 21180 0 0"/>
              <a:gd name="G1" fmla="+- 0 0 0"/>
              <a:gd name="G2" fmla="+- 21600 0 0"/>
              <a:gd name="T0" fmla="*/ 41553 w 41553"/>
              <a:gd name="T1" fmla="*/ 7176 h 21600"/>
              <a:gd name="T2" fmla="*/ 0 w 41553"/>
              <a:gd name="T3" fmla="*/ 4240 h 21600"/>
              <a:gd name="T4" fmla="*/ 21180 w 4155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53" h="21600" fill="none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</a:path>
              <a:path w="41553" h="21600" stroke="0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  <a:lnTo>
                  <a:pt x="2118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21" name="Arc 9"/>
          <p:cNvSpPr>
            <a:spLocks/>
          </p:cNvSpPr>
          <p:nvPr/>
        </p:nvSpPr>
        <p:spPr bwMode="auto">
          <a:xfrm>
            <a:off x="3429000" y="3124200"/>
            <a:ext cx="1717675" cy="2209800"/>
          </a:xfrm>
          <a:custGeom>
            <a:avLst/>
            <a:gdLst>
              <a:gd name="G0" fmla="+- 20164 0 0"/>
              <a:gd name="G1" fmla="+- 0 0 0"/>
              <a:gd name="G2" fmla="+- 21600 0 0"/>
              <a:gd name="T0" fmla="*/ 40571 w 40571"/>
              <a:gd name="T1" fmla="*/ 7079 h 21600"/>
              <a:gd name="T2" fmla="*/ 0 w 40571"/>
              <a:gd name="T3" fmla="*/ 7745 h 21600"/>
              <a:gd name="T4" fmla="*/ 20164 w 4057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71" h="21600" fill="none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</a:path>
              <a:path w="40571" h="21600" stroke="0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  <a:lnTo>
                  <a:pt x="2016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22" name="Arc 10"/>
          <p:cNvSpPr>
            <a:spLocks/>
          </p:cNvSpPr>
          <p:nvPr/>
        </p:nvSpPr>
        <p:spPr bwMode="auto">
          <a:xfrm>
            <a:off x="4572000" y="2514600"/>
            <a:ext cx="1758950" cy="2206625"/>
          </a:xfrm>
          <a:custGeom>
            <a:avLst/>
            <a:gdLst>
              <a:gd name="G0" fmla="+- 20715 0 0"/>
              <a:gd name="G1" fmla="+- 0 0 0"/>
              <a:gd name="G2" fmla="+- 21600 0 0"/>
              <a:gd name="T0" fmla="*/ 41567 w 41567"/>
              <a:gd name="T1" fmla="*/ 5635 h 21600"/>
              <a:gd name="T2" fmla="*/ 0 w 41567"/>
              <a:gd name="T3" fmla="*/ 6118 h 21600"/>
              <a:gd name="T4" fmla="*/ 20715 w 4156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67" h="21600" fill="none" extrusionOk="0">
                <a:moveTo>
                  <a:pt x="41567" y="5635"/>
                </a:moveTo>
                <a:cubicBezTo>
                  <a:pt x="39021" y="15056"/>
                  <a:pt x="30474" y="21599"/>
                  <a:pt x="20715" y="21600"/>
                </a:cubicBezTo>
                <a:cubicBezTo>
                  <a:pt x="11142" y="21600"/>
                  <a:pt x="2711" y="15299"/>
                  <a:pt x="-1" y="6118"/>
                </a:cubicBezTo>
              </a:path>
              <a:path w="41567" h="21600" stroke="0" extrusionOk="0">
                <a:moveTo>
                  <a:pt x="41567" y="5635"/>
                </a:moveTo>
                <a:cubicBezTo>
                  <a:pt x="39021" y="15056"/>
                  <a:pt x="30474" y="21599"/>
                  <a:pt x="20715" y="21600"/>
                </a:cubicBezTo>
                <a:cubicBezTo>
                  <a:pt x="11142" y="21600"/>
                  <a:pt x="2711" y="15299"/>
                  <a:pt x="-1" y="6118"/>
                </a:cubicBezTo>
                <a:lnTo>
                  <a:pt x="20715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3276600" y="47244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114800" y="48768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5638800" y="40386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6384925" y="34702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1676400" y="3048000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SAC(Q,K</a:t>
            </a:r>
            <a:r>
              <a:rPr lang="en-GB" sz="2400" b="1" baseline="-25000"/>
              <a:t>1</a:t>
            </a:r>
            <a:r>
              <a:rPr lang="en-GB" sz="2400" b="1"/>
              <a:t>)</a:t>
            </a: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2895600" y="3505200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SAC(Q,K</a:t>
            </a:r>
            <a:r>
              <a:rPr lang="en-GB" sz="2400" b="1" baseline="-25000"/>
              <a:t>2</a:t>
            </a:r>
            <a:r>
              <a:rPr lang="en-GB" sz="2400" b="1"/>
              <a:t>)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6080125" y="2708275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SAC(Q,K</a:t>
            </a:r>
            <a:r>
              <a:rPr lang="en-GB" sz="2400" b="1" baseline="-25000"/>
              <a:t>3</a:t>
            </a:r>
            <a:r>
              <a:rPr lang="en-GB" sz="2400" b="1"/>
              <a:t>)</a:t>
            </a:r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>
            <a:off x="2286000" y="3429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31" name="Line 19"/>
          <p:cNvSpPr>
            <a:spLocks noChangeShapeType="1"/>
          </p:cNvSpPr>
          <p:nvPr/>
        </p:nvSpPr>
        <p:spPr bwMode="auto">
          <a:xfrm flipH="1">
            <a:off x="350520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32" name="Line 20"/>
          <p:cNvSpPr>
            <a:spLocks noChangeShapeType="1"/>
          </p:cNvSpPr>
          <p:nvPr/>
        </p:nvSpPr>
        <p:spPr bwMode="auto">
          <a:xfrm flipH="1">
            <a:off x="6400800" y="3048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33" name="Line 21"/>
          <p:cNvSpPr>
            <a:spLocks noChangeShapeType="1"/>
          </p:cNvSpPr>
          <p:nvPr/>
        </p:nvSpPr>
        <p:spPr bwMode="auto">
          <a:xfrm>
            <a:off x="3429000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34" name="Line 22"/>
          <p:cNvSpPr>
            <a:spLocks noChangeShapeType="1"/>
          </p:cNvSpPr>
          <p:nvPr/>
        </p:nvSpPr>
        <p:spPr bwMode="auto">
          <a:xfrm>
            <a:off x="4267200" y="533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35" name="Line 23"/>
          <p:cNvSpPr>
            <a:spLocks noChangeShapeType="1"/>
          </p:cNvSpPr>
          <p:nvPr/>
        </p:nvSpPr>
        <p:spPr bwMode="auto">
          <a:xfrm>
            <a:off x="5867400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3276600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r>
              <a:rPr lang="en-GB" sz="2400" b="1"/>
              <a:t>      Q</a:t>
            </a:r>
            <a:r>
              <a:rPr lang="en-GB" sz="2400" b="1" baseline="-25000"/>
              <a:t>2</a:t>
            </a:r>
            <a:r>
              <a:rPr lang="en-GB" sz="2400" b="1"/>
              <a:t>                 Q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243738" name="Line 26"/>
          <p:cNvSpPr>
            <a:spLocks noChangeShapeType="1"/>
          </p:cNvSpPr>
          <p:nvPr/>
        </p:nvSpPr>
        <p:spPr bwMode="auto">
          <a:xfrm flipV="1">
            <a:off x="1066800" y="1828800"/>
            <a:ext cx="0" cy="457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39" name="Text Box 27"/>
          <p:cNvSpPr txBox="1">
            <a:spLocks noChangeArrowheads="1"/>
          </p:cNvSpPr>
          <p:nvPr/>
        </p:nvSpPr>
        <p:spPr bwMode="auto">
          <a:xfrm>
            <a:off x="-36512" y="1916832"/>
            <a:ext cx="1331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 μονάδα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3740" name="Text Box 28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Η συνάρτηση μακροχρόνιου μέσου κόστους ως καμπύλη-περίβλημα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2555776" y="1988840"/>
            <a:ext cx="3090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/>
            <a:r>
              <a:rPr lang="en-US" sz="2400" dirty="0"/>
              <a:t>L*(Q) = Q/8</a:t>
            </a:r>
          </a:p>
          <a:p>
            <a:pPr lvl="2"/>
            <a:r>
              <a:rPr lang="en-US" sz="2400" dirty="0"/>
              <a:t>M*(Q) = 2Q</a:t>
            </a:r>
          </a:p>
          <a:p>
            <a:pPr lvl="2"/>
            <a:r>
              <a:rPr lang="en-US" sz="2400" dirty="0"/>
              <a:t>K*(Q) = </a:t>
            </a:r>
            <a:r>
              <a:rPr lang="en-US" sz="2400" dirty="0" smtClean="0"/>
              <a:t>2Q</a:t>
            </a:r>
            <a:endParaRPr lang="en-US" sz="2400" dirty="0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85800" y="3405188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Επομένως, η μακροχρόνια καμπύλη συνολικού κόστους είναι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μακροχρόνια καμπύλη μέσου κόστους είναι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1295400" y="4129088"/>
            <a:ext cx="5943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TC(Q) = 16(Q/8) + 1(2Q) + 2(2Q) = 8Q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1403648" y="5373216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AC(Q) = TC(Q)/Q = 8Q/Q = </a:t>
            </a:r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250825" y="404664"/>
            <a:ext cx="8893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CC0000"/>
                </a:solidFill>
              </a:rPr>
              <a:t>Παράδειγμα:</a:t>
            </a:r>
            <a:r>
              <a:rPr lang="el-GR" sz="2400" dirty="0">
                <a:solidFill>
                  <a:srgbClr val="FFB016"/>
                </a:solidFill>
              </a:rPr>
              <a:t> </a:t>
            </a:r>
            <a:r>
              <a:rPr lang="el-GR" sz="2400" dirty="0">
                <a:solidFill>
                  <a:schemeClr val="accent1"/>
                </a:solidFill>
              </a:rPr>
              <a:t>Έστω </a:t>
            </a:r>
            <a:r>
              <a:rPr lang="en-US" sz="2400" dirty="0">
                <a:solidFill>
                  <a:schemeClr val="accent1"/>
                </a:solidFill>
              </a:rPr>
              <a:t>Q = K</a:t>
            </a:r>
            <a:r>
              <a:rPr lang="en-US" sz="2400" baseline="30000" dirty="0">
                <a:solidFill>
                  <a:schemeClr val="accent1"/>
                </a:solidFill>
              </a:rPr>
              <a:t>1/2</a:t>
            </a:r>
            <a:r>
              <a:rPr lang="en-US" sz="2400" dirty="0">
                <a:solidFill>
                  <a:schemeClr val="accent1"/>
                </a:solidFill>
              </a:rPr>
              <a:t>L</a:t>
            </a:r>
            <a:r>
              <a:rPr lang="en-US" sz="2400" baseline="30000" dirty="0">
                <a:solidFill>
                  <a:schemeClr val="accent1"/>
                </a:solidFill>
              </a:rPr>
              <a:t>1/4</a:t>
            </a: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baseline="30000" dirty="0">
                <a:solidFill>
                  <a:schemeClr val="accent1"/>
                </a:solidFill>
              </a:rPr>
              <a:t>1/4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l-GR" sz="2400" dirty="0">
                <a:solidFill>
                  <a:schemeClr val="accent1"/>
                </a:solidFill>
              </a:rPr>
              <a:t>και έστω</a:t>
            </a:r>
            <a:r>
              <a:rPr lang="en-US" sz="2400" dirty="0">
                <a:solidFill>
                  <a:schemeClr val="accent1"/>
                </a:solidFill>
              </a:rPr>
              <a:t> w = 16, m = 1</a:t>
            </a:r>
          </a:p>
          <a:p>
            <a:r>
              <a:rPr lang="el-GR" sz="2400" dirty="0">
                <a:solidFill>
                  <a:schemeClr val="accent1"/>
                </a:solidFill>
              </a:rPr>
              <a:t>και</a:t>
            </a:r>
            <a:r>
              <a:rPr lang="en-US" sz="2400" dirty="0">
                <a:solidFill>
                  <a:schemeClr val="accent1"/>
                </a:solidFill>
              </a:rPr>
              <a:t> r = 2. </a:t>
            </a:r>
            <a:r>
              <a:rPr lang="el-GR" sz="2400" dirty="0">
                <a:solidFill>
                  <a:schemeClr val="accent1"/>
                </a:solidFill>
              </a:rPr>
              <a:t/>
            </a:r>
            <a:br>
              <a:rPr lang="el-GR" sz="2400" dirty="0">
                <a:solidFill>
                  <a:schemeClr val="accent1"/>
                </a:solidFill>
              </a:rPr>
            </a:br>
            <a:r>
              <a:rPr lang="el-GR" sz="2400" dirty="0">
                <a:solidFill>
                  <a:schemeClr val="accent1"/>
                </a:solidFill>
              </a:rPr>
              <a:t>Για αυτή τη συνάρτηση παραγωγής και αυτές τις τιμές εισροών, </a:t>
            </a:r>
            <a:br>
              <a:rPr lang="el-GR" sz="2400" dirty="0">
                <a:solidFill>
                  <a:schemeClr val="accent1"/>
                </a:solidFill>
              </a:rPr>
            </a:br>
            <a:r>
              <a:rPr lang="el-GR" sz="2400" dirty="0">
                <a:solidFill>
                  <a:schemeClr val="accent1"/>
                </a:solidFill>
              </a:rPr>
              <a:t>οι μακροχρόνιες καμπύλες </a:t>
            </a:r>
            <a:r>
              <a:rPr lang="el-GR" sz="2400" dirty="0" smtClean="0">
                <a:solidFill>
                  <a:schemeClr val="accent1"/>
                </a:solidFill>
              </a:rPr>
              <a:t>ζήτησης των </a:t>
            </a:r>
            <a:r>
              <a:rPr lang="el-GR" sz="2400" dirty="0">
                <a:solidFill>
                  <a:schemeClr val="accent1"/>
                </a:solidFill>
              </a:rPr>
              <a:t>εισροών είναι</a:t>
            </a:r>
            <a:r>
              <a:rPr lang="en-US" sz="2400" dirty="0">
                <a:solidFill>
                  <a:schemeClr val="accent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  <p:bldP spid="196613" grpId="0"/>
      <p:bldP spid="196614" grpId="0" build="p" autoUpdateAnimBg="0"/>
      <p:bldP spid="196615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197F-9DDB-40D5-BEF7-56FA615D998A}" type="slidenum">
              <a:rPr lang="en-US"/>
              <a:pPr/>
              <a:t>82</a:t>
            </a:fld>
            <a:endParaRPr lang="en-US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468313" y="1785938"/>
            <a:ext cx="746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/>
              <a:t>Θυμηθείτε επίσης, ότι η βραχυχρόνια καμπύλη συνολικού </a:t>
            </a:r>
            <a:br>
              <a:rPr lang="el-GR" sz="2400" dirty="0"/>
            </a:br>
            <a:r>
              <a:rPr lang="el-GR" sz="2400" dirty="0"/>
              <a:t>κόστους για σταθερό ύψος κεφαλαίου Κ</a:t>
            </a:r>
            <a:r>
              <a:rPr lang="el-GR" sz="2400" baseline="-25000" dirty="0"/>
              <a:t>0</a:t>
            </a:r>
            <a:r>
              <a:rPr lang="el-GR" sz="2400" dirty="0"/>
              <a:t> είναι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835696" y="2708920"/>
            <a:ext cx="4293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STC(Q,K</a:t>
            </a:r>
            <a:r>
              <a:rPr lang="en-US" sz="2400" baseline="-25000" dirty="0"/>
              <a:t>0</a:t>
            </a:r>
            <a:r>
              <a:rPr lang="en-US" sz="2400" dirty="0"/>
              <a:t>) = (8Q</a:t>
            </a:r>
            <a:r>
              <a:rPr lang="en-US" sz="2400" baseline="30000" dirty="0"/>
              <a:t>2</a:t>
            </a:r>
            <a:r>
              <a:rPr lang="en-US" sz="2400" dirty="0"/>
              <a:t>)/K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dirty="0" smtClean="0"/>
              <a:t>2K</a:t>
            </a:r>
            <a:r>
              <a:rPr lang="en-US" sz="2400" baseline="-25000" dirty="0" smtClean="0"/>
              <a:t>0</a:t>
            </a:r>
            <a:endParaRPr lang="en-US" sz="2400" dirty="0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95536" y="3212976"/>
            <a:ext cx="7620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i="1" dirty="0"/>
              <a:t>Αν το ύψος του κεφαλαίου είναι σταθερό στο Κ</a:t>
            </a:r>
            <a:r>
              <a:rPr lang="el-GR" sz="2400" i="1" baseline="-25000" dirty="0"/>
              <a:t>0 </a:t>
            </a:r>
            <a:r>
              <a:rPr lang="el-GR" sz="2400" i="1" dirty="0"/>
              <a:t>, ποια είναι η βραχυχρόνια καμπύλη μέσου κόστους;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SAC(Q,K</a:t>
            </a:r>
            <a:r>
              <a:rPr lang="en-US" sz="2400" baseline="-25000" dirty="0"/>
              <a:t>0</a:t>
            </a:r>
            <a:r>
              <a:rPr lang="en-US" sz="2400" dirty="0"/>
              <a:t>) = 8Q/K</a:t>
            </a:r>
            <a:r>
              <a:rPr lang="en-US" sz="2400" baseline="-25000" dirty="0"/>
              <a:t>0</a:t>
            </a:r>
            <a:r>
              <a:rPr lang="en-US" sz="2400" dirty="0"/>
              <a:t> + 2K</a:t>
            </a:r>
            <a:r>
              <a:rPr lang="en-US" sz="2400" baseline="-25000" dirty="0"/>
              <a:t>0</a:t>
            </a:r>
            <a:r>
              <a:rPr lang="en-US" sz="2400" dirty="0"/>
              <a:t>/Q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autoUpdateAnimBg="0"/>
      <p:bldP spid="19558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C2-3537-4398-8A31-927A624BC4A7}" type="slidenum">
              <a:rPr lang="en-US"/>
              <a:pPr/>
              <a:t>83</a:t>
            </a:fld>
            <a:endParaRPr lang="en-US"/>
          </a:p>
        </p:txBody>
      </p:sp>
      <p:sp>
        <p:nvSpPr>
          <p:cNvPr id="209922" name="Line 2"/>
          <p:cNvSpPr>
            <a:spLocks noChangeShapeType="1"/>
          </p:cNvSpPr>
          <p:nvPr/>
        </p:nvSpPr>
        <p:spPr bwMode="auto">
          <a:xfrm>
            <a:off x="915988" y="6376988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7235825" y="59594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 flipV="1">
            <a:off x="915988" y="1752600"/>
            <a:ext cx="0" cy="4624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066800" y="1676400"/>
            <a:ext cx="1802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ανά μονάδα</a:t>
            </a:r>
            <a:endParaRPr lang="en-GB" sz="2400" dirty="0"/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11188" y="62245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09948" name="Arc 28"/>
          <p:cNvSpPr>
            <a:spLocks/>
          </p:cNvSpPr>
          <p:nvPr/>
        </p:nvSpPr>
        <p:spPr bwMode="auto">
          <a:xfrm>
            <a:off x="2211388" y="890588"/>
            <a:ext cx="3276600" cy="536733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56 w 21156"/>
              <a:gd name="T1" fmla="*/ 4358 h 21505"/>
              <a:gd name="T2" fmla="*/ 2028 w 21156"/>
              <a:gd name="T3" fmla="*/ 21505 h 21505"/>
              <a:gd name="T4" fmla="*/ 0 w 21156"/>
              <a:gd name="T5" fmla="*/ 0 h 2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6" h="21505" fill="none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</a:path>
              <a:path w="21156" h="21505" stroke="0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5319713" y="1541463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MC(Q)</a:t>
            </a: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Λαμβ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άνοντας υπόψη όλους μαζί τους παράγοντες</a:t>
            </a:r>
            <a:endParaRPr lang="en-US" sz="24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4AE5-DB29-47DB-AB2E-B65B10FCBB82}" type="slidenum">
              <a:rPr lang="en-US"/>
              <a:pPr/>
              <a:t>84</a:t>
            </a:fld>
            <a:endParaRPr lang="en-US"/>
          </a:p>
        </p:txBody>
      </p:sp>
      <p:sp>
        <p:nvSpPr>
          <p:cNvPr id="249858" name="Line 2"/>
          <p:cNvSpPr>
            <a:spLocks noChangeShapeType="1"/>
          </p:cNvSpPr>
          <p:nvPr/>
        </p:nvSpPr>
        <p:spPr bwMode="auto">
          <a:xfrm>
            <a:off x="915988" y="6376988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7235825" y="5959475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611188" y="62245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9863" name="Arc 7"/>
          <p:cNvSpPr>
            <a:spLocks/>
          </p:cNvSpPr>
          <p:nvPr/>
        </p:nvSpPr>
        <p:spPr bwMode="auto">
          <a:xfrm>
            <a:off x="1978025" y="2947988"/>
            <a:ext cx="4217988" cy="2363787"/>
          </a:xfrm>
          <a:custGeom>
            <a:avLst/>
            <a:gdLst>
              <a:gd name="G0" fmla="+- 20845 0 0"/>
              <a:gd name="G1" fmla="+- 0 0 0"/>
              <a:gd name="G2" fmla="+- 21600 0 0"/>
              <a:gd name="T0" fmla="*/ 41901 w 41901"/>
              <a:gd name="T1" fmla="*/ 4817 h 21600"/>
              <a:gd name="T2" fmla="*/ 0 w 41901"/>
              <a:gd name="T3" fmla="*/ 5663 h 21600"/>
              <a:gd name="T4" fmla="*/ 20845 w 4190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01" h="21600" fill="none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</a:path>
              <a:path w="41901" h="21600" stroke="0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  <a:lnTo>
                  <a:pt x="2084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6234113" y="3446463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249865" name="Arc 9"/>
          <p:cNvSpPr>
            <a:spLocks/>
          </p:cNvSpPr>
          <p:nvPr/>
        </p:nvSpPr>
        <p:spPr bwMode="auto">
          <a:xfrm>
            <a:off x="2211388" y="890588"/>
            <a:ext cx="3276600" cy="536733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56 w 21156"/>
              <a:gd name="T1" fmla="*/ 4358 h 21505"/>
              <a:gd name="T2" fmla="*/ 2028 w 21156"/>
              <a:gd name="T3" fmla="*/ 21505 h 21505"/>
              <a:gd name="T4" fmla="*/ 0 w 21156"/>
              <a:gd name="T5" fmla="*/ 0 h 2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6" h="21505" fill="none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</a:path>
              <a:path w="21156" h="21505" stroke="0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5319713" y="1541463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MC(Q)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 flipV="1">
            <a:off x="915988" y="1752600"/>
            <a:ext cx="0" cy="4624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9" name="Text Box 13"/>
          <p:cNvSpPr txBox="1">
            <a:spLocks noChangeArrowheads="1"/>
          </p:cNvSpPr>
          <p:nvPr/>
        </p:nvSpPr>
        <p:spPr bwMode="auto">
          <a:xfrm>
            <a:off x="1066800" y="1676400"/>
            <a:ext cx="1802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ανά μονάδα</a:t>
            </a:r>
            <a:endParaRPr lang="en-GB" sz="2400" dirty="0"/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Λαμβ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άνοντας υπόψη όλους μαζί τους παράγοντες</a:t>
            </a:r>
            <a:endParaRPr lang="en-US" sz="24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561B-6A56-4AE5-AA6D-51D2EBA90BBA}" type="slidenum">
              <a:rPr lang="en-US"/>
              <a:pPr/>
              <a:t>85</a:t>
            </a:fld>
            <a:endParaRPr lang="en-US"/>
          </a:p>
        </p:txBody>
      </p:sp>
      <p:sp>
        <p:nvSpPr>
          <p:cNvPr id="248834" name="Line 2"/>
          <p:cNvSpPr>
            <a:spLocks noChangeShapeType="1"/>
          </p:cNvSpPr>
          <p:nvPr/>
        </p:nvSpPr>
        <p:spPr bwMode="auto">
          <a:xfrm>
            <a:off x="915988" y="6400800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7235825" y="5983288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611188" y="624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8839" name="Arc 7"/>
          <p:cNvSpPr>
            <a:spLocks/>
          </p:cNvSpPr>
          <p:nvPr/>
        </p:nvSpPr>
        <p:spPr bwMode="auto">
          <a:xfrm>
            <a:off x="1978025" y="2971800"/>
            <a:ext cx="4217988" cy="2363788"/>
          </a:xfrm>
          <a:custGeom>
            <a:avLst/>
            <a:gdLst>
              <a:gd name="G0" fmla="+- 20845 0 0"/>
              <a:gd name="G1" fmla="+- 0 0 0"/>
              <a:gd name="G2" fmla="+- 21600 0 0"/>
              <a:gd name="T0" fmla="*/ 41901 w 41901"/>
              <a:gd name="T1" fmla="*/ 4817 h 21600"/>
              <a:gd name="T2" fmla="*/ 0 w 41901"/>
              <a:gd name="T3" fmla="*/ 5663 h 21600"/>
              <a:gd name="T4" fmla="*/ 20845 w 4190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01" h="21600" fill="none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</a:path>
              <a:path w="41901" h="21600" stroke="0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  <a:lnTo>
                  <a:pt x="2084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Arc 8"/>
          <p:cNvSpPr>
            <a:spLocks/>
          </p:cNvSpPr>
          <p:nvPr/>
        </p:nvSpPr>
        <p:spPr bwMode="auto">
          <a:xfrm>
            <a:off x="3278188" y="3124200"/>
            <a:ext cx="1717675" cy="2209800"/>
          </a:xfrm>
          <a:custGeom>
            <a:avLst/>
            <a:gdLst>
              <a:gd name="G0" fmla="+- 20164 0 0"/>
              <a:gd name="G1" fmla="+- 0 0 0"/>
              <a:gd name="G2" fmla="+- 21600 0 0"/>
              <a:gd name="T0" fmla="*/ 40571 w 40571"/>
              <a:gd name="T1" fmla="*/ 7079 h 21600"/>
              <a:gd name="T2" fmla="*/ 0 w 40571"/>
              <a:gd name="T3" fmla="*/ 7745 h 21600"/>
              <a:gd name="T4" fmla="*/ 20164 w 4057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71" h="21600" fill="none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</a:path>
              <a:path w="40571" h="21600" stroke="0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  <a:lnTo>
                  <a:pt x="2016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3125788" y="47244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3963988" y="48768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5487988" y="40386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6234113" y="34702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2744788" y="3602038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SAC(Q,K</a:t>
            </a:r>
            <a:r>
              <a:rPr lang="en-GB" sz="1600" b="1" baseline="-25000"/>
              <a:t>2</a:t>
            </a:r>
            <a:r>
              <a:rPr lang="en-GB" sz="1600" b="1"/>
              <a:t>)</a:t>
            </a:r>
            <a:endParaRPr lang="en-GB" sz="2400" b="1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 flipH="1">
            <a:off x="3354388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278188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4116388" y="533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5716588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3125788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r>
              <a:rPr lang="en-GB" sz="2400" b="1"/>
              <a:t>      Q</a:t>
            </a:r>
            <a:r>
              <a:rPr lang="en-GB" sz="2400" b="1" baseline="-25000"/>
              <a:t>2</a:t>
            </a:r>
            <a:r>
              <a:rPr lang="en-GB" sz="2400" b="1"/>
              <a:t>                 Q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248851" name="Arc 19"/>
          <p:cNvSpPr>
            <a:spLocks/>
          </p:cNvSpPr>
          <p:nvPr/>
        </p:nvSpPr>
        <p:spPr bwMode="auto">
          <a:xfrm>
            <a:off x="2211388" y="914400"/>
            <a:ext cx="3276600" cy="53673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56 w 21156"/>
              <a:gd name="T1" fmla="*/ 4358 h 21505"/>
              <a:gd name="T2" fmla="*/ 2028 w 21156"/>
              <a:gd name="T3" fmla="*/ 21505 h 21505"/>
              <a:gd name="T4" fmla="*/ 0 w 21156"/>
              <a:gd name="T5" fmla="*/ 0 h 2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6" h="21505" fill="none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</a:path>
              <a:path w="21156" h="21505" stroke="0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>
            <a:off x="5319713" y="1565275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MC(Q)</a:t>
            </a: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1738313" y="529907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SMC(Q,K</a:t>
            </a:r>
            <a:r>
              <a:rPr lang="en-GB" sz="2400" b="1" baseline="-25000"/>
              <a:t>1</a:t>
            </a:r>
            <a:r>
              <a:rPr lang="en-GB" sz="2400" b="1"/>
              <a:t>)</a:t>
            </a:r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 flipV="1">
            <a:off x="915988" y="1752600"/>
            <a:ext cx="0" cy="4624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1066800" y="1676400"/>
            <a:ext cx="1802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 μονάδα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Λαμβάνοντας υπόψη όλους μαζί τους παράγοντες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2EF9-BA9B-4EB5-8F39-480D3357AD46}" type="slidenum">
              <a:rPr lang="en-US"/>
              <a:pPr/>
              <a:t>86</a:t>
            </a:fld>
            <a:endParaRPr lang="en-US"/>
          </a:p>
        </p:txBody>
      </p:sp>
      <p:sp>
        <p:nvSpPr>
          <p:cNvPr id="247810" name="Line 2"/>
          <p:cNvSpPr>
            <a:spLocks noChangeShapeType="1"/>
          </p:cNvSpPr>
          <p:nvPr/>
        </p:nvSpPr>
        <p:spPr bwMode="auto">
          <a:xfrm>
            <a:off x="915988" y="6400800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7235825" y="5983288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611188" y="624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7815" name="Arc 7"/>
          <p:cNvSpPr>
            <a:spLocks/>
          </p:cNvSpPr>
          <p:nvPr/>
        </p:nvSpPr>
        <p:spPr bwMode="auto">
          <a:xfrm>
            <a:off x="1978025" y="2971800"/>
            <a:ext cx="4217988" cy="2363788"/>
          </a:xfrm>
          <a:custGeom>
            <a:avLst/>
            <a:gdLst>
              <a:gd name="G0" fmla="+- 20845 0 0"/>
              <a:gd name="G1" fmla="+- 0 0 0"/>
              <a:gd name="G2" fmla="+- 21600 0 0"/>
              <a:gd name="T0" fmla="*/ 41901 w 41901"/>
              <a:gd name="T1" fmla="*/ 4817 h 21600"/>
              <a:gd name="T2" fmla="*/ 0 w 41901"/>
              <a:gd name="T3" fmla="*/ 5663 h 21600"/>
              <a:gd name="T4" fmla="*/ 20845 w 4190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01" h="21600" fill="none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</a:path>
              <a:path w="41901" h="21600" stroke="0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  <a:lnTo>
                  <a:pt x="2084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6" name="Arc 8"/>
          <p:cNvSpPr>
            <a:spLocks/>
          </p:cNvSpPr>
          <p:nvPr/>
        </p:nvSpPr>
        <p:spPr bwMode="auto">
          <a:xfrm>
            <a:off x="2592388" y="3048000"/>
            <a:ext cx="1758950" cy="2136775"/>
          </a:xfrm>
          <a:custGeom>
            <a:avLst/>
            <a:gdLst>
              <a:gd name="G0" fmla="+- 21180 0 0"/>
              <a:gd name="G1" fmla="+- 0 0 0"/>
              <a:gd name="G2" fmla="+- 21600 0 0"/>
              <a:gd name="T0" fmla="*/ 41553 w 41553"/>
              <a:gd name="T1" fmla="*/ 7176 h 21600"/>
              <a:gd name="T2" fmla="*/ 0 w 41553"/>
              <a:gd name="T3" fmla="*/ 4240 h 21600"/>
              <a:gd name="T4" fmla="*/ 21180 w 4155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53" h="21600" fill="none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</a:path>
              <a:path w="41553" h="21600" stroke="0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  <a:lnTo>
                  <a:pt x="2118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Arc 9"/>
          <p:cNvSpPr>
            <a:spLocks/>
          </p:cNvSpPr>
          <p:nvPr/>
        </p:nvSpPr>
        <p:spPr bwMode="auto">
          <a:xfrm>
            <a:off x="3278188" y="3124200"/>
            <a:ext cx="1717675" cy="2209800"/>
          </a:xfrm>
          <a:custGeom>
            <a:avLst/>
            <a:gdLst>
              <a:gd name="G0" fmla="+- 20164 0 0"/>
              <a:gd name="G1" fmla="+- 0 0 0"/>
              <a:gd name="G2" fmla="+- 21600 0 0"/>
              <a:gd name="T0" fmla="*/ 40571 w 40571"/>
              <a:gd name="T1" fmla="*/ 7079 h 21600"/>
              <a:gd name="T2" fmla="*/ 0 w 40571"/>
              <a:gd name="T3" fmla="*/ 7745 h 21600"/>
              <a:gd name="T4" fmla="*/ 20164 w 4057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71" h="21600" fill="none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</a:path>
              <a:path w="40571" h="21600" stroke="0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  <a:lnTo>
                  <a:pt x="2016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Arc 10"/>
          <p:cNvSpPr>
            <a:spLocks/>
          </p:cNvSpPr>
          <p:nvPr/>
        </p:nvSpPr>
        <p:spPr bwMode="auto">
          <a:xfrm>
            <a:off x="4421188" y="2514600"/>
            <a:ext cx="1758950" cy="2206625"/>
          </a:xfrm>
          <a:custGeom>
            <a:avLst/>
            <a:gdLst>
              <a:gd name="G0" fmla="+- 20715 0 0"/>
              <a:gd name="G1" fmla="+- 0 0 0"/>
              <a:gd name="G2" fmla="+- 21600 0 0"/>
              <a:gd name="T0" fmla="*/ 41567 w 41567"/>
              <a:gd name="T1" fmla="*/ 5635 h 21600"/>
              <a:gd name="T2" fmla="*/ 0 w 41567"/>
              <a:gd name="T3" fmla="*/ 6118 h 21600"/>
              <a:gd name="T4" fmla="*/ 20715 w 4156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67" h="21600" fill="none" extrusionOk="0">
                <a:moveTo>
                  <a:pt x="41567" y="5635"/>
                </a:moveTo>
                <a:cubicBezTo>
                  <a:pt x="39021" y="15056"/>
                  <a:pt x="30474" y="21599"/>
                  <a:pt x="20715" y="21600"/>
                </a:cubicBezTo>
                <a:cubicBezTo>
                  <a:pt x="11142" y="21600"/>
                  <a:pt x="2711" y="15299"/>
                  <a:pt x="-1" y="6118"/>
                </a:cubicBezTo>
              </a:path>
              <a:path w="41567" h="21600" stroke="0" extrusionOk="0">
                <a:moveTo>
                  <a:pt x="41567" y="5635"/>
                </a:moveTo>
                <a:cubicBezTo>
                  <a:pt x="39021" y="15056"/>
                  <a:pt x="30474" y="21599"/>
                  <a:pt x="20715" y="21600"/>
                </a:cubicBezTo>
                <a:cubicBezTo>
                  <a:pt x="11142" y="21600"/>
                  <a:pt x="2711" y="15299"/>
                  <a:pt x="-1" y="6118"/>
                </a:cubicBezTo>
                <a:lnTo>
                  <a:pt x="20715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125788" y="47244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3963988" y="48768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5487988" y="40386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6234113" y="34702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1525588" y="3144838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SAC(Q,K</a:t>
            </a:r>
            <a:r>
              <a:rPr lang="en-GB" sz="1600" b="1" baseline="-25000"/>
              <a:t>1</a:t>
            </a:r>
            <a:r>
              <a:rPr lang="en-GB" sz="1600" b="1"/>
              <a:t>)</a:t>
            </a:r>
            <a:endParaRPr lang="en-GB" sz="2400" b="1"/>
          </a:p>
        </p:txBody>
      </p:sp>
      <p:sp>
        <p:nvSpPr>
          <p:cNvPr id="247824" name="Text Box 16"/>
          <p:cNvSpPr txBox="1">
            <a:spLocks noChangeArrowheads="1"/>
          </p:cNvSpPr>
          <p:nvPr/>
        </p:nvSpPr>
        <p:spPr bwMode="auto">
          <a:xfrm>
            <a:off x="2744788" y="3602038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SAC(Q,K</a:t>
            </a:r>
            <a:r>
              <a:rPr lang="en-GB" sz="1600" b="1" baseline="-25000"/>
              <a:t>2</a:t>
            </a:r>
            <a:r>
              <a:rPr lang="en-GB" sz="1600" b="1"/>
              <a:t>)</a:t>
            </a:r>
            <a:endParaRPr lang="en-GB" sz="2400" b="1"/>
          </a:p>
        </p:txBody>
      </p:sp>
      <p:sp>
        <p:nvSpPr>
          <p:cNvPr id="247825" name="Text Box 17"/>
          <p:cNvSpPr txBox="1">
            <a:spLocks noChangeArrowheads="1"/>
          </p:cNvSpPr>
          <p:nvPr/>
        </p:nvSpPr>
        <p:spPr bwMode="auto">
          <a:xfrm>
            <a:off x="5929313" y="2805113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SAC(Q,K</a:t>
            </a:r>
            <a:r>
              <a:rPr lang="en-GB" sz="1600" b="1" baseline="-25000"/>
              <a:t>3</a:t>
            </a:r>
            <a:r>
              <a:rPr lang="en-GB" sz="1600" b="1"/>
              <a:t>)</a:t>
            </a:r>
            <a:endParaRPr lang="en-GB" sz="2400" b="1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>
            <a:off x="2135188" y="3429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7" name="Line 19"/>
          <p:cNvSpPr>
            <a:spLocks noChangeShapeType="1"/>
          </p:cNvSpPr>
          <p:nvPr/>
        </p:nvSpPr>
        <p:spPr bwMode="auto">
          <a:xfrm flipH="1">
            <a:off x="3354388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8" name="Line 20"/>
          <p:cNvSpPr>
            <a:spLocks noChangeShapeType="1"/>
          </p:cNvSpPr>
          <p:nvPr/>
        </p:nvSpPr>
        <p:spPr bwMode="auto">
          <a:xfrm flipH="1">
            <a:off x="6249988" y="3048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9" name="Line 21"/>
          <p:cNvSpPr>
            <a:spLocks noChangeShapeType="1"/>
          </p:cNvSpPr>
          <p:nvPr/>
        </p:nvSpPr>
        <p:spPr bwMode="auto">
          <a:xfrm>
            <a:off x="3278188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>
            <a:off x="4116388" y="533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>
            <a:off x="5716588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2" name="Text Box 24"/>
          <p:cNvSpPr txBox="1">
            <a:spLocks noChangeArrowheads="1"/>
          </p:cNvSpPr>
          <p:nvPr/>
        </p:nvSpPr>
        <p:spPr bwMode="auto">
          <a:xfrm>
            <a:off x="3125788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r>
              <a:rPr lang="en-GB" sz="2400" b="1"/>
              <a:t>      Q</a:t>
            </a:r>
            <a:r>
              <a:rPr lang="en-GB" sz="2400" b="1" baseline="-25000"/>
              <a:t>2</a:t>
            </a:r>
            <a:r>
              <a:rPr lang="en-GB" sz="2400" b="1"/>
              <a:t>                 Q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247833" name="Arc 25"/>
          <p:cNvSpPr>
            <a:spLocks/>
          </p:cNvSpPr>
          <p:nvPr/>
        </p:nvSpPr>
        <p:spPr bwMode="auto">
          <a:xfrm>
            <a:off x="2211388" y="914400"/>
            <a:ext cx="3276600" cy="53673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56 w 21156"/>
              <a:gd name="T1" fmla="*/ 4358 h 21505"/>
              <a:gd name="T2" fmla="*/ 2028 w 21156"/>
              <a:gd name="T3" fmla="*/ 21505 h 21505"/>
              <a:gd name="T4" fmla="*/ 0 w 21156"/>
              <a:gd name="T5" fmla="*/ 0 h 2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6" h="21505" fill="none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</a:path>
              <a:path w="21156" h="21505" stroke="0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Text Box 26"/>
          <p:cNvSpPr txBox="1">
            <a:spLocks noChangeArrowheads="1"/>
          </p:cNvSpPr>
          <p:nvPr/>
        </p:nvSpPr>
        <p:spPr bwMode="auto">
          <a:xfrm>
            <a:off x="5319713" y="1565275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MC(Q)</a:t>
            </a:r>
          </a:p>
        </p:txBody>
      </p:sp>
      <p:sp>
        <p:nvSpPr>
          <p:cNvPr id="247835" name="Text Box 27"/>
          <p:cNvSpPr txBox="1">
            <a:spLocks noChangeArrowheads="1"/>
          </p:cNvSpPr>
          <p:nvPr/>
        </p:nvSpPr>
        <p:spPr bwMode="auto">
          <a:xfrm>
            <a:off x="1738313" y="529907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SMC(Q,K</a:t>
            </a:r>
            <a:r>
              <a:rPr lang="en-GB" sz="2400" b="1" baseline="-25000"/>
              <a:t>1</a:t>
            </a:r>
            <a:r>
              <a:rPr lang="en-GB" sz="2400" b="1"/>
              <a:t>)</a:t>
            </a:r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 flipV="1">
            <a:off x="915988" y="1752600"/>
            <a:ext cx="0" cy="4624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Text Box 30"/>
          <p:cNvSpPr txBox="1">
            <a:spLocks noChangeArrowheads="1"/>
          </p:cNvSpPr>
          <p:nvPr/>
        </p:nvSpPr>
        <p:spPr bwMode="auto">
          <a:xfrm>
            <a:off x="1066800" y="1676400"/>
            <a:ext cx="1802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 μονάδα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7839" name="Text Box 31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Λαμβάνοντας υπόψη όλους μαζί τους παράγοντες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03B9-7C3E-47FD-A7F9-E93694143B7B}" type="slidenum">
              <a:rPr lang="en-US"/>
              <a:pPr/>
              <a:t>87</a:t>
            </a:fld>
            <a:endParaRPr lang="en-US"/>
          </a:p>
        </p:txBody>
      </p:sp>
      <p:sp>
        <p:nvSpPr>
          <p:cNvPr id="246786" name="Line 2"/>
          <p:cNvSpPr>
            <a:spLocks noChangeShapeType="1"/>
          </p:cNvSpPr>
          <p:nvPr/>
        </p:nvSpPr>
        <p:spPr bwMode="auto">
          <a:xfrm>
            <a:off x="915988" y="6400800"/>
            <a:ext cx="6384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7235825" y="5983288"/>
            <a:ext cx="1763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611188" y="624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46791" name="Arc 7"/>
          <p:cNvSpPr>
            <a:spLocks/>
          </p:cNvSpPr>
          <p:nvPr/>
        </p:nvSpPr>
        <p:spPr bwMode="auto">
          <a:xfrm>
            <a:off x="1978025" y="2971800"/>
            <a:ext cx="4217988" cy="2363788"/>
          </a:xfrm>
          <a:custGeom>
            <a:avLst/>
            <a:gdLst>
              <a:gd name="G0" fmla="+- 20845 0 0"/>
              <a:gd name="G1" fmla="+- 0 0 0"/>
              <a:gd name="G2" fmla="+- 21600 0 0"/>
              <a:gd name="T0" fmla="*/ 41901 w 41901"/>
              <a:gd name="T1" fmla="*/ 4817 h 21600"/>
              <a:gd name="T2" fmla="*/ 0 w 41901"/>
              <a:gd name="T3" fmla="*/ 5663 h 21600"/>
              <a:gd name="T4" fmla="*/ 20845 w 4190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01" h="21600" fill="none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</a:path>
              <a:path w="41901" h="21600" stroke="0" extrusionOk="0">
                <a:moveTo>
                  <a:pt x="41901" y="4817"/>
                </a:moveTo>
                <a:cubicBezTo>
                  <a:pt x="39654" y="14636"/>
                  <a:pt x="30918" y="21599"/>
                  <a:pt x="20845" y="21600"/>
                </a:cubicBezTo>
                <a:cubicBezTo>
                  <a:pt x="11096" y="21600"/>
                  <a:pt x="2556" y="15070"/>
                  <a:pt x="0" y="5662"/>
                </a:cubicBezTo>
                <a:lnTo>
                  <a:pt x="20845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Arc 8"/>
          <p:cNvSpPr>
            <a:spLocks/>
          </p:cNvSpPr>
          <p:nvPr/>
        </p:nvSpPr>
        <p:spPr bwMode="auto">
          <a:xfrm>
            <a:off x="2592388" y="3048000"/>
            <a:ext cx="1758950" cy="2136775"/>
          </a:xfrm>
          <a:custGeom>
            <a:avLst/>
            <a:gdLst>
              <a:gd name="G0" fmla="+- 21180 0 0"/>
              <a:gd name="G1" fmla="+- 0 0 0"/>
              <a:gd name="G2" fmla="+- 21600 0 0"/>
              <a:gd name="T0" fmla="*/ 41553 w 41553"/>
              <a:gd name="T1" fmla="*/ 7176 h 21600"/>
              <a:gd name="T2" fmla="*/ 0 w 41553"/>
              <a:gd name="T3" fmla="*/ 4240 h 21600"/>
              <a:gd name="T4" fmla="*/ 21180 w 4155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53" h="21600" fill="none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</a:path>
              <a:path w="41553" h="21600" stroke="0" extrusionOk="0">
                <a:moveTo>
                  <a:pt x="41553" y="7176"/>
                </a:moveTo>
                <a:cubicBezTo>
                  <a:pt x="38508" y="15818"/>
                  <a:pt x="30343" y="21599"/>
                  <a:pt x="21180" y="21600"/>
                </a:cubicBezTo>
                <a:cubicBezTo>
                  <a:pt x="10885" y="21600"/>
                  <a:pt x="2021" y="14334"/>
                  <a:pt x="0" y="4239"/>
                </a:cubicBezTo>
                <a:lnTo>
                  <a:pt x="2118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Arc 9"/>
          <p:cNvSpPr>
            <a:spLocks/>
          </p:cNvSpPr>
          <p:nvPr/>
        </p:nvSpPr>
        <p:spPr bwMode="auto">
          <a:xfrm>
            <a:off x="3278188" y="3124200"/>
            <a:ext cx="1717675" cy="2209800"/>
          </a:xfrm>
          <a:custGeom>
            <a:avLst/>
            <a:gdLst>
              <a:gd name="G0" fmla="+- 20164 0 0"/>
              <a:gd name="G1" fmla="+- 0 0 0"/>
              <a:gd name="G2" fmla="+- 21600 0 0"/>
              <a:gd name="T0" fmla="*/ 40571 w 40571"/>
              <a:gd name="T1" fmla="*/ 7079 h 21600"/>
              <a:gd name="T2" fmla="*/ 0 w 40571"/>
              <a:gd name="T3" fmla="*/ 7745 h 21600"/>
              <a:gd name="T4" fmla="*/ 20164 w 4057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71" h="21600" fill="none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</a:path>
              <a:path w="40571" h="21600" stroke="0" extrusionOk="0">
                <a:moveTo>
                  <a:pt x="40571" y="7079"/>
                </a:moveTo>
                <a:cubicBezTo>
                  <a:pt x="37555" y="15771"/>
                  <a:pt x="29364" y="21599"/>
                  <a:pt x="20164" y="21600"/>
                </a:cubicBezTo>
                <a:cubicBezTo>
                  <a:pt x="11222" y="21600"/>
                  <a:pt x="3206" y="16091"/>
                  <a:pt x="0" y="7744"/>
                </a:cubicBezTo>
                <a:lnTo>
                  <a:pt x="2016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4" name="Arc 10"/>
          <p:cNvSpPr>
            <a:spLocks/>
          </p:cNvSpPr>
          <p:nvPr/>
        </p:nvSpPr>
        <p:spPr bwMode="auto">
          <a:xfrm>
            <a:off x="4421188" y="2514600"/>
            <a:ext cx="1758950" cy="2206625"/>
          </a:xfrm>
          <a:custGeom>
            <a:avLst/>
            <a:gdLst>
              <a:gd name="G0" fmla="+- 20715 0 0"/>
              <a:gd name="G1" fmla="+- 0 0 0"/>
              <a:gd name="G2" fmla="+- 21600 0 0"/>
              <a:gd name="T0" fmla="*/ 41567 w 41567"/>
              <a:gd name="T1" fmla="*/ 5635 h 21600"/>
              <a:gd name="T2" fmla="*/ 0 w 41567"/>
              <a:gd name="T3" fmla="*/ 6118 h 21600"/>
              <a:gd name="T4" fmla="*/ 20715 w 4156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567" h="21600" fill="none" extrusionOk="0">
                <a:moveTo>
                  <a:pt x="41567" y="5635"/>
                </a:moveTo>
                <a:cubicBezTo>
                  <a:pt x="39021" y="15056"/>
                  <a:pt x="30474" y="21599"/>
                  <a:pt x="20715" y="21600"/>
                </a:cubicBezTo>
                <a:cubicBezTo>
                  <a:pt x="11142" y="21600"/>
                  <a:pt x="2711" y="15299"/>
                  <a:pt x="-1" y="6118"/>
                </a:cubicBezTo>
              </a:path>
              <a:path w="41567" h="21600" stroke="0" extrusionOk="0">
                <a:moveTo>
                  <a:pt x="41567" y="5635"/>
                </a:moveTo>
                <a:cubicBezTo>
                  <a:pt x="39021" y="15056"/>
                  <a:pt x="30474" y="21599"/>
                  <a:pt x="20715" y="21600"/>
                </a:cubicBezTo>
                <a:cubicBezTo>
                  <a:pt x="11142" y="21600"/>
                  <a:pt x="2711" y="15299"/>
                  <a:pt x="-1" y="6118"/>
                </a:cubicBezTo>
                <a:lnTo>
                  <a:pt x="20715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3125788" y="47244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3963988" y="48768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/>
              <a:t>•</a:t>
            </a:r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5487988" y="40386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6234113" y="34702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AC(Q)</a:t>
            </a:r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1525588" y="3144838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SAC(Q,K</a:t>
            </a:r>
            <a:r>
              <a:rPr lang="en-GB" sz="1600" b="1" baseline="-25000"/>
              <a:t>1</a:t>
            </a:r>
            <a:r>
              <a:rPr lang="en-GB" sz="1600" b="1"/>
              <a:t>)</a:t>
            </a:r>
            <a:endParaRPr lang="en-GB" sz="2400" b="1"/>
          </a:p>
        </p:txBody>
      </p:sp>
      <p:sp>
        <p:nvSpPr>
          <p:cNvPr id="246800" name="Text Box 16"/>
          <p:cNvSpPr txBox="1">
            <a:spLocks noChangeArrowheads="1"/>
          </p:cNvSpPr>
          <p:nvPr/>
        </p:nvSpPr>
        <p:spPr bwMode="auto">
          <a:xfrm>
            <a:off x="2744788" y="3602038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SAC(Q,K</a:t>
            </a:r>
            <a:r>
              <a:rPr lang="en-GB" sz="1600" b="1" baseline="-25000"/>
              <a:t>2</a:t>
            </a:r>
            <a:r>
              <a:rPr lang="en-GB" sz="1600" b="1"/>
              <a:t>)</a:t>
            </a:r>
            <a:endParaRPr lang="en-GB" sz="2400" b="1"/>
          </a:p>
        </p:txBody>
      </p:sp>
      <p:sp>
        <p:nvSpPr>
          <p:cNvPr id="246801" name="Text Box 17"/>
          <p:cNvSpPr txBox="1">
            <a:spLocks noChangeArrowheads="1"/>
          </p:cNvSpPr>
          <p:nvPr/>
        </p:nvSpPr>
        <p:spPr bwMode="auto">
          <a:xfrm>
            <a:off x="5929313" y="2805113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SAC(Q,K</a:t>
            </a:r>
            <a:r>
              <a:rPr lang="en-GB" sz="1600" b="1" baseline="-25000"/>
              <a:t>3</a:t>
            </a:r>
            <a:r>
              <a:rPr lang="en-GB" sz="1600" b="1"/>
              <a:t>)</a:t>
            </a:r>
            <a:endParaRPr lang="en-GB" sz="2400" b="1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>
            <a:off x="2135188" y="3429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3" name="Line 19"/>
          <p:cNvSpPr>
            <a:spLocks noChangeShapeType="1"/>
          </p:cNvSpPr>
          <p:nvPr/>
        </p:nvSpPr>
        <p:spPr bwMode="auto">
          <a:xfrm flipH="1">
            <a:off x="3354388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4" name="Line 20"/>
          <p:cNvSpPr>
            <a:spLocks noChangeShapeType="1"/>
          </p:cNvSpPr>
          <p:nvPr/>
        </p:nvSpPr>
        <p:spPr bwMode="auto">
          <a:xfrm flipH="1">
            <a:off x="6249988" y="3048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5" name="Line 21"/>
          <p:cNvSpPr>
            <a:spLocks noChangeShapeType="1"/>
          </p:cNvSpPr>
          <p:nvPr/>
        </p:nvSpPr>
        <p:spPr bwMode="auto">
          <a:xfrm>
            <a:off x="3278188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>
            <a:off x="4116388" y="533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7" name="Line 23"/>
          <p:cNvSpPr>
            <a:spLocks noChangeShapeType="1"/>
          </p:cNvSpPr>
          <p:nvPr/>
        </p:nvSpPr>
        <p:spPr bwMode="auto">
          <a:xfrm>
            <a:off x="5716588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3125788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r>
              <a:rPr lang="en-GB" sz="2400" b="1" baseline="-25000"/>
              <a:t>1</a:t>
            </a:r>
            <a:r>
              <a:rPr lang="en-GB" sz="2400" b="1"/>
              <a:t>      Q</a:t>
            </a:r>
            <a:r>
              <a:rPr lang="en-GB" sz="2400" b="1" baseline="-25000"/>
              <a:t>2</a:t>
            </a:r>
            <a:r>
              <a:rPr lang="en-GB" sz="2400" b="1"/>
              <a:t>                 Q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246809" name="Arc 25"/>
          <p:cNvSpPr>
            <a:spLocks/>
          </p:cNvSpPr>
          <p:nvPr/>
        </p:nvSpPr>
        <p:spPr bwMode="auto">
          <a:xfrm>
            <a:off x="2516188" y="3733800"/>
            <a:ext cx="1216025" cy="1982788"/>
          </a:xfrm>
          <a:custGeom>
            <a:avLst/>
            <a:gdLst>
              <a:gd name="G0" fmla="+- 7356 0 0"/>
              <a:gd name="G1" fmla="+- 0 0 0"/>
              <a:gd name="G2" fmla="+- 21600 0 0"/>
              <a:gd name="T0" fmla="*/ 28719 w 28719"/>
              <a:gd name="T1" fmla="*/ 3191 h 21600"/>
              <a:gd name="T2" fmla="*/ 0 w 28719"/>
              <a:gd name="T3" fmla="*/ 20309 h 21600"/>
              <a:gd name="T4" fmla="*/ 7356 w 2871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719" h="21600" fill="none" extrusionOk="0">
                <a:moveTo>
                  <a:pt x="28718" y="3190"/>
                </a:moveTo>
                <a:cubicBezTo>
                  <a:pt x="27138" y="13770"/>
                  <a:pt x="18052" y="21599"/>
                  <a:pt x="7356" y="21600"/>
                </a:cubicBezTo>
                <a:cubicBezTo>
                  <a:pt x="4847" y="21600"/>
                  <a:pt x="2358" y="21163"/>
                  <a:pt x="0" y="20308"/>
                </a:cubicBezTo>
              </a:path>
              <a:path w="28719" h="21600" stroke="0" extrusionOk="0">
                <a:moveTo>
                  <a:pt x="28718" y="3190"/>
                </a:moveTo>
                <a:cubicBezTo>
                  <a:pt x="27138" y="13770"/>
                  <a:pt x="18052" y="21599"/>
                  <a:pt x="7356" y="21600"/>
                </a:cubicBezTo>
                <a:cubicBezTo>
                  <a:pt x="4847" y="21600"/>
                  <a:pt x="2358" y="21163"/>
                  <a:pt x="0" y="20308"/>
                </a:cubicBezTo>
                <a:lnTo>
                  <a:pt x="735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0" name="Arc 26"/>
          <p:cNvSpPr>
            <a:spLocks/>
          </p:cNvSpPr>
          <p:nvPr/>
        </p:nvSpPr>
        <p:spPr bwMode="auto">
          <a:xfrm>
            <a:off x="3490913" y="3724275"/>
            <a:ext cx="858837" cy="23431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276 w 20276"/>
              <a:gd name="T1" fmla="*/ 7446 h 21558"/>
              <a:gd name="T2" fmla="*/ 1348 w 20276"/>
              <a:gd name="T3" fmla="*/ 21558 h 21558"/>
              <a:gd name="T4" fmla="*/ 0 w 20276"/>
              <a:gd name="T5" fmla="*/ 0 h 2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76" h="21558" fill="none" extrusionOk="0">
                <a:moveTo>
                  <a:pt x="20276" y="7446"/>
                </a:moveTo>
                <a:cubicBezTo>
                  <a:pt x="17323" y="15487"/>
                  <a:pt x="9897" y="21023"/>
                  <a:pt x="1347" y="21557"/>
                </a:cubicBezTo>
              </a:path>
              <a:path w="20276" h="21558" stroke="0" extrusionOk="0">
                <a:moveTo>
                  <a:pt x="20276" y="7446"/>
                </a:moveTo>
                <a:cubicBezTo>
                  <a:pt x="17323" y="15487"/>
                  <a:pt x="9897" y="21023"/>
                  <a:pt x="1347" y="21557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Arc 27"/>
          <p:cNvSpPr>
            <a:spLocks/>
          </p:cNvSpPr>
          <p:nvPr/>
        </p:nvSpPr>
        <p:spPr bwMode="auto">
          <a:xfrm>
            <a:off x="4497388" y="3810000"/>
            <a:ext cx="903287" cy="15271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348 w 21348"/>
              <a:gd name="T1" fmla="*/ 3290 h 20138"/>
              <a:gd name="T2" fmla="*/ 7811 w 21348"/>
              <a:gd name="T3" fmla="*/ 20138 h 20138"/>
              <a:gd name="T4" fmla="*/ 0 w 21348"/>
              <a:gd name="T5" fmla="*/ 0 h 20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8" h="20138" fill="none" extrusionOk="0">
                <a:moveTo>
                  <a:pt x="21347" y="3289"/>
                </a:moveTo>
                <a:cubicBezTo>
                  <a:pt x="20171" y="10922"/>
                  <a:pt x="15010" y="17345"/>
                  <a:pt x="7811" y="20138"/>
                </a:cubicBezTo>
              </a:path>
              <a:path w="21348" h="20138" stroke="0" extrusionOk="0">
                <a:moveTo>
                  <a:pt x="21347" y="3289"/>
                </a:moveTo>
                <a:cubicBezTo>
                  <a:pt x="20171" y="10922"/>
                  <a:pt x="15010" y="17345"/>
                  <a:pt x="7811" y="20138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2" name="Arc 28"/>
          <p:cNvSpPr>
            <a:spLocks/>
          </p:cNvSpPr>
          <p:nvPr/>
        </p:nvSpPr>
        <p:spPr bwMode="auto">
          <a:xfrm>
            <a:off x="2211388" y="914400"/>
            <a:ext cx="3276600" cy="53673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156 w 21156"/>
              <a:gd name="T1" fmla="*/ 4358 h 21505"/>
              <a:gd name="T2" fmla="*/ 2028 w 21156"/>
              <a:gd name="T3" fmla="*/ 21505 h 21505"/>
              <a:gd name="T4" fmla="*/ 0 w 21156"/>
              <a:gd name="T5" fmla="*/ 0 h 21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56" h="21505" fill="none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</a:path>
              <a:path w="21156" h="21505" stroke="0" extrusionOk="0">
                <a:moveTo>
                  <a:pt x="21155" y="4357"/>
                </a:moveTo>
                <a:cubicBezTo>
                  <a:pt x="19240" y="13655"/>
                  <a:pt x="11479" y="20613"/>
                  <a:pt x="2027" y="21504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3" name="Text Box 29"/>
          <p:cNvSpPr txBox="1">
            <a:spLocks noChangeArrowheads="1"/>
          </p:cNvSpPr>
          <p:nvPr/>
        </p:nvSpPr>
        <p:spPr bwMode="auto">
          <a:xfrm>
            <a:off x="5319713" y="1565275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MC(Q)</a:t>
            </a:r>
          </a:p>
        </p:txBody>
      </p:sp>
      <p:sp>
        <p:nvSpPr>
          <p:cNvPr id="246814" name="Text Box 30"/>
          <p:cNvSpPr txBox="1">
            <a:spLocks noChangeArrowheads="1"/>
          </p:cNvSpPr>
          <p:nvPr/>
        </p:nvSpPr>
        <p:spPr bwMode="auto">
          <a:xfrm>
            <a:off x="1738313" y="529907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SMC(Q,K</a:t>
            </a:r>
            <a:r>
              <a:rPr lang="en-GB" sz="2400" b="1" baseline="-25000"/>
              <a:t>1</a:t>
            </a:r>
            <a:r>
              <a:rPr lang="en-GB" sz="2400" b="1"/>
              <a:t>)</a:t>
            </a:r>
          </a:p>
        </p:txBody>
      </p:sp>
      <p:sp>
        <p:nvSpPr>
          <p:cNvPr id="246816" name="Line 32"/>
          <p:cNvSpPr>
            <a:spLocks noChangeShapeType="1"/>
          </p:cNvSpPr>
          <p:nvPr/>
        </p:nvSpPr>
        <p:spPr bwMode="auto">
          <a:xfrm flipV="1">
            <a:off x="915988" y="1752600"/>
            <a:ext cx="0" cy="4624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7" name="Text Box 33"/>
          <p:cNvSpPr txBox="1">
            <a:spLocks noChangeArrowheads="1"/>
          </p:cNvSpPr>
          <p:nvPr/>
        </p:nvSpPr>
        <p:spPr bwMode="auto">
          <a:xfrm>
            <a:off x="1066800" y="1676400"/>
            <a:ext cx="1802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ευρώ</a:t>
            </a:r>
            <a:endParaRPr lang="el-GR" sz="2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ανά μονάδα</a:t>
            </a:r>
            <a:endParaRPr lang="en-GB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6818" name="Text Box 34"/>
          <p:cNvSpPr txBox="1">
            <a:spLocks noChangeArrowheads="1"/>
          </p:cNvSpPr>
          <p:nvPr/>
        </p:nvSpPr>
        <p:spPr bwMode="auto">
          <a:xfrm>
            <a:off x="838200" y="6096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>
                <a:solidFill>
                  <a:srgbClr val="FFB016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Λαμβάνοντας υπόψη όλους μαζί τους παράγοντες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40A0-9CE4-4D50-B519-0DCA2DA9FFC1}" type="slidenum">
              <a:rPr lang="en-US"/>
              <a:pPr/>
              <a:t>88</a:t>
            </a:fld>
            <a:endParaRPr lang="en-US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-430213" y="1725613"/>
            <a:ext cx="9466263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lvl="2" indent="-457200">
              <a:buFont typeface="Arial" charset="0"/>
              <a:buNone/>
            </a:pPr>
            <a:r>
              <a:rPr lang="el-GR" sz="2200">
                <a:solidFill>
                  <a:srgbClr val="CC0000"/>
                </a:solidFill>
              </a:rPr>
              <a:t>1.</a:t>
            </a:r>
            <a:r>
              <a:rPr lang="el-GR" sz="2200"/>
              <a:t>   Οι μακροχρόνιες καμπύλες συνολικού κόστους αποτυπώνουν</a:t>
            </a:r>
          </a:p>
          <a:p>
            <a:pPr marL="1371600" lvl="2" indent="-457200">
              <a:buFont typeface="Arial" charset="0"/>
              <a:buNone/>
            </a:pPr>
            <a:r>
              <a:rPr lang="el-GR" sz="2200"/>
              <a:t>      το ελαχιστοποιημένο συνολικό κόστος της επιχείρησης καθώς κυμαίνεται η παραγωγή</a:t>
            </a:r>
            <a:r>
              <a:rPr lang="en-US" sz="2200"/>
              <a:t>.</a:t>
            </a:r>
          </a:p>
          <a:p>
            <a:pPr marL="1371600" lvl="2" indent="-457200"/>
            <a:r>
              <a:rPr lang="en-US" sz="2200">
                <a:solidFill>
                  <a:srgbClr val="CC0000"/>
                </a:solidFill>
              </a:rPr>
              <a:t>2.</a:t>
            </a:r>
            <a:r>
              <a:rPr lang="en-US" sz="2200"/>
              <a:t>   </a:t>
            </a:r>
            <a:r>
              <a:rPr lang="el-GR" sz="2200"/>
              <a:t>Οι κινήσεις κατά μήκος της μακροχρόνιας καμπύλης συνολικού κόστους οφείλονται σε μεταβολές του ύψους της παραγωγής. Οι μετατοπίσεις της καμπύλης οφείλονται σε μεταβολές των τιμών των εισροών</a:t>
            </a:r>
            <a:r>
              <a:rPr lang="en-US" sz="2200"/>
              <a:t>.</a:t>
            </a:r>
          </a:p>
          <a:p>
            <a:pPr marL="1371600" lvl="2" indent="-457200"/>
            <a:r>
              <a:rPr lang="en-US" sz="2200">
                <a:solidFill>
                  <a:srgbClr val="CC0000"/>
                </a:solidFill>
              </a:rPr>
              <a:t>3.</a:t>
            </a:r>
            <a:r>
              <a:rPr lang="en-US" sz="2200"/>
              <a:t>   </a:t>
            </a:r>
            <a:r>
              <a:rPr lang="el-GR" sz="2200"/>
              <a:t>Το μέσο κόστος μας λέει το ανά μονάδα παραγωγής κόστος της επιχείρησης. Το οριακό κόστος μας λέει τον ρυθμό μεταβολής του συνολικού κόστους καθώς κυμαίνεται το ύψος παραγωγής</a:t>
            </a:r>
            <a:r>
              <a:rPr lang="en-US" sz="2200"/>
              <a:t>.</a:t>
            </a:r>
          </a:p>
          <a:p>
            <a:pPr marL="1371600" lvl="2" indent="-457200"/>
            <a:r>
              <a:rPr lang="en-US" sz="2200">
                <a:solidFill>
                  <a:srgbClr val="CC0000"/>
                </a:solidFill>
              </a:rPr>
              <a:t>4.</a:t>
            </a:r>
            <a:r>
              <a:rPr lang="en-US" sz="2200"/>
              <a:t>   </a:t>
            </a:r>
            <a:r>
              <a:rPr lang="el-GR" sz="2200"/>
              <a:t>Το σχετικά υψηλό οριακό κόστος παρασύρει προς τα πάνω το μέσο κόστος, ενώ το σχετικά χαμηλό οριακό κόστος παρασύρει το μέσο κόστος προς τα κάτω</a:t>
            </a:r>
            <a:r>
              <a:rPr lang="en-US" sz="2200"/>
              <a:t>.</a:t>
            </a:r>
          </a:p>
        </p:txBody>
      </p:sp>
      <p:sp>
        <p:nvSpPr>
          <p:cNvPr id="115718" name="WordArt 6"/>
          <p:cNvSpPr>
            <a:spLocks noChangeArrowheads="1" noChangeShapeType="1"/>
          </p:cNvSpPr>
          <p:nvPr/>
        </p:nvSpPr>
        <p:spPr bwMode="auto">
          <a:xfrm>
            <a:off x="609600" y="884238"/>
            <a:ext cx="25908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1"/>
      <p:bldP spid="1157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7370-55B5-4CB6-A1A2-C1F68BCA9BB8}" type="slidenum">
              <a:rPr lang="en-US"/>
              <a:pPr/>
              <a:t>9</a:t>
            </a:fld>
            <a:endParaRPr lang="en-US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1476375" y="6232525"/>
            <a:ext cx="5915025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V="1">
            <a:off x="1476375" y="1828800"/>
            <a:ext cx="0" cy="4406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 flipV="1">
            <a:off x="1476375" y="1697038"/>
            <a:ext cx="3163888" cy="4535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2643188" y="45593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 flipH="1">
            <a:off x="1476375" y="4559300"/>
            <a:ext cx="1038225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122238" y="4294188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2 </a:t>
            </a:r>
            <a:r>
              <a:rPr lang="el-GR" sz="2000" b="1" dirty="0" err="1"/>
              <a:t>εκατομμ</a:t>
            </a:r>
            <a:r>
              <a:rPr lang="el-GR" sz="2000" b="1" dirty="0"/>
              <a:t>. </a:t>
            </a:r>
            <a:br>
              <a:rPr lang="el-GR" sz="2000" b="1" dirty="0"/>
            </a:br>
            <a:r>
              <a:rPr lang="el-GR" sz="2000" b="1" dirty="0" smtClean="0"/>
              <a:t>ευρώ</a:t>
            </a:r>
            <a:endParaRPr lang="en-GB" sz="2400" b="1" dirty="0"/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1908175" y="6237288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dirty="0"/>
              <a:t>1 </a:t>
            </a:r>
            <a:r>
              <a:rPr lang="el-GR" sz="2000" b="1" dirty="0" err="1"/>
              <a:t>εκατομμ</a:t>
            </a:r>
            <a:r>
              <a:rPr lang="el-GR" sz="2000" b="1" dirty="0"/>
              <a:t>. </a:t>
            </a:r>
            <a:br>
              <a:rPr lang="el-GR" sz="2000" b="1" dirty="0"/>
            </a:br>
            <a:r>
              <a:rPr lang="el-GR" sz="2000" b="1" dirty="0" smtClean="0"/>
              <a:t>ευρώ</a:t>
            </a:r>
            <a:endParaRPr lang="en-GB" sz="2400" b="1" dirty="0"/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7308850" y="5730875"/>
            <a:ext cx="180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Q (</a:t>
            </a:r>
            <a:r>
              <a:rPr lang="el-GR" sz="2400"/>
              <a:t>μονάδες </a:t>
            </a:r>
            <a:br>
              <a:rPr lang="el-GR" sz="2400"/>
            </a:br>
            <a:r>
              <a:rPr lang="el-GR" sz="2400"/>
              <a:t>ετησίως</a:t>
            </a:r>
            <a:r>
              <a:rPr lang="en-GB" sz="2400"/>
              <a:t>)</a:t>
            </a:r>
            <a:endParaRPr lang="en-GB" sz="2400" b="1"/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0" y="1452563"/>
            <a:ext cx="1497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TC </a:t>
            </a:r>
            <a:r>
              <a:rPr lang="en-GB" sz="2400" dirty="0" smtClean="0"/>
              <a:t>(</a:t>
            </a:r>
            <a:r>
              <a:rPr lang="el-GR" sz="2400" dirty="0" smtClean="0"/>
              <a:t>ευρώ</a:t>
            </a:r>
            <a:endParaRPr lang="el-GR" sz="2400" dirty="0"/>
          </a:p>
          <a:p>
            <a:r>
              <a:rPr lang="el-GR" sz="2400" dirty="0"/>
              <a:t>ετησίως</a:t>
            </a:r>
            <a:r>
              <a:rPr lang="en-GB" sz="2400" dirty="0"/>
              <a:t>)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838200" y="609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Mια καμπ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συνολικού κόστους</a:t>
            </a:r>
            <a:endParaRPr lang="en-US" sz="20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4572000" y="1604963"/>
            <a:ext cx="178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TC(Q) = 2Q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G5 HD:Applications:Microsoft Office 2004:Templates:Presentations:Designs:Candybar</Template>
  <TotalTime>1045</TotalTime>
  <Words>3475</Words>
  <Application>Microsoft Office PowerPoint</Application>
  <PresentationFormat>On-screen Show (4:3)</PresentationFormat>
  <Paragraphs>949</Paragraphs>
  <Slides>88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Profile</vt:lpstr>
      <vt:lpstr>Candybar</vt:lpstr>
      <vt:lpstr>Θέμα του Office</vt:lpstr>
      <vt:lpstr>Μικροοικονομική Α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&amp;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Wiley</dc:creator>
  <cp:lastModifiedBy>user</cp:lastModifiedBy>
  <cp:revision>258</cp:revision>
  <dcterms:created xsi:type="dcterms:W3CDTF">2001-12-27T23:53:18Z</dcterms:created>
  <dcterms:modified xsi:type="dcterms:W3CDTF">2015-09-15T08:12:20Z</dcterms:modified>
</cp:coreProperties>
</file>