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2" r:id="rId2"/>
    <p:sldId id="289" r:id="rId3"/>
    <p:sldId id="287" r:id="rId4"/>
    <p:sldId id="290" r:id="rId5"/>
    <p:sldId id="293" r:id="rId6"/>
    <p:sldId id="316" r:id="rId7"/>
    <p:sldId id="313" r:id="rId8"/>
    <p:sldId id="314" r:id="rId9"/>
    <p:sldId id="284" r:id="rId10"/>
    <p:sldId id="317" r:id="rId11"/>
    <p:sldId id="297" r:id="rId12"/>
    <p:sldId id="319" r:id="rId13"/>
    <p:sldId id="298" r:id="rId14"/>
    <p:sldId id="309" r:id="rId15"/>
    <p:sldId id="324" r:id="rId16"/>
    <p:sldId id="321" r:id="rId17"/>
    <p:sldId id="322" r:id="rId18"/>
    <p:sldId id="323" r:id="rId19"/>
    <p:sldId id="325" r:id="rId20"/>
    <p:sldId id="307" r:id="rId21"/>
    <p:sldId id="327" r:id="rId22"/>
    <p:sldId id="326" r:id="rId23"/>
    <p:sldId id="328" r:id="rId24"/>
    <p:sldId id="311" r:id="rId25"/>
    <p:sldId id="329" r:id="rId26"/>
    <p:sldId id="299" r:id="rId27"/>
    <p:sldId id="330" r:id="rId28"/>
    <p:sldId id="331" r:id="rId29"/>
    <p:sldId id="300" r:id="rId30"/>
    <p:sldId id="302" r:id="rId31"/>
    <p:sldId id="303" r:id="rId32"/>
    <p:sldId id="305" r:id="rId33"/>
    <p:sldId id="33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33" autoAdjust="0"/>
    <p:restoredTop sz="94660"/>
  </p:normalViewPr>
  <p:slideViewPr>
    <p:cSldViewPr>
      <p:cViewPr varScale="1">
        <p:scale>
          <a:sx n="81" d="100"/>
          <a:sy n="81" d="100"/>
        </p:scale>
        <p:origin x="-105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85266-683F-4ACA-AE9D-8847DE2411B1}" type="datetimeFigureOut">
              <a:rPr lang="en-US" smtClean="0"/>
              <a:pPr/>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E6E5D-467B-4232-BF2D-4C72E70CBC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90F28-EFA7-4392-B53B-BD2376F06A1E}"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59F22695-A721-4157-8AAD-9B3F76EF4E61}" type="datetimeFigureOut">
              <a:rPr lang="en-US" smtClean="0"/>
              <a:pPr/>
              <a:t>11/2/2016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5D70F0-2594-443F-A8D0-B7323330D2DF}"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F22695-A721-4157-8AAD-9B3F76EF4E61}" type="datetimeFigureOut">
              <a:rPr lang="en-US" smtClean="0"/>
              <a:pPr/>
              <a:t>11/2/2016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5D70F0-2594-443F-A8D0-B7323330D2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F22695-A721-4157-8AAD-9B3F76EF4E61}" type="datetimeFigureOut">
              <a:rPr lang="en-US" smtClean="0"/>
              <a:pPr/>
              <a:t>11/2/2016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5D70F0-2594-443F-A8D0-B7323330D2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F22695-A721-4157-8AAD-9B3F76EF4E61}" type="datetimeFigureOut">
              <a:rPr lang="en-US" smtClean="0"/>
              <a:pPr/>
              <a:t>11/2/2016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5D70F0-2594-443F-A8D0-B7323330D2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59F22695-A721-4157-8AAD-9B3F76EF4E61}" type="datetimeFigureOut">
              <a:rPr lang="en-US" smtClean="0"/>
              <a:pPr/>
              <a:t>11/2/2016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5D70F0-2594-443F-A8D0-B7323330D2DF}"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F22695-A721-4157-8AAD-9B3F76EF4E61}" type="datetimeFigureOut">
              <a:rPr lang="en-US" smtClean="0"/>
              <a:pPr/>
              <a:t>11/2/2016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F5D70F0-2594-443F-A8D0-B7323330D2DF}"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9F22695-A721-4157-8AAD-9B3F76EF4E61}" type="datetimeFigureOut">
              <a:rPr lang="en-US" smtClean="0"/>
              <a:pPr/>
              <a:t>11/2/2016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F5D70F0-2594-443F-A8D0-B7323330D2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9F22695-A721-4157-8AAD-9B3F76EF4E61}" type="datetimeFigureOut">
              <a:rPr lang="en-US" smtClean="0"/>
              <a:pPr/>
              <a:t>11/2/2016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F5D70F0-2594-443F-A8D0-B7323330D2DF}"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9F22695-A721-4157-8AAD-9B3F76EF4E61}" type="datetimeFigureOut">
              <a:rPr lang="en-US" smtClean="0"/>
              <a:pPr/>
              <a:t>11/2/2016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F5D70F0-2594-443F-A8D0-B7323330D2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59F22695-A721-4157-8AAD-9B3F76EF4E61}" type="datetimeFigureOut">
              <a:rPr lang="en-US" smtClean="0"/>
              <a:pPr/>
              <a:t>11/2/2016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5D70F0-2594-443F-A8D0-B7323330D2DF}"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59F22695-A721-4157-8AAD-9B3F76EF4E61}" type="datetimeFigureOut">
              <a:rPr lang="en-US" smtClean="0"/>
              <a:pPr/>
              <a:t>11/2/2016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5D70F0-2594-443F-A8D0-B7323330D2D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9F22695-A721-4157-8AAD-9B3F76EF4E61}" type="datetimeFigureOut">
              <a:rPr lang="en-US" smtClean="0"/>
              <a:pPr/>
              <a:t>11/2/2016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F5D70F0-2594-443F-A8D0-B7323330D2DF}"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Η μεταμοντέρνα στροφή</a:t>
            </a:r>
            <a:r>
              <a:rPr lang="el-GR" dirty="0" smtClean="0"/>
              <a:t/>
            </a:r>
            <a:br>
              <a:rPr lang="el-GR" dirty="0" smtClean="0"/>
            </a:br>
            <a:r>
              <a:rPr lang="el-GR" dirty="0" smtClean="0"/>
              <a:t>Ένα </a:t>
            </a:r>
            <a:r>
              <a:rPr lang="en-GB" i="1" dirty="0" smtClean="0"/>
              <a:t>terminus post </a:t>
            </a:r>
            <a:r>
              <a:rPr lang="en-GB" i="1" dirty="0" err="1" smtClean="0"/>
              <a:t>quem</a:t>
            </a:r>
            <a:endParaRPr lang="en-US" dirty="0"/>
          </a:p>
        </p:txBody>
      </p:sp>
      <p:sp>
        <p:nvSpPr>
          <p:cNvPr id="3" name="Rectangle 2"/>
          <p:cNvSpPr/>
          <p:nvPr/>
        </p:nvSpPr>
        <p:spPr>
          <a:xfrm>
            <a:off x="857224" y="1714488"/>
            <a:ext cx="7358114" cy="4500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4578" name="Picture 2" descr="C:\Users\MARIOS\Pictures\Theory of CIV3\world war.jpg"/>
          <p:cNvPicPr>
            <a:picLocks noChangeAspect="1" noChangeArrowheads="1"/>
          </p:cNvPicPr>
          <p:nvPr/>
        </p:nvPicPr>
        <p:blipFill>
          <a:blip r:embed="rId2"/>
          <a:srcRect/>
          <a:stretch>
            <a:fillRect/>
          </a:stretch>
        </p:blipFill>
        <p:spPr bwMode="auto">
          <a:xfrm>
            <a:off x="1142976" y="1928802"/>
            <a:ext cx="6858048" cy="40719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στη </a:t>
            </a:r>
            <a:br>
              <a:rPr lang="el-GR" dirty="0" smtClean="0"/>
            </a:br>
            <a:r>
              <a:rPr lang="el-GR" dirty="0" smtClean="0"/>
              <a:t>φιλοσοφία</a:t>
            </a:r>
            <a:endParaRPr lang="en-US" dirty="0"/>
          </a:p>
        </p:txBody>
      </p:sp>
      <p:sp>
        <p:nvSpPr>
          <p:cNvPr id="3" name="Rectangle 2"/>
          <p:cNvSpPr/>
          <p:nvPr/>
        </p:nvSpPr>
        <p:spPr>
          <a:xfrm>
            <a:off x="928662" y="1857364"/>
            <a:ext cx="7358114" cy="45720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ChangeArrowheads="1"/>
          </p:cNvSpPr>
          <p:nvPr/>
        </p:nvSpPr>
        <p:spPr bwMode="auto">
          <a:xfrm>
            <a:off x="1357290" y="2428868"/>
            <a:ext cx="70009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p:txBody>
      </p:sp>
      <p:sp>
        <p:nvSpPr>
          <p:cNvPr id="52225" name="Rectangle 1"/>
          <p:cNvSpPr>
            <a:spLocks noChangeArrowheads="1"/>
          </p:cNvSpPr>
          <p:nvPr/>
        </p:nvSpPr>
        <p:spPr bwMode="auto">
          <a:xfrm>
            <a:off x="928662" y="2000802"/>
            <a:ext cx="735811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endParaRPr kumimoji="0" lang="en-GB" sz="2400" b="0" i="0" u="none" strike="noStrike" cap="none" normalizeH="0" baseline="0" dirty="0" smtClean="0">
              <a:ln>
                <a:noFill/>
              </a:ln>
              <a:solidFill>
                <a:schemeClr val="bg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el-GR" sz="2400" b="0" i="0" u="none" strike="noStrike" cap="none" normalizeH="0" baseline="0" dirty="0" smtClean="0">
                <a:ln>
                  <a:noFill/>
                </a:ln>
                <a:solidFill>
                  <a:schemeClr val="bg1"/>
                </a:solidFill>
                <a:effectLst/>
                <a:latin typeface="+mj-lt"/>
                <a:ea typeface="Calibri" pitchFamily="34" charset="0"/>
                <a:cs typeface="Times New Roman" pitchFamily="18" charset="0"/>
              </a:rPr>
              <a:t>Δεν υπάρχει σχέση μεταξύ γλώσσας και νοήματος.</a:t>
            </a:r>
            <a:endParaRPr kumimoji="0" lang="en-GB" sz="2400" b="0" i="0" u="none" strike="noStrike" cap="none" normalizeH="0" baseline="0" dirty="0" smtClean="0">
              <a:ln>
                <a:noFill/>
              </a:ln>
              <a:solidFill>
                <a:schemeClr val="bg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2400" b="0" i="0" u="none" strike="noStrike" cap="none" normalizeH="0" baseline="0" dirty="0" smtClean="0">
              <a:ln>
                <a:noFill/>
              </a:ln>
              <a:solidFill>
                <a:schemeClr val="bg1"/>
              </a:solidFill>
              <a:effectLst/>
              <a:latin typeface="+mj-lt"/>
              <a:ea typeface="Calibri" pitchFamily="34" charset="0"/>
              <a:cs typeface="Times New Roman" pitchFamily="18" charset="0"/>
            </a:endParaRPr>
          </a:p>
          <a:p>
            <a:pPr algn="ctr" fontAlgn="base">
              <a:spcBef>
                <a:spcPct val="0"/>
              </a:spcBef>
              <a:spcAft>
                <a:spcPct val="0"/>
              </a:spcAft>
              <a:buFont typeface="Arial" pitchFamily="34" charset="0"/>
              <a:buChar char="•"/>
            </a:pPr>
            <a:r>
              <a:rPr lang="el-GR" sz="2400" dirty="0" smtClean="0">
                <a:solidFill>
                  <a:schemeClr val="bg1"/>
                </a:solidFill>
                <a:cs typeface="Arial" pitchFamily="34" charset="0"/>
              </a:rPr>
              <a:t>Οι λέξεις δεν έχουν καθορισμένο σημείο αναφοράς ούτε συγκεκριμένο νόημα.</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2400" b="0" i="0" u="none" strike="noStrike" cap="none" normalizeH="0" baseline="0" dirty="0" smtClean="0">
              <a:ln>
                <a:noFill/>
              </a:ln>
              <a:solidFill>
                <a:schemeClr val="bg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el-GR" sz="2400" dirty="0" smtClean="0">
                <a:solidFill>
                  <a:schemeClr val="bg1"/>
                </a:solidFill>
                <a:latin typeface="+mj-lt"/>
                <a:cs typeface="Arial" pitchFamily="34" charset="0"/>
              </a:rPr>
              <a:t>Υπάρχουν πολλά επίπεδα νοήματος στη γλώσσα.</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lang="el-GR" sz="2400" dirty="0" smtClean="0">
              <a:solidFill>
                <a:schemeClr val="bg1"/>
              </a:solidFill>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el-GR" sz="2400" dirty="0" smtClean="0">
                <a:solidFill>
                  <a:schemeClr val="bg1"/>
                </a:solidFill>
                <a:latin typeface="+mj-lt"/>
                <a:cs typeface="Arial" pitchFamily="34" charset="0"/>
              </a:rPr>
              <a:t> </a:t>
            </a:r>
            <a:r>
              <a:rPr lang="el-GR" sz="2400" u="sng" dirty="0" smtClean="0">
                <a:solidFill>
                  <a:schemeClr val="bg1"/>
                </a:solidFill>
                <a:latin typeface="+mj-lt"/>
                <a:cs typeface="Arial" pitchFamily="34" charset="0"/>
              </a:rPr>
              <a:t>Σημαντικοί εκπρόσωποι</a:t>
            </a:r>
            <a:r>
              <a:rPr lang="en-GB" sz="2400" dirty="0" smtClean="0">
                <a:solidFill>
                  <a:schemeClr val="bg1"/>
                </a:solidFill>
                <a:latin typeface="+mj-lt"/>
                <a:cs typeface="Arial" pitchFamily="34" charset="0"/>
              </a:rPr>
              <a:t>: </a:t>
            </a:r>
          </a:p>
          <a:p>
            <a:pPr marL="0" marR="0" lvl="0" indent="0" algn="ctr" defTabSz="914400" rtl="0" eaLnBrk="1" fontAlgn="base" latinLnBrk="0" hangingPunct="1">
              <a:lnSpc>
                <a:spcPct val="100000"/>
              </a:lnSpc>
              <a:spcBef>
                <a:spcPct val="0"/>
              </a:spcBef>
              <a:spcAft>
                <a:spcPct val="0"/>
              </a:spcAft>
              <a:buClrTx/>
              <a:buSzTx/>
              <a:tabLst/>
            </a:pPr>
            <a:r>
              <a:rPr lang="en-GB" sz="2400" dirty="0" smtClean="0">
                <a:solidFill>
                  <a:schemeClr val="bg1"/>
                </a:solidFill>
                <a:latin typeface="+mj-lt"/>
                <a:cs typeface="Arial" pitchFamily="34" charset="0"/>
              </a:rPr>
              <a:t>Derrida, </a:t>
            </a:r>
            <a:r>
              <a:rPr lang="en-GB" sz="2400" dirty="0" err="1" smtClean="0">
                <a:solidFill>
                  <a:schemeClr val="bg1"/>
                </a:solidFill>
                <a:latin typeface="+mj-lt"/>
                <a:cs typeface="Arial" pitchFamily="34" charset="0"/>
              </a:rPr>
              <a:t>Lyotard</a:t>
            </a:r>
            <a:r>
              <a:rPr lang="en-GB" sz="2400" dirty="0" smtClean="0">
                <a:solidFill>
                  <a:schemeClr val="bg1"/>
                </a:solidFill>
                <a:latin typeface="+mj-lt"/>
                <a:cs typeface="Arial" pitchFamily="34" charset="0"/>
              </a:rPr>
              <a:t>, Wittgenstein</a:t>
            </a:r>
            <a:endParaRPr kumimoji="0" lang="el-GR" sz="2400" b="0" i="0" u="none" strike="noStrike" cap="none" normalizeH="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στην </a:t>
            </a:r>
            <a:br>
              <a:rPr lang="el-GR" dirty="0" smtClean="0"/>
            </a:br>
            <a:r>
              <a:rPr lang="el-GR" dirty="0" smtClean="0"/>
              <a:t>επιστήμη</a:t>
            </a:r>
            <a:endParaRPr lang="en-US" dirty="0"/>
          </a:p>
        </p:txBody>
      </p:sp>
      <p:sp>
        <p:nvSpPr>
          <p:cNvPr id="3" name="Content Placeholder 2"/>
          <p:cNvSpPr>
            <a:spLocks noGrp="1"/>
          </p:cNvSpPr>
          <p:nvPr>
            <p:ph idx="1"/>
          </p:nvPr>
        </p:nvSpPr>
        <p:spPr>
          <a:xfrm>
            <a:off x="457200" y="1500174"/>
            <a:ext cx="8229600" cy="4929221"/>
          </a:xfrm>
          <a:solidFill>
            <a:schemeClr val="tx1">
              <a:lumMod val="85000"/>
            </a:schemeClr>
          </a:solidFill>
        </p:spPr>
        <p:txBody>
          <a:bodyPr>
            <a:normAutofit fontScale="92500" lnSpcReduction="20000"/>
          </a:bodyPr>
          <a:lstStyle/>
          <a:p>
            <a:endParaRPr lang="en-GB" dirty="0" smtClean="0">
              <a:solidFill>
                <a:schemeClr val="bg1"/>
              </a:solidFill>
            </a:endParaRPr>
          </a:p>
          <a:p>
            <a:r>
              <a:rPr lang="el-GR" dirty="0" smtClean="0">
                <a:solidFill>
                  <a:schemeClr val="bg1"/>
                </a:solidFill>
              </a:rPr>
              <a:t>Στόχος δεν είναι η αντικειμενική γνώση καθώς πλέον δεν τίθεται θέμα αλήθειας.</a:t>
            </a:r>
            <a:endParaRPr lang="en-GB" dirty="0" smtClean="0">
              <a:solidFill>
                <a:schemeClr val="bg1"/>
              </a:solidFill>
            </a:endParaRPr>
          </a:p>
          <a:p>
            <a:pPr>
              <a:buNone/>
            </a:pPr>
            <a:endParaRPr lang="el-GR" dirty="0" smtClean="0">
              <a:solidFill>
                <a:schemeClr val="bg1"/>
              </a:solidFill>
            </a:endParaRPr>
          </a:p>
          <a:p>
            <a:r>
              <a:rPr lang="el-GR" dirty="0" smtClean="0">
                <a:solidFill>
                  <a:schemeClr val="bg1"/>
                </a:solidFill>
              </a:rPr>
              <a:t>Από την αναζήτηση της αλήθειας &amp; της γνώσης, στην αναζήτηση και αξιολόγηση των τρόπων με των οποίο μπορούν να κατασκευαστούν πολλές διαφορετικές αλήθειες και πολλά, διαφορετικά είδη γνώσης.</a:t>
            </a:r>
            <a:endParaRPr lang="en-GB" dirty="0" smtClean="0">
              <a:solidFill>
                <a:schemeClr val="bg1"/>
              </a:solidFill>
            </a:endParaRPr>
          </a:p>
          <a:p>
            <a:endParaRPr lang="el-GR" dirty="0" smtClean="0">
              <a:solidFill>
                <a:schemeClr val="bg1"/>
              </a:solidFill>
            </a:endParaRPr>
          </a:p>
          <a:p>
            <a:r>
              <a:rPr lang="el-GR" dirty="0" smtClean="0">
                <a:solidFill>
                  <a:schemeClr val="bg1"/>
                </a:solidFill>
              </a:rPr>
              <a:t>Από τον επιστήμονα νομοθέτη, στον επιστήμονα ερμηνευτή (</a:t>
            </a:r>
            <a:r>
              <a:rPr lang="en-GB" dirty="0" smtClean="0">
                <a:solidFill>
                  <a:schemeClr val="bg1"/>
                </a:solidFill>
              </a:rPr>
              <a:t>Smith 1997,</a:t>
            </a:r>
            <a:r>
              <a:rPr lang="el-GR" dirty="0" smtClean="0">
                <a:solidFill>
                  <a:schemeClr val="bg1"/>
                </a:solidFill>
              </a:rPr>
              <a:t> 359</a:t>
            </a:r>
            <a:r>
              <a:rPr lang="en-GB"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στην </a:t>
            </a:r>
            <a:br>
              <a:rPr lang="el-GR" dirty="0" smtClean="0"/>
            </a:br>
            <a:r>
              <a:rPr lang="el-GR" dirty="0" smtClean="0"/>
              <a:t>επιστήμη</a:t>
            </a:r>
            <a:endParaRPr lang="en-US" dirty="0"/>
          </a:p>
        </p:txBody>
      </p:sp>
      <p:sp>
        <p:nvSpPr>
          <p:cNvPr id="3" name="Content Placeholder 2"/>
          <p:cNvSpPr>
            <a:spLocks noGrp="1"/>
          </p:cNvSpPr>
          <p:nvPr>
            <p:ph idx="1"/>
          </p:nvPr>
        </p:nvSpPr>
        <p:spPr>
          <a:xfrm>
            <a:off x="457200" y="1500174"/>
            <a:ext cx="8229600" cy="4929221"/>
          </a:xfrm>
          <a:solidFill>
            <a:schemeClr val="tx1">
              <a:lumMod val="85000"/>
            </a:schemeClr>
          </a:solidFill>
        </p:spPr>
        <p:txBody>
          <a:bodyPr>
            <a:normAutofit/>
          </a:bodyPr>
          <a:lstStyle/>
          <a:p>
            <a:pPr>
              <a:buNone/>
            </a:pPr>
            <a:endParaRPr lang="el-GR" dirty="0" smtClean="0">
              <a:solidFill>
                <a:schemeClr val="bg1"/>
              </a:solidFill>
            </a:endParaRPr>
          </a:p>
          <a:p>
            <a:pPr algn="ctr">
              <a:buNone/>
            </a:pPr>
            <a:r>
              <a:rPr lang="el-GR" dirty="0" smtClean="0">
                <a:solidFill>
                  <a:schemeClr val="bg1"/>
                </a:solidFill>
              </a:rPr>
              <a:t>«Όλες οι θεωρίες και μεθοδολογίες έχουν τους περιορισμούς τους και ο μοναδικός (ας πούμε) κανόνας που ισχύει είναι πως </a:t>
            </a:r>
            <a:endParaRPr lang="en-GB" dirty="0" smtClean="0">
              <a:solidFill>
                <a:schemeClr val="bg1"/>
              </a:solidFill>
            </a:endParaRPr>
          </a:p>
          <a:p>
            <a:pPr algn="ctr">
              <a:buNone/>
            </a:pPr>
            <a:r>
              <a:rPr lang="el-GR" b="1" i="1" dirty="0" smtClean="0">
                <a:solidFill>
                  <a:schemeClr val="bg1"/>
                </a:solidFill>
              </a:rPr>
              <a:t>όλα επιτρέπονται</a:t>
            </a:r>
            <a:r>
              <a:rPr lang="el-GR" dirty="0" smtClean="0">
                <a:solidFill>
                  <a:schemeClr val="bg1"/>
                </a:solidFill>
              </a:rPr>
              <a:t>» </a:t>
            </a:r>
            <a:endParaRPr lang="en-GB" dirty="0" smtClean="0">
              <a:solidFill>
                <a:schemeClr val="bg1"/>
              </a:solidFill>
            </a:endParaRPr>
          </a:p>
          <a:p>
            <a:pPr algn="ctr">
              <a:buNone/>
            </a:pPr>
            <a:r>
              <a:rPr lang="el-GR" dirty="0" smtClean="0">
                <a:solidFill>
                  <a:schemeClr val="bg1"/>
                </a:solidFill>
              </a:rPr>
              <a:t>(Feyerabend, </a:t>
            </a:r>
            <a:r>
              <a:rPr lang="en-GB" i="1" dirty="0" smtClean="0">
                <a:solidFill>
                  <a:schemeClr val="bg1"/>
                </a:solidFill>
              </a:rPr>
              <a:t>A</a:t>
            </a:r>
            <a:r>
              <a:rPr lang="el-GR" i="1" dirty="0" smtClean="0">
                <a:solidFill>
                  <a:schemeClr val="bg1"/>
                </a:solidFill>
              </a:rPr>
              <a:t>gainst Method</a:t>
            </a:r>
            <a:r>
              <a:rPr lang="el-GR" dirty="0" smtClean="0">
                <a:solidFill>
                  <a:schemeClr val="bg1"/>
                </a:solidFill>
              </a:rPr>
              <a:t>, 1975).</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ARIOS\Pictures\cover of against method.jpg"/>
          <p:cNvPicPr>
            <a:picLocks noChangeAspect="1" noChangeArrowheads="1"/>
          </p:cNvPicPr>
          <p:nvPr/>
        </p:nvPicPr>
        <p:blipFill>
          <a:blip r:embed="rId2"/>
          <a:srcRect/>
          <a:stretch>
            <a:fillRect/>
          </a:stretch>
        </p:blipFill>
        <p:spPr bwMode="auto">
          <a:xfrm>
            <a:off x="571472" y="3214686"/>
            <a:ext cx="2857520" cy="3429023"/>
          </a:xfrm>
          <a:prstGeom prst="rect">
            <a:avLst/>
          </a:prstGeom>
          <a:noFill/>
        </p:spPr>
      </p:pic>
      <p:pic>
        <p:nvPicPr>
          <p:cNvPr id="16387" name="Picture 3" descr="C:\Users\MARIOS\Pictures\cover of farewell to reason.jpg"/>
          <p:cNvPicPr>
            <a:picLocks noChangeAspect="1" noChangeArrowheads="1"/>
          </p:cNvPicPr>
          <p:nvPr/>
        </p:nvPicPr>
        <p:blipFill>
          <a:blip r:embed="rId3"/>
          <a:srcRect/>
          <a:stretch>
            <a:fillRect/>
          </a:stretch>
        </p:blipFill>
        <p:spPr bwMode="auto">
          <a:xfrm>
            <a:off x="5072066" y="3214686"/>
            <a:ext cx="2857520" cy="3357586"/>
          </a:xfrm>
          <a:prstGeom prst="rect">
            <a:avLst/>
          </a:prstGeom>
          <a:noFill/>
        </p:spPr>
      </p:pic>
      <p:pic>
        <p:nvPicPr>
          <p:cNvPr id="16388" name="Picture 4" descr="C:\Users\MARIOS\Pictures\Theory of CIV3\cover of we have never been post modern.jpg"/>
          <p:cNvPicPr>
            <a:picLocks noChangeAspect="1" noChangeArrowheads="1"/>
          </p:cNvPicPr>
          <p:nvPr/>
        </p:nvPicPr>
        <p:blipFill>
          <a:blip r:embed="rId4"/>
          <a:srcRect/>
          <a:stretch>
            <a:fillRect/>
          </a:stretch>
        </p:blipFill>
        <p:spPr bwMode="auto">
          <a:xfrm>
            <a:off x="4500562" y="214290"/>
            <a:ext cx="3286148" cy="2730500"/>
          </a:xfrm>
          <a:prstGeom prst="rect">
            <a:avLst/>
          </a:prstGeom>
          <a:noFill/>
        </p:spPr>
      </p:pic>
      <p:sp>
        <p:nvSpPr>
          <p:cNvPr id="5" name="Oval 4"/>
          <p:cNvSpPr/>
          <p:nvPr/>
        </p:nvSpPr>
        <p:spPr>
          <a:xfrm>
            <a:off x="571472" y="285728"/>
            <a:ext cx="3000396" cy="25717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rPr>
              <a:t>Η μεταμοντέρνα στροφή στη θεωρία της επιστήμης</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στις</a:t>
            </a:r>
            <a:br>
              <a:rPr lang="el-GR" dirty="0" smtClean="0"/>
            </a:br>
            <a:r>
              <a:rPr lang="el-GR" dirty="0" smtClean="0"/>
              <a:t>θετικές επιστήμες</a:t>
            </a:r>
            <a:endParaRPr lang="en-US" dirty="0"/>
          </a:p>
        </p:txBody>
      </p:sp>
      <p:sp>
        <p:nvSpPr>
          <p:cNvPr id="4" name="Rectangle 3"/>
          <p:cNvSpPr/>
          <p:nvPr/>
        </p:nvSpPr>
        <p:spPr>
          <a:xfrm>
            <a:off x="785786" y="1428736"/>
            <a:ext cx="7858180" cy="5072098"/>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smtClean="0">
                <a:solidFill>
                  <a:schemeClr val="bg1"/>
                </a:solidFill>
              </a:rPr>
              <a:t>Ένα παράδειγμα</a:t>
            </a:r>
            <a:r>
              <a:rPr lang="en-GB" sz="2600" b="1" dirty="0" smtClean="0">
                <a:solidFill>
                  <a:schemeClr val="bg1"/>
                </a:solidFill>
              </a:rPr>
              <a:t>: </a:t>
            </a:r>
            <a:r>
              <a:rPr lang="el-GR" sz="2600" b="1" dirty="0" smtClean="0">
                <a:solidFill>
                  <a:schemeClr val="bg1"/>
                </a:solidFill>
              </a:rPr>
              <a:t>Η Κβαντική Θεωρία</a:t>
            </a:r>
          </a:p>
          <a:p>
            <a:pPr algn="ctr"/>
            <a:endParaRPr lang="en-GB" sz="2600" dirty="0" smtClean="0">
              <a:solidFill>
                <a:schemeClr val="bg1"/>
              </a:solidFill>
            </a:endParaRPr>
          </a:p>
          <a:p>
            <a:pPr algn="ctr"/>
            <a:r>
              <a:rPr lang="el-GR" sz="2600" dirty="0" smtClean="0">
                <a:solidFill>
                  <a:schemeClr val="bg1"/>
                </a:solidFill>
              </a:rPr>
              <a:t>Αφήνοντας πίσω μας τις βεβαιότητες της κλασσικής φυσικής, περνάμε πλέον στην κβαντική θεωρία, «έναν περίεργο κόσμο, έναν κόσμο απροσδιόριστο, του οποίου οι (σχεδόν ενοχλητικοί) νόμοι φαίνεται όχι μόνο να αναιρούν αλλά και να χλευάζουν τα παραδοσιακά όρια του χώρου, </a:t>
            </a:r>
            <a:endParaRPr lang="en-GB" sz="2600" dirty="0" smtClean="0">
              <a:solidFill>
                <a:schemeClr val="bg1"/>
              </a:solidFill>
            </a:endParaRPr>
          </a:p>
          <a:p>
            <a:pPr algn="ctr"/>
            <a:r>
              <a:rPr lang="el-GR" sz="2600" dirty="0" smtClean="0">
                <a:solidFill>
                  <a:schemeClr val="bg1"/>
                </a:solidFill>
              </a:rPr>
              <a:t>του χρόνου και της ύλης» </a:t>
            </a:r>
          </a:p>
          <a:p>
            <a:pPr algn="ctr"/>
            <a:r>
              <a:rPr lang="el-GR" sz="2600" dirty="0" smtClean="0">
                <a:solidFill>
                  <a:schemeClr val="bg1"/>
                </a:solidFill>
              </a:rPr>
              <a:t>(</a:t>
            </a:r>
            <a:r>
              <a:rPr lang="en-GB" sz="2600" dirty="0" err="1" smtClean="0">
                <a:solidFill>
                  <a:schemeClr val="bg1"/>
                </a:solidFill>
              </a:rPr>
              <a:t>Zohar</a:t>
            </a:r>
            <a:r>
              <a:rPr lang="en-GB" sz="2600" dirty="0" smtClean="0">
                <a:solidFill>
                  <a:schemeClr val="bg1"/>
                </a:solidFill>
              </a:rPr>
              <a:t> &amp; Marshall, </a:t>
            </a:r>
            <a:r>
              <a:rPr lang="en-GB" sz="2600" i="1" dirty="0" smtClean="0">
                <a:solidFill>
                  <a:schemeClr val="bg1"/>
                </a:solidFill>
              </a:rPr>
              <a:t>The Quantum Society</a:t>
            </a:r>
            <a:r>
              <a:rPr lang="en-GB" sz="2600" dirty="0" smtClean="0">
                <a:solidFill>
                  <a:schemeClr val="bg1"/>
                </a:solidFill>
              </a:rPr>
              <a:t>, 1994)</a:t>
            </a:r>
            <a:r>
              <a:rPr lang="el-GR" sz="2600" dirty="0" smtClean="0">
                <a:solidFill>
                  <a:schemeClr val="bg1"/>
                </a:solidFill>
              </a:rPr>
              <a:t> </a:t>
            </a:r>
            <a:r>
              <a:rPr lang="en-GB" sz="2600" dirty="0" smtClean="0">
                <a:solidFill>
                  <a:schemeClr val="bg1"/>
                </a:solidFill>
              </a:rPr>
              <a:t>.</a:t>
            </a:r>
            <a:endParaRPr lang="en-US" sz="26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στις</a:t>
            </a:r>
            <a:br>
              <a:rPr lang="el-GR" dirty="0" smtClean="0"/>
            </a:br>
            <a:r>
              <a:rPr lang="el-GR" dirty="0" smtClean="0"/>
              <a:t>κοινωνικές επιστήμες</a:t>
            </a:r>
            <a:endParaRPr lang="en-US" dirty="0"/>
          </a:p>
        </p:txBody>
      </p:sp>
      <p:sp>
        <p:nvSpPr>
          <p:cNvPr id="3" name="Rectangle 2"/>
          <p:cNvSpPr/>
          <p:nvPr/>
        </p:nvSpPr>
        <p:spPr>
          <a:xfrm>
            <a:off x="642910" y="1643050"/>
            <a:ext cx="8072494" cy="45720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bg1"/>
                </a:solidFill>
              </a:rPr>
              <a:t>ΒΑΣΙΚΕΣ ΕΝΝΟΙΕΣ</a:t>
            </a:r>
          </a:p>
          <a:p>
            <a:pPr algn="ctr">
              <a:buFont typeface="Arial" pitchFamily="34" charset="0"/>
              <a:buChar char="•"/>
            </a:pPr>
            <a:endParaRPr lang="en-GB" sz="2800" dirty="0" smtClean="0">
              <a:solidFill>
                <a:schemeClr val="bg1"/>
              </a:solidFill>
            </a:endParaRPr>
          </a:p>
          <a:p>
            <a:pPr algn="ctr">
              <a:buFont typeface="Arial" pitchFamily="34" charset="0"/>
              <a:buChar char="•"/>
            </a:pPr>
            <a:r>
              <a:rPr lang="el-GR" sz="2800" dirty="0" smtClean="0">
                <a:solidFill>
                  <a:schemeClr val="bg1"/>
                </a:solidFill>
              </a:rPr>
              <a:t>Υποκειμενικότητα </a:t>
            </a:r>
          </a:p>
          <a:p>
            <a:pPr algn="ctr"/>
            <a:endParaRPr lang="el-GR" sz="2800" dirty="0" smtClean="0">
              <a:solidFill>
                <a:schemeClr val="bg1"/>
              </a:solidFill>
            </a:endParaRPr>
          </a:p>
          <a:p>
            <a:pPr algn="ctr">
              <a:buFont typeface="Arial" pitchFamily="34" charset="0"/>
              <a:buChar char="•"/>
            </a:pPr>
            <a:r>
              <a:rPr lang="el-GR" sz="2800" dirty="0" smtClean="0">
                <a:solidFill>
                  <a:schemeClr val="bg1"/>
                </a:solidFill>
              </a:rPr>
              <a:t>Πολυπλοκότητα</a:t>
            </a:r>
          </a:p>
          <a:p>
            <a:pPr algn="ctr"/>
            <a:endParaRPr lang="el-GR" sz="2800" dirty="0" smtClean="0">
              <a:solidFill>
                <a:schemeClr val="bg1"/>
              </a:solidFill>
            </a:endParaRPr>
          </a:p>
          <a:p>
            <a:pPr algn="ctr">
              <a:buFont typeface="Arial" pitchFamily="34" charset="0"/>
              <a:buChar char="•"/>
            </a:pPr>
            <a:r>
              <a:rPr lang="el-GR" sz="2800" dirty="0" smtClean="0">
                <a:solidFill>
                  <a:schemeClr val="bg1"/>
                </a:solidFill>
              </a:rPr>
              <a:t>Διαφορετικότητα</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Υποκειμενικότητα</a:t>
            </a:r>
            <a:endParaRPr lang="en-US" dirty="0"/>
          </a:p>
        </p:txBody>
      </p:sp>
      <p:sp>
        <p:nvSpPr>
          <p:cNvPr id="4" name="Rectangle 3"/>
          <p:cNvSpPr/>
          <p:nvPr/>
        </p:nvSpPr>
        <p:spPr>
          <a:xfrm>
            <a:off x="1071538" y="2428868"/>
            <a:ext cx="7500990" cy="2215991"/>
          </a:xfrm>
          <a:prstGeom prst="rect">
            <a:avLst/>
          </a:prstGeom>
          <a:solidFill>
            <a:schemeClr val="tx1">
              <a:lumMod val="85000"/>
            </a:schemeClr>
          </a:solidFill>
        </p:spPr>
        <p:txBody>
          <a:bodyPr wrap="square">
            <a:spAutoFit/>
          </a:bodyPr>
          <a:lstStyle/>
          <a:p>
            <a:pPr algn="ctr"/>
            <a:r>
              <a:rPr lang="el-GR" sz="3000" dirty="0" smtClean="0">
                <a:solidFill>
                  <a:schemeClr val="bg1"/>
                </a:solidFill>
              </a:rPr>
              <a:t>Δεν υπάρχει (μία και μόνο) επιστημονική αλήθεια για τον άνθρωπο και τη ζωή του. </a:t>
            </a:r>
          </a:p>
          <a:p>
            <a:pPr algn="ctr"/>
            <a:r>
              <a:rPr lang="el-GR" sz="3000" dirty="0" smtClean="0">
                <a:solidFill>
                  <a:schemeClr val="bg1"/>
                </a:solidFill>
              </a:rPr>
              <a:t>Αντίθετα, υπάρχουν πολλές δυνατότητες ερμηνείας του ανθρώπου και της ζωής του.</a:t>
            </a:r>
          </a:p>
          <a:p>
            <a:pPr algn="ctr"/>
            <a:endParaRPr lang="el-GR"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Πολυπλοκότητα</a:t>
            </a:r>
            <a:endParaRPr lang="en-US" dirty="0"/>
          </a:p>
        </p:txBody>
      </p:sp>
      <p:sp>
        <p:nvSpPr>
          <p:cNvPr id="3" name="Rectangle 2"/>
          <p:cNvSpPr/>
          <p:nvPr/>
        </p:nvSpPr>
        <p:spPr>
          <a:xfrm>
            <a:off x="571472" y="2357430"/>
            <a:ext cx="8358246" cy="2369880"/>
          </a:xfrm>
          <a:prstGeom prst="rect">
            <a:avLst/>
          </a:prstGeom>
          <a:solidFill>
            <a:schemeClr val="tx1">
              <a:lumMod val="85000"/>
            </a:schemeClr>
          </a:solidFill>
        </p:spPr>
        <p:txBody>
          <a:bodyPr wrap="square">
            <a:spAutoFit/>
          </a:bodyPr>
          <a:lstStyle/>
          <a:p>
            <a:pPr algn="ctr">
              <a:buFont typeface="Arial" pitchFamily="34" charset="0"/>
              <a:buChar char="•"/>
            </a:pPr>
            <a:endParaRPr lang="el-GR" dirty="0" smtClean="0">
              <a:solidFill>
                <a:schemeClr val="bg1"/>
              </a:solidFill>
            </a:endParaRPr>
          </a:p>
          <a:p>
            <a:pPr algn="ctr"/>
            <a:r>
              <a:rPr lang="el-GR" sz="2800" dirty="0" smtClean="0">
                <a:solidFill>
                  <a:schemeClr val="bg1"/>
                </a:solidFill>
              </a:rPr>
              <a:t>Δεν μπορούμε να δημιουργήσουμε ξεκάθαρη εικόνα για τον άνθρωπο και τη ζωή του </a:t>
            </a:r>
          </a:p>
          <a:p>
            <a:pPr algn="ctr"/>
            <a:r>
              <a:rPr lang="el-GR" sz="2800" dirty="0" smtClean="0">
                <a:solidFill>
                  <a:schemeClr val="bg1"/>
                </a:solidFill>
              </a:rPr>
              <a:t>γιατί και οι δύο αυτές έννοιες είναι σύνθετες </a:t>
            </a:r>
          </a:p>
          <a:p>
            <a:pPr algn="ctr"/>
            <a:r>
              <a:rPr lang="el-GR" sz="2800" dirty="0" smtClean="0">
                <a:solidFill>
                  <a:schemeClr val="bg1"/>
                </a:solidFill>
              </a:rPr>
              <a:t>και πολύπλοκες.</a:t>
            </a:r>
            <a:endParaRPr lang="el-GR" sz="2800" u="sng" dirty="0" smtClean="0">
              <a:solidFill>
                <a:schemeClr val="bg1"/>
              </a:solidFill>
            </a:endParaRPr>
          </a:p>
          <a:p>
            <a:pPr algn="ctr"/>
            <a:endParaRPr lang="el-GR"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Διαφορετικότητα</a:t>
            </a:r>
            <a:endParaRPr lang="en-US" dirty="0"/>
          </a:p>
        </p:txBody>
      </p:sp>
      <p:sp>
        <p:nvSpPr>
          <p:cNvPr id="3" name="Rectangle 2"/>
          <p:cNvSpPr/>
          <p:nvPr/>
        </p:nvSpPr>
        <p:spPr>
          <a:xfrm>
            <a:off x="500034" y="2690336"/>
            <a:ext cx="8429684" cy="1815882"/>
          </a:xfrm>
          <a:prstGeom prst="rect">
            <a:avLst/>
          </a:prstGeom>
          <a:solidFill>
            <a:schemeClr val="tx1">
              <a:lumMod val="85000"/>
            </a:schemeClr>
          </a:solidFill>
        </p:spPr>
        <p:txBody>
          <a:bodyPr wrap="square">
            <a:spAutoFit/>
          </a:bodyPr>
          <a:lstStyle/>
          <a:p>
            <a:pPr algn="ctr"/>
            <a:r>
              <a:rPr lang="el-GR" sz="2800" dirty="0" smtClean="0">
                <a:solidFill>
                  <a:schemeClr val="bg1"/>
                </a:solidFill>
              </a:rPr>
              <a:t>Χρειάζεται σεβασμός προς το διαφορετιικό, </a:t>
            </a:r>
          </a:p>
          <a:p>
            <a:pPr algn="ctr"/>
            <a:r>
              <a:rPr lang="el-GR" sz="2800" dirty="0" smtClean="0">
                <a:solidFill>
                  <a:schemeClr val="bg1"/>
                </a:solidFill>
              </a:rPr>
              <a:t>καθώς δεν υπάρχει ανώτερο και κατώτερο, </a:t>
            </a:r>
          </a:p>
          <a:p>
            <a:pPr algn="ctr"/>
            <a:r>
              <a:rPr lang="el-GR" sz="2800" dirty="0" smtClean="0">
                <a:solidFill>
                  <a:schemeClr val="bg1"/>
                </a:solidFill>
              </a:rPr>
              <a:t>καλύτερο και χειρότερο, σωστό και λάθος, </a:t>
            </a:r>
          </a:p>
          <a:p>
            <a:pPr algn="ctr"/>
            <a:r>
              <a:rPr lang="el-GR" sz="2800" dirty="0" smtClean="0">
                <a:solidFill>
                  <a:schemeClr val="bg1"/>
                </a:solidFill>
              </a:rPr>
              <a:t>κανονικό και ανώμαλο.</a:t>
            </a:r>
            <a:endParaRPr lang="el-GR" sz="2800" u="sng"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στις</a:t>
            </a:r>
            <a:br>
              <a:rPr lang="el-GR" dirty="0" smtClean="0"/>
            </a:br>
            <a:r>
              <a:rPr lang="el-GR" dirty="0" smtClean="0"/>
              <a:t>κοινωνικές επιστήμες</a:t>
            </a:r>
            <a:endParaRPr lang="en-US" dirty="0"/>
          </a:p>
        </p:txBody>
      </p:sp>
      <p:sp>
        <p:nvSpPr>
          <p:cNvPr id="3" name="Rectangle 2"/>
          <p:cNvSpPr/>
          <p:nvPr/>
        </p:nvSpPr>
        <p:spPr>
          <a:xfrm>
            <a:off x="642910" y="1643050"/>
            <a:ext cx="8072494" cy="45720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bg1"/>
                </a:solidFill>
              </a:rPr>
              <a:t> </a:t>
            </a:r>
            <a:r>
              <a:rPr lang="el-GR" sz="2600" dirty="0" smtClean="0">
                <a:solidFill>
                  <a:schemeClr val="bg1"/>
                </a:solidFill>
              </a:rPr>
              <a:t>«</a:t>
            </a:r>
            <a:r>
              <a:rPr lang="el-GR" sz="2800" dirty="0" smtClean="0">
                <a:solidFill>
                  <a:schemeClr val="bg1"/>
                </a:solidFill>
              </a:rPr>
              <a:t>Διάλυση της ουσίας του Εγώ. </a:t>
            </a:r>
          </a:p>
          <a:p>
            <a:pPr algn="ctr"/>
            <a:r>
              <a:rPr lang="el-GR" sz="2800" dirty="0" smtClean="0">
                <a:solidFill>
                  <a:schemeClr val="bg1"/>
                </a:solidFill>
              </a:rPr>
              <a:t>Δεν μπορεί να υπάρξει ολοκλήρωση </a:t>
            </a:r>
          </a:p>
          <a:p>
            <a:pPr algn="ctr"/>
            <a:r>
              <a:rPr lang="el-GR" sz="2800" dirty="0" smtClean="0">
                <a:solidFill>
                  <a:schemeClr val="bg1"/>
                </a:solidFill>
              </a:rPr>
              <a:t>της προσωπικότητας, </a:t>
            </a:r>
          </a:p>
          <a:p>
            <a:pPr algn="ctr"/>
            <a:r>
              <a:rPr lang="el-GR" sz="2800" dirty="0" smtClean="0">
                <a:solidFill>
                  <a:schemeClr val="bg1"/>
                </a:solidFill>
              </a:rPr>
              <a:t>δεν μπορεί να διαμορφωθεί </a:t>
            </a:r>
          </a:p>
          <a:p>
            <a:pPr algn="ctr"/>
            <a:r>
              <a:rPr lang="el-GR" sz="2800" dirty="0" smtClean="0">
                <a:solidFill>
                  <a:schemeClr val="bg1"/>
                </a:solidFill>
              </a:rPr>
              <a:t>ένα πάγιο αίσθημα ταυτότητας. </a:t>
            </a:r>
          </a:p>
          <a:p>
            <a:pPr algn="ctr"/>
            <a:r>
              <a:rPr lang="el-GR" sz="2800" dirty="0" smtClean="0">
                <a:solidFill>
                  <a:schemeClr val="bg1"/>
                </a:solidFill>
              </a:rPr>
              <a:t>Το εγώ εμπεριέχει διάφορες ταυτότητες, είναι κατακερματισμένο όπως κατακερματισμένος είναι και ο κόσμος γύρω του» </a:t>
            </a:r>
          </a:p>
          <a:p>
            <a:pPr algn="ctr"/>
            <a:r>
              <a:rPr lang="el-GR" sz="2800" dirty="0" smtClean="0">
                <a:solidFill>
                  <a:schemeClr val="bg1"/>
                </a:solidFill>
              </a:rPr>
              <a:t>(Κονδύλης 2000, 129)</a:t>
            </a:r>
            <a:endParaRPr lang="en-US" sz="2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MARIOS\Pictures\hirosh 1.jpg"/>
          <p:cNvPicPr>
            <a:picLocks noChangeAspect="1" noChangeArrowheads="1"/>
          </p:cNvPicPr>
          <p:nvPr/>
        </p:nvPicPr>
        <p:blipFill>
          <a:blip r:embed="rId2"/>
          <a:srcRect/>
          <a:stretch>
            <a:fillRect/>
          </a:stretch>
        </p:blipFill>
        <p:spPr bwMode="auto">
          <a:xfrm>
            <a:off x="357158" y="285728"/>
            <a:ext cx="4643470" cy="3286148"/>
          </a:xfrm>
          <a:prstGeom prst="rect">
            <a:avLst/>
          </a:prstGeom>
          <a:noFill/>
        </p:spPr>
      </p:pic>
      <p:pic>
        <p:nvPicPr>
          <p:cNvPr id="15365" name="Picture 5" descr="C:\Users\MARIOS\Pictures\hirosh 2.jpg"/>
          <p:cNvPicPr>
            <a:picLocks noChangeAspect="1" noChangeArrowheads="1"/>
          </p:cNvPicPr>
          <p:nvPr/>
        </p:nvPicPr>
        <p:blipFill>
          <a:blip r:embed="rId3"/>
          <a:srcRect/>
          <a:stretch>
            <a:fillRect/>
          </a:stretch>
        </p:blipFill>
        <p:spPr bwMode="auto">
          <a:xfrm>
            <a:off x="357158" y="3714752"/>
            <a:ext cx="4673600" cy="2889248"/>
          </a:xfrm>
          <a:prstGeom prst="rect">
            <a:avLst/>
          </a:prstGeom>
          <a:noFill/>
        </p:spPr>
      </p:pic>
      <p:pic>
        <p:nvPicPr>
          <p:cNvPr id="15366" name="Picture 6" descr="C:\Users\MARIOS\Pictures\hirosh 3.jpg"/>
          <p:cNvPicPr>
            <a:picLocks noChangeAspect="1" noChangeArrowheads="1"/>
          </p:cNvPicPr>
          <p:nvPr/>
        </p:nvPicPr>
        <p:blipFill>
          <a:blip r:embed="rId4"/>
          <a:srcRect/>
          <a:stretch>
            <a:fillRect/>
          </a:stretch>
        </p:blipFill>
        <p:spPr bwMode="auto">
          <a:xfrm>
            <a:off x="5429256" y="3571876"/>
            <a:ext cx="3111500" cy="3103562"/>
          </a:xfrm>
          <a:prstGeom prst="rect">
            <a:avLst/>
          </a:prstGeom>
          <a:noFill/>
        </p:spPr>
      </p:pic>
      <p:pic>
        <p:nvPicPr>
          <p:cNvPr id="15367" name="Picture 7" descr="C:\Users\MARIOS\Pictures\hirosh 4.jpg"/>
          <p:cNvPicPr>
            <a:picLocks noChangeAspect="1" noChangeArrowheads="1"/>
          </p:cNvPicPr>
          <p:nvPr/>
        </p:nvPicPr>
        <p:blipFill>
          <a:blip r:embed="rId5"/>
          <a:srcRect/>
          <a:stretch>
            <a:fillRect/>
          </a:stretch>
        </p:blipFill>
        <p:spPr bwMode="auto">
          <a:xfrm>
            <a:off x="5429256" y="285728"/>
            <a:ext cx="3071834" cy="314327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στη</a:t>
            </a:r>
            <a:br>
              <a:rPr lang="el-GR" dirty="0" smtClean="0"/>
            </a:br>
            <a:r>
              <a:rPr lang="el-GR" dirty="0" smtClean="0"/>
              <a:t>λογοτεχνία και την ποίηση</a:t>
            </a:r>
            <a:endParaRPr lang="en-US" dirty="0"/>
          </a:p>
        </p:txBody>
      </p:sp>
      <p:sp>
        <p:nvSpPr>
          <p:cNvPr id="3" name="Rectangle 2"/>
          <p:cNvSpPr/>
          <p:nvPr/>
        </p:nvSpPr>
        <p:spPr>
          <a:xfrm>
            <a:off x="428596" y="1500174"/>
            <a:ext cx="8286808" cy="45720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bg1"/>
                </a:solidFill>
              </a:rPr>
              <a:t>ΠΟΙΗΣΗ</a:t>
            </a:r>
          </a:p>
          <a:p>
            <a:pPr algn="ctr"/>
            <a:endParaRPr lang="el-GR" sz="2800" dirty="0" smtClean="0">
              <a:solidFill>
                <a:schemeClr val="bg1"/>
              </a:solidFill>
            </a:endParaRPr>
          </a:p>
          <a:p>
            <a:pPr algn="ctr">
              <a:buFont typeface="Arial" pitchFamily="34" charset="0"/>
              <a:buChar char="•"/>
            </a:pPr>
            <a:r>
              <a:rPr lang="el-GR" sz="2800" dirty="0" smtClean="0">
                <a:solidFill>
                  <a:schemeClr val="bg1"/>
                </a:solidFill>
              </a:rPr>
              <a:t>Στίχος δίχως όριο</a:t>
            </a:r>
          </a:p>
          <a:p>
            <a:pPr algn="ctr">
              <a:buFont typeface="Arial" pitchFamily="34" charset="0"/>
              <a:buChar char="•"/>
            </a:pPr>
            <a:r>
              <a:rPr lang="el-GR" sz="2800" dirty="0" smtClean="0">
                <a:solidFill>
                  <a:schemeClr val="bg1"/>
                </a:solidFill>
              </a:rPr>
              <a:t>Πρότυπο του ποιήματος γίνεται ο ελεύθερος συνειρμός</a:t>
            </a:r>
          </a:p>
          <a:p>
            <a:pPr algn="ctr">
              <a:buFont typeface="Arial" pitchFamily="34" charset="0"/>
              <a:buChar char="•"/>
            </a:pPr>
            <a:r>
              <a:rPr lang="el-GR" sz="2800" dirty="0" smtClean="0">
                <a:solidFill>
                  <a:schemeClr val="bg1"/>
                </a:solidFill>
              </a:rPr>
              <a:t>Χαλάρωση της σύνταξης</a:t>
            </a:r>
          </a:p>
          <a:p>
            <a:pPr algn="ctr">
              <a:buFont typeface="Arial" pitchFamily="34" charset="0"/>
              <a:buChar char="•"/>
            </a:pPr>
            <a:r>
              <a:rPr lang="el-GR" sz="2800" dirty="0" smtClean="0">
                <a:solidFill>
                  <a:schemeClr val="bg1"/>
                </a:solidFill>
              </a:rPr>
              <a:t>Αποσπασματικές και παραμορφωμένες προτάσεις</a:t>
            </a:r>
          </a:p>
          <a:p>
            <a:pPr algn="ctr">
              <a:buFont typeface="Arial" pitchFamily="34" charset="0"/>
              <a:buChar char="•"/>
            </a:pPr>
            <a:r>
              <a:rPr lang="el-GR" sz="2800" dirty="0" smtClean="0">
                <a:solidFill>
                  <a:schemeClr val="bg1"/>
                </a:solidFill>
              </a:rPr>
              <a:t>Συμπαράταξη λέξεων που δεν ταιριάζουν ούτε γραμματικά ούτε λογικά</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500042"/>
            <a:ext cx="8072494" cy="5857916"/>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bg1"/>
                </a:solidFill>
              </a:rPr>
              <a:t>Ανδρέας Εμπειρίκος</a:t>
            </a:r>
            <a:r>
              <a:rPr lang="en-GB" sz="2800" dirty="0" smtClean="0">
                <a:solidFill>
                  <a:schemeClr val="bg1"/>
                </a:solidFill>
              </a:rPr>
              <a:t>, </a:t>
            </a:r>
            <a:r>
              <a:rPr lang="el-GR" sz="2800" i="1" dirty="0" smtClean="0">
                <a:solidFill>
                  <a:schemeClr val="bg1"/>
                </a:solidFill>
              </a:rPr>
              <a:t>Υψικάμινος, </a:t>
            </a:r>
            <a:r>
              <a:rPr lang="el-GR" sz="2800" dirty="0" smtClean="0">
                <a:solidFill>
                  <a:schemeClr val="bg1"/>
                </a:solidFill>
              </a:rPr>
              <a:t>1928</a:t>
            </a:r>
          </a:p>
          <a:p>
            <a:pPr algn="ctr"/>
            <a:endParaRPr lang="el-GR" sz="2800" dirty="0" smtClean="0">
              <a:solidFill>
                <a:schemeClr val="bg1"/>
              </a:solidFill>
            </a:endParaRPr>
          </a:p>
          <a:p>
            <a:pPr algn="ctr"/>
            <a:r>
              <a:rPr lang="el-GR" sz="2200" b="1" dirty="0" smtClean="0">
                <a:solidFill>
                  <a:schemeClr val="bg1"/>
                </a:solidFill>
              </a:rPr>
              <a:t>ΠΑΡΟΥΣΙΑ ΑΓΓΕΛΩΝ ΕΝΤΟΣ ΑΤΜΟΜΗΧΑΝΗΣ</a:t>
            </a:r>
            <a:r>
              <a:rPr lang="el-GR" sz="2800" b="1" dirty="0" smtClean="0">
                <a:solidFill>
                  <a:schemeClr val="bg1"/>
                </a:solidFill>
              </a:rPr>
              <a:t>   </a:t>
            </a:r>
            <a:endParaRPr lang="el-GR" sz="2800" dirty="0" smtClean="0">
              <a:solidFill>
                <a:schemeClr val="bg1"/>
              </a:solidFill>
            </a:endParaRPr>
          </a:p>
          <a:p>
            <a:pPr algn="ctr"/>
            <a:r>
              <a:rPr lang="el-GR" sz="2800" dirty="0" smtClean="0">
                <a:solidFill>
                  <a:schemeClr val="bg1"/>
                </a:solidFill>
              </a:rPr>
              <a:t> </a:t>
            </a:r>
          </a:p>
          <a:p>
            <a:pPr algn="ctr"/>
            <a:r>
              <a:rPr lang="el-GR" sz="2000" dirty="0" smtClean="0">
                <a:solidFill>
                  <a:schemeClr val="bg1"/>
                </a:solidFill>
              </a:rPr>
              <a:t>«Όταν με την βαρύτητα του ανέμου που συναρπάζει τα φρόκαλα μέσ’ απ’ τα πόδια των μανάδων εσάλπησε το πεφταστέρι τις τελευταίες εντολές των θεανθρώπων σηκώθηκε υπερήφανος ο φθόγγος και μ’ ευκαμψία τελείου μηχανικού λεπτολογήματος παρέσυρε την ευτυχία προς τα πελάγη μιας παμμεγίστης παλιρροίας. Τότε συνέβη να φτερνισθούν οι φυσητήρες και όλα τα κήτη ανέστρεψαν την κοιλιά τους και κατεποντίσθησαν αύτανδρα τα περασμένα κουφάρια υπέρ της αναγεννήσεως της ευτυχίας υπέρ της εκπληρώσεως  των εσχατιών υπέρ της ειρήνης υπέρ της αμαυρώσεως υπέρ της εκλάμψεως της αληθείας υπέρ της κατισχύσεως των ρόδων και της μαγικής αράχνης εν έτει χαράς για τον αιώνα των μεγάλων ολισθημάτων των κυμάτων επάνω στα στεκούμενα καράβια».</a:t>
            </a:r>
            <a:r>
              <a:rPr lang="el-GR" sz="2000" dirty="0" smtClean="0"/>
              <a:t/>
            </a:r>
            <a:br>
              <a:rPr lang="el-GR" sz="2000" dirty="0" smtClean="0"/>
            </a:br>
            <a:r>
              <a:rPr lang="el-GR" sz="1500" dirty="0" smtClean="0"/>
              <a:t/>
            </a:r>
            <a:br>
              <a:rPr lang="el-GR" sz="1500" dirty="0" smtClean="0"/>
            </a:br>
            <a:endParaRPr lang="el-GR" sz="1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στη</a:t>
            </a:r>
            <a:br>
              <a:rPr lang="el-GR" dirty="0" smtClean="0"/>
            </a:br>
            <a:r>
              <a:rPr lang="el-GR" dirty="0" smtClean="0"/>
              <a:t>λογοτεχνία και την ποίηση</a:t>
            </a:r>
            <a:endParaRPr lang="en-US" dirty="0"/>
          </a:p>
        </p:txBody>
      </p:sp>
      <p:sp>
        <p:nvSpPr>
          <p:cNvPr id="3" name="Rectangle 2"/>
          <p:cNvSpPr/>
          <p:nvPr/>
        </p:nvSpPr>
        <p:spPr>
          <a:xfrm>
            <a:off x="428596" y="1500174"/>
            <a:ext cx="8286808" cy="45720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bg1"/>
                </a:solidFill>
              </a:rPr>
              <a:t>ΛΟΓΟΤΕΧΝΙΑ</a:t>
            </a:r>
          </a:p>
          <a:p>
            <a:pPr algn="ctr"/>
            <a:endParaRPr lang="el-GR" sz="2800" dirty="0" smtClean="0">
              <a:solidFill>
                <a:schemeClr val="bg1"/>
              </a:solidFill>
            </a:endParaRPr>
          </a:p>
          <a:p>
            <a:pPr algn="ctr">
              <a:buFont typeface="Arial" pitchFamily="34" charset="0"/>
              <a:buChar char="•"/>
            </a:pPr>
            <a:r>
              <a:rPr lang="el-GR" sz="2800" dirty="0" smtClean="0">
                <a:solidFill>
                  <a:schemeClr val="bg1"/>
                </a:solidFill>
              </a:rPr>
              <a:t>Έμφαση στην ασυνέχεια και στο τυχαίο</a:t>
            </a:r>
          </a:p>
          <a:p>
            <a:pPr algn="ctr"/>
            <a:endParaRPr lang="el-GR" sz="2800" dirty="0" smtClean="0">
              <a:solidFill>
                <a:schemeClr val="bg1"/>
              </a:solidFill>
            </a:endParaRPr>
          </a:p>
          <a:p>
            <a:pPr algn="ctr">
              <a:buFont typeface="Arial" pitchFamily="34" charset="0"/>
              <a:buChar char="•"/>
            </a:pPr>
            <a:r>
              <a:rPr lang="el-GR" sz="2800" dirty="0" smtClean="0">
                <a:solidFill>
                  <a:schemeClr val="bg1"/>
                </a:solidFill>
              </a:rPr>
              <a:t>Στροφή προς τον εσωτερικό κόσμο</a:t>
            </a:r>
          </a:p>
          <a:p>
            <a:pPr algn="ctr">
              <a:buFont typeface="Arial" pitchFamily="34" charset="0"/>
              <a:buChar char="•"/>
            </a:pPr>
            <a:endParaRPr lang="el-GR" sz="2800" dirty="0" smtClean="0">
              <a:solidFill>
                <a:schemeClr val="bg1"/>
              </a:solidFill>
            </a:endParaRPr>
          </a:p>
          <a:p>
            <a:pPr algn="ctr">
              <a:buFont typeface="Arial" pitchFamily="34" charset="0"/>
              <a:buChar char="•"/>
            </a:pPr>
            <a:r>
              <a:rPr lang="el-GR" sz="2800" dirty="0" smtClean="0">
                <a:solidFill>
                  <a:schemeClr val="bg1"/>
                </a:solidFill>
              </a:rPr>
              <a:t>Στροφή προς την ψυχολογία και το «υπαρξιακό»</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500042"/>
            <a:ext cx="8072494" cy="5857916"/>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rPr>
              <a:t>Walter Benjamin, </a:t>
            </a:r>
            <a:r>
              <a:rPr lang="el-GR" sz="2800" i="1" dirty="0" smtClean="0">
                <a:solidFill>
                  <a:schemeClr val="bg1"/>
                </a:solidFill>
              </a:rPr>
              <a:t>Μονόδρομος, </a:t>
            </a:r>
            <a:r>
              <a:rPr lang="el-GR" sz="2800" dirty="0" smtClean="0">
                <a:solidFill>
                  <a:schemeClr val="bg1"/>
                </a:solidFill>
              </a:rPr>
              <a:t>1928</a:t>
            </a:r>
          </a:p>
          <a:p>
            <a:pPr algn="ctr"/>
            <a:endParaRPr lang="el-GR" sz="2800" dirty="0" smtClean="0">
              <a:solidFill>
                <a:schemeClr val="bg1"/>
              </a:solidFill>
            </a:endParaRPr>
          </a:p>
          <a:p>
            <a:pPr algn="ctr"/>
            <a:r>
              <a:rPr lang="el-GR" sz="2800" dirty="0" smtClean="0">
                <a:solidFill>
                  <a:schemeClr val="bg1"/>
                </a:solidFill>
              </a:rPr>
              <a:t>«Σαν το ρολόϊ της ζωής που πάνω του τρέχουν γοργά τα δευτερόλεπτα, κρέμεται πάνω από τα πρόσωπα του μυθιστορήματος ο αριθμός της σελίδας. Ποιός αναγνώστης, δεν του’χει ρίξει κάποτε, μια φευγαλέα, φοβισμένη ματιά?»</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500042"/>
            <a:ext cx="8072494" cy="5857916"/>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700" dirty="0" smtClean="0">
                <a:solidFill>
                  <a:schemeClr val="bg1"/>
                </a:solidFill>
              </a:rPr>
              <a:t>«Καθώς η πλοκή ως παράγοντας της μυθιστορηματικής σύνθεσης υποβιβάζεται ή εκλείπει, ξεθωριάζει ή χάνεται και η περιγραφή του κοινωνικού και ιστορικού περίγυρου, μέσα στον οποίο διαδραματιζόταν η πλοκή. </a:t>
            </a:r>
          </a:p>
          <a:p>
            <a:pPr algn="ctr"/>
            <a:r>
              <a:rPr lang="el-GR" sz="2700" dirty="0" smtClean="0">
                <a:solidFill>
                  <a:schemeClr val="bg1"/>
                </a:solidFill>
              </a:rPr>
              <a:t>Το μυθιστόρημα στρέφεται κυρίως ή αποκλειστικά στον εσωτερικό κόσμο, γίνεται ψυχολογικό με έννοια άκρως υποκειμενική» </a:t>
            </a:r>
          </a:p>
          <a:p>
            <a:pPr algn="ctr"/>
            <a:r>
              <a:rPr lang="el-GR" sz="2700" dirty="0" smtClean="0">
                <a:solidFill>
                  <a:schemeClr val="bg1"/>
                </a:solidFill>
              </a:rPr>
              <a:t>(Κονδύλης 2000, 132).</a:t>
            </a: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στην</a:t>
            </a:r>
            <a:br>
              <a:rPr lang="el-GR" dirty="0" smtClean="0"/>
            </a:br>
            <a:r>
              <a:rPr lang="el-GR" dirty="0" smtClean="0"/>
              <a:t>αρχιτεκτονική</a:t>
            </a:r>
            <a:endParaRPr lang="en-US" dirty="0"/>
          </a:p>
        </p:txBody>
      </p:sp>
      <p:sp>
        <p:nvSpPr>
          <p:cNvPr id="3" name="Rectangle 2"/>
          <p:cNvSpPr/>
          <p:nvPr/>
        </p:nvSpPr>
        <p:spPr>
          <a:xfrm>
            <a:off x="428596" y="1500174"/>
            <a:ext cx="8286808" cy="45720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l-GR" sz="2800" dirty="0" smtClean="0">
                <a:solidFill>
                  <a:schemeClr val="bg1"/>
                </a:solidFill>
              </a:rPr>
              <a:t>Από το «πρακτικό/λειτουργικό» στο «αισθητικό»</a:t>
            </a:r>
          </a:p>
          <a:p>
            <a:pPr algn="ctr">
              <a:buFont typeface="Arial" pitchFamily="34" charset="0"/>
              <a:buChar char="•"/>
            </a:pPr>
            <a:endParaRPr lang="el-GR" sz="2800" dirty="0" smtClean="0">
              <a:solidFill>
                <a:schemeClr val="bg1"/>
              </a:solidFill>
            </a:endParaRPr>
          </a:p>
          <a:p>
            <a:pPr algn="ctr">
              <a:buFont typeface="Arial" pitchFamily="34" charset="0"/>
              <a:buChar char="•"/>
            </a:pPr>
            <a:r>
              <a:rPr lang="el-GR" sz="2800" dirty="0" smtClean="0">
                <a:solidFill>
                  <a:schemeClr val="bg1"/>
                </a:solidFill>
              </a:rPr>
              <a:t>Από το «αναγκαίο» στο «περιττό»</a:t>
            </a:r>
          </a:p>
          <a:p>
            <a:pPr algn="ctr">
              <a:buFont typeface="Arial" pitchFamily="34" charset="0"/>
              <a:buChar char="•"/>
            </a:pPr>
            <a:endParaRPr lang="el-GR" sz="2800" dirty="0" smtClean="0">
              <a:solidFill>
                <a:schemeClr val="bg1"/>
              </a:solidFill>
            </a:endParaRPr>
          </a:p>
          <a:p>
            <a:pPr algn="ctr">
              <a:buFont typeface="Arial" pitchFamily="34" charset="0"/>
              <a:buChar char="•"/>
            </a:pPr>
            <a:r>
              <a:rPr lang="el-GR" sz="2800" dirty="0" smtClean="0">
                <a:solidFill>
                  <a:schemeClr val="bg1"/>
                </a:solidFill>
              </a:rPr>
              <a:t>Από τη «συμμετρία» στην «ασυμμετρία»</a:t>
            </a:r>
          </a:p>
          <a:p>
            <a:pPr algn="ctr"/>
            <a:endParaRPr lang="el-GR" sz="2800" dirty="0" smtClean="0">
              <a:solidFill>
                <a:schemeClr val="bg1"/>
              </a:solidFill>
            </a:endParaRPr>
          </a:p>
          <a:p>
            <a:pPr algn="ctr">
              <a:buFont typeface="Arial" pitchFamily="34" charset="0"/>
              <a:buChar char="•"/>
            </a:pPr>
            <a:r>
              <a:rPr lang="el-GR" sz="2800" dirty="0" smtClean="0">
                <a:solidFill>
                  <a:schemeClr val="bg1"/>
                </a:solidFill>
              </a:rPr>
              <a:t>Από το «καθαρό» στο «υβριδικό»</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C:\Users\MARIOS\Pictures\Theory of CIV3\post mod archit 1.jpg"/>
          <p:cNvPicPr>
            <a:picLocks noChangeAspect="1" noChangeArrowheads="1"/>
          </p:cNvPicPr>
          <p:nvPr/>
        </p:nvPicPr>
        <p:blipFill>
          <a:blip r:embed="rId2"/>
          <a:srcRect/>
          <a:stretch>
            <a:fillRect/>
          </a:stretch>
        </p:blipFill>
        <p:spPr bwMode="auto">
          <a:xfrm>
            <a:off x="0" y="0"/>
            <a:ext cx="5486400" cy="3476625"/>
          </a:xfrm>
          <a:prstGeom prst="rect">
            <a:avLst/>
          </a:prstGeom>
          <a:noFill/>
        </p:spPr>
      </p:pic>
      <p:pic>
        <p:nvPicPr>
          <p:cNvPr id="21511" name="Picture 7" descr="C:\Users\MARIOS\Pictures\Theory of CIV3\post modern arch2.jpg"/>
          <p:cNvPicPr>
            <a:picLocks noChangeAspect="1" noChangeArrowheads="1"/>
          </p:cNvPicPr>
          <p:nvPr/>
        </p:nvPicPr>
        <p:blipFill>
          <a:blip r:embed="rId3"/>
          <a:srcRect/>
          <a:stretch>
            <a:fillRect/>
          </a:stretch>
        </p:blipFill>
        <p:spPr bwMode="auto">
          <a:xfrm>
            <a:off x="0" y="3429001"/>
            <a:ext cx="5072066" cy="3429000"/>
          </a:xfrm>
          <a:prstGeom prst="rect">
            <a:avLst/>
          </a:prstGeom>
          <a:noFill/>
        </p:spPr>
      </p:pic>
      <p:pic>
        <p:nvPicPr>
          <p:cNvPr id="21512" name="Picture 8" descr="C:\Users\MARIOS\Pictures\Theory of CIV3\post modern arch 3.jpg"/>
          <p:cNvPicPr>
            <a:picLocks noChangeAspect="1" noChangeArrowheads="1"/>
          </p:cNvPicPr>
          <p:nvPr/>
        </p:nvPicPr>
        <p:blipFill>
          <a:blip r:embed="rId4"/>
          <a:srcRect/>
          <a:stretch>
            <a:fillRect/>
          </a:stretch>
        </p:blipFill>
        <p:spPr bwMode="auto">
          <a:xfrm>
            <a:off x="5000628" y="3429001"/>
            <a:ext cx="4143372" cy="3429000"/>
          </a:xfrm>
          <a:prstGeom prst="rect">
            <a:avLst/>
          </a:prstGeom>
          <a:noFill/>
        </p:spPr>
      </p:pic>
      <p:pic>
        <p:nvPicPr>
          <p:cNvPr id="21513" name="Picture 9" descr="C:\Users\MARIOS\Pictures\Theory of CIV3\the vanna ventury house post modern arch.jpg"/>
          <p:cNvPicPr>
            <a:picLocks noChangeAspect="1" noChangeArrowheads="1"/>
          </p:cNvPicPr>
          <p:nvPr/>
        </p:nvPicPr>
        <p:blipFill>
          <a:blip r:embed="rId5"/>
          <a:srcRect/>
          <a:stretch>
            <a:fillRect/>
          </a:stretch>
        </p:blipFill>
        <p:spPr bwMode="auto">
          <a:xfrm>
            <a:off x="5000628" y="0"/>
            <a:ext cx="4143372" cy="360838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στη</a:t>
            </a:r>
            <a:br>
              <a:rPr lang="el-GR" dirty="0" smtClean="0"/>
            </a:br>
            <a:r>
              <a:rPr lang="el-GR" dirty="0" smtClean="0"/>
              <a:t>μουσική</a:t>
            </a:r>
            <a:endParaRPr lang="en-US" dirty="0"/>
          </a:p>
        </p:txBody>
      </p:sp>
      <p:sp>
        <p:nvSpPr>
          <p:cNvPr id="3" name="Rectangle 2"/>
          <p:cNvSpPr/>
          <p:nvPr/>
        </p:nvSpPr>
        <p:spPr>
          <a:xfrm>
            <a:off x="428596" y="1500174"/>
            <a:ext cx="8286808" cy="45720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bg1"/>
                </a:solidFill>
              </a:rPr>
              <a:t>«Η σύνθεση είναι ανοικτή, μπορεί να συνεχίζεται επ’ άπειρον ή να σταματάει απότομα, δεν υπάρχουν μέρη που εντάσσονται σε ένα καλά συγκερασμένο Όλο, παρά μόνο κομμάτια συνδεόμενα μεταξύ τους αυθαίρετα. Παρεκβάσεις, αυτοσχεδιασμοί και απροσδόκητες κορυφώσεις είναι εξίσου χαρακτηριστικά και ουσιώδη στοιχεία όσο και οι ρυθμικές ενότητες».</a:t>
            </a:r>
          </a:p>
          <a:p>
            <a:pPr algn="ctr"/>
            <a:r>
              <a:rPr lang="el-GR" sz="2800" dirty="0" smtClean="0">
                <a:solidFill>
                  <a:schemeClr val="bg1"/>
                </a:solidFill>
              </a:rPr>
              <a:t>(Κονδύλης 2000, 165).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στην</a:t>
            </a:r>
            <a:br>
              <a:rPr lang="el-GR" dirty="0" smtClean="0"/>
            </a:br>
            <a:r>
              <a:rPr lang="el-GR" dirty="0" smtClean="0"/>
              <a:t>τέχνη</a:t>
            </a:r>
            <a:endParaRPr lang="en-US" dirty="0"/>
          </a:p>
        </p:txBody>
      </p:sp>
      <p:sp>
        <p:nvSpPr>
          <p:cNvPr id="3" name="Rectangle 2"/>
          <p:cNvSpPr/>
          <p:nvPr/>
        </p:nvSpPr>
        <p:spPr>
          <a:xfrm>
            <a:off x="428596" y="1500174"/>
            <a:ext cx="8286808" cy="45720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bg1"/>
                </a:solidFill>
              </a:rPr>
              <a:t>«Αντικείμενο της ζωγραφικής γίνεται η ίδια η ζωγραφική. Έμφαση δίνεται στο δικαίωμα του καλλιτέχνη να συνδυάσει, απελευθερωμένος από καθαρές τεχνικές, αντικειμενικές εικόνες και συγκεκριμένα νοήματα/μηνύματα. </a:t>
            </a:r>
          </a:p>
          <a:p>
            <a:pPr algn="ctr"/>
            <a:r>
              <a:rPr lang="el-GR" sz="2800" dirty="0" smtClean="0">
                <a:solidFill>
                  <a:schemeClr val="bg1"/>
                </a:solidFill>
              </a:rPr>
              <a:t>Υπάρχει πλέον η πεποίθηση ότι τα πάντα μπορούν να συνδυαστούν με τα πάντα»</a:t>
            </a:r>
          </a:p>
          <a:p>
            <a:pPr algn="ctr"/>
            <a:r>
              <a:rPr lang="el-GR" sz="2800" dirty="0" smtClean="0">
                <a:solidFill>
                  <a:schemeClr val="bg1"/>
                </a:solidFill>
              </a:rPr>
              <a:t> (Κονδύλης 2000, 147).</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OS\Pictures\Theory of CIV3\art 1.jpg"/>
          <p:cNvPicPr>
            <a:picLocks noChangeAspect="1" noChangeArrowheads="1"/>
          </p:cNvPicPr>
          <p:nvPr/>
        </p:nvPicPr>
        <p:blipFill>
          <a:blip r:embed="rId2"/>
          <a:srcRect/>
          <a:stretch>
            <a:fillRect/>
          </a:stretch>
        </p:blipFill>
        <p:spPr bwMode="auto">
          <a:xfrm>
            <a:off x="0" y="-79744"/>
            <a:ext cx="9144000" cy="70174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19"/>
          <p:cNvSpPr>
            <a:spLocks noChangeArrowheads="1"/>
          </p:cNvSpPr>
          <p:nvPr/>
        </p:nvSpPr>
        <p:spPr bwMode="auto">
          <a:xfrm>
            <a:off x="0" y="0"/>
            <a:ext cx="5936240"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3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300" dirty="0">
                <a:solidFill>
                  <a:srgbClr val="000000"/>
                </a:solidFill>
                <a:latin typeface="Georgia" pitchFamily="18" charset="0"/>
                <a:ea typeface="Times New Roman" pitchFamily="18" charset="0"/>
                <a:cs typeface="Arial" pitchFamily="34" charset="0"/>
              </a:rPr>
              <a:t> </a:t>
            </a:r>
            <a:r>
              <a:rPr lang="en-US" sz="2300" dirty="0" smtClean="0">
                <a:solidFill>
                  <a:srgbClr val="000000"/>
                </a:solidFill>
                <a:latin typeface="Georgia" pitchFamily="18" charset="0"/>
                <a:ea typeface="Times New Roman" pitchFamily="18" charset="0"/>
                <a:cs typeface="Arial" pitchFamily="34" charset="0"/>
              </a:rPr>
              <a:t>   </a:t>
            </a:r>
            <a:r>
              <a:rPr kumimoji="0" lang="en-US" sz="23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First baby in Britain designed cancer-free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6" name="Picture 4" descr="dsgsdfgsdfgasd_98364a"/>
          <p:cNvPicPr>
            <a:picLocks noChangeAspect="1" noChangeArrowheads="1"/>
          </p:cNvPicPr>
          <p:nvPr/>
        </p:nvPicPr>
        <p:blipFill>
          <a:blip r:embed="rId2"/>
          <a:srcRect/>
          <a:stretch>
            <a:fillRect/>
          </a:stretch>
        </p:blipFill>
        <p:spPr bwMode="auto">
          <a:xfrm>
            <a:off x="642910" y="857232"/>
            <a:ext cx="4857784" cy="2357454"/>
          </a:xfrm>
          <a:prstGeom prst="rect">
            <a:avLst/>
          </a:prstGeom>
          <a:noFill/>
        </p:spPr>
      </p:pic>
      <p:pic>
        <p:nvPicPr>
          <p:cNvPr id="2068" name="Picture 20" descr="C:\Users\MARIOS\Pictures\Theory of CIV3\dolly the sheep.jpg"/>
          <p:cNvPicPr>
            <a:picLocks noChangeAspect="1" noChangeArrowheads="1"/>
          </p:cNvPicPr>
          <p:nvPr/>
        </p:nvPicPr>
        <p:blipFill>
          <a:blip r:embed="rId3"/>
          <a:srcRect/>
          <a:stretch>
            <a:fillRect/>
          </a:stretch>
        </p:blipFill>
        <p:spPr bwMode="auto">
          <a:xfrm>
            <a:off x="4714876" y="3500438"/>
            <a:ext cx="3714776" cy="3136918"/>
          </a:xfrm>
          <a:prstGeom prst="rect">
            <a:avLst/>
          </a:prstGeom>
          <a:noFill/>
        </p:spPr>
      </p:pic>
      <p:pic>
        <p:nvPicPr>
          <p:cNvPr id="2069" name="Picture 21" descr="C:\Users\MARIOS\Pictures\Theory of CIV3\AI poster.jpg"/>
          <p:cNvPicPr>
            <a:picLocks noChangeAspect="1" noChangeArrowheads="1"/>
          </p:cNvPicPr>
          <p:nvPr/>
        </p:nvPicPr>
        <p:blipFill>
          <a:blip r:embed="rId4"/>
          <a:srcRect/>
          <a:stretch>
            <a:fillRect/>
          </a:stretch>
        </p:blipFill>
        <p:spPr bwMode="auto">
          <a:xfrm>
            <a:off x="6072198" y="642918"/>
            <a:ext cx="1828800" cy="2697163"/>
          </a:xfrm>
          <a:prstGeom prst="rect">
            <a:avLst/>
          </a:prstGeom>
          <a:noFill/>
        </p:spPr>
      </p:pic>
      <p:pic>
        <p:nvPicPr>
          <p:cNvPr id="2070" name="Picture 22" descr="C:\Users\MARIOS\Pictures\Theory of CIV3\square-watermelons.jpg"/>
          <p:cNvPicPr>
            <a:picLocks noChangeAspect="1" noChangeArrowheads="1"/>
          </p:cNvPicPr>
          <p:nvPr/>
        </p:nvPicPr>
        <p:blipFill>
          <a:blip r:embed="rId5"/>
          <a:srcRect/>
          <a:stretch>
            <a:fillRect/>
          </a:stretch>
        </p:blipFill>
        <p:spPr bwMode="auto">
          <a:xfrm>
            <a:off x="642910" y="3500438"/>
            <a:ext cx="3814758" cy="28575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MARIOS\Pictures\Theory of CIV3\marc quinn_self_blood and stainless steel.jpg"/>
          <p:cNvPicPr>
            <a:picLocks noChangeAspect="1" noChangeArrowheads="1"/>
          </p:cNvPicPr>
          <p:nvPr/>
        </p:nvPicPr>
        <p:blipFill>
          <a:blip r:embed="rId2"/>
          <a:srcRect/>
          <a:stretch>
            <a:fillRect/>
          </a:stretch>
        </p:blipFill>
        <p:spPr bwMode="auto">
          <a:xfrm>
            <a:off x="1000100" y="1000108"/>
            <a:ext cx="4343400" cy="4714875"/>
          </a:xfrm>
          <a:prstGeom prst="rect">
            <a:avLst/>
          </a:prstGeom>
          <a:noFill/>
        </p:spPr>
      </p:pic>
      <p:sp>
        <p:nvSpPr>
          <p:cNvPr id="5" name="Rectangle 4"/>
          <p:cNvSpPr/>
          <p:nvPr/>
        </p:nvSpPr>
        <p:spPr>
          <a:xfrm>
            <a:off x="5929322" y="1000108"/>
            <a:ext cx="2500330" cy="2557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rPr>
              <a:t>Το </a:t>
            </a:r>
          </a:p>
          <a:p>
            <a:pPr algn="ctr"/>
            <a:r>
              <a:rPr lang="el-GR" sz="2000" b="1" dirty="0" smtClean="0">
                <a:solidFill>
                  <a:schemeClr val="tx1"/>
                </a:solidFill>
              </a:rPr>
              <a:t>μεταμοντέρνο</a:t>
            </a:r>
          </a:p>
          <a:p>
            <a:pPr algn="ctr"/>
            <a:r>
              <a:rPr lang="el-GR" sz="2000" b="1" dirty="0">
                <a:solidFill>
                  <a:schemeClr val="tx1"/>
                </a:solidFill>
              </a:rPr>
              <a:t>σ</a:t>
            </a:r>
            <a:r>
              <a:rPr lang="el-GR" sz="2000" b="1" dirty="0" smtClean="0">
                <a:solidFill>
                  <a:schemeClr val="tx1"/>
                </a:solidFill>
              </a:rPr>
              <a:t>την</a:t>
            </a:r>
          </a:p>
          <a:p>
            <a:pPr algn="ctr"/>
            <a:r>
              <a:rPr lang="el-GR" sz="2000" b="1" dirty="0" smtClean="0">
                <a:solidFill>
                  <a:schemeClr val="tx1"/>
                </a:solidFill>
              </a:rPr>
              <a:t>τέχνη</a:t>
            </a:r>
            <a:endParaRPr lang="en-GB" sz="2000" b="1" dirty="0" smtClean="0">
              <a:solidFill>
                <a:schemeClr val="tx1"/>
              </a:solidFill>
            </a:endParaRPr>
          </a:p>
        </p:txBody>
      </p:sp>
      <p:sp>
        <p:nvSpPr>
          <p:cNvPr id="6" name="Rectangle 5"/>
          <p:cNvSpPr/>
          <p:nvPr/>
        </p:nvSpPr>
        <p:spPr>
          <a:xfrm>
            <a:off x="5929322" y="4714884"/>
            <a:ext cx="250033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Marc Quinn,</a:t>
            </a:r>
          </a:p>
          <a:p>
            <a:pPr algn="ctr"/>
            <a:r>
              <a:rPr lang="en-GB" i="1" dirty="0" smtClean="0">
                <a:solidFill>
                  <a:schemeClr val="tx1"/>
                </a:solidFill>
              </a:rPr>
              <a:t>Self</a:t>
            </a:r>
            <a:endParaRPr lang="en-US" i="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ARIOS\Pictures\Theory of CIV3\pm art 2_pollock.jpg"/>
          <p:cNvPicPr>
            <a:picLocks noChangeAspect="1" noChangeArrowheads="1"/>
          </p:cNvPicPr>
          <p:nvPr/>
        </p:nvPicPr>
        <p:blipFill>
          <a:blip r:embed="rId2"/>
          <a:srcRect/>
          <a:stretch>
            <a:fillRect/>
          </a:stretch>
        </p:blipFill>
        <p:spPr bwMode="auto">
          <a:xfrm>
            <a:off x="1000100" y="785794"/>
            <a:ext cx="4683150" cy="4884756"/>
          </a:xfrm>
          <a:prstGeom prst="rect">
            <a:avLst/>
          </a:prstGeom>
          <a:noFill/>
        </p:spPr>
      </p:pic>
      <p:sp>
        <p:nvSpPr>
          <p:cNvPr id="3" name="Rectangle 2"/>
          <p:cNvSpPr/>
          <p:nvPr/>
        </p:nvSpPr>
        <p:spPr>
          <a:xfrm>
            <a:off x="6215074" y="785794"/>
            <a:ext cx="2286016" cy="1771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rPr>
              <a:t>Το </a:t>
            </a:r>
          </a:p>
          <a:p>
            <a:pPr algn="ctr"/>
            <a:r>
              <a:rPr lang="el-GR" sz="2000" b="1" dirty="0" smtClean="0">
                <a:solidFill>
                  <a:schemeClr val="tx1"/>
                </a:solidFill>
              </a:rPr>
              <a:t>μεταμοντέρνο </a:t>
            </a:r>
          </a:p>
          <a:p>
            <a:pPr algn="ctr"/>
            <a:r>
              <a:rPr lang="el-GR" sz="2000" b="1" dirty="0" smtClean="0">
                <a:solidFill>
                  <a:schemeClr val="tx1"/>
                </a:solidFill>
              </a:rPr>
              <a:t>στην </a:t>
            </a:r>
          </a:p>
          <a:p>
            <a:pPr algn="ctr"/>
            <a:r>
              <a:rPr lang="el-GR" sz="2000" b="1" dirty="0" smtClean="0">
                <a:solidFill>
                  <a:schemeClr val="tx1"/>
                </a:solidFill>
              </a:rPr>
              <a:t>τέχνη</a:t>
            </a:r>
            <a:endParaRPr lang="en-GB" sz="2000" b="1" dirty="0" smtClean="0">
              <a:solidFill>
                <a:schemeClr val="tx1"/>
              </a:solidFill>
            </a:endParaRPr>
          </a:p>
        </p:txBody>
      </p:sp>
      <p:sp>
        <p:nvSpPr>
          <p:cNvPr id="4" name="Rectangle 3"/>
          <p:cNvSpPr/>
          <p:nvPr/>
        </p:nvSpPr>
        <p:spPr>
          <a:xfrm>
            <a:off x="6429388" y="4500570"/>
            <a:ext cx="1771656" cy="1143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Jackson Pollock,</a:t>
            </a:r>
          </a:p>
          <a:p>
            <a:pPr algn="ctr"/>
            <a:r>
              <a:rPr lang="en-GB" i="1" dirty="0" smtClean="0">
                <a:solidFill>
                  <a:schemeClr val="tx1"/>
                </a:solidFill>
              </a:rPr>
              <a:t>Untitled</a:t>
            </a:r>
            <a:endParaRPr lang="en-US" i="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C:\Users\MARIOS\Pictures\Theory of CIV3\tracey emin_my bed_nervous breakdown and insecurity.jpg"/>
          <p:cNvPicPr>
            <a:picLocks noChangeAspect="1" noChangeArrowheads="1"/>
          </p:cNvPicPr>
          <p:nvPr/>
        </p:nvPicPr>
        <p:blipFill>
          <a:blip r:embed="rId2"/>
          <a:srcRect/>
          <a:stretch>
            <a:fillRect/>
          </a:stretch>
        </p:blipFill>
        <p:spPr bwMode="auto">
          <a:xfrm>
            <a:off x="0" y="0"/>
            <a:ext cx="7238970" cy="5143477"/>
          </a:xfrm>
          <a:prstGeom prst="rect">
            <a:avLst/>
          </a:prstGeom>
          <a:noFill/>
        </p:spPr>
      </p:pic>
      <p:pic>
        <p:nvPicPr>
          <p:cNvPr id="22533" name="Picture 5" descr="C:\Users\MARIOS\Pictures\Theory of CIV3\ready mades_marchel duchamp_pm art1.jpg"/>
          <p:cNvPicPr>
            <a:picLocks noChangeAspect="1" noChangeArrowheads="1"/>
          </p:cNvPicPr>
          <p:nvPr/>
        </p:nvPicPr>
        <p:blipFill>
          <a:blip r:embed="rId3"/>
          <a:srcRect/>
          <a:stretch>
            <a:fillRect/>
          </a:stretch>
        </p:blipFill>
        <p:spPr bwMode="auto">
          <a:xfrm>
            <a:off x="4643438" y="3500438"/>
            <a:ext cx="4500562" cy="3500462"/>
          </a:xfrm>
          <a:prstGeom prst="rect">
            <a:avLst/>
          </a:prstGeom>
          <a:noFill/>
        </p:spPr>
      </p:pic>
      <p:pic>
        <p:nvPicPr>
          <p:cNvPr id="22534" name="Picture 6" descr="C:\Users\MARIOS\Pictures\Theory of CIV3\pm art_conceptual art_Lawrence Weiner_Bits and pieces put together to present a semblance of a whole.jpg"/>
          <p:cNvPicPr>
            <a:picLocks noChangeAspect="1" noChangeArrowheads="1"/>
          </p:cNvPicPr>
          <p:nvPr/>
        </p:nvPicPr>
        <p:blipFill>
          <a:blip r:embed="rId4"/>
          <a:srcRect/>
          <a:stretch>
            <a:fillRect/>
          </a:stretch>
        </p:blipFill>
        <p:spPr bwMode="auto">
          <a:xfrm>
            <a:off x="0" y="4500570"/>
            <a:ext cx="4714876" cy="2357430"/>
          </a:xfrm>
          <a:prstGeom prst="rect">
            <a:avLst/>
          </a:prstGeom>
          <a:noFill/>
        </p:spPr>
      </p:pic>
      <p:pic>
        <p:nvPicPr>
          <p:cNvPr id="22535" name="Picture 7" descr="C:\Users\MARIOS\Pictures\Theory of CIV3\pm art_barnett Newman-Whos_Afraid_of_Red2C_Yellow_and_Blue.jpg"/>
          <p:cNvPicPr>
            <a:picLocks noChangeAspect="1" noChangeArrowheads="1"/>
          </p:cNvPicPr>
          <p:nvPr/>
        </p:nvPicPr>
        <p:blipFill>
          <a:blip r:embed="rId5"/>
          <a:srcRect/>
          <a:stretch>
            <a:fillRect/>
          </a:stretch>
        </p:blipFill>
        <p:spPr bwMode="auto">
          <a:xfrm>
            <a:off x="6715140" y="0"/>
            <a:ext cx="2428860" cy="35718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μεταμοντέρνο στην</a:t>
            </a:r>
            <a:br>
              <a:rPr lang="el-GR" dirty="0" smtClean="0"/>
            </a:br>
            <a:r>
              <a:rPr lang="el-GR" dirty="0" smtClean="0"/>
              <a:t>ιστορία</a:t>
            </a:r>
            <a:endParaRPr lang="en-US" dirty="0"/>
          </a:p>
        </p:txBody>
      </p:sp>
      <p:sp>
        <p:nvSpPr>
          <p:cNvPr id="3" name="Rectangle 2"/>
          <p:cNvSpPr/>
          <p:nvPr/>
        </p:nvSpPr>
        <p:spPr>
          <a:xfrm>
            <a:off x="428596" y="1500174"/>
            <a:ext cx="8286808" cy="45720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dirty="0" smtClean="0">
              <a:solidFill>
                <a:schemeClr val="bg1"/>
              </a:solidFill>
            </a:endParaRPr>
          </a:p>
        </p:txBody>
      </p:sp>
      <p:graphicFrame>
        <p:nvGraphicFramePr>
          <p:cNvPr id="4" name="Table 3"/>
          <p:cNvGraphicFramePr>
            <a:graphicFrameLocks noGrp="1"/>
          </p:cNvGraphicFramePr>
          <p:nvPr/>
        </p:nvGraphicFramePr>
        <p:xfrm>
          <a:off x="1524000" y="1785926"/>
          <a:ext cx="6096000" cy="4135772"/>
        </p:xfrm>
        <a:graphic>
          <a:graphicData uri="http://schemas.openxmlformats.org/drawingml/2006/table">
            <a:tbl>
              <a:tblPr firstRow="1" bandRow="1">
                <a:tableStyleId>{5C22544A-7EE6-4342-B048-85BDC9FD1C3A}</a:tableStyleId>
              </a:tblPr>
              <a:tblGrid>
                <a:gridCol w="3048000"/>
                <a:gridCol w="3048000"/>
              </a:tblGrid>
              <a:tr h="607223">
                <a:tc>
                  <a:txBody>
                    <a:bodyPr/>
                    <a:lstStyle/>
                    <a:p>
                      <a:pPr algn="ctr"/>
                      <a:r>
                        <a:rPr lang="el-GR" sz="2500" dirty="0" smtClean="0">
                          <a:solidFill>
                            <a:schemeClr val="bg1"/>
                          </a:solidFill>
                        </a:rPr>
                        <a:t>Νεωτερικότητα</a:t>
                      </a:r>
                      <a:endParaRPr lang="en-US" sz="2500" dirty="0">
                        <a:solidFill>
                          <a:schemeClr val="bg1"/>
                        </a:solidFill>
                      </a:endParaRPr>
                    </a:p>
                  </a:txBody>
                  <a:tcPr>
                    <a:solidFill>
                      <a:schemeClr val="tx1">
                        <a:lumMod val="85000"/>
                      </a:schemeClr>
                    </a:solidFill>
                  </a:tcPr>
                </a:tc>
                <a:tc>
                  <a:txBody>
                    <a:bodyPr/>
                    <a:lstStyle/>
                    <a:p>
                      <a:pPr algn="ctr"/>
                      <a:r>
                        <a:rPr lang="el-GR" sz="2500" dirty="0" smtClean="0">
                          <a:solidFill>
                            <a:schemeClr val="bg1"/>
                          </a:solidFill>
                        </a:rPr>
                        <a:t>Μεταμοντερνισμός</a:t>
                      </a:r>
                      <a:endParaRPr lang="en-US" sz="2500" dirty="0">
                        <a:solidFill>
                          <a:schemeClr val="bg1"/>
                        </a:solidFill>
                      </a:endParaRPr>
                    </a:p>
                  </a:txBody>
                  <a:tcPr>
                    <a:solidFill>
                      <a:schemeClr val="tx1">
                        <a:lumMod val="85000"/>
                      </a:schemeClr>
                    </a:solidFill>
                  </a:tcPr>
                </a:tc>
              </a:tr>
              <a:tr h="607223">
                <a:tc>
                  <a:txBody>
                    <a:bodyPr/>
                    <a:lstStyle/>
                    <a:p>
                      <a:pPr algn="ctr"/>
                      <a:r>
                        <a:rPr lang="el-GR" sz="2500" dirty="0" smtClean="0"/>
                        <a:t>Παρελθόν</a:t>
                      </a:r>
                      <a:endParaRPr lang="en-US" sz="2500" dirty="0"/>
                    </a:p>
                  </a:txBody>
                  <a:tcPr>
                    <a:solidFill>
                      <a:schemeClr val="tx1">
                        <a:lumMod val="85000"/>
                      </a:schemeClr>
                    </a:solidFill>
                  </a:tcPr>
                </a:tc>
                <a:tc>
                  <a:txBody>
                    <a:bodyPr/>
                    <a:lstStyle/>
                    <a:p>
                      <a:pPr algn="ctr"/>
                      <a:r>
                        <a:rPr lang="el-GR" sz="2500" dirty="0" smtClean="0"/>
                        <a:t>Παρόν</a:t>
                      </a:r>
                      <a:endParaRPr lang="en-US" sz="2500" dirty="0"/>
                    </a:p>
                  </a:txBody>
                  <a:tcPr>
                    <a:solidFill>
                      <a:schemeClr val="tx1">
                        <a:lumMod val="85000"/>
                      </a:schemeClr>
                    </a:solidFill>
                  </a:tcPr>
                </a:tc>
              </a:tr>
              <a:tr h="607223">
                <a:tc>
                  <a:txBody>
                    <a:bodyPr/>
                    <a:lstStyle/>
                    <a:p>
                      <a:pPr algn="ctr"/>
                      <a:r>
                        <a:rPr lang="el-GR" sz="2500" dirty="0" smtClean="0"/>
                        <a:t>Αλήθεια</a:t>
                      </a:r>
                      <a:endParaRPr lang="en-US" sz="2500" dirty="0"/>
                    </a:p>
                  </a:txBody>
                  <a:tcPr>
                    <a:solidFill>
                      <a:schemeClr val="tx1">
                        <a:lumMod val="85000"/>
                      </a:schemeClr>
                    </a:solidFill>
                  </a:tcPr>
                </a:tc>
                <a:tc>
                  <a:txBody>
                    <a:bodyPr/>
                    <a:lstStyle/>
                    <a:p>
                      <a:pPr algn="ctr"/>
                      <a:r>
                        <a:rPr lang="el-GR" sz="2500" dirty="0" smtClean="0"/>
                        <a:t>Ερμηνεία</a:t>
                      </a:r>
                      <a:endParaRPr lang="en-US" sz="2500" dirty="0"/>
                    </a:p>
                  </a:txBody>
                  <a:tcPr>
                    <a:solidFill>
                      <a:schemeClr val="tx1">
                        <a:lumMod val="85000"/>
                      </a:schemeClr>
                    </a:solidFill>
                  </a:tcPr>
                </a:tc>
              </a:tr>
              <a:tr h="6072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500" dirty="0" smtClean="0"/>
                        <a:t>Ιστορία</a:t>
                      </a:r>
                      <a:endParaRPr lang="en-US" sz="2500" dirty="0" smtClean="0"/>
                    </a:p>
                    <a:p>
                      <a:pPr algn="ctr"/>
                      <a:endParaRPr lang="en-US" sz="2500" dirty="0"/>
                    </a:p>
                  </a:txBody>
                  <a:tcPr>
                    <a:solidFill>
                      <a:schemeClr val="tx1">
                        <a:lumMod val="85000"/>
                      </a:schemeClr>
                    </a:solidFill>
                  </a:tcPr>
                </a:tc>
                <a:tc>
                  <a:txBody>
                    <a:bodyPr/>
                    <a:lstStyle/>
                    <a:p>
                      <a:pPr algn="ctr"/>
                      <a:r>
                        <a:rPr lang="el-GR" sz="2500" dirty="0" smtClean="0"/>
                        <a:t>Ιστορίες</a:t>
                      </a:r>
                      <a:endParaRPr lang="en-US" sz="2500" dirty="0"/>
                    </a:p>
                  </a:txBody>
                  <a:tcPr>
                    <a:solidFill>
                      <a:schemeClr val="tx1">
                        <a:lumMod val="85000"/>
                      </a:schemeClr>
                    </a:solidFill>
                  </a:tcPr>
                </a:tc>
              </a:tr>
              <a:tr h="6072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500" dirty="0" smtClean="0"/>
                        <a:t>Εξέλιξη</a:t>
                      </a:r>
                      <a:endParaRPr lang="en-US" sz="2500" dirty="0" smtClean="0"/>
                    </a:p>
                    <a:p>
                      <a:pPr algn="ctr"/>
                      <a:endParaRPr lang="en-US" sz="2500" dirty="0"/>
                    </a:p>
                  </a:txBody>
                  <a:tcP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500" dirty="0" smtClean="0"/>
                        <a:t>Ασυνέχεια</a:t>
                      </a:r>
                      <a:endParaRPr lang="en-US" sz="2500" dirty="0" smtClean="0"/>
                    </a:p>
                    <a:p>
                      <a:pPr algn="ctr"/>
                      <a:endParaRPr lang="en-US" sz="2500" dirty="0"/>
                    </a:p>
                  </a:txBody>
                  <a:tcPr>
                    <a:solidFill>
                      <a:schemeClr val="tx1">
                        <a:lumMod val="85000"/>
                      </a:schemeClr>
                    </a:solidFill>
                  </a:tcPr>
                </a:tc>
              </a:tr>
              <a:tr h="607223">
                <a:tc>
                  <a:txBody>
                    <a:bodyPr/>
                    <a:lstStyle/>
                    <a:p>
                      <a:pPr algn="ctr"/>
                      <a:r>
                        <a:rPr lang="el-GR" sz="2500" dirty="0" smtClean="0"/>
                        <a:t>Μονόλογος</a:t>
                      </a:r>
                      <a:endParaRPr lang="en-US" sz="2500" dirty="0"/>
                    </a:p>
                  </a:txBody>
                  <a:tcPr>
                    <a:solidFill>
                      <a:schemeClr val="tx1">
                        <a:lumMod val="85000"/>
                      </a:schemeClr>
                    </a:solidFill>
                  </a:tcPr>
                </a:tc>
                <a:tc>
                  <a:txBody>
                    <a:bodyPr/>
                    <a:lstStyle/>
                    <a:p>
                      <a:pPr algn="ctr"/>
                      <a:r>
                        <a:rPr lang="el-GR" sz="2500" dirty="0" smtClean="0"/>
                        <a:t>Διάλογος</a:t>
                      </a:r>
                      <a:endParaRPr lang="en-US" sz="2500" dirty="0"/>
                    </a:p>
                  </a:txBody>
                  <a:tcPr>
                    <a:solidFill>
                      <a:schemeClr val="tx1">
                        <a:lumMod val="85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ARIOS\Pictures\Theory of CIV3\risk soc 1.jpg"/>
          <p:cNvPicPr>
            <a:picLocks noChangeAspect="1" noChangeArrowheads="1"/>
          </p:cNvPicPr>
          <p:nvPr/>
        </p:nvPicPr>
        <p:blipFill>
          <a:blip r:embed="rId2"/>
          <a:srcRect/>
          <a:stretch>
            <a:fillRect/>
          </a:stretch>
        </p:blipFill>
        <p:spPr bwMode="auto">
          <a:xfrm>
            <a:off x="0" y="0"/>
            <a:ext cx="2857488" cy="2500306"/>
          </a:xfrm>
          <a:prstGeom prst="rect">
            <a:avLst/>
          </a:prstGeom>
          <a:noFill/>
        </p:spPr>
      </p:pic>
      <p:pic>
        <p:nvPicPr>
          <p:cNvPr id="23555" name="Picture 3" descr="C:\Users\MARIOS\Pictures\Theory of CIV3\risk soc 2.jpg"/>
          <p:cNvPicPr>
            <a:picLocks noChangeAspect="1" noChangeArrowheads="1"/>
          </p:cNvPicPr>
          <p:nvPr/>
        </p:nvPicPr>
        <p:blipFill>
          <a:blip r:embed="rId3"/>
          <a:srcRect/>
          <a:stretch>
            <a:fillRect/>
          </a:stretch>
        </p:blipFill>
        <p:spPr bwMode="auto">
          <a:xfrm>
            <a:off x="0" y="4643446"/>
            <a:ext cx="2928926" cy="2214554"/>
          </a:xfrm>
          <a:prstGeom prst="rect">
            <a:avLst/>
          </a:prstGeom>
          <a:noFill/>
        </p:spPr>
      </p:pic>
      <p:pic>
        <p:nvPicPr>
          <p:cNvPr id="23556" name="Picture 4" descr="C:\Users\MARIOS\Pictures\Theory of CIV3\risk soc 3.jpg"/>
          <p:cNvPicPr>
            <a:picLocks noChangeAspect="1" noChangeArrowheads="1"/>
          </p:cNvPicPr>
          <p:nvPr/>
        </p:nvPicPr>
        <p:blipFill>
          <a:blip r:embed="rId4"/>
          <a:srcRect/>
          <a:stretch>
            <a:fillRect/>
          </a:stretch>
        </p:blipFill>
        <p:spPr bwMode="auto">
          <a:xfrm>
            <a:off x="2857488" y="0"/>
            <a:ext cx="2786082" cy="2500306"/>
          </a:xfrm>
          <a:prstGeom prst="rect">
            <a:avLst/>
          </a:prstGeom>
          <a:noFill/>
        </p:spPr>
      </p:pic>
      <p:pic>
        <p:nvPicPr>
          <p:cNvPr id="23557" name="Picture 5" descr="C:\Users\MARIOS\Pictures\Theory of CIV3\risk soc 4.jpg"/>
          <p:cNvPicPr>
            <a:picLocks noChangeAspect="1" noChangeArrowheads="1"/>
          </p:cNvPicPr>
          <p:nvPr/>
        </p:nvPicPr>
        <p:blipFill>
          <a:blip r:embed="rId5"/>
          <a:srcRect/>
          <a:stretch>
            <a:fillRect/>
          </a:stretch>
        </p:blipFill>
        <p:spPr bwMode="auto">
          <a:xfrm>
            <a:off x="2928926" y="4786322"/>
            <a:ext cx="2571768" cy="2071678"/>
          </a:xfrm>
          <a:prstGeom prst="rect">
            <a:avLst/>
          </a:prstGeom>
          <a:noFill/>
        </p:spPr>
      </p:pic>
      <p:pic>
        <p:nvPicPr>
          <p:cNvPr id="23558" name="Picture 6" descr="C:\Users\MARIOS\Pictures\Theory of CIV3\risk soc 5.jpg"/>
          <p:cNvPicPr>
            <a:picLocks noChangeAspect="1" noChangeArrowheads="1"/>
          </p:cNvPicPr>
          <p:nvPr/>
        </p:nvPicPr>
        <p:blipFill>
          <a:blip r:embed="rId6"/>
          <a:srcRect/>
          <a:stretch>
            <a:fillRect/>
          </a:stretch>
        </p:blipFill>
        <p:spPr bwMode="auto">
          <a:xfrm>
            <a:off x="5643570" y="0"/>
            <a:ext cx="3500430" cy="2500306"/>
          </a:xfrm>
          <a:prstGeom prst="rect">
            <a:avLst/>
          </a:prstGeom>
          <a:noFill/>
        </p:spPr>
      </p:pic>
      <p:pic>
        <p:nvPicPr>
          <p:cNvPr id="23559" name="Picture 7" descr="C:\Users\MARIOS\Pictures\Theory of CIV3\risk soc 7.jpg"/>
          <p:cNvPicPr>
            <a:picLocks noChangeAspect="1" noChangeArrowheads="1"/>
          </p:cNvPicPr>
          <p:nvPr/>
        </p:nvPicPr>
        <p:blipFill>
          <a:blip r:embed="rId7"/>
          <a:srcRect/>
          <a:stretch>
            <a:fillRect/>
          </a:stretch>
        </p:blipFill>
        <p:spPr bwMode="auto">
          <a:xfrm>
            <a:off x="0" y="2500306"/>
            <a:ext cx="2843193" cy="2143140"/>
          </a:xfrm>
          <a:prstGeom prst="rect">
            <a:avLst/>
          </a:prstGeom>
          <a:noFill/>
        </p:spPr>
      </p:pic>
      <p:pic>
        <p:nvPicPr>
          <p:cNvPr id="23560" name="Picture 8" descr="C:\Users\MARIOS\Pictures\Theory of CIV3\risk soc 6.jpg"/>
          <p:cNvPicPr>
            <a:picLocks noChangeAspect="1" noChangeArrowheads="1"/>
          </p:cNvPicPr>
          <p:nvPr/>
        </p:nvPicPr>
        <p:blipFill>
          <a:blip r:embed="rId8"/>
          <a:srcRect/>
          <a:stretch>
            <a:fillRect/>
          </a:stretch>
        </p:blipFill>
        <p:spPr bwMode="auto">
          <a:xfrm>
            <a:off x="5500694" y="2500306"/>
            <a:ext cx="3643306" cy="4357694"/>
          </a:xfrm>
          <a:prstGeom prst="rect">
            <a:avLst/>
          </a:prstGeom>
          <a:noFill/>
        </p:spPr>
      </p:pic>
      <p:pic>
        <p:nvPicPr>
          <p:cNvPr id="23561" name="Picture 9" descr="C:\Users\MARIOS\Pictures\Theory of CIV3\cover of risk society.jpg"/>
          <p:cNvPicPr>
            <a:picLocks noChangeAspect="1" noChangeArrowheads="1"/>
          </p:cNvPicPr>
          <p:nvPr/>
        </p:nvPicPr>
        <p:blipFill>
          <a:blip r:embed="rId9"/>
          <a:srcRect/>
          <a:stretch>
            <a:fillRect/>
          </a:stretch>
        </p:blipFill>
        <p:spPr bwMode="auto">
          <a:xfrm>
            <a:off x="2786050" y="2500306"/>
            <a:ext cx="2714644" cy="22860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chemeClr val="tx1"/>
                </a:solidFill>
              </a:rPr>
              <a:t>Μεταμοντερνισμός</a:t>
            </a:r>
            <a:br>
              <a:rPr lang="el-GR" dirty="0" smtClean="0">
                <a:solidFill>
                  <a:schemeClr val="tx1"/>
                </a:solidFill>
              </a:rPr>
            </a:br>
            <a:r>
              <a:rPr lang="el-GR" dirty="0" smtClean="0">
                <a:solidFill>
                  <a:schemeClr val="tx1"/>
                </a:solidFill>
              </a:rPr>
              <a:t>Ιστορικό Πλαίσιο-Λέξεις κλειδιά</a:t>
            </a:r>
            <a:endParaRPr lang="en-US" dirty="0">
              <a:solidFill>
                <a:schemeClr val="tx1"/>
              </a:solidFill>
            </a:endParaRPr>
          </a:p>
        </p:txBody>
      </p:sp>
      <p:sp>
        <p:nvSpPr>
          <p:cNvPr id="3" name="Rectangle 2"/>
          <p:cNvSpPr/>
          <p:nvPr/>
        </p:nvSpPr>
        <p:spPr>
          <a:xfrm>
            <a:off x="500034" y="1643050"/>
            <a:ext cx="8215370" cy="492922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l-GR" sz="3200" dirty="0" smtClean="0">
                <a:solidFill>
                  <a:schemeClr val="bg1"/>
                </a:solidFill>
              </a:rPr>
              <a:t> Αρχές 20</a:t>
            </a:r>
            <a:r>
              <a:rPr lang="el-GR" sz="3200" baseline="30000" dirty="0" smtClean="0">
                <a:solidFill>
                  <a:schemeClr val="bg1"/>
                </a:solidFill>
              </a:rPr>
              <a:t>ου</a:t>
            </a:r>
            <a:r>
              <a:rPr lang="el-GR" sz="3200" dirty="0" smtClean="0">
                <a:solidFill>
                  <a:schemeClr val="bg1"/>
                </a:solidFill>
              </a:rPr>
              <a:t> αιώνα</a:t>
            </a:r>
          </a:p>
          <a:p>
            <a:pPr marL="342900" indent="-342900" algn="ctr"/>
            <a:endParaRPr lang="el-GR" sz="3200" dirty="0" smtClean="0">
              <a:solidFill>
                <a:schemeClr val="bg1"/>
              </a:solidFill>
            </a:endParaRPr>
          </a:p>
          <a:p>
            <a:pPr marL="342900" indent="-342900" algn="ctr"/>
            <a:r>
              <a:rPr lang="el-GR" sz="3200" dirty="0" smtClean="0">
                <a:solidFill>
                  <a:schemeClr val="bg1"/>
                </a:solidFill>
              </a:rPr>
              <a:t>2. Παγκόσμιοι Πόλεμοι</a:t>
            </a:r>
          </a:p>
          <a:p>
            <a:pPr marL="342900" indent="-342900" algn="ctr"/>
            <a:endParaRPr lang="el-GR" sz="3200" dirty="0" smtClean="0">
              <a:solidFill>
                <a:schemeClr val="bg1"/>
              </a:solidFill>
            </a:endParaRPr>
          </a:p>
          <a:p>
            <a:pPr marL="342900" indent="-342900" algn="ctr"/>
            <a:r>
              <a:rPr lang="el-GR" sz="3200" dirty="0" smtClean="0">
                <a:solidFill>
                  <a:schemeClr val="bg1"/>
                </a:solidFill>
              </a:rPr>
              <a:t>3. Ανάπτυξη Γενετικής</a:t>
            </a:r>
          </a:p>
          <a:p>
            <a:pPr marL="342900" indent="-342900" algn="ctr"/>
            <a:endParaRPr lang="el-GR" sz="3200" dirty="0" smtClean="0">
              <a:solidFill>
                <a:schemeClr val="bg1"/>
              </a:solidFill>
            </a:endParaRPr>
          </a:p>
          <a:p>
            <a:pPr marL="342900" indent="-342900" algn="ctr"/>
            <a:r>
              <a:rPr lang="el-GR" sz="3200" dirty="0" smtClean="0">
                <a:solidFill>
                  <a:schemeClr val="bg1"/>
                </a:solidFill>
              </a:rPr>
              <a:t>4. Ανεξέλεγκτη εκμετάλλευση περιβαλλοντικών πόρων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Philip Smith, </a:t>
            </a:r>
            <a:r>
              <a:rPr lang="el-GR" dirty="0" smtClean="0"/>
              <a:t/>
            </a:r>
            <a:br>
              <a:rPr lang="el-GR" dirty="0" smtClean="0"/>
            </a:br>
            <a:r>
              <a:rPr lang="el-GR" i="1" dirty="0" smtClean="0"/>
              <a:t>Πολιτισμική Θεωρία</a:t>
            </a:r>
            <a:r>
              <a:rPr lang="el-GR" dirty="0" smtClean="0"/>
              <a:t>, 1997</a:t>
            </a:r>
            <a:endParaRPr lang="en-US" dirty="0"/>
          </a:p>
        </p:txBody>
      </p:sp>
      <p:sp>
        <p:nvSpPr>
          <p:cNvPr id="6" name="Content Placeholder 5"/>
          <p:cNvSpPr>
            <a:spLocks noGrp="1"/>
          </p:cNvSpPr>
          <p:nvPr>
            <p:ph idx="1"/>
          </p:nvPr>
        </p:nvSpPr>
        <p:spPr>
          <a:solidFill>
            <a:schemeClr val="tx1">
              <a:lumMod val="85000"/>
            </a:schemeClr>
          </a:solidFill>
        </p:spPr>
        <p:txBody>
          <a:bodyPr/>
          <a:lstStyle/>
          <a:p>
            <a:pPr algn="ctr">
              <a:buNone/>
            </a:pPr>
            <a:r>
              <a:rPr lang="el-GR" dirty="0" smtClean="0">
                <a:solidFill>
                  <a:schemeClr val="bg1"/>
                </a:solidFill>
              </a:rPr>
              <a:t>«Ο μεταμοντερνισμός, αν ο όρος σημαίνει κάτι, αναφέρεται στο απλό γεγονός ότι οι υποσχέσεις της νεωτερικής εποχής δεν είναι πλέον αξιόπιστες, γιατί είναι φανερό ότι οι περισσότεροι άνθρωποι σε όλο τον κόσμο δεν μπορούν πια να ελπίζουν ότι ο κόσμος είναι καλός ή ότι μπορεί να γίνει καλύτερος» </a:t>
            </a:r>
            <a:endParaRPr lang="en-GB" dirty="0" smtClean="0">
              <a:solidFill>
                <a:schemeClr val="bg1"/>
              </a:solidFill>
            </a:endParaRPr>
          </a:p>
          <a:p>
            <a:pPr algn="ctr">
              <a:buNone/>
            </a:pPr>
            <a:r>
              <a:rPr lang="el-GR" dirty="0" smtClean="0">
                <a:solidFill>
                  <a:schemeClr val="bg1"/>
                </a:solidFill>
              </a:rPr>
              <a:t>(</a:t>
            </a:r>
            <a:r>
              <a:rPr lang="en-GB" dirty="0" smtClean="0">
                <a:solidFill>
                  <a:schemeClr val="bg1"/>
                </a:solidFill>
              </a:rPr>
              <a:t>Philip Smith, </a:t>
            </a:r>
            <a:r>
              <a:rPr lang="el-GR" i="1" dirty="0" smtClean="0">
                <a:solidFill>
                  <a:schemeClr val="bg1"/>
                </a:solidFill>
              </a:rPr>
              <a:t>Πολιτισμική Θεωρία</a:t>
            </a:r>
            <a:r>
              <a:rPr lang="el-GR" dirty="0" smtClean="0">
                <a:solidFill>
                  <a:schemeClr val="bg1"/>
                </a:solidFill>
              </a:rPr>
              <a:t>, 356</a:t>
            </a:r>
            <a:r>
              <a:rPr lang="en-GB"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Απόπειρες ορισμού του</a:t>
            </a:r>
            <a:br>
              <a:rPr lang="el-GR" dirty="0" smtClean="0"/>
            </a:br>
            <a:r>
              <a:rPr lang="el-GR" dirty="0" smtClean="0"/>
              <a:t>μεταμοντερνισμού</a:t>
            </a:r>
            <a:endParaRPr lang="en-US" dirty="0"/>
          </a:p>
        </p:txBody>
      </p:sp>
      <p:sp>
        <p:nvSpPr>
          <p:cNvPr id="3" name="Rectangle 2"/>
          <p:cNvSpPr/>
          <p:nvPr/>
        </p:nvSpPr>
        <p:spPr>
          <a:xfrm>
            <a:off x="500034" y="1785926"/>
            <a:ext cx="8143932" cy="45720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Rectangle 1"/>
          <p:cNvSpPr>
            <a:spLocks noChangeArrowheads="1"/>
          </p:cNvSpPr>
          <p:nvPr/>
        </p:nvSpPr>
        <p:spPr bwMode="auto">
          <a:xfrm>
            <a:off x="1142976" y="2285993"/>
            <a:ext cx="692948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000" b="0" i="0" u="none" strike="noStrike" cap="none" normalizeH="0" baseline="0" dirty="0" smtClean="0">
                <a:ln>
                  <a:noFill/>
                </a:ln>
                <a:solidFill>
                  <a:schemeClr val="bg1"/>
                </a:solidFill>
                <a:effectLst/>
                <a:latin typeface="+mj-lt"/>
                <a:ea typeface="Times New Roman" pitchFamily="18" charset="0"/>
                <a:cs typeface="Arial" pitchFamily="34" charset="0"/>
              </a:rPr>
              <a:t>«Ο μεταμοντερνισμός είναι ένα Παράδειγμα που χαρακτηρίζεται από την άποψη ότι δεν υπάρχει αντικειμενική αλήθεια καθώς αυτή [η αλήθεια] κατασκευάζεται, δεν ανακαλύπτεται»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000" b="0" i="0" u="none" strike="noStrike" cap="none" normalizeH="0" baseline="0" dirty="0" smtClean="0">
                <a:ln>
                  <a:noFill/>
                </a:ln>
                <a:solidFill>
                  <a:schemeClr val="bg1"/>
                </a:solidFill>
                <a:effectLst/>
                <a:latin typeface="+mj-lt"/>
                <a:ea typeface="Times New Roman" pitchFamily="18" charset="0"/>
                <a:cs typeface="Arial" pitchFamily="34" charset="0"/>
              </a:rPr>
              <a:t>(ομιλία του Ευαγγελιστή συγγραφέα </a:t>
            </a:r>
            <a:r>
              <a:rPr kumimoji="0" lang="en-GB" sz="3000" b="0" i="0" u="none" strike="noStrike" cap="none" normalizeH="0" baseline="0" dirty="0" smtClean="0">
                <a:ln>
                  <a:noFill/>
                </a:ln>
                <a:solidFill>
                  <a:schemeClr val="bg1"/>
                </a:solidFill>
                <a:effectLst/>
                <a:latin typeface="+mj-lt"/>
                <a:ea typeface="Times New Roman" pitchFamily="18" charset="0"/>
                <a:cs typeface="Arial" pitchFamily="34" charset="0"/>
              </a:rPr>
              <a:t>Josh McDowell</a:t>
            </a:r>
            <a:r>
              <a:rPr kumimoji="0" lang="el-GR" sz="3000" b="0" i="0" u="none" strike="noStrike" cap="none" normalizeH="0" baseline="0" dirty="0" smtClean="0">
                <a:ln>
                  <a:noFill/>
                </a:ln>
                <a:solidFill>
                  <a:schemeClr val="bg1"/>
                </a:solidFill>
                <a:effectLst/>
                <a:latin typeface="+mj-lt"/>
                <a:ea typeface="Times New Roman" pitchFamily="18" charset="0"/>
                <a:cs typeface="Arial" pitchFamily="34" charset="0"/>
              </a:rPr>
              <a:t>).</a:t>
            </a:r>
            <a:endParaRPr kumimoji="0" lang="el-GR" sz="3000" b="0"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Απόπειρες ορισμού του</a:t>
            </a:r>
            <a:br>
              <a:rPr lang="el-GR" dirty="0" smtClean="0"/>
            </a:br>
            <a:r>
              <a:rPr lang="el-GR" dirty="0" smtClean="0"/>
              <a:t>μεταμοντερνισμού</a:t>
            </a:r>
            <a:endParaRPr lang="en-US" dirty="0"/>
          </a:p>
        </p:txBody>
      </p:sp>
      <p:sp>
        <p:nvSpPr>
          <p:cNvPr id="3" name="Rectangle 2"/>
          <p:cNvSpPr/>
          <p:nvPr/>
        </p:nvSpPr>
        <p:spPr>
          <a:xfrm>
            <a:off x="428596" y="1428736"/>
            <a:ext cx="8143932" cy="5072098"/>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5" name="Rectangle 3"/>
          <p:cNvSpPr>
            <a:spLocks noChangeArrowheads="1"/>
          </p:cNvSpPr>
          <p:nvPr/>
        </p:nvSpPr>
        <p:spPr bwMode="auto">
          <a:xfrm>
            <a:off x="1000100" y="2500306"/>
            <a:ext cx="728667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bg1"/>
                </a:solidFill>
                <a:effectLst/>
                <a:latin typeface="+mj-lt"/>
                <a:ea typeface="Times New Roman" pitchFamily="18" charset="0"/>
                <a:cs typeface="Arial" pitchFamily="34" charset="0"/>
              </a:rPr>
              <a:t>«Ο μεταμοντέρνος κόσμος είναι ένας κόσμος όπου όλα είναι πιθανά και σχεδόν τίποτα βέβαιο»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bg1"/>
                </a:solidFill>
                <a:effectLst/>
                <a:latin typeface="+mj-lt"/>
                <a:ea typeface="Times New Roman" pitchFamily="18" charset="0"/>
                <a:cs typeface="Arial" pitchFamily="34" charset="0"/>
              </a:rPr>
              <a:t>(ομιλία του πρώην προέδρου της Τσεχίας, Vaclav Havel, 1994).</a:t>
            </a:r>
            <a:endParaRPr kumimoji="0" lang="el-GR" sz="3200" b="0"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Μεταμοντερνισμός</a:t>
            </a:r>
            <a:br>
              <a:rPr lang="el-GR" dirty="0" smtClean="0"/>
            </a:br>
            <a:r>
              <a:rPr lang="el-GR" dirty="0" smtClean="0"/>
              <a:t>Λέξεις κλειδιά</a:t>
            </a:r>
            <a:endParaRPr lang="en-US" dirty="0"/>
          </a:p>
        </p:txBody>
      </p:sp>
      <p:sp>
        <p:nvSpPr>
          <p:cNvPr id="3" name="Rectangle 2"/>
          <p:cNvSpPr/>
          <p:nvPr/>
        </p:nvSpPr>
        <p:spPr>
          <a:xfrm>
            <a:off x="642910" y="1643050"/>
            <a:ext cx="8001056" cy="464347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l-GR" sz="2000" b="1" dirty="0" smtClean="0">
                <a:solidFill>
                  <a:schemeClr val="bg1"/>
                </a:solidFill>
              </a:rPr>
              <a:t>Έντονος προβληματισμός &amp; απαισιοδοξία</a:t>
            </a:r>
          </a:p>
          <a:p>
            <a:pPr algn="ctr">
              <a:buFont typeface="Arial" pitchFamily="34" charset="0"/>
              <a:buChar char="•"/>
            </a:pPr>
            <a:endParaRPr lang="el-GR" sz="2000" b="1" dirty="0" smtClean="0">
              <a:solidFill>
                <a:schemeClr val="bg1"/>
              </a:solidFill>
            </a:endParaRPr>
          </a:p>
          <a:p>
            <a:pPr algn="ctr">
              <a:buFont typeface="Arial" pitchFamily="34" charset="0"/>
              <a:buChar char="•"/>
            </a:pPr>
            <a:r>
              <a:rPr lang="el-GR" sz="2000" b="1" dirty="0" smtClean="0">
                <a:solidFill>
                  <a:schemeClr val="bg1"/>
                </a:solidFill>
              </a:rPr>
              <a:t>Από το «αντικειμενικό» στο «υποκειμενικό»</a:t>
            </a:r>
          </a:p>
          <a:p>
            <a:pPr algn="ctr">
              <a:buFont typeface="Arial" pitchFamily="34" charset="0"/>
              <a:buChar char="•"/>
            </a:pPr>
            <a:endParaRPr lang="el-GR" sz="2000" b="1" dirty="0" smtClean="0">
              <a:solidFill>
                <a:schemeClr val="bg1"/>
              </a:solidFill>
            </a:endParaRPr>
          </a:p>
          <a:p>
            <a:pPr algn="ctr">
              <a:buFont typeface="Arial" pitchFamily="34" charset="0"/>
              <a:buChar char="•"/>
            </a:pPr>
            <a:r>
              <a:rPr lang="el-GR" sz="2000" b="1" dirty="0" smtClean="0">
                <a:solidFill>
                  <a:schemeClr val="bg1"/>
                </a:solidFill>
              </a:rPr>
              <a:t>Από το «απλό» στο «σύνθετο»</a:t>
            </a:r>
          </a:p>
          <a:p>
            <a:pPr algn="ctr">
              <a:buFont typeface="Arial" pitchFamily="34" charset="0"/>
              <a:buChar char="•"/>
            </a:pPr>
            <a:endParaRPr lang="el-GR" sz="2000" b="1" dirty="0" smtClean="0">
              <a:solidFill>
                <a:schemeClr val="bg1"/>
              </a:solidFill>
            </a:endParaRPr>
          </a:p>
          <a:p>
            <a:pPr algn="ctr">
              <a:buFont typeface="Arial" pitchFamily="34" charset="0"/>
              <a:buChar char="•"/>
            </a:pPr>
            <a:r>
              <a:rPr lang="el-GR" sz="2000" b="1" dirty="0" smtClean="0">
                <a:solidFill>
                  <a:schemeClr val="bg1"/>
                </a:solidFill>
              </a:rPr>
              <a:t>Από το «ενιαίο» στο «πολλαπλό»</a:t>
            </a:r>
          </a:p>
          <a:p>
            <a:pPr algn="ctr">
              <a:buFont typeface="Arial" pitchFamily="34" charset="0"/>
              <a:buChar char="•"/>
            </a:pPr>
            <a:endParaRPr lang="el-GR" sz="2000" b="1" dirty="0" smtClean="0">
              <a:solidFill>
                <a:schemeClr val="bg1"/>
              </a:solidFill>
            </a:endParaRPr>
          </a:p>
          <a:p>
            <a:pPr algn="ctr">
              <a:buFont typeface="Arial" pitchFamily="34" charset="0"/>
              <a:buChar char="•"/>
            </a:pPr>
            <a:r>
              <a:rPr lang="el-GR" sz="2000" b="1" dirty="0" smtClean="0">
                <a:solidFill>
                  <a:schemeClr val="bg1"/>
                </a:solidFill>
              </a:rPr>
              <a:t>Από τη «σταθερότητα» στην «αστάθεια»</a:t>
            </a:r>
          </a:p>
          <a:p>
            <a:pPr algn="ctr">
              <a:buFont typeface="Arial" pitchFamily="34" charset="0"/>
              <a:buChar char="•"/>
            </a:pPr>
            <a:endParaRPr lang="el-GR" sz="2000" b="1" dirty="0" smtClean="0">
              <a:solidFill>
                <a:schemeClr val="bg1"/>
              </a:solidFill>
            </a:endParaRPr>
          </a:p>
          <a:p>
            <a:pPr algn="ctr">
              <a:buFont typeface="Arial" pitchFamily="34" charset="0"/>
              <a:buChar char="•"/>
            </a:pPr>
            <a:r>
              <a:rPr lang="el-GR" sz="2000" b="1" dirty="0" smtClean="0">
                <a:solidFill>
                  <a:schemeClr val="bg1"/>
                </a:solidFill>
              </a:rPr>
              <a:t>Από τη «συνέχεια» στην «ασυνέχεια»</a:t>
            </a:r>
          </a:p>
          <a:p>
            <a:pPr algn="ctr">
              <a:buFont typeface="Arial" pitchFamily="34" charset="0"/>
              <a:buChar char="•"/>
            </a:pPr>
            <a:endParaRPr lang="el-GR" sz="2000" b="1" dirty="0" smtClean="0">
              <a:solidFill>
                <a:schemeClr val="bg1"/>
              </a:solidFill>
            </a:endParaRPr>
          </a:p>
          <a:p>
            <a:pPr algn="ctr">
              <a:buFont typeface="Arial" pitchFamily="34" charset="0"/>
              <a:buChar char="•"/>
            </a:pPr>
            <a:r>
              <a:rPr lang="el-GR" sz="2000" b="1" dirty="0" smtClean="0">
                <a:solidFill>
                  <a:schemeClr val="bg1"/>
                </a:solidFill>
              </a:rPr>
              <a:t>Από το «διαρκές» στο «στιγμιαίο» </a:t>
            </a:r>
            <a:endParaRPr lang="en-US" sz="2000" b="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321</TotalTime>
  <Words>934</Words>
  <Application>Microsoft Office PowerPoint</Application>
  <PresentationFormat>Προβολή στην οθόνη (4:3)</PresentationFormat>
  <Paragraphs>160</Paragraphs>
  <Slides>33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Foundry</vt:lpstr>
      <vt:lpstr>Η μεταμοντέρνα στροφή Ένα terminus post quem</vt:lpstr>
      <vt:lpstr>Διαφάνεια 2</vt:lpstr>
      <vt:lpstr>Διαφάνεια 3</vt:lpstr>
      <vt:lpstr>Διαφάνεια 4</vt:lpstr>
      <vt:lpstr>Μεταμοντερνισμός Ιστορικό Πλαίσιο-Λέξεις κλειδιά</vt:lpstr>
      <vt:lpstr>Philip Smith,  Πολιτισμική Θεωρία, 1997</vt:lpstr>
      <vt:lpstr>Απόπειρες ορισμού του μεταμοντερνισμού</vt:lpstr>
      <vt:lpstr>Απόπειρες ορισμού του μεταμοντερνισμού</vt:lpstr>
      <vt:lpstr>Μεταμοντερνισμός Λέξεις κλειδιά</vt:lpstr>
      <vt:lpstr>Το μεταμοντέρνο στη  φιλοσοφία</vt:lpstr>
      <vt:lpstr>Το μεταμοντέρνο στην  επιστήμη</vt:lpstr>
      <vt:lpstr>Το μεταμοντέρνο στην  επιστήμη</vt:lpstr>
      <vt:lpstr>Διαφάνεια 13</vt:lpstr>
      <vt:lpstr>Το μεταμοντέρνο στις θετικές επιστήμες</vt:lpstr>
      <vt:lpstr>Το μεταμοντέρνο στις κοινωνικές επιστήμες</vt:lpstr>
      <vt:lpstr>Υποκειμενικότητα</vt:lpstr>
      <vt:lpstr>Πολυπλοκότητα</vt:lpstr>
      <vt:lpstr>Διαφορετικότητα</vt:lpstr>
      <vt:lpstr>Το μεταμοντέρνο στις κοινωνικές επιστήμες</vt:lpstr>
      <vt:lpstr>Το μεταμοντέρνο στη λογοτεχνία και την ποίηση</vt:lpstr>
      <vt:lpstr>Διαφάνεια 21</vt:lpstr>
      <vt:lpstr>Το μεταμοντέρνο στη λογοτεχνία και την ποίηση</vt:lpstr>
      <vt:lpstr>Διαφάνεια 23</vt:lpstr>
      <vt:lpstr>Διαφάνεια 24</vt:lpstr>
      <vt:lpstr>Το μεταμοντέρνο στην αρχιτεκτονική</vt:lpstr>
      <vt:lpstr>Διαφάνεια 26</vt:lpstr>
      <vt:lpstr>Το μεταμοντέρνο στη μουσική</vt:lpstr>
      <vt:lpstr>Το μεταμοντέρνο στην τέχνη</vt:lpstr>
      <vt:lpstr>Διαφάνεια 29</vt:lpstr>
      <vt:lpstr>Διαφάνεια 30</vt:lpstr>
      <vt:lpstr>Διαφάνεια 31</vt:lpstr>
      <vt:lpstr>Διαφάνεια 32</vt:lpstr>
      <vt:lpstr>Το μεταμοντέρνο στην ιστορία</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MARIOS</dc:creator>
  <cp:lastModifiedBy>USER</cp:lastModifiedBy>
  <cp:revision>33</cp:revision>
  <dcterms:created xsi:type="dcterms:W3CDTF">2008-10-16T11:46:16Z</dcterms:created>
  <dcterms:modified xsi:type="dcterms:W3CDTF">2016-11-02T16:11:24Z</dcterms:modified>
</cp:coreProperties>
</file>