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//STYLE NOTES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Helvetica.{14, 22, 28, 38, 62}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Canvas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siness_model_canvas_poster_trimmed_3500px.png" id="9" name="Shape 9"/>
          <p:cNvPicPr preferRelativeResize="0"/>
          <p:nvPr/>
        </p:nvPicPr>
        <p:blipFill rotWithShape="1">
          <a:blip r:embed="rId2">
            <a:alphaModFix/>
          </a:blip>
          <a:srcRect b="1530" l="2630" r="2411" t="10503"/>
          <a:stretch/>
        </p:blipFill>
        <p:spPr>
          <a:xfrm>
            <a:off x="458587" y="43175"/>
            <a:ext cx="8226828" cy="5080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/>
        </p:nvSpPr>
        <p:spPr>
          <a:xfrm>
            <a:off x="508525" y="299350"/>
            <a:ext cx="1597799" cy="327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Partner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Partner 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Partner 3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x="7037700" y="302500"/>
            <a:ext cx="1597799" cy="314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Segment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Segment 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Segment 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x="3763475" y="306275"/>
            <a:ext cx="1597799" cy="314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Proposition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Proposition 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Proposition 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3" name="Shape 13"/>
          <p:cNvSpPr txBox="1"/>
          <p:nvPr/>
        </p:nvSpPr>
        <p:spPr>
          <a:xfrm>
            <a:off x="2136000" y="302450"/>
            <a:ext cx="1597799" cy="128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Activity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Activity 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2139925" y="2106900"/>
            <a:ext cx="1597799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Resource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Resource 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5400600" y="2106900"/>
            <a:ext cx="1597799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Channel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Channel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Channel 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5400587" y="297675"/>
            <a:ext cx="1597799" cy="128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Relationship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Relationship 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503750" y="3826950"/>
            <a:ext cx="40155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Cost 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Cost 3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4583650" y="3826950"/>
            <a:ext cx="40155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Stream 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Stream 3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Non-Canvas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www.alexandercowan.com" TargetMode="External"/><Relationship Id="rId4" Type="http://schemas.openxmlformats.org/officeDocument/2006/relationships/hyperlink" Target="http://bit.ly/nicebmc" TargetMode="External"/><Relationship Id="rId5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2229000" y="2534050"/>
            <a:ext cx="2651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www.alexandercowan.com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6147125" y="211425"/>
            <a:ext cx="2914500" cy="15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This template supports a tutorial you can reach here:</a:t>
            </a:r>
          </a:p>
          <a:p>
            <a:pPr lvl="0">
              <a:spcBef>
                <a:spcPts val="0"/>
              </a:spcBef>
              <a:buNone/>
            </a:pPr>
            <a:r>
              <a:rPr lang="en" sz="22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http://bit.ly/nicebmc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311275" y="2858875"/>
            <a:ext cx="4075800" cy="2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MAKE YOUR COPY OF THE TEMPLATE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Go to the File menu above and then use either </a:t>
            </a:r>
            <a:b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‘Make a copy…’ or </a:t>
            </a:r>
            <a:b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‘Download as’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4655650" y="2858875"/>
            <a:ext cx="3939600" cy="2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b="1" lang="en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EDIT THE CANVAS ELEMENTS (SEGMENTS, ETC)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Go to View &gt;&gt; Master and edit the first slide under Layout (‘Canvas Slide’). 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5">
            <a:alphaModFix/>
          </a:blip>
          <a:srcRect b="14770" l="0" r="0" t="0"/>
          <a:stretch/>
        </p:blipFill>
        <p:spPr>
          <a:xfrm>
            <a:off x="381600" y="344249"/>
            <a:ext cx="5765525" cy="22496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508450" y="84325"/>
            <a:ext cx="3227699" cy="3483899"/>
          </a:xfrm>
          <a:prstGeom prst="roundRect">
            <a:avLst>
              <a:gd fmla="val 6033" name="adj"/>
            </a:avLst>
          </a:prstGeom>
          <a:solidFill>
            <a:srgbClr val="CCCCCC">
              <a:alpha val="3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5400325" y="84325"/>
            <a:ext cx="3227699" cy="3483899"/>
          </a:xfrm>
          <a:prstGeom prst="roundRect">
            <a:avLst>
              <a:gd fmla="val 6033" name="adj"/>
            </a:avLst>
          </a:prstGeom>
          <a:solidFill>
            <a:srgbClr val="6FA8DC">
              <a:alpha val="373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1716800" y="2959900"/>
            <a:ext cx="1878600" cy="80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Offering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Customers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Infrastructure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782125" y="3486525"/>
            <a:ext cx="428700" cy="184200"/>
          </a:xfrm>
          <a:prstGeom prst="roundRect">
            <a:avLst>
              <a:gd fmla="val 6033" name="adj"/>
            </a:avLst>
          </a:prstGeom>
          <a:solidFill>
            <a:srgbClr val="CCCCCC">
              <a:alpha val="3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782125" y="3061700"/>
            <a:ext cx="428700" cy="184200"/>
          </a:xfrm>
          <a:prstGeom prst="roundRect">
            <a:avLst>
              <a:gd fmla="val 6033" name="adj"/>
            </a:avLst>
          </a:prstGeom>
          <a:solidFill>
            <a:srgbClr val="FF0000">
              <a:alpha val="426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782125" y="3274113"/>
            <a:ext cx="428700" cy="184200"/>
          </a:xfrm>
          <a:prstGeom prst="roundRect">
            <a:avLst>
              <a:gd fmla="val 6033" name="adj"/>
            </a:avLst>
          </a:prstGeom>
          <a:solidFill>
            <a:srgbClr val="6FA8DC">
              <a:alpha val="373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759550" y="84325"/>
            <a:ext cx="1611899" cy="3483899"/>
          </a:xfrm>
          <a:prstGeom prst="roundRect">
            <a:avLst>
              <a:gd fmla="val 6033" name="adj"/>
            </a:avLst>
          </a:prstGeom>
          <a:solidFill>
            <a:srgbClr val="FF0000">
              <a:alpha val="426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686250" y="118025"/>
            <a:ext cx="3404897" cy="608325"/>
          </a:xfrm>
          <a:custGeom>
            <a:pathLst>
              <a:path extrusionOk="0" h="24333" w="156529">
                <a:moveTo>
                  <a:pt x="156529" y="15980"/>
                </a:moveTo>
                <a:lnTo>
                  <a:pt x="156529" y="0"/>
                </a:lnTo>
                <a:lnTo>
                  <a:pt x="0" y="0"/>
                </a:lnTo>
                <a:lnTo>
                  <a:pt x="0" y="24333"/>
                </a:lnTo>
                <a:lnTo>
                  <a:pt x="6719" y="23970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lg" w="lg" type="oval"/>
            <a:tailEnd len="lg" w="lg" type="triangle"/>
          </a:ln>
        </p:spPr>
      </p:sp>
      <p:cxnSp>
        <p:nvCxnSpPr>
          <p:cNvPr id="50" name="Shape 50"/>
          <p:cNvCxnSpPr/>
          <p:nvPr/>
        </p:nvCxnSpPr>
        <p:spPr>
          <a:xfrm rot="10800000">
            <a:off x="4943724" y="476675"/>
            <a:ext cx="2156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1" name="Shape 51"/>
          <p:cNvCxnSpPr/>
          <p:nvPr/>
        </p:nvCxnSpPr>
        <p:spPr>
          <a:xfrm rot="10800000">
            <a:off x="4943774" y="701725"/>
            <a:ext cx="2183700" cy="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cxnSp>
      <p:cxnSp>
        <p:nvCxnSpPr>
          <p:cNvPr id="52" name="Shape 52"/>
          <p:cNvCxnSpPr/>
          <p:nvPr/>
        </p:nvCxnSpPr>
        <p:spPr>
          <a:xfrm rot="10800000">
            <a:off x="4943774" y="925800"/>
            <a:ext cx="21837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lg" w="lg" type="oval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966450" y="458500"/>
            <a:ext cx="1207575" cy="3581850"/>
          </a:xfrm>
          <a:custGeom>
            <a:pathLst>
              <a:path extrusionOk="0" h="143274" w="48303">
                <a:moveTo>
                  <a:pt x="182" y="0"/>
                </a:moveTo>
                <a:lnTo>
                  <a:pt x="0" y="143274"/>
                </a:lnTo>
                <a:lnTo>
                  <a:pt x="48303" y="143274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58" name="Shape 58"/>
          <p:cNvSpPr/>
          <p:nvPr/>
        </p:nvSpPr>
        <p:spPr>
          <a:xfrm>
            <a:off x="4966475" y="673425"/>
            <a:ext cx="1207550" cy="3371475"/>
          </a:xfrm>
          <a:custGeom>
            <a:pathLst>
              <a:path extrusionOk="0" h="134859" w="48302">
                <a:moveTo>
                  <a:pt x="545" y="0"/>
                </a:moveTo>
                <a:lnTo>
                  <a:pt x="0" y="134677"/>
                </a:lnTo>
                <a:lnTo>
                  <a:pt x="48302" y="134859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59" name="Shape 59"/>
          <p:cNvSpPr/>
          <p:nvPr/>
        </p:nvSpPr>
        <p:spPr>
          <a:xfrm>
            <a:off x="3780625" y="692800"/>
            <a:ext cx="2416100" cy="3756125"/>
          </a:xfrm>
          <a:custGeom>
            <a:pathLst>
              <a:path extrusionOk="0" h="150245" w="96644">
                <a:moveTo>
                  <a:pt x="547" y="0"/>
                </a:moveTo>
                <a:lnTo>
                  <a:pt x="0" y="150063"/>
                </a:lnTo>
                <a:lnTo>
                  <a:pt x="96644" y="150245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60" name="Shape 60"/>
          <p:cNvSpPr/>
          <p:nvPr/>
        </p:nvSpPr>
        <p:spPr>
          <a:xfrm>
            <a:off x="3846825" y="926900"/>
            <a:ext cx="2331725" cy="3317725"/>
          </a:xfrm>
          <a:custGeom>
            <a:pathLst>
              <a:path extrusionOk="0" h="132709" w="93269">
                <a:moveTo>
                  <a:pt x="0" y="0"/>
                </a:moveTo>
                <a:lnTo>
                  <a:pt x="659" y="132346"/>
                </a:lnTo>
                <a:lnTo>
                  <a:pt x="93269" y="132709"/>
                </a:lnTo>
              </a:path>
            </a:pathLst>
          </a:custGeom>
          <a:noFill/>
          <a:ln cap="flat" cmpd="sng" w="19050">
            <a:solidFill>
              <a:srgbClr val="CCCCCC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61" name="Shape 61"/>
          <p:cNvSpPr/>
          <p:nvPr/>
        </p:nvSpPr>
        <p:spPr>
          <a:xfrm>
            <a:off x="6968475" y="470150"/>
            <a:ext cx="125175" cy="3588350"/>
          </a:xfrm>
          <a:custGeom>
            <a:pathLst>
              <a:path extrusionOk="0" h="143534" w="5007">
                <a:moveTo>
                  <a:pt x="4825" y="0"/>
                </a:moveTo>
                <a:lnTo>
                  <a:pt x="5007" y="143274"/>
                </a:lnTo>
                <a:lnTo>
                  <a:pt x="0" y="143534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62" name="Shape 62"/>
          <p:cNvSpPr/>
          <p:nvPr/>
        </p:nvSpPr>
        <p:spPr>
          <a:xfrm>
            <a:off x="6986625" y="674650"/>
            <a:ext cx="1125850" cy="3774275"/>
          </a:xfrm>
          <a:custGeom>
            <a:pathLst>
              <a:path extrusionOk="0" h="150971" w="45034">
                <a:moveTo>
                  <a:pt x="43138" y="0"/>
                </a:moveTo>
                <a:lnTo>
                  <a:pt x="45034" y="150971"/>
                </a:lnTo>
                <a:lnTo>
                  <a:pt x="0" y="150789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63" name="Shape 63"/>
          <p:cNvSpPr/>
          <p:nvPr/>
        </p:nvSpPr>
        <p:spPr>
          <a:xfrm>
            <a:off x="6986625" y="965800"/>
            <a:ext cx="883300" cy="3301525"/>
          </a:xfrm>
          <a:custGeom>
            <a:pathLst>
              <a:path extrusionOk="0" h="132061" w="35332">
                <a:moveTo>
                  <a:pt x="35332" y="0"/>
                </a:moveTo>
                <a:lnTo>
                  <a:pt x="35047" y="132061"/>
                </a:lnTo>
                <a:lnTo>
                  <a:pt x="0" y="131880"/>
                </a:lnTo>
              </a:path>
            </a:pathLst>
          </a:custGeom>
          <a:noFill/>
          <a:ln cap="flat" cmpd="sng" w="19050">
            <a:solidFill>
              <a:srgbClr val="CCCCCC"/>
            </a:solidFill>
            <a:prstDash val="solid"/>
            <a:round/>
            <a:headEnd len="lg" w="lg" type="oval"/>
            <a:tailEnd len="lg" w="lg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3000750" y="513000"/>
            <a:ext cx="821700" cy="204275"/>
          </a:xfrm>
          <a:custGeom>
            <a:pathLst>
              <a:path extrusionOk="0" h="8171" w="32868">
                <a:moveTo>
                  <a:pt x="0" y="8171"/>
                </a:moveTo>
                <a:lnTo>
                  <a:pt x="26512" y="8171"/>
                </a:lnTo>
                <a:lnTo>
                  <a:pt x="26512" y="0"/>
                </a:lnTo>
                <a:lnTo>
                  <a:pt x="32868" y="0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cxnSp>
        <p:nvCxnSpPr>
          <p:cNvPr id="69" name="Shape 69"/>
          <p:cNvCxnSpPr/>
          <p:nvPr/>
        </p:nvCxnSpPr>
        <p:spPr>
          <a:xfrm>
            <a:off x="2996225" y="512025"/>
            <a:ext cx="817500" cy="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cxnSp>
      <p:cxnSp>
        <p:nvCxnSpPr>
          <p:cNvPr id="70" name="Shape 70"/>
          <p:cNvCxnSpPr/>
          <p:nvPr/>
        </p:nvCxnSpPr>
        <p:spPr>
          <a:xfrm>
            <a:off x="2998300" y="914125"/>
            <a:ext cx="817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lg" w="lg" type="oval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987125" y="494825"/>
            <a:ext cx="363175" cy="2238075"/>
          </a:xfrm>
          <a:custGeom>
            <a:pathLst>
              <a:path extrusionOk="0" h="89523" w="14527">
                <a:moveTo>
                  <a:pt x="0" y="0"/>
                </a:moveTo>
                <a:lnTo>
                  <a:pt x="14527" y="0"/>
                </a:lnTo>
                <a:lnTo>
                  <a:pt x="14527" y="89523"/>
                </a:lnTo>
                <a:lnTo>
                  <a:pt x="8898" y="89523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76" name="Shape 76"/>
          <p:cNvSpPr/>
          <p:nvPr/>
        </p:nvSpPr>
        <p:spPr>
          <a:xfrm>
            <a:off x="2987125" y="706250"/>
            <a:ext cx="363175" cy="2026576"/>
          </a:xfrm>
          <a:custGeom>
            <a:pathLst>
              <a:path extrusionOk="0" h="89523" w="14527">
                <a:moveTo>
                  <a:pt x="0" y="0"/>
                </a:moveTo>
                <a:lnTo>
                  <a:pt x="14527" y="0"/>
                </a:lnTo>
                <a:lnTo>
                  <a:pt x="14527" y="89523"/>
                </a:lnTo>
                <a:lnTo>
                  <a:pt x="8898" y="89523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77" name="Shape 77"/>
          <p:cNvSpPr/>
          <p:nvPr/>
        </p:nvSpPr>
        <p:spPr>
          <a:xfrm>
            <a:off x="1836625" y="917675"/>
            <a:ext cx="387825" cy="1388500"/>
          </a:xfrm>
          <a:custGeom>
            <a:pathLst>
              <a:path extrusionOk="0" h="55540" w="15513">
                <a:moveTo>
                  <a:pt x="14527" y="0"/>
                </a:moveTo>
                <a:lnTo>
                  <a:pt x="0" y="0"/>
                </a:lnTo>
                <a:lnTo>
                  <a:pt x="0" y="55540"/>
                </a:lnTo>
                <a:lnTo>
                  <a:pt x="15513" y="55358"/>
                </a:lnTo>
              </a:path>
            </a:pathLst>
          </a:custGeom>
          <a:noFill/>
          <a:ln cap="flat" cmpd="sng" w="19050">
            <a:solidFill>
              <a:srgbClr val="CCCCCC"/>
            </a:solidFill>
            <a:prstDash val="solid"/>
            <a:round/>
            <a:headEnd len="lg" w="lg" type="oval"/>
            <a:tailEnd len="lg" w="lg" type="triangl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352999" y="513000"/>
            <a:ext cx="853335" cy="204275"/>
          </a:xfrm>
          <a:custGeom>
            <a:pathLst>
              <a:path extrusionOk="0" h="8171" w="32868">
                <a:moveTo>
                  <a:pt x="0" y="8171"/>
                </a:moveTo>
                <a:lnTo>
                  <a:pt x="26512" y="8171"/>
                </a:lnTo>
                <a:lnTo>
                  <a:pt x="26512" y="0"/>
                </a:lnTo>
                <a:lnTo>
                  <a:pt x="32868" y="0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cxnSp>
        <p:nvCxnSpPr>
          <p:cNvPr id="83" name="Shape 83"/>
          <p:cNvCxnSpPr/>
          <p:nvPr/>
        </p:nvCxnSpPr>
        <p:spPr>
          <a:xfrm>
            <a:off x="1348300" y="512025"/>
            <a:ext cx="848999" cy="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cxnSp>
      <p:cxnSp>
        <p:nvCxnSpPr>
          <p:cNvPr id="84" name="Shape 84"/>
          <p:cNvCxnSpPr/>
          <p:nvPr/>
        </p:nvCxnSpPr>
        <p:spPr>
          <a:xfrm>
            <a:off x="1350454" y="914125"/>
            <a:ext cx="848999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lg" w="lg" type="oval"/>
            <a:tailEnd len="lg" w="lg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855475" y="494825"/>
            <a:ext cx="494825" cy="3740725"/>
          </a:xfrm>
          <a:custGeom>
            <a:pathLst>
              <a:path extrusionOk="0" h="149629" w="19793">
                <a:moveTo>
                  <a:pt x="5266" y="0"/>
                </a:moveTo>
                <a:lnTo>
                  <a:pt x="19793" y="0"/>
                </a:lnTo>
                <a:lnTo>
                  <a:pt x="19793" y="149629"/>
                </a:lnTo>
                <a:lnTo>
                  <a:pt x="0" y="149448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90" name="Shape 90"/>
          <p:cNvSpPr/>
          <p:nvPr/>
        </p:nvSpPr>
        <p:spPr>
          <a:xfrm>
            <a:off x="2846400" y="706250"/>
            <a:ext cx="503900" cy="3529225"/>
          </a:xfrm>
          <a:custGeom>
            <a:pathLst>
              <a:path extrusionOk="0" h="141169" w="20156">
                <a:moveTo>
                  <a:pt x="5629" y="0"/>
                </a:moveTo>
                <a:lnTo>
                  <a:pt x="20156" y="0"/>
                </a:lnTo>
                <a:lnTo>
                  <a:pt x="20156" y="141169"/>
                </a:lnTo>
                <a:lnTo>
                  <a:pt x="0" y="140991"/>
                </a:lnTo>
              </a:path>
            </a:pathLst>
          </a:custGeom>
          <a:noFill/>
          <a:ln cap="flat" cmpd="sng" w="19050">
            <a:solidFill>
              <a:srgbClr val="6FA8DC"/>
            </a:solidFill>
            <a:prstDash val="solid"/>
            <a:round/>
            <a:headEnd len="lg" w="lg" type="oval"/>
            <a:tailEnd len="lg" w="lg" type="triangle"/>
          </a:ln>
        </p:spPr>
      </p:sp>
      <p:sp>
        <p:nvSpPr>
          <p:cNvPr id="91" name="Shape 91"/>
          <p:cNvSpPr/>
          <p:nvPr/>
        </p:nvSpPr>
        <p:spPr>
          <a:xfrm>
            <a:off x="1836625" y="917675"/>
            <a:ext cx="387825" cy="3122736"/>
          </a:xfrm>
          <a:custGeom>
            <a:pathLst>
              <a:path extrusionOk="0" h="55540" w="15513">
                <a:moveTo>
                  <a:pt x="14527" y="0"/>
                </a:moveTo>
                <a:lnTo>
                  <a:pt x="0" y="0"/>
                </a:lnTo>
                <a:lnTo>
                  <a:pt x="0" y="55540"/>
                </a:lnTo>
                <a:lnTo>
                  <a:pt x="15513" y="55358"/>
                </a:lnTo>
              </a:path>
            </a:pathLst>
          </a:custGeom>
          <a:noFill/>
          <a:ln cap="flat" cmpd="sng" w="19050">
            <a:solidFill>
              <a:srgbClr val="CCCCCC"/>
            </a:solidFill>
            <a:prstDash val="solid"/>
            <a:round/>
            <a:headEnd len="lg" w="lg" type="oval"/>
            <a:tailEnd len="lg" w="lg" type="triangl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