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5" r:id="rId2"/>
    <p:sldMasterId id="2147483748" r:id="rId3"/>
  </p:sldMasterIdLst>
  <p:notesMasterIdLst>
    <p:notesMasterId r:id="rId71"/>
  </p:notesMasterIdLst>
  <p:handoutMasterIdLst>
    <p:handoutMasterId r:id="rId72"/>
  </p:handoutMasterIdLst>
  <p:sldIdLst>
    <p:sldId id="438" r:id="rId4"/>
    <p:sldId id="439" r:id="rId5"/>
    <p:sldId id="440" r:id="rId6"/>
    <p:sldId id="356" r:id="rId7"/>
    <p:sldId id="374" r:id="rId8"/>
    <p:sldId id="375" r:id="rId9"/>
    <p:sldId id="376" r:id="rId10"/>
    <p:sldId id="377" r:id="rId11"/>
    <p:sldId id="378" r:id="rId12"/>
    <p:sldId id="379" r:id="rId13"/>
    <p:sldId id="380" r:id="rId14"/>
    <p:sldId id="381" r:id="rId15"/>
    <p:sldId id="382" r:id="rId16"/>
    <p:sldId id="383" r:id="rId17"/>
    <p:sldId id="384" r:id="rId18"/>
    <p:sldId id="385" r:id="rId19"/>
    <p:sldId id="386" r:id="rId20"/>
    <p:sldId id="387" r:id="rId21"/>
    <p:sldId id="388" r:id="rId22"/>
    <p:sldId id="389" r:id="rId23"/>
    <p:sldId id="390" r:id="rId24"/>
    <p:sldId id="391" r:id="rId25"/>
    <p:sldId id="392" r:id="rId26"/>
    <p:sldId id="393" r:id="rId27"/>
    <p:sldId id="394" r:id="rId28"/>
    <p:sldId id="395" r:id="rId29"/>
    <p:sldId id="396" r:id="rId30"/>
    <p:sldId id="397" r:id="rId31"/>
    <p:sldId id="398" r:id="rId32"/>
    <p:sldId id="399" r:id="rId33"/>
    <p:sldId id="400" r:id="rId34"/>
    <p:sldId id="401" r:id="rId35"/>
    <p:sldId id="402" r:id="rId36"/>
    <p:sldId id="403" r:id="rId37"/>
    <p:sldId id="404" r:id="rId38"/>
    <p:sldId id="406" r:id="rId39"/>
    <p:sldId id="405" r:id="rId40"/>
    <p:sldId id="407" r:id="rId41"/>
    <p:sldId id="408" r:id="rId42"/>
    <p:sldId id="409" r:id="rId43"/>
    <p:sldId id="410" r:id="rId44"/>
    <p:sldId id="411" r:id="rId45"/>
    <p:sldId id="412" r:id="rId46"/>
    <p:sldId id="413" r:id="rId47"/>
    <p:sldId id="414" r:id="rId48"/>
    <p:sldId id="415" r:id="rId49"/>
    <p:sldId id="416" r:id="rId50"/>
    <p:sldId id="417" r:id="rId51"/>
    <p:sldId id="418" r:id="rId52"/>
    <p:sldId id="419" r:id="rId53"/>
    <p:sldId id="420" r:id="rId54"/>
    <p:sldId id="421" r:id="rId55"/>
    <p:sldId id="422" r:id="rId56"/>
    <p:sldId id="423" r:id="rId57"/>
    <p:sldId id="424" r:id="rId58"/>
    <p:sldId id="425" r:id="rId59"/>
    <p:sldId id="426" r:id="rId60"/>
    <p:sldId id="437" r:id="rId61"/>
    <p:sldId id="427" r:id="rId62"/>
    <p:sldId id="428" r:id="rId63"/>
    <p:sldId id="429" r:id="rId64"/>
    <p:sldId id="430" r:id="rId65"/>
    <p:sldId id="431" r:id="rId66"/>
    <p:sldId id="434" r:id="rId67"/>
    <p:sldId id="435" r:id="rId68"/>
    <p:sldId id="436" r:id="rId69"/>
    <p:sldId id="357" r:id="rId7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4" autoAdjust="0"/>
    <p:restoredTop sz="94660"/>
  </p:normalViewPr>
  <p:slideViewPr>
    <p:cSldViewPr>
      <p:cViewPr varScale="1">
        <p:scale>
          <a:sx n="73" d="100"/>
          <a:sy n="73" d="100"/>
        </p:scale>
        <p:origin x="-108" y="-420"/>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76" d="100"/>
          <a:sy n="76" d="100"/>
        </p:scale>
        <p:origin x="168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pPr/>
              <a:t>8/13/2015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pPr/>
              <a:t>‹#›</a:t>
            </a:fld>
            <a:endParaRPr/>
          </a:p>
        </p:txBody>
      </p:sp>
    </p:spTree>
    <p:extLst>
      <p:ext uri="{BB962C8B-B14F-4D97-AF65-F5344CB8AC3E}">
        <p14:creationId xmlns:p14="http://schemas.microsoft.com/office/powerpoint/2010/main" xmlns=""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pPr/>
              <a:t>8/13/2015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pPr/>
              <a:t>‹#›</a:t>
            </a:fld>
            <a:endParaRPr/>
          </a:p>
        </p:txBody>
      </p:sp>
    </p:spTree>
    <p:extLst>
      <p:ext uri="{BB962C8B-B14F-4D97-AF65-F5344CB8AC3E}">
        <p14:creationId xmlns:p14="http://schemas.microsoft.com/office/powerpoint/2010/main" xmlns=""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pPr/>
              <a:t>4</a:t>
            </a:fld>
            <a:endParaRPr lang="en-US"/>
          </a:p>
        </p:txBody>
      </p:sp>
    </p:spTree>
    <p:extLst>
      <p:ext uri="{BB962C8B-B14F-4D97-AF65-F5344CB8AC3E}">
        <p14:creationId xmlns:p14="http://schemas.microsoft.com/office/powerpoint/2010/main" xmlns="" val="1227864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2147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31507441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xmlns="" val="2153475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10040043" y="685800"/>
            <a:ext cx="1843982" cy="5588002"/>
          </a:xfrm>
        </p:spPr>
        <p:txBody>
          <a:bodyPr vert="eaVert"/>
          <a:lstStyle/>
          <a:p>
            <a:r>
              <a:rPr lang="en-US" smtClean="0"/>
              <a:t>Click to edit Master title style</a:t>
            </a:r>
            <a:endParaRPr/>
          </a:p>
        </p:txBody>
      </p:sp>
    </p:spTree>
    <p:extLst>
      <p:ext uri="{BB962C8B-B14F-4D97-AF65-F5344CB8AC3E}">
        <p14:creationId xmlns:p14="http://schemas.microsoft.com/office/powerpoint/2010/main" xmlns="" val="1991763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0"/>
            <a:ext cx="10360501"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5"/>
            <a:ext cx="10360501"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09441" y="1600205"/>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5986" y="1600205"/>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B9B9059-F1D6-41D0-95CF-D21CAA096B3A}" type="datetimeFigureOut">
              <a:rPr lang="en-US" smtClean="0"/>
              <a:pPr/>
              <a:t>8/13/2015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B9B9059-F1D6-41D0-95CF-D21CAA096B3A}" type="datetimeFigureOut">
              <a:rPr lang="en-US" smtClean="0"/>
              <a:pPr/>
              <a:t>8/13/2015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pPr/>
              <a:t>8/13/2015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xmlns="" val="22643087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50"/>
            <a:ext cx="4010039"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765492" y="273055"/>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09445"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3"/>
            <a:ext cx="2742486"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09441" y="274643"/>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smtClean="0"/>
              <a:t>Click to edit Master title style</a:t>
            </a:r>
            <a:endParaRPr/>
          </a:p>
        </p:txBody>
      </p:sp>
    </p:spTree>
    <p:extLst>
      <p:ext uri="{BB962C8B-B14F-4D97-AF65-F5344CB8AC3E}">
        <p14:creationId xmlns:p14="http://schemas.microsoft.com/office/powerpoint/2010/main" xmlns="" val="36389043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xmlns="" val="1406580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B9B9059-F1D6-41D0-95CF-D21CAA096B3A}" type="datetimeFigureOut">
              <a:rPr lang="en-US" smtClean="0"/>
              <a:pPr/>
              <a:t>8/13/2015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pPr/>
              <a:t>‹#›</a:t>
            </a:fld>
            <a:endParaRPr lang="en-US"/>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2" name="Title 1"/>
          <p:cNvSpPr>
            <a:spLocks noGrp="1"/>
          </p:cNvSpPr>
          <p:nvPr>
            <p:ph type="title"/>
          </p:nvPr>
        </p:nvSpPr>
        <p:spPr>
          <a:xfrm>
            <a:off x="914163" y="482600"/>
            <a:ext cx="10360501" cy="12192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xmlns="" val="3561680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9B9059-F1D6-41D0-95CF-D21CAA096B3A}" type="datetimeFigureOut">
              <a:rPr lang="en-US" smtClean="0"/>
              <a:pPr/>
              <a:t>8/13/2015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xmlns="" val="2469684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pPr/>
              <a:t>8/13/2015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1880342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27683114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4489904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8/13/2015</a:t>
            </a:fld>
            <a:endParaRPr lang="en-US"/>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smtClean="0"/>
              <a:t>Click to edit Master title style</a:t>
            </a:r>
            <a:endParaRPr/>
          </a:p>
        </p:txBody>
      </p:sp>
    </p:spTree>
    <p:extLst>
      <p:ext uri="{BB962C8B-B14F-4D97-AF65-F5344CB8AC3E}">
        <p14:creationId xmlns:p14="http://schemas.microsoft.com/office/powerpoint/2010/main" xmlns=""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609441" y="1600205"/>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609441" y="6356355"/>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B9059-F1D6-41D0-95CF-D21CAA096B3A}" type="datetimeFigureOut">
              <a:rPr lang="en-US" smtClean="0"/>
              <a:pPr/>
              <a:t>8/13/2015</a:t>
            </a:fld>
            <a:endParaRPr lang="en-US"/>
          </a:p>
        </p:txBody>
      </p:sp>
      <p:sp>
        <p:nvSpPr>
          <p:cNvPr id="5" name="Footer Placeholder 4"/>
          <p:cNvSpPr>
            <a:spLocks noGrp="1"/>
          </p:cNvSpPr>
          <p:nvPr>
            <p:ph type="ftr" sz="quarter" idx="3"/>
          </p:nvPr>
        </p:nvSpPr>
        <p:spPr>
          <a:xfrm>
            <a:off x="4164515" y="6356355"/>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5"/>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D5434-F838-4DD4-A17B-1CB1A1850D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1187" y="1484785"/>
            <a:ext cx="10360501" cy="1470025"/>
          </a:xfrm>
        </p:spPr>
        <p:txBody>
          <a:bodyPr>
            <a:normAutofit/>
          </a:bodyPr>
          <a:lstStyle/>
          <a:p>
            <a:r>
              <a:rPr lang="el-GR" b="1" dirty="0" smtClean="0"/>
              <a:t>Εικονικά Περιβάλλοντα Μάθησης και Πολυμέσα</a:t>
            </a:r>
            <a:endParaRPr lang="el-GR" b="1" dirty="0"/>
          </a:p>
        </p:txBody>
      </p:sp>
      <p:sp>
        <p:nvSpPr>
          <p:cNvPr id="3" name="Υπότιτλος 2"/>
          <p:cNvSpPr>
            <a:spLocks noGrp="1"/>
          </p:cNvSpPr>
          <p:nvPr>
            <p:ph type="subTitle" idx="1"/>
          </p:nvPr>
        </p:nvSpPr>
        <p:spPr>
          <a:xfrm>
            <a:off x="527244" y="2995812"/>
            <a:ext cx="11326308" cy="2290576"/>
          </a:xfrm>
        </p:spPr>
        <p:txBody>
          <a:bodyPr>
            <a:noAutofit/>
          </a:bodyPr>
          <a:lstStyle/>
          <a:p>
            <a:r>
              <a:rPr lang="el-GR" sz="2800" b="1" dirty="0" smtClean="0">
                <a:solidFill>
                  <a:schemeClr val="tx1"/>
                </a:solidFill>
              </a:rPr>
              <a:t>Ενότητα </a:t>
            </a:r>
            <a:r>
              <a:rPr lang="el-GR" sz="2800" b="1" dirty="0" smtClean="0">
                <a:solidFill>
                  <a:schemeClr val="tx1"/>
                </a:solidFill>
              </a:rPr>
              <a:t>2:</a:t>
            </a:r>
            <a:r>
              <a:rPr lang="en-US" sz="2800" dirty="0" smtClean="0">
                <a:solidFill>
                  <a:schemeClr val="tx1"/>
                </a:solidFill>
              </a:rPr>
              <a:t> </a:t>
            </a:r>
            <a:r>
              <a:rPr lang="el-GR" sz="2800" dirty="0" smtClean="0">
                <a:solidFill>
                  <a:schemeClr val="tx1"/>
                </a:solidFill>
              </a:rPr>
              <a:t>Κατηγορίες ηλεκτρονικών παιχνιδιών</a:t>
            </a:r>
            <a:endParaRPr lang="en-US" sz="2800" dirty="0" smtClean="0">
              <a:solidFill>
                <a:schemeClr val="tx1"/>
              </a:solidFill>
            </a:endParaRPr>
          </a:p>
          <a:p>
            <a:endParaRPr lang="el-GR" sz="2800" dirty="0" smtClean="0">
              <a:solidFill>
                <a:schemeClr val="tx1"/>
              </a:solidFill>
            </a:endParaRPr>
          </a:p>
          <a:p>
            <a:r>
              <a:rPr lang="el-GR" sz="2800" dirty="0" smtClean="0">
                <a:solidFill>
                  <a:schemeClr val="tx1"/>
                </a:solidFill>
              </a:rPr>
              <a:t>Εμμανουήλ Φωκίδης</a:t>
            </a:r>
            <a:endParaRPr lang="el-GR" sz="2800" dirty="0" smtClean="0">
              <a:solidFill>
                <a:schemeClr val="tx1"/>
              </a:solidFill>
            </a:endParaRPr>
          </a:p>
          <a:p>
            <a:r>
              <a:rPr lang="el-GR" sz="2800" dirty="0" smtClean="0">
                <a:solidFill>
                  <a:schemeClr val="tx1"/>
                </a:solidFill>
              </a:rPr>
              <a:t>Παιδαγωγικό Τμήμα Δημοτικής Εκπαίδευσης</a:t>
            </a:r>
            <a:endParaRPr lang="en-US" sz="2800" dirty="0" smtClean="0">
              <a:solidFill>
                <a:schemeClr val="tx1"/>
              </a:solidFill>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63214" y="5827936"/>
            <a:ext cx="2108364"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786938" y="5591695"/>
            <a:ext cx="5745555" cy="1025873"/>
          </a:xfrm>
          <a:prstGeom prst="rect">
            <a:avLst/>
          </a:prstGeom>
          <a:noFill/>
        </p:spPr>
      </p:pic>
      <p:pic>
        <p:nvPicPr>
          <p:cNvPr id="7" name="Picture 3" descr="logo"/>
          <p:cNvPicPr>
            <a:picLocks noChangeAspect="1" noChangeArrowheads="1"/>
          </p:cNvPicPr>
          <p:nvPr/>
        </p:nvPicPr>
        <p:blipFill>
          <a:blip r:embed="rId5" cstate="print"/>
          <a:srcRect/>
          <a:stretch>
            <a:fillRect/>
          </a:stretch>
        </p:blipFill>
        <p:spPr bwMode="auto">
          <a:xfrm>
            <a:off x="719480" y="404813"/>
            <a:ext cx="1149051" cy="862012"/>
          </a:xfrm>
          <a:prstGeom prst="rect">
            <a:avLst/>
          </a:prstGeom>
          <a:noFill/>
          <a:ln w="9525">
            <a:noFill/>
            <a:miter lim="800000"/>
            <a:headEnd/>
            <a:tailEnd/>
          </a:ln>
        </p:spPr>
      </p:pic>
      <p:sp>
        <p:nvSpPr>
          <p:cNvPr id="8" name="Rectangle 8"/>
          <p:cNvSpPr>
            <a:spLocks noChangeArrowheads="1"/>
          </p:cNvSpPr>
          <p:nvPr/>
        </p:nvSpPr>
        <p:spPr bwMode="auto">
          <a:xfrm>
            <a:off x="2063214" y="548680"/>
            <a:ext cx="5183027" cy="523220"/>
          </a:xfrm>
          <a:prstGeom prst="rect">
            <a:avLst/>
          </a:prstGeom>
          <a:noFill/>
          <a:ln w="9525">
            <a:noFill/>
            <a:miter lim="800000"/>
            <a:headEnd/>
            <a:tailEnd/>
          </a:ln>
        </p:spPr>
        <p:txBody>
          <a:bodyPr wrap="square">
            <a:spAutoFit/>
          </a:bodyPr>
          <a:lstStyle/>
          <a:p>
            <a:r>
              <a:rPr lang="el-GR" altLang="el-GR" sz="2800" b="1" dirty="0" smtClean="0"/>
              <a:t>Πανεπιστήμιο Αιγαίου</a:t>
            </a:r>
          </a:p>
        </p:txBody>
      </p:sp>
    </p:spTree>
    <p:extLst>
      <p:ext uri="{BB962C8B-B14F-4D97-AF65-F5344CB8AC3E}">
        <p14:creationId xmlns:p14="http://schemas.microsoft.com/office/powerpoint/2010/main" xmlns="" val="63169769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339102"/>
          </a:xfrm>
          <a:prstGeom prst="rect">
            <a:avLst/>
          </a:prstGeom>
        </p:spPr>
        <p:txBody>
          <a:bodyPr wrap="square">
            <a:spAutoFit/>
          </a:bodyPr>
          <a:lstStyle/>
          <a:p>
            <a:r>
              <a:rPr lang="el-GR" sz="1600" b="1" dirty="0"/>
              <a:t>Παιχνίδια δράσης-</a:t>
            </a:r>
            <a:r>
              <a:rPr lang="el-GR" sz="1600" b="1" dirty="0" err="1"/>
              <a:t>Action</a:t>
            </a:r>
            <a:r>
              <a:rPr lang="el-GR" sz="1600" b="1" dirty="0"/>
              <a:t> </a:t>
            </a:r>
            <a:r>
              <a:rPr lang="el-GR" sz="1600" b="1" dirty="0" err="1" smtClean="0"/>
              <a:t>games</a:t>
            </a:r>
            <a:endParaRPr lang="el-GR" sz="1600" b="1" dirty="0" smtClean="0"/>
          </a:p>
          <a:p>
            <a:endParaRPr lang="en-US" sz="1600" b="1" dirty="0"/>
          </a:p>
          <a:p>
            <a:r>
              <a:rPr lang="el-GR" sz="1600" dirty="0"/>
              <a:t>Ένα παιχνίδι δράσης απαιτεί από τους παίκτες γρήγορα ανακλαστικά, ακρίβεια και σωστό συγχρονισμό. Είναι μια από τις βασικότερες κατηγορίες και η πιο ευρεία. Το </a:t>
            </a:r>
            <a:r>
              <a:rPr lang="en-US" sz="1600" dirty="0"/>
              <a:t>Gameplay</a:t>
            </a:r>
            <a:r>
              <a:rPr lang="el-GR" sz="1600" dirty="0"/>
              <a:t> των παιχνιδιών αυτού του είδους συνήθως δίνει έμφαση στη μάχη. Οι υποκατηγορίες των παιχνιδιών δράσης είναι:</a:t>
            </a:r>
            <a:endParaRPr lang="en-US" sz="1600" dirty="0"/>
          </a:p>
          <a:p>
            <a:r>
              <a:rPr lang="el-GR" sz="1600" dirty="0"/>
              <a:t> </a:t>
            </a:r>
            <a:endParaRPr lang="en-US" sz="1600" dirty="0"/>
          </a:p>
          <a:p>
            <a:pPr lvl="0"/>
            <a:r>
              <a:rPr lang="el-GR" sz="1600" i="1" dirty="0"/>
              <a:t>Παιχνίδια μπάλας και ρακέτας-</a:t>
            </a:r>
            <a:r>
              <a:rPr lang="en-US" sz="1600" i="1" dirty="0"/>
              <a:t>Ball and paddle games</a:t>
            </a:r>
            <a:r>
              <a:rPr lang="el-GR" sz="1600" dirty="0"/>
              <a:t>:</a:t>
            </a:r>
            <a:r>
              <a:rPr lang="el-GR" sz="1600" b="1" dirty="0"/>
              <a:t> </a:t>
            </a:r>
            <a:r>
              <a:rPr lang="el-GR" sz="1600" dirty="0"/>
              <a:t>Ο πρόγονος όλων των ηλεκτρονικών παιχνιδιών το </a:t>
            </a:r>
            <a:r>
              <a:rPr lang="en-US" sz="1600" dirty="0"/>
              <a:t>Pong</a:t>
            </a:r>
            <a:r>
              <a:rPr lang="el-GR" sz="1600" dirty="0"/>
              <a:t>, ανήκει σε αυτή την κατηγορία.</a:t>
            </a:r>
            <a:endParaRPr lang="en-US" sz="1600" dirty="0"/>
          </a:p>
          <a:p>
            <a:endParaRPr lang="en-US" sz="1800" dirty="0"/>
          </a:p>
        </p:txBody>
      </p:sp>
      <p:pic>
        <p:nvPicPr>
          <p:cNvPr id="6" name="Picture 5" descr="https://s.yimg.com/os/publish-images/games/2014-07-24/2dbcc300-1359-11e4-9d16-0759e16cb1a6_pong-game-screenshot.jpg"/>
          <p:cNvPicPr/>
          <p:nvPr/>
        </p:nvPicPr>
        <p:blipFill>
          <a:blip r:embed="rId2">
            <a:extLst>
              <a:ext uri="{28A0092B-C50C-407E-A947-70E740481C1C}">
                <a14:useLocalDpi xmlns:a14="http://schemas.microsoft.com/office/drawing/2010/main" xmlns="" val="0"/>
              </a:ext>
            </a:extLst>
          </a:blip>
          <a:srcRect/>
          <a:stretch>
            <a:fillRect/>
          </a:stretch>
        </p:blipFill>
        <p:spPr bwMode="auto">
          <a:xfrm>
            <a:off x="5734372" y="3295482"/>
            <a:ext cx="4579620" cy="3434715"/>
          </a:xfrm>
          <a:prstGeom prst="rect">
            <a:avLst/>
          </a:prstGeom>
          <a:noFill/>
          <a:ln>
            <a:noFill/>
          </a:ln>
        </p:spPr>
      </p:pic>
    </p:spTree>
    <p:extLst>
      <p:ext uri="{BB962C8B-B14F-4D97-AF65-F5344CB8AC3E}">
        <p14:creationId xmlns:p14="http://schemas.microsoft.com/office/powerpoint/2010/main" xmlns="" val="42326472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339102"/>
          </a:xfrm>
          <a:prstGeom prst="rect">
            <a:avLst/>
          </a:prstGeom>
        </p:spPr>
        <p:txBody>
          <a:bodyPr wrap="square">
            <a:spAutoFit/>
          </a:bodyPr>
          <a:lstStyle/>
          <a:p>
            <a:r>
              <a:rPr lang="el-GR" sz="1600" b="1" dirty="0"/>
              <a:t>Παιχνίδια δράσης-</a:t>
            </a:r>
            <a:r>
              <a:rPr lang="el-GR" sz="1600" b="1" dirty="0" err="1"/>
              <a:t>Action</a:t>
            </a:r>
            <a:r>
              <a:rPr lang="el-GR" sz="1600" b="1" dirty="0"/>
              <a:t> </a:t>
            </a:r>
            <a:r>
              <a:rPr lang="el-GR" sz="1600" b="1" dirty="0" err="1" smtClean="0"/>
              <a:t>games</a:t>
            </a:r>
            <a:endParaRPr lang="el-GR" sz="1600" b="1" dirty="0" smtClean="0"/>
          </a:p>
          <a:p>
            <a:endParaRPr lang="en-US" sz="1600" b="1" dirty="0"/>
          </a:p>
          <a:p>
            <a:pPr lvl="0"/>
            <a:r>
              <a:rPr lang="el-GR" sz="1600" i="1" dirty="0"/>
              <a:t>Νικώ με γροθιές/Κομματιάζω και πετσοκόβω-</a:t>
            </a:r>
            <a:r>
              <a:rPr lang="el-GR" sz="1600" i="1" dirty="0" err="1"/>
              <a:t>Beat</a:t>
            </a:r>
            <a:r>
              <a:rPr lang="el-GR" sz="1600" i="1" dirty="0"/>
              <a:t> '</a:t>
            </a:r>
            <a:r>
              <a:rPr lang="el-GR" sz="1600" i="1" dirty="0" err="1"/>
              <a:t>em</a:t>
            </a:r>
            <a:r>
              <a:rPr lang="el-GR" sz="1600" i="1" dirty="0"/>
              <a:t> </a:t>
            </a:r>
            <a:r>
              <a:rPr lang="el-GR" sz="1600" i="1" dirty="0" err="1"/>
              <a:t>up</a:t>
            </a:r>
            <a:r>
              <a:rPr lang="el-GR" sz="1600" i="1" dirty="0"/>
              <a:t>/</a:t>
            </a:r>
            <a:r>
              <a:rPr lang="el-GR" sz="1600" i="1" dirty="0" err="1"/>
              <a:t>Hack</a:t>
            </a:r>
            <a:r>
              <a:rPr lang="el-GR" sz="1600" i="1" dirty="0"/>
              <a:t> and </a:t>
            </a:r>
            <a:r>
              <a:rPr lang="el-GR" sz="1600" i="1" dirty="0" err="1"/>
              <a:t>Slash</a:t>
            </a:r>
            <a:r>
              <a:rPr lang="el-GR" sz="1600" i="1" dirty="0"/>
              <a:t> </a:t>
            </a:r>
            <a:r>
              <a:rPr lang="el-GR" sz="1600" i="1" dirty="0" err="1"/>
              <a:t>games</a:t>
            </a:r>
            <a:r>
              <a:rPr lang="el-GR" sz="1600" dirty="0"/>
              <a:t>:  Η έμφαση σε αυτά τα παιχνίδια είναι η μάχη ενός εναντίων πολλών αντιπάλων που ελέγχονται από τον υπολογιστή, σε επίπεδα διαρκώς αυξανόμενης δυσκολίας. Η διαφοροποίηση μεταξύ </a:t>
            </a:r>
            <a:r>
              <a:rPr lang="el-GR" sz="1600" dirty="0" err="1"/>
              <a:t>Beat</a:t>
            </a:r>
            <a:r>
              <a:rPr lang="el-GR" sz="1600" dirty="0"/>
              <a:t> '</a:t>
            </a:r>
            <a:r>
              <a:rPr lang="el-GR" sz="1600" dirty="0" err="1"/>
              <a:t>em</a:t>
            </a:r>
            <a:r>
              <a:rPr lang="el-GR" sz="1600" dirty="0"/>
              <a:t> </a:t>
            </a:r>
            <a:r>
              <a:rPr lang="el-GR" sz="1600" dirty="0" err="1"/>
              <a:t>up</a:t>
            </a:r>
            <a:r>
              <a:rPr lang="el-GR" sz="1600" dirty="0"/>
              <a:t> και </a:t>
            </a:r>
            <a:r>
              <a:rPr lang="el-GR" sz="1600" dirty="0" err="1"/>
              <a:t>Hack</a:t>
            </a:r>
            <a:r>
              <a:rPr lang="el-GR" sz="1600" dirty="0"/>
              <a:t> and </a:t>
            </a:r>
            <a:r>
              <a:rPr lang="el-GR" sz="1600" dirty="0" err="1"/>
              <a:t>Slash</a:t>
            </a:r>
            <a:r>
              <a:rPr lang="el-GR" sz="1600" dirty="0"/>
              <a:t> είναι ότι στα πρώτα η μάχη γίνεται με τα χέρια, ενώ στα δεύτερα με σπαθιά ή άλλα όπλα με λάμες. Το πρώτο παιχνίδι αυτής της κατηγορίας θεωρείται ότι ήταν το </a:t>
            </a:r>
            <a:r>
              <a:rPr lang="el-GR" sz="1600" dirty="0" err="1"/>
              <a:t>Double</a:t>
            </a:r>
            <a:r>
              <a:rPr lang="el-GR" sz="1600" dirty="0"/>
              <a:t> </a:t>
            </a:r>
            <a:r>
              <a:rPr lang="el-GR" sz="1600" dirty="0" err="1"/>
              <a:t>Dragon</a:t>
            </a:r>
            <a:r>
              <a:rPr lang="el-GR" sz="1600" dirty="0"/>
              <a:t> (1987). Τα τελευταία χρόνια τα παιχνίδια αυτού του είδους είναι τρισδιάστατα και συμπεριλαμβάνουν στοιχεία γρίφων. </a:t>
            </a:r>
            <a:endParaRPr lang="en-US" sz="1600" dirty="0"/>
          </a:p>
          <a:p>
            <a:endParaRPr lang="en-US" sz="1800" dirty="0"/>
          </a:p>
        </p:txBody>
      </p:sp>
      <p:pic>
        <p:nvPicPr>
          <p:cNvPr id="7" name="Picture 6" descr="https://abadeducation.files.wordpress.com/2010/10/05-14-2007-doubledragon_abobo.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90556" y="3443567"/>
            <a:ext cx="4371380" cy="3220859"/>
          </a:xfrm>
          <a:prstGeom prst="rect">
            <a:avLst/>
          </a:prstGeom>
          <a:noFill/>
          <a:ln>
            <a:noFill/>
          </a:ln>
        </p:spPr>
      </p:pic>
    </p:spTree>
    <p:extLst>
      <p:ext uri="{BB962C8B-B14F-4D97-AF65-F5344CB8AC3E}">
        <p14:creationId xmlns:p14="http://schemas.microsoft.com/office/powerpoint/2010/main" xmlns="" val="39359604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339102"/>
          </a:xfrm>
          <a:prstGeom prst="rect">
            <a:avLst/>
          </a:prstGeom>
        </p:spPr>
        <p:txBody>
          <a:bodyPr wrap="square">
            <a:spAutoFit/>
          </a:bodyPr>
          <a:lstStyle/>
          <a:p>
            <a:r>
              <a:rPr lang="el-GR" sz="1600" b="1" dirty="0"/>
              <a:t>Παιχνίδια δράσης-</a:t>
            </a:r>
            <a:r>
              <a:rPr lang="el-GR" sz="1600" b="1" dirty="0" err="1"/>
              <a:t>Action</a:t>
            </a:r>
            <a:r>
              <a:rPr lang="el-GR" sz="1600" b="1" dirty="0"/>
              <a:t> </a:t>
            </a:r>
            <a:r>
              <a:rPr lang="el-GR" sz="1600" b="1" dirty="0" err="1" smtClean="0"/>
              <a:t>games</a:t>
            </a:r>
            <a:endParaRPr lang="el-GR" sz="1600" b="1" dirty="0" smtClean="0"/>
          </a:p>
          <a:p>
            <a:endParaRPr lang="en-US" sz="1600" b="1" dirty="0"/>
          </a:p>
          <a:p>
            <a:pPr lvl="0"/>
            <a:r>
              <a:rPr lang="el-GR" sz="1600" i="1" dirty="0"/>
              <a:t>Παραδοσιακά παιχνίδια μάχης-</a:t>
            </a:r>
            <a:r>
              <a:rPr lang="el-GR" sz="1600" i="1" dirty="0" err="1"/>
              <a:t>Traditional</a:t>
            </a:r>
            <a:r>
              <a:rPr lang="el-GR" sz="1600" i="1" dirty="0"/>
              <a:t> </a:t>
            </a:r>
            <a:r>
              <a:rPr lang="el-GR" sz="1600" i="1" dirty="0" err="1"/>
              <a:t>Fighting</a:t>
            </a:r>
            <a:r>
              <a:rPr lang="el-GR" sz="1600" i="1" dirty="0"/>
              <a:t> </a:t>
            </a:r>
            <a:r>
              <a:rPr lang="el-GR" sz="1600" i="1" dirty="0" err="1"/>
              <a:t>games</a:t>
            </a:r>
            <a:r>
              <a:rPr lang="el-GR" sz="1600" dirty="0"/>
              <a:t>: Δίνουν έμφαση στη μάχη ένας προς ένας (όπου ο ένας χαρακτήρας μπορεί να ελέγχεται από τον υπολογιστή). Πολλές από τις κινήσεις του παίκτη είναι τόσο περίπλοκες και εντυπωσιακές, που είναι αδύνατον να γίνουν στην πραγματικότητα. Οι κινήσεις αυτές προκύπτουν από συνδυασμούς πλήκτρων που πρέπει να πατηθούν με συγκεκριμένη σειρά και ταχύτητα. Πρώτος εκπρόσωπος αυτής της κατηγορίας ήταν το </a:t>
            </a:r>
            <a:r>
              <a:rPr lang="el-GR" sz="1600" dirty="0" err="1"/>
              <a:t>Heavyweight</a:t>
            </a:r>
            <a:r>
              <a:rPr lang="el-GR" sz="1600" dirty="0"/>
              <a:t> </a:t>
            </a:r>
            <a:r>
              <a:rPr lang="el-GR" sz="1600" dirty="0" err="1"/>
              <a:t>Boxing</a:t>
            </a:r>
            <a:r>
              <a:rPr lang="el-GR" sz="1600" dirty="0"/>
              <a:t> (1976). Σε αυτή την κατηγορία ανήκουν παιχνίδια όπως το </a:t>
            </a:r>
            <a:r>
              <a:rPr lang="el-GR" sz="1600" dirty="0" err="1"/>
              <a:t>Mortal</a:t>
            </a:r>
            <a:r>
              <a:rPr lang="el-GR" sz="1600" dirty="0"/>
              <a:t> </a:t>
            </a:r>
            <a:r>
              <a:rPr lang="el-GR" sz="1600" dirty="0" err="1"/>
              <a:t>Kombat</a:t>
            </a:r>
            <a:r>
              <a:rPr lang="el-GR" sz="1600" dirty="0"/>
              <a:t> και το </a:t>
            </a:r>
            <a:r>
              <a:rPr lang="el-GR" sz="1600" dirty="0" err="1"/>
              <a:t>Tekken</a:t>
            </a:r>
            <a:r>
              <a:rPr lang="el-GR" sz="1600" dirty="0"/>
              <a:t>.</a:t>
            </a:r>
            <a:endParaRPr lang="en-US" sz="1600" dirty="0"/>
          </a:p>
          <a:p>
            <a:endParaRPr lang="en-US" sz="1800" dirty="0"/>
          </a:p>
        </p:txBody>
      </p:sp>
      <p:pic>
        <p:nvPicPr>
          <p:cNvPr id="6" name="Picture 5" descr="http://gamehulu.com/game_img/2013/02/04/42ade80f38f523f4be20cfbf6e6314b2f10e7bed.jpg__576x480_q85.jpg"/>
          <p:cNvPicPr/>
          <p:nvPr/>
        </p:nvPicPr>
        <p:blipFill>
          <a:blip r:embed="rId2">
            <a:extLst>
              <a:ext uri="{28A0092B-C50C-407E-A947-70E740481C1C}">
                <a14:useLocalDpi xmlns:a14="http://schemas.microsoft.com/office/drawing/2010/main" xmlns="" val="0"/>
              </a:ext>
            </a:extLst>
          </a:blip>
          <a:srcRect/>
          <a:stretch>
            <a:fillRect/>
          </a:stretch>
        </p:blipFill>
        <p:spPr bwMode="auto">
          <a:xfrm>
            <a:off x="672872" y="4074338"/>
            <a:ext cx="3981380" cy="2523014"/>
          </a:xfrm>
          <a:prstGeom prst="rect">
            <a:avLst/>
          </a:prstGeom>
          <a:noFill/>
          <a:ln>
            <a:noFill/>
          </a:ln>
        </p:spPr>
      </p:pic>
      <p:pic>
        <p:nvPicPr>
          <p:cNvPr id="8" name="Picture 7" descr="http://www.independent.co.uk/incoming/article9604705.ece/binary/original/tekken-tag-2-tekken-32263842-1920-1080.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8213" y="3624758"/>
            <a:ext cx="5256451" cy="2972594"/>
          </a:xfrm>
          <a:prstGeom prst="rect">
            <a:avLst/>
          </a:prstGeom>
          <a:noFill/>
          <a:ln>
            <a:noFill/>
          </a:ln>
        </p:spPr>
      </p:pic>
    </p:spTree>
    <p:extLst>
      <p:ext uri="{BB962C8B-B14F-4D97-AF65-F5344CB8AC3E}">
        <p14:creationId xmlns:p14="http://schemas.microsoft.com/office/powerpoint/2010/main" xmlns="" val="39541082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4185761"/>
          </a:xfrm>
          <a:prstGeom prst="rect">
            <a:avLst/>
          </a:prstGeom>
        </p:spPr>
        <p:txBody>
          <a:bodyPr wrap="square">
            <a:spAutoFit/>
          </a:bodyPr>
          <a:lstStyle/>
          <a:p>
            <a:r>
              <a:rPr lang="el-GR" sz="1600" b="1" dirty="0"/>
              <a:t>Παιχνίδια δράσης-</a:t>
            </a:r>
            <a:r>
              <a:rPr lang="el-GR" sz="1600" b="1" dirty="0" err="1"/>
              <a:t>Action</a:t>
            </a:r>
            <a:r>
              <a:rPr lang="el-GR" sz="1600" b="1" dirty="0"/>
              <a:t> </a:t>
            </a:r>
            <a:r>
              <a:rPr lang="el-GR" sz="1600" b="1" dirty="0" err="1" smtClean="0"/>
              <a:t>games</a:t>
            </a:r>
            <a:endParaRPr lang="el-GR" sz="1600" b="1" dirty="0" smtClean="0"/>
          </a:p>
          <a:p>
            <a:endParaRPr lang="en-US" sz="1600" b="1" dirty="0"/>
          </a:p>
          <a:p>
            <a:pPr lvl="0"/>
            <a:r>
              <a:rPr lang="el-GR" sz="1600" i="1" dirty="0"/>
              <a:t>Παιχνίδια αγώνα σε ρινγκ-</a:t>
            </a:r>
            <a:r>
              <a:rPr lang="el-GR" sz="1600" i="1" dirty="0" err="1"/>
              <a:t>Ring</a:t>
            </a:r>
            <a:r>
              <a:rPr lang="el-GR" sz="1600" i="1" dirty="0"/>
              <a:t> </a:t>
            </a:r>
            <a:r>
              <a:rPr lang="el-GR" sz="1600" i="1" dirty="0" err="1"/>
              <a:t>fighting</a:t>
            </a:r>
            <a:r>
              <a:rPr lang="el-GR" sz="1600" i="1" dirty="0"/>
              <a:t> </a:t>
            </a:r>
            <a:r>
              <a:rPr lang="el-GR" sz="1600" i="1" dirty="0" err="1"/>
              <a:t>games</a:t>
            </a:r>
            <a:r>
              <a:rPr lang="el-GR" sz="1600" dirty="0"/>
              <a:t>: Η διαφοροποίηση από τις παραπάνω υποκατηγορίες είναι ότι η μάχη γίνεται στον περιορισμένο χώρο ενός ρινγκ. </a:t>
            </a:r>
            <a:endParaRPr lang="en-US" sz="1600" dirty="0"/>
          </a:p>
          <a:p>
            <a:r>
              <a:rPr lang="el-GR" sz="1600" i="1" dirty="0"/>
              <a:t> </a:t>
            </a:r>
            <a:endParaRPr lang="en-US" sz="1600" dirty="0"/>
          </a:p>
          <a:p>
            <a:pPr lvl="0"/>
            <a:r>
              <a:rPr lang="el-GR" sz="1600" i="1" dirty="0"/>
              <a:t>Παιχνίδια μάχης με μασκότ-</a:t>
            </a:r>
            <a:r>
              <a:rPr lang="el-GR" sz="1600" i="1" dirty="0" err="1"/>
              <a:t>Mascot</a:t>
            </a:r>
            <a:r>
              <a:rPr lang="el-GR" sz="1600" i="1" dirty="0"/>
              <a:t> </a:t>
            </a:r>
            <a:r>
              <a:rPr lang="el-GR" sz="1600" i="1" dirty="0" err="1"/>
              <a:t>Fighting</a:t>
            </a:r>
            <a:r>
              <a:rPr lang="el-GR" sz="1600" i="1" dirty="0"/>
              <a:t> </a:t>
            </a:r>
            <a:r>
              <a:rPr lang="el-GR" sz="1600" i="1" dirty="0" err="1"/>
              <a:t>games</a:t>
            </a:r>
            <a:r>
              <a:rPr lang="el-GR" sz="1600" dirty="0"/>
              <a:t>: Οι ήρωες σε αυτά τα παιχνίδια είναι γνωστές φιγούρες από κινούμενα σχέδια ή διάσημους χαρακτήρες παιχνιδιών. </a:t>
            </a:r>
            <a:endParaRPr lang="en-US" sz="1600" dirty="0"/>
          </a:p>
          <a:p>
            <a:r>
              <a:rPr lang="el-GR" sz="1600" i="1" dirty="0"/>
              <a:t> </a:t>
            </a:r>
            <a:endParaRPr lang="en-US" sz="1600" dirty="0"/>
          </a:p>
          <a:p>
            <a:pPr lvl="0"/>
            <a:r>
              <a:rPr lang="el-GR" sz="1600" i="1" dirty="0"/>
              <a:t>Αρένα μάχης πολλών χρηστών-</a:t>
            </a:r>
            <a:r>
              <a:rPr lang="el-GR" sz="1600" i="1" dirty="0" err="1"/>
              <a:t>Multiplayer</a:t>
            </a:r>
            <a:r>
              <a:rPr lang="el-GR" sz="1600" i="1" dirty="0"/>
              <a:t> </a:t>
            </a:r>
            <a:r>
              <a:rPr lang="el-GR" sz="1600" i="1" dirty="0" err="1"/>
              <a:t>online</a:t>
            </a:r>
            <a:r>
              <a:rPr lang="el-GR" sz="1600" i="1" dirty="0"/>
              <a:t> </a:t>
            </a:r>
            <a:r>
              <a:rPr lang="el-GR" sz="1600" i="1" dirty="0" err="1"/>
              <a:t>battle</a:t>
            </a:r>
            <a:r>
              <a:rPr lang="el-GR" sz="1600" i="1" dirty="0"/>
              <a:t> </a:t>
            </a:r>
            <a:r>
              <a:rPr lang="el-GR" sz="1600" i="1" dirty="0" err="1"/>
              <a:t>arena</a:t>
            </a:r>
            <a:r>
              <a:rPr lang="el-GR" sz="1600" i="1" dirty="0"/>
              <a:t> (MOBA</a:t>
            </a:r>
            <a:r>
              <a:rPr lang="el-GR" sz="1600" dirty="0"/>
              <a:t>): Είναι ένας συνδυασμός παιχνιδιών δράσης, παιχνιδιών πολλών χρηστών και παιχνιδιών στρατηγικής πραγματικού χρόνου. Δεν περιλαμβάνουν κατασκευή μονάδων όπως στα παιχνίδια στρατηγικής, αλλά η </a:t>
            </a:r>
            <a:r>
              <a:rPr lang="el-GR" sz="1600" dirty="0" err="1"/>
              <a:t>διεπαφή</a:t>
            </a:r>
            <a:r>
              <a:rPr lang="el-GR" sz="1600" dirty="0"/>
              <a:t> τους θυμίζει τέτοια παιχνίδια. Οι παίκτες ελέγχουν έναν χαρακτήρα (με ποικίλα και ισχυρά χαρακτηριστικά), αλλά πρέπει να συνεργαστούν για να επιτύχουν το σκοπό τους, ο οποίος είναι να κερδίσουν τους αντιπάλου που ελέγχονται από τον υπολογιστή. </a:t>
            </a:r>
            <a:endParaRPr lang="en-US" sz="1600" dirty="0"/>
          </a:p>
          <a:p>
            <a:r>
              <a:rPr lang="el-GR" sz="1600" dirty="0"/>
              <a:t> </a:t>
            </a:r>
            <a:endParaRPr lang="en-US" sz="1600" dirty="0"/>
          </a:p>
          <a:p>
            <a:endParaRPr lang="en-US" sz="1800" dirty="0"/>
          </a:p>
        </p:txBody>
      </p:sp>
    </p:spTree>
    <p:extLst>
      <p:ext uri="{BB962C8B-B14F-4D97-AF65-F5344CB8AC3E}">
        <p14:creationId xmlns:p14="http://schemas.microsoft.com/office/powerpoint/2010/main" xmlns="" val="18305964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1846659"/>
          </a:xfrm>
          <a:prstGeom prst="rect">
            <a:avLst/>
          </a:prstGeom>
        </p:spPr>
        <p:txBody>
          <a:bodyPr wrap="square">
            <a:spAutoFit/>
          </a:bodyPr>
          <a:lstStyle/>
          <a:p>
            <a:r>
              <a:rPr lang="el-GR" sz="1600" b="1" dirty="0"/>
              <a:t>Παιχνίδια δράσης-</a:t>
            </a:r>
            <a:r>
              <a:rPr lang="el-GR" sz="1600" b="1" dirty="0" err="1"/>
              <a:t>Action</a:t>
            </a:r>
            <a:r>
              <a:rPr lang="el-GR" sz="1600" b="1" dirty="0"/>
              <a:t> </a:t>
            </a:r>
            <a:r>
              <a:rPr lang="el-GR" sz="1600" b="1" dirty="0" err="1" smtClean="0"/>
              <a:t>games</a:t>
            </a:r>
            <a:endParaRPr lang="el-GR" sz="1600" b="1" dirty="0" smtClean="0"/>
          </a:p>
          <a:p>
            <a:endParaRPr lang="en-US" sz="1600" b="1" dirty="0"/>
          </a:p>
          <a:p>
            <a:pPr lvl="0"/>
            <a:r>
              <a:rPr lang="el-GR" sz="1600" i="1" dirty="0"/>
              <a:t>Παιχνίδια λαβύρινθου-</a:t>
            </a:r>
            <a:r>
              <a:rPr lang="el-GR" sz="1600" i="1" dirty="0" err="1"/>
              <a:t>Maze</a:t>
            </a:r>
            <a:r>
              <a:rPr lang="el-GR" sz="1600" i="1" dirty="0"/>
              <a:t> </a:t>
            </a:r>
            <a:r>
              <a:rPr lang="el-GR" sz="1600" i="1" dirty="0" err="1"/>
              <a:t>games</a:t>
            </a:r>
            <a:r>
              <a:rPr lang="el-GR" sz="1600" dirty="0"/>
              <a:t>: Όπως το όνομά τους δηλώνει, ο παίκτης κινείται μέσα σε έναν λαβύρινθο, προσπαθώντας να ξεπεράσει εμπόδια, να νικήσει αντιπάλους και να λύσει γρίφους. Το </a:t>
            </a:r>
            <a:r>
              <a:rPr lang="el-GR" sz="1600" dirty="0" err="1"/>
              <a:t>Pac-Man</a:t>
            </a:r>
            <a:r>
              <a:rPr lang="el-GR" sz="1600" dirty="0"/>
              <a:t> είναι ένα τέτοιο παιχνίδι και ο πρώτος εκπρόσωπος του είδους ήταν το </a:t>
            </a:r>
            <a:r>
              <a:rPr lang="el-GR" sz="1600" dirty="0" err="1"/>
              <a:t>Rogue</a:t>
            </a:r>
            <a:r>
              <a:rPr lang="el-GR" sz="1600" dirty="0"/>
              <a:t> (1980).</a:t>
            </a:r>
            <a:endParaRPr lang="en-US" sz="1600" dirty="0"/>
          </a:p>
          <a:p>
            <a:r>
              <a:rPr lang="el-GR" sz="1600" dirty="0"/>
              <a:t> </a:t>
            </a:r>
            <a:endParaRPr lang="en-US" sz="1600" dirty="0"/>
          </a:p>
          <a:p>
            <a:endParaRPr lang="en-US" sz="1800" dirty="0"/>
          </a:p>
        </p:txBody>
      </p:sp>
      <p:pic>
        <p:nvPicPr>
          <p:cNvPr id="6" name="Picture 5" descr="http://www.roguetemple.com/wp-content/uploads/2007/05/rogue.gif"/>
          <p:cNvPicPr/>
          <p:nvPr/>
        </p:nvPicPr>
        <p:blipFill>
          <a:blip r:embed="rId2">
            <a:extLst>
              <a:ext uri="{28A0092B-C50C-407E-A947-70E740481C1C}">
                <a14:useLocalDpi xmlns:a14="http://schemas.microsoft.com/office/drawing/2010/main" xmlns="" val="0"/>
              </a:ext>
            </a:extLst>
          </a:blip>
          <a:srcRect/>
          <a:stretch>
            <a:fillRect/>
          </a:stretch>
        </p:blipFill>
        <p:spPr bwMode="auto">
          <a:xfrm>
            <a:off x="3646140" y="3068960"/>
            <a:ext cx="5184576" cy="3595466"/>
          </a:xfrm>
          <a:prstGeom prst="rect">
            <a:avLst/>
          </a:prstGeom>
          <a:noFill/>
          <a:ln>
            <a:noFill/>
          </a:ln>
        </p:spPr>
      </p:pic>
    </p:spTree>
    <p:extLst>
      <p:ext uri="{BB962C8B-B14F-4D97-AF65-F5344CB8AC3E}">
        <p14:creationId xmlns:p14="http://schemas.microsoft.com/office/powerpoint/2010/main" xmlns="" val="25201768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585323"/>
          </a:xfrm>
          <a:prstGeom prst="rect">
            <a:avLst/>
          </a:prstGeom>
        </p:spPr>
        <p:txBody>
          <a:bodyPr wrap="square">
            <a:spAutoFit/>
          </a:bodyPr>
          <a:lstStyle/>
          <a:p>
            <a:r>
              <a:rPr lang="el-GR" sz="1600" b="1" dirty="0"/>
              <a:t>Παιχνίδια δράσης-</a:t>
            </a:r>
            <a:r>
              <a:rPr lang="el-GR" sz="1600" b="1" dirty="0" err="1"/>
              <a:t>Action</a:t>
            </a:r>
            <a:r>
              <a:rPr lang="el-GR" sz="1600" b="1" dirty="0"/>
              <a:t> </a:t>
            </a:r>
            <a:r>
              <a:rPr lang="el-GR" sz="1600" b="1" dirty="0" err="1" smtClean="0"/>
              <a:t>games</a:t>
            </a:r>
            <a:endParaRPr lang="el-GR" sz="1600" b="1" dirty="0" smtClean="0"/>
          </a:p>
          <a:p>
            <a:endParaRPr lang="en-US" sz="1600" b="1" dirty="0"/>
          </a:p>
          <a:p>
            <a:pPr lvl="0"/>
            <a:r>
              <a:rPr lang="el-GR" sz="1400" i="1" dirty="0" err="1"/>
              <a:t>Φλίπερ-Pinball</a:t>
            </a:r>
            <a:r>
              <a:rPr lang="el-GR" sz="1400" i="1" dirty="0"/>
              <a:t> </a:t>
            </a:r>
            <a:r>
              <a:rPr lang="el-GR" sz="1400" i="1" dirty="0" err="1"/>
              <a:t>games</a:t>
            </a:r>
            <a:r>
              <a:rPr lang="el-GR" sz="1400" dirty="0"/>
              <a:t>: Πρόκειται για προσομοιώσεις </a:t>
            </a:r>
            <a:r>
              <a:rPr lang="el-GR" sz="1400" dirty="0" err="1"/>
              <a:t>φλίπερ</a:t>
            </a:r>
            <a:r>
              <a:rPr lang="el-GR" sz="1400" dirty="0"/>
              <a:t> με όλα τα στοιχεία των πραγματικών (ακόμα και του </a:t>
            </a:r>
            <a:r>
              <a:rPr lang="el-GR" sz="1400" dirty="0" err="1"/>
              <a:t>tilt</a:t>
            </a:r>
            <a:r>
              <a:rPr lang="el-GR" sz="1400" dirty="0"/>
              <a:t>), αλλά και με την προσθήκη στοιχείων που είναι αδύνατον να υλοποιηθούν στα πραγματικά.  </a:t>
            </a:r>
            <a:endParaRPr lang="en-US" sz="1400" dirty="0"/>
          </a:p>
          <a:p>
            <a:r>
              <a:rPr lang="el-GR" sz="1400" i="1" dirty="0"/>
              <a:t> </a:t>
            </a:r>
            <a:endParaRPr lang="en-US" sz="1400" dirty="0"/>
          </a:p>
          <a:p>
            <a:pPr lvl="0"/>
            <a:r>
              <a:rPr lang="el-GR" sz="1400" i="1" dirty="0"/>
              <a:t>Παιχνίδια πλατφόρμας-</a:t>
            </a:r>
            <a:r>
              <a:rPr lang="el-GR" sz="1400" i="1" dirty="0" err="1"/>
              <a:t>Platform</a:t>
            </a:r>
            <a:r>
              <a:rPr lang="el-GR" sz="1400" i="1" dirty="0"/>
              <a:t> </a:t>
            </a:r>
            <a:r>
              <a:rPr lang="el-GR" sz="1400" i="1" dirty="0" err="1"/>
              <a:t>games</a:t>
            </a:r>
            <a:r>
              <a:rPr lang="el-GR" sz="1400" dirty="0"/>
              <a:t>: Παραδοσιακά, πρόκειται για δισδιάστατα παιχνίδια, όπου ο παίκτης κινείται με έναν ιδιαίτερο τρόπο (πλευρική κίνηση-</a:t>
            </a:r>
            <a:r>
              <a:rPr lang="el-GR" sz="1400" dirty="0" err="1"/>
              <a:t>side</a:t>
            </a:r>
            <a:r>
              <a:rPr lang="el-GR" sz="1400" dirty="0"/>
              <a:t> </a:t>
            </a:r>
            <a:r>
              <a:rPr lang="el-GR" sz="1400" dirty="0" err="1"/>
              <a:t>scrolling</a:t>
            </a:r>
            <a:r>
              <a:rPr lang="el-GR" sz="1400" dirty="0"/>
              <a:t>). Επίσης, μπορεί να ανέβει σκάλες ή να υπερπηδήσει εμπόδια. Το </a:t>
            </a:r>
            <a:r>
              <a:rPr lang="el-GR" sz="1400" dirty="0" err="1"/>
              <a:t>Space</a:t>
            </a:r>
            <a:r>
              <a:rPr lang="el-GR" sz="1400" dirty="0"/>
              <a:t> </a:t>
            </a:r>
            <a:r>
              <a:rPr lang="el-GR" sz="1400" dirty="0" err="1"/>
              <a:t>Panic</a:t>
            </a:r>
            <a:r>
              <a:rPr lang="el-GR" sz="1400" dirty="0"/>
              <a:t> (1980) θεωρείται ο πρώτος εκπρόσωπος αυτού του είδους. Παρότι υπάρχουν και τρισδιάστατα παιχνίδια πλατφόρμας, αυτά δεν έγινα ιδιαίτερα δημοφιλή. Σε γενικές γραμμές, το είδος αυτό γνώρισε μεγάλη πτώση της δημοτικότητάς του τα τελευταία χρόνια, παρότι, για κάποια περίοδο, ήταν το δημοφιλέστερο. </a:t>
            </a:r>
            <a:endParaRPr lang="en-US" sz="1400" dirty="0"/>
          </a:p>
          <a:p>
            <a:endParaRPr lang="en-US" sz="1800" dirty="0"/>
          </a:p>
        </p:txBody>
      </p:sp>
      <p:pic>
        <p:nvPicPr>
          <p:cNvPr id="7" name="Picture 6" descr="http://gamesdbase.com/Media/SYSTEM/Coleco_Vision/Snap/big/Space_Panic_-_1982_-_Coleco.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50596" y="3717032"/>
            <a:ext cx="4113654" cy="3068191"/>
          </a:xfrm>
          <a:prstGeom prst="rect">
            <a:avLst/>
          </a:prstGeom>
          <a:noFill/>
          <a:ln>
            <a:noFill/>
          </a:ln>
        </p:spPr>
      </p:pic>
    </p:spTree>
    <p:extLst>
      <p:ext uri="{BB962C8B-B14F-4D97-AF65-F5344CB8AC3E}">
        <p14:creationId xmlns:p14="http://schemas.microsoft.com/office/powerpoint/2010/main" xmlns="" val="25689620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1077218"/>
          </a:xfrm>
          <a:prstGeom prst="rect">
            <a:avLst/>
          </a:prstGeom>
        </p:spPr>
        <p:txBody>
          <a:bodyPr wrap="square">
            <a:spAutoFit/>
          </a:bodyPr>
          <a:lstStyle/>
          <a:p>
            <a:r>
              <a:rPr lang="el-GR" sz="1600" b="1" dirty="0"/>
              <a:t>Παιχνίδια βολών-</a:t>
            </a:r>
            <a:r>
              <a:rPr lang="el-GR" sz="1600" b="1" dirty="0" err="1"/>
              <a:t>Shooter</a:t>
            </a:r>
            <a:r>
              <a:rPr lang="el-GR" sz="1600" b="1" dirty="0"/>
              <a:t> </a:t>
            </a:r>
            <a:r>
              <a:rPr lang="el-GR" sz="1600" b="1" dirty="0" err="1" smtClean="0"/>
              <a:t>games</a:t>
            </a:r>
            <a:endParaRPr lang="el-GR" sz="1600" b="1" dirty="0" smtClean="0"/>
          </a:p>
          <a:p>
            <a:endParaRPr lang="en-US" sz="1600" b="1" dirty="0"/>
          </a:p>
          <a:p>
            <a:r>
              <a:rPr lang="el-GR" sz="1600" dirty="0"/>
              <a:t>Τα παιχνίδια αυτής της κατηγορίας </a:t>
            </a:r>
            <a:r>
              <a:rPr lang="el-GR" sz="1600" dirty="0" smtClean="0"/>
              <a:t>εστιάζουν </a:t>
            </a:r>
            <a:r>
              <a:rPr lang="el-GR" sz="1600" dirty="0"/>
              <a:t>στη μάχη με πυροβόλα όπλα (που ποικίλουν από πιστόλια μέχρι πυραύλους και από πραγματικά όπλα μέχρι φανταστικά). Οι υποκατηγορίες είναι:</a:t>
            </a:r>
            <a:endParaRPr lang="en-US" sz="1600" dirty="0"/>
          </a:p>
        </p:txBody>
      </p:sp>
    </p:spTree>
    <p:extLst>
      <p:ext uri="{BB962C8B-B14F-4D97-AF65-F5344CB8AC3E}">
        <p14:creationId xmlns:p14="http://schemas.microsoft.com/office/powerpoint/2010/main" xmlns="" val="2455218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554545"/>
          </a:xfrm>
          <a:prstGeom prst="rect">
            <a:avLst/>
          </a:prstGeom>
        </p:spPr>
        <p:txBody>
          <a:bodyPr wrap="square">
            <a:spAutoFit/>
          </a:bodyPr>
          <a:lstStyle/>
          <a:p>
            <a:r>
              <a:rPr lang="el-GR" sz="1600" b="1" dirty="0"/>
              <a:t>Παιχνίδια βολών-</a:t>
            </a:r>
            <a:r>
              <a:rPr lang="el-GR" sz="1600" b="1" dirty="0" err="1"/>
              <a:t>Shooter</a:t>
            </a:r>
            <a:r>
              <a:rPr lang="el-GR" sz="1600" b="1" dirty="0"/>
              <a:t> </a:t>
            </a:r>
            <a:r>
              <a:rPr lang="el-GR" sz="1600" b="1" dirty="0" err="1" smtClean="0"/>
              <a:t>games</a:t>
            </a:r>
            <a:endParaRPr lang="el-GR" sz="1600" b="1" dirty="0" smtClean="0"/>
          </a:p>
          <a:p>
            <a:endParaRPr lang="en-US" sz="1600" b="1" dirty="0"/>
          </a:p>
          <a:p>
            <a:pPr lvl="0"/>
            <a:r>
              <a:rPr lang="el-GR" sz="1400" i="1" dirty="0"/>
              <a:t>Παιχνίδια βολών πρώτου προσώπου-First-</a:t>
            </a:r>
            <a:r>
              <a:rPr lang="el-GR" sz="1400" i="1" dirty="0" err="1"/>
              <a:t>person</a:t>
            </a:r>
            <a:r>
              <a:rPr lang="el-GR" sz="1400" i="1" dirty="0"/>
              <a:t> </a:t>
            </a:r>
            <a:r>
              <a:rPr lang="el-GR" sz="1400" i="1" dirty="0" err="1"/>
              <a:t>shooters</a:t>
            </a:r>
            <a:r>
              <a:rPr lang="el-GR" sz="1400" i="1" dirty="0"/>
              <a:t> (FPS)</a:t>
            </a:r>
            <a:r>
              <a:rPr lang="el-GR" sz="1400" dirty="0"/>
              <a:t>: Το χαρακτηριστικό γνώρισμα αυτής της κατηγορίας είναι η προοπτική με την οποία βλέπει ο παίκτης τον χαρακτήρα που χειρίζεται. Η κάμερα είναι τοποθετημένη στο ύψος του κεφαλιού και με τέτοιο τρόπο ώστε ο παίκτης βλέπει μόνο τα χέρια και μέρος του σώματος του χαρακτήρα του, όπως και στην πραγματικότητα. Αυτό έχει ως αποτέλεσμα, να δημιουργείται η αίσθηση πως ο παίκτης βρίσκεται μέσα στο παιχνίδι. Τα παιχνίδια αυτά έχουν γρήγορο ρυθμό, απαιτούν γρήγορα ανακλαστικά και προοδευτικά γίνεται πολύ δύσκολη η αντιμετώπιση των αντιπάλων που ελέγχονται από τον υπολογιστή. Το </a:t>
            </a:r>
            <a:r>
              <a:rPr lang="el-GR" sz="1400" dirty="0" err="1"/>
              <a:t>Wolfenstein</a:t>
            </a:r>
            <a:r>
              <a:rPr lang="el-GR" sz="1400" dirty="0"/>
              <a:t> 3D ήταν από τα πρώτα και πιο γνωστά παιχνίδια αυτού του είδους, αλλά και το </a:t>
            </a:r>
            <a:r>
              <a:rPr lang="el-GR" sz="1400" dirty="0" err="1"/>
              <a:t>Doom</a:t>
            </a:r>
            <a:r>
              <a:rPr lang="el-GR" sz="1400" dirty="0"/>
              <a:t>, το οποίο πρώτο χρησιμοποίησε διάφορες τεχνικές για την ικανοποιητική εκτέλεσή του στον υπολογιστή. Ακόμα και σήμερα, αυτή η κατηγορία παιχνιδιών έχει εξαιρετικά μεγάλες απαιτήσεις από το υλικό του υπολογιστή, λόγω της περιπλοκότητας των εικονικών τους περιβαλλόντων</a:t>
            </a:r>
            <a:r>
              <a:rPr lang="el-GR" sz="1600" dirty="0"/>
              <a:t>.</a:t>
            </a:r>
            <a:endParaRPr lang="en-US" sz="1600" dirty="0"/>
          </a:p>
        </p:txBody>
      </p:sp>
      <p:pic>
        <p:nvPicPr>
          <p:cNvPr id="6" name="Picture 5" descr="http://cdn.akamai.steamstatic.com/steam/apps/2270/0000002413.600x338.jpg?t=1342306398"/>
          <p:cNvPicPr/>
          <p:nvPr/>
        </p:nvPicPr>
        <p:blipFill>
          <a:blip r:embed="rId2">
            <a:extLst>
              <a:ext uri="{28A0092B-C50C-407E-A947-70E740481C1C}">
                <a14:useLocalDpi xmlns:a14="http://schemas.microsoft.com/office/drawing/2010/main" xmlns="" val="0"/>
              </a:ext>
            </a:extLst>
          </a:blip>
          <a:srcRect/>
          <a:stretch>
            <a:fillRect/>
          </a:stretch>
        </p:blipFill>
        <p:spPr bwMode="auto">
          <a:xfrm>
            <a:off x="7246540" y="3967321"/>
            <a:ext cx="4513575" cy="2869556"/>
          </a:xfrm>
          <a:prstGeom prst="rect">
            <a:avLst/>
          </a:prstGeom>
          <a:noFill/>
          <a:ln>
            <a:noFill/>
          </a:ln>
        </p:spPr>
      </p:pic>
    </p:spTree>
    <p:extLst>
      <p:ext uri="{BB962C8B-B14F-4D97-AF65-F5344CB8AC3E}">
        <p14:creationId xmlns:p14="http://schemas.microsoft.com/office/powerpoint/2010/main" xmlns="" val="11459735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092881"/>
          </a:xfrm>
          <a:prstGeom prst="rect">
            <a:avLst/>
          </a:prstGeom>
        </p:spPr>
        <p:txBody>
          <a:bodyPr wrap="square">
            <a:spAutoFit/>
          </a:bodyPr>
          <a:lstStyle/>
          <a:p>
            <a:r>
              <a:rPr lang="el-GR" sz="1600" b="1" dirty="0"/>
              <a:t>Παιχνίδια βολών-</a:t>
            </a:r>
            <a:r>
              <a:rPr lang="el-GR" sz="1600" b="1" dirty="0" err="1"/>
              <a:t>Shooter</a:t>
            </a:r>
            <a:r>
              <a:rPr lang="el-GR" sz="1600" b="1" dirty="0"/>
              <a:t> </a:t>
            </a:r>
            <a:r>
              <a:rPr lang="el-GR" sz="1600" b="1" dirty="0" err="1" smtClean="0"/>
              <a:t>games</a:t>
            </a:r>
            <a:endParaRPr lang="el-GR" sz="1600" b="1" dirty="0" smtClean="0"/>
          </a:p>
          <a:p>
            <a:endParaRPr lang="en-US" sz="1600" b="1" dirty="0"/>
          </a:p>
          <a:p>
            <a:pPr lvl="0"/>
            <a:r>
              <a:rPr lang="el-GR" sz="1400" i="1" dirty="0"/>
              <a:t>Μαζικά παιχνίδια βολών πρώτου προσώπου-</a:t>
            </a:r>
            <a:r>
              <a:rPr lang="el-GR" sz="1400" i="1" dirty="0" err="1"/>
              <a:t>Massively</a:t>
            </a:r>
            <a:r>
              <a:rPr lang="el-GR" sz="1400" i="1" dirty="0"/>
              <a:t> </a:t>
            </a:r>
            <a:r>
              <a:rPr lang="el-GR" sz="1400" i="1" dirty="0" err="1"/>
              <a:t>multiplayer</a:t>
            </a:r>
            <a:r>
              <a:rPr lang="el-GR" sz="1400" i="1" dirty="0"/>
              <a:t> </a:t>
            </a:r>
            <a:r>
              <a:rPr lang="el-GR" sz="1400" i="1" dirty="0" err="1"/>
              <a:t>online</a:t>
            </a:r>
            <a:r>
              <a:rPr lang="el-GR" sz="1400" i="1" dirty="0"/>
              <a:t> </a:t>
            </a:r>
            <a:r>
              <a:rPr lang="el-GR" sz="1400" i="1" dirty="0" err="1"/>
              <a:t>first</a:t>
            </a:r>
            <a:r>
              <a:rPr lang="el-GR" sz="1400" i="1" dirty="0"/>
              <a:t> </a:t>
            </a:r>
            <a:r>
              <a:rPr lang="el-GR" sz="1400" i="1" dirty="0" err="1"/>
              <a:t>person</a:t>
            </a:r>
            <a:r>
              <a:rPr lang="el-GR" sz="1400" i="1" dirty="0"/>
              <a:t> </a:t>
            </a:r>
            <a:r>
              <a:rPr lang="el-GR" sz="1400" i="1" dirty="0" err="1"/>
              <a:t>shooters</a:t>
            </a:r>
            <a:r>
              <a:rPr lang="el-GR" sz="1400" i="1" dirty="0"/>
              <a:t> (MMOFPS</a:t>
            </a:r>
            <a:r>
              <a:rPr lang="el-GR" sz="1400" dirty="0"/>
              <a:t>): ίδια με την παραπάνω υποκατηγορία με τη διαφοροποίηση ότι παίζονται διαδικτυακά από μεγάλο αριθμό παικτών.</a:t>
            </a:r>
            <a:endParaRPr lang="en-US" sz="1400" dirty="0"/>
          </a:p>
          <a:p>
            <a:r>
              <a:rPr lang="el-GR" sz="1400" i="1" dirty="0"/>
              <a:t> </a:t>
            </a:r>
            <a:endParaRPr lang="en-US" sz="1400" dirty="0"/>
          </a:p>
          <a:p>
            <a:pPr lvl="0"/>
            <a:r>
              <a:rPr lang="el-GR" sz="1400" i="1" dirty="0"/>
              <a:t>Παιχνίδια βολών με τη χρήση </a:t>
            </a:r>
            <a:r>
              <a:rPr lang="el-GR" sz="1400" i="1" dirty="0" err="1"/>
              <a:t>Light</a:t>
            </a:r>
            <a:r>
              <a:rPr lang="el-GR" sz="1400" i="1" dirty="0"/>
              <a:t> </a:t>
            </a:r>
            <a:r>
              <a:rPr lang="el-GR" sz="1400" i="1" dirty="0" err="1"/>
              <a:t>gun-Light</a:t>
            </a:r>
            <a:r>
              <a:rPr lang="el-GR" sz="1400" i="1" dirty="0"/>
              <a:t> </a:t>
            </a:r>
            <a:r>
              <a:rPr lang="el-GR" sz="1400" i="1" dirty="0" err="1"/>
              <a:t>gun</a:t>
            </a:r>
            <a:r>
              <a:rPr lang="el-GR" sz="1400" i="1" dirty="0"/>
              <a:t> </a:t>
            </a:r>
            <a:r>
              <a:rPr lang="el-GR" sz="1400" i="1" dirty="0" err="1"/>
              <a:t>shooters</a:t>
            </a:r>
            <a:r>
              <a:rPr lang="el-GR" sz="1400" dirty="0"/>
              <a:t>: Στα παιχνίδια αυτά ο παίκτης χρησιμοποιεί μια ειδική συσκευή (με τη μορφή όπλου), που εκπέμπει μια δέσμη φωτός. Όταν αυτή "χτυπάει" στο στόχο (συνήθως κινούμενο), αυξάνεται η βαθμολογία. Στα σύγχρονα παιχνίδια, η λειτουργία του όπλου είναι η αντίστροφη. Ο αισθητήρας βρίσκεται στο όπλο και οι στόχοι εκπέμπουν φως. </a:t>
            </a:r>
            <a:endParaRPr lang="en-US" sz="1400" dirty="0"/>
          </a:p>
        </p:txBody>
      </p:sp>
      <p:pic>
        <p:nvPicPr>
          <p:cNvPr id="7" name="Picture 6" descr="http://s.emuparadise.org/MAME/cabinets/sscope.png"/>
          <p:cNvPicPr/>
          <p:nvPr/>
        </p:nvPicPr>
        <p:blipFill>
          <a:blip r:embed="rId2">
            <a:extLst>
              <a:ext uri="{28A0092B-C50C-407E-A947-70E740481C1C}">
                <a14:useLocalDpi xmlns:a14="http://schemas.microsoft.com/office/drawing/2010/main" xmlns="" val="0"/>
              </a:ext>
            </a:extLst>
          </a:blip>
          <a:srcRect/>
          <a:stretch>
            <a:fillRect/>
          </a:stretch>
        </p:blipFill>
        <p:spPr bwMode="auto">
          <a:xfrm>
            <a:off x="7606580" y="3356992"/>
            <a:ext cx="2363212" cy="3356889"/>
          </a:xfrm>
          <a:prstGeom prst="rect">
            <a:avLst/>
          </a:prstGeom>
          <a:noFill/>
          <a:ln>
            <a:noFill/>
          </a:ln>
        </p:spPr>
      </p:pic>
    </p:spTree>
    <p:extLst>
      <p:ext uri="{BB962C8B-B14F-4D97-AF65-F5344CB8AC3E}">
        <p14:creationId xmlns:p14="http://schemas.microsoft.com/office/powerpoint/2010/main" xmlns="" val="26689234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1877437"/>
          </a:xfrm>
          <a:prstGeom prst="rect">
            <a:avLst/>
          </a:prstGeom>
        </p:spPr>
        <p:txBody>
          <a:bodyPr wrap="square">
            <a:spAutoFit/>
          </a:bodyPr>
          <a:lstStyle/>
          <a:p>
            <a:r>
              <a:rPr lang="el-GR" sz="1600" b="1" dirty="0"/>
              <a:t>Παιχνίδια βολών-</a:t>
            </a:r>
            <a:r>
              <a:rPr lang="el-GR" sz="1600" b="1" dirty="0" err="1"/>
              <a:t>Shooter</a:t>
            </a:r>
            <a:r>
              <a:rPr lang="el-GR" sz="1600" b="1" dirty="0"/>
              <a:t> </a:t>
            </a:r>
            <a:r>
              <a:rPr lang="el-GR" sz="1600" b="1" dirty="0" err="1" smtClean="0"/>
              <a:t>games</a:t>
            </a:r>
            <a:endParaRPr lang="el-GR" sz="1600" b="1" dirty="0" smtClean="0"/>
          </a:p>
          <a:p>
            <a:endParaRPr lang="en-US" sz="1600" b="1" dirty="0"/>
          </a:p>
          <a:p>
            <a:pPr lvl="0"/>
            <a:r>
              <a:rPr lang="el-GR" sz="1400" i="1" dirty="0"/>
              <a:t>Παιχνίδια βολών-</a:t>
            </a:r>
            <a:r>
              <a:rPr lang="el-GR" sz="1400" i="1" dirty="0" err="1"/>
              <a:t>Arcade</a:t>
            </a:r>
            <a:r>
              <a:rPr lang="el-GR" sz="1400" i="1" dirty="0"/>
              <a:t> </a:t>
            </a:r>
            <a:r>
              <a:rPr lang="el-GR" sz="1400" i="1" dirty="0" err="1"/>
              <a:t>Shoot</a:t>
            </a:r>
            <a:r>
              <a:rPr lang="el-GR" sz="1400" i="1" dirty="0"/>
              <a:t> '</a:t>
            </a:r>
            <a:r>
              <a:rPr lang="el-GR" sz="1400" i="1" dirty="0" err="1"/>
              <a:t>em</a:t>
            </a:r>
            <a:r>
              <a:rPr lang="el-GR" sz="1400" i="1" dirty="0"/>
              <a:t> </a:t>
            </a:r>
            <a:r>
              <a:rPr lang="el-GR" sz="1400" i="1" dirty="0" err="1"/>
              <a:t>up</a:t>
            </a:r>
            <a:r>
              <a:rPr lang="el-GR" sz="1400" i="1" dirty="0"/>
              <a:t> </a:t>
            </a:r>
            <a:r>
              <a:rPr lang="el-GR" sz="1400" i="1" dirty="0" err="1"/>
              <a:t>games</a:t>
            </a:r>
            <a:r>
              <a:rPr lang="el-GR" sz="1400" dirty="0"/>
              <a:t>: Η </a:t>
            </a:r>
            <a:r>
              <a:rPr lang="el-GR" sz="1400" dirty="0" err="1"/>
              <a:t>υπο</a:t>
            </a:r>
            <a:r>
              <a:rPr lang="el-GR" sz="1400" dirty="0"/>
              <a:t>-κατηγορία αυτή αναφέρεται σε παιχνίδια όπου ο παίκτης χειρίζεται κάποιο όχημα, συνήθως διαστημόπλοιο και </a:t>
            </a:r>
            <a:r>
              <a:rPr lang="el-GR" sz="1400" dirty="0" err="1"/>
              <a:t>πυροβολά</a:t>
            </a:r>
            <a:r>
              <a:rPr lang="el-GR" sz="1400" dirty="0"/>
              <a:t> ένα μεγάλο αριθμό αντιπάλων, προσπαθώντας ταυτόχρονα να αποφύγει τις δικές τους βολές. Οι αντίπαλοι κινούνται με κάποιο μοτίβο, συνεπώς ο παίκτης πρέπει να έχει και γρήγορα ανακλαστικά και να μπορεί να διαγνώσει το μοτίβο κίνησης. Αρχικά, αυτά τα παιχνίδια ήταν εγκατεστημένα σε μηχανήματα αποκλειστικού σκοπού, σε </a:t>
            </a:r>
            <a:r>
              <a:rPr lang="el-GR" sz="1400" dirty="0" err="1"/>
              <a:t>λούνα</a:t>
            </a:r>
            <a:r>
              <a:rPr lang="el-GR" sz="1400" dirty="0"/>
              <a:t> </a:t>
            </a:r>
            <a:r>
              <a:rPr lang="el-GR" sz="1400" dirty="0" err="1"/>
              <a:t>παρκ</a:t>
            </a:r>
            <a:r>
              <a:rPr lang="el-GR" sz="1400" dirty="0"/>
              <a:t> ή σε μαγαζιά με ηλεκτρονικά παιχνίδια (εξ ου και ο όρος </a:t>
            </a:r>
            <a:r>
              <a:rPr lang="el-GR" sz="1400" dirty="0" err="1"/>
              <a:t>arcade</a:t>
            </a:r>
            <a:r>
              <a:rPr lang="el-GR" sz="1400" dirty="0"/>
              <a:t>). Το πιο χαρακτηριστικό παιχνίδι αυτής της κατηγορίας (και από τα πρώτα) ήταν το </a:t>
            </a:r>
            <a:r>
              <a:rPr lang="el-GR" sz="1400" dirty="0" err="1"/>
              <a:t>Space</a:t>
            </a:r>
            <a:r>
              <a:rPr lang="el-GR" sz="1400" dirty="0"/>
              <a:t> </a:t>
            </a:r>
            <a:r>
              <a:rPr lang="el-GR" sz="1400" dirty="0" err="1"/>
              <a:t>Invaders</a:t>
            </a:r>
            <a:r>
              <a:rPr lang="el-GR" sz="1400" dirty="0"/>
              <a:t>.</a:t>
            </a:r>
            <a:endParaRPr lang="en-US" sz="1400" dirty="0"/>
          </a:p>
        </p:txBody>
      </p:sp>
      <p:pic>
        <p:nvPicPr>
          <p:cNvPr id="6" name="Picture 5" descr="http://i.kinja-img.com/gawker-media/image/upload/sxicodldkbdj6tt2cz1u.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82244" y="3501008"/>
            <a:ext cx="4977884" cy="2988213"/>
          </a:xfrm>
          <a:prstGeom prst="rect">
            <a:avLst/>
          </a:prstGeom>
          <a:noFill/>
          <a:ln>
            <a:noFill/>
          </a:ln>
        </p:spPr>
      </p:pic>
    </p:spTree>
    <p:extLst>
      <p:ext uri="{BB962C8B-B14F-4D97-AF65-F5344CB8AC3E}">
        <p14:creationId xmlns:p14="http://schemas.microsoft.com/office/powerpoint/2010/main" xmlns="" val="27499822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4942585" y="4941169"/>
            <a:ext cx="2108364" cy="553393"/>
          </a:xfrm>
          <a:prstGeom prst="rect">
            <a:avLst/>
          </a:prstGeom>
        </p:spPr>
      </p:pic>
    </p:spTree>
    <p:extLst>
      <p:ext uri="{BB962C8B-B14F-4D97-AF65-F5344CB8AC3E}">
        <p14:creationId xmlns:p14="http://schemas.microsoft.com/office/powerpoint/2010/main" xmlns="" val="376790737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092881"/>
          </a:xfrm>
          <a:prstGeom prst="rect">
            <a:avLst/>
          </a:prstGeom>
        </p:spPr>
        <p:txBody>
          <a:bodyPr wrap="square">
            <a:spAutoFit/>
          </a:bodyPr>
          <a:lstStyle/>
          <a:p>
            <a:r>
              <a:rPr lang="el-GR" sz="1600" b="1" dirty="0"/>
              <a:t>Παιχνίδια βολών-</a:t>
            </a:r>
            <a:r>
              <a:rPr lang="el-GR" sz="1600" b="1" dirty="0" err="1"/>
              <a:t>Shooter</a:t>
            </a:r>
            <a:r>
              <a:rPr lang="el-GR" sz="1600" b="1" dirty="0"/>
              <a:t> </a:t>
            </a:r>
            <a:r>
              <a:rPr lang="el-GR" sz="1600" b="1" dirty="0" err="1" smtClean="0"/>
              <a:t>games</a:t>
            </a:r>
            <a:endParaRPr lang="el-GR" sz="1600" b="1" dirty="0" smtClean="0"/>
          </a:p>
          <a:p>
            <a:endParaRPr lang="en-US" sz="1600" b="1" dirty="0"/>
          </a:p>
          <a:p>
            <a:pPr lvl="0"/>
            <a:r>
              <a:rPr lang="el-GR" sz="1400" i="1" dirty="0"/>
              <a:t>Παιχνίδια βολών και τακτικής-</a:t>
            </a:r>
            <a:r>
              <a:rPr lang="el-GR" sz="1400" i="1" dirty="0" err="1"/>
              <a:t>Tactical</a:t>
            </a:r>
            <a:r>
              <a:rPr lang="el-GR" sz="1400" i="1" dirty="0"/>
              <a:t> </a:t>
            </a:r>
            <a:r>
              <a:rPr lang="el-GR" sz="1400" i="1" dirty="0" err="1"/>
              <a:t>shooter</a:t>
            </a:r>
            <a:r>
              <a:rPr lang="el-GR" sz="1400" i="1" dirty="0"/>
              <a:t> </a:t>
            </a:r>
            <a:r>
              <a:rPr lang="el-GR" sz="1400" i="1" dirty="0" err="1"/>
              <a:t>games</a:t>
            </a:r>
            <a:r>
              <a:rPr lang="el-GR" sz="1400" dirty="0"/>
              <a:t>: Είναι παραλλαγή των παιχνιδιών βολών πρώτου προσώπου, με χαρακτηριστικό στοιχείο τον ρεαλισμό και το γεγονός ότι η νίκη δεν προκύπτει από την εξάλειψη αντιπάλων αλλά από την επίτευξη κάποιου στόχου. </a:t>
            </a:r>
            <a:endParaRPr lang="en-US" sz="1400" dirty="0"/>
          </a:p>
          <a:p>
            <a:r>
              <a:rPr lang="el-GR" sz="1400" dirty="0"/>
              <a:t> </a:t>
            </a:r>
            <a:endParaRPr lang="en-US" sz="1400" dirty="0"/>
          </a:p>
          <a:p>
            <a:pPr lvl="0"/>
            <a:r>
              <a:rPr lang="el-GR" sz="1400" i="1" dirty="0"/>
              <a:t>Παιχνίδια βολών σε γραμμές-</a:t>
            </a:r>
            <a:r>
              <a:rPr lang="el-GR" sz="1400" i="1" dirty="0" err="1"/>
              <a:t>Rail</a:t>
            </a:r>
            <a:r>
              <a:rPr lang="el-GR" sz="1400" i="1" dirty="0"/>
              <a:t> </a:t>
            </a:r>
            <a:r>
              <a:rPr lang="el-GR" sz="1400" i="1" dirty="0" err="1"/>
              <a:t>shooter</a:t>
            </a:r>
            <a:r>
              <a:rPr lang="el-GR" sz="1400" i="1" dirty="0"/>
              <a:t> </a:t>
            </a:r>
            <a:r>
              <a:rPr lang="el-GR" sz="1400" i="1" dirty="0" err="1"/>
              <a:t>games</a:t>
            </a:r>
            <a:r>
              <a:rPr lang="el-GR" sz="1400" dirty="0"/>
              <a:t>: Άλλη μία παραλλαγή των παιχνιδιών βολών πρώτου προσώπου, όπου η πλοήγηση στον κόσμο δεν βρίσκεται κάτω από τον απόλυτο έλεγχο του χρήστη. Επίσης, η αλληλεπίδραση με τα στοιχεία του παιχνιδιού περιορίζεται μόνο σε ότι αφορά την επίτευξη των στόχων που τίθενται σε κάθε επίπεδο. </a:t>
            </a:r>
            <a:endParaRPr lang="en-US" sz="1400" dirty="0"/>
          </a:p>
        </p:txBody>
      </p:sp>
      <p:pic>
        <p:nvPicPr>
          <p:cNvPr id="7" name="Picture 6" descr="http://media1.gameinformer.com/imagefeed/screenshots/TheHouseoftheDeadOverkillExtendedCut/nakedterror_04.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22405" y="3645025"/>
            <a:ext cx="5040528" cy="3019402"/>
          </a:xfrm>
          <a:prstGeom prst="rect">
            <a:avLst/>
          </a:prstGeom>
          <a:noFill/>
          <a:ln>
            <a:noFill/>
          </a:ln>
        </p:spPr>
      </p:pic>
    </p:spTree>
    <p:extLst>
      <p:ext uri="{BB962C8B-B14F-4D97-AF65-F5344CB8AC3E}">
        <p14:creationId xmlns:p14="http://schemas.microsoft.com/office/powerpoint/2010/main" xmlns="" val="23613513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1661993"/>
          </a:xfrm>
          <a:prstGeom prst="rect">
            <a:avLst/>
          </a:prstGeom>
        </p:spPr>
        <p:txBody>
          <a:bodyPr wrap="square">
            <a:spAutoFit/>
          </a:bodyPr>
          <a:lstStyle/>
          <a:p>
            <a:r>
              <a:rPr lang="el-GR" sz="1600" b="1" dirty="0"/>
              <a:t>Παιχνίδια βολών-</a:t>
            </a:r>
            <a:r>
              <a:rPr lang="el-GR" sz="1600" b="1" dirty="0" err="1"/>
              <a:t>Shooter</a:t>
            </a:r>
            <a:r>
              <a:rPr lang="el-GR" sz="1600" b="1" dirty="0"/>
              <a:t> </a:t>
            </a:r>
            <a:r>
              <a:rPr lang="el-GR" sz="1600" b="1" dirty="0" err="1" smtClean="0"/>
              <a:t>games</a:t>
            </a:r>
            <a:endParaRPr lang="el-GR" sz="1600" b="1" dirty="0" smtClean="0"/>
          </a:p>
          <a:p>
            <a:endParaRPr lang="en-US" sz="1600" b="1" dirty="0"/>
          </a:p>
          <a:p>
            <a:pPr lvl="0"/>
            <a:r>
              <a:rPr lang="el-GR" sz="1400" i="1" dirty="0"/>
              <a:t>Παιχνίδια βολών τρίτου προσώπου-</a:t>
            </a:r>
            <a:r>
              <a:rPr lang="el-GR" sz="1400" i="1" dirty="0" err="1"/>
              <a:t>Third</a:t>
            </a:r>
            <a:r>
              <a:rPr lang="el-GR" sz="1400" i="1" dirty="0"/>
              <a:t>-</a:t>
            </a:r>
            <a:r>
              <a:rPr lang="el-GR" sz="1400" i="1" dirty="0" err="1"/>
              <a:t>person</a:t>
            </a:r>
            <a:r>
              <a:rPr lang="el-GR" sz="1400" i="1" dirty="0"/>
              <a:t> </a:t>
            </a:r>
            <a:r>
              <a:rPr lang="el-GR" sz="1400" i="1" dirty="0" err="1"/>
              <a:t>shooter</a:t>
            </a:r>
            <a:r>
              <a:rPr lang="el-GR" sz="1400" i="1" dirty="0"/>
              <a:t> </a:t>
            </a:r>
            <a:r>
              <a:rPr lang="el-GR" sz="1400" i="1" dirty="0" err="1"/>
              <a:t>games</a:t>
            </a:r>
            <a:r>
              <a:rPr lang="el-GR" sz="1400" dirty="0"/>
              <a:t>:  Το στοιχείο που αλλάζει από τα παιχνίδια βολών πρώτου προσώπου είναι η προοπτική με την οποία ο παίκτης βλέπει τον χαρακτήρα που ελέγχει. Η κάμερα είναι τοποθετημένη πίσω του, ψηλότερα και πιο μακριά, με αποτέλεσμα να φαίνεται ολόκληρος ο χαρακτήρας. Αξίζει να σημειωθεί ότι η διάκριση μεταξύ αυτών των δύο </a:t>
            </a:r>
            <a:r>
              <a:rPr lang="el-GR" sz="1400" dirty="0" err="1"/>
              <a:t>υπο</a:t>
            </a:r>
            <a:r>
              <a:rPr lang="el-GR" sz="1400" dirty="0"/>
              <a:t>-κατηγοριών παιχνιδιών είναι πλέον απαραίτητη, καθώς ο χρήστης μπορεί να αλλάζει την προοπτική κατά βούληση.</a:t>
            </a:r>
            <a:endParaRPr lang="en-US" sz="1400" dirty="0"/>
          </a:p>
        </p:txBody>
      </p:sp>
    </p:spTree>
    <p:extLst>
      <p:ext uri="{BB962C8B-B14F-4D97-AF65-F5344CB8AC3E}">
        <p14:creationId xmlns:p14="http://schemas.microsoft.com/office/powerpoint/2010/main" xmlns="" val="30998023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062103"/>
          </a:xfrm>
          <a:prstGeom prst="rect">
            <a:avLst/>
          </a:prstGeom>
        </p:spPr>
        <p:txBody>
          <a:bodyPr wrap="square">
            <a:spAutoFit/>
          </a:bodyPr>
          <a:lstStyle/>
          <a:p>
            <a:r>
              <a:rPr lang="el-GR" sz="1600" b="1" dirty="0"/>
              <a:t>Παιχνίδια δράσης/περιπέτειας-</a:t>
            </a:r>
            <a:r>
              <a:rPr lang="el-GR" sz="1600" b="1" dirty="0" err="1"/>
              <a:t>Action</a:t>
            </a:r>
            <a:r>
              <a:rPr lang="el-GR" sz="1600" b="1" dirty="0"/>
              <a:t>-</a:t>
            </a:r>
            <a:r>
              <a:rPr lang="el-GR" sz="1600" b="1" dirty="0" err="1"/>
              <a:t>adventure</a:t>
            </a:r>
            <a:r>
              <a:rPr lang="el-GR" sz="1600" b="1" dirty="0"/>
              <a:t> </a:t>
            </a:r>
            <a:r>
              <a:rPr lang="el-GR" sz="1600" b="1" dirty="0" err="1" smtClean="0"/>
              <a:t>games</a:t>
            </a:r>
            <a:endParaRPr lang="el-GR" sz="1600" b="1" dirty="0" smtClean="0"/>
          </a:p>
          <a:p>
            <a:endParaRPr lang="en-US" sz="1600" b="1" dirty="0"/>
          </a:p>
          <a:p>
            <a:r>
              <a:rPr lang="el-GR" sz="1600" dirty="0"/>
              <a:t>Αυτή η κατηγορία παιχνιδιών συνδυάζει στοιχεία τόσο δράσης όσο και περιπέτειας (όπως προκύπτει και από το όνομα). Ο παίκτης πρέπει να ξεπεράσει εμπόδια-αντιπάλους που συνεχώς εμφανίζονται μπροστά του συνήθως με κάποια μορφή μάχης (το στοιχείο δράσης). Πρέπει όμως να ξεπεράσει σημαντικά εμπόδια-γρίφους  χρησιμοποιώντας ως μέσο αντικείμενα ή εργαλεία που συνέλλεξε κατά τη διάρκεια του παιχνιδιού (το στοιχείο της περιπέτειας). Ως εκ τούτου, έχουν έντονα εξερευνητικό χαρακτήρα. Το πρώτο παιχνίδι αυτού του είδους ήταν το </a:t>
            </a:r>
            <a:r>
              <a:rPr lang="en-US" sz="1600" dirty="0"/>
              <a:t>Adventure</a:t>
            </a:r>
            <a:r>
              <a:rPr lang="el-GR" sz="1600" dirty="0"/>
              <a:t> για </a:t>
            </a:r>
            <a:r>
              <a:rPr lang="en-US" sz="1600" dirty="0"/>
              <a:t>Atari</a:t>
            </a:r>
            <a:r>
              <a:rPr lang="el-GR" sz="1600" dirty="0"/>
              <a:t> 2600 (1979).</a:t>
            </a:r>
            <a:endParaRPr lang="en-US" sz="1600" dirty="0"/>
          </a:p>
        </p:txBody>
      </p:sp>
      <p:pic>
        <p:nvPicPr>
          <p:cNvPr id="6" name="Picture 5" descr="http://3.bp.blogspot.com/_pqOBRLICPOk/S84dir2o-VI/AAAAAAAAFa8/r0AVAdDlMA4/s400/adventure.jpg"/>
          <p:cNvPicPr/>
          <p:nvPr/>
        </p:nvPicPr>
        <p:blipFill>
          <a:blip r:embed="rId2">
            <a:extLst>
              <a:ext uri="{28A0092B-C50C-407E-A947-70E740481C1C}">
                <a14:useLocalDpi xmlns:a14="http://schemas.microsoft.com/office/drawing/2010/main" xmlns="" val="0"/>
              </a:ext>
            </a:extLst>
          </a:blip>
          <a:srcRect/>
          <a:stretch>
            <a:fillRect/>
          </a:stretch>
        </p:blipFill>
        <p:spPr bwMode="auto">
          <a:xfrm>
            <a:off x="6520040" y="3293190"/>
            <a:ext cx="4542923" cy="3448178"/>
          </a:xfrm>
          <a:prstGeom prst="rect">
            <a:avLst/>
          </a:prstGeom>
          <a:noFill/>
          <a:ln>
            <a:noFill/>
          </a:ln>
        </p:spPr>
      </p:pic>
    </p:spTree>
    <p:extLst>
      <p:ext uri="{BB962C8B-B14F-4D97-AF65-F5344CB8AC3E}">
        <p14:creationId xmlns:p14="http://schemas.microsoft.com/office/powerpoint/2010/main" xmlns="" val="9977665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800767"/>
          </a:xfrm>
          <a:prstGeom prst="rect">
            <a:avLst/>
          </a:prstGeom>
        </p:spPr>
        <p:txBody>
          <a:bodyPr wrap="square">
            <a:spAutoFit/>
          </a:bodyPr>
          <a:lstStyle/>
          <a:p>
            <a:r>
              <a:rPr lang="el-GR" sz="1600" b="1" dirty="0"/>
              <a:t>Παιχνίδια δράσης/περιπέτειας-</a:t>
            </a:r>
            <a:r>
              <a:rPr lang="el-GR" sz="1600" b="1" dirty="0" err="1"/>
              <a:t>Action</a:t>
            </a:r>
            <a:r>
              <a:rPr lang="el-GR" sz="1600" b="1" dirty="0"/>
              <a:t>-</a:t>
            </a:r>
            <a:r>
              <a:rPr lang="el-GR" sz="1600" b="1" dirty="0" err="1"/>
              <a:t>adventure</a:t>
            </a:r>
            <a:r>
              <a:rPr lang="el-GR" sz="1600" b="1" dirty="0"/>
              <a:t> </a:t>
            </a:r>
            <a:r>
              <a:rPr lang="el-GR" sz="1600" b="1" dirty="0" err="1" smtClean="0"/>
              <a:t>games</a:t>
            </a:r>
            <a:endParaRPr lang="el-GR" sz="1600" b="1" dirty="0" smtClean="0"/>
          </a:p>
          <a:p>
            <a:endParaRPr lang="en-US" sz="1600" b="1" dirty="0"/>
          </a:p>
          <a:p>
            <a:pPr lvl="0"/>
            <a:r>
              <a:rPr lang="el-GR" sz="1600" i="1" dirty="0"/>
              <a:t>Παιχνίδια απόκρυψης-</a:t>
            </a:r>
            <a:r>
              <a:rPr lang="el-GR" sz="1600" i="1" dirty="0" err="1"/>
              <a:t>Stealth</a:t>
            </a:r>
            <a:r>
              <a:rPr lang="el-GR" sz="1600" i="1" dirty="0"/>
              <a:t> </a:t>
            </a:r>
            <a:r>
              <a:rPr lang="el-GR" sz="1600" i="1" dirty="0" err="1"/>
              <a:t>games</a:t>
            </a:r>
            <a:r>
              <a:rPr lang="el-GR" sz="1600" dirty="0"/>
              <a:t>: Είναι μία σχετικά νέα </a:t>
            </a:r>
            <a:r>
              <a:rPr lang="el-GR" sz="1600" dirty="0" err="1"/>
              <a:t>υπο</a:t>
            </a:r>
            <a:r>
              <a:rPr lang="el-GR" sz="1600" dirty="0"/>
              <a:t>-κατηγορία, όπου έμφαση δίνεται στην αποφυγή των αντιπάλων και σε χτυπήματα ακριβείας και όχι σε μάχες με αντιπάλους όπως στα παιχνίδια βολών.  </a:t>
            </a:r>
            <a:endParaRPr lang="en-US" sz="1600" dirty="0"/>
          </a:p>
          <a:p>
            <a:r>
              <a:rPr lang="el-GR" sz="1600" i="1" dirty="0"/>
              <a:t> </a:t>
            </a:r>
            <a:endParaRPr lang="en-US" sz="1600" dirty="0"/>
          </a:p>
          <a:p>
            <a:pPr lvl="0"/>
            <a:r>
              <a:rPr lang="el-GR" sz="1600" i="1" dirty="0"/>
              <a:t>Παιχνίδια τρόμου και επιβίωσης-</a:t>
            </a:r>
            <a:r>
              <a:rPr lang="el-GR" sz="1600" i="1" dirty="0" err="1"/>
              <a:t>Survival</a:t>
            </a:r>
            <a:r>
              <a:rPr lang="el-GR" sz="1600" i="1" dirty="0"/>
              <a:t> </a:t>
            </a:r>
            <a:r>
              <a:rPr lang="el-GR" sz="1600" i="1" dirty="0" err="1"/>
              <a:t>horror</a:t>
            </a:r>
            <a:r>
              <a:rPr lang="el-GR" sz="1600" i="1" dirty="0"/>
              <a:t> </a:t>
            </a:r>
            <a:r>
              <a:rPr lang="el-GR" sz="1600" i="1" dirty="0" err="1"/>
              <a:t>games</a:t>
            </a:r>
            <a:r>
              <a:rPr lang="el-GR" sz="1600" dirty="0"/>
              <a:t>: Τα παιχνίδια αυτού του είδους προσπαθούν να τρομάξουν τον παίκτη χρησιμοποιώντας στοιχεία φαντασίας και τρόμου, όπως η υποβλητική ατμόσφαιρα, οι </a:t>
            </a:r>
            <a:r>
              <a:rPr lang="el-GR" sz="1600" dirty="0" err="1"/>
              <a:t>νεκροζώντανοι</a:t>
            </a:r>
            <a:r>
              <a:rPr lang="el-GR" sz="1600" dirty="0"/>
              <a:t>, βρικόλακες, κτλ. Ο παίκτης βρίσκεται σε διαρκή μειονεκτική θέση, καθώς τα όπλα που έχει στη διάθεσή του είναι λιγοστά και μικρής ισχύος και τα </a:t>
            </a:r>
            <a:r>
              <a:rPr lang="el-GR" sz="1600" dirty="0" err="1"/>
              <a:t>πυρομαχικά</a:t>
            </a:r>
            <a:r>
              <a:rPr lang="el-GR" sz="1600" dirty="0"/>
              <a:t> σπάνια και λιγοστά, έτσι ώστε να ενισχύεται το στοιχείο του τρόμου.</a:t>
            </a:r>
            <a:r>
              <a:rPr lang="el-GR" sz="1600" i="1" dirty="0"/>
              <a:t> </a:t>
            </a:r>
            <a:endParaRPr lang="en-US" sz="1600" dirty="0"/>
          </a:p>
        </p:txBody>
      </p:sp>
      <p:pic>
        <p:nvPicPr>
          <p:cNvPr id="7" name="Picture 6" descr="http://wizzywizzyweb.gmgcdn.com/media/products/resident-evil-4-biohazard-4/screenshots/large-5-640x350.jpg"/>
          <p:cNvPicPr/>
          <p:nvPr/>
        </p:nvPicPr>
        <p:blipFill>
          <a:blip r:embed="rId2">
            <a:extLst>
              <a:ext uri="{28A0092B-C50C-407E-A947-70E740481C1C}">
                <a14:useLocalDpi xmlns:a14="http://schemas.microsoft.com/office/drawing/2010/main" xmlns="" val="0"/>
              </a:ext>
            </a:extLst>
          </a:blip>
          <a:srcRect/>
          <a:stretch>
            <a:fillRect/>
          </a:stretch>
        </p:blipFill>
        <p:spPr bwMode="auto">
          <a:xfrm>
            <a:off x="6035306" y="4045350"/>
            <a:ext cx="4739626" cy="2696018"/>
          </a:xfrm>
          <a:prstGeom prst="rect">
            <a:avLst/>
          </a:prstGeom>
          <a:noFill/>
          <a:ln>
            <a:noFill/>
          </a:ln>
        </p:spPr>
      </p:pic>
    </p:spTree>
    <p:extLst>
      <p:ext uri="{BB962C8B-B14F-4D97-AF65-F5344CB8AC3E}">
        <p14:creationId xmlns:p14="http://schemas.microsoft.com/office/powerpoint/2010/main" xmlns="" val="30718602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308324"/>
          </a:xfrm>
          <a:prstGeom prst="rect">
            <a:avLst/>
          </a:prstGeom>
        </p:spPr>
        <p:txBody>
          <a:bodyPr wrap="square">
            <a:spAutoFit/>
          </a:bodyPr>
          <a:lstStyle/>
          <a:p>
            <a:r>
              <a:rPr lang="el-GR" sz="1600" b="1" dirty="0"/>
              <a:t>Παιχνίδια δράσης/περιπέτειας-</a:t>
            </a:r>
            <a:r>
              <a:rPr lang="el-GR" sz="1600" b="1" dirty="0" err="1"/>
              <a:t>Action</a:t>
            </a:r>
            <a:r>
              <a:rPr lang="el-GR" sz="1600" b="1" dirty="0"/>
              <a:t>-</a:t>
            </a:r>
            <a:r>
              <a:rPr lang="el-GR" sz="1600" b="1" dirty="0" err="1"/>
              <a:t>adventure</a:t>
            </a:r>
            <a:r>
              <a:rPr lang="el-GR" sz="1600" b="1" dirty="0"/>
              <a:t> </a:t>
            </a:r>
            <a:r>
              <a:rPr lang="el-GR" sz="1600" b="1" dirty="0" err="1" smtClean="0"/>
              <a:t>games</a:t>
            </a:r>
            <a:endParaRPr lang="el-GR" sz="1600" b="1" dirty="0" smtClean="0"/>
          </a:p>
          <a:p>
            <a:endParaRPr lang="en-US" sz="1600" b="1" dirty="0"/>
          </a:p>
          <a:p>
            <a:pPr lvl="0"/>
            <a:r>
              <a:rPr lang="el-GR" sz="1600" i="1" dirty="0"/>
              <a:t>Παιχνίδια περιπέτειας-</a:t>
            </a:r>
            <a:r>
              <a:rPr lang="el-GR" sz="1600" i="1" dirty="0" err="1"/>
              <a:t>Adventure</a:t>
            </a:r>
            <a:r>
              <a:rPr lang="el-GR" sz="1600" i="1" dirty="0"/>
              <a:t> </a:t>
            </a:r>
            <a:r>
              <a:rPr lang="el-GR" sz="1600" i="1" dirty="0" err="1"/>
              <a:t>games</a:t>
            </a:r>
            <a:r>
              <a:rPr lang="el-GR" sz="1600" dirty="0"/>
              <a:t>: Είναι ίσως η πρώτη κατηγορία παιχνιδιών που δημιουργήθηκε εξαιτίας του παιχνιδιού </a:t>
            </a:r>
            <a:r>
              <a:rPr lang="el-GR" sz="1600" dirty="0" err="1"/>
              <a:t>Colossal</a:t>
            </a:r>
            <a:r>
              <a:rPr lang="el-GR" sz="1600" dirty="0"/>
              <a:t> </a:t>
            </a:r>
            <a:r>
              <a:rPr lang="el-GR" sz="1600" dirty="0" err="1"/>
              <a:t>Cave</a:t>
            </a:r>
            <a:r>
              <a:rPr lang="el-GR" sz="1600" dirty="0"/>
              <a:t> </a:t>
            </a:r>
            <a:r>
              <a:rPr lang="el-GR" sz="1600" dirty="0" err="1"/>
              <a:t>Adventure</a:t>
            </a:r>
            <a:r>
              <a:rPr lang="el-GR" sz="1600" dirty="0"/>
              <a:t> (1975), που δεν είχε καθόλου γραφικά. Σε αντίθεση με τα παιχνίδια δράσης-περιπέτειας, απουσιάζει το στοιχείο της δράσης. Περιέχουν δηλαδή μόνο εξερεύνηση, επίλυση γρίφων, ξεπέρασμα εμποδίων με τη λογική ή με τη χρήση αντικειμένων. Εξαιτίας της απουσίας δράσης, ήταν ελκυστικά σε άτομα που συνήθως δεν έπαιζαν ηλεκτρονικά παιχνίδια. Το παιχνίδι αυτής της κατηγορίας με τη μεγαλύτερη εμπορική επιτυχία ήταν το </a:t>
            </a:r>
            <a:r>
              <a:rPr lang="en-US" sz="1600" dirty="0" err="1"/>
              <a:t>Myst</a:t>
            </a:r>
            <a:r>
              <a:rPr lang="el-GR" sz="1600" dirty="0"/>
              <a:t>. Από την άλλη πλευρά, η δημοτικότητά τους γνώρισε μεγάλη πτώση από τη δεκαετία του '90 και μετά.</a:t>
            </a:r>
            <a:endParaRPr lang="en-US" sz="1600" dirty="0"/>
          </a:p>
        </p:txBody>
      </p:sp>
      <p:pic>
        <p:nvPicPr>
          <p:cNvPr id="6" name="Picture 5" descr="http://static.giantbomb.com/uploads/original/1/13157/1373171-colossal.png"/>
          <p:cNvPicPr/>
          <p:nvPr/>
        </p:nvPicPr>
        <p:blipFill>
          <a:blip r:embed="rId2">
            <a:extLst>
              <a:ext uri="{28A0092B-C50C-407E-A947-70E740481C1C}">
                <a14:useLocalDpi xmlns:a14="http://schemas.microsoft.com/office/drawing/2010/main" xmlns="" val="0"/>
              </a:ext>
            </a:extLst>
          </a:blip>
          <a:srcRect/>
          <a:stretch>
            <a:fillRect/>
          </a:stretch>
        </p:blipFill>
        <p:spPr bwMode="auto">
          <a:xfrm>
            <a:off x="6526460" y="3616624"/>
            <a:ext cx="4720720" cy="3124744"/>
          </a:xfrm>
          <a:prstGeom prst="rect">
            <a:avLst/>
          </a:prstGeom>
          <a:noFill/>
          <a:ln>
            <a:noFill/>
          </a:ln>
        </p:spPr>
      </p:pic>
    </p:spTree>
    <p:extLst>
      <p:ext uri="{BB962C8B-B14F-4D97-AF65-F5344CB8AC3E}">
        <p14:creationId xmlns:p14="http://schemas.microsoft.com/office/powerpoint/2010/main" xmlns="" val="8569091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954655"/>
          </a:xfrm>
          <a:prstGeom prst="rect">
            <a:avLst/>
          </a:prstGeom>
        </p:spPr>
        <p:txBody>
          <a:bodyPr wrap="square">
            <a:spAutoFit/>
          </a:bodyPr>
          <a:lstStyle/>
          <a:p>
            <a:r>
              <a:rPr lang="el-GR" sz="1600" b="1" dirty="0"/>
              <a:t>Παιχνίδια δράσης/περιπέτειας-</a:t>
            </a:r>
            <a:r>
              <a:rPr lang="el-GR" sz="1600" b="1" dirty="0" err="1"/>
              <a:t>Action</a:t>
            </a:r>
            <a:r>
              <a:rPr lang="el-GR" sz="1600" b="1" dirty="0"/>
              <a:t>-</a:t>
            </a:r>
            <a:r>
              <a:rPr lang="el-GR" sz="1600" b="1" dirty="0" err="1"/>
              <a:t>adventure</a:t>
            </a:r>
            <a:r>
              <a:rPr lang="el-GR" sz="1600" b="1" dirty="0"/>
              <a:t> </a:t>
            </a:r>
            <a:r>
              <a:rPr lang="el-GR" sz="1600" b="1" dirty="0" err="1" smtClean="0"/>
              <a:t>games</a:t>
            </a:r>
            <a:endParaRPr lang="el-GR" sz="1600" b="1" dirty="0" smtClean="0"/>
          </a:p>
          <a:p>
            <a:endParaRPr lang="en-US" sz="1600" b="1" dirty="0"/>
          </a:p>
          <a:p>
            <a:pPr lvl="0"/>
            <a:r>
              <a:rPr lang="el-GR" sz="1400" i="1" dirty="0"/>
              <a:t>Τρισδιάστατα παιχνίδια περιπέτειας πραγματικού χρόνου-Real-</a:t>
            </a:r>
            <a:r>
              <a:rPr lang="el-GR" sz="1400" i="1" dirty="0" err="1"/>
              <a:t>time</a:t>
            </a:r>
            <a:r>
              <a:rPr lang="el-GR" sz="1400" i="1" dirty="0"/>
              <a:t> 3D </a:t>
            </a:r>
            <a:r>
              <a:rPr lang="el-GR" sz="1400" i="1" dirty="0" err="1"/>
              <a:t>adventure</a:t>
            </a:r>
            <a:r>
              <a:rPr lang="el-GR" sz="1400" i="1" dirty="0"/>
              <a:t> </a:t>
            </a:r>
            <a:r>
              <a:rPr lang="el-GR" sz="1400" i="1" dirty="0" err="1"/>
              <a:t>games</a:t>
            </a:r>
            <a:r>
              <a:rPr lang="el-GR" sz="1400" dirty="0"/>
              <a:t>: Τα στοιχεία που προστίθενται σε αυτή την </a:t>
            </a:r>
            <a:r>
              <a:rPr lang="el-GR" sz="1400" dirty="0" err="1"/>
              <a:t>υπο</a:t>
            </a:r>
            <a:r>
              <a:rPr lang="el-GR" sz="1400" dirty="0"/>
              <a:t>-κατηγορία είναι η ελευθερία κίνησης στο περιβάλλον του παιχνιδιού και η συμπεριφορά των αντικειμένων με βάση τους νόμους της φυσικής. </a:t>
            </a:r>
            <a:endParaRPr lang="en-US" sz="1400" dirty="0"/>
          </a:p>
          <a:p>
            <a:r>
              <a:rPr lang="el-GR" sz="1400" i="1" dirty="0"/>
              <a:t> </a:t>
            </a:r>
            <a:endParaRPr lang="en-US" sz="1400" dirty="0"/>
          </a:p>
          <a:p>
            <a:pPr lvl="0"/>
            <a:r>
              <a:rPr lang="el-GR" sz="1400" i="1" dirty="0"/>
              <a:t>Παιχνίδια περιπέτειας κειμένου-</a:t>
            </a:r>
            <a:r>
              <a:rPr lang="el-GR" sz="1400" i="1" dirty="0" err="1"/>
              <a:t>Text</a:t>
            </a:r>
            <a:r>
              <a:rPr lang="el-GR" sz="1400" i="1" dirty="0"/>
              <a:t> </a:t>
            </a:r>
            <a:r>
              <a:rPr lang="el-GR" sz="1400" i="1" dirty="0" err="1"/>
              <a:t>adventure</a:t>
            </a:r>
            <a:r>
              <a:rPr lang="el-GR" sz="1400" i="1" dirty="0"/>
              <a:t> </a:t>
            </a:r>
            <a:r>
              <a:rPr lang="el-GR" sz="1400" i="1" dirty="0" err="1"/>
              <a:t>games</a:t>
            </a:r>
            <a:r>
              <a:rPr lang="el-GR" sz="1400" dirty="0"/>
              <a:t>: Όπως ήδη αναφέρθηκε, τα πρώτα ηλεκτρονικά παιχνίδια είχαν μόνο κείμενο και καθόλου γραφικά. Ακόμα και η κίνηση του παίκτη ήταν περιγραφική και ο χρήστης έπρεπε να δίνει εντολές όπως "</a:t>
            </a:r>
            <a:r>
              <a:rPr lang="el-GR" sz="1400" dirty="0" err="1"/>
              <a:t>go</a:t>
            </a:r>
            <a:r>
              <a:rPr lang="el-GR" sz="1400" dirty="0"/>
              <a:t> </a:t>
            </a:r>
            <a:r>
              <a:rPr lang="el-GR" sz="1400" dirty="0" err="1"/>
              <a:t>west</a:t>
            </a:r>
            <a:r>
              <a:rPr lang="el-GR" sz="1400" dirty="0"/>
              <a:t>" και ο υπολογιστής με τη σειρά του περιέγραφε τι γινόταν.</a:t>
            </a:r>
            <a:endParaRPr lang="en-US" sz="1400" dirty="0"/>
          </a:p>
          <a:p>
            <a:r>
              <a:rPr lang="el-GR" sz="1400" i="1" dirty="0"/>
              <a:t> </a:t>
            </a:r>
            <a:endParaRPr lang="en-US" sz="1400" dirty="0"/>
          </a:p>
          <a:p>
            <a:pPr lvl="0"/>
            <a:r>
              <a:rPr lang="el-GR" sz="1400" i="1" dirty="0"/>
              <a:t>Παιχνίδια περιπέτειας με γραφικά-</a:t>
            </a:r>
            <a:r>
              <a:rPr lang="el-GR" sz="1400" i="1" dirty="0" err="1"/>
              <a:t>Graphic</a:t>
            </a:r>
            <a:r>
              <a:rPr lang="el-GR" sz="1400" i="1" dirty="0"/>
              <a:t> </a:t>
            </a:r>
            <a:r>
              <a:rPr lang="el-GR" sz="1400" i="1" dirty="0" err="1"/>
              <a:t>adventure</a:t>
            </a:r>
            <a:r>
              <a:rPr lang="el-GR" sz="1400" i="1" dirty="0"/>
              <a:t> </a:t>
            </a:r>
            <a:r>
              <a:rPr lang="el-GR" sz="1400" i="1" dirty="0" err="1"/>
              <a:t>games</a:t>
            </a:r>
            <a:r>
              <a:rPr lang="el-GR" sz="1400" dirty="0"/>
              <a:t>: Φυσική συνέχεια της προηγούμενης </a:t>
            </a:r>
            <a:r>
              <a:rPr lang="el-GR" sz="1400" dirty="0" err="1"/>
              <a:t>υπο</a:t>
            </a:r>
            <a:r>
              <a:rPr lang="el-GR" sz="1400" dirty="0"/>
              <a:t>-κατηγορίας, που εμφανίστηκε μόλις έγινε δυνατή η χρήση γραφικών στους υπολογιστές. Για παράδειγμα, σε πρώτο στάδιο, το κείμενο που περιέγραφε την τοποθεσία, αντικαταστάθηκε από μια στατική εικόνα της τοποθεσίας. </a:t>
            </a:r>
            <a:endParaRPr lang="en-US" sz="1400" dirty="0"/>
          </a:p>
        </p:txBody>
      </p:sp>
      <p:pic>
        <p:nvPicPr>
          <p:cNvPr id="7" name="Picture 6" descr="http://www.mobygames.com/images/shots/l/47680-hi-res-adventure-1-mystery-house-apple-ii-screenshot-the-game.gif"/>
          <p:cNvPicPr/>
          <p:nvPr/>
        </p:nvPicPr>
        <p:blipFill>
          <a:blip r:embed="rId2">
            <a:extLst>
              <a:ext uri="{28A0092B-C50C-407E-A947-70E740481C1C}">
                <a14:useLocalDpi xmlns:a14="http://schemas.microsoft.com/office/drawing/2010/main" xmlns="" val="0"/>
              </a:ext>
            </a:extLst>
          </a:blip>
          <a:srcRect/>
          <a:stretch>
            <a:fillRect/>
          </a:stretch>
        </p:blipFill>
        <p:spPr bwMode="auto">
          <a:xfrm>
            <a:off x="7462564" y="4367431"/>
            <a:ext cx="3812100" cy="2401564"/>
          </a:xfrm>
          <a:prstGeom prst="rect">
            <a:avLst/>
          </a:prstGeom>
          <a:noFill/>
          <a:ln>
            <a:noFill/>
          </a:ln>
        </p:spPr>
      </p:pic>
    </p:spTree>
    <p:extLst>
      <p:ext uri="{BB962C8B-B14F-4D97-AF65-F5344CB8AC3E}">
        <p14:creationId xmlns:p14="http://schemas.microsoft.com/office/powerpoint/2010/main" xmlns="" val="14745308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3293209"/>
          </a:xfrm>
          <a:prstGeom prst="rect">
            <a:avLst/>
          </a:prstGeom>
        </p:spPr>
        <p:txBody>
          <a:bodyPr wrap="square">
            <a:spAutoFit/>
          </a:bodyPr>
          <a:lstStyle/>
          <a:p>
            <a:r>
              <a:rPr lang="el-GR" sz="1600" b="1" dirty="0"/>
              <a:t>Παιχνίδια δράσης/περιπέτειας-</a:t>
            </a:r>
            <a:r>
              <a:rPr lang="el-GR" sz="1600" b="1" dirty="0" err="1"/>
              <a:t>Action</a:t>
            </a:r>
            <a:r>
              <a:rPr lang="el-GR" sz="1600" b="1" dirty="0"/>
              <a:t>-</a:t>
            </a:r>
            <a:r>
              <a:rPr lang="el-GR" sz="1600" b="1" dirty="0" err="1"/>
              <a:t>adventure</a:t>
            </a:r>
            <a:r>
              <a:rPr lang="el-GR" sz="1600" b="1" dirty="0"/>
              <a:t> </a:t>
            </a:r>
            <a:r>
              <a:rPr lang="el-GR" sz="1600" b="1" dirty="0" err="1" smtClean="0"/>
              <a:t>games</a:t>
            </a:r>
            <a:endParaRPr lang="el-GR" sz="1600" b="1" dirty="0" smtClean="0"/>
          </a:p>
          <a:p>
            <a:endParaRPr lang="en-US" sz="1600" b="1" dirty="0"/>
          </a:p>
          <a:p>
            <a:pPr lvl="0"/>
            <a:r>
              <a:rPr lang="el-GR" sz="1600" i="1" dirty="0" err="1"/>
              <a:t>Οπτικοποιημένες</a:t>
            </a:r>
            <a:r>
              <a:rPr lang="el-GR" sz="1600" i="1" dirty="0"/>
              <a:t> νουβέλες-</a:t>
            </a:r>
            <a:r>
              <a:rPr lang="el-GR" sz="1600" i="1" dirty="0" err="1"/>
              <a:t>Visual</a:t>
            </a:r>
            <a:r>
              <a:rPr lang="el-GR" sz="1600" i="1" dirty="0"/>
              <a:t> </a:t>
            </a:r>
            <a:r>
              <a:rPr lang="el-GR" sz="1600" i="1" dirty="0" err="1"/>
              <a:t>novels</a:t>
            </a:r>
            <a:r>
              <a:rPr lang="el-GR" sz="1600" dirty="0"/>
              <a:t>: Τα γραφικά σε αυτή την περίπτωση είναι στατικά και </a:t>
            </a:r>
            <a:r>
              <a:rPr lang="el-GR" sz="1600" dirty="0" err="1"/>
              <a:t>στυλιστικά</a:t>
            </a:r>
            <a:r>
              <a:rPr lang="el-GR" sz="1600" dirty="0"/>
              <a:t> μοιάζουν με </a:t>
            </a:r>
            <a:r>
              <a:rPr lang="el-GR" sz="1600" dirty="0" err="1"/>
              <a:t>anime</a:t>
            </a:r>
            <a:r>
              <a:rPr lang="el-GR" sz="1600" dirty="0"/>
              <a:t>. Εξάλλου, το είδος αυτό είναι πολύ δημοφιλές στην Ιαπωνία με σχεδόν μηδενικές πωλήσεις στον υπόλοιπο κόσμο. Ο παίκτης συλλέγει πόντους, οι οποίοι με τη σειρά τους του επιτρέπουν να ξεδιπλώσει την πλοκή της νουβέλας, δίνοντας και τη δυνατότητα εναλλακτικών τελειωμάτων της ιστορίας.</a:t>
            </a:r>
            <a:endParaRPr lang="en-US" sz="1600" dirty="0"/>
          </a:p>
          <a:p>
            <a:r>
              <a:rPr lang="el-GR" sz="1600" i="1" dirty="0"/>
              <a:t> </a:t>
            </a:r>
            <a:endParaRPr lang="en-US" sz="1600" dirty="0"/>
          </a:p>
          <a:p>
            <a:pPr lvl="0"/>
            <a:r>
              <a:rPr lang="el-GR" sz="1600" i="1" dirty="0"/>
              <a:t>Αλληλεπιδραστική ταινία-Interactive </a:t>
            </a:r>
            <a:r>
              <a:rPr lang="el-GR" sz="1600" i="1" dirty="0" err="1"/>
              <a:t>movie</a:t>
            </a:r>
            <a:r>
              <a:rPr lang="el-GR" sz="1600" dirty="0"/>
              <a:t>: Πρόκειται για πλήρης ταινίες, είτε με χαρακτήρες κινουμένων σχεδίων είτε με πραγματικούς ηθοποιούς. Ο παίκτης ελέγχει κάποιες από τις κινήσεις του χαρακτήρα που τον αντιπροσωπεύει στην ταινία, αλλά μόνο στα σημεία που του επιτρέπεται. Για παράδειγμα, η ταινία εκτυλίσσεται κανονικά, αλλά σε κάποιο σημείο ο ηθοποιός κινδυνεύει. Τότε ο παίκτης αναλαμβάνει τον μερικό έλεγχο και επιλέγει ποια κίνηση ή ενέργεια να κάνει ο ηθοποιός. Αφού γίνει αυτό, η ταινία συνεχίζει, η πλοκή όμως διαμορφώνεται ανάλογα με την απόφαση που πήρε ο παίκτης. </a:t>
            </a:r>
            <a:endParaRPr lang="en-US" sz="1600" dirty="0"/>
          </a:p>
        </p:txBody>
      </p:sp>
    </p:spTree>
    <p:extLst>
      <p:ext uri="{BB962C8B-B14F-4D97-AF65-F5344CB8AC3E}">
        <p14:creationId xmlns:p14="http://schemas.microsoft.com/office/powerpoint/2010/main" xmlns="" val="6462372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3046988"/>
          </a:xfrm>
          <a:prstGeom prst="rect">
            <a:avLst/>
          </a:prstGeom>
        </p:spPr>
        <p:txBody>
          <a:bodyPr wrap="square">
            <a:spAutoFit/>
          </a:bodyPr>
          <a:lstStyle/>
          <a:p>
            <a:r>
              <a:rPr lang="el-GR" sz="1600" b="1" dirty="0"/>
              <a:t>Παιχνίδια ρόλων</a:t>
            </a:r>
            <a:r>
              <a:rPr lang="en-US" sz="1600" b="1" dirty="0"/>
              <a:t>-Role-playing games (RPGs</a:t>
            </a:r>
            <a:r>
              <a:rPr lang="en-US" sz="1600" b="1" dirty="0" smtClean="0"/>
              <a:t>)</a:t>
            </a:r>
            <a:endParaRPr lang="el-GR" sz="1600" b="1" dirty="0" smtClean="0"/>
          </a:p>
          <a:p>
            <a:endParaRPr lang="en-US" sz="1600" b="1" dirty="0"/>
          </a:p>
          <a:p>
            <a:r>
              <a:rPr lang="el-GR" sz="1600" dirty="0"/>
              <a:t>Οι ρίζες αυτής της κατηγορίας βρίσκονται στα παραδοσιακά παιχνίδια ρόλων που παίζονται με κάρτες, όπως το </a:t>
            </a:r>
            <a:r>
              <a:rPr lang="en-US" sz="1600" dirty="0"/>
              <a:t>Dungeons</a:t>
            </a:r>
            <a:r>
              <a:rPr lang="el-GR" sz="1600" dirty="0"/>
              <a:t> &amp; </a:t>
            </a:r>
            <a:r>
              <a:rPr lang="en-US" sz="1600" dirty="0"/>
              <a:t>Dragons</a:t>
            </a:r>
            <a:r>
              <a:rPr lang="el-GR" sz="1600" dirty="0"/>
              <a:t>. Ο παίκτης "μπαίνει στο πετσί" ενός ή περισσότερων χαρακτήρων του παιχνιδιού, που έχουν όμως συγκεκριμένες όμως ιδιότητες (σωματική δύναμη ή μαγικές ικανότητες ή ικανότητες στη μάχη). Κατά τη διάρκεια του παιχνιδιού, ο παίκτης αναλαμβάνει αποστολές, νικά αντιπάλους και ξεπερνά εμπόδια, τα οποία του δίνουν πόντους εμπειρίας. Τους πόντους αυτούς, ο παίκτης τους αξιοποιεί για να αποκτήσει ακόμα περισσότερες δυνάμεις στον τομέα που τον ενδιαφέρει, έτσι ώστε να κερδίζει ακόμα ισχυρότερους αντιπάλους. Τα περισσότερα </a:t>
            </a:r>
            <a:r>
              <a:rPr lang="en-US" sz="1600" dirty="0"/>
              <a:t>RPGs</a:t>
            </a:r>
            <a:r>
              <a:rPr lang="el-GR" sz="1600" dirty="0"/>
              <a:t> </a:t>
            </a:r>
            <a:r>
              <a:rPr lang="el-GR" sz="1600" dirty="0" err="1"/>
              <a:t>εκτυλισσονται</a:t>
            </a:r>
            <a:r>
              <a:rPr lang="el-GR" sz="1600" dirty="0"/>
              <a:t> σε φανταστικούς κόσμους του παρελθόντος ή του μέλλοντος. Η κατηγορία αυτή είναι ακόμα δημοφιλής και το </a:t>
            </a:r>
            <a:r>
              <a:rPr lang="en-US" sz="1600" dirty="0"/>
              <a:t>Gameplay</a:t>
            </a:r>
            <a:r>
              <a:rPr lang="el-GR" sz="1600" dirty="0"/>
              <a:t> συνεχώς προσαρμόζεται στα νέα δεδομένα. Ενδεικτικά,  τα </a:t>
            </a:r>
            <a:r>
              <a:rPr lang="en-US" sz="1600" dirty="0"/>
              <a:t>RPGs</a:t>
            </a:r>
            <a:r>
              <a:rPr lang="el-GR" sz="1600" dirty="0"/>
              <a:t> αρχικά ήταν παιχνίδια γύρων, ενώ στις μέρες μας είναι πραγματικού χρόνου. </a:t>
            </a:r>
            <a:endParaRPr lang="en-US" sz="1600" dirty="0"/>
          </a:p>
        </p:txBody>
      </p:sp>
    </p:spTree>
    <p:extLst>
      <p:ext uri="{BB962C8B-B14F-4D97-AF65-F5344CB8AC3E}">
        <p14:creationId xmlns:p14="http://schemas.microsoft.com/office/powerpoint/2010/main" xmlns="" val="4648526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1815882"/>
          </a:xfrm>
          <a:prstGeom prst="rect">
            <a:avLst/>
          </a:prstGeom>
        </p:spPr>
        <p:txBody>
          <a:bodyPr wrap="square">
            <a:spAutoFit/>
          </a:bodyPr>
          <a:lstStyle/>
          <a:p>
            <a:r>
              <a:rPr lang="el-GR" sz="1600" b="1" dirty="0"/>
              <a:t>Παιχνίδια ρόλων</a:t>
            </a:r>
            <a:r>
              <a:rPr lang="en-US" sz="1600" b="1" dirty="0"/>
              <a:t>-Role-playing games (RPGs</a:t>
            </a:r>
            <a:r>
              <a:rPr lang="en-US" sz="1600" b="1" dirty="0" smtClean="0"/>
              <a:t>)</a:t>
            </a:r>
            <a:endParaRPr lang="el-GR" sz="1600" b="1" dirty="0" smtClean="0"/>
          </a:p>
          <a:p>
            <a:endParaRPr lang="en-US" sz="1600" b="1" dirty="0"/>
          </a:p>
          <a:p>
            <a:pPr lvl="0"/>
            <a:r>
              <a:rPr lang="el-GR" sz="1600" i="1" dirty="0"/>
              <a:t>Δυτικά και Ιαπωνικά </a:t>
            </a:r>
            <a:r>
              <a:rPr lang="el-GR" sz="1600" i="1" dirty="0" err="1"/>
              <a:t>RPGs</a:t>
            </a:r>
            <a:r>
              <a:rPr lang="el-GR" sz="1600" dirty="0"/>
              <a:t>: Οι πολιτισμικές διαφορές μεταξύ Δύσης και Άπω Ανατολής, οδήγησαν στην παραγωγή δύο διαφορετικών τύπων </a:t>
            </a:r>
            <a:r>
              <a:rPr lang="el-GR" sz="1600" dirty="0" err="1"/>
              <a:t>RPGs</a:t>
            </a:r>
            <a:r>
              <a:rPr lang="el-GR" sz="1600" dirty="0"/>
              <a:t>. Στα δυτικά </a:t>
            </a:r>
            <a:r>
              <a:rPr lang="el-GR" sz="1600" dirty="0" err="1"/>
              <a:t>RPGs</a:t>
            </a:r>
            <a:r>
              <a:rPr lang="el-GR" sz="1600" dirty="0"/>
              <a:t>, ο παίκτης διαμορφώνει έναν χαρακτήρα, ακολουθεί μια μη-γραμμική ιστορία και παίρνει τις δικές του αποφάσεις. Στα ιαπωνικά </a:t>
            </a:r>
            <a:r>
              <a:rPr lang="el-GR" sz="1600" dirty="0" err="1"/>
              <a:t>RPGs</a:t>
            </a:r>
            <a:r>
              <a:rPr lang="el-GR" sz="1600" dirty="0"/>
              <a:t>, ο παίκτης ελέγχει μια ομάδα χαρακτήρων, ακολουθώντας μια γραμμική (και συνήθως έντονα δραματική) ιστορία. Γνωστοί εκπρόσωποι των δυτικών και ιαπωνικών </a:t>
            </a:r>
            <a:r>
              <a:rPr lang="el-GR" sz="1600" dirty="0" err="1"/>
              <a:t>RPGs</a:t>
            </a:r>
            <a:r>
              <a:rPr lang="el-GR" sz="1600" dirty="0"/>
              <a:t> είναι η σειρά </a:t>
            </a:r>
            <a:r>
              <a:rPr lang="el-GR" sz="1600" dirty="0" err="1"/>
              <a:t>Elder</a:t>
            </a:r>
            <a:r>
              <a:rPr lang="el-GR" sz="1600" dirty="0"/>
              <a:t> </a:t>
            </a:r>
            <a:r>
              <a:rPr lang="el-GR" sz="1600" dirty="0" err="1"/>
              <a:t>Scrolls</a:t>
            </a:r>
            <a:r>
              <a:rPr lang="el-GR" sz="1600" dirty="0"/>
              <a:t> και </a:t>
            </a:r>
            <a:r>
              <a:rPr lang="el-GR" sz="1600" dirty="0" err="1"/>
              <a:t>Final</a:t>
            </a:r>
            <a:r>
              <a:rPr lang="el-GR" sz="1600" dirty="0"/>
              <a:t> </a:t>
            </a:r>
            <a:r>
              <a:rPr lang="el-GR" sz="1600" dirty="0" err="1"/>
              <a:t>Fantasy</a:t>
            </a:r>
            <a:r>
              <a:rPr lang="el-GR" sz="1600" dirty="0"/>
              <a:t> αντίστοιχα.</a:t>
            </a:r>
            <a:endParaRPr lang="en-US" sz="1600" dirty="0"/>
          </a:p>
        </p:txBody>
      </p:sp>
      <p:pic>
        <p:nvPicPr>
          <p:cNvPr id="6" name="Picture 5" descr="http://images.eurogamer.net/2013/usgamer/Elder-Scrolls-Online-Screenshot-0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402" y="3536905"/>
            <a:ext cx="4114890" cy="2736895"/>
          </a:xfrm>
          <a:prstGeom prst="rect">
            <a:avLst/>
          </a:prstGeom>
          <a:noFill/>
          <a:ln>
            <a:noFill/>
          </a:ln>
        </p:spPr>
      </p:pic>
      <p:pic>
        <p:nvPicPr>
          <p:cNvPr id="8" name="Picture 7" descr="http://i4.minus.com/jbpYOcRIjPJ9ii.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74532" y="3536905"/>
            <a:ext cx="3846562" cy="2736895"/>
          </a:xfrm>
          <a:prstGeom prst="rect">
            <a:avLst/>
          </a:prstGeom>
          <a:noFill/>
          <a:ln>
            <a:noFill/>
          </a:ln>
        </p:spPr>
      </p:pic>
    </p:spTree>
    <p:extLst>
      <p:ext uri="{BB962C8B-B14F-4D97-AF65-F5344CB8AC3E}">
        <p14:creationId xmlns:p14="http://schemas.microsoft.com/office/powerpoint/2010/main" xmlns="" val="35628826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554545"/>
          </a:xfrm>
          <a:prstGeom prst="rect">
            <a:avLst/>
          </a:prstGeom>
        </p:spPr>
        <p:txBody>
          <a:bodyPr wrap="square">
            <a:spAutoFit/>
          </a:bodyPr>
          <a:lstStyle/>
          <a:p>
            <a:r>
              <a:rPr lang="el-GR" sz="1600" b="1" dirty="0"/>
              <a:t>Παιχνίδια ρόλων</a:t>
            </a:r>
            <a:r>
              <a:rPr lang="en-US" sz="1600" b="1" dirty="0"/>
              <a:t>-Role-playing games (RPGs</a:t>
            </a:r>
            <a:r>
              <a:rPr lang="en-US" sz="1600" b="1" dirty="0" smtClean="0"/>
              <a:t>)</a:t>
            </a:r>
            <a:endParaRPr lang="el-GR" sz="1600" b="1" dirty="0" smtClean="0"/>
          </a:p>
          <a:p>
            <a:endParaRPr lang="en-US" sz="1600" b="1" dirty="0"/>
          </a:p>
          <a:p>
            <a:pPr lvl="0"/>
            <a:r>
              <a:rPr lang="el-GR" sz="1600" i="1" dirty="0"/>
              <a:t>Παιχνίδια ρόλων με επιλογές-</a:t>
            </a:r>
            <a:r>
              <a:rPr lang="el-GR" sz="1600" i="1" dirty="0" err="1"/>
              <a:t>Role</a:t>
            </a:r>
            <a:r>
              <a:rPr lang="el-GR" sz="1600" i="1" dirty="0"/>
              <a:t>-</a:t>
            </a:r>
            <a:r>
              <a:rPr lang="el-GR" sz="1600" i="1" dirty="0" err="1"/>
              <a:t>playing</a:t>
            </a:r>
            <a:r>
              <a:rPr lang="el-GR" sz="1600" i="1" dirty="0"/>
              <a:t> </a:t>
            </a:r>
            <a:r>
              <a:rPr lang="el-GR" sz="1600" i="1" dirty="0" err="1"/>
              <a:t>Choices</a:t>
            </a:r>
            <a:r>
              <a:rPr lang="el-GR" sz="1600" dirty="0"/>
              <a:t>: Σε κάποια </a:t>
            </a:r>
            <a:r>
              <a:rPr lang="el-GR" sz="1600" dirty="0" err="1"/>
              <a:t>RPGs</a:t>
            </a:r>
            <a:r>
              <a:rPr lang="el-GR" sz="1600" dirty="0"/>
              <a:t> ό παίκτης έχει πολλές επιλογές για το πώς θα εξελιχθεί η ιστορία. Για παράδειγμα, μπορεί να επιλέξει εάν θα νικά τους αντιπάλους με θανάσιμο ή μη τρόπο. Με τον τρόπο αυτό, ο παίκτης έρχεται αντιμέτωπος με τις ίδιες του τις αποφάσεις.  </a:t>
            </a:r>
            <a:endParaRPr lang="en-US" sz="1600" dirty="0"/>
          </a:p>
          <a:p>
            <a:r>
              <a:rPr lang="el-GR" sz="1600" i="1" dirty="0"/>
              <a:t> </a:t>
            </a:r>
            <a:endParaRPr lang="en-US" sz="1600" dirty="0"/>
          </a:p>
          <a:p>
            <a:pPr lvl="0"/>
            <a:r>
              <a:rPr lang="el-GR" sz="1600" i="1" dirty="0"/>
              <a:t>Παιχνίδια ρόλων ανοιχτού κόσμου-</a:t>
            </a:r>
            <a:r>
              <a:rPr lang="el-GR" sz="1600" i="1" dirty="0" err="1"/>
              <a:t>Sandbox</a:t>
            </a:r>
            <a:r>
              <a:rPr lang="el-GR" sz="1600" i="1" dirty="0"/>
              <a:t> </a:t>
            </a:r>
            <a:r>
              <a:rPr lang="el-GR" sz="1600" i="1" dirty="0" err="1"/>
              <a:t>or</a:t>
            </a:r>
            <a:r>
              <a:rPr lang="el-GR" sz="1600" i="1" dirty="0"/>
              <a:t> </a:t>
            </a:r>
            <a:r>
              <a:rPr lang="el-GR" sz="1600" i="1" dirty="0" err="1"/>
              <a:t>Open</a:t>
            </a:r>
            <a:r>
              <a:rPr lang="el-GR" sz="1600" i="1" dirty="0"/>
              <a:t> World </a:t>
            </a:r>
            <a:r>
              <a:rPr lang="el-GR" sz="1600" i="1" dirty="0" err="1"/>
              <a:t>RPGs</a:t>
            </a:r>
            <a:r>
              <a:rPr lang="el-GR" sz="1600" dirty="0"/>
              <a:t>: Στα παιχνίδια αυτά ο παίκτης έχει πολύ μεγάλη ελευθερία επιλογών, με την έννοια ότι δεν είναι περιορισμένος σε συγκεκριμένες διαδρομές μέσα στον εικονικό κόσμο. Μπορεί δηλαδή να περιπλανιέται ελεύθερα, να αναλαμβάνει όσες αποστολές επιθυμεί και να εξελίσσεται (από πλευράς ικανοτήτων) όπως θέλει. </a:t>
            </a:r>
            <a:endParaRPr lang="en-US" sz="1600" dirty="0"/>
          </a:p>
        </p:txBody>
      </p:sp>
    </p:spTree>
    <p:extLst>
      <p:ext uri="{BB962C8B-B14F-4D97-AF65-F5344CB8AC3E}">
        <p14:creationId xmlns:p14="http://schemas.microsoft.com/office/powerpoint/2010/main" xmlns="" val="14331316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609441" y="1340769"/>
            <a:ext cx="10969943"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a:t>
            </a:r>
            <a:r>
              <a:rPr lang="el-GR" sz="2400" b="1" smtClean="0"/>
              <a:t>Πανεπιστήμιο Αιγαίου</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775953" y="5055064"/>
            <a:ext cx="8637814" cy="1542288"/>
          </a:xfrm>
          <a:prstGeom prst="rect">
            <a:avLst/>
          </a:prstGeom>
          <a:noFill/>
        </p:spPr>
      </p:pic>
    </p:spTree>
    <p:extLst>
      <p:ext uri="{BB962C8B-B14F-4D97-AF65-F5344CB8AC3E}">
        <p14:creationId xmlns:p14="http://schemas.microsoft.com/office/powerpoint/2010/main" xmlns="" val="2262486911"/>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554545"/>
          </a:xfrm>
          <a:prstGeom prst="rect">
            <a:avLst/>
          </a:prstGeom>
        </p:spPr>
        <p:txBody>
          <a:bodyPr wrap="square">
            <a:spAutoFit/>
          </a:bodyPr>
          <a:lstStyle/>
          <a:p>
            <a:r>
              <a:rPr lang="el-GR" sz="1600" b="1" dirty="0"/>
              <a:t>Παιχνίδια ρόλων</a:t>
            </a:r>
            <a:r>
              <a:rPr lang="en-US" sz="1600" b="1" dirty="0"/>
              <a:t>-Role-playing games (RPGs</a:t>
            </a:r>
            <a:r>
              <a:rPr lang="en-US" sz="1600" b="1" dirty="0" smtClean="0"/>
              <a:t>)</a:t>
            </a:r>
            <a:endParaRPr lang="el-GR" sz="1600" b="1" dirty="0" smtClean="0"/>
          </a:p>
          <a:p>
            <a:endParaRPr lang="en-US" sz="1600" b="1" dirty="0"/>
          </a:p>
          <a:p>
            <a:pPr lvl="0"/>
            <a:r>
              <a:rPr lang="el-GR" sz="1400" i="1" dirty="0"/>
              <a:t>Παιχνίδια ρόλων και δράσης-</a:t>
            </a:r>
            <a:r>
              <a:rPr lang="el-GR" sz="1400" i="1" dirty="0" err="1"/>
              <a:t>Action</a:t>
            </a:r>
            <a:r>
              <a:rPr lang="el-GR" sz="1400" i="1" dirty="0"/>
              <a:t> </a:t>
            </a:r>
            <a:r>
              <a:rPr lang="el-GR" sz="1400" dirty="0" err="1"/>
              <a:t>RPGs</a:t>
            </a:r>
            <a:r>
              <a:rPr lang="el-GR" sz="1400" dirty="0"/>
              <a:t>: Στην περίπτωση αυτή, τα </a:t>
            </a:r>
            <a:r>
              <a:rPr lang="el-GR" sz="1400" dirty="0" err="1"/>
              <a:t>RPGs</a:t>
            </a:r>
            <a:r>
              <a:rPr lang="el-GR" sz="1400" dirty="0"/>
              <a:t> ενσωματώνουν στοιχεία από τα παιχνίδια δράσης και περιπέτειας. Το </a:t>
            </a:r>
            <a:r>
              <a:rPr lang="el-GR" sz="1400" dirty="0" err="1"/>
              <a:t>Dragon</a:t>
            </a:r>
            <a:r>
              <a:rPr lang="el-GR" sz="1400" dirty="0"/>
              <a:t> </a:t>
            </a:r>
            <a:r>
              <a:rPr lang="el-GR" sz="1400" dirty="0" err="1"/>
              <a:t>Slayer</a:t>
            </a:r>
            <a:r>
              <a:rPr lang="el-GR" sz="1400" dirty="0"/>
              <a:t> (1984) ήταν ο πρώτος εκπρόσωπος του είδους, με πιο γνωστό όμως το </a:t>
            </a:r>
            <a:r>
              <a:rPr lang="el-GR" sz="1400" dirty="0" err="1"/>
              <a:t>Diablo</a:t>
            </a:r>
            <a:r>
              <a:rPr lang="el-GR" sz="1400" dirty="0"/>
              <a:t> (1996). Όπως υποδηλώνει το όνομα αυτής της </a:t>
            </a:r>
            <a:r>
              <a:rPr lang="el-GR" sz="1400" dirty="0" err="1"/>
              <a:t>υπο</a:t>
            </a:r>
            <a:r>
              <a:rPr lang="el-GR" sz="1400" dirty="0"/>
              <a:t>-κατηγορίας, μεγάλη έμφαση δίνεται στο στοιχείο της μάχης, η οποία μάλιστα είναι πραγματικού χρόνου. Είναι τόσο μεγάλη η σημασία στα χαρακτηριστικά ισχύος στη διαμόρφωση του ήρωα (δύναμη, αντοχή, προστασία με πανοπλία, ισχυρά όπλα), που όλα τα υπόλοιπα χαρακτηριστικά του είτε είναι εντελώς δευτερεύουσας σημασίας είτε παραλείπονται εντελώς.  Ένα άλλο χαρακτηριστικό είναι επίσης, η συλλογή πολύτιμων αντικειμένων-θησαυρών, που επιτρέπουν στον παίκτη να αγοράζει πολύ ισχυρά όπλα, αν και υπάρχουν "κρυμμένα" τέτοια όπλα μέσα στον εικονικό κόσμο.</a:t>
            </a:r>
            <a:endParaRPr lang="en-US" sz="1400" dirty="0"/>
          </a:p>
          <a:p>
            <a:r>
              <a:rPr lang="el-GR" sz="1600" dirty="0"/>
              <a:t> </a:t>
            </a:r>
            <a:endParaRPr lang="en-US" sz="1600" dirty="0"/>
          </a:p>
        </p:txBody>
      </p:sp>
      <p:pic>
        <p:nvPicPr>
          <p:cNvPr id="6" name="Picture 5" descr="http://media.moddb.com/images/mods/1/13/12748/town01.png"/>
          <p:cNvPicPr/>
          <p:nvPr/>
        </p:nvPicPr>
        <p:blipFill>
          <a:blip r:embed="rId2">
            <a:extLst>
              <a:ext uri="{28A0092B-C50C-407E-A947-70E740481C1C}">
                <a14:useLocalDpi xmlns:a14="http://schemas.microsoft.com/office/drawing/2010/main" xmlns="" val="0"/>
              </a:ext>
            </a:extLst>
          </a:blip>
          <a:srcRect/>
          <a:stretch>
            <a:fillRect/>
          </a:stretch>
        </p:blipFill>
        <p:spPr bwMode="auto">
          <a:xfrm>
            <a:off x="6068045" y="3619134"/>
            <a:ext cx="4202831" cy="3122234"/>
          </a:xfrm>
          <a:prstGeom prst="rect">
            <a:avLst/>
          </a:prstGeom>
          <a:noFill/>
          <a:ln>
            <a:noFill/>
          </a:ln>
        </p:spPr>
      </p:pic>
    </p:spTree>
    <p:extLst>
      <p:ext uri="{BB962C8B-B14F-4D97-AF65-F5344CB8AC3E}">
        <p14:creationId xmlns:p14="http://schemas.microsoft.com/office/powerpoint/2010/main" xmlns="" val="39329659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1692771"/>
          </a:xfrm>
          <a:prstGeom prst="rect">
            <a:avLst/>
          </a:prstGeom>
        </p:spPr>
        <p:txBody>
          <a:bodyPr wrap="square">
            <a:spAutoFit/>
          </a:bodyPr>
          <a:lstStyle/>
          <a:p>
            <a:r>
              <a:rPr lang="el-GR" sz="1600" b="1" dirty="0"/>
              <a:t>Παιχνίδια ρόλων</a:t>
            </a:r>
            <a:r>
              <a:rPr lang="en-US" sz="1600" b="1" dirty="0"/>
              <a:t>-Role-playing games (RPGs</a:t>
            </a:r>
            <a:r>
              <a:rPr lang="en-US" sz="1600" b="1" dirty="0" smtClean="0"/>
              <a:t>)</a:t>
            </a:r>
            <a:endParaRPr lang="el-GR" sz="1600" b="1" dirty="0" smtClean="0"/>
          </a:p>
          <a:p>
            <a:endParaRPr lang="en-US" sz="1600" b="1" dirty="0"/>
          </a:p>
          <a:p>
            <a:pPr lvl="0"/>
            <a:r>
              <a:rPr lang="el-GR" sz="1400" i="1" dirty="0"/>
              <a:t>Παιχνίδια ρόλων πολλών χρηστών-</a:t>
            </a:r>
            <a:r>
              <a:rPr lang="el-GR" sz="1400" i="1" dirty="0" err="1"/>
              <a:t>Massively</a:t>
            </a:r>
            <a:r>
              <a:rPr lang="el-GR" sz="1400" i="1" dirty="0"/>
              <a:t> </a:t>
            </a:r>
            <a:r>
              <a:rPr lang="el-GR" sz="1400" i="1" dirty="0" err="1"/>
              <a:t>multiplayer</a:t>
            </a:r>
            <a:r>
              <a:rPr lang="el-GR" sz="1400" i="1" dirty="0"/>
              <a:t> </a:t>
            </a:r>
            <a:r>
              <a:rPr lang="el-GR" sz="1400" i="1" dirty="0" err="1"/>
              <a:t>online</a:t>
            </a:r>
            <a:r>
              <a:rPr lang="el-GR" sz="1400" i="1" dirty="0"/>
              <a:t> </a:t>
            </a:r>
            <a:r>
              <a:rPr lang="el-GR" sz="1400" i="1" dirty="0" err="1"/>
              <a:t>role-playing</a:t>
            </a:r>
            <a:r>
              <a:rPr lang="el-GR" sz="1400" i="1" dirty="0"/>
              <a:t> </a:t>
            </a:r>
            <a:r>
              <a:rPr lang="el-GR" sz="1400" i="1" dirty="0" err="1"/>
              <a:t>games</a:t>
            </a:r>
            <a:r>
              <a:rPr lang="el-GR" sz="1400" i="1" dirty="0"/>
              <a:t> (</a:t>
            </a:r>
            <a:r>
              <a:rPr lang="el-GR" sz="1400" i="1" dirty="0" err="1"/>
              <a:t>MMORPGs</a:t>
            </a:r>
            <a:r>
              <a:rPr lang="el-GR" sz="1400" dirty="0"/>
              <a:t>): Η διαφοροποίηση από τις παραπάνω κατηγορίες είναι το γεγονός ότι επιτρέπον τη συμμετοχή εκατοντάδων χρηστών, οι οποίοι είτε συνεργάζονται είτε ανταγωνίζονται ο ένας τον άλλον. Το 60% των πωλήσεων σε αυτή την κατηγορία παιχνιδιών ανήκει στο World of </a:t>
            </a:r>
            <a:r>
              <a:rPr lang="el-GR" sz="1400" dirty="0" err="1"/>
              <a:t>Warcraft</a:t>
            </a:r>
            <a:r>
              <a:rPr lang="el-GR" sz="1400" dirty="0"/>
              <a:t>, το οποίο κάποια στιγμή είχε 11 εκατομμύρια συνδρομητές.</a:t>
            </a:r>
            <a:endParaRPr lang="en-US" sz="1400" dirty="0"/>
          </a:p>
          <a:p>
            <a:r>
              <a:rPr lang="el-GR" sz="1600" dirty="0"/>
              <a:t> </a:t>
            </a:r>
            <a:endParaRPr lang="en-US" sz="1600" dirty="0"/>
          </a:p>
        </p:txBody>
      </p:sp>
      <p:pic>
        <p:nvPicPr>
          <p:cNvPr id="7" name="Picture 6" descr="http://www.popsci.com/sites/popsci.com/files/import/2013/images/2013/12/wow-screenshot.jpg"/>
          <p:cNvPicPr/>
          <p:nvPr/>
        </p:nvPicPr>
        <p:blipFill>
          <a:blip r:embed="rId2">
            <a:extLst>
              <a:ext uri="{28A0092B-C50C-407E-A947-70E740481C1C}">
                <a14:useLocalDpi xmlns:a14="http://schemas.microsoft.com/office/drawing/2010/main" xmlns="" val="0"/>
              </a:ext>
            </a:extLst>
          </a:blip>
          <a:srcRect/>
          <a:stretch>
            <a:fillRect/>
          </a:stretch>
        </p:blipFill>
        <p:spPr bwMode="auto">
          <a:xfrm>
            <a:off x="6310436" y="2780928"/>
            <a:ext cx="5087304" cy="3883498"/>
          </a:xfrm>
          <a:prstGeom prst="rect">
            <a:avLst/>
          </a:prstGeom>
          <a:noFill/>
          <a:ln>
            <a:noFill/>
          </a:ln>
        </p:spPr>
      </p:pic>
    </p:spTree>
    <p:extLst>
      <p:ext uri="{BB962C8B-B14F-4D97-AF65-F5344CB8AC3E}">
        <p14:creationId xmlns:p14="http://schemas.microsoft.com/office/powerpoint/2010/main" xmlns="" val="4594836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1477328"/>
          </a:xfrm>
          <a:prstGeom prst="rect">
            <a:avLst/>
          </a:prstGeom>
        </p:spPr>
        <p:txBody>
          <a:bodyPr wrap="square">
            <a:spAutoFit/>
          </a:bodyPr>
          <a:lstStyle/>
          <a:p>
            <a:r>
              <a:rPr lang="el-GR" sz="1600" b="1" dirty="0"/>
              <a:t>Παιχνίδια ρόλων</a:t>
            </a:r>
            <a:r>
              <a:rPr lang="en-US" sz="1600" b="1" dirty="0"/>
              <a:t>-Role-playing games (RPGs</a:t>
            </a:r>
            <a:r>
              <a:rPr lang="en-US" sz="1600" b="1" dirty="0" smtClean="0"/>
              <a:t>)</a:t>
            </a:r>
            <a:endParaRPr lang="el-GR" sz="1600" b="1" dirty="0" smtClean="0"/>
          </a:p>
          <a:p>
            <a:endParaRPr lang="en-US" sz="1600" b="1" dirty="0"/>
          </a:p>
          <a:p>
            <a:pPr lvl="0"/>
            <a:r>
              <a:rPr lang="el-GR" sz="1400" i="1" dirty="0"/>
              <a:t>Παιχνίδια ρόλων εξαπάτησης-</a:t>
            </a:r>
            <a:r>
              <a:rPr lang="el-GR" sz="1400" i="1" dirty="0" err="1"/>
              <a:t>Rogue</a:t>
            </a:r>
            <a:r>
              <a:rPr lang="el-GR" sz="1400" i="1" dirty="0"/>
              <a:t> </a:t>
            </a:r>
            <a:r>
              <a:rPr lang="el-GR" sz="1400" i="1" dirty="0" err="1"/>
              <a:t>RPGs</a:t>
            </a:r>
            <a:r>
              <a:rPr lang="el-GR" sz="1400" dirty="0"/>
              <a:t>: Το </a:t>
            </a:r>
            <a:r>
              <a:rPr lang="el-GR" sz="1400" dirty="0" err="1"/>
              <a:t>Rogue</a:t>
            </a:r>
            <a:r>
              <a:rPr lang="el-GR" sz="1400" dirty="0"/>
              <a:t> (1980) ήταν ο πρώτος εκπρόσωπος αυτού του είδους παιχνιδιών. Έμφαση δίνεται στη βελτίωση των στατιστικών χαρακτηριστικών του παίκτη και στην τυχαία εμφάνιση αντιπάλων και αντικειμένων. </a:t>
            </a:r>
            <a:endParaRPr lang="en-US" sz="1400" dirty="0"/>
          </a:p>
          <a:p>
            <a:r>
              <a:rPr lang="el-GR" sz="1600" dirty="0"/>
              <a:t> </a:t>
            </a:r>
            <a:endParaRPr lang="en-US" sz="1600" dirty="0"/>
          </a:p>
        </p:txBody>
      </p:sp>
      <p:pic>
        <p:nvPicPr>
          <p:cNvPr id="6" name="Picture 5" descr="https://danielkinsman.files.wordpress.com/2011/10/nethack.gif"/>
          <p:cNvPicPr/>
          <p:nvPr/>
        </p:nvPicPr>
        <p:blipFill>
          <a:blip r:embed="rId2">
            <a:extLst>
              <a:ext uri="{28A0092B-C50C-407E-A947-70E740481C1C}">
                <a14:useLocalDpi xmlns:a14="http://schemas.microsoft.com/office/drawing/2010/main" xmlns="" val="0"/>
              </a:ext>
            </a:extLst>
          </a:blip>
          <a:srcRect/>
          <a:stretch>
            <a:fillRect/>
          </a:stretch>
        </p:blipFill>
        <p:spPr bwMode="auto">
          <a:xfrm>
            <a:off x="4366220" y="2781753"/>
            <a:ext cx="5060909" cy="3600400"/>
          </a:xfrm>
          <a:prstGeom prst="rect">
            <a:avLst/>
          </a:prstGeom>
          <a:noFill/>
          <a:ln>
            <a:noFill/>
          </a:ln>
        </p:spPr>
      </p:pic>
    </p:spTree>
    <p:extLst>
      <p:ext uri="{BB962C8B-B14F-4D97-AF65-F5344CB8AC3E}">
        <p14:creationId xmlns:p14="http://schemas.microsoft.com/office/powerpoint/2010/main" xmlns="" val="14820348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5109091"/>
          </a:xfrm>
          <a:prstGeom prst="rect">
            <a:avLst/>
          </a:prstGeom>
        </p:spPr>
        <p:txBody>
          <a:bodyPr wrap="square">
            <a:spAutoFit/>
          </a:bodyPr>
          <a:lstStyle/>
          <a:p>
            <a:r>
              <a:rPr lang="el-GR" sz="1600" b="1" dirty="0"/>
              <a:t>Παιχνίδια ρόλων</a:t>
            </a:r>
            <a:r>
              <a:rPr lang="en-US" sz="1600" b="1" dirty="0"/>
              <a:t>-Role-playing games (RPGs</a:t>
            </a:r>
            <a:r>
              <a:rPr lang="en-US" sz="1600" b="1" dirty="0" smtClean="0"/>
              <a:t>)</a:t>
            </a:r>
            <a:endParaRPr lang="el-GR" sz="1600" b="1" dirty="0" smtClean="0"/>
          </a:p>
          <a:p>
            <a:endParaRPr lang="en-US" sz="1600" b="1" dirty="0"/>
          </a:p>
          <a:p>
            <a:pPr lvl="0"/>
            <a:r>
              <a:rPr lang="el-GR" sz="1400" i="1" dirty="0"/>
              <a:t>Παιχνίδια ρόλων εξαπάτησης-</a:t>
            </a:r>
            <a:r>
              <a:rPr lang="el-GR" sz="1400" i="1" dirty="0" err="1"/>
              <a:t>Rogue</a:t>
            </a:r>
            <a:r>
              <a:rPr lang="el-GR" sz="1400" i="1" dirty="0"/>
              <a:t> </a:t>
            </a:r>
            <a:r>
              <a:rPr lang="el-GR" sz="1400" i="1" dirty="0" err="1"/>
              <a:t>RPGs</a:t>
            </a:r>
            <a:r>
              <a:rPr lang="el-GR" sz="1400" dirty="0"/>
              <a:t>: Το </a:t>
            </a:r>
            <a:r>
              <a:rPr lang="el-GR" sz="1400" dirty="0" err="1"/>
              <a:t>Rogue</a:t>
            </a:r>
            <a:r>
              <a:rPr lang="el-GR" sz="1400" dirty="0"/>
              <a:t> (1980) ήταν ο πρώτος εκπρόσωπος αυτού του είδους παιχνιδιών. Έμφαση δίνεται στη βελτίωση των στατιστικών χαρακτηριστικών του παίκτη και στην τυχαία εμφάνιση αντιπάλων και αντικειμένων. </a:t>
            </a:r>
            <a:endParaRPr lang="en-US" sz="1400" dirty="0"/>
          </a:p>
          <a:p>
            <a:r>
              <a:rPr lang="el-GR" sz="1600" dirty="0"/>
              <a:t> </a:t>
            </a:r>
            <a:endParaRPr lang="el-GR" sz="1600" dirty="0" smtClean="0"/>
          </a:p>
          <a:p>
            <a:endParaRPr lang="el-GR" sz="1600" dirty="0"/>
          </a:p>
          <a:p>
            <a:endParaRPr lang="el-GR" sz="1600" dirty="0" smtClean="0"/>
          </a:p>
          <a:p>
            <a:endParaRPr lang="el-GR" sz="1600" dirty="0"/>
          </a:p>
          <a:p>
            <a:endParaRPr lang="el-GR" sz="1600" dirty="0" smtClean="0"/>
          </a:p>
          <a:p>
            <a:endParaRPr lang="el-GR" sz="1600" dirty="0"/>
          </a:p>
          <a:p>
            <a:endParaRPr lang="el-GR" sz="1600" dirty="0" smtClean="0"/>
          </a:p>
          <a:p>
            <a:endParaRPr lang="el-GR" sz="1600" dirty="0"/>
          </a:p>
          <a:p>
            <a:endParaRPr lang="el-GR" sz="1600" dirty="0" smtClean="0"/>
          </a:p>
          <a:p>
            <a:endParaRPr lang="el-GR" sz="1600" dirty="0"/>
          </a:p>
          <a:p>
            <a:endParaRPr lang="el-GR" sz="1600" dirty="0" smtClean="0"/>
          </a:p>
          <a:p>
            <a:endParaRPr lang="el-GR" sz="1600" dirty="0"/>
          </a:p>
          <a:p>
            <a:endParaRPr lang="el-GR" sz="1600" dirty="0" smtClean="0"/>
          </a:p>
          <a:p>
            <a:pPr lvl="0"/>
            <a:r>
              <a:rPr lang="el-GR" sz="1400" i="1" dirty="0"/>
              <a:t>Παιχνίδια ρόλων και τακτικής-</a:t>
            </a:r>
            <a:r>
              <a:rPr lang="el-GR" sz="1400" i="1" dirty="0" err="1"/>
              <a:t>Tactical</a:t>
            </a:r>
            <a:r>
              <a:rPr lang="el-GR" sz="1400" i="1" dirty="0"/>
              <a:t> </a:t>
            </a:r>
            <a:r>
              <a:rPr lang="el-GR" sz="1400" i="1" dirty="0" err="1"/>
              <a:t>RPGs</a:t>
            </a:r>
            <a:r>
              <a:rPr lang="el-GR" sz="1400" i="1" dirty="0"/>
              <a:t>: </a:t>
            </a:r>
            <a:r>
              <a:rPr lang="el-GR" sz="1400" dirty="0"/>
              <a:t>Στα παιχνίδια αυτά ενσωματώνονται στοιχεία από παιχνίδια στρατηγικής (τοποθέτηση των χαρακτήρων σε σημεία στρατηγικού ενδιαφέροντος και ισομετρική προβολή του παιχνιδιού). </a:t>
            </a:r>
            <a:endParaRPr lang="en-US" sz="1400" dirty="0"/>
          </a:p>
          <a:p>
            <a:endParaRPr lang="en-US" sz="1600" dirty="0"/>
          </a:p>
        </p:txBody>
      </p:sp>
      <p:pic>
        <p:nvPicPr>
          <p:cNvPr id="6" name="Picture 5" descr="https://danielkinsman.files.wordpress.com/2011/10/nethack.gif"/>
          <p:cNvPicPr/>
          <p:nvPr/>
        </p:nvPicPr>
        <p:blipFill>
          <a:blip r:embed="rId2">
            <a:extLst>
              <a:ext uri="{28A0092B-C50C-407E-A947-70E740481C1C}">
                <a14:useLocalDpi xmlns:a14="http://schemas.microsoft.com/office/drawing/2010/main" xmlns="" val="0"/>
              </a:ext>
            </a:extLst>
          </a:blip>
          <a:srcRect/>
          <a:stretch>
            <a:fillRect/>
          </a:stretch>
        </p:blipFill>
        <p:spPr bwMode="auto">
          <a:xfrm>
            <a:off x="4654252" y="2564904"/>
            <a:ext cx="4700869" cy="3096344"/>
          </a:xfrm>
          <a:prstGeom prst="rect">
            <a:avLst/>
          </a:prstGeom>
          <a:noFill/>
          <a:ln>
            <a:noFill/>
          </a:ln>
        </p:spPr>
      </p:pic>
    </p:spTree>
    <p:extLst>
      <p:ext uri="{BB962C8B-B14F-4D97-AF65-F5344CB8AC3E}">
        <p14:creationId xmlns:p14="http://schemas.microsoft.com/office/powerpoint/2010/main" xmlns="" val="38580419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1569660"/>
          </a:xfrm>
          <a:prstGeom prst="rect">
            <a:avLst/>
          </a:prstGeom>
        </p:spPr>
        <p:txBody>
          <a:bodyPr wrap="square">
            <a:spAutoFit/>
          </a:bodyPr>
          <a:lstStyle/>
          <a:p>
            <a:r>
              <a:rPr lang="el-GR" sz="1600" b="1" dirty="0"/>
              <a:t>Παιχνίδια προσομοιώσεων-</a:t>
            </a:r>
            <a:r>
              <a:rPr lang="en-US" sz="1600" b="1" dirty="0"/>
              <a:t>Simulation </a:t>
            </a:r>
            <a:r>
              <a:rPr lang="en-US" sz="1600" b="1" dirty="0" smtClean="0"/>
              <a:t>games</a:t>
            </a:r>
            <a:endParaRPr lang="el-GR" sz="1600" b="1" dirty="0" smtClean="0"/>
          </a:p>
          <a:p>
            <a:endParaRPr lang="en-US" sz="1600" b="1" dirty="0"/>
          </a:p>
          <a:p>
            <a:r>
              <a:rPr lang="el-GR" sz="1600" dirty="0"/>
              <a:t>Είναι μια εξαιρετικά ευρεία κατηγορία παιχνιδιών με κοινό χαρακτηριστικό ότι προσομοιώνουν πραγματικούς ή φανταστικούς κόσμους.</a:t>
            </a:r>
            <a:endParaRPr lang="en-US" sz="1600" dirty="0"/>
          </a:p>
          <a:p>
            <a:r>
              <a:rPr lang="el-GR" sz="1600" dirty="0"/>
              <a:t> </a:t>
            </a:r>
            <a:endParaRPr lang="el-GR" sz="1600" dirty="0" smtClean="0"/>
          </a:p>
          <a:p>
            <a:endParaRPr lang="en-US" sz="1600" dirty="0"/>
          </a:p>
        </p:txBody>
      </p:sp>
    </p:spTree>
    <p:extLst>
      <p:ext uri="{BB962C8B-B14F-4D97-AF65-F5344CB8AC3E}">
        <p14:creationId xmlns:p14="http://schemas.microsoft.com/office/powerpoint/2010/main" xmlns="" val="34249709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554545"/>
          </a:xfrm>
          <a:prstGeom prst="rect">
            <a:avLst/>
          </a:prstGeom>
        </p:spPr>
        <p:txBody>
          <a:bodyPr wrap="square">
            <a:spAutoFit/>
          </a:bodyPr>
          <a:lstStyle/>
          <a:p>
            <a:r>
              <a:rPr lang="el-GR" sz="1600" b="1" dirty="0"/>
              <a:t>Παιχνίδια προσομοιώσεων-</a:t>
            </a:r>
            <a:r>
              <a:rPr lang="en-US" sz="1600" b="1" dirty="0"/>
              <a:t>Simulation </a:t>
            </a:r>
            <a:r>
              <a:rPr lang="en-US" sz="1600" b="1" dirty="0" smtClean="0"/>
              <a:t>games</a:t>
            </a:r>
            <a:endParaRPr lang="el-GR" sz="1600" b="1" dirty="0" smtClean="0"/>
          </a:p>
          <a:p>
            <a:endParaRPr lang="en-US" sz="1600" b="1" dirty="0"/>
          </a:p>
          <a:p>
            <a:pPr lvl="0"/>
            <a:r>
              <a:rPr lang="el-GR" sz="1400" i="1" dirty="0"/>
              <a:t>Παιχνίδια κατασκευής και διαχείρισης-Construction and </a:t>
            </a:r>
            <a:r>
              <a:rPr lang="el-GR" sz="1400" i="1" dirty="0" err="1"/>
              <a:t>management</a:t>
            </a:r>
            <a:r>
              <a:rPr lang="el-GR" sz="1400" i="1" dirty="0"/>
              <a:t> </a:t>
            </a:r>
            <a:r>
              <a:rPr lang="el-GR" sz="1400" i="1" dirty="0" err="1"/>
              <a:t>simulation</a:t>
            </a:r>
            <a:r>
              <a:rPr lang="el-GR" sz="1400" i="1" dirty="0"/>
              <a:t> (</a:t>
            </a:r>
            <a:r>
              <a:rPr lang="el-GR" sz="1400" i="1" dirty="0" err="1"/>
              <a:t>CMSs</a:t>
            </a:r>
            <a:r>
              <a:rPr lang="el-GR" sz="1400" dirty="0"/>
              <a:t>): Το έργο που αναλαμβάνει ο παίκτης είναι να κατασκευάσει, να επεκτείνει και να διαχειριστεί έργα ή κοινότητες ολόκληρες με περιορισμένους πόρους. Για παράδειγμα, σε παιχνίδια διαχείρισης πόλεων, ο παίκτης πρέπει να φροντίσει για τις ανάγκες των κατοίκων, παρέχοντας στέγη, τροφή, υπηρεσίες υγείας, οικονομική και εμπορική ανάπτυξη, κτλ. Η επιτυχία στο παιχνίδι καθορίζεται από τη σωστή διαχείριση των πόρων, που επιτρέπει την ανάπτυξη και ταυτόχρονα οι "κάτοικοι" της πόλης είναι ευχαριστημένοι. Το πιο γνωστό παιχνίδι αυτής της κατηγορίας είναι το </a:t>
            </a:r>
            <a:r>
              <a:rPr lang="el-GR" sz="1400" dirty="0" err="1"/>
              <a:t>Sim</a:t>
            </a:r>
            <a:r>
              <a:rPr lang="el-GR" sz="1400" dirty="0"/>
              <a:t> </a:t>
            </a:r>
            <a:r>
              <a:rPr lang="el-GR" sz="1400" dirty="0" err="1"/>
              <a:t>City</a:t>
            </a:r>
            <a:r>
              <a:rPr lang="el-GR" sz="1400" dirty="0"/>
              <a:t>, το οποίο όμως ανήκει και στην κατηγορία παιχνιδιών όπου ο παίκτης είναι "θεός" (</a:t>
            </a:r>
            <a:r>
              <a:rPr lang="el-GR" sz="1400" dirty="0" err="1"/>
              <a:t>God</a:t>
            </a:r>
            <a:r>
              <a:rPr lang="el-GR" sz="1400" dirty="0"/>
              <a:t> </a:t>
            </a:r>
            <a:r>
              <a:rPr lang="el-GR" sz="1400" dirty="0" err="1"/>
              <a:t>games</a:t>
            </a:r>
            <a:r>
              <a:rPr lang="el-GR" sz="1400" dirty="0"/>
              <a:t>), έχει δηλαδή τον απόλυτο έλεγχο στο τι συμβαίνει στους χαρακτήρες και στον κόσμο. Στην ίδια </a:t>
            </a:r>
            <a:r>
              <a:rPr lang="el-GR" sz="1400" dirty="0" err="1"/>
              <a:t>υπο</a:t>
            </a:r>
            <a:r>
              <a:rPr lang="el-GR" sz="1400" dirty="0"/>
              <a:t>-κατηγορία, εντάσσονται παιχνίδια οικονομικής διαχείρισης και παιχνίδια πολιτικής διαχείρισης και διακυβέρνησης.</a:t>
            </a:r>
            <a:endParaRPr lang="en-US" sz="1400" dirty="0"/>
          </a:p>
          <a:p>
            <a:endParaRPr lang="en-US" sz="1600" dirty="0"/>
          </a:p>
        </p:txBody>
      </p:sp>
      <p:pic>
        <p:nvPicPr>
          <p:cNvPr id="6" name="Picture 5" descr="http://storeimages.impulsedriven.com/product_gfx/simcity4_ss1.jpg"/>
          <p:cNvPicPr/>
          <p:nvPr/>
        </p:nvPicPr>
        <p:blipFill>
          <a:blip r:embed="rId2">
            <a:extLst>
              <a:ext uri="{28A0092B-C50C-407E-A947-70E740481C1C}">
                <a14:useLocalDpi xmlns:a14="http://schemas.microsoft.com/office/drawing/2010/main" xmlns="" val="0"/>
              </a:ext>
            </a:extLst>
          </a:blip>
          <a:srcRect/>
          <a:stretch>
            <a:fillRect/>
          </a:stretch>
        </p:blipFill>
        <p:spPr bwMode="auto">
          <a:xfrm>
            <a:off x="5734372" y="3678345"/>
            <a:ext cx="4253230" cy="3190240"/>
          </a:xfrm>
          <a:prstGeom prst="rect">
            <a:avLst/>
          </a:prstGeom>
          <a:noFill/>
          <a:ln>
            <a:noFill/>
          </a:ln>
        </p:spPr>
      </p:pic>
    </p:spTree>
    <p:extLst>
      <p:ext uri="{BB962C8B-B14F-4D97-AF65-F5344CB8AC3E}">
        <p14:creationId xmlns:p14="http://schemas.microsoft.com/office/powerpoint/2010/main" xmlns="" val="37644384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554545"/>
          </a:xfrm>
          <a:prstGeom prst="rect">
            <a:avLst/>
          </a:prstGeom>
        </p:spPr>
        <p:txBody>
          <a:bodyPr wrap="square">
            <a:spAutoFit/>
          </a:bodyPr>
          <a:lstStyle/>
          <a:p>
            <a:r>
              <a:rPr lang="el-GR" sz="1600" b="1" dirty="0"/>
              <a:t>Παιχνίδια προσομοιώσεων-</a:t>
            </a:r>
            <a:r>
              <a:rPr lang="en-US" sz="1600" b="1" dirty="0"/>
              <a:t>Simulation </a:t>
            </a:r>
            <a:r>
              <a:rPr lang="en-US" sz="1600" b="1" dirty="0" smtClean="0"/>
              <a:t>games</a:t>
            </a:r>
            <a:endParaRPr lang="el-GR" sz="1600" b="1" dirty="0" smtClean="0"/>
          </a:p>
          <a:p>
            <a:endParaRPr lang="en-US" sz="1600" b="1" dirty="0"/>
          </a:p>
          <a:p>
            <a:pPr lvl="0"/>
            <a:r>
              <a:rPr lang="el-GR" sz="1400" i="1" dirty="0"/>
              <a:t>Παιχνίδια προσομοίωσης της ζωής-</a:t>
            </a:r>
            <a:r>
              <a:rPr lang="el-GR" sz="1400" i="1" dirty="0" err="1"/>
              <a:t>Life</a:t>
            </a:r>
            <a:r>
              <a:rPr lang="el-GR" sz="1400" i="1" dirty="0"/>
              <a:t> </a:t>
            </a:r>
            <a:r>
              <a:rPr lang="el-GR" sz="1400" i="1" dirty="0" err="1"/>
              <a:t>simulation</a:t>
            </a:r>
            <a:r>
              <a:rPr lang="el-GR" sz="1400" i="1" dirty="0"/>
              <a:t> </a:t>
            </a:r>
            <a:r>
              <a:rPr lang="el-GR" sz="1400" i="1" dirty="0" err="1"/>
              <a:t>games</a:t>
            </a:r>
            <a:r>
              <a:rPr lang="el-GR" sz="1400" dirty="0"/>
              <a:t>: Στα παιχνίδια προσομοίωσης ζωής ή τεχνητής ζωής (</a:t>
            </a:r>
            <a:r>
              <a:rPr lang="el-GR" sz="1400" dirty="0" err="1"/>
              <a:t>artificial</a:t>
            </a:r>
            <a:r>
              <a:rPr lang="el-GR" sz="1400" dirty="0"/>
              <a:t> </a:t>
            </a:r>
            <a:r>
              <a:rPr lang="el-GR" sz="1400" dirty="0" err="1"/>
              <a:t>life</a:t>
            </a:r>
            <a:r>
              <a:rPr lang="el-GR" sz="1400" dirty="0"/>
              <a:t> </a:t>
            </a:r>
            <a:r>
              <a:rPr lang="el-GR" sz="1400" dirty="0" err="1"/>
              <a:t>games</a:t>
            </a:r>
            <a:r>
              <a:rPr lang="el-GR" sz="1400" dirty="0"/>
              <a:t>), ο παίκτης ελέγχει όλες τις λεπτομέρειες της ζωής ενός ή περισσότερων χαρακτήρων. Μπορεί επίσης να αφορούν τον έλεγχο και την εξέλιξη φανταστικών βιολογικών ειδών, όπως στο </a:t>
            </a:r>
            <a:r>
              <a:rPr lang="el-GR" sz="1400" dirty="0" err="1"/>
              <a:t>Spore</a:t>
            </a:r>
            <a:r>
              <a:rPr lang="el-GR" sz="1400" dirty="0"/>
              <a:t> ή ολόκληρων οικοσυστημάτων, όπως στη σειρά </a:t>
            </a:r>
            <a:r>
              <a:rPr lang="el-GR" sz="1400" dirty="0" err="1"/>
              <a:t>Creatures</a:t>
            </a:r>
            <a:r>
              <a:rPr lang="el-GR" sz="1400" dirty="0"/>
              <a:t>. Ο παίκτης μπορεί επίσης να "ζει" τη ζωή ενός ζώου, όπως στο </a:t>
            </a:r>
            <a:r>
              <a:rPr lang="el-GR" sz="1400" dirty="0" err="1"/>
              <a:t>Wolf</a:t>
            </a:r>
            <a:r>
              <a:rPr lang="el-GR" sz="1400" dirty="0" smtClean="0"/>
              <a:t>.</a:t>
            </a:r>
          </a:p>
          <a:p>
            <a:pPr lvl="0"/>
            <a:endParaRPr lang="el-GR" sz="1400" dirty="0"/>
          </a:p>
          <a:p>
            <a:r>
              <a:rPr lang="el-GR" sz="1400" dirty="0"/>
              <a:t>Όπως και στην προηγούμενη </a:t>
            </a:r>
            <a:r>
              <a:rPr lang="el-GR" sz="1400" dirty="0" err="1"/>
              <a:t>υπο</a:t>
            </a:r>
            <a:r>
              <a:rPr lang="el-GR" sz="1400" dirty="0"/>
              <a:t>-κατηγορία, τα παιχνίδια αυτά αναφέρονται συχνά ως </a:t>
            </a:r>
            <a:r>
              <a:rPr lang="el-GR" sz="1400" dirty="0" err="1"/>
              <a:t>God</a:t>
            </a:r>
            <a:r>
              <a:rPr lang="el-GR" sz="1400" dirty="0"/>
              <a:t> </a:t>
            </a:r>
            <a:r>
              <a:rPr lang="el-GR" sz="1400" dirty="0" err="1"/>
              <a:t>games</a:t>
            </a:r>
            <a:r>
              <a:rPr lang="el-GR" sz="1400" dirty="0"/>
              <a:t>. Δεν έχουν κάποιο συγκεκριμένο σκοπό, αλλά η επιτυχία καθορίζεται από το βαθμό ελέγχου στη ζωή των χαρακτήρων, είτε πρόκειται για μικροοργανισμούς είτε πρόκειται για ολόκληρους πολιτισμούς. </a:t>
            </a:r>
            <a:endParaRPr lang="en-US" sz="1400" dirty="0"/>
          </a:p>
          <a:p>
            <a:pPr lvl="0"/>
            <a:endParaRPr lang="en-US" sz="1600" dirty="0"/>
          </a:p>
        </p:txBody>
      </p:sp>
      <p:pic>
        <p:nvPicPr>
          <p:cNvPr id="7" name="Picture 6" descr="http://orig07.deviantart.net/7a24/f/2011/363/1/8/rune_dragon_in_spore_by_selena459-d4kofhb.jpg"/>
          <p:cNvPicPr/>
          <p:nvPr/>
        </p:nvPicPr>
        <p:blipFill>
          <a:blip r:embed="rId2">
            <a:extLst>
              <a:ext uri="{28A0092B-C50C-407E-A947-70E740481C1C}">
                <a14:useLocalDpi xmlns:a14="http://schemas.microsoft.com/office/drawing/2010/main" xmlns="" val="0"/>
              </a:ext>
            </a:extLst>
          </a:blip>
          <a:srcRect/>
          <a:stretch>
            <a:fillRect/>
          </a:stretch>
        </p:blipFill>
        <p:spPr bwMode="auto">
          <a:xfrm>
            <a:off x="6789663" y="3466148"/>
            <a:ext cx="4608512" cy="3370490"/>
          </a:xfrm>
          <a:prstGeom prst="rect">
            <a:avLst/>
          </a:prstGeom>
          <a:noFill/>
          <a:ln>
            <a:noFill/>
          </a:ln>
        </p:spPr>
      </p:pic>
    </p:spTree>
    <p:extLst>
      <p:ext uri="{BB962C8B-B14F-4D97-AF65-F5344CB8AC3E}">
        <p14:creationId xmlns:p14="http://schemas.microsoft.com/office/powerpoint/2010/main" xmlns="" val="2487795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1815882"/>
          </a:xfrm>
          <a:prstGeom prst="rect">
            <a:avLst/>
          </a:prstGeom>
        </p:spPr>
        <p:txBody>
          <a:bodyPr wrap="square">
            <a:spAutoFit/>
          </a:bodyPr>
          <a:lstStyle/>
          <a:p>
            <a:r>
              <a:rPr lang="el-GR" sz="1600" b="1" dirty="0"/>
              <a:t>Παιχνίδια προσομοιώσεων-</a:t>
            </a:r>
            <a:r>
              <a:rPr lang="en-US" sz="1600" b="1" dirty="0"/>
              <a:t>Simulation </a:t>
            </a:r>
            <a:r>
              <a:rPr lang="en-US" sz="1600" b="1" dirty="0" smtClean="0"/>
              <a:t>games</a:t>
            </a:r>
            <a:endParaRPr lang="el-GR" sz="1600" b="1" dirty="0" smtClean="0"/>
          </a:p>
          <a:p>
            <a:endParaRPr lang="en-US" sz="1600" b="1" dirty="0"/>
          </a:p>
          <a:p>
            <a:pPr lvl="0"/>
            <a:r>
              <a:rPr lang="el-GR" sz="1600" i="1" dirty="0"/>
              <a:t>Παιχνίδια ελέγχου κατοικίδιων ζώων-</a:t>
            </a:r>
            <a:r>
              <a:rPr lang="el-GR" sz="1600" i="1" dirty="0" err="1"/>
              <a:t>Pet</a:t>
            </a:r>
            <a:r>
              <a:rPr lang="el-GR" sz="1600" i="1" dirty="0"/>
              <a:t>-</a:t>
            </a:r>
            <a:r>
              <a:rPr lang="el-GR" sz="1600" i="1" dirty="0" err="1"/>
              <a:t>raising</a:t>
            </a:r>
            <a:r>
              <a:rPr lang="el-GR" sz="1600" i="1" dirty="0"/>
              <a:t> </a:t>
            </a:r>
            <a:r>
              <a:rPr lang="el-GR" sz="1600" i="1" dirty="0" err="1"/>
              <a:t>simulations</a:t>
            </a:r>
            <a:r>
              <a:rPr lang="el-GR" sz="1600" i="1" dirty="0"/>
              <a:t> (</a:t>
            </a:r>
            <a:r>
              <a:rPr lang="el-GR" sz="1600" i="1" dirty="0" err="1"/>
              <a:t>or</a:t>
            </a:r>
            <a:r>
              <a:rPr lang="el-GR" sz="1600" i="1" dirty="0"/>
              <a:t> </a:t>
            </a:r>
            <a:r>
              <a:rPr lang="el-GR" sz="1600" i="1" dirty="0" err="1"/>
              <a:t>digital</a:t>
            </a:r>
            <a:r>
              <a:rPr lang="el-GR" sz="1600" i="1" dirty="0"/>
              <a:t> </a:t>
            </a:r>
            <a:r>
              <a:rPr lang="el-GR" sz="1600" i="1" dirty="0" err="1"/>
              <a:t>pets</a:t>
            </a:r>
            <a:r>
              <a:rPr lang="el-GR" sz="1600" dirty="0"/>
              <a:t>): Είναι πιο περιορισμένου βάθους και έκτασης από την προηγούμενη </a:t>
            </a:r>
            <a:r>
              <a:rPr lang="el-GR" sz="1600" dirty="0" err="1"/>
              <a:t>υπο</a:t>
            </a:r>
            <a:r>
              <a:rPr lang="el-GR" sz="1600" dirty="0"/>
              <a:t>-κατηγορία. Ο παίκτης εστιάζει σε ένα ή πολύ λίγα πραγματικά ή φανταστικά κατοικίδια και πρέπει να φροντίζει για τις ανάγκες τους. Χαρακτηριστικό παράδειγμα το </a:t>
            </a:r>
            <a:r>
              <a:rPr lang="el-GR" sz="1600" dirty="0" err="1"/>
              <a:t>Tamagotchi</a:t>
            </a:r>
            <a:r>
              <a:rPr lang="el-GR" sz="1600" dirty="0"/>
              <a:t>.</a:t>
            </a:r>
            <a:endParaRPr lang="en-US" sz="1600" dirty="0"/>
          </a:p>
          <a:p>
            <a:r>
              <a:rPr lang="en-US" sz="1600" dirty="0"/>
              <a:t> </a:t>
            </a:r>
          </a:p>
        </p:txBody>
      </p:sp>
      <p:pic>
        <p:nvPicPr>
          <p:cNvPr id="8" name="Picture 7" descr="http://www.droid-life.com/wp-content/uploads/2013/02/Tamagotchi.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42284" y="3068960"/>
            <a:ext cx="4104456" cy="3312368"/>
          </a:xfrm>
          <a:prstGeom prst="rect">
            <a:avLst/>
          </a:prstGeom>
          <a:noFill/>
          <a:ln>
            <a:noFill/>
          </a:ln>
        </p:spPr>
      </p:pic>
    </p:spTree>
    <p:extLst>
      <p:ext uri="{BB962C8B-B14F-4D97-AF65-F5344CB8AC3E}">
        <p14:creationId xmlns:p14="http://schemas.microsoft.com/office/powerpoint/2010/main" xmlns="" val="40273847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1815882"/>
          </a:xfrm>
          <a:prstGeom prst="rect">
            <a:avLst/>
          </a:prstGeom>
        </p:spPr>
        <p:txBody>
          <a:bodyPr wrap="square">
            <a:spAutoFit/>
          </a:bodyPr>
          <a:lstStyle/>
          <a:p>
            <a:r>
              <a:rPr lang="el-GR" sz="1600" b="1" dirty="0"/>
              <a:t>Παιχνίδια προσομοιώσεων-</a:t>
            </a:r>
            <a:r>
              <a:rPr lang="en-US" sz="1600" b="1" dirty="0"/>
              <a:t>Simulation </a:t>
            </a:r>
            <a:r>
              <a:rPr lang="en-US" sz="1600" b="1" dirty="0" smtClean="0"/>
              <a:t>games</a:t>
            </a:r>
            <a:endParaRPr lang="el-GR" sz="1600" b="1" dirty="0" smtClean="0"/>
          </a:p>
          <a:p>
            <a:endParaRPr lang="en-US" sz="1600" b="1" dirty="0"/>
          </a:p>
          <a:p>
            <a:pPr lvl="0"/>
            <a:r>
              <a:rPr lang="el-GR" sz="1600" i="1" dirty="0"/>
              <a:t>Παιχνίδια προσομοίωσης κοινωνικών σχέσεων-Social </a:t>
            </a:r>
            <a:r>
              <a:rPr lang="el-GR" sz="1600" i="1" dirty="0" err="1"/>
              <a:t>simulation</a:t>
            </a:r>
            <a:r>
              <a:rPr lang="el-GR" sz="1600" i="1" dirty="0"/>
              <a:t> </a:t>
            </a:r>
            <a:r>
              <a:rPr lang="el-GR" sz="1600" i="1" dirty="0" err="1"/>
              <a:t>games</a:t>
            </a:r>
            <a:r>
              <a:rPr lang="el-GR" sz="1600" dirty="0"/>
              <a:t>: Η έμφαση είναι στις κοινωνικές σχέσεις που αναπτύσσει ο χαρακτήρας που ελέγχει ο παίκτης με άλλους τεχνητούς χαρακτήρες.  Εκπρόσωπος αυτής της κατηγορίας είναι το The </a:t>
            </a:r>
            <a:r>
              <a:rPr lang="el-GR" sz="1600" dirty="0" err="1"/>
              <a:t>Sims</a:t>
            </a:r>
            <a:r>
              <a:rPr lang="el-GR" sz="1600" dirty="0"/>
              <a:t>.</a:t>
            </a:r>
            <a:endParaRPr lang="en-US" sz="1600" dirty="0"/>
          </a:p>
          <a:p>
            <a:r>
              <a:rPr lang="en-US" sz="1600" dirty="0"/>
              <a:t> </a:t>
            </a:r>
          </a:p>
          <a:p>
            <a:r>
              <a:rPr lang="en-US" sz="1600" dirty="0"/>
              <a:t> </a:t>
            </a:r>
          </a:p>
        </p:txBody>
      </p:sp>
      <p:pic>
        <p:nvPicPr>
          <p:cNvPr id="6" name="Picture 5" descr="http://static.giantbomb.com/uploads/original/0/652/387825-800px_thesims.jpg"/>
          <p:cNvPicPr/>
          <p:nvPr/>
        </p:nvPicPr>
        <p:blipFill>
          <a:blip r:embed="rId2">
            <a:extLst>
              <a:ext uri="{28A0092B-C50C-407E-A947-70E740481C1C}">
                <a14:useLocalDpi xmlns:a14="http://schemas.microsoft.com/office/drawing/2010/main" xmlns="" val="0"/>
              </a:ext>
            </a:extLst>
          </a:blip>
          <a:srcRect/>
          <a:stretch>
            <a:fillRect/>
          </a:stretch>
        </p:blipFill>
        <p:spPr bwMode="auto">
          <a:xfrm>
            <a:off x="4294212" y="2780928"/>
            <a:ext cx="5256584" cy="3960440"/>
          </a:xfrm>
          <a:prstGeom prst="rect">
            <a:avLst/>
          </a:prstGeom>
          <a:noFill/>
          <a:ln>
            <a:noFill/>
          </a:ln>
        </p:spPr>
      </p:pic>
    </p:spTree>
    <p:extLst>
      <p:ext uri="{BB962C8B-B14F-4D97-AF65-F5344CB8AC3E}">
        <p14:creationId xmlns:p14="http://schemas.microsoft.com/office/powerpoint/2010/main" xmlns="" val="8541404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5262979"/>
          </a:xfrm>
          <a:prstGeom prst="rect">
            <a:avLst/>
          </a:prstGeom>
        </p:spPr>
        <p:txBody>
          <a:bodyPr wrap="square">
            <a:spAutoFit/>
          </a:bodyPr>
          <a:lstStyle/>
          <a:p>
            <a:r>
              <a:rPr lang="el-GR" sz="1600" b="1" dirty="0"/>
              <a:t>Παιχνίδια προσομοιώσεων-</a:t>
            </a:r>
            <a:r>
              <a:rPr lang="en-US" sz="1600" b="1" dirty="0"/>
              <a:t>Simulation </a:t>
            </a:r>
            <a:r>
              <a:rPr lang="en-US" sz="1600" b="1" dirty="0" smtClean="0"/>
              <a:t>games</a:t>
            </a:r>
            <a:endParaRPr lang="el-GR" sz="1600" b="1" dirty="0" smtClean="0"/>
          </a:p>
          <a:p>
            <a:endParaRPr lang="en-US" sz="1600" b="1" dirty="0"/>
          </a:p>
          <a:p>
            <a:pPr lvl="0"/>
            <a:r>
              <a:rPr lang="el-GR" sz="1600" i="1" dirty="0"/>
              <a:t>Παιχνίδια προσομοίωσης οχημάτων-</a:t>
            </a:r>
            <a:r>
              <a:rPr lang="el-GR" sz="1600" i="1" dirty="0" err="1"/>
              <a:t>Vehicle</a:t>
            </a:r>
            <a:r>
              <a:rPr lang="el-GR" sz="1600" i="1" dirty="0"/>
              <a:t> </a:t>
            </a:r>
            <a:r>
              <a:rPr lang="el-GR" sz="1600" i="1" dirty="0" err="1"/>
              <a:t>simulation</a:t>
            </a:r>
            <a:r>
              <a:rPr lang="el-GR" sz="1600" dirty="0"/>
              <a:t>: Ο παίκτης πρέπει να διαχειριστεί προσομοιωμένα οχήματα διαφόρων ειδών όπως: </a:t>
            </a:r>
            <a:endParaRPr lang="en-US" sz="1600" dirty="0"/>
          </a:p>
          <a:p>
            <a:r>
              <a:rPr lang="el-GR" sz="1600" dirty="0"/>
              <a:t> </a:t>
            </a:r>
            <a:endParaRPr lang="en-US" sz="1600" dirty="0"/>
          </a:p>
          <a:p>
            <a:pPr marL="285750" lvl="0" indent="-285750">
              <a:buFont typeface="Arial" panose="020B0604020202020204" pitchFamily="34" charset="0"/>
              <a:buChar char="•"/>
            </a:pPr>
            <a:r>
              <a:rPr lang="el-GR" sz="1600" i="1" dirty="0"/>
              <a:t>Παιχνίδια προσομοίωσης αεροσκαφών-</a:t>
            </a:r>
            <a:r>
              <a:rPr lang="en-US" sz="1600" i="1" dirty="0"/>
              <a:t>Flight simulation games</a:t>
            </a:r>
            <a:r>
              <a:rPr lang="el-GR" sz="1600" dirty="0"/>
              <a:t>: Ο παίκτης πρέπει να διαχειριστεί προσομοιωμένα αεροπλάνα (πολιτικά και μαχητικά), είτε την πτήση τους είτε μάχες με αυτά. </a:t>
            </a:r>
            <a:endParaRPr lang="el-GR" sz="1600" dirty="0" smtClean="0"/>
          </a:p>
          <a:p>
            <a:pPr lvl="0"/>
            <a:r>
              <a:rPr lang="el-GR" sz="1600" dirty="0" smtClean="0"/>
              <a:t> </a:t>
            </a:r>
            <a:endParaRPr lang="en-US" sz="1600" dirty="0"/>
          </a:p>
          <a:p>
            <a:pPr marL="285750" lvl="0" indent="-285750">
              <a:buFont typeface="Arial" panose="020B0604020202020204" pitchFamily="34" charset="0"/>
              <a:buChar char="•"/>
            </a:pPr>
            <a:r>
              <a:rPr lang="el-GR" sz="1600" i="1" dirty="0"/>
              <a:t>Παιχνίδια προσομοίωσης αγώνων-</a:t>
            </a:r>
            <a:r>
              <a:rPr lang="en-US" sz="1600" i="1" dirty="0"/>
              <a:t>Racing games</a:t>
            </a:r>
            <a:r>
              <a:rPr lang="el-GR" sz="1600" dirty="0"/>
              <a:t>: Ο παίκτης αναλαμβάνει τον έλεγχο ενός αυτοκινήτου ή μοτοσυκλέτας υψηλών επιδόσεων και είτε συμμετέχει σε οργανωμένους αγώνες ταχύτητας (</a:t>
            </a:r>
            <a:r>
              <a:rPr lang="en-US" sz="1600" dirty="0"/>
              <a:t>F</a:t>
            </a:r>
            <a:r>
              <a:rPr lang="el-GR" sz="1600" dirty="0"/>
              <a:t>1, </a:t>
            </a:r>
            <a:r>
              <a:rPr lang="en-US" sz="1600" dirty="0"/>
              <a:t>NASCAR</a:t>
            </a:r>
            <a:r>
              <a:rPr lang="el-GR" sz="1600" dirty="0"/>
              <a:t>, </a:t>
            </a:r>
            <a:r>
              <a:rPr lang="el-GR" sz="1600" dirty="0" err="1"/>
              <a:t>κτλ</a:t>
            </a:r>
            <a:r>
              <a:rPr lang="el-GR" sz="1600" dirty="0"/>
              <a:t>) είτε σε φανταστικούς  μέσα σε πόλεις ή στην εξοχή</a:t>
            </a:r>
            <a:r>
              <a:rPr lang="el-GR" sz="1600" dirty="0" smtClean="0"/>
              <a:t>.</a:t>
            </a:r>
          </a:p>
          <a:p>
            <a:pPr lvl="0"/>
            <a:endParaRPr lang="en-US" sz="1600" dirty="0"/>
          </a:p>
          <a:p>
            <a:pPr marL="285750" lvl="0" indent="-285750">
              <a:buFont typeface="Arial" panose="020B0604020202020204" pitchFamily="34" charset="0"/>
              <a:buChar char="•"/>
            </a:pPr>
            <a:r>
              <a:rPr lang="el-GR" sz="1600" i="1" dirty="0"/>
              <a:t>Παιχνίδια προσομοίωσης διαστημοπλοίων-</a:t>
            </a:r>
            <a:r>
              <a:rPr lang="en-US" sz="1600" i="1" dirty="0"/>
              <a:t>Space flight simulator games</a:t>
            </a:r>
            <a:r>
              <a:rPr lang="el-GR" sz="1600" dirty="0"/>
              <a:t>: Από κάποιους δεν θεωρούνται προσομοιώσεις, καθώς ο παίκτης ελέγχει φανταστικά διαστημόπλοια. Από την άλλη πλευρά όμως, υπάρχουν προσομοιώσεις πραγματικών διαστημικών σκαφών, όπως το </a:t>
            </a:r>
            <a:r>
              <a:rPr lang="en-US" sz="1600" dirty="0"/>
              <a:t>Orbiter</a:t>
            </a:r>
            <a:r>
              <a:rPr lang="el-GR" sz="1600" dirty="0" smtClean="0"/>
              <a:t>.</a:t>
            </a:r>
          </a:p>
          <a:p>
            <a:pPr lvl="0"/>
            <a:endParaRPr lang="en-US" sz="1600" dirty="0"/>
          </a:p>
          <a:p>
            <a:pPr marL="285750" lvl="0" indent="-285750">
              <a:buFont typeface="Arial" panose="020B0604020202020204" pitchFamily="34" charset="0"/>
              <a:buChar char="•"/>
            </a:pPr>
            <a:r>
              <a:rPr lang="el-GR" sz="1600" i="1" dirty="0"/>
              <a:t>Παιχνίδια προσομοίωσης τρένων-</a:t>
            </a:r>
            <a:r>
              <a:rPr lang="en-US" sz="1600" i="1" dirty="0"/>
              <a:t>Train simulators</a:t>
            </a:r>
            <a:r>
              <a:rPr lang="el-GR" sz="1600" dirty="0"/>
              <a:t>: Ο παίκτης χειρίζεται τρένα διαφόρων εποχών</a:t>
            </a:r>
            <a:r>
              <a:rPr lang="el-GR" sz="1600" dirty="0" smtClean="0"/>
              <a:t>.</a:t>
            </a:r>
          </a:p>
          <a:p>
            <a:pPr lvl="0"/>
            <a:endParaRPr lang="en-US" sz="1600" dirty="0"/>
          </a:p>
          <a:p>
            <a:pPr marL="285750" lvl="0" indent="-285750">
              <a:buFont typeface="Arial" panose="020B0604020202020204" pitchFamily="34" charset="0"/>
              <a:buChar char="•"/>
            </a:pPr>
            <a:r>
              <a:rPr lang="el-GR" sz="1600" dirty="0"/>
              <a:t> </a:t>
            </a:r>
            <a:r>
              <a:rPr lang="el-GR" sz="1600" i="1" dirty="0"/>
              <a:t>Παιχνίδια προσομοίωσης στρατιωτικών οχημάτων-</a:t>
            </a:r>
            <a:r>
              <a:rPr lang="en-US" sz="1600" i="1" dirty="0"/>
              <a:t>Vehicular combat or car combat games</a:t>
            </a:r>
            <a:r>
              <a:rPr lang="el-GR" sz="1600" dirty="0"/>
              <a:t>: Ο παίκτης μπορεί να επιλέξει από μια ποικιλία οχημάτων. Τα παιχνίδια αυτά έχουν και το στοιχείο της δράσης, καθώς περιλαμβάνουν και μάχες με αντίπαλα οχήματα ή στρατιώτες.</a:t>
            </a:r>
            <a:endParaRPr lang="en-US" sz="1600" dirty="0"/>
          </a:p>
        </p:txBody>
      </p:sp>
    </p:spTree>
    <p:extLst>
      <p:ext uri="{BB962C8B-B14F-4D97-AF65-F5344CB8AC3E}">
        <p14:creationId xmlns:p14="http://schemas.microsoft.com/office/powerpoint/2010/main" xmlns="" val="847894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l-GR" dirty="0" smtClean="0"/>
              <a:t>Διάλεξη </a:t>
            </a:r>
            <a:r>
              <a:rPr lang="en-US" dirty="0" smtClean="0"/>
              <a:t>2</a:t>
            </a:r>
            <a:r>
              <a:rPr lang="el-GR" baseline="30000" dirty="0" smtClean="0"/>
              <a:t>η</a:t>
            </a:r>
            <a:r>
              <a:rPr lang="el-GR" dirty="0" smtClean="0"/>
              <a:t> Κατηγορίες ηλεκτρονικών παιχνιδιών</a:t>
            </a:r>
            <a:endParaRPr lang="en-US" dirty="0"/>
          </a:p>
        </p:txBody>
      </p:sp>
      <p:sp>
        <p:nvSpPr>
          <p:cNvPr id="2" name="Title 1"/>
          <p:cNvSpPr>
            <a:spLocks noGrp="1"/>
          </p:cNvSpPr>
          <p:nvPr>
            <p:ph type="ctrTitle"/>
          </p:nvPr>
        </p:nvSpPr>
        <p:spPr/>
        <p:txBody>
          <a:bodyPr>
            <a:normAutofit/>
          </a:bodyPr>
          <a:lstStyle/>
          <a:p>
            <a:r>
              <a:rPr lang="el-GR" cap="none" dirty="0" smtClean="0"/>
              <a:t>Εικονικά Περιβάλλοντα Μάθησης και Πολυμέσα</a:t>
            </a:r>
            <a:endParaRPr lang="en-US" cap="none" dirty="0"/>
          </a:p>
        </p:txBody>
      </p:sp>
    </p:spTree>
    <p:extLst>
      <p:ext uri="{BB962C8B-B14F-4D97-AF65-F5344CB8AC3E}">
        <p14:creationId xmlns:p14="http://schemas.microsoft.com/office/powerpoint/2010/main" xmlns="" val="37047162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1569660"/>
          </a:xfrm>
          <a:prstGeom prst="rect">
            <a:avLst/>
          </a:prstGeom>
        </p:spPr>
        <p:txBody>
          <a:bodyPr wrap="square">
            <a:spAutoFit/>
          </a:bodyPr>
          <a:lstStyle/>
          <a:p>
            <a:r>
              <a:rPr lang="el-GR" sz="1600" b="1" dirty="0"/>
              <a:t>Παιχνίδια στρατηγικής-</a:t>
            </a:r>
            <a:r>
              <a:rPr lang="el-GR" sz="1600" b="1" dirty="0" err="1"/>
              <a:t>Strategy</a:t>
            </a:r>
            <a:r>
              <a:rPr lang="el-GR" sz="1600" b="1" dirty="0"/>
              <a:t> </a:t>
            </a:r>
            <a:r>
              <a:rPr lang="el-GR" sz="1600" b="1" dirty="0" err="1" smtClean="0"/>
              <a:t>games</a:t>
            </a:r>
            <a:endParaRPr lang="el-GR" sz="1600" b="1" dirty="0" smtClean="0"/>
          </a:p>
          <a:p>
            <a:endParaRPr lang="en-US" sz="1600" b="1" dirty="0"/>
          </a:p>
          <a:p>
            <a:r>
              <a:rPr lang="el-GR" sz="1600" dirty="0"/>
              <a:t>Στα παιχνίδια αυτά, για να επιτευχθεί η νίκη, απαιτείται προσεκτική σκέψη και σχεδιασμός. Στα περισσότερα παιχνίδια αυτής της κατηγορίας, ο παίκτης έχει μια συνολική άποψη του κόσμου στον οποίο και τοποθετεί τις μονάδες του. Στα παιχνίδια στρατηγικής, το </a:t>
            </a:r>
            <a:r>
              <a:rPr lang="en-US" sz="1600" dirty="0"/>
              <a:t>Gameplay</a:t>
            </a:r>
            <a:r>
              <a:rPr lang="el-GR" sz="1600" dirty="0"/>
              <a:t> έχει 4 βασικές παραλλαγές, αρχέτυπα: Με γύρους, πραγματικού χρόνου, τακτικών μάχης και στρατηγικής υπεροχής. </a:t>
            </a:r>
            <a:endParaRPr lang="en-US" sz="1600" dirty="0"/>
          </a:p>
        </p:txBody>
      </p:sp>
    </p:spTree>
    <p:extLst>
      <p:ext uri="{BB962C8B-B14F-4D97-AF65-F5344CB8AC3E}">
        <p14:creationId xmlns:p14="http://schemas.microsoft.com/office/powerpoint/2010/main" xmlns="" val="17337786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1815882"/>
          </a:xfrm>
          <a:prstGeom prst="rect">
            <a:avLst/>
          </a:prstGeom>
        </p:spPr>
        <p:txBody>
          <a:bodyPr wrap="square">
            <a:spAutoFit/>
          </a:bodyPr>
          <a:lstStyle/>
          <a:p>
            <a:r>
              <a:rPr lang="el-GR" sz="1600" b="1" dirty="0"/>
              <a:t>Παιχνίδια στρατηγικής-</a:t>
            </a:r>
            <a:r>
              <a:rPr lang="el-GR" sz="1600" b="1" dirty="0" err="1"/>
              <a:t>Strategy</a:t>
            </a:r>
            <a:r>
              <a:rPr lang="el-GR" sz="1600" b="1" dirty="0"/>
              <a:t> </a:t>
            </a:r>
            <a:r>
              <a:rPr lang="el-GR" sz="1600" b="1" dirty="0" err="1" smtClean="0"/>
              <a:t>games</a:t>
            </a:r>
            <a:endParaRPr lang="el-GR" sz="1600" b="1" dirty="0" smtClean="0"/>
          </a:p>
          <a:p>
            <a:endParaRPr lang="en-US" sz="1600" b="1" dirty="0"/>
          </a:p>
          <a:p>
            <a:pPr lvl="0"/>
            <a:r>
              <a:rPr lang="el-GR" sz="1600" i="1" dirty="0"/>
              <a:t>Παιχνίδια 4Χ-4X </a:t>
            </a:r>
            <a:r>
              <a:rPr lang="el-GR" sz="1600" i="1" dirty="0" err="1"/>
              <a:t>games</a:t>
            </a:r>
            <a:r>
              <a:rPr lang="el-GR" sz="1600" dirty="0"/>
              <a:t>: Ο όρος 4Χ αναφέρεται στους 4 βασικούς στόχους αυτών των παιχνιδιών:  </a:t>
            </a:r>
            <a:r>
              <a:rPr lang="el-GR" sz="1600" dirty="0" err="1"/>
              <a:t>eXplore</a:t>
            </a:r>
            <a:r>
              <a:rPr lang="el-GR" sz="1600" dirty="0"/>
              <a:t>, </a:t>
            </a:r>
            <a:r>
              <a:rPr lang="el-GR" sz="1600" dirty="0" err="1"/>
              <a:t>eXpand</a:t>
            </a:r>
            <a:r>
              <a:rPr lang="el-GR" sz="1600" dirty="0"/>
              <a:t>, </a:t>
            </a:r>
            <a:r>
              <a:rPr lang="el-GR" sz="1600" dirty="0" err="1"/>
              <a:t>eXploit</a:t>
            </a:r>
            <a:r>
              <a:rPr lang="el-GR" sz="1600" dirty="0"/>
              <a:t> and </a:t>
            </a:r>
            <a:r>
              <a:rPr lang="el-GR" sz="1600" dirty="0" err="1"/>
              <a:t>eXterminate</a:t>
            </a:r>
            <a:r>
              <a:rPr lang="el-GR" sz="1600" dirty="0"/>
              <a:t> (εξερεύνηση, επέκταση, εκμετάλλευση και εξάλειψη). Στα παιχνίδια αυτά, ο παίκτης μπορεί να έχει υπό τον έλεγχό του ολόκληρους πολιτισμούς, τους οποίους πρέπει να εξελίξει με το πέρασμα του χρόνου και να κυριαρχήσει των αντιπάλων του, που μπορεί να ελέγχονται από άλλους παίκτες ή τον υπολογιστή. Ο πιο γνωστός εκπρόσωπος αυτής της </a:t>
            </a:r>
            <a:r>
              <a:rPr lang="el-GR" sz="1600" dirty="0" err="1"/>
              <a:t>υπο</a:t>
            </a:r>
            <a:r>
              <a:rPr lang="el-GR" sz="1600" dirty="0"/>
              <a:t>-κατηγορίας είναι η σειρά </a:t>
            </a:r>
            <a:r>
              <a:rPr lang="el-GR" sz="1600" dirty="0" err="1"/>
              <a:t>Civilization</a:t>
            </a:r>
            <a:r>
              <a:rPr lang="el-GR" sz="1600" dirty="0"/>
              <a:t>. </a:t>
            </a:r>
            <a:endParaRPr lang="en-US" sz="1600" dirty="0"/>
          </a:p>
        </p:txBody>
      </p:sp>
      <p:pic>
        <p:nvPicPr>
          <p:cNvPr id="6" name="Picture 5" descr="https://wolfsgamingblog.files.wordpress.com/2013/07/civilization-v-review-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78188" y="3228658"/>
            <a:ext cx="5472608" cy="3296686"/>
          </a:xfrm>
          <a:prstGeom prst="rect">
            <a:avLst/>
          </a:prstGeom>
          <a:noFill/>
          <a:ln>
            <a:noFill/>
          </a:ln>
        </p:spPr>
      </p:pic>
    </p:spTree>
    <p:extLst>
      <p:ext uri="{BB962C8B-B14F-4D97-AF65-F5344CB8AC3E}">
        <p14:creationId xmlns:p14="http://schemas.microsoft.com/office/powerpoint/2010/main" xmlns="" val="26239512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1815882"/>
          </a:xfrm>
          <a:prstGeom prst="rect">
            <a:avLst/>
          </a:prstGeom>
        </p:spPr>
        <p:txBody>
          <a:bodyPr wrap="square">
            <a:spAutoFit/>
          </a:bodyPr>
          <a:lstStyle/>
          <a:p>
            <a:r>
              <a:rPr lang="el-GR" sz="1600" b="1" dirty="0"/>
              <a:t>Παιχνίδια στρατηγικής-</a:t>
            </a:r>
            <a:r>
              <a:rPr lang="el-GR" sz="1600" b="1" dirty="0" err="1"/>
              <a:t>Strategy</a:t>
            </a:r>
            <a:r>
              <a:rPr lang="el-GR" sz="1600" b="1" dirty="0"/>
              <a:t> </a:t>
            </a:r>
            <a:r>
              <a:rPr lang="el-GR" sz="1600" b="1" dirty="0" err="1" smtClean="0"/>
              <a:t>games</a:t>
            </a:r>
            <a:endParaRPr lang="el-GR" sz="1600" b="1" dirty="0" smtClean="0"/>
          </a:p>
          <a:p>
            <a:endParaRPr lang="en-US" sz="1600" b="1" dirty="0"/>
          </a:p>
          <a:p>
            <a:pPr lvl="0"/>
            <a:r>
              <a:rPr lang="el-GR" sz="1600" i="1" dirty="0"/>
              <a:t>Παιχνίδια πυροβολικού-</a:t>
            </a:r>
            <a:r>
              <a:rPr lang="el-GR" sz="1600" i="1" dirty="0" err="1"/>
              <a:t>Artillery</a:t>
            </a:r>
            <a:r>
              <a:rPr lang="el-GR" sz="1600" i="1" dirty="0"/>
              <a:t> </a:t>
            </a:r>
            <a:r>
              <a:rPr lang="el-GR" sz="1600" i="1" dirty="0" err="1"/>
              <a:t>games</a:t>
            </a:r>
            <a:r>
              <a:rPr lang="el-GR" sz="1600" dirty="0"/>
              <a:t>: Πρόκειται για παιχνίδια με γύρους που παίζονται από 2-3 παίκτες και είναι από τα πρώτα είδη παιχνιδιών που εμφανίστηκαν στους υπολογιστές. Οι παίκτες έχουν στη διάθεσή τους "κανόνια" που πυροβολούν εναντίον του αντιπάλου, υπολογίζοντας την ταχύτητα και την κλίση της βολής. Το </a:t>
            </a:r>
            <a:r>
              <a:rPr lang="el-GR" sz="1600" dirty="0" err="1"/>
              <a:t>Scorched</a:t>
            </a:r>
            <a:r>
              <a:rPr lang="el-GR" sz="1600" dirty="0"/>
              <a:t> (1991), είναι ο πρώτος τους εκπρόσωπος. Μερικές φορές περιγράφονται και ως "παιχνίδια βολών".</a:t>
            </a:r>
            <a:endParaRPr lang="en-US" sz="1600" dirty="0"/>
          </a:p>
        </p:txBody>
      </p:sp>
      <p:pic>
        <p:nvPicPr>
          <p:cNvPr id="7" name="Picture 6" descr="http://www.eobet.com/temp/howitzer.png"/>
          <p:cNvPicPr/>
          <p:nvPr/>
        </p:nvPicPr>
        <p:blipFill>
          <a:blip r:embed="rId2">
            <a:extLst>
              <a:ext uri="{28A0092B-C50C-407E-A947-70E740481C1C}">
                <a14:useLocalDpi xmlns:a14="http://schemas.microsoft.com/office/drawing/2010/main" xmlns="" val="0"/>
              </a:ext>
            </a:extLst>
          </a:blip>
          <a:srcRect/>
          <a:stretch>
            <a:fillRect/>
          </a:stretch>
        </p:blipFill>
        <p:spPr bwMode="auto">
          <a:xfrm>
            <a:off x="4366220" y="3140968"/>
            <a:ext cx="4536504" cy="3523458"/>
          </a:xfrm>
          <a:prstGeom prst="rect">
            <a:avLst/>
          </a:prstGeom>
          <a:noFill/>
          <a:ln>
            <a:noFill/>
          </a:ln>
        </p:spPr>
      </p:pic>
    </p:spTree>
    <p:extLst>
      <p:ext uri="{BB962C8B-B14F-4D97-AF65-F5344CB8AC3E}">
        <p14:creationId xmlns:p14="http://schemas.microsoft.com/office/powerpoint/2010/main" xmlns="" val="7495845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308324"/>
          </a:xfrm>
          <a:prstGeom prst="rect">
            <a:avLst/>
          </a:prstGeom>
        </p:spPr>
        <p:txBody>
          <a:bodyPr wrap="square">
            <a:spAutoFit/>
          </a:bodyPr>
          <a:lstStyle/>
          <a:p>
            <a:r>
              <a:rPr lang="el-GR" sz="1600" b="1" dirty="0"/>
              <a:t>Παιχνίδια στρατηγικής-</a:t>
            </a:r>
            <a:r>
              <a:rPr lang="el-GR" sz="1600" b="1" dirty="0" err="1"/>
              <a:t>Strategy</a:t>
            </a:r>
            <a:r>
              <a:rPr lang="el-GR" sz="1600" b="1" dirty="0"/>
              <a:t> </a:t>
            </a:r>
            <a:r>
              <a:rPr lang="el-GR" sz="1600" b="1" dirty="0" err="1" smtClean="0"/>
              <a:t>games</a:t>
            </a:r>
            <a:endParaRPr lang="el-GR" sz="1600" b="1" dirty="0" smtClean="0"/>
          </a:p>
          <a:p>
            <a:endParaRPr lang="en-US" sz="1600" b="1" dirty="0"/>
          </a:p>
          <a:p>
            <a:pPr lvl="0"/>
            <a:r>
              <a:rPr lang="el-GR" sz="1600" i="1" dirty="0"/>
              <a:t>Παιχνίδια στρατηγικής πραγματικού χρόνου-Real-</a:t>
            </a:r>
            <a:r>
              <a:rPr lang="el-GR" sz="1600" i="1" dirty="0" err="1"/>
              <a:t>time</a:t>
            </a:r>
            <a:r>
              <a:rPr lang="el-GR" sz="1600" i="1" dirty="0"/>
              <a:t> </a:t>
            </a:r>
            <a:r>
              <a:rPr lang="el-GR" sz="1600" i="1" dirty="0" err="1"/>
              <a:t>strategy</a:t>
            </a:r>
            <a:r>
              <a:rPr lang="el-GR" sz="1600" i="1" dirty="0"/>
              <a:t> (RTS)</a:t>
            </a:r>
            <a:r>
              <a:rPr lang="el-GR" sz="1600" dirty="0"/>
              <a:t>: Είναι η πιο γνωστή μορφή παιχνιδιών στρατηγικής, όπου η δράση είναι συνεχής (δεν διακόπτεται με γύρους) και οι παίκτες πρέπει να παίρνουν συνεχώς αποφάσεις και να προσαρμόζουν τις ενέργειές τους. Επίσης, οι παίκτες χρειάζεται να εκμεταλλεύονται πόρους, να χτίζουν στρατιωτικές μονάδες και κτίρια και να εφευρίσκουν νέες τεχνολογίες, έτσι ώστε να έχουν το συγκριτικό πλεονέκτημα σε σχέση με τους αντιπάλους τους (άλλοι παίκτες ή ο υπολογιστής).</a:t>
            </a:r>
            <a:endParaRPr lang="en-US" sz="1600" dirty="0"/>
          </a:p>
          <a:p>
            <a:r>
              <a:rPr lang="el-GR" sz="1600" dirty="0"/>
              <a:t> </a:t>
            </a:r>
            <a:endParaRPr lang="en-US" sz="1600" dirty="0"/>
          </a:p>
        </p:txBody>
      </p:sp>
      <p:pic>
        <p:nvPicPr>
          <p:cNvPr id="6" name="Picture 5" descr="http://media.moddb.com/cache/images/mods/1/15/14636/thumb_620x2000/EE2_ScreenShot0.1.jpg"/>
          <p:cNvPicPr/>
          <p:nvPr/>
        </p:nvPicPr>
        <p:blipFill>
          <a:blip r:embed="rId2">
            <a:extLst>
              <a:ext uri="{28A0092B-C50C-407E-A947-70E740481C1C}">
                <a14:useLocalDpi xmlns:a14="http://schemas.microsoft.com/office/drawing/2010/main" xmlns="" val="0"/>
              </a:ext>
            </a:extLst>
          </a:blip>
          <a:srcRect/>
          <a:stretch>
            <a:fillRect/>
          </a:stretch>
        </p:blipFill>
        <p:spPr bwMode="auto">
          <a:xfrm>
            <a:off x="5662364" y="3332063"/>
            <a:ext cx="4410075" cy="3307080"/>
          </a:xfrm>
          <a:prstGeom prst="rect">
            <a:avLst/>
          </a:prstGeom>
          <a:noFill/>
          <a:ln>
            <a:noFill/>
          </a:ln>
        </p:spPr>
      </p:pic>
    </p:spTree>
    <p:extLst>
      <p:ext uri="{BB962C8B-B14F-4D97-AF65-F5344CB8AC3E}">
        <p14:creationId xmlns:p14="http://schemas.microsoft.com/office/powerpoint/2010/main" xmlns="" val="369156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554545"/>
          </a:xfrm>
          <a:prstGeom prst="rect">
            <a:avLst/>
          </a:prstGeom>
        </p:spPr>
        <p:txBody>
          <a:bodyPr wrap="square">
            <a:spAutoFit/>
          </a:bodyPr>
          <a:lstStyle/>
          <a:p>
            <a:r>
              <a:rPr lang="el-GR" sz="1600" b="1" dirty="0"/>
              <a:t>Παιχνίδια στρατηγικής-</a:t>
            </a:r>
            <a:r>
              <a:rPr lang="el-GR" sz="1600" b="1" dirty="0" err="1"/>
              <a:t>Strategy</a:t>
            </a:r>
            <a:r>
              <a:rPr lang="el-GR" sz="1600" b="1" dirty="0"/>
              <a:t> </a:t>
            </a:r>
            <a:r>
              <a:rPr lang="el-GR" sz="1600" b="1" dirty="0" err="1" smtClean="0"/>
              <a:t>games</a:t>
            </a:r>
            <a:endParaRPr lang="el-GR" sz="1600" b="1" dirty="0" smtClean="0"/>
          </a:p>
          <a:p>
            <a:endParaRPr lang="en-US" sz="1600" b="1" dirty="0"/>
          </a:p>
          <a:p>
            <a:pPr lvl="0"/>
            <a:r>
              <a:rPr lang="el-GR" sz="1600" i="1" dirty="0"/>
              <a:t>Παιχνίδια στρατηγικής πραγματικού χρόνου πολλών χρηστών-</a:t>
            </a:r>
            <a:r>
              <a:rPr lang="el-GR" sz="1600" i="1" dirty="0" err="1"/>
              <a:t>Massively</a:t>
            </a:r>
            <a:r>
              <a:rPr lang="el-GR" sz="1600" i="1" dirty="0"/>
              <a:t> </a:t>
            </a:r>
            <a:r>
              <a:rPr lang="el-GR" sz="1600" i="1" dirty="0" err="1"/>
              <a:t>multiplayer</a:t>
            </a:r>
            <a:r>
              <a:rPr lang="el-GR" sz="1600" i="1" dirty="0"/>
              <a:t> </a:t>
            </a:r>
            <a:r>
              <a:rPr lang="el-GR" sz="1600" i="1" dirty="0" err="1"/>
              <a:t>online</a:t>
            </a:r>
            <a:r>
              <a:rPr lang="el-GR" sz="1600" i="1" dirty="0"/>
              <a:t> </a:t>
            </a:r>
            <a:r>
              <a:rPr lang="el-GR" sz="1600" i="1" dirty="0" err="1"/>
              <a:t>real-time</a:t>
            </a:r>
            <a:r>
              <a:rPr lang="el-GR" sz="1600" i="1" dirty="0"/>
              <a:t> </a:t>
            </a:r>
            <a:r>
              <a:rPr lang="el-GR" sz="1600" i="1" dirty="0" err="1"/>
              <a:t>strategy</a:t>
            </a:r>
            <a:r>
              <a:rPr lang="el-GR" sz="1600" i="1" dirty="0"/>
              <a:t> </a:t>
            </a:r>
            <a:r>
              <a:rPr lang="el-GR" sz="1600" i="1" dirty="0" err="1"/>
              <a:t>games</a:t>
            </a:r>
            <a:r>
              <a:rPr lang="el-GR" sz="1600" i="1" dirty="0"/>
              <a:t> (MMORTS</a:t>
            </a:r>
            <a:r>
              <a:rPr lang="el-GR" sz="1600" dirty="0"/>
              <a:t>): Η διαφοροποίηση από την παραπάνω κατηγορία είναι ότι δίνεται η δυνατότητα συμμετοχής πολλών χρηστών, διαδικτυακά.</a:t>
            </a:r>
            <a:endParaRPr lang="en-US" sz="1600" dirty="0"/>
          </a:p>
          <a:p>
            <a:r>
              <a:rPr lang="el-GR" sz="1600" i="1" dirty="0"/>
              <a:t> </a:t>
            </a:r>
            <a:endParaRPr lang="en-US" sz="1600" dirty="0"/>
          </a:p>
          <a:p>
            <a:pPr lvl="0"/>
            <a:r>
              <a:rPr lang="el-GR" sz="1600" i="1" dirty="0"/>
              <a:t>Παιχνίδια τακτικής πραγματικού χρόνου-Real-</a:t>
            </a:r>
            <a:r>
              <a:rPr lang="el-GR" sz="1600" i="1" dirty="0" err="1"/>
              <a:t>time</a:t>
            </a:r>
            <a:r>
              <a:rPr lang="el-GR" sz="1600" i="1" dirty="0"/>
              <a:t> </a:t>
            </a:r>
            <a:r>
              <a:rPr lang="el-GR" sz="1600" i="1" dirty="0" err="1"/>
              <a:t>tactics</a:t>
            </a:r>
            <a:r>
              <a:rPr lang="el-GR" sz="1600" dirty="0"/>
              <a:t>: Τα παιχνίδια αυτής της </a:t>
            </a:r>
            <a:r>
              <a:rPr lang="el-GR" sz="1600" dirty="0" err="1"/>
              <a:t>υπο</a:t>
            </a:r>
            <a:r>
              <a:rPr lang="el-GR" sz="1600" dirty="0"/>
              <a:t>-κατηγορίας έχουν χαρακτηριστικά προσομοίωσής και παιχνιδιών πολέμου. Εστιάζουν περισσότερο στα θέματα πολέμου, παρά στην εκμετάλλευση πόρων και στην οικονομική διαχείριση.</a:t>
            </a:r>
            <a:r>
              <a:rPr lang="el-GR" sz="1600" i="1" dirty="0"/>
              <a:t> </a:t>
            </a:r>
            <a:endParaRPr lang="en-US" sz="1600" dirty="0"/>
          </a:p>
          <a:p>
            <a:r>
              <a:rPr lang="el-GR" sz="1600" dirty="0"/>
              <a:t> </a:t>
            </a:r>
            <a:endParaRPr lang="en-US" sz="1600" dirty="0"/>
          </a:p>
        </p:txBody>
      </p:sp>
    </p:spTree>
    <p:extLst>
      <p:ext uri="{BB962C8B-B14F-4D97-AF65-F5344CB8AC3E}">
        <p14:creationId xmlns:p14="http://schemas.microsoft.com/office/powerpoint/2010/main" xmlns="" val="20971444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1815882"/>
          </a:xfrm>
          <a:prstGeom prst="rect">
            <a:avLst/>
          </a:prstGeom>
        </p:spPr>
        <p:txBody>
          <a:bodyPr wrap="square">
            <a:spAutoFit/>
          </a:bodyPr>
          <a:lstStyle/>
          <a:p>
            <a:r>
              <a:rPr lang="el-GR" sz="1600" b="1" dirty="0"/>
              <a:t>Παιχνίδια στρατηγικής-</a:t>
            </a:r>
            <a:r>
              <a:rPr lang="el-GR" sz="1600" b="1" dirty="0" err="1"/>
              <a:t>Strategy</a:t>
            </a:r>
            <a:r>
              <a:rPr lang="el-GR" sz="1600" b="1" dirty="0"/>
              <a:t> </a:t>
            </a:r>
            <a:r>
              <a:rPr lang="el-GR" sz="1600" b="1" dirty="0" err="1" smtClean="0"/>
              <a:t>games</a:t>
            </a:r>
            <a:endParaRPr lang="el-GR" sz="1600" b="1" dirty="0" smtClean="0"/>
          </a:p>
          <a:p>
            <a:endParaRPr lang="en-US" sz="1600" b="1" dirty="0"/>
          </a:p>
          <a:p>
            <a:pPr lvl="0"/>
            <a:r>
              <a:rPr lang="el-GR" sz="1600" i="1" dirty="0"/>
              <a:t>Παιχνίδια υπεράσπισης πύργου-</a:t>
            </a:r>
            <a:r>
              <a:rPr lang="el-GR" sz="1600" i="1" dirty="0" err="1"/>
              <a:t>Tower</a:t>
            </a:r>
            <a:r>
              <a:rPr lang="el-GR" sz="1600" i="1" dirty="0"/>
              <a:t> </a:t>
            </a:r>
            <a:r>
              <a:rPr lang="el-GR" sz="1600" i="1" dirty="0" err="1"/>
              <a:t>defense</a:t>
            </a:r>
            <a:r>
              <a:rPr lang="el-GR" sz="1600" i="1" dirty="0"/>
              <a:t> </a:t>
            </a:r>
            <a:r>
              <a:rPr lang="el-GR" sz="1600" i="1" dirty="0" err="1"/>
              <a:t>games</a:t>
            </a:r>
            <a:r>
              <a:rPr lang="el-GR" sz="1600" dirty="0"/>
              <a:t>: Τα παιχνίδια αυτά έχουν απλή διάταξη και απλό </a:t>
            </a:r>
            <a:r>
              <a:rPr lang="el-GR" sz="1600" dirty="0" err="1"/>
              <a:t>Gameplay</a:t>
            </a:r>
            <a:r>
              <a:rPr lang="el-GR" sz="1600" dirty="0"/>
              <a:t>. Οι αντίπαλοι, που ελέγχονται από τον υπολογιστή, κινούνται σε ένα προκαθορισμένο μονοπάτι. Ο παίκτης τοποθετεί κατά μήκος της διαδρομής πύργους με σκοπό να τους εξολοθρεύσει ή για να τους εμποδίσει. Με τα χρήματα που συγκεντρώνει ο παίκτης για κάθε αντίπαλο που σκοτώνει, μπορεί να αγοράσει αναβαθμίσεις των πύργων, πιο ισχυρά όπλα, κτλ.</a:t>
            </a:r>
            <a:endParaRPr lang="en-US" sz="1600" dirty="0"/>
          </a:p>
        </p:txBody>
      </p:sp>
      <p:pic>
        <p:nvPicPr>
          <p:cNvPr id="6" name="Picture 5" descr="http://www.maclife.com/files/imagecache/futureus_imagegallery_fullsize/gallery/kingdomrush_1.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54252" y="3228658"/>
            <a:ext cx="5832648" cy="3584718"/>
          </a:xfrm>
          <a:prstGeom prst="rect">
            <a:avLst/>
          </a:prstGeom>
          <a:noFill/>
          <a:ln>
            <a:noFill/>
          </a:ln>
        </p:spPr>
      </p:pic>
    </p:spTree>
    <p:extLst>
      <p:ext uri="{BB962C8B-B14F-4D97-AF65-F5344CB8AC3E}">
        <p14:creationId xmlns:p14="http://schemas.microsoft.com/office/powerpoint/2010/main" xmlns="" val="38555443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800767"/>
          </a:xfrm>
          <a:prstGeom prst="rect">
            <a:avLst/>
          </a:prstGeom>
        </p:spPr>
        <p:txBody>
          <a:bodyPr wrap="square">
            <a:spAutoFit/>
          </a:bodyPr>
          <a:lstStyle/>
          <a:p>
            <a:r>
              <a:rPr lang="el-GR" sz="1600" b="1" dirty="0"/>
              <a:t>Παιχνίδια στρατηγικής-</a:t>
            </a:r>
            <a:r>
              <a:rPr lang="el-GR" sz="1600" b="1" dirty="0" err="1"/>
              <a:t>Strategy</a:t>
            </a:r>
            <a:r>
              <a:rPr lang="el-GR" sz="1600" b="1" dirty="0"/>
              <a:t> </a:t>
            </a:r>
            <a:r>
              <a:rPr lang="el-GR" sz="1600" b="1" dirty="0" err="1" smtClean="0"/>
              <a:t>games</a:t>
            </a:r>
            <a:endParaRPr lang="el-GR" sz="1600" b="1" dirty="0" smtClean="0"/>
          </a:p>
          <a:p>
            <a:endParaRPr lang="en-US" sz="1600" b="1" dirty="0"/>
          </a:p>
          <a:p>
            <a:pPr lvl="0"/>
            <a:r>
              <a:rPr lang="el-GR" sz="1600" i="1" dirty="0"/>
              <a:t>Παιχνίδια στρατηγικής με γύρους-</a:t>
            </a:r>
            <a:r>
              <a:rPr lang="el-GR" sz="1600" i="1" dirty="0" err="1"/>
              <a:t>Turn</a:t>
            </a:r>
            <a:r>
              <a:rPr lang="el-GR" sz="1600" i="1" dirty="0"/>
              <a:t>-</a:t>
            </a:r>
            <a:r>
              <a:rPr lang="el-GR" sz="1600" i="1" dirty="0" err="1"/>
              <a:t>based</a:t>
            </a:r>
            <a:r>
              <a:rPr lang="el-GR" sz="1600" i="1" dirty="0"/>
              <a:t> </a:t>
            </a:r>
            <a:r>
              <a:rPr lang="el-GR" sz="1600" i="1" dirty="0" err="1"/>
              <a:t>strategy</a:t>
            </a:r>
            <a:r>
              <a:rPr lang="el-GR" sz="1600" i="1" dirty="0"/>
              <a:t> </a:t>
            </a:r>
            <a:r>
              <a:rPr lang="el-GR" sz="1600" i="1" dirty="0" err="1"/>
              <a:t>games</a:t>
            </a:r>
            <a:r>
              <a:rPr lang="el-GR" sz="1600" dirty="0"/>
              <a:t>: Σε αρκετά παιχνίδια αυτού του είδους, ο παίκτης έχει περιορισμένο αριθμό κινήσεων τις οποίες μπορεί να εκτελέσουν οι μονάδες του, πριν έρθει η σειρά του επόμενου παίκτη. Σε άλλα, ο κάθε παίκτης προετοιμάζει τις κινήσεις του και στη συνέχεια ο υπολογιστής τις εκτελεί συνολικά και προκύπτει το αποτέλεσμα της σύγκρουσης. Αυτή η περίπτωση αποτελεί νέα </a:t>
            </a:r>
            <a:r>
              <a:rPr lang="el-GR" sz="1600" dirty="0" err="1"/>
              <a:t>υπο</a:t>
            </a:r>
            <a:r>
              <a:rPr lang="el-GR" sz="1600" dirty="0"/>
              <a:t>-κατηγορία, χωρίς επίσημο ακόμα όνομα, αλλά με επικρατέστερο το  </a:t>
            </a:r>
            <a:r>
              <a:rPr lang="el-GR" sz="1600" dirty="0" err="1"/>
              <a:t>Simultaneous</a:t>
            </a:r>
            <a:r>
              <a:rPr lang="el-GR" sz="1600" dirty="0"/>
              <a:t> </a:t>
            </a:r>
            <a:r>
              <a:rPr lang="el-GR" sz="1600" dirty="0" err="1"/>
              <a:t>Turn-based</a:t>
            </a:r>
            <a:r>
              <a:rPr lang="el-GR" sz="1600" dirty="0"/>
              <a:t> </a:t>
            </a:r>
            <a:r>
              <a:rPr lang="el-GR" sz="1600" dirty="0" err="1"/>
              <a:t>Strategy</a:t>
            </a:r>
            <a:r>
              <a:rPr lang="el-GR" sz="1600" dirty="0"/>
              <a:t> </a:t>
            </a:r>
            <a:r>
              <a:rPr lang="el-GR" sz="1600" dirty="0" err="1"/>
              <a:t>Games</a:t>
            </a:r>
            <a:r>
              <a:rPr lang="el-GR" sz="1600" dirty="0"/>
              <a:t>.</a:t>
            </a:r>
            <a:endParaRPr lang="en-US" sz="1600" dirty="0"/>
          </a:p>
          <a:p>
            <a:r>
              <a:rPr lang="el-GR" sz="1600" i="1" dirty="0"/>
              <a:t> </a:t>
            </a:r>
            <a:endParaRPr lang="en-US" sz="1600" dirty="0"/>
          </a:p>
          <a:p>
            <a:pPr lvl="0"/>
            <a:r>
              <a:rPr lang="el-GR" sz="1600" i="1" dirty="0"/>
              <a:t>Παιχνίδια τακτικής με γύρους-</a:t>
            </a:r>
            <a:r>
              <a:rPr lang="el-GR" sz="1600" i="1" dirty="0" err="1"/>
              <a:t>Turn</a:t>
            </a:r>
            <a:r>
              <a:rPr lang="el-GR" sz="1600" i="1" dirty="0"/>
              <a:t>-</a:t>
            </a:r>
            <a:r>
              <a:rPr lang="el-GR" sz="1600" i="1" dirty="0" err="1"/>
              <a:t>based</a:t>
            </a:r>
            <a:r>
              <a:rPr lang="el-GR" sz="1600" i="1" dirty="0"/>
              <a:t> </a:t>
            </a:r>
            <a:r>
              <a:rPr lang="el-GR" sz="1600" i="1" dirty="0" err="1"/>
              <a:t>tactics</a:t>
            </a:r>
            <a:r>
              <a:rPr lang="el-GR" sz="1600" i="1" dirty="0"/>
              <a:t> </a:t>
            </a:r>
            <a:r>
              <a:rPr lang="el-GR" sz="1600" i="1" dirty="0" err="1"/>
              <a:t>games</a:t>
            </a:r>
            <a:r>
              <a:rPr lang="el-GR" sz="1600" dirty="0"/>
              <a:t>: Χαρακτηριστικό αυτών των παιχνιδιών είναι ότι ο παίκτης πρέπει να ολοκληρώσει τις αποστολές του με ότι μονάδες του δίνονται από την αρχή.</a:t>
            </a:r>
            <a:endParaRPr lang="en-US" sz="1600" dirty="0"/>
          </a:p>
        </p:txBody>
      </p:sp>
    </p:spTree>
    <p:extLst>
      <p:ext uri="{BB962C8B-B14F-4D97-AF65-F5344CB8AC3E}">
        <p14:creationId xmlns:p14="http://schemas.microsoft.com/office/powerpoint/2010/main" xmlns="" val="27698963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1077218"/>
          </a:xfrm>
          <a:prstGeom prst="rect">
            <a:avLst/>
          </a:prstGeom>
        </p:spPr>
        <p:txBody>
          <a:bodyPr wrap="square">
            <a:spAutoFit/>
          </a:bodyPr>
          <a:lstStyle/>
          <a:p>
            <a:r>
              <a:rPr lang="el-GR" sz="1600" b="1" dirty="0"/>
              <a:t>Παιχνίδια στρατηγικής-</a:t>
            </a:r>
            <a:r>
              <a:rPr lang="el-GR" sz="1600" b="1" dirty="0" err="1"/>
              <a:t>Strategy</a:t>
            </a:r>
            <a:r>
              <a:rPr lang="el-GR" sz="1600" b="1" dirty="0"/>
              <a:t> </a:t>
            </a:r>
            <a:r>
              <a:rPr lang="el-GR" sz="1600" b="1" dirty="0" err="1" smtClean="0"/>
              <a:t>games</a:t>
            </a:r>
            <a:endParaRPr lang="el-GR" sz="1600" b="1" dirty="0" smtClean="0"/>
          </a:p>
          <a:p>
            <a:endParaRPr lang="en-US" sz="1600" b="1" dirty="0"/>
          </a:p>
          <a:p>
            <a:pPr lvl="0"/>
            <a:r>
              <a:rPr lang="el-GR" sz="1600" i="1" dirty="0"/>
              <a:t>Παιχνίδια πολέμου-</a:t>
            </a:r>
            <a:r>
              <a:rPr lang="el-GR" sz="1600" i="1" dirty="0" err="1"/>
              <a:t>Wargames</a:t>
            </a:r>
            <a:r>
              <a:rPr lang="el-GR" sz="1600" dirty="0"/>
              <a:t>: Εστιάζουν στην τακτική και τη στρατηγική του πολέμου πάνω σε χάρτη. </a:t>
            </a:r>
            <a:endParaRPr lang="en-US" sz="1600" dirty="0"/>
          </a:p>
          <a:p>
            <a:r>
              <a:rPr lang="el-GR" sz="1600" dirty="0"/>
              <a:t> </a:t>
            </a:r>
            <a:endParaRPr lang="en-US" sz="1600" dirty="0"/>
          </a:p>
        </p:txBody>
      </p:sp>
      <p:pic>
        <p:nvPicPr>
          <p:cNvPr id="6" name="Picture 5" descr="http://api.ning.com/files/iR4UwpWUy9NGFUsrsJOKt-rqVfXplDiqz369J4TLqgsnybQJ082w9KU2V49-EQa2/jena.jpg"/>
          <p:cNvPicPr/>
          <p:nvPr/>
        </p:nvPicPr>
        <p:blipFill>
          <a:blip r:embed="rId2">
            <a:extLst>
              <a:ext uri="{28A0092B-C50C-407E-A947-70E740481C1C}">
                <a14:useLocalDpi xmlns:a14="http://schemas.microsoft.com/office/drawing/2010/main" xmlns="" val="0"/>
              </a:ext>
            </a:extLst>
          </a:blip>
          <a:srcRect/>
          <a:stretch>
            <a:fillRect/>
          </a:stretch>
        </p:blipFill>
        <p:spPr bwMode="auto">
          <a:xfrm>
            <a:off x="3731895" y="2489993"/>
            <a:ext cx="5674885" cy="3783807"/>
          </a:xfrm>
          <a:prstGeom prst="rect">
            <a:avLst/>
          </a:prstGeom>
          <a:noFill/>
          <a:ln>
            <a:noFill/>
          </a:ln>
        </p:spPr>
      </p:pic>
    </p:spTree>
    <p:extLst>
      <p:ext uri="{BB962C8B-B14F-4D97-AF65-F5344CB8AC3E}">
        <p14:creationId xmlns:p14="http://schemas.microsoft.com/office/powerpoint/2010/main" xmlns="" val="26090977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308324"/>
          </a:xfrm>
          <a:prstGeom prst="rect">
            <a:avLst/>
          </a:prstGeom>
        </p:spPr>
        <p:txBody>
          <a:bodyPr wrap="square">
            <a:spAutoFit/>
          </a:bodyPr>
          <a:lstStyle/>
          <a:p>
            <a:r>
              <a:rPr lang="el-GR" sz="1600" b="1" dirty="0"/>
              <a:t>Παιχνίδια αθλημάτων-</a:t>
            </a:r>
            <a:r>
              <a:rPr lang="el-GR" sz="1600" b="1" dirty="0" err="1"/>
              <a:t>Sports</a:t>
            </a:r>
            <a:r>
              <a:rPr lang="el-GR" sz="1600" b="1" dirty="0"/>
              <a:t> </a:t>
            </a:r>
            <a:r>
              <a:rPr lang="el-GR" sz="1600" b="1" dirty="0" err="1" smtClean="0"/>
              <a:t>games</a:t>
            </a:r>
            <a:endParaRPr lang="el-GR" sz="1600" b="1" dirty="0" smtClean="0"/>
          </a:p>
          <a:p>
            <a:endParaRPr lang="en-US" sz="1600" b="1" dirty="0"/>
          </a:p>
          <a:p>
            <a:r>
              <a:rPr lang="el-GR" sz="1600" dirty="0"/>
              <a:t>Αυτή η κατηγορία παιχνιδιών αφορά σχεδόν </a:t>
            </a:r>
            <a:r>
              <a:rPr lang="el-GR" sz="1600" dirty="0" smtClean="0"/>
              <a:t>όλα </a:t>
            </a:r>
            <a:r>
              <a:rPr lang="el-GR" sz="1600" dirty="0"/>
              <a:t>τα αθλήματα και παίζονται είτε με έναν παίκτη εναντίον του υπολογιστή είτε μεταξύ πολλών παικτών. Κάποια παιχνίδια προσομοιώνουν τον τρόπο που γίνεται ένα αγώνισμα, ενώ άλλα εστιάζουν στη στρατηγική που υπάρχει πίσω από κάποιο άθλημα, όπως το   </a:t>
            </a:r>
            <a:r>
              <a:rPr lang="en-US" sz="1600" dirty="0"/>
              <a:t>Championship Manager</a:t>
            </a:r>
            <a:r>
              <a:rPr lang="el-GR" sz="1600" dirty="0"/>
              <a:t>, όπου ο παίκτης αναλαμβάνει το ρόλο του προπονητή μίας ομάδας ποδοσφαίρου.  Σχεδόν όλα τα παιχνίδια αυτής της κατηγορίας εμπίπτουν και σε άλλες κατηγορίες, όπως για παράδειγμα, ένα παιχνίδι μποξ, που είναι άθλημα, μπορεί να χαρακτηριστεί και ως παιχνίδι δράσης. </a:t>
            </a:r>
            <a:endParaRPr lang="en-US" sz="1600" dirty="0"/>
          </a:p>
          <a:p>
            <a:r>
              <a:rPr lang="el-GR" sz="1600" dirty="0"/>
              <a:t> </a:t>
            </a:r>
            <a:endParaRPr lang="en-US" sz="1600" dirty="0"/>
          </a:p>
        </p:txBody>
      </p:sp>
    </p:spTree>
    <p:extLst>
      <p:ext uri="{BB962C8B-B14F-4D97-AF65-F5344CB8AC3E}">
        <p14:creationId xmlns:p14="http://schemas.microsoft.com/office/powerpoint/2010/main" xmlns="" val="5955785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062103"/>
          </a:xfrm>
          <a:prstGeom prst="rect">
            <a:avLst/>
          </a:prstGeom>
        </p:spPr>
        <p:txBody>
          <a:bodyPr wrap="square">
            <a:spAutoFit/>
          </a:bodyPr>
          <a:lstStyle/>
          <a:p>
            <a:r>
              <a:rPr lang="el-GR" sz="1600" b="1" dirty="0"/>
              <a:t>Άλλες σημαντικές κατηγορίες παιχνιδιών</a:t>
            </a:r>
            <a:endParaRPr lang="en-US" sz="1600" b="1" dirty="0"/>
          </a:p>
          <a:p>
            <a:r>
              <a:rPr lang="el-GR" sz="1600" dirty="0"/>
              <a:t> </a:t>
            </a:r>
            <a:endParaRPr lang="en-US" sz="1600" dirty="0"/>
          </a:p>
          <a:p>
            <a:pPr lvl="0"/>
            <a:r>
              <a:rPr lang="el-GR" sz="1600" i="1" dirty="0"/>
              <a:t>Διαδικτυακά παιχνίδια πολλών χρηστών-</a:t>
            </a:r>
            <a:r>
              <a:rPr lang="el-GR" sz="1600" i="1" dirty="0" err="1"/>
              <a:t>Massively</a:t>
            </a:r>
            <a:r>
              <a:rPr lang="el-GR" sz="1600" i="1" dirty="0"/>
              <a:t> </a:t>
            </a:r>
            <a:r>
              <a:rPr lang="el-GR" sz="1600" i="1" dirty="0" err="1"/>
              <a:t>Multiplayer</a:t>
            </a:r>
            <a:r>
              <a:rPr lang="el-GR" sz="1600" i="1" dirty="0"/>
              <a:t> </a:t>
            </a:r>
            <a:r>
              <a:rPr lang="el-GR" sz="1600" i="1" dirty="0" err="1"/>
              <a:t>Online</a:t>
            </a:r>
            <a:r>
              <a:rPr lang="el-GR" sz="1600" i="1" dirty="0"/>
              <a:t> </a:t>
            </a:r>
            <a:r>
              <a:rPr lang="el-GR" sz="1600" i="1" dirty="0" err="1"/>
              <a:t>Games</a:t>
            </a:r>
            <a:r>
              <a:rPr lang="el-GR" sz="1600" i="1" dirty="0"/>
              <a:t> (</a:t>
            </a:r>
            <a:r>
              <a:rPr lang="el-GR" sz="1600" i="1" dirty="0" err="1"/>
              <a:t>MMOGs</a:t>
            </a:r>
            <a:r>
              <a:rPr lang="el-GR" sz="1600" dirty="0"/>
              <a:t>): Είναι παιχνίδια που υποστηρίζουν πολύ μεγάλο αριθμό χρηστών. Αναγκαστικά παίζονται από το Διαδίκτυο. Σε κάποια, ο εικονικός τους κόσμος μεταβάλλεται ανάλογα με τις ενέργειες των παικτών. Σε άλλα, ο κόσμος παραμένει αμετάβλητος και οι παίκτες απλά συναγωνίζονται ο ένας τον άλλον. Η κατηγορία αυτή περιλαμβάνει παιχνίδια που ανήκουν σε άλλες κατηγορίες, με κοινό όμως χαρακτηριστικό τη μαζικότητα και τη διαδικτυακή εκτέλεση.</a:t>
            </a:r>
            <a:endParaRPr lang="en-US" sz="1600" dirty="0"/>
          </a:p>
        </p:txBody>
      </p:sp>
      <p:pic>
        <p:nvPicPr>
          <p:cNvPr id="6" name="Picture 5" descr="http://www.virtualmatt.org/wp-content/uploads/2014/01/Lineage2privatestores.jpg"/>
          <p:cNvPicPr/>
          <p:nvPr/>
        </p:nvPicPr>
        <p:blipFill>
          <a:blip r:embed="rId2">
            <a:extLst>
              <a:ext uri="{28A0092B-C50C-407E-A947-70E740481C1C}">
                <a14:useLocalDpi xmlns:a14="http://schemas.microsoft.com/office/drawing/2010/main" xmlns="" val="0"/>
              </a:ext>
            </a:extLst>
          </a:blip>
          <a:srcRect/>
          <a:stretch>
            <a:fillRect/>
          </a:stretch>
        </p:blipFill>
        <p:spPr bwMode="auto">
          <a:xfrm>
            <a:off x="3718148" y="3356992"/>
            <a:ext cx="5328592" cy="3307434"/>
          </a:xfrm>
          <a:prstGeom prst="rect">
            <a:avLst/>
          </a:prstGeom>
          <a:noFill/>
          <a:ln>
            <a:noFill/>
          </a:ln>
        </p:spPr>
      </p:pic>
    </p:spTree>
    <p:extLst>
      <p:ext uri="{BB962C8B-B14F-4D97-AF65-F5344CB8AC3E}">
        <p14:creationId xmlns:p14="http://schemas.microsoft.com/office/powerpoint/2010/main" xmlns="" val="28939188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000" dirty="0" smtClean="0"/>
              <a:t>Στην 1</a:t>
            </a:r>
            <a:r>
              <a:rPr lang="el-GR" sz="2000" baseline="30000" dirty="0" smtClean="0"/>
              <a:t>η</a:t>
            </a:r>
            <a:r>
              <a:rPr lang="el-GR" sz="2000" dirty="0"/>
              <a:t> διάλεξη, επισημάνθηκε η αξία του παιχνιδιού και δόθηκε ο ορισμός του ηλεκτρονικού παιχνιδιού. Εντοπίστηκαν οι βασικές διαφορές αναλογικών και ψηφιακών παιχνιδιών: Τα κλασσικά παιχνίδια είναι κατά βάση </a:t>
            </a:r>
            <a:r>
              <a:rPr lang="el-GR" sz="2000" dirty="0" smtClean="0"/>
              <a:t>αφαιρετικά, στα </a:t>
            </a:r>
            <a:r>
              <a:rPr lang="el-GR" sz="2000" dirty="0"/>
              <a:t>ψηφιακά μπορεί να μην υπάρχει κανένα </a:t>
            </a:r>
            <a:r>
              <a:rPr lang="el-GR" sz="2000" dirty="0" smtClean="0"/>
              <a:t>αποτέλεσμα ούτε </a:t>
            </a:r>
            <a:r>
              <a:rPr lang="el-GR" sz="2000" dirty="0"/>
              <a:t>καν </a:t>
            </a:r>
            <a:r>
              <a:rPr lang="el-GR" sz="2000" dirty="0" smtClean="0"/>
              <a:t>στόχοι και η </a:t>
            </a:r>
            <a:r>
              <a:rPr lang="el-GR" sz="2000" dirty="0" err="1" smtClean="0"/>
              <a:t>η</a:t>
            </a:r>
            <a:r>
              <a:rPr lang="el-GR" sz="2000" dirty="0" smtClean="0"/>
              <a:t> </a:t>
            </a:r>
            <a:r>
              <a:rPr lang="el-GR" sz="2000" dirty="0"/>
              <a:t>δυνατότητα παραβίασης των κανόνων στα ηλεκτρονικά </a:t>
            </a:r>
            <a:r>
              <a:rPr lang="el-GR" sz="2000" dirty="0" smtClean="0"/>
              <a:t>παιχνίδια.</a:t>
            </a:r>
          </a:p>
          <a:p>
            <a:pPr marL="0" indent="0">
              <a:buNone/>
            </a:pPr>
            <a:endParaRPr lang="el-GR" sz="2000" dirty="0" smtClean="0"/>
          </a:p>
          <a:p>
            <a:pPr marL="0" indent="0">
              <a:buNone/>
            </a:pPr>
            <a:r>
              <a:rPr lang="el-GR" sz="2000" dirty="0"/>
              <a:t>Αναλύθηκαν τα ηλεκτρονικά </a:t>
            </a:r>
            <a:r>
              <a:rPr lang="el-GR" sz="2000" dirty="0" smtClean="0"/>
              <a:t>παιχνίδια </a:t>
            </a:r>
            <a:r>
              <a:rPr lang="el-GR" sz="2000" dirty="0"/>
              <a:t>τόσο </a:t>
            </a:r>
            <a:r>
              <a:rPr lang="el-GR" sz="2000" dirty="0" smtClean="0"/>
              <a:t>ως </a:t>
            </a:r>
            <a:r>
              <a:rPr lang="el-GR" sz="2000" dirty="0"/>
              <a:t>μέσο </a:t>
            </a:r>
            <a:r>
              <a:rPr lang="el-GR" sz="2000" dirty="0" smtClean="0"/>
              <a:t>όσο και </a:t>
            </a:r>
            <a:r>
              <a:rPr lang="el-GR" sz="2000" dirty="0"/>
              <a:t>ως </a:t>
            </a:r>
            <a:r>
              <a:rPr lang="el-GR" sz="2000" dirty="0" smtClean="0"/>
              <a:t>σύστημα και παρουσιάστηκε η διαφορετική τοποθέτηση των </a:t>
            </a:r>
            <a:r>
              <a:rPr lang="el-GR" sz="2000" dirty="0" err="1" smtClean="0"/>
              <a:t>αφηγηματολόγων</a:t>
            </a:r>
            <a:r>
              <a:rPr lang="el-GR" sz="2000" dirty="0" smtClean="0"/>
              <a:t> και των </a:t>
            </a:r>
            <a:r>
              <a:rPr lang="el-GR" sz="2000" dirty="0" err="1" smtClean="0"/>
              <a:t>παιχνιδολόγων</a:t>
            </a:r>
            <a:r>
              <a:rPr lang="el-GR" sz="2000" dirty="0" smtClean="0"/>
              <a:t> (</a:t>
            </a:r>
            <a:r>
              <a:rPr lang="el-GR" sz="2000" dirty="0" err="1" smtClean="0"/>
              <a:t>narratology</a:t>
            </a:r>
            <a:r>
              <a:rPr lang="el-GR" sz="2000" dirty="0" smtClean="0"/>
              <a:t> </a:t>
            </a:r>
            <a:r>
              <a:rPr lang="en-US" sz="2000" dirty="0" smtClean="0"/>
              <a:t>Vs </a:t>
            </a:r>
            <a:r>
              <a:rPr lang="el-GR" sz="2000" dirty="0" err="1" smtClean="0"/>
              <a:t>ludology</a:t>
            </a:r>
            <a:r>
              <a:rPr lang="en-US" sz="2000" dirty="0" smtClean="0"/>
              <a:t>)</a:t>
            </a:r>
            <a:r>
              <a:rPr lang="el-GR" sz="2000" dirty="0" smtClean="0"/>
              <a:t>.</a:t>
            </a:r>
          </a:p>
          <a:p>
            <a:pPr marL="0" indent="0">
              <a:buNone/>
            </a:pPr>
            <a:endParaRPr lang="el-GR" sz="2000" dirty="0" smtClean="0"/>
          </a:p>
          <a:p>
            <a:pPr marL="0" indent="0">
              <a:buNone/>
            </a:pPr>
            <a:r>
              <a:rPr lang="el-GR" sz="2000" dirty="0"/>
              <a:t>Παρουσιάστηκε η δομή των ηλεκτρονικών παιχνιδιών: </a:t>
            </a:r>
            <a:r>
              <a:rPr lang="el-GR" sz="2000" dirty="0" smtClean="0"/>
              <a:t>Κανόνες, Σκοποί </a:t>
            </a:r>
            <a:r>
              <a:rPr lang="el-GR" sz="2000" dirty="0"/>
              <a:t>και </a:t>
            </a:r>
            <a:r>
              <a:rPr lang="el-GR" sz="2000" dirty="0" smtClean="0"/>
              <a:t>στόχοι, Έκβαση </a:t>
            </a:r>
            <a:r>
              <a:rPr lang="el-GR" sz="2000" dirty="0"/>
              <a:t>και </a:t>
            </a:r>
            <a:r>
              <a:rPr lang="el-GR" sz="2000" dirty="0" smtClean="0"/>
              <a:t>ανάδραση, Σύγκρουση/ανταγωνισμός/πρόκληση/αντιπαράθεση, </a:t>
            </a:r>
            <a:r>
              <a:rPr lang="el-GR" sz="2000" dirty="0" err="1" smtClean="0"/>
              <a:t>Διάδραση</a:t>
            </a:r>
            <a:r>
              <a:rPr lang="el-GR" sz="2000" dirty="0" smtClean="0"/>
              <a:t>, Σενάριο</a:t>
            </a:r>
            <a:endParaRPr lang="en-US" sz="2000" dirty="0"/>
          </a:p>
          <a:p>
            <a:pPr marL="0" indent="0">
              <a:buNone/>
            </a:pPr>
            <a:r>
              <a:rPr lang="el-GR" sz="2000" dirty="0" smtClean="0"/>
              <a:t> </a:t>
            </a:r>
            <a:endParaRPr lang="el-GR" sz="2000" dirty="0"/>
          </a:p>
          <a:p>
            <a:pPr marL="0" indent="0">
              <a:buNone/>
            </a:pPr>
            <a:r>
              <a:rPr lang="el-GR" sz="2000" dirty="0" smtClean="0"/>
              <a:t> </a:t>
            </a:r>
          </a:p>
          <a:p>
            <a:pPr marL="0" indent="0">
              <a:buNone/>
            </a:pPr>
            <a:endParaRPr lang="en-US" sz="20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smtClean="0"/>
              <a:t>Σύνδεση με τα προηγούμενα</a:t>
            </a:r>
            <a:endParaRPr lang="en-US" dirty="0"/>
          </a:p>
        </p:txBody>
      </p:sp>
    </p:spTree>
    <p:extLst>
      <p:ext uri="{BB962C8B-B14F-4D97-AF65-F5344CB8AC3E}">
        <p14:creationId xmlns:p14="http://schemas.microsoft.com/office/powerpoint/2010/main" xmlns="" val="42058639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308324"/>
          </a:xfrm>
          <a:prstGeom prst="rect">
            <a:avLst/>
          </a:prstGeom>
        </p:spPr>
        <p:txBody>
          <a:bodyPr wrap="square">
            <a:spAutoFit/>
          </a:bodyPr>
          <a:lstStyle/>
          <a:p>
            <a:r>
              <a:rPr lang="el-GR" sz="1600" b="1" dirty="0"/>
              <a:t>Άλλες σημαντικές κατηγορίες παιχνιδιών</a:t>
            </a:r>
            <a:endParaRPr lang="en-US" sz="1600" b="1" dirty="0"/>
          </a:p>
          <a:p>
            <a:r>
              <a:rPr lang="el-GR" sz="1600" dirty="0"/>
              <a:t> </a:t>
            </a:r>
            <a:endParaRPr lang="en-US" sz="1600" dirty="0"/>
          </a:p>
          <a:p>
            <a:pPr lvl="0"/>
            <a:r>
              <a:rPr lang="el-GR" sz="1600" i="1" dirty="0"/>
              <a:t>Ανέμελα παιχνίδια-</a:t>
            </a:r>
            <a:r>
              <a:rPr lang="el-GR" sz="1600" i="1" dirty="0" err="1"/>
              <a:t>Casual</a:t>
            </a:r>
            <a:r>
              <a:rPr lang="el-GR" sz="1600" i="1" dirty="0"/>
              <a:t> </a:t>
            </a:r>
            <a:r>
              <a:rPr lang="el-GR" sz="1600" i="1" dirty="0" err="1"/>
              <a:t>games</a:t>
            </a:r>
            <a:r>
              <a:rPr lang="el-GR" sz="1600" dirty="0"/>
              <a:t>: Ανεξάρτητα από το </a:t>
            </a:r>
            <a:r>
              <a:rPr lang="el-GR" sz="1600" dirty="0" err="1"/>
              <a:t>Gameplay</a:t>
            </a:r>
            <a:r>
              <a:rPr lang="el-GR" sz="1600" dirty="0"/>
              <a:t> τους, τα παιχνίδια αυτά απευθύνονται σε όσους δεν επιθυμούν να αφιερώσουν ώρα και να καταβάλουν κόπο παίζοντας. Ο σκοπός τους είναι ο χρήστης να περάσει ευχάριστα λίγη ώρα και να ξεκουραστεί. Έχουν πολύ λίγες απαιτήσεις ώστε ο παίκτης να κάνει πρόοδο και να περάσει γρήγορα σε επόμενα επίπεδα, </a:t>
            </a:r>
            <a:r>
              <a:rPr lang="el-GR" sz="1600" dirty="0" err="1"/>
              <a:t>ανταμειβόμενος</a:t>
            </a:r>
            <a:r>
              <a:rPr lang="el-GR" sz="1600" dirty="0"/>
              <a:t> άμεσα και συχνά για κάθε επιτυχία του. Χαρακτηριστικά στοιχεία είναι τέλος, η δυνατότητα να  προσωρινής παύσης του παιχνιδιού, αλλά η δυνατότητα συνέχισής του σε κάποια άλλη στιγμή.</a:t>
            </a:r>
            <a:endParaRPr lang="en-US" sz="1600" dirty="0"/>
          </a:p>
          <a:p>
            <a:r>
              <a:rPr lang="el-GR" sz="1600" dirty="0"/>
              <a:t> </a:t>
            </a:r>
            <a:endParaRPr lang="en-US" sz="1600" dirty="0"/>
          </a:p>
        </p:txBody>
      </p:sp>
      <p:pic>
        <p:nvPicPr>
          <p:cNvPr id="7" name="Picture 6" descr="http://takegame.com/logical/pictures/bejeweled23.jpg"/>
          <p:cNvPicPr/>
          <p:nvPr/>
        </p:nvPicPr>
        <p:blipFill>
          <a:blip r:embed="rId2">
            <a:extLst>
              <a:ext uri="{28A0092B-C50C-407E-A947-70E740481C1C}">
                <a14:useLocalDpi xmlns:a14="http://schemas.microsoft.com/office/drawing/2010/main" xmlns="" val="0"/>
              </a:ext>
            </a:extLst>
          </a:blip>
          <a:srcRect/>
          <a:stretch>
            <a:fillRect/>
          </a:stretch>
        </p:blipFill>
        <p:spPr bwMode="auto">
          <a:xfrm>
            <a:off x="7030516" y="3444876"/>
            <a:ext cx="4244148" cy="3219550"/>
          </a:xfrm>
          <a:prstGeom prst="rect">
            <a:avLst/>
          </a:prstGeom>
          <a:noFill/>
          <a:ln>
            <a:noFill/>
          </a:ln>
        </p:spPr>
      </p:pic>
    </p:spTree>
    <p:extLst>
      <p:ext uri="{BB962C8B-B14F-4D97-AF65-F5344CB8AC3E}">
        <p14:creationId xmlns:p14="http://schemas.microsoft.com/office/powerpoint/2010/main" xmlns="" val="1523786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1815882"/>
          </a:xfrm>
          <a:prstGeom prst="rect">
            <a:avLst/>
          </a:prstGeom>
        </p:spPr>
        <p:txBody>
          <a:bodyPr wrap="square">
            <a:spAutoFit/>
          </a:bodyPr>
          <a:lstStyle/>
          <a:p>
            <a:r>
              <a:rPr lang="el-GR" sz="1600" b="1" dirty="0"/>
              <a:t>Άλλες σημαντικές κατηγορίες παιχνιδιών</a:t>
            </a:r>
            <a:endParaRPr lang="en-US" sz="1600" b="1" dirty="0"/>
          </a:p>
          <a:p>
            <a:r>
              <a:rPr lang="el-GR" sz="1600" dirty="0"/>
              <a:t> </a:t>
            </a:r>
            <a:endParaRPr lang="en-US" sz="1600" dirty="0"/>
          </a:p>
          <a:p>
            <a:pPr lvl="0"/>
            <a:r>
              <a:rPr lang="el-GR" sz="1600" i="1" dirty="0"/>
              <a:t>Παιχνίδια μουσικής-</a:t>
            </a:r>
            <a:r>
              <a:rPr lang="el-GR" sz="1600" i="1" dirty="0" err="1"/>
              <a:t>Music</a:t>
            </a:r>
            <a:r>
              <a:rPr lang="el-GR" sz="1600" i="1" dirty="0"/>
              <a:t> </a:t>
            </a:r>
            <a:r>
              <a:rPr lang="el-GR" sz="1600" i="1" dirty="0" err="1"/>
              <a:t>games</a:t>
            </a:r>
            <a:r>
              <a:rPr lang="el-GR" sz="1600" dirty="0"/>
              <a:t>: Προκαλούν τον παίκτη να εκτελέσει μια σειρά κινήσεων ή να παραγάγει συγκεκριμένους ρυθμούς. Σε κάποιες περιπτώσεις χρησιμοποιούνται ειδικές συσκευές, για παράδειγμα ομοίωμα κιθάρας, χαλάκι με αισθητήρες και αισθητήρες καταγραφής κίνησης (Kinect-Xbox), ώστε να παραχθεί ένας μουσικός ρυθμός. </a:t>
            </a:r>
            <a:endParaRPr lang="en-US" sz="1600" dirty="0"/>
          </a:p>
          <a:p>
            <a:r>
              <a:rPr lang="el-GR" sz="1600" dirty="0"/>
              <a:t> </a:t>
            </a:r>
            <a:endParaRPr lang="en-US" sz="1600" dirty="0"/>
          </a:p>
        </p:txBody>
      </p:sp>
      <p:pic>
        <p:nvPicPr>
          <p:cNvPr id="6" name="Picture 5" descr="http://theultimategamer.com/wp-content/uploads/2014/08/guitar20hero20ii_6928.jpg"/>
          <p:cNvPicPr/>
          <p:nvPr/>
        </p:nvPicPr>
        <p:blipFill>
          <a:blip r:embed="rId2">
            <a:extLst>
              <a:ext uri="{28A0092B-C50C-407E-A947-70E740481C1C}">
                <a14:useLocalDpi xmlns:a14="http://schemas.microsoft.com/office/drawing/2010/main" xmlns="" val="0"/>
              </a:ext>
            </a:extLst>
          </a:blip>
          <a:srcRect/>
          <a:stretch>
            <a:fillRect/>
          </a:stretch>
        </p:blipFill>
        <p:spPr bwMode="auto">
          <a:xfrm>
            <a:off x="4582244" y="2780928"/>
            <a:ext cx="4896544" cy="3672408"/>
          </a:xfrm>
          <a:prstGeom prst="rect">
            <a:avLst/>
          </a:prstGeom>
          <a:noFill/>
          <a:ln>
            <a:noFill/>
          </a:ln>
        </p:spPr>
      </p:pic>
    </p:spTree>
    <p:extLst>
      <p:ext uri="{BB962C8B-B14F-4D97-AF65-F5344CB8AC3E}">
        <p14:creationId xmlns:p14="http://schemas.microsoft.com/office/powerpoint/2010/main" xmlns="" val="38963705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1323439"/>
          </a:xfrm>
          <a:prstGeom prst="rect">
            <a:avLst/>
          </a:prstGeom>
        </p:spPr>
        <p:txBody>
          <a:bodyPr wrap="square">
            <a:spAutoFit/>
          </a:bodyPr>
          <a:lstStyle/>
          <a:p>
            <a:r>
              <a:rPr lang="el-GR" sz="1600" b="1" dirty="0"/>
              <a:t>Άλλες σημαντικές κατηγορίες παιχνιδιών</a:t>
            </a:r>
            <a:endParaRPr lang="en-US" sz="1600" b="1" dirty="0"/>
          </a:p>
          <a:p>
            <a:r>
              <a:rPr lang="el-GR" sz="1600" dirty="0"/>
              <a:t> </a:t>
            </a:r>
            <a:endParaRPr lang="en-US" sz="1600" dirty="0"/>
          </a:p>
          <a:p>
            <a:pPr lvl="0"/>
            <a:r>
              <a:rPr lang="el-GR" sz="1600" i="1" dirty="0" err="1"/>
              <a:t>Party</a:t>
            </a:r>
            <a:r>
              <a:rPr lang="el-GR" sz="1600" i="1" dirty="0"/>
              <a:t> </a:t>
            </a:r>
            <a:r>
              <a:rPr lang="el-GR" sz="1600" i="1" dirty="0" err="1"/>
              <a:t>games</a:t>
            </a:r>
            <a:r>
              <a:rPr lang="el-GR" sz="1600" dirty="0"/>
              <a:t>: Είναι παιχνίδια πολλών χρηστών. Αποτελούνται από </a:t>
            </a:r>
            <a:r>
              <a:rPr lang="el-GR" sz="1600" dirty="0" err="1"/>
              <a:t>mini</a:t>
            </a:r>
            <a:r>
              <a:rPr lang="el-GR" sz="1600" dirty="0"/>
              <a:t> </a:t>
            </a:r>
            <a:r>
              <a:rPr lang="el-GR" sz="1600" dirty="0" err="1"/>
              <a:t>games</a:t>
            </a:r>
            <a:r>
              <a:rPr lang="el-GR" sz="1600" dirty="0"/>
              <a:t> που συνήθως ολοκληρώνονται πολύ γρήγορα, ώστε να υπάρχει ποικιλία.</a:t>
            </a:r>
            <a:endParaRPr lang="en-US" sz="1600" dirty="0"/>
          </a:p>
          <a:p>
            <a:r>
              <a:rPr lang="el-GR" sz="1600" dirty="0"/>
              <a:t> </a:t>
            </a:r>
            <a:endParaRPr lang="en-US" sz="1600" dirty="0"/>
          </a:p>
        </p:txBody>
      </p:sp>
      <p:pic>
        <p:nvPicPr>
          <p:cNvPr id="7" name="Picture 6" descr="http://static.gamesradar.com/images/mb/GamesRadar/us/Games/C/Crash%20Boom%20Bang/Everything%20Else/CBB_OBS_1--screenshot_large.jpg"/>
          <p:cNvPicPr/>
          <p:nvPr/>
        </p:nvPicPr>
        <p:blipFill>
          <a:blip r:embed="rId2">
            <a:extLst>
              <a:ext uri="{28A0092B-C50C-407E-A947-70E740481C1C}">
                <a14:useLocalDpi xmlns:a14="http://schemas.microsoft.com/office/drawing/2010/main" xmlns="" val="0"/>
              </a:ext>
            </a:extLst>
          </a:blip>
          <a:srcRect/>
          <a:stretch>
            <a:fillRect/>
          </a:stretch>
        </p:blipFill>
        <p:spPr bwMode="auto">
          <a:xfrm>
            <a:off x="3836988" y="2736214"/>
            <a:ext cx="5137744" cy="3928211"/>
          </a:xfrm>
          <a:prstGeom prst="rect">
            <a:avLst/>
          </a:prstGeom>
          <a:noFill/>
          <a:ln>
            <a:noFill/>
          </a:ln>
        </p:spPr>
      </p:pic>
    </p:spTree>
    <p:extLst>
      <p:ext uri="{BB962C8B-B14F-4D97-AF65-F5344CB8AC3E}">
        <p14:creationId xmlns:p14="http://schemas.microsoft.com/office/powerpoint/2010/main" xmlns="" val="33513964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1815882"/>
          </a:xfrm>
          <a:prstGeom prst="rect">
            <a:avLst/>
          </a:prstGeom>
        </p:spPr>
        <p:txBody>
          <a:bodyPr wrap="square">
            <a:spAutoFit/>
          </a:bodyPr>
          <a:lstStyle/>
          <a:p>
            <a:r>
              <a:rPr lang="el-GR" sz="1600" b="1" dirty="0"/>
              <a:t>Άλλες σημαντικές κατηγορίες παιχνιδιών</a:t>
            </a:r>
            <a:endParaRPr lang="en-US" sz="1600" b="1" dirty="0"/>
          </a:p>
          <a:p>
            <a:r>
              <a:rPr lang="el-GR" sz="1600" dirty="0"/>
              <a:t> </a:t>
            </a:r>
            <a:endParaRPr lang="en-US" sz="1600" dirty="0"/>
          </a:p>
          <a:p>
            <a:pPr lvl="0"/>
            <a:r>
              <a:rPr lang="el-GR" sz="1600" i="1" dirty="0"/>
              <a:t>Παιχνίδια προγραμματισμού-</a:t>
            </a:r>
            <a:r>
              <a:rPr lang="el-GR" sz="1600" i="1" dirty="0" err="1"/>
              <a:t>Programming</a:t>
            </a:r>
            <a:r>
              <a:rPr lang="el-GR" sz="1600" i="1" dirty="0"/>
              <a:t> </a:t>
            </a:r>
            <a:r>
              <a:rPr lang="el-GR" sz="1600" i="1" dirty="0" err="1"/>
              <a:t>games</a:t>
            </a:r>
            <a:r>
              <a:rPr lang="el-GR" sz="1600" dirty="0"/>
              <a:t>: Σε αυτά ο παίκτης πρέπει να γράψει κώδικα σε μια γλώσσα προγραμματισμού, έτσι ώστε να ελέγχει τις κινήσεις και τις ενέργειες του ήρωα. Για παράδειγμα, στο </a:t>
            </a:r>
            <a:r>
              <a:rPr lang="el-GR" sz="1600" dirty="0" err="1"/>
              <a:t>SpaceChem</a:t>
            </a:r>
            <a:r>
              <a:rPr lang="el-GR" sz="1600" dirty="0"/>
              <a:t>, ο παίκτης πρέπει να σχεδιάσει κυκλώματα, ώστε να παραχθούν χημικές ενώσεις από πρώτες ύλες.</a:t>
            </a:r>
            <a:endParaRPr lang="en-US" sz="1600" dirty="0"/>
          </a:p>
          <a:p>
            <a:r>
              <a:rPr lang="el-GR" sz="1600" dirty="0"/>
              <a:t> </a:t>
            </a:r>
            <a:endParaRPr lang="en-US" sz="1600" dirty="0"/>
          </a:p>
        </p:txBody>
      </p:sp>
      <p:pic>
        <p:nvPicPr>
          <p:cNvPr id="6" name="Picture 2" descr="http://l.j-factor.com/gifs/SpaceChem.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5374332" y="2870938"/>
            <a:ext cx="5001072" cy="37508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33429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1077218"/>
          </a:xfrm>
          <a:prstGeom prst="rect">
            <a:avLst/>
          </a:prstGeom>
        </p:spPr>
        <p:txBody>
          <a:bodyPr wrap="square">
            <a:spAutoFit/>
          </a:bodyPr>
          <a:lstStyle/>
          <a:p>
            <a:r>
              <a:rPr lang="el-GR" sz="1600" b="1" dirty="0"/>
              <a:t>Άλλες σημαντικές κατηγορίες παιχνιδιών</a:t>
            </a:r>
            <a:endParaRPr lang="en-US" sz="1600" b="1" dirty="0"/>
          </a:p>
          <a:p>
            <a:r>
              <a:rPr lang="el-GR" sz="1600" dirty="0"/>
              <a:t> </a:t>
            </a:r>
            <a:endParaRPr lang="en-US" sz="1600" dirty="0"/>
          </a:p>
          <a:p>
            <a:pPr lvl="0"/>
            <a:r>
              <a:rPr lang="el-GR" sz="1600" i="1" dirty="0"/>
              <a:t>Παιχνίδια γρίφων-</a:t>
            </a:r>
            <a:r>
              <a:rPr lang="el-GR" sz="1600" i="1" dirty="0" err="1"/>
              <a:t>Puzzle</a:t>
            </a:r>
            <a:r>
              <a:rPr lang="el-GR" sz="1600" i="1" dirty="0"/>
              <a:t> </a:t>
            </a:r>
            <a:r>
              <a:rPr lang="el-GR" sz="1600" i="1" dirty="0" err="1"/>
              <a:t>games</a:t>
            </a:r>
            <a:r>
              <a:rPr lang="el-GR" sz="1600" dirty="0"/>
              <a:t>: Περιλαμβάνουν λογικούς γρίφους ή περιπλάνηση σε λαβύρινθους με διάφορα εμπόδια που η το ξεπέρασμά τους απαιτεί σκέψη. Το </a:t>
            </a:r>
            <a:r>
              <a:rPr lang="el-GR" sz="1600" dirty="0" err="1"/>
              <a:t>Tetris</a:t>
            </a:r>
            <a:r>
              <a:rPr lang="el-GR" sz="1600" dirty="0"/>
              <a:t> θεωρείται ότι καθιέρωσε αυτό το είδος.</a:t>
            </a:r>
            <a:endParaRPr lang="en-US" sz="1600" dirty="0"/>
          </a:p>
        </p:txBody>
      </p:sp>
      <p:pic>
        <p:nvPicPr>
          <p:cNvPr id="7" name="Picture 6" descr="http://tetrisow-a.akamaihd.net/data5_0_0_1/images/promo_ads/homepage_slideshow/homepage_mono.png"/>
          <p:cNvPicPr/>
          <p:nvPr/>
        </p:nvPicPr>
        <p:blipFill>
          <a:blip r:embed="rId2">
            <a:extLst>
              <a:ext uri="{28A0092B-C50C-407E-A947-70E740481C1C}">
                <a14:useLocalDpi xmlns:a14="http://schemas.microsoft.com/office/drawing/2010/main" xmlns="" val="0"/>
              </a:ext>
            </a:extLst>
          </a:blip>
          <a:srcRect/>
          <a:stretch>
            <a:fillRect/>
          </a:stretch>
        </p:blipFill>
        <p:spPr bwMode="auto">
          <a:xfrm>
            <a:off x="3006356" y="2798242"/>
            <a:ext cx="6904480" cy="3295054"/>
          </a:xfrm>
          <a:prstGeom prst="rect">
            <a:avLst/>
          </a:prstGeom>
          <a:noFill/>
          <a:ln>
            <a:noFill/>
          </a:ln>
        </p:spPr>
      </p:pic>
    </p:spTree>
    <p:extLst>
      <p:ext uri="{BB962C8B-B14F-4D97-AF65-F5344CB8AC3E}">
        <p14:creationId xmlns:p14="http://schemas.microsoft.com/office/powerpoint/2010/main" xmlns="" val="18384974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1323439"/>
          </a:xfrm>
          <a:prstGeom prst="rect">
            <a:avLst/>
          </a:prstGeom>
        </p:spPr>
        <p:txBody>
          <a:bodyPr wrap="square">
            <a:spAutoFit/>
          </a:bodyPr>
          <a:lstStyle/>
          <a:p>
            <a:r>
              <a:rPr lang="el-GR" sz="1600" b="1" dirty="0"/>
              <a:t>Άλλες σημαντικές κατηγορίες παιχνιδιών</a:t>
            </a:r>
            <a:endParaRPr lang="en-US" sz="1600" b="1" dirty="0"/>
          </a:p>
          <a:p>
            <a:r>
              <a:rPr lang="el-GR" sz="1600" dirty="0"/>
              <a:t> </a:t>
            </a:r>
            <a:endParaRPr lang="en-US" sz="1600" dirty="0"/>
          </a:p>
          <a:p>
            <a:pPr lvl="0"/>
            <a:r>
              <a:rPr lang="el-GR" sz="1600" i="1" dirty="0"/>
              <a:t>Παιχνίδια γνώσεων/ερωτήσεων-</a:t>
            </a:r>
            <a:r>
              <a:rPr lang="el-GR" sz="1600" i="1" dirty="0" err="1"/>
              <a:t>Trivia</a:t>
            </a:r>
            <a:r>
              <a:rPr lang="el-GR" sz="1600" i="1" dirty="0"/>
              <a:t> </a:t>
            </a:r>
            <a:r>
              <a:rPr lang="el-GR" sz="1600" i="1" dirty="0" err="1"/>
              <a:t>games</a:t>
            </a:r>
            <a:r>
              <a:rPr lang="el-GR" sz="1600" dirty="0"/>
              <a:t>: Είναι μια κατηγορία παιχνιδιών όπου ο παίκτης πρέπει να απαντήσει σε ερωτήσεις γνώσεων για να κερδίσει πόντους. Η δημοτικότητά τους έχει αυξηθεί σημαντικά λόγω του ότι παίζονται και σε κινητά τηλέφωνα.</a:t>
            </a:r>
            <a:r>
              <a:rPr lang="el-GR" sz="1600" i="1" dirty="0"/>
              <a:t> </a:t>
            </a:r>
            <a:endParaRPr lang="en-US" sz="1600" dirty="0"/>
          </a:p>
        </p:txBody>
      </p:sp>
      <p:pic>
        <p:nvPicPr>
          <p:cNvPr id="6" name="Picture 5" descr="http://2.bp.blogspot.com/-tVD6b0bdUbk/T1ZF3A4QxyI/AAAAAAAAAfM/cej4vxEZTY4/s1600/photo-3q.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02324" y="2760832"/>
            <a:ext cx="5184576" cy="3764512"/>
          </a:xfrm>
          <a:prstGeom prst="rect">
            <a:avLst/>
          </a:prstGeom>
          <a:noFill/>
          <a:ln>
            <a:noFill/>
          </a:ln>
        </p:spPr>
      </p:pic>
    </p:spTree>
    <p:extLst>
      <p:ext uri="{BB962C8B-B14F-4D97-AF65-F5344CB8AC3E}">
        <p14:creationId xmlns:p14="http://schemas.microsoft.com/office/powerpoint/2010/main" xmlns="" val="19684071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2523768"/>
          </a:xfrm>
          <a:prstGeom prst="rect">
            <a:avLst/>
          </a:prstGeom>
        </p:spPr>
        <p:txBody>
          <a:bodyPr wrap="square">
            <a:spAutoFit/>
          </a:bodyPr>
          <a:lstStyle/>
          <a:p>
            <a:r>
              <a:rPr lang="el-GR" sz="1600" b="1" dirty="0"/>
              <a:t>Άλλες σημαντικές κατηγορίες παιχνιδιών</a:t>
            </a:r>
            <a:endParaRPr lang="en-US" sz="1600" b="1" dirty="0"/>
          </a:p>
          <a:p>
            <a:r>
              <a:rPr lang="el-GR" sz="1600" dirty="0"/>
              <a:t> </a:t>
            </a:r>
            <a:endParaRPr lang="en-US" sz="1600" dirty="0"/>
          </a:p>
          <a:p>
            <a:pPr lvl="0"/>
            <a:r>
              <a:rPr lang="el-GR" sz="1400" i="1" dirty="0"/>
              <a:t>Επιτραπέζια παιχνίδια και παιχνίδια με κάρτες-Board </a:t>
            </a:r>
            <a:r>
              <a:rPr lang="el-GR" sz="1400" i="1" dirty="0" err="1"/>
              <a:t>games</a:t>
            </a:r>
            <a:r>
              <a:rPr lang="el-GR" sz="1400" i="1" dirty="0"/>
              <a:t>/</a:t>
            </a:r>
            <a:r>
              <a:rPr lang="el-GR" sz="1400" i="1" dirty="0" err="1"/>
              <a:t>Card</a:t>
            </a:r>
            <a:r>
              <a:rPr lang="el-GR" sz="1400" i="1" dirty="0"/>
              <a:t> </a:t>
            </a:r>
            <a:r>
              <a:rPr lang="el-GR" sz="1400" i="1" dirty="0" err="1"/>
              <a:t>games</a:t>
            </a:r>
            <a:r>
              <a:rPr lang="el-GR" sz="1400" dirty="0"/>
              <a:t>: Είναι η ηλεκτρονική εκδοχή γνωστών επιτραπέζιων παιχνιδιών και παιχνιδιών με κάρτες. </a:t>
            </a:r>
            <a:endParaRPr lang="en-US" sz="1400" dirty="0"/>
          </a:p>
          <a:p>
            <a:r>
              <a:rPr lang="el-GR" sz="1400" i="1" dirty="0"/>
              <a:t> </a:t>
            </a:r>
            <a:endParaRPr lang="en-US" sz="1400" dirty="0"/>
          </a:p>
          <a:p>
            <a:pPr lvl="0"/>
            <a:r>
              <a:rPr lang="el-GR" sz="1400" i="1" dirty="0"/>
              <a:t>Τεμπέλικα παιχνίδια-</a:t>
            </a:r>
            <a:r>
              <a:rPr lang="el-GR" sz="1400" i="1" dirty="0" err="1"/>
              <a:t>Idle</a:t>
            </a:r>
            <a:r>
              <a:rPr lang="el-GR" sz="1400" i="1" dirty="0"/>
              <a:t> </a:t>
            </a:r>
            <a:r>
              <a:rPr lang="el-GR" sz="1400" i="1" dirty="0" err="1"/>
              <a:t>games</a:t>
            </a:r>
            <a:r>
              <a:rPr lang="el-GR" sz="1400" dirty="0"/>
              <a:t>: Το παιχνίδι που σχεδόν καθιέρωσε αυτή την κατηγορία είναι το </a:t>
            </a:r>
            <a:r>
              <a:rPr lang="el-GR" sz="1400" dirty="0" err="1"/>
              <a:t>Cookie</a:t>
            </a:r>
            <a:r>
              <a:rPr lang="el-GR" sz="1400" dirty="0"/>
              <a:t> </a:t>
            </a:r>
            <a:r>
              <a:rPr lang="el-GR" sz="1400" dirty="0" err="1"/>
              <a:t>Clicker</a:t>
            </a:r>
            <a:r>
              <a:rPr lang="el-GR" sz="1400" dirty="0"/>
              <a:t>. Αφορά παιχνίδια στα οποία ο παίκτης πρέπει να κάνει κάτι ασήμαντο, όπως το να </a:t>
            </a:r>
            <a:r>
              <a:rPr lang="el-GR" sz="1400" dirty="0" err="1"/>
              <a:t>κλικάρει</a:t>
            </a:r>
            <a:r>
              <a:rPr lang="el-GR" sz="1400" dirty="0"/>
              <a:t> σε ένα </a:t>
            </a:r>
            <a:r>
              <a:rPr lang="el-GR" sz="1400" dirty="0" err="1"/>
              <a:t>cookie</a:t>
            </a:r>
            <a:r>
              <a:rPr lang="el-GR" sz="1400" dirty="0"/>
              <a:t>. Σταδιακά αποκτά περισσότερες δυνάμεις και αναβαθμίσεις. Απαιτείται ελάχιστη συμμετοχή από τον παίκτη, στην ουσία παίζονται μόνα τους. Από την άλλη πλευρά, αυτή η απλοϊκότητα σε συνδυασμό με τη θετική ενίσχυση (ανταμοιβή με μορφή αναβαθμίσεων) είναι που τα κάνει εξαιρετικά εθιστικά, ο παίκτης έχει την αίσθηση ότι πέτυχε κάτι εξαιρετικά σημαντικό και ωθείται στο να συνεχίζει να παίζει. Από μερικούς, εξαιτίας της απλότητας του σχεδιασμού, θεωρούνται "μη παιχνίδια".</a:t>
            </a:r>
            <a:endParaRPr lang="en-US" sz="1400" dirty="0"/>
          </a:p>
        </p:txBody>
      </p:sp>
      <p:pic>
        <p:nvPicPr>
          <p:cNvPr id="7" name="Picture 6" descr="http://i.ytimg.com/vi/pqnTnDDoFqA/maxresdefault.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6260" y="4059383"/>
            <a:ext cx="4739640" cy="2666365"/>
          </a:xfrm>
          <a:prstGeom prst="rect">
            <a:avLst/>
          </a:prstGeom>
          <a:noFill/>
          <a:ln>
            <a:noFill/>
          </a:ln>
        </p:spPr>
      </p:pic>
    </p:spTree>
    <p:extLst>
      <p:ext uri="{BB962C8B-B14F-4D97-AF65-F5344CB8AC3E}">
        <p14:creationId xmlns:p14="http://schemas.microsoft.com/office/powerpoint/2010/main" xmlns="" val="23662037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549796" y="1160890"/>
            <a:ext cx="10724868" cy="4278094"/>
          </a:xfrm>
          <a:prstGeom prst="rect">
            <a:avLst/>
          </a:prstGeom>
        </p:spPr>
        <p:txBody>
          <a:bodyPr wrap="square">
            <a:spAutoFit/>
          </a:bodyPr>
          <a:lstStyle/>
          <a:p>
            <a:r>
              <a:rPr lang="el-GR" sz="1600" b="1" dirty="0"/>
              <a:t>Κατηγοριοποίηση των παιχνιδιών με βάση τον σκοπό ή το κοινό που </a:t>
            </a:r>
            <a:r>
              <a:rPr lang="el-GR" sz="1600" b="1" dirty="0" smtClean="0"/>
              <a:t>απευθύνονται</a:t>
            </a:r>
          </a:p>
          <a:p>
            <a:endParaRPr lang="en-US" sz="1600" b="1" dirty="0"/>
          </a:p>
          <a:p>
            <a:r>
              <a:rPr lang="el-GR" sz="1600" dirty="0"/>
              <a:t>Όπως αναφέρθηκε, η κατηγοριοποίηση με βάση το κοινό ή τον σκοπό, δεν είναι γενικά παραδεκτή. Εντούτοις, είναι σκόπιμο να παρατεθεί, ως παράδειγμα της δυνατότητας ένταξης των παιχνιδιών σε πολλές κατηγορίες ή της δυνατότητας μια κατηγορία παιχνιδιών να περιλαμβάνει πολλές και διαφορετικές μορφές </a:t>
            </a:r>
            <a:r>
              <a:rPr lang="en-US" sz="1600" dirty="0"/>
              <a:t>Gameplay</a:t>
            </a:r>
            <a:r>
              <a:rPr lang="el-GR" sz="1600" dirty="0"/>
              <a:t>. </a:t>
            </a:r>
            <a:endParaRPr lang="el-GR" sz="1600" dirty="0" smtClean="0"/>
          </a:p>
          <a:p>
            <a:endParaRPr lang="el-GR" sz="1600" dirty="0"/>
          </a:p>
          <a:p>
            <a:pPr lvl="0"/>
            <a:r>
              <a:rPr lang="el-GR" sz="1600" i="1" dirty="0"/>
              <a:t>Διαφημιστικά παιχνίδια-</a:t>
            </a:r>
            <a:r>
              <a:rPr lang="en-US" sz="1600" i="1" dirty="0" err="1"/>
              <a:t>Advergames</a:t>
            </a:r>
            <a:r>
              <a:rPr lang="el-GR" sz="1600" dirty="0"/>
              <a:t> (</a:t>
            </a:r>
            <a:r>
              <a:rPr lang="en-US" sz="1600" dirty="0"/>
              <a:t>Advertisement</a:t>
            </a:r>
            <a:r>
              <a:rPr lang="el-GR" sz="1600" dirty="0"/>
              <a:t>+</a:t>
            </a:r>
            <a:r>
              <a:rPr lang="en-US" sz="1600" dirty="0"/>
              <a:t>Game</a:t>
            </a:r>
            <a:r>
              <a:rPr lang="el-GR" sz="1600" dirty="0"/>
              <a:t>): Στοχεύουν στη διαφήμιση ενός προϊόντος ή υπηρεσίας. Είναι συνήθως παιχνίδια χαμηλού κόστους, διαθέσιμα στο Διαδίκτυο και απλοϊκά στο </a:t>
            </a:r>
            <a:r>
              <a:rPr lang="en-US" sz="1600" dirty="0"/>
              <a:t>Gameplay</a:t>
            </a:r>
            <a:r>
              <a:rPr lang="el-GR" sz="1600" dirty="0"/>
              <a:t> τους.</a:t>
            </a:r>
            <a:endParaRPr lang="en-US" sz="1600" dirty="0"/>
          </a:p>
          <a:p>
            <a:r>
              <a:rPr lang="el-GR" sz="1600" dirty="0"/>
              <a:t> </a:t>
            </a:r>
            <a:endParaRPr lang="en-US" sz="1600" dirty="0"/>
          </a:p>
          <a:p>
            <a:pPr lvl="0"/>
            <a:r>
              <a:rPr lang="el-GR" sz="1600" i="1" dirty="0"/>
              <a:t>Παιχνίδια Τέχνης-</a:t>
            </a:r>
            <a:r>
              <a:rPr lang="en-US" sz="1600" i="1" dirty="0"/>
              <a:t>Art games</a:t>
            </a:r>
            <a:r>
              <a:rPr lang="el-GR" sz="1600" dirty="0"/>
              <a:t>: Έχουν ξεχωριστή αισθητική, μη συμβατική εμφάνιση ή περίπλοκο σχεδιασμό. </a:t>
            </a:r>
            <a:endParaRPr lang="en-US" sz="1600" dirty="0"/>
          </a:p>
          <a:p>
            <a:r>
              <a:rPr lang="el-GR" sz="1600" dirty="0"/>
              <a:t> </a:t>
            </a:r>
            <a:endParaRPr lang="en-US" sz="1600" dirty="0"/>
          </a:p>
          <a:p>
            <a:pPr lvl="0"/>
            <a:r>
              <a:rPr lang="el-GR" sz="1600" i="1" dirty="0"/>
              <a:t>Πρόχειρα παιχνίδια-</a:t>
            </a:r>
            <a:r>
              <a:rPr lang="en-US" sz="1600" i="1" dirty="0"/>
              <a:t>Casual games</a:t>
            </a:r>
            <a:r>
              <a:rPr lang="el-GR" sz="1600" dirty="0"/>
              <a:t>: Έχουν πολύ απλούς κανόνες ή τεχνική παιξίματος ή στρατηγικής. Η καμπύλη εκμάθηση είναι πολύ μικρή. Βασικός τους στόχος είναι ο χρήστης να "περνά το χρόνο του" χωρίς να προβληματίζεται ιδιαίτερα. </a:t>
            </a:r>
            <a:endParaRPr lang="en-US" sz="1600" dirty="0"/>
          </a:p>
          <a:p>
            <a:r>
              <a:rPr lang="el-GR" sz="1600" dirty="0"/>
              <a:t> </a:t>
            </a:r>
            <a:endParaRPr lang="en-US" sz="1600" dirty="0"/>
          </a:p>
        </p:txBody>
      </p:sp>
    </p:spTree>
    <p:extLst>
      <p:ext uri="{BB962C8B-B14F-4D97-AF65-F5344CB8AC3E}">
        <p14:creationId xmlns:p14="http://schemas.microsoft.com/office/powerpoint/2010/main" xmlns="" val="20415205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549796" y="1160890"/>
            <a:ext cx="10724868" cy="4278094"/>
          </a:xfrm>
          <a:prstGeom prst="rect">
            <a:avLst/>
          </a:prstGeom>
        </p:spPr>
        <p:txBody>
          <a:bodyPr wrap="square">
            <a:spAutoFit/>
          </a:bodyPr>
          <a:lstStyle/>
          <a:p>
            <a:pPr lvl="0"/>
            <a:r>
              <a:rPr lang="el-GR" sz="1600" i="1" dirty="0" smtClean="0"/>
              <a:t>Χριστιανικά </a:t>
            </a:r>
            <a:r>
              <a:rPr lang="el-GR" sz="1600" i="1" dirty="0"/>
              <a:t>παιχνίδια-</a:t>
            </a:r>
            <a:r>
              <a:rPr lang="en-US" sz="1600" i="1" dirty="0"/>
              <a:t>Christian games</a:t>
            </a:r>
            <a:r>
              <a:rPr lang="el-GR" sz="1600" dirty="0"/>
              <a:t>: Όπως υποδηλώνει το όνομά τους, ο σκοπός τους είναι η διάδοση των χριστιανικών απόψεων και ιδεών.</a:t>
            </a:r>
            <a:endParaRPr lang="en-US" sz="1600" dirty="0"/>
          </a:p>
          <a:p>
            <a:r>
              <a:rPr lang="el-GR" sz="1600" dirty="0"/>
              <a:t> </a:t>
            </a:r>
            <a:endParaRPr lang="en-US" sz="1600" dirty="0"/>
          </a:p>
          <a:p>
            <a:pPr lvl="0"/>
            <a:r>
              <a:rPr lang="el-GR" sz="1600" i="1" dirty="0"/>
              <a:t>Εκπαιδευτικά παιχνίδια-</a:t>
            </a:r>
            <a:r>
              <a:rPr lang="en-US" sz="1600" i="1" dirty="0"/>
              <a:t>Educational games</a:t>
            </a:r>
            <a:r>
              <a:rPr lang="el-GR" sz="1600" dirty="0"/>
              <a:t>: Σκοπός τους είναι η εκπαίδευση του παίκτη. Στοχεύουν σε νεαρότερες ηλικίες (από 3 ετών έως εφήβους). Η κατηγορία αυτή θα αναλυθεί σε </a:t>
            </a:r>
            <a:r>
              <a:rPr lang="el-GR" sz="1600" smtClean="0"/>
              <a:t>επόμενη διάλεξη.</a:t>
            </a:r>
            <a:endParaRPr lang="en-US" sz="1600" dirty="0"/>
          </a:p>
          <a:p>
            <a:r>
              <a:rPr lang="el-GR" sz="1600" dirty="0"/>
              <a:t> </a:t>
            </a:r>
            <a:endParaRPr lang="en-US" sz="1600" dirty="0"/>
          </a:p>
          <a:p>
            <a:pPr lvl="0"/>
            <a:r>
              <a:rPr lang="el-GR" sz="1600" i="1" dirty="0"/>
              <a:t>Ηλεκτρονικά σπορ-</a:t>
            </a:r>
            <a:r>
              <a:rPr lang="en-US" sz="1600" i="1" dirty="0"/>
              <a:t>Electronic sports</a:t>
            </a:r>
            <a:r>
              <a:rPr lang="el-GR" sz="1600" dirty="0"/>
              <a:t>: Είναι συνήθως παιχνίδια πολλών χρηστών. Στοχεύουν στους πιο σκληροπυρηνικούς παίκτες, ακόμα και σε επαγγελματίες παίκτες ηλεκτρονικών παιχνιδιών. </a:t>
            </a:r>
            <a:endParaRPr lang="en-US" sz="1600" dirty="0"/>
          </a:p>
          <a:p>
            <a:r>
              <a:rPr lang="el-GR" sz="1600" dirty="0"/>
              <a:t> </a:t>
            </a:r>
            <a:endParaRPr lang="en-US" sz="1600" dirty="0"/>
          </a:p>
          <a:p>
            <a:pPr lvl="0"/>
            <a:r>
              <a:rPr lang="el-GR" sz="1600" i="1" dirty="0"/>
              <a:t>Παιχνίδια γυμναστικής-</a:t>
            </a:r>
            <a:r>
              <a:rPr lang="en-US" sz="1600" i="1" dirty="0" err="1"/>
              <a:t>Exergames</a:t>
            </a:r>
            <a:r>
              <a:rPr lang="el-GR" sz="1600" dirty="0"/>
              <a:t> (</a:t>
            </a:r>
            <a:r>
              <a:rPr lang="en-US" sz="1600" dirty="0"/>
              <a:t>Exercise</a:t>
            </a:r>
            <a:r>
              <a:rPr lang="el-GR" sz="1600" dirty="0"/>
              <a:t>+</a:t>
            </a:r>
            <a:r>
              <a:rPr lang="en-US" sz="1600" dirty="0"/>
              <a:t>Game</a:t>
            </a:r>
            <a:r>
              <a:rPr lang="el-GR" sz="1600" dirty="0"/>
              <a:t>): Όπως υπονοείται από το όνομά τους, τα παιχνίδια αυτά στοχεύουν στην εκγύμναση του παίκτη. </a:t>
            </a:r>
            <a:endParaRPr lang="en-US" sz="1600" dirty="0"/>
          </a:p>
          <a:p>
            <a:r>
              <a:rPr lang="el-GR" sz="1600" dirty="0"/>
              <a:t> </a:t>
            </a:r>
            <a:endParaRPr lang="en-US" sz="1600" dirty="0"/>
          </a:p>
          <a:p>
            <a:pPr lvl="0"/>
            <a:r>
              <a:rPr lang="el-GR" sz="1600" i="1" dirty="0"/>
              <a:t>Πορνογραφικά παιχνίδια</a:t>
            </a:r>
            <a:r>
              <a:rPr lang="el-GR" sz="1600" dirty="0"/>
              <a:t>: Απευθύνονται σε ενήλικες και προφανώς το περιεχόμενο, οι στόχοι τους και οι ανταμοιβές που περιλαμβάνουν είναι ερωτικής φύσης. </a:t>
            </a:r>
            <a:endParaRPr lang="en-US" sz="1600" dirty="0"/>
          </a:p>
          <a:p>
            <a:r>
              <a:rPr lang="el-GR" sz="1600" dirty="0"/>
              <a:t> </a:t>
            </a:r>
            <a:endParaRPr lang="en-US" sz="1600" dirty="0"/>
          </a:p>
          <a:p>
            <a:pPr lvl="0"/>
            <a:r>
              <a:rPr lang="el-GR" sz="1600" i="1" dirty="0"/>
              <a:t>Σοβαρά παιχνίδια-</a:t>
            </a:r>
            <a:r>
              <a:rPr lang="en-US" sz="1600" i="1" dirty="0"/>
              <a:t>Serious games</a:t>
            </a:r>
            <a:r>
              <a:rPr lang="el-GR" sz="1600" dirty="0"/>
              <a:t>: Βασικός τους στόχος είναι η εκπαίδευση και η εξάσκηση του παίκτη. Τα σοβαρά παιχνίδια θα αναλυθούν εκτενώς σε </a:t>
            </a:r>
            <a:r>
              <a:rPr lang="el-GR" sz="1600" dirty="0" smtClean="0"/>
              <a:t>επόμενη διάλεξη.</a:t>
            </a:r>
            <a:endParaRPr lang="en-US" sz="2000" dirty="0"/>
          </a:p>
        </p:txBody>
      </p:sp>
    </p:spTree>
    <p:extLst>
      <p:ext uri="{BB962C8B-B14F-4D97-AF65-F5344CB8AC3E}">
        <p14:creationId xmlns:p14="http://schemas.microsoft.com/office/powerpoint/2010/main" xmlns="" val="19936596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Παιχνίδια και μάθηση</a:t>
            </a:r>
            <a:endParaRPr lang="en-US" dirty="0"/>
          </a:p>
        </p:txBody>
      </p:sp>
      <p:sp>
        <p:nvSpPr>
          <p:cNvPr id="5" name="Rectangle 4"/>
          <p:cNvSpPr/>
          <p:nvPr/>
        </p:nvSpPr>
        <p:spPr>
          <a:xfrm>
            <a:off x="549796" y="1160890"/>
            <a:ext cx="10724868" cy="1815882"/>
          </a:xfrm>
          <a:prstGeom prst="rect">
            <a:avLst/>
          </a:prstGeom>
        </p:spPr>
        <p:txBody>
          <a:bodyPr wrap="square">
            <a:spAutoFit/>
          </a:bodyPr>
          <a:lstStyle/>
          <a:p>
            <a:r>
              <a:rPr lang="el-GR" sz="1600" dirty="0"/>
              <a:t>Υπάρχει μια τάση να υποτιμάμε το εκπαιδευτικό δυναμικό των παιχνιδιών, καθώς, προβάλλονται στην κοινωνία μας ως μέσο διασκέδασης και ψυχαγωγίας και πιστεύουμε πως δεν μπορούν να μας διδάξουν. Όμως, στη δεκαετία του 1930, κάτι που ξεκίνησε ως ένα διασκεδαστικό παιχνίδι κατέληξε να είναι ένα από τα πιο σημαντικά εκπαιδευτικά εργαλεία του αμερικανικού στρατού. Το </a:t>
            </a:r>
            <a:r>
              <a:rPr lang="el-GR" sz="1600" dirty="0" err="1"/>
              <a:t>Link</a:t>
            </a:r>
            <a:r>
              <a:rPr lang="el-GR" sz="1600" dirty="0"/>
              <a:t> </a:t>
            </a:r>
            <a:r>
              <a:rPr lang="el-GR" sz="1600" dirty="0" err="1"/>
              <a:t>Blue</a:t>
            </a:r>
            <a:r>
              <a:rPr lang="el-GR" sz="1600" dirty="0"/>
              <a:t> </a:t>
            </a:r>
            <a:r>
              <a:rPr lang="el-GR" sz="1600" dirty="0" err="1"/>
              <a:t>Box</a:t>
            </a:r>
            <a:r>
              <a:rPr lang="el-GR" sz="1600" dirty="0"/>
              <a:t> </a:t>
            </a:r>
            <a:r>
              <a:rPr lang="el-GR" sz="1600" dirty="0" err="1"/>
              <a:t>Flight</a:t>
            </a:r>
            <a:r>
              <a:rPr lang="el-GR" sz="1600" dirty="0"/>
              <a:t> </a:t>
            </a:r>
            <a:r>
              <a:rPr lang="el-GR" sz="1600" dirty="0" err="1"/>
              <a:t>Simulation</a:t>
            </a:r>
            <a:r>
              <a:rPr lang="el-GR" sz="1600" dirty="0"/>
              <a:t> χρησιμοποιήθηκε για να εκπαιδεύσει χιλιάδες πιλότους το Δεύτερο Παγκόσμιο Πόλεμο. Σήμερα, τέτοιου είδους παιχνίδια προσομοίωσης είναι τρόπος ζωής για στρατιωτικούς και πιλότους. </a:t>
            </a:r>
            <a:endParaRPr lang="en-US" sz="1600" dirty="0"/>
          </a:p>
          <a:p>
            <a:endParaRPr lang="en-US" sz="1600" dirty="0"/>
          </a:p>
        </p:txBody>
      </p:sp>
      <p:pic>
        <p:nvPicPr>
          <p:cNvPr id="6" name="Picture 5" descr="http://aerotoons.com/blog/wp-content/uploads/2010/10/article_link_outside.jpg"/>
          <p:cNvPicPr/>
          <p:nvPr/>
        </p:nvPicPr>
        <p:blipFill>
          <a:blip r:embed="rId2">
            <a:extLst>
              <a:ext uri="{28A0092B-C50C-407E-A947-70E740481C1C}">
                <a14:useLocalDpi xmlns:a14="http://schemas.microsoft.com/office/drawing/2010/main" xmlns="" val="0"/>
              </a:ext>
            </a:extLst>
          </a:blip>
          <a:srcRect/>
          <a:stretch>
            <a:fillRect/>
          </a:stretch>
        </p:blipFill>
        <p:spPr bwMode="auto">
          <a:xfrm>
            <a:off x="4870276" y="2780928"/>
            <a:ext cx="4464496" cy="3960440"/>
          </a:xfrm>
          <a:prstGeom prst="rect">
            <a:avLst/>
          </a:prstGeom>
          <a:noFill/>
          <a:ln>
            <a:noFill/>
          </a:ln>
        </p:spPr>
      </p:pic>
    </p:spTree>
    <p:extLst>
      <p:ext uri="{BB962C8B-B14F-4D97-AF65-F5344CB8AC3E}">
        <p14:creationId xmlns:p14="http://schemas.microsoft.com/office/powerpoint/2010/main" xmlns="" val="6697468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Σύνδεση με τα προηγούμενα</a:t>
            </a:r>
            <a:endParaRPr lang="en-US" dirty="0"/>
          </a:p>
        </p:txBody>
      </p:sp>
      <p:sp>
        <p:nvSpPr>
          <p:cNvPr id="5" name="Rectangle 4"/>
          <p:cNvSpPr/>
          <p:nvPr/>
        </p:nvSpPr>
        <p:spPr>
          <a:xfrm>
            <a:off x="672872" y="1412776"/>
            <a:ext cx="10724868" cy="4198072"/>
          </a:xfrm>
          <a:prstGeom prst="rect">
            <a:avLst/>
          </a:prstGeom>
        </p:spPr>
        <p:txBody>
          <a:bodyPr wrap="square">
            <a:spAutoFit/>
          </a:bodyPr>
          <a:lstStyle/>
          <a:p>
            <a:pPr>
              <a:lnSpc>
                <a:spcPct val="90000"/>
              </a:lnSpc>
              <a:spcBef>
                <a:spcPts val="1600"/>
              </a:spcBef>
              <a:buClr>
                <a:schemeClr val="accent1"/>
              </a:buClr>
              <a:buSzPct val="90000"/>
            </a:pPr>
            <a:r>
              <a:rPr lang="el-GR" sz="1800" dirty="0" smtClean="0"/>
              <a:t>Αναλύθηκε ο όρος </a:t>
            </a:r>
            <a:r>
              <a:rPr lang="en-US" sz="1800" dirty="0" smtClean="0"/>
              <a:t>Core/Game Mechanics</a:t>
            </a:r>
            <a:r>
              <a:rPr lang="el-GR" sz="1800" dirty="0" smtClean="0"/>
              <a:t> και παρουσιάστηκαν οι βασικές του κατηγορίες: Γύροι-</a:t>
            </a:r>
            <a:r>
              <a:rPr lang="en-US" sz="1800" dirty="0" smtClean="0"/>
              <a:t>Turns</a:t>
            </a:r>
            <a:r>
              <a:rPr lang="el-GR" sz="1800" dirty="0" smtClean="0"/>
              <a:t>, Πόντοι/Βαθμοί ενέργειας/δράσης-</a:t>
            </a:r>
            <a:r>
              <a:rPr lang="en-US" sz="1800" dirty="0"/>
              <a:t>Action </a:t>
            </a:r>
            <a:r>
              <a:rPr lang="en-US" sz="1800" dirty="0" smtClean="0"/>
              <a:t>points</a:t>
            </a:r>
            <a:r>
              <a:rPr lang="el-GR" sz="1800" dirty="0" smtClean="0"/>
              <a:t>, Δημοπρασία/Στοίχημα-</a:t>
            </a:r>
            <a:r>
              <a:rPr lang="en-US" sz="1800" dirty="0" smtClean="0"/>
              <a:t>Auction/Bids</a:t>
            </a:r>
            <a:r>
              <a:rPr lang="el-GR" sz="1800" dirty="0" smtClean="0"/>
              <a:t>, Κάρτες-</a:t>
            </a:r>
            <a:r>
              <a:rPr lang="en-US" sz="1800" dirty="0" smtClean="0"/>
              <a:t>Cards</a:t>
            </a:r>
            <a:r>
              <a:rPr lang="el-GR" sz="1800" dirty="0" smtClean="0"/>
              <a:t>, Σύλληψη/Εξάλειψη-</a:t>
            </a:r>
            <a:r>
              <a:rPr lang="en-US" sz="1800" dirty="0" smtClean="0"/>
              <a:t>Capture/Eliminate</a:t>
            </a:r>
            <a:r>
              <a:rPr lang="el-GR" sz="1800" dirty="0" smtClean="0"/>
              <a:t>, Πρόλαβε </a:t>
            </a:r>
            <a:r>
              <a:rPr lang="el-GR" sz="1800" dirty="0"/>
              <a:t>τον προπορευόμενο-</a:t>
            </a:r>
            <a:r>
              <a:rPr lang="en-US" sz="1800" dirty="0" smtClean="0"/>
              <a:t>Catch-up</a:t>
            </a:r>
            <a:r>
              <a:rPr lang="el-GR" sz="1800" dirty="0" smtClean="0"/>
              <a:t>, Ζάρια-</a:t>
            </a:r>
            <a:r>
              <a:rPr lang="en-US" sz="1800" dirty="0" smtClean="0"/>
              <a:t>Dice</a:t>
            </a:r>
            <a:r>
              <a:rPr lang="el-GR" sz="1800" dirty="0" smtClean="0"/>
              <a:t>, Κίνηση-</a:t>
            </a:r>
            <a:r>
              <a:rPr lang="en-US" sz="1800" dirty="0" smtClean="0"/>
              <a:t>Movement</a:t>
            </a:r>
            <a:r>
              <a:rPr lang="el-GR" sz="1800" dirty="0" smtClean="0"/>
              <a:t>, Διαχείριση </a:t>
            </a:r>
            <a:r>
              <a:rPr lang="el-GR" sz="1800" dirty="0"/>
              <a:t>πόρων-</a:t>
            </a:r>
            <a:r>
              <a:rPr lang="en-US" sz="1800" dirty="0"/>
              <a:t>Resource </a:t>
            </a:r>
            <a:r>
              <a:rPr lang="en-US" sz="1800" dirty="0" smtClean="0"/>
              <a:t>Management</a:t>
            </a:r>
            <a:r>
              <a:rPr lang="el-GR" sz="1800" dirty="0" smtClean="0"/>
              <a:t>, Ρίσκο </a:t>
            </a:r>
            <a:r>
              <a:rPr lang="el-GR" sz="1800" dirty="0"/>
              <a:t>και ανταμοιβή-</a:t>
            </a:r>
            <a:r>
              <a:rPr lang="en-US" sz="1800" dirty="0"/>
              <a:t>Risk and </a:t>
            </a:r>
            <a:r>
              <a:rPr lang="en-US" sz="1800" dirty="0" smtClean="0"/>
              <a:t>reward</a:t>
            </a:r>
            <a:r>
              <a:rPr lang="el-GR" sz="1800" dirty="0" smtClean="0"/>
              <a:t>, Παιχνίδι </a:t>
            </a:r>
            <a:r>
              <a:rPr lang="el-GR" sz="1800" dirty="0"/>
              <a:t>ρόλων-</a:t>
            </a:r>
            <a:r>
              <a:rPr lang="en-US" sz="1800" dirty="0" smtClean="0"/>
              <a:t>Role-playing</a:t>
            </a:r>
            <a:r>
              <a:rPr lang="el-GR" sz="1800" dirty="0" smtClean="0"/>
              <a:t>, Πλακίδια-</a:t>
            </a:r>
            <a:r>
              <a:rPr lang="en-US" sz="1800" dirty="0" smtClean="0"/>
              <a:t>Tiles</a:t>
            </a:r>
            <a:r>
              <a:rPr lang="el-GR" sz="1800" dirty="0" smtClean="0"/>
              <a:t>, Τοποθέτηση </a:t>
            </a:r>
            <a:r>
              <a:rPr lang="el-GR" sz="1800" dirty="0"/>
              <a:t>εργατών-</a:t>
            </a:r>
            <a:r>
              <a:rPr lang="en-US" sz="1800" dirty="0"/>
              <a:t>Worker </a:t>
            </a:r>
            <a:r>
              <a:rPr lang="en-US" sz="1800" dirty="0" smtClean="0"/>
              <a:t>placement</a:t>
            </a:r>
            <a:endParaRPr lang="el-GR" sz="1800" dirty="0" smtClean="0"/>
          </a:p>
          <a:p>
            <a:pPr>
              <a:lnSpc>
                <a:spcPct val="90000"/>
              </a:lnSpc>
              <a:spcBef>
                <a:spcPts val="1600"/>
              </a:spcBef>
              <a:buClr>
                <a:schemeClr val="accent1"/>
              </a:buClr>
              <a:buSzPct val="90000"/>
            </a:pPr>
            <a:endParaRPr lang="en-US" sz="1800" dirty="0" smtClean="0"/>
          </a:p>
          <a:p>
            <a:pPr>
              <a:lnSpc>
                <a:spcPct val="90000"/>
              </a:lnSpc>
              <a:spcBef>
                <a:spcPts val="1600"/>
              </a:spcBef>
              <a:buClr>
                <a:schemeClr val="accent1"/>
              </a:buClr>
              <a:buSzPct val="90000"/>
            </a:pPr>
            <a:r>
              <a:rPr lang="el-GR" sz="1800" dirty="0" smtClean="0"/>
              <a:t>Παρουσιάστηκαν οι φάσεις/καταστάσεις στις οποίες μπορεί να μπει ένα παιχνίδι και οι </a:t>
            </a:r>
            <a:r>
              <a:rPr lang="el-GR" sz="1800" dirty="0"/>
              <a:t>μηχανισμοί με τους οποίους ένας παίκτης μπορεί να κερδίσει σε ένα </a:t>
            </a:r>
            <a:r>
              <a:rPr lang="el-GR" sz="1800" dirty="0" smtClean="0"/>
              <a:t>παιχνίδι: Επίτευξη στόχων-</a:t>
            </a:r>
            <a:r>
              <a:rPr lang="el-GR" sz="1800" dirty="0" err="1" smtClean="0"/>
              <a:t>Goals</a:t>
            </a:r>
            <a:r>
              <a:rPr lang="el-GR" sz="1800" dirty="0" smtClean="0"/>
              <a:t>, Αποφυγή </a:t>
            </a:r>
            <a:r>
              <a:rPr lang="el-GR" sz="1800" dirty="0"/>
              <a:t>ήττας-</a:t>
            </a:r>
            <a:r>
              <a:rPr lang="el-GR" sz="1800" dirty="0" err="1"/>
              <a:t>Loss</a:t>
            </a:r>
            <a:r>
              <a:rPr lang="el-GR" sz="1800" dirty="0"/>
              <a:t> </a:t>
            </a:r>
            <a:r>
              <a:rPr lang="el-GR" sz="1800" dirty="0" err="1" smtClean="0"/>
              <a:t>avoidance</a:t>
            </a:r>
            <a:r>
              <a:rPr lang="el-GR" sz="1800" dirty="0" smtClean="0"/>
              <a:t>, Εξάλειψη </a:t>
            </a:r>
            <a:r>
              <a:rPr lang="el-GR" sz="1800" dirty="0"/>
              <a:t>όλων των </a:t>
            </a:r>
            <a:r>
              <a:rPr lang="el-GR" sz="1800" dirty="0" smtClean="0"/>
              <a:t>κομματιών, Επίλυση </a:t>
            </a:r>
            <a:r>
              <a:rPr lang="el-GR" sz="1800" dirty="0"/>
              <a:t>γρίφων-</a:t>
            </a:r>
            <a:r>
              <a:rPr lang="el-GR" sz="1800" dirty="0" err="1"/>
              <a:t>Puzzle</a:t>
            </a:r>
            <a:r>
              <a:rPr lang="el-GR" sz="1800" dirty="0"/>
              <a:t> </a:t>
            </a:r>
            <a:r>
              <a:rPr lang="el-GR" sz="1800" dirty="0" err="1" smtClean="0"/>
              <a:t>guessing</a:t>
            </a:r>
            <a:r>
              <a:rPr lang="el-GR" sz="1800" dirty="0" smtClean="0"/>
              <a:t>, Τερματισμός </a:t>
            </a:r>
            <a:r>
              <a:rPr lang="el-GR" sz="1800" dirty="0"/>
              <a:t>σε </a:t>
            </a:r>
            <a:r>
              <a:rPr lang="el-GR" sz="1800" dirty="0" smtClean="0"/>
              <a:t>αγώνα-</a:t>
            </a:r>
            <a:r>
              <a:rPr lang="el-GR" sz="1800" dirty="0" err="1" smtClean="0"/>
              <a:t>Races</a:t>
            </a:r>
            <a:r>
              <a:rPr lang="el-GR" sz="1800" dirty="0" smtClean="0"/>
              <a:t>, Οικοδόμηση-</a:t>
            </a:r>
            <a:r>
              <a:rPr lang="el-GR" sz="1800" dirty="0" err="1" smtClean="0"/>
              <a:t>Structure</a:t>
            </a:r>
            <a:r>
              <a:rPr lang="el-GR" sz="1800" dirty="0" smtClean="0"/>
              <a:t> </a:t>
            </a:r>
            <a:r>
              <a:rPr lang="el-GR" sz="1800" dirty="0" err="1" smtClean="0"/>
              <a:t>building</a:t>
            </a:r>
            <a:r>
              <a:rPr lang="el-GR" sz="1800" dirty="0" smtClean="0"/>
              <a:t>, Έλεγχος </a:t>
            </a:r>
            <a:r>
              <a:rPr lang="el-GR" sz="1800" dirty="0"/>
              <a:t>περιοχής-</a:t>
            </a:r>
            <a:r>
              <a:rPr lang="el-GR" sz="1800" dirty="0" err="1"/>
              <a:t>Territory</a:t>
            </a:r>
            <a:r>
              <a:rPr lang="el-GR" sz="1800" dirty="0"/>
              <a:t> </a:t>
            </a:r>
            <a:r>
              <a:rPr lang="el-GR" sz="1800" dirty="0" err="1" smtClean="0"/>
              <a:t>control</a:t>
            </a:r>
            <a:r>
              <a:rPr lang="el-GR" sz="1800" dirty="0" smtClean="0"/>
              <a:t>, Βαθμοί </a:t>
            </a:r>
            <a:r>
              <a:rPr lang="el-GR" sz="1800" dirty="0"/>
              <a:t>νίκης-</a:t>
            </a:r>
            <a:r>
              <a:rPr lang="el-GR" sz="1800" dirty="0" err="1"/>
              <a:t>Victory</a:t>
            </a:r>
            <a:r>
              <a:rPr lang="el-GR" sz="1800" dirty="0"/>
              <a:t> </a:t>
            </a:r>
            <a:r>
              <a:rPr lang="el-GR" sz="1800" dirty="0" err="1" smtClean="0"/>
              <a:t>points</a:t>
            </a:r>
            <a:r>
              <a:rPr lang="el-GR" sz="1800" dirty="0" smtClean="0"/>
              <a:t> και Συνδυαστικές </a:t>
            </a:r>
            <a:r>
              <a:rPr lang="el-GR" sz="1800" dirty="0"/>
              <a:t>συνθήκες νίκης-</a:t>
            </a:r>
            <a:r>
              <a:rPr lang="el-GR" sz="1800" dirty="0" err="1"/>
              <a:t>Combination</a:t>
            </a:r>
            <a:r>
              <a:rPr lang="el-GR" sz="1800" dirty="0"/>
              <a:t> </a:t>
            </a:r>
            <a:r>
              <a:rPr lang="el-GR" sz="1800" dirty="0" err="1" smtClean="0"/>
              <a:t>conditions</a:t>
            </a:r>
            <a:endParaRPr lang="el-GR" sz="1800" dirty="0" smtClean="0"/>
          </a:p>
          <a:p>
            <a:pPr>
              <a:lnSpc>
                <a:spcPct val="90000"/>
              </a:lnSpc>
              <a:spcBef>
                <a:spcPts val="1600"/>
              </a:spcBef>
              <a:buClr>
                <a:schemeClr val="accent1"/>
              </a:buClr>
              <a:buSzPct val="90000"/>
            </a:pPr>
            <a:endParaRPr lang="el-GR" sz="1800" dirty="0" smtClean="0"/>
          </a:p>
        </p:txBody>
      </p:sp>
    </p:spTree>
    <p:extLst>
      <p:ext uri="{BB962C8B-B14F-4D97-AF65-F5344CB8AC3E}">
        <p14:creationId xmlns:p14="http://schemas.microsoft.com/office/powerpoint/2010/main" xmlns="" val="35335879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Παιχνίδια και μάθηση</a:t>
            </a:r>
            <a:endParaRPr lang="en-US" dirty="0"/>
          </a:p>
        </p:txBody>
      </p:sp>
      <p:sp>
        <p:nvSpPr>
          <p:cNvPr id="5" name="Rectangle 4"/>
          <p:cNvSpPr/>
          <p:nvPr/>
        </p:nvSpPr>
        <p:spPr>
          <a:xfrm>
            <a:off x="549796" y="1160890"/>
            <a:ext cx="10724868" cy="2800767"/>
          </a:xfrm>
          <a:prstGeom prst="rect">
            <a:avLst/>
          </a:prstGeom>
        </p:spPr>
        <p:txBody>
          <a:bodyPr wrap="square">
            <a:spAutoFit/>
          </a:bodyPr>
          <a:lstStyle/>
          <a:p>
            <a:r>
              <a:rPr lang="el-GR" sz="1600" dirty="0"/>
              <a:t>Όπως αναφέρθηκε σε προηγούμενο </a:t>
            </a:r>
            <a:r>
              <a:rPr lang="el-GR" sz="1600" dirty="0" smtClean="0"/>
              <a:t>σημείο, </a:t>
            </a:r>
            <a:r>
              <a:rPr lang="el-GR" sz="1600" dirty="0"/>
              <a:t>υπάρχει έντονο ερευνητικό ενδιαφέρον στο τι μαθαίνει κάποιος παίζοντας ηλεκτρονικά παιχνίδια και στο πώς οι σχεδιαστικές αρχές, το </a:t>
            </a:r>
            <a:r>
              <a:rPr lang="el-GR" sz="1600" dirty="0" err="1"/>
              <a:t>Gameplay</a:t>
            </a:r>
            <a:r>
              <a:rPr lang="el-GR" sz="1600" dirty="0"/>
              <a:t>, τα </a:t>
            </a:r>
            <a:r>
              <a:rPr lang="el-GR" sz="1600" dirty="0" err="1"/>
              <a:t>Game</a:t>
            </a:r>
            <a:r>
              <a:rPr lang="el-GR" sz="1600" dirty="0"/>
              <a:t> </a:t>
            </a:r>
            <a:r>
              <a:rPr lang="el-GR" sz="1600" dirty="0" err="1"/>
              <a:t>mechanics</a:t>
            </a:r>
            <a:r>
              <a:rPr lang="el-GR" sz="1600" dirty="0"/>
              <a:t>, αλλά ακόμα και οι διαδικτυακές κοινότητες μπορούν να χρησιμοποιηθούν στην ανάπτυξη νέων μαθησιακών περιβαλλόντων που στηρίζονται στα παιχνίδια. </a:t>
            </a:r>
            <a:endParaRPr lang="el-GR" sz="1600" dirty="0" smtClean="0"/>
          </a:p>
          <a:p>
            <a:endParaRPr lang="el-GR" sz="1600" dirty="0"/>
          </a:p>
          <a:p>
            <a:endParaRPr lang="el-GR" sz="1600" dirty="0" smtClean="0"/>
          </a:p>
          <a:p>
            <a:r>
              <a:rPr lang="el-GR" sz="1600" dirty="0" smtClean="0"/>
              <a:t>Τα </a:t>
            </a:r>
            <a:r>
              <a:rPr lang="el-GR" sz="1600" dirty="0"/>
              <a:t>ηλεκτρονικά παιχνίδια δημιουργούν νέες </a:t>
            </a:r>
            <a:r>
              <a:rPr lang="el-GR" sz="1600" dirty="0" err="1"/>
              <a:t>κοινωνικο</a:t>
            </a:r>
            <a:r>
              <a:rPr lang="el-GR" sz="1600" dirty="0"/>
              <a:t>-πολιτισμικές καταστάσεις, που μας επιτρέπουν να μαθαίνουμε μέσω της ταυτόχρονης χρήσης, της ενοποίησης της σκέψης, της κοινωνικής αλληλεπίδρασης και της τεχνολογίας. </a:t>
            </a:r>
            <a:endParaRPr lang="en-US" sz="1600" dirty="0"/>
          </a:p>
          <a:p>
            <a:r>
              <a:rPr lang="el-GR" sz="1600" dirty="0"/>
              <a:t> </a:t>
            </a:r>
            <a:endParaRPr lang="en-US" sz="1600" dirty="0"/>
          </a:p>
          <a:p>
            <a:endParaRPr lang="en-US" sz="1600" dirty="0"/>
          </a:p>
        </p:txBody>
      </p:sp>
    </p:spTree>
    <p:extLst>
      <p:ext uri="{BB962C8B-B14F-4D97-AF65-F5344CB8AC3E}">
        <p14:creationId xmlns:p14="http://schemas.microsoft.com/office/powerpoint/2010/main" xmlns="" val="4372544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Παιχνίδια και μάθηση</a:t>
            </a:r>
            <a:endParaRPr lang="en-US" dirty="0"/>
          </a:p>
        </p:txBody>
      </p:sp>
      <p:sp>
        <p:nvSpPr>
          <p:cNvPr id="5" name="Rectangle 4"/>
          <p:cNvSpPr/>
          <p:nvPr/>
        </p:nvSpPr>
        <p:spPr>
          <a:xfrm>
            <a:off x="549796" y="1160890"/>
            <a:ext cx="10724868" cy="4278094"/>
          </a:xfrm>
          <a:prstGeom prst="rect">
            <a:avLst/>
          </a:prstGeom>
        </p:spPr>
        <p:txBody>
          <a:bodyPr wrap="square">
            <a:spAutoFit/>
          </a:bodyPr>
          <a:lstStyle/>
          <a:p>
            <a:r>
              <a:rPr lang="el-GR" sz="1600" dirty="0"/>
              <a:t>Ήδη οι υπολογιστές άλλαξαν τον τρόπο με τον οποίο μαθαίνουμε. Γενικά, τα τεχνολογικά μέσα έχουν μετατοπίσει την εκπαιδευτική έρευνα από το πώς απομνημονεύουμε και επαναλαμβάνουμε κάτι που μάθαμε, στο πώς μπορούμε να γίνουμε ικανοί να βρίσκουμε, να αξιολογούμε και να χρησιμοποιούμε τις γνώσεις μας στον κατάλληλο χρόνο και στο κατάλληλο πλαίσιο. </a:t>
            </a:r>
            <a:endParaRPr lang="el-GR" sz="1600" dirty="0" smtClean="0"/>
          </a:p>
          <a:p>
            <a:endParaRPr lang="el-GR" sz="1600" dirty="0"/>
          </a:p>
          <a:p>
            <a:endParaRPr lang="el-GR" sz="1600" dirty="0" smtClean="0"/>
          </a:p>
          <a:p>
            <a:r>
              <a:rPr lang="el-GR" sz="1600" dirty="0" smtClean="0"/>
              <a:t>Η </a:t>
            </a:r>
            <a:r>
              <a:rPr lang="el-GR" sz="1600" dirty="0"/>
              <a:t>ενσωμάτωση των ηλεκτρονικών παιχνιδιών στην εκπαιδευτική διαδικασία έχει το δυναμικό για τη δημιουργία ακόμα πιο ισχυρών μαθησιακών μέσων. Έτσι, οι ερευνητές μελετούν μια σειρά θεμάτων όπως</a:t>
            </a:r>
            <a:r>
              <a:rPr lang="el-GR" sz="1600" dirty="0" smtClean="0"/>
              <a:t>:</a:t>
            </a:r>
          </a:p>
          <a:p>
            <a:endParaRPr lang="en-US" sz="1600" dirty="0"/>
          </a:p>
          <a:p>
            <a:pPr marL="285750" lvl="0" indent="-285750">
              <a:buFont typeface="Arial" panose="020B0604020202020204" pitchFamily="34" charset="0"/>
              <a:buChar char="•"/>
            </a:pPr>
            <a:r>
              <a:rPr lang="el-GR" sz="1600" dirty="0"/>
              <a:t>Το κατά πόσο τα κοινωνικά και συνεργατικά στοιχεία των παιχνιδιών δημιουργούν νέες μαθησιακές κοινότητες και το πώς τα δεδομένα που παράγονται από ένα παιχνίδι μπορούν να μας βοηθήσουν να σχεδιάζουμε την επόμενη γενιά </a:t>
            </a:r>
            <a:r>
              <a:rPr lang="el-GR" sz="1600" dirty="0" err="1"/>
              <a:t>αξιολογητικών</a:t>
            </a:r>
            <a:r>
              <a:rPr lang="el-GR" sz="1600" dirty="0"/>
              <a:t> εργαλείων.  </a:t>
            </a:r>
            <a:endParaRPr lang="el-GR"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r>
              <a:rPr lang="el-GR" sz="1600" dirty="0"/>
              <a:t>Ποιες δεξιότητες του 21</a:t>
            </a:r>
            <a:r>
              <a:rPr lang="el-GR" sz="1600" baseline="30000" dirty="0"/>
              <a:t>ου</a:t>
            </a:r>
            <a:r>
              <a:rPr lang="el-GR" sz="1600" dirty="0"/>
              <a:t> αιώνα υποστηρίζονται από τα παιχνίδια και τις κοινότητες παικτών, με έμφαση σε αυτές που αφορούν τη λογική σκέψη, την επίλυση περίπλοκων προβλημάτων, τη συνεργασία, την επικοινωνία και τη δυνατότητα χρήσης εργαλείων για την αποτελεσματική συλλογή πληροφοριών.</a:t>
            </a:r>
            <a:endParaRPr lang="en-US" sz="1600" dirty="0"/>
          </a:p>
          <a:p>
            <a:endParaRPr lang="en-US" sz="1600" dirty="0"/>
          </a:p>
        </p:txBody>
      </p:sp>
    </p:spTree>
    <p:extLst>
      <p:ext uri="{BB962C8B-B14F-4D97-AF65-F5344CB8AC3E}">
        <p14:creationId xmlns:p14="http://schemas.microsoft.com/office/powerpoint/2010/main" xmlns="" val="19762649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Παιχνίδια και μάθηση</a:t>
            </a:r>
            <a:endParaRPr lang="en-US" dirty="0"/>
          </a:p>
        </p:txBody>
      </p:sp>
      <p:sp>
        <p:nvSpPr>
          <p:cNvPr id="5" name="Rectangle 4"/>
          <p:cNvSpPr/>
          <p:nvPr/>
        </p:nvSpPr>
        <p:spPr>
          <a:xfrm>
            <a:off x="549796" y="1556792"/>
            <a:ext cx="10724868" cy="4278094"/>
          </a:xfrm>
          <a:prstGeom prst="rect">
            <a:avLst/>
          </a:prstGeom>
        </p:spPr>
        <p:txBody>
          <a:bodyPr wrap="square">
            <a:spAutoFit/>
          </a:bodyPr>
          <a:lstStyle/>
          <a:p>
            <a:r>
              <a:rPr lang="el-GR" sz="1600" dirty="0"/>
              <a:t>Τα παιχνίδια δεν χρειάζεται να είναι φτιαγμένα με εκπαιδευτική στόχευση για να θεωρηθούν εκπαιδευτικά εργαλεία. Μπορούν να συνταιριάξουν τρόπους να μάθουμε, τρόπους να κάνουμε, τρόπους να είμαστε και τρόπους να ενδιαφερόμαστε. Όπως επισημαίνει ο </a:t>
            </a:r>
            <a:r>
              <a:rPr lang="el-GR" sz="1600" dirty="0" err="1"/>
              <a:t>John</a:t>
            </a:r>
            <a:r>
              <a:rPr lang="el-GR" sz="1600" dirty="0"/>
              <a:t> </a:t>
            </a:r>
            <a:r>
              <a:rPr lang="el-GR" sz="1600" dirty="0" err="1"/>
              <a:t>Dewey</a:t>
            </a:r>
            <a:r>
              <a:rPr lang="el-GR" sz="1600" dirty="0"/>
              <a:t>, τα σχολεία είναι δομημένα επάνω σε μια εμμονή με τα γεγονότα. </a:t>
            </a:r>
            <a:endParaRPr lang="el-GR" sz="1600" dirty="0" smtClean="0"/>
          </a:p>
          <a:p>
            <a:endParaRPr lang="el-GR" sz="1600" dirty="0" smtClean="0"/>
          </a:p>
          <a:p>
            <a:r>
              <a:rPr lang="el-GR" sz="1600" dirty="0" smtClean="0"/>
              <a:t>Όμως</a:t>
            </a:r>
            <a:r>
              <a:rPr lang="el-GR" sz="1600" dirty="0"/>
              <a:t>, οι μαθητές χρειάζεται να μάθουν "κάνοντας" και με το παιχνίδι όντως μπορούν να μάθουν ενεργώντας ως μέλη μιας κοινότητας που μοιράζεται κοινούς στόχους και μέσα για να πετύχει αυτούς τους στόχους. Άλλαξαν επίσης τον τρόπο παρουσίασης του περιεχομένου των μαθημάτων, καθώς οι σχεδιαστές δημιουργούν περιβάλλοντα και παιχνίδια που διαμορφώνουν και διευκολύνουν τη μάθηση.</a:t>
            </a:r>
            <a:endParaRPr lang="en-US" sz="1600" dirty="0"/>
          </a:p>
          <a:p>
            <a:r>
              <a:rPr lang="el-GR" sz="1600" dirty="0"/>
              <a:t> </a:t>
            </a:r>
            <a:endParaRPr lang="en-US" sz="1600" dirty="0"/>
          </a:p>
          <a:p>
            <a:r>
              <a:rPr lang="el-GR" sz="1600" dirty="0" smtClean="0"/>
              <a:t>Μεγάλο </a:t>
            </a:r>
            <a:r>
              <a:rPr lang="el-GR" sz="1600" dirty="0"/>
              <a:t>μέρος του διαλόγου που γίνεται για το εάν τα παιχνίδια έχουν εκπαιδευτική χρήση, αφορά το εάν τα παιχνίδια είναι κατάλληλα για την εκπαίδευση. Απάντηση σε αυτό δίνει η θέση του </a:t>
            </a:r>
            <a:r>
              <a:rPr lang="el-GR" sz="1600" dirty="0" err="1"/>
              <a:t>National</a:t>
            </a:r>
            <a:r>
              <a:rPr lang="el-GR" sz="1600" dirty="0"/>
              <a:t> Research Council, όπου αναφέρει πως η αποτελεσματικότητα μιας πραγματικής ή εικονικής δραστηριότητας εξαρτάται από τον σχεδιασμό της και όχι από το μέσο υλοποίησής της. </a:t>
            </a:r>
            <a:endParaRPr lang="el-GR" sz="1600" dirty="0" smtClean="0"/>
          </a:p>
          <a:p>
            <a:endParaRPr lang="el-GR" sz="1600" dirty="0"/>
          </a:p>
          <a:p>
            <a:r>
              <a:rPr lang="el-GR" sz="1600" dirty="0" smtClean="0"/>
              <a:t>Τα </a:t>
            </a:r>
            <a:r>
              <a:rPr lang="el-GR" sz="1600" dirty="0"/>
              <a:t>ηλεκτρονικά παιχνίδια είναι μέσα που διευκολύνουν ορισμένα θέματα, αλλά έχουν και περιορισμούς, όπως ακριβώς τα πραγματικά ή εικονικά εργαστήρια, οι προσομοιώσεις και κάθε άλλο μέσο. </a:t>
            </a:r>
            <a:endParaRPr lang="en-US" sz="1600" dirty="0"/>
          </a:p>
        </p:txBody>
      </p:sp>
    </p:spTree>
    <p:extLst>
      <p:ext uri="{BB962C8B-B14F-4D97-AF65-F5344CB8AC3E}">
        <p14:creationId xmlns:p14="http://schemas.microsoft.com/office/powerpoint/2010/main" xmlns="" val="37805345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Παιχνίδια και μάθηση</a:t>
            </a:r>
            <a:endParaRPr lang="en-US" dirty="0"/>
          </a:p>
        </p:txBody>
      </p:sp>
      <p:sp>
        <p:nvSpPr>
          <p:cNvPr id="5" name="Rectangle 4"/>
          <p:cNvSpPr/>
          <p:nvPr/>
        </p:nvSpPr>
        <p:spPr>
          <a:xfrm>
            <a:off x="549796" y="1484784"/>
            <a:ext cx="10724868" cy="3539430"/>
          </a:xfrm>
          <a:prstGeom prst="rect">
            <a:avLst/>
          </a:prstGeom>
        </p:spPr>
        <p:txBody>
          <a:bodyPr wrap="square">
            <a:spAutoFit/>
          </a:bodyPr>
          <a:lstStyle/>
          <a:p>
            <a:r>
              <a:rPr lang="el-GR" sz="1600" dirty="0"/>
              <a:t>Σε τελική ανάλυση, οι προσομοιώσεις και τα παιχνίδια μοιράζονται πολλά κοινά </a:t>
            </a:r>
            <a:r>
              <a:rPr lang="el-GR" sz="1600" dirty="0" smtClean="0"/>
              <a:t>στοιχεία. </a:t>
            </a:r>
          </a:p>
          <a:p>
            <a:endParaRPr lang="el-GR" sz="1600" dirty="0"/>
          </a:p>
          <a:p>
            <a:r>
              <a:rPr lang="el-GR" sz="1600" dirty="0" smtClean="0"/>
              <a:t>Η </a:t>
            </a:r>
            <a:r>
              <a:rPr lang="el-GR" sz="1600" dirty="0"/>
              <a:t>κύρια διαφοροποίησή τους αφορά τη ρητή συμπερίληψη: </a:t>
            </a:r>
            <a:endParaRPr lang="el-GR" sz="1600" dirty="0" smtClean="0"/>
          </a:p>
          <a:p>
            <a:r>
              <a:rPr lang="el-GR" sz="1600" dirty="0" smtClean="0"/>
              <a:t>α</a:t>
            </a:r>
            <a:r>
              <a:rPr lang="el-GR" sz="1600" dirty="0"/>
              <a:t>) κανόνων, </a:t>
            </a:r>
            <a:endParaRPr lang="el-GR" sz="1600" dirty="0" smtClean="0"/>
          </a:p>
          <a:p>
            <a:r>
              <a:rPr lang="el-GR" sz="1600" dirty="0" smtClean="0"/>
              <a:t>β</a:t>
            </a:r>
            <a:r>
              <a:rPr lang="el-GR" sz="1600" dirty="0"/>
              <a:t>) στόχων που πρέπει να πετύχει ο παίκτης και </a:t>
            </a:r>
            <a:endParaRPr lang="el-GR" sz="1600" dirty="0" smtClean="0"/>
          </a:p>
          <a:p>
            <a:r>
              <a:rPr lang="el-GR" sz="1600" dirty="0" smtClean="0"/>
              <a:t>γ</a:t>
            </a:r>
            <a:r>
              <a:rPr lang="el-GR" sz="1600" dirty="0"/>
              <a:t>) στοιχείων που δείχνουν την πρόοδο του παίκτη στο παιχνίδι. Αλλάζοντας όμως τον σχεδιασμό, τα παιχνίδια περιλαμβάνουν χαρακτηριστικά που μπορούν να παρέχουν ισχυρά κίνητρα για μάθηση. </a:t>
            </a:r>
            <a:endParaRPr lang="el-GR" sz="1600" dirty="0" smtClean="0"/>
          </a:p>
          <a:p>
            <a:endParaRPr lang="el-GR" sz="1600" dirty="0"/>
          </a:p>
          <a:p>
            <a:endParaRPr lang="el-GR" sz="1600" dirty="0" smtClean="0"/>
          </a:p>
          <a:p>
            <a:r>
              <a:rPr lang="el-GR" sz="1600" dirty="0" smtClean="0"/>
              <a:t>Μελέτες </a:t>
            </a:r>
            <a:r>
              <a:rPr lang="el-GR" sz="1600" dirty="0"/>
              <a:t>έχουν δείξει για παράδειγμα, ότι τα καλά σχεδιασμένα παιχνίδια προάγουν την εννοιολογική κατανόηση, να αναπτύξουν δεξιότητες, να προωθήσουν μια βαθύτερη επιστημολογική κατανόηση της φύσης και των διαδικασιών με τις οποίες αναπτύσσεται η επιστημονική γνώση και ενθαρρύνουν τους παίκτες να συμμετέχουν σε επιστημονικά τεκμηριωμένες πρακτικές. </a:t>
            </a:r>
            <a:endParaRPr lang="en-US" sz="1600" dirty="0"/>
          </a:p>
          <a:p>
            <a:r>
              <a:rPr lang="el-GR" sz="1600" dirty="0"/>
              <a:t> </a:t>
            </a:r>
            <a:endParaRPr lang="en-US" sz="1600" dirty="0"/>
          </a:p>
        </p:txBody>
      </p:sp>
    </p:spTree>
    <p:extLst>
      <p:ext uri="{BB962C8B-B14F-4D97-AF65-F5344CB8AC3E}">
        <p14:creationId xmlns:p14="http://schemas.microsoft.com/office/powerpoint/2010/main" xmlns="" val="18365237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smtClean="0"/>
              <a:t>Σύνοψη 2</a:t>
            </a:r>
            <a:r>
              <a:rPr lang="el-GR" baseline="30000" dirty="0" smtClean="0"/>
              <a:t>ης</a:t>
            </a:r>
            <a:r>
              <a:rPr lang="en-US" dirty="0" smtClean="0"/>
              <a:t> </a:t>
            </a:r>
            <a:r>
              <a:rPr lang="el-GR" dirty="0" smtClean="0"/>
              <a:t>διάλεξης</a:t>
            </a:r>
            <a:endParaRPr lang="en-US" dirty="0"/>
          </a:p>
        </p:txBody>
      </p:sp>
      <p:sp>
        <p:nvSpPr>
          <p:cNvPr id="5" name="Rectangle 4"/>
          <p:cNvSpPr/>
          <p:nvPr/>
        </p:nvSpPr>
        <p:spPr>
          <a:xfrm>
            <a:off x="551640" y="1340768"/>
            <a:ext cx="10724868" cy="3951851"/>
          </a:xfrm>
          <a:prstGeom prst="rect">
            <a:avLst/>
          </a:prstGeom>
        </p:spPr>
        <p:txBody>
          <a:bodyPr wrap="square">
            <a:spAutoFit/>
          </a:bodyPr>
          <a:lstStyle/>
          <a:p>
            <a:pPr>
              <a:lnSpc>
                <a:spcPct val="90000"/>
              </a:lnSpc>
              <a:spcBef>
                <a:spcPts val="1600"/>
              </a:spcBef>
              <a:buClr>
                <a:schemeClr val="accent1"/>
              </a:buClr>
              <a:buSzPct val="90000"/>
            </a:pPr>
            <a:r>
              <a:rPr lang="el-GR" sz="1400" dirty="0" smtClean="0"/>
              <a:t>Στη διάλεξη αυτή είδαμε τις διάφορες κατηγορίες παιχνιδιών και διαπιστώσαμε ότι σε αρκετές περιπτώσεις αυτά δεν μπορούν να καταταχθούν σε μια και μόνο κατηγορία.</a:t>
            </a:r>
            <a:endParaRPr lang="en-US" sz="1400" dirty="0" smtClean="0"/>
          </a:p>
          <a:p>
            <a:pPr>
              <a:lnSpc>
                <a:spcPct val="90000"/>
              </a:lnSpc>
              <a:spcBef>
                <a:spcPts val="1600"/>
              </a:spcBef>
              <a:buClr>
                <a:schemeClr val="accent1"/>
              </a:buClr>
              <a:buSzPct val="90000"/>
            </a:pPr>
            <a:r>
              <a:rPr lang="el-GR" sz="1400" dirty="0" smtClean="0"/>
              <a:t>Οι κατηγορίες είναι:</a:t>
            </a:r>
          </a:p>
          <a:p>
            <a:pPr>
              <a:lnSpc>
                <a:spcPct val="90000"/>
              </a:lnSpc>
              <a:spcBef>
                <a:spcPts val="1600"/>
              </a:spcBef>
              <a:buClr>
                <a:schemeClr val="accent1"/>
              </a:buClr>
              <a:buSzPct val="90000"/>
            </a:pPr>
            <a:r>
              <a:rPr lang="el-GR" sz="1400" dirty="0"/>
              <a:t>Παιχνίδια δράσης-</a:t>
            </a:r>
            <a:r>
              <a:rPr lang="en-US" sz="1400" dirty="0"/>
              <a:t>Action </a:t>
            </a:r>
            <a:r>
              <a:rPr lang="en-US" sz="1400" dirty="0" smtClean="0"/>
              <a:t>games	</a:t>
            </a:r>
            <a:r>
              <a:rPr lang="el-GR" sz="1400" dirty="0" smtClean="0"/>
              <a:t>Παιχνίδια </a:t>
            </a:r>
            <a:r>
              <a:rPr lang="el-GR" sz="1400" dirty="0"/>
              <a:t>βολών-</a:t>
            </a:r>
            <a:r>
              <a:rPr lang="en-US" sz="1400" dirty="0"/>
              <a:t>Shooter games</a:t>
            </a:r>
          </a:p>
          <a:p>
            <a:pPr>
              <a:lnSpc>
                <a:spcPct val="90000"/>
              </a:lnSpc>
              <a:spcBef>
                <a:spcPts val="1600"/>
              </a:spcBef>
              <a:buClr>
                <a:schemeClr val="accent1"/>
              </a:buClr>
              <a:buSzPct val="90000"/>
            </a:pPr>
            <a:r>
              <a:rPr lang="el-GR" sz="1400" dirty="0"/>
              <a:t>Παιχνίδια δράσης/περιπέτειας-</a:t>
            </a:r>
            <a:r>
              <a:rPr lang="en-US" sz="1400" dirty="0"/>
              <a:t>Action-adventure </a:t>
            </a:r>
            <a:r>
              <a:rPr lang="en-US" sz="1400" dirty="0" smtClean="0"/>
              <a:t>games		</a:t>
            </a:r>
            <a:r>
              <a:rPr lang="el-GR" sz="1400" dirty="0" smtClean="0"/>
              <a:t>Παιχνίδια </a:t>
            </a:r>
            <a:r>
              <a:rPr lang="el-GR" sz="1400" dirty="0"/>
              <a:t>ρόλων-</a:t>
            </a:r>
            <a:r>
              <a:rPr lang="en-US" sz="1400" dirty="0"/>
              <a:t>Role-playing games (RPGs)</a:t>
            </a:r>
          </a:p>
          <a:p>
            <a:pPr>
              <a:lnSpc>
                <a:spcPct val="90000"/>
              </a:lnSpc>
              <a:spcBef>
                <a:spcPts val="1600"/>
              </a:spcBef>
              <a:buClr>
                <a:schemeClr val="accent1"/>
              </a:buClr>
              <a:buSzPct val="90000"/>
            </a:pPr>
            <a:r>
              <a:rPr lang="el-GR" sz="1400" dirty="0"/>
              <a:t>Παιχνίδια προσομοιώσεων-</a:t>
            </a:r>
            <a:r>
              <a:rPr lang="en-US" sz="1400" dirty="0"/>
              <a:t>Simulation </a:t>
            </a:r>
            <a:r>
              <a:rPr lang="en-US" sz="1400" dirty="0" smtClean="0"/>
              <a:t>games	</a:t>
            </a:r>
            <a:r>
              <a:rPr lang="el-GR" sz="1400" dirty="0" smtClean="0"/>
              <a:t>Παιχνίδια </a:t>
            </a:r>
            <a:r>
              <a:rPr lang="el-GR" sz="1400" dirty="0"/>
              <a:t>στρατηγικής-</a:t>
            </a:r>
            <a:r>
              <a:rPr lang="en-US" sz="1400" dirty="0"/>
              <a:t>Strategy games</a:t>
            </a:r>
          </a:p>
          <a:p>
            <a:pPr>
              <a:lnSpc>
                <a:spcPct val="90000"/>
              </a:lnSpc>
              <a:spcBef>
                <a:spcPts val="1600"/>
              </a:spcBef>
              <a:buClr>
                <a:schemeClr val="accent1"/>
              </a:buClr>
              <a:buSzPct val="90000"/>
            </a:pPr>
            <a:endParaRPr lang="en-US" sz="1400" dirty="0" smtClean="0"/>
          </a:p>
          <a:p>
            <a:pPr>
              <a:lnSpc>
                <a:spcPct val="90000"/>
              </a:lnSpc>
              <a:spcBef>
                <a:spcPts val="1600"/>
              </a:spcBef>
              <a:buClr>
                <a:schemeClr val="accent1"/>
              </a:buClr>
              <a:buSzPct val="90000"/>
            </a:pPr>
            <a:r>
              <a:rPr lang="el-GR" sz="1400" dirty="0" smtClean="0"/>
              <a:t>Εναλλακτικά τα παιχνίδια μπορούν να καταταχθούν ως εξής:</a:t>
            </a:r>
          </a:p>
          <a:p>
            <a:r>
              <a:rPr lang="el-GR" sz="1400" i="1" dirty="0"/>
              <a:t>Διαδικτυακά παιχνίδια πολλών </a:t>
            </a:r>
            <a:r>
              <a:rPr lang="el-GR" sz="1400" i="1" dirty="0" smtClean="0"/>
              <a:t>χρηστών</a:t>
            </a:r>
            <a:r>
              <a:rPr lang="en-US" sz="1400" i="1" dirty="0" smtClean="0"/>
              <a:t>		</a:t>
            </a:r>
            <a:r>
              <a:rPr lang="el-GR" sz="1400" i="1" dirty="0" smtClean="0"/>
              <a:t>Ανέμελα παιχνίδια</a:t>
            </a:r>
            <a:r>
              <a:rPr lang="en-US" sz="1400" i="1" dirty="0" smtClean="0"/>
              <a:t>	</a:t>
            </a:r>
            <a:r>
              <a:rPr lang="el-GR" sz="1400" i="1" dirty="0" smtClean="0"/>
              <a:t>Παιχνίδια μουσικής</a:t>
            </a:r>
            <a:r>
              <a:rPr lang="en-US" sz="1400" i="1" dirty="0" smtClean="0"/>
              <a:t>	</a:t>
            </a:r>
          </a:p>
          <a:p>
            <a:endParaRPr lang="en-US" sz="1400" i="1" dirty="0"/>
          </a:p>
          <a:p>
            <a:r>
              <a:rPr lang="el-GR" sz="1400" i="1" dirty="0" err="1" smtClean="0"/>
              <a:t>Party</a:t>
            </a:r>
            <a:r>
              <a:rPr lang="el-GR" sz="1400" i="1" dirty="0" smtClean="0"/>
              <a:t> </a:t>
            </a:r>
            <a:r>
              <a:rPr lang="el-GR" sz="1400" i="1" dirty="0" err="1" smtClean="0"/>
              <a:t>games</a:t>
            </a:r>
            <a:r>
              <a:rPr lang="en-US" sz="1400" i="1" dirty="0" smtClean="0"/>
              <a:t>		</a:t>
            </a:r>
            <a:r>
              <a:rPr lang="el-GR" sz="1400" i="1" dirty="0" smtClean="0"/>
              <a:t>Παιχνίδια προγραμματισμού</a:t>
            </a:r>
            <a:r>
              <a:rPr lang="en-US" sz="1400" i="1" dirty="0" smtClean="0"/>
              <a:t>		</a:t>
            </a:r>
            <a:r>
              <a:rPr lang="el-GR" sz="1400" i="1" dirty="0" smtClean="0"/>
              <a:t>Παιχνίδια γρίφων</a:t>
            </a:r>
            <a:r>
              <a:rPr lang="en-US" sz="1400" i="1" dirty="0" smtClean="0"/>
              <a:t>	</a:t>
            </a:r>
            <a:r>
              <a:rPr lang="el-GR" sz="1400" i="1" dirty="0" smtClean="0"/>
              <a:t>Παιχνίδια </a:t>
            </a:r>
            <a:r>
              <a:rPr lang="el-GR" sz="1400" i="1" dirty="0"/>
              <a:t>γνώσεων</a:t>
            </a:r>
            <a:endParaRPr lang="en-US" sz="1400" dirty="0"/>
          </a:p>
          <a:p>
            <a:endParaRPr lang="en-US" sz="1400" i="1" dirty="0" smtClean="0"/>
          </a:p>
          <a:p>
            <a:r>
              <a:rPr lang="el-GR" sz="1400" i="1" dirty="0" smtClean="0"/>
              <a:t>Επιτραπέζια </a:t>
            </a:r>
            <a:r>
              <a:rPr lang="el-GR" sz="1400" i="1" dirty="0"/>
              <a:t>παιχνίδια και παιχνίδια με </a:t>
            </a:r>
            <a:r>
              <a:rPr lang="el-GR" sz="1400" i="1" dirty="0" smtClean="0"/>
              <a:t>κάρτες</a:t>
            </a:r>
            <a:r>
              <a:rPr lang="en-US" sz="1400" i="1" dirty="0" smtClean="0"/>
              <a:t>	</a:t>
            </a:r>
            <a:r>
              <a:rPr lang="el-GR" sz="1400" i="1" dirty="0" smtClean="0"/>
              <a:t>Τεμπέλικα παιχνίδια</a:t>
            </a:r>
            <a:endParaRPr lang="en-US" sz="1400" dirty="0"/>
          </a:p>
        </p:txBody>
      </p:sp>
    </p:spTree>
    <p:extLst>
      <p:ext uri="{BB962C8B-B14F-4D97-AF65-F5344CB8AC3E}">
        <p14:creationId xmlns:p14="http://schemas.microsoft.com/office/powerpoint/2010/main" xmlns="" val="6850496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smtClean="0"/>
              <a:t>Σύνοψη 2</a:t>
            </a:r>
            <a:r>
              <a:rPr lang="el-GR" baseline="30000" dirty="0" smtClean="0"/>
              <a:t>ης</a:t>
            </a:r>
            <a:r>
              <a:rPr lang="en-US" dirty="0" smtClean="0"/>
              <a:t> </a:t>
            </a:r>
            <a:r>
              <a:rPr lang="el-GR" dirty="0" smtClean="0"/>
              <a:t>διάλεξης</a:t>
            </a:r>
            <a:endParaRPr lang="en-US" dirty="0"/>
          </a:p>
        </p:txBody>
      </p:sp>
      <p:sp>
        <p:nvSpPr>
          <p:cNvPr id="5" name="Rectangle 4"/>
          <p:cNvSpPr/>
          <p:nvPr/>
        </p:nvSpPr>
        <p:spPr>
          <a:xfrm>
            <a:off x="551640" y="1340768"/>
            <a:ext cx="10724868" cy="4028475"/>
          </a:xfrm>
          <a:prstGeom prst="rect">
            <a:avLst/>
          </a:prstGeom>
        </p:spPr>
        <p:txBody>
          <a:bodyPr wrap="square">
            <a:spAutoFit/>
          </a:bodyPr>
          <a:lstStyle/>
          <a:p>
            <a:pPr>
              <a:lnSpc>
                <a:spcPct val="90000"/>
              </a:lnSpc>
              <a:spcBef>
                <a:spcPts val="1600"/>
              </a:spcBef>
              <a:buClr>
                <a:schemeClr val="accent1"/>
              </a:buClr>
              <a:buSzPct val="90000"/>
            </a:pPr>
            <a:r>
              <a:rPr lang="el-GR" sz="1800" dirty="0" smtClean="0"/>
              <a:t>Με βάση το κοινό που απευθύνονται οι κατηγορίες είναι:</a:t>
            </a:r>
          </a:p>
          <a:p>
            <a:pPr marL="285750" indent="-285750">
              <a:lnSpc>
                <a:spcPct val="150000"/>
              </a:lnSpc>
              <a:buFont typeface="Arial" panose="020B0604020202020204" pitchFamily="34" charset="0"/>
              <a:buChar char="•"/>
            </a:pPr>
            <a:r>
              <a:rPr lang="el-GR" sz="1800" i="1" dirty="0"/>
              <a:t>Διαφημιστικά παιχνίδια</a:t>
            </a:r>
            <a:endParaRPr lang="en-US" sz="1800" dirty="0"/>
          </a:p>
          <a:p>
            <a:pPr marL="285750" indent="-285750">
              <a:lnSpc>
                <a:spcPct val="150000"/>
              </a:lnSpc>
              <a:buFont typeface="Arial" panose="020B0604020202020204" pitchFamily="34" charset="0"/>
              <a:buChar char="•"/>
            </a:pPr>
            <a:r>
              <a:rPr lang="el-GR" sz="1800" i="1" dirty="0"/>
              <a:t>Παιχνίδια Τέχνης</a:t>
            </a:r>
            <a:endParaRPr lang="en-US" sz="1800" dirty="0"/>
          </a:p>
          <a:p>
            <a:pPr marL="285750" indent="-285750">
              <a:lnSpc>
                <a:spcPct val="150000"/>
              </a:lnSpc>
              <a:buFont typeface="Arial" panose="020B0604020202020204" pitchFamily="34" charset="0"/>
              <a:buChar char="•"/>
            </a:pPr>
            <a:r>
              <a:rPr lang="el-GR" sz="1800" i="1" dirty="0"/>
              <a:t>Πρόχειρα παιχνίδια</a:t>
            </a:r>
            <a:endParaRPr lang="en-US" sz="1800" dirty="0"/>
          </a:p>
          <a:p>
            <a:pPr marL="285750" indent="-285750">
              <a:lnSpc>
                <a:spcPct val="150000"/>
              </a:lnSpc>
              <a:buFont typeface="Arial" panose="020B0604020202020204" pitchFamily="34" charset="0"/>
              <a:buChar char="•"/>
            </a:pPr>
            <a:r>
              <a:rPr lang="el-GR" sz="1800" i="1" dirty="0"/>
              <a:t>Χριστιανικά παιχνίδια</a:t>
            </a:r>
            <a:endParaRPr lang="en-US" sz="1800" dirty="0"/>
          </a:p>
          <a:p>
            <a:pPr marL="285750" indent="-285750">
              <a:lnSpc>
                <a:spcPct val="150000"/>
              </a:lnSpc>
              <a:buFont typeface="Arial" panose="020B0604020202020204" pitchFamily="34" charset="0"/>
              <a:buChar char="•"/>
            </a:pPr>
            <a:r>
              <a:rPr lang="el-GR" sz="1800" i="1" dirty="0"/>
              <a:t>Εκπαιδευτικά παιχνίδια</a:t>
            </a:r>
            <a:endParaRPr lang="en-US" sz="1800" dirty="0"/>
          </a:p>
          <a:p>
            <a:pPr marL="285750" indent="-285750">
              <a:lnSpc>
                <a:spcPct val="150000"/>
              </a:lnSpc>
              <a:buFont typeface="Arial" panose="020B0604020202020204" pitchFamily="34" charset="0"/>
              <a:buChar char="•"/>
            </a:pPr>
            <a:r>
              <a:rPr lang="el-GR" sz="1800" i="1" dirty="0"/>
              <a:t>Ηλεκτρονικά σπορ</a:t>
            </a:r>
            <a:endParaRPr lang="en-US" sz="1800" dirty="0"/>
          </a:p>
          <a:p>
            <a:pPr marL="285750" indent="-285750">
              <a:lnSpc>
                <a:spcPct val="150000"/>
              </a:lnSpc>
              <a:buFont typeface="Arial" panose="020B0604020202020204" pitchFamily="34" charset="0"/>
              <a:buChar char="•"/>
            </a:pPr>
            <a:r>
              <a:rPr lang="el-GR" sz="1800" i="1" dirty="0"/>
              <a:t>Παιχνίδια γυμναστικής</a:t>
            </a:r>
            <a:endParaRPr lang="en-US" sz="1800" dirty="0"/>
          </a:p>
          <a:p>
            <a:pPr marL="285750" indent="-285750">
              <a:lnSpc>
                <a:spcPct val="150000"/>
              </a:lnSpc>
              <a:buFont typeface="Arial" panose="020B0604020202020204" pitchFamily="34" charset="0"/>
              <a:buChar char="•"/>
            </a:pPr>
            <a:r>
              <a:rPr lang="el-GR" sz="1800" i="1" dirty="0"/>
              <a:t>Πορνογραφικά παιχνίδια</a:t>
            </a:r>
            <a:endParaRPr lang="en-US" sz="1800" dirty="0"/>
          </a:p>
          <a:p>
            <a:pPr marL="285750" indent="-285750">
              <a:lnSpc>
                <a:spcPct val="150000"/>
              </a:lnSpc>
              <a:buFont typeface="Arial" panose="020B0604020202020204" pitchFamily="34" charset="0"/>
              <a:buChar char="•"/>
            </a:pPr>
            <a:r>
              <a:rPr lang="el-GR" sz="1800" i="1" dirty="0"/>
              <a:t>Σοβαρά παιχνίδια</a:t>
            </a:r>
            <a:endParaRPr lang="en-US" sz="1800" dirty="0"/>
          </a:p>
        </p:txBody>
      </p:sp>
    </p:spTree>
    <p:extLst>
      <p:ext uri="{BB962C8B-B14F-4D97-AF65-F5344CB8AC3E}">
        <p14:creationId xmlns:p14="http://schemas.microsoft.com/office/powerpoint/2010/main" xmlns="" val="4560969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smtClean="0"/>
              <a:t>Σύνοψη 2</a:t>
            </a:r>
            <a:r>
              <a:rPr lang="el-GR" baseline="30000" dirty="0" smtClean="0"/>
              <a:t>ης</a:t>
            </a:r>
            <a:r>
              <a:rPr lang="en-US" dirty="0" smtClean="0"/>
              <a:t> </a:t>
            </a:r>
            <a:r>
              <a:rPr lang="el-GR" dirty="0" smtClean="0"/>
              <a:t>διάλεξης</a:t>
            </a:r>
            <a:endParaRPr lang="en-US" dirty="0"/>
          </a:p>
        </p:txBody>
      </p:sp>
      <p:sp>
        <p:nvSpPr>
          <p:cNvPr id="5" name="Rectangle 4"/>
          <p:cNvSpPr/>
          <p:nvPr/>
        </p:nvSpPr>
        <p:spPr>
          <a:xfrm>
            <a:off x="551640" y="1340768"/>
            <a:ext cx="10724868" cy="4564326"/>
          </a:xfrm>
          <a:prstGeom prst="rect">
            <a:avLst/>
          </a:prstGeom>
        </p:spPr>
        <p:txBody>
          <a:bodyPr wrap="square">
            <a:spAutoFit/>
          </a:bodyPr>
          <a:lstStyle/>
          <a:p>
            <a:pPr>
              <a:lnSpc>
                <a:spcPct val="90000"/>
              </a:lnSpc>
              <a:spcBef>
                <a:spcPts val="1600"/>
              </a:spcBef>
              <a:buClr>
                <a:schemeClr val="accent1"/>
              </a:buClr>
              <a:buSzPct val="90000"/>
            </a:pPr>
            <a:r>
              <a:rPr lang="el-GR" sz="1800" dirty="0" smtClean="0"/>
              <a:t>Διαπιστώθηκε ότι υπάρχει </a:t>
            </a:r>
            <a:r>
              <a:rPr lang="el-GR" sz="1800" dirty="0"/>
              <a:t>έντονο ερευνητικό ενδιαφέρον στο τι μαθαίνει κάποιος παίζοντας ηλεκτρονικά παιχνίδια και στο πώς οι σχεδιαστικές αρχές, το </a:t>
            </a:r>
            <a:r>
              <a:rPr lang="el-GR" sz="1800" dirty="0" err="1"/>
              <a:t>Gameplay</a:t>
            </a:r>
            <a:r>
              <a:rPr lang="el-GR" sz="1800" dirty="0"/>
              <a:t>, τα </a:t>
            </a:r>
            <a:r>
              <a:rPr lang="el-GR" sz="1800" dirty="0" err="1"/>
              <a:t>Game</a:t>
            </a:r>
            <a:r>
              <a:rPr lang="el-GR" sz="1800" dirty="0"/>
              <a:t> </a:t>
            </a:r>
            <a:r>
              <a:rPr lang="el-GR" sz="1800" dirty="0" err="1"/>
              <a:t>mechanics</a:t>
            </a:r>
            <a:r>
              <a:rPr lang="el-GR" sz="1800" dirty="0"/>
              <a:t>, αλλά ακόμα και οι διαδικτυακές κοινότητες μπορούν να χρησιμοποιηθούν στην ανάπτυξη νέων μαθησιακών περιβαλλόντων που στηρίζονται στα παιχνίδια. </a:t>
            </a:r>
            <a:endParaRPr lang="el-GR" sz="1800" dirty="0" smtClean="0"/>
          </a:p>
          <a:p>
            <a:pPr>
              <a:lnSpc>
                <a:spcPct val="90000"/>
              </a:lnSpc>
              <a:spcBef>
                <a:spcPts val="1600"/>
              </a:spcBef>
              <a:buClr>
                <a:schemeClr val="accent1"/>
              </a:buClr>
              <a:buSzPct val="90000"/>
            </a:pPr>
            <a:endParaRPr lang="el-GR" sz="1800" dirty="0"/>
          </a:p>
          <a:p>
            <a:pPr>
              <a:lnSpc>
                <a:spcPct val="90000"/>
              </a:lnSpc>
              <a:spcBef>
                <a:spcPts val="1600"/>
              </a:spcBef>
              <a:buClr>
                <a:schemeClr val="accent1"/>
              </a:buClr>
              <a:buSzPct val="90000"/>
            </a:pPr>
            <a:r>
              <a:rPr lang="el-GR" sz="1800" dirty="0" smtClean="0"/>
              <a:t>Το κύριο ερώτημα είναι εάν </a:t>
            </a:r>
            <a:r>
              <a:rPr lang="el-GR" sz="1800" dirty="0"/>
              <a:t>τα παιχνίδια είναι κατάλληλα για την εκπαίδευση. Τα ηλεκτρονικά παιχνίδια είναι μέσα που διευκολύνουν ορισμένα θέματα, αλλά έχουν και περιορισμούς, όπως ακριβώς τα πραγματικά ή εικονικά εργαστήρια, οι προσομοιώσεις και κάθε άλλο μέσο.</a:t>
            </a:r>
            <a:endParaRPr lang="el-GR" sz="1800" dirty="0" smtClean="0"/>
          </a:p>
          <a:p>
            <a:pPr>
              <a:lnSpc>
                <a:spcPct val="90000"/>
              </a:lnSpc>
              <a:spcBef>
                <a:spcPts val="1600"/>
              </a:spcBef>
              <a:buClr>
                <a:schemeClr val="accent1"/>
              </a:buClr>
              <a:buSzPct val="90000"/>
            </a:pPr>
            <a:endParaRPr lang="el-GR" sz="1800" dirty="0"/>
          </a:p>
          <a:p>
            <a:pPr>
              <a:lnSpc>
                <a:spcPct val="90000"/>
              </a:lnSpc>
              <a:spcBef>
                <a:spcPts val="1600"/>
              </a:spcBef>
              <a:buClr>
                <a:schemeClr val="accent1"/>
              </a:buClr>
              <a:buSzPct val="90000"/>
            </a:pPr>
            <a:r>
              <a:rPr lang="el-GR" sz="1800" dirty="0" smtClean="0"/>
              <a:t>Τέλος, διαπιστώθηκε ότι παιχνίδια και προσομοιώσεις μοιράζονται κοινά στοιχεία.</a:t>
            </a:r>
          </a:p>
          <a:p>
            <a:pPr>
              <a:lnSpc>
                <a:spcPct val="90000"/>
              </a:lnSpc>
              <a:spcBef>
                <a:spcPts val="1600"/>
              </a:spcBef>
              <a:buClr>
                <a:schemeClr val="accent1"/>
              </a:buClr>
              <a:buSzPct val="90000"/>
            </a:pPr>
            <a:endParaRPr lang="el-GR" sz="1800" dirty="0" smtClean="0"/>
          </a:p>
          <a:p>
            <a:pPr>
              <a:lnSpc>
                <a:spcPct val="90000"/>
              </a:lnSpc>
              <a:spcBef>
                <a:spcPts val="1600"/>
              </a:spcBef>
              <a:buClr>
                <a:schemeClr val="accent1"/>
              </a:buClr>
              <a:buSzPct val="90000"/>
            </a:pPr>
            <a:r>
              <a:rPr lang="el-GR" sz="1800" dirty="0"/>
              <a:t>Η κύρια διαφοροποίησή τους αφορά τη ρητή συμπερίληψη: α) κανόνων, β) στόχων που πρέπει να πετύχει ο παίκτης και γ) στοιχείων που δείχνουν την πρόοδο του παίκτη στο παιχνίδι. </a:t>
            </a:r>
            <a:endParaRPr lang="en-US" sz="1800" dirty="0"/>
          </a:p>
        </p:txBody>
      </p:sp>
    </p:spTree>
    <p:extLst>
      <p:ext uri="{BB962C8B-B14F-4D97-AF65-F5344CB8AC3E}">
        <p14:creationId xmlns:p14="http://schemas.microsoft.com/office/powerpoint/2010/main" xmlns="" val="36683642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22832" y="3198168"/>
            <a:ext cx="2876108" cy="461665"/>
          </a:xfrm>
          <a:prstGeom prst="rect">
            <a:avLst/>
          </a:prstGeom>
        </p:spPr>
        <p:txBody>
          <a:bodyPr wrap="none">
            <a:spAutoFit/>
          </a:bodyPr>
          <a:lstStyle/>
          <a:p>
            <a:r>
              <a:rPr lang="el-GR" dirty="0" smtClean="0"/>
              <a:t>Τέλος </a:t>
            </a:r>
            <a:r>
              <a:rPr lang="en-US" dirty="0" smtClean="0"/>
              <a:t>2</a:t>
            </a:r>
            <a:r>
              <a:rPr lang="el-GR" baseline="30000" dirty="0" smtClean="0"/>
              <a:t>ης</a:t>
            </a:r>
            <a:r>
              <a:rPr lang="el-GR" dirty="0" smtClean="0"/>
              <a:t> Διάλεξης</a:t>
            </a:r>
            <a:endParaRPr lang="en-US" dirty="0"/>
          </a:p>
        </p:txBody>
      </p:sp>
    </p:spTree>
    <p:extLst>
      <p:ext uri="{BB962C8B-B14F-4D97-AF65-F5344CB8AC3E}">
        <p14:creationId xmlns:p14="http://schemas.microsoft.com/office/powerpoint/2010/main" xmlns="" val="38161795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Σύνδεση με τα προηγούμενα</a:t>
            </a:r>
            <a:endParaRPr lang="en-US" dirty="0"/>
          </a:p>
        </p:txBody>
      </p:sp>
      <p:sp>
        <p:nvSpPr>
          <p:cNvPr id="5" name="Rectangle 4"/>
          <p:cNvSpPr/>
          <p:nvPr/>
        </p:nvSpPr>
        <p:spPr>
          <a:xfrm>
            <a:off x="672872" y="1412776"/>
            <a:ext cx="10724868" cy="1998496"/>
          </a:xfrm>
          <a:prstGeom prst="rect">
            <a:avLst/>
          </a:prstGeom>
        </p:spPr>
        <p:txBody>
          <a:bodyPr wrap="square">
            <a:spAutoFit/>
          </a:bodyPr>
          <a:lstStyle/>
          <a:p>
            <a:pPr>
              <a:lnSpc>
                <a:spcPct val="90000"/>
              </a:lnSpc>
              <a:spcBef>
                <a:spcPts val="1600"/>
              </a:spcBef>
              <a:buClr>
                <a:schemeClr val="accent1"/>
              </a:buClr>
              <a:buSzPct val="90000"/>
            </a:pPr>
            <a:r>
              <a:rPr lang="el-GR" sz="1800" dirty="0" smtClean="0"/>
              <a:t>Αναλύθηκε ο όρος </a:t>
            </a:r>
            <a:r>
              <a:rPr lang="en-US" sz="1800" dirty="0" smtClean="0"/>
              <a:t>Gameplay, </a:t>
            </a:r>
            <a:r>
              <a:rPr lang="el-GR" sz="1800" dirty="0" smtClean="0"/>
              <a:t>που είναι </a:t>
            </a:r>
            <a:r>
              <a:rPr lang="el-GR" sz="1800" dirty="0"/>
              <a:t>ο συνδυασμός και η αλληλεπίδραση πολλών στοιχείων του </a:t>
            </a:r>
            <a:r>
              <a:rPr lang="el-GR" sz="1800" dirty="0" smtClean="0"/>
              <a:t>παιχνιδιού και διαφέρει από τον στόχο των παιχνιδιών. </a:t>
            </a:r>
          </a:p>
          <a:p>
            <a:pPr>
              <a:lnSpc>
                <a:spcPct val="90000"/>
              </a:lnSpc>
              <a:spcBef>
                <a:spcPts val="1600"/>
              </a:spcBef>
              <a:buClr>
                <a:schemeClr val="accent1"/>
              </a:buClr>
              <a:buSzPct val="90000"/>
            </a:pPr>
            <a:endParaRPr lang="el-GR" sz="1800" dirty="0" smtClean="0"/>
          </a:p>
          <a:p>
            <a:pPr>
              <a:lnSpc>
                <a:spcPct val="90000"/>
              </a:lnSpc>
              <a:spcBef>
                <a:spcPts val="1600"/>
              </a:spcBef>
              <a:buClr>
                <a:schemeClr val="accent1"/>
              </a:buClr>
              <a:buSzPct val="90000"/>
            </a:pPr>
            <a:r>
              <a:rPr lang="el-GR" sz="1800" dirty="0" smtClean="0"/>
              <a:t>Τέλος</a:t>
            </a:r>
            <a:r>
              <a:rPr lang="el-GR" sz="1800" dirty="0"/>
              <a:t>, </a:t>
            </a:r>
            <a:r>
              <a:rPr lang="el-GR" sz="1800" dirty="0" smtClean="0"/>
              <a:t>αναλύθηκε </a:t>
            </a:r>
            <a:r>
              <a:rPr lang="el-GR" sz="1800" dirty="0"/>
              <a:t>ο όρος </a:t>
            </a:r>
            <a:r>
              <a:rPr lang="en-US" sz="1800" dirty="0" smtClean="0"/>
              <a:t>Playability</a:t>
            </a:r>
            <a:r>
              <a:rPr lang="en-US" sz="1800" dirty="0"/>
              <a:t>, </a:t>
            </a:r>
            <a:r>
              <a:rPr lang="el-GR" sz="1800" dirty="0"/>
              <a:t>τα χαρακτηριστικά του (Ικανοποίηση, Μάθηση, Αποδοτικότητα, </a:t>
            </a:r>
            <a:r>
              <a:rPr lang="el-GR" sz="1800" dirty="0" err="1"/>
              <a:t>Εμβύθιση</a:t>
            </a:r>
            <a:r>
              <a:rPr lang="el-GR" sz="1800" dirty="0"/>
              <a:t>, Κίνητρα, Συγκίνηση, Κοινωνικοποίηση) και οι πτυχές του (Εγγενές, Μηχανικό,  </a:t>
            </a:r>
            <a:r>
              <a:rPr lang="el-GR" sz="1800" dirty="0" err="1"/>
              <a:t>Διαδραστικό</a:t>
            </a:r>
            <a:r>
              <a:rPr lang="el-GR" sz="1800" dirty="0"/>
              <a:t>, Καλλιτεχνικό, Προσωπικό, Κοινωνικό και καθολικό</a:t>
            </a:r>
            <a:r>
              <a:rPr lang="el-GR" sz="1800" dirty="0" smtClean="0"/>
              <a:t>).</a:t>
            </a:r>
            <a:endParaRPr lang="en-US" sz="1800" dirty="0"/>
          </a:p>
        </p:txBody>
      </p:sp>
    </p:spTree>
    <p:extLst>
      <p:ext uri="{BB962C8B-B14F-4D97-AF65-F5344CB8AC3E}">
        <p14:creationId xmlns:p14="http://schemas.microsoft.com/office/powerpoint/2010/main" xmlns="" val="29298694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4247317"/>
          </a:xfrm>
          <a:prstGeom prst="rect">
            <a:avLst/>
          </a:prstGeom>
        </p:spPr>
        <p:txBody>
          <a:bodyPr wrap="square">
            <a:spAutoFit/>
          </a:bodyPr>
          <a:lstStyle/>
          <a:p>
            <a:r>
              <a:rPr lang="el-GR" sz="1800" dirty="0"/>
              <a:t>Από το 1958 έγινε προσπάθεια ταξινόμησης των ηλεκτρονικών παιχνιδιών. Τότε είχαν ταξινομηθεί σε τέσσερις βασικές κατηγορίες: παιχνίδια ανταγωνισμού, τύχης, προσομοίωσης και κίνησης. </a:t>
            </a:r>
            <a:endParaRPr lang="en-US" sz="1800" dirty="0" smtClean="0"/>
          </a:p>
          <a:p>
            <a:endParaRPr lang="en-US" sz="1800" dirty="0"/>
          </a:p>
          <a:p>
            <a:r>
              <a:rPr lang="el-GR" sz="1800" dirty="0" smtClean="0"/>
              <a:t>Ακολούθησαν </a:t>
            </a:r>
            <a:r>
              <a:rPr lang="el-GR" sz="1800" dirty="0"/>
              <a:t>διάφορες κατηγοριοποιήσεις παιχνιδιών από έρευνες που έχουν πραγματοποιηθεί σε αυτό το πεδίο, από σχεδιαστές παιχνιδιών, από ιστοσελίδες ανάλογου περιεχομένου κλπ. Ενδεικτικά, το 1984 ο </a:t>
            </a:r>
            <a:r>
              <a:rPr lang="en-US" sz="1800" dirty="0"/>
              <a:t>Chris Crawford</a:t>
            </a:r>
            <a:r>
              <a:rPr lang="el-GR" sz="1800" dirty="0"/>
              <a:t> στο βιβλίο του "</a:t>
            </a:r>
            <a:r>
              <a:rPr lang="en-US" sz="1800" dirty="0"/>
              <a:t>The Art of Computer Game Design</a:t>
            </a:r>
            <a:r>
              <a:rPr lang="el-GR" sz="1800" dirty="0"/>
              <a:t>", εστίασε στην εμπειρία του παίκτη και στις δραστηριότητες που απαιτούσε το </a:t>
            </a:r>
            <a:r>
              <a:rPr lang="en-US" sz="1800" dirty="0"/>
              <a:t>Gameplay</a:t>
            </a:r>
            <a:r>
              <a:rPr lang="el-GR" sz="1800" dirty="0"/>
              <a:t>. Όπως και ο ίδιος παραδέχθηκε, είναι σχεδόν αδύνατο να ταξινομηθούν τα παιχνίδια, καθότι προκύπτουν συνεχώς νέα είδη και συνδυασμοί </a:t>
            </a:r>
            <a:r>
              <a:rPr lang="el-GR" sz="1800" dirty="0" err="1"/>
              <a:t>προϋπαρχόντων</a:t>
            </a:r>
            <a:r>
              <a:rPr lang="el-GR" sz="1800" dirty="0"/>
              <a:t> ειδών.</a:t>
            </a:r>
            <a:endParaRPr lang="en-US" sz="1800" dirty="0"/>
          </a:p>
          <a:p>
            <a:r>
              <a:rPr lang="el-GR" sz="1800" dirty="0"/>
              <a:t> </a:t>
            </a:r>
            <a:endParaRPr lang="en-US" sz="1800" dirty="0"/>
          </a:p>
          <a:p>
            <a:r>
              <a:rPr lang="el-GR" sz="1800" dirty="0"/>
              <a:t>Γενικά, ακολουθείται η τακτική τα ηλεκτρονικά παιχνίδια ταξινομούνται με βάση το </a:t>
            </a:r>
            <a:r>
              <a:rPr lang="en-US" sz="1800" dirty="0"/>
              <a:t>Gameplay</a:t>
            </a:r>
            <a:r>
              <a:rPr lang="el-GR" sz="1800" dirty="0"/>
              <a:t> τους παρά με βάση τις οπτικές ή αφηγηματικές διαφορές τους. Επίσης, ταξινομούνται σε κατηγορίες ανεξάρτητα από το περιβάλλον στο οποίο εκτυλίσσονται, σε αντίθεση με τις κινηματογραφικές ταινίες ή τα βιβλία. Ένα παιχνίδι βολών παραμένει παιχνίδι βολών είτε εκτυλίσσεται σε ένα πραγματικό περιβάλλον είτε σε ένα εντελώς </a:t>
            </a:r>
            <a:r>
              <a:rPr lang="el-GR" sz="1800" dirty="0" smtClean="0"/>
              <a:t>φανταστικό.</a:t>
            </a:r>
            <a:endParaRPr lang="en-US" sz="1800" dirty="0"/>
          </a:p>
        </p:txBody>
      </p:sp>
    </p:spTree>
    <p:extLst>
      <p:ext uri="{BB962C8B-B14F-4D97-AF65-F5344CB8AC3E}">
        <p14:creationId xmlns:p14="http://schemas.microsoft.com/office/powerpoint/2010/main" xmlns="" val="31860199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10175722" cy="6998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nSpc>
                <a:spcPct val="100000"/>
              </a:lnSpc>
            </a:pPr>
            <a:r>
              <a:rPr lang="el-GR" dirty="0"/>
              <a:t>Είδη/Κατηγορίες ηλεκτρονικών παιχνιδιών</a:t>
            </a:r>
            <a:endParaRPr lang="en-US" dirty="0"/>
          </a:p>
        </p:txBody>
      </p:sp>
      <p:sp>
        <p:nvSpPr>
          <p:cNvPr id="5" name="Rectangle 4"/>
          <p:cNvSpPr/>
          <p:nvPr/>
        </p:nvSpPr>
        <p:spPr>
          <a:xfrm>
            <a:off x="672872" y="1412776"/>
            <a:ext cx="10724868" cy="5078313"/>
          </a:xfrm>
          <a:prstGeom prst="rect">
            <a:avLst/>
          </a:prstGeom>
        </p:spPr>
        <p:txBody>
          <a:bodyPr wrap="square">
            <a:spAutoFit/>
          </a:bodyPr>
          <a:lstStyle/>
          <a:p>
            <a:r>
              <a:rPr lang="el-GR" sz="1800" dirty="0"/>
              <a:t>Μελετώντας τις κατηγορίες παιχνιδιών που θα παρουσιαστούν στη συνέχεια, κάποιος μπορεί να παρατηρήσει ότι αφορούν τόσο τους στόχους του παιχνιδιού, τον ή τους πρωταγωνιστές ή την προοπτική με την οποία βλέπει ο παίκτης το παιχνίδι, κτλ. Βέβαια, υπάρχουν και </a:t>
            </a:r>
            <a:r>
              <a:rPr lang="el-GR" sz="1800" dirty="0" err="1"/>
              <a:t>υπο</a:t>
            </a:r>
            <a:r>
              <a:rPr lang="el-GR" sz="1800" dirty="0"/>
              <a:t>-κατηγορίες. Για παράδειγμα, στα παιχνίδια βολών, υπάρχουν παιχνίδια βολών πρώτου ή τρίτου προσώπου. </a:t>
            </a:r>
            <a:endParaRPr lang="en-US" sz="1800" dirty="0"/>
          </a:p>
          <a:p>
            <a:r>
              <a:rPr lang="el-GR" sz="1800" dirty="0"/>
              <a:t> </a:t>
            </a:r>
            <a:endParaRPr lang="en-US" sz="1800" dirty="0"/>
          </a:p>
          <a:p>
            <a:r>
              <a:rPr lang="el-GR" sz="1800" dirty="0"/>
              <a:t>Επίσης, υπάρχει κάποια ανοχή στην ένταξη ενός παιχνιδιού σε μία συγκεκριμένη κατηγορία, γιατί όπως ήδη αναφέρθηκε μπορεί να συνδυάζει χαρακτηριστικά από αρκετές κατηγορίες. Για παράδειγμα, το </a:t>
            </a:r>
            <a:r>
              <a:rPr lang="en-US" sz="1800" dirty="0"/>
              <a:t>Grand Theft Auto III</a:t>
            </a:r>
            <a:r>
              <a:rPr lang="el-GR" sz="1800" dirty="0"/>
              <a:t>, συνδυάζει στοιχεία παιχνιδιού βολών, αγώνων και ρόλων. Σε κάποιες περιπτώσεις, είναι τόσο δύσκολη η κατάταξη, που ένα παιχνίδι μπορεί να αποτελέσει κατηγορία από μόνο του, που φέρει το όνομά του. Μετέπειτα παιχνίδια που το μιμούνται, εντάσσονται στην ίδια κατηγορία</a:t>
            </a:r>
            <a:r>
              <a:rPr lang="el-GR" sz="1800" dirty="0" smtClean="0"/>
              <a:t>.</a:t>
            </a:r>
          </a:p>
          <a:p>
            <a:endParaRPr lang="el-GR" sz="1800" dirty="0"/>
          </a:p>
          <a:p>
            <a:r>
              <a:rPr lang="el-GR" sz="1800" dirty="0"/>
              <a:t>Αν και δεν ακολουθείται ως κανόνας και γενικά δεν είναι παραδεκτή ως κατηγοριοποίηση, υπάρχουν παιχνίδια που αναφέρονται ως παιχνίδια για κορίτσια, χριστιανικά παιχνίδια, σοβαρά παιχνίδια, κτλ., δηλαδή ταξινομούνται ανάλογα με την κατηγορία παικτών που απευθύνονται.</a:t>
            </a:r>
            <a:endParaRPr lang="en-US" sz="1800" dirty="0"/>
          </a:p>
          <a:p>
            <a:r>
              <a:rPr lang="el-GR" sz="1800" dirty="0"/>
              <a:t> </a:t>
            </a:r>
            <a:endParaRPr lang="en-US" sz="1800" dirty="0"/>
          </a:p>
          <a:p>
            <a:r>
              <a:rPr lang="el-GR" sz="1800" dirty="0"/>
              <a:t>Στη συνέχεια, παρατίθενται οι κατηγορίες των παιχνιδιών, που σε καμία περίπτωση δεν μπορεί να θεωρηθεί πλήρης λίστα, αλλά δίνει μία ιδέα της εξαιρετικής ποικιλίας των παιχνιδιών</a:t>
            </a:r>
            <a:r>
              <a:rPr lang="el-GR" sz="1800" dirty="0" smtClean="0"/>
              <a:t>.</a:t>
            </a:r>
            <a:endParaRPr lang="en-US" sz="1800" dirty="0"/>
          </a:p>
        </p:txBody>
      </p:sp>
    </p:spTree>
    <p:extLst>
      <p:ext uri="{BB962C8B-B14F-4D97-AF65-F5344CB8AC3E}">
        <p14:creationId xmlns:p14="http://schemas.microsoft.com/office/powerpoint/2010/main" xmlns="" val="7358158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xmlns="" name="Crimson landscape design template" id="{73D20169-401E-4972-B02F-4B0444B70099}" vid="{315B30EE-3D96-471E-B16F-FC36287783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E82CB02-9625-4F39-9A5B-61405831A8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Crimson landscape design slides</Template>
  <TotalTime>0</TotalTime>
  <Words>4643</Words>
  <Application>Microsoft Office PowerPoint</Application>
  <PresentationFormat>Custom</PresentationFormat>
  <Paragraphs>525</Paragraphs>
  <Slides>67</Slides>
  <Notes>4</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Crimson landscape design template</vt:lpstr>
      <vt:lpstr>Office Theme</vt:lpstr>
      <vt:lpstr>Εικονικά Περιβάλλοντα Μάθησης και Πολυμέσα</vt:lpstr>
      <vt:lpstr>Άδειες Χρήσης</vt:lpstr>
      <vt:lpstr>Χρηματοδότηση</vt:lpstr>
      <vt:lpstr>Εικονικά Περιβάλλοντα Μάθησης και Πολυμέσα</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2015-06-09T05:40:37Z</dcterms:created>
  <dcterms:modified xsi:type="dcterms:W3CDTF">2015-08-13T20:11:47Z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TC034605129991</vt:lpwstr>
  </property>
</Properties>
</file>