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Lst>
  <p:notesMasterIdLst>
    <p:notesMasterId r:id="rId52"/>
  </p:notesMasterIdLst>
  <p:handoutMasterIdLst>
    <p:handoutMasterId r:id="rId53"/>
  </p:handout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302" r:id="rId46"/>
    <p:sldId id="297" r:id="rId47"/>
    <p:sldId id="298" r:id="rId48"/>
    <p:sldId id="299" r:id="rId49"/>
    <p:sldId id="300" r:id="rId50"/>
    <p:sldId id="301" r:id="rId51"/>
  </p:sldIdLst>
  <p:sldSz cx="9144000" cy="6858000" type="screen4x3"/>
  <p:notesSz cx="6834188" cy="9979025"/>
  <p:defaultTextStyle>
    <a:defPPr>
      <a:defRPr lang="en-GB"/>
    </a:defPPr>
    <a:lvl1pPr algn="l" defTabSz="449263" rtl="0" eaLnBrk="0" fontAlgn="base" hangingPunct="0">
      <a:spcBef>
        <a:spcPct val="0"/>
      </a:spcBef>
      <a:spcAft>
        <a:spcPct val="0"/>
      </a:spcAft>
      <a:defRPr sz="2200" kern="1200">
        <a:solidFill>
          <a:schemeClr val="bg1"/>
        </a:solidFill>
        <a:latin typeface="Tahoma" panose="020B0604030504040204" pitchFamily="34" charset="0"/>
        <a:ea typeface="+mn-ea"/>
        <a:cs typeface="+mn-cs"/>
      </a:defRPr>
    </a:lvl1pPr>
    <a:lvl2pPr marL="742950" indent="-285750" algn="l" defTabSz="449263" rtl="0" eaLnBrk="0" fontAlgn="base" hangingPunct="0">
      <a:spcBef>
        <a:spcPct val="0"/>
      </a:spcBef>
      <a:spcAft>
        <a:spcPct val="0"/>
      </a:spcAft>
      <a:defRPr sz="2200" kern="1200">
        <a:solidFill>
          <a:schemeClr val="bg1"/>
        </a:solidFill>
        <a:latin typeface="Tahoma" panose="020B0604030504040204" pitchFamily="34" charset="0"/>
        <a:ea typeface="+mn-ea"/>
        <a:cs typeface="+mn-cs"/>
      </a:defRPr>
    </a:lvl2pPr>
    <a:lvl3pPr marL="1143000" indent="-228600" algn="l" defTabSz="449263" rtl="0" eaLnBrk="0" fontAlgn="base" hangingPunct="0">
      <a:spcBef>
        <a:spcPct val="0"/>
      </a:spcBef>
      <a:spcAft>
        <a:spcPct val="0"/>
      </a:spcAft>
      <a:defRPr sz="2200" kern="1200">
        <a:solidFill>
          <a:schemeClr val="bg1"/>
        </a:solidFill>
        <a:latin typeface="Tahoma" panose="020B0604030504040204" pitchFamily="34" charset="0"/>
        <a:ea typeface="+mn-ea"/>
        <a:cs typeface="+mn-cs"/>
      </a:defRPr>
    </a:lvl3pPr>
    <a:lvl4pPr marL="1600200" indent="-228600" algn="l" defTabSz="449263" rtl="0" eaLnBrk="0" fontAlgn="base" hangingPunct="0">
      <a:spcBef>
        <a:spcPct val="0"/>
      </a:spcBef>
      <a:spcAft>
        <a:spcPct val="0"/>
      </a:spcAft>
      <a:defRPr sz="2200" kern="1200">
        <a:solidFill>
          <a:schemeClr val="bg1"/>
        </a:solidFill>
        <a:latin typeface="Tahoma" panose="020B0604030504040204" pitchFamily="34" charset="0"/>
        <a:ea typeface="+mn-ea"/>
        <a:cs typeface="+mn-cs"/>
      </a:defRPr>
    </a:lvl4pPr>
    <a:lvl5pPr marL="2057400" indent="-228600" algn="l" defTabSz="449263" rtl="0" eaLnBrk="0" fontAlgn="base" hangingPunct="0">
      <a:spcBef>
        <a:spcPct val="0"/>
      </a:spcBef>
      <a:spcAft>
        <a:spcPct val="0"/>
      </a:spcAft>
      <a:defRPr sz="2200" kern="1200">
        <a:solidFill>
          <a:schemeClr val="bg1"/>
        </a:solidFill>
        <a:latin typeface="Tahoma" panose="020B0604030504040204" pitchFamily="34" charset="0"/>
        <a:ea typeface="+mn-ea"/>
        <a:cs typeface="+mn-cs"/>
      </a:defRPr>
    </a:lvl5pPr>
    <a:lvl6pPr marL="2286000" algn="l" defTabSz="914400" rtl="0" eaLnBrk="1" latinLnBrk="0" hangingPunct="1">
      <a:defRPr sz="2200" kern="1200">
        <a:solidFill>
          <a:schemeClr val="bg1"/>
        </a:solidFill>
        <a:latin typeface="Tahoma" panose="020B0604030504040204" pitchFamily="34" charset="0"/>
        <a:ea typeface="+mn-ea"/>
        <a:cs typeface="+mn-cs"/>
      </a:defRPr>
    </a:lvl6pPr>
    <a:lvl7pPr marL="2743200" algn="l" defTabSz="914400" rtl="0" eaLnBrk="1" latinLnBrk="0" hangingPunct="1">
      <a:defRPr sz="2200" kern="1200">
        <a:solidFill>
          <a:schemeClr val="bg1"/>
        </a:solidFill>
        <a:latin typeface="Tahoma" panose="020B0604030504040204" pitchFamily="34" charset="0"/>
        <a:ea typeface="+mn-ea"/>
        <a:cs typeface="+mn-cs"/>
      </a:defRPr>
    </a:lvl7pPr>
    <a:lvl8pPr marL="3200400" algn="l" defTabSz="914400" rtl="0" eaLnBrk="1" latinLnBrk="0" hangingPunct="1">
      <a:defRPr sz="2200" kern="1200">
        <a:solidFill>
          <a:schemeClr val="bg1"/>
        </a:solidFill>
        <a:latin typeface="Tahoma" panose="020B0604030504040204" pitchFamily="34" charset="0"/>
        <a:ea typeface="+mn-ea"/>
        <a:cs typeface="+mn-cs"/>
      </a:defRPr>
    </a:lvl8pPr>
    <a:lvl9pPr marL="3657600" algn="l" defTabSz="914400" rtl="0" eaLnBrk="1" latinLnBrk="0" hangingPunct="1">
      <a:defRPr sz="2200" kern="1200">
        <a:solidFill>
          <a:schemeClr val="bg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287" autoAdjust="0"/>
  </p:normalViewPr>
  <p:slideViewPr>
    <p:cSldViewPr>
      <p:cViewPr varScale="1">
        <p:scale>
          <a:sx n="89" d="100"/>
          <a:sy n="89" d="100"/>
        </p:scale>
        <p:origin x="2244"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handoutMaster" Target="handoutMasters/handoutMaster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92D1769D-6116-A732-B1CE-6424DCEDD6AC}"/>
              </a:ext>
            </a:extLst>
          </p:cNvPr>
          <p:cNvSpPr>
            <a:spLocks noGrp="1" noChangeArrowheads="1"/>
          </p:cNvSpPr>
          <p:nvPr>
            <p:ph type="hdr" sz="quarter"/>
          </p:nvPr>
        </p:nvSpPr>
        <p:spPr bwMode="auto">
          <a:xfrm>
            <a:off x="0" y="0"/>
            <a:ext cx="2962275"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buClr>
                <a:srgbClr val="000000"/>
              </a:buClr>
              <a:buSzPct val="100000"/>
              <a:buFont typeface="Times New Roman" panose="02020603050405020304" pitchFamily="18" charset="0"/>
              <a:buNone/>
              <a:defRPr sz="1200">
                <a:solidFill>
                  <a:srgbClr val="000000"/>
                </a:solidFill>
              </a:defRPr>
            </a:lvl1pPr>
          </a:lstStyle>
          <a:p>
            <a:pPr>
              <a:defRPr/>
            </a:pPr>
            <a:endParaRPr lang="el-GR"/>
          </a:p>
        </p:txBody>
      </p:sp>
      <p:sp>
        <p:nvSpPr>
          <p:cNvPr id="100355" name="Rectangle 3">
            <a:extLst>
              <a:ext uri="{FF2B5EF4-FFF2-40B4-BE49-F238E27FC236}">
                <a16:creationId xmlns:a16="http://schemas.microsoft.com/office/drawing/2014/main" id="{AD9870F4-A7A8-0B0A-1FDA-BB36F977D3F9}"/>
              </a:ext>
            </a:extLst>
          </p:cNvPr>
          <p:cNvSpPr>
            <a:spLocks noGrp="1" noChangeArrowheads="1"/>
          </p:cNvSpPr>
          <p:nvPr>
            <p:ph type="dt" sz="quarter" idx="1"/>
          </p:nvPr>
        </p:nvSpPr>
        <p:spPr bwMode="auto">
          <a:xfrm>
            <a:off x="3871913" y="0"/>
            <a:ext cx="2960687"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buClr>
                <a:srgbClr val="000000"/>
              </a:buClr>
              <a:buSzPct val="100000"/>
              <a:buFont typeface="Times New Roman" panose="02020603050405020304" pitchFamily="18" charset="0"/>
              <a:buNone/>
              <a:defRPr sz="1200">
                <a:solidFill>
                  <a:srgbClr val="000000"/>
                </a:solidFill>
              </a:defRPr>
            </a:lvl1pPr>
          </a:lstStyle>
          <a:p>
            <a:pPr>
              <a:defRPr/>
            </a:pPr>
            <a:endParaRPr lang="el-GR"/>
          </a:p>
        </p:txBody>
      </p:sp>
      <p:sp>
        <p:nvSpPr>
          <p:cNvPr id="100356" name="Rectangle 4">
            <a:extLst>
              <a:ext uri="{FF2B5EF4-FFF2-40B4-BE49-F238E27FC236}">
                <a16:creationId xmlns:a16="http://schemas.microsoft.com/office/drawing/2014/main" id="{0B7FA6B6-5C23-9783-E503-0B0D93F32C82}"/>
              </a:ext>
            </a:extLst>
          </p:cNvPr>
          <p:cNvSpPr>
            <a:spLocks noGrp="1" noChangeArrowheads="1"/>
          </p:cNvSpPr>
          <p:nvPr>
            <p:ph type="ftr" sz="quarter" idx="2"/>
          </p:nvPr>
        </p:nvSpPr>
        <p:spPr bwMode="auto">
          <a:xfrm>
            <a:off x="0" y="9478963"/>
            <a:ext cx="2962275"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buClr>
                <a:srgbClr val="000000"/>
              </a:buClr>
              <a:buSzPct val="100000"/>
              <a:buFont typeface="Times New Roman" panose="02020603050405020304" pitchFamily="18" charset="0"/>
              <a:buNone/>
              <a:defRPr sz="1200">
                <a:solidFill>
                  <a:srgbClr val="000000"/>
                </a:solidFill>
              </a:defRPr>
            </a:lvl1pPr>
          </a:lstStyle>
          <a:p>
            <a:pPr>
              <a:defRPr/>
            </a:pPr>
            <a:endParaRPr lang="el-GR"/>
          </a:p>
        </p:txBody>
      </p:sp>
      <p:sp>
        <p:nvSpPr>
          <p:cNvPr id="100357" name="Rectangle 5">
            <a:extLst>
              <a:ext uri="{FF2B5EF4-FFF2-40B4-BE49-F238E27FC236}">
                <a16:creationId xmlns:a16="http://schemas.microsoft.com/office/drawing/2014/main" id="{C1FDCDB9-99E2-DCE9-66FE-DC03122F859D}"/>
              </a:ext>
            </a:extLst>
          </p:cNvPr>
          <p:cNvSpPr>
            <a:spLocks noGrp="1" noChangeArrowheads="1"/>
          </p:cNvSpPr>
          <p:nvPr>
            <p:ph type="sldNum" sz="quarter" idx="3"/>
          </p:nvPr>
        </p:nvSpPr>
        <p:spPr bwMode="auto">
          <a:xfrm>
            <a:off x="3871913" y="9478963"/>
            <a:ext cx="2960687"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buClr>
                <a:srgbClr val="000000"/>
              </a:buClr>
              <a:buSzPct val="100000"/>
              <a:buFont typeface="Times New Roman" panose="02020603050405020304" pitchFamily="18" charset="0"/>
              <a:buNone/>
              <a:defRPr sz="1200">
                <a:solidFill>
                  <a:srgbClr val="000000"/>
                </a:solidFill>
              </a:defRPr>
            </a:lvl1pPr>
          </a:lstStyle>
          <a:p>
            <a:pPr>
              <a:defRPr/>
            </a:pPr>
            <a:fld id="{F6D9ADCE-5469-459A-A824-AB26CE20D8F0}" type="slidenum">
              <a:rPr lang="el-GR" altLang="el-GR"/>
              <a:pPr>
                <a:defRPr/>
              </a:pPr>
              <a:t>‹#›</a:t>
            </a:fld>
            <a:endParaRPr lang="el-GR" alt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AutoShape 1">
            <a:extLst>
              <a:ext uri="{FF2B5EF4-FFF2-40B4-BE49-F238E27FC236}">
                <a16:creationId xmlns:a16="http://schemas.microsoft.com/office/drawing/2014/main" id="{CCD08CE1-9B53-56EE-48FB-746633AE52B5}"/>
              </a:ext>
            </a:extLst>
          </p:cNvPr>
          <p:cNvSpPr>
            <a:spLocks noChangeArrowheads="1"/>
          </p:cNvSpPr>
          <p:nvPr/>
        </p:nvSpPr>
        <p:spPr bwMode="auto">
          <a:xfrm>
            <a:off x="0" y="0"/>
            <a:ext cx="6834188" cy="9979025"/>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5123" name="Text Box 2">
            <a:extLst>
              <a:ext uri="{FF2B5EF4-FFF2-40B4-BE49-F238E27FC236}">
                <a16:creationId xmlns:a16="http://schemas.microsoft.com/office/drawing/2014/main" id="{E3FD6B4A-1D97-F2CB-D814-1A3EF59F947D}"/>
              </a:ext>
            </a:extLst>
          </p:cNvPr>
          <p:cNvSpPr txBox="1">
            <a:spLocks noChangeArrowheads="1"/>
          </p:cNvSpPr>
          <p:nvPr/>
        </p:nvSpPr>
        <p:spPr bwMode="auto">
          <a:xfrm>
            <a:off x="0" y="0"/>
            <a:ext cx="2960688"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5124" name="Text Box 3">
            <a:extLst>
              <a:ext uri="{FF2B5EF4-FFF2-40B4-BE49-F238E27FC236}">
                <a16:creationId xmlns:a16="http://schemas.microsoft.com/office/drawing/2014/main" id="{5BD545F4-4A3E-2F43-9577-824734725714}"/>
              </a:ext>
            </a:extLst>
          </p:cNvPr>
          <p:cNvSpPr txBox="1">
            <a:spLocks noChangeArrowheads="1"/>
          </p:cNvSpPr>
          <p:nvPr/>
        </p:nvSpPr>
        <p:spPr bwMode="auto">
          <a:xfrm>
            <a:off x="3873500" y="0"/>
            <a:ext cx="2960688"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5125" name="Rectangle 4">
            <a:extLst>
              <a:ext uri="{FF2B5EF4-FFF2-40B4-BE49-F238E27FC236}">
                <a16:creationId xmlns:a16="http://schemas.microsoft.com/office/drawing/2014/main" id="{D083A2CC-D293-899E-E33F-5C589E069227}"/>
              </a:ext>
            </a:extLst>
          </p:cNvPr>
          <p:cNvSpPr>
            <a:spLocks noGrp="1" noChangeArrowheads="1"/>
          </p:cNvSpPr>
          <p:nvPr>
            <p:ph type="sldImg"/>
          </p:nvPr>
        </p:nvSpPr>
        <p:spPr bwMode="auto">
          <a:xfrm>
            <a:off x="920750" y="747713"/>
            <a:ext cx="4991100" cy="3741737"/>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Rectangle 5">
            <a:extLst>
              <a:ext uri="{FF2B5EF4-FFF2-40B4-BE49-F238E27FC236}">
                <a16:creationId xmlns:a16="http://schemas.microsoft.com/office/drawing/2014/main" id="{D4D1E88E-B32D-84E1-6CE2-B2FAF079F102}"/>
              </a:ext>
            </a:extLst>
          </p:cNvPr>
          <p:cNvSpPr>
            <a:spLocks noGrp="1" noChangeArrowheads="1"/>
          </p:cNvSpPr>
          <p:nvPr>
            <p:ph type="body"/>
          </p:nvPr>
        </p:nvSpPr>
        <p:spPr bwMode="auto">
          <a:xfrm>
            <a:off x="682625" y="4740275"/>
            <a:ext cx="5468938" cy="4489450"/>
          </a:xfrm>
          <a:prstGeom prst="rect">
            <a:avLst/>
          </a:prstGeom>
          <a:noFill/>
          <a:ln w="9525">
            <a:noFill/>
            <a:round/>
            <a:headEnd/>
            <a:tailEnd/>
          </a:ln>
          <a:effectLst/>
        </p:spPr>
        <p:txBody>
          <a:bodyPr vert="horz" wrap="square" lIns="92520" tIns="46440" rIns="92520" bIns="46440" numCol="1" anchor="t" anchorCtr="0" compatLnSpc="1">
            <a:prstTxWarp prst="textNoShape">
              <a:avLst/>
            </a:prstTxWarp>
          </a:bodyPr>
          <a:lstStyle/>
          <a:p>
            <a:pPr lvl="0"/>
            <a:endParaRPr lang="el-GR" noProof="0"/>
          </a:p>
        </p:txBody>
      </p:sp>
      <p:sp>
        <p:nvSpPr>
          <p:cNvPr id="5127" name="Text Box 6">
            <a:extLst>
              <a:ext uri="{FF2B5EF4-FFF2-40B4-BE49-F238E27FC236}">
                <a16:creationId xmlns:a16="http://schemas.microsoft.com/office/drawing/2014/main" id="{C2065524-9834-3656-710C-E37A100D06AF}"/>
              </a:ext>
            </a:extLst>
          </p:cNvPr>
          <p:cNvSpPr txBox="1">
            <a:spLocks noChangeArrowheads="1"/>
          </p:cNvSpPr>
          <p:nvPr/>
        </p:nvSpPr>
        <p:spPr bwMode="auto">
          <a:xfrm>
            <a:off x="0" y="9477375"/>
            <a:ext cx="2960688"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3" name="Rectangle 7">
            <a:extLst>
              <a:ext uri="{FF2B5EF4-FFF2-40B4-BE49-F238E27FC236}">
                <a16:creationId xmlns:a16="http://schemas.microsoft.com/office/drawing/2014/main" id="{BED0BB7C-4668-328B-7EC0-5BA43C347B8D}"/>
              </a:ext>
            </a:extLst>
          </p:cNvPr>
          <p:cNvSpPr>
            <a:spLocks noGrp="1" noChangeArrowheads="1"/>
          </p:cNvSpPr>
          <p:nvPr>
            <p:ph type="sldNum"/>
          </p:nvPr>
        </p:nvSpPr>
        <p:spPr bwMode="auto">
          <a:xfrm>
            <a:off x="3873500" y="9477375"/>
            <a:ext cx="2959100" cy="498475"/>
          </a:xfrm>
          <a:prstGeom prst="rect">
            <a:avLst/>
          </a:prstGeom>
          <a:noFill/>
          <a:ln w="9525">
            <a:noFill/>
            <a:round/>
            <a:headEnd/>
            <a:tailEnd/>
          </a:ln>
          <a:effectLst/>
        </p:spPr>
        <p:txBody>
          <a:bodyPr vert="horz" wrap="square" lIns="92520" tIns="46440" rIns="92520" bIns="46440" numCol="1" anchor="b" anchorCtr="0" compatLnSpc="1">
            <a:prstTxWarp prst="textNoShape">
              <a:avLst/>
            </a:prstTxWarp>
          </a:bodyPr>
          <a:lstStyle>
            <a:lvl1pPr algn="r" eaLnBrk="1" hangingPunct="1">
              <a:buSzPct val="100000"/>
              <a:tabLst>
                <a:tab pos="723900" algn="l"/>
                <a:tab pos="1447800" algn="l"/>
                <a:tab pos="2171700" algn="l"/>
                <a:tab pos="2895600" algn="l"/>
              </a:tabLst>
              <a:defRPr sz="1200">
                <a:solidFill>
                  <a:srgbClr val="000000"/>
                </a:solidFill>
                <a:latin typeface="Times New Roman" panose="02020603050405020304" pitchFamily="18" charset="0"/>
                <a:ea typeface="DejaVu Sans" panose="020B0603030804020204" pitchFamily="34" charset="0"/>
                <a:cs typeface="DejaVu Sans" panose="020B0603030804020204" pitchFamily="34" charset="0"/>
              </a:defRPr>
            </a:lvl1pPr>
          </a:lstStyle>
          <a:p>
            <a:pPr>
              <a:defRPr/>
            </a:pPr>
            <a:fld id="{A3CD5B14-19EE-4631-966A-46AF6286E215}" type="slidenum">
              <a:rPr lang="el-GR" altLang="el-GR"/>
              <a:pPr>
                <a:defRPr/>
              </a:pPr>
              <a:t>‹#›</a:t>
            </a:fld>
            <a:endParaRPr lang="el-GR" altLang="el-GR"/>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C04C871B-2A99-A61F-B335-4DDE228D1F5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17CA3B33-E390-490E-A1EF-6AC315E94F84}" type="slidenum">
              <a:rPr lang="el-GR" altLang="el-GR" smtClean="0"/>
              <a:pPr>
                <a:spcBef>
                  <a:spcPct val="0"/>
                </a:spcBef>
                <a:buClrTx/>
                <a:buFontTx/>
                <a:buNone/>
              </a:pPr>
              <a:t>1</a:t>
            </a:fld>
            <a:endParaRPr lang="el-GR" altLang="el-GR"/>
          </a:p>
        </p:txBody>
      </p:sp>
      <p:sp>
        <p:nvSpPr>
          <p:cNvPr id="8195" name="Rectangle 1">
            <a:extLst>
              <a:ext uri="{FF2B5EF4-FFF2-40B4-BE49-F238E27FC236}">
                <a16:creationId xmlns:a16="http://schemas.microsoft.com/office/drawing/2014/main" id="{2C16BE8B-28CD-077C-8097-278C8422CD2F}"/>
              </a:ext>
            </a:extLst>
          </p:cNvPr>
          <p:cNvSpPr>
            <a:spLocks noChangeArrowheads="1" noTextEdit="1"/>
          </p:cNvSpPr>
          <p:nvPr>
            <p:ph type="sldImg"/>
          </p:nvPr>
        </p:nvSpPr>
        <p:spPr>
          <a:xfrm>
            <a:off x="920750" y="747713"/>
            <a:ext cx="4991100" cy="3743325"/>
          </a:xfrm>
          <a:solidFill>
            <a:srgbClr val="FFFFFF"/>
          </a:solidFill>
          <a:ln/>
        </p:spPr>
      </p:sp>
      <p:sp>
        <p:nvSpPr>
          <p:cNvPr id="8196" name="Rectangle 2">
            <a:extLst>
              <a:ext uri="{FF2B5EF4-FFF2-40B4-BE49-F238E27FC236}">
                <a16:creationId xmlns:a16="http://schemas.microsoft.com/office/drawing/2014/main" id="{394507E2-49C7-3A08-8100-BFDF2BD2B472}"/>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6C828361-41E8-ACE1-2FAB-107CD2B82418}"/>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C33D9AFD-DA41-4CC6-A433-D4D499C105C4}" type="slidenum">
              <a:rPr lang="el-GR" altLang="el-GR" smtClean="0"/>
              <a:pPr>
                <a:spcBef>
                  <a:spcPct val="0"/>
                </a:spcBef>
                <a:buClrTx/>
                <a:buFontTx/>
                <a:buNone/>
              </a:pPr>
              <a:t>10</a:t>
            </a:fld>
            <a:endParaRPr lang="el-GR" altLang="el-GR"/>
          </a:p>
        </p:txBody>
      </p:sp>
      <p:sp>
        <p:nvSpPr>
          <p:cNvPr id="26627" name="Rectangle 1">
            <a:extLst>
              <a:ext uri="{FF2B5EF4-FFF2-40B4-BE49-F238E27FC236}">
                <a16:creationId xmlns:a16="http://schemas.microsoft.com/office/drawing/2014/main" id="{6880604F-B415-01D7-CCB9-D25BCA92BE10}"/>
              </a:ext>
            </a:extLst>
          </p:cNvPr>
          <p:cNvSpPr>
            <a:spLocks noChangeArrowheads="1" noTextEdit="1"/>
          </p:cNvSpPr>
          <p:nvPr>
            <p:ph type="sldImg"/>
          </p:nvPr>
        </p:nvSpPr>
        <p:spPr>
          <a:xfrm>
            <a:off x="920750" y="747713"/>
            <a:ext cx="4991100" cy="3743325"/>
          </a:xfrm>
          <a:solidFill>
            <a:srgbClr val="FFFFFF"/>
          </a:solidFill>
          <a:ln/>
        </p:spPr>
      </p:sp>
      <p:sp>
        <p:nvSpPr>
          <p:cNvPr id="26628" name="Rectangle 2">
            <a:extLst>
              <a:ext uri="{FF2B5EF4-FFF2-40B4-BE49-F238E27FC236}">
                <a16:creationId xmlns:a16="http://schemas.microsoft.com/office/drawing/2014/main" id="{D1A6E39F-3396-E096-2F44-0CEF3EF8A1C7}"/>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25E8F36A-4D86-FFC8-7926-12A38A16A207}"/>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68CE01E4-5CF8-4A89-87CD-46068F345BEE}" type="slidenum">
              <a:rPr lang="el-GR" altLang="el-GR" smtClean="0"/>
              <a:pPr>
                <a:spcBef>
                  <a:spcPct val="0"/>
                </a:spcBef>
                <a:buClrTx/>
                <a:buFontTx/>
                <a:buNone/>
              </a:pPr>
              <a:t>11</a:t>
            </a:fld>
            <a:endParaRPr lang="el-GR" altLang="el-GR"/>
          </a:p>
        </p:txBody>
      </p:sp>
      <p:sp>
        <p:nvSpPr>
          <p:cNvPr id="28675" name="Rectangle 1">
            <a:extLst>
              <a:ext uri="{FF2B5EF4-FFF2-40B4-BE49-F238E27FC236}">
                <a16:creationId xmlns:a16="http://schemas.microsoft.com/office/drawing/2014/main" id="{23DB035A-A306-9EE4-CA7E-2EC6257989F6}"/>
              </a:ext>
            </a:extLst>
          </p:cNvPr>
          <p:cNvSpPr>
            <a:spLocks noChangeArrowheads="1" noTextEdit="1"/>
          </p:cNvSpPr>
          <p:nvPr>
            <p:ph type="sldImg"/>
          </p:nvPr>
        </p:nvSpPr>
        <p:spPr>
          <a:xfrm>
            <a:off x="920750" y="747713"/>
            <a:ext cx="4991100" cy="3743325"/>
          </a:xfrm>
          <a:solidFill>
            <a:srgbClr val="FFFFFF"/>
          </a:solidFill>
          <a:ln/>
        </p:spPr>
      </p:sp>
      <p:sp>
        <p:nvSpPr>
          <p:cNvPr id="28676" name="Rectangle 2">
            <a:extLst>
              <a:ext uri="{FF2B5EF4-FFF2-40B4-BE49-F238E27FC236}">
                <a16:creationId xmlns:a16="http://schemas.microsoft.com/office/drawing/2014/main" id="{B9352B07-A4F0-DABB-00CD-B97C5BF37579}"/>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6F399C82-9B88-0A3C-0158-D8353BEDC4FA}"/>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3B3628FE-49B0-4608-9E07-F4E0134A0A2D}" type="slidenum">
              <a:rPr lang="el-GR" altLang="el-GR" smtClean="0"/>
              <a:pPr>
                <a:spcBef>
                  <a:spcPct val="0"/>
                </a:spcBef>
                <a:buClrTx/>
                <a:buFontTx/>
                <a:buNone/>
              </a:pPr>
              <a:t>12</a:t>
            </a:fld>
            <a:endParaRPr lang="el-GR" altLang="el-GR"/>
          </a:p>
        </p:txBody>
      </p:sp>
      <p:sp>
        <p:nvSpPr>
          <p:cNvPr id="30723" name="Rectangle 1">
            <a:extLst>
              <a:ext uri="{FF2B5EF4-FFF2-40B4-BE49-F238E27FC236}">
                <a16:creationId xmlns:a16="http://schemas.microsoft.com/office/drawing/2014/main" id="{A2FB58D9-8AD8-2C51-D4BE-D8CE1D224332}"/>
              </a:ext>
            </a:extLst>
          </p:cNvPr>
          <p:cNvSpPr>
            <a:spLocks noChangeArrowheads="1" noTextEdit="1"/>
          </p:cNvSpPr>
          <p:nvPr>
            <p:ph type="sldImg"/>
          </p:nvPr>
        </p:nvSpPr>
        <p:spPr>
          <a:xfrm>
            <a:off x="920750" y="747713"/>
            <a:ext cx="4991100" cy="3743325"/>
          </a:xfrm>
          <a:solidFill>
            <a:srgbClr val="FFFFFF"/>
          </a:solidFill>
          <a:ln/>
        </p:spPr>
      </p:sp>
      <p:sp>
        <p:nvSpPr>
          <p:cNvPr id="30724" name="Rectangle 2">
            <a:extLst>
              <a:ext uri="{FF2B5EF4-FFF2-40B4-BE49-F238E27FC236}">
                <a16:creationId xmlns:a16="http://schemas.microsoft.com/office/drawing/2014/main" id="{9B4B2E9A-4A6E-5C1E-B72E-A1382877429E}"/>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C2C6F8D2-3A7C-049D-7F8E-6721B9C79918}"/>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C87FED64-9E6A-47B3-968E-1AF249F81DA3}" type="slidenum">
              <a:rPr lang="el-GR" altLang="el-GR" smtClean="0"/>
              <a:pPr>
                <a:spcBef>
                  <a:spcPct val="0"/>
                </a:spcBef>
                <a:buClrTx/>
                <a:buFontTx/>
                <a:buNone/>
              </a:pPr>
              <a:t>13</a:t>
            </a:fld>
            <a:endParaRPr lang="el-GR" altLang="el-GR"/>
          </a:p>
        </p:txBody>
      </p:sp>
      <p:sp>
        <p:nvSpPr>
          <p:cNvPr id="32771" name="Rectangle 1">
            <a:extLst>
              <a:ext uri="{FF2B5EF4-FFF2-40B4-BE49-F238E27FC236}">
                <a16:creationId xmlns:a16="http://schemas.microsoft.com/office/drawing/2014/main" id="{D8A42BCC-BC44-7C05-DE13-ACBF2ADC39D3}"/>
              </a:ext>
            </a:extLst>
          </p:cNvPr>
          <p:cNvSpPr>
            <a:spLocks noChangeArrowheads="1" noTextEdit="1"/>
          </p:cNvSpPr>
          <p:nvPr>
            <p:ph type="sldImg"/>
          </p:nvPr>
        </p:nvSpPr>
        <p:spPr>
          <a:xfrm>
            <a:off x="920750" y="747713"/>
            <a:ext cx="4991100" cy="3743325"/>
          </a:xfrm>
          <a:solidFill>
            <a:srgbClr val="FFFFFF"/>
          </a:solidFill>
          <a:ln/>
        </p:spPr>
      </p:sp>
      <p:sp>
        <p:nvSpPr>
          <p:cNvPr id="32772" name="Rectangle 2">
            <a:extLst>
              <a:ext uri="{FF2B5EF4-FFF2-40B4-BE49-F238E27FC236}">
                <a16:creationId xmlns:a16="http://schemas.microsoft.com/office/drawing/2014/main" id="{D620F2E4-0413-B6B2-D561-F01DD833C969}"/>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0992BFA2-7F2A-DD28-6A73-16E8CA3EF7DF}"/>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02ABE57F-4897-46D0-BBB1-DC4F0E78B436}" type="slidenum">
              <a:rPr lang="el-GR" altLang="el-GR" smtClean="0"/>
              <a:pPr>
                <a:spcBef>
                  <a:spcPct val="0"/>
                </a:spcBef>
                <a:buClrTx/>
                <a:buFontTx/>
                <a:buNone/>
              </a:pPr>
              <a:t>14</a:t>
            </a:fld>
            <a:endParaRPr lang="el-GR" altLang="el-GR"/>
          </a:p>
        </p:txBody>
      </p:sp>
      <p:sp>
        <p:nvSpPr>
          <p:cNvPr id="34819" name="Rectangle 1">
            <a:extLst>
              <a:ext uri="{FF2B5EF4-FFF2-40B4-BE49-F238E27FC236}">
                <a16:creationId xmlns:a16="http://schemas.microsoft.com/office/drawing/2014/main" id="{C1D61515-B100-231F-E361-50635FFFE0EF}"/>
              </a:ext>
            </a:extLst>
          </p:cNvPr>
          <p:cNvSpPr>
            <a:spLocks noChangeArrowheads="1" noTextEdit="1"/>
          </p:cNvSpPr>
          <p:nvPr>
            <p:ph type="sldImg"/>
          </p:nvPr>
        </p:nvSpPr>
        <p:spPr>
          <a:xfrm>
            <a:off x="920750" y="747713"/>
            <a:ext cx="4991100" cy="3743325"/>
          </a:xfrm>
          <a:solidFill>
            <a:srgbClr val="FFFFFF"/>
          </a:solidFill>
          <a:ln/>
        </p:spPr>
      </p:sp>
      <p:sp>
        <p:nvSpPr>
          <p:cNvPr id="34820" name="Rectangle 2">
            <a:extLst>
              <a:ext uri="{FF2B5EF4-FFF2-40B4-BE49-F238E27FC236}">
                <a16:creationId xmlns:a16="http://schemas.microsoft.com/office/drawing/2014/main" id="{C7B414C5-1385-DB4C-BC23-90DC19F12AD8}"/>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90471302-2FEE-A821-C100-6B3793A8F6BB}"/>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333EAF8-D48F-46B1-824E-9D85E0E5ED8C}" type="slidenum">
              <a:rPr lang="el-GR" altLang="el-GR" smtClean="0"/>
              <a:pPr>
                <a:spcBef>
                  <a:spcPct val="0"/>
                </a:spcBef>
                <a:buClrTx/>
                <a:buFontTx/>
                <a:buNone/>
              </a:pPr>
              <a:t>15</a:t>
            </a:fld>
            <a:endParaRPr lang="el-GR" altLang="el-GR"/>
          </a:p>
        </p:txBody>
      </p:sp>
      <p:sp>
        <p:nvSpPr>
          <p:cNvPr id="36867" name="Rectangle 1">
            <a:extLst>
              <a:ext uri="{FF2B5EF4-FFF2-40B4-BE49-F238E27FC236}">
                <a16:creationId xmlns:a16="http://schemas.microsoft.com/office/drawing/2014/main" id="{0EB9565A-95C4-6307-C705-9A58462BDEA5}"/>
              </a:ext>
            </a:extLst>
          </p:cNvPr>
          <p:cNvSpPr>
            <a:spLocks noChangeArrowheads="1" noTextEdit="1"/>
          </p:cNvSpPr>
          <p:nvPr>
            <p:ph type="sldImg"/>
          </p:nvPr>
        </p:nvSpPr>
        <p:spPr>
          <a:xfrm>
            <a:off x="920750" y="747713"/>
            <a:ext cx="4991100" cy="3743325"/>
          </a:xfrm>
          <a:solidFill>
            <a:srgbClr val="FFFFFF"/>
          </a:solidFill>
          <a:ln/>
        </p:spPr>
      </p:sp>
      <p:sp>
        <p:nvSpPr>
          <p:cNvPr id="36868" name="Rectangle 2">
            <a:extLst>
              <a:ext uri="{FF2B5EF4-FFF2-40B4-BE49-F238E27FC236}">
                <a16:creationId xmlns:a16="http://schemas.microsoft.com/office/drawing/2014/main" id="{5404AD34-8710-6AA4-6C23-6159BEA3626B}"/>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F0053369-4993-654C-8EFF-1F227E6934F1}"/>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4030C31B-47A1-4FC4-95DC-0CB1A3BE9ACB}" type="slidenum">
              <a:rPr lang="el-GR" altLang="el-GR" smtClean="0"/>
              <a:pPr>
                <a:spcBef>
                  <a:spcPct val="0"/>
                </a:spcBef>
                <a:buClrTx/>
                <a:buFontTx/>
                <a:buNone/>
              </a:pPr>
              <a:t>16</a:t>
            </a:fld>
            <a:endParaRPr lang="el-GR" altLang="el-GR"/>
          </a:p>
        </p:txBody>
      </p:sp>
      <p:sp>
        <p:nvSpPr>
          <p:cNvPr id="38915" name="Rectangle 1">
            <a:extLst>
              <a:ext uri="{FF2B5EF4-FFF2-40B4-BE49-F238E27FC236}">
                <a16:creationId xmlns:a16="http://schemas.microsoft.com/office/drawing/2014/main" id="{262FDE74-5162-CDB7-08A1-81B19F599BE2}"/>
              </a:ext>
            </a:extLst>
          </p:cNvPr>
          <p:cNvSpPr>
            <a:spLocks noChangeArrowheads="1" noTextEdit="1"/>
          </p:cNvSpPr>
          <p:nvPr>
            <p:ph type="sldImg"/>
          </p:nvPr>
        </p:nvSpPr>
        <p:spPr>
          <a:xfrm>
            <a:off x="920750" y="747713"/>
            <a:ext cx="4991100" cy="3743325"/>
          </a:xfrm>
          <a:solidFill>
            <a:srgbClr val="FFFFFF"/>
          </a:solidFill>
          <a:ln/>
        </p:spPr>
      </p:sp>
      <p:sp>
        <p:nvSpPr>
          <p:cNvPr id="38916" name="Rectangle 2">
            <a:extLst>
              <a:ext uri="{FF2B5EF4-FFF2-40B4-BE49-F238E27FC236}">
                <a16:creationId xmlns:a16="http://schemas.microsoft.com/office/drawing/2014/main" id="{170C2F20-E4A7-4EC5-B124-C34DA681A641}"/>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B8482DC9-2D64-1381-D214-C3C688C78355}"/>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FB2E0D48-DB1B-4F5A-B3CD-6562476876E0}" type="slidenum">
              <a:rPr lang="el-GR" altLang="el-GR" smtClean="0"/>
              <a:pPr>
                <a:spcBef>
                  <a:spcPct val="0"/>
                </a:spcBef>
                <a:buClrTx/>
                <a:buFontTx/>
                <a:buNone/>
              </a:pPr>
              <a:t>17</a:t>
            </a:fld>
            <a:endParaRPr lang="el-GR" altLang="el-GR"/>
          </a:p>
        </p:txBody>
      </p:sp>
      <p:sp>
        <p:nvSpPr>
          <p:cNvPr id="40963" name="Text Box 1">
            <a:extLst>
              <a:ext uri="{FF2B5EF4-FFF2-40B4-BE49-F238E27FC236}">
                <a16:creationId xmlns:a16="http://schemas.microsoft.com/office/drawing/2014/main" id="{DADF7E98-7959-7335-C406-7234E271D590}"/>
              </a:ext>
            </a:extLst>
          </p:cNvPr>
          <p:cNvSpPr txBox="1">
            <a:spLocks noChangeArrowheads="1"/>
          </p:cNvSpPr>
          <p:nvPr/>
        </p:nvSpPr>
        <p:spPr bwMode="auto">
          <a:xfrm>
            <a:off x="3873500" y="9477375"/>
            <a:ext cx="2960688"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520" tIns="46440" rIns="92520" bIns="4644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31181193-D43E-4B45-B57F-8EDC0E4EEB56}" type="slidenum">
              <a:rPr lang="el-GR" altLang="el-GR"/>
              <a:pPr algn="r" eaLnBrk="1" hangingPunct="1">
                <a:spcBef>
                  <a:spcPct val="0"/>
                </a:spcBef>
                <a:buClrTx/>
                <a:buFontTx/>
                <a:buNone/>
              </a:pPr>
              <a:t>17</a:t>
            </a:fld>
            <a:endParaRPr lang="el-GR" altLang="el-GR"/>
          </a:p>
        </p:txBody>
      </p:sp>
      <p:sp>
        <p:nvSpPr>
          <p:cNvPr id="40964" name="Rectangle 2">
            <a:extLst>
              <a:ext uri="{FF2B5EF4-FFF2-40B4-BE49-F238E27FC236}">
                <a16:creationId xmlns:a16="http://schemas.microsoft.com/office/drawing/2014/main" id="{49AE1E07-6A7A-E918-C6EF-350EE1B14F1A}"/>
              </a:ext>
            </a:extLst>
          </p:cNvPr>
          <p:cNvSpPr>
            <a:spLocks noChangeArrowheads="1" noTextEdit="1"/>
          </p:cNvSpPr>
          <p:nvPr>
            <p:ph type="sldImg"/>
          </p:nvPr>
        </p:nvSpPr>
        <p:spPr>
          <a:xfrm>
            <a:off x="920750" y="747713"/>
            <a:ext cx="4991100" cy="3743325"/>
          </a:xfrm>
          <a:solidFill>
            <a:srgbClr val="FFFFFF"/>
          </a:solidFill>
          <a:ln/>
        </p:spPr>
      </p:sp>
      <p:sp>
        <p:nvSpPr>
          <p:cNvPr id="40965" name="Text Box 3">
            <a:extLst>
              <a:ext uri="{FF2B5EF4-FFF2-40B4-BE49-F238E27FC236}">
                <a16:creationId xmlns:a16="http://schemas.microsoft.com/office/drawing/2014/main" id="{2049C11B-B5BA-8D2D-31E7-7E072350C288}"/>
              </a:ext>
            </a:extLst>
          </p:cNvPr>
          <p:cNvSpPr>
            <a:spLocks noChangeArrowheads="1"/>
          </p:cNvSpPr>
          <p:nvPr>
            <p:ph type="body" idx="1"/>
          </p:nvPr>
        </p:nvSpPr>
        <p:spPr>
          <a:xfrm>
            <a:off x="682625" y="4740275"/>
            <a:ext cx="5470525" cy="44910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l-GR"/>
              <a:t>Παρατηρήστε ότι η κατανομή του εισοδήματος είναι θετικά ασύμμετρη. Ο μέσος όρος είναι μεγαλύτερος από τη διάμεσο εξαιτίας των λίγων ακραίων (υψηλών) τιμών που «έλκουν» το μέσο όρο προς το μέρος τους.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7AAEAE50-D13E-7B4E-68C7-64E204B12F0A}"/>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8073F6A0-63DE-486F-8257-0EE80104FCF2}" type="slidenum">
              <a:rPr lang="el-GR" altLang="el-GR" smtClean="0"/>
              <a:pPr>
                <a:spcBef>
                  <a:spcPct val="0"/>
                </a:spcBef>
                <a:buClrTx/>
                <a:buFontTx/>
                <a:buNone/>
              </a:pPr>
              <a:t>18</a:t>
            </a:fld>
            <a:endParaRPr lang="el-GR" altLang="el-GR"/>
          </a:p>
        </p:txBody>
      </p:sp>
      <p:sp>
        <p:nvSpPr>
          <p:cNvPr id="43011" name="Rectangle 1">
            <a:extLst>
              <a:ext uri="{FF2B5EF4-FFF2-40B4-BE49-F238E27FC236}">
                <a16:creationId xmlns:a16="http://schemas.microsoft.com/office/drawing/2014/main" id="{B2F57E58-8357-E3DD-9C07-418F8EE93CD2}"/>
              </a:ext>
            </a:extLst>
          </p:cNvPr>
          <p:cNvSpPr>
            <a:spLocks noChangeArrowheads="1" noTextEdit="1"/>
          </p:cNvSpPr>
          <p:nvPr>
            <p:ph type="sldImg"/>
          </p:nvPr>
        </p:nvSpPr>
        <p:spPr>
          <a:xfrm>
            <a:off x="920750" y="747713"/>
            <a:ext cx="4991100" cy="3743325"/>
          </a:xfrm>
          <a:solidFill>
            <a:srgbClr val="FFFFFF"/>
          </a:solidFill>
          <a:ln/>
        </p:spPr>
      </p:sp>
      <p:sp>
        <p:nvSpPr>
          <p:cNvPr id="43012" name="Rectangle 2">
            <a:extLst>
              <a:ext uri="{FF2B5EF4-FFF2-40B4-BE49-F238E27FC236}">
                <a16:creationId xmlns:a16="http://schemas.microsoft.com/office/drawing/2014/main" id="{26ED1928-0479-C5AC-57AB-A895095B12B5}"/>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6FD06D46-0E77-86DC-539E-4B0E6B260B52}"/>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8781331C-DA01-438B-96D0-4393D1685457}" type="slidenum">
              <a:rPr lang="el-GR" altLang="el-GR" smtClean="0"/>
              <a:pPr>
                <a:spcBef>
                  <a:spcPct val="0"/>
                </a:spcBef>
                <a:buClrTx/>
                <a:buFontTx/>
                <a:buNone/>
              </a:pPr>
              <a:t>19</a:t>
            </a:fld>
            <a:endParaRPr lang="el-GR" altLang="el-GR"/>
          </a:p>
        </p:txBody>
      </p:sp>
      <p:sp>
        <p:nvSpPr>
          <p:cNvPr id="45059" name="Rectangle 1">
            <a:extLst>
              <a:ext uri="{FF2B5EF4-FFF2-40B4-BE49-F238E27FC236}">
                <a16:creationId xmlns:a16="http://schemas.microsoft.com/office/drawing/2014/main" id="{73271EDE-2A67-8470-DB49-BAF188941824}"/>
              </a:ext>
            </a:extLst>
          </p:cNvPr>
          <p:cNvSpPr>
            <a:spLocks noChangeArrowheads="1" noTextEdit="1"/>
          </p:cNvSpPr>
          <p:nvPr>
            <p:ph type="sldImg"/>
          </p:nvPr>
        </p:nvSpPr>
        <p:spPr>
          <a:xfrm>
            <a:off x="920750" y="747713"/>
            <a:ext cx="4991100" cy="3743325"/>
          </a:xfrm>
          <a:solidFill>
            <a:srgbClr val="FFFFFF"/>
          </a:solidFill>
          <a:ln/>
        </p:spPr>
      </p:sp>
      <p:sp>
        <p:nvSpPr>
          <p:cNvPr id="45060" name="Rectangle 2">
            <a:extLst>
              <a:ext uri="{FF2B5EF4-FFF2-40B4-BE49-F238E27FC236}">
                <a16:creationId xmlns:a16="http://schemas.microsoft.com/office/drawing/2014/main" id="{D0C0BDB7-7DC7-61B9-A8D3-4AE654112C8A}"/>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2E035010-F70B-E81B-DC64-1632C3EF7C91}"/>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63A42A02-4CCD-47E5-8200-3286EA5588C0}" type="slidenum">
              <a:rPr lang="el-GR" altLang="el-GR" smtClean="0"/>
              <a:pPr>
                <a:spcBef>
                  <a:spcPct val="0"/>
                </a:spcBef>
                <a:buClrTx/>
                <a:buFontTx/>
                <a:buNone/>
              </a:pPr>
              <a:t>2</a:t>
            </a:fld>
            <a:endParaRPr lang="el-GR" altLang="el-GR"/>
          </a:p>
        </p:txBody>
      </p:sp>
      <p:sp>
        <p:nvSpPr>
          <p:cNvPr id="10243" name="Rectangle 1">
            <a:extLst>
              <a:ext uri="{FF2B5EF4-FFF2-40B4-BE49-F238E27FC236}">
                <a16:creationId xmlns:a16="http://schemas.microsoft.com/office/drawing/2014/main" id="{FAAF4935-4BB4-54D8-9234-DC35790DC193}"/>
              </a:ext>
            </a:extLst>
          </p:cNvPr>
          <p:cNvSpPr>
            <a:spLocks noChangeArrowheads="1" noTextEdit="1"/>
          </p:cNvSpPr>
          <p:nvPr>
            <p:ph type="sldImg"/>
          </p:nvPr>
        </p:nvSpPr>
        <p:spPr>
          <a:xfrm>
            <a:off x="920750" y="747713"/>
            <a:ext cx="4991100" cy="3743325"/>
          </a:xfrm>
          <a:solidFill>
            <a:srgbClr val="FFFFFF"/>
          </a:solidFill>
          <a:ln/>
        </p:spPr>
      </p:sp>
      <p:sp>
        <p:nvSpPr>
          <p:cNvPr id="10244" name="Rectangle 2">
            <a:extLst>
              <a:ext uri="{FF2B5EF4-FFF2-40B4-BE49-F238E27FC236}">
                <a16:creationId xmlns:a16="http://schemas.microsoft.com/office/drawing/2014/main" id="{51EC901E-2E8C-76A8-9A11-9627CB16E86D}"/>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3EE1EF01-BC83-7608-6F9C-976D0C92E7A4}"/>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885F20AF-D4A4-404B-9020-22219DC185AB}" type="slidenum">
              <a:rPr lang="el-GR" altLang="el-GR" smtClean="0"/>
              <a:pPr>
                <a:spcBef>
                  <a:spcPct val="0"/>
                </a:spcBef>
                <a:buClrTx/>
                <a:buFontTx/>
                <a:buNone/>
              </a:pPr>
              <a:t>20</a:t>
            </a:fld>
            <a:endParaRPr lang="el-GR" altLang="el-GR"/>
          </a:p>
        </p:txBody>
      </p:sp>
      <p:sp>
        <p:nvSpPr>
          <p:cNvPr id="47107" name="Rectangle 1">
            <a:extLst>
              <a:ext uri="{FF2B5EF4-FFF2-40B4-BE49-F238E27FC236}">
                <a16:creationId xmlns:a16="http://schemas.microsoft.com/office/drawing/2014/main" id="{C85852FD-CA51-53D1-31A8-6493E0DDA3D2}"/>
              </a:ext>
            </a:extLst>
          </p:cNvPr>
          <p:cNvSpPr>
            <a:spLocks noChangeArrowheads="1" noTextEdit="1"/>
          </p:cNvSpPr>
          <p:nvPr>
            <p:ph type="sldImg"/>
          </p:nvPr>
        </p:nvSpPr>
        <p:spPr>
          <a:xfrm>
            <a:off x="920750" y="747713"/>
            <a:ext cx="4991100" cy="3743325"/>
          </a:xfrm>
          <a:solidFill>
            <a:srgbClr val="FFFFFF"/>
          </a:solidFill>
          <a:ln/>
        </p:spPr>
      </p:sp>
      <p:sp>
        <p:nvSpPr>
          <p:cNvPr id="47108" name="Rectangle 2">
            <a:extLst>
              <a:ext uri="{FF2B5EF4-FFF2-40B4-BE49-F238E27FC236}">
                <a16:creationId xmlns:a16="http://schemas.microsoft.com/office/drawing/2014/main" id="{B3F84357-3296-E5FD-5CE4-773FE4377263}"/>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190A9123-C1F6-9DC3-BC76-94EA40E6BAD4}"/>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772A911A-DD77-427D-A369-4661F10C3822}" type="slidenum">
              <a:rPr lang="el-GR" altLang="el-GR" smtClean="0"/>
              <a:pPr>
                <a:spcBef>
                  <a:spcPct val="0"/>
                </a:spcBef>
                <a:buClrTx/>
                <a:buFontTx/>
                <a:buNone/>
              </a:pPr>
              <a:t>21</a:t>
            </a:fld>
            <a:endParaRPr lang="el-GR" altLang="el-GR"/>
          </a:p>
        </p:txBody>
      </p:sp>
      <p:sp>
        <p:nvSpPr>
          <p:cNvPr id="49155" name="Rectangle 1">
            <a:extLst>
              <a:ext uri="{FF2B5EF4-FFF2-40B4-BE49-F238E27FC236}">
                <a16:creationId xmlns:a16="http://schemas.microsoft.com/office/drawing/2014/main" id="{3A039451-08C5-2DCA-B606-B24E2FDAD4DC}"/>
              </a:ext>
            </a:extLst>
          </p:cNvPr>
          <p:cNvSpPr>
            <a:spLocks noChangeArrowheads="1" noTextEdit="1"/>
          </p:cNvSpPr>
          <p:nvPr>
            <p:ph type="sldImg"/>
          </p:nvPr>
        </p:nvSpPr>
        <p:spPr>
          <a:xfrm>
            <a:off x="920750" y="747713"/>
            <a:ext cx="4991100" cy="3743325"/>
          </a:xfrm>
          <a:solidFill>
            <a:srgbClr val="FFFFFF"/>
          </a:solidFill>
          <a:ln/>
        </p:spPr>
      </p:sp>
      <p:sp>
        <p:nvSpPr>
          <p:cNvPr id="49156" name="Rectangle 2">
            <a:extLst>
              <a:ext uri="{FF2B5EF4-FFF2-40B4-BE49-F238E27FC236}">
                <a16:creationId xmlns:a16="http://schemas.microsoft.com/office/drawing/2014/main" id="{7229A865-0381-9DD3-804E-E43D07EAFBB9}"/>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7BB4F51B-773A-2A93-870C-E24B1C5CB4FD}"/>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EB30FE36-9798-4132-9DDC-B985A3D21E25}" type="slidenum">
              <a:rPr lang="el-GR" altLang="el-GR" smtClean="0"/>
              <a:pPr>
                <a:spcBef>
                  <a:spcPct val="0"/>
                </a:spcBef>
                <a:buClrTx/>
                <a:buFontTx/>
                <a:buNone/>
              </a:pPr>
              <a:t>22</a:t>
            </a:fld>
            <a:endParaRPr lang="el-GR" altLang="el-GR"/>
          </a:p>
        </p:txBody>
      </p:sp>
      <p:sp>
        <p:nvSpPr>
          <p:cNvPr id="51203" name="Rectangle 1">
            <a:extLst>
              <a:ext uri="{FF2B5EF4-FFF2-40B4-BE49-F238E27FC236}">
                <a16:creationId xmlns:a16="http://schemas.microsoft.com/office/drawing/2014/main" id="{BB5FE634-7A2B-10B6-1A5F-B4FBDA949007}"/>
              </a:ext>
            </a:extLst>
          </p:cNvPr>
          <p:cNvSpPr>
            <a:spLocks noChangeArrowheads="1" noTextEdit="1"/>
          </p:cNvSpPr>
          <p:nvPr>
            <p:ph type="sldImg"/>
          </p:nvPr>
        </p:nvSpPr>
        <p:spPr>
          <a:xfrm>
            <a:off x="920750" y="747713"/>
            <a:ext cx="4991100" cy="3743325"/>
          </a:xfrm>
          <a:solidFill>
            <a:srgbClr val="FFFFFF"/>
          </a:solidFill>
          <a:ln/>
        </p:spPr>
      </p:sp>
      <p:sp>
        <p:nvSpPr>
          <p:cNvPr id="51204" name="Rectangle 2">
            <a:extLst>
              <a:ext uri="{FF2B5EF4-FFF2-40B4-BE49-F238E27FC236}">
                <a16:creationId xmlns:a16="http://schemas.microsoft.com/office/drawing/2014/main" id="{CD54F8CA-13A1-77F0-FF23-5E6172327336}"/>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BAF64B26-F7F5-5741-F59B-D25FE64E24D1}"/>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ECDEE2F-49AB-41D8-94ED-543BE06EDFFA}" type="slidenum">
              <a:rPr lang="el-GR" altLang="el-GR" smtClean="0"/>
              <a:pPr>
                <a:spcBef>
                  <a:spcPct val="0"/>
                </a:spcBef>
                <a:buClrTx/>
                <a:buFontTx/>
                <a:buNone/>
              </a:pPr>
              <a:t>23</a:t>
            </a:fld>
            <a:endParaRPr lang="el-GR" altLang="el-GR"/>
          </a:p>
        </p:txBody>
      </p:sp>
      <p:sp>
        <p:nvSpPr>
          <p:cNvPr id="53251" name="Rectangle 1">
            <a:extLst>
              <a:ext uri="{FF2B5EF4-FFF2-40B4-BE49-F238E27FC236}">
                <a16:creationId xmlns:a16="http://schemas.microsoft.com/office/drawing/2014/main" id="{060DECBF-D13D-D22B-E32C-7D675B6B6C76}"/>
              </a:ext>
            </a:extLst>
          </p:cNvPr>
          <p:cNvSpPr>
            <a:spLocks noChangeArrowheads="1" noTextEdit="1"/>
          </p:cNvSpPr>
          <p:nvPr>
            <p:ph type="sldImg"/>
          </p:nvPr>
        </p:nvSpPr>
        <p:spPr>
          <a:xfrm>
            <a:off x="920750" y="747713"/>
            <a:ext cx="4991100" cy="3743325"/>
          </a:xfrm>
          <a:solidFill>
            <a:srgbClr val="FFFFFF"/>
          </a:solidFill>
          <a:ln/>
        </p:spPr>
      </p:sp>
      <p:sp>
        <p:nvSpPr>
          <p:cNvPr id="53252" name="Rectangle 2">
            <a:extLst>
              <a:ext uri="{FF2B5EF4-FFF2-40B4-BE49-F238E27FC236}">
                <a16:creationId xmlns:a16="http://schemas.microsoft.com/office/drawing/2014/main" id="{2C6CD617-ECF6-30DB-9389-D9E62FA3EB8A}"/>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58875FC8-ED52-C4DD-AA8E-199D920F6CD2}"/>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0C335A6-5B93-4A49-B03E-CE15F5002C24}" type="slidenum">
              <a:rPr lang="el-GR" altLang="el-GR" smtClean="0"/>
              <a:pPr>
                <a:spcBef>
                  <a:spcPct val="0"/>
                </a:spcBef>
                <a:buClrTx/>
                <a:buFontTx/>
                <a:buNone/>
              </a:pPr>
              <a:t>24</a:t>
            </a:fld>
            <a:endParaRPr lang="el-GR" altLang="el-GR"/>
          </a:p>
        </p:txBody>
      </p:sp>
      <p:sp>
        <p:nvSpPr>
          <p:cNvPr id="55299" name="Rectangle 1">
            <a:extLst>
              <a:ext uri="{FF2B5EF4-FFF2-40B4-BE49-F238E27FC236}">
                <a16:creationId xmlns:a16="http://schemas.microsoft.com/office/drawing/2014/main" id="{39C0E058-5FFC-6F70-44B3-63121C6B16B2}"/>
              </a:ext>
            </a:extLst>
          </p:cNvPr>
          <p:cNvSpPr>
            <a:spLocks noChangeArrowheads="1" noTextEdit="1"/>
          </p:cNvSpPr>
          <p:nvPr>
            <p:ph type="sldImg"/>
          </p:nvPr>
        </p:nvSpPr>
        <p:spPr>
          <a:xfrm>
            <a:off x="920750" y="747713"/>
            <a:ext cx="4991100" cy="3743325"/>
          </a:xfrm>
          <a:solidFill>
            <a:srgbClr val="FFFFFF"/>
          </a:solidFill>
          <a:ln/>
        </p:spPr>
      </p:sp>
      <p:sp>
        <p:nvSpPr>
          <p:cNvPr id="55300" name="Rectangle 2">
            <a:extLst>
              <a:ext uri="{FF2B5EF4-FFF2-40B4-BE49-F238E27FC236}">
                <a16:creationId xmlns:a16="http://schemas.microsoft.com/office/drawing/2014/main" id="{4145FC93-29A9-AD22-77E0-8601E83B7D24}"/>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02F32BDB-31A6-7153-5CAF-2EE197EEF911}"/>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3F0EA391-07D7-4CE7-AABD-1208C2415059}" type="slidenum">
              <a:rPr lang="el-GR" altLang="el-GR" smtClean="0"/>
              <a:pPr>
                <a:spcBef>
                  <a:spcPct val="0"/>
                </a:spcBef>
                <a:buClrTx/>
                <a:buFontTx/>
                <a:buNone/>
              </a:pPr>
              <a:t>25</a:t>
            </a:fld>
            <a:endParaRPr lang="el-GR" altLang="el-GR"/>
          </a:p>
        </p:txBody>
      </p:sp>
      <p:sp>
        <p:nvSpPr>
          <p:cNvPr id="57347" name="Rectangle 1">
            <a:extLst>
              <a:ext uri="{FF2B5EF4-FFF2-40B4-BE49-F238E27FC236}">
                <a16:creationId xmlns:a16="http://schemas.microsoft.com/office/drawing/2014/main" id="{E1EEC6B6-3C04-3F12-F40B-24AE2516B9E7}"/>
              </a:ext>
            </a:extLst>
          </p:cNvPr>
          <p:cNvSpPr>
            <a:spLocks noChangeArrowheads="1" noTextEdit="1"/>
          </p:cNvSpPr>
          <p:nvPr>
            <p:ph type="sldImg"/>
          </p:nvPr>
        </p:nvSpPr>
        <p:spPr>
          <a:xfrm>
            <a:off x="920750" y="747713"/>
            <a:ext cx="4991100" cy="3743325"/>
          </a:xfrm>
          <a:solidFill>
            <a:srgbClr val="FFFFFF"/>
          </a:solidFill>
          <a:ln/>
        </p:spPr>
      </p:sp>
      <p:sp>
        <p:nvSpPr>
          <p:cNvPr id="57348" name="Rectangle 2">
            <a:extLst>
              <a:ext uri="{FF2B5EF4-FFF2-40B4-BE49-F238E27FC236}">
                <a16:creationId xmlns:a16="http://schemas.microsoft.com/office/drawing/2014/main" id="{DFBF9EDD-DD14-D6FA-5E39-1B9E4346ED63}"/>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729840CB-2A84-6534-5FCA-45F015485D53}"/>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9796F0C8-B1A0-4A85-861A-442225A081C9}" type="slidenum">
              <a:rPr lang="el-GR" altLang="el-GR" smtClean="0"/>
              <a:pPr>
                <a:spcBef>
                  <a:spcPct val="0"/>
                </a:spcBef>
                <a:buClrTx/>
                <a:buFontTx/>
                <a:buNone/>
              </a:pPr>
              <a:t>26</a:t>
            </a:fld>
            <a:endParaRPr lang="el-GR" altLang="el-GR"/>
          </a:p>
        </p:txBody>
      </p:sp>
      <p:sp>
        <p:nvSpPr>
          <p:cNvPr id="59395" name="Rectangle 1">
            <a:extLst>
              <a:ext uri="{FF2B5EF4-FFF2-40B4-BE49-F238E27FC236}">
                <a16:creationId xmlns:a16="http://schemas.microsoft.com/office/drawing/2014/main" id="{A4FF8D46-2FE2-B910-CD53-89CA3249213F}"/>
              </a:ext>
            </a:extLst>
          </p:cNvPr>
          <p:cNvSpPr>
            <a:spLocks noChangeArrowheads="1" noTextEdit="1"/>
          </p:cNvSpPr>
          <p:nvPr>
            <p:ph type="sldImg"/>
          </p:nvPr>
        </p:nvSpPr>
        <p:spPr>
          <a:xfrm>
            <a:off x="920750" y="747713"/>
            <a:ext cx="4991100" cy="3743325"/>
          </a:xfrm>
          <a:solidFill>
            <a:srgbClr val="FFFFFF"/>
          </a:solidFill>
          <a:ln/>
        </p:spPr>
      </p:sp>
      <p:sp>
        <p:nvSpPr>
          <p:cNvPr id="59396" name="Rectangle 2">
            <a:extLst>
              <a:ext uri="{FF2B5EF4-FFF2-40B4-BE49-F238E27FC236}">
                <a16:creationId xmlns:a16="http://schemas.microsoft.com/office/drawing/2014/main" id="{5A488120-5FA0-A5DC-F1D7-DDD50D1B095A}"/>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CD1ADC59-7D30-7701-9BBF-EA7975F10B69}"/>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8D4EE6F7-DCF1-4E70-9534-58BCFF7D9346}" type="slidenum">
              <a:rPr lang="el-GR" altLang="el-GR" smtClean="0"/>
              <a:pPr>
                <a:spcBef>
                  <a:spcPct val="0"/>
                </a:spcBef>
                <a:buClrTx/>
                <a:buFontTx/>
                <a:buNone/>
              </a:pPr>
              <a:t>27</a:t>
            </a:fld>
            <a:endParaRPr lang="el-GR" altLang="el-GR"/>
          </a:p>
        </p:txBody>
      </p:sp>
      <p:sp>
        <p:nvSpPr>
          <p:cNvPr id="61443" name="Rectangle 1">
            <a:extLst>
              <a:ext uri="{FF2B5EF4-FFF2-40B4-BE49-F238E27FC236}">
                <a16:creationId xmlns:a16="http://schemas.microsoft.com/office/drawing/2014/main" id="{7E689B78-242D-652A-2757-E4DB70C7A989}"/>
              </a:ext>
            </a:extLst>
          </p:cNvPr>
          <p:cNvSpPr>
            <a:spLocks noChangeArrowheads="1" noTextEdit="1"/>
          </p:cNvSpPr>
          <p:nvPr>
            <p:ph type="sldImg"/>
          </p:nvPr>
        </p:nvSpPr>
        <p:spPr>
          <a:xfrm>
            <a:off x="920750" y="747713"/>
            <a:ext cx="4991100" cy="3743325"/>
          </a:xfrm>
          <a:solidFill>
            <a:srgbClr val="FFFFFF"/>
          </a:solidFill>
          <a:ln/>
        </p:spPr>
      </p:sp>
      <p:sp>
        <p:nvSpPr>
          <p:cNvPr id="61444" name="Rectangle 2">
            <a:extLst>
              <a:ext uri="{FF2B5EF4-FFF2-40B4-BE49-F238E27FC236}">
                <a16:creationId xmlns:a16="http://schemas.microsoft.com/office/drawing/2014/main" id="{6F4E1805-D284-7318-7F3B-4586E52908D3}"/>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6DDA2D2E-A6D8-B618-B7BD-6F1B4D133C8C}"/>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5FFEAFA3-1556-4B10-94F3-33CA292DCFA2}" type="slidenum">
              <a:rPr lang="el-GR" altLang="el-GR" smtClean="0"/>
              <a:pPr>
                <a:spcBef>
                  <a:spcPct val="0"/>
                </a:spcBef>
                <a:buClrTx/>
                <a:buFontTx/>
                <a:buNone/>
              </a:pPr>
              <a:t>28</a:t>
            </a:fld>
            <a:endParaRPr lang="el-GR" altLang="el-GR"/>
          </a:p>
        </p:txBody>
      </p:sp>
      <p:sp>
        <p:nvSpPr>
          <p:cNvPr id="63491" name="Rectangle 1">
            <a:extLst>
              <a:ext uri="{FF2B5EF4-FFF2-40B4-BE49-F238E27FC236}">
                <a16:creationId xmlns:a16="http://schemas.microsoft.com/office/drawing/2014/main" id="{517691DB-5C73-4F5C-A18E-B18AC57416F8}"/>
              </a:ext>
            </a:extLst>
          </p:cNvPr>
          <p:cNvSpPr>
            <a:spLocks noChangeArrowheads="1" noTextEdit="1"/>
          </p:cNvSpPr>
          <p:nvPr>
            <p:ph type="sldImg"/>
          </p:nvPr>
        </p:nvSpPr>
        <p:spPr>
          <a:xfrm>
            <a:off x="920750" y="747713"/>
            <a:ext cx="4991100" cy="3743325"/>
          </a:xfrm>
          <a:solidFill>
            <a:srgbClr val="FFFFFF"/>
          </a:solidFill>
          <a:ln/>
        </p:spPr>
      </p:sp>
      <p:sp>
        <p:nvSpPr>
          <p:cNvPr id="63492" name="Rectangle 2">
            <a:extLst>
              <a:ext uri="{FF2B5EF4-FFF2-40B4-BE49-F238E27FC236}">
                <a16:creationId xmlns:a16="http://schemas.microsoft.com/office/drawing/2014/main" id="{859FE285-4026-4B30-F089-6E4F8EB78F95}"/>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6F97AB59-4A05-BD18-6AD4-815DA44D901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ECDFE1B3-0C46-494B-A0D8-8FF5E44ADC13}" type="slidenum">
              <a:rPr lang="el-GR" altLang="el-GR" smtClean="0"/>
              <a:pPr>
                <a:spcBef>
                  <a:spcPct val="0"/>
                </a:spcBef>
                <a:buClrTx/>
                <a:buFontTx/>
                <a:buNone/>
              </a:pPr>
              <a:t>29</a:t>
            </a:fld>
            <a:endParaRPr lang="el-GR" altLang="el-GR"/>
          </a:p>
        </p:txBody>
      </p:sp>
      <p:sp>
        <p:nvSpPr>
          <p:cNvPr id="65539" name="Rectangle 1">
            <a:extLst>
              <a:ext uri="{FF2B5EF4-FFF2-40B4-BE49-F238E27FC236}">
                <a16:creationId xmlns:a16="http://schemas.microsoft.com/office/drawing/2014/main" id="{F47DEE1B-7C90-C235-99A8-FCE4206797DA}"/>
              </a:ext>
            </a:extLst>
          </p:cNvPr>
          <p:cNvSpPr>
            <a:spLocks noChangeArrowheads="1" noTextEdit="1"/>
          </p:cNvSpPr>
          <p:nvPr>
            <p:ph type="sldImg"/>
          </p:nvPr>
        </p:nvSpPr>
        <p:spPr>
          <a:xfrm>
            <a:off x="920750" y="747713"/>
            <a:ext cx="4991100" cy="3743325"/>
          </a:xfrm>
          <a:solidFill>
            <a:srgbClr val="FFFFFF"/>
          </a:solidFill>
          <a:ln/>
        </p:spPr>
      </p:sp>
      <p:sp>
        <p:nvSpPr>
          <p:cNvPr id="65540" name="Rectangle 2">
            <a:extLst>
              <a:ext uri="{FF2B5EF4-FFF2-40B4-BE49-F238E27FC236}">
                <a16:creationId xmlns:a16="http://schemas.microsoft.com/office/drawing/2014/main" id="{A828F52B-7BFC-5602-9560-D449A3AC49B6}"/>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261DA9D3-DDC7-EDE7-60F5-D27180D65997}"/>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4D866956-EBDB-4633-89B7-63F8CC1F53CF}" type="slidenum">
              <a:rPr lang="el-GR" altLang="el-GR" smtClean="0"/>
              <a:pPr>
                <a:spcBef>
                  <a:spcPct val="0"/>
                </a:spcBef>
                <a:buClrTx/>
                <a:buFontTx/>
                <a:buNone/>
              </a:pPr>
              <a:t>3</a:t>
            </a:fld>
            <a:endParaRPr lang="el-GR" altLang="el-GR"/>
          </a:p>
        </p:txBody>
      </p:sp>
      <p:sp>
        <p:nvSpPr>
          <p:cNvPr id="12291" name="Rectangle 1">
            <a:extLst>
              <a:ext uri="{FF2B5EF4-FFF2-40B4-BE49-F238E27FC236}">
                <a16:creationId xmlns:a16="http://schemas.microsoft.com/office/drawing/2014/main" id="{3E970161-F3D9-7C49-A1DD-49CCDFF10C52}"/>
              </a:ext>
            </a:extLst>
          </p:cNvPr>
          <p:cNvSpPr>
            <a:spLocks noChangeArrowheads="1" noTextEdit="1"/>
          </p:cNvSpPr>
          <p:nvPr>
            <p:ph type="sldImg"/>
          </p:nvPr>
        </p:nvSpPr>
        <p:spPr>
          <a:xfrm>
            <a:off x="920750" y="747713"/>
            <a:ext cx="4991100" cy="3743325"/>
          </a:xfrm>
          <a:solidFill>
            <a:srgbClr val="FFFFFF"/>
          </a:solidFill>
          <a:ln/>
        </p:spPr>
      </p:sp>
      <p:sp>
        <p:nvSpPr>
          <p:cNvPr id="12292" name="Rectangle 2">
            <a:extLst>
              <a:ext uri="{FF2B5EF4-FFF2-40B4-BE49-F238E27FC236}">
                <a16:creationId xmlns:a16="http://schemas.microsoft.com/office/drawing/2014/main" id="{153C6C63-B5B4-4DCC-B6C9-C100B43288A9}"/>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BE8D01EA-8F78-C746-EAA3-DD59953E399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4BF96CF2-A8F1-4A03-B5CB-502E4B57631D}" type="slidenum">
              <a:rPr lang="el-GR" altLang="el-GR" smtClean="0"/>
              <a:pPr>
                <a:spcBef>
                  <a:spcPct val="0"/>
                </a:spcBef>
                <a:buClrTx/>
                <a:buFontTx/>
                <a:buNone/>
              </a:pPr>
              <a:t>30</a:t>
            </a:fld>
            <a:endParaRPr lang="el-GR" altLang="el-GR"/>
          </a:p>
        </p:txBody>
      </p:sp>
      <p:sp>
        <p:nvSpPr>
          <p:cNvPr id="67587" name="Rectangle 1">
            <a:extLst>
              <a:ext uri="{FF2B5EF4-FFF2-40B4-BE49-F238E27FC236}">
                <a16:creationId xmlns:a16="http://schemas.microsoft.com/office/drawing/2014/main" id="{3209C1CC-1CE5-6CEA-7604-97F2D3AA7459}"/>
              </a:ext>
            </a:extLst>
          </p:cNvPr>
          <p:cNvSpPr>
            <a:spLocks noChangeArrowheads="1" noTextEdit="1"/>
          </p:cNvSpPr>
          <p:nvPr>
            <p:ph type="sldImg"/>
          </p:nvPr>
        </p:nvSpPr>
        <p:spPr>
          <a:xfrm>
            <a:off x="920750" y="747713"/>
            <a:ext cx="4991100" cy="3743325"/>
          </a:xfrm>
          <a:solidFill>
            <a:srgbClr val="FFFFFF"/>
          </a:solidFill>
          <a:ln/>
        </p:spPr>
      </p:sp>
      <p:sp>
        <p:nvSpPr>
          <p:cNvPr id="67588" name="Rectangle 2">
            <a:extLst>
              <a:ext uri="{FF2B5EF4-FFF2-40B4-BE49-F238E27FC236}">
                <a16:creationId xmlns:a16="http://schemas.microsoft.com/office/drawing/2014/main" id="{B3053D27-902C-294B-214A-22AB7D9F0839}"/>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AA8B9877-807C-5E8E-CC11-8C39656106C5}"/>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E4E72F04-C7AC-4C56-B7C7-FE0E13558ED4}" type="slidenum">
              <a:rPr lang="el-GR" altLang="el-GR" smtClean="0"/>
              <a:pPr>
                <a:spcBef>
                  <a:spcPct val="0"/>
                </a:spcBef>
                <a:buClrTx/>
                <a:buFontTx/>
                <a:buNone/>
              </a:pPr>
              <a:t>31</a:t>
            </a:fld>
            <a:endParaRPr lang="el-GR" altLang="el-GR"/>
          </a:p>
        </p:txBody>
      </p:sp>
      <p:sp>
        <p:nvSpPr>
          <p:cNvPr id="69635" name="Rectangle 1">
            <a:extLst>
              <a:ext uri="{FF2B5EF4-FFF2-40B4-BE49-F238E27FC236}">
                <a16:creationId xmlns:a16="http://schemas.microsoft.com/office/drawing/2014/main" id="{22E370B8-E103-45FF-A165-2A45DD4B89CF}"/>
              </a:ext>
            </a:extLst>
          </p:cNvPr>
          <p:cNvSpPr>
            <a:spLocks noChangeArrowheads="1" noTextEdit="1"/>
          </p:cNvSpPr>
          <p:nvPr>
            <p:ph type="sldImg"/>
          </p:nvPr>
        </p:nvSpPr>
        <p:spPr>
          <a:xfrm>
            <a:off x="920750" y="747713"/>
            <a:ext cx="4991100" cy="3743325"/>
          </a:xfrm>
          <a:solidFill>
            <a:srgbClr val="FFFFFF"/>
          </a:solidFill>
          <a:ln/>
        </p:spPr>
      </p:sp>
      <p:sp>
        <p:nvSpPr>
          <p:cNvPr id="69636" name="Rectangle 2">
            <a:extLst>
              <a:ext uri="{FF2B5EF4-FFF2-40B4-BE49-F238E27FC236}">
                <a16:creationId xmlns:a16="http://schemas.microsoft.com/office/drawing/2014/main" id="{9D988FA8-C4A4-6262-BB46-781831CCF8F3}"/>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274AC2A9-207B-1026-A52C-3733B5FF1E9F}"/>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93049585-A6CE-4F4F-9ED1-5BE3FEEEE18B}" type="slidenum">
              <a:rPr lang="el-GR" altLang="el-GR" smtClean="0"/>
              <a:pPr>
                <a:spcBef>
                  <a:spcPct val="0"/>
                </a:spcBef>
                <a:buClrTx/>
                <a:buFontTx/>
                <a:buNone/>
              </a:pPr>
              <a:t>32</a:t>
            </a:fld>
            <a:endParaRPr lang="el-GR" altLang="el-GR"/>
          </a:p>
        </p:txBody>
      </p:sp>
      <p:sp>
        <p:nvSpPr>
          <p:cNvPr id="71683" name="Rectangle 1">
            <a:extLst>
              <a:ext uri="{FF2B5EF4-FFF2-40B4-BE49-F238E27FC236}">
                <a16:creationId xmlns:a16="http://schemas.microsoft.com/office/drawing/2014/main" id="{FC813D2E-4947-9FF7-31D8-2649C7CCDF31}"/>
              </a:ext>
            </a:extLst>
          </p:cNvPr>
          <p:cNvSpPr>
            <a:spLocks noChangeArrowheads="1" noTextEdit="1"/>
          </p:cNvSpPr>
          <p:nvPr>
            <p:ph type="sldImg"/>
          </p:nvPr>
        </p:nvSpPr>
        <p:spPr>
          <a:xfrm>
            <a:off x="920750" y="747713"/>
            <a:ext cx="4991100" cy="3743325"/>
          </a:xfrm>
          <a:solidFill>
            <a:srgbClr val="FFFFFF"/>
          </a:solidFill>
          <a:ln/>
        </p:spPr>
      </p:sp>
      <p:sp>
        <p:nvSpPr>
          <p:cNvPr id="71684" name="Rectangle 2">
            <a:extLst>
              <a:ext uri="{FF2B5EF4-FFF2-40B4-BE49-F238E27FC236}">
                <a16:creationId xmlns:a16="http://schemas.microsoft.com/office/drawing/2014/main" id="{C06E4E54-120B-84A6-132A-BB6333230057}"/>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CEA1D0F3-DBEE-931B-E67A-8F7C2CFEF51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352F26E9-E51B-4ADD-9F60-5F80C061B145}" type="slidenum">
              <a:rPr lang="el-GR" altLang="el-GR" smtClean="0"/>
              <a:pPr>
                <a:spcBef>
                  <a:spcPct val="0"/>
                </a:spcBef>
                <a:buClrTx/>
                <a:buFontTx/>
                <a:buNone/>
              </a:pPr>
              <a:t>33</a:t>
            </a:fld>
            <a:endParaRPr lang="el-GR" altLang="el-GR"/>
          </a:p>
        </p:txBody>
      </p:sp>
      <p:sp>
        <p:nvSpPr>
          <p:cNvPr id="73731" name="Rectangle 1">
            <a:extLst>
              <a:ext uri="{FF2B5EF4-FFF2-40B4-BE49-F238E27FC236}">
                <a16:creationId xmlns:a16="http://schemas.microsoft.com/office/drawing/2014/main" id="{15E2BB27-A1E2-6A6B-EDAF-97CDFDFEE894}"/>
              </a:ext>
            </a:extLst>
          </p:cNvPr>
          <p:cNvSpPr>
            <a:spLocks noChangeArrowheads="1" noTextEdit="1"/>
          </p:cNvSpPr>
          <p:nvPr>
            <p:ph type="sldImg"/>
          </p:nvPr>
        </p:nvSpPr>
        <p:spPr>
          <a:xfrm>
            <a:off x="920750" y="747713"/>
            <a:ext cx="4991100" cy="3743325"/>
          </a:xfrm>
          <a:solidFill>
            <a:srgbClr val="FFFFFF"/>
          </a:solidFill>
          <a:ln/>
        </p:spPr>
      </p:sp>
      <p:sp>
        <p:nvSpPr>
          <p:cNvPr id="73732" name="Rectangle 2">
            <a:extLst>
              <a:ext uri="{FF2B5EF4-FFF2-40B4-BE49-F238E27FC236}">
                <a16:creationId xmlns:a16="http://schemas.microsoft.com/office/drawing/2014/main" id="{9634739D-B51D-4CFF-8BD9-181170D41AC5}"/>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2F38CA57-BC17-8EFC-2346-472F3416E2A3}"/>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2386DE5C-4A54-4769-A9D2-44C0AF901FEC}" type="slidenum">
              <a:rPr lang="el-GR" altLang="el-GR" smtClean="0"/>
              <a:pPr>
                <a:spcBef>
                  <a:spcPct val="0"/>
                </a:spcBef>
                <a:buClrTx/>
                <a:buFontTx/>
                <a:buNone/>
              </a:pPr>
              <a:t>34</a:t>
            </a:fld>
            <a:endParaRPr lang="el-GR" altLang="el-GR"/>
          </a:p>
        </p:txBody>
      </p:sp>
      <p:sp>
        <p:nvSpPr>
          <p:cNvPr id="75779" name="Rectangle 1">
            <a:extLst>
              <a:ext uri="{FF2B5EF4-FFF2-40B4-BE49-F238E27FC236}">
                <a16:creationId xmlns:a16="http://schemas.microsoft.com/office/drawing/2014/main" id="{7539AE52-4DB2-1674-F1C0-6612DAF76964}"/>
              </a:ext>
            </a:extLst>
          </p:cNvPr>
          <p:cNvSpPr>
            <a:spLocks noChangeArrowheads="1" noTextEdit="1"/>
          </p:cNvSpPr>
          <p:nvPr>
            <p:ph type="sldImg"/>
          </p:nvPr>
        </p:nvSpPr>
        <p:spPr>
          <a:xfrm>
            <a:off x="920750" y="747713"/>
            <a:ext cx="4991100" cy="3743325"/>
          </a:xfrm>
          <a:solidFill>
            <a:srgbClr val="FFFFFF"/>
          </a:solidFill>
          <a:ln/>
        </p:spPr>
      </p:sp>
      <p:sp>
        <p:nvSpPr>
          <p:cNvPr id="75780" name="Rectangle 2">
            <a:extLst>
              <a:ext uri="{FF2B5EF4-FFF2-40B4-BE49-F238E27FC236}">
                <a16:creationId xmlns:a16="http://schemas.microsoft.com/office/drawing/2014/main" id="{6A8851A2-3DE4-4737-2307-DB402839A1D2}"/>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47B4815A-1459-1D72-D141-D5266EAFBDE9}"/>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A9D836C4-B81B-4180-B3D3-A6D5BB2A9488}" type="slidenum">
              <a:rPr lang="el-GR" altLang="el-GR" smtClean="0"/>
              <a:pPr>
                <a:spcBef>
                  <a:spcPct val="0"/>
                </a:spcBef>
                <a:buClrTx/>
                <a:buFontTx/>
                <a:buNone/>
              </a:pPr>
              <a:t>35</a:t>
            </a:fld>
            <a:endParaRPr lang="el-GR" altLang="el-GR"/>
          </a:p>
        </p:txBody>
      </p:sp>
      <p:sp>
        <p:nvSpPr>
          <p:cNvPr id="77827" name="Rectangle 1">
            <a:extLst>
              <a:ext uri="{FF2B5EF4-FFF2-40B4-BE49-F238E27FC236}">
                <a16:creationId xmlns:a16="http://schemas.microsoft.com/office/drawing/2014/main" id="{A468C0A3-0A98-0D18-CA84-356FEF15CF26}"/>
              </a:ext>
            </a:extLst>
          </p:cNvPr>
          <p:cNvSpPr>
            <a:spLocks noChangeArrowheads="1" noTextEdit="1"/>
          </p:cNvSpPr>
          <p:nvPr>
            <p:ph type="sldImg"/>
          </p:nvPr>
        </p:nvSpPr>
        <p:spPr>
          <a:xfrm>
            <a:off x="920750" y="747713"/>
            <a:ext cx="4991100" cy="3743325"/>
          </a:xfrm>
          <a:solidFill>
            <a:srgbClr val="FFFFFF"/>
          </a:solidFill>
          <a:ln/>
        </p:spPr>
      </p:sp>
      <p:sp>
        <p:nvSpPr>
          <p:cNvPr id="77828" name="Rectangle 2">
            <a:extLst>
              <a:ext uri="{FF2B5EF4-FFF2-40B4-BE49-F238E27FC236}">
                <a16:creationId xmlns:a16="http://schemas.microsoft.com/office/drawing/2014/main" id="{AC4811EB-6647-FBED-658F-22B12E86958D}"/>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CC9D8042-560F-F410-B8D2-D79FA22E9E6B}"/>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96C5EBE-2A27-4D3C-BADE-2CE399C6F477}" type="slidenum">
              <a:rPr lang="el-GR" altLang="el-GR" smtClean="0"/>
              <a:pPr>
                <a:spcBef>
                  <a:spcPct val="0"/>
                </a:spcBef>
                <a:buClrTx/>
                <a:buFontTx/>
                <a:buNone/>
              </a:pPr>
              <a:t>36</a:t>
            </a:fld>
            <a:endParaRPr lang="el-GR" altLang="el-GR"/>
          </a:p>
        </p:txBody>
      </p:sp>
      <p:sp>
        <p:nvSpPr>
          <p:cNvPr id="79875" name="Rectangle 1">
            <a:extLst>
              <a:ext uri="{FF2B5EF4-FFF2-40B4-BE49-F238E27FC236}">
                <a16:creationId xmlns:a16="http://schemas.microsoft.com/office/drawing/2014/main" id="{6B39041D-126E-5E9F-53CA-A8831BA0437E}"/>
              </a:ext>
            </a:extLst>
          </p:cNvPr>
          <p:cNvSpPr>
            <a:spLocks noChangeArrowheads="1" noTextEdit="1"/>
          </p:cNvSpPr>
          <p:nvPr>
            <p:ph type="sldImg"/>
          </p:nvPr>
        </p:nvSpPr>
        <p:spPr>
          <a:xfrm>
            <a:off x="920750" y="747713"/>
            <a:ext cx="4991100" cy="3743325"/>
          </a:xfrm>
          <a:solidFill>
            <a:srgbClr val="FFFFFF"/>
          </a:solidFill>
          <a:ln/>
        </p:spPr>
      </p:sp>
      <p:sp>
        <p:nvSpPr>
          <p:cNvPr id="79876" name="Rectangle 2">
            <a:extLst>
              <a:ext uri="{FF2B5EF4-FFF2-40B4-BE49-F238E27FC236}">
                <a16:creationId xmlns:a16="http://schemas.microsoft.com/office/drawing/2014/main" id="{CCD140EE-64AF-C564-B1A5-FC73AF38324D}"/>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0EE5EF8B-AABE-82DD-7A7D-2144D33E392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2629B8D3-B88E-4399-90F9-1A7D1251DAA5}" type="slidenum">
              <a:rPr lang="el-GR" altLang="el-GR" smtClean="0"/>
              <a:pPr>
                <a:spcBef>
                  <a:spcPct val="0"/>
                </a:spcBef>
                <a:buClrTx/>
                <a:buFontTx/>
                <a:buNone/>
              </a:pPr>
              <a:t>37</a:t>
            </a:fld>
            <a:endParaRPr lang="el-GR" altLang="el-GR"/>
          </a:p>
        </p:txBody>
      </p:sp>
      <p:sp>
        <p:nvSpPr>
          <p:cNvPr id="81923" name="Rectangle 1">
            <a:extLst>
              <a:ext uri="{FF2B5EF4-FFF2-40B4-BE49-F238E27FC236}">
                <a16:creationId xmlns:a16="http://schemas.microsoft.com/office/drawing/2014/main" id="{F74BA6D1-F3E9-3EB8-1C7A-F1B95ED78CC1}"/>
              </a:ext>
            </a:extLst>
          </p:cNvPr>
          <p:cNvSpPr>
            <a:spLocks noChangeArrowheads="1" noTextEdit="1"/>
          </p:cNvSpPr>
          <p:nvPr>
            <p:ph type="sldImg"/>
          </p:nvPr>
        </p:nvSpPr>
        <p:spPr>
          <a:xfrm>
            <a:off x="920750" y="747713"/>
            <a:ext cx="4991100" cy="3743325"/>
          </a:xfrm>
          <a:solidFill>
            <a:srgbClr val="FFFFFF"/>
          </a:solidFill>
          <a:ln/>
        </p:spPr>
      </p:sp>
      <p:sp>
        <p:nvSpPr>
          <p:cNvPr id="81924" name="Rectangle 2">
            <a:extLst>
              <a:ext uri="{FF2B5EF4-FFF2-40B4-BE49-F238E27FC236}">
                <a16:creationId xmlns:a16="http://schemas.microsoft.com/office/drawing/2014/main" id="{FD7F01B6-9499-EE8A-F5C2-C502E3C876E2}"/>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F2E13CDC-08C5-1BA5-699D-68A317A1FABD}"/>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C7E21FB6-DBC0-4863-B997-46E7942701FC}" type="slidenum">
              <a:rPr lang="el-GR" altLang="el-GR" smtClean="0"/>
              <a:pPr>
                <a:spcBef>
                  <a:spcPct val="0"/>
                </a:spcBef>
                <a:buClrTx/>
                <a:buFontTx/>
                <a:buNone/>
              </a:pPr>
              <a:t>38</a:t>
            </a:fld>
            <a:endParaRPr lang="el-GR" altLang="el-GR"/>
          </a:p>
        </p:txBody>
      </p:sp>
      <p:sp>
        <p:nvSpPr>
          <p:cNvPr id="83971" name="Rectangle 1">
            <a:extLst>
              <a:ext uri="{FF2B5EF4-FFF2-40B4-BE49-F238E27FC236}">
                <a16:creationId xmlns:a16="http://schemas.microsoft.com/office/drawing/2014/main" id="{14BCAD85-A851-64CB-EBB3-9901BDCED580}"/>
              </a:ext>
            </a:extLst>
          </p:cNvPr>
          <p:cNvSpPr>
            <a:spLocks noChangeArrowheads="1" noTextEdit="1"/>
          </p:cNvSpPr>
          <p:nvPr>
            <p:ph type="sldImg"/>
          </p:nvPr>
        </p:nvSpPr>
        <p:spPr>
          <a:xfrm>
            <a:off x="920750" y="747713"/>
            <a:ext cx="4991100" cy="3743325"/>
          </a:xfrm>
          <a:solidFill>
            <a:srgbClr val="FFFFFF"/>
          </a:solidFill>
          <a:ln/>
        </p:spPr>
      </p:sp>
      <p:sp>
        <p:nvSpPr>
          <p:cNvPr id="83972" name="Rectangle 2">
            <a:extLst>
              <a:ext uri="{FF2B5EF4-FFF2-40B4-BE49-F238E27FC236}">
                <a16:creationId xmlns:a16="http://schemas.microsoft.com/office/drawing/2014/main" id="{4A2BFD54-1CAE-C962-1AE6-D253591A30F0}"/>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66C2BD19-0E0A-A8D3-7BEB-22630BDACFFF}"/>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201BD0A3-BC78-4CBB-855A-36CB69C885B8}" type="slidenum">
              <a:rPr lang="el-GR" altLang="el-GR" smtClean="0"/>
              <a:pPr>
                <a:spcBef>
                  <a:spcPct val="0"/>
                </a:spcBef>
                <a:buClrTx/>
                <a:buFontTx/>
                <a:buNone/>
              </a:pPr>
              <a:t>39</a:t>
            </a:fld>
            <a:endParaRPr lang="el-GR" altLang="el-GR"/>
          </a:p>
        </p:txBody>
      </p:sp>
      <p:sp>
        <p:nvSpPr>
          <p:cNvPr id="86019" name="Text Box 1">
            <a:extLst>
              <a:ext uri="{FF2B5EF4-FFF2-40B4-BE49-F238E27FC236}">
                <a16:creationId xmlns:a16="http://schemas.microsoft.com/office/drawing/2014/main" id="{6C3E89B3-4660-538C-C445-3FDBC423C60B}"/>
              </a:ext>
            </a:extLst>
          </p:cNvPr>
          <p:cNvSpPr txBox="1">
            <a:spLocks noChangeArrowheads="1"/>
          </p:cNvSpPr>
          <p:nvPr/>
        </p:nvSpPr>
        <p:spPr bwMode="auto">
          <a:xfrm>
            <a:off x="3873500" y="9477375"/>
            <a:ext cx="2960688"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520" tIns="46440" rIns="92520" bIns="4644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505CFF50-FB4F-4113-BA59-589584053A1C}" type="slidenum">
              <a:rPr lang="el-GR" altLang="el-GR"/>
              <a:pPr algn="r" eaLnBrk="1" hangingPunct="1">
                <a:spcBef>
                  <a:spcPct val="0"/>
                </a:spcBef>
                <a:buClrTx/>
                <a:buFontTx/>
                <a:buNone/>
              </a:pPr>
              <a:t>39</a:t>
            </a:fld>
            <a:endParaRPr lang="el-GR" altLang="el-GR"/>
          </a:p>
        </p:txBody>
      </p:sp>
      <p:sp>
        <p:nvSpPr>
          <p:cNvPr id="86020" name="Rectangle 2">
            <a:extLst>
              <a:ext uri="{FF2B5EF4-FFF2-40B4-BE49-F238E27FC236}">
                <a16:creationId xmlns:a16="http://schemas.microsoft.com/office/drawing/2014/main" id="{6512BFA8-DC83-64DC-9085-712EE6FB7121}"/>
              </a:ext>
            </a:extLst>
          </p:cNvPr>
          <p:cNvSpPr>
            <a:spLocks noChangeArrowheads="1" noTextEdit="1"/>
          </p:cNvSpPr>
          <p:nvPr>
            <p:ph type="sldImg"/>
          </p:nvPr>
        </p:nvSpPr>
        <p:spPr>
          <a:xfrm>
            <a:off x="920750" y="747713"/>
            <a:ext cx="4991100" cy="3743325"/>
          </a:xfrm>
          <a:solidFill>
            <a:srgbClr val="FFFFFF"/>
          </a:solidFill>
          <a:ln/>
        </p:spPr>
      </p:sp>
      <p:sp>
        <p:nvSpPr>
          <p:cNvPr id="86021" name="Rectangle 3">
            <a:extLst>
              <a:ext uri="{FF2B5EF4-FFF2-40B4-BE49-F238E27FC236}">
                <a16:creationId xmlns:a16="http://schemas.microsoft.com/office/drawing/2014/main" id="{87B810F5-C153-E7D0-F27E-FD1B23BD864A}"/>
              </a:ext>
            </a:extLst>
          </p:cNvPr>
          <p:cNvSpPr>
            <a:spLocks noChangeArrowheads="1"/>
          </p:cNvSpPr>
          <p:nvPr>
            <p:ph type="body" idx="1"/>
          </p:nvPr>
        </p:nvSpPr>
        <p:spPr>
          <a:xfrm>
            <a:off x="682625" y="4740275"/>
            <a:ext cx="5470525" cy="44910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l-GR" alt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1F41162B-635F-DBC0-604D-015826336D97}"/>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556AA478-ED4A-45C7-B8B8-0C8590165B2B}" type="slidenum">
              <a:rPr lang="el-GR" altLang="el-GR" smtClean="0"/>
              <a:pPr>
                <a:spcBef>
                  <a:spcPct val="0"/>
                </a:spcBef>
                <a:buClrTx/>
                <a:buFontTx/>
                <a:buNone/>
              </a:pPr>
              <a:t>4</a:t>
            </a:fld>
            <a:endParaRPr lang="el-GR" altLang="el-GR"/>
          </a:p>
        </p:txBody>
      </p:sp>
      <p:sp>
        <p:nvSpPr>
          <p:cNvPr id="14339" name="Rectangle 1">
            <a:extLst>
              <a:ext uri="{FF2B5EF4-FFF2-40B4-BE49-F238E27FC236}">
                <a16:creationId xmlns:a16="http://schemas.microsoft.com/office/drawing/2014/main" id="{6F155673-7E60-751A-0429-F07D565FDCCC}"/>
              </a:ext>
            </a:extLst>
          </p:cNvPr>
          <p:cNvSpPr>
            <a:spLocks noChangeArrowheads="1" noTextEdit="1"/>
          </p:cNvSpPr>
          <p:nvPr>
            <p:ph type="sldImg"/>
          </p:nvPr>
        </p:nvSpPr>
        <p:spPr>
          <a:xfrm>
            <a:off x="920750" y="747713"/>
            <a:ext cx="4991100" cy="3743325"/>
          </a:xfrm>
          <a:solidFill>
            <a:srgbClr val="FFFFFF"/>
          </a:solidFill>
          <a:ln/>
        </p:spPr>
      </p:sp>
      <p:sp>
        <p:nvSpPr>
          <p:cNvPr id="14340" name="Rectangle 2">
            <a:extLst>
              <a:ext uri="{FF2B5EF4-FFF2-40B4-BE49-F238E27FC236}">
                <a16:creationId xmlns:a16="http://schemas.microsoft.com/office/drawing/2014/main" id="{90394823-2205-9531-1343-1EA31747EF40}"/>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7">
            <a:extLst>
              <a:ext uri="{FF2B5EF4-FFF2-40B4-BE49-F238E27FC236}">
                <a16:creationId xmlns:a16="http://schemas.microsoft.com/office/drawing/2014/main" id="{A17C0B6F-9B3E-849F-E925-B8B94112A215}"/>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7EE88D3-E7EC-4916-9D07-35093B1C44E2}" type="slidenum">
              <a:rPr lang="el-GR" altLang="el-GR" smtClean="0"/>
              <a:pPr>
                <a:spcBef>
                  <a:spcPct val="0"/>
                </a:spcBef>
                <a:buClrTx/>
                <a:buFontTx/>
                <a:buNone/>
              </a:pPr>
              <a:t>40</a:t>
            </a:fld>
            <a:endParaRPr lang="el-GR" altLang="el-GR"/>
          </a:p>
        </p:txBody>
      </p:sp>
      <p:sp>
        <p:nvSpPr>
          <p:cNvPr id="88067" name="Rectangle 1">
            <a:extLst>
              <a:ext uri="{FF2B5EF4-FFF2-40B4-BE49-F238E27FC236}">
                <a16:creationId xmlns:a16="http://schemas.microsoft.com/office/drawing/2014/main" id="{30AAAC5A-E5D3-16F3-60A7-B6167CCD8E39}"/>
              </a:ext>
            </a:extLst>
          </p:cNvPr>
          <p:cNvSpPr>
            <a:spLocks noChangeArrowheads="1" noTextEdit="1"/>
          </p:cNvSpPr>
          <p:nvPr>
            <p:ph type="sldImg"/>
          </p:nvPr>
        </p:nvSpPr>
        <p:spPr>
          <a:xfrm>
            <a:off x="920750" y="747713"/>
            <a:ext cx="4991100" cy="3743325"/>
          </a:xfrm>
          <a:solidFill>
            <a:srgbClr val="FFFFFF"/>
          </a:solidFill>
          <a:ln/>
        </p:spPr>
      </p:sp>
      <p:sp>
        <p:nvSpPr>
          <p:cNvPr id="88068" name="Rectangle 2">
            <a:extLst>
              <a:ext uri="{FF2B5EF4-FFF2-40B4-BE49-F238E27FC236}">
                <a16:creationId xmlns:a16="http://schemas.microsoft.com/office/drawing/2014/main" id="{DBAA762E-608D-C26B-6B3F-068A51C0392D}"/>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A0A41E62-F116-9698-2C59-7D7EE8A90EF3}"/>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A5CE2C9C-401F-470F-80A4-5A8936E61607}" type="slidenum">
              <a:rPr lang="el-GR" altLang="el-GR" smtClean="0"/>
              <a:pPr>
                <a:spcBef>
                  <a:spcPct val="0"/>
                </a:spcBef>
                <a:buClrTx/>
                <a:buFontTx/>
                <a:buNone/>
              </a:pPr>
              <a:t>41</a:t>
            </a:fld>
            <a:endParaRPr lang="el-GR" altLang="el-GR"/>
          </a:p>
        </p:txBody>
      </p:sp>
      <p:sp>
        <p:nvSpPr>
          <p:cNvPr id="90115" name="Rectangle 1">
            <a:extLst>
              <a:ext uri="{FF2B5EF4-FFF2-40B4-BE49-F238E27FC236}">
                <a16:creationId xmlns:a16="http://schemas.microsoft.com/office/drawing/2014/main" id="{8173FB26-75A2-E1B7-AD94-507EEB6ADBB1}"/>
              </a:ext>
            </a:extLst>
          </p:cNvPr>
          <p:cNvSpPr>
            <a:spLocks noChangeArrowheads="1" noTextEdit="1"/>
          </p:cNvSpPr>
          <p:nvPr>
            <p:ph type="sldImg"/>
          </p:nvPr>
        </p:nvSpPr>
        <p:spPr>
          <a:xfrm>
            <a:off x="920750" y="747713"/>
            <a:ext cx="4991100" cy="3743325"/>
          </a:xfrm>
          <a:solidFill>
            <a:srgbClr val="FFFFFF"/>
          </a:solidFill>
          <a:ln/>
        </p:spPr>
      </p:sp>
      <p:sp>
        <p:nvSpPr>
          <p:cNvPr id="90116" name="Rectangle 2">
            <a:extLst>
              <a:ext uri="{FF2B5EF4-FFF2-40B4-BE49-F238E27FC236}">
                <a16:creationId xmlns:a16="http://schemas.microsoft.com/office/drawing/2014/main" id="{71B7D26D-154C-5B36-AA3B-FCFB3CF69EF3}"/>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BF806E7D-241F-7304-5CA0-80D4E4DD4B98}"/>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7E9CC2DC-57DD-4167-87D8-504C7168766D}" type="slidenum">
              <a:rPr lang="el-GR" altLang="el-GR" smtClean="0"/>
              <a:pPr>
                <a:spcBef>
                  <a:spcPct val="0"/>
                </a:spcBef>
                <a:buClrTx/>
                <a:buFontTx/>
                <a:buNone/>
              </a:pPr>
              <a:t>43</a:t>
            </a:fld>
            <a:endParaRPr lang="el-GR" altLang="el-GR"/>
          </a:p>
        </p:txBody>
      </p:sp>
      <p:sp>
        <p:nvSpPr>
          <p:cNvPr id="93187" name="Rectangle 1">
            <a:extLst>
              <a:ext uri="{FF2B5EF4-FFF2-40B4-BE49-F238E27FC236}">
                <a16:creationId xmlns:a16="http://schemas.microsoft.com/office/drawing/2014/main" id="{5BF1BCC3-1C28-D2F7-79E4-0E6CAB4BCBF0}"/>
              </a:ext>
            </a:extLst>
          </p:cNvPr>
          <p:cNvSpPr>
            <a:spLocks noChangeArrowheads="1" noTextEdit="1"/>
          </p:cNvSpPr>
          <p:nvPr>
            <p:ph type="sldImg"/>
          </p:nvPr>
        </p:nvSpPr>
        <p:spPr>
          <a:xfrm>
            <a:off x="920750" y="747713"/>
            <a:ext cx="4991100" cy="3743325"/>
          </a:xfrm>
          <a:solidFill>
            <a:srgbClr val="FFFFFF"/>
          </a:solidFill>
          <a:ln/>
        </p:spPr>
      </p:sp>
      <p:sp>
        <p:nvSpPr>
          <p:cNvPr id="93188" name="Rectangle 2">
            <a:extLst>
              <a:ext uri="{FF2B5EF4-FFF2-40B4-BE49-F238E27FC236}">
                <a16:creationId xmlns:a16="http://schemas.microsoft.com/office/drawing/2014/main" id="{B687145F-E6CB-554D-0665-67F50289832F}"/>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EDAD0122-A1B4-21DB-7188-A6C57FD8652D}"/>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84CBF80B-0728-4DBD-82D6-25F6F9070152}" type="slidenum">
              <a:rPr lang="el-GR" altLang="el-GR" smtClean="0"/>
              <a:pPr>
                <a:spcBef>
                  <a:spcPct val="0"/>
                </a:spcBef>
                <a:buClrTx/>
                <a:buFontTx/>
                <a:buNone/>
              </a:pPr>
              <a:t>44</a:t>
            </a:fld>
            <a:endParaRPr lang="el-GR" altLang="el-GR"/>
          </a:p>
        </p:txBody>
      </p:sp>
      <p:sp>
        <p:nvSpPr>
          <p:cNvPr id="95235" name="Rectangle 1">
            <a:extLst>
              <a:ext uri="{FF2B5EF4-FFF2-40B4-BE49-F238E27FC236}">
                <a16:creationId xmlns:a16="http://schemas.microsoft.com/office/drawing/2014/main" id="{C08C30DF-1B40-EDE2-B9B9-7E2DDA4523E1}"/>
              </a:ext>
            </a:extLst>
          </p:cNvPr>
          <p:cNvSpPr>
            <a:spLocks noChangeArrowheads="1" noTextEdit="1"/>
          </p:cNvSpPr>
          <p:nvPr>
            <p:ph type="sldImg"/>
          </p:nvPr>
        </p:nvSpPr>
        <p:spPr>
          <a:xfrm>
            <a:off x="920750" y="747713"/>
            <a:ext cx="4991100" cy="3743325"/>
          </a:xfrm>
          <a:solidFill>
            <a:srgbClr val="FFFFFF"/>
          </a:solidFill>
          <a:ln/>
        </p:spPr>
      </p:sp>
      <p:sp>
        <p:nvSpPr>
          <p:cNvPr id="95236" name="Rectangle 2">
            <a:extLst>
              <a:ext uri="{FF2B5EF4-FFF2-40B4-BE49-F238E27FC236}">
                <a16:creationId xmlns:a16="http://schemas.microsoft.com/office/drawing/2014/main" id="{C247C92F-EDA5-7D8B-BFCC-2EA29EA2055C}"/>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A4A26C56-526D-3F52-21F4-1DBA6E008288}"/>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A99C2302-5727-4F9E-9156-B5F9A30F35C1}" type="slidenum">
              <a:rPr lang="el-GR" altLang="el-GR" smtClean="0"/>
              <a:pPr>
                <a:spcBef>
                  <a:spcPct val="0"/>
                </a:spcBef>
                <a:buClrTx/>
                <a:buFontTx/>
                <a:buNone/>
              </a:pPr>
              <a:t>45</a:t>
            </a:fld>
            <a:endParaRPr lang="el-GR" altLang="el-GR"/>
          </a:p>
        </p:txBody>
      </p:sp>
      <p:sp>
        <p:nvSpPr>
          <p:cNvPr id="97283" name="Rectangle 1">
            <a:extLst>
              <a:ext uri="{FF2B5EF4-FFF2-40B4-BE49-F238E27FC236}">
                <a16:creationId xmlns:a16="http://schemas.microsoft.com/office/drawing/2014/main" id="{D3F2596E-925A-8C6D-7CF3-28D20AE40952}"/>
              </a:ext>
            </a:extLst>
          </p:cNvPr>
          <p:cNvSpPr>
            <a:spLocks noChangeArrowheads="1" noTextEdit="1"/>
          </p:cNvSpPr>
          <p:nvPr>
            <p:ph type="sldImg"/>
          </p:nvPr>
        </p:nvSpPr>
        <p:spPr>
          <a:xfrm>
            <a:off x="920750" y="747713"/>
            <a:ext cx="4991100" cy="3743325"/>
          </a:xfrm>
          <a:solidFill>
            <a:srgbClr val="FFFFFF"/>
          </a:solidFill>
          <a:ln/>
        </p:spPr>
      </p:sp>
      <p:sp>
        <p:nvSpPr>
          <p:cNvPr id="97284" name="Rectangle 2">
            <a:extLst>
              <a:ext uri="{FF2B5EF4-FFF2-40B4-BE49-F238E27FC236}">
                <a16:creationId xmlns:a16="http://schemas.microsoft.com/office/drawing/2014/main" id="{C3239100-0AF8-3596-1BEB-E961744281B9}"/>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7">
            <a:extLst>
              <a:ext uri="{FF2B5EF4-FFF2-40B4-BE49-F238E27FC236}">
                <a16:creationId xmlns:a16="http://schemas.microsoft.com/office/drawing/2014/main" id="{598BE76C-97BD-1B22-EC49-602EF3A109AF}"/>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68B23E18-6FD9-4308-ABCF-B8B503D49C0A}" type="slidenum">
              <a:rPr lang="el-GR" altLang="el-GR" smtClean="0"/>
              <a:pPr>
                <a:spcBef>
                  <a:spcPct val="0"/>
                </a:spcBef>
                <a:buClrTx/>
                <a:buFontTx/>
                <a:buNone/>
              </a:pPr>
              <a:t>46</a:t>
            </a:fld>
            <a:endParaRPr lang="el-GR" altLang="el-GR"/>
          </a:p>
        </p:txBody>
      </p:sp>
      <p:sp>
        <p:nvSpPr>
          <p:cNvPr id="99331" name="Rectangle 1">
            <a:extLst>
              <a:ext uri="{FF2B5EF4-FFF2-40B4-BE49-F238E27FC236}">
                <a16:creationId xmlns:a16="http://schemas.microsoft.com/office/drawing/2014/main" id="{21CB428F-D1CA-45A4-DE44-DD2B53BE439A}"/>
              </a:ext>
            </a:extLst>
          </p:cNvPr>
          <p:cNvSpPr>
            <a:spLocks noChangeArrowheads="1" noTextEdit="1"/>
          </p:cNvSpPr>
          <p:nvPr>
            <p:ph type="sldImg"/>
          </p:nvPr>
        </p:nvSpPr>
        <p:spPr>
          <a:xfrm>
            <a:off x="920750" y="747713"/>
            <a:ext cx="4991100" cy="3743325"/>
          </a:xfrm>
          <a:solidFill>
            <a:srgbClr val="FFFFFF"/>
          </a:solidFill>
          <a:ln/>
        </p:spPr>
      </p:sp>
      <p:sp>
        <p:nvSpPr>
          <p:cNvPr id="99332" name="Rectangle 2">
            <a:extLst>
              <a:ext uri="{FF2B5EF4-FFF2-40B4-BE49-F238E27FC236}">
                <a16:creationId xmlns:a16="http://schemas.microsoft.com/office/drawing/2014/main" id="{5C8FF3E9-D176-9C77-2CD3-3863D2D05A08}"/>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7">
            <a:extLst>
              <a:ext uri="{FF2B5EF4-FFF2-40B4-BE49-F238E27FC236}">
                <a16:creationId xmlns:a16="http://schemas.microsoft.com/office/drawing/2014/main" id="{5B5F39C9-251F-5982-BFD8-AD4C14BC874C}"/>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B0990FBB-6FD2-4EBC-AB83-196D135525AC}" type="slidenum">
              <a:rPr lang="el-GR" altLang="el-GR" smtClean="0"/>
              <a:pPr>
                <a:spcBef>
                  <a:spcPct val="0"/>
                </a:spcBef>
                <a:buClrTx/>
                <a:buFontTx/>
                <a:buNone/>
              </a:pPr>
              <a:t>47</a:t>
            </a:fld>
            <a:endParaRPr lang="el-GR" altLang="el-GR"/>
          </a:p>
        </p:txBody>
      </p:sp>
      <p:sp>
        <p:nvSpPr>
          <p:cNvPr id="101379" name="Rectangle 1">
            <a:extLst>
              <a:ext uri="{FF2B5EF4-FFF2-40B4-BE49-F238E27FC236}">
                <a16:creationId xmlns:a16="http://schemas.microsoft.com/office/drawing/2014/main" id="{AD8CEE0A-0F87-3995-B8ED-8DF2D9FB5A7B}"/>
              </a:ext>
            </a:extLst>
          </p:cNvPr>
          <p:cNvSpPr>
            <a:spLocks noChangeArrowheads="1" noTextEdit="1"/>
          </p:cNvSpPr>
          <p:nvPr>
            <p:ph type="sldImg"/>
          </p:nvPr>
        </p:nvSpPr>
        <p:spPr>
          <a:xfrm>
            <a:off x="920750" y="747713"/>
            <a:ext cx="4991100" cy="3743325"/>
          </a:xfrm>
          <a:solidFill>
            <a:srgbClr val="FFFFFF"/>
          </a:solidFill>
          <a:ln/>
        </p:spPr>
      </p:sp>
      <p:sp>
        <p:nvSpPr>
          <p:cNvPr id="101380" name="Rectangle 2">
            <a:extLst>
              <a:ext uri="{FF2B5EF4-FFF2-40B4-BE49-F238E27FC236}">
                <a16:creationId xmlns:a16="http://schemas.microsoft.com/office/drawing/2014/main" id="{E8E952DF-3B28-97BB-FFCA-690EE7704A13}"/>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490CEC1D-3191-AA9D-9BDD-E9DA6AD0F1A8}"/>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039F37ED-24CF-4B69-BB2C-696B4AFBEAC2}" type="slidenum">
              <a:rPr lang="el-GR" altLang="el-GR" smtClean="0"/>
              <a:pPr>
                <a:spcBef>
                  <a:spcPct val="0"/>
                </a:spcBef>
                <a:buClrTx/>
                <a:buFontTx/>
                <a:buNone/>
              </a:pPr>
              <a:t>5</a:t>
            </a:fld>
            <a:endParaRPr lang="el-GR" altLang="el-GR"/>
          </a:p>
        </p:txBody>
      </p:sp>
      <p:sp>
        <p:nvSpPr>
          <p:cNvPr id="16387" name="Rectangle 1">
            <a:extLst>
              <a:ext uri="{FF2B5EF4-FFF2-40B4-BE49-F238E27FC236}">
                <a16:creationId xmlns:a16="http://schemas.microsoft.com/office/drawing/2014/main" id="{88C52F5C-1230-6AE9-D7B4-309CD35F3B8E}"/>
              </a:ext>
            </a:extLst>
          </p:cNvPr>
          <p:cNvSpPr>
            <a:spLocks noChangeArrowheads="1" noTextEdit="1"/>
          </p:cNvSpPr>
          <p:nvPr>
            <p:ph type="sldImg"/>
          </p:nvPr>
        </p:nvSpPr>
        <p:spPr>
          <a:xfrm>
            <a:off x="920750" y="747713"/>
            <a:ext cx="4991100" cy="3743325"/>
          </a:xfrm>
          <a:solidFill>
            <a:srgbClr val="FFFFFF"/>
          </a:solidFill>
          <a:ln/>
        </p:spPr>
      </p:sp>
      <p:sp>
        <p:nvSpPr>
          <p:cNvPr id="16388" name="Rectangle 2">
            <a:extLst>
              <a:ext uri="{FF2B5EF4-FFF2-40B4-BE49-F238E27FC236}">
                <a16:creationId xmlns:a16="http://schemas.microsoft.com/office/drawing/2014/main" id="{8A7E3C4C-E7CD-C55C-241A-578C8935D98D}"/>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CEB68E04-46FA-4CFC-E5D9-38A763DAC25A}"/>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63B3AC3C-E2F5-4DD8-96A2-E3ADAF9F4B7D}" type="slidenum">
              <a:rPr lang="el-GR" altLang="el-GR" smtClean="0"/>
              <a:pPr>
                <a:spcBef>
                  <a:spcPct val="0"/>
                </a:spcBef>
                <a:buClrTx/>
                <a:buFontTx/>
                <a:buNone/>
              </a:pPr>
              <a:t>6</a:t>
            </a:fld>
            <a:endParaRPr lang="el-GR" altLang="el-GR"/>
          </a:p>
        </p:txBody>
      </p:sp>
      <p:sp>
        <p:nvSpPr>
          <p:cNvPr id="18435" name="Text Box 1">
            <a:extLst>
              <a:ext uri="{FF2B5EF4-FFF2-40B4-BE49-F238E27FC236}">
                <a16:creationId xmlns:a16="http://schemas.microsoft.com/office/drawing/2014/main" id="{45B0F9BF-3DFE-F70C-4B72-DD880C49858E}"/>
              </a:ext>
            </a:extLst>
          </p:cNvPr>
          <p:cNvSpPr txBox="1">
            <a:spLocks noChangeArrowheads="1"/>
          </p:cNvSpPr>
          <p:nvPr/>
        </p:nvSpPr>
        <p:spPr bwMode="auto">
          <a:xfrm>
            <a:off x="3873500" y="9477375"/>
            <a:ext cx="2960688"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520" tIns="46440" rIns="92520" bIns="4644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7E604EB5-793F-4FE3-9379-FF04E48C7908}" type="slidenum">
              <a:rPr lang="el-GR" altLang="el-GR"/>
              <a:pPr algn="r" eaLnBrk="1" hangingPunct="1">
                <a:spcBef>
                  <a:spcPct val="0"/>
                </a:spcBef>
                <a:buClrTx/>
                <a:buFontTx/>
                <a:buNone/>
              </a:pPr>
              <a:t>6</a:t>
            </a:fld>
            <a:endParaRPr lang="el-GR" altLang="el-GR"/>
          </a:p>
        </p:txBody>
      </p:sp>
      <p:sp>
        <p:nvSpPr>
          <p:cNvPr id="18436" name="Rectangle 2">
            <a:extLst>
              <a:ext uri="{FF2B5EF4-FFF2-40B4-BE49-F238E27FC236}">
                <a16:creationId xmlns:a16="http://schemas.microsoft.com/office/drawing/2014/main" id="{DB531868-7D15-ED96-CB41-EFD0E9A4D328}"/>
              </a:ext>
            </a:extLst>
          </p:cNvPr>
          <p:cNvSpPr>
            <a:spLocks noChangeArrowheads="1" noTextEdit="1"/>
          </p:cNvSpPr>
          <p:nvPr>
            <p:ph type="sldImg"/>
          </p:nvPr>
        </p:nvSpPr>
        <p:spPr>
          <a:xfrm>
            <a:off x="920750" y="747713"/>
            <a:ext cx="4991100" cy="3743325"/>
          </a:xfrm>
          <a:solidFill>
            <a:srgbClr val="FFFFFF"/>
          </a:solidFill>
          <a:ln/>
        </p:spPr>
      </p:sp>
      <p:sp>
        <p:nvSpPr>
          <p:cNvPr id="18437" name="Text Box 3">
            <a:extLst>
              <a:ext uri="{FF2B5EF4-FFF2-40B4-BE49-F238E27FC236}">
                <a16:creationId xmlns:a16="http://schemas.microsoft.com/office/drawing/2014/main" id="{037847D5-F1F4-378C-640B-4A602CFDBDC3}"/>
              </a:ext>
            </a:extLst>
          </p:cNvPr>
          <p:cNvSpPr>
            <a:spLocks noChangeArrowheads="1"/>
          </p:cNvSpPr>
          <p:nvPr>
            <p:ph type="body" idx="1"/>
          </p:nvPr>
        </p:nvSpPr>
        <p:spPr>
          <a:xfrm>
            <a:off x="682625" y="4740275"/>
            <a:ext cx="5470525" cy="44910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l-GR"/>
              <a:t>Γραφικές παραστάσεις ποιοτικών δεδομένων: Ραβδόγραμμα, Κυκλικό Διάγραμμα.</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l-GR"/>
              <a:t>Χρησιμοποιούμε το κυκλικό διάγραμμα όταν μας ενδιαφέρει η παρουσίαση των σχετικών συχνοτήτων (ποσοστών). Για να βρούμε πόσες μοίρες στον κύκλο αντιπροσωπεύει το ποσοστό κάθε κατηγορίας εφαρμόζουμε τον παρακάτω τύπο σε κάθε κατηγορία της μεταβλητής. </a:t>
            </a:r>
            <a:r>
              <a:rPr lang="en-US" altLang="el-GR"/>
              <a:t>Deg(</a:t>
            </a:r>
            <a:r>
              <a:rPr lang="en-US" altLang="el-GR" baseline="-25000"/>
              <a:t>i</a:t>
            </a:r>
            <a:r>
              <a:rPr lang="en-US" altLang="el-GR"/>
              <a:t>)=360*(f</a:t>
            </a:r>
            <a:r>
              <a:rPr lang="en-US" altLang="el-GR" baseline="-25000"/>
              <a:t>i</a:t>
            </a:r>
            <a:r>
              <a:rPr lang="en-US" altLang="el-GR"/>
              <a:t>/n) </a:t>
            </a:r>
            <a:r>
              <a:rPr lang="el-GR" altLang="el-GR"/>
              <a:t>όπου το </a:t>
            </a:r>
            <a:r>
              <a:rPr lang="en-US" altLang="el-GR"/>
              <a:t>f</a:t>
            </a:r>
            <a:r>
              <a:rPr lang="en-US" altLang="el-GR" baseline="-25000"/>
              <a:t>i</a:t>
            </a:r>
            <a:r>
              <a:rPr lang="el-GR" altLang="el-GR" baseline="-25000"/>
              <a:t> </a:t>
            </a:r>
            <a:r>
              <a:rPr lang="el-GR" altLang="el-GR"/>
              <a:t>συμβολίζει τη συχνότητα της κατηγορίας </a:t>
            </a:r>
            <a:r>
              <a:rPr lang="en-US" altLang="el-GR"/>
              <a:t>(i)</a:t>
            </a:r>
            <a:r>
              <a:rPr lang="el-GR" altLang="el-G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l-GR"/>
              <a:t>Γραφικές παραστάσεις ποσοτικών δεδομένων: Ιστόγραμμα Συχνοτήτων, Πολύγωνο συχνοτήτων.</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DF77C9D2-D1CF-59E1-C87B-3CF759384B58}"/>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936065EB-3FA0-4CF2-AB8A-21EBB3316A6E}" type="slidenum">
              <a:rPr lang="el-GR" altLang="el-GR" smtClean="0"/>
              <a:pPr>
                <a:spcBef>
                  <a:spcPct val="0"/>
                </a:spcBef>
                <a:buClrTx/>
                <a:buFontTx/>
                <a:buNone/>
              </a:pPr>
              <a:t>7</a:t>
            </a:fld>
            <a:endParaRPr lang="el-GR" altLang="el-GR"/>
          </a:p>
        </p:txBody>
      </p:sp>
      <p:sp>
        <p:nvSpPr>
          <p:cNvPr id="20483" name="Rectangle 1">
            <a:extLst>
              <a:ext uri="{FF2B5EF4-FFF2-40B4-BE49-F238E27FC236}">
                <a16:creationId xmlns:a16="http://schemas.microsoft.com/office/drawing/2014/main" id="{65FB2D26-E079-588C-CDCF-AF2C74A64377}"/>
              </a:ext>
            </a:extLst>
          </p:cNvPr>
          <p:cNvSpPr>
            <a:spLocks noChangeArrowheads="1" noTextEdit="1"/>
          </p:cNvSpPr>
          <p:nvPr>
            <p:ph type="sldImg"/>
          </p:nvPr>
        </p:nvSpPr>
        <p:spPr>
          <a:xfrm>
            <a:off x="920750" y="747713"/>
            <a:ext cx="4991100" cy="3743325"/>
          </a:xfrm>
          <a:solidFill>
            <a:srgbClr val="FFFFFF"/>
          </a:solidFill>
          <a:ln/>
        </p:spPr>
      </p:sp>
      <p:sp>
        <p:nvSpPr>
          <p:cNvPr id="20484" name="Rectangle 2">
            <a:extLst>
              <a:ext uri="{FF2B5EF4-FFF2-40B4-BE49-F238E27FC236}">
                <a16:creationId xmlns:a16="http://schemas.microsoft.com/office/drawing/2014/main" id="{2A9E951E-5BE2-1278-6835-899CD15F025E}"/>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49C0A86B-6C46-2CA1-16E2-C6613764E9F4}"/>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41BA1EC-B885-4ECB-BB79-83C82462B052}" type="slidenum">
              <a:rPr lang="el-GR" altLang="el-GR" smtClean="0"/>
              <a:pPr>
                <a:spcBef>
                  <a:spcPct val="0"/>
                </a:spcBef>
                <a:buClrTx/>
                <a:buFontTx/>
                <a:buNone/>
              </a:pPr>
              <a:t>8</a:t>
            </a:fld>
            <a:endParaRPr lang="el-GR" altLang="el-GR"/>
          </a:p>
        </p:txBody>
      </p:sp>
      <p:sp>
        <p:nvSpPr>
          <p:cNvPr id="22531" name="Rectangle 1">
            <a:extLst>
              <a:ext uri="{FF2B5EF4-FFF2-40B4-BE49-F238E27FC236}">
                <a16:creationId xmlns:a16="http://schemas.microsoft.com/office/drawing/2014/main" id="{7FE22F32-6028-E6B3-571D-E9F268789996}"/>
              </a:ext>
            </a:extLst>
          </p:cNvPr>
          <p:cNvSpPr>
            <a:spLocks noChangeArrowheads="1" noTextEdit="1"/>
          </p:cNvSpPr>
          <p:nvPr>
            <p:ph type="sldImg"/>
          </p:nvPr>
        </p:nvSpPr>
        <p:spPr>
          <a:xfrm>
            <a:off x="920750" y="747713"/>
            <a:ext cx="4991100" cy="3743325"/>
          </a:xfrm>
          <a:solidFill>
            <a:srgbClr val="FFFFFF"/>
          </a:solidFill>
          <a:ln/>
        </p:spPr>
      </p:sp>
      <p:sp>
        <p:nvSpPr>
          <p:cNvPr id="22532" name="Rectangle 2">
            <a:extLst>
              <a:ext uri="{FF2B5EF4-FFF2-40B4-BE49-F238E27FC236}">
                <a16:creationId xmlns:a16="http://schemas.microsoft.com/office/drawing/2014/main" id="{9940E035-359D-C847-160C-6F03B28CDEE2}"/>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BCAAD9E0-4F62-3078-A6D1-A78D396914D5}"/>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A192EC99-0C4B-4FAE-A652-FDEE3C901802}" type="slidenum">
              <a:rPr lang="el-GR" altLang="el-GR" smtClean="0"/>
              <a:pPr>
                <a:spcBef>
                  <a:spcPct val="0"/>
                </a:spcBef>
                <a:buClrTx/>
                <a:buFontTx/>
                <a:buNone/>
              </a:pPr>
              <a:t>9</a:t>
            </a:fld>
            <a:endParaRPr lang="el-GR" altLang="el-GR"/>
          </a:p>
        </p:txBody>
      </p:sp>
      <p:sp>
        <p:nvSpPr>
          <p:cNvPr id="24579" name="Rectangle 1">
            <a:extLst>
              <a:ext uri="{FF2B5EF4-FFF2-40B4-BE49-F238E27FC236}">
                <a16:creationId xmlns:a16="http://schemas.microsoft.com/office/drawing/2014/main" id="{171462D9-913B-99A9-0E58-15D27E67FB4F}"/>
              </a:ext>
            </a:extLst>
          </p:cNvPr>
          <p:cNvSpPr>
            <a:spLocks noChangeArrowheads="1" noTextEdit="1"/>
          </p:cNvSpPr>
          <p:nvPr>
            <p:ph type="sldImg"/>
          </p:nvPr>
        </p:nvSpPr>
        <p:spPr>
          <a:xfrm>
            <a:off x="920750" y="747713"/>
            <a:ext cx="4991100" cy="3743325"/>
          </a:xfrm>
          <a:solidFill>
            <a:srgbClr val="FFFFFF"/>
          </a:solidFill>
          <a:ln/>
        </p:spPr>
      </p:sp>
      <p:sp>
        <p:nvSpPr>
          <p:cNvPr id="24580" name="Rectangle 2">
            <a:extLst>
              <a:ext uri="{FF2B5EF4-FFF2-40B4-BE49-F238E27FC236}">
                <a16:creationId xmlns:a16="http://schemas.microsoft.com/office/drawing/2014/main" id="{E4330FA8-9E26-2D7B-2DD1-6A958F05F2FA}"/>
              </a:ext>
            </a:extLst>
          </p:cNvPr>
          <p:cNvSpPr>
            <a:spLocks noChangeArrowheads="1"/>
          </p:cNvSpPr>
          <p:nvPr>
            <p:ph type="body" idx="1"/>
          </p:nvPr>
        </p:nvSpPr>
        <p:spPr>
          <a:xfrm>
            <a:off x="682625" y="4740275"/>
            <a:ext cx="5470525" cy="449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l-GR"/>
          </a:p>
        </p:txBody>
      </p:sp>
      <p:sp>
        <p:nvSpPr>
          <p:cNvPr id="4" name="Rectangle 12">
            <a:extLst>
              <a:ext uri="{FF2B5EF4-FFF2-40B4-BE49-F238E27FC236}">
                <a16:creationId xmlns:a16="http://schemas.microsoft.com/office/drawing/2014/main" id="{3727F9B1-1248-3C69-AADD-BB1E5DA55B8F}"/>
              </a:ext>
            </a:extLst>
          </p:cNvPr>
          <p:cNvSpPr>
            <a:spLocks noGrp="1" noChangeArrowheads="1"/>
          </p:cNvSpPr>
          <p:nvPr>
            <p:ph type="sldNum" idx="10"/>
          </p:nvPr>
        </p:nvSpPr>
        <p:spPr>
          <a:ln/>
        </p:spPr>
        <p:txBody>
          <a:bodyPr/>
          <a:lstStyle>
            <a:lvl1pPr>
              <a:defRPr/>
            </a:lvl1pPr>
          </a:lstStyle>
          <a:p>
            <a:pPr>
              <a:defRPr/>
            </a:pPr>
            <a:fld id="{9F73F3AB-6C7D-4A64-A66E-C09C0A6FFF4A}" type="slidenum">
              <a:rPr lang="el-GR" altLang="el-GR"/>
              <a:pPr>
                <a:defRPr/>
              </a:pPr>
              <a:t>‹#›</a:t>
            </a:fld>
            <a:endParaRPr lang="el-GR" altLang="el-GR"/>
          </a:p>
        </p:txBody>
      </p:sp>
    </p:spTree>
    <p:extLst>
      <p:ext uri="{BB962C8B-B14F-4D97-AF65-F5344CB8AC3E}">
        <p14:creationId xmlns:p14="http://schemas.microsoft.com/office/powerpoint/2010/main" val="3226405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12">
            <a:extLst>
              <a:ext uri="{FF2B5EF4-FFF2-40B4-BE49-F238E27FC236}">
                <a16:creationId xmlns:a16="http://schemas.microsoft.com/office/drawing/2014/main" id="{DBCD4B47-8A52-61D9-4FC4-BF09C393A38F}"/>
              </a:ext>
            </a:extLst>
          </p:cNvPr>
          <p:cNvSpPr>
            <a:spLocks noGrp="1" noChangeArrowheads="1"/>
          </p:cNvSpPr>
          <p:nvPr>
            <p:ph type="sldNum" idx="10"/>
          </p:nvPr>
        </p:nvSpPr>
        <p:spPr>
          <a:ln/>
        </p:spPr>
        <p:txBody>
          <a:bodyPr/>
          <a:lstStyle>
            <a:lvl1pPr>
              <a:defRPr/>
            </a:lvl1pPr>
          </a:lstStyle>
          <a:p>
            <a:pPr>
              <a:defRPr/>
            </a:pPr>
            <a:fld id="{986C7B8A-AD80-4C75-AABF-F7362CC208EB}" type="slidenum">
              <a:rPr lang="el-GR" altLang="el-GR"/>
              <a:pPr>
                <a:defRPr/>
              </a:pPr>
              <a:t>‹#›</a:t>
            </a:fld>
            <a:endParaRPr lang="el-GR" altLang="el-GR"/>
          </a:p>
        </p:txBody>
      </p:sp>
    </p:spTree>
    <p:extLst>
      <p:ext uri="{BB962C8B-B14F-4D97-AF65-F5344CB8AC3E}">
        <p14:creationId xmlns:p14="http://schemas.microsoft.com/office/powerpoint/2010/main" val="3321339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325438"/>
            <a:ext cx="1949450" cy="5805487"/>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1150938" y="325438"/>
            <a:ext cx="5700712" cy="5805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12">
            <a:extLst>
              <a:ext uri="{FF2B5EF4-FFF2-40B4-BE49-F238E27FC236}">
                <a16:creationId xmlns:a16="http://schemas.microsoft.com/office/drawing/2014/main" id="{777D195D-4278-5B64-BC70-989607F0717A}"/>
              </a:ext>
            </a:extLst>
          </p:cNvPr>
          <p:cNvSpPr>
            <a:spLocks noGrp="1" noChangeArrowheads="1"/>
          </p:cNvSpPr>
          <p:nvPr>
            <p:ph type="sldNum" idx="10"/>
          </p:nvPr>
        </p:nvSpPr>
        <p:spPr>
          <a:ln/>
        </p:spPr>
        <p:txBody>
          <a:bodyPr/>
          <a:lstStyle>
            <a:lvl1pPr>
              <a:defRPr/>
            </a:lvl1pPr>
          </a:lstStyle>
          <a:p>
            <a:pPr>
              <a:defRPr/>
            </a:pPr>
            <a:fld id="{D8F49B21-FE2D-403D-882E-FF168DA4FA75}" type="slidenum">
              <a:rPr lang="el-GR" altLang="el-GR"/>
              <a:pPr>
                <a:defRPr/>
              </a:pPr>
              <a:t>‹#›</a:t>
            </a:fld>
            <a:endParaRPr lang="el-GR" altLang="el-GR"/>
          </a:p>
        </p:txBody>
      </p:sp>
    </p:spTree>
    <p:extLst>
      <p:ext uri="{BB962C8B-B14F-4D97-AF65-F5344CB8AC3E}">
        <p14:creationId xmlns:p14="http://schemas.microsoft.com/office/powerpoint/2010/main" val="3104434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l-GR"/>
          </a:p>
        </p:txBody>
      </p:sp>
      <p:sp>
        <p:nvSpPr>
          <p:cNvPr id="4" name="Rectangle 5">
            <a:extLst>
              <a:ext uri="{FF2B5EF4-FFF2-40B4-BE49-F238E27FC236}">
                <a16:creationId xmlns:a16="http://schemas.microsoft.com/office/drawing/2014/main" id="{8D05A384-F533-8993-4BDD-83397F463F8D}"/>
              </a:ext>
            </a:extLst>
          </p:cNvPr>
          <p:cNvSpPr>
            <a:spLocks noGrp="1" noChangeArrowheads="1"/>
          </p:cNvSpPr>
          <p:nvPr>
            <p:ph type="sldNum" idx="10"/>
          </p:nvPr>
        </p:nvSpPr>
        <p:spPr>
          <a:ln/>
        </p:spPr>
        <p:txBody>
          <a:bodyPr/>
          <a:lstStyle>
            <a:lvl1pPr>
              <a:defRPr/>
            </a:lvl1pPr>
          </a:lstStyle>
          <a:p>
            <a:pPr>
              <a:defRPr/>
            </a:pPr>
            <a:fld id="{AE3BCB91-1AD2-4C37-A103-E68D403129BF}" type="slidenum">
              <a:rPr lang="en-US" altLang="el-GR"/>
              <a:pPr>
                <a:defRPr/>
              </a:pPr>
              <a:t>‹#›</a:t>
            </a:fld>
            <a:endParaRPr lang="en-US" altLang="el-GR"/>
          </a:p>
        </p:txBody>
      </p:sp>
    </p:spTree>
    <p:extLst>
      <p:ext uri="{BB962C8B-B14F-4D97-AF65-F5344CB8AC3E}">
        <p14:creationId xmlns:p14="http://schemas.microsoft.com/office/powerpoint/2010/main" val="15004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5">
            <a:extLst>
              <a:ext uri="{FF2B5EF4-FFF2-40B4-BE49-F238E27FC236}">
                <a16:creationId xmlns:a16="http://schemas.microsoft.com/office/drawing/2014/main" id="{DD9D0A10-D1AD-14C6-2724-3C0E804CE5BF}"/>
              </a:ext>
            </a:extLst>
          </p:cNvPr>
          <p:cNvSpPr>
            <a:spLocks noGrp="1" noChangeArrowheads="1"/>
          </p:cNvSpPr>
          <p:nvPr>
            <p:ph type="sldNum" idx="10"/>
          </p:nvPr>
        </p:nvSpPr>
        <p:spPr>
          <a:ln/>
        </p:spPr>
        <p:txBody>
          <a:bodyPr/>
          <a:lstStyle>
            <a:lvl1pPr>
              <a:defRPr/>
            </a:lvl1pPr>
          </a:lstStyle>
          <a:p>
            <a:pPr>
              <a:defRPr/>
            </a:pPr>
            <a:fld id="{682B8F11-718F-440B-B7F9-DDCEC5F5C4A2}" type="slidenum">
              <a:rPr lang="en-US" altLang="el-GR"/>
              <a:pPr>
                <a:defRPr/>
              </a:pPr>
              <a:t>‹#›</a:t>
            </a:fld>
            <a:endParaRPr lang="en-US" altLang="el-GR"/>
          </a:p>
        </p:txBody>
      </p:sp>
    </p:spTree>
    <p:extLst>
      <p:ext uri="{BB962C8B-B14F-4D97-AF65-F5344CB8AC3E}">
        <p14:creationId xmlns:p14="http://schemas.microsoft.com/office/powerpoint/2010/main" val="471831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D9598888-1E94-2B47-694D-216FAEE0044F}"/>
              </a:ext>
            </a:extLst>
          </p:cNvPr>
          <p:cNvSpPr>
            <a:spLocks noGrp="1" noChangeArrowheads="1"/>
          </p:cNvSpPr>
          <p:nvPr>
            <p:ph type="sldNum" idx="10"/>
          </p:nvPr>
        </p:nvSpPr>
        <p:spPr>
          <a:ln/>
        </p:spPr>
        <p:txBody>
          <a:bodyPr/>
          <a:lstStyle>
            <a:lvl1pPr>
              <a:defRPr/>
            </a:lvl1pPr>
          </a:lstStyle>
          <a:p>
            <a:pPr>
              <a:defRPr/>
            </a:pPr>
            <a:fld id="{DA71058B-D9C1-4690-8CCF-B96586D3F1E9}" type="slidenum">
              <a:rPr lang="en-US" altLang="el-GR"/>
              <a:pPr>
                <a:defRPr/>
              </a:pPr>
              <a:t>‹#›</a:t>
            </a:fld>
            <a:endParaRPr lang="en-US" altLang="el-GR"/>
          </a:p>
        </p:txBody>
      </p:sp>
    </p:spTree>
    <p:extLst>
      <p:ext uri="{BB962C8B-B14F-4D97-AF65-F5344CB8AC3E}">
        <p14:creationId xmlns:p14="http://schemas.microsoft.com/office/powerpoint/2010/main" val="2286379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7013" cy="4529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6613" y="1600200"/>
            <a:ext cx="4038600" cy="4529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Rectangle 5">
            <a:extLst>
              <a:ext uri="{FF2B5EF4-FFF2-40B4-BE49-F238E27FC236}">
                <a16:creationId xmlns:a16="http://schemas.microsoft.com/office/drawing/2014/main" id="{23675C26-0E27-D928-36C3-7F88EADEB3C6}"/>
              </a:ext>
            </a:extLst>
          </p:cNvPr>
          <p:cNvSpPr>
            <a:spLocks noGrp="1" noChangeArrowheads="1"/>
          </p:cNvSpPr>
          <p:nvPr>
            <p:ph type="sldNum" idx="10"/>
          </p:nvPr>
        </p:nvSpPr>
        <p:spPr>
          <a:ln/>
        </p:spPr>
        <p:txBody>
          <a:bodyPr/>
          <a:lstStyle>
            <a:lvl1pPr>
              <a:defRPr/>
            </a:lvl1pPr>
          </a:lstStyle>
          <a:p>
            <a:pPr>
              <a:defRPr/>
            </a:pPr>
            <a:fld id="{35374DD7-0E36-438D-B163-B198E2C87F09}" type="slidenum">
              <a:rPr lang="en-US" altLang="el-GR"/>
              <a:pPr>
                <a:defRPr/>
              </a:pPr>
              <a:t>‹#›</a:t>
            </a:fld>
            <a:endParaRPr lang="en-US" altLang="el-GR"/>
          </a:p>
        </p:txBody>
      </p:sp>
    </p:spTree>
    <p:extLst>
      <p:ext uri="{BB962C8B-B14F-4D97-AF65-F5344CB8AC3E}">
        <p14:creationId xmlns:p14="http://schemas.microsoft.com/office/powerpoint/2010/main" val="2914664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Rectangle 5">
            <a:extLst>
              <a:ext uri="{FF2B5EF4-FFF2-40B4-BE49-F238E27FC236}">
                <a16:creationId xmlns:a16="http://schemas.microsoft.com/office/drawing/2014/main" id="{5E9DF57E-F822-307E-798C-765AC82CC83D}"/>
              </a:ext>
            </a:extLst>
          </p:cNvPr>
          <p:cNvSpPr>
            <a:spLocks noGrp="1" noChangeArrowheads="1"/>
          </p:cNvSpPr>
          <p:nvPr>
            <p:ph type="sldNum" idx="10"/>
          </p:nvPr>
        </p:nvSpPr>
        <p:spPr>
          <a:ln/>
        </p:spPr>
        <p:txBody>
          <a:bodyPr/>
          <a:lstStyle>
            <a:lvl1pPr>
              <a:defRPr/>
            </a:lvl1pPr>
          </a:lstStyle>
          <a:p>
            <a:pPr>
              <a:defRPr/>
            </a:pPr>
            <a:fld id="{93C4E56D-493F-496F-A781-E9678AC79AFE}" type="slidenum">
              <a:rPr lang="en-US" altLang="el-GR"/>
              <a:pPr>
                <a:defRPr/>
              </a:pPr>
              <a:t>‹#›</a:t>
            </a:fld>
            <a:endParaRPr lang="en-US" altLang="el-GR"/>
          </a:p>
        </p:txBody>
      </p:sp>
    </p:spTree>
    <p:extLst>
      <p:ext uri="{BB962C8B-B14F-4D97-AF65-F5344CB8AC3E}">
        <p14:creationId xmlns:p14="http://schemas.microsoft.com/office/powerpoint/2010/main" val="27566218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Rectangle 5">
            <a:extLst>
              <a:ext uri="{FF2B5EF4-FFF2-40B4-BE49-F238E27FC236}">
                <a16:creationId xmlns:a16="http://schemas.microsoft.com/office/drawing/2014/main" id="{7F526BCB-1387-D950-6E6D-357CB2A3FCD8}"/>
              </a:ext>
            </a:extLst>
          </p:cNvPr>
          <p:cNvSpPr>
            <a:spLocks noGrp="1" noChangeArrowheads="1"/>
          </p:cNvSpPr>
          <p:nvPr>
            <p:ph type="sldNum" idx="10"/>
          </p:nvPr>
        </p:nvSpPr>
        <p:spPr>
          <a:ln/>
        </p:spPr>
        <p:txBody>
          <a:bodyPr/>
          <a:lstStyle>
            <a:lvl1pPr>
              <a:defRPr/>
            </a:lvl1pPr>
          </a:lstStyle>
          <a:p>
            <a:pPr>
              <a:defRPr/>
            </a:pPr>
            <a:fld id="{2E3398E0-9B74-420E-B945-BCA6B6FF9A00}" type="slidenum">
              <a:rPr lang="en-US" altLang="el-GR"/>
              <a:pPr>
                <a:defRPr/>
              </a:pPr>
              <a:t>‹#›</a:t>
            </a:fld>
            <a:endParaRPr lang="en-US" altLang="el-GR"/>
          </a:p>
        </p:txBody>
      </p:sp>
    </p:spTree>
    <p:extLst>
      <p:ext uri="{BB962C8B-B14F-4D97-AF65-F5344CB8AC3E}">
        <p14:creationId xmlns:p14="http://schemas.microsoft.com/office/powerpoint/2010/main" val="39351993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C31A4AC7-4543-FE35-812F-2086AC81D5AB}"/>
              </a:ext>
            </a:extLst>
          </p:cNvPr>
          <p:cNvSpPr>
            <a:spLocks noGrp="1" noChangeArrowheads="1"/>
          </p:cNvSpPr>
          <p:nvPr>
            <p:ph type="sldNum" idx="10"/>
          </p:nvPr>
        </p:nvSpPr>
        <p:spPr>
          <a:ln/>
        </p:spPr>
        <p:txBody>
          <a:bodyPr/>
          <a:lstStyle>
            <a:lvl1pPr>
              <a:defRPr/>
            </a:lvl1pPr>
          </a:lstStyle>
          <a:p>
            <a:pPr>
              <a:defRPr/>
            </a:pPr>
            <a:fld id="{2D5BD70A-FF40-4A87-9E27-90076EA96CF1}" type="slidenum">
              <a:rPr lang="en-US" altLang="el-GR"/>
              <a:pPr>
                <a:defRPr/>
              </a:pPr>
              <a:t>‹#›</a:t>
            </a:fld>
            <a:endParaRPr lang="en-US" altLang="el-GR"/>
          </a:p>
        </p:txBody>
      </p:sp>
    </p:spTree>
    <p:extLst>
      <p:ext uri="{BB962C8B-B14F-4D97-AF65-F5344CB8AC3E}">
        <p14:creationId xmlns:p14="http://schemas.microsoft.com/office/powerpoint/2010/main" val="40870182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07547DA3-1D1D-08D7-52CA-3D7D77D428A0}"/>
              </a:ext>
            </a:extLst>
          </p:cNvPr>
          <p:cNvSpPr>
            <a:spLocks noGrp="1" noChangeArrowheads="1"/>
          </p:cNvSpPr>
          <p:nvPr>
            <p:ph type="sldNum" idx="10"/>
          </p:nvPr>
        </p:nvSpPr>
        <p:spPr>
          <a:ln/>
        </p:spPr>
        <p:txBody>
          <a:bodyPr/>
          <a:lstStyle>
            <a:lvl1pPr>
              <a:defRPr/>
            </a:lvl1pPr>
          </a:lstStyle>
          <a:p>
            <a:pPr>
              <a:defRPr/>
            </a:pPr>
            <a:fld id="{952FDA14-8320-42C5-9311-8697AC8AACE1}" type="slidenum">
              <a:rPr lang="en-US" altLang="el-GR"/>
              <a:pPr>
                <a:defRPr/>
              </a:pPr>
              <a:t>‹#›</a:t>
            </a:fld>
            <a:endParaRPr lang="en-US" altLang="el-GR"/>
          </a:p>
        </p:txBody>
      </p:sp>
    </p:spTree>
    <p:extLst>
      <p:ext uri="{BB962C8B-B14F-4D97-AF65-F5344CB8AC3E}">
        <p14:creationId xmlns:p14="http://schemas.microsoft.com/office/powerpoint/2010/main" val="244437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12">
            <a:extLst>
              <a:ext uri="{FF2B5EF4-FFF2-40B4-BE49-F238E27FC236}">
                <a16:creationId xmlns:a16="http://schemas.microsoft.com/office/drawing/2014/main" id="{2A13D9E9-99FC-0A88-F9DA-50BA6794BFD3}"/>
              </a:ext>
            </a:extLst>
          </p:cNvPr>
          <p:cNvSpPr>
            <a:spLocks noGrp="1" noChangeArrowheads="1"/>
          </p:cNvSpPr>
          <p:nvPr>
            <p:ph type="sldNum" idx="10"/>
          </p:nvPr>
        </p:nvSpPr>
        <p:spPr>
          <a:ln/>
        </p:spPr>
        <p:txBody>
          <a:bodyPr/>
          <a:lstStyle>
            <a:lvl1pPr>
              <a:defRPr/>
            </a:lvl1pPr>
          </a:lstStyle>
          <a:p>
            <a:pPr>
              <a:defRPr/>
            </a:pPr>
            <a:fld id="{6DC19D09-139A-43BC-8618-0968142AA98F}" type="slidenum">
              <a:rPr lang="el-GR" altLang="el-GR"/>
              <a:pPr>
                <a:defRPr/>
              </a:pPr>
              <a:t>‹#›</a:t>
            </a:fld>
            <a:endParaRPr lang="el-GR" altLang="el-GR"/>
          </a:p>
        </p:txBody>
      </p:sp>
    </p:spTree>
    <p:extLst>
      <p:ext uri="{BB962C8B-B14F-4D97-AF65-F5344CB8AC3E}">
        <p14:creationId xmlns:p14="http://schemas.microsoft.com/office/powerpoint/2010/main" val="1086271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C54DBE13-EA80-FBA2-82F0-7334B9ED82DC}"/>
              </a:ext>
            </a:extLst>
          </p:cNvPr>
          <p:cNvSpPr>
            <a:spLocks noGrp="1" noChangeArrowheads="1"/>
          </p:cNvSpPr>
          <p:nvPr>
            <p:ph type="sldNum" idx="10"/>
          </p:nvPr>
        </p:nvSpPr>
        <p:spPr>
          <a:ln/>
        </p:spPr>
        <p:txBody>
          <a:bodyPr/>
          <a:lstStyle>
            <a:lvl1pPr>
              <a:defRPr/>
            </a:lvl1pPr>
          </a:lstStyle>
          <a:p>
            <a:pPr>
              <a:defRPr/>
            </a:pPr>
            <a:fld id="{D0A22077-72F8-4E7B-A1EA-5E1DFC86025F}" type="slidenum">
              <a:rPr lang="en-US" altLang="el-GR"/>
              <a:pPr>
                <a:defRPr/>
              </a:pPr>
              <a:t>‹#›</a:t>
            </a:fld>
            <a:endParaRPr lang="en-US" altLang="el-GR"/>
          </a:p>
        </p:txBody>
      </p:sp>
    </p:spTree>
    <p:extLst>
      <p:ext uri="{BB962C8B-B14F-4D97-AF65-F5344CB8AC3E}">
        <p14:creationId xmlns:p14="http://schemas.microsoft.com/office/powerpoint/2010/main" val="3336791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5">
            <a:extLst>
              <a:ext uri="{FF2B5EF4-FFF2-40B4-BE49-F238E27FC236}">
                <a16:creationId xmlns:a16="http://schemas.microsoft.com/office/drawing/2014/main" id="{6ECE309B-7010-5783-543C-41FBEDEFC1BA}"/>
              </a:ext>
            </a:extLst>
          </p:cNvPr>
          <p:cNvSpPr>
            <a:spLocks noGrp="1" noChangeArrowheads="1"/>
          </p:cNvSpPr>
          <p:nvPr>
            <p:ph type="sldNum" idx="10"/>
          </p:nvPr>
        </p:nvSpPr>
        <p:spPr>
          <a:ln/>
        </p:spPr>
        <p:txBody>
          <a:bodyPr/>
          <a:lstStyle>
            <a:lvl1pPr>
              <a:defRPr/>
            </a:lvl1pPr>
          </a:lstStyle>
          <a:p>
            <a:pPr>
              <a:defRPr/>
            </a:pPr>
            <a:fld id="{259B5731-1002-4955-80C0-F7CFCB5143AB}" type="slidenum">
              <a:rPr lang="en-US" altLang="el-GR"/>
              <a:pPr>
                <a:defRPr/>
              </a:pPr>
              <a:t>‹#›</a:t>
            </a:fld>
            <a:endParaRPr lang="en-US" altLang="el-GR"/>
          </a:p>
        </p:txBody>
      </p:sp>
    </p:spTree>
    <p:extLst>
      <p:ext uri="{BB962C8B-B14F-4D97-AF65-F5344CB8AC3E}">
        <p14:creationId xmlns:p14="http://schemas.microsoft.com/office/powerpoint/2010/main" val="26308295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5813"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7813"/>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5">
            <a:extLst>
              <a:ext uri="{FF2B5EF4-FFF2-40B4-BE49-F238E27FC236}">
                <a16:creationId xmlns:a16="http://schemas.microsoft.com/office/drawing/2014/main" id="{B84F843F-9EAC-3F7A-5A21-B47DBAB82010}"/>
              </a:ext>
            </a:extLst>
          </p:cNvPr>
          <p:cNvSpPr>
            <a:spLocks noGrp="1" noChangeArrowheads="1"/>
          </p:cNvSpPr>
          <p:nvPr>
            <p:ph type="sldNum" idx="10"/>
          </p:nvPr>
        </p:nvSpPr>
        <p:spPr>
          <a:ln/>
        </p:spPr>
        <p:txBody>
          <a:bodyPr/>
          <a:lstStyle>
            <a:lvl1pPr>
              <a:defRPr/>
            </a:lvl1pPr>
          </a:lstStyle>
          <a:p>
            <a:pPr>
              <a:defRPr/>
            </a:pPr>
            <a:fld id="{021867F7-45CD-4F26-AEE6-14ECB50A0D39}" type="slidenum">
              <a:rPr lang="en-US" altLang="el-GR"/>
              <a:pPr>
                <a:defRPr/>
              </a:pPr>
              <a:t>‹#›</a:t>
            </a:fld>
            <a:endParaRPr lang="en-US" altLang="el-GR"/>
          </a:p>
        </p:txBody>
      </p:sp>
    </p:spTree>
    <p:extLst>
      <p:ext uri="{BB962C8B-B14F-4D97-AF65-F5344CB8AC3E}">
        <p14:creationId xmlns:p14="http://schemas.microsoft.com/office/powerpoint/2010/main" val="11071656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l-GR"/>
          </a:p>
        </p:txBody>
      </p:sp>
      <p:sp>
        <p:nvSpPr>
          <p:cNvPr id="4" name="Rectangle 15">
            <a:extLst>
              <a:ext uri="{FF2B5EF4-FFF2-40B4-BE49-F238E27FC236}">
                <a16:creationId xmlns:a16="http://schemas.microsoft.com/office/drawing/2014/main" id="{8BB521FE-3126-5E92-C521-6DE51F9D4176}"/>
              </a:ext>
            </a:extLst>
          </p:cNvPr>
          <p:cNvSpPr>
            <a:spLocks noGrp="1" noChangeArrowheads="1"/>
          </p:cNvSpPr>
          <p:nvPr>
            <p:ph type="sldNum" idx="10"/>
          </p:nvPr>
        </p:nvSpPr>
        <p:spPr>
          <a:ln/>
        </p:spPr>
        <p:txBody>
          <a:bodyPr/>
          <a:lstStyle>
            <a:lvl1pPr>
              <a:defRPr/>
            </a:lvl1pPr>
          </a:lstStyle>
          <a:p>
            <a:pPr>
              <a:defRPr/>
            </a:pPr>
            <a:fld id="{060DFF33-56FF-48DA-850F-602E7C6D473E}" type="slidenum">
              <a:rPr lang="el-GR" altLang="el-GR"/>
              <a:pPr>
                <a:defRPr/>
              </a:pPr>
              <a:t>‹#›</a:t>
            </a:fld>
            <a:endParaRPr lang="el-GR" altLang="el-GR"/>
          </a:p>
        </p:txBody>
      </p:sp>
    </p:spTree>
    <p:extLst>
      <p:ext uri="{BB962C8B-B14F-4D97-AF65-F5344CB8AC3E}">
        <p14:creationId xmlns:p14="http://schemas.microsoft.com/office/powerpoint/2010/main" val="3219008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15">
            <a:extLst>
              <a:ext uri="{FF2B5EF4-FFF2-40B4-BE49-F238E27FC236}">
                <a16:creationId xmlns:a16="http://schemas.microsoft.com/office/drawing/2014/main" id="{C60DD22D-17AC-A16E-9517-3375B58D6FF4}"/>
              </a:ext>
            </a:extLst>
          </p:cNvPr>
          <p:cNvSpPr>
            <a:spLocks noGrp="1" noChangeArrowheads="1"/>
          </p:cNvSpPr>
          <p:nvPr>
            <p:ph type="sldNum" idx="10"/>
          </p:nvPr>
        </p:nvSpPr>
        <p:spPr>
          <a:ln/>
        </p:spPr>
        <p:txBody>
          <a:bodyPr/>
          <a:lstStyle>
            <a:lvl1pPr>
              <a:defRPr/>
            </a:lvl1pPr>
          </a:lstStyle>
          <a:p>
            <a:pPr>
              <a:defRPr/>
            </a:pPr>
            <a:fld id="{A9FBDEE0-4FBF-48F7-8B99-D0CC4918FEB4}" type="slidenum">
              <a:rPr lang="el-GR" altLang="el-GR"/>
              <a:pPr>
                <a:defRPr/>
              </a:pPr>
              <a:t>‹#›</a:t>
            </a:fld>
            <a:endParaRPr lang="el-GR" altLang="el-GR"/>
          </a:p>
        </p:txBody>
      </p:sp>
    </p:spTree>
    <p:extLst>
      <p:ext uri="{BB962C8B-B14F-4D97-AF65-F5344CB8AC3E}">
        <p14:creationId xmlns:p14="http://schemas.microsoft.com/office/powerpoint/2010/main" val="33274228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5">
            <a:extLst>
              <a:ext uri="{FF2B5EF4-FFF2-40B4-BE49-F238E27FC236}">
                <a16:creationId xmlns:a16="http://schemas.microsoft.com/office/drawing/2014/main" id="{E845CD8C-8020-65DD-9E70-88D04BEE3D9C}"/>
              </a:ext>
            </a:extLst>
          </p:cNvPr>
          <p:cNvSpPr>
            <a:spLocks noGrp="1" noChangeArrowheads="1"/>
          </p:cNvSpPr>
          <p:nvPr>
            <p:ph type="sldNum" idx="10"/>
          </p:nvPr>
        </p:nvSpPr>
        <p:spPr>
          <a:ln/>
        </p:spPr>
        <p:txBody>
          <a:bodyPr/>
          <a:lstStyle>
            <a:lvl1pPr>
              <a:defRPr/>
            </a:lvl1pPr>
          </a:lstStyle>
          <a:p>
            <a:pPr>
              <a:defRPr/>
            </a:pPr>
            <a:fld id="{A37C9AC6-3984-4E59-86DE-8ED441588C06}" type="slidenum">
              <a:rPr lang="el-GR" altLang="el-GR"/>
              <a:pPr>
                <a:defRPr/>
              </a:pPr>
              <a:t>‹#›</a:t>
            </a:fld>
            <a:endParaRPr lang="el-GR" altLang="el-GR"/>
          </a:p>
        </p:txBody>
      </p:sp>
    </p:spTree>
    <p:extLst>
      <p:ext uri="{BB962C8B-B14F-4D97-AF65-F5344CB8AC3E}">
        <p14:creationId xmlns:p14="http://schemas.microsoft.com/office/powerpoint/2010/main" val="25310927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1182688" y="2017713"/>
            <a:ext cx="3808412"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5143500" y="2017713"/>
            <a:ext cx="3810000"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Rectangle 15">
            <a:extLst>
              <a:ext uri="{FF2B5EF4-FFF2-40B4-BE49-F238E27FC236}">
                <a16:creationId xmlns:a16="http://schemas.microsoft.com/office/drawing/2014/main" id="{C8494C34-29CE-051C-27EC-D5E6B01C0743}"/>
              </a:ext>
            </a:extLst>
          </p:cNvPr>
          <p:cNvSpPr>
            <a:spLocks noGrp="1" noChangeArrowheads="1"/>
          </p:cNvSpPr>
          <p:nvPr>
            <p:ph type="sldNum" idx="10"/>
          </p:nvPr>
        </p:nvSpPr>
        <p:spPr>
          <a:ln/>
        </p:spPr>
        <p:txBody>
          <a:bodyPr/>
          <a:lstStyle>
            <a:lvl1pPr>
              <a:defRPr/>
            </a:lvl1pPr>
          </a:lstStyle>
          <a:p>
            <a:pPr>
              <a:defRPr/>
            </a:pPr>
            <a:fld id="{6EFAB2DC-FDAD-4107-95DF-843B49182D49}" type="slidenum">
              <a:rPr lang="el-GR" altLang="el-GR"/>
              <a:pPr>
                <a:defRPr/>
              </a:pPr>
              <a:t>‹#›</a:t>
            </a:fld>
            <a:endParaRPr lang="el-GR" altLang="el-GR"/>
          </a:p>
        </p:txBody>
      </p:sp>
    </p:spTree>
    <p:extLst>
      <p:ext uri="{BB962C8B-B14F-4D97-AF65-F5344CB8AC3E}">
        <p14:creationId xmlns:p14="http://schemas.microsoft.com/office/powerpoint/2010/main" val="7005343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Rectangle 15">
            <a:extLst>
              <a:ext uri="{FF2B5EF4-FFF2-40B4-BE49-F238E27FC236}">
                <a16:creationId xmlns:a16="http://schemas.microsoft.com/office/drawing/2014/main" id="{4BEDD5E4-7ACE-C59B-C794-B702D183A322}"/>
              </a:ext>
            </a:extLst>
          </p:cNvPr>
          <p:cNvSpPr>
            <a:spLocks noGrp="1" noChangeArrowheads="1"/>
          </p:cNvSpPr>
          <p:nvPr>
            <p:ph type="sldNum" idx="10"/>
          </p:nvPr>
        </p:nvSpPr>
        <p:spPr>
          <a:ln/>
        </p:spPr>
        <p:txBody>
          <a:bodyPr/>
          <a:lstStyle>
            <a:lvl1pPr>
              <a:defRPr/>
            </a:lvl1pPr>
          </a:lstStyle>
          <a:p>
            <a:pPr>
              <a:defRPr/>
            </a:pPr>
            <a:fld id="{F1156C24-C78E-4EDA-81C9-84E882952FE4}" type="slidenum">
              <a:rPr lang="el-GR" altLang="el-GR"/>
              <a:pPr>
                <a:defRPr/>
              </a:pPr>
              <a:t>‹#›</a:t>
            </a:fld>
            <a:endParaRPr lang="el-GR" altLang="el-GR"/>
          </a:p>
        </p:txBody>
      </p:sp>
    </p:spTree>
    <p:extLst>
      <p:ext uri="{BB962C8B-B14F-4D97-AF65-F5344CB8AC3E}">
        <p14:creationId xmlns:p14="http://schemas.microsoft.com/office/powerpoint/2010/main" val="23863005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Rectangle 15">
            <a:extLst>
              <a:ext uri="{FF2B5EF4-FFF2-40B4-BE49-F238E27FC236}">
                <a16:creationId xmlns:a16="http://schemas.microsoft.com/office/drawing/2014/main" id="{E8178351-E16C-9FA5-B626-D61F56C8BB1D}"/>
              </a:ext>
            </a:extLst>
          </p:cNvPr>
          <p:cNvSpPr>
            <a:spLocks noGrp="1" noChangeArrowheads="1"/>
          </p:cNvSpPr>
          <p:nvPr>
            <p:ph type="sldNum" idx="10"/>
          </p:nvPr>
        </p:nvSpPr>
        <p:spPr>
          <a:ln/>
        </p:spPr>
        <p:txBody>
          <a:bodyPr/>
          <a:lstStyle>
            <a:lvl1pPr>
              <a:defRPr/>
            </a:lvl1pPr>
          </a:lstStyle>
          <a:p>
            <a:pPr>
              <a:defRPr/>
            </a:pPr>
            <a:fld id="{704E0FF9-4C61-4335-A5C9-DE888B835F7E}" type="slidenum">
              <a:rPr lang="el-GR" altLang="el-GR"/>
              <a:pPr>
                <a:defRPr/>
              </a:pPr>
              <a:t>‹#›</a:t>
            </a:fld>
            <a:endParaRPr lang="el-GR" altLang="el-GR"/>
          </a:p>
        </p:txBody>
      </p:sp>
    </p:spTree>
    <p:extLst>
      <p:ext uri="{BB962C8B-B14F-4D97-AF65-F5344CB8AC3E}">
        <p14:creationId xmlns:p14="http://schemas.microsoft.com/office/powerpoint/2010/main" val="8090725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
            <a:extLst>
              <a:ext uri="{FF2B5EF4-FFF2-40B4-BE49-F238E27FC236}">
                <a16:creationId xmlns:a16="http://schemas.microsoft.com/office/drawing/2014/main" id="{1DA53552-EF62-5B88-5F29-0AD45D7FAD23}"/>
              </a:ext>
            </a:extLst>
          </p:cNvPr>
          <p:cNvSpPr>
            <a:spLocks noGrp="1" noChangeArrowheads="1"/>
          </p:cNvSpPr>
          <p:nvPr>
            <p:ph type="sldNum" idx="10"/>
          </p:nvPr>
        </p:nvSpPr>
        <p:spPr>
          <a:ln/>
        </p:spPr>
        <p:txBody>
          <a:bodyPr/>
          <a:lstStyle>
            <a:lvl1pPr>
              <a:defRPr/>
            </a:lvl1pPr>
          </a:lstStyle>
          <a:p>
            <a:pPr>
              <a:defRPr/>
            </a:pPr>
            <a:fld id="{E33D0D81-395A-41A1-B05A-663435C15718}" type="slidenum">
              <a:rPr lang="el-GR" altLang="el-GR"/>
              <a:pPr>
                <a:defRPr/>
              </a:pPr>
              <a:t>‹#›</a:t>
            </a:fld>
            <a:endParaRPr lang="el-GR" altLang="el-GR"/>
          </a:p>
        </p:txBody>
      </p:sp>
    </p:spTree>
    <p:extLst>
      <p:ext uri="{BB962C8B-B14F-4D97-AF65-F5344CB8AC3E}">
        <p14:creationId xmlns:p14="http://schemas.microsoft.com/office/powerpoint/2010/main" val="17788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a:extLst>
              <a:ext uri="{FF2B5EF4-FFF2-40B4-BE49-F238E27FC236}">
                <a16:creationId xmlns:a16="http://schemas.microsoft.com/office/drawing/2014/main" id="{D7491818-C889-A3A0-1B65-6B6682018C53}"/>
              </a:ext>
            </a:extLst>
          </p:cNvPr>
          <p:cNvSpPr>
            <a:spLocks noGrp="1" noChangeArrowheads="1"/>
          </p:cNvSpPr>
          <p:nvPr>
            <p:ph type="sldNum" idx="10"/>
          </p:nvPr>
        </p:nvSpPr>
        <p:spPr>
          <a:ln/>
        </p:spPr>
        <p:txBody>
          <a:bodyPr/>
          <a:lstStyle>
            <a:lvl1pPr>
              <a:defRPr/>
            </a:lvl1pPr>
          </a:lstStyle>
          <a:p>
            <a:pPr>
              <a:defRPr/>
            </a:pPr>
            <a:fld id="{BB987846-3C1F-4995-8AC7-BE077C1AC787}" type="slidenum">
              <a:rPr lang="el-GR" altLang="el-GR"/>
              <a:pPr>
                <a:defRPr/>
              </a:pPr>
              <a:t>‹#›</a:t>
            </a:fld>
            <a:endParaRPr lang="el-GR" altLang="el-GR"/>
          </a:p>
        </p:txBody>
      </p:sp>
    </p:spTree>
    <p:extLst>
      <p:ext uri="{BB962C8B-B14F-4D97-AF65-F5344CB8AC3E}">
        <p14:creationId xmlns:p14="http://schemas.microsoft.com/office/powerpoint/2010/main" val="31758355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
            <a:extLst>
              <a:ext uri="{FF2B5EF4-FFF2-40B4-BE49-F238E27FC236}">
                <a16:creationId xmlns:a16="http://schemas.microsoft.com/office/drawing/2014/main" id="{D649E169-F6AB-47DD-DE56-74D7EAD37252}"/>
              </a:ext>
            </a:extLst>
          </p:cNvPr>
          <p:cNvSpPr>
            <a:spLocks noGrp="1" noChangeArrowheads="1"/>
          </p:cNvSpPr>
          <p:nvPr>
            <p:ph type="sldNum" idx="10"/>
          </p:nvPr>
        </p:nvSpPr>
        <p:spPr>
          <a:ln/>
        </p:spPr>
        <p:txBody>
          <a:bodyPr/>
          <a:lstStyle>
            <a:lvl1pPr>
              <a:defRPr/>
            </a:lvl1pPr>
          </a:lstStyle>
          <a:p>
            <a:pPr>
              <a:defRPr/>
            </a:pPr>
            <a:fld id="{4C934072-C0F7-4CC7-93EE-C1D3733641BE}" type="slidenum">
              <a:rPr lang="el-GR" altLang="el-GR"/>
              <a:pPr>
                <a:defRPr/>
              </a:pPr>
              <a:t>‹#›</a:t>
            </a:fld>
            <a:endParaRPr lang="el-GR" altLang="el-GR"/>
          </a:p>
        </p:txBody>
      </p:sp>
    </p:spTree>
    <p:extLst>
      <p:ext uri="{BB962C8B-B14F-4D97-AF65-F5344CB8AC3E}">
        <p14:creationId xmlns:p14="http://schemas.microsoft.com/office/powerpoint/2010/main" val="6487496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
            <a:extLst>
              <a:ext uri="{FF2B5EF4-FFF2-40B4-BE49-F238E27FC236}">
                <a16:creationId xmlns:a16="http://schemas.microsoft.com/office/drawing/2014/main" id="{E9AC9261-B143-D1F0-5400-434E8F5355C7}"/>
              </a:ext>
            </a:extLst>
          </p:cNvPr>
          <p:cNvSpPr>
            <a:spLocks noGrp="1" noChangeArrowheads="1"/>
          </p:cNvSpPr>
          <p:nvPr>
            <p:ph type="sldNum" idx="10"/>
          </p:nvPr>
        </p:nvSpPr>
        <p:spPr>
          <a:ln/>
        </p:spPr>
        <p:txBody>
          <a:bodyPr/>
          <a:lstStyle>
            <a:lvl1pPr>
              <a:defRPr/>
            </a:lvl1pPr>
          </a:lstStyle>
          <a:p>
            <a:pPr>
              <a:defRPr/>
            </a:pPr>
            <a:fld id="{AF8D156D-0729-4105-8780-881D0DF4C0CC}" type="slidenum">
              <a:rPr lang="el-GR" altLang="el-GR"/>
              <a:pPr>
                <a:defRPr/>
              </a:pPr>
              <a:t>‹#›</a:t>
            </a:fld>
            <a:endParaRPr lang="el-GR" altLang="el-GR"/>
          </a:p>
        </p:txBody>
      </p:sp>
    </p:spTree>
    <p:extLst>
      <p:ext uri="{BB962C8B-B14F-4D97-AF65-F5344CB8AC3E}">
        <p14:creationId xmlns:p14="http://schemas.microsoft.com/office/powerpoint/2010/main" val="6338920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15">
            <a:extLst>
              <a:ext uri="{FF2B5EF4-FFF2-40B4-BE49-F238E27FC236}">
                <a16:creationId xmlns:a16="http://schemas.microsoft.com/office/drawing/2014/main" id="{82A99E80-0B00-4131-C9D5-E226224E28D1}"/>
              </a:ext>
            </a:extLst>
          </p:cNvPr>
          <p:cNvSpPr>
            <a:spLocks noGrp="1" noChangeArrowheads="1"/>
          </p:cNvSpPr>
          <p:nvPr>
            <p:ph type="sldNum" idx="10"/>
          </p:nvPr>
        </p:nvSpPr>
        <p:spPr>
          <a:ln/>
        </p:spPr>
        <p:txBody>
          <a:bodyPr/>
          <a:lstStyle>
            <a:lvl1pPr>
              <a:defRPr/>
            </a:lvl1pPr>
          </a:lstStyle>
          <a:p>
            <a:pPr>
              <a:defRPr/>
            </a:pPr>
            <a:fld id="{5AF1126A-4C8E-48A4-B05C-EDB1EBF27CFF}" type="slidenum">
              <a:rPr lang="el-GR" altLang="el-GR"/>
              <a:pPr>
                <a:defRPr/>
              </a:pPr>
              <a:t>‹#›</a:t>
            </a:fld>
            <a:endParaRPr lang="el-GR" altLang="el-GR"/>
          </a:p>
        </p:txBody>
      </p:sp>
    </p:spTree>
    <p:extLst>
      <p:ext uri="{BB962C8B-B14F-4D97-AF65-F5344CB8AC3E}">
        <p14:creationId xmlns:p14="http://schemas.microsoft.com/office/powerpoint/2010/main" val="39258757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325438"/>
            <a:ext cx="1949450" cy="5805487"/>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1150938" y="325438"/>
            <a:ext cx="5700712" cy="5805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15">
            <a:extLst>
              <a:ext uri="{FF2B5EF4-FFF2-40B4-BE49-F238E27FC236}">
                <a16:creationId xmlns:a16="http://schemas.microsoft.com/office/drawing/2014/main" id="{CCC899E1-9607-E111-1D3B-4978E985EFB0}"/>
              </a:ext>
            </a:extLst>
          </p:cNvPr>
          <p:cNvSpPr>
            <a:spLocks noGrp="1" noChangeArrowheads="1"/>
          </p:cNvSpPr>
          <p:nvPr>
            <p:ph type="sldNum" idx="10"/>
          </p:nvPr>
        </p:nvSpPr>
        <p:spPr>
          <a:ln/>
        </p:spPr>
        <p:txBody>
          <a:bodyPr/>
          <a:lstStyle>
            <a:lvl1pPr>
              <a:defRPr/>
            </a:lvl1pPr>
          </a:lstStyle>
          <a:p>
            <a:pPr>
              <a:defRPr/>
            </a:pPr>
            <a:fld id="{4F7107C1-D570-44ED-9EE2-A01278119E6F}" type="slidenum">
              <a:rPr lang="el-GR" altLang="el-GR"/>
              <a:pPr>
                <a:defRPr/>
              </a:pPr>
              <a:t>‹#›</a:t>
            </a:fld>
            <a:endParaRPr lang="el-GR" altLang="el-GR"/>
          </a:p>
        </p:txBody>
      </p:sp>
    </p:spTree>
    <p:extLst>
      <p:ext uri="{BB962C8B-B14F-4D97-AF65-F5344CB8AC3E}">
        <p14:creationId xmlns:p14="http://schemas.microsoft.com/office/powerpoint/2010/main" val="25650956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l-GR"/>
          </a:p>
        </p:txBody>
      </p:sp>
      <p:sp>
        <p:nvSpPr>
          <p:cNvPr id="4" name="Rectangle 7">
            <a:extLst>
              <a:ext uri="{FF2B5EF4-FFF2-40B4-BE49-F238E27FC236}">
                <a16:creationId xmlns:a16="http://schemas.microsoft.com/office/drawing/2014/main" id="{FEF224E4-0F08-BF8B-AA5E-54C5E3857E61}"/>
              </a:ext>
            </a:extLst>
          </p:cNvPr>
          <p:cNvSpPr>
            <a:spLocks noGrp="1" noChangeArrowheads="1"/>
          </p:cNvSpPr>
          <p:nvPr>
            <p:ph type="sldNum" idx="10"/>
          </p:nvPr>
        </p:nvSpPr>
        <p:spPr>
          <a:ln/>
        </p:spPr>
        <p:txBody>
          <a:bodyPr/>
          <a:lstStyle>
            <a:lvl1pPr>
              <a:defRPr/>
            </a:lvl1pPr>
          </a:lstStyle>
          <a:p>
            <a:pPr>
              <a:defRPr/>
            </a:pPr>
            <a:fld id="{A9557292-54DA-4552-BCC7-BED092BE91A2}" type="slidenum">
              <a:rPr lang="en-US" altLang="el-GR"/>
              <a:pPr>
                <a:defRPr/>
              </a:pPr>
              <a:t>‹#›</a:t>
            </a:fld>
            <a:endParaRPr lang="en-US" altLang="el-GR"/>
          </a:p>
        </p:txBody>
      </p:sp>
    </p:spTree>
    <p:extLst>
      <p:ext uri="{BB962C8B-B14F-4D97-AF65-F5344CB8AC3E}">
        <p14:creationId xmlns:p14="http://schemas.microsoft.com/office/powerpoint/2010/main" val="28264016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7">
            <a:extLst>
              <a:ext uri="{FF2B5EF4-FFF2-40B4-BE49-F238E27FC236}">
                <a16:creationId xmlns:a16="http://schemas.microsoft.com/office/drawing/2014/main" id="{BC935D7E-60E9-6D3E-A3C4-7C175841C1AB}"/>
              </a:ext>
            </a:extLst>
          </p:cNvPr>
          <p:cNvSpPr>
            <a:spLocks noGrp="1" noChangeArrowheads="1"/>
          </p:cNvSpPr>
          <p:nvPr>
            <p:ph type="sldNum" idx="10"/>
          </p:nvPr>
        </p:nvSpPr>
        <p:spPr>
          <a:ln/>
        </p:spPr>
        <p:txBody>
          <a:bodyPr/>
          <a:lstStyle>
            <a:lvl1pPr>
              <a:defRPr/>
            </a:lvl1pPr>
          </a:lstStyle>
          <a:p>
            <a:pPr>
              <a:defRPr/>
            </a:pPr>
            <a:fld id="{996E678C-B37F-43F7-8903-0C8DF9C2CED5}" type="slidenum">
              <a:rPr lang="en-US" altLang="el-GR"/>
              <a:pPr>
                <a:defRPr/>
              </a:pPr>
              <a:t>‹#›</a:t>
            </a:fld>
            <a:endParaRPr lang="en-US" altLang="el-GR"/>
          </a:p>
        </p:txBody>
      </p:sp>
    </p:spTree>
    <p:extLst>
      <p:ext uri="{BB962C8B-B14F-4D97-AF65-F5344CB8AC3E}">
        <p14:creationId xmlns:p14="http://schemas.microsoft.com/office/powerpoint/2010/main" val="5708867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a:extLst>
              <a:ext uri="{FF2B5EF4-FFF2-40B4-BE49-F238E27FC236}">
                <a16:creationId xmlns:a16="http://schemas.microsoft.com/office/drawing/2014/main" id="{C51EB68A-FD0B-9BA0-2261-D59B5DC2478D}"/>
              </a:ext>
            </a:extLst>
          </p:cNvPr>
          <p:cNvSpPr>
            <a:spLocks noGrp="1" noChangeArrowheads="1"/>
          </p:cNvSpPr>
          <p:nvPr>
            <p:ph type="sldNum" idx="10"/>
          </p:nvPr>
        </p:nvSpPr>
        <p:spPr>
          <a:ln/>
        </p:spPr>
        <p:txBody>
          <a:bodyPr/>
          <a:lstStyle>
            <a:lvl1pPr>
              <a:defRPr/>
            </a:lvl1pPr>
          </a:lstStyle>
          <a:p>
            <a:pPr>
              <a:defRPr/>
            </a:pPr>
            <a:fld id="{3ED956A0-F398-4FA9-978E-91559F983604}" type="slidenum">
              <a:rPr lang="en-US" altLang="el-GR"/>
              <a:pPr>
                <a:defRPr/>
              </a:pPr>
              <a:t>‹#›</a:t>
            </a:fld>
            <a:endParaRPr lang="en-US" altLang="el-GR"/>
          </a:p>
        </p:txBody>
      </p:sp>
    </p:spTree>
    <p:extLst>
      <p:ext uri="{BB962C8B-B14F-4D97-AF65-F5344CB8AC3E}">
        <p14:creationId xmlns:p14="http://schemas.microsoft.com/office/powerpoint/2010/main" val="32211884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7013" cy="4529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6613" y="1600200"/>
            <a:ext cx="4038600" cy="4529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Rectangle 7">
            <a:extLst>
              <a:ext uri="{FF2B5EF4-FFF2-40B4-BE49-F238E27FC236}">
                <a16:creationId xmlns:a16="http://schemas.microsoft.com/office/drawing/2014/main" id="{17FF2FD0-6592-54C3-2A15-5BB6663AB6CF}"/>
              </a:ext>
            </a:extLst>
          </p:cNvPr>
          <p:cNvSpPr>
            <a:spLocks noGrp="1" noChangeArrowheads="1"/>
          </p:cNvSpPr>
          <p:nvPr>
            <p:ph type="sldNum" idx="10"/>
          </p:nvPr>
        </p:nvSpPr>
        <p:spPr>
          <a:ln/>
        </p:spPr>
        <p:txBody>
          <a:bodyPr/>
          <a:lstStyle>
            <a:lvl1pPr>
              <a:defRPr/>
            </a:lvl1pPr>
          </a:lstStyle>
          <a:p>
            <a:pPr>
              <a:defRPr/>
            </a:pPr>
            <a:fld id="{FE08B02C-4DF3-42AC-AF97-D014059F89B9}" type="slidenum">
              <a:rPr lang="en-US" altLang="el-GR"/>
              <a:pPr>
                <a:defRPr/>
              </a:pPr>
              <a:t>‹#›</a:t>
            </a:fld>
            <a:endParaRPr lang="en-US" altLang="el-GR"/>
          </a:p>
        </p:txBody>
      </p:sp>
    </p:spTree>
    <p:extLst>
      <p:ext uri="{BB962C8B-B14F-4D97-AF65-F5344CB8AC3E}">
        <p14:creationId xmlns:p14="http://schemas.microsoft.com/office/powerpoint/2010/main" val="41619038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Rectangle 7">
            <a:extLst>
              <a:ext uri="{FF2B5EF4-FFF2-40B4-BE49-F238E27FC236}">
                <a16:creationId xmlns:a16="http://schemas.microsoft.com/office/drawing/2014/main" id="{5DB091DD-0A5A-39E8-5267-4A90199C436E}"/>
              </a:ext>
            </a:extLst>
          </p:cNvPr>
          <p:cNvSpPr>
            <a:spLocks noGrp="1" noChangeArrowheads="1"/>
          </p:cNvSpPr>
          <p:nvPr>
            <p:ph type="sldNum" idx="10"/>
          </p:nvPr>
        </p:nvSpPr>
        <p:spPr>
          <a:ln/>
        </p:spPr>
        <p:txBody>
          <a:bodyPr/>
          <a:lstStyle>
            <a:lvl1pPr>
              <a:defRPr/>
            </a:lvl1pPr>
          </a:lstStyle>
          <a:p>
            <a:pPr>
              <a:defRPr/>
            </a:pPr>
            <a:fld id="{54AB0B30-5B9F-4084-AE5D-8B4E6D62D0DA}" type="slidenum">
              <a:rPr lang="en-US" altLang="el-GR"/>
              <a:pPr>
                <a:defRPr/>
              </a:pPr>
              <a:t>‹#›</a:t>
            </a:fld>
            <a:endParaRPr lang="en-US" altLang="el-GR"/>
          </a:p>
        </p:txBody>
      </p:sp>
    </p:spTree>
    <p:extLst>
      <p:ext uri="{BB962C8B-B14F-4D97-AF65-F5344CB8AC3E}">
        <p14:creationId xmlns:p14="http://schemas.microsoft.com/office/powerpoint/2010/main" val="29947972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Rectangle 7">
            <a:extLst>
              <a:ext uri="{FF2B5EF4-FFF2-40B4-BE49-F238E27FC236}">
                <a16:creationId xmlns:a16="http://schemas.microsoft.com/office/drawing/2014/main" id="{745C2043-CEEA-7DFA-0943-B5CD648B3902}"/>
              </a:ext>
            </a:extLst>
          </p:cNvPr>
          <p:cNvSpPr>
            <a:spLocks noGrp="1" noChangeArrowheads="1"/>
          </p:cNvSpPr>
          <p:nvPr>
            <p:ph type="sldNum" idx="10"/>
          </p:nvPr>
        </p:nvSpPr>
        <p:spPr>
          <a:ln/>
        </p:spPr>
        <p:txBody>
          <a:bodyPr/>
          <a:lstStyle>
            <a:lvl1pPr>
              <a:defRPr/>
            </a:lvl1pPr>
          </a:lstStyle>
          <a:p>
            <a:pPr>
              <a:defRPr/>
            </a:pPr>
            <a:fld id="{3F42FE7A-CC7E-48E1-A3E2-5BAFCDA4F875}" type="slidenum">
              <a:rPr lang="en-US" altLang="el-GR"/>
              <a:pPr>
                <a:defRPr/>
              </a:pPr>
              <a:t>‹#›</a:t>
            </a:fld>
            <a:endParaRPr lang="en-US" altLang="el-GR"/>
          </a:p>
        </p:txBody>
      </p:sp>
    </p:spTree>
    <p:extLst>
      <p:ext uri="{BB962C8B-B14F-4D97-AF65-F5344CB8AC3E}">
        <p14:creationId xmlns:p14="http://schemas.microsoft.com/office/powerpoint/2010/main" val="3555468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1182688" y="2017713"/>
            <a:ext cx="3808412"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5143500" y="2017713"/>
            <a:ext cx="3810000"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Rectangle 12">
            <a:extLst>
              <a:ext uri="{FF2B5EF4-FFF2-40B4-BE49-F238E27FC236}">
                <a16:creationId xmlns:a16="http://schemas.microsoft.com/office/drawing/2014/main" id="{B9F5B4D2-53D3-BA08-D8A3-C7EF3E4E46DE}"/>
              </a:ext>
            </a:extLst>
          </p:cNvPr>
          <p:cNvSpPr>
            <a:spLocks noGrp="1" noChangeArrowheads="1"/>
          </p:cNvSpPr>
          <p:nvPr>
            <p:ph type="sldNum" idx="10"/>
          </p:nvPr>
        </p:nvSpPr>
        <p:spPr>
          <a:ln/>
        </p:spPr>
        <p:txBody>
          <a:bodyPr/>
          <a:lstStyle>
            <a:lvl1pPr>
              <a:defRPr/>
            </a:lvl1pPr>
          </a:lstStyle>
          <a:p>
            <a:pPr>
              <a:defRPr/>
            </a:pPr>
            <a:fld id="{F0668EFD-1166-46F8-8308-F16774F53CE0}" type="slidenum">
              <a:rPr lang="el-GR" altLang="el-GR"/>
              <a:pPr>
                <a:defRPr/>
              </a:pPr>
              <a:t>‹#›</a:t>
            </a:fld>
            <a:endParaRPr lang="el-GR" altLang="el-GR"/>
          </a:p>
        </p:txBody>
      </p:sp>
    </p:spTree>
    <p:extLst>
      <p:ext uri="{BB962C8B-B14F-4D97-AF65-F5344CB8AC3E}">
        <p14:creationId xmlns:p14="http://schemas.microsoft.com/office/powerpoint/2010/main" val="16769333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E521E15E-86D8-5CA1-2AB4-A30070FA3774}"/>
              </a:ext>
            </a:extLst>
          </p:cNvPr>
          <p:cNvSpPr>
            <a:spLocks noGrp="1" noChangeArrowheads="1"/>
          </p:cNvSpPr>
          <p:nvPr>
            <p:ph type="sldNum" idx="10"/>
          </p:nvPr>
        </p:nvSpPr>
        <p:spPr>
          <a:ln/>
        </p:spPr>
        <p:txBody>
          <a:bodyPr/>
          <a:lstStyle>
            <a:lvl1pPr>
              <a:defRPr/>
            </a:lvl1pPr>
          </a:lstStyle>
          <a:p>
            <a:pPr>
              <a:defRPr/>
            </a:pPr>
            <a:fld id="{671425BF-689E-485E-90B6-EA0E72C31CBA}" type="slidenum">
              <a:rPr lang="en-US" altLang="el-GR"/>
              <a:pPr>
                <a:defRPr/>
              </a:pPr>
              <a:t>‹#›</a:t>
            </a:fld>
            <a:endParaRPr lang="en-US" altLang="el-GR"/>
          </a:p>
        </p:txBody>
      </p:sp>
    </p:spTree>
    <p:extLst>
      <p:ext uri="{BB962C8B-B14F-4D97-AF65-F5344CB8AC3E}">
        <p14:creationId xmlns:p14="http://schemas.microsoft.com/office/powerpoint/2010/main" val="29400903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65333144-D432-C732-2774-45DEED6B6FAF}"/>
              </a:ext>
            </a:extLst>
          </p:cNvPr>
          <p:cNvSpPr>
            <a:spLocks noGrp="1" noChangeArrowheads="1"/>
          </p:cNvSpPr>
          <p:nvPr>
            <p:ph type="sldNum" idx="10"/>
          </p:nvPr>
        </p:nvSpPr>
        <p:spPr>
          <a:ln/>
        </p:spPr>
        <p:txBody>
          <a:bodyPr/>
          <a:lstStyle>
            <a:lvl1pPr>
              <a:defRPr/>
            </a:lvl1pPr>
          </a:lstStyle>
          <a:p>
            <a:pPr>
              <a:defRPr/>
            </a:pPr>
            <a:fld id="{5518A1C8-7921-4425-A8B6-121323E6DFD1}" type="slidenum">
              <a:rPr lang="en-US" altLang="el-GR"/>
              <a:pPr>
                <a:defRPr/>
              </a:pPr>
              <a:t>‹#›</a:t>
            </a:fld>
            <a:endParaRPr lang="en-US" altLang="el-GR"/>
          </a:p>
        </p:txBody>
      </p:sp>
    </p:spTree>
    <p:extLst>
      <p:ext uri="{BB962C8B-B14F-4D97-AF65-F5344CB8AC3E}">
        <p14:creationId xmlns:p14="http://schemas.microsoft.com/office/powerpoint/2010/main" val="4250908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AF536DDE-7FDD-3E54-E6E1-5F64B56F1D04}"/>
              </a:ext>
            </a:extLst>
          </p:cNvPr>
          <p:cNvSpPr>
            <a:spLocks noGrp="1" noChangeArrowheads="1"/>
          </p:cNvSpPr>
          <p:nvPr>
            <p:ph type="sldNum" idx="10"/>
          </p:nvPr>
        </p:nvSpPr>
        <p:spPr>
          <a:ln/>
        </p:spPr>
        <p:txBody>
          <a:bodyPr/>
          <a:lstStyle>
            <a:lvl1pPr>
              <a:defRPr/>
            </a:lvl1pPr>
          </a:lstStyle>
          <a:p>
            <a:pPr>
              <a:defRPr/>
            </a:pPr>
            <a:fld id="{200CE8E2-BB24-469C-A68C-F15109B38C07}" type="slidenum">
              <a:rPr lang="en-US" altLang="el-GR"/>
              <a:pPr>
                <a:defRPr/>
              </a:pPr>
              <a:t>‹#›</a:t>
            </a:fld>
            <a:endParaRPr lang="en-US" altLang="el-GR"/>
          </a:p>
        </p:txBody>
      </p:sp>
    </p:spTree>
    <p:extLst>
      <p:ext uri="{BB962C8B-B14F-4D97-AF65-F5344CB8AC3E}">
        <p14:creationId xmlns:p14="http://schemas.microsoft.com/office/powerpoint/2010/main" val="102924499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7">
            <a:extLst>
              <a:ext uri="{FF2B5EF4-FFF2-40B4-BE49-F238E27FC236}">
                <a16:creationId xmlns:a16="http://schemas.microsoft.com/office/drawing/2014/main" id="{4D7AB77F-AA76-6CF7-C7BA-AA6BC03E600F}"/>
              </a:ext>
            </a:extLst>
          </p:cNvPr>
          <p:cNvSpPr>
            <a:spLocks noGrp="1" noChangeArrowheads="1"/>
          </p:cNvSpPr>
          <p:nvPr>
            <p:ph type="sldNum" idx="10"/>
          </p:nvPr>
        </p:nvSpPr>
        <p:spPr>
          <a:ln/>
        </p:spPr>
        <p:txBody>
          <a:bodyPr/>
          <a:lstStyle>
            <a:lvl1pPr>
              <a:defRPr/>
            </a:lvl1pPr>
          </a:lstStyle>
          <a:p>
            <a:pPr>
              <a:defRPr/>
            </a:pPr>
            <a:fld id="{0EF942D4-ECE3-4AA7-BC67-6A10F25BE4AA}" type="slidenum">
              <a:rPr lang="en-US" altLang="el-GR"/>
              <a:pPr>
                <a:defRPr/>
              </a:pPr>
              <a:t>‹#›</a:t>
            </a:fld>
            <a:endParaRPr lang="en-US" altLang="el-GR"/>
          </a:p>
        </p:txBody>
      </p:sp>
    </p:spTree>
    <p:extLst>
      <p:ext uri="{BB962C8B-B14F-4D97-AF65-F5344CB8AC3E}">
        <p14:creationId xmlns:p14="http://schemas.microsoft.com/office/powerpoint/2010/main" val="15869382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5813"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7813"/>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7">
            <a:extLst>
              <a:ext uri="{FF2B5EF4-FFF2-40B4-BE49-F238E27FC236}">
                <a16:creationId xmlns:a16="http://schemas.microsoft.com/office/drawing/2014/main" id="{43AADD38-5E74-D49B-4E19-F8E66FFCAE1D}"/>
              </a:ext>
            </a:extLst>
          </p:cNvPr>
          <p:cNvSpPr>
            <a:spLocks noGrp="1" noChangeArrowheads="1"/>
          </p:cNvSpPr>
          <p:nvPr>
            <p:ph type="sldNum" idx="10"/>
          </p:nvPr>
        </p:nvSpPr>
        <p:spPr>
          <a:ln/>
        </p:spPr>
        <p:txBody>
          <a:bodyPr/>
          <a:lstStyle>
            <a:lvl1pPr>
              <a:defRPr/>
            </a:lvl1pPr>
          </a:lstStyle>
          <a:p>
            <a:pPr>
              <a:defRPr/>
            </a:pPr>
            <a:fld id="{D432A294-7D93-41E5-B6F1-6127368325FB}" type="slidenum">
              <a:rPr lang="en-US" altLang="el-GR"/>
              <a:pPr>
                <a:defRPr/>
              </a:pPr>
              <a:t>‹#›</a:t>
            </a:fld>
            <a:endParaRPr lang="en-US" altLang="el-GR"/>
          </a:p>
        </p:txBody>
      </p:sp>
    </p:spTree>
    <p:extLst>
      <p:ext uri="{BB962C8B-B14F-4D97-AF65-F5344CB8AC3E}">
        <p14:creationId xmlns:p14="http://schemas.microsoft.com/office/powerpoint/2010/main" val="3832394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Rectangle 12">
            <a:extLst>
              <a:ext uri="{FF2B5EF4-FFF2-40B4-BE49-F238E27FC236}">
                <a16:creationId xmlns:a16="http://schemas.microsoft.com/office/drawing/2014/main" id="{89D48DAC-E89F-75B3-B7E8-79D23303DFC6}"/>
              </a:ext>
            </a:extLst>
          </p:cNvPr>
          <p:cNvSpPr>
            <a:spLocks noGrp="1" noChangeArrowheads="1"/>
          </p:cNvSpPr>
          <p:nvPr>
            <p:ph type="sldNum" idx="10"/>
          </p:nvPr>
        </p:nvSpPr>
        <p:spPr>
          <a:ln/>
        </p:spPr>
        <p:txBody>
          <a:bodyPr/>
          <a:lstStyle>
            <a:lvl1pPr>
              <a:defRPr/>
            </a:lvl1pPr>
          </a:lstStyle>
          <a:p>
            <a:pPr>
              <a:defRPr/>
            </a:pPr>
            <a:fld id="{30EEC6F2-A99C-44F9-ACC4-A1C078662F04}" type="slidenum">
              <a:rPr lang="el-GR" altLang="el-GR"/>
              <a:pPr>
                <a:defRPr/>
              </a:pPr>
              <a:t>‹#›</a:t>
            </a:fld>
            <a:endParaRPr lang="el-GR" altLang="el-GR"/>
          </a:p>
        </p:txBody>
      </p:sp>
    </p:spTree>
    <p:extLst>
      <p:ext uri="{BB962C8B-B14F-4D97-AF65-F5344CB8AC3E}">
        <p14:creationId xmlns:p14="http://schemas.microsoft.com/office/powerpoint/2010/main" val="3678214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Rectangle 12">
            <a:extLst>
              <a:ext uri="{FF2B5EF4-FFF2-40B4-BE49-F238E27FC236}">
                <a16:creationId xmlns:a16="http://schemas.microsoft.com/office/drawing/2014/main" id="{7EFFCEF2-1F1C-9941-F27D-89F261E1B010}"/>
              </a:ext>
            </a:extLst>
          </p:cNvPr>
          <p:cNvSpPr>
            <a:spLocks noGrp="1" noChangeArrowheads="1"/>
          </p:cNvSpPr>
          <p:nvPr>
            <p:ph type="sldNum" idx="10"/>
          </p:nvPr>
        </p:nvSpPr>
        <p:spPr>
          <a:ln/>
        </p:spPr>
        <p:txBody>
          <a:bodyPr/>
          <a:lstStyle>
            <a:lvl1pPr>
              <a:defRPr/>
            </a:lvl1pPr>
          </a:lstStyle>
          <a:p>
            <a:pPr>
              <a:defRPr/>
            </a:pPr>
            <a:fld id="{6BCDBB5C-8858-4082-A837-FE008B418C96}" type="slidenum">
              <a:rPr lang="el-GR" altLang="el-GR"/>
              <a:pPr>
                <a:defRPr/>
              </a:pPr>
              <a:t>‹#›</a:t>
            </a:fld>
            <a:endParaRPr lang="el-GR" altLang="el-GR"/>
          </a:p>
        </p:txBody>
      </p:sp>
    </p:spTree>
    <p:extLst>
      <p:ext uri="{BB962C8B-B14F-4D97-AF65-F5344CB8AC3E}">
        <p14:creationId xmlns:p14="http://schemas.microsoft.com/office/powerpoint/2010/main" val="2777826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E150E042-7643-0CD9-2388-3985C0D19101}"/>
              </a:ext>
            </a:extLst>
          </p:cNvPr>
          <p:cNvSpPr>
            <a:spLocks noGrp="1" noChangeArrowheads="1"/>
          </p:cNvSpPr>
          <p:nvPr>
            <p:ph type="sldNum" idx="10"/>
          </p:nvPr>
        </p:nvSpPr>
        <p:spPr>
          <a:ln/>
        </p:spPr>
        <p:txBody>
          <a:bodyPr/>
          <a:lstStyle>
            <a:lvl1pPr>
              <a:defRPr/>
            </a:lvl1pPr>
          </a:lstStyle>
          <a:p>
            <a:pPr>
              <a:defRPr/>
            </a:pPr>
            <a:fld id="{046645F2-F97E-4A52-9E27-8ECA0828C053}" type="slidenum">
              <a:rPr lang="el-GR" altLang="el-GR"/>
              <a:pPr>
                <a:defRPr/>
              </a:pPr>
              <a:t>‹#›</a:t>
            </a:fld>
            <a:endParaRPr lang="el-GR" altLang="el-GR"/>
          </a:p>
        </p:txBody>
      </p:sp>
    </p:spTree>
    <p:extLst>
      <p:ext uri="{BB962C8B-B14F-4D97-AF65-F5344CB8AC3E}">
        <p14:creationId xmlns:p14="http://schemas.microsoft.com/office/powerpoint/2010/main" val="1009646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55A346DD-4A1F-8819-5324-A297E9DFF9AD}"/>
              </a:ext>
            </a:extLst>
          </p:cNvPr>
          <p:cNvSpPr>
            <a:spLocks noGrp="1" noChangeArrowheads="1"/>
          </p:cNvSpPr>
          <p:nvPr>
            <p:ph type="sldNum" idx="10"/>
          </p:nvPr>
        </p:nvSpPr>
        <p:spPr>
          <a:ln/>
        </p:spPr>
        <p:txBody>
          <a:bodyPr/>
          <a:lstStyle>
            <a:lvl1pPr>
              <a:defRPr/>
            </a:lvl1pPr>
          </a:lstStyle>
          <a:p>
            <a:pPr>
              <a:defRPr/>
            </a:pPr>
            <a:fld id="{CA054251-7B75-4C3D-91AA-A78176A3D023}" type="slidenum">
              <a:rPr lang="el-GR" altLang="el-GR"/>
              <a:pPr>
                <a:defRPr/>
              </a:pPr>
              <a:t>‹#›</a:t>
            </a:fld>
            <a:endParaRPr lang="el-GR" altLang="el-GR"/>
          </a:p>
        </p:txBody>
      </p:sp>
    </p:spTree>
    <p:extLst>
      <p:ext uri="{BB962C8B-B14F-4D97-AF65-F5344CB8AC3E}">
        <p14:creationId xmlns:p14="http://schemas.microsoft.com/office/powerpoint/2010/main" val="631380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937647B0-22EF-2CAA-1379-109F059B7CF0}"/>
              </a:ext>
            </a:extLst>
          </p:cNvPr>
          <p:cNvSpPr>
            <a:spLocks noGrp="1" noChangeArrowheads="1"/>
          </p:cNvSpPr>
          <p:nvPr>
            <p:ph type="sldNum" idx="10"/>
          </p:nvPr>
        </p:nvSpPr>
        <p:spPr>
          <a:ln/>
        </p:spPr>
        <p:txBody>
          <a:bodyPr/>
          <a:lstStyle>
            <a:lvl1pPr>
              <a:defRPr/>
            </a:lvl1pPr>
          </a:lstStyle>
          <a:p>
            <a:pPr>
              <a:defRPr/>
            </a:pPr>
            <a:fld id="{2C48FB86-1273-4583-A63B-16E0C09AE101}" type="slidenum">
              <a:rPr lang="el-GR" altLang="el-GR"/>
              <a:pPr>
                <a:defRPr/>
              </a:pPr>
              <a:t>‹#›</a:t>
            </a:fld>
            <a:endParaRPr lang="el-GR" altLang="el-GR"/>
          </a:p>
        </p:txBody>
      </p:sp>
    </p:spTree>
    <p:extLst>
      <p:ext uri="{BB962C8B-B14F-4D97-AF65-F5344CB8AC3E}">
        <p14:creationId xmlns:p14="http://schemas.microsoft.com/office/powerpoint/2010/main" val="1980885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5552A13C-DF3C-750F-4292-72795719DA61}"/>
              </a:ext>
            </a:extLst>
          </p:cNvPr>
          <p:cNvSpPr>
            <a:spLocks noChangeArrowheads="1"/>
          </p:cNvSpPr>
          <p:nvPr/>
        </p:nvSpPr>
        <p:spPr bwMode="auto">
          <a:xfrm>
            <a:off x="417513" y="1098550"/>
            <a:ext cx="438150" cy="474663"/>
          </a:xfrm>
          <a:prstGeom prst="rect">
            <a:avLst/>
          </a:prstGeom>
          <a:solidFill>
            <a:srgbClr val="FFCF0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1027" name="Rectangle 2">
            <a:extLst>
              <a:ext uri="{FF2B5EF4-FFF2-40B4-BE49-F238E27FC236}">
                <a16:creationId xmlns:a16="http://schemas.microsoft.com/office/drawing/2014/main" id="{49E92FE6-CD2D-96AA-53DC-F5B389D649B2}"/>
              </a:ext>
            </a:extLst>
          </p:cNvPr>
          <p:cNvSpPr>
            <a:spLocks noChangeArrowheads="1"/>
          </p:cNvSpPr>
          <p:nvPr/>
        </p:nvSpPr>
        <p:spPr bwMode="auto">
          <a:xfrm>
            <a:off x="800100" y="1098550"/>
            <a:ext cx="328613" cy="474663"/>
          </a:xfrm>
          <a:prstGeom prst="rect">
            <a:avLst/>
          </a:prstGeom>
          <a:gradFill rotWithShape="0">
            <a:gsLst>
              <a:gs pos="0">
                <a:srgbClr val="FFFFFF"/>
              </a:gs>
              <a:gs pos="100000">
                <a:srgbClr val="FFCF0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1028" name="Rectangle 3">
            <a:extLst>
              <a:ext uri="{FF2B5EF4-FFF2-40B4-BE49-F238E27FC236}">
                <a16:creationId xmlns:a16="http://schemas.microsoft.com/office/drawing/2014/main" id="{DAF82843-99AD-7BD6-D382-62B62132CB59}"/>
              </a:ext>
            </a:extLst>
          </p:cNvPr>
          <p:cNvSpPr>
            <a:spLocks noChangeArrowheads="1"/>
          </p:cNvSpPr>
          <p:nvPr/>
        </p:nvSpPr>
        <p:spPr bwMode="auto">
          <a:xfrm>
            <a:off x="541338" y="1520825"/>
            <a:ext cx="422275" cy="474663"/>
          </a:xfrm>
          <a:prstGeom prst="rect">
            <a:avLst/>
          </a:pr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1029" name="Rectangle 4">
            <a:extLst>
              <a:ext uri="{FF2B5EF4-FFF2-40B4-BE49-F238E27FC236}">
                <a16:creationId xmlns:a16="http://schemas.microsoft.com/office/drawing/2014/main" id="{E6F3366B-CB08-93DB-A5BE-8534D84C1B69}"/>
              </a:ext>
            </a:extLst>
          </p:cNvPr>
          <p:cNvSpPr>
            <a:spLocks noChangeArrowheads="1"/>
          </p:cNvSpPr>
          <p:nvPr/>
        </p:nvSpPr>
        <p:spPr bwMode="auto">
          <a:xfrm>
            <a:off x="911225" y="1520825"/>
            <a:ext cx="368300" cy="474663"/>
          </a:xfrm>
          <a:prstGeom prst="rect">
            <a:avLst/>
          </a:prstGeom>
          <a:gradFill rotWithShape="0">
            <a:gsLst>
              <a:gs pos="0">
                <a:srgbClr val="FFFFFF"/>
              </a:gs>
              <a:gs pos="100000">
                <a:srgbClr val="3333CC"/>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1030" name="Rectangle 5">
            <a:extLst>
              <a:ext uri="{FF2B5EF4-FFF2-40B4-BE49-F238E27FC236}">
                <a16:creationId xmlns:a16="http://schemas.microsoft.com/office/drawing/2014/main" id="{D3B253C4-7B74-429C-822E-CF2F010C39F1}"/>
              </a:ext>
            </a:extLst>
          </p:cNvPr>
          <p:cNvSpPr>
            <a:spLocks noChangeArrowheads="1"/>
          </p:cNvSpPr>
          <p:nvPr/>
        </p:nvSpPr>
        <p:spPr bwMode="auto">
          <a:xfrm>
            <a:off x="127000" y="1447800"/>
            <a:ext cx="560388" cy="422275"/>
          </a:xfrm>
          <a:prstGeom prst="rect">
            <a:avLst/>
          </a:prstGeom>
          <a:gradFill rotWithShape="0">
            <a:gsLst>
              <a:gs pos="0">
                <a:srgbClr val="FF0000"/>
              </a:gs>
              <a:gs pos="100000">
                <a:srgbClr val="FFFFFF"/>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1031" name="Rectangle 6">
            <a:extLst>
              <a:ext uri="{FF2B5EF4-FFF2-40B4-BE49-F238E27FC236}">
                <a16:creationId xmlns:a16="http://schemas.microsoft.com/office/drawing/2014/main" id="{755A5853-F54C-7591-9512-0D9E572FA2A4}"/>
              </a:ext>
            </a:extLst>
          </p:cNvPr>
          <p:cNvSpPr>
            <a:spLocks noChangeArrowheads="1"/>
          </p:cNvSpPr>
          <p:nvPr/>
        </p:nvSpPr>
        <p:spPr bwMode="auto">
          <a:xfrm>
            <a:off x="762000" y="990600"/>
            <a:ext cx="31750" cy="1052513"/>
          </a:xfrm>
          <a:prstGeom prst="rect">
            <a:avLst/>
          </a:prstGeom>
          <a:solidFill>
            <a:srgbClr val="1C1C1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1032" name="Rectangle 7">
            <a:extLst>
              <a:ext uri="{FF2B5EF4-FFF2-40B4-BE49-F238E27FC236}">
                <a16:creationId xmlns:a16="http://schemas.microsoft.com/office/drawing/2014/main" id="{D1DF34D9-331E-6FE4-D7A5-D7D28B9997B9}"/>
              </a:ext>
            </a:extLst>
          </p:cNvPr>
          <p:cNvSpPr>
            <a:spLocks noChangeArrowheads="1"/>
          </p:cNvSpPr>
          <p:nvPr/>
        </p:nvSpPr>
        <p:spPr bwMode="auto">
          <a:xfrm>
            <a:off x="442913" y="1781175"/>
            <a:ext cx="8226425" cy="31750"/>
          </a:xfrm>
          <a:prstGeom prst="rect">
            <a:avLst/>
          </a:prstGeom>
          <a:gradFill rotWithShape="0">
            <a:gsLst>
              <a:gs pos="0">
                <a:srgbClr val="FFFFFF"/>
              </a:gs>
              <a:gs pos="100000">
                <a:srgbClr val="1C1C1C"/>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1033" name="Rectangle 8">
            <a:extLst>
              <a:ext uri="{FF2B5EF4-FFF2-40B4-BE49-F238E27FC236}">
                <a16:creationId xmlns:a16="http://schemas.microsoft.com/office/drawing/2014/main" id="{8FBD1F63-5E46-813B-FC1B-992C9ED7766E}"/>
              </a:ext>
            </a:extLst>
          </p:cNvPr>
          <p:cNvSpPr>
            <a:spLocks noGrp="1" noChangeArrowheads="1"/>
          </p:cNvSpPr>
          <p:nvPr>
            <p:ph type="title"/>
          </p:nvPr>
        </p:nvSpPr>
        <p:spPr bwMode="auto">
          <a:xfrm>
            <a:off x="1150938" y="325438"/>
            <a:ext cx="7791450" cy="143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b" anchorCtr="0" compatLnSpc="1">
            <a:prstTxWarp prst="textNoShape">
              <a:avLst/>
            </a:prstTxWarp>
          </a:bodyPr>
          <a:lstStyle/>
          <a:p>
            <a:pPr lvl="0"/>
            <a:r>
              <a:rPr lang="en-GB" altLang="el-GR"/>
              <a:t>Click to edit the title text format</a:t>
            </a:r>
          </a:p>
        </p:txBody>
      </p:sp>
      <p:sp>
        <p:nvSpPr>
          <p:cNvPr id="1034" name="Rectangle 9">
            <a:extLst>
              <a:ext uri="{FF2B5EF4-FFF2-40B4-BE49-F238E27FC236}">
                <a16:creationId xmlns:a16="http://schemas.microsoft.com/office/drawing/2014/main" id="{653BEB7B-B007-258C-B0A6-1C4781238090}"/>
              </a:ext>
            </a:extLst>
          </p:cNvPr>
          <p:cNvSpPr>
            <a:spLocks noGrp="1" noChangeArrowheads="1"/>
          </p:cNvSpPr>
          <p:nvPr>
            <p:ph type="body" idx="1"/>
          </p:nvPr>
        </p:nvSpPr>
        <p:spPr bwMode="auto">
          <a:xfrm>
            <a:off x="1182688" y="2017713"/>
            <a:ext cx="7770812" cy="411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l-GR"/>
              <a:t>Click to edit the outline text format</a:t>
            </a:r>
          </a:p>
          <a:p>
            <a:pPr lvl="1"/>
            <a:r>
              <a:rPr lang="en-GB" altLang="el-GR"/>
              <a:t>Second Outline Level</a:t>
            </a:r>
          </a:p>
          <a:p>
            <a:pPr lvl="2"/>
            <a:r>
              <a:rPr lang="en-GB" altLang="el-GR"/>
              <a:t>Third Outline Level</a:t>
            </a:r>
          </a:p>
          <a:p>
            <a:pPr lvl="3"/>
            <a:r>
              <a:rPr lang="en-GB" altLang="el-GR"/>
              <a:t>Fourth Outline Level</a:t>
            </a:r>
          </a:p>
          <a:p>
            <a:pPr lvl="4"/>
            <a:r>
              <a:rPr lang="en-GB" altLang="el-GR"/>
              <a:t>Fifth Outline Level</a:t>
            </a:r>
          </a:p>
          <a:p>
            <a:pPr lvl="4"/>
            <a:r>
              <a:rPr lang="en-GB" altLang="el-GR"/>
              <a:t>Sixth Outline Level</a:t>
            </a:r>
          </a:p>
          <a:p>
            <a:pPr lvl="4"/>
            <a:r>
              <a:rPr lang="en-GB" altLang="el-GR"/>
              <a:t>Seventh Outline Level</a:t>
            </a:r>
          </a:p>
          <a:p>
            <a:pPr lvl="4"/>
            <a:r>
              <a:rPr lang="en-GB" altLang="el-GR"/>
              <a:t>Eighth Outline Level</a:t>
            </a:r>
          </a:p>
          <a:p>
            <a:pPr lvl="4"/>
            <a:r>
              <a:rPr lang="en-GB" altLang="el-GR"/>
              <a:t>Ninth Outline Level</a:t>
            </a:r>
          </a:p>
        </p:txBody>
      </p:sp>
      <p:sp>
        <p:nvSpPr>
          <p:cNvPr id="1035" name="Text Box 10">
            <a:extLst>
              <a:ext uri="{FF2B5EF4-FFF2-40B4-BE49-F238E27FC236}">
                <a16:creationId xmlns:a16="http://schemas.microsoft.com/office/drawing/2014/main" id="{5B9E6B40-4C19-D2AB-BA9F-64F3330F1336}"/>
              </a:ext>
            </a:extLst>
          </p:cNvPr>
          <p:cNvSpPr txBox="1">
            <a:spLocks noChangeArrowheads="1"/>
          </p:cNvSpPr>
          <p:nvPr/>
        </p:nvSpPr>
        <p:spPr bwMode="auto">
          <a:xfrm>
            <a:off x="9144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1036" name="Text Box 11">
            <a:extLst>
              <a:ext uri="{FF2B5EF4-FFF2-40B4-BE49-F238E27FC236}">
                <a16:creationId xmlns:a16="http://schemas.microsoft.com/office/drawing/2014/main" id="{3FA356A6-DDA5-5579-F51B-61FCAE93A0EA}"/>
              </a:ext>
            </a:extLst>
          </p:cNvPr>
          <p:cNvSpPr txBox="1">
            <a:spLocks noChangeArrowheads="1"/>
          </p:cNvSpPr>
          <p:nvPr/>
        </p:nvSpPr>
        <p:spPr bwMode="auto">
          <a:xfrm>
            <a:off x="33528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2" name="Rectangle 12">
            <a:extLst>
              <a:ext uri="{FF2B5EF4-FFF2-40B4-BE49-F238E27FC236}">
                <a16:creationId xmlns:a16="http://schemas.microsoft.com/office/drawing/2014/main" id="{091BD290-BEBC-CEF0-613F-6C104B6BA9E8}"/>
              </a:ext>
            </a:extLst>
          </p:cNvPr>
          <p:cNvSpPr>
            <a:spLocks noGrp="1" noChangeArrowheads="1"/>
          </p:cNvSpPr>
          <p:nvPr>
            <p:ph type="sldNum"/>
          </p:nvPr>
        </p:nvSpPr>
        <p:spPr bwMode="auto">
          <a:xfrm>
            <a:off x="6781800" y="6324600"/>
            <a:ext cx="1903413" cy="455613"/>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eaLnBrk="1" hangingPunct="1">
              <a:buSzPct val="100000"/>
              <a:defRPr>
                <a:solidFill>
                  <a:srgbClr val="000000"/>
                </a:solidFill>
                <a:ea typeface="DejaVu Sans" panose="020B0603030804020204" pitchFamily="34" charset="0"/>
                <a:cs typeface="DejaVu Sans" panose="020B0603030804020204" pitchFamily="34" charset="0"/>
              </a:defRPr>
            </a:lvl1pPr>
          </a:lstStyle>
          <a:p>
            <a:pPr>
              <a:defRPr/>
            </a:pPr>
            <a:fld id="{F5404617-C576-4CA5-9F5E-C18CA479CE3E}" type="slidenum">
              <a:rPr lang="el-GR" altLang="el-GR"/>
              <a:pPr>
                <a:defRPr/>
              </a:pPr>
              <a:t>‹#›</a:t>
            </a:fld>
            <a:endParaRPr lang="el-GR" altLang="el-G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333399"/>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333399"/>
          </a:solidFill>
          <a:latin typeface="Tahoma" pitchFamily="34" charset="0"/>
        </a:defRPr>
      </a:lvl2pPr>
      <a:lvl3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333399"/>
          </a:solidFill>
          <a:latin typeface="Tahoma" pitchFamily="34" charset="0"/>
        </a:defRPr>
      </a:lvl3pPr>
      <a:lvl4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333399"/>
          </a:solidFill>
          <a:latin typeface="Tahoma" pitchFamily="34" charset="0"/>
        </a:defRPr>
      </a:lvl4pPr>
      <a:lvl5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333399"/>
          </a:solidFill>
          <a:latin typeface="Tahoma" pitchFamily="34" charset="0"/>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4400">
          <a:solidFill>
            <a:srgbClr val="333399"/>
          </a:solidFill>
          <a:latin typeface="Tahoma" pitchFamily="34" charset="0"/>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4400">
          <a:solidFill>
            <a:srgbClr val="333399"/>
          </a:solidFill>
          <a:latin typeface="Tahoma" pitchFamily="34" charset="0"/>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4400">
          <a:solidFill>
            <a:srgbClr val="333399"/>
          </a:solidFill>
          <a:latin typeface="Tahoma" pitchFamily="34" charset="0"/>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4400">
          <a:solidFill>
            <a:srgbClr val="333399"/>
          </a:solidFill>
          <a:latin typeface="Tahoma" pitchFamily="34"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defRPr>
      </a:lvl5pPr>
      <a:lvl6pPr marL="25146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6pPr>
      <a:lvl7pPr marL="29718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7pPr>
      <a:lvl8pPr marL="3429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8pPr>
      <a:lvl9pPr marL="3886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65B82403-C1FE-36E6-989E-5E952C4255E8}"/>
              </a:ext>
            </a:extLst>
          </p:cNvPr>
          <p:cNvSpPr>
            <a:spLocks noGrp="1" noChangeArrowheads="1"/>
          </p:cNvSpPr>
          <p:nvPr>
            <p:ph type="title"/>
          </p:nvPr>
        </p:nvSpPr>
        <p:spPr bwMode="auto">
          <a:xfrm>
            <a:off x="457200" y="277813"/>
            <a:ext cx="8228013"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l-GR"/>
              <a:t>Click to edit the title text format</a:t>
            </a:r>
          </a:p>
        </p:txBody>
      </p:sp>
      <p:sp>
        <p:nvSpPr>
          <p:cNvPr id="2051" name="Rectangle 2">
            <a:extLst>
              <a:ext uri="{FF2B5EF4-FFF2-40B4-BE49-F238E27FC236}">
                <a16:creationId xmlns:a16="http://schemas.microsoft.com/office/drawing/2014/main" id="{9F4FE32C-5E37-8952-D743-A30C396B30B4}"/>
              </a:ext>
            </a:extLst>
          </p:cNvPr>
          <p:cNvSpPr>
            <a:spLocks noGrp="1" noChangeArrowheads="1"/>
          </p:cNvSpPr>
          <p:nvPr>
            <p:ph type="body" idx="1"/>
          </p:nvPr>
        </p:nvSpPr>
        <p:spPr bwMode="auto">
          <a:xfrm>
            <a:off x="457200" y="1600200"/>
            <a:ext cx="8228013" cy="452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l-GR"/>
              <a:t>Click to edit the outline text format</a:t>
            </a:r>
          </a:p>
          <a:p>
            <a:pPr lvl="1"/>
            <a:r>
              <a:rPr lang="en-GB" altLang="el-GR"/>
              <a:t>Second Outline Level</a:t>
            </a:r>
          </a:p>
          <a:p>
            <a:pPr lvl="2"/>
            <a:r>
              <a:rPr lang="en-GB" altLang="el-GR"/>
              <a:t>Third Outline Level</a:t>
            </a:r>
          </a:p>
          <a:p>
            <a:pPr lvl="3"/>
            <a:r>
              <a:rPr lang="en-GB" altLang="el-GR"/>
              <a:t>Fourth Outline Level</a:t>
            </a:r>
          </a:p>
          <a:p>
            <a:pPr lvl="4"/>
            <a:r>
              <a:rPr lang="en-GB" altLang="el-GR"/>
              <a:t>Fifth Outline Level</a:t>
            </a:r>
          </a:p>
          <a:p>
            <a:pPr lvl="4"/>
            <a:r>
              <a:rPr lang="en-GB" altLang="el-GR"/>
              <a:t>Sixth Outline Level</a:t>
            </a:r>
          </a:p>
          <a:p>
            <a:pPr lvl="4"/>
            <a:r>
              <a:rPr lang="en-GB" altLang="el-GR"/>
              <a:t>Seventh Outline Level</a:t>
            </a:r>
          </a:p>
          <a:p>
            <a:pPr lvl="4"/>
            <a:r>
              <a:rPr lang="en-GB" altLang="el-GR"/>
              <a:t>Eighth Outline Level</a:t>
            </a:r>
          </a:p>
          <a:p>
            <a:pPr lvl="4"/>
            <a:r>
              <a:rPr lang="en-GB" altLang="el-GR"/>
              <a:t>Ninth Outline Level</a:t>
            </a:r>
          </a:p>
        </p:txBody>
      </p:sp>
      <p:sp>
        <p:nvSpPr>
          <p:cNvPr id="2052" name="Text Box 3">
            <a:extLst>
              <a:ext uri="{FF2B5EF4-FFF2-40B4-BE49-F238E27FC236}">
                <a16:creationId xmlns:a16="http://schemas.microsoft.com/office/drawing/2014/main" id="{D5133119-1F99-875D-782A-047E527CCC12}"/>
              </a:ext>
            </a:extLst>
          </p:cNvPr>
          <p:cNvSpPr txBox="1">
            <a:spLocks noChangeArrowheads="1"/>
          </p:cNvSpPr>
          <p:nvPr/>
        </p:nvSpPr>
        <p:spPr bwMode="auto">
          <a:xfrm>
            <a:off x="457200" y="624363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2053" name="Text Box 4">
            <a:extLst>
              <a:ext uri="{FF2B5EF4-FFF2-40B4-BE49-F238E27FC236}">
                <a16:creationId xmlns:a16="http://schemas.microsoft.com/office/drawing/2014/main" id="{D37EFC7C-88F5-5D70-D30A-A4851524EDA5}"/>
              </a:ext>
            </a:extLst>
          </p:cNvPr>
          <p:cNvSpPr txBox="1">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2" name="Rectangle 5">
            <a:extLst>
              <a:ext uri="{FF2B5EF4-FFF2-40B4-BE49-F238E27FC236}">
                <a16:creationId xmlns:a16="http://schemas.microsoft.com/office/drawing/2014/main" id="{12032AB8-3F33-2F80-9387-290DF3D41F26}"/>
              </a:ext>
            </a:extLst>
          </p:cNvPr>
          <p:cNvSpPr>
            <a:spLocks noGrp="1" noChangeArrowheads="1"/>
          </p:cNvSpPr>
          <p:nvPr>
            <p:ph type="sldNum"/>
          </p:nvPr>
        </p:nvSpPr>
        <p:spPr bwMode="auto">
          <a:xfrm>
            <a:off x="6553200" y="6243638"/>
            <a:ext cx="2132013"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buSzPct val="100000"/>
              <a:defRPr sz="1200">
                <a:solidFill>
                  <a:srgbClr val="000000"/>
                </a:solidFill>
                <a:latin typeface="Garamond" panose="02020404030301010803" pitchFamily="18" charset="0"/>
                <a:ea typeface="DejaVu Sans" panose="020B0603030804020204" pitchFamily="34" charset="0"/>
                <a:cs typeface="DejaVu Sans" panose="020B0603030804020204" pitchFamily="34" charset="0"/>
              </a:defRPr>
            </a:lvl1pPr>
          </a:lstStyle>
          <a:p>
            <a:pPr>
              <a:defRPr/>
            </a:pPr>
            <a:fld id="{F1456EE9-346E-4C27-8743-26B23BF217F8}" type="slidenum">
              <a:rPr lang="en-US" altLang="el-GR"/>
              <a:pPr>
                <a:defRPr/>
              </a:pPr>
              <a:t>‹#›</a:t>
            </a:fld>
            <a:endParaRPr lang="en-US" altLang="el-GR"/>
          </a:p>
        </p:txBody>
      </p:sp>
      <p:sp>
        <p:nvSpPr>
          <p:cNvPr id="2055" name="AutoShape 6">
            <a:extLst>
              <a:ext uri="{FF2B5EF4-FFF2-40B4-BE49-F238E27FC236}">
                <a16:creationId xmlns:a16="http://schemas.microsoft.com/office/drawing/2014/main" id="{339765BE-868C-2732-5FF6-D993EB5242B6}"/>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 name="T9" fmla="*/ 0 w 1000"/>
              <a:gd name="T10" fmla="*/ 0 h 1000"/>
              <a:gd name="T11" fmla="*/ 1000 w 1000"/>
              <a:gd name="T12" fmla="*/ 1000 h 1000"/>
            </a:gdLst>
            <a:ahLst/>
            <a:cxnLst>
              <a:cxn ang="T6">
                <a:pos x="T0" y="T1"/>
              </a:cxn>
              <a:cxn ang="T7">
                <a:pos x="T2" y="T3"/>
              </a:cxn>
              <a:cxn ang="T8">
                <a:pos x="T4" y="T5"/>
              </a:cxn>
            </a:cxnLst>
            <a:rect l="T9" t="T10" r="T11" b="T12"/>
            <a:pathLst>
              <a:path w="1000" h="1000">
                <a:moveTo>
                  <a:pt x="0" y="1000"/>
                </a:moveTo>
                <a:lnTo>
                  <a:pt x="0" y="0"/>
                </a:lnTo>
                <a:lnTo>
                  <a:pt x="1000" y="0"/>
                </a:lnTo>
              </a:path>
            </a:pathLst>
          </a:custGeom>
          <a:noFill/>
          <a:ln w="19080">
            <a:solidFill>
              <a:srgbClr val="CC99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l-GR"/>
          </a:p>
        </p:txBody>
      </p:sp>
      <p:sp>
        <p:nvSpPr>
          <p:cNvPr id="2056" name="Line 7">
            <a:extLst>
              <a:ext uri="{FF2B5EF4-FFF2-40B4-BE49-F238E27FC236}">
                <a16:creationId xmlns:a16="http://schemas.microsoft.com/office/drawing/2014/main" id="{840A27EF-C62E-4D4B-959C-DD6F724A0F83}"/>
              </a:ext>
            </a:extLst>
          </p:cNvPr>
          <p:cNvSpPr>
            <a:spLocks noChangeShapeType="1"/>
          </p:cNvSpPr>
          <p:nvPr/>
        </p:nvSpPr>
        <p:spPr bwMode="auto">
          <a:xfrm>
            <a:off x="457200" y="6172200"/>
            <a:ext cx="8229600" cy="1588"/>
          </a:xfrm>
          <a:prstGeom prst="line">
            <a:avLst/>
          </a:prstGeom>
          <a:noFill/>
          <a:ln w="19080">
            <a:solidFill>
              <a:srgbClr val="CC9900"/>
            </a:solidFill>
            <a:miter lim="800000"/>
            <a:headEnd/>
            <a:tailEnd/>
          </a:ln>
          <a:extLst>
            <a:ext uri="{909E8E84-426E-40DD-AFC4-6F175D3DCCD1}">
              <a14:hiddenFill xmlns:a14="http://schemas.microsoft.com/office/drawing/2010/main">
                <a:noFill/>
              </a14:hiddenFill>
            </a:ext>
          </a:extLst>
        </p:spPr>
        <p:txBody>
          <a:bodyPr/>
          <a:lstStyle/>
          <a:p>
            <a:endParaRPr lang="el-G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006633"/>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006633"/>
          </a:solidFill>
          <a:latin typeface="Garamond" pitchFamily="18" charset="0"/>
        </a:defRPr>
      </a:lvl2pPr>
      <a:lvl3pPr algn="l"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006633"/>
          </a:solidFill>
          <a:latin typeface="Garamond" pitchFamily="18" charset="0"/>
        </a:defRPr>
      </a:lvl3pPr>
      <a:lvl4pPr algn="l"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006633"/>
          </a:solidFill>
          <a:latin typeface="Garamond" pitchFamily="18" charset="0"/>
        </a:defRPr>
      </a:lvl4pPr>
      <a:lvl5pPr algn="l"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006633"/>
          </a:solidFill>
          <a:latin typeface="Garamond" pitchFamily="18" charset="0"/>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defRPr>
      </a:lvl9pPr>
    </p:titleStyle>
    <p:bodyStyle>
      <a:lvl1pPr marL="342900" indent="-342900" algn="l" defTabSz="449263" rtl="0" eaLnBrk="0" fontAlgn="base" hangingPunct="0">
        <a:spcBef>
          <a:spcPts val="750"/>
        </a:spcBef>
        <a:spcAft>
          <a:spcPct val="0"/>
        </a:spcAft>
        <a:buClr>
          <a:srgbClr val="000000"/>
        </a:buClr>
        <a:buSzPct val="100000"/>
        <a:buFont typeface="Times New Roman" panose="02020603050405020304" pitchFamily="18" charset="0"/>
        <a:defRPr sz="3000">
          <a:solidFill>
            <a:srgbClr val="000000"/>
          </a:solidFill>
          <a:latin typeface="+mn-lt"/>
          <a:ea typeface="+mn-ea"/>
          <a:cs typeface="+mn-cs"/>
        </a:defRPr>
      </a:lvl1pPr>
      <a:lvl2pPr marL="742950" indent="-285750" algn="l" defTabSz="449263" rtl="0" eaLnBrk="0" fontAlgn="base" hangingPunct="0">
        <a:spcBef>
          <a:spcPts val="650"/>
        </a:spcBef>
        <a:spcAft>
          <a:spcPct val="0"/>
        </a:spcAft>
        <a:buClr>
          <a:srgbClr val="000000"/>
        </a:buClr>
        <a:buSzPct val="100000"/>
        <a:buFont typeface="Times New Roman" panose="02020603050405020304" pitchFamily="18" charset="0"/>
        <a:defRPr sz="2600">
          <a:solidFill>
            <a:srgbClr val="000000"/>
          </a:solidFill>
          <a:latin typeface="+mn-lt"/>
        </a:defRPr>
      </a:lvl2pPr>
      <a:lvl3pPr marL="1143000" indent="-228600" algn="l" defTabSz="449263" rtl="0" eaLnBrk="0" fontAlgn="base" hangingPunct="0">
        <a:spcBef>
          <a:spcPts val="550"/>
        </a:spcBef>
        <a:spcAft>
          <a:spcPct val="0"/>
        </a:spcAft>
        <a:buClr>
          <a:srgbClr val="000000"/>
        </a:buClr>
        <a:buSzPct val="100000"/>
        <a:buFont typeface="Times New Roman" panose="02020603050405020304" pitchFamily="18" charset="0"/>
        <a:defRPr sz="2200">
          <a:solidFill>
            <a:srgbClr val="000000"/>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defRPr>
      </a:lvl5pPr>
      <a:lvl6pPr marL="25146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6pPr>
      <a:lvl7pPr marL="29718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7pPr>
      <a:lvl8pPr marL="3429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8pPr>
      <a:lvl9pPr marL="3886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3074" name="Group 1">
            <a:extLst>
              <a:ext uri="{FF2B5EF4-FFF2-40B4-BE49-F238E27FC236}">
                <a16:creationId xmlns:a16="http://schemas.microsoft.com/office/drawing/2014/main" id="{0662C625-8F66-D1E0-E1C1-63B75696445B}"/>
              </a:ext>
            </a:extLst>
          </p:cNvPr>
          <p:cNvGrpSpPr>
            <a:grpSpLocks/>
          </p:cNvGrpSpPr>
          <p:nvPr/>
        </p:nvGrpSpPr>
        <p:grpSpPr bwMode="auto">
          <a:xfrm>
            <a:off x="0" y="2438400"/>
            <a:ext cx="9007475" cy="1050925"/>
            <a:chOff x="0" y="1536"/>
            <a:chExt cx="5674" cy="662"/>
          </a:xfrm>
        </p:grpSpPr>
        <p:grpSp>
          <p:nvGrpSpPr>
            <p:cNvPr id="3080" name="Group 2">
              <a:extLst>
                <a:ext uri="{FF2B5EF4-FFF2-40B4-BE49-F238E27FC236}">
                  <a16:creationId xmlns:a16="http://schemas.microsoft.com/office/drawing/2014/main" id="{C712B6B2-B4BA-C066-AAEB-576A0E4A7847}"/>
                </a:ext>
              </a:extLst>
            </p:cNvPr>
            <p:cNvGrpSpPr>
              <a:grpSpLocks/>
            </p:cNvGrpSpPr>
            <p:nvPr/>
          </p:nvGrpSpPr>
          <p:grpSpPr bwMode="auto">
            <a:xfrm>
              <a:off x="185" y="1604"/>
              <a:ext cx="448" cy="298"/>
              <a:chOff x="185" y="1604"/>
              <a:chExt cx="448" cy="298"/>
            </a:xfrm>
          </p:grpSpPr>
          <p:sp>
            <p:nvSpPr>
              <p:cNvPr id="2" name="Rectangle 3">
                <a:extLst>
                  <a:ext uri="{FF2B5EF4-FFF2-40B4-BE49-F238E27FC236}">
                    <a16:creationId xmlns:a16="http://schemas.microsoft.com/office/drawing/2014/main" id="{A519D01A-FB09-C7C5-8225-C73E1CC1703B}"/>
                  </a:ext>
                </a:extLst>
              </p:cNvPr>
              <p:cNvSpPr>
                <a:spLocks noChangeArrowheads="1"/>
              </p:cNvSpPr>
              <p:nvPr/>
            </p:nvSpPr>
            <p:spPr bwMode="auto">
              <a:xfrm>
                <a:off x="185" y="1604"/>
                <a:ext cx="275" cy="298"/>
              </a:xfrm>
              <a:prstGeom prst="rect">
                <a:avLst/>
              </a:pr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3088" name="Rectangle 4">
                <a:extLst>
                  <a:ext uri="{FF2B5EF4-FFF2-40B4-BE49-F238E27FC236}">
                    <a16:creationId xmlns:a16="http://schemas.microsoft.com/office/drawing/2014/main" id="{E7745C92-8249-5DB4-DED9-74C6F844EEDC}"/>
                  </a:ext>
                </a:extLst>
              </p:cNvPr>
              <p:cNvSpPr>
                <a:spLocks noChangeArrowheads="1"/>
              </p:cNvSpPr>
              <p:nvPr/>
            </p:nvSpPr>
            <p:spPr bwMode="auto">
              <a:xfrm>
                <a:off x="427" y="1604"/>
                <a:ext cx="206" cy="298"/>
              </a:xfrm>
              <a:prstGeom prst="rect">
                <a:avLst/>
              </a:prstGeom>
              <a:gradFill rotWithShape="0">
                <a:gsLst>
                  <a:gs pos="0">
                    <a:srgbClr val="FFFFFF"/>
                  </a:gs>
                  <a:gs pos="100000">
                    <a:srgbClr val="3333CC"/>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grpSp>
        <p:grpSp>
          <p:nvGrpSpPr>
            <p:cNvPr id="3081" name="Group 5">
              <a:extLst>
                <a:ext uri="{FF2B5EF4-FFF2-40B4-BE49-F238E27FC236}">
                  <a16:creationId xmlns:a16="http://schemas.microsoft.com/office/drawing/2014/main" id="{F4B65CEA-E252-9CDB-23E0-F4949D9FBF07}"/>
                </a:ext>
              </a:extLst>
            </p:cNvPr>
            <p:cNvGrpSpPr>
              <a:grpSpLocks/>
            </p:cNvGrpSpPr>
            <p:nvPr/>
          </p:nvGrpSpPr>
          <p:grpSpPr bwMode="auto">
            <a:xfrm>
              <a:off x="263" y="1870"/>
              <a:ext cx="465" cy="298"/>
              <a:chOff x="263" y="1870"/>
              <a:chExt cx="465" cy="298"/>
            </a:xfrm>
          </p:grpSpPr>
          <p:sp>
            <p:nvSpPr>
              <p:cNvPr id="3085" name="Rectangle 6">
                <a:extLst>
                  <a:ext uri="{FF2B5EF4-FFF2-40B4-BE49-F238E27FC236}">
                    <a16:creationId xmlns:a16="http://schemas.microsoft.com/office/drawing/2014/main" id="{4AD09C43-555B-0DA8-4130-5998D885749A}"/>
                  </a:ext>
                </a:extLst>
              </p:cNvPr>
              <p:cNvSpPr>
                <a:spLocks noChangeArrowheads="1"/>
              </p:cNvSpPr>
              <p:nvPr/>
            </p:nvSpPr>
            <p:spPr bwMode="auto">
              <a:xfrm>
                <a:off x="263" y="1870"/>
                <a:ext cx="265" cy="298"/>
              </a:xfrm>
              <a:prstGeom prst="rect">
                <a:avLst/>
              </a:prstGeom>
              <a:solidFill>
                <a:srgbClr val="FFCF0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3086" name="Rectangle 7">
                <a:extLst>
                  <a:ext uri="{FF2B5EF4-FFF2-40B4-BE49-F238E27FC236}">
                    <a16:creationId xmlns:a16="http://schemas.microsoft.com/office/drawing/2014/main" id="{1F0FC617-66D8-933F-3BEA-C6AB3FE7A8D8}"/>
                  </a:ext>
                </a:extLst>
              </p:cNvPr>
              <p:cNvSpPr>
                <a:spLocks noChangeArrowheads="1"/>
              </p:cNvSpPr>
              <p:nvPr/>
            </p:nvSpPr>
            <p:spPr bwMode="auto">
              <a:xfrm>
                <a:off x="496" y="1870"/>
                <a:ext cx="232" cy="298"/>
              </a:xfrm>
              <a:prstGeom prst="rect">
                <a:avLst/>
              </a:prstGeom>
              <a:gradFill rotWithShape="0">
                <a:gsLst>
                  <a:gs pos="0">
                    <a:srgbClr val="FFFFFF"/>
                  </a:gs>
                  <a:gs pos="100000">
                    <a:srgbClr val="FFCF0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grpSp>
        <p:sp>
          <p:nvSpPr>
            <p:cNvPr id="3082" name="Rectangle 8">
              <a:extLst>
                <a:ext uri="{FF2B5EF4-FFF2-40B4-BE49-F238E27FC236}">
                  <a16:creationId xmlns:a16="http://schemas.microsoft.com/office/drawing/2014/main" id="{4838B9A2-DBFD-983E-B60A-0E1AD1E2E03C}"/>
                </a:ext>
              </a:extLst>
            </p:cNvPr>
            <p:cNvSpPr>
              <a:spLocks noChangeArrowheads="1"/>
            </p:cNvSpPr>
            <p:nvPr/>
          </p:nvSpPr>
          <p:spPr bwMode="auto">
            <a:xfrm>
              <a:off x="0" y="1824"/>
              <a:ext cx="352" cy="265"/>
            </a:xfrm>
            <a:prstGeom prst="rect">
              <a:avLst/>
            </a:prstGeom>
            <a:gradFill rotWithShape="0">
              <a:gsLst>
                <a:gs pos="0">
                  <a:srgbClr val="FF0000"/>
                </a:gs>
                <a:gs pos="100000">
                  <a:srgbClr val="FFFFFF"/>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3083" name="Rectangle 9">
              <a:extLst>
                <a:ext uri="{FF2B5EF4-FFF2-40B4-BE49-F238E27FC236}">
                  <a16:creationId xmlns:a16="http://schemas.microsoft.com/office/drawing/2014/main" id="{AE7F5458-7433-D686-2FCD-28D985D102F7}"/>
                </a:ext>
              </a:extLst>
            </p:cNvPr>
            <p:cNvSpPr>
              <a:spLocks noChangeArrowheads="1"/>
            </p:cNvSpPr>
            <p:nvPr/>
          </p:nvSpPr>
          <p:spPr bwMode="auto">
            <a:xfrm>
              <a:off x="400" y="1536"/>
              <a:ext cx="19" cy="662"/>
            </a:xfrm>
            <a:prstGeom prst="rect">
              <a:avLst/>
            </a:prstGeom>
            <a:solidFill>
              <a:srgbClr val="1C1C1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3084" name="Rectangle 10">
              <a:extLst>
                <a:ext uri="{FF2B5EF4-FFF2-40B4-BE49-F238E27FC236}">
                  <a16:creationId xmlns:a16="http://schemas.microsoft.com/office/drawing/2014/main" id="{F36B5D70-A9FB-FF8A-7306-10544B25F612}"/>
                </a:ext>
              </a:extLst>
            </p:cNvPr>
            <p:cNvSpPr>
              <a:spLocks noChangeArrowheads="1"/>
            </p:cNvSpPr>
            <p:nvPr/>
          </p:nvSpPr>
          <p:spPr bwMode="auto">
            <a:xfrm flipV="1">
              <a:off x="199" y="2054"/>
              <a:ext cx="5475" cy="34"/>
            </a:xfrm>
            <a:prstGeom prst="rect">
              <a:avLst/>
            </a:prstGeom>
            <a:gradFill rotWithShape="0">
              <a:gsLst>
                <a:gs pos="0">
                  <a:srgbClr val="FFFFFF"/>
                </a:gs>
                <a:gs pos="100000">
                  <a:srgbClr val="1C1C1C"/>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grpSp>
      <p:sp>
        <p:nvSpPr>
          <p:cNvPr id="3075" name="Rectangle 11">
            <a:extLst>
              <a:ext uri="{FF2B5EF4-FFF2-40B4-BE49-F238E27FC236}">
                <a16:creationId xmlns:a16="http://schemas.microsoft.com/office/drawing/2014/main" id="{79EF649A-EA3A-BF5C-39DF-2334082A6A66}"/>
              </a:ext>
            </a:extLst>
          </p:cNvPr>
          <p:cNvSpPr>
            <a:spLocks noGrp="1" noChangeArrowheads="1"/>
          </p:cNvSpPr>
          <p:nvPr>
            <p:ph type="title"/>
          </p:nvPr>
        </p:nvSpPr>
        <p:spPr bwMode="auto">
          <a:xfrm>
            <a:off x="1150938" y="325438"/>
            <a:ext cx="7791450" cy="143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b" anchorCtr="0" compatLnSpc="1">
            <a:prstTxWarp prst="textNoShape">
              <a:avLst/>
            </a:prstTxWarp>
          </a:bodyPr>
          <a:lstStyle/>
          <a:p>
            <a:pPr lvl="0"/>
            <a:r>
              <a:rPr lang="en-GB" altLang="el-GR"/>
              <a:t>Click to edit the title text format</a:t>
            </a:r>
          </a:p>
        </p:txBody>
      </p:sp>
      <p:sp>
        <p:nvSpPr>
          <p:cNvPr id="3076" name="Rectangle 12">
            <a:extLst>
              <a:ext uri="{FF2B5EF4-FFF2-40B4-BE49-F238E27FC236}">
                <a16:creationId xmlns:a16="http://schemas.microsoft.com/office/drawing/2014/main" id="{8A8C33FA-A985-26F3-2E1D-61363A40FEFE}"/>
              </a:ext>
            </a:extLst>
          </p:cNvPr>
          <p:cNvSpPr>
            <a:spLocks noGrp="1" noChangeArrowheads="1"/>
          </p:cNvSpPr>
          <p:nvPr>
            <p:ph type="body" idx="1"/>
          </p:nvPr>
        </p:nvSpPr>
        <p:spPr bwMode="auto">
          <a:xfrm>
            <a:off x="1182688" y="2017713"/>
            <a:ext cx="7770812" cy="411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l-GR"/>
              <a:t>Click to edit the outline text format</a:t>
            </a:r>
          </a:p>
          <a:p>
            <a:pPr lvl="1"/>
            <a:r>
              <a:rPr lang="en-GB" altLang="el-GR"/>
              <a:t>Second Outline Level</a:t>
            </a:r>
          </a:p>
          <a:p>
            <a:pPr lvl="2"/>
            <a:r>
              <a:rPr lang="en-GB" altLang="el-GR"/>
              <a:t>Third Outline Level</a:t>
            </a:r>
          </a:p>
          <a:p>
            <a:pPr lvl="3"/>
            <a:r>
              <a:rPr lang="en-GB" altLang="el-GR"/>
              <a:t>Fourth Outline Level</a:t>
            </a:r>
          </a:p>
          <a:p>
            <a:pPr lvl="4"/>
            <a:r>
              <a:rPr lang="en-GB" altLang="el-GR"/>
              <a:t>Fifth Outline Level</a:t>
            </a:r>
          </a:p>
          <a:p>
            <a:pPr lvl="4"/>
            <a:r>
              <a:rPr lang="en-GB" altLang="el-GR"/>
              <a:t>Sixth Outline Level</a:t>
            </a:r>
          </a:p>
          <a:p>
            <a:pPr lvl="4"/>
            <a:r>
              <a:rPr lang="en-GB" altLang="el-GR"/>
              <a:t>Seventh Outline Level</a:t>
            </a:r>
          </a:p>
          <a:p>
            <a:pPr lvl="4"/>
            <a:r>
              <a:rPr lang="en-GB" altLang="el-GR"/>
              <a:t>Eighth Outline Level</a:t>
            </a:r>
          </a:p>
          <a:p>
            <a:pPr lvl="4"/>
            <a:r>
              <a:rPr lang="en-GB" altLang="el-GR"/>
              <a:t>Ninth Outline Level</a:t>
            </a:r>
          </a:p>
        </p:txBody>
      </p:sp>
      <p:sp>
        <p:nvSpPr>
          <p:cNvPr id="3077" name="Text Box 13">
            <a:extLst>
              <a:ext uri="{FF2B5EF4-FFF2-40B4-BE49-F238E27FC236}">
                <a16:creationId xmlns:a16="http://schemas.microsoft.com/office/drawing/2014/main" id="{BB448D09-86E8-AFD9-7569-A191634DC5DF}"/>
              </a:ext>
            </a:extLst>
          </p:cNvPr>
          <p:cNvSpPr txBox="1">
            <a:spLocks noChangeArrowheads="1"/>
          </p:cNvSpPr>
          <p:nvPr/>
        </p:nvSpPr>
        <p:spPr bwMode="auto">
          <a:xfrm>
            <a:off x="990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3078" name="Text Box 14">
            <a:extLst>
              <a:ext uri="{FF2B5EF4-FFF2-40B4-BE49-F238E27FC236}">
                <a16:creationId xmlns:a16="http://schemas.microsoft.com/office/drawing/2014/main" id="{8F119BA6-1365-A5A2-66AC-2E11AC4A1141}"/>
              </a:ext>
            </a:extLst>
          </p:cNvPr>
          <p:cNvSpPr txBox="1">
            <a:spLocks noChangeArrowheads="1"/>
          </p:cNvSpPr>
          <p:nvPr/>
        </p:nvSpPr>
        <p:spPr bwMode="auto">
          <a:xfrm>
            <a:off x="3429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3087" name="Rectangle 15">
            <a:extLst>
              <a:ext uri="{FF2B5EF4-FFF2-40B4-BE49-F238E27FC236}">
                <a16:creationId xmlns:a16="http://schemas.microsoft.com/office/drawing/2014/main" id="{F53E38E8-0B55-3D70-18BE-4F7AA2CEA371}"/>
              </a:ext>
            </a:extLst>
          </p:cNvPr>
          <p:cNvSpPr>
            <a:spLocks noGrp="1" noChangeArrowheads="1"/>
          </p:cNvSpPr>
          <p:nvPr>
            <p:ph type="sldNum"/>
          </p:nvPr>
        </p:nvSpPr>
        <p:spPr bwMode="auto">
          <a:xfrm>
            <a:off x="6858000" y="6248400"/>
            <a:ext cx="1903413" cy="455613"/>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buSzPct val="100000"/>
              <a:defRPr sz="1400">
                <a:solidFill>
                  <a:srgbClr val="1C1C1C"/>
                </a:solidFill>
                <a:latin typeface="Times New Roman" panose="02020603050405020304" pitchFamily="18" charset="0"/>
                <a:ea typeface="DejaVu Sans" panose="020B0603030804020204" pitchFamily="34" charset="0"/>
                <a:cs typeface="DejaVu Sans" panose="020B0603030804020204" pitchFamily="34" charset="0"/>
              </a:defRPr>
            </a:lvl1pPr>
          </a:lstStyle>
          <a:p>
            <a:pPr>
              <a:defRPr/>
            </a:pPr>
            <a:fld id="{E5AF2C3C-8306-47D9-AF72-C7B28B12232E}" type="slidenum">
              <a:rPr lang="el-GR" altLang="el-GR"/>
              <a:pPr>
                <a:defRPr/>
              </a:pPr>
              <a:t>‹#›</a:t>
            </a:fld>
            <a:endParaRPr lang="el-GR" altLang="el-G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333399"/>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333399"/>
          </a:solidFill>
          <a:latin typeface="Tahoma" pitchFamily="34" charset="0"/>
        </a:defRPr>
      </a:lvl2pPr>
      <a:lvl3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333399"/>
          </a:solidFill>
          <a:latin typeface="Tahoma" pitchFamily="34" charset="0"/>
        </a:defRPr>
      </a:lvl3pPr>
      <a:lvl4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333399"/>
          </a:solidFill>
          <a:latin typeface="Tahoma" pitchFamily="34" charset="0"/>
        </a:defRPr>
      </a:lvl4pPr>
      <a:lvl5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333399"/>
          </a:solidFill>
          <a:latin typeface="Tahoma" pitchFamily="34" charset="0"/>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4400">
          <a:solidFill>
            <a:srgbClr val="333399"/>
          </a:solidFill>
          <a:latin typeface="Tahoma" pitchFamily="34" charset="0"/>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4400">
          <a:solidFill>
            <a:srgbClr val="333399"/>
          </a:solidFill>
          <a:latin typeface="Tahoma" pitchFamily="34" charset="0"/>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4400">
          <a:solidFill>
            <a:srgbClr val="333399"/>
          </a:solidFill>
          <a:latin typeface="Tahoma" pitchFamily="34" charset="0"/>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4400">
          <a:solidFill>
            <a:srgbClr val="333399"/>
          </a:solidFill>
          <a:latin typeface="Tahoma" pitchFamily="34"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defRPr>
      </a:lvl5pPr>
      <a:lvl6pPr marL="25146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6pPr>
      <a:lvl7pPr marL="29718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7pPr>
      <a:lvl8pPr marL="3429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8pPr>
      <a:lvl9pPr marL="3886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AutoShape 1">
            <a:extLst>
              <a:ext uri="{FF2B5EF4-FFF2-40B4-BE49-F238E27FC236}">
                <a16:creationId xmlns:a16="http://schemas.microsoft.com/office/drawing/2014/main" id="{54ACCF88-80E2-2433-32B3-AE2A697FE524}"/>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 name="T9" fmla="*/ 0 w 1000"/>
              <a:gd name="T10" fmla="*/ 0 h 1000"/>
              <a:gd name="T11" fmla="*/ 1000 w 1000"/>
              <a:gd name="T12" fmla="*/ 1000 h 1000"/>
            </a:gdLst>
            <a:ahLst/>
            <a:cxnLst>
              <a:cxn ang="T6">
                <a:pos x="T0" y="T1"/>
              </a:cxn>
              <a:cxn ang="T7">
                <a:pos x="T2" y="T3"/>
              </a:cxn>
              <a:cxn ang="T8">
                <a:pos x="T4" y="T5"/>
              </a:cxn>
            </a:cxnLst>
            <a:rect l="T9" t="T10" r="T11" b="T12"/>
            <a:pathLst>
              <a:path w="1000" h="1000">
                <a:moveTo>
                  <a:pt x="0" y="1000"/>
                </a:moveTo>
                <a:lnTo>
                  <a:pt x="0" y="0"/>
                </a:lnTo>
                <a:lnTo>
                  <a:pt x="1000" y="0"/>
                </a:lnTo>
              </a:path>
            </a:pathLst>
          </a:custGeom>
          <a:noFill/>
          <a:ln w="25560">
            <a:solidFill>
              <a:srgbClr val="CC99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l-GR"/>
          </a:p>
        </p:txBody>
      </p:sp>
      <p:sp>
        <p:nvSpPr>
          <p:cNvPr id="4099" name="Line 2">
            <a:extLst>
              <a:ext uri="{FF2B5EF4-FFF2-40B4-BE49-F238E27FC236}">
                <a16:creationId xmlns:a16="http://schemas.microsoft.com/office/drawing/2014/main" id="{8C82B708-190F-9C02-63DC-2D20E347D918}"/>
              </a:ext>
            </a:extLst>
          </p:cNvPr>
          <p:cNvSpPr>
            <a:spLocks noChangeShapeType="1"/>
          </p:cNvSpPr>
          <p:nvPr/>
        </p:nvSpPr>
        <p:spPr bwMode="auto">
          <a:xfrm>
            <a:off x="1981200" y="3962400"/>
            <a:ext cx="6511925" cy="1588"/>
          </a:xfrm>
          <a:prstGeom prst="line">
            <a:avLst/>
          </a:prstGeom>
          <a:noFill/>
          <a:ln w="19080">
            <a:solidFill>
              <a:srgbClr val="CC9900"/>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4100" name="Rectangle 3">
            <a:extLst>
              <a:ext uri="{FF2B5EF4-FFF2-40B4-BE49-F238E27FC236}">
                <a16:creationId xmlns:a16="http://schemas.microsoft.com/office/drawing/2014/main" id="{EDE25091-6EA6-54E0-4919-FB9AA40109BB}"/>
              </a:ext>
            </a:extLst>
          </p:cNvPr>
          <p:cNvSpPr>
            <a:spLocks noGrp="1" noChangeArrowheads="1"/>
          </p:cNvSpPr>
          <p:nvPr>
            <p:ph type="title"/>
          </p:nvPr>
        </p:nvSpPr>
        <p:spPr bwMode="auto">
          <a:xfrm>
            <a:off x="457200" y="277813"/>
            <a:ext cx="8228013"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l-GR"/>
              <a:t>Click to edit the title text format</a:t>
            </a:r>
          </a:p>
        </p:txBody>
      </p:sp>
      <p:sp>
        <p:nvSpPr>
          <p:cNvPr id="4101" name="Rectangle 4">
            <a:extLst>
              <a:ext uri="{FF2B5EF4-FFF2-40B4-BE49-F238E27FC236}">
                <a16:creationId xmlns:a16="http://schemas.microsoft.com/office/drawing/2014/main" id="{189CB240-4968-2850-48A2-A1C04B787833}"/>
              </a:ext>
            </a:extLst>
          </p:cNvPr>
          <p:cNvSpPr>
            <a:spLocks noGrp="1" noChangeArrowheads="1"/>
          </p:cNvSpPr>
          <p:nvPr>
            <p:ph type="body" idx="1"/>
          </p:nvPr>
        </p:nvSpPr>
        <p:spPr bwMode="auto">
          <a:xfrm>
            <a:off x="457200" y="1600200"/>
            <a:ext cx="8228013" cy="452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l-GR"/>
              <a:t>Click to edit the outline text format</a:t>
            </a:r>
          </a:p>
          <a:p>
            <a:pPr lvl="1"/>
            <a:r>
              <a:rPr lang="en-GB" altLang="el-GR"/>
              <a:t>Second Outline Level</a:t>
            </a:r>
          </a:p>
          <a:p>
            <a:pPr lvl="2"/>
            <a:r>
              <a:rPr lang="en-GB" altLang="el-GR"/>
              <a:t>Third Outline Level</a:t>
            </a:r>
          </a:p>
          <a:p>
            <a:pPr lvl="3"/>
            <a:r>
              <a:rPr lang="en-GB" altLang="el-GR"/>
              <a:t>Fourth Outline Level</a:t>
            </a:r>
          </a:p>
          <a:p>
            <a:pPr lvl="4"/>
            <a:r>
              <a:rPr lang="en-GB" altLang="el-GR"/>
              <a:t>Fifth Outline Level</a:t>
            </a:r>
          </a:p>
          <a:p>
            <a:pPr lvl="4"/>
            <a:r>
              <a:rPr lang="en-GB" altLang="el-GR"/>
              <a:t>Sixth Outline Level</a:t>
            </a:r>
          </a:p>
          <a:p>
            <a:pPr lvl="4"/>
            <a:r>
              <a:rPr lang="en-GB" altLang="el-GR"/>
              <a:t>Seventh Outline Level</a:t>
            </a:r>
          </a:p>
          <a:p>
            <a:pPr lvl="4"/>
            <a:r>
              <a:rPr lang="en-GB" altLang="el-GR"/>
              <a:t>Eighth Outline Level</a:t>
            </a:r>
          </a:p>
          <a:p>
            <a:pPr lvl="4"/>
            <a:r>
              <a:rPr lang="en-GB" altLang="el-GR"/>
              <a:t>Ninth Outline Level</a:t>
            </a:r>
          </a:p>
        </p:txBody>
      </p:sp>
      <p:sp>
        <p:nvSpPr>
          <p:cNvPr id="4102" name="Text Box 5">
            <a:extLst>
              <a:ext uri="{FF2B5EF4-FFF2-40B4-BE49-F238E27FC236}">
                <a16:creationId xmlns:a16="http://schemas.microsoft.com/office/drawing/2014/main" id="{8AAB4F76-A43A-0695-C54D-58B07898C5EA}"/>
              </a:ext>
            </a:extLst>
          </p:cNvPr>
          <p:cNvSpPr txBox="1">
            <a:spLocks noChangeArrowheads="1"/>
          </p:cNvSpPr>
          <p:nvPr/>
        </p:nvSpPr>
        <p:spPr bwMode="auto">
          <a:xfrm>
            <a:off x="457200" y="624363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4103" name="Text Box 6">
            <a:extLst>
              <a:ext uri="{FF2B5EF4-FFF2-40B4-BE49-F238E27FC236}">
                <a16:creationId xmlns:a16="http://schemas.microsoft.com/office/drawing/2014/main" id="{260F8EB1-8D3D-8E5A-5B68-9C20EB1BE550}"/>
              </a:ext>
            </a:extLst>
          </p:cNvPr>
          <p:cNvSpPr txBox="1">
            <a:spLocks noChangeArrowheads="1"/>
          </p:cNvSpPr>
          <p:nvPr/>
        </p:nvSpPr>
        <p:spPr bwMode="auto">
          <a:xfrm>
            <a:off x="3124200" y="6243638"/>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2" name="Rectangle 7">
            <a:extLst>
              <a:ext uri="{FF2B5EF4-FFF2-40B4-BE49-F238E27FC236}">
                <a16:creationId xmlns:a16="http://schemas.microsoft.com/office/drawing/2014/main" id="{25FA040F-8102-3EB1-1455-113CC57571B5}"/>
              </a:ext>
            </a:extLst>
          </p:cNvPr>
          <p:cNvSpPr>
            <a:spLocks noGrp="1" noChangeArrowheads="1"/>
          </p:cNvSpPr>
          <p:nvPr>
            <p:ph type="sldNum"/>
          </p:nvPr>
        </p:nvSpPr>
        <p:spPr bwMode="auto">
          <a:xfrm>
            <a:off x="6553200" y="6243638"/>
            <a:ext cx="2132013"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buSzPct val="100000"/>
              <a:defRPr sz="1200">
                <a:solidFill>
                  <a:srgbClr val="000000"/>
                </a:solidFill>
                <a:latin typeface="Garamond" panose="02020404030301010803" pitchFamily="18" charset="0"/>
                <a:ea typeface="DejaVu Sans" panose="020B0603030804020204" pitchFamily="34" charset="0"/>
                <a:cs typeface="DejaVu Sans" panose="020B0603030804020204" pitchFamily="34" charset="0"/>
              </a:defRPr>
            </a:lvl1pPr>
          </a:lstStyle>
          <a:p>
            <a:pPr>
              <a:defRPr/>
            </a:pPr>
            <a:fld id="{2A8A3D07-D0A8-40C9-AF66-CA730E0D74A9}" type="slidenum">
              <a:rPr lang="en-US" altLang="el-GR"/>
              <a:pPr>
                <a:defRPr/>
              </a:pPr>
              <a:t>‹#›</a:t>
            </a:fld>
            <a:endParaRPr lang="en-US" alt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006633"/>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006633"/>
          </a:solidFill>
          <a:latin typeface="Garamond" pitchFamily="18" charset="0"/>
        </a:defRPr>
      </a:lvl2pPr>
      <a:lvl3pPr algn="l"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006633"/>
          </a:solidFill>
          <a:latin typeface="Garamond" pitchFamily="18" charset="0"/>
        </a:defRPr>
      </a:lvl3pPr>
      <a:lvl4pPr algn="l"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006633"/>
          </a:solidFill>
          <a:latin typeface="Garamond" pitchFamily="18" charset="0"/>
        </a:defRPr>
      </a:lvl4pPr>
      <a:lvl5pPr algn="l"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006633"/>
          </a:solidFill>
          <a:latin typeface="Garamond" pitchFamily="18" charset="0"/>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defRPr>
      </a:lvl9pPr>
    </p:titleStyle>
    <p:bodyStyle>
      <a:lvl1pPr marL="342900" indent="-342900" algn="l" defTabSz="449263" rtl="0" eaLnBrk="0" fontAlgn="base" hangingPunct="0">
        <a:spcBef>
          <a:spcPts val="750"/>
        </a:spcBef>
        <a:spcAft>
          <a:spcPct val="0"/>
        </a:spcAft>
        <a:buClr>
          <a:srgbClr val="000000"/>
        </a:buClr>
        <a:buSzPct val="100000"/>
        <a:buFont typeface="Times New Roman" panose="02020603050405020304" pitchFamily="18" charset="0"/>
        <a:defRPr sz="3000">
          <a:solidFill>
            <a:srgbClr val="000000"/>
          </a:solidFill>
          <a:latin typeface="+mn-lt"/>
          <a:ea typeface="+mn-ea"/>
          <a:cs typeface="+mn-cs"/>
        </a:defRPr>
      </a:lvl1pPr>
      <a:lvl2pPr marL="742950" indent="-285750" algn="l" defTabSz="449263" rtl="0" eaLnBrk="0" fontAlgn="base" hangingPunct="0">
        <a:spcBef>
          <a:spcPts val="650"/>
        </a:spcBef>
        <a:spcAft>
          <a:spcPct val="0"/>
        </a:spcAft>
        <a:buClr>
          <a:srgbClr val="000000"/>
        </a:buClr>
        <a:buSzPct val="100000"/>
        <a:buFont typeface="Times New Roman" panose="02020603050405020304" pitchFamily="18" charset="0"/>
        <a:defRPr sz="2600">
          <a:solidFill>
            <a:srgbClr val="000000"/>
          </a:solidFill>
          <a:latin typeface="+mn-lt"/>
        </a:defRPr>
      </a:lvl2pPr>
      <a:lvl3pPr marL="1143000" indent="-228600" algn="l" defTabSz="449263" rtl="0" eaLnBrk="0" fontAlgn="base" hangingPunct="0">
        <a:spcBef>
          <a:spcPts val="550"/>
        </a:spcBef>
        <a:spcAft>
          <a:spcPct val="0"/>
        </a:spcAft>
        <a:buClr>
          <a:srgbClr val="000000"/>
        </a:buClr>
        <a:buSzPct val="100000"/>
        <a:buFont typeface="Times New Roman" panose="02020603050405020304" pitchFamily="18" charset="0"/>
        <a:defRPr sz="2200">
          <a:solidFill>
            <a:srgbClr val="000000"/>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defRPr>
      </a:lvl5pPr>
      <a:lvl6pPr marL="25146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6pPr>
      <a:lvl7pPr marL="29718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7pPr>
      <a:lvl8pPr marL="3429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8pPr>
      <a:lvl9pPr marL="3886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1.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4.emf"/><Relationship Id="rId5" Type="http://schemas.openxmlformats.org/officeDocument/2006/relationships/oleObject" Target="../embeddings/oleObject14.bin"/><Relationship Id="rId4" Type="http://schemas.openxmlformats.org/officeDocument/2006/relationships/image" Target="../media/image13.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2.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6.bin"/><Relationship Id="rId7"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19.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21.wmf"/><Relationship Id="rId5" Type="http://schemas.openxmlformats.org/officeDocument/2006/relationships/oleObject" Target="../embeddings/oleObject19.bin"/><Relationship Id="rId4" Type="http://schemas.openxmlformats.org/officeDocument/2006/relationships/image" Target="../media/image20.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22.w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24.wmf"/><Relationship Id="rId5" Type="http://schemas.openxmlformats.org/officeDocument/2006/relationships/oleObject" Target="../embeddings/oleObject22.bin"/><Relationship Id="rId4" Type="http://schemas.openxmlformats.org/officeDocument/2006/relationships/image" Target="../media/image23.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27.wmf"/><Relationship Id="rId5" Type="http://schemas.openxmlformats.org/officeDocument/2006/relationships/oleObject" Target="../embeddings/oleObject25.bin"/><Relationship Id="rId10" Type="http://schemas.openxmlformats.org/officeDocument/2006/relationships/image" Target="../media/image29.wmf"/><Relationship Id="rId4" Type="http://schemas.openxmlformats.org/officeDocument/2006/relationships/image" Target="../media/image26.wmf"/><Relationship Id="rId9" Type="http://schemas.openxmlformats.org/officeDocument/2006/relationships/oleObject" Target="../embeddings/oleObject27.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30.wmf"/></Relationships>
</file>

<file path=ppt/slides/_rels/slide29.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image" Target="../media/image30.wmf"/><Relationship Id="rId5" Type="http://schemas.openxmlformats.org/officeDocument/2006/relationships/oleObject" Target="../embeddings/oleObject30.bin"/><Relationship Id="rId10" Type="http://schemas.openxmlformats.org/officeDocument/2006/relationships/image" Target="../media/image33.wmf"/><Relationship Id="rId4" Type="http://schemas.openxmlformats.org/officeDocument/2006/relationships/image" Target="../media/image31.wmf"/><Relationship Id="rId9" Type="http://schemas.openxmlformats.org/officeDocument/2006/relationships/oleObject" Target="../embeddings/oleObject32.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34.w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image" Target="../media/image36.wmf"/><Relationship Id="rId5" Type="http://schemas.openxmlformats.org/officeDocument/2006/relationships/oleObject" Target="../embeddings/oleObject35.bin"/><Relationship Id="rId4" Type="http://schemas.openxmlformats.org/officeDocument/2006/relationships/image" Target="../media/image35.w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37.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38.e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39.e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notesSlide" Target="../notesSlides/notesSlide37.xml"/><Relationship Id="rId1" Type="http://schemas.openxmlformats.org/officeDocument/2006/relationships/slideLayout" Target="../slideLayouts/slideLayout18.xml"/><Relationship Id="rId6" Type="http://schemas.openxmlformats.org/officeDocument/2006/relationships/image" Target="../media/image41.wmf"/><Relationship Id="rId5" Type="http://schemas.openxmlformats.org/officeDocument/2006/relationships/oleObject" Target="../embeddings/oleObject40.bin"/><Relationship Id="rId4" Type="http://schemas.openxmlformats.org/officeDocument/2006/relationships/image" Target="../media/image40.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42.e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43.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notesSlide" Target="../notesSlides/notesSlide40.xml"/><Relationship Id="rId1" Type="http://schemas.openxmlformats.org/officeDocument/2006/relationships/slideLayout" Target="../slideLayouts/slideLayout7.xml"/><Relationship Id="rId4" Type="http://schemas.openxmlformats.org/officeDocument/2006/relationships/image" Target="../media/image44.e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notesSlide" Target="../notesSlides/notesSlide41.xml"/><Relationship Id="rId1" Type="http://schemas.openxmlformats.org/officeDocument/2006/relationships/slideLayout" Target="../slideLayouts/slideLayout7.xml"/><Relationship Id="rId4" Type="http://schemas.openxmlformats.org/officeDocument/2006/relationships/image" Target="../media/image45.wmf"/></Relationships>
</file>

<file path=ppt/slides/_rels/slide42.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7.xml"/><Relationship Id="rId4" Type="http://schemas.openxmlformats.org/officeDocument/2006/relationships/image" Target="../media/image48.png"/></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notesSlide" Target="../notesSlides/notesSlide42.xml"/><Relationship Id="rId1" Type="http://schemas.openxmlformats.org/officeDocument/2006/relationships/slideLayout" Target="../slideLayouts/slideLayout7.xml"/><Relationship Id="rId4" Type="http://schemas.openxmlformats.org/officeDocument/2006/relationships/image" Target="../media/image49.emf"/></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5.w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7.wmf"/><Relationship Id="rId4" Type="http://schemas.openxmlformats.org/officeDocument/2006/relationships/image" Target="../media/image4.emf"/><Relationship Id="rId9"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Text Box 1">
            <a:extLst>
              <a:ext uri="{FF2B5EF4-FFF2-40B4-BE49-F238E27FC236}">
                <a16:creationId xmlns:a16="http://schemas.microsoft.com/office/drawing/2014/main" id="{678329A8-878D-9597-30A4-74F5311476C7}"/>
              </a:ext>
            </a:extLst>
          </p:cNvPr>
          <p:cNvSpPr txBox="1">
            <a:spLocks noChangeArrowheads="1"/>
          </p:cNvSpPr>
          <p:nvPr/>
        </p:nvSpPr>
        <p:spPr bwMode="auto">
          <a:xfrm>
            <a:off x="6858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AEF920FB-45EC-464F-968D-579F1AADBBF3}" type="slidenum">
              <a:rPr lang="el-GR" altLang="el-GR" sz="1400">
                <a:solidFill>
                  <a:srgbClr val="1C1C1C"/>
                </a:solidFill>
              </a:rPr>
              <a:pPr algn="r" eaLnBrk="1" hangingPunct="1">
                <a:spcBef>
                  <a:spcPct val="0"/>
                </a:spcBef>
                <a:buClrTx/>
                <a:buFontTx/>
                <a:buNone/>
              </a:pPr>
              <a:t>1</a:t>
            </a:fld>
            <a:endParaRPr lang="el-GR" altLang="el-GR" sz="1400">
              <a:solidFill>
                <a:srgbClr val="1C1C1C"/>
              </a:solidFill>
            </a:endParaRPr>
          </a:p>
        </p:txBody>
      </p:sp>
      <p:sp>
        <p:nvSpPr>
          <p:cNvPr id="7171" name="Text Box 2">
            <a:extLst>
              <a:ext uri="{FF2B5EF4-FFF2-40B4-BE49-F238E27FC236}">
                <a16:creationId xmlns:a16="http://schemas.microsoft.com/office/drawing/2014/main" id="{98F8AFDB-38A7-4972-827F-1C1AD644DF63}"/>
              </a:ext>
            </a:extLst>
          </p:cNvPr>
          <p:cNvSpPr txBox="1">
            <a:spLocks noChangeArrowheads="1"/>
          </p:cNvSpPr>
          <p:nvPr/>
        </p:nvSpPr>
        <p:spPr bwMode="auto">
          <a:xfrm>
            <a:off x="990600" y="746125"/>
            <a:ext cx="7772400" cy="222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2400">
                <a:solidFill>
                  <a:srgbClr val="333399"/>
                </a:solidFill>
              </a:rPr>
              <a:t>Πανεπιστήμιο Αιγαίου</a:t>
            </a:r>
            <a:br>
              <a:rPr lang="el-GR" altLang="el-GR" sz="2400">
                <a:solidFill>
                  <a:srgbClr val="333399"/>
                </a:solidFill>
              </a:rPr>
            </a:br>
            <a:r>
              <a:rPr lang="el-GR" altLang="el-GR" sz="2400">
                <a:solidFill>
                  <a:srgbClr val="333399"/>
                </a:solidFill>
              </a:rPr>
              <a:t>Τμήμα Γεωγραφίας</a:t>
            </a:r>
            <a:br>
              <a:rPr lang="el-GR" altLang="el-GR" sz="2800">
                <a:solidFill>
                  <a:srgbClr val="333399"/>
                </a:solidFill>
              </a:rPr>
            </a:br>
            <a:br>
              <a:rPr lang="el-GR" altLang="el-GR" sz="2800">
                <a:solidFill>
                  <a:srgbClr val="333399"/>
                </a:solidFill>
              </a:rPr>
            </a:br>
            <a:r>
              <a:rPr lang="el-GR" altLang="el-GR">
                <a:solidFill>
                  <a:srgbClr val="333399"/>
                </a:solidFill>
              </a:rPr>
              <a:t>Ποσοτικές Μέθοδοι στη Γεωγραφία</a:t>
            </a:r>
            <a:br>
              <a:rPr lang="el-GR" altLang="el-GR">
                <a:solidFill>
                  <a:srgbClr val="333399"/>
                </a:solidFill>
              </a:rPr>
            </a:br>
            <a:endParaRPr lang="el-GR" altLang="el-GR">
              <a:solidFill>
                <a:srgbClr val="333399"/>
              </a:solidFill>
            </a:endParaRPr>
          </a:p>
        </p:txBody>
      </p:sp>
      <p:sp>
        <p:nvSpPr>
          <p:cNvPr id="7172" name="Text Box 3">
            <a:extLst>
              <a:ext uri="{FF2B5EF4-FFF2-40B4-BE49-F238E27FC236}">
                <a16:creationId xmlns:a16="http://schemas.microsoft.com/office/drawing/2014/main" id="{371E85EF-F0B3-E983-F651-5D80580A319E}"/>
              </a:ext>
            </a:extLst>
          </p:cNvPr>
          <p:cNvSpPr txBox="1">
            <a:spLocks noChangeArrowheads="1"/>
          </p:cNvSpPr>
          <p:nvPr/>
        </p:nvSpPr>
        <p:spPr bwMode="auto">
          <a:xfrm>
            <a:off x="1331913" y="3886200"/>
            <a:ext cx="64008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ctr" eaLnBrk="1" hangingPunct="1">
              <a:spcBef>
                <a:spcPts val="600"/>
              </a:spcBef>
              <a:buClrTx/>
              <a:buSzPct val="60000"/>
              <a:buFontTx/>
              <a:buNone/>
            </a:pPr>
            <a:r>
              <a:rPr lang="el-GR" altLang="el-GR" sz="2400"/>
              <a:t>Χειμερινό Εξάμηνο </a:t>
            </a:r>
            <a:endParaRPr lang="en-US" altLang="el-GR" sz="2400"/>
          </a:p>
          <a:p>
            <a:pPr algn="ctr" eaLnBrk="1" hangingPunct="1">
              <a:spcBef>
                <a:spcPts val="600"/>
              </a:spcBef>
              <a:buClrTx/>
              <a:buSzPct val="60000"/>
              <a:buFontTx/>
              <a:buNone/>
            </a:pPr>
            <a:r>
              <a:rPr lang="el-GR" altLang="el-GR" sz="2400"/>
              <a:t>Διδάσκων: Δρ. Βασίλειος Γαβαλάς</a:t>
            </a:r>
          </a:p>
          <a:p>
            <a:pPr algn="ctr" eaLnBrk="1" hangingPunct="1">
              <a:spcBef>
                <a:spcPts val="600"/>
              </a:spcBef>
              <a:buClrTx/>
              <a:buSzPct val="60000"/>
              <a:buFontTx/>
              <a:buNone/>
            </a:pPr>
            <a:r>
              <a:rPr lang="el-GR" altLang="el-GR" sz="2400"/>
              <a:t>Διάλεξη </a:t>
            </a:r>
            <a:r>
              <a:rPr lang="en-GB" altLang="el-GR" sz="2400"/>
              <a:t>12</a:t>
            </a:r>
            <a:r>
              <a:rPr lang="el-GR" altLang="el-GR" sz="2400"/>
              <a:t>: Ανακεφαλαίωση.</a:t>
            </a:r>
          </a:p>
          <a:p>
            <a:pPr algn="ctr" eaLnBrk="1" hangingPunct="1">
              <a:spcBef>
                <a:spcPts val="600"/>
              </a:spcBef>
              <a:buClrTx/>
              <a:buSzPct val="60000"/>
              <a:buFontTx/>
              <a:buNone/>
            </a:pPr>
            <a:endParaRPr lang="el-GR" altLang="el-GR" sz="240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Text Box 1">
            <a:extLst>
              <a:ext uri="{FF2B5EF4-FFF2-40B4-BE49-F238E27FC236}">
                <a16:creationId xmlns:a16="http://schemas.microsoft.com/office/drawing/2014/main" id="{79DD4D13-32E1-9C55-F005-57DBDF3E66F7}"/>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032AEE53-3C1B-4391-A666-97970BD77514}" type="slidenum">
              <a:rPr lang="el-GR" altLang="el-GR" sz="1400"/>
              <a:pPr algn="r" eaLnBrk="1" hangingPunct="1">
                <a:spcBef>
                  <a:spcPct val="0"/>
                </a:spcBef>
                <a:buClrTx/>
                <a:buFontTx/>
                <a:buNone/>
              </a:pPr>
              <a:t>10</a:t>
            </a:fld>
            <a:endParaRPr lang="el-GR" altLang="el-GR" sz="1400"/>
          </a:p>
        </p:txBody>
      </p:sp>
      <p:sp>
        <p:nvSpPr>
          <p:cNvPr id="25603" name="Text Box 2">
            <a:extLst>
              <a:ext uri="{FF2B5EF4-FFF2-40B4-BE49-F238E27FC236}">
                <a16:creationId xmlns:a16="http://schemas.microsoft.com/office/drawing/2014/main" id="{4E26D691-8750-8A7E-7B92-E30EADC7DCFB}"/>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a:solidFill>
                  <a:srgbClr val="333399"/>
                </a:solidFill>
              </a:rPr>
              <a:t>Ομαδοποίηση παρατηρήσεων</a:t>
            </a:r>
          </a:p>
        </p:txBody>
      </p:sp>
      <p:sp>
        <p:nvSpPr>
          <p:cNvPr id="25604" name="Text Box 3">
            <a:extLst>
              <a:ext uri="{FF2B5EF4-FFF2-40B4-BE49-F238E27FC236}">
                <a16:creationId xmlns:a16="http://schemas.microsoft.com/office/drawing/2014/main" id="{4E1E41F2-045C-A3CB-3ED9-E9FC53F7AA91}"/>
              </a:ext>
            </a:extLst>
          </p:cNvPr>
          <p:cNvSpPr txBox="1">
            <a:spLocks noChangeArrowheads="1"/>
          </p:cNvSpPr>
          <p:nvPr/>
        </p:nvSpPr>
        <p:spPr bwMode="auto">
          <a:xfrm>
            <a:off x="533400" y="1905000"/>
            <a:ext cx="8421688" cy="430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9pPr>
          </a:lstStyle>
          <a:p>
            <a:pPr eaLnBrk="1" hangingPunct="1">
              <a:spcBef>
                <a:spcPts val="550"/>
              </a:spcBef>
              <a:buClr>
                <a:srgbClr val="3333CC"/>
              </a:buClr>
              <a:buSzPct val="60000"/>
              <a:buFont typeface="Wingdings" panose="05000000000000000000" pitchFamily="2" charset="2"/>
              <a:buChar char=""/>
            </a:pPr>
            <a:r>
              <a:rPr lang="el-GR" altLang="el-GR" sz="2200"/>
              <a:t>Για να χωρίσουμε την κατανομή σε 6 τάξεις θα πρέπει να βρούμε το εύρος της κατανομής και να το διαιρέσουμε με το 6.</a:t>
            </a:r>
          </a:p>
          <a:p>
            <a:pPr eaLnBrk="1" hangingPunct="1">
              <a:spcBef>
                <a:spcPts val="550"/>
              </a:spcBef>
              <a:buClr>
                <a:srgbClr val="3333CC"/>
              </a:buClr>
              <a:buSzPct val="60000"/>
              <a:buFont typeface="Wingdings" panose="05000000000000000000" pitchFamily="2" charset="2"/>
              <a:buChar char=""/>
            </a:pPr>
            <a:r>
              <a:rPr lang="en-US" altLang="el-GR" sz="2200"/>
              <a:t>R= max(x)-min(x)</a:t>
            </a:r>
            <a:r>
              <a:rPr lang="el-GR" altLang="el-GR" sz="2200"/>
              <a:t>=195-165=30</a:t>
            </a:r>
            <a:r>
              <a:rPr lang="en-US" altLang="el-GR" sz="2200"/>
              <a:t>cm.  30/6=5. </a:t>
            </a:r>
            <a:r>
              <a:rPr lang="el-GR" altLang="el-GR" sz="2200"/>
              <a:t>Επομένως το εύρος της κάθε τάξης θα είναι 5</a:t>
            </a:r>
            <a:r>
              <a:rPr lang="en-US" altLang="el-GR" sz="2200"/>
              <a:t>cm</a:t>
            </a:r>
            <a:r>
              <a:rPr lang="el-GR" altLang="el-GR" sz="2200"/>
              <a:t>.</a:t>
            </a:r>
          </a:p>
          <a:p>
            <a:pPr eaLnBrk="1" hangingPunct="1">
              <a:spcBef>
                <a:spcPts val="550"/>
              </a:spcBef>
              <a:buClr>
                <a:srgbClr val="3333CC"/>
              </a:buClr>
              <a:buSzPct val="60000"/>
              <a:buFont typeface="Wingdings" panose="05000000000000000000" pitchFamily="2" charset="2"/>
              <a:buNone/>
            </a:pPr>
            <a:endParaRPr lang="el-GR" altLang="el-GR" sz="2200"/>
          </a:p>
          <a:p>
            <a:pPr eaLnBrk="1" hangingPunct="1">
              <a:spcBef>
                <a:spcPts val="550"/>
              </a:spcBef>
              <a:buClr>
                <a:srgbClr val="3333CC"/>
              </a:buClr>
              <a:buSzPct val="60000"/>
              <a:buFont typeface="Wingdings" panose="05000000000000000000" pitchFamily="2" charset="2"/>
              <a:buNone/>
            </a:pPr>
            <a:endParaRPr lang="el-GR" altLang="el-GR" sz="2200"/>
          </a:p>
        </p:txBody>
      </p:sp>
      <p:graphicFrame>
        <p:nvGraphicFramePr>
          <p:cNvPr id="25605" name="Object 4">
            <a:extLst>
              <a:ext uri="{FF2B5EF4-FFF2-40B4-BE49-F238E27FC236}">
                <a16:creationId xmlns:a16="http://schemas.microsoft.com/office/drawing/2014/main" id="{8CDCF601-0397-45BF-82FD-3E16D852A40D}"/>
              </a:ext>
            </a:extLst>
          </p:cNvPr>
          <p:cNvGraphicFramePr>
            <a:graphicFrameLocks noChangeAspect="1"/>
          </p:cNvGraphicFramePr>
          <p:nvPr/>
        </p:nvGraphicFramePr>
        <p:xfrm>
          <a:off x="2286000" y="3429000"/>
          <a:ext cx="4572000" cy="3154363"/>
        </p:xfrm>
        <a:graphic>
          <a:graphicData uri="http://schemas.openxmlformats.org/presentationml/2006/ole">
            <mc:AlternateContent xmlns:mc="http://schemas.openxmlformats.org/markup-compatibility/2006">
              <mc:Choice xmlns:v="urn:schemas-microsoft-com:vml" Requires="v">
                <p:oleObj r:id="rId3" imgW="3195000" imgH="2205000" progId="">
                  <p:embed/>
                </p:oleObj>
              </mc:Choice>
              <mc:Fallback>
                <p:oleObj r:id="rId3" imgW="3195000" imgH="220500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429000"/>
                        <a:ext cx="4572000" cy="31543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id="{1C1707B3-4567-8406-3887-5FC9EBE6B204}"/>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662814CC-60DC-4428-9A22-8CF51E2AB805}" type="slidenum">
              <a:rPr lang="el-GR" altLang="el-GR" sz="1400"/>
              <a:pPr algn="r" eaLnBrk="1" hangingPunct="1">
                <a:spcBef>
                  <a:spcPct val="0"/>
                </a:spcBef>
                <a:buClrTx/>
                <a:buFontTx/>
                <a:buNone/>
              </a:pPr>
              <a:t>11</a:t>
            </a:fld>
            <a:endParaRPr lang="el-GR" altLang="el-GR" sz="1400"/>
          </a:p>
        </p:txBody>
      </p:sp>
      <p:sp>
        <p:nvSpPr>
          <p:cNvPr id="27651" name="Text Box 2">
            <a:extLst>
              <a:ext uri="{FF2B5EF4-FFF2-40B4-BE49-F238E27FC236}">
                <a16:creationId xmlns:a16="http://schemas.microsoft.com/office/drawing/2014/main" id="{81F39E1C-8B5F-8D71-DA9F-0D2D274553CC}"/>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ctr" eaLnBrk="1" hangingPunct="1">
              <a:spcBef>
                <a:spcPct val="0"/>
              </a:spcBef>
              <a:buClrTx/>
              <a:buFontTx/>
              <a:buNone/>
            </a:pPr>
            <a:r>
              <a:rPr lang="el-GR" altLang="el-GR" sz="2800">
                <a:solidFill>
                  <a:srgbClr val="333399"/>
                </a:solidFill>
              </a:rPr>
              <a:t>Γραφικές παραστάσεις (Πολύγωνο συχνοτήτων).</a:t>
            </a:r>
          </a:p>
        </p:txBody>
      </p:sp>
      <p:sp>
        <p:nvSpPr>
          <p:cNvPr id="27652" name="Text Box 3">
            <a:extLst>
              <a:ext uri="{FF2B5EF4-FFF2-40B4-BE49-F238E27FC236}">
                <a16:creationId xmlns:a16="http://schemas.microsoft.com/office/drawing/2014/main" id="{812C2566-DF1A-F0DE-C638-3EBCBD5A0000}"/>
              </a:ext>
            </a:extLst>
          </p:cNvPr>
          <p:cNvSpPr txBox="1">
            <a:spLocks noChangeArrowheads="1"/>
          </p:cNvSpPr>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41313">
              <a:spcBef>
                <a:spcPts val="8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9pPr>
          </a:lstStyle>
          <a:p>
            <a:pPr eaLnBrk="1" hangingPunct="1">
              <a:spcBef>
                <a:spcPts val="550"/>
              </a:spcBef>
              <a:buClrTx/>
              <a:buSzPct val="60000"/>
              <a:buFontTx/>
              <a:buNone/>
            </a:pPr>
            <a:r>
              <a:rPr lang="el-GR" altLang="el-GR" sz="2200"/>
              <a:t>Σχήμα 2:  Ύψος σε </a:t>
            </a:r>
            <a:r>
              <a:rPr lang="en-US" altLang="el-GR" sz="2200"/>
              <a:t>cm </a:t>
            </a:r>
            <a:r>
              <a:rPr lang="el-GR" altLang="el-GR" sz="2200"/>
              <a:t>31 φοιτητών (πλασματικά δεδομένα).</a:t>
            </a:r>
          </a:p>
        </p:txBody>
      </p:sp>
      <p:graphicFrame>
        <p:nvGraphicFramePr>
          <p:cNvPr id="27653" name="Object 4">
            <a:extLst>
              <a:ext uri="{FF2B5EF4-FFF2-40B4-BE49-F238E27FC236}">
                <a16:creationId xmlns:a16="http://schemas.microsoft.com/office/drawing/2014/main" id="{7A561221-E3B3-0C78-66C7-28B4DB962DF0}"/>
              </a:ext>
            </a:extLst>
          </p:cNvPr>
          <p:cNvGraphicFramePr>
            <a:graphicFrameLocks noChangeAspect="1"/>
          </p:cNvGraphicFramePr>
          <p:nvPr/>
        </p:nvGraphicFramePr>
        <p:xfrm>
          <a:off x="1219200" y="2647950"/>
          <a:ext cx="6553200" cy="3698875"/>
        </p:xfrm>
        <a:graphic>
          <a:graphicData uri="http://schemas.openxmlformats.org/presentationml/2006/ole">
            <mc:AlternateContent xmlns:mc="http://schemas.openxmlformats.org/markup-compatibility/2006">
              <mc:Choice xmlns:v="urn:schemas-microsoft-com:vml" Requires="v">
                <p:oleObj r:id="rId3" imgW="5400000" imgH="3048840" progId="">
                  <p:embed/>
                </p:oleObj>
              </mc:Choice>
              <mc:Fallback>
                <p:oleObj r:id="rId3" imgW="5400000" imgH="304884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647950"/>
                        <a:ext cx="6553200" cy="36988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Text Box 1">
            <a:extLst>
              <a:ext uri="{FF2B5EF4-FFF2-40B4-BE49-F238E27FC236}">
                <a16:creationId xmlns:a16="http://schemas.microsoft.com/office/drawing/2014/main" id="{AE04A32F-BE78-3F95-B3C2-27B71DD4EF6F}"/>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CD647118-7D01-42BC-859B-A555D48F93AA}" type="slidenum">
              <a:rPr lang="el-GR" altLang="el-GR" sz="1400"/>
              <a:pPr algn="r" eaLnBrk="1" hangingPunct="1">
                <a:spcBef>
                  <a:spcPct val="0"/>
                </a:spcBef>
                <a:buClrTx/>
                <a:buFontTx/>
                <a:buNone/>
              </a:pPr>
              <a:t>12</a:t>
            </a:fld>
            <a:endParaRPr lang="el-GR" altLang="el-GR" sz="1400"/>
          </a:p>
        </p:txBody>
      </p:sp>
      <p:sp>
        <p:nvSpPr>
          <p:cNvPr id="29699" name="Text Box 2">
            <a:extLst>
              <a:ext uri="{FF2B5EF4-FFF2-40B4-BE49-F238E27FC236}">
                <a16:creationId xmlns:a16="http://schemas.microsoft.com/office/drawing/2014/main" id="{F576C11A-4238-862F-30C2-FDFC9B1E19DC}"/>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ctr" eaLnBrk="1" hangingPunct="1">
              <a:spcBef>
                <a:spcPct val="0"/>
              </a:spcBef>
              <a:buClrTx/>
              <a:buFontTx/>
              <a:buNone/>
            </a:pPr>
            <a:r>
              <a:rPr lang="el-GR" altLang="el-GR" sz="2800">
                <a:solidFill>
                  <a:srgbClr val="333399"/>
                </a:solidFill>
              </a:rPr>
              <a:t>Αριθμητικός μέσος ομαδοποιημένων παρατηρήσεων</a:t>
            </a:r>
          </a:p>
        </p:txBody>
      </p:sp>
      <p:graphicFrame>
        <p:nvGraphicFramePr>
          <p:cNvPr id="29700" name="Object 3">
            <a:extLst>
              <a:ext uri="{FF2B5EF4-FFF2-40B4-BE49-F238E27FC236}">
                <a16:creationId xmlns:a16="http://schemas.microsoft.com/office/drawing/2014/main" id="{F1D1C1DD-2A85-BEBA-7A16-2432BDA01B6A}"/>
              </a:ext>
            </a:extLst>
          </p:cNvPr>
          <p:cNvGraphicFramePr>
            <a:graphicFrameLocks noChangeAspect="1"/>
          </p:cNvGraphicFramePr>
          <p:nvPr/>
        </p:nvGraphicFramePr>
        <p:xfrm>
          <a:off x="1295400" y="1828800"/>
          <a:ext cx="3097213" cy="4724400"/>
        </p:xfrm>
        <a:graphic>
          <a:graphicData uri="http://schemas.openxmlformats.org/presentationml/2006/ole">
            <mc:AlternateContent xmlns:mc="http://schemas.openxmlformats.org/markup-compatibility/2006">
              <mc:Choice xmlns:v="urn:schemas-microsoft-com:vml" Requires="v">
                <p:oleObj r:id="rId3" imgW="1541160" imgH="2351160" progId="">
                  <p:embed/>
                </p:oleObj>
              </mc:Choice>
              <mc:Fallback>
                <p:oleObj r:id="rId3" imgW="1541160" imgH="2351160"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828800"/>
                        <a:ext cx="3097213" cy="4724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01" name="Text Box 4">
            <a:extLst>
              <a:ext uri="{FF2B5EF4-FFF2-40B4-BE49-F238E27FC236}">
                <a16:creationId xmlns:a16="http://schemas.microsoft.com/office/drawing/2014/main" id="{019B99AB-C497-13D0-1B3B-EB35DBDAF351}"/>
              </a:ext>
            </a:extLst>
          </p:cNvPr>
          <p:cNvSpPr txBox="1">
            <a:spLocks noChangeArrowheads="1"/>
          </p:cNvSpPr>
          <p:nvPr/>
        </p:nvSpPr>
        <p:spPr bwMode="auto">
          <a:xfrm>
            <a:off x="4953000" y="1981200"/>
            <a:ext cx="3505200" cy="378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ts val="1375"/>
              </a:spcBef>
              <a:buClrTx/>
              <a:buFontTx/>
              <a:buNone/>
            </a:pPr>
            <a:r>
              <a:rPr lang="el-GR" altLang="el-GR" sz="2200"/>
              <a:t>Ο διπλανός πίνακας παρουσιάζει τους εβδομαδιαίους μισθούς 100 εργατών μιας επιχείρησης. Οι παρατηρήσεις είναι ομαδοποιημένες σε διαστήματα τιμών. Υπολογίστε τον μέσο εβδομαδιαίο μισθό των 100 εργατών.</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Text Box 1">
            <a:extLst>
              <a:ext uri="{FF2B5EF4-FFF2-40B4-BE49-F238E27FC236}">
                <a16:creationId xmlns:a16="http://schemas.microsoft.com/office/drawing/2014/main" id="{F9DB8FB4-86C9-0A10-C109-45592E36FA9E}"/>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2EC8D341-CDEA-414B-8CCC-F2487E3C31E3}" type="slidenum">
              <a:rPr lang="el-GR" altLang="el-GR" sz="1400"/>
              <a:pPr algn="r" eaLnBrk="1" hangingPunct="1">
                <a:spcBef>
                  <a:spcPct val="0"/>
                </a:spcBef>
                <a:buClrTx/>
                <a:buFontTx/>
                <a:buNone/>
              </a:pPr>
              <a:t>13</a:t>
            </a:fld>
            <a:endParaRPr lang="el-GR" altLang="el-GR" sz="1400"/>
          </a:p>
        </p:txBody>
      </p:sp>
      <p:sp>
        <p:nvSpPr>
          <p:cNvPr id="31747" name="Text Box 2">
            <a:extLst>
              <a:ext uri="{FF2B5EF4-FFF2-40B4-BE49-F238E27FC236}">
                <a16:creationId xmlns:a16="http://schemas.microsoft.com/office/drawing/2014/main" id="{740967B9-DA52-2FDE-C8DF-50E5DDE37514}"/>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2800">
                <a:solidFill>
                  <a:srgbClr val="333399"/>
                </a:solidFill>
              </a:rPr>
              <a:t>Αριθμητικός μέσος ομαδοποιημένων παρατηρήσεων</a:t>
            </a:r>
          </a:p>
        </p:txBody>
      </p:sp>
      <p:graphicFrame>
        <p:nvGraphicFramePr>
          <p:cNvPr id="31748" name="Object 3">
            <a:extLst>
              <a:ext uri="{FF2B5EF4-FFF2-40B4-BE49-F238E27FC236}">
                <a16:creationId xmlns:a16="http://schemas.microsoft.com/office/drawing/2014/main" id="{726A4017-6D3E-126A-7549-BF39598F812F}"/>
              </a:ext>
            </a:extLst>
          </p:cNvPr>
          <p:cNvGraphicFramePr>
            <a:graphicFrameLocks noChangeAspect="1"/>
          </p:cNvGraphicFramePr>
          <p:nvPr/>
        </p:nvGraphicFramePr>
        <p:xfrm>
          <a:off x="1143000" y="5638800"/>
          <a:ext cx="4397375" cy="1011238"/>
        </p:xfrm>
        <a:graphic>
          <a:graphicData uri="http://schemas.openxmlformats.org/presentationml/2006/ole">
            <mc:AlternateContent xmlns:mc="http://schemas.openxmlformats.org/markup-compatibility/2006">
              <mc:Choice xmlns:v="urn:schemas-microsoft-com:vml" Requires="v">
                <p:oleObj r:id="rId3" imgW="491457" imgH="431763" progId="">
                  <p:embed/>
                </p:oleObj>
              </mc:Choice>
              <mc:Fallback>
                <p:oleObj r:id="rId3" imgW="491457" imgH="431763"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5638800"/>
                        <a:ext cx="4397375" cy="1011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749" name="Object 4">
            <a:extLst>
              <a:ext uri="{FF2B5EF4-FFF2-40B4-BE49-F238E27FC236}">
                <a16:creationId xmlns:a16="http://schemas.microsoft.com/office/drawing/2014/main" id="{4EF5D840-AFB8-26A8-29DF-085E72D17804}"/>
              </a:ext>
            </a:extLst>
          </p:cNvPr>
          <p:cNvGraphicFramePr>
            <a:graphicFrameLocks noChangeAspect="1"/>
          </p:cNvGraphicFramePr>
          <p:nvPr/>
        </p:nvGraphicFramePr>
        <p:xfrm>
          <a:off x="1143000" y="1782763"/>
          <a:ext cx="4800600" cy="3873500"/>
        </p:xfrm>
        <a:graphic>
          <a:graphicData uri="http://schemas.openxmlformats.org/presentationml/2006/ole">
            <mc:AlternateContent xmlns:mc="http://schemas.openxmlformats.org/markup-compatibility/2006">
              <mc:Choice xmlns:v="urn:schemas-microsoft-com:vml" Requires="v">
                <p:oleObj r:id="rId5" imgW="2913840" imgH="2351160" progId="">
                  <p:embed/>
                </p:oleObj>
              </mc:Choice>
              <mc:Fallback>
                <p:oleObj r:id="rId5" imgW="2913840" imgH="2351160" progId="">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1782763"/>
                        <a:ext cx="4800600" cy="3873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a:extLst>
              <a:ext uri="{FF2B5EF4-FFF2-40B4-BE49-F238E27FC236}">
                <a16:creationId xmlns:a16="http://schemas.microsoft.com/office/drawing/2014/main" id="{A3ED5432-E50F-E316-1CB0-28A0C99B1BB2}"/>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EA510FA4-6897-417E-89DF-423F1EAB2B50}" type="slidenum">
              <a:rPr lang="el-GR" altLang="el-GR" sz="1400"/>
              <a:pPr algn="r" eaLnBrk="1" hangingPunct="1">
                <a:spcBef>
                  <a:spcPct val="0"/>
                </a:spcBef>
                <a:buClrTx/>
                <a:buFontTx/>
                <a:buNone/>
              </a:pPr>
              <a:t>14</a:t>
            </a:fld>
            <a:endParaRPr lang="el-GR" altLang="el-GR" sz="1400"/>
          </a:p>
        </p:txBody>
      </p:sp>
      <p:sp>
        <p:nvSpPr>
          <p:cNvPr id="33795" name="Text Box 2">
            <a:extLst>
              <a:ext uri="{FF2B5EF4-FFF2-40B4-BE49-F238E27FC236}">
                <a16:creationId xmlns:a16="http://schemas.microsoft.com/office/drawing/2014/main" id="{1257FA1D-8855-6090-3F85-42BE336ABAEC}"/>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ctr" eaLnBrk="1" hangingPunct="1">
              <a:spcBef>
                <a:spcPct val="0"/>
              </a:spcBef>
              <a:buClrTx/>
              <a:buFontTx/>
              <a:buNone/>
            </a:pPr>
            <a:r>
              <a:rPr lang="el-GR" altLang="el-GR">
                <a:solidFill>
                  <a:srgbClr val="333399"/>
                </a:solidFill>
              </a:rPr>
              <a:t>Θηκόγραμμα ομαδοποιημένων παρατηρήσεων</a:t>
            </a:r>
          </a:p>
        </p:txBody>
      </p:sp>
      <p:graphicFrame>
        <p:nvGraphicFramePr>
          <p:cNvPr id="33796" name="Object 3">
            <a:extLst>
              <a:ext uri="{FF2B5EF4-FFF2-40B4-BE49-F238E27FC236}">
                <a16:creationId xmlns:a16="http://schemas.microsoft.com/office/drawing/2014/main" id="{BF652012-E7F0-3B58-8B5F-269E517DA8D8}"/>
              </a:ext>
            </a:extLst>
          </p:cNvPr>
          <p:cNvGraphicFramePr>
            <a:graphicFrameLocks noChangeAspect="1"/>
          </p:cNvGraphicFramePr>
          <p:nvPr/>
        </p:nvGraphicFramePr>
        <p:xfrm>
          <a:off x="1295400" y="1828800"/>
          <a:ext cx="3097213" cy="4724400"/>
        </p:xfrm>
        <a:graphic>
          <a:graphicData uri="http://schemas.openxmlformats.org/presentationml/2006/ole">
            <mc:AlternateContent xmlns:mc="http://schemas.openxmlformats.org/markup-compatibility/2006">
              <mc:Choice xmlns:v="urn:schemas-microsoft-com:vml" Requires="v">
                <p:oleObj r:id="rId3" imgW="1541160" imgH="2351160" progId="">
                  <p:embed/>
                </p:oleObj>
              </mc:Choice>
              <mc:Fallback>
                <p:oleObj r:id="rId3" imgW="1541160" imgH="2351160"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828800"/>
                        <a:ext cx="3097213" cy="4724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797" name="Text Box 4">
            <a:extLst>
              <a:ext uri="{FF2B5EF4-FFF2-40B4-BE49-F238E27FC236}">
                <a16:creationId xmlns:a16="http://schemas.microsoft.com/office/drawing/2014/main" id="{9ACC180D-98D8-FEE7-2627-962DD0F9820F}"/>
              </a:ext>
            </a:extLst>
          </p:cNvPr>
          <p:cNvSpPr txBox="1">
            <a:spLocks noChangeArrowheads="1"/>
          </p:cNvSpPr>
          <p:nvPr/>
        </p:nvSpPr>
        <p:spPr bwMode="auto">
          <a:xfrm>
            <a:off x="4953000" y="1981200"/>
            <a:ext cx="3505200" cy="378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ts val="1375"/>
              </a:spcBef>
              <a:buClrTx/>
              <a:buFontTx/>
              <a:buNone/>
            </a:pPr>
            <a:r>
              <a:rPr lang="el-GR" altLang="el-GR" sz="2200"/>
              <a:t>Απεικονίστε την κατανομή του εβδομαδιαίου εισοδήματος των εργατών της </a:t>
            </a:r>
            <a:r>
              <a:rPr lang="en-GB" altLang="el-GR" sz="2200"/>
              <a:t>k-textile </a:t>
            </a:r>
            <a:r>
              <a:rPr lang="el-GR" altLang="el-GR" sz="2200"/>
              <a:t>σε ένα θηκόγραμμα και ερμηνεύστε το. Υποθέστε ότι το ελάχιστο εισόδημα είναι 150€ και το μέγιστο 850€.</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Text Box 1">
            <a:extLst>
              <a:ext uri="{FF2B5EF4-FFF2-40B4-BE49-F238E27FC236}">
                <a16:creationId xmlns:a16="http://schemas.microsoft.com/office/drawing/2014/main" id="{D9E63FD4-0221-3876-9FD2-A636086F4D1D}"/>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7799F107-4E91-4C69-B641-8CBD5654D566}" type="slidenum">
              <a:rPr lang="el-GR" altLang="el-GR" sz="1400"/>
              <a:pPr algn="r" eaLnBrk="1" hangingPunct="1">
                <a:spcBef>
                  <a:spcPct val="0"/>
                </a:spcBef>
                <a:buClrTx/>
                <a:buFontTx/>
                <a:buNone/>
              </a:pPr>
              <a:t>15</a:t>
            </a:fld>
            <a:endParaRPr lang="el-GR" altLang="el-GR" sz="1400"/>
          </a:p>
        </p:txBody>
      </p:sp>
      <p:sp>
        <p:nvSpPr>
          <p:cNvPr id="35843" name="Text Box 2">
            <a:extLst>
              <a:ext uri="{FF2B5EF4-FFF2-40B4-BE49-F238E27FC236}">
                <a16:creationId xmlns:a16="http://schemas.microsoft.com/office/drawing/2014/main" id="{A8E13DB8-C209-FAC8-A440-31A0190CCD46}"/>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a:solidFill>
                  <a:srgbClr val="333399"/>
                </a:solidFill>
              </a:rPr>
              <a:t>Θηκόγραμμα ομαδοποιημένων παρατηρήσεων</a:t>
            </a:r>
          </a:p>
        </p:txBody>
      </p:sp>
      <p:sp>
        <p:nvSpPr>
          <p:cNvPr id="35844" name="Text Box 3">
            <a:extLst>
              <a:ext uri="{FF2B5EF4-FFF2-40B4-BE49-F238E27FC236}">
                <a16:creationId xmlns:a16="http://schemas.microsoft.com/office/drawing/2014/main" id="{EE33E975-FC81-30D5-CBFB-B1E82D32CB4E}"/>
              </a:ext>
            </a:extLst>
          </p:cNvPr>
          <p:cNvSpPr txBox="1">
            <a:spLocks noChangeArrowheads="1"/>
          </p:cNvSpPr>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9pPr>
          </a:lstStyle>
          <a:p>
            <a:pPr eaLnBrk="1" hangingPunct="1">
              <a:spcBef>
                <a:spcPts val="625"/>
              </a:spcBef>
              <a:buClr>
                <a:srgbClr val="3333CC"/>
              </a:buClr>
              <a:buSzPct val="60000"/>
              <a:buFont typeface="Wingdings" panose="05000000000000000000" pitchFamily="2" charset="2"/>
              <a:buChar char=""/>
            </a:pPr>
            <a:r>
              <a:rPr lang="el-GR" altLang="el-GR" sz="2500"/>
              <a:t>Για να κατασκευάσουμε το θηκόγραμμα χρειαζόμαστε 5 αριθμούς: Τη διάμεσο (</a:t>
            </a:r>
            <a:r>
              <a:rPr lang="en-US" altLang="el-GR" sz="2500"/>
              <a:t>m), </a:t>
            </a:r>
            <a:r>
              <a:rPr lang="el-GR" altLang="el-GR" sz="2500"/>
              <a:t>το πρώτο και τρίτο τεταρτημόριο (</a:t>
            </a:r>
            <a:r>
              <a:rPr lang="en-US" altLang="el-GR" sz="2500"/>
              <a:t>Q</a:t>
            </a:r>
            <a:r>
              <a:rPr lang="en-US" altLang="el-GR" sz="2500" baseline="-25000"/>
              <a:t>1</a:t>
            </a:r>
            <a:r>
              <a:rPr lang="el-GR" altLang="el-GR" sz="2500" baseline="-25000"/>
              <a:t> </a:t>
            </a:r>
            <a:r>
              <a:rPr lang="el-GR" altLang="el-GR" sz="2500"/>
              <a:t>και</a:t>
            </a:r>
            <a:r>
              <a:rPr lang="en-US" altLang="el-GR" sz="2500" baseline="-25000"/>
              <a:t> </a:t>
            </a:r>
            <a:r>
              <a:rPr lang="en-US" altLang="el-GR" sz="2500"/>
              <a:t>Q</a:t>
            </a:r>
            <a:r>
              <a:rPr lang="el-GR" altLang="el-GR" sz="2500" baseline="-25000"/>
              <a:t>3</a:t>
            </a:r>
            <a:r>
              <a:rPr lang="en-US" altLang="el-GR" sz="2500"/>
              <a:t>)</a:t>
            </a:r>
            <a:r>
              <a:rPr lang="el-GR" altLang="el-GR" sz="2500"/>
              <a:t>, τη μικρότερη και τη μεγαλύτερη τιμή των δεδομένων μας.</a:t>
            </a:r>
          </a:p>
          <a:p>
            <a:pPr eaLnBrk="1" hangingPunct="1">
              <a:spcBef>
                <a:spcPts val="625"/>
              </a:spcBef>
              <a:buClr>
                <a:srgbClr val="3333CC"/>
              </a:buClr>
              <a:buSzPct val="60000"/>
              <a:buFont typeface="Wingdings" panose="05000000000000000000" pitchFamily="2" charset="2"/>
              <a:buNone/>
            </a:pPr>
            <a:endParaRPr lang="el-GR" altLang="el-GR" sz="250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Text Box 1">
            <a:extLst>
              <a:ext uri="{FF2B5EF4-FFF2-40B4-BE49-F238E27FC236}">
                <a16:creationId xmlns:a16="http://schemas.microsoft.com/office/drawing/2014/main" id="{A6A30B76-2FCE-06DF-648C-7FBDC48B5500}"/>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ABA03F15-C15E-4E65-B840-84B31D2B07E3}" type="slidenum">
              <a:rPr lang="el-GR" altLang="el-GR" sz="1400"/>
              <a:pPr algn="r" eaLnBrk="1" hangingPunct="1">
                <a:spcBef>
                  <a:spcPct val="0"/>
                </a:spcBef>
                <a:buClrTx/>
                <a:buFontTx/>
                <a:buNone/>
              </a:pPr>
              <a:t>16</a:t>
            </a:fld>
            <a:endParaRPr lang="el-GR" altLang="el-GR" sz="1400"/>
          </a:p>
        </p:txBody>
      </p:sp>
      <p:sp>
        <p:nvSpPr>
          <p:cNvPr id="37891" name="Text Box 2">
            <a:extLst>
              <a:ext uri="{FF2B5EF4-FFF2-40B4-BE49-F238E27FC236}">
                <a16:creationId xmlns:a16="http://schemas.microsoft.com/office/drawing/2014/main" id="{BDEBD622-3EEC-842F-CD52-3FAF74906DDB}"/>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dirty="0" err="1">
                <a:solidFill>
                  <a:srgbClr val="333399"/>
                </a:solidFill>
              </a:rPr>
              <a:t>Θηκόγραμμα</a:t>
            </a:r>
            <a:r>
              <a:rPr lang="el-GR" altLang="el-GR" dirty="0">
                <a:solidFill>
                  <a:srgbClr val="333399"/>
                </a:solidFill>
              </a:rPr>
              <a:t> ομαδοποιημένων παρατηρήσεων</a:t>
            </a:r>
          </a:p>
        </p:txBody>
      </p:sp>
      <p:graphicFrame>
        <p:nvGraphicFramePr>
          <p:cNvPr id="37893" name="Object 6">
            <a:extLst>
              <a:ext uri="{FF2B5EF4-FFF2-40B4-BE49-F238E27FC236}">
                <a16:creationId xmlns:a16="http://schemas.microsoft.com/office/drawing/2014/main" id="{0E01CF89-8C23-5210-F614-61E1B11184D4}"/>
              </a:ext>
            </a:extLst>
          </p:cNvPr>
          <p:cNvGraphicFramePr>
            <a:graphicFrameLocks noChangeAspect="1"/>
          </p:cNvGraphicFramePr>
          <p:nvPr/>
        </p:nvGraphicFramePr>
        <p:xfrm>
          <a:off x="1116013" y="1773238"/>
          <a:ext cx="4000500" cy="4114800"/>
        </p:xfrm>
        <a:graphic>
          <a:graphicData uri="http://schemas.openxmlformats.org/presentationml/2006/ole">
            <mc:AlternateContent xmlns:mc="http://schemas.openxmlformats.org/markup-compatibility/2006">
              <mc:Choice xmlns:v="urn:schemas-microsoft-com:vml" Requires="v">
                <p:oleObj r:id="rId3" imgW="2362680" imgH="2430000" progId="">
                  <p:embed/>
                </p:oleObj>
              </mc:Choice>
              <mc:Fallback>
                <p:oleObj r:id="rId3" imgW="2362680" imgH="2430000"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1773238"/>
                        <a:ext cx="4000500" cy="4114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894" name="Line 7">
            <a:extLst>
              <a:ext uri="{FF2B5EF4-FFF2-40B4-BE49-F238E27FC236}">
                <a16:creationId xmlns:a16="http://schemas.microsoft.com/office/drawing/2014/main" id="{D2A11680-70AE-3BF1-CC98-888CD78F3A32}"/>
              </a:ext>
            </a:extLst>
          </p:cNvPr>
          <p:cNvSpPr>
            <a:spLocks noChangeShapeType="1"/>
          </p:cNvSpPr>
          <p:nvPr/>
        </p:nvSpPr>
        <p:spPr bwMode="auto">
          <a:xfrm>
            <a:off x="468313" y="4149725"/>
            <a:ext cx="609600"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7895" name="Text Box 8">
            <a:extLst>
              <a:ext uri="{FF2B5EF4-FFF2-40B4-BE49-F238E27FC236}">
                <a16:creationId xmlns:a16="http://schemas.microsoft.com/office/drawing/2014/main" id="{2AB57B1B-6580-81BB-A656-9E83150C2D5B}"/>
              </a:ext>
            </a:extLst>
          </p:cNvPr>
          <p:cNvSpPr txBox="1">
            <a:spLocks noChangeArrowheads="1"/>
          </p:cNvSpPr>
          <p:nvPr/>
        </p:nvSpPr>
        <p:spPr bwMode="auto">
          <a:xfrm>
            <a:off x="5486400" y="2971800"/>
            <a:ext cx="342900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ts val="1375"/>
              </a:spcBef>
              <a:buClrTx/>
              <a:buFontTx/>
              <a:buNone/>
            </a:pPr>
            <a:r>
              <a:rPr lang="en-GB" altLang="el-GR" sz="2200" dirty="0"/>
              <a:t>m</a:t>
            </a:r>
            <a:r>
              <a:rPr lang="el-GR" altLang="el-GR" sz="2200" dirty="0"/>
              <a:t>=410+[(50-</a:t>
            </a:r>
            <a:r>
              <a:rPr lang="en-US" altLang="el-GR" sz="2200" dirty="0"/>
              <a:t>29</a:t>
            </a:r>
            <a:r>
              <a:rPr lang="el-GR" altLang="el-GR" sz="2200" dirty="0"/>
              <a:t>)/35]*90 =464</a:t>
            </a:r>
          </a:p>
        </p:txBody>
      </p:sp>
      <p:sp>
        <p:nvSpPr>
          <p:cNvPr id="37898" name="Line 13">
            <a:extLst>
              <a:ext uri="{FF2B5EF4-FFF2-40B4-BE49-F238E27FC236}">
                <a16:creationId xmlns:a16="http://schemas.microsoft.com/office/drawing/2014/main" id="{B1F2DBEA-4549-28AF-0476-15FCAF2B389D}"/>
              </a:ext>
            </a:extLst>
          </p:cNvPr>
          <p:cNvSpPr>
            <a:spLocks noChangeShapeType="1"/>
          </p:cNvSpPr>
          <p:nvPr/>
        </p:nvSpPr>
        <p:spPr bwMode="auto">
          <a:xfrm>
            <a:off x="468313" y="4437063"/>
            <a:ext cx="609600" cy="1587"/>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7899" name="Line 14">
            <a:extLst>
              <a:ext uri="{FF2B5EF4-FFF2-40B4-BE49-F238E27FC236}">
                <a16:creationId xmlns:a16="http://schemas.microsoft.com/office/drawing/2014/main" id="{4E6C5057-E22C-BB1C-1B91-52281A9EA95B}"/>
              </a:ext>
            </a:extLst>
          </p:cNvPr>
          <p:cNvSpPr>
            <a:spLocks noChangeShapeType="1"/>
          </p:cNvSpPr>
          <p:nvPr/>
        </p:nvSpPr>
        <p:spPr bwMode="auto">
          <a:xfrm>
            <a:off x="468313" y="3789363"/>
            <a:ext cx="609600" cy="1587"/>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7900" name="Text Box 15">
            <a:extLst>
              <a:ext uri="{FF2B5EF4-FFF2-40B4-BE49-F238E27FC236}">
                <a16:creationId xmlns:a16="http://schemas.microsoft.com/office/drawing/2014/main" id="{18B8B122-5312-D1CD-CF2B-18C543C022E3}"/>
              </a:ext>
            </a:extLst>
          </p:cNvPr>
          <p:cNvSpPr txBox="1">
            <a:spLocks noChangeArrowheads="1"/>
          </p:cNvSpPr>
          <p:nvPr/>
        </p:nvSpPr>
        <p:spPr bwMode="auto">
          <a:xfrm>
            <a:off x="0" y="3500438"/>
            <a:ext cx="5397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ts val="1250"/>
              </a:spcBef>
              <a:buClrTx/>
              <a:buFontTx/>
              <a:buNone/>
            </a:pPr>
            <a:r>
              <a:rPr lang="en-GB" altLang="el-GR" sz="2000"/>
              <a:t>Q</a:t>
            </a:r>
            <a:r>
              <a:rPr lang="en-GB" altLang="el-GR" sz="2000" baseline="-25000"/>
              <a:t>1</a:t>
            </a:r>
          </a:p>
        </p:txBody>
      </p:sp>
      <p:sp>
        <p:nvSpPr>
          <p:cNvPr id="37901" name="Text Box 16">
            <a:extLst>
              <a:ext uri="{FF2B5EF4-FFF2-40B4-BE49-F238E27FC236}">
                <a16:creationId xmlns:a16="http://schemas.microsoft.com/office/drawing/2014/main" id="{BED73F7E-A0DC-AF48-8675-ED727F0B637E}"/>
              </a:ext>
            </a:extLst>
          </p:cNvPr>
          <p:cNvSpPr txBox="1">
            <a:spLocks noChangeArrowheads="1"/>
          </p:cNvSpPr>
          <p:nvPr/>
        </p:nvSpPr>
        <p:spPr bwMode="auto">
          <a:xfrm>
            <a:off x="0" y="4292600"/>
            <a:ext cx="5397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ts val="1250"/>
              </a:spcBef>
              <a:buClrTx/>
              <a:buFontTx/>
              <a:buNone/>
            </a:pPr>
            <a:r>
              <a:rPr lang="en-GB" altLang="el-GR" sz="2000"/>
              <a:t>Q</a:t>
            </a:r>
            <a:r>
              <a:rPr lang="en-GB" altLang="el-GR" sz="2000" baseline="-25000"/>
              <a:t>3</a:t>
            </a:r>
          </a:p>
        </p:txBody>
      </p:sp>
      <p:sp>
        <p:nvSpPr>
          <p:cNvPr id="37902" name="Text Box 17">
            <a:extLst>
              <a:ext uri="{FF2B5EF4-FFF2-40B4-BE49-F238E27FC236}">
                <a16:creationId xmlns:a16="http://schemas.microsoft.com/office/drawing/2014/main" id="{B0356FE1-67C5-0E18-79F0-7C30B83B80D0}"/>
              </a:ext>
            </a:extLst>
          </p:cNvPr>
          <p:cNvSpPr txBox="1">
            <a:spLocks noChangeArrowheads="1"/>
          </p:cNvSpPr>
          <p:nvPr/>
        </p:nvSpPr>
        <p:spPr bwMode="auto">
          <a:xfrm>
            <a:off x="0" y="3933825"/>
            <a:ext cx="468313"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ts val="1250"/>
              </a:spcBef>
              <a:buClrTx/>
              <a:buFontTx/>
              <a:buNone/>
            </a:pPr>
            <a:r>
              <a:rPr lang="en-GB" altLang="el-GR" sz="2000"/>
              <a:t>m</a:t>
            </a:r>
          </a:p>
        </p:txBody>
      </p:sp>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9E53DB9F-7907-79F6-106A-A89CD8693AB3}"/>
                  </a:ext>
                </a:extLst>
              </p:cNvPr>
              <p:cNvSpPr txBox="1"/>
              <p:nvPr/>
            </p:nvSpPr>
            <p:spPr>
              <a:xfrm>
                <a:off x="5352087" y="1981556"/>
                <a:ext cx="3792290" cy="740652"/>
              </a:xfrm>
              <a:prstGeom prst="rect">
                <a:avLst/>
              </a:prstGeom>
              <a:noFill/>
            </p:spPr>
            <p:txBody>
              <a:bodyPr wrap="square" rtlCol="0">
                <a:spAutoFit/>
              </a:bodyPr>
              <a:lstStyle/>
              <a:p>
                <a:r>
                  <a:rPr lang="en-US" dirty="0">
                    <a:solidFill>
                      <a:schemeClr val="tx1"/>
                    </a:solidFill>
                  </a:rPr>
                  <a:t>m=</a:t>
                </a:r>
                <a14:m>
                  <m:oMath xmlns:m="http://schemas.openxmlformats.org/officeDocument/2006/math">
                    <m:sSub>
                      <m:sSubPr>
                        <m:ctrlPr>
                          <a:rPr lang="en-US" i="1" dirty="0" smtClean="0">
                            <a:solidFill>
                              <a:schemeClr val="tx1"/>
                            </a:solidFill>
                            <a:latin typeface="Cambria Math" panose="02040503050406030204" pitchFamily="18" charset="0"/>
                          </a:rPr>
                        </m:ctrlPr>
                      </m:sSubPr>
                      <m:e>
                        <m:r>
                          <a:rPr lang="en-US" b="0" i="1" dirty="0" smtClean="0">
                            <a:solidFill>
                              <a:schemeClr val="tx1"/>
                            </a:solidFill>
                            <a:latin typeface="Cambria Math" panose="02040503050406030204" pitchFamily="18" charset="0"/>
                          </a:rPr>
                          <m:t>𝐿</m:t>
                        </m:r>
                      </m:e>
                      <m:sub>
                        <m:r>
                          <a:rPr lang="en-US" b="0" i="1" dirty="0" smtClean="0">
                            <a:solidFill>
                              <a:schemeClr val="tx1"/>
                            </a:solidFill>
                            <a:latin typeface="Cambria Math" panose="02040503050406030204" pitchFamily="18" charset="0"/>
                          </a:rPr>
                          <m:t>𝑖</m:t>
                        </m:r>
                      </m:sub>
                    </m:sSub>
                    <m:r>
                      <a:rPr lang="en-US" b="0" i="1" dirty="0" smtClean="0">
                        <a:solidFill>
                          <a:schemeClr val="tx1"/>
                        </a:solidFill>
                        <a:latin typeface="Cambria Math" panose="02040503050406030204" pitchFamily="18" charset="0"/>
                      </a:rPr>
                      <m:t>+</m:t>
                    </m:r>
                    <m:f>
                      <m:fPr>
                        <m:ctrlPr>
                          <a:rPr lang="en-US" b="0" i="1" dirty="0" smtClean="0">
                            <a:solidFill>
                              <a:schemeClr val="tx1"/>
                            </a:solidFill>
                            <a:latin typeface="Cambria Math" panose="02040503050406030204" pitchFamily="18" charset="0"/>
                          </a:rPr>
                        </m:ctrlPr>
                      </m:fPr>
                      <m:num>
                        <m:f>
                          <m:fPr>
                            <m:ctrlPr>
                              <a:rPr lang="en-US" b="0"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𝑛</m:t>
                            </m:r>
                          </m:num>
                          <m:den>
                            <m:r>
                              <a:rPr lang="en-US" b="0" i="1" dirty="0" smtClean="0">
                                <a:solidFill>
                                  <a:schemeClr val="tx1"/>
                                </a:solidFill>
                                <a:latin typeface="Cambria Math" panose="02040503050406030204" pitchFamily="18" charset="0"/>
                              </a:rPr>
                              <m:t>2</m:t>
                            </m:r>
                          </m:den>
                        </m:f>
                        <m:r>
                          <a:rPr lang="en-US" b="0" i="1" dirty="0" smtClean="0">
                            <a:solidFill>
                              <a:schemeClr val="tx1"/>
                            </a:solidFill>
                            <a:latin typeface="Cambria Math" panose="02040503050406030204" pitchFamily="18" charset="0"/>
                          </a:rPr>
                          <m:t>−</m:t>
                        </m:r>
                        <m:sSub>
                          <m:sSubPr>
                            <m:ctrlPr>
                              <a:rPr lang="en-US" b="0" i="1" dirty="0" smtClean="0">
                                <a:solidFill>
                                  <a:schemeClr val="tx1"/>
                                </a:solidFill>
                                <a:latin typeface="Cambria Math" panose="02040503050406030204" pitchFamily="18" charset="0"/>
                              </a:rPr>
                            </m:ctrlPr>
                          </m:sSubPr>
                          <m:e>
                            <m:r>
                              <a:rPr lang="en-US" b="0" i="1" dirty="0" smtClean="0">
                                <a:solidFill>
                                  <a:schemeClr val="tx1"/>
                                </a:solidFill>
                                <a:latin typeface="Cambria Math" panose="02040503050406030204" pitchFamily="18" charset="0"/>
                              </a:rPr>
                              <m:t>𝐹</m:t>
                            </m:r>
                          </m:e>
                          <m:sub>
                            <m:r>
                              <a:rPr lang="en-US" b="0" i="1" dirty="0" smtClean="0">
                                <a:solidFill>
                                  <a:schemeClr val="tx1"/>
                                </a:solidFill>
                                <a:latin typeface="Cambria Math" panose="02040503050406030204" pitchFamily="18" charset="0"/>
                              </a:rPr>
                              <m:t>𝑖</m:t>
                            </m:r>
                            <m:r>
                              <a:rPr lang="en-US" b="0" i="1" dirty="0" smtClean="0">
                                <a:solidFill>
                                  <a:schemeClr val="tx1"/>
                                </a:solidFill>
                                <a:latin typeface="Cambria Math" panose="02040503050406030204" pitchFamily="18" charset="0"/>
                              </a:rPr>
                              <m:t>−1</m:t>
                            </m:r>
                          </m:sub>
                        </m:sSub>
                      </m:num>
                      <m:den>
                        <m:sSub>
                          <m:sSubPr>
                            <m:ctrlPr>
                              <a:rPr lang="en-US" b="0" i="1" dirty="0" smtClean="0">
                                <a:solidFill>
                                  <a:schemeClr val="tx1"/>
                                </a:solidFill>
                                <a:latin typeface="Cambria Math" panose="02040503050406030204" pitchFamily="18" charset="0"/>
                              </a:rPr>
                            </m:ctrlPr>
                          </m:sSubPr>
                          <m:e>
                            <m:r>
                              <a:rPr lang="en-US" b="0" i="1" dirty="0" smtClean="0">
                                <a:solidFill>
                                  <a:schemeClr val="tx1"/>
                                </a:solidFill>
                                <a:latin typeface="Cambria Math" panose="02040503050406030204" pitchFamily="18" charset="0"/>
                              </a:rPr>
                              <m:t>𝑓</m:t>
                            </m:r>
                          </m:e>
                          <m:sub>
                            <m:r>
                              <a:rPr lang="en-US" b="0" i="1" dirty="0" smtClean="0">
                                <a:solidFill>
                                  <a:schemeClr val="tx1"/>
                                </a:solidFill>
                                <a:latin typeface="Cambria Math" panose="02040503050406030204" pitchFamily="18" charset="0"/>
                              </a:rPr>
                              <m:t>𝑖</m:t>
                            </m:r>
                          </m:sub>
                        </m:sSub>
                      </m:den>
                    </m:f>
                    <m:r>
                      <a:rPr lang="en-US" b="0" i="1" dirty="0" smtClean="0">
                        <a:solidFill>
                          <a:schemeClr val="tx1"/>
                        </a:solidFill>
                        <a:latin typeface="Cambria Math" panose="02040503050406030204" pitchFamily="18" charset="0"/>
                      </a:rPr>
                      <m:t>∗</m:t>
                    </m:r>
                    <m:sSub>
                      <m:sSubPr>
                        <m:ctrlPr>
                          <a:rPr lang="en-US" b="0" i="1" dirty="0" smtClean="0">
                            <a:solidFill>
                              <a:schemeClr val="tx1"/>
                            </a:solidFill>
                            <a:latin typeface="Cambria Math" panose="02040503050406030204" pitchFamily="18" charset="0"/>
                          </a:rPr>
                        </m:ctrlPr>
                      </m:sSubPr>
                      <m:e>
                        <m:r>
                          <a:rPr lang="en-US" b="0" i="1" dirty="0" smtClean="0">
                            <a:solidFill>
                              <a:schemeClr val="tx1"/>
                            </a:solidFill>
                            <a:latin typeface="Cambria Math" panose="02040503050406030204" pitchFamily="18" charset="0"/>
                          </a:rPr>
                          <m:t>𝑤</m:t>
                        </m:r>
                      </m:e>
                      <m:sub>
                        <m:r>
                          <a:rPr lang="en-US" b="0" i="1" dirty="0" smtClean="0">
                            <a:solidFill>
                              <a:schemeClr val="tx1"/>
                            </a:solidFill>
                            <a:latin typeface="Cambria Math" panose="02040503050406030204" pitchFamily="18" charset="0"/>
                          </a:rPr>
                          <m:t>𝑖</m:t>
                        </m:r>
                      </m:sub>
                    </m:sSub>
                  </m:oMath>
                </a14:m>
                <a:endParaRPr lang="el-GR" dirty="0">
                  <a:solidFill>
                    <a:schemeClr val="tx1"/>
                  </a:solidFill>
                </a:endParaRPr>
              </a:p>
            </p:txBody>
          </p:sp>
        </mc:Choice>
        <mc:Fallback>
          <p:sp>
            <p:nvSpPr>
              <p:cNvPr id="2" name="TextBox 1">
                <a:extLst>
                  <a:ext uri="{FF2B5EF4-FFF2-40B4-BE49-F238E27FC236}">
                    <a16:creationId xmlns:a16="http://schemas.microsoft.com/office/drawing/2014/main" id="{9E53DB9F-7907-79F6-106A-A89CD8693AB3}"/>
                  </a:ext>
                </a:extLst>
              </p:cNvPr>
              <p:cNvSpPr txBox="1">
                <a:spLocks noRot="1" noChangeAspect="1" noMove="1" noResize="1" noEditPoints="1" noAdjustHandles="1" noChangeArrowheads="1" noChangeShapeType="1" noTextEdit="1"/>
              </p:cNvSpPr>
              <p:nvPr/>
            </p:nvSpPr>
            <p:spPr>
              <a:xfrm>
                <a:off x="5352087" y="1981556"/>
                <a:ext cx="3792290" cy="740652"/>
              </a:xfrm>
              <a:prstGeom prst="rect">
                <a:avLst/>
              </a:prstGeom>
              <a:blipFill>
                <a:blip r:embed="rId5"/>
                <a:stretch>
                  <a:fillRect l="-2090"/>
                </a:stretch>
              </a:blipFill>
            </p:spPr>
            <p:txBody>
              <a:bodyPr/>
              <a:lstStyle/>
              <a:p>
                <a:r>
                  <a:rPr lang="el-GR">
                    <a:noFill/>
                  </a:rPr>
                  <a:t> </a:t>
                </a:r>
              </a:p>
            </p:txBody>
          </p:sp>
        </mc:Fallback>
      </mc:AlternateContent>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FA14C116-FB16-7D3D-D3AF-89924A9C6E78}"/>
                  </a:ext>
                </a:extLst>
              </p:cNvPr>
              <p:cNvSpPr txBox="1"/>
              <p:nvPr/>
            </p:nvSpPr>
            <p:spPr>
              <a:xfrm>
                <a:off x="5486400" y="3797572"/>
                <a:ext cx="3924305" cy="740652"/>
              </a:xfrm>
              <a:prstGeom prst="rect">
                <a:avLst/>
              </a:prstGeom>
              <a:noFill/>
            </p:spPr>
            <p:txBody>
              <a:bodyPr wrap="square" rtlCol="0">
                <a:spAutoFit/>
              </a:bodyPr>
              <a:lstStyle/>
              <a:p>
                <a14:m>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𝑄</m:t>
                        </m:r>
                      </m:e>
                      <m:sub>
                        <m:r>
                          <a:rPr lang="en-US" b="0" i="1" smtClean="0">
                            <a:solidFill>
                              <a:schemeClr val="tx1"/>
                            </a:solidFill>
                            <a:latin typeface="Cambria Math" panose="02040503050406030204" pitchFamily="18" charset="0"/>
                          </a:rPr>
                          <m:t>1</m:t>
                        </m:r>
                      </m:sub>
                    </m:sSub>
                  </m:oMath>
                </a14:m>
                <a:r>
                  <a:rPr lang="en-US" dirty="0">
                    <a:solidFill>
                      <a:schemeClr val="tx1"/>
                    </a:solidFill>
                  </a:rPr>
                  <a:t>=</a:t>
                </a:r>
                <a14:m>
                  <m:oMath xmlns:m="http://schemas.openxmlformats.org/officeDocument/2006/math">
                    <m:sSub>
                      <m:sSubPr>
                        <m:ctrlPr>
                          <a:rPr lang="en-US" i="1" dirty="0" smtClean="0">
                            <a:solidFill>
                              <a:schemeClr val="tx1"/>
                            </a:solidFill>
                            <a:latin typeface="Cambria Math" panose="02040503050406030204" pitchFamily="18" charset="0"/>
                          </a:rPr>
                        </m:ctrlPr>
                      </m:sSubPr>
                      <m:e>
                        <m:r>
                          <a:rPr lang="en-US" b="0" i="1" dirty="0" smtClean="0">
                            <a:solidFill>
                              <a:schemeClr val="tx1"/>
                            </a:solidFill>
                            <a:latin typeface="Cambria Math" panose="02040503050406030204" pitchFamily="18" charset="0"/>
                          </a:rPr>
                          <m:t>𝐿</m:t>
                        </m:r>
                      </m:e>
                      <m:sub>
                        <m:r>
                          <a:rPr lang="en-US" b="0" i="1" dirty="0" smtClean="0">
                            <a:solidFill>
                              <a:schemeClr val="tx1"/>
                            </a:solidFill>
                            <a:latin typeface="Cambria Math" panose="02040503050406030204" pitchFamily="18" charset="0"/>
                          </a:rPr>
                          <m:t>𝑖</m:t>
                        </m:r>
                      </m:sub>
                    </m:sSub>
                    <m:r>
                      <a:rPr lang="en-US" b="0" i="1" dirty="0" smtClean="0">
                        <a:solidFill>
                          <a:schemeClr val="tx1"/>
                        </a:solidFill>
                        <a:latin typeface="Cambria Math" panose="02040503050406030204" pitchFamily="18" charset="0"/>
                      </a:rPr>
                      <m:t>+</m:t>
                    </m:r>
                    <m:f>
                      <m:fPr>
                        <m:ctrlPr>
                          <a:rPr lang="en-US" b="0" i="1" dirty="0" smtClean="0">
                            <a:solidFill>
                              <a:schemeClr val="tx1"/>
                            </a:solidFill>
                            <a:latin typeface="Cambria Math" panose="02040503050406030204" pitchFamily="18" charset="0"/>
                          </a:rPr>
                        </m:ctrlPr>
                      </m:fPr>
                      <m:num>
                        <m:f>
                          <m:fPr>
                            <m:ctrlPr>
                              <a:rPr lang="en-US" b="0"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𝑛</m:t>
                            </m:r>
                          </m:num>
                          <m:den>
                            <m:r>
                              <a:rPr lang="en-US" b="0" i="1" dirty="0" smtClean="0">
                                <a:solidFill>
                                  <a:schemeClr val="tx1"/>
                                </a:solidFill>
                                <a:latin typeface="Cambria Math" panose="02040503050406030204" pitchFamily="18" charset="0"/>
                              </a:rPr>
                              <m:t>4</m:t>
                            </m:r>
                          </m:den>
                        </m:f>
                        <m:r>
                          <a:rPr lang="en-US" b="0" i="1" dirty="0" smtClean="0">
                            <a:solidFill>
                              <a:schemeClr val="tx1"/>
                            </a:solidFill>
                            <a:latin typeface="Cambria Math" panose="02040503050406030204" pitchFamily="18" charset="0"/>
                          </a:rPr>
                          <m:t>−</m:t>
                        </m:r>
                        <m:sSub>
                          <m:sSubPr>
                            <m:ctrlPr>
                              <a:rPr lang="en-US" b="0" i="1" dirty="0" smtClean="0">
                                <a:solidFill>
                                  <a:schemeClr val="tx1"/>
                                </a:solidFill>
                                <a:latin typeface="Cambria Math" panose="02040503050406030204" pitchFamily="18" charset="0"/>
                              </a:rPr>
                            </m:ctrlPr>
                          </m:sSubPr>
                          <m:e>
                            <m:r>
                              <a:rPr lang="en-US" b="0" i="1" dirty="0" smtClean="0">
                                <a:solidFill>
                                  <a:schemeClr val="tx1"/>
                                </a:solidFill>
                                <a:latin typeface="Cambria Math" panose="02040503050406030204" pitchFamily="18" charset="0"/>
                              </a:rPr>
                              <m:t>𝐹</m:t>
                            </m:r>
                          </m:e>
                          <m:sub>
                            <m:r>
                              <a:rPr lang="en-US" b="0" i="1" dirty="0" smtClean="0">
                                <a:solidFill>
                                  <a:schemeClr val="tx1"/>
                                </a:solidFill>
                                <a:latin typeface="Cambria Math" panose="02040503050406030204" pitchFamily="18" charset="0"/>
                              </a:rPr>
                              <m:t>𝑖</m:t>
                            </m:r>
                            <m:r>
                              <a:rPr lang="en-US" b="0" i="1" dirty="0" smtClean="0">
                                <a:solidFill>
                                  <a:schemeClr val="tx1"/>
                                </a:solidFill>
                                <a:latin typeface="Cambria Math" panose="02040503050406030204" pitchFamily="18" charset="0"/>
                              </a:rPr>
                              <m:t>−1</m:t>
                            </m:r>
                          </m:sub>
                        </m:sSub>
                      </m:num>
                      <m:den>
                        <m:sSub>
                          <m:sSubPr>
                            <m:ctrlPr>
                              <a:rPr lang="en-US" b="0" i="1" dirty="0" smtClean="0">
                                <a:solidFill>
                                  <a:schemeClr val="tx1"/>
                                </a:solidFill>
                                <a:latin typeface="Cambria Math" panose="02040503050406030204" pitchFamily="18" charset="0"/>
                              </a:rPr>
                            </m:ctrlPr>
                          </m:sSubPr>
                          <m:e>
                            <m:r>
                              <a:rPr lang="en-US" b="0" i="1" dirty="0" smtClean="0">
                                <a:solidFill>
                                  <a:schemeClr val="tx1"/>
                                </a:solidFill>
                                <a:latin typeface="Cambria Math" panose="02040503050406030204" pitchFamily="18" charset="0"/>
                              </a:rPr>
                              <m:t>𝑓</m:t>
                            </m:r>
                          </m:e>
                          <m:sub>
                            <m:r>
                              <a:rPr lang="en-US" b="0" i="1" dirty="0" smtClean="0">
                                <a:solidFill>
                                  <a:schemeClr val="tx1"/>
                                </a:solidFill>
                                <a:latin typeface="Cambria Math" panose="02040503050406030204" pitchFamily="18" charset="0"/>
                              </a:rPr>
                              <m:t>𝑖</m:t>
                            </m:r>
                          </m:sub>
                        </m:sSub>
                      </m:den>
                    </m:f>
                    <m:r>
                      <a:rPr lang="en-US" b="0" i="1" dirty="0" smtClean="0">
                        <a:solidFill>
                          <a:schemeClr val="tx1"/>
                        </a:solidFill>
                        <a:latin typeface="Cambria Math" panose="02040503050406030204" pitchFamily="18" charset="0"/>
                      </a:rPr>
                      <m:t>∗</m:t>
                    </m:r>
                    <m:sSub>
                      <m:sSubPr>
                        <m:ctrlPr>
                          <a:rPr lang="en-US" b="0" i="1" dirty="0" smtClean="0">
                            <a:solidFill>
                              <a:schemeClr val="tx1"/>
                            </a:solidFill>
                            <a:latin typeface="Cambria Math" panose="02040503050406030204" pitchFamily="18" charset="0"/>
                          </a:rPr>
                        </m:ctrlPr>
                      </m:sSubPr>
                      <m:e>
                        <m:r>
                          <a:rPr lang="en-US" b="0" i="1" dirty="0" smtClean="0">
                            <a:solidFill>
                              <a:schemeClr val="tx1"/>
                            </a:solidFill>
                            <a:latin typeface="Cambria Math" panose="02040503050406030204" pitchFamily="18" charset="0"/>
                          </a:rPr>
                          <m:t>𝑤</m:t>
                        </m:r>
                      </m:e>
                      <m:sub>
                        <m:r>
                          <a:rPr lang="en-US" b="0" i="1" dirty="0" smtClean="0">
                            <a:solidFill>
                              <a:schemeClr val="tx1"/>
                            </a:solidFill>
                            <a:latin typeface="Cambria Math" panose="02040503050406030204" pitchFamily="18" charset="0"/>
                          </a:rPr>
                          <m:t>𝑖</m:t>
                        </m:r>
                      </m:sub>
                    </m:sSub>
                    <m:r>
                      <a:rPr lang="en-US" b="0" i="1" dirty="0" smtClean="0">
                        <a:solidFill>
                          <a:schemeClr val="tx1"/>
                        </a:solidFill>
                        <a:latin typeface="Cambria Math" panose="02040503050406030204" pitchFamily="18" charset="0"/>
                      </a:rPr>
                      <m:t>=387,5</m:t>
                    </m:r>
                  </m:oMath>
                </a14:m>
                <a:endParaRPr lang="el-GR" dirty="0">
                  <a:solidFill>
                    <a:schemeClr val="tx1"/>
                  </a:solidFill>
                </a:endParaRPr>
              </a:p>
            </p:txBody>
          </p:sp>
        </mc:Choice>
        <mc:Fallback>
          <p:sp>
            <p:nvSpPr>
              <p:cNvPr id="3" name="TextBox 2">
                <a:extLst>
                  <a:ext uri="{FF2B5EF4-FFF2-40B4-BE49-F238E27FC236}">
                    <a16:creationId xmlns:a16="http://schemas.microsoft.com/office/drawing/2014/main" id="{FA14C116-FB16-7D3D-D3AF-89924A9C6E78}"/>
                  </a:ext>
                </a:extLst>
              </p:cNvPr>
              <p:cNvSpPr txBox="1">
                <a:spLocks noRot="1" noChangeAspect="1" noMove="1" noResize="1" noEditPoints="1" noAdjustHandles="1" noChangeArrowheads="1" noChangeShapeType="1" noTextEdit="1"/>
              </p:cNvSpPr>
              <p:nvPr/>
            </p:nvSpPr>
            <p:spPr>
              <a:xfrm>
                <a:off x="5486400" y="3797572"/>
                <a:ext cx="3924305" cy="740652"/>
              </a:xfrm>
              <a:prstGeom prst="rect">
                <a:avLst/>
              </a:prstGeom>
              <a:blipFill>
                <a:blip r:embed="rId6"/>
                <a:stretch>
                  <a:fillRect/>
                </a:stretch>
              </a:blipFill>
            </p:spPr>
            <p:txBody>
              <a:bodyPr/>
              <a:lstStyle/>
              <a:p>
                <a:r>
                  <a:rPr lang="el-GR">
                    <a:noFill/>
                  </a:rPr>
                  <a:t> </a:t>
                </a:r>
              </a:p>
            </p:txBody>
          </p:sp>
        </mc:Fallback>
      </mc:AlternateContent>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7492C3F3-B0CC-2240-1E49-00B7C11986BB}"/>
                  </a:ext>
                </a:extLst>
              </p:cNvPr>
              <p:cNvSpPr txBox="1"/>
              <p:nvPr/>
            </p:nvSpPr>
            <p:spPr>
              <a:xfrm>
                <a:off x="5220072" y="4881669"/>
                <a:ext cx="3924305" cy="756041"/>
              </a:xfrm>
              <a:prstGeom prst="rect">
                <a:avLst/>
              </a:prstGeom>
              <a:noFill/>
            </p:spPr>
            <p:txBody>
              <a:bodyPr wrap="square" rtlCol="0">
                <a:spAutoFit/>
              </a:bodyPr>
              <a:lstStyle/>
              <a:p>
                <a14:m>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𝑄</m:t>
                        </m:r>
                      </m:e>
                      <m:sub>
                        <m:r>
                          <a:rPr lang="en-US" b="0" i="1" smtClean="0">
                            <a:solidFill>
                              <a:schemeClr val="tx1"/>
                            </a:solidFill>
                            <a:latin typeface="Cambria Math" panose="02040503050406030204" pitchFamily="18" charset="0"/>
                          </a:rPr>
                          <m:t>3</m:t>
                        </m:r>
                      </m:sub>
                    </m:sSub>
                  </m:oMath>
                </a14:m>
                <a:r>
                  <a:rPr lang="en-US" dirty="0">
                    <a:solidFill>
                      <a:schemeClr val="tx1"/>
                    </a:solidFill>
                  </a:rPr>
                  <a:t>=</a:t>
                </a:r>
                <a14:m>
                  <m:oMath xmlns:m="http://schemas.openxmlformats.org/officeDocument/2006/math">
                    <m:sSub>
                      <m:sSubPr>
                        <m:ctrlPr>
                          <a:rPr lang="en-US" i="1" dirty="0" smtClean="0">
                            <a:solidFill>
                              <a:schemeClr val="tx1"/>
                            </a:solidFill>
                            <a:latin typeface="Cambria Math" panose="02040503050406030204" pitchFamily="18" charset="0"/>
                          </a:rPr>
                        </m:ctrlPr>
                      </m:sSubPr>
                      <m:e>
                        <m:r>
                          <a:rPr lang="en-US" b="0" i="1" dirty="0" smtClean="0">
                            <a:solidFill>
                              <a:schemeClr val="tx1"/>
                            </a:solidFill>
                            <a:latin typeface="Cambria Math" panose="02040503050406030204" pitchFamily="18" charset="0"/>
                          </a:rPr>
                          <m:t>𝐿</m:t>
                        </m:r>
                      </m:e>
                      <m:sub>
                        <m:r>
                          <a:rPr lang="en-US" b="0" i="1" dirty="0" smtClean="0">
                            <a:solidFill>
                              <a:schemeClr val="tx1"/>
                            </a:solidFill>
                            <a:latin typeface="Cambria Math" panose="02040503050406030204" pitchFamily="18" charset="0"/>
                          </a:rPr>
                          <m:t>𝑖</m:t>
                        </m:r>
                      </m:sub>
                    </m:sSub>
                    <m:r>
                      <a:rPr lang="en-US" b="0" i="1" dirty="0" smtClean="0">
                        <a:solidFill>
                          <a:schemeClr val="tx1"/>
                        </a:solidFill>
                        <a:latin typeface="Cambria Math" panose="02040503050406030204" pitchFamily="18" charset="0"/>
                      </a:rPr>
                      <m:t>+</m:t>
                    </m:r>
                    <m:f>
                      <m:fPr>
                        <m:ctrlPr>
                          <a:rPr lang="en-US" b="0" i="1" dirty="0" smtClean="0">
                            <a:solidFill>
                              <a:schemeClr val="tx1"/>
                            </a:solidFill>
                            <a:latin typeface="Cambria Math" panose="02040503050406030204" pitchFamily="18" charset="0"/>
                          </a:rPr>
                        </m:ctrlPr>
                      </m:fPr>
                      <m:num>
                        <m:f>
                          <m:fPr>
                            <m:ctrlPr>
                              <a:rPr lang="en-US" b="0"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3</m:t>
                            </m:r>
                            <m:r>
                              <a:rPr lang="en-US" b="0" i="1" dirty="0" smtClean="0">
                                <a:solidFill>
                                  <a:schemeClr val="tx1"/>
                                </a:solidFill>
                                <a:latin typeface="Cambria Math" panose="02040503050406030204" pitchFamily="18" charset="0"/>
                              </a:rPr>
                              <m:t>𝑛</m:t>
                            </m:r>
                          </m:num>
                          <m:den>
                            <m:r>
                              <a:rPr lang="en-US" b="0" i="1" dirty="0" smtClean="0">
                                <a:solidFill>
                                  <a:schemeClr val="tx1"/>
                                </a:solidFill>
                                <a:latin typeface="Cambria Math" panose="02040503050406030204" pitchFamily="18" charset="0"/>
                              </a:rPr>
                              <m:t>4</m:t>
                            </m:r>
                          </m:den>
                        </m:f>
                        <m:r>
                          <a:rPr lang="en-US" b="0" i="1" dirty="0" smtClean="0">
                            <a:solidFill>
                              <a:schemeClr val="tx1"/>
                            </a:solidFill>
                            <a:latin typeface="Cambria Math" panose="02040503050406030204" pitchFamily="18" charset="0"/>
                          </a:rPr>
                          <m:t>−</m:t>
                        </m:r>
                        <m:sSub>
                          <m:sSubPr>
                            <m:ctrlPr>
                              <a:rPr lang="en-US" b="0" i="1" dirty="0" smtClean="0">
                                <a:solidFill>
                                  <a:schemeClr val="tx1"/>
                                </a:solidFill>
                                <a:latin typeface="Cambria Math" panose="02040503050406030204" pitchFamily="18" charset="0"/>
                              </a:rPr>
                            </m:ctrlPr>
                          </m:sSubPr>
                          <m:e>
                            <m:r>
                              <a:rPr lang="en-US" b="0" i="1" dirty="0" smtClean="0">
                                <a:solidFill>
                                  <a:schemeClr val="tx1"/>
                                </a:solidFill>
                                <a:latin typeface="Cambria Math" panose="02040503050406030204" pitchFamily="18" charset="0"/>
                              </a:rPr>
                              <m:t>𝐹</m:t>
                            </m:r>
                          </m:e>
                          <m:sub>
                            <m:r>
                              <a:rPr lang="en-US" b="0" i="1" dirty="0" smtClean="0">
                                <a:solidFill>
                                  <a:schemeClr val="tx1"/>
                                </a:solidFill>
                                <a:latin typeface="Cambria Math" panose="02040503050406030204" pitchFamily="18" charset="0"/>
                              </a:rPr>
                              <m:t>𝑖</m:t>
                            </m:r>
                            <m:r>
                              <a:rPr lang="en-US" b="0" i="1" dirty="0" smtClean="0">
                                <a:solidFill>
                                  <a:schemeClr val="tx1"/>
                                </a:solidFill>
                                <a:latin typeface="Cambria Math" panose="02040503050406030204" pitchFamily="18" charset="0"/>
                              </a:rPr>
                              <m:t>−1</m:t>
                            </m:r>
                          </m:sub>
                        </m:sSub>
                      </m:num>
                      <m:den>
                        <m:sSub>
                          <m:sSubPr>
                            <m:ctrlPr>
                              <a:rPr lang="en-US" b="0" i="1" dirty="0" smtClean="0">
                                <a:solidFill>
                                  <a:schemeClr val="tx1"/>
                                </a:solidFill>
                                <a:latin typeface="Cambria Math" panose="02040503050406030204" pitchFamily="18" charset="0"/>
                              </a:rPr>
                            </m:ctrlPr>
                          </m:sSubPr>
                          <m:e>
                            <m:r>
                              <a:rPr lang="en-US" b="0" i="1" dirty="0" smtClean="0">
                                <a:solidFill>
                                  <a:schemeClr val="tx1"/>
                                </a:solidFill>
                                <a:latin typeface="Cambria Math" panose="02040503050406030204" pitchFamily="18" charset="0"/>
                              </a:rPr>
                              <m:t>𝑓</m:t>
                            </m:r>
                          </m:e>
                          <m:sub>
                            <m:r>
                              <a:rPr lang="en-US" b="0" i="1" dirty="0" smtClean="0">
                                <a:solidFill>
                                  <a:schemeClr val="tx1"/>
                                </a:solidFill>
                                <a:latin typeface="Cambria Math" panose="02040503050406030204" pitchFamily="18" charset="0"/>
                              </a:rPr>
                              <m:t>𝑖</m:t>
                            </m:r>
                          </m:sub>
                        </m:sSub>
                      </m:den>
                    </m:f>
                    <m:r>
                      <a:rPr lang="en-US" b="0" i="1" dirty="0" smtClean="0">
                        <a:solidFill>
                          <a:schemeClr val="tx1"/>
                        </a:solidFill>
                        <a:latin typeface="Cambria Math" panose="02040503050406030204" pitchFamily="18" charset="0"/>
                      </a:rPr>
                      <m:t>∗</m:t>
                    </m:r>
                    <m:sSub>
                      <m:sSubPr>
                        <m:ctrlPr>
                          <a:rPr lang="en-US" b="0" i="1" dirty="0" smtClean="0">
                            <a:solidFill>
                              <a:schemeClr val="tx1"/>
                            </a:solidFill>
                            <a:latin typeface="Cambria Math" panose="02040503050406030204" pitchFamily="18" charset="0"/>
                          </a:rPr>
                        </m:ctrlPr>
                      </m:sSubPr>
                      <m:e>
                        <m:r>
                          <a:rPr lang="en-US" b="0" i="1" dirty="0" smtClean="0">
                            <a:solidFill>
                              <a:schemeClr val="tx1"/>
                            </a:solidFill>
                            <a:latin typeface="Cambria Math" panose="02040503050406030204" pitchFamily="18" charset="0"/>
                          </a:rPr>
                          <m:t>𝑤</m:t>
                        </m:r>
                      </m:e>
                      <m:sub>
                        <m:r>
                          <a:rPr lang="en-US" b="0" i="1" dirty="0" smtClean="0">
                            <a:solidFill>
                              <a:schemeClr val="tx1"/>
                            </a:solidFill>
                            <a:latin typeface="Cambria Math" panose="02040503050406030204" pitchFamily="18" charset="0"/>
                          </a:rPr>
                          <m:t>𝑖</m:t>
                        </m:r>
                      </m:sub>
                    </m:sSub>
                    <m:r>
                      <a:rPr lang="en-US" b="0" i="1" dirty="0" smtClean="0">
                        <a:solidFill>
                          <a:schemeClr val="tx1"/>
                        </a:solidFill>
                        <a:latin typeface="Cambria Math" panose="02040503050406030204" pitchFamily="18" charset="0"/>
                      </a:rPr>
                      <m:t>=561,9</m:t>
                    </m:r>
                  </m:oMath>
                </a14:m>
                <a:endParaRPr lang="el-GR" dirty="0">
                  <a:solidFill>
                    <a:schemeClr val="tx1"/>
                  </a:solidFill>
                </a:endParaRPr>
              </a:p>
            </p:txBody>
          </p:sp>
        </mc:Choice>
        <mc:Fallback>
          <p:sp>
            <p:nvSpPr>
              <p:cNvPr id="4" name="TextBox 3">
                <a:extLst>
                  <a:ext uri="{FF2B5EF4-FFF2-40B4-BE49-F238E27FC236}">
                    <a16:creationId xmlns:a16="http://schemas.microsoft.com/office/drawing/2014/main" id="{7492C3F3-B0CC-2240-1E49-00B7C11986BB}"/>
                  </a:ext>
                </a:extLst>
              </p:cNvPr>
              <p:cNvSpPr txBox="1">
                <a:spLocks noRot="1" noChangeAspect="1" noMove="1" noResize="1" noEditPoints="1" noAdjustHandles="1" noChangeArrowheads="1" noChangeShapeType="1" noTextEdit="1"/>
              </p:cNvSpPr>
              <p:nvPr/>
            </p:nvSpPr>
            <p:spPr>
              <a:xfrm>
                <a:off x="5220072" y="4881669"/>
                <a:ext cx="3924305" cy="756041"/>
              </a:xfrm>
              <a:prstGeom prst="rect">
                <a:avLst/>
              </a:prstGeom>
              <a:blipFill>
                <a:blip r:embed="rId7"/>
                <a:stretch>
                  <a:fillRect/>
                </a:stretch>
              </a:blipFill>
            </p:spPr>
            <p:txBody>
              <a:bodyPr/>
              <a:lstStyle/>
              <a:p>
                <a:r>
                  <a:rPr lang="el-GR">
                    <a:noFill/>
                  </a:rPr>
                  <a:t> </a:t>
                </a:r>
              </a:p>
            </p:txBody>
          </p:sp>
        </mc:Fallback>
      </mc:AlternateContent>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Text Box 1">
            <a:extLst>
              <a:ext uri="{FF2B5EF4-FFF2-40B4-BE49-F238E27FC236}">
                <a16:creationId xmlns:a16="http://schemas.microsoft.com/office/drawing/2014/main" id="{769ACBDC-91FB-CD24-174A-1688B74679F7}"/>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620417F3-F421-48FE-82A6-5C86CEB235A2}" type="slidenum">
              <a:rPr lang="el-GR" altLang="el-GR" sz="1400"/>
              <a:pPr algn="r" eaLnBrk="1" hangingPunct="1">
                <a:spcBef>
                  <a:spcPct val="0"/>
                </a:spcBef>
                <a:buClrTx/>
                <a:buFontTx/>
                <a:buNone/>
              </a:pPr>
              <a:t>17</a:t>
            </a:fld>
            <a:endParaRPr lang="el-GR" altLang="el-GR" sz="1400"/>
          </a:p>
        </p:txBody>
      </p:sp>
      <p:sp>
        <p:nvSpPr>
          <p:cNvPr id="39939" name="Text Box 2">
            <a:extLst>
              <a:ext uri="{FF2B5EF4-FFF2-40B4-BE49-F238E27FC236}">
                <a16:creationId xmlns:a16="http://schemas.microsoft.com/office/drawing/2014/main" id="{8E5BBEC4-0E90-2434-A6D3-281DAF5F146E}"/>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3600">
                <a:solidFill>
                  <a:srgbClr val="333399"/>
                </a:solidFill>
              </a:rPr>
              <a:t>Θηκόγραμμα (</a:t>
            </a:r>
            <a:r>
              <a:rPr lang="en-GB" altLang="el-GR" sz="3600">
                <a:solidFill>
                  <a:srgbClr val="333399"/>
                </a:solidFill>
              </a:rPr>
              <a:t>Box-plot)</a:t>
            </a:r>
          </a:p>
        </p:txBody>
      </p:sp>
      <p:sp>
        <p:nvSpPr>
          <p:cNvPr id="39940" name="Line 3">
            <a:extLst>
              <a:ext uri="{FF2B5EF4-FFF2-40B4-BE49-F238E27FC236}">
                <a16:creationId xmlns:a16="http://schemas.microsoft.com/office/drawing/2014/main" id="{EBE3AE80-8D1A-7E62-414A-207DD4E73D2A}"/>
              </a:ext>
            </a:extLst>
          </p:cNvPr>
          <p:cNvSpPr>
            <a:spLocks noChangeShapeType="1"/>
          </p:cNvSpPr>
          <p:nvPr/>
        </p:nvSpPr>
        <p:spPr bwMode="auto">
          <a:xfrm>
            <a:off x="900113" y="5516563"/>
            <a:ext cx="7488237" cy="1587"/>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39941" name="Line 4">
            <a:extLst>
              <a:ext uri="{FF2B5EF4-FFF2-40B4-BE49-F238E27FC236}">
                <a16:creationId xmlns:a16="http://schemas.microsoft.com/office/drawing/2014/main" id="{1CADFF67-475A-3E51-53AD-1187D0AAAA8B}"/>
              </a:ext>
            </a:extLst>
          </p:cNvPr>
          <p:cNvSpPr>
            <a:spLocks noChangeShapeType="1"/>
          </p:cNvSpPr>
          <p:nvPr/>
        </p:nvSpPr>
        <p:spPr bwMode="auto">
          <a:xfrm>
            <a:off x="1187450" y="5445125"/>
            <a:ext cx="1588" cy="144463"/>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39942" name="Line 5">
            <a:extLst>
              <a:ext uri="{FF2B5EF4-FFF2-40B4-BE49-F238E27FC236}">
                <a16:creationId xmlns:a16="http://schemas.microsoft.com/office/drawing/2014/main" id="{8D41DCC7-FEA5-1E12-E00B-F64BBA5AD9B0}"/>
              </a:ext>
            </a:extLst>
          </p:cNvPr>
          <p:cNvSpPr>
            <a:spLocks noChangeShapeType="1"/>
          </p:cNvSpPr>
          <p:nvPr/>
        </p:nvSpPr>
        <p:spPr bwMode="auto">
          <a:xfrm>
            <a:off x="1763713" y="5445125"/>
            <a:ext cx="1587" cy="144463"/>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39943" name="Line 6">
            <a:extLst>
              <a:ext uri="{FF2B5EF4-FFF2-40B4-BE49-F238E27FC236}">
                <a16:creationId xmlns:a16="http://schemas.microsoft.com/office/drawing/2014/main" id="{427E8E8E-4F79-C77F-6170-628EF1505B02}"/>
              </a:ext>
            </a:extLst>
          </p:cNvPr>
          <p:cNvSpPr>
            <a:spLocks noChangeShapeType="1"/>
          </p:cNvSpPr>
          <p:nvPr/>
        </p:nvSpPr>
        <p:spPr bwMode="auto">
          <a:xfrm>
            <a:off x="2268538" y="5445125"/>
            <a:ext cx="1587" cy="2159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39944" name="Line 7">
            <a:extLst>
              <a:ext uri="{FF2B5EF4-FFF2-40B4-BE49-F238E27FC236}">
                <a16:creationId xmlns:a16="http://schemas.microsoft.com/office/drawing/2014/main" id="{99E837D2-A17D-659B-5A5B-EC99B1558C9C}"/>
              </a:ext>
            </a:extLst>
          </p:cNvPr>
          <p:cNvSpPr>
            <a:spLocks noChangeShapeType="1"/>
          </p:cNvSpPr>
          <p:nvPr/>
        </p:nvSpPr>
        <p:spPr bwMode="auto">
          <a:xfrm>
            <a:off x="2771775" y="5445125"/>
            <a:ext cx="1588" cy="2159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39945" name="Line 8">
            <a:extLst>
              <a:ext uri="{FF2B5EF4-FFF2-40B4-BE49-F238E27FC236}">
                <a16:creationId xmlns:a16="http://schemas.microsoft.com/office/drawing/2014/main" id="{28039CE8-53BB-272A-17CA-C314B9674743}"/>
              </a:ext>
            </a:extLst>
          </p:cNvPr>
          <p:cNvSpPr>
            <a:spLocks noChangeShapeType="1"/>
          </p:cNvSpPr>
          <p:nvPr/>
        </p:nvSpPr>
        <p:spPr bwMode="auto">
          <a:xfrm>
            <a:off x="3276600" y="5445125"/>
            <a:ext cx="1588" cy="288925"/>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39946" name="Line 9">
            <a:extLst>
              <a:ext uri="{FF2B5EF4-FFF2-40B4-BE49-F238E27FC236}">
                <a16:creationId xmlns:a16="http://schemas.microsoft.com/office/drawing/2014/main" id="{B17A9FFF-C5E3-4E09-5EC1-B459C8CC7CAF}"/>
              </a:ext>
            </a:extLst>
          </p:cNvPr>
          <p:cNvSpPr>
            <a:spLocks noChangeShapeType="1"/>
          </p:cNvSpPr>
          <p:nvPr/>
        </p:nvSpPr>
        <p:spPr bwMode="auto">
          <a:xfrm>
            <a:off x="3779838" y="5445125"/>
            <a:ext cx="1587" cy="144463"/>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39947" name="Line 10">
            <a:extLst>
              <a:ext uri="{FF2B5EF4-FFF2-40B4-BE49-F238E27FC236}">
                <a16:creationId xmlns:a16="http://schemas.microsoft.com/office/drawing/2014/main" id="{6B70CEAA-AB6D-1042-94D4-5BED563C95A5}"/>
              </a:ext>
            </a:extLst>
          </p:cNvPr>
          <p:cNvSpPr>
            <a:spLocks noChangeShapeType="1"/>
          </p:cNvSpPr>
          <p:nvPr/>
        </p:nvSpPr>
        <p:spPr bwMode="auto">
          <a:xfrm>
            <a:off x="4284663" y="5445125"/>
            <a:ext cx="1587" cy="144463"/>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39948" name="Line 11">
            <a:extLst>
              <a:ext uri="{FF2B5EF4-FFF2-40B4-BE49-F238E27FC236}">
                <a16:creationId xmlns:a16="http://schemas.microsoft.com/office/drawing/2014/main" id="{779CD60D-27F7-0453-D2AB-0492FC0421D6}"/>
              </a:ext>
            </a:extLst>
          </p:cNvPr>
          <p:cNvSpPr>
            <a:spLocks noChangeShapeType="1"/>
          </p:cNvSpPr>
          <p:nvPr/>
        </p:nvSpPr>
        <p:spPr bwMode="auto">
          <a:xfrm>
            <a:off x="4787900" y="5445125"/>
            <a:ext cx="1588" cy="2159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39949" name="Line 12">
            <a:extLst>
              <a:ext uri="{FF2B5EF4-FFF2-40B4-BE49-F238E27FC236}">
                <a16:creationId xmlns:a16="http://schemas.microsoft.com/office/drawing/2014/main" id="{302FD0EC-1D60-A089-71AE-4635E5AF2F06}"/>
              </a:ext>
            </a:extLst>
          </p:cNvPr>
          <p:cNvSpPr>
            <a:spLocks noChangeShapeType="1"/>
          </p:cNvSpPr>
          <p:nvPr/>
        </p:nvSpPr>
        <p:spPr bwMode="auto">
          <a:xfrm>
            <a:off x="5292725" y="5445125"/>
            <a:ext cx="1588" cy="144463"/>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39950" name="Line 13">
            <a:extLst>
              <a:ext uri="{FF2B5EF4-FFF2-40B4-BE49-F238E27FC236}">
                <a16:creationId xmlns:a16="http://schemas.microsoft.com/office/drawing/2014/main" id="{5E32755F-FE26-7FB3-E7ED-F127329BD8FF}"/>
              </a:ext>
            </a:extLst>
          </p:cNvPr>
          <p:cNvSpPr>
            <a:spLocks noChangeShapeType="1"/>
          </p:cNvSpPr>
          <p:nvPr/>
        </p:nvSpPr>
        <p:spPr bwMode="auto">
          <a:xfrm>
            <a:off x="5795963" y="5445125"/>
            <a:ext cx="1587" cy="144463"/>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39951" name="Line 14">
            <a:extLst>
              <a:ext uri="{FF2B5EF4-FFF2-40B4-BE49-F238E27FC236}">
                <a16:creationId xmlns:a16="http://schemas.microsoft.com/office/drawing/2014/main" id="{5B80FE14-69C4-4D96-AF99-D960725CBD3E}"/>
              </a:ext>
            </a:extLst>
          </p:cNvPr>
          <p:cNvSpPr>
            <a:spLocks noChangeShapeType="1"/>
          </p:cNvSpPr>
          <p:nvPr/>
        </p:nvSpPr>
        <p:spPr bwMode="auto">
          <a:xfrm>
            <a:off x="6300788" y="5445125"/>
            <a:ext cx="1587" cy="2159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39952" name="Line 15">
            <a:extLst>
              <a:ext uri="{FF2B5EF4-FFF2-40B4-BE49-F238E27FC236}">
                <a16:creationId xmlns:a16="http://schemas.microsoft.com/office/drawing/2014/main" id="{A6A72976-79FE-969D-720D-25FC174D960A}"/>
              </a:ext>
            </a:extLst>
          </p:cNvPr>
          <p:cNvSpPr>
            <a:spLocks noChangeShapeType="1"/>
          </p:cNvSpPr>
          <p:nvPr/>
        </p:nvSpPr>
        <p:spPr bwMode="auto">
          <a:xfrm>
            <a:off x="6732588" y="5445125"/>
            <a:ext cx="1587" cy="2159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39953" name="Line 16">
            <a:extLst>
              <a:ext uri="{FF2B5EF4-FFF2-40B4-BE49-F238E27FC236}">
                <a16:creationId xmlns:a16="http://schemas.microsoft.com/office/drawing/2014/main" id="{ECEAF4BD-4144-C402-ED2D-3B32BBCC08FF}"/>
              </a:ext>
            </a:extLst>
          </p:cNvPr>
          <p:cNvSpPr>
            <a:spLocks noChangeShapeType="1"/>
          </p:cNvSpPr>
          <p:nvPr/>
        </p:nvSpPr>
        <p:spPr bwMode="auto">
          <a:xfrm>
            <a:off x="7235825" y="5373688"/>
            <a:ext cx="1588" cy="2159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39954" name="Line 17">
            <a:extLst>
              <a:ext uri="{FF2B5EF4-FFF2-40B4-BE49-F238E27FC236}">
                <a16:creationId xmlns:a16="http://schemas.microsoft.com/office/drawing/2014/main" id="{9ACD3421-B2BF-8081-4FF5-E6CE9363B364}"/>
              </a:ext>
            </a:extLst>
          </p:cNvPr>
          <p:cNvSpPr>
            <a:spLocks noChangeShapeType="1"/>
          </p:cNvSpPr>
          <p:nvPr/>
        </p:nvSpPr>
        <p:spPr bwMode="auto">
          <a:xfrm>
            <a:off x="7740650" y="5445125"/>
            <a:ext cx="1588" cy="2159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39955" name="Line 18">
            <a:extLst>
              <a:ext uri="{FF2B5EF4-FFF2-40B4-BE49-F238E27FC236}">
                <a16:creationId xmlns:a16="http://schemas.microsoft.com/office/drawing/2014/main" id="{29C3BE45-CA64-7A05-BA24-18A7A1471445}"/>
              </a:ext>
            </a:extLst>
          </p:cNvPr>
          <p:cNvSpPr>
            <a:spLocks noChangeShapeType="1"/>
          </p:cNvSpPr>
          <p:nvPr/>
        </p:nvSpPr>
        <p:spPr bwMode="auto">
          <a:xfrm>
            <a:off x="8243888" y="5373688"/>
            <a:ext cx="1587" cy="2159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39956" name="Text Box 19">
            <a:extLst>
              <a:ext uri="{FF2B5EF4-FFF2-40B4-BE49-F238E27FC236}">
                <a16:creationId xmlns:a16="http://schemas.microsoft.com/office/drawing/2014/main" id="{3200E777-79D6-D9D6-9815-AF4B80AC3E2E}"/>
              </a:ext>
            </a:extLst>
          </p:cNvPr>
          <p:cNvSpPr txBox="1">
            <a:spLocks noChangeArrowheads="1"/>
          </p:cNvSpPr>
          <p:nvPr/>
        </p:nvSpPr>
        <p:spPr bwMode="auto">
          <a:xfrm>
            <a:off x="900113" y="5661025"/>
            <a:ext cx="576262"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ts val="1125"/>
              </a:spcBef>
              <a:buClrTx/>
              <a:buFontTx/>
              <a:buNone/>
            </a:pPr>
            <a:r>
              <a:rPr lang="en-GB" altLang="el-GR" sz="1800"/>
              <a:t>150</a:t>
            </a:r>
          </a:p>
        </p:txBody>
      </p:sp>
      <p:sp>
        <p:nvSpPr>
          <p:cNvPr id="39957" name="Text Box 20">
            <a:extLst>
              <a:ext uri="{FF2B5EF4-FFF2-40B4-BE49-F238E27FC236}">
                <a16:creationId xmlns:a16="http://schemas.microsoft.com/office/drawing/2014/main" id="{E1E1AF93-CA8C-4CAA-077C-6EE98E2D9985}"/>
              </a:ext>
            </a:extLst>
          </p:cNvPr>
          <p:cNvSpPr txBox="1">
            <a:spLocks noChangeArrowheads="1"/>
          </p:cNvSpPr>
          <p:nvPr/>
        </p:nvSpPr>
        <p:spPr bwMode="auto">
          <a:xfrm>
            <a:off x="2484438" y="5661025"/>
            <a:ext cx="576262"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ts val="1125"/>
              </a:spcBef>
              <a:buClrTx/>
              <a:buFontTx/>
              <a:buNone/>
            </a:pPr>
            <a:r>
              <a:rPr lang="en-GB" altLang="el-GR" sz="1800"/>
              <a:t>300</a:t>
            </a:r>
          </a:p>
        </p:txBody>
      </p:sp>
      <p:sp>
        <p:nvSpPr>
          <p:cNvPr id="39958" name="Rectangle 21">
            <a:extLst>
              <a:ext uri="{FF2B5EF4-FFF2-40B4-BE49-F238E27FC236}">
                <a16:creationId xmlns:a16="http://schemas.microsoft.com/office/drawing/2014/main" id="{BA064087-1539-3E34-C1B5-F43835668639}"/>
              </a:ext>
            </a:extLst>
          </p:cNvPr>
          <p:cNvSpPr>
            <a:spLocks noChangeArrowheads="1"/>
          </p:cNvSpPr>
          <p:nvPr/>
        </p:nvSpPr>
        <p:spPr bwMode="auto">
          <a:xfrm>
            <a:off x="3635375" y="4797425"/>
            <a:ext cx="1800225" cy="576263"/>
          </a:xfrm>
          <a:prstGeom prst="rect">
            <a:avLst/>
          </a:prstGeom>
          <a:solidFill>
            <a:srgbClr val="00E4A8"/>
          </a:solidFill>
          <a:ln w="9360">
            <a:solidFill>
              <a:srgbClr val="0000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39959" name="Text Box 22">
            <a:extLst>
              <a:ext uri="{FF2B5EF4-FFF2-40B4-BE49-F238E27FC236}">
                <a16:creationId xmlns:a16="http://schemas.microsoft.com/office/drawing/2014/main" id="{3E0E0B0F-3E1D-F2BC-4785-EAD46F1744D7}"/>
              </a:ext>
            </a:extLst>
          </p:cNvPr>
          <p:cNvSpPr txBox="1">
            <a:spLocks noChangeArrowheads="1"/>
          </p:cNvSpPr>
          <p:nvPr/>
        </p:nvSpPr>
        <p:spPr bwMode="auto">
          <a:xfrm>
            <a:off x="5003800" y="5661025"/>
            <a:ext cx="57626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ts val="1125"/>
              </a:spcBef>
              <a:buClrTx/>
              <a:buFontTx/>
              <a:buNone/>
            </a:pPr>
            <a:r>
              <a:rPr lang="en-GB" altLang="el-GR" sz="1800"/>
              <a:t>550</a:t>
            </a:r>
          </a:p>
        </p:txBody>
      </p:sp>
      <p:sp>
        <p:nvSpPr>
          <p:cNvPr id="39960" name="Text Box 23">
            <a:extLst>
              <a:ext uri="{FF2B5EF4-FFF2-40B4-BE49-F238E27FC236}">
                <a16:creationId xmlns:a16="http://schemas.microsoft.com/office/drawing/2014/main" id="{D5330AC1-F613-AEFB-EEDC-2E2A3C919F32}"/>
              </a:ext>
            </a:extLst>
          </p:cNvPr>
          <p:cNvSpPr txBox="1">
            <a:spLocks noChangeArrowheads="1"/>
          </p:cNvSpPr>
          <p:nvPr/>
        </p:nvSpPr>
        <p:spPr bwMode="auto">
          <a:xfrm>
            <a:off x="5580063" y="5661025"/>
            <a:ext cx="576262"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ts val="1125"/>
              </a:spcBef>
              <a:buClrTx/>
              <a:buFontTx/>
              <a:buNone/>
            </a:pPr>
            <a:r>
              <a:rPr lang="en-GB" altLang="el-GR" sz="1800"/>
              <a:t>600</a:t>
            </a:r>
          </a:p>
        </p:txBody>
      </p:sp>
      <p:sp>
        <p:nvSpPr>
          <p:cNvPr id="39961" name="Text Box 24">
            <a:extLst>
              <a:ext uri="{FF2B5EF4-FFF2-40B4-BE49-F238E27FC236}">
                <a16:creationId xmlns:a16="http://schemas.microsoft.com/office/drawing/2014/main" id="{B6A373EE-D9A9-3E03-C23F-9DCAE44DE725}"/>
              </a:ext>
            </a:extLst>
          </p:cNvPr>
          <p:cNvSpPr txBox="1">
            <a:spLocks noChangeArrowheads="1"/>
          </p:cNvSpPr>
          <p:nvPr/>
        </p:nvSpPr>
        <p:spPr bwMode="auto">
          <a:xfrm>
            <a:off x="3492500" y="5661025"/>
            <a:ext cx="57626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ts val="1125"/>
              </a:spcBef>
              <a:buClrTx/>
              <a:buFontTx/>
              <a:buNone/>
            </a:pPr>
            <a:r>
              <a:rPr lang="en-GB" altLang="el-GR" sz="1800"/>
              <a:t>400</a:t>
            </a:r>
          </a:p>
        </p:txBody>
      </p:sp>
      <p:sp>
        <p:nvSpPr>
          <p:cNvPr id="39962" name="Text Box 25">
            <a:extLst>
              <a:ext uri="{FF2B5EF4-FFF2-40B4-BE49-F238E27FC236}">
                <a16:creationId xmlns:a16="http://schemas.microsoft.com/office/drawing/2014/main" id="{DE5F76C7-525B-3854-E5DF-7DDB881EE7B6}"/>
              </a:ext>
            </a:extLst>
          </p:cNvPr>
          <p:cNvSpPr txBox="1">
            <a:spLocks noChangeArrowheads="1"/>
          </p:cNvSpPr>
          <p:nvPr/>
        </p:nvSpPr>
        <p:spPr bwMode="auto">
          <a:xfrm>
            <a:off x="7956550" y="5661025"/>
            <a:ext cx="57626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ts val="1125"/>
              </a:spcBef>
              <a:buClrTx/>
              <a:buFontTx/>
              <a:buNone/>
            </a:pPr>
            <a:r>
              <a:rPr lang="en-GB" altLang="el-GR" sz="1800"/>
              <a:t>850</a:t>
            </a:r>
          </a:p>
        </p:txBody>
      </p:sp>
      <p:sp>
        <p:nvSpPr>
          <p:cNvPr id="39963" name="Line 26">
            <a:extLst>
              <a:ext uri="{FF2B5EF4-FFF2-40B4-BE49-F238E27FC236}">
                <a16:creationId xmlns:a16="http://schemas.microsoft.com/office/drawing/2014/main" id="{747B250B-5C78-980C-CFD2-AD52BAD09F07}"/>
              </a:ext>
            </a:extLst>
          </p:cNvPr>
          <p:cNvSpPr>
            <a:spLocks noChangeShapeType="1"/>
          </p:cNvSpPr>
          <p:nvPr/>
        </p:nvSpPr>
        <p:spPr bwMode="auto">
          <a:xfrm flipH="1">
            <a:off x="1185863" y="5084763"/>
            <a:ext cx="2451100" cy="1587"/>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39964" name="Line 27">
            <a:extLst>
              <a:ext uri="{FF2B5EF4-FFF2-40B4-BE49-F238E27FC236}">
                <a16:creationId xmlns:a16="http://schemas.microsoft.com/office/drawing/2014/main" id="{2DA6F845-4597-6B2F-DB6C-932F794D7C9E}"/>
              </a:ext>
            </a:extLst>
          </p:cNvPr>
          <p:cNvSpPr>
            <a:spLocks noChangeShapeType="1"/>
          </p:cNvSpPr>
          <p:nvPr/>
        </p:nvSpPr>
        <p:spPr bwMode="auto">
          <a:xfrm>
            <a:off x="1187450" y="5013325"/>
            <a:ext cx="1588" cy="2159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39965" name="Line 28">
            <a:extLst>
              <a:ext uri="{FF2B5EF4-FFF2-40B4-BE49-F238E27FC236}">
                <a16:creationId xmlns:a16="http://schemas.microsoft.com/office/drawing/2014/main" id="{370AD031-5DA4-9485-E5DE-06334FD73746}"/>
              </a:ext>
            </a:extLst>
          </p:cNvPr>
          <p:cNvSpPr>
            <a:spLocks noChangeShapeType="1"/>
          </p:cNvSpPr>
          <p:nvPr/>
        </p:nvSpPr>
        <p:spPr bwMode="auto">
          <a:xfrm>
            <a:off x="5435600" y="5084763"/>
            <a:ext cx="2520950" cy="1587"/>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39966" name="Line 29">
            <a:extLst>
              <a:ext uri="{FF2B5EF4-FFF2-40B4-BE49-F238E27FC236}">
                <a16:creationId xmlns:a16="http://schemas.microsoft.com/office/drawing/2014/main" id="{BB7F667F-D9B7-4371-EB96-0345EC8D0D43}"/>
              </a:ext>
            </a:extLst>
          </p:cNvPr>
          <p:cNvSpPr>
            <a:spLocks noChangeShapeType="1"/>
          </p:cNvSpPr>
          <p:nvPr/>
        </p:nvSpPr>
        <p:spPr bwMode="auto">
          <a:xfrm>
            <a:off x="7956550" y="4941888"/>
            <a:ext cx="1588" cy="288925"/>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39967" name="Oval 30">
            <a:extLst>
              <a:ext uri="{FF2B5EF4-FFF2-40B4-BE49-F238E27FC236}">
                <a16:creationId xmlns:a16="http://schemas.microsoft.com/office/drawing/2014/main" id="{EB91BD1C-52DD-6E1A-DE24-63BA49F8E1A1}"/>
              </a:ext>
            </a:extLst>
          </p:cNvPr>
          <p:cNvSpPr>
            <a:spLocks noChangeArrowheads="1"/>
          </p:cNvSpPr>
          <p:nvPr/>
        </p:nvSpPr>
        <p:spPr bwMode="auto">
          <a:xfrm>
            <a:off x="8172450" y="5013325"/>
            <a:ext cx="142875" cy="144463"/>
          </a:xfrm>
          <a:prstGeom prst="ellipse">
            <a:avLst/>
          </a:prstGeom>
          <a:solidFill>
            <a:srgbClr val="00E4A8"/>
          </a:solidFill>
          <a:ln w="9360">
            <a:solidFill>
              <a:srgbClr val="0000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39968" name="Line 31">
            <a:extLst>
              <a:ext uri="{FF2B5EF4-FFF2-40B4-BE49-F238E27FC236}">
                <a16:creationId xmlns:a16="http://schemas.microsoft.com/office/drawing/2014/main" id="{89FF2513-2CF3-816B-320E-5B3083C72059}"/>
              </a:ext>
            </a:extLst>
          </p:cNvPr>
          <p:cNvSpPr>
            <a:spLocks noChangeShapeType="1"/>
          </p:cNvSpPr>
          <p:nvPr/>
        </p:nvSpPr>
        <p:spPr bwMode="auto">
          <a:xfrm flipV="1">
            <a:off x="4427538" y="4795838"/>
            <a:ext cx="1587" cy="579437"/>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39969" name="Text Box 32">
            <a:extLst>
              <a:ext uri="{FF2B5EF4-FFF2-40B4-BE49-F238E27FC236}">
                <a16:creationId xmlns:a16="http://schemas.microsoft.com/office/drawing/2014/main" id="{39326966-7BF6-D168-3DB1-E24B3D32F045}"/>
              </a:ext>
            </a:extLst>
          </p:cNvPr>
          <p:cNvSpPr txBox="1">
            <a:spLocks noChangeArrowheads="1"/>
          </p:cNvSpPr>
          <p:nvPr/>
        </p:nvSpPr>
        <p:spPr bwMode="auto">
          <a:xfrm>
            <a:off x="3995738" y="5661025"/>
            <a:ext cx="576262"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ts val="1125"/>
              </a:spcBef>
              <a:buClrTx/>
              <a:buFontTx/>
              <a:buNone/>
            </a:pPr>
            <a:r>
              <a:rPr lang="en-GB" altLang="el-GR" sz="1800"/>
              <a:t>450</a:t>
            </a:r>
          </a:p>
        </p:txBody>
      </p:sp>
      <p:sp>
        <p:nvSpPr>
          <p:cNvPr id="39970" name="Text Box 33">
            <a:extLst>
              <a:ext uri="{FF2B5EF4-FFF2-40B4-BE49-F238E27FC236}">
                <a16:creationId xmlns:a16="http://schemas.microsoft.com/office/drawing/2014/main" id="{7219D10E-9CA8-1FBD-B84C-C5B3BA17404B}"/>
              </a:ext>
            </a:extLst>
          </p:cNvPr>
          <p:cNvSpPr txBox="1">
            <a:spLocks noChangeArrowheads="1"/>
          </p:cNvSpPr>
          <p:nvPr/>
        </p:nvSpPr>
        <p:spPr bwMode="auto">
          <a:xfrm>
            <a:off x="971550" y="2205038"/>
            <a:ext cx="7345363" cy="243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ts val="1375"/>
              </a:spcBef>
              <a:buClrTx/>
              <a:buFontTx/>
              <a:buNone/>
            </a:pPr>
            <a:r>
              <a:rPr lang="el-GR" altLang="el-GR" sz="2200"/>
              <a:t>Το μεσαίο 50% των εργαζομένων στην </a:t>
            </a:r>
            <a:r>
              <a:rPr lang="en-GB" altLang="el-GR" sz="2200"/>
              <a:t>k-textile </a:t>
            </a:r>
            <a:r>
              <a:rPr lang="el-GR" altLang="el-GR" sz="2200"/>
              <a:t>κερδίζει από 388 μέχρι 562 ευρώ την εβδομάδα. Υπάρχει μία ακραία τιμή (</a:t>
            </a:r>
            <a:r>
              <a:rPr lang="en-GB" altLang="el-GR" sz="2200"/>
              <a:t>outlier), </a:t>
            </a:r>
            <a:r>
              <a:rPr lang="el-GR" altLang="el-GR" sz="2200"/>
              <a:t>ένας εργαζόμενος ο οποίος κερδίζει 850€ την εβδομάδα.</a:t>
            </a:r>
            <a:r>
              <a:rPr lang="en-GB" altLang="el-GR" sz="2200"/>
              <a:t> </a:t>
            </a:r>
            <a:r>
              <a:rPr lang="el-GR" altLang="el-GR" sz="2200"/>
              <a:t>Το 25% των πιο χαμηλόμησθων εργαζομένων κερδίζει από 150-388€ εβδομαδιαίως.</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Text Box 1">
            <a:extLst>
              <a:ext uri="{FF2B5EF4-FFF2-40B4-BE49-F238E27FC236}">
                <a16:creationId xmlns:a16="http://schemas.microsoft.com/office/drawing/2014/main" id="{C5EE07D9-C0F1-E269-658A-7C8F0D4DEE21}"/>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BF026D86-ED2F-4446-B4C6-74DEE20C40C4}" type="slidenum">
              <a:rPr lang="el-GR" altLang="el-GR" sz="1400"/>
              <a:pPr algn="r" eaLnBrk="1" hangingPunct="1">
                <a:spcBef>
                  <a:spcPct val="0"/>
                </a:spcBef>
                <a:buClrTx/>
                <a:buFontTx/>
                <a:buNone/>
              </a:pPr>
              <a:t>18</a:t>
            </a:fld>
            <a:endParaRPr lang="el-GR" altLang="el-GR" sz="1400"/>
          </a:p>
        </p:txBody>
      </p:sp>
      <p:sp>
        <p:nvSpPr>
          <p:cNvPr id="41987" name="Text Box 2">
            <a:extLst>
              <a:ext uri="{FF2B5EF4-FFF2-40B4-BE49-F238E27FC236}">
                <a16:creationId xmlns:a16="http://schemas.microsoft.com/office/drawing/2014/main" id="{19E66672-8504-89C0-2411-68C1E0F1E78A}"/>
              </a:ext>
            </a:extLst>
          </p:cNvPr>
          <p:cNvSpPr txBox="1">
            <a:spLocks noChangeArrowheads="1"/>
          </p:cNvSpPr>
          <p:nvPr/>
        </p:nvSpPr>
        <p:spPr bwMode="auto">
          <a:xfrm>
            <a:off x="1150938" y="174625"/>
            <a:ext cx="7793037"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ctr" eaLnBrk="1" hangingPunct="1">
              <a:spcBef>
                <a:spcPct val="0"/>
              </a:spcBef>
              <a:buClrTx/>
              <a:buFontTx/>
              <a:buNone/>
            </a:pPr>
            <a:r>
              <a:rPr lang="el-GR" altLang="el-GR" sz="2800">
                <a:solidFill>
                  <a:srgbClr val="333399"/>
                </a:solidFill>
              </a:rPr>
              <a:t>Κανονική Κατανομή.</a:t>
            </a:r>
            <a:r>
              <a:rPr lang="el-GR" altLang="el-GR">
                <a:solidFill>
                  <a:srgbClr val="333399"/>
                </a:solidFill>
              </a:rPr>
              <a:t> </a:t>
            </a:r>
            <a:br>
              <a:rPr lang="el-GR" altLang="el-GR">
                <a:solidFill>
                  <a:srgbClr val="333399"/>
                </a:solidFill>
              </a:rPr>
            </a:br>
            <a:r>
              <a:rPr lang="el-GR" altLang="el-GR" sz="2200">
                <a:solidFill>
                  <a:srgbClr val="333399"/>
                </a:solidFill>
              </a:rPr>
              <a:t>Υπολογισμός περιοχής  (α) πάνω (ή (β) κάτω) από μια τιμή (γ) μεταξύ δύο τιμών όταν οι τιμές βρίσκονται εκατέρωθεν του αριθμητικού μέσου</a:t>
            </a:r>
          </a:p>
        </p:txBody>
      </p:sp>
      <p:sp>
        <p:nvSpPr>
          <p:cNvPr id="41988" name="Text Box 3">
            <a:extLst>
              <a:ext uri="{FF2B5EF4-FFF2-40B4-BE49-F238E27FC236}">
                <a16:creationId xmlns:a16="http://schemas.microsoft.com/office/drawing/2014/main" id="{B041EFFF-0C8C-1034-20AA-C515826720E2}"/>
              </a:ext>
            </a:extLst>
          </p:cNvPr>
          <p:cNvSpPr txBox="1">
            <a:spLocks noChangeArrowheads="1"/>
          </p:cNvSpPr>
          <p:nvPr/>
        </p:nvSpPr>
        <p:spPr bwMode="auto">
          <a:xfrm>
            <a:off x="609600" y="2017713"/>
            <a:ext cx="834548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41313">
              <a:spcBef>
                <a:spcPts val="8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9pPr>
          </a:lstStyle>
          <a:p>
            <a:pPr eaLnBrk="1" hangingPunct="1">
              <a:spcBef>
                <a:spcPts val="550"/>
              </a:spcBef>
              <a:buClrTx/>
              <a:buSzPct val="60000"/>
              <a:buFontTx/>
              <a:buNone/>
            </a:pPr>
            <a:r>
              <a:rPr lang="el-GR" altLang="el-GR" sz="2200"/>
              <a:t>Οι τιμές της χοληστερόλης του αίματος στα μέλη ενός πληθυσμού ακολουθούν κατά προσέγγιση την κανονική κατανομή με μέση τιμή 180 και τυπική απόκλιση 20. Ποια είναι η πιθανότητα ένα άτομο που επιλέγεται τυχαία από τον πληθυσμό να έχει τιμή χοληστερόλης α) μεγαλύτερη του 230 β) μικρότερη του 160 και γ) μεταξύ 170 και 190;</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Text Box 1">
            <a:extLst>
              <a:ext uri="{FF2B5EF4-FFF2-40B4-BE49-F238E27FC236}">
                <a16:creationId xmlns:a16="http://schemas.microsoft.com/office/drawing/2014/main" id="{2A135D01-A12B-7ACD-0851-088B1CB55CEF}"/>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70D3767E-BFA3-4F76-AEE1-8E9689C80180}" type="slidenum">
              <a:rPr lang="el-GR" altLang="el-GR" sz="1400"/>
              <a:pPr algn="r" eaLnBrk="1" hangingPunct="1">
                <a:spcBef>
                  <a:spcPct val="0"/>
                </a:spcBef>
                <a:buClrTx/>
                <a:buFontTx/>
                <a:buNone/>
              </a:pPr>
              <a:t>19</a:t>
            </a:fld>
            <a:endParaRPr lang="el-GR" altLang="el-GR" sz="1400"/>
          </a:p>
        </p:txBody>
      </p:sp>
      <p:sp>
        <p:nvSpPr>
          <p:cNvPr id="44035" name="Text Box 2">
            <a:extLst>
              <a:ext uri="{FF2B5EF4-FFF2-40B4-BE49-F238E27FC236}">
                <a16:creationId xmlns:a16="http://schemas.microsoft.com/office/drawing/2014/main" id="{65C942C5-8C5D-0689-BBEE-945CD8A40370}"/>
              </a:ext>
            </a:extLst>
          </p:cNvPr>
          <p:cNvSpPr txBox="1">
            <a:spLocks noChangeArrowheads="1"/>
          </p:cNvSpPr>
          <p:nvPr/>
        </p:nvSpPr>
        <p:spPr bwMode="auto">
          <a:xfrm>
            <a:off x="1150938" y="419100"/>
            <a:ext cx="7793037"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ctr" eaLnBrk="1" hangingPunct="1">
              <a:spcBef>
                <a:spcPct val="0"/>
              </a:spcBef>
              <a:buClrTx/>
              <a:buFontTx/>
              <a:buNone/>
            </a:pPr>
            <a:r>
              <a:rPr lang="el-GR" altLang="el-GR" sz="3000">
                <a:solidFill>
                  <a:srgbClr val="333399"/>
                </a:solidFill>
              </a:rPr>
              <a:t>Κανονική Κατανομή.</a:t>
            </a:r>
            <a:br>
              <a:rPr lang="el-GR" altLang="el-GR" sz="3000">
                <a:solidFill>
                  <a:srgbClr val="333399"/>
                </a:solidFill>
              </a:rPr>
            </a:br>
            <a:r>
              <a:rPr lang="el-GR" altLang="el-GR" sz="2600">
                <a:solidFill>
                  <a:srgbClr val="333399"/>
                </a:solidFill>
              </a:rPr>
              <a:t>Υπολογισμός περιοχής  πάνω ή κάτω από μια τιμή</a:t>
            </a:r>
          </a:p>
        </p:txBody>
      </p:sp>
      <p:sp>
        <p:nvSpPr>
          <p:cNvPr id="44036" name="Text Box 3">
            <a:extLst>
              <a:ext uri="{FF2B5EF4-FFF2-40B4-BE49-F238E27FC236}">
                <a16:creationId xmlns:a16="http://schemas.microsoft.com/office/drawing/2014/main" id="{7094FA7F-E737-66F3-9905-2014F6656AFD}"/>
              </a:ext>
            </a:extLst>
          </p:cNvPr>
          <p:cNvSpPr txBox="1">
            <a:spLocks noChangeArrowheads="1"/>
          </p:cNvSpPr>
          <p:nvPr/>
        </p:nvSpPr>
        <p:spPr bwMode="auto">
          <a:xfrm>
            <a:off x="381000" y="2017713"/>
            <a:ext cx="8574088" cy="461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608013" indent="-608013">
              <a:spcBef>
                <a:spcPts val="8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9pPr>
          </a:lstStyle>
          <a:p>
            <a:pPr eaLnBrk="1" hangingPunct="1">
              <a:spcBef>
                <a:spcPts val="550"/>
              </a:spcBef>
              <a:buClr>
                <a:srgbClr val="3333CC"/>
              </a:buClr>
              <a:buSzPct val="60000"/>
              <a:buFont typeface="Wingdings" panose="05000000000000000000" pitchFamily="2" charset="2"/>
              <a:buChar char=""/>
            </a:pPr>
            <a:r>
              <a:rPr lang="el-GR" altLang="el-GR" sz="2200"/>
              <a:t>Έστω Χ η μεταβλητή «τιμές χοληστερόλης στο αίμα». Μετατρέπουμε τις τιμές χοληστερόλης σε μονάδες τυπικής απόκλισης από τη μέση τιμή.</a:t>
            </a:r>
          </a:p>
          <a:p>
            <a:pPr eaLnBrk="1" hangingPunct="1">
              <a:spcBef>
                <a:spcPts val="550"/>
              </a:spcBef>
              <a:buClr>
                <a:srgbClr val="3333CC"/>
              </a:buClr>
              <a:buSzPct val="60000"/>
              <a:buFont typeface="Wingdings" panose="05000000000000000000" pitchFamily="2" charset="2"/>
              <a:buNone/>
            </a:pPr>
            <a:endParaRPr lang="el-GR" altLang="el-GR" sz="2200"/>
          </a:p>
          <a:p>
            <a:pPr eaLnBrk="1" hangingPunct="1">
              <a:spcBef>
                <a:spcPts val="550"/>
              </a:spcBef>
              <a:buClr>
                <a:srgbClr val="3333CC"/>
              </a:buClr>
              <a:buSzPct val="60000"/>
              <a:buFont typeface="Tahoma" panose="020B0604030504040204" pitchFamily="34" charset="0"/>
              <a:buAutoNum type="alphaLcParenR"/>
            </a:pPr>
            <a:r>
              <a:rPr lang="el-GR" altLang="el-GR" sz="2200"/>
              <a:t>Ζ</a:t>
            </a:r>
            <a:r>
              <a:rPr lang="en-US" altLang="el-GR" sz="2200" baseline="-25000"/>
              <a:t>1</a:t>
            </a:r>
            <a:r>
              <a:rPr lang="el-GR" altLang="el-GR" sz="2200"/>
              <a:t>=                                        </a:t>
            </a:r>
          </a:p>
          <a:p>
            <a:pPr eaLnBrk="1" hangingPunct="1">
              <a:spcBef>
                <a:spcPts val="550"/>
              </a:spcBef>
              <a:buClrTx/>
              <a:buSzPct val="60000"/>
              <a:buFontTx/>
              <a:buNone/>
            </a:pPr>
            <a:endParaRPr lang="el-GR" altLang="el-GR" sz="2200"/>
          </a:p>
          <a:p>
            <a:pPr eaLnBrk="1" hangingPunct="1">
              <a:spcBef>
                <a:spcPts val="550"/>
              </a:spcBef>
              <a:buClrTx/>
              <a:buSzPct val="60000"/>
              <a:buFontTx/>
              <a:buNone/>
            </a:pPr>
            <a:r>
              <a:rPr lang="el-GR" altLang="el-GR" sz="2200"/>
              <a:t>Η πιθανότητα να έχει ένα άτομο τιμή χοληστερόλης μεγαλύτερη του 230 είναι</a:t>
            </a:r>
            <a:r>
              <a:rPr lang="en-US" altLang="el-GR" sz="2200"/>
              <a:t> P(X&gt;230)=P(Z&gt;2,5)=0,0062.</a:t>
            </a:r>
          </a:p>
          <a:p>
            <a:pPr eaLnBrk="1" hangingPunct="1">
              <a:spcBef>
                <a:spcPts val="550"/>
              </a:spcBef>
              <a:buClr>
                <a:srgbClr val="3333CC"/>
              </a:buClr>
              <a:buSzPct val="60000"/>
              <a:buFont typeface="Tahoma" panose="020B0604030504040204" pitchFamily="34" charset="0"/>
              <a:buAutoNum type="alphaLcParenR"/>
            </a:pPr>
            <a:r>
              <a:rPr lang="en-US" altLang="el-GR" sz="2200"/>
              <a:t>Z</a:t>
            </a:r>
            <a:r>
              <a:rPr lang="en-US" altLang="el-GR" sz="2200" baseline="-25000"/>
              <a:t>2</a:t>
            </a:r>
            <a:r>
              <a:rPr lang="en-US" altLang="el-GR" sz="2200"/>
              <a:t>=(160-180)/20=-1. </a:t>
            </a:r>
            <a:r>
              <a:rPr lang="el-GR" altLang="el-GR" sz="2200"/>
              <a:t>Η πιθανότητα να έχει ένα άτομο τιμή χοληστερόλης μικρότερη του 160 είναι</a:t>
            </a:r>
            <a:r>
              <a:rPr lang="en-US" altLang="el-GR" sz="2200"/>
              <a:t> P(X</a:t>
            </a:r>
            <a:r>
              <a:rPr lang="el-GR" altLang="el-GR" sz="2200"/>
              <a:t>&lt;160</a:t>
            </a:r>
            <a:r>
              <a:rPr lang="en-US" altLang="el-GR" sz="2200"/>
              <a:t>)=P(Z</a:t>
            </a:r>
            <a:r>
              <a:rPr lang="el-GR" altLang="el-GR" sz="2200"/>
              <a:t>&lt;-1</a:t>
            </a:r>
            <a:r>
              <a:rPr lang="en-US" altLang="el-GR" sz="2200"/>
              <a:t>)</a:t>
            </a:r>
            <a:r>
              <a:rPr lang="el-GR" altLang="el-GR" sz="2200"/>
              <a:t> </a:t>
            </a:r>
            <a:r>
              <a:rPr lang="en-US" altLang="el-GR" sz="2200"/>
              <a:t>=</a:t>
            </a:r>
            <a:r>
              <a:rPr lang="el-GR" altLang="el-GR" sz="2200"/>
              <a:t>0,1587</a:t>
            </a:r>
          </a:p>
          <a:p>
            <a:pPr eaLnBrk="1" hangingPunct="1">
              <a:spcBef>
                <a:spcPts val="550"/>
              </a:spcBef>
              <a:buClrTx/>
              <a:buSzPct val="60000"/>
              <a:buFontTx/>
              <a:buNone/>
            </a:pPr>
            <a:endParaRPr lang="en-US" altLang="el-GR" sz="2200"/>
          </a:p>
          <a:p>
            <a:pPr eaLnBrk="1" hangingPunct="1">
              <a:spcBef>
                <a:spcPts val="550"/>
              </a:spcBef>
              <a:buClrTx/>
              <a:buSzPct val="60000"/>
              <a:buFontTx/>
              <a:buNone/>
            </a:pPr>
            <a:endParaRPr lang="el-GR" altLang="el-GR" sz="2200"/>
          </a:p>
          <a:p>
            <a:pPr eaLnBrk="1" hangingPunct="1">
              <a:spcBef>
                <a:spcPts val="550"/>
              </a:spcBef>
              <a:buClr>
                <a:srgbClr val="3333CC"/>
              </a:buClr>
              <a:buSzPct val="60000"/>
              <a:buFont typeface="Wingdings" panose="05000000000000000000" pitchFamily="2" charset="2"/>
              <a:buNone/>
            </a:pPr>
            <a:endParaRPr lang="el-GR" altLang="el-GR" sz="2200"/>
          </a:p>
        </p:txBody>
      </p:sp>
      <p:graphicFrame>
        <p:nvGraphicFramePr>
          <p:cNvPr id="44037" name="Object 4">
            <a:extLst>
              <a:ext uri="{FF2B5EF4-FFF2-40B4-BE49-F238E27FC236}">
                <a16:creationId xmlns:a16="http://schemas.microsoft.com/office/drawing/2014/main" id="{4D371076-F4B7-BB3B-253D-47F91298D789}"/>
              </a:ext>
            </a:extLst>
          </p:cNvPr>
          <p:cNvGraphicFramePr>
            <a:graphicFrameLocks noChangeAspect="1"/>
          </p:cNvGraphicFramePr>
          <p:nvPr/>
        </p:nvGraphicFramePr>
        <p:xfrm>
          <a:off x="1676400" y="3352800"/>
          <a:ext cx="3124200" cy="806450"/>
        </p:xfrm>
        <a:graphic>
          <a:graphicData uri="http://schemas.openxmlformats.org/presentationml/2006/ole">
            <mc:AlternateContent xmlns:mc="http://schemas.openxmlformats.org/markup-compatibility/2006">
              <mc:Choice xmlns:v="urn:schemas-microsoft-com:vml" Requires="v">
                <p:oleObj r:id="rId3" imgW="491416" imgH="393634" progId="">
                  <p:embed/>
                </p:oleObj>
              </mc:Choice>
              <mc:Fallback>
                <p:oleObj r:id="rId3" imgW="491416" imgH="393634"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3352800"/>
                        <a:ext cx="3124200" cy="8064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Text Box 1">
            <a:extLst>
              <a:ext uri="{FF2B5EF4-FFF2-40B4-BE49-F238E27FC236}">
                <a16:creationId xmlns:a16="http://schemas.microsoft.com/office/drawing/2014/main" id="{639BEB92-EDC0-3A49-2F83-D6019BFBD3DD}"/>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920D8C7F-0265-4886-9EA5-C5A913482CCB}" type="slidenum">
              <a:rPr lang="el-GR" altLang="el-GR" sz="1400"/>
              <a:pPr algn="r" eaLnBrk="1" hangingPunct="1">
                <a:spcBef>
                  <a:spcPct val="0"/>
                </a:spcBef>
                <a:buClrTx/>
                <a:buFontTx/>
                <a:buNone/>
              </a:pPr>
              <a:t>2</a:t>
            </a:fld>
            <a:endParaRPr lang="el-GR" altLang="el-GR" sz="1400"/>
          </a:p>
        </p:txBody>
      </p:sp>
      <p:sp>
        <p:nvSpPr>
          <p:cNvPr id="9219" name="Text Box 2">
            <a:extLst>
              <a:ext uri="{FF2B5EF4-FFF2-40B4-BE49-F238E27FC236}">
                <a16:creationId xmlns:a16="http://schemas.microsoft.com/office/drawing/2014/main" id="{5F06B0B7-283D-414A-897A-21CD9E40652E}"/>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ctr" eaLnBrk="1" hangingPunct="1">
              <a:spcBef>
                <a:spcPct val="0"/>
              </a:spcBef>
              <a:buClrTx/>
              <a:buFontTx/>
              <a:buNone/>
            </a:pPr>
            <a:r>
              <a:rPr lang="el-GR" altLang="el-GR">
                <a:solidFill>
                  <a:srgbClr val="333399"/>
                </a:solidFill>
              </a:rPr>
              <a:t>Κλίμακες Μέτρησης.</a:t>
            </a:r>
          </a:p>
        </p:txBody>
      </p:sp>
      <p:sp>
        <p:nvSpPr>
          <p:cNvPr id="9220" name="Text Box 3">
            <a:extLst>
              <a:ext uri="{FF2B5EF4-FFF2-40B4-BE49-F238E27FC236}">
                <a16:creationId xmlns:a16="http://schemas.microsoft.com/office/drawing/2014/main" id="{50B1ABB7-237E-57E4-5E05-0DF676C23C5B}"/>
              </a:ext>
            </a:extLst>
          </p:cNvPr>
          <p:cNvSpPr txBox="1">
            <a:spLocks noChangeArrowheads="1"/>
          </p:cNvSpPr>
          <p:nvPr/>
        </p:nvSpPr>
        <p:spPr bwMode="auto">
          <a:xfrm>
            <a:off x="609600" y="2017713"/>
            <a:ext cx="8345488" cy="445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9pPr>
          </a:lstStyle>
          <a:p>
            <a:pPr eaLnBrk="1" hangingPunct="1">
              <a:spcBef>
                <a:spcPts val="550"/>
              </a:spcBef>
              <a:buClr>
                <a:srgbClr val="3333CC"/>
              </a:buClr>
              <a:buSzPct val="60000"/>
              <a:buFont typeface="Wingdings" panose="05000000000000000000" pitchFamily="2" charset="2"/>
              <a:buChar char=""/>
            </a:pPr>
            <a:r>
              <a:rPr lang="el-GR" altLang="el-GR" sz="2200"/>
              <a:t>Σε ποια κλίμακα μέτρησης μετρώνται οι παρακάτω μεταβλητές;</a:t>
            </a:r>
          </a:p>
          <a:p>
            <a:pPr eaLnBrk="1" hangingPunct="1">
              <a:spcBef>
                <a:spcPts val="550"/>
              </a:spcBef>
              <a:buClrTx/>
              <a:buSzPct val="60000"/>
              <a:buFontTx/>
              <a:buNone/>
            </a:pPr>
            <a:r>
              <a:rPr lang="el-GR" altLang="el-GR" sz="2200"/>
              <a:t>Θα μπορούσαν να μετρηθούν σε διαφορετικές κλίμακες μέτρησης;</a:t>
            </a:r>
          </a:p>
          <a:p>
            <a:pPr eaLnBrk="1" hangingPunct="1">
              <a:spcBef>
                <a:spcPts val="550"/>
              </a:spcBef>
              <a:buClrTx/>
              <a:buSzPct val="60000"/>
              <a:buFontTx/>
              <a:buNone/>
            </a:pPr>
            <a:endParaRPr lang="el-GR" altLang="el-GR" sz="2200"/>
          </a:p>
          <a:p>
            <a:pPr eaLnBrk="1" hangingPunct="1">
              <a:spcBef>
                <a:spcPts val="550"/>
              </a:spcBef>
              <a:buClrTx/>
              <a:buSzPct val="60000"/>
              <a:buFontTx/>
              <a:buNone/>
            </a:pPr>
            <a:r>
              <a:rPr lang="el-GR" altLang="el-GR" sz="2200"/>
              <a:t>Εθνικότητα                                           Κοινωνική τάξη </a:t>
            </a:r>
          </a:p>
          <a:p>
            <a:pPr eaLnBrk="1" hangingPunct="1">
              <a:spcBef>
                <a:spcPts val="550"/>
              </a:spcBef>
              <a:buClrTx/>
              <a:buSzPct val="60000"/>
              <a:buFontTx/>
              <a:buNone/>
            </a:pPr>
            <a:r>
              <a:rPr lang="el-GR" altLang="el-GR" sz="2200"/>
              <a:t>Ύψος                                                   Α.Ε.Π.            </a:t>
            </a:r>
          </a:p>
          <a:p>
            <a:pPr eaLnBrk="1" hangingPunct="1">
              <a:spcBef>
                <a:spcPts val="550"/>
              </a:spcBef>
              <a:buClrTx/>
              <a:buSzPct val="60000"/>
              <a:buFontTx/>
              <a:buNone/>
            </a:pPr>
            <a:r>
              <a:rPr lang="el-GR" altLang="el-GR" sz="2200"/>
              <a:t>Αριθμός παιδιών                                    Προκατάληψη </a:t>
            </a:r>
          </a:p>
          <a:p>
            <a:pPr eaLnBrk="1" hangingPunct="1">
              <a:spcBef>
                <a:spcPts val="550"/>
              </a:spcBef>
              <a:buClrTx/>
              <a:buSzPct val="60000"/>
              <a:buFontTx/>
              <a:buNone/>
            </a:pPr>
            <a:r>
              <a:rPr lang="el-GR" altLang="el-GR" sz="2200"/>
              <a:t>Γιατροί ανά κάτοικο                               Τιμιότητα </a:t>
            </a:r>
          </a:p>
          <a:p>
            <a:pPr eaLnBrk="1" hangingPunct="1">
              <a:spcBef>
                <a:spcPts val="550"/>
              </a:spcBef>
              <a:buClrTx/>
              <a:buSzPct val="60000"/>
              <a:buFontTx/>
              <a:buNone/>
            </a:pPr>
            <a:r>
              <a:rPr lang="el-GR" altLang="el-GR" sz="2200"/>
              <a:t>Απόσταση πανεπιστήμιο-σπίτι                 Ελκυστικότητα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Text Box 1">
            <a:extLst>
              <a:ext uri="{FF2B5EF4-FFF2-40B4-BE49-F238E27FC236}">
                <a16:creationId xmlns:a16="http://schemas.microsoft.com/office/drawing/2014/main" id="{3BFA05D6-EB49-B662-7EA7-B62F67CDB2CF}"/>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5015C092-0295-442E-8508-6EF8C6356578}" type="slidenum">
              <a:rPr lang="el-GR" altLang="el-GR" sz="1400"/>
              <a:pPr algn="r" eaLnBrk="1" hangingPunct="1">
                <a:spcBef>
                  <a:spcPct val="0"/>
                </a:spcBef>
                <a:buClrTx/>
                <a:buFontTx/>
                <a:buNone/>
              </a:pPr>
              <a:t>20</a:t>
            </a:fld>
            <a:endParaRPr lang="el-GR" altLang="el-GR" sz="1400"/>
          </a:p>
        </p:txBody>
      </p:sp>
      <p:sp>
        <p:nvSpPr>
          <p:cNvPr id="46083" name="Text Box 2">
            <a:extLst>
              <a:ext uri="{FF2B5EF4-FFF2-40B4-BE49-F238E27FC236}">
                <a16:creationId xmlns:a16="http://schemas.microsoft.com/office/drawing/2014/main" id="{A553E998-FBBF-6548-3523-4ED516B077FD}"/>
              </a:ext>
            </a:extLst>
          </p:cNvPr>
          <p:cNvSpPr txBox="1">
            <a:spLocks noChangeArrowheads="1"/>
          </p:cNvSpPr>
          <p:nvPr/>
        </p:nvSpPr>
        <p:spPr bwMode="auto">
          <a:xfrm>
            <a:off x="1150938" y="571500"/>
            <a:ext cx="7793037"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ctr" eaLnBrk="1" hangingPunct="1">
              <a:spcBef>
                <a:spcPct val="0"/>
              </a:spcBef>
              <a:buClrTx/>
              <a:buFontTx/>
              <a:buNone/>
            </a:pPr>
            <a:r>
              <a:rPr lang="el-GR" altLang="el-GR" sz="2400">
                <a:solidFill>
                  <a:srgbClr val="333399"/>
                </a:solidFill>
              </a:rPr>
              <a:t>Υπολογισμός περιοχής μεταξύ δύο τιμών, όταν οι τιμές βρίσκονται εκατέρωθεν του αριθμητικού μέσου.</a:t>
            </a:r>
          </a:p>
        </p:txBody>
      </p:sp>
      <p:sp>
        <p:nvSpPr>
          <p:cNvPr id="46084" name="Text Box 3">
            <a:extLst>
              <a:ext uri="{FF2B5EF4-FFF2-40B4-BE49-F238E27FC236}">
                <a16:creationId xmlns:a16="http://schemas.microsoft.com/office/drawing/2014/main" id="{3FFBF670-0AE7-CF20-5F73-E949BAC39371}"/>
              </a:ext>
            </a:extLst>
          </p:cNvPr>
          <p:cNvSpPr txBox="1">
            <a:spLocks noChangeArrowheads="1"/>
          </p:cNvSpPr>
          <p:nvPr/>
        </p:nvSpPr>
        <p:spPr bwMode="auto">
          <a:xfrm>
            <a:off x="762000" y="2017713"/>
            <a:ext cx="8193088" cy="438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608013" indent="-608013">
              <a:spcBef>
                <a:spcPts val="8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9pPr>
          </a:lstStyle>
          <a:p>
            <a:pPr eaLnBrk="1" hangingPunct="1">
              <a:spcBef>
                <a:spcPts val="550"/>
              </a:spcBef>
              <a:buClr>
                <a:srgbClr val="3333CC"/>
              </a:buClr>
              <a:buSzPct val="60000"/>
              <a:buFont typeface="Times New Roman" panose="02020603050405020304" pitchFamily="18" charset="0"/>
              <a:buAutoNum type="alphaLcParenR"/>
            </a:pPr>
            <a:r>
              <a:rPr lang="el-GR" altLang="el-GR" sz="2200"/>
              <a:t>Οι τιμές 170 και 190 εκφρασμένες σε μονάδες τυπικής απόκλισης είναι:</a:t>
            </a:r>
          </a:p>
          <a:p>
            <a:pPr eaLnBrk="1" hangingPunct="1">
              <a:spcBef>
                <a:spcPts val="550"/>
              </a:spcBef>
              <a:buClr>
                <a:srgbClr val="3333CC"/>
              </a:buClr>
              <a:buSzPct val="60000"/>
              <a:buFont typeface="Wingdings" panose="05000000000000000000" pitchFamily="2" charset="2"/>
              <a:buNone/>
            </a:pPr>
            <a:endParaRPr lang="el-GR" altLang="el-GR" sz="2200"/>
          </a:p>
          <a:p>
            <a:pPr eaLnBrk="1" hangingPunct="1">
              <a:spcBef>
                <a:spcPts val="550"/>
              </a:spcBef>
              <a:buClr>
                <a:srgbClr val="3333CC"/>
              </a:buClr>
              <a:buSzPct val="60000"/>
              <a:buFont typeface="Wingdings" panose="05000000000000000000" pitchFamily="2" charset="2"/>
              <a:buNone/>
            </a:pPr>
            <a:endParaRPr lang="el-GR" altLang="el-GR" sz="2200"/>
          </a:p>
          <a:p>
            <a:pPr eaLnBrk="1" hangingPunct="1">
              <a:spcBef>
                <a:spcPts val="550"/>
              </a:spcBef>
              <a:buClr>
                <a:srgbClr val="3333CC"/>
              </a:buClr>
              <a:buSzPct val="60000"/>
              <a:buFont typeface="Wingdings" panose="05000000000000000000" pitchFamily="2" charset="2"/>
              <a:buNone/>
            </a:pPr>
            <a:endParaRPr lang="el-GR" altLang="el-GR" sz="2200"/>
          </a:p>
          <a:p>
            <a:pPr eaLnBrk="1" hangingPunct="1">
              <a:spcBef>
                <a:spcPts val="550"/>
              </a:spcBef>
              <a:buClrTx/>
              <a:buSzPct val="60000"/>
              <a:buFontTx/>
              <a:buNone/>
            </a:pPr>
            <a:r>
              <a:rPr lang="el-GR" altLang="el-GR" sz="2200"/>
              <a:t>Η περιοχή μεταξύ μέσου όρου και 0,5 τυπικές αποκλίσεις είναι 0,1915. Η συνολική περιοχή μεταξύ των δύο τιμών Ζ</a:t>
            </a:r>
            <a:r>
              <a:rPr lang="el-GR" altLang="el-GR" sz="2200" baseline="-25000"/>
              <a:t>3 </a:t>
            </a:r>
            <a:r>
              <a:rPr lang="el-GR" altLang="el-GR" sz="2200"/>
              <a:t>και Ζ</a:t>
            </a:r>
            <a:r>
              <a:rPr lang="el-GR" altLang="el-GR" sz="2200" baseline="-25000"/>
              <a:t>4 </a:t>
            </a:r>
            <a:r>
              <a:rPr lang="el-GR" altLang="el-GR" sz="2200"/>
              <a:t>είναι 0,1915+0,1915. Άρα </a:t>
            </a:r>
            <a:r>
              <a:rPr lang="en-US" altLang="el-GR" sz="2200"/>
              <a:t>P(170&lt;X&lt;190)=0,1915+0,1915= 0,383. </a:t>
            </a:r>
            <a:r>
              <a:rPr lang="el-GR" altLang="el-GR" sz="2200"/>
              <a:t>Δηλαδή το 38,3% του πληθυσμού έχει επίπεδα χοληστερόλης μεταξύ 170 και 190. </a:t>
            </a:r>
          </a:p>
          <a:p>
            <a:pPr eaLnBrk="1" hangingPunct="1">
              <a:spcBef>
                <a:spcPts val="550"/>
              </a:spcBef>
              <a:buClr>
                <a:srgbClr val="3333CC"/>
              </a:buClr>
              <a:buSzPct val="60000"/>
              <a:buFont typeface="Wingdings" panose="05000000000000000000" pitchFamily="2" charset="2"/>
              <a:buNone/>
            </a:pPr>
            <a:endParaRPr lang="el-GR" altLang="el-GR" sz="2200"/>
          </a:p>
        </p:txBody>
      </p:sp>
      <p:graphicFrame>
        <p:nvGraphicFramePr>
          <p:cNvPr id="46085" name="Object 4">
            <a:extLst>
              <a:ext uri="{FF2B5EF4-FFF2-40B4-BE49-F238E27FC236}">
                <a16:creationId xmlns:a16="http://schemas.microsoft.com/office/drawing/2014/main" id="{4590BF25-209F-F3D7-2A58-75E3C6DEAFB1}"/>
              </a:ext>
            </a:extLst>
          </p:cNvPr>
          <p:cNvGraphicFramePr>
            <a:graphicFrameLocks noChangeAspect="1"/>
          </p:cNvGraphicFramePr>
          <p:nvPr/>
        </p:nvGraphicFramePr>
        <p:xfrm>
          <a:off x="914400" y="2819400"/>
          <a:ext cx="3836988" cy="825500"/>
        </p:xfrm>
        <a:graphic>
          <a:graphicData uri="http://schemas.openxmlformats.org/presentationml/2006/ole">
            <mc:AlternateContent xmlns:mc="http://schemas.openxmlformats.org/markup-compatibility/2006">
              <mc:Choice xmlns:v="urn:schemas-microsoft-com:vml" Requires="v">
                <p:oleObj r:id="rId3" imgW="491457" imgH="393666" progId="">
                  <p:embed/>
                </p:oleObj>
              </mc:Choice>
              <mc:Fallback>
                <p:oleObj r:id="rId3" imgW="491457" imgH="393666"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819400"/>
                        <a:ext cx="3836988" cy="825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6086" name="Object 5">
            <a:extLst>
              <a:ext uri="{FF2B5EF4-FFF2-40B4-BE49-F238E27FC236}">
                <a16:creationId xmlns:a16="http://schemas.microsoft.com/office/drawing/2014/main" id="{0D9B3651-3833-3B81-E34F-076F136268A0}"/>
              </a:ext>
            </a:extLst>
          </p:cNvPr>
          <p:cNvGraphicFramePr>
            <a:graphicFrameLocks noChangeAspect="1"/>
          </p:cNvGraphicFramePr>
          <p:nvPr/>
        </p:nvGraphicFramePr>
        <p:xfrm>
          <a:off x="5181600" y="2819400"/>
          <a:ext cx="2717800" cy="825500"/>
        </p:xfrm>
        <a:graphic>
          <a:graphicData uri="http://schemas.openxmlformats.org/presentationml/2006/ole">
            <mc:AlternateContent xmlns:mc="http://schemas.openxmlformats.org/markup-compatibility/2006">
              <mc:Choice xmlns:v="urn:schemas-microsoft-com:vml" Requires="v">
                <p:oleObj r:id="rId5" imgW="491408" imgH="393628" progId="">
                  <p:embed/>
                </p:oleObj>
              </mc:Choice>
              <mc:Fallback>
                <p:oleObj r:id="rId5" imgW="491408" imgH="393628" progId="">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81600" y="2819400"/>
                        <a:ext cx="2717800" cy="825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Text Box 1">
            <a:extLst>
              <a:ext uri="{FF2B5EF4-FFF2-40B4-BE49-F238E27FC236}">
                <a16:creationId xmlns:a16="http://schemas.microsoft.com/office/drawing/2014/main" id="{E08DC582-1353-31FA-D6A6-B44284EF5347}"/>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24BDC580-86E4-486C-A9D6-222DF4668C45}" type="slidenum">
              <a:rPr lang="el-GR" altLang="el-GR" sz="1400"/>
              <a:pPr algn="r" eaLnBrk="1" hangingPunct="1">
                <a:spcBef>
                  <a:spcPct val="0"/>
                </a:spcBef>
                <a:buClrTx/>
                <a:buFontTx/>
                <a:buNone/>
              </a:pPr>
              <a:t>21</a:t>
            </a:fld>
            <a:endParaRPr lang="el-GR" altLang="el-GR" sz="1400"/>
          </a:p>
        </p:txBody>
      </p:sp>
      <p:sp>
        <p:nvSpPr>
          <p:cNvPr id="48131" name="Text Box 2">
            <a:extLst>
              <a:ext uri="{FF2B5EF4-FFF2-40B4-BE49-F238E27FC236}">
                <a16:creationId xmlns:a16="http://schemas.microsoft.com/office/drawing/2014/main" id="{519BEC61-46C4-9A23-F158-6DCA3BF94210}"/>
              </a:ext>
            </a:extLst>
          </p:cNvPr>
          <p:cNvSpPr txBox="1">
            <a:spLocks noChangeArrowheads="1"/>
          </p:cNvSpPr>
          <p:nvPr/>
        </p:nvSpPr>
        <p:spPr bwMode="auto">
          <a:xfrm>
            <a:off x="1150938" y="388938"/>
            <a:ext cx="779303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2800">
                <a:solidFill>
                  <a:srgbClr val="333399"/>
                </a:solidFill>
              </a:rPr>
              <a:t>Υπολογισμός περιοχής μεταξύ δύο τιμών, όταν οι τιμές βρίσκονται δεξιά ή αριστερά του αριθμητικού μέσου.</a:t>
            </a:r>
          </a:p>
        </p:txBody>
      </p:sp>
      <p:sp>
        <p:nvSpPr>
          <p:cNvPr id="48132" name="Text Box 3">
            <a:extLst>
              <a:ext uri="{FF2B5EF4-FFF2-40B4-BE49-F238E27FC236}">
                <a16:creationId xmlns:a16="http://schemas.microsoft.com/office/drawing/2014/main" id="{7EC4A32A-C890-1BDB-50FA-4C15E5B1E07A}"/>
              </a:ext>
            </a:extLst>
          </p:cNvPr>
          <p:cNvSpPr txBox="1">
            <a:spLocks noChangeArrowheads="1"/>
          </p:cNvSpPr>
          <p:nvPr/>
        </p:nvSpPr>
        <p:spPr bwMode="auto">
          <a:xfrm>
            <a:off x="304800" y="2017713"/>
            <a:ext cx="8650288" cy="453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9pPr>
          </a:lstStyle>
          <a:p>
            <a:pPr eaLnBrk="1" hangingPunct="1">
              <a:spcBef>
                <a:spcPts val="550"/>
              </a:spcBef>
              <a:buClr>
                <a:srgbClr val="3333CC"/>
              </a:buClr>
              <a:buSzPct val="60000"/>
              <a:buFont typeface="Wingdings" panose="05000000000000000000" pitchFamily="2" charset="2"/>
              <a:buChar char=""/>
            </a:pPr>
            <a:r>
              <a:rPr lang="el-GR" altLang="el-GR" sz="2200"/>
              <a:t>Στο προηγούμενο παράδειγμα υπολογίστε ποια είναι η πιθανότητα ένα άτομο που επιλέγεται τυχαία από τον πληθυσμό να έχει τιμή χοληστερόλης μεταξύ 150 και 170.</a:t>
            </a:r>
          </a:p>
          <a:p>
            <a:pPr eaLnBrk="1" hangingPunct="1">
              <a:spcBef>
                <a:spcPts val="550"/>
              </a:spcBef>
              <a:buClr>
                <a:srgbClr val="3333CC"/>
              </a:buClr>
              <a:buSzPct val="60000"/>
              <a:buFont typeface="Wingdings" panose="05000000000000000000" pitchFamily="2" charset="2"/>
              <a:buChar char=""/>
            </a:pPr>
            <a:r>
              <a:rPr lang="el-GR" altLang="el-GR" sz="2200"/>
              <a:t>Ακολουθήστε την ίδια διαδικασία όπως στο προηγούμενο παράδειγμα αλλά αντί να προσθέσετε τις περιοχές μεταξύ του μέσου και της κάθε τιμής, αφαιρέστε τη μικρότερη περιοχή από τη μεγαλύτερη.</a:t>
            </a:r>
          </a:p>
          <a:p>
            <a:pPr eaLnBrk="1" hangingPunct="1">
              <a:spcBef>
                <a:spcPts val="550"/>
              </a:spcBef>
              <a:buClr>
                <a:srgbClr val="3333CC"/>
              </a:buClr>
              <a:buSzPct val="60000"/>
              <a:buFont typeface="Wingdings" panose="05000000000000000000" pitchFamily="2" charset="2"/>
              <a:buChar char=""/>
            </a:pPr>
            <a:r>
              <a:rPr lang="el-GR" altLang="el-GR" sz="2200"/>
              <a:t>Ζ</a:t>
            </a:r>
            <a:r>
              <a:rPr lang="el-GR" altLang="el-GR" sz="2200" baseline="-25000"/>
              <a:t>1</a:t>
            </a:r>
            <a:r>
              <a:rPr lang="el-GR" altLang="el-GR" sz="2200"/>
              <a:t>=(150-180)/20=-1,5. Ζ</a:t>
            </a:r>
            <a:r>
              <a:rPr lang="el-GR" altLang="el-GR" sz="2200" baseline="-25000"/>
              <a:t>2</a:t>
            </a:r>
            <a:r>
              <a:rPr lang="el-GR" altLang="el-GR" sz="2200"/>
              <a:t>=(170-180)/20=-0,5.</a:t>
            </a:r>
          </a:p>
          <a:p>
            <a:pPr eaLnBrk="1" hangingPunct="1">
              <a:spcBef>
                <a:spcPts val="550"/>
              </a:spcBef>
              <a:buClr>
                <a:srgbClr val="3333CC"/>
              </a:buClr>
              <a:buSzPct val="60000"/>
              <a:buFont typeface="Wingdings" panose="05000000000000000000" pitchFamily="2" charset="2"/>
              <a:buChar char=""/>
            </a:pPr>
            <a:r>
              <a:rPr lang="el-GR" altLang="el-GR" sz="2200"/>
              <a:t>Περιοχή μεταξύ μ και Ζ</a:t>
            </a:r>
            <a:r>
              <a:rPr lang="el-GR" altLang="el-GR" sz="2200" baseline="-25000"/>
              <a:t>1</a:t>
            </a:r>
            <a:r>
              <a:rPr lang="el-GR" altLang="el-GR" sz="2200"/>
              <a:t>=0,4332. Περιοχή μεταξύ μ και Ζ</a:t>
            </a:r>
            <a:r>
              <a:rPr lang="el-GR" altLang="el-GR" sz="2200" baseline="-25000"/>
              <a:t>2</a:t>
            </a:r>
            <a:r>
              <a:rPr lang="el-GR" altLang="el-GR" sz="2200"/>
              <a:t>=0,1915. Περιοχή μεταξύ των δύο τιμών =0,4332- 0,1915= =0,2417. Δηλαδή το 24,17% του πληθυσμού έχει επίπεδα χοληστερόλης μεταξύ 150 και 170. </a:t>
            </a:r>
          </a:p>
          <a:p>
            <a:pPr eaLnBrk="1" hangingPunct="1">
              <a:spcBef>
                <a:spcPts val="550"/>
              </a:spcBef>
              <a:buClr>
                <a:srgbClr val="3333CC"/>
              </a:buClr>
              <a:buSzPct val="60000"/>
              <a:buFont typeface="Wingdings" panose="05000000000000000000" pitchFamily="2" charset="2"/>
              <a:buNone/>
            </a:pPr>
            <a:endParaRPr lang="el-GR" altLang="el-GR" sz="2200"/>
          </a:p>
          <a:p>
            <a:pPr eaLnBrk="1" hangingPunct="1">
              <a:spcBef>
                <a:spcPts val="550"/>
              </a:spcBef>
              <a:buClr>
                <a:srgbClr val="3333CC"/>
              </a:buClr>
              <a:buSzPct val="60000"/>
              <a:buFont typeface="Wingdings" panose="05000000000000000000" pitchFamily="2" charset="2"/>
              <a:buNone/>
            </a:pPr>
            <a:endParaRPr lang="el-GR" altLang="el-GR" sz="2200"/>
          </a:p>
          <a:p>
            <a:pPr eaLnBrk="1" hangingPunct="1">
              <a:spcBef>
                <a:spcPts val="550"/>
              </a:spcBef>
              <a:buClr>
                <a:srgbClr val="3333CC"/>
              </a:buClr>
              <a:buSzPct val="60000"/>
              <a:buFont typeface="Wingdings" panose="05000000000000000000" pitchFamily="2" charset="2"/>
              <a:buNone/>
            </a:pPr>
            <a:endParaRPr lang="el-GR" altLang="el-GR" sz="220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Text Box 1">
            <a:extLst>
              <a:ext uri="{FF2B5EF4-FFF2-40B4-BE49-F238E27FC236}">
                <a16:creationId xmlns:a16="http://schemas.microsoft.com/office/drawing/2014/main" id="{91D2C812-790C-5939-5A5D-788E7A6C6EBF}"/>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7512D8F5-314B-478E-8F4A-DD426DB4A723}" type="slidenum">
              <a:rPr lang="el-GR" altLang="el-GR" sz="1400"/>
              <a:pPr algn="r" eaLnBrk="1" hangingPunct="1">
                <a:spcBef>
                  <a:spcPct val="0"/>
                </a:spcBef>
                <a:buClrTx/>
                <a:buFontTx/>
                <a:buNone/>
              </a:pPr>
              <a:t>22</a:t>
            </a:fld>
            <a:endParaRPr lang="el-GR" altLang="el-GR" sz="1400"/>
          </a:p>
        </p:txBody>
      </p:sp>
      <p:sp>
        <p:nvSpPr>
          <p:cNvPr id="50179" name="Text Box 2">
            <a:extLst>
              <a:ext uri="{FF2B5EF4-FFF2-40B4-BE49-F238E27FC236}">
                <a16:creationId xmlns:a16="http://schemas.microsoft.com/office/drawing/2014/main" id="{44274130-8D1A-30F2-E25F-4DB45B57B403}"/>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4400">
                <a:solidFill>
                  <a:srgbClr val="333399"/>
                </a:solidFill>
              </a:rPr>
              <a:t>Κανονική κατανομή</a:t>
            </a:r>
          </a:p>
        </p:txBody>
      </p:sp>
      <p:sp>
        <p:nvSpPr>
          <p:cNvPr id="50180" name="Text Box 3">
            <a:extLst>
              <a:ext uri="{FF2B5EF4-FFF2-40B4-BE49-F238E27FC236}">
                <a16:creationId xmlns:a16="http://schemas.microsoft.com/office/drawing/2014/main" id="{939D009D-4438-DCC0-78C3-09C30075FFDC}"/>
              </a:ext>
            </a:extLst>
          </p:cNvPr>
          <p:cNvSpPr txBox="1">
            <a:spLocks noChangeArrowheads="1"/>
          </p:cNvSpPr>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9pPr>
          </a:lstStyle>
          <a:p>
            <a:pPr eaLnBrk="1" hangingPunct="1">
              <a:lnSpc>
                <a:spcPct val="80000"/>
              </a:lnSpc>
              <a:spcBef>
                <a:spcPts val="550"/>
              </a:spcBef>
              <a:buClr>
                <a:srgbClr val="3333CC"/>
              </a:buClr>
              <a:buSzPct val="60000"/>
              <a:buFont typeface="Wingdings" panose="05000000000000000000" pitchFamily="2" charset="2"/>
              <a:buChar char=""/>
            </a:pPr>
            <a:r>
              <a:rPr lang="el-GR" altLang="el-GR" sz="2200"/>
              <a:t>Η τοπική Νομαρχία προσλαμβάνει υπαλλήλους Π.Ε. με γραπτές εξετάσεις και προσλαμβάνει μόνο το 15% των υποψηφίων που έγραψαν καλύτερα. Η κατανομή της βαθμολογίας των υποψηφίων είναι κανονική. Εάν η μέση τιμή της βαθμολογίας φέτος  ήταν 87 και η τυπική απόκλιση 8, τι βαθμολογία θα έπρεπε να έχει ένας υποψήφιος για να είναι μέσα στους προσληπτέους;</a:t>
            </a:r>
          </a:p>
          <a:p>
            <a:pPr eaLnBrk="1" hangingPunct="1">
              <a:lnSpc>
                <a:spcPct val="80000"/>
              </a:lnSpc>
              <a:spcBef>
                <a:spcPts val="550"/>
              </a:spcBef>
              <a:buClr>
                <a:srgbClr val="3333CC"/>
              </a:buClr>
              <a:buSzPct val="60000"/>
              <a:buFont typeface="Wingdings" panose="05000000000000000000" pitchFamily="2" charset="2"/>
              <a:buNone/>
            </a:pPr>
            <a:endParaRPr lang="el-GR" altLang="el-GR" sz="220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Text Box 1">
            <a:extLst>
              <a:ext uri="{FF2B5EF4-FFF2-40B4-BE49-F238E27FC236}">
                <a16:creationId xmlns:a16="http://schemas.microsoft.com/office/drawing/2014/main" id="{28AB8433-A209-736A-3DA4-A6F72A393012}"/>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20D6202E-7516-4F02-83F6-3592D4372BD3}" type="slidenum">
              <a:rPr lang="el-GR" altLang="el-GR" sz="1400"/>
              <a:pPr algn="r" eaLnBrk="1" hangingPunct="1">
                <a:spcBef>
                  <a:spcPct val="0"/>
                </a:spcBef>
                <a:buClrTx/>
                <a:buFontTx/>
                <a:buNone/>
              </a:pPr>
              <a:t>23</a:t>
            </a:fld>
            <a:endParaRPr lang="el-GR" altLang="el-GR" sz="1400"/>
          </a:p>
        </p:txBody>
      </p:sp>
      <p:sp>
        <p:nvSpPr>
          <p:cNvPr id="52227" name="Text Box 2">
            <a:extLst>
              <a:ext uri="{FF2B5EF4-FFF2-40B4-BE49-F238E27FC236}">
                <a16:creationId xmlns:a16="http://schemas.microsoft.com/office/drawing/2014/main" id="{1223DD49-D06A-84C1-A459-01766F4C7285}"/>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4400">
                <a:solidFill>
                  <a:srgbClr val="333399"/>
                </a:solidFill>
              </a:rPr>
              <a:t>Λύση.</a:t>
            </a:r>
          </a:p>
        </p:txBody>
      </p:sp>
      <p:sp>
        <p:nvSpPr>
          <p:cNvPr id="52228" name="Text Box 3">
            <a:extLst>
              <a:ext uri="{FF2B5EF4-FFF2-40B4-BE49-F238E27FC236}">
                <a16:creationId xmlns:a16="http://schemas.microsoft.com/office/drawing/2014/main" id="{FFC71220-721D-79D9-EA71-DCE064107811}"/>
              </a:ext>
            </a:extLst>
          </p:cNvPr>
          <p:cNvSpPr txBox="1">
            <a:spLocks noChangeArrowheads="1"/>
          </p:cNvSpPr>
          <p:nvPr/>
        </p:nvSpPr>
        <p:spPr bwMode="auto">
          <a:xfrm>
            <a:off x="827088" y="2017713"/>
            <a:ext cx="7489825" cy="443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41313">
              <a:spcBef>
                <a:spcPts val="8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9pPr>
          </a:lstStyle>
          <a:p>
            <a:pPr eaLnBrk="1" hangingPunct="1">
              <a:spcBef>
                <a:spcPts val="550"/>
              </a:spcBef>
              <a:buClrTx/>
              <a:buSzPct val="60000"/>
              <a:buFontTx/>
              <a:buNone/>
            </a:pPr>
            <a:r>
              <a:rPr lang="el-GR" altLang="el-GR" sz="2200"/>
              <a:t>Από τον πίνακα της τυποποιημένης κανονικής κατανομής βρίσκουμε ότι η περιοχή που περιλαμβάνει το άνω 15% των παρατηρήσεων κείται πέρα από 1,03 μονάδες τυπικής απόκλισης (Ζ).  Δηλαδή θα προσληφτούν όλοι οι υποψήφιοι που ο βαθμός τους αντιστοιχεί σε Ζ&gt;1,03. </a:t>
            </a:r>
          </a:p>
          <a:p>
            <a:pPr eaLnBrk="1" hangingPunct="1">
              <a:spcBef>
                <a:spcPts val="550"/>
              </a:spcBef>
              <a:buClrTx/>
              <a:buSzPct val="60000"/>
              <a:buFontTx/>
              <a:buNone/>
            </a:pPr>
            <a:r>
              <a:rPr lang="el-GR" altLang="el-GR" sz="2200"/>
              <a:t>Λύνουμε τον τύπο</a:t>
            </a:r>
          </a:p>
          <a:p>
            <a:pPr eaLnBrk="1" hangingPunct="1">
              <a:spcBef>
                <a:spcPts val="550"/>
              </a:spcBef>
              <a:buClrTx/>
              <a:buSzPct val="60000"/>
              <a:buFontTx/>
              <a:buNone/>
            </a:pPr>
            <a:endParaRPr lang="el-GR" altLang="el-GR" sz="2200"/>
          </a:p>
          <a:p>
            <a:pPr eaLnBrk="1" hangingPunct="1">
              <a:spcBef>
                <a:spcPts val="550"/>
              </a:spcBef>
              <a:buClrTx/>
              <a:buSzPct val="60000"/>
              <a:buFontTx/>
              <a:buNone/>
            </a:pPr>
            <a:r>
              <a:rPr lang="el-GR" altLang="el-GR" sz="2200"/>
              <a:t>ως προς </a:t>
            </a:r>
            <a:r>
              <a:rPr lang="en-GB" altLang="el-GR" sz="2200"/>
              <a:t>x</a:t>
            </a:r>
            <a:r>
              <a:rPr lang="en-GB" altLang="el-GR" sz="2200" baseline="-25000"/>
              <a:t>i</a:t>
            </a:r>
            <a:r>
              <a:rPr lang="el-GR" altLang="el-GR" sz="2200" baseline="-25000"/>
              <a:t> </a:t>
            </a:r>
            <a:r>
              <a:rPr lang="el-GR" altLang="el-GR" sz="2200"/>
              <a:t>για να βρούμε το χ που αντιστοιχεί σε Ζ=1,03. </a:t>
            </a:r>
            <a:r>
              <a:rPr lang="en-GB" altLang="el-GR" sz="2200"/>
              <a:t>x</a:t>
            </a:r>
            <a:r>
              <a:rPr lang="en-GB" altLang="el-GR" sz="2200" baseline="-25000"/>
              <a:t>i</a:t>
            </a:r>
            <a:r>
              <a:rPr lang="en-GB" altLang="el-GR" sz="2200"/>
              <a:t>=(Z*</a:t>
            </a:r>
            <a:r>
              <a:rPr lang="el-GR" altLang="el-GR" sz="2200"/>
              <a:t>σ)+μ=1,03*8+87=95,24.</a:t>
            </a:r>
          </a:p>
          <a:p>
            <a:pPr eaLnBrk="1" hangingPunct="1">
              <a:spcBef>
                <a:spcPts val="550"/>
              </a:spcBef>
              <a:buClrTx/>
              <a:buSzPct val="60000"/>
              <a:buFontTx/>
              <a:buNone/>
            </a:pPr>
            <a:r>
              <a:rPr lang="el-GR" altLang="el-GR" sz="2200"/>
              <a:t>Άρα θα προσληφθούν όσοι γράψουν πάνω από 95,24. </a:t>
            </a:r>
          </a:p>
        </p:txBody>
      </p:sp>
      <p:grpSp>
        <p:nvGrpSpPr>
          <p:cNvPr id="52229" name="Group 4">
            <a:extLst>
              <a:ext uri="{FF2B5EF4-FFF2-40B4-BE49-F238E27FC236}">
                <a16:creationId xmlns:a16="http://schemas.microsoft.com/office/drawing/2014/main" id="{F031E35D-E18C-470F-8200-F093A10BA7FC}"/>
              </a:ext>
            </a:extLst>
          </p:cNvPr>
          <p:cNvGrpSpPr>
            <a:grpSpLocks/>
          </p:cNvGrpSpPr>
          <p:nvPr/>
        </p:nvGrpSpPr>
        <p:grpSpPr bwMode="auto">
          <a:xfrm>
            <a:off x="3492500" y="3716338"/>
            <a:ext cx="1536700" cy="877887"/>
            <a:chOff x="2200" y="2341"/>
            <a:chExt cx="968" cy="553"/>
          </a:xfrm>
        </p:grpSpPr>
        <p:graphicFrame>
          <p:nvGraphicFramePr>
            <p:cNvPr id="52230" name="Object 5">
              <a:extLst>
                <a:ext uri="{FF2B5EF4-FFF2-40B4-BE49-F238E27FC236}">
                  <a16:creationId xmlns:a16="http://schemas.microsoft.com/office/drawing/2014/main" id="{DF0E35BD-F0D6-F868-6385-77E191748AEC}"/>
                </a:ext>
              </a:extLst>
            </p:cNvPr>
            <p:cNvGraphicFramePr>
              <a:graphicFrameLocks noChangeAspect="1"/>
            </p:cNvGraphicFramePr>
            <p:nvPr/>
          </p:nvGraphicFramePr>
          <p:xfrm>
            <a:off x="2200" y="2341"/>
            <a:ext cx="968" cy="553"/>
          </p:xfrm>
          <a:graphic>
            <a:graphicData uri="http://schemas.openxmlformats.org/presentationml/2006/ole">
              <mc:AlternateContent xmlns:mc="http://schemas.openxmlformats.org/markup-compatibility/2006">
                <mc:Choice xmlns:v="urn:schemas-microsoft-com:vml" Requires="v">
                  <p:oleObj r:id="rId3" imgW="474340" imgH="392202" progId="">
                    <p:embed/>
                  </p:oleObj>
                </mc:Choice>
                <mc:Fallback>
                  <p:oleObj r:id="rId3" imgW="474340" imgH="392202"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0" y="2341"/>
                          <a:ext cx="968" cy="55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2231" name="Text Box 6">
              <a:extLst>
                <a:ext uri="{FF2B5EF4-FFF2-40B4-BE49-F238E27FC236}">
                  <a16:creationId xmlns:a16="http://schemas.microsoft.com/office/drawing/2014/main" id="{BCF37B44-F00F-605B-0362-0DC8EE9A2DC4}"/>
                </a:ext>
              </a:extLst>
            </p:cNvPr>
            <p:cNvSpPr txBox="1">
              <a:spLocks noChangeArrowheads="1"/>
            </p:cNvSpPr>
            <p:nvPr/>
          </p:nvSpPr>
          <p:spPr bwMode="auto">
            <a:xfrm>
              <a:off x="2200" y="2341"/>
              <a:ext cx="968" cy="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gr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Text Box 1">
            <a:extLst>
              <a:ext uri="{FF2B5EF4-FFF2-40B4-BE49-F238E27FC236}">
                <a16:creationId xmlns:a16="http://schemas.microsoft.com/office/drawing/2014/main" id="{D881C5F2-15B1-A5BC-4BCF-57E43A285107}"/>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7DD08F8C-D42E-4992-AF1B-650C94EAA176}" type="slidenum">
              <a:rPr lang="el-GR" altLang="el-GR" sz="1400"/>
              <a:pPr algn="r" eaLnBrk="1" hangingPunct="1">
                <a:spcBef>
                  <a:spcPct val="0"/>
                </a:spcBef>
                <a:buClrTx/>
                <a:buFontTx/>
                <a:buNone/>
              </a:pPr>
              <a:t>24</a:t>
            </a:fld>
            <a:endParaRPr lang="el-GR" altLang="el-GR" sz="1400"/>
          </a:p>
        </p:txBody>
      </p:sp>
      <p:sp>
        <p:nvSpPr>
          <p:cNvPr id="54275" name="Text Box 2">
            <a:extLst>
              <a:ext uri="{FF2B5EF4-FFF2-40B4-BE49-F238E27FC236}">
                <a16:creationId xmlns:a16="http://schemas.microsoft.com/office/drawing/2014/main" id="{BEC2BF61-0935-F6D0-0FD1-FB8B7D360122}"/>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ctr" eaLnBrk="1" hangingPunct="1">
              <a:spcBef>
                <a:spcPct val="0"/>
              </a:spcBef>
              <a:buClrTx/>
              <a:buFontTx/>
              <a:buNone/>
            </a:pPr>
            <a:r>
              <a:rPr lang="el-GR" altLang="el-GR">
                <a:solidFill>
                  <a:srgbClr val="333399"/>
                </a:solidFill>
              </a:rPr>
              <a:t>Διαστήματα εμπιστοσύνης για τη μέση τιμή πληθυσμού.</a:t>
            </a:r>
          </a:p>
        </p:txBody>
      </p:sp>
      <p:sp>
        <p:nvSpPr>
          <p:cNvPr id="54276" name="Text Box 3">
            <a:extLst>
              <a:ext uri="{FF2B5EF4-FFF2-40B4-BE49-F238E27FC236}">
                <a16:creationId xmlns:a16="http://schemas.microsoft.com/office/drawing/2014/main" id="{5750D8D7-A142-5E78-C55C-8DE8100B7E63}"/>
              </a:ext>
            </a:extLst>
          </p:cNvPr>
          <p:cNvSpPr txBox="1">
            <a:spLocks noChangeArrowheads="1"/>
          </p:cNvSpPr>
          <p:nvPr/>
        </p:nvSpPr>
        <p:spPr bwMode="auto">
          <a:xfrm>
            <a:off x="762000" y="2017713"/>
            <a:ext cx="8193088" cy="430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9pPr>
          </a:lstStyle>
          <a:p>
            <a:pPr eaLnBrk="1" hangingPunct="1">
              <a:spcBef>
                <a:spcPts val="550"/>
              </a:spcBef>
              <a:buClr>
                <a:srgbClr val="3333CC"/>
              </a:buClr>
              <a:buSzPct val="60000"/>
              <a:buFont typeface="Wingdings" panose="05000000000000000000" pitchFamily="2" charset="2"/>
              <a:buChar char=""/>
            </a:pPr>
            <a:r>
              <a:rPr lang="el-GR" altLang="el-GR" sz="2200"/>
              <a:t>Μια δειγματοληψία γίνεται με σκοπό να εκτιμηθεί το μέσο εβδομαδιαίο εισόδημα των 4000 νοικοκυριών μιας περιοχής. Σε ένα τυχαίο δείγμα 250 νοικοκυριών το μέσο εβδομαδιαίο εισόδημα ήταν 300 ευρώ και η τυπική απόκλιση 20 ευρώ.</a:t>
            </a:r>
          </a:p>
          <a:p>
            <a:pPr eaLnBrk="1" hangingPunct="1">
              <a:spcBef>
                <a:spcPts val="550"/>
              </a:spcBef>
              <a:buClr>
                <a:srgbClr val="3333CC"/>
              </a:buClr>
              <a:buSzPct val="60000"/>
              <a:buFont typeface="Wingdings" panose="05000000000000000000" pitchFamily="2" charset="2"/>
              <a:buNone/>
            </a:pPr>
            <a:endParaRPr lang="el-GR" altLang="el-GR" sz="2200"/>
          </a:p>
          <a:p>
            <a:pPr eaLnBrk="1" hangingPunct="1">
              <a:spcBef>
                <a:spcPts val="550"/>
              </a:spcBef>
              <a:buClr>
                <a:srgbClr val="3333CC"/>
              </a:buClr>
              <a:buSzPct val="60000"/>
              <a:buFont typeface="Wingdings" panose="05000000000000000000" pitchFamily="2" charset="2"/>
              <a:buChar char=""/>
            </a:pPr>
            <a:r>
              <a:rPr lang="el-GR" altLang="el-GR" sz="2200"/>
              <a:t>Να κατασκευαστούν ένα 90% και ένα 95% διάστημα εμπιστοσύνης για το μέσο εισόδημα των νοικοκυριών της περιοχής.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Text Box 1">
            <a:extLst>
              <a:ext uri="{FF2B5EF4-FFF2-40B4-BE49-F238E27FC236}">
                <a16:creationId xmlns:a16="http://schemas.microsoft.com/office/drawing/2014/main" id="{C58F92EB-559A-DB68-41E7-F1D4926E3260}"/>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7F704066-5EB1-41CC-93E5-76066B2D3764}" type="slidenum">
              <a:rPr lang="el-GR" altLang="el-GR" sz="1400"/>
              <a:pPr algn="r" eaLnBrk="1" hangingPunct="1">
                <a:spcBef>
                  <a:spcPct val="0"/>
                </a:spcBef>
                <a:buClrTx/>
                <a:buFontTx/>
                <a:buNone/>
              </a:pPr>
              <a:t>25</a:t>
            </a:fld>
            <a:endParaRPr lang="el-GR" altLang="el-GR" sz="1400"/>
          </a:p>
        </p:txBody>
      </p:sp>
      <p:sp>
        <p:nvSpPr>
          <p:cNvPr id="56323" name="Text Box 2">
            <a:extLst>
              <a:ext uri="{FF2B5EF4-FFF2-40B4-BE49-F238E27FC236}">
                <a16:creationId xmlns:a16="http://schemas.microsoft.com/office/drawing/2014/main" id="{9F6E48FF-71D3-1E69-7BA5-4EB73D5618CF}"/>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ctr" eaLnBrk="1" hangingPunct="1">
              <a:spcBef>
                <a:spcPct val="0"/>
              </a:spcBef>
              <a:buClrTx/>
              <a:buFontTx/>
              <a:buNone/>
            </a:pPr>
            <a:r>
              <a:rPr lang="el-GR" altLang="el-GR">
                <a:solidFill>
                  <a:srgbClr val="333399"/>
                </a:solidFill>
              </a:rPr>
              <a:t>Διαστήματα εμπιστοσύνης για τη μέση τιμή πληθυσμού.</a:t>
            </a:r>
          </a:p>
        </p:txBody>
      </p:sp>
      <p:sp>
        <p:nvSpPr>
          <p:cNvPr id="56324" name="Text Box 3">
            <a:extLst>
              <a:ext uri="{FF2B5EF4-FFF2-40B4-BE49-F238E27FC236}">
                <a16:creationId xmlns:a16="http://schemas.microsoft.com/office/drawing/2014/main" id="{E7C5AD14-0F40-17A4-0B90-2937169EEC3B}"/>
              </a:ext>
            </a:extLst>
          </p:cNvPr>
          <p:cNvSpPr txBox="1">
            <a:spLocks noChangeArrowheads="1"/>
          </p:cNvSpPr>
          <p:nvPr/>
        </p:nvSpPr>
        <p:spPr bwMode="auto">
          <a:xfrm>
            <a:off x="381000" y="2017713"/>
            <a:ext cx="8574088" cy="438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9pPr>
          </a:lstStyle>
          <a:p>
            <a:pPr eaLnBrk="1" hangingPunct="1">
              <a:spcBef>
                <a:spcPts val="550"/>
              </a:spcBef>
              <a:buClr>
                <a:srgbClr val="3333CC"/>
              </a:buClr>
              <a:buSzPct val="60000"/>
              <a:buFont typeface="Wingdings" panose="05000000000000000000" pitchFamily="2" charset="2"/>
              <a:buChar char=""/>
            </a:pPr>
            <a:r>
              <a:rPr lang="el-GR" altLang="el-GR" sz="2200"/>
              <a:t>Εφόσον η τυπική απόκλιση του πληθυσμού (σ) είναι άγνωστη χρησιμοποιούμε τον τροποποιημένο τύπο που περιέχει την τυπική απόκλιση του δείγματος (</a:t>
            </a:r>
            <a:r>
              <a:rPr lang="en-US" altLang="el-GR" sz="2200"/>
              <a:t>s).</a:t>
            </a:r>
          </a:p>
          <a:p>
            <a:pPr eaLnBrk="1" hangingPunct="1">
              <a:spcBef>
                <a:spcPts val="550"/>
              </a:spcBef>
              <a:buClrTx/>
              <a:buSzPct val="60000"/>
              <a:buFontTx/>
              <a:buNone/>
            </a:pPr>
            <a:r>
              <a:rPr lang="en-US" altLang="el-GR" sz="2200"/>
              <a:t>c.i.= </a:t>
            </a:r>
          </a:p>
          <a:p>
            <a:pPr eaLnBrk="1" hangingPunct="1">
              <a:spcBef>
                <a:spcPts val="550"/>
              </a:spcBef>
              <a:buClrTx/>
              <a:buSzPct val="60000"/>
              <a:buFontTx/>
              <a:buNone/>
            </a:pPr>
            <a:r>
              <a:rPr lang="el-GR" altLang="el-GR" sz="2200"/>
              <a:t>Όταν το επίπεδο εμπιστοσύνης (1-α)% είναι 95% το  α=0,05. Το Ζ που αντιστοιχεί σε α/2 0,025 είναι 1,96. Όταν το επίπεδο εμπιστοσύνης είναι 90% το α=0,1. Το Ζ που αντιστοιχεί σε α/2 0,05 είναι 1,65.</a:t>
            </a:r>
          </a:p>
          <a:p>
            <a:pPr eaLnBrk="1" hangingPunct="1">
              <a:spcBef>
                <a:spcPts val="550"/>
              </a:spcBef>
              <a:buClrTx/>
              <a:buSzPct val="60000"/>
              <a:buFontTx/>
              <a:buNone/>
            </a:pPr>
            <a:r>
              <a:rPr lang="en-US" altLang="el-GR" sz="2200"/>
              <a:t>C.i.=</a:t>
            </a:r>
            <a:r>
              <a:rPr lang="el-GR" altLang="el-GR" sz="2200"/>
              <a:t>                                   και </a:t>
            </a:r>
            <a:r>
              <a:rPr lang="en-US" altLang="el-GR" sz="2200"/>
              <a:t>c.i.=</a:t>
            </a:r>
          </a:p>
          <a:p>
            <a:pPr eaLnBrk="1" hangingPunct="1">
              <a:spcBef>
                <a:spcPts val="550"/>
              </a:spcBef>
              <a:buClrTx/>
              <a:buSzPct val="60000"/>
              <a:buFontTx/>
              <a:buNone/>
            </a:pPr>
            <a:r>
              <a:rPr lang="el-GR" altLang="el-GR" sz="2200"/>
              <a:t>Άρα</a:t>
            </a:r>
            <a:r>
              <a:rPr lang="en-US" altLang="el-GR" sz="2200"/>
              <a:t> </a:t>
            </a:r>
            <a:r>
              <a:rPr lang="el-GR" altLang="el-GR" sz="2200"/>
              <a:t>το 90% διάστημα εμπιστοσύνης για το μέσο ετήσιο εισόδημα των 4000 νοικοκυριών είναι [297,9€, 302,1€]. Το 95% διάστημα εμπιστοσύνης είναι [297,5€, 302,5€].</a:t>
            </a:r>
          </a:p>
          <a:p>
            <a:pPr eaLnBrk="1" hangingPunct="1">
              <a:spcBef>
                <a:spcPts val="550"/>
              </a:spcBef>
              <a:buClrTx/>
              <a:buSzPct val="60000"/>
              <a:buFontTx/>
              <a:buNone/>
            </a:pPr>
            <a:endParaRPr lang="en-US" altLang="el-GR" sz="2200"/>
          </a:p>
          <a:p>
            <a:pPr eaLnBrk="1" hangingPunct="1">
              <a:spcBef>
                <a:spcPts val="550"/>
              </a:spcBef>
              <a:buClrTx/>
              <a:buSzPct val="60000"/>
              <a:buFontTx/>
              <a:buNone/>
            </a:pPr>
            <a:endParaRPr lang="en-US" altLang="el-GR" sz="2200"/>
          </a:p>
        </p:txBody>
      </p:sp>
      <p:graphicFrame>
        <p:nvGraphicFramePr>
          <p:cNvPr id="56325" name="Object 4">
            <a:extLst>
              <a:ext uri="{FF2B5EF4-FFF2-40B4-BE49-F238E27FC236}">
                <a16:creationId xmlns:a16="http://schemas.microsoft.com/office/drawing/2014/main" id="{A7346157-4A0A-30BE-D2C2-A76AC7969347}"/>
              </a:ext>
            </a:extLst>
          </p:cNvPr>
          <p:cNvGraphicFramePr>
            <a:graphicFrameLocks noChangeAspect="1"/>
          </p:cNvGraphicFramePr>
          <p:nvPr/>
        </p:nvGraphicFramePr>
        <p:xfrm>
          <a:off x="1219200" y="3048000"/>
          <a:ext cx="2303463" cy="527050"/>
        </p:xfrm>
        <a:graphic>
          <a:graphicData uri="http://schemas.openxmlformats.org/presentationml/2006/ole">
            <mc:AlternateContent xmlns:mc="http://schemas.openxmlformats.org/markup-compatibility/2006">
              <mc:Choice xmlns:v="urn:schemas-microsoft-com:vml" Requires="v">
                <p:oleObj r:id="rId3" imgW="488182" imgH="239673" progId="">
                  <p:embed/>
                </p:oleObj>
              </mc:Choice>
              <mc:Fallback>
                <p:oleObj r:id="rId3" imgW="488182" imgH="239673"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3048000"/>
                        <a:ext cx="2303463" cy="5270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6326" name="Object 5">
            <a:extLst>
              <a:ext uri="{FF2B5EF4-FFF2-40B4-BE49-F238E27FC236}">
                <a16:creationId xmlns:a16="http://schemas.microsoft.com/office/drawing/2014/main" id="{DD103AB5-4C53-D5AE-D722-BB6FD4F7107D}"/>
              </a:ext>
            </a:extLst>
          </p:cNvPr>
          <p:cNvGraphicFramePr>
            <a:graphicFrameLocks noChangeAspect="1"/>
          </p:cNvGraphicFramePr>
          <p:nvPr/>
        </p:nvGraphicFramePr>
        <p:xfrm>
          <a:off x="1066800" y="4876800"/>
          <a:ext cx="2895600" cy="519113"/>
        </p:xfrm>
        <a:graphic>
          <a:graphicData uri="http://schemas.openxmlformats.org/presentationml/2006/ole">
            <mc:AlternateContent xmlns:mc="http://schemas.openxmlformats.org/markup-compatibility/2006">
              <mc:Choice xmlns:v="urn:schemas-microsoft-com:vml" Requires="v">
                <p:oleObj r:id="rId5" imgW="491424" imgH="241265" progId="">
                  <p:embed/>
                </p:oleObj>
              </mc:Choice>
              <mc:Fallback>
                <p:oleObj r:id="rId5" imgW="491424" imgH="241265" progId="">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4876800"/>
                        <a:ext cx="2895600" cy="5191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6327" name="Object 6">
            <a:extLst>
              <a:ext uri="{FF2B5EF4-FFF2-40B4-BE49-F238E27FC236}">
                <a16:creationId xmlns:a16="http://schemas.microsoft.com/office/drawing/2014/main" id="{F82F6DAC-3EFF-2F05-A3FD-53A6E34AE191}"/>
              </a:ext>
            </a:extLst>
          </p:cNvPr>
          <p:cNvGraphicFramePr>
            <a:graphicFrameLocks noChangeAspect="1"/>
          </p:cNvGraphicFramePr>
          <p:nvPr/>
        </p:nvGraphicFramePr>
        <p:xfrm>
          <a:off x="5257800" y="4800600"/>
          <a:ext cx="2895600" cy="519113"/>
        </p:xfrm>
        <a:graphic>
          <a:graphicData uri="http://schemas.openxmlformats.org/presentationml/2006/ole">
            <mc:AlternateContent xmlns:mc="http://schemas.openxmlformats.org/markup-compatibility/2006">
              <mc:Choice xmlns:v="urn:schemas-microsoft-com:vml" Requires="v">
                <p:oleObj r:id="rId7" imgW="491424" imgH="241265" progId="">
                  <p:embed/>
                </p:oleObj>
              </mc:Choice>
              <mc:Fallback>
                <p:oleObj r:id="rId7" imgW="491424" imgH="241265" progId="">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4800600"/>
                        <a:ext cx="2895600" cy="5191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Text Box 1">
            <a:extLst>
              <a:ext uri="{FF2B5EF4-FFF2-40B4-BE49-F238E27FC236}">
                <a16:creationId xmlns:a16="http://schemas.microsoft.com/office/drawing/2014/main" id="{2E4F1082-E01C-9F61-26DC-BF0F6C29B1E4}"/>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67EA71A5-FA27-4147-8A8E-8426C049A750}" type="slidenum">
              <a:rPr lang="el-GR" altLang="el-GR" sz="1400"/>
              <a:pPr algn="r" eaLnBrk="1" hangingPunct="1">
                <a:spcBef>
                  <a:spcPct val="0"/>
                </a:spcBef>
                <a:buClrTx/>
                <a:buFontTx/>
                <a:buNone/>
              </a:pPr>
              <a:t>26</a:t>
            </a:fld>
            <a:endParaRPr lang="el-GR" altLang="el-GR" sz="1400"/>
          </a:p>
        </p:txBody>
      </p:sp>
      <p:sp>
        <p:nvSpPr>
          <p:cNvPr id="58371" name="Text Box 2">
            <a:extLst>
              <a:ext uri="{FF2B5EF4-FFF2-40B4-BE49-F238E27FC236}">
                <a16:creationId xmlns:a16="http://schemas.microsoft.com/office/drawing/2014/main" id="{C174FC52-5F29-DF13-D8E1-26904A4310F0}"/>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2800">
                <a:solidFill>
                  <a:srgbClr val="333399"/>
                </a:solidFill>
              </a:rPr>
              <a:t>Διαστήματα εμπιστοσύνης για μια αναλογία.</a:t>
            </a:r>
          </a:p>
        </p:txBody>
      </p:sp>
      <p:sp>
        <p:nvSpPr>
          <p:cNvPr id="58372" name="Text Box 3">
            <a:extLst>
              <a:ext uri="{FF2B5EF4-FFF2-40B4-BE49-F238E27FC236}">
                <a16:creationId xmlns:a16="http://schemas.microsoft.com/office/drawing/2014/main" id="{9E93698C-92F9-2EC7-DF4B-6D7147599ED8}"/>
              </a:ext>
            </a:extLst>
          </p:cNvPr>
          <p:cNvSpPr txBox="1">
            <a:spLocks noChangeArrowheads="1"/>
          </p:cNvSpPr>
          <p:nvPr/>
        </p:nvSpPr>
        <p:spPr bwMode="auto">
          <a:xfrm>
            <a:off x="685800" y="2017713"/>
            <a:ext cx="8269288" cy="438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9pPr>
          </a:lstStyle>
          <a:p>
            <a:pPr eaLnBrk="1" hangingPunct="1">
              <a:spcBef>
                <a:spcPts val="550"/>
              </a:spcBef>
              <a:buClr>
                <a:srgbClr val="3333CC"/>
              </a:buClr>
              <a:buSzPct val="60000"/>
              <a:buFont typeface="Wingdings" panose="05000000000000000000" pitchFamily="2" charset="2"/>
              <a:buChar char=""/>
            </a:pPr>
            <a:r>
              <a:rPr lang="el-GR" altLang="el-GR" sz="2200"/>
              <a:t>Υπάρχουν δύο υποψήφιοι για τις επόμενες δημοτικές εκλογές στη Μυτιλήνη. Μία δημοσκόπηση στην οποία ερωτήθηκαν 578 άτομα έδειξε ότι 51% των ερωτώμενων προτιμάν τον υποψήφιο Α. Μπορείτε να προβλέψετε τον νικητή με πιθανότητα λάθους 1%;</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Text Box 1">
            <a:extLst>
              <a:ext uri="{FF2B5EF4-FFF2-40B4-BE49-F238E27FC236}">
                <a16:creationId xmlns:a16="http://schemas.microsoft.com/office/drawing/2014/main" id="{32BB09B4-A0C1-B69D-3FAB-B3A1FF2D45C0}"/>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C6F0D30E-4A27-4149-8C28-D82B700457C5}" type="slidenum">
              <a:rPr lang="el-GR" altLang="el-GR" sz="1400"/>
              <a:pPr algn="r" eaLnBrk="1" hangingPunct="1">
                <a:spcBef>
                  <a:spcPct val="0"/>
                </a:spcBef>
                <a:buClrTx/>
                <a:buFontTx/>
                <a:buNone/>
              </a:pPr>
              <a:t>27</a:t>
            </a:fld>
            <a:endParaRPr lang="el-GR" altLang="el-GR" sz="1400"/>
          </a:p>
        </p:txBody>
      </p:sp>
      <p:sp>
        <p:nvSpPr>
          <p:cNvPr id="60419" name="Text Box 2">
            <a:extLst>
              <a:ext uri="{FF2B5EF4-FFF2-40B4-BE49-F238E27FC236}">
                <a16:creationId xmlns:a16="http://schemas.microsoft.com/office/drawing/2014/main" id="{0CBEA3DF-C5B0-B92A-D5C9-E691AF9A980A}"/>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2800">
                <a:solidFill>
                  <a:srgbClr val="333399"/>
                </a:solidFill>
              </a:rPr>
              <a:t>Διαστήματα εμπιστοσύνης για μια αναλογία.</a:t>
            </a:r>
          </a:p>
        </p:txBody>
      </p:sp>
      <p:sp>
        <p:nvSpPr>
          <p:cNvPr id="60420" name="Text Box 3">
            <a:extLst>
              <a:ext uri="{FF2B5EF4-FFF2-40B4-BE49-F238E27FC236}">
                <a16:creationId xmlns:a16="http://schemas.microsoft.com/office/drawing/2014/main" id="{C60A41F8-AFBD-8EDD-BFA4-E8EF900FF45F}"/>
              </a:ext>
            </a:extLst>
          </p:cNvPr>
          <p:cNvSpPr txBox="1">
            <a:spLocks noChangeArrowheads="1"/>
          </p:cNvSpPr>
          <p:nvPr/>
        </p:nvSpPr>
        <p:spPr bwMode="auto">
          <a:xfrm>
            <a:off x="323850" y="1989138"/>
            <a:ext cx="8640763"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9pPr>
          </a:lstStyle>
          <a:p>
            <a:pPr eaLnBrk="1" hangingPunct="1">
              <a:lnSpc>
                <a:spcPct val="90000"/>
              </a:lnSpc>
              <a:spcBef>
                <a:spcPts val="550"/>
              </a:spcBef>
              <a:buClr>
                <a:srgbClr val="3333CC"/>
              </a:buClr>
              <a:buSzPct val="60000"/>
              <a:buFont typeface="Wingdings" panose="05000000000000000000" pitchFamily="2" charset="2"/>
              <a:buChar char=""/>
            </a:pPr>
            <a:r>
              <a:rPr lang="el-GR" altLang="el-GR" sz="2200"/>
              <a:t>Η αναλογία του δείγματος πάνω στην οποία θα βασίσουμε την εκτίμησή μας είναι</a:t>
            </a:r>
            <a:r>
              <a:rPr lang="en-US" altLang="el-GR" sz="2200"/>
              <a:t>              </a:t>
            </a:r>
          </a:p>
          <a:p>
            <a:pPr eaLnBrk="1" hangingPunct="1">
              <a:lnSpc>
                <a:spcPct val="90000"/>
              </a:lnSpc>
              <a:spcBef>
                <a:spcPts val="550"/>
              </a:spcBef>
              <a:buClr>
                <a:srgbClr val="3333CC"/>
              </a:buClr>
              <a:buSzPct val="60000"/>
              <a:buFont typeface="Wingdings" panose="05000000000000000000" pitchFamily="2" charset="2"/>
              <a:buNone/>
            </a:pPr>
            <a:endParaRPr lang="en-US" altLang="el-GR" sz="2200"/>
          </a:p>
          <a:p>
            <a:pPr eaLnBrk="1" hangingPunct="1">
              <a:lnSpc>
                <a:spcPct val="90000"/>
              </a:lnSpc>
              <a:spcBef>
                <a:spcPts val="550"/>
              </a:spcBef>
              <a:buClr>
                <a:srgbClr val="3333CC"/>
              </a:buClr>
              <a:buSzPct val="60000"/>
              <a:buFont typeface="Wingdings" panose="05000000000000000000" pitchFamily="2" charset="2"/>
              <a:buNone/>
            </a:pPr>
            <a:endParaRPr lang="en-US" altLang="el-GR" sz="2200"/>
          </a:p>
          <a:p>
            <a:pPr eaLnBrk="1" hangingPunct="1">
              <a:lnSpc>
                <a:spcPct val="90000"/>
              </a:lnSpc>
              <a:spcBef>
                <a:spcPts val="550"/>
              </a:spcBef>
              <a:buClr>
                <a:srgbClr val="3333CC"/>
              </a:buClr>
              <a:buSzPct val="60000"/>
              <a:buFont typeface="Wingdings" panose="05000000000000000000" pitchFamily="2" charset="2"/>
              <a:buChar char=""/>
            </a:pPr>
            <a:r>
              <a:rPr lang="el-GR" altLang="el-GR" sz="2200"/>
              <a:t>Στον παραπάνω τύπο αντικαθιστούμε την αναλογία του πληθυσμού (</a:t>
            </a:r>
            <a:r>
              <a:rPr lang="en-US" altLang="el-GR" sz="2200"/>
              <a:t>p) </a:t>
            </a:r>
            <a:r>
              <a:rPr lang="el-GR" altLang="el-GR" sz="2200"/>
              <a:t>με την αναλογία του δείγματος </a:t>
            </a:r>
            <a:r>
              <a:rPr lang="en-US" altLang="el-GR" sz="2200"/>
              <a:t>(   ).</a:t>
            </a:r>
            <a:r>
              <a:rPr lang="el-GR" altLang="el-GR" sz="2200"/>
              <a:t> Η τιμή του Ζ που αντιστοιχεί σε επίπεδο εμπιστοσύνης 99% είναι 2,58.</a:t>
            </a:r>
          </a:p>
          <a:p>
            <a:pPr eaLnBrk="1" hangingPunct="1">
              <a:lnSpc>
                <a:spcPct val="90000"/>
              </a:lnSpc>
              <a:spcBef>
                <a:spcPts val="550"/>
              </a:spcBef>
              <a:buClr>
                <a:srgbClr val="3333CC"/>
              </a:buClr>
              <a:buSzPct val="60000"/>
              <a:buFont typeface="Wingdings" panose="05000000000000000000" pitchFamily="2" charset="2"/>
              <a:buNone/>
            </a:pPr>
            <a:endParaRPr lang="el-GR" altLang="el-GR" sz="2200"/>
          </a:p>
          <a:p>
            <a:pPr eaLnBrk="1" hangingPunct="1">
              <a:lnSpc>
                <a:spcPct val="90000"/>
              </a:lnSpc>
              <a:spcBef>
                <a:spcPts val="550"/>
              </a:spcBef>
              <a:buClr>
                <a:srgbClr val="3333CC"/>
              </a:buClr>
              <a:buSzPct val="60000"/>
              <a:buFont typeface="Wingdings" panose="05000000000000000000" pitchFamily="2" charset="2"/>
              <a:buNone/>
            </a:pPr>
            <a:endParaRPr lang="el-GR" altLang="el-GR" sz="2200"/>
          </a:p>
          <a:p>
            <a:pPr eaLnBrk="1" hangingPunct="1">
              <a:lnSpc>
                <a:spcPct val="90000"/>
              </a:lnSpc>
              <a:spcBef>
                <a:spcPts val="550"/>
              </a:spcBef>
              <a:buClr>
                <a:srgbClr val="3333CC"/>
              </a:buClr>
              <a:buSzPct val="60000"/>
              <a:buFont typeface="Wingdings" panose="05000000000000000000" pitchFamily="2" charset="2"/>
              <a:buChar char=""/>
            </a:pPr>
            <a:r>
              <a:rPr lang="el-GR" altLang="el-GR" sz="2200"/>
              <a:t>Με πιθανότητα λάθους 1%, το ποσοστό του πληθυσμού που θα ψηφίσει τον υποψήφιο Α για δήμαρχο είναι μεταξύ 45,6% και 56,4%. Άρα δεν μπορούμε να προβλέψουμε τον νικητή των εκλογών από την συγκεκριμένη δημοσκόπηση (τα διαστήματα εμπιστοσύνης για τους δύο υποψηφίους αλληλοκαλύπτονται).</a:t>
            </a:r>
          </a:p>
          <a:p>
            <a:pPr eaLnBrk="1" hangingPunct="1">
              <a:lnSpc>
                <a:spcPct val="90000"/>
              </a:lnSpc>
              <a:spcBef>
                <a:spcPts val="550"/>
              </a:spcBef>
              <a:buClr>
                <a:srgbClr val="3333CC"/>
              </a:buClr>
              <a:buSzPct val="60000"/>
              <a:buFont typeface="Wingdings" panose="05000000000000000000" pitchFamily="2" charset="2"/>
              <a:buNone/>
            </a:pPr>
            <a:endParaRPr lang="en-US" altLang="el-GR" sz="2200"/>
          </a:p>
          <a:p>
            <a:pPr eaLnBrk="1" hangingPunct="1">
              <a:lnSpc>
                <a:spcPct val="90000"/>
              </a:lnSpc>
              <a:spcBef>
                <a:spcPts val="550"/>
              </a:spcBef>
              <a:buClr>
                <a:srgbClr val="3333CC"/>
              </a:buClr>
              <a:buSzPct val="60000"/>
              <a:buFont typeface="Wingdings" panose="05000000000000000000" pitchFamily="2" charset="2"/>
              <a:buNone/>
            </a:pPr>
            <a:endParaRPr lang="en-US" altLang="el-GR" sz="2200"/>
          </a:p>
        </p:txBody>
      </p:sp>
      <p:grpSp>
        <p:nvGrpSpPr>
          <p:cNvPr id="60421" name="Group 4">
            <a:extLst>
              <a:ext uri="{FF2B5EF4-FFF2-40B4-BE49-F238E27FC236}">
                <a16:creationId xmlns:a16="http://schemas.microsoft.com/office/drawing/2014/main" id="{C2332775-BAC3-158E-0BA7-76A90468F991}"/>
              </a:ext>
            </a:extLst>
          </p:cNvPr>
          <p:cNvGrpSpPr>
            <a:grpSpLocks/>
          </p:cNvGrpSpPr>
          <p:nvPr/>
        </p:nvGrpSpPr>
        <p:grpSpPr bwMode="auto">
          <a:xfrm>
            <a:off x="3132138" y="2349500"/>
            <a:ext cx="1150937" cy="458788"/>
            <a:chOff x="1973" y="1480"/>
            <a:chExt cx="725" cy="289"/>
          </a:xfrm>
        </p:grpSpPr>
        <p:graphicFrame>
          <p:nvGraphicFramePr>
            <p:cNvPr id="60427" name="Object 5">
              <a:extLst>
                <a:ext uri="{FF2B5EF4-FFF2-40B4-BE49-F238E27FC236}">
                  <a16:creationId xmlns:a16="http://schemas.microsoft.com/office/drawing/2014/main" id="{6F3EF8D1-9C43-EA32-5C12-1E3689396751}"/>
                </a:ext>
              </a:extLst>
            </p:cNvPr>
            <p:cNvGraphicFramePr>
              <a:graphicFrameLocks noChangeAspect="1"/>
            </p:cNvGraphicFramePr>
            <p:nvPr/>
          </p:nvGraphicFramePr>
          <p:xfrm>
            <a:off x="1973" y="1480"/>
            <a:ext cx="725" cy="264"/>
          </p:xfrm>
          <a:graphic>
            <a:graphicData uri="http://schemas.openxmlformats.org/presentationml/2006/ole">
              <mc:AlternateContent xmlns:mc="http://schemas.openxmlformats.org/markup-compatibility/2006">
                <mc:Choice xmlns:v="urn:schemas-microsoft-com:vml" Requires="v">
                  <p:oleObj r:id="rId3" imgW="495758" imgH="204963" progId="">
                    <p:embed/>
                  </p:oleObj>
                </mc:Choice>
                <mc:Fallback>
                  <p:oleObj r:id="rId3" imgW="495758" imgH="204963"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3" y="1480"/>
                          <a:ext cx="725" cy="26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0428" name="Text Box 6">
              <a:extLst>
                <a:ext uri="{FF2B5EF4-FFF2-40B4-BE49-F238E27FC236}">
                  <a16:creationId xmlns:a16="http://schemas.microsoft.com/office/drawing/2014/main" id="{ABFD42FD-106A-9BC4-FD8B-F17F883EE764}"/>
                </a:ext>
              </a:extLst>
            </p:cNvPr>
            <p:cNvSpPr txBox="1">
              <a:spLocks noChangeArrowheads="1"/>
            </p:cNvSpPr>
            <p:nvPr/>
          </p:nvSpPr>
          <p:spPr bwMode="auto">
            <a:xfrm>
              <a:off x="1973" y="1480"/>
              <a:ext cx="725"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grpSp>
      <p:graphicFrame>
        <p:nvGraphicFramePr>
          <p:cNvPr id="60422" name="Object 7">
            <a:extLst>
              <a:ext uri="{FF2B5EF4-FFF2-40B4-BE49-F238E27FC236}">
                <a16:creationId xmlns:a16="http://schemas.microsoft.com/office/drawing/2014/main" id="{EA463C34-D1FB-5D38-367E-157B641ADA8F}"/>
              </a:ext>
            </a:extLst>
          </p:cNvPr>
          <p:cNvGraphicFramePr>
            <a:graphicFrameLocks noChangeAspect="1"/>
          </p:cNvGraphicFramePr>
          <p:nvPr/>
        </p:nvGraphicFramePr>
        <p:xfrm>
          <a:off x="3851275" y="2565400"/>
          <a:ext cx="3074988" cy="895350"/>
        </p:xfrm>
        <a:graphic>
          <a:graphicData uri="http://schemas.openxmlformats.org/presentationml/2006/ole">
            <mc:AlternateContent xmlns:mc="http://schemas.openxmlformats.org/markup-compatibility/2006">
              <mc:Choice xmlns:v="urn:schemas-microsoft-com:vml" Requires="v">
                <p:oleObj r:id="rId5" imgW="485752" imgH="439292" progId="">
                  <p:embed/>
                </p:oleObj>
              </mc:Choice>
              <mc:Fallback>
                <p:oleObj r:id="rId5" imgW="485752" imgH="439292" progId="">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1275" y="2565400"/>
                        <a:ext cx="3074988" cy="8953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0423" name="Object 8">
            <a:extLst>
              <a:ext uri="{FF2B5EF4-FFF2-40B4-BE49-F238E27FC236}">
                <a16:creationId xmlns:a16="http://schemas.microsoft.com/office/drawing/2014/main" id="{325027C2-D776-AD43-8020-11887969E946}"/>
              </a:ext>
            </a:extLst>
          </p:cNvPr>
          <p:cNvGraphicFramePr>
            <a:graphicFrameLocks noChangeAspect="1"/>
          </p:cNvGraphicFramePr>
          <p:nvPr/>
        </p:nvGraphicFramePr>
        <p:xfrm>
          <a:off x="1042988" y="4292600"/>
          <a:ext cx="5976937" cy="849313"/>
        </p:xfrm>
        <a:graphic>
          <a:graphicData uri="http://schemas.openxmlformats.org/presentationml/2006/ole">
            <mc:AlternateContent xmlns:mc="http://schemas.openxmlformats.org/markup-compatibility/2006">
              <mc:Choice xmlns:v="urn:schemas-microsoft-com:vml" Requires="v">
                <p:oleObj r:id="rId7" imgW="491457" imgH="444451" progId="">
                  <p:embed/>
                </p:oleObj>
              </mc:Choice>
              <mc:Fallback>
                <p:oleObj r:id="rId7" imgW="491457" imgH="444451" progId="">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2988" y="4292600"/>
                        <a:ext cx="5976937" cy="8493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60424" name="Group 9">
            <a:extLst>
              <a:ext uri="{FF2B5EF4-FFF2-40B4-BE49-F238E27FC236}">
                <a16:creationId xmlns:a16="http://schemas.microsoft.com/office/drawing/2014/main" id="{BE0CF9E3-6A81-F9A7-DE0E-8C81E5FC335E}"/>
              </a:ext>
            </a:extLst>
          </p:cNvPr>
          <p:cNvGrpSpPr>
            <a:grpSpLocks/>
          </p:cNvGrpSpPr>
          <p:nvPr/>
        </p:nvGrpSpPr>
        <p:grpSpPr bwMode="auto">
          <a:xfrm>
            <a:off x="6659563" y="3716338"/>
            <a:ext cx="333375" cy="458787"/>
            <a:chOff x="4195" y="2341"/>
            <a:chExt cx="210" cy="289"/>
          </a:xfrm>
        </p:grpSpPr>
        <p:graphicFrame>
          <p:nvGraphicFramePr>
            <p:cNvPr id="60425" name="Object 10">
              <a:extLst>
                <a:ext uri="{FF2B5EF4-FFF2-40B4-BE49-F238E27FC236}">
                  <a16:creationId xmlns:a16="http://schemas.microsoft.com/office/drawing/2014/main" id="{FCC18003-6BAF-3692-3BCD-9F44DB24B91F}"/>
                </a:ext>
              </a:extLst>
            </p:cNvPr>
            <p:cNvGraphicFramePr>
              <a:graphicFrameLocks noChangeAspect="1"/>
            </p:cNvGraphicFramePr>
            <p:nvPr/>
          </p:nvGraphicFramePr>
          <p:xfrm>
            <a:off x="4195" y="2341"/>
            <a:ext cx="210" cy="280"/>
          </p:xfrm>
          <a:graphic>
            <a:graphicData uri="http://schemas.openxmlformats.org/presentationml/2006/ole">
              <mc:AlternateContent xmlns:mc="http://schemas.openxmlformats.org/markup-compatibility/2006">
                <mc:Choice xmlns:v="urn:schemas-microsoft-com:vml" Requires="v">
                  <p:oleObj r:id="rId9" imgW="151969" imgH="202630" progId="">
                    <p:embed/>
                  </p:oleObj>
                </mc:Choice>
                <mc:Fallback>
                  <p:oleObj r:id="rId9" imgW="151969" imgH="202630" progId="">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95" y="2341"/>
                          <a:ext cx="210" cy="28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0426" name="Text Box 11">
              <a:extLst>
                <a:ext uri="{FF2B5EF4-FFF2-40B4-BE49-F238E27FC236}">
                  <a16:creationId xmlns:a16="http://schemas.microsoft.com/office/drawing/2014/main" id="{2BA97078-8081-2545-EE49-D99BA6171938}"/>
                </a:ext>
              </a:extLst>
            </p:cNvPr>
            <p:cNvSpPr txBox="1">
              <a:spLocks noChangeArrowheads="1"/>
            </p:cNvSpPr>
            <p:nvPr/>
          </p:nvSpPr>
          <p:spPr bwMode="auto">
            <a:xfrm>
              <a:off x="4195" y="2341"/>
              <a:ext cx="210"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gr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Text Box 1">
            <a:extLst>
              <a:ext uri="{FF2B5EF4-FFF2-40B4-BE49-F238E27FC236}">
                <a16:creationId xmlns:a16="http://schemas.microsoft.com/office/drawing/2014/main" id="{F121A1F7-BC40-2430-50B5-EBD3A1EF4A12}"/>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5FDE8F73-B257-4D84-B1B5-D37445087978}" type="slidenum">
              <a:rPr lang="el-GR" altLang="el-GR" sz="1400"/>
              <a:pPr algn="r" eaLnBrk="1" hangingPunct="1">
                <a:spcBef>
                  <a:spcPct val="0"/>
                </a:spcBef>
                <a:buClrTx/>
                <a:buFontTx/>
                <a:buNone/>
              </a:pPr>
              <a:t>28</a:t>
            </a:fld>
            <a:endParaRPr lang="el-GR" altLang="el-GR" sz="1400"/>
          </a:p>
        </p:txBody>
      </p:sp>
      <p:sp>
        <p:nvSpPr>
          <p:cNvPr id="62467" name="Text Box 2">
            <a:extLst>
              <a:ext uri="{FF2B5EF4-FFF2-40B4-BE49-F238E27FC236}">
                <a16:creationId xmlns:a16="http://schemas.microsoft.com/office/drawing/2014/main" id="{774105A2-5ADE-670A-CE39-03E53C94D468}"/>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a:solidFill>
                  <a:srgbClr val="333399"/>
                </a:solidFill>
              </a:rPr>
              <a:t>Εκτίμηση του μεγέθους του δείγματος.</a:t>
            </a:r>
          </a:p>
        </p:txBody>
      </p:sp>
      <p:sp>
        <p:nvSpPr>
          <p:cNvPr id="62468" name="Text Box 3">
            <a:extLst>
              <a:ext uri="{FF2B5EF4-FFF2-40B4-BE49-F238E27FC236}">
                <a16:creationId xmlns:a16="http://schemas.microsoft.com/office/drawing/2014/main" id="{4BDE2CED-9900-70D9-4CA6-A4D5B4F09D03}"/>
              </a:ext>
            </a:extLst>
          </p:cNvPr>
          <p:cNvSpPr txBox="1">
            <a:spLocks noChangeArrowheads="1"/>
          </p:cNvSpPr>
          <p:nvPr/>
        </p:nvSpPr>
        <p:spPr bwMode="auto">
          <a:xfrm>
            <a:off x="468313" y="2017713"/>
            <a:ext cx="8207375" cy="443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9pPr>
          </a:lstStyle>
          <a:p>
            <a:pPr eaLnBrk="1" hangingPunct="1">
              <a:spcBef>
                <a:spcPts val="550"/>
              </a:spcBef>
              <a:buClr>
                <a:srgbClr val="3333CC"/>
              </a:buClr>
              <a:buSzPct val="60000"/>
              <a:buFont typeface="Wingdings" panose="05000000000000000000" pitchFamily="2" charset="2"/>
              <a:buChar char=""/>
            </a:pPr>
            <a:r>
              <a:rPr lang="el-GR" altLang="el-GR" sz="2200"/>
              <a:t>Το υπουργείο οικονομικών πραγματοποιεί ελέγχους για την ειλικρίνεια της φορολογικής δήλωσης σε τυχαίο δείγμα </a:t>
            </a:r>
            <a:r>
              <a:rPr lang="en-GB" altLang="el-GR" sz="2200"/>
              <a:t>n </a:t>
            </a:r>
            <a:r>
              <a:rPr lang="el-GR" altLang="el-GR" sz="2200"/>
              <a:t>φορολογούμενων. Έστω       η μέση τιμή της φοροδιαφυγής (σε €) και 425€ η τυπική απόκλιση. Τι μέγεθος δείγματος πρέπει να οριστεί αν η ζητούμενη ακρίβεια είναι </a:t>
            </a:r>
            <a:r>
              <a:rPr lang="en-US" altLang="el-GR" sz="2200"/>
              <a:t>±</a:t>
            </a:r>
            <a:r>
              <a:rPr lang="el-GR" altLang="el-GR" sz="2200"/>
              <a:t> 40€ σε επίπεδο εμπιστοσύνης 9</a:t>
            </a:r>
            <a:r>
              <a:rPr lang="en-US" altLang="el-GR" sz="2200"/>
              <a:t>0</a:t>
            </a:r>
            <a:r>
              <a:rPr lang="el-GR" altLang="el-GR" sz="2200"/>
              <a:t>%;  </a:t>
            </a:r>
          </a:p>
        </p:txBody>
      </p:sp>
      <p:grpSp>
        <p:nvGrpSpPr>
          <p:cNvPr id="62469" name="Group 4">
            <a:extLst>
              <a:ext uri="{FF2B5EF4-FFF2-40B4-BE49-F238E27FC236}">
                <a16:creationId xmlns:a16="http://schemas.microsoft.com/office/drawing/2014/main" id="{D08900A5-E2D1-74FB-66CC-557997E2FB9B}"/>
              </a:ext>
            </a:extLst>
          </p:cNvPr>
          <p:cNvGrpSpPr>
            <a:grpSpLocks/>
          </p:cNvGrpSpPr>
          <p:nvPr/>
        </p:nvGrpSpPr>
        <p:grpSpPr bwMode="auto">
          <a:xfrm>
            <a:off x="4067175" y="2708275"/>
            <a:ext cx="374650" cy="458788"/>
            <a:chOff x="2562" y="1706"/>
            <a:chExt cx="236" cy="289"/>
          </a:xfrm>
        </p:grpSpPr>
        <p:graphicFrame>
          <p:nvGraphicFramePr>
            <p:cNvPr id="62470" name="Object 5">
              <a:extLst>
                <a:ext uri="{FF2B5EF4-FFF2-40B4-BE49-F238E27FC236}">
                  <a16:creationId xmlns:a16="http://schemas.microsoft.com/office/drawing/2014/main" id="{6BCBF6CB-18CA-FEA8-40DC-555FCE5F6D11}"/>
                </a:ext>
              </a:extLst>
            </p:cNvPr>
            <p:cNvGraphicFramePr>
              <a:graphicFrameLocks noChangeAspect="1"/>
            </p:cNvGraphicFramePr>
            <p:nvPr/>
          </p:nvGraphicFramePr>
          <p:xfrm>
            <a:off x="2562" y="1706"/>
            <a:ext cx="236" cy="253"/>
          </p:xfrm>
          <a:graphic>
            <a:graphicData uri="http://schemas.openxmlformats.org/presentationml/2006/ole">
              <mc:AlternateContent xmlns:mc="http://schemas.openxmlformats.org/markup-compatibility/2006">
                <mc:Choice xmlns:v="urn:schemas-microsoft-com:vml" Requires="v">
                  <p:oleObj r:id="rId3" imgW="183000" imgH="196077" progId="">
                    <p:embed/>
                  </p:oleObj>
                </mc:Choice>
                <mc:Fallback>
                  <p:oleObj r:id="rId3" imgW="183000" imgH="196077"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2" y="1706"/>
                          <a:ext cx="236" cy="25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2471" name="Text Box 6">
              <a:extLst>
                <a:ext uri="{FF2B5EF4-FFF2-40B4-BE49-F238E27FC236}">
                  <a16:creationId xmlns:a16="http://schemas.microsoft.com/office/drawing/2014/main" id="{CD997B15-C183-6054-2DE5-EDED01EE1C14}"/>
                </a:ext>
              </a:extLst>
            </p:cNvPr>
            <p:cNvSpPr txBox="1">
              <a:spLocks noChangeArrowheads="1"/>
            </p:cNvSpPr>
            <p:nvPr/>
          </p:nvSpPr>
          <p:spPr bwMode="auto">
            <a:xfrm>
              <a:off x="2562" y="1706"/>
              <a:ext cx="236"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gr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Text Box 1">
            <a:extLst>
              <a:ext uri="{FF2B5EF4-FFF2-40B4-BE49-F238E27FC236}">
                <a16:creationId xmlns:a16="http://schemas.microsoft.com/office/drawing/2014/main" id="{7B8467A2-17AD-7318-39B6-D174690AAB0B}"/>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2D35C9AF-9C9F-4604-826C-77B79373A29C}" type="slidenum">
              <a:rPr lang="el-GR" altLang="el-GR" sz="1400"/>
              <a:pPr algn="r" eaLnBrk="1" hangingPunct="1">
                <a:spcBef>
                  <a:spcPct val="0"/>
                </a:spcBef>
                <a:buClrTx/>
                <a:buFontTx/>
                <a:buNone/>
              </a:pPr>
              <a:t>29</a:t>
            </a:fld>
            <a:endParaRPr lang="el-GR" altLang="el-GR" sz="1400"/>
          </a:p>
        </p:txBody>
      </p:sp>
      <p:sp>
        <p:nvSpPr>
          <p:cNvPr id="64515" name="Text Box 2">
            <a:extLst>
              <a:ext uri="{FF2B5EF4-FFF2-40B4-BE49-F238E27FC236}">
                <a16:creationId xmlns:a16="http://schemas.microsoft.com/office/drawing/2014/main" id="{D8913461-5009-77EC-D29D-C6CA1598DE0D}"/>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a:solidFill>
                  <a:srgbClr val="333399"/>
                </a:solidFill>
              </a:rPr>
              <a:t>Εκτίμηση του μεγέθους του δείγματος.</a:t>
            </a:r>
          </a:p>
        </p:txBody>
      </p:sp>
      <p:sp>
        <p:nvSpPr>
          <p:cNvPr id="64516" name="Text Box 3">
            <a:extLst>
              <a:ext uri="{FF2B5EF4-FFF2-40B4-BE49-F238E27FC236}">
                <a16:creationId xmlns:a16="http://schemas.microsoft.com/office/drawing/2014/main" id="{BD9324A6-EE10-9DC0-F417-93AC47EA072E}"/>
              </a:ext>
            </a:extLst>
          </p:cNvPr>
          <p:cNvSpPr txBox="1">
            <a:spLocks noChangeArrowheads="1"/>
          </p:cNvSpPr>
          <p:nvPr/>
        </p:nvSpPr>
        <p:spPr bwMode="auto">
          <a:xfrm>
            <a:off x="323850" y="2017713"/>
            <a:ext cx="8135938" cy="450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9pPr>
          </a:lstStyle>
          <a:p>
            <a:pPr eaLnBrk="1" hangingPunct="1">
              <a:spcBef>
                <a:spcPts val="550"/>
              </a:spcBef>
              <a:buClr>
                <a:srgbClr val="3333CC"/>
              </a:buClr>
              <a:buSzPct val="60000"/>
              <a:buFont typeface="Wingdings" panose="05000000000000000000" pitchFamily="2" charset="2"/>
              <a:buChar char=""/>
            </a:pPr>
            <a:r>
              <a:rPr lang="el-GR" altLang="el-GR" sz="2200"/>
              <a:t>Αρχίζουμε με τον τύπο </a:t>
            </a:r>
          </a:p>
          <a:p>
            <a:pPr eaLnBrk="1" hangingPunct="1">
              <a:spcBef>
                <a:spcPts val="550"/>
              </a:spcBef>
              <a:buClr>
                <a:srgbClr val="3333CC"/>
              </a:buClr>
              <a:buSzPct val="60000"/>
              <a:buFont typeface="Wingdings" panose="05000000000000000000" pitchFamily="2" charset="2"/>
              <a:buNone/>
            </a:pPr>
            <a:endParaRPr lang="el-GR" altLang="el-GR" sz="2200"/>
          </a:p>
          <a:p>
            <a:pPr eaLnBrk="1" hangingPunct="1">
              <a:spcBef>
                <a:spcPts val="550"/>
              </a:spcBef>
              <a:buClr>
                <a:srgbClr val="3333CC"/>
              </a:buClr>
              <a:buSzPct val="60000"/>
              <a:buFont typeface="Wingdings" panose="05000000000000000000" pitchFamily="2" charset="2"/>
              <a:buChar char=""/>
            </a:pPr>
            <a:r>
              <a:rPr lang="el-GR" altLang="el-GR" sz="2200"/>
              <a:t>Θέτοντας επίπεδο ακρίβειας </a:t>
            </a:r>
            <a:r>
              <a:rPr lang="en-US" altLang="el-GR" sz="2200"/>
              <a:t>±</a:t>
            </a:r>
            <a:r>
              <a:rPr lang="el-GR" altLang="el-GR" sz="2200"/>
              <a:t> 40€, προκαθορίζουμε ότι το εύρος του διαστήματος θα είναι </a:t>
            </a:r>
            <a:r>
              <a:rPr lang="en-US" altLang="el-GR" sz="2200"/>
              <a:t>±</a:t>
            </a:r>
            <a:r>
              <a:rPr lang="el-GR" altLang="el-GR" sz="2200"/>
              <a:t>40. Μπορούμε να παραλείψουμε το     και από τους δύο όρους της εξίσωσης. Όποτε έχουμε:</a:t>
            </a:r>
          </a:p>
          <a:p>
            <a:pPr eaLnBrk="1" hangingPunct="1">
              <a:spcBef>
                <a:spcPts val="550"/>
              </a:spcBef>
              <a:buClr>
                <a:srgbClr val="3333CC"/>
              </a:buClr>
              <a:buSzPct val="60000"/>
              <a:buFont typeface="Wingdings" panose="05000000000000000000" pitchFamily="2" charset="2"/>
              <a:buNone/>
            </a:pPr>
            <a:endParaRPr lang="el-GR" altLang="el-GR" sz="2200"/>
          </a:p>
          <a:p>
            <a:pPr eaLnBrk="1" hangingPunct="1">
              <a:spcBef>
                <a:spcPts val="550"/>
              </a:spcBef>
              <a:buClr>
                <a:srgbClr val="3333CC"/>
              </a:buClr>
              <a:buSzPct val="60000"/>
              <a:buFont typeface="Wingdings" panose="05000000000000000000" pitchFamily="2" charset="2"/>
              <a:buChar char=""/>
            </a:pPr>
            <a:r>
              <a:rPr lang="el-GR" altLang="el-GR" sz="2200"/>
              <a:t>Λύνοντας ως προς </a:t>
            </a:r>
            <a:r>
              <a:rPr lang="en-GB" altLang="el-GR" sz="2200"/>
              <a:t>n </a:t>
            </a:r>
            <a:r>
              <a:rPr lang="el-GR" altLang="el-GR" sz="2200"/>
              <a:t>έχουμε:</a:t>
            </a:r>
          </a:p>
          <a:p>
            <a:pPr eaLnBrk="1" hangingPunct="1">
              <a:spcBef>
                <a:spcPts val="550"/>
              </a:spcBef>
              <a:buClr>
                <a:srgbClr val="3333CC"/>
              </a:buClr>
              <a:buSzPct val="60000"/>
              <a:buFont typeface="Wingdings" panose="05000000000000000000" pitchFamily="2" charset="2"/>
              <a:buNone/>
            </a:pPr>
            <a:endParaRPr lang="el-GR" altLang="el-GR" sz="2200"/>
          </a:p>
          <a:p>
            <a:pPr eaLnBrk="1" hangingPunct="1">
              <a:spcBef>
                <a:spcPts val="550"/>
              </a:spcBef>
              <a:buClr>
                <a:srgbClr val="3333CC"/>
              </a:buClr>
              <a:buSzPct val="60000"/>
              <a:buFont typeface="Wingdings" panose="05000000000000000000" pitchFamily="2" charset="2"/>
              <a:buNone/>
            </a:pPr>
            <a:endParaRPr lang="el-GR" altLang="el-GR" sz="2200"/>
          </a:p>
          <a:p>
            <a:pPr eaLnBrk="1" hangingPunct="1">
              <a:spcBef>
                <a:spcPts val="550"/>
              </a:spcBef>
              <a:buClr>
                <a:srgbClr val="3333CC"/>
              </a:buClr>
              <a:buSzPct val="60000"/>
              <a:buFont typeface="Wingdings" panose="05000000000000000000" pitchFamily="2" charset="2"/>
              <a:buNone/>
            </a:pPr>
            <a:endParaRPr lang="el-GR" altLang="el-GR" sz="2200"/>
          </a:p>
        </p:txBody>
      </p:sp>
      <p:grpSp>
        <p:nvGrpSpPr>
          <p:cNvPr id="64517" name="Group 4">
            <a:extLst>
              <a:ext uri="{FF2B5EF4-FFF2-40B4-BE49-F238E27FC236}">
                <a16:creationId xmlns:a16="http://schemas.microsoft.com/office/drawing/2014/main" id="{0A9E3F61-450F-67D6-CAD1-F4262218B2C3}"/>
              </a:ext>
            </a:extLst>
          </p:cNvPr>
          <p:cNvGrpSpPr>
            <a:grpSpLocks/>
          </p:cNvGrpSpPr>
          <p:nvPr/>
        </p:nvGrpSpPr>
        <p:grpSpPr bwMode="auto">
          <a:xfrm>
            <a:off x="3851275" y="1844675"/>
            <a:ext cx="2303463" cy="938213"/>
            <a:chOff x="2426" y="1162"/>
            <a:chExt cx="1451" cy="591"/>
          </a:xfrm>
        </p:grpSpPr>
        <p:graphicFrame>
          <p:nvGraphicFramePr>
            <p:cNvPr id="64523" name="Object 5">
              <a:extLst>
                <a:ext uri="{FF2B5EF4-FFF2-40B4-BE49-F238E27FC236}">
                  <a16:creationId xmlns:a16="http://schemas.microsoft.com/office/drawing/2014/main" id="{21C0CE51-E8F3-057B-D109-3A3452E05C72}"/>
                </a:ext>
              </a:extLst>
            </p:cNvPr>
            <p:cNvGraphicFramePr>
              <a:graphicFrameLocks noChangeAspect="1"/>
            </p:cNvGraphicFramePr>
            <p:nvPr/>
          </p:nvGraphicFramePr>
          <p:xfrm>
            <a:off x="2426" y="1162"/>
            <a:ext cx="1451" cy="591"/>
          </p:xfrm>
          <a:graphic>
            <a:graphicData uri="http://schemas.openxmlformats.org/presentationml/2006/ole">
              <mc:AlternateContent xmlns:mc="http://schemas.openxmlformats.org/markup-compatibility/2006">
                <mc:Choice xmlns:v="urn:schemas-microsoft-com:vml" Requires="v">
                  <p:oleObj r:id="rId3" imgW="491424" imgH="419031" progId="">
                    <p:embed/>
                  </p:oleObj>
                </mc:Choice>
                <mc:Fallback>
                  <p:oleObj r:id="rId3" imgW="491424" imgH="419031"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6" y="1162"/>
                          <a:ext cx="1451" cy="59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4524" name="Text Box 6">
              <a:extLst>
                <a:ext uri="{FF2B5EF4-FFF2-40B4-BE49-F238E27FC236}">
                  <a16:creationId xmlns:a16="http://schemas.microsoft.com/office/drawing/2014/main" id="{403F613E-D0FA-0BB9-31CA-E9F9AAE72492}"/>
                </a:ext>
              </a:extLst>
            </p:cNvPr>
            <p:cNvSpPr txBox="1">
              <a:spLocks noChangeArrowheads="1"/>
            </p:cNvSpPr>
            <p:nvPr/>
          </p:nvSpPr>
          <p:spPr bwMode="auto">
            <a:xfrm>
              <a:off x="2426" y="1162"/>
              <a:ext cx="1451" cy="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grpSp>
      <p:grpSp>
        <p:nvGrpSpPr>
          <p:cNvPr id="64518" name="Group 7">
            <a:extLst>
              <a:ext uri="{FF2B5EF4-FFF2-40B4-BE49-F238E27FC236}">
                <a16:creationId xmlns:a16="http://schemas.microsoft.com/office/drawing/2014/main" id="{4DCA6858-7C2F-BD89-7FC3-6CE0EF6F7ED7}"/>
              </a:ext>
            </a:extLst>
          </p:cNvPr>
          <p:cNvGrpSpPr>
            <a:grpSpLocks/>
          </p:cNvGrpSpPr>
          <p:nvPr/>
        </p:nvGrpSpPr>
        <p:grpSpPr bwMode="auto">
          <a:xfrm>
            <a:off x="2843213" y="3500438"/>
            <a:ext cx="401637" cy="458787"/>
            <a:chOff x="1791" y="2205"/>
            <a:chExt cx="253" cy="289"/>
          </a:xfrm>
        </p:grpSpPr>
        <p:graphicFrame>
          <p:nvGraphicFramePr>
            <p:cNvPr id="64521" name="Object 8">
              <a:extLst>
                <a:ext uri="{FF2B5EF4-FFF2-40B4-BE49-F238E27FC236}">
                  <a16:creationId xmlns:a16="http://schemas.microsoft.com/office/drawing/2014/main" id="{22BA59B6-C43B-F2FC-CC30-7CB1829D8030}"/>
                </a:ext>
              </a:extLst>
            </p:cNvPr>
            <p:cNvGraphicFramePr>
              <a:graphicFrameLocks noChangeAspect="1"/>
            </p:cNvGraphicFramePr>
            <p:nvPr/>
          </p:nvGraphicFramePr>
          <p:xfrm>
            <a:off x="1791" y="2205"/>
            <a:ext cx="253" cy="271"/>
          </p:xfrm>
          <a:graphic>
            <a:graphicData uri="http://schemas.openxmlformats.org/presentationml/2006/ole">
              <mc:AlternateContent xmlns:mc="http://schemas.openxmlformats.org/markup-compatibility/2006">
                <mc:Choice xmlns:v="urn:schemas-microsoft-com:vml" Requires="v">
                  <p:oleObj r:id="rId5" imgW="183000" imgH="196077" progId="">
                    <p:embed/>
                  </p:oleObj>
                </mc:Choice>
                <mc:Fallback>
                  <p:oleObj r:id="rId5" imgW="183000" imgH="196077" progId="">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1" y="2205"/>
                          <a:ext cx="253" cy="27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4522" name="Text Box 9">
              <a:extLst>
                <a:ext uri="{FF2B5EF4-FFF2-40B4-BE49-F238E27FC236}">
                  <a16:creationId xmlns:a16="http://schemas.microsoft.com/office/drawing/2014/main" id="{C48046A0-2801-F52A-1F20-E1A5D5448196}"/>
                </a:ext>
              </a:extLst>
            </p:cNvPr>
            <p:cNvSpPr txBox="1">
              <a:spLocks noChangeArrowheads="1"/>
            </p:cNvSpPr>
            <p:nvPr/>
          </p:nvSpPr>
          <p:spPr bwMode="auto">
            <a:xfrm>
              <a:off x="1791" y="2205"/>
              <a:ext cx="253"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grpSp>
      <p:graphicFrame>
        <p:nvGraphicFramePr>
          <p:cNvPr id="64519" name="Object 10">
            <a:extLst>
              <a:ext uri="{FF2B5EF4-FFF2-40B4-BE49-F238E27FC236}">
                <a16:creationId xmlns:a16="http://schemas.microsoft.com/office/drawing/2014/main" id="{A191A1DD-2A7F-29E1-06D3-28351A1A8405}"/>
              </a:ext>
            </a:extLst>
          </p:cNvPr>
          <p:cNvGraphicFramePr>
            <a:graphicFrameLocks noChangeAspect="1"/>
          </p:cNvGraphicFramePr>
          <p:nvPr/>
        </p:nvGraphicFramePr>
        <p:xfrm>
          <a:off x="2555875" y="3789363"/>
          <a:ext cx="1871663" cy="869950"/>
        </p:xfrm>
        <a:graphic>
          <a:graphicData uri="http://schemas.openxmlformats.org/presentationml/2006/ole">
            <mc:AlternateContent xmlns:mc="http://schemas.openxmlformats.org/markup-compatibility/2006">
              <mc:Choice xmlns:v="urn:schemas-microsoft-com:vml" Requires="v">
                <p:oleObj r:id="rId7" imgW="487506" imgH="415690" progId="">
                  <p:embed/>
                </p:oleObj>
              </mc:Choice>
              <mc:Fallback>
                <p:oleObj r:id="rId7" imgW="487506" imgH="415690" progId="">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55875" y="3789363"/>
                        <a:ext cx="1871663" cy="869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4520" name="Object 11">
            <a:extLst>
              <a:ext uri="{FF2B5EF4-FFF2-40B4-BE49-F238E27FC236}">
                <a16:creationId xmlns:a16="http://schemas.microsoft.com/office/drawing/2014/main" id="{355CA397-DE85-7CF6-920E-CFEBD01B30E7}"/>
              </a:ext>
            </a:extLst>
          </p:cNvPr>
          <p:cNvGraphicFramePr>
            <a:graphicFrameLocks noChangeAspect="1"/>
          </p:cNvGraphicFramePr>
          <p:nvPr/>
        </p:nvGraphicFramePr>
        <p:xfrm>
          <a:off x="3708400" y="5235575"/>
          <a:ext cx="1800225" cy="973138"/>
        </p:xfrm>
        <a:graphic>
          <a:graphicData uri="http://schemas.openxmlformats.org/presentationml/2006/ole">
            <mc:AlternateContent xmlns:mc="http://schemas.openxmlformats.org/markup-compatibility/2006">
              <mc:Choice xmlns:v="urn:schemas-microsoft-com:vml" Requires="v">
                <p:oleObj r:id="rId9" imgW="476816" imgH="406575" progId="">
                  <p:embed/>
                </p:oleObj>
              </mc:Choice>
              <mc:Fallback>
                <p:oleObj r:id="rId9" imgW="476816" imgH="406575" progId="">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08400" y="5235575"/>
                        <a:ext cx="1800225" cy="9731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Text Box 1">
            <a:extLst>
              <a:ext uri="{FF2B5EF4-FFF2-40B4-BE49-F238E27FC236}">
                <a16:creationId xmlns:a16="http://schemas.microsoft.com/office/drawing/2014/main" id="{73BFA9BC-F680-E1C6-DCF7-D284A53A186B}"/>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12D8C9D3-6889-44E2-8739-508D27167194}" type="slidenum">
              <a:rPr lang="el-GR" altLang="el-GR" sz="1400"/>
              <a:pPr algn="r" eaLnBrk="1" hangingPunct="1">
                <a:spcBef>
                  <a:spcPct val="0"/>
                </a:spcBef>
                <a:buClrTx/>
                <a:buFontTx/>
                <a:buNone/>
              </a:pPr>
              <a:t>3</a:t>
            </a:fld>
            <a:endParaRPr lang="el-GR" altLang="el-GR" sz="1400"/>
          </a:p>
        </p:txBody>
      </p:sp>
      <p:sp>
        <p:nvSpPr>
          <p:cNvPr id="11267" name="Text Box 2">
            <a:extLst>
              <a:ext uri="{FF2B5EF4-FFF2-40B4-BE49-F238E27FC236}">
                <a16:creationId xmlns:a16="http://schemas.microsoft.com/office/drawing/2014/main" id="{53BD889D-165E-BFFF-B5F4-91DEAE1E8D7C}"/>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2800">
                <a:solidFill>
                  <a:srgbClr val="333399"/>
                </a:solidFill>
              </a:rPr>
              <a:t>Κατανομές συχνοτήτων.</a:t>
            </a:r>
          </a:p>
        </p:txBody>
      </p:sp>
      <p:sp>
        <p:nvSpPr>
          <p:cNvPr id="11268" name="Text Box 3">
            <a:extLst>
              <a:ext uri="{FF2B5EF4-FFF2-40B4-BE49-F238E27FC236}">
                <a16:creationId xmlns:a16="http://schemas.microsoft.com/office/drawing/2014/main" id="{C5F84EB6-BD3A-9907-1322-C031BB78752A}"/>
              </a:ext>
            </a:extLst>
          </p:cNvPr>
          <p:cNvSpPr txBox="1">
            <a:spLocks noChangeArrowheads="1"/>
          </p:cNvSpPr>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9pPr>
          </a:lstStyle>
          <a:p>
            <a:pPr eaLnBrk="1" hangingPunct="1">
              <a:spcBef>
                <a:spcPts val="550"/>
              </a:spcBef>
              <a:buClr>
                <a:srgbClr val="3333CC"/>
              </a:buClr>
              <a:buSzPct val="60000"/>
              <a:buFont typeface="Wingdings" panose="05000000000000000000" pitchFamily="2" charset="2"/>
              <a:buChar char=""/>
            </a:pPr>
            <a:r>
              <a:rPr lang="el-GR" altLang="el-GR" sz="2200"/>
              <a:t>Ένας ψυχίατρος κατέγραψε τις διανοητικές λειτουργίες 20 ασθενών την ημέρα της εξόδου τους από την ψυχιατρική κλινική και έξι μήνες αργότερα. Χρησιμοποίησε μία </a:t>
            </a:r>
            <a:r>
              <a:rPr lang="en-US" altLang="el-GR" sz="2200"/>
              <a:t>10</a:t>
            </a:r>
            <a:r>
              <a:rPr lang="el-GR" altLang="el-GR" sz="2200"/>
              <a:t>-βάθμια κλίμακα μέτρησης σύμφωνα με την οποία υψηλότερες τιμές δηλώνουν μεγαλύτερες ικανότητες και υγιέστερες διανοητικές λειτουργίες. </a:t>
            </a:r>
          </a:p>
          <a:p>
            <a:pPr eaLnBrk="1" hangingPunct="1">
              <a:spcBef>
                <a:spcPts val="550"/>
              </a:spcBef>
              <a:buClr>
                <a:srgbClr val="3333CC"/>
              </a:buClr>
              <a:buSzPct val="60000"/>
              <a:buFont typeface="Wingdings" panose="05000000000000000000" pitchFamily="2" charset="2"/>
              <a:buChar char=""/>
            </a:pPr>
            <a:r>
              <a:rPr lang="el-GR" altLang="el-GR" sz="2200"/>
              <a:t>Κατασκευάστε έναν πίνακα κατανομής συχνοτήτων με τις βαθμολογίες  σε κάθε ημερομηνία καταγραφής. Συμπεριλάβετε τις σχετικές συχνότητες (%) και τις αύξουσες αθροιστικές συχνότητες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Text Box 1">
            <a:extLst>
              <a:ext uri="{FF2B5EF4-FFF2-40B4-BE49-F238E27FC236}">
                <a16:creationId xmlns:a16="http://schemas.microsoft.com/office/drawing/2014/main" id="{ACC2A394-EA38-F3B2-E24B-C3D1EBC5FB73}"/>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C51390B9-6FBD-416D-B909-805389EB4358}" type="slidenum">
              <a:rPr lang="el-GR" altLang="el-GR" sz="1400"/>
              <a:pPr algn="r" eaLnBrk="1" hangingPunct="1">
                <a:spcBef>
                  <a:spcPct val="0"/>
                </a:spcBef>
                <a:buClrTx/>
                <a:buFontTx/>
                <a:buNone/>
              </a:pPr>
              <a:t>30</a:t>
            </a:fld>
            <a:endParaRPr lang="el-GR" altLang="el-GR" sz="1400"/>
          </a:p>
        </p:txBody>
      </p:sp>
      <p:sp>
        <p:nvSpPr>
          <p:cNvPr id="66563" name="Text Box 2">
            <a:extLst>
              <a:ext uri="{FF2B5EF4-FFF2-40B4-BE49-F238E27FC236}">
                <a16:creationId xmlns:a16="http://schemas.microsoft.com/office/drawing/2014/main" id="{B062B365-59C3-3562-67DB-D84292E8B436}"/>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a:solidFill>
                  <a:srgbClr val="333399"/>
                </a:solidFill>
              </a:rPr>
              <a:t>Εκτίμηση του μεγέθους του δείγματος.</a:t>
            </a:r>
          </a:p>
        </p:txBody>
      </p:sp>
      <p:sp>
        <p:nvSpPr>
          <p:cNvPr id="66564" name="Text Box 3">
            <a:extLst>
              <a:ext uri="{FF2B5EF4-FFF2-40B4-BE49-F238E27FC236}">
                <a16:creationId xmlns:a16="http://schemas.microsoft.com/office/drawing/2014/main" id="{954A44AC-02F2-C86A-8B88-3564E1914E1F}"/>
              </a:ext>
            </a:extLst>
          </p:cNvPr>
          <p:cNvSpPr txBox="1">
            <a:spLocks noChangeArrowheads="1"/>
          </p:cNvSpPr>
          <p:nvPr/>
        </p:nvSpPr>
        <p:spPr bwMode="auto">
          <a:xfrm>
            <a:off x="900113" y="1989138"/>
            <a:ext cx="7559675" cy="453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9pPr>
          </a:lstStyle>
          <a:p>
            <a:pPr eaLnBrk="1" hangingPunct="1">
              <a:spcBef>
                <a:spcPts val="550"/>
              </a:spcBef>
              <a:buClr>
                <a:srgbClr val="3333CC"/>
              </a:buClr>
              <a:buSzPct val="60000"/>
              <a:buFont typeface="Wingdings" panose="05000000000000000000" pitchFamily="2" charset="2"/>
              <a:buChar char=""/>
            </a:pPr>
            <a:r>
              <a:rPr lang="el-GR" altLang="el-GR" sz="2200"/>
              <a:t>Θέτοντας α=0,10 </a:t>
            </a:r>
            <a:r>
              <a:rPr lang="en-GB" altLang="el-GR" sz="2200"/>
              <a:t>(Z=</a:t>
            </a:r>
            <a:r>
              <a:rPr lang="en-US" altLang="el-GR" sz="2200"/>
              <a:t>±</a:t>
            </a:r>
            <a:r>
              <a:rPr lang="el-GR" altLang="el-GR" sz="2200"/>
              <a:t>1,65</a:t>
            </a:r>
            <a:r>
              <a:rPr lang="en-US" altLang="el-GR" sz="2200"/>
              <a:t>)</a:t>
            </a:r>
            <a:r>
              <a:rPr lang="el-GR" altLang="el-GR" sz="2200"/>
              <a:t> και σ=425 μπορούμε να λύσουμε ως προς </a:t>
            </a:r>
            <a:r>
              <a:rPr lang="en-GB" altLang="el-GR" sz="2200"/>
              <a:t>n</a:t>
            </a:r>
          </a:p>
          <a:p>
            <a:pPr eaLnBrk="1" hangingPunct="1">
              <a:spcBef>
                <a:spcPts val="550"/>
              </a:spcBef>
              <a:buClr>
                <a:srgbClr val="3333CC"/>
              </a:buClr>
              <a:buSzPct val="60000"/>
              <a:buFont typeface="Wingdings" panose="05000000000000000000" pitchFamily="2" charset="2"/>
              <a:buNone/>
            </a:pPr>
            <a:endParaRPr lang="el-GR" altLang="el-GR" sz="2200"/>
          </a:p>
          <a:p>
            <a:pPr eaLnBrk="1" hangingPunct="1">
              <a:spcBef>
                <a:spcPts val="550"/>
              </a:spcBef>
              <a:buClr>
                <a:srgbClr val="3333CC"/>
              </a:buClr>
              <a:buSzPct val="60000"/>
              <a:buFont typeface="Wingdings" panose="05000000000000000000" pitchFamily="2" charset="2"/>
              <a:buNone/>
            </a:pPr>
            <a:endParaRPr lang="el-GR" altLang="el-GR" sz="2200"/>
          </a:p>
          <a:p>
            <a:pPr eaLnBrk="1" hangingPunct="1">
              <a:spcBef>
                <a:spcPts val="550"/>
              </a:spcBef>
              <a:buClr>
                <a:srgbClr val="3333CC"/>
              </a:buClr>
              <a:buSzPct val="60000"/>
              <a:buFont typeface="Wingdings" panose="05000000000000000000" pitchFamily="2" charset="2"/>
              <a:buNone/>
            </a:pPr>
            <a:endParaRPr lang="el-GR" altLang="el-GR" sz="2200"/>
          </a:p>
          <a:p>
            <a:pPr eaLnBrk="1" hangingPunct="1">
              <a:spcBef>
                <a:spcPts val="550"/>
              </a:spcBef>
              <a:buClr>
                <a:srgbClr val="3333CC"/>
              </a:buClr>
              <a:buSzPct val="60000"/>
              <a:buFont typeface="Wingdings" panose="05000000000000000000" pitchFamily="2" charset="2"/>
              <a:buNone/>
            </a:pPr>
            <a:endParaRPr lang="el-GR" altLang="el-GR" sz="2200"/>
          </a:p>
          <a:p>
            <a:pPr eaLnBrk="1" hangingPunct="1">
              <a:spcBef>
                <a:spcPts val="550"/>
              </a:spcBef>
              <a:buClr>
                <a:srgbClr val="3333CC"/>
              </a:buClr>
              <a:buSzPct val="60000"/>
              <a:buFont typeface="Wingdings" panose="05000000000000000000" pitchFamily="2" charset="2"/>
              <a:buChar char=""/>
            </a:pPr>
            <a:r>
              <a:rPr lang="el-GR" altLang="el-GR" sz="2200"/>
              <a:t>Επομένως για να έχουμε δειγματοληπτικό λάθος </a:t>
            </a:r>
            <a:r>
              <a:rPr lang="en-US" altLang="el-GR" sz="2200"/>
              <a:t>±</a:t>
            </a:r>
            <a:r>
              <a:rPr lang="el-GR" altLang="el-GR" sz="2200"/>
              <a:t>40€ σε επίπεδο εμπιστοσύνης 90% το δείγμα θα πρέπει να αποτελείται από 307 άτομα περίπου.</a:t>
            </a:r>
          </a:p>
        </p:txBody>
      </p:sp>
      <p:grpSp>
        <p:nvGrpSpPr>
          <p:cNvPr id="66565" name="Group 4">
            <a:extLst>
              <a:ext uri="{FF2B5EF4-FFF2-40B4-BE49-F238E27FC236}">
                <a16:creationId xmlns:a16="http://schemas.microsoft.com/office/drawing/2014/main" id="{967C7387-7059-D4ED-CD3F-A7D76A8F336B}"/>
              </a:ext>
            </a:extLst>
          </p:cNvPr>
          <p:cNvGrpSpPr>
            <a:grpSpLocks/>
          </p:cNvGrpSpPr>
          <p:nvPr/>
        </p:nvGrpSpPr>
        <p:grpSpPr bwMode="auto">
          <a:xfrm>
            <a:off x="2555875" y="3017838"/>
            <a:ext cx="2951163" cy="844550"/>
            <a:chOff x="1610" y="1901"/>
            <a:chExt cx="1859" cy="532"/>
          </a:xfrm>
        </p:grpSpPr>
        <p:graphicFrame>
          <p:nvGraphicFramePr>
            <p:cNvPr id="66566" name="Object 5">
              <a:extLst>
                <a:ext uri="{FF2B5EF4-FFF2-40B4-BE49-F238E27FC236}">
                  <a16:creationId xmlns:a16="http://schemas.microsoft.com/office/drawing/2014/main" id="{3CD2722F-C711-830B-D820-6F08009A1A36}"/>
                </a:ext>
              </a:extLst>
            </p:cNvPr>
            <p:cNvGraphicFramePr>
              <a:graphicFrameLocks noChangeAspect="1"/>
            </p:cNvGraphicFramePr>
            <p:nvPr/>
          </p:nvGraphicFramePr>
          <p:xfrm>
            <a:off x="1610" y="1901"/>
            <a:ext cx="1859" cy="532"/>
          </p:xfrm>
          <a:graphic>
            <a:graphicData uri="http://schemas.openxmlformats.org/presentationml/2006/ole">
              <mc:AlternateContent xmlns:mc="http://schemas.openxmlformats.org/markup-compatibility/2006">
                <mc:Choice xmlns:v="urn:schemas-microsoft-com:vml" Requires="v">
                  <p:oleObj r:id="rId3" imgW="502131" imgH="428160" progId="">
                    <p:embed/>
                  </p:oleObj>
                </mc:Choice>
                <mc:Fallback>
                  <p:oleObj r:id="rId3" imgW="502131" imgH="428160"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0" y="1901"/>
                          <a:ext cx="1859" cy="53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6567" name="Text Box 6">
              <a:extLst>
                <a:ext uri="{FF2B5EF4-FFF2-40B4-BE49-F238E27FC236}">
                  <a16:creationId xmlns:a16="http://schemas.microsoft.com/office/drawing/2014/main" id="{B47051B5-2ED5-B6A0-3D40-30F7E3C64C8C}"/>
                </a:ext>
              </a:extLst>
            </p:cNvPr>
            <p:cNvSpPr txBox="1">
              <a:spLocks noChangeArrowheads="1"/>
            </p:cNvSpPr>
            <p:nvPr/>
          </p:nvSpPr>
          <p:spPr bwMode="auto">
            <a:xfrm>
              <a:off x="1610" y="1901"/>
              <a:ext cx="1859" cy="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gr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Text Box 1">
            <a:extLst>
              <a:ext uri="{FF2B5EF4-FFF2-40B4-BE49-F238E27FC236}">
                <a16:creationId xmlns:a16="http://schemas.microsoft.com/office/drawing/2014/main" id="{E7E8FFAA-9BAA-92FD-796E-82CCD2D1C11A}"/>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B9953000-6391-4491-8C89-9E7438E44C88}" type="slidenum">
              <a:rPr lang="el-GR" altLang="el-GR" sz="1400"/>
              <a:pPr algn="r" eaLnBrk="1" hangingPunct="1">
                <a:spcBef>
                  <a:spcPct val="0"/>
                </a:spcBef>
                <a:buClrTx/>
                <a:buFontTx/>
                <a:buNone/>
              </a:pPr>
              <a:t>31</a:t>
            </a:fld>
            <a:endParaRPr lang="el-GR" altLang="el-GR" sz="1400"/>
          </a:p>
        </p:txBody>
      </p:sp>
      <p:sp>
        <p:nvSpPr>
          <p:cNvPr id="68611" name="Text Box 2">
            <a:extLst>
              <a:ext uri="{FF2B5EF4-FFF2-40B4-BE49-F238E27FC236}">
                <a16:creationId xmlns:a16="http://schemas.microsoft.com/office/drawing/2014/main" id="{309BCC69-E31C-20ED-D71E-2505C0EF5E6A}"/>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ctr" eaLnBrk="1" hangingPunct="1">
              <a:spcBef>
                <a:spcPct val="0"/>
              </a:spcBef>
              <a:buClrTx/>
              <a:buFontTx/>
              <a:buNone/>
            </a:pPr>
            <a:r>
              <a:rPr lang="el-GR" altLang="el-GR" sz="2400">
                <a:solidFill>
                  <a:srgbClr val="333399"/>
                </a:solidFill>
              </a:rPr>
              <a:t>Έλεγχος υποθέσεων για τη μέση τιμή πληθυσμού. (Σύγκριση μέσης τιμής με σταθερή τιμή).</a:t>
            </a:r>
          </a:p>
        </p:txBody>
      </p:sp>
      <p:sp>
        <p:nvSpPr>
          <p:cNvPr id="68612" name="Text Box 3">
            <a:extLst>
              <a:ext uri="{FF2B5EF4-FFF2-40B4-BE49-F238E27FC236}">
                <a16:creationId xmlns:a16="http://schemas.microsoft.com/office/drawing/2014/main" id="{645E8D5C-1988-32BA-F415-95AD73B99AF8}"/>
              </a:ext>
            </a:extLst>
          </p:cNvPr>
          <p:cNvSpPr txBox="1">
            <a:spLocks noChangeArrowheads="1"/>
          </p:cNvSpPr>
          <p:nvPr/>
        </p:nvSpPr>
        <p:spPr bwMode="auto">
          <a:xfrm>
            <a:off x="533400" y="2017713"/>
            <a:ext cx="8421688" cy="438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9pPr>
          </a:lstStyle>
          <a:p>
            <a:pPr eaLnBrk="1" hangingPunct="1">
              <a:spcBef>
                <a:spcPts val="550"/>
              </a:spcBef>
              <a:buClr>
                <a:srgbClr val="3333CC"/>
              </a:buClr>
              <a:buSzPct val="60000"/>
              <a:buFont typeface="Wingdings" panose="05000000000000000000" pitchFamily="2" charset="2"/>
              <a:buChar char=""/>
            </a:pPr>
            <a:r>
              <a:rPr lang="en-US" altLang="el-GR" sz="2200"/>
              <a:t>T</a:t>
            </a:r>
            <a:r>
              <a:rPr lang="el-GR" altLang="el-GR" sz="2200"/>
              <a:t>ο μέσο βάρος των αγοριών ηλικίας 10 ετών της χώρας είναι 35 κιλά. Ένας κοινωνικός λειτουργός πιστεύει ότι τα αγόρια που κατοικούν σε μια περιοχή της χώρας είναι ελλειποβαρή. Ένα τυχαίο δείγμα 27 αγοριών από τον πληθυσμό της περιοχής έδωσε μέσο βάρος 29 και τυπική απόκλιση 10 κιλά. Μπορούμε, σε επίπεδο σημαντικότητας 0,05, να συμπεράνουμε ότι η άποψη του κοινωνικού λειτουργού είναι σωστή; Ποιες συνθήκες πρέπει να ισχύουν για να γίνει ο έλεγχος της υπόθεσης;</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Text Box 1">
            <a:extLst>
              <a:ext uri="{FF2B5EF4-FFF2-40B4-BE49-F238E27FC236}">
                <a16:creationId xmlns:a16="http://schemas.microsoft.com/office/drawing/2014/main" id="{DDB537F3-19F0-D7AC-90DD-E270839F508F}"/>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D97D5411-44FB-4E4A-9292-271C711C6536}" type="slidenum">
              <a:rPr lang="el-GR" altLang="el-GR" sz="1400"/>
              <a:pPr algn="r" eaLnBrk="1" hangingPunct="1">
                <a:spcBef>
                  <a:spcPct val="0"/>
                </a:spcBef>
                <a:buClrTx/>
                <a:buFontTx/>
                <a:buNone/>
              </a:pPr>
              <a:t>32</a:t>
            </a:fld>
            <a:endParaRPr lang="el-GR" altLang="el-GR" sz="1400"/>
          </a:p>
        </p:txBody>
      </p:sp>
      <p:sp>
        <p:nvSpPr>
          <p:cNvPr id="70659" name="Text Box 2">
            <a:extLst>
              <a:ext uri="{FF2B5EF4-FFF2-40B4-BE49-F238E27FC236}">
                <a16:creationId xmlns:a16="http://schemas.microsoft.com/office/drawing/2014/main" id="{8785FE54-D13D-3280-2F06-C265A4A65481}"/>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ctr" eaLnBrk="1" hangingPunct="1">
              <a:spcBef>
                <a:spcPct val="0"/>
              </a:spcBef>
              <a:buClrTx/>
              <a:buFontTx/>
              <a:buNone/>
            </a:pPr>
            <a:r>
              <a:rPr lang="el-GR" altLang="el-GR" sz="2400">
                <a:solidFill>
                  <a:srgbClr val="333399"/>
                </a:solidFill>
              </a:rPr>
              <a:t>Έλεγχος υποθέσεων για τη μέση τιμή πληθυσμού. (Σύγκριση μέσης τιμής με σταθερή τιμή).</a:t>
            </a:r>
          </a:p>
        </p:txBody>
      </p:sp>
      <p:sp>
        <p:nvSpPr>
          <p:cNvPr id="70660" name="Text Box 3">
            <a:extLst>
              <a:ext uri="{FF2B5EF4-FFF2-40B4-BE49-F238E27FC236}">
                <a16:creationId xmlns:a16="http://schemas.microsoft.com/office/drawing/2014/main" id="{E5CD41B1-67E6-13D5-9747-E17429DB500F}"/>
              </a:ext>
            </a:extLst>
          </p:cNvPr>
          <p:cNvSpPr txBox="1">
            <a:spLocks noChangeArrowheads="1"/>
          </p:cNvSpPr>
          <p:nvPr/>
        </p:nvSpPr>
        <p:spPr bwMode="auto">
          <a:xfrm>
            <a:off x="533400" y="2017713"/>
            <a:ext cx="8421688" cy="445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608013" indent="-608013">
              <a:spcBef>
                <a:spcPts val="8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9pPr>
          </a:lstStyle>
          <a:p>
            <a:pPr eaLnBrk="1" hangingPunct="1">
              <a:lnSpc>
                <a:spcPct val="90000"/>
              </a:lnSpc>
              <a:spcBef>
                <a:spcPts val="550"/>
              </a:spcBef>
              <a:buClr>
                <a:srgbClr val="3333CC"/>
              </a:buClr>
              <a:buSzPct val="60000"/>
              <a:buFont typeface="Times New Roman" panose="02020603050405020304" pitchFamily="18" charset="0"/>
              <a:buAutoNum type="arabicParenR"/>
            </a:pPr>
            <a:r>
              <a:rPr lang="el-GR" altLang="el-GR" sz="2200"/>
              <a:t>Η</a:t>
            </a:r>
            <a:r>
              <a:rPr lang="el-GR" altLang="el-GR" sz="2200" baseline="-25000"/>
              <a:t>0</a:t>
            </a:r>
            <a:r>
              <a:rPr lang="el-GR" altLang="el-GR" sz="2200"/>
              <a:t>: μ=3</a:t>
            </a:r>
            <a:r>
              <a:rPr lang="en-US" altLang="el-GR" sz="2200"/>
              <a:t>5</a:t>
            </a:r>
            <a:r>
              <a:rPr lang="el-GR" altLang="el-GR" sz="2200"/>
              <a:t>, Η</a:t>
            </a:r>
            <a:r>
              <a:rPr lang="el-GR" altLang="el-GR" sz="2200" baseline="-25000"/>
              <a:t>1</a:t>
            </a:r>
            <a:r>
              <a:rPr lang="el-GR" altLang="el-GR" sz="2200"/>
              <a:t>:μ&lt;3</a:t>
            </a:r>
            <a:r>
              <a:rPr lang="en-US" altLang="el-GR" sz="2200"/>
              <a:t>5</a:t>
            </a:r>
            <a:r>
              <a:rPr lang="el-GR" altLang="el-GR" sz="2200"/>
              <a:t>. Αριστερόπλευρος έλεγχος.</a:t>
            </a:r>
          </a:p>
          <a:p>
            <a:pPr eaLnBrk="1" hangingPunct="1">
              <a:lnSpc>
                <a:spcPct val="90000"/>
              </a:lnSpc>
              <a:spcBef>
                <a:spcPts val="550"/>
              </a:spcBef>
              <a:buClr>
                <a:srgbClr val="3333CC"/>
              </a:buClr>
              <a:buSzPct val="60000"/>
              <a:buFont typeface="Times New Roman" panose="02020603050405020304" pitchFamily="18" charset="0"/>
              <a:buAutoNum type="arabicParenR"/>
            </a:pPr>
            <a:r>
              <a:rPr lang="el-GR" altLang="el-GR" sz="2200"/>
              <a:t>Το δείγμα είναι μικρό (</a:t>
            </a:r>
            <a:r>
              <a:rPr lang="en-GB" altLang="el-GR" sz="2200"/>
              <a:t>n=27</a:t>
            </a:r>
            <a:r>
              <a:rPr lang="en-US" altLang="el-GR" sz="2200"/>
              <a:t>)</a:t>
            </a:r>
            <a:r>
              <a:rPr lang="el-GR" altLang="el-GR" sz="2200"/>
              <a:t>. Επομένως η δειγματοληπτική κατανομή του      ακολουθεί την </a:t>
            </a:r>
            <a:r>
              <a:rPr lang="en-US" altLang="el-GR" sz="2200"/>
              <a:t>t-</a:t>
            </a:r>
            <a:r>
              <a:rPr lang="el-GR" altLang="el-GR" sz="2200"/>
              <a:t>κατανομή. α=0,05. </a:t>
            </a:r>
            <a:r>
              <a:rPr lang="en-GB" altLang="el-GR" sz="2200"/>
              <a:t>t </a:t>
            </a:r>
            <a:r>
              <a:rPr lang="el-GR" altLang="el-GR" sz="2200"/>
              <a:t>κρίσιμο για </a:t>
            </a:r>
            <a:r>
              <a:rPr lang="en-GB" altLang="el-GR" sz="2200"/>
              <a:t>(n-1) </a:t>
            </a:r>
            <a:r>
              <a:rPr lang="en-US" altLang="el-GR" sz="2200"/>
              <a:t>26</a:t>
            </a:r>
            <a:r>
              <a:rPr lang="el-GR" altLang="el-GR" sz="2200"/>
              <a:t> βαθμούς ελευθερίας =</a:t>
            </a:r>
            <a:r>
              <a:rPr lang="en-US" altLang="el-GR" sz="2200"/>
              <a:t>-1,706</a:t>
            </a:r>
            <a:r>
              <a:rPr lang="el-GR" altLang="el-GR" sz="2200"/>
              <a:t>.</a:t>
            </a:r>
          </a:p>
          <a:p>
            <a:pPr eaLnBrk="1" hangingPunct="1">
              <a:lnSpc>
                <a:spcPct val="90000"/>
              </a:lnSpc>
              <a:spcBef>
                <a:spcPts val="750"/>
              </a:spcBef>
              <a:buClr>
                <a:srgbClr val="3333CC"/>
              </a:buClr>
              <a:buSzPct val="60000"/>
              <a:buFont typeface="Times New Roman" panose="02020603050405020304" pitchFamily="18" charset="0"/>
              <a:buAutoNum type="arabicParenR"/>
            </a:pPr>
            <a:r>
              <a:rPr lang="en-GB" altLang="el-GR" sz="2200"/>
              <a:t>t-test</a:t>
            </a:r>
            <a:r>
              <a:rPr lang="en-GB" altLang="el-GR" sz="3000"/>
              <a:t> </a:t>
            </a:r>
          </a:p>
          <a:p>
            <a:pPr eaLnBrk="1" hangingPunct="1">
              <a:lnSpc>
                <a:spcPct val="90000"/>
              </a:lnSpc>
              <a:spcBef>
                <a:spcPts val="550"/>
              </a:spcBef>
              <a:buClr>
                <a:srgbClr val="3333CC"/>
              </a:buClr>
              <a:buSzPct val="60000"/>
            </a:pPr>
            <a:endParaRPr lang="en-GB" altLang="el-GR" sz="2200"/>
          </a:p>
          <a:p>
            <a:pPr eaLnBrk="1" hangingPunct="1">
              <a:lnSpc>
                <a:spcPct val="90000"/>
              </a:lnSpc>
              <a:spcBef>
                <a:spcPts val="550"/>
              </a:spcBef>
              <a:buClr>
                <a:srgbClr val="3333CC"/>
              </a:buClr>
              <a:buSzPct val="60000"/>
              <a:buFont typeface="Times New Roman" panose="02020603050405020304" pitchFamily="18" charset="0"/>
              <a:buAutoNum type="arabicParenR"/>
            </a:pPr>
            <a:r>
              <a:rPr lang="en-GB" altLang="el-GR" sz="2200"/>
              <a:t>-3,06&lt;-1,706. </a:t>
            </a:r>
            <a:r>
              <a:rPr lang="el-GR" altLang="el-GR" sz="2200"/>
              <a:t>Άρα το παρατηρούμενο </a:t>
            </a:r>
            <a:r>
              <a:rPr lang="en-US" altLang="el-GR" sz="2200"/>
              <a:t>t </a:t>
            </a:r>
            <a:r>
              <a:rPr lang="el-GR" altLang="el-GR" sz="2200"/>
              <a:t>εμπίπτει στην περιοχή απόρριψης της Η</a:t>
            </a:r>
            <a:r>
              <a:rPr lang="el-GR" altLang="el-GR" sz="2200" baseline="-25000"/>
              <a:t>0</a:t>
            </a:r>
            <a:r>
              <a:rPr lang="el-GR" altLang="el-GR" sz="2200"/>
              <a:t>.</a:t>
            </a:r>
          </a:p>
          <a:p>
            <a:pPr eaLnBrk="1" hangingPunct="1">
              <a:lnSpc>
                <a:spcPct val="90000"/>
              </a:lnSpc>
              <a:spcBef>
                <a:spcPts val="550"/>
              </a:spcBef>
              <a:buClr>
                <a:srgbClr val="3333CC"/>
              </a:buClr>
              <a:buSzPct val="60000"/>
              <a:buFont typeface="Times New Roman" panose="02020603050405020304" pitchFamily="18" charset="0"/>
              <a:buAutoNum type="arabicParenR"/>
            </a:pPr>
            <a:r>
              <a:rPr lang="el-GR" altLang="el-GR" sz="2200"/>
              <a:t>Απορρίπτουμε την Η</a:t>
            </a:r>
            <a:r>
              <a:rPr lang="el-GR" altLang="el-GR" sz="2200" baseline="-25000"/>
              <a:t>0 </a:t>
            </a:r>
            <a:r>
              <a:rPr lang="el-GR" altLang="el-GR" sz="2200"/>
              <a:t>συνεπώς μπορούμε</a:t>
            </a:r>
            <a:r>
              <a:rPr lang="en-GB" altLang="el-GR" sz="2200"/>
              <a:t> </a:t>
            </a:r>
            <a:r>
              <a:rPr lang="el-GR" altLang="el-GR" sz="2200"/>
              <a:t>να συμπεράνουμε ότι η άποψη του κοινωνικού λειτουργού είναι σωστή. Το μέσο βάρος των αγοριών που κατοικούν στη συγκεκριμένη περιοχή είναι λιγότερο από 35 κιλά.</a:t>
            </a:r>
          </a:p>
          <a:p>
            <a:pPr eaLnBrk="1" hangingPunct="1">
              <a:lnSpc>
                <a:spcPct val="90000"/>
              </a:lnSpc>
              <a:spcBef>
                <a:spcPts val="550"/>
              </a:spcBef>
              <a:buClr>
                <a:srgbClr val="3333CC"/>
              </a:buClr>
              <a:buSzPct val="60000"/>
              <a:buFont typeface="Wingdings" panose="05000000000000000000" pitchFamily="2" charset="2"/>
              <a:buNone/>
            </a:pPr>
            <a:endParaRPr lang="en-GB" altLang="el-GR" sz="2200"/>
          </a:p>
        </p:txBody>
      </p:sp>
      <p:graphicFrame>
        <p:nvGraphicFramePr>
          <p:cNvPr id="70661" name="Object 4">
            <a:extLst>
              <a:ext uri="{FF2B5EF4-FFF2-40B4-BE49-F238E27FC236}">
                <a16:creationId xmlns:a16="http://schemas.microsoft.com/office/drawing/2014/main" id="{44FF56AA-7205-65E6-37D3-C0716699619D}"/>
              </a:ext>
            </a:extLst>
          </p:cNvPr>
          <p:cNvGraphicFramePr>
            <a:graphicFrameLocks noChangeAspect="1"/>
          </p:cNvGraphicFramePr>
          <p:nvPr/>
        </p:nvGraphicFramePr>
        <p:xfrm>
          <a:off x="3048000" y="2667000"/>
          <a:ext cx="366713" cy="419100"/>
        </p:xfrm>
        <a:graphic>
          <a:graphicData uri="http://schemas.openxmlformats.org/presentationml/2006/ole">
            <mc:AlternateContent xmlns:mc="http://schemas.openxmlformats.org/markup-compatibility/2006">
              <mc:Choice xmlns:v="urn:schemas-microsoft-com:vml" Requires="v">
                <p:oleObj r:id="rId3" imgW="177571" imgH="202949" progId="">
                  <p:embed/>
                </p:oleObj>
              </mc:Choice>
              <mc:Fallback>
                <p:oleObj r:id="rId3" imgW="177571" imgH="202949"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667000"/>
                        <a:ext cx="366713" cy="4191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0662" name="Object 5">
            <a:extLst>
              <a:ext uri="{FF2B5EF4-FFF2-40B4-BE49-F238E27FC236}">
                <a16:creationId xmlns:a16="http://schemas.microsoft.com/office/drawing/2014/main" id="{2A565CA7-41EC-0DF7-CE8D-EF47EDE5F87E}"/>
              </a:ext>
            </a:extLst>
          </p:cNvPr>
          <p:cNvGraphicFramePr>
            <a:graphicFrameLocks noChangeAspect="1"/>
          </p:cNvGraphicFramePr>
          <p:nvPr/>
        </p:nvGraphicFramePr>
        <p:xfrm>
          <a:off x="2133600" y="3276600"/>
          <a:ext cx="4498975" cy="922338"/>
        </p:xfrm>
        <a:graphic>
          <a:graphicData uri="http://schemas.openxmlformats.org/presentationml/2006/ole">
            <mc:AlternateContent xmlns:mc="http://schemas.openxmlformats.org/markup-compatibility/2006">
              <mc:Choice xmlns:v="urn:schemas-microsoft-com:vml" Requires="v">
                <p:oleObj r:id="rId5" imgW="491424" imgH="444422" progId="">
                  <p:embed/>
                </p:oleObj>
              </mc:Choice>
              <mc:Fallback>
                <p:oleObj r:id="rId5" imgW="491424" imgH="444422" progId="">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3276600"/>
                        <a:ext cx="4498975" cy="9223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Text Box 1">
            <a:extLst>
              <a:ext uri="{FF2B5EF4-FFF2-40B4-BE49-F238E27FC236}">
                <a16:creationId xmlns:a16="http://schemas.microsoft.com/office/drawing/2014/main" id="{83907000-3C06-514D-38D1-AF5D4D28B938}"/>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6030D1CA-AE0A-4988-B582-F0F2404F83DB}" type="slidenum">
              <a:rPr lang="el-GR" altLang="el-GR" sz="1400"/>
              <a:pPr algn="r" eaLnBrk="1" hangingPunct="1">
                <a:spcBef>
                  <a:spcPct val="0"/>
                </a:spcBef>
                <a:buClrTx/>
                <a:buFontTx/>
                <a:buNone/>
              </a:pPr>
              <a:t>33</a:t>
            </a:fld>
            <a:endParaRPr lang="el-GR" altLang="el-GR" sz="1400"/>
          </a:p>
        </p:txBody>
      </p:sp>
      <p:sp>
        <p:nvSpPr>
          <p:cNvPr id="72707" name="Text Box 2">
            <a:extLst>
              <a:ext uri="{FF2B5EF4-FFF2-40B4-BE49-F238E27FC236}">
                <a16:creationId xmlns:a16="http://schemas.microsoft.com/office/drawing/2014/main" id="{C6D0F259-8F71-A5F9-5D02-0DD77AF86D93}"/>
              </a:ext>
            </a:extLst>
          </p:cNvPr>
          <p:cNvSpPr txBox="1">
            <a:spLocks noChangeArrowheads="1"/>
          </p:cNvSpPr>
          <p:nvPr/>
        </p:nvSpPr>
        <p:spPr bwMode="auto">
          <a:xfrm>
            <a:off x="1150938" y="571500"/>
            <a:ext cx="7793037"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3600">
                <a:solidFill>
                  <a:srgbClr val="333399"/>
                </a:solidFill>
              </a:rPr>
              <a:t>Έλεγχος υποθέσεων για μια αναλογία.</a:t>
            </a:r>
          </a:p>
        </p:txBody>
      </p:sp>
      <p:sp>
        <p:nvSpPr>
          <p:cNvPr id="72708" name="Text Box 3">
            <a:extLst>
              <a:ext uri="{FF2B5EF4-FFF2-40B4-BE49-F238E27FC236}">
                <a16:creationId xmlns:a16="http://schemas.microsoft.com/office/drawing/2014/main" id="{A614003B-FAFF-18A8-2625-667D8B51E469}"/>
              </a:ext>
            </a:extLst>
          </p:cNvPr>
          <p:cNvSpPr txBox="1">
            <a:spLocks noChangeArrowheads="1"/>
          </p:cNvSpPr>
          <p:nvPr/>
        </p:nvSpPr>
        <p:spPr bwMode="auto">
          <a:xfrm>
            <a:off x="457200" y="2017713"/>
            <a:ext cx="8497888" cy="445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9pPr>
          </a:lstStyle>
          <a:p>
            <a:pPr eaLnBrk="1" hangingPunct="1">
              <a:spcBef>
                <a:spcPts val="550"/>
              </a:spcBef>
              <a:buClr>
                <a:srgbClr val="3333CC"/>
              </a:buClr>
              <a:buSzPct val="60000"/>
              <a:buFont typeface="Wingdings" panose="05000000000000000000" pitchFamily="2" charset="2"/>
              <a:buChar char=""/>
            </a:pPr>
            <a:r>
              <a:rPr lang="el-GR" altLang="el-GR" sz="2200"/>
              <a:t>Το πανελλαδικό ποσοστό ανεργίας στους νέους ηλικίας 20-29 ανέρχεται σε 18%. Ένα τυχαίο δείγμα 323 ατόμων ηλικίας 20-29 από την πόλη σας αποκαλύπτει ποσοστό ανεργίας 21,7%. Είναι η ανεργία των νέων στην πόλη σας όντως μεγαλύτερη από την ανεργία σε πανελλαδικό επίπεδο;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Text Box 1">
            <a:extLst>
              <a:ext uri="{FF2B5EF4-FFF2-40B4-BE49-F238E27FC236}">
                <a16:creationId xmlns:a16="http://schemas.microsoft.com/office/drawing/2014/main" id="{6C8B0EF2-5DA8-1F0C-E440-3177BF648AE0}"/>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1C7DAC05-6423-425F-BE1D-34FCC53CC418}" type="slidenum">
              <a:rPr lang="el-GR" altLang="el-GR" sz="1400"/>
              <a:pPr algn="r" eaLnBrk="1" hangingPunct="1">
                <a:spcBef>
                  <a:spcPct val="0"/>
                </a:spcBef>
                <a:buClrTx/>
                <a:buFontTx/>
                <a:buNone/>
              </a:pPr>
              <a:t>34</a:t>
            </a:fld>
            <a:endParaRPr lang="el-GR" altLang="el-GR" sz="1400"/>
          </a:p>
        </p:txBody>
      </p:sp>
      <p:sp>
        <p:nvSpPr>
          <p:cNvPr id="74755" name="Text Box 2">
            <a:extLst>
              <a:ext uri="{FF2B5EF4-FFF2-40B4-BE49-F238E27FC236}">
                <a16:creationId xmlns:a16="http://schemas.microsoft.com/office/drawing/2014/main" id="{91DD6400-C229-C20B-7D34-6533D96778F9}"/>
              </a:ext>
            </a:extLst>
          </p:cNvPr>
          <p:cNvSpPr txBox="1">
            <a:spLocks noChangeArrowheads="1"/>
          </p:cNvSpPr>
          <p:nvPr/>
        </p:nvSpPr>
        <p:spPr bwMode="auto">
          <a:xfrm>
            <a:off x="1150938" y="571500"/>
            <a:ext cx="7793037"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3600">
                <a:solidFill>
                  <a:srgbClr val="333399"/>
                </a:solidFill>
              </a:rPr>
              <a:t>Έλεγχος υποθέσεων για μια αναλογία.</a:t>
            </a:r>
          </a:p>
        </p:txBody>
      </p:sp>
      <p:sp>
        <p:nvSpPr>
          <p:cNvPr id="74756" name="Text Box 3">
            <a:extLst>
              <a:ext uri="{FF2B5EF4-FFF2-40B4-BE49-F238E27FC236}">
                <a16:creationId xmlns:a16="http://schemas.microsoft.com/office/drawing/2014/main" id="{1C85901D-D1DB-94AB-11E6-44F1CBA21226}"/>
              </a:ext>
            </a:extLst>
          </p:cNvPr>
          <p:cNvSpPr txBox="1">
            <a:spLocks noChangeArrowheads="1"/>
          </p:cNvSpPr>
          <p:nvPr/>
        </p:nvSpPr>
        <p:spPr bwMode="auto">
          <a:xfrm>
            <a:off x="533400" y="2017713"/>
            <a:ext cx="8421688" cy="438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608013" indent="-608013">
              <a:spcBef>
                <a:spcPts val="8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9pPr>
          </a:lstStyle>
          <a:p>
            <a:pPr eaLnBrk="1" hangingPunct="1">
              <a:lnSpc>
                <a:spcPct val="90000"/>
              </a:lnSpc>
              <a:spcBef>
                <a:spcPts val="550"/>
              </a:spcBef>
              <a:buClr>
                <a:srgbClr val="3333CC"/>
              </a:buClr>
              <a:buSzPct val="60000"/>
              <a:buFont typeface="Times New Roman" panose="02020603050405020304" pitchFamily="18" charset="0"/>
              <a:buAutoNum type="arabicParenR"/>
            </a:pPr>
            <a:r>
              <a:rPr lang="el-GR" altLang="el-GR" sz="2200"/>
              <a:t>Η</a:t>
            </a:r>
            <a:r>
              <a:rPr lang="el-GR" altLang="el-GR" sz="2200" baseline="-25000"/>
              <a:t>0</a:t>
            </a:r>
            <a:r>
              <a:rPr lang="el-GR" altLang="el-GR" sz="2200"/>
              <a:t>: </a:t>
            </a:r>
            <a:r>
              <a:rPr lang="en-US" altLang="el-GR" sz="2200"/>
              <a:t>p</a:t>
            </a:r>
            <a:r>
              <a:rPr lang="el-GR" altLang="el-GR" sz="2200"/>
              <a:t>=0,18. Η</a:t>
            </a:r>
            <a:r>
              <a:rPr lang="el-GR" altLang="el-GR" sz="2200" baseline="-25000"/>
              <a:t>1</a:t>
            </a:r>
            <a:r>
              <a:rPr lang="el-GR" altLang="el-GR" sz="2200"/>
              <a:t>:</a:t>
            </a:r>
            <a:r>
              <a:rPr lang="en-US" altLang="el-GR" sz="2200"/>
              <a:t>p&gt;</a:t>
            </a:r>
            <a:r>
              <a:rPr lang="el-GR" altLang="el-GR" sz="2200"/>
              <a:t>0,18.</a:t>
            </a:r>
          </a:p>
          <a:p>
            <a:pPr eaLnBrk="1" hangingPunct="1">
              <a:lnSpc>
                <a:spcPct val="90000"/>
              </a:lnSpc>
              <a:spcBef>
                <a:spcPts val="550"/>
              </a:spcBef>
              <a:buClr>
                <a:srgbClr val="3333CC"/>
              </a:buClr>
              <a:buSzPct val="60000"/>
              <a:buFont typeface="Times New Roman" panose="02020603050405020304" pitchFamily="18" charset="0"/>
              <a:buAutoNum type="arabicParenR"/>
            </a:pPr>
            <a:r>
              <a:rPr lang="el-GR" altLang="el-GR" sz="2200"/>
              <a:t>δειγματοληπτική κατανομή= Κανονική κατανομή. α=0,</a:t>
            </a:r>
            <a:r>
              <a:rPr lang="en-US" altLang="el-GR" sz="2200"/>
              <a:t>05</a:t>
            </a:r>
            <a:r>
              <a:rPr lang="el-GR" altLang="el-GR" sz="2200"/>
              <a:t>. Μονόπλευρος (δεξιόπλευρος) έλεγχος. Κρίσιμο Ζ=+1,65.</a:t>
            </a:r>
          </a:p>
          <a:p>
            <a:pPr eaLnBrk="1" hangingPunct="1">
              <a:lnSpc>
                <a:spcPct val="90000"/>
              </a:lnSpc>
              <a:spcBef>
                <a:spcPts val="550"/>
              </a:spcBef>
              <a:buClr>
                <a:srgbClr val="3333CC"/>
              </a:buClr>
              <a:buSzPct val="60000"/>
            </a:pPr>
            <a:endParaRPr lang="en-US" altLang="el-GR" sz="2200"/>
          </a:p>
          <a:p>
            <a:pPr eaLnBrk="1" hangingPunct="1">
              <a:lnSpc>
                <a:spcPct val="90000"/>
              </a:lnSpc>
              <a:spcBef>
                <a:spcPts val="550"/>
              </a:spcBef>
              <a:buClr>
                <a:srgbClr val="3333CC"/>
              </a:buClr>
              <a:buSzPct val="60000"/>
              <a:buFont typeface="Times New Roman" panose="02020603050405020304" pitchFamily="18" charset="0"/>
              <a:buAutoNum type="arabicParenR"/>
            </a:pPr>
            <a:r>
              <a:rPr lang="el-GR" altLang="el-GR" sz="2200"/>
              <a:t>Στατιστικό τεστ                             =1,731</a:t>
            </a:r>
          </a:p>
          <a:p>
            <a:pPr eaLnBrk="1" hangingPunct="1">
              <a:lnSpc>
                <a:spcPct val="90000"/>
              </a:lnSpc>
              <a:spcBef>
                <a:spcPts val="550"/>
              </a:spcBef>
              <a:buClr>
                <a:srgbClr val="3333CC"/>
              </a:buClr>
              <a:buSzPct val="60000"/>
            </a:pPr>
            <a:endParaRPr lang="el-GR" altLang="el-GR" sz="2200"/>
          </a:p>
          <a:p>
            <a:pPr eaLnBrk="1" hangingPunct="1">
              <a:lnSpc>
                <a:spcPct val="90000"/>
              </a:lnSpc>
              <a:spcBef>
                <a:spcPts val="550"/>
              </a:spcBef>
              <a:buClr>
                <a:srgbClr val="3333CC"/>
              </a:buClr>
              <a:buSzPct val="60000"/>
              <a:buFont typeface="Times New Roman" panose="02020603050405020304" pitchFamily="18" charset="0"/>
              <a:buAutoNum type="arabicParenR"/>
            </a:pPr>
            <a:r>
              <a:rPr lang="el-GR" altLang="el-GR" sz="2200"/>
              <a:t>Ζ&gt;Ζ</a:t>
            </a:r>
            <a:r>
              <a:rPr lang="el-GR" altLang="el-GR" sz="2200" baseline="-25000"/>
              <a:t>α</a:t>
            </a:r>
            <a:r>
              <a:rPr lang="el-GR" altLang="el-GR" sz="2200"/>
              <a:t> (1,73&gt;1,65). Άρα το παρατηρούμενο Ζ εμπίπτει στην περιοχή απόρριψης της Η</a:t>
            </a:r>
            <a:r>
              <a:rPr lang="el-GR" altLang="el-GR" sz="2200" baseline="-25000"/>
              <a:t>0</a:t>
            </a:r>
            <a:r>
              <a:rPr lang="el-GR" altLang="el-GR" sz="2200"/>
              <a:t>. </a:t>
            </a:r>
          </a:p>
          <a:p>
            <a:pPr eaLnBrk="1" hangingPunct="1">
              <a:lnSpc>
                <a:spcPct val="90000"/>
              </a:lnSpc>
              <a:spcBef>
                <a:spcPts val="500"/>
              </a:spcBef>
              <a:buClr>
                <a:srgbClr val="3333CC"/>
              </a:buClr>
              <a:buSzPct val="60000"/>
              <a:buFont typeface="Times New Roman" panose="02020603050405020304" pitchFamily="18" charset="0"/>
              <a:buAutoNum type="arabicParenR"/>
            </a:pPr>
            <a:r>
              <a:rPr lang="el-GR" altLang="el-GR" sz="2200"/>
              <a:t>Απορρίπτουμε τη μηδενική υπόθεση. Η διαφορά στα ποσοστά ανεργίας είναι στατιστικά σημαντική σε επίπεδο σημαντικότητας 0,05. Η</a:t>
            </a:r>
            <a:r>
              <a:rPr lang="el-GR" altLang="el-GR" sz="2000"/>
              <a:t> ανεργία των νέων στην εξεταζόμενη πόλη είναι όντως μεγαλύτερη από το πανελλαδικό επίπεδο ανεργίας.</a:t>
            </a:r>
          </a:p>
        </p:txBody>
      </p:sp>
      <p:graphicFrame>
        <p:nvGraphicFramePr>
          <p:cNvPr id="74757" name="Object 4">
            <a:extLst>
              <a:ext uri="{FF2B5EF4-FFF2-40B4-BE49-F238E27FC236}">
                <a16:creationId xmlns:a16="http://schemas.microsoft.com/office/drawing/2014/main" id="{9AF63663-CE39-3720-B921-B870E984F219}"/>
              </a:ext>
            </a:extLst>
          </p:cNvPr>
          <p:cNvGraphicFramePr>
            <a:graphicFrameLocks noChangeAspect="1"/>
          </p:cNvGraphicFramePr>
          <p:nvPr/>
        </p:nvGraphicFramePr>
        <p:xfrm>
          <a:off x="3316288" y="3213100"/>
          <a:ext cx="2305050" cy="873125"/>
        </p:xfrm>
        <a:graphic>
          <a:graphicData uri="http://schemas.openxmlformats.org/presentationml/2006/ole">
            <mc:AlternateContent xmlns:mc="http://schemas.openxmlformats.org/markup-compatibility/2006">
              <mc:Choice xmlns:v="urn:schemas-microsoft-com:vml" Requires="v">
                <p:oleObj r:id="rId3" imgW="458389" imgH="426395" progId="">
                  <p:embed/>
                </p:oleObj>
              </mc:Choice>
              <mc:Fallback>
                <p:oleObj r:id="rId3" imgW="458389" imgH="426395"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6288" y="3213100"/>
                        <a:ext cx="2305050" cy="8731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Text Box 1">
            <a:extLst>
              <a:ext uri="{FF2B5EF4-FFF2-40B4-BE49-F238E27FC236}">
                <a16:creationId xmlns:a16="http://schemas.microsoft.com/office/drawing/2014/main" id="{C3EF5E3A-298E-C27B-73C4-BD155C2618A6}"/>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1D1339BC-879C-4144-9616-4F373FED32BE}" type="slidenum">
              <a:rPr lang="el-GR" altLang="el-GR" sz="1400"/>
              <a:pPr algn="r" eaLnBrk="1" hangingPunct="1">
                <a:spcBef>
                  <a:spcPct val="0"/>
                </a:spcBef>
                <a:buClrTx/>
                <a:buFontTx/>
                <a:buNone/>
              </a:pPr>
              <a:t>35</a:t>
            </a:fld>
            <a:endParaRPr lang="el-GR" altLang="el-GR" sz="1400"/>
          </a:p>
        </p:txBody>
      </p:sp>
      <p:sp>
        <p:nvSpPr>
          <p:cNvPr id="76803" name="Text Box 2">
            <a:extLst>
              <a:ext uri="{FF2B5EF4-FFF2-40B4-BE49-F238E27FC236}">
                <a16:creationId xmlns:a16="http://schemas.microsoft.com/office/drawing/2014/main" id="{B4731280-D510-FA8A-BC9F-26876EF0EEFA}"/>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3600">
                <a:solidFill>
                  <a:srgbClr val="333399"/>
                </a:solidFill>
              </a:rPr>
              <a:t>Έλεγχος ανεξαρτησίας χ</a:t>
            </a:r>
            <a:r>
              <a:rPr lang="el-GR" altLang="el-GR" sz="3600" baseline="30000">
                <a:solidFill>
                  <a:srgbClr val="333399"/>
                </a:solidFill>
              </a:rPr>
              <a:t>2</a:t>
            </a:r>
          </a:p>
        </p:txBody>
      </p:sp>
      <p:sp>
        <p:nvSpPr>
          <p:cNvPr id="76804" name="Text Box 3">
            <a:extLst>
              <a:ext uri="{FF2B5EF4-FFF2-40B4-BE49-F238E27FC236}">
                <a16:creationId xmlns:a16="http://schemas.microsoft.com/office/drawing/2014/main" id="{647962D1-7971-8726-7308-3BE1E09C86E0}"/>
              </a:ext>
            </a:extLst>
          </p:cNvPr>
          <p:cNvSpPr txBox="1">
            <a:spLocks noChangeArrowheads="1"/>
          </p:cNvSpPr>
          <p:nvPr/>
        </p:nvSpPr>
        <p:spPr bwMode="auto">
          <a:xfrm>
            <a:off x="468313" y="2017713"/>
            <a:ext cx="80645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9pPr>
          </a:lstStyle>
          <a:p>
            <a:pPr eaLnBrk="1" hangingPunct="1">
              <a:lnSpc>
                <a:spcPct val="90000"/>
              </a:lnSpc>
              <a:spcBef>
                <a:spcPts val="550"/>
              </a:spcBef>
              <a:buClr>
                <a:srgbClr val="3333CC"/>
              </a:buClr>
              <a:buSzPct val="60000"/>
              <a:buFont typeface="Wingdings" panose="05000000000000000000" pitchFamily="2" charset="2"/>
              <a:buChar char=""/>
            </a:pPr>
            <a:r>
              <a:rPr lang="el-GR" altLang="el-GR" sz="2200"/>
              <a:t>Παρακάτω παρουσιάζονται τα αποτελέσματα μιας κοινωνικής έρευνας (</a:t>
            </a:r>
            <a:r>
              <a:rPr lang="en-GB" altLang="el-GR" sz="2200"/>
              <a:t>General Social Survey) </a:t>
            </a:r>
            <a:r>
              <a:rPr lang="el-GR" altLang="el-GR" sz="2200"/>
              <a:t>στις ΗΠΑ.</a:t>
            </a:r>
            <a:r>
              <a:rPr lang="en-GB" altLang="el-GR" sz="2200"/>
              <a:t> </a:t>
            </a:r>
            <a:r>
              <a:rPr lang="el-GR" altLang="el-GR" sz="2200"/>
              <a:t>Σχετίζεται η ηλικία με το αίσθημα</a:t>
            </a:r>
            <a:r>
              <a:rPr lang="en-US" altLang="el-GR" sz="2200"/>
              <a:t> </a:t>
            </a:r>
            <a:r>
              <a:rPr lang="el-GR" altLang="el-GR" sz="2200"/>
              <a:t>δημόσιας ασφάλειας;</a:t>
            </a:r>
          </a:p>
          <a:p>
            <a:pPr eaLnBrk="1" hangingPunct="1">
              <a:lnSpc>
                <a:spcPct val="90000"/>
              </a:lnSpc>
              <a:spcBef>
                <a:spcPts val="550"/>
              </a:spcBef>
              <a:buClrTx/>
              <a:buSzPct val="60000"/>
              <a:buFontTx/>
              <a:buNone/>
            </a:pPr>
            <a:endParaRPr lang="el-GR" altLang="el-GR" sz="2200"/>
          </a:p>
        </p:txBody>
      </p:sp>
      <p:grpSp>
        <p:nvGrpSpPr>
          <p:cNvPr id="76805" name="Group 4">
            <a:extLst>
              <a:ext uri="{FF2B5EF4-FFF2-40B4-BE49-F238E27FC236}">
                <a16:creationId xmlns:a16="http://schemas.microsoft.com/office/drawing/2014/main" id="{D34C8AC0-C67F-1336-FF9D-3EAF3956794F}"/>
              </a:ext>
            </a:extLst>
          </p:cNvPr>
          <p:cNvGrpSpPr>
            <a:grpSpLocks/>
          </p:cNvGrpSpPr>
          <p:nvPr/>
        </p:nvGrpSpPr>
        <p:grpSpPr bwMode="auto">
          <a:xfrm>
            <a:off x="539750" y="3467100"/>
            <a:ext cx="8062913" cy="2965450"/>
            <a:chOff x="340" y="2184"/>
            <a:chExt cx="5079" cy="1868"/>
          </a:xfrm>
        </p:grpSpPr>
        <p:graphicFrame>
          <p:nvGraphicFramePr>
            <p:cNvPr id="76806" name="Object 5">
              <a:extLst>
                <a:ext uri="{FF2B5EF4-FFF2-40B4-BE49-F238E27FC236}">
                  <a16:creationId xmlns:a16="http://schemas.microsoft.com/office/drawing/2014/main" id="{F7D55B4E-F0AB-FB77-BB72-6186A2A2E39C}"/>
                </a:ext>
              </a:extLst>
            </p:cNvPr>
            <p:cNvGraphicFramePr>
              <a:graphicFrameLocks noChangeAspect="1"/>
            </p:cNvGraphicFramePr>
            <p:nvPr/>
          </p:nvGraphicFramePr>
          <p:xfrm>
            <a:off x="340" y="2184"/>
            <a:ext cx="5079" cy="1868"/>
          </p:xfrm>
          <a:graphic>
            <a:graphicData uri="http://schemas.openxmlformats.org/presentationml/2006/ole">
              <mc:AlternateContent xmlns:mc="http://schemas.openxmlformats.org/markup-compatibility/2006">
                <mc:Choice xmlns:v="urn:schemas-microsoft-com:vml" Requires="v">
                  <p:oleObj r:id="rId3" imgW="3018928" imgH="1110929" progId="">
                    <p:embed/>
                  </p:oleObj>
                </mc:Choice>
                <mc:Fallback>
                  <p:oleObj r:id="rId3" imgW="3018928" imgH="1110929"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 y="2184"/>
                          <a:ext cx="5079" cy="186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6807" name="Text Box 6">
              <a:extLst>
                <a:ext uri="{FF2B5EF4-FFF2-40B4-BE49-F238E27FC236}">
                  <a16:creationId xmlns:a16="http://schemas.microsoft.com/office/drawing/2014/main" id="{B6C06CA3-FDFF-F46B-70B8-00122E2373E2}"/>
                </a:ext>
              </a:extLst>
            </p:cNvPr>
            <p:cNvSpPr txBox="1">
              <a:spLocks noChangeArrowheads="1"/>
            </p:cNvSpPr>
            <p:nvPr/>
          </p:nvSpPr>
          <p:spPr bwMode="auto">
            <a:xfrm>
              <a:off x="340" y="2184"/>
              <a:ext cx="5079" cy="1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gr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Text Box 1">
            <a:extLst>
              <a:ext uri="{FF2B5EF4-FFF2-40B4-BE49-F238E27FC236}">
                <a16:creationId xmlns:a16="http://schemas.microsoft.com/office/drawing/2014/main" id="{A43B3DB3-23BD-D16F-3154-41C950EE5207}"/>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08F5D008-50E5-4386-915D-923F43810EEF}" type="slidenum">
              <a:rPr lang="el-GR" altLang="el-GR" sz="1400"/>
              <a:pPr algn="r" eaLnBrk="1" hangingPunct="1">
                <a:spcBef>
                  <a:spcPct val="0"/>
                </a:spcBef>
                <a:buClrTx/>
                <a:buFontTx/>
                <a:buNone/>
              </a:pPr>
              <a:t>36</a:t>
            </a:fld>
            <a:endParaRPr lang="el-GR" altLang="el-GR" sz="1400"/>
          </a:p>
        </p:txBody>
      </p:sp>
      <p:sp>
        <p:nvSpPr>
          <p:cNvPr id="78851" name="Text Box 2">
            <a:extLst>
              <a:ext uri="{FF2B5EF4-FFF2-40B4-BE49-F238E27FC236}">
                <a16:creationId xmlns:a16="http://schemas.microsoft.com/office/drawing/2014/main" id="{230272E3-9EB0-7171-F4D6-97830CB971DB}"/>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3600">
                <a:solidFill>
                  <a:srgbClr val="333399"/>
                </a:solidFill>
              </a:rPr>
              <a:t>Έλεγχος ανεξαρτησίας χ</a:t>
            </a:r>
            <a:r>
              <a:rPr lang="el-GR" altLang="el-GR" sz="3600" baseline="30000">
                <a:solidFill>
                  <a:srgbClr val="333399"/>
                </a:solidFill>
              </a:rPr>
              <a:t>2</a:t>
            </a:r>
            <a:r>
              <a:rPr lang="el-GR" altLang="el-GR" sz="3600">
                <a:solidFill>
                  <a:srgbClr val="333399"/>
                </a:solidFill>
              </a:rPr>
              <a:t>.</a:t>
            </a:r>
          </a:p>
        </p:txBody>
      </p:sp>
      <p:sp>
        <p:nvSpPr>
          <p:cNvPr id="78852" name="Text Box 3">
            <a:extLst>
              <a:ext uri="{FF2B5EF4-FFF2-40B4-BE49-F238E27FC236}">
                <a16:creationId xmlns:a16="http://schemas.microsoft.com/office/drawing/2014/main" id="{C20F2040-86B2-EB4F-C9A7-F8D575338681}"/>
              </a:ext>
            </a:extLst>
          </p:cNvPr>
          <p:cNvSpPr txBox="1">
            <a:spLocks noChangeArrowheads="1"/>
          </p:cNvSpPr>
          <p:nvPr/>
        </p:nvSpPr>
        <p:spPr bwMode="auto">
          <a:xfrm>
            <a:off x="468313" y="2017713"/>
            <a:ext cx="8424862"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9pPr>
          </a:lstStyle>
          <a:p>
            <a:pPr eaLnBrk="1" hangingPunct="1">
              <a:spcBef>
                <a:spcPts val="550"/>
              </a:spcBef>
              <a:buClr>
                <a:srgbClr val="3333CC"/>
              </a:buClr>
              <a:buSzPct val="60000"/>
              <a:buFont typeface="Wingdings" panose="05000000000000000000" pitchFamily="2" charset="2"/>
              <a:buChar char=""/>
            </a:pPr>
            <a:r>
              <a:rPr lang="el-GR" altLang="el-GR" sz="2200"/>
              <a:t>Υπολογίζουμε τις αναμενόμενες συχνότητες αν οι μεταβλητές είναι ανεξάρτητες. </a:t>
            </a:r>
            <a:r>
              <a:rPr lang="en-US" altLang="el-GR" sz="2200" i="1"/>
              <a:t>f</a:t>
            </a:r>
            <a:r>
              <a:rPr lang="en-US" altLang="el-GR" sz="2200" i="1" baseline="-25000"/>
              <a:t>e</a:t>
            </a:r>
            <a:r>
              <a:rPr lang="en-US" altLang="el-GR" sz="2200"/>
              <a:t>=</a:t>
            </a:r>
            <a:r>
              <a:rPr lang="en-US" altLang="el-GR" sz="2200" u="sng"/>
              <a:t>(</a:t>
            </a:r>
            <a:r>
              <a:rPr lang="el-GR" altLang="el-GR" sz="2200" u="sng"/>
              <a:t>περιθώριο στήλης)*(περιθώριο γραμμής)</a:t>
            </a:r>
          </a:p>
          <a:p>
            <a:pPr eaLnBrk="1" hangingPunct="1">
              <a:spcBef>
                <a:spcPts val="550"/>
              </a:spcBef>
              <a:buClrTx/>
              <a:buSzPct val="60000"/>
              <a:buFontTx/>
              <a:buNone/>
            </a:pPr>
            <a:r>
              <a:rPr lang="en-US" altLang="el-GR" sz="2200"/>
              <a:t>                               </a:t>
            </a:r>
            <a:r>
              <a:rPr lang="el-GR" altLang="el-GR" sz="2200"/>
              <a:t>                            </a:t>
            </a:r>
            <a:r>
              <a:rPr lang="en-US" altLang="el-GR" sz="2200"/>
              <a:t>n</a:t>
            </a:r>
          </a:p>
          <a:p>
            <a:pPr eaLnBrk="1" hangingPunct="1">
              <a:spcBef>
                <a:spcPts val="550"/>
              </a:spcBef>
              <a:buClr>
                <a:srgbClr val="3333CC"/>
              </a:buClr>
              <a:buSzPct val="60000"/>
              <a:buFont typeface="Wingdings" panose="05000000000000000000" pitchFamily="2" charset="2"/>
              <a:buNone/>
            </a:pPr>
            <a:endParaRPr lang="el-GR" altLang="el-GR" sz="2200"/>
          </a:p>
        </p:txBody>
      </p:sp>
      <p:grpSp>
        <p:nvGrpSpPr>
          <p:cNvPr id="78853" name="Group 4">
            <a:extLst>
              <a:ext uri="{FF2B5EF4-FFF2-40B4-BE49-F238E27FC236}">
                <a16:creationId xmlns:a16="http://schemas.microsoft.com/office/drawing/2014/main" id="{A3A3B2E9-82C9-4CE4-4B09-528A05F7041A}"/>
              </a:ext>
            </a:extLst>
          </p:cNvPr>
          <p:cNvGrpSpPr>
            <a:grpSpLocks/>
          </p:cNvGrpSpPr>
          <p:nvPr/>
        </p:nvGrpSpPr>
        <p:grpSpPr bwMode="auto">
          <a:xfrm>
            <a:off x="611188" y="3584575"/>
            <a:ext cx="7847012" cy="2692400"/>
            <a:chOff x="385" y="2258"/>
            <a:chExt cx="4943" cy="1696"/>
          </a:xfrm>
        </p:grpSpPr>
        <p:graphicFrame>
          <p:nvGraphicFramePr>
            <p:cNvPr id="78854" name="Object 5">
              <a:extLst>
                <a:ext uri="{FF2B5EF4-FFF2-40B4-BE49-F238E27FC236}">
                  <a16:creationId xmlns:a16="http://schemas.microsoft.com/office/drawing/2014/main" id="{3E3FB122-3CEA-7CC2-3B12-F98D32E5E4B1}"/>
                </a:ext>
              </a:extLst>
            </p:cNvPr>
            <p:cNvGraphicFramePr>
              <a:graphicFrameLocks noChangeAspect="1"/>
            </p:cNvGraphicFramePr>
            <p:nvPr/>
          </p:nvGraphicFramePr>
          <p:xfrm>
            <a:off x="385" y="2258"/>
            <a:ext cx="4943" cy="1696"/>
          </p:xfrm>
          <a:graphic>
            <a:graphicData uri="http://schemas.openxmlformats.org/presentationml/2006/ole">
              <mc:AlternateContent xmlns:mc="http://schemas.openxmlformats.org/markup-compatibility/2006">
                <mc:Choice xmlns:v="urn:schemas-microsoft-com:vml" Requires="v">
                  <p:oleObj r:id="rId3" imgW="3238473" imgH="1110929" progId="">
                    <p:embed/>
                  </p:oleObj>
                </mc:Choice>
                <mc:Fallback>
                  <p:oleObj r:id="rId3" imgW="3238473" imgH="1110929"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 y="2258"/>
                          <a:ext cx="4943" cy="169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8855" name="Text Box 6">
              <a:extLst>
                <a:ext uri="{FF2B5EF4-FFF2-40B4-BE49-F238E27FC236}">
                  <a16:creationId xmlns:a16="http://schemas.microsoft.com/office/drawing/2014/main" id="{99759F86-80E6-058A-5B15-47A8733FA7C2}"/>
                </a:ext>
              </a:extLst>
            </p:cNvPr>
            <p:cNvSpPr txBox="1">
              <a:spLocks noChangeArrowheads="1"/>
            </p:cNvSpPr>
            <p:nvPr/>
          </p:nvSpPr>
          <p:spPr bwMode="auto">
            <a:xfrm>
              <a:off x="385" y="2258"/>
              <a:ext cx="4943" cy="1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gr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Text Box 1">
            <a:extLst>
              <a:ext uri="{FF2B5EF4-FFF2-40B4-BE49-F238E27FC236}">
                <a16:creationId xmlns:a16="http://schemas.microsoft.com/office/drawing/2014/main" id="{DDC95DE5-8E67-0D48-7983-47124787FE79}"/>
              </a:ext>
            </a:extLst>
          </p:cNvPr>
          <p:cNvSpPr txBox="1">
            <a:spLocks noChangeArrowheads="1"/>
          </p:cNvSpPr>
          <p:nvPr/>
        </p:nvSpPr>
        <p:spPr bwMode="auto">
          <a:xfrm>
            <a:off x="6553200" y="624363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7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panose="020B0604020202020204" pitchFamily="34" charset="0"/>
              </a:defRPr>
            </a:lvl1pPr>
            <a:lvl2pPr>
              <a:spcBef>
                <a:spcPts val="6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panose="020B0604020202020204" pitchFamily="34" charset="0"/>
              </a:defRPr>
            </a:lvl2pPr>
            <a:lvl3pPr>
              <a:spcBef>
                <a:spcPts val="5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algn="r" eaLnBrk="1" hangingPunct="1">
              <a:spcBef>
                <a:spcPct val="0"/>
              </a:spcBef>
              <a:buClrTx/>
              <a:buFontTx/>
              <a:buNone/>
            </a:pPr>
            <a:fld id="{3DDB8B0A-12E5-41B3-961C-EBEFC6361CDD}" type="slidenum">
              <a:rPr lang="en-US" altLang="el-GR" sz="1200">
                <a:latin typeface="Garamond" panose="02020404030301010803" pitchFamily="18" charset="0"/>
              </a:rPr>
              <a:pPr algn="r" eaLnBrk="1" hangingPunct="1">
                <a:spcBef>
                  <a:spcPct val="0"/>
                </a:spcBef>
                <a:buClrTx/>
                <a:buFontTx/>
                <a:buNone/>
              </a:pPr>
              <a:t>37</a:t>
            </a:fld>
            <a:endParaRPr lang="en-US" altLang="el-GR" sz="1200">
              <a:latin typeface="Garamond" panose="02020404030301010803" pitchFamily="18" charset="0"/>
            </a:endParaRPr>
          </a:p>
        </p:txBody>
      </p:sp>
      <p:sp>
        <p:nvSpPr>
          <p:cNvPr id="80899" name="Text Box 2">
            <a:extLst>
              <a:ext uri="{FF2B5EF4-FFF2-40B4-BE49-F238E27FC236}">
                <a16:creationId xmlns:a16="http://schemas.microsoft.com/office/drawing/2014/main" id="{B9759785-978C-DDD6-0BD0-C34ECAC0366D}"/>
              </a:ext>
            </a:extLst>
          </p:cNvPr>
          <p:cNvSpPr txBox="1">
            <a:spLocks noChangeArrowheads="1"/>
          </p:cNvSpPr>
          <p:nvPr/>
        </p:nvSpPr>
        <p:spPr bwMode="auto">
          <a:xfrm>
            <a:off x="457200" y="277813"/>
            <a:ext cx="82296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7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panose="020B0604020202020204" pitchFamily="34" charset="0"/>
              </a:defRPr>
            </a:lvl1pPr>
            <a:lvl2pPr>
              <a:spcBef>
                <a:spcPts val="6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panose="020B0604020202020204" pitchFamily="34" charset="0"/>
              </a:defRPr>
            </a:lvl2pPr>
            <a:lvl3pPr>
              <a:spcBef>
                <a:spcPts val="5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ClrTx/>
              <a:buFontTx/>
              <a:buNone/>
            </a:pPr>
            <a:r>
              <a:rPr lang="el-GR" altLang="el-GR" sz="2900">
                <a:solidFill>
                  <a:srgbClr val="006633"/>
                </a:solidFill>
                <a:latin typeface="Garamond" panose="02020404030301010803" pitchFamily="18" charset="0"/>
              </a:rPr>
              <a:t>Έλεγχος ανεξαρτησίας χ</a:t>
            </a:r>
            <a:r>
              <a:rPr lang="el-GR" altLang="el-GR" sz="2900" baseline="30000">
                <a:solidFill>
                  <a:srgbClr val="006633"/>
                </a:solidFill>
                <a:latin typeface="Garamond" panose="02020404030301010803" pitchFamily="18" charset="0"/>
              </a:rPr>
              <a:t>2</a:t>
            </a:r>
            <a:r>
              <a:rPr lang="el-GR" altLang="el-GR" sz="2900">
                <a:solidFill>
                  <a:srgbClr val="006633"/>
                </a:solidFill>
                <a:latin typeface="Garamond" panose="02020404030301010803" pitchFamily="18" charset="0"/>
              </a:rPr>
              <a:t>. Άσκηση. Λύση.</a:t>
            </a:r>
          </a:p>
        </p:txBody>
      </p:sp>
      <p:sp>
        <p:nvSpPr>
          <p:cNvPr id="80900" name="Text Box 3">
            <a:extLst>
              <a:ext uri="{FF2B5EF4-FFF2-40B4-BE49-F238E27FC236}">
                <a16:creationId xmlns:a16="http://schemas.microsoft.com/office/drawing/2014/main" id="{161897B6-A1AB-86F2-2909-6E3D37BF475F}"/>
              </a:ext>
            </a:extLst>
          </p:cNvPr>
          <p:cNvSpPr txBox="1">
            <a:spLocks noChangeArrowheads="1"/>
          </p:cNvSpPr>
          <p:nvPr/>
        </p:nvSpPr>
        <p:spPr bwMode="auto">
          <a:xfrm>
            <a:off x="179388" y="908050"/>
            <a:ext cx="8785225"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608013" indent="-608013">
              <a:spcBef>
                <a:spcPts val="75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3000">
                <a:solidFill>
                  <a:srgbClr val="000000"/>
                </a:solidFill>
                <a:latin typeface="Arial" panose="020B0604020202020204" pitchFamily="34" charset="0"/>
              </a:defRPr>
            </a:lvl1pPr>
            <a:lvl2pPr>
              <a:spcBef>
                <a:spcPts val="65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600">
                <a:solidFill>
                  <a:srgbClr val="000000"/>
                </a:solidFill>
                <a:latin typeface="Arial" panose="020B0604020202020204" pitchFamily="34" charset="0"/>
              </a:defRPr>
            </a:lvl2pPr>
            <a:lvl3pPr>
              <a:spcBef>
                <a:spcPts val="55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2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Arial" panose="020B0604020202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Arial" panose="020B0604020202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Arial" panose="020B0604020202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Arial" panose="020B0604020202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Arial" panose="020B0604020202020204" pitchFamily="34" charset="0"/>
              </a:defRPr>
            </a:lvl9pPr>
          </a:lstStyle>
          <a:p>
            <a:pPr eaLnBrk="1" hangingPunct="1">
              <a:spcBef>
                <a:spcPts val="550"/>
              </a:spcBef>
              <a:buClr>
                <a:srgbClr val="CC9900"/>
              </a:buClr>
              <a:buSzPct val="65000"/>
              <a:buFont typeface="Times New Roman" panose="02020603050405020304" pitchFamily="18" charset="0"/>
              <a:buAutoNum type="arabicParenR"/>
            </a:pPr>
            <a:r>
              <a:rPr lang="el-GR" altLang="el-GR" sz="2200"/>
              <a:t>Η</a:t>
            </a:r>
            <a:r>
              <a:rPr lang="el-GR" altLang="el-GR" sz="2200" baseline="-25000"/>
              <a:t>0</a:t>
            </a:r>
            <a:r>
              <a:rPr lang="el-GR" altLang="el-GR" sz="2200"/>
              <a:t>: Οι μεταβλητές είναι ανεξάρτητες. Η</a:t>
            </a:r>
            <a:r>
              <a:rPr lang="el-GR" altLang="el-GR" sz="2200" baseline="-25000"/>
              <a:t>1</a:t>
            </a:r>
            <a:r>
              <a:rPr lang="el-GR" altLang="el-GR" sz="2200"/>
              <a:t>: Οι μεταβλητές δεν είναι ανεξάρτητες.</a:t>
            </a:r>
          </a:p>
          <a:p>
            <a:pPr eaLnBrk="1" hangingPunct="1">
              <a:spcBef>
                <a:spcPts val="550"/>
              </a:spcBef>
              <a:buClr>
                <a:srgbClr val="CC9900"/>
              </a:buClr>
              <a:buSzPct val="65000"/>
              <a:buFont typeface="Times New Roman" panose="02020603050405020304" pitchFamily="18" charset="0"/>
              <a:buAutoNum type="arabicParenR"/>
            </a:pPr>
            <a:r>
              <a:rPr lang="el-GR" altLang="el-GR" sz="2200"/>
              <a:t>δειγματοληπτική κατανομή= κατανομή χ</a:t>
            </a:r>
            <a:r>
              <a:rPr lang="el-GR" altLang="el-GR" sz="2200" baseline="30000"/>
              <a:t>2</a:t>
            </a:r>
            <a:r>
              <a:rPr lang="el-GR" altLang="el-GR" sz="2200"/>
              <a:t>. α=0,05. ν=(</a:t>
            </a:r>
            <a:r>
              <a:rPr lang="en-US" altLang="el-GR" sz="2200"/>
              <a:t>2</a:t>
            </a:r>
            <a:r>
              <a:rPr lang="el-GR" altLang="el-GR" sz="2200"/>
              <a:t>-1)*(2-1)=</a:t>
            </a:r>
            <a:r>
              <a:rPr lang="en-US" altLang="el-GR" sz="2200"/>
              <a:t>1</a:t>
            </a:r>
            <a:r>
              <a:rPr lang="el-GR" altLang="el-GR" sz="2200"/>
              <a:t>. Κρίσιμο χ</a:t>
            </a:r>
            <a:r>
              <a:rPr lang="el-GR" altLang="el-GR" sz="2200" baseline="30000"/>
              <a:t>2</a:t>
            </a:r>
            <a:r>
              <a:rPr lang="el-GR" altLang="el-GR" sz="2200"/>
              <a:t>=</a:t>
            </a:r>
            <a:r>
              <a:rPr lang="en-US" altLang="el-GR" sz="2200"/>
              <a:t>3,841</a:t>
            </a:r>
            <a:r>
              <a:rPr lang="el-GR" altLang="el-GR" sz="2200"/>
              <a:t>. </a:t>
            </a:r>
            <a:r>
              <a:rPr lang="en-US" altLang="el-GR" sz="2200"/>
              <a:t>R={</a:t>
            </a:r>
            <a:r>
              <a:rPr lang="el-GR" altLang="el-GR" sz="2200"/>
              <a:t>χ</a:t>
            </a:r>
            <a:r>
              <a:rPr lang="el-GR" altLang="el-GR" sz="2200" baseline="30000"/>
              <a:t>2</a:t>
            </a:r>
            <a:r>
              <a:rPr lang="en-US" altLang="el-GR" sz="2200"/>
              <a:t>&gt;</a:t>
            </a:r>
            <a:r>
              <a:rPr lang="el-GR" altLang="el-GR" sz="2200"/>
              <a:t>            }</a:t>
            </a:r>
          </a:p>
          <a:p>
            <a:pPr eaLnBrk="1" hangingPunct="1">
              <a:spcBef>
                <a:spcPts val="550"/>
              </a:spcBef>
              <a:buClr>
                <a:srgbClr val="CC9900"/>
              </a:buClr>
              <a:buSzPct val="65000"/>
            </a:pPr>
            <a:endParaRPr lang="el-GR" altLang="el-GR" sz="2200"/>
          </a:p>
          <a:p>
            <a:pPr eaLnBrk="1" hangingPunct="1">
              <a:spcBef>
                <a:spcPts val="550"/>
              </a:spcBef>
              <a:buClr>
                <a:srgbClr val="CC9900"/>
              </a:buClr>
              <a:buSzPct val="65000"/>
              <a:buFont typeface="Times New Roman" panose="02020603050405020304" pitchFamily="18" charset="0"/>
              <a:buAutoNum type="arabicParenR"/>
            </a:pPr>
            <a:r>
              <a:rPr lang="el-GR" altLang="el-GR" sz="2200"/>
              <a:t>Παρατηρούμενο</a:t>
            </a:r>
          </a:p>
          <a:p>
            <a:pPr eaLnBrk="1" hangingPunct="1">
              <a:spcBef>
                <a:spcPts val="550"/>
              </a:spcBef>
              <a:buClr>
                <a:srgbClr val="CC9900"/>
              </a:buClr>
              <a:buSzPct val="65000"/>
            </a:pPr>
            <a:endParaRPr lang="el-GR" altLang="el-GR" sz="2200"/>
          </a:p>
          <a:p>
            <a:pPr eaLnBrk="1" hangingPunct="1">
              <a:spcBef>
                <a:spcPts val="550"/>
              </a:spcBef>
              <a:buClr>
                <a:srgbClr val="CC9900"/>
              </a:buClr>
              <a:buSzPct val="65000"/>
              <a:buFont typeface="Times New Roman" panose="02020603050405020304" pitchFamily="18" charset="0"/>
              <a:buAutoNum type="arabicParenR"/>
            </a:pPr>
            <a:r>
              <a:rPr lang="en-US" altLang="el-GR" sz="2200"/>
              <a:t>1,834&lt;3,841</a:t>
            </a:r>
            <a:r>
              <a:rPr lang="el-GR" altLang="el-GR" sz="2200"/>
              <a:t>. Άρα το παρατηρούμενο χ</a:t>
            </a:r>
            <a:r>
              <a:rPr lang="el-GR" altLang="el-GR" sz="2200" baseline="30000"/>
              <a:t>2 </a:t>
            </a:r>
            <a:r>
              <a:rPr lang="el-GR" altLang="el-GR" sz="2200"/>
              <a:t>δεν εμπίπτει στην περιοχή απόρριψης της Η</a:t>
            </a:r>
            <a:r>
              <a:rPr lang="el-GR" altLang="el-GR" sz="2200" baseline="-25000"/>
              <a:t>0</a:t>
            </a:r>
            <a:r>
              <a:rPr lang="el-GR" altLang="el-GR" sz="2200"/>
              <a:t>.</a:t>
            </a:r>
          </a:p>
          <a:p>
            <a:pPr eaLnBrk="1" hangingPunct="1">
              <a:spcBef>
                <a:spcPts val="550"/>
              </a:spcBef>
              <a:buClr>
                <a:srgbClr val="CC9900"/>
              </a:buClr>
              <a:buSzPct val="65000"/>
              <a:buFont typeface="Times New Roman" panose="02020603050405020304" pitchFamily="18" charset="0"/>
              <a:buAutoNum type="arabicParenR"/>
            </a:pPr>
            <a:r>
              <a:rPr lang="el-GR" altLang="el-GR" sz="2200"/>
              <a:t>Δεν μπορούμε να απορρίψουμε τη Η</a:t>
            </a:r>
            <a:r>
              <a:rPr lang="el-GR" altLang="el-GR" sz="2200" baseline="-25000"/>
              <a:t>0</a:t>
            </a:r>
            <a:r>
              <a:rPr lang="el-GR" altLang="el-GR" sz="2200"/>
              <a:t>. Δεν υπάρχει στατιστικά σημαντική διαφορά ανάμεσα στις παρατηρούμενες συχνότητες και σε αυτές που θα περιμέναμε να βρούμε αν οι μεταβλητές ήταν ανεξάρτητες. Άρα το αίσθημα δημόσιας ασφάλειας, βάσει των αποτελεσμάτων του δείγματός μας, δεν εξαρτάται από την ηλικία των υποκειμένων. </a:t>
            </a:r>
          </a:p>
        </p:txBody>
      </p:sp>
      <p:grpSp>
        <p:nvGrpSpPr>
          <p:cNvPr id="80901" name="Group 4">
            <a:extLst>
              <a:ext uri="{FF2B5EF4-FFF2-40B4-BE49-F238E27FC236}">
                <a16:creationId xmlns:a16="http://schemas.microsoft.com/office/drawing/2014/main" id="{AFF0261E-B618-6274-38D0-5A10829BC7DC}"/>
              </a:ext>
            </a:extLst>
          </p:cNvPr>
          <p:cNvGrpSpPr>
            <a:grpSpLocks/>
          </p:cNvGrpSpPr>
          <p:nvPr/>
        </p:nvGrpSpPr>
        <p:grpSpPr bwMode="auto">
          <a:xfrm>
            <a:off x="3205163" y="2549525"/>
            <a:ext cx="3452812" cy="985838"/>
            <a:chOff x="2019" y="1606"/>
            <a:chExt cx="2175" cy="621"/>
          </a:xfrm>
        </p:grpSpPr>
        <p:graphicFrame>
          <p:nvGraphicFramePr>
            <p:cNvPr id="80905" name="Object 5">
              <a:extLst>
                <a:ext uri="{FF2B5EF4-FFF2-40B4-BE49-F238E27FC236}">
                  <a16:creationId xmlns:a16="http://schemas.microsoft.com/office/drawing/2014/main" id="{7D0A3D82-5A31-6F92-B316-7BA9404CB738}"/>
                </a:ext>
              </a:extLst>
            </p:cNvPr>
            <p:cNvGraphicFramePr>
              <a:graphicFrameLocks noChangeAspect="1"/>
            </p:cNvGraphicFramePr>
            <p:nvPr/>
          </p:nvGraphicFramePr>
          <p:xfrm>
            <a:off x="2019" y="1606"/>
            <a:ext cx="2175" cy="621"/>
          </p:xfrm>
          <a:graphic>
            <a:graphicData uri="http://schemas.openxmlformats.org/presentationml/2006/ole">
              <mc:AlternateContent xmlns:mc="http://schemas.openxmlformats.org/markup-compatibility/2006">
                <mc:Choice xmlns:v="urn:schemas-microsoft-com:vml" Requires="v">
                  <p:oleObj r:id="rId3" imgW="501391" imgH="466396" progId="">
                    <p:embed/>
                  </p:oleObj>
                </mc:Choice>
                <mc:Fallback>
                  <p:oleObj r:id="rId3" imgW="501391" imgH="466396"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9" y="1606"/>
                          <a:ext cx="2175" cy="62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0906" name="Text Box 6">
              <a:extLst>
                <a:ext uri="{FF2B5EF4-FFF2-40B4-BE49-F238E27FC236}">
                  <a16:creationId xmlns:a16="http://schemas.microsoft.com/office/drawing/2014/main" id="{D3B87751-3D25-7CF6-1408-8EE743656ADA}"/>
                </a:ext>
              </a:extLst>
            </p:cNvPr>
            <p:cNvSpPr txBox="1">
              <a:spLocks noChangeArrowheads="1"/>
            </p:cNvSpPr>
            <p:nvPr/>
          </p:nvSpPr>
          <p:spPr bwMode="auto">
            <a:xfrm>
              <a:off x="2019" y="1606"/>
              <a:ext cx="2175" cy="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grpSp>
      <p:grpSp>
        <p:nvGrpSpPr>
          <p:cNvPr id="80902" name="Group 7">
            <a:extLst>
              <a:ext uri="{FF2B5EF4-FFF2-40B4-BE49-F238E27FC236}">
                <a16:creationId xmlns:a16="http://schemas.microsoft.com/office/drawing/2014/main" id="{1530A8D4-2079-14C1-23A7-A1C3E4946223}"/>
              </a:ext>
            </a:extLst>
          </p:cNvPr>
          <p:cNvGrpSpPr>
            <a:grpSpLocks/>
          </p:cNvGrpSpPr>
          <p:nvPr/>
        </p:nvGrpSpPr>
        <p:grpSpPr bwMode="auto">
          <a:xfrm>
            <a:off x="4859338" y="1916113"/>
            <a:ext cx="863600" cy="595312"/>
            <a:chOff x="3061" y="1207"/>
            <a:chExt cx="544" cy="375"/>
          </a:xfrm>
        </p:grpSpPr>
        <p:graphicFrame>
          <p:nvGraphicFramePr>
            <p:cNvPr id="80903" name="Object 8">
              <a:extLst>
                <a:ext uri="{FF2B5EF4-FFF2-40B4-BE49-F238E27FC236}">
                  <a16:creationId xmlns:a16="http://schemas.microsoft.com/office/drawing/2014/main" id="{7C848D56-3CF9-E719-59F0-9488ECC873CF}"/>
                </a:ext>
              </a:extLst>
            </p:cNvPr>
            <p:cNvGraphicFramePr>
              <a:graphicFrameLocks noChangeAspect="1"/>
            </p:cNvGraphicFramePr>
            <p:nvPr/>
          </p:nvGraphicFramePr>
          <p:xfrm>
            <a:off x="3061" y="1207"/>
            <a:ext cx="544" cy="375"/>
          </p:xfrm>
          <a:graphic>
            <a:graphicData uri="http://schemas.openxmlformats.org/presentationml/2006/ole">
              <mc:AlternateContent xmlns:mc="http://schemas.openxmlformats.org/markup-compatibility/2006">
                <mc:Choice xmlns:v="urn:schemas-microsoft-com:vml" Requires="v">
                  <p:oleObj r:id="rId5" imgW="422072" imgH="291082" progId="">
                    <p:embed/>
                  </p:oleObj>
                </mc:Choice>
                <mc:Fallback>
                  <p:oleObj r:id="rId5" imgW="422072" imgH="291082" progId="">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61" y="1207"/>
                          <a:ext cx="544" cy="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0904" name="Text Box 9">
              <a:extLst>
                <a:ext uri="{FF2B5EF4-FFF2-40B4-BE49-F238E27FC236}">
                  <a16:creationId xmlns:a16="http://schemas.microsoft.com/office/drawing/2014/main" id="{5417A7B9-0F66-2882-2E2D-8BFEF02D6E84}"/>
                </a:ext>
              </a:extLst>
            </p:cNvPr>
            <p:cNvSpPr txBox="1">
              <a:spLocks noChangeArrowheads="1"/>
            </p:cNvSpPr>
            <p:nvPr/>
          </p:nvSpPr>
          <p:spPr bwMode="auto">
            <a:xfrm>
              <a:off x="3061" y="1207"/>
              <a:ext cx="544"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gr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Text Box 1">
            <a:extLst>
              <a:ext uri="{FF2B5EF4-FFF2-40B4-BE49-F238E27FC236}">
                <a16:creationId xmlns:a16="http://schemas.microsoft.com/office/drawing/2014/main" id="{70EC602D-1119-D537-F94F-C08B3CBBB4F7}"/>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55277D9B-49D4-4631-96AA-24BE26660FB7}" type="slidenum">
              <a:rPr lang="el-GR" altLang="el-GR" sz="1400"/>
              <a:pPr algn="r" eaLnBrk="1" hangingPunct="1">
                <a:spcBef>
                  <a:spcPct val="0"/>
                </a:spcBef>
                <a:buClrTx/>
                <a:buFontTx/>
                <a:buNone/>
              </a:pPr>
              <a:t>38</a:t>
            </a:fld>
            <a:endParaRPr lang="el-GR" altLang="el-GR" sz="1400"/>
          </a:p>
        </p:txBody>
      </p:sp>
      <p:sp>
        <p:nvSpPr>
          <p:cNvPr id="82947" name="Text Box 2">
            <a:extLst>
              <a:ext uri="{FF2B5EF4-FFF2-40B4-BE49-F238E27FC236}">
                <a16:creationId xmlns:a16="http://schemas.microsoft.com/office/drawing/2014/main" id="{D3B36782-5EF8-268A-0978-437BB4A8B377}"/>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ctr" eaLnBrk="1" hangingPunct="1">
              <a:spcBef>
                <a:spcPct val="0"/>
              </a:spcBef>
              <a:buClrTx/>
              <a:buFontTx/>
              <a:buNone/>
            </a:pPr>
            <a:r>
              <a:rPr lang="el-GR" altLang="el-GR">
                <a:solidFill>
                  <a:srgbClr val="333399"/>
                </a:solidFill>
              </a:rPr>
              <a:t>Έλεγχος ανεξαρτησίας χ</a:t>
            </a:r>
            <a:r>
              <a:rPr lang="el-GR" altLang="el-GR" baseline="30000">
                <a:solidFill>
                  <a:srgbClr val="333399"/>
                </a:solidFill>
              </a:rPr>
              <a:t>2</a:t>
            </a:r>
            <a:r>
              <a:rPr lang="el-GR" altLang="el-GR">
                <a:solidFill>
                  <a:srgbClr val="333399"/>
                </a:solidFill>
              </a:rPr>
              <a:t>. Διατάξιμες μεταβλητές.</a:t>
            </a:r>
          </a:p>
        </p:txBody>
      </p:sp>
      <p:sp>
        <p:nvSpPr>
          <p:cNvPr id="82948" name="Text Box 3">
            <a:extLst>
              <a:ext uri="{FF2B5EF4-FFF2-40B4-BE49-F238E27FC236}">
                <a16:creationId xmlns:a16="http://schemas.microsoft.com/office/drawing/2014/main" id="{91ADB3C5-AFF9-49C9-C070-1221917418EC}"/>
              </a:ext>
            </a:extLst>
          </p:cNvPr>
          <p:cNvSpPr txBox="1">
            <a:spLocks noChangeArrowheads="1"/>
          </p:cNvSpPr>
          <p:nvPr/>
        </p:nvSpPr>
        <p:spPr bwMode="auto">
          <a:xfrm>
            <a:off x="250825" y="2017713"/>
            <a:ext cx="8569325"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9pPr>
          </a:lstStyle>
          <a:p>
            <a:pPr eaLnBrk="1" hangingPunct="1">
              <a:spcBef>
                <a:spcPts val="550"/>
              </a:spcBef>
              <a:buClr>
                <a:srgbClr val="3333CC"/>
              </a:buClr>
              <a:buSzPct val="60000"/>
              <a:buFont typeface="Wingdings" panose="05000000000000000000" pitchFamily="2" charset="2"/>
              <a:buChar char=""/>
            </a:pPr>
            <a:r>
              <a:rPr lang="el-GR" altLang="el-GR" sz="2200"/>
              <a:t>Α) Σχετίζεται το ενδιαφέρον για το ποδόσφαιρο με την κοινωνική τάξη; Αν ναι περιγράψτε την σχέση. Β) Είναι στατιστικά σημαντική αυτή η σχέση σε επίπεδο σημαντικότητας 0,05</a:t>
            </a:r>
            <a:r>
              <a:rPr lang="el-GR" altLang="el-GR" sz="2200">
                <a:solidFill>
                  <a:schemeClr val="tx1"/>
                </a:solidFill>
              </a:rPr>
              <a:t>;</a:t>
            </a:r>
            <a:r>
              <a:rPr lang="en-US" altLang="el-GR" sz="2200">
                <a:solidFill>
                  <a:schemeClr val="tx1"/>
                </a:solidFill>
              </a:rPr>
              <a:t> </a:t>
            </a:r>
            <a:r>
              <a:rPr lang="el-GR" altLang="el-GR" sz="2200">
                <a:solidFill>
                  <a:schemeClr val="tx1"/>
                </a:solidFill>
              </a:rPr>
              <a:t>Γ) Πόσο δυνατή είναι η σχέση;</a:t>
            </a:r>
          </a:p>
          <a:p>
            <a:pPr eaLnBrk="1" hangingPunct="1">
              <a:spcBef>
                <a:spcPts val="550"/>
              </a:spcBef>
              <a:buClr>
                <a:srgbClr val="3333CC"/>
              </a:buClr>
              <a:buSzPct val="60000"/>
              <a:buFont typeface="Wingdings" panose="05000000000000000000" pitchFamily="2" charset="2"/>
              <a:buChar char=""/>
            </a:pPr>
            <a:r>
              <a:rPr lang="el-GR" altLang="el-GR" sz="2200">
                <a:solidFill>
                  <a:schemeClr val="tx1"/>
                </a:solidFill>
              </a:rPr>
              <a:t> </a:t>
            </a:r>
          </a:p>
        </p:txBody>
      </p:sp>
      <p:grpSp>
        <p:nvGrpSpPr>
          <p:cNvPr id="82949" name="Group 4">
            <a:extLst>
              <a:ext uri="{FF2B5EF4-FFF2-40B4-BE49-F238E27FC236}">
                <a16:creationId xmlns:a16="http://schemas.microsoft.com/office/drawing/2014/main" id="{C3DEA217-7DEE-4332-6F9C-6F208BC63A6B}"/>
              </a:ext>
            </a:extLst>
          </p:cNvPr>
          <p:cNvGrpSpPr>
            <a:grpSpLocks/>
          </p:cNvGrpSpPr>
          <p:nvPr/>
        </p:nvGrpSpPr>
        <p:grpSpPr bwMode="auto">
          <a:xfrm>
            <a:off x="684213" y="3716338"/>
            <a:ext cx="7920037" cy="2543175"/>
            <a:chOff x="431" y="2341"/>
            <a:chExt cx="4989" cy="1602"/>
          </a:xfrm>
        </p:grpSpPr>
        <p:graphicFrame>
          <p:nvGraphicFramePr>
            <p:cNvPr id="82950" name="Object 5">
              <a:extLst>
                <a:ext uri="{FF2B5EF4-FFF2-40B4-BE49-F238E27FC236}">
                  <a16:creationId xmlns:a16="http://schemas.microsoft.com/office/drawing/2014/main" id="{B103356C-2A5A-C96A-F192-574E9474D592}"/>
                </a:ext>
              </a:extLst>
            </p:cNvPr>
            <p:cNvGraphicFramePr>
              <a:graphicFrameLocks noChangeAspect="1"/>
            </p:cNvGraphicFramePr>
            <p:nvPr/>
          </p:nvGraphicFramePr>
          <p:xfrm>
            <a:off x="431" y="2341"/>
            <a:ext cx="4989" cy="1602"/>
          </p:xfrm>
          <a:graphic>
            <a:graphicData uri="http://schemas.openxmlformats.org/presentationml/2006/ole">
              <mc:AlternateContent xmlns:mc="http://schemas.openxmlformats.org/markup-compatibility/2006">
                <mc:Choice xmlns:v="urn:schemas-microsoft-com:vml" Requires="v">
                  <p:oleObj r:id="rId3" imgW="3716946" imgH="1193253" progId="">
                    <p:embed/>
                  </p:oleObj>
                </mc:Choice>
                <mc:Fallback>
                  <p:oleObj r:id="rId3" imgW="3716946" imgH="1193253"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 y="2341"/>
                          <a:ext cx="4989" cy="160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951" name="Text Box 6">
              <a:extLst>
                <a:ext uri="{FF2B5EF4-FFF2-40B4-BE49-F238E27FC236}">
                  <a16:creationId xmlns:a16="http://schemas.microsoft.com/office/drawing/2014/main" id="{6BB20E67-8649-228B-489D-ECE2035722E9}"/>
                </a:ext>
              </a:extLst>
            </p:cNvPr>
            <p:cNvSpPr txBox="1">
              <a:spLocks noChangeArrowheads="1"/>
            </p:cNvSpPr>
            <p:nvPr/>
          </p:nvSpPr>
          <p:spPr bwMode="auto">
            <a:xfrm>
              <a:off x="431" y="2341"/>
              <a:ext cx="4989" cy="1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gr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Text Box 1">
            <a:extLst>
              <a:ext uri="{FF2B5EF4-FFF2-40B4-BE49-F238E27FC236}">
                <a16:creationId xmlns:a16="http://schemas.microsoft.com/office/drawing/2014/main" id="{8F9A628F-9D64-F2A9-D0FF-DE6C29E13E9E}"/>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6CC2AF47-47D6-4DF5-9739-0C7C89264585}" type="slidenum">
              <a:rPr lang="el-GR" altLang="el-GR" sz="1400"/>
              <a:pPr algn="r" eaLnBrk="1" hangingPunct="1">
                <a:spcBef>
                  <a:spcPct val="0"/>
                </a:spcBef>
                <a:buClrTx/>
                <a:buFontTx/>
                <a:buNone/>
              </a:pPr>
              <a:t>39</a:t>
            </a:fld>
            <a:endParaRPr lang="el-GR" altLang="el-GR" sz="1400"/>
          </a:p>
        </p:txBody>
      </p:sp>
      <p:sp>
        <p:nvSpPr>
          <p:cNvPr id="84995" name="Text Box 2">
            <a:extLst>
              <a:ext uri="{FF2B5EF4-FFF2-40B4-BE49-F238E27FC236}">
                <a16:creationId xmlns:a16="http://schemas.microsoft.com/office/drawing/2014/main" id="{5DFB4A41-3B24-C890-204D-30F45038C53A}"/>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a:solidFill>
                  <a:srgbClr val="333399"/>
                </a:solidFill>
              </a:rPr>
              <a:t>Λύση. Ερώτημα α)</a:t>
            </a:r>
          </a:p>
        </p:txBody>
      </p:sp>
      <p:grpSp>
        <p:nvGrpSpPr>
          <p:cNvPr id="84996" name="Group 3">
            <a:extLst>
              <a:ext uri="{FF2B5EF4-FFF2-40B4-BE49-F238E27FC236}">
                <a16:creationId xmlns:a16="http://schemas.microsoft.com/office/drawing/2014/main" id="{CA411B26-B764-6A70-B591-797F3924BF4D}"/>
              </a:ext>
            </a:extLst>
          </p:cNvPr>
          <p:cNvGrpSpPr>
            <a:grpSpLocks/>
          </p:cNvGrpSpPr>
          <p:nvPr/>
        </p:nvGrpSpPr>
        <p:grpSpPr bwMode="auto">
          <a:xfrm>
            <a:off x="755650" y="1773238"/>
            <a:ext cx="8062913" cy="2649537"/>
            <a:chOff x="476" y="1117"/>
            <a:chExt cx="5079" cy="1669"/>
          </a:xfrm>
        </p:grpSpPr>
        <p:graphicFrame>
          <p:nvGraphicFramePr>
            <p:cNvPr id="84998" name="Object 4">
              <a:extLst>
                <a:ext uri="{FF2B5EF4-FFF2-40B4-BE49-F238E27FC236}">
                  <a16:creationId xmlns:a16="http://schemas.microsoft.com/office/drawing/2014/main" id="{96629D74-73CB-EE65-42D9-41CE33E31DE9}"/>
                </a:ext>
              </a:extLst>
            </p:cNvPr>
            <p:cNvGraphicFramePr>
              <a:graphicFrameLocks noChangeAspect="1"/>
            </p:cNvGraphicFramePr>
            <p:nvPr/>
          </p:nvGraphicFramePr>
          <p:xfrm>
            <a:off x="476" y="1117"/>
            <a:ext cx="5079" cy="1669"/>
          </p:xfrm>
          <a:graphic>
            <a:graphicData uri="http://schemas.openxmlformats.org/presentationml/2006/ole">
              <mc:AlternateContent xmlns:mc="http://schemas.openxmlformats.org/markup-compatibility/2006">
                <mc:Choice xmlns:v="urn:schemas-microsoft-com:vml" Requires="v">
                  <p:oleObj r:id="rId3" imgW="3630162" imgH="1193253" progId="">
                    <p:embed/>
                  </p:oleObj>
                </mc:Choice>
                <mc:Fallback>
                  <p:oleObj r:id="rId3" imgW="3630162" imgH="1193253"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 y="1117"/>
                          <a:ext cx="5079" cy="166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4999" name="Text Box 5">
              <a:extLst>
                <a:ext uri="{FF2B5EF4-FFF2-40B4-BE49-F238E27FC236}">
                  <a16:creationId xmlns:a16="http://schemas.microsoft.com/office/drawing/2014/main" id="{A07A1C2E-612E-8FE4-834F-C673E8F699A4}"/>
                </a:ext>
              </a:extLst>
            </p:cNvPr>
            <p:cNvSpPr txBox="1">
              <a:spLocks noChangeArrowheads="1"/>
            </p:cNvSpPr>
            <p:nvPr/>
          </p:nvSpPr>
          <p:spPr bwMode="auto">
            <a:xfrm>
              <a:off x="476" y="1117"/>
              <a:ext cx="5079" cy="1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grpSp>
      <p:sp>
        <p:nvSpPr>
          <p:cNvPr id="84997" name="Text Box 6">
            <a:extLst>
              <a:ext uri="{FF2B5EF4-FFF2-40B4-BE49-F238E27FC236}">
                <a16:creationId xmlns:a16="http://schemas.microsoft.com/office/drawing/2014/main" id="{5F986FDB-0C6F-2C27-2EAA-33AB3B623F0F}"/>
              </a:ext>
            </a:extLst>
          </p:cNvPr>
          <p:cNvSpPr txBox="1">
            <a:spLocks noChangeArrowheads="1"/>
          </p:cNvSpPr>
          <p:nvPr/>
        </p:nvSpPr>
        <p:spPr bwMode="auto">
          <a:xfrm>
            <a:off x="179388" y="4421188"/>
            <a:ext cx="8964612" cy="277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ts val="1125"/>
              </a:spcBef>
              <a:buClrTx/>
              <a:buFontTx/>
              <a:buNone/>
            </a:pPr>
            <a:r>
              <a:rPr lang="el-GR" altLang="el-GR" sz="2200"/>
              <a:t>Ο πίνακας διπλής εισόδου με τις σχετικές συχνότητες δείχνει ότι υπάρχει σχέση μεταξύ των δύο μεταβλητών. Όσο χαμηλότερη είναι η κοινωνική τάξη τόσο μεγαλύτερο ενδιαφέρον δείχνει για το ποδόσφαιρο. Η δύναμη αυτής της σχέσης φαίνεται μέτρια αλλά δεν μπορούμε να πούμε με ακρίβεια αν δεν χρησιμοποιήσουμε κάποιο μέτρο συσχέτισης. Η συσχέτιση είναι αρνητική (το ενδιαφέρον για το ποδόσφαιρο μειώνεται όσο η κοινωνική τάξη «ανεβαίνει»).</a:t>
            </a:r>
            <a:r>
              <a:rPr lang="el-GR" altLang="el-GR" sz="1800"/>
              <a:t>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Text Box 1">
            <a:extLst>
              <a:ext uri="{FF2B5EF4-FFF2-40B4-BE49-F238E27FC236}">
                <a16:creationId xmlns:a16="http://schemas.microsoft.com/office/drawing/2014/main" id="{AD9D5A81-D210-0447-762A-A2BDCCD1A527}"/>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CD736E84-A1B5-44F7-8A9F-B2146886448A}" type="slidenum">
              <a:rPr lang="el-GR" altLang="el-GR" sz="1400"/>
              <a:pPr algn="r" eaLnBrk="1" hangingPunct="1">
                <a:spcBef>
                  <a:spcPct val="0"/>
                </a:spcBef>
                <a:buClrTx/>
                <a:buFontTx/>
                <a:buNone/>
              </a:pPr>
              <a:t>4</a:t>
            </a:fld>
            <a:endParaRPr lang="el-GR" altLang="el-GR" sz="1400"/>
          </a:p>
        </p:txBody>
      </p:sp>
      <p:sp>
        <p:nvSpPr>
          <p:cNvPr id="13315" name="Text Box 2">
            <a:extLst>
              <a:ext uri="{FF2B5EF4-FFF2-40B4-BE49-F238E27FC236}">
                <a16:creationId xmlns:a16="http://schemas.microsoft.com/office/drawing/2014/main" id="{579B597E-F94C-5DED-A2BD-FEAB23DEBA4E}"/>
              </a:ext>
            </a:extLst>
          </p:cNvPr>
          <p:cNvSpPr txBox="1">
            <a:spLocks noChangeArrowheads="1"/>
          </p:cNvSpPr>
          <p:nvPr/>
        </p:nvSpPr>
        <p:spPr bwMode="auto">
          <a:xfrm>
            <a:off x="1150938" y="150813"/>
            <a:ext cx="7793037" cy="160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2800">
                <a:solidFill>
                  <a:srgbClr val="333399"/>
                </a:solidFill>
              </a:rPr>
              <a:t>Κατανομές συχνοτήτων.</a:t>
            </a:r>
            <a:br>
              <a:rPr lang="el-GR" altLang="el-GR" sz="2800">
                <a:solidFill>
                  <a:srgbClr val="333399"/>
                </a:solidFill>
              </a:rPr>
            </a:br>
            <a:endParaRPr lang="el-GR" altLang="el-GR" sz="2800">
              <a:solidFill>
                <a:srgbClr val="333399"/>
              </a:solidFill>
            </a:endParaRPr>
          </a:p>
        </p:txBody>
      </p:sp>
      <p:graphicFrame>
        <p:nvGraphicFramePr>
          <p:cNvPr id="13316" name="Object 3">
            <a:extLst>
              <a:ext uri="{FF2B5EF4-FFF2-40B4-BE49-F238E27FC236}">
                <a16:creationId xmlns:a16="http://schemas.microsoft.com/office/drawing/2014/main" id="{A96BB676-1F94-5CBC-6449-B0C2457AB93C}"/>
              </a:ext>
            </a:extLst>
          </p:cNvPr>
          <p:cNvGraphicFramePr>
            <a:graphicFrameLocks noChangeAspect="1"/>
          </p:cNvGraphicFramePr>
          <p:nvPr/>
        </p:nvGraphicFramePr>
        <p:xfrm>
          <a:off x="457200" y="1752600"/>
          <a:ext cx="8458200" cy="4522788"/>
        </p:xfrm>
        <a:graphic>
          <a:graphicData uri="http://schemas.openxmlformats.org/presentationml/2006/ole">
            <mc:AlternateContent xmlns:mc="http://schemas.openxmlformats.org/markup-compatibility/2006">
              <mc:Choice xmlns:v="urn:schemas-microsoft-com:vml" Requires="v">
                <p:oleObj r:id="rId3" imgW="4545000" imgH="2430000" progId="">
                  <p:embed/>
                </p:oleObj>
              </mc:Choice>
              <mc:Fallback>
                <p:oleObj r:id="rId3" imgW="4545000" imgH="2430000"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752600"/>
                        <a:ext cx="8458200" cy="45227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Text Box 1">
            <a:extLst>
              <a:ext uri="{FF2B5EF4-FFF2-40B4-BE49-F238E27FC236}">
                <a16:creationId xmlns:a16="http://schemas.microsoft.com/office/drawing/2014/main" id="{91E0BCAF-E430-FDEB-2161-899864C29ABC}"/>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D201A2BE-547C-45EE-AD5F-2CF9D2C31FAF}" type="slidenum">
              <a:rPr lang="el-GR" altLang="el-GR" sz="1400"/>
              <a:pPr algn="r" eaLnBrk="1" hangingPunct="1">
                <a:spcBef>
                  <a:spcPct val="0"/>
                </a:spcBef>
                <a:buClrTx/>
                <a:buFontTx/>
                <a:buNone/>
              </a:pPr>
              <a:t>40</a:t>
            </a:fld>
            <a:endParaRPr lang="el-GR" altLang="el-GR" sz="1400"/>
          </a:p>
        </p:txBody>
      </p:sp>
      <p:sp>
        <p:nvSpPr>
          <p:cNvPr id="87043" name="Text Box 2">
            <a:extLst>
              <a:ext uri="{FF2B5EF4-FFF2-40B4-BE49-F238E27FC236}">
                <a16:creationId xmlns:a16="http://schemas.microsoft.com/office/drawing/2014/main" id="{A93702DB-6BC7-FF75-3F79-4C87FF7799F6}"/>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3600">
                <a:solidFill>
                  <a:srgbClr val="333399"/>
                </a:solidFill>
              </a:rPr>
              <a:t>Λύση. Ερώτημα β)</a:t>
            </a:r>
          </a:p>
        </p:txBody>
      </p:sp>
      <p:sp>
        <p:nvSpPr>
          <p:cNvPr id="87044" name="Text Box 3">
            <a:extLst>
              <a:ext uri="{FF2B5EF4-FFF2-40B4-BE49-F238E27FC236}">
                <a16:creationId xmlns:a16="http://schemas.microsoft.com/office/drawing/2014/main" id="{5D3B0748-56CC-F2FB-E263-5C9B725B3400}"/>
              </a:ext>
            </a:extLst>
          </p:cNvPr>
          <p:cNvSpPr txBox="1">
            <a:spLocks noChangeArrowheads="1"/>
          </p:cNvSpPr>
          <p:nvPr/>
        </p:nvSpPr>
        <p:spPr bwMode="auto">
          <a:xfrm>
            <a:off x="395288" y="2017713"/>
            <a:ext cx="8137525"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608013" indent="-608013">
              <a:spcBef>
                <a:spcPts val="8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9pPr>
          </a:lstStyle>
          <a:p>
            <a:pPr eaLnBrk="1" hangingPunct="1">
              <a:spcBef>
                <a:spcPts val="550"/>
              </a:spcBef>
              <a:buClr>
                <a:srgbClr val="3333CC"/>
              </a:buClr>
              <a:buSzPct val="60000"/>
              <a:buFont typeface="Times New Roman" panose="02020603050405020304" pitchFamily="18" charset="0"/>
              <a:buAutoNum type="arabicParenR"/>
            </a:pPr>
            <a:r>
              <a:rPr lang="el-GR" altLang="el-GR" sz="2200"/>
              <a:t>Η</a:t>
            </a:r>
            <a:r>
              <a:rPr lang="el-GR" altLang="el-GR" sz="2200" baseline="-25000"/>
              <a:t>0</a:t>
            </a:r>
            <a:r>
              <a:rPr lang="el-GR" altLang="el-GR" sz="2200"/>
              <a:t>: Οι μεταβλητές είναι ανεξάρτητες. Η</a:t>
            </a:r>
            <a:r>
              <a:rPr lang="el-GR" altLang="el-GR" sz="2200" baseline="-25000"/>
              <a:t>1</a:t>
            </a:r>
            <a:r>
              <a:rPr lang="el-GR" altLang="el-GR" sz="2200"/>
              <a:t>: Οι μεταβλητές δεν είναι ανεξάρτητες. Υπολογίζουμε τις αναμενόμενες συχνότητες αν η Η</a:t>
            </a:r>
            <a:r>
              <a:rPr lang="el-GR" altLang="el-GR" sz="2200" baseline="-25000"/>
              <a:t>0</a:t>
            </a:r>
            <a:r>
              <a:rPr lang="el-GR" altLang="el-GR" sz="2200"/>
              <a:t> είναι αληθής (δηλαδή αν το ενδιαφέρον για το ποδόσφαιρο δεν εξαρτάται από την κοινωνική τάξη). </a:t>
            </a:r>
          </a:p>
        </p:txBody>
      </p:sp>
      <p:grpSp>
        <p:nvGrpSpPr>
          <p:cNvPr id="87045" name="Group 4">
            <a:extLst>
              <a:ext uri="{FF2B5EF4-FFF2-40B4-BE49-F238E27FC236}">
                <a16:creationId xmlns:a16="http://schemas.microsoft.com/office/drawing/2014/main" id="{2B1C972A-1487-4E35-47AD-FEFD22544300}"/>
              </a:ext>
            </a:extLst>
          </p:cNvPr>
          <p:cNvGrpSpPr>
            <a:grpSpLocks/>
          </p:cNvGrpSpPr>
          <p:nvPr/>
        </p:nvGrpSpPr>
        <p:grpSpPr bwMode="auto">
          <a:xfrm>
            <a:off x="395288" y="4005263"/>
            <a:ext cx="8091487" cy="2389187"/>
            <a:chOff x="249" y="2523"/>
            <a:chExt cx="5097" cy="1505"/>
          </a:xfrm>
        </p:grpSpPr>
        <p:graphicFrame>
          <p:nvGraphicFramePr>
            <p:cNvPr id="87046" name="Object 5">
              <a:extLst>
                <a:ext uri="{FF2B5EF4-FFF2-40B4-BE49-F238E27FC236}">
                  <a16:creationId xmlns:a16="http://schemas.microsoft.com/office/drawing/2014/main" id="{F50DB49C-D9EC-1935-33CC-8EF5317757C4}"/>
                </a:ext>
              </a:extLst>
            </p:cNvPr>
            <p:cNvGraphicFramePr>
              <a:graphicFrameLocks noChangeAspect="1"/>
            </p:cNvGraphicFramePr>
            <p:nvPr/>
          </p:nvGraphicFramePr>
          <p:xfrm>
            <a:off x="249" y="2523"/>
            <a:ext cx="5097" cy="1505"/>
          </p:xfrm>
          <a:graphic>
            <a:graphicData uri="http://schemas.openxmlformats.org/presentationml/2006/ole">
              <mc:AlternateContent xmlns:mc="http://schemas.openxmlformats.org/markup-compatibility/2006">
                <mc:Choice xmlns:v="urn:schemas-microsoft-com:vml" Requires="v">
                  <p:oleObj r:id="rId3" imgW="3979058" imgH="1174998" progId="">
                    <p:embed/>
                  </p:oleObj>
                </mc:Choice>
                <mc:Fallback>
                  <p:oleObj r:id="rId3" imgW="3979058" imgH="1174998"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 y="2523"/>
                          <a:ext cx="5097" cy="150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7047" name="Text Box 6">
              <a:extLst>
                <a:ext uri="{FF2B5EF4-FFF2-40B4-BE49-F238E27FC236}">
                  <a16:creationId xmlns:a16="http://schemas.microsoft.com/office/drawing/2014/main" id="{0AD871CA-B802-E32A-0830-1FBC42AD172E}"/>
                </a:ext>
              </a:extLst>
            </p:cNvPr>
            <p:cNvSpPr txBox="1">
              <a:spLocks noChangeArrowheads="1"/>
            </p:cNvSpPr>
            <p:nvPr/>
          </p:nvSpPr>
          <p:spPr bwMode="auto">
            <a:xfrm>
              <a:off x="249" y="2523"/>
              <a:ext cx="5097" cy="1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gr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Text Box 1">
            <a:extLst>
              <a:ext uri="{FF2B5EF4-FFF2-40B4-BE49-F238E27FC236}">
                <a16:creationId xmlns:a16="http://schemas.microsoft.com/office/drawing/2014/main" id="{5E3F0407-5C26-FBFB-2C0B-5C2C5DCD5CE3}"/>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E9281828-71E0-4D12-AE4D-E3201BA18E02}" type="slidenum">
              <a:rPr lang="el-GR" altLang="el-GR" sz="1400"/>
              <a:pPr algn="r" eaLnBrk="1" hangingPunct="1">
                <a:spcBef>
                  <a:spcPct val="0"/>
                </a:spcBef>
                <a:buClrTx/>
                <a:buFontTx/>
                <a:buNone/>
              </a:pPr>
              <a:t>41</a:t>
            </a:fld>
            <a:endParaRPr lang="el-GR" altLang="el-GR" sz="1400"/>
          </a:p>
        </p:txBody>
      </p:sp>
      <p:sp>
        <p:nvSpPr>
          <p:cNvPr id="89091" name="Text Box 2">
            <a:extLst>
              <a:ext uri="{FF2B5EF4-FFF2-40B4-BE49-F238E27FC236}">
                <a16:creationId xmlns:a16="http://schemas.microsoft.com/office/drawing/2014/main" id="{F127B44B-BBC5-AC58-88BE-5511D928065E}"/>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3600">
                <a:solidFill>
                  <a:srgbClr val="333399"/>
                </a:solidFill>
              </a:rPr>
              <a:t>Λύση. Ερώτημα β)</a:t>
            </a:r>
          </a:p>
        </p:txBody>
      </p:sp>
      <p:sp>
        <p:nvSpPr>
          <p:cNvPr id="89092" name="Text Box 3">
            <a:extLst>
              <a:ext uri="{FF2B5EF4-FFF2-40B4-BE49-F238E27FC236}">
                <a16:creationId xmlns:a16="http://schemas.microsoft.com/office/drawing/2014/main" id="{B5646E6B-1EC3-CDA6-0A8B-0D7CBADA5440}"/>
              </a:ext>
            </a:extLst>
          </p:cNvPr>
          <p:cNvSpPr txBox="1">
            <a:spLocks noChangeArrowheads="1"/>
          </p:cNvSpPr>
          <p:nvPr/>
        </p:nvSpPr>
        <p:spPr bwMode="auto">
          <a:xfrm>
            <a:off x="395288" y="2017713"/>
            <a:ext cx="8353425" cy="457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531813" indent="-531813">
              <a:spcBef>
                <a:spcPts val="800"/>
              </a:spcBef>
              <a:buClr>
                <a:srgbClr val="000000"/>
              </a:buClr>
              <a:buSzPct val="100000"/>
              <a:buFont typeface="Times New Roman" panose="02020603050405020304" pitchFamily="18" charset="0"/>
              <a:tabLst>
                <a:tab pos="1101725" algn="l"/>
                <a:tab pos="2016125" algn="l"/>
                <a:tab pos="2930525" algn="l"/>
                <a:tab pos="3844925" algn="l"/>
                <a:tab pos="4759325" algn="l"/>
                <a:tab pos="5673725" algn="l"/>
                <a:tab pos="6588125" algn="l"/>
                <a:tab pos="7502525" algn="l"/>
                <a:tab pos="8416925" algn="l"/>
                <a:tab pos="9331325" algn="l"/>
                <a:tab pos="102457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1101725" algn="l"/>
                <a:tab pos="2016125" algn="l"/>
                <a:tab pos="2930525" algn="l"/>
                <a:tab pos="3844925" algn="l"/>
                <a:tab pos="4759325" algn="l"/>
                <a:tab pos="5673725" algn="l"/>
                <a:tab pos="6588125" algn="l"/>
                <a:tab pos="7502525" algn="l"/>
                <a:tab pos="8416925" algn="l"/>
                <a:tab pos="9331325" algn="l"/>
                <a:tab pos="102457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1101725" algn="l"/>
                <a:tab pos="2016125" algn="l"/>
                <a:tab pos="2930525" algn="l"/>
                <a:tab pos="3844925" algn="l"/>
                <a:tab pos="4759325" algn="l"/>
                <a:tab pos="5673725" algn="l"/>
                <a:tab pos="6588125" algn="l"/>
                <a:tab pos="7502525" algn="l"/>
                <a:tab pos="8416925" algn="l"/>
                <a:tab pos="9331325" algn="l"/>
                <a:tab pos="102457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1101725" algn="l"/>
                <a:tab pos="2016125" algn="l"/>
                <a:tab pos="2930525" algn="l"/>
                <a:tab pos="3844925" algn="l"/>
                <a:tab pos="4759325" algn="l"/>
                <a:tab pos="5673725" algn="l"/>
                <a:tab pos="6588125" algn="l"/>
                <a:tab pos="7502525" algn="l"/>
                <a:tab pos="8416925" algn="l"/>
                <a:tab pos="9331325" algn="l"/>
                <a:tab pos="102457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1101725" algn="l"/>
                <a:tab pos="2016125" algn="l"/>
                <a:tab pos="2930525" algn="l"/>
                <a:tab pos="3844925" algn="l"/>
                <a:tab pos="4759325" algn="l"/>
                <a:tab pos="5673725" algn="l"/>
                <a:tab pos="6588125" algn="l"/>
                <a:tab pos="7502525" algn="l"/>
                <a:tab pos="8416925" algn="l"/>
                <a:tab pos="9331325" algn="l"/>
                <a:tab pos="102457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1101725" algn="l"/>
                <a:tab pos="2016125" algn="l"/>
                <a:tab pos="2930525" algn="l"/>
                <a:tab pos="3844925" algn="l"/>
                <a:tab pos="4759325" algn="l"/>
                <a:tab pos="5673725" algn="l"/>
                <a:tab pos="6588125" algn="l"/>
                <a:tab pos="7502525" algn="l"/>
                <a:tab pos="8416925" algn="l"/>
                <a:tab pos="9331325" algn="l"/>
                <a:tab pos="102457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1101725" algn="l"/>
                <a:tab pos="2016125" algn="l"/>
                <a:tab pos="2930525" algn="l"/>
                <a:tab pos="3844925" algn="l"/>
                <a:tab pos="4759325" algn="l"/>
                <a:tab pos="5673725" algn="l"/>
                <a:tab pos="6588125" algn="l"/>
                <a:tab pos="7502525" algn="l"/>
                <a:tab pos="8416925" algn="l"/>
                <a:tab pos="9331325" algn="l"/>
                <a:tab pos="102457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1101725" algn="l"/>
                <a:tab pos="2016125" algn="l"/>
                <a:tab pos="2930525" algn="l"/>
                <a:tab pos="3844925" algn="l"/>
                <a:tab pos="4759325" algn="l"/>
                <a:tab pos="5673725" algn="l"/>
                <a:tab pos="6588125" algn="l"/>
                <a:tab pos="7502525" algn="l"/>
                <a:tab pos="8416925" algn="l"/>
                <a:tab pos="9331325" algn="l"/>
                <a:tab pos="102457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1101725" algn="l"/>
                <a:tab pos="2016125" algn="l"/>
                <a:tab pos="2930525" algn="l"/>
                <a:tab pos="3844925" algn="l"/>
                <a:tab pos="4759325" algn="l"/>
                <a:tab pos="5673725" algn="l"/>
                <a:tab pos="6588125" algn="l"/>
                <a:tab pos="7502525" algn="l"/>
                <a:tab pos="8416925" algn="l"/>
                <a:tab pos="9331325" algn="l"/>
                <a:tab pos="10245725" algn="l"/>
              </a:tabLst>
              <a:defRPr sz="2000">
                <a:solidFill>
                  <a:srgbClr val="000000"/>
                </a:solidFill>
                <a:latin typeface="Tahoma" panose="020B0604030504040204" pitchFamily="34" charset="0"/>
              </a:defRPr>
            </a:lvl9pPr>
          </a:lstStyle>
          <a:p>
            <a:pPr eaLnBrk="1" hangingPunct="1">
              <a:lnSpc>
                <a:spcPct val="90000"/>
              </a:lnSpc>
              <a:spcBef>
                <a:spcPts val="550"/>
              </a:spcBef>
              <a:buClr>
                <a:srgbClr val="3333CC"/>
              </a:buClr>
              <a:buSzPct val="60000"/>
              <a:buFont typeface="Times New Roman" panose="02020603050405020304" pitchFamily="18" charset="0"/>
              <a:buAutoNum type="arabicParenR" startAt="2"/>
            </a:pPr>
            <a:r>
              <a:rPr lang="el-GR" altLang="el-GR" sz="2200"/>
              <a:t>Δειγματική κατανομή της στατιστικής του δείγματος = κατανομή χ</a:t>
            </a:r>
            <a:r>
              <a:rPr lang="el-GR" altLang="el-GR" sz="2200" baseline="30000"/>
              <a:t>2</a:t>
            </a:r>
            <a:r>
              <a:rPr lang="el-GR" altLang="el-GR" sz="2200"/>
              <a:t>. α=0,05. </a:t>
            </a:r>
            <a:r>
              <a:rPr lang="en-US" altLang="el-GR" sz="2200"/>
              <a:t>d</a:t>
            </a:r>
            <a:r>
              <a:rPr lang="el-GR" altLang="el-GR" sz="2200"/>
              <a:t>.</a:t>
            </a:r>
            <a:r>
              <a:rPr lang="en-US" altLang="el-GR" sz="2200"/>
              <a:t>f</a:t>
            </a:r>
            <a:r>
              <a:rPr lang="el-GR" altLang="el-GR" sz="2200"/>
              <a:t>.= (3-1)*(3-1)=4. Κρίσιμο χ</a:t>
            </a:r>
            <a:r>
              <a:rPr lang="el-GR" altLang="el-GR" sz="2200" baseline="30000"/>
              <a:t>2</a:t>
            </a:r>
            <a:r>
              <a:rPr lang="el-GR" altLang="el-GR" sz="2200"/>
              <a:t>=9,488. </a:t>
            </a:r>
            <a:r>
              <a:rPr lang="en-US" altLang="el-GR" sz="2200"/>
              <a:t>R</a:t>
            </a:r>
            <a:r>
              <a:rPr lang="el-GR" altLang="el-GR" sz="2200"/>
              <a:t>={χ</a:t>
            </a:r>
            <a:r>
              <a:rPr lang="el-GR" altLang="el-GR" sz="2200" baseline="-25000"/>
              <a:t>π</a:t>
            </a:r>
            <a:r>
              <a:rPr lang="el-GR" altLang="el-GR" sz="2200" baseline="30000"/>
              <a:t>2</a:t>
            </a:r>
            <a:r>
              <a:rPr lang="el-GR" altLang="el-GR" sz="2200"/>
              <a:t>&gt; 9,488}</a:t>
            </a:r>
          </a:p>
          <a:p>
            <a:pPr eaLnBrk="1" hangingPunct="1">
              <a:lnSpc>
                <a:spcPct val="90000"/>
              </a:lnSpc>
              <a:spcBef>
                <a:spcPts val="550"/>
              </a:spcBef>
              <a:buClr>
                <a:srgbClr val="3333CC"/>
              </a:buClr>
              <a:buSzPct val="60000"/>
              <a:buFont typeface="Times New Roman" panose="02020603050405020304" pitchFamily="18" charset="0"/>
              <a:buAutoNum type="arabicParenR" startAt="2"/>
            </a:pPr>
            <a:endParaRPr lang="el-GR" altLang="el-GR" sz="2200"/>
          </a:p>
          <a:p>
            <a:pPr eaLnBrk="1" hangingPunct="1">
              <a:lnSpc>
                <a:spcPct val="90000"/>
              </a:lnSpc>
              <a:spcBef>
                <a:spcPts val="550"/>
              </a:spcBef>
              <a:buClr>
                <a:srgbClr val="3333CC"/>
              </a:buClr>
              <a:buSzPct val="60000"/>
              <a:buFont typeface="Times New Roman" panose="02020603050405020304" pitchFamily="18" charset="0"/>
              <a:buAutoNum type="arabicParenR" startAt="2"/>
            </a:pPr>
            <a:r>
              <a:rPr lang="el-GR" altLang="el-GR" sz="2200"/>
              <a:t>Παρατηρούμενο</a:t>
            </a:r>
          </a:p>
          <a:p>
            <a:pPr eaLnBrk="1" hangingPunct="1">
              <a:lnSpc>
                <a:spcPct val="90000"/>
              </a:lnSpc>
              <a:spcBef>
                <a:spcPts val="550"/>
              </a:spcBef>
              <a:buClr>
                <a:srgbClr val="3333CC"/>
              </a:buClr>
              <a:buSzPct val="60000"/>
              <a:buFont typeface="Times New Roman" panose="02020603050405020304" pitchFamily="18" charset="0"/>
              <a:buAutoNum type="arabicParenR" startAt="2"/>
            </a:pPr>
            <a:endParaRPr lang="el-GR" altLang="el-GR" sz="2200"/>
          </a:p>
          <a:p>
            <a:pPr eaLnBrk="1" hangingPunct="1">
              <a:lnSpc>
                <a:spcPct val="90000"/>
              </a:lnSpc>
              <a:spcBef>
                <a:spcPts val="550"/>
              </a:spcBef>
              <a:buClr>
                <a:srgbClr val="3333CC"/>
              </a:buClr>
              <a:buSzPct val="60000"/>
              <a:buFont typeface="Times New Roman" panose="02020603050405020304" pitchFamily="18" charset="0"/>
              <a:buAutoNum type="arabicParenR" startAt="2"/>
            </a:pPr>
            <a:r>
              <a:rPr lang="el-GR" altLang="el-GR" sz="2200"/>
              <a:t> </a:t>
            </a:r>
            <a:r>
              <a:rPr lang="en-US" altLang="el-GR" sz="2200"/>
              <a:t>27,7</a:t>
            </a:r>
            <a:r>
              <a:rPr lang="el-GR" altLang="el-GR" sz="2200"/>
              <a:t>&gt;</a:t>
            </a:r>
            <a:r>
              <a:rPr lang="en-US" altLang="el-GR" sz="2200"/>
              <a:t>9,49</a:t>
            </a:r>
            <a:r>
              <a:rPr lang="el-GR" altLang="el-GR" sz="2200"/>
              <a:t>. Άρα το παρατηρούμενο χ</a:t>
            </a:r>
            <a:r>
              <a:rPr lang="el-GR" altLang="el-GR" sz="2200" baseline="30000"/>
              <a:t>2</a:t>
            </a:r>
            <a:r>
              <a:rPr lang="el-GR" altLang="el-GR" sz="2200"/>
              <a:t> εμπίπτει στην περιοχή απόρριψης της Η</a:t>
            </a:r>
            <a:r>
              <a:rPr lang="el-GR" altLang="el-GR" sz="2200" baseline="-25000"/>
              <a:t>0</a:t>
            </a:r>
            <a:r>
              <a:rPr lang="el-GR" altLang="el-GR" sz="2200"/>
              <a:t>.</a:t>
            </a:r>
          </a:p>
          <a:p>
            <a:pPr eaLnBrk="1" hangingPunct="1">
              <a:lnSpc>
                <a:spcPct val="90000"/>
              </a:lnSpc>
              <a:spcBef>
                <a:spcPts val="550"/>
              </a:spcBef>
              <a:buClr>
                <a:srgbClr val="3333CC"/>
              </a:buClr>
              <a:buSzPct val="60000"/>
              <a:buFont typeface="Times New Roman" panose="02020603050405020304" pitchFamily="18" charset="0"/>
              <a:buAutoNum type="arabicParenR" startAt="2"/>
            </a:pPr>
            <a:r>
              <a:rPr lang="el-GR" altLang="el-GR" sz="2200"/>
              <a:t>Απορρίπτουμε τη μηδενική υπόθεση. Επομένως η σχέση είναι στατιστικά σημαντική. </a:t>
            </a:r>
          </a:p>
        </p:txBody>
      </p:sp>
      <p:grpSp>
        <p:nvGrpSpPr>
          <p:cNvPr id="89093" name="Group 4">
            <a:extLst>
              <a:ext uri="{FF2B5EF4-FFF2-40B4-BE49-F238E27FC236}">
                <a16:creationId xmlns:a16="http://schemas.microsoft.com/office/drawing/2014/main" id="{AAA98DCB-15CD-6D0D-E7C0-FA22A1CE6A1B}"/>
              </a:ext>
            </a:extLst>
          </p:cNvPr>
          <p:cNvGrpSpPr>
            <a:grpSpLocks/>
          </p:cNvGrpSpPr>
          <p:nvPr/>
        </p:nvGrpSpPr>
        <p:grpSpPr bwMode="auto">
          <a:xfrm>
            <a:off x="3132138" y="3141663"/>
            <a:ext cx="3454400" cy="971550"/>
            <a:chOff x="1973" y="1979"/>
            <a:chExt cx="2176" cy="612"/>
          </a:xfrm>
        </p:grpSpPr>
        <p:graphicFrame>
          <p:nvGraphicFramePr>
            <p:cNvPr id="89094" name="Object 5">
              <a:extLst>
                <a:ext uri="{FF2B5EF4-FFF2-40B4-BE49-F238E27FC236}">
                  <a16:creationId xmlns:a16="http://schemas.microsoft.com/office/drawing/2014/main" id="{899B1E32-5C12-C387-B702-818CB8021EFA}"/>
                </a:ext>
              </a:extLst>
            </p:cNvPr>
            <p:cNvGraphicFramePr>
              <a:graphicFrameLocks noChangeAspect="1"/>
            </p:cNvGraphicFramePr>
            <p:nvPr/>
          </p:nvGraphicFramePr>
          <p:xfrm>
            <a:off x="1973" y="1979"/>
            <a:ext cx="2176" cy="612"/>
          </p:xfrm>
          <a:graphic>
            <a:graphicData uri="http://schemas.openxmlformats.org/presentationml/2006/ole">
              <mc:AlternateContent xmlns:mc="http://schemas.openxmlformats.org/markup-compatibility/2006">
                <mc:Choice xmlns:v="urn:schemas-microsoft-com:vml" Requires="v">
                  <p:oleObj r:id="rId3" imgW="478376" imgH="444988" progId="">
                    <p:embed/>
                  </p:oleObj>
                </mc:Choice>
                <mc:Fallback>
                  <p:oleObj r:id="rId3" imgW="478376" imgH="444988"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3" y="1979"/>
                          <a:ext cx="2176" cy="6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9095" name="Text Box 6">
              <a:extLst>
                <a:ext uri="{FF2B5EF4-FFF2-40B4-BE49-F238E27FC236}">
                  <a16:creationId xmlns:a16="http://schemas.microsoft.com/office/drawing/2014/main" id="{18446AD9-E4A0-22B0-19D2-AC0B2AEF2CF7}"/>
                </a:ext>
              </a:extLst>
            </p:cNvPr>
            <p:cNvSpPr txBox="1">
              <a:spLocks noChangeArrowheads="1"/>
            </p:cNvSpPr>
            <p:nvPr/>
          </p:nvSpPr>
          <p:spPr bwMode="auto">
            <a:xfrm>
              <a:off x="1973" y="1979"/>
              <a:ext cx="2176" cy="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gr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2">
            <a:extLst>
              <a:ext uri="{FF2B5EF4-FFF2-40B4-BE49-F238E27FC236}">
                <a16:creationId xmlns:a16="http://schemas.microsoft.com/office/drawing/2014/main" id="{084957C3-E7A7-9519-0F6F-2D2A4924A9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765175"/>
            <a:ext cx="73406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1139" name="Picture 3">
            <a:extLst>
              <a:ext uri="{FF2B5EF4-FFF2-40B4-BE49-F238E27FC236}">
                <a16:creationId xmlns:a16="http://schemas.microsoft.com/office/drawing/2014/main" id="{5B4C7D16-9DA8-36D2-7BF2-9DAC79E7B7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613" y="2420938"/>
            <a:ext cx="4873625"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1140" name="Picture 5">
            <a:extLst>
              <a:ext uri="{FF2B5EF4-FFF2-40B4-BE49-F238E27FC236}">
                <a16:creationId xmlns:a16="http://schemas.microsoft.com/office/drawing/2014/main" id="{95FD5380-4BE7-ED38-5F01-F29C694FF1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4508500"/>
            <a:ext cx="80597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Text Box 1">
            <a:extLst>
              <a:ext uri="{FF2B5EF4-FFF2-40B4-BE49-F238E27FC236}">
                <a16:creationId xmlns:a16="http://schemas.microsoft.com/office/drawing/2014/main" id="{E00D327D-6A87-AB78-4E1C-98033FE2F950}"/>
              </a:ext>
            </a:extLst>
          </p:cNvPr>
          <p:cNvSpPr txBox="1">
            <a:spLocks noChangeArrowheads="1"/>
          </p:cNvSpPr>
          <p:nvPr/>
        </p:nvSpPr>
        <p:spPr bwMode="auto">
          <a:xfrm>
            <a:off x="1150938" y="327025"/>
            <a:ext cx="7793037"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4400">
                <a:solidFill>
                  <a:srgbClr val="333399"/>
                </a:solidFill>
              </a:rPr>
              <a:t>Έλεγχος καλής εφαρμογής. Άσκηση.	</a:t>
            </a:r>
          </a:p>
        </p:txBody>
      </p:sp>
      <p:sp>
        <p:nvSpPr>
          <p:cNvPr id="92163" name="Text Box 2">
            <a:extLst>
              <a:ext uri="{FF2B5EF4-FFF2-40B4-BE49-F238E27FC236}">
                <a16:creationId xmlns:a16="http://schemas.microsoft.com/office/drawing/2014/main" id="{AA1C0860-34CD-01ED-126E-078E0DBBC829}"/>
              </a:ext>
            </a:extLst>
          </p:cNvPr>
          <p:cNvSpPr txBox="1">
            <a:spLocks noChangeArrowheads="1"/>
          </p:cNvSpPr>
          <p:nvPr/>
        </p:nvSpPr>
        <p:spPr bwMode="auto">
          <a:xfrm>
            <a:off x="642938" y="1857375"/>
            <a:ext cx="8312150" cy="464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9pPr>
          </a:lstStyle>
          <a:p>
            <a:pPr eaLnBrk="1" hangingPunct="1">
              <a:spcBef>
                <a:spcPts val="550"/>
              </a:spcBef>
              <a:buClr>
                <a:srgbClr val="3333CC"/>
              </a:buClr>
              <a:buSzPct val="60000"/>
              <a:buFont typeface="Wingdings" panose="05000000000000000000" pitchFamily="2" charset="2"/>
              <a:buChar char=""/>
            </a:pPr>
            <a:r>
              <a:rPr lang="el-GR" altLang="el-GR" sz="2200"/>
              <a:t>Επιλέξαμε τυχαία μία πόλη της Ελλάδας και καταγράψαμε τους γάμους στη διάρκεια του έτους. Η εποχική διακύμανση που παρατηρείται είναι στατιστικά σημαντική; (Διεξάγετε έλεγχο καλής εφαρμογής)</a:t>
            </a:r>
          </a:p>
          <a:p>
            <a:pPr eaLnBrk="1" hangingPunct="1">
              <a:spcBef>
                <a:spcPts val="550"/>
              </a:spcBef>
              <a:buClr>
                <a:srgbClr val="3333CC"/>
              </a:buClr>
              <a:buSzPct val="60000"/>
              <a:buFont typeface="Wingdings" panose="05000000000000000000" pitchFamily="2" charset="2"/>
              <a:buNone/>
            </a:pPr>
            <a:endParaRPr lang="el-GR" altLang="el-GR" sz="2200"/>
          </a:p>
        </p:txBody>
      </p:sp>
      <p:sp>
        <p:nvSpPr>
          <p:cNvPr id="92164" name="Text Box 3">
            <a:extLst>
              <a:ext uri="{FF2B5EF4-FFF2-40B4-BE49-F238E27FC236}">
                <a16:creationId xmlns:a16="http://schemas.microsoft.com/office/drawing/2014/main" id="{E8278FF4-6711-3F55-7C00-21DF2C24F2A6}"/>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ACB89FEF-07D5-4344-9D8C-50CAB07E1D61}" type="slidenum">
              <a:rPr lang="el-GR" altLang="el-GR" sz="1400"/>
              <a:pPr algn="r" eaLnBrk="1" hangingPunct="1">
                <a:spcBef>
                  <a:spcPct val="0"/>
                </a:spcBef>
                <a:buClrTx/>
                <a:buFontTx/>
                <a:buNone/>
              </a:pPr>
              <a:t>43</a:t>
            </a:fld>
            <a:endParaRPr lang="el-GR" altLang="el-GR" sz="1400"/>
          </a:p>
        </p:txBody>
      </p:sp>
      <p:graphicFrame>
        <p:nvGraphicFramePr>
          <p:cNvPr id="92165" name="Object 4">
            <a:extLst>
              <a:ext uri="{FF2B5EF4-FFF2-40B4-BE49-F238E27FC236}">
                <a16:creationId xmlns:a16="http://schemas.microsoft.com/office/drawing/2014/main" id="{93E7A2DE-31B7-1C05-6532-35855B9E499D}"/>
              </a:ext>
            </a:extLst>
          </p:cNvPr>
          <p:cNvGraphicFramePr>
            <a:graphicFrameLocks noChangeAspect="1"/>
          </p:cNvGraphicFramePr>
          <p:nvPr/>
        </p:nvGraphicFramePr>
        <p:xfrm>
          <a:off x="2500313" y="3643313"/>
          <a:ext cx="3929062" cy="2525712"/>
        </p:xfrm>
        <a:graphic>
          <a:graphicData uri="http://schemas.openxmlformats.org/presentationml/2006/ole">
            <mc:AlternateContent xmlns:mc="http://schemas.openxmlformats.org/markup-compatibility/2006">
              <mc:Choice xmlns:v="urn:schemas-microsoft-com:vml" Requires="v">
                <p:oleObj r:id="rId3" imgW="1484391" imgH="954034" progId="">
                  <p:embed/>
                </p:oleObj>
              </mc:Choice>
              <mc:Fallback>
                <p:oleObj r:id="rId3" imgW="1484391" imgH="954034"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0313" y="3643313"/>
                        <a:ext cx="3929062" cy="25257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Text Box 1">
            <a:extLst>
              <a:ext uri="{FF2B5EF4-FFF2-40B4-BE49-F238E27FC236}">
                <a16:creationId xmlns:a16="http://schemas.microsoft.com/office/drawing/2014/main" id="{0CAC6EA7-27F2-D882-EE94-AC71D31AC5E8}"/>
              </a:ext>
            </a:extLst>
          </p:cNvPr>
          <p:cNvSpPr txBox="1">
            <a:spLocks noChangeArrowheads="1"/>
          </p:cNvSpPr>
          <p:nvPr/>
        </p:nvSpPr>
        <p:spPr bwMode="auto">
          <a:xfrm>
            <a:off x="1150938" y="-128588"/>
            <a:ext cx="7793037" cy="1889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3600">
                <a:solidFill>
                  <a:srgbClr val="333399"/>
                </a:solidFill>
              </a:rPr>
              <a:t>Βήμα 1:</a:t>
            </a:r>
            <a:r>
              <a:rPr lang="en-US" altLang="el-GR" sz="3600">
                <a:solidFill>
                  <a:srgbClr val="333399"/>
                </a:solidFill>
              </a:rPr>
              <a:t> </a:t>
            </a:r>
            <a:r>
              <a:rPr lang="el-GR" altLang="el-GR" sz="3600">
                <a:solidFill>
                  <a:srgbClr val="333399"/>
                </a:solidFill>
              </a:rPr>
              <a:t>Δήλωση μηδενικής και εναλλακτικής υπόθεσης (Η</a:t>
            </a:r>
            <a:r>
              <a:rPr lang="el-GR" altLang="el-GR" sz="3600" baseline="-25000">
                <a:solidFill>
                  <a:srgbClr val="333399"/>
                </a:solidFill>
              </a:rPr>
              <a:t>0 </a:t>
            </a:r>
            <a:r>
              <a:rPr lang="el-GR" altLang="el-GR" sz="3600">
                <a:solidFill>
                  <a:srgbClr val="333399"/>
                </a:solidFill>
              </a:rPr>
              <a:t>και Η</a:t>
            </a:r>
            <a:r>
              <a:rPr lang="el-GR" altLang="el-GR" sz="3600" baseline="-25000">
                <a:solidFill>
                  <a:srgbClr val="333399"/>
                </a:solidFill>
              </a:rPr>
              <a:t>1</a:t>
            </a:r>
            <a:r>
              <a:rPr lang="el-GR" altLang="el-GR" sz="3600">
                <a:solidFill>
                  <a:srgbClr val="333399"/>
                </a:solidFill>
              </a:rPr>
              <a:t>).</a:t>
            </a:r>
          </a:p>
        </p:txBody>
      </p:sp>
      <p:sp>
        <p:nvSpPr>
          <p:cNvPr id="94211" name="Text Box 2">
            <a:extLst>
              <a:ext uri="{FF2B5EF4-FFF2-40B4-BE49-F238E27FC236}">
                <a16:creationId xmlns:a16="http://schemas.microsoft.com/office/drawing/2014/main" id="{F007A108-41CD-BFA1-30D9-0FC4EA50E821}"/>
              </a:ext>
            </a:extLst>
          </p:cNvPr>
          <p:cNvSpPr txBox="1">
            <a:spLocks noChangeArrowheads="1"/>
          </p:cNvSpPr>
          <p:nvPr/>
        </p:nvSpPr>
        <p:spPr bwMode="auto">
          <a:xfrm>
            <a:off x="571500" y="2017713"/>
            <a:ext cx="8383588"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41313">
              <a:spcBef>
                <a:spcPts val="8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defRPr>
            </a:lvl9pPr>
          </a:lstStyle>
          <a:p>
            <a:pPr eaLnBrk="1" hangingPunct="1">
              <a:spcBef>
                <a:spcPts val="550"/>
              </a:spcBef>
              <a:buClrTx/>
              <a:buSzPct val="60000"/>
              <a:buFontTx/>
              <a:buNone/>
            </a:pPr>
            <a:r>
              <a:rPr lang="el-GR" altLang="el-GR" sz="2200"/>
              <a:t>1) Η</a:t>
            </a:r>
            <a:r>
              <a:rPr lang="el-GR" altLang="el-GR" sz="2200" baseline="-25000"/>
              <a:t>0</a:t>
            </a:r>
            <a:r>
              <a:rPr lang="el-GR" altLang="el-GR" sz="2200"/>
              <a:t>: Ο αριθμός των γάμων στην Ελλάδα δεν διαφέρει από εποχή σε εποχή</a:t>
            </a:r>
          </a:p>
          <a:p>
            <a:pPr eaLnBrk="1" hangingPunct="1">
              <a:spcBef>
                <a:spcPts val="550"/>
              </a:spcBef>
              <a:buClr>
                <a:srgbClr val="3333CC"/>
              </a:buClr>
              <a:buSzPct val="60000"/>
              <a:buFont typeface="Wingdings" panose="05000000000000000000" pitchFamily="2" charset="2"/>
              <a:buChar char=""/>
            </a:pPr>
            <a:r>
              <a:rPr lang="el-GR" altLang="el-GR" sz="2200"/>
              <a:t>Η</a:t>
            </a:r>
            <a:r>
              <a:rPr lang="el-GR" altLang="el-GR" sz="2200" baseline="-25000"/>
              <a:t>1</a:t>
            </a:r>
            <a:r>
              <a:rPr lang="el-GR" altLang="el-GR" sz="2200"/>
              <a:t>: Ο αριθμός των γάμων στην Ελλάδα διαφέρει από εποχή σε εποχή</a:t>
            </a:r>
          </a:p>
          <a:p>
            <a:pPr eaLnBrk="1" hangingPunct="1">
              <a:spcBef>
                <a:spcPts val="550"/>
              </a:spcBef>
              <a:buClr>
                <a:srgbClr val="3333CC"/>
              </a:buClr>
              <a:buSzPct val="60000"/>
              <a:buFont typeface="Wingdings" panose="05000000000000000000" pitchFamily="2" charset="2"/>
              <a:buChar char=""/>
            </a:pPr>
            <a:r>
              <a:rPr lang="el-GR" altLang="el-GR" sz="2200"/>
              <a:t>Οι αναμενόμενες συχνότητες θα είναι 1150/4=287,5 γάμοι</a:t>
            </a:r>
            <a:r>
              <a:rPr lang="en-US" altLang="el-GR" sz="2200"/>
              <a:t> </a:t>
            </a:r>
            <a:r>
              <a:rPr lang="el-GR" altLang="el-GR" sz="2200"/>
              <a:t>σε κάθε εποχή</a:t>
            </a:r>
          </a:p>
          <a:p>
            <a:pPr eaLnBrk="1" hangingPunct="1">
              <a:buClrTx/>
              <a:buSzPct val="60000"/>
              <a:buFontTx/>
              <a:buNone/>
            </a:pPr>
            <a:endParaRPr lang="el-GR" altLang="el-GR"/>
          </a:p>
          <a:p>
            <a:pPr eaLnBrk="1" hangingPunct="1">
              <a:buClr>
                <a:srgbClr val="3333CC"/>
              </a:buClr>
              <a:buSzPct val="60000"/>
              <a:buFont typeface="Wingdings" panose="05000000000000000000" pitchFamily="2" charset="2"/>
              <a:buNone/>
            </a:pPr>
            <a:endParaRPr lang="el-GR" altLang="el-GR"/>
          </a:p>
        </p:txBody>
      </p:sp>
      <p:sp>
        <p:nvSpPr>
          <p:cNvPr id="94212" name="Text Box 3">
            <a:extLst>
              <a:ext uri="{FF2B5EF4-FFF2-40B4-BE49-F238E27FC236}">
                <a16:creationId xmlns:a16="http://schemas.microsoft.com/office/drawing/2014/main" id="{B83DABC1-6474-C0DB-9158-2DC04364ED59}"/>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746B5F35-829B-4AD2-96DB-8C3FA5F539DC}" type="slidenum">
              <a:rPr lang="el-GR" altLang="el-GR" sz="1400"/>
              <a:pPr algn="r" eaLnBrk="1" hangingPunct="1">
                <a:spcBef>
                  <a:spcPct val="0"/>
                </a:spcBef>
                <a:buClrTx/>
                <a:buFontTx/>
                <a:buNone/>
              </a:pPr>
              <a:t>44</a:t>
            </a:fld>
            <a:endParaRPr lang="el-GR" altLang="el-GR" sz="140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Text Box 1">
            <a:extLst>
              <a:ext uri="{FF2B5EF4-FFF2-40B4-BE49-F238E27FC236}">
                <a16:creationId xmlns:a16="http://schemas.microsoft.com/office/drawing/2014/main" id="{58A14B17-B0FA-2F6A-C476-BA8A47D18D02}"/>
              </a:ext>
            </a:extLst>
          </p:cNvPr>
          <p:cNvSpPr txBox="1">
            <a:spLocks noChangeArrowheads="1"/>
          </p:cNvSpPr>
          <p:nvPr/>
        </p:nvSpPr>
        <p:spPr bwMode="auto">
          <a:xfrm>
            <a:off x="928688" y="38100"/>
            <a:ext cx="8215312" cy="160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2400">
                <a:solidFill>
                  <a:srgbClr val="333399"/>
                </a:solidFill>
              </a:rPr>
              <a:t>Βήμα 2: δειγματοληπτική κατανομή της στατιστικής του δείγματος σε περίπτωση που η Η</a:t>
            </a:r>
            <a:r>
              <a:rPr lang="el-GR" altLang="el-GR" sz="2400" baseline="-25000">
                <a:solidFill>
                  <a:srgbClr val="333399"/>
                </a:solidFill>
              </a:rPr>
              <a:t>0 </a:t>
            </a:r>
            <a:r>
              <a:rPr lang="el-GR" altLang="el-GR" sz="2400">
                <a:solidFill>
                  <a:srgbClr val="333399"/>
                </a:solidFill>
              </a:rPr>
              <a:t>είναι αληθής. Επιλογή επίπεδου σημαντικότητας. Ορισμός περιοχής απόρριψης.</a:t>
            </a:r>
          </a:p>
        </p:txBody>
      </p:sp>
      <p:sp>
        <p:nvSpPr>
          <p:cNvPr id="96259" name="Text Box 2">
            <a:extLst>
              <a:ext uri="{FF2B5EF4-FFF2-40B4-BE49-F238E27FC236}">
                <a16:creationId xmlns:a16="http://schemas.microsoft.com/office/drawing/2014/main" id="{582F9930-9F66-4597-B67D-1E569543D072}"/>
              </a:ext>
            </a:extLst>
          </p:cNvPr>
          <p:cNvSpPr txBox="1">
            <a:spLocks noChangeArrowheads="1"/>
          </p:cNvSpPr>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9pPr>
          </a:lstStyle>
          <a:p>
            <a:pPr eaLnBrk="1" hangingPunct="1">
              <a:spcBef>
                <a:spcPts val="550"/>
              </a:spcBef>
              <a:buClr>
                <a:srgbClr val="3333CC"/>
              </a:buClr>
              <a:buSzPct val="60000"/>
              <a:buFont typeface="Wingdings" panose="05000000000000000000" pitchFamily="2" charset="2"/>
              <a:buChar char=""/>
            </a:pPr>
            <a:r>
              <a:rPr lang="el-GR" altLang="el-GR" sz="2200"/>
              <a:t>2)Δειγματοληπτική κατανομή: χ</a:t>
            </a:r>
            <a:r>
              <a:rPr lang="el-GR" altLang="el-GR" sz="2200" baseline="30000"/>
              <a:t>2</a:t>
            </a:r>
            <a:r>
              <a:rPr lang="el-GR" altLang="el-GR" sz="2200"/>
              <a:t> κατανομή.</a:t>
            </a:r>
          </a:p>
          <a:p>
            <a:pPr eaLnBrk="1" hangingPunct="1">
              <a:spcBef>
                <a:spcPts val="550"/>
              </a:spcBef>
              <a:buClr>
                <a:srgbClr val="3333CC"/>
              </a:buClr>
              <a:buSzPct val="60000"/>
              <a:buFont typeface="Wingdings" panose="05000000000000000000" pitchFamily="2" charset="2"/>
              <a:buChar char=""/>
            </a:pPr>
            <a:r>
              <a:rPr lang="el-GR" altLang="el-GR" sz="2200"/>
              <a:t>α=0,05</a:t>
            </a:r>
          </a:p>
          <a:p>
            <a:pPr eaLnBrk="1" hangingPunct="1">
              <a:spcBef>
                <a:spcPts val="550"/>
              </a:spcBef>
              <a:buClr>
                <a:srgbClr val="3333CC"/>
              </a:buClr>
              <a:buSzPct val="60000"/>
              <a:buFont typeface="Wingdings" panose="05000000000000000000" pitchFamily="2" charset="2"/>
              <a:buChar char=""/>
            </a:pPr>
            <a:r>
              <a:rPr lang="el-GR" altLang="el-GR" sz="2200"/>
              <a:t>D.f.=k-1=4-1=3 </a:t>
            </a:r>
          </a:p>
          <a:p>
            <a:pPr eaLnBrk="1" hangingPunct="1">
              <a:spcBef>
                <a:spcPts val="550"/>
              </a:spcBef>
              <a:buClr>
                <a:srgbClr val="3333CC"/>
              </a:buClr>
              <a:buSzPct val="60000"/>
              <a:buFont typeface="Wingdings" panose="05000000000000000000" pitchFamily="2" charset="2"/>
              <a:buChar char=""/>
            </a:pPr>
            <a:r>
              <a:rPr lang="el-GR" altLang="el-GR" sz="2200"/>
              <a:t>Κρίσιμο χ</a:t>
            </a:r>
            <a:r>
              <a:rPr lang="el-GR" altLang="el-GR" sz="2200" baseline="30000"/>
              <a:t>2 </a:t>
            </a:r>
            <a:r>
              <a:rPr lang="el-GR" altLang="el-GR" sz="2200"/>
              <a:t>=7,815. Περιοχή απόρριψης είναι R={χ</a:t>
            </a:r>
            <a:r>
              <a:rPr lang="el-GR" altLang="el-GR" sz="2200" baseline="-25000"/>
              <a:t>π</a:t>
            </a:r>
            <a:r>
              <a:rPr lang="el-GR" altLang="el-GR" sz="2200" baseline="30000"/>
              <a:t>2</a:t>
            </a:r>
            <a:r>
              <a:rPr lang="el-GR" altLang="el-GR" sz="2200"/>
              <a:t>&gt;7,815}</a:t>
            </a:r>
          </a:p>
          <a:p>
            <a:pPr eaLnBrk="1" hangingPunct="1">
              <a:spcBef>
                <a:spcPts val="550"/>
              </a:spcBef>
              <a:buClr>
                <a:srgbClr val="3333CC"/>
              </a:buClr>
              <a:buSzPct val="60000"/>
              <a:buFont typeface="Wingdings" panose="05000000000000000000" pitchFamily="2" charset="2"/>
              <a:buNone/>
            </a:pPr>
            <a:endParaRPr lang="el-GR" altLang="el-GR" sz="2200"/>
          </a:p>
        </p:txBody>
      </p:sp>
      <p:sp>
        <p:nvSpPr>
          <p:cNvPr id="96260" name="Text Box 3">
            <a:extLst>
              <a:ext uri="{FF2B5EF4-FFF2-40B4-BE49-F238E27FC236}">
                <a16:creationId xmlns:a16="http://schemas.microsoft.com/office/drawing/2014/main" id="{43EFE449-585E-70E9-0F33-1EE9ABAD5145}"/>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1553FFF1-8F26-4292-9C98-1ABC258BABDF}" type="slidenum">
              <a:rPr lang="el-GR" altLang="el-GR" sz="1400"/>
              <a:pPr algn="r" eaLnBrk="1" hangingPunct="1">
                <a:spcBef>
                  <a:spcPct val="0"/>
                </a:spcBef>
                <a:buClrTx/>
                <a:buFontTx/>
                <a:buNone/>
              </a:pPr>
              <a:t>45</a:t>
            </a:fld>
            <a:endParaRPr lang="el-GR" altLang="el-GR" sz="140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Text Box 1">
            <a:extLst>
              <a:ext uri="{FF2B5EF4-FFF2-40B4-BE49-F238E27FC236}">
                <a16:creationId xmlns:a16="http://schemas.microsoft.com/office/drawing/2014/main" id="{FEA37242-9207-8461-BC5D-903148F8D05C}"/>
              </a:ext>
            </a:extLst>
          </p:cNvPr>
          <p:cNvSpPr txBox="1">
            <a:spLocks noChangeArrowheads="1"/>
          </p:cNvSpPr>
          <p:nvPr/>
        </p:nvSpPr>
        <p:spPr bwMode="auto">
          <a:xfrm>
            <a:off x="1150938" y="206375"/>
            <a:ext cx="7793037"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a:solidFill>
                  <a:srgbClr val="333399"/>
                </a:solidFill>
              </a:rPr>
              <a:t>Βήμα 3: Υπολογισμός της τιμής της στατιστικής που αποτελεί κριτήριο απόφασης</a:t>
            </a:r>
          </a:p>
        </p:txBody>
      </p:sp>
      <p:sp>
        <p:nvSpPr>
          <p:cNvPr id="98307" name="Text Box 2">
            <a:extLst>
              <a:ext uri="{FF2B5EF4-FFF2-40B4-BE49-F238E27FC236}">
                <a16:creationId xmlns:a16="http://schemas.microsoft.com/office/drawing/2014/main" id="{F36E7423-C0C4-1107-3884-A709145E1720}"/>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87A54E4B-E08D-4FC1-9185-072CDD85F453}" type="slidenum">
              <a:rPr lang="el-GR" altLang="el-GR" sz="1400"/>
              <a:pPr algn="r" eaLnBrk="1" hangingPunct="1">
                <a:spcBef>
                  <a:spcPct val="0"/>
                </a:spcBef>
                <a:buClrTx/>
                <a:buFontTx/>
                <a:buNone/>
              </a:pPr>
              <a:t>46</a:t>
            </a:fld>
            <a:endParaRPr lang="el-GR" altLang="el-GR" sz="1400"/>
          </a:p>
        </p:txBody>
      </p:sp>
      <p:grpSp>
        <p:nvGrpSpPr>
          <p:cNvPr id="98308" name="Group 3">
            <a:extLst>
              <a:ext uri="{FF2B5EF4-FFF2-40B4-BE49-F238E27FC236}">
                <a16:creationId xmlns:a16="http://schemas.microsoft.com/office/drawing/2014/main" id="{FFCCAE6A-FBDE-2A24-CE81-B6A7E20C0CA5}"/>
              </a:ext>
            </a:extLst>
          </p:cNvPr>
          <p:cNvGrpSpPr>
            <a:grpSpLocks/>
          </p:cNvGrpSpPr>
          <p:nvPr/>
        </p:nvGrpSpPr>
        <p:grpSpPr bwMode="auto">
          <a:xfrm>
            <a:off x="3071813" y="2000250"/>
            <a:ext cx="2381250" cy="931863"/>
            <a:chOff x="1935" y="1260"/>
            <a:chExt cx="1500" cy="587"/>
          </a:xfrm>
        </p:grpSpPr>
        <p:pic>
          <p:nvPicPr>
            <p:cNvPr id="98310" name="Picture 4">
              <a:extLst>
                <a:ext uri="{FF2B5EF4-FFF2-40B4-BE49-F238E27FC236}">
                  <a16:creationId xmlns:a16="http://schemas.microsoft.com/office/drawing/2014/main" id="{CFB51920-2625-6E81-9629-9CC9C6D7FF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5" y="1260"/>
              <a:ext cx="1500" cy="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8311" name="Text Box 5">
              <a:extLst>
                <a:ext uri="{FF2B5EF4-FFF2-40B4-BE49-F238E27FC236}">
                  <a16:creationId xmlns:a16="http://schemas.microsoft.com/office/drawing/2014/main" id="{78372D22-F319-F3E4-01B4-59ECCA113464}"/>
                </a:ext>
              </a:extLst>
            </p:cNvPr>
            <p:cNvSpPr txBox="1">
              <a:spLocks noChangeArrowheads="1"/>
            </p:cNvSpPr>
            <p:nvPr/>
          </p:nvSpPr>
          <p:spPr bwMode="auto">
            <a:xfrm>
              <a:off x="1935" y="1260"/>
              <a:ext cx="1500" cy="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grpSp>
      <p:sp>
        <p:nvSpPr>
          <p:cNvPr id="98309" name="Rectangle 6">
            <a:extLst>
              <a:ext uri="{FF2B5EF4-FFF2-40B4-BE49-F238E27FC236}">
                <a16:creationId xmlns:a16="http://schemas.microsoft.com/office/drawing/2014/main" id="{A288EE69-B397-E076-497C-668D64D67E08}"/>
              </a:ext>
            </a:extLst>
          </p:cNvPr>
          <p:cNvSpPr>
            <a:spLocks noChangeArrowheads="1"/>
          </p:cNvSpPr>
          <p:nvPr/>
        </p:nvSpPr>
        <p:spPr bwMode="auto">
          <a:xfrm>
            <a:off x="571500" y="2286000"/>
            <a:ext cx="614362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2200"/>
              <a:t>3) Παρατηρούμενο                                                  =94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Text Box 1">
            <a:extLst>
              <a:ext uri="{FF2B5EF4-FFF2-40B4-BE49-F238E27FC236}">
                <a16:creationId xmlns:a16="http://schemas.microsoft.com/office/drawing/2014/main" id="{DCF9CA76-DFB9-33D5-9DBB-F2841E7299DC}"/>
              </a:ext>
            </a:extLst>
          </p:cNvPr>
          <p:cNvSpPr txBox="1">
            <a:spLocks noChangeArrowheads="1"/>
          </p:cNvSpPr>
          <p:nvPr/>
        </p:nvSpPr>
        <p:spPr bwMode="auto">
          <a:xfrm>
            <a:off x="1150938" y="388938"/>
            <a:ext cx="779303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2800">
                <a:solidFill>
                  <a:srgbClr val="333399"/>
                </a:solidFill>
              </a:rPr>
              <a:t>Βήματα 4 και 5: σύγκριση παρατηρούμενης και αναμενόμενης τιμής και λήψη απόφασης.</a:t>
            </a:r>
          </a:p>
        </p:txBody>
      </p:sp>
      <p:sp>
        <p:nvSpPr>
          <p:cNvPr id="100355" name="Text Box 2">
            <a:extLst>
              <a:ext uri="{FF2B5EF4-FFF2-40B4-BE49-F238E27FC236}">
                <a16:creationId xmlns:a16="http://schemas.microsoft.com/office/drawing/2014/main" id="{A38A9AEA-8109-DE28-AA2A-1B43C389C710}"/>
              </a:ext>
            </a:extLst>
          </p:cNvPr>
          <p:cNvSpPr txBox="1">
            <a:spLocks noChangeArrowheads="1"/>
          </p:cNvSpPr>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9pPr>
          </a:lstStyle>
          <a:p>
            <a:pPr eaLnBrk="1" hangingPunct="1">
              <a:spcBef>
                <a:spcPts val="550"/>
              </a:spcBef>
              <a:buClr>
                <a:srgbClr val="3333CC"/>
              </a:buClr>
              <a:buSzPct val="60000"/>
              <a:buFont typeface="Wingdings" panose="05000000000000000000" pitchFamily="2" charset="2"/>
              <a:buChar char=""/>
            </a:pPr>
            <a:r>
              <a:rPr lang="el-GR" altLang="el-GR" sz="2200"/>
              <a:t>4)94 &gt;7,8. Άρα το παρατηρούμενο χ2 εμπίπτει στην περιοχή απόρριψης της μηδενικής υπόθεσης.</a:t>
            </a:r>
            <a:br>
              <a:rPr lang="el-GR" altLang="el-GR" sz="2200"/>
            </a:br>
            <a:endParaRPr lang="el-GR" altLang="el-GR" sz="2200"/>
          </a:p>
          <a:p>
            <a:pPr eaLnBrk="1" hangingPunct="1">
              <a:spcBef>
                <a:spcPts val="550"/>
              </a:spcBef>
              <a:buClr>
                <a:srgbClr val="3333CC"/>
              </a:buClr>
              <a:buSzPct val="60000"/>
              <a:buFont typeface="Wingdings" panose="05000000000000000000" pitchFamily="2" charset="2"/>
              <a:buChar char=""/>
            </a:pPr>
            <a:r>
              <a:rPr lang="el-GR" altLang="el-GR" sz="2200"/>
              <a:t>5) Απορρίπτουμε τη μηδενική υπόθεση και δεχόμαστε ότι υπάρχει εποχική διακύμανση στο αριθμό των γάμων η οποία είναι στατιστικά σημαντική. </a:t>
            </a:r>
          </a:p>
          <a:p>
            <a:pPr eaLnBrk="1" hangingPunct="1">
              <a:spcBef>
                <a:spcPts val="550"/>
              </a:spcBef>
              <a:buClr>
                <a:srgbClr val="3333CC"/>
              </a:buClr>
              <a:buSzPct val="60000"/>
              <a:buFont typeface="Wingdings" panose="05000000000000000000" pitchFamily="2" charset="2"/>
              <a:buNone/>
            </a:pPr>
            <a:endParaRPr lang="el-GR" altLang="el-GR" sz="2200"/>
          </a:p>
        </p:txBody>
      </p:sp>
      <p:sp>
        <p:nvSpPr>
          <p:cNvPr id="100356" name="Text Box 3">
            <a:extLst>
              <a:ext uri="{FF2B5EF4-FFF2-40B4-BE49-F238E27FC236}">
                <a16:creationId xmlns:a16="http://schemas.microsoft.com/office/drawing/2014/main" id="{D809377B-8827-5F90-6F92-8840CCB82C13}"/>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59B34A35-5863-44F6-B2ED-67602ED34BE9}" type="slidenum">
              <a:rPr lang="el-GR" altLang="el-GR" sz="1400"/>
              <a:pPr algn="r" eaLnBrk="1" hangingPunct="1">
                <a:spcBef>
                  <a:spcPct val="0"/>
                </a:spcBef>
                <a:buClrTx/>
                <a:buFontTx/>
                <a:buNone/>
              </a:pPr>
              <a:t>47</a:t>
            </a:fld>
            <a:endParaRPr lang="el-GR" altLang="el-GR" sz="140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Text Box 1">
            <a:extLst>
              <a:ext uri="{FF2B5EF4-FFF2-40B4-BE49-F238E27FC236}">
                <a16:creationId xmlns:a16="http://schemas.microsoft.com/office/drawing/2014/main" id="{E695EA6C-33DB-7DD1-153D-8C7B0102DFF9}"/>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C657335F-0EAA-4404-BD72-6C4C07016B45}" type="slidenum">
              <a:rPr lang="el-GR" altLang="el-GR" sz="1400"/>
              <a:pPr algn="r" eaLnBrk="1" hangingPunct="1">
                <a:spcBef>
                  <a:spcPct val="0"/>
                </a:spcBef>
                <a:buClrTx/>
                <a:buFontTx/>
                <a:buNone/>
              </a:pPr>
              <a:t>5</a:t>
            </a:fld>
            <a:endParaRPr lang="el-GR" altLang="el-GR" sz="1400"/>
          </a:p>
        </p:txBody>
      </p:sp>
      <p:sp>
        <p:nvSpPr>
          <p:cNvPr id="15363" name="Text Box 2">
            <a:extLst>
              <a:ext uri="{FF2B5EF4-FFF2-40B4-BE49-F238E27FC236}">
                <a16:creationId xmlns:a16="http://schemas.microsoft.com/office/drawing/2014/main" id="{45AFFE62-C908-9381-C92C-5FF6EACA021B}"/>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3600">
                <a:solidFill>
                  <a:srgbClr val="333399"/>
                </a:solidFill>
              </a:rPr>
              <a:t>Πίνακας κατανομής συχνοτήτων</a:t>
            </a:r>
          </a:p>
        </p:txBody>
      </p:sp>
      <p:graphicFrame>
        <p:nvGraphicFramePr>
          <p:cNvPr id="15364" name="Object 3">
            <a:extLst>
              <a:ext uri="{FF2B5EF4-FFF2-40B4-BE49-F238E27FC236}">
                <a16:creationId xmlns:a16="http://schemas.microsoft.com/office/drawing/2014/main" id="{C60D57B3-F92D-F128-F21F-DA5947665B2A}"/>
              </a:ext>
            </a:extLst>
          </p:cNvPr>
          <p:cNvGraphicFramePr>
            <a:graphicFrameLocks noChangeAspect="1"/>
          </p:cNvGraphicFramePr>
          <p:nvPr/>
        </p:nvGraphicFramePr>
        <p:xfrm>
          <a:off x="457200" y="1958975"/>
          <a:ext cx="8534400" cy="4632325"/>
        </p:xfrm>
        <a:graphic>
          <a:graphicData uri="http://schemas.openxmlformats.org/presentationml/2006/ole">
            <mc:AlternateContent xmlns:mc="http://schemas.openxmlformats.org/markup-compatibility/2006">
              <mc:Choice xmlns:v="urn:schemas-microsoft-com:vml" Requires="v">
                <p:oleObj r:id="rId3" imgW="5388840" imgH="2925000" progId="">
                  <p:embed/>
                </p:oleObj>
              </mc:Choice>
              <mc:Fallback>
                <p:oleObj r:id="rId3" imgW="5388840" imgH="2925000"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958975"/>
                        <a:ext cx="8534400" cy="46323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Text Box 1">
            <a:extLst>
              <a:ext uri="{FF2B5EF4-FFF2-40B4-BE49-F238E27FC236}">
                <a16:creationId xmlns:a16="http://schemas.microsoft.com/office/drawing/2014/main" id="{3A1458CA-CB42-DF10-E3A5-393A899336DB}"/>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5F88A0C1-97BB-4184-AD68-414B3C7616BA}" type="slidenum">
              <a:rPr lang="el-GR" altLang="el-GR" sz="1400"/>
              <a:pPr algn="r" eaLnBrk="1" hangingPunct="1">
                <a:spcBef>
                  <a:spcPct val="0"/>
                </a:spcBef>
                <a:buClrTx/>
                <a:buFontTx/>
                <a:buNone/>
              </a:pPr>
              <a:t>6</a:t>
            </a:fld>
            <a:endParaRPr lang="el-GR" altLang="el-GR" sz="1400"/>
          </a:p>
        </p:txBody>
      </p:sp>
      <p:sp>
        <p:nvSpPr>
          <p:cNvPr id="17411" name="Text Box 2">
            <a:extLst>
              <a:ext uri="{FF2B5EF4-FFF2-40B4-BE49-F238E27FC236}">
                <a16:creationId xmlns:a16="http://schemas.microsoft.com/office/drawing/2014/main" id="{DA29B2AB-82BF-2E9D-DC91-5B52DEB1CBB1}"/>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3600">
                <a:solidFill>
                  <a:srgbClr val="333399"/>
                </a:solidFill>
              </a:rPr>
              <a:t>Γραφικές παραστάσεις</a:t>
            </a:r>
          </a:p>
        </p:txBody>
      </p:sp>
      <p:sp>
        <p:nvSpPr>
          <p:cNvPr id="17412" name="Text Box 3">
            <a:extLst>
              <a:ext uri="{FF2B5EF4-FFF2-40B4-BE49-F238E27FC236}">
                <a16:creationId xmlns:a16="http://schemas.microsoft.com/office/drawing/2014/main" id="{E27624F9-8F56-E475-516A-9CDBEC5FE8CB}"/>
              </a:ext>
            </a:extLst>
          </p:cNvPr>
          <p:cNvSpPr txBox="1">
            <a:spLocks noChangeArrowheads="1"/>
          </p:cNvSpPr>
          <p:nvPr/>
        </p:nvSpPr>
        <p:spPr bwMode="auto">
          <a:xfrm>
            <a:off x="609600" y="2017713"/>
            <a:ext cx="8345488" cy="453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Tahoma" panose="020B0604030504040204" pitchFamily="34" charset="0"/>
              </a:defRPr>
            </a:lvl9pPr>
          </a:lstStyle>
          <a:p>
            <a:pPr eaLnBrk="1" hangingPunct="1">
              <a:spcBef>
                <a:spcPts val="550"/>
              </a:spcBef>
              <a:buClr>
                <a:srgbClr val="3333CC"/>
              </a:buClr>
              <a:buSzPct val="60000"/>
              <a:buFont typeface="Wingdings" panose="05000000000000000000" pitchFamily="2" charset="2"/>
              <a:buChar char=""/>
            </a:pPr>
            <a:r>
              <a:rPr lang="el-GR" altLang="el-GR" sz="2200">
                <a:cs typeface="Times New Roman" panose="02020603050405020304" pitchFamily="18" charset="0"/>
              </a:rPr>
              <a:t>Ο παρακάτω πίνακας παρουσιάζει την οικογενειακή κατάσταση 45 μελών Δ.Ε.Π. του Πανεπιστημίου Αιγαίου. Κατασκευάστε ένα κυκλικό διάγραμμα  το οποίο θα παρουσιάζει την οικογενειακή κατάσταση σε ποσοστά %.</a:t>
            </a:r>
          </a:p>
          <a:p>
            <a:pPr eaLnBrk="1" hangingPunct="1">
              <a:spcBef>
                <a:spcPts val="550"/>
              </a:spcBef>
              <a:buClr>
                <a:srgbClr val="3333CC"/>
              </a:buClr>
              <a:buSzPct val="60000"/>
              <a:buFont typeface="Wingdings" panose="05000000000000000000" pitchFamily="2" charset="2"/>
              <a:buChar char=""/>
            </a:pPr>
            <a:r>
              <a:rPr lang="el-GR" altLang="el-GR" sz="2200"/>
              <a:t> </a:t>
            </a:r>
          </a:p>
        </p:txBody>
      </p:sp>
      <p:graphicFrame>
        <p:nvGraphicFramePr>
          <p:cNvPr id="17413" name="Object 4">
            <a:extLst>
              <a:ext uri="{FF2B5EF4-FFF2-40B4-BE49-F238E27FC236}">
                <a16:creationId xmlns:a16="http://schemas.microsoft.com/office/drawing/2014/main" id="{73721B24-6316-A16B-40F7-0EA4BCB0C771}"/>
              </a:ext>
            </a:extLst>
          </p:cNvPr>
          <p:cNvGraphicFramePr>
            <a:graphicFrameLocks noChangeAspect="1"/>
          </p:cNvGraphicFramePr>
          <p:nvPr/>
        </p:nvGraphicFramePr>
        <p:xfrm>
          <a:off x="2438400" y="3676650"/>
          <a:ext cx="3429000" cy="2571750"/>
        </p:xfrm>
        <a:graphic>
          <a:graphicData uri="http://schemas.openxmlformats.org/presentationml/2006/ole">
            <mc:AlternateContent xmlns:mc="http://schemas.openxmlformats.org/markup-compatibility/2006">
              <mc:Choice xmlns:v="urn:schemas-microsoft-com:vml" Requires="v">
                <p:oleObj r:id="rId3" imgW="2250000" imgH="1687680" progId="">
                  <p:embed/>
                </p:oleObj>
              </mc:Choice>
              <mc:Fallback>
                <p:oleObj r:id="rId3" imgW="2250000" imgH="168768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3676650"/>
                        <a:ext cx="3429000" cy="25717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Text Box 1">
            <a:extLst>
              <a:ext uri="{FF2B5EF4-FFF2-40B4-BE49-F238E27FC236}">
                <a16:creationId xmlns:a16="http://schemas.microsoft.com/office/drawing/2014/main" id="{2D8B224F-06AF-0FAA-1713-3698196FA109}"/>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A1BCD01D-E3EB-4908-AE18-63BB8C66AAED}" type="slidenum">
              <a:rPr lang="el-GR" altLang="el-GR" sz="1400"/>
              <a:pPr algn="r" eaLnBrk="1" hangingPunct="1">
                <a:spcBef>
                  <a:spcPct val="0"/>
                </a:spcBef>
                <a:buClrTx/>
                <a:buFontTx/>
                <a:buNone/>
              </a:pPr>
              <a:t>7</a:t>
            </a:fld>
            <a:endParaRPr lang="el-GR" altLang="el-GR" sz="1400"/>
          </a:p>
        </p:txBody>
      </p:sp>
      <p:sp>
        <p:nvSpPr>
          <p:cNvPr id="19459" name="Text Box 2">
            <a:extLst>
              <a:ext uri="{FF2B5EF4-FFF2-40B4-BE49-F238E27FC236}">
                <a16:creationId xmlns:a16="http://schemas.microsoft.com/office/drawing/2014/main" id="{41430740-135C-104C-4323-3DA46E076392}"/>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2800">
                <a:solidFill>
                  <a:srgbClr val="333399"/>
                </a:solidFill>
              </a:rPr>
              <a:t>Γραφικές παραστάσεις (Κυκλικό διάγραμμα).</a:t>
            </a:r>
          </a:p>
        </p:txBody>
      </p:sp>
      <p:grpSp>
        <p:nvGrpSpPr>
          <p:cNvPr id="19460" name="Group 3">
            <a:extLst>
              <a:ext uri="{FF2B5EF4-FFF2-40B4-BE49-F238E27FC236}">
                <a16:creationId xmlns:a16="http://schemas.microsoft.com/office/drawing/2014/main" id="{021E9094-DA63-AABF-B185-B1D039A08BA6}"/>
              </a:ext>
            </a:extLst>
          </p:cNvPr>
          <p:cNvGrpSpPr>
            <a:grpSpLocks/>
          </p:cNvGrpSpPr>
          <p:nvPr/>
        </p:nvGrpSpPr>
        <p:grpSpPr bwMode="auto">
          <a:xfrm>
            <a:off x="1752600" y="1752600"/>
            <a:ext cx="4570413" cy="2509838"/>
            <a:chOff x="1104" y="1104"/>
            <a:chExt cx="2879" cy="1581"/>
          </a:xfrm>
        </p:grpSpPr>
        <p:graphicFrame>
          <p:nvGraphicFramePr>
            <p:cNvPr id="19466" name="Object 4">
              <a:extLst>
                <a:ext uri="{FF2B5EF4-FFF2-40B4-BE49-F238E27FC236}">
                  <a16:creationId xmlns:a16="http://schemas.microsoft.com/office/drawing/2014/main" id="{36F7CFC8-32B3-D0B2-1B61-AF2CCCF2797E}"/>
                </a:ext>
              </a:extLst>
            </p:cNvPr>
            <p:cNvGraphicFramePr>
              <a:graphicFrameLocks noChangeAspect="1"/>
            </p:cNvGraphicFramePr>
            <p:nvPr/>
          </p:nvGraphicFramePr>
          <p:xfrm>
            <a:off x="1104" y="1104"/>
            <a:ext cx="2879" cy="1581"/>
          </p:xfrm>
          <a:graphic>
            <a:graphicData uri="http://schemas.openxmlformats.org/presentationml/2006/ole">
              <mc:AlternateContent xmlns:mc="http://schemas.openxmlformats.org/markup-compatibility/2006">
                <mc:Choice xmlns:v="urn:schemas-microsoft-com:vml" Requires="v">
                  <p:oleObj r:id="rId3" imgW="3071160" imgH="1687680" progId="">
                    <p:embed/>
                  </p:oleObj>
                </mc:Choice>
                <mc:Fallback>
                  <p:oleObj r:id="rId3" imgW="3071160" imgH="168768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4" y="1104"/>
                          <a:ext cx="2879" cy="158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67" name="Text Box 5">
              <a:extLst>
                <a:ext uri="{FF2B5EF4-FFF2-40B4-BE49-F238E27FC236}">
                  <a16:creationId xmlns:a16="http://schemas.microsoft.com/office/drawing/2014/main" id="{07E5D844-9EB0-1F3B-608F-3253A2C65730}"/>
                </a:ext>
              </a:extLst>
            </p:cNvPr>
            <p:cNvSpPr txBox="1">
              <a:spLocks noChangeArrowheads="1"/>
            </p:cNvSpPr>
            <p:nvPr/>
          </p:nvSpPr>
          <p:spPr bwMode="auto">
            <a:xfrm>
              <a:off x="1104" y="1104"/>
              <a:ext cx="2879" cy="1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grpSp>
      <p:sp>
        <p:nvSpPr>
          <p:cNvPr id="19461" name="Rectangle 6">
            <a:extLst>
              <a:ext uri="{FF2B5EF4-FFF2-40B4-BE49-F238E27FC236}">
                <a16:creationId xmlns:a16="http://schemas.microsoft.com/office/drawing/2014/main" id="{DB13BABB-A98F-AD5F-5C0C-3307FA5E3928}"/>
              </a:ext>
            </a:extLst>
          </p:cNvPr>
          <p:cNvSpPr>
            <a:spLocks noChangeArrowheads="1"/>
          </p:cNvSpPr>
          <p:nvPr/>
        </p:nvSpPr>
        <p:spPr bwMode="auto">
          <a:xfrm>
            <a:off x="0" y="4419600"/>
            <a:ext cx="9144000"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2200">
                <a:cs typeface="Times New Roman" panose="02020603050405020304" pitchFamily="18" charset="0"/>
              </a:rPr>
              <a:t>Οι μοίρες στον κύκλο που αντιστοιχούν σε κάθε κατηγορία είναι:</a:t>
            </a:r>
          </a:p>
          <a:p>
            <a:pPr eaLnBrk="1" hangingPunct="1">
              <a:spcBef>
                <a:spcPct val="0"/>
              </a:spcBef>
              <a:buClrTx/>
              <a:buFontTx/>
              <a:buNone/>
            </a:pPr>
            <a:endParaRPr lang="el-GR" altLang="el-GR" sz="2200"/>
          </a:p>
          <a:p>
            <a:pPr eaLnBrk="1" hangingPunct="1">
              <a:spcBef>
                <a:spcPct val="0"/>
              </a:spcBef>
              <a:buClrTx/>
              <a:buFontTx/>
              <a:buNone/>
            </a:pPr>
            <a:r>
              <a:rPr lang="el-GR" altLang="el-GR" sz="2200">
                <a:cs typeface="Times New Roman" panose="02020603050405020304" pitchFamily="18" charset="0"/>
              </a:rPr>
              <a:t>Άγαμοι:</a:t>
            </a:r>
            <a:r>
              <a:rPr lang="el-GR" altLang="el-GR" sz="2200"/>
              <a:t>                                       </a:t>
            </a:r>
            <a:r>
              <a:rPr lang="el-GR" altLang="el-GR" sz="2200">
                <a:cs typeface="Times New Roman" panose="02020603050405020304" pitchFamily="18" charset="0"/>
              </a:rPr>
              <a:t>Έγγαμοι:</a:t>
            </a:r>
          </a:p>
          <a:p>
            <a:pPr eaLnBrk="1" hangingPunct="1">
              <a:spcBef>
                <a:spcPct val="0"/>
              </a:spcBef>
              <a:buClrTx/>
              <a:buFontTx/>
              <a:buNone/>
            </a:pPr>
            <a:r>
              <a:rPr lang="en-US" altLang="el-GR" sz="2200">
                <a:cs typeface="Times New Roman" panose="02020603050405020304" pitchFamily="18" charset="0"/>
              </a:rPr>
              <a:t> </a:t>
            </a:r>
          </a:p>
          <a:p>
            <a:pPr eaLnBrk="1" hangingPunct="1">
              <a:spcBef>
                <a:spcPct val="0"/>
              </a:spcBef>
              <a:buClrTx/>
              <a:buFontTx/>
              <a:buNone/>
            </a:pPr>
            <a:endParaRPr lang="el-GR" altLang="el-GR" sz="2200"/>
          </a:p>
          <a:p>
            <a:pPr eaLnBrk="1" hangingPunct="1">
              <a:spcBef>
                <a:spcPct val="0"/>
              </a:spcBef>
              <a:buClrTx/>
              <a:buFontTx/>
              <a:buNone/>
            </a:pPr>
            <a:r>
              <a:rPr lang="el-GR" altLang="el-GR" sz="2200">
                <a:cs typeface="Times New Roman" panose="02020603050405020304" pitchFamily="18" charset="0"/>
              </a:rPr>
              <a:t>Εν διαστάσει:</a:t>
            </a:r>
            <a:r>
              <a:rPr lang="el-GR" altLang="el-GR" sz="2200"/>
              <a:t>                                </a:t>
            </a:r>
            <a:r>
              <a:rPr lang="el-GR" altLang="el-GR" sz="2200">
                <a:cs typeface="Times New Roman" panose="02020603050405020304" pitchFamily="18" charset="0"/>
              </a:rPr>
              <a:t>Διαζευγμένοι:</a:t>
            </a:r>
          </a:p>
          <a:p>
            <a:pPr eaLnBrk="1" hangingPunct="1">
              <a:spcBef>
                <a:spcPct val="0"/>
              </a:spcBef>
              <a:buClrTx/>
              <a:buFontTx/>
              <a:buNone/>
            </a:pPr>
            <a:endParaRPr lang="el-GR" altLang="el-GR" sz="2200">
              <a:cs typeface="Times New Roman" panose="02020603050405020304" pitchFamily="18" charset="0"/>
            </a:endParaRPr>
          </a:p>
          <a:p>
            <a:pPr eaLnBrk="1" hangingPunct="1">
              <a:spcBef>
                <a:spcPct val="0"/>
              </a:spcBef>
              <a:buClrTx/>
              <a:buFontTx/>
              <a:buNone/>
            </a:pPr>
            <a:r>
              <a:rPr lang="el-GR" altLang="el-GR" sz="2200">
                <a:cs typeface="Times New Roman" panose="02020603050405020304" pitchFamily="18" charset="0"/>
              </a:rPr>
              <a:t> </a:t>
            </a:r>
          </a:p>
          <a:p>
            <a:pPr eaLnBrk="1" hangingPunct="1">
              <a:spcBef>
                <a:spcPct val="0"/>
              </a:spcBef>
              <a:buClrTx/>
              <a:buFontTx/>
              <a:buNone/>
            </a:pPr>
            <a:endParaRPr lang="el-GR" altLang="el-GR" sz="2200">
              <a:cs typeface="Times New Roman" panose="02020603050405020304" pitchFamily="18" charset="0"/>
            </a:endParaRPr>
          </a:p>
        </p:txBody>
      </p:sp>
      <p:graphicFrame>
        <p:nvGraphicFramePr>
          <p:cNvPr id="19462" name="Object 7">
            <a:extLst>
              <a:ext uri="{FF2B5EF4-FFF2-40B4-BE49-F238E27FC236}">
                <a16:creationId xmlns:a16="http://schemas.microsoft.com/office/drawing/2014/main" id="{8077579C-5C2C-06DF-C209-31FA04B42477}"/>
              </a:ext>
            </a:extLst>
          </p:cNvPr>
          <p:cNvGraphicFramePr>
            <a:graphicFrameLocks noChangeAspect="1"/>
          </p:cNvGraphicFramePr>
          <p:nvPr/>
        </p:nvGraphicFramePr>
        <p:xfrm>
          <a:off x="1320800" y="4919663"/>
          <a:ext cx="2616200" cy="793750"/>
        </p:xfrm>
        <a:graphic>
          <a:graphicData uri="http://schemas.openxmlformats.org/presentationml/2006/ole">
            <mc:AlternateContent xmlns:mc="http://schemas.openxmlformats.org/markup-compatibility/2006">
              <mc:Choice xmlns:v="urn:schemas-microsoft-com:vml" Requires="v">
                <p:oleObj name="Equation" r:id="rId5" imgW="1422400" imgH="393700" progId="Equation.3">
                  <p:embed/>
                </p:oleObj>
              </mc:Choice>
              <mc:Fallback>
                <p:oleObj name="Equation" r:id="rId5" imgW="1422400" imgH="3937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0800" y="4919663"/>
                        <a:ext cx="2616200" cy="7937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3" name="Object 8">
            <a:extLst>
              <a:ext uri="{FF2B5EF4-FFF2-40B4-BE49-F238E27FC236}">
                <a16:creationId xmlns:a16="http://schemas.microsoft.com/office/drawing/2014/main" id="{4363EC2E-E7F2-FEF5-3F85-628FC5A4F05D}"/>
              </a:ext>
            </a:extLst>
          </p:cNvPr>
          <p:cNvGraphicFramePr>
            <a:graphicFrameLocks noChangeAspect="1"/>
          </p:cNvGraphicFramePr>
          <p:nvPr/>
        </p:nvGraphicFramePr>
        <p:xfrm>
          <a:off x="5737225" y="4921250"/>
          <a:ext cx="2535238" cy="769938"/>
        </p:xfrm>
        <a:graphic>
          <a:graphicData uri="http://schemas.openxmlformats.org/presentationml/2006/ole">
            <mc:AlternateContent xmlns:mc="http://schemas.openxmlformats.org/markup-compatibility/2006">
              <mc:Choice xmlns:v="urn:schemas-microsoft-com:vml" Requires="v">
                <p:oleObj name="Equation" r:id="rId7" imgW="1422400" imgH="393700" progId="Equation.3">
                  <p:embed/>
                </p:oleObj>
              </mc:Choice>
              <mc:Fallback>
                <p:oleObj name="Equation" r:id="rId7" imgW="1422400" imgH="3937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37225" y="4921250"/>
                        <a:ext cx="2535238" cy="7699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4" name="Object 9">
            <a:extLst>
              <a:ext uri="{FF2B5EF4-FFF2-40B4-BE49-F238E27FC236}">
                <a16:creationId xmlns:a16="http://schemas.microsoft.com/office/drawing/2014/main" id="{BB0550AA-8EFC-FEFD-A2D5-9457C2F7C611}"/>
              </a:ext>
            </a:extLst>
          </p:cNvPr>
          <p:cNvGraphicFramePr>
            <a:graphicFrameLocks noChangeAspect="1"/>
          </p:cNvGraphicFramePr>
          <p:nvPr/>
        </p:nvGraphicFramePr>
        <p:xfrm>
          <a:off x="1765300" y="5911850"/>
          <a:ext cx="2413000" cy="763588"/>
        </p:xfrm>
        <a:graphic>
          <a:graphicData uri="http://schemas.openxmlformats.org/presentationml/2006/ole">
            <mc:AlternateContent xmlns:mc="http://schemas.openxmlformats.org/markup-compatibility/2006">
              <mc:Choice xmlns:v="urn:schemas-microsoft-com:vml" Requires="v">
                <p:oleObj name="Equation" r:id="rId9" imgW="1358310" imgH="393529" progId="Equation.3">
                  <p:embed/>
                </p:oleObj>
              </mc:Choice>
              <mc:Fallback>
                <p:oleObj name="Equation" r:id="rId9" imgW="1358310" imgH="393529"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65300" y="5911850"/>
                        <a:ext cx="2413000" cy="763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5" name="Object 10">
            <a:extLst>
              <a:ext uri="{FF2B5EF4-FFF2-40B4-BE49-F238E27FC236}">
                <a16:creationId xmlns:a16="http://schemas.microsoft.com/office/drawing/2014/main" id="{6CFDB8BA-102C-905F-F16B-24FCCFB16A06}"/>
              </a:ext>
            </a:extLst>
          </p:cNvPr>
          <p:cNvGraphicFramePr>
            <a:graphicFrameLocks noChangeAspect="1"/>
          </p:cNvGraphicFramePr>
          <p:nvPr/>
        </p:nvGraphicFramePr>
        <p:xfrm>
          <a:off x="6269038" y="5908675"/>
          <a:ext cx="2549525" cy="811213"/>
        </p:xfrm>
        <a:graphic>
          <a:graphicData uri="http://schemas.openxmlformats.org/presentationml/2006/ole">
            <mc:AlternateContent xmlns:mc="http://schemas.openxmlformats.org/markup-compatibility/2006">
              <mc:Choice xmlns:v="urn:schemas-microsoft-com:vml" Requires="v">
                <p:oleObj name="Equation" r:id="rId11" imgW="1358310" imgH="393529" progId="Equation.3">
                  <p:embed/>
                </p:oleObj>
              </mc:Choice>
              <mc:Fallback>
                <p:oleObj name="Equation" r:id="rId11" imgW="1358310" imgH="393529" progId="Equation.3">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269038" y="5908675"/>
                        <a:ext cx="2549525" cy="811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Text Box 1">
            <a:extLst>
              <a:ext uri="{FF2B5EF4-FFF2-40B4-BE49-F238E27FC236}">
                <a16:creationId xmlns:a16="http://schemas.microsoft.com/office/drawing/2014/main" id="{862A6015-D002-5038-DA31-01B9B9C6F3E3}"/>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A5B4BAB4-ACE6-4033-86EF-B9E09BA524EA}" type="slidenum">
              <a:rPr lang="el-GR" altLang="el-GR" sz="1400"/>
              <a:pPr algn="r" eaLnBrk="1" hangingPunct="1">
                <a:spcBef>
                  <a:spcPct val="0"/>
                </a:spcBef>
                <a:buClrTx/>
                <a:buFontTx/>
                <a:buNone/>
              </a:pPr>
              <a:t>8</a:t>
            </a:fld>
            <a:endParaRPr lang="el-GR" altLang="el-GR" sz="1400"/>
          </a:p>
        </p:txBody>
      </p:sp>
      <p:sp>
        <p:nvSpPr>
          <p:cNvPr id="21507" name="Text Box 2">
            <a:extLst>
              <a:ext uri="{FF2B5EF4-FFF2-40B4-BE49-F238E27FC236}">
                <a16:creationId xmlns:a16="http://schemas.microsoft.com/office/drawing/2014/main" id="{514E1205-55D9-093F-BA09-AB6A00BA7BDA}"/>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2800">
                <a:solidFill>
                  <a:srgbClr val="333399"/>
                </a:solidFill>
              </a:rPr>
              <a:t>Γραφικές παραστάσεις (Κυκλικό διάγραμμα).</a:t>
            </a:r>
          </a:p>
        </p:txBody>
      </p:sp>
      <p:grpSp>
        <p:nvGrpSpPr>
          <p:cNvPr id="21508" name="Group 3">
            <a:extLst>
              <a:ext uri="{FF2B5EF4-FFF2-40B4-BE49-F238E27FC236}">
                <a16:creationId xmlns:a16="http://schemas.microsoft.com/office/drawing/2014/main" id="{97DDAE5A-A66D-6A02-096B-F51737107E36}"/>
              </a:ext>
            </a:extLst>
          </p:cNvPr>
          <p:cNvGrpSpPr>
            <a:grpSpLocks/>
          </p:cNvGrpSpPr>
          <p:nvPr/>
        </p:nvGrpSpPr>
        <p:grpSpPr bwMode="auto">
          <a:xfrm>
            <a:off x="609600" y="2057400"/>
            <a:ext cx="7923213" cy="4564063"/>
            <a:chOff x="384" y="1296"/>
            <a:chExt cx="4991" cy="2875"/>
          </a:xfrm>
        </p:grpSpPr>
        <p:graphicFrame>
          <p:nvGraphicFramePr>
            <p:cNvPr id="21509" name="Object 4">
              <a:extLst>
                <a:ext uri="{FF2B5EF4-FFF2-40B4-BE49-F238E27FC236}">
                  <a16:creationId xmlns:a16="http://schemas.microsoft.com/office/drawing/2014/main" id="{5077C874-2500-0278-7591-181B814675AA}"/>
                </a:ext>
              </a:extLst>
            </p:cNvPr>
            <p:cNvGraphicFramePr>
              <a:graphicFrameLocks noChangeAspect="1"/>
            </p:cNvGraphicFramePr>
            <p:nvPr/>
          </p:nvGraphicFramePr>
          <p:xfrm>
            <a:off x="384" y="1296"/>
            <a:ext cx="4991" cy="2875"/>
          </p:xfrm>
          <a:graphic>
            <a:graphicData uri="http://schemas.openxmlformats.org/presentationml/2006/ole">
              <mc:AlternateContent xmlns:mc="http://schemas.openxmlformats.org/markup-compatibility/2006">
                <mc:Choice xmlns:v="urn:schemas-microsoft-com:vml" Requires="v">
                  <p:oleObj r:id="rId3" imgW="1959591" imgH="1959591" progId="">
                    <p:embed/>
                  </p:oleObj>
                </mc:Choice>
                <mc:Fallback>
                  <p:oleObj r:id="rId3" imgW="1959591" imgH="1959591"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 y="1296"/>
                          <a:ext cx="4991" cy="28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10" name="Text Box 5">
              <a:extLst>
                <a:ext uri="{FF2B5EF4-FFF2-40B4-BE49-F238E27FC236}">
                  <a16:creationId xmlns:a16="http://schemas.microsoft.com/office/drawing/2014/main" id="{B49164EF-E6D8-BD03-E0FC-671443D055CC}"/>
                </a:ext>
              </a:extLst>
            </p:cNvPr>
            <p:cNvSpPr txBox="1">
              <a:spLocks noChangeArrowheads="1"/>
            </p:cNvSpPr>
            <p:nvPr/>
          </p:nvSpPr>
          <p:spPr bwMode="auto">
            <a:xfrm>
              <a:off x="384" y="1296"/>
              <a:ext cx="4991" cy="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gr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Text Box 1">
            <a:extLst>
              <a:ext uri="{FF2B5EF4-FFF2-40B4-BE49-F238E27FC236}">
                <a16:creationId xmlns:a16="http://schemas.microsoft.com/office/drawing/2014/main" id="{3E0249E6-790B-B69E-F12E-F0172BFA0258}"/>
              </a:ext>
            </a:extLst>
          </p:cNvPr>
          <p:cNvSpPr txBox="1">
            <a:spLocks noChangeArrowheads="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algn="r" eaLnBrk="1" hangingPunct="1">
              <a:spcBef>
                <a:spcPct val="0"/>
              </a:spcBef>
              <a:buClrTx/>
              <a:buFontTx/>
              <a:buNone/>
            </a:pPr>
            <a:fld id="{9C2119BC-C0F2-48D2-A4ED-2DB388EE32CA}" type="slidenum">
              <a:rPr lang="el-GR" altLang="el-GR" sz="1400"/>
              <a:pPr algn="r" eaLnBrk="1" hangingPunct="1">
                <a:spcBef>
                  <a:spcPct val="0"/>
                </a:spcBef>
                <a:buClrTx/>
                <a:buFontTx/>
                <a:buNone/>
              </a:pPr>
              <a:t>9</a:t>
            </a:fld>
            <a:endParaRPr lang="el-GR" altLang="el-GR" sz="1400"/>
          </a:p>
        </p:txBody>
      </p:sp>
      <p:sp>
        <p:nvSpPr>
          <p:cNvPr id="23555" name="Text Box 2">
            <a:extLst>
              <a:ext uri="{FF2B5EF4-FFF2-40B4-BE49-F238E27FC236}">
                <a16:creationId xmlns:a16="http://schemas.microsoft.com/office/drawing/2014/main" id="{77AD786E-E437-3C75-F72B-18D88D38E4D9}"/>
              </a:ext>
            </a:extLst>
          </p:cNvPr>
          <p:cNvSpPr txBox="1">
            <a:spLocks noChangeArrowheads="1"/>
          </p:cNvSpPr>
          <p:nvPr/>
        </p:nvSpPr>
        <p:spPr bwMode="auto">
          <a:xfrm>
            <a:off x="1150938" y="615950"/>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9pPr>
          </a:lstStyle>
          <a:p>
            <a:pPr eaLnBrk="1" hangingPunct="1">
              <a:spcBef>
                <a:spcPct val="0"/>
              </a:spcBef>
              <a:buClrTx/>
              <a:buFontTx/>
              <a:buNone/>
            </a:pPr>
            <a:r>
              <a:rPr lang="el-GR" altLang="el-GR" sz="2400">
                <a:solidFill>
                  <a:srgbClr val="333399"/>
                </a:solidFill>
              </a:rPr>
              <a:t>Γραφικές παραστάσεις και ομαδοποίηση παρατηρήσεων.</a:t>
            </a:r>
          </a:p>
        </p:txBody>
      </p:sp>
      <p:sp>
        <p:nvSpPr>
          <p:cNvPr id="23556" name="Text Box 3">
            <a:extLst>
              <a:ext uri="{FF2B5EF4-FFF2-40B4-BE49-F238E27FC236}">
                <a16:creationId xmlns:a16="http://schemas.microsoft.com/office/drawing/2014/main" id="{51263840-7709-19B8-482D-FF3DDF7E579C}"/>
              </a:ext>
            </a:extLst>
          </p:cNvPr>
          <p:cNvSpPr txBox="1">
            <a:spLocks noChangeArrowheads="1"/>
          </p:cNvSpPr>
          <p:nvPr/>
        </p:nvSpPr>
        <p:spPr bwMode="auto">
          <a:xfrm>
            <a:off x="609600" y="2017713"/>
            <a:ext cx="8345488" cy="445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608013" indent="-608013">
              <a:spcBef>
                <a:spcPts val="8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3200">
                <a:solidFill>
                  <a:srgbClr val="000000"/>
                </a:solidFill>
                <a:latin typeface="Tahoma" panose="020B0604030504040204" pitchFamily="34" charset="0"/>
              </a:defRPr>
            </a:lvl1pPr>
            <a:lvl2pPr>
              <a:spcBef>
                <a:spcPts val="7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800">
                <a:solidFill>
                  <a:srgbClr val="000000"/>
                </a:solidFill>
                <a:latin typeface="Tahoma" panose="020B0604030504040204" pitchFamily="34" charset="0"/>
              </a:defRPr>
            </a:lvl2pPr>
            <a:lvl3pPr>
              <a:spcBef>
                <a:spcPts val="6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400">
                <a:solidFill>
                  <a:srgbClr val="000000"/>
                </a:solidFill>
                <a:latin typeface="Tahoma" panose="020B0604030504040204" pitchFamily="34" charset="0"/>
              </a:defRPr>
            </a:lvl3pPr>
            <a:lvl4pPr>
              <a:spcBef>
                <a:spcPts val="5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4pPr>
            <a:lvl5pPr>
              <a:spcBef>
                <a:spcPts val="500"/>
              </a:spcBef>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2000">
                <a:solidFill>
                  <a:srgbClr val="000000"/>
                </a:solidFill>
                <a:latin typeface="Tahoma" panose="020B0604030504040204" pitchFamily="34" charset="0"/>
              </a:defRPr>
            </a:lvl9pPr>
          </a:lstStyle>
          <a:p>
            <a:pPr eaLnBrk="1" hangingPunct="1">
              <a:spcBef>
                <a:spcPts val="550"/>
              </a:spcBef>
              <a:buClr>
                <a:srgbClr val="3333CC"/>
              </a:buClr>
              <a:buSzPct val="60000"/>
              <a:buFont typeface="Wingdings" panose="05000000000000000000" pitchFamily="2" charset="2"/>
              <a:buChar char=""/>
            </a:pPr>
            <a:r>
              <a:rPr lang="el-GR" altLang="el-GR" sz="2200"/>
              <a:t>Σε τυχαίο δείγμα </a:t>
            </a:r>
            <a:r>
              <a:rPr lang="en-US" altLang="el-GR" sz="2200"/>
              <a:t>n=31 </a:t>
            </a:r>
            <a:r>
              <a:rPr lang="el-GR" altLang="el-GR" sz="2200"/>
              <a:t>φοιτητών μετρήσαμε το ύψος τους σε </a:t>
            </a:r>
            <a:r>
              <a:rPr lang="en-US" altLang="el-GR" sz="2200"/>
              <a:t>cm </a:t>
            </a:r>
            <a:r>
              <a:rPr lang="el-GR" altLang="el-GR" sz="2200"/>
              <a:t>και πήραμε τα παρακάτω αποτελέσματα.</a:t>
            </a:r>
          </a:p>
          <a:p>
            <a:pPr eaLnBrk="1" hangingPunct="1">
              <a:spcBef>
                <a:spcPts val="550"/>
              </a:spcBef>
              <a:buClr>
                <a:srgbClr val="3333CC"/>
              </a:buClr>
              <a:buSzPct val="60000"/>
              <a:buFont typeface="Wingdings" panose="05000000000000000000" pitchFamily="2" charset="2"/>
              <a:buChar char=""/>
            </a:pPr>
            <a:r>
              <a:rPr lang="el-GR" altLang="el-GR" sz="2200"/>
              <a:t>184, 185, 184, 183, 172, 191, 178, 181, 181, 165, 183, 180, 181, 183, 188, 190, 190, 168, 185, 176, 195, 181, 178, 185, 175, 180, 175, 189, 182, 170, 175. </a:t>
            </a:r>
          </a:p>
          <a:p>
            <a:pPr eaLnBrk="1" hangingPunct="1">
              <a:spcBef>
                <a:spcPts val="550"/>
              </a:spcBef>
              <a:buClr>
                <a:srgbClr val="3333CC"/>
              </a:buClr>
              <a:buSzPct val="60000"/>
              <a:buFont typeface="Tahoma" panose="020B0604030504040204" pitchFamily="34" charset="0"/>
              <a:buAutoNum type="arabicParenR"/>
            </a:pPr>
            <a:r>
              <a:rPr lang="el-GR" altLang="el-GR" sz="2200"/>
              <a:t>Να ομαδοποιηθούν τα δεδομένα σε μια κατανομή συχνοτήτων με κ=6 τάξεις.</a:t>
            </a:r>
          </a:p>
          <a:p>
            <a:pPr eaLnBrk="1" hangingPunct="1">
              <a:spcBef>
                <a:spcPts val="550"/>
              </a:spcBef>
              <a:buClr>
                <a:srgbClr val="3333CC"/>
              </a:buClr>
              <a:buSzPct val="60000"/>
              <a:buFont typeface="Tahoma" panose="020B0604030504040204" pitchFamily="34" charset="0"/>
              <a:buAutoNum type="arabicParenR"/>
            </a:pPr>
            <a:r>
              <a:rPr lang="el-GR" altLang="el-GR" sz="2200"/>
              <a:t>Να γίνει πολύγωνο συχνοτήτων.</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2200" b="0" i="0" u="none" strike="noStrike" cap="none" normalizeH="0" baseline="0" smtClean="0">
            <a:ln>
              <a:noFill/>
            </a:ln>
            <a:solidFill>
              <a:schemeClr val="bg1"/>
            </a:solidFill>
            <a:effectLst/>
            <a:latin typeface="Tahoma"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2200" b="0" i="0" u="none" strike="noStrike" cap="none" normalizeH="0" baseline="0" smtClean="0">
            <a:ln>
              <a:noFill/>
            </a:ln>
            <a:solidFill>
              <a:schemeClr val="bg1"/>
            </a:solidFill>
            <a:effectLst/>
            <a:latin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2200" b="0" i="0" u="none" strike="noStrike" cap="none" normalizeH="0" baseline="0" smtClean="0">
            <a:ln>
              <a:noFill/>
            </a:ln>
            <a:solidFill>
              <a:schemeClr val="bg1"/>
            </a:solidFill>
            <a:effectLst/>
            <a:latin typeface="Tahoma"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2200" b="0" i="0" u="none" strike="noStrike" cap="none" normalizeH="0" baseline="0" smtClean="0">
            <a:ln>
              <a:noFill/>
            </a:ln>
            <a:solidFill>
              <a:schemeClr val="bg1"/>
            </a:solidFill>
            <a:effectLst/>
            <a:latin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2200" b="0" i="0" u="none" strike="noStrike" cap="none" normalizeH="0" baseline="0" smtClean="0">
            <a:ln>
              <a:noFill/>
            </a:ln>
            <a:solidFill>
              <a:schemeClr val="bg1"/>
            </a:solidFill>
            <a:effectLst/>
            <a:latin typeface="Tahoma"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2200" b="0" i="0" u="none" strike="noStrike" cap="none" normalizeH="0" baseline="0" smtClean="0">
            <a:ln>
              <a:noFill/>
            </a:ln>
            <a:solidFill>
              <a:schemeClr val="bg1"/>
            </a:solidFill>
            <a:effectLst/>
            <a:latin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2200" b="0" i="0" u="none" strike="noStrike" cap="none" normalizeH="0" baseline="0" smtClean="0">
            <a:ln>
              <a:noFill/>
            </a:ln>
            <a:solidFill>
              <a:schemeClr val="bg1"/>
            </a:solidFill>
            <a:effectLst/>
            <a:latin typeface="Tahoma"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2200" b="0" i="0" u="none" strike="noStrike" cap="none" normalizeH="0" baseline="0" smtClean="0">
            <a:ln>
              <a:noFill/>
            </a:ln>
            <a:solidFill>
              <a:schemeClr val="bg1"/>
            </a:solidFill>
            <a:effectLst/>
            <a:latin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1798</TotalTime>
  <Words>2837</Words>
  <Application>Microsoft Office PowerPoint</Application>
  <PresentationFormat>On-screen Show (4:3)</PresentationFormat>
  <Paragraphs>292</Paragraphs>
  <Slides>47</Slides>
  <Notes>46</Notes>
  <HiddenSlides>0</HiddenSlides>
  <MMClips>0</MMClips>
  <ScaleCrop>false</ScaleCrop>
  <HeadingPairs>
    <vt:vector size="8" baseType="variant">
      <vt:variant>
        <vt:lpstr>Fonts Used</vt:lpstr>
      </vt:variant>
      <vt:variant>
        <vt:i4>6</vt:i4>
      </vt:variant>
      <vt:variant>
        <vt:lpstr>Theme</vt:lpstr>
      </vt:variant>
      <vt:variant>
        <vt:i4>4</vt:i4>
      </vt:variant>
      <vt:variant>
        <vt:lpstr>Embedded OLE Servers</vt:lpstr>
      </vt:variant>
      <vt:variant>
        <vt:i4>1</vt:i4>
      </vt:variant>
      <vt:variant>
        <vt:lpstr>Slide Titles</vt:lpstr>
      </vt:variant>
      <vt:variant>
        <vt:i4>47</vt:i4>
      </vt:variant>
    </vt:vector>
  </HeadingPairs>
  <TitlesOfParts>
    <vt:vector size="58" baseType="lpstr">
      <vt:lpstr>Tahoma</vt:lpstr>
      <vt:lpstr>Arial</vt:lpstr>
      <vt:lpstr>Times New Roman</vt:lpstr>
      <vt:lpstr>Garamond</vt:lpstr>
      <vt:lpstr>DejaVu Sans</vt:lpstr>
      <vt:lpstr>Wingdings</vt:lpstr>
      <vt:lpstr>Default Design</vt:lpstr>
      <vt:lpstr>1_Default Design</vt:lpstr>
      <vt:lpstr>2_Default Design</vt:lpstr>
      <vt:lpstr>3_Default Design</vt:lpstr>
      <vt:lpstr>Microsoft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Πανεπιστήμιο Αιγαίου Τμήμα Γεωγραφίας  Ποσοτικές Μέθοδοι στη Γεωγραφία</dc:title>
  <dc:creator>user</dc:creator>
  <cp:lastModifiedBy>Vasilis Gavalas</cp:lastModifiedBy>
  <cp:revision>55</cp:revision>
  <cp:lastPrinted>1601-01-01T00:00:00Z</cp:lastPrinted>
  <dcterms:created xsi:type="dcterms:W3CDTF">2006-01-01T08:45:03Z</dcterms:created>
  <dcterms:modified xsi:type="dcterms:W3CDTF">2024-01-16T07:07:54Z</dcterms:modified>
</cp:coreProperties>
</file>