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m4a" ContentType="audio/mp4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6271" autoAdjust="0"/>
  </p:normalViewPr>
  <p:slideViewPr>
    <p:cSldViewPr>
      <p:cViewPr varScale="1">
        <p:scale>
          <a:sx n="117" d="100"/>
          <a:sy n="117" d="100"/>
        </p:scale>
        <p:origin x="15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4/12/15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E2EEC-9B04-A241-96D5-90F07BE4F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NULL"/><Relationship Id="rId5" Type="http://schemas.openxmlformats.org/officeDocument/2006/relationships/image" Target="../media/image7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13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microsoft.com/office/2007/relationships/media" Target="../media/media5.m4a"/><Relationship Id="rId3" Type="http://schemas.openxmlformats.org/officeDocument/2006/relationships/audio" Target="../media/media5.m4a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microsoft.com/office/2007/relationships/media" Target="../media/media6.m4a"/><Relationship Id="rId3" Type="http://schemas.openxmlformats.org/officeDocument/2006/relationships/audio" Target="../media/media6.m4a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wmf"/><Relationship Id="rId7" Type="http://schemas.openxmlformats.org/officeDocument/2006/relationships/image" Target="../media/image15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7.wmf"/><Relationship Id="rId9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microsoft.com/office/2007/relationships/media" Target="../media/media7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11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microsoft.com/office/2007/relationships/media" Target="../media/media8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2.wmf"/><Relationship Id="rId9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microsoft.com/office/2007/relationships/media" Target="../media/media9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NULL"/><Relationship Id="rId5" Type="http://schemas.openxmlformats.org/officeDocument/2006/relationships/image" Target="../media/image7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Arial" charset="0"/>
              </a:rPr>
              <a:t>Ρομποτική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l-GR" sz="2800" b="1" dirty="0"/>
              <a:t>7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800" dirty="0">
                <a:latin typeface="Arial" charset="0"/>
              </a:rPr>
              <a:t>Κινηματική Ανάλυση των Ταχυτήτων Ρομποτικών Βραχιόνων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Ηλίας Ξυδιάς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</a:t>
            </a:r>
            <a:r>
              <a:rPr lang="el-GR" dirty="0" err="1"/>
              <a:t>Ιακωβιανού</a:t>
            </a:r>
            <a:r>
              <a:rPr lang="el-GR" dirty="0"/>
              <a:t> Πίνακα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Ο </a:t>
                </a:r>
                <a:r>
                  <a:rPr lang="el-GR" dirty="0" err="1" smtClean="0"/>
                  <a:t>Ιακωβιανός</a:t>
                </a:r>
                <a:r>
                  <a:rPr lang="el-GR" dirty="0" smtClean="0"/>
                  <a:t> πίνακας δίνεται </a:t>
                </a:r>
                <a:r>
                  <a:rPr lang="el-GR" dirty="0" err="1" smtClean="0"/>
                  <a:t>απο</a:t>
                </a:r>
                <a:r>
                  <a:rPr lang="el-GR" dirty="0" smtClean="0"/>
                  <a:t> τη σχέση: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𝐽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charset="0"/>
                                  </a:rPr>
                                  <m:t>𝜔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l-GR" b="0" i="1" smtClean="0">
                            <a:latin typeface="Cambria Math" charset="0"/>
                          </a:rPr>
                          <m:t>𝜔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16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42930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πρισματικών &amp; στροφικών αρθρώσεων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Πρισματική άρθρωση</a:t>
            </a:r>
          </a:p>
          <a:p>
            <a:pPr lvl="1"/>
            <a:r>
              <a:rPr lang="el-GR" dirty="0" smtClean="0"/>
              <a:t>Η ταχύτητα μετατόπισης</a:t>
            </a:r>
          </a:p>
          <a:p>
            <a:pPr lvl="1"/>
            <a:r>
              <a:rPr lang="el-GR" dirty="0" smtClean="0"/>
              <a:t>Η γωνιακή ταχύτητα</a:t>
            </a:r>
          </a:p>
          <a:p>
            <a:pPr lvl="1"/>
            <a:endParaRPr lang="el-GR" dirty="0"/>
          </a:p>
          <a:p>
            <a:r>
              <a:rPr lang="el-GR" dirty="0" smtClean="0"/>
              <a:t>Στροφική άρθρωση</a:t>
            </a:r>
          </a:p>
          <a:p>
            <a:pPr lvl="1"/>
            <a:r>
              <a:rPr lang="el-GR" dirty="0" smtClean="0"/>
              <a:t>Η γωνιακή ταχύτητα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Η ταχύτητα μετατόπισης       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93054"/>
              </p:ext>
            </p:extLst>
          </p:nvPr>
        </p:nvGraphicFramePr>
        <p:xfrm>
          <a:off x="4993992" y="2314892"/>
          <a:ext cx="152161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3992" y="2314892"/>
                        <a:ext cx="1521619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43120"/>
              </p:ext>
            </p:extLst>
          </p:nvPr>
        </p:nvGraphicFramePr>
        <p:xfrm>
          <a:off x="4572000" y="2923593"/>
          <a:ext cx="1065610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2923593"/>
                        <a:ext cx="1065610" cy="289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28274"/>
              </p:ext>
            </p:extLst>
          </p:nvPr>
        </p:nvGraphicFramePr>
        <p:xfrm>
          <a:off x="4642757" y="4704406"/>
          <a:ext cx="1112044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9" imgW="927000" imgH="241200" progId="Equation.DSMT4">
                  <p:embed/>
                </p:oleObj>
              </mc:Choice>
              <mc:Fallback>
                <p:oleObj name="Equation" r:id="rId9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2757" y="4704406"/>
                        <a:ext cx="1112044" cy="289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64438"/>
              </p:ext>
            </p:extLst>
          </p:nvPr>
        </p:nvGraphicFramePr>
        <p:xfrm>
          <a:off x="5019888" y="5586951"/>
          <a:ext cx="2130029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1" imgW="1777680" imgH="711000" progId="Equation.DSMT4">
                  <p:embed/>
                </p:oleObj>
              </mc:Choice>
              <mc:Fallback>
                <p:oleObj name="Equation" r:id="rId11" imgW="1777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19888" y="5586951"/>
                        <a:ext cx="2130029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0807" y="32948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Υπολογισμός του τμήματος του </a:t>
            </a:r>
            <a:r>
              <a:rPr lang="el-GR" dirty="0" err="1" smtClean="0"/>
              <a:t>Ιακ</a:t>
            </a:r>
            <a:r>
              <a:rPr lang="el-GR" dirty="0" smtClean="0"/>
              <a:t>. πίνακα που αντιστοιχεί στις γωνιακές ταχύτητες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144416"/>
          </a:xfrm>
        </p:spPr>
        <p:txBody>
          <a:bodyPr>
            <a:normAutofit fontScale="40000" lnSpcReduction="20000"/>
          </a:bodyPr>
          <a:lstStyle/>
          <a:p>
            <a:r>
              <a:rPr lang="el-GR" dirty="0" smtClean="0"/>
              <a:t>Η «συνολική» γωνιακή ταχύτητα δίνεται από τη σχέση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Όπου     ισούται με 1 αν η άρθρωση είναι στροφική και 0 αν η άρθρωση είναι πρισματική και,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err="1" smtClean="0"/>
              <a:t>υποπίνακας</a:t>
            </a:r>
            <a:r>
              <a:rPr lang="el-GR" dirty="0" smtClean="0"/>
              <a:t> </a:t>
            </a:r>
            <a:r>
              <a:rPr lang="en-US" i="1" dirty="0" smtClean="0"/>
              <a:t>J</a:t>
            </a:r>
            <a:r>
              <a:rPr lang="el-GR" i="1" baseline="-25000" dirty="0" smtClean="0"/>
              <a:t>ω </a:t>
            </a:r>
            <a:r>
              <a:rPr lang="el-GR" dirty="0" smtClean="0"/>
              <a:t>του </a:t>
            </a:r>
            <a:r>
              <a:rPr lang="el-GR" dirty="0" err="1" smtClean="0"/>
              <a:t>Ιακωβιανού</a:t>
            </a:r>
            <a:r>
              <a:rPr lang="el-GR" dirty="0" smtClean="0"/>
              <a:t> πίνακα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14504"/>
              </p:ext>
            </p:extLst>
          </p:nvPr>
        </p:nvGraphicFramePr>
        <p:xfrm>
          <a:off x="3662362" y="2930505"/>
          <a:ext cx="1325581" cy="57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1002960" imgH="431640" progId="Equation.DSMT4">
                  <p:embed/>
                </p:oleObj>
              </mc:Choice>
              <mc:Fallback>
                <p:oleObj name="Equation" r:id="rId5" imgW="1002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2362" y="2930505"/>
                        <a:ext cx="1325581" cy="57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Ορθογώνιο 6"/>
              <p:cNvSpPr/>
              <p:nvPr/>
            </p:nvSpPr>
            <p:spPr>
              <a:xfrm>
                <a:off x="2289516" y="3605674"/>
                <a:ext cx="444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16" y="3605674"/>
                <a:ext cx="44435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Αντικείμενο 7"/>
          <p:cNvGraphicFramePr>
            <a:graphicFrameLocks noChangeAspect="1"/>
          </p:cNvGraphicFramePr>
          <p:nvPr>
            <p:extLst/>
          </p:nvPr>
        </p:nvGraphicFramePr>
        <p:xfrm>
          <a:off x="3010135" y="4064843"/>
          <a:ext cx="2921794" cy="94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2209680" imgH="711000" progId="Equation.DSMT4">
                  <p:embed/>
                </p:oleObj>
              </mc:Choice>
              <mc:Fallback>
                <p:oleObj name="Equation" r:id="rId8" imgW="2209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0135" y="4064843"/>
                        <a:ext cx="2921794" cy="940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/>
          </p:nvPr>
        </p:nvGraphicFramePr>
        <p:xfrm>
          <a:off x="5697456" y="5161383"/>
          <a:ext cx="2351485" cy="30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0" imgW="1777680" imgH="228600" progId="Equation.DSMT4">
                  <p:embed/>
                </p:oleObj>
              </mc:Choice>
              <mc:Fallback>
                <p:oleObj name="Equation" r:id="rId10" imgW="1777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97456" y="5161383"/>
                        <a:ext cx="2351485" cy="302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526" y="2825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του τμήματος του </a:t>
            </a:r>
            <a:r>
              <a:rPr lang="el-GR" dirty="0" err="1"/>
              <a:t>Ιακ</a:t>
            </a:r>
            <a:r>
              <a:rPr lang="el-GR" dirty="0"/>
              <a:t>. πίνακα που αντιστοιχεί στις </a:t>
            </a:r>
            <a:r>
              <a:rPr lang="el-GR" dirty="0" smtClean="0"/>
              <a:t>ταχύτητες μετατόπισης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44694" y="2457450"/>
            <a:ext cx="6686550" cy="2833217"/>
          </a:xfrm>
        </p:spPr>
        <p:txBody>
          <a:bodyPr/>
          <a:lstStyle/>
          <a:p>
            <a:r>
              <a:rPr lang="el-GR" sz="1800" dirty="0" smtClean="0"/>
              <a:t>Η ταχύτητα μετατόπισης του εργαλείου τελικής δράσης δίνεται από τη σχέση</a:t>
            </a:r>
          </a:p>
          <a:p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όπως και στη γωνιακή ταχύτητα, ο </a:t>
            </a:r>
            <a:r>
              <a:rPr lang="el-GR" sz="1800" dirty="0" err="1" smtClean="0"/>
              <a:t>υπο</a:t>
            </a:r>
            <a:r>
              <a:rPr lang="el-GR" sz="1800" dirty="0" smtClean="0"/>
              <a:t>-πίνακας του τμήματος του </a:t>
            </a:r>
            <a:r>
              <a:rPr lang="el-GR" sz="1800" dirty="0" err="1" smtClean="0"/>
              <a:t>Ιακωβιανού</a:t>
            </a:r>
            <a:r>
              <a:rPr lang="el-GR" sz="1800" dirty="0" smtClean="0"/>
              <a:t> πίνακα που αντιστοιχεί στην ταχύτητα μετατόπισης είναι: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3614738" y="2782491"/>
          <a:ext cx="1883772" cy="7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130040" imgH="457200" progId="Equation.DSMT4">
                  <p:embed/>
                </p:oleObj>
              </mc:Choice>
              <mc:Fallback>
                <p:oleObj name="Equation" r:id="rId5" imgW="1130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4738" y="2782491"/>
                        <a:ext cx="1883772" cy="7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68926"/>
              </p:ext>
            </p:extLst>
          </p:nvPr>
        </p:nvGraphicFramePr>
        <p:xfrm>
          <a:off x="3651562" y="4437112"/>
          <a:ext cx="1986082" cy="65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1562" y="4437112"/>
                        <a:ext cx="1986082" cy="65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3061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του τμήματος του </a:t>
            </a:r>
            <a:r>
              <a:rPr lang="el-GR" dirty="0" err="1"/>
              <a:t>Ιακ</a:t>
            </a:r>
            <a:r>
              <a:rPr lang="el-GR" dirty="0"/>
              <a:t>. πίνακα που αντιστοιχεί στις ταχύτητες μετατόπισης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Για τον υπολογισμό         διακρίνουμε 2 περιπτώσεις:</a:t>
            </a:r>
          </a:p>
          <a:p>
            <a:pPr lvl="1"/>
            <a:endParaRPr lang="el-GR" sz="2000" dirty="0"/>
          </a:p>
          <a:p>
            <a:pPr lvl="1"/>
            <a:r>
              <a:rPr lang="el-GR" sz="2000" dirty="0" smtClean="0"/>
              <a:t>Πρισματική άρθρωση </a:t>
            </a:r>
          </a:p>
          <a:p>
            <a:pPr lvl="1"/>
            <a:endParaRPr lang="el-GR" sz="2000" dirty="0"/>
          </a:p>
          <a:p>
            <a:pPr lvl="1"/>
            <a:r>
              <a:rPr lang="el-GR" sz="2000" dirty="0" smtClean="0"/>
              <a:t>Στροφική άρθρωση   </a:t>
            </a:r>
          </a:p>
          <a:p>
            <a:pPr marL="342900" lvl="1" indent="0">
              <a:buNone/>
            </a:pPr>
            <a:r>
              <a:rPr lang="el-GR" sz="2000" dirty="0" smtClean="0"/>
              <a:t>   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2435"/>
              </p:ext>
            </p:extLst>
          </p:nvPr>
        </p:nvGraphicFramePr>
        <p:xfrm>
          <a:off x="3491880" y="1635426"/>
          <a:ext cx="337457" cy="50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304560" imgH="457200" progId="Equation.DSMT4">
                  <p:embed/>
                </p:oleObj>
              </mc:Choice>
              <mc:Fallback>
                <p:oleObj name="Equation" r:id="rId5" imgW="304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635426"/>
                        <a:ext cx="337457" cy="50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/>
          </p:nvPr>
        </p:nvGraphicFramePr>
        <p:xfrm>
          <a:off x="4218922" y="2930129"/>
          <a:ext cx="1699022" cy="5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7" imgW="1536480" imgH="457200" progId="Equation.DSMT4">
                  <p:embed/>
                </p:oleObj>
              </mc:Choice>
              <mc:Fallback>
                <p:oleObj name="Equation" r:id="rId7" imgW="153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8922" y="2930129"/>
                        <a:ext cx="1699022" cy="506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/>
          </p:nvPr>
        </p:nvGraphicFramePr>
        <p:xfrm>
          <a:off x="4233862" y="3484960"/>
          <a:ext cx="1671638" cy="5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9" imgW="1511280" imgH="457200" progId="Equation.DSMT4">
                  <p:embed/>
                </p:oleObj>
              </mc:Choice>
              <mc:Fallback>
                <p:oleObj name="Equation" r:id="rId9" imgW="1511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3862" y="3484960"/>
                        <a:ext cx="1671638" cy="506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91680" y="45091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του </a:t>
            </a:r>
            <a:r>
              <a:rPr lang="el-GR" dirty="0" smtClean="0"/>
              <a:t>συνολικού </a:t>
            </a:r>
            <a:r>
              <a:rPr lang="el-GR" dirty="0" err="1" smtClean="0"/>
              <a:t>Ιακ</a:t>
            </a:r>
            <a:r>
              <a:rPr lang="el-GR" dirty="0"/>
              <a:t>. πίνακα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 smtClean="0"/>
              <a:t>Ο συνολικός </a:t>
            </a:r>
            <a:r>
              <a:rPr lang="el-GR" sz="1800" dirty="0" err="1" smtClean="0"/>
              <a:t>Ιακωβιανός</a:t>
            </a:r>
            <a:r>
              <a:rPr lang="el-GR" sz="1800" dirty="0" smtClean="0"/>
              <a:t> πίνακας δίνεται από τη σχέση</a:t>
            </a:r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και 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2859054" y="2788135"/>
          <a:ext cx="3000748" cy="165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2641320" imgH="1460160" progId="Equation.DSMT4">
                  <p:embed/>
                </p:oleObj>
              </mc:Choice>
              <mc:Fallback>
                <p:oleObj name="Equation" r:id="rId5" imgW="2641320" imgH="1460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9054" y="2788135"/>
                        <a:ext cx="3000748" cy="1659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/>
          </p:nvPr>
        </p:nvGraphicFramePr>
        <p:xfrm>
          <a:off x="2667170" y="4526757"/>
          <a:ext cx="2887351" cy="93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2197080" imgH="711000" progId="Equation.DSMT4">
                  <p:embed/>
                </p:oleObj>
              </mc:Choice>
              <mc:Fallback>
                <p:oleObj name="Equation" r:id="rId7" imgW="2197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170" y="4526757"/>
                        <a:ext cx="2887351" cy="935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64088" y="19753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Κινηματική Ανάλυση των Ταχυτήτων Ρομποτικών Βραχιόνων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Ηλίας Κ. Ξυδιάς</a:t>
            </a:r>
            <a:endParaRPr lang="en-US" dirty="0"/>
          </a:p>
        </p:txBody>
      </p:sp>
      <p:pic>
        <p:nvPicPr>
          <p:cNvPr id="4" name="M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359.3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Με τον όρο </a:t>
            </a:r>
            <a:r>
              <a:rPr lang="el-GR" sz="2400" b="1" dirty="0" smtClean="0"/>
              <a:t>ταχύτητα μιας άρθρωσης</a:t>
            </a:r>
            <a:r>
              <a:rPr lang="el-GR" sz="2400" dirty="0" smtClean="0"/>
              <a:t> εννοείται η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παράγωγος ως προς το χρόνο της μεταβλητής της άρθρωσης. </a:t>
            </a:r>
            <a:endParaRPr lang="en-US" sz="2400" dirty="0" smtClean="0"/>
          </a:p>
          <a:p>
            <a:r>
              <a:rPr lang="el-GR" sz="2400" dirty="0" smtClean="0"/>
              <a:t>Ο όρος </a:t>
            </a:r>
            <a:r>
              <a:rPr lang="el-GR" sz="2400" b="1" dirty="0" smtClean="0"/>
              <a:t>επιτάχυνση μιας άρθρωσης </a:t>
            </a:r>
            <a:r>
              <a:rPr lang="el-GR" sz="2400" dirty="0" smtClean="0"/>
              <a:t>αναφέρεται στην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παράγωγο </a:t>
            </a:r>
            <a:r>
              <a:rPr lang="el-GR" sz="2400" dirty="0"/>
              <a:t>ως προς το χρόνο της μεταβλητής της </a:t>
            </a:r>
            <a:r>
              <a:rPr lang="el-GR" sz="2400" dirty="0" smtClean="0"/>
              <a:t>άρθρωσης, ή ισοδύναμα στην παράγωγο της αντίστοιχης ταχύτητας.</a:t>
            </a:r>
          </a:p>
          <a:p>
            <a:r>
              <a:rPr lang="el-GR" sz="2400" dirty="0" smtClean="0"/>
              <a:t>Η θέση, ο προσανατολισμός, οι ταχύτητες και οι επιταχύνσεις του εργαλείου τελικής δράσης είναι διανύσματα με συντεταγμένες που είναι συναρτήσεις του χρόνου. </a:t>
            </a:r>
          </a:p>
          <a:p>
            <a:r>
              <a:rPr lang="el-GR" sz="2400" dirty="0" smtClean="0"/>
              <a:t>Ο υπολογισμός των ταχυτήτων και των επιταχύνσεων του εργαλείου τελικής δράσης βασίζεται στον υπολογισμό του </a:t>
            </a:r>
            <a:r>
              <a:rPr lang="el-GR" sz="2400" b="1" dirty="0" err="1" smtClean="0"/>
              <a:t>Ιακωβιανού</a:t>
            </a:r>
            <a:r>
              <a:rPr lang="el-GR" sz="2400" b="1" dirty="0" smtClean="0"/>
              <a:t> Πίνακα.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M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5" end="52559.3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000"/>
    </mc:Choice>
    <mc:Fallback xmlns="">
      <p:transition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Ο </a:t>
            </a:r>
            <a:r>
              <a:rPr lang="el-GR" sz="2800" dirty="0" err="1" smtClean="0"/>
              <a:t>Ιακωβιανός</a:t>
            </a:r>
            <a:r>
              <a:rPr lang="el-GR" sz="2800" dirty="0" smtClean="0"/>
              <a:t> πίνακας για ένα ρομποτικό βραχίονα με </a:t>
            </a:r>
            <a:r>
              <a:rPr lang="en-US" sz="2800" dirty="0" smtClean="0"/>
              <a:t>n-</a:t>
            </a:r>
            <a:r>
              <a:rPr lang="el-GR" sz="2800" dirty="0" smtClean="0"/>
              <a:t>βαθμούς ελευθερίας είναι ένας 6χ</a:t>
            </a:r>
            <a:r>
              <a:rPr lang="en-US" sz="2800" dirty="0" smtClean="0"/>
              <a:t>n</a:t>
            </a:r>
            <a:r>
              <a:rPr lang="el-GR" sz="2800" dirty="0" smtClean="0"/>
              <a:t> πίνακας που απεικονίζει τον </a:t>
            </a:r>
            <a:r>
              <a:rPr lang="en-US" sz="2800" dirty="0" smtClean="0"/>
              <a:t>nx1</a:t>
            </a:r>
            <a:r>
              <a:rPr lang="el-GR" sz="2800" dirty="0" smtClean="0"/>
              <a:t>πίνακα των ταχυτήτων στον 6χ1πίνακα των ταχυτήτων (γωνιακών και μετατόπισης) του εργαλείου τελικής δράσης.</a:t>
            </a:r>
          </a:p>
          <a:p>
            <a:r>
              <a:rPr lang="el-GR" sz="2800" dirty="0" smtClean="0"/>
              <a:t>Ο </a:t>
            </a:r>
            <a:r>
              <a:rPr lang="el-GR" sz="2800" dirty="0" err="1" smtClean="0"/>
              <a:t>Ιακωβιανός</a:t>
            </a:r>
            <a:r>
              <a:rPr lang="el-GR" sz="2800" dirty="0" smtClean="0"/>
              <a:t> πίνακας ανάγει το Ευθύ Κινηματικό Πρόβλημα ταχυτήτων και επιταχύνσεων του εργαλείου τελικής δράσης σε μια γραμμική απεικόνιση από το χώρο των αρθρώσεων στο χώρο εργασίας.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M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100" end="24000.3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750" advTm="36000"/>
    </mc:Choice>
    <mc:Fallback xmlns="">
      <p:transition spd="slow" advTm="3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</a:t>
            </a:r>
            <a:r>
              <a:rPr lang="el-GR" dirty="0" err="1" smtClean="0"/>
              <a:t>Ιακωβιανού</a:t>
            </a:r>
            <a:r>
              <a:rPr lang="el-GR" dirty="0" smtClean="0"/>
              <a:t> Πίνακα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Θεωρήστε ρομποτικό σύστημα </a:t>
                </a:r>
                <a:r>
                  <a:rPr lang="en-US" dirty="0" smtClean="0"/>
                  <a:t>n </a:t>
                </a:r>
                <a:r>
                  <a:rPr lang="el-GR" dirty="0" smtClean="0"/>
                  <a:t>αρθρώσεων με μεταβλητές αρθρώσεων </a:t>
                </a:r>
                <a:r>
                  <a:rPr lang="en-US" dirty="0" smtClean="0"/>
                  <a:t>q1,q2,…,qn.</a:t>
                </a:r>
              </a:p>
              <a:p>
                <a:r>
                  <a:rPr lang="el-GR" dirty="0" smtClean="0"/>
                  <a:t>Όπως αναφέρθηκε στις προηγούμενες ενότητες, ο ομογενής μετασχηματισμός που συνδέει τις γενικευμένες συντεταγμένες ενός σημείου, ως </a:t>
                </a:r>
                <a:r>
                  <a:rPr lang="el-GR" dirty="0" err="1" smtClean="0"/>
                  <a:t>πρός</a:t>
                </a:r>
                <a:r>
                  <a:rPr lang="el-GR" dirty="0" smtClean="0"/>
                  <a:t> το σύστημα συντ. του εργαλείου τελικής δράσης, με τις αντίστοιχες </a:t>
                </a:r>
                <a:r>
                  <a:rPr lang="el-GR" dirty="0"/>
                  <a:t>γενικευμένες </a:t>
                </a:r>
                <a:r>
                  <a:rPr lang="el-GR" dirty="0" smtClean="0"/>
                  <a:t>συντεταγμένες ως </a:t>
                </a:r>
                <a:r>
                  <a:rPr lang="el-GR" dirty="0" err="1" smtClean="0"/>
                  <a:t>πρός</a:t>
                </a:r>
                <a:r>
                  <a:rPr lang="el-GR" dirty="0" smtClean="0"/>
                  <a:t> το σύστημα συντ. του χώρου εργασίας έχει τη μορφή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                  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              Η</a:t>
                </a:r>
                <a:r>
                  <a:rPr lang="el-GR" baseline="-25000" dirty="0" smtClean="0"/>
                  <a:t>0</a:t>
                </a:r>
                <a:r>
                  <a:rPr lang="en-US" baseline="30000" dirty="0" smtClean="0"/>
                  <a:t>n</a:t>
                </a:r>
                <a:r>
                  <a:rPr lang="el-GR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l-GR" i="1" smtClean="0">
                            <a:latin typeface="Cambria Math" charset="0"/>
                          </a:rPr>
                        </m:ctrlPr>
                      </m:mPr>
                      <m:m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charset="0"/>
                            </a:rPr>
                            <m:t>𝒒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1" i="1">
                              <a:latin typeface="Cambria Math" charset="0"/>
                            </a:rPr>
                            <m:t>𝒒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e>
                      </m:mr>
                    </m:m>
                  </m:oMath>
                </a14:m>
                <a:r>
                  <a:rPr lang="en-US" dirty="0" smtClean="0"/>
                  <a:t>]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15" t="-229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M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600" end="3659.3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</a:t>
            </a:r>
            <a:r>
              <a:rPr lang="el-GR" dirty="0" err="1"/>
              <a:t>Ιακωβιανού</a:t>
            </a:r>
            <a:r>
              <a:rPr lang="el-GR" dirty="0"/>
              <a:t> Πίνακα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Τα διανύσματα της γωνιακής ταχύτητας και της ταχύτητας μετατόπισης του εργαλείου τελικής δράσης εκφράζονται ως το σ.σ. του χώρου εργασίας ως εξής: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mPr>
                      <m:mr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</m:mr>
                    </m:m>
                    <m:r>
                      <a:rPr lang="en-US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l-GR" dirty="0" smtClean="0"/>
                  <a:t>και</a:t>
                </a:r>
                <a:r>
                  <a:rPr lang="en-US" dirty="0" smtClean="0"/>
                  <a:t>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charset="0"/>
                          </a:rPr>
                        </m:ctrlPr>
                      </m:mPr>
                      <m:mr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</m:mr>
                    </m:m>
                    <m:r>
                      <a:rPr lang="en-US" i="1">
                        <a:latin typeface="Cambria Math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l-GR" dirty="0" smtClean="0"/>
                  <a:t>Η ταχύτητα μετατόπισης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l-GR" dirty="0" smtClean="0"/>
                  <a:t> δίνεται από τη σχέση: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l-GR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 dirty="0" smtClean="0">
                            <a:latin typeface="Cambria Math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l-GR" i="1" dirty="0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ενώ η γωνιακή ταχύτητα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l-GR" dirty="0" smtClean="0"/>
                  <a:t> από τη σχέση: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</a:t>
                </a:r>
                <a:r>
                  <a:rPr lang="en-US" dirty="0" smtClean="0"/>
                  <a:t>S(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 dirty="0">
                            <a:latin typeface="Cambria Math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l-GR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e>
                    </m:acc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 dirty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)=[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charset="0"/>
                            </a:rPr>
                            <m:t>0</m:t>
                          </m:r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</m:mr>
                      <m:mr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0</m:t>
                          </m:r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</m:mr>
                      <m:mr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el-GR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e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n-US" dirty="0" smtClean="0"/>
                  <a:t> 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15" t="-229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6"/>
            <a:ext cx="584825" cy="17648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048" y="22048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</a:t>
            </a:r>
            <a:r>
              <a:rPr lang="el-GR" dirty="0" err="1"/>
              <a:t>Ιακωβιανού</a:t>
            </a:r>
            <a:r>
              <a:rPr lang="el-GR" dirty="0"/>
              <a:t> Πίνακα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Η ταχύτητα και η επιτάχυνση κάθε σημείου </a:t>
                </a:r>
                <a:r>
                  <a:rPr lang="en-US" dirty="0" smtClean="0"/>
                  <a:t>P</a:t>
                </a:r>
                <a:r>
                  <a:rPr lang="el-GR" dirty="0" smtClean="0"/>
                  <a:t> του εργαλείου τελικής δράσης του ρομποτικού βραχίονα ως προς το σ.σ. του χώρου εργασίας, προσδιορίζονται </a:t>
                </a:r>
                <a:r>
                  <a:rPr lang="el-GR" dirty="0" err="1" smtClean="0"/>
                  <a:t>απο</a:t>
                </a:r>
                <a:r>
                  <a:rPr lang="el-GR" dirty="0" smtClean="0"/>
                  <a:t> τις σχέσεις: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/>
                  <a:t>S(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(q)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=S(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l-GR" b="0" i="1" smtClean="0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(q)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(q)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 dirty="0">
                            <a:latin typeface="Cambria Math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l-GR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16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6450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582</Words>
  <Application>Microsoft Macintosh PowerPoint</Application>
  <PresentationFormat>On-screen Show (4:3)</PresentationFormat>
  <Paragraphs>94</Paragraphs>
  <Slides>15</Slides>
  <Notes>4</Notes>
  <HiddenSlides>0</HiddenSlides>
  <MMClips>12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Arial</vt:lpstr>
      <vt:lpstr>Θέμα του Office</vt:lpstr>
      <vt:lpstr>Equation</vt:lpstr>
      <vt:lpstr>Ρομποτική</vt:lpstr>
      <vt:lpstr>Άδειες Χρήσης</vt:lpstr>
      <vt:lpstr>Χρηματοδότηση</vt:lpstr>
      <vt:lpstr>Κινηματική Ανάλυση των Ταχυτήτων Ρομποτικών Βραχιόνων</vt:lpstr>
      <vt:lpstr>Εισαγωγή</vt:lpstr>
      <vt:lpstr>Εισαγωγή</vt:lpstr>
      <vt:lpstr>Υπολογισμός Ιακωβιανού Πίνακα</vt:lpstr>
      <vt:lpstr>Υπολογισμός Ιακωβιανού Πίνακα</vt:lpstr>
      <vt:lpstr>Υπολογισμός Ιακωβιανού Πίνακα</vt:lpstr>
      <vt:lpstr>Υπολογισμός Ιακωβιανού Πίνακα</vt:lpstr>
      <vt:lpstr>Ιδιότητες πρισματικών &amp; στροφικών αρθρώσεων</vt:lpstr>
      <vt:lpstr>Υπολογισμός του τμήματος του Ιακ. πίνακα που αντιστοιχεί στις γωνιακές ταχύτητες</vt:lpstr>
      <vt:lpstr>Υπολογισμός του τμήματος του Ιακ. πίνακα που αντιστοιχεί στις ταχύτητες μετατόπισης</vt:lpstr>
      <vt:lpstr>Υπολογισμός του τμήματος του Ιακ. πίνακα που αντιστοιχεί στις ταχύτητες μετατόπισης</vt:lpstr>
      <vt:lpstr>Υπολογισμός του συνολικού Ιακ. πίνακα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Ηλίας Ξυδιάς</cp:lastModifiedBy>
  <cp:revision>156</cp:revision>
  <dcterms:created xsi:type="dcterms:W3CDTF">2012-09-06T09:03:05Z</dcterms:created>
  <dcterms:modified xsi:type="dcterms:W3CDTF">2015-12-04T09:32:25Z</dcterms:modified>
</cp:coreProperties>
</file>