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3" r:id="rId2"/>
    <p:sldMasterId id="2147483745" r:id="rId3"/>
  </p:sldMasterIdLst>
  <p:notesMasterIdLst>
    <p:notesMasterId r:id="rId63"/>
  </p:notesMasterIdLst>
  <p:sldIdLst>
    <p:sldId id="504" r:id="rId4"/>
    <p:sldId id="505" r:id="rId5"/>
    <p:sldId id="506" r:id="rId6"/>
    <p:sldId id="357" r:id="rId7"/>
    <p:sldId id="358" r:id="rId8"/>
    <p:sldId id="304" r:id="rId9"/>
    <p:sldId id="258" r:id="rId10"/>
    <p:sldId id="503" r:id="rId11"/>
    <p:sldId id="312" r:id="rId12"/>
    <p:sldId id="376" r:id="rId13"/>
    <p:sldId id="379" r:id="rId14"/>
    <p:sldId id="359" r:id="rId15"/>
    <p:sldId id="313" r:id="rId16"/>
    <p:sldId id="308" r:id="rId17"/>
    <p:sldId id="273" r:id="rId18"/>
    <p:sldId id="274" r:id="rId19"/>
    <p:sldId id="302" r:id="rId20"/>
    <p:sldId id="360" r:id="rId21"/>
    <p:sldId id="338" r:id="rId22"/>
    <p:sldId id="344" r:id="rId23"/>
    <p:sldId id="341" r:id="rId24"/>
    <p:sldId id="342" r:id="rId25"/>
    <p:sldId id="343" r:id="rId26"/>
    <p:sldId id="405" r:id="rId27"/>
    <p:sldId id="407" r:id="rId28"/>
    <p:sldId id="408" r:id="rId29"/>
    <p:sldId id="411" r:id="rId30"/>
    <p:sldId id="412" r:id="rId31"/>
    <p:sldId id="382" r:id="rId32"/>
    <p:sldId id="383" r:id="rId33"/>
    <p:sldId id="384" r:id="rId34"/>
    <p:sldId id="476" r:id="rId35"/>
    <p:sldId id="386" r:id="rId36"/>
    <p:sldId id="482" r:id="rId37"/>
    <p:sldId id="387" r:id="rId38"/>
    <p:sldId id="388" r:id="rId39"/>
    <p:sldId id="381" r:id="rId40"/>
    <p:sldId id="444" r:id="rId41"/>
    <p:sldId id="392" r:id="rId42"/>
    <p:sldId id="483" r:id="rId43"/>
    <p:sldId id="484" r:id="rId44"/>
    <p:sldId id="486" r:id="rId45"/>
    <p:sldId id="485" r:id="rId46"/>
    <p:sldId id="393" r:id="rId47"/>
    <p:sldId id="395" r:id="rId48"/>
    <p:sldId id="445" r:id="rId49"/>
    <p:sldId id="477" r:id="rId50"/>
    <p:sldId id="478" r:id="rId51"/>
    <p:sldId id="489" r:id="rId52"/>
    <p:sldId id="479" r:id="rId53"/>
    <p:sldId id="490" r:id="rId54"/>
    <p:sldId id="487" r:id="rId55"/>
    <p:sldId id="491" r:id="rId56"/>
    <p:sldId id="480" r:id="rId57"/>
    <p:sldId id="492" r:id="rId58"/>
    <p:sldId id="481" r:id="rId59"/>
    <p:sldId id="488" r:id="rId60"/>
    <p:sldId id="493" r:id="rId61"/>
    <p:sldId id="400"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6600"/>
    <a:srgbClr val="FF0000"/>
    <a:srgbClr val="D60093"/>
    <a:srgbClr val="CC0066"/>
    <a:srgbClr val="FFFF00"/>
    <a:srgbClr val="6699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varScale="1">
        <p:scale>
          <a:sx n="117" d="100"/>
          <a:sy n="117" d="100"/>
        </p:scale>
        <p:origin x="-1464" y="-102"/>
      </p:cViewPr>
      <p:guideLst>
        <p:guide orient="horz" pos="1008"/>
        <p:guide pos="4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6AD5625-A566-4CCB-A53A-516CE34CCAAA}" type="slidenum">
              <a:rPr lang="en-US"/>
              <a:pPr>
                <a:defRPr/>
              </a:pPr>
              <a:t>‹#›</a:t>
            </a:fld>
            <a:endParaRPr lang="en-US"/>
          </a:p>
        </p:txBody>
      </p:sp>
    </p:spTree>
    <p:extLst>
      <p:ext uri="{BB962C8B-B14F-4D97-AF65-F5344CB8AC3E}">
        <p14:creationId xmlns:p14="http://schemas.microsoft.com/office/powerpoint/2010/main" val="3999655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D7E8AB-54B7-4B4B-8A68-3F4EDD44A7C8}" type="slidenum">
              <a:rPr lang="el-GR">
                <a:solidFill>
                  <a:prstClr val="black"/>
                </a:solidFill>
                <a:cs typeface="Arial" charset="0"/>
              </a:rPr>
              <a:pPr>
                <a:defRPr/>
              </a:pPr>
              <a:t>1</a:t>
            </a:fld>
            <a:endParaRPr lang="el-GR">
              <a:solidFill>
                <a:prstClr val="black"/>
              </a:solidFill>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E26EAA-23B9-4D40-A7F0-C94D52A49BA6}" type="slidenum">
              <a:rPr lang="el-GR">
                <a:solidFill>
                  <a:prstClr val="black"/>
                </a:solidFill>
                <a:cs typeface="Arial" charset="0"/>
              </a:rPr>
              <a:pPr>
                <a:defRPr/>
              </a:pPr>
              <a:t>2</a:t>
            </a:fld>
            <a:endParaRPr lang="el-GR">
              <a:solidFill>
                <a:prstClr val="black"/>
              </a:solidFill>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E21D40-69A3-4BE8-A097-6F80CE983272}" type="slidenum">
              <a:rPr lang="el-GR">
                <a:solidFill>
                  <a:prstClr val="black"/>
                </a:solidFill>
                <a:cs typeface="Arial" charset="0"/>
              </a:rPr>
              <a:pPr>
                <a:defRPr/>
              </a:pPr>
              <a:t>3</a:t>
            </a:fld>
            <a:endParaRPr lang="el-GR">
              <a:solidFill>
                <a:prstClr val="black"/>
              </a:solidFill>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E5458E4-CA82-4C0D-90B5-8C66129F2972}" type="slidenum">
              <a:rPr lang="en-US" smtClean="0"/>
              <a:pPr/>
              <a:t>19</a:t>
            </a:fld>
            <a:endParaRPr lang="en-US" smtClean="0"/>
          </a:p>
        </p:txBody>
      </p:sp>
      <p:sp>
        <p:nvSpPr>
          <p:cNvPr id="75779"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75780" name="Rectangle 3"/>
          <p:cNvSpPr>
            <a:spLocks noGrp="1" noChangeArrowheads="1"/>
          </p:cNvSpPr>
          <p:nvPr>
            <p:ph type="body" idx="1"/>
          </p:nvPr>
        </p:nvSpPr>
        <p:spPr>
          <a:xfrm>
            <a:off x="914400" y="4341813"/>
            <a:ext cx="5029200" cy="4116387"/>
          </a:xfrm>
          <a:noFill/>
          <a:ln/>
        </p:spPr>
        <p:txBody>
          <a:bodyPr lIns="92075" tIns="46038" rIns="92075" bIns="46038"/>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2DED9A7-72C1-4A02-92FD-3698DFC381DC}" type="slidenum">
              <a:rPr lang="en-US" smtClean="0"/>
              <a:pPr/>
              <a:t>20</a:t>
            </a:fld>
            <a:endParaRPr lang="en-US" smtClean="0"/>
          </a:p>
        </p:txBody>
      </p:sp>
      <p:sp>
        <p:nvSpPr>
          <p:cNvPr id="76803"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76804" name="Rectangle 3"/>
          <p:cNvSpPr>
            <a:spLocks noGrp="1" noChangeArrowheads="1"/>
          </p:cNvSpPr>
          <p:nvPr>
            <p:ph type="body" idx="1"/>
          </p:nvPr>
        </p:nvSpPr>
        <p:spPr>
          <a:xfrm>
            <a:off x="914400" y="4341813"/>
            <a:ext cx="5029200" cy="4116387"/>
          </a:xfrm>
          <a:noFill/>
          <a:ln/>
        </p:spPr>
        <p:txBody>
          <a:bodyPr lIns="92075" tIns="46038" rIns="92075" bIns="46038"/>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pPr>
              <a:defRPr/>
            </a:pPr>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0783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50033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44581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6466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18013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24548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83081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9300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6193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94390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74497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4142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8770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77858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02536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0093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42819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1878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46595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64673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82828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5381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pPr>
              <a:defRPr/>
            </a:pPr>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pPr>
              <a:defRPr/>
            </a:pPr>
            <a:endParaRPr lang="en-US"/>
          </a:p>
        </p:txBody>
      </p:sp>
      <p:sp>
        <p:nvSpPr>
          <p:cNvPr id="8" name="7 - Θέση υποσέλιδου"/>
          <p:cNvSpPr>
            <a:spLocks noGrp="1"/>
          </p:cNvSpPr>
          <p:nvPr>
            <p:ph type="ftr" sz="quarter" idx="11"/>
          </p:nvPr>
        </p:nvSpPr>
        <p:spPr/>
        <p:txBody>
          <a:bodyPr/>
          <a:lstStyle/>
          <a:p>
            <a:pPr>
              <a:defRPr/>
            </a:pPr>
            <a:endParaRPr lang="en-US"/>
          </a:p>
        </p:txBody>
      </p:sp>
      <p:sp>
        <p:nvSpPr>
          <p:cNvPr id="9" name="8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pPr>
              <a:defRPr/>
            </a:pPr>
            <a:endParaRPr lang="en-US"/>
          </a:p>
        </p:txBody>
      </p:sp>
      <p:sp>
        <p:nvSpPr>
          <p:cNvPr id="4" name="3 - Θέση υποσέλιδου"/>
          <p:cNvSpPr>
            <a:spLocks noGrp="1"/>
          </p:cNvSpPr>
          <p:nvPr>
            <p:ph type="ftr" sz="quarter" idx="11"/>
          </p:nvPr>
        </p:nvSpPr>
        <p:spPr/>
        <p:txBody>
          <a:bodyPr/>
          <a:lstStyle/>
          <a:p>
            <a:pPr>
              <a:defRPr/>
            </a:pPr>
            <a:endParaRPr lang="en-US"/>
          </a:p>
        </p:txBody>
      </p:sp>
      <p:sp>
        <p:nvSpPr>
          <p:cNvPr id="5" name="4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n-US"/>
          </a:p>
        </p:txBody>
      </p:sp>
      <p:sp>
        <p:nvSpPr>
          <p:cNvPr id="3" name="2 - Θέση υποσέλιδου"/>
          <p:cNvSpPr>
            <a:spLocks noGrp="1"/>
          </p:cNvSpPr>
          <p:nvPr>
            <p:ph type="ftr" sz="quarter" idx="11"/>
          </p:nvPr>
        </p:nvSpPr>
        <p:spPr/>
        <p:txBody>
          <a:bodyPr/>
          <a:lstStyle/>
          <a:p>
            <a:pPr>
              <a:defRPr/>
            </a:pPr>
            <a:endParaRPr lang="en-US"/>
          </a:p>
        </p:txBody>
      </p:sp>
      <p:sp>
        <p:nvSpPr>
          <p:cNvPr id="4" name="3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pPr>
              <a:defRPr/>
            </a:pPr>
            <a:fld id="{8250E49F-6000-4720-9B77-55A3BDBFC2AE}" type="slidenum">
              <a:rPr lang="en-US" smtClean="0"/>
              <a:pPr>
                <a:defRPr/>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50E49F-6000-4720-9B77-55A3BDBFC2A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5" autoUpdateAnimBg="0"/>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BF60F4D-9EB5-4B20-99E3-2BD7FFD6B206}" type="datetimeFigureOut">
              <a:rPr lang="el-GR" smtClean="0">
                <a:solidFill>
                  <a:prstClr val="black">
                    <a:tint val="75000"/>
                  </a:prstClr>
                </a:solidFill>
                <a:latin typeface="Calibri"/>
              </a:rPr>
              <a:pPr fontAlgn="auto">
                <a:spcBef>
                  <a:spcPts val="0"/>
                </a:spcBef>
                <a:spcAft>
                  <a:spcPts val="0"/>
                </a:spcAft>
              </a:pPr>
              <a:t>27/11/2015</a:t>
            </a:fld>
            <a:endParaRPr lang="el-G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E65556-15B9-4650-A57A-8A49D8D02E1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32503711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A79D2EB-09E2-4AFE-8EC9-646B6C8C83D0}" type="datetimeFigureOut">
              <a:rPr lang="el-GR" smtClean="0">
                <a:solidFill>
                  <a:prstClr val="black">
                    <a:tint val="75000"/>
                  </a:prstClr>
                </a:solidFill>
                <a:latin typeface="Calibri"/>
              </a:rPr>
              <a:pPr fontAlgn="auto">
                <a:spcBef>
                  <a:spcPts val="0"/>
                </a:spcBef>
                <a:spcAft>
                  <a:spcPts val="0"/>
                </a:spcAft>
              </a:pPr>
              <a:t>27/11/2015</a:t>
            </a:fld>
            <a:endParaRPr lang="el-GR">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4047FE6-02FE-40EE-B749-06CF4CF2C2F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122255003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package" Target="../embeddings/Microsoft_Word_Document2.doc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package" Target="../embeddings/Microsoft_Excel_Worksheet3.xls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normAutofit/>
          </a:bodyPr>
          <a:lstStyle/>
          <a:p>
            <a:r>
              <a:rPr lang="el-GR" sz="3200" b="1" dirty="0" smtClean="0">
                <a:latin typeface="Arial" charset="0"/>
              </a:rPr>
              <a:t>Ναυτιλιακή Χρηματοοικονομική</a:t>
            </a:r>
            <a:endParaRPr lang="el-GR" sz="3200" b="1" dirty="0">
              <a:latin typeface="Arial" charset="0"/>
            </a:endParaRPr>
          </a:p>
        </p:txBody>
      </p:sp>
      <p:sp>
        <p:nvSpPr>
          <p:cNvPr id="14338" name="Υπότιτλος 2"/>
          <p:cNvSpPr>
            <a:spLocks noGrp="1"/>
          </p:cNvSpPr>
          <p:nvPr>
            <p:ph type="subTitle" idx="1"/>
          </p:nvPr>
        </p:nvSpPr>
        <p:spPr>
          <a:xfrm>
            <a:off x="684213" y="3284983"/>
            <a:ext cx="7848600" cy="1728341"/>
          </a:xfrm>
        </p:spPr>
        <p:txBody>
          <a:bodyPr/>
          <a:lstStyle/>
          <a:p>
            <a:pPr>
              <a:lnSpc>
                <a:spcPct val="80000"/>
              </a:lnSpc>
            </a:pPr>
            <a:r>
              <a:rPr lang="el-GR" sz="2800" b="1" dirty="0">
                <a:solidFill>
                  <a:schemeClr val="tx1"/>
                </a:solidFill>
              </a:rPr>
              <a:t>Ενότητα </a:t>
            </a:r>
            <a:r>
              <a:rPr lang="en-US" sz="2800" b="1" dirty="0" smtClean="0">
                <a:solidFill>
                  <a:schemeClr val="tx1"/>
                </a:solidFill>
              </a:rPr>
              <a:t>3</a:t>
            </a:r>
            <a:r>
              <a:rPr lang="el-GR" sz="2800" b="1" dirty="0" smtClean="0">
                <a:solidFill>
                  <a:schemeClr val="tx1"/>
                </a:solidFill>
              </a:rPr>
              <a:t>:</a:t>
            </a:r>
            <a:r>
              <a:rPr lang="en-US" sz="2000" smtClean="0"/>
              <a:t> </a:t>
            </a:r>
            <a:r>
              <a:rPr lang="en-US" sz="2800" smtClean="0">
                <a:solidFill>
                  <a:schemeClr val="tx1"/>
                </a:solidFill>
                <a:latin typeface="Arial" charset="0"/>
              </a:rPr>
              <a:t>INITIAL </a:t>
            </a:r>
            <a:r>
              <a:rPr lang="en-US" sz="2800" dirty="0">
                <a:solidFill>
                  <a:schemeClr val="tx1"/>
                </a:solidFill>
                <a:latin typeface="Arial" charset="0"/>
              </a:rPr>
              <a:t>PUBLIC OFFERINGS IN SHIPPING</a:t>
            </a:r>
            <a:endParaRPr lang="el-GR" sz="2800" dirty="0">
              <a:solidFill>
                <a:schemeClr val="tx1"/>
              </a:solidFill>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967882" cy="646331"/>
          </a:xfrm>
          <a:prstGeom prst="rect">
            <a:avLst/>
          </a:prstGeom>
          <a:noFill/>
          <a:ln w="9525">
            <a:noFill/>
            <a:miter lim="800000"/>
            <a:headEnd/>
            <a:tailEnd/>
          </a:ln>
        </p:spPr>
        <p:txBody>
          <a:bodyPr wrap="square">
            <a:spAutoFit/>
          </a:bodyPr>
          <a:lstStyle/>
          <a:p>
            <a:pPr algn="ctr" fontAlgn="auto">
              <a:spcBef>
                <a:spcPts val="0"/>
              </a:spcBef>
              <a:spcAft>
                <a:spcPts val="0"/>
              </a:spcAft>
            </a:pPr>
            <a:r>
              <a:rPr lang="el-GR" sz="1800" b="1" i="1" dirty="0" smtClean="0">
                <a:solidFill>
                  <a:prstClr val="black"/>
                </a:solidFill>
                <a:latin typeface="Calibri"/>
              </a:rPr>
              <a:t>Θεόδωρος Συριόπουλος</a:t>
            </a:r>
            <a:endParaRPr lang="el-GR" sz="1800" b="1" i="1" dirty="0">
              <a:solidFill>
                <a:prstClr val="black"/>
              </a:solidFill>
              <a:latin typeface="Calibri"/>
            </a:endParaRPr>
          </a:p>
          <a:p>
            <a:pPr algn="ctr" fontAlgn="auto">
              <a:spcBef>
                <a:spcPts val="0"/>
              </a:spcBef>
              <a:spcAft>
                <a:spcPts val="0"/>
              </a:spcAft>
            </a:pPr>
            <a:r>
              <a:rPr lang="el-GR" sz="1800" b="1" i="1" dirty="0" smtClean="0">
                <a:solidFill>
                  <a:prstClr val="black"/>
                </a:solidFill>
                <a:latin typeface="Calibri"/>
              </a:rPr>
              <a:t>Τμήμα </a:t>
            </a:r>
            <a:r>
              <a:rPr lang="el-GR" sz="1800" b="1" i="1" dirty="0">
                <a:solidFill>
                  <a:prstClr val="black"/>
                </a:solidFill>
                <a:latin typeface="Calibri"/>
              </a:rPr>
              <a:t>Ναυτιλίας και Επιχειρηματικών Υπηρεσιών</a:t>
            </a:r>
          </a:p>
        </p:txBody>
      </p:sp>
    </p:spTree>
    <p:extLst>
      <p:ext uri="{BB962C8B-B14F-4D97-AF65-F5344CB8AC3E}">
        <p14:creationId xmlns:p14="http://schemas.microsoft.com/office/powerpoint/2010/main" val="1847840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57158" y="1142984"/>
          <a:ext cx="8318892" cy="5532460"/>
        </p:xfrm>
        <a:graphic>
          <a:graphicData uri="http://schemas.openxmlformats.org/presentationml/2006/ole">
            <mc:AlternateContent xmlns:mc="http://schemas.openxmlformats.org/markup-compatibility/2006">
              <mc:Choice xmlns:v="urn:schemas-microsoft-com:vml" Requires="v">
                <p:oleObj spid="_x0000_s86019" name="Document" r:id="rId4" imgW="7163655" imgH="4780492" progId="Word.Document.12">
                  <p:embed/>
                </p:oleObj>
              </mc:Choice>
              <mc:Fallback>
                <p:oleObj name="Document" r:id="rId4" imgW="7163655" imgH="4780492"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1142984"/>
                        <a:ext cx="8318892" cy="553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2 - Ορθογώνιο"/>
          <p:cNvSpPr/>
          <p:nvPr/>
        </p:nvSpPr>
        <p:spPr>
          <a:xfrm>
            <a:off x="928662" y="571480"/>
            <a:ext cx="5786478" cy="1000274"/>
          </a:xfrm>
          <a:prstGeom prst="rect">
            <a:avLst/>
          </a:prstGeom>
        </p:spPr>
        <p:txBody>
          <a:bodyPr wrap="square">
            <a:spAutoFit/>
          </a:bodyPr>
          <a:lstStyle/>
          <a:p>
            <a:r>
              <a:rPr lang="en-US" sz="1600" b="1" dirty="0" smtClean="0">
                <a:solidFill>
                  <a:srgbClr val="0070C0"/>
                </a:solidFill>
                <a:latin typeface="Arial" pitchFamily="34" charset="0"/>
                <a:ea typeface="+mj-ea"/>
                <a:cs typeface="Arial" pitchFamily="34" charset="0"/>
              </a:rPr>
              <a:t>Case Study in Shipping:</a:t>
            </a:r>
          </a:p>
          <a:p>
            <a:endParaRPr lang="en-US" sz="800" b="1" dirty="0" smtClean="0">
              <a:solidFill>
                <a:schemeClr val="accent2">
                  <a:lumMod val="75000"/>
                </a:schemeClr>
              </a:solidFill>
              <a:latin typeface="Arial" pitchFamily="34" charset="0"/>
              <a:ea typeface="+mj-ea"/>
              <a:cs typeface="Arial" pitchFamily="34" charset="0"/>
            </a:endParaRPr>
          </a:p>
          <a:p>
            <a:r>
              <a:rPr lang="en-US" sz="1100" dirty="0" smtClean="0">
                <a:latin typeface="Arial" pitchFamily="34" charset="0"/>
                <a:cs typeface="Arial" pitchFamily="34" charset="0"/>
              </a:rPr>
              <a:t>extremely high debt/equity ratios for most shipping firms, albeit at diverging levels;</a:t>
            </a:r>
          </a:p>
          <a:p>
            <a:r>
              <a:rPr lang="en-US" sz="1100" dirty="0" smtClean="0">
                <a:latin typeface="Arial" pitchFamily="34" charset="0"/>
                <a:cs typeface="Arial" pitchFamily="34" charset="0"/>
              </a:rPr>
              <a:t>this holds irrespective of corresponding market segment; </a:t>
            </a:r>
            <a:br>
              <a:rPr lang="en-US" sz="1100" dirty="0" smtClean="0">
                <a:latin typeface="Arial" pitchFamily="34" charset="0"/>
                <a:cs typeface="Arial" pitchFamily="34" charset="0"/>
              </a:rPr>
            </a:br>
            <a:r>
              <a:rPr lang="en-US" sz="1100" dirty="0" smtClean="0">
                <a:latin typeface="Arial" pitchFamily="34" charset="0"/>
                <a:cs typeface="Arial" pitchFamily="34" charset="0"/>
              </a:rPr>
              <a:t>supports the view that shipping finance is heavily dependent on debt funding over time </a:t>
            </a:r>
            <a:endParaRPr lang="en-US" sz="1100" dirty="0"/>
          </a:p>
        </p:txBody>
      </p:sp>
      <p:sp>
        <p:nvSpPr>
          <p:cNvPr id="4" name="3 - Έλλειψη"/>
          <p:cNvSpPr/>
          <p:nvPr/>
        </p:nvSpPr>
        <p:spPr>
          <a:xfrm>
            <a:off x="6500826" y="3643314"/>
            <a:ext cx="571504" cy="214314"/>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 Έλλειψη"/>
          <p:cNvSpPr/>
          <p:nvPr/>
        </p:nvSpPr>
        <p:spPr>
          <a:xfrm>
            <a:off x="6500826" y="5072074"/>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 Έλλειψη"/>
          <p:cNvSpPr/>
          <p:nvPr/>
        </p:nvSpPr>
        <p:spPr>
          <a:xfrm>
            <a:off x="8072462" y="2500306"/>
            <a:ext cx="571504" cy="214314"/>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 Έλλειψη"/>
          <p:cNvSpPr/>
          <p:nvPr/>
        </p:nvSpPr>
        <p:spPr>
          <a:xfrm>
            <a:off x="8072462" y="271462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 Έλλειψη"/>
          <p:cNvSpPr/>
          <p:nvPr/>
        </p:nvSpPr>
        <p:spPr>
          <a:xfrm>
            <a:off x="4857752" y="485776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 Έλλειψη"/>
          <p:cNvSpPr/>
          <p:nvPr/>
        </p:nvSpPr>
        <p:spPr>
          <a:xfrm>
            <a:off x="4929190" y="3929066"/>
            <a:ext cx="571504" cy="214314"/>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p:nvPr/>
        </p:nvPicPr>
        <p:blipFill>
          <a:blip r:embed="rId2" cstate="print"/>
          <a:srcRect/>
          <a:stretch>
            <a:fillRect/>
          </a:stretch>
        </p:blipFill>
        <p:spPr bwMode="auto">
          <a:xfrm>
            <a:off x="428596" y="214290"/>
            <a:ext cx="8501122" cy="6500858"/>
          </a:xfrm>
          <a:prstGeom prst="rect">
            <a:avLst/>
          </a:prstGeom>
          <a:noFill/>
          <a:ln w="9525">
            <a:noFill/>
            <a:miter lim="800000"/>
            <a:headEnd/>
            <a:tailEnd/>
          </a:ln>
        </p:spPr>
      </p:pic>
      <p:sp>
        <p:nvSpPr>
          <p:cNvPr id="3" name="2 - Έλλειψη"/>
          <p:cNvSpPr/>
          <p:nvPr/>
        </p:nvSpPr>
        <p:spPr>
          <a:xfrm rot="1080402">
            <a:off x="7149246" y="838856"/>
            <a:ext cx="1061563" cy="31825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 Έλλειψη"/>
          <p:cNvSpPr/>
          <p:nvPr/>
        </p:nvSpPr>
        <p:spPr>
          <a:xfrm rot="21400853">
            <a:off x="7908029" y="3291624"/>
            <a:ext cx="766828" cy="1938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1"/>
          <p:cNvSpPr>
            <a:spLocks noGrp="1" noChangeArrowheads="1"/>
          </p:cNvSpPr>
          <p:nvPr>
            <p:ph type="sldNum" sz="quarter" idx="12"/>
          </p:nvPr>
        </p:nvSpPr>
        <p:spPr>
          <a:solidFill>
            <a:srgbClr val="003366"/>
          </a:solidFill>
        </p:spPr>
        <p:txBody>
          <a:bodyPr/>
          <a:lstStyle/>
          <a:p>
            <a:fld id="{CBC830F4-08C1-4436-8736-54CA91FD5248}" type="slidenum">
              <a:rPr lang="en-US" sz="2000" smtClean="0">
                <a:solidFill>
                  <a:schemeClr val="bg1"/>
                </a:solidFill>
              </a:rPr>
              <a:pPr/>
              <a:t>12</a:t>
            </a:fld>
            <a:endParaRPr lang="en-US" sz="2000" smtClean="0">
              <a:solidFill>
                <a:schemeClr val="bg1"/>
              </a:solidFill>
            </a:endParaRPr>
          </a:p>
        </p:txBody>
      </p:sp>
      <p:pic>
        <p:nvPicPr>
          <p:cNvPr id="6147" name="Picture 5"/>
          <p:cNvPicPr>
            <a:picLocks noChangeAspect="1" noChangeArrowheads="1"/>
          </p:cNvPicPr>
          <p:nvPr/>
        </p:nvPicPr>
        <p:blipFill>
          <a:blip r:embed="rId2" cstate="print"/>
          <a:srcRect/>
          <a:stretch>
            <a:fillRect/>
          </a:stretch>
        </p:blipFill>
        <p:spPr bwMode="auto">
          <a:xfrm>
            <a:off x="4716463" y="0"/>
            <a:ext cx="4427537" cy="2714625"/>
          </a:xfrm>
          <a:prstGeom prst="rect">
            <a:avLst/>
          </a:prstGeom>
          <a:noFill/>
          <a:ln w="9525">
            <a:noFill/>
            <a:miter lim="800000"/>
            <a:headEnd/>
            <a:tailEnd/>
          </a:ln>
        </p:spPr>
      </p:pic>
      <p:pic>
        <p:nvPicPr>
          <p:cNvPr id="6148" name="Picture 6"/>
          <p:cNvPicPr>
            <a:picLocks noChangeAspect="1" noChangeArrowheads="1"/>
          </p:cNvPicPr>
          <p:nvPr/>
        </p:nvPicPr>
        <p:blipFill>
          <a:blip r:embed="rId3" cstate="print"/>
          <a:srcRect/>
          <a:stretch>
            <a:fillRect/>
          </a:stretch>
        </p:blipFill>
        <p:spPr bwMode="auto">
          <a:xfrm>
            <a:off x="0" y="0"/>
            <a:ext cx="4484688" cy="2714625"/>
          </a:xfrm>
          <a:prstGeom prst="rect">
            <a:avLst/>
          </a:prstGeom>
          <a:noFill/>
          <a:ln w="9525">
            <a:noFill/>
            <a:miter lim="800000"/>
            <a:headEnd/>
            <a:tailEnd/>
          </a:ln>
        </p:spPr>
      </p:pic>
      <p:pic>
        <p:nvPicPr>
          <p:cNvPr id="6149" name="Picture 7"/>
          <p:cNvPicPr>
            <a:picLocks noChangeAspect="1" noChangeArrowheads="1"/>
          </p:cNvPicPr>
          <p:nvPr/>
        </p:nvPicPr>
        <p:blipFill>
          <a:blip r:embed="rId4" cstate="print"/>
          <a:srcRect/>
          <a:stretch>
            <a:fillRect/>
          </a:stretch>
        </p:blipFill>
        <p:spPr bwMode="auto">
          <a:xfrm>
            <a:off x="4746625" y="4281488"/>
            <a:ext cx="4397375" cy="2576512"/>
          </a:xfrm>
          <a:prstGeom prst="rect">
            <a:avLst/>
          </a:prstGeom>
          <a:noFill/>
          <a:ln w="9525">
            <a:noFill/>
            <a:miter lim="800000"/>
            <a:headEnd/>
            <a:tailEnd/>
          </a:ln>
        </p:spPr>
      </p:pic>
      <p:pic>
        <p:nvPicPr>
          <p:cNvPr id="6150" name="Picture 8"/>
          <p:cNvPicPr>
            <a:picLocks noChangeAspect="1" noChangeArrowheads="1"/>
          </p:cNvPicPr>
          <p:nvPr/>
        </p:nvPicPr>
        <p:blipFill>
          <a:blip r:embed="rId5" cstate="print"/>
          <a:srcRect/>
          <a:stretch>
            <a:fillRect/>
          </a:stretch>
        </p:blipFill>
        <p:spPr bwMode="auto">
          <a:xfrm>
            <a:off x="0" y="4295775"/>
            <a:ext cx="4513263" cy="2562225"/>
          </a:xfrm>
          <a:prstGeom prst="rect">
            <a:avLst/>
          </a:prstGeom>
          <a:noFill/>
          <a:ln w="9525">
            <a:noFill/>
            <a:miter lim="800000"/>
            <a:headEnd/>
            <a:tailEnd/>
          </a:ln>
        </p:spPr>
      </p:pic>
      <p:sp>
        <p:nvSpPr>
          <p:cNvPr id="8" name="Rectangle 3"/>
          <p:cNvSpPr txBox="1">
            <a:spLocks noChangeArrowheads="1"/>
          </p:cNvSpPr>
          <p:nvPr/>
        </p:nvSpPr>
        <p:spPr bwMode="auto">
          <a:xfrm>
            <a:off x="1071563" y="3143247"/>
            <a:ext cx="7858125" cy="714377"/>
          </a:xfrm>
          <a:prstGeom prst="rect">
            <a:avLst/>
          </a:prstGeom>
          <a:noFill/>
          <a:ln w="9525">
            <a:noFill/>
            <a:miter lim="800000"/>
            <a:headEnd/>
            <a:tailEnd/>
          </a:ln>
        </p:spPr>
        <p:txBody>
          <a:bodyPr/>
          <a:lstStyle/>
          <a:p>
            <a:pPr>
              <a:spcBef>
                <a:spcPct val="20000"/>
              </a:spcBef>
              <a:buClr>
                <a:schemeClr val="folHlink"/>
              </a:buClr>
              <a:buSzPct val="75000"/>
              <a:buFont typeface="Wingdings" pitchFamily="2" charset="2"/>
              <a:buNone/>
              <a:defRPr/>
            </a:pPr>
            <a:r>
              <a:rPr lang="en-CA" sz="2800" b="1" dirty="0" smtClean="0">
                <a:solidFill>
                  <a:srgbClr val="0070C0"/>
                </a:solidFill>
                <a:latin typeface="+mn-lt"/>
                <a:cs typeface="Times New Roman" pitchFamily="18" charset="0"/>
              </a:rPr>
              <a:t>How </a:t>
            </a:r>
            <a:r>
              <a:rPr lang="en-CA" sz="2800" b="1" dirty="0">
                <a:solidFill>
                  <a:srgbClr val="0070C0"/>
                </a:solidFill>
                <a:latin typeface="+mn-lt"/>
                <a:cs typeface="Times New Roman" pitchFamily="18" charset="0"/>
              </a:rPr>
              <a:t>firms issue </a:t>
            </a:r>
            <a:r>
              <a:rPr lang="en-CA" sz="2800" b="1" dirty="0" smtClean="0">
                <a:solidFill>
                  <a:srgbClr val="0070C0"/>
                </a:solidFill>
                <a:latin typeface="+mn-lt"/>
                <a:cs typeface="Times New Roman" pitchFamily="18" charset="0"/>
              </a:rPr>
              <a:t>Securities</a:t>
            </a:r>
            <a:endParaRPr lang="en-US" sz="2800" kern="0" dirty="0">
              <a:solidFill>
                <a:schemeClr val="hlink"/>
              </a:solidFill>
              <a:latin typeface="+mn-lt"/>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762000" y="838200"/>
            <a:ext cx="8162925" cy="762000"/>
          </a:xfrm>
        </p:spPr>
        <p:txBody>
          <a:bodyPr/>
          <a:lstStyle/>
          <a:p>
            <a:pPr eaLnBrk="1" hangingPunct="1"/>
            <a:r>
              <a:rPr lang="en-CA" sz="2400" b="1" smtClean="0">
                <a:cs typeface="Times New Roman" pitchFamily="18" charset="0"/>
              </a:rPr>
              <a:t>How firms issue Securities</a:t>
            </a:r>
            <a:r>
              <a:rPr lang="en-US" smtClean="0"/>
              <a:t> </a:t>
            </a:r>
          </a:p>
        </p:txBody>
      </p:sp>
      <p:sp>
        <p:nvSpPr>
          <p:cNvPr id="31748" name="Rectangle 3"/>
          <p:cNvSpPr>
            <a:spLocks noGrp="1" noChangeArrowheads="1"/>
          </p:cNvSpPr>
          <p:nvPr>
            <p:ph idx="1"/>
          </p:nvPr>
        </p:nvSpPr>
        <p:spPr>
          <a:xfrm>
            <a:off x="762000" y="2349500"/>
            <a:ext cx="8110538" cy="3384550"/>
          </a:xfrm>
        </p:spPr>
        <p:txBody>
          <a:bodyPr/>
          <a:lstStyle/>
          <a:p>
            <a:pPr eaLnBrk="1" hangingPunct="1">
              <a:lnSpc>
                <a:spcPct val="90000"/>
              </a:lnSpc>
            </a:pPr>
            <a:r>
              <a:rPr lang="en-US" sz="2000" smtClean="0">
                <a:cs typeface="Times New Roman" pitchFamily="18" charset="0"/>
              </a:rPr>
              <a:t>Firms can </a:t>
            </a:r>
            <a:r>
              <a:rPr lang="en-US" sz="2000" smtClean="0">
                <a:solidFill>
                  <a:srgbClr val="FF0000"/>
                </a:solidFill>
                <a:cs typeface="Times New Roman" pitchFamily="18" charset="0"/>
              </a:rPr>
              <a:t>sell </a:t>
            </a:r>
            <a:r>
              <a:rPr lang="en-US" sz="2000" smtClean="0">
                <a:cs typeface="Times New Roman" pitchFamily="18" charset="0"/>
              </a:rPr>
              <a:t>their </a:t>
            </a:r>
            <a:r>
              <a:rPr lang="en-US" sz="2000" smtClean="0">
                <a:solidFill>
                  <a:srgbClr val="FF0000"/>
                </a:solidFill>
                <a:cs typeface="Times New Roman" pitchFamily="18" charset="0"/>
              </a:rPr>
              <a:t>debt &amp; equity…</a:t>
            </a:r>
          </a:p>
          <a:p>
            <a:pPr eaLnBrk="1" hangingPunct="1">
              <a:lnSpc>
                <a:spcPct val="90000"/>
              </a:lnSpc>
              <a:buFont typeface="Wingdings" pitchFamily="2" charset="2"/>
              <a:buNone/>
            </a:pPr>
            <a:endParaRPr lang="en-US" sz="1200" smtClean="0">
              <a:cs typeface="Times New Roman" pitchFamily="18" charset="0"/>
            </a:endParaRPr>
          </a:p>
          <a:p>
            <a:pPr lvl="1" eaLnBrk="1" hangingPunct="1">
              <a:lnSpc>
                <a:spcPct val="90000"/>
              </a:lnSpc>
              <a:buFont typeface="Wingdings" pitchFamily="2" charset="2"/>
              <a:buNone/>
            </a:pPr>
            <a:r>
              <a:rPr lang="en-US" sz="2000" b="1" smtClean="0">
                <a:solidFill>
                  <a:schemeClr val="tx2"/>
                </a:solidFill>
                <a:cs typeface="Times New Roman" pitchFamily="18" charset="0"/>
                <a:sym typeface="Wingdings" pitchFamily="2" charset="2"/>
              </a:rPr>
              <a:t></a:t>
            </a:r>
            <a:r>
              <a:rPr lang="en-US" sz="2400" smtClean="0">
                <a:cs typeface="Times New Roman" pitchFamily="18" charset="0"/>
                <a:sym typeface="Wingdings" pitchFamily="2" charset="2"/>
              </a:rPr>
              <a:t> </a:t>
            </a:r>
            <a:r>
              <a:rPr lang="en-US" sz="2000" smtClean="0">
                <a:cs typeface="Times New Roman" pitchFamily="18" charset="0"/>
                <a:sym typeface="Wingdings" pitchFamily="2" charset="2"/>
              </a:rPr>
              <a:t>t</a:t>
            </a:r>
            <a:r>
              <a:rPr lang="en-US" sz="2000" smtClean="0">
                <a:cs typeface="Times New Roman" pitchFamily="18" charset="0"/>
              </a:rPr>
              <a:t>o the </a:t>
            </a:r>
            <a:r>
              <a:rPr lang="en-US" sz="2000" b="1" smtClean="0">
                <a:solidFill>
                  <a:schemeClr val="tx2"/>
                </a:solidFill>
                <a:cs typeface="Times New Roman" pitchFamily="18" charset="0"/>
              </a:rPr>
              <a:t>public</a:t>
            </a:r>
            <a:r>
              <a:rPr lang="en-US" sz="2000" smtClean="0">
                <a:cs typeface="Times New Roman" pitchFamily="18" charset="0"/>
              </a:rPr>
              <a:t> at large through a </a:t>
            </a:r>
            <a:r>
              <a:rPr lang="en-US" sz="2000" b="1" smtClean="0">
                <a:solidFill>
                  <a:srgbClr val="FF0000"/>
                </a:solidFill>
                <a:cs typeface="Times New Roman" pitchFamily="18" charset="0"/>
              </a:rPr>
              <a:t>public offering</a:t>
            </a:r>
          </a:p>
          <a:p>
            <a:pPr lvl="2" eaLnBrk="1" hangingPunct="1">
              <a:lnSpc>
                <a:spcPct val="90000"/>
              </a:lnSpc>
            </a:pPr>
            <a:r>
              <a:rPr lang="en-US" sz="2000" b="1" smtClean="0">
                <a:solidFill>
                  <a:schemeClr val="tx2"/>
                </a:solidFill>
                <a:cs typeface="Times New Roman" pitchFamily="18" charset="0"/>
              </a:rPr>
              <a:t>public offerings</a:t>
            </a:r>
            <a:r>
              <a:rPr lang="en-US" sz="2000" b="1" smtClean="0">
                <a:cs typeface="Times New Roman" pitchFamily="18" charset="0"/>
              </a:rPr>
              <a:t/>
            </a:r>
            <a:br>
              <a:rPr lang="en-US" sz="2000" b="1" smtClean="0">
                <a:cs typeface="Times New Roman" pitchFamily="18" charset="0"/>
              </a:rPr>
            </a:br>
            <a:r>
              <a:rPr lang="en-US" sz="1600" smtClean="0">
                <a:cs typeface="Times New Roman" pitchFamily="18" charset="0"/>
              </a:rPr>
              <a:t>when offering securities to the public, firms use the services of an </a:t>
            </a:r>
            <a:r>
              <a:rPr lang="en-US" sz="1600" b="1" smtClean="0">
                <a:solidFill>
                  <a:schemeClr val="tx2"/>
                </a:solidFill>
                <a:cs typeface="Times New Roman" pitchFamily="18" charset="0"/>
              </a:rPr>
              <a:t>investment bank</a:t>
            </a:r>
            <a:endParaRPr lang="en-US" sz="1600" smtClean="0">
              <a:solidFill>
                <a:schemeClr val="tx2"/>
              </a:solidFill>
              <a:cs typeface="Times New Roman" pitchFamily="18" charset="0"/>
            </a:endParaRPr>
          </a:p>
          <a:p>
            <a:pPr lvl="1" eaLnBrk="1" hangingPunct="1">
              <a:lnSpc>
                <a:spcPct val="90000"/>
              </a:lnSpc>
              <a:buFont typeface="Wingdings" pitchFamily="2" charset="2"/>
              <a:buNone/>
            </a:pPr>
            <a:endParaRPr lang="en-US" sz="1200" smtClean="0">
              <a:cs typeface="Times New Roman" pitchFamily="18" charset="0"/>
            </a:endParaRPr>
          </a:p>
          <a:p>
            <a:pPr lvl="1" eaLnBrk="1" hangingPunct="1">
              <a:lnSpc>
                <a:spcPct val="90000"/>
              </a:lnSpc>
              <a:buFont typeface="Wingdings" pitchFamily="2" charset="2"/>
              <a:buNone/>
            </a:pPr>
            <a:r>
              <a:rPr lang="en-US" sz="2000" smtClean="0">
                <a:solidFill>
                  <a:schemeClr val="tx2"/>
                </a:solidFill>
                <a:cs typeface="Times New Roman" pitchFamily="18" charset="0"/>
                <a:sym typeface="Wingdings" pitchFamily="2" charset="2"/>
              </a:rPr>
              <a:t></a:t>
            </a:r>
            <a:r>
              <a:rPr lang="en-US" sz="2400" smtClean="0">
                <a:cs typeface="Times New Roman" pitchFamily="18" charset="0"/>
                <a:sym typeface="Wingdings" pitchFamily="2" charset="2"/>
              </a:rPr>
              <a:t> </a:t>
            </a:r>
            <a:r>
              <a:rPr lang="en-US" sz="2000" smtClean="0">
                <a:cs typeface="Times New Roman" pitchFamily="18" charset="0"/>
              </a:rPr>
              <a:t>to </a:t>
            </a:r>
            <a:r>
              <a:rPr lang="en-US" sz="2000" b="1" smtClean="0">
                <a:solidFill>
                  <a:schemeClr val="tx2"/>
                </a:solidFill>
                <a:cs typeface="Times New Roman" pitchFamily="18" charset="0"/>
              </a:rPr>
              <a:t>qualified investors</a:t>
            </a:r>
            <a:r>
              <a:rPr lang="en-US" sz="2000" smtClean="0">
                <a:cs typeface="Times New Roman" pitchFamily="18" charset="0"/>
              </a:rPr>
              <a:t> through a </a:t>
            </a:r>
            <a:r>
              <a:rPr lang="en-US" sz="2000" smtClean="0">
                <a:solidFill>
                  <a:srgbClr val="FF0000"/>
                </a:solidFill>
                <a:cs typeface="Times New Roman" pitchFamily="18" charset="0"/>
              </a:rPr>
              <a:t>private placement</a:t>
            </a:r>
          </a:p>
          <a:p>
            <a:pPr lvl="2" eaLnBrk="1" hangingPunct="1">
              <a:lnSpc>
                <a:spcPct val="90000"/>
              </a:lnSpc>
            </a:pPr>
            <a:r>
              <a:rPr lang="en-US" sz="2000" smtClean="0">
                <a:cs typeface="Times New Roman" pitchFamily="18" charset="0"/>
              </a:rPr>
              <a:t>private placement does not have to be registered</a:t>
            </a:r>
          </a:p>
          <a:p>
            <a:pPr lvl="2" eaLnBrk="1" hangingPunct="1">
              <a:lnSpc>
                <a:spcPct val="90000"/>
              </a:lnSpc>
            </a:pPr>
            <a:r>
              <a:rPr lang="en-US" sz="2000" i="1" smtClean="0">
                <a:cs typeface="Times New Roman" pitchFamily="18" charset="0"/>
              </a:rPr>
              <a:t>drawback</a:t>
            </a:r>
            <a:r>
              <a:rPr lang="en-US" sz="2000" smtClean="0">
                <a:cs typeface="Times New Roman" pitchFamily="18" charset="0"/>
              </a:rPr>
              <a:t>: - absence of organized trading in</a:t>
            </a:r>
            <a:br>
              <a:rPr lang="en-US" sz="2000" smtClean="0">
                <a:cs typeface="Times New Roman" pitchFamily="18" charset="0"/>
              </a:rPr>
            </a:br>
            <a:r>
              <a:rPr lang="en-US" sz="2000" smtClean="0">
                <a:cs typeface="Times New Roman" pitchFamily="18" charset="0"/>
              </a:rPr>
              <a:t>privately placed securities</a:t>
            </a:r>
          </a:p>
        </p:txBody>
      </p:sp>
      <p:sp>
        <p:nvSpPr>
          <p:cNvPr id="6" name="Slide Number Placeholder 5"/>
          <p:cNvSpPr>
            <a:spLocks noGrp="1"/>
          </p:cNvSpPr>
          <p:nvPr>
            <p:ph type="sldNum" sz="quarter" idx="12"/>
          </p:nvPr>
        </p:nvSpPr>
        <p:spPr/>
        <p:txBody>
          <a:bodyPr/>
          <a:lstStyle/>
          <a:p>
            <a:pPr>
              <a:defRPr/>
            </a:pPr>
            <a:fld id="{E2874970-DCE9-4E32-B583-67C6F6665C28}" type="slidenum">
              <a:rPr lang="en-US"/>
              <a:pPr>
                <a:defRPr/>
              </a:pPr>
              <a:t>13</a:t>
            </a:fld>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762000" y="838200"/>
            <a:ext cx="8162925" cy="762000"/>
          </a:xfrm>
        </p:spPr>
        <p:txBody>
          <a:bodyPr/>
          <a:lstStyle/>
          <a:p>
            <a:pPr eaLnBrk="1" hangingPunct="1"/>
            <a:r>
              <a:rPr lang="en-CA" sz="2400" b="1" smtClean="0">
                <a:cs typeface="Times New Roman" pitchFamily="18" charset="0"/>
              </a:rPr>
              <a:t>How firms issue Securities</a:t>
            </a:r>
            <a:r>
              <a:rPr lang="en-US" smtClean="0"/>
              <a:t> </a:t>
            </a:r>
          </a:p>
        </p:txBody>
      </p:sp>
      <p:sp>
        <p:nvSpPr>
          <p:cNvPr id="32772" name="Rectangle 3"/>
          <p:cNvSpPr>
            <a:spLocks noGrp="1" noChangeArrowheads="1"/>
          </p:cNvSpPr>
          <p:nvPr>
            <p:ph idx="1"/>
          </p:nvPr>
        </p:nvSpPr>
        <p:spPr>
          <a:xfrm>
            <a:off x="1042988" y="2205038"/>
            <a:ext cx="7829550" cy="3890962"/>
          </a:xfrm>
        </p:spPr>
        <p:txBody>
          <a:bodyPr/>
          <a:lstStyle/>
          <a:p>
            <a:pPr eaLnBrk="1" hangingPunct="1">
              <a:buFont typeface="Wingdings" pitchFamily="2" charset="2"/>
              <a:buNone/>
            </a:pPr>
            <a:endParaRPr lang="en-US" dirty="0" smtClean="0">
              <a:cs typeface="Times New Roman" pitchFamily="18" charset="0"/>
            </a:endParaRPr>
          </a:p>
          <a:p>
            <a:pPr eaLnBrk="1" hangingPunct="1"/>
            <a:r>
              <a:rPr lang="en-CA" sz="2000" dirty="0" smtClean="0">
                <a:cs typeface="Times New Roman" pitchFamily="18" charset="0"/>
              </a:rPr>
              <a:t>Aside from private placements, there are…</a:t>
            </a:r>
            <a:r>
              <a:rPr lang="en-CA" sz="1000" dirty="0" smtClean="0">
                <a:cs typeface="Times New Roman" pitchFamily="18" charset="0"/>
              </a:rPr>
              <a:t/>
            </a:r>
            <a:br>
              <a:rPr lang="en-CA" sz="1000" dirty="0" smtClean="0">
                <a:cs typeface="Times New Roman" pitchFamily="18" charset="0"/>
              </a:rPr>
            </a:br>
            <a:r>
              <a:rPr lang="en-CA" sz="1000" dirty="0" smtClean="0">
                <a:cs typeface="Times New Roman" pitchFamily="18" charset="0"/>
              </a:rPr>
              <a:t>	</a:t>
            </a:r>
          </a:p>
          <a:p>
            <a:pPr lvl="1" eaLnBrk="1" hangingPunct="1">
              <a:buFont typeface="Wingdings" pitchFamily="2" charset="2"/>
              <a:buNone/>
            </a:pPr>
            <a:r>
              <a:rPr lang="en-CA" sz="2000" b="1" dirty="0" smtClean="0">
                <a:solidFill>
                  <a:srgbClr val="FF0000"/>
                </a:solidFill>
                <a:cs typeface="Times New Roman" pitchFamily="18" charset="0"/>
              </a:rPr>
              <a:t>		general cash offerings</a:t>
            </a:r>
          </a:p>
          <a:p>
            <a:pPr eaLnBrk="1" hangingPunct="1">
              <a:buFont typeface="Wingdings" pitchFamily="2" charset="2"/>
              <a:buNone/>
            </a:pPr>
            <a:r>
              <a:rPr lang="en-CA" sz="2200" dirty="0" smtClean="0">
                <a:cs typeface="Times New Roman" pitchFamily="18" charset="0"/>
              </a:rPr>
              <a:t>		</a:t>
            </a:r>
            <a:r>
              <a:rPr lang="en-CA" sz="1600" dirty="0" smtClean="0">
                <a:cs typeface="Times New Roman" pitchFamily="18" charset="0"/>
              </a:rPr>
              <a:t>and</a:t>
            </a:r>
          </a:p>
          <a:p>
            <a:pPr eaLnBrk="1" hangingPunct="1">
              <a:buFont typeface="Wingdings" pitchFamily="2" charset="2"/>
              <a:buNone/>
            </a:pPr>
            <a:r>
              <a:rPr lang="en-CA" sz="2200" b="1" dirty="0" smtClean="0">
                <a:solidFill>
                  <a:srgbClr val="FF0000"/>
                </a:solidFill>
                <a:cs typeface="Times New Roman" pitchFamily="18" charset="0"/>
              </a:rPr>
              <a:t>		</a:t>
            </a:r>
            <a:r>
              <a:rPr lang="en-CA" sz="2000" b="1" dirty="0" smtClean="0">
                <a:solidFill>
                  <a:srgbClr val="FF0000"/>
                </a:solidFill>
                <a:cs typeface="Times New Roman" pitchFamily="18" charset="0"/>
              </a:rPr>
              <a:t>rights offerings</a:t>
            </a:r>
            <a:r>
              <a:rPr lang="en-US" sz="2200" dirty="0" smtClean="0">
                <a:solidFill>
                  <a:srgbClr val="FF0000"/>
                </a:solidFill>
              </a:rPr>
              <a:t> </a:t>
            </a:r>
            <a:r>
              <a:rPr lang="en-US" sz="1600" dirty="0" smtClean="0"/>
              <a:t>(exclusively to existing shareholders)</a:t>
            </a:r>
          </a:p>
        </p:txBody>
      </p:sp>
      <p:sp>
        <p:nvSpPr>
          <p:cNvPr id="6" name="Slide Number Placeholder 5"/>
          <p:cNvSpPr>
            <a:spLocks noGrp="1"/>
          </p:cNvSpPr>
          <p:nvPr>
            <p:ph type="sldNum" sz="quarter" idx="12"/>
          </p:nvPr>
        </p:nvSpPr>
        <p:spPr/>
        <p:txBody>
          <a:bodyPr/>
          <a:lstStyle/>
          <a:p>
            <a:pPr>
              <a:defRPr/>
            </a:pPr>
            <a:fld id="{31878BA6-2227-4E7A-A39A-41A678106A74}" type="slidenum">
              <a:rPr lang="en-US"/>
              <a:pPr>
                <a:defRPr/>
              </a:pPr>
              <a:t>14</a:t>
            </a:fld>
            <a:endParaRPr 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9946CED-63AC-40BC-9727-D736B90C2B0B}" type="slidenum">
              <a:rPr lang="en-US"/>
              <a:pPr>
                <a:defRPr/>
              </a:pPr>
              <a:t>15</a:t>
            </a:fld>
            <a:endParaRPr lang="en-US"/>
          </a:p>
        </p:txBody>
      </p:sp>
      <p:sp>
        <p:nvSpPr>
          <p:cNvPr id="20484" name="Text Box 4"/>
          <p:cNvSpPr txBox="1">
            <a:spLocks noChangeArrowheads="1"/>
          </p:cNvSpPr>
          <p:nvPr/>
        </p:nvSpPr>
        <p:spPr bwMode="auto">
          <a:xfrm>
            <a:off x="714375" y="357188"/>
            <a:ext cx="7924800" cy="473075"/>
          </a:xfrm>
          <a:prstGeom prst="rect">
            <a:avLst/>
          </a:prstGeom>
          <a:noFill/>
          <a:ln w="9525">
            <a:noFill/>
            <a:miter lim="800000"/>
            <a:headEnd/>
            <a:tailEnd/>
          </a:ln>
        </p:spPr>
        <p:txBody>
          <a:bodyPr>
            <a:spAutoFit/>
          </a:bodyPr>
          <a:lstStyle/>
          <a:p>
            <a:pPr eaLnBrk="0" hangingPunct="0">
              <a:lnSpc>
                <a:spcPts val="3000"/>
              </a:lnSpc>
            </a:pPr>
            <a:r>
              <a:rPr lang="en-US" sz="2000" b="1">
                <a:solidFill>
                  <a:schemeClr val="tx2"/>
                </a:solidFill>
                <a:latin typeface="Arial" pitchFamily="34" charset="0"/>
              </a:rPr>
              <a:t>Alternative methods to distribute equity securities</a:t>
            </a:r>
            <a:endParaRPr lang="en-US" b="1">
              <a:solidFill>
                <a:schemeClr val="tx2"/>
              </a:solidFill>
              <a:latin typeface="Arial" pitchFamily="34" charset="0"/>
            </a:endParaRPr>
          </a:p>
        </p:txBody>
      </p:sp>
      <p:pic>
        <p:nvPicPr>
          <p:cNvPr id="20485" name="Picture 5" descr="hawawini+ex09-07"/>
          <p:cNvPicPr>
            <a:picLocks noChangeAspect="1" noChangeArrowheads="1"/>
          </p:cNvPicPr>
          <p:nvPr/>
        </p:nvPicPr>
        <p:blipFill>
          <a:blip r:embed="rId2" cstate="print"/>
          <a:srcRect/>
          <a:stretch>
            <a:fillRect/>
          </a:stretch>
        </p:blipFill>
        <p:spPr bwMode="auto">
          <a:xfrm>
            <a:off x="0" y="1000124"/>
            <a:ext cx="9144000" cy="5857875"/>
          </a:xfrm>
          <a:prstGeom prst="rect">
            <a:avLst/>
          </a:prstGeom>
          <a:noFill/>
          <a:effectLst>
            <a:outerShdw dist="107763" dir="2700000" algn="ctr" rotWithShape="0">
              <a:srgbClr val="808080"/>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checkerboard(across)">
                                      <p:cBhvr>
                                        <p:cTn id="13"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827088" y="1141413"/>
            <a:ext cx="8162925" cy="457200"/>
          </a:xfrm>
        </p:spPr>
        <p:txBody>
          <a:bodyPr/>
          <a:lstStyle/>
          <a:p>
            <a:pPr eaLnBrk="1" hangingPunct="1"/>
            <a:r>
              <a:rPr lang="en-CA" sz="2400" b="1" smtClean="0">
                <a:cs typeface="Times New Roman" pitchFamily="18" charset="0"/>
              </a:rPr>
              <a:t>How firms issue Securities</a:t>
            </a:r>
            <a:endParaRPr lang="en-US" sz="2400" b="1" smtClean="0">
              <a:cs typeface="Times New Roman" pitchFamily="18" charset="0"/>
            </a:endParaRPr>
          </a:p>
        </p:txBody>
      </p:sp>
      <p:sp>
        <p:nvSpPr>
          <p:cNvPr id="34820" name="Rectangle 3"/>
          <p:cNvSpPr>
            <a:spLocks noGrp="1" noChangeArrowheads="1"/>
          </p:cNvSpPr>
          <p:nvPr>
            <p:ph idx="1"/>
          </p:nvPr>
        </p:nvSpPr>
        <p:spPr>
          <a:xfrm>
            <a:off x="1258888" y="2420938"/>
            <a:ext cx="7764462" cy="3675062"/>
          </a:xfrm>
        </p:spPr>
        <p:txBody>
          <a:bodyPr/>
          <a:lstStyle/>
          <a:p>
            <a:pPr eaLnBrk="1" hangingPunct="1">
              <a:lnSpc>
                <a:spcPct val="80000"/>
              </a:lnSpc>
            </a:pPr>
            <a:r>
              <a:rPr lang="en-US" sz="2000" b="1" dirty="0" smtClean="0">
                <a:solidFill>
                  <a:srgbClr val="FF0000"/>
                </a:solidFill>
                <a:cs typeface="Times New Roman" pitchFamily="18" charset="0"/>
              </a:rPr>
              <a:t>General cash offerings</a:t>
            </a:r>
            <a:endParaRPr lang="en-US" sz="2000" dirty="0" smtClean="0">
              <a:solidFill>
                <a:srgbClr val="FF0000"/>
              </a:solidFill>
              <a:cs typeface="Times New Roman" pitchFamily="18" charset="0"/>
            </a:endParaRPr>
          </a:p>
          <a:p>
            <a:pPr lvl="1" eaLnBrk="1" hangingPunct="1">
              <a:lnSpc>
                <a:spcPct val="80000"/>
              </a:lnSpc>
            </a:pPr>
            <a:r>
              <a:rPr lang="en-US" sz="1800" dirty="0" smtClean="0">
                <a:cs typeface="Times New Roman" pitchFamily="18" charset="0"/>
              </a:rPr>
              <a:t>best efforts basis  </a:t>
            </a:r>
            <a:r>
              <a:rPr lang="en-US" sz="1600" dirty="0" smtClean="0">
                <a:cs typeface="Times New Roman" pitchFamily="18" charset="0"/>
              </a:rPr>
              <a:t>(if not predetermined level – offering is canceled) </a:t>
            </a:r>
          </a:p>
          <a:p>
            <a:pPr lvl="1" eaLnBrk="1" hangingPunct="1">
              <a:lnSpc>
                <a:spcPct val="80000"/>
              </a:lnSpc>
            </a:pPr>
            <a:r>
              <a:rPr lang="en-US" sz="1800" dirty="0" smtClean="0">
                <a:cs typeface="Times New Roman" pitchFamily="18" charset="0"/>
              </a:rPr>
              <a:t>underwriter </a:t>
            </a:r>
            <a:r>
              <a:rPr lang="en-US" sz="1400" dirty="0" smtClean="0">
                <a:cs typeface="Times New Roman" pitchFamily="18" charset="0"/>
              </a:rPr>
              <a:t>(bank buys shares – resells to public; own risk)</a:t>
            </a:r>
          </a:p>
          <a:p>
            <a:pPr lvl="1" eaLnBrk="1" hangingPunct="1">
              <a:lnSpc>
                <a:spcPct val="80000"/>
              </a:lnSpc>
            </a:pPr>
            <a:r>
              <a:rPr lang="en-US" sz="1800" dirty="0" smtClean="0">
                <a:cs typeface="Times New Roman" pitchFamily="18" charset="0"/>
              </a:rPr>
              <a:t>underwriting syndicate </a:t>
            </a:r>
            <a:r>
              <a:rPr lang="en-US" sz="1400" dirty="0" smtClean="0">
                <a:cs typeface="Times New Roman" pitchFamily="18" charset="0"/>
              </a:rPr>
              <a:t>(originating house/lead-manager/book-runner)</a:t>
            </a:r>
          </a:p>
          <a:p>
            <a:pPr lvl="1" eaLnBrk="1" hangingPunct="1">
              <a:lnSpc>
                <a:spcPct val="80000"/>
              </a:lnSpc>
            </a:pPr>
            <a:r>
              <a:rPr lang="en-US" sz="1800" dirty="0" smtClean="0">
                <a:cs typeface="Times New Roman" pitchFamily="18" charset="0"/>
              </a:rPr>
              <a:t>spread   </a:t>
            </a:r>
            <a:r>
              <a:rPr lang="en-US" sz="1400" dirty="0" smtClean="0">
                <a:cs typeface="Times New Roman" pitchFamily="18" charset="0"/>
              </a:rPr>
              <a:t>(share price sold to public – share price bought by bank = 2-8%)</a:t>
            </a:r>
          </a:p>
          <a:p>
            <a:pPr lvl="1" eaLnBrk="1" hangingPunct="1">
              <a:lnSpc>
                <a:spcPct val="80000"/>
              </a:lnSpc>
            </a:pPr>
            <a:r>
              <a:rPr lang="en-US" sz="1800" dirty="0" smtClean="0">
                <a:cs typeface="Times New Roman" pitchFamily="18" charset="0"/>
              </a:rPr>
              <a:t>selling concession  </a:t>
            </a:r>
            <a:r>
              <a:rPr lang="en-US" sz="1400" dirty="0" smtClean="0">
                <a:cs typeface="Times New Roman" pitchFamily="18" charset="0"/>
              </a:rPr>
              <a:t>(to selling group)</a:t>
            </a:r>
          </a:p>
          <a:p>
            <a:pPr lvl="1" eaLnBrk="1" hangingPunct="1">
              <a:lnSpc>
                <a:spcPct val="80000"/>
              </a:lnSpc>
            </a:pPr>
            <a:r>
              <a:rPr lang="en-US" sz="1800" dirty="0" smtClean="0">
                <a:cs typeface="Times New Roman" pitchFamily="18" charset="0"/>
              </a:rPr>
              <a:t>certification role  </a:t>
            </a:r>
            <a:r>
              <a:rPr lang="en-US" sz="1400" dirty="0" smtClean="0">
                <a:cs typeface="Times New Roman" pitchFamily="18" charset="0"/>
              </a:rPr>
              <a:t>(by investment bank)</a:t>
            </a:r>
          </a:p>
          <a:p>
            <a:pPr lvl="1" eaLnBrk="1" hangingPunct="1">
              <a:lnSpc>
                <a:spcPct val="80000"/>
              </a:lnSpc>
              <a:buFont typeface="Wingdings" pitchFamily="2" charset="2"/>
              <a:buNone/>
            </a:pPr>
            <a:endParaRPr lang="en-US" sz="1400" dirty="0" smtClean="0">
              <a:cs typeface="Times New Roman" pitchFamily="18" charset="0"/>
            </a:endParaRPr>
          </a:p>
          <a:p>
            <a:pPr eaLnBrk="1" hangingPunct="1">
              <a:lnSpc>
                <a:spcPct val="80000"/>
              </a:lnSpc>
            </a:pPr>
            <a:r>
              <a:rPr lang="en-US" sz="2000" b="1" dirty="0" smtClean="0">
                <a:solidFill>
                  <a:srgbClr val="FF0000"/>
                </a:solidFill>
                <a:cs typeface="Times New Roman" pitchFamily="18" charset="0"/>
              </a:rPr>
              <a:t>Rights issues</a:t>
            </a:r>
            <a:endParaRPr lang="en-US" sz="2000" dirty="0" smtClean="0">
              <a:solidFill>
                <a:srgbClr val="FF0000"/>
              </a:solidFill>
              <a:cs typeface="Times New Roman" pitchFamily="18" charset="0"/>
            </a:endParaRPr>
          </a:p>
          <a:p>
            <a:pPr lvl="1" eaLnBrk="1" hangingPunct="1">
              <a:lnSpc>
                <a:spcPct val="80000"/>
              </a:lnSpc>
            </a:pPr>
            <a:r>
              <a:rPr lang="en-US" sz="1800" dirty="0" smtClean="0">
                <a:cs typeface="Times New Roman" pitchFamily="18" charset="0"/>
              </a:rPr>
              <a:t>dilution</a:t>
            </a:r>
          </a:p>
          <a:p>
            <a:pPr lvl="1" eaLnBrk="1" hangingPunct="1">
              <a:lnSpc>
                <a:spcPct val="80000"/>
              </a:lnSpc>
            </a:pPr>
            <a:r>
              <a:rPr lang="en-US" sz="1800" dirty="0" smtClean="0">
                <a:cs typeface="Times New Roman" pitchFamily="18" charset="0"/>
              </a:rPr>
              <a:t>subscription price</a:t>
            </a:r>
          </a:p>
          <a:p>
            <a:pPr lvl="1" eaLnBrk="1" hangingPunct="1">
              <a:lnSpc>
                <a:spcPct val="80000"/>
              </a:lnSpc>
            </a:pPr>
            <a:r>
              <a:rPr lang="en-US" sz="1800" dirty="0" smtClean="0">
                <a:cs typeface="Times New Roman" pitchFamily="18" charset="0"/>
              </a:rPr>
              <a:t>rights-on shares </a:t>
            </a:r>
          </a:p>
          <a:p>
            <a:pPr lvl="1" eaLnBrk="1" hangingPunct="1">
              <a:lnSpc>
                <a:spcPct val="80000"/>
              </a:lnSpc>
            </a:pPr>
            <a:r>
              <a:rPr lang="en-US" sz="1800" dirty="0" smtClean="0">
                <a:cs typeface="Times New Roman" pitchFamily="18" charset="0"/>
              </a:rPr>
              <a:t>ex-rights shares</a:t>
            </a:r>
          </a:p>
        </p:txBody>
      </p:sp>
      <p:sp>
        <p:nvSpPr>
          <p:cNvPr id="6" name="Slide Number Placeholder 5"/>
          <p:cNvSpPr>
            <a:spLocks noGrp="1"/>
          </p:cNvSpPr>
          <p:nvPr>
            <p:ph type="sldNum" sz="quarter" idx="12"/>
          </p:nvPr>
        </p:nvSpPr>
        <p:spPr/>
        <p:txBody>
          <a:bodyPr/>
          <a:lstStyle/>
          <a:p>
            <a:pPr>
              <a:defRPr/>
            </a:pPr>
            <a:fld id="{ED982B50-C18F-4A0A-94C3-22F6E2E29742}" type="slidenum">
              <a:rPr lang="en-US"/>
              <a:pPr>
                <a:defRPr/>
              </a:pPr>
              <a:t>16</a:t>
            </a:fld>
            <a:endParaRPr 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871538" y="1166813"/>
            <a:ext cx="8162925" cy="457200"/>
          </a:xfrm>
        </p:spPr>
        <p:txBody>
          <a:bodyPr/>
          <a:lstStyle/>
          <a:p>
            <a:pPr eaLnBrk="1" hangingPunct="1"/>
            <a:r>
              <a:rPr lang="en-CA" sz="2400" b="1" smtClean="0">
                <a:cs typeface="Times New Roman" pitchFamily="18" charset="0"/>
              </a:rPr>
              <a:t>How firms issue Securities</a:t>
            </a:r>
            <a:endParaRPr lang="en-US" sz="2400" b="1" smtClean="0">
              <a:cs typeface="Times New Roman" pitchFamily="18" charset="0"/>
            </a:endParaRPr>
          </a:p>
        </p:txBody>
      </p:sp>
      <p:sp>
        <p:nvSpPr>
          <p:cNvPr id="35844" name="Rectangle 3"/>
          <p:cNvSpPr>
            <a:spLocks noGrp="1" noChangeArrowheads="1"/>
          </p:cNvSpPr>
          <p:nvPr>
            <p:ph idx="1"/>
          </p:nvPr>
        </p:nvSpPr>
        <p:spPr>
          <a:xfrm>
            <a:off x="1033463" y="2565400"/>
            <a:ext cx="8110537" cy="2305050"/>
          </a:xfrm>
        </p:spPr>
        <p:txBody>
          <a:bodyPr/>
          <a:lstStyle/>
          <a:p>
            <a:pPr eaLnBrk="1" hangingPunct="1">
              <a:lnSpc>
                <a:spcPct val="80000"/>
              </a:lnSpc>
            </a:pPr>
            <a:r>
              <a:rPr lang="en-US" sz="2000" smtClean="0">
                <a:cs typeface="Times New Roman" pitchFamily="18" charset="0"/>
              </a:rPr>
              <a:t>setting an appropriate </a:t>
            </a:r>
            <a:r>
              <a:rPr lang="en-US" sz="2000" b="1" smtClean="0">
                <a:solidFill>
                  <a:schemeClr val="tx2"/>
                </a:solidFill>
                <a:cs typeface="Times New Roman" pitchFamily="18" charset="0"/>
              </a:rPr>
              <a:t>subscription price</a:t>
            </a:r>
          </a:p>
          <a:p>
            <a:pPr eaLnBrk="1" hangingPunct="1">
              <a:lnSpc>
                <a:spcPct val="80000"/>
              </a:lnSpc>
              <a:buFont typeface="Wingdings" pitchFamily="2" charset="2"/>
              <a:buNone/>
            </a:pPr>
            <a:endParaRPr lang="en-US" sz="1000" smtClean="0">
              <a:cs typeface="Times New Roman" pitchFamily="18" charset="0"/>
            </a:endParaRPr>
          </a:p>
          <a:p>
            <a:pPr eaLnBrk="1" hangingPunct="1">
              <a:lnSpc>
                <a:spcPct val="80000"/>
              </a:lnSpc>
            </a:pPr>
            <a:r>
              <a:rPr lang="en-US" sz="2000" smtClean="0">
                <a:cs typeface="Times New Roman" pitchFamily="18" charset="0"/>
              </a:rPr>
              <a:t>number of </a:t>
            </a:r>
            <a:r>
              <a:rPr lang="en-US" sz="2000" b="1" smtClean="0">
                <a:solidFill>
                  <a:schemeClr val="tx2"/>
                </a:solidFill>
                <a:cs typeface="Times New Roman" pitchFamily="18" charset="0"/>
              </a:rPr>
              <a:t>rights</a:t>
            </a:r>
            <a:r>
              <a:rPr lang="en-US" sz="2000" smtClean="0">
                <a:cs typeface="Times New Roman" pitchFamily="18" charset="0"/>
              </a:rPr>
              <a:t> required to buy one new share</a:t>
            </a:r>
          </a:p>
          <a:p>
            <a:pPr eaLnBrk="1" hangingPunct="1">
              <a:lnSpc>
                <a:spcPct val="80000"/>
              </a:lnSpc>
              <a:buFont typeface="Wingdings" pitchFamily="2" charset="2"/>
              <a:buNone/>
            </a:pPr>
            <a:endParaRPr lang="en-US" sz="1000" smtClean="0">
              <a:cs typeface="Times New Roman" pitchFamily="18" charset="0"/>
            </a:endParaRPr>
          </a:p>
          <a:p>
            <a:pPr eaLnBrk="1" hangingPunct="1">
              <a:lnSpc>
                <a:spcPct val="80000"/>
              </a:lnSpc>
            </a:pPr>
            <a:r>
              <a:rPr lang="en-US" sz="2000" b="1" smtClean="0">
                <a:solidFill>
                  <a:schemeClr val="tx2"/>
                </a:solidFill>
                <a:cs typeface="Times New Roman" pitchFamily="18" charset="0"/>
              </a:rPr>
              <a:t>ex-rights price</a:t>
            </a:r>
            <a:r>
              <a:rPr lang="en-US" sz="2000" smtClean="0">
                <a:cs typeface="Times New Roman" pitchFamily="18" charset="0"/>
              </a:rPr>
              <a:t> of share &amp; </a:t>
            </a:r>
            <a:r>
              <a:rPr lang="en-US" sz="2000" b="1" smtClean="0">
                <a:solidFill>
                  <a:schemeClr val="tx2"/>
                </a:solidFill>
                <a:cs typeface="Times New Roman" pitchFamily="18" charset="0"/>
              </a:rPr>
              <a:t>value of right</a:t>
            </a:r>
          </a:p>
          <a:p>
            <a:pPr eaLnBrk="1" hangingPunct="1">
              <a:lnSpc>
                <a:spcPct val="80000"/>
              </a:lnSpc>
              <a:buFont typeface="Wingdings" pitchFamily="2" charset="2"/>
              <a:buNone/>
            </a:pPr>
            <a:endParaRPr lang="en-US" sz="1000" smtClean="0">
              <a:cs typeface="Times New Roman" pitchFamily="18" charset="0"/>
            </a:endParaRPr>
          </a:p>
          <a:p>
            <a:pPr eaLnBrk="1" hangingPunct="1">
              <a:lnSpc>
                <a:spcPct val="80000"/>
              </a:lnSpc>
            </a:pPr>
            <a:r>
              <a:rPr lang="en-US" sz="2000" smtClean="0">
                <a:cs typeface="Times New Roman" pitchFamily="18" charset="0"/>
              </a:rPr>
              <a:t>effect of rights issue on </a:t>
            </a:r>
            <a:r>
              <a:rPr lang="en-US" sz="2000" b="1" smtClean="0">
                <a:solidFill>
                  <a:schemeClr val="tx2"/>
                </a:solidFill>
                <a:cs typeface="Times New Roman" pitchFamily="18" charset="0"/>
              </a:rPr>
              <a:t>wealth</a:t>
            </a:r>
            <a:r>
              <a:rPr lang="en-US" sz="2000" smtClean="0">
                <a:cs typeface="Times New Roman" pitchFamily="18" charset="0"/>
              </a:rPr>
              <a:t> of existing shareholders</a:t>
            </a:r>
          </a:p>
          <a:p>
            <a:pPr eaLnBrk="1" hangingPunct="1">
              <a:lnSpc>
                <a:spcPct val="80000"/>
              </a:lnSpc>
              <a:buFont typeface="Wingdings" pitchFamily="2" charset="2"/>
              <a:buNone/>
            </a:pPr>
            <a:endParaRPr lang="en-US" sz="1000" smtClean="0">
              <a:cs typeface="Times New Roman" pitchFamily="18" charset="0"/>
            </a:endParaRPr>
          </a:p>
          <a:p>
            <a:pPr eaLnBrk="1" hangingPunct="1">
              <a:lnSpc>
                <a:spcPct val="80000"/>
              </a:lnSpc>
            </a:pPr>
            <a:r>
              <a:rPr lang="en-US" sz="2000" smtClean="0">
                <a:cs typeface="Times New Roman" pitchFamily="18" charset="0"/>
              </a:rPr>
              <a:t>role of </a:t>
            </a:r>
            <a:r>
              <a:rPr lang="en-US" sz="2000" b="1" smtClean="0">
                <a:solidFill>
                  <a:schemeClr val="tx2"/>
                </a:solidFill>
                <a:cs typeface="Times New Roman" pitchFamily="18" charset="0"/>
              </a:rPr>
              <a:t>investment banks</a:t>
            </a:r>
            <a:r>
              <a:rPr lang="en-US" sz="2000" smtClean="0">
                <a:cs typeface="Times New Roman" pitchFamily="18" charset="0"/>
              </a:rPr>
              <a:t> in rights offerings</a:t>
            </a:r>
            <a:endParaRPr lang="en-US" sz="2800" smtClean="0"/>
          </a:p>
        </p:txBody>
      </p:sp>
      <p:sp>
        <p:nvSpPr>
          <p:cNvPr id="6" name="Slide Number Placeholder 5"/>
          <p:cNvSpPr>
            <a:spLocks noGrp="1"/>
          </p:cNvSpPr>
          <p:nvPr>
            <p:ph type="sldNum" sz="quarter" idx="12"/>
          </p:nvPr>
        </p:nvSpPr>
        <p:spPr/>
        <p:txBody>
          <a:bodyPr/>
          <a:lstStyle/>
          <a:p>
            <a:pPr>
              <a:defRPr/>
            </a:pPr>
            <a:fld id="{B27A71E1-FF2E-4FE7-9B7B-7C482FC7BA1C}" type="slidenum">
              <a:rPr lang="en-US"/>
              <a:pPr>
                <a:defRPr/>
              </a:pPr>
              <a:t>17</a:t>
            </a:fld>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642910" y="928670"/>
            <a:ext cx="8162925" cy="457200"/>
          </a:xfrm>
        </p:spPr>
        <p:txBody>
          <a:bodyPr/>
          <a:lstStyle/>
          <a:p>
            <a:pPr eaLnBrk="1" hangingPunct="1"/>
            <a:r>
              <a:rPr lang="en-CA" sz="2400" b="1" dirty="0" smtClean="0">
                <a:cs typeface="Times New Roman" pitchFamily="18" charset="0"/>
              </a:rPr>
              <a:t>Basic steps of a US IPO</a:t>
            </a:r>
            <a:endParaRPr lang="en-US" sz="2400" b="1" dirty="0" smtClean="0">
              <a:cs typeface="Times New Roman" pitchFamily="18" charset="0"/>
            </a:endParaRPr>
          </a:p>
        </p:txBody>
      </p:sp>
      <p:sp>
        <p:nvSpPr>
          <p:cNvPr id="6" name="Slide Number Placeholder 5"/>
          <p:cNvSpPr>
            <a:spLocks noGrp="1"/>
          </p:cNvSpPr>
          <p:nvPr>
            <p:ph type="sldNum" sz="quarter" idx="12"/>
          </p:nvPr>
        </p:nvSpPr>
        <p:spPr/>
        <p:txBody>
          <a:bodyPr/>
          <a:lstStyle/>
          <a:p>
            <a:pPr>
              <a:defRPr/>
            </a:pPr>
            <a:fld id="{B27A71E1-FF2E-4FE7-9B7B-7C482FC7BA1C}" type="slidenum">
              <a:rPr lang="en-US"/>
              <a:pPr>
                <a:defRPr/>
              </a:pPr>
              <a:t>18</a:t>
            </a:fld>
            <a:endParaRPr lang="en-US"/>
          </a:p>
        </p:txBody>
      </p:sp>
      <p:pic>
        <p:nvPicPr>
          <p:cNvPr id="89090" name="Picture 2"/>
          <p:cNvPicPr>
            <a:picLocks noChangeAspect="1" noChangeArrowheads="1"/>
          </p:cNvPicPr>
          <p:nvPr/>
        </p:nvPicPr>
        <p:blipFill>
          <a:blip r:embed="rId2" cstate="print"/>
          <a:srcRect/>
          <a:stretch>
            <a:fillRect/>
          </a:stretch>
        </p:blipFill>
        <p:spPr bwMode="auto">
          <a:xfrm>
            <a:off x="0" y="1714488"/>
            <a:ext cx="9144000" cy="5143512"/>
          </a:xfrm>
          <a:prstGeom prst="rect">
            <a:avLst/>
          </a:prstGeom>
          <a:noFill/>
          <a:ln w="9525" cap="flat" cmpd="sng">
            <a:noFill/>
            <a:prstDash val="solid"/>
            <a:miter lim="800000"/>
            <a:headEnd type="none" w="med" len="med"/>
            <a:tailEnd type="none" w="med" len="med"/>
          </a:ln>
          <a:effec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871538" y="862013"/>
            <a:ext cx="8162925" cy="479425"/>
          </a:xfrm>
          <a:noFill/>
        </p:spPr>
        <p:txBody>
          <a:bodyPr lIns="92075" tIns="46038" rIns="92075" bIns="46038" anchor="ctr"/>
          <a:lstStyle/>
          <a:p>
            <a:pPr eaLnBrk="1" hangingPunct="1"/>
            <a:r>
              <a:rPr lang="en-GB" sz="2200" b="1" smtClean="0"/>
              <a:t>Share price adjustment</a:t>
            </a:r>
          </a:p>
        </p:txBody>
      </p:sp>
      <p:sp>
        <p:nvSpPr>
          <p:cNvPr id="8" name="Slide Number Placeholder 4"/>
          <p:cNvSpPr>
            <a:spLocks noGrp="1"/>
          </p:cNvSpPr>
          <p:nvPr>
            <p:ph type="sldNum" sz="quarter" idx="12"/>
          </p:nvPr>
        </p:nvSpPr>
        <p:spPr/>
        <p:txBody>
          <a:bodyPr/>
          <a:lstStyle/>
          <a:p>
            <a:pPr>
              <a:defRPr/>
            </a:pPr>
            <a:fld id="{464950C3-A574-4008-82A1-9BE9AC2DCC57}" type="slidenum">
              <a:rPr lang="en-US"/>
              <a:pPr>
                <a:defRPr/>
              </a:pPr>
              <a:t>19</a:t>
            </a:fld>
            <a:endParaRPr lang="en-US"/>
          </a:p>
        </p:txBody>
      </p:sp>
      <p:sp>
        <p:nvSpPr>
          <p:cNvPr id="96259" name="Rectangle 3"/>
          <p:cNvSpPr>
            <a:spLocks noChangeArrowheads="1"/>
          </p:cNvSpPr>
          <p:nvPr/>
        </p:nvSpPr>
        <p:spPr bwMode="auto">
          <a:xfrm>
            <a:off x="1331913" y="1844675"/>
            <a:ext cx="7127875" cy="1052513"/>
          </a:xfrm>
          <a:prstGeom prst="rect">
            <a:avLst/>
          </a:prstGeom>
          <a:gradFill rotWithShape="1">
            <a:gsLst>
              <a:gs pos="0">
                <a:srgbClr val="99CCFF">
                  <a:gamma/>
                  <a:tint val="76471"/>
                  <a:invGamma/>
                </a:srgbClr>
              </a:gs>
              <a:gs pos="50000">
                <a:srgbClr val="99CCFF"/>
              </a:gs>
              <a:gs pos="100000">
                <a:srgbClr val="99CCFF">
                  <a:gamma/>
                  <a:tint val="76471"/>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US" sz="2000" b="1">
                <a:solidFill>
                  <a:srgbClr val="D60093"/>
                </a:solidFill>
                <a:latin typeface="Arial" charset="0"/>
              </a:rPr>
              <a:t>Old Market Value + New Funds Raised</a:t>
            </a:r>
          </a:p>
          <a:p>
            <a:pPr algn="ctr">
              <a:defRPr/>
            </a:pPr>
            <a:r>
              <a:rPr lang="en-US" sz="2000" b="1">
                <a:solidFill>
                  <a:srgbClr val="D60093"/>
                </a:solidFill>
                <a:latin typeface="Arial" charset="0"/>
              </a:rPr>
              <a:t/>
            </a:r>
            <a:br>
              <a:rPr lang="en-US" sz="2000" b="1">
                <a:solidFill>
                  <a:srgbClr val="D60093"/>
                </a:solidFill>
                <a:latin typeface="Arial" charset="0"/>
              </a:rPr>
            </a:br>
            <a:r>
              <a:rPr lang="en-US" sz="2000" b="1">
                <a:solidFill>
                  <a:srgbClr val="D60093"/>
                </a:solidFill>
                <a:latin typeface="Arial" charset="0"/>
              </a:rPr>
              <a:t>=  New Market Value</a:t>
            </a:r>
          </a:p>
        </p:txBody>
      </p:sp>
      <p:sp>
        <p:nvSpPr>
          <p:cNvPr id="96264" name="Rectangle 8"/>
          <p:cNvSpPr>
            <a:spLocks noChangeArrowheads="1"/>
          </p:cNvSpPr>
          <p:nvPr/>
        </p:nvSpPr>
        <p:spPr bwMode="auto">
          <a:xfrm>
            <a:off x="1331913" y="3141663"/>
            <a:ext cx="7150100" cy="1296987"/>
          </a:xfrm>
          <a:prstGeom prst="rect">
            <a:avLst/>
          </a:prstGeom>
          <a:gradFill rotWithShape="1">
            <a:gsLst>
              <a:gs pos="0">
                <a:srgbClr val="99CCFF">
                  <a:gamma/>
                  <a:tint val="86275"/>
                  <a:invGamma/>
                </a:srgbClr>
              </a:gs>
              <a:gs pos="50000">
                <a:srgbClr val="99CCFF"/>
              </a:gs>
              <a:gs pos="100000">
                <a:srgbClr val="99CCFF">
                  <a:gamma/>
                  <a:tint val="86275"/>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n-US" sz="2000" b="1">
                <a:solidFill>
                  <a:srgbClr val="D60093"/>
                </a:solidFill>
                <a:latin typeface="Arial" charset="0"/>
              </a:rPr>
              <a:t>    </a:t>
            </a:r>
            <a:r>
              <a:rPr lang="el-GR" sz="1800" b="1">
                <a:solidFill>
                  <a:srgbClr val="D60093"/>
                </a:solidFill>
                <a:latin typeface="Arial" charset="0"/>
              </a:rPr>
              <a:t>(Ν</a:t>
            </a:r>
            <a:r>
              <a:rPr lang="el-GR" sz="1800" b="1" baseline="-25000">
                <a:solidFill>
                  <a:srgbClr val="D60093"/>
                </a:solidFill>
                <a:latin typeface="Arial" charset="0"/>
              </a:rPr>
              <a:t>0</a:t>
            </a:r>
            <a:r>
              <a:rPr lang="el-GR" sz="1800" b="1">
                <a:solidFill>
                  <a:srgbClr val="D60093"/>
                </a:solidFill>
                <a:latin typeface="Arial" charset="0"/>
              </a:rPr>
              <a:t> x </a:t>
            </a:r>
            <a:r>
              <a:rPr lang="en-US" sz="1800" b="1">
                <a:solidFill>
                  <a:srgbClr val="D60093"/>
                </a:solidFill>
                <a:latin typeface="Arial" charset="0"/>
              </a:rPr>
              <a:t>p</a:t>
            </a:r>
            <a:r>
              <a:rPr lang="en-US" sz="1800" b="1" baseline="-25000">
                <a:solidFill>
                  <a:srgbClr val="D60093"/>
                </a:solidFill>
                <a:latin typeface="Arial" charset="0"/>
              </a:rPr>
              <a:t>0</a:t>
            </a:r>
            <a:r>
              <a:rPr lang="el-GR" sz="1800" b="1">
                <a:solidFill>
                  <a:srgbClr val="D60093"/>
                </a:solidFill>
                <a:latin typeface="Arial" charset="0"/>
              </a:rPr>
              <a:t>) + (Ν</a:t>
            </a:r>
            <a:r>
              <a:rPr lang="en-US" sz="1800" b="1" baseline="-25000">
                <a:solidFill>
                  <a:srgbClr val="D60093"/>
                </a:solidFill>
                <a:latin typeface="Arial" charset="0"/>
              </a:rPr>
              <a:t>n</a:t>
            </a:r>
            <a:r>
              <a:rPr lang="el-GR" sz="1800" b="1">
                <a:solidFill>
                  <a:srgbClr val="D60093"/>
                </a:solidFill>
                <a:latin typeface="Arial" charset="0"/>
              </a:rPr>
              <a:t> x </a:t>
            </a:r>
            <a:r>
              <a:rPr lang="en-US" sz="1800" b="1">
                <a:solidFill>
                  <a:srgbClr val="D60093"/>
                </a:solidFill>
                <a:latin typeface="Arial" charset="0"/>
              </a:rPr>
              <a:t>p</a:t>
            </a:r>
            <a:r>
              <a:rPr lang="en-US" sz="1800" b="1" baseline="-25000">
                <a:solidFill>
                  <a:srgbClr val="D60093"/>
                </a:solidFill>
                <a:latin typeface="Arial" charset="0"/>
              </a:rPr>
              <a:t>s</a:t>
            </a:r>
            <a:r>
              <a:rPr lang="el-GR" sz="1800" b="1">
                <a:solidFill>
                  <a:srgbClr val="D60093"/>
                </a:solidFill>
                <a:latin typeface="Arial" charset="0"/>
              </a:rPr>
              <a:t>) = (Ν</a:t>
            </a:r>
            <a:r>
              <a:rPr lang="el-GR" sz="1800" b="1" baseline="-25000">
                <a:solidFill>
                  <a:srgbClr val="D60093"/>
                </a:solidFill>
                <a:latin typeface="Arial" charset="0"/>
              </a:rPr>
              <a:t>0</a:t>
            </a:r>
            <a:r>
              <a:rPr lang="el-GR" sz="1800" b="1">
                <a:solidFill>
                  <a:srgbClr val="D60093"/>
                </a:solidFill>
                <a:latin typeface="Arial" charset="0"/>
              </a:rPr>
              <a:t> + Ν</a:t>
            </a:r>
            <a:r>
              <a:rPr lang="en-US" sz="1800" b="1" baseline="-25000">
                <a:solidFill>
                  <a:srgbClr val="D60093"/>
                </a:solidFill>
                <a:latin typeface="Arial" charset="0"/>
              </a:rPr>
              <a:t>n</a:t>
            </a:r>
            <a:r>
              <a:rPr lang="en-US" sz="1800" b="1">
                <a:solidFill>
                  <a:srgbClr val="D60093"/>
                </a:solidFill>
                <a:latin typeface="Arial" charset="0"/>
              </a:rPr>
              <a:t>) </a:t>
            </a:r>
            <a:r>
              <a:rPr lang="el-GR" sz="1800" b="1">
                <a:solidFill>
                  <a:srgbClr val="D60093"/>
                </a:solidFill>
                <a:latin typeface="Arial" charset="0"/>
              </a:rPr>
              <a:t>x </a:t>
            </a:r>
            <a:r>
              <a:rPr lang="en-US" sz="1800" b="1">
                <a:solidFill>
                  <a:srgbClr val="D60093"/>
                </a:solidFill>
                <a:latin typeface="Arial" charset="0"/>
              </a:rPr>
              <a:t>p</a:t>
            </a:r>
            <a:r>
              <a:rPr lang="en-US" sz="1800" b="1" baseline="-25000">
                <a:solidFill>
                  <a:srgbClr val="D60093"/>
                </a:solidFill>
                <a:latin typeface="Arial" charset="0"/>
              </a:rPr>
              <a:t>n</a:t>
            </a:r>
          </a:p>
          <a:p>
            <a:pPr algn="ctr" defTabSz="762000" eaLnBrk="0" hangingPunct="0">
              <a:defRPr/>
            </a:pPr>
            <a:endParaRPr lang="en-US" sz="1800" b="1" baseline="-25000">
              <a:solidFill>
                <a:srgbClr val="D60093"/>
              </a:solidFill>
              <a:latin typeface="Arial" charset="0"/>
            </a:endParaRPr>
          </a:p>
          <a:p>
            <a:pPr algn="ctr" defTabSz="762000" eaLnBrk="0" hangingPunct="0">
              <a:defRPr/>
            </a:pPr>
            <a:r>
              <a:rPr lang="en-US" sz="1800" b="1">
                <a:solidFill>
                  <a:srgbClr val="D60093"/>
                </a:solidFill>
                <a:latin typeface="Arial" charset="0"/>
                <a:sym typeface="Wingdings" pitchFamily="2" charset="2"/>
              </a:rPr>
              <a:t> </a:t>
            </a:r>
            <a:r>
              <a:rPr lang="en-US" sz="1800" b="1">
                <a:solidFill>
                  <a:srgbClr val="D60093"/>
                </a:solidFill>
                <a:latin typeface="Arial" charset="0"/>
              </a:rPr>
              <a:t>p</a:t>
            </a:r>
            <a:r>
              <a:rPr lang="en-US" sz="1800" b="1" baseline="-25000">
                <a:solidFill>
                  <a:srgbClr val="D60093"/>
                </a:solidFill>
                <a:latin typeface="Arial" charset="0"/>
              </a:rPr>
              <a:t>n </a:t>
            </a:r>
            <a:r>
              <a:rPr lang="en-US" sz="1800" b="1">
                <a:solidFill>
                  <a:srgbClr val="D60093"/>
                </a:solidFill>
                <a:latin typeface="Arial" charset="0"/>
              </a:rPr>
              <a:t>= [</a:t>
            </a:r>
            <a:r>
              <a:rPr lang="el-GR" sz="1800" b="1">
                <a:solidFill>
                  <a:srgbClr val="D60093"/>
                </a:solidFill>
                <a:latin typeface="Arial" charset="0"/>
              </a:rPr>
              <a:t>(Ν</a:t>
            </a:r>
            <a:r>
              <a:rPr lang="el-GR" sz="1800" b="1" baseline="-25000">
                <a:solidFill>
                  <a:srgbClr val="D60093"/>
                </a:solidFill>
                <a:latin typeface="Arial" charset="0"/>
              </a:rPr>
              <a:t>0 </a:t>
            </a:r>
            <a:r>
              <a:rPr lang="el-GR" sz="1800" b="1">
                <a:solidFill>
                  <a:srgbClr val="D60093"/>
                </a:solidFill>
                <a:latin typeface="Arial" charset="0"/>
              </a:rPr>
              <a:t>x </a:t>
            </a:r>
            <a:r>
              <a:rPr lang="en-US" sz="1800" b="1">
                <a:solidFill>
                  <a:srgbClr val="D60093"/>
                </a:solidFill>
                <a:latin typeface="Arial" charset="0"/>
              </a:rPr>
              <a:t>p</a:t>
            </a:r>
            <a:r>
              <a:rPr lang="en-US" sz="1800" b="1" baseline="-25000">
                <a:solidFill>
                  <a:srgbClr val="D60093"/>
                </a:solidFill>
                <a:latin typeface="Arial" charset="0"/>
              </a:rPr>
              <a:t>0</a:t>
            </a:r>
            <a:r>
              <a:rPr lang="el-GR" sz="1800" b="1">
                <a:solidFill>
                  <a:srgbClr val="D60093"/>
                </a:solidFill>
                <a:latin typeface="Arial" charset="0"/>
              </a:rPr>
              <a:t>) + (Ν</a:t>
            </a:r>
            <a:r>
              <a:rPr lang="en-US" sz="1800" b="1" baseline="-25000">
                <a:solidFill>
                  <a:srgbClr val="D60093"/>
                </a:solidFill>
                <a:latin typeface="Arial" charset="0"/>
              </a:rPr>
              <a:t>n</a:t>
            </a:r>
            <a:r>
              <a:rPr lang="el-GR" sz="1800" b="1">
                <a:solidFill>
                  <a:srgbClr val="D60093"/>
                </a:solidFill>
                <a:latin typeface="Arial" charset="0"/>
              </a:rPr>
              <a:t> x </a:t>
            </a:r>
            <a:r>
              <a:rPr lang="en-US" sz="1800" b="1">
                <a:solidFill>
                  <a:srgbClr val="D60093"/>
                </a:solidFill>
                <a:latin typeface="Arial" charset="0"/>
              </a:rPr>
              <a:t>p</a:t>
            </a:r>
            <a:r>
              <a:rPr lang="en-US" sz="1800" b="1" baseline="-25000">
                <a:solidFill>
                  <a:srgbClr val="D60093"/>
                </a:solidFill>
                <a:latin typeface="Arial" charset="0"/>
              </a:rPr>
              <a:t>s</a:t>
            </a:r>
            <a:r>
              <a:rPr lang="el-GR" sz="1800" b="1">
                <a:solidFill>
                  <a:srgbClr val="D60093"/>
                </a:solidFill>
                <a:latin typeface="Arial" charset="0"/>
              </a:rPr>
              <a:t>)</a:t>
            </a:r>
            <a:r>
              <a:rPr lang="en-US" sz="1800" b="1">
                <a:solidFill>
                  <a:srgbClr val="D60093"/>
                </a:solidFill>
                <a:latin typeface="Arial" charset="0"/>
              </a:rPr>
              <a:t>]</a:t>
            </a:r>
            <a:r>
              <a:rPr lang="el-GR" sz="1800" b="1">
                <a:solidFill>
                  <a:srgbClr val="D60093"/>
                </a:solidFill>
                <a:latin typeface="Arial" charset="0"/>
              </a:rPr>
              <a:t> </a:t>
            </a:r>
            <a:r>
              <a:rPr lang="en-US" sz="1800" b="1">
                <a:solidFill>
                  <a:srgbClr val="D60093"/>
                </a:solidFill>
                <a:latin typeface="Arial" charset="0"/>
              </a:rPr>
              <a:t>/</a:t>
            </a:r>
            <a:r>
              <a:rPr lang="el-GR" sz="1800" b="1">
                <a:solidFill>
                  <a:srgbClr val="D60093"/>
                </a:solidFill>
                <a:latin typeface="Arial" charset="0"/>
              </a:rPr>
              <a:t> (Ν</a:t>
            </a:r>
            <a:r>
              <a:rPr lang="el-GR" sz="1800" b="1" baseline="-25000">
                <a:solidFill>
                  <a:srgbClr val="D60093"/>
                </a:solidFill>
                <a:latin typeface="Arial" charset="0"/>
              </a:rPr>
              <a:t>0</a:t>
            </a:r>
            <a:r>
              <a:rPr lang="el-GR" sz="1800" b="1">
                <a:solidFill>
                  <a:srgbClr val="D60093"/>
                </a:solidFill>
                <a:latin typeface="Arial" charset="0"/>
              </a:rPr>
              <a:t> + Ν</a:t>
            </a:r>
            <a:r>
              <a:rPr lang="en-US" sz="1800" b="1" baseline="-25000">
                <a:solidFill>
                  <a:srgbClr val="D60093"/>
                </a:solidFill>
                <a:latin typeface="Arial" charset="0"/>
              </a:rPr>
              <a:t>n</a:t>
            </a:r>
            <a:r>
              <a:rPr lang="en-US" sz="1800" b="1">
                <a:solidFill>
                  <a:srgbClr val="D60093"/>
                </a:solidFill>
                <a:latin typeface="Arial" charset="0"/>
              </a:rPr>
              <a:t>)</a:t>
            </a:r>
            <a:endParaRPr lang="el-GR" sz="1800" b="1" baseline="-25000">
              <a:solidFill>
                <a:srgbClr val="D60093"/>
              </a:solidFill>
              <a:latin typeface="Arial" charset="0"/>
            </a:endParaRPr>
          </a:p>
        </p:txBody>
      </p:sp>
      <p:sp>
        <p:nvSpPr>
          <p:cNvPr id="39942" name="Rectangle 11"/>
          <p:cNvSpPr>
            <a:spLocks noChangeArrowheads="1"/>
          </p:cNvSpPr>
          <p:nvPr/>
        </p:nvSpPr>
        <p:spPr bwMode="auto">
          <a:xfrm>
            <a:off x="1331913" y="4652963"/>
            <a:ext cx="7127875" cy="1655762"/>
          </a:xfrm>
          <a:prstGeom prst="rect">
            <a:avLst/>
          </a:prstGeom>
          <a:noFill/>
          <a:ln w="9525">
            <a:noFill/>
            <a:miter lim="800000"/>
            <a:headEnd/>
            <a:tailEnd/>
          </a:ln>
        </p:spPr>
        <p:txBody>
          <a:bodyPr wrap="none" anchor="ctr"/>
          <a:lstStyle/>
          <a:p>
            <a:pPr eaLnBrk="0" hangingPunct="0"/>
            <a:r>
              <a:rPr lang="en-US" sz="1600" b="1">
                <a:solidFill>
                  <a:srgbClr val="D60093"/>
                </a:solidFill>
                <a:latin typeface="Arial" pitchFamily="34" charset="0"/>
              </a:rPr>
              <a:t>		</a:t>
            </a:r>
            <a:r>
              <a:rPr lang="el-GR" sz="1400" b="1">
                <a:solidFill>
                  <a:schemeClr val="tx2"/>
                </a:solidFill>
                <a:latin typeface="Arial" pitchFamily="34" charset="0"/>
              </a:rPr>
              <a:t>Ν</a:t>
            </a:r>
            <a:r>
              <a:rPr lang="el-GR" sz="1400" b="1" baseline="-25000">
                <a:solidFill>
                  <a:schemeClr val="tx2"/>
                </a:solidFill>
                <a:latin typeface="Arial" pitchFamily="34" charset="0"/>
              </a:rPr>
              <a:t>0</a:t>
            </a:r>
            <a:r>
              <a:rPr lang="en-US" sz="1400" b="1" baseline="-25000">
                <a:solidFill>
                  <a:schemeClr val="tx2"/>
                </a:solidFill>
                <a:latin typeface="Arial" pitchFamily="34" charset="0"/>
              </a:rPr>
              <a:t> </a:t>
            </a:r>
            <a:r>
              <a:rPr lang="en-US" sz="1400" b="1">
                <a:solidFill>
                  <a:schemeClr val="tx2"/>
                </a:solidFill>
                <a:latin typeface="Arial" pitchFamily="34" charset="0"/>
              </a:rPr>
              <a:t>= old number of shares outstanding</a:t>
            </a:r>
          </a:p>
          <a:p>
            <a:pPr eaLnBrk="0" hangingPunct="0"/>
            <a:r>
              <a:rPr lang="en-US" sz="1400" b="1">
                <a:solidFill>
                  <a:schemeClr val="tx2"/>
                </a:solidFill>
                <a:latin typeface="Arial" pitchFamily="34" charset="0"/>
              </a:rPr>
              <a:t>		p</a:t>
            </a:r>
            <a:r>
              <a:rPr lang="en-US" sz="1400" b="1" baseline="-25000">
                <a:solidFill>
                  <a:schemeClr val="tx2"/>
                </a:solidFill>
                <a:latin typeface="Arial" pitchFamily="34" charset="0"/>
              </a:rPr>
              <a:t>0</a:t>
            </a:r>
            <a:r>
              <a:rPr lang="en-US" sz="1400" b="1">
                <a:solidFill>
                  <a:schemeClr val="tx2"/>
                </a:solidFill>
                <a:latin typeface="Arial" pitchFamily="34" charset="0"/>
              </a:rPr>
              <a:t> = rights-on share price</a:t>
            </a:r>
          </a:p>
          <a:p>
            <a:pPr eaLnBrk="0" hangingPunct="0"/>
            <a:r>
              <a:rPr lang="en-US" sz="1400" b="1">
                <a:solidFill>
                  <a:schemeClr val="tx2"/>
                </a:solidFill>
                <a:latin typeface="Arial" pitchFamily="34" charset="0"/>
              </a:rPr>
              <a:t>		</a:t>
            </a:r>
            <a:r>
              <a:rPr lang="el-GR" sz="1400" b="1">
                <a:solidFill>
                  <a:schemeClr val="tx2"/>
                </a:solidFill>
                <a:latin typeface="Arial" pitchFamily="34" charset="0"/>
              </a:rPr>
              <a:t>Ν</a:t>
            </a:r>
            <a:r>
              <a:rPr lang="en-US" sz="1400" b="1" baseline="-25000">
                <a:solidFill>
                  <a:schemeClr val="tx2"/>
                </a:solidFill>
                <a:latin typeface="Arial" pitchFamily="34" charset="0"/>
              </a:rPr>
              <a:t>n</a:t>
            </a:r>
            <a:r>
              <a:rPr lang="el-GR" sz="1400" b="1">
                <a:solidFill>
                  <a:schemeClr val="tx2"/>
                </a:solidFill>
                <a:latin typeface="Arial" pitchFamily="34" charset="0"/>
              </a:rPr>
              <a:t> </a:t>
            </a:r>
            <a:r>
              <a:rPr lang="en-US" sz="1400" b="1">
                <a:solidFill>
                  <a:schemeClr val="tx2"/>
                </a:solidFill>
                <a:latin typeface="Arial" pitchFamily="34" charset="0"/>
              </a:rPr>
              <a:t>= newly issued number of shares</a:t>
            </a:r>
          </a:p>
          <a:p>
            <a:pPr eaLnBrk="0" hangingPunct="0"/>
            <a:r>
              <a:rPr lang="en-US" sz="1400" b="1">
                <a:solidFill>
                  <a:schemeClr val="tx2"/>
                </a:solidFill>
                <a:latin typeface="Arial" pitchFamily="34" charset="0"/>
              </a:rPr>
              <a:t>		p</a:t>
            </a:r>
            <a:r>
              <a:rPr lang="en-US" sz="1400" b="1" baseline="-25000">
                <a:solidFill>
                  <a:schemeClr val="tx2"/>
                </a:solidFill>
                <a:latin typeface="Arial" pitchFamily="34" charset="0"/>
              </a:rPr>
              <a:t>s</a:t>
            </a:r>
            <a:r>
              <a:rPr lang="en-US" sz="1400" b="1">
                <a:solidFill>
                  <a:schemeClr val="tx2"/>
                </a:solidFill>
                <a:latin typeface="Arial" pitchFamily="34" charset="0"/>
              </a:rPr>
              <a:t>  = subscription share price</a:t>
            </a:r>
          </a:p>
          <a:p>
            <a:pPr eaLnBrk="0" hangingPunct="0"/>
            <a:r>
              <a:rPr lang="en-US" sz="1400" b="1">
                <a:solidFill>
                  <a:schemeClr val="tx2"/>
                </a:solidFill>
                <a:latin typeface="Arial" pitchFamily="34" charset="0"/>
              </a:rPr>
              <a:t>		p</a:t>
            </a:r>
            <a:r>
              <a:rPr lang="en-US" sz="1400" b="1" baseline="-25000">
                <a:solidFill>
                  <a:schemeClr val="tx2"/>
                </a:solidFill>
                <a:latin typeface="Arial" pitchFamily="34" charset="0"/>
              </a:rPr>
              <a:t>n</a:t>
            </a:r>
            <a:r>
              <a:rPr lang="en-US" sz="1400" b="1">
                <a:solidFill>
                  <a:schemeClr val="tx2"/>
                </a:solidFill>
                <a:latin typeface="Arial" pitchFamily="34" charset="0"/>
              </a:rPr>
              <a:t> = ex-rights share price (?)</a:t>
            </a:r>
          </a:p>
          <a:p>
            <a:pPr eaLnBrk="0" hangingPunct="0"/>
            <a:r>
              <a:rPr lang="en-US" sz="1400" b="1">
                <a:solidFill>
                  <a:schemeClr val="tx2"/>
                </a:solidFill>
                <a:latin typeface="Arial" pitchFamily="34" charset="0"/>
              </a:rPr>
              <a:t>		</a:t>
            </a:r>
            <a:r>
              <a:rPr lang="el-GR" sz="1400" b="1">
                <a:solidFill>
                  <a:schemeClr val="tx2"/>
                </a:solidFill>
                <a:latin typeface="Arial" pitchFamily="34" charset="0"/>
              </a:rPr>
              <a:t>(Ν</a:t>
            </a:r>
            <a:r>
              <a:rPr lang="el-GR" sz="1400" b="1" baseline="-25000">
                <a:solidFill>
                  <a:schemeClr val="tx2"/>
                </a:solidFill>
                <a:latin typeface="Arial" pitchFamily="34" charset="0"/>
              </a:rPr>
              <a:t>0</a:t>
            </a:r>
            <a:r>
              <a:rPr lang="el-GR" sz="1400" b="1">
                <a:solidFill>
                  <a:schemeClr val="tx2"/>
                </a:solidFill>
                <a:latin typeface="Arial" pitchFamily="34" charset="0"/>
              </a:rPr>
              <a:t> + Ν</a:t>
            </a:r>
            <a:r>
              <a:rPr lang="en-US" sz="1400" b="1" baseline="-25000">
                <a:solidFill>
                  <a:schemeClr val="tx2"/>
                </a:solidFill>
                <a:latin typeface="Arial" pitchFamily="34" charset="0"/>
              </a:rPr>
              <a:t>n</a:t>
            </a:r>
            <a:r>
              <a:rPr lang="en-US" sz="1400" b="1">
                <a:solidFill>
                  <a:schemeClr val="tx2"/>
                </a:solidFill>
                <a:latin typeface="Arial" pitchFamily="34" charset="0"/>
              </a:rPr>
              <a:t>) = total number of shares outstanding</a:t>
            </a:r>
            <a:endParaRPr lang="el-GR" sz="1400" b="1">
              <a:solidFill>
                <a:schemeClr val="tx2"/>
              </a:solidFill>
              <a:latin typeface="Arial"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0F1DF246-C5AD-4F6B-9427-7BD9D4D79F87}" type="slidenum">
              <a:rPr lang="el-GR">
                <a:solidFill>
                  <a:prstClr val="black">
                    <a:tint val="75000"/>
                  </a:prstClr>
                </a:solidFill>
                <a:cs typeface="Arial" charset="0"/>
              </a:rPr>
              <a:pPr>
                <a:defRPr/>
              </a:pPr>
              <a:t>2</a:t>
            </a:fld>
            <a:endParaRPr lang="el-GR">
              <a:solidFill>
                <a:prstClr val="black">
                  <a:tint val="75000"/>
                </a:prstClr>
              </a:solidFill>
              <a:cs typeface="Arial" charset="0"/>
            </a:endParaRPr>
          </a:p>
        </p:txBody>
      </p:sp>
    </p:spTree>
    <p:extLst>
      <p:ext uri="{BB962C8B-B14F-4D97-AF65-F5344CB8AC3E}">
        <p14:creationId xmlns:p14="http://schemas.microsoft.com/office/powerpoint/2010/main" val="312502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871538" y="862013"/>
            <a:ext cx="8162925" cy="479425"/>
          </a:xfrm>
          <a:noFill/>
        </p:spPr>
        <p:txBody>
          <a:bodyPr lIns="92075" tIns="46038" rIns="92075" bIns="46038" anchor="ctr"/>
          <a:lstStyle/>
          <a:p>
            <a:pPr eaLnBrk="1" hangingPunct="1"/>
            <a:r>
              <a:rPr lang="en-GB" sz="2200" b="1" smtClean="0"/>
              <a:t>Share price adjustment</a:t>
            </a:r>
          </a:p>
        </p:txBody>
      </p:sp>
      <p:sp>
        <p:nvSpPr>
          <p:cNvPr id="7" name="Slide Number Placeholder 4"/>
          <p:cNvSpPr>
            <a:spLocks noGrp="1"/>
          </p:cNvSpPr>
          <p:nvPr>
            <p:ph type="sldNum" sz="quarter" idx="12"/>
          </p:nvPr>
        </p:nvSpPr>
        <p:spPr/>
        <p:txBody>
          <a:bodyPr/>
          <a:lstStyle/>
          <a:p>
            <a:pPr>
              <a:defRPr/>
            </a:pPr>
            <a:fld id="{E4B3FA7F-DE10-402A-8AB1-7AE87FE7DBA0}" type="slidenum">
              <a:rPr lang="en-US"/>
              <a:pPr>
                <a:defRPr/>
              </a:pPr>
              <a:t>20</a:t>
            </a:fld>
            <a:endParaRPr lang="en-US"/>
          </a:p>
        </p:txBody>
      </p:sp>
      <p:sp>
        <p:nvSpPr>
          <p:cNvPr id="40964" name="Rectangle 5"/>
          <p:cNvSpPr>
            <a:spLocks noChangeArrowheads="1"/>
          </p:cNvSpPr>
          <p:nvPr/>
        </p:nvSpPr>
        <p:spPr bwMode="auto">
          <a:xfrm>
            <a:off x="755650" y="2565400"/>
            <a:ext cx="8137525" cy="935038"/>
          </a:xfrm>
          <a:prstGeom prst="rect">
            <a:avLst/>
          </a:prstGeom>
          <a:gradFill rotWithShape="1">
            <a:gsLst>
              <a:gs pos="0">
                <a:srgbClr val="97CAFC"/>
              </a:gs>
              <a:gs pos="50000">
                <a:srgbClr val="99CCFF"/>
              </a:gs>
              <a:gs pos="100000">
                <a:srgbClr val="97CAFC"/>
              </a:gs>
            </a:gsLst>
            <a:lin ang="5400000" scaled="1"/>
          </a:gradFill>
          <a:ln w="9525">
            <a:solidFill>
              <a:schemeClr val="tx1"/>
            </a:solidFill>
            <a:miter lim="800000"/>
            <a:headEnd/>
            <a:tailEnd/>
          </a:ln>
        </p:spPr>
        <p:txBody>
          <a:bodyPr wrap="none" anchor="ctr"/>
          <a:lstStyle/>
          <a:p>
            <a:pPr algn="ctr"/>
            <a:r>
              <a:rPr lang="en-US" sz="1800" b="1">
                <a:solidFill>
                  <a:srgbClr val="D60093"/>
                </a:solidFill>
                <a:latin typeface="Arial" pitchFamily="34" charset="0"/>
              </a:rPr>
              <a:t>ex-rights share price =</a:t>
            </a:r>
          </a:p>
          <a:p>
            <a:pPr algn="ctr"/>
            <a:endParaRPr lang="en-US" sz="1000" b="1">
              <a:solidFill>
                <a:srgbClr val="D60093"/>
              </a:solidFill>
              <a:latin typeface="Arial" pitchFamily="34" charset="0"/>
            </a:endParaRPr>
          </a:p>
          <a:p>
            <a:pPr algn="ctr"/>
            <a:r>
              <a:rPr lang="en-US" sz="1800" b="1">
                <a:solidFill>
                  <a:srgbClr val="D60093"/>
                </a:solidFill>
                <a:latin typeface="Arial" pitchFamily="34" charset="0"/>
              </a:rPr>
              <a:t>[(N * rights-on price) + (subscription price)] / (N+1)</a:t>
            </a:r>
          </a:p>
        </p:txBody>
      </p:sp>
      <p:sp>
        <p:nvSpPr>
          <p:cNvPr id="40965" name="Rectangle 6"/>
          <p:cNvSpPr>
            <a:spLocks noChangeArrowheads="1"/>
          </p:cNvSpPr>
          <p:nvPr/>
        </p:nvSpPr>
        <p:spPr bwMode="auto">
          <a:xfrm>
            <a:off x="755650" y="3789363"/>
            <a:ext cx="8137525" cy="1047750"/>
          </a:xfrm>
          <a:prstGeom prst="rect">
            <a:avLst/>
          </a:prstGeom>
          <a:gradFill rotWithShape="1">
            <a:gsLst>
              <a:gs pos="0">
                <a:srgbClr val="8CBAE9"/>
              </a:gs>
              <a:gs pos="50000">
                <a:srgbClr val="99CCFF"/>
              </a:gs>
              <a:gs pos="100000">
                <a:srgbClr val="8CBAE9"/>
              </a:gs>
            </a:gsLst>
            <a:lin ang="5400000" scaled="1"/>
          </a:gradFill>
          <a:ln w="9525">
            <a:solidFill>
              <a:schemeClr val="tx1"/>
            </a:solidFill>
            <a:miter lim="800000"/>
            <a:headEnd/>
            <a:tailEnd/>
          </a:ln>
        </p:spPr>
        <p:txBody>
          <a:bodyPr>
            <a:spAutoFit/>
          </a:bodyPr>
          <a:lstStyle/>
          <a:p>
            <a:pPr algn="ctr"/>
            <a:endParaRPr lang="en-US" sz="800" b="1">
              <a:solidFill>
                <a:schemeClr val="tx2"/>
              </a:solidFill>
              <a:latin typeface="Arial" pitchFamily="34" charset="0"/>
            </a:endParaRPr>
          </a:p>
          <a:p>
            <a:pPr algn="ctr"/>
            <a:r>
              <a:rPr lang="en-US" sz="1800" b="1">
                <a:solidFill>
                  <a:srgbClr val="D60093"/>
                </a:solidFill>
                <a:latin typeface="Arial" pitchFamily="34" charset="0"/>
              </a:rPr>
              <a:t>price </a:t>
            </a:r>
            <a:r>
              <a:rPr lang="en-US" sz="1400" b="1">
                <a:solidFill>
                  <a:srgbClr val="D60093"/>
                </a:solidFill>
                <a:latin typeface="Arial" pitchFamily="34" charset="0"/>
              </a:rPr>
              <a:t>(value)</a:t>
            </a:r>
            <a:r>
              <a:rPr lang="en-US" sz="1800" b="1">
                <a:solidFill>
                  <a:srgbClr val="D60093"/>
                </a:solidFill>
                <a:latin typeface="Arial" pitchFamily="34" charset="0"/>
              </a:rPr>
              <a:t> of 1 right =</a:t>
            </a:r>
          </a:p>
          <a:p>
            <a:pPr algn="ctr"/>
            <a:endParaRPr lang="en-US" sz="1000" b="1">
              <a:solidFill>
                <a:srgbClr val="D60093"/>
              </a:solidFill>
              <a:latin typeface="Arial" pitchFamily="34" charset="0"/>
            </a:endParaRPr>
          </a:p>
          <a:p>
            <a:pPr algn="ctr"/>
            <a:r>
              <a:rPr lang="en-US" sz="1800" b="1">
                <a:solidFill>
                  <a:srgbClr val="D60093"/>
                </a:solidFill>
                <a:latin typeface="Arial" pitchFamily="34" charset="0"/>
              </a:rPr>
              <a:t>(rights-on price – ex-rights price)</a:t>
            </a:r>
            <a:endParaRPr lang="en-US" sz="800" b="1">
              <a:solidFill>
                <a:srgbClr val="D60093"/>
              </a:solidFill>
              <a:latin typeface="Arial" pitchFamily="34" charset="0"/>
            </a:endParaRPr>
          </a:p>
          <a:p>
            <a:pPr algn="ctr"/>
            <a:endParaRPr lang="en-US" sz="800" b="1">
              <a:solidFill>
                <a:srgbClr val="D60093"/>
              </a:solidFill>
              <a:latin typeface="Arial"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5"/>
          <p:cNvSpPr>
            <a:spLocks noGrp="1" noChangeArrowheads="1"/>
          </p:cNvSpPr>
          <p:nvPr>
            <p:ph type="title"/>
          </p:nvPr>
        </p:nvSpPr>
        <p:spPr>
          <a:xfrm>
            <a:off x="871538" y="862013"/>
            <a:ext cx="8162925" cy="479425"/>
          </a:xfrm>
          <a:noFill/>
        </p:spPr>
        <p:txBody>
          <a:bodyPr lIns="92075" tIns="46038" rIns="92075" bIns="46038" anchor="ctr"/>
          <a:lstStyle/>
          <a:p>
            <a:pPr eaLnBrk="1" hangingPunct="1"/>
            <a:r>
              <a:rPr lang="en-GB" sz="2200" b="1" smtClean="0"/>
              <a:t>Share price adjustment - case</a:t>
            </a:r>
          </a:p>
        </p:txBody>
      </p:sp>
      <p:sp>
        <p:nvSpPr>
          <p:cNvPr id="41987" name="Rectangle 3"/>
          <p:cNvSpPr>
            <a:spLocks noGrp="1" noChangeArrowheads="1"/>
          </p:cNvSpPr>
          <p:nvPr>
            <p:ph idx="1"/>
          </p:nvPr>
        </p:nvSpPr>
        <p:spPr>
          <a:xfrm>
            <a:off x="912813" y="2420938"/>
            <a:ext cx="8110537" cy="2952750"/>
          </a:xfrm>
          <a:noFill/>
        </p:spPr>
        <p:txBody>
          <a:bodyPr lIns="92075" tIns="46038" rIns="92075" bIns="46038"/>
          <a:lstStyle/>
          <a:p>
            <a:pPr eaLnBrk="1" hangingPunct="1">
              <a:lnSpc>
                <a:spcPct val="80000"/>
              </a:lnSpc>
              <a:buFont typeface="Wingdings" pitchFamily="2" charset="2"/>
              <a:buNone/>
            </a:pPr>
            <a:endParaRPr lang="en-GB" sz="2200" b="1" smtClean="0">
              <a:solidFill>
                <a:srgbClr val="FF66CC"/>
              </a:solidFill>
            </a:endParaRPr>
          </a:p>
          <a:p>
            <a:pPr eaLnBrk="1" hangingPunct="1">
              <a:lnSpc>
                <a:spcPct val="80000"/>
              </a:lnSpc>
              <a:buFont typeface="Wingdings" pitchFamily="2" charset="2"/>
              <a:buNone/>
            </a:pPr>
            <a:r>
              <a:rPr lang="en-US" sz="1800" b="1" u="sng" smtClean="0">
                <a:solidFill>
                  <a:schemeClr val="hlink"/>
                </a:solidFill>
              </a:rPr>
              <a:t>Rights issue at subscription price</a:t>
            </a:r>
            <a:endParaRPr lang="el-GR" sz="1800" b="1" u="sng" smtClean="0">
              <a:solidFill>
                <a:schemeClr val="hlink"/>
              </a:solidFill>
            </a:endParaRPr>
          </a:p>
          <a:p>
            <a:pPr eaLnBrk="1" hangingPunct="1">
              <a:lnSpc>
                <a:spcPct val="80000"/>
              </a:lnSpc>
              <a:buFont typeface="Wingdings" pitchFamily="2" charset="2"/>
              <a:buNone/>
            </a:pPr>
            <a:endParaRPr lang="en-US" sz="1000" b="1" smtClean="0">
              <a:solidFill>
                <a:schemeClr val="hlink"/>
              </a:solidFill>
            </a:endParaRPr>
          </a:p>
          <a:p>
            <a:pPr eaLnBrk="1" hangingPunct="1">
              <a:lnSpc>
                <a:spcPct val="80000"/>
              </a:lnSpc>
              <a:buFont typeface="Wingdings" pitchFamily="2" charset="2"/>
              <a:buNone/>
            </a:pPr>
            <a:endParaRPr lang="en-US" sz="1000" b="1" smtClean="0">
              <a:solidFill>
                <a:schemeClr val="hlink"/>
              </a:solidFill>
            </a:endParaRPr>
          </a:p>
          <a:p>
            <a:pPr eaLnBrk="1" hangingPunct="1">
              <a:lnSpc>
                <a:spcPct val="80000"/>
              </a:lnSpc>
              <a:buFont typeface="Wingdings" pitchFamily="2" charset="2"/>
              <a:buNone/>
            </a:pPr>
            <a:endParaRPr lang="el-GR" sz="1000" b="1" smtClean="0">
              <a:solidFill>
                <a:schemeClr val="hlink"/>
              </a:solidFill>
            </a:endParaRPr>
          </a:p>
          <a:p>
            <a:pPr eaLnBrk="1" hangingPunct="1">
              <a:lnSpc>
                <a:spcPct val="80000"/>
              </a:lnSpc>
            </a:pPr>
            <a:r>
              <a:rPr lang="en-US" sz="1800" b="1" smtClean="0">
                <a:solidFill>
                  <a:schemeClr val="hlink"/>
                </a:solidFill>
              </a:rPr>
              <a:t>Number of outstanding shares</a:t>
            </a:r>
            <a:r>
              <a:rPr lang="el-GR" sz="1800" b="1" smtClean="0">
                <a:solidFill>
                  <a:schemeClr val="hlink"/>
                </a:solidFill>
              </a:rPr>
              <a:t>	(1)		5</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lnSpc>
                <a:spcPct val="80000"/>
              </a:lnSpc>
            </a:pPr>
            <a:r>
              <a:rPr lang="en-US" sz="1800" b="1" smtClean="0">
                <a:solidFill>
                  <a:schemeClr val="hlink"/>
                </a:solidFill>
              </a:rPr>
              <a:t>Nominal share price</a:t>
            </a:r>
            <a:r>
              <a:rPr lang="el-GR" sz="1800" b="1" smtClean="0">
                <a:solidFill>
                  <a:schemeClr val="hlink"/>
                </a:solidFill>
              </a:rPr>
              <a:t>		</a:t>
            </a:r>
            <a:r>
              <a:rPr lang="en-US" sz="1800" b="1" smtClean="0">
                <a:solidFill>
                  <a:schemeClr val="hlink"/>
                </a:solidFill>
              </a:rPr>
              <a:t>	</a:t>
            </a:r>
            <a:r>
              <a:rPr lang="el-GR" sz="1800" b="1" smtClean="0">
                <a:solidFill>
                  <a:schemeClr val="hlink"/>
                </a:solidFill>
              </a:rPr>
              <a:t>(2) 		          500</a:t>
            </a:r>
          </a:p>
          <a:p>
            <a:pPr eaLnBrk="1" hangingPunct="1">
              <a:lnSpc>
                <a:spcPct val="80000"/>
              </a:lnSpc>
            </a:pPr>
            <a:r>
              <a:rPr lang="en-US" sz="1800" b="1" smtClean="0">
                <a:solidFill>
                  <a:schemeClr val="hlink"/>
                </a:solidFill>
              </a:rPr>
              <a:t>Rights-on share price	</a:t>
            </a:r>
            <a:r>
              <a:rPr lang="el-GR" sz="1800" b="1" smtClean="0">
                <a:solidFill>
                  <a:schemeClr val="hlink"/>
                </a:solidFill>
              </a:rPr>
              <a:t>	</a:t>
            </a:r>
            <a:r>
              <a:rPr lang="en-US" sz="1800" b="1" smtClean="0">
                <a:solidFill>
                  <a:schemeClr val="hlink"/>
                </a:solidFill>
              </a:rPr>
              <a:t>	</a:t>
            </a:r>
            <a:r>
              <a:rPr lang="el-GR" sz="1800" b="1" smtClean="0">
                <a:solidFill>
                  <a:schemeClr val="hlink"/>
                </a:solidFill>
              </a:rPr>
              <a:t>(3)		       1</a:t>
            </a:r>
            <a:r>
              <a:rPr lang="en-US" sz="1800" b="1" smtClean="0">
                <a:solidFill>
                  <a:schemeClr val="hlink"/>
                </a:solidFill>
              </a:rPr>
              <a:t>,</a:t>
            </a:r>
            <a:r>
              <a:rPr lang="el-GR" sz="1800" b="1" smtClean="0">
                <a:solidFill>
                  <a:schemeClr val="hlink"/>
                </a:solidFill>
              </a:rPr>
              <a:t>500</a:t>
            </a:r>
          </a:p>
          <a:p>
            <a:pPr eaLnBrk="1" hangingPunct="1">
              <a:lnSpc>
                <a:spcPct val="80000"/>
              </a:lnSpc>
            </a:pPr>
            <a:r>
              <a:rPr lang="en-US" sz="1800" b="1" smtClean="0">
                <a:solidFill>
                  <a:schemeClr val="hlink"/>
                </a:solidFill>
              </a:rPr>
              <a:t>Terms of rights issue	</a:t>
            </a:r>
            <a:r>
              <a:rPr lang="el-GR" sz="1800" b="1" smtClean="0">
                <a:solidFill>
                  <a:schemeClr val="hlink"/>
                </a:solidFill>
              </a:rPr>
              <a:t>	</a:t>
            </a:r>
            <a:r>
              <a:rPr lang="en-US" sz="1800" b="1" smtClean="0">
                <a:solidFill>
                  <a:schemeClr val="hlink"/>
                </a:solidFill>
              </a:rPr>
              <a:t>	</a:t>
            </a:r>
            <a:r>
              <a:rPr lang="el-GR" sz="1800" b="1" smtClean="0">
                <a:solidFill>
                  <a:schemeClr val="hlink"/>
                </a:solidFill>
              </a:rPr>
              <a:t>(4)		      </a:t>
            </a:r>
            <a:r>
              <a:rPr lang="en-US" sz="1800" b="1" smtClean="0">
                <a:solidFill>
                  <a:schemeClr val="hlink"/>
                </a:solidFill>
              </a:rPr>
              <a:t>  </a:t>
            </a:r>
            <a:r>
              <a:rPr lang="el-GR" sz="1800" b="1" smtClean="0">
                <a:solidFill>
                  <a:schemeClr val="hlink"/>
                </a:solidFill>
              </a:rPr>
              <a:t>5</a:t>
            </a:r>
            <a:r>
              <a:rPr lang="en-US" sz="1800" b="1" smtClean="0">
                <a:solidFill>
                  <a:schemeClr val="hlink"/>
                </a:solidFill>
              </a:rPr>
              <a:t> :</a:t>
            </a:r>
            <a:r>
              <a:rPr lang="el-GR" sz="1800" b="1" smtClean="0">
                <a:solidFill>
                  <a:schemeClr val="hlink"/>
                </a:solidFill>
              </a:rPr>
              <a:t> 1</a:t>
            </a:r>
          </a:p>
          <a:p>
            <a:pPr eaLnBrk="1" hangingPunct="1">
              <a:lnSpc>
                <a:spcPct val="80000"/>
              </a:lnSpc>
            </a:pPr>
            <a:r>
              <a:rPr lang="en-US" sz="1800" b="1" smtClean="0">
                <a:solidFill>
                  <a:schemeClr val="hlink"/>
                </a:solidFill>
              </a:rPr>
              <a:t>Subscription share price</a:t>
            </a:r>
            <a:r>
              <a:rPr lang="el-GR" sz="1800" b="1" smtClean="0">
                <a:solidFill>
                  <a:schemeClr val="hlink"/>
                </a:solidFill>
              </a:rPr>
              <a:t>		(5)		       1</a:t>
            </a:r>
            <a:r>
              <a:rPr lang="en-US" sz="1800" b="1" smtClean="0">
                <a:solidFill>
                  <a:schemeClr val="hlink"/>
                </a:solidFill>
              </a:rPr>
              <a:t>,</a:t>
            </a:r>
            <a:r>
              <a:rPr lang="el-GR" sz="1800" b="1" smtClean="0">
                <a:solidFill>
                  <a:schemeClr val="hlink"/>
                </a:solidFill>
              </a:rPr>
              <a:t>300</a:t>
            </a:r>
            <a:endParaRPr lang="en-GB" sz="1800" b="1" smtClean="0">
              <a:solidFill>
                <a:schemeClr val="hlink"/>
              </a:solidFill>
            </a:endParaRPr>
          </a:p>
        </p:txBody>
      </p:sp>
      <p:sp>
        <p:nvSpPr>
          <p:cNvPr id="6" name="Slide Number Placeholder 5"/>
          <p:cNvSpPr>
            <a:spLocks noGrp="1"/>
          </p:cNvSpPr>
          <p:nvPr>
            <p:ph type="sldNum" sz="quarter" idx="12"/>
          </p:nvPr>
        </p:nvSpPr>
        <p:spPr/>
        <p:txBody>
          <a:bodyPr/>
          <a:lstStyle/>
          <a:p>
            <a:pPr>
              <a:defRPr/>
            </a:pPr>
            <a:fld id="{1D5E7EA0-CF30-4263-A862-D589FE8C22DC}" type="slidenum">
              <a:rPr lang="en-US"/>
              <a:pPr>
                <a:defRPr/>
              </a:pPr>
              <a:t>21</a:t>
            </a:fld>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5"/>
          <p:cNvSpPr>
            <a:spLocks noGrp="1" noChangeArrowheads="1"/>
          </p:cNvSpPr>
          <p:nvPr>
            <p:ph type="title"/>
          </p:nvPr>
        </p:nvSpPr>
        <p:spPr>
          <a:xfrm>
            <a:off x="871538" y="862013"/>
            <a:ext cx="8162925" cy="479425"/>
          </a:xfrm>
          <a:noFill/>
        </p:spPr>
        <p:txBody>
          <a:bodyPr lIns="92075" tIns="46038" rIns="92075" bIns="46038" anchor="ctr"/>
          <a:lstStyle/>
          <a:p>
            <a:pPr eaLnBrk="1" hangingPunct="1"/>
            <a:r>
              <a:rPr lang="en-GB" sz="2200" b="1" smtClean="0"/>
              <a:t>Share price adjustment - case</a:t>
            </a:r>
          </a:p>
        </p:txBody>
      </p:sp>
      <p:sp>
        <p:nvSpPr>
          <p:cNvPr id="43011" name="Rectangle 3"/>
          <p:cNvSpPr>
            <a:spLocks noGrp="1" noChangeArrowheads="1"/>
          </p:cNvSpPr>
          <p:nvPr>
            <p:ph idx="1"/>
          </p:nvPr>
        </p:nvSpPr>
        <p:spPr>
          <a:xfrm>
            <a:off x="755650" y="2492375"/>
            <a:ext cx="8107363" cy="2376488"/>
          </a:xfrm>
          <a:noFill/>
        </p:spPr>
        <p:txBody>
          <a:bodyPr lIns="92075" tIns="46038" rIns="92075" bIns="46038"/>
          <a:lstStyle/>
          <a:p>
            <a:pPr eaLnBrk="1" hangingPunct="1">
              <a:lnSpc>
                <a:spcPct val="80000"/>
              </a:lnSpc>
              <a:buFont typeface="Wingdings" pitchFamily="2" charset="2"/>
              <a:buNone/>
            </a:pPr>
            <a:endParaRPr lang="el-GR" sz="2800" b="1" smtClean="0">
              <a:solidFill>
                <a:schemeClr val="hlink"/>
              </a:solidFill>
            </a:endParaRPr>
          </a:p>
          <a:p>
            <a:pPr eaLnBrk="1" hangingPunct="1">
              <a:lnSpc>
                <a:spcPct val="80000"/>
              </a:lnSpc>
            </a:pPr>
            <a:r>
              <a:rPr lang="en-US" sz="1800" b="1" smtClean="0">
                <a:solidFill>
                  <a:schemeClr val="hlink"/>
                </a:solidFill>
              </a:rPr>
              <a:t>New shares to be issued</a:t>
            </a:r>
            <a:r>
              <a:rPr lang="el-GR" sz="1800" b="1" smtClean="0">
                <a:solidFill>
                  <a:schemeClr val="hlink"/>
                </a:solidFill>
              </a:rPr>
              <a:t>	</a:t>
            </a:r>
            <a:r>
              <a:rPr lang="en-US" sz="1800" b="1" smtClean="0">
                <a:solidFill>
                  <a:schemeClr val="hlink"/>
                </a:solidFill>
              </a:rPr>
              <a:t>	</a:t>
            </a:r>
            <a:r>
              <a:rPr lang="el-GR" sz="1800" b="1" smtClean="0">
                <a:solidFill>
                  <a:schemeClr val="hlink"/>
                </a:solidFill>
              </a:rPr>
              <a:t>(6)  </a:t>
            </a:r>
            <a:r>
              <a:rPr lang="en-US" sz="1800" b="1" smtClean="0">
                <a:solidFill>
                  <a:schemeClr val="hlink"/>
                </a:solidFill>
              </a:rPr>
              <a:t>   </a:t>
            </a:r>
            <a:r>
              <a:rPr lang="el-GR" sz="1800" b="1" smtClean="0">
                <a:solidFill>
                  <a:schemeClr val="hlink"/>
                </a:solidFill>
              </a:rPr>
              <a:t>(1) x (4)	       1</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lnSpc>
                <a:spcPct val="80000"/>
              </a:lnSpc>
            </a:pPr>
            <a:r>
              <a:rPr lang="en-US" sz="1800" b="1" smtClean="0">
                <a:solidFill>
                  <a:schemeClr val="hlink"/>
                </a:solidFill>
              </a:rPr>
              <a:t>Initial shareholder capital</a:t>
            </a:r>
            <a:r>
              <a:rPr lang="el-GR" sz="1800" b="1" smtClean="0">
                <a:solidFill>
                  <a:schemeClr val="hlink"/>
                </a:solidFill>
              </a:rPr>
              <a:t>		(7)  </a:t>
            </a:r>
            <a:r>
              <a:rPr lang="en-US" sz="1800" b="1" smtClean="0">
                <a:solidFill>
                  <a:schemeClr val="hlink"/>
                </a:solidFill>
              </a:rPr>
              <a:t>   </a:t>
            </a:r>
            <a:r>
              <a:rPr lang="el-GR" sz="1800" b="1" smtClean="0">
                <a:solidFill>
                  <a:schemeClr val="hlink"/>
                </a:solidFill>
              </a:rPr>
              <a:t>(1) x (2)	2</a:t>
            </a:r>
            <a:r>
              <a:rPr lang="en-US" sz="1800" b="1" smtClean="0">
                <a:solidFill>
                  <a:schemeClr val="hlink"/>
                </a:solidFill>
              </a:rPr>
              <a:t>,</a:t>
            </a:r>
            <a:r>
              <a:rPr lang="el-GR" sz="1800" b="1" smtClean="0">
                <a:solidFill>
                  <a:schemeClr val="hlink"/>
                </a:solidFill>
              </a:rPr>
              <a:t>500</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lnSpc>
                <a:spcPct val="80000"/>
              </a:lnSpc>
            </a:pPr>
            <a:r>
              <a:rPr lang="en-US" sz="1800" b="1" smtClean="0">
                <a:solidFill>
                  <a:schemeClr val="hlink"/>
                </a:solidFill>
              </a:rPr>
              <a:t>New funds raised	</a:t>
            </a:r>
            <a:r>
              <a:rPr lang="el-GR" sz="1800" b="1" smtClean="0">
                <a:solidFill>
                  <a:schemeClr val="hlink"/>
                </a:solidFill>
              </a:rPr>
              <a:t>		(8)  </a:t>
            </a:r>
            <a:r>
              <a:rPr lang="en-US" sz="1800" b="1" smtClean="0">
                <a:solidFill>
                  <a:schemeClr val="hlink"/>
                </a:solidFill>
              </a:rPr>
              <a:t>   </a:t>
            </a:r>
            <a:r>
              <a:rPr lang="el-GR" sz="1800" b="1" smtClean="0">
                <a:solidFill>
                  <a:schemeClr val="hlink"/>
                </a:solidFill>
              </a:rPr>
              <a:t>(5) x (6)	1</a:t>
            </a:r>
            <a:r>
              <a:rPr lang="en-US" sz="1800" b="1" smtClean="0">
                <a:solidFill>
                  <a:schemeClr val="hlink"/>
                </a:solidFill>
              </a:rPr>
              <a:t>,</a:t>
            </a:r>
            <a:r>
              <a:rPr lang="el-GR" sz="1800" b="1" smtClean="0">
                <a:solidFill>
                  <a:schemeClr val="hlink"/>
                </a:solidFill>
              </a:rPr>
              <a:t>300</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lnSpc>
                <a:spcPct val="80000"/>
              </a:lnSpc>
            </a:pPr>
            <a:r>
              <a:rPr lang="en-US" sz="1800" b="1" smtClean="0">
                <a:solidFill>
                  <a:schemeClr val="hlink"/>
                </a:solidFill>
              </a:rPr>
              <a:t>Increase in shareholder capital</a:t>
            </a:r>
            <a:r>
              <a:rPr lang="el-GR" sz="1800" b="1" smtClean="0">
                <a:solidFill>
                  <a:schemeClr val="hlink"/>
                </a:solidFill>
              </a:rPr>
              <a:t>	(9)  </a:t>
            </a:r>
            <a:r>
              <a:rPr lang="en-US" sz="1800" b="1" smtClean="0">
                <a:solidFill>
                  <a:schemeClr val="hlink"/>
                </a:solidFill>
              </a:rPr>
              <a:t>   </a:t>
            </a:r>
            <a:r>
              <a:rPr lang="el-GR" sz="1800" b="1" smtClean="0">
                <a:solidFill>
                  <a:schemeClr val="hlink"/>
                </a:solidFill>
              </a:rPr>
              <a:t>(6) x (2)	   500</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lnSpc>
                <a:spcPct val="80000"/>
              </a:lnSpc>
            </a:pPr>
            <a:r>
              <a:rPr lang="en-US" sz="1800" b="1" smtClean="0">
                <a:solidFill>
                  <a:schemeClr val="hlink"/>
                </a:solidFill>
              </a:rPr>
              <a:t>Share premium reserves (account)</a:t>
            </a:r>
            <a:r>
              <a:rPr lang="el-GR" sz="1800" b="1" smtClean="0">
                <a:solidFill>
                  <a:schemeClr val="hlink"/>
                </a:solidFill>
              </a:rPr>
              <a:t>	(10) </a:t>
            </a:r>
            <a:r>
              <a:rPr lang="en-US" sz="1800" b="1" smtClean="0">
                <a:solidFill>
                  <a:schemeClr val="hlink"/>
                </a:solidFill>
              </a:rPr>
              <a:t>  </a:t>
            </a:r>
            <a:r>
              <a:rPr lang="el-GR" sz="1800" b="1" smtClean="0">
                <a:solidFill>
                  <a:schemeClr val="hlink"/>
                </a:solidFill>
              </a:rPr>
              <a:t>(8) - (9)	   800</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lnSpc>
                <a:spcPct val="80000"/>
              </a:lnSpc>
            </a:pPr>
            <a:r>
              <a:rPr lang="en-US" sz="1800" b="1" smtClean="0">
                <a:solidFill>
                  <a:schemeClr val="hlink"/>
                </a:solidFill>
              </a:rPr>
              <a:t>New shareholder capital</a:t>
            </a:r>
            <a:r>
              <a:rPr lang="el-GR" sz="1800" b="1" smtClean="0">
                <a:solidFill>
                  <a:schemeClr val="hlink"/>
                </a:solidFill>
              </a:rPr>
              <a:t>		(11) </a:t>
            </a:r>
            <a:r>
              <a:rPr lang="en-US" sz="1800" b="1" smtClean="0">
                <a:solidFill>
                  <a:schemeClr val="hlink"/>
                </a:solidFill>
              </a:rPr>
              <a:t>  </a:t>
            </a:r>
            <a:r>
              <a:rPr lang="el-GR" sz="1800" b="1" smtClean="0">
                <a:solidFill>
                  <a:schemeClr val="hlink"/>
                </a:solidFill>
              </a:rPr>
              <a:t>(7) + (9)	3</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lnSpc>
                <a:spcPct val="80000"/>
              </a:lnSpc>
            </a:pPr>
            <a:r>
              <a:rPr lang="en-US" sz="1800" b="1" smtClean="0">
                <a:solidFill>
                  <a:schemeClr val="hlink"/>
                </a:solidFill>
              </a:rPr>
              <a:t>New number of shares outstanding 	</a:t>
            </a:r>
            <a:r>
              <a:rPr lang="el-GR" sz="1800" b="1" smtClean="0">
                <a:solidFill>
                  <a:schemeClr val="hlink"/>
                </a:solidFill>
              </a:rPr>
              <a:t>(12) </a:t>
            </a:r>
            <a:r>
              <a:rPr lang="en-US" sz="1800" b="1" smtClean="0">
                <a:solidFill>
                  <a:schemeClr val="hlink"/>
                </a:solidFill>
              </a:rPr>
              <a:t>  </a:t>
            </a:r>
            <a:r>
              <a:rPr lang="el-GR" sz="1800" b="1" smtClean="0">
                <a:solidFill>
                  <a:schemeClr val="hlink"/>
                </a:solidFill>
              </a:rPr>
              <a:t>(1) + (6)	       6</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endParaRPr lang="en-GB" sz="1800" b="1" smtClean="0">
              <a:solidFill>
                <a:schemeClr val="hlink"/>
              </a:solidFill>
            </a:endParaRPr>
          </a:p>
        </p:txBody>
      </p:sp>
      <p:sp>
        <p:nvSpPr>
          <p:cNvPr id="6" name="Slide Number Placeholder 5"/>
          <p:cNvSpPr>
            <a:spLocks noGrp="1"/>
          </p:cNvSpPr>
          <p:nvPr>
            <p:ph type="sldNum" sz="quarter" idx="12"/>
          </p:nvPr>
        </p:nvSpPr>
        <p:spPr/>
        <p:txBody>
          <a:bodyPr/>
          <a:lstStyle/>
          <a:p>
            <a:pPr>
              <a:defRPr/>
            </a:pPr>
            <a:fld id="{94C81126-026D-45DB-8EAF-69F3F1705351}" type="slidenum">
              <a:rPr lang="en-US"/>
              <a:pPr>
                <a:defRPr/>
              </a:pPr>
              <a:t>22</a:t>
            </a:fld>
            <a:endParaRPr lang="en-US"/>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5"/>
          <p:cNvSpPr>
            <a:spLocks noGrp="1" noChangeArrowheads="1"/>
          </p:cNvSpPr>
          <p:nvPr>
            <p:ph type="title"/>
          </p:nvPr>
        </p:nvSpPr>
        <p:spPr>
          <a:xfrm>
            <a:off x="871538" y="862013"/>
            <a:ext cx="8162925" cy="479425"/>
          </a:xfrm>
          <a:noFill/>
        </p:spPr>
        <p:txBody>
          <a:bodyPr lIns="92075" tIns="46038" rIns="92075" bIns="46038" anchor="ctr"/>
          <a:lstStyle/>
          <a:p>
            <a:pPr eaLnBrk="1" hangingPunct="1"/>
            <a:r>
              <a:rPr lang="en-GB" sz="2200" b="1" smtClean="0"/>
              <a:t>Share price adjustment - case</a:t>
            </a:r>
          </a:p>
        </p:txBody>
      </p:sp>
      <p:sp>
        <p:nvSpPr>
          <p:cNvPr id="44035" name="Rectangle 3"/>
          <p:cNvSpPr>
            <a:spLocks noGrp="1" noChangeArrowheads="1"/>
          </p:cNvSpPr>
          <p:nvPr>
            <p:ph idx="1"/>
          </p:nvPr>
        </p:nvSpPr>
        <p:spPr>
          <a:xfrm>
            <a:off x="912813" y="2205038"/>
            <a:ext cx="8110537" cy="3529012"/>
          </a:xfrm>
          <a:noFill/>
        </p:spPr>
        <p:txBody>
          <a:bodyPr lIns="92075" tIns="46038" rIns="92075" bIns="46038"/>
          <a:lstStyle/>
          <a:p>
            <a:pPr eaLnBrk="1" hangingPunct="1">
              <a:buFont typeface="Wingdings" pitchFamily="2" charset="2"/>
              <a:buNone/>
            </a:pPr>
            <a:endParaRPr lang="el-GR" sz="2800" b="1" smtClean="0">
              <a:solidFill>
                <a:schemeClr val="hlink"/>
              </a:solidFill>
            </a:endParaRPr>
          </a:p>
          <a:p>
            <a:pPr eaLnBrk="1" hangingPunct="1"/>
            <a:r>
              <a:rPr lang="en-US" sz="1800" b="1" smtClean="0">
                <a:solidFill>
                  <a:schemeClr val="hlink"/>
                </a:solidFill>
              </a:rPr>
              <a:t>Old market value</a:t>
            </a:r>
            <a:r>
              <a:rPr lang="el-GR" sz="1800" b="1" smtClean="0">
                <a:solidFill>
                  <a:schemeClr val="hlink"/>
                </a:solidFill>
              </a:rPr>
              <a:t>		(13) </a:t>
            </a:r>
            <a:r>
              <a:rPr lang="en-US" sz="1800" b="1" smtClean="0">
                <a:solidFill>
                  <a:schemeClr val="hlink"/>
                </a:solidFill>
              </a:rPr>
              <a:t> </a:t>
            </a:r>
            <a:r>
              <a:rPr lang="el-GR" sz="1800" b="1" smtClean="0">
                <a:solidFill>
                  <a:schemeClr val="hlink"/>
                </a:solidFill>
              </a:rPr>
              <a:t>(1) x (3)	7</a:t>
            </a:r>
            <a:r>
              <a:rPr lang="en-US" sz="1800" b="1" smtClean="0">
                <a:solidFill>
                  <a:schemeClr val="hlink"/>
                </a:solidFill>
              </a:rPr>
              <a:t>,</a:t>
            </a:r>
            <a:r>
              <a:rPr lang="el-GR" sz="1800" b="1" smtClean="0">
                <a:solidFill>
                  <a:schemeClr val="hlink"/>
                </a:solidFill>
              </a:rPr>
              <a:t>500</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r>
              <a:rPr lang="en-US" sz="1800" b="1" smtClean="0">
                <a:solidFill>
                  <a:schemeClr val="hlink"/>
                </a:solidFill>
              </a:rPr>
              <a:t>Funds raised</a:t>
            </a:r>
            <a:r>
              <a:rPr lang="el-GR" sz="1800" b="1" smtClean="0">
                <a:solidFill>
                  <a:schemeClr val="hlink"/>
                </a:solidFill>
              </a:rPr>
              <a:t>	</a:t>
            </a:r>
            <a:r>
              <a:rPr lang="en-US" sz="1800" b="1" smtClean="0">
                <a:solidFill>
                  <a:schemeClr val="hlink"/>
                </a:solidFill>
              </a:rPr>
              <a:t>		  </a:t>
            </a:r>
            <a:r>
              <a:rPr lang="el-GR" sz="1800" b="1" smtClean="0">
                <a:solidFill>
                  <a:schemeClr val="hlink"/>
                </a:solidFill>
              </a:rPr>
              <a:t>(8) </a:t>
            </a:r>
            <a:r>
              <a:rPr lang="en-US" sz="1800" b="1" smtClean="0">
                <a:solidFill>
                  <a:schemeClr val="hlink"/>
                </a:solidFill>
              </a:rPr>
              <a:t> </a:t>
            </a:r>
            <a:r>
              <a:rPr lang="el-GR" sz="1800" b="1" smtClean="0">
                <a:solidFill>
                  <a:schemeClr val="hlink"/>
                </a:solidFill>
              </a:rPr>
              <a:t>(5) x (6)	1</a:t>
            </a:r>
            <a:r>
              <a:rPr lang="en-US" sz="1800" b="1" smtClean="0">
                <a:solidFill>
                  <a:schemeClr val="hlink"/>
                </a:solidFill>
              </a:rPr>
              <a:t>,</a:t>
            </a:r>
            <a:r>
              <a:rPr lang="el-GR" sz="1800" b="1" smtClean="0">
                <a:solidFill>
                  <a:schemeClr val="hlink"/>
                </a:solidFill>
              </a:rPr>
              <a:t>300</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r>
              <a:rPr lang="en-US" sz="1800" b="1" smtClean="0">
                <a:solidFill>
                  <a:schemeClr val="hlink"/>
                </a:solidFill>
              </a:rPr>
              <a:t>New market value	</a:t>
            </a:r>
            <a:r>
              <a:rPr lang="el-GR" sz="1800" b="1" smtClean="0">
                <a:solidFill>
                  <a:schemeClr val="hlink"/>
                </a:solidFill>
              </a:rPr>
              <a:t>	(14) </a:t>
            </a:r>
            <a:r>
              <a:rPr lang="en-US" sz="1800" b="1" smtClean="0">
                <a:solidFill>
                  <a:schemeClr val="hlink"/>
                </a:solidFill>
              </a:rPr>
              <a:t> </a:t>
            </a:r>
            <a:r>
              <a:rPr lang="el-GR" sz="1800" b="1" smtClean="0">
                <a:solidFill>
                  <a:schemeClr val="hlink"/>
                </a:solidFill>
              </a:rPr>
              <a:t>(13)+(8)	8</a:t>
            </a:r>
            <a:r>
              <a:rPr lang="en-US" sz="1800" b="1" smtClean="0">
                <a:solidFill>
                  <a:schemeClr val="hlink"/>
                </a:solidFill>
              </a:rPr>
              <a:t>,</a:t>
            </a:r>
            <a:r>
              <a:rPr lang="el-GR" sz="1800" b="1" smtClean="0">
                <a:solidFill>
                  <a:schemeClr val="hlink"/>
                </a:solidFill>
              </a:rPr>
              <a:t>800</a:t>
            </a:r>
            <a:r>
              <a:rPr lang="en-US" sz="1800" b="1" smtClean="0">
                <a:solidFill>
                  <a:schemeClr val="hlink"/>
                </a:solidFill>
              </a:rPr>
              <a:t>,</a:t>
            </a:r>
            <a:r>
              <a:rPr lang="el-GR" sz="1800" b="1" smtClean="0">
                <a:solidFill>
                  <a:schemeClr val="hlink"/>
                </a:solidFill>
              </a:rPr>
              <a:t>000</a:t>
            </a:r>
            <a:r>
              <a:rPr lang="en-US" sz="1800" b="1" smtClean="0">
                <a:solidFill>
                  <a:schemeClr val="hlink"/>
                </a:solidFill>
              </a:rPr>
              <a:t>,</a:t>
            </a:r>
            <a:r>
              <a:rPr lang="el-GR" sz="1800" b="1" smtClean="0">
                <a:solidFill>
                  <a:schemeClr val="hlink"/>
                </a:solidFill>
              </a:rPr>
              <a:t>000</a:t>
            </a:r>
          </a:p>
          <a:p>
            <a:pPr eaLnBrk="1" hangingPunct="1"/>
            <a:r>
              <a:rPr lang="en-US" sz="1800" b="1" smtClean="0">
                <a:solidFill>
                  <a:schemeClr val="hlink"/>
                </a:solidFill>
              </a:rPr>
              <a:t>New market value	</a:t>
            </a:r>
            <a:r>
              <a:rPr lang="el-GR" sz="1800" b="1" smtClean="0">
                <a:solidFill>
                  <a:schemeClr val="hlink"/>
                </a:solidFill>
              </a:rPr>
              <a:t>	(15) </a:t>
            </a:r>
            <a:r>
              <a:rPr lang="en-US" sz="1800" b="1" smtClean="0">
                <a:solidFill>
                  <a:schemeClr val="hlink"/>
                </a:solidFill>
              </a:rPr>
              <a:t> </a:t>
            </a:r>
            <a:r>
              <a:rPr lang="el-GR" sz="1800" b="1" smtClean="0">
                <a:solidFill>
                  <a:schemeClr val="hlink"/>
                </a:solidFill>
              </a:rPr>
              <a:t>(14)=(15)            (12) x  </a:t>
            </a:r>
            <a:r>
              <a:rPr lang="fr-FR" sz="1800" b="1" smtClean="0">
                <a:solidFill>
                  <a:schemeClr val="hlink"/>
                </a:solidFill>
              </a:rPr>
              <a:t>p</a:t>
            </a:r>
            <a:r>
              <a:rPr lang="fr-FR" sz="1800" b="1" baseline="-25000" smtClean="0">
                <a:solidFill>
                  <a:schemeClr val="hlink"/>
                </a:solidFill>
              </a:rPr>
              <a:t>n</a:t>
            </a:r>
            <a:endParaRPr lang="el-GR" sz="1800" b="1" baseline="-25000" smtClean="0">
              <a:solidFill>
                <a:schemeClr val="hlink"/>
              </a:solidFill>
            </a:endParaRPr>
          </a:p>
          <a:p>
            <a:pPr eaLnBrk="1" hangingPunct="1">
              <a:buFont typeface="Wingdings" pitchFamily="2" charset="2"/>
              <a:buNone/>
            </a:pPr>
            <a:endParaRPr lang="en-US" sz="1800" b="1" smtClean="0">
              <a:solidFill>
                <a:schemeClr val="hlink"/>
              </a:solidFill>
            </a:endParaRPr>
          </a:p>
          <a:p>
            <a:pPr eaLnBrk="1" hangingPunct="1">
              <a:buFont typeface="Wingdings" pitchFamily="2" charset="2"/>
              <a:buNone/>
            </a:pPr>
            <a:endParaRPr lang="el-GR" sz="1000" b="1" smtClean="0">
              <a:solidFill>
                <a:schemeClr val="hlink"/>
              </a:solidFill>
            </a:endParaRPr>
          </a:p>
          <a:p>
            <a:pPr algn="ctr" eaLnBrk="1" hangingPunct="1"/>
            <a:r>
              <a:rPr lang="en-US" sz="1800" b="1" smtClean="0">
                <a:solidFill>
                  <a:srgbClr val="FF0000"/>
                </a:solidFill>
              </a:rPr>
              <a:t>p</a:t>
            </a:r>
            <a:r>
              <a:rPr lang="en-US" sz="1800" b="1" baseline="-25000" smtClean="0">
                <a:solidFill>
                  <a:srgbClr val="FF0000"/>
                </a:solidFill>
              </a:rPr>
              <a:t>n</a:t>
            </a:r>
            <a:r>
              <a:rPr lang="el-GR" sz="1800" b="1" baseline="-25000" smtClean="0">
                <a:solidFill>
                  <a:srgbClr val="FF0000"/>
                </a:solidFill>
              </a:rPr>
              <a:t>  </a:t>
            </a:r>
            <a:r>
              <a:rPr lang="el-GR" sz="1800" b="1" smtClean="0">
                <a:solidFill>
                  <a:srgbClr val="FF0000"/>
                </a:solidFill>
              </a:rPr>
              <a:t>= 1</a:t>
            </a:r>
            <a:r>
              <a:rPr lang="en-US" sz="1800" b="1" smtClean="0">
                <a:solidFill>
                  <a:srgbClr val="FF0000"/>
                </a:solidFill>
              </a:rPr>
              <a:t>, </a:t>
            </a:r>
            <a:r>
              <a:rPr lang="el-GR" sz="1800" b="1" smtClean="0">
                <a:solidFill>
                  <a:srgbClr val="FF0000"/>
                </a:solidFill>
              </a:rPr>
              <a:t>467</a:t>
            </a:r>
          </a:p>
          <a:p>
            <a:pPr algn="ctr" eaLnBrk="1" hangingPunct="1">
              <a:buFont typeface="Wingdings" pitchFamily="2" charset="2"/>
              <a:buNone/>
            </a:pPr>
            <a:endParaRPr lang="el-GR" sz="1000" b="1" u="sng" smtClean="0">
              <a:solidFill>
                <a:srgbClr val="FF0000"/>
              </a:solidFill>
            </a:endParaRPr>
          </a:p>
          <a:p>
            <a:pPr algn="ctr" eaLnBrk="1" hangingPunct="1"/>
            <a:r>
              <a:rPr lang="en-US" sz="1800" b="1" smtClean="0">
                <a:solidFill>
                  <a:srgbClr val="FF0000"/>
                </a:solidFill>
              </a:rPr>
              <a:t>p</a:t>
            </a:r>
            <a:r>
              <a:rPr lang="en-US" sz="1800" b="1" baseline="-25000" smtClean="0">
                <a:solidFill>
                  <a:srgbClr val="FF0000"/>
                </a:solidFill>
              </a:rPr>
              <a:t>R</a:t>
            </a:r>
            <a:r>
              <a:rPr lang="el-GR" sz="1800" b="1" smtClean="0">
                <a:solidFill>
                  <a:srgbClr val="FF0000"/>
                </a:solidFill>
              </a:rPr>
              <a:t> = 33</a:t>
            </a:r>
            <a:endParaRPr lang="en-GB" sz="1800" b="1" smtClean="0">
              <a:solidFill>
                <a:schemeClr val="hlink"/>
              </a:solidFill>
            </a:endParaRPr>
          </a:p>
        </p:txBody>
      </p:sp>
      <p:sp>
        <p:nvSpPr>
          <p:cNvPr id="6" name="Slide Number Placeholder 5"/>
          <p:cNvSpPr>
            <a:spLocks noGrp="1"/>
          </p:cNvSpPr>
          <p:nvPr>
            <p:ph type="sldNum" sz="quarter" idx="12"/>
          </p:nvPr>
        </p:nvSpPr>
        <p:spPr/>
        <p:txBody>
          <a:bodyPr/>
          <a:lstStyle/>
          <a:p>
            <a:pPr>
              <a:defRPr/>
            </a:pPr>
            <a:fld id="{C51C3AEC-D1ED-4AC2-9CF5-5FB2E227045D}" type="slidenum">
              <a:rPr lang="en-US"/>
              <a:pPr>
                <a:defRPr/>
              </a:pPr>
              <a:t>23</a:t>
            </a:fld>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1"/>
          <p:cNvSpPr>
            <a:spLocks noGrp="1" noChangeArrowheads="1"/>
          </p:cNvSpPr>
          <p:nvPr>
            <p:ph type="sldNum" sz="quarter" idx="12"/>
          </p:nvPr>
        </p:nvSpPr>
        <p:spPr>
          <a:solidFill>
            <a:srgbClr val="003366"/>
          </a:solidFill>
        </p:spPr>
        <p:txBody>
          <a:bodyPr/>
          <a:lstStyle/>
          <a:p>
            <a:fld id="{CBC830F4-08C1-4436-8736-54CA91FD5248}" type="slidenum">
              <a:rPr lang="en-US" sz="2000" smtClean="0">
                <a:solidFill>
                  <a:schemeClr val="bg1"/>
                </a:solidFill>
              </a:rPr>
              <a:pPr/>
              <a:t>24</a:t>
            </a:fld>
            <a:endParaRPr lang="en-US" sz="2000" smtClean="0">
              <a:solidFill>
                <a:schemeClr val="bg1"/>
              </a:solidFill>
            </a:endParaRPr>
          </a:p>
        </p:txBody>
      </p:sp>
      <p:pic>
        <p:nvPicPr>
          <p:cNvPr id="6147" name="Picture 5"/>
          <p:cNvPicPr>
            <a:picLocks noChangeAspect="1" noChangeArrowheads="1"/>
          </p:cNvPicPr>
          <p:nvPr/>
        </p:nvPicPr>
        <p:blipFill>
          <a:blip r:embed="rId2" cstate="print"/>
          <a:srcRect/>
          <a:stretch>
            <a:fillRect/>
          </a:stretch>
        </p:blipFill>
        <p:spPr bwMode="auto">
          <a:xfrm>
            <a:off x="4716463" y="0"/>
            <a:ext cx="4427537" cy="2714625"/>
          </a:xfrm>
          <a:prstGeom prst="rect">
            <a:avLst/>
          </a:prstGeom>
          <a:noFill/>
          <a:ln w="9525">
            <a:noFill/>
            <a:miter lim="800000"/>
            <a:headEnd/>
            <a:tailEnd/>
          </a:ln>
        </p:spPr>
      </p:pic>
      <p:pic>
        <p:nvPicPr>
          <p:cNvPr id="6148" name="Picture 6"/>
          <p:cNvPicPr>
            <a:picLocks noChangeAspect="1" noChangeArrowheads="1"/>
          </p:cNvPicPr>
          <p:nvPr/>
        </p:nvPicPr>
        <p:blipFill>
          <a:blip r:embed="rId3" cstate="print"/>
          <a:srcRect/>
          <a:stretch>
            <a:fillRect/>
          </a:stretch>
        </p:blipFill>
        <p:spPr bwMode="auto">
          <a:xfrm>
            <a:off x="0" y="0"/>
            <a:ext cx="4484688" cy="2714625"/>
          </a:xfrm>
          <a:prstGeom prst="rect">
            <a:avLst/>
          </a:prstGeom>
          <a:noFill/>
          <a:ln w="9525">
            <a:noFill/>
            <a:miter lim="800000"/>
            <a:headEnd/>
            <a:tailEnd/>
          </a:ln>
        </p:spPr>
      </p:pic>
      <p:pic>
        <p:nvPicPr>
          <p:cNvPr id="6149" name="Picture 7"/>
          <p:cNvPicPr>
            <a:picLocks noChangeAspect="1" noChangeArrowheads="1"/>
          </p:cNvPicPr>
          <p:nvPr/>
        </p:nvPicPr>
        <p:blipFill>
          <a:blip r:embed="rId4" cstate="print"/>
          <a:srcRect/>
          <a:stretch>
            <a:fillRect/>
          </a:stretch>
        </p:blipFill>
        <p:spPr bwMode="auto">
          <a:xfrm>
            <a:off x="4746625" y="4281488"/>
            <a:ext cx="4397375" cy="2576512"/>
          </a:xfrm>
          <a:prstGeom prst="rect">
            <a:avLst/>
          </a:prstGeom>
          <a:noFill/>
          <a:ln w="9525">
            <a:noFill/>
            <a:miter lim="800000"/>
            <a:headEnd/>
            <a:tailEnd/>
          </a:ln>
        </p:spPr>
      </p:pic>
      <p:pic>
        <p:nvPicPr>
          <p:cNvPr id="6150" name="Picture 8"/>
          <p:cNvPicPr>
            <a:picLocks noChangeAspect="1" noChangeArrowheads="1"/>
          </p:cNvPicPr>
          <p:nvPr/>
        </p:nvPicPr>
        <p:blipFill>
          <a:blip r:embed="rId5" cstate="print"/>
          <a:srcRect/>
          <a:stretch>
            <a:fillRect/>
          </a:stretch>
        </p:blipFill>
        <p:spPr bwMode="auto">
          <a:xfrm>
            <a:off x="0" y="4295775"/>
            <a:ext cx="4513263" cy="2562225"/>
          </a:xfrm>
          <a:prstGeom prst="rect">
            <a:avLst/>
          </a:prstGeom>
          <a:noFill/>
          <a:ln w="9525">
            <a:noFill/>
            <a:miter lim="800000"/>
            <a:headEnd/>
            <a:tailEnd/>
          </a:ln>
        </p:spPr>
      </p:pic>
      <p:sp>
        <p:nvSpPr>
          <p:cNvPr id="8" name="Rectangle 3"/>
          <p:cNvSpPr txBox="1">
            <a:spLocks noChangeArrowheads="1"/>
          </p:cNvSpPr>
          <p:nvPr/>
        </p:nvSpPr>
        <p:spPr bwMode="auto">
          <a:xfrm>
            <a:off x="857224" y="3143248"/>
            <a:ext cx="7858125" cy="714377"/>
          </a:xfrm>
          <a:prstGeom prst="rect">
            <a:avLst/>
          </a:prstGeom>
          <a:noFill/>
          <a:ln w="9525">
            <a:noFill/>
            <a:miter lim="800000"/>
            <a:headEnd/>
            <a:tailEnd/>
          </a:ln>
        </p:spPr>
        <p:txBody>
          <a:bodyPr/>
          <a:lstStyle/>
          <a:p>
            <a:pPr eaLnBrk="1" hangingPunct="1"/>
            <a:r>
              <a:rPr lang="en-CA" sz="2800" b="1" dirty="0" smtClean="0">
                <a:solidFill>
                  <a:srgbClr val="0070C0"/>
                </a:solidFill>
                <a:latin typeface="+mn-lt"/>
                <a:cs typeface="Times New Roman" pitchFamily="18" charset="0"/>
              </a:rPr>
              <a:t>Equity Markets &amp; Shipping IPOs</a:t>
            </a:r>
            <a:endParaRPr lang="en-US" sz="2800" kern="0" dirty="0">
              <a:solidFill>
                <a:schemeClr val="hlink"/>
              </a:solidFill>
              <a:latin typeface="+mn-lt"/>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1403350" y="3141663"/>
            <a:ext cx="5391150" cy="830997"/>
          </a:xfrm>
        </p:spPr>
        <p:txBody>
          <a:bodyPr/>
          <a:lstStyle/>
          <a:p>
            <a:pPr eaLnBrk="1" hangingPunct="1"/>
            <a:r>
              <a:rPr lang="en-US" sz="2400" b="1" dirty="0" smtClean="0"/>
              <a:t>Equity Characteristics</a:t>
            </a:r>
            <a:br>
              <a:rPr lang="en-US" sz="2400" b="1" dirty="0" smtClean="0"/>
            </a:br>
            <a:r>
              <a:rPr lang="en-US" sz="2400" b="1" dirty="0" smtClean="0"/>
              <a:t>&amp; Valuation</a:t>
            </a:r>
            <a:endParaRPr lang="el-GR" sz="2400" b="1" dirty="0" smtClean="0"/>
          </a:p>
        </p:txBody>
      </p:sp>
      <p:sp>
        <p:nvSpPr>
          <p:cNvPr id="5" name="Slide Number Placeholder 5"/>
          <p:cNvSpPr>
            <a:spLocks noGrp="1"/>
          </p:cNvSpPr>
          <p:nvPr>
            <p:ph type="sldNum" sz="quarter" idx="12"/>
          </p:nvPr>
        </p:nvSpPr>
        <p:spPr/>
        <p:txBody>
          <a:bodyPr/>
          <a:lstStyle/>
          <a:p>
            <a:pPr>
              <a:defRPr/>
            </a:pPr>
            <a:fld id="{6461F820-4357-4EBC-A926-4B85D8CA91EF}" type="slidenum">
              <a:rPr lang="en-US"/>
              <a:pPr>
                <a:defRPr/>
              </a:pPr>
              <a:t>25</a:t>
            </a:fld>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827088" y="838200"/>
            <a:ext cx="8097837" cy="762000"/>
          </a:xfrm>
        </p:spPr>
        <p:txBody>
          <a:bodyPr/>
          <a:lstStyle/>
          <a:p>
            <a:pPr eaLnBrk="1" hangingPunct="1"/>
            <a:r>
              <a:rPr lang="en-CA" sz="2200" b="1" smtClean="0">
                <a:cs typeface="Times New Roman" pitchFamily="18" charset="0"/>
              </a:rPr>
              <a:t>Equity Capital:</a:t>
            </a:r>
            <a:br>
              <a:rPr lang="en-CA" sz="2200" b="1" smtClean="0">
                <a:cs typeface="Times New Roman" pitchFamily="18" charset="0"/>
              </a:rPr>
            </a:br>
            <a:r>
              <a:rPr lang="en-CA" sz="2200" b="1" smtClean="0">
                <a:cs typeface="Times New Roman" pitchFamily="18" charset="0"/>
              </a:rPr>
              <a:t>Characteristics &amp; Valuation</a:t>
            </a:r>
            <a:endParaRPr lang="en-US" smtClean="0"/>
          </a:p>
        </p:txBody>
      </p:sp>
      <p:sp>
        <p:nvSpPr>
          <p:cNvPr id="68612" name="Rectangle 3"/>
          <p:cNvSpPr>
            <a:spLocks noGrp="1" noChangeArrowheads="1"/>
          </p:cNvSpPr>
          <p:nvPr>
            <p:ph idx="1"/>
          </p:nvPr>
        </p:nvSpPr>
        <p:spPr>
          <a:xfrm>
            <a:off x="762000" y="2492375"/>
            <a:ext cx="8110538" cy="3603625"/>
          </a:xfrm>
        </p:spPr>
        <p:txBody>
          <a:bodyPr/>
          <a:lstStyle/>
          <a:p>
            <a:pPr eaLnBrk="1" hangingPunct="1"/>
            <a:r>
              <a:rPr lang="en-CA" sz="2000" smtClean="0">
                <a:cs typeface="Times New Roman" pitchFamily="18" charset="0"/>
              </a:rPr>
              <a:t>External equity capital comes from two sources:</a:t>
            </a:r>
          </a:p>
          <a:p>
            <a:pPr eaLnBrk="1" hangingPunct="1">
              <a:buFont typeface="Wingdings" pitchFamily="2" charset="2"/>
              <a:buNone/>
            </a:pPr>
            <a:r>
              <a:rPr lang="en-CA" sz="1600" smtClean="0">
                <a:cs typeface="Times New Roman" pitchFamily="18" charset="0"/>
              </a:rPr>
              <a:t> </a:t>
            </a:r>
          </a:p>
          <a:p>
            <a:pPr lvl="1" eaLnBrk="1" hangingPunct="1"/>
            <a:r>
              <a:rPr lang="en-CA" sz="2000" b="1" smtClean="0">
                <a:solidFill>
                  <a:schemeClr val="tx2"/>
                </a:solidFill>
                <a:cs typeface="Times New Roman" pitchFamily="18" charset="0"/>
              </a:rPr>
              <a:t>common stock</a:t>
            </a:r>
            <a:r>
              <a:rPr lang="en-CA" smtClean="0">
                <a:cs typeface="Times New Roman" pitchFamily="18" charset="0"/>
              </a:rPr>
              <a:t> </a:t>
            </a:r>
            <a:endParaRPr lang="en-CA" sz="1600" smtClean="0">
              <a:cs typeface="Times New Roman" pitchFamily="18" charset="0"/>
            </a:endParaRPr>
          </a:p>
          <a:p>
            <a:pPr lvl="1" eaLnBrk="1" hangingPunct="1">
              <a:buFont typeface="Wingdings" pitchFamily="2" charset="2"/>
              <a:buNone/>
            </a:pPr>
            <a:endParaRPr lang="en-CA" sz="1600" smtClean="0">
              <a:cs typeface="Times New Roman" pitchFamily="18" charset="0"/>
            </a:endParaRPr>
          </a:p>
          <a:p>
            <a:pPr lvl="1" eaLnBrk="1" hangingPunct="1"/>
            <a:r>
              <a:rPr lang="en-CA" sz="2000" b="1" smtClean="0">
                <a:solidFill>
                  <a:schemeClr val="tx2"/>
                </a:solidFill>
                <a:cs typeface="Times New Roman" pitchFamily="18" charset="0"/>
              </a:rPr>
              <a:t>preferred stock</a:t>
            </a:r>
            <a:endParaRPr lang="en-US" sz="2000" b="1" smtClean="0">
              <a:solidFill>
                <a:schemeClr val="tx2"/>
              </a:solidFill>
            </a:endParaRPr>
          </a:p>
        </p:txBody>
      </p:sp>
      <p:sp>
        <p:nvSpPr>
          <p:cNvPr id="6" name="Slide Number Placeholder 5"/>
          <p:cNvSpPr>
            <a:spLocks noGrp="1"/>
          </p:cNvSpPr>
          <p:nvPr>
            <p:ph type="sldNum" sz="quarter" idx="12"/>
          </p:nvPr>
        </p:nvSpPr>
        <p:spPr/>
        <p:txBody>
          <a:bodyPr/>
          <a:lstStyle/>
          <a:p>
            <a:pPr>
              <a:defRPr/>
            </a:pPr>
            <a:fld id="{153AC333-72AC-4815-A554-19CFB21CB107}" type="slidenum">
              <a:rPr lang="en-US"/>
              <a:pPr>
                <a:defRPr/>
              </a:pPr>
              <a:t>26</a:t>
            </a:fld>
            <a:endParaRPr lang="en-US"/>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838200"/>
            <a:ext cx="8162925" cy="762000"/>
          </a:xfrm>
        </p:spPr>
        <p:txBody>
          <a:bodyPr/>
          <a:lstStyle/>
          <a:p>
            <a:pPr eaLnBrk="1" hangingPunct="1"/>
            <a:r>
              <a:rPr lang="en-CA" sz="2400" b="1" smtClean="0">
                <a:cs typeface="Times New Roman" pitchFamily="18" charset="0"/>
              </a:rPr>
              <a:t>Valuation of Common Stocks</a:t>
            </a:r>
            <a:r>
              <a:rPr lang="en-US" smtClean="0"/>
              <a:t> </a:t>
            </a:r>
          </a:p>
        </p:txBody>
      </p:sp>
      <p:sp>
        <p:nvSpPr>
          <p:cNvPr id="37891" name="Rectangle 3"/>
          <p:cNvSpPr>
            <a:spLocks noGrp="1" noChangeArrowheads="1"/>
          </p:cNvSpPr>
          <p:nvPr>
            <p:ph idx="1"/>
          </p:nvPr>
        </p:nvSpPr>
        <p:spPr>
          <a:xfrm>
            <a:off x="762000" y="2420938"/>
            <a:ext cx="8110538" cy="3675062"/>
          </a:xfrm>
        </p:spPr>
        <p:txBody>
          <a:bodyPr/>
          <a:lstStyle/>
          <a:p>
            <a:pPr eaLnBrk="1" hangingPunct="1"/>
            <a:r>
              <a:rPr lang="en-CA" sz="2000" b="1" smtClean="0">
                <a:solidFill>
                  <a:schemeClr val="tx2"/>
                </a:solidFill>
                <a:cs typeface="Times New Roman" pitchFamily="18" charset="0"/>
              </a:rPr>
              <a:t>Dividend discount model (DDM)</a:t>
            </a:r>
          </a:p>
          <a:p>
            <a:pPr eaLnBrk="1" hangingPunct="1">
              <a:buFont typeface="Wingdings" pitchFamily="2" charset="2"/>
              <a:buNone/>
            </a:pPr>
            <a:endParaRPr lang="en-US" sz="1600" smtClean="0"/>
          </a:p>
          <a:p>
            <a:pPr eaLnBrk="1" hangingPunct="1">
              <a:buFont typeface="Wingdings" pitchFamily="2" charset="2"/>
              <a:buNone/>
            </a:pPr>
            <a:r>
              <a:rPr lang="en-US" smtClean="0"/>
              <a:t> 	</a:t>
            </a:r>
            <a:r>
              <a:rPr lang="en-US" sz="1800" b="1" smtClean="0">
                <a:solidFill>
                  <a:schemeClr val="tx2"/>
                </a:solidFill>
              </a:rPr>
              <a:t>S  =   DIV</a:t>
            </a:r>
            <a:r>
              <a:rPr lang="en-US" sz="1800" b="1" baseline="-25000" smtClean="0">
                <a:solidFill>
                  <a:schemeClr val="tx2"/>
                </a:solidFill>
              </a:rPr>
              <a:t>1</a:t>
            </a:r>
            <a:r>
              <a:rPr lang="en-US" sz="1800" b="1" smtClean="0">
                <a:solidFill>
                  <a:schemeClr val="tx2"/>
                </a:solidFill>
              </a:rPr>
              <a:t>/(1+k</a:t>
            </a:r>
            <a:r>
              <a:rPr lang="en-US" sz="1800" b="1" baseline="-25000" smtClean="0">
                <a:solidFill>
                  <a:schemeClr val="tx2"/>
                </a:solidFill>
              </a:rPr>
              <a:t>E</a:t>
            </a:r>
            <a:r>
              <a:rPr lang="en-US" sz="1800" b="1" smtClean="0">
                <a:solidFill>
                  <a:schemeClr val="tx2"/>
                </a:solidFill>
              </a:rPr>
              <a:t>)</a:t>
            </a:r>
            <a:r>
              <a:rPr lang="en-US" sz="1800" b="1" baseline="30000" smtClean="0">
                <a:solidFill>
                  <a:schemeClr val="tx2"/>
                </a:solidFill>
              </a:rPr>
              <a:t>1</a:t>
            </a:r>
            <a:r>
              <a:rPr lang="en-US" sz="1800" b="1" smtClean="0">
                <a:solidFill>
                  <a:schemeClr val="tx2"/>
                </a:solidFill>
              </a:rPr>
              <a:t> + DIV</a:t>
            </a:r>
            <a:r>
              <a:rPr lang="en-US" sz="1800" b="1" baseline="-25000" smtClean="0">
                <a:solidFill>
                  <a:schemeClr val="tx2"/>
                </a:solidFill>
              </a:rPr>
              <a:t>2</a:t>
            </a:r>
            <a:r>
              <a:rPr lang="en-US" sz="1800" b="1" smtClean="0">
                <a:solidFill>
                  <a:schemeClr val="tx2"/>
                </a:solidFill>
              </a:rPr>
              <a:t>/(1+k</a:t>
            </a:r>
            <a:r>
              <a:rPr lang="en-US" sz="1800" b="1" baseline="-25000" smtClean="0">
                <a:solidFill>
                  <a:schemeClr val="tx2"/>
                </a:solidFill>
              </a:rPr>
              <a:t>E</a:t>
            </a:r>
            <a:r>
              <a:rPr lang="en-US" sz="1800" b="1" smtClean="0">
                <a:solidFill>
                  <a:schemeClr val="tx2"/>
                </a:solidFill>
              </a:rPr>
              <a:t>)</a:t>
            </a:r>
            <a:r>
              <a:rPr lang="en-US" sz="1800" b="1" baseline="30000" smtClean="0">
                <a:solidFill>
                  <a:schemeClr val="tx2"/>
                </a:solidFill>
              </a:rPr>
              <a:t>2 </a:t>
            </a:r>
            <a:r>
              <a:rPr lang="en-US" sz="1800" b="1" smtClean="0">
                <a:solidFill>
                  <a:schemeClr val="tx2"/>
                </a:solidFill>
              </a:rPr>
              <a:t>+ …+ DIV</a:t>
            </a:r>
            <a:r>
              <a:rPr lang="en-US" sz="1800" b="1" baseline="-25000" smtClean="0">
                <a:solidFill>
                  <a:schemeClr val="tx2"/>
                </a:solidFill>
              </a:rPr>
              <a:t>N</a:t>
            </a:r>
            <a:r>
              <a:rPr lang="en-US" sz="1800" b="1" smtClean="0">
                <a:solidFill>
                  <a:schemeClr val="tx2"/>
                </a:solidFill>
              </a:rPr>
              <a:t>/(1+k</a:t>
            </a:r>
            <a:r>
              <a:rPr lang="en-US" sz="1800" b="1" baseline="-25000" smtClean="0">
                <a:solidFill>
                  <a:schemeClr val="tx2"/>
                </a:solidFill>
              </a:rPr>
              <a:t>E</a:t>
            </a:r>
            <a:r>
              <a:rPr lang="en-US" sz="1800" b="1" smtClean="0">
                <a:solidFill>
                  <a:schemeClr val="tx2"/>
                </a:solidFill>
              </a:rPr>
              <a:t>)</a:t>
            </a:r>
            <a:r>
              <a:rPr lang="en-US" sz="1800" b="1" baseline="30000" smtClean="0">
                <a:solidFill>
                  <a:schemeClr val="tx2"/>
                </a:solidFill>
              </a:rPr>
              <a:t>N  </a:t>
            </a:r>
            <a:r>
              <a:rPr lang="en-US" sz="1800" b="1" smtClean="0">
                <a:solidFill>
                  <a:schemeClr val="tx2"/>
                </a:solidFill>
              </a:rPr>
              <a:t>=</a:t>
            </a:r>
          </a:p>
          <a:p>
            <a:pPr eaLnBrk="1" hangingPunct="1">
              <a:buFont typeface="Wingdings" pitchFamily="2" charset="2"/>
              <a:buNone/>
            </a:pPr>
            <a:endParaRPr lang="en-US" sz="1000" b="1" smtClean="0">
              <a:solidFill>
                <a:schemeClr val="tx2"/>
              </a:solidFill>
            </a:endParaRPr>
          </a:p>
          <a:p>
            <a:pPr eaLnBrk="1" hangingPunct="1">
              <a:buFont typeface="Wingdings" pitchFamily="2" charset="2"/>
              <a:buNone/>
            </a:pPr>
            <a:r>
              <a:rPr lang="en-US" sz="1800" b="1" smtClean="0">
                <a:solidFill>
                  <a:schemeClr val="tx2"/>
                </a:solidFill>
              </a:rPr>
              <a:t>          =    </a:t>
            </a:r>
            <a:r>
              <a:rPr lang="en-US" sz="1800" b="1" baseline="30000" smtClean="0">
                <a:solidFill>
                  <a:schemeClr val="tx2"/>
                </a:solidFill>
              </a:rPr>
              <a:t>inf</a:t>
            </a:r>
            <a:r>
              <a:rPr lang="el-GR" sz="1800" b="1" smtClean="0">
                <a:solidFill>
                  <a:schemeClr val="tx2"/>
                </a:solidFill>
              </a:rPr>
              <a:t>Σ</a:t>
            </a:r>
            <a:r>
              <a:rPr lang="en-US" sz="1800" b="1" baseline="-25000" smtClean="0">
                <a:solidFill>
                  <a:schemeClr val="tx2"/>
                </a:solidFill>
              </a:rPr>
              <a:t>t=1</a:t>
            </a:r>
            <a:r>
              <a:rPr lang="en-US" sz="1800" b="1" smtClean="0">
                <a:solidFill>
                  <a:schemeClr val="tx2"/>
                </a:solidFill>
              </a:rPr>
              <a:t> [(DIV</a:t>
            </a:r>
            <a:r>
              <a:rPr lang="en-US" sz="1800" b="1" baseline="-25000" smtClean="0">
                <a:solidFill>
                  <a:schemeClr val="tx2"/>
                </a:solidFill>
              </a:rPr>
              <a:t>t</a:t>
            </a:r>
            <a:r>
              <a:rPr lang="en-US" sz="1800" b="1" smtClean="0">
                <a:solidFill>
                  <a:schemeClr val="tx2"/>
                </a:solidFill>
              </a:rPr>
              <a:t>)/(1+k</a:t>
            </a:r>
            <a:r>
              <a:rPr lang="en-US" sz="1800" b="1" baseline="-25000" smtClean="0">
                <a:solidFill>
                  <a:schemeClr val="tx2"/>
                </a:solidFill>
              </a:rPr>
              <a:t>E</a:t>
            </a:r>
            <a:r>
              <a:rPr lang="en-US" sz="1800" b="1" smtClean="0">
                <a:solidFill>
                  <a:schemeClr val="tx2"/>
                </a:solidFill>
              </a:rPr>
              <a:t>)</a:t>
            </a:r>
            <a:r>
              <a:rPr lang="en-US" sz="1800" b="1" baseline="30000" smtClean="0">
                <a:solidFill>
                  <a:schemeClr val="tx2"/>
                </a:solidFill>
              </a:rPr>
              <a:t>t</a:t>
            </a:r>
            <a:r>
              <a:rPr lang="en-US" sz="1800" b="1" smtClean="0">
                <a:solidFill>
                  <a:schemeClr val="tx2"/>
                </a:solidFill>
              </a:rPr>
              <a:t>]</a:t>
            </a:r>
          </a:p>
        </p:txBody>
      </p:sp>
      <p:sp>
        <p:nvSpPr>
          <p:cNvPr id="6" name="Slide Number Placeholder 5"/>
          <p:cNvSpPr>
            <a:spLocks noGrp="1"/>
          </p:cNvSpPr>
          <p:nvPr>
            <p:ph type="sldNum" sz="quarter" idx="12"/>
          </p:nvPr>
        </p:nvSpPr>
        <p:spPr/>
        <p:txBody>
          <a:bodyPr/>
          <a:lstStyle/>
          <a:p>
            <a:pPr>
              <a:defRPr/>
            </a:pPr>
            <a:fld id="{2DB9A43B-2E96-4426-A9A2-AAD12DC952CB}" type="slidenum">
              <a:rPr lang="en-US"/>
              <a:pPr>
                <a:defRPr/>
              </a:pPr>
              <a:t>27</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Effect transition="in" filter="slide(fromBottom)">
                                      <p:cBhvr>
                                        <p:cTn id="13" dur="500"/>
                                        <p:tgtEl>
                                          <p:spTgt spid="3789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7891">
                                            <p:txEl>
                                              <p:pRg st="2" end="2"/>
                                            </p:txEl>
                                          </p:spTgt>
                                        </p:tgtEl>
                                        <p:attrNameLst>
                                          <p:attrName>style.visibility</p:attrName>
                                        </p:attrNameLst>
                                      </p:cBhvr>
                                      <p:to>
                                        <p:strVal val="visible"/>
                                      </p:to>
                                    </p:set>
                                    <p:animEffect transition="in" filter="slide(fromBottom)">
                                      <p:cBhvr>
                                        <p:cTn id="18" dur="500"/>
                                        <p:tgtEl>
                                          <p:spTgt spid="3789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Effect transition="in" filter="slide(fromBottom)">
                                      <p:cBhvr>
                                        <p:cTn id="23"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55576" y="476672"/>
            <a:ext cx="8162925" cy="762000"/>
          </a:xfrm>
        </p:spPr>
        <p:txBody>
          <a:bodyPr/>
          <a:lstStyle/>
          <a:p>
            <a:pPr eaLnBrk="1" hangingPunct="1"/>
            <a:r>
              <a:rPr lang="en-CA" sz="2400" b="1" dirty="0" smtClean="0">
                <a:cs typeface="Times New Roman" pitchFamily="18" charset="0"/>
              </a:rPr>
              <a:t>Valuation of Common Stocks</a:t>
            </a:r>
            <a:r>
              <a:rPr lang="en-US" dirty="0" smtClean="0"/>
              <a:t> </a:t>
            </a:r>
          </a:p>
        </p:txBody>
      </p:sp>
      <p:sp>
        <p:nvSpPr>
          <p:cNvPr id="59395" name="Rectangle 3"/>
          <p:cNvSpPr>
            <a:spLocks noGrp="1" noChangeArrowheads="1"/>
          </p:cNvSpPr>
          <p:nvPr>
            <p:ph idx="1"/>
          </p:nvPr>
        </p:nvSpPr>
        <p:spPr>
          <a:xfrm>
            <a:off x="762000" y="1905000"/>
            <a:ext cx="8110538" cy="4191000"/>
          </a:xfrm>
        </p:spPr>
        <p:txBody>
          <a:bodyPr/>
          <a:lstStyle/>
          <a:p>
            <a:pPr eaLnBrk="1" hangingPunct="1"/>
            <a:r>
              <a:rPr lang="en-CA" sz="1800" b="1" smtClean="0">
                <a:solidFill>
                  <a:schemeClr val="tx2"/>
                </a:solidFill>
                <a:cs typeface="Times New Roman" pitchFamily="18" charset="0"/>
              </a:rPr>
              <a:t>Dividend discount model (DDM</a:t>
            </a:r>
            <a:r>
              <a:rPr lang="en-CA" sz="2000" b="1" smtClean="0">
                <a:solidFill>
                  <a:schemeClr val="tx2"/>
                </a:solidFill>
                <a:cs typeface="Times New Roman" pitchFamily="18" charset="0"/>
              </a:rPr>
              <a:t>)</a:t>
            </a:r>
          </a:p>
          <a:p>
            <a:pPr eaLnBrk="1" hangingPunct="1">
              <a:buFont typeface="Wingdings" pitchFamily="2" charset="2"/>
              <a:buNone/>
            </a:pPr>
            <a:endParaRPr lang="en-CA" sz="1000" b="1" smtClean="0">
              <a:solidFill>
                <a:schemeClr val="tx2"/>
              </a:solidFill>
              <a:cs typeface="Times New Roman" pitchFamily="18" charset="0"/>
            </a:endParaRPr>
          </a:p>
          <a:p>
            <a:pPr lvl="1" eaLnBrk="1" hangingPunct="1"/>
            <a:r>
              <a:rPr lang="en-CA" sz="1800" b="1" smtClean="0">
                <a:solidFill>
                  <a:schemeClr val="tx2"/>
                </a:solidFill>
                <a:cs typeface="Times New Roman" pitchFamily="18" charset="0"/>
              </a:rPr>
              <a:t>The constant growth (</a:t>
            </a:r>
            <a:r>
              <a:rPr lang="en-CA" sz="1800" b="1" i="1" smtClean="0">
                <a:solidFill>
                  <a:schemeClr val="tx2"/>
                </a:solidFill>
                <a:cs typeface="Times New Roman" pitchFamily="18" charset="0"/>
              </a:rPr>
              <a:t>g</a:t>
            </a:r>
            <a:r>
              <a:rPr lang="en-CA" sz="1800" b="1" smtClean="0">
                <a:solidFill>
                  <a:schemeClr val="tx2"/>
                </a:solidFill>
                <a:cs typeface="Times New Roman" pitchFamily="18" charset="0"/>
              </a:rPr>
              <a:t>) dividend discount model</a:t>
            </a:r>
            <a:endParaRPr lang="en-US" sz="1800" b="1" smtClean="0">
              <a:solidFill>
                <a:schemeClr val="tx2"/>
              </a:solidFill>
              <a:cs typeface="Times New Roman" pitchFamily="18" charset="0"/>
            </a:endParaRPr>
          </a:p>
        </p:txBody>
      </p:sp>
      <p:sp>
        <p:nvSpPr>
          <p:cNvPr id="8" name="Slide Number Placeholder 5"/>
          <p:cNvSpPr>
            <a:spLocks noGrp="1"/>
          </p:cNvSpPr>
          <p:nvPr>
            <p:ph type="sldNum" sz="quarter" idx="12"/>
          </p:nvPr>
        </p:nvSpPr>
        <p:spPr/>
        <p:txBody>
          <a:bodyPr/>
          <a:lstStyle/>
          <a:p>
            <a:pPr>
              <a:defRPr/>
            </a:pPr>
            <a:fld id="{5BF51BBB-5B25-4435-BF24-47A5003DD2F8}" type="slidenum">
              <a:rPr lang="en-US"/>
              <a:pPr>
                <a:defRPr/>
              </a:pPr>
              <a:t>28</a:t>
            </a:fld>
            <a:endParaRPr lang="en-US"/>
          </a:p>
        </p:txBody>
      </p:sp>
      <p:graphicFrame>
        <p:nvGraphicFramePr>
          <p:cNvPr id="59396" name="Object 4"/>
          <p:cNvGraphicFramePr>
            <a:graphicFrameLocks noChangeAspect="1"/>
          </p:cNvGraphicFramePr>
          <p:nvPr/>
        </p:nvGraphicFramePr>
        <p:xfrm>
          <a:off x="3203575" y="3213100"/>
          <a:ext cx="1296988" cy="760413"/>
        </p:xfrm>
        <a:graphic>
          <a:graphicData uri="http://schemas.openxmlformats.org/presentationml/2006/ole">
            <mc:AlternateContent xmlns:mc="http://schemas.openxmlformats.org/markup-compatibility/2006">
              <mc:Choice xmlns:v="urn:schemas-microsoft-com:vml" Requires="v">
                <p:oleObj spid="_x0000_s187395" name="Equation" r:id="rId3" imgW="736560" imgH="431640" progId="">
                  <p:embed/>
                </p:oleObj>
              </mc:Choice>
              <mc:Fallback>
                <p:oleObj name="Equation" r:id="rId3" imgW="736560" imgH="4316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213100"/>
                        <a:ext cx="1296988"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7" name="Rectangle 5"/>
          <p:cNvSpPr>
            <a:spLocks noChangeArrowheads="1"/>
          </p:cNvSpPr>
          <p:nvPr/>
        </p:nvSpPr>
        <p:spPr bwMode="auto">
          <a:xfrm>
            <a:off x="762000" y="4797425"/>
            <a:ext cx="7848600" cy="1363663"/>
          </a:xfrm>
          <a:prstGeom prst="rect">
            <a:avLst/>
          </a:prstGeom>
          <a:noFill/>
          <a:ln w="9525">
            <a:noFill/>
            <a:miter lim="800000"/>
            <a:headEnd/>
            <a:tailEnd/>
          </a:ln>
        </p:spPr>
        <p:txBody>
          <a:bodyPr>
            <a:spAutoFit/>
          </a:bodyPr>
          <a:lstStyle/>
          <a:p>
            <a:pPr marL="749300" lvl="1" indent="-290513">
              <a:spcBef>
                <a:spcPct val="30000"/>
              </a:spcBef>
              <a:buClr>
                <a:schemeClr val="tx2"/>
              </a:buClr>
              <a:buSzPct val="70000"/>
              <a:buFont typeface="Wingdings" pitchFamily="2" charset="2"/>
              <a:buChar char="n"/>
            </a:pPr>
            <a:r>
              <a:rPr lang="en-US" sz="1800" b="1">
                <a:solidFill>
                  <a:schemeClr val="tx2"/>
                </a:solidFill>
                <a:latin typeface="Arial" pitchFamily="34" charset="0"/>
                <a:cs typeface="Times New Roman" pitchFamily="18" charset="0"/>
              </a:rPr>
              <a:t>Market efficiency and equity pricing</a:t>
            </a:r>
            <a:endParaRPr lang="en-US" sz="1800">
              <a:solidFill>
                <a:schemeClr val="tx2"/>
              </a:solidFill>
              <a:latin typeface="Arial" pitchFamily="34" charset="0"/>
              <a:cs typeface="Times New Roman" pitchFamily="18" charset="0"/>
            </a:endParaRPr>
          </a:p>
          <a:p>
            <a:pPr marL="1149350" lvl="2" indent="-285750">
              <a:spcBef>
                <a:spcPct val="30000"/>
              </a:spcBef>
              <a:buClr>
                <a:schemeClr val="tx2"/>
              </a:buClr>
              <a:buFontTx/>
              <a:buChar char="•"/>
            </a:pPr>
            <a:r>
              <a:rPr lang="en-CA" sz="1800">
                <a:latin typeface="Arial" pitchFamily="34" charset="0"/>
                <a:cs typeface="Times New Roman" pitchFamily="18" charset="0"/>
              </a:rPr>
              <a:t>in an </a:t>
            </a:r>
            <a:r>
              <a:rPr lang="en-CA" sz="1800" b="1">
                <a:latin typeface="Arial" pitchFamily="34" charset="0"/>
                <a:cs typeface="Times New Roman" pitchFamily="18" charset="0"/>
              </a:rPr>
              <a:t>efficient market</a:t>
            </a:r>
            <a:r>
              <a:rPr lang="en-CA" sz="1800">
                <a:latin typeface="Arial" pitchFamily="34" charset="0"/>
                <a:cs typeface="Times New Roman" pitchFamily="18" charset="0"/>
              </a:rPr>
              <a:t>,</a:t>
            </a:r>
            <a:br>
              <a:rPr lang="en-CA" sz="1800">
                <a:latin typeface="Arial" pitchFamily="34" charset="0"/>
                <a:cs typeface="Times New Roman" pitchFamily="18" charset="0"/>
              </a:rPr>
            </a:br>
            <a:r>
              <a:rPr lang="en-CA" sz="1800">
                <a:latin typeface="Arial" pitchFamily="34" charset="0"/>
                <a:cs typeface="Times New Roman" pitchFamily="18" charset="0"/>
              </a:rPr>
              <a:t>the </a:t>
            </a:r>
            <a:r>
              <a:rPr lang="en-CA" sz="1800">
                <a:solidFill>
                  <a:srgbClr val="FF0000"/>
                </a:solidFill>
                <a:latin typeface="Arial" pitchFamily="34" charset="0"/>
                <a:cs typeface="Times New Roman" pitchFamily="18" charset="0"/>
              </a:rPr>
              <a:t>observed</a:t>
            </a:r>
            <a:r>
              <a:rPr lang="en-CA" sz="1800">
                <a:latin typeface="Arial" pitchFamily="34" charset="0"/>
                <a:cs typeface="Times New Roman" pitchFamily="18" charset="0"/>
              </a:rPr>
              <a:t> share price</a:t>
            </a:r>
            <a:br>
              <a:rPr lang="en-CA" sz="1800">
                <a:latin typeface="Arial" pitchFamily="34" charset="0"/>
                <a:cs typeface="Times New Roman" pitchFamily="18" charset="0"/>
              </a:rPr>
            </a:br>
            <a:r>
              <a:rPr lang="en-CA" sz="1800">
                <a:latin typeface="Arial" pitchFamily="34" charset="0"/>
                <a:cs typeface="Times New Roman" pitchFamily="18" charset="0"/>
              </a:rPr>
              <a:t>is the </a:t>
            </a:r>
            <a:r>
              <a:rPr lang="en-CA" sz="1800">
                <a:solidFill>
                  <a:srgbClr val="FF0000"/>
                </a:solidFill>
                <a:latin typeface="Arial" pitchFamily="34" charset="0"/>
                <a:cs typeface="Times New Roman" pitchFamily="18" charset="0"/>
              </a:rPr>
              <a:t>best</a:t>
            </a:r>
            <a:r>
              <a:rPr lang="en-CA" sz="1800">
                <a:latin typeface="Arial" pitchFamily="34" charset="0"/>
                <a:cs typeface="Times New Roman" pitchFamily="18" charset="0"/>
              </a:rPr>
              <a:t> estimate of the value of a share</a:t>
            </a:r>
            <a:r>
              <a:rPr lang="en-US">
                <a:latin typeface="Arial" pitchFamily="34"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Effect transition="in" filter="slide(fromBottom)">
                                      <p:cBhvr>
                                        <p:cTn id="13" dur="500"/>
                                        <p:tgtEl>
                                          <p:spTgt spid="59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9395">
                                            <p:txEl>
                                              <p:pRg st="2" end="2"/>
                                            </p:txEl>
                                          </p:spTgt>
                                        </p:tgtEl>
                                        <p:attrNameLst>
                                          <p:attrName>style.visibility</p:attrName>
                                        </p:attrNameLst>
                                      </p:cBhvr>
                                      <p:to>
                                        <p:strVal val="visible"/>
                                      </p:to>
                                    </p:set>
                                    <p:animEffect transition="in" filter="slide(fromBottom)">
                                      <p:cBhvr>
                                        <p:cTn id="18" dur="500"/>
                                        <p:tgtEl>
                                          <p:spTgt spid="5939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9396"/>
                                        </p:tgtEl>
                                        <p:attrNameLst>
                                          <p:attrName>style.visibility</p:attrName>
                                        </p:attrNameLst>
                                      </p:cBhvr>
                                      <p:to>
                                        <p:strVal val="visible"/>
                                      </p:to>
                                    </p:set>
                                    <p:animEffect transition="in" filter="checkerboard(across)">
                                      <p:cBhvr>
                                        <p:cTn id="23" dur="500"/>
                                        <p:tgtEl>
                                          <p:spTgt spid="5939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59397">
                                            <p:txEl>
                                              <p:pRg st="0" end="0"/>
                                            </p:txEl>
                                          </p:spTgt>
                                        </p:tgtEl>
                                        <p:attrNameLst>
                                          <p:attrName>style.visibility</p:attrName>
                                        </p:attrNameLst>
                                      </p:cBhvr>
                                      <p:to>
                                        <p:strVal val="visible"/>
                                      </p:to>
                                    </p:set>
                                    <p:animEffect transition="in" filter="slide(fromBottom)">
                                      <p:cBhvr>
                                        <p:cTn id="28" dur="500"/>
                                        <p:tgtEl>
                                          <p:spTgt spid="5939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59397">
                                            <p:txEl>
                                              <p:pRg st="1" end="1"/>
                                            </p:txEl>
                                          </p:spTgt>
                                        </p:tgtEl>
                                        <p:attrNameLst>
                                          <p:attrName>style.visibility</p:attrName>
                                        </p:attrNameLst>
                                      </p:cBhvr>
                                      <p:to>
                                        <p:strVal val="visible"/>
                                      </p:to>
                                    </p:set>
                                    <p:animEffect transition="in" filter="slide(fromBottom)">
                                      <p:cBhvr>
                                        <p:cTn id="33" dur="500"/>
                                        <p:tgtEl>
                                          <p:spTgt spid="593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bldLvl="5" autoUpdateAnimBg="0"/>
      <p:bldP spid="59397"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285992"/>
            <a:ext cx="7943848" cy="3000396"/>
          </a:xfrm>
        </p:spPr>
        <p:txBody>
          <a:bodyPr>
            <a:noAutofit/>
          </a:bodyPr>
          <a:lstStyle/>
          <a:p>
            <a:pPr algn="l"/>
            <a:r>
              <a:rPr lang="en-GB" sz="1600" b="1" dirty="0" smtClean="0">
                <a:latin typeface="Arial" pitchFamily="34" charset="0"/>
                <a:cs typeface="Arial" pitchFamily="34" charset="0"/>
              </a:rPr>
              <a:t>‘IPO underpricing puzzle’</a:t>
            </a:r>
            <a:br>
              <a:rPr lang="en-GB" sz="1600" b="1"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a systematic </a:t>
            </a:r>
            <a:r>
              <a:rPr lang="en-GB" sz="1600" dirty="0">
                <a:latin typeface="Arial" pitchFamily="34" charset="0"/>
                <a:cs typeface="Arial" pitchFamily="34" charset="0"/>
              </a:rPr>
              <a:t>price increase from </a:t>
            </a:r>
            <a:r>
              <a:rPr lang="en-GB" sz="1600" dirty="0" smtClean="0">
                <a:latin typeface="Arial" pitchFamily="34" charset="0"/>
                <a:cs typeface="Arial" pitchFamily="34" charset="0"/>
              </a:rPr>
              <a:t>offer </a:t>
            </a:r>
            <a:r>
              <a:rPr lang="en-GB" sz="1600" dirty="0">
                <a:latin typeface="Arial" pitchFamily="34" charset="0"/>
                <a:cs typeface="Arial" pitchFamily="34" charset="0"/>
              </a:rPr>
              <a:t>IPO price to the first-day closing price </a:t>
            </a: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err="1" smtClean="0">
                <a:latin typeface="Arial" pitchFamily="34" charset="0"/>
                <a:cs typeface="Arial" pitchFamily="34" charset="0"/>
              </a:rPr>
              <a:t>apprx</a:t>
            </a:r>
            <a:r>
              <a:rPr lang="en-GB" sz="1600" dirty="0" smtClean="0">
                <a:latin typeface="Arial" pitchFamily="34" charset="0"/>
                <a:cs typeface="Arial" pitchFamily="34" charset="0"/>
              </a:rPr>
              <a:t>. 70% IPOs end  1</a:t>
            </a:r>
            <a:r>
              <a:rPr lang="en-GB" sz="1600" baseline="30000" dirty="0" smtClean="0">
                <a:latin typeface="Arial" pitchFamily="34" charset="0"/>
                <a:cs typeface="Arial" pitchFamily="34" charset="0"/>
              </a:rPr>
              <a:t>st</a:t>
            </a:r>
            <a:r>
              <a:rPr lang="en-GB" sz="1600" dirty="0" smtClean="0">
                <a:latin typeface="Arial" pitchFamily="34" charset="0"/>
                <a:cs typeface="Arial" pitchFamily="34" charset="0"/>
              </a:rPr>
              <a:t>-trading day at a closing price higher than offer price</a:t>
            </a:r>
            <a:br>
              <a:rPr lang="en-GB" sz="1600"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this </a:t>
            </a:r>
            <a:r>
              <a:rPr lang="en-GB" sz="1600" dirty="0">
                <a:latin typeface="Arial" pitchFamily="34" charset="0"/>
                <a:cs typeface="Arial" pitchFamily="34" charset="0"/>
              </a:rPr>
              <a:t>pattern of underpriced IPOs </a:t>
            </a:r>
            <a:r>
              <a:rPr lang="en-GB" sz="1600" dirty="0" smtClean="0">
                <a:latin typeface="Arial" pitchFamily="34" charset="0"/>
                <a:cs typeface="Arial" pitchFamily="34" charset="0"/>
              </a:rPr>
              <a:t>applies </a:t>
            </a:r>
            <a:r>
              <a:rPr lang="en-GB" sz="1600" dirty="0">
                <a:latin typeface="Arial" pitchFamily="34" charset="0"/>
                <a:cs typeface="Arial" pitchFamily="34" charset="0"/>
              </a:rPr>
              <a:t>in different firms, sectors, </a:t>
            </a:r>
            <a:r>
              <a:rPr lang="en-GB" sz="1600" dirty="0" smtClean="0">
                <a:latin typeface="Arial" pitchFamily="34" charset="0"/>
                <a:cs typeface="Arial" pitchFamily="34" charset="0"/>
              </a:rPr>
              <a:t>markets, countries</a:t>
            </a:r>
            <a:br>
              <a:rPr lang="en-GB" sz="1600"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b="1" dirty="0" smtClean="0">
                <a:latin typeface="Arial" pitchFamily="34" charset="0"/>
                <a:cs typeface="Arial" pitchFamily="34" charset="0"/>
              </a:rPr>
              <a:t>possible justification:</a:t>
            </a: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reasons </a:t>
            </a:r>
            <a:r>
              <a:rPr lang="en-GB" sz="1600" dirty="0">
                <a:latin typeface="Arial" pitchFamily="34" charset="0"/>
                <a:cs typeface="Arial" pitchFamily="34" charset="0"/>
              </a:rPr>
              <a:t>of asymmetric information between market participants</a:t>
            </a:r>
            <a:r>
              <a:rPr lang="en-GB" sz="1600" dirty="0" smtClean="0">
                <a:latin typeface="Arial" pitchFamily="34" charset="0"/>
                <a:cs typeface="Arial" pitchFamily="34" charset="0"/>
              </a:rPr>
              <a:t>,</a:t>
            </a:r>
            <a:br>
              <a:rPr lang="en-GB" sz="1600" dirty="0" smtClean="0">
                <a:latin typeface="Arial" pitchFamily="34" charset="0"/>
                <a:cs typeface="Arial" pitchFamily="34" charset="0"/>
              </a:rPr>
            </a:br>
            <a:r>
              <a:rPr lang="en-GB" sz="1600" dirty="0" smtClean="0">
                <a:latin typeface="Arial" pitchFamily="34" charset="0"/>
                <a:cs typeface="Arial" pitchFamily="34" charset="0"/>
              </a:rPr>
              <a:t>since </a:t>
            </a:r>
            <a:r>
              <a:rPr lang="en-GB" sz="1600" dirty="0">
                <a:latin typeface="Arial" pitchFamily="34" charset="0"/>
                <a:cs typeface="Arial" pitchFamily="34" charset="0"/>
              </a:rPr>
              <a:t>IPO issuers are expected to be more informed than </a:t>
            </a:r>
            <a:r>
              <a:rPr lang="en-GB" sz="1600" dirty="0" smtClean="0">
                <a:latin typeface="Arial" pitchFamily="34" charset="0"/>
                <a:cs typeface="Arial" pitchFamily="34" charset="0"/>
              </a:rPr>
              <a:t>investors</a:t>
            </a:r>
            <a:endParaRPr lang="en-US" sz="1600" dirty="0">
              <a:latin typeface="Arial" pitchFamily="34" charset="0"/>
              <a:cs typeface="Arial" pitchFamily="34" charset="0"/>
            </a:endParaRPr>
          </a:p>
        </p:txBody>
      </p:sp>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pPr eaLnBrk="1" hangingPunct="1"/>
            <a:r>
              <a:rPr lang="en-CA" b="1" dirty="0" smtClean="0">
                <a:solidFill>
                  <a:srgbClr val="0070C0"/>
                </a:solidFill>
                <a:latin typeface="+mn-lt"/>
                <a:cs typeface="Times New Roman" pitchFamily="18" charset="0"/>
              </a:rPr>
              <a:t>IPO puzzles </a:t>
            </a:r>
            <a:r>
              <a:rPr lang="en-CA" sz="1200" b="1" dirty="0" smtClean="0">
                <a:solidFill>
                  <a:srgbClr val="0070C0"/>
                </a:solidFill>
                <a:latin typeface="+mn-lt"/>
                <a:cs typeface="Times New Roman" pitchFamily="18" charset="0"/>
              </a:rPr>
              <a:t>(1)</a:t>
            </a:r>
            <a:endParaRPr lang="en-US" sz="1200" kern="0" dirty="0">
              <a:solidFill>
                <a:schemeClr val="hlink"/>
              </a:solidFill>
              <a:latin typeface="+mn-lt"/>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C52066ED-54F6-49E1-A098-5FA3FB2FD820}" type="slidenum">
              <a:rPr lang="el-GR">
                <a:solidFill>
                  <a:prstClr val="black">
                    <a:tint val="75000"/>
                  </a:prstClr>
                </a:solidFill>
                <a:cs typeface="Arial" charset="0"/>
              </a:rPr>
              <a:pPr>
                <a:defRPr/>
              </a:pPr>
              <a:t>3</a:t>
            </a:fld>
            <a:endParaRPr lang="el-GR">
              <a:solidFill>
                <a:prstClr val="black">
                  <a:tint val="75000"/>
                </a:prstClr>
              </a:solidFill>
              <a:cs typeface="Arial" charset="0"/>
            </a:endParaRPr>
          </a:p>
        </p:txBody>
      </p:sp>
    </p:spTree>
    <p:extLst>
      <p:ext uri="{BB962C8B-B14F-4D97-AF65-F5344CB8AC3E}">
        <p14:creationId xmlns:p14="http://schemas.microsoft.com/office/powerpoint/2010/main" val="829979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214554"/>
            <a:ext cx="7972452" cy="3357586"/>
          </a:xfrm>
        </p:spPr>
        <p:txBody>
          <a:bodyPr>
            <a:normAutofit/>
          </a:bodyPr>
          <a:lstStyle/>
          <a:p>
            <a:pPr algn="l"/>
            <a:r>
              <a:rPr lang="en-GB" sz="1800" b="1" dirty="0" smtClean="0">
                <a:latin typeface="Arial" pitchFamily="34" charset="0"/>
                <a:cs typeface="Arial" pitchFamily="34" charset="0"/>
              </a:rPr>
              <a:t>‘IPO long-run underperformance puzzle’</a:t>
            </a:r>
            <a:br>
              <a:rPr lang="en-GB" sz="1800" b="1"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long-run </a:t>
            </a:r>
            <a:r>
              <a:rPr lang="en-GB" sz="1600" dirty="0">
                <a:latin typeface="Arial" pitchFamily="34" charset="0"/>
                <a:cs typeface="Arial" pitchFamily="34" charset="0"/>
              </a:rPr>
              <a:t>stock price underperformance in </a:t>
            </a:r>
            <a:r>
              <a:rPr lang="en-GB" sz="1600" dirty="0" smtClean="0">
                <a:latin typeface="Arial" pitchFamily="34" charset="0"/>
                <a:cs typeface="Arial" pitchFamily="34" charset="0"/>
              </a:rPr>
              <a:t>years </a:t>
            </a:r>
            <a:r>
              <a:rPr lang="en-GB" sz="1600" dirty="0">
                <a:latin typeface="Arial" pitchFamily="34" charset="0"/>
                <a:cs typeface="Arial" pitchFamily="34" charset="0"/>
              </a:rPr>
              <a:t>after </a:t>
            </a:r>
            <a:r>
              <a:rPr lang="en-GB" sz="1600" dirty="0" smtClean="0">
                <a:latin typeface="Arial" pitchFamily="34" charset="0"/>
                <a:cs typeface="Arial" pitchFamily="34" charset="0"/>
              </a:rPr>
              <a:t>IPO </a:t>
            </a:r>
            <a:r>
              <a:rPr lang="en-GB" sz="1600" dirty="0">
                <a:latin typeface="Arial" pitchFamily="34" charset="0"/>
                <a:cs typeface="Arial" pitchFamily="34" charset="0"/>
              </a:rPr>
              <a:t>offering </a:t>
            </a: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empirical </a:t>
            </a:r>
            <a:r>
              <a:rPr lang="en-GB" sz="1600" dirty="0">
                <a:latin typeface="Arial" pitchFamily="34" charset="0"/>
                <a:cs typeface="Arial" pitchFamily="34" charset="0"/>
              </a:rPr>
              <a:t>evidence indicates </a:t>
            </a:r>
            <a:r>
              <a:rPr lang="en-GB" sz="1600" dirty="0" smtClean="0">
                <a:latin typeface="Arial" pitchFamily="34" charset="0"/>
                <a:cs typeface="Arial" pitchFamily="34" charset="0"/>
              </a:rPr>
              <a:t>long-run IPOs underperform</a:t>
            </a:r>
            <a:br>
              <a:rPr lang="en-GB" sz="1600"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case studies </a:t>
            </a:r>
            <a:r>
              <a:rPr lang="en-GB" sz="1600" dirty="0">
                <a:latin typeface="Arial" pitchFamily="34" charset="0"/>
                <a:cs typeface="Arial" pitchFamily="34" charset="0"/>
              </a:rPr>
              <a:t>indicate </a:t>
            </a:r>
            <a:r>
              <a:rPr lang="en-GB" sz="1600" dirty="0" smtClean="0">
                <a:latin typeface="Arial" pitchFamily="34" charset="0"/>
                <a:cs typeface="Arial" pitchFamily="34" charset="0"/>
              </a:rPr>
              <a:t>US IPOs underperform significantly</a:t>
            </a:r>
            <a:br>
              <a:rPr lang="en-GB" sz="1600" dirty="0" smtClean="0">
                <a:latin typeface="Arial" pitchFamily="34" charset="0"/>
                <a:cs typeface="Arial" pitchFamily="34" charset="0"/>
              </a:rPr>
            </a:br>
            <a:r>
              <a:rPr lang="en-GB" sz="1600" dirty="0" smtClean="0">
                <a:latin typeface="Arial" pitchFamily="34" charset="0"/>
                <a:cs typeface="Arial" pitchFamily="34" charset="0"/>
              </a:rPr>
              <a:t>relative </a:t>
            </a:r>
            <a:r>
              <a:rPr lang="en-GB" sz="1600" dirty="0">
                <a:latin typeface="Arial" pitchFamily="34" charset="0"/>
                <a:cs typeface="Arial" pitchFamily="34" charset="0"/>
              </a:rPr>
              <a:t>to non-issuing firms for 3 to 5 years after </a:t>
            </a:r>
            <a:r>
              <a:rPr lang="en-GB" sz="1600" dirty="0" smtClean="0">
                <a:latin typeface="Arial" pitchFamily="34" charset="0"/>
                <a:cs typeface="Arial" pitchFamily="34" charset="0"/>
              </a:rPr>
              <a:t>listing </a:t>
            </a:r>
            <a:r>
              <a:rPr lang="en-GB" sz="1600" dirty="0">
                <a:latin typeface="Arial" pitchFamily="34" charset="0"/>
                <a:cs typeface="Arial" pitchFamily="34" charset="0"/>
              </a:rPr>
              <a:t>date </a:t>
            </a: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empirical evidence that an </a:t>
            </a:r>
            <a:r>
              <a:rPr lang="en-GB" sz="1600" dirty="0">
                <a:latin typeface="Arial" pitchFamily="34" charset="0"/>
                <a:cs typeface="Arial" pitchFamily="34" charset="0"/>
              </a:rPr>
              <a:t>investor, </a:t>
            </a:r>
            <a:r>
              <a:rPr lang="en-GB" sz="1600" dirty="0" smtClean="0">
                <a:latin typeface="Arial" pitchFamily="34" charset="0"/>
                <a:cs typeface="Arial" pitchFamily="34" charset="0"/>
              </a:rPr>
              <a:t>who </a:t>
            </a:r>
            <a:r>
              <a:rPr lang="en-GB" sz="1600" dirty="0">
                <a:latin typeface="Arial" pitchFamily="34" charset="0"/>
                <a:cs typeface="Arial" pitchFamily="34" charset="0"/>
              </a:rPr>
              <a:t>buys shares at </a:t>
            </a:r>
            <a:r>
              <a:rPr lang="en-GB" sz="1600" dirty="0" smtClean="0">
                <a:latin typeface="Arial" pitchFamily="34" charset="0"/>
                <a:cs typeface="Arial" pitchFamily="34" charset="0"/>
              </a:rPr>
              <a:t>1</a:t>
            </a:r>
            <a:r>
              <a:rPr lang="en-GB" sz="1600" baseline="30000" dirty="0" smtClean="0">
                <a:latin typeface="Arial" pitchFamily="34" charset="0"/>
                <a:cs typeface="Arial" pitchFamily="34" charset="0"/>
              </a:rPr>
              <a:t>st</a:t>
            </a:r>
            <a:r>
              <a:rPr lang="en-GB" sz="1600" dirty="0" smtClean="0">
                <a:latin typeface="Arial" pitchFamily="34" charset="0"/>
                <a:cs typeface="Arial" pitchFamily="34" charset="0"/>
              </a:rPr>
              <a:t> first-day </a:t>
            </a:r>
            <a:r>
              <a:rPr lang="en-GB" sz="1600" dirty="0">
                <a:latin typeface="Arial" pitchFamily="34" charset="0"/>
                <a:cs typeface="Arial" pitchFamily="34" charset="0"/>
              </a:rPr>
              <a:t>closing price </a:t>
            </a:r>
            <a:r>
              <a:rPr lang="en-GB" sz="1600" dirty="0" smtClean="0">
                <a:latin typeface="Arial" pitchFamily="34" charset="0"/>
                <a:cs typeface="Arial" pitchFamily="34" charset="0"/>
              </a:rPr>
              <a:t>&amp; </a:t>
            </a:r>
            <a:r>
              <a:rPr lang="en-GB" sz="1600" dirty="0">
                <a:latin typeface="Arial" pitchFamily="34" charset="0"/>
                <a:cs typeface="Arial" pitchFamily="34" charset="0"/>
              </a:rPr>
              <a:t>holds them for an investment horizon </a:t>
            </a:r>
            <a:r>
              <a:rPr lang="en-GB" sz="1600" dirty="0" smtClean="0">
                <a:latin typeface="Arial" pitchFamily="34" charset="0"/>
                <a:cs typeface="Arial" pitchFamily="34" charset="0"/>
              </a:rPr>
              <a:t>of 3-years</a:t>
            </a:r>
            <a:r>
              <a:rPr lang="en-GB" sz="1600" dirty="0">
                <a:latin typeface="Arial" pitchFamily="34" charset="0"/>
                <a:cs typeface="Arial" pitchFamily="34" charset="0"/>
              </a:rPr>
              <a:t>, would attaint IPO returns of </a:t>
            </a:r>
            <a:r>
              <a:rPr lang="en-GB" sz="1600" dirty="0" smtClean="0">
                <a:latin typeface="Arial" pitchFamily="34" charset="0"/>
                <a:cs typeface="Arial" pitchFamily="34" charset="0"/>
              </a:rPr>
              <a:t>22.6%</a:t>
            </a:r>
            <a:endParaRPr lang="en-US" dirty="0"/>
          </a:p>
        </p:txBody>
      </p:sp>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pPr eaLnBrk="1" hangingPunct="1"/>
            <a:r>
              <a:rPr lang="en-CA" b="1" dirty="0" smtClean="0">
                <a:solidFill>
                  <a:srgbClr val="0070C0"/>
                </a:solidFill>
                <a:latin typeface="+mn-lt"/>
                <a:cs typeface="Times New Roman" pitchFamily="18" charset="0"/>
              </a:rPr>
              <a:t>IPO puzzles </a:t>
            </a:r>
            <a:r>
              <a:rPr lang="en-CA" sz="1200" b="1" dirty="0" smtClean="0">
                <a:solidFill>
                  <a:srgbClr val="0070C0"/>
                </a:solidFill>
                <a:latin typeface="+mn-lt"/>
                <a:cs typeface="Times New Roman" pitchFamily="18" charset="0"/>
              </a:rPr>
              <a:t>(2)</a:t>
            </a:r>
            <a:endParaRPr lang="en-US" sz="1200" kern="0" dirty="0">
              <a:solidFill>
                <a:schemeClr val="hlink"/>
              </a:solidFill>
              <a:latin typeface="+mn-lt"/>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71538" y="2071678"/>
            <a:ext cx="735811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key</a:t>
            </a:r>
            <a:r>
              <a:rPr kumimoji="0" lang="en-GB"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factors for </a:t>
            </a: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corporate value creation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(upward stock price)</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0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robust fundamentals</a:t>
            </a:r>
            <a:endParaRPr lang="en-GB"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efficient, well reputed management</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high cash flows / earnings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realistic market valuations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M&amp;A corporate stories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growth potential</a:t>
            </a:r>
          </a:p>
          <a:p>
            <a:pPr marL="0" marR="0" lvl="0" indent="0" algn="just" defTabSz="914400" rtl="0" eaLnBrk="1" fontAlgn="base" latinLnBrk="0" hangingPunct="1">
              <a:lnSpc>
                <a:spcPct val="100000"/>
              </a:lnSpc>
              <a:spcBef>
                <a:spcPct val="0"/>
              </a:spcBef>
              <a:spcAft>
                <a:spcPct val="0"/>
              </a:spcAft>
              <a:buClrTx/>
              <a:buSzTx/>
              <a:buFontTx/>
              <a:buChar char="-"/>
              <a:tabLst/>
            </a:pPr>
            <a:r>
              <a:rPr lang="en-GB" sz="1600" dirty="0" smtClean="0">
                <a:latin typeface="Arial" pitchFamily="34" charset="0"/>
                <a:ea typeface="Times New Roman" pitchFamily="18" charset="0"/>
                <a:cs typeface="Arial" pitchFamily="34" charset="0"/>
              </a:rPr>
              <a:t> bullish stock markets</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en-GB"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en-GB"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shipping stocks: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upward freight markets</a:t>
            </a:r>
          </a:p>
          <a:p>
            <a:pPr marL="0" marR="0" lvl="0" indent="0" algn="just" defTabSz="914400" rtl="0" eaLnBrk="1" fontAlgn="base" latinLnBrk="0" hangingPunct="1">
              <a:lnSpc>
                <a:spcPct val="100000"/>
              </a:lnSpc>
              <a:spcBef>
                <a:spcPct val="0"/>
              </a:spcBef>
              <a:spcAft>
                <a:spcPct val="0"/>
              </a:spcAft>
              <a:buClrTx/>
              <a:buSzTx/>
              <a:buFontTx/>
              <a:buChar char="-"/>
              <a:tabLst/>
            </a:pPr>
            <a:r>
              <a:rPr lang="en-GB" sz="1600" dirty="0" smtClean="0">
                <a:latin typeface="Arial" pitchFamily="34" charset="0"/>
                <a:ea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rich cash liquidity conditions</a:t>
            </a:r>
            <a:endParaRPr kumimoji="0" lang="en-US" sz="1800" b="0" i="0" u="none" strike="noStrike" cap="none" normalizeH="0" baseline="0" dirty="0" smtClean="0">
              <a:ln>
                <a:noFill/>
              </a:ln>
              <a:solidFill>
                <a:schemeClr val="tx1"/>
              </a:solidFill>
              <a:effectLst/>
              <a:latin typeface="Arial" pitchFamily="34" charset="0"/>
            </a:endParaRPr>
          </a:p>
        </p:txBody>
      </p:sp>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pPr eaLnBrk="1" hangingPunct="1"/>
            <a:r>
              <a:rPr lang="en-CA" b="1" dirty="0" smtClean="0">
                <a:solidFill>
                  <a:srgbClr val="0070C0"/>
                </a:solidFill>
                <a:latin typeface="+mn-lt"/>
                <a:cs typeface="Times New Roman" pitchFamily="18" charset="0"/>
              </a:rPr>
              <a:t>Key factors on stock price behaviour</a:t>
            </a:r>
            <a:endParaRPr lang="en-US" sz="1200" kern="0" dirty="0">
              <a:solidFill>
                <a:schemeClr val="hlink"/>
              </a:solidFill>
              <a:latin typeface="+mn-lt"/>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1403350" y="3510995"/>
            <a:ext cx="5391150" cy="461665"/>
          </a:xfrm>
        </p:spPr>
        <p:txBody>
          <a:bodyPr/>
          <a:lstStyle/>
          <a:p>
            <a:pPr eaLnBrk="1" hangingPunct="1"/>
            <a:r>
              <a:rPr lang="en-US" sz="2400" b="1" dirty="0" smtClean="0"/>
              <a:t>Shipping IPOs</a:t>
            </a:r>
            <a:endParaRPr lang="el-GR" sz="2400" b="1" dirty="0" smtClean="0"/>
          </a:p>
        </p:txBody>
      </p:sp>
      <p:sp>
        <p:nvSpPr>
          <p:cNvPr id="5" name="Slide Number Placeholder 5"/>
          <p:cNvSpPr>
            <a:spLocks noGrp="1"/>
          </p:cNvSpPr>
          <p:nvPr>
            <p:ph type="sldNum" sz="quarter" idx="12"/>
          </p:nvPr>
        </p:nvSpPr>
        <p:spPr/>
        <p:txBody>
          <a:bodyPr/>
          <a:lstStyle/>
          <a:p>
            <a:pPr>
              <a:defRPr/>
            </a:pPr>
            <a:fld id="{6461F820-4357-4EBC-A926-4B85D8CA91EF}" type="slidenum">
              <a:rPr lang="en-US"/>
              <a:pPr>
                <a:defRPr/>
              </a:pPr>
              <a:t>32</a:t>
            </a:fld>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785786" y="2142469"/>
            <a:ext cx="7643866" cy="39549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1600" b="1" dirty="0" smtClean="0">
                <a:solidFill>
                  <a:schemeClr val="tx2"/>
                </a:solidFill>
                <a:latin typeface="+mj-lt"/>
                <a:ea typeface="+mj-ea"/>
                <a:cs typeface="+mj-cs"/>
              </a:rPr>
              <a:t>Grammenos &amp; Marcoulis (1996):</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ea typeface="Times New Roman" pitchFamily="18" charset="0"/>
                <a:cs typeface="Times New Roman" pitchFamily="18" charset="0"/>
              </a:rPr>
              <a:t>study shipping IPOs in a cross-country framework, 1983-1995</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ea typeface="Times New Roman" pitchFamily="18" charset="0"/>
                <a:cs typeface="Times New Roman" pitchFamily="18" charset="0"/>
              </a:rPr>
              <a:t>a sample of 31 IPO cases - 7 different countries</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lang="en-GB" sz="1400" dirty="0" smtClean="0">
                <a:latin typeface="+mn-lt"/>
                <a:ea typeface="Times New Roman" pitchFamily="18" charset="0"/>
                <a:cs typeface="Times New Roman" pitchFamily="18" charset="0"/>
              </a:rPr>
              <a:t>- </a:t>
            </a:r>
            <a:r>
              <a:rPr kumimoji="0" lang="en-GB" sz="1400" b="0" i="0" u="none" strike="noStrike" cap="none" normalizeH="0" baseline="0" dirty="0" smtClean="0">
                <a:ln>
                  <a:noFill/>
                </a:ln>
                <a:solidFill>
                  <a:schemeClr val="tx1"/>
                </a:solidFill>
                <a:effectLst/>
                <a:latin typeface="+mn-lt"/>
                <a:ea typeface="Times New Roman" pitchFamily="18" charset="0"/>
                <a:cs typeface="Times New Roman" pitchFamily="18" charset="0"/>
              </a:rPr>
              <a:t>US</a:t>
            </a:r>
          </a:p>
          <a:p>
            <a:pPr marL="0" marR="0" lvl="0" indent="0" algn="just" defTabSz="914400" rtl="0" eaLnBrk="1" fontAlgn="base" latinLnBrk="0" hangingPunct="1">
              <a:lnSpc>
                <a:spcPct val="15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Times New Roman" pitchFamily="18" charset="0"/>
              </a:rPr>
              <a:t> Norway</a:t>
            </a:r>
          </a:p>
          <a:p>
            <a:pPr marL="0" marR="0" lvl="0" indent="0" algn="just" defTabSz="914400" rtl="0" eaLnBrk="1" fontAlgn="base" latinLnBrk="0" hangingPunct="1">
              <a:lnSpc>
                <a:spcPct val="15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Times New Roman" pitchFamily="18" charset="0"/>
              </a:rPr>
              <a:t> Sweden</a:t>
            </a:r>
          </a:p>
          <a:p>
            <a:pPr marL="0" marR="0" lvl="0" indent="0" algn="just" defTabSz="914400" rtl="0" eaLnBrk="1" fontAlgn="base" latinLnBrk="0" hangingPunct="1">
              <a:lnSpc>
                <a:spcPct val="15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Times New Roman" pitchFamily="18" charset="0"/>
              </a:rPr>
              <a:t> Greece</a:t>
            </a:r>
          </a:p>
          <a:p>
            <a:pPr marL="0" marR="0" lvl="0" indent="0" algn="just" defTabSz="914400" rtl="0" eaLnBrk="1" fontAlgn="base" latinLnBrk="0" hangingPunct="1">
              <a:lnSpc>
                <a:spcPct val="15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Times New Roman" pitchFamily="18" charset="0"/>
              </a:rPr>
              <a:t> Luxembourg</a:t>
            </a:r>
          </a:p>
          <a:p>
            <a:pPr marL="0" marR="0" lvl="0" indent="0" algn="just" defTabSz="914400" rtl="0" eaLnBrk="1" fontAlgn="base" latinLnBrk="0" hangingPunct="1">
              <a:lnSpc>
                <a:spcPct val="15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Times New Roman" pitchFamily="18" charset="0"/>
              </a:rPr>
              <a:t> Hong Kong</a:t>
            </a:r>
          </a:p>
          <a:p>
            <a:pPr marL="0" marR="0" lvl="0" indent="0" algn="just" defTabSz="914400" rtl="0" eaLnBrk="1" fontAlgn="base" latinLnBrk="0" hangingPunct="1">
              <a:lnSpc>
                <a:spcPct val="15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Times New Roman" pitchFamily="18" charset="0"/>
              </a:rPr>
              <a:t> Singapore</a:t>
            </a:r>
          </a:p>
        </p:txBody>
      </p:sp>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pPr eaLnBrk="1" hangingPunct="1"/>
            <a:r>
              <a:rPr lang="en-CA" sz="2000" b="1" dirty="0" smtClean="0">
                <a:solidFill>
                  <a:schemeClr val="tx2"/>
                </a:solidFill>
                <a:latin typeface="+mj-lt"/>
                <a:ea typeface="+mj-ea"/>
                <a:cs typeface="+mj-cs"/>
              </a:rPr>
              <a:t>Empirical studies on Shipping IPOs</a:t>
            </a:r>
            <a:endParaRPr lang="en-US" sz="2000" b="1" dirty="0">
              <a:solidFill>
                <a:schemeClr val="tx2"/>
              </a:solidFill>
              <a:latin typeface="+mj-lt"/>
              <a:ea typeface="+mj-ea"/>
              <a:cs typeface="+mj-cs"/>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214414" y="2010653"/>
            <a:ext cx="7215238" cy="4047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GB" sz="1600" b="1" dirty="0" smtClean="0">
                <a:solidFill>
                  <a:schemeClr val="tx2"/>
                </a:solidFill>
                <a:latin typeface="+mj-lt"/>
                <a:ea typeface="+mj-ea"/>
                <a:cs typeface="+mj-cs"/>
              </a:rPr>
              <a:t>Grammenos &amp; Marcoulis (1996):</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n-lt"/>
                <a:ea typeface="Times New Roman" pitchFamily="18" charset="0"/>
                <a:cs typeface="Times New Roman" pitchFamily="18" charset="0"/>
              </a:rPr>
              <a:t>important factors evaluated as to impact on shipping IPO stock market performance: </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defTabSz="914400" rtl="0" eaLnBrk="0" fontAlgn="base" latinLnBrk="0" hangingPunct="0">
              <a:lnSpc>
                <a:spcPct val="150000"/>
              </a:lnSpc>
              <a:spcBef>
                <a:spcPct val="0"/>
              </a:spcBef>
              <a:spcAft>
                <a:spcPct val="0"/>
              </a:spcAft>
              <a:buClrTx/>
              <a:buSzTx/>
              <a:buFontTx/>
              <a:buChar char="-"/>
              <a:tabLst/>
            </a:pPr>
            <a:r>
              <a:rPr kumimoji="0" lang="en-GB" sz="1600" b="1" i="0" u="none" strike="noStrike" cap="none" normalizeH="0" baseline="0" dirty="0" smtClean="0">
                <a:ln>
                  <a:noFill/>
                </a:ln>
                <a:solidFill>
                  <a:srgbClr val="0070C0"/>
                </a:solidFill>
                <a:effectLst/>
                <a:latin typeface="+mn-lt"/>
                <a:ea typeface="Times New Roman" pitchFamily="18" charset="0"/>
                <a:cs typeface="Times New Roman" pitchFamily="18" charset="0"/>
              </a:rPr>
              <a:t> </a:t>
            </a:r>
            <a:r>
              <a:rPr lang="en-GB" sz="1600" b="1" dirty="0" smtClean="0">
                <a:solidFill>
                  <a:schemeClr val="tx2"/>
                </a:solidFill>
                <a:latin typeface="+mj-lt"/>
                <a:ea typeface="+mj-ea"/>
                <a:cs typeface="+mj-cs"/>
              </a:rPr>
              <a:t>gross proceeds of the IPO issue</a:t>
            </a:r>
          </a:p>
          <a:p>
            <a:pPr marL="0" marR="0" lvl="0" indent="0" defTabSz="914400" rtl="0" eaLnBrk="0" fontAlgn="base" latinLnBrk="0" hangingPunct="0">
              <a:lnSpc>
                <a:spcPct val="150000"/>
              </a:lnSpc>
              <a:spcBef>
                <a:spcPct val="0"/>
              </a:spcBef>
              <a:spcAft>
                <a:spcPct val="0"/>
              </a:spcAft>
              <a:buClrTx/>
              <a:buSzTx/>
              <a:buFontTx/>
              <a:buChar char="-"/>
              <a:tabLst/>
            </a:pPr>
            <a:r>
              <a:rPr lang="en-GB" sz="1600" b="1" dirty="0" smtClean="0">
                <a:solidFill>
                  <a:schemeClr val="tx2"/>
                </a:solidFill>
                <a:latin typeface="+mj-lt"/>
                <a:ea typeface="+mj-ea"/>
                <a:cs typeface="+mj-cs"/>
              </a:rPr>
              <a:t> size of company</a:t>
            </a:r>
          </a:p>
          <a:p>
            <a:pPr marL="0" marR="0" lvl="0" indent="0" defTabSz="914400" rtl="0" eaLnBrk="0" fontAlgn="base" latinLnBrk="0" hangingPunct="0">
              <a:lnSpc>
                <a:spcPct val="150000"/>
              </a:lnSpc>
              <a:spcBef>
                <a:spcPct val="0"/>
              </a:spcBef>
              <a:spcAft>
                <a:spcPct val="0"/>
              </a:spcAft>
              <a:buClrTx/>
              <a:buSzTx/>
              <a:buFontTx/>
              <a:buChar char="-"/>
              <a:tabLst/>
            </a:pPr>
            <a:r>
              <a:rPr lang="en-GB" sz="1600" b="1" dirty="0" smtClean="0">
                <a:solidFill>
                  <a:schemeClr val="tx2"/>
                </a:solidFill>
                <a:latin typeface="+mj-lt"/>
                <a:ea typeface="+mj-ea"/>
                <a:cs typeface="+mj-cs"/>
              </a:rPr>
              <a:t> proportion of equity offered</a:t>
            </a:r>
          </a:p>
          <a:p>
            <a:pPr marL="0" marR="0" lvl="0" indent="0" defTabSz="914400" rtl="0" eaLnBrk="0" fontAlgn="base" latinLnBrk="0" hangingPunct="0">
              <a:lnSpc>
                <a:spcPct val="150000"/>
              </a:lnSpc>
              <a:spcBef>
                <a:spcPct val="0"/>
              </a:spcBef>
              <a:spcAft>
                <a:spcPct val="0"/>
              </a:spcAft>
              <a:buClrTx/>
              <a:buSzTx/>
              <a:buFontTx/>
              <a:buChar char="-"/>
              <a:tabLst/>
            </a:pPr>
            <a:r>
              <a:rPr lang="en-GB" sz="1600" b="1" dirty="0" smtClean="0">
                <a:solidFill>
                  <a:schemeClr val="tx2"/>
                </a:solidFill>
                <a:latin typeface="+mj-lt"/>
                <a:ea typeface="+mj-ea"/>
                <a:cs typeface="+mj-cs"/>
              </a:rPr>
              <a:t> gearing level </a:t>
            </a:r>
          </a:p>
          <a:p>
            <a:pPr marL="0" marR="0" lvl="0" indent="0" defTabSz="914400" rtl="0" eaLnBrk="0" fontAlgn="base" latinLnBrk="0" hangingPunct="0">
              <a:lnSpc>
                <a:spcPct val="150000"/>
              </a:lnSpc>
              <a:spcBef>
                <a:spcPct val="0"/>
              </a:spcBef>
              <a:spcAft>
                <a:spcPct val="0"/>
              </a:spcAft>
              <a:buClrTx/>
              <a:buSzTx/>
              <a:buFontTx/>
              <a:buChar char="-"/>
              <a:tabLst/>
            </a:pPr>
            <a:r>
              <a:rPr lang="en-GB" sz="1600" b="1" dirty="0" smtClean="0">
                <a:solidFill>
                  <a:schemeClr val="tx2"/>
                </a:solidFill>
                <a:latin typeface="+mj-lt"/>
                <a:ea typeface="+mj-ea"/>
                <a:cs typeface="+mj-cs"/>
              </a:rPr>
              <a:t> age of company</a:t>
            </a:r>
          </a:p>
          <a:p>
            <a:pPr marL="0" marR="0" lvl="0" indent="0" defTabSz="914400" rtl="0" eaLnBrk="0" fontAlgn="base" latinLnBrk="0" hangingPunct="0">
              <a:lnSpc>
                <a:spcPct val="150000"/>
              </a:lnSpc>
              <a:spcBef>
                <a:spcPct val="0"/>
              </a:spcBef>
              <a:spcAft>
                <a:spcPct val="0"/>
              </a:spcAft>
              <a:buClrTx/>
              <a:buSzTx/>
              <a:buFontTx/>
              <a:buChar char="-"/>
              <a:tabLst/>
            </a:pPr>
            <a:r>
              <a:rPr lang="en-GB" sz="1600" b="1" dirty="0" smtClean="0">
                <a:solidFill>
                  <a:schemeClr val="tx2"/>
                </a:solidFill>
                <a:latin typeface="+mj-lt"/>
                <a:ea typeface="+mj-ea"/>
                <a:cs typeface="+mj-cs"/>
              </a:rPr>
              <a:t> age of fleet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GB" sz="14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lang="en-GB" sz="1600" b="1" dirty="0" smtClean="0">
                <a:solidFill>
                  <a:schemeClr val="tx2"/>
                </a:solidFill>
                <a:latin typeface="+mj-lt"/>
                <a:ea typeface="+mj-ea"/>
                <a:cs typeface="+mj-cs"/>
              </a:rPr>
              <a:t>Gearing </a:t>
            </a:r>
            <a:r>
              <a:rPr lang="en-GB" sz="1400" b="1" dirty="0" smtClean="0">
                <a:solidFill>
                  <a:schemeClr val="tx2"/>
                </a:solidFill>
                <a:latin typeface="+mj-lt"/>
                <a:ea typeface="+mj-ea"/>
                <a:cs typeface="+mj-cs"/>
              </a:rPr>
              <a:t>	</a:t>
            </a:r>
            <a:r>
              <a:rPr lang="en-GB" sz="1400" b="1" dirty="0" smtClean="0">
                <a:solidFill>
                  <a:schemeClr val="tx2"/>
                </a:solidFill>
                <a:latin typeface="+mj-lt"/>
                <a:ea typeface="+mj-ea"/>
                <a:cs typeface="+mj-cs"/>
                <a:sym typeface="Wingdings" pitchFamily="2" charset="2"/>
              </a:rPr>
              <a:t></a:t>
            </a:r>
            <a:r>
              <a:rPr lang="en-GB" sz="1400" b="1" dirty="0" smtClean="0">
                <a:solidFill>
                  <a:schemeClr val="tx2"/>
                </a:solidFill>
                <a:latin typeface="+mj-lt"/>
                <a:ea typeface="+mj-ea"/>
                <a:cs typeface="+mj-cs"/>
              </a:rPr>
              <a:t> </a:t>
            </a:r>
            <a:r>
              <a:rPr lang="en-GB" sz="1400" dirty="0" smtClean="0">
                <a:latin typeface="+mn-lt"/>
                <a:ea typeface="Times New Roman" pitchFamily="18" charset="0"/>
                <a:cs typeface="Times New Roman" pitchFamily="18" charset="0"/>
              </a:rPr>
              <a:t>single most statistically significant factor in explaining</a:t>
            </a:r>
            <a:br>
              <a:rPr lang="en-GB" sz="1400" dirty="0" smtClean="0">
                <a:latin typeface="+mn-lt"/>
                <a:ea typeface="Times New Roman" pitchFamily="18" charset="0"/>
                <a:cs typeface="Times New Roman" pitchFamily="18" charset="0"/>
              </a:rPr>
            </a:br>
            <a:r>
              <a:rPr lang="en-GB" sz="1400" dirty="0" smtClean="0">
                <a:latin typeface="+mn-lt"/>
                <a:ea typeface="Times New Roman" pitchFamily="18" charset="0"/>
                <a:cs typeface="Times New Roman" pitchFamily="18" charset="0"/>
              </a:rPr>
              <a:t>		     shipping IPO stock market performance</a:t>
            </a:r>
          </a:p>
        </p:txBody>
      </p:sp>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r>
              <a:rPr lang="en-CA" sz="2000" b="1" dirty="0" smtClean="0">
                <a:solidFill>
                  <a:schemeClr val="tx2"/>
                </a:solidFill>
                <a:latin typeface="+mj-lt"/>
                <a:ea typeface="+mj-ea"/>
                <a:cs typeface="+mj-cs"/>
              </a:rPr>
              <a:t>Empirical studies on Shipping IPOs</a:t>
            </a:r>
            <a:endParaRPr lang="en-US" sz="2000" b="1" dirty="0">
              <a:solidFill>
                <a:schemeClr val="tx2"/>
              </a:solidFill>
              <a:latin typeface="+mj-lt"/>
              <a:ea typeface="+mj-ea"/>
              <a:cs typeface="+mj-cs"/>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85786" y="2428868"/>
          <a:ext cx="6715172" cy="3279870"/>
        </p:xfrm>
        <a:graphic>
          <a:graphicData uri="http://schemas.openxmlformats.org/drawingml/2006/table">
            <a:tbl>
              <a:tblPr/>
              <a:tblGrid>
                <a:gridCol w="1992890"/>
                <a:gridCol w="1256387"/>
                <a:gridCol w="1896002"/>
                <a:gridCol w="1569893"/>
              </a:tblGrid>
              <a:tr h="571504">
                <a:tc gridSpan="4">
                  <a:txBody>
                    <a:bodyPr/>
                    <a:lstStyle/>
                    <a:p>
                      <a:pPr>
                        <a:spcAft>
                          <a:spcPts val="0"/>
                        </a:spcAft>
                      </a:pPr>
                      <a:r>
                        <a:rPr lang="en-US" sz="1400" dirty="0">
                          <a:solidFill>
                            <a:srgbClr val="0070C0"/>
                          </a:solidFill>
                          <a:latin typeface="Arial" pitchFamily="34" charset="0"/>
                          <a:ea typeface="Times New Roman"/>
                          <a:cs typeface="Arial" pitchFamily="34" charset="0"/>
                        </a:rPr>
                        <a:t> </a:t>
                      </a:r>
                    </a:p>
                    <a:p>
                      <a:pPr>
                        <a:spcAft>
                          <a:spcPts val="0"/>
                        </a:spcAft>
                      </a:pPr>
                      <a:r>
                        <a:rPr lang="en-GB" sz="1400" b="1" kern="1200" dirty="0" smtClean="0">
                          <a:solidFill>
                            <a:schemeClr val="tx2"/>
                          </a:solidFill>
                          <a:latin typeface="+mj-lt"/>
                          <a:ea typeface="+mj-ea"/>
                          <a:cs typeface="+mj-cs"/>
                        </a:rPr>
                        <a:t>Shipping </a:t>
                      </a:r>
                      <a:r>
                        <a:rPr lang="en-GB" sz="1400" b="1" kern="1200" dirty="0">
                          <a:solidFill>
                            <a:schemeClr val="tx2"/>
                          </a:solidFill>
                          <a:latin typeface="+mj-lt"/>
                          <a:ea typeface="+mj-ea"/>
                          <a:cs typeface="+mj-cs"/>
                        </a:rPr>
                        <a:t>IPOs: Investment Purpose – Funds Raised: 1983-1995</a:t>
                      </a:r>
                      <a:endParaRPr lang="en-US" sz="1400" b="1" kern="1200" dirty="0">
                        <a:solidFill>
                          <a:schemeClr val="tx2"/>
                        </a:solidFill>
                        <a:latin typeface="+mj-lt"/>
                        <a:ea typeface="+mj-ea"/>
                        <a:cs typeface="+mj-c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85033">
                <a:tc>
                  <a:txBody>
                    <a:bodyPr/>
                    <a:lstStyle/>
                    <a:p>
                      <a:pPr>
                        <a:spcAft>
                          <a:spcPts val="0"/>
                        </a:spcAft>
                      </a:pPr>
                      <a:r>
                        <a:rPr lang="en-GB" sz="1400" b="1" dirty="0">
                          <a:latin typeface="Arial" pitchFamily="34" charset="0"/>
                          <a:ea typeface="Times New Roman"/>
                          <a:cs typeface="Arial" pitchFamily="34" charset="0"/>
                        </a:rPr>
                        <a:t>Issue purpose</a:t>
                      </a:r>
                      <a:endParaRPr lang="en-US" sz="14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Arial" pitchFamily="34" charset="0"/>
                          <a:ea typeface="Times New Roman"/>
                          <a:cs typeface="Arial" pitchFamily="34" charset="0"/>
                        </a:rPr>
                        <a:t>Number of Offers</a:t>
                      </a:r>
                      <a:endParaRPr lang="en-US" sz="14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Arial" pitchFamily="34" charset="0"/>
                          <a:ea typeface="Times New Roman"/>
                          <a:cs typeface="Arial" pitchFamily="34" charset="0"/>
                        </a:rPr>
                        <a:t>Avg. Gross</a:t>
                      </a:r>
                      <a:br>
                        <a:rPr lang="en-GB" sz="1400" b="1" dirty="0">
                          <a:latin typeface="Arial" pitchFamily="34" charset="0"/>
                          <a:ea typeface="Times New Roman"/>
                          <a:cs typeface="Arial" pitchFamily="34" charset="0"/>
                        </a:rPr>
                      </a:br>
                      <a:r>
                        <a:rPr lang="en-GB" sz="1400" b="1" dirty="0">
                          <a:latin typeface="Arial" pitchFamily="34" charset="0"/>
                          <a:ea typeface="Times New Roman"/>
                          <a:cs typeface="Arial" pitchFamily="34" charset="0"/>
                        </a:rPr>
                        <a:t>Proceeds </a:t>
                      </a:r>
                      <a:r>
                        <a:rPr lang="en-GB" sz="1400" dirty="0">
                          <a:latin typeface="Arial" pitchFamily="34" charset="0"/>
                          <a:ea typeface="Times New Roman"/>
                          <a:cs typeface="Arial" pitchFamily="34" charset="0"/>
                        </a:rPr>
                        <a:t>(USD </a:t>
                      </a:r>
                      <a:r>
                        <a:rPr lang="en-GB" sz="1400" dirty="0" err="1">
                          <a:latin typeface="Arial" pitchFamily="34" charset="0"/>
                          <a:ea typeface="Times New Roman"/>
                          <a:cs typeface="Arial" pitchFamily="34" charset="0"/>
                        </a:rPr>
                        <a:t>mln</a:t>
                      </a:r>
                      <a:r>
                        <a:rPr lang="en-GB" sz="1400" dirty="0">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Arial" pitchFamily="34" charset="0"/>
                          <a:ea typeface="Times New Roman"/>
                          <a:cs typeface="Arial" pitchFamily="34" charset="0"/>
                        </a:rPr>
                        <a:t>Avg. Company Size </a:t>
                      </a:r>
                      <a:r>
                        <a:rPr lang="en-GB" sz="1400" dirty="0">
                          <a:latin typeface="Arial" pitchFamily="34" charset="0"/>
                          <a:ea typeface="Times New Roman"/>
                          <a:cs typeface="Arial" pitchFamily="34" charset="0"/>
                        </a:rPr>
                        <a:t>(USD </a:t>
                      </a:r>
                      <a:r>
                        <a:rPr lang="en-GB" sz="1400" dirty="0" err="1">
                          <a:latin typeface="Arial" pitchFamily="34" charset="0"/>
                          <a:ea typeface="Times New Roman"/>
                          <a:cs typeface="Arial" pitchFamily="34" charset="0"/>
                        </a:rPr>
                        <a:t>mln</a:t>
                      </a:r>
                      <a:r>
                        <a:rPr lang="en-GB" sz="1400" dirty="0">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517">
                <a:tc>
                  <a:txBody>
                    <a:bodyPr/>
                    <a:lstStyle/>
                    <a:p>
                      <a:pPr algn="just">
                        <a:spcAft>
                          <a:spcPts val="0"/>
                        </a:spcAft>
                      </a:pPr>
                      <a:r>
                        <a:rPr lang="fr-FR" sz="1400">
                          <a:latin typeface="Arial" pitchFamily="34" charset="0"/>
                          <a:ea typeface="Times New Roman"/>
                          <a:cs typeface="Arial" pitchFamily="34" charset="0"/>
                        </a:rPr>
                        <a:t>Vessel acquisition</a:t>
                      </a:r>
                      <a:endParaRPr lang="en-US" sz="14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400">
                          <a:latin typeface="Arial" pitchFamily="34" charset="0"/>
                          <a:ea typeface="Times New Roman"/>
                          <a:cs typeface="Arial" pitchFamily="34" charset="0"/>
                        </a:rPr>
                        <a:t>19      (63%)</a:t>
                      </a:r>
                      <a:endParaRPr lang="en-US" sz="14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400">
                          <a:latin typeface="Arial" pitchFamily="34" charset="0"/>
                          <a:ea typeface="Times New Roman"/>
                          <a:cs typeface="Arial" pitchFamily="34" charset="0"/>
                        </a:rPr>
                        <a:t>59</a:t>
                      </a:r>
                      <a:endParaRPr lang="en-US" sz="14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400" dirty="0">
                          <a:latin typeface="Arial" pitchFamily="34" charset="0"/>
                          <a:ea typeface="Times New Roman"/>
                          <a:cs typeface="Arial" pitchFamily="34" charset="0"/>
                        </a:rPr>
                        <a:t>153</a:t>
                      </a:r>
                      <a:endParaRPr lang="en-US" sz="14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92517">
                <a:tc>
                  <a:txBody>
                    <a:bodyPr/>
                    <a:lstStyle/>
                    <a:p>
                      <a:pPr algn="just">
                        <a:spcAft>
                          <a:spcPts val="0"/>
                        </a:spcAft>
                      </a:pPr>
                      <a:r>
                        <a:rPr lang="fr-FR" sz="1400">
                          <a:latin typeface="Arial" pitchFamily="34" charset="0"/>
                          <a:ea typeface="Times New Roman"/>
                          <a:cs typeface="Arial" pitchFamily="34" charset="0"/>
                        </a:rPr>
                        <a:t>Asset play</a:t>
                      </a:r>
                      <a:endParaRPr lang="en-US" sz="14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r">
                        <a:spcAft>
                          <a:spcPts val="0"/>
                        </a:spcAft>
                      </a:pPr>
                      <a:r>
                        <a:rPr lang="fr-FR" sz="1400">
                          <a:latin typeface="Arial" pitchFamily="34" charset="0"/>
                          <a:ea typeface="Times New Roman"/>
                          <a:cs typeface="Arial" pitchFamily="34" charset="0"/>
                        </a:rPr>
                        <a:t>  7      (24%)</a:t>
                      </a:r>
                      <a:endParaRPr lang="en-US" sz="14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spcAft>
                          <a:spcPts val="0"/>
                        </a:spcAft>
                      </a:pPr>
                      <a:r>
                        <a:rPr lang="fr-FR" sz="1400">
                          <a:latin typeface="Arial" pitchFamily="34" charset="0"/>
                          <a:ea typeface="Times New Roman"/>
                          <a:cs typeface="Arial" pitchFamily="34" charset="0"/>
                        </a:rPr>
                        <a:t>61</a:t>
                      </a:r>
                      <a:endParaRPr lang="en-US" sz="14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spcAft>
                          <a:spcPts val="0"/>
                        </a:spcAft>
                      </a:pPr>
                      <a:r>
                        <a:rPr lang="fr-FR" sz="1400" dirty="0">
                          <a:latin typeface="Arial" pitchFamily="34" charset="0"/>
                          <a:ea typeface="Times New Roman"/>
                          <a:cs typeface="Arial" pitchFamily="34" charset="0"/>
                        </a:rPr>
                        <a:t>72</a:t>
                      </a:r>
                      <a:endParaRPr lang="en-US" sz="1400" dirty="0">
                        <a:latin typeface="Arial" pitchFamily="34" charset="0"/>
                        <a:ea typeface="Times New Roman"/>
                        <a:cs typeface="Arial" pitchFamily="34" charset="0"/>
                      </a:endParaRPr>
                    </a:p>
                  </a:txBody>
                  <a:tcPr marL="68580" marR="68580" marT="0" marB="0">
                    <a:lnL>
                      <a:noFill/>
                    </a:lnL>
                    <a:lnR>
                      <a:noFill/>
                    </a:lnR>
                    <a:lnT>
                      <a:noFill/>
                    </a:lnT>
                    <a:lnB>
                      <a:noFill/>
                    </a:lnB>
                  </a:tcPr>
                </a:tc>
              </a:tr>
              <a:tr h="392517">
                <a:tc>
                  <a:txBody>
                    <a:bodyPr/>
                    <a:lstStyle/>
                    <a:p>
                      <a:pPr algn="just">
                        <a:spcAft>
                          <a:spcPts val="0"/>
                        </a:spcAft>
                      </a:pPr>
                      <a:r>
                        <a:rPr lang="en-GB" sz="1400">
                          <a:latin typeface="Arial" pitchFamily="34" charset="0"/>
                          <a:ea typeface="Times New Roman"/>
                          <a:cs typeface="Arial" pitchFamily="34" charset="0"/>
                        </a:rPr>
                        <a:t>Debt repayment</a:t>
                      </a:r>
                      <a:endParaRPr lang="en-US" sz="14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r">
                        <a:spcAft>
                          <a:spcPts val="0"/>
                        </a:spcAft>
                      </a:pPr>
                      <a:r>
                        <a:rPr lang="en-GB" sz="1400">
                          <a:latin typeface="Arial" pitchFamily="34" charset="0"/>
                          <a:ea typeface="Times New Roman"/>
                          <a:cs typeface="Arial" pitchFamily="34" charset="0"/>
                        </a:rPr>
                        <a:t>  3      (13%)</a:t>
                      </a:r>
                      <a:endParaRPr lang="en-US" sz="14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spcAft>
                          <a:spcPts val="0"/>
                        </a:spcAft>
                      </a:pPr>
                      <a:r>
                        <a:rPr lang="en-GB" sz="1400">
                          <a:latin typeface="Arial" pitchFamily="34" charset="0"/>
                          <a:ea typeface="Times New Roman"/>
                          <a:cs typeface="Arial" pitchFamily="34" charset="0"/>
                        </a:rPr>
                        <a:t>62</a:t>
                      </a:r>
                      <a:endParaRPr lang="en-US" sz="14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spcAft>
                          <a:spcPts val="0"/>
                        </a:spcAft>
                      </a:pPr>
                      <a:r>
                        <a:rPr lang="en-GB" sz="1400" dirty="0">
                          <a:latin typeface="Arial" pitchFamily="34" charset="0"/>
                          <a:ea typeface="Times New Roman"/>
                          <a:cs typeface="Arial" pitchFamily="34" charset="0"/>
                        </a:rPr>
                        <a:t>203</a:t>
                      </a:r>
                      <a:endParaRPr lang="en-US" sz="1400" dirty="0">
                        <a:latin typeface="Arial" pitchFamily="34" charset="0"/>
                        <a:ea typeface="Times New Roman"/>
                        <a:cs typeface="Arial" pitchFamily="34" charset="0"/>
                      </a:endParaRPr>
                    </a:p>
                  </a:txBody>
                  <a:tcPr marL="68580" marR="68580" marT="0" marB="0">
                    <a:lnL>
                      <a:noFill/>
                    </a:lnL>
                    <a:lnR>
                      <a:noFill/>
                    </a:lnR>
                    <a:lnT>
                      <a:noFill/>
                    </a:lnT>
                    <a:lnB>
                      <a:noFill/>
                    </a:lnB>
                  </a:tcPr>
                </a:tc>
              </a:tr>
              <a:tr h="392517">
                <a:tc>
                  <a:txBody>
                    <a:bodyPr/>
                    <a:lstStyle/>
                    <a:p>
                      <a:pPr algn="just">
                        <a:spcAft>
                          <a:spcPts val="0"/>
                        </a:spcAft>
                      </a:pPr>
                      <a:r>
                        <a:rPr lang="en-GB" sz="1400">
                          <a:latin typeface="Arial" pitchFamily="34" charset="0"/>
                          <a:ea typeface="Times New Roman"/>
                          <a:cs typeface="Arial" pitchFamily="34" charset="0"/>
                        </a:rPr>
                        <a:t>Trading activities</a:t>
                      </a:r>
                      <a:endParaRPr lang="en-US" sz="140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a:latin typeface="Arial" pitchFamily="34" charset="0"/>
                          <a:ea typeface="Times New Roman"/>
                          <a:cs typeface="Arial" pitchFamily="34" charset="0"/>
                        </a:rPr>
                        <a:t>  1        (3%)</a:t>
                      </a:r>
                      <a:endParaRPr lang="en-US" sz="140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Arial" pitchFamily="34" charset="0"/>
                          <a:ea typeface="Times New Roman"/>
                          <a:cs typeface="Arial" pitchFamily="34" charset="0"/>
                        </a:rPr>
                        <a:t>48</a:t>
                      </a:r>
                      <a:endParaRPr lang="en-US" sz="140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Arial" pitchFamily="34" charset="0"/>
                          <a:ea typeface="Times New Roman"/>
                          <a:cs typeface="Arial" pitchFamily="34" charset="0"/>
                        </a:rPr>
                        <a:t>152</a:t>
                      </a:r>
                      <a:endParaRPr lang="en-US" sz="1400" dirty="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53265">
                <a:tc gridSpan="4">
                  <a:txBody>
                    <a:bodyPr/>
                    <a:lstStyle/>
                    <a:p>
                      <a:pPr>
                        <a:spcAft>
                          <a:spcPts val="0"/>
                        </a:spcAft>
                      </a:pPr>
                      <a:r>
                        <a:rPr lang="en-GB" sz="900" i="1" dirty="0">
                          <a:latin typeface="+mn-lt"/>
                          <a:ea typeface="Times New Roman"/>
                          <a:cs typeface="Times New Roman"/>
                        </a:rPr>
                        <a:t>Source</a:t>
                      </a:r>
                      <a:r>
                        <a:rPr lang="en-GB" sz="900" dirty="0">
                          <a:latin typeface="+mn-lt"/>
                          <a:ea typeface="Times New Roman"/>
                          <a:cs typeface="Times New Roman"/>
                        </a:rPr>
                        <a:t>: Grammenos and Marcoulis (1996). </a:t>
                      </a:r>
                      <a:endParaRPr lang="en-US" sz="12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pPr eaLnBrk="1" hangingPunct="1"/>
            <a:r>
              <a:rPr lang="en-CA" sz="2000" b="1" dirty="0" smtClean="0">
                <a:solidFill>
                  <a:schemeClr val="tx2"/>
                </a:solidFill>
                <a:latin typeface="+mj-lt"/>
                <a:ea typeface="+mj-ea"/>
                <a:cs typeface="+mj-cs"/>
              </a:rPr>
              <a:t>Shipping IPOs by purpose</a:t>
            </a:r>
            <a:endParaRPr lang="en-US" sz="2000" b="1" dirty="0">
              <a:solidFill>
                <a:schemeClr val="tx2"/>
              </a:solidFill>
              <a:latin typeface="+mj-lt"/>
              <a:ea typeface="+mj-ea"/>
              <a:cs typeface="+mj-cs"/>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28662" y="2428868"/>
          <a:ext cx="5815355" cy="2463885"/>
        </p:xfrm>
        <a:graphic>
          <a:graphicData uri="http://schemas.openxmlformats.org/drawingml/2006/table">
            <a:tbl>
              <a:tblPr/>
              <a:tblGrid>
                <a:gridCol w="1355489"/>
                <a:gridCol w="1143977"/>
                <a:gridCol w="1047686"/>
                <a:gridCol w="1143977"/>
                <a:gridCol w="1124226"/>
              </a:tblGrid>
              <a:tr h="390745">
                <a:tc gridSpan="5">
                  <a:txBody>
                    <a:bodyPr/>
                    <a:lstStyle/>
                    <a:p>
                      <a:pPr>
                        <a:spcAft>
                          <a:spcPts val="0"/>
                        </a:spcAft>
                      </a:pPr>
                      <a:r>
                        <a:rPr lang="en-US" sz="1400" b="1" kern="1200" dirty="0" smtClean="0">
                          <a:solidFill>
                            <a:schemeClr val="tx2"/>
                          </a:solidFill>
                          <a:latin typeface="+mj-lt"/>
                          <a:ea typeface="+mj-ea"/>
                          <a:cs typeface="+mj-cs"/>
                        </a:rPr>
                        <a:t>Shipping </a:t>
                      </a:r>
                      <a:r>
                        <a:rPr lang="en-US" sz="1400" b="1" kern="1200" dirty="0">
                          <a:solidFill>
                            <a:schemeClr val="tx2"/>
                          </a:solidFill>
                          <a:latin typeface="+mj-lt"/>
                          <a:ea typeface="+mj-ea"/>
                          <a:cs typeface="+mj-cs"/>
                        </a:rPr>
                        <a:t>IPOs : Cross-country analysis</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9778">
                <a:tc>
                  <a:txBody>
                    <a:bodyPr/>
                    <a:lstStyle/>
                    <a:p>
                      <a:pPr>
                        <a:spcAft>
                          <a:spcPts val="0"/>
                        </a:spcAft>
                      </a:pPr>
                      <a:r>
                        <a:rPr lang="en-GB" sz="1400" b="1" dirty="0">
                          <a:latin typeface="+mn-lt"/>
                          <a:ea typeface="Times New Roman"/>
                          <a:cs typeface="Times New Roman"/>
                        </a:rPr>
                        <a:t>Stock Market</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Vessel</a:t>
                      </a:r>
                      <a:endParaRPr lang="en-US" sz="1400" dirty="0">
                        <a:latin typeface="+mn-lt"/>
                        <a:ea typeface="Times New Roman"/>
                        <a:cs typeface="Times New Roman"/>
                      </a:endParaRPr>
                    </a:p>
                    <a:p>
                      <a:pPr algn="ctr">
                        <a:spcAft>
                          <a:spcPts val="0"/>
                        </a:spcAft>
                      </a:pPr>
                      <a:r>
                        <a:rPr lang="en-GB" sz="1400" b="1" dirty="0">
                          <a:latin typeface="+mn-lt"/>
                          <a:ea typeface="Times New Roman"/>
                          <a:cs typeface="Times New Roman"/>
                        </a:rPr>
                        <a:t>Acquisition</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Asset Play</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mn-lt"/>
                          <a:ea typeface="Times New Roman"/>
                          <a:cs typeface="Times New Roman"/>
                        </a:rPr>
                        <a:t>Debt Repayment</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latin typeface="+mn-lt"/>
                          <a:ea typeface="Times New Roman"/>
                          <a:cs typeface="Times New Roman"/>
                        </a:rPr>
                        <a:t>Trading Activities</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89">
                <a:tc>
                  <a:txBody>
                    <a:bodyPr/>
                    <a:lstStyle/>
                    <a:p>
                      <a:pPr algn="just">
                        <a:spcAft>
                          <a:spcPts val="0"/>
                        </a:spcAft>
                      </a:pPr>
                      <a:r>
                        <a:rPr lang="de-DE" sz="1400" dirty="0">
                          <a:latin typeface="+mn-lt"/>
                          <a:ea typeface="Times New Roman"/>
                          <a:cs typeface="Times New Roman"/>
                        </a:rPr>
                        <a:t>USA</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de-DE" sz="1400" dirty="0">
                          <a:latin typeface="+mn-lt"/>
                          <a:ea typeface="Times New Roman"/>
                          <a:cs typeface="Times New Roman"/>
                        </a:rPr>
                        <a:t>2</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de-DE" sz="1400" dirty="0">
                          <a:latin typeface="+mn-lt"/>
                          <a:ea typeface="Times New Roman"/>
                          <a:cs typeface="Times New Roman"/>
                        </a:rPr>
                        <a:t>6</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de-DE" sz="1400">
                          <a:latin typeface="+mn-lt"/>
                          <a:ea typeface="Times New Roman"/>
                          <a:cs typeface="Times New Roman"/>
                        </a:rPr>
                        <a:t>2</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de-DE"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69889">
                <a:tc>
                  <a:txBody>
                    <a:bodyPr/>
                    <a:lstStyle/>
                    <a:p>
                      <a:pPr algn="just">
                        <a:spcAft>
                          <a:spcPts val="0"/>
                        </a:spcAft>
                      </a:pPr>
                      <a:r>
                        <a:rPr lang="de-DE" sz="1400" dirty="0" err="1">
                          <a:latin typeface="+mn-lt"/>
                          <a:ea typeface="Times New Roman"/>
                          <a:cs typeface="Times New Roman"/>
                        </a:rPr>
                        <a:t>Norway</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de-DE" sz="1400">
                          <a:latin typeface="+mn-lt"/>
                          <a:ea typeface="Times New Roman"/>
                          <a:cs typeface="Times New Roman"/>
                        </a:rPr>
                        <a:t>8</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de-DE"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de-DE" sz="1400">
                          <a:latin typeface="+mn-lt"/>
                          <a:ea typeface="Times New Roman"/>
                          <a:cs typeface="Times New Roman"/>
                        </a:rPr>
                        <a:t>1</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de-DE" sz="1400">
                          <a:latin typeface="+mn-lt"/>
                          <a:ea typeface="Times New Roman"/>
                          <a:cs typeface="Times New Roman"/>
                        </a:rPr>
                        <a:t>1</a:t>
                      </a:r>
                      <a:endParaRPr lang="en-US" sz="1400">
                        <a:latin typeface="+mn-lt"/>
                        <a:ea typeface="Times New Roman"/>
                        <a:cs typeface="Times New Roman"/>
                      </a:endParaRPr>
                    </a:p>
                  </a:txBody>
                  <a:tcPr marL="68580" marR="68580" marT="0" marB="0">
                    <a:lnL>
                      <a:noFill/>
                    </a:lnL>
                    <a:lnR>
                      <a:noFill/>
                    </a:lnR>
                    <a:lnT>
                      <a:noFill/>
                    </a:lnT>
                    <a:lnB>
                      <a:noFill/>
                    </a:lnB>
                  </a:tcPr>
                </a:tc>
              </a:tr>
              <a:tr h="169889">
                <a:tc>
                  <a:txBody>
                    <a:bodyPr/>
                    <a:lstStyle/>
                    <a:p>
                      <a:pPr algn="just">
                        <a:spcAft>
                          <a:spcPts val="0"/>
                        </a:spcAft>
                      </a:pPr>
                      <a:r>
                        <a:rPr lang="de-DE" sz="1400" dirty="0" err="1">
                          <a:latin typeface="+mn-lt"/>
                          <a:ea typeface="Times New Roman"/>
                          <a:cs typeface="Times New Roman"/>
                        </a:rPr>
                        <a:t>Sweden</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de-DE" sz="1400">
                          <a:latin typeface="+mn-lt"/>
                          <a:ea typeface="Times New Roman"/>
                          <a:cs typeface="Times New Roman"/>
                        </a:rPr>
                        <a:t>4</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de-DE" sz="1400" dirty="0">
                          <a:latin typeface="+mn-lt"/>
                          <a:ea typeface="Times New Roman"/>
                          <a:cs typeface="Times New Roman"/>
                        </a:rPr>
                        <a:t>-</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de-DE"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de-DE"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a:noFill/>
                    </a:lnT>
                    <a:lnB>
                      <a:noFill/>
                    </a:lnB>
                  </a:tcPr>
                </a:tc>
              </a:tr>
              <a:tr h="169889">
                <a:tc>
                  <a:txBody>
                    <a:bodyPr/>
                    <a:lstStyle/>
                    <a:p>
                      <a:pPr algn="just">
                        <a:spcAft>
                          <a:spcPts val="0"/>
                        </a:spcAft>
                      </a:pPr>
                      <a:r>
                        <a:rPr lang="en-GB" sz="1400" dirty="0">
                          <a:latin typeface="+mn-lt"/>
                          <a:ea typeface="Times New Roman"/>
                          <a:cs typeface="Times New Roman"/>
                        </a:rPr>
                        <a:t>Greece</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3</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a:noFill/>
                    </a:lnT>
                    <a:lnB>
                      <a:noFill/>
                    </a:lnB>
                  </a:tcPr>
                </a:tc>
              </a:tr>
              <a:tr h="169889">
                <a:tc>
                  <a:txBody>
                    <a:bodyPr/>
                    <a:lstStyle/>
                    <a:p>
                      <a:pPr algn="just">
                        <a:spcAft>
                          <a:spcPts val="0"/>
                        </a:spcAft>
                      </a:pPr>
                      <a:r>
                        <a:rPr lang="en-GB" sz="1400">
                          <a:latin typeface="+mn-lt"/>
                          <a:ea typeface="Times New Roman"/>
                          <a:cs typeface="Times New Roman"/>
                        </a:rPr>
                        <a:t>Luxembourg</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1</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a:noFill/>
                    </a:lnT>
                    <a:lnB>
                      <a:noFill/>
                    </a:lnB>
                  </a:tcPr>
                </a:tc>
              </a:tr>
              <a:tr h="169889">
                <a:tc>
                  <a:txBody>
                    <a:bodyPr/>
                    <a:lstStyle/>
                    <a:p>
                      <a:pPr algn="just">
                        <a:spcAft>
                          <a:spcPts val="0"/>
                        </a:spcAft>
                      </a:pPr>
                      <a:r>
                        <a:rPr lang="en-GB" sz="1400">
                          <a:latin typeface="+mn-lt"/>
                          <a:ea typeface="Times New Roman"/>
                          <a:cs typeface="Times New Roman"/>
                        </a:rPr>
                        <a:t>Singapore</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3</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a:t>
                      </a:r>
                      <a:endParaRPr lang="en-US" sz="1400">
                        <a:latin typeface="+mn-lt"/>
                        <a:ea typeface="Times New Roman"/>
                        <a:cs typeface="Times New Roman"/>
                      </a:endParaRPr>
                    </a:p>
                  </a:txBody>
                  <a:tcPr marL="68580" marR="68580" marT="0" marB="0">
                    <a:lnL>
                      <a:noFill/>
                    </a:lnL>
                    <a:lnR>
                      <a:noFill/>
                    </a:lnR>
                    <a:lnT>
                      <a:noFill/>
                    </a:lnT>
                    <a:lnB>
                      <a:noFill/>
                    </a:lnB>
                  </a:tcPr>
                </a:tc>
              </a:tr>
              <a:tr h="169889">
                <a:tc>
                  <a:txBody>
                    <a:bodyPr/>
                    <a:lstStyle/>
                    <a:p>
                      <a:pPr algn="just">
                        <a:spcAft>
                          <a:spcPts val="0"/>
                        </a:spcAft>
                      </a:pPr>
                      <a:r>
                        <a:rPr lang="en-GB" sz="1400">
                          <a:latin typeface="+mn-lt"/>
                          <a:ea typeface="Times New Roman"/>
                          <a:cs typeface="Times New Roman"/>
                        </a:rPr>
                        <a:t>Hong Kong</a:t>
                      </a:r>
                      <a:endParaRPr lang="en-US" sz="140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mn-lt"/>
                          <a:ea typeface="Times New Roman"/>
                          <a:cs typeface="Times New Roman"/>
                        </a:rPr>
                        <a:t>-</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mn-lt"/>
                          <a:ea typeface="Times New Roman"/>
                          <a:cs typeface="Times New Roman"/>
                        </a:rPr>
                        <a:t>-</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mn-lt"/>
                          <a:ea typeface="Times New Roman"/>
                          <a:cs typeface="Times New Roman"/>
                        </a:rPr>
                        <a:t>-</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mn-lt"/>
                          <a:ea typeface="Times New Roman"/>
                          <a:cs typeface="Times New Roman"/>
                        </a:rPr>
                        <a:t>-</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152900">
                <a:tc gridSpan="5">
                  <a:txBody>
                    <a:bodyPr/>
                    <a:lstStyle/>
                    <a:p>
                      <a:pPr>
                        <a:spcAft>
                          <a:spcPts val="0"/>
                        </a:spcAft>
                      </a:pPr>
                      <a:r>
                        <a:rPr lang="en-GB" sz="900" i="1" dirty="0">
                          <a:latin typeface="+mn-lt"/>
                          <a:ea typeface="Times New Roman"/>
                          <a:cs typeface="Times New Roman"/>
                        </a:rPr>
                        <a:t>Source: </a:t>
                      </a:r>
                      <a:r>
                        <a:rPr lang="en-GB" sz="900" dirty="0">
                          <a:latin typeface="+mn-lt"/>
                          <a:ea typeface="Times New Roman"/>
                          <a:cs typeface="Times New Roman"/>
                        </a:rPr>
                        <a:t>Grammenos and Marcoulis (1996).</a:t>
                      </a:r>
                      <a:endParaRPr lang="en-US" sz="12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pPr eaLnBrk="1" hangingPunct="1"/>
            <a:r>
              <a:rPr lang="en-CA" sz="2000" b="1" dirty="0" smtClean="0">
                <a:solidFill>
                  <a:schemeClr val="tx2"/>
                </a:solidFill>
                <a:latin typeface="+mj-lt"/>
                <a:ea typeface="+mj-ea"/>
                <a:cs typeface="+mj-cs"/>
              </a:rPr>
              <a:t>Shipping IPOs by Country</a:t>
            </a:r>
            <a:endParaRPr lang="en-US" sz="2000" b="1" dirty="0">
              <a:solidFill>
                <a:schemeClr val="tx2"/>
              </a:solidFill>
              <a:latin typeface="+mj-lt"/>
              <a:ea typeface="+mj-ea"/>
              <a:cs typeface="+mj-cs"/>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pPr eaLnBrk="1" hangingPunct="1"/>
            <a:r>
              <a:rPr lang="en-CA" sz="2000" b="1" dirty="0" smtClean="0">
                <a:solidFill>
                  <a:schemeClr val="tx2"/>
                </a:solidFill>
                <a:latin typeface="+mj-lt"/>
                <a:ea typeface="+mj-ea"/>
                <a:cs typeface="+mj-cs"/>
              </a:rPr>
              <a:t>Global Shipping IPOs</a:t>
            </a:r>
            <a:endParaRPr lang="en-US" sz="2000" b="1" dirty="0">
              <a:solidFill>
                <a:schemeClr val="tx2"/>
              </a:solidFill>
              <a:latin typeface="+mj-lt"/>
              <a:ea typeface="+mj-ea"/>
              <a:cs typeface="+mj-cs"/>
            </a:endParaRPr>
          </a:p>
        </p:txBody>
      </p:sp>
      <p:sp>
        <p:nvSpPr>
          <p:cNvPr id="4" name="Rectangle 3"/>
          <p:cNvSpPr txBox="1">
            <a:spLocks noChangeArrowheads="1"/>
          </p:cNvSpPr>
          <p:nvPr/>
        </p:nvSpPr>
        <p:spPr bwMode="auto">
          <a:xfrm>
            <a:off x="785786" y="2500306"/>
            <a:ext cx="7786687" cy="3429024"/>
          </a:xfrm>
          <a:prstGeom prst="rect">
            <a:avLst/>
          </a:prstGeom>
          <a:noFill/>
          <a:ln w="9525">
            <a:noFill/>
            <a:miter lim="800000"/>
            <a:headEnd/>
            <a:tailEnd/>
          </a:ln>
        </p:spPr>
        <p:txBody>
          <a:bodyPr/>
          <a:lstStyle/>
          <a:p>
            <a:pPr eaLnBrk="1" hangingPunct="1"/>
            <a:r>
              <a:rPr lang="en-CA" sz="1600" b="1" dirty="0" smtClean="0">
                <a:solidFill>
                  <a:schemeClr val="tx2"/>
                </a:solidFill>
                <a:latin typeface="+mn-lt"/>
                <a:ea typeface="+mj-ea"/>
                <a:cs typeface="+mj-cs"/>
              </a:rPr>
              <a:t>Merikas, Gounopoulos, Nounis (2009):</a:t>
            </a:r>
          </a:p>
          <a:p>
            <a:pPr eaLnBrk="1" hangingPunct="1"/>
            <a:endParaRPr lang="en-CA" sz="800" b="1" kern="0" dirty="0" smtClean="0">
              <a:solidFill>
                <a:srgbClr val="0070C0"/>
              </a:solidFill>
              <a:latin typeface="+mn-lt"/>
              <a:cs typeface="Times New Roman" pitchFamily="18" charset="0"/>
            </a:endParaRPr>
          </a:p>
          <a:p>
            <a:pPr eaLnBrk="1" hangingPunct="1"/>
            <a:endParaRPr lang="en-CA" sz="800" b="1" kern="0" dirty="0" smtClean="0">
              <a:solidFill>
                <a:srgbClr val="0070C0"/>
              </a:solidFill>
              <a:latin typeface="+mn-lt"/>
              <a:cs typeface="Times New Roman" pitchFamily="18" charset="0"/>
            </a:endParaRPr>
          </a:p>
          <a:p>
            <a:pPr eaLnBrk="1" hangingPunct="1"/>
            <a:endParaRPr lang="en-CA" sz="800" b="1" kern="0" dirty="0" smtClean="0">
              <a:solidFill>
                <a:srgbClr val="0070C0"/>
              </a:solidFill>
              <a:latin typeface="+mn-lt"/>
              <a:cs typeface="Times New Roman" pitchFamily="18" charset="0"/>
            </a:endParaRPr>
          </a:p>
          <a:p>
            <a:pPr lvl="0">
              <a:lnSpc>
                <a:spcPct val="150000"/>
              </a:lnSpc>
              <a:buFontTx/>
              <a:buChar char="-"/>
            </a:pPr>
            <a:r>
              <a:rPr lang="en-GB" sz="1600" dirty="0" smtClean="0">
                <a:latin typeface="+mn-lt"/>
                <a:ea typeface="Times New Roman" pitchFamily="18" charset="0"/>
                <a:cs typeface="Times New Roman" pitchFamily="18" charset="0"/>
              </a:rPr>
              <a:t> investigate </a:t>
            </a:r>
            <a:r>
              <a:rPr lang="en-US" sz="1600" dirty="0" smtClean="0">
                <a:latin typeface="+mn-lt"/>
                <a:ea typeface="Times New Roman" pitchFamily="18" charset="0"/>
                <a:cs typeface="Times New Roman" pitchFamily="18" charset="0"/>
              </a:rPr>
              <a:t>short- &amp; long-run price performance of 143 global shipping IPOs,</a:t>
            </a:r>
            <a:br>
              <a:rPr lang="en-US" sz="1600" dirty="0" smtClean="0">
                <a:latin typeface="+mn-lt"/>
                <a:ea typeface="Times New Roman" pitchFamily="18" charset="0"/>
                <a:cs typeface="Times New Roman" pitchFamily="18" charset="0"/>
              </a:rPr>
            </a:br>
            <a:r>
              <a:rPr lang="en-US" sz="1600" dirty="0" smtClean="0">
                <a:latin typeface="+mn-lt"/>
                <a:ea typeface="Times New Roman" pitchFamily="18" charset="0"/>
                <a:cs typeface="Times New Roman" pitchFamily="18" charset="0"/>
              </a:rPr>
              <a:t>  listed during 1984–2007, in major stock exchanges</a:t>
            </a:r>
          </a:p>
          <a:p>
            <a:pPr lvl="0">
              <a:lnSpc>
                <a:spcPct val="150000"/>
              </a:lnSpc>
              <a:buFontTx/>
              <a:buChar char="-"/>
            </a:pPr>
            <a:endParaRPr lang="en-US" sz="1600" dirty="0" smtClean="0">
              <a:latin typeface="+mn-lt"/>
              <a:ea typeface="Times New Roman" pitchFamily="18" charset="0"/>
              <a:cs typeface="Times New Roman" pitchFamily="18" charset="0"/>
            </a:endParaRPr>
          </a:p>
          <a:p>
            <a:pPr lvl="0">
              <a:lnSpc>
                <a:spcPct val="150000"/>
              </a:lnSpc>
              <a:buFontTx/>
              <a:buChar char="-"/>
            </a:pPr>
            <a:r>
              <a:rPr lang="en-US" sz="1600" dirty="0" smtClean="0">
                <a:latin typeface="+mn-lt"/>
                <a:ea typeface="Times New Roman" pitchFamily="18" charset="0"/>
                <a:cs typeface="Times New Roman" pitchFamily="18" charset="0"/>
              </a:rPr>
              <a:t> test whether relevant theories can adequately explain their behavior in aftermarket</a:t>
            </a:r>
            <a:endParaRPr lang="en-CA" sz="1600" b="1" kern="0" dirty="0" smtClean="0">
              <a:solidFill>
                <a:srgbClr val="0070C0"/>
              </a:solidFill>
              <a:latin typeface="+mn-lt"/>
              <a:cs typeface="Times New Roman" pitchFamily="18" charset="0"/>
            </a:endParaRPr>
          </a:p>
          <a:p>
            <a:pPr eaLnBrk="1" hangingPunct="1"/>
            <a:endParaRPr lang="en-US" sz="1400" kern="0" dirty="0">
              <a:solidFill>
                <a:schemeClr val="hlink"/>
              </a:solidFill>
              <a:latin typeface="+mn-lt"/>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714348" y="2357430"/>
          <a:ext cx="7358114" cy="4500570"/>
        </p:xfrm>
        <a:graphic>
          <a:graphicData uri="http://schemas.openxmlformats.org/presentationml/2006/ole">
            <mc:AlternateContent xmlns:mc="http://schemas.openxmlformats.org/markup-compatibility/2006">
              <mc:Choice xmlns:v="urn:schemas-microsoft-com:vml" Requires="v">
                <p:oleObj spid="_x0000_s188419" name="Document" r:id="rId4" imgW="5914046" imgH="3328460" progId="Word.Document.12">
                  <p:embed/>
                </p:oleObj>
              </mc:Choice>
              <mc:Fallback>
                <p:oleObj name="Document" r:id="rId4" imgW="5914046" imgH="3328460"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2357430"/>
                        <a:ext cx="7358114" cy="450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pPr eaLnBrk="1" hangingPunct="1"/>
            <a:r>
              <a:rPr lang="en-CA" sz="2000" b="1" dirty="0" smtClean="0">
                <a:solidFill>
                  <a:schemeClr val="tx2"/>
                </a:solidFill>
                <a:latin typeface="+mj-lt"/>
                <a:ea typeface="+mj-ea"/>
                <a:cs typeface="+mj-cs"/>
              </a:rPr>
              <a:t>Global Shipping IPOs</a:t>
            </a:r>
            <a:endParaRPr lang="en-US" sz="2000" b="1" dirty="0">
              <a:solidFill>
                <a:schemeClr val="tx2"/>
              </a:solidFill>
              <a:latin typeface="+mj-lt"/>
              <a:ea typeface="+mj-ea"/>
              <a:cs typeface="+mj-cs"/>
            </a:endParaRPr>
          </a:p>
        </p:txBody>
      </p:sp>
      <p:sp>
        <p:nvSpPr>
          <p:cNvPr id="4" name="Rectangle 3"/>
          <p:cNvSpPr txBox="1">
            <a:spLocks noChangeArrowheads="1"/>
          </p:cNvSpPr>
          <p:nvPr/>
        </p:nvSpPr>
        <p:spPr bwMode="auto">
          <a:xfrm>
            <a:off x="2071669" y="1785926"/>
            <a:ext cx="3714777" cy="357190"/>
          </a:xfrm>
          <a:prstGeom prst="rect">
            <a:avLst/>
          </a:prstGeom>
          <a:noFill/>
          <a:ln w="9525">
            <a:noFill/>
            <a:miter lim="800000"/>
            <a:headEnd/>
            <a:tailEnd/>
          </a:ln>
        </p:spPr>
        <p:txBody>
          <a:bodyPr/>
          <a:lstStyle/>
          <a:p>
            <a:pPr eaLnBrk="1" hangingPunct="1"/>
            <a:r>
              <a:rPr lang="en-CA" sz="1400" b="1" dirty="0" smtClean="0">
                <a:solidFill>
                  <a:schemeClr val="tx2"/>
                </a:solidFill>
                <a:latin typeface="+mn-lt"/>
                <a:ea typeface="+mj-ea"/>
                <a:cs typeface="+mj-cs"/>
              </a:rPr>
              <a:t>Merikas, Gounopoulos, Nounis (2009):</a:t>
            </a:r>
            <a:endParaRPr lang="en-US" sz="1400" b="1" dirty="0">
              <a:solidFill>
                <a:schemeClr val="tx2"/>
              </a:solidFill>
              <a:latin typeface="+mn-lt"/>
              <a:ea typeface="+mj-ea"/>
              <a:cs typeface="+mj-cs"/>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928662" y="2571744"/>
            <a:ext cx="771530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n-US" sz="1600" dirty="0" smtClean="0">
                <a:solidFill>
                  <a:srgbClr val="0070C0"/>
                </a:solidFill>
                <a:latin typeface="Arial" pitchFamily="34" charset="0"/>
                <a:ea typeface="Times New Roman" pitchFamily="18" charset="0"/>
                <a:cs typeface="Arial" pitchFamily="34" charset="0"/>
                <a:sym typeface="Wingdings" pitchFamily="2" charset="2"/>
              </a:rPr>
              <a:t></a:t>
            </a:r>
            <a:r>
              <a:rPr lang="en-US" sz="1600" dirty="0" smtClean="0">
                <a:latin typeface="Arial" pitchFamily="34" charset="0"/>
                <a:ea typeface="Times New Roman" pitchFamily="18" charset="0"/>
                <a:cs typeface="Arial" pitchFamily="34" charset="0"/>
              </a:rPr>
              <a:t> h</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istory of firm prior to going public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è"/>
              <a:tabLst/>
            </a:pPr>
            <a:endParaRPr lang="en-US"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sym typeface="Wingdings" pitchFamily="2" charset="2"/>
              </a:rPr>
              <a:t></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regulated market segment shipping IPO listed</a:t>
            </a:r>
          </a:p>
          <a:p>
            <a:pPr marL="0" marR="0" lvl="0" indent="0" algn="just" defTabSz="914400" rtl="0" eaLnBrk="1" fontAlgn="base" latinLnBrk="0" hangingPunct="1">
              <a:lnSpc>
                <a:spcPct val="100000"/>
              </a:lnSpc>
              <a:spcBef>
                <a:spcPct val="0"/>
              </a:spcBef>
              <a:spcAft>
                <a:spcPct val="0"/>
              </a:spcAft>
              <a:buClrTx/>
              <a:buSzTx/>
              <a:tabLst/>
            </a:pPr>
            <a:endParaRPr lang="en-US"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lang="en-US" sz="1600" dirty="0" smtClean="0">
                <a:solidFill>
                  <a:srgbClr val="0070C0"/>
                </a:solidFill>
                <a:latin typeface="Arial" pitchFamily="34" charset="0"/>
                <a:ea typeface="Times New Roman" pitchFamily="18" charset="0"/>
                <a:cs typeface="Arial" pitchFamily="34" charset="0"/>
                <a:sym typeface="Wingdings" pitchFamily="2" charset="2"/>
              </a:rPr>
              <a:t></a:t>
            </a:r>
            <a:r>
              <a:rPr lang="en-US" sz="1600" dirty="0" smtClean="0">
                <a:latin typeface="Arial" pitchFamily="34" charset="0"/>
                <a:ea typeface="Times New Roman" pitchFamily="18" charset="0"/>
                <a:cs typeface="Arial" pitchFamily="34" charset="0"/>
                <a:sym typeface="Wingdings" pitchFamily="2" charset="2"/>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reputation of</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u</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nderwriter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è"/>
              <a:tabLst/>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lang="en-US" sz="1600" dirty="0" smtClean="0">
                <a:solidFill>
                  <a:srgbClr val="0070C0"/>
                </a:solidFill>
                <a:latin typeface="Arial" pitchFamily="34" charset="0"/>
                <a:ea typeface="Times New Roman" pitchFamily="18" charset="0"/>
                <a:cs typeface="Arial" pitchFamily="34" charset="0"/>
                <a:sym typeface="Wingdings" pitchFamily="2" charset="2"/>
              </a:rPr>
              <a:t></a:t>
            </a:r>
            <a:r>
              <a:rPr lang="en-US" sz="1600" dirty="0" smtClean="0">
                <a:latin typeface="Arial" pitchFamily="34" charset="0"/>
                <a:ea typeface="Times New Roman" pitchFamily="18" charset="0"/>
                <a:cs typeface="Arial" pitchFamily="34" charset="0"/>
                <a:sym typeface="Wingdings" pitchFamily="2" charset="2"/>
              </a:rPr>
              <a:t> </a:t>
            </a:r>
            <a:r>
              <a:rPr lang="en-US" sz="1600" dirty="0" smtClean="0">
                <a:latin typeface="Arial" pitchFamily="34" charset="0"/>
                <a:ea typeface="Times New Roman" pitchFamily="18" charset="0"/>
                <a:cs typeface="Arial" pitchFamily="34" charset="0"/>
              </a:rPr>
              <a:t>IPO size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è"/>
              <a:tabLst/>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lang="en-US" sz="1600" dirty="0" smtClean="0">
                <a:solidFill>
                  <a:srgbClr val="0070C0"/>
                </a:solidFill>
                <a:latin typeface="Arial" pitchFamily="34" charset="0"/>
                <a:ea typeface="Times New Roman" pitchFamily="18" charset="0"/>
                <a:cs typeface="Arial" pitchFamily="34" charset="0"/>
                <a:sym typeface="Wingdings" pitchFamily="2" charset="2"/>
              </a:rPr>
              <a:t></a:t>
            </a:r>
            <a:r>
              <a:rPr lang="en-US" sz="1600" dirty="0" smtClean="0">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market conditions (bull</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 bear)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è"/>
              <a:tabLst/>
            </a:pPr>
            <a:endParaRPr lang="en-US" sz="1600" baseline="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kumimoji="0" lang="en-US" sz="1600" b="0" i="0" u="none" strike="noStrike" cap="none" normalizeH="0" dirty="0" smtClean="0">
                <a:ln>
                  <a:noFill/>
                </a:ln>
                <a:solidFill>
                  <a:srgbClr val="0070C0"/>
                </a:solidFill>
                <a:effectLst/>
                <a:latin typeface="Arial" pitchFamily="34" charset="0"/>
                <a:ea typeface="Times New Roman" pitchFamily="18" charset="0"/>
                <a:cs typeface="Arial" pitchFamily="34" charset="0"/>
                <a:sym typeface="Wingdings" pitchFamily="2" charset="2"/>
              </a:rPr>
              <a:t></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stock exchange prestige / r</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eputation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pPr eaLnBrk="1" hangingPunct="1"/>
            <a:r>
              <a:rPr lang="en-US" sz="2000" b="1" dirty="0" smtClean="0">
                <a:solidFill>
                  <a:schemeClr val="tx2"/>
                </a:solidFill>
                <a:latin typeface="+mj-lt"/>
                <a:ea typeface="+mj-ea"/>
                <a:cs typeface="+mj-cs"/>
              </a:rPr>
              <a:t>Key factors to explain cross-sectional variations</a:t>
            </a:r>
            <a:br>
              <a:rPr lang="en-US" sz="2000" b="1" dirty="0" smtClean="0">
                <a:solidFill>
                  <a:schemeClr val="tx2"/>
                </a:solidFill>
                <a:latin typeface="+mj-lt"/>
                <a:ea typeface="+mj-ea"/>
                <a:cs typeface="+mj-cs"/>
              </a:rPr>
            </a:br>
            <a:r>
              <a:rPr lang="en-US" sz="2000" b="1" dirty="0" smtClean="0">
                <a:solidFill>
                  <a:schemeClr val="tx2"/>
                </a:solidFill>
                <a:latin typeface="+mj-lt"/>
                <a:ea typeface="+mj-ea"/>
                <a:cs typeface="+mj-cs"/>
              </a:rPr>
              <a:t>of shipping IPO underpricing</a:t>
            </a:r>
            <a:endParaRPr lang="en-US" sz="2000" b="1" dirty="0">
              <a:solidFill>
                <a:schemeClr val="tx2"/>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676275" y="1812925"/>
            <a:ext cx="4287838" cy="611188"/>
          </a:xfrm>
          <a:prstGeom prst="rect">
            <a:avLst/>
          </a:prstGeom>
          <a:noFill/>
          <a:ln w="9525">
            <a:noFill/>
            <a:miter lim="800000"/>
            <a:headEnd/>
            <a:tailEnd/>
          </a:ln>
        </p:spPr>
        <p:txBody>
          <a:bodyPr/>
          <a:lstStyle/>
          <a:p>
            <a:pPr>
              <a:lnSpc>
                <a:spcPct val="80000"/>
              </a:lnSpc>
              <a:spcBef>
                <a:spcPct val="20000"/>
              </a:spcBef>
              <a:buClr>
                <a:schemeClr val="folHlink"/>
              </a:buClr>
              <a:buSzPct val="75000"/>
              <a:buFont typeface="Wingdings" pitchFamily="2" charset="2"/>
              <a:buNone/>
            </a:pPr>
            <a:r>
              <a:rPr lang="en-US" b="1" dirty="0">
                <a:solidFill>
                  <a:srgbClr val="008BD0"/>
                </a:solidFill>
                <a:latin typeface="+mn-lt"/>
              </a:rPr>
              <a:t>Shipping </a:t>
            </a:r>
            <a:r>
              <a:rPr lang="en-US" b="1" dirty="0" err="1">
                <a:solidFill>
                  <a:srgbClr val="008BD0"/>
                </a:solidFill>
                <a:latin typeface="+mn-lt"/>
              </a:rPr>
              <a:t>Finance</a:t>
            </a:r>
            <a:r>
              <a:rPr lang="en-US" b="1" baseline="-25000" dirty="0" err="1">
                <a:solidFill>
                  <a:srgbClr val="008BD0"/>
                </a:solidFill>
                <a:latin typeface="+mn-lt"/>
              </a:rPr>
              <a:t>SHIPFIN</a:t>
            </a:r>
            <a:endParaRPr lang="el-GR" b="1" baseline="-25000" dirty="0">
              <a:solidFill>
                <a:srgbClr val="008BD0"/>
              </a:solidFill>
              <a:latin typeface="+mn-lt"/>
            </a:endParaRPr>
          </a:p>
        </p:txBody>
      </p:sp>
      <p:sp>
        <p:nvSpPr>
          <p:cNvPr id="5124" name="Rectangle 8"/>
          <p:cNvSpPr>
            <a:spLocks noChangeArrowheads="1"/>
          </p:cNvSpPr>
          <p:nvPr/>
        </p:nvSpPr>
        <p:spPr bwMode="auto">
          <a:xfrm>
            <a:off x="687388" y="2508250"/>
            <a:ext cx="3028950" cy="1033463"/>
          </a:xfrm>
          <a:prstGeom prst="rect">
            <a:avLst/>
          </a:prstGeom>
          <a:noFill/>
          <a:ln w="9525">
            <a:noFill/>
            <a:miter lim="800000"/>
            <a:headEnd/>
            <a:tailEnd/>
          </a:ln>
        </p:spPr>
        <p:txBody>
          <a:bodyPr/>
          <a:lstStyle/>
          <a:p>
            <a:pPr>
              <a:lnSpc>
                <a:spcPct val="80000"/>
              </a:lnSpc>
              <a:spcBef>
                <a:spcPct val="20000"/>
              </a:spcBef>
              <a:buClr>
                <a:schemeClr val="folHlink"/>
              </a:buClr>
              <a:buSzPct val="75000"/>
              <a:buFont typeface="Wingdings" pitchFamily="2" charset="2"/>
              <a:buNone/>
            </a:pPr>
            <a:r>
              <a:rPr lang="en-US" sz="1500" b="1" dirty="0">
                <a:solidFill>
                  <a:srgbClr val="333399"/>
                </a:solidFill>
                <a:latin typeface="+mn-lt"/>
              </a:rPr>
              <a:t>Professor</a:t>
            </a:r>
            <a:br>
              <a:rPr lang="en-US" sz="1500" b="1" dirty="0">
                <a:solidFill>
                  <a:srgbClr val="333399"/>
                </a:solidFill>
                <a:latin typeface="+mn-lt"/>
              </a:rPr>
            </a:br>
            <a:r>
              <a:rPr lang="en-US" sz="1500" b="1" dirty="0">
                <a:solidFill>
                  <a:srgbClr val="333399"/>
                </a:solidFill>
                <a:latin typeface="+mn-lt"/>
              </a:rPr>
              <a:t>Theodore </a:t>
            </a:r>
            <a:r>
              <a:rPr lang="en-US" sz="1500" b="1" dirty="0" err="1">
                <a:solidFill>
                  <a:srgbClr val="333399"/>
                </a:solidFill>
                <a:latin typeface="+mn-lt"/>
              </a:rPr>
              <a:t>SYRIOPOULOS</a:t>
            </a:r>
            <a:endParaRPr lang="en-US" sz="1500" b="1" dirty="0">
              <a:solidFill>
                <a:srgbClr val="333399"/>
              </a:solidFill>
              <a:latin typeface="+mn-lt"/>
            </a:endParaRPr>
          </a:p>
          <a:p>
            <a:pPr>
              <a:lnSpc>
                <a:spcPct val="80000"/>
              </a:lnSpc>
              <a:spcBef>
                <a:spcPct val="20000"/>
              </a:spcBef>
              <a:buClr>
                <a:schemeClr val="folHlink"/>
              </a:buClr>
              <a:buSzPct val="75000"/>
              <a:buFont typeface="Wingdings" pitchFamily="2" charset="2"/>
              <a:buNone/>
            </a:pPr>
            <a:endParaRPr lang="en-US" sz="1500" dirty="0">
              <a:solidFill>
                <a:srgbClr val="333399"/>
              </a:solidFill>
              <a:latin typeface="+mn-lt"/>
            </a:endParaRPr>
          </a:p>
          <a:p>
            <a:pPr>
              <a:lnSpc>
                <a:spcPct val="80000"/>
              </a:lnSpc>
              <a:spcBef>
                <a:spcPct val="20000"/>
              </a:spcBef>
              <a:buClr>
                <a:schemeClr val="folHlink"/>
              </a:buClr>
              <a:buSzPct val="75000"/>
              <a:buFont typeface="Wingdings" pitchFamily="2" charset="2"/>
              <a:buNone/>
            </a:pPr>
            <a:r>
              <a:rPr lang="en-US" sz="800" dirty="0">
                <a:solidFill>
                  <a:srgbClr val="333399"/>
                </a:solidFill>
                <a:latin typeface="+mn-lt"/>
              </a:rPr>
              <a:t>University of the Aegean</a:t>
            </a:r>
            <a:br>
              <a:rPr lang="en-US" sz="800" dirty="0">
                <a:solidFill>
                  <a:srgbClr val="333399"/>
                </a:solidFill>
                <a:latin typeface="+mn-lt"/>
              </a:rPr>
            </a:br>
            <a:r>
              <a:rPr lang="en-US" sz="800" dirty="0">
                <a:solidFill>
                  <a:srgbClr val="333399"/>
                </a:solidFill>
                <a:latin typeface="+mn-lt"/>
              </a:rPr>
              <a:t>Shipping, Trade &amp; Transport Dpt.</a:t>
            </a:r>
            <a:br>
              <a:rPr lang="en-US" sz="800" dirty="0">
                <a:solidFill>
                  <a:srgbClr val="333399"/>
                </a:solidFill>
                <a:latin typeface="+mn-lt"/>
              </a:rPr>
            </a:br>
            <a:r>
              <a:rPr lang="en-US" sz="800" i="1" dirty="0">
                <a:solidFill>
                  <a:srgbClr val="333399"/>
                </a:solidFill>
                <a:latin typeface="+mn-lt"/>
              </a:rPr>
              <a:t>tsiriop@aegean.gr</a:t>
            </a:r>
          </a:p>
          <a:p>
            <a:pPr>
              <a:lnSpc>
                <a:spcPct val="80000"/>
              </a:lnSpc>
              <a:spcBef>
                <a:spcPct val="20000"/>
              </a:spcBef>
              <a:buClr>
                <a:schemeClr val="folHlink"/>
              </a:buClr>
              <a:buSzPct val="75000"/>
              <a:buFont typeface="Wingdings" pitchFamily="2" charset="2"/>
              <a:buNone/>
            </a:pPr>
            <a:endParaRPr lang="en-US" sz="1500" dirty="0">
              <a:solidFill>
                <a:srgbClr val="333399"/>
              </a:solidFill>
            </a:endParaRPr>
          </a:p>
          <a:p>
            <a:pPr>
              <a:lnSpc>
                <a:spcPct val="80000"/>
              </a:lnSpc>
              <a:spcBef>
                <a:spcPct val="20000"/>
              </a:spcBef>
              <a:buClr>
                <a:schemeClr val="folHlink"/>
              </a:buClr>
              <a:buSzPct val="75000"/>
              <a:buFont typeface="Wingdings" pitchFamily="2" charset="2"/>
              <a:buNone/>
            </a:pPr>
            <a:endParaRPr lang="en-US" sz="1500" dirty="0">
              <a:solidFill>
                <a:srgbClr val="333399"/>
              </a:solidFill>
            </a:endParaRPr>
          </a:p>
          <a:p>
            <a:pPr>
              <a:lnSpc>
                <a:spcPct val="80000"/>
              </a:lnSpc>
              <a:spcBef>
                <a:spcPct val="20000"/>
              </a:spcBef>
              <a:buClr>
                <a:schemeClr val="folHlink"/>
              </a:buClr>
              <a:buSzPct val="75000"/>
              <a:buFont typeface="Wingdings" pitchFamily="2" charset="2"/>
              <a:buNone/>
            </a:pPr>
            <a:endParaRPr lang="en-GB" sz="1500" dirty="0">
              <a:solidFill>
                <a:srgbClr val="333399"/>
              </a:solidFill>
            </a:endParaRPr>
          </a:p>
        </p:txBody>
      </p:sp>
      <p:pic>
        <p:nvPicPr>
          <p:cNvPr id="5125" name="Picture 4"/>
          <p:cNvPicPr>
            <a:picLocks noChangeAspect="1" noChangeArrowheads="1"/>
          </p:cNvPicPr>
          <p:nvPr/>
        </p:nvPicPr>
        <p:blipFill>
          <a:blip r:embed="rId2" cstate="print"/>
          <a:srcRect/>
          <a:stretch>
            <a:fillRect/>
          </a:stretch>
        </p:blipFill>
        <p:spPr bwMode="auto">
          <a:xfrm>
            <a:off x="5907088" y="4789488"/>
            <a:ext cx="3236912" cy="2068512"/>
          </a:xfrm>
          <a:prstGeom prst="rect">
            <a:avLst/>
          </a:prstGeom>
          <a:noFill/>
          <a:ln w="9525">
            <a:noFill/>
            <a:miter lim="800000"/>
            <a:headEnd/>
            <a:tailEnd/>
          </a:ln>
        </p:spPr>
      </p:pic>
      <p:pic>
        <p:nvPicPr>
          <p:cNvPr id="5126" name="Picture 10"/>
          <p:cNvPicPr>
            <a:picLocks noChangeAspect="1" noChangeArrowheads="1"/>
          </p:cNvPicPr>
          <p:nvPr/>
        </p:nvPicPr>
        <p:blipFill>
          <a:blip r:embed="rId3" cstate="print"/>
          <a:srcRect/>
          <a:stretch>
            <a:fillRect/>
          </a:stretch>
        </p:blipFill>
        <p:spPr bwMode="auto">
          <a:xfrm>
            <a:off x="4833938" y="1587500"/>
            <a:ext cx="4310062" cy="3236913"/>
          </a:xfrm>
          <a:prstGeom prst="rect">
            <a:avLst/>
          </a:prstGeom>
          <a:noFill/>
          <a:ln w="9525">
            <a:noFill/>
            <a:miter lim="800000"/>
            <a:headEnd/>
            <a:tailEnd/>
          </a:ln>
        </p:spPr>
      </p:pic>
      <p:pic>
        <p:nvPicPr>
          <p:cNvPr id="5127" name="Picture 11"/>
          <p:cNvPicPr>
            <a:picLocks noChangeAspect="1" noChangeArrowheads="1"/>
          </p:cNvPicPr>
          <p:nvPr/>
        </p:nvPicPr>
        <p:blipFill>
          <a:blip r:embed="rId4" cstate="print"/>
          <a:srcRect/>
          <a:stretch>
            <a:fillRect/>
          </a:stretch>
        </p:blipFill>
        <p:spPr bwMode="auto">
          <a:xfrm>
            <a:off x="0" y="5080000"/>
            <a:ext cx="5921375" cy="1778000"/>
          </a:xfrm>
          <a:prstGeom prst="rect">
            <a:avLst/>
          </a:prstGeom>
          <a:noFill/>
          <a:ln w="9525">
            <a:noFill/>
            <a:miter lim="800000"/>
            <a:headEnd/>
            <a:tailEnd/>
          </a:ln>
        </p:spPr>
      </p:pic>
      <p:pic>
        <p:nvPicPr>
          <p:cNvPr id="5128" name="Picture 12"/>
          <p:cNvPicPr>
            <a:picLocks noChangeAspect="1" noChangeArrowheads="1"/>
          </p:cNvPicPr>
          <p:nvPr/>
        </p:nvPicPr>
        <p:blipFill>
          <a:blip r:embed="rId5" cstate="print"/>
          <a:srcRect/>
          <a:stretch>
            <a:fillRect/>
          </a:stretch>
        </p:blipFill>
        <p:spPr bwMode="auto">
          <a:xfrm>
            <a:off x="0" y="3598863"/>
            <a:ext cx="4862513" cy="1828800"/>
          </a:xfrm>
          <a:prstGeom prst="rect">
            <a:avLst/>
          </a:prstGeom>
          <a:noFill/>
          <a:ln w="9525">
            <a:noFill/>
            <a:miter lim="800000"/>
            <a:headEnd/>
            <a:tailEnd/>
          </a:ln>
        </p:spPr>
      </p:pic>
      <p:pic>
        <p:nvPicPr>
          <p:cNvPr id="5129" name="Picture 13"/>
          <p:cNvPicPr>
            <a:picLocks noChangeAspect="1" noChangeArrowheads="1"/>
          </p:cNvPicPr>
          <p:nvPr/>
        </p:nvPicPr>
        <p:blipFill>
          <a:blip r:embed="rId6" cstate="print"/>
          <a:srcRect/>
          <a:stretch>
            <a:fillRect/>
          </a:stretch>
        </p:blipFill>
        <p:spPr bwMode="auto">
          <a:xfrm>
            <a:off x="4832350" y="0"/>
            <a:ext cx="4311650" cy="2147888"/>
          </a:xfrm>
          <a:prstGeom prst="rect">
            <a:avLst/>
          </a:prstGeom>
          <a:noFill/>
          <a:ln w="9525">
            <a:noFill/>
            <a:miter lim="800000"/>
            <a:headEnd/>
            <a:tailEnd/>
          </a:ln>
        </p:spPr>
      </p:pic>
      <p:pic>
        <p:nvPicPr>
          <p:cNvPr id="92162" name="Picture 2" descr="http://www.aegean.gr/aegean/images/en/top_en.gif"/>
          <p:cNvPicPr>
            <a:picLocks noChangeAspect="1" noChangeArrowheads="1"/>
          </p:cNvPicPr>
          <p:nvPr/>
        </p:nvPicPr>
        <p:blipFill>
          <a:blip r:embed="rId7" cstate="print"/>
          <a:srcRect/>
          <a:stretch>
            <a:fillRect/>
          </a:stretch>
        </p:blipFill>
        <p:spPr bwMode="auto">
          <a:xfrm>
            <a:off x="0" y="0"/>
            <a:ext cx="4860032" cy="762000"/>
          </a:xfrm>
          <a:prstGeom prst="rect">
            <a:avLst/>
          </a:prstGeom>
          <a:noFill/>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r>
              <a:rPr lang="en-CA" sz="2000" b="1" dirty="0" smtClean="0">
                <a:solidFill>
                  <a:schemeClr val="tx2"/>
                </a:solidFill>
                <a:latin typeface="+mj-lt"/>
                <a:ea typeface="+mj-ea"/>
                <a:cs typeface="+mj-cs"/>
              </a:rPr>
              <a:t>Global Shipping IPOs</a:t>
            </a:r>
            <a:endParaRPr lang="en-US" sz="2000" b="1" dirty="0">
              <a:solidFill>
                <a:schemeClr val="tx2"/>
              </a:solidFill>
              <a:latin typeface="+mj-lt"/>
              <a:ea typeface="+mj-ea"/>
              <a:cs typeface="+mj-cs"/>
            </a:endParaRPr>
          </a:p>
        </p:txBody>
      </p:sp>
      <p:sp>
        <p:nvSpPr>
          <p:cNvPr id="4" name="Rectangle 3"/>
          <p:cNvSpPr txBox="1">
            <a:spLocks noChangeArrowheads="1"/>
          </p:cNvSpPr>
          <p:nvPr/>
        </p:nvSpPr>
        <p:spPr bwMode="auto">
          <a:xfrm>
            <a:off x="785786" y="2285992"/>
            <a:ext cx="8143932" cy="3643338"/>
          </a:xfrm>
          <a:prstGeom prst="rect">
            <a:avLst/>
          </a:prstGeom>
          <a:noFill/>
          <a:ln w="9525">
            <a:noFill/>
            <a:miter lim="800000"/>
            <a:headEnd/>
            <a:tailEnd/>
          </a:ln>
        </p:spPr>
        <p:txBody>
          <a:bodyPr/>
          <a:lstStyle/>
          <a:p>
            <a:pPr eaLnBrk="1" hangingPunct="1"/>
            <a:r>
              <a:rPr lang="en-CA" sz="1600" b="1" dirty="0" smtClean="0">
                <a:solidFill>
                  <a:schemeClr val="tx2"/>
                </a:solidFill>
                <a:latin typeface="+mn-lt"/>
                <a:ea typeface="+mj-ea"/>
                <a:cs typeface="+mj-cs"/>
              </a:rPr>
              <a:t>Merikas, Gounopoulos, Nounis (2009):</a:t>
            </a:r>
          </a:p>
          <a:p>
            <a:pPr eaLnBrk="1" hangingPunct="1"/>
            <a:endParaRPr lang="en-CA" sz="800" b="1" kern="0" dirty="0" smtClean="0">
              <a:solidFill>
                <a:srgbClr val="0070C0"/>
              </a:solidFill>
              <a:latin typeface="+mn-lt"/>
              <a:cs typeface="Times New Roman" pitchFamily="18" charset="0"/>
            </a:endParaRPr>
          </a:p>
          <a:p>
            <a:pPr eaLnBrk="1" hangingPunct="1"/>
            <a:endParaRPr lang="en-CA" sz="800" b="1" kern="0" dirty="0" smtClean="0">
              <a:solidFill>
                <a:srgbClr val="0070C0"/>
              </a:solidFill>
              <a:latin typeface="+mn-lt"/>
              <a:cs typeface="Times New Roman" pitchFamily="18" charset="0"/>
            </a:endParaRPr>
          </a:p>
          <a:p>
            <a:pPr eaLnBrk="1" hangingPunct="1"/>
            <a:endParaRPr lang="en-CA" sz="800" b="1" kern="0" dirty="0" smtClean="0">
              <a:solidFill>
                <a:srgbClr val="0070C0"/>
              </a:solidFill>
              <a:latin typeface="+mn-lt"/>
              <a:cs typeface="Times New Roman" pitchFamily="18" charset="0"/>
            </a:endParaRPr>
          </a:p>
          <a:p>
            <a:pPr lvl="0">
              <a:lnSpc>
                <a:spcPct val="150000"/>
              </a:lnSpc>
              <a:buFontTx/>
              <a:buChar char="-"/>
            </a:pPr>
            <a:r>
              <a:rPr lang="en-US" sz="1600" dirty="0" smtClean="0">
                <a:latin typeface="+mn-lt"/>
                <a:ea typeface="Times New Roman" pitchFamily="18" charset="0"/>
                <a:cs typeface="Times New Roman" pitchFamily="18" charset="0"/>
              </a:rPr>
              <a:t> calculate estimates of :</a:t>
            </a:r>
          </a:p>
          <a:p>
            <a:pPr lvl="0">
              <a:lnSpc>
                <a:spcPct val="150000"/>
              </a:lnSpc>
            </a:pPr>
            <a:endParaRPr lang="en-US" sz="800" dirty="0" smtClean="0">
              <a:latin typeface="+mn-lt"/>
              <a:ea typeface="Times New Roman" pitchFamily="18" charset="0"/>
              <a:cs typeface="Times New Roman" pitchFamily="18" charset="0"/>
            </a:endParaRPr>
          </a:p>
          <a:p>
            <a:pPr lvl="0">
              <a:lnSpc>
                <a:spcPct val="150000"/>
              </a:lnSpc>
            </a:pPr>
            <a:r>
              <a:rPr lang="en-US" sz="1600" dirty="0" smtClean="0">
                <a:latin typeface="+mn-lt"/>
                <a:ea typeface="Times New Roman" pitchFamily="18" charset="0"/>
                <a:cs typeface="Times New Roman" pitchFamily="18" charset="0"/>
              </a:rPr>
              <a:t>	</a:t>
            </a:r>
            <a:r>
              <a:rPr lang="en-US" sz="1600" b="1" dirty="0" smtClean="0">
                <a:solidFill>
                  <a:schemeClr val="tx2"/>
                </a:solidFill>
                <a:latin typeface="+mn-lt"/>
                <a:ea typeface="+mj-ea"/>
                <a:cs typeface="+mj-cs"/>
                <a:sym typeface="Wingdings" pitchFamily="2" charset="2"/>
              </a:rPr>
              <a:t></a:t>
            </a:r>
            <a:r>
              <a:rPr lang="en-US" sz="1600" dirty="0" smtClean="0">
                <a:latin typeface="+mn-lt"/>
                <a:ea typeface="Times New Roman" pitchFamily="18" charset="0"/>
                <a:cs typeface="Times New Roman" pitchFamily="18" charset="0"/>
                <a:sym typeface="Wingdings" pitchFamily="2" charset="2"/>
              </a:rPr>
              <a:t> </a:t>
            </a:r>
            <a:r>
              <a:rPr lang="en-US" sz="1600" b="1" dirty="0" smtClean="0">
                <a:solidFill>
                  <a:schemeClr val="tx2"/>
                </a:solidFill>
                <a:latin typeface="+mn-lt"/>
                <a:ea typeface="+mj-ea"/>
                <a:cs typeface="+mj-cs"/>
              </a:rPr>
              <a:t>‘Buy-and-Hold Abnormal Returns’ (BHARs) </a:t>
            </a:r>
            <a:r>
              <a:rPr lang="en-US" sz="1600" dirty="0" smtClean="0">
                <a:latin typeface="+mn-lt"/>
                <a:ea typeface="Times New Roman" pitchFamily="18" charset="0"/>
                <a:cs typeface="Times New Roman" pitchFamily="18" charset="0"/>
              </a:rPr>
              <a:t>of IPOs</a:t>
            </a:r>
            <a:br>
              <a:rPr lang="en-US" sz="1600" dirty="0" smtClean="0">
                <a:latin typeface="+mn-lt"/>
                <a:ea typeface="Times New Roman" pitchFamily="18" charset="0"/>
                <a:cs typeface="Times New Roman" pitchFamily="18" charset="0"/>
              </a:rPr>
            </a:br>
            <a:r>
              <a:rPr lang="en-US" sz="1600" dirty="0" smtClean="0">
                <a:latin typeface="+mn-lt"/>
                <a:ea typeface="Times New Roman" pitchFamily="18" charset="0"/>
                <a:cs typeface="Times New Roman" pitchFamily="18" charset="0"/>
              </a:rPr>
              <a:t>	      for 6-months &amp; up to 36-months after listing;  &amp;</a:t>
            </a:r>
          </a:p>
          <a:p>
            <a:pPr lvl="0">
              <a:lnSpc>
                <a:spcPct val="150000"/>
              </a:lnSpc>
            </a:pPr>
            <a:endParaRPr lang="en-US" sz="800" dirty="0" smtClean="0">
              <a:latin typeface="+mn-lt"/>
              <a:ea typeface="Times New Roman" pitchFamily="18" charset="0"/>
              <a:cs typeface="Times New Roman" pitchFamily="18" charset="0"/>
            </a:endParaRPr>
          </a:p>
          <a:p>
            <a:pPr lvl="0">
              <a:lnSpc>
                <a:spcPct val="150000"/>
              </a:lnSpc>
            </a:pPr>
            <a:r>
              <a:rPr lang="en-US" sz="1600" dirty="0" smtClean="0">
                <a:latin typeface="+mn-lt"/>
                <a:ea typeface="Times New Roman" pitchFamily="18" charset="0"/>
                <a:cs typeface="Times New Roman" pitchFamily="18" charset="0"/>
              </a:rPr>
              <a:t>	</a:t>
            </a:r>
            <a:r>
              <a:rPr lang="en-US" sz="1600" b="1" dirty="0" smtClean="0">
                <a:solidFill>
                  <a:schemeClr val="tx2"/>
                </a:solidFill>
                <a:latin typeface="+mn-lt"/>
                <a:ea typeface="+mj-ea"/>
                <a:cs typeface="+mj-cs"/>
                <a:sym typeface="Wingdings" pitchFamily="2" charset="2"/>
              </a:rPr>
              <a:t></a:t>
            </a:r>
            <a:r>
              <a:rPr lang="en-US" sz="1600" dirty="0" smtClean="0">
                <a:latin typeface="+mn-lt"/>
                <a:ea typeface="Times New Roman" pitchFamily="18" charset="0"/>
                <a:cs typeface="Times New Roman" pitchFamily="18" charset="0"/>
                <a:sym typeface="Wingdings" pitchFamily="2" charset="2"/>
              </a:rPr>
              <a:t> </a:t>
            </a:r>
            <a:r>
              <a:rPr lang="en-US" sz="1600" b="1" dirty="0" smtClean="0">
                <a:solidFill>
                  <a:schemeClr val="tx2"/>
                </a:solidFill>
                <a:latin typeface="+mn-lt"/>
                <a:ea typeface="+mj-ea"/>
                <a:cs typeface="+mj-cs"/>
              </a:rPr>
              <a:t>‘Cumulative Average Returns’ (CARs) </a:t>
            </a:r>
            <a:r>
              <a:rPr lang="en-US" sz="1600" dirty="0" smtClean="0">
                <a:latin typeface="+mn-lt"/>
                <a:ea typeface="Times New Roman" pitchFamily="18" charset="0"/>
                <a:cs typeface="Times New Roman" pitchFamily="18" charset="0"/>
              </a:rPr>
              <a:t>of IPOs</a:t>
            </a:r>
            <a:br>
              <a:rPr lang="en-US" sz="1600" dirty="0" smtClean="0">
                <a:latin typeface="+mn-lt"/>
                <a:ea typeface="Times New Roman" pitchFamily="18" charset="0"/>
                <a:cs typeface="Times New Roman" pitchFamily="18" charset="0"/>
              </a:rPr>
            </a:br>
            <a:r>
              <a:rPr lang="en-US" sz="1600" dirty="0" smtClean="0">
                <a:latin typeface="+mn-lt"/>
                <a:ea typeface="Times New Roman" pitchFamily="18" charset="0"/>
                <a:cs typeface="Times New Roman" pitchFamily="18" charset="0"/>
              </a:rPr>
              <a:t>	      on a 3-year basis to better test for stability &amp; </a:t>
            </a:r>
            <a:r>
              <a:rPr lang="en-US" sz="1600" i="1" dirty="0" smtClean="0">
                <a:solidFill>
                  <a:schemeClr val="tx2"/>
                </a:solidFill>
                <a:latin typeface="+mn-lt"/>
                <a:ea typeface="+mj-ea"/>
                <a:cs typeface="+mj-cs"/>
              </a:rPr>
              <a:t>Fama-French 3-Factor model</a:t>
            </a:r>
          </a:p>
          <a:p>
            <a:pPr eaLnBrk="1" hangingPunct="1"/>
            <a:endParaRPr lang="en-CA" sz="1400" b="1" kern="0" dirty="0" smtClean="0">
              <a:solidFill>
                <a:srgbClr val="0070C0"/>
              </a:solidFill>
              <a:latin typeface="+mn-lt"/>
              <a:cs typeface="Times New Roman" pitchFamily="18" charset="0"/>
            </a:endParaRPr>
          </a:p>
          <a:p>
            <a:pPr eaLnBrk="1" hangingPunct="1"/>
            <a:endParaRPr lang="en-CA" sz="1400" b="1" kern="0" dirty="0" smtClean="0">
              <a:solidFill>
                <a:srgbClr val="0070C0"/>
              </a:solidFill>
              <a:latin typeface="+mn-lt"/>
              <a:cs typeface="Times New Roman" pitchFamily="18" charset="0"/>
            </a:endParaRPr>
          </a:p>
          <a:p>
            <a:pPr eaLnBrk="1" hangingPunct="1"/>
            <a:endParaRPr lang="en-CA" sz="1400" b="1" kern="0" dirty="0" smtClean="0">
              <a:solidFill>
                <a:srgbClr val="0070C0"/>
              </a:solidFill>
              <a:latin typeface="+mn-lt"/>
              <a:cs typeface="Times New Roman" pitchFamily="18" charset="0"/>
            </a:endParaRPr>
          </a:p>
          <a:p>
            <a:pPr eaLnBrk="1" hangingPunct="1"/>
            <a:endParaRPr lang="en-CA" sz="1400" b="1" kern="0" dirty="0" smtClean="0">
              <a:solidFill>
                <a:srgbClr val="0070C0"/>
              </a:solidFill>
              <a:latin typeface="+mn-lt"/>
              <a:cs typeface="Times New Roman" pitchFamily="18" charset="0"/>
            </a:endParaRPr>
          </a:p>
          <a:p>
            <a:pPr eaLnBrk="1" hangingPunct="1"/>
            <a:endParaRPr lang="en-US" sz="1400" kern="0" dirty="0">
              <a:solidFill>
                <a:schemeClr val="hlink"/>
              </a:solidFill>
              <a:latin typeface="+mn-lt"/>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r>
              <a:rPr lang="en-CA" sz="2000" b="1" dirty="0" smtClean="0">
                <a:solidFill>
                  <a:schemeClr val="tx2"/>
                </a:solidFill>
                <a:latin typeface="+mj-lt"/>
                <a:ea typeface="+mj-ea"/>
                <a:cs typeface="+mj-cs"/>
              </a:rPr>
              <a:t>Global Shipping IPOs</a:t>
            </a:r>
            <a:endParaRPr lang="en-US" sz="2000" b="1" dirty="0">
              <a:solidFill>
                <a:schemeClr val="tx2"/>
              </a:solidFill>
              <a:latin typeface="+mj-lt"/>
              <a:ea typeface="+mj-ea"/>
              <a:cs typeface="+mj-cs"/>
            </a:endParaRPr>
          </a:p>
        </p:txBody>
      </p:sp>
      <p:sp>
        <p:nvSpPr>
          <p:cNvPr id="4" name="Rectangle 3"/>
          <p:cNvSpPr txBox="1">
            <a:spLocks noChangeArrowheads="1"/>
          </p:cNvSpPr>
          <p:nvPr/>
        </p:nvSpPr>
        <p:spPr bwMode="auto">
          <a:xfrm>
            <a:off x="642910" y="2071678"/>
            <a:ext cx="8501090" cy="4572032"/>
          </a:xfrm>
          <a:prstGeom prst="rect">
            <a:avLst/>
          </a:prstGeom>
          <a:noFill/>
          <a:ln w="9525">
            <a:noFill/>
            <a:miter lim="800000"/>
            <a:headEnd/>
            <a:tailEnd/>
          </a:ln>
        </p:spPr>
        <p:txBody>
          <a:bodyPr/>
          <a:lstStyle/>
          <a:p>
            <a:pPr lvl="0"/>
            <a:r>
              <a:rPr lang="en-US" sz="1400" b="1" dirty="0" smtClean="0">
                <a:solidFill>
                  <a:schemeClr val="tx2"/>
                </a:solidFill>
                <a:latin typeface="+mn-lt"/>
                <a:ea typeface="+mj-ea"/>
                <a:cs typeface="+mj-cs"/>
              </a:rPr>
              <a:t>Fama-French 3-Factor model</a:t>
            </a:r>
            <a:r>
              <a:rPr lang="en-CA" sz="1400" b="1" dirty="0" smtClean="0">
                <a:solidFill>
                  <a:schemeClr val="tx2"/>
                </a:solidFill>
                <a:latin typeface="+mn-lt"/>
                <a:ea typeface="+mj-ea"/>
                <a:cs typeface="+mj-cs"/>
              </a:rPr>
              <a:t>:</a:t>
            </a:r>
          </a:p>
          <a:p>
            <a:pPr eaLnBrk="1" hangingPunct="1"/>
            <a:endParaRPr lang="en-CA" sz="800" b="1" kern="0" dirty="0" smtClean="0">
              <a:solidFill>
                <a:srgbClr val="0070C0"/>
              </a:solidFill>
              <a:latin typeface="+mn-lt"/>
              <a:cs typeface="Times New Roman" pitchFamily="18" charset="0"/>
            </a:endParaRPr>
          </a:p>
          <a:p>
            <a:pPr eaLnBrk="1" hangingPunct="1"/>
            <a:endParaRPr lang="en-CA" sz="800" b="1" kern="0" dirty="0" smtClean="0">
              <a:solidFill>
                <a:srgbClr val="0070C0"/>
              </a:solidFill>
              <a:latin typeface="+mn-lt"/>
              <a:cs typeface="Times New Roman" pitchFamily="18" charset="0"/>
            </a:endParaRPr>
          </a:p>
          <a:p>
            <a:pPr>
              <a:lnSpc>
                <a:spcPct val="150000"/>
              </a:lnSpc>
            </a:pPr>
            <a:r>
              <a:rPr lang="en-US" sz="1300" dirty="0" smtClean="0">
                <a:latin typeface="+mn-lt"/>
              </a:rPr>
              <a:t>Portfolio management :	 </a:t>
            </a:r>
            <a:r>
              <a:rPr lang="en-US" sz="1300" b="1" i="1" dirty="0" smtClean="0">
                <a:solidFill>
                  <a:srgbClr val="0070C0"/>
                </a:solidFill>
                <a:latin typeface="+mn-lt"/>
              </a:rPr>
              <a:t>Eugene Fama &amp; Kenneth French (1992,1993) </a:t>
            </a:r>
            <a:r>
              <a:rPr lang="en-US" sz="1300" dirty="0" smtClean="0">
                <a:latin typeface="+mn-lt"/>
              </a:rPr>
              <a:t>developed the</a:t>
            </a:r>
            <a:br>
              <a:rPr lang="en-US" sz="1300" dirty="0" smtClean="0">
                <a:latin typeface="+mn-lt"/>
              </a:rPr>
            </a:br>
            <a:r>
              <a:rPr lang="en-US" sz="1300" dirty="0" smtClean="0">
                <a:latin typeface="+mn-lt"/>
              </a:rPr>
              <a:t>		 </a:t>
            </a:r>
            <a:r>
              <a:rPr lang="en-US" sz="1300" b="1" dirty="0" smtClean="0">
                <a:solidFill>
                  <a:srgbClr val="0070C0"/>
                </a:solidFill>
                <a:latin typeface="+mn-lt"/>
                <a:ea typeface="+mj-ea"/>
                <a:cs typeface="+mj-cs"/>
              </a:rPr>
              <a:t>Fama-French 3-factor model        </a:t>
            </a:r>
            <a:r>
              <a:rPr lang="en-US" sz="1300" dirty="0" smtClean="0">
                <a:latin typeface="+mn-lt"/>
              </a:rPr>
              <a:t> to describe market behavior</a:t>
            </a:r>
          </a:p>
          <a:p>
            <a:pPr>
              <a:lnSpc>
                <a:spcPct val="150000"/>
              </a:lnSpc>
            </a:pPr>
            <a:endParaRPr lang="en-US" sz="1300" dirty="0" smtClean="0">
              <a:latin typeface="+mn-lt"/>
            </a:endParaRPr>
          </a:p>
          <a:p>
            <a:pPr>
              <a:lnSpc>
                <a:spcPct val="150000"/>
              </a:lnSpc>
            </a:pPr>
            <a:r>
              <a:rPr lang="en-US" sz="1300" dirty="0" smtClean="0">
                <a:latin typeface="+mn-lt"/>
              </a:rPr>
              <a:t>CAPM uses a single variable, </a:t>
            </a:r>
            <a:r>
              <a:rPr lang="en-US" sz="1300" b="1" i="1" dirty="0" smtClean="0">
                <a:solidFill>
                  <a:srgbClr val="0070C0"/>
                </a:solidFill>
                <a:latin typeface="+mn-lt"/>
              </a:rPr>
              <a:t>beta</a:t>
            </a:r>
            <a:r>
              <a:rPr lang="en-US" sz="1300" dirty="0" smtClean="0">
                <a:latin typeface="+mn-lt"/>
              </a:rPr>
              <a:t>, to compare </a:t>
            </a:r>
            <a:r>
              <a:rPr lang="en-US" sz="1300" b="1" i="1" dirty="0" smtClean="0">
                <a:solidFill>
                  <a:srgbClr val="0070C0"/>
                </a:solidFill>
                <a:latin typeface="+mn-lt"/>
              </a:rPr>
              <a:t>portfolio returns  </a:t>
            </a:r>
            <a:r>
              <a:rPr lang="en-US" sz="1300" dirty="0" smtClean="0">
                <a:latin typeface="+mn-lt"/>
              </a:rPr>
              <a:t>with </a:t>
            </a:r>
            <a:r>
              <a:rPr lang="en-US" sz="1300" b="1" i="1" dirty="0" smtClean="0">
                <a:solidFill>
                  <a:srgbClr val="0070C0"/>
                </a:solidFill>
                <a:latin typeface="+mn-lt"/>
              </a:rPr>
              <a:t>market returns </a:t>
            </a:r>
            <a:r>
              <a:rPr lang="en-US" sz="1300" dirty="0" smtClean="0">
                <a:latin typeface="+mn-lt"/>
              </a:rPr>
              <a:t>as a whole</a:t>
            </a:r>
          </a:p>
          <a:p>
            <a:pPr>
              <a:lnSpc>
                <a:spcPct val="150000"/>
              </a:lnSpc>
            </a:pPr>
            <a:r>
              <a:rPr lang="en-US" sz="1300" dirty="0" smtClean="0">
                <a:latin typeface="+mn-lt"/>
              </a:rPr>
              <a:t>In comparison, </a:t>
            </a:r>
            <a:r>
              <a:rPr lang="en-US" sz="1300" b="1" dirty="0" smtClean="0">
                <a:latin typeface="+mn-lt"/>
              </a:rPr>
              <a:t>Fama–French model </a:t>
            </a:r>
            <a:r>
              <a:rPr lang="en-US" sz="1300" dirty="0" smtClean="0">
                <a:latin typeface="+mn-lt"/>
              </a:rPr>
              <a:t>uses </a:t>
            </a:r>
            <a:r>
              <a:rPr lang="en-US" sz="1300" b="1" i="1" dirty="0" smtClean="0">
                <a:solidFill>
                  <a:srgbClr val="0070C0"/>
                </a:solidFill>
                <a:latin typeface="+mn-lt"/>
              </a:rPr>
              <a:t>three factors</a:t>
            </a:r>
          </a:p>
          <a:p>
            <a:pPr>
              <a:lnSpc>
                <a:spcPct val="150000"/>
              </a:lnSpc>
            </a:pPr>
            <a:endParaRPr lang="en-US" sz="1300" dirty="0" smtClean="0">
              <a:latin typeface="+mn-lt"/>
            </a:endParaRPr>
          </a:p>
          <a:p>
            <a:pPr>
              <a:lnSpc>
                <a:spcPct val="150000"/>
              </a:lnSpc>
            </a:pPr>
            <a:r>
              <a:rPr lang="en-US" sz="1300" dirty="0" smtClean="0">
                <a:latin typeface="+mn-lt"/>
              </a:rPr>
              <a:t>F&amp;F started with observation that 2 classes of </a:t>
            </a:r>
            <a:r>
              <a:rPr lang="en-US" sz="1300" b="1" i="1" dirty="0" smtClean="0">
                <a:latin typeface="+mn-lt"/>
              </a:rPr>
              <a:t>stocks</a:t>
            </a:r>
            <a:r>
              <a:rPr lang="en-US" sz="1300" dirty="0" smtClean="0">
                <a:latin typeface="+mn-lt"/>
              </a:rPr>
              <a:t> have tended to do better than the stock market as a whole: </a:t>
            </a:r>
          </a:p>
          <a:p>
            <a:pPr>
              <a:lnSpc>
                <a:spcPct val="150000"/>
              </a:lnSpc>
            </a:pPr>
            <a:r>
              <a:rPr lang="en-US" sz="1300" dirty="0" smtClean="0">
                <a:latin typeface="+mn-lt"/>
              </a:rPr>
              <a:t>(</a:t>
            </a:r>
            <a:r>
              <a:rPr lang="en-US" sz="1300" dirty="0" err="1" smtClean="0">
                <a:latin typeface="+mn-lt"/>
              </a:rPr>
              <a:t>i</a:t>
            </a:r>
            <a:r>
              <a:rPr lang="en-US" sz="1300" dirty="0" smtClean="0">
                <a:latin typeface="+mn-lt"/>
              </a:rPr>
              <a:t>) </a:t>
            </a:r>
            <a:r>
              <a:rPr lang="en-US" sz="1300" b="1" i="1" dirty="0" smtClean="0">
                <a:solidFill>
                  <a:srgbClr val="0070C0"/>
                </a:solidFill>
                <a:latin typeface="+mn-lt"/>
              </a:rPr>
              <a:t>small caps</a:t>
            </a:r>
            <a:r>
              <a:rPr lang="en-US" sz="1300" dirty="0" smtClean="0">
                <a:solidFill>
                  <a:srgbClr val="0070C0"/>
                </a:solidFill>
                <a:latin typeface="+mn-lt"/>
              </a:rPr>
              <a:t> </a:t>
            </a:r>
            <a:r>
              <a:rPr lang="en-US" sz="1300" dirty="0" smtClean="0">
                <a:latin typeface="+mn-lt"/>
              </a:rPr>
              <a:t>(contrasted with </a:t>
            </a:r>
            <a:r>
              <a:rPr lang="en-US" sz="1300" b="1" i="1" dirty="0" smtClean="0">
                <a:solidFill>
                  <a:srgbClr val="0070C0"/>
                </a:solidFill>
                <a:latin typeface="+mn-lt"/>
              </a:rPr>
              <a:t>big caps</a:t>
            </a:r>
            <a:r>
              <a:rPr lang="en-US" sz="1300" dirty="0" smtClean="0">
                <a:latin typeface="+mn-lt"/>
              </a:rPr>
              <a:t>) &amp; (ii) stocks with a </a:t>
            </a:r>
            <a:r>
              <a:rPr lang="en-US" sz="1300" b="1" i="1" dirty="0" smtClean="0">
                <a:solidFill>
                  <a:srgbClr val="0070C0"/>
                </a:solidFill>
                <a:latin typeface="+mn-lt"/>
              </a:rPr>
              <a:t>high book-to-market ratio </a:t>
            </a:r>
            <a:r>
              <a:rPr lang="el-GR" sz="1300" b="1" i="1" dirty="0" smtClean="0">
                <a:latin typeface="+mn-lt"/>
              </a:rPr>
              <a:t/>
            </a:r>
            <a:br>
              <a:rPr lang="el-GR" sz="1300" b="1" i="1" dirty="0" smtClean="0">
                <a:latin typeface="+mn-lt"/>
              </a:rPr>
            </a:br>
            <a:r>
              <a:rPr lang="en-US" sz="1300" dirty="0" smtClean="0">
                <a:latin typeface="+mn-lt"/>
              </a:rPr>
              <a:t>(BtM, customarily called </a:t>
            </a:r>
            <a:r>
              <a:rPr lang="en-US" sz="1300" b="1" i="1" dirty="0" smtClean="0">
                <a:solidFill>
                  <a:srgbClr val="0070C0"/>
                </a:solidFill>
                <a:latin typeface="+mn-lt"/>
              </a:rPr>
              <a:t>value stocks</a:t>
            </a:r>
            <a:r>
              <a:rPr lang="en-US" sz="1300" dirty="0" smtClean="0">
                <a:latin typeface="+mn-lt"/>
              </a:rPr>
              <a:t>, contrasted with </a:t>
            </a:r>
            <a:r>
              <a:rPr lang="en-US" sz="1300" b="1" i="1" dirty="0" smtClean="0">
                <a:solidFill>
                  <a:srgbClr val="0070C0"/>
                </a:solidFill>
                <a:latin typeface="+mn-lt"/>
              </a:rPr>
              <a:t>growth stocks</a:t>
            </a:r>
            <a:r>
              <a:rPr lang="en-US" sz="1300" dirty="0" smtClean="0">
                <a:latin typeface="+mn-lt"/>
              </a:rPr>
              <a:t>)</a:t>
            </a:r>
            <a:endParaRPr lang="el-GR" sz="1300" dirty="0" smtClean="0">
              <a:latin typeface="+mn-lt"/>
            </a:endParaRPr>
          </a:p>
          <a:p>
            <a:endParaRPr lang="en-US" sz="1300" dirty="0" smtClean="0">
              <a:latin typeface="+mn-lt"/>
            </a:endParaRPr>
          </a:p>
          <a:p>
            <a:pPr eaLnBrk="1" hangingPunct="1"/>
            <a:endParaRPr lang="en-CA" sz="1400" b="1" kern="0" dirty="0" smtClean="0">
              <a:solidFill>
                <a:srgbClr val="0070C0"/>
              </a:solidFill>
              <a:latin typeface="+mn-lt"/>
              <a:cs typeface="Times New Roman" pitchFamily="18" charset="0"/>
            </a:endParaRPr>
          </a:p>
          <a:p>
            <a:pPr eaLnBrk="1" hangingPunct="1"/>
            <a:endParaRPr lang="en-CA" sz="1400" b="1" kern="0" dirty="0" smtClean="0">
              <a:solidFill>
                <a:srgbClr val="0070C0"/>
              </a:solidFill>
              <a:latin typeface="+mn-lt"/>
              <a:cs typeface="Times New Roman" pitchFamily="18" charset="0"/>
            </a:endParaRPr>
          </a:p>
          <a:p>
            <a:pPr eaLnBrk="1" hangingPunct="1"/>
            <a:endParaRPr lang="en-US" sz="1400" kern="0" dirty="0">
              <a:solidFill>
                <a:schemeClr val="hlink"/>
              </a:solidFill>
              <a:latin typeface="+mn-lt"/>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r>
              <a:rPr lang="en-CA" sz="2000" b="1" dirty="0" smtClean="0">
                <a:solidFill>
                  <a:schemeClr val="tx2"/>
                </a:solidFill>
                <a:latin typeface="+mj-lt"/>
                <a:ea typeface="+mj-ea"/>
                <a:cs typeface="+mj-cs"/>
              </a:rPr>
              <a:t>Global Shipping IPOs</a:t>
            </a:r>
            <a:endParaRPr lang="en-US" sz="2000" b="1" dirty="0">
              <a:solidFill>
                <a:schemeClr val="tx2"/>
              </a:solidFill>
              <a:latin typeface="+mj-lt"/>
              <a:ea typeface="+mj-ea"/>
              <a:cs typeface="+mj-cs"/>
            </a:endParaRPr>
          </a:p>
        </p:txBody>
      </p:sp>
      <p:sp>
        <p:nvSpPr>
          <p:cNvPr id="4" name="Rectangle 3"/>
          <p:cNvSpPr txBox="1">
            <a:spLocks noChangeArrowheads="1"/>
          </p:cNvSpPr>
          <p:nvPr/>
        </p:nvSpPr>
        <p:spPr bwMode="auto">
          <a:xfrm>
            <a:off x="785786" y="2214554"/>
            <a:ext cx="8001056" cy="4429156"/>
          </a:xfrm>
          <a:prstGeom prst="rect">
            <a:avLst/>
          </a:prstGeom>
          <a:noFill/>
          <a:ln w="9525">
            <a:noFill/>
            <a:miter lim="800000"/>
            <a:headEnd/>
            <a:tailEnd/>
          </a:ln>
        </p:spPr>
        <p:txBody>
          <a:bodyPr/>
          <a:lstStyle/>
          <a:p>
            <a:pPr lvl="0"/>
            <a:r>
              <a:rPr lang="en-US" sz="1400" b="1" dirty="0" smtClean="0">
                <a:solidFill>
                  <a:schemeClr val="tx2"/>
                </a:solidFill>
                <a:latin typeface="+mn-lt"/>
                <a:ea typeface="+mj-ea"/>
                <a:cs typeface="+mj-cs"/>
              </a:rPr>
              <a:t>Fama-French 3-Factor model</a:t>
            </a:r>
            <a:r>
              <a:rPr lang="en-CA" sz="1400" b="1" dirty="0" smtClean="0">
                <a:solidFill>
                  <a:schemeClr val="tx2"/>
                </a:solidFill>
                <a:latin typeface="+mn-lt"/>
                <a:ea typeface="+mj-ea"/>
                <a:cs typeface="+mj-cs"/>
              </a:rPr>
              <a:t>:</a:t>
            </a:r>
          </a:p>
          <a:p>
            <a:endParaRPr lang="en-US" sz="1200" dirty="0" smtClean="0">
              <a:latin typeface="+mn-lt"/>
            </a:endParaRPr>
          </a:p>
          <a:p>
            <a:pPr>
              <a:lnSpc>
                <a:spcPct val="150000"/>
              </a:lnSpc>
            </a:pPr>
            <a:r>
              <a:rPr lang="en-US" sz="1300" dirty="0" smtClean="0">
                <a:latin typeface="+mn-lt"/>
              </a:rPr>
              <a:t>F&amp;F then added two factors to CAPM to reflect a portfolio's exposure to these two classes:</a:t>
            </a:r>
            <a:endParaRPr lang="en-US" sz="1300" baseline="30000" dirty="0" smtClean="0">
              <a:latin typeface="+mn-lt"/>
            </a:endParaRPr>
          </a:p>
          <a:p>
            <a:pPr>
              <a:lnSpc>
                <a:spcPct val="150000"/>
              </a:lnSpc>
            </a:pPr>
            <a:endParaRPr lang="el-GR" sz="800" dirty="0" smtClean="0"/>
          </a:p>
          <a:p>
            <a:pPr>
              <a:lnSpc>
                <a:spcPct val="150000"/>
              </a:lnSpc>
            </a:pPr>
            <a:r>
              <a:rPr lang="en-US" sz="1300" b="1" dirty="0" smtClean="0">
                <a:solidFill>
                  <a:srgbClr val="0070C0"/>
                </a:solidFill>
                <a:latin typeface="+mn-lt"/>
              </a:rPr>
              <a:t>		</a:t>
            </a:r>
            <a:r>
              <a:rPr lang="en-US" sz="1300" b="1" i="1" dirty="0" smtClean="0">
                <a:solidFill>
                  <a:srgbClr val="0070C0"/>
                </a:solidFill>
                <a:latin typeface="+mn-lt"/>
              </a:rPr>
              <a:t>R</a:t>
            </a:r>
            <a:r>
              <a:rPr lang="en-US" sz="1300" b="1" i="1" baseline="-25000" dirty="0" smtClean="0">
                <a:solidFill>
                  <a:srgbClr val="0070C0"/>
                </a:solidFill>
                <a:latin typeface="+mn-lt"/>
              </a:rPr>
              <a:t>p</a:t>
            </a:r>
            <a:r>
              <a:rPr lang="en-US" sz="1300" b="1" i="1" dirty="0" smtClean="0">
                <a:solidFill>
                  <a:srgbClr val="0070C0"/>
                </a:solidFill>
                <a:latin typeface="+mn-lt"/>
              </a:rPr>
              <a:t>= r</a:t>
            </a:r>
            <a:r>
              <a:rPr lang="en-US" sz="1300" b="1" i="1" baseline="-25000" dirty="0" smtClean="0">
                <a:solidFill>
                  <a:srgbClr val="0070C0"/>
                </a:solidFill>
                <a:latin typeface="+mn-lt"/>
              </a:rPr>
              <a:t>f </a:t>
            </a:r>
            <a:r>
              <a:rPr lang="en-US" sz="1300" b="1" i="1" dirty="0" smtClean="0">
                <a:solidFill>
                  <a:srgbClr val="0070C0"/>
                </a:solidFill>
                <a:latin typeface="+mn-lt"/>
              </a:rPr>
              <a:t>+ </a:t>
            </a:r>
            <a:r>
              <a:rPr lang="el-GR" sz="1300" b="1" i="1" dirty="0" smtClean="0">
                <a:solidFill>
                  <a:srgbClr val="0070C0"/>
                </a:solidFill>
                <a:latin typeface="+mn-lt"/>
              </a:rPr>
              <a:t>β</a:t>
            </a:r>
            <a:r>
              <a:rPr lang="el-GR" sz="1300" b="1" i="1" baseline="-25000" dirty="0" smtClean="0">
                <a:solidFill>
                  <a:srgbClr val="0070C0"/>
                </a:solidFill>
                <a:latin typeface="+mn-lt"/>
              </a:rPr>
              <a:t>3</a:t>
            </a:r>
            <a:r>
              <a:rPr lang="el-GR" sz="1300" b="1" i="1" dirty="0" smtClean="0">
                <a:solidFill>
                  <a:srgbClr val="0070C0"/>
                </a:solidFill>
                <a:latin typeface="+mn-lt"/>
              </a:rPr>
              <a:t> (</a:t>
            </a:r>
            <a:r>
              <a:rPr lang="en-US" sz="1300" b="1" i="1" dirty="0" err="1" smtClean="0">
                <a:solidFill>
                  <a:srgbClr val="0070C0"/>
                </a:solidFill>
                <a:latin typeface="+mn-lt"/>
              </a:rPr>
              <a:t>r</a:t>
            </a:r>
            <a:r>
              <a:rPr lang="en-US" sz="1300" b="1" i="1" baseline="-25000" dirty="0" err="1" smtClean="0">
                <a:solidFill>
                  <a:srgbClr val="0070C0"/>
                </a:solidFill>
                <a:latin typeface="+mn-lt"/>
              </a:rPr>
              <a:t>m</a:t>
            </a:r>
            <a:r>
              <a:rPr lang="en-US" sz="1300" b="1" i="1" dirty="0" smtClean="0">
                <a:solidFill>
                  <a:srgbClr val="0070C0"/>
                </a:solidFill>
                <a:latin typeface="+mn-lt"/>
              </a:rPr>
              <a:t> – r</a:t>
            </a:r>
            <a:r>
              <a:rPr lang="en-US" sz="1300" b="1" i="1" baseline="-25000" dirty="0" smtClean="0">
                <a:solidFill>
                  <a:srgbClr val="0070C0"/>
                </a:solidFill>
                <a:latin typeface="+mn-lt"/>
              </a:rPr>
              <a:t>f</a:t>
            </a:r>
            <a:r>
              <a:rPr lang="en-US" sz="1300" b="1" i="1" dirty="0" smtClean="0">
                <a:solidFill>
                  <a:srgbClr val="0070C0"/>
                </a:solidFill>
                <a:latin typeface="+mn-lt"/>
              </a:rPr>
              <a:t>) + </a:t>
            </a:r>
            <a:r>
              <a:rPr lang="el-GR" sz="1300" b="1" i="1" dirty="0" smtClean="0">
                <a:solidFill>
                  <a:srgbClr val="0070C0"/>
                </a:solidFill>
                <a:latin typeface="+mn-lt"/>
              </a:rPr>
              <a:t>β</a:t>
            </a:r>
            <a:r>
              <a:rPr lang="en-US" sz="1300" b="1" i="1" baseline="-25000" dirty="0" smtClean="0">
                <a:solidFill>
                  <a:srgbClr val="0070C0"/>
                </a:solidFill>
                <a:latin typeface="+mn-lt"/>
              </a:rPr>
              <a:t>s</a:t>
            </a:r>
            <a:r>
              <a:rPr lang="en-US" sz="1300" b="1" i="1" dirty="0" smtClean="0">
                <a:solidFill>
                  <a:srgbClr val="0070C0"/>
                </a:solidFill>
                <a:latin typeface="+mn-lt"/>
              </a:rPr>
              <a:t> * SMB + </a:t>
            </a:r>
            <a:r>
              <a:rPr lang="el-GR" sz="1300" b="1" i="1" dirty="0" smtClean="0">
                <a:solidFill>
                  <a:srgbClr val="0070C0"/>
                </a:solidFill>
                <a:latin typeface="+mn-lt"/>
              </a:rPr>
              <a:t>β</a:t>
            </a:r>
            <a:r>
              <a:rPr lang="en-US" sz="1300" b="1" i="1" baseline="-25000" dirty="0" smtClean="0">
                <a:solidFill>
                  <a:srgbClr val="0070C0"/>
                </a:solidFill>
                <a:latin typeface="+mn-lt"/>
              </a:rPr>
              <a:t>v</a:t>
            </a:r>
            <a:r>
              <a:rPr lang="en-US" sz="1300" b="1" i="1" dirty="0" smtClean="0">
                <a:solidFill>
                  <a:srgbClr val="0070C0"/>
                </a:solidFill>
                <a:latin typeface="+mn-lt"/>
              </a:rPr>
              <a:t> * HML + </a:t>
            </a:r>
            <a:r>
              <a:rPr lang="el-GR" sz="1300" b="1" i="1" dirty="0" smtClean="0">
                <a:solidFill>
                  <a:srgbClr val="0070C0"/>
                </a:solidFill>
                <a:latin typeface="+mn-lt"/>
              </a:rPr>
              <a:t>α</a:t>
            </a:r>
          </a:p>
          <a:p>
            <a:pPr>
              <a:lnSpc>
                <a:spcPct val="150000"/>
              </a:lnSpc>
            </a:pPr>
            <a:endParaRPr lang="en-US" sz="1300" baseline="30000" dirty="0" smtClean="0">
              <a:latin typeface="+mn-lt"/>
            </a:endParaRPr>
          </a:p>
          <a:p>
            <a:pPr>
              <a:lnSpc>
                <a:spcPct val="150000"/>
              </a:lnSpc>
            </a:pPr>
            <a:r>
              <a:rPr lang="en-US" sz="1300" b="1" i="1" dirty="0" smtClean="0">
                <a:solidFill>
                  <a:srgbClr val="0070C0"/>
                </a:solidFill>
                <a:latin typeface="+mn-lt"/>
              </a:rPr>
              <a:t>R</a:t>
            </a:r>
            <a:r>
              <a:rPr lang="en-US" sz="1300" b="1" i="1" baseline="-25000" dirty="0" smtClean="0">
                <a:solidFill>
                  <a:srgbClr val="0070C0"/>
                </a:solidFill>
                <a:latin typeface="+mn-lt"/>
              </a:rPr>
              <a:t>p</a:t>
            </a:r>
            <a:r>
              <a:rPr lang="en-US" sz="1300" b="1" dirty="0" smtClean="0">
                <a:latin typeface="+mn-lt"/>
              </a:rPr>
              <a:t> </a:t>
            </a:r>
            <a:r>
              <a:rPr lang="en-US" sz="1300" dirty="0" smtClean="0">
                <a:latin typeface="+mn-lt"/>
              </a:rPr>
              <a:t>= portfolio's rate of return, </a:t>
            </a:r>
            <a:r>
              <a:rPr lang="en-US" sz="1300" b="1" i="1" dirty="0" smtClean="0">
                <a:solidFill>
                  <a:srgbClr val="0070C0"/>
                </a:solidFill>
                <a:latin typeface="+mn-lt"/>
              </a:rPr>
              <a:t>r</a:t>
            </a:r>
            <a:r>
              <a:rPr lang="en-US" sz="1300" b="1" i="1" baseline="-25000" dirty="0" smtClean="0">
                <a:solidFill>
                  <a:srgbClr val="0070C0"/>
                </a:solidFill>
                <a:latin typeface="+mn-lt"/>
              </a:rPr>
              <a:t>f</a:t>
            </a:r>
            <a:r>
              <a:rPr lang="en-US" sz="1300" dirty="0" smtClean="0">
                <a:latin typeface="+mn-lt"/>
              </a:rPr>
              <a:t> = risk-free return rate, </a:t>
            </a:r>
            <a:r>
              <a:rPr lang="en-US" sz="1300" b="1" i="1" dirty="0" err="1" smtClean="0">
                <a:solidFill>
                  <a:srgbClr val="0070C0"/>
                </a:solidFill>
                <a:latin typeface="+mn-lt"/>
              </a:rPr>
              <a:t>r</a:t>
            </a:r>
            <a:r>
              <a:rPr lang="en-US" sz="1300" b="1" i="1" baseline="-25000" dirty="0" err="1" smtClean="0">
                <a:solidFill>
                  <a:srgbClr val="0070C0"/>
                </a:solidFill>
                <a:latin typeface="+mn-lt"/>
              </a:rPr>
              <a:t>m</a:t>
            </a:r>
            <a:r>
              <a:rPr lang="en-US" sz="1300" b="1" dirty="0" smtClean="0">
                <a:solidFill>
                  <a:srgbClr val="0070C0"/>
                </a:solidFill>
                <a:latin typeface="+mn-lt"/>
              </a:rPr>
              <a:t> </a:t>
            </a:r>
            <a:r>
              <a:rPr lang="en-US" sz="1300" dirty="0" smtClean="0">
                <a:latin typeface="+mn-lt"/>
              </a:rPr>
              <a:t>= stock market return</a:t>
            </a:r>
          </a:p>
          <a:p>
            <a:pPr>
              <a:lnSpc>
                <a:spcPct val="150000"/>
              </a:lnSpc>
            </a:pPr>
            <a:r>
              <a:rPr lang="en-US" sz="1300" b="1" i="1" dirty="0" smtClean="0">
                <a:solidFill>
                  <a:srgbClr val="0070C0"/>
                </a:solidFill>
                <a:latin typeface="+mn-lt"/>
              </a:rPr>
              <a:t>“3-factor" β </a:t>
            </a:r>
            <a:r>
              <a:rPr lang="en-US" sz="1300" dirty="0" smtClean="0">
                <a:latin typeface="+mn-lt"/>
              </a:rPr>
              <a:t>= analogous to classical </a:t>
            </a:r>
            <a:r>
              <a:rPr lang="en-US" sz="1300" i="1" dirty="0" smtClean="0">
                <a:solidFill>
                  <a:srgbClr val="0070C0"/>
                </a:solidFill>
                <a:latin typeface="+mn-lt"/>
              </a:rPr>
              <a:t>β</a:t>
            </a:r>
            <a:r>
              <a:rPr lang="en-US" sz="1300" dirty="0" smtClean="0">
                <a:latin typeface="+mn-lt"/>
              </a:rPr>
              <a:t> but not equal to it,</a:t>
            </a:r>
          </a:p>
          <a:p>
            <a:pPr>
              <a:lnSpc>
                <a:spcPct val="150000"/>
              </a:lnSpc>
            </a:pPr>
            <a:r>
              <a:rPr lang="en-US" sz="1300" dirty="0" smtClean="0">
                <a:latin typeface="+mn-lt"/>
              </a:rPr>
              <a:t>                        since there are now two additional factors to do some of the work.</a:t>
            </a:r>
          </a:p>
          <a:p>
            <a:pPr>
              <a:lnSpc>
                <a:spcPct val="150000"/>
              </a:lnSpc>
            </a:pPr>
            <a:endParaRPr lang="en-US" sz="1300" dirty="0" smtClean="0">
              <a:latin typeface="+mn-lt"/>
            </a:endParaRPr>
          </a:p>
          <a:p>
            <a:pPr>
              <a:lnSpc>
                <a:spcPct val="150000"/>
              </a:lnSpc>
            </a:pPr>
            <a:r>
              <a:rPr lang="en-US" sz="1300" b="1" i="1" dirty="0" smtClean="0">
                <a:solidFill>
                  <a:srgbClr val="0070C0"/>
                </a:solidFill>
                <a:latin typeface="+mn-lt"/>
              </a:rPr>
              <a:t>SMB = "small</a:t>
            </a:r>
            <a:r>
              <a:rPr lang="en-US" sz="1300" dirty="0" smtClean="0">
                <a:latin typeface="+mn-lt"/>
              </a:rPr>
              <a:t> (market capitalization) </a:t>
            </a:r>
            <a:r>
              <a:rPr lang="en-US" sz="1300" b="1" i="1" dirty="0" smtClean="0">
                <a:solidFill>
                  <a:srgbClr val="0070C0"/>
                </a:solidFill>
                <a:latin typeface="+mn-lt"/>
              </a:rPr>
              <a:t>minus big”</a:t>
            </a:r>
            <a:r>
              <a:rPr lang="en-US" sz="1300" dirty="0" smtClean="0">
                <a:latin typeface="+mn-lt"/>
              </a:rPr>
              <a:t>,    </a:t>
            </a:r>
            <a:r>
              <a:rPr lang="en-US" sz="1300" b="1" i="1" dirty="0" smtClean="0">
                <a:solidFill>
                  <a:srgbClr val="0070C0"/>
                </a:solidFill>
                <a:latin typeface="+mn-lt"/>
              </a:rPr>
              <a:t>HML = "high</a:t>
            </a:r>
            <a:r>
              <a:rPr lang="en-US" sz="1300" dirty="0" smtClean="0">
                <a:latin typeface="+mn-lt"/>
              </a:rPr>
              <a:t> (book-to-market ratio) </a:t>
            </a:r>
            <a:r>
              <a:rPr lang="en-US" sz="1300" b="1" i="1" dirty="0" smtClean="0">
                <a:solidFill>
                  <a:srgbClr val="0070C0"/>
                </a:solidFill>
                <a:latin typeface="+mn-lt"/>
              </a:rPr>
              <a:t>minus low"</a:t>
            </a:r>
            <a:endParaRPr lang="en-US" sz="1300" dirty="0" smtClean="0">
              <a:latin typeface="+mn-lt"/>
            </a:endParaRPr>
          </a:p>
          <a:p>
            <a:pPr>
              <a:lnSpc>
                <a:spcPct val="150000"/>
              </a:lnSpc>
            </a:pPr>
            <a:r>
              <a:rPr lang="en-US" sz="1300" dirty="0" smtClean="0">
                <a:latin typeface="+mn-lt"/>
              </a:rPr>
              <a:t>measure  </a:t>
            </a:r>
            <a:r>
              <a:rPr lang="en-US" sz="1300" dirty="0" smtClean="0">
                <a:solidFill>
                  <a:srgbClr val="0070C0"/>
                </a:solidFill>
                <a:latin typeface="+mn-lt"/>
              </a:rPr>
              <a:t>historic excess returns of small caps over big caps </a:t>
            </a:r>
            <a:r>
              <a:rPr lang="en-US" sz="1300" dirty="0" smtClean="0">
                <a:latin typeface="+mn-lt"/>
              </a:rPr>
              <a:t>&amp; </a:t>
            </a:r>
            <a:r>
              <a:rPr lang="en-US" sz="1300" dirty="0" smtClean="0">
                <a:solidFill>
                  <a:srgbClr val="0070C0"/>
                </a:solidFill>
                <a:latin typeface="+mn-lt"/>
              </a:rPr>
              <a:t>value stocks over growth stocks</a:t>
            </a:r>
            <a:endParaRPr lang="en-US" sz="1300" dirty="0" smtClean="0">
              <a:latin typeface="+mn-lt"/>
            </a:endParaRPr>
          </a:p>
          <a:p>
            <a:pPr>
              <a:lnSpc>
                <a:spcPct val="150000"/>
              </a:lnSpc>
            </a:pPr>
            <a:endParaRPr lang="en-US" sz="1300" dirty="0" smtClean="0">
              <a:latin typeface="+mn-lt"/>
            </a:endParaRPr>
          </a:p>
          <a:p>
            <a:pPr>
              <a:lnSpc>
                <a:spcPct val="150000"/>
              </a:lnSpc>
            </a:pPr>
            <a:r>
              <a:rPr lang="en-US" sz="1300" dirty="0" smtClean="0">
                <a:latin typeface="+mn-lt"/>
              </a:rPr>
              <a:t>these factors are calculated with combinations of portfolios composed by ranked stocks</a:t>
            </a:r>
            <a:br>
              <a:rPr lang="en-US" sz="1300" dirty="0" smtClean="0">
                <a:latin typeface="+mn-lt"/>
              </a:rPr>
            </a:br>
            <a:r>
              <a:rPr lang="en-US" sz="1300" dirty="0" smtClean="0">
                <a:latin typeface="+mn-lt"/>
              </a:rPr>
              <a:t>(BtM ranking, Cap ranking) &amp; available historical market data. </a:t>
            </a:r>
          </a:p>
          <a:p>
            <a:pPr eaLnBrk="1" hangingPunct="1">
              <a:lnSpc>
                <a:spcPct val="150000"/>
              </a:lnSpc>
            </a:pPr>
            <a:endParaRPr lang="en-CA" sz="1300" b="1" kern="0" dirty="0" smtClean="0">
              <a:solidFill>
                <a:srgbClr val="0070C0"/>
              </a:solidFill>
              <a:latin typeface="+mn-lt"/>
              <a:cs typeface="Times New Roman" pitchFamily="18" charset="0"/>
            </a:endParaRPr>
          </a:p>
          <a:p>
            <a:pPr eaLnBrk="1" hangingPunct="1"/>
            <a:endParaRPr lang="en-CA" sz="1400" b="1" kern="0" dirty="0" smtClean="0">
              <a:solidFill>
                <a:srgbClr val="0070C0"/>
              </a:solidFill>
              <a:latin typeface="+mn-lt"/>
              <a:cs typeface="Times New Roman" pitchFamily="18" charset="0"/>
            </a:endParaRPr>
          </a:p>
          <a:p>
            <a:pPr eaLnBrk="1" hangingPunct="1"/>
            <a:endParaRPr lang="en-US" sz="1400" kern="0" dirty="0">
              <a:solidFill>
                <a:schemeClr val="hlink"/>
              </a:solidFill>
              <a:latin typeface="+mn-lt"/>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42910" y="857232"/>
            <a:ext cx="7858125" cy="714377"/>
          </a:xfrm>
          <a:prstGeom prst="rect">
            <a:avLst/>
          </a:prstGeom>
          <a:noFill/>
          <a:ln w="9525">
            <a:noFill/>
            <a:miter lim="800000"/>
            <a:headEnd/>
            <a:tailEnd/>
          </a:ln>
        </p:spPr>
        <p:txBody>
          <a:bodyPr/>
          <a:lstStyle/>
          <a:p>
            <a:r>
              <a:rPr lang="en-CA" sz="2000" b="1" dirty="0" smtClean="0">
                <a:solidFill>
                  <a:schemeClr val="tx2"/>
                </a:solidFill>
                <a:latin typeface="+mj-lt"/>
                <a:ea typeface="+mj-ea"/>
                <a:cs typeface="+mj-cs"/>
              </a:rPr>
              <a:t>Global Shipping IPOs</a:t>
            </a:r>
            <a:endParaRPr lang="en-US" sz="2000" b="1" dirty="0">
              <a:solidFill>
                <a:schemeClr val="tx2"/>
              </a:solidFill>
              <a:latin typeface="+mj-lt"/>
              <a:ea typeface="+mj-ea"/>
              <a:cs typeface="+mj-cs"/>
            </a:endParaRPr>
          </a:p>
        </p:txBody>
      </p:sp>
      <p:sp>
        <p:nvSpPr>
          <p:cNvPr id="4" name="Rectangle 3"/>
          <p:cNvSpPr txBox="1">
            <a:spLocks noChangeArrowheads="1"/>
          </p:cNvSpPr>
          <p:nvPr/>
        </p:nvSpPr>
        <p:spPr bwMode="auto">
          <a:xfrm>
            <a:off x="714348" y="2071678"/>
            <a:ext cx="8429652" cy="3714776"/>
          </a:xfrm>
          <a:prstGeom prst="rect">
            <a:avLst/>
          </a:prstGeom>
          <a:noFill/>
          <a:ln w="9525">
            <a:noFill/>
            <a:miter lim="800000"/>
            <a:headEnd/>
            <a:tailEnd/>
          </a:ln>
        </p:spPr>
        <p:txBody>
          <a:bodyPr/>
          <a:lstStyle/>
          <a:p>
            <a:pPr lvl="0"/>
            <a:r>
              <a:rPr lang="en-US" sz="1400" b="1" dirty="0" smtClean="0">
                <a:solidFill>
                  <a:schemeClr val="tx2"/>
                </a:solidFill>
                <a:latin typeface="+mn-lt"/>
                <a:ea typeface="+mj-ea"/>
                <a:cs typeface="+mj-cs"/>
              </a:rPr>
              <a:t>Fama-French 3-Factor model</a:t>
            </a:r>
            <a:r>
              <a:rPr lang="en-CA" sz="1400" b="1" dirty="0" smtClean="0">
                <a:solidFill>
                  <a:schemeClr val="tx2"/>
                </a:solidFill>
                <a:latin typeface="+mn-lt"/>
                <a:ea typeface="+mj-ea"/>
                <a:cs typeface="+mj-cs"/>
              </a:rPr>
              <a:t>:</a:t>
            </a:r>
          </a:p>
          <a:p>
            <a:pPr eaLnBrk="1" hangingPunct="1"/>
            <a:endParaRPr lang="en-CA" sz="800" b="1" kern="0" dirty="0" smtClean="0">
              <a:solidFill>
                <a:srgbClr val="0070C0"/>
              </a:solidFill>
              <a:latin typeface="+mn-lt"/>
              <a:cs typeface="Times New Roman" pitchFamily="18" charset="0"/>
            </a:endParaRPr>
          </a:p>
          <a:p>
            <a:endParaRPr lang="en-US" sz="1200" baseline="30000" dirty="0" smtClean="0">
              <a:latin typeface="+mn-lt"/>
            </a:endParaRPr>
          </a:p>
          <a:p>
            <a:endParaRPr lang="en-US" sz="1200" baseline="30000" dirty="0" smtClean="0">
              <a:latin typeface="+mn-lt"/>
            </a:endParaRPr>
          </a:p>
          <a:p>
            <a:r>
              <a:rPr lang="en-US" sz="1300" dirty="0" smtClean="0">
                <a:latin typeface="+mn-lt"/>
              </a:rPr>
              <a:t>once </a:t>
            </a:r>
            <a:r>
              <a:rPr lang="en-US" sz="1300" b="1" i="1" dirty="0" smtClean="0">
                <a:solidFill>
                  <a:srgbClr val="0070C0"/>
                </a:solidFill>
                <a:latin typeface="+mn-lt"/>
              </a:rPr>
              <a:t>SMB</a:t>
            </a:r>
            <a:r>
              <a:rPr lang="en-US" sz="1300" dirty="0" smtClean="0">
                <a:latin typeface="+mn-lt"/>
              </a:rPr>
              <a:t> &amp; </a:t>
            </a:r>
            <a:r>
              <a:rPr lang="en-US" sz="1300" b="1" i="1" dirty="0" smtClean="0">
                <a:solidFill>
                  <a:srgbClr val="0070C0"/>
                </a:solidFill>
                <a:latin typeface="+mn-lt"/>
              </a:rPr>
              <a:t>HML</a:t>
            </a:r>
            <a:r>
              <a:rPr lang="en-US" sz="1300" dirty="0" smtClean="0">
                <a:latin typeface="+mn-lt"/>
              </a:rPr>
              <a:t> are defined	</a:t>
            </a:r>
            <a:r>
              <a:rPr lang="en-US" sz="1300" dirty="0" smtClean="0">
                <a:solidFill>
                  <a:srgbClr val="0070C0"/>
                </a:solidFill>
                <a:latin typeface="+mn-lt"/>
                <a:sym typeface="Wingdings" pitchFamily="2" charset="2"/>
              </a:rPr>
              <a:t></a:t>
            </a:r>
            <a:r>
              <a:rPr lang="en-US" sz="1300" dirty="0" smtClean="0">
                <a:latin typeface="+mn-lt"/>
                <a:sym typeface="Wingdings" pitchFamily="2" charset="2"/>
              </a:rPr>
              <a:t> </a:t>
            </a:r>
            <a:r>
              <a:rPr lang="en-US" sz="1300" dirty="0" smtClean="0">
                <a:latin typeface="+mn-lt"/>
              </a:rPr>
              <a:t>corresponding coefficients </a:t>
            </a:r>
            <a:r>
              <a:rPr lang="en-US" sz="1300" b="1" i="1" dirty="0" err="1" smtClean="0">
                <a:solidFill>
                  <a:srgbClr val="0070C0"/>
                </a:solidFill>
                <a:latin typeface="+mn-lt"/>
              </a:rPr>
              <a:t>b</a:t>
            </a:r>
            <a:r>
              <a:rPr lang="en-US" sz="1300" b="1" i="1" baseline="-25000" dirty="0" err="1" smtClean="0">
                <a:solidFill>
                  <a:srgbClr val="0070C0"/>
                </a:solidFill>
                <a:latin typeface="+mn-lt"/>
              </a:rPr>
              <a:t>s</a:t>
            </a:r>
            <a:r>
              <a:rPr lang="en-US" sz="1300" b="1" i="1" dirty="0" smtClean="0">
                <a:solidFill>
                  <a:srgbClr val="0070C0"/>
                </a:solidFill>
                <a:latin typeface="+mn-lt"/>
              </a:rPr>
              <a:t> </a:t>
            </a:r>
            <a:r>
              <a:rPr lang="en-US" sz="1300" dirty="0" smtClean="0">
                <a:latin typeface="+mn-lt"/>
              </a:rPr>
              <a:t>&amp; </a:t>
            </a:r>
            <a:r>
              <a:rPr lang="en-US" sz="1300" b="1" i="1" dirty="0" err="1" smtClean="0">
                <a:solidFill>
                  <a:srgbClr val="0070C0"/>
                </a:solidFill>
                <a:latin typeface="+mn-lt"/>
              </a:rPr>
              <a:t>b</a:t>
            </a:r>
            <a:r>
              <a:rPr lang="en-US" sz="1300" b="1" i="1" baseline="-25000" dirty="0" err="1" smtClean="0">
                <a:solidFill>
                  <a:srgbClr val="0070C0"/>
                </a:solidFill>
                <a:latin typeface="+mn-lt"/>
              </a:rPr>
              <a:t>v</a:t>
            </a:r>
            <a:r>
              <a:rPr lang="en-US" sz="1300" b="1" i="1" dirty="0" smtClean="0">
                <a:solidFill>
                  <a:srgbClr val="0070C0"/>
                </a:solidFill>
                <a:latin typeface="+mn-lt"/>
              </a:rPr>
              <a:t>  = </a:t>
            </a:r>
            <a:r>
              <a:rPr lang="en-US" sz="1300" dirty="0" smtClean="0">
                <a:latin typeface="+mn-lt"/>
              </a:rPr>
              <a:t>determined by linear regressions</a:t>
            </a:r>
            <a:br>
              <a:rPr lang="en-US" sz="1300" dirty="0" smtClean="0">
                <a:latin typeface="+mn-lt"/>
              </a:rPr>
            </a:br>
            <a:r>
              <a:rPr lang="en-US" sz="1300" dirty="0" smtClean="0">
                <a:latin typeface="+mn-lt"/>
              </a:rPr>
              <a:t>			</a:t>
            </a:r>
            <a:r>
              <a:rPr lang="en-US" sz="1100" dirty="0" smtClean="0">
                <a:latin typeface="+mn-lt"/>
              </a:rPr>
              <a:t>     (can take negative &amp; positive values)</a:t>
            </a:r>
          </a:p>
          <a:p>
            <a:endParaRPr lang="en-US" sz="1300" dirty="0" smtClean="0">
              <a:latin typeface="+mn-lt"/>
            </a:endParaRPr>
          </a:p>
          <a:p>
            <a:r>
              <a:rPr lang="en-US" sz="1300" b="1" dirty="0" smtClean="0">
                <a:latin typeface="+mn-lt"/>
              </a:rPr>
              <a:t>F&amp;F 3-Factor model </a:t>
            </a:r>
            <a:r>
              <a:rPr lang="en-US" sz="1300" dirty="0" smtClean="0">
                <a:latin typeface="+mn-lt"/>
              </a:rPr>
              <a:t>explains over 90% of  diversified portfolios returns </a:t>
            </a:r>
            <a:br>
              <a:rPr lang="en-US" sz="1300" dirty="0" smtClean="0">
                <a:latin typeface="+mn-lt"/>
              </a:rPr>
            </a:br>
            <a:r>
              <a:rPr lang="en-US" sz="1200" dirty="0" smtClean="0">
                <a:latin typeface="+mn-lt"/>
              </a:rPr>
              <a:t>(compared with average 70% by CAPM)</a:t>
            </a:r>
          </a:p>
          <a:p>
            <a:endParaRPr lang="en-US" sz="1300" dirty="0" smtClean="0">
              <a:latin typeface="+mn-lt"/>
            </a:endParaRPr>
          </a:p>
          <a:p>
            <a:r>
              <a:rPr lang="en-US" sz="1300" dirty="0" smtClean="0">
                <a:latin typeface="+mn-lt"/>
              </a:rPr>
              <a:t>signs of coefficients suggested that </a:t>
            </a:r>
            <a:r>
              <a:rPr lang="en-US" sz="1300" b="1" dirty="0" smtClean="0">
                <a:solidFill>
                  <a:srgbClr val="0070C0"/>
                </a:solidFill>
                <a:latin typeface="+mn-lt"/>
              </a:rPr>
              <a:t>small cap &amp; value portfolios   </a:t>
            </a:r>
            <a:r>
              <a:rPr lang="en-US" sz="1300" b="1" dirty="0" smtClean="0">
                <a:solidFill>
                  <a:srgbClr val="0070C0"/>
                </a:solidFill>
                <a:latin typeface="+mn-lt"/>
                <a:sym typeface="Wingdings" pitchFamily="2" charset="2"/>
              </a:rPr>
              <a:t>  </a:t>
            </a:r>
            <a:r>
              <a:rPr lang="en-US" sz="1300" dirty="0" smtClean="0">
                <a:latin typeface="+mn-lt"/>
              </a:rPr>
              <a:t>have higher expected returns</a:t>
            </a:r>
          </a:p>
          <a:p>
            <a:r>
              <a:rPr lang="en-US" sz="1300" dirty="0" smtClean="0">
                <a:latin typeface="+mn-lt"/>
              </a:rPr>
              <a:t>					</a:t>
            </a:r>
            <a:r>
              <a:rPr lang="en-US" sz="1200" dirty="0" smtClean="0">
                <a:latin typeface="+mn-lt"/>
              </a:rPr>
              <a:t>               (&amp; higher expected risk)</a:t>
            </a:r>
          </a:p>
          <a:p>
            <a:r>
              <a:rPr lang="en-US" sz="1200" dirty="0" smtClean="0">
                <a:latin typeface="+mn-lt"/>
              </a:rPr>
              <a:t>					               than those of large cap &amp; growth portfolios</a:t>
            </a:r>
          </a:p>
          <a:p>
            <a:endParaRPr lang="en-US" sz="1300" dirty="0" smtClean="0">
              <a:latin typeface="+mn-lt"/>
            </a:endParaRPr>
          </a:p>
          <a:p>
            <a:endParaRPr lang="en-US" sz="1300" b="1" dirty="0" smtClean="0">
              <a:latin typeface="+mn-lt"/>
            </a:endParaRPr>
          </a:p>
          <a:p>
            <a:pPr>
              <a:lnSpc>
                <a:spcPct val="150000"/>
              </a:lnSpc>
            </a:pPr>
            <a:r>
              <a:rPr lang="en-US" sz="1300" b="1" i="1" dirty="0" smtClean="0">
                <a:solidFill>
                  <a:srgbClr val="0070C0"/>
                </a:solidFill>
                <a:latin typeface="+mn-lt"/>
              </a:rPr>
              <a:t>Carhart 4-factor model (1997)	</a:t>
            </a:r>
            <a:r>
              <a:rPr lang="en-US" sz="1300" dirty="0" smtClean="0">
                <a:solidFill>
                  <a:srgbClr val="0070C0"/>
                </a:solidFill>
                <a:latin typeface="+mn-lt"/>
                <a:sym typeface="Wingdings" pitchFamily="2" charset="2"/>
              </a:rPr>
              <a:t></a:t>
            </a:r>
            <a:r>
              <a:rPr lang="en-US" sz="1300" dirty="0" smtClean="0">
                <a:latin typeface="+mn-lt"/>
                <a:sym typeface="Wingdings" pitchFamily="2" charset="2"/>
              </a:rPr>
              <a:t> </a:t>
            </a:r>
            <a:r>
              <a:rPr lang="en-US" sz="1300" dirty="0" smtClean="0">
                <a:latin typeface="+mn-lt"/>
              </a:rPr>
              <a:t>extension of Fama-French model</a:t>
            </a:r>
            <a:br>
              <a:rPr lang="en-US" sz="1300" dirty="0" smtClean="0">
                <a:latin typeface="+mn-lt"/>
              </a:rPr>
            </a:br>
            <a:r>
              <a:rPr lang="en-US" sz="1300" dirty="0" smtClean="0">
                <a:latin typeface="+mn-lt"/>
              </a:rPr>
              <a:t>			</a:t>
            </a:r>
            <a:r>
              <a:rPr lang="en-US" sz="1300" dirty="0" smtClean="0">
                <a:solidFill>
                  <a:srgbClr val="0070C0"/>
                </a:solidFill>
                <a:latin typeface="+mn-lt"/>
                <a:sym typeface="Wingdings" pitchFamily="2" charset="2"/>
              </a:rPr>
              <a:t></a:t>
            </a:r>
            <a:r>
              <a:rPr lang="en-US" sz="1300" dirty="0" smtClean="0">
                <a:latin typeface="+mn-lt"/>
                <a:sym typeface="Wingdings" pitchFamily="2" charset="2"/>
              </a:rPr>
              <a:t> </a:t>
            </a:r>
            <a:r>
              <a:rPr lang="en-US" sz="1300" dirty="0" smtClean="0">
                <a:latin typeface="+mn-lt"/>
              </a:rPr>
              <a:t>containing an additional </a:t>
            </a:r>
            <a:r>
              <a:rPr lang="en-US" sz="1300" b="1" i="1" dirty="0" smtClean="0">
                <a:solidFill>
                  <a:srgbClr val="0070C0"/>
                </a:solidFill>
                <a:latin typeface="+mn-lt"/>
              </a:rPr>
              <a:t>momentum factor (MOM)</a:t>
            </a:r>
            <a:r>
              <a:rPr lang="en-US" sz="1300" dirty="0" smtClean="0">
                <a:latin typeface="+mn-lt"/>
              </a:rPr>
              <a:t/>
            </a:r>
            <a:br>
              <a:rPr lang="en-US" sz="1300" dirty="0" smtClean="0">
                <a:latin typeface="+mn-lt"/>
              </a:rPr>
            </a:br>
            <a:r>
              <a:rPr lang="en-US" sz="1300" dirty="0" smtClean="0">
                <a:latin typeface="+mn-lt"/>
              </a:rPr>
              <a:t>			     which is </a:t>
            </a:r>
            <a:r>
              <a:rPr lang="en-US" sz="1300" b="1" i="1" dirty="0" smtClean="0">
                <a:solidFill>
                  <a:srgbClr val="0070C0"/>
                </a:solidFill>
                <a:latin typeface="+mn-lt"/>
              </a:rPr>
              <a:t>long </a:t>
            </a:r>
            <a:r>
              <a:rPr lang="en-US" sz="1300" dirty="0" smtClean="0">
                <a:latin typeface="+mn-lt"/>
              </a:rPr>
              <a:t>prior-month </a:t>
            </a:r>
            <a:r>
              <a:rPr lang="en-US" sz="1300" b="1" i="1" dirty="0" smtClean="0">
                <a:solidFill>
                  <a:srgbClr val="0070C0"/>
                </a:solidFill>
                <a:latin typeface="+mn-lt"/>
              </a:rPr>
              <a:t>winners</a:t>
            </a:r>
            <a:r>
              <a:rPr lang="en-US" sz="1300" dirty="0" smtClean="0">
                <a:latin typeface="+mn-lt"/>
              </a:rPr>
              <a:t>  &amp; </a:t>
            </a:r>
            <a:r>
              <a:rPr lang="en-US" sz="1300" b="1" dirty="0" smtClean="0">
                <a:solidFill>
                  <a:srgbClr val="0070C0"/>
                </a:solidFill>
                <a:latin typeface="+mn-lt"/>
              </a:rPr>
              <a:t>short</a:t>
            </a:r>
            <a:r>
              <a:rPr lang="en-US" sz="1300" dirty="0" smtClean="0">
                <a:latin typeface="+mn-lt"/>
              </a:rPr>
              <a:t> prior-month </a:t>
            </a:r>
            <a:r>
              <a:rPr lang="en-US" sz="1300" b="1" dirty="0" smtClean="0">
                <a:solidFill>
                  <a:srgbClr val="0070C0"/>
                </a:solidFill>
                <a:latin typeface="+mn-lt"/>
              </a:rPr>
              <a:t>losers</a:t>
            </a:r>
            <a:endParaRPr lang="en-US" sz="1300" dirty="0" smtClean="0">
              <a:latin typeface="+mn-lt"/>
            </a:endParaRPr>
          </a:p>
          <a:p>
            <a:pPr eaLnBrk="1" hangingPunct="1"/>
            <a:endParaRPr lang="en-CA" sz="1200" b="1" kern="0" dirty="0" smtClean="0">
              <a:solidFill>
                <a:srgbClr val="0070C0"/>
              </a:solidFill>
              <a:latin typeface="+mn-lt"/>
              <a:cs typeface="Times New Roman" pitchFamily="18" charset="0"/>
            </a:endParaRPr>
          </a:p>
          <a:p>
            <a:pPr eaLnBrk="1" hangingPunct="1"/>
            <a:endParaRPr lang="en-CA" sz="1400" b="1" kern="0" dirty="0" smtClean="0">
              <a:solidFill>
                <a:srgbClr val="0070C0"/>
              </a:solidFill>
              <a:latin typeface="+mn-lt"/>
              <a:cs typeface="Times New Roman" pitchFamily="18" charset="0"/>
            </a:endParaRPr>
          </a:p>
          <a:p>
            <a:pPr eaLnBrk="1" hangingPunct="1"/>
            <a:endParaRPr lang="en-CA" sz="1400" b="1" kern="0" dirty="0" smtClean="0">
              <a:solidFill>
                <a:srgbClr val="0070C0"/>
              </a:solidFill>
              <a:latin typeface="+mn-lt"/>
              <a:cs typeface="Times New Roman" pitchFamily="18" charset="0"/>
            </a:endParaRPr>
          </a:p>
          <a:p>
            <a:pPr eaLnBrk="1" hangingPunct="1"/>
            <a:endParaRPr lang="en-US" sz="1400" kern="0" dirty="0">
              <a:solidFill>
                <a:schemeClr val="hlink"/>
              </a:solidFill>
              <a:latin typeface="+mn-lt"/>
            </a:endParaRPr>
          </a:p>
        </p:txBody>
      </p:sp>
      <p:sp>
        <p:nvSpPr>
          <p:cNvPr id="5" name="4 - Ορθογώνιο"/>
          <p:cNvSpPr/>
          <p:nvPr/>
        </p:nvSpPr>
        <p:spPr>
          <a:xfrm>
            <a:off x="642910" y="6143644"/>
            <a:ext cx="8501090" cy="461665"/>
          </a:xfrm>
          <a:prstGeom prst="rect">
            <a:avLst/>
          </a:prstGeom>
        </p:spPr>
        <p:txBody>
          <a:bodyPr wrap="square">
            <a:spAutoFit/>
          </a:bodyPr>
          <a:lstStyle/>
          <a:p>
            <a:r>
              <a:rPr lang="en-US" sz="1200" b="1" i="1" dirty="0" smtClean="0">
                <a:solidFill>
                  <a:srgbClr val="0070C0"/>
                </a:solidFill>
                <a:latin typeface="+mn-lt"/>
              </a:rPr>
              <a:t>Fama, Eugene F.; French, Kenneth R. (1993). "Common Risk Factors in the Returns on Stocks and Bonds“</a:t>
            </a:r>
          </a:p>
          <a:p>
            <a:r>
              <a:rPr lang="en-US" sz="1200" b="1" i="1" dirty="0" smtClean="0">
                <a:solidFill>
                  <a:srgbClr val="0070C0"/>
                </a:solidFill>
                <a:latin typeface="+mn-lt"/>
              </a:rPr>
              <a:t>			             Journal of Financial Economics 33 (1): 3–56</a:t>
            </a:r>
            <a:endParaRPr lang="en-US" sz="1200" b="1" i="1" baseline="30000" dirty="0" smtClean="0">
              <a:solidFill>
                <a:srgbClr val="0070C0"/>
              </a:solidFill>
              <a:latin typeface="+mn-lt"/>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92790"/>
            <a:ext cx="8162925" cy="400110"/>
          </a:xfrm>
        </p:spPr>
        <p:txBody>
          <a:bodyPr/>
          <a:lstStyle/>
          <a:p>
            <a:r>
              <a:rPr lang="en-US" sz="2000" b="1" kern="1200" dirty="0" smtClean="0"/>
              <a:t>Shipping IPOs aftermarket performance</a:t>
            </a:r>
            <a:endParaRPr lang="en-US" sz="2000" b="1" kern="1200" dirty="0"/>
          </a:p>
        </p:txBody>
      </p:sp>
      <p:graphicFrame>
        <p:nvGraphicFramePr>
          <p:cNvPr id="3" name="Table 2"/>
          <p:cNvGraphicFramePr>
            <a:graphicFrameLocks noGrp="1"/>
          </p:cNvGraphicFramePr>
          <p:nvPr/>
        </p:nvGraphicFramePr>
        <p:xfrm>
          <a:off x="1000100" y="2000243"/>
          <a:ext cx="7143800" cy="4000515"/>
        </p:xfrm>
        <a:graphic>
          <a:graphicData uri="http://schemas.openxmlformats.org/drawingml/2006/table">
            <a:tbl>
              <a:tblPr/>
              <a:tblGrid>
                <a:gridCol w="1626160"/>
                <a:gridCol w="934097"/>
                <a:gridCol w="983298"/>
                <a:gridCol w="1081722"/>
                <a:gridCol w="1051331"/>
                <a:gridCol w="1467192"/>
              </a:tblGrid>
              <a:tr h="366715">
                <a:tc gridSpan="6">
                  <a:txBody>
                    <a:bodyPr/>
                    <a:lstStyle/>
                    <a:p>
                      <a:pPr>
                        <a:spcAft>
                          <a:spcPts val="0"/>
                        </a:spcAft>
                      </a:pPr>
                      <a:r>
                        <a:rPr lang="en-GB" sz="1400" b="1" kern="1200" dirty="0" smtClean="0">
                          <a:solidFill>
                            <a:schemeClr val="tx2"/>
                          </a:solidFill>
                          <a:latin typeface="+mn-lt"/>
                          <a:ea typeface="+mj-ea"/>
                          <a:cs typeface="+mj-cs"/>
                        </a:rPr>
                        <a:t>Shipping </a:t>
                      </a:r>
                      <a:r>
                        <a:rPr lang="en-GB" sz="1400" b="1" kern="1200" dirty="0">
                          <a:solidFill>
                            <a:schemeClr val="tx2"/>
                          </a:solidFill>
                          <a:latin typeface="+mn-lt"/>
                          <a:ea typeface="+mj-ea"/>
                          <a:cs typeface="+mj-cs"/>
                        </a:rPr>
                        <a:t>IPOs </a:t>
                      </a:r>
                      <a:r>
                        <a:rPr lang="en-GB" sz="1400" b="1" kern="1200" dirty="0" smtClean="0">
                          <a:solidFill>
                            <a:schemeClr val="tx2"/>
                          </a:solidFill>
                          <a:latin typeface="+mn-lt"/>
                          <a:ea typeface="+mj-ea"/>
                          <a:cs typeface="+mj-cs"/>
                        </a:rPr>
                        <a:t>aftermarket </a:t>
                      </a:r>
                      <a:r>
                        <a:rPr lang="en-GB" sz="1400" b="1" kern="1200" dirty="0">
                          <a:solidFill>
                            <a:schemeClr val="tx2"/>
                          </a:solidFill>
                          <a:latin typeface="+mn-lt"/>
                          <a:ea typeface="+mj-ea"/>
                          <a:cs typeface="+mj-cs"/>
                        </a:rPr>
                        <a:t>p</a:t>
                      </a:r>
                      <a:r>
                        <a:rPr lang="en-GB" sz="1400" b="1" kern="1200" dirty="0" smtClean="0">
                          <a:solidFill>
                            <a:schemeClr val="tx2"/>
                          </a:solidFill>
                          <a:latin typeface="+mn-lt"/>
                          <a:ea typeface="+mj-ea"/>
                          <a:cs typeface="+mj-cs"/>
                        </a:rPr>
                        <a:t>erformance </a:t>
                      </a:r>
                      <a:r>
                        <a:rPr lang="en-GB" sz="1400" b="1" kern="1200" dirty="0">
                          <a:solidFill>
                            <a:schemeClr val="tx2"/>
                          </a:solidFill>
                          <a:latin typeface="+mn-lt"/>
                          <a:ea typeface="+mj-ea"/>
                          <a:cs typeface="+mj-cs"/>
                        </a:rPr>
                        <a:t>by Stock Exchange </a:t>
                      </a:r>
                      <a:r>
                        <a:rPr lang="en-GB" sz="1400" b="1" kern="1200" dirty="0" smtClean="0">
                          <a:solidFill>
                            <a:schemeClr val="tx2"/>
                          </a:solidFill>
                          <a:latin typeface="+mn-lt"/>
                          <a:ea typeface="+mj-ea"/>
                          <a:cs typeface="+mj-cs"/>
                        </a:rPr>
                        <a:t>Listing: </a:t>
                      </a:r>
                      <a:r>
                        <a:rPr lang="en-US" sz="1400" b="1" kern="1200" dirty="0" smtClean="0">
                          <a:solidFill>
                            <a:schemeClr val="tx2"/>
                          </a:solidFill>
                          <a:latin typeface="+mn-lt"/>
                          <a:ea typeface="+mj-ea"/>
                          <a:cs typeface="+mj-cs"/>
                        </a:rPr>
                        <a:t>1984-2007</a:t>
                      </a:r>
                      <a:endParaRPr lang="en-US" sz="1400" b="1" kern="1200" dirty="0">
                        <a:solidFill>
                          <a:schemeClr val="tx2"/>
                        </a:solidFill>
                        <a:latin typeface="+mn-lt"/>
                        <a:ea typeface="+mj-ea"/>
                        <a:cs typeface="+mj-c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3376">
                <a:tc>
                  <a:txBody>
                    <a:bodyPr/>
                    <a:lstStyle/>
                    <a:p>
                      <a:pPr>
                        <a:spcAft>
                          <a:spcPts val="0"/>
                        </a:spcAft>
                      </a:pPr>
                      <a:r>
                        <a:rPr lang="en-GB" sz="1400" b="1" dirty="0">
                          <a:latin typeface="+mn-lt"/>
                          <a:ea typeface="Times New Roman"/>
                          <a:cs typeface="Times New Roman"/>
                        </a:rPr>
                        <a:t>Stock Exchange</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6-months</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12-month</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24-months</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mn-lt"/>
                          <a:ea typeface="Times New Roman"/>
                          <a:cs typeface="Times New Roman"/>
                        </a:rPr>
                        <a:t>36-months</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mn-lt"/>
                          <a:ea typeface="Times New Roman"/>
                          <a:cs typeface="Times New Roman"/>
                        </a:rPr>
                        <a:t>Sample Size</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6">
                <a:tc>
                  <a:txBody>
                    <a:bodyPr/>
                    <a:lstStyle/>
                    <a:p>
                      <a:pPr algn="just">
                        <a:spcAft>
                          <a:spcPts val="0"/>
                        </a:spcAft>
                      </a:pPr>
                      <a:r>
                        <a:rPr lang="fr-FR" sz="1400" dirty="0">
                          <a:latin typeface="+mn-lt"/>
                          <a:ea typeface="Times New Roman"/>
                          <a:cs typeface="Times New Roman"/>
                        </a:rPr>
                        <a:t>Athens</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400">
                          <a:latin typeface="+mn-lt"/>
                          <a:ea typeface="Times New Roman"/>
                          <a:cs typeface="Times New Roman"/>
                        </a:rPr>
                        <a:t>84.30</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400">
                          <a:latin typeface="+mn-lt"/>
                          <a:ea typeface="Times New Roman"/>
                          <a:cs typeface="Times New Roman"/>
                        </a:rPr>
                        <a:t>66.46</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400" dirty="0">
                          <a:latin typeface="+mn-lt"/>
                          <a:ea typeface="Times New Roman"/>
                          <a:cs typeface="Times New Roman"/>
                        </a:rPr>
                        <a:t>78.20</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400">
                          <a:latin typeface="+mn-lt"/>
                          <a:ea typeface="Times New Roman"/>
                          <a:cs typeface="Times New Roman"/>
                        </a:rPr>
                        <a:t>47.50</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400">
                          <a:latin typeface="+mn-lt"/>
                          <a:ea typeface="Times New Roman"/>
                          <a:cs typeface="Times New Roman"/>
                        </a:rPr>
                        <a:t>6</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33376">
                <a:tc>
                  <a:txBody>
                    <a:bodyPr/>
                    <a:lstStyle/>
                    <a:p>
                      <a:pPr algn="just">
                        <a:spcAft>
                          <a:spcPts val="0"/>
                        </a:spcAft>
                      </a:pPr>
                      <a:r>
                        <a:rPr lang="fr-FR" sz="1400" dirty="0">
                          <a:latin typeface="+mn-lt"/>
                          <a:ea typeface="Times New Roman"/>
                          <a:cs typeface="Times New Roman"/>
                        </a:rPr>
                        <a:t>Bombay</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fr-FR" sz="1400" dirty="0">
                          <a:latin typeface="+mn-lt"/>
                          <a:ea typeface="Times New Roman"/>
                          <a:cs typeface="Times New Roman"/>
                        </a:rPr>
                        <a:t>-93.81</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fr-FR" sz="1400">
                          <a:latin typeface="+mn-lt"/>
                          <a:ea typeface="Times New Roman"/>
                          <a:cs typeface="Times New Roman"/>
                        </a:rPr>
                        <a:t>-97.73</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fr-FR" sz="1400" dirty="0">
                          <a:latin typeface="+mn-lt"/>
                          <a:ea typeface="Times New Roman"/>
                          <a:cs typeface="Times New Roman"/>
                        </a:rPr>
                        <a:t>-116.86</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fr-FR" sz="1400" dirty="0">
                          <a:latin typeface="+mn-lt"/>
                          <a:ea typeface="Times New Roman"/>
                          <a:cs typeface="Times New Roman"/>
                        </a:rPr>
                        <a:t>-134.05</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fr-FR" sz="1400">
                          <a:latin typeface="+mn-lt"/>
                          <a:ea typeface="Times New Roman"/>
                          <a:cs typeface="Times New Roman"/>
                        </a:rPr>
                        <a:t>6</a:t>
                      </a:r>
                      <a:endParaRPr lang="en-US" sz="1400">
                        <a:latin typeface="+mn-lt"/>
                        <a:ea typeface="Times New Roman"/>
                        <a:cs typeface="Times New Roman"/>
                      </a:endParaRPr>
                    </a:p>
                  </a:txBody>
                  <a:tcPr marL="68580" marR="68580" marT="0" marB="0">
                    <a:lnL>
                      <a:noFill/>
                    </a:lnL>
                    <a:lnR>
                      <a:noFill/>
                    </a:lnR>
                    <a:lnT>
                      <a:noFill/>
                    </a:lnT>
                    <a:lnB>
                      <a:noFill/>
                    </a:lnB>
                  </a:tcPr>
                </a:tc>
              </a:tr>
              <a:tr h="333376">
                <a:tc>
                  <a:txBody>
                    <a:bodyPr/>
                    <a:lstStyle/>
                    <a:p>
                      <a:pPr algn="just">
                        <a:spcAft>
                          <a:spcPts val="0"/>
                        </a:spcAft>
                      </a:pPr>
                      <a:r>
                        <a:rPr lang="en-GB" sz="1400" dirty="0">
                          <a:latin typeface="+mn-lt"/>
                          <a:ea typeface="Times New Roman"/>
                          <a:cs typeface="Times New Roman"/>
                        </a:rPr>
                        <a:t>Copenhagen</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-43.15</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-56.03</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-75.98</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-93.15</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5</a:t>
                      </a:r>
                      <a:endParaRPr lang="en-US" sz="1400">
                        <a:latin typeface="+mn-lt"/>
                        <a:ea typeface="Times New Roman"/>
                        <a:cs typeface="Times New Roman"/>
                      </a:endParaRPr>
                    </a:p>
                  </a:txBody>
                  <a:tcPr marL="68580" marR="68580" marT="0" marB="0">
                    <a:lnL>
                      <a:noFill/>
                    </a:lnL>
                    <a:lnR>
                      <a:noFill/>
                    </a:lnR>
                    <a:lnT>
                      <a:noFill/>
                    </a:lnT>
                    <a:lnB>
                      <a:noFill/>
                    </a:lnB>
                  </a:tcPr>
                </a:tc>
              </a:tr>
              <a:tr h="333376">
                <a:tc>
                  <a:txBody>
                    <a:bodyPr/>
                    <a:lstStyle/>
                    <a:p>
                      <a:pPr algn="just">
                        <a:spcAft>
                          <a:spcPts val="0"/>
                        </a:spcAft>
                      </a:pPr>
                      <a:r>
                        <a:rPr lang="en-GB" sz="1400" dirty="0">
                          <a:latin typeface="+mn-lt"/>
                          <a:ea typeface="Times New Roman"/>
                          <a:cs typeface="Times New Roman"/>
                        </a:rPr>
                        <a:t>NASDAQ</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7.97</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16.98</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28.79</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13.85</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25</a:t>
                      </a:r>
                      <a:endParaRPr lang="en-US" sz="1400">
                        <a:latin typeface="+mn-lt"/>
                        <a:ea typeface="Times New Roman"/>
                        <a:cs typeface="Times New Roman"/>
                      </a:endParaRPr>
                    </a:p>
                  </a:txBody>
                  <a:tcPr marL="68580" marR="68580" marT="0" marB="0">
                    <a:lnL>
                      <a:noFill/>
                    </a:lnL>
                    <a:lnR>
                      <a:noFill/>
                    </a:lnR>
                    <a:lnT>
                      <a:noFill/>
                    </a:lnT>
                    <a:lnB>
                      <a:noFill/>
                    </a:lnB>
                  </a:tcPr>
                </a:tc>
              </a:tr>
              <a:tr h="333376">
                <a:tc>
                  <a:txBody>
                    <a:bodyPr/>
                    <a:lstStyle/>
                    <a:p>
                      <a:pPr algn="just">
                        <a:spcAft>
                          <a:spcPts val="0"/>
                        </a:spcAft>
                      </a:pPr>
                      <a:r>
                        <a:rPr lang="en-GB" sz="1400" dirty="0">
                          <a:latin typeface="+mn-lt"/>
                          <a:ea typeface="Times New Roman"/>
                          <a:cs typeface="Times New Roman"/>
                        </a:rPr>
                        <a:t>NYSE</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17.23</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8.21</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21.94</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5.55</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30</a:t>
                      </a:r>
                      <a:endParaRPr lang="en-US" sz="1400">
                        <a:latin typeface="+mn-lt"/>
                        <a:ea typeface="Times New Roman"/>
                        <a:cs typeface="Times New Roman"/>
                      </a:endParaRPr>
                    </a:p>
                  </a:txBody>
                  <a:tcPr marL="68580" marR="68580" marT="0" marB="0">
                    <a:lnL>
                      <a:noFill/>
                    </a:lnL>
                    <a:lnR>
                      <a:noFill/>
                    </a:lnR>
                    <a:lnT>
                      <a:noFill/>
                    </a:lnT>
                    <a:lnB>
                      <a:noFill/>
                    </a:lnB>
                  </a:tcPr>
                </a:tc>
              </a:tr>
              <a:tr h="333376">
                <a:tc>
                  <a:txBody>
                    <a:bodyPr/>
                    <a:lstStyle/>
                    <a:p>
                      <a:pPr algn="just">
                        <a:spcAft>
                          <a:spcPts val="0"/>
                        </a:spcAft>
                      </a:pPr>
                      <a:r>
                        <a:rPr lang="en-GB" sz="1400" dirty="0">
                          <a:latin typeface="+mn-lt"/>
                          <a:ea typeface="Times New Roman"/>
                          <a:cs typeface="Times New Roman"/>
                        </a:rPr>
                        <a:t>Oslo</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-93.74</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-98.63</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-99.29</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-103.56</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15</a:t>
                      </a:r>
                      <a:endParaRPr lang="en-US" sz="1400">
                        <a:latin typeface="+mn-lt"/>
                        <a:ea typeface="Times New Roman"/>
                        <a:cs typeface="Times New Roman"/>
                      </a:endParaRPr>
                    </a:p>
                  </a:txBody>
                  <a:tcPr marL="68580" marR="68580" marT="0" marB="0">
                    <a:lnL>
                      <a:noFill/>
                    </a:lnL>
                    <a:lnR>
                      <a:noFill/>
                    </a:lnR>
                    <a:lnT>
                      <a:noFill/>
                    </a:lnT>
                    <a:lnB>
                      <a:noFill/>
                    </a:lnB>
                  </a:tcPr>
                </a:tc>
              </a:tr>
              <a:tr h="333376">
                <a:tc>
                  <a:txBody>
                    <a:bodyPr/>
                    <a:lstStyle/>
                    <a:p>
                      <a:pPr algn="just">
                        <a:spcAft>
                          <a:spcPts val="0"/>
                        </a:spcAft>
                      </a:pPr>
                      <a:r>
                        <a:rPr lang="en-GB" sz="1400" dirty="0">
                          <a:latin typeface="+mn-lt"/>
                          <a:ea typeface="Times New Roman"/>
                          <a:cs typeface="Times New Roman"/>
                        </a:rPr>
                        <a:t>Singapore</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-33.98</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-3.24</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18.88</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-16.05</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7</a:t>
                      </a:r>
                      <a:endParaRPr lang="en-US" sz="1400">
                        <a:latin typeface="+mn-lt"/>
                        <a:ea typeface="Times New Roman"/>
                        <a:cs typeface="Times New Roman"/>
                      </a:endParaRPr>
                    </a:p>
                  </a:txBody>
                  <a:tcPr marL="68580" marR="68580" marT="0" marB="0">
                    <a:lnL>
                      <a:noFill/>
                    </a:lnL>
                    <a:lnR>
                      <a:noFill/>
                    </a:lnR>
                    <a:lnT>
                      <a:noFill/>
                    </a:lnT>
                    <a:lnB>
                      <a:noFill/>
                    </a:lnB>
                  </a:tcPr>
                </a:tc>
              </a:tr>
              <a:tr h="333376">
                <a:tc>
                  <a:txBody>
                    <a:bodyPr/>
                    <a:lstStyle/>
                    <a:p>
                      <a:pPr algn="just">
                        <a:spcAft>
                          <a:spcPts val="0"/>
                        </a:spcAft>
                      </a:pPr>
                      <a:r>
                        <a:rPr lang="en-GB" sz="1400" dirty="0">
                          <a:latin typeface="+mn-lt"/>
                          <a:ea typeface="Times New Roman"/>
                          <a:cs typeface="Times New Roman"/>
                        </a:rPr>
                        <a:t>Stockholm</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-84.76</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-90.31</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-95.51</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dirty="0">
                          <a:latin typeface="+mn-lt"/>
                          <a:ea typeface="Times New Roman"/>
                          <a:cs typeface="Times New Roman"/>
                        </a:rPr>
                        <a:t>-96.64</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r>
                        <a:rPr lang="en-GB" sz="1400">
                          <a:latin typeface="+mn-lt"/>
                          <a:ea typeface="Times New Roman"/>
                          <a:cs typeface="Times New Roman"/>
                        </a:rPr>
                        <a:t>6</a:t>
                      </a:r>
                      <a:endParaRPr lang="en-US" sz="1400">
                        <a:latin typeface="+mn-lt"/>
                        <a:ea typeface="Times New Roman"/>
                        <a:cs typeface="Times New Roman"/>
                      </a:endParaRPr>
                    </a:p>
                  </a:txBody>
                  <a:tcPr marL="68580" marR="68580" marT="0" marB="0">
                    <a:lnL>
                      <a:noFill/>
                    </a:lnL>
                    <a:lnR>
                      <a:noFill/>
                    </a:lnR>
                    <a:lnT>
                      <a:noFill/>
                    </a:lnT>
                    <a:lnB>
                      <a:noFill/>
                    </a:lnB>
                  </a:tcPr>
                </a:tc>
              </a:tr>
              <a:tr h="333376">
                <a:tc>
                  <a:txBody>
                    <a:bodyPr/>
                    <a:lstStyle/>
                    <a:p>
                      <a:pPr algn="just">
                        <a:spcAft>
                          <a:spcPts val="0"/>
                        </a:spcAft>
                      </a:pPr>
                      <a:r>
                        <a:rPr lang="en-GB" sz="1400" dirty="0">
                          <a:latin typeface="+mn-lt"/>
                          <a:ea typeface="Times New Roman"/>
                          <a:cs typeface="Times New Roman"/>
                        </a:rPr>
                        <a:t>Others</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a:latin typeface="+mn-lt"/>
                          <a:ea typeface="Times New Roman"/>
                          <a:cs typeface="Times New Roman"/>
                        </a:rPr>
                        <a:t>0.89</a:t>
                      </a:r>
                      <a:endParaRPr lang="en-US" sz="140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a:latin typeface="+mn-lt"/>
                          <a:ea typeface="Times New Roman"/>
                          <a:cs typeface="Times New Roman"/>
                        </a:rPr>
                        <a:t>2.60</a:t>
                      </a:r>
                      <a:endParaRPr lang="en-US" sz="140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a:latin typeface="+mn-lt"/>
                          <a:ea typeface="Times New Roman"/>
                          <a:cs typeface="Times New Roman"/>
                        </a:rPr>
                        <a:t>8.16</a:t>
                      </a:r>
                      <a:endParaRPr lang="en-US" sz="140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latin typeface="+mn-lt"/>
                          <a:ea typeface="Times New Roman"/>
                          <a:cs typeface="Times New Roman"/>
                        </a:rPr>
                        <a:t>5.10</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latin typeface="+mn-lt"/>
                          <a:ea typeface="Times New Roman"/>
                          <a:cs typeface="Times New Roman"/>
                        </a:rPr>
                        <a:t>43</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00040">
                <a:tc gridSpan="6">
                  <a:txBody>
                    <a:bodyPr/>
                    <a:lstStyle/>
                    <a:p>
                      <a:pPr>
                        <a:spcAft>
                          <a:spcPts val="0"/>
                        </a:spcAft>
                      </a:pPr>
                      <a:r>
                        <a:rPr lang="en-GB" sz="1100" i="1" dirty="0">
                          <a:latin typeface="+mn-lt"/>
                          <a:ea typeface="Times New Roman"/>
                          <a:cs typeface="Times New Roman"/>
                        </a:rPr>
                        <a:t>Source:</a:t>
                      </a:r>
                      <a:r>
                        <a:rPr lang="en-GB" sz="1100" dirty="0">
                          <a:latin typeface="+mn-lt"/>
                          <a:ea typeface="Times New Roman"/>
                          <a:cs typeface="Times New Roman"/>
                        </a:rPr>
                        <a:t> adapted from Merikas et al. (2009).</a:t>
                      </a:r>
                      <a:endParaRPr lang="en-US" sz="11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92790"/>
            <a:ext cx="8162925" cy="400110"/>
          </a:xfrm>
        </p:spPr>
        <p:txBody>
          <a:bodyPr/>
          <a:lstStyle/>
          <a:p>
            <a:r>
              <a:rPr lang="en-US" sz="2000" b="1" kern="1200" dirty="0" smtClean="0"/>
              <a:t>BAHR for Global Shipping IPOs</a:t>
            </a:r>
            <a:endParaRPr lang="en-US" sz="2000" b="1" kern="1200" dirty="0"/>
          </a:p>
        </p:txBody>
      </p:sp>
      <p:graphicFrame>
        <p:nvGraphicFramePr>
          <p:cNvPr id="3" name="Table 2"/>
          <p:cNvGraphicFramePr>
            <a:graphicFrameLocks noGrp="1"/>
          </p:cNvGraphicFramePr>
          <p:nvPr/>
        </p:nvGraphicFramePr>
        <p:xfrm>
          <a:off x="357159" y="2214552"/>
          <a:ext cx="8462536" cy="4000528"/>
        </p:xfrm>
        <a:graphic>
          <a:graphicData uri="http://schemas.openxmlformats.org/drawingml/2006/table">
            <a:tbl>
              <a:tblPr/>
              <a:tblGrid>
                <a:gridCol w="1035284"/>
                <a:gridCol w="1146293"/>
                <a:gridCol w="1529388"/>
                <a:gridCol w="1391612"/>
                <a:gridCol w="1159676"/>
                <a:gridCol w="1168148"/>
                <a:gridCol w="1032135"/>
              </a:tblGrid>
              <a:tr h="440058">
                <a:tc gridSpan="7">
                  <a:txBody>
                    <a:bodyPr/>
                    <a:lstStyle/>
                    <a:p>
                      <a:pPr algn="just">
                        <a:spcAft>
                          <a:spcPts val="0"/>
                        </a:spcAft>
                      </a:pPr>
                      <a:r>
                        <a:rPr lang="en-GB" sz="1400" b="1" kern="1200" dirty="0" smtClean="0">
                          <a:solidFill>
                            <a:schemeClr val="tx2"/>
                          </a:solidFill>
                          <a:latin typeface="+mn-lt"/>
                          <a:ea typeface="+mj-ea"/>
                          <a:cs typeface="+mj-cs"/>
                        </a:rPr>
                        <a:t>BAHR </a:t>
                      </a:r>
                      <a:r>
                        <a:rPr lang="en-GB" sz="1400" b="1" kern="1200" dirty="0">
                          <a:solidFill>
                            <a:schemeClr val="tx2"/>
                          </a:solidFill>
                          <a:latin typeface="+mn-lt"/>
                          <a:ea typeface="+mj-ea"/>
                          <a:cs typeface="+mj-cs"/>
                        </a:rPr>
                        <a:t>for Global Shipping IPOs: </a:t>
                      </a:r>
                      <a:r>
                        <a:rPr lang="en-US" sz="1400" b="1" kern="1200" dirty="0">
                          <a:solidFill>
                            <a:schemeClr val="tx2"/>
                          </a:solidFill>
                          <a:latin typeface="+mn-lt"/>
                          <a:ea typeface="+mj-ea"/>
                          <a:cs typeface="+mj-cs"/>
                        </a:rPr>
                        <a:t>1984-2007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00158">
                <a:tc>
                  <a:txBody>
                    <a:bodyPr/>
                    <a:lstStyle/>
                    <a:p>
                      <a:pPr>
                        <a:spcAft>
                          <a:spcPts val="0"/>
                        </a:spcAft>
                      </a:pPr>
                      <a:r>
                        <a:rPr lang="en-GB" sz="1400" b="1" dirty="0" smtClean="0">
                          <a:latin typeface="+mn-lt"/>
                          <a:ea typeface="Times New Roman"/>
                          <a:cs typeface="Times New Roman"/>
                        </a:rPr>
                        <a:t>Return of</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Mean return (%)</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Standard Deviation (%)</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Number of Observations</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Median (%)</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mn-lt"/>
                          <a:ea typeface="Times New Roman"/>
                          <a:cs typeface="Times New Roman"/>
                        </a:rPr>
                        <a:t>Minimum Return (%)</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mn-lt"/>
                          <a:ea typeface="Times New Roman"/>
                          <a:cs typeface="Times New Roman"/>
                        </a:rPr>
                        <a:t>Maximum Return (%)</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3">
                <a:tc>
                  <a:txBody>
                    <a:bodyPr/>
                    <a:lstStyle/>
                    <a:p>
                      <a:pPr algn="just">
                        <a:spcAft>
                          <a:spcPts val="0"/>
                        </a:spcAft>
                      </a:pPr>
                      <a:r>
                        <a:rPr lang="fr-FR" sz="1400">
                          <a:latin typeface="+mn-lt"/>
                          <a:ea typeface="Times New Roman"/>
                          <a:cs typeface="Times New Roman"/>
                        </a:rPr>
                        <a:t>1st day</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400" dirty="0">
                          <a:latin typeface="+mn-lt"/>
                          <a:ea typeface="Times New Roman"/>
                          <a:cs typeface="Times New Roman"/>
                        </a:rPr>
                        <a:t>17.69</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400" dirty="0">
                          <a:latin typeface="+mn-lt"/>
                          <a:ea typeface="Times New Roman"/>
                          <a:cs typeface="Times New Roman"/>
                        </a:rPr>
                        <a:t>32.01</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400" dirty="0">
                          <a:latin typeface="+mn-lt"/>
                          <a:ea typeface="Times New Roman"/>
                          <a:cs typeface="Times New Roman"/>
                        </a:rPr>
                        <a:t>143</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400" dirty="0">
                          <a:latin typeface="+mn-lt"/>
                          <a:ea typeface="Times New Roman"/>
                          <a:cs typeface="Times New Roman"/>
                        </a:rPr>
                        <a:t>8.69</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400">
                          <a:latin typeface="+mn-lt"/>
                          <a:ea typeface="Times New Roman"/>
                          <a:cs typeface="Times New Roman"/>
                        </a:rPr>
                        <a:t>-25.56</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400">
                          <a:latin typeface="+mn-lt"/>
                          <a:ea typeface="Times New Roman"/>
                          <a:cs typeface="Times New Roman"/>
                        </a:rPr>
                        <a:t>201.45</a:t>
                      </a:r>
                      <a:endParaRPr lang="en-US"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00053">
                <a:tc>
                  <a:txBody>
                    <a:bodyPr/>
                    <a:lstStyle/>
                    <a:p>
                      <a:pPr algn="just">
                        <a:spcAft>
                          <a:spcPts val="0"/>
                        </a:spcAft>
                      </a:pPr>
                      <a:r>
                        <a:rPr lang="fr-FR" sz="1400">
                          <a:latin typeface="+mn-lt"/>
                          <a:ea typeface="Times New Roman"/>
                          <a:cs typeface="Times New Roman"/>
                        </a:rPr>
                        <a:t>6 months</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fr-FR" sz="1400">
                          <a:latin typeface="+mn-lt"/>
                          <a:ea typeface="Times New Roman"/>
                          <a:cs typeface="Times New Roman"/>
                        </a:rPr>
                        <a:t>-13.52</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fr-FR" sz="1400" dirty="0">
                          <a:latin typeface="+mn-lt"/>
                          <a:ea typeface="Times New Roman"/>
                          <a:cs typeface="Times New Roman"/>
                        </a:rPr>
                        <a:t>68.74</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fr-FR" sz="1400" dirty="0">
                          <a:latin typeface="+mn-lt"/>
                          <a:ea typeface="Times New Roman"/>
                          <a:cs typeface="Times New Roman"/>
                        </a:rPr>
                        <a:t>143</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fr-FR" sz="1400" dirty="0">
                          <a:latin typeface="+mn-lt"/>
                          <a:ea typeface="Times New Roman"/>
                          <a:cs typeface="Times New Roman"/>
                        </a:rPr>
                        <a:t>-6.74</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fr-FR" sz="1400" dirty="0">
                          <a:latin typeface="+mn-lt"/>
                          <a:ea typeface="Times New Roman"/>
                          <a:cs typeface="Times New Roman"/>
                        </a:rPr>
                        <a:t>-139.60</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fr-FR" sz="1400">
                          <a:latin typeface="+mn-lt"/>
                          <a:ea typeface="Times New Roman"/>
                          <a:cs typeface="Times New Roman"/>
                        </a:rPr>
                        <a:t>215.38</a:t>
                      </a:r>
                      <a:endParaRPr lang="en-US" sz="1400">
                        <a:latin typeface="+mn-lt"/>
                        <a:ea typeface="Times New Roman"/>
                        <a:cs typeface="Times New Roman"/>
                      </a:endParaRPr>
                    </a:p>
                  </a:txBody>
                  <a:tcPr marL="68580" marR="68580" marT="0" marB="0">
                    <a:lnL>
                      <a:noFill/>
                    </a:lnL>
                    <a:lnR>
                      <a:noFill/>
                    </a:lnR>
                    <a:lnT>
                      <a:noFill/>
                    </a:lnT>
                    <a:lnB>
                      <a:noFill/>
                    </a:lnB>
                  </a:tcPr>
                </a:tc>
              </a:tr>
              <a:tr h="400053">
                <a:tc>
                  <a:txBody>
                    <a:bodyPr/>
                    <a:lstStyle/>
                    <a:p>
                      <a:pPr algn="just">
                        <a:spcAft>
                          <a:spcPts val="0"/>
                        </a:spcAft>
                      </a:pPr>
                      <a:r>
                        <a:rPr lang="en-GB" sz="1400">
                          <a:latin typeface="+mn-lt"/>
                          <a:ea typeface="Times New Roman"/>
                          <a:cs typeface="Times New Roman"/>
                        </a:rPr>
                        <a:t>12 months</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-9.91</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81.76</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141</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-16.86</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-139.02</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311.78</a:t>
                      </a:r>
                      <a:endParaRPr lang="en-US" sz="1400">
                        <a:latin typeface="+mn-lt"/>
                        <a:ea typeface="Times New Roman"/>
                        <a:cs typeface="Times New Roman"/>
                      </a:endParaRPr>
                    </a:p>
                  </a:txBody>
                  <a:tcPr marL="68580" marR="68580" marT="0" marB="0">
                    <a:lnL>
                      <a:noFill/>
                    </a:lnL>
                    <a:lnR>
                      <a:noFill/>
                    </a:lnR>
                    <a:lnT>
                      <a:noFill/>
                    </a:lnT>
                    <a:lnB>
                      <a:noFill/>
                    </a:lnB>
                  </a:tcPr>
                </a:tc>
              </a:tr>
              <a:tr h="400053">
                <a:tc>
                  <a:txBody>
                    <a:bodyPr/>
                    <a:lstStyle/>
                    <a:p>
                      <a:pPr algn="just">
                        <a:spcAft>
                          <a:spcPts val="0"/>
                        </a:spcAft>
                      </a:pPr>
                      <a:r>
                        <a:rPr lang="en-GB" sz="1400">
                          <a:latin typeface="+mn-lt"/>
                          <a:ea typeface="Times New Roman"/>
                          <a:cs typeface="Times New Roman"/>
                        </a:rPr>
                        <a:t>24 months</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-4.40</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95.55</a:t>
                      </a:r>
                      <a:endParaRPr lang="en-US" sz="140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134</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-15.76</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dirty="0">
                          <a:latin typeface="+mn-lt"/>
                          <a:ea typeface="Times New Roman"/>
                          <a:cs typeface="Times New Roman"/>
                        </a:rPr>
                        <a:t>-154.13</a:t>
                      </a:r>
                      <a:endParaRPr lang="en-US"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GB" sz="1400">
                          <a:latin typeface="+mn-lt"/>
                          <a:ea typeface="Times New Roman"/>
                          <a:cs typeface="Times New Roman"/>
                        </a:rPr>
                        <a:t>343.85</a:t>
                      </a:r>
                      <a:endParaRPr lang="en-US" sz="1400">
                        <a:latin typeface="+mn-lt"/>
                        <a:ea typeface="Times New Roman"/>
                        <a:cs typeface="Times New Roman"/>
                      </a:endParaRPr>
                    </a:p>
                  </a:txBody>
                  <a:tcPr marL="68580" marR="68580" marT="0" marB="0">
                    <a:lnL>
                      <a:noFill/>
                    </a:lnL>
                    <a:lnR>
                      <a:noFill/>
                    </a:lnR>
                    <a:lnT>
                      <a:noFill/>
                    </a:lnT>
                    <a:lnB>
                      <a:noFill/>
                    </a:lnB>
                  </a:tcPr>
                </a:tc>
              </a:tr>
              <a:tr h="400053">
                <a:tc>
                  <a:txBody>
                    <a:bodyPr/>
                    <a:lstStyle/>
                    <a:p>
                      <a:pPr algn="just">
                        <a:spcAft>
                          <a:spcPts val="0"/>
                        </a:spcAft>
                      </a:pPr>
                      <a:r>
                        <a:rPr lang="en-GB" sz="1400">
                          <a:latin typeface="+mn-lt"/>
                          <a:ea typeface="Times New Roman"/>
                          <a:cs typeface="Times New Roman"/>
                        </a:rPr>
                        <a:t>36 months</a:t>
                      </a:r>
                      <a:endParaRPr lang="en-US" sz="140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mn-lt"/>
                          <a:ea typeface="Times New Roman"/>
                          <a:cs typeface="Times New Roman"/>
                        </a:rPr>
                        <a:t>-15.72</a:t>
                      </a:r>
                      <a:endParaRPr lang="en-US" sz="140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mn-lt"/>
                          <a:ea typeface="Times New Roman"/>
                          <a:cs typeface="Times New Roman"/>
                        </a:rPr>
                        <a:t>104.48</a:t>
                      </a:r>
                      <a:endParaRPr lang="en-US" sz="140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mn-lt"/>
                          <a:ea typeface="Times New Roman"/>
                          <a:cs typeface="Times New Roman"/>
                        </a:rPr>
                        <a:t>127</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mn-lt"/>
                          <a:ea typeface="Times New Roman"/>
                          <a:cs typeface="Times New Roman"/>
                        </a:rPr>
                        <a:t>-27.85</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mn-lt"/>
                          <a:ea typeface="Times New Roman"/>
                          <a:cs typeface="Times New Roman"/>
                        </a:rPr>
                        <a:t>-220.79</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mn-lt"/>
                          <a:ea typeface="Times New Roman"/>
                          <a:cs typeface="Times New Roman"/>
                        </a:rPr>
                        <a:t>309.78</a:t>
                      </a:r>
                      <a:endParaRPr lang="en-US" sz="14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60047">
                <a:tc gridSpan="7">
                  <a:txBody>
                    <a:bodyPr/>
                    <a:lstStyle/>
                    <a:p>
                      <a:pPr>
                        <a:spcAft>
                          <a:spcPts val="0"/>
                        </a:spcAft>
                      </a:pPr>
                      <a:r>
                        <a:rPr lang="en-US" sz="1000" i="1" dirty="0">
                          <a:latin typeface="+mn-lt"/>
                          <a:ea typeface="Times New Roman"/>
                          <a:cs typeface="Times New Roman"/>
                        </a:rPr>
                        <a:t>Notes:</a:t>
                      </a:r>
                      <a:r>
                        <a:rPr lang="en-US" sz="1000" dirty="0">
                          <a:latin typeface="+mn-lt"/>
                          <a:ea typeface="Times New Roman"/>
                          <a:cs typeface="Times New Roman"/>
                        </a:rPr>
                        <a:t> Figures refer to excess or adjusted returns based on the listing price.</a:t>
                      </a:r>
                      <a:r>
                        <a:rPr lang="en-GB" sz="1000" i="1" dirty="0">
                          <a:latin typeface="+mn-lt"/>
                          <a:ea typeface="Times New Roman"/>
                          <a:cs typeface="Times New Roman"/>
                        </a:rPr>
                        <a:t> Source:</a:t>
                      </a:r>
                      <a:r>
                        <a:rPr lang="en-GB" sz="1000" dirty="0">
                          <a:latin typeface="+mn-lt"/>
                          <a:ea typeface="Times New Roman"/>
                          <a:cs typeface="Times New Roman"/>
                        </a:rPr>
                        <a:t> adapted from Merikas et al. (2009).</a:t>
                      </a:r>
                      <a:endParaRPr lang="en-US" sz="10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888010"/>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46</a:t>
            </a:fld>
            <a:endParaRPr lang="en-US"/>
          </a:p>
        </p:txBody>
      </p:sp>
      <p:sp>
        <p:nvSpPr>
          <p:cNvPr id="4" name="Rectangle 1"/>
          <p:cNvSpPr>
            <a:spLocks noChangeArrowheads="1"/>
          </p:cNvSpPr>
          <p:nvPr/>
        </p:nvSpPr>
        <p:spPr bwMode="auto">
          <a:xfrm>
            <a:off x="1000100" y="2285993"/>
            <a:ext cx="6000792"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1800" b="1" dirty="0" smtClean="0">
                <a:solidFill>
                  <a:schemeClr val="tx2"/>
                </a:solidFill>
                <a:latin typeface="+mj-lt"/>
                <a:ea typeface="+mj-ea"/>
                <a:cs typeface="+mj-cs"/>
                <a:sym typeface="Wingdings" pitchFamily="2" charset="2"/>
              </a:rPr>
              <a:t> Specified Purpose Acquisition Company (</a:t>
            </a:r>
            <a:r>
              <a:rPr lang="en-GB" sz="1800" b="1" dirty="0" smtClean="0">
                <a:solidFill>
                  <a:schemeClr val="tx2"/>
                </a:solidFill>
                <a:latin typeface="+mj-lt"/>
                <a:ea typeface="+mj-ea"/>
                <a:cs typeface="+mj-cs"/>
              </a:rPr>
              <a:t>SPACs) </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800" b="1" dirty="0" smtClean="0">
              <a:solidFill>
                <a:schemeClr val="tx2"/>
              </a:solidFill>
              <a:latin typeface="+mj-lt"/>
              <a:ea typeface="+mj-ea"/>
              <a:cs typeface="+mj-cs"/>
            </a:endParaRPr>
          </a:p>
          <a:p>
            <a:pPr marL="0" marR="0" lvl="0" indent="0" algn="just" defTabSz="914400" rtl="0" eaLnBrk="1" fontAlgn="base" latinLnBrk="0" hangingPunct="1">
              <a:lnSpc>
                <a:spcPct val="100000"/>
              </a:lnSpc>
              <a:spcBef>
                <a:spcPct val="0"/>
              </a:spcBef>
              <a:spcAft>
                <a:spcPct val="0"/>
              </a:spcAft>
              <a:buClrTx/>
              <a:buSzTx/>
              <a:buFontTx/>
              <a:buNone/>
              <a:tabLst/>
            </a:pPr>
            <a:r>
              <a:rPr lang="en-GB" sz="1800" b="1" dirty="0" smtClean="0">
                <a:solidFill>
                  <a:schemeClr val="tx2"/>
                </a:solidFill>
                <a:latin typeface="+mj-lt"/>
                <a:ea typeface="+mj-ea"/>
                <a:cs typeface="+mj-cs"/>
                <a:sym typeface="Wingdings" pitchFamily="2" charset="2"/>
              </a:rPr>
              <a:t> Private Investment in a Public Equity (</a:t>
            </a:r>
            <a:r>
              <a:rPr lang="en-GB" sz="1800" b="1" dirty="0" smtClean="0">
                <a:solidFill>
                  <a:schemeClr val="tx2"/>
                </a:solidFill>
                <a:latin typeface="+mj-lt"/>
                <a:ea typeface="+mj-ea"/>
                <a:cs typeface="+mj-cs"/>
              </a:rPr>
              <a:t>PIPEs)</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800" b="1" dirty="0" smtClean="0">
              <a:solidFill>
                <a:schemeClr val="tx2"/>
              </a:solidFill>
              <a:latin typeface="+mj-lt"/>
              <a:ea typeface="+mj-ea"/>
              <a:cs typeface="+mj-cs"/>
            </a:endParaRPr>
          </a:p>
          <a:p>
            <a:pPr lvl="0" algn="just"/>
            <a:r>
              <a:rPr lang="en-GB" sz="1800" b="1" dirty="0" smtClean="0">
                <a:solidFill>
                  <a:schemeClr val="tx2"/>
                </a:solidFill>
                <a:latin typeface="+mj-lt"/>
                <a:ea typeface="+mj-ea"/>
                <a:cs typeface="+mj-cs"/>
                <a:sym typeface="Wingdings" pitchFamily="2" charset="2"/>
              </a:rPr>
              <a:t> </a:t>
            </a:r>
            <a:r>
              <a:rPr lang="en-GB" sz="1800" b="1" dirty="0" smtClean="0">
                <a:solidFill>
                  <a:schemeClr val="tx2"/>
                </a:solidFill>
                <a:latin typeface="+mj-lt"/>
                <a:ea typeface="+mj-ea"/>
                <a:cs typeface="+mj-cs"/>
              </a:rPr>
              <a:t>Private Equity Funding</a:t>
            </a:r>
          </a:p>
          <a:p>
            <a:pPr lvl="0" algn="just"/>
            <a:endParaRPr lang="en-GB" sz="1800" b="1" dirty="0" smtClean="0">
              <a:solidFill>
                <a:schemeClr val="tx2"/>
              </a:solidFill>
              <a:latin typeface="+mj-lt"/>
              <a:ea typeface="+mj-ea"/>
              <a:cs typeface="+mj-cs"/>
            </a:endParaRPr>
          </a:p>
          <a:p>
            <a:pPr lvl="0" algn="just"/>
            <a:r>
              <a:rPr lang="en-GB" sz="1800" b="1" dirty="0" smtClean="0">
                <a:solidFill>
                  <a:schemeClr val="tx2"/>
                </a:solidFill>
                <a:latin typeface="+mj-lt"/>
                <a:ea typeface="+mj-ea"/>
                <a:cs typeface="+mj-cs"/>
                <a:sym typeface="Wingdings" pitchFamily="2" charset="2"/>
              </a:rPr>
              <a:t> </a:t>
            </a:r>
            <a:r>
              <a:rPr lang="en-GB" sz="1800" b="1" dirty="0" smtClean="0">
                <a:solidFill>
                  <a:schemeClr val="tx2"/>
                </a:solidFill>
                <a:latin typeface="+mj-lt"/>
                <a:ea typeface="+mj-ea"/>
                <a:cs typeface="+mj-cs"/>
              </a:rPr>
              <a:t>Mezzanine Finance</a:t>
            </a:r>
          </a:p>
          <a:p>
            <a:pPr lvl="0" algn="just" eaLnBrk="0" hangingPunct="0"/>
            <a:endParaRPr lang="en-GB" sz="1800" b="1" dirty="0" smtClean="0">
              <a:solidFill>
                <a:schemeClr val="tx2"/>
              </a:solidFill>
              <a:latin typeface="+mj-lt"/>
              <a:ea typeface="+mj-ea"/>
              <a:cs typeface="+mj-cs"/>
            </a:endParaRPr>
          </a:p>
          <a:p>
            <a:pPr lvl="0" algn="just" eaLnBrk="0" hangingPunct="0"/>
            <a:r>
              <a:rPr lang="en-GB" sz="1800" b="1" dirty="0" smtClean="0">
                <a:solidFill>
                  <a:schemeClr val="tx2"/>
                </a:solidFill>
                <a:latin typeface="+mj-lt"/>
                <a:ea typeface="+mj-ea"/>
                <a:cs typeface="+mj-cs"/>
                <a:sym typeface="Wingdings" pitchFamily="2" charset="2"/>
              </a:rPr>
              <a:t> </a:t>
            </a:r>
            <a:r>
              <a:rPr lang="en-GB" sz="1800" b="1" dirty="0" smtClean="0">
                <a:solidFill>
                  <a:schemeClr val="tx2"/>
                </a:solidFill>
                <a:latin typeface="+mj-lt"/>
                <a:ea typeface="+mj-ea"/>
                <a:cs typeface="+mj-cs"/>
              </a:rPr>
              <a:t>At-The-Market (ATMs) offerings</a:t>
            </a:r>
          </a:p>
          <a:p>
            <a:pPr lvl="0" algn="just"/>
            <a:endParaRPr lang="en-GB" sz="1600" dirty="0" smtClean="0">
              <a:solidFill>
                <a:srgbClr val="0070C0"/>
              </a:solidFill>
              <a:latin typeface="+mn-lt"/>
            </a:endParaRPr>
          </a:p>
          <a:p>
            <a:pPr algn="just"/>
            <a:endParaRPr lang="en-GB" sz="1600" b="1" dirty="0" smtClean="0">
              <a:solidFill>
                <a:srgbClr val="0070C0"/>
              </a:solidFill>
              <a:latin typeface="+mn-lt"/>
              <a:ea typeface="Times New Roman" pitchFamily="18" charset="0"/>
              <a:cs typeface="Times New Roman" pitchFamily="18" charset="0"/>
            </a:endParaRPr>
          </a:p>
          <a:p>
            <a:pPr algn="just"/>
            <a:endParaRPr lang="en-GB" sz="900" b="1" dirty="0" smtClean="0">
              <a:latin typeface="Times New Roman" pitchFamily="18" charset="0"/>
              <a:ea typeface="Times New Roman" pitchFamily="18" charset="0"/>
              <a:cs typeface="Times New Roman" pitchFamily="18" charset="0"/>
            </a:endParaRPr>
          </a:p>
          <a:p>
            <a:pPr algn="just"/>
            <a:endParaRPr lang="en-GB" sz="900" b="1" dirty="0" smtClean="0">
              <a:latin typeface="Times New Roman" pitchFamily="18" charset="0"/>
              <a:ea typeface="Times New Roman" pitchFamily="18" charset="0"/>
              <a:cs typeface="Times New Roman" pitchFamily="18" charset="0"/>
            </a:endParaRPr>
          </a:p>
          <a:p>
            <a:pPr algn="just"/>
            <a:endParaRPr lang="en-US" sz="800" dirty="0" smtClean="0">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888010"/>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47</a:t>
            </a:fld>
            <a:endParaRPr lang="en-US"/>
          </a:p>
        </p:txBody>
      </p:sp>
      <p:sp>
        <p:nvSpPr>
          <p:cNvPr id="4" name="Rectangle 1"/>
          <p:cNvSpPr>
            <a:spLocks noChangeArrowheads="1"/>
          </p:cNvSpPr>
          <p:nvPr/>
        </p:nvSpPr>
        <p:spPr bwMode="auto">
          <a:xfrm>
            <a:off x="642910" y="2095683"/>
            <a:ext cx="8429652"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1600" b="1" dirty="0" smtClean="0">
                <a:solidFill>
                  <a:schemeClr val="tx2"/>
                </a:solidFill>
                <a:latin typeface="+mj-lt"/>
                <a:ea typeface="+mj-ea"/>
                <a:cs typeface="+mj-cs"/>
                <a:sym typeface="Wingdings" pitchFamily="2" charset="2"/>
              </a:rPr>
              <a:t> Specified Purpose Acquisition Company (SPACs) </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800" b="1" dirty="0" smtClean="0">
              <a:solidFill>
                <a:srgbClr val="0070C0"/>
              </a:solidFill>
              <a:latin typeface="+mn-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GB" sz="1800" b="1" dirty="0" smtClean="0">
              <a:solidFill>
                <a:srgbClr val="0070C0"/>
              </a:solidFill>
              <a:latin typeface="+mn-lt"/>
              <a:ea typeface="Times New Roman" pitchFamily="18" charset="0"/>
              <a:cs typeface="Times New Roman" pitchFamily="18" charset="0"/>
            </a:endParaRPr>
          </a:p>
          <a:p>
            <a:pPr lvl="0"/>
            <a:r>
              <a:rPr lang="en-GB" sz="1600" b="1" dirty="0" smtClean="0">
                <a:solidFill>
                  <a:srgbClr val="0070C0"/>
                </a:solidFill>
                <a:latin typeface="+mn-lt"/>
              </a:rPr>
              <a:t>SPAC</a:t>
            </a:r>
            <a:r>
              <a:rPr lang="en-GB" sz="1600" dirty="0" smtClean="0">
                <a:latin typeface="+mn-lt"/>
              </a:rPr>
              <a:t> 			</a:t>
            </a:r>
            <a:r>
              <a:rPr lang="en-GB" sz="1600" b="1" dirty="0" smtClean="0">
                <a:solidFill>
                  <a:srgbClr val="0070C0"/>
                </a:solidFill>
                <a:latin typeface="+mn-lt"/>
                <a:sym typeface="Wingdings" pitchFamily="2" charset="2"/>
              </a:rPr>
              <a:t></a:t>
            </a:r>
            <a:r>
              <a:rPr lang="en-GB" sz="1600" dirty="0" smtClean="0">
                <a:latin typeface="+mn-lt"/>
                <a:sym typeface="Wingdings" pitchFamily="2" charset="2"/>
              </a:rPr>
              <a:t> a</a:t>
            </a:r>
            <a:r>
              <a:rPr lang="en-GB" sz="1600" dirty="0" smtClean="0">
                <a:latin typeface="+mn-lt"/>
              </a:rPr>
              <a:t> newly formed industry-specific publicly traded</a:t>
            </a:r>
            <a:br>
              <a:rPr lang="en-GB" sz="1600" dirty="0" smtClean="0">
                <a:latin typeface="+mn-lt"/>
              </a:rPr>
            </a:br>
            <a:r>
              <a:rPr lang="en-GB" sz="1600" dirty="0" smtClean="0">
                <a:latin typeface="+mn-lt"/>
              </a:rPr>
              <a:t>			     buyout/venture capital fund</a:t>
            </a:r>
          </a:p>
          <a:p>
            <a:pPr lvl="0" algn="just"/>
            <a:endParaRPr lang="en-GB" sz="1600" dirty="0" smtClean="0">
              <a:latin typeface="+mn-lt"/>
            </a:endParaRPr>
          </a:p>
          <a:p>
            <a:pPr lvl="0"/>
            <a:r>
              <a:rPr lang="en-GB" sz="1600" b="1" dirty="0" smtClean="0">
                <a:solidFill>
                  <a:srgbClr val="0070C0"/>
                </a:solidFill>
                <a:latin typeface="+mn-lt"/>
              </a:rPr>
              <a:t>SPAC purpose: </a:t>
            </a:r>
            <a:r>
              <a:rPr lang="en-GB" sz="1600" dirty="0" smtClean="0">
                <a:latin typeface="+mn-lt"/>
              </a:rPr>
              <a:t>		</a:t>
            </a:r>
            <a:r>
              <a:rPr lang="en-GB" sz="1600" b="1" dirty="0" smtClean="0">
                <a:solidFill>
                  <a:srgbClr val="0070C0"/>
                </a:solidFill>
                <a:latin typeface="+mn-lt"/>
                <a:sym typeface="Wingdings" pitchFamily="2" charset="2"/>
              </a:rPr>
              <a:t></a:t>
            </a:r>
            <a:r>
              <a:rPr lang="en-GB" sz="1600" dirty="0" smtClean="0">
                <a:latin typeface="+mn-lt"/>
                <a:sym typeface="Wingdings" pitchFamily="2" charset="2"/>
              </a:rPr>
              <a:t> t</a:t>
            </a:r>
            <a:r>
              <a:rPr lang="en-GB" sz="1600" dirty="0" smtClean="0">
                <a:latin typeface="+mn-lt"/>
              </a:rPr>
              <a:t>o acquire an operating business in a specified industry,</a:t>
            </a:r>
            <a:br>
              <a:rPr lang="en-GB" sz="1600" dirty="0" smtClean="0">
                <a:latin typeface="+mn-lt"/>
              </a:rPr>
            </a:br>
            <a:r>
              <a:rPr lang="en-GB" sz="1600" dirty="0" smtClean="0">
                <a:latin typeface="+mn-lt"/>
              </a:rPr>
              <a:t>			     in this case shipping.</a:t>
            </a:r>
          </a:p>
          <a:p>
            <a:pPr lvl="0" algn="just"/>
            <a:endParaRPr lang="en-GB" sz="1600" dirty="0" smtClean="0">
              <a:latin typeface="+mn-lt"/>
            </a:endParaRPr>
          </a:p>
          <a:p>
            <a:pPr lvl="0"/>
            <a:r>
              <a:rPr lang="en-GB" sz="1600" b="1" dirty="0" smtClean="0">
                <a:solidFill>
                  <a:srgbClr val="0070C0"/>
                </a:solidFill>
                <a:latin typeface="+mn-lt"/>
              </a:rPr>
              <a:t>SPAC management:	</a:t>
            </a:r>
            <a:r>
              <a:rPr lang="en-GB" sz="1600" b="1" dirty="0" smtClean="0">
                <a:latin typeface="+mn-lt"/>
              </a:rPr>
              <a:t> </a:t>
            </a:r>
            <a:r>
              <a:rPr lang="en-GB" sz="1600" b="1" dirty="0" smtClean="0">
                <a:solidFill>
                  <a:srgbClr val="0070C0"/>
                </a:solidFill>
                <a:latin typeface="+mn-lt"/>
                <a:sym typeface="Wingdings" pitchFamily="2" charset="2"/>
              </a:rPr>
              <a:t></a:t>
            </a:r>
            <a:r>
              <a:rPr lang="en-GB" sz="1600" dirty="0" smtClean="0">
                <a:latin typeface="+mn-lt"/>
              </a:rPr>
              <a:t> managed by highly experienced management teams &amp;</a:t>
            </a:r>
            <a:br>
              <a:rPr lang="en-GB" sz="1600" dirty="0" smtClean="0">
                <a:latin typeface="+mn-lt"/>
              </a:rPr>
            </a:br>
            <a:r>
              <a:rPr lang="en-GB" sz="1600" dirty="0" smtClean="0">
                <a:latin typeface="+mn-lt"/>
              </a:rPr>
              <a:t>			      advisors, who are recognized leaders in their field</a:t>
            </a:r>
          </a:p>
          <a:p>
            <a:pPr lvl="0" algn="just"/>
            <a:endParaRPr lang="en-GB" sz="1600" dirty="0" smtClean="0">
              <a:latin typeface="+mn-lt"/>
            </a:endParaRPr>
          </a:p>
          <a:p>
            <a:pPr lvl="0"/>
            <a:r>
              <a:rPr lang="en-GB" sz="1600" b="1" dirty="0" smtClean="0">
                <a:solidFill>
                  <a:srgbClr val="0070C0"/>
                </a:solidFill>
                <a:latin typeface="+mn-lt"/>
              </a:rPr>
              <a:t>SPAC performance:	</a:t>
            </a:r>
            <a:r>
              <a:rPr lang="en-GB" sz="1600" b="1" dirty="0" smtClean="0">
                <a:solidFill>
                  <a:srgbClr val="0070C0"/>
                </a:solidFill>
                <a:latin typeface="+mn-lt"/>
                <a:sym typeface="Wingdings" pitchFamily="2" charset="2"/>
              </a:rPr>
              <a:t></a:t>
            </a:r>
            <a:r>
              <a:rPr lang="en-GB" sz="1600" dirty="0" smtClean="0">
                <a:latin typeface="+mn-lt"/>
                <a:sym typeface="Wingdings" pitchFamily="2" charset="2"/>
              </a:rPr>
              <a:t> p</a:t>
            </a:r>
            <a:r>
              <a:rPr lang="en-GB" sz="1600" dirty="0" smtClean="0">
                <a:latin typeface="+mn-lt"/>
              </a:rPr>
              <a:t>erformance results have been mixed for those SPACs</a:t>
            </a:r>
            <a:br>
              <a:rPr lang="en-GB" sz="1600" dirty="0" smtClean="0">
                <a:latin typeface="+mn-lt"/>
              </a:rPr>
            </a:br>
            <a:r>
              <a:rPr lang="en-GB" sz="1600" dirty="0" smtClean="0">
                <a:latin typeface="+mn-lt"/>
              </a:rPr>
              <a:t>			     that have announced or have completed deals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888010"/>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48</a:t>
            </a:fld>
            <a:endParaRPr lang="en-US"/>
          </a:p>
        </p:txBody>
      </p:sp>
      <p:sp>
        <p:nvSpPr>
          <p:cNvPr id="4" name="Rectangle 1"/>
          <p:cNvSpPr>
            <a:spLocks noChangeArrowheads="1"/>
          </p:cNvSpPr>
          <p:nvPr/>
        </p:nvSpPr>
        <p:spPr bwMode="auto">
          <a:xfrm>
            <a:off x="714348" y="2203129"/>
            <a:ext cx="814393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a:buChar char="è"/>
              <a:tabLst/>
            </a:pPr>
            <a:r>
              <a:rPr lang="en-GB" sz="1600" b="1" dirty="0" smtClean="0">
                <a:solidFill>
                  <a:schemeClr val="tx2"/>
                </a:solidFill>
                <a:latin typeface="+mj-lt"/>
                <a:ea typeface="+mj-ea"/>
                <a:cs typeface="+mj-cs"/>
                <a:sym typeface="Wingdings" pitchFamily="2" charset="2"/>
              </a:rPr>
              <a:t>Private Investment in a Public Equity (PIPEs)</a:t>
            </a:r>
          </a:p>
          <a:p>
            <a:pPr marL="0" marR="0" lvl="0" indent="0" algn="just" defTabSz="914400" rtl="0" eaLnBrk="1" fontAlgn="base" latinLnBrk="0" hangingPunct="1">
              <a:lnSpc>
                <a:spcPct val="100000"/>
              </a:lnSpc>
              <a:spcBef>
                <a:spcPct val="0"/>
              </a:spcBef>
              <a:spcAft>
                <a:spcPct val="0"/>
              </a:spcAft>
              <a:buClrTx/>
              <a:buSzTx/>
              <a:tabLst/>
            </a:pPr>
            <a:endParaRPr lang="en-GB" sz="1200" b="1" dirty="0" smtClean="0">
              <a:solidFill>
                <a:srgbClr val="0070C0"/>
              </a:solidFill>
              <a:latin typeface="+mn-lt"/>
              <a:ea typeface="Times New Roman" pitchFamily="18" charset="0"/>
              <a:cs typeface="Times New Roman" pitchFamily="18" charset="0"/>
            </a:endParaRPr>
          </a:p>
          <a:p>
            <a:pPr lvl="0"/>
            <a:r>
              <a:rPr lang="en-GB" sz="1600" dirty="0" smtClean="0">
                <a:latin typeface="+mn-lt"/>
              </a:rPr>
              <a:t>alternative method to go public </a:t>
            </a:r>
          </a:p>
          <a:p>
            <a:pPr lvl="0"/>
            <a:endParaRPr lang="en-GB" sz="1600" dirty="0" smtClean="0">
              <a:latin typeface="+mn-lt"/>
            </a:endParaRPr>
          </a:p>
          <a:p>
            <a:pPr lvl="0"/>
            <a:r>
              <a:rPr lang="en-GB" sz="1600" dirty="0" smtClean="0">
                <a:latin typeface="+mn-lt"/>
              </a:rPr>
              <a:t>combination of </a:t>
            </a:r>
            <a:r>
              <a:rPr lang="en-GB" sz="1600" b="1" dirty="0" smtClean="0">
                <a:latin typeface="+mn-lt"/>
              </a:rPr>
              <a:t>reverse merging</a:t>
            </a:r>
            <a:r>
              <a:rPr lang="en-GB" sz="1600" dirty="0" smtClean="0">
                <a:latin typeface="+mn-lt"/>
              </a:rPr>
              <a:t> into a publicly traded corporation &amp; funding through a PIPE</a:t>
            </a:r>
          </a:p>
          <a:p>
            <a:pPr lvl="0" algn="just"/>
            <a:endParaRPr lang="en-GB" sz="1600" dirty="0" smtClean="0">
              <a:latin typeface="+mn-lt"/>
            </a:endParaRPr>
          </a:p>
          <a:p>
            <a:pPr algn="just"/>
            <a:r>
              <a:rPr lang="en-GB" sz="1600" dirty="0" smtClean="0">
                <a:latin typeface="+mn-lt"/>
              </a:rPr>
              <a:t>a reverse merger is a transaction in which a private company becomes public through a combination with an existing public company, with the private company ending up in control of the combined entity</a:t>
            </a:r>
          </a:p>
          <a:p>
            <a:pPr algn="just"/>
            <a:endParaRPr lang="en-GB" sz="1600" dirty="0" smtClean="0">
              <a:latin typeface="+mn-lt"/>
            </a:endParaRPr>
          </a:p>
          <a:p>
            <a:r>
              <a:rPr lang="en-GB" sz="1600" dirty="0" smtClean="0">
                <a:latin typeface="+mn-lt"/>
              </a:rPr>
              <a:t>more often than not, the public entity in a reverse merger is a </a:t>
            </a:r>
            <a:r>
              <a:rPr lang="en-GB" sz="1600" i="1" dirty="0" smtClean="0">
                <a:latin typeface="+mn-lt"/>
              </a:rPr>
              <a:t>‘shell’ company</a:t>
            </a:r>
            <a:r>
              <a:rPr lang="en-GB" sz="1600" dirty="0" smtClean="0">
                <a:latin typeface="+mn-lt"/>
              </a:rPr>
              <a:t>, </a:t>
            </a:r>
            <a:br>
              <a:rPr lang="en-GB" sz="1600" dirty="0" smtClean="0">
                <a:latin typeface="+mn-lt"/>
              </a:rPr>
            </a:br>
            <a:r>
              <a:rPr lang="en-GB" sz="1600" dirty="0" smtClean="0">
                <a:latin typeface="+mn-lt"/>
              </a:rPr>
              <a:t>with neither operating business nor assets</a:t>
            </a:r>
          </a:p>
          <a:p>
            <a:pPr algn="just"/>
            <a:endParaRPr lang="en-GB" sz="1600" dirty="0" smtClean="0">
              <a:latin typeface="+mn-lt"/>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888010"/>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49</a:t>
            </a:fld>
            <a:endParaRPr lang="en-US"/>
          </a:p>
        </p:txBody>
      </p:sp>
      <p:sp>
        <p:nvSpPr>
          <p:cNvPr id="4" name="Rectangle 1"/>
          <p:cNvSpPr>
            <a:spLocks noChangeArrowheads="1"/>
          </p:cNvSpPr>
          <p:nvPr/>
        </p:nvSpPr>
        <p:spPr bwMode="auto">
          <a:xfrm>
            <a:off x="714348" y="2488264"/>
            <a:ext cx="8143932"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a:buChar char="è"/>
              <a:tabLst/>
            </a:pPr>
            <a:r>
              <a:rPr lang="en-GB" sz="1600" b="1" dirty="0" smtClean="0">
                <a:solidFill>
                  <a:schemeClr val="tx2"/>
                </a:solidFill>
                <a:latin typeface="+mj-lt"/>
                <a:ea typeface="+mj-ea"/>
                <a:cs typeface="+mj-cs"/>
                <a:sym typeface="Wingdings" pitchFamily="2" charset="2"/>
              </a:rPr>
              <a:t>Private Investment in a Public Equity (PIPEs)</a:t>
            </a:r>
          </a:p>
          <a:p>
            <a:pPr algn="just"/>
            <a:endParaRPr lang="en-GB" sz="1400" dirty="0" smtClean="0">
              <a:latin typeface="+mn-lt"/>
            </a:endParaRPr>
          </a:p>
          <a:p>
            <a:pPr algn="just">
              <a:lnSpc>
                <a:spcPct val="150000"/>
              </a:lnSpc>
            </a:pPr>
            <a:r>
              <a:rPr lang="en-GB" sz="1600" dirty="0" smtClean="0">
                <a:latin typeface="+mn-lt"/>
              </a:rPr>
              <a:t>potential advantages of a reverse merger include:</a:t>
            </a:r>
          </a:p>
          <a:p>
            <a:pPr marL="400050" indent="-400050" algn="just">
              <a:buAutoNum type="romanLcParenBoth"/>
            </a:pPr>
            <a:r>
              <a:rPr lang="en-GB" sz="1600" dirty="0" smtClean="0">
                <a:latin typeface="+mn-lt"/>
              </a:rPr>
              <a:t>ability to complete the transaction without engaging an underwriter, thus reducing overall costs</a:t>
            </a:r>
          </a:p>
          <a:p>
            <a:pPr marL="400050" indent="-400050" algn="just"/>
            <a:endParaRPr lang="en-GB" sz="1600" dirty="0" smtClean="0">
              <a:latin typeface="+mn-lt"/>
            </a:endParaRPr>
          </a:p>
          <a:p>
            <a:pPr marL="400050" indent="-400050" algn="just">
              <a:buAutoNum type="romanLcParenBoth"/>
            </a:pPr>
            <a:r>
              <a:rPr lang="en-GB" sz="1600" dirty="0" smtClean="0">
                <a:latin typeface="+mn-lt"/>
              </a:rPr>
              <a:t>avoidance of IPO process rigors, including long road shows</a:t>
            </a:r>
          </a:p>
          <a:p>
            <a:pPr marL="400050" indent="-400050" algn="just"/>
            <a:endParaRPr lang="en-GB" sz="1600" dirty="0" smtClean="0">
              <a:latin typeface="+mn-lt"/>
            </a:endParaRPr>
          </a:p>
          <a:p>
            <a:pPr marL="400050" indent="-400050" algn="just">
              <a:buAutoNum type="romanLcParenBoth"/>
            </a:pPr>
            <a:r>
              <a:rPr lang="en-GB" sz="1600" dirty="0" smtClean="0">
                <a:latin typeface="+mn-lt"/>
              </a:rPr>
              <a:t>less vulnerable than an IPO to the vicissitudes of the public markets and risk of being unsuccessful</a:t>
            </a:r>
          </a:p>
          <a:p>
            <a:pPr marL="400050" indent="-400050" algn="just"/>
            <a:endParaRPr lang="en-GB" sz="1600" dirty="0" smtClean="0">
              <a:latin typeface="+mn-lt"/>
            </a:endParaRPr>
          </a:p>
          <a:p>
            <a:pPr marL="400050" indent="-400050" algn="just">
              <a:buAutoNum type="romanLcParenBoth"/>
            </a:pPr>
            <a:r>
              <a:rPr lang="en-GB" sz="1600" dirty="0" smtClean="0">
                <a:latin typeface="+mn-lt"/>
              </a:rPr>
              <a:t>ability to complete the transaction in a shorter time, provided the private company has audited financial statements and other required information available at the time of the transaction</a:t>
            </a:r>
            <a:endParaRPr kumimoji="0" lang="en-GB" sz="1600" b="0" i="0" u="none" strike="noStrike" cap="none" normalizeH="0" baseline="0" dirty="0" smtClean="0">
              <a:ln>
                <a:noFill/>
              </a:ln>
              <a:solidFill>
                <a:schemeClr val="tx1"/>
              </a:solidFill>
              <a:effectLst/>
              <a:latin typeface="+mn-lt"/>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1"/>
          <p:cNvSpPr>
            <a:spLocks noGrp="1" noChangeArrowheads="1"/>
          </p:cNvSpPr>
          <p:nvPr>
            <p:ph type="sldNum" sz="quarter" idx="12"/>
          </p:nvPr>
        </p:nvSpPr>
        <p:spPr>
          <a:solidFill>
            <a:srgbClr val="003366"/>
          </a:solidFill>
        </p:spPr>
        <p:txBody>
          <a:bodyPr/>
          <a:lstStyle/>
          <a:p>
            <a:fld id="{CBC830F4-08C1-4436-8736-54CA91FD5248}" type="slidenum">
              <a:rPr lang="en-US" sz="2000" smtClean="0">
                <a:solidFill>
                  <a:schemeClr val="bg1"/>
                </a:solidFill>
              </a:rPr>
              <a:pPr/>
              <a:t>5</a:t>
            </a:fld>
            <a:endParaRPr lang="en-US" sz="2000" smtClean="0">
              <a:solidFill>
                <a:schemeClr val="bg1"/>
              </a:solidFill>
            </a:endParaRPr>
          </a:p>
        </p:txBody>
      </p:sp>
      <p:pic>
        <p:nvPicPr>
          <p:cNvPr id="6147" name="Picture 5"/>
          <p:cNvPicPr>
            <a:picLocks noChangeAspect="1" noChangeArrowheads="1"/>
          </p:cNvPicPr>
          <p:nvPr/>
        </p:nvPicPr>
        <p:blipFill>
          <a:blip r:embed="rId2" cstate="print"/>
          <a:srcRect/>
          <a:stretch>
            <a:fillRect/>
          </a:stretch>
        </p:blipFill>
        <p:spPr bwMode="auto">
          <a:xfrm>
            <a:off x="4716463" y="0"/>
            <a:ext cx="4427537" cy="2714625"/>
          </a:xfrm>
          <a:prstGeom prst="rect">
            <a:avLst/>
          </a:prstGeom>
          <a:noFill/>
          <a:ln w="9525">
            <a:noFill/>
            <a:miter lim="800000"/>
            <a:headEnd/>
            <a:tailEnd/>
          </a:ln>
        </p:spPr>
      </p:pic>
      <p:pic>
        <p:nvPicPr>
          <p:cNvPr id="6148" name="Picture 6"/>
          <p:cNvPicPr>
            <a:picLocks noChangeAspect="1" noChangeArrowheads="1"/>
          </p:cNvPicPr>
          <p:nvPr/>
        </p:nvPicPr>
        <p:blipFill>
          <a:blip r:embed="rId3" cstate="print"/>
          <a:srcRect/>
          <a:stretch>
            <a:fillRect/>
          </a:stretch>
        </p:blipFill>
        <p:spPr bwMode="auto">
          <a:xfrm>
            <a:off x="0" y="0"/>
            <a:ext cx="4484688" cy="2714625"/>
          </a:xfrm>
          <a:prstGeom prst="rect">
            <a:avLst/>
          </a:prstGeom>
          <a:noFill/>
          <a:ln w="9525">
            <a:noFill/>
            <a:miter lim="800000"/>
            <a:headEnd/>
            <a:tailEnd/>
          </a:ln>
        </p:spPr>
      </p:pic>
      <p:pic>
        <p:nvPicPr>
          <p:cNvPr id="6149" name="Picture 7"/>
          <p:cNvPicPr>
            <a:picLocks noChangeAspect="1" noChangeArrowheads="1"/>
          </p:cNvPicPr>
          <p:nvPr/>
        </p:nvPicPr>
        <p:blipFill>
          <a:blip r:embed="rId4" cstate="print"/>
          <a:srcRect/>
          <a:stretch>
            <a:fillRect/>
          </a:stretch>
        </p:blipFill>
        <p:spPr bwMode="auto">
          <a:xfrm>
            <a:off x="4746625" y="4281488"/>
            <a:ext cx="4397375" cy="2576512"/>
          </a:xfrm>
          <a:prstGeom prst="rect">
            <a:avLst/>
          </a:prstGeom>
          <a:noFill/>
          <a:ln w="9525">
            <a:noFill/>
            <a:miter lim="800000"/>
            <a:headEnd/>
            <a:tailEnd/>
          </a:ln>
        </p:spPr>
      </p:pic>
      <p:pic>
        <p:nvPicPr>
          <p:cNvPr id="6150" name="Picture 8"/>
          <p:cNvPicPr>
            <a:picLocks noChangeAspect="1" noChangeArrowheads="1"/>
          </p:cNvPicPr>
          <p:nvPr/>
        </p:nvPicPr>
        <p:blipFill>
          <a:blip r:embed="rId5" cstate="print"/>
          <a:srcRect/>
          <a:stretch>
            <a:fillRect/>
          </a:stretch>
        </p:blipFill>
        <p:spPr bwMode="auto">
          <a:xfrm>
            <a:off x="0" y="4295775"/>
            <a:ext cx="4513263" cy="2562225"/>
          </a:xfrm>
          <a:prstGeom prst="rect">
            <a:avLst/>
          </a:prstGeom>
          <a:noFill/>
          <a:ln w="9525">
            <a:noFill/>
            <a:miter lim="800000"/>
            <a:headEnd/>
            <a:tailEnd/>
          </a:ln>
        </p:spPr>
      </p:pic>
      <p:sp>
        <p:nvSpPr>
          <p:cNvPr id="8" name="Rectangle 3"/>
          <p:cNvSpPr txBox="1">
            <a:spLocks noChangeArrowheads="1"/>
          </p:cNvSpPr>
          <p:nvPr/>
        </p:nvSpPr>
        <p:spPr bwMode="auto">
          <a:xfrm>
            <a:off x="857224" y="3143248"/>
            <a:ext cx="7858125" cy="714377"/>
          </a:xfrm>
          <a:prstGeom prst="rect">
            <a:avLst/>
          </a:prstGeom>
          <a:noFill/>
          <a:ln w="9525">
            <a:noFill/>
            <a:miter lim="800000"/>
            <a:headEnd/>
            <a:tailEnd/>
          </a:ln>
        </p:spPr>
        <p:txBody>
          <a:bodyPr/>
          <a:lstStyle/>
          <a:p>
            <a:pPr algn="ctr" eaLnBrk="1" hangingPunct="1"/>
            <a:r>
              <a:rPr lang="en-CA" sz="2800" b="1" dirty="0" smtClean="0">
                <a:solidFill>
                  <a:srgbClr val="0070C0"/>
                </a:solidFill>
                <a:latin typeface="+mn-lt"/>
                <a:cs typeface="Times New Roman" pitchFamily="18" charset="0"/>
              </a:rPr>
              <a:t>IPOs in SHIPPING</a:t>
            </a:r>
            <a:endParaRPr lang="en-US" sz="2800" kern="0" dirty="0">
              <a:solidFill>
                <a:schemeClr val="hlink"/>
              </a:solidFill>
              <a:latin typeface="+mn-lt"/>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673696"/>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50</a:t>
            </a:fld>
            <a:endParaRPr lang="en-US"/>
          </a:p>
        </p:txBody>
      </p:sp>
      <p:sp>
        <p:nvSpPr>
          <p:cNvPr id="4" name="Rectangle 1"/>
          <p:cNvSpPr>
            <a:spLocks noChangeArrowheads="1"/>
          </p:cNvSpPr>
          <p:nvPr/>
        </p:nvSpPr>
        <p:spPr bwMode="auto">
          <a:xfrm>
            <a:off x="785786" y="2579752"/>
            <a:ext cx="8072494"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buFont typeface="Wingdings"/>
              <a:buChar char="è"/>
            </a:pPr>
            <a:r>
              <a:rPr lang="en-GB" sz="1600" b="1" dirty="0" smtClean="0">
                <a:solidFill>
                  <a:schemeClr val="tx2"/>
                </a:solidFill>
                <a:latin typeface="+mj-lt"/>
                <a:ea typeface="+mj-ea"/>
                <a:cs typeface="+mj-cs"/>
                <a:sym typeface="Wingdings" pitchFamily="2" charset="2"/>
              </a:rPr>
              <a:t>Private Equity Funding</a:t>
            </a:r>
          </a:p>
          <a:p>
            <a:pPr lvl="0" algn="just"/>
            <a:endParaRPr lang="en-GB" sz="1100" b="1" dirty="0" smtClean="0">
              <a:solidFill>
                <a:schemeClr val="tx2"/>
              </a:solidFill>
              <a:latin typeface="+mj-lt"/>
              <a:ea typeface="+mj-ea"/>
              <a:cs typeface="+mj-cs"/>
              <a:sym typeface="Wingdings" pitchFamily="2" charset="2"/>
            </a:endParaRPr>
          </a:p>
          <a:p>
            <a:pPr lvl="0" algn="just"/>
            <a:endParaRPr lang="en-GB" sz="800" b="1" dirty="0" smtClean="0">
              <a:solidFill>
                <a:srgbClr val="0070C0"/>
              </a:solidFill>
              <a:latin typeface="+mn-lt"/>
              <a:ea typeface="Times New Roman" pitchFamily="18" charset="0"/>
              <a:cs typeface="Times New Roman" pitchFamily="18" charset="0"/>
            </a:endParaRPr>
          </a:p>
          <a:p>
            <a:pPr algn="just"/>
            <a:r>
              <a:rPr lang="en-GB" sz="1600" dirty="0" smtClean="0">
                <a:latin typeface="+mn-lt"/>
              </a:rPr>
              <a:t>private equity funding activity has been recently seen in shipping finance</a:t>
            </a:r>
          </a:p>
          <a:p>
            <a:pPr algn="just"/>
            <a:endParaRPr lang="en-GB" sz="1600" dirty="0" smtClean="0">
              <a:latin typeface="+mn-lt"/>
            </a:endParaRPr>
          </a:p>
          <a:p>
            <a:pPr algn="just"/>
            <a:r>
              <a:rPr lang="en-GB" sz="1600" dirty="0" smtClean="0">
                <a:latin typeface="+mn-lt"/>
              </a:rPr>
              <a:t>private equity funding is equity capital that is not quoted on a public exchange </a:t>
            </a:r>
          </a:p>
          <a:p>
            <a:pPr algn="just"/>
            <a:r>
              <a:rPr lang="en-GB" sz="1600" dirty="0" smtClean="0">
                <a:latin typeface="+mn-lt"/>
              </a:rPr>
              <a:t>can be considered to have a complementary, yet independent, financing function to equity markets</a:t>
            </a:r>
          </a:p>
          <a:p>
            <a:pPr algn="just"/>
            <a:endParaRPr lang="en-GB" sz="1600" dirty="0" smtClean="0">
              <a:latin typeface="+mn-lt"/>
            </a:endParaRPr>
          </a:p>
          <a:p>
            <a:pPr algn="just"/>
            <a:r>
              <a:rPr lang="en-GB" sz="1600" dirty="0" smtClean="0">
                <a:latin typeface="+mn-lt"/>
              </a:rPr>
              <a:t>private equity consists of funding by private investors &amp; funds that make investments directly into private companies or conduct </a:t>
            </a:r>
            <a:r>
              <a:rPr lang="en-GB" sz="1600" i="1" dirty="0" smtClean="0">
                <a:latin typeface="+mn-lt"/>
              </a:rPr>
              <a:t>buyouts</a:t>
            </a:r>
            <a:r>
              <a:rPr lang="en-GB" sz="1600" dirty="0" smtClean="0">
                <a:latin typeface="+mn-lt"/>
              </a:rPr>
              <a:t> of public companies that result in a delisting of public equity.</a:t>
            </a:r>
            <a:endParaRPr lang="el-GR" sz="1600" dirty="0" smtClean="0">
              <a:latin typeface="+mn-lt"/>
            </a:endParaRPr>
          </a:p>
          <a:p>
            <a:pPr algn="just"/>
            <a:r>
              <a:rPr lang="en-GB" sz="1600" dirty="0" smtClean="0">
                <a:latin typeface="+mn-lt"/>
              </a:rPr>
              <a:t> </a:t>
            </a:r>
            <a:endParaRPr lang="el-GR" sz="1600" dirty="0" smtClean="0">
              <a:latin typeface="+mn-lt"/>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673696"/>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51</a:t>
            </a:fld>
            <a:endParaRPr lang="en-US"/>
          </a:p>
        </p:txBody>
      </p:sp>
      <p:sp>
        <p:nvSpPr>
          <p:cNvPr id="4" name="Rectangle 1"/>
          <p:cNvSpPr>
            <a:spLocks noChangeArrowheads="1"/>
          </p:cNvSpPr>
          <p:nvPr/>
        </p:nvSpPr>
        <p:spPr bwMode="auto">
          <a:xfrm>
            <a:off x="785786" y="2579752"/>
            <a:ext cx="8072494"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buFont typeface="Wingdings"/>
              <a:buChar char="è"/>
            </a:pPr>
            <a:r>
              <a:rPr lang="en-GB" sz="1600" b="1" dirty="0" smtClean="0">
                <a:solidFill>
                  <a:schemeClr val="tx2"/>
                </a:solidFill>
                <a:latin typeface="+mj-lt"/>
                <a:ea typeface="+mj-ea"/>
                <a:cs typeface="+mj-cs"/>
                <a:sym typeface="Wingdings" pitchFamily="2" charset="2"/>
              </a:rPr>
              <a:t>Private Equity Funding</a:t>
            </a:r>
          </a:p>
          <a:p>
            <a:pPr lvl="0" algn="just"/>
            <a:endParaRPr lang="en-GB" sz="1100" b="1" dirty="0" smtClean="0">
              <a:solidFill>
                <a:schemeClr val="tx2"/>
              </a:solidFill>
              <a:latin typeface="+mj-lt"/>
              <a:ea typeface="+mj-ea"/>
              <a:cs typeface="+mj-cs"/>
              <a:sym typeface="Wingdings" pitchFamily="2" charset="2"/>
            </a:endParaRPr>
          </a:p>
          <a:p>
            <a:pPr lvl="0" algn="just"/>
            <a:endParaRPr lang="en-GB" sz="800" b="1" dirty="0" smtClean="0">
              <a:solidFill>
                <a:srgbClr val="0070C0"/>
              </a:solidFill>
              <a:latin typeface="+mn-lt"/>
              <a:ea typeface="Times New Roman" pitchFamily="18" charset="0"/>
              <a:cs typeface="Times New Roman" pitchFamily="18" charset="0"/>
            </a:endParaRPr>
          </a:p>
          <a:p>
            <a:pPr algn="just"/>
            <a:r>
              <a:rPr lang="en-GB" sz="1600" dirty="0" smtClean="0">
                <a:latin typeface="+mn-lt"/>
              </a:rPr>
              <a:t>capital for private equity is raised from retail &amp; institutional investors &amp; can be used to fund new technologies, expand working capital within an owned company, make acquisitions or strengthen the balance sheet</a:t>
            </a:r>
          </a:p>
          <a:p>
            <a:pPr algn="just"/>
            <a:endParaRPr lang="en-GB" sz="1600" dirty="0" smtClean="0">
              <a:latin typeface="+mn-lt"/>
            </a:endParaRPr>
          </a:p>
          <a:p>
            <a:pPr algn="just"/>
            <a:r>
              <a:rPr lang="en-GB" sz="1600" dirty="0" smtClean="0">
                <a:latin typeface="+mn-lt"/>
              </a:rPr>
              <a:t>majority of private equity consists of institutional investors &amp; accredited investors who can commit large sums of funding for long periods of time</a:t>
            </a:r>
          </a:p>
          <a:p>
            <a:pPr algn="just"/>
            <a:endParaRPr lang="en-GB" sz="1600" dirty="0" smtClean="0">
              <a:latin typeface="+mn-lt"/>
            </a:endParaRPr>
          </a:p>
          <a:p>
            <a:pPr algn="just"/>
            <a:r>
              <a:rPr lang="en-GB" sz="1600" dirty="0" smtClean="0">
                <a:latin typeface="+mn-lt"/>
              </a:rPr>
              <a:t>private equity investments often demand long holding periods to allow for a turnaround of a distressed company or a liquidity event such as an IPO or sale to a public company</a:t>
            </a:r>
            <a:endParaRPr lang="el-GR" sz="1600" dirty="0" smtClean="0">
              <a:latin typeface="+mn-lt"/>
            </a:endParaRPr>
          </a:p>
          <a:p>
            <a:pPr algn="just"/>
            <a:r>
              <a:rPr lang="en-GB" sz="1600" dirty="0" smtClean="0">
                <a:latin typeface="+mn-lt"/>
              </a:rPr>
              <a:t> </a:t>
            </a:r>
            <a:endParaRPr lang="el-GR" sz="1600" dirty="0" smtClean="0">
              <a:latin typeface="+mn-lt"/>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673696"/>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52</a:t>
            </a:fld>
            <a:endParaRPr lang="en-US"/>
          </a:p>
        </p:txBody>
      </p:sp>
      <p:sp>
        <p:nvSpPr>
          <p:cNvPr id="4" name="Rectangle 1"/>
          <p:cNvSpPr>
            <a:spLocks noChangeArrowheads="1"/>
          </p:cNvSpPr>
          <p:nvPr/>
        </p:nvSpPr>
        <p:spPr bwMode="auto">
          <a:xfrm>
            <a:off x="785786" y="2710710"/>
            <a:ext cx="807249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GB" sz="1600" b="1" dirty="0" smtClean="0">
                <a:solidFill>
                  <a:schemeClr val="tx2"/>
                </a:solidFill>
                <a:latin typeface="+mj-lt"/>
                <a:ea typeface="+mj-ea"/>
                <a:cs typeface="+mj-cs"/>
                <a:sym typeface="Wingdings" pitchFamily="2" charset="2"/>
              </a:rPr>
              <a:t> Private Equity Funding</a:t>
            </a:r>
            <a:endParaRPr lang="en-GB" sz="800" b="1" dirty="0" smtClean="0">
              <a:solidFill>
                <a:schemeClr val="tx2"/>
              </a:solidFill>
              <a:latin typeface="+mj-lt"/>
              <a:ea typeface="+mj-ea"/>
              <a:cs typeface="+mj-cs"/>
              <a:sym typeface="Wingdings" pitchFamily="2" charset="2"/>
            </a:endParaRPr>
          </a:p>
          <a:p>
            <a:pPr lvl="0" algn="just"/>
            <a:endParaRPr lang="en-GB" sz="800" b="1" dirty="0" smtClean="0">
              <a:solidFill>
                <a:srgbClr val="0070C0"/>
              </a:solidFill>
              <a:latin typeface="+mn-lt"/>
              <a:ea typeface="Times New Roman" pitchFamily="18" charset="0"/>
              <a:cs typeface="Times New Roman" pitchFamily="18" charset="0"/>
            </a:endParaRPr>
          </a:p>
          <a:p>
            <a:pPr algn="just"/>
            <a:r>
              <a:rPr lang="en-GB" sz="800" dirty="0" smtClean="0">
                <a:latin typeface="+mn-lt"/>
              </a:rPr>
              <a:t> </a:t>
            </a:r>
            <a:endParaRPr lang="el-GR" sz="800" dirty="0" smtClean="0">
              <a:latin typeface="+mn-lt"/>
            </a:endParaRPr>
          </a:p>
          <a:p>
            <a:pPr algn="just"/>
            <a:r>
              <a:rPr lang="en-GB" sz="1600" dirty="0" smtClean="0">
                <a:latin typeface="+mn-lt"/>
              </a:rPr>
              <a:t>the size of the private equity market has grown steadily since the 1970s</a:t>
            </a:r>
          </a:p>
          <a:p>
            <a:pPr algn="just"/>
            <a:endParaRPr lang="en-GB" sz="1600" dirty="0" smtClean="0">
              <a:latin typeface="+mn-lt"/>
            </a:endParaRPr>
          </a:p>
          <a:p>
            <a:pPr algn="just"/>
            <a:r>
              <a:rPr lang="en-GB" sz="1600" dirty="0" smtClean="0">
                <a:latin typeface="+mn-lt"/>
              </a:rPr>
              <a:t>private equity firms will sometimes pool funds together to take very large public companies private</a:t>
            </a:r>
          </a:p>
          <a:p>
            <a:pPr algn="just"/>
            <a:endParaRPr lang="en-GB" sz="1600" dirty="0" smtClean="0">
              <a:latin typeface="+mn-lt"/>
            </a:endParaRPr>
          </a:p>
          <a:p>
            <a:pPr algn="just"/>
            <a:r>
              <a:rPr lang="en-GB" sz="1600" dirty="0" smtClean="0">
                <a:latin typeface="+mn-lt"/>
              </a:rPr>
              <a:t>many private equity firms conduct what are known as </a:t>
            </a:r>
            <a:r>
              <a:rPr lang="en-GB" sz="1600" i="1" dirty="0" smtClean="0">
                <a:latin typeface="+mn-lt"/>
              </a:rPr>
              <a:t>leveraged buyouts (LBOs), </a:t>
            </a:r>
            <a:r>
              <a:rPr lang="en-GB" sz="1600" dirty="0" smtClean="0">
                <a:latin typeface="+mn-lt"/>
              </a:rPr>
              <a:t>where large amounts of debt are issued to fund a large purchase</a:t>
            </a:r>
          </a:p>
          <a:p>
            <a:pPr algn="just"/>
            <a:endParaRPr lang="en-GB" sz="1600" dirty="0" smtClean="0">
              <a:latin typeface="+mn-lt"/>
            </a:endParaRPr>
          </a:p>
          <a:p>
            <a:pPr algn="just"/>
            <a:r>
              <a:rPr lang="en-GB" sz="1600" dirty="0" smtClean="0">
                <a:latin typeface="+mn-lt"/>
              </a:rPr>
              <a:t>private equity firms will then try to improve the financial results and prospects of the company in the hope of reselling the company to another firm or cashing out via an IPO</a:t>
            </a:r>
            <a:endParaRPr lang="el-GR" sz="1600" dirty="0" smtClean="0">
              <a:latin typeface="+mn-lt"/>
            </a:endParaRPr>
          </a:p>
          <a:p>
            <a:pPr algn="just"/>
            <a:r>
              <a:rPr lang="en-GB" sz="800" dirty="0" smtClean="0">
                <a:latin typeface="+mn-lt"/>
              </a:rPr>
              <a:t> </a:t>
            </a:r>
            <a:endParaRPr lang="el-GR" sz="800" dirty="0" smtClean="0">
              <a:latin typeface="+mn-lt"/>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673696"/>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53</a:t>
            </a:fld>
            <a:endParaRPr lang="en-US"/>
          </a:p>
        </p:txBody>
      </p:sp>
      <p:sp>
        <p:nvSpPr>
          <p:cNvPr id="4" name="Rectangle 1"/>
          <p:cNvSpPr>
            <a:spLocks noChangeArrowheads="1"/>
          </p:cNvSpPr>
          <p:nvPr/>
        </p:nvSpPr>
        <p:spPr bwMode="auto">
          <a:xfrm>
            <a:off x="785786" y="2033603"/>
            <a:ext cx="807249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GB" sz="1600" b="1" dirty="0" smtClean="0">
                <a:solidFill>
                  <a:schemeClr val="tx2"/>
                </a:solidFill>
                <a:latin typeface="+mj-lt"/>
                <a:ea typeface="+mj-ea"/>
                <a:cs typeface="+mj-cs"/>
                <a:sym typeface="Wingdings" pitchFamily="2" charset="2"/>
              </a:rPr>
              <a:t> Private Equity Funding</a:t>
            </a:r>
            <a:endParaRPr lang="en-GB" sz="800" b="1" dirty="0" smtClean="0">
              <a:solidFill>
                <a:schemeClr val="tx2"/>
              </a:solidFill>
              <a:latin typeface="+mj-lt"/>
              <a:ea typeface="+mj-ea"/>
              <a:cs typeface="+mj-cs"/>
              <a:sym typeface="Wingdings" pitchFamily="2" charset="2"/>
            </a:endParaRPr>
          </a:p>
          <a:p>
            <a:pPr lvl="0" algn="just"/>
            <a:endParaRPr lang="en-GB" sz="800" b="1" dirty="0" smtClean="0">
              <a:solidFill>
                <a:srgbClr val="0070C0"/>
              </a:solidFill>
              <a:latin typeface="+mn-lt"/>
              <a:ea typeface="Times New Roman" pitchFamily="18" charset="0"/>
              <a:cs typeface="Times New Roman" pitchFamily="18" charset="0"/>
            </a:endParaRPr>
          </a:p>
          <a:p>
            <a:pPr algn="just"/>
            <a:r>
              <a:rPr lang="en-GB" sz="800" dirty="0" smtClean="0">
                <a:latin typeface="+mn-lt"/>
              </a:rPr>
              <a:t> </a:t>
            </a:r>
            <a:endParaRPr lang="el-GR" sz="800" dirty="0" smtClean="0">
              <a:latin typeface="+mn-lt"/>
            </a:endParaRPr>
          </a:p>
          <a:p>
            <a:pPr algn="just"/>
            <a:r>
              <a:rPr lang="en-GB" sz="1600" dirty="0" smtClean="0">
                <a:latin typeface="+mn-lt"/>
              </a:rPr>
              <a:t>following the earlier shipping IPO cycle &amp; its subsequent slowdown, private equity firms are seen to exhibit growing interest in shipping companies, as they are searching for new industries to invest and are backed by strong capital liquidity</a:t>
            </a:r>
          </a:p>
          <a:p>
            <a:pPr algn="just"/>
            <a:endParaRPr lang="en-GB" sz="1600" dirty="0" smtClean="0">
              <a:latin typeface="+mn-lt"/>
            </a:endParaRPr>
          </a:p>
          <a:p>
            <a:pPr algn="just"/>
            <a:r>
              <a:rPr lang="en-GB" sz="1600" dirty="0" smtClean="0">
                <a:latin typeface="+mn-lt"/>
              </a:rPr>
              <a:t>in contrast to other sectors, the penetration of private equity funding in shipping remains at modest levels in the US, although it is anticipated to have potential for further increase</a:t>
            </a:r>
          </a:p>
          <a:p>
            <a:pPr algn="just"/>
            <a:endParaRPr lang="en-GB" sz="1600" dirty="0" smtClean="0">
              <a:latin typeface="+mn-lt"/>
            </a:endParaRPr>
          </a:p>
          <a:p>
            <a:pPr algn="just"/>
            <a:r>
              <a:rPr lang="en-GB" sz="1600" dirty="0" smtClean="0">
                <a:latin typeface="+mn-lt"/>
              </a:rPr>
              <a:t>since shipping business is an international activity, private equity firms seek to have a regionally dispersed presence worldwide</a:t>
            </a:r>
          </a:p>
          <a:p>
            <a:pPr algn="just"/>
            <a:endParaRPr lang="en-GB" sz="1600" dirty="0" smtClean="0">
              <a:latin typeface="+mn-lt"/>
            </a:endParaRPr>
          </a:p>
          <a:p>
            <a:pPr algn="just"/>
            <a:r>
              <a:rPr lang="en-GB" sz="1600" dirty="0" smtClean="0">
                <a:latin typeface="+mn-lt"/>
              </a:rPr>
              <a:t>private equity firms offer advisory and arranger services in diversified and innovative shipping finance structures, including US finance, UK tax leases and KG finance</a:t>
            </a:r>
          </a:p>
          <a:p>
            <a:pPr algn="just"/>
            <a:endParaRPr lang="en-GB" sz="1600" dirty="0" smtClean="0">
              <a:latin typeface="+mn-lt"/>
            </a:endParaRPr>
          </a:p>
          <a:p>
            <a:pPr algn="just"/>
            <a:r>
              <a:rPr lang="en-GB" sz="1600" dirty="0" smtClean="0">
                <a:latin typeface="+mn-lt"/>
              </a:rPr>
              <a:t>a core objective for private equity firms remains their support to shipping companies enhance their corporate value</a:t>
            </a:r>
            <a:endParaRPr kumimoji="0" lang="en-GB" sz="1600" b="0" i="0" u="none" strike="noStrike" cap="none" normalizeH="0" baseline="0" dirty="0" smtClean="0">
              <a:ln>
                <a:noFill/>
              </a:ln>
              <a:solidFill>
                <a:schemeClr val="tx1"/>
              </a:solidFill>
              <a:effectLst/>
              <a:latin typeface="+mn-lt"/>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673696"/>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54</a:t>
            </a:fld>
            <a:endParaRPr lang="en-US"/>
          </a:p>
        </p:txBody>
      </p:sp>
      <p:sp>
        <p:nvSpPr>
          <p:cNvPr id="4" name="Rectangle 1"/>
          <p:cNvSpPr>
            <a:spLocks noChangeArrowheads="1"/>
          </p:cNvSpPr>
          <p:nvPr/>
        </p:nvSpPr>
        <p:spPr bwMode="auto">
          <a:xfrm>
            <a:off x="755576" y="2473589"/>
            <a:ext cx="7929618" cy="318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GB" sz="1600" b="1" dirty="0" smtClean="0">
                <a:solidFill>
                  <a:schemeClr val="tx2"/>
                </a:solidFill>
                <a:latin typeface="+mj-lt"/>
                <a:ea typeface="+mj-ea"/>
                <a:cs typeface="+mj-cs"/>
                <a:sym typeface="Wingdings" pitchFamily="2" charset="2"/>
              </a:rPr>
              <a:t> Mezzanine Finance</a:t>
            </a:r>
          </a:p>
          <a:p>
            <a:pPr lvl="0" algn="just" eaLnBrk="0" hangingPunct="0"/>
            <a:endParaRPr lang="en-GB" sz="1200" b="1" dirty="0" smtClean="0">
              <a:solidFill>
                <a:srgbClr val="0070C0"/>
              </a:solidFill>
              <a:latin typeface="+mn-lt"/>
              <a:ea typeface="Times New Roman" pitchFamily="18" charset="0"/>
              <a:cs typeface="Times New Roman" pitchFamily="18" charset="0"/>
            </a:endParaRPr>
          </a:p>
          <a:p>
            <a:r>
              <a:rPr lang="en-GB" sz="1600" dirty="0" smtClean="0">
                <a:latin typeface="+mn-lt"/>
              </a:rPr>
              <a:t>mezzanine finance is a </a:t>
            </a:r>
            <a:r>
              <a:rPr lang="en-GB" sz="1600" i="1" dirty="0" smtClean="0">
                <a:latin typeface="+mn-lt"/>
              </a:rPr>
              <a:t>hybrid</a:t>
            </a:r>
            <a:r>
              <a:rPr lang="en-GB" sz="1600" dirty="0" smtClean="0">
                <a:latin typeface="+mn-lt"/>
              </a:rPr>
              <a:t> of debt &amp; equity financing that is typically used to finance the expansion of existing companies and has been employed in shipping business as an alternative financing vehicle </a:t>
            </a:r>
          </a:p>
          <a:p>
            <a:endParaRPr lang="en-GB" sz="1600" dirty="0" smtClean="0">
              <a:latin typeface="+mn-lt"/>
            </a:endParaRPr>
          </a:p>
          <a:p>
            <a:r>
              <a:rPr lang="en-GB" sz="1600" dirty="0" smtClean="0">
                <a:latin typeface="+mn-lt"/>
              </a:rPr>
              <a:t>mezzanine financing is basically debt capital that gives the lender the rights to convert to an ownership or equity interest in the company if the loan is not paid back in time and in full</a:t>
            </a:r>
          </a:p>
          <a:p>
            <a:endParaRPr lang="en-GB" sz="1600" dirty="0" smtClean="0">
              <a:latin typeface="+mn-lt"/>
            </a:endParaRPr>
          </a:p>
          <a:p>
            <a:r>
              <a:rPr lang="en-GB" sz="1600" dirty="0" smtClean="0">
                <a:latin typeface="+mn-lt"/>
              </a:rPr>
              <a:t>it is generally subordinated to debt provided by senior lenders such as banks &amp; venture capital firms</a:t>
            </a:r>
            <a:endParaRPr lang="el-GR" sz="1600" dirty="0" smtClean="0">
              <a:latin typeface="+mn-lt"/>
            </a:endParaRPr>
          </a:p>
          <a:p>
            <a:r>
              <a:rPr lang="en-GB" sz="1300" dirty="0" smtClean="0">
                <a:latin typeface="+mn-lt"/>
              </a:rPr>
              <a:t> </a:t>
            </a:r>
            <a:endParaRPr lang="el-GR" sz="1300" dirty="0" smtClean="0">
              <a:latin typeface="+mn-lt"/>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673696"/>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55</a:t>
            </a:fld>
            <a:endParaRPr lang="en-US"/>
          </a:p>
        </p:txBody>
      </p:sp>
      <p:sp>
        <p:nvSpPr>
          <p:cNvPr id="4" name="Rectangle 1"/>
          <p:cNvSpPr>
            <a:spLocks noChangeArrowheads="1"/>
          </p:cNvSpPr>
          <p:nvPr/>
        </p:nvSpPr>
        <p:spPr bwMode="auto">
          <a:xfrm>
            <a:off x="785786" y="2334081"/>
            <a:ext cx="792961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buFont typeface="Wingdings"/>
              <a:buChar char="è"/>
            </a:pPr>
            <a:r>
              <a:rPr lang="en-GB" sz="1600" b="1" dirty="0" smtClean="0">
                <a:solidFill>
                  <a:schemeClr val="tx2"/>
                </a:solidFill>
                <a:latin typeface="+mj-lt"/>
                <a:ea typeface="+mj-ea"/>
                <a:cs typeface="+mj-cs"/>
                <a:sym typeface="Wingdings" pitchFamily="2" charset="2"/>
              </a:rPr>
              <a:t>Mezzanine Finance</a:t>
            </a:r>
          </a:p>
          <a:p>
            <a:pPr lvl="0" algn="just"/>
            <a:endParaRPr lang="en-GB" sz="1600" b="1" dirty="0" smtClean="0">
              <a:solidFill>
                <a:schemeClr val="tx2"/>
              </a:solidFill>
              <a:latin typeface="+mj-lt"/>
              <a:ea typeface="+mj-ea"/>
              <a:cs typeface="+mj-cs"/>
              <a:sym typeface="Wingdings" pitchFamily="2" charset="2"/>
            </a:endParaRPr>
          </a:p>
          <a:p>
            <a:r>
              <a:rPr lang="en-GB" sz="1600" dirty="0" smtClean="0">
                <a:latin typeface="+mn-lt"/>
              </a:rPr>
              <a:t>since mezzanine financing is usually provided to the borrower in short time with limited due diligence on the part of the lender and limited or no collateral on the part of the borrower, this type of financing is aggressively priced with the lender targeting a return at an estimated range of 20-30%</a:t>
            </a:r>
            <a:endParaRPr lang="el-GR" sz="1600" dirty="0" smtClean="0">
              <a:latin typeface="+mn-lt"/>
            </a:endParaRPr>
          </a:p>
          <a:p>
            <a:r>
              <a:rPr lang="en-GB" sz="1600" dirty="0" smtClean="0">
                <a:latin typeface="+mn-lt"/>
              </a:rPr>
              <a:t> </a:t>
            </a:r>
            <a:endParaRPr lang="el-GR" sz="1600" dirty="0" smtClean="0">
              <a:latin typeface="+mn-lt"/>
            </a:endParaRPr>
          </a:p>
          <a:p>
            <a:r>
              <a:rPr lang="en-GB" sz="1600" dirty="0" smtClean="0">
                <a:latin typeface="+mn-lt"/>
              </a:rPr>
              <a:t>mezzanine financing is advantageous because it is treated like equity on a company's balance sheet and may make it easier to obtain standard bank financing</a:t>
            </a:r>
          </a:p>
          <a:p>
            <a:endParaRPr lang="en-GB" sz="1600" dirty="0" smtClean="0">
              <a:latin typeface="+mn-lt"/>
            </a:endParaRPr>
          </a:p>
          <a:p>
            <a:r>
              <a:rPr lang="en-GB" sz="1600" dirty="0" smtClean="0">
                <a:latin typeface="+mn-lt"/>
              </a:rPr>
              <a:t>to attract mezzanine financing, a company usually must demonstrate a track record in the industry with an established reputation and product, a history of profitability and a viable expansion plan for the business (e.g. expansions, acquisitions, IPO)</a:t>
            </a:r>
            <a:endParaRPr lang="en-GB" sz="1600" dirty="0" smtClean="0">
              <a:latin typeface="Arial" pitchFamily="34" charset="0"/>
            </a:endParaRPr>
          </a:p>
          <a:p>
            <a:pPr lvl="0" algn="just" eaLnBrk="0" hangingPunct="0"/>
            <a:endParaRPr lang="en-GB" sz="1200" b="1" dirty="0" smtClean="0">
              <a:solidFill>
                <a:srgbClr val="0070C0"/>
              </a:solidFill>
              <a:latin typeface="+mn-lt"/>
              <a:ea typeface="Times New Roman" pitchFamily="18" charset="0"/>
              <a:cs typeface="Times New Roman" pitchFamily="18"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888010"/>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56</a:t>
            </a:fld>
            <a:endParaRPr lang="en-US"/>
          </a:p>
        </p:txBody>
      </p:sp>
      <p:sp>
        <p:nvSpPr>
          <p:cNvPr id="4" name="Rectangle 1"/>
          <p:cNvSpPr>
            <a:spLocks noChangeArrowheads="1"/>
          </p:cNvSpPr>
          <p:nvPr/>
        </p:nvSpPr>
        <p:spPr bwMode="auto">
          <a:xfrm>
            <a:off x="714348" y="1706239"/>
            <a:ext cx="8143932"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buFont typeface="Wingdings"/>
              <a:buChar char="è"/>
            </a:pPr>
            <a:r>
              <a:rPr lang="en-GB" sz="1600" b="1" dirty="0" smtClean="0">
                <a:solidFill>
                  <a:schemeClr val="tx2"/>
                </a:solidFill>
                <a:latin typeface="+mj-lt"/>
                <a:ea typeface="+mj-ea"/>
                <a:cs typeface="+mj-cs"/>
                <a:sym typeface="Wingdings" pitchFamily="2" charset="2"/>
              </a:rPr>
              <a:t>At-The-Market (ATMs) offerings</a:t>
            </a:r>
          </a:p>
          <a:p>
            <a:pPr lvl="0" algn="just" eaLnBrk="0" hangingPunct="0"/>
            <a:endParaRPr lang="en-GB" sz="1100" b="1" dirty="0" smtClean="0">
              <a:solidFill>
                <a:srgbClr val="0070C0"/>
              </a:solidFill>
              <a:latin typeface="+mn-lt"/>
              <a:cs typeface="Times New Roman" pitchFamily="18" charset="0"/>
            </a:endParaRPr>
          </a:p>
          <a:p>
            <a:pPr lvl="0" algn="just" eaLnBrk="0" hangingPunct="0"/>
            <a:endParaRPr lang="en-GB" sz="1000" b="1" dirty="0" smtClean="0">
              <a:solidFill>
                <a:srgbClr val="0070C0"/>
              </a:solidFill>
              <a:latin typeface="+mn-lt"/>
              <a:cs typeface="Times New Roman" pitchFamily="18" charset="0"/>
            </a:endParaRPr>
          </a:p>
          <a:p>
            <a:r>
              <a:rPr lang="en-US" sz="1600" dirty="0" smtClean="0">
                <a:latin typeface="+mn-lt"/>
              </a:rPr>
              <a:t>At-the-market (ATMs) offering refers to securities offered on a continuous or delayed basis in the future, at a price that is not fixed at the time of registration</a:t>
            </a:r>
          </a:p>
          <a:p>
            <a:endParaRPr lang="en-US" sz="1600" dirty="0" smtClean="0">
              <a:latin typeface="+mn-lt"/>
            </a:endParaRPr>
          </a:p>
          <a:p>
            <a:r>
              <a:rPr lang="en-US" sz="1600" dirty="0" smtClean="0">
                <a:latin typeface="+mn-lt"/>
              </a:rPr>
              <a:t>one of latest techniques in financial engineering to raise capital in bad markets - also known as ‘</a:t>
            </a:r>
            <a:r>
              <a:rPr lang="en-US" sz="1600" i="1" dirty="0" smtClean="0">
                <a:latin typeface="+mn-lt"/>
              </a:rPr>
              <a:t>dribble programmes</a:t>
            </a:r>
            <a:r>
              <a:rPr lang="en-US" sz="1600" dirty="0" smtClean="0">
                <a:latin typeface="+mn-lt"/>
              </a:rPr>
              <a:t>’ or </a:t>
            </a:r>
            <a:r>
              <a:rPr lang="en-US" sz="1600" i="1" dirty="0" smtClean="0">
                <a:latin typeface="+mn-lt"/>
              </a:rPr>
              <a:t>‘controlled equity offerings’ </a:t>
            </a:r>
            <a:r>
              <a:rPr lang="en-US" sz="1600" dirty="0" smtClean="0">
                <a:latin typeface="+mn-lt"/>
              </a:rPr>
              <a:t>and allow the issuer to ‘dribble out’ a share offering, when market or price conditions are more favourable</a:t>
            </a:r>
          </a:p>
          <a:p>
            <a:endParaRPr lang="en-US" sz="1600" dirty="0" smtClean="0">
              <a:latin typeface="+mn-lt"/>
            </a:endParaRPr>
          </a:p>
          <a:p>
            <a:r>
              <a:rPr lang="en-US" sz="1600" dirty="0" smtClean="0">
                <a:latin typeface="+mn-lt"/>
              </a:rPr>
              <a:t>this is in contrast to a conventional secondary offering that takes place all at once - the issuer gains flexibility to set a floor below which will not sell and can seek best prices over time; or, the issuer can stop selling ATM shares</a:t>
            </a:r>
          </a:p>
          <a:p>
            <a:endParaRPr lang="en-US" sz="1600" dirty="0" smtClean="0">
              <a:latin typeface="+mn-lt"/>
            </a:endParaRPr>
          </a:p>
          <a:p>
            <a:r>
              <a:rPr lang="en-US" sz="1600" dirty="0" smtClean="0">
                <a:latin typeface="+mn-lt"/>
              </a:rPr>
              <a:t>apart from banks, other corporations that have found ATM offerings preferable recently include Delta Airlines, Carnival Corporation, UAL Corporation and the Ford Motor Company</a:t>
            </a:r>
          </a:p>
          <a:p>
            <a:endParaRPr lang="en-US" sz="1600" dirty="0" smtClean="0">
              <a:latin typeface="+mn-lt"/>
            </a:endParaRPr>
          </a:p>
          <a:p>
            <a:endParaRPr lang="en-US" sz="1200" dirty="0" smtClean="0">
              <a:latin typeface="+mn-lt"/>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888010"/>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57</a:t>
            </a:fld>
            <a:endParaRPr lang="en-US"/>
          </a:p>
        </p:txBody>
      </p:sp>
      <p:sp>
        <p:nvSpPr>
          <p:cNvPr id="4" name="Rectangle 1"/>
          <p:cNvSpPr>
            <a:spLocks noChangeArrowheads="1"/>
          </p:cNvSpPr>
          <p:nvPr/>
        </p:nvSpPr>
        <p:spPr bwMode="auto">
          <a:xfrm>
            <a:off x="714348" y="2540023"/>
            <a:ext cx="814393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buFont typeface="Wingdings"/>
              <a:buChar char="è"/>
            </a:pPr>
            <a:r>
              <a:rPr lang="en-GB" sz="1600" b="1" dirty="0" smtClean="0">
                <a:solidFill>
                  <a:schemeClr val="tx2"/>
                </a:solidFill>
                <a:latin typeface="+mj-lt"/>
                <a:ea typeface="+mj-ea"/>
                <a:cs typeface="+mj-cs"/>
                <a:sym typeface="Wingdings" pitchFamily="2" charset="2"/>
              </a:rPr>
              <a:t>At-The-Market (ATMs) offerings</a:t>
            </a:r>
          </a:p>
          <a:p>
            <a:pPr lvl="0" algn="just" eaLnBrk="0" hangingPunct="0"/>
            <a:endParaRPr lang="en-GB" sz="800" b="1" dirty="0" smtClean="0">
              <a:solidFill>
                <a:srgbClr val="0070C0"/>
              </a:solidFill>
              <a:latin typeface="+mn-lt"/>
              <a:cs typeface="Times New Roman" pitchFamily="18" charset="0"/>
            </a:endParaRPr>
          </a:p>
          <a:p>
            <a:endParaRPr lang="en-US" sz="800" dirty="0" smtClean="0">
              <a:latin typeface="+mn-lt"/>
            </a:endParaRPr>
          </a:p>
          <a:p>
            <a:r>
              <a:rPr lang="en-US" sz="1600" dirty="0" smtClean="0">
                <a:latin typeface="+mn-lt"/>
              </a:rPr>
              <a:t>ailing publicly listed shipping companies are also seen to employ this technique to raise capital and recapitalize their impaired balance sheets </a:t>
            </a:r>
          </a:p>
          <a:p>
            <a:endParaRPr lang="en-US" sz="1600" dirty="0" smtClean="0">
              <a:latin typeface="+mn-lt"/>
            </a:endParaRPr>
          </a:p>
          <a:p>
            <a:r>
              <a:rPr lang="en-US" sz="1600" dirty="0" smtClean="0">
                <a:latin typeface="+mn-lt"/>
              </a:rPr>
              <a:t>when a shipping company is interested in selling a large trance of shares in unfavorable equity market conditions, it will be extremely difficult to attract investors’ attention</a:t>
            </a:r>
          </a:p>
          <a:p>
            <a:endParaRPr lang="en-US" sz="1600" dirty="0" smtClean="0">
              <a:latin typeface="+mn-lt"/>
            </a:endParaRPr>
          </a:p>
          <a:p>
            <a:pPr algn="just"/>
            <a:r>
              <a:rPr lang="en-US" sz="1600" dirty="0" smtClean="0">
                <a:latin typeface="+mn-lt"/>
              </a:rPr>
              <a:t>under these circumstances, institutional investors would make a placement only in case they can acquire a percentage of shares at a substantially discounted  price</a:t>
            </a:r>
          </a:p>
          <a:p>
            <a:pPr algn="just"/>
            <a:endParaRPr lang="en-US" sz="1600" dirty="0" smtClean="0">
              <a:latin typeface="+mn-lt"/>
            </a:endParaRPr>
          </a:p>
          <a:p>
            <a:pPr algn="just"/>
            <a:r>
              <a:rPr lang="en-US" sz="1600" dirty="0" smtClean="0">
                <a:latin typeface="+mn-lt"/>
              </a:rPr>
              <a:t>however, these offerings, when used to pay down debt and recapitalize, are highly dilutive </a:t>
            </a:r>
          </a:p>
          <a:p>
            <a:pPr algn="just"/>
            <a:endParaRPr lang="en-US" sz="800" dirty="0" smtClean="0">
              <a:latin typeface="+mn-lt"/>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888010"/>
            <a:ext cx="8162925" cy="430887"/>
          </a:xfrm>
        </p:spPr>
        <p:txBody>
          <a:bodyPr/>
          <a:lstStyle/>
          <a:p>
            <a:r>
              <a:rPr lang="en-US" sz="2200" b="1" kern="1200" dirty="0" smtClean="0"/>
              <a:t>Alternative ship finance instruments</a:t>
            </a:r>
          </a:p>
        </p:txBody>
      </p:sp>
      <p:sp>
        <p:nvSpPr>
          <p:cNvPr id="3" name="2 - Θέση αριθμού διαφάνειας"/>
          <p:cNvSpPr>
            <a:spLocks noGrp="1"/>
          </p:cNvSpPr>
          <p:nvPr>
            <p:ph type="sldNum" sz="quarter" idx="12"/>
          </p:nvPr>
        </p:nvSpPr>
        <p:spPr/>
        <p:txBody>
          <a:bodyPr/>
          <a:lstStyle/>
          <a:p>
            <a:pPr>
              <a:defRPr/>
            </a:pPr>
            <a:fld id="{9C09076E-D517-4931-9E03-64B942CC2D32}" type="slidenum">
              <a:rPr lang="en-US" smtClean="0"/>
              <a:pPr>
                <a:defRPr/>
              </a:pPr>
              <a:t>58</a:t>
            </a:fld>
            <a:endParaRPr lang="en-US"/>
          </a:p>
        </p:txBody>
      </p:sp>
      <p:sp>
        <p:nvSpPr>
          <p:cNvPr id="4" name="Rectangle 1"/>
          <p:cNvSpPr>
            <a:spLocks noChangeArrowheads="1"/>
          </p:cNvSpPr>
          <p:nvPr/>
        </p:nvSpPr>
        <p:spPr bwMode="auto">
          <a:xfrm>
            <a:off x="714348" y="1637674"/>
            <a:ext cx="814393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buFont typeface="Wingdings"/>
              <a:buChar char="è"/>
            </a:pPr>
            <a:r>
              <a:rPr lang="en-GB" sz="1600" b="1" dirty="0" smtClean="0">
                <a:solidFill>
                  <a:schemeClr val="tx2"/>
                </a:solidFill>
                <a:latin typeface="+mj-lt"/>
                <a:ea typeface="+mj-ea"/>
                <a:cs typeface="+mj-cs"/>
                <a:sym typeface="Wingdings" pitchFamily="2" charset="2"/>
              </a:rPr>
              <a:t>At-The-Market (ATMs) offerings</a:t>
            </a:r>
          </a:p>
          <a:p>
            <a:pPr algn="just"/>
            <a:r>
              <a:rPr lang="en-US" sz="1600" dirty="0" smtClean="0">
                <a:latin typeface="+mn-lt"/>
              </a:rPr>
              <a:t>the firm’s longer-term prospects and the prospects of the freight markets are important for investors’ allocation decisions - because the trading process is blind, investors do not really know whether they are buying existing shares</a:t>
            </a:r>
          </a:p>
          <a:p>
            <a:r>
              <a:rPr lang="en-US" sz="1600" dirty="0" smtClean="0">
                <a:latin typeface="+mn-lt"/>
              </a:rPr>
              <a:t>or new shares being marketed by an underwriter</a:t>
            </a:r>
          </a:p>
          <a:p>
            <a:endParaRPr lang="en-US" sz="1600" dirty="0" smtClean="0">
              <a:latin typeface="+mn-lt"/>
            </a:endParaRPr>
          </a:p>
          <a:p>
            <a:r>
              <a:rPr lang="en-US" sz="1600" dirty="0" smtClean="0">
                <a:latin typeface="+mn-lt"/>
              </a:rPr>
              <a:t>with no pressure to complete  an issue within a tight time-framework, companies can proceed at their own pace and, ideally, have some control over what price the shares are sold at over weeks or months</a:t>
            </a:r>
          </a:p>
          <a:p>
            <a:endParaRPr lang="en-US" sz="1600" dirty="0" smtClean="0">
              <a:latin typeface="+mn-lt"/>
            </a:endParaRPr>
          </a:p>
          <a:p>
            <a:r>
              <a:rPr lang="en-US" sz="1600" dirty="0" smtClean="0">
                <a:latin typeface="+mn-lt"/>
              </a:rPr>
              <a:t>at a recessionary market phase, many publicly listed companies (especially in the dry bulk sector) are under pressure to pay down debt in conformance to their debt/asset coverage covenants</a:t>
            </a:r>
          </a:p>
          <a:p>
            <a:endParaRPr lang="en-US" sz="1600" dirty="0" smtClean="0">
              <a:latin typeface="+mn-lt"/>
            </a:endParaRPr>
          </a:p>
          <a:p>
            <a:r>
              <a:rPr lang="en-US" sz="1600" dirty="0" smtClean="0">
                <a:latin typeface="+mn-lt"/>
              </a:rPr>
              <a:t>whether an ATM offering targets additional funding to repay debt is an important issue for investors to evaluate</a:t>
            </a:r>
          </a:p>
          <a:p>
            <a:endParaRPr lang="en-US" sz="1600" dirty="0" smtClean="0">
              <a:latin typeface="+mn-lt"/>
            </a:endParaRPr>
          </a:p>
          <a:p>
            <a:r>
              <a:rPr lang="en-US" sz="1600" dirty="0" smtClean="0">
                <a:latin typeface="+mn-lt"/>
              </a:rPr>
              <a:t>according to market experts, increased trading volumes seen at times in a number of listed shipping companies may have been boosted by ATM share offerings rather than primary trading activity</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14356"/>
            <a:ext cx="8162925" cy="547686"/>
          </a:xfrm>
        </p:spPr>
        <p:txBody>
          <a:bodyPr>
            <a:normAutofit/>
          </a:bodyPr>
          <a:lstStyle/>
          <a:p>
            <a:r>
              <a:rPr lang="en-US" sz="2200" b="1" kern="1200" dirty="0" smtClean="0"/>
              <a:t>Shipping </a:t>
            </a:r>
            <a:r>
              <a:rPr lang="en-US" sz="2200" b="1" kern="1200" dirty="0"/>
              <a:t>Markets vs. Equity </a:t>
            </a:r>
            <a:r>
              <a:rPr lang="en-US" sz="2200" b="1" kern="1200" dirty="0" smtClean="0"/>
              <a:t>Markets</a:t>
            </a:r>
            <a:endParaRPr lang="en-US" sz="2200" b="1" kern="1200" dirty="0"/>
          </a:p>
        </p:txBody>
      </p:sp>
      <p:graphicFrame>
        <p:nvGraphicFramePr>
          <p:cNvPr id="61443" name="Object 3"/>
          <p:cNvGraphicFramePr>
            <a:graphicFrameLocks noChangeAspect="1"/>
          </p:cNvGraphicFramePr>
          <p:nvPr/>
        </p:nvGraphicFramePr>
        <p:xfrm>
          <a:off x="785786" y="1714488"/>
          <a:ext cx="7500990" cy="5143512"/>
        </p:xfrm>
        <a:graphic>
          <a:graphicData uri="http://schemas.openxmlformats.org/presentationml/2006/ole">
            <mc:AlternateContent xmlns:mc="http://schemas.openxmlformats.org/markup-compatibility/2006">
              <mc:Choice xmlns:v="urn:schemas-microsoft-com:vml" Requires="v">
                <p:oleObj spid="_x0000_s186371" name="Worksheet" r:id="rId4" imgW="5246412" imgH="3625213" progId="Excel.Sheet.12">
                  <p:embed/>
                </p:oleObj>
              </mc:Choice>
              <mc:Fallback>
                <p:oleObj name="Worksheet" r:id="rId4" imgW="5246412" imgH="3625213"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1714488"/>
                        <a:ext cx="7500990" cy="514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71538" y="1166813"/>
            <a:ext cx="8162925" cy="457200"/>
          </a:xfrm>
        </p:spPr>
        <p:txBody>
          <a:bodyPr/>
          <a:lstStyle/>
          <a:p>
            <a:pPr eaLnBrk="1" hangingPunct="1"/>
            <a:r>
              <a:rPr lang="en-US" sz="2400" b="1" dirty="0" smtClean="0"/>
              <a:t>Background</a:t>
            </a:r>
          </a:p>
        </p:txBody>
      </p:sp>
      <p:sp>
        <p:nvSpPr>
          <p:cNvPr id="8196" name="Rectangle 3"/>
          <p:cNvSpPr>
            <a:spLocks noGrp="1" noChangeArrowheads="1"/>
          </p:cNvSpPr>
          <p:nvPr>
            <p:ph idx="1"/>
          </p:nvPr>
        </p:nvSpPr>
        <p:spPr/>
        <p:txBody>
          <a:bodyPr/>
          <a:lstStyle/>
          <a:p>
            <a:pPr eaLnBrk="1" hangingPunct="1"/>
            <a:r>
              <a:rPr lang="en-US" sz="2200" b="1" dirty="0" smtClean="0">
                <a:solidFill>
                  <a:schemeClr val="tx2"/>
                </a:solidFill>
                <a:cs typeface="Times New Roman" pitchFamily="18" charset="0"/>
              </a:rPr>
              <a:t>Focus on:</a:t>
            </a:r>
            <a:r>
              <a:rPr lang="en-US" sz="2400" dirty="0" smtClean="0">
                <a:cs typeface="Times New Roman" pitchFamily="18" charset="0"/>
              </a:rPr>
              <a:t> </a:t>
            </a:r>
            <a:r>
              <a:rPr lang="en-US" dirty="0" smtClean="0">
                <a:cs typeface="Times New Roman" pitchFamily="18" charset="0"/>
              </a:rPr>
              <a:t> </a:t>
            </a:r>
            <a:endParaRPr lang="en-US" sz="800" dirty="0" smtClean="0">
              <a:cs typeface="Times New Roman" pitchFamily="18" charset="0"/>
            </a:endParaRPr>
          </a:p>
          <a:p>
            <a:pPr eaLnBrk="1" hangingPunct="1">
              <a:buFont typeface="Wingdings" pitchFamily="2" charset="2"/>
              <a:buNone/>
            </a:pPr>
            <a:endParaRPr lang="en-US" sz="800" dirty="0" smtClean="0">
              <a:cs typeface="Times New Roman" pitchFamily="18" charset="0"/>
            </a:endParaRPr>
          </a:p>
          <a:p>
            <a:pPr eaLnBrk="1" hangingPunct="1">
              <a:buFont typeface="Wingdings" pitchFamily="2" charset="2"/>
              <a:buNone/>
            </a:pPr>
            <a:endParaRPr lang="en-US" sz="800" dirty="0" smtClean="0">
              <a:cs typeface="Times New Roman" pitchFamily="18" charset="0"/>
            </a:endParaRPr>
          </a:p>
          <a:p>
            <a:pPr lvl="1" eaLnBrk="1" hangingPunct="1"/>
            <a:r>
              <a:rPr lang="en-US" sz="2000" dirty="0" smtClean="0">
                <a:cs typeface="Times New Roman" pitchFamily="18" charset="0"/>
              </a:rPr>
              <a:t>discussion of various forms of shipping financing</a:t>
            </a:r>
          </a:p>
          <a:p>
            <a:pPr lvl="1" eaLnBrk="1" hangingPunct="1">
              <a:buFont typeface="Wingdings" pitchFamily="2" charset="2"/>
              <a:buNone/>
            </a:pPr>
            <a:r>
              <a:rPr lang="en-US" sz="2200" dirty="0" smtClean="0">
                <a:cs typeface="Times New Roman" pitchFamily="18" charset="0"/>
              </a:rPr>
              <a:t>	</a:t>
            </a:r>
            <a:r>
              <a:rPr lang="en-US" sz="2200" dirty="0" smtClean="0">
                <a:solidFill>
                  <a:srgbClr val="FF0000"/>
                </a:solidFill>
                <a:cs typeface="Times New Roman" pitchFamily="18" charset="0"/>
              </a:rPr>
              <a:t>-</a:t>
            </a:r>
            <a:r>
              <a:rPr lang="en-US" sz="2200" dirty="0" smtClean="0">
                <a:cs typeface="Times New Roman" pitchFamily="18" charset="0"/>
              </a:rPr>
              <a:t> </a:t>
            </a:r>
            <a:r>
              <a:rPr lang="en-US" sz="2200" b="1" dirty="0" smtClean="0">
                <a:solidFill>
                  <a:srgbClr val="FF0000"/>
                </a:solidFill>
                <a:cs typeface="Times New Roman" pitchFamily="18" charset="0"/>
              </a:rPr>
              <a:t>debt (bonds – bank loans)</a:t>
            </a:r>
            <a:endParaRPr lang="en-US" sz="2200" dirty="0" smtClean="0">
              <a:cs typeface="Times New Roman" pitchFamily="18" charset="0"/>
            </a:endParaRPr>
          </a:p>
          <a:p>
            <a:pPr lvl="1" eaLnBrk="1" hangingPunct="1">
              <a:buFont typeface="Wingdings" pitchFamily="2" charset="2"/>
              <a:buNone/>
            </a:pPr>
            <a:r>
              <a:rPr lang="en-US" sz="2200" dirty="0" smtClean="0">
                <a:cs typeface="Times New Roman" pitchFamily="18" charset="0"/>
              </a:rPr>
              <a:t>	</a:t>
            </a:r>
            <a:r>
              <a:rPr lang="en-US" sz="2200" dirty="0" smtClean="0">
                <a:solidFill>
                  <a:srgbClr val="FF0000"/>
                </a:solidFill>
                <a:cs typeface="Times New Roman" pitchFamily="18" charset="0"/>
              </a:rPr>
              <a:t>-</a:t>
            </a:r>
            <a:r>
              <a:rPr lang="en-US" sz="2200" dirty="0" smtClean="0">
                <a:cs typeface="Times New Roman" pitchFamily="18" charset="0"/>
              </a:rPr>
              <a:t> </a:t>
            </a:r>
            <a:r>
              <a:rPr lang="en-US" sz="2200" b="1" dirty="0" smtClean="0">
                <a:solidFill>
                  <a:srgbClr val="FF0000"/>
                </a:solidFill>
                <a:cs typeface="Times New Roman" pitchFamily="18" charset="0"/>
              </a:rPr>
              <a:t>equity capital</a:t>
            </a:r>
          </a:p>
          <a:p>
            <a:pPr lvl="1" eaLnBrk="1" hangingPunct="1">
              <a:buFont typeface="Wingdings" pitchFamily="2" charset="2"/>
              <a:buNone/>
            </a:pPr>
            <a:endParaRPr lang="en-US" sz="1200" b="1" dirty="0" smtClean="0">
              <a:solidFill>
                <a:srgbClr val="FF0000"/>
              </a:solidFill>
              <a:cs typeface="Times New Roman" pitchFamily="18" charset="0"/>
            </a:endParaRPr>
          </a:p>
          <a:p>
            <a:pPr lvl="1" eaLnBrk="1" hangingPunct="1"/>
            <a:r>
              <a:rPr lang="en-US" sz="2000" dirty="0" smtClean="0">
                <a:cs typeface="Times New Roman" pitchFamily="18" charset="0"/>
              </a:rPr>
              <a:t>methods used to </a:t>
            </a:r>
            <a:r>
              <a:rPr lang="en-US" sz="2000" dirty="0" smtClean="0">
                <a:solidFill>
                  <a:srgbClr val="FF0000"/>
                </a:solidFill>
                <a:cs typeface="Times New Roman" pitchFamily="18" charset="0"/>
              </a:rPr>
              <a:t>raise</a:t>
            </a:r>
            <a:r>
              <a:rPr lang="en-US" sz="2000" dirty="0" smtClean="0">
                <a:cs typeface="Times New Roman" pitchFamily="18" charset="0"/>
              </a:rPr>
              <a:t> corporate funding</a:t>
            </a:r>
          </a:p>
          <a:p>
            <a:pPr lvl="1" eaLnBrk="1" hangingPunct="1">
              <a:buFont typeface="Wingdings" pitchFamily="2" charset="2"/>
              <a:buNone/>
            </a:pPr>
            <a:endParaRPr lang="en-US" sz="1200" dirty="0" smtClean="0">
              <a:cs typeface="Times New Roman" pitchFamily="18" charset="0"/>
            </a:endParaRPr>
          </a:p>
          <a:p>
            <a:pPr lvl="1" eaLnBrk="1" hangingPunct="1"/>
            <a:r>
              <a:rPr lang="en-US" sz="2000" dirty="0" smtClean="0">
                <a:cs typeface="Times New Roman" pitchFamily="18" charset="0"/>
              </a:rPr>
              <a:t>valuation of </a:t>
            </a:r>
            <a:r>
              <a:rPr lang="en-US" sz="2000" i="1" dirty="0" smtClean="0">
                <a:cs typeface="Times New Roman" pitchFamily="18" charset="0"/>
              </a:rPr>
              <a:t>most common</a:t>
            </a:r>
            <a:r>
              <a:rPr lang="en-US" sz="2000" dirty="0" smtClean="0">
                <a:cs typeface="Times New Roman" pitchFamily="18" charset="0"/>
              </a:rPr>
              <a:t> types of </a:t>
            </a:r>
            <a:r>
              <a:rPr lang="en-US" sz="2000" dirty="0" smtClean="0">
                <a:solidFill>
                  <a:srgbClr val="FF0000"/>
                </a:solidFill>
                <a:cs typeface="Times New Roman" pitchFamily="18" charset="0"/>
              </a:rPr>
              <a:t>securities</a:t>
            </a:r>
            <a:endParaRPr lang="en-CA" sz="2000" dirty="0" smtClean="0">
              <a:solidFill>
                <a:srgbClr val="FF0000"/>
              </a:solidFill>
              <a:cs typeface="Times New Roman" pitchFamily="18" charset="0"/>
            </a:endParaRPr>
          </a:p>
        </p:txBody>
      </p:sp>
      <p:sp>
        <p:nvSpPr>
          <p:cNvPr id="6" name="Slide Number Placeholder 5"/>
          <p:cNvSpPr>
            <a:spLocks noGrp="1"/>
          </p:cNvSpPr>
          <p:nvPr>
            <p:ph type="sldNum" sz="quarter" idx="12"/>
          </p:nvPr>
        </p:nvSpPr>
        <p:spPr/>
        <p:txBody>
          <a:bodyPr/>
          <a:lstStyle/>
          <a:p>
            <a:pPr>
              <a:defRPr/>
            </a:pPr>
            <a:fld id="{144F2201-C59F-43DB-B00B-D64352C6C4E6}" type="slidenum">
              <a:rPr lang="en-US"/>
              <a:pPr>
                <a:defRPr/>
              </a:pPr>
              <a:t>6</a:t>
            </a:fld>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871538" y="922338"/>
            <a:ext cx="8162925" cy="701675"/>
          </a:xfrm>
        </p:spPr>
        <p:txBody>
          <a:bodyPr/>
          <a:lstStyle/>
          <a:p>
            <a:pPr eaLnBrk="1" hangingPunct="1"/>
            <a:r>
              <a:rPr lang="en-US" sz="2000" b="1" smtClean="0">
                <a:cs typeface="Times New Roman" pitchFamily="18" charset="0"/>
              </a:rPr>
              <a:t>Estimating amount</a:t>
            </a:r>
            <a:br>
              <a:rPr lang="en-US" sz="2000" b="1" smtClean="0">
                <a:cs typeface="Times New Roman" pitchFamily="18" charset="0"/>
              </a:rPr>
            </a:br>
            <a:r>
              <a:rPr lang="en-US" sz="2000" b="1" smtClean="0">
                <a:cs typeface="Times New Roman" pitchFamily="18" charset="0"/>
              </a:rPr>
              <a:t>o</a:t>
            </a:r>
            <a:r>
              <a:rPr lang="en-CA" sz="2000" b="1" smtClean="0">
                <a:cs typeface="Times New Roman" pitchFamily="18" charset="0"/>
              </a:rPr>
              <a:t>f required external funds</a:t>
            </a:r>
            <a:endParaRPr lang="en-US" sz="2000" smtClean="0"/>
          </a:p>
        </p:txBody>
      </p:sp>
      <p:sp>
        <p:nvSpPr>
          <p:cNvPr id="11268" name="Rectangle 3"/>
          <p:cNvSpPr>
            <a:spLocks noGrp="1" noChangeArrowheads="1"/>
          </p:cNvSpPr>
          <p:nvPr>
            <p:ph idx="1"/>
          </p:nvPr>
        </p:nvSpPr>
        <p:spPr>
          <a:xfrm>
            <a:off x="1403350" y="2420938"/>
            <a:ext cx="6408738" cy="3459162"/>
          </a:xfrm>
        </p:spPr>
        <p:txBody>
          <a:bodyPr/>
          <a:lstStyle/>
          <a:p>
            <a:pPr eaLnBrk="1" hangingPunct="1"/>
            <a:r>
              <a:rPr lang="en-US" sz="1800" smtClean="0">
                <a:cs typeface="Times New Roman" pitchFamily="18" charset="0"/>
              </a:rPr>
              <a:t>if </a:t>
            </a:r>
            <a:r>
              <a:rPr lang="en-US" sz="1800" smtClean="0">
                <a:solidFill>
                  <a:schemeClr val="tx2"/>
                </a:solidFill>
                <a:cs typeface="Times New Roman" pitchFamily="18" charset="0"/>
              </a:rPr>
              <a:t>firm’s assets</a:t>
            </a:r>
            <a:r>
              <a:rPr lang="en-US" sz="1800" smtClean="0">
                <a:cs typeface="Times New Roman" pitchFamily="18" charset="0"/>
              </a:rPr>
              <a:t> are expected to…</a:t>
            </a:r>
            <a:r>
              <a:rPr lang="en-US" sz="800" smtClean="0">
                <a:cs typeface="Times New Roman" pitchFamily="18" charset="0"/>
              </a:rPr>
              <a:t/>
            </a:r>
            <a:br>
              <a:rPr lang="en-US" sz="800" smtClean="0">
                <a:cs typeface="Times New Roman" pitchFamily="18" charset="0"/>
              </a:rPr>
            </a:br>
            <a:endParaRPr lang="en-US" sz="800" smtClean="0">
              <a:cs typeface="Times New Roman" pitchFamily="18" charset="0"/>
            </a:endParaRPr>
          </a:p>
          <a:p>
            <a:pPr eaLnBrk="1" hangingPunct="1">
              <a:buFont typeface="Wingdings" pitchFamily="2" charset="2"/>
              <a:buNone/>
            </a:pPr>
            <a:r>
              <a:rPr lang="en-US" sz="2000" b="1" smtClean="0">
                <a:solidFill>
                  <a:srgbClr val="FF0000"/>
                </a:solidFill>
                <a:cs typeface="Times New Roman" pitchFamily="18" charset="0"/>
              </a:rPr>
              <a:t>	</a:t>
            </a:r>
            <a:r>
              <a:rPr lang="en-US" sz="1800" b="1" smtClean="0">
                <a:solidFill>
                  <a:srgbClr val="FF0000"/>
                </a:solidFill>
                <a:cs typeface="Times New Roman" pitchFamily="18" charset="0"/>
              </a:rPr>
              <a:t>grow</a:t>
            </a:r>
            <a:r>
              <a:rPr lang="en-US" sz="1800" smtClean="0">
                <a:solidFill>
                  <a:srgbClr val="FF0000"/>
                </a:solidFill>
                <a:cs typeface="Times New Roman" pitchFamily="18" charset="0"/>
              </a:rPr>
              <a:t> </a:t>
            </a:r>
            <a:r>
              <a:rPr lang="en-US" sz="1800" b="1" smtClean="0">
                <a:solidFill>
                  <a:schemeClr val="tx2"/>
                </a:solidFill>
                <a:cs typeface="Times New Roman" pitchFamily="18" charset="0"/>
              </a:rPr>
              <a:t>more than</a:t>
            </a:r>
            <a:r>
              <a:rPr lang="en-US" sz="1800" smtClean="0">
                <a:cs typeface="Times New Roman" pitchFamily="18" charset="0"/>
              </a:rPr>
              <a:t> </a:t>
            </a:r>
            <a:r>
              <a:rPr lang="en-US" sz="1800" b="1" smtClean="0">
                <a:solidFill>
                  <a:srgbClr val="FF0000"/>
                </a:solidFill>
                <a:cs typeface="Times New Roman" pitchFamily="18" charset="0"/>
              </a:rPr>
              <a:t>&gt;&gt;&gt;</a:t>
            </a:r>
            <a:r>
              <a:rPr lang="en-US" sz="1800" smtClean="0">
                <a:cs typeface="Times New Roman" pitchFamily="18" charset="0"/>
              </a:rPr>
              <a:t>  </a:t>
            </a:r>
            <a:r>
              <a:rPr lang="en-US" sz="1800" b="1" smtClean="0">
                <a:solidFill>
                  <a:srgbClr val="FF0000"/>
                </a:solidFill>
                <a:cs typeface="Times New Roman" pitchFamily="18" charset="0"/>
              </a:rPr>
              <a:t>internally generated funds</a:t>
            </a:r>
            <a:r>
              <a:rPr lang="en-US" sz="2000" b="1" smtClean="0">
                <a:solidFill>
                  <a:srgbClr val="FF0000"/>
                </a:solidFill>
                <a:cs typeface="Times New Roman" pitchFamily="18" charset="0"/>
              </a:rPr>
              <a:t/>
            </a:r>
            <a:br>
              <a:rPr lang="en-US" sz="2000" b="1" smtClean="0">
                <a:solidFill>
                  <a:srgbClr val="FF0000"/>
                </a:solidFill>
                <a:cs typeface="Times New Roman" pitchFamily="18" charset="0"/>
              </a:rPr>
            </a:br>
            <a:r>
              <a:rPr lang="en-US" sz="1800" smtClean="0">
                <a:solidFill>
                  <a:srgbClr val="FF0000"/>
                </a:solidFill>
                <a:cs typeface="Times New Roman" pitchFamily="18" charset="0"/>
                <a:sym typeface="Wingdings" pitchFamily="2" charset="2"/>
              </a:rPr>
              <a:t> </a:t>
            </a:r>
            <a:r>
              <a:rPr lang="en-US" sz="1800" b="1" smtClean="0">
                <a:solidFill>
                  <a:srgbClr val="FF0000"/>
                </a:solidFill>
                <a:cs typeface="Times New Roman" pitchFamily="18" charset="0"/>
                <a:sym typeface="Wingdings" pitchFamily="2" charset="2"/>
              </a:rPr>
              <a:t>e</a:t>
            </a:r>
            <a:r>
              <a:rPr lang="en-US" sz="1800" b="1" smtClean="0">
                <a:solidFill>
                  <a:srgbClr val="FF0000"/>
                </a:solidFill>
                <a:cs typeface="Times New Roman" pitchFamily="18" charset="0"/>
              </a:rPr>
              <a:t>xternal funds</a:t>
            </a:r>
            <a:r>
              <a:rPr lang="en-US" sz="1800" smtClean="0">
                <a:cs typeface="Times New Roman" pitchFamily="18" charset="0"/>
              </a:rPr>
              <a:t> be raised to fill the gap</a:t>
            </a:r>
          </a:p>
          <a:p>
            <a:pPr eaLnBrk="1" hangingPunct="1">
              <a:buFont typeface="Wingdings" pitchFamily="2" charset="2"/>
              <a:buNone/>
            </a:pPr>
            <a:endParaRPr lang="en-US" sz="800" b="1" smtClean="0">
              <a:solidFill>
                <a:schemeClr val="tx2"/>
              </a:solidFill>
              <a:cs typeface="Times New Roman" pitchFamily="18" charset="0"/>
            </a:endParaRPr>
          </a:p>
          <a:p>
            <a:pPr eaLnBrk="1" hangingPunct="1">
              <a:buFont typeface="Wingdings" pitchFamily="2" charset="2"/>
              <a:buNone/>
            </a:pPr>
            <a:endParaRPr lang="en-US" sz="800" b="1" smtClean="0">
              <a:solidFill>
                <a:schemeClr val="tx2"/>
              </a:solidFill>
              <a:cs typeface="Times New Roman" pitchFamily="18" charset="0"/>
            </a:endParaRPr>
          </a:p>
          <a:p>
            <a:pPr eaLnBrk="1" hangingPunct="1">
              <a:buFont typeface="Wingdings" pitchFamily="2" charset="2"/>
              <a:buNone/>
            </a:pPr>
            <a:endParaRPr lang="en-US" sz="800" b="1" smtClean="0">
              <a:solidFill>
                <a:schemeClr val="tx2"/>
              </a:solidFill>
              <a:cs typeface="Times New Roman" pitchFamily="18" charset="0"/>
            </a:endParaRPr>
          </a:p>
          <a:p>
            <a:pPr eaLnBrk="1" hangingPunct="1"/>
            <a:r>
              <a:rPr lang="en-US" sz="1800" smtClean="0">
                <a:cs typeface="Times New Roman" pitchFamily="18" charset="0"/>
              </a:rPr>
              <a:t>most firms raise external funds needed…</a:t>
            </a:r>
            <a:br>
              <a:rPr lang="en-US" sz="1800" smtClean="0">
                <a:cs typeface="Times New Roman" pitchFamily="18" charset="0"/>
              </a:rPr>
            </a:br>
            <a:r>
              <a:rPr lang="en-US" sz="1800" smtClean="0">
                <a:cs typeface="Times New Roman" pitchFamily="18" charset="0"/>
              </a:rPr>
              <a:t>through </a:t>
            </a:r>
            <a:r>
              <a:rPr lang="en-US" sz="1800" smtClean="0">
                <a:solidFill>
                  <a:srgbClr val="FF0000"/>
                </a:solidFill>
                <a:cs typeface="Times New Roman" pitchFamily="18" charset="0"/>
              </a:rPr>
              <a:t>borrowing</a:t>
            </a:r>
            <a:endParaRPr lang="en-CA" sz="2000" b="1" smtClean="0">
              <a:solidFill>
                <a:schemeClr val="tx2"/>
              </a:solidFill>
              <a:cs typeface="Times New Roman" pitchFamily="18" charset="0"/>
            </a:endParaRPr>
          </a:p>
        </p:txBody>
      </p:sp>
      <p:sp>
        <p:nvSpPr>
          <p:cNvPr id="6" name="Slide Number Placeholder 5"/>
          <p:cNvSpPr>
            <a:spLocks noGrp="1"/>
          </p:cNvSpPr>
          <p:nvPr>
            <p:ph type="sldNum" sz="quarter" idx="12"/>
          </p:nvPr>
        </p:nvSpPr>
        <p:spPr/>
        <p:txBody>
          <a:bodyPr/>
          <a:lstStyle/>
          <a:p>
            <a:pPr>
              <a:defRPr/>
            </a:pPr>
            <a:fld id="{E11468FD-1454-47F2-AE40-7156269A259C}" type="slidenum">
              <a:rPr lang="en-US"/>
              <a:pPr>
                <a:defRPr/>
              </a:pPr>
              <a:t>7</a:t>
            </a:fld>
            <a:endParaRPr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871538" y="922338"/>
            <a:ext cx="8162925" cy="701675"/>
          </a:xfrm>
        </p:spPr>
        <p:txBody>
          <a:bodyPr/>
          <a:lstStyle/>
          <a:p>
            <a:pPr eaLnBrk="1" hangingPunct="1"/>
            <a:r>
              <a:rPr lang="en-US" sz="2000" b="1" dirty="0" smtClean="0">
                <a:cs typeface="Times New Roman" pitchFamily="18" charset="0"/>
              </a:rPr>
              <a:t>Estimating amount</a:t>
            </a:r>
            <a:br>
              <a:rPr lang="en-US" sz="2000" b="1" dirty="0" smtClean="0">
                <a:cs typeface="Times New Roman" pitchFamily="18" charset="0"/>
              </a:rPr>
            </a:br>
            <a:r>
              <a:rPr lang="en-US" sz="2000" b="1" dirty="0" smtClean="0">
                <a:cs typeface="Times New Roman" pitchFamily="18" charset="0"/>
              </a:rPr>
              <a:t>o</a:t>
            </a:r>
            <a:r>
              <a:rPr lang="en-CA" sz="2000" b="1" dirty="0" smtClean="0">
                <a:cs typeface="Times New Roman" pitchFamily="18" charset="0"/>
              </a:rPr>
              <a:t>f required external funds</a:t>
            </a:r>
            <a:endParaRPr lang="en-US" sz="2000" dirty="0" smtClean="0"/>
          </a:p>
        </p:txBody>
      </p:sp>
      <p:sp>
        <p:nvSpPr>
          <p:cNvPr id="10246" name="Rectangle 3"/>
          <p:cNvSpPr>
            <a:spLocks noGrp="1" noChangeArrowheads="1"/>
          </p:cNvSpPr>
          <p:nvPr>
            <p:ph idx="1"/>
          </p:nvPr>
        </p:nvSpPr>
        <p:spPr>
          <a:xfrm>
            <a:off x="827088" y="2205038"/>
            <a:ext cx="8316912" cy="4248298"/>
          </a:xfrm>
        </p:spPr>
        <p:txBody>
          <a:bodyPr/>
          <a:lstStyle/>
          <a:p>
            <a:pPr eaLnBrk="1" hangingPunct="1">
              <a:lnSpc>
                <a:spcPct val="80000"/>
              </a:lnSpc>
              <a:buFont typeface="Wingdings" pitchFamily="2" charset="2"/>
              <a:buNone/>
            </a:pPr>
            <a:endParaRPr lang="en-CA" sz="1400" b="1" dirty="0" smtClean="0">
              <a:solidFill>
                <a:schemeClr val="tx2"/>
              </a:solidFill>
              <a:cs typeface="Times New Roman" pitchFamily="18" charset="0"/>
            </a:endParaRPr>
          </a:p>
          <a:p>
            <a:pPr lvl="1" eaLnBrk="1" hangingPunct="1">
              <a:lnSpc>
                <a:spcPct val="80000"/>
              </a:lnSpc>
              <a:buFont typeface="Wingdings" pitchFamily="2" charset="2"/>
              <a:buNone/>
            </a:pPr>
            <a:r>
              <a:rPr lang="en-US" sz="1800" b="1" dirty="0" smtClean="0">
                <a:solidFill>
                  <a:schemeClr val="tx2"/>
                </a:solidFill>
                <a:cs typeface="Times New Roman" pitchFamily="18" charset="0"/>
              </a:rPr>
              <a:t>Funding needs                        =    </a:t>
            </a:r>
            <a:r>
              <a:rPr lang="el-GR" sz="1800" b="1" i="1" dirty="0" smtClean="0">
                <a:solidFill>
                  <a:schemeClr val="tx2"/>
                </a:solidFill>
                <a:cs typeface="Arial" charset="0"/>
              </a:rPr>
              <a:t>Δ</a:t>
            </a:r>
            <a:r>
              <a:rPr lang="en-US" sz="1800" b="1" dirty="0" smtClean="0">
                <a:solidFill>
                  <a:schemeClr val="tx2"/>
                </a:solidFill>
                <a:cs typeface="Arial" charset="0"/>
              </a:rPr>
              <a:t>Cash + </a:t>
            </a:r>
            <a:r>
              <a:rPr lang="el-GR" sz="1800" b="1" i="1" dirty="0" smtClean="0">
                <a:solidFill>
                  <a:schemeClr val="tx2"/>
                </a:solidFill>
                <a:cs typeface="Arial" charset="0"/>
              </a:rPr>
              <a:t>Δ</a:t>
            </a:r>
            <a:r>
              <a:rPr lang="en-US" sz="1800" b="1" dirty="0" smtClean="0">
                <a:solidFill>
                  <a:schemeClr val="tx2"/>
                </a:solidFill>
                <a:cs typeface="Arial" charset="0"/>
              </a:rPr>
              <a:t>WCR + </a:t>
            </a:r>
            <a:r>
              <a:rPr lang="el-GR" sz="1800" b="1" i="1" dirty="0" smtClean="0">
                <a:solidFill>
                  <a:schemeClr val="tx2"/>
                </a:solidFill>
                <a:cs typeface="Arial" charset="0"/>
              </a:rPr>
              <a:t>Δ</a:t>
            </a:r>
            <a:r>
              <a:rPr lang="en-US" sz="1800" b="1" dirty="0" smtClean="0">
                <a:solidFill>
                  <a:schemeClr val="tx2"/>
                </a:solidFill>
                <a:cs typeface="Arial" charset="0"/>
              </a:rPr>
              <a:t>Fixed Assets</a:t>
            </a:r>
            <a:endParaRPr lang="en-CA" sz="1200" b="1" dirty="0" smtClean="0">
              <a:solidFill>
                <a:schemeClr val="tx2"/>
              </a:solidFill>
              <a:cs typeface="Times New Roman" pitchFamily="18" charset="0"/>
            </a:endParaRPr>
          </a:p>
          <a:p>
            <a:pPr lvl="1" eaLnBrk="1" hangingPunct="1">
              <a:lnSpc>
                <a:spcPct val="80000"/>
              </a:lnSpc>
              <a:buFont typeface="Wingdings" pitchFamily="2" charset="2"/>
              <a:buNone/>
            </a:pPr>
            <a:endParaRPr lang="en-CA" sz="1200" b="1" dirty="0" smtClean="0">
              <a:solidFill>
                <a:schemeClr val="tx2"/>
              </a:solidFill>
              <a:cs typeface="Times New Roman" pitchFamily="18" charset="0"/>
            </a:endParaRPr>
          </a:p>
          <a:p>
            <a:pPr marL="263525" lvl="1" indent="-263525" eaLnBrk="1" hangingPunct="1">
              <a:lnSpc>
                <a:spcPct val="80000"/>
              </a:lnSpc>
              <a:buFont typeface="Wingdings" pitchFamily="2" charset="2"/>
              <a:buNone/>
              <a:tabLst>
                <a:tab pos="360363" algn="l"/>
              </a:tabLst>
            </a:pPr>
            <a:r>
              <a:rPr lang="en-CA" sz="4000" b="1" dirty="0" smtClean="0">
                <a:solidFill>
                  <a:srgbClr val="FF0000"/>
                </a:solidFill>
                <a:cs typeface="Times New Roman" pitchFamily="18" charset="0"/>
              </a:rPr>
              <a:t>-</a:t>
            </a:r>
            <a:r>
              <a:rPr lang="en-CA" sz="1800" b="1" dirty="0" smtClean="0">
                <a:solidFill>
                  <a:srgbClr val="FF0000"/>
                </a:solidFill>
                <a:cs typeface="Times New Roman" pitchFamily="18" charset="0"/>
              </a:rPr>
              <a:t>	   </a:t>
            </a:r>
            <a:r>
              <a:rPr lang="en-US" sz="1800" b="1" dirty="0" smtClean="0">
                <a:solidFill>
                  <a:srgbClr val="009900"/>
                </a:solidFill>
                <a:cs typeface="Times New Roman" pitchFamily="18" charset="0"/>
              </a:rPr>
              <a:t>Internally generated funds     =    Retained earnings</a:t>
            </a:r>
            <a:br>
              <a:rPr lang="en-US" sz="1800" b="1" dirty="0" smtClean="0">
                <a:solidFill>
                  <a:srgbClr val="009900"/>
                </a:solidFill>
                <a:cs typeface="Times New Roman" pitchFamily="18" charset="0"/>
              </a:rPr>
            </a:br>
            <a:r>
              <a:rPr lang="en-US" sz="1800" b="1" dirty="0" smtClean="0">
                <a:solidFill>
                  <a:srgbClr val="009900"/>
                </a:solidFill>
                <a:cs typeface="Times New Roman" pitchFamily="18" charset="0"/>
              </a:rPr>
              <a:t>				</a:t>
            </a:r>
            <a:r>
              <a:rPr lang="en-US" sz="1600" b="1" dirty="0" smtClean="0">
                <a:solidFill>
                  <a:srgbClr val="009900"/>
                </a:solidFill>
                <a:cs typeface="Times New Roman" pitchFamily="18" charset="0"/>
              </a:rPr>
              <a:t>                   + Depreciation expenses</a:t>
            </a:r>
          </a:p>
          <a:p>
            <a:pPr lvl="1" eaLnBrk="1" hangingPunct="1">
              <a:lnSpc>
                <a:spcPct val="80000"/>
              </a:lnSpc>
              <a:buFont typeface="Wingdings" pitchFamily="2" charset="2"/>
              <a:buNone/>
            </a:pPr>
            <a:endParaRPr lang="en-CA" sz="1200" b="1" dirty="0" smtClean="0">
              <a:solidFill>
                <a:srgbClr val="6699FF"/>
              </a:solidFill>
              <a:cs typeface="Times New Roman" pitchFamily="18" charset="0"/>
            </a:endParaRPr>
          </a:p>
          <a:p>
            <a:pPr lvl="1" eaLnBrk="1" hangingPunct="1">
              <a:lnSpc>
                <a:spcPct val="80000"/>
              </a:lnSpc>
              <a:buFont typeface="Wingdings" pitchFamily="2" charset="2"/>
              <a:buNone/>
            </a:pPr>
            <a:endParaRPr lang="en-CA" sz="1200" b="1" dirty="0" smtClean="0">
              <a:solidFill>
                <a:srgbClr val="6699FF"/>
              </a:solidFill>
              <a:cs typeface="Times New Roman" pitchFamily="18" charset="0"/>
            </a:endParaRPr>
          </a:p>
          <a:p>
            <a:pPr lvl="1" eaLnBrk="1" hangingPunct="1">
              <a:lnSpc>
                <a:spcPct val="80000"/>
              </a:lnSpc>
              <a:buFont typeface="Wingdings" pitchFamily="2" charset="2"/>
              <a:buNone/>
            </a:pPr>
            <a:endParaRPr lang="en-CA" sz="1200" b="1" dirty="0" smtClean="0">
              <a:solidFill>
                <a:srgbClr val="6699FF"/>
              </a:solidFill>
              <a:cs typeface="Times New Roman" pitchFamily="18" charset="0"/>
            </a:endParaRPr>
          </a:p>
          <a:p>
            <a:pPr lvl="1" eaLnBrk="1" hangingPunct="1">
              <a:lnSpc>
                <a:spcPct val="80000"/>
              </a:lnSpc>
              <a:buFont typeface="Wingdings" pitchFamily="2" charset="2"/>
              <a:buNone/>
            </a:pPr>
            <a:r>
              <a:rPr lang="en-US" sz="2000" b="1" dirty="0" smtClean="0">
                <a:solidFill>
                  <a:srgbClr val="FF0000"/>
                </a:solidFill>
                <a:cs typeface="Times New Roman" pitchFamily="18" charset="0"/>
              </a:rPr>
              <a:t>External fund needs          =    Funding needs </a:t>
            </a:r>
            <a:br>
              <a:rPr lang="en-US" sz="2000" b="1" dirty="0" smtClean="0">
                <a:solidFill>
                  <a:srgbClr val="FF0000"/>
                </a:solidFill>
                <a:cs typeface="Times New Roman" pitchFamily="18" charset="0"/>
              </a:rPr>
            </a:br>
            <a:r>
              <a:rPr lang="en-US" sz="2000" b="1" dirty="0" smtClean="0">
                <a:solidFill>
                  <a:srgbClr val="FF0000"/>
                </a:solidFill>
                <a:cs typeface="Times New Roman" pitchFamily="18" charset="0"/>
              </a:rPr>
              <a:t>				  -  Internally generated funds</a:t>
            </a:r>
          </a:p>
          <a:p>
            <a:pPr lvl="1" eaLnBrk="1" hangingPunct="1">
              <a:lnSpc>
                <a:spcPct val="80000"/>
              </a:lnSpc>
              <a:buFont typeface="Wingdings" pitchFamily="2" charset="2"/>
              <a:buNone/>
            </a:pPr>
            <a:endParaRPr lang="en-US" sz="800" b="1" dirty="0" smtClean="0">
              <a:solidFill>
                <a:schemeClr val="tx2"/>
              </a:solidFill>
              <a:cs typeface="Times New Roman" pitchFamily="18" charset="0"/>
            </a:endParaRPr>
          </a:p>
          <a:p>
            <a:pPr lvl="1" eaLnBrk="1" hangingPunct="1">
              <a:lnSpc>
                <a:spcPct val="80000"/>
              </a:lnSpc>
              <a:buFont typeface="Wingdings" pitchFamily="2" charset="2"/>
              <a:buNone/>
            </a:pPr>
            <a:endParaRPr lang="en-US" sz="1800" b="1" dirty="0" smtClean="0">
              <a:solidFill>
                <a:schemeClr val="tx2"/>
              </a:solidFill>
              <a:cs typeface="Times New Roman" pitchFamily="18" charset="0"/>
            </a:endParaRPr>
          </a:p>
          <a:p>
            <a:pPr lvl="1" indent="-382588" eaLnBrk="1" hangingPunct="1">
              <a:lnSpc>
                <a:spcPct val="80000"/>
              </a:lnSpc>
              <a:buFont typeface="Wingdings" pitchFamily="2" charset="2"/>
              <a:buNone/>
            </a:pPr>
            <a:endParaRPr lang="en-US" sz="1600" dirty="0" smtClean="0">
              <a:solidFill>
                <a:srgbClr val="FF0000"/>
              </a:solidFill>
              <a:cs typeface="Times New Roman" pitchFamily="18" charset="0"/>
            </a:endParaRPr>
          </a:p>
          <a:p>
            <a:pPr lvl="1" indent="-382588" eaLnBrk="1" hangingPunct="1">
              <a:lnSpc>
                <a:spcPct val="80000"/>
              </a:lnSpc>
              <a:buFont typeface="Wingdings" pitchFamily="2" charset="2"/>
              <a:buNone/>
            </a:pPr>
            <a:r>
              <a:rPr lang="en-US" sz="1600" dirty="0" smtClean="0">
                <a:solidFill>
                  <a:srgbClr val="FF0000"/>
                </a:solidFill>
                <a:cs typeface="Times New Roman" pitchFamily="18" charset="0"/>
              </a:rPr>
              <a:t>External fund needs </a:t>
            </a:r>
            <a:r>
              <a:rPr lang="en-CA" sz="1600" dirty="0" smtClean="0">
                <a:solidFill>
                  <a:srgbClr val="FF0000"/>
                </a:solidFill>
                <a:cs typeface="Times New Roman" pitchFamily="18" charset="0"/>
              </a:rPr>
              <a:t>	              =    (</a:t>
            </a:r>
            <a:r>
              <a:rPr lang="el-GR" sz="1600" dirty="0" smtClean="0">
                <a:solidFill>
                  <a:srgbClr val="FF0000"/>
                </a:solidFill>
                <a:cs typeface="Arial" charset="0"/>
              </a:rPr>
              <a:t>Δ</a:t>
            </a:r>
            <a:r>
              <a:rPr lang="en-US" sz="1600" dirty="0" smtClean="0">
                <a:solidFill>
                  <a:srgbClr val="FF0000"/>
                </a:solidFill>
                <a:cs typeface="Arial" charset="0"/>
              </a:rPr>
              <a:t>Cash + </a:t>
            </a:r>
            <a:r>
              <a:rPr lang="el-GR" sz="1600" dirty="0" smtClean="0">
                <a:solidFill>
                  <a:srgbClr val="FF0000"/>
                </a:solidFill>
                <a:cs typeface="Arial" charset="0"/>
              </a:rPr>
              <a:t>Δ</a:t>
            </a:r>
            <a:r>
              <a:rPr lang="en-US" sz="1600" dirty="0" smtClean="0">
                <a:solidFill>
                  <a:srgbClr val="FF0000"/>
                </a:solidFill>
                <a:cs typeface="Arial" charset="0"/>
              </a:rPr>
              <a:t>WCR + </a:t>
            </a:r>
            <a:r>
              <a:rPr lang="el-GR" sz="1600" dirty="0" smtClean="0">
                <a:solidFill>
                  <a:srgbClr val="FF0000"/>
                </a:solidFill>
                <a:cs typeface="Arial" charset="0"/>
              </a:rPr>
              <a:t>Δ</a:t>
            </a:r>
            <a:r>
              <a:rPr lang="en-US" sz="1600" dirty="0" smtClean="0">
                <a:solidFill>
                  <a:srgbClr val="FF0000"/>
                </a:solidFill>
                <a:cs typeface="Arial" charset="0"/>
              </a:rPr>
              <a:t>Fixed Assets)</a:t>
            </a:r>
            <a:r>
              <a:rPr lang="en-CA" sz="1600" dirty="0" smtClean="0">
                <a:solidFill>
                  <a:srgbClr val="FF0000"/>
                </a:solidFill>
                <a:cs typeface="Times New Roman" pitchFamily="18" charset="0"/>
              </a:rPr>
              <a:t> 				   	  - (</a:t>
            </a:r>
            <a:r>
              <a:rPr lang="en-US" sz="1600" dirty="0" smtClean="0">
                <a:solidFill>
                  <a:srgbClr val="FF0000"/>
                </a:solidFill>
                <a:cs typeface="Times New Roman" pitchFamily="18" charset="0"/>
              </a:rPr>
              <a:t>Retained earnings+ Depreciation expenses)</a:t>
            </a:r>
            <a:r>
              <a:rPr lang="en-CA" sz="1800" b="1" dirty="0" smtClean="0">
                <a:solidFill>
                  <a:srgbClr val="FF0000"/>
                </a:solidFill>
                <a:cs typeface="Times New Roman" pitchFamily="18" charset="0"/>
              </a:rPr>
              <a:t>	</a:t>
            </a:r>
            <a:r>
              <a:rPr lang="en-CA" sz="1800" b="1" dirty="0" smtClean="0">
                <a:solidFill>
                  <a:schemeClr val="tx2"/>
                </a:solidFill>
                <a:cs typeface="Times New Roman" pitchFamily="18" charset="0"/>
              </a:rPr>
              <a:t>							</a:t>
            </a:r>
          </a:p>
        </p:txBody>
      </p:sp>
      <p:sp>
        <p:nvSpPr>
          <p:cNvPr id="7" name="Slide Number Placeholder 5"/>
          <p:cNvSpPr>
            <a:spLocks noGrp="1"/>
          </p:cNvSpPr>
          <p:nvPr>
            <p:ph type="sldNum" sz="quarter" idx="12"/>
          </p:nvPr>
        </p:nvSpPr>
        <p:spPr/>
        <p:txBody>
          <a:bodyPr/>
          <a:lstStyle/>
          <a:p>
            <a:pPr>
              <a:defRPr/>
            </a:pPr>
            <a:fld id="{C33B63F4-8D69-4083-85BF-69649ACA2DE6}" type="slidenum">
              <a:rPr lang="en-US"/>
              <a:pPr>
                <a:defRPr/>
              </a:pPr>
              <a:t>8</a:t>
            </a:fld>
            <a:endParaRPr lang="en-US"/>
          </a:p>
        </p:txBody>
      </p:sp>
      <p:sp>
        <p:nvSpPr>
          <p:cNvPr id="10247" name="Rectangle 4"/>
          <p:cNvSpPr>
            <a:spLocks noChangeArrowheads="1"/>
          </p:cNvSpPr>
          <p:nvPr/>
        </p:nvSpPr>
        <p:spPr bwMode="auto">
          <a:xfrm>
            <a:off x="971600" y="5301209"/>
            <a:ext cx="7992888" cy="648072"/>
          </a:xfrm>
          <a:prstGeom prst="rect">
            <a:avLst/>
          </a:prstGeom>
          <a:noFill/>
          <a:ln w="6350">
            <a:solidFill>
              <a:schemeClr val="bg1">
                <a:lumMod val="50000"/>
              </a:schemeClr>
            </a:solidFill>
            <a:prstDash val="dash"/>
            <a:miter lim="800000"/>
            <a:headEnd/>
            <a:tailEnd/>
          </a:ln>
        </p:spPr>
        <p:txBody>
          <a:bodyPr wrap="none" anchor="ctr"/>
          <a:lstStyle/>
          <a:p>
            <a:endParaRPr lang="fr-F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a:spLocks noGrp="1" noChangeArrowheads="1"/>
          </p:cNvSpPr>
          <p:nvPr>
            <p:ph type="title"/>
          </p:nvPr>
        </p:nvSpPr>
        <p:spPr>
          <a:xfrm>
            <a:off x="642910" y="428604"/>
            <a:ext cx="8162925" cy="427038"/>
          </a:xfrm>
          <a:noFill/>
        </p:spPr>
        <p:txBody>
          <a:bodyPr/>
          <a:lstStyle/>
          <a:p>
            <a:r>
              <a:rPr lang="en-US" sz="2200" b="1" dirty="0" smtClean="0"/>
              <a:t>Balance Sheet - Income Statement link</a:t>
            </a:r>
          </a:p>
        </p:txBody>
      </p:sp>
      <p:sp>
        <p:nvSpPr>
          <p:cNvPr id="19" name="Slide Number Placeholder 5"/>
          <p:cNvSpPr>
            <a:spLocks noGrp="1"/>
          </p:cNvSpPr>
          <p:nvPr>
            <p:ph type="sldNum" sz="quarter" idx="12"/>
          </p:nvPr>
        </p:nvSpPr>
        <p:spPr/>
        <p:txBody>
          <a:bodyPr/>
          <a:lstStyle/>
          <a:p>
            <a:pPr>
              <a:defRPr/>
            </a:pPr>
            <a:fld id="{A398E8E2-47D8-4F33-B62A-98CF6399DCE9}" type="slidenum">
              <a:rPr lang="en-US"/>
              <a:pPr>
                <a:defRPr/>
              </a:pPr>
              <a:t>9</a:t>
            </a:fld>
            <a:endParaRPr lang="en-US"/>
          </a:p>
        </p:txBody>
      </p:sp>
      <p:grpSp>
        <p:nvGrpSpPr>
          <p:cNvPr id="15364" name="Group 4"/>
          <p:cNvGrpSpPr>
            <a:grpSpLocks/>
          </p:cNvGrpSpPr>
          <p:nvPr/>
        </p:nvGrpSpPr>
        <p:grpSpPr bwMode="auto">
          <a:xfrm>
            <a:off x="0" y="1071546"/>
            <a:ext cx="9144000" cy="5786454"/>
            <a:chOff x="480" y="1200"/>
            <a:chExt cx="4024" cy="2751"/>
          </a:xfrm>
        </p:grpSpPr>
        <p:pic>
          <p:nvPicPr>
            <p:cNvPr id="62469" name="Picture 5" descr="hawawini+ex02-04"/>
            <p:cNvPicPr>
              <a:picLocks noChangeAspect="1" noChangeArrowheads="1"/>
            </p:cNvPicPr>
            <p:nvPr/>
          </p:nvPicPr>
          <p:blipFill>
            <a:blip r:embed="rId2" cstate="print"/>
            <a:srcRect/>
            <a:stretch>
              <a:fillRect/>
            </a:stretch>
          </p:blipFill>
          <p:spPr bwMode="auto">
            <a:xfrm>
              <a:off x="480" y="1200"/>
              <a:ext cx="4024" cy="2751"/>
            </a:xfrm>
            <a:prstGeom prst="rect">
              <a:avLst/>
            </a:prstGeom>
            <a:noFill/>
            <a:effectLst>
              <a:outerShdw dist="89803" dir="2700000" algn="ctr" rotWithShape="0">
                <a:srgbClr val="808080"/>
              </a:outerShdw>
            </a:effectLst>
          </p:spPr>
        </p:pic>
        <p:sp>
          <p:nvSpPr>
            <p:cNvPr id="15375" name="Text Box 6"/>
            <p:cNvSpPr txBox="1">
              <a:spLocks noChangeArrowheads="1"/>
            </p:cNvSpPr>
            <p:nvPr/>
          </p:nvSpPr>
          <p:spPr bwMode="auto">
            <a:xfrm>
              <a:off x="1299" y="1305"/>
              <a:ext cx="207" cy="77"/>
            </a:xfrm>
            <a:prstGeom prst="rect">
              <a:avLst/>
            </a:prstGeom>
            <a:solidFill>
              <a:schemeClr val="accent1"/>
            </a:solidFill>
            <a:ln w="9525">
              <a:noFill/>
              <a:miter lim="800000"/>
              <a:headEnd/>
              <a:tailEnd/>
            </a:ln>
          </p:spPr>
          <p:txBody>
            <a:bodyPr lIns="0" tIns="0" rIns="0" bIns="0">
              <a:spAutoFit/>
            </a:bodyPr>
            <a:lstStyle/>
            <a:p>
              <a:pPr>
                <a:spcBef>
                  <a:spcPct val="50000"/>
                </a:spcBef>
              </a:pPr>
              <a:r>
                <a:rPr lang="en-US" sz="900" b="1">
                  <a:latin typeface="Arial" pitchFamily="34" charset="0"/>
                </a:rPr>
                <a:t>2007</a:t>
              </a:r>
            </a:p>
          </p:txBody>
        </p:sp>
        <p:sp>
          <p:nvSpPr>
            <p:cNvPr id="15376" name="Text Box 7"/>
            <p:cNvSpPr txBox="1">
              <a:spLocks noChangeArrowheads="1"/>
            </p:cNvSpPr>
            <p:nvPr/>
          </p:nvSpPr>
          <p:spPr bwMode="auto">
            <a:xfrm>
              <a:off x="2379" y="1308"/>
              <a:ext cx="207" cy="77"/>
            </a:xfrm>
            <a:prstGeom prst="rect">
              <a:avLst/>
            </a:prstGeom>
            <a:solidFill>
              <a:schemeClr val="accent1"/>
            </a:solidFill>
            <a:ln w="9525">
              <a:noFill/>
              <a:miter lim="800000"/>
              <a:headEnd/>
              <a:tailEnd/>
            </a:ln>
          </p:spPr>
          <p:txBody>
            <a:bodyPr lIns="0" tIns="0" rIns="0" bIns="0">
              <a:spAutoFit/>
            </a:bodyPr>
            <a:lstStyle/>
            <a:p>
              <a:pPr>
                <a:spcBef>
                  <a:spcPct val="50000"/>
                </a:spcBef>
              </a:pPr>
              <a:r>
                <a:rPr lang="en-US" sz="900" b="1">
                  <a:latin typeface="Arial" pitchFamily="34" charset="0"/>
                </a:rPr>
                <a:t> 2008</a:t>
              </a:r>
            </a:p>
          </p:txBody>
        </p:sp>
        <p:sp>
          <p:nvSpPr>
            <p:cNvPr id="15377" name="Text Box 8"/>
            <p:cNvSpPr txBox="1">
              <a:spLocks noChangeArrowheads="1"/>
            </p:cNvSpPr>
            <p:nvPr/>
          </p:nvSpPr>
          <p:spPr bwMode="auto">
            <a:xfrm>
              <a:off x="3918" y="1305"/>
              <a:ext cx="207" cy="77"/>
            </a:xfrm>
            <a:prstGeom prst="rect">
              <a:avLst/>
            </a:prstGeom>
            <a:solidFill>
              <a:schemeClr val="accent1"/>
            </a:solidFill>
            <a:ln w="9525">
              <a:noFill/>
              <a:miter lim="800000"/>
              <a:headEnd/>
              <a:tailEnd/>
            </a:ln>
          </p:spPr>
          <p:txBody>
            <a:bodyPr lIns="0" tIns="0" rIns="0" bIns="0">
              <a:spAutoFit/>
            </a:bodyPr>
            <a:lstStyle/>
            <a:p>
              <a:pPr>
                <a:spcBef>
                  <a:spcPct val="50000"/>
                </a:spcBef>
              </a:pPr>
              <a:r>
                <a:rPr lang="en-US" sz="900" b="1">
                  <a:latin typeface="Arial" pitchFamily="34" charset="0"/>
                </a:rPr>
                <a:t>2008</a:t>
              </a:r>
            </a:p>
          </p:txBody>
        </p:sp>
      </p:grpSp>
      <p:sp>
        <p:nvSpPr>
          <p:cNvPr id="62473" name="Oval 9"/>
          <p:cNvSpPr>
            <a:spLocks noChangeArrowheads="1"/>
          </p:cNvSpPr>
          <p:nvPr/>
        </p:nvSpPr>
        <p:spPr bwMode="auto">
          <a:xfrm>
            <a:off x="6000760" y="5643578"/>
            <a:ext cx="1800225" cy="504825"/>
          </a:xfrm>
          <a:prstGeom prst="ellipse">
            <a:avLst/>
          </a:prstGeom>
          <a:noFill/>
          <a:ln w="31750">
            <a:solidFill>
              <a:srgbClr val="FF0000"/>
            </a:solidFill>
            <a:miter lim="800000"/>
            <a:headEnd/>
            <a:tailEnd/>
          </a:ln>
        </p:spPr>
        <p:txBody>
          <a:bodyPr wrap="none" anchor="ctr"/>
          <a:lstStyle/>
          <a:p>
            <a:endParaRPr lang="fr-FR"/>
          </a:p>
        </p:txBody>
      </p:sp>
      <p:sp>
        <p:nvSpPr>
          <p:cNvPr id="62478" name="AutoShape 14"/>
          <p:cNvSpPr>
            <a:spLocks noChangeArrowheads="1"/>
          </p:cNvSpPr>
          <p:nvPr/>
        </p:nvSpPr>
        <p:spPr bwMode="auto">
          <a:xfrm>
            <a:off x="2916238" y="3573463"/>
            <a:ext cx="503237" cy="215900"/>
          </a:xfrm>
          <a:prstGeom prst="chevron">
            <a:avLst>
              <a:gd name="adj" fmla="val 58272"/>
            </a:avLst>
          </a:prstGeom>
          <a:solidFill>
            <a:srgbClr val="FF0000"/>
          </a:solidFill>
          <a:ln w="25400">
            <a:solidFill>
              <a:srgbClr val="FF0000"/>
            </a:solidFill>
            <a:miter lim="800000"/>
            <a:headEnd/>
            <a:tailEnd/>
          </a:ln>
        </p:spPr>
        <p:txBody>
          <a:bodyPr wrap="none" anchor="ctr"/>
          <a:lstStyle/>
          <a:p>
            <a:endParaRPr lang="fr-FR"/>
          </a:p>
        </p:txBody>
      </p:sp>
      <p:sp>
        <p:nvSpPr>
          <p:cNvPr id="62484" name="AutoShape 20"/>
          <p:cNvSpPr>
            <a:spLocks noChangeArrowheads="1"/>
          </p:cNvSpPr>
          <p:nvPr/>
        </p:nvSpPr>
        <p:spPr bwMode="auto">
          <a:xfrm>
            <a:off x="3563938" y="3573463"/>
            <a:ext cx="503237" cy="215900"/>
          </a:xfrm>
          <a:prstGeom prst="chevron">
            <a:avLst>
              <a:gd name="adj" fmla="val 58272"/>
            </a:avLst>
          </a:prstGeom>
          <a:solidFill>
            <a:srgbClr val="FF0000"/>
          </a:solidFill>
          <a:ln w="9525">
            <a:solidFill>
              <a:srgbClr val="FF0000"/>
            </a:solidFill>
            <a:miter lim="800000"/>
            <a:headEnd/>
            <a:tailEnd/>
          </a:ln>
        </p:spPr>
        <p:txBody>
          <a:bodyPr wrap="none" anchor="ctr"/>
          <a:lstStyle/>
          <a:p>
            <a:endParaRPr lang="fr-FR"/>
          </a:p>
        </p:txBody>
      </p:sp>
      <p:sp>
        <p:nvSpPr>
          <p:cNvPr id="62485" name="AutoShape 21"/>
          <p:cNvSpPr>
            <a:spLocks noChangeArrowheads="1"/>
          </p:cNvSpPr>
          <p:nvPr/>
        </p:nvSpPr>
        <p:spPr bwMode="auto">
          <a:xfrm>
            <a:off x="5219700" y="3644900"/>
            <a:ext cx="503238" cy="215900"/>
          </a:xfrm>
          <a:prstGeom prst="chevron">
            <a:avLst>
              <a:gd name="adj" fmla="val 58272"/>
            </a:avLst>
          </a:prstGeom>
          <a:solidFill>
            <a:srgbClr val="FF0000"/>
          </a:solidFill>
          <a:ln w="9525">
            <a:solidFill>
              <a:srgbClr val="FF0000"/>
            </a:solidFill>
            <a:miter lim="800000"/>
            <a:headEnd/>
            <a:tailEnd/>
          </a:ln>
        </p:spPr>
        <p:txBody>
          <a:bodyPr wrap="none" anchor="ctr"/>
          <a:lstStyle/>
          <a:p>
            <a:endParaRPr lang="fr-FR"/>
          </a:p>
        </p:txBody>
      </p:sp>
      <p:sp>
        <p:nvSpPr>
          <p:cNvPr id="62486" name="AutoShape 22"/>
          <p:cNvSpPr>
            <a:spLocks noChangeArrowheads="1"/>
          </p:cNvSpPr>
          <p:nvPr/>
        </p:nvSpPr>
        <p:spPr bwMode="auto">
          <a:xfrm>
            <a:off x="5940425" y="3644900"/>
            <a:ext cx="503238" cy="215900"/>
          </a:xfrm>
          <a:prstGeom prst="chevron">
            <a:avLst>
              <a:gd name="adj" fmla="val 58272"/>
            </a:avLst>
          </a:prstGeom>
          <a:solidFill>
            <a:srgbClr val="FF0000"/>
          </a:solidFill>
          <a:ln w="9525">
            <a:solidFill>
              <a:srgbClr val="FF0000"/>
            </a:solidFill>
            <a:miter lim="800000"/>
            <a:headEnd/>
            <a:tailEnd/>
          </a:ln>
        </p:spPr>
        <p:txBody>
          <a:bodyPr wrap="none" anchor="ctr"/>
          <a:lstStyle/>
          <a:p>
            <a:endParaRPr lang="fr-FR"/>
          </a:p>
        </p:txBody>
      </p:sp>
      <p:sp>
        <p:nvSpPr>
          <p:cNvPr id="62487" name="AutoShape 23"/>
          <p:cNvSpPr>
            <a:spLocks noChangeArrowheads="1"/>
          </p:cNvSpPr>
          <p:nvPr/>
        </p:nvSpPr>
        <p:spPr bwMode="auto">
          <a:xfrm>
            <a:off x="6659563" y="3644900"/>
            <a:ext cx="503237" cy="215900"/>
          </a:xfrm>
          <a:prstGeom prst="chevron">
            <a:avLst>
              <a:gd name="adj" fmla="val 58272"/>
            </a:avLst>
          </a:prstGeom>
          <a:solidFill>
            <a:srgbClr val="FF0000"/>
          </a:solidFill>
          <a:ln w="9525">
            <a:solidFill>
              <a:srgbClr val="FF0000"/>
            </a:solidFill>
            <a:miter lim="800000"/>
            <a:headEnd/>
            <a:tailEnd/>
          </a:ln>
        </p:spPr>
        <p:txBody>
          <a:bodyPr wrap="none" anchor="ctr"/>
          <a:lstStyle/>
          <a:p>
            <a:endParaRPr lang="fr-FR"/>
          </a:p>
        </p:txBody>
      </p:sp>
      <p:sp>
        <p:nvSpPr>
          <p:cNvPr id="62488" name="AutoShape 24"/>
          <p:cNvSpPr>
            <a:spLocks noChangeArrowheads="1"/>
          </p:cNvSpPr>
          <p:nvPr/>
        </p:nvSpPr>
        <p:spPr bwMode="auto">
          <a:xfrm>
            <a:off x="4140200" y="3573463"/>
            <a:ext cx="503238" cy="215900"/>
          </a:xfrm>
          <a:prstGeom prst="chevron">
            <a:avLst>
              <a:gd name="adj" fmla="val 58272"/>
            </a:avLst>
          </a:prstGeom>
          <a:solidFill>
            <a:srgbClr val="FF0000"/>
          </a:solidFill>
          <a:ln w="9525">
            <a:solidFill>
              <a:srgbClr val="FF0000"/>
            </a:solidFill>
            <a:miter lim="800000"/>
            <a:headEnd/>
            <a:tailEnd/>
          </a:ln>
        </p:spPr>
        <p:txBody>
          <a:bodyPr wrap="none" anchor="ctr"/>
          <a:lstStyle/>
          <a:p>
            <a:endParaRPr lang="fr-FR"/>
          </a:p>
        </p:txBody>
      </p:sp>
      <p:sp>
        <p:nvSpPr>
          <p:cNvPr id="62489" name="AutoShape 25"/>
          <p:cNvSpPr>
            <a:spLocks noChangeArrowheads="1"/>
          </p:cNvSpPr>
          <p:nvPr/>
        </p:nvSpPr>
        <p:spPr bwMode="auto">
          <a:xfrm rot="-2950444">
            <a:off x="1422400" y="4438651"/>
            <a:ext cx="1038225" cy="1619250"/>
          </a:xfrm>
          <a:prstGeom prst="curvedRightArrow">
            <a:avLst>
              <a:gd name="adj1" fmla="val 12564"/>
              <a:gd name="adj2" fmla="val 62385"/>
              <a:gd name="adj3" fmla="val 43745"/>
            </a:avLst>
          </a:prstGeom>
          <a:solidFill>
            <a:schemeClr val="hlink"/>
          </a:solidFill>
          <a:ln w="9525">
            <a:solidFill>
              <a:schemeClr val="hlink"/>
            </a:solidFill>
            <a:prstDash val="lgDash"/>
            <a:miter lim="800000"/>
            <a:headEnd/>
            <a:tailEnd/>
          </a:ln>
        </p:spPr>
        <p:txBody>
          <a:bodyPr wrap="none" anchor="ctr"/>
          <a:lstStyle/>
          <a:p>
            <a:endParaRPr lang="fr-FR"/>
          </a:p>
        </p:txBody>
      </p:sp>
      <p:sp>
        <p:nvSpPr>
          <p:cNvPr id="62490" name="AutoShape 26"/>
          <p:cNvSpPr>
            <a:spLocks noChangeArrowheads="1"/>
          </p:cNvSpPr>
          <p:nvPr/>
        </p:nvSpPr>
        <p:spPr bwMode="auto">
          <a:xfrm rot="-6390788">
            <a:off x="6333991" y="3847267"/>
            <a:ext cx="1038225" cy="1619250"/>
          </a:xfrm>
          <a:prstGeom prst="curvedRightArrow">
            <a:avLst>
              <a:gd name="adj1" fmla="val 12564"/>
              <a:gd name="adj2" fmla="val 62385"/>
              <a:gd name="adj3" fmla="val 43745"/>
            </a:avLst>
          </a:prstGeom>
          <a:solidFill>
            <a:schemeClr val="hlink"/>
          </a:solidFill>
          <a:ln w="9525">
            <a:solidFill>
              <a:schemeClr val="hlink"/>
            </a:solidFill>
            <a:prstDash val="lgDash"/>
            <a:miter lim="800000"/>
            <a:headEnd/>
            <a:tailEnd/>
          </a:ln>
        </p:spPr>
        <p:txBody>
          <a:bodyPr wrap="none" anchor="ctr"/>
          <a:lstStyle/>
          <a:p>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2478"/>
                                        </p:tgtEl>
                                      </p:cBhvr>
                                    </p:animEffect>
                                    <p:animScale>
                                      <p:cBhvr>
                                        <p:cTn id="7" dur="250" autoRev="1" fill="hold"/>
                                        <p:tgtEl>
                                          <p:spTgt spid="62478"/>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62484"/>
                                        </p:tgtEl>
                                      </p:cBhvr>
                                    </p:animEffect>
                                    <p:animScale>
                                      <p:cBhvr>
                                        <p:cTn id="10" dur="250" autoRev="1" fill="hold"/>
                                        <p:tgtEl>
                                          <p:spTgt spid="62484"/>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62488"/>
                                        </p:tgtEl>
                                      </p:cBhvr>
                                    </p:animEffect>
                                    <p:animScale>
                                      <p:cBhvr>
                                        <p:cTn id="13" dur="250" autoRev="1" fill="hold"/>
                                        <p:tgtEl>
                                          <p:spTgt spid="62488"/>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62485"/>
                                        </p:tgtEl>
                                      </p:cBhvr>
                                    </p:animEffect>
                                    <p:animScale>
                                      <p:cBhvr>
                                        <p:cTn id="16" dur="250" autoRev="1" fill="hold"/>
                                        <p:tgtEl>
                                          <p:spTgt spid="62485"/>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62486"/>
                                        </p:tgtEl>
                                      </p:cBhvr>
                                    </p:animEffect>
                                    <p:animScale>
                                      <p:cBhvr>
                                        <p:cTn id="19" dur="250" autoRev="1" fill="hold"/>
                                        <p:tgtEl>
                                          <p:spTgt spid="62486"/>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62487"/>
                                        </p:tgtEl>
                                      </p:cBhvr>
                                    </p:animEffect>
                                    <p:animScale>
                                      <p:cBhvr>
                                        <p:cTn id="22" dur="250" autoRev="1" fill="hold"/>
                                        <p:tgtEl>
                                          <p:spTgt spid="6248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2473"/>
                                        </p:tgtEl>
                                      </p:cBhvr>
                                    </p:animEffect>
                                    <p:animScale>
                                      <p:cBhvr>
                                        <p:cTn id="27" dur="250" autoRev="1" fill="hold"/>
                                        <p:tgtEl>
                                          <p:spTgt spid="6247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62473"/>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grpId="0" nodeType="clickEffect">
                                  <p:stCondLst>
                                    <p:cond delay="0"/>
                                  </p:stCondLst>
                                  <p:childTnLst>
                                    <p:animScale>
                                      <p:cBhvr>
                                        <p:cTn id="35" dur="2000" fill="hold"/>
                                        <p:tgtEl>
                                          <p:spTgt spid="62489"/>
                                        </p:tgtEl>
                                      </p:cBhvr>
                                      <p:by x="150000" y="150000"/>
                                    </p:animScale>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0" nodeType="clickEffect">
                                  <p:stCondLst>
                                    <p:cond delay="0"/>
                                  </p:stCondLst>
                                  <p:childTnLst>
                                    <p:animScale>
                                      <p:cBhvr>
                                        <p:cTn id="39" dur="2000" fill="hold"/>
                                        <p:tgtEl>
                                          <p:spTgt spid="624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P spid="62473" grpId="1" animBg="1"/>
      <p:bldP spid="62478" grpId="0" animBg="1"/>
      <p:bldP spid="62484" grpId="0" animBg="1"/>
      <p:bldP spid="62485" grpId="0" animBg="1"/>
      <p:bldP spid="62486" grpId="0" animBg="1"/>
      <p:bldP spid="62487" grpId="0" animBg="1"/>
      <p:bldP spid="62488" grpId="0" animBg="1"/>
      <p:bldP spid="62489" grpId="0" animBg="1"/>
      <p:bldP spid="62490"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3640</TotalTime>
  <Words>2230</Words>
  <Application>Microsoft Office PowerPoint</Application>
  <PresentationFormat>On-screen Show (4:3)</PresentationFormat>
  <Paragraphs>667</Paragraphs>
  <Slides>59</Slides>
  <Notes>5</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59</vt:i4>
      </vt:variant>
    </vt:vector>
  </HeadingPairs>
  <TitlesOfParts>
    <vt:vector size="65" baseType="lpstr">
      <vt:lpstr>Θέμα του Office</vt:lpstr>
      <vt:lpstr>Office Theme</vt:lpstr>
      <vt:lpstr>1_Θέμα του Office</vt:lpstr>
      <vt:lpstr>Document</vt:lpstr>
      <vt:lpstr>Equation</vt:lpstr>
      <vt:lpstr>Worksheet</vt:lpstr>
      <vt:lpstr>Ναυτιλιακή Χρηματοοικονομική</vt:lpstr>
      <vt:lpstr>Άδειες Χρήσης</vt:lpstr>
      <vt:lpstr>Χρηματοδότηση</vt:lpstr>
      <vt:lpstr>PowerPoint Presentation</vt:lpstr>
      <vt:lpstr>PowerPoint Presentation</vt:lpstr>
      <vt:lpstr>Background</vt:lpstr>
      <vt:lpstr>Estimating amount of required external funds</vt:lpstr>
      <vt:lpstr>Estimating amount of required external funds</vt:lpstr>
      <vt:lpstr>Balance Sheet - Income Statement link</vt:lpstr>
      <vt:lpstr>PowerPoint Presentation</vt:lpstr>
      <vt:lpstr>PowerPoint Presentation</vt:lpstr>
      <vt:lpstr>PowerPoint Presentation</vt:lpstr>
      <vt:lpstr>How firms issue Securities </vt:lpstr>
      <vt:lpstr>How firms issue Securities </vt:lpstr>
      <vt:lpstr>PowerPoint Presentation</vt:lpstr>
      <vt:lpstr>How firms issue Securities</vt:lpstr>
      <vt:lpstr>How firms issue Securities</vt:lpstr>
      <vt:lpstr>Basic steps of a US IPO</vt:lpstr>
      <vt:lpstr>Share price adjustment</vt:lpstr>
      <vt:lpstr>Share price adjustment</vt:lpstr>
      <vt:lpstr>Share price adjustment - case</vt:lpstr>
      <vt:lpstr>Share price adjustment - case</vt:lpstr>
      <vt:lpstr>Share price adjustment - case</vt:lpstr>
      <vt:lpstr>PowerPoint Presentation</vt:lpstr>
      <vt:lpstr>Equity Characteristics &amp; Valuation</vt:lpstr>
      <vt:lpstr>Equity Capital: Characteristics &amp; Valuation</vt:lpstr>
      <vt:lpstr>Valuation of Common Stocks </vt:lpstr>
      <vt:lpstr>Valuation of Common Stocks </vt:lpstr>
      <vt:lpstr>‘IPO underpricing puzzle’  a systematic price increase from offer IPO price to the first-day closing price   apprx. 70% IPOs end  1st-trading day at a closing price higher than offer price  this pattern of underpriced IPOs applies in different firms, sectors, markets, countries   possible justification: reasons of asymmetric information between market participants, since IPO issuers are expected to be more informed than investors</vt:lpstr>
      <vt:lpstr>‘IPO long-run underperformance puzzle’  long-run stock price underperformance in years after IPO offering    empirical evidence indicates long-run IPOs underperform  case studies indicate US IPOs underperform significantly relative to non-issuing firms for 3 to 5 years after listing date   empirical evidence that an investor, who buys shares at 1st first-day closing price &amp; holds them for an investment horizon of 3-years, would attaint IPO returns of 22.6%</vt:lpstr>
      <vt:lpstr>PowerPoint Presentation</vt:lpstr>
      <vt:lpstr>Shipping IPOs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Shipping IPOs aftermarket performance</vt:lpstr>
      <vt:lpstr>BAHR for Global Shipping IPOs</vt:lpstr>
      <vt:lpstr>Alternative ship finance instruments</vt:lpstr>
      <vt:lpstr>Alternative ship finance instruments</vt:lpstr>
      <vt:lpstr>Alternative ship finance instruments</vt:lpstr>
      <vt:lpstr>Alternative ship finance instruments</vt:lpstr>
      <vt:lpstr>Alternative ship finance instruments</vt:lpstr>
      <vt:lpstr>Alternative ship finance instruments</vt:lpstr>
      <vt:lpstr>Alternative ship finance instruments</vt:lpstr>
      <vt:lpstr>Alternative ship finance instruments</vt:lpstr>
      <vt:lpstr>Alternative ship finance instruments</vt:lpstr>
      <vt:lpstr>Alternative ship finance instruments</vt:lpstr>
      <vt:lpstr>Alternative ship finance instruments</vt:lpstr>
      <vt:lpstr>Alternative ship finance instruments</vt:lpstr>
      <vt:lpstr>Alternative ship finance instruments</vt:lpstr>
      <vt:lpstr>Shipping Markets vs. Equity Markets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Pamela Hall</dc:creator>
  <cp:lastModifiedBy>user</cp:lastModifiedBy>
  <cp:revision>923</cp:revision>
  <dcterms:created xsi:type="dcterms:W3CDTF">2001-03-04T14:55:19Z</dcterms:created>
  <dcterms:modified xsi:type="dcterms:W3CDTF">2015-11-27T10:14:41Z</dcterms:modified>
</cp:coreProperties>
</file>