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2" r:id="rId2"/>
    <p:sldId id="293" r:id="rId3"/>
    <p:sldId id="294" r:id="rId4"/>
    <p:sldId id="276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92" r:id="rId17"/>
    <p:sldId id="291" r:id="rId18"/>
    <p:sldId id="277" r:id="rId19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66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Click to edit Master text styles</a:t>
            </a:r>
          </a:p>
          <a:p>
            <a:pPr lvl="1"/>
            <a:r>
              <a:rPr lang="el-GR" noProof="0" smtClean="0"/>
              <a:t>Second level</a:t>
            </a:r>
          </a:p>
          <a:p>
            <a:pPr lvl="2"/>
            <a:r>
              <a:rPr lang="el-GR" noProof="0" smtClean="0"/>
              <a:t>Third level</a:t>
            </a:r>
          </a:p>
          <a:p>
            <a:pPr lvl="3"/>
            <a:r>
              <a:rPr lang="el-GR" noProof="0" smtClean="0"/>
              <a:t>Fourth level</a:t>
            </a:r>
          </a:p>
          <a:p>
            <a:pPr lvl="4"/>
            <a:r>
              <a:rPr lang="el-GR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D42B19F-3521-4953-B402-4C01898EC5F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039456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A2C518-0007-4B83-B2B7-8DF6D091CBB2}" type="slidenum">
              <a:rPr lang="el-GR" smtClean="0"/>
              <a:pPr/>
              <a:t>1</a:t>
            </a:fld>
            <a:endParaRPr lang="el-GR" smtClean="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987560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2B9142-25F6-4030-BD11-2B99CB3903E6}" type="slidenum">
              <a:rPr lang="el-GR" smtClean="0"/>
              <a:pPr/>
              <a:t>10</a:t>
            </a:fld>
            <a:endParaRPr lang="el-GR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782038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2B9142-25F6-4030-BD11-2B99CB3903E6}" type="slidenum">
              <a:rPr lang="el-GR" smtClean="0"/>
              <a:pPr/>
              <a:t>11</a:t>
            </a:fld>
            <a:endParaRPr lang="el-GR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161197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2B9142-25F6-4030-BD11-2B99CB3903E6}" type="slidenum">
              <a:rPr lang="el-GR" smtClean="0"/>
              <a:pPr/>
              <a:t>12</a:t>
            </a:fld>
            <a:endParaRPr lang="el-GR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796911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2B9142-25F6-4030-BD11-2B99CB3903E6}" type="slidenum">
              <a:rPr lang="el-GR" smtClean="0"/>
              <a:pPr/>
              <a:t>13</a:t>
            </a:fld>
            <a:endParaRPr lang="el-GR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63899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2B9142-25F6-4030-BD11-2B99CB3903E6}" type="slidenum">
              <a:rPr lang="el-GR" smtClean="0"/>
              <a:pPr/>
              <a:t>14</a:t>
            </a:fld>
            <a:endParaRPr lang="el-GR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67926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2B9142-25F6-4030-BD11-2B99CB3903E6}" type="slidenum">
              <a:rPr lang="el-GR" smtClean="0"/>
              <a:pPr/>
              <a:t>15</a:t>
            </a:fld>
            <a:endParaRPr lang="el-GR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045835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2B9142-25F6-4030-BD11-2B99CB3903E6}" type="slidenum">
              <a:rPr lang="el-GR" smtClean="0"/>
              <a:pPr/>
              <a:t>16</a:t>
            </a:fld>
            <a:endParaRPr lang="el-GR" dirty="0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445879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2B9142-25F6-4030-BD11-2B99CB3903E6}" type="slidenum">
              <a:rPr lang="el-GR" smtClean="0"/>
              <a:pPr/>
              <a:t>17</a:t>
            </a:fld>
            <a:endParaRPr lang="el-GR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136966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2B9142-25F6-4030-BD11-2B99CB3903E6}" type="slidenum">
              <a:rPr lang="el-GR" smtClean="0"/>
              <a:pPr/>
              <a:t>18</a:t>
            </a:fld>
            <a:endParaRPr lang="el-GR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81672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977328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52010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2B9142-25F6-4030-BD11-2B99CB3903E6}" type="slidenum">
              <a:rPr lang="el-GR" smtClean="0"/>
              <a:pPr/>
              <a:t>4</a:t>
            </a:fld>
            <a:endParaRPr lang="el-GR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137498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2B9142-25F6-4030-BD11-2B99CB3903E6}" type="slidenum">
              <a:rPr lang="el-GR" smtClean="0"/>
              <a:pPr/>
              <a:t>5</a:t>
            </a:fld>
            <a:endParaRPr lang="el-GR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185716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2B9142-25F6-4030-BD11-2B99CB3903E6}" type="slidenum">
              <a:rPr lang="el-GR" smtClean="0"/>
              <a:pPr/>
              <a:t>6</a:t>
            </a:fld>
            <a:endParaRPr lang="el-GR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626144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2B9142-25F6-4030-BD11-2B99CB3903E6}" type="slidenum">
              <a:rPr lang="el-GR" smtClean="0"/>
              <a:pPr/>
              <a:t>7</a:t>
            </a:fld>
            <a:endParaRPr lang="el-GR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415954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2B9142-25F6-4030-BD11-2B99CB3903E6}" type="slidenum">
              <a:rPr lang="el-GR" smtClean="0"/>
              <a:pPr/>
              <a:t>8</a:t>
            </a:fld>
            <a:endParaRPr lang="el-GR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309497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2B9142-25F6-4030-BD11-2B99CB3903E6}" type="slidenum">
              <a:rPr lang="el-GR" smtClean="0"/>
              <a:pPr/>
              <a:t>9</a:t>
            </a:fld>
            <a:endParaRPr lang="el-GR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30269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2013-2014      #1</a:t>
            </a: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/>
              <a:t>Οικονομία και Περιβάλλον ΙΙ Αχιλλέας Μητσός</a:t>
            </a: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64770A-B7CD-4D08-82B4-16E0A4BD14F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2013-2014      #1</a:t>
            </a: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/>
              <a:t>Οικονομία και Περιβάλλον ΙΙ Αχιλλέας Μητσός</a:t>
            </a: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8DD409-5F26-40D9-96E9-E3915EF7B57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2013-2014      #1</a:t>
            </a: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/>
              <a:t>Οικονομία και Περιβάλλον ΙΙ Αχιλλέας Μητσός</a:t>
            </a: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445A11-9F7C-4F0E-ABE5-DC7B3E3973A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2013-2014      #1</a:t>
            </a: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/>
              <a:t>Οικονομία και Περιβάλλον ΙΙ Αχιλλέας Μητσός</a:t>
            </a: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FE4940-C6CC-4B5E-B471-D28055C4D85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2013-2014      #1</a:t>
            </a: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/>
              <a:t>Οικονομία και Περιβάλλον ΙΙ Αχιλλέας Μητσός</a:t>
            </a: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659505-9F6E-41E7-90D8-FAB5C075BE0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2013-2014      #1</a:t>
            </a: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/>
              <a:t>Οικονομία και Περιβάλλον ΙΙ Αχιλλέας Μητσός</a:t>
            </a: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B81871-ACF6-481C-A6E8-E07CED90C0C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2013-2014      #1</a:t>
            </a:r>
            <a:endParaRPr lang="el-G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/>
              <a:t>Οικονομία και Περιβάλλον ΙΙ Αχιλλέας Μητσός</a:t>
            </a:r>
            <a:endParaRPr lang="el-G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456453-B4A8-4A19-B17C-9D47F086AC8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2013-2014      #1</a:t>
            </a:r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/>
              <a:t>Οικονομία και Περιβάλλον ΙΙ Αχιλλέας Μητσός</a:t>
            </a: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87431E-A33D-4BA6-8DF9-3D427EE5AC9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2013-2014      #1</a:t>
            </a:r>
            <a:endParaRPr 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/>
              <a:t>Οικονομία και Περιβάλλον ΙΙ Αχιλλέας Μητσός</a:t>
            </a: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D2BA66-206D-49D0-92B6-D199154FEA5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2013-2014      #1</a:t>
            </a: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/>
              <a:t>Οικονομία και Περιβάλλον ΙΙ Αχιλλέας Μητσός</a:t>
            </a: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3E74C9-D686-43CE-8A03-906A9C4C7B9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2013-2014      #1</a:t>
            </a: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/>
              <a:t>Οικονομία και Περιβάλλον ΙΙ Αχιλλέας Μητσός</a:t>
            </a: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7DA98C-43E4-4354-B6D3-7E38CED44A7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r>
              <a:rPr lang="en-US" smtClean="0"/>
              <a:t>2013-2014      #1</a:t>
            </a:r>
            <a:endParaRPr lang="el-G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l-GR" smtClean="0"/>
              <a:t>Οικονομία και Περιβάλλον ΙΙ Αχιλλέας Μητσός</a:t>
            </a:r>
            <a:endParaRPr lang="el-G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281E719-4DAB-4730-AC28-AE1221FCE98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57200" y="6245225"/>
            <a:ext cx="1522512" cy="476250"/>
          </a:xfrm>
          <a:noFill/>
        </p:spPr>
        <p:txBody>
          <a:bodyPr/>
          <a:lstStyle/>
          <a:p>
            <a:r>
              <a:rPr lang="en-US" smtClean="0"/>
              <a:t>2013-2014      #1</a:t>
            </a:r>
            <a:endParaRPr lang="el-GR" dirty="0" smtClean="0"/>
          </a:p>
        </p:txBody>
      </p:sp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87960" cy="476250"/>
          </a:xfrm>
          <a:noFill/>
        </p:spPr>
        <p:txBody>
          <a:bodyPr/>
          <a:lstStyle/>
          <a:p>
            <a:r>
              <a:rPr lang="el-GR" dirty="0" smtClean="0"/>
              <a:t>Οικονομία και Περιβάλλον ΙΙ</a:t>
            </a:r>
          </a:p>
          <a:p>
            <a:r>
              <a:rPr lang="el-GR" dirty="0" smtClean="0"/>
              <a:t>Αχιλλέας Μητσός</a:t>
            </a:r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F856811-1B43-466C-B080-374C0A16A13D}" type="slidenum">
              <a:rPr lang="el-GR" smtClean="0"/>
              <a:pPr/>
              <a:t>1</a:t>
            </a:fld>
            <a:endParaRPr lang="el-GR" dirty="0" smtClean="0"/>
          </a:p>
        </p:txBody>
      </p:sp>
      <p:sp>
        <p:nvSpPr>
          <p:cNvPr id="2053" name="Rectangle 3" descr="Bouquet"/>
          <p:cNvSpPr>
            <a:spLocks noGrp="1" noChangeArrowheads="1"/>
          </p:cNvSpPr>
          <p:nvPr>
            <p:ph type="subTitle" idx="1"/>
          </p:nvPr>
        </p:nvSpPr>
        <p:spPr>
          <a:xfrm>
            <a:off x="500063" y="214313"/>
            <a:ext cx="8353425" cy="5929312"/>
          </a:xfrm>
          <a:blipFill dpi="0" rotWithShape="1">
            <a:blip r:embed="rId3" cstate="print"/>
            <a:srcRect/>
            <a:tile tx="0" ty="0" sx="100000" sy="100000" flip="none" algn="tl"/>
          </a:blipFill>
          <a:ln>
            <a:solidFill>
              <a:srgbClr val="009999"/>
            </a:solidFill>
          </a:ln>
        </p:spPr>
        <p:txBody>
          <a:bodyPr/>
          <a:lstStyle/>
          <a:p>
            <a:pPr algn="l" eaLnBrk="1" hangingPunct="1"/>
            <a:endParaRPr lang="el-GR" sz="2400" dirty="0" smtClean="0">
              <a:latin typeface="Verdana" pitchFamily="34" charset="0"/>
            </a:endParaRPr>
          </a:p>
          <a:p>
            <a:pPr algn="l" eaLnBrk="1" hangingPunct="1"/>
            <a:endParaRPr lang="el-GR" sz="2400" dirty="0" smtClean="0">
              <a:latin typeface="Verdana" pitchFamily="34" charset="0"/>
            </a:endParaRPr>
          </a:p>
          <a:p>
            <a:pPr eaLnBrk="1" hangingPunct="1"/>
            <a:r>
              <a:rPr lang="el-GR" sz="2400" dirty="0" smtClean="0">
                <a:latin typeface="Verdana" pitchFamily="34" charset="0"/>
              </a:rPr>
              <a:t>Αχιλλέας Μητσός</a:t>
            </a:r>
          </a:p>
          <a:p>
            <a:pPr eaLnBrk="1" hangingPunct="1"/>
            <a:endParaRPr lang="el-GR" sz="2400" b="1" dirty="0" smtClean="0">
              <a:latin typeface="Verdana" pitchFamily="34" charset="0"/>
            </a:endParaRPr>
          </a:p>
          <a:p>
            <a:pPr eaLnBrk="1" hangingPunct="1"/>
            <a:r>
              <a:rPr lang="el-GR" sz="2400" b="1" u="sng" dirty="0" smtClean="0">
                <a:latin typeface="Verdana" pitchFamily="34" charset="0"/>
              </a:rPr>
              <a:t>Οικονομία και Περιβάλλον Ι</a:t>
            </a:r>
            <a:r>
              <a:rPr lang="en-US" sz="2400" b="1" u="sng" dirty="0" smtClean="0">
                <a:latin typeface="Verdana" pitchFamily="34" charset="0"/>
              </a:rPr>
              <a:t>I</a:t>
            </a:r>
            <a:endParaRPr lang="el-GR" sz="2400" b="1" u="sng" dirty="0" smtClean="0">
              <a:latin typeface="Verdana" pitchFamily="34" charset="0"/>
            </a:endParaRPr>
          </a:p>
          <a:p>
            <a:pPr eaLnBrk="1" hangingPunct="1"/>
            <a:endParaRPr lang="el-GR" sz="2400" b="1" dirty="0" smtClean="0">
              <a:latin typeface="Verdana" pitchFamily="34" charset="0"/>
            </a:endParaRPr>
          </a:p>
          <a:p>
            <a:pPr eaLnBrk="1" hangingPunct="1"/>
            <a:endParaRPr lang="el-GR" sz="2400" b="1" dirty="0" smtClean="0">
              <a:latin typeface="Verdana" pitchFamily="34" charset="0"/>
            </a:endParaRPr>
          </a:p>
          <a:p>
            <a:pPr eaLnBrk="1" hangingPunct="1"/>
            <a:r>
              <a:rPr lang="el-GR" sz="2200" b="1" dirty="0" smtClean="0">
                <a:latin typeface="Verdana" pitchFamily="34" charset="0"/>
              </a:rPr>
              <a:t>1 – Εισαγωγή. Γενική επισκόπηση</a:t>
            </a:r>
          </a:p>
          <a:p>
            <a:pPr algn="l" eaLnBrk="1" hangingPunct="1"/>
            <a:endParaRPr lang="en-US" sz="2200" b="1" dirty="0" smtClean="0">
              <a:latin typeface="Verdana" pitchFamily="34" charset="0"/>
            </a:endParaRPr>
          </a:p>
        </p:txBody>
      </p:sp>
      <p:pic>
        <p:nvPicPr>
          <p:cNvPr id="6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47813" y="5231656"/>
            <a:ext cx="1581685" cy="553393"/>
          </a:xfrm>
          <a:prstGeom prst="rect">
            <a:avLst/>
          </a:prstGeom>
        </p:spPr>
      </p:pic>
      <p:pic>
        <p:nvPicPr>
          <p:cNvPr id="7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91138" y="4995415"/>
            <a:ext cx="4310289" cy="1025873"/>
          </a:xfrm>
          <a:prstGeom prst="rect">
            <a:avLst/>
          </a:prstGeom>
          <a:noFill/>
        </p:spPr>
      </p:pic>
      <p:pic>
        <p:nvPicPr>
          <p:cNvPr id="8" name="Picture 3" descr="log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31838" y="334740"/>
            <a:ext cx="862013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339901" y="478607"/>
            <a:ext cx="50404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altLang="el-GR" sz="2800" b="1" dirty="0" smtClean="0"/>
              <a:t>Πανεπιστήμιο Αιγαίου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3" descr="Bouquet"/>
          <p:cNvSpPr>
            <a:spLocks noGrp="1" noChangeArrowheads="1"/>
          </p:cNvSpPr>
          <p:nvPr>
            <p:ph type="subTitle" idx="1"/>
          </p:nvPr>
        </p:nvSpPr>
        <p:spPr>
          <a:xfrm>
            <a:off x="250825" y="236538"/>
            <a:ext cx="8642350" cy="6000774"/>
          </a:xfrm>
          <a:blipFill dpi="0" rotWithShape="1">
            <a:blip r:embed="rId3" cstate="print"/>
            <a:srcRect/>
            <a:tile tx="0" ty="0" sx="100000" sy="100000" flip="none" algn="tl"/>
          </a:blipFill>
          <a:ln>
            <a:solidFill>
              <a:srgbClr val="009999"/>
            </a:solidFill>
          </a:ln>
        </p:spPr>
        <p:txBody>
          <a:bodyPr rIns="360000">
            <a:noAutofit/>
          </a:bodyPr>
          <a:lstStyle/>
          <a:p>
            <a:pPr algn="l">
              <a:lnSpc>
                <a:spcPct val="110000"/>
              </a:lnSpc>
            </a:pPr>
            <a:r>
              <a:rPr lang="el-GR" sz="2800" b="1" u="sng" dirty="0" smtClean="0">
                <a:solidFill>
                  <a:srgbClr val="002060"/>
                </a:solidFill>
              </a:rPr>
              <a:t>Θέματα-Ενότητες</a:t>
            </a:r>
          </a:p>
          <a:p>
            <a:pPr algn="l">
              <a:spcBef>
                <a:spcPts val="0"/>
              </a:spcBef>
            </a:pPr>
            <a:r>
              <a:rPr lang="el-GR" sz="1800" b="1" dirty="0">
                <a:solidFill>
                  <a:srgbClr val="002060"/>
                </a:solidFill>
              </a:rPr>
              <a:t>2</a:t>
            </a:r>
            <a:r>
              <a:rPr lang="el-GR" sz="1800" b="1" dirty="0" smtClean="0">
                <a:solidFill>
                  <a:srgbClr val="002060"/>
                </a:solidFill>
              </a:rPr>
              <a:t> </a:t>
            </a:r>
            <a:r>
              <a:rPr lang="el-GR" sz="1800" b="1" dirty="0">
                <a:solidFill>
                  <a:srgbClr val="002060"/>
                </a:solidFill>
              </a:rPr>
              <a:t>– Η λειτουργία του οικονομικού </a:t>
            </a:r>
            <a:r>
              <a:rPr lang="el-GR" sz="1800" b="1" dirty="0" smtClean="0">
                <a:solidFill>
                  <a:srgbClr val="002060"/>
                </a:solidFill>
              </a:rPr>
              <a:t>συστήματος</a:t>
            </a:r>
          </a:p>
          <a:p>
            <a:pPr algn="l"/>
            <a:r>
              <a:rPr lang="el-GR" sz="1600" dirty="0" smtClean="0">
                <a:solidFill>
                  <a:srgbClr val="002060"/>
                </a:solidFill>
              </a:rPr>
              <a:t>Προσδιορισμός </a:t>
            </a:r>
            <a:r>
              <a:rPr lang="el-GR" sz="1600" dirty="0">
                <a:solidFill>
                  <a:srgbClr val="002060"/>
                </a:solidFill>
              </a:rPr>
              <a:t>του ΑΕΠ. Κατανάλωση, αποταμίευση, επένδυση. Παραγωγή, ανεργία. Ανάπτυξη και ύφεση.</a:t>
            </a:r>
          </a:p>
          <a:p>
            <a:pPr algn="l"/>
            <a:r>
              <a:rPr lang="el-GR" sz="1600" dirty="0" smtClean="0">
                <a:solidFill>
                  <a:srgbClr val="002060"/>
                </a:solidFill>
              </a:rPr>
              <a:t>Χρήμα</a:t>
            </a:r>
            <a:r>
              <a:rPr lang="el-GR" sz="1600" dirty="0">
                <a:solidFill>
                  <a:srgbClr val="002060"/>
                </a:solidFill>
              </a:rPr>
              <a:t>. Χρηματοπιστωτικά ιδρύματα. Πληθωρισμός. Νομισματικό σύστημα.</a:t>
            </a:r>
          </a:p>
          <a:p>
            <a:pPr algn="l">
              <a:spcBef>
                <a:spcPts val="0"/>
              </a:spcBef>
            </a:pPr>
            <a:r>
              <a:rPr lang="el-GR" sz="1600" dirty="0" smtClean="0">
                <a:solidFill>
                  <a:srgbClr val="002060"/>
                </a:solidFill>
              </a:rPr>
              <a:t>Ο δημόσιος τομέας</a:t>
            </a:r>
          </a:p>
          <a:p>
            <a:pPr algn="l">
              <a:spcBef>
                <a:spcPts val="0"/>
              </a:spcBef>
            </a:pPr>
            <a:r>
              <a:rPr lang="el-GR" sz="1600" dirty="0" smtClean="0">
                <a:solidFill>
                  <a:srgbClr val="002060"/>
                </a:solidFill>
              </a:rPr>
              <a:t>Ανοικτή οικονομία – Διεθνείς οικονομικές σχέσεις</a:t>
            </a:r>
            <a:endParaRPr lang="el-GR" sz="1600" dirty="0">
              <a:solidFill>
                <a:srgbClr val="002060"/>
              </a:solidFill>
            </a:endParaRPr>
          </a:p>
        </p:txBody>
      </p:sp>
      <p:sp>
        <p:nvSpPr>
          <p:cNvPr id="205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2013-2014      #1</a:t>
            </a:r>
            <a:endParaRPr lang="el-GR" smtClean="0"/>
          </a:p>
        </p:txBody>
      </p:sp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87824" y="6245225"/>
            <a:ext cx="3096344" cy="476250"/>
          </a:xfrm>
          <a:noFill/>
        </p:spPr>
        <p:txBody>
          <a:bodyPr/>
          <a:lstStyle/>
          <a:p>
            <a:r>
              <a:rPr lang="el-GR" smtClean="0"/>
              <a:t>Οικονομία και Περιβάλλον ΙΙ Αχιλλέας Μητσός</a:t>
            </a:r>
            <a:endParaRPr lang="el-GR" dirty="0" smtClean="0"/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86C61B-E948-4C48-AE85-B52B91A9C45C}" type="slidenum">
              <a:rPr lang="el-GR" smtClean="0"/>
              <a:pPr/>
              <a:t>10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290983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3" descr="Bouquet"/>
          <p:cNvSpPr>
            <a:spLocks noGrp="1" noChangeArrowheads="1"/>
          </p:cNvSpPr>
          <p:nvPr>
            <p:ph type="subTitle" idx="1"/>
          </p:nvPr>
        </p:nvSpPr>
        <p:spPr>
          <a:xfrm>
            <a:off x="250825" y="236538"/>
            <a:ext cx="8642350" cy="5929312"/>
          </a:xfrm>
          <a:blipFill dpi="0" rotWithShape="1">
            <a:blip r:embed="rId3" cstate="print"/>
            <a:srcRect/>
            <a:tile tx="0" ty="0" sx="100000" sy="100000" flip="none" algn="tl"/>
          </a:blipFill>
          <a:ln>
            <a:solidFill>
              <a:srgbClr val="009999"/>
            </a:solidFill>
          </a:ln>
        </p:spPr>
        <p:txBody>
          <a:bodyPr rIns="360000"/>
          <a:lstStyle/>
          <a:p>
            <a:pPr lvl="1" algn="just" eaLnBrk="1" hangingPunct="1">
              <a:lnSpc>
                <a:spcPct val="150000"/>
              </a:lnSpc>
            </a:pPr>
            <a:r>
              <a:rPr lang="el-GR" sz="2400" b="1" dirty="0" smtClean="0">
                <a:solidFill>
                  <a:srgbClr val="002060"/>
                </a:solidFill>
              </a:rPr>
              <a:t>Συνολική ζήτηση [</a:t>
            </a:r>
            <a:r>
              <a:rPr lang="en-US" sz="2400" b="1" dirty="0" smtClean="0">
                <a:solidFill>
                  <a:srgbClr val="002060"/>
                </a:solidFill>
              </a:rPr>
              <a:t>AD</a:t>
            </a:r>
            <a:r>
              <a:rPr lang="el-GR" sz="2400" b="1" dirty="0" smtClean="0">
                <a:solidFill>
                  <a:srgbClr val="002060"/>
                </a:solidFill>
              </a:rPr>
              <a:t>] και οι συνιστώσες της </a:t>
            </a:r>
            <a:r>
              <a:rPr lang="en-US" sz="2400" b="1" dirty="0" smtClean="0">
                <a:solidFill>
                  <a:srgbClr val="002060"/>
                </a:solidFill>
              </a:rPr>
              <a:t>[C, I]</a:t>
            </a:r>
          </a:p>
          <a:p>
            <a:pPr lvl="1" algn="just" eaLnBrk="1" hangingPunct="1"/>
            <a:r>
              <a:rPr lang="en-US" sz="1400" dirty="0" smtClean="0">
                <a:solidFill>
                  <a:srgbClr val="002060"/>
                </a:solidFill>
              </a:rPr>
              <a:t>                                                                             </a:t>
            </a:r>
            <a:r>
              <a:rPr lang="en-US" sz="1400" b="1" dirty="0" smtClean="0">
                <a:solidFill>
                  <a:srgbClr val="002060"/>
                </a:solidFill>
              </a:rPr>
              <a:t>C</a:t>
            </a:r>
            <a:r>
              <a:rPr lang="en-US" sz="1400" dirty="0" smtClean="0">
                <a:solidFill>
                  <a:srgbClr val="002060"/>
                </a:solidFill>
              </a:rPr>
              <a:t>                                                                                </a:t>
            </a:r>
          </a:p>
          <a:p>
            <a:pPr lvl="1" algn="just" eaLnBrk="1" hangingPunct="1">
              <a:lnSpc>
                <a:spcPct val="150000"/>
              </a:lnSpc>
            </a:pPr>
            <a:r>
              <a:rPr lang="en-US" sz="1800" b="1" dirty="0" smtClean="0">
                <a:solidFill>
                  <a:srgbClr val="002060"/>
                </a:solidFill>
              </a:rPr>
              <a:t>C                                                        </a:t>
            </a:r>
          </a:p>
          <a:p>
            <a:pPr lvl="1" algn="just" eaLnBrk="1" hangingPunct="1">
              <a:lnSpc>
                <a:spcPct val="150000"/>
              </a:lnSpc>
            </a:pPr>
            <a:r>
              <a:rPr lang="en-US" sz="1800" b="1" dirty="0" smtClean="0">
                <a:solidFill>
                  <a:srgbClr val="002060"/>
                </a:solidFill>
              </a:rPr>
              <a:t>                                                           S                                                        </a:t>
            </a:r>
          </a:p>
          <a:p>
            <a:pPr lvl="1" algn="just" eaLnBrk="1" hangingPunct="1">
              <a:lnSpc>
                <a:spcPct val="150000"/>
              </a:lnSpc>
            </a:pPr>
            <a:r>
              <a:rPr lang="en-US" sz="1800" b="1" dirty="0" smtClean="0">
                <a:solidFill>
                  <a:srgbClr val="002060"/>
                </a:solidFill>
              </a:rPr>
              <a:t>a			               Y</a:t>
            </a:r>
          </a:p>
          <a:p>
            <a:pPr lvl="1" algn="just" eaLnBrk="1" hangingPunct="1">
              <a:lnSpc>
                <a:spcPct val="150000"/>
              </a:lnSpc>
            </a:pPr>
            <a:endParaRPr lang="en-US" sz="1800" b="1" dirty="0" smtClean="0">
              <a:solidFill>
                <a:srgbClr val="002060"/>
              </a:solidFill>
            </a:endParaRPr>
          </a:p>
          <a:p>
            <a:pPr lvl="1" algn="just" eaLnBrk="1" hangingPunct="1"/>
            <a:r>
              <a:rPr lang="en-US" sz="1800" b="1" dirty="0" smtClean="0">
                <a:solidFill>
                  <a:srgbClr val="002060"/>
                </a:solidFill>
              </a:rPr>
              <a:t>I</a:t>
            </a:r>
          </a:p>
          <a:p>
            <a:pPr lvl="1" algn="just" eaLnBrk="1" hangingPunct="1"/>
            <a:r>
              <a:rPr lang="en-US" sz="1800" b="1" dirty="0" smtClean="0">
                <a:solidFill>
                  <a:srgbClr val="002060"/>
                </a:solidFill>
              </a:rPr>
              <a:t>                                                           I</a:t>
            </a:r>
          </a:p>
          <a:p>
            <a:pPr lvl="1" algn="just" eaLnBrk="1" hangingPunct="1"/>
            <a:r>
              <a:rPr lang="en-US" sz="1800" b="1" dirty="0" smtClean="0">
                <a:solidFill>
                  <a:srgbClr val="002060"/>
                </a:solidFill>
              </a:rPr>
              <a:t>                                                           Y</a:t>
            </a:r>
          </a:p>
          <a:p>
            <a:pPr lvl="1" algn="just" eaLnBrk="1" hangingPunct="1"/>
            <a:r>
              <a:rPr lang="en-US" sz="1800" b="1" dirty="0" smtClean="0">
                <a:solidFill>
                  <a:srgbClr val="002060"/>
                </a:solidFill>
              </a:rPr>
              <a:t>                                                           C+I</a:t>
            </a:r>
          </a:p>
          <a:p>
            <a:pPr lvl="1" algn="just" eaLnBrk="1" hangingPunct="1"/>
            <a:r>
              <a:rPr lang="en-US" sz="1600" b="1" dirty="0" smtClean="0">
                <a:solidFill>
                  <a:srgbClr val="002060"/>
                </a:solidFill>
              </a:rPr>
              <a:t>AD</a:t>
            </a:r>
          </a:p>
          <a:p>
            <a:pPr lvl="1" algn="just" eaLnBrk="1" hangingPunct="1"/>
            <a:endParaRPr lang="en-US" sz="1600" b="1" dirty="0" smtClean="0">
              <a:solidFill>
                <a:srgbClr val="002060"/>
              </a:solidFill>
            </a:endParaRPr>
          </a:p>
          <a:p>
            <a:pPr lvl="1" algn="just" eaLnBrk="1" hangingPunct="1"/>
            <a:endParaRPr lang="en-US" sz="1600" b="1" dirty="0" smtClean="0">
              <a:solidFill>
                <a:srgbClr val="002060"/>
              </a:solidFill>
            </a:endParaRPr>
          </a:p>
          <a:p>
            <a:pPr lvl="1" algn="just" eaLnBrk="1" hangingPunct="1"/>
            <a:endParaRPr lang="en-US" sz="1600" b="1" dirty="0" smtClean="0">
              <a:solidFill>
                <a:srgbClr val="002060"/>
              </a:solidFill>
            </a:endParaRPr>
          </a:p>
          <a:p>
            <a:pPr lvl="1" algn="just" eaLnBrk="1" hangingPunct="1"/>
            <a:r>
              <a:rPr lang="en-US" sz="1600" b="1" dirty="0" smtClean="0">
                <a:solidFill>
                  <a:srgbClr val="002060"/>
                </a:solidFill>
              </a:rPr>
              <a:t>				Y</a:t>
            </a:r>
          </a:p>
        </p:txBody>
      </p:sp>
      <p:sp>
        <p:nvSpPr>
          <p:cNvPr id="205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2013-2014      #1</a:t>
            </a:r>
            <a:endParaRPr lang="el-GR" smtClean="0"/>
          </a:p>
        </p:txBody>
      </p:sp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87824" y="6245225"/>
            <a:ext cx="3096344" cy="476250"/>
          </a:xfrm>
          <a:noFill/>
        </p:spPr>
        <p:txBody>
          <a:bodyPr/>
          <a:lstStyle/>
          <a:p>
            <a:r>
              <a:rPr lang="el-GR" smtClean="0"/>
              <a:t>Οικονομία και Περιβάλλον ΙΙ Αχιλλέας Μητσός</a:t>
            </a:r>
            <a:endParaRPr lang="el-GR" dirty="0" smtClean="0"/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86C61B-E948-4C48-AE85-B52B91A9C45C}" type="slidenum">
              <a:rPr lang="el-GR" smtClean="0"/>
              <a:pPr/>
              <a:t>11</a:t>
            </a:fld>
            <a:endParaRPr lang="el-GR" dirty="0" smtClean="0"/>
          </a:p>
        </p:txBody>
      </p:sp>
      <p:cxnSp>
        <p:nvCxnSpPr>
          <p:cNvPr id="7" name="Straight Connector 6"/>
          <p:cNvCxnSpPr/>
          <p:nvPr/>
        </p:nvCxnSpPr>
        <p:spPr>
          <a:xfrm>
            <a:off x="971600" y="1124744"/>
            <a:ext cx="0" cy="172819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971600" y="2348880"/>
            <a:ext cx="2808312" cy="7200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971600" y="1124744"/>
            <a:ext cx="2808312" cy="1008112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971600" y="2996952"/>
            <a:ext cx="8384" cy="87248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971600" y="4653136"/>
            <a:ext cx="0" cy="144016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971600" y="3789040"/>
            <a:ext cx="2808312" cy="7200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971600" y="5733256"/>
            <a:ext cx="286355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971600" y="4437112"/>
            <a:ext cx="2736304" cy="1008112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971600" y="3501008"/>
            <a:ext cx="2808312" cy="7200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971600" y="4149080"/>
            <a:ext cx="2664296" cy="1008112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971600" y="908720"/>
            <a:ext cx="2448272" cy="15121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2051720" y="1772816"/>
            <a:ext cx="0" cy="648072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971600" y="1772816"/>
            <a:ext cx="2808312" cy="1008112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971600" y="4221088"/>
            <a:ext cx="2448272" cy="15121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5148064" y="980728"/>
            <a:ext cx="3672408" cy="35283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smtClean="0"/>
              <a:t>AD: </a:t>
            </a:r>
            <a:r>
              <a:rPr lang="el-GR" sz="1600" dirty="0" smtClean="0"/>
              <a:t>Συνολική ζήτηση</a:t>
            </a:r>
          </a:p>
          <a:p>
            <a:r>
              <a:rPr lang="en-US" sz="1600" dirty="0" smtClean="0"/>
              <a:t>C</a:t>
            </a:r>
            <a:r>
              <a:rPr lang="el-GR" sz="1600" dirty="0" smtClean="0"/>
              <a:t>: (σχεδιαζόμενη) κατανάλωση</a:t>
            </a:r>
          </a:p>
          <a:p>
            <a:r>
              <a:rPr lang="el-GR" sz="1600" dirty="0" smtClean="0"/>
              <a:t>Ι: (σχεδιαζόμενη) επένδυση</a:t>
            </a:r>
          </a:p>
          <a:p>
            <a:r>
              <a:rPr lang="en-US" sz="1600" dirty="0" smtClean="0"/>
              <a:t>MPC</a:t>
            </a:r>
            <a:r>
              <a:rPr lang="el-GR" sz="1600" dirty="0" smtClean="0"/>
              <a:t>: οριακή ροπή προς κατανάλωση</a:t>
            </a:r>
            <a:endParaRPr lang="en-US" sz="1600" dirty="0" smtClean="0"/>
          </a:p>
          <a:p>
            <a:r>
              <a:rPr lang="en-US" sz="1600" dirty="0" smtClean="0"/>
              <a:t>APC</a:t>
            </a:r>
            <a:r>
              <a:rPr lang="el-GR" sz="1600" dirty="0" smtClean="0"/>
              <a:t>: μέση ροπή προς κατανάλωση</a:t>
            </a:r>
            <a:endParaRPr lang="en-US" sz="1600" dirty="0" smtClean="0"/>
          </a:p>
          <a:p>
            <a:r>
              <a:rPr lang="en-US" sz="1600" dirty="0" smtClean="0"/>
              <a:t>MPS</a:t>
            </a:r>
            <a:r>
              <a:rPr lang="el-GR" sz="1600" dirty="0" smtClean="0"/>
              <a:t>: οριακή ροπή προς αποταμίευση</a:t>
            </a:r>
            <a:endParaRPr lang="en-US" sz="1600" dirty="0" smtClean="0"/>
          </a:p>
          <a:p>
            <a:r>
              <a:rPr lang="en-US" sz="1600" dirty="0" smtClean="0"/>
              <a:t>APS</a:t>
            </a:r>
            <a:r>
              <a:rPr lang="el-GR" sz="1600" dirty="0" smtClean="0"/>
              <a:t>: μέση ροπή προς αποταμίευση</a:t>
            </a:r>
            <a:endParaRPr lang="en-US" sz="1600" dirty="0" smtClean="0"/>
          </a:p>
          <a:p>
            <a:pPr algn="ctr"/>
            <a:endParaRPr lang="el-GR" sz="1600" b="1" dirty="0" smtClean="0"/>
          </a:p>
          <a:p>
            <a:pPr algn="ctr"/>
            <a:r>
              <a:rPr lang="en-US" sz="1600" b="1" dirty="0" smtClean="0"/>
              <a:t>AD = C + I</a:t>
            </a:r>
          </a:p>
          <a:p>
            <a:pPr algn="ctr"/>
            <a:r>
              <a:rPr lang="en-US" sz="1600" b="1" dirty="0" smtClean="0"/>
              <a:t>C = a + b Y</a:t>
            </a:r>
          </a:p>
          <a:p>
            <a:pPr algn="ctr"/>
            <a:r>
              <a:rPr lang="en-US" sz="1600" b="1" dirty="0" smtClean="0"/>
              <a:t>S = -a + (1-b) Y</a:t>
            </a:r>
            <a:endParaRPr lang="el-GR" sz="1600" b="1" dirty="0" smtClean="0"/>
          </a:p>
          <a:p>
            <a:pPr algn="ctr"/>
            <a:r>
              <a:rPr lang="en-US" sz="1600" b="1" dirty="0" smtClean="0"/>
              <a:t>APC</a:t>
            </a:r>
            <a:r>
              <a:rPr lang="el-GR" sz="1600" b="1" dirty="0" smtClean="0"/>
              <a:t> = </a:t>
            </a:r>
            <a:r>
              <a:rPr lang="en-US" sz="1600" b="1" dirty="0" smtClean="0"/>
              <a:t>C/Y </a:t>
            </a:r>
          </a:p>
          <a:p>
            <a:pPr algn="ctr"/>
            <a:r>
              <a:rPr lang="en-US" sz="1600" b="1" dirty="0" smtClean="0"/>
              <a:t>MPC = </a:t>
            </a:r>
            <a:r>
              <a:rPr lang="el-GR" sz="1600" b="1" dirty="0" smtClean="0"/>
              <a:t>Δ</a:t>
            </a:r>
            <a:r>
              <a:rPr lang="en-US" sz="1600" b="1" dirty="0" smtClean="0"/>
              <a:t>C / </a:t>
            </a:r>
            <a:r>
              <a:rPr lang="el-GR" sz="1600" b="1" dirty="0" smtClean="0"/>
              <a:t>Δ</a:t>
            </a:r>
            <a:r>
              <a:rPr lang="en-US" sz="1600" b="1" dirty="0" smtClean="0"/>
              <a:t>Y = b</a:t>
            </a:r>
            <a:endParaRPr lang="el-GR" sz="1600" b="1" dirty="0" smtClean="0"/>
          </a:p>
          <a:p>
            <a:pPr algn="ctr"/>
            <a:r>
              <a:rPr lang="en-US" sz="1600" b="1" dirty="0" smtClean="0"/>
              <a:t>MPS = (1-b)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138292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3" descr="Bouquet"/>
          <p:cNvSpPr>
            <a:spLocks noGrp="1" noChangeArrowheads="1"/>
          </p:cNvSpPr>
          <p:nvPr>
            <p:ph type="subTitle" idx="1"/>
          </p:nvPr>
        </p:nvSpPr>
        <p:spPr>
          <a:xfrm>
            <a:off x="251520" y="260648"/>
            <a:ext cx="8642350" cy="5929312"/>
          </a:xfrm>
          <a:blipFill dpi="0" rotWithShape="1">
            <a:blip r:embed="rId3" cstate="print"/>
            <a:srcRect/>
            <a:tile tx="0" ty="0" sx="100000" sy="100000" flip="none" algn="tl"/>
          </a:blipFill>
          <a:ln>
            <a:solidFill>
              <a:srgbClr val="009999"/>
            </a:solidFill>
          </a:ln>
        </p:spPr>
        <p:txBody>
          <a:bodyPr rIns="360000"/>
          <a:lstStyle/>
          <a:p>
            <a:pPr lvl="1" algn="just" eaLnBrk="1" hangingPunct="1">
              <a:lnSpc>
                <a:spcPct val="150000"/>
              </a:lnSpc>
            </a:pPr>
            <a:r>
              <a:rPr lang="el-GR" sz="2400" b="1" dirty="0" smtClean="0">
                <a:solidFill>
                  <a:srgbClr val="002060"/>
                </a:solidFill>
              </a:rPr>
              <a:t>Κατάσταση ισορροπίας και ανισορροπίας</a:t>
            </a:r>
          </a:p>
          <a:p>
            <a:pPr lvl="1" algn="just" eaLnBrk="1" hangingPunct="1">
              <a:lnSpc>
                <a:spcPct val="150000"/>
              </a:lnSpc>
            </a:pPr>
            <a:endParaRPr lang="el-GR" sz="2400" dirty="0" smtClean="0">
              <a:solidFill>
                <a:srgbClr val="002060"/>
              </a:solidFill>
            </a:endParaRPr>
          </a:p>
          <a:p>
            <a:pPr lvl="1" algn="just" eaLnBrk="1" hangingPunct="1"/>
            <a:r>
              <a:rPr lang="el-GR" sz="1200" b="1" dirty="0" smtClean="0">
                <a:solidFill>
                  <a:srgbClr val="002060"/>
                </a:solidFill>
              </a:rPr>
              <a:t>Σχεδιαζόμενη δαπάνη</a:t>
            </a:r>
          </a:p>
          <a:p>
            <a:pPr lvl="1" algn="just" eaLnBrk="1" hangingPunct="1"/>
            <a:endParaRPr lang="el-GR" sz="1200" b="1" dirty="0" smtClean="0">
              <a:solidFill>
                <a:srgbClr val="002060"/>
              </a:solidFill>
            </a:endParaRPr>
          </a:p>
          <a:p>
            <a:pPr lvl="1" algn="just" eaLnBrk="1" hangingPunct="1"/>
            <a:r>
              <a:rPr lang="el-GR" sz="1200" b="1" dirty="0" smtClean="0">
                <a:solidFill>
                  <a:srgbClr val="002060"/>
                </a:solidFill>
              </a:rPr>
              <a:t>				          45ο</a:t>
            </a:r>
          </a:p>
          <a:p>
            <a:pPr lvl="1" algn="just" eaLnBrk="1" hangingPunct="1"/>
            <a:endParaRPr lang="el-GR" sz="1200" b="1" dirty="0" smtClean="0">
              <a:solidFill>
                <a:srgbClr val="002060"/>
              </a:solidFill>
            </a:endParaRPr>
          </a:p>
          <a:p>
            <a:pPr lvl="1" algn="just" eaLnBrk="1" hangingPunct="1"/>
            <a:endParaRPr lang="el-GR" sz="1200" b="1" dirty="0" smtClean="0">
              <a:solidFill>
                <a:srgbClr val="002060"/>
              </a:solidFill>
            </a:endParaRPr>
          </a:p>
          <a:p>
            <a:pPr lvl="1" algn="just" eaLnBrk="1" hangingPunct="1"/>
            <a:endParaRPr lang="el-GR" sz="1200" b="1" dirty="0" smtClean="0">
              <a:solidFill>
                <a:srgbClr val="002060"/>
              </a:solidFill>
            </a:endParaRPr>
          </a:p>
          <a:p>
            <a:pPr lvl="1" algn="just" eaLnBrk="1" hangingPunct="1"/>
            <a:endParaRPr lang="el-GR" sz="1200" b="1" dirty="0" smtClean="0">
              <a:solidFill>
                <a:srgbClr val="002060"/>
              </a:solidFill>
            </a:endParaRPr>
          </a:p>
          <a:p>
            <a:pPr lvl="1" algn="just" eaLnBrk="1" hangingPunct="1"/>
            <a:endParaRPr lang="el-GR" sz="1200" b="1" dirty="0" smtClean="0">
              <a:solidFill>
                <a:srgbClr val="002060"/>
              </a:solidFill>
            </a:endParaRPr>
          </a:p>
          <a:p>
            <a:pPr lvl="1" algn="just" eaLnBrk="1" hangingPunct="1"/>
            <a:endParaRPr lang="el-GR" sz="1200" b="1" dirty="0" smtClean="0">
              <a:solidFill>
                <a:srgbClr val="002060"/>
              </a:solidFill>
            </a:endParaRPr>
          </a:p>
          <a:p>
            <a:pPr lvl="1" algn="just" eaLnBrk="1" hangingPunct="1"/>
            <a:endParaRPr lang="el-GR" sz="1200" b="1" dirty="0" smtClean="0">
              <a:solidFill>
                <a:srgbClr val="002060"/>
              </a:solidFill>
            </a:endParaRPr>
          </a:p>
          <a:p>
            <a:pPr lvl="1" algn="just" eaLnBrk="1" hangingPunct="1"/>
            <a:endParaRPr lang="el-GR" sz="1200" b="1" dirty="0" smtClean="0">
              <a:solidFill>
                <a:srgbClr val="002060"/>
              </a:solidFill>
            </a:endParaRPr>
          </a:p>
          <a:p>
            <a:pPr lvl="1" algn="just" eaLnBrk="1" hangingPunct="1"/>
            <a:r>
              <a:rPr lang="el-GR" sz="1200" b="1" dirty="0" smtClean="0">
                <a:solidFill>
                  <a:srgbClr val="002060"/>
                </a:solidFill>
              </a:rPr>
              <a:t>                                                                                                                                  Προϊόν, Εισόδημα                                                  </a:t>
            </a:r>
          </a:p>
          <a:p>
            <a:pPr lvl="1" algn="just" eaLnBrk="1" hangingPunct="1"/>
            <a:r>
              <a:rPr lang="el-GR" sz="1200" b="1" dirty="0" smtClean="0">
                <a:solidFill>
                  <a:srgbClr val="002060"/>
                </a:solidFill>
              </a:rPr>
              <a:t>                                             Υ1                         Υ*                 Υ2</a:t>
            </a:r>
          </a:p>
          <a:p>
            <a:pPr lvl="1" algn="just" eaLnBrk="1" hangingPunct="1"/>
            <a:endParaRPr lang="el-GR" sz="1200" b="1" dirty="0" smtClean="0">
              <a:solidFill>
                <a:srgbClr val="002060"/>
              </a:solidFill>
            </a:endParaRPr>
          </a:p>
          <a:p>
            <a:pPr lvl="1" algn="just" eaLnBrk="1" hangingPunct="1"/>
            <a:r>
              <a:rPr lang="el-GR" sz="1600" b="1" dirty="0" smtClean="0">
                <a:solidFill>
                  <a:srgbClr val="002060"/>
                </a:solidFill>
              </a:rPr>
              <a:t>Υ1:</a:t>
            </a:r>
            <a:r>
              <a:rPr lang="en-US" sz="1600" b="1" dirty="0" smtClean="0">
                <a:solidFill>
                  <a:srgbClr val="002060"/>
                </a:solidFill>
              </a:rPr>
              <a:t>	AD &gt; Y	… </a:t>
            </a:r>
            <a:r>
              <a:rPr lang="el-GR" sz="1600" b="1" dirty="0" smtClean="0">
                <a:solidFill>
                  <a:srgbClr val="002060"/>
                </a:solidFill>
              </a:rPr>
              <a:t>μείωση αποθεμάτων, αύξηση παραγωγής</a:t>
            </a:r>
            <a:endParaRPr lang="en-US" sz="1600" b="1" dirty="0" smtClean="0">
              <a:solidFill>
                <a:srgbClr val="002060"/>
              </a:solidFill>
            </a:endParaRPr>
          </a:p>
          <a:p>
            <a:pPr lvl="1" algn="just" eaLnBrk="1" hangingPunct="1"/>
            <a:r>
              <a:rPr lang="en-US" sz="1600" b="1" dirty="0" smtClean="0">
                <a:solidFill>
                  <a:srgbClr val="002060"/>
                </a:solidFill>
              </a:rPr>
              <a:t>Y2:	AD &lt; Y</a:t>
            </a:r>
            <a:r>
              <a:rPr lang="el-GR" sz="1600" b="1" dirty="0" smtClean="0">
                <a:solidFill>
                  <a:srgbClr val="002060"/>
                </a:solidFill>
              </a:rPr>
              <a:t>	… αύξηση αποθεμάτων, μείωση παραγωγής</a:t>
            </a:r>
            <a:endParaRPr lang="en-US" sz="1600" b="1" dirty="0" smtClean="0">
              <a:solidFill>
                <a:srgbClr val="002060"/>
              </a:solidFill>
            </a:endParaRPr>
          </a:p>
          <a:p>
            <a:pPr lvl="1" algn="just" eaLnBrk="1" hangingPunct="1"/>
            <a:r>
              <a:rPr lang="en-US" sz="1600" b="1" dirty="0" smtClean="0">
                <a:solidFill>
                  <a:srgbClr val="002060"/>
                </a:solidFill>
              </a:rPr>
              <a:t>Y*:	AD = Y</a:t>
            </a:r>
            <a:r>
              <a:rPr lang="el-GR" sz="1600" b="1" dirty="0" smtClean="0">
                <a:solidFill>
                  <a:srgbClr val="002060"/>
                </a:solidFill>
              </a:rPr>
              <a:t>	κατάσταση ισορροπίας</a:t>
            </a:r>
          </a:p>
        </p:txBody>
      </p:sp>
      <p:sp>
        <p:nvSpPr>
          <p:cNvPr id="205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2013-2014      #1</a:t>
            </a:r>
            <a:endParaRPr lang="el-GR" smtClean="0"/>
          </a:p>
        </p:txBody>
      </p:sp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87824" y="6245225"/>
            <a:ext cx="3096344" cy="476250"/>
          </a:xfrm>
          <a:noFill/>
        </p:spPr>
        <p:txBody>
          <a:bodyPr/>
          <a:lstStyle/>
          <a:p>
            <a:r>
              <a:rPr lang="el-GR" smtClean="0"/>
              <a:t>Οικονομία και Περιβάλλον ΙΙ Αχιλλέας Μητσός</a:t>
            </a:r>
            <a:endParaRPr lang="el-GR" dirty="0" smtClean="0"/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86C61B-E948-4C48-AE85-B52B91A9C45C}" type="slidenum">
              <a:rPr lang="el-GR" smtClean="0"/>
              <a:pPr/>
              <a:t>12</a:t>
            </a:fld>
            <a:endParaRPr lang="el-GR" dirty="0" smtClean="0"/>
          </a:p>
        </p:txBody>
      </p:sp>
      <p:cxnSp>
        <p:nvCxnSpPr>
          <p:cNvPr id="6" name="Straight Connector 5"/>
          <p:cNvCxnSpPr/>
          <p:nvPr/>
        </p:nvCxnSpPr>
        <p:spPr>
          <a:xfrm>
            <a:off x="971600" y="1916832"/>
            <a:ext cx="0" cy="216024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971600" y="4005064"/>
            <a:ext cx="4248472" cy="7200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971600" y="2276872"/>
            <a:ext cx="3312368" cy="12241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971600" y="2060848"/>
            <a:ext cx="3312368" cy="201622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139952" y="2132856"/>
            <a:ext cx="0" cy="187220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411760" y="2996952"/>
            <a:ext cx="0" cy="1008112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419872" y="2636912"/>
            <a:ext cx="0" cy="1368152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950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3" descr="Bouquet"/>
          <p:cNvSpPr>
            <a:spLocks noGrp="1" noChangeArrowheads="1"/>
          </p:cNvSpPr>
          <p:nvPr>
            <p:ph type="subTitle" idx="1"/>
          </p:nvPr>
        </p:nvSpPr>
        <p:spPr>
          <a:xfrm>
            <a:off x="251520" y="404664"/>
            <a:ext cx="8642350" cy="5929312"/>
          </a:xfrm>
          <a:blipFill dpi="0" rotWithShape="1">
            <a:blip r:embed="rId3" cstate="print"/>
            <a:srcRect/>
            <a:tile tx="0" ty="0" sx="100000" sy="100000" flip="none" algn="tl"/>
          </a:blipFill>
          <a:ln>
            <a:solidFill>
              <a:srgbClr val="009999"/>
            </a:solidFill>
          </a:ln>
        </p:spPr>
        <p:txBody>
          <a:bodyPr rIns="360000"/>
          <a:lstStyle/>
          <a:p>
            <a:pPr lvl="1" algn="just" eaLnBrk="1" hangingPunct="1">
              <a:lnSpc>
                <a:spcPct val="150000"/>
              </a:lnSpc>
            </a:pPr>
            <a:r>
              <a:rPr lang="el-GR" sz="2400" b="1" dirty="0" smtClean="0">
                <a:solidFill>
                  <a:srgbClr val="002060"/>
                </a:solidFill>
              </a:rPr>
              <a:t>Μεταβολή της συνολικής ζήτησης και ο πολλαπλασιαστής</a:t>
            </a:r>
          </a:p>
          <a:p>
            <a:pPr lvl="1" algn="just" eaLnBrk="1" hangingPunct="1">
              <a:lnSpc>
                <a:spcPct val="150000"/>
              </a:lnSpc>
            </a:pPr>
            <a:r>
              <a:rPr lang="en-US" sz="2400" dirty="0" smtClean="0">
                <a:solidFill>
                  <a:srgbClr val="002060"/>
                </a:solidFill>
              </a:rPr>
              <a:t>						</a:t>
            </a:r>
            <a:r>
              <a:rPr lang="en-US" sz="1200" b="1" dirty="0" smtClean="0">
                <a:solidFill>
                  <a:srgbClr val="002060"/>
                </a:solidFill>
              </a:rPr>
              <a:t>AD2</a:t>
            </a:r>
            <a:endParaRPr lang="el-GR" sz="2400" dirty="0" smtClean="0">
              <a:solidFill>
                <a:srgbClr val="002060"/>
              </a:solidFill>
            </a:endParaRPr>
          </a:p>
          <a:p>
            <a:pPr lvl="1" algn="just" eaLnBrk="1" hangingPunct="1"/>
            <a:r>
              <a:rPr lang="el-GR" sz="1200" b="1" dirty="0" smtClean="0">
                <a:solidFill>
                  <a:srgbClr val="002060"/>
                </a:solidFill>
              </a:rPr>
              <a:t>Σχεδιαζόμενη δαπάνη</a:t>
            </a:r>
          </a:p>
          <a:p>
            <a:pPr lvl="1" algn="just" eaLnBrk="1" hangingPunct="1"/>
            <a:r>
              <a:rPr lang="el-GR" sz="1200" b="1" dirty="0" smtClean="0">
                <a:solidFill>
                  <a:srgbClr val="002060"/>
                </a:solidFill>
              </a:rPr>
              <a:t>						</a:t>
            </a:r>
            <a:r>
              <a:rPr lang="en-US" sz="1200" b="1" dirty="0" smtClean="0">
                <a:solidFill>
                  <a:srgbClr val="002060"/>
                </a:solidFill>
              </a:rPr>
              <a:t>AD1</a:t>
            </a:r>
            <a:endParaRPr lang="el-GR" sz="1200" b="1" dirty="0" smtClean="0">
              <a:solidFill>
                <a:srgbClr val="002060"/>
              </a:solidFill>
            </a:endParaRPr>
          </a:p>
          <a:p>
            <a:pPr lvl="1" algn="just" eaLnBrk="1" hangingPunct="1"/>
            <a:endParaRPr lang="el-GR" sz="1200" b="1" dirty="0" smtClean="0">
              <a:solidFill>
                <a:srgbClr val="002060"/>
              </a:solidFill>
            </a:endParaRPr>
          </a:p>
          <a:p>
            <a:pPr lvl="1" algn="just" eaLnBrk="1" hangingPunct="1"/>
            <a:endParaRPr lang="el-GR" sz="1200" b="1" dirty="0" smtClean="0">
              <a:solidFill>
                <a:srgbClr val="002060"/>
              </a:solidFill>
            </a:endParaRPr>
          </a:p>
          <a:p>
            <a:pPr lvl="1" algn="just" eaLnBrk="1" hangingPunct="1"/>
            <a:endParaRPr lang="el-GR" sz="1200" b="1" dirty="0" smtClean="0">
              <a:solidFill>
                <a:srgbClr val="002060"/>
              </a:solidFill>
            </a:endParaRPr>
          </a:p>
          <a:p>
            <a:pPr lvl="1" algn="just" eaLnBrk="1" hangingPunct="1"/>
            <a:endParaRPr lang="el-GR" sz="1200" b="1" dirty="0" smtClean="0">
              <a:solidFill>
                <a:srgbClr val="002060"/>
              </a:solidFill>
            </a:endParaRPr>
          </a:p>
          <a:p>
            <a:pPr lvl="1" algn="just" eaLnBrk="1" hangingPunct="1"/>
            <a:endParaRPr lang="el-GR" sz="1200" b="1" dirty="0" smtClean="0">
              <a:solidFill>
                <a:srgbClr val="002060"/>
              </a:solidFill>
            </a:endParaRPr>
          </a:p>
          <a:p>
            <a:pPr lvl="1" algn="just" eaLnBrk="1" hangingPunct="1"/>
            <a:endParaRPr lang="el-GR" sz="1200" b="1" dirty="0" smtClean="0">
              <a:solidFill>
                <a:srgbClr val="002060"/>
              </a:solidFill>
            </a:endParaRPr>
          </a:p>
          <a:p>
            <a:pPr lvl="1" algn="just" eaLnBrk="1" hangingPunct="1"/>
            <a:endParaRPr lang="el-GR" sz="1200" b="1" dirty="0" smtClean="0">
              <a:solidFill>
                <a:srgbClr val="002060"/>
              </a:solidFill>
            </a:endParaRPr>
          </a:p>
          <a:p>
            <a:pPr lvl="1" algn="just" eaLnBrk="1" hangingPunct="1"/>
            <a:endParaRPr lang="el-GR" sz="1200" b="1" dirty="0" smtClean="0">
              <a:solidFill>
                <a:srgbClr val="002060"/>
              </a:solidFill>
            </a:endParaRPr>
          </a:p>
          <a:p>
            <a:pPr lvl="1" algn="just" eaLnBrk="1" hangingPunct="1"/>
            <a:endParaRPr lang="el-GR" sz="1200" b="1" dirty="0" smtClean="0">
              <a:solidFill>
                <a:srgbClr val="002060"/>
              </a:solidFill>
            </a:endParaRPr>
          </a:p>
          <a:p>
            <a:pPr lvl="1" algn="just" eaLnBrk="1" hangingPunct="1"/>
            <a:r>
              <a:rPr lang="el-GR" sz="1200" b="1" dirty="0" smtClean="0">
                <a:solidFill>
                  <a:srgbClr val="002060"/>
                </a:solidFill>
              </a:rPr>
              <a:t>                                                                                                                                  Προϊόν, Εισόδημα                                                  </a:t>
            </a:r>
          </a:p>
          <a:p>
            <a:pPr lvl="1" algn="just" eaLnBrk="1" hangingPunct="1"/>
            <a:r>
              <a:rPr lang="el-GR" sz="1200" b="1" dirty="0" smtClean="0">
                <a:solidFill>
                  <a:srgbClr val="002060"/>
                </a:solidFill>
              </a:rPr>
              <a:t>                                                                         Υ*                                Υ**</a:t>
            </a:r>
            <a:endParaRPr lang="en-US" sz="1200" b="1" dirty="0" smtClean="0">
              <a:solidFill>
                <a:srgbClr val="002060"/>
              </a:solidFill>
            </a:endParaRPr>
          </a:p>
          <a:p>
            <a:pPr lvl="1" algn="just" eaLnBrk="1" hangingPunct="1"/>
            <a:endParaRPr lang="en-US" sz="1200" b="1" dirty="0" smtClean="0">
              <a:solidFill>
                <a:srgbClr val="002060"/>
              </a:solidFill>
            </a:endParaRPr>
          </a:p>
          <a:p>
            <a:pPr lvl="1" algn="just" eaLnBrk="1" hangingPunct="1"/>
            <a:r>
              <a:rPr lang="en-US" sz="1200" b="1" dirty="0" smtClean="0">
                <a:solidFill>
                  <a:srgbClr val="002060"/>
                </a:solidFill>
              </a:rPr>
              <a:t>       </a:t>
            </a:r>
            <a:r>
              <a:rPr lang="en-US" b="1" dirty="0" smtClean="0">
                <a:solidFill>
                  <a:srgbClr val="002060"/>
                </a:solidFill>
              </a:rPr>
              <a:t>I		Y	 C	  A	  D	  Y	 </a:t>
            </a:r>
            <a:r>
              <a:rPr lang="el-GR" b="1" dirty="0" smtClean="0">
                <a:solidFill>
                  <a:srgbClr val="002060"/>
                </a:solidFill>
              </a:rPr>
              <a:t> </a:t>
            </a:r>
            <a:r>
              <a:rPr lang="en-US" b="1" dirty="0" smtClean="0">
                <a:solidFill>
                  <a:srgbClr val="002060"/>
                </a:solidFill>
              </a:rPr>
              <a:t>C	</a:t>
            </a:r>
            <a:r>
              <a:rPr lang="el-GR" b="1" dirty="0" smtClean="0">
                <a:solidFill>
                  <a:srgbClr val="002060"/>
                </a:solidFill>
              </a:rPr>
              <a:t>  </a:t>
            </a:r>
            <a:r>
              <a:rPr lang="en-US" b="1" dirty="0" smtClean="0">
                <a:solidFill>
                  <a:srgbClr val="002060"/>
                </a:solidFill>
              </a:rPr>
              <a:t>AD…</a:t>
            </a:r>
          </a:p>
          <a:p>
            <a:pPr lvl="1" algn="just" eaLnBrk="1" hangingPunct="1"/>
            <a:endParaRPr lang="el-GR" sz="1200" b="1" dirty="0" smtClean="0">
              <a:solidFill>
                <a:srgbClr val="002060"/>
              </a:solidFill>
            </a:endParaRPr>
          </a:p>
          <a:p>
            <a:pPr lvl="1" algn="just" eaLnBrk="1" hangingPunct="1"/>
            <a:endParaRPr lang="el-GR" sz="1200" b="1" dirty="0" smtClean="0">
              <a:solidFill>
                <a:srgbClr val="002060"/>
              </a:solidFill>
            </a:endParaRPr>
          </a:p>
          <a:p>
            <a:pPr lvl="1" algn="just" eaLnBrk="1" hangingPunct="1"/>
            <a:endParaRPr lang="el-GR" sz="1600" b="1" dirty="0" smtClean="0">
              <a:solidFill>
                <a:srgbClr val="002060"/>
              </a:solidFill>
            </a:endParaRPr>
          </a:p>
        </p:txBody>
      </p:sp>
      <p:sp>
        <p:nvSpPr>
          <p:cNvPr id="205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2013-2014      #1</a:t>
            </a:r>
            <a:endParaRPr lang="el-GR" smtClean="0"/>
          </a:p>
        </p:txBody>
      </p:sp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87824" y="6245225"/>
            <a:ext cx="3096344" cy="476250"/>
          </a:xfrm>
          <a:noFill/>
        </p:spPr>
        <p:txBody>
          <a:bodyPr/>
          <a:lstStyle/>
          <a:p>
            <a:r>
              <a:rPr lang="el-GR" smtClean="0"/>
              <a:t>Οικονομία και Περιβάλλον ΙΙ Αχιλλέας Μητσός</a:t>
            </a:r>
            <a:endParaRPr lang="el-GR" dirty="0" smtClean="0"/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86C61B-E948-4C48-AE85-B52B91A9C45C}" type="slidenum">
              <a:rPr lang="el-GR" smtClean="0"/>
              <a:pPr/>
              <a:t>13</a:t>
            </a:fld>
            <a:endParaRPr lang="el-GR" dirty="0" smtClean="0"/>
          </a:p>
        </p:txBody>
      </p:sp>
      <p:cxnSp>
        <p:nvCxnSpPr>
          <p:cNvPr id="6" name="Straight Connector 5"/>
          <p:cNvCxnSpPr/>
          <p:nvPr/>
        </p:nvCxnSpPr>
        <p:spPr>
          <a:xfrm>
            <a:off x="971600" y="1916832"/>
            <a:ext cx="0" cy="216024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971600" y="4005064"/>
            <a:ext cx="4248472" cy="7200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971600" y="1772816"/>
            <a:ext cx="4680520" cy="1728192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971600" y="1412776"/>
            <a:ext cx="4320480" cy="266429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419872" y="2636912"/>
            <a:ext cx="0" cy="1368152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971600" y="1412776"/>
            <a:ext cx="4680520" cy="1728192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788024" y="1772816"/>
            <a:ext cx="0" cy="223224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899592" y="4869160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Right Arrow 30"/>
          <p:cNvSpPr/>
          <p:nvPr/>
        </p:nvSpPr>
        <p:spPr>
          <a:xfrm>
            <a:off x="1475656" y="4941168"/>
            <a:ext cx="432048" cy="216024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` </a:t>
            </a:r>
            <a:endParaRPr lang="el-GR" dirty="0"/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2051720" y="4869160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3059832" y="4869160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4067944" y="4869160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7740352" y="4869160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6" name="Right Arrow 35"/>
          <p:cNvSpPr/>
          <p:nvPr/>
        </p:nvSpPr>
        <p:spPr>
          <a:xfrm>
            <a:off x="2555776" y="4941168"/>
            <a:ext cx="432048" cy="216024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7" name="Right Arrow 36"/>
          <p:cNvSpPr/>
          <p:nvPr/>
        </p:nvSpPr>
        <p:spPr>
          <a:xfrm>
            <a:off x="3491880" y="4941168"/>
            <a:ext cx="432048" cy="216024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l-GR" dirty="0"/>
          </a:p>
        </p:txBody>
      </p:sp>
      <p:sp>
        <p:nvSpPr>
          <p:cNvPr id="38" name="Right Arrow 37"/>
          <p:cNvSpPr/>
          <p:nvPr/>
        </p:nvSpPr>
        <p:spPr>
          <a:xfrm>
            <a:off x="6300192" y="4941168"/>
            <a:ext cx="432048" cy="216024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9" name="Right Arrow 38"/>
          <p:cNvSpPr/>
          <p:nvPr/>
        </p:nvSpPr>
        <p:spPr>
          <a:xfrm>
            <a:off x="5364088" y="4941168"/>
            <a:ext cx="432048" cy="216024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0" name="Right Arrow 39"/>
          <p:cNvSpPr/>
          <p:nvPr/>
        </p:nvSpPr>
        <p:spPr>
          <a:xfrm>
            <a:off x="4499992" y="4941168"/>
            <a:ext cx="432048" cy="216024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1" name="Right Arrow 40"/>
          <p:cNvSpPr/>
          <p:nvPr/>
        </p:nvSpPr>
        <p:spPr>
          <a:xfrm>
            <a:off x="7164288" y="4941168"/>
            <a:ext cx="432048" cy="216024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42" name="Straight Arrow Connector 41"/>
          <p:cNvCxnSpPr/>
          <p:nvPr/>
        </p:nvCxnSpPr>
        <p:spPr>
          <a:xfrm flipV="1">
            <a:off x="6804248" y="4869160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5868144" y="4869160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5004048" y="4869160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 rot="10800000" flipV="1">
            <a:off x="755576" y="5373216"/>
            <a:ext cx="2088232" cy="7920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Y = AD = C + I = a + </a:t>
            </a:r>
            <a:r>
              <a:rPr lang="en-US" sz="1200" dirty="0" err="1" smtClean="0"/>
              <a:t>bY</a:t>
            </a:r>
            <a:r>
              <a:rPr lang="en-US" sz="1200" dirty="0" smtClean="0"/>
              <a:t> + I </a:t>
            </a:r>
          </a:p>
          <a:p>
            <a:pPr algn="ctr"/>
            <a:r>
              <a:rPr lang="en-US" sz="1200" dirty="0" smtClean="0"/>
              <a:t>Y (1-b) = a + I  </a:t>
            </a:r>
          </a:p>
          <a:p>
            <a:pPr algn="ctr"/>
            <a:r>
              <a:rPr lang="en-US" sz="1200" dirty="0" smtClean="0"/>
              <a:t>Y = a / (1-b) + I / (1-b)</a:t>
            </a:r>
            <a:endParaRPr lang="el-GR" sz="1200" dirty="0" smtClean="0"/>
          </a:p>
          <a:p>
            <a:pPr algn="ctr"/>
            <a:r>
              <a:rPr lang="el-GR" sz="1200" b="1" dirty="0" smtClean="0"/>
              <a:t>Πολλαπλασιαστής: 1/1-</a:t>
            </a:r>
            <a:r>
              <a:rPr lang="en-US" sz="1200" b="1" dirty="0" smtClean="0"/>
              <a:t>b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4211960" y="5373216"/>
            <a:ext cx="4176464" cy="86409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 smtClean="0"/>
          </a:p>
          <a:p>
            <a:pPr algn="ctr"/>
            <a:r>
              <a:rPr lang="el-GR" sz="1400" dirty="0" smtClean="0"/>
              <a:t>Αρχική Δ </a:t>
            </a:r>
            <a:r>
              <a:rPr lang="en-US" sz="1400" dirty="0" smtClean="0"/>
              <a:t>AD:100	</a:t>
            </a:r>
            <a:r>
              <a:rPr lang="el-GR" sz="1400" dirty="0" smtClean="0"/>
              <a:t>Τελική Δ</a:t>
            </a:r>
            <a:r>
              <a:rPr lang="en-US" sz="1400" dirty="0" smtClean="0"/>
              <a:t> Y : 500</a:t>
            </a:r>
          </a:p>
          <a:p>
            <a:pPr algn="ctr"/>
            <a:r>
              <a:rPr lang="el-GR" sz="1400" b="1" dirty="0" smtClean="0"/>
              <a:t>Πολλαπλασιαστής: 5</a:t>
            </a:r>
            <a:endParaRPr lang="el-GR" sz="1400" b="1" dirty="0"/>
          </a:p>
        </p:txBody>
      </p:sp>
    </p:spTree>
    <p:extLst>
      <p:ext uri="{BB962C8B-B14F-4D97-AF65-F5344CB8AC3E}">
        <p14:creationId xmlns:p14="http://schemas.microsoft.com/office/powerpoint/2010/main" val="264516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3" descr="Bouquet"/>
          <p:cNvSpPr>
            <a:spLocks noGrp="1" noChangeArrowheads="1"/>
          </p:cNvSpPr>
          <p:nvPr>
            <p:ph type="subTitle" idx="1"/>
          </p:nvPr>
        </p:nvSpPr>
        <p:spPr>
          <a:xfrm>
            <a:off x="250825" y="236538"/>
            <a:ext cx="8642350" cy="5929312"/>
          </a:xfrm>
          <a:blipFill dpi="0" rotWithShape="1">
            <a:blip r:embed="rId3" cstate="print"/>
            <a:srcRect/>
            <a:tile tx="0" ty="0" sx="100000" sy="100000" flip="none" algn="tl"/>
          </a:blipFill>
          <a:ln>
            <a:solidFill>
              <a:srgbClr val="009999"/>
            </a:solidFill>
          </a:ln>
        </p:spPr>
        <p:txBody>
          <a:bodyPr rIns="360000"/>
          <a:lstStyle/>
          <a:p>
            <a:pPr lvl="1" algn="just" eaLnBrk="1" hangingPunct="1">
              <a:lnSpc>
                <a:spcPct val="150000"/>
              </a:lnSpc>
            </a:pPr>
            <a:r>
              <a:rPr lang="el-GR" sz="2400" b="1" dirty="0" smtClean="0">
                <a:solidFill>
                  <a:srgbClr val="002060"/>
                </a:solidFill>
              </a:rPr>
              <a:t>Από την κλειστή στη ανοικτή οικονομία</a:t>
            </a:r>
          </a:p>
          <a:p>
            <a:pPr lvl="1" algn="just" eaLnBrk="1" hangingPunct="1">
              <a:lnSpc>
                <a:spcPct val="150000"/>
              </a:lnSpc>
            </a:pPr>
            <a:r>
              <a:rPr lang="en-US" sz="2400" dirty="0" smtClean="0">
                <a:solidFill>
                  <a:srgbClr val="002060"/>
                </a:solidFill>
              </a:rPr>
              <a:t>AD = C + I + NX (=X-M)</a:t>
            </a:r>
          </a:p>
          <a:p>
            <a:pPr lvl="1" algn="just" eaLnBrk="1" hangingPunct="1">
              <a:lnSpc>
                <a:spcPct val="150000"/>
              </a:lnSpc>
            </a:pPr>
            <a:r>
              <a:rPr lang="el-GR" sz="2400" dirty="0" smtClean="0">
                <a:solidFill>
                  <a:srgbClr val="002060"/>
                </a:solidFill>
              </a:rPr>
              <a:t>Αλλά: </a:t>
            </a:r>
          </a:p>
          <a:p>
            <a:pPr lvl="1" algn="just" eaLnBrk="1" hangingPunct="1"/>
            <a:r>
              <a:rPr lang="el-GR" sz="2400" dirty="0" smtClean="0">
                <a:solidFill>
                  <a:srgbClr val="002060"/>
                </a:solidFill>
              </a:rPr>
              <a:t>   </a:t>
            </a:r>
            <a:r>
              <a:rPr lang="el-GR" sz="2000" dirty="0" smtClean="0">
                <a:solidFill>
                  <a:srgbClr val="002060"/>
                </a:solidFill>
              </a:rPr>
              <a:t> ΝΧ </a:t>
            </a:r>
            <a:r>
              <a:rPr lang="el-GR" sz="2000" b="1" dirty="0" smtClean="0">
                <a:solidFill>
                  <a:srgbClr val="002060"/>
                </a:solidFill>
              </a:rPr>
              <a:t>δεν ισοδυναμεί </a:t>
            </a:r>
            <a:r>
              <a:rPr lang="el-GR" sz="2000" dirty="0" smtClean="0">
                <a:solidFill>
                  <a:srgbClr val="002060"/>
                </a:solidFill>
              </a:rPr>
              <a:t>με</a:t>
            </a:r>
            <a:r>
              <a:rPr lang="en-US" sz="2000" dirty="0" smtClean="0">
                <a:solidFill>
                  <a:srgbClr val="002060"/>
                </a:solidFill>
              </a:rPr>
              <a:t>  </a:t>
            </a:r>
            <a:r>
              <a:rPr lang="el-GR" sz="2000" dirty="0" smtClean="0">
                <a:solidFill>
                  <a:srgbClr val="002060"/>
                </a:solidFill>
              </a:rPr>
              <a:t>  Ι, διότι μέρος της αύξησης απορροφάται </a:t>
            </a:r>
          </a:p>
          <a:p>
            <a:pPr lvl="1" algn="just" eaLnBrk="1" hangingPunct="1"/>
            <a:r>
              <a:rPr lang="el-GR" sz="2000" dirty="0" smtClean="0">
                <a:solidFill>
                  <a:srgbClr val="002060"/>
                </a:solidFill>
              </a:rPr>
              <a:t>από τη ζήτηση για εισαγωγές</a:t>
            </a:r>
          </a:p>
          <a:p>
            <a:pPr lvl="1" algn="just" eaLnBrk="1" hangingPunct="1"/>
            <a:r>
              <a:rPr lang="el-GR" sz="1400" dirty="0" smtClean="0">
                <a:solidFill>
                  <a:srgbClr val="002060"/>
                </a:solidFill>
              </a:rPr>
              <a:t>					         </a:t>
            </a:r>
            <a:r>
              <a:rPr lang="el-GR" sz="1400" b="1" dirty="0" smtClean="0">
                <a:solidFill>
                  <a:srgbClr val="002060"/>
                </a:solidFill>
              </a:rPr>
              <a:t>Α</a:t>
            </a:r>
            <a:r>
              <a:rPr lang="en-US" sz="1400" b="1" dirty="0" smtClean="0">
                <a:solidFill>
                  <a:srgbClr val="002060"/>
                </a:solidFill>
              </a:rPr>
              <a:t>D’</a:t>
            </a:r>
            <a:endParaRPr lang="el-GR" sz="1400" b="1" dirty="0" smtClean="0">
              <a:solidFill>
                <a:srgbClr val="002060"/>
              </a:solidFill>
            </a:endParaRPr>
          </a:p>
          <a:p>
            <a:pPr lvl="1" algn="just" eaLnBrk="1" hangingPunct="1">
              <a:lnSpc>
                <a:spcPct val="150000"/>
              </a:lnSpc>
            </a:pPr>
            <a:endParaRPr lang="el-GR" sz="1400" dirty="0" smtClean="0">
              <a:solidFill>
                <a:srgbClr val="002060"/>
              </a:solidFill>
            </a:endParaRPr>
          </a:p>
        </p:txBody>
      </p:sp>
      <p:sp>
        <p:nvSpPr>
          <p:cNvPr id="205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2013-2014      #1</a:t>
            </a:r>
            <a:endParaRPr lang="el-GR" smtClean="0"/>
          </a:p>
        </p:txBody>
      </p:sp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87824" y="6245225"/>
            <a:ext cx="3096344" cy="476250"/>
          </a:xfrm>
          <a:noFill/>
        </p:spPr>
        <p:txBody>
          <a:bodyPr/>
          <a:lstStyle/>
          <a:p>
            <a:r>
              <a:rPr lang="el-GR" smtClean="0"/>
              <a:t>Οικονομία και Περιβάλλον ΙΙ Αχιλλέας Μητσός</a:t>
            </a:r>
            <a:endParaRPr lang="el-GR" dirty="0" smtClean="0"/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86C61B-E948-4C48-AE85-B52B91A9C45C}" type="slidenum">
              <a:rPr lang="el-GR" smtClean="0"/>
              <a:pPr/>
              <a:t>14</a:t>
            </a:fld>
            <a:endParaRPr lang="el-GR" dirty="0" smtClean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899592" y="2132856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3491880" y="2132856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971600" y="5373216"/>
            <a:ext cx="4248472" cy="7200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971600" y="2780928"/>
            <a:ext cx="4320480" cy="266429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971600" y="3212976"/>
            <a:ext cx="4680520" cy="1728192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971600" y="3284984"/>
            <a:ext cx="0" cy="216024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971600" y="3140968"/>
            <a:ext cx="4176464" cy="201622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265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3" descr="Bouquet"/>
          <p:cNvSpPr>
            <a:spLocks noGrp="1" noChangeArrowheads="1"/>
          </p:cNvSpPr>
          <p:nvPr>
            <p:ph type="subTitle" idx="1"/>
          </p:nvPr>
        </p:nvSpPr>
        <p:spPr>
          <a:xfrm>
            <a:off x="250825" y="236538"/>
            <a:ext cx="8642350" cy="6000774"/>
          </a:xfrm>
          <a:blipFill dpi="0" rotWithShape="1">
            <a:blip r:embed="rId3" cstate="print"/>
            <a:srcRect/>
            <a:tile tx="0" ty="0" sx="100000" sy="100000" flip="none" algn="tl"/>
          </a:blipFill>
          <a:ln>
            <a:solidFill>
              <a:srgbClr val="009999"/>
            </a:solidFill>
          </a:ln>
        </p:spPr>
        <p:txBody>
          <a:bodyPr rIns="360000">
            <a:noAutofit/>
          </a:bodyPr>
          <a:lstStyle/>
          <a:p>
            <a:pPr algn="l">
              <a:lnSpc>
                <a:spcPct val="110000"/>
              </a:lnSpc>
            </a:pPr>
            <a:r>
              <a:rPr lang="el-GR" sz="2800" b="1" u="sng" dirty="0" smtClean="0">
                <a:solidFill>
                  <a:srgbClr val="002060"/>
                </a:solidFill>
              </a:rPr>
              <a:t>Θέματα-Ενότητες</a:t>
            </a:r>
          </a:p>
          <a:p>
            <a:pPr algn="l">
              <a:spcBef>
                <a:spcPts val="0"/>
              </a:spcBef>
            </a:pPr>
            <a:r>
              <a:rPr lang="el-GR" sz="1800" b="1" dirty="0">
                <a:solidFill>
                  <a:srgbClr val="002060"/>
                </a:solidFill>
              </a:rPr>
              <a:t>3</a:t>
            </a:r>
            <a:r>
              <a:rPr lang="el-GR" sz="1800" b="1" dirty="0" smtClean="0">
                <a:solidFill>
                  <a:srgbClr val="002060"/>
                </a:solidFill>
              </a:rPr>
              <a:t> – Το περιβάλλον στα πλαίσια της δημόσιας πολιτικής</a:t>
            </a:r>
            <a:endParaRPr lang="el-GR" sz="1800" dirty="0" smtClean="0">
              <a:solidFill>
                <a:srgbClr val="002060"/>
              </a:solidFill>
            </a:endParaRPr>
          </a:p>
          <a:p>
            <a:pPr algn="l">
              <a:spcBef>
                <a:spcPts val="0"/>
              </a:spcBef>
            </a:pPr>
            <a:r>
              <a:rPr lang="el-GR" sz="1600" dirty="0" smtClean="0">
                <a:solidFill>
                  <a:srgbClr val="002060"/>
                </a:solidFill>
              </a:rPr>
              <a:t>Αρχές, στόχοι, εργαλεία, γεωγραφικό επίπεδο άσκησης</a:t>
            </a:r>
          </a:p>
          <a:p>
            <a:pPr algn="l">
              <a:spcBef>
                <a:spcPts val="0"/>
              </a:spcBef>
            </a:pPr>
            <a:r>
              <a:rPr lang="el-GR" sz="1600" dirty="0" smtClean="0">
                <a:solidFill>
                  <a:srgbClr val="002060"/>
                </a:solidFill>
              </a:rPr>
              <a:t>Μικροοικονομική πολιτική (άνοιγμα, ενίσχυση και διόρθωση αγοράς), διεθνής ανταγωνιστικότητα</a:t>
            </a:r>
          </a:p>
          <a:p>
            <a:pPr algn="l">
              <a:spcBef>
                <a:spcPts val="0"/>
              </a:spcBef>
            </a:pPr>
            <a:r>
              <a:rPr lang="el-GR" sz="1600" dirty="0" smtClean="0">
                <a:solidFill>
                  <a:srgbClr val="002060"/>
                </a:solidFill>
              </a:rPr>
              <a:t>Αναδιανομή εισοδήματος και κοινωνική πολιτική</a:t>
            </a:r>
          </a:p>
          <a:p>
            <a:pPr algn="l">
              <a:spcBef>
                <a:spcPts val="0"/>
              </a:spcBef>
            </a:pPr>
            <a:r>
              <a:rPr lang="el-GR" sz="1600" dirty="0" smtClean="0">
                <a:solidFill>
                  <a:srgbClr val="002060"/>
                </a:solidFill>
              </a:rPr>
              <a:t>Μακροοικονομική ισορροπία, νομισματική πολιτική, αναπτυξιακή πολιτική</a:t>
            </a:r>
            <a:endParaRPr lang="el-GR" sz="1600" dirty="0">
              <a:solidFill>
                <a:srgbClr val="002060"/>
              </a:solidFill>
            </a:endParaRPr>
          </a:p>
        </p:txBody>
      </p:sp>
      <p:sp>
        <p:nvSpPr>
          <p:cNvPr id="205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2013-2014      #1</a:t>
            </a:r>
            <a:endParaRPr lang="el-GR" smtClean="0"/>
          </a:p>
        </p:txBody>
      </p:sp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87824" y="6245225"/>
            <a:ext cx="3096344" cy="476250"/>
          </a:xfrm>
          <a:noFill/>
        </p:spPr>
        <p:txBody>
          <a:bodyPr/>
          <a:lstStyle/>
          <a:p>
            <a:r>
              <a:rPr lang="el-GR" smtClean="0"/>
              <a:t>Οικονομία και Περιβάλλον ΙΙ Αχιλλέας Μητσός</a:t>
            </a:r>
            <a:endParaRPr lang="el-GR" dirty="0" smtClean="0"/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86C61B-E948-4C48-AE85-B52B91A9C45C}" type="slidenum">
              <a:rPr lang="el-GR" smtClean="0"/>
              <a:pPr/>
              <a:t>15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20422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3" descr="Bouquet"/>
          <p:cNvSpPr>
            <a:spLocks noGrp="1" noChangeArrowheads="1"/>
          </p:cNvSpPr>
          <p:nvPr>
            <p:ph type="subTitle" idx="1"/>
          </p:nvPr>
        </p:nvSpPr>
        <p:spPr>
          <a:xfrm>
            <a:off x="250825" y="236538"/>
            <a:ext cx="8642350" cy="5929312"/>
          </a:xfrm>
          <a:blipFill dpi="0" rotWithShape="1">
            <a:blip r:embed="rId3" cstate="print"/>
            <a:srcRect/>
            <a:tile tx="0" ty="0" sx="100000" sy="100000" flip="none" algn="tl"/>
          </a:blipFill>
          <a:ln>
            <a:solidFill>
              <a:srgbClr val="009999"/>
            </a:solidFill>
          </a:ln>
        </p:spPr>
        <p:txBody>
          <a:bodyPr rIns="360000"/>
          <a:lstStyle/>
          <a:p>
            <a:pPr lvl="1" algn="just" eaLnBrk="1" hangingPunct="1">
              <a:spcBef>
                <a:spcPts val="1200"/>
              </a:spcBef>
            </a:pPr>
            <a:endParaRPr lang="el-GR" sz="2200" b="1" i="1" dirty="0">
              <a:solidFill>
                <a:srgbClr val="002060"/>
              </a:solidFill>
            </a:endParaRPr>
          </a:p>
          <a:p>
            <a:pPr marL="800100" lvl="1" indent="-342900" algn="l" eaLnBrk="1" hangingPunct="1">
              <a:lnSpc>
                <a:spcPct val="200000"/>
              </a:lnSpc>
              <a:spcBef>
                <a:spcPts val="1200"/>
              </a:spcBef>
              <a:buFont typeface="Wingdings" pitchFamily="2" charset="2"/>
              <a:buChar char="v"/>
            </a:pPr>
            <a:r>
              <a:rPr lang="el-GR" b="1" i="1" dirty="0" smtClean="0">
                <a:solidFill>
                  <a:srgbClr val="002060"/>
                </a:solidFill>
              </a:rPr>
              <a:t>Τι </a:t>
            </a:r>
          </a:p>
          <a:p>
            <a:pPr marL="1257300" lvl="2" indent="-342900" algn="l" eaLnBrk="1" hangingPunct="1">
              <a:lnSpc>
                <a:spcPct val="200000"/>
              </a:lnSpc>
              <a:spcBef>
                <a:spcPts val="1200"/>
              </a:spcBef>
              <a:buFont typeface="Wingdings" pitchFamily="2" charset="2"/>
              <a:buChar char="v"/>
            </a:pPr>
            <a:r>
              <a:rPr lang="el-GR" sz="2800" b="1" i="1" dirty="0" smtClean="0">
                <a:solidFill>
                  <a:srgbClr val="002060"/>
                </a:solidFill>
              </a:rPr>
              <a:t>Γιατί</a:t>
            </a:r>
            <a:r>
              <a:rPr lang="el-GR" sz="2800" dirty="0" smtClean="0">
                <a:solidFill>
                  <a:srgbClr val="002060"/>
                </a:solidFill>
              </a:rPr>
              <a:t> </a:t>
            </a:r>
          </a:p>
          <a:p>
            <a:pPr marL="1714500" lvl="3" indent="-342900" algn="l" eaLnBrk="1" hangingPunct="1">
              <a:lnSpc>
                <a:spcPct val="200000"/>
              </a:lnSpc>
              <a:spcBef>
                <a:spcPts val="1200"/>
              </a:spcBef>
              <a:buFont typeface="Wingdings" pitchFamily="2" charset="2"/>
              <a:buChar char="v"/>
            </a:pPr>
            <a:r>
              <a:rPr lang="el-GR" sz="2800" b="1" i="1" dirty="0" smtClean="0">
                <a:solidFill>
                  <a:srgbClr val="002060"/>
                </a:solidFill>
              </a:rPr>
              <a:t>Που</a:t>
            </a:r>
            <a:r>
              <a:rPr lang="el-GR" b="1" i="1" dirty="0" smtClean="0">
                <a:solidFill>
                  <a:srgbClr val="002060"/>
                </a:solidFill>
              </a:rPr>
              <a:t>			</a:t>
            </a:r>
            <a:r>
              <a:rPr lang="el-GR" sz="2200" b="1" i="1" u="sng" dirty="0" smtClean="0">
                <a:solidFill>
                  <a:srgbClr val="002060"/>
                </a:solidFill>
              </a:rPr>
              <a:t>της δημόσιας παρέμβασης</a:t>
            </a:r>
          </a:p>
          <a:p>
            <a:pPr marL="2171700" lvl="4" indent="-342900" algn="l" eaLnBrk="1" hangingPunct="1">
              <a:lnSpc>
                <a:spcPct val="200000"/>
              </a:lnSpc>
              <a:spcBef>
                <a:spcPts val="1200"/>
              </a:spcBef>
              <a:buFont typeface="Wingdings" pitchFamily="2" charset="2"/>
              <a:buChar char="v"/>
            </a:pPr>
            <a:r>
              <a:rPr lang="el-GR" sz="2800" b="1" i="1" dirty="0" smtClean="0">
                <a:solidFill>
                  <a:srgbClr val="002060"/>
                </a:solidFill>
              </a:rPr>
              <a:t>Ποιος</a:t>
            </a:r>
          </a:p>
          <a:p>
            <a:pPr marL="2628900" lvl="5" indent="-342900" algn="l">
              <a:lnSpc>
                <a:spcPct val="200000"/>
              </a:lnSpc>
              <a:spcBef>
                <a:spcPts val="1200"/>
              </a:spcBef>
              <a:buFont typeface="Wingdings" pitchFamily="2" charset="2"/>
              <a:buChar char="v"/>
            </a:pPr>
            <a:r>
              <a:rPr lang="el-GR" sz="2800" b="1" i="1" dirty="0" smtClean="0">
                <a:solidFill>
                  <a:srgbClr val="002060"/>
                </a:solidFill>
              </a:rPr>
              <a:t>Πως</a:t>
            </a:r>
            <a:endParaRPr lang="el-GR" sz="2800" dirty="0" smtClean="0">
              <a:solidFill>
                <a:srgbClr val="002060"/>
              </a:solidFill>
            </a:endParaRPr>
          </a:p>
        </p:txBody>
      </p:sp>
      <p:sp>
        <p:nvSpPr>
          <p:cNvPr id="205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2013-2014      #1</a:t>
            </a:r>
            <a:endParaRPr lang="el-GR" dirty="0" smtClean="0"/>
          </a:p>
        </p:txBody>
      </p:sp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87824" y="6245225"/>
            <a:ext cx="3096344" cy="476250"/>
          </a:xfrm>
          <a:noFill/>
        </p:spPr>
        <p:txBody>
          <a:bodyPr/>
          <a:lstStyle/>
          <a:p>
            <a:r>
              <a:rPr lang="el-GR" smtClean="0"/>
              <a:t>Οικονομία και Περιβάλλον ΙΙ Αχιλλέας Μητσός</a:t>
            </a:r>
            <a:endParaRPr lang="el-GR" dirty="0" smtClean="0"/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86C61B-E948-4C48-AE85-B52B91A9C45C}" type="slidenum">
              <a:rPr lang="el-GR" smtClean="0"/>
              <a:pPr/>
              <a:t>16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380477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3" descr="Bouquet"/>
          <p:cNvSpPr>
            <a:spLocks noGrp="1" noChangeArrowheads="1"/>
          </p:cNvSpPr>
          <p:nvPr>
            <p:ph type="subTitle" idx="1"/>
          </p:nvPr>
        </p:nvSpPr>
        <p:spPr>
          <a:xfrm>
            <a:off x="250825" y="236538"/>
            <a:ext cx="8642350" cy="5929312"/>
          </a:xfrm>
          <a:blipFill dpi="0" rotWithShape="1">
            <a:blip r:embed="rId3" cstate="print"/>
            <a:srcRect/>
            <a:tile tx="0" ty="0" sx="100000" sy="100000" flip="none" algn="tl"/>
          </a:blipFill>
          <a:ln>
            <a:solidFill>
              <a:srgbClr val="009999"/>
            </a:solidFill>
          </a:ln>
        </p:spPr>
        <p:txBody>
          <a:bodyPr rIns="360000">
            <a:normAutofit/>
          </a:bodyPr>
          <a:lstStyle/>
          <a:p>
            <a:pPr lvl="1" algn="just" eaLnBrk="1" hangingPunct="1">
              <a:lnSpc>
                <a:spcPct val="150000"/>
              </a:lnSpc>
            </a:pPr>
            <a:r>
              <a:rPr lang="el-GR" sz="2000" u="sng" dirty="0" smtClean="0">
                <a:solidFill>
                  <a:srgbClr val="002060"/>
                </a:solidFill>
              </a:rPr>
              <a:t>Πολιτικές:</a:t>
            </a:r>
            <a:endParaRPr lang="el-GR" sz="1600" u="sng" dirty="0" smtClean="0">
              <a:solidFill>
                <a:srgbClr val="002060"/>
              </a:solidFill>
            </a:endParaRPr>
          </a:p>
          <a:p>
            <a:pPr lvl="1" algn="just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l-GR" sz="1600" dirty="0" smtClean="0">
                <a:solidFill>
                  <a:srgbClr val="002060"/>
                </a:solidFill>
              </a:rPr>
              <a:t> Δημιουργίας / ενίσχυσης αγοράς		</a:t>
            </a:r>
            <a:r>
              <a:rPr lang="el-GR" sz="1600" i="1" dirty="0" smtClean="0">
                <a:solidFill>
                  <a:srgbClr val="002060"/>
                </a:solidFill>
              </a:rPr>
              <a:t>* Φραγμοί στη διακίνηση</a:t>
            </a:r>
          </a:p>
          <a:p>
            <a:pPr lvl="1" algn="just" eaLnBrk="1" hangingPunct="1"/>
            <a:r>
              <a:rPr lang="el-GR" sz="1600" i="1" dirty="0" smtClean="0">
                <a:solidFill>
                  <a:srgbClr val="002060"/>
                </a:solidFill>
              </a:rPr>
              <a:t>					* Ανταγωνισμός</a:t>
            </a:r>
          </a:p>
          <a:p>
            <a:pPr lvl="1" algn="just" eaLnBrk="1" hangingPunct="1">
              <a:buFont typeface="Wingdings" pitchFamily="2" charset="2"/>
              <a:buChar char="Ø"/>
            </a:pPr>
            <a:r>
              <a:rPr lang="el-GR" sz="1600" dirty="0" smtClean="0">
                <a:solidFill>
                  <a:srgbClr val="002060"/>
                </a:solidFill>
              </a:rPr>
              <a:t> Διόρθωσης αγοράς		</a:t>
            </a:r>
            <a:r>
              <a:rPr lang="el-GR" sz="1600" i="1" dirty="0" smtClean="0">
                <a:solidFill>
                  <a:srgbClr val="002060"/>
                </a:solidFill>
              </a:rPr>
              <a:t>* Περιβάλλον</a:t>
            </a:r>
          </a:p>
          <a:p>
            <a:pPr lvl="3" algn="just"/>
            <a:r>
              <a:rPr lang="el-GR" sz="1600" i="1" dirty="0" smtClean="0">
                <a:solidFill>
                  <a:srgbClr val="002060"/>
                </a:solidFill>
              </a:rPr>
              <a:t>			* Καταναλωτές</a:t>
            </a:r>
          </a:p>
          <a:p>
            <a:pPr lvl="1" algn="just" eaLnBrk="1" hangingPunct="1">
              <a:buFont typeface="Wingdings" pitchFamily="2" charset="2"/>
              <a:buChar char="Ø"/>
            </a:pPr>
            <a:r>
              <a:rPr lang="el-GR" sz="1600" i="1" dirty="0" smtClean="0">
                <a:solidFill>
                  <a:srgbClr val="002060"/>
                </a:solidFill>
              </a:rPr>
              <a:t> </a:t>
            </a:r>
            <a:r>
              <a:rPr lang="el-GR" sz="1600" dirty="0" smtClean="0">
                <a:solidFill>
                  <a:srgbClr val="002060"/>
                </a:solidFill>
              </a:rPr>
              <a:t>Τομεακές					</a:t>
            </a:r>
            <a:r>
              <a:rPr lang="el-GR" sz="1600" i="1" dirty="0" smtClean="0">
                <a:solidFill>
                  <a:srgbClr val="002060"/>
                </a:solidFill>
              </a:rPr>
              <a:t>* Ενισχύσεις, κίνητρα</a:t>
            </a:r>
          </a:p>
          <a:p>
            <a:pPr lvl="1" algn="just" eaLnBrk="1" hangingPunct="1">
              <a:buFont typeface="Wingdings" pitchFamily="2" charset="2"/>
              <a:buChar char="Ø"/>
            </a:pPr>
            <a:r>
              <a:rPr lang="el-GR" sz="1600" dirty="0" smtClean="0">
                <a:solidFill>
                  <a:srgbClr val="002060"/>
                </a:solidFill>
              </a:rPr>
              <a:t> Παροχής κοινωνικών αγαθών		</a:t>
            </a:r>
            <a:r>
              <a:rPr lang="el-GR" sz="1600" i="1" dirty="0" smtClean="0">
                <a:solidFill>
                  <a:srgbClr val="002060"/>
                </a:solidFill>
              </a:rPr>
              <a:t>* Άμεση</a:t>
            </a:r>
          </a:p>
          <a:p>
            <a:pPr lvl="1" algn="just" eaLnBrk="1" hangingPunct="1"/>
            <a:r>
              <a:rPr lang="el-GR" sz="1600" i="1" dirty="0" smtClean="0">
                <a:solidFill>
                  <a:srgbClr val="002060"/>
                </a:solidFill>
              </a:rPr>
              <a:t>					* Υγεία, ασφάλιση, πρόνοια</a:t>
            </a:r>
          </a:p>
          <a:p>
            <a:pPr lvl="1" algn="just" eaLnBrk="1" hangingPunct="1">
              <a:buFont typeface="Wingdings" pitchFamily="2" charset="2"/>
              <a:buChar char="Ø"/>
            </a:pPr>
            <a:r>
              <a:rPr lang="el-GR" sz="1600" dirty="0" smtClean="0">
                <a:solidFill>
                  <a:srgbClr val="002060"/>
                </a:solidFill>
              </a:rPr>
              <a:t> Για τη γνώση			</a:t>
            </a:r>
            <a:r>
              <a:rPr lang="el-GR" sz="1600" i="1" dirty="0" smtClean="0">
                <a:solidFill>
                  <a:srgbClr val="002060"/>
                </a:solidFill>
              </a:rPr>
              <a:t>* Έρευνα</a:t>
            </a:r>
          </a:p>
          <a:p>
            <a:pPr lvl="1" algn="just" eaLnBrk="1" hangingPunct="1"/>
            <a:r>
              <a:rPr lang="el-GR" sz="1600" i="1" dirty="0" smtClean="0">
                <a:solidFill>
                  <a:srgbClr val="002060"/>
                </a:solidFill>
              </a:rPr>
              <a:t>				* Εκπαίδευση</a:t>
            </a:r>
          </a:p>
          <a:p>
            <a:pPr lvl="1" algn="just" eaLnBrk="1" hangingPunct="1"/>
            <a:r>
              <a:rPr lang="el-GR" sz="1600" i="1" dirty="0" smtClean="0">
                <a:solidFill>
                  <a:srgbClr val="002060"/>
                </a:solidFill>
              </a:rPr>
              <a:t>				* Καινοτομία</a:t>
            </a:r>
          </a:p>
          <a:p>
            <a:pPr lvl="1" algn="just" eaLnBrk="1" hangingPunct="1">
              <a:buFont typeface="Wingdings" pitchFamily="2" charset="2"/>
              <a:buChar char="Ø"/>
            </a:pPr>
            <a:r>
              <a:rPr lang="el-GR" sz="1600" dirty="0" smtClean="0">
                <a:solidFill>
                  <a:srgbClr val="002060"/>
                </a:solidFill>
              </a:rPr>
              <a:t> Μακροοικονομικές				</a:t>
            </a:r>
            <a:r>
              <a:rPr lang="el-GR" sz="1600" i="1" dirty="0" smtClean="0">
                <a:solidFill>
                  <a:srgbClr val="002060"/>
                </a:solidFill>
              </a:rPr>
              <a:t>* Δημοσιονομικές</a:t>
            </a:r>
          </a:p>
          <a:p>
            <a:pPr lvl="1" algn="just" eaLnBrk="1" hangingPunct="1"/>
            <a:r>
              <a:rPr lang="el-GR" sz="1600" i="1" dirty="0" smtClean="0">
                <a:solidFill>
                  <a:srgbClr val="002060"/>
                </a:solidFill>
              </a:rPr>
              <a:t>						* Χρηματοπιστωτικές</a:t>
            </a:r>
          </a:p>
          <a:p>
            <a:pPr lvl="1" algn="just" eaLnBrk="1" hangingPunct="1"/>
            <a:r>
              <a:rPr lang="el-GR" sz="1600" i="1" dirty="0" smtClean="0">
                <a:solidFill>
                  <a:srgbClr val="002060"/>
                </a:solidFill>
              </a:rPr>
              <a:t>						* Συναλλαγματικές</a:t>
            </a:r>
          </a:p>
          <a:p>
            <a:pPr lvl="1" algn="just" eaLnBrk="1" hangingPunct="1">
              <a:buFont typeface="Wingdings" pitchFamily="2" charset="2"/>
              <a:buChar char="Ø"/>
            </a:pPr>
            <a:r>
              <a:rPr lang="el-GR" sz="1600" i="1" dirty="0" smtClean="0">
                <a:solidFill>
                  <a:srgbClr val="002060"/>
                </a:solidFill>
              </a:rPr>
              <a:t> </a:t>
            </a:r>
            <a:r>
              <a:rPr lang="el-GR" sz="1600" dirty="0" smtClean="0">
                <a:solidFill>
                  <a:srgbClr val="002060"/>
                </a:solidFill>
              </a:rPr>
              <a:t>Εξωτερικές οικονομικές			</a:t>
            </a:r>
            <a:r>
              <a:rPr lang="el-GR" sz="1600" i="1" dirty="0" smtClean="0">
                <a:solidFill>
                  <a:srgbClr val="002060"/>
                </a:solidFill>
              </a:rPr>
              <a:t>* Εμπορικές</a:t>
            </a:r>
          </a:p>
          <a:p>
            <a:pPr lvl="1" algn="just" eaLnBrk="1" hangingPunct="1"/>
            <a:r>
              <a:rPr lang="el-GR" sz="1600" i="1" dirty="0" smtClean="0">
                <a:solidFill>
                  <a:srgbClr val="002060"/>
                </a:solidFill>
              </a:rPr>
              <a:t>					* Οικονομικές, άλλες</a:t>
            </a:r>
          </a:p>
          <a:p>
            <a:pPr lvl="1" algn="just" eaLnBrk="1" hangingPunct="1">
              <a:buFont typeface="Wingdings" pitchFamily="2" charset="2"/>
              <a:buChar char="Ø"/>
            </a:pPr>
            <a:r>
              <a:rPr lang="el-GR" sz="1600" dirty="0" smtClean="0">
                <a:solidFill>
                  <a:srgbClr val="002060"/>
                </a:solidFill>
              </a:rPr>
              <a:t> Διεθνής ασφάλεια, άμυνα</a:t>
            </a:r>
          </a:p>
          <a:p>
            <a:pPr lvl="1" algn="just" eaLnBrk="1" hangingPunct="1">
              <a:buFont typeface="Wingdings" pitchFamily="2" charset="2"/>
              <a:buChar char="Ø"/>
            </a:pPr>
            <a:r>
              <a:rPr lang="el-GR" sz="1600" dirty="0" smtClean="0">
                <a:solidFill>
                  <a:srgbClr val="002060"/>
                </a:solidFill>
              </a:rPr>
              <a:t> Εσωτερική ασφάλεια, δικαιοσύνη </a:t>
            </a:r>
          </a:p>
        </p:txBody>
      </p:sp>
      <p:sp>
        <p:nvSpPr>
          <p:cNvPr id="205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2013-2014      #1</a:t>
            </a:r>
            <a:endParaRPr lang="el-GR" smtClean="0"/>
          </a:p>
        </p:txBody>
      </p:sp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87824" y="6245225"/>
            <a:ext cx="3096344" cy="476250"/>
          </a:xfrm>
          <a:noFill/>
        </p:spPr>
        <p:txBody>
          <a:bodyPr/>
          <a:lstStyle/>
          <a:p>
            <a:r>
              <a:rPr lang="el-GR" smtClean="0"/>
              <a:t>Οικονομία και Περιβάλλον ΙΙ Αχιλλέας Μητσός</a:t>
            </a:r>
            <a:endParaRPr lang="el-GR" dirty="0" smtClean="0"/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86C61B-E948-4C48-AE85-B52B91A9C45C}" type="slidenum">
              <a:rPr lang="el-GR" smtClean="0"/>
              <a:pPr/>
              <a:t>17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107910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3" descr="Bouquet"/>
          <p:cNvSpPr>
            <a:spLocks noGrp="1" noChangeArrowheads="1"/>
          </p:cNvSpPr>
          <p:nvPr>
            <p:ph type="subTitle" idx="1"/>
          </p:nvPr>
        </p:nvSpPr>
        <p:spPr>
          <a:xfrm>
            <a:off x="250825" y="236538"/>
            <a:ext cx="8642350" cy="6000774"/>
          </a:xfrm>
          <a:blipFill dpi="0" rotWithShape="1">
            <a:blip r:embed="rId3" cstate="print"/>
            <a:srcRect/>
            <a:tile tx="0" ty="0" sx="100000" sy="100000" flip="none" algn="tl"/>
          </a:blipFill>
          <a:ln>
            <a:solidFill>
              <a:srgbClr val="009999"/>
            </a:solidFill>
          </a:ln>
        </p:spPr>
        <p:txBody>
          <a:bodyPr lIns="360000" rIns="360000">
            <a:noAutofit/>
          </a:bodyPr>
          <a:lstStyle/>
          <a:p>
            <a:pPr algn="l">
              <a:lnSpc>
                <a:spcPct val="150000"/>
              </a:lnSpc>
            </a:pPr>
            <a:endParaRPr lang="el-GR" sz="2200" dirty="0" smtClean="0">
              <a:solidFill>
                <a:srgbClr val="002060"/>
              </a:solidFill>
            </a:endParaRP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sz="2400" dirty="0" smtClean="0">
                <a:solidFill>
                  <a:srgbClr val="002060"/>
                </a:solidFill>
              </a:rPr>
              <a:t>Περιβαλλοντική πολιτική: </a:t>
            </a:r>
          </a:p>
          <a:p>
            <a:pPr marL="800100" lvl="1" indent="-342900" algn="l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l-GR" sz="2000" dirty="0" smtClean="0">
                <a:solidFill>
                  <a:srgbClr val="002060"/>
                </a:solidFill>
              </a:rPr>
              <a:t>στόχοι και εργαλεία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sz="2400" dirty="0" smtClean="0">
                <a:solidFill>
                  <a:srgbClr val="002060"/>
                </a:solidFill>
              </a:rPr>
              <a:t>Διεθνής πολιτική: </a:t>
            </a:r>
          </a:p>
          <a:p>
            <a:pPr marL="800100" lvl="1" indent="-342900" algn="l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l-GR" sz="2000" dirty="0">
                <a:solidFill>
                  <a:srgbClr val="002060"/>
                </a:solidFill>
              </a:rPr>
              <a:t>α</a:t>
            </a:r>
            <a:r>
              <a:rPr lang="el-GR" sz="2000" dirty="0" smtClean="0">
                <a:solidFill>
                  <a:srgbClr val="002060"/>
                </a:solidFill>
              </a:rPr>
              <a:t>ρχές διεθνών οικονομικών σχέσεων, </a:t>
            </a:r>
          </a:p>
          <a:p>
            <a:pPr marL="800100" lvl="1" indent="-342900" algn="l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l-GR" sz="2000" dirty="0" smtClean="0">
                <a:solidFill>
                  <a:srgbClr val="002060"/>
                </a:solidFill>
              </a:rPr>
              <a:t>ευρωπαϊκή ενοποίηση και διεθνείς οργανισμοί και συμφωνίες</a:t>
            </a:r>
          </a:p>
          <a:p>
            <a:pPr marL="800100" lvl="1" indent="-342900" algn="l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l-GR" sz="2000" dirty="0" smtClean="0">
                <a:solidFill>
                  <a:srgbClr val="002060"/>
                </a:solidFill>
              </a:rPr>
              <a:t> ευρωπαϊκή και διεθνής περιβαλλοντική πολιτική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sz="2400" dirty="0" smtClean="0">
                <a:solidFill>
                  <a:srgbClr val="002060"/>
                </a:solidFill>
              </a:rPr>
              <a:t>Μακροοικονομική πολιτική</a:t>
            </a:r>
          </a:p>
        </p:txBody>
      </p:sp>
      <p:sp>
        <p:nvSpPr>
          <p:cNvPr id="205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2013-2014      #1</a:t>
            </a:r>
            <a:endParaRPr lang="el-GR" smtClean="0"/>
          </a:p>
        </p:txBody>
      </p:sp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87824" y="6245225"/>
            <a:ext cx="3096344" cy="476250"/>
          </a:xfrm>
          <a:noFill/>
        </p:spPr>
        <p:txBody>
          <a:bodyPr/>
          <a:lstStyle/>
          <a:p>
            <a:r>
              <a:rPr lang="el-GR" smtClean="0"/>
              <a:t>Οικονομία και Περιβάλλον ΙΙ Αχιλλέας Μητσός</a:t>
            </a:r>
            <a:endParaRPr lang="el-GR" dirty="0" smtClean="0"/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86C61B-E948-4C48-AE85-B52B91A9C45C}" type="slidenum">
              <a:rPr lang="el-GR" smtClean="0"/>
              <a:pPr/>
              <a:t>18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244810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 descr="Bouquet"/>
          <p:cNvSpPr txBox="1">
            <a:spLocks noChangeArrowheads="1"/>
          </p:cNvSpPr>
          <p:nvPr/>
        </p:nvSpPr>
        <p:spPr bwMode="auto">
          <a:xfrm>
            <a:off x="500063" y="214313"/>
            <a:ext cx="8353425" cy="5929312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solidFill>
              <a:srgbClr val="00999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endParaRPr lang="el-GR" sz="2400" kern="0" dirty="0" smtClean="0">
              <a:latin typeface="Verdana" pitchFamily="34" charset="0"/>
            </a:endParaRPr>
          </a:p>
          <a:p>
            <a:pPr marL="0" indent="0" eaLnBrk="1" hangingPunct="1">
              <a:buNone/>
            </a:pPr>
            <a:endParaRPr lang="el-GR" sz="2400" kern="0" dirty="0" smtClean="0">
              <a:latin typeface="Verdana" pitchFamily="3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800" dirty="0" smtClean="0"/>
              <a:t>Το παρόν εκπαιδευτικό υλικό υπόκειται σε</a:t>
            </a:r>
            <a:r>
              <a:rPr lang="en-US" sz="2800" dirty="0" smtClean="0"/>
              <a:t> </a:t>
            </a:r>
            <a:r>
              <a:rPr lang="el-GR" sz="2800" dirty="0" smtClean="0"/>
              <a:t>άδειες χρήσης </a:t>
            </a:r>
            <a:r>
              <a:rPr lang="en-US" sz="2800" dirty="0" smtClean="0"/>
              <a:t>Creative Commons. </a:t>
            </a:r>
          </a:p>
          <a:p>
            <a:pPr algn="l"/>
            <a:r>
              <a:rPr lang="el-GR" sz="2800" dirty="0" smtClean="0"/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07904" y="4941168"/>
            <a:ext cx="1581685" cy="553393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4223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 descr="Bouquet"/>
          <p:cNvSpPr txBox="1">
            <a:spLocks noChangeArrowheads="1"/>
          </p:cNvSpPr>
          <p:nvPr/>
        </p:nvSpPr>
        <p:spPr bwMode="auto">
          <a:xfrm>
            <a:off x="500063" y="214312"/>
            <a:ext cx="8353425" cy="6507163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solidFill>
              <a:srgbClr val="00999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endParaRPr lang="el-GR" sz="2400" kern="0" dirty="0" smtClean="0">
              <a:latin typeface="Verdana" pitchFamily="34" charset="0"/>
            </a:endParaRPr>
          </a:p>
          <a:p>
            <a:pPr marL="0" indent="0" eaLnBrk="1" hangingPunct="1">
              <a:buNone/>
            </a:pPr>
            <a:endParaRPr lang="el-GR" sz="2400" kern="0" dirty="0" smtClean="0">
              <a:latin typeface="Verdan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Πανεπιστήμιο Αιγαίου</a:t>
            </a:r>
            <a:r>
              <a:rPr lang="el-GR" sz="2400" dirty="0" smtClean="0"/>
              <a:t>» έχει χρηματοδοτήσει μόνο τη αναδιαμόρφωση του εκπαιδευτικού υλικού. </a:t>
            </a:r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2312" y="5055064"/>
            <a:ext cx="6480048" cy="1542288"/>
          </a:xfrm>
          <a:prstGeom prst="rect">
            <a:avLst/>
          </a:prstGeom>
          <a:noFill/>
        </p:spPr>
      </p:pic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6672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3" descr="Bouquet"/>
          <p:cNvSpPr>
            <a:spLocks noGrp="1" noChangeArrowheads="1"/>
          </p:cNvSpPr>
          <p:nvPr>
            <p:ph type="subTitle" idx="1"/>
          </p:nvPr>
        </p:nvSpPr>
        <p:spPr>
          <a:xfrm>
            <a:off x="250825" y="236538"/>
            <a:ext cx="8642350" cy="6000774"/>
          </a:xfrm>
          <a:blipFill dpi="0" rotWithShape="1">
            <a:blip r:embed="rId3" cstate="print"/>
            <a:srcRect/>
            <a:tile tx="0" ty="0" sx="100000" sy="100000" flip="none" algn="tl"/>
          </a:blipFill>
          <a:ln>
            <a:solidFill>
              <a:srgbClr val="009999"/>
            </a:solidFill>
          </a:ln>
        </p:spPr>
        <p:txBody>
          <a:bodyPr lIns="360000" rIns="360000">
            <a:noAutofit/>
          </a:bodyPr>
          <a:lstStyle/>
          <a:p>
            <a:pPr algn="l">
              <a:lnSpc>
                <a:spcPct val="300000"/>
              </a:lnSpc>
            </a:pPr>
            <a:r>
              <a:rPr lang="el-GR" sz="2400" b="1" u="sng" dirty="0" smtClean="0">
                <a:solidFill>
                  <a:srgbClr val="002060"/>
                </a:solidFill>
              </a:rPr>
              <a:t>Θέματα-Ενότητες</a:t>
            </a:r>
          </a:p>
          <a:p>
            <a:pPr algn="l">
              <a:lnSpc>
                <a:spcPct val="300000"/>
              </a:lnSpc>
              <a:spcBef>
                <a:spcPts val="0"/>
              </a:spcBef>
            </a:pPr>
            <a:r>
              <a:rPr lang="el-GR" sz="2800" b="1" u="sng" dirty="0" smtClean="0">
                <a:solidFill>
                  <a:srgbClr val="FF0000"/>
                </a:solidFill>
              </a:rPr>
              <a:t>0 - Εισαγωγή</a:t>
            </a:r>
            <a:r>
              <a:rPr lang="el-GR" sz="2800" b="1" u="sng" dirty="0">
                <a:solidFill>
                  <a:srgbClr val="FF0000"/>
                </a:solidFill>
              </a:rPr>
              <a:t>. Γενική </a:t>
            </a:r>
            <a:r>
              <a:rPr lang="el-GR" sz="2800" b="1" u="sng" dirty="0" smtClean="0">
                <a:solidFill>
                  <a:srgbClr val="FF0000"/>
                </a:solidFill>
              </a:rPr>
              <a:t>επισκόπηση</a:t>
            </a:r>
          </a:p>
          <a:p>
            <a:pPr algn="l">
              <a:lnSpc>
                <a:spcPct val="300000"/>
              </a:lnSpc>
              <a:spcBef>
                <a:spcPts val="0"/>
              </a:spcBef>
            </a:pPr>
            <a:r>
              <a:rPr lang="el-GR" sz="2200" b="1" dirty="0">
                <a:solidFill>
                  <a:srgbClr val="002060"/>
                </a:solidFill>
              </a:rPr>
              <a:t>1</a:t>
            </a:r>
            <a:r>
              <a:rPr lang="el-GR" sz="2200" b="1" dirty="0" smtClean="0">
                <a:solidFill>
                  <a:srgbClr val="002060"/>
                </a:solidFill>
              </a:rPr>
              <a:t> </a:t>
            </a:r>
            <a:r>
              <a:rPr lang="el-GR" sz="2200" b="1" dirty="0">
                <a:solidFill>
                  <a:srgbClr val="002060"/>
                </a:solidFill>
              </a:rPr>
              <a:t>-</a:t>
            </a:r>
            <a:r>
              <a:rPr lang="el-GR" sz="2200" b="1" dirty="0" smtClean="0">
                <a:solidFill>
                  <a:srgbClr val="002060"/>
                </a:solidFill>
              </a:rPr>
              <a:t> Βασικές </a:t>
            </a:r>
            <a:r>
              <a:rPr lang="el-GR" sz="2200" b="1" dirty="0">
                <a:solidFill>
                  <a:srgbClr val="002060"/>
                </a:solidFill>
              </a:rPr>
              <a:t>έννοιες, μετρήσεις, </a:t>
            </a:r>
            <a:r>
              <a:rPr lang="el-GR" sz="2200" b="1" dirty="0" smtClean="0">
                <a:solidFill>
                  <a:srgbClr val="002060"/>
                </a:solidFill>
              </a:rPr>
              <a:t>δείκτες</a:t>
            </a:r>
          </a:p>
          <a:p>
            <a:pPr algn="l">
              <a:lnSpc>
                <a:spcPct val="300000"/>
              </a:lnSpc>
              <a:spcBef>
                <a:spcPts val="0"/>
              </a:spcBef>
            </a:pPr>
            <a:r>
              <a:rPr lang="el-GR" sz="2200" b="1" dirty="0">
                <a:solidFill>
                  <a:srgbClr val="002060"/>
                </a:solidFill>
              </a:rPr>
              <a:t>2</a:t>
            </a:r>
            <a:r>
              <a:rPr lang="el-GR" sz="2200" b="1" dirty="0" smtClean="0">
                <a:solidFill>
                  <a:srgbClr val="002060"/>
                </a:solidFill>
              </a:rPr>
              <a:t> - </a:t>
            </a:r>
            <a:r>
              <a:rPr lang="el-GR" sz="2200" b="1" dirty="0">
                <a:solidFill>
                  <a:srgbClr val="002060"/>
                </a:solidFill>
              </a:rPr>
              <a:t>Η λειτουργία του οικονομικού </a:t>
            </a:r>
            <a:r>
              <a:rPr lang="el-GR" sz="2200" b="1" dirty="0" smtClean="0">
                <a:solidFill>
                  <a:srgbClr val="002060"/>
                </a:solidFill>
              </a:rPr>
              <a:t>συστήματος</a:t>
            </a:r>
          </a:p>
          <a:p>
            <a:pPr algn="l">
              <a:lnSpc>
                <a:spcPct val="300000"/>
              </a:lnSpc>
              <a:spcBef>
                <a:spcPts val="0"/>
              </a:spcBef>
            </a:pPr>
            <a:r>
              <a:rPr lang="el-GR" sz="2200" b="1" dirty="0">
                <a:solidFill>
                  <a:srgbClr val="002060"/>
                </a:solidFill>
              </a:rPr>
              <a:t>3</a:t>
            </a:r>
            <a:r>
              <a:rPr lang="el-GR" sz="2200" b="1" dirty="0" smtClean="0">
                <a:solidFill>
                  <a:srgbClr val="002060"/>
                </a:solidFill>
              </a:rPr>
              <a:t> </a:t>
            </a:r>
            <a:r>
              <a:rPr lang="el-GR" sz="2200" b="1" dirty="0">
                <a:solidFill>
                  <a:srgbClr val="002060"/>
                </a:solidFill>
              </a:rPr>
              <a:t>-</a:t>
            </a:r>
            <a:r>
              <a:rPr lang="el-GR" sz="2200" b="1" dirty="0" smtClean="0">
                <a:solidFill>
                  <a:srgbClr val="002060"/>
                </a:solidFill>
              </a:rPr>
              <a:t> Το περιβάλλον στα πλαίσια της δημόσιας πολιτικής</a:t>
            </a:r>
            <a:endParaRPr lang="el-GR" sz="2200" dirty="0" smtClean="0">
              <a:solidFill>
                <a:srgbClr val="002060"/>
              </a:solidFill>
            </a:endParaRPr>
          </a:p>
        </p:txBody>
      </p:sp>
      <p:sp>
        <p:nvSpPr>
          <p:cNvPr id="205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2013-2014      #1</a:t>
            </a:r>
            <a:endParaRPr lang="el-GR" smtClean="0"/>
          </a:p>
        </p:txBody>
      </p:sp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87824" y="6245225"/>
            <a:ext cx="3096344" cy="476250"/>
          </a:xfrm>
          <a:noFill/>
        </p:spPr>
        <p:txBody>
          <a:bodyPr/>
          <a:lstStyle/>
          <a:p>
            <a:r>
              <a:rPr lang="el-GR" smtClean="0"/>
              <a:t>Οικονομία και Περιβάλλον ΙΙ Αχιλλέας Μητσός</a:t>
            </a:r>
            <a:endParaRPr lang="el-GR" dirty="0" smtClean="0"/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86C61B-E948-4C48-AE85-B52B91A9C45C}" type="slidenum">
              <a:rPr lang="el-GR" smtClean="0"/>
              <a:pPr/>
              <a:t>4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146507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3" descr="Bouquet"/>
          <p:cNvSpPr>
            <a:spLocks noGrp="1" noChangeArrowheads="1"/>
          </p:cNvSpPr>
          <p:nvPr>
            <p:ph type="subTitle" idx="1"/>
          </p:nvPr>
        </p:nvSpPr>
        <p:spPr>
          <a:xfrm>
            <a:off x="250825" y="236538"/>
            <a:ext cx="8642350" cy="6000774"/>
          </a:xfrm>
          <a:blipFill dpi="0" rotWithShape="1">
            <a:blip r:embed="rId3" cstate="print"/>
            <a:srcRect/>
            <a:tile tx="0" ty="0" sx="100000" sy="100000" flip="none" algn="tl"/>
          </a:blipFill>
          <a:ln>
            <a:solidFill>
              <a:srgbClr val="009999"/>
            </a:solidFill>
          </a:ln>
        </p:spPr>
        <p:txBody>
          <a:bodyPr rIns="360000">
            <a:normAutofit fontScale="47500" lnSpcReduction="20000"/>
          </a:bodyPr>
          <a:lstStyle/>
          <a:p>
            <a:pPr algn="l"/>
            <a:r>
              <a:rPr lang="el-GR" sz="4200" b="1" u="sng" dirty="0" smtClean="0">
                <a:solidFill>
                  <a:srgbClr val="002060"/>
                </a:solidFill>
              </a:rPr>
              <a:t>Θέματα-Ενότητες</a:t>
            </a:r>
          </a:p>
          <a:p>
            <a:pPr algn="l">
              <a:lnSpc>
                <a:spcPct val="120000"/>
              </a:lnSpc>
            </a:pPr>
            <a:r>
              <a:rPr lang="el-GR" b="1" dirty="0" smtClean="0">
                <a:solidFill>
                  <a:srgbClr val="002060"/>
                </a:solidFill>
              </a:rPr>
              <a:t>1 </a:t>
            </a:r>
            <a:r>
              <a:rPr lang="el-GR" b="1" dirty="0">
                <a:solidFill>
                  <a:srgbClr val="002060"/>
                </a:solidFill>
              </a:rPr>
              <a:t>– Εισαγωγή. Γενική επισκόπηση.</a:t>
            </a:r>
            <a:endParaRPr lang="el-GR" dirty="0">
              <a:solidFill>
                <a:srgbClr val="002060"/>
              </a:solidFill>
            </a:endParaRPr>
          </a:p>
          <a:p>
            <a:pPr algn="l"/>
            <a:r>
              <a:rPr lang="el-GR" dirty="0">
                <a:solidFill>
                  <a:srgbClr val="002060"/>
                </a:solidFill>
              </a:rPr>
              <a:t>Αντικείμενο και βασικές αρχές της μακροοικονομικής, της δημόσιας οικονομικής και πολιτικής και της διεθνούς και ευρωπαϊκής πολιτικής.</a:t>
            </a:r>
          </a:p>
          <a:p>
            <a:pPr algn="l"/>
            <a:r>
              <a:rPr lang="el-GR" b="1" dirty="0">
                <a:solidFill>
                  <a:srgbClr val="002060"/>
                </a:solidFill>
              </a:rPr>
              <a:t>2 – Η διάρθρωση της οικονομίας και η καταστροφή / προστασία του περιβάλλοντος. Βασικές έννοιες, μετρήσεις, δείκτες.</a:t>
            </a:r>
            <a:endParaRPr lang="el-GR" dirty="0">
              <a:solidFill>
                <a:srgbClr val="002060"/>
              </a:solidFill>
            </a:endParaRPr>
          </a:p>
          <a:p>
            <a:pPr algn="l"/>
            <a:r>
              <a:rPr lang="el-GR" dirty="0">
                <a:solidFill>
                  <a:srgbClr val="002060"/>
                </a:solidFill>
              </a:rPr>
              <a:t>2.1 – Εθνικό προϊόν, εισόδημα, δαπάνη. Τα συστατικά του ΑΕΠ</a:t>
            </a:r>
          </a:p>
          <a:p>
            <a:pPr algn="l"/>
            <a:r>
              <a:rPr lang="el-GR" dirty="0">
                <a:solidFill>
                  <a:srgbClr val="002060"/>
                </a:solidFill>
              </a:rPr>
              <a:t>2.2 – Ονομαστικά και πραγματικά μεγέθη. Κόστος ζωής. Πληθωρισμός.</a:t>
            </a:r>
          </a:p>
          <a:p>
            <a:pPr algn="l"/>
            <a:r>
              <a:rPr lang="el-GR" dirty="0">
                <a:solidFill>
                  <a:srgbClr val="002060"/>
                </a:solidFill>
              </a:rPr>
              <a:t>2.3 – Κατανομή εισοδήματος και πλούτου. Επίπεδο ευημερίας. Φτώχεια. </a:t>
            </a:r>
          </a:p>
          <a:p>
            <a:pPr algn="l"/>
            <a:r>
              <a:rPr lang="el-GR" dirty="0">
                <a:solidFill>
                  <a:srgbClr val="002060"/>
                </a:solidFill>
              </a:rPr>
              <a:t>2.4 – Οικονομική μεγέθυνση και ανάπτυξη.</a:t>
            </a:r>
          </a:p>
          <a:p>
            <a:pPr algn="l"/>
            <a:r>
              <a:rPr lang="el-GR" dirty="0">
                <a:solidFill>
                  <a:srgbClr val="002060"/>
                </a:solidFill>
              </a:rPr>
              <a:t>2.5 – Βιωσιμότητα («</a:t>
            </a:r>
            <a:r>
              <a:rPr lang="el-GR" dirty="0" err="1">
                <a:solidFill>
                  <a:srgbClr val="002060"/>
                </a:solidFill>
              </a:rPr>
              <a:t>αειφορία</a:t>
            </a:r>
            <a:r>
              <a:rPr lang="el-GR" dirty="0">
                <a:solidFill>
                  <a:srgbClr val="002060"/>
                </a:solidFill>
              </a:rPr>
              <a:t>»)</a:t>
            </a:r>
          </a:p>
          <a:p>
            <a:pPr algn="l"/>
            <a:r>
              <a:rPr lang="el-GR" b="1" dirty="0">
                <a:solidFill>
                  <a:srgbClr val="002060"/>
                </a:solidFill>
              </a:rPr>
              <a:t>3 – Η λειτουργία του οικονομικού συστήματος</a:t>
            </a:r>
            <a:endParaRPr lang="el-GR" dirty="0">
              <a:solidFill>
                <a:srgbClr val="002060"/>
              </a:solidFill>
            </a:endParaRPr>
          </a:p>
          <a:p>
            <a:pPr algn="l"/>
            <a:r>
              <a:rPr lang="el-GR" dirty="0">
                <a:solidFill>
                  <a:srgbClr val="002060"/>
                </a:solidFill>
              </a:rPr>
              <a:t>3.1 – Προσδιορισμός του ΑΕΠ. Κατανάλωση, αποταμίευση, επένδυση. Παραγωγή, ανεργία. Ανάπτυξη και ύφεση.</a:t>
            </a:r>
          </a:p>
          <a:p>
            <a:pPr algn="l"/>
            <a:r>
              <a:rPr lang="el-GR" dirty="0">
                <a:solidFill>
                  <a:srgbClr val="002060"/>
                </a:solidFill>
              </a:rPr>
              <a:t>3.2 – Χρήμα. Χρηματοπιστωτικά ιδρύματα. Πληθωρισμός. Νομισματικό σύστημα.</a:t>
            </a:r>
          </a:p>
          <a:p>
            <a:pPr algn="l"/>
            <a:r>
              <a:rPr lang="el-GR" dirty="0">
                <a:solidFill>
                  <a:srgbClr val="002060"/>
                </a:solidFill>
              </a:rPr>
              <a:t>3.3 – Οι δυνατότητες και οι αποτυχίες του μηχανισμού της αγοράς. Η προστασία του περιβάλλοντος ως δημόσιου αγαθού.</a:t>
            </a:r>
          </a:p>
          <a:p>
            <a:pPr algn="l"/>
            <a:r>
              <a:rPr lang="el-GR" dirty="0">
                <a:solidFill>
                  <a:srgbClr val="002060"/>
                </a:solidFill>
              </a:rPr>
              <a:t>3.4 – Δημόσια παρέμβαση για την ενίσχυση και τη διόρθωση της αγοράς, για την αναδιανομή εισοδήματος και πλούτου και για τη </a:t>
            </a:r>
            <a:r>
              <a:rPr lang="el-GR" dirty="0" err="1">
                <a:solidFill>
                  <a:srgbClr val="002060"/>
                </a:solidFill>
              </a:rPr>
              <a:t>μακρο</a:t>
            </a:r>
            <a:r>
              <a:rPr lang="el-GR" dirty="0">
                <a:solidFill>
                  <a:srgbClr val="002060"/>
                </a:solidFill>
              </a:rPr>
              <a:t>-οικονομική ισορροπία και ανάπτυξη. </a:t>
            </a:r>
          </a:p>
          <a:p>
            <a:pPr algn="l"/>
            <a:r>
              <a:rPr lang="el-GR" dirty="0">
                <a:solidFill>
                  <a:srgbClr val="002060"/>
                </a:solidFill>
              </a:rPr>
              <a:t>3.5 – Περιβαλλοντική πολιτική: Στόχοι, εργαλεία </a:t>
            </a:r>
          </a:p>
          <a:p>
            <a:pPr algn="l"/>
            <a:r>
              <a:rPr lang="el-GR" b="1" dirty="0">
                <a:solidFill>
                  <a:srgbClr val="002060"/>
                </a:solidFill>
              </a:rPr>
              <a:t>4 – Ανοικτή οικονομία. Ευρωπαϊκή ενοποίηση. Παγκοσμιοποίηση.</a:t>
            </a:r>
            <a:endParaRPr lang="el-GR" dirty="0">
              <a:solidFill>
                <a:srgbClr val="002060"/>
              </a:solidFill>
            </a:endParaRPr>
          </a:p>
          <a:p>
            <a:pPr algn="l"/>
            <a:r>
              <a:rPr lang="el-GR" dirty="0">
                <a:solidFill>
                  <a:srgbClr val="002060"/>
                </a:solidFill>
              </a:rPr>
              <a:t>4.1 – Βασικές αρχές του διεθνούς εμπορίου (αγαθών και υπηρεσιών) και της διακίνησης προσώπων και κεφαλαίου.</a:t>
            </a:r>
          </a:p>
          <a:p>
            <a:pPr algn="l"/>
            <a:r>
              <a:rPr lang="el-GR" dirty="0">
                <a:solidFill>
                  <a:srgbClr val="002060"/>
                </a:solidFill>
              </a:rPr>
              <a:t>4.2 – Ευρωπαϊκή ενοποίηση: Αρχές, θεσμοί, πολιτικές.</a:t>
            </a:r>
          </a:p>
          <a:p>
            <a:pPr algn="l"/>
            <a:r>
              <a:rPr lang="el-GR" dirty="0">
                <a:solidFill>
                  <a:srgbClr val="002060"/>
                </a:solidFill>
              </a:rPr>
              <a:t>4.3 – Ευρωπαϊκή περιβαλλοντική πολιτική.</a:t>
            </a:r>
          </a:p>
          <a:p>
            <a:pPr algn="l"/>
            <a:r>
              <a:rPr lang="el-GR" dirty="0">
                <a:solidFill>
                  <a:srgbClr val="002060"/>
                </a:solidFill>
              </a:rPr>
              <a:t>4.4 – Διεθνείς οργανισμοί και συμφωνίες. Περιβαλλοντική πολιτική σε παγκόσμιο επίπεδο</a:t>
            </a:r>
            <a:r>
              <a:rPr lang="el-GR" dirty="0" smtClean="0">
                <a:solidFill>
                  <a:srgbClr val="002060"/>
                </a:solidFill>
              </a:rPr>
              <a:t>.</a:t>
            </a:r>
            <a:endParaRPr lang="el-GR" dirty="0">
              <a:solidFill>
                <a:srgbClr val="002060"/>
              </a:solidFill>
            </a:endParaRPr>
          </a:p>
        </p:txBody>
      </p:sp>
      <p:sp>
        <p:nvSpPr>
          <p:cNvPr id="205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2013-2014      #1</a:t>
            </a:r>
            <a:endParaRPr lang="el-GR" smtClean="0"/>
          </a:p>
        </p:txBody>
      </p:sp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87824" y="6245225"/>
            <a:ext cx="3096344" cy="476250"/>
          </a:xfrm>
          <a:noFill/>
        </p:spPr>
        <p:txBody>
          <a:bodyPr/>
          <a:lstStyle/>
          <a:p>
            <a:r>
              <a:rPr lang="el-GR" smtClean="0"/>
              <a:t>Οικονομία και Περιβάλλον ΙΙ Αχιλλέας Μητσός</a:t>
            </a:r>
            <a:endParaRPr lang="el-GR" dirty="0" smtClean="0"/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86C61B-E948-4C48-AE85-B52B91A9C45C}" type="slidenum">
              <a:rPr lang="el-GR" smtClean="0"/>
              <a:pPr/>
              <a:t>5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106027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3" descr="Bouquet"/>
          <p:cNvSpPr>
            <a:spLocks noGrp="1" noChangeArrowheads="1"/>
          </p:cNvSpPr>
          <p:nvPr>
            <p:ph type="subTitle" idx="1"/>
          </p:nvPr>
        </p:nvSpPr>
        <p:spPr>
          <a:xfrm>
            <a:off x="250825" y="236538"/>
            <a:ext cx="8642350" cy="6000774"/>
          </a:xfrm>
          <a:blipFill dpi="0" rotWithShape="1">
            <a:blip r:embed="rId3" cstate="print"/>
            <a:srcRect/>
            <a:tile tx="0" ty="0" sx="100000" sy="100000" flip="none" algn="tl"/>
          </a:blipFill>
          <a:ln>
            <a:solidFill>
              <a:srgbClr val="009999"/>
            </a:solidFill>
          </a:ln>
        </p:spPr>
        <p:txBody>
          <a:bodyPr rIns="360000">
            <a:noAutofit/>
          </a:bodyPr>
          <a:lstStyle/>
          <a:p>
            <a:pPr algn="l">
              <a:lnSpc>
                <a:spcPct val="110000"/>
              </a:lnSpc>
            </a:pPr>
            <a:r>
              <a:rPr lang="el-GR" sz="2800" b="1" u="sng" dirty="0" smtClean="0">
                <a:solidFill>
                  <a:srgbClr val="002060"/>
                </a:solidFill>
              </a:rPr>
              <a:t>Θέματα-Ενότητες</a:t>
            </a:r>
          </a:p>
          <a:p>
            <a:pPr algn="l">
              <a:spcBef>
                <a:spcPts val="0"/>
              </a:spcBef>
            </a:pPr>
            <a:r>
              <a:rPr lang="el-GR" sz="1800" b="1" dirty="0">
                <a:solidFill>
                  <a:srgbClr val="002060"/>
                </a:solidFill>
              </a:rPr>
              <a:t>0</a:t>
            </a:r>
            <a:r>
              <a:rPr lang="el-GR" sz="1800" b="1" dirty="0" smtClean="0">
                <a:solidFill>
                  <a:srgbClr val="002060"/>
                </a:solidFill>
              </a:rPr>
              <a:t> </a:t>
            </a:r>
            <a:r>
              <a:rPr lang="el-GR" sz="1800" b="1" dirty="0">
                <a:solidFill>
                  <a:srgbClr val="002060"/>
                </a:solidFill>
              </a:rPr>
              <a:t>– Εισαγωγή. Γενική επισκόπηση</a:t>
            </a:r>
            <a:r>
              <a:rPr lang="el-GR" sz="1800" b="1" dirty="0" smtClean="0">
                <a:solidFill>
                  <a:srgbClr val="002060"/>
                </a:solidFill>
              </a:rPr>
              <a:t>.</a:t>
            </a:r>
          </a:p>
          <a:p>
            <a:pPr algn="l">
              <a:spcBef>
                <a:spcPts val="0"/>
              </a:spcBef>
            </a:pPr>
            <a:r>
              <a:rPr lang="el-GR" sz="1600" dirty="0">
                <a:solidFill>
                  <a:srgbClr val="002060"/>
                </a:solidFill>
              </a:rPr>
              <a:t>Αντικείμενο και βασικές αρχές της μακροοικονομικής, της δημόσιας οικονομικής και πολιτικής και της διεθνούς και ευρωπαϊκής πολιτικής</a:t>
            </a:r>
            <a:r>
              <a:rPr lang="el-GR" sz="1600" dirty="0" smtClean="0">
                <a:solidFill>
                  <a:srgbClr val="002060"/>
                </a:solidFill>
              </a:rPr>
              <a:t>.</a:t>
            </a:r>
            <a:endParaRPr lang="el-GR" sz="1600" dirty="0">
              <a:solidFill>
                <a:srgbClr val="002060"/>
              </a:solidFill>
            </a:endParaRPr>
          </a:p>
        </p:txBody>
      </p:sp>
      <p:sp>
        <p:nvSpPr>
          <p:cNvPr id="205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2013-2014      #1</a:t>
            </a:r>
            <a:endParaRPr lang="el-GR" smtClean="0"/>
          </a:p>
        </p:txBody>
      </p:sp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87824" y="6245225"/>
            <a:ext cx="3096344" cy="476250"/>
          </a:xfrm>
          <a:noFill/>
        </p:spPr>
        <p:txBody>
          <a:bodyPr/>
          <a:lstStyle/>
          <a:p>
            <a:r>
              <a:rPr lang="el-GR" smtClean="0"/>
              <a:t>Οικονομία και Περιβάλλον ΙΙ Αχιλλέας Μητσός</a:t>
            </a:r>
            <a:endParaRPr lang="el-GR" dirty="0" smtClean="0"/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86C61B-E948-4C48-AE85-B52B91A9C45C}" type="slidenum">
              <a:rPr lang="el-GR" smtClean="0"/>
              <a:pPr/>
              <a:t>6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379265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3" descr="Bouquet"/>
          <p:cNvSpPr>
            <a:spLocks noGrp="1" noChangeArrowheads="1"/>
          </p:cNvSpPr>
          <p:nvPr>
            <p:ph type="subTitle" idx="1"/>
          </p:nvPr>
        </p:nvSpPr>
        <p:spPr>
          <a:xfrm>
            <a:off x="250825" y="236538"/>
            <a:ext cx="8642350" cy="5929312"/>
          </a:xfrm>
          <a:blipFill dpi="0" rotWithShape="1">
            <a:blip r:embed="rId3" cstate="print"/>
            <a:srcRect/>
            <a:tile tx="0" ty="0" sx="100000" sy="100000" flip="none" algn="tl"/>
          </a:blipFill>
          <a:ln>
            <a:solidFill>
              <a:srgbClr val="009999"/>
            </a:solidFill>
          </a:ln>
        </p:spPr>
        <p:txBody>
          <a:bodyPr rIns="360000">
            <a:normAutofit/>
          </a:bodyPr>
          <a:lstStyle/>
          <a:p>
            <a:pPr lvl="1" algn="just" eaLnBrk="1" hangingPunct="1">
              <a:lnSpc>
                <a:spcPct val="110000"/>
              </a:lnSpc>
            </a:pPr>
            <a:endParaRPr lang="el-GR" sz="1900" b="1" dirty="0" smtClean="0">
              <a:solidFill>
                <a:srgbClr val="002060"/>
              </a:solidFill>
            </a:endParaRPr>
          </a:p>
          <a:p>
            <a:pPr lvl="1" algn="just" eaLnBrk="1" hangingPunct="1">
              <a:lnSpc>
                <a:spcPct val="110000"/>
              </a:lnSpc>
            </a:pPr>
            <a:r>
              <a:rPr lang="el-GR" sz="1800" b="1" dirty="0" smtClean="0">
                <a:solidFill>
                  <a:srgbClr val="002060"/>
                </a:solidFill>
              </a:rPr>
              <a:t>Μικροοικονομική</a:t>
            </a:r>
          </a:p>
          <a:p>
            <a:pPr lvl="2" algn="just">
              <a:lnSpc>
                <a:spcPct val="110000"/>
              </a:lnSpc>
              <a:spcAft>
                <a:spcPts val="600"/>
              </a:spcAft>
            </a:pPr>
            <a:r>
              <a:rPr lang="el-GR" sz="1800" dirty="0" smtClean="0">
                <a:solidFill>
                  <a:srgbClr val="002060"/>
                </a:solidFill>
              </a:rPr>
              <a:t>Ανάλυση του τρόπου με τον οποίο τα άτομα (τα ‘νοικοκυριά’) και οι επιχειρήσεις παίρνουν τις αποφάσεις τους και του τρόπου που αλληλεπιδρούν </a:t>
            </a:r>
          </a:p>
          <a:p>
            <a:pPr lvl="1" algn="just" eaLnBrk="1" hangingPunct="1">
              <a:lnSpc>
                <a:spcPct val="110000"/>
              </a:lnSpc>
            </a:pPr>
            <a:r>
              <a:rPr lang="el-GR" sz="1800" b="1" dirty="0" smtClean="0">
                <a:solidFill>
                  <a:srgbClr val="002060"/>
                </a:solidFill>
              </a:rPr>
              <a:t>Μακροοικονομική</a:t>
            </a:r>
          </a:p>
          <a:p>
            <a:pPr lvl="2" algn="just">
              <a:lnSpc>
                <a:spcPct val="110000"/>
              </a:lnSpc>
              <a:spcAft>
                <a:spcPts val="600"/>
              </a:spcAft>
            </a:pPr>
            <a:r>
              <a:rPr lang="el-GR" sz="1800" dirty="0" smtClean="0">
                <a:solidFill>
                  <a:srgbClr val="002060"/>
                </a:solidFill>
              </a:rPr>
              <a:t>Ανάλυση της οικονομίας ως συστήματος - φαινομένων που αφορούν σε ολόκληρη την οικονομία, όπως ο πληθωρισμός, η ανεργία, η ανάπτυξη</a:t>
            </a:r>
          </a:p>
          <a:p>
            <a:pPr lvl="1" algn="just" eaLnBrk="1" hangingPunct="1">
              <a:lnSpc>
                <a:spcPct val="110000"/>
              </a:lnSpc>
            </a:pPr>
            <a:r>
              <a:rPr lang="el-GR" sz="1800" b="1" dirty="0" smtClean="0">
                <a:solidFill>
                  <a:srgbClr val="002060"/>
                </a:solidFill>
              </a:rPr>
              <a:t>Δημόσια οικονομική</a:t>
            </a:r>
          </a:p>
          <a:p>
            <a:pPr lvl="2" algn="just">
              <a:lnSpc>
                <a:spcPct val="110000"/>
              </a:lnSpc>
              <a:spcAft>
                <a:spcPts val="600"/>
              </a:spcAft>
            </a:pPr>
            <a:r>
              <a:rPr lang="el-GR" sz="1800" dirty="0" smtClean="0">
                <a:solidFill>
                  <a:srgbClr val="002060"/>
                </a:solidFill>
              </a:rPr>
              <a:t>Ανάλυση  των οικονομικών στόχων  του κράτους, και γενικότερα των δημόσιων φορέων, και των μέσων για την επίτευξη των στόχων αυτών</a:t>
            </a:r>
          </a:p>
          <a:p>
            <a:pPr lvl="1" algn="just" eaLnBrk="1" hangingPunct="1">
              <a:lnSpc>
                <a:spcPct val="110000"/>
              </a:lnSpc>
            </a:pPr>
            <a:r>
              <a:rPr lang="el-GR" sz="1800" b="1" dirty="0" smtClean="0">
                <a:solidFill>
                  <a:srgbClr val="002060"/>
                </a:solidFill>
              </a:rPr>
              <a:t>Διεθνής οικονομική</a:t>
            </a:r>
          </a:p>
          <a:p>
            <a:pPr lvl="2" algn="just">
              <a:lnSpc>
                <a:spcPct val="110000"/>
              </a:lnSpc>
              <a:spcAft>
                <a:spcPts val="600"/>
              </a:spcAft>
            </a:pPr>
            <a:r>
              <a:rPr lang="el-GR" sz="1800" dirty="0" smtClean="0">
                <a:solidFill>
                  <a:srgbClr val="002060"/>
                </a:solidFill>
              </a:rPr>
              <a:t>Ανάλυση των διεθνών οικονομικών σχέσεων</a:t>
            </a:r>
          </a:p>
          <a:p>
            <a:pPr lvl="1" algn="just" eaLnBrk="1" hangingPunct="1">
              <a:lnSpc>
                <a:spcPct val="110000"/>
              </a:lnSpc>
            </a:pPr>
            <a:r>
              <a:rPr lang="el-GR" sz="1800" b="1" dirty="0" smtClean="0">
                <a:solidFill>
                  <a:srgbClr val="002060"/>
                </a:solidFill>
              </a:rPr>
              <a:t>Πολιτική οικονομία</a:t>
            </a:r>
          </a:p>
          <a:p>
            <a:pPr lvl="1" algn="just" eaLnBrk="1" hangingPunct="1">
              <a:lnSpc>
                <a:spcPct val="110000"/>
              </a:lnSpc>
            </a:pPr>
            <a:r>
              <a:rPr lang="el-GR" sz="1800" dirty="0" smtClean="0">
                <a:solidFill>
                  <a:srgbClr val="002060"/>
                </a:solidFill>
              </a:rPr>
              <a:t>	Έμφαση στην αλληλεπίδραση πολιτικών και οικονομικών παραγόντων</a:t>
            </a:r>
          </a:p>
        </p:txBody>
      </p:sp>
      <p:sp>
        <p:nvSpPr>
          <p:cNvPr id="205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2013-2014      #1</a:t>
            </a:r>
            <a:endParaRPr lang="el-GR" smtClean="0"/>
          </a:p>
        </p:txBody>
      </p:sp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87824" y="6245225"/>
            <a:ext cx="3096344" cy="476250"/>
          </a:xfrm>
          <a:noFill/>
        </p:spPr>
        <p:txBody>
          <a:bodyPr/>
          <a:lstStyle/>
          <a:p>
            <a:r>
              <a:rPr lang="el-GR" smtClean="0"/>
              <a:t>Οικονομία και Περιβάλλον ΙΙ Αχιλλέας Μητσός</a:t>
            </a:r>
            <a:endParaRPr lang="el-GR" dirty="0" smtClean="0"/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86C61B-E948-4C48-AE85-B52B91A9C45C}" type="slidenum">
              <a:rPr lang="el-GR" smtClean="0"/>
              <a:pPr/>
              <a:t>7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55846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3" descr="Bouquet"/>
          <p:cNvSpPr>
            <a:spLocks noGrp="1" noChangeArrowheads="1"/>
          </p:cNvSpPr>
          <p:nvPr>
            <p:ph type="subTitle" idx="1"/>
          </p:nvPr>
        </p:nvSpPr>
        <p:spPr>
          <a:xfrm>
            <a:off x="250825" y="236538"/>
            <a:ext cx="8642350" cy="6000774"/>
          </a:xfrm>
          <a:blipFill dpi="0" rotWithShape="1">
            <a:blip r:embed="rId3" cstate="print"/>
            <a:srcRect/>
            <a:tile tx="0" ty="0" sx="100000" sy="100000" flip="none" algn="tl"/>
          </a:blipFill>
          <a:ln>
            <a:solidFill>
              <a:srgbClr val="009999"/>
            </a:solidFill>
          </a:ln>
        </p:spPr>
        <p:txBody>
          <a:bodyPr rIns="360000">
            <a:noAutofit/>
          </a:bodyPr>
          <a:lstStyle/>
          <a:p>
            <a:pPr algn="l">
              <a:lnSpc>
                <a:spcPct val="110000"/>
              </a:lnSpc>
            </a:pPr>
            <a:r>
              <a:rPr lang="el-GR" sz="2800" b="1" u="sng" dirty="0" smtClean="0">
                <a:solidFill>
                  <a:srgbClr val="002060"/>
                </a:solidFill>
              </a:rPr>
              <a:t>Θέματα-Ενότητες</a:t>
            </a:r>
          </a:p>
          <a:p>
            <a:pPr algn="l">
              <a:spcBef>
                <a:spcPts val="0"/>
              </a:spcBef>
            </a:pPr>
            <a:r>
              <a:rPr lang="el-GR" sz="1800" b="1" dirty="0">
                <a:solidFill>
                  <a:srgbClr val="002060"/>
                </a:solidFill>
              </a:rPr>
              <a:t>1</a:t>
            </a:r>
            <a:r>
              <a:rPr lang="el-GR" sz="1800" b="1" dirty="0" smtClean="0">
                <a:solidFill>
                  <a:srgbClr val="002060"/>
                </a:solidFill>
              </a:rPr>
              <a:t> </a:t>
            </a:r>
            <a:r>
              <a:rPr lang="el-GR" sz="1800" b="1" dirty="0">
                <a:solidFill>
                  <a:srgbClr val="002060"/>
                </a:solidFill>
              </a:rPr>
              <a:t>– </a:t>
            </a:r>
            <a:r>
              <a:rPr lang="el-GR" sz="1800" b="1" dirty="0" smtClean="0">
                <a:solidFill>
                  <a:srgbClr val="002060"/>
                </a:solidFill>
              </a:rPr>
              <a:t>Βασικές </a:t>
            </a:r>
            <a:r>
              <a:rPr lang="el-GR" sz="1800" b="1" dirty="0">
                <a:solidFill>
                  <a:srgbClr val="002060"/>
                </a:solidFill>
              </a:rPr>
              <a:t>έννοιες, μετρήσεις, δείκτες</a:t>
            </a:r>
            <a:r>
              <a:rPr lang="el-GR" sz="1800" b="1" dirty="0" smtClean="0">
                <a:solidFill>
                  <a:srgbClr val="002060"/>
                </a:solidFill>
              </a:rPr>
              <a:t>.</a:t>
            </a:r>
          </a:p>
          <a:p>
            <a:pPr algn="l">
              <a:spcBef>
                <a:spcPts val="0"/>
              </a:spcBef>
            </a:pPr>
            <a:r>
              <a:rPr lang="el-GR" sz="1600" dirty="0" smtClean="0">
                <a:solidFill>
                  <a:srgbClr val="002060"/>
                </a:solidFill>
              </a:rPr>
              <a:t>Εθνικό </a:t>
            </a:r>
            <a:r>
              <a:rPr lang="el-GR" sz="1600" dirty="0">
                <a:solidFill>
                  <a:srgbClr val="002060"/>
                </a:solidFill>
              </a:rPr>
              <a:t>προϊόν, εισόδημα, δαπάνη. Τα συστατικά του ΑΕΠ</a:t>
            </a:r>
          </a:p>
          <a:p>
            <a:pPr algn="l">
              <a:spcBef>
                <a:spcPts val="0"/>
              </a:spcBef>
            </a:pPr>
            <a:r>
              <a:rPr lang="el-GR" sz="1600" dirty="0" smtClean="0">
                <a:solidFill>
                  <a:srgbClr val="002060"/>
                </a:solidFill>
              </a:rPr>
              <a:t>Ονομαστικά </a:t>
            </a:r>
            <a:r>
              <a:rPr lang="el-GR" sz="1600" dirty="0">
                <a:solidFill>
                  <a:srgbClr val="002060"/>
                </a:solidFill>
              </a:rPr>
              <a:t>και πραγματικά μεγέθη. Κόστος ζωής. </a:t>
            </a:r>
            <a:r>
              <a:rPr lang="el-GR" sz="1600" dirty="0" smtClean="0">
                <a:solidFill>
                  <a:srgbClr val="002060"/>
                </a:solidFill>
              </a:rPr>
              <a:t>Πληθωρισμός.</a:t>
            </a:r>
          </a:p>
          <a:p>
            <a:pPr algn="l">
              <a:spcBef>
                <a:spcPts val="0"/>
              </a:spcBef>
            </a:pPr>
            <a:r>
              <a:rPr lang="el-GR" sz="1600" dirty="0" smtClean="0">
                <a:solidFill>
                  <a:srgbClr val="002060"/>
                </a:solidFill>
              </a:rPr>
              <a:t>Κατανομή </a:t>
            </a:r>
            <a:r>
              <a:rPr lang="el-GR" sz="1600" dirty="0">
                <a:solidFill>
                  <a:srgbClr val="002060"/>
                </a:solidFill>
              </a:rPr>
              <a:t>εισοδήματος και πλούτου. Επίπεδο ευημερίας. Φτώχεια. </a:t>
            </a:r>
            <a:r>
              <a:rPr lang="el-GR" sz="1600" dirty="0" smtClean="0">
                <a:solidFill>
                  <a:srgbClr val="002060"/>
                </a:solidFill>
              </a:rPr>
              <a:t>Οικονομική </a:t>
            </a:r>
            <a:r>
              <a:rPr lang="el-GR" sz="1600" dirty="0">
                <a:solidFill>
                  <a:srgbClr val="002060"/>
                </a:solidFill>
              </a:rPr>
              <a:t>μεγέθυνση και </a:t>
            </a:r>
            <a:r>
              <a:rPr lang="el-GR" sz="1600" dirty="0" smtClean="0">
                <a:solidFill>
                  <a:srgbClr val="002060"/>
                </a:solidFill>
              </a:rPr>
              <a:t>ανάπτυξη.</a:t>
            </a:r>
          </a:p>
          <a:p>
            <a:pPr algn="l">
              <a:spcBef>
                <a:spcPts val="0"/>
              </a:spcBef>
            </a:pPr>
            <a:r>
              <a:rPr lang="el-GR" sz="1600" dirty="0" smtClean="0">
                <a:solidFill>
                  <a:srgbClr val="002060"/>
                </a:solidFill>
              </a:rPr>
              <a:t>Βιωσιμότητα </a:t>
            </a:r>
            <a:r>
              <a:rPr lang="el-GR" sz="1600" dirty="0">
                <a:solidFill>
                  <a:srgbClr val="002060"/>
                </a:solidFill>
              </a:rPr>
              <a:t>(«</a:t>
            </a:r>
            <a:r>
              <a:rPr lang="el-GR" sz="1600" dirty="0" err="1">
                <a:solidFill>
                  <a:srgbClr val="002060"/>
                </a:solidFill>
              </a:rPr>
              <a:t>αειφορία</a:t>
            </a:r>
            <a:r>
              <a:rPr lang="el-GR" sz="1600" dirty="0" smtClean="0">
                <a:solidFill>
                  <a:srgbClr val="002060"/>
                </a:solidFill>
              </a:rPr>
              <a:t>»)</a:t>
            </a:r>
            <a:endParaRPr lang="el-GR" sz="1600" dirty="0">
              <a:solidFill>
                <a:srgbClr val="002060"/>
              </a:solidFill>
            </a:endParaRPr>
          </a:p>
        </p:txBody>
      </p:sp>
      <p:sp>
        <p:nvSpPr>
          <p:cNvPr id="205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2013-2014      #1</a:t>
            </a:r>
            <a:endParaRPr lang="el-GR" smtClean="0"/>
          </a:p>
        </p:txBody>
      </p:sp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87824" y="6245225"/>
            <a:ext cx="3096344" cy="476250"/>
          </a:xfrm>
          <a:noFill/>
        </p:spPr>
        <p:txBody>
          <a:bodyPr/>
          <a:lstStyle/>
          <a:p>
            <a:r>
              <a:rPr lang="el-GR" smtClean="0"/>
              <a:t>Οικονομία και Περιβάλλον ΙΙ Αχιλλέας Μητσός</a:t>
            </a:r>
            <a:endParaRPr lang="el-GR" dirty="0" smtClean="0"/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86C61B-E948-4C48-AE85-B52B91A9C45C}" type="slidenum">
              <a:rPr lang="el-GR" smtClean="0"/>
              <a:pPr/>
              <a:t>8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295007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3" descr="Bouquet"/>
          <p:cNvSpPr>
            <a:spLocks noGrp="1" noChangeArrowheads="1"/>
          </p:cNvSpPr>
          <p:nvPr>
            <p:ph type="subTitle" idx="1"/>
          </p:nvPr>
        </p:nvSpPr>
        <p:spPr>
          <a:xfrm>
            <a:off x="250825" y="188640"/>
            <a:ext cx="8642350" cy="6072782"/>
          </a:xfrm>
          <a:blipFill dpi="0" rotWithShape="1">
            <a:blip r:embed="rId3" cstate="print"/>
            <a:srcRect/>
            <a:tile tx="0" ty="0" sx="100000" sy="100000" flip="none" algn="tl"/>
          </a:blipFill>
          <a:ln>
            <a:solidFill>
              <a:srgbClr val="009999"/>
            </a:solidFill>
          </a:ln>
        </p:spPr>
        <p:txBody>
          <a:bodyPr rIns="360000"/>
          <a:lstStyle/>
          <a:p>
            <a:pPr lvl="1" algn="just" eaLnBrk="1" hangingPunct="1">
              <a:lnSpc>
                <a:spcPct val="2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l-GR" sz="2400" b="1" i="1" dirty="0" smtClean="0">
                <a:solidFill>
                  <a:srgbClr val="002060"/>
                </a:solidFill>
              </a:rPr>
              <a:t>… κάποιες θεμελιώδεις έννοιες …</a:t>
            </a:r>
          </a:p>
          <a:p>
            <a:pPr lvl="1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l-GR" sz="2200" dirty="0" smtClean="0">
                <a:solidFill>
                  <a:srgbClr val="002060"/>
                </a:solidFill>
              </a:rPr>
              <a:t> Συνολικό προϊόν – ΑΕΠ</a:t>
            </a:r>
          </a:p>
          <a:p>
            <a:pPr lvl="1" algn="just"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l-GR" sz="2200" dirty="0">
                <a:solidFill>
                  <a:srgbClr val="002060"/>
                </a:solidFill>
              </a:rPr>
              <a:t> Οικονομική </a:t>
            </a:r>
            <a:r>
              <a:rPr lang="el-GR" sz="2200" dirty="0" smtClean="0">
                <a:solidFill>
                  <a:srgbClr val="002060"/>
                </a:solidFill>
              </a:rPr>
              <a:t>μεγέθυνση / ανάπτυξη</a:t>
            </a:r>
            <a:endParaRPr lang="el-GR" sz="2200" dirty="0">
              <a:solidFill>
                <a:srgbClr val="002060"/>
              </a:solidFill>
            </a:endParaRPr>
          </a:p>
          <a:p>
            <a:pPr lvl="1" algn="just"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l-GR" sz="2200" dirty="0" smtClean="0">
                <a:solidFill>
                  <a:srgbClr val="002060"/>
                </a:solidFill>
              </a:rPr>
              <a:t> Ανεργία</a:t>
            </a:r>
          </a:p>
          <a:p>
            <a:pPr lvl="1" algn="just"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l-GR" sz="2200" dirty="0" smtClean="0">
                <a:solidFill>
                  <a:srgbClr val="002060"/>
                </a:solidFill>
              </a:rPr>
              <a:t> Πληθωρισμός</a:t>
            </a:r>
          </a:p>
          <a:p>
            <a:pPr lvl="1" algn="just"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l-GR" sz="2200" dirty="0" smtClean="0">
                <a:solidFill>
                  <a:srgbClr val="002060"/>
                </a:solidFill>
              </a:rPr>
              <a:t> Ευημερία, μέσο βιοτικό επίπεδο </a:t>
            </a:r>
            <a:r>
              <a:rPr lang="el-GR" sz="2200" dirty="0">
                <a:solidFill>
                  <a:srgbClr val="002060"/>
                </a:solidFill>
              </a:rPr>
              <a:t>– ΑΕΠ κκ</a:t>
            </a:r>
          </a:p>
          <a:p>
            <a:pPr lvl="1" algn="just"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l-GR" sz="2200" dirty="0" smtClean="0">
                <a:solidFill>
                  <a:srgbClr val="002060"/>
                </a:solidFill>
              </a:rPr>
              <a:t> Κατανομή εισοδήματος, κοινωνικός αποκλεισμός, φτώχεια</a:t>
            </a:r>
          </a:p>
          <a:p>
            <a:pPr lvl="1" algn="just"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l-GR" sz="2200" dirty="0">
                <a:solidFill>
                  <a:srgbClr val="002060"/>
                </a:solidFill>
              </a:rPr>
              <a:t> </a:t>
            </a:r>
            <a:r>
              <a:rPr lang="el-GR" sz="2200" dirty="0" smtClean="0">
                <a:solidFill>
                  <a:srgbClr val="002060"/>
                </a:solidFill>
              </a:rPr>
              <a:t>Βιωσιμότητα</a:t>
            </a:r>
          </a:p>
          <a:p>
            <a:pPr lvl="1" algn="just"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l-GR" sz="2200" dirty="0">
                <a:solidFill>
                  <a:srgbClr val="002060"/>
                </a:solidFill>
              </a:rPr>
              <a:t> </a:t>
            </a:r>
            <a:r>
              <a:rPr lang="el-GR" sz="2200" dirty="0" smtClean="0">
                <a:solidFill>
                  <a:srgbClr val="002060"/>
                </a:solidFill>
              </a:rPr>
              <a:t>Δυνατότητες: Δείκτης ανθρώπινης ανάπτυξης</a:t>
            </a:r>
            <a:endParaRPr lang="en-US" sz="2200" dirty="0" smtClean="0">
              <a:solidFill>
                <a:srgbClr val="002060"/>
              </a:solidFill>
            </a:endParaRPr>
          </a:p>
          <a:p>
            <a:pPr lvl="1" algn="just"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l-GR" sz="2200" dirty="0" smtClean="0">
                <a:solidFill>
                  <a:srgbClr val="002060"/>
                </a:solidFill>
              </a:rPr>
              <a:t>Ευτυχία</a:t>
            </a:r>
          </a:p>
        </p:txBody>
      </p:sp>
      <p:sp>
        <p:nvSpPr>
          <p:cNvPr id="205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2013-2014      #1</a:t>
            </a:r>
            <a:endParaRPr lang="el-GR" smtClean="0"/>
          </a:p>
        </p:txBody>
      </p:sp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87824" y="6245225"/>
            <a:ext cx="3096344" cy="476250"/>
          </a:xfrm>
          <a:noFill/>
        </p:spPr>
        <p:txBody>
          <a:bodyPr/>
          <a:lstStyle/>
          <a:p>
            <a:r>
              <a:rPr lang="el-GR" smtClean="0"/>
              <a:t>Οικονομία και Περιβάλλον ΙΙ Αχιλλέας Μητσός</a:t>
            </a:r>
            <a:endParaRPr lang="el-GR" dirty="0" smtClean="0"/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86C61B-E948-4C48-AE85-B52B91A9C45C}" type="slidenum">
              <a:rPr lang="el-GR" smtClean="0"/>
              <a:pPr/>
              <a:t>9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70157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760</TotalTime>
  <Words>1099</Words>
  <Application>Microsoft Office PowerPoint</Application>
  <PresentationFormat>Προβολή στην οθόνη (4:3)</PresentationFormat>
  <Paragraphs>266</Paragraphs>
  <Slides>18</Slides>
  <Notes>18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18</vt:i4>
      </vt:variant>
    </vt:vector>
  </HeadingPairs>
  <TitlesOfParts>
    <vt:vector size="23" baseType="lpstr">
      <vt:lpstr>Arial</vt:lpstr>
      <vt:lpstr>Courier New</vt:lpstr>
      <vt:lpstr>Verdana</vt:lpstr>
      <vt:lpstr>Wingdings</vt:lpstr>
      <vt:lpstr>Default Design</vt:lpstr>
      <vt:lpstr>Παρουσίαση του PowerPoint</vt:lpstr>
      <vt:lpstr>Άδειες Χρήσης</vt:lpstr>
      <vt:lpstr>Χρηματοδότηση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mitsos</dc:creator>
  <cp:lastModifiedBy>Andreou Antonis</cp:lastModifiedBy>
  <cp:revision>37</cp:revision>
  <dcterms:created xsi:type="dcterms:W3CDTF">2007-03-04T10:43:13Z</dcterms:created>
  <dcterms:modified xsi:type="dcterms:W3CDTF">2015-10-09T08:46:28Z</dcterms:modified>
</cp:coreProperties>
</file>