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314" r:id="rId3"/>
    <p:sldId id="315" r:id="rId4"/>
    <p:sldId id="316" r:id="rId5"/>
    <p:sldId id="268" r:id="rId6"/>
    <p:sldId id="285" r:id="rId7"/>
    <p:sldId id="298" r:id="rId8"/>
    <p:sldId id="299" r:id="rId9"/>
    <p:sldId id="300" r:id="rId10"/>
    <p:sldId id="296" r:id="rId11"/>
    <p:sldId id="297" r:id="rId12"/>
    <p:sldId id="302" r:id="rId13"/>
    <p:sldId id="288" r:id="rId14"/>
    <p:sldId id="286" r:id="rId15"/>
    <p:sldId id="301" r:id="rId16"/>
    <p:sldId id="280" r:id="rId17"/>
    <p:sldId id="313" r:id="rId18"/>
    <p:sldId id="284" r:id="rId19"/>
    <p:sldId id="305" r:id="rId20"/>
    <p:sldId id="270" r:id="rId21"/>
    <p:sldId id="271" r:id="rId22"/>
    <p:sldId id="306" r:id="rId23"/>
    <p:sldId id="308" r:id="rId24"/>
    <p:sldId id="307" r:id="rId25"/>
    <p:sldId id="273" r:id="rId26"/>
    <p:sldId id="309" r:id="rId27"/>
    <p:sldId id="310" r:id="rId28"/>
    <p:sldId id="312" r:id="rId29"/>
    <p:sldId id="311" r:id="rId30"/>
    <p:sldId id="274" r:id="rId31"/>
    <p:sldId id="275" r:id="rId32"/>
    <p:sldId id="276" r:id="rId33"/>
    <p:sldId id="277" r:id="rId34"/>
    <p:sldId id="279" r:id="rId35"/>
    <p:sldId id="290" r:id="rId36"/>
    <p:sldId id="292" r:id="rId37"/>
    <p:sldId id="293" r:id="rId38"/>
    <p:sldId id="256" r:id="rId39"/>
    <p:sldId id="281" r:id="rId40"/>
    <p:sldId id="259" r:id="rId41"/>
    <p:sldId id="264" r:id="rId42"/>
    <p:sldId id="260" r:id="rId43"/>
    <p:sldId id="261" r:id="rId44"/>
    <p:sldId id="295" r:id="rId45"/>
    <p:sldId id="289" r:id="rId46"/>
  </p:sldIdLst>
  <p:sldSz cx="9144000" cy="6858000" type="screen4x3"/>
  <p:notesSz cx="6881813" cy="100028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EBE"/>
    <a:srgbClr val="CCFF99"/>
    <a:srgbClr val="336600"/>
    <a:srgbClr val="FFFFCC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8" autoAdjust="0"/>
  </p:normalViewPr>
  <p:slideViewPr>
    <p:cSldViewPr showGuides="1">
      <p:cViewPr varScale="1">
        <p:scale>
          <a:sx n="50" d="100"/>
          <a:sy n="50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F01F7-30B7-4FAA-A11E-FD2732431D26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B0CED9A-1625-43D9-B704-8F25A0100B8D}">
      <dgm:prSet phldrT="[Text]" custT="1"/>
      <dgm:spPr/>
      <dgm:t>
        <a:bodyPr/>
        <a:lstStyle/>
        <a:p>
          <a:r>
            <a:rPr lang="el-GR" sz="2400" b="0" dirty="0" smtClean="0">
              <a:solidFill>
                <a:srgbClr val="C00000"/>
              </a:solidFill>
            </a:rPr>
            <a:t>ΕΞΑΓΩΓΗ ΠΡΩΤΩΝ ΥΛΩΝ</a:t>
          </a:r>
          <a:endParaRPr lang="en-GB" sz="2400" b="0" dirty="0">
            <a:solidFill>
              <a:srgbClr val="C00000"/>
            </a:solidFill>
          </a:endParaRPr>
        </a:p>
      </dgm:t>
    </dgm:pt>
    <dgm:pt modelId="{D894E545-6F52-46CC-8CB2-395CBF2BAD66}" type="parTrans" cxnId="{827A9368-5724-4FF1-8BDD-00655DF7BC13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5B2120F3-6308-480C-9F55-260ADDB97CF7}" type="sibTrans" cxnId="{827A9368-5724-4FF1-8BDD-00655DF7BC13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8E06B349-34DA-48B7-B0D3-027AB81DE912}">
      <dgm:prSet phldrT="[Text]" custT="1"/>
      <dgm:spPr/>
      <dgm:t>
        <a:bodyPr/>
        <a:lstStyle/>
        <a:p>
          <a:r>
            <a:rPr lang="el-GR" sz="2400" b="0" dirty="0" smtClean="0">
              <a:solidFill>
                <a:srgbClr val="C00000"/>
              </a:solidFill>
            </a:rPr>
            <a:t>ΠΡΟΕΠΕΞΕΡΓΑΣΙΑ</a:t>
          </a:r>
          <a:endParaRPr lang="en-GB" sz="2400" b="0" dirty="0">
            <a:solidFill>
              <a:srgbClr val="C00000"/>
            </a:solidFill>
          </a:endParaRPr>
        </a:p>
      </dgm:t>
    </dgm:pt>
    <dgm:pt modelId="{94E64212-CF37-4632-ABA1-8C92E7B0A820}" type="parTrans" cxnId="{59A35BB0-1141-494C-804A-8BD5DB2AE09C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08E56D0D-8899-4A90-890D-848D104314B7}" type="sibTrans" cxnId="{59A35BB0-1141-494C-804A-8BD5DB2AE09C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BE3441B0-89B3-4F97-98FA-ED0E2626FBB3}">
      <dgm:prSet phldrT="[Text]" custT="1"/>
      <dgm:spPr/>
      <dgm:t>
        <a:bodyPr/>
        <a:lstStyle/>
        <a:p>
          <a:r>
            <a:rPr lang="el-GR" sz="2400" b="0" dirty="0" smtClean="0">
              <a:solidFill>
                <a:srgbClr val="C00000"/>
              </a:solidFill>
            </a:rPr>
            <a:t>ΠΑΡΑΓΩΓΗ ΠΡΟΪΟΝΤΟΣ</a:t>
          </a:r>
          <a:endParaRPr lang="en-GB" sz="2400" b="0" dirty="0">
            <a:solidFill>
              <a:srgbClr val="C00000"/>
            </a:solidFill>
          </a:endParaRPr>
        </a:p>
      </dgm:t>
    </dgm:pt>
    <dgm:pt modelId="{0340E4E9-49DE-43C3-934A-ADD73A486F50}" type="parTrans" cxnId="{A1A87DDF-E7A8-41D4-8014-2379BB7AC13F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0A1AF6DE-3334-4BD0-924E-83D96E95D981}" type="sibTrans" cxnId="{A1A87DDF-E7A8-41D4-8014-2379BB7AC13F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A1AE6C24-4D8F-45E2-8C93-42CBF90BBF9B}">
      <dgm:prSet phldrT="[Text]" custT="1"/>
      <dgm:spPr/>
      <dgm:t>
        <a:bodyPr/>
        <a:lstStyle/>
        <a:p>
          <a:r>
            <a:rPr lang="el-GR" sz="2400" b="0" dirty="0" smtClean="0">
              <a:solidFill>
                <a:srgbClr val="C00000"/>
              </a:solidFill>
            </a:rPr>
            <a:t>ΔΙΑΝΟΜΗ</a:t>
          </a:r>
          <a:endParaRPr lang="en-GB" sz="2400" b="0" dirty="0">
            <a:solidFill>
              <a:srgbClr val="C00000"/>
            </a:solidFill>
          </a:endParaRPr>
        </a:p>
      </dgm:t>
    </dgm:pt>
    <dgm:pt modelId="{C32D32C8-CDD9-4EF5-A8AD-C91AD7307498}" type="parTrans" cxnId="{76FA7A97-1CCA-49D9-9720-2B93733772DF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501FB566-270F-4C21-8BD8-AB7275AA5A8A}" type="sibTrans" cxnId="{76FA7A97-1CCA-49D9-9720-2B93733772DF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143F7551-9DEA-45A6-BF84-EC8C3B95E3DE}">
      <dgm:prSet phldrT="[Text]" custT="1"/>
      <dgm:spPr/>
      <dgm:t>
        <a:bodyPr/>
        <a:lstStyle/>
        <a:p>
          <a:r>
            <a:rPr lang="el-GR" sz="2400" b="0" dirty="0" smtClean="0">
              <a:solidFill>
                <a:srgbClr val="C00000"/>
              </a:solidFill>
            </a:rPr>
            <a:t>ΧΡΗΣΗ</a:t>
          </a:r>
          <a:endParaRPr lang="en-GB" sz="2400" b="0" dirty="0">
            <a:solidFill>
              <a:srgbClr val="C00000"/>
            </a:solidFill>
          </a:endParaRPr>
        </a:p>
      </dgm:t>
    </dgm:pt>
    <dgm:pt modelId="{B3AAA05B-B2ED-4BBD-979A-837F953ACE35}" type="parTrans" cxnId="{AE4A1E80-48ED-46B1-8E5A-7B68BD86D976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15FB3018-E681-4C55-94D5-CF09B6B296BE}" type="sibTrans" cxnId="{AE4A1E80-48ED-46B1-8E5A-7B68BD86D976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86D393BB-CB84-4551-9A7B-E85651E1C94A}">
      <dgm:prSet phldrT="[Text]" custT="1"/>
      <dgm:spPr/>
      <dgm:t>
        <a:bodyPr/>
        <a:lstStyle/>
        <a:p>
          <a:r>
            <a:rPr lang="el-GR" sz="2400" b="0" dirty="0" smtClean="0">
              <a:solidFill>
                <a:srgbClr val="C00000"/>
              </a:solidFill>
            </a:rPr>
            <a:t>ΔΙΑΧΕΙΡΙΣΗ ΠΑΡΑΓΟΜΕΝΩΝ ΑΠΟΒΛΗΤΩΝ</a:t>
          </a:r>
          <a:endParaRPr lang="en-GB" sz="2400" b="0" dirty="0">
            <a:solidFill>
              <a:srgbClr val="C00000"/>
            </a:solidFill>
          </a:endParaRPr>
        </a:p>
      </dgm:t>
    </dgm:pt>
    <dgm:pt modelId="{F67B0657-F879-41CF-AF6E-F4C462FEF937}" type="parTrans" cxnId="{34D770C7-9A7D-4F81-A612-1A5D3457BFF8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AEF3383F-72D4-472E-899E-85CCD44DE48A}" type="sibTrans" cxnId="{34D770C7-9A7D-4F81-A612-1A5D3457BFF8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E5AB55D4-6FF3-48E7-93A3-464A759218E7}">
      <dgm:prSet phldrT="[Text]" custT="1"/>
      <dgm:spPr/>
      <dgm:t>
        <a:bodyPr/>
        <a:lstStyle/>
        <a:p>
          <a:r>
            <a:rPr lang="el-GR" sz="2400" b="0" dirty="0" smtClean="0">
              <a:solidFill>
                <a:srgbClr val="C00000"/>
              </a:solidFill>
            </a:rPr>
            <a:t>ΑΠΟΡΡΙΨΗ ΥΠΟΛΕΙΜΜΑΤΟΣ</a:t>
          </a:r>
          <a:endParaRPr lang="en-GB" sz="2400" b="0" dirty="0">
            <a:solidFill>
              <a:srgbClr val="C00000"/>
            </a:solidFill>
          </a:endParaRPr>
        </a:p>
      </dgm:t>
    </dgm:pt>
    <dgm:pt modelId="{70BFFEA5-9FCF-41E4-B7C7-615635C84877}" type="parTrans" cxnId="{6444C59B-0E87-49D9-ADF1-F906D29DD985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8AAA3C12-B342-49E6-9FAE-991756D8E660}" type="sibTrans" cxnId="{6444C59B-0E87-49D9-ADF1-F906D29DD985}">
      <dgm:prSet/>
      <dgm:spPr/>
      <dgm:t>
        <a:bodyPr/>
        <a:lstStyle/>
        <a:p>
          <a:endParaRPr lang="en-GB" sz="2400" b="0">
            <a:solidFill>
              <a:srgbClr val="C00000"/>
            </a:solidFill>
          </a:endParaRPr>
        </a:p>
      </dgm:t>
    </dgm:pt>
    <dgm:pt modelId="{F54C13C6-1E60-4C92-A4C3-A2F4F78B21BB}" type="pres">
      <dgm:prSet presAssocID="{F53F01F7-30B7-4FAA-A11E-FD2732431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C6711C6-8694-478A-AAE4-381F83B3E01C}" type="pres">
      <dgm:prSet presAssocID="{E5AB55D4-6FF3-48E7-93A3-464A759218E7}" presName="boxAndChildren" presStyleCnt="0"/>
      <dgm:spPr/>
    </dgm:pt>
    <dgm:pt modelId="{CFB95F51-FCFC-4607-9A8A-B8F0034AB5A9}" type="pres">
      <dgm:prSet presAssocID="{E5AB55D4-6FF3-48E7-93A3-464A759218E7}" presName="parentTextBox" presStyleLbl="node1" presStyleIdx="0" presStyleCnt="7"/>
      <dgm:spPr/>
      <dgm:t>
        <a:bodyPr/>
        <a:lstStyle/>
        <a:p>
          <a:endParaRPr lang="en-GB"/>
        </a:p>
      </dgm:t>
    </dgm:pt>
    <dgm:pt modelId="{A70968C9-8040-4FFB-A2A4-9CF255D828E9}" type="pres">
      <dgm:prSet presAssocID="{AEF3383F-72D4-472E-899E-85CCD44DE48A}" presName="sp" presStyleCnt="0"/>
      <dgm:spPr/>
    </dgm:pt>
    <dgm:pt modelId="{E7494607-FB3D-45AB-B289-4011669931C8}" type="pres">
      <dgm:prSet presAssocID="{86D393BB-CB84-4551-9A7B-E85651E1C94A}" presName="arrowAndChildren" presStyleCnt="0"/>
      <dgm:spPr/>
    </dgm:pt>
    <dgm:pt modelId="{13E2F1A9-34C1-47B4-8B27-037282486ACF}" type="pres">
      <dgm:prSet presAssocID="{86D393BB-CB84-4551-9A7B-E85651E1C94A}" presName="parentTextArrow" presStyleLbl="node1" presStyleIdx="1" presStyleCnt="7"/>
      <dgm:spPr/>
      <dgm:t>
        <a:bodyPr/>
        <a:lstStyle/>
        <a:p>
          <a:endParaRPr lang="en-GB"/>
        </a:p>
      </dgm:t>
    </dgm:pt>
    <dgm:pt modelId="{ACFB70C8-83C1-47BD-83E3-D53D7A3F062E}" type="pres">
      <dgm:prSet presAssocID="{15FB3018-E681-4C55-94D5-CF09B6B296BE}" presName="sp" presStyleCnt="0"/>
      <dgm:spPr/>
    </dgm:pt>
    <dgm:pt modelId="{178A4CB7-CB68-4266-A7C2-E42F14559841}" type="pres">
      <dgm:prSet presAssocID="{143F7551-9DEA-45A6-BF84-EC8C3B95E3DE}" presName="arrowAndChildren" presStyleCnt="0"/>
      <dgm:spPr/>
    </dgm:pt>
    <dgm:pt modelId="{82256CAC-9D26-4E2F-AF3A-F1324E73CFBD}" type="pres">
      <dgm:prSet presAssocID="{143F7551-9DEA-45A6-BF84-EC8C3B95E3DE}" presName="parentTextArrow" presStyleLbl="node1" presStyleIdx="2" presStyleCnt="7"/>
      <dgm:spPr/>
      <dgm:t>
        <a:bodyPr/>
        <a:lstStyle/>
        <a:p>
          <a:endParaRPr lang="en-GB"/>
        </a:p>
      </dgm:t>
    </dgm:pt>
    <dgm:pt modelId="{A4A0795E-EECA-4B9C-A26E-0BBC028B80F4}" type="pres">
      <dgm:prSet presAssocID="{501FB566-270F-4C21-8BD8-AB7275AA5A8A}" presName="sp" presStyleCnt="0"/>
      <dgm:spPr/>
    </dgm:pt>
    <dgm:pt modelId="{349C2576-8CD4-4272-885C-D91BD0F381B6}" type="pres">
      <dgm:prSet presAssocID="{A1AE6C24-4D8F-45E2-8C93-42CBF90BBF9B}" presName="arrowAndChildren" presStyleCnt="0"/>
      <dgm:spPr/>
    </dgm:pt>
    <dgm:pt modelId="{24870559-AECE-47F8-8CBF-B50275AAE31E}" type="pres">
      <dgm:prSet presAssocID="{A1AE6C24-4D8F-45E2-8C93-42CBF90BBF9B}" presName="parentTextArrow" presStyleLbl="node1" presStyleIdx="3" presStyleCnt="7"/>
      <dgm:spPr/>
      <dgm:t>
        <a:bodyPr/>
        <a:lstStyle/>
        <a:p>
          <a:endParaRPr lang="en-GB"/>
        </a:p>
      </dgm:t>
    </dgm:pt>
    <dgm:pt modelId="{C059AEC8-C065-4207-AC23-820677320B5E}" type="pres">
      <dgm:prSet presAssocID="{0A1AF6DE-3334-4BD0-924E-83D96E95D981}" presName="sp" presStyleCnt="0"/>
      <dgm:spPr/>
    </dgm:pt>
    <dgm:pt modelId="{80AD8D03-7072-464B-B213-A346D3EE2152}" type="pres">
      <dgm:prSet presAssocID="{BE3441B0-89B3-4F97-98FA-ED0E2626FBB3}" presName="arrowAndChildren" presStyleCnt="0"/>
      <dgm:spPr/>
    </dgm:pt>
    <dgm:pt modelId="{425DA401-7DA4-425B-91C9-F9E0A44E0029}" type="pres">
      <dgm:prSet presAssocID="{BE3441B0-89B3-4F97-98FA-ED0E2626FBB3}" presName="parentTextArrow" presStyleLbl="node1" presStyleIdx="4" presStyleCnt="7"/>
      <dgm:spPr/>
      <dgm:t>
        <a:bodyPr/>
        <a:lstStyle/>
        <a:p>
          <a:endParaRPr lang="en-GB"/>
        </a:p>
      </dgm:t>
    </dgm:pt>
    <dgm:pt modelId="{8559E560-503B-49EB-80E0-90947A87F724}" type="pres">
      <dgm:prSet presAssocID="{08E56D0D-8899-4A90-890D-848D104314B7}" presName="sp" presStyleCnt="0"/>
      <dgm:spPr/>
    </dgm:pt>
    <dgm:pt modelId="{A579F476-CCD6-49E7-9602-519D76A3FB06}" type="pres">
      <dgm:prSet presAssocID="{8E06B349-34DA-48B7-B0D3-027AB81DE912}" presName="arrowAndChildren" presStyleCnt="0"/>
      <dgm:spPr/>
    </dgm:pt>
    <dgm:pt modelId="{8CCAF250-AF21-44C6-9D42-1E9AF6E084AE}" type="pres">
      <dgm:prSet presAssocID="{8E06B349-34DA-48B7-B0D3-027AB81DE912}" presName="parentTextArrow" presStyleLbl="node1" presStyleIdx="5" presStyleCnt="7"/>
      <dgm:spPr/>
      <dgm:t>
        <a:bodyPr/>
        <a:lstStyle/>
        <a:p>
          <a:endParaRPr lang="en-GB"/>
        </a:p>
      </dgm:t>
    </dgm:pt>
    <dgm:pt modelId="{38F88325-375E-4DCE-A4D3-4C767980761F}" type="pres">
      <dgm:prSet presAssocID="{5B2120F3-6308-480C-9F55-260ADDB97CF7}" presName="sp" presStyleCnt="0"/>
      <dgm:spPr/>
    </dgm:pt>
    <dgm:pt modelId="{BB2BDC67-91DF-4E96-81D8-AD6BDD511003}" type="pres">
      <dgm:prSet presAssocID="{AB0CED9A-1625-43D9-B704-8F25A0100B8D}" presName="arrowAndChildren" presStyleCnt="0"/>
      <dgm:spPr/>
    </dgm:pt>
    <dgm:pt modelId="{D234F643-9072-4B03-BDA6-7080D6B62715}" type="pres">
      <dgm:prSet presAssocID="{AB0CED9A-1625-43D9-B704-8F25A0100B8D}" presName="parentTextArrow" presStyleLbl="node1" presStyleIdx="6" presStyleCnt="7"/>
      <dgm:spPr/>
      <dgm:t>
        <a:bodyPr/>
        <a:lstStyle/>
        <a:p>
          <a:endParaRPr lang="en-GB"/>
        </a:p>
      </dgm:t>
    </dgm:pt>
  </dgm:ptLst>
  <dgm:cxnLst>
    <dgm:cxn modelId="{34D770C7-9A7D-4F81-A612-1A5D3457BFF8}" srcId="{F53F01F7-30B7-4FAA-A11E-FD2732431D26}" destId="{86D393BB-CB84-4551-9A7B-E85651E1C94A}" srcOrd="5" destOrd="0" parTransId="{F67B0657-F879-41CF-AF6E-F4C462FEF937}" sibTransId="{AEF3383F-72D4-472E-899E-85CCD44DE48A}"/>
    <dgm:cxn modelId="{AE4A1E80-48ED-46B1-8E5A-7B68BD86D976}" srcId="{F53F01F7-30B7-4FAA-A11E-FD2732431D26}" destId="{143F7551-9DEA-45A6-BF84-EC8C3B95E3DE}" srcOrd="4" destOrd="0" parTransId="{B3AAA05B-B2ED-4BBD-979A-837F953ACE35}" sibTransId="{15FB3018-E681-4C55-94D5-CF09B6B296BE}"/>
    <dgm:cxn modelId="{76FA7A97-1CCA-49D9-9720-2B93733772DF}" srcId="{F53F01F7-30B7-4FAA-A11E-FD2732431D26}" destId="{A1AE6C24-4D8F-45E2-8C93-42CBF90BBF9B}" srcOrd="3" destOrd="0" parTransId="{C32D32C8-CDD9-4EF5-A8AD-C91AD7307498}" sibTransId="{501FB566-270F-4C21-8BD8-AB7275AA5A8A}"/>
    <dgm:cxn modelId="{D9B1039E-4547-49DD-941E-F767DFE3F15E}" type="presOf" srcId="{143F7551-9DEA-45A6-BF84-EC8C3B95E3DE}" destId="{82256CAC-9D26-4E2F-AF3A-F1324E73CFBD}" srcOrd="0" destOrd="0" presId="urn:microsoft.com/office/officeart/2005/8/layout/process4"/>
    <dgm:cxn modelId="{A1A87DDF-E7A8-41D4-8014-2379BB7AC13F}" srcId="{F53F01F7-30B7-4FAA-A11E-FD2732431D26}" destId="{BE3441B0-89B3-4F97-98FA-ED0E2626FBB3}" srcOrd="2" destOrd="0" parTransId="{0340E4E9-49DE-43C3-934A-ADD73A486F50}" sibTransId="{0A1AF6DE-3334-4BD0-924E-83D96E95D981}"/>
    <dgm:cxn modelId="{C636F91A-AA6E-4E8E-9FC7-D075711F7A58}" type="presOf" srcId="{AB0CED9A-1625-43D9-B704-8F25A0100B8D}" destId="{D234F643-9072-4B03-BDA6-7080D6B62715}" srcOrd="0" destOrd="0" presId="urn:microsoft.com/office/officeart/2005/8/layout/process4"/>
    <dgm:cxn modelId="{827A9368-5724-4FF1-8BDD-00655DF7BC13}" srcId="{F53F01F7-30B7-4FAA-A11E-FD2732431D26}" destId="{AB0CED9A-1625-43D9-B704-8F25A0100B8D}" srcOrd="0" destOrd="0" parTransId="{D894E545-6F52-46CC-8CB2-395CBF2BAD66}" sibTransId="{5B2120F3-6308-480C-9F55-260ADDB97CF7}"/>
    <dgm:cxn modelId="{DC828FDC-BC73-4E85-9A98-5FCBF10EC551}" type="presOf" srcId="{BE3441B0-89B3-4F97-98FA-ED0E2626FBB3}" destId="{425DA401-7DA4-425B-91C9-F9E0A44E0029}" srcOrd="0" destOrd="0" presId="urn:microsoft.com/office/officeart/2005/8/layout/process4"/>
    <dgm:cxn modelId="{E35967B4-CF37-4768-8D54-01E4D7E5FA5E}" type="presOf" srcId="{E5AB55D4-6FF3-48E7-93A3-464A759218E7}" destId="{CFB95F51-FCFC-4607-9A8A-B8F0034AB5A9}" srcOrd="0" destOrd="0" presId="urn:microsoft.com/office/officeart/2005/8/layout/process4"/>
    <dgm:cxn modelId="{CC9B0FE5-8074-49A6-9683-872388343AA3}" type="presOf" srcId="{8E06B349-34DA-48B7-B0D3-027AB81DE912}" destId="{8CCAF250-AF21-44C6-9D42-1E9AF6E084AE}" srcOrd="0" destOrd="0" presId="urn:microsoft.com/office/officeart/2005/8/layout/process4"/>
    <dgm:cxn modelId="{00893DFD-A466-43B9-A183-C5F05200605A}" type="presOf" srcId="{86D393BB-CB84-4551-9A7B-E85651E1C94A}" destId="{13E2F1A9-34C1-47B4-8B27-037282486ACF}" srcOrd="0" destOrd="0" presId="urn:microsoft.com/office/officeart/2005/8/layout/process4"/>
    <dgm:cxn modelId="{59A35BB0-1141-494C-804A-8BD5DB2AE09C}" srcId="{F53F01F7-30B7-4FAA-A11E-FD2732431D26}" destId="{8E06B349-34DA-48B7-B0D3-027AB81DE912}" srcOrd="1" destOrd="0" parTransId="{94E64212-CF37-4632-ABA1-8C92E7B0A820}" sibTransId="{08E56D0D-8899-4A90-890D-848D104314B7}"/>
    <dgm:cxn modelId="{7D67A80F-DAB0-4EA0-B363-32D04BE6E407}" type="presOf" srcId="{F53F01F7-30B7-4FAA-A11E-FD2732431D26}" destId="{F54C13C6-1E60-4C92-A4C3-A2F4F78B21BB}" srcOrd="0" destOrd="0" presId="urn:microsoft.com/office/officeart/2005/8/layout/process4"/>
    <dgm:cxn modelId="{45EC7A9E-1046-4774-8219-54E1DAE599CB}" type="presOf" srcId="{A1AE6C24-4D8F-45E2-8C93-42CBF90BBF9B}" destId="{24870559-AECE-47F8-8CBF-B50275AAE31E}" srcOrd="0" destOrd="0" presId="urn:microsoft.com/office/officeart/2005/8/layout/process4"/>
    <dgm:cxn modelId="{6444C59B-0E87-49D9-ADF1-F906D29DD985}" srcId="{F53F01F7-30B7-4FAA-A11E-FD2732431D26}" destId="{E5AB55D4-6FF3-48E7-93A3-464A759218E7}" srcOrd="6" destOrd="0" parTransId="{70BFFEA5-9FCF-41E4-B7C7-615635C84877}" sibTransId="{8AAA3C12-B342-49E6-9FAE-991756D8E660}"/>
    <dgm:cxn modelId="{F2F13D59-63C0-4766-B8A2-C18FB71CCE02}" type="presParOf" srcId="{F54C13C6-1E60-4C92-A4C3-A2F4F78B21BB}" destId="{6C6711C6-8694-478A-AAE4-381F83B3E01C}" srcOrd="0" destOrd="0" presId="urn:microsoft.com/office/officeart/2005/8/layout/process4"/>
    <dgm:cxn modelId="{7A2F72FB-D645-4712-AFB8-8EE5393AEF75}" type="presParOf" srcId="{6C6711C6-8694-478A-AAE4-381F83B3E01C}" destId="{CFB95F51-FCFC-4607-9A8A-B8F0034AB5A9}" srcOrd="0" destOrd="0" presId="urn:microsoft.com/office/officeart/2005/8/layout/process4"/>
    <dgm:cxn modelId="{9EB9F63C-84D8-433A-BF65-4A790A11EB3F}" type="presParOf" srcId="{F54C13C6-1E60-4C92-A4C3-A2F4F78B21BB}" destId="{A70968C9-8040-4FFB-A2A4-9CF255D828E9}" srcOrd="1" destOrd="0" presId="urn:microsoft.com/office/officeart/2005/8/layout/process4"/>
    <dgm:cxn modelId="{6438B54D-11C4-46C1-9106-21D6C356F1F2}" type="presParOf" srcId="{F54C13C6-1E60-4C92-A4C3-A2F4F78B21BB}" destId="{E7494607-FB3D-45AB-B289-4011669931C8}" srcOrd="2" destOrd="0" presId="urn:microsoft.com/office/officeart/2005/8/layout/process4"/>
    <dgm:cxn modelId="{AB35C9F7-6BC1-49DF-88D3-0A0E097A38D8}" type="presParOf" srcId="{E7494607-FB3D-45AB-B289-4011669931C8}" destId="{13E2F1A9-34C1-47B4-8B27-037282486ACF}" srcOrd="0" destOrd="0" presId="urn:microsoft.com/office/officeart/2005/8/layout/process4"/>
    <dgm:cxn modelId="{211A4966-2AC0-45F0-B449-9D4B9805A72F}" type="presParOf" srcId="{F54C13C6-1E60-4C92-A4C3-A2F4F78B21BB}" destId="{ACFB70C8-83C1-47BD-83E3-D53D7A3F062E}" srcOrd="3" destOrd="0" presId="urn:microsoft.com/office/officeart/2005/8/layout/process4"/>
    <dgm:cxn modelId="{958DE0A9-CB6B-4E2C-BD70-EAD93313FED4}" type="presParOf" srcId="{F54C13C6-1E60-4C92-A4C3-A2F4F78B21BB}" destId="{178A4CB7-CB68-4266-A7C2-E42F14559841}" srcOrd="4" destOrd="0" presId="urn:microsoft.com/office/officeart/2005/8/layout/process4"/>
    <dgm:cxn modelId="{9DBDC7A8-5F89-4AF9-8F6F-E14CC9235320}" type="presParOf" srcId="{178A4CB7-CB68-4266-A7C2-E42F14559841}" destId="{82256CAC-9D26-4E2F-AF3A-F1324E73CFBD}" srcOrd="0" destOrd="0" presId="urn:microsoft.com/office/officeart/2005/8/layout/process4"/>
    <dgm:cxn modelId="{57C87CF4-4542-41A9-B852-4FC9061B3F23}" type="presParOf" srcId="{F54C13C6-1E60-4C92-A4C3-A2F4F78B21BB}" destId="{A4A0795E-EECA-4B9C-A26E-0BBC028B80F4}" srcOrd="5" destOrd="0" presId="urn:microsoft.com/office/officeart/2005/8/layout/process4"/>
    <dgm:cxn modelId="{2B197B55-697A-4AAB-AAD4-1BE1FC8AF3A1}" type="presParOf" srcId="{F54C13C6-1E60-4C92-A4C3-A2F4F78B21BB}" destId="{349C2576-8CD4-4272-885C-D91BD0F381B6}" srcOrd="6" destOrd="0" presId="urn:microsoft.com/office/officeart/2005/8/layout/process4"/>
    <dgm:cxn modelId="{6E9E5940-6A34-429A-976F-207D6DED3B71}" type="presParOf" srcId="{349C2576-8CD4-4272-885C-D91BD0F381B6}" destId="{24870559-AECE-47F8-8CBF-B50275AAE31E}" srcOrd="0" destOrd="0" presId="urn:microsoft.com/office/officeart/2005/8/layout/process4"/>
    <dgm:cxn modelId="{2B16F3B6-85CD-4B75-A080-A720B7C4C50D}" type="presParOf" srcId="{F54C13C6-1E60-4C92-A4C3-A2F4F78B21BB}" destId="{C059AEC8-C065-4207-AC23-820677320B5E}" srcOrd="7" destOrd="0" presId="urn:microsoft.com/office/officeart/2005/8/layout/process4"/>
    <dgm:cxn modelId="{C20AC215-FA78-4CC5-9DD3-2298C118B43E}" type="presParOf" srcId="{F54C13C6-1E60-4C92-A4C3-A2F4F78B21BB}" destId="{80AD8D03-7072-464B-B213-A346D3EE2152}" srcOrd="8" destOrd="0" presId="urn:microsoft.com/office/officeart/2005/8/layout/process4"/>
    <dgm:cxn modelId="{437C07C9-7F80-4C36-AB2D-788853E14F3E}" type="presParOf" srcId="{80AD8D03-7072-464B-B213-A346D3EE2152}" destId="{425DA401-7DA4-425B-91C9-F9E0A44E0029}" srcOrd="0" destOrd="0" presId="urn:microsoft.com/office/officeart/2005/8/layout/process4"/>
    <dgm:cxn modelId="{82BDA4FD-41CB-43A6-A87E-9CC8248068DC}" type="presParOf" srcId="{F54C13C6-1E60-4C92-A4C3-A2F4F78B21BB}" destId="{8559E560-503B-49EB-80E0-90947A87F724}" srcOrd="9" destOrd="0" presId="urn:microsoft.com/office/officeart/2005/8/layout/process4"/>
    <dgm:cxn modelId="{FA8B8B71-CABF-4876-9B66-1B7429B0F4C3}" type="presParOf" srcId="{F54C13C6-1E60-4C92-A4C3-A2F4F78B21BB}" destId="{A579F476-CCD6-49E7-9602-519D76A3FB06}" srcOrd="10" destOrd="0" presId="urn:microsoft.com/office/officeart/2005/8/layout/process4"/>
    <dgm:cxn modelId="{CC135635-2DB5-4F2C-8435-A665EB8098D2}" type="presParOf" srcId="{A579F476-CCD6-49E7-9602-519D76A3FB06}" destId="{8CCAF250-AF21-44C6-9D42-1E9AF6E084AE}" srcOrd="0" destOrd="0" presId="urn:microsoft.com/office/officeart/2005/8/layout/process4"/>
    <dgm:cxn modelId="{5232D67D-14D9-4EAA-9200-4785206FA249}" type="presParOf" srcId="{F54C13C6-1E60-4C92-A4C3-A2F4F78B21BB}" destId="{38F88325-375E-4DCE-A4D3-4C767980761F}" srcOrd="11" destOrd="0" presId="urn:microsoft.com/office/officeart/2005/8/layout/process4"/>
    <dgm:cxn modelId="{E8E20E72-C738-46AA-994C-2586FF37F3B0}" type="presParOf" srcId="{F54C13C6-1E60-4C92-A4C3-A2F4F78B21BB}" destId="{BB2BDC67-91DF-4E96-81D8-AD6BDD511003}" srcOrd="12" destOrd="0" presId="urn:microsoft.com/office/officeart/2005/8/layout/process4"/>
    <dgm:cxn modelId="{D3860249-E519-4739-AAF1-862C297A95D0}" type="presParOf" srcId="{BB2BDC67-91DF-4E96-81D8-AD6BDD511003}" destId="{D234F643-9072-4B03-BDA6-7080D6B627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842FA-1010-44F8-9E6D-12DACAB8D89C}" type="doc">
      <dgm:prSet loTypeId="urn:microsoft.com/office/officeart/2005/8/layout/chevron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E54E4CDE-D404-4024-95D2-EA62E46AE112}">
      <dgm:prSet phldrT="[Text]" phldr="1"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B24C47C-2943-4A56-902F-42E0547FDF2F}" type="parTrans" cxnId="{3645E4B8-1642-4FC9-A28C-6F74B7339B35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01BE3CC-248F-4856-B50D-E9F32A1B9A51}" type="sibTrans" cxnId="{3645E4B8-1642-4FC9-A28C-6F74B7339B35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B60FB66-CBE9-4442-9D3E-07126A84C2E8}">
      <dgm:prSet phldrT="[Text]"/>
      <dgm:spPr/>
      <dgm:t>
        <a:bodyPr/>
        <a:lstStyle/>
        <a:p>
          <a:r>
            <a:rPr lang="el-GR" dirty="0" smtClean="0">
              <a:latin typeface="Cambria Math" panose="02040503050406030204" pitchFamily="18" charset="0"/>
              <a:ea typeface="Cambria Math" panose="02040503050406030204" pitchFamily="18" charset="0"/>
            </a:rPr>
            <a:t>ΕΞΟΡΥΞΗ, ΑΝΤΛΗΣΗ, ΣΥΛΛΟΓΗ</a:t>
          </a:r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8B62678-4703-40DA-B064-CCE850934081}" type="parTrans" cxnId="{2C62A7F2-D609-446C-A764-840D27DCFC8C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BD709A3-D76F-42BA-902E-E86143EE3A36}" type="sibTrans" cxnId="{2C62A7F2-D609-446C-A764-840D27DCFC8C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A4DC1C2-53CB-4034-A69A-FEB10A82E26C}">
      <dgm:prSet phldrT="[Text]" phldr="1"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78F3240-F108-4CB4-9853-5E4D75918149}" type="parTrans" cxnId="{3FE65DDD-1811-46A7-91A0-F7DDA1C0BED9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2B57C73-D495-47AB-8A2E-292C4860FFC3}" type="sibTrans" cxnId="{3FE65DDD-1811-46A7-91A0-F7DDA1C0BED9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07D3E8B-19F3-4AD7-89F5-39D50F1D5126}">
      <dgm:prSet phldrT="[Text]"/>
      <dgm:spPr/>
      <dgm:t>
        <a:bodyPr/>
        <a:lstStyle/>
        <a:p>
          <a:r>
            <a:rPr lang="el-GR" dirty="0" smtClean="0">
              <a:latin typeface="Cambria Math" panose="02040503050406030204" pitchFamily="18" charset="0"/>
              <a:ea typeface="Cambria Math" panose="02040503050406030204" pitchFamily="18" charset="0"/>
            </a:rPr>
            <a:t>ΕΠΕΞΕΡΓΑΣΙΑ, ΔΙΥΛΙΣΗ</a:t>
          </a:r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C89F520-2960-4907-B1C9-0B0C0D54CC9C}" type="parTrans" cxnId="{B2C35FBE-E28C-47D5-91AF-79B51DDA6B8A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9159679-76CC-4390-BB3B-29C7030FF8D9}" type="sibTrans" cxnId="{B2C35FBE-E28C-47D5-91AF-79B51DDA6B8A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9F5ECB8-7820-4D35-A41F-E7A07D66F662}">
      <dgm:prSet phldrT="[Text]" phldr="1"/>
      <dgm:spPr/>
      <dgm:t>
        <a:bodyPr/>
        <a:lstStyle/>
        <a:p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FDD2A04-EEAA-4C18-8253-EDC27261DA56}" type="parTrans" cxnId="{3D1F421F-1FEA-4F75-9EBF-9FD5E764E656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A8973C7-73A9-4E80-BC74-64CD6E1BD786}" type="sibTrans" cxnId="{3D1F421F-1FEA-4F75-9EBF-9FD5E764E656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E0D09C1-3953-427B-BA37-02F9B684C9C1}">
      <dgm:prSet phldrT="[Text]"/>
      <dgm:spPr/>
      <dgm:t>
        <a:bodyPr/>
        <a:lstStyle/>
        <a:p>
          <a:r>
            <a:rPr lang="el-GR" dirty="0" smtClean="0">
              <a:latin typeface="Cambria Math" panose="02040503050406030204" pitchFamily="18" charset="0"/>
              <a:ea typeface="Cambria Math" panose="02040503050406030204" pitchFamily="18" charset="0"/>
            </a:rPr>
            <a:t>ΜΕΤΑΤΡΟΠΗ ΤΕΛΙΚΗΣ ΧΡΗΣΗΣ</a:t>
          </a:r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0030BFD-6E19-4E5D-BF70-163BCE3ACFE3}" type="parTrans" cxnId="{2502E917-F811-43C6-BAA6-AE7154ABCD19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22E38DD-1001-450F-A895-7FAB4A4AC8BF}" type="sibTrans" cxnId="{2502E917-F811-43C6-BAA6-AE7154ABCD19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6C33E2B-7DA8-4308-B782-EB725C1CBDD4}">
      <dgm:prSet phldrT="[Text]"/>
      <dgm:spPr/>
      <dgm:t>
        <a:bodyPr/>
        <a:lstStyle/>
        <a:p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18CFF54-BF67-4291-A890-9F677E7A418B}" type="parTrans" cxnId="{3E988027-1B75-4AFB-9BAD-58F9193DD327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A3D9BDE-2DE5-475C-8FC0-A0A74DA1AD45}" type="sibTrans" cxnId="{3E988027-1B75-4AFB-9BAD-58F9193DD327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A814A89-F9D8-4E8C-B3A4-2E89C723A0A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 smtClean="0">
              <a:latin typeface="Cambria Math" panose="02040503050406030204" pitchFamily="18" charset="0"/>
              <a:ea typeface="Cambria Math" panose="02040503050406030204" pitchFamily="18" charset="0"/>
            </a:rPr>
            <a:t>ΜΕΤΑΦΟΡΑ, ΔΙΑΝΟΜΗ</a:t>
          </a:r>
          <a:endParaRPr lang="en-GB" dirty="0" smtClean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34F6F15-2BAD-4350-8D1B-1B31DF85C989}" type="parTrans" cxnId="{15AA7071-B22C-47DB-A7F2-7CC71A3F2F51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076EE75-C90A-4596-BE23-A9F474A5BC2A}" type="sibTrans" cxnId="{15AA7071-B22C-47DB-A7F2-7CC71A3F2F51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ADCEAC6-F68F-494F-98FB-323741E46353}">
      <dgm:prSet phldrT="[Text]"/>
      <dgm:spPr/>
      <dgm:t>
        <a:bodyPr/>
        <a:lstStyle/>
        <a:p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173A5E3-3B1A-4A55-8E7D-A49032E548D8}" type="parTrans" cxnId="{D03D7C20-0F7E-460D-892B-A90279D88900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2BD42C4-5F38-4B73-B3C0-723CAD1303FA}" type="sibTrans" cxnId="{D03D7C20-0F7E-460D-892B-A90279D88900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3786F46-05B5-4965-B7E1-1E6414A267F2}">
      <dgm:prSet phldrT="[Text]"/>
      <dgm:spPr/>
      <dgm:t>
        <a:bodyPr/>
        <a:lstStyle/>
        <a:p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F1222C8-F20B-43F2-A43D-B265E61D1F1C}" type="parTrans" cxnId="{AC7FC456-1D9D-4C44-93D3-8B7B23549F34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F713AE9-26CA-493E-AAE8-52FD6DBAEF39}" type="sibTrans" cxnId="{AC7FC456-1D9D-4C44-93D3-8B7B23549F34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AD1ABFC-AD3D-4A44-AAD7-091DEA42E334}">
      <dgm:prSet/>
      <dgm:spPr/>
      <dgm:t>
        <a:bodyPr/>
        <a:lstStyle/>
        <a:p>
          <a:r>
            <a:rPr lang="el-GR" dirty="0" smtClean="0">
              <a:latin typeface="Cambria Math" panose="02040503050406030204" pitchFamily="18" charset="0"/>
              <a:ea typeface="Cambria Math" panose="02040503050406030204" pitchFamily="18" charset="0"/>
            </a:rPr>
            <a:t>ΕΝΕΡΓΕΙΑΚΗ ΥΠΗΡΕΣΙΑ</a:t>
          </a:r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F050C9B-CAF4-443B-8F4C-AF33E148B5B8}" type="parTrans" cxnId="{FB36C0AD-03BC-428F-B3C4-13C281760B89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DA140BB-74E0-4692-BEF1-4E7FC78AB5BE}" type="sibTrans" cxnId="{FB36C0AD-03BC-428F-B3C4-13C281760B89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4755A6F-10A2-400B-B8D6-FA6FB4C45051}">
      <dgm:prSet/>
      <dgm:spPr>
        <a:solidFill>
          <a:srgbClr val="CCFF99">
            <a:alpha val="89804"/>
          </a:srgbClr>
        </a:solidFill>
      </dgm:spPr>
      <dgm:t>
        <a:bodyPr/>
        <a:lstStyle/>
        <a:p>
          <a:r>
            <a:rPr lang="el-GR" dirty="0" smtClean="0">
              <a:latin typeface="Cambria Math" panose="02040503050406030204" pitchFamily="18" charset="0"/>
              <a:ea typeface="Cambria Math" panose="02040503050406030204" pitchFamily="18" charset="0"/>
            </a:rPr>
            <a:t>ΠΡΟΪΟΝ Ή ΥΠΗΡΕΣΙΑ</a:t>
          </a:r>
          <a:endParaRPr lang="en-GB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E74E64A-F156-457D-9C4A-35EE45A84469}" type="parTrans" cxnId="{7D4CFD97-E1B6-4539-A9A0-B943099A208E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873F580-AE53-4F1B-9D30-483F68C04C13}" type="sibTrans" cxnId="{7D4CFD97-E1B6-4539-A9A0-B943099A208E}">
      <dgm:prSet/>
      <dgm:spPr/>
      <dgm:t>
        <a:bodyPr/>
        <a:lstStyle/>
        <a:p>
          <a:endParaRPr lang="en-GB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97CFAE2-3B3B-425F-8C09-790B0AD87C0B}" type="pres">
      <dgm:prSet presAssocID="{3C9842FA-1010-44F8-9E6D-12DACAB8D8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CF1C0D-0B5C-4EE4-869E-2102378C1E1E}" type="pres">
      <dgm:prSet presAssocID="{E54E4CDE-D404-4024-95D2-EA62E46AE112}" presName="composite" presStyleCnt="0"/>
      <dgm:spPr/>
    </dgm:pt>
    <dgm:pt modelId="{6770755B-45EE-4A9E-9F0C-6E8AACC6987E}" type="pres">
      <dgm:prSet presAssocID="{E54E4CDE-D404-4024-95D2-EA62E46AE11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DB5DFC-4876-4D95-AABF-F3CBD8B3E546}" type="pres">
      <dgm:prSet presAssocID="{E54E4CDE-D404-4024-95D2-EA62E46AE11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B08060-D20C-4495-8F4D-2B16ECEB9A37}" type="pres">
      <dgm:prSet presAssocID="{301BE3CC-248F-4856-B50D-E9F32A1B9A51}" presName="sp" presStyleCnt="0"/>
      <dgm:spPr/>
    </dgm:pt>
    <dgm:pt modelId="{49FF81C7-C4A1-4337-824F-77A04F89E3DA}" type="pres">
      <dgm:prSet presAssocID="{2A4DC1C2-53CB-4034-A69A-FEB10A82E26C}" presName="composite" presStyleCnt="0"/>
      <dgm:spPr/>
    </dgm:pt>
    <dgm:pt modelId="{F717B694-09AF-4807-8A75-D43652E8A3B6}" type="pres">
      <dgm:prSet presAssocID="{2A4DC1C2-53CB-4034-A69A-FEB10A82E26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0561CC-BE88-4448-A224-582B61C33070}" type="pres">
      <dgm:prSet presAssocID="{2A4DC1C2-53CB-4034-A69A-FEB10A82E26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C4A16-2783-4595-A8B6-1DA91F1763E2}" type="pres">
      <dgm:prSet presAssocID="{E2B57C73-D495-47AB-8A2E-292C4860FFC3}" presName="sp" presStyleCnt="0"/>
      <dgm:spPr/>
    </dgm:pt>
    <dgm:pt modelId="{C9ED3C63-E572-4C83-A5C3-A8D10B808F4A}" type="pres">
      <dgm:prSet presAssocID="{D9F5ECB8-7820-4D35-A41F-E7A07D66F662}" presName="composite" presStyleCnt="0"/>
      <dgm:spPr/>
    </dgm:pt>
    <dgm:pt modelId="{EB8F52BB-91D5-4CB3-A25F-E424784997F3}" type="pres">
      <dgm:prSet presAssocID="{D9F5ECB8-7820-4D35-A41F-E7A07D66F66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D7CDB-9FA8-4383-84D5-13AC591B6D28}" type="pres">
      <dgm:prSet presAssocID="{D9F5ECB8-7820-4D35-A41F-E7A07D66F66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1B9439-6BF0-4951-8DFF-600672C2629F}" type="pres">
      <dgm:prSet presAssocID="{FA8973C7-73A9-4E80-BC74-64CD6E1BD786}" presName="sp" presStyleCnt="0"/>
      <dgm:spPr/>
    </dgm:pt>
    <dgm:pt modelId="{65614983-69EB-4E89-956C-BD02953E7047}" type="pres">
      <dgm:prSet presAssocID="{66C33E2B-7DA8-4308-B782-EB725C1CBDD4}" presName="composite" presStyleCnt="0"/>
      <dgm:spPr/>
    </dgm:pt>
    <dgm:pt modelId="{9398998E-EBF2-47D9-98FA-141823AED550}" type="pres">
      <dgm:prSet presAssocID="{66C33E2B-7DA8-4308-B782-EB725C1CBDD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2FBF7E-75CC-46D1-BD26-88EAEB51E662}" type="pres">
      <dgm:prSet presAssocID="{66C33E2B-7DA8-4308-B782-EB725C1CBDD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CB9F51-D445-4FEA-8A9F-3A67D6CD1019}" type="pres">
      <dgm:prSet presAssocID="{0A3D9BDE-2DE5-475C-8FC0-A0A74DA1AD45}" presName="sp" presStyleCnt="0"/>
      <dgm:spPr/>
    </dgm:pt>
    <dgm:pt modelId="{E34CAA7B-9237-4FBB-BE65-57937F14B6C9}" type="pres">
      <dgm:prSet presAssocID="{63786F46-05B5-4965-B7E1-1E6414A267F2}" presName="composite" presStyleCnt="0"/>
      <dgm:spPr/>
    </dgm:pt>
    <dgm:pt modelId="{9D180B29-131F-44FC-A0F2-60700EE00AA0}" type="pres">
      <dgm:prSet presAssocID="{63786F46-05B5-4965-B7E1-1E6414A267F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C4B4D-1C83-4DF4-A755-859256BC2406}" type="pres">
      <dgm:prSet presAssocID="{63786F46-05B5-4965-B7E1-1E6414A267F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72099A-1E31-40D3-AB97-F5AB65D46B8B}" type="pres">
      <dgm:prSet presAssocID="{EF713AE9-26CA-493E-AAE8-52FD6DBAEF39}" presName="sp" presStyleCnt="0"/>
      <dgm:spPr/>
    </dgm:pt>
    <dgm:pt modelId="{EFFB244B-C0E9-4887-A2DF-4270755DF990}" type="pres">
      <dgm:prSet presAssocID="{4ADCEAC6-F68F-494F-98FB-323741E46353}" presName="composite" presStyleCnt="0"/>
      <dgm:spPr/>
    </dgm:pt>
    <dgm:pt modelId="{FE90575D-0057-494D-B230-B763368A919F}" type="pres">
      <dgm:prSet presAssocID="{4ADCEAC6-F68F-494F-98FB-323741E4635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16DD2-AC46-446A-92C9-807B4B29876A}" type="pres">
      <dgm:prSet presAssocID="{4ADCEAC6-F68F-494F-98FB-323741E4635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7DCED6-4E08-4AE6-B74B-F03FC4D8C073}" type="presOf" srcId="{8E0D09C1-3953-427B-BA37-02F9B684C9C1}" destId="{262FBF7E-75CC-46D1-BD26-88EAEB51E662}" srcOrd="0" destOrd="0" presId="urn:microsoft.com/office/officeart/2005/8/layout/chevron2"/>
    <dgm:cxn modelId="{FB36C0AD-03BC-428F-B3C4-13C281760B89}" srcId="{63786F46-05B5-4965-B7E1-1E6414A267F2}" destId="{7AD1ABFC-AD3D-4A44-AAD7-091DEA42E334}" srcOrd="0" destOrd="0" parTransId="{1F050C9B-CAF4-443B-8F4C-AF33E148B5B8}" sibTransId="{BDA140BB-74E0-4692-BEF1-4E7FC78AB5BE}"/>
    <dgm:cxn modelId="{D03D7C20-0F7E-460D-892B-A90279D88900}" srcId="{3C9842FA-1010-44F8-9E6D-12DACAB8D89C}" destId="{4ADCEAC6-F68F-494F-98FB-323741E46353}" srcOrd="5" destOrd="0" parTransId="{A173A5E3-3B1A-4A55-8E7D-A49032E548D8}" sibTransId="{22BD42C4-5F38-4B73-B3C0-723CAD1303FA}"/>
    <dgm:cxn modelId="{D5B33184-5E04-4778-BAF6-4C0D26BBB33F}" type="presOf" srcId="{2A4DC1C2-53CB-4034-A69A-FEB10A82E26C}" destId="{F717B694-09AF-4807-8A75-D43652E8A3B6}" srcOrd="0" destOrd="0" presId="urn:microsoft.com/office/officeart/2005/8/layout/chevron2"/>
    <dgm:cxn modelId="{3E988027-1B75-4AFB-9BAD-58F9193DD327}" srcId="{3C9842FA-1010-44F8-9E6D-12DACAB8D89C}" destId="{66C33E2B-7DA8-4308-B782-EB725C1CBDD4}" srcOrd="3" destOrd="0" parTransId="{618CFF54-BF67-4291-A890-9F677E7A418B}" sibTransId="{0A3D9BDE-2DE5-475C-8FC0-A0A74DA1AD45}"/>
    <dgm:cxn modelId="{AF999AF6-CAA3-44F6-8199-5097AF755BF9}" type="presOf" srcId="{4ADCEAC6-F68F-494F-98FB-323741E46353}" destId="{FE90575D-0057-494D-B230-B763368A919F}" srcOrd="0" destOrd="0" presId="urn:microsoft.com/office/officeart/2005/8/layout/chevron2"/>
    <dgm:cxn modelId="{C9544EA1-50F8-4821-9A88-8C2134AAC460}" type="presOf" srcId="{7AD1ABFC-AD3D-4A44-AAD7-091DEA42E334}" destId="{621C4B4D-1C83-4DF4-A755-859256BC2406}" srcOrd="0" destOrd="0" presId="urn:microsoft.com/office/officeart/2005/8/layout/chevron2"/>
    <dgm:cxn modelId="{FCB8EF91-1244-48C2-8B15-F2B84E2DC598}" type="presOf" srcId="{B07D3E8B-19F3-4AD7-89F5-39D50F1D5126}" destId="{1D0561CC-BE88-4448-A224-582B61C33070}" srcOrd="0" destOrd="0" presId="urn:microsoft.com/office/officeart/2005/8/layout/chevron2"/>
    <dgm:cxn modelId="{9ABE4540-0251-4856-8B46-5065EB0A9B8C}" type="presOf" srcId="{3C9842FA-1010-44F8-9E6D-12DACAB8D89C}" destId="{697CFAE2-3B3B-425F-8C09-790B0AD87C0B}" srcOrd="0" destOrd="0" presId="urn:microsoft.com/office/officeart/2005/8/layout/chevron2"/>
    <dgm:cxn modelId="{3D1F421F-1FEA-4F75-9EBF-9FD5E764E656}" srcId="{3C9842FA-1010-44F8-9E6D-12DACAB8D89C}" destId="{D9F5ECB8-7820-4D35-A41F-E7A07D66F662}" srcOrd="2" destOrd="0" parTransId="{CFDD2A04-EEAA-4C18-8253-EDC27261DA56}" sibTransId="{FA8973C7-73A9-4E80-BC74-64CD6E1BD786}"/>
    <dgm:cxn modelId="{ED322BC9-E8CB-4AE2-BAAB-7CE4E1AD53EF}" type="presOf" srcId="{D9F5ECB8-7820-4D35-A41F-E7A07D66F662}" destId="{EB8F52BB-91D5-4CB3-A25F-E424784997F3}" srcOrd="0" destOrd="0" presId="urn:microsoft.com/office/officeart/2005/8/layout/chevron2"/>
    <dgm:cxn modelId="{3FE65DDD-1811-46A7-91A0-F7DDA1C0BED9}" srcId="{3C9842FA-1010-44F8-9E6D-12DACAB8D89C}" destId="{2A4DC1C2-53CB-4034-A69A-FEB10A82E26C}" srcOrd="1" destOrd="0" parTransId="{678F3240-F108-4CB4-9853-5E4D75918149}" sibTransId="{E2B57C73-D495-47AB-8A2E-292C4860FFC3}"/>
    <dgm:cxn modelId="{2C62A7F2-D609-446C-A764-840D27DCFC8C}" srcId="{E54E4CDE-D404-4024-95D2-EA62E46AE112}" destId="{BB60FB66-CBE9-4442-9D3E-07126A84C2E8}" srcOrd="0" destOrd="0" parTransId="{88B62678-4703-40DA-B064-CCE850934081}" sibTransId="{BBD709A3-D76F-42BA-902E-E86143EE3A36}"/>
    <dgm:cxn modelId="{2D6BFC36-0755-4C5A-93B5-F81DC56575DD}" type="presOf" srcId="{84755A6F-10A2-400B-B8D6-FA6FB4C45051}" destId="{66716DD2-AC46-446A-92C9-807B4B29876A}" srcOrd="0" destOrd="0" presId="urn:microsoft.com/office/officeart/2005/8/layout/chevron2"/>
    <dgm:cxn modelId="{7D4CFD97-E1B6-4539-A9A0-B943099A208E}" srcId="{4ADCEAC6-F68F-494F-98FB-323741E46353}" destId="{84755A6F-10A2-400B-B8D6-FA6FB4C45051}" srcOrd="0" destOrd="0" parTransId="{FE74E64A-F156-457D-9C4A-35EE45A84469}" sibTransId="{E873F580-AE53-4F1B-9D30-483F68C04C13}"/>
    <dgm:cxn modelId="{3645E4B8-1642-4FC9-A28C-6F74B7339B35}" srcId="{3C9842FA-1010-44F8-9E6D-12DACAB8D89C}" destId="{E54E4CDE-D404-4024-95D2-EA62E46AE112}" srcOrd="0" destOrd="0" parTransId="{8B24C47C-2943-4A56-902F-42E0547FDF2F}" sibTransId="{301BE3CC-248F-4856-B50D-E9F32A1B9A51}"/>
    <dgm:cxn modelId="{2502E917-F811-43C6-BAA6-AE7154ABCD19}" srcId="{66C33E2B-7DA8-4308-B782-EB725C1CBDD4}" destId="{8E0D09C1-3953-427B-BA37-02F9B684C9C1}" srcOrd="0" destOrd="0" parTransId="{B0030BFD-6E19-4E5D-BF70-163BCE3ACFE3}" sibTransId="{922E38DD-1001-450F-A895-7FAB4A4AC8BF}"/>
    <dgm:cxn modelId="{15AA7071-B22C-47DB-A7F2-7CC71A3F2F51}" srcId="{D9F5ECB8-7820-4D35-A41F-E7A07D66F662}" destId="{5A814A89-F9D8-4E8C-B3A4-2E89C723A0A7}" srcOrd="0" destOrd="0" parTransId="{234F6F15-2BAD-4350-8D1B-1B31DF85C989}" sibTransId="{7076EE75-C90A-4596-BE23-A9F474A5BC2A}"/>
    <dgm:cxn modelId="{CFA54ACE-0666-471C-ADEA-911A439CBFBD}" type="presOf" srcId="{BB60FB66-CBE9-4442-9D3E-07126A84C2E8}" destId="{3CDB5DFC-4876-4D95-AABF-F3CBD8B3E546}" srcOrd="0" destOrd="0" presId="urn:microsoft.com/office/officeart/2005/8/layout/chevron2"/>
    <dgm:cxn modelId="{AC7FC456-1D9D-4C44-93D3-8B7B23549F34}" srcId="{3C9842FA-1010-44F8-9E6D-12DACAB8D89C}" destId="{63786F46-05B5-4965-B7E1-1E6414A267F2}" srcOrd="4" destOrd="0" parTransId="{CF1222C8-F20B-43F2-A43D-B265E61D1F1C}" sibTransId="{EF713AE9-26CA-493E-AAE8-52FD6DBAEF39}"/>
    <dgm:cxn modelId="{0B010917-CADE-4724-8B4B-FCD0C39BD3DA}" type="presOf" srcId="{66C33E2B-7DA8-4308-B782-EB725C1CBDD4}" destId="{9398998E-EBF2-47D9-98FA-141823AED550}" srcOrd="0" destOrd="0" presId="urn:microsoft.com/office/officeart/2005/8/layout/chevron2"/>
    <dgm:cxn modelId="{9ECA2BE3-7A89-4473-87A1-3392EAD6F8F7}" type="presOf" srcId="{5A814A89-F9D8-4E8C-B3A4-2E89C723A0A7}" destId="{6E1D7CDB-9FA8-4383-84D5-13AC591B6D28}" srcOrd="0" destOrd="0" presId="urn:microsoft.com/office/officeart/2005/8/layout/chevron2"/>
    <dgm:cxn modelId="{B2C35FBE-E28C-47D5-91AF-79B51DDA6B8A}" srcId="{2A4DC1C2-53CB-4034-A69A-FEB10A82E26C}" destId="{B07D3E8B-19F3-4AD7-89F5-39D50F1D5126}" srcOrd="0" destOrd="0" parTransId="{2C89F520-2960-4907-B1C9-0B0C0D54CC9C}" sibTransId="{B9159679-76CC-4390-BB3B-29C7030FF8D9}"/>
    <dgm:cxn modelId="{EF16671B-C4D4-4549-B0C1-31AFDC516411}" type="presOf" srcId="{E54E4CDE-D404-4024-95D2-EA62E46AE112}" destId="{6770755B-45EE-4A9E-9F0C-6E8AACC6987E}" srcOrd="0" destOrd="0" presId="urn:microsoft.com/office/officeart/2005/8/layout/chevron2"/>
    <dgm:cxn modelId="{FFE647D0-814F-47E2-8C95-4F70AB613745}" type="presOf" srcId="{63786F46-05B5-4965-B7E1-1E6414A267F2}" destId="{9D180B29-131F-44FC-A0F2-60700EE00AA0}" srcOrd="0" destOrd="0" presId="urn:microsoft.com/office/officeart/2005/8/layout/chevron2"/>
    <dgm:cxn modelId="{2491BDAE-E2E1-464F-9370-8F3C18FDF283}" type="presParOf" srcId="{697CFAE2-3B3B-425F-8C09-790B0AD87C0B}" destId="{E6CF1C0D-0B5C-4EE4-869E-2102378C1E1E}" srcOrd="0" destOrd="0" presId="urn:microsoft.com/office/officeart/2005/8/layout/chevron2"/>
    <dgm:cxn modelId="{F4AFF81D-DD32-4487-8311-EDBBCFA52DDE}" type="presParOf" srcId="{E6CF1C0D-0B5C-4EE4-869E-2102378C1E1E}" destId="{6770755B-45EE-4A9E-9F0C-6E8AACC6987E}" srcOrd="0" destOrd="0" presId="urn:microsoft.com/office/officeart/2005/8/layout/chevron2"/>
    <dgm:cxn modelId="{EC81C087-156C-4C83-99BB-A30EDAE8BBFE}" type="presParOf" srcId="{E6CF1C0D-0B5C-4EE4-869E-2102378C1E1E}" destId="{3CDB5DFC-4876-4D95-AABF-F3CBD8B3E546}" srcOrd="1" destOrd="0" presId="urn:microsoft.com/office/officeart/2005/8/layout/chevron2"/>
    <dgm:cxn modelId="{75A85327-731B-4676-848C-8C08225C3CC2}" type="presParOf" srcId="{697CFAE2-3B3B-425F-8C09-790B0AD87C0B}" destId="{C1B08060-D20C-4495-8F4D-2B16ECEB9A37}" srcOrd="1" destOrd="0" presId="urn:microsoft.com/office/officeart/2005/8/layout/chevron2"/>
    <dgm:cxn modelId="{D0916ED4-C6B2-47E8-8311-2326861F6185}" type="presParOf" srcId="{697CFAE2-3B3B-425F-8C09-790B0AD87C0B}" destId="{49FF81C7-C4A1-4337-824F-77A04F89E3DA}" srcOrd="2" destOrd="0" presId="urn:microsoft.com/office/officeart/2005/8/layout/chevron2"/>
    <dgm:cxn modelId="{8B98FBE7-5A13-4A83-A3C9-D09EE00605E2}" type="presParOf" srcId="{49FF81C7-C4A1-4337-824F-77A04F89E3DA}" destId="{F717B694-09AF-4807-8A75-D43652E8A3B6}" srcOrd="0" destOrd="0" presId="urn:microsoft.com/office/officeart/2005/8/layout/chevron2"/>
    <dgm:cxn modelId="{FF3F9FCC-3CD4-41D2-81C3-158C915F7D5F}" type="presParOf" srcId="{49FF81C7-C4A1-4337-824F-77A04F89E3DA}" destId="{1D0561CC-BE88-4448-A224-582B61C33070}" srcOrd="1" destOrd="0" presId="urn:microsoft.com/office/officeart/2005/8/layout/chevron2"/>
    <dgm:cxn modelId="{90EE8CA7-089D-4808-83C0-28389EAAD371}" type="presParOf" srcId="{697CFAE2-3B3B-425F-8C09-790B0AD87C0B}" destId="{1F1C4A16-2783-4595-A8B6-1DA91F1763E2}" srcOrd="3" destOrd="0" presId="urn:microsoft.com/office/officeart/2005/8/layout/chevron2"/>
    <dgm:cxn modelId="{6CFF2123-3394-4FBB-8777-409B54F13FED}" type="presParOf" srcId="{697CFAE2-3B3B-425F-8C09-790B0AD87C0B}" destId="{C9ED3C63-E572-4C83-A5C3-A8D10B808F4A}" srcOrd="4" destOrd="0" presId="urn:microsoft.com/office/officeart/2005/8/layout/chevron2"/>
    <dgm:cxn modelId="{49B04572-43BC-4612-8FB3-6C3562871079}" type="presParOf" srcId="{C9ED3C63-E572-4C83-A5C3-A8D10B808F4A}" destId="{EB8F52BB-91D5-4CB3-A25F-E424784997F3}" srcOrd="0" destOrd="0" presId="urn:microsoft.com/office/officeart/2005/8/layout/chevron2"/>
    <dgm:cxn modelId="{4969782F-76D0-4C3E-BBC7-8A193CB0086D}" type="presParOf" srcId="{C9ED3C63-E572-4C83-A5C3-A8D10B808F4A}" destId="{6E1D7CDB-9FA8-4383-84D5-13AC591B6D28}" srcOrd="1" destOrd="0" presId="urn:microsoft.com/office/officeart/2005/8/layout/chevron2"/>
    <dgm:cxn modelId="{FEAEDA12-EEF3-43F7-B3AF-22C5C8D8627D}" type="presParOf" srcId="{697CFAE2-3B3B-425F-8C09-790B0AD87C0B}" destId="{261B9439-6BF0-4951-8DFF-600672C2629F}" srcOrd="5" destOrd="0" presId="urn:microsoft.com/office/officeart/2005/8/layout/chevron2"/>
    <dgm:cxn modelId="{56B6EF52-3324-4F77-B63C-FA2C4BFA51B4}" type="presParOf" srcId="{697CFAE2-3B3B-425F-8C09-790B0AD87C0B}" destId="{65614983-69EB-4E89-956C-BD02953E7047}" srcOrd="6" destOrd="0" presId="urn:microsoft.com/office/officeart/2005/8/layout/chevron2"/>
    <dgm:cxn modelId="{198F25FB-A844-42F8-BEC6-621F0F3C8724}" type="presParOf" srcId="{65614983-69EB-4E89-956C-BD02953E7047}" destId="{9398998E-EBF2-47D9-98FA-141823AED550}" srcOrd="0" destOrd="0" presId="urn:microsoft.com/office/officeart/2005/8/layout/chevron2"/>
    <dgm:cxn modelId="{C5D6CDEA-4EC7-43C0-BE25-52B1826DE6C3}" type="presParOf" srcId="{65614983-69EB-4E89-956C-BD02953E7047}" destId="{262FBF7E-75CC-46D1-BD26-88EAEB51E662}" srcOrd="1" destOrd="0" presId="urn:microsoft.com/office/officeart/2005/8/layout/chevron2"/>
    <dgm:cxn modelId="{4FC07711-87A0-47EE-98C8-0BAAA79D28D0}" type="presParOf" srcId="{697CFAE2-3B3B-425F-8C09-790B0AD87C0B}" destId="{A2CB9F51-D445-4FEA-8A9F-3A67D6CD1019}" srcOrd="7" destOrd="0" presId="urn:microsoft.com/office/officeart/2005/8/layout/chevron2"/>
    <dgm:cxn modelId="{8095A7D8-22CA-48AE-A8F1-87D1B2EEE31A}" type="presParOf" srcId="{697CFAE2-3B3B-425F-8C09-790B0AD87C0B}" destId="{E34CAA7B-9237-4FBB-BE65-57937F14B6C9}" srcOrd="8" destOrd="0" presId="urn:microsoft.com/office/officeart/2005/8/layout/chevron2"/>
    <dgm:cxn modelId="{BA490C77-EDD0-4A4D-84F0-A1880B83DE07}" type="presParOf" srcId="{E34CAA7B-9237-4FBB-BE65-57937F14B6C9}" destId="{9D180B29-131F-44FC-A0F2-60700EE00AA0}" srcOrd="0" destOrd="0" presId="urn:microsoft.com/office/officeart/2005/8/layout/chevron2"/>
    <dgm:cxn modelId="{24FB7C2D-7981-4419-8F27-5A414BA36CDC}" type="presParOf" srcId="{E34CAA7B-9237-4FBB-BE65-57937F14B6C9}" destId="{621C4B4D-1C83-4DF4-A755-859256BC2406}" srcOrd="1" destOrd="0" presId="urn:microsoft.com/office/officeart/2005/8/layout/chevron2"/>
    <dgm:cxn modelId="{BE506A6B-9A2D-43C2-8B21-2316EA80B923}" type="presParOf" srcId="{697CFAE2-3B3B-425F-8C09-790B0AD87C0B}" destId="{1272099A-1E31-40D3-AB97-F5AB65D46B8B}" srcOrd="9" destOrd="0" presId="urn:microsoft.com/office/officeart/2005/8/layout/chevron2"/>
    <dgm:cxn modelId="{507C03DA-D9BC-4956-863A-09B82EEE30C1}" type="presParOf" srcId="{697CFAE2-3B3B-425F-8C09-790B0AD87C0B}" destId="{EFFB244B-C0E9-4887-A2DF-4270755DF990}" srcOrd="10" destOrd="0" presId="urn:microsoft.com/office/officeart/2005/8/layout/chevron2"/>
    <dgm:cxn modelId="{19A70EF0-C76C-4834-ACC9-B8B3244CBE3F}" type="presParOf" srcId="{EFFB244B-C0E9-4887-A2DF-4270755DF990}" destId="{FE90575D-0057-494D-B230-B763368A919F}" srcOrd="0" destOrd="0" presId="urn:microsoft.com/office/officeart/2005/8/layout/chevron2"/>
    <dgm:cxn modelId="{D164AC36-06A0-483E-BA3F-D918EE980AEE}" type="presParOf" srcId="{EFFB244B-C0E9-4887-A2DF-4270755DF990}" destId="{66716DD2-AC46-446A-92C9-807B4B29876A}" srcOrd="1" destOrd="0" presId="urn:microsoft.com/office/officeart/2005/8/layout/chevron2"/>
  </dgm:cxnLst>
  <dgm:bg/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67C49979-2F83-4E82-8032-644B64B5DCB1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6AF9B62-BE6C-47FF-8492-22A373B96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4C3B84F2-8DAA-4732-AD2D-BAB3715A3751}" type="datetimeFigureOut">
              <a:rPr lang="el-GR" smtClean="0"/>
              <a:t>15/2/2015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6926294-ADDA-489E-A0AA-F2CEDD8AC6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50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6294-ADDA-489E-A0AA-F2CEDD8AC6E2}" type="slidenum">
              <a:rPr lang="el-GR" smtClean="0"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6294-ADDA-489E-A0AA-F2CEDD8AC6E2}" type="slidenum">
              <a:rPr lang="el-GR" smtClean="0"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6294-ADDA-489E-A0AA-F2CEDD8AC6E2}" type="slidenum">
              <a:rPr lang="el-GR" smtClean="0"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6294-ADDA-489E-A0AA-F2CEDD8AC6E2}" type="slidenum">
              <a:rPr lang="el-GR" smtClean="0"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6294-ADDA-489E-A0AA-F2CEDD8AC6E2}" type="slidenum">
              <a:rPr lang="el-GR" smtClean="0"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6294-ADDA-489E-A0AA-F2CEDD8AC6E2}" type="slidenum">
              <a:rPr lang="el-GR" smtClean="0"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887" indent="-30149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979" indent="-24119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8371" indent="-24119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0763" indent="-24119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CC62A6-A598-46EF-BC50-B8DAC34FF068}" type="slidenum">
              <a:rPr lang="el-GR" altLang="en-US" smtClean="0"/>
              <a:pPr eaLnBrk="1" hangingPunct="1"/>
              <a:t>15</a:t>
            </a:fld>
            <a:endParaRPr lang="el-G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1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22"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69228" indent="-295856" defTabSz="964822"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3428" indent="-236685" defTabSz="964822"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6798" indent="-236685" defTabSz="964822"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0170" indent="-236685" defTabSz="964822"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3540" indent="-236685" algn="ctr" defTabSz="9648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76911" indent="-236685" algn="ctr" defTabSz="9648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0283" indent="-236685" algn="ctr" defTabSz="9648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23653" indent="-236685" algn="ctr" defTabSz="964822" eaLnBrk="0" fontAlgn="base" hangingPunct="0">
              <a:spcBef>
                <a:spcPct val="5000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26BA99-89CD-4BB2-BEA3-A1AE6B690260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7876E-7113-431F-AA83-E8542513BEC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Flows often divided into resources, and air, water and solid waste </a:t>
            </a:r>
            <a:r>
              <a:rPr lang="en-US" altLang="en-US" dirty="0" smtClean="0"/>
              <a:t>emissions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(Total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Kjeldahl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Nitrogen) is the total concentration of organic nitrogen and ammonia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E989-0E3D-4200-9E95-992E697A42EE}" type="slidenum">
              <a:rPr lang="el-GR" smtClean="0"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B25A0-D56D-4A96-B2C3-25209A63C40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9BE08-B42D-4D5F-82C0-3A15C7596CD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796-8FA2-480F-8B5A-FC691A6A8D5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EPA_Master Template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FFFFFF"/>
                </a:solidFill>
                <a:latin typeface="Arial"/>
              </a:rPr>
              <a:t>Office of Research and Development</a:t>
            </a:r>
            <a:endParaRPr lang="en-US" sz="900" b="1">
              <a:solidFill>
                <a:srgbClr val="000000"/>
              </a:solidFill>
              <a:latin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FFFFFF"/>
                </a:solidFill>
                <a:latin typeface="Arial"/>
              </a:rPr>
              <a:t>National Risk Management Research Laboratory, Cincinnati, Ohio 45268</a:t>
            </a: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3265488" y="3929063"/>
            <a:ext cx="3668712" cy="1085850"/>
          </a:xfrm>
          <a:prstGeom prst="rect">
            <a:avLst/>
          </a:prstGeom>
          <a:solidFill>
            <a:srgbClr val="FFEA88"/>
          </a:solidFill>
          <a:ln w="9525">
            <a:solidFill>
              <a:srgbClr val="FFEA88"/>
            </a:solidFill>
            <a:miter lim="800000"/>
            <a:headEnd/>
            <a:tailEnd/>
          </a:ln>
          <a:effectLst/>
        </p:spPr>
        <p:txBody>
          <a:bodyPr lIns="109728" tIns="109728" rIns="109728" bIns="10972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rgbClr val="000000"/>
                </a:solidFill>
                <a:latin typeface="Arial"/>
              </a:rPr>
              <a:t>Photo image area measures 2” H x 6.93” W and can be masked by a collage strip of one, two or three images.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rgbClr val="000000"/>
                </a:solidFill>
                <a:latin typeface="Arial"/>
              </a:rPr>
              <a:t>The photo image area is located 3.19” from left and 3.81” from top of page.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800">
                <a:solidFill>
                  <a:srgbClr val="000000"/>
                </a:solidFill>
                <a:latin typeface="Arial"/>
              </a:rPr>
              <a:t>Each image used in collage should be reduced or cropped to a maximum of 2” high, stroked with a 1.5 pt white frame and positioned edge-to-edge with accompanying images.</a:t>
            </a: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7620000" y="6248400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sz="900" b="1" i="1">
                <a:solidFill>
                  <a:srgbClr val="FFFFFF"/>
                </a:solidFill>
              </a:rPr>
              <a:t>November 4-5, 2009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2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FC316-C1AE-4B05-91F9-B20B77BD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1CC57-26D7-41EA-948D-915739356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0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E9C-2239-40CD-8836-AE7AA267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4BED-3874-4240-80A9-5BAF4D71C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C900-ABA6-49C4-9EBF-9EA0B25C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7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53C5-5C17-49B9-BF2C-A25D3703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0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AA8D-8455-410C-B55D-01C5AD85C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FFFFCC"/>
          </a:solidFill>
        </p:spPr>
        <p:txBody>
          <a:bodyPr/>
          <a:lstStyle>
            <a:lvl1pPr>
              <a:defRPr sz="2800" b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FFFFCC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 sz="1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453336"/>
            <a:ext cx="1090464" cy="288032"/>
          </a:xfrm>
        </p:spPr>
        <p:txBody>
          <a:bodyPr/>
          <a:lstStyle>
            <a:lvl1pPr>
              <a:defRPr sz="12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A835F0BD-50A3-4070-93F4-E4B8441EDE9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B0E4-19AE-4578-BD24-1D548774B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2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07CD4-69EA-41EA-9E71-E5AD9A09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74D3-6981-46F2-BA76-D96339F91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0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72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4EDED-B1F5-4854-AEEC-DB2849C8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DF722-F6A3-4FD5-ADB6-1BF6B8DF763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>
            <a:lvl1pPr>
              <a:defRPr sz="2800" b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defRPr sz="2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 sz="16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 sz="16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 sz="16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 sz="16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80D0-5F12-4968-9D4E-0533EE0B988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45D16-17F4-4438-A5FB-800ED856F50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>
            <a:lvl1pPr>
              <a:defRPr sz="2800" b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376" y="6381327"/>
            <a:ext cx="730424" cy="340147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70EA3464-66A9-4448-8986-7B08DA939A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CC458-A02E-4105-8E6C-7135B359BDB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F06E3-2CB7-4903-A8CD-68DAF1062D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D563C-6335-4CAE-B651-33DEAF59B08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871CFD-6CEB-40E6-BB0D-716738F69E7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EPA_Master Template_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rgbClr val="003F6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eaLnBrk="0" hangingPunct="0">
              <a:defRPr/>
            </a:pPr>
            <a:fld id="{DC9EE921-EE26-45BE-9057-E1144046D6B4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2400">
          <a:solidFill>
            <a:schemeClr val="bg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sz="2400" i="1">
          <a:solidFill>
            <a:schemeClr val="bg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sz="2400" i="1">
          <a:solidFill>
            <a:schemeClr val="bg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sz="2400" i="1">
          <a:solidFill>
            <a:schemeClr val="bg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sz="2400" i="1">
          <a:solidFill>
            <a:schemeClr val="bg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sz="2400" 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inas.org/gemi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nas.org/gemis-database-en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1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991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5915025"/>
            <a:ext cx="3724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ΕΝΕΡΓΕΙΑΚΗ ΠΟΛΙΤΙΚΗ ΚΑΙ ΔΙΑΧΕΙΡΙΣΗ - ΛΗΨΗ ΑΠΟΦΑΣΕΩΝ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ΔΙΑΛΕΞΗ </a:t>
            </a:r>
            <a:r>
              <a:rPr lang="el-GR" dirty="0" err="1" smtClean="0"/>
              <a:t>Νο</a:t>
            </a:r>
            <a:r>
              <a:rPr lang="el-GR" dirty="0" smtClean="0"/>
              <a:t> </a:t>
            </a:r>
            <a:r>
              <a:rPr lang="el-GR" dirty="0" smtClean="0"/>
              <a:t>08</a:t>
            </a:r>
          </a:p>
          <a:p>
            <a:r>
              <a:rPr lang="el-GR" dirty="0" smtClean="0"/>
              <a:t>ΑΝΑΛΥΣΗ ΚΥΚΛΟΥ ΖΩΗΣ</a:t>
            </a:r>
          </a:p>
          <a:p>
            <a:r>
              <a:rPr lang="el-GR" smtClean="0"/>
              <a:t>ΕΝΕΡΓΕΙΑΚΩΝ ΣΥΣΤΗΜΑΤΩΝ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2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ΟΡΓΑΝΙΣΜΟΙ : ΤΟ ΠΡΩΤΟΚΟΛΛΟ ΤΟΥ ΚΥΟΤΟ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5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309320"/>
            <a:ext cx="87129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ΑΝΑΝΤΙ             ΔΡΑΣΤΗΡΙΟΤΗΤΕΣ             ΚΑΤΑΝΤΙ</a:t>
            </a:r>
            <a:endParaRPr lang="en-GB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912" y="908720"/>
            <a:ext cx="87129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ΕΚΡΟΕΣ</a:t>
            </a:r>
            <a:endParaRPr lang="en-GB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dirty="0" smtClean="0"/>
              <a:t>Ανθρακικό αποτύπωμα ηλεκτροπαραγωγής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813176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838" y="2395627"/>
            <a:ext cx="133472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ΕΞΑΓΩΓΗ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9198" y="3259723"/>
            <a:ext cx="1588905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ΑΝΑΚΥΚΛΩΣΗ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0742" y="2429826"/>
            <a:ext cx="133472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ΜΕΤΑΦΟΡΑ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1" y="1196752"/>
            <a:ext cx="66736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5518" y="858198"/>
            <a:ext cx="66736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1535306"/>
            <a:ext cx="66736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548" y="4653136"/>
            <a:ext cx="66736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5877272"/>
            <a:ext cx="66736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6416" y="2564904"/>
            <a:ext cx="66736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4005064"/>
            <a:ext cx="667360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5539309"/>
            <a:ext cx="1728192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ΛΕΙΤΟΥΡΓΙΑ ΑΜΕΣΕΣ ΕΚΠΟΜΠΕΣ </a:t>
            </a:r>
            <a:r>
              <a:rPr lang="en-GB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0502" y="4991690"/>
            <a:ext cx="133472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ΚΑΤΑΣΚΕΥΗ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1302" y="2185566"/>
            <a:ext cx="133472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ΜΕΤΑΤΡΟΠΗ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2444" y="3090446"/>
            <a:ext cx="1461364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ΔΙΑΛΥΣΗ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60455" y="2063436"/>
            <a:ext cx="582814" cy="582814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9" name="Oval 18"/>
          <p:cNvSpPr/>
          <p:nvPr/>
        </p:nvSpPr>
        <p:spPr>
          <a:xfrm>
            <a:off x="4354027" y="858198"/>
            <a:ext cx="582814" cy="582814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6300173" y="1569636"/>
            <a:ext cx="582814" cy="582814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915930" y="3030356"/>
            <a:ext cx="582814" cy="582814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6456747" y="4343618"/>
            <a:ext cx="582814" cy="582814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3082103" y="4673300"/>
            <a:ext cx="582814" cy="582814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091037" y="3760804"/>
            <a:ext cx="582814" cy="582814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0396" y="5200755"/>
            <a:ext cx="1461364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ΣΥΝΤΗΡΗΣΗ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ISO 14040 : 2006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dirty="0" smtClean="0"/>
              <a:t>ENVIRONMENTAL MANAGEMENT</a:t>
            </a:r>
          </a:p>
          <a:p>
            <a:r>
              <a:rPr lang="en-GB" dirty="0" smtClean="0"/>
              <a:t>LIFE CYCLE ANALYSIS</a:t>
            </a:r>
          </a:p>
          <a:p>
            <a:r>
              <a:rPr lang="en-GB" dirty="0" smtClean="0"/>
              <a:t>PRINCIPLES AND FRAMEWORK</a:t>
            </a:r>
          </a:p>
          <a:p>
            <a:endParaRPr lang="en-GB" dirty="0"/>
          </a:p>
          <a:p>
            <a:r>
              <a:rPr lang="el-GR" dirty="0" smtClean="0"/>
              <a:t>ΠΕΡΙΓΡΑΦΕΙ ΤΙΣ ΒΑΣΙΚΕΣ ΑΡΧΕΣ ΚΑΙ ΤΟ ΠΛΑΙΣΙΟ ΓΙΑ ΤΗΝ ΑΚΖ:</a:t>
            </a:r>
          </a:p>
          <a:p>
            <a:r>
              <a:rPr lang="el-GR" dirty="0" smtClean="0"/>
              <a:t>ΟΡΙΣΜΟΣ ΤΟΥ ΣΚΟΠΟΥ ΚΑΙ ΤΟΥ ΕΥΡΟΥΣ ΤΗΣ ΑΚΖ</a:t>
            </a:r>
          </a:p>
          <a:p>
            <a:r>
              <a:rPr lang="el-GR" dirty="0" smtClean="0"/>
              <a:t>Η ΦΑΣΗ ΤΗΣ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ΑΝΑΛΥΣΗ ΚΥΚΛΟΥ ΖΩΗΣ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278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dirty="0" smtClean="0"/>
              <a:t>ΣΥΣΤΗΜΑΤΙΚΟ ΣΥΝΟΛΟ ΔΙΑΔΙΚΑΣΙΩΝ ΓΙΑ ΤΗΝ ΑΠΟΤΥΠΩΣΗ ΚΑΙ ΕΞΕΤΑΣΗ </a:t>
            </a:r>
          </a:p>
          <a:p>
            <a:pPr algn="just"/>
            <a:r>
              <a:rPr lang="el-GR" sz="2000" dirty="0" smtClean="0"/>
              <a:t>ΤΩΝ </a:t>
            </a:r>
            <a:r>
              <a:rPr lang="el-GR" sz="2000" b="1" dirty="0" smtClean="0"/>
              <a:t>ΕΙΣΡΟΩΝ</a:t>
            </a:r>
            <a:r>
              <a:rPr lang="el-GR" sz="2000" dirty="0" smtClean="0"/>
              <a:t>  &amp;  </a:t>
            </a:r>
            <a:r>
              <a:rPr lang="el-GR" sz="2000" b="1" dirty="0" smtClean="0"/>
              <a:t>ΕΚΡΟΩΝ</a:t>
            </a:r>
            <a:r>
              <a:rPr lang="el-GR" sz="2000" dirty="0" smtClean="0"/>
              <a:t>  </a:t>
            </a:r>
            <a:r>
              <a:rPr lang="el-GR" sz="2000" b="1" dirty="0" smtClean="0"/>
              <a:t>ΥΛΙΚΩΝ</a:t>
            </a:r>
            <a:r>
              <a:rPr lang="el-GR" sz="2000" dirty="0" smtClean="0"/>
              <a:t>   ΚΑΙ   ΤΗΣ  </a:t>
            </a:r>
            <a:r>
              <a:rPr lang="el-GR" sz="2000" b="1" dirty="0" smtClean="0"/>
              <a:t>ΕΝΕΡΓΕΙΑΣ</a:t>
            </a:r>
            <a:endParaRPr lang="el-GR" sz="2000" dirty="0" smtClean="0"/>
          </a:p>
          <a:p>
            <a:pPr algn="just"/>
            <a:r>
              <a:rPr lang="el-GR" sz="2000" dirty="0" smtClean="0"/>
              <a:t>ΤΩΝ </a:t>
            </a:r>
            <a:r>
              <a:rPr lang="el-GR" sz="2000" b="1" dirty="0" smtClean="0"/>
              <a:t>ΠΕΡΙΒΑΛΛΟΝΤΙΚΩΝ</a:t>
            </a:r>
            <a:r>
              <a:rPr lang="el-GR" sz="2000" dirty="0" smtClean="0"/>
              <a:t> </a:t>
            </a:r>
            <a:r>
              <a:rPr lang="el-GR" sz="2000" b="1" dirty="0" smtClean="0"/>
              <a:t>ΕΠΙΠΤΩΣΕΩΝ</a:t>
            </a:r>
            <a:r>
              <a:rPr lang="el-GR" sz="2000" dirty="0" smtClean="0"/>
              <a:t> </a:t>
            </a:r>
          </a:p>
          <a:p>
            <a:pPr marL="0" indent="0" algn="just">
              <a:buNone/>
            </a:pPr>
            <a:r>
              <a:rPr lang="el-GR" sz="2000" dirty="0" smtClean="0"/>
              <a:t>ΠΟΥ ΠΡΟΚΥΠΤΟΥΝ ΑΠΟ ΤΗΝ ΛΕΙΤΟΥΡΓΙΑ </a:t>
            </a:r>
          </a:p>
          <a:p>
            <a:pPr algn="just"/>
            <a:r>
              <a:rPr lang="el-GR" sz="2000" dirty="0" smtClean="0"/>
              <a:t>ΕΝΟΣ </a:t>
            </a:r>
            <a:r>
              <a:rPr lang="el-GR" sz="2000" b="1" dirty="0" smtClean="0"/>
              <a:t>ΠΡΟΪΟΝΤΟΣ</a:t>
            </a:r>
            <a:r>
              <a:rPr lang="el-GR" sz="2000" dirty="0" smtClean="0"/>
              <a:t>,</a:t>
            </a:r>
          </a:p>
          <a:p>
            <a:pPr algn="just"/>
            <a:r>
              <a:rPr lang="el-GR" sz="2000" dirty="0" smtClean="0"/>
              <a:t>ΜΙΑΣ </a:t>
            </a:r>
            <a:r>
              <a:rPr lang="el-GR" sz="2000" b="1" dirty="0" smtClean="0"/>
              <a:t>ΥΠΗΡΕΣΙΑΣ</a:t>
            </a:r>
            <a:r>
              <a:rPr lang="el-GR" sz="2000" dirty="0" smtClean="0"/>
              <a:t> </a:t>
            </a:r>
          </a:p>
          <a:p>
            <a:pPr marL="0" indent="0" algn="just">
              <a:buNone/>
            </a:pPr>
            <a:r>
              <a:rPr lang="el-GR" sz="2000" dirty="0" smtClean="0"/>
              <a:t>ΚΑΤΑ ΤΗΝ ΔΙΑΡΚΕΙΑ ΤΟΥ ΚΥΚΛΟΥ ΖΩΗΣ.</a:t>
            </a:r>
          </a:p>
          <a:p>
            <a:endParaRPr lang="el-GR" sz="2000" b="1" dirty="0" smtClean="0"/>
          </a:p>
          <a:p>
            <a:r>
              <a:rPr lang="el-GR" b="1" dirty="0" smtClean="0">
                <a:solidFill>
                  <a:srgbClr val="C00000"/>
                </a:solidFill>
              </a:rPr>
              <a:t>ΚΥΚΛΟΣ ΖΩΗΣ</a:t>
            </a:r>
          </a:p>
          <a:p>
            <a:pPr marL="0" indent="0">
              <a:buNone/>
            </a:pPr>
            <a:r>
              <a:rPr lang="el-GR" sz="2000" dirty="0" smtClean="0"/>
              <a:t>ΤΑ ΔΙΑΔΟΧΙΚΑ ΚΑΙ ΔΙΑΣΥΝΔΕΔΕΜΕΝΑ </a:t>
            </a:r>
            <a:r>
              <a:rPr lang="el-GR" sz="2000" b="1" dirty="0" smtClean="0"/>
              <a:t>ΣΤΑΔΙΑ</a:t>
            </a:r>
            <a:r>
              <a:rPr lang="el-GR" sz="2000" dirty="0" smtClean="0"/>
              <a:t> ΕΝΟΣ ΠΡΟΪΟΝΤΟΣ, ΜΙΑΣ ΥΠΗΡΕΣΙΑΣ ΑΠΟ </a:t>
            </a:r>
          </a:p>
          <a:p>
            <a:pPr marL="0" indent="0">
              <a:buNone/>
            </a:pPr>
            <a:r>
              <a:rPr lang="el-GR" sz="2000" dirty="0" smtClean="0"/>
              <a:t>ΤΗΝ </a:t>
            </a:r>
            <a:r>
              <a:rPr lang="el-GR" sz="2000" b="1" dirty="0" smtClean="0"/>
              <a:t>ΕΞΑΓΩΓΗ</a:t>
            </a:r>
            <a:r>
              <a:rPr lang="el-GR" sz="2000" dirty="0" smtClean="0"/>
              <a:t> ΤΩΝ ΠΡΩΤΩΝ ΥΛΩΝ </a:t>
            </a:r>
          </a:p>
          <a:p>
            <a:pPr marL="0" indent="0">
              <a:buNone/>
            </a:pPr>
            <a:r>
              <a:rPr lang="el-GR" sz="2000" dirty="0" smtClean="0"/>
              <a:t>ΜΕΧΡΙ ΤΗΝ </a:t>
            </a:r>
            <a:r>
              <a:rPr lang="el-GR" sz="2000" b="1" dirty="0" smtClean="0"/>
              <a:t>ΤΕΛΙΚΗ ΔΙΑΘΕΣΗ</a:t>
            </a:r>
            <a:r>
              <a:rPr lang="en-GB" sz="2000" b="1" dirty="0" smtClean="0"/>
              <a:t> </a:t>
            </a:r>
            <a:r>
              <a:rPr lang="el-GR" sz="2000" b="1" dirty="0" smtClean="0"/>
              <a:t> και ΑΠΟΡΡΙΨΗ</a:t>
            </a:r>
            <a:endParaRPr lang="en-GB" sz="2000" b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65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rgbClr val="336600"/>
                </a:solidFill>
              </a:rPr>
              <a:t>ΚΥΚΛΟΣ ΖΩΗΣ ΕΝΟΣ ΠΡΟΪΟΝΤΟΣ</a:t>
            </a:r>
            <a:endParaRPr lang="en-GB" sz="3200" dirty="0">
              <a:solidFill>
                <a:srgbClr val="33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724815"/>
              </p:ext>
            </p:extLst>
          </p:nvPr>
        </p:nvGraphicFramePr>
        <p:xfrm>
          <a:off x="457200" y="1124744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0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B8B8BAC-DE67-463A-BD74-73BFDD67C20D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19895"/>
            <a:ext cx="7776864" cy="682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85184" y="6021288"/>
            <a:ext cx="4258816" cy="839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1800" dirty="0" smtClean="0">
                <a:latin typeface="Cambria" pitchFamily="18" charset="0"/>
              </a:rPr>
              <a:t>ΑΝΑΛΥΣΗ ΚΥΚΛΟΥ ΖΩΗΣ ΓΙΑ ΤΙΣ ΕΚΠΟΜΠΕΣ </a:t>
            </a:r>
            <a:r>
              <a:rPr lang="en-GB" sz="1800" dirty="0" smtClean="0">
                <a:latin typeface="Cambria" pitchFamily="18" charset="0"/>
              </a:rPr>
              <a:t>CO</a:t>
            </a:r>
            <a:r>
              <a:rPr lang="en-GB" sz="1800" baseline="-25000" dirty="0" smtClean="0">
                <a:latin typeface="Cambria" pitchFamily="18" charset="0"/>
              </a:rPr>
              <a:t>2</a:t>
            </a:r>
            <a:r>
              <a:rPr lang="en-GB" sz="1800" dirty="0" smtClean="0">
                <a:latin typeface="Cambria" pitchFamily="18" charset="0"/>
              </a:rPr>
              <a:t> </a:t>
            </a:r>
            <a:r>
              <a:rPr lang="el-GR" sz="1800" dirty="0" smtClean="0">
                <a:latin typeface="Cambria" pitchFamily="18" charset="0"/>
              </a:rPr>
              <a:t>ΓΙΑ ΑΠΕ, ΠΥΡΗΝΙΚΗ ΚΑΙ ΣΥΜΒΑΤΙΚΑ ΚΑΥΣΙΜΑ</a:t>
            </a:r>
            <a:endParaRPr lang="el-GR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110"/>
            <a:ext cx="2772816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ΕΝΕΡΓΕΙΑΚΗ ΜΕΤΑΤΡΟΠΗ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-25809"/>
            <a:ext cx="2952328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ΚΑΤΑΝΑΛΩΣΗ ΗΛΕΚΤΡΙΣΜΟΥ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2816"/>
            <a:ext cx="2772816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ΑΝΑΚΤΗΣΗ ΚΑΙ ΕΞΟΡΥΞΗ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93096"/>
            <a:ext cx="2772816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ΒΙΟΜΑΖΑ ΓΙΑ ΕΝΕΡΓΕΙΑ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348880"/>
            <a:ext cx="1512168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ΚΑΥΣΗ</a:t>
            </a:r>
            <a:endParaRPr lang="en-GB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15568" y="2987886"/>
            <a:ext cx="1008112" cy="216024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051969" y="4057737"/>
            <a:ext cx="1008112" cy="216024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07976" y="4030324"/>
            <a:ext cx="1008112" cy="243437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275856" y="4038600"/>
            <a:ext cx="1008112" cy="254496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83968" y="4030325"/>
            <a:ext cx="1008112" cy="262771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24128" y="5730735"/>
            <a:ext cx="1008112" cy="288032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339752" y="6173128"/>
            <a:ext cx="1008112" cy="216024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27918" y="6139124"/>
            <a:ext cx="1008112" cy="216024"/>
          </a:xfrm>
          <a:prstGeom prst="downArrow">
            <a:avLst/>
          </a:prstGeom>
          <a:solidFill>
            <a:srgbClr val="FF99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GHG</a:t>
            </a:r>
          </a:p>
        </p:txBody>
      </p:sp>
      <p:sp>
        <p:nvSpPr>
          <p:cNvPr id="10" name="Up Arrow 9"/>
          <p:cNvSpPr/>
          <p:nvPr/>
        </p:nvSpPr>
        <p:spPr>
          <a:xfrm>
            <a:off x="1196964" y="6137124"/>
            <a:ext cx="1295896" cy="288032"/>
          </a:xfrm>
          <a:prstGeom prst="upArrow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CO2</a:t>
            </a:r>
          </a:p>
        </p:txBody>
      </p:sp>
    </p:spTree>
    <p:extLst>
      <p:ext uri="{BB962C8B-B14F-4D97-AF65-F5344CB8AC3E}">
        <p14:creationId xmlns:p14="http://schemas.microsoft.com/office/powerpoint/2010/main" val="25056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r>
              <a:rPr lang="el-GR" altLang="en-US" sz="3200" dirty="0">
                <a:solidFill>
                  <a:srgbClr val="336600"/>
                </a:solidFill>
              </a:rPr>
              <a:t>Όρια </a:t>
            </a:r>
            <a:r>
              <a:rPr lang="el-GR" altLang="en-US" dirty="0">
                <a:solidFill>
                  <a:srgbClr val="336600"/>
                </a:solidFill>
              </a:rPr>
              <a:t>του </a:t>
            </a:r>
            <a:r>
              <a:rPr lang="el-GR" altLang="en-US" dirty="0" smtClean="0">
                <a:solidFill>
                  <a:srgbClr val="336600"/>
                </a:solidFill>
              </a:rPr>
              <a:t>Συστήματος  προς Ανάλυση</a:t>
            </a:r>
            <a:endParaRPr lang="en-GB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20278"/>
            <a:ext cx="8640960" cy="5777074"/>
          </a:xfrm>
        </p:spPr>
        <p:txBody>
          <a:bodyPr/>
          <a:lstStyle/>
          <a:p>
            <a:r>
              <a:rPr lang="el-GR" altLang="en-US" dirty="0">
                <a:latin typeface="Tahoma" pitchFamily="34" charset="0"/>
              </a:rPr>
              <a:t>Το επόμενο σημαντικό βήμα στον προσδιορισμό του στόχου και του εύρους της άσκησης ΑΚΖ είναι να οριστούν τα όρια του συστήματος που θα αναλυθεί.</a:t>
            </a:r>
            <a:endParaRPr lang="pl-PL" altLang="en-US" dirty="0">
              <a:latin typeface="Tahoma" pitchFamily="34" charset="0"/>
            </a:endParaRPr>
          </a:p>
          <a:p>
            <a:r>
              <a:rPr lang="el-GR" altLang="en-US" dirty="0">
                <a:latin typeface="Tahoma" pitchFamily="34" charset="0"/>
              </a:rPr>
              <a:t>Η αναγκαιότητα του προσδιορισμού των ορίων πηγάζει από το γεγονός ότι η ΑΚΖ είναι μια τεχνική μοντελοποίησης. </a:t>
            </a:r>
          </a:p>
          <a:p>
            <a:r>
              <a:rPr lang="el-GR" altLang="en-US" dirty="0" err="1">
                <a:latin typeface="Tahoma" pitchFamily="34" charset="0"/>
              </a:rPr>
              <a:t>Μιά</a:t>
            </a:r>
            <a:r>
              <a:rPr lang="el-GR" altLang="en-US" dirty="0">
                <a:latin typeface="Tahoma" pitchFamily="34" charset="0"/>
              </a:rPr>
              <a:t> διαδικασία παρίσταται από ένα μοντέλο ενός σύνθετου, τεχνολογικού συστήματος. </a:t>
            </a:r>
            <a:endParaRPr lang="pl-PL" altLang="en-US" dirty="0">
              <a:latin typeface="Tahoma" pitchFamily="34" charset="0"/>
            </a:endParaRPr>
          </a:p>
          <a:p>
            <a:r>
              <a:rPr lang="el-GR" altLang="en-US" dirty="0">
                <a:latin typeface="Tahoma" pitchFamily="34" charset="0"/>
              </a:rPr>
              <a:t>Το σύστημα αυτό αποτελείται από επί μέρους διεργασίες απαραίτητες για την παραγωγή, την μεταφορά, την χρήση και την απόρριψη του προϊόντος. Γραφικά το μοντέλο παρίσταται με έναν </a:t>
            </a:r>
            <a:r>
              <a:rPr lang="el-GR" altLang="en-US" dirty="0" err="1">
                <a:latin typeface="Tahoma" pitchFamily="34" charset="0"/>
              </a:rPr>
              <a:t>δενδρίτη</a:t>
            </a:r>
            <a:r>
              <a:rPr lang="el-GR" altLang="en-US" dirty="0">
                <a:latin typeface="Tahoma" pitchFamily="34" charset="0"/>
              </a:rPr>
              <a:t>.</a:t>
            </a:r>
          </a:p>
          <a:p>
            <a:r>
              <a:rPr lang="el-GR" altLang="en-US" dirty="0">
                <a:latin typeface="Tahoma" pitchFamily="34" charset="0"/>
              </a:rPr>
              <a:t>Μοντέλα των περιβαλλοντικών μηχανισμών χρησιμοποιούνται για να μεταφράσουν και απεικονίσουν τις εισροές και εκροές από τον κύκλο ζωής στις περιβαλλοντικές επιπτώσεις στις οποίες συνεισφέρουν. </a:t>
            </a:r>
            <a:endParaRPr lang="pl-PL" altLang="en-US" dirty="0">
              <a:latin typeface="Tahoma" pitchFamily="34" charset="0"/>
            </a:endParaRPr>
          </a:p>
          <a:p>
            <a:endParaRPr lang="pl-PL" altLang="en-US" dirty="0">
              <a:latin typeface="Tahom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ΑΝΑΛΥΣΗ ΚΥΚΛΟΥ ΖΩΗΣ</a:t>
            </a:r>
            <a:endParaRPr lang="en-GB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7" y="764704"/>
            <a:ext cx="8784274" cy="532859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" y="6349"/>
            <a:ext cx="9139768" cy="68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0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4858E5B-D3E4-4194-AE67-FCFD85275B2E}" type="slidenum">
              <a:rPr lang="en-US" altLang="en-US" sz="1000" smtClean="0">
                <a:solidFill>
                  <a:srgbClr val="003F69"/>
                </a:solidFill>
              </a:rPr>
              <a:pPr/>
              <a:t>18</a:t>
            </a:fld>
            <a:endParaRPr lang="en-US" altLang="en-US" sz="1000" smtClean="0">
              <a:solidFill>
                <a:srgbClr val="003F69"/>
              </a:solidFill>
            </a:endParaRPr>
          </a:p>
        </p:txBody>
      </p:sp>
      <p:sp>
        <p:nvSpPr>
          <p:cNvPr id="13315" name="Slide Number Placeholder 1"/>
          <p:cNvSpPr txBox="1">
            <a:spLocks noGrp="1"/>
          </p:cNvSpPr>
          <p:nvPr/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auto">
              <a:spcAft>
                <a:spcPts val="0"/>
              </a:spcAft>
            </a:pPr>
            <a:fld id="{29AF5827-CCF8-4CB1-AAC7-FED53BD89985}" type="slidenum">
              <a:rPr lang="en-US" altLang="en-US" sz="1000" b="1">
                <a:solidFill>
                  <a:srgbClr val="003F69"/>
                </a:solidFill>
              </a:rPr>
              <a:pPr algn="r" fontAlgn="auto">
                <a:spcAft>
                  <a:spcPts val="0"/>
                </a:spcAft>
              </a:pPr>
              <a:t>18</a:t>
            </a:fld>
            <a:endParaRPr lang="en-US" altLang="en-US" sz="1000" b="1">
              <a:solidFill>
                <a:srgbClr val="003F69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924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en-US" altLang="en-US" sz="2800" smtClean="0"/>
              <a:t>Examines system-wide effects (cradle-to-grave)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en-US" altLang="en-US" sz="2800" smtClean="0"/>
              <a:t>Analyzes multi-media (air, water, waste, etc.)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en-US" altLang="en-US" sz="2800" smtClean="0"/>
              <a:t>Analyzes multi-attributes (all impacts)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en-US" altLang="en-US" sz="2800" smtClean="0"/>
              <a:t>Helps identify </a:t>
            </a:r>
            <a:r>
              <a:rPr lang="en-US" altLang="en-US" sz="2800" i="1" smtClean="0"/>
              <a:t>trade-offs</a:t>
            </a:r>
            <a:r>
              <a:rPr lang="en-US" altLang="en-US" sz="2800" smtClean="0"/>
              <a:t> among alternatives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en-US" altLang="en-US" sz="2800" smtClean="0"/>
              <a:t>Identifies opportunities for </a:t>
            </a:r>
            <a:r>
              <a:rPr lang="en-US" altLang="en-US" sz="2800" i="1" smtClean="0"/>
              <a:t>improvement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en-US" altLang="en-US" sz="2800" smtClean="0"/>
              <a:t>Supports environmental decision making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en-US" altLang="en-US" sz="2800" smtClean="0"/>
              <a:t>Provides the cornerstone of Sustainability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6248400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mtClean="0"/>
              <a:t>An Effective </a:t>
            </a:r>
            <a:br>
              <a:rPr lang="en-US" altLang="en-US" smtClean="0"/>
            </a:br>
            <a:r>
              <a:rPr lang="en-US" altLang="en-US" smtClean="0"/>
              <a:t>Life Cycle Assessment</a:t>
            </a:r>
          </a:p>
        </p:txBody>
      </p:sp>
    </p:spTree>
    <p:extLst>
      <p:ext uri="{BB962C8B-B14F-4D97-AF65-F5344CB8AC3E}">
        <p14:creationId xmlns:p14="http://schemas.microsoft.com/office/powerpoint/2010/main" val="42458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 της ανάλυσης κύκλου ζωής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Οικονομικές επιπτώσεις</a:t>
            </a:r>
          </a:p>
          <a:p>
            <a:r>
              <a:rPr lang="el-GR" dirty="0" smtClean="0"/>
              <a:t>Περιβαλλοντικές επιπτώσεις</a:t>
            </a:r>
          </a:p>
          <a:p>
            <a:r>
              <a:rPr lang="el-GR" dirty="0" smtClean="0"/>
              <a:t>Κοινωνικές επιπτώσεις</a:t>
            </a:r>
          </a:p>
          <a:p>
            <a:r>
              <a:rPr lang="el-GR" dirty="0" smtClean="0"/>
              <a:t>Επιπτώσεις ασφάλειας</a:t>
            </a:r>
          </a:p>
          <a:p>
            <a:r>
              <a:rPr lang="el-GR" dirty="0" smtClean="0"/>
              <a:t>Ανθεκτικότητα/Αντοχή σε καταστροφές, αβεβαιότητες και μελλοντικές αλλαγές στα κριτήρια εκτίμησης επιπτώσεων</a:t>
            </a:r>
          </a:p>
          <a:p>
            <a:r>
              <a:rPr lang="el-GR" dirty="0" smtClean="0"/>
              <a:t>Επιπτώσεις στην ανάπτυξη</a:t>
            </a:r>
          </a:p>
          <a:p>
            <a:r>
              <a:rPr lang="el-GR" dirty="0" smtClean="0"/>
              <a:t>Πολιτικές επιπτώσεις (συγκρούσεις </a:t>
            </a:r>
            <a:r>
              <a:rPr lang="el-GR" dirty="0" err="1" smtClean="0"/>
              <a:t>γιά</a:t>
            </a:r>
            <a:r>
              <a:rPr lang="el-GR" dirty="0" smtClean="0"/>
              <a:t> την ενέργεια)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7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Εικόνα 2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823912"/>
            <a:ext cx="69437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της Ανάλυσης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/>
          <a:lstStyle/>
          <a:p>
            <a:r>
              <a:rPr lang="el-GR" sz="2800" dirty="0" smtClean="0"/>
              <a:t>Τοπικό</a:t>
            </a:r>
          </a:p>
          <a:p>
            <a:r>
              <a:rPr lang="el-GR" sz="2800" dirty="0" smtClean="0"/>
              <a:t>Περιφερειακό</a:t>
            </a:r>
          </a:p>
          <a:p>
            <a:r>
              <a:rPr lang="el-GR" sz="2800" dirty="0"/>
              <a:t>Εθνικό</a:t>
            </a:r>
          </a:p>
          <a:p>
            <a:r>
              <a:rPr lang="el-GR" sz="2800" dirty="0" smtClean="0"/>
              <a:t>Παγκόσμιο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190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418058"/>
          </a:xfrm>
        </p:spPr>
        <p:txBody>
          <a:bodyPr/>
          <a:lstStyle/>
          <a:p>
            <a:r>
              <a:rPr lang="el-GR" altLang="en-US" sz="3600" dirty="0" smtClean="0"/>
              <a:t>ΦΑΣΕΙΣ ΑΝΑΛΥΣΗΣ ΚΥΚΛΟΥ ΖΩΗΣ</a:t>
            </a:r>
            <a:endParaRPr lang="en-US" altLang="en-US" sz="3600" dirty="0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560638" y="2120900"/>
            <a:ext cx="5440362" cy="444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3233738" y="2657475"/>
            <a:ext cx="3813175" cy="3194050"/>
          </a:xfrm>
          <a:custGeom>
            <a:avLst/>
            <a:gdLst>
              <a:gd name="T0" fmla="*/ 1201 w 2402"/>
              <a:gd name="T1" fmla="*/ 0 h 2012"/>
              <a:gd name="T2" fmla="*/ 0 w 2402"/>
              <a:gd name="T3" fmla="*/ 2012 h 2012"/>
              <a:gd name="T4" fmla="*/ 2402 w 2402"/>
              <a:gd name="T5" fmla="*/ 2012 h 2012"/>
              <a:gd name="T6" fmla="*/ 1201 w 2402"/>
              <a:gd name="T7" fmla="*/ 0 h 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2" h="2012">
                <a:moveTo>
                  <a:pt x="1201" y="0"/>
                </a:moveTo>
                <a:lnTo>
                  <a:pt x="0" y="2012"/>
                </a:lnTo>
                <a:lnTo>
                  <a:pt x="2402" y="2012"/>
                </a:lnTo>
                <a:lnTo>
                  <a:pt x="1201" y="0"/>
                </a:lnTo>
                <a:close/>
              </a:path>
            </a:pathLst>
          </a:custGeom>
          <a:solidFill>
            <a:srgbClr val="CE9964"/>
          </a:solidFill>
          <a:ln w="11113">
            <a:solidFill>
              <a:srgbClr val="402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386263" y="3811588"/>
            <a:ext cx="1509712" cy="1598612"/>
          </a:xfrm>
          <a:prstGeom prst="ellipse">
            <a:avLst/>
          </a:prstGeom>
          <a:solidFill>
            <a:srgbClr val="FBFAE2"/>
          </a:solidFill>
          <a:ln w="11113">
            <a:solidFill>
              <a:srgbClr val="402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05350" y="4049713"/>
            <a:ext cx="9398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887913" y="4125913"/>
            <a:ext cx="714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>
                <a:solidFill>
                  <a:srgbClr val="402000"/>
                </a:solidFill>
                <a:latin typeface="Times New Roman" pitchFamily="18" charset="0"/>
              </a:rPr>
              <a:t>Goal</a:t>
            </a:r>
            <a:endParaRPr lang="en-US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960938" y="4481513"/>
            <a:ext cx="5635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>
                <a:solidFill>
                  <a:srgbClr val="402000"/>
                </a:solidFill>
                <a:latin typeface="Times New Roman" pitchFamily="18" charset="0"/>
              </a:rPr>
              <a:t>and</a:t>
            </a:r>
            <a:endParaRPr lang="en-US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813300" y="4835525"/>
            <a:ext cx="8683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300">
                <a:solidFill>
                  <a:srgbClr val="402000"/>
                </a:solidFill>
                <a:latin typeface="Times New Roman" pitchFamily="18" charset="0"/>
              </a:rPr>
              <a:t>Scope</a:t>
            </a:r>
            <a:endParaRPr lang="en-US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 rot="18060000">
            <a:off x="2189162" y="3505201"/>
            <a:ext cx="2886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dirty="0">
                <a:solidFill>
                  <a:srgbClr val="402000"/>
                </a:solidFill>
                <a:latin typeface="Times New Roman" pitchFamily="18" charset="0"/>
              </a:rPr>
              <a:t>Impact Assessment</a:t>
            </a:r>
            <a:endParaRPr lang="en-US" altLang="en-US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854450" y="6029325"/>
            <a:ext cx="29257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960813" y="6107113"/>
            <a:ext cx="2854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>
                <a:solidFill>
                  <a:srgbClr val="402000"/>
                </a:solidFill>
                <a:latin typeface="Times New Roman" pitchFamily="18" charset="0"/>
              </a:rPr>
              <a:t>Inventory Analysis</a:t>
            </a:r>
            <a:endParaRPr lang="en-US" alt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 rot="3540000">
            <a:off x="4964112" y="3738563"/>
            <a:ext cx="3325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2800">
                <a:solidFill>
                  <a:srgbClr val="402000"/>
                </a:solidFill>
                <a:latin typeface="Times New Roman" pitchFamily="18" charset="0"/>
              </a:rPr>
              <a:t>Interpretation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www.iere.org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ΙΣΟΖΥΓΙΟ ΜΑΖΑΣ ΚΑΙ ΕΝΕΡΓΕΙΑΣ</a:t>
            </a:r>
            <a:endParaRPr lang="en-US" altLang="en-US" dirty="0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67544" y="1700808"/>
            <a:ext cx="8133531" cy="3816424"/>
            <a:chOff x="864" y="1632"/>
            <a:chExt cx="4562" cy="1510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1968" y="1632"/>
              <a:ext cx="1968" cy="1510"/>
              <a:chOff x="3600" y="410"/>
              <a:chExt cx="1968" cy="1510"/>
            </a:xfrm>
          </p:grpSpPr>
          <p:grpSp>
            <p:nvGrpSpPr>
              <p:cNvPr id="14341" name="Group 5"/>
              <p:cNvGrpSpPr>
                <a:grpSpLocks/>
              </p:cNvGrpSpPr>
              <p:nvPr/>
            </p:nvGrpSpPr>
            <p:grpSpPr bwMode="auto">
              <a:xfrm>
                <a:off x="3648" y="410"/>
                <a:ext cx="1824" cy="1452"/>
                <a:chOff x="3648" y="410"/>
                <a:chExt cx="1824" cy="1452"/>
              </a:xfrm>
            </p:grpSpPr>
            <p:graphicFrame>
              <p:nvGraphicFramePr>
                <p:cNvPr id="14342" name="Object 6"/>
                <p:cNvGraphicFramePr>
                  <a:graphicFrameLocks noChangeAspect="1"/>
                </p:cNvGraphicFramePr>
                <p:nvPr/>
              </p:nvGraphicFramePr>
              <p:xfrm>
                <a:off x="3648" y="720"/>
                <a:ext cx="1824" cy="11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01" name="Clip" r:id="rId3" imgW="5905440" imgH="3697560" progId="MS_ClipArt_Gallery.2">
                        <p:embed/>
                      </p:oleObj>
                    </mc:Choice>
                    <mc:Fallback>
                      <p:oleObj name="Clip" r:id="rId3" imgW="5905440" imgH="36975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48" y="720"/>
                              <a:ext cx="1824" cy="114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4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26" y="410"/>
                  <a:ext cx="147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3200" dirty="0">
                      <a:latin typeface="Times New Roman" pitchFamily="18" charset="0"/>
                    </a:rPr>
                    <a:t>Manufacturing</a:t>
                  </a:r>
                </a:p>
              </p:txBody>
            </p:sp>
          </p:grpSp>
          <p:sp>
            <p:nvSpPr>
              <p:cNvPr id="14344" name="AutoShape 8"/>
              <p:cNvSpPr>
                <a:spLocks noChangeArrowheads="1"/>
              </p:cNvSpPr>
              <p:nvPr/>
            </p:nvSpPr>
            <p:spPr bwMode="auto">
              <a:xfrm>
                <a:off x="3600" y="432"/>
                <a:ext cx="1968" cy="14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008" y="1632"/>
              <a:ext cx="68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dirty="0">
                  <a:latin typeface="Times New Roman" pitchFamily="18" charset="0"/>
                </a:rPr>
                <a:t>Energy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864" y="2496"/>
              <a:ext cx="86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dirty="0">
                  <a:latin typeface="Times New Roman" pitchFamily="18" charset="0"/>
                </a:rPr>
                <a:t>Materials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176" y="1680"/>
              <a:ext cx="125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dirty="0">
                  <a:latin typeface="Times New Roman" pitchFamily="18" charset="0"/>
                </a:rPr>
                <a:t>Air Emissions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070" y="2186"/>
              <a:ext cx="126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dirty="0">
                  <a:latin typeface="Times New Roman" pitchFamily="18" charset="0"/>
                </a:rPr>
                <a:t>Water Emissions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4416" y="2688"/>
              <a:ext cx="66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dirty="0">
                  <a:latin typeface="Times New Roman" pitchFamily="18" charset="0"/>
                </a:rPr>
                <a:t>Wastes</a:t>
              </a: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680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1632" y="26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3936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3936" y="23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3936" y="28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069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Rectangle 89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altLang="en-US" dirty="0" smtClean="0"/>
              <a:t>Σύστημα ηλεκτροπαραγωγής</a:t>
            </a:r>
            <a:endParaRPr lang="en-US" altLang="en-US" dirty="0"/>
          </a:p>
        </p:txBody>
      </p:sp>
      <p:pic>
        <p:nvPicPr>
          <p:cNvPr id="2138" name="Picture 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52066"/>
            <a:ext cx="7523321" cy="601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7239000" y="1124744"/>
            <a:ext cx="16764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1800" dirty="0" smtClean="0"/>
              <a:t>Παραγωγή Ηλεκτρισμού :  </a:t>
            </a:r>
            <a:r>
              <a:rPr lang="en-US" altLang="en-US" sz="1800" dirty="0" smtClean="0"/>
              <a:t>kWh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776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ΑΛΥΣΙΔΑ ΕΝΕΡΓΕΙΑΚΩΝ ΜΕΤΑΤΡΟΠΩΝ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887173"/>
              </p:ext>
            </p:extLst>
          </p:nvPr>
        </p:nvGraphicFramePr>
        <p:xfrm>
          <a:off x="457200" y="1268760"/>
          <a:ext cx="822960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7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7544" y="1196752"/>
            <a:ext cx="3754948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ΠΟΡΟΙ</a:t>
            </a:r>
            <a:endParaRPr lang="en-US" alt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•"/>
            </a:pPr>
            <a:endParaRPr lang="en-US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ΗΛΕΚΤΡΙΣΜΟΣ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θέση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ΝΕΡΟ 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θέση και τύπος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ΚΑΥΣΙΜΟ 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υπέδαφος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ΟΡΥΚΤΑ 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υπέδαφος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ΒΙΟΜΑΖΑ 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συγκομιδή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ΧΡΗΣΗ ΓΗΣ 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επιφάνεια/θέση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0" y="1196752"/>
            <a:ext cx="1801111" cy="440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ΑΕΡΑΣ</a:t>
            </a:r>
            <a:endParaRPr lang="en-US" alt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en-US" alt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PM (10, 2.5)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en-US" alt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en-US" alt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alt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NH</a:t>
            </a:r>
            <a:r>
              <a:rPr lang="en-US" alt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Hg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Pb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VOC (NM)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Dioxin</a:t>
            </a:r>
          </a:p>
          <a:p>
            <a:pPr marL="173038" indent="-173038">
              <a:buFontTx/>
              <a:buChar char="•"/>
            </a:pP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PAH’s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660232" y="965650"/>
            <a:ext cx="2304256" cy="5755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ΝΕΡΑ</a:t>
            </a:r>
            <a:endParaRPr lang="en-US" altLang="en-US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COD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TDS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TSS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BOD (5</a:t>
            </a:r>
            <a:r>
              <a:rPr lang="en-US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l-GR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7,</a:t>
            </a:r>
            <a:r>
              <a:rPr lang="el-GR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355600" indent="-355600">
              <a:buFontTx/>
              <a:buChar char="•"/>
            </a:pPr>
            <a:r>
              <a:rPr lang="el-GR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Ροές</a:t>
            </a:r>
            <a:endParaRPr lang="el-GR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55600" indent="-355600">
              <a:buFontTx/>
              <a:buChar char="•"/>
            </a:pPr>
            <a:r>
              <a:rPr lang="el-GR" altLang="en-US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ΔΘερμοκρασίας</a:t>
            </a:r>
            <a:endParaRPr lang="en-US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NH</a:t>
            </a:r>
            <a:r>
              <a:rPr lang="en-US" alt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TKN 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alt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NO</a:t>
            </a:r>
            <a:r>
              <a:rPr lang="en-US" alt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PAH’s</a:t>
            </a:r>
          </a:p>
          <a:p>
            <a:pPr marL="355600" indent="-355600">
              <a:buFontTx/>
              <a:buChar char="•"/>
            </a:pPr>
            <a:r>
              <a:rPr lang="el-GR" altLang="en-US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Φωσφωρικά</a:t>
            </a:r>
            <a:endParaRPr lang="en-US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Cu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Ni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As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Cd</a:t>
            </a: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</a:p>
          <a:p>
            <a:pPr marL="355600" indent="-355600">
              <a:buFontTx/>
              <a:buChar char="•"/>
            </a:pPr>
            <a:r>
              <a:rPr lang="en-US" alt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Pb</a:t>
            </a:r>
            <a:endParaRPr lang="en-US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55600" indent="-355600">
              <a:buFontTx/>
              <a:buChar char="•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Hg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7544" y="4149080"/>
            <a:ext cx="3754948" cy="2154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ΑΠΟΒΛΗΤΑ</a:t>
            </a:r>
            <a:endParaRPr lang="en-US" altLang="en-US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ΣΤΕΡΕΑ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ΡΑΔΙΕΝΕΡΓΑ 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(high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low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medium</a:t>
            </a:r>
            <a:r>
              <a:rPr lang="en-US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ΕΠΙΚΙΝΔΥΝΑ</a:t>
            </a:r>
            <a:endParaRPr lang="en-US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45018" y="6525161"/>
            <a:ext cx="47296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n-US" sz="1600" dirty="0" smtClean="0">
                <a:latin typeface="Times New Roman" pitchFamily="18" charset="0"/>
              </a:rPr>
              <a:t>ΕΛΑΧΙΣΤΟΣ ΚΑΤΑΛΟΓΟΣ, ΌΧΙ ΠΛΗΡΗΣ</a:t>
            </a:r>
            <a:endParaRPr lang="en-US" altLang="en-US" sz="1600" dirty="0">
              <a:latin typeface="Times New Roman" pitchFamily="18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r>
              <a:rPr lang="el-GR" altLang="en-US" dirty="0" smtClean="0"/>
              <a:t>ΡΟΕΣ ΣΤΗΝ ΗΛΕΚΤΡΟΠΑΡΑΓΩΓΗ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www.iere.org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760"/>
            <a:ext cx="3810000" cy="41148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C99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Εξάντληση υδάτινων πόρων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Εξάντληση ορυκτών καυσίμων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Εξάντληση καυσίμων από απολιθώματα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Χρήση γης/μείωση Βιοποικιλότητας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Προστασία εδάφους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z="3600" dirty="0" smtClean="0">
                <a:solidFill>
                  <a:schemeClr val="accent5">
                    <a:lumMod val="10000"/>
                  </a:schemeClr>
                </a:solidFill>
              </a:rPr>
              <a:t>Περιβάλλον - Επιπτώσεις</a:t>
            </a:r>
            <a:endParaRPr lang="en-US" alt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68760"/>
            <a:ext cx="3810000" cy="41148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CC99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Κλιματική Αλλαγή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Μείωση στοιβάδας </a:t>
            </a:r>
            <a:r>
              <a:rPr lang="el-GR" altLang="en-US" dirty="0" err="1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στρατοσφαιρικού</a:t>
            </a: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όζοντος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Ευτροφισμός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Φωτοχημικό νέφος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err="1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Οξίνηση</a:t>
            </a: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υδάτων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Τοξικότητα στον άνθρωπο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Τοξικότητα στα οικοσυστήματα</a:t>
            </a: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accent5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752784" y="692696"/>
            <a:ext cx="1874096" cy="5472608"/>
            <a:chOff x="480" y="1152"/>
            <a:chExt cx="717" cy="2822"/>
          </a:xfrm>
        </p:grpSpPr>
        <p:graphicFrame>
          <p:nvGraphicFramePr>
            <p:cNvPr id="33797" name="Object 3"/>
            <p:cNvGraphicFramePr>
              <a:graphicFrameLocks noChangeAspect="1"/>
            </p:cNvGraphicFramePr>
            <p:nvPr/>
          </p:nvGraphicFramePr>
          <p:xfrm>
            <a:off x="480" y="2112"/>
            <a:ext cx="635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CorelDRAW" r:id="rId3" imgW="3893854" imgH="4710917" progId="CorelDraw.Graphic.8">
                    <p:embed/>
                  </p:oleObj>
                </mc:Choice>
                <mc:Fallback>
                  <p:oleObj name="CorelDRAW" r:id="rId3" imgW="3893854" imgH="4710917" progId="CorelDraw.Graphic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112"/>
                          <a:ext cx="635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8" name="Text Box 4"/>
            <p:cNvSpPr txBox="1">
              <a:spLocks noChangeArrowheads="1"/>
            </p:cNvSpPr>
            <p:nvPr/>
          </p:nvSpPr>
          <p:spPr bwMode="auto">
            <a:xfrm>
              <a:off x="480" y="1728"/>
              <a:ext cx="587" cy="326"/>
            </a:xfrm>
            <a:prstGeom prst="rect">
              <a:avLst/>
            </a:prstGeom>
            <a:solidFill>
              <a:srgbClr val="8A8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0" hangingPunct="0"/>
              <a:r>
                <a:rPr lang="en-GB" altLang="en-US" sz="1400" b="1" dirty="0">
                  <a:latin typeface="Arial" pitchFamily="34" charset="0"/>
                  <a:ea typeface="ＭＳ Ｐゴシック" pitchFamily="34" charset="-128"/>
                </a:rPr>
                <a:t>Resource </a:t>
              </a:r>
            </a:p>
            <a:p>
              <a:pPr eaLnBrk="0" hangingPunct="0"/>
              <a:r>
                <a:rPr lang="en-GB" altLang="en-US" sz="1400" b="1" dirty="0">
                  <a:latin typeface="Arial" pitchFamily="34" charset="0"/>
                  <a:ea typeface="ＭＳ Ｐゴシック" pitchFamily="34" charset="-128"/>
                </a:rPr>
                <a:t>depletion</a:t>
              </a:r>
            </a:p>
          </p:txBody>
        </p:sp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480" y="2784"/>
              <a:ext cx="717" cy="326"/>
            </a:xfrm>
            <a:prstGeom prst="rect">
              <a:avLst/>
            </a:prstGeom>
            <a:solidFill>
              <a:srgbClr val="8A8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0" hangingPunct="0"/>
              <a:r>
                <a:rPr lang="en-GB" altLang="en-US" sz="1400" b="1">
                  <a:latin typeface="Arial" pitchFamily="34" charset="0"/>
                  <a:ea typeface="ＭＳ Ｐゴシック" pitchFamily="34" charset="-128"/>
                </a:rPr>
                <a:t>Green house</a:t>
              </a:r>
            </a:p>
            <a:p>
              <a:pPr eaLnBrk="0" hangingPunct="0"/>
              <a:r>
                <a:rPr lang="en-GB" altLang="en-US" sz="1400" b="1">
                  <a:latin typeface="Arial" pitchFamily="34" charset="0"/>
                  <a:ea typeface="ＭＳ Ｐゴシック" pitchFamily="34" charset="-128"/>
                </a:rPr>
                <a:t>effect</a:t>
              </a:r>
            </a:p>
          </p:txBody>
        </p:sp>
        <p:graphicFrame>
          <p:nvGraphicFramePr>
            <p:cNvPr id="33800" name="Object 6"/>
            <p:cNvGraphicFramePr>
              <a:graphicFrameLocks noChangeAspect="1"/>
            </p:cNvGraphicFramePr>
            <p:nvPr/>
          </p:nvGraphicFramePr>
          <p:xfrm>
            <a:off x="480" y="1152"/>
            <a:ext cx="624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CorelDRAW" r:id="rId5" imgW="8567273" imgH="6336837" progId="CorelDraw.Graphic.8">
                    <p:embed/>
                  </p:oleObj>
                </mc:Choice>
                <mc:Fallback>
                  <p:oleObj name="CorelDRAW" r:id="rId5" imgW="8567273" imgH="6336837" progId="CorelDraw.Graphic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152"/>
                          <a:ext cx="624" cy="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DDDDD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7"/>
            <p:cNvGraphicFramePr>
              <a:graphicFrameLocks noChangeAspect="1"/>
            </p:cNvGraphicFramePr>
            <p:nvPr/>
          </p:nvGraphicFramePr>
          <p:xfrm>
            <a:off x="480" y="3120"/>
            <a:ext cx="622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CorelDRAW" r:id="rId7" imgW="2498728" imgH="2924999" progId="CorelDraw.Graphic.8">
                    <p:embed/>
                  </p:oleObj>
                </mc:Choice>
                <mc:Fallback>
                  <p:oleObj name="CorelDRAW" r:id="rId7" imgW="2498728" imgH="2924999" progId="CorelDraw.Graphic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120"/>
                          <a:ext cx="622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2" name="Text Box 8"/>
            <p:cNvSpPr txBox="1">
              <a:spLocks noChangeArrowheads="1"/>
            </p:cNvSpPr>
            <p:nvPr/>
          </p:nvSpPr>
          <p:spPr bwMode="auto">
            <a:xfrm>
              <a:off x="480" y="3648"/>
              <a:ext cx="697" cy="326"/>
            </a:xfrm>
            <a:prstGeom prst="rect">
              <a:avLst/>
            </a:prstGeom>
            <a:solidFill>
              <a:srgbClr val="8A8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0" hangingPunct="0"/>
              <a:r>
                <a:rPr lang="en-GB" altLang="en-US" sz="1400" b="1">
                  <a:latin typeface="Arial" pitchFamily="34" charset="0"/>
                  <a:ea typeface="ＭＳ Ｐゴシック" pitchFamily="34" charset="-128"/>
                </a:rPr>
                <a:t>Depletion of</a:t>
              </a:r>
            </a:p>
            <a:p>
              <a:pPr eaLnBrk="0" hangingPunct="0"/>
              <a:r>
                <a:rPr lang="en-GB" altLang="en-US" sz="1400" b="1">
                  <a:latin typeface="Arial" pitchFamily="34" charset="0"/>
                  <a:ea typeface="ＭＳ Ｐゴシック" pitchFamily="34" charset="-128"/>
                </a:rPr>
                <a:t>ozone layer</a:t>
              </a:r>
            </a:p>
          </p:txBody>
        </p:sp>
      </p:grp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2622593" y="836712"/>
            <a:ext cx="571245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6205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274638" lvl="2">
              <a:spcBef>
                <a:spcPct val="20000"/>
              </a:spcBef>
              <a:buFontTx/>
              <a:buChar char="•"/>
            </a:pPr>
            <a:r>
              <a:rPr lang="el-GR" altLang="en-US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Πόροι</a:t>
            </a:r>
            <a:r>
              <a:rPr lang="el-GR" alt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χαλκός, ψευδάργυρος, υδρογονάνθρακες, κλπ. </a:t>
            </a: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Επίπτωση</a:t>
            </a:r>
            <a:r>
              <a:rPr lang="el-GR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Μείωση διαθεσιμότητας για τις μελλοντικές γενεές</a:t>
            </a: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endParaRPr lang="el-GR" altLang="en-US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endParaRPr lang="en-GB" altLang="en-US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Πόροι</a:t>
            </a:r>
            <a:r>
              <a:rPr lang="el-GR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Καύση 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μεταφορές, ενέργεια, κλπ.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Επιπτώσεις</a:t>
            </a:r>
            <a:r>
              <a:rPr lang="el-GR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Κλιματική αλλαγή, ερημοποίηση, κλπ.</a:t>
            </a:r>
            <a:endParaRPr lang="en-GB" altLang="en-US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endParaRPr lang="el-GR" altLang="en-US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endParaRPr lang="en-GB" altLang="en-US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Πόροι</a:t>
            </a:r>
            <a:r>
              <a:rPr lang="el-GR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CFC 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και 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HCFC 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από αφρώδη υλικά και ψυκτικά</a:t>
            </a: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74638" lvl="2">
              <a:spcBef>
                <a:spcPct val="20000"/>
              </a:spcBef>
              <a:buFontTx/>
              <a:buChar char="•"/>
            </a:pPr>
            <a:r>
              <a:rPr lang="el-GR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Επιπτώσεις</a:t>
            </a:r>
            <a:r>
              <a:rPr lang="el-GR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GB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UV </a:t>
            </a:r>
            <a:r>
              <a:rPr lang="el-GR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ακτινοβολία, καρκίνος του δέρματος , κλπ.</a:t>
            </a: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endParaRPr lang="en-GB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endParaRPr lang="en-GB" altLang="en-US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569913" y="166688"/>
            <a:ext cx="777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chemeClr val="accent5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en-US" sz="3600" b="1" dirty="0" smtClean="0">
                <a:solidFill>
                  <a:schemeClr val="accent5">
                    <a:lumMod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Επιπτώσεις σε πλανητική κλίμακα</a:t>
            </a:r>
            <a:endParaRPr lang="en-GB" altLang="en-US" sz="3600" b="1" dirty="0">
              <a:solidFill>
                <a:schemeClr val="accent5">
                  <a:lumMod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Εκτίμηση </a:t>
            </a:r>
            <a:r>
              <a:rPr lang="el-GR" altLang="en-US" dirty="0" err="1" smtClean="0"/>
              <a:t>Μετα</a:t>
            </a:r>
            <a:r>
              <a:rPr lang="el-GR" altLang="en-US" dirty="0" smtClean="0"/>
              <a:t>-επιπτώσεων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196752"/>
            <a:ext cx="8568952" cy="52174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 err="1" smtClean="0"/>
              <a:t>Κανονικοποίηση</a:t>
            </a:r>
            <a:r>
              <a:rPr lang="el-GR" altLang="en-US" sz="2800" dirty="0" smtClean="0"/>
              <a:t>, Βαθμολόγηση, κ.ά. μέθοδοι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 smtClean="0"/>
              <a:t>Διευκρίνιση δεδομένων για την λήψη αποφάσεων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 smtClean="0"/>
              <a:t>Σημαντικότητα της επιλογής αυτών των μεθόδων για την υποστήριξη των αποφάσεων</a:t>
            </a:r>
          </a:p>
          <a:p>
            <a:pPr>
              <a:lnSpc>
                <a:spcPct val="90000"/>
              </a:lnSpc>
            </a:pPr>
            <a:r>
              <a:rPr lang="el-GR" altLang="en-US" sz="2800" u="sng" dirty="0" smtClean="0"/>
              <a:t>Παραδείγματα</a:t>
            </a:r>
          </a:p>
          <a:p>
            <a:pPr>
              <a:lnSpc>
                <a:spcPct val="90000"/>
              </a:lnSpc>
            </a:pPr>
            <a:r>
              <a:rPr lang="el-GR" altLang="en-US" sz="2800" dirty="0" smtClean="0"/>
              <a:t>Πολιτική: </a:t>
            </a:r>
            <a:r>
              <a:rPr lang="el-GR" altLang="en-US" sz="2800" dirty="0" err="1" smtClean="0"/>
              <a:t>κανονικοποίηση</a:t>
            </a:r>
            <a:r>
              <a:rPr lang="el-GR" altLang="en-US" sz="2800" dirty="0" smtClean="0"/>
              <a:t> σε τιμές ανά κάτοικο</a:t>
            </a:r>
          </a:p>
          <a:p>
            <a:pPr>
              <a:lnSpc>
                <a:spcPct val="90000"/>
              </a:lnSpc>
            </a:pPr>
            <a:r>
              <a:rPr lang="el-GR" altLang="en-US" sz="2800" dirty="0" smtClean="0"/>
              <a:t>Συγκρίσεις ανάμεσα σε προϊόντα, </a:t>
            </a:r>
            <a:r>
              <a:rPr lang="el-GR" altLang="en-US" sz="2800" dirty="0" err="1" smtClean="0"/>
              <a:t>κανονικοποιημένα</a:t>
            </a:r>
            <a:r>
              <a:rPr lang="el-GR" altLang="en-US" sz="2800" dirty="0" smtClean="0"/>
              <a:t> στο μέσο προϊόν</a:t>
            </a:r>
          </a:p>
          <a:p>
            <a:pPr>
              <a:lnSpc>
                <a:spcPct val="90000"/>
              </a:lnSpc>
            </a:pPr>
            <a:r>
              <a:rPr lang="el-GR" altLang="en-US" sz="2800" dirty="0" smtClean="0"/>
              <a:t>Συγκρίσεις ανάμεσα σε επιχειρήσεις </a:t>
            </a:r>
            <a:r>
              <a:rPr lang="el-GR" altLang="en-US" sz="2800" dirty="0" err="1" smtClean="0"/>
              <a:t>κανονικοποιημένες</a:t>
            </a:r>
            <a:r>
              <a:rPr lang="el-GR" altLang="en-US" sz="2800" dirty="0" smtClean="0"/>
              <a:t> σε επίπεδο καθαρών πωλήσεων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69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204864"/>
            <a:ext cx="151216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ΚΥΚΛΟΣ ΚΑΥΣΙΜΟΥ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284" y="980728"/>
            <a:ext cx="151216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ΦΥΣΙΚΕΣ ΕΠΙΠΤΩΣΕΙΣ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064" y="1881698"/>
            <a:ext cx="151216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ΜΗ ΦΥΣΙΚΕΣ ΕΠΙΠΤΩΣΕΙΣ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064" y="2858720"/>
            <a:ext cx="151216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ΕΝΕΡΓΕΙΑΚΗ ΥΠΗΡΕΣΙΑ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235218"/>
            <a:ext cx="1728192" cy="92333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ΕΠΙΠΤΩΣΕΙΣ ΣΤΟ</a:t>
            </a:r>
          </a:p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ΟΙΚΟΣΥΣΤΗΜΑ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946" y="2720220"/>
            <a:ext cx="1728192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ΕΠΙΠΤΩΣΕΙΣ ΣΤΟΝ</a:t>
            </a:r>
          </a:p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ΑΝΘΡΩΠΟ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8153" y="1235218"/>
            <a:ext cx="172819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ΚΟΣΤΟΣ ΚΑΙ ΟΦΕΛΟΣ</a:t>
            </a:r>
          </a:p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ΣΕ ΧΡΗΜΑΤΙΚΗ ΚΑΙ ΜΗ-ΧΡΗΜΑΤΙΚΗ ΒΑΣΗ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2123728" y="1303894"/>
            <a:ext cx="575556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2123728" y="2158548"/>
            <a:ext cx="605336" cy="369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2146177" y="2528029"/>
            <a:ext cx="582887" cy="653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8" idx="1"/>
          </p:cNvCxnSpPr>
          <p:nvPr/>
        </p:nvCxnSpPr>
        <p:spPr>
          <a:xfrm>
            <a:off x="4211452" y="1303894"/>
            <a:ext cx="648580" cy="39298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</p:cNvCxnSpPr>
          <p:nvPr/>
        </p:nvCxnSpPr>
        <p:spPr>
          <a:xfrm>
            <a:off x="4241232" y="2204864"/>
            <a:ext cx="661695" cy="9770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9" idx="1"/>
          </p:cNvCxnSpPr>
          <p:nvPr/>
        </p:nvCxnSpPr>
        <p:spPr>
          <a:xfrm flipV="1">
            <a:off x="4241232" y="3181885"/>
            <a:ext cx="62971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  <a:endCxn id="8" idx="1"/>
          </p:cNvCxnSpPr>
          <p:nvPr/>
        </p:nvCxnSpPr>
        <p:spPr>
          <a:xfrm flipV="1">
            <a:off x="4241232" y="1696883"/>
            <a:ext cx="618800" cy="507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10" idx="1"/>
          </p:cNvCxnSpPr>
          <p:nvPr/>
        </p:nvCxnSpPr>
        <p:spPr>
          <a:xfrm>
            <a:off x="6588224" y="1696883"/>
            <a:ext cx="549929" cy="553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3"/>
            <a:endCxn id="10" idx="1"/>
          </p:cNvCxnSpPr>
          <p:nvPr/>
        </p:nvCxnSpPr>
        <p:spPr>
          <a:xfrm flipV="1">
            <a:off x="6599138" y="2250881"/>
            <a:ext cx="539015" cy="931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 ΔΙΑΔΡΟΜΩΝ ΓΙΑ ΤΗΝ ΑΚΖ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3789040"/>
            <a:ext cx="8136904" cy="2971785"/>
            <a:chOff x="1452268" y="4150876"/>
            <a:chExt cx="6314981" cy="2609949"/>
          </a:xfrm>
        </p:grpSpPr>
        <p:sp>
          <p:nvSpPr>
            <p:cNvPr id="12" name="Freeform 11"/>
            <p:cNvSpPr/>
            <p:nvPr/>
          </p:nvSpPr>
          <p:spPr>
            <a:xfrm>
              <a:off x="3275607" y="4652698"/>
              <a:ext cx="389182" cy="91440"/>
            </a:xfrm>
            <a:custGeom>
              <a:avLst/>
              <a:gdLst>
                <a:gd name="connsiteX0" fmla="*/ 0 w 389182"/>
                <a:gd name="connsiteY0" fmla="*/ 45720 h 91440"/>
                <a:gd name="connsiteX1" fmla="*/ 389182 w 3891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182" h="91440">
                  <a:moveTo>
                    <a:pt x="0" y="45720"/>
                  </a:moveTo>
                  <a:lnTo>
                    <a:pt x="389182" y="4572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96" tIns="43619" rIns="196797" bIns="4362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b="1" kern="120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452268" y="4150876"/>
              <a:ext cx="1825139" cy="1095083"/>
            </a:xfrm>
            <a:custGeom>
              <a:avLst/>
              <a:gdLst>
                <a:gd name="connsiteX0" fmla="*/ 0 w 1825139"/>
                <a:gd name="connsiteY0" fmla="*/ 0 h 1095083"/>
                <a:gd name="connsiteX1" fmla="*/ 1825139 w 1825139"/>
                <a:gd name="connsiteY1" fmla="*/ 0 h 1095083"/>
                <a:gd name="connsiteX2" fmla="*/ 1825139 w 1825139"/>
                <a:gd name="connsiteY2" fmla="*/ 1095083 h 1095083"/>
                <a:gd name="connsiteX3" fmla="*/ 0 w 1825139"/>
                <a:gd name="connsiteY3" fmla="*/ 1095083 h 1095083"/>
                <a:gd name="connsiteX4" fmla="*/ 0 w 1825139"/>
                <a:gd name="connsiteY4" fmla="*/ 0 h 109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139" h="1095083">
                  <a:moveTo>
                    <a:pt x="0" y="0"/>
                  </a:moveTo>
                  <a:lnTo>
                    <a:pt x="1825139" y="0"/>
                  </a:lnTo>
                  <a:lnTo>
                    <a:pt x="1825139" y="1095083"/>
                  </a:lnTo>
                  <a:lnTo>
                    <a:pt x="0" y="109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 smtClean="0">
                  <a:solidFill>
                    <a:srgbClr val="33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ΕΚΠΟΜΠΕΣ</a:t>
              </a:r>
              <a:endParaRPr lang="en-GB" sz="2400" b="1" kern="1200" dirty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20528" y="4652698"/>
              <a:ext cx="389182" cy="91440"/>
            </a:xfrm>
            <a:custGeom>
              <a:avLst/>
              <a:gdLst>
                <a:gd name="connsiteX0" fmla="*/ 0 w 389182"/>
                <a:gd name="connsiteY0" fmla="*/ 45720 h 91440"/>
                <a:gd name="connsiteX1" fmla="*/ 389182 w 3891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182" h="91440">
                  <a:moveTo>
                    <a:pt x="0" y="45720"/>
                  </a:moveTo>
                  <a:lnTo>
                    <a:pt x="389182" y="4572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97" tIns="43619" rIns="196796" bIns="4362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b="1" kern="120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97189" y="4150876"/>
              <a:ext cx="1825139" cy="1095083"/>
            </a:xfrm>
            <a:custGeom>
              <a:avLst/>
              <a:gdLst>
                <a:gd name="connsiteX0" fmla="*/ 0 w 1825139"/>
                <a:gd name="connsiteY0" fmla="*/ 0 h 1095083"/>
                <a:gd name="connsiteX1" fmla="*/ 1825139 w 1825139"/>
                <a:gd name="connsiteY1" fmla="*/ 0 h 1095083"/>
                <a:gd name="connsiteX2" fmla="*/ 1825139 w 1825139"/>
                <a:gd name="connsiteY2" fmla="*/ 1095083 h 1095083"/>
                <a:gd name="connsiteX3" fmla="*/ 0 w 1825139"/>
                <a:gd name="connsiteY3" fmla="*/ 1095083 h 1095083"/>
                <a:gd name="connsiteX4" fmla="*/ 0 w 1825139"/>
                <a:gd name="connsiteY4" fmla="*/ 0 h 109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139" h="1095083">
                  <a:moveTo>
                    <a:pt x="0" y="0"/>
                  </a:moveTo>
                  <a:lnTo>
                    <a:pt x="1825139" y="0"/>
                  </a:lnTo>
                  <a:lnTo>
                    <a:pt x="1825139" y="1095083"/>
                  </a:lnTo>
                  <a:lnTo>
                    <a:pt x="0" y="109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 smtClean="0">
                  <a:solidFill>
                    <a:srgbClr val="33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ΔΙΑΧΥΣΗ</a:t>
              </a:r>
              <a:endParaRPr lang="en-GB" sz="2400" b="1" kern="1200" dirty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64837" y="5244159"/>
              <a:ext cx="4489842" cy="389182"/>
            </a:xfrm>
            <a:custGeom>
              <a:avLst/>
              <a:gdLst>
                <a:gd name="connsiteX0" fmla="*/ 4489842 w 4489842"/>
                <a:gd name="connsiteY0" fmla="*/ 0 h 389182"/>
                <a:gd name="connsiteX1" fmla="*/ 4489842 w 4489842"/>
                <a:gd name="connsiteY1" fmla="*/ 211691 h 389182"/>
                <a:gd name="connsiteX2" fmla="*/ 0 w 4489842"/>
                <a:gd name="connsiteY2" fmla="*/ 211691 h 389182"/>
                <a:gd name="connsiteX3" fmla="*/ 0 w 4489842"/>
                <a:gd name="connsiteY3" fmla="*/ 389182 h 38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842" h="389182">
                  <a:moveTo>
                    <a:pt x="4489842" y="0"/>
                  </a:moveTo>
                  <a:lnTo>
                    <a:pt x="4489842" y="211691"/>
                  </a:lnTo>
                  <a:lnTo>
                    <a:pt x="0" y="211691"/>
                  </a:lnTo>
                  <a:lnTo>
                    <a:pt x="0" y="38918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4886" tIns="192491" rIns="2144885" bIns="1924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b="1" kern="120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942110" y="4150876"/>
              <a:ext cx="1825139" cy="1095083"/>
            </a:xfrm>
            <a:custGeom>
              <a:avLst/>
              <a:gdLst>
                <a:gd name="connsiteX0" fmla="*/ 0 w 1825139"/>
                <a:gd name="connsiteY0" fmla="*/ 0 h 1095083"/>
                <a:gd name="connsiteX1" fmla="*/ 1825139 w 1825139"/>
                <a:gd name="connsiteY1" fmla="*/ 0 h 1095083"/>
                <a:gd name="connsiteX2" fmla="*/ 1825139 w 1825139"/>
                <a:gd name="connsiteY2" fmla="*/ 1095083 h 1095083"/>
                <a:gd name="connsiteX3" fmla="*/ 0 w 1825139"/>
                <a:gd name="connsiteY3" fmla="*/ 1095083 h 1095083"/>
                <a:gd name="connsiteX4" fmla="*/ 0 w 1825139"/>
                <a:gd name="connsiteY4" fmla="*/ 0 h 109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139" h="1095083">
                  <a:moveTo>
                    <a:pt x="0" y="0"/>
                  </a:moveTo>
                  <a:lnTo>
                    <a:pt x="1825139" y="0"/>
                  </a:lnTo>
                  <a:lnTo>
                    <a:pt x="1825139" y="1095083"/>
                  </a:lnTo>
                  <a:lnTo>
                    <a:pt x="0" y="109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 smtClean="0">
                  <a:solidFill>
                    <a:srgbClr val="33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ΣΥΓΚΕ-ΝΤΡΩΣΗ</a:t>
              </a:r>
              <a:endParaRPr lang="en-GB" sz="2400" b="1" kern="1200" dirty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275607" y="6167563"/>
              <a:ext cx="389182" cy="91440"/>
            </a:xfrm>
            <a:custGeom>
              <a:avLst/>
              <a:gdLst>
                <a:gd name="connsiteX0" fmla="*/ 0 w 389182"/>
                <a:gd name="connsiteY0" fmla="*/ 45720 h 91440"/>
                <a:gd name="connsiteX1" fmla="*/ 389182 w 3891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182" h="91440">
                  <a:moveTo>
                    <a:pt x="0" y="45720"/>
                  </a:moveTo>
                  <a:lnTo>
                    <a:pt x="389182" y="4572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96" tIns="43619" rIns="196797" bIns="4362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b="1" kern="120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52268" y="5665742"/>
              <a:ext cx="1825139" cy="1095083"/>
            </a:xfrm>
            <a:custGeom>
              <a:avLst/>
              <a:gdLst>
                <a:gd name="connsiteX0" fmla="*/ 0 w 1825139"/>
                <a:gd name="connsiteY0" fmla="*/ 0 h 1095083"/>
                <a:gd name="connsiteX1" fmla="*/ 1825139 w 1825139"/>
                <a:gd name="connsiteY1" fmla="*/ 0 h 1095083"/>
                <a:gd name="connsiteX2" fmla="*/ 1825139 w 1825139"/>
                <a:gd name="connsiteY2" fmla="*/ 1095083 h 1095083"/>
                <a:gd name="connsiteX3" fmla="*/ 0 w 1825139"/>
                <a:gd name="connsiteY3" fmla="*/ 1095083 h 1095083"/>
                <a:gd name="connsiteX4" fmla="*/ 0 w 1825139"/>
                <a:gd name="connsiteY4" fmla="*/ 0 h 109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139" h="1095083">
                  <a:moveTo>
                    <a:pt x="0" y="0"/>
                  </a:moveTo>
                  <a:lnTo>
                    <a:pt x="1825139" y="0"/>
                  </a:lnTo>
                  <a:lnTo>
                    <a:pt x="1825139" y="1095083"/>
                  </a:lnTo>
                  <a:lnTo>
                    <a:pt x="0" y="109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 smtClean="0">
                  <a:solidFill>
                    <a:srgbClr val="33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ΔΟΣΗ-ΑΠΟΚΡΙΣΗ</a:t>
              </a:r>
              <a:endParaRPr lang="en-GB" sz="2800" b="1" kern="1200" dirty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20528" y="6167563"/>
              <a:ext cx="389182" cy="91440"/>
            </a:xfrm>
            <a:custGeom>
              <a:avLst/>
              <a:gdLst>
                <a:gd name="connsiteX0" fmla="*/ 0 w 389182"/>
                <a:gd name="connsiteY0" fmla="*/ 45720 h 91440"/>
                <a:gd name="connsiteX1" fmla="*/ 389182 w 3891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182" h="91440">
                  <a:moveTo>
                    <a:pt x="0" y="45720"/>
                  </a:moveTo>
                  <a:lnTo>
                    <a:pt x="389182" y="4572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797" tIns="43619" rIns="196796" bIns="4362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700" b="1" kern="120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97189" y="5665742"/>
              <a:ext cx="1825139" cy="1095083"/>
            </a:xfrm>
            <a:custGeom>
              <a:avLst/>
              <a:gdLst>
                <a:gd name="connsiteX0" fmla="*/ 0 w 1825139"/>
                <a:gd name="connsiteY0" fmla="*/ 0 h 1095083"/>
                <a:gd name="connsiteX1" fmla="*/ 1825139 w 1825139"/>
                <a:gd name="connsiteY1" fmla="*/ 0 h 1095083"/>
                <a:gd name="connsiteX2" fmla="*/ 1825139 w 1825139"/>
                <a:gd name="connsiteY2" fmla="*/ 1095083 h 1095083"/>
                <a:gd name="connsiteX3" fmla="*/ 0 w 1825139"/>
                <a:gd name="connsiteY3" fmla="*/ 1095083 h 1095083"/>
                <a:gd name="connsiteX4" fmla="*/ 0 w 1825139"/>
                <a:gd name="connsiteY4" fmla="*/ 0 h 109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139" h="1095083">
                  <a:moveTo>
                    <a:pt x="0" y="0"/>
                  </a:moveTo>
                  <a:lnTo>
                    <a:pt x="1825139" y="0"/>
                  </a:lnTo>
                  <a:lnTo>
                    <a:pt x="1825139" y="1095083"/>
                  </a:lnTo>
                  <a:lnTo>
                    <a:pt x="0" y="109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 smtClean="0">
                  <a:solidFill>
                    <a:srgbClr val="3366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ΕΚΤΙΜΗΣΗ</a:t>
              </a:r>
              <a:endParaRPr lang="en-GB" sz="2400" b="1" kern="1200" dirty="0">
                <a:solidFill>
                  <a:srgbClr val="3366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42110" y="5665742"/>
              <a:ext cx="1825139" cy="1095083"/>
            </a:xfrm>
            <a:custGeom>
              <a:avLst/>
              <a:gdLst>
                <a:gd name="connsiteX0" fmla="*/ 0 w 1825139"/>
                <a:gd name="connsiteY0" fmla="*/ 0 h 1095083"/>
                <a:gd name="connsiteX1" fmla="*/ 1825139 w 1825139"/>
                <a:gd name="connsiteY1" fmla="*/ 0 h 1095083"/>
                <a:gd name="connsiteX2" fmla="*/ 1825139 w 1825139"/>
                <a:gd name="connsiteY2" fmla="*/ 1095083 h 1095083"/>
                <a:gd name="connsiteX3" fmla="*/ 0 w 1825139"/>
                <a:gd name="connsiteY3" fmla="*/ 1095083 h 1095083"/>
                <a:gd name="connsiteX4" fmla="*/ 0 w 1825139"/>
                <a:gd name="connsiteY4" fmla="*/ 0 h 109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139" h="1095083">
                  <a:moveTo>
                    <a:pt x="0" y="0"/>
                  </a:moveTo>
                  <a:lnTo>
                    <a:pt x="1825139" y="0"/>
                  </a:lnTo>
                  <a:lnTo>
                    <a:pt x="1825139" y="1095083"/>
                  </a:lnTo>
                  <a:lnTo>
                    <a:pt x="0" y="1095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600" b="1" kern="12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ΚΟΣΤΟΣ</a:t>
              </a:r>
              <a:endParaRPr lang="en-GB" sz="3600" b="1" kern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3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Εικόνα 3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620688"/>
            <a:ext cx="69437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>
                <a:solidFill>
                  <a:srgbClr val="C00000"/>
                </a:solidFill>
              </a:rPr>
              <a:t>Ανάλυση ρίσκου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5184576"/>
          </a:xfrm>
        </p:spPr>
        <p:txBody>
          <a:bodyPr/>
          <a:lstStyle/>
          <a:p>
            <a:r>
              <a:rPr lang="el-GR" sz="3200" dirty="0" smtClean="0"/>
              <a:t>Ατυχημάτων</a:t>
            </a:r>
          </a:p>
          <a:p>
            <a:r>
              <a:rPr lang="el-GR" sz="3200" dirty="0"/>
              <a:t>Μεγάλων ρυπάνσεων (π.χ. Κόλπος Μεξικού)</a:t>
            </a:r>
          </a:p>
          <a:p>
            <a:r>
              <a:rPr lang="el-GR" sz="3200" dirty="0" smtClean="0"/>
              <a:t>Πυρηνικών διαδρομών/διεργασιών</a:t>
            </a:r>
          </a:p>
          <a:p>
            <a:r>
              <a:rPr lang="el-GR" sz="3200" dirty="0" smtClean="0"/>
              <a:t>Αγωγών Μεταφοράς Πετρελαίου/Φυσικού Αερίου</a:t>
            </a:r>
          </a:p>
          <a:p>
            <a:r>
              <a:rPr lang="el-GR" sz="3200" dirty="0"/>
              <a:t>Δεξαμενοπλοίων</a:t>
            </a:r>
          </a:p>
          <a:p>
            <a:r>
              <a:rPr lang="el-GR" sz="3200" dirty="0" smtClean="0"/>
              <a:t>Εργοστασίων Ηλεκτροπαραγωγής/Διυλιστηρίων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273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C00000"/>
                </a:solidFill>
              </a:rPr>
              <a:t>Χρηματική προσέγγιση</a:t>
            </a:r>
            <a:endParaRPr lang="el-GR" sz="3600" dirty="0">
              <a:solidFill>
                <a:srgbClr val="C00000"/>
              </a:solidFill>
            </a:endParaRPr>
          </a:p>
        </p:txBody>
      </p:sp>
      <p:pic>
        <p:nvPicPr>
          <p:cNvPr id="4" name="1 - Εικόνα" descr="Untitled-5.jpg"/>
          <p:cNvPicPr>
            <a:picLocks noGrp="1" noChangeAspect="1"/>
          </p:cNvPicPr>
          <p:nvPr isPhoto="1"/>
        </p:nvPicPr>
        <p:blipFill rotWithShape="1">
          <a:blip r:embed="rId3" cstate="print">
            <a:lum/>
          </a:blip>
          <a:srcRect t="7221" b="11416"/>
          <a:stretch/>
        </p:blipFill>
        <p:spPr>
          <a:xfrm>
            <a:off x="1259632" y="1124744"/>
            <a:ext cx="6969125" cy="55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9394" y="1268760"/>
            <a:ext cx="8229600" cy="4770433"/>
          </a:xfrm>
        </p:spPr>
        <p:txBody>
          <a:bodyPr/>
          <a:lstStyle/>
          <a:p>
            <a:r>
              <a:rPr lang="el-GR" sz="2800" dirty="0" smtClean="0"/>
              <a:t>ΠΡΟΣΠΑΘΕΙΑ ΑΝΑΓΩΓΗΣ ΔΙΑΦΟΡΕΤΙΚΩΝ ΜΕΓΕΘΩΝ ΣΕ ΧΡΗΜΑΤΙΚΟΥΣ ΟΡΟΥΣ (ΕΥΡΩ, ΔΟΛΛΑΡΙΟ, κλπ.)</a:t>
            </a:r>
          </a:p>
          <a:p>
            <a:endParaRPr lang="el-GR" sz="2800" dirty="0" smtClean="0"/>
          </a:p>
          <a:p>
            <a:r>
              <a:rPr lang="el-GR" sz="2800" dirty="0" smtClean="0"/>
              <a:t>ΣΥΓΚΕΝΤΡΩΣΕΙΣ ΡΥΠΩΝ</a:t>
            </a:r>
          </a:p>
          <a:p>
            <a:r>
              <a:rPr lang="el-GR" sz="2800" dirty="0" smtClean="0"/>
              <a:t>ΕΠΙΔΗΜΙΟΛΟΓΙΚΑ ΣΤΟΙΧΕΙΑ</a:t>
            </a:r>
          </a:p>
          <a:p>
            <a:r>
              <a:rPr lang="el-GR" sz="2800" dirty="0" smtClean="0"/>
              <a:t>ΔΕΙΚΤΕΣ (ΑΝΗΓΜΕΝΑ ΣΤΟΙΧΕΙΑ)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147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ΠΑΡΟΥΣΙΑΣΗ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l-GR" sz="3200" dirty="0"/>
              <a:t>Παρουσίαση υπολογιζόμενων </a:t>
            </a:r>
            <a:r>
              <a:rPr lang="el-GR" sz="3200" dirty="0" smtClean="0"/>
              <a:t>επιπτώσεων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005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el-GR" sz="2800" dirty="0" smtClean="0"/>
              <a:t>ΑΝΑΛΥΣΗ ΚΥΚΛΟΥ ΖΩΗΣ: </a:t>
            </a:r>
            <a:br>
              <a:rPr lang="el-GR" sz="2800" dirty="0" smtClean="0"/>
            </a:br>
            <a:r>
              <a:rPr lang="el-GR" sz="2800" dirty="0" smtClean="0"/>
              <a:t>ΕΠΙΠΤΩΣΕΙΣ ΠΟΥ ΛΑΜΒΑΝΟΝΤΑΙ ΥΠΟΨΗ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328592"/>
          </a:xfrm>
        </p:spPr>
        <p:txBody>
          <a:bodyPr/>
          <a:lstStyle/>
          <a:p>
            <a:r>
              <a:rPr lang="el-GR" sz="2800" dirty="0" smtClean="0"/>
              <a:t>ΟΙΚΟΝΟΜΙΚΕΣ</a:t>
            </a:r>
          </a:p>
          <a:p>
            <a:r>
              <a:rPr lang="el-GR" sz="2800" dirty="0" smtClean="0"/>
              <a:t>ΠΕΡΙΒΑΛΛΟΝΤΙΚΕΣ</a:t>
            </a:r>
          </a:p>
          <a:p>
            <a:r>
              <a:rPr lang="el-GR" sz="2800" dirty="0" smtClean="0"/>
              <a:t>ΚΟΙΝΩΝΙΚΕΣ – ικανοποίηση αναγκών, επιπτώσεις στην υγεία, ρίσκο, μεγάλα ατυχήματα</a:t>
            </a:r>
          </a:p>
          <a:p>
            <a:r>
              <a:rPr lang="el-GR" sz="2800" dirty="0" smtClean="0"/>
              <a:t>ΑΣΦΑΛΕΙΑΣ &amp; ΑΝΘΕΚΤΙΚΟΤΗΤΑΣ, όπως ασφάλεια προσφοράς, ευαισθησία σε αστοχίες, αβεβαιότητες σχεδιασμού, αλλαγές σε μελλοντικά κριτήρια</a:t>
            </a:r>
          </a:p>
          <a:p>
            <a:r>
              <a:rPr lang="el-GR" sz="2800" dirty="0" smtClean="0"/>
              <a:t>ΑΝΑΠΤΥΞΗΣ</a:t>
            </a:r>
          </a:p>
          <a:p>
            <a:r>
              <a:rPr lang="el-GR" sz="2800" dirty="0" smtClean="0"/>
              <a:t>ΠΟΛΙΤΙΚΩΝ ΕΠΙΠΤΩΣΕΩΝ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6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ΤΟ ΛΟΓΙΣΜΙΚΟ ΑΝΑΛΥΣΗΣ </a:t>
            </a:r>
            <a:r>
              <a:rPr lang="en-GB" sz="3600" dirty="0" smtClean="0"/>
              <a:t>   </a:t>
            </a:r>
            <a:r>
              <a:rPr lang="en-GB" sz="4000" dirty="0" smtClean="0">
                <a:solidFill>
                  <a:srgbClr val="C00000"/>
                </a:solidFill>
              </a:rPr>
              <a:t>GEMIS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88431"/>
          </a:xfrm>
        </p:spPr>
        <p:txBody>
          <a:bodyPr/>
          <a:lstStyle/>
          <a:p>
            <a:r>
              <a:rPr lang="en-GB" sz="2800" dirty="0"/>
              <a:t>GEMIS - Global Emissions Model for integrated </a:t>
            </a:r>
            <a:r>
              <a:rPr lang="en-GB" sz="2800" dirty="0" smtClean="0"/>
              <a:t>Systems</a:t>
            </a:r>
          </a:p>
          <a:p>
            <a:r>
              <a:rPr lang="en-GB" sz="2800" dirty="0">
                <a:hlinkClick r:id="rId2"/>
              </a:rPr>
              <a:t>http://</a:t>
            </a:r>
            <a:r>
              <a:rPr lang="en-GB" sz="2800" dirty="0" smtClean="0">
                <a:hlinkClick r:id="rId2"/>
              </a:rPr>
              <a:t>www.iinas.org/gemis.html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1026" name="Picture 2" descr="http://www.iinas.org/tl_files/iinas/images/logo-GEM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12573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ΡΟΕΣ ΕΝΕΡΓΕΙΑΣ ΚΑΙ ΥΛΙΚΩΝ </a:t>
            </a:r>
            <a:r>
              <a:rPr lang="en-GB" dirty="0" smtClean="0"/>
              <a:t>-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54714"/>
            <a:ext cx="8640960" cy="5814646"/>
          </a:xfrm>
        </p:spPr>
        <p:txBody>
          <a:bodyPr/>
          <a:lstStyle/>
          <a:p>
            <a:pPr marL="177800" indent="-177800"/>
            <a:r>
              <a:rPr lang="en-GB" sz="2000" dirty="0"/>
              <a:t>GEMIS </a:t>
            </a:r>
            <a:r>
              <a:rPr lang="el-GR" sz="2000" dirty="0" smtClean="0"/>
              <a:t>: ΈΝΑ ΜΟΝΤΕΛΟ ΑΝΑΛΥΣΗΣ ΓΙΑ ΤΟΝ ΠΡΟΣΔΙΟΡΙΣΜΟ ΤΩΝ ΡΟΩΝ ΕΝΕΡΓΕΙΑΣ ΚΑΙ ΥΛΙΚΩΝ   ΚΑΙ ΜΙΑ ΒΑΣΗ ΔΕΔΟΜΕΝΩΝ   (</a:t>
            </a:r>
            <a:r>
              <a:rPr lang="en-GB" sz="2000" b="1" dirty="0" smtClean="0">
                <a:hlinkClick r:id="rId2"/>
              </a:rPr>
              <a:t>database</a:t>
            </a:r>
            <a:r>
              <a:rPr lang="el-GR" sz="2000" dirty="0"/>
              <a:t>)</a:t>
            </a:r>
            <a:endParaRPr lang="en-GB" sz="2000" dirty="0"/>
          </a:p>
          <a:p>
            <a:pPr marL="177800" indent="-177800"/>
            <a:r>
              <a:rPr lang="el-GR" sz="2000" dirty="0" smtClean="0"/>
              <a:t>ΤΟ ΜΟΝΤΕΛΟ ΑΝΑΛΥΣΗΣ ΥΠΟΛΟΓΙΖΕΙ ΓΙΑ ΚΆΘΕ ΔΙΕΡΓΑΣΙΑ/ΣΕΝΑΡΙΟ ΣΕ ΕΠΙΠΕΔΟ ΚΥΚΛΟΥ ΖΩΗΣ (ΑΠΟ ΤΗΝ ΕΞΟΡΥΞΗ ΤΩΝ ΠΟΡΩΝ ΜΕΧΡΙ ΤΗΝ ΤΕΛΙΚΗ ΕΝΕΡΓΕΙΑ Ή ΤΗΝ ΧΡΗΣΗ ΤΩΝ ΥΛΙΚΩΝ. </a:t>
            </a:r>
          </a:p>
          <a:p>
            <a:pPr marL="177800" indent="-177800"/>
            <a:r>
              <a:rPr lang="el-GR" sz="2000" dirty="0" smtClean="0"/>
              <a:t>ΣΥΜΠΕΡΙΛΑΜΒΑΝΕΙ ΤΗΝ ΒΟΗΘΗΤΙΚΗ ΕΝΕΡΓΕΙΑ ΚΑΙ ΤΗΝ ΧΡΗΣΗ ΠΡΩΤΩΝ ΥΛΩΝ, ΌΠΩΣ ΕΠΙΣΗΣ ΥΛΙΚΑ ΓΙΑ ΤΗΝ ΚΑΤΑΣΚΕΥΗ ΣΥΣΤΗΜΑΤΩΝ ΕΝΕΡΓΕΙΑΣ, ΥΛΙΚΩΝ ΚΑΙ ΜΕΤΑΦΟΡΑΣ.</a:t>
            </a:r>
          </a:p>
          <a:p>
            <a:pPr marL="177800" indent="-177800"/>
            <a:endParaRPr lang="el-GR" sz="2000" b="1" dirty="0" smtClean="0"/>
          </a:p>
          <a:p>
            <a:pPr marL="0" indent="0">
              <a:buNone/>
            </a:pPr>
            <a:r>
              <a:rPr lang="el-GR" b="1" dirty="0" smtClean="0"/>
              <a:t>	</a:t>
            </a:r>
            <a:r>
              <a:rPr lang="en-GB" b="1" dirty="0" smtClean="0"/>
              <a:t>Database</a:t>
            </a:r>
            <a:endParaRPr lang="en-GB" sz="2000" b="1" dirty="0"/>
          </a:p>
          <a:p>
            <a:pPr marL="177800" indent="-177800"/>
            <a:r>
              <a:rPr lang="en-GB" sz="2000" dirty="0"/>
              <a:t>data on efficiency, power, operating time, and lifetime,</a:t>
            </a:r>
          </a:p>
          <a:p>
            <a:pPr marL="177800" indent="-177800"/>
            <a:r>
              <a:rPr lang="en-GB" sz="2000" dirty="0"/>
              <a:t>direct air emissions (SO</a:t>
            </a:r>
            <a:r>
              <a:rPr lang="en-GB" sz="2000" baseline="-25000" dirty="0"/>
              <a:t>2</a:t>
            </a:r>
            <a:r>
              <a:rPr lang="en-GB" sz="2000" dirty="0"/>
              <a:t>, </a:t>
            </a:r>
            <a:r>
              <a:rPr lang="en-GB" sz="2000" dirty="0" err="1"/>
              <a:t>NO</a:t>
            </a:r>
            <a:r>
              <a:rPr lang="en-GB" sz="2000" baseline="-25000" dirty="0" err="1"/>
              <a:t>x</a:t>
            </a:r>
            <a:r>
              <a:rPr lang="en-GB" sz="2000" dirty="0"/>
              <a:t>, halogens, particulates, CO, NMVOC, H</a:t>
            </a:r>
            <a:r>
              <a:rPr lang="en-GB" sz="2000" baseline="-25000" dirty="0"/>
              <a:t>2</a:t>
            </a:r>
            <a:r>
              <a:rPr lang="en-GB" sz="2000" dirty="0"/>
              <a:t>S, NH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</a:p>
          <a:p>
            <a:pPr marL="177800" indent="-177800"/>
            <a:r>
              <a:rPr lang="en-GB" sz="2000" dirty="0"/>
              <a:t>greenhouse gas </a:t>
            </a:r>
            <a:r>
              <a:rPr lang="en-GB" sz="2000" dirty="0" smtClean="0"/>
              <a:t>emissions </a:t>
            </a:r>
            <a:r>
              <a:rPr lang="en-GB" sz="2000" dirty="0"/>
              <a:t>(CO</a:t>
            </a:r>
            <a:r>
              <a:rPr lang="en-GB" sz="2000" baseline="-25000" dirty="0"/>
              <a:t>2</a:t>
            </a:r>
            <a:r>
              <a:rPr lang="en-GB" sz="2000" dirty="0"/>
              <a:t>, CH</a:t>
            </a:r>
            <a:r>
              <a:rPr lang="en-GB" sz="2000" baseline="-25000" dirty="0"/>
              <a:t>4</a:t>
            </a:r>
            <a:r>
              <a:rPr lang="en-GB" sz="2000" dirty="0"/>
              <a:t>, </a:t>
            </a:r>
            <a:r>
              <a:rPr lang="en-GB" sz="2000" dirty="0" smtClean="0"/>
              <a:t>N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O, SF</a:t>
            </a:r>
            <a:r>
              <a:rPr lang="en-GB" sz="2000" baseline="-25000" dirty="0" smtClean="0"/>
              <a:t>6</a:t>
            </a:r>
            <a:r>
              <a:rPr lang="en-GB" sz="2000" baseline="-25000" dirty="0"/>
              <a:t> </a:t>
            </a:r>
            <a:r>
              <a:rPr lang="en-GB" sz="2000" dirty="0"/>
              <a:t>and CFCs)</a:t>
            </a:r>
          </a:p>
          <a:p>
            <a:pPr marL="177800" indent="-177800"/>
            <a:r>
              <a:rPr lang="en-GB" sz="2000" dirty="0"/>
              <a:t>solid wastes (ash, FGD residues, sewage treatment sludge, production </a:t>
            </a:r>
            <a:r>
              <a:rPr lang="en-GB" sz="2000" dirty="0" smtClean="0"/>
              <a:t>wastes)</a:t>
            </a:r>
            <a:endParaRPr lang="en-GB" sz="2000" dirty="0"/>
          </a:p>
          <a:p>
            <a:pPr marL="177800" indent="-177800"/>
            <a:r>
              <a:rPr lang="en-GB" sz="2000" dirty="0"/>
              <a:t>liquid effluents (AOX, BOD</a:t>
            </a:r>
            <a:r>
              <a:rPr lang="en-GB" sz="2000" baseline="-25000" dirty="0"/>
              <a:t>5</a:t>
            </a:r>
            <a:r>
              <a:rPr lang="en-GB" sz="2000" dirty="0"/>
              <a:t>, COD, N, P, </a:t>
            </a:r>
            <a:r>
              <a:rPr lang="en-GB" sz="2000" dirty="0" smtClean="0"/>
              <a:t>inorganic </a:t>
            </a:r>
            <a:r>
              <a:rPr lang="en-GB" sz="2000" dirty="0"/>
              <a:t>salts)</a:t>
            </a:r>
          </a:p>
          <a:p>
            <a:pPr marL="177800" indent="-177800"/>
            <a:r>
              <a:rPr lang="en-GB" sz="2000" dirty="0"/>
              <a:t>land use.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91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Gemis</a:t>
            </a:r>
            <a:r>
              <a:rPr lang="en-GB" dirty="0" smtClean="0"/>
              <a:t> : </a:t>
            </a:r>
            <a:r>
              <a:rPr lang="el-GR" dirty="0" smtClean="0"/>
              <a:t>Ανάλυση Κόστους και Αποτελεσμάτων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GEMIS </a:t>
            </a:r>
            <a:r>
              <a:rPr lang="el-GR" dirty="0" smtClean="0"/>
              <a:t>– ΑΝΑΛΥΕΙ ΤΟ ΚΟΣΤΟΣ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α) ΚΑΥΣΙΜΩΝ, β) ΔΙΕΡΓΑΣΙΩΝ, και γ) ΑΠΑΣΧΟΛΗΣΗΣ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Αποτελέσματα : </a:t>
            </a:r>
            <a:r>
              <a:rPr lang="el-GR" dirty="0" smtClean="0"/>
              <a:t>οι ροές προς το Περιβάλλον και συνολικά</a:t>
            </a:r>
            <a:r>
              <a:rPr lang="en-GB" dirty="0" smtClean="0"/>
              <a:t>:</a:t>
            </a:r>
            <a:endParaRPr lang="en-GB" dirty="0"/>
          </a:p>
          <a:p>
            <a:pPr marL="428625" lvl="1" indent="-342900">
              <a:buFont typeface="Courier New" panose="02070309020205020404" pitchFamily="49" charset="0"/>
              <a:buChar char="o"/>
            </a:pPr>
            <a:r>
              <a:rPr lang="el-GR" sz="2400" dirty="0" smtClean="0"/>
              <a:t>Αθροιστικές τιμές για την ζήτηση της ενέργειας (</a:t>
            </a:r>
            <a:r>
              <a:rPr lang="en-GB" sz="2400" dirty="0" smtClean="0"/>
              <a:t>CED</a:t>
            </a:r>
            <a:r>
              <a:rPr lang="en-GB" sz="2400" dirty="0"/>
              <a:t>),</a:t>
            </a:r>
          </a:p>
          <a:p>
            <a:pPr marL="428625" lvl="1" indent="-342900">
              <a:buFont typeface="Courier New" panose="02070309020205020404" pitchFamily="49" charset="0"/>
              <a:buChar char="o"/>
            </a:pPr>
            <a:r>
              <a:rPr lang="el-GR" sz="2400" dirty="0" smtClean="0"/>
              <a:t>Αέρια του ΦΘ ως ισοδύναμες εκπομπές </a:t>
            </a:r>
            <a:r>
              <a:rPr lang="en-GB" sz="2400" dirty="0" smtClean="0"/>
              <a:t>CO</a:t>
            </a:r>
            <a:r>
              <a:rPr lang="en-GB" sz="2400" baseline="-25000" dirty="0" smtClean="0"/>
              <a:t>2</a:t>
            </a:r>
            <a:r>
              <a:rPr lang="en-GB" sz="2400" dirty="0"/>
              <a:t> </a:t>
            </a:r>
            <a:r>
              <a:rPr lang="en-GB" sz="2400" dirty="0" smtClean="0"/>
              <a:t>,</a:t>
            </a:r>
            <a:endParaRPr lang="en-GB" sz="2400" dirty="0"/>
          </a:p>
          <a:p>
            <a:pPr marL="428625" lvl="1" indent="-342900">
              <a:buFont typeface="Courier New" panose="02070309020205020404" pitchFamily="49" charset="0"/>
              <a:buChar char="o"/>
            </a:pPr>
            <a:r>
              <a:rPr lang="el-GR" sz="2400" dirty="0" smtClean="0"/>
              <a:t>Αέριες εκπομπές ως ισοδύναμες εκπομπές </a:t>
            </a:r>
            <a:r>
              <a:rPr lang="en-GB" sz="2400" dirty="0" smtClean="0"/>
              <a:t>SO2 (acidification </a:t>
            </a:r>
            <a:r>
              <a:rPr lang="en-GB" sz="2400" dirty="0"/>
              <a:t>potential) </a:t>
            </a:r>
            <a:r>
              <a:rPr lang="el-GR" sz="2400" dirty="0" smtClean="0"/>
              <a:t>και ισοδύναμοι προπομποί όζοντος  (θερινή αιθαλομίχλη)</a:t>
            </a:r>
            <a:endParaRPr lang="en-GB" sz="2400" dirty="0"/>
          </a:p>
          <a:p>
            <a:pPr marL="428625" lvl="1" indent="-342900">
              <a:buFont typeface="Courier New" panose="02070309020205020404" pitchFamily="49" charset="0"/>
              <a:buChar char="o"/>
            </a:pPr>
            <a:r>
              <a:rPr lang="el-GR" sz="2400" dirty="0" smtClean="0"/>
              <a:t>Εξωτερικά περιβαλλοντικά κόστη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ΌΛΑ ΤΑ ΑΠΟΤΕΛΕΣΜΑΤΑ ΜΠΟΡΟΥΝ ΝΑ ΑΝΑΛΥΘΟΥΝ ΣΤΗΝ ΣΥΝΕΙΣΦΟΡΑ ΑΠΟ ΚΆΘΕ ΔΙΕΡΓΑΣΙΑ, ΚΑΙ ΝΑ ΣΥΝΑΘΡΟΙΣΤΟΥΝ ΣΕ ΥΠΟΣΥΝΟΛΑ ΤΟΜΕΩΝ Ή ΠΕΡΙΦΕΡΕΙΩΝ.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3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2736155" cy="4522514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C00000"/>
                </a:solidFill>
              </a:rPr>
              <a:t>GEMIS</a:t>
            </a:r>
            <a:r>
              <a:rPr lang="el-GR" sz="4400" dirty="0" smtClean="0">
                <a:solidFill>
                  <a:srgbClr val="C00000"/>
                </a:solidFill>
              </a:rPr>
              <a:t>:</a:t>
            </a:r>
            <a:br>
              <a:rPr lang="el-GR" sz="4400" dirty="0" smtClean="0">
                <a:solidFill>
                  <a:srgbClr val="C00000"/>
                </a:solidFill>
              </a:rPr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dirty="0" smtClean="0"/>
              <a:t>ΕΝΕΡΓΕΙΑ</a:t>
            </a:r>
            <a:br>
              <a:rPr lang="el-GR" sz="3200" dirty="0" smtClean="0"/>
            </a:br>
            <a:r>
              <a:rPr lang="el-GR" sz="3200" dirty="0" smtClean="0"/>
              <a:t>ΥΛΙΚΑ</a:t>
            </a:r>
            <a:br>
              <a:rPr lang="el-GR" sz="3200" dirty="0" smtClean="0"/>
            </a:br>
            <a:r>
              <a:rPr lang="el-GR" sz="3200" dirty="0" smtClean="0"/>
              <a:t>ΜΕΤΑΦΟΡΕΣ</a:t>
            </a:r>
            <a:br>
              <a:rPr lang="el-GR" sz="3200" dirty="0" smtClean="0"/>
            </a:br>
            <a:endParaRPr lang="el-GR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315913"/>
            <a:ext cx="5645150" cy="6226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z="3200" dirty="0" err="1" smtClean="0"/>
              <a:t>Gemis</a:t>
            </a:r>
            <a:r>
              <a:rPr lang="en-US" sz="3200" dirty="0" smtClean="0"/>
              <a:t> – </a:t>
            </a:r>
            <a:r>
              <a:rPr lang="el-GR" sz="3200" dirty="0" smtClean="0"/>
              <a:t>ΔΙΕΡΓΑΣΙΑ ΓΙΑ ΠΑΡΑΓΩΓΗ ΥΛΙΚΩΝ</a:t>
            </a:r>
            <a:endParaRPr lang="el-G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45739" y="2583632"/>
            <a:ext cx="2304256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ΔΙΕΡΓΑΣΙΑ </a:t>
            </a:r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ΓΙΑ ΠΑΡΑΓΩΓΗ/ΜΕΤΑΤΡΟΠΗ ΥΛΙΚΩΝ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9552" y="3022940"/>
            <a:ext cx="2880320" cy="1368152"/>
          </a:xfrm>
          <a:prstGeom prst="rightArrow">
            <a:avLst/>
          </a:prstGeom>
          <a:solidFill>
            <a:srgbClr val="B8EEB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ΕΙΣΡΟΗ ΚΥΡΙΩΝ ΠΡΩΤΩΝ ΥΛΩΝ</a:t>
            </a:r>
            <a:endParaRPr lang="en-GB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24128" y="3022940"/>
            <a:ext cx="2880320" cy="136815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ΕΚΡΟΗ ΚΥΡΙΩΝ ΠΡΩΤΩΝ ΥΛΩΝ</a:t>
            </a:r>
            <a:endParaRPr lang="en-GB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491880" y="4910656"/>
            <a:ext cx="720080" cy="936104"/>
          </a:xfrm>
          <a:prstGeom prst="upArrow">
            <a:avLst/>
          </a:prstGeom>
          <a:solidFill>
            <a:srgbClr val="FF0000">
              <a:alpha val="53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788024" y="4881607"/>
            <a:ext cx="720080" cy="936104"/>
          </a:xfrm>
          <a:prstGeom prst="up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378708"/>
            <a:ext cx="1944216" cy="52322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ΕΝΕΡΓΕΙΑ</a:t>
            </a:r>
            <a:endParaRPr lang="en-GB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6593" y="5308379"/>
            <a:ext cx="1944216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ΥΛΙΚΑ</a:t>
            </a:r>
            <a:endParaRPr lang="en-GB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6054328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ΔΕΥΤΕΡΕΥΟΝΤΕΣ ΕΙΣΡΟΕΣ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 rot="18709946">
            <a:off x="4329147" y="1661814"/>
            <a:ext cx="1230954" cy="555777"/>
          </a:xfrm>
          <a:prstGeom prst="stripedRightArrow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109247"/>
            <a:ext cx="2160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ΑΠΟΒΛΗΤΑ, </a:t>
            </a:r>
          </a:p>
          <a:p>
            <a:pPr algn="ctr"/>
            <a:r>
              <a:rPr lang="el-GR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ΕΚΠΟΜΠΕΣ, </a:t>
            </a:r>
          </a:p>
          <a:p>
            <a:pPr algn="ctr"/>
            <a:r>
              <a:rPr lang="el-GR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ΚΑΤΑΛΟΙΠΑ</a:t>
            </a:r>
            <a:endParaRPr lang="en-GB" sz="2400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l-GR" sz="3600" dirty="0" smtClean="0"/>
              <a:t>ΠΑΡΑΓΩΓΗ ΕΝΕΡΓΕΙΑΣ</a:t>
            </a:r>
            <a:endParaRPr lang="el-GR" sz="3600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59632" y="871847"/>
            <a:ext cx="6858048" cy="599279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l-GR" sz="4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Ανάλυση Κύκλου Ζωής (ΑΚΖ)</a:t>
            </a:r>
            <a:endParaRPr lang="el-GR" sz="4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http://www.netl.doe.gov/Image%20Library/energy-analysis/imageEA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17032"/>
            <a:ext cx="285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56" y="214290"/>
            <a:ext cx="7161272" cy="6429419"/>
          </a:xfrm>
          <a:noFill/>
          <a:ln/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3116"/>
            <a:ext cx="2143140" cy="1571636"/>
          </a:xfrm>
          <a:solidFill>
            <a:schemeClr val="accent1"/>
          </a:solidFill>
        </p:spPr>
        <p:txBody>
          <a:bodyPr/>
          <a:lstStyle/>
          <a:p>
            <a:r>
              <a:rPr lang="el-GR" sz="2800" dirty="0" smtClean="0"/>
              <a:t>ΠΑΡΑΓΩΓΗ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43108" y="196316"/>
            <a:ext cx="6728427" cy="6465367"/>
          </a:xfrm>
          <a:noFill/>
          <a:ln/>
        </p:spPr>
      </p:pic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900222" cy="3297238"/>
          </a:xfrm>
        </p:spPr>
        <p:txBody>
          <a:bodyPr/>
          <a:lstStyle/>
          <a:p>
            <a:r>
              <a:rPr lang="en-US" sz="3600" dirty="0" smtClean="0"/>
              <a:t>GEMIS</a:t>
            </a:r>
            <a:r>
              <a:rPr lang="en-US" sz="3200" dirty="0" smtClean="0"/>
              <a:t> </a:t>
            </a:r>
            <a:r>
              <a:rPr lang="el-GR" sz="2800" dirty="0" smtClean="0"/>
              <a:t>ΑΝΑΛΥΣΗ ΚΥΚΛΟΥ ΖΩΗΣ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2328850" cy="4368808"/>
          </a:xfrm>
        </p:spPr>
        <p:txBody>
          <a:bodyPr/>
          <a:lstStyle/>
          <a:p>
            <a:r>
              <a:rPr lang="el-GR" dirty="0" smtClean="0"/>
              <a:t>ΕΝΕΡΓΕΙΑ: </a:t>
            </a:r>
            <a:r>
              <a:rPr lang="el-GR" sz="2400" dirty="0" smtClean="0"/>
              <a:t>ΔΙΑΣΥΝΔΕΣΕΙΣ</a:t>
            </a:r>
            <a:endParaRPr lang="el-GR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14612" y="64816"/>
            <a:ext cx="6143668" cy="628700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FOOTPRINT - ISO 14067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Αέρια του ΦΘ εκπέμπονται καθ’ όλη την διάρκεια του κύκλου ζωής ενός προϊόντος από την εξόρυξη της πρώτης ύλης, της φάσης παραγωγής, της χρήσης και της τελικής απόρριψης.</a:t>
            </a:r>
            <a:r>
              <a:rPr lang="en-GB" dirty="0" smtClean="0"/>
              <a:t> </a:t>
            </a:r>
            <a:endParaRPr lang="el-GR" dirty="0" smtClean="0"/>
          </a:p>
          <a:p>
            <a:r>
              <a:rPr lang="el-GR" dirty="0" smtClean="0"/>
              <a:t>Το Πρότυπο 14067 αναπτύσσει τις αρχές, απαιτήσεις και τις οδηγίες για την ποσοτικοποίηση και αναφορά του ανθρακικού αποτυπώματος προϊόντων (&amp; υπηρεσίες). Βασίζεται στην εκτίμηση εκπομπών σε όλη την διάρκεια ζωής του προϊόντος από την κούνια μέχρι την απόρριψη.</a:t>
            </a:r>
          </a:p>
          <a:p>
            <a:r>
              <a:rPr lang="el-GR" dirty="0" smtClean="0"/>
              <a:t>Το Πρότυπο στηρίζεται στις σειρές </a:t>
            </a:r>
            <a:r>
              <a:rPr lang="en-GB" dirty="0" smtClean="0"/>
              <a:t>ISO 14020</a:t>
            </a:r>
            <a:r>
              <a:rPr lang="el-GR" dirty="0" smtClean="0"/>
              <a:t>, </a:t>
            </a:r>
            <a:r>
              <a:rPr lang="en-GB" dirty="0" smtClean="0"/>
              <a:t>ISO 14040 </a:t>
            </a:r>
            <a:r>
              <a:rPr lang="el-GR" dirty="0" smtClean="0"/>
              <a:t>και </a:t>
            </a:r>
            <a:r>
              <a:rPr lang="en-GB" dirty="0" smtClean="0"/>
              <a:t>ISO 14064-1</a:t>
            </a:r>
            <a:r>
              <a:rPr lang="el-GR" dirty="0" smtClean="0"/>
              <a:t> και έχει ως στόχο την θέσπιση πιο ειδικών απαιτήσεων για την ποσοτικοποίηση και αναφορά του ανθρακικού αποτυπώματος.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GB" dirty="0" smtClean="0"/>
              <a:t>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6165304"/>
          </a:xfrm>
        </p:spPr>
        <p:txBody>
          <a:bodyPr/>
          <a:lstStyle/>
          <a:p>
            <a:pPr marL="177800" indent="-177800"/>
            <a:r>
              <a:rPr lang="en-GB" sz="1400" dirty="0" err="1"/>
              <a:t>Bilan</a:t>
            </a:r>
            <a:r>
              <a:rPr lang="en-GB" sz="1400" dirty="0"/>
              <a:t> Carbone http://www.r-co2.com/Bilan-Carbone-ADEME--FRANCAIS</a:t>
            </a:r>
          </a:p>
          <a:p>
            <a:pPr marL="177800" indent="-177800"/>
            <a:r>
              <a:rPr lang="en-GB" sz="1400" dirty="0"/>
              <a:t>Blue Angel http://www.blauer-engel.de/en/blauer_engel/index.php</a:t>
            </a:r>
          </a:p>
          <a:p>
            <a:pPr marL="177800" indent="-177800"/>
            <a:r>
              <a:rPr lang="en-GB" sz="1400" dirty="0"/>
              <a:t>BPX 30-323 http://affichage-environnemental.afnor.org/</a:t>
            </a:r>
          </a:p>
          <a:p>
            <a:pPr marL="177800" indent="-177800"/>
            <a:r>
              <a:rPr lang="en-GB" sz="1400" dirty="0"/>
              <a:t>Carbon Footprint, Japan http://www.cfp-japan.jp/english</a:t>
            </a:r>
          </a:p>
          <a:p>
            <a:pPr marL="177800" indent="-177800"/>
            <a:r>
              <a:rPr lang="en-GB" sz="1400" dirty="0"/>
              <a:t>Carbon Footprint, South Korea http://www.edp.or.kr/carbon/english/list/list.asp</a:t>
            </a:r>
          </a:p>
          <a:p>
            <a:pPr marL="177800" indent="-177800"/>
            <a:r>
              <a:rPr lang="en-GB" sz="1400" dirty="0"/>
              <a:t>DEFRA http://www.defra.gov.uk/publications/2011/03/26/ghg-guidance-pb13309/</a:t>
            </a:r>
          </a:p>
          <a:p>
            <a:pPr marL="177800" indent="-177800"/>
            <a:r>
              <a:rPr lang="en-GB" sz="1400" dirty="0" err="1"/>
              <a:t>Ecologo</a:t>
            </a:r>
            <a:r>
              <a:rPr lang="en-GB" sz="1400" dirty="0"/>
              <a:t> http://www.ecologo.org/en</a:t>
            </a:r>
          </a:p>
          <a:p>
            <a:pPr marL="177800" indent="-177800"/>
            <a:r>
              <a:rPr lang="en-GB" sz="1400" dirty="0" err="1"/>
              <a:t>Environdec</a:t>
            </a:r>
            <a:r>
              <a:rPr lang="en-GB" sz="1400" dirty="0"/>
              <a:t> http://www.environdec.com</a:t>
            </a:r>
          </a:p>
          <a:p>
            <a:pPr marL="177800" indent="-177800"/>
            <a:r>
              <a:rPr lang="en-GB" sz="1400" dirty="0"/>
              <a:t>EU </a:t>
            </a:r>
            <a:r>
              <a:rPr lang="en-GB" sz="1400" dirty="0" err="1"/>
              <a:t>ecolabel</a:t>
            </a:r>
            <a:r>
              <a:rPr lang="en-GB" sz="1400" dirty="0"/>
              <a:t> http://ec.europa.eu/environment/ecolabel/</a:t>
            </a:r>
          </a:p>
          <a:p>
            <a:pPr marL="177800" indent="-177800"/>
            <a:r>
              <a:rPr lang="en-GB" sz="1400" dirty="0"/>
              <a:t>GHG Protocol (Product) http://www.ghgprotocol.org/standards/product-standard</a:t>
            </a:r>
          </a:p>
          <a:p>
            <a:pPr marL="177800" indent="-177800"/>
            <a:r>
              <a:rPr lang="en-GB" sz="1400" dirty="0"/>
              <a:t>GHG Protocol (Value Chain) http://www.ghgprotocol.org/standards/scope-3-standard</a:t>
            </a:r>
          </a:p>
          <a:p>
            <a:pPr marL="177800" indent="-177800"/>
            <a:r>
              <a:rPr lang="en-GB" sz="1400" dirty="0"/>
              <a:t>ILCD http://lct.jrc.ec.europa.eu/pdf-directory/ILCD-Handbook-Generalguide-for-LCA-DETAIL-online-12March2010.pdf</a:t>
            </a:r>
          </a:p>
          <a:p>
            <a:pPr marL="177800" indent="-177800"/>
            <a:r>
              <a:rPr lang="en-GB" sz="1400" dirty="0"/>
              <a:t>ISO 14021 http://www.iso.org/iso/catalogue_detail?csnumber=23146</a:t>
            </a:r>
          </a:p>
          <a:p>
            <a:pPr marL="177800" indent="-177800"/>
            <a:r>
              <a:rPr lang="en-GB" sz="1400" dirty="0"/>
              <a:t>ISO 14024 http://www.iso.org/iso/catalogue_detail?csnumber=23145</a:t>
            </a:r>
          </a:p>
          <a:p>
            <a:pPr marL="177800" indent="-177800"/>
            <a:r>
              <a:rPr lang="en-GB" sz="1400" dirty="0"/>
              <a:t>ISO 14025 http://www.iso.org/iso/catalogue_detail?csnumber=38131</a:t>
            </a:r>
          </a:p>
          <a:p>
            <a:pPr marL="177800" indent="-177800"/>
            <a:r>
              <a:rPr lang="en-GB" sz="1400" dirty="0"/>
              <a:t>ISO 14040 http://www.iso.org/iso/catalogue_detail?csnumber=37456</a:t>
            </a:r>
          </a:p>
          <a:p>
            <a:pPr marL="177800" indent="-177800"/>
            <a:r>
              <a:rPr lang="en-GB" sz="1400" dirty="0"/>
              <a:t>ISO 14044 http://www.iso.org/iso/catalogue_detail?csnumber=38498</a:t>
            </a:r>
          </a:p>
          <a:p>
            <a:pPr marL="177800" indent="-177800"/>
            <a:r>
              <a:rPr lang="en-GB" sz="1400" dirty="0"/>
              <a:t>ISO 14064 http://www.iso.org/iso/catalogue_detail?csnumber=38381</a:t>
            </a:r>
          </a:p>
          <a:p>
            <a:pPr marL="177800" indent="-177800"/>
            <a:r>
              <a:rPr lang="en-GB" sz="1400" dirty="0"/>
              <a:t>PAS 2050 http://www.bsigroup.com/en/Standards-and-Publications/How-wecan-help-you/Professional-Standards-Service/PAS-2050/PAS-2050/</a:t>
            </a:r>
          </a:p>
          <a:p>
            <a:pPr marL="177800" indent="-177800"/>
            <a:r>
              <a:rPr lang="en-GB" sz="1400" dirty="0"/>
              <a:t>The Sustainability Consortium http://www.sustainabilityconsortium.org/</a:t>
            </a:r>
          </a:p>
          <a:p>
            <a:pPr marL="177800" indent="-177800"/>
            <a:r>
              <a:rPr lang="en-GB" sz="1400" dirty="0"/>
              <a:t>Water Footprint Network http://www.waterfootprint.org/?page=files/WaterFootprintAssessmentManual</a:t>
            </a:r>
          </a:p>
        </p:txBody>
      </p:sp>
    </p:spTree>
    <p:extLst>
      <p:ext uri="{BB962C8B-B14F-4D97-AF65-F5344CB8AC3E}">
        <p14:creationId xmlns:p14="http://schemas.microsoft.com/office/powerpoint/2010/main" val="36652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ΑΝΑΛΥΣΗ ΚΥΚΛΟΥ ΖΩΗΣ (ΑΚΖ)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ΕΝΑ ΕΡΓΑΛΕΙΟ ΣΥΣΤΗΜΑΤΙΚΗΣ ΑΠΟΤΙΜΗΣΗΣ ΤΩΝ ΠΕΡΙΒΑΛΛΟΝΤΙΚΩΝ ΕΠΙΠΤΩΣΕΩΝ :</a:t>
            </a:r>
          </a:p>
          <a:p>
            <a:pPr lvl="1"/>
            <a:r>
              <a:rPr lang="el-GR" sz="2400" dirty="0" smtClean="0"/>
              <a:t>ΕΝΟΣ ΠΡΟΪΟΝΤΟΣ, Ή </a:t>
            </a:r>
          </a:p>
          <a:p>
            <a:pPr lvl="1"/>
            <a:r>
              <a:rPr lang="el-GR" sz="2400" dirty="0" smtClean="0"/>
              <a:t>ΕΝΟΣ ΣΥΣΤΗΜΑΤΟΣ ΥΠΗΡΕΣΙΩΝ 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ΚΑΘ’ ΟΛΗ ΤΗΝ ΔΙΑΡΚΕΙΑ ΤΩΝ ΣΤΑΔΙΩΝ :</a:t>
            </a:r>
          </a:p>
          <a:p>
            <a:pPr lvl="1"/>
            <a:r>
              <a:rPr lang="el-GR" sz="2400" dirty="0" smtClean="0"/>
              <a:t>ΠΑΡΑΓΩΓΗΣ</a:t>
            </a:r>
          </a:p>
          <a:p>
            <a:pPr lvl="1"/>
            <a:r>
              <a:rPr lang="el-GR" sz="2400" dirty="0" smtClean="0"/>
              <a:t>ΧΡΗΣΗΣ</a:t>
            </a:r>
          </a:p>
          <a:p>
            <a:pPr lvl="1"/>
            <a:r>
              <a:rPr lang="el-GR" sz="2400" dirty="0" smtClean="0"/>
              <a:t>ΤΕΛΙΚΗΣ ΔΙΑΘΕΣΗΣ</a:t>
            </a:r>
            <a:endParaRPr lang="en-GB" sz="2400" dirty="0" smtClean="0"/>
          </a:p>
          <a:p>
            <a:pPr lvl="1"/>
            <a:r>
              <a:rPr lang="el-GR" sz="2400" dirty="0" smtClean="0"/>
              <a:t>ΑΠΟΡΡΙΨΗΣ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21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98"/>
            <a:ext cx="8229600" cy="490066"/>
          </a:xfrm>
        </p:spPr>
        <p:txBody>
          <a:bodyPr/>
          <a:lstStyle/>
          <a:p>
            <a:r>
              <a:rPr lang="el-GR" dirty="0" smtClean="0"/>
              <a:t>Δευτερεύοντες στόχοι (1/3)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436604"/>
          </a:xfrm>
        </p:spPr>
        <p:txBody>
          <a:bodyPr/>
          <a:lstStyle/>
          <a:p>
            <a:pPr marL="177800" indent="-177800" algn="just">
              <a:spcAft>
                <a:spcPts val="1200"/>
              </a:spcAft>
            </a:pPr>
            <a:r>
              <a:rPr lang="el-GR" sz="2000" dirty="0" smtClean="0"/>
              <a:t>Η </a:t>
            </a:r>
            <a:r>
              <a:rPr lang="el-GR" sz="2000" b="1" dirty="0" smtClean="0"/>
              <a:t>ΛΗΨΗ</a:t>
            </a:r>
            <a:r>
              <a:rPr lang="el-GR" sz="2000" dirty="0" smtClean="0"/>
              <a:t> ΑΠΟΦΑΣΕΩΝ ΓΙΑ ΤΟ ΠΕΡΙΒΑΛΛΟΝ ΜΕ ΒΑΣΗ ΕΠΙΣΤΗΜΟΝΙΚΕΣ ΜΕΘΟΔΟΛΟΓΙΕΣ ΚΑΙ ΌΧΙ ΕΚΤΙΜΗΣΕΙΣ</a:t>
            </a:r>
          </a:p>
          <a:p>
            <a:pPr marL="177800" indent="-177800" algn="just">
              <a:spcAft>
                <a:spcPts val="1200"/>
              </a:spcAft>
            </a:pPr>
            <a:r>
              <a:rPr lang="el-GR" sz="2000" dirty="0" smtClean="0"/>
              <a:t>Η ΘΕΣΠΙΣΗ ΠΕΡΙΒΑΛΛΟΝΤΙΚΩΝ </a:t>
            </a:r>
            <a:r>
              <a:rPr lang="el-GR" sz="2000" b="1" dirty="0" smtClean="0"/>
              <a:t>ΚΑΝΟΝΩΝ</a:t>
            </a:r>
            <a:r>
              <a:rPr lang="el-GR" sz="2000" dirty="0" smtClean="0"/>
              <a:t> ΚΑΙ Ο ΚΑΘΟΡΙΣΜΟΣ ΑΝΤΙΣΤΟΙΧΩΝ ΠΡΟΤΕΡΑΙΟΤΗΤΩΝ ΣΤΗΝ ΣΧΕΔΙΑΣΗ ΚΑΙ ΠΑΡΑΓΩΓΗ ΔΙΑΦΟΡΩΝ ΠΡΟΪΟΝΤΩΝ</a:t>
            </a:r>
          </a:p>
          <a:p>
            <a:pPr marL="177800" indent="-177800" algn="just">
              <a:spcAft>
                <a:spcPts val="1200"/>
              </a:spcAft>
            </a:pPr>
            <a:r>
              <a:rPr lang="el-GR" sz="2000" dirty="0" smtClean="0"/>
              <a:t> </a:t>
            </a:r>
            <a:r>
              <a:rPr lang="el-GR" sz="2000" dirty="0"/>
              <a:t>Η </a:t>
            </a:r>
            <a:r>
              <a:rPr lang="el-GR" sz="2000" b="1" dirty="0" smtClean="0"/>
              <a:t>ΑΞΙΟΛΟΓΗΣΗ</a:t>
            </a:r>
            <a:r>
              <a:rPr lang="el-GR" sz="2000" dirty="0" smtClean="0"/>
              <a:t> ΕΝΟΣ ΥΛΙΚΟΥ ΣΕ ΣΧΕΣΗ ΜΕ ΈΝΑ ΆΛΛΟ ΣΕ ΔΙΑΦΟΡΕΣ ΕΦΑΡΜΟΓΕΣ (π.χ</a:t>
            </a:r>
            <a:r>
              <a:rPr lang="el-GR" sz="2000" dirty="0"/>
              <a:t>. στη συσκευασία) </a:t>
            </a:r>
            <a:r>
              <a:rPr lang="el-GR" sz="2000" dirty="0" smtClean="0"/>
              <a:t>ΚΑΙ ΓΕΝΙΚΑ Ο ΠΡΟΣΔΙΟΡΙΣΜΟΣ ΤΟΥ ΡΟΛΟΥ ΔΙΑΦΟΡΩΝ ΥΛΙΚΩΝ ΣΤΙΣ ΣΥΓΧΡΟΝΕΣ ΣΤΡΑΤΗΓΙΚΕΣ ΔΙΑΧΕΙΡΙΣΗΣ ΤΟΥ ΠΕΡΙΒΑΛΛΟΝΤΟΣ</a:t>
            </a:r>
          </a:p>
          <a:p>
            <a:pPr marL="177800" indent="-177800" algn="just">
              <a:spcAft>
                <a:spcPts val="1200"/>
              </a:spcAft>
            </a:pPr>
            <a:r>
              <a:rPr lang="el-GR" sz="2000" dirty="0" smtClean="0"/>
              <a:t>Η ΔΗΜΙΟΥΡΓΙΑ ΕΝΌΣ </a:t>
            </a:r>
            <a:r>
              <a:rPr lang="el-GR" sz="2000" b="1" dirty="0" smtClean="0"/>
              <a:t>ΕΠΙΣΤΗΜΟΝΙΚΟΥ</a:t>
            </a:r>
            <a:r>
              <a:rPr lang="el-GR" sz="2000" dirty="0" smtClean="0"/>
              <a:t> </a:t>
            </a:r>
            <a:r>
              <a:rPr lang="el-GR" sz="2000" b="1" dirty="0" smtClean="0"/>
              <a:t>ΥΠΟΒΑΘΡΟΥ</a:t>
            </a:r>
            <a:r>
              <a:rPr lang="el-GR" sz="2000" dirty="0" smtClean="0"/>
              <a:t> ΠΟΥ ΘΑ ΑΝΑΔΕΙΚΝΕΙ ΤΗΝ ΑΝΑΓΚΑΙΟΤΗΤΑ ΥΙΟΘΕΤΗΣΗΣ ΟΙΚΟΝΟΜΙΚΩΝ ΜΕΤΡΩΝ, ΕΦΟΣΟΝ ΥΠΑΡΧΟΥΝ ΑΡΝΗΤΙΚΕΣ ΕΠΙΠΤΩΣΕΙΣ ΣΤΟ ΠΕΡΙΒΑΛΛΟΝ ΑΠΌ ΠΡΟΪΟΝΤΑ Ή ΔΡΑΣΤΗΡΙΟΤΗΤΕΣ (π.χ</a:t>
            </a:r>
            <a:r>
              <a:rPr lang="el-GR" sz="2000" dirty="0"/>
              <a:t>. φορολόγηση ορισμένων απορριμμάτων ή αέριων ρυπαντών </a:t>
            </a:r>
            <a:r>
              <a:rPr lang="el-GR" sz="2000" dirty="0" smtClean="0"/>
              <a:t>όπως το CΟ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),</a:t>
            </a:r>
          </a:p>
        </p:txBody>
      </p:sp>
    </p:spTree>
    <p:extLst>
      <p:ext uri="{BB962C8B-B14F-4D97-AF65-F5344CB8AC3E}">
        <p14:creationId xmlns:p14="http://schemas.microsoft.com/office/powerpoint/2010/main" val="10169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Δευτερεύοντες στόχοι </a:t>
            </a:r>
            <a:r>
              <a:rPr lang="el-GR" dirty="0" smtClean="0"/>
              <a:t>(2/3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/>
          <a:lstStyle/>
          <a:p>
            <a:pPr marL="177800" indent="-177800">
              <a:spcAft>
                <a:spcPts val="1200"/>
              </a:spcAft>
            </a:pPr>
            <a:r>
              <a:rPr lang="el-GR" sz="2000" dirty="0"/>
              <a:t> Η ΑΝΑΔΕΙΞΗ ΤΗΣ ΚΑΛΥΤΕΡΗΣ ΜΕΘΟΔΟΥ </a:t>
            </a:r>
            <a:r>
              <a:rPr lang="el-GR" sz="2000" b="1" dirty="0"/>
              <a:t>ΑΝΑΚΤΗΣΗΣ</a:t>
            </a:r>
            <a:r>
              <a:rPr lang="el-GR" sz="2000" dirty="0"/>
              <a:t> ΤΩΝ ΥΛΙΚΩΝ ΚΑΙ ΓΕΝΙΚΑ ΔΙΑΧΕΙΡΙΣΗΣ ΤΩΝ ΑΠΟΒΛΗΤΩΝ ΣΕ ΣΧΕΣΗ ΜΕ ΟΛΕΣ ΤΙΣ ΔΥΝΑΤΕΣ ΕΝΑΛΛΑΚΤΙΚΕΣ ΛΥΣΕΙΣ</a:t>
            </a:r>
            <a:endParaRPr lang="en-GB" sz="2000" dirty="0"/>
          </a:p>
          <a:p>
            <a:pPr marL="177800" indent="-177800">
              <a:spcAft>
                <a:spcPts val="1200"/>
              </a:spcAft>
            </a:pPr>
            <a:r>
              <a:rPr lang="el-GR" sz="2000" dirty="0" smtClean="0"/>
              <a:t>Η ΔΗΜΙΟΥΡΓΙΑ ΜΙΑΣ ΑΞΙΟΠΙΣΤΗΣ ΒΑΣΗΣ ΑΝΤΑΛΛΑΓΗΣ </a:t>
            </a:r>
            <a:r>
              <a:rPr lang="el-GR" sz="2000" b="1" dirty="0" smtClean="0"/>
              <a:t>ΠΛΗΡΟΦΟΡΙΩΝ</a:t>
            </a:r>
            <a:r>
              <a:rPr lang="el-GR" sz="2000" dirty="0" smtClean="0"/>
              <a:t> ΣΤΟΝ ΤΟΜΕΑ ΤΗΣ ΠΕΡΙΒΑΛΛΟΝΤΙΚΗΣ ΔΙΑΧΕΙΡΙΣΗΣ, ΏΣΤΕ ΝΑ ΔΙΕΥΚΟΛΥΝΕΤΑΙ Η ΣΥΝΕΡΓΑΣΙΑ ΜΕΤΑΞΥ ΤΩΝ ΦΟΡΕΩΝ</a:t>
            </a:r>
          </a:p>
          <a:p>
            <a:pPr marL="177800" indent="-177800">
              <a:spcAft>
                <a:spcPts val="1200"/>
              </a:spcAft>
            </a:pPr>
            <a:r>
              <a:rPr lang="el-GR" sz="2000" dirty="0" smtClean="0"/>
              <a:t>Η ΠΡΟΩΘΗΣΗ ΤΟΥ ΟΙΚΟΛΟΓΙΚΟΥ </a:t>
            </a:r>
            <a:r>
              <a:rPr lang="el-GR" sz="2000" b="1" dirty="0" smtClean="0"/>
              <a:t>ΜΑΡΚΕΤΙΝΓΚ</a:t>
            </a:r>
            <a:r>
              <a:rPr lang="el-GR" sz="2000" dirty="0" smtClean="0"/>
              <a:t> ΣΤΙΣ ΕΠΙΧΕΙΡΗΣΕΙΣ (ΕΦΟΣΟΝ Η ΜΕΘΟΔΟΛΟΓΙΑ ΤΗΣ ΑΚΖ ΕΊΝΑΙ ΟΜΟΙΟΜΟΡΦΗ ΚΑΙ ΤΥΠΟΠΟΙΗΜΕΝΗ,</a:t>
            </a:r>
          </a:p>
          <a:p>
            <a:pPr marL="177800" indent="-177800">
              <a:spcAft>
                <a:spcPts val="1200"/>
              </a:spcAft>
            </a:pPr>
            <a:r>
              <a:rPr lang="el-GR" sz="2000" dirty="0" smtClean="0"/>
              <a:t>Η ΑΠΟΚΡΟΥΣΗ ΚΑΙ ΑΝΑΤΡΟΠΗ ΛΑΝΘΑΣΜΕΝΩΝ ΠΕΡΙΒΑΛΛΟΝΤΙΚΩΝ </a:t>
            </a:r>
            <a:r>
              <a:rPr lang="el-GR" sz="2000" b="1" dirty="0" smtClean="0"/>
              <a:t>ΑΠΟΨΕΩΝ</a:t>
            </a:r>
            <a:r>
              <a:rPr lang="el-GR" sz="2000" dirty="0" smtClean="0"/>
              <a:t> ΤΗΣ ΚΟΙΝΗΣ ΓΝΩΜΗΣ ΓΙΑ  ΔΙΑΦΟΡΑ ΠΡΟΪΟΝΤΑ ΚΑΙ ΔΡΑΣΤΗΡΙΟΤΗΤΕΣ</a:t>
            </a:r>
          </a:p>
          <a:p>
            <a:pPr marL="177800" indent="-177800">
              <a:spcAft>
                <a:spcPts val="1200"/>
              </a:spcAft>
            </a:pPr>
            <a:r>
              <a:rPr lang="el-GR" sz="2000" dirty="0"/>
              <a:t>Η </a:t>
            </a:r>
            <a:r>
              <a:rPr lang="el-GR" sz="2000" dirty="0" smtClean="0"/>
              <a:t>ΔΗΜΙΟΥΡΓΙΑ ΤΗΣ ΒΑΣΗΣ ΓΙΑ ΤΗΝ ΕΦΑΡΜΟΓΗ ΠΡΟΓΡΑΜΜΑΤΩΝ ΟΛΙΚΗΣ </a:t>
            </a:r>
            <a:r>
              <a:rPr lang="el-GR" sz="2000" b="1" dirty="0" smtClean="0"/>
              <a:t>ΠΟΙΟΤΗΤΑΣ</a:t>
            </a:r>
            <a:r>
              <a:rPr lang="el-GR" sz="2000" dirty="0" smtClean="0"/>
              <a:t> ΤΟΥ ΠΕΡΙΒΑΛΛΟΝΤΟΣ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6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r>
              <a:rPr lang="el-GR" dirty="0"/>
              <a:t>Δευτερεύοντες στόχοι </a:t>
            </a:r>
            <a:r>
              <a:rPr lang="el-GR" dirty="0" smtClean="0"/>
              <a:t>(3/3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marL="177800" indent="-177800">
              <a:spcAft>
                <a:spcPts val="1200"/>
              </a:spcAft>
            </a:pPr>
            <a:r>
              <a:rPr lang="el-GR" sz="2000" dirty="0"/>
              <a:t>Η </a:t>
            </a:r>
            <a:r>
              <a:rPr lang="el-GR" sz="2000" dirty="0" smtClean="0"/>
              <a:t>ΘΕΣΠΙΣΗ ΕΠΙΣΤΗΜΟΝΙΚΩΝ </a:t>
            </a:r>
            <a:r>
              <a:rPr lang="el-GR" sz="2000" b="1" dirty="0" smtClean="0"/>
              <a:t>ΚΡΙΤΗΡΙΩΝ</a:t>
            </a:r>
            <a:r>
              <a:rPr lang="el-GR" sz="2000" dirty="0" smtClean="0"/>
              <a:t> ΓΙΑ ΤΗΝ ΑΠΟΝΟΜΗ ΤΩΝ ΟΙΚΟΛΟΓΙΚΩΝ ΣΗΜΑΤΩΝ ΓΙΑ ΤΑ ΠΡΟΪΟΝΤΑ (</a:t>
            </a:r>
            <a:r>
              <a:rPr lang="el-GR" sz="2000" dirty="0" err="1"/>
              <a:t>eco</a:t>
            </a:r>
            <a:r>
              <a:rPr lang="el-GR" sz="2000" dirty="0"/>
              <a:t>-</a:t>
            </a:r>
            <a:r>
              <a:rPr lang="el-GR" sz="2000" dirty="0" err="1"/>
              <a:t>labels</a:t>
            </a:r>
            <a:r>
              <a:rPr lang="el-GR" sz="2000" dirty="0" smtClean="0"/>
              <a:t>)</a:t>
            </a:r>
            <a:endParaRPr lang="el-GR" sz="2000" dirty="0"/>
          </a:p>
          <a:p>
            <a:pPr marL="177800" indent="-177800">
              <a:spcAft>
                <a:spcPts val="1200"/>
              </a:spcAft>
            </a:pPr>
            <a:r>
              <a:rPr lang="el-GR" sz="2000" dirty="0"/>
              <a:t>Η </a:t>
            </a:r>
            <a:r>
              <a:rPr lang="el-GR" sz="2000" b="1" dirty="0" smtClean="0"/>
              <a:t>ΕΝΗΜΕΡΩΣΗ</a:t>
            </a:r>
            <a:r>
              <a:rPr lang="el-GR" sz="2000" dirty="0" smtClean="0"/>
              <a:t> ΤΩΝ ΠΟΛΙΤΩΝ ΣΧΕΤΙΚΑ ΜΕ ΤΙΣ ΕΠΙΠΤΩΣΕΙΣ ΣΤΟ ΠΕΡΙΒΑΛΛΟΝ ΑΠΟ ΤΑ ΠΡΟΪΟΝΤΑ ΠΟΥ ΧΡΗΣΙΜΟΠΟΙΟΥΝ ΚΑΙ ΤΙΣ ΔΡΑΣΤΗΡΙΟΤΗΤΕΣ ΠΟΥ ΑΝΑΠΤΥΣΣΟΥΝ. </a:t>
            </a:r>
          </a:p>
          <a:p>
            <a:pPr marL="577850" lvl="1" indent="-177800">
              <a:spcAft>
                <a:spcPts val="1200"/>
              </a:spcAft>
            </a:pPr>
            <a:r>
              <a:rPr lang="el-GR" sz="1800" dirty="0" smtClean="0"/>
              <a:t>ΜΕ ΚΟΙΝΟΠΟΙΗΣΗ ΤΩΝ ΜΕΛΕΤΩΝ ΑΚΖ, ή </a:t>
            </a:r>
          </a:p>
          <a:p>
            <a:pPr marL="577850" lvl="1" indent="-177800">
              <a:spcAft>
                <a:spcPts val="1200"/>
              </a:spcAft>
            </a:pPr>
            <a:r>
              <a:rPr lang="el-GR" sz="1800" dirty="0" smtClean="0"/>
              <a:t>ΜΕ ΤΗΝ ΟΙΚΟΛΟΓΙΚΗ ΣΗΜΑΝΣΗ, ή</a:t>
            </a:r>
          </a:p>
          <a:p>
            <a:pPr marL="577850" lvl="1" indent="-177800">
              <a:spcAft>
                <a:spcPts val="1200"/>
              </a:spcAft>
            </a:pPr>
            <a:r>
              <a:rPr lang="el-GR" sz="1800" dirty="0" smtClean="0"/>
              <a:t>ΜΕ ΤΗΝ ΠΙΣΤΟΠΟΙΗΣΗ ΓΙΑ ΤΗΝ ΠΕΡΙΒΑΛΛΟΝΤΙΚΗ ΠΟΙΟΤΗΤΑ ΤΟΥΣ. </a:t>
            </a:r>
          </a:p>
          <a:p>
            <a:pPr marL="177800" indent="-177800">
              <a:spcAft>
                <a:spcPts val="1200"/>
              </a:spcAft>
            </a:pPr>
            <a:r>
              <a:rPr lang="el-GR" sz="2000" dirty="0" smtClean="0"/>
              <a:t>Η ΑΞΙΟΛΟΓΗΣΗ </a:t>
            </a:r>
            <a:r>
              <a:rPr lang="el-GR" sz="2000" b="1" dirty="0" smtClean="0"/>
              <a:t>ΕΠΕΝΔΥΤΙΚΩΝ</a:t>
            </a:r>
            <a:r>
              <a:rPr lang="el-GR" sz="2000" dirty="0" smtClean="0"/>
              <a:t> ΣΧΕΔΙΩΝ ΣΧΕΤΙΚΑ ΜΕ ΤΙΣ ΕΠΙΠΤΩΣΕΙΣ ΣΤΟ ΠΕΡΙΒΑΛΛΟΝ</a:t>
            </a:r>
            <a:endParaRPr lang="el-GR" sz="2000" dirty="0"/>
          </a:p>
          <a:p>
            <a:pPr marL="177800" indent="-177800"/>
            <a:endParaRPr lang="el-GR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05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ΑΝΑΛΥΣΗ ΚΥΚΛΟΥ ΖΩΗΣ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457325"/>
            <a:ext cx="52959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54113" y="1457325"/>
            <a:ext cx="1783854" cy="3898626"/>
          </a:xfrm>
          <a:prstGeom prst="rightArrow">
            <a:avLst>
              <a:gd name="adj1" fmla="val 70304"/>
              <a:gd name="adj2" fmla="val 36351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ΕΝΕΡΓΕΙΑ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ΠΡΩΤΕΣ ΥΛΕΣ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160628" y="1502049"/>
            <a:ext cx="1999878" cy="3898626"/>
          </a:xfrm>
          <a:prstGeom prst="rightArrow">
            <a:avLst>
              <a:gd name="adj1" fmla="val 70304"/>
              <a:gd name="adj2" fmla="val 2952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ΑΠΟΒΛΗΤΑ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ΥΓΡΑ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ΣΤΕΡΕΑ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ΑΕΡΙΑ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ΘΕΡΜΟΤΗΤΑ</a:t>
            </a:r>
          </a:p>
          <a:p>
            <a:pPr algn="ctr"/>
            <a:endParaRPr lang="el-GR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967" y="3068350"/>
            <a:ext cx="136572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ΕΞΟΡΥΞΗ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397224"/>
            <a:ext cx="23042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ΠΑΡΑΓΩΓΗ ΥΛΙΚΩΝ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990" y="2710269"/>
            <a:ext cx="144016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ΠΑΡΑΓΩΓΗ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869160"/>
            <a:ext cx="18002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ΑΝΑΚΥΚΛΩΣΗ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825" y="4982781"/>
            <a:ext cx="128004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ΔΙΑΘΕΣΗ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990" y="4798115"/>
            <a:ext cx="152163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ΧΡΗΣΗ &amp; ΣΥΝΤΗΡΗΣΗ</a:t>
            </a:r>
            <a:endParaRPr lang="en-GB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FFC000"/>
        </a:solidFill>
        <a:ln>
          <a:solidFill>
            <a:schemeClr val="tx2"/>
          </a:solidFill>
        </a:ln>
      </a:spPr>
      <a:bodyPr wrap="square" rtlCol="0">
        <a:spAutoFit/>
      </a:bodyPr>
      <a:lstStyle>
        <a:defPPr algn="ctr">
          <a:defRPr sz="2800" dirty="0" smtClean="0">
            <a:latin typeface="Cambria Math" panose="02040503050406030204" pitchFamily="18" charset="0"/>
            <a:ea typeface="Cambria Math" panose="02040503050406030204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1624</Words>
  <Application>Microsoft Office PowerPoint</Application>
  <PresentationFormat>On-screen Show (4:3)</PresentationFormat>
  <Paragraphs>387</Paragraphs>
  <Slides>44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Default Design</vt:lpstr>
      <vt:lpstr>Blank Presentation</vt:lpstr>
      <vt:lpstr>Clip</vt:lpstr>
      <vt:lpstr>CorelDRAW</vt:lpstr>
      <vt:lpstr>ΕΝΕΡΓΕΙΑΚΗ ΠΟΛΙΤΙΚΗ ΚΑΙ ΔΙΑΧΕΙΡΙΣΗ - ΛΗΨΗ ΑΠΟΦΑΣΕΩΝ</vt:lpstr>
      <vt:lpstr>PowerPoint Presentation</vt:lpstr>
      <vt:lpstr>PowerPoint Presentation</vt:lpstr>
      <vt:lpstr>Ανάλυση Κύκλου Ζωής (ΑΚΖ)</vt:lpstr>
      <vt:lpstr>ΑΝΑΛΥΣΗ ΚΥΚΛΟΥ ΖΩΗΣ (ΑΚΖ)</vt:lpstr>
      <vt:lpstr>Δευτερεύοντες στόχοι (1/3)</vt:lpstr>
      <vt:lpstr>Δευτερεύοντες στόχοι (2/3)</vt:lpstr>
      <vt:lpstr>Δευτερεύοντες στόχοι (3/3)</vt:lpstr>
      <vt:lpstr>ΑΝΑΛΥΣΗ ΚΥΚΛΟΥ ΖΩΗΣ</vt:lpstr>
      <vt:lpstr>ΟΡΓΑΝΙΣΜΟΙ : ΤΟ ΠΡΩΤΟΚΟΛΛΟ ΤΟΥ ΚΥΟΤΟ</vt:lpstr>
      <vt:lpstr>Ανθρακικό αποτύπωμα ηλεκτροπαραγωγής</vt:lpstr>
      <vt:lpstr>ISO 14040 : 2006</vt:lpstr>
      <vt:lpstr>ΑΝΑΛΥΣΗ ΚΥΚΛΟΥ ΖΩΗΣ</vt:lpstr>
      <vt:lpstr>ΚΥΚΛΟΣ ΖΩΗΣ ΕΝΟΣ ΠΡΟΪΟΝΤΟΣ</vt:lpstr>
      <vt:lpstr>ΑΝΑΛΥΣΗ ΚΥΚΛΟΥ ΖΩΗΣ ΓΙΑ ΤΙΣ ΕΚΠΟΜΠΕΣ CO2 ΓΙΑ ΑΠΕ, ΠΥΡΗΝΙΚΗ ΚΑΙ ΣΥΜΒΑΤΙΚΑ ΚΑΥΣΙΜΑ</vt:lpstr>
      <vt:lpstr>Όρια του Συστήματος  προς Ανάλυση</vt:lpstr>
      <vt:lpstr>ΑΝΑΛΥΣΗ ΚΥΚΛΟΥ ΖΩΗΣ</vt:lpstr>
      <vt:lpstr>An Effective  Life Cycle Assessment</vt:lpstr>
      <vt:lpstr>Στοιχεία της ανάλυσης κύκλου ζωής</vt:lpstr>
      <vt:lpstr>Επίπεδο της Ανάλυσης</vt:lpstr>
      <vt:lpstr>ΦΑΣΕΙΣ ΑΝΑΛΥΣΗΣ ΚΥΚΛΟΥ ΖΩΗΣ</vt:lpstr>
      <vt:lpstr>ΙΣΟΖΥΓΙΟ ΜΑΖΑΣ ΚΑΙ ΕΝΕΡΓΕΙΑΣ</vt:lpstr>
      <vt:lpstr>Σύστημα ηλεκτροπαραγωγής</vt:lpstr>
      <vt:lpstr>ΑΛΥΣΙΔΑ ΕΝΕΡΓΕΙΑΚΩΝ ΜΕΤΑΤΡΟΠΩΝ</vt:lpstr>
      <vt:lpstr>ΡΟΕΣ ΣΤΗΝ ΗΛΕΚΤΡΟΠΑΡΑΓΩΓΗ</vt:lpstr>
      <vt:lpstr>Περιβάλλον - Επιπτώσεις</vt:lpstr>
      <vt:lpstr>PowerPoint Presentation</vt:lpstr>
      <vt:lpstr>Εκτίμηση Μετα-επιπτώσεων</vt:lpstr>
      <vt:lpstr>ΠΑΡΑΔΕΙΓΜΑ ΔΙΑΔΡΟΜΩΝ ΓΙΑ ΤΗΝ ΑΚΖ</vt:lpstr>
      <vt:lpstr>Ανάλυση ρίσκου</vt:lpstr>
      <vt:lpstr>Χρηματική προσέγγιση</vt:lpstr>
      <vt:lpstr>ΠΑΡΟΥΣΙΑΣΗ</vt:lpstr>
      <vt:lpstr>ΑΝΑΛΥΣΗ ΚΥΚΛΟΥ ΖΩΗΣ:  ΕΠΙΠΤΩΣΕΙΣ ΠΟΥ ΛΑΜΒΑΝΟΝΤΑΙ ΥΠΟΨΗ</vt:lpstr>
      <vt:lpstr>ΤΟ ΛΟΓΙΣΜΙΚΟ ΑΝΑΛΥΣΗΣ    GEMIS</vt:lpstr>
      <vt:lpstr>ΡΟΕΣ ΕΝΕΡΓΕΙΑΣ ΚΑΙ ΥΛΙΚΩΝ - database</vt:lpstr>
      <vt:lpstr>Gemis : Ανάλυση Κόστους και Αποτελεσμάτων</vt:lpstr>
      <vt:lpstr>GEMIS:  ΕΝΕΡΓΕΙΑ ΥΛΙΚΑ ΜΕΤΑΦΟΡΕΣ </vt:lpstr>
      <vt:lpstr>Gemis – ΔΙΕΡΓΑΣΙΑ ΓΙΑ ΠΑΡΑΓΩΓΗ ΥΛΙΚΩΝ</vt:lpstr>
      <vt:lpstr>ΠΑΡΑΓΩΓΗ ΕΝΕΡΓΕΙΑΣ</vt:lpstr>
      <vt:lpstr>ΠΑΡΑΓΩΓΗ</vt:lpstr>
      <vt:lpstr>GEMIS ΑΝΑΛΥΣΗ ΚΥΚΛΟΥ ΖΩΗΣ</vt:lpstr>
      <vt:lpstr>ΕΝΕΡΓΕΙΑ: ΔΙΑΣΥΝΔΕΣΕΙΣ</vt:lpstr>
      <vt:lpstr>CARBON FOOTPRINT - ISO 14067</vt:lpstr>
      <vt:lpstr>INTERNET</vt:lpstr>
    </vt:vector>
  </TitlesOfParts>
  <Company>UAegean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GEMIS</dc:title>
  <dc:creator>Dias Haralambopoulos</dc:creator>
  <cp:lastModifiedBy>Dias Haralambopoulos</cp:lastModifiedBy>
  <cp:revision>55</cp:revision>
  <cp:lastPrinted>2015-01-21T17:43:20Z</cp:lastPrinted>
  <dcterms:created xsi:type="dcterms:W3CDTF">2008-02-22T21:10:58Z</dcterms:created>
  <dcterms:modified xsi:type="dcterms:W3CDTF">2015-02-14T23:04:34Z</dcterms:modified>
</cp:coreProperties>
</file>