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70" r:id="rId3"/>
    <p:sldId id="271" r:id="rId4"/>
    <p:sldId id="272" r:id="rId5"/>
    <p:sldId id="273" r:id="rId6"/>
    <p:sldId id="274" r:id="rId7"/>
    <p:sldId id="275" r:id="rId8"/>
    <p:sldId id="276" r:id="rId9"/>
    <p:sldId id="277" r:id="rId10"/>
    <p:sldId id="279" r:id="rId11"/>
    <p:sldId id="280" r:id="rId12"/>
    <p:sldId id="281" r:id="rId13"/>
    <p:sldId id="282" r:id="rId14"/>
    <p:sldId id="283" r:id="rId15"/>
    <p:sldId id="284" r:id="rId16"/>
    <p:sldId id="285" r:id="rId17"/>
    <p:sldId id="286" r:id="rId18"/>
    <p:sldId id="288" r:id="rId19"/>
    <p:sldId id="289" r:id="rId20"/>
    <p:sldId id="290" r:id="rId21"/>
    <p:sldId id="291" r:id="rId22"/>
    <p:sldId id="292" r:id="rId23"/>
    <p:sldId id="293" r:id="rId24"/>
    <p:sldId id="294"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CAA71ABF-5EE1-4063-B691-41E4D99CD576}" type="datetime1">
              <a:rPr lang="en-US" smtClean="0"/>
              <a:t>12/10/2021</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49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D9CF6310-F73D-4B07-A58B-CC78A295133C}" type="datetime1">
              <a:rPr lang="en-US" smtClean="0"/>
              <a:t>12/10/2021</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0879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075AA459-F311-4427-95B2-3ABA102FA3C7}" type="datetime1">
              <a:rPr lang="en-US" smtClean="0"/>
              <a:t>12/10/2021</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08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DE0A97F5-B131-45A9-8770-F816DFFABBA9}" type="datetime1">
              <a:rPr lang="en-US" smtClean="0"/>
              <a:t>12/10/2021</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3959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958AFB6F-4D0C-460E-827F-A811CDEBD36B}" type="datetime1">
              <a:rPr lang="en-US" smtClean="0"/>
              <a:t>12/10/2021</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9151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18B95FCE-6991-4111-98F7-FF065F5CCE11}" type="datetime1">
              <a:rPr lang="en-US" smtClean="0"/>
              <a:t>12/10/2021</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1982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1AB06C53-BA54-45D9-BE92-C91A0BA53A6A}" type="datetime1">
              <a:rPr lang="en-US" smtClean="0"/>
              <a:t>12/10/2021</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2726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34C16B91-0506-40AB-8AC4-E18866D22ECC}" type="datetime1">
              <a:rPr lang="en-US" smtClean="0"/>
              <a:t>12/10/2021</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7577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8C49AAF9-7C92-49F7-9004-6F4C36DBC0A3}" type="datetime1">
              <a:rPr lang="en-US" smtClean="0"/>
              <a:t>12/10/2021</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4611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715478DA-7B69-4043-9C61-21E7F351F121}" type="datetime1">
              <a:rPr lang="en-US" smtClean="0"/>
              <a:t>12/10/2021</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87737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E7DD2476-F947-4F8A-ABE1-28B9ECA96F98}" type="datetime1">
              <a:rPr lang="en-US" smtClean="0"/>
              <a:t>12/10/2021</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0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B09ADE76-4E1D-4DD3-8859-ED9E85B1C998}" type="datetime1">
              <a:rPr lang="en-US" smtClean="0"/>
              <a:t>12/10/2021</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701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2</a:t>
            </a:r>
            <a:r>
              <a:rPr lang="en-US" i="0" baseline="30000" dirty="0">
                <a:latin typeface="Times New Roman" panose="02020603050405020304" pitchFamily="18" charset="0"/>
                <a:cs typeface="Times New Roman" panose="02020603050405020304" pitchFamily="18" charset="0"/>
              </a:rPr>
              <a:t>η</a:t>
            </a:r>
            <a:endParaRPr lang="en-US" i="0" dirty="0">
              <a:latin typeface="Times New Roman" panose="02020603050405020304" pitchFamily="18" charset="0"/>
              <a:cs typeface="Times New Roman" panose="02020603050405020304" pitchFamily="18" charset="0"/>
            </a:endParaRP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35629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711B44-DE60-4E10-BC4F-10A0C1BCB778}"/>
              </a:ext>
            </a:extLst>
          </p:cNvPr>
          <p:cNvSpPr txBox="1"/>
          <p:nvPr/>
        </p:nvSpPr>
        <p:spPr>
          <a:xfrm>
            <a:off x="409574" y="827812"/>
            <a:ext cx="11458575" cy="170456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υγιεινή αξία του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εκτιμάται με βάση τα επίπεδα του συνολικού μικροβιακού φορτίου (ΟΜΧ) και συγκεκριμένων μικροβιολογικών δεικτών υγιεινής (=υγιεινή κατάσταση), καθώς και την παρουσία παθογόνων μικροοργανισμών, τοξινών, χημικών ή φυσικών ρύπων και καταλοίπων διαφόρων ουσιών (π.χ. φυτοφαρμάκων) (=ασφάλεια).</a:t>
            </a:r>
          </a:p>
        </p:txBody>
      </p:sp>
      <p:sp>
        <p:nvSpPr>
          <p:cNvPr id="6" name="Βέλος: Κάτω 5">
            <a:extLst>
              <a:ext uri="{FF2B5EF4-FFF2-40B4-BE49-F238E27FC236}">
                <a16:creationId xmlns:a16="http://schemas.microsoft.com/office/drawing/2014/main" id="{8E9DBF58-C40D-4FFF-B3D9-34CD671A4C76}"/>
              </a:ext>
            </a:extLst>
          </p:cNvPr>
          <p:cNvSpPr/>
          <p:nvPr/>
        </p:nvSpPr>
        <p:spPr>
          <a:xfrm>
            <a:off x="5585460" y="2720340"/>
            <a:ext cx="304800" cy="7086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8" name="TextBox 7">
            <a:extLst>
              <a:ext uri="{FF2B5EF4-FFF2-40B4-BE49-F238E27FC236}">
                <a16:creationId xmlns:a16="http://schemas.microsoft.com/office/drawing/2014/main" id="{7D8DD3D0-38A5-483C-87CA-C25010E10141}"/>
              </a:ext>
            </a:extLst>
          </p:cNvPr>
          <p:cNvSpPr txBox="1"/>
          <p:nvPr/>
        </p:nvSpPr>
        <p:spPr>
          <a:xfrm>
            <a:off x="885823" y="4140954"/>
            <a:ext cx="109823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ασφάλεια του </a:t>
            </a:r>
            <a:r>
              <a:rPr kumimoji="0" lang="el-GR" sz="1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εμπεριέχεται στην ποιότητα μέσω της αξιολόγησης της υγιεινής αξίας του </a:t>
            </a:r>
            <a:r>
              <a:rPr kumimoji="0" lang="el-GR" sz="18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endParaRPr kumimoji="0" lang="el-GR"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Θέση αριθμού διαφάνειας 9">
            <a:extLst>
              <a:ext uri="{FF2B5EF4-FFF2-40B4-BE49-F238E27FC236}">
                <a16:creationId xmlns:a16="http://schemas.microsoft.com/office/drawing/2014/main" id="{6624D90A-0F22-4472-8D31-C4ADCC66BD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773017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7878426-22D5-4C5F-98F0-AA02F02D62B2}"/>
              </a:ext>
            </a:extLst>
          </p:cNvPr>
          <p:cNvPicPr>
            <a:picLocks noChangeAspect="1"/>
          </p:cNvPicPr>
          <p:nvPr/>
        </p:nvPicPr>
        <p:blipFill rotWithShape="1">
          <a:blip r:embed="rId2"/>
          <a:srcRect l="26000" t="40223" r="16250" b="19556"/>
          <a:stretch/>
        </p:blipFill>
        <p:spPr>
          <a:xfrm>
            <a:off x="2179320" y="1760220"/>
            <a:ext cx="7040880" cy="2758440"/>
          </a:xfrm>
          <a:prstGeom prst="rect">
            <a:avLst/>
          </a:prstGeom>
        </p:spPr>
      </p:pic>
      <p:sp>
        <p:nvSpPr>
          <p:cNvPr id="7" name="TextBox 6">
            <a:extLst>
              <a:ext uri="{FF2B5EF4-FFF2-40B4-BE49-F238E27FC236}">
                <a16:creationId xmlns:a16="http://schemas.microsoft.com/office/drawing/2014/main" id="{A8D4E1E7-ADEA-4D16-B981-6EFB4CFA469A}"/>
              </a:ext>
            </a:extLst>
          </p:cNvPr>
          <p:cNvSpPr txBox="1"/>
          <p:nvPr/>
        </p:nvSpPr>
        <p:spPr>
          <a:xfrm>
            <a:off x="3863340" y="112597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Αξιολόγηση υγιεινής αξίας τροφίμων* </a:t>
            </a:r>
          </a:p>
        </p:txBody>
      </p:sp>
      <p:sp>
        <p:nvSpPr>
          <p:cNvPr id="8" name="Θέση αριθμού διαφάνειας 7">
            <a:extLst>
              <a:ext uri="{FF2B5EF4-FFF2-40B4-BE49-F238E27FC236}">
                <a16:creationId xmlns:a16="http://schemas.microsoft.com/office/drawing/2014/main" id="{4E94B89D-7D82-4EDE-B61E-9E88B74260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3444411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9984A2A-D0D0-45DD-A974-D85F0D2DD904}"/>
              </a:ext>
            </a:extLst>
          </p:cNvPr>
          <p:cNvPicPr>
            <a:picLocks noChangeAspect="1"/>
          </p:cNvPicPr>
          <p:nvPr/>
        </p:nvPicPr>
        <p:blipFill rotWithShape="1">
          <a:blip r:embed="rId2"/>
          <a:srcRect l="26187" t="20334" r="17187" b="10333"/>
          <a:stretch/>
        </p:blipFill>
        <p:spPr>
          <a:xfrm>
            <a:off x="3192780" y="1394460"/>
            <a:ext cx="6903720" cy="4754880"/>
          </a:xfrm>
          <a:prstGeom prst="rect">
            <a:avLst/>
          </a:prstGeom>
        </p:spPr>
      </p:pic>
      <p:sp>
        <p:nvSpPr>
          <p:cNvPr id="7" name="TextBox 6">
            <a:extLst>
              <a:ext uri="{FF2B5EF4-FFF2-40B4-BE49-F238E27FC236}">
                <a16:creationId xmlns:a16="http://schemas.microsoft.com/office/drawing/2014/main" id="{FF61302D-3433-4F7C-8A55-369D9EFD5E30}"/>
              </a:ext>
            </a:extLst>
          </p:cNvPr>
          <p:cNvSpPr txBox="1"/>
          <p:nvPr/>
        </p:nvSpPr>
        <p:spPr>
          <a:xfrm>
            <a:off x="4533900" y="86689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Αξιολόγηση θρεπτικής αξίας τροφίμων*</a:t>
            </a:r>
          </a:p>
        </p:txBody>
      </p:sp>
      <p:sp>
        <p:nvSpPr>
          <p:cNvPr id="8" name="Θέση αριθμού διαφάνειας 7">
            <a:extLst>
              <a:ext uri="{FF2B5EF4-FFF2-40B4-BE49-F238E27FC236}">
                <a16:creationId xmlns:a16="http://schemas.microsoft.com/office/drawing/2014/main" id="{CD298C7E-E93B-4074-9DED-E8DD674BBA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24774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683F220-B717-4D8B-AD63-C77EC3A887EE}"/>
              </a:ext>
            </a:extLst>
          </p:cNvPr>
          <p:cNvPicPr>
            <a:picLocks noChangeAspect="1"/>
          </p:cNvPicPr>
          <p:nvPr/>
        </p:nvPicPr>
        <p:blipFill rotWithShape="1">
          <a:blip r:embed="rId2"/>
          <a:srcRect l="32313" t="20223" r="34063" b="12333"/>
          <a:stretch/>
        </p:blipFill>
        <p:spPr>
          <a:xfrm>
            <a:off x="5536758" y="904622"/>
            <a:ext cx="5917559" cy="5698354"/>
          </a:xfrm>
          <a:prstGeom prst="rect">
            <a:avLst/>
          </a:prstGeom>
        </p:spPr>
      </p:pic>
      <p:sp>
        <p:nvSpPr>
          <p:cNvPr id="7" name="TextBox 6">
            <a:extLst>
              <a:ext uri="{FF2B5EF4-FFF2-40B4-BE49-F238E27FC236}">
                <a16:creationId xmlns:a16="http://schemas.microsoft.com/office/drawing/2014/main" id="{E5509E04-F9B3-4C12-BE07-600E837DF8E0}"/>
              </a:ext>
            </a:extLst>
          </p:cNvPr>
          <p:cNvSpPr txBox="1"/>
          <p:nvPr/>
        </p:nvSpPr>
        <p:spPr>
          <a:xfrm>
            <a:off x="6591300" y="2344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Αξιολόγηση εμπορικής αξίας τροφίμων *</a:t>
            </a:r>
          </a:p>
        </p:txBody>
      </p:sp>
      <p:sp>
        <p:nvSpPr>
          <p:cNvPr id="8" name="Θέση αριθμού διαφάνειας 7">
            <a:extLst>
              <a:ext uri="{FF2B5EF4-FFF2-40B4-BE49-F238E27FC236}">
                <a16:creationId xmlns:a16="http://schemas.microsoft.com/office/drawing/2014/main" id="{D1764D7F-B45B-427B-9415-79BED8051B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98258254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0185EA1-D86F-4FC9-A597-FE24B2E04419}"/>
              </a:ext>
            </a:extLst>
          </p:cNvPr>
          <p:cNvPicPr>
            <a:picLocks noChangeAspect="1"/>
          </p:cNvPicPr>
          <p:nvPr/>
        </p:nvPicPr>
        <p:blipFill rotWithShape="1">
          <a:blip r:embed="rId2"/>
          <a:srcRect l="33063" t="34333" r="23062" b="23333"/>
          <a:stretch/>
        </p:blipFill>
        <p:spPr>
          <a:xfrm>
            <a:off x="5566410" y="2689860"/>
            <a:ext cx="5349240" cy="2903220"/>
          </a:xfrm>
          <a:prstGeom prst="rect">
            <a:avLst/>
          </a:prstGeom>
        </p:spPr>
      </p:pic>
      <p:sp>
        <p:nvSpPr>
          <p:cNvPr id="6" name="TextBox 5">
            <a:extLst>
              <a:ext uri="{FF2B5EF4-FFF2-40B4-BE49-F238E27FC236}">
                <a16:creationId xmlns:a16="http://schemas.microsoft.com/office/drawing/2014/main" id="{708D9417-BB41-4240-9627-16634ABF6DA0}"/>
              </a:ext>
            </a:extLst>
          </p:cNvPr>
          <p:cNvSpPr txBox="1"/>
          <p:nvPr/>
        </p:nvSpPr>
        <p:spPr>
          <a:xfrm>
            <a:off x="891540" y="1821180"/>
            <a:ext cx="4442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Τελικά….</a:t>
            </a:r>
          </a:p>
        </p:txBody>
      </p:sp>
      <p:sp>
        <p:nvSpPr>
          <p:cNvPr id="7" name="Θέση αριθμού διαφάνειας 6">
            <a:extLst>
              <a:ext uri="{FF2B5EF4-FFF2-40B4-BE49-F238E27FC236}">
                <a16:creationId xmlns:a16="http://schemas.microsoft.com/office/drawing/2014/main" id="{A5EB22F8-FB4C-4B23-82A0-D0D7CBCFDC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1364656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6F15370-D6C1-478D-9D1E-8A734098BB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07AC0A3C-BBB5-4E78-8DD1-CEF04D8B3C4A}"/>
              </a:ext>
            </a:extLst>
          </p:cNvPr>
          <p:cNvSpPr txBox="1"/>
          <p:nvPr/>
        </p:nvSpPr>
        <p:spPr>
          <a:xfrm>
            <a:off x="3787140" y="92785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Ποιοτικός Έλεγχος (Έλεγχος Ποιότητας) (QC) </a:t>
            </a:r>
          </a:p>
        </p:txBody>
      </p:sp>
      <p:sp>
        <p:nvSpPr>
          <p:cNvPr id="8" name="TextBox 7">
            <a:extLst>
              <a:ext uri="{FF2B5EF4-FFF2-40B4-BE49-F238E27FC236}">
                <a16:creationId xmlns:a16="http://schemas.microsoft.com/office/drawing/2014/main" id="{DB307C57-C9CF-419D-B55F-AC5F91801A8C}"/>
              </a:ext>
            </a:extLst>
          </p:cNvPr>
          <p:cNvSpPr txBox="1"/>
          <p:nvPr/>
        </p:nvSpPr>
        <p:spPr>
          <a:xfrm>
            <a:off x="579834" y="1563499"/>
            <a:ext cx="11078766" cy="253556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Ο όρος ποιοτικός έλεγχος είναι σύνθετος και αποτελείται από δύο επιμέρους όρους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όρο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ποιότητα</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τον όρο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έλεγχος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ο οποίος έχει διττή σημασία. Έτσι, αφενός σημαίνει ότι κάποιες διαδικασίες ή προϊόντα υλοποιούνται ή παράγονται όπως επιθυμούμε (δηλ. είναι υπό τον έλεγχό μας). Αφετέρου σημαίνει την εξέταση της διαδικασίας ή του προϊόντος ώστε να διαπιστωθεί αν υλοποιήθηκε ή παράχθηκε έτσι όπως επιθυμούσαμε (δηλ. να έχουν τις επιθυμητές προδιαγραφές).</a:t>
            </a:r>
          </a:p>
        </p:txBody>
      </p:sp>
      <p:pic>
        <p:nvPicPr>
          <p:cNvPr id="9" name="Εικόνα 8">
            <a:extLst>
              <a:ext uri="{FF2B5EF4-FFF2-40B4-BE49-F238E27FC236}">
                <a16:creationId xmlns:a16="http://schemas.microsoft.com/office/drawing/2014/main" id="{33323EC0-BEA5-4058-9986-F40DEF3329AD}"/>
              </a:ext>
            </a:extLst>
          </p:cNvPr>
          <p:cNvPicPr>
            <a:picLocks noChangeAspect="1"/>
          </p:cNvPicPr>
          <p:nvPr/>
        </p:nvPicPr>
        <p:blipFill>
          <a:blip r:embed="rId2"/>
          <a:stretch>
            <a:fillRect/>
          </a:stretch>
        </p:blipFill>
        <p:spPr>
          <a:xfrm>
            <a:off x="9211047" y="4099065"/>
            <a:ext cx="2562224" cy="2616060"/>
          </a:xfrm>
          <a:prstGeom prst="rect">
            <a:avLst/>
          </a:prstGeom>
        </p:spPr>
      </p:pic>
    </p:spTree>
    <p:extLst>
      <p:ext uri="{BB962C8B-B14F-4D97-AF65-F5344CB8AC3E}">
        <p14:creationId xmlns:p14="http://schemas.microsoft.com/office/powerpoint/2010/main" val="377875913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42C262F-BE01-40AB-ABDB-B87D3C69E3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65FAA936-CB3A-4C33-87DB-5D81E6D79C72}"/>
              </a:ext>
            </a:extLst>
          </p:cNvPr>
          <p:cNvSpPr txBox="1"/>
          <p:nvPr/>
        </p:nvSpPr>
        <p:spPr>
          <a:xfrm>
            <a:off x="431799" y="881502"/>
            <a:ext cx="11497733" cy="37820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Ποιοτικός Έλεγχος (Quality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Control</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-QC) τροφίμων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είναι σειρά εργασιών οι οποίες στοχεύουν στο να διαπιστωθεί, αν και κατά πόσο οι χαρακτηριστικές ιδιότητες (ποιοτικοί συντελεστές) ενός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βρίσκονται μέσα στις ανεκτές τιμές των προδιαγραφών (προδιαγραφές ποιότητας) που ήδη έχουν οριστεί για το συγκεκριμένο τρόφιμο. Επίσης, ως ποιοτικός έλεγχος τροφίμων μπορεί να θεωρηθεί κάθε ενέργεια που αποσκοπεί στην παραγωγή τροφίμων τα οποία ανταποκρίνονται σε ένα προκαθορισμένο και σταθερό επίπεδο ποιότητας και επιπλέον να είναι ανταγωνιστικά για την αγορά για την οποία προορίζονται.</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εντοπισμός των ελαττωματικών προϊόντων ή υπηρεσιών</a:t>
            </a:r>
          </a:p>
        </p:txBody>
      </p:sp>
      <p:sp>
        <p:nvSpPr>
          <p:cNvPr id="7" name="Βέλος: Κάτω 6">
            <a:extLst>
              <a:ext uri="{FF2B5EF4-FFF2-40B4-BE49-F238E27FC236}">
                <a16:creationId xmlns:a16="http://schemas.microsoft.com/office/drawing/2014/main" id="{2670EE99-D367-4302-A500-9E875179FFF9}"/>
              </a:ext>
            </a:extLst>
          </p:cNvPr>
          <p:cNvSpPr/>
          <p:nvPr/>
        </p:nvSpPr>
        <p:spPr>
          <a:xfrm>
            <a:off x="5791200" y="3490807"/>
            <a:ext cx="304800" cy="7086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45596346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D594ADA-1FDC-4A07-BAAE-05FFFAD077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785D522-CEED-4082-B568-0B1A09C5A037}"/>
              </a:ext>
            </a:extLst>
          </p:cNvPr>
          <p:cNvSpPr txBox="1"/>
          <p:nvPr/>
        </p:nvSpPr>
        <p:spPr>
          <a:xfrm>
            <a:off x="3800475" y="150125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δεν αποκλείεται τα ελαττώματα να επανεμφανιστούν</a:t>
            </a:r>
          </a:p>
        </p:txBody>
      </p:sp>
      <p:sp>
        <p:nvSpPr>
          <p:cNvPr id="8" name="Βέλος: Κάτω 7">
            <a:extLst>
              <a:ext uri="{FF2B5EF4-FFF2-40B4-BE49-F238E27FC236}">
                <a16:creationId xmlns:a16="http://schemas.microsoft.com/office/drawing/2014/main" id="{CB2B9405-843B-47D4-936F-CAF7EA252FDC}"/>
              </a:ext>
            </a:extLst>
          </p:cNvPr>
          <p:cNvSpPr/>
          <p:nvPr/>
        </p:nvSpPr>
        <p:spPr>
          <a:xfrm>
            <a:off x="5943600" y="2319807"/>
            <a:ext cx="304800" cy="7086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B14F7CEA-123C-4460-9F9B-D8B2CE4B9E41}"/>
              </a:ext>
            </a:extLst>
          </p:cNvPr>
          <p:cNvSpPr txBox="1"/>
          <p:nvPr/>
        </p:nvSpPr>
        <p:spPr>
          <a:xfrm>
            <a:off x="4905375" y="347768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Διασφάλιση Ποιότητας</a:t>
            </a:r>
          </a:p>
        </p:txBody>
      </p:sp>
    </p:spTree>
    <p:extLst>
      <p:ext uri="{BB962C8B-B14F-4D97-AF65-F5344CB8AC3E}">
        <p14:creationId xmlns:p14="http://schemas.microsoft.com/office/powerpoint/2010/main" val="12649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F64A636-C316-4B74-9081-788232F18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7D72B64-F5F3-4D7F-B21C-C3506A84EB7B}"/>
              </a:ext>
            </a:extLst>
          </p:cNvPr>
          <p:cNvSpPr txBox="1"/>
          <p:nvPr/>
        </p:nvSpPr>
        <p:spPr>
          <a:xfrm>
            <a:off x="428625" y="913537"/>
            <a:ext cx="11430000" cy="12956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Διασφάλιση Ποιότητας (Quality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Assurance</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-QA)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περιλαμβάνει κατάλληλα σχεδιασμένες και συστηματικές ενέργειες που κρίνονται απαραίτητες για να εξασφαλίσουν την απαραίτητη εμπιστοσύνη του καταναλωτή στο προϊόν που δημιουργήθηκε ή σε μια παρεχόμενη υπηρεσία και να ικανοποιήσουν δεδομένες απαιτήσεις για την ποιότητα.</a:t>
            </a:r>
          </a:p>
        </p:txBody>
      </p:sp>
      <p:sp>
        <p:nvSpPr>
          <p:cNvPr id="7" name="Βέλος: Κάτω 6">
            <a:extLst>
              <a:ext uri="{FF2B5EF4-FFF2-40B4-BE49-F238E27FC236}">
                <a16:creationId xmlns:a16="http://schemas.microsoft.com/office/drawing/2014/main" id="{EC23D5C1-165F-44FB-A4EC-FD312ED00D8E}"/>
              </a:ext>
            </a:extLst>
          </p:cNvPr>
          <p:cNvSpPr/>
          <p:nvPr/>
        </p:nvSpPr>
        <p:spPr>
          <a:xfrm>
            <a:off x="5943600" y="2319807"/>
            <a:ext cx="304800" cy="7086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4C305F63-4FB2-4236-9AAE-B368C9FEDB2B}"/>
              </a:ext>
            </a:extLst>
          </p:cNvPr>
          <p:cNvSpPr txBox="1"/>
          <p:nvPr/>
        </p:nvSpPr>
        <p:spPr>
          <a:xfrm>
            <a:off x="504824" y="3302399"/>
            <a:ext cx="11353801" cy="873572"/>
          </a:xfrm>
          <a:prstGeom prst="rect">
            <a:avLst/>
          </a:prstGeom>
          <a:noFill/>
        </p:spPr>
        <p:txBody>
          <a:bodyPr wrap="square">
            <a:spAutoFit/>
          </a:bodyPr>
          <a:lstStyle/>
          <a:p>
            <a:pPr marL="285750" marR="0" lvl="0" indent="-285750" algn="ctr"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καθορισμός αντικειμενικών στόχων, αναγνωρισμένων προδιαγραφών και προτύπων </a:t>
            </a:r>
          </a:p>
          <a:p>
            <a:pPr marL="285750" marR="0" lvl="0" indent="-285750" algn="ctr"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καθιέρωση συγκεκριμένου συστήματος διαχείρισης της ποιότητας (π.χ. ISO 9001)</a:t>
            </a:r>
          </a:p>
        </p:txBody>
      </p:sp>
      <p:pic>
        <p:nvPicPr>
          <p:cNvPr id="10" name="Εικόνα 9">
            <a:extLst>
              <a:ext uri="{FF2B5EF4-FFF2-40B4-BE49-F238E27FC236}">
                <a16:creationId xmlns:a16="http://schemas.microsoft.com/office/drawing/2014/main" id="{CF824CB7-D961-413C-B042-8A390BD50E4E}"/>
              </a:ext>
            </a:extLst>
          </p:cNvPr>
          <p:cNvPicPr>
            <a:picLocks noChangeAspect="1"/>
          </p:cNvPicPr>
          <p:nvPr/>
        </p:nvPicPr>
        <p:blipFill>
          <a:blip r:embed="rId2"/>
          <a:stretch>
            <a:fillRect/>
          </a:stretch>
        </p:blipFill>
        <p:spPr>
          <a:xfrm>
            <a:off x="466724" y="4459851"/>
            <a:ext cx="2143125" cy="2143125"/>
          </a:xfrm>
          <a:prstGeom prst="rect">
            <a:avLst/>
          </a:prstGeom>
        </p:spPr>
      </p:pic>
    </p:spTree>
    <p:extLst>
      <p:ext uri="{BB962C8B-B14F-4D97-AF65-F5344CB8AC3E}">
        <p14:creationId xmlns:p14="http://schemas.microsoft.com/office/powerpoint/2010/main" val="403992335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C69C9BA-3AA4-411D-B4FA-F86BEA21B4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EF3C3999-FDC6-47F9-B601-36944446224E}"/>
              </a:ext>
            </a:extLst>
          </p:cNvPr>
          <p:cNvSpPr txBox="1"/>
          <p:nvPr/>
        </p:nvSpPr>
        <p:spPr>
          <a:xfrm>
            <a:off x="476250" y="87260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επιχείρηση δεσμεύεται να:</a:t>
            </a:r>
          </a:p>
        </p:txBody>
      </p:sp>
      <p:sp>
        <p:nvSpPr>
          <p:cNvPr id="8" name="TextBox 7">
            <a:extLst>
              <a:ext uri="{FF2B5EF4-FFF2-40B4-BE49-F238E27FC236}">
                <a16:creationId xmlns:a16="http://schemas.microsoft.com/office/drawing/2014/main" id="{AD011601-1992-4664-A117-88EB97706A2B}"/>
              </a:ext>
            </a:extLst>
          </p:cNvPr>
          <p:cNvSpPr txBox="1"/>
          <p:nvPr/>
        </p:nvSpPr>
        <p:spPr>
          <a:xfrm>
            <a:off x="152399" y="1241941"/>
            <a:ext cx="11706225" cy="1295611"/>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Πραγματοποιεί ελέγχους για τη διασφάλιση της ποιότητας της παραγωγής και διανομής</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Μειώνει τον αριθμό των ελαττωματικών προϊόντων, το χρόνο αναμονής των μηχανημάτων και τις εργασιακές ανεπάρκειες</a:t>
            </a:r>
          </a:p>
        </p:txBody>
      </p:sp>
      <p:sp>
        <p:nvSpPr>
          <p:cNvPr id="10" name="TextBox 9">
            <a:extLst>
              <a:ext uri="{FF2B5EF4-FFF2-40B4-BE49-F238E27FC236}">
                <a16:creationId xmlns:a16="http://schemas.microsoft.com/office/drawing/2014/main" id="{38E05CE4-9566-41DC-AF49-F7D9CCE43935}"/>
              </a:ext>
            </a:extLst>
          </p:cNvPr>
          <p:cNvSpPr txBox="1"/>
          <p:nvPr/>
        </p:nvSpPr>
        <p:spPr>
          <a:xfrm>
            <a:off x="4705350" y="395111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αύξηση παραγωγικότητας</a:t>
            </a:r>
          </a:p>
        </p:txBody>
      </p:sp>
      <p:sp>
        <p:nvSpPr>
          <p:cNvPr id="11" name="Βέλος: Κάτω 10">
            <a:extLst>
              <a:ext uri="{FF2B5EF4-FFF2-40B4-BE49-F238E27FC236}">
                <a16:creationId xmlns:a16="http://schemas.microsoft.com/office/drawing/2014/main" id="{4CBF0C75-4F22-440B-B677-AF5BE0CF3E74}"/>
              </a:ext>
            </a:extLst>
          </p:cNvPr>
          <p:cNvSpPr/>
          <p:nvPr/>
        </p:nvSpPr>
        <p:spPr>
          <a:xfrm>
            <a:off x="5791200" y="2906883"/>
            <a:ext cx="304800" cy="7086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446153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FCB370-BEFA-4FC3-BEB7-DCCD5195F62A}"/>
              </a:ext>
            </a:extLst>
          </p:cNvPr>
          <p:cNvSpPr txBox="1"/>
          <p:nvPr/>
        </p:nvSpPr>
        <p:spPr>
          <a:xfrm>
            <a:off x="3047260" y="3246553"/>
            <a:ext cx="609452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Εισαγωγή στην ποιότητα τροφίμων</a:t>
            </a:r>
          </a:p>
        </p:txBody>
      </p:sp>
      <p:sp>
        <p:nvSpPr>
          <p:cNvPr id="2" name="Θέση αριθμού διαφάνειας 1">
            <a:extLst>
              <a:ext uri="{FF2B5EF4-FFF2-40B4-BE49-F238E27FC236}">
                <a16:creationId xmlns:a16="http://schemas.microsoft.com/office/drawing/2014/main" id="{C41CFFEA-E7AE-4ED3-B214-038868B55B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51003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3378420-B5B9-4110-88C1-3B77E47CF4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B8C573FF-0C84-4F5D-9E34-86E57977ED49}"/>
              </a:ext>
            </a:extLst>
          </p:cNvPr>
          <p:cNvSpPr txBox="1"/>
          <p:nvPr/>
        </p:nvSpPr>
        <p:spPr>
          <a:xfrm>
            <a:off x="3467100" y="87260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Κύρια ενδιαφέροντα παραγωγού και καταναλωτή</a:t>
            </a:r>
          </a:p>
        </p:txBody>
      </p:sp>
      <p:pic>
        <p:nvPicPr>
          <p:cNvPr id="8" name="Εικόνα 7">
            <a:extLst>
              <a:ext uri="{FF2B5EF4-FFF2-40B4-BE49-F238E27FC236}">
                <a16:creationId xmlns:a16="http://schemas.microsoft.com/office/drawing/2014/main" id="{5AEB4D5E-B20B-42E8-9FDC-6A376AB4AF73}"/>
              </a:ext>
            </a:extLst>
          </p:cNvPr>
          <p:cNvPicPr>
            <a:picLocks noChangeAspect="1"/>
          </p:cNvPicPr>
          <p:nvPr/>
        </p:nvPicPr>
        <p:blipFill rotWithShape="1">
          <a:blip r:embed="rId2"/>
          <a:srcRect l="27110" t="45694" r="16015" b="15972"/>
          <a:stretch/>
        </p:blipFill>
        <p:spPr>
          <a:xfrm>
            <a:off x="3047999" y="1600200"/>
            <a:ext cx="6934201" cy="2628900"/>
          </a:xfrm>
          <a:prstGeom prst="rect">
            <a:avLst/>
          </a:prstGeom>
        </p:spPr>
      </p:pic>
      <p:sp>
        <p:nvSpPr>
          <p:cNvPr id="9" name="Οβάλ 8">
            <a:extLst>
              <a:ext uri="{FF2B5EF4-FFF2-40B4-BE49-F238E27FC236}">
                <a16:creationId xmlns:a16="http://schemas.microsoft.com/office/drawing/2014/main" id="{F1575E15-C754-4C4A-BC5C-D023087DCEB3}"/>
              </a:ext>
            </a:extLst>
          </p:cNvPr>
          <p:cNvSpPr/>
          <p:nvPr/>
        </p:nvSpPr>
        <p:spPr>
          <a:xfrm>
            <a:off x="3143250" y="2257425"/>
            <a:ext cx="981075"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10" name="Οβάλ 9">
            <a:extLst>
              <a:ext uri="{FF2B5EF4-FFF2-40B4-BE49-F238E27FC236}">
                <a16:creationId xmlns:a16="http://schemas.microsoft.com/office/drawing/2014/main" id="{C0DFB86F-6827-4E4A-9B05-497CA041F82B}"/>
              </a:ext>
            </a:extLst>
          </p:cNvPr>
          <p:cNvSpPr/>
          <p:nvPr/>
        </p:nvSpPr>
        <p:spPr>
          <a:xfrm>
            <a:off x="6848475" y="2257425"/>
            <a:ext cx="981075"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1997103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D21B10C-D0BC-4E33-8DC9-60B47D3704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EC4D1473-349A-41C2-9F39-41BC8574CED6}"/>
              </a:ext>
            </a:extLst>
          </p:cNvPr>
          <p:cNvSpPr txBox="1"/>
          <p:nvPr/>
        </p:nvSpPr>
        <p:spPr>
          <a:xfrm>
            <a:off x="419100" y="799237"/>
            <a:ext cx="11277600" cy="12956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Διαχείριση ή Διοίκηση Ολικής Ποιότητας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Total</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Quality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Management</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TQM) </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είναι η συστηματική προσέγγιση για τη διασφάλιση της ποιότητας με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ταυτόχρονη</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μείωση του κόστους, αξιοποίηση καινοτομιών ή ολική συμμετοχή του προσωπικού και των λειτουργιών της επιχείρησης στην προσπάθεια αυτή.</a:t>
            </a:r>
          </a:p>
        </p:txBody>
      </p:sp>
      <p:sp>
        <p:nvSpPr>
          <p:cNvPr id="8" name="TextBox 7">
            <a:extLst>
              <a:ext uri="{FF2B5EF4-FFF2-40B4-BE49-F238E27FC236}">
                <a16:creationId xmlns:a16="http://schemas.microsoft.com/office/drawing/2014/main" id="{70AA8774-E5B6-4F63-8641-010367F9D5DF}"/>
              </a:ext>
            </a:extLst>
          </p:cNvPr>
          <p:cNvSpPr txBox="1"/>
          <p:nvPr/>
        </p:nvSpPr>
        <p:spPr>
          <a:xfrm>
            <a:off x="3114675" y="361211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καλύτερη δυνατή ικανοποίηση των απαιτήσεων των πελατών</a:t>
            </a:r>
          </a:p>
        </p:txBody>
      </p:sp>
      <p:sp>
        <p:nvSpPr>
          <p:cNvPr id="9" name="Βέλος: Κάτω 8">
            <a:extLst>
              <a:ext uri="{FF2B5EF4-FFF2-40B4-BE49-F238E27FC236}">
                <a16:creationId xmlns:a16="http://schemas.microsoft.com/office/drawing/2014/main" id="{EFC99136-BBF0-4DA7-B011-538BBB9BEE0D}"/>
              </a:ext>
            </a:extLst>
          </p:cNvPr>
          <p:cNvSpPr/>
          <p:nvPr/>
        </p:nvSpPr>
        <p:spPr>
          <a:xfrm>
            <a:off x="5791200" y="2449683"/>
            <a:ext cx="304800" cy="7086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ea typeface="+mn-ea"/>
              <a:cs typeface="+mn-cs"/>
            </a:endParaRPr>
          </a:p>
        </p:txBody>
      </p:sp>
      <p:sp>
        <p:nvSpPr>
          <p:cNvPr id="11" name="TextBox 10">
            <a:extLst>
              <a:ext uri="{FF2B5EF4-FFF2-40B4-BE49-F238E27FC236}">
                <a16:creationId xmlns:a16="http://schemas.microsoft.com/office/drawing/2014/main" id="{0936FF81-1ED0-4F8B-9024-37234AA53089}"/>
              </a:ext>
            </a:extLst>
          </p:cNvPr>
          <p:cNvSpPr txBox="1"/>
          <p:nvPr/>
        </p:nvSpPr>
        <p:spPr>
          <a:xfrm>
            <a:off x="419100" y="5086261"/>
            <a:ext cx="11163300" cy="1289071"/>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Εξωτερικοί πελάτες: οι καταναλωτές ή οι χρήστες του προϊόντος, καθώς και εκείνοι που το διανέμουν και το διαθέτουν</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Εσωτερικοί πελάτες: εργαζόμενοι ή στελέχη που δημιουργούν το προϊόν της επιχείρησης</a:t>
            </a:r>
          </a:p>
        </p:txBody>
      </p:sp>
    </p:spTree>
    <p:extLst>
      <p:ext uri="{BB962C8B-B14F-4D97-AF65-F5344CB8AC3E}">
        <p14:creationId xmlns:p14="http://schemas.microsoft.com/office/powerpoint/2010/main" val="948860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871"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7" name="Εικόνα 6" descr="Εικόνα που περιέχει κείμενο, λευκός πίνακας&#10;&#10;Περιγραφή που δημιουργήθηκε αυτόματα">
            <a:extLst>
              <a:ext uri="{FF2B5EF4-FFF2-40B4-BE49-F238E27FC236}">
                <a16:creationId xmlns:a16="http://schemas.microsoft.com/office/drawing/2014/main" id="{B928ADDE-23B6-4CD3-85F1-F5B85FAF92F5}"/>
              </a:ext>
            </a:extLst>
          </p:cNvPr>
          <p:cNvPicPr>
            <a:picLocks noChangeAspect="1"/>
          </p:cNvPicPr>
          <p:nvPr/>
        </p:nvPicPr>
        <p:blipFill>
          <a:blip r:embed="rId2"/>
          <a:stretch>
            <a:fillRect/>
          </a:stretch>
        </p:blipFill>
        <p:spPr>
          <a:xfrm>
            <a:off x="517870" y="1974903"/>
            <a:ext cx="4023360" cy="4023360"/>
          </a:xfrm>
          <a:prstGeom prst="rect">
            <a:avLst/>
          </a:prstGeom>
        </p:spPr>
      </p:pic>
      <p:sp>
        <p:nvSpPr>
          <p:cNvPr id="6" name="TextBox 5">
            <a:extLst>
              <a:ext uri="{FF2B5EF4-FFF2-40B4-BE49-F238E27FC236}">
                <a16:creationId xmlns:a16="http://schemas.microsoft.com/office/drawing/2014/main" id="{C3D18324-60CC-401E-A470-E5BCBB5EFEE5}"/>
              </a:ext>
            </a:extLst>
          </p:cNvPr>
          <p:cNvSpPr txBox="1"/>
          <p:nvPr/>
        </p:nvSpPr>
        <p:spPr>
          <a:xfrm>
            <a:off x="5629041" y="1439019"/>
            <a:ext cx="6144230" cy="4476005"/>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Οι</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λόγοι</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ου</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επιβ</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άλλουν</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την</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υιοθέτηση</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της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TQM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είν</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αι οι εξής: </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α</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νάγκη</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επιβ</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ίωσης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α</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νά</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πτυξης της επιχείρησης σε μια έντονα ανταγωνιστική και κορεσμένη διεθνή αγορά</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α</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δυν</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αμία των γνωστών συμβατικών προσεγγίσεων για τη διασφάλιση και τη βελτίωση της ποιότητας. </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αναπ</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οτελεσμ</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ατικότητα «μηχανιστικών» διαδικασιών (π.χ.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χάρτες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ελέγχου</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οιότητ</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ας) χωρίς την απαραίτητη διοικητική υποδομή για τη βελτίωσή της.</a:t>
            </a:r>
          </a:p>
        </p:txBody>
      </p:sp>
      <p:sp>
        <p:nvSpPr>
          <p:cNvPr id="16" name="Rectangle 15">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Θέση αριθμού διαφάνειας 3">
            <a:extLst>
              <a:ext uri="{FF2B5EF4-FFF2-40B4-BE49-F238E27FC236}">
                <a16:creationId xmlns:a16="http://schemas.microsoft.com/office/drawing/2014/main" id="{B63AAD73-FE4C-4B79-AC2A-333EAF615D0E}"/>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98765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306967E-0CCA-4A8C-A9DB-5F517607A1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6" name="Εικόνα 5">
            <a:extLst>
              <a:ext uri="{FF2B5EF4-FFF2-40B4-BE49-F238E27FC236}">
                <a16:creationId xmlns:a16="http://schemas.microsoft.com/office/drawing/2014/main" id="{2846FAF1-3BC9-49F6-BA0D-C142E0F32872}"/>
              </a:ext>
            </a:extLst>
          </p:cNvPr>
          <p:cNvPicPr>
            <a:picLocks noChangeAspect="1"/>
          </p:cNvPicPr>
          <p:nvPr/>
        </p:nvPicPr>
        <p:blipFill rotWithShape="1">
          <a:blip r:embed="rId2"/>
          <a:srcRect l="34375" t="18750" r="35625" b="10695"/>
          <a:stretch/>
        </p:blipFill>
        <p:spPr>
          <a:xfrm>
            <a:off x="5934074" y="476249"/>
            <a:ext cx="5600701" cy="6181726"/>
          </a:xfrm>
          <a:prstGeom prst="rect">
            <a:avLst/>
          </a:prstGeom>
        </p:spPr>
      </p:pic>
      <p:sp>
        <p:nvSpPr>
          <p:cNvPr id="7" name="TextBox 6">
            <a:extLst>
              <a:ext uri="{FF2B5EF4-FFF2-40B4-BE49-F238E27FC236}">
                <a16:creationId xmlns:a16="http://schemas.microsoft.com/office/drawing/2014/main" id="{F01F635E-0F6A-4BA2-AD35-4CFE9579EC67}"/>
              </a:ext>
            </a:extLst>
          </p:cNvPr>
          <p:cNvSpPr txBox="1"/>
          <p:nvPr/>
        </p:nvSpPr>
        <p:spPr>
          <a:xfrm>
            <a:off x="685800" y="1847850"/>
            <a:ext cx="39052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Και κάποια ιστορικά….</a:t>
            </a:r>
          </a:p>
        </p:txBody>
      </p:sp>
    </p:spTree>
    <p:extLst>
      <p:ext uri="{BB962C8B-B14F-4D97-AF65-F5344CB8AC3E}">
        <p14:creationId xmlns:p14="http://schemas.microsoft.com/office/powerpoint/2010/main" val="126698519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7425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225210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23CF888-5FF0-4EAD-BF34-6DF637B29B82}"/>
              </a:ext>
            </a:extLst>
          </p:cNvPr>
          <p:cNvPicPr>
            <a:picLocks noChangeAspect="1"/>
          </p:cNvPicPr>
          <p:nvPr/>
        </p:nvPicPr>
        <p:blipFill rotWithShape="1">
          <a:blip r:embed="rId2"/>
          <a:srcRect l="25078" t="35833" r="26094" b="20555"/>
          <a:stretch/>
        </p:blipFill>
        <p:spPr>
          <a:xfrm>
            <a:off x="485775" y="1276350"/>
            <a:ext cx="5953126" cy="2990850"/>
          </a:xfrm>
          <a:prstGeom prst="rect">
            <a:avLst/>
          </a:prstGeom>
        </p:spPr>
      </p:pic>
      <p:sp>
        <p:nvSpPr>
          <p:cNvPr id="2" name="TextBox 1">
            <a:extLst>
              <a:ext uri="{FF2B5EF4-FFF2-40B4-BE49-F238E27FC236}">
                <a16:creationId xmlns:a16="http://schemas.microsoft.com/office/drawing/2014/main" id="{CAA8E2C7-1B2C-44E7-AF42-4F9FD5F268B1}"/>
              </a:ext>
            </a:extLst>
          </p:cNvPr>
          <p:cNvSpPr txBox="1"/>
          <p:nvPr/>
        </p:nvSpPr>
        <p:spPr>
          <a:xfrm>
            <a:off x="7650480" y="1524000"/>
            <a:ext cx="2613660" cy="24468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Μάρκα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Τιμή</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Διαφήμιση</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Ωραία ετικέτα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Ελκυστική συσκευασία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ea typeface="+mn-ea"/>
              <a:cs typeface="+mn-cs"/>
            </a:endParaRPr>
          </a:p>
        </p:txBody>
      </p:sp>
      <p:sp>
        <p:nvSpPr>
          <p:cNvPr id="3" name="Θέση αριθμού διαφάνειας 2">
            <a:extLst>
              <a:ext uri="{FF2B5EF4-FFF2-40B4-BE49-F238E27FC236}">
                <a16:creationId xmlns:a16="http://schemas.microsoft.com/office/drawing/2014/main" id="{DAE932A2-3842-4DF7-A82C-F82C840B95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20904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B3C95F-C851-4CEA-96F1-7875B38B8F3A}"/>
              </a:ext>
            </a:extLst>
          </p:cNvPr>
          <p:cNvSpPr txBox="1"/>
          <p:nvPr/>
        </p:nvSpPr>
        <p:spPr>
          <a:xfrm>
            <a:off x="402453" y="733627"/>
            <a:ext cx="11422603" cy="419755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“Ποιότητα σημαίνει να ταιριάζει το προϊόν ή η υπηρεσία στο σκοπό ή τη χρήση για την οποία προορίζεται”, δηλαδή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καταλληλότητα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προς χρήση”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fitness</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for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use</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Joseph</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Juran</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δεκαετία του 1950.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“Ποιότητα σημαίνει συμμόρφωση προς τις απαιτήσεις” –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Philip</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Crosby</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1979.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“Ποιότητα σε ένα προϊόν ή μια υπηρεσία δεν είναι αυτό που βάζει ο προμηθευτής. Είναι αυτό που παίρνει ο πελάτης και για το οποίο είναι διατεθειμένος να πληρώσει. Αυτό που προσδίδει «ποιότητα» σε ένα προϊόν δεν είναι ούτε η δυσκολία κατασκευής του, ούτε το μεγάλο κόστος του, όπως πιστεύουν συνήθως οι κατασκευαστές. Αυτό είναι χαμηλή απόδοση. Οι πελάτες πληρώνουν μόνο γι’ αυτό που τους είναι χρήσιμο και τους προσφέρει αξία. Τίποτε άλλο δεν αποτελεί «ποιότητα»” –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Peter</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Drucker</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1985.</a:t>
            </a:r>
          </a:p>
        </p:txBody>
      </p:sp>
      <p:sp>
        <p:nvSpPr>
          <p:cNvPr id="2" name="Θέση αριθμού διαφάνειας 1">
            <a:extLst>
              <a:ext uri="{FF2B5EF4-FFF2-40B4-BE49-F238E27FC236}">
                <a16:creationId xmlns:a16="http://schemas.microsoft.com/office/drawing/2014/main" id="{42C061DC-1F9F-4584-9EEA-833E69AA7D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68102843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386D5C-2221-4684-93BB-B48CBBB8611B}"/>
              </a:ext>
            </a:extLst>
          </p:cNvPr>
          <p:cNvSpPr txBox="1"/>
          <p:nvPr/>
        </p:nvSpPr>
        <p:spPr>
          <a:xfrm>
            <a:off x="383958" y="899266"/>
            <a:ext cx="11441097" cy="212006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Με βάση τον </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Διεθνή Οργανισμό Τυποποίησης (International Organization for </a:t>
            </a:r>
            <a:r>
              <a:rPr kumimoji="0" lang="el-GR"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Standardization</a:t>
            </a: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-ISO) (ISO 9000, 2015):</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Ποιότητα είναι ο βαθμός στον οποίο μια σειρά εγγενών χαρακτηριστικών ενός προϊόντος ή μιας υπηρεσίας ικανοποιεί απαιτήσεις</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ανάγκες ή προσδοκίες οι οποίες δηλώνονται, υπονοούνται ή είναι υποχρεωτικές</a:t>
            </a:r>
          </a:p>
        </p:txBody>
      </p:sp>
      <p:sp>
        <p:nvSpPr>
          <p:cNvPr id="2" name="Θέση αριθμού διαφάνειας 1">
            <a:extLst>
              <a:ext uri="{FF2B5EF4-FFF2-40B4-BE49-F238E27FC236}">
                <a16:creationId xmlns:a16="http://schemas.microsoft.com/office/drawing/2014/main" id="{2A8FA1FE-24F5-49DA-A770-D8D471452F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66362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329691-6813-4082-BC03-FA096E2A88E4}"/>
              </a:ext>
            </a:extLst>
          </p:cNvPr>
          <p:cNvSpPr txBox="1"/>
          <p:nvPr/>
        </p:nvSpPr>
        <p:spPr>
          <a:xfrm>
            <a:off x="366203" y="897514"/>
            <a:ext cx="1113037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Ποιοτική κατάταξη προϊόντων και υπηρεσιών σε κατηγορίες</a:t>
            </a:r>
          </a:p>
        </p:txBody>
      </p:sp>
      <p:sp>
        <p:nvSpPr>
          <p:cNvPr id="7" name="TextBox 6">
            <a:extLst>
              <a:ext uri="{FF2B5EF4-FFF2-40B4-BE49-F238E27FC236}">
                <a16:creationId xmlns:a16="http://schemas.microsoft.com/office/drawing/2014/main" id="{97768FFB-769A-4E95-8144-5B06DA16B094}"/>
              </a:ext>
            </a:extLst>
          </p:cNvPr>
          <p:cNvSpPr txBox="1"/>
          <p:nvPr/>
        </p:nvSpPr>
        <p:spPr>
          <a:xfrm>
            <a:off x="3420122" y="1717891"/>
            <a:ext cx="6094520" cy="171110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«εξαιρετική ποιότητα» (π.χ. ποιοτική κατηγορία 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«καλή ποιότητα» (π.χ. ποιοτική κατηγορία Β΄)</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«μέτρια ποιότητα» (π.χ. ποιοτική κατηγορία Γ΄)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«κακή ποιότητα» (π.χ. ποιοτική κατηγορία Δ΄)</a:t>
            </a:r>
          </a:p>
        </p:txBody>
      </p:sp>
      <p:sp>
        <p:nvSpPr>
          <p:cNvPr id="2" name="Θέση αριθμού διαφάνειας 1">
            <a:extLst>
              <a:ext uri="{FF2B5EF4-FFF2-40B4-BE49-F238E27FC236}">
                <a16:creationId xmlns:a16="http://schemas.microsoft.com/office/drawing/2014/main" id="{AF58CEE8-3697-4881-A713-674646EED3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3747455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8D51E6F0-34A2-4D53-A48E-8467ACD9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5" name="TextBox 4">
            <a:extLst>
              <a:ext uri="{FF2B5EF4-FFF2-40B4-BE49-F238E27FC236}">
                <a16:creationId xmlns:a16="http://schemas.microsoft.com/office/drawing/2014/main" id="{630DAB87-51E2-400E-B044-B03728BDB26B}"/>
              </a:ext>
            </a:extLst>
          </p:cNvPr>
          <p:cNvSpPr txBox="1"/>
          <p:nvPr/>
        </p:nvSpPr>
        <p:spPr>
          <a:xfrm>
            <a:off x="517870" y="1176656"/>
            <a:ext cx="6238037" cy="4265355"/>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Μι</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άλλη εκδοχή…</a:t>
            </a: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Με</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τον</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όρο</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οιότητ</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τροφίμου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λοιπόν εννοούμε το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συνδυασμό των χαρακτηριστικών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εκείνων του τροφίμου τα οποία θεωρούνται σημαντικά για τον προσδιορισμό του βαθμού της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αποδοχής</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του από τον καταναλωτή.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Με</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άλλ</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 λόγια, ποιότητα τροφίμου είναι ο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βαθμός προσαρμογής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του τροφίμου στις απαιτήσεις του καταναλωτή.</a:t>
            </a:r>
          </a:p>
        </p:txBody>
      </p:sp>
      <p:pic>
        <p:nvPicPr>
          <p:cNvPr id="7" name="Εικόνα 6">
            <a:extLst>
              <a:ext uri="{FF2B5EF4-FFF2-40B4-BE49-F238E27FC236}">
                <a16:creationId xmlns:a16="http://schemas.microsoft.com/office/drawing/2014/main" id="{9C5B81B3-B4ED-4CB9-8B76-E594951AF69D}"/>
              </a:ext>
            </a:extLst>
          </p:cNvPr>
          <p:cNvPicPr>
            <a:picLocks noChangeAspect="1"/>
          </p:cNvPicPr>
          <p:nvPr/>
        </p:nvPicPr>
        <p:blipFill>
          <a:blip r:embed="rId2"/>
          <a:stretch>
            <a:fillRect/>
          </a:stretch>
        </p:blipFill>
        <p:spPr>
          <a:xfrm>
            <a:off x="7283616" y="657370"/>
            <a:ext cx="3778286" cy="2514278"/>
          </a:xfrm>
          <a:prstGeom prst="rect">
            <a:avLst/>
          </a:prstGeom>
        </p:spPr>
      </p:pic>
      <p:pic>
        <p:nvPicPr>
          <p:cNvPr id="6" name="Εικόνα 5">
            <a:extLst>
              <a:ext uri="{FF2B5EF4-FFF2-40B4-BE49-F238E27FC236}">
                <a16:creationId xmlns:a16="http://schemas.microsoft.com/office/drawing/2014/main" id="{4B7D7F58-7E59-4C46-8D3F-24B68A56BEC3}"/>
              </a:ext>
            </a:extLst>
          </p:cNvPr>
          <p:cNvPicPr>
            <a:picLocks noChangeAspect="1"/>
          </p:cNvPicPr>
          <p:nvPr/>
        </p:nvPicPr>
        <p:blipFill>
          <a:blip r:embed="rId3"/>
          <a:stretch>
            <a:fillRect/>
          </a:stretch>
        </p:blipFill>
        <p:spPr>
          <a:xfrm>
            <a:off x="7292338" y="3428996"/>
            <a:ext cx="3792025" cy="2514278"/>
          </a:xfrm>
          <a:prstGeom prst="rect">
            <a:avLst/>
          </a:prstGeom>
        </p:spPr>
      </p:pic>
      <p:sp>
        <p:nvSpPr>
          <p:cNvPr id="16" name="Rectangle 15">
            <a:extLst>
              <a:ext uri="{FF2B5EF4-FFF2-40B4-BE49-F238E27FC236}">
                <a16:creationId xmlns:a16="http://schemas.microsoft.com/office/drawing/2014/main" id="{59D44746-CAE2-4F27-9883-4ED34F055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Θέση αριθμού διαφάνειας 1">
            <a:extLst>
              <a:ext uri="{FF2B5EF4-FFF2-40B4-BE49-F238E27FC236}">
                <a16:creationId xmlns:a16="http://schemas.microsoft.com/office/drawing/2014/main" id="{20FB7D8E-93D5-4A85-848B-CEC639630E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66822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A73545-C43F-4E9A-9B4D-7409762620EA}"/>
              </a:ext>
            </a:extLst>
          </p:cNvPr>
          <p:cNvSpPr txBox="1"/>
          <p:nvPr/>
        </p:nvSpPr>
        <p:spPr>
          <a:xfrm>
            <a:off x="1402673" y="1119456"/>
            <a:ext cx="1041350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Η ποιότητα ενός </a:t>
            </a:r>
            <a:r>
              <a:rPr kumimoji="0" lang="el-GR" sz="1800" b="0" i="0" u="sng"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τροφίμου</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αποτελεί τη συνισταμένη ενός αριθμού ποιοτικών συντελεστών </a:t>
            </a:r>
          </a:p>
        </p:txBody>
      </p:sp>
      <p:pic>
        <p:nvPicPr>
          <p:cNvPr id="7" name="Εικόνα 6">
            <a:extLst>
              <a:ext uri="{FF2B5EF4-FFF2-40B4-BE49-F238E27FC236}">
                <a16:creationId xmlns:a16="http://schemas.microsoft.com/office/drawing/2014/main" id="{A0BF8A97-4100-4DE6-873B-FD5CF74715CE}"/>
              </a:ext>
            </a:extLst>
          </p:cNvPr>
          <p:cNvPicPr>
            <a:picLocks noChangeAspect="1"/>
          </p:cNvPicPr>
          <p:nvPr/>
        </p:nvPicPr>
        <p:blipFill rotWithShape="1">
          <a:blip r:embed="rId2"/>
          <a:srcRect l="26016" t="64722" r="26797" b="7222"/>
          <a:stretch/>
        </p:blipFill>
        <p:spPr>
          <a:xfrm>
            <a:off x="2913726" y="2313558"/>
            <a:ext cx="7391400" cy="2952750"/>
          </a:xfrm>
          <a:prstGeom prst="rect">
            <a:avLst/>
          </a:prstGeom>
        </p:spPr>
      </p:pic>
      <p:sp>
        <p:nvSpPr>
          <p:cNvPr id="2" name="Θέση αριθμού διαφάνειας 1">
            <a:extLst>
              <a:ext uri="{FF2B5EF4-FFF2-40B4-BE49-F238E27FC236}">
                <a16:creationId xmlns:a16="http://schemas.microsoft.com/office/drawing/2014/main" id="{AAE4B164-2B7E-4389-83C9-D79B5CBF33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73474349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84AEC45-418C-461E-AECE-0F8B8BA330B9}"/>
              </a:ext>
            </a:extLst>
          </p:cNvPr>
          <p:cNvPicPr>
            <a:picLocks noChangeAspect="1"/>
          </p:cNvPicPr>
          <p:nvPr/>
        </p:nvPicPr>
        <p:blipFill rotWithShape="1">
          <a:blip r:embed="rId2"/>
          <a:srcRect l="26719" t="16111" r="16016" b="19444"/>
          <a:stretch/>
        </p:blipFill>
        <p:spPr>
          <a:xfrm>
            <a:off x="3257550" y="1104900"/>
            <a:ext cx="6981825" cy="4419600"/>
          </a:xfrm>
          <a:prstGeom prst="rect">
            <a:avLst/>
          </a:prstGeom>
        </p:spPr>
      </p:pic>
      <p:sp>
        <p:nvSpPr>
          <p:cNvPr id="6" name="Θέση αριθμού διαφάνειας 5">
            <a:extLst>
              <a:ext uri="{FF2B5EF4-FFF2-40B4-BE49-F238E27FC236}">
                <a16:creationId xmlns:a16="http://schemas.microsoft.com/office/drawing/2014/main" id="{ED87DDA5-38BE-4E07-9702-5719936169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234328625"/>
      </p:ext>
    </p:extLst>
  </p:cSld>
  <p:clrMapOvr>
    <a:masterClrMapping/>
  </p:clrMapOvr>
  <p:transition spd="slow">
    <p:push dir="u"/>
  </p:transition>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2</TotalTime>
  <Words>910</Words>
  <Application>Microsoft Office PowerPoint</Application>
  <PresentationFormat>Ευρεία οθόνη</PresentationFormat>
  <Paragraphs>86</Paragraphs>
  <Slides>24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Bierstadt</vt:lpstr>
      <vt:lpstr>Times New Roman</vt:lpstr>
      <vt:lpstr>Wingdings</vt:lpstr>
      <vt:lpstr>GestaltVTI</vt:lpstr>
      <vt:lpstr>Ασφάλεια &amp; Ποιότητα Τροφίμων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Λυδία</dc:creator>
  <cp:lastModifiedBy>Λυδία</cp:lastModifiedBy>
  <cp:revision>3</cp:revision>
  <dcterms:created xsi:type="dcterms:W3CDTF">2021-12-10T16:30:18Z</dcterms:created>
  <dcterms:modified xsi:type="dcterms:W3CDTF">2021-12-10T16:33:03Z</dcterms:modified>
</cp:coreProperties>
</file>