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58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C7FC831D-1C64-4538-A9A7-4D64B5C98FD3}"/>
    <pc:docChg chg="custSel addSld modSld">
      <pc:chgData name="Nikos Xypolytas" userId="b1b3c862765e54f9" providerId="LiveId" clId="{C7FC831D-1C64-4538-A9A7-4D64B5C98FD3}" dt="2019-03-11T07:01:31.170" v="657" actId="27636"/>
      <pc:docMkLst>
        <pc:docMk/>
      </pc:docMkLst>
      <pc:sldChg chg="addSp modSp">
        <pc:chgData name="Nikos Xypolytas" userId="b1b3c862765e54f9" providerId="LiveId" clId="{C7FC831D-1C64-4538-A9A7-4D64B5C98FD3}" dt="2019-03-11T06:49:51.026" v="167" actId="20577"/>
        <pc:sldMkLst>
          <pc:docMk/>
          <pc:sldMk cId="2110723724" sldId="260"/>
        </pc:sldMkLst>
        <pc:spChg chg="mod">
          <ac:chgData name="Nikos Xypolytas" userId="b1b3c862765e54f9" providerId="LiveId" clId="{C7FC831D-1C64-4538-A9A7-4D64B5C98FD3}" dt="2019-03-11T06:49:51.026" v="167" actId="20577"/>
          <ac:spMkLst>
            <pc:docMk/>
            <pc:sldMk cId="2110723724" sldId="260"/>
            <ac:spMk id="3" creationId="{4A2AC356-7ED1-4F93-970A-F0A98413A2B6}"/>
          </ac:spMkLst>
        </pc:spChg>
        <pc:cxnChg chg="add mod">
          <ac:chgData name="Nikos Xypolytas" userId="b1b3c862765e54f9" providerId="LiveId" clId="{C7FC831D-1C64-4538-A9A7-4D64B5C98FD3}" dt="2019-03-11T06:49:25.381" v="156" actId="13822"/>
          <ac:cxnSpMkLst>
            <pc:docMk/>
            <pc:sldMk cId="2110723724" sldId="260"/>
            <ac:cxnSpMk id="5" creationId="{2D05ED9F-B0DF-4EF9-9C0C-BC79B37E565D}"/>
          </ac:cxnSpMkLst>
        </pc:cxnChg>
      </pc:sldChg>
      <pc:sldChg chg="modSp">
        <pc:chgData name="Nikos Xypolytas" userId="b1b3c862765e54f9" providerId="LiveId" clId="{C7FC831D-1C64-4538-A9A7-4D64B5C98FD3}" dt="2019-03-11T07:01:31.170" v="657" actId="27636"/>
        <pc:sldMkLst>
          <pc:docMk/>
          <pc:sldMk cId="3045692929" sldId="261"/>
        </pc:sldMkLst>
        <pc:spChg chg="mod">
          <ac:chgData name="Nikos Xypolytas" userId="b1b3c862765e54f9" providerId="LiveId" clId="{C7FC831D-1C64-4538-A9A7-4D64B5C98FD3}" dt="2019-03-11T07:01:31.170" v="657" actId="27636"/>
          <ac:spMkLst>
            <pc:docMk/>
            <pc:sldMk cId="3045692929" sldId="261"/>
            <ac:spMk id="3" creationId="{85DF9F6E-F6E7-4161-90A9-166B909C353A}"/>
          </ac:spMkLst>
        </pc:spChg>
      </pc:sldChg>
      <pc:sldChg chg="modSp">
        <pc:chgData name="Nikos Xypolytas" userId="b1b3c862765e54f9" providerId="LiveId" clId="{C7FC831D-1C64-4538-A9A7-4D64B5C98FD3}" dt="2019-03-11T06:53:45.541" v="383" actId="27636"/>
        <pc:sldMkLst>
          <pc:docMk/>
          <pc:sldMk cId="1125074304" sldId="262"/>
        </pc:sldMkLst>
        <pc:spChg chg="mod">
          <ac:chgData name="Nikos Xypolytas" userId="b1b3c862765e54f9" providerId="LiveId" clId="{C7FC831D-1C64-4538-A9A7-4D64B5C98FD3}" dt="2019-03-11T06:53:45.541" v="383" actId="27636"/>
          <ac:spMkLst>
            <pc:docMk/>
            <pc:sldMk cId="1125074304" sldId="262"/>
            <ac:spMk id="3" creationId="{15C1EFF5-4BC8-4495-8EB4-F42EDDA207A1}"/>
          </ac:spMkLst>
        </pc:spChg>
      </pc:sldChg>
      <pc:sldChg chg="modSp add">
        <pc:chgData name="Nikos Xypolytas" userId="b1b3c862765e54f9" providerId="LiveId" clId="{C7FC831D-1C64-4538-A9A7-4D64B5C98FD3}" dt="2019-03-11T07:01:02.717" v="655" actId="20577"/>
        <pc:sldMkLst>
          <pc:docMk/>
          <pc:sldMk cId="2633022142" sldId="263"/>
        </pc:sldMkLst>
        <pc:spChg chg="mod">
          <ac:chgData name="Nikos Xypolytas" userId="b1b3c862765e54f9" providerId="LiveId" clId="{C7FC831D-1C64-4538-A9A7-4D64B5C98FD3}" dt="2019-03-11T06:54:16.015" v="388" actId="122"/>
          <ac:spMkLst>
            <pc:docMk/>
            <pc:sldMk cId="2633022142" sldId="263"/>
            <ac:spMk id="2" creationId="{7F4D7322-026A-4875-9016-0E59B2A46B69}"/>
          </ac:spMkLst>
        </pc:spChg>
        <pc:spChg chg="mod">
          <ac:chgData name="Nikos Xypolytas" userId="b1b3c862765e54f9" providerId="LiveId" clId="{C7FC831D-1C64-4538-A9A7-4D64B5C98FD3}" dt="2019-03-11T07:01:02.717" v="655" actId="20577"/>
          <ac:spMkLst>
            <pc:docMk/>
            <pc:sldMk cId="2633022142" sldId="263"/>
            <ac:spMk id="3" creationId="{F0FFF3F4-3581-465C-AB39-8C52DB70833A}"/>
          </ac:spMkLst>
        </pc:spChg>
      </pc:sldChg>
    </pc:docChg>
  </pc:docChgLst>
  <pc:docChgLst>
    <pc:chgData name="Nikos Xypolytas" userId="b1b3c862765e54f9" providerId="LiveId" clId="{2C6BEFCC-F2F1-4280-B1F4-C1B109D3BD66}"/>
    <pc:docChg chg="custSel modSld">
      <pc:chgData name="Nikos Xypolytas" userId="b1b3c862765e54f9" providerId="LiveId" clId="{2C6BEFCC-F2F1-4280-B1F4-C1B109D3BD66}" dt="2019-03-03T16:49:58.078" v="498" actId="113"/>
      <pc:docMkLst>
        <pc:docMk/>
      </pc:docMkLst>
      <pc:sldChg chg="modSp">
        <pc:chgData name="Nikos Xypolytas" userId="b1b3c862765e54f9" providerId="LiveId" clId="{2C6BEFCC-F2F1-4280-B1F4-C1B109D3BD66}" dt="2019-03-03T16:49:58.078" v="498" actId="113"/>
        <pc:sldMkLst>
          <pc:docMk/>
          <pc:sldMk cId="2441076014" sldId="256"/>
        </pc:sldMkLst>
        <pc:spChg chg="mod">
          <ac:chgData name="Nikos Xypolytas" userId="b1b3c862765e54f9" providerId="LiveId" clId="{2C6BEFCC-F2F1-4280-B1F4-C1B109D3BD66}" dt="2019-03-03T16:49:58.078" v="498" actId="113"/>
          <ac:spMkLst>
            <pc:docMk/>
            <pc:sldMk cId="2441076014" sldId="256"/>
            <ac:spMk id="2" creationId="{B57683FA-5750-4657-BC68-4CE959E054BA}"/>
          </ac:spMkLst>
        </pc:spChg>
      </pc:sldChg>
      <pc:sldChg chg="modSp">
        <pc:chgData name="Nikos Xypolytas" userId="b1b3c862765e54f9" providerId="LiveId" clId="{2C6BEFCC-F2F1-4280-B1F4-C1B109D3BD66}" dt="2019-03-02T09:26:31.023" v="497" actId="20577"/>
        <pc:sldMkLst>
          <pc:docMk/>
          <pc:sldMk cId="1125074304" sldId="262"/>
        </pc:sldMkLst>
        <pc:spChg chg="mod">
          <ac:chgData name="Nikos Xypolytas" userId="b1b3c862765e54f9" providerId="LiveId" clId="{2C6BEFCC-F2F1-4280-B1F4-C1B109D3BD66}" dt="2019-03-02T09:26:31.023" v="497" actId="20577"/>
          <ac:spMkLst>
            <pc:docMk/>
            <pc:sldMk cId="1125074304" sldId="262"/>
            <ac:spMk id="3" creationId="{15C1EFF5-4BC8-4495-8EB4-F42EDDA207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064CCE-A85F-455A-8B89-181F57546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444C4B9-7FE8-4867-8102-AECE31C75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BDF46F-B514-48E0-8154-82661D85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B2FFA4-63D8-4D08-86E7-F4A14784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53960F-D77C-4DD5-BE85-BB5306D3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3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236380-EF6B-4B8A-BBD2-13AB30E9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1975676-576B-4D77-9AF6-0B328875E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331F8D-2C95-4528-93DF-246936DD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1548E2-CA04-4200-AA8B-9770B3D4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679A36-5D00-43B1-B320-5A04EEF3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611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8D0CBBA-7BE6-4E06-B037-EF14D17D1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19DC5EF-471E-4082-9F5B-C762FC6B8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EEA7C3-5913-47D4-9FCF-5EA51954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C47FE1-E267-4825-BCE7-6DF41014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B9768A4-D475-4469-9A2B-F27B855F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12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5368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2683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4251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0367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679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1595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1342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26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5FE262-95B7-4EF4-9202-18E93262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F8BF3D-4FE8-4FA3-BF90-29C0E623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9212E66-F680-440F-A7D9-30391030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3804BAC-F57D-40AF-8F3D-3D27621E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050C6A-C616-4EF1-83AC-B57FB894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175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8488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546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88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F08482-FD85-40D9-8AEE-E355068E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63F29E-C932-4660-AC2D-5FFD5876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608A6C-7754-4736-93CB-D62FDE86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EC701A-CA39-402A-AAFE-F4AFC708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BB5699-20B3-4A16-A67D-1E4015FA8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25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2769E3-C9C4-4113-889E-601FA4119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E3FEDE-4BF4-40D0-8B4C-B6CA6B01B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835408C-79C4-400A-80A6-CE80052A6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E6FD6DE-7E67-4CD4-B7E9-5E0BA770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25BB1F-D2BB-40E5-B443-0C3E569F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EBE59F4-2052-4A30-8F6F-3BAA5CB9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A97DB2-B542-4529-97AE-B2315C2A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FAD28E8-8190-4E6A-92EF-4673DC7DA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16EA0B2-8D93-4C2F-BC8E-A1FF5C661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7899EE5-672E-440B-9782-FD15DBC64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282CBA9-9FB1-44E1-ABF5-388A93C7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2FD7703-A90D-4835-BC8E-B15816B3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7FDA878-4D39-4AD6-AF6B-44ABFAE0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EC7CD40-E714-4BC5-B357-9EDEB2A9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204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9B551F-436B-4601-A049-B14EF104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431D09E-85C8-4C15-89D8-0B5E69DA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B611FFA-3D15-4871-ADA3-23806DF3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4B81883-799B-49C7-A124-89EA2968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15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C138733-C128-4D39-B2B5-C29B021F8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6D04C0C-E1BE-4F91-BB9A-F01CC4BE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2983DE2-F15A-4E53-A259-00AB161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43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176F57-1AE6-4497-9AC8-F52DFAC79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FB0CAB-1E6E-4027-9F26-C20DFC8B1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9311B26-B97B-4EB2-9D66-7CB31969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2504CF-203D-4FAF-80F4-07303E76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382B6B-52A0-4857-AF74-82744853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6B23713-A5BB-4BE7-AD39-A357C735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30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EE17D7-A8C8-42AF-ABDF-7C94709F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A97FEA4-7731-408F-BE05-2973C8279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C0F6D53-5430-4677-BEAB-20642327A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0E894AC-79CC-4F8B-BD70-FB9976CF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6647514-C31B-4292-BF42-580EE11D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D9F7435-6F0F-4886-9749-3F2997C0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958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2371665-11EB-46E3-865C-F0FE0387D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0463B2C-26AE-4380-9945-71AAF7CAC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E37E5A1-EF78-49EB-97DE-66E1CA6D7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E532-5CE5-44DC-BACC-1A1EAE6732FD}" type="datetimeFigureOut">
              <a:rPr lang="el-GR" smtClean="0"/>
              <a:t>8/4/2024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DCFCD4-D281-403E-BA79-CC83EAC89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5B0025-1D6B-42ED-BF14-AAE7A3D5B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0FE6-6E6D-454D-A7A3-3D2526A16F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774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101E-A04F-49E5-92B0-C3547DE6DB20}" type="datetimeFigureOut">
              <a:rPr lang="el-GR" smtClean="0"/>
              <a:pPr/>
              <a:t>8/4/2024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C28FC-7E21-44EE-8036-3912C27311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70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7683FA-5750-4657-BC68-4CE959E054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Ολιστική Προσέγγιση του Αποκλεισμού των Μεταναστών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59E62CE-89C8-4739-847F-3600F33615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107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476352-CE75-48BB-9BD0-84F8D810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Βασικές αρχές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3EF350-4CB1-4555-B9CE-ABFF2DBC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περιθωριοποίηση των μεταναστών ως μακρά διαδικασία που ξεκινάει από τη χώρα προέλευσης</a:t>
            </a:r>
          </a:p>
          <a:p>
            <a:r>
              <a:rPr lang="el-GR" dirty="0"/>
              <a:t>Η ιστορικότητα των κοινωνικών φαινομένων</a:t>
            </a:r>
          </a:p>
          <a:p>
            <a:r>
              <a:rPr lang="el-GR" dirty="0"/>
              <a:t>Η εργασία ως βασικός παράγοντας περιθωριοποίησης</a:t>
            </a:r>
          </a:p>
          <a:p>
            <a:r>
              <a:rPr lang="el-GR" dirty="0"/>
              <a:t>Οι αξίες και οι αντιλήψεις ως βασικός άξονας κατανόησης της μετανάστευσης</a:t>
            </a:r>
          </a:p>
          <a:p>
            <a:r>
              <a:rPr lang="el-GR" dirty="0"/>
              <a:t>Έμφαση δίνεται στη σύνδεση ανάμεσα στις κοινωνικές δομές (εργασία, οικονομία, οικογένεια) και στις αντιλήψεις που διαμορφώνονται στα άτομα μέσα από την επαφή τους με αυτές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30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αποκλεισμός των μεταναστών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>
          <a:xfrm>
            <a:off x="839787" y="1690688"/>
            <a:ext cx="5157787" cy="407194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Προσεγγίσεις Συναίνεσης 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839788" y="2273301"/>
            <a:ext cx="5157787" cy="3683000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Λειτουργισμός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ανεργία οδηγεί στον αποκλεισμό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εργασία των μεταναστών οδηγεί στην κοινωνική ένταξη και συμβάλει στην κοινωνική συνοχή</a:t>
            </a:r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>
          <a:xfrm>
            <a:off x="6172200" y="1599406"/>
            <a:ext cx="5183188" cy="498475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Προσεγγίσεις Σύγκρουσης 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>
          <a:xfrm>
            <a:off x="6172200" y="2273301"/>
            <a:ext cx="5183188" cy="3916362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Μαρξισμός</a:t>
            </a:r>
          </a:p>
          <a:p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Βεμπεριανές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προσεγγίσεις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ανεργία συμβάλει στον αποκλεισμό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εργασία ως ο πλέον βασικός άξονας που οδηγεί στην περιθωριοποίηση των μεταναστών</a:t>
            </a:r>
          </a:p>
          <a:p>
            <a:endParaRPr lang="el-GR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0" y="325265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0" y="4219303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86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A2CDFC-BC75-4D96-8F52-215BFE77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Η Ολιστική Προσέγγιση του Αποκλεισμού των Μεταναστών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BA3D86-4C66-47FD-8930-F3FC39735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Μια μακρά πορεία που αφορά </a:t>
            </a:r>
            <a:r>
              <a:rPr lang="el-GR" u="sng" dirty="0"/>
              <a:t>τρία</a:t>
            </a:r>
            <a:r>
              <a:rPr lang="el-GR" dirty="0"/>
              <a:t> σημαντικά στάδια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1. Προετοιμασία (χώρα προέλευσης)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2. Τοποθέτηση (χώρα υποδοχής)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r>
              <a:rPr lang="el-GR" b="1" dirty="0"/>
              <a:t>3. Εσωτερίκευση (χώρα υποδοχής)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38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D3F478-D2D2-44AC-B2BD-6031E1EC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Προετοιμασία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BA49B1-CC9C-4C79-960E-12845419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ανάλυση των εξελίξεων στη χώρα προέλευσης</a:t>
            </a:r>
          </a:p>
          <a:p>
            <a:r>
              <a:rPr lang="el-GR" dirty="0"/>
              <a:t>Επικράτηση στη βιβλιογραφία μοντέλων έλξης και απώθησης μεταναστών (</a:t>
            </a:r>
            <a:r>
              <a:rPr lang="en-US" dirty="0"/>
              <a:t>push / pull models)</a:t>
            </a:r>
            <a:endParaRPr lang="el-GR" dirty="0"/>
          </a:p>
          <a:p>
            <a:r>
              <a:rPr lang="el-GR" dirty="0"/>
              <a:t>Μοντέλα που δίνουν έμφαση στην οικονομική διάσταση της μετανάστευσης </a:t>
            </a:r>
            <a:r>
              <a:rPr lang="en-US" dirty="0"/>
              <a:t>(</a:t>
            </a:r>
            <a:r>
              <a:rPr lang="el-GR" dirty="0"/>
              <a:t>νεοκλασικές και μαρξιστικές προσεγγίσεις)</a:t>
            </a:r>
          </a:p>
          <a:p>
            <a:r>
              <a:rPr lang="el-GR" dirty="0"/>
              <a:t>Από το ξέσπασμα μιας κρίσης μέχρι την μετακίνηση από τη χώρα μεσολαβεί ένα μεγάλο χρονικά και σημαντικό επιστημονικά διάστημα</a:t>
            </a:r>
          </a:p>
          <a:p>
            <a:r>
              <a:rPr lang="el-GR" dirty="0"/>
              <a:t>Παράβλεψη των επιπτώσεων των οικονομικών και κοινωνικών κρίσεων των χωρών προέλευσης στους μελλοντικούς μετανάστες</a:t>
            </a:r>
          </a:p>
        </p:txBody>
      </p:sp>
    </p:spTree>
    <p:extLst>
      <p:ext uri="{BB962C8B-B14F-4D97-AF65-F5344CB8AC3E}">
        <p14:creationId xmlns:p14="http://schemas.microsoft.com/office/powerpoint/2010/main" val="264909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CE01AF-127E-4E4C-8211-4ECBD397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Προετοιμασία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2AC356-7ED1-4F93-970A-F0A98413A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Κατάρρευση της οικονομίας και δυσκολία άσκησης του επαγγέλματος</a:t>
            </a:r>
          </a:p>
          <a:p>
            <a:r>
              <a:rPr lang="el-GR" dirty="0"/>
              <a:t>Αναζήτηση εναλλακτικών πηγών εισοδήματος</a:t>
            </a:r>
          </a:p>
          <a:p>
            <a:r>
              <a:rPr lang="el-GR" dirty="0"/>
              <a:t>Επαφή με χαμηλού κύρους επαγγέλματα </a:t>
            </a:r>
          </a:p>
          <a:p>
            <a:r>
              <a:rPr lang="el-GR" dirty="0"/>
              <a:t>Αποειδίκευση / </a:t>
            </a:r>
            <a:r>
              <a:rPr lang="en-US" dirty="0"/>
              <a:t>deskilling</a:t>
            </a:r>
            <a:endParaRPr lang="el-GR" dirty="0"/>
          </a:p>
          <a:p>
            <a:r>
              <a:rPr lang="el-GR" dirty="0"/>
              <a:t>Διάρρηξη επαγγελματικής ταυτότητας </a:t>
            </a:r>
          </a:p>
          <a:p>
            <a:r>
              <a:rPr lang="el-GR" dirty="0"/>
              <a:t>Επίπτωση στους εργασιακούς προσανατολισμούς</a:t>
            </a:r>
          </a:p>
          <a:p>
            <a:pPr marL="0" indent="0">
              <a:buNone/>
            </a:pPr>
            <a:r>
              <a:rPr lang="el-GR" dirty="0"/>
              <a:t>Αυτοπραγμάτωση                                                                 </a:t>
            </a:r>
            <a:r>
              <a:rPr lang="el-GR" dirty="0" err="1"/>
              <a:t>Εργαλειοποίηση</a:t>
            </a:r>
            <a:endParaRPr lang="el-GR" dirty="0"/>
          </a:p>
          <a:p>
            <a:r>
              <a:rPr lang="el-GR" dirty="0"/>
              <a:t>Έμφαση στη διάσταση της επιβίωσης</a:t>
            </a:r>
          </a:p>
          <a:p>
            <a:r>
              <a:rPr lang="el-GR" dirty="0"/>
              <a:t>Διάρρηξη οικογενειακών και κοινοτικών σχέσεων</a:t>
            </a:r>
          </a:p>
          <a:p>
            <a:r>
              <a:rPr lang="el-GR" dirty="0"/>
              <a:t>Πολιτισμική εξοικείωση με τη χαμηλού κύρους εργασία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2D05ED9F-B0DF-4EF9-9C0C-BC79B37E565D}"/>
              </a:ext>
            </a:extLst>
          </p:cNvPr>
          <p:cNvCxnSpPr/>
          <p:nvPr/>
        </p:nvCxnSpPr>
        <p:spPr>
          <a:xfrm>
            <a:off x="3506598" y="4446165"/>
            <a:ext cx="451327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72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A4EB5D-3492-4BAD-AB80-40A0D6D2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Τοποθέτηση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DF9F6E-F6E7-4161-90A9-166B909C3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82" y="1501630"/>
            <a:ext cx="11467750" cy="513406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ανάλυση της τοποθέτησης των μεταναστών σε συγκεκριμένα επαγγέλματα στις χώρες υποδοχής</a:t>
            </a:r>
          </a:p>
          <a:p>
            <a:r>
              <a:rPr lang="el-GR" dirty="0"/>
              <a:t>Αγορά εργασίας </a:t>
            </a:r>
            <a:r>
              <a:rPr lang="en-US" dirty="0"/>
              <a:t>vs </a:t>
            </a:r>
            <a:r>
              <a:rPr lang="el-GR" u="sng" dirty="0"/>
              <a:t>Αγορές</a:t>
            </a:r>
            <a:r>
              <a:rPr lang="el-GR" dirty="0"/>
              <a:t> εργασίας</a:t>
            </a:r>
          </a:p>
          <a:p>
            <a:pPr marL="0" indent="0">
              <a:buNone/>
            </a:pPr>
            <a:r>
              <a:rPr lang="el-GR" dirty="0"/>
              <a:t>«</a:t>
            </a:r>
            <a:r>
              <a:rPr lang="el-GR" i="1" dirty="0"/>
              <a:t>Ένας άνθρωπος δεν αναζητά εργασία σε όλες τις πιθανές επιχειρήσεις και όταν ένας εργοδότης επιθυμεί να προσλάβει εργαζομένους δεν εξετάζει όλο το σύνολο των εργαζομένων</a:t>
            </a:r>
            <a:r>
              <a:rPr lang="el-GR" dirty="0"/>
              <a:t>» (</a:t>
            </a:r>
            <a:r>
              <a:rPr lang="en-US" dirty="0"/>
              <a:t>Tilly 1998)</a:t>
            </a:r>
          </a:p>
          <a:p>
            <a:r>
              <a:rPr lang="el-GR" dirty="0"/>
              <a:t>Οι αγορές εργασίας είναι δομημένες με άξονα όχι τις ειδικεύσεις αλλά το φύλο, τη φυλή και το έθνος.</a:t>
            </a:r>
          </a:p>
          <a:p>
            <a:r>
              <a:rPr lang="el-GR" dirty="0"/>
              <a:t>Τοποθέτηση των μεταναστών σε χαμηλού κύρους επαγγέλματα</a:t>
            </a:r>
          </a:p>
          <a:p>
            <a:r>
              <a:rPr lang="el-GR" dirty="0"/>
              <a:t>Τα μεταναστευτικά δίκτυα ενισχύουν την κατάτμηση των αγορών εργασίας</a:t>
            </a:r>
          </a:p>
          <a:p>
            <a:r>
              <a:rPr lang="el-GR" dirty="0"/>
              <a:t>Πρακτικά και πολιτισμικά εμπόδια στην άσκηση προηγούμενων επαγγελμάτων / ειδικεύσεων</a:t>
            </a:r>
          </a:p>
        </p:txBody>
      </p:sp>
    </p:spTree>
    <p:extLst>
      <p:ext uri="{BB962C8B-B14F-4D97-AF65-F5344CB8AC3E}">
        <p14:creationId xmlns:p14="http://schemas.microsoft.com/office/powerpoint/2010/main" val="304569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4D7322-026A-4875-9016-0E59B2A4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Εσωτερίκευση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FFF3F4-3581-465C-AB39-8C52DB708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Διαδικασία Παραγωγής της Εργασίας</a:t>
            </a:r>
          </a:p>
          <a:p>
            <a:pPr marL="0" indent="0">
              <a:buNone/>
            </a:pPr>
            <a:r>
              <a:rPr lang="en-US" dirty="0"/>
              <a:t>Harry Braverman (1974) </a:t>
            </a:r>
            <a:r>
              <a:rPr lang="el-GR" i="1" dirty="0"/>
              <a:t>Εργασία και Μονοπωλιακός Καπιταλισμός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 ποιο τρόπο (αντικειμενικά και υποκειμενικά) γίνεται μια εργασία;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Ποιες είναι οι επιπτώσεις για τους εργοδότες και τους εργαζόμενους σε επίπεδο υγείας, ασφάλισης, εκπροσώπησης;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Πώς και μέσα από ποιους μηχανισμούς διαμορφώνονται η εργασιακή και κοινωνική ταυτότητα; </a:t>
            </a:r>
          </a:p>
        </p:txBody>
      </p:sp>
    </p:spTree>
    <p:extLst>
      <p:ext uri="{BB962C8B-B14F-4D97-AF65-F5344CB8AC3E}">
        <p14:creationId xmlns:p14="http://schemas.microsoft.com/office/powerpoint/2010/main" val="263302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ED9076-0285-4147-BCD6-6581CC08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Εσωτερίκευση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C1EFF5-4BC8-4495-8EB4-F42EDDA20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Υποκειμενική διάσταση της εργασίας</a:t>
            </a:r>
          </a:p>
          <a:p>
            <a:r>
              <a:rPr lang="el-GR" dirty="0"/>
              <a:t>Ο τρόπος με τον εσωτερικεύονται οι κανόνες και τα χαρακτηριστικά των επαγγελμάτων</a:t>
            </a:r>
          </a:p>
          <a:p>
            <a:r>
              <a:rPr lang="el-GR" dirty="0"/>
              <a:t>Τα επαγγέλματα χαμηλού κύρους χαρακτηρίζονται από </a:t>
            </a:r>
            <a:r>
              <a:rPr lang="el-GR" dirty="0" err="1"/>
              <a:t>υποτακτικότητα</a:t>
            </a:r>
            <a:r>
              <a:rPr lang="el-GR" dirty="0"/>
              <a:t> (</a:t>
            </a:r>
            <a:r>
              <a:rPr lang="en-US" dirty="0"/>
              <a:t>deference) </a:t>
            </a:r>
            <a:r>
              <a:rPr lang="el-GR" dirty="0"/>
              <a:t>και υποτέλεια στην εργοδοτική αρχή</a:t>
            </a:r>
          </a:p>
          <a:p>
            <a:r>
              <a:rPr lang="el-GR" dirty="0"/>
              <a:t>Πρόκειται για αδιέξοδα επαγγέλματα που δεν εμφανίζουν κινητικότητα εκτός επαγγέλματος</a:t>
            </a:r>
          </a:p>
          <a:p>
            <a:r>
              <a:rPr lang="el-GR" dirty="0"/>
              <a:t>Εγκλωβισμός των μεταναστών στα επαγγέλματα αυτά και αποκρυστάλλωση του αποκλεισμού σε αξίες και τρόπους ζωής (</a:t>
            </a:r>
            <a:r>
              <a:rPr lang="en-US" dirty="0"/>
              <a:t>Myrdal 1944)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50743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487</Words>
  <Application>Microsoft Office PowerPoint</Application>
  <PresentationFormat>Ευρεία οθόνη</PresentationFormat>
  <Paragraphs>63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Θέμα του Office</vt:lpstr>
      <vt:lpstr>1_Θέμα του Office</vt:lpstr>
      <vt:lpstr>Η Ολιστική Προσέγγιση του Αποκλεισμού των Μεταναστών</vt:lpstr>
      <vt:lpstr>Βασικές αρχές</vt:lpstr>
      <vt:lpstr>Ο αποκλεισμός των μεταναστών</vt:lpstr>
      <vt:lpstr>Η Ολιστική Προσέγγιση του Αποκλεισμού των Μεταναστών</vt:lpstr>
      <vt:lpstr>Προετοιμασία</vt:lpstr>
      <vt:lpstr>Προετοιμασία</vt:lpstr>
      <vt:lpstr>Τοποθέτηση </vt:lpstr>
      <vt:lpstr>Εσωτερίκευση</vt:lpstr>
      <vt:lpstr>Εσωτερίκευση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Ολιστική Προσέγγιση του Αποκλεισμού των Μεταναστών</dc:title>
  <dc:creator>Nikos Xypolytas</dc:creator>
  <cp:lastModifiedBy>Xypolytas Nikolaos</cp:lastModifiedBy>
  <cp:revision>10</cp:revision>
  <dcterms:created xsi:type="dcterms:W3CDTF">2019-03-02T07:20:46Z</dcterms:created>
  <dcterms:modified xsi:type="dcterms:W3CDTF">2024-04-08T08:57:07Z</dcterms:modified>
</cp:coreProperties>
</file>