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1" r:id="rId1"/>
    <p:sldMasterId id="2147483665" r:id="rId2"/>
    <p:sldMasterId id="2147483767" r:id="rId3"/>
  </p:sldMasterIdLst>
  <p:notesMasterIdLst>
    <p:notesMasterId r:id="rId59"/>
  </p:notesMasterIdLst>
  <p:sldIdLst>
    <p:sldId id="322" r:id="rId4"/>
    <p:sldId id="323" r:id="rId5"/>
    <p:sldId id="324" r:id="rId6"/>
    <p:sldId id="257" r:id="rId7"/>
    <p:sldId id="258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5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6" r:id="rId41"/>
    <p:sldId id="297" r:id="rId42"/>
    <p:sldId id="298" r:id="rId43"/>
    <p:sldId id="315" r:id="rId44"/>
    <p:sldId id="317" r:id="rId45"/>
    <p:sldId id="300" r:id="rId46"/>
    <p:sldId id="301" r:id="rId47"/>
    <p:sldId id="302" r:id="rId48"/>
    <p:sldId id="304" r:id="rId49"/>
    <p:sldId id="320" r:id="rId50"/>
    <p:sldId id="318" r:id="rId51"/>
    <p:sldId id="307" r:id="rId52"/>
    <p:sldId id="305" r:id="rId53"/>
    <p:sldId id="309" r:id="rId54"/>
    <p:sldId id="310" r:id="rId55"/>
    <p:sldId id="311" r:id="rId56"/>
    <p:sldId id="312" r:id="rId57"/>
    <p:sldId id="313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00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6" autoAdjust="0"/>
    <p:restoredTop sz="94676" autoAdjust="0"/>
  </p:normalViewPr>
  <p:slideViewPr>
    <p:cSldViewPr>
      <p:cViewPr>
        <p:scale>
          <a:sx n="60" d="100"/>
          <a:sy n="60" d="100"/>
        </p:scale>
        <p:origin x="-3084" y="-1182"/>
      </p:cViewPr>
      <p:guideLst>
        <p:guide orient="horz" pos="2016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12"/>
    </p:cViewPr>
  </p:sorterViewPr>
  <p:notesViewPr>
    <p:cSldViewPr>
      <p:cViewPr varScale="1">
        <p:scale>
          <a:sx n="35" d="100"/>
          <a:sy n="35" d="100"/>
        </p:scale>
        <p:origin x="-152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BB86892-706E-497B-B1F1-FD831FC8F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39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D7E8AB-54B7-4B4B-8A68-3F4EDD44A7C8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1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2E26EAA-23B9-4D40-A7F0-C94D52A49BA6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44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E21D40-69A3-4BE8-A097-6F80CE983272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42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D57141-46B7-46F5-AE79-ACD9782745F8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BC8DA0-B438-4CD0-B47A-4694325B898C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08B38-9B57-4299-A872-40A10B73F8D1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5C0A92-1E0E-445B-BFAE-EFB1B6F62634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l-GR" sz="2400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74ACA-9EB7-4241-96C6-4EEE342B9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6C722-BD58-4484-AF75-D13C431B9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D92B1-8890-43CF-8F7D-B8AD34A44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17088" dir="4648272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03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 Unicode MS" pitchFamily="34" charset="-128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0364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3964F66-1D58-4FE8-B026-E39D95F29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8F6BB-C71E-44C4-A56A-664D58E45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ADC89-463A-4781-8F54-E8AE82A31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705C1-3078-49CF-8144-060CBC1D5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DAE05-2830-49A9-A846-F1A4DBC4E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0AACF-274C-4769-84D6-D097015BF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5BFA3-DC92-4472-A478-6536800EF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608CB-4223-457F-9FB2-B9F9869F1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D67F6-2C08-43DF-B19E-54593629C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9B577-9990-4087-B4AD-A56C6CE37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584CC-50A5-4B98-838F-4CF779790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3D9E8-2990-49E6-97ED-89C12F12C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524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27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307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02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450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280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474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30A8B-9E5C-48C2-836E-F5863B459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75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20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2487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24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3C7CB-B524-46BB-921D-0599E21A7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B8D94-0A17-44D9-9085-C796DE83A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75010-0C4F-4381-8094-51542303B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014FD-1810-491B-985C-56B2E9B1E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349C3-8705-4520-B2DA-0440911EA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5B9E0-03C0-494C-958F-7580A659B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l-GR" sz="2400"/>
          </a:p>
        </p:txBody>
      </p:sp>
      <p:sp>
        <p:nvSpPr>
          <p:cNvPr id="9318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0145263-15E2-43CF-B625-E7205786D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Unicode MS" pitchFamily="34" charset="-128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99331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17088" dir="4648272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32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33" name="Freeform 5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34" name="Freeform 6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35" name="Freeform 7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933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58BA6C1A-AAD9-4106-81C9-DC5BA469F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 Unicode MS" pitchFamily="34" charset="-128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 Unicode MS" pitchFamily="34" charset="-128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 Unicode MS" pitchFamily="34" charset="-128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 Unicode MS" pitchFamily="34" charset="-128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 Unicode MS" pitchFamily="34" charset="-128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 Unicode MS" pitchFamily="34" charset="-128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 Unicode MS" pitchFamily="34" charset="-128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ea typeface="ヒラギノ角ゴ Pro W3" pitchFamily="80" charset="-128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15/9/2015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ea typeface="ヒラギノ角ゴ Pro W3" pitchFamily="80" charset="-128"/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  <a:ea typeface="ヒラギノ角ゴ Pro W3" pitchFamily="80" charset="-128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ea typeface="ヒラギノ角ゴ Pro W3" pitchFamily="80" charset="-128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ea typeface="ヒラギノ角ゴ Pro W3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356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>
          <a:xfrm>
            <a:off x="755650" y="1916113"/>
            <a:ext cx="7559675" cy="1152525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latin typeface="Arial" charset="0"/>
              </a:rPr>
              <a:t>Μικροοικονομική Α</a:t>
            </a:r>
            <a:endParaRPr lang="el-GR" sz="3200" b="1" dirty="0">
              <a:latin typeface="Arial" charset="0"/>
            </a:endParaRP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141663"/>
            <a:ext cx="7848600" cy="1871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800" b="1" dirty="0">
                <a:solidFill>
                  <a:schemeClr val="tx1"/>
                </a:solidFill>
              </a:rPr>
              <a:t>Ενότητα </a:t>
            </a:r>
            <a:r>
              <a:rPr lang="en-US" sz="2800" b="1" dirty="0" smtClean="0">
                <a:solidFill>
                  <a:schemeClr val="tx1"/>
                </a:solidFill>
              </a:rPr>
              <a:t>5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n-US" sz="2800" dirty="0">
                <a:solidFill>
                  <a:schemeClr val="tx1"/>
                </a:solidFill>
                <a:latin typeface="Arial" charset="0"/>
              </a:rPr>
              <a:t>H </a:t>
            </a:r>
            <a:r>
              <a:rPr lang="el-GR" sz="2800" dirty="0">
                <a:solidFill>
                  <a:schemeClr val="tx1"/>
                </a:solidFill>
                <a:latin typeface="Arial" charset="0"/>
              </a:rPr>
              <a:t>θεωρία της ζήτησης</a:t>
            </a:r>
          </a:p>
          <a:p>
            <a:pPr>
              <a:lnSpc>
                <a:spcPct val="80000"/>
              </a:lnSpc>
            </a:pPr>
            <a:endParaRPr lang="el-GR" sz="280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l-GR" sz="2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33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661025"/>
            <a:ext cx="24447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589588"/>
            <a:ext cx="431006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cms43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33375"/>
            <a:ext cx="29797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484438" y="4652963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b="1" i="1" dirty="0">
                <a:solidFill>
                  <a:prstClr val="black"/>
                </a:solidFill>
                <a:latin typeface="Calibri"/>
              </a:rPr>
              <a:t>Απόστολος Γκότσιας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b="1" i="1">
                <a:solidFill>
                  <a:prstClr val="black"/>
                </a:solidFill>
                <a:latin typeface="Calibri"/>
              </a:rPr>
              <a:t>Τμήμα Διοίκησης Επιχειρήσεων</a:t>
            </a:r>
            <a:endParaRPr lang="el-GR" b="1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627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086CE3-DB3E-48E0-89AB-2BD4BCA3E1F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066800" y="1881188"/>
            <a:ext cx="7608888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/>
          </a:p>
          <a:p>
            <a:r>
              <a:rPr lang="el-GR" sz="2400"/>
              <a:t>Ο καταναλωτής μεγιστοποιεί τη χρησιμότητα του σε κάθε σημείο επάνω στη καμπύλης ζήτησης.</a:t>
            </a:r>
            <a:endParaRPr lang="en-US" sz="2400"/>
          </a:p>
          <a:p>
            <a:endParaRPr lang="en-US" sz="2400"/>
          </a:p>
          <a:p>
            <a:r>
              <a:rPr lang="el-GR" sz="2400"/>
              <a:t>Ο οριακός λόγος υποκατάστασης μειώνεται καθώς η τιμή του</a:t>
            </a:r>
            <a:r>
              <a:rPr lang="en-US" sz="2400"/>
              <a:t> X </a:t>
            </a:r>
            <a:r>
              <a:rPr lang="el-GR" sz="2400"/>
              <a:t>μειώνεται (κινούμενοι επάνω στη καμπύλη ζήτησης, αν υπάρχει μια εσωτερική λύση)</a:t>
            </a:r>
            <a:r>
              <a:rPr lang="en-US" sz="2400"/>
              <a:t>.</a:t>
            </a:r>
          </a:p>
          <a:p>
            <a:endParaRPr lang="en-US" sz="2400"/>
          </a:p>
          <a:p>
            <a:r>
              <a:rPr lang="el-GR" sz="2400"/>
              <a:t>Καθώς η τιμή του</a:t>
            </a:r>
            <a:r>
              <a:rPr lang="en-US" sz="2400"/>
              <a:t> X </a:t>
            </a:r>
            <a:r>
              <a:rPr lang="el-GR" sz="2400"/>
              <a:t>μειώνεται, αυξάνεται η χρησιμότητα κατά μήκος της καμπύλης ζήτησης</a:t>
            </a:r>
            <a:r>
              <a:rPr lang="en-US" sz="2400"/>
              <a:t>.</a:t>
            </a:r>
          </a:p>
          <a:p>
            <a:pPr>
              <a:spcBef>
                <a:spcPct val="50000"/>
              </a:spcBef>
            </a:pPr>
            <a:endParaRPr lang="en-US" sz="2400"/>
          </a:p>
        </p:txBody>
      </p:sp>
      <p:pic>
        <p:nvPicPr>
          <p:cNvPr id="10244" name="Picture 4" descr="SY01265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0"/>
            <a:ext cx="1793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SY01265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352800"/>
            <a:ext cx="1793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SY01265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876800"/>
            <a:ext cx="1793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609600" y="990600"/>
            <a:ext cx="3457575" cy="598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Σημαντικά Σημεία: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10BC57-192B-4465-B84F-93835F16FC0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1066800" y="6672263"/>
            <a:ext cx="5791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 flipV="1">
            <a:off x="1066800" y="1905000"/>
            <a:ext cx="0" cy="4767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6918325" y="6405563"/>
            <a:ext cx="178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X (</a:t>
            </a:r>
            <a:r>
              <a:rPr lang="el-GR" sz="2400"/>
              <a:t>μονάδες</a:t>
            </a:r>
            <a:r>
              <a:rPr lang="en-GB" sz="2400"/>
              <a:t>)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0" y="3468688"/>
            <a:ext cx="1023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/>
              <a:t>Y*=I/P</a:t>
            </a:r>
            <a:r>
              <a:rPr lang="en-GB" sz="2000" b="1" baseline="-25000"/>
              <a:t>Y</a:t>
            </a:r>
            <a:endParaRPr lang="en-GB" sz="2400" b="1"/>
          </a:p>
        </p:txBody>
      </p:sp>
      <p:sp>
        <p:nvSpPr>
          <p:cNvPr id="14343" name="Line 9"/>
          <p:cNvSpPr>
            <a:spLocks noChangeShapeType="1"/>
          </p:cNvSpPr>
          <p:nvPr/>
        </p:nvSpPr>
        <p:spPr bwMode="auto">
          <a:xfrm>
            <a:off x="1066800" y="3624263"/>
            <a:ext cx="175260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Text Box 14"/>
          <p:cNvSpPr txBox="1">
            <a:spLocks noChangeArrowheads="1"/>
          </p:cNvSpPr>
          <p:nvPr/>
        </p:nvSpPr>
        <p:spPr bwMode="auto">
          <a:xfrm>
            <a:off x="1403350" y="5589588"/>
            <a:ext cx="825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P</a:t>
            </a:r>
            <a:r>
              <a:rPr lang="en-GB" b="1" baseline="-25000"/>
              <a:t>X</a:t>
            </a:r>
            <a:r>
              <a:rPr lang="en-GB" b="1"/>
              <a:t>&gt;P</a:t>
            </a:r>
            <a:r>
              <a:rPr lang="en-GB" b="1" baseline="-25000"/>
              <a:t>Y</a:t>
            </a:r>
            <a:endParaRPr lang="en-GB" b="1"/>
          </a:p>
        </p:txBody>
      </p:sp>
      <p:sp>
        <p:nvSpPr>
          <p:cNvPr id="14345" name="Text Box 19"/>
          <p:cNvSpPr txBox="1">
            <a:spLocks noChangeArrowheads="1"/>
          </p:cNvSpPr>
          <p:nvPr/>
        </p:nvSpPr>
        <p:spPr bwMode="auto">
          <a:xfrm>
            <a:off x="593725" y="648176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14346" name="Text Box 22"/>
          <p:cNvSpPr txBox="1">
            <a:spLocks noChangeArrowheads="1"/>
          </p:cNvSpPr>
          <p:nvPr/>
        </p:nvSpPr>
        <p:spPr bwMode="auto">
          <a:xfrm>
            <a:off x="685800" y="609600"/>
            <a:ext cx="6981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b="1">
                <a:solidFill>
                  <a:schemeClr val="bg1"/>
                </a:solidFill>
              </a:rPr>
              <a:t> Η καμπ</a:t>
            </a:r>
            <a:r>
              <a:rPr lang="el-GR" altLang="ja-JP" sz="2800" b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ύλη Τιμής-Κατανάλωσης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14347" name="Text Box 23"/>
          <p:cNvSpPr txBox="1">
            <a:spLocks noChangeArrowheads="1"/>
          </p:cNvSpPr>
          <p:nvPr/>
        </p:nvSpPr>
        <p:spPr bwMode="auto">
          <a:xfrm>
            <a:off x="304800" y="1528763"/>
            <a:ext cx="178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Y (</a:t>
            </a:r>
            <a:r>
              <a:rPr lang="el-GR" sz="2400"/>
              <a:t>μονάδες</a:t>
            </a:r>
            <a:r>
              <a:rPr lang="en-GB" sz="2400"/>
              <a:t>)</a:t>
            </a: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2339975" y="1700213"/>
            <a:ext cx="6804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u="sng"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40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/>
              <a:t>Υποθέστε ότι </a:t>
            </a:r>
            <a:r>
              <a:rPr lang="en-US" sz="2400"/>
              <a:t>U</a:t>
            </a:r>
            <a:r>
              <a:rPr lang="el-GR" sz="2400"/>
              <a:t>=</a:t>
            </a:r>
            <a:r>
              <a:rPr lang="en-US" sz="2400"/>
              <a:t> X </a:t>
            </a:r>
            <a:r>
              <a:rPr lang="el-GR" sz="2400"/>
              <a:t>+Υ. Το εισόδημα, Ι, δαπανάται μόνο σε</a:t>
            </a:r>
            <a:r>
              <a:rPr lang="en-US" sz="2400"/>
              <a:t> X </a:t>
            </a:r>
            <a:r>
              <a:rPr lang="el-GR" sz="2400"/>
              <a:t>και Υ. Οι τιμές είναι Ρ</a:t>
            </a:r>
            <a:r>
              <a:rPr lang="en-US" sz="2400" baseline="-25000"/>
              <a:t>x</a:t>
            </a:r>
            <a:r>
              <a:rPr lang="en-US" sz="2400"/>
              <a:t> </a:t>
            </a:r>
            <a:r>
              <a:rPr lang="el-GR" sz="2400"/>
              <a:t>και</a:t>
            </a:r>
            <a:r>
              <a:rPr lang="en-US" sz="2400"/>
              <a:t> </a:t>
            </a:r>
            <a:r>
              <a:rPr lang="el-GR" sz="2400"/>
              <a:t>Ρ</a:t>
            </a:r>
            <a:r>
              <a:rPr lang="en-US" sz="2400" baseline="-25000"/>
              <a:t>y</a:t>
            </a:r>
            <a:r>
              <a:rPr lang="en-US" sz="2400"/>
              <a:t>.</a:t>
            </a:r>
          </a:p>
        </p:txBody>
      </p:sp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2484438" y="2997200"/>
            <a:ext cx="66595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i="1"/>
              <a:t>Όταν η Ρ</a:t>
            </a:r>
            <a:r>
              <a:rPr lang="en-US" sz="2400" i="1" baseline="-25000"/>
              <a:t>x</a:t>
            </a:r>
            <a:r>
              <a:rPr lang="en-US" sz="2400" i="1"/>
              <a:t> &lt; </a:t>
            </a:r>
            <a:r>
              <a:rPr lang="el-GR" sz="2400" i="1"/>
              <a:t>Ρ</a:t>
            </a:r>
            <a:r>
              <a:rPr lang="en-US" sz="2400" i="1" baseline="-25000"/>
              <a:t>y</a:t>
            </a:r>
            <a:r>
              <a:rPr lang="en-US" sz="2400" i="1"/>
              <a:t>, </a:t>
            </a:r>
            <a:r>
              <a:rPr lang="el-GR" sz="2400" i="1"/>
              <a:t>η καμπύλη Τιμής-Κατανάλωσης είναι </a:t>
            </a:r>
            <a:r>
              <a:rPr lang="en-US" sz="2400" i="1"/>
              <a:t>I/</a:t>
            </a:r>
            <a:r>
              <a:rPr lang="el-GR" sz="2400" i="1"/>
              <a:t>Ρ</a:t>
            </a:r>
            <a:r>
              <a:rPr lang="en-US" sz="2400" i="1" baseline="-25000"/>
              <a:t>x</a:t>
            </a:r>
            <a:r>
              <a:rPr lang="en-US" sz="2400" i="1"/>
              <a:t>= </a:t>
            </a:r>
            <a:r>
              <a:rPr lang="el-GR" sz="2400" i="1"/>
              <a:t>Χ</a:t>
            </a:r>
            <a:r>
              <a:rPr lang="en-US" sz="2400" i="1"/>
              <a:t>.</a:t>
            </a:r>
          </a:p>
          <a:p>
            <a:r>
              <a:rPr lang="el-GR" sz="2400" i="1"/>
              <a:t>Όταν η</a:t>
            </a:r>
            <a:r>
              <a:rPr lang="en-US" sz="2400" i="1"/>
              <a:t> </a:t>
            </a:r>
            <a:r>
              <a:rPr lang="el-GR" sz="2400" i="1"/>
              <a:t>Ρ</a:t>
            </a:r>
            <a:r>
              <a:rPr lang="en-US" sz="2400" i="1" baseline="-25000"/>
              <a:t>x</a:t>
            </a:r>
            <a:r>
              <a:rPr lang="en-US" sz="2400" i="1"/>
              <a:t> &gt; </a:t>
            </a:r>
            <a:r>
              <a:rPr lang="el-GR" sz="2400" i="1"/>
              <a:t>Ρ</a:t>
            </a:r>
            <a:r>
              <a:rPr lang="en-US" sz="2400" i="1" baseline="-25000"/>
              <a:t>y</a:t>
            </a:r>
            <a:r>
              <a:rPr lang="en-US" sz="2400" i="1"/>
              <a:t>, </a:t>
            </a:r>
            <a:r>
              <a:rPr lang="el-GR" sz="2400" i="1"/>
              <a:t>η καμπύλη Τιμής-Κατανάλωσης είναι </a:t>
            </a:r>
            <a:r>
              <a:rPr lang="en-US" sz="2400" i="1"/>
              <a:t>I/</a:t>
            </a:r>
            <a:r>
              <a:rPr lang="el-GR" sz="2400" i="1"/>
              <a:t>Ρ</a:t>
            </a:r>
            <a:r>
              <a:rPr lang="en-US" sz="2400" i="1" baseline="-25000"/>
              <a:t>y</a:t>
            </a:r>
            <a:r>
              <a:rPr lang="en-US" sz="2400" i="1"/>
              <a:t> = </a:t>
            </a:r>
            <a:r>
              <a:rPr lang="el-GR" sz="2400" i="1"/>
              <a:t>Υ</a:t>
            </a:r>
            <a:r>
              <a:rPr lang="en-US" sz="2400" i="1"/>
              <a:t>. </a:t>
            </a:r>
            <a:endParaRPr lang="el-GR" sz="2400" i="1"/>
          </a:p>
          <a:p>
            <a:r>
              <a:rPr lang="el-GR" sz="2400" i="1"/>
              <a:t>Ανάμεσα ισχύει η σχέση:</a:t>
            </a:r>
            <a:r>
              <a:rPr lang="en-US" sz="2400" i="1"/>
              <a:t> X + Y =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D5F249-8EED-484B-A7D1-FA97DE685DD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5363" name="Line 4"/>
          <p:cNvSpPr>
            <a:spLocks noChangeShapeType="1"/>
          </p:cNvSpPr>
          <p:nvPr/>
        </p:nvSpPr>
        <p:spPr bwMode="auto">
          <a:xfrm>
            <a:off x="1066800" y="6672263"/>
            <a:ext cx="5791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 flipV="1">
            <a:off x="1066800" y="1905000"/>
            <a:ext cx="0" cy="4767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6918325" y="6400800"/>
            <a:ext cx="172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X (</a:t>
            </a:r>
            <a:r>
              <a:rPr lang="el-GR" sz="2400"/>
              <a:t>μονάδες</a:t>
            </a:r>
            <a:r>
              <a:rPr lang="en-GB" sz="2400"/>
              <a:t>)</a:t>
            </a: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1066800" y="3624263"/>
            <a:ext cx="3048000" cy="3048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0" y="3463925"/>
            <a:ext cx="898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/>
              <a:t>Y*=I/P</a:t>
            </a:r>
            <a:r>
              <a:rPr lang="en-GB" sz="2000" b="1" baseline="-25000"/>
              <a:t>Y</a:t>
            </a:r>
            <a:endParaRPr lang="en-GB" sz="2400" b="1"/>
          </a:p>
        </p:txBody>
      </p:sp>
      <p:sp>
        <p:nvSpPr>
          <p:cNvPr id="15368" name="Line 9"/>
          <p:cNvSpPr>
            <a:spLocks noChangeShapeType="1"/>
          </p:cNvSpPr>
          <p:nvPr/>
        </p:nvSpPr>
        <p:spPr bwMode="auto">
          <a:xfrm>
            <a:off x="1066800" y="3624263"/>
            <a:ext cx="175260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1066800" y="3624263"/>
            <a:ext cx="411480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Text Box 14"/>
          <p:cNvSpPr txBox="1">
            <a:spLocks noChangeArrowheads="1"/>
          </p:cNvSpPr>
          <p:nvPr/>
        </p:nvSpPr>
        <p:spPr bwMode="auto">
          <a:xfrm>
            <a:off x="1524000" y="5599113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P</a:t>
            </a:r>
            <a:r>
              <a:rPr lang="en-GB" b="1" baseline="-25000"/>
              <a:t>X</a:t>
            </a:r>
            <a:r>
              <a:rPr lang="en-GB" b="1"/>
              <a:t>&gt;P</a:t>
            </a:r>
            <a:r>
              <a:rPr lang="en-GB" b="1" baseline="-25000"/>
              <a:t>Y</a:t>
            </a:r>
            <a:endParaRPr lang="en-GB" b="1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2555875" y="5805488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P</a:t>
            </a:r>
            <a:r>
              <a:rPr lang="en-GB" b="1" baseline="-25000"/>
              <a:t>X</a:t>
            </a:r>
            <a:r>
              <a:rPr lang="en-GB" b="1"/>
              <a:t>=P</a:t>
            </a:r>
            <a:r>
              <a:rPr lang="en-GB" b="1" baseline="-25000"/>
              <a:t>Y</a:t>
            </a:r>
            <a:endParaRPr lang="en-GB" b="1"/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2193925" y="4189413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P</a:t>
            </a:r>
            <a:r>
              <a:rPr lang="en-GB" b="1" baseline="-25000"/>
              <a:t>X</a:t>
            </a:r>
            <a:r>
              <a:rPr lang="en-GB" b="1"/>
              <a:t>&lt;P</a:t>
            </a:r>
            <a:r>
              <a:rPr lang="en-GB" b="1" baseline="-25000"/>
              <a:t>Y</a:t>
            </a:r>
            <a:endParaRPr lang="en-GB" b="1"/>
          </a:p>
        </p:txBody>
      </p:sp>
      <p:sp>
        <p:nvSpPr>
          <p:cNvPr id="15373" name="Line 17"/>
          <p:cNvSpPr>
            <a:spLocks noChangeShapeType="1"/>
          </p:cNvSpPr>
          <p:nvPr/>
        </p:nvSpPr>
        <p:spPr bwMode="auto">
          <a:xfrm>
            <a:off x="4114800" y="6672263"/>
            <a:ext cx="2667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Text Box 19"/>
          <p:cNvSpPr txBox="1">
            <a:spLocks noChangeArrowheads="1"/>
          </p:cNvSpPr>
          <p:nvPr/>
        </p:nvSpPr>
        <p:spPr bwMode="auto">
          <a:xfrm>
            <a:off x="593725" y="647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15375" name="Text Box 22"/>
          <p:cNvSpPr txBox="1">
            <a:spLocks noChangeArrowheads="1"/>
          </p:cNvSpPr>
          <p:nvPr/>
        </p:nvSpPr>
        <p:spPr bwMode="auto">
          <a:xfrm>
            <a:off x="304800" y="1524000"/>
            <a:ext cx="170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Y (</a:t>
            </a:r>
            <a:r>
              <a:rPr lang="el-GR" sz="2400"/>
              <a:t>μονάδες</a:t>
            </a:r>
            <a:r>
              <a:rPr lang="en-GB" sz="2400"/>
              <a:t>)</a:t>
            </a:r>
          </a:p>
        </p:txBody>
      </p:sp>
      <p:sp>
        <p:nvSpPr>
          <p:cNvPr id="15376" name="Text Box 23"/>
          <p:cNvSpPr txBox="1">
            <a:spLocks noChangeArrowheads="1"/>
          </p:cNvSpPr>
          <p:nvPr/>
        </p:nvSpPr>
        <p:spPr bwMode="auto">
          <a:xfrm>
            <a:off x="685800" y="609600"/>
            <a:ext cx="6838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/>
              <a:t>   </a:t>
            </a:r>
            <a:r>
              <a:rPr lang="el-GR" sz="2800" b="1">
                <a:solidFill>
                  <a:schemeClr val="bg1"/>
                </a:solidFill>
              </a:rPr>
              <a:t>Η καμπ</a:t>
            </a:r>
            <a:r>
              <a:rPr lang="el-GR" altLang="ja-JP" sz="2800" b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ύλη Τιμής-Κατανάλωσης</a:t>
            </a:r>
            <a:endParaRPr 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22" grpId="0" animBg="1"/>
      <p:bldP spid="13327" grpId="0" autoUpdateAnimBg="0"/>
      <p:bldP spid="1332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092624-1739-4A10-BC80-6C48E1A5BF50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1066800" y="6672263"/>
            <a:ext cx="5791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V="1">
            <a:off x="1066800" y="1905000"/>
            <a:ext cx="0" cy="4767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918325" y="6400800"/>
            <a:ext cx="172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X (</a:t>
            </a:r>
            <a:r>
              <a:rPr lang="el-GR" sz="2400"/>
              <a:t>μονάδες</a:t>
            </a:r>
            <a:r>
              <a:rPr lang="en-GB" sz="2400"/>
              <a:t>)</a:t>
            </a: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1066800" y="3624263"/>
            <a:ext cx="3048000" cy="3048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0" y="3463925"/>
            <a:ext cx="898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/>
              <a:t>Y*=I/P</a:t>
            </a:r>
            <a:r>
              <a:rPr lang="en-GB" sz="2000" b="1" baseline="-25000"/>
              <a:t>Y</a:t>
            </a:r>
            <a:endParaRPr lang="en-GB" sz="2400" b="1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1066800" y="3624263"/>
            <a:ext cx="175260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1066800" y="3624263"/>
            <a:ext cx="411480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5076825" y="2349500"/>
            <a:ext cx="1171575" cy="432276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H="1" flipV="1">
            <a:off x="2916238" y="2420938"/>
            <a:ext cx="1198562" cy="425132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 flipV="1">
            <a:off x="4067175" y="2420938"/>
            <a:ext cx="1114425" cy="425132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1403350" y="5589588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P</a:t>
            </a:r>
            <a:r>
              <a:rPr lang="en-GB" b="1" baseline="-25000"/>
              <a:t>X</a:t>
            </a:r>
            <a:r>
              <a:rPr lang="en-GB" b="1"/>
              <a:t>&gt;P</a:t>
            </a:r>
            <a:r>
              <a:rPr lang="en-GB" b="1" baseline="-25000"/>
              <a:t>Y</a:t>
            </a:r>
            <a:endParaRPr lang="en-GB" b="1"/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2698750" y="6003925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P</a:t>
            </a:r>
            <a:r>
              <a:rPr lang="en-GB" b="1" baseline="-25000"/>
              <a:t>X</a:t>
            </a:r>
            <a:r>
              <a:rPr lang="en-GB" b="1"/>
              <a:t>=P</a:t>
            </a:r>
            <a:r>
              <a:rPr lang="en-GB" b="1" baseline="-25000"/>
              <a:t>Y</a:t>
            </a:r>
            <a:endParaRPr lang="en-GB" b="1"/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2411413" y="428625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P</a:t>
            </a:r>
            <a:r>
              <a:rPr lang="en-GB" b="1" baseline="-25000"/>
              <a:t>X</a:t>
            </a:r>
            <a:r>
              <a:rPr lang="en-GB" b="1"/>
              <a:t>&lt;P</a:t>
            </a:r>
            <a:r>
              <a:rPr lang="en-GB" b="1" baseline="-25000"/>
              <a:t>Y</a:t>
            </a:r>
            <a:endParaRPr lang="en-GB" b="1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4114800" y="6672263"/>
            <a:ext cx="2667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2555875" y="1844675"/>
            <a:ext cx="241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IC</a:t>
            </a:r>
            <a:r>
              <a:rPr lang="en-GB" sz="2400" b="1" baseline="-25000"/>
              <a:t>1</a:t>
            </a:r>
            <a:r>
              <a:rPr lang="en-GB" sz="2400" b="1"/>
              <a:t>        IC</a:t>
            </a:r>
            <a:r>
              <a:rPr lang="en-GB" sz="2400" b="1" baseline="-25000"/>
              <a:t>2</a:t>
            </a:r>
            <a:r>
              <a:rPr lang="en-GB" sz="2400" b="1"/>
              <a:t>        IC</a:t>
            </a:r>
            <a:r>
              <a:rPr lang="en-GB" sz="2400" b="1" baseline="-25000"/>
              <a:t>3</a:t>
            </a:r>
            <a:endParaRPr lang="en-GB" sz="2400" b="1"/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593725" y="647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304800" y="1524000"/>
            <a:ext cx="170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Y (</a:t>
            </a:r>
            <a:r>
              <a:rPr lang="el-GR" sz="2400"/>
              <a:t>μονάδες</a:t>
            </a:r>
            <a:r>
              <a:rPr lang="en-GB" sz="2400"/>
              <a:t>)</a:t>
            </a:r>
          </a:p>
        </p:txBody>
      </p:sp>
      <p:sp>
        <p:nvSpPr>
          <p:cNvPr id="16404" name="Text Box 21"/>
          <p:cNvSpPr txBox="1">
            <a:spLocks noChangeArrowheads="1"/>
          </p:cNvSpPr>
          <p:nvPr/>
        </p:nvSpPr>
        <p:spPr bwMode="auto">
          <a:xfrm>
            <a:off x="755650" y="620713"/>
            <a:ext cx="7342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>
                <a:solidFill>
                  <a:schemeClr val="bg1"/>
                </a:solidFill>
              </a:rPr>
              <a:t>  </a:t>
            </a:r>
            <a:r>
              <a:rPr lang="el-GR" sz="2800" b="1">
                <a:solidFill>
                  <a:schemeClr val="bg1"/>
                </a:solidFill>
              </a:rPr>
              <a:t>Η καμπ</a:t>
            </a:r>
            <a:r>
              <a:rPr lang="el-GR" altLang="ja-JP" sz="2800" b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ύλη Τιμής-Κατανάλωσης</a:t>
            </a:r>
            <a:endParaRPr 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/>
      <p:bldP spid="14347" grpId="0" animBg="1"/>
      <p:bldP spid="14348" grpId="0" animBg="1"/>
      <p:bldP spid="1435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D29538-7D71-4A4D-89CB-AD98B1370B1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7411" name="Text Box 20"/>
          <p:cNvSpPr txBox="1">
            <a:spLocks noChangeArrowheads="1"/>
          </p:cNvSpPr>
          <p:nvPr/>
        </p:nvSpPr>
        <p:spPr bwMode="auto">
          <a:xfrm>
            <a:off x="4643438" y="4149725"/>
            <a:ext cx="3995737" cy="163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 i="1"/>
              <a:t>Η αντίστοιχη ζήτηση για Χ είναι</a:t>
            </a:r>
            <a:r>
              <a:rPr lang="en-US" sz="2000" i="1"/>
              <a:t>:</a:t>
            </a:r>
          </a:p>
          <a:p>
            <a:endParaRPr lang="en-US" sz="2000" i="1"/>
          </a:p>
          <a:p>
            <a:r>
              <a:rPr lang="en-US" sz="2000" i="1"/>
              <a:t>   X = I/p</a:t>
            </a:r>
            <a:r>
              <a:rPr lang="en-US" sz="2000" i="1" baseline="-25000"/>
              <a:t>x</a:t>
            </a:r>
            <a:r>
              <a:rPr lang="en-US" sz="2000" i="1"/>
              <a:t>   </a:t>
            </a:r>
            <a:r>
              <a:rPr lang="el-GR" sz="2000" i="1"/>
              <a:t>όταν</a:t>
            </a:r>
            <a:r>
              <a:rPr lang="en-US" sz="2000" i="1"/>
              <a:t> p</a:t>
            </a:r>
            <a:r>
              <a:rPr lang="en-US" sz="2000" i="1" baseline="-25000"/>
              <a:t>x</a:t>
            </a:r>
            <a:r>
              <a:rPr lang="en-US" sz="2000" i="1"/>
              <a:t> &lt; p</a:t>
            </a:r>
            <a:r>
              <a:rPr lang="en-US" sz="2000" i="1" baseline="-25000"/>
              <a:t>y</a:t>
            </a:r>
            <a:endParaRPr lang="en-US" sz="2000" i="1"/>
          </a:p>
          <a:p>
            <a:r>
              <a:rPr lang="en-US" sz="2000" i="1"/>
              <a:t>         I – Y </a:t>
            </a:r>
            <a:r>
              <a:rPr lang="el-GR" sz="2000" i="1"/>
              <a:t>όταν</a:t>
            </a:r>
            <a:r>
              <a:rPr lang="en-US" sz="2000" i="1"/>
              <a:t> p</a:t>
            </a:r>
            <a:r>
              <a:rPr lang="en-US" sz="2000" i="1" baseline="-25000"/>
              <a:t>x</a:t>
            </a:r>
            <a:r>
              <a:rPr lang="en-US" sz="2000" i="1"/>
              <a:t> = p</a:t>
            </a:r>
            <a:r>
              <a:rPr lang="en-US" sz="2000" i="1" baseline="-25000"/>
              <a:t>y</a:t>
            </a:r>
            <a:endParaRPr lang="en-US" sz="2000" i="1"/>
          </a:p>
          <a:p>
            <a:pPr lvl="2"/>
            <a:r>
              <a:rPr lang="en-US" sz="2000" i="1"/>
              <a:t> </a:t>
            </a:r>
            <a:r>
              <a:rPr lang="el-GR" sz="2000" i="1"/>
              <a:t>όταν</a:t>
            </a:r>
            <a:r>
              <a:rPr lang="en-US" sz="2000" i="1"/>
              <a:t> p</a:t>
            </a:r>
            <a:r>
              <a:rPr lang="en-US" sz="2000" i="1" baseline="-25000"/>
              <a:t>x</a:t>
            </a:r>
            <a:r>
              <a:rPr lang="en-US" sz="2000" i="1"/>
              <a:t> &gt; p</a:t>
            </a:r>
            <a:r>
              <a:rPr lang="en-US" sz="2000" i="1" baseline="-25000"/>
              <a:t>y</a:t>
            </a:r>
            <a:endParaRPr lang="en-US" sz="2000"/>
          </a:p>
        </p:txBody>
      </p:sp>
      <p:sp>
        <p:nvSpPr>
          <p:cNvPr id="17412" name="Line 21"/>
          <p:cNvSpPr>
            <a:spLocks noChangeShapeType="1"/>
          </p:cNvSpPr>
          <p:nvPr/>
        </p:nvSpPr>
        <p:spPr bwMode="auto">
          <a:xfrm>
            <a:off x="549275" y="6443663"/>
            <a:ext cx="6096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Line 22"/>
          <p:cNvSpPr>
            <a:spLocks noChangeShapeType="1"/>
          </p:cNvSpPr>
          <p:nvPr/>
        </p:nvSpPr>
        <p:spPr bwMode="auto">
          <a:xfrm flipV="1">
            <a:off x="549275" y="1981200"/>
            <a:ext cx="0" cy="4462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Text Box 23"/>
          <p:cNvSpPr txBox="1">
            <a:spLocks noChangeArrowheads="1"/>
          </p:cNvSpPr>
          <p:nvPr/>
        </p:nvSpPr>
        <p:spPr bwMode="auto">
          <a:xfrm>
            <a:off x="6705600" y="6172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X</a:t>
            </a:r>
          </a:p>
        </p:txBody>
      </p:sp>
      <p:sp>
        <p:nvSpPr>
          <p:cNvPr id="17415" name="Text Box 24"/>
          <p:cNvSpPr txBox="1">
            <a:spLocks noChangeArrowheads="1"/>
          </p:cNvSpPr>
          <p:nvPr/>
        </p:nvSpPr>
        <p:spPr bwMode="auto">
          <a:xfrm>
            <a:off x="330200" y="15240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P</a:t>
            </a:r>
            <a:r>
              <a:rPr lang="en-GB" sz="2400" b="1" baseline="-25000"/>
              <a:t>X</a:t>
            </a:r>
            <a:endParaRPr lang="en-GB" sz="2400" b="1"/>
          </a:p>
        </p:txBody>
      </p:sp>
      <p:sp>
        <p:nvSpPr>
          <p:cNvPr id="17416" name="Text Box 25"/>
          <p:cNvSpPr txBox="1">
            <a:spLocks noChangeArrowheads="1"/>
          </p:cNvSpPr>
          <p:nvPr/>
        </p:nvSpPr>
        <p:spPr bwMode="auto">
          <a:xfrm>
            <a:off x="228600" y="632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17417" name="Text Box 26"/>
          <p:cNvSpPr txBox="1">
            <a:spLocks noChangeArrowheads="1"/>
          </p:cNvSpPr>
          <p:nvPr/>
        </p:nvSpPr>
        <p:spPr bwMode="auto">
          <a:xfrm>
            <a:off x="0" y="2667000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P</a:t>
            </a:r>
            <a:r>
              <a:rPr lang="en-GB" sz="2400" b="1" baseline="-25000"/>
              <a:t>Y</a:t>
            </a:r>
            <a:endParaRPr lang="en-GB" sz="2400" b="1"/>
          </a:p>
        </p:txBody>
      </p:sp>
      <p:sp>
        <p:nvSpPr>
          <p:cNvPr id="17418" name="Text Box 27"/>
          <p:cNvSpPr txBox="1">
            <a:spLocks noChangeArrowheads="1"/>
          </p:cNvSpPr>
          <p:nvPr/>
        </p:nvSpPr>
        <p:spPr bwMode="auto">
          <a:xfrm>
            <a:off x="2209800" y="6400800"/>
            <a:ext cx="90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I/P</a:t>
            </a:r>
            <a:r>
              <a:rPr lang="en-GB" sz="2400" b="1" baseline="-25000"/>
              <a:t>Y</a:t>
            </a:r>
            <a:r>
              <a:rPr lang="en-GB" sz="2400" b="1"/>
              <a:t> -Y</a:t>
            </a:r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>
            <a:off x="609600" y="2938463"/>
            <a:ext cx="2057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3" name="Arc 33"/>
          <p:cNvSpPr>
            <a:spLocks/>
          </p:cNvSpPr>
          <p:nvPr/>
        </p:nvSpPr>
        <p:spPr bwMode="auto">
          <a:xfrm>
            <a:off x="2644775" y="1758950"/>
            <a:ext cx="2692400" cy="2006600"/>
          </a:xfrm>
          <a:custGeom>
            <a:avLst/>
            <a:gdLst>
              <a:gd name="T0" fmla="*/ 359907157 w 17341"/>
              <a:gd name="T1" fmla="*/ 187581789 h 21465"/>
              <a:gd name="T2" fmla="*/ 0 w 17341"/>
              <a:gd name="T3" fmla="*/ 112540305 h 21465"/>
              <a:gd name="T4" fmla="*/ 418027633 w 17341"/>
              <a:gd name="T5" fmla="*/ 0 h 21465"/>
              <a:gd name="T6" fmla="*/ 0 60000 65536"/>
              <a:gd name="T7" fmla="*/ 0 60000 65536"/>
              <a:gd name="T8" fmla="*/ 0 60000 65536"/>
              <a:gd name="T9" fmla="*/ 0 w 17341"/>
              <a:gd name="T10" fmla="*/ 0 h 21465"/>
              <a:gd name="T11" fmla="*/ 17341 w 17341"/>
              <a:gd name="T12" fmla="*/ 21465 h 214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41" h="21465" fill="none" extrusionOk="0">
                <a:moveTo>
                  <a:pt x="14929" y="21465"/>
                </a:moveTo>
                <a:cubicBezTo>
                  <a:pt x="8978" y="20796"/>
                  <a:pt x="3570" y="17686"/>
                  <a:pt x="-1" y="12878"/>
                </a:cubicBezTo>
              </a:path>
              <a:path w="17341" h="21465" stroke="0" extrusionOk="0">
                <a:moveTo>
                  <a:pt x="14929" y="21465"/>
                </a:moveTo>
                <a:cubicBezTo>
                  <a:pt x="8978" y="20796"/>
                  <a:pt x="3570" y="17686"/>
                  <a:pt x="-1" y="12878"/>
                </a:cubicBezTo>
                <a:lnTo>
                  <a:pt x="17341" y="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>
            <a:off x="2667000" y="2938463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 flipH="1">
            <a:off x="4648200" y="3167063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4937125" y="2667000"/>
            <a:ext cx="58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I/P</a:t>
            </a:r>
            <a:r>
              <a:rPr lang="en-GB" sz="2400" b="1" baseline="-25000"/>
              <a:t>X</a:t>
            </a:r>
            <a:endParaRPr lang="en-GB" sz="2400" b="1"/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3794125" y="1828800"/>
            <a:ext cx="3121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/>
              <a:t>Καμπύλη ζήτησης του Χ</a:t>
            </a:r>
            <a:endParaRPr lang="en-GB" sz="2400" b="1"/>
          </a:p>
        </p:txBody>
      </p:sp>
      <p:sp>
        <p:nvSpPr>
          <p:cNvPr id="17425" name="Text Box 21"/>
          <p:cNvSpPr txBox="1">
            <a:spLocks noChangeArrowheads="1"/>
          </p:cNvSpPr>
          <p:nvPr/>
        </p:nvSpPr>
        <p:spPr bwMode="auto">
          <a:xfrm>
            <a:off x="827088" y="620713"/>
            <a:ext cx="7343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>
                <a:solidFill>
                  <a:schemeClr val="bg1"/>
                </a:solidFill>
              </a:rPr>
              <a:t>  </a:t>
            </a:r>
            <a:r>
              <a:rPr lang="el-GR" sz="2800" b="1">
                <a:solidFill>
                  <a:schemeClr val="bg1"/>
                </a:solidFill>
              </a:rPr>
              <a:t>Η καμπ</a:t>
            </a:r>
            <a:r>
              <a:rPr lang="el-GR" altLang="ja-JP" sz="2800" b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ύλη Τιμής-Κατανάλωσης</a:t>
            </a:r>
            <a:endParaRPr 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2" grpId="0" animBg="1"/>
      <p:bldP spid="15393" grpId="0" animBg="1"/>
      <p:bldP spid="15394" grpId="0" animBg="1"/>
      <p:bldP spid="15395" grpId="0" animBg="1"/>
      <p:bldP spid="15396" grpId="0" autoUpdateAnimBg="0"/>
      <p:bldP spid="1539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5EC1BA-34C5-4342-BD72-1DB60976157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533400" y="1939925"/>
            <a:ext cx="81534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/>
              <a:t>Μπορούμε να βρούμε την ατομική ζήτηση, εάν επιλύσουμε αλγεβρικά τις παρακάτω εξισώσεις</a:t>
            </a:r>
            <a:r>
              <a:rPr lang="en-US" sz="2400"/>
              <a:t>:</a:t>
            </a:r>
          </a:p>
          <a:p>
            <a:pPr algn="ctr"/>
            <a:endParaRPr lang="en-US" sz="2400"/>
          </a:p>
          <a:p>
            <a:r>
              <a:rPr lang="en-US" sz="2400">
                <a:solidFill>
                  <a:schemeClr val="accent2"/>
                </a:solidFill>
              </a:rPr>
              <a:t>1.</a:t>
            </a:r>
            <a:r>
              <a:rPr lang="en-US" sz="2400"/>
              <a:t>  </a:t>
            </a:r>
            <a:r>
              <a:rPr lang="el-GR" sz="2400"/>
              <a:t>Ρ</a:t>
            </a:r>
            <a:r>
              <a:rPr lang="en-US" sz="2400" baseline="-25000"/>
              <a:t>x</a:t>
            </a:r>
            <a:r>
              <a:rPr lang="el-GR" sz="2400"/>
              <a:t>Χ</a:t>
            </a:r>
            <a:r>
              <a:rPr lang="en-US" sz="2400"/>
              <a:t> + </a:t>
            </a:r>
            <a:r>
              <a:rPr lang="el-GR" sz="2400"/>
              <a:t>Ρ</a:t>
            </a:r>
            <a:r>
              <a:rPr lang="en-US" sz="2400" baseline="-25000"/>
              <a:t>y</a:t>
            </a:r>
            <a:r>
              <a:rPr lang="el-GR" sz="2400"/>
              <a:t>Υ</a:t>
            </a:r>
            <a:r>
              <a:rPr lang="en-US" sz="2400"/>
              <a:t> = I</a:t>
            </a:r>
          </a:p>
          <a:p>
            <a:r>
              <a:rPr lang="en-US" sz="2400">
                <a:solidFill>
                  <a:schemeClr val="accent2"/>
                </a:solidFill>
              </a:rPr>
              <a:t>2.</a:t>
            </a:r>
            <a:r>
              <a:rPr lang="en-US" sz="2400"/>
              <a:t>  MU</a:t>
            </a:r>
            <a:r>
              <a:rPr lang="en-US" sz="2400" baseline="-25000"/>
              <a:t>x</a:t>
            </a:r>
            <a:r>
              <a:rPr lang="en-US" sz="2400"/>
              <a:t>/</a:t>
            </a:r>
            <a:r>
              <a:rPr lang="el-GR" sz="2400"/>
              <a:t>Ρ</a:t>
            </a:r>
            <a:r>
              <a:rPr lang="en-US" sz="2400" baseline="-25000"/>
              <a:t>x</a:t>
            </a:r>
            <a:r>
              <a:rPr lang="en-US" sz="2400"/>
              <a:t> = MU</a:t>
            </a:r>
            <a:r>
              <a:rPr lang="en-US" sz="2400" baseline="-25000"/>
              <a:t>y</a:t>
            </a:r>
            <a:r>
              <a:rPr lang="en-US" sz="2400"/>
              <a:t>/</a:t>
            </a:r>
            <a:r>
              <a:rPr lang="el-GR" sz="2400"/>
              <a:t>Ρ</a:t>
            </a:r>
            <a:r>
              <a:rPr lang="en-US" sz="2400" baseline="-25000"/>
              <a:t>y</a:t>
            </a:r>
            <a:r>
              <a:rPr lang="en-US" sz="2400"/>
              <a:t> … </a:t>
            </a:r>
            <a:r>
              <a:rPr lang="el-GR" sz="2400"/>
              <a:t>όταν εφάπτονται.</a:t>
            </a:r>
            <a:r>
              <a:rPr lang="el-GR"/>
              <a:t> </a:t>
            </a:r>
            <a:endParaRPr lang="en-US" sz="2400"/>
          </a:p>
          <a:p>
            <a:pPr algn="ctr"/>
            <a:endParaRPr lang="en-US" sz="2400"/>
          </a:p>
          <a:p>
            <a:r>
              <a:rPr lang="en-US" sz="2400" b="1"/>
              <a:t>(</a:t>
            </a:r>
            <a:r>
              <a:rPr lang="el-GR" sz="2400" b="1"/>
              <a:t>Αν η λύση δεν ισχύει σε κανένα εσωτερικό σημείο,  την αντικαθιστούμε με ένα ακραίο σημείο, όπου</a:t>
            </a:r>
            <a:r>
              <a:rPr lang="en-US"/>
              <a:t> X </a:t>
            </a:r>
            <a:r>
              <a:rPr lang="en-US" sz="2400" b="1"/>
              <a:t>= 0 </a:t>
            </a:r>
            <a:r>
              <a:rPr lang="el-GR" sz="2400" b="1"/>
              <a:t>ή</a:t>
            </a:r>
            <a:r>
              <a:rPr lang="en-US" sz="2400" b="1"/>
              <a:t> Y = 0)</a:t>
            </a:r>
          </a:p>
        </p:txBody>
      </p:sp>
      <p:sp>
        <p:nvSpPr>
          <p:cNvPr id="4" name="AutoShape 20"/>
          <p:cNvSpPr>
            <a:spLocks noChangeArrowheads="1"/>
          </p:cNvSpPr>
          <p:nvPr/>
        </p:nvSpPr>
        <p:spPr bwMode="auto">
          <a:xfrm>
            <a:off x="0" y="260350"/>
            <a:ext cx="9144000" cy="914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/>
          <a:p>
            <a:pPr>
              <a:defRPr/>
            </a:pPr>
            <a:r>
              <a:rPr lang="el-GR" sz="3600" b="1" dirty="0">
                <a:solidFill>
                  <a:srgbClr val="000066"/>
                </a:solidFill>
              </a:rPr>
              <a:t>Η καμπύλη ζήτησης για το «Χ»</a:t>
            </a:r>
            <a:endParaRPr lang="en-US" sz="3600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3C70F2-4BB0-4701-BFFE-0DEF33F6FFDC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395288" y="1700213"/>
            <a:ext cx="84978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i="1"/>
              <a:t>Υποθέστε ότι </a:t>
            </a:r>
            <a:r>
              <a:rPr lang="en-US" sz="2400" i="1"/>
              <a:t>U(x,y) = </a:t>
            </a:r>
            <a:r>
              <a:rPr lang="el-GR" sz="2400" i="1"/>
              <a:t>ΧΥ.</a:t>
            </a:r>
            <a:r>
              <a:rPr lang="en-US" sz="2400" i="1"/>
              <a:t>  </a:t>
            </a:r>
            <a:endParaRPr lang="el-GR" sz="2400" i="1"/>
          </a:p>
          <a:p>
            <a:r>
              <a:rPr lang="en-US" sz="2400" i="1"/>
              <a:t>MU</a:t>
            </a:r>
            <a:r>
              <a:rPr lang="en-US" sz="2400" i="1" baseline="-25000"/>
              <a:t>x</a:t>
            </a:r>
            <a:r>
              <a:rPr lang="en-US" sz="2400" i="1"/>
              <a:t> = </a:t>
            </a:r>
            <a:r>
              <a:rPr lang="el-GR" sz="2400" i="1"/>
              <a:t>Υ</a:t>
            </a:r>
            <a:r>
              <a:rPr lang="en-US" sz="2400" i="1"/>
              <a:t> </a:t>
            </a:r>
            <a:r>
              <a:rPr lang="el-GR" sz="2400" i="1"/>
              <a:t>και</a:t>
            </a:r>
            <a:r>
              <a:rPr lang="en-US" sz="2400" i="1"/>
              <a:t> MU</a:t>
            </a:r>
            <a:r>
              <a:rPr lang="en-US" sz="2400" i="1" baseline="-25000"/>
              <a:t>y</a:t>
            </a:r>
            <a:r>
              <a:rPr lang="en-US" sz="2400" i="1"/>
              <a:t> = </a:t>
            </a:r>
            <a:r>
              <a:rPr lang="el-GR" sz="2400" i="1"/>
              <a:t>Χ</a:t>
            </a:r>
            <a:r>
              <a:rPr lang="en-US" sz="2400" i="1"/>
              <a:t>. </a:t>
            </a:r>
            <a:endParaRPr lang="el-GR" sz="2400" i="1"/>
          </a:p>
          <a:p>
            <a:r>
              <a:rPr lang="el-GR" sz="2400" i="1"/>
              <a:t>Οι τιμές του Χ</a:t>
            </a:r>
            <a:r>
              <a:rPr lang="en-US" sz="2400" i="1"/>
              <a:t> </a:t>
            </a:r>
            <a:r>
              <a:rPr lang="el-GR" sz="2400" i="1"/>
              <a:t>και</a:t>
            </a:r>
            <a:r>
              <a:rPr lang="en-US" sz="2400" i="1"/>
              <a:t> </a:t>
            </a:r>
            <a:r>
              <a:rPr lang="el-GR" sz="2400" i="1"/>
              <a:t>Υ</a:t>
            </a:r>
            <a:r>
              <a:rPr lang="en-US" sz="2400" i="1"/>
              <a:t> </a:t>
            </a:r>
            <a:r>
              <a:rPr lang="el-GR" sz="2400" i="1"/>
              <a:t>είναι</a:t>
            </a:r>
            <a:r>
              <a:rPr lang="en-US" sz="2400" i="1"/>
              <a:t> </a:t>
            </a:r>
            <a:r>
              <a:rPr lang="el-GR" sz="2400" i="1"/>
              <a:t>Ρ</a:t>
            </a:r>
            <a:r>
              <a:rPr lang="en-US" sz="2400" i="1" baseline="-25000"/>
              <a:t>x</a:t>
            </a:r>
            <a:r>
              <a:rPr lang="en-US" sz="2400" i="1"/>
              <a:t> </a:t>
            </a:r>
            <a:r>
              <a:rPr lang="el-GR" sz="2400" i="1"/>
              <a:t>και</a:t>
            </a:r>
            <a:r>
              <a:rPr lang="en-US" sz="2400" i="1"/>
              <a:t> </a:t>
            </a:r>
            <a:r>
              <a:rPr lang="el-GR" sz="2400" i="1"/>
              <a:t>Ρ</a:t>
            </a:r>
            <a:r>
              <a:rPr lang="en-US" sz="2400" i="1" baseline="-25000"/>
              <a:t>y</a:t>
            </a:r>
            <a:r>
              <a:rPr lang="en-US" sz="2400" i="1"/>
              <a:t> </a:t>
            </a:r>
            <a:r>
              <a:rPr lang="el-GR" sz="2400" i="1"/>
              <a:t>αντίστοιχα</a:t>
            </a:r>
            <a:r>
              <a:rPr lang="en-US" sz="2400" i="1"/>
              <a:t>,</a:t>
            </a:r>
            <a:r>
              <a:rPr lang="el-GR" sz="2400" i="1"/>
              <a:t> και </a:t>
            </a:r>
            <a:r>
              <a:rPr lang="en-US" sz="2400" i="1"/>
              <a:t>I</a:t>
            </a:r>
            <a:r>
              <a:rPr lang="el-GR" sz="2400" i="1"/>
              <a:t>= εισόδημα</a:t>
            </a:r>
            <a:endParaRPr lang="en-US" sz="2400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84213" y="3068638"/>
            <a:ext cx="79248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i="1"/>
              <a:t>Έχουμε</a:t>
            </a:r>
            <a:r>
              <a:rPr lang="en-US" sz="2400" i="1"/>
              <a:t>: </a:t>
            </a:r>
            <a:r>
              <a:rPr lang="en-US" sz="2400" i="1">
                <a:solidFill>
                  <a:srgbClr val="FF0000"/>
                </a:solidFill>
              </a:rPr>
              <a:t>1.</a:t>
            </a:r>
            <a:r>
              <a:rPr lang="en-US" sz="2400" i="1"/>
              <a:t>  </a:t>
            </a:r>
            <a:r>
              <a:rPr lang="el-GR" sz="2400" i="1"/>
              <a:t>Ρ</a:t>
            </a:r>
            <a:r>
              <a:rPr lang="en-US" sz="2400" i="1" baseline="-25000"/>
              <a:t>x</a:t>
            </a:r>
            <a:r>
              <a:rPr lang="el-GR" sz="2400" i="1"/>
              <a:t>Χ</a:t>
            </a:r>
            <a:r>
              <a:rPr lang="en-US" sz="2400" i="1"/>
              <a:t> + </a:t>
            </a:r>
            <a:r>
              <a:rPr lang="el-GR" sz="2400" i="1"/>
              <a:t>Ρ</a:t>
            </a:r>
            <a:r>
              <a:rPr lang="en-US" sz="2400" i="1" baseline="-25000"/>
              <a:t>y</a:t>
            </a:r>
            <a:r>
              <a:rPr lang="el-GR" sz="2400" i="1"/>
              <a:t>Υ</a:t>
            </a:r>
            <a:r>
              <a:rPr lang="en-US" sz="2400" i="1"/>
              <a:t> = I</a:t>
            </a:r>
          </a:p>
          <a:p>
            <a:r>
              <a:rPr lang="en-US" sz="2400" i="1"/>
              <a:t>              </a:t>
            </a:r>
            <a:r>
              <a:rPr lang="en-US" sz="2400" i="1">
                <a:solidFill>
                  <a:srgbClr val="FF0000"/>
                </a:solidFill>
              </a:rPr>
              <a:t>2.</a:t>
            </a:r>
            <a:r>
              <a:rPr lang="en-US" sz="2400" i="1"/>
              <a:t>  </a:t>
            </a:r>
            <a:r>
              <a:rPr lang="el-GR" sz="2400" i="1"/>
              <a:t>Χ</a:t>
            </a:r>
            <a:r>
              <a:rPr lang="en-US" sz="2400" i="1"/>
              <a:t>/</a:t>
            </a:r>
            <a:r>
              <a:rPr lang="el-GR" sz="2400" i="1"/>
              <a:t>Ρ</a:t>
            </a:r>
            <a:r>
              <a:rPr lang="en-US" sz="2400" i="1" baseline="-25000"/>
              <a:t>y</a:t>
            </a:r>
            <a:r>
              <a:rPr lang="en-US" sz="2400" i="1"/>
              <a:t> = </a:t>
            </a:r>
            <a:r>
              <a:rPr lang="el-GR" sz="2400" i="1"/>
              <a:t>Υ</a:t>
            </a:r>
            <a:r>
              <a:rPr lang="en-US" sz="2400" i="1"/>
              <a:t>/</a:t>
            </a:r>
            <a:r>
              <a:rPr lang="el-GR" sz="2400" i="1"/>
              <a:t>Ρ</a:t>
            </a:r>
            <a:r>
              <a:rPr lang="en-US" sz="2400" i="1" baseline="-25000"/>
              <a:t>x</a:t>
            </a:r>
          </a:p>
          <a:p>
            <a:endParaRPr lang="en-US" sz="2400" i="1" baseline="-25000"/>
          </a:p>
          <a:p>
            <a:r>
              <a:rPr lang="el-GR" sz="2400" i="1"/>
              <a:t>Αντικαθιστώντας τη δεύτερη συνθήκη στον εισοδηματικό περιορισμό, παίρνουμε</a:t>
            </a:r>
            <a:r>
              <a:rPr lang="en-US" sz="2400" i="1"/>
              <a:t>:</a:t>
            </a:r>
          </a:p>
          <a:p>
            <a:endParaRPr lang="en-US" sz="2400" i="1"/>
          </a:p>
          <a:p>
            <a:pPr lvl="2" algn="ctr"/>
            <a:r>
              <a:rPr lang="en-US" sz="2400" i="1"/>
              <a:t> </a:t>
            </a:r>
            <a:r>
              <a:rPr lang="el-GR" sz="2400" i="1"/>
              <a:t>Ρ</a:t>
            </a:r>
            <a:r>
              <a:rPr lang="en-US" sz="2400" i="1" baseline="-25000"/>
              <a:t>x</a:t>
            </a:r>
            <a:r>
              <a:rPr lang="el-GR" sz="2400" i="1" baseline="-25000"/>
              <a:t> </a:t>
            </a:r>
            <a:r>
              <a:rPr lang="el-GR" sz="2400" i="1"/>
              <a:t>Χ</a:t>
            </a:r>
            <a:r>
              <a:rPr lang="en-US" sz="2400" i="1"/>
              <a:t> + </a:t>
            </a:r>
            <a:r>
              <a:rPr lang="el-GR" sz="2400" i="1"/>
              <a:t>Ρ</a:t>
            </a:r>
            <a:r>
              <a:rPr lang="en-US" sz="2400" i="1" baseline="-25000"/>
              <a:t>y</a:t>
            </a:r>
            <a:r>
              <a:rPr lang="el-GR" sz="2400" i="1" baseline="-25000"/>
              <a:t> </a:t>
            </a:r>
            <a:r>
              <a:rPr lang="en-US" sz="2400" i="1"/>
              <a:t>(</a:t>
            </a:r>
            <a:r>
              <a:rPr lang="el-GR" sz="2400" i="1"/>
              <a:t>Ρ</a:t>
            </a:r>
            <a:r>
              <a:rPr lang="en-US" sz="2400" i="1" baseline="-25000"/>
              <a:t>x</a:t>
            </a:r>
            <a:r>
              <a:rPr lang="en-US" sz="2400" i="1"/>
              <a:t>/</a:t>
            </a:r>
            <a:r>
              <a:rPr lang="el-GR" sz="2400" i="1"/>
              <a:t>Ρ</a:t>
            </a:r>
            <a:r>
              <a:rPr lang="en-US" sz="2400" i="1" baseline="-25000"/>
              <a:t>y</a:t>
            </a:r>
            <a:r>
              <a:rPr lang="en-US" sz="2400" i="1"/>
              <a:t>)</a:t>
            </a:r>
            <a:r>
              <a:rPr lang="el-GR" sz="2400" i="1"/>
              <a:t> Χ</a:t>
            </a:r>
            <a:r>
              <a:rPr lang="en-US" sz="2400" i="1"/>
              <a:t>= I    </a:t>
            </a:r>
            <a:r>
              <a:rPr lang="el-GR" sz="2400" i="1"/>
              <a:t>ή</a:t>
            </a:r>
            <a:r>
              <a:rPr lang="en-US" sz="2400" i="1"/>
              <a:t>…</a:t>
            </a:r>
            <a:r>
              <a:rPr lang="el-GR" sz="2400" i="1"/>
              <a:t>Χ</a:t>
            </a:r>
            <a:r>
              <a:rPr lang="en-US" sz="2400" i="1"/>
              <a:t> = I/</a:t>
            </a:r>
            <a:r>
              <a:rPr lang="el-GR" sz="2400" i="1"/>
              <a:t>(</a:t>
            </a:r>
            <a:r>
              <a:rPr lang="en-US" sz="2400" i="1"/>
              <a:t>2</a:t>
            </a:r>
            <a:r>
              <a:rPr lang="el-GR" sz="2400" i="1"/>
              <a:t>Ρ</a:t>
            </a:r>
            <a:r>
              <a:rPr lang="en-US" sz="2400" i="1" baseline="-25000"/>
              <a:t>x </a:t>
            </a:r>
            <a:r>
              <a:rPr lang="en-US" sz="2400" i="1"/>
              <a:t>)</a:t>
            </a:r>
            <a:endParaRPr lang="en-US" sz="2400" baseline="-2500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85800" y="609600"/>
            <a:ext cx="784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b="1">
                <a:solidFill>
                  <a:schemeClr val="bg1"/>
                </a:solidFill>
              </a:rPr>
              <a:t>Η καμπύλη ζήτησης με εσωτερική λύση</a:t>
            </a:r>
            <a:endParaRPr 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A27F39-F250-4358-AD58-641B084C87E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424863" cy="1938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i="1"/>
              <a:t>Υποθέστε ότι</a:t>
            </a:r>
            <a:r>
              <a:rPr lang="el-GR"/>
              <a:t> </a:t>
            </a:r>
            <a:r>
              <a:rPr lang="en-US" sz="2400" i="1"/>
              <a:t>U = </a:t>
            </a:r>
            <a:r>
              <a:rPr lang="el-GR" sz="2400" i="1"/>
              <a:t>ΧΥ</a:t>
            </a:r>
            <a:r>
              <a:rPr lang="en-US" sz="2400" i="1"/>
              <a:t> + 10</a:t>
            </a:r>
            <a:r>
              <a:rPr lang="el-GR" sz="2400" i="1"/>
              <a:t>Χ</a:t>
            </a:r>
            <a:r>
              <a:rPr lang="en-US" sz="2400" i="1"/>
              <a:t>.  </a:t>
            </a:r>
            <a:endParaRPr lang="el-GR" sz="2400" i="1"/>
          </a:p>
          <a:p>
            <a:pPr algn="ctr"/>
            <a:r>
              <a:rPr lang="en-US" sz="2400" i="1"/>
              <a:t>MU</a:t>
            </a:r>
            <a:r>
              <a:rPr lang="en-US" sz="2400" i="1" baseline="-25000"/>
              <a:t>x</a:t>
            </a:r>
            <a:r>
              <a:rPr lang="en-US" sz="2400" i="1"/>
              <a:t>=</a:t>
            </a:r>
            <a:r>
              <a:rPr lang="el-GR" sz="2400" i="1"/>
              <a:t>Υ</a:t>
            </a:r>
            <a:r>
              <a:rPr lang="en-US" sz="2400" i="1"/>
              <a:t> + 10 </a:t>
            </a:r>
            <a:r>
              <a:rPr lang="el-GR" sz="2400" i="1"/>
              <a:t>και</a:t>
            </a:r>
            <a:r>
              <a:rPr lang="en-US" sz="2400" i="1"/>
              <a:t> MU</a:t>
            </a:r>
            <a:r>
              <a:rPr lang="en-US" sz="2400" i="1" baseline="-25000"/>
              <a:t>y</a:t>
            </a:r>
            <a:r>
              <a:rPr lang="en-US" sz="2400" i="1"/>
              <a:t> = </a:t>
            </a:r>
            <a:r>
              <a:rPr lang="el-GR" sz="2400" i="1"/>
              <a:t>Χ</a:t>
            </a:r>
            <a:r>
              <a:rPr lang="en-US" sz="2400" i="1"/>
              <a:t>. </a:t>
            </a:r>
            <a:endParaRPr lang="el-GR" sz="2400" i="1"/>
          </a:p>
          <a:p>
            <a:r>
              <a:rPr lang="el-GR" sz="2400" i="1"/>
              <a:t>Οι άλλοι συμβολισμοί είναι όπως στο προηγούμενα.</a:t>
            </a:r>
            <a:r>
              <a:rPr lang="el-GR"/>
              <a:t> </a:t>
            </a:r>
            <a:endParaRPr lang="en-US" sz="2400" i="1"/>
          </a:p>
          <a:p>
            <a:r>
              <a:rPr lang="el-GR" sz="2400" i="1"/>
              <a:t>Θυμηθείτε ότι καμπύλες αδιαφορίας σαν κι αυτές είναι κυρτές και τέμνουν τον άξονα  </a:t>
            </a:r>
            <a:r>
              <a:rPr lang="en-US" sz="2400" i="1"/>
              <a:t>x</a:t>
            </a:r>
            <a:r>
              <a:rPr lang="el-GR" sz="2400" i="1"/>
              <a:t>.</a:t>
            </a:r>
            <a:endParaRPr lang="en-US" sz="2400"/>
          </a:p>
        </p:txBody>
      </p:sp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1187450" y="609600"/>
            <a:ext cx="7346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H </a:t>
            </a:r>
            <a:r>
              <a:rPr lang="el-GR" sz="2800" b="1">
                <a:solidFill>
                  <a:schemeClr val="bg1"/>
                </a:solidFill>
              </a:rPr>
              <a:t>καμπύλη ζήτησης με λύση </a:t>
            </a:r>
            <a:r>
              <a:rPr lang="el-GR" altLang="ja-JP" sz="2800" b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γωνίας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20485" name="Text Box 2"/>
          <p:cNvSpPr txBox="1">
            <a:spLocks noChangeArrowheads="1"/>
          </p:cNvSpPr>
          <p:nvPr/>
        </p:nvSpPr>
        <p:spPr bwMode="auto">
          <a:xfrm>
            <a:off x="250825" y="3860800"/>
            <a:ext cx="85693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i="1"/>
              <a:t>Έχουμε:   </a:t>
            </a:r>
            <a:r>
              <a:rPr lang="en-US" sz="2400" i="1">
                <a:solidFill>
                  <a:schemeClr val="accent2"/>
                </a:solidFill>
              </a:rPr>
              <a:t>1.</a:t>
            </a:r>
            <a:r>
              <a:rPr lang="en-US" sz="2400" i="1"/>
              <a:t>   </a:t>
            </a:r>
            <a:r>
              <a:rPr lang="el-GR" sz="2400" i="1"/>
              <a:t>Ρ</a:t>
            </a:r>
            <a:r>
              <a:rPr lang="en-US" sz="2400" i="1" baseline="-25000"/>
              <a:t>x</a:t>
            </a:r>
            <a:r>
              <a:rPr lang="el-GR" sz="2400" i="1"/>
              <a:t>Χ</a:t>
            </a:r>
            <a:r>
              <a:rPr lang="en-US" sz="2400" i="1"/>
              <a:t> + </a:t>
            </a:r>
            <a:r>
              <a:rPr lang="el-GR" sz="2400" i="1"/>
              <a:t>Ρ</a:t>
            </a:r>
            <a:r>
              <a:rPr lang="en-US" sz="2400" i="1" baseline="-25000"/>
              <a:t>y</a:t>
            </a:r>
            <a:r>
              <a:rPr lang="el-GR" sz="2400" i="1"/>
              <a:t>Υ</a:t>
            </a:r>
            <a:r>
              <a:rPr lang="en-US" sz="2400" i="1"/>
              <a:t> = I </a:t>
            </a:r>
          </a:p>
          <a:p>
            <a:r>
              <a:rPr lang="en-US" sz="2400" i="1">
                <a:solidFill>
                  <a:schemeClr val="accent2"/>
                </a:solidFill>
              </a:rPr>
              <a:t>                2.</a:t>
            </a:r>
            <a:r>
              <a:rPr lang="en-US" sz="2400" i="1"/>
              <a:t>  (</a:t>
            </a:r>
            <a:r>
              <a:rPr lang="el-GR" sz="2400" i="1"/>
              <a:t>Υ</a:t>
            </a:r>
            <a:r>
              <a:rPr lang="en-US" sz="2400" i="1"/>
              <a:t>+ 10)/</a:t>
            </a:r>
            <a:r>
              <a:rPr lang="el-GR" sz="2400" i="1"/>
              <a:t>Χ</a:t>
            </a:r>
            <a:r>
              <a:rPr lang="en-US" sz="2400" i="1"/>
              <a:t>  = </a:t>
            </a:r>
            <a:r>
              <a:rPr lang="el-GR" sz="2400" i="1"/>
              <a:t>Ρ</a:t>
            </a:r>
            <a:r>
              <a:rPr lang="en-US" sz="2400" i="1" baseline="-25000"/>
              <a:t>x</a:t>
            </a:r>
            <a:r>
              <a:rPr lang="en-US" sz="2400" i="1"/>
              <a:t>/</a:t>
            </a:r>
            <a:r>
              <a:rPr lang="el-GR" sz="2400" i="1"/>
              <a:t>Ρ</a:t>
            </a:r>
            <a:r>
              <a:rPr lang="en-US" sz="2400" i="1" baseline="-25000"/>
              <a:t>y</a:t>
            </a:r>
            <a:endParaRPr lang="en-US" sz="2400" i="1"/>
          </a:p>
          <a:p>
            <a:r>
              <a:rPr lang="el-GR" sz="2400" i="1"/>
              <a:t>Αντικαθιστώντας την δεύτερη σχέση στον εισοδηματικό περιορισμό, παίρνουμε την καμπύλη ζήτησης για το Υ</a:t>
            </a:r>
            <a:r>
              <a:rPr lang="en-US" sz="2400" i="1"/>
              <a:t>: </a:t>
            </a:r>
          </a:p>
          <a:p>
            <a:pPr lvl="2"/>
            <a:r>
              <a:rPr lang="en-US" sz="2400" i="1"/>
              <a:t>  </a:t>
            </a:r>
            <a:r>
              <a:rPr lang="el-GR" sz="2400" i="1"/>
              <a:t>3. Υ</a:t>
            </a:r>
            <a:r>
              <a:rPr lang="en-US" sz="2400" i="1"/>
              <a:t> = (I – 10</a:t>
            </a:r>
            <a:r>
              <a:rPr lang="el-GR" sz="2400" i="1"/>
              <a:t>Ρ</a:t>
            </a:r>
            <a:r>
              <a:rPr lang="en-US" sz="2400" i="1" baseline="-25000"/>
              <a:t>y</a:t>
            </a:r>
            <a:r>
              <a:rPr lang="en-US" sz="2400" i="1"/>
              <a:t>)/(2</a:t>
            </a:r>
            <a:r>
              <a:rPr lang="el-GR" sz="2400" i="1"/>
              <a:t>Ρ</a:t>
            </a:r>
            <a:r>
              <a:rPr lang="en-US" sz="2400" i="1" baseline="-25000"/>
              <a:t>y</a:t>
            </a:r>
            <a:r>
              <a:rPr lang="en-US" sz="2400" i="1"/>
              <a:t>)  </a:t>
            </a:r>
          </a:p>
          <a:p>
            <a:pPr lvl="2">
              <a:buFont typeface="Symbol" pitchFamily="18" charset="2"/>
              <a:buNone/>
            </a:pPr>
            <a:r>
              <a:rPr lang="el-GR" sz="2400" i="1">
                <a:solidFill>
                  <a:schemeClr val="accent2"/>
                </a:solidFill>
              </a:rPr>
              <a:t> 4. </a:t>
            </a:r>
            <a:r>
              <a:rPr lang="el-GR" sz="2400" i="1"/>
              <a:t>Αν</a:t>
            </a:r>
            <a:r>
              <a:rPr lang="en-US" sz="2400" i="1"/>
              <a:t> I &gt; 10</a:t>
            </a:r>
            <a:r>
              <a:rPr lang="el-GR" sz="2400" i="1"/>
              <a:t>Ρ</a:t>
            </a:r>
            <a:r>
              <a:rPr lang="en-US" sz="2400" i="1" baseline="-25000"/>
              <a:t>y</a:t>
            </a:r>
            <a:r>
              <a:rPr lang="en-US" sz="2400" i="1"/>
              <a:t>, </a:t>
            </a:r>
            <a:r>
              <a:rPr lang="el-GR" sz="2400" i="1"/>
              <a:t>η ζήτηση για το Υ είναι θετική.</a:t>
            </a:r>
            <a:endParaRPr lang="en-US" sz="24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746977-2331-447B-B78B-5ED0A632985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342900" y="1773238"/>
            <a:ext cx="80454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39738" lvl="2">
              <a:buFont typeface="Symbol" pitchFamily="18" charset="2"/>
              <a:buNone/>
            </a:pPr>
            <a:r>
              <a:rPr lang="el-GR" sz="2400" dirty="0">
                <a:solidFill>
                  <a:schemeClr val="accent2"/>
                </a:solidFill>
              </a:rPr>
              <a:t>• </a:t>
            </a:r>
            <a:r>
              <a:rPr lang="el-GR" sz="2400" dirty="0"/>
              <a:t> </a:t>
            </a:r>
            <a:r>
              <a:rPr lang="el-GR" sz="2400" i="1" dirty="0"/>
              <a:t>Τι συμβαίνει όταν</a:t>
            </a:r>
            <a:r>
              <a:rPr lang="el-GR" dirty="0"/>
              <a:t> </a:t>
            </a:r>
            <a:r>
              <a:rPr lang="en-US" sz="2400" i="1" dirty="0"/>
              <a:t>I &lt; 10</a:t>
            </a:r>
            <a:r>
              <a:rPr lang="el-GR" sz="2400" i="1" dirty="0"/>
              <a:t>Ρ</a:t>
            </a:r>
            <a:r>
              <a:rPr lang="en-US" sz="2400" i="1" baseline="-25000" dirty="0"/>
              <a:t>y</a:t>
            </a:r>
            <a:r>
              <a:rPr lang="en-US" sz="2400" i="1" dirty="0"/>
              <a:t>? </a:t>
            </a:r>
          </a:p>
          <a:p>
            <a:pPr marL="439738" lvl="2">
              <a:buFont typeface="Symbol" pitchFamily="18" charset="2"/>
              <a:buNone/>
            </a:pPr>
            <a:r>
              <a:rPr lang="en-US" sz="2400" i="1" dirty="0"/>
              <a:t>    </a:t>
            </a:r>
            <a:r>
              <a:rPr lang="el-GR" sz="2400" i="1" dirty="0"/>
              <a:t>Έχουμε ένα γωνιακό σημείο, επειδή:</a:t>
            </a:r>
            <a:endParaRPr lang="en-US" sz="2400" i="1" dirty="0"/>
          </a:p>
          <a:p>
            <a:pPr marL="439738" lvl="3">
              <a:spcBef>
                <a:spcPct val="50000"/>
              </a:spcBef>
            </a:pPr>
            <a:r>
              <a:rPr lang="en-US" sz="2400" i="1" dirty="0"/>
              <a:t>	</a:t>
            </a:r>
            <a:r>
              <a:rPr lang="el-GR" sz="2400" i="1" dirty="0"/>
              <a:t>Στο</a:t>
            </a:r>
            <a:r>
              <a:rPr lang="en-US" sz="2400" i="1" dirty="0"/>
              <a:t> </a:t>
            </a:r>
            <a:r>
              <a:rPr lang="el-GR" sz="2400" i="1" dirty="0"/>
              <a:t>Υ</a:t>
            </a:r>
            <a:r>
              <a:rPr lang="en-US" sz="2400" i="1" dirty="0"/>
              <a:t> = 0, </a:t>
            </a:r>
            <a:r>
              <a:rPr lang="el-GR" sz="2400" i="1" dirty="0"/>
              <a:t>συμβαίνει το εξής</a:t>
            </a:r>
            <a:r>
              <a:rPr lang="en-US" sz="2400" i="1" dirty="0"/>
              <a:t>:</a:t>
            </a:r>
          </a:p>
          <a:p>
            <a:pPr marL="439738" lvl="3">
              <a:spcBef>
                <a:spcPct val="50000"/>
              </a:spcBef>
            </a:pPr>
            <a:r>
              <a:rPr lang="en-US" sz="2400" i="1" dirty="0"/>
              <a:t>	</a:t>
            </a:r>
            <a:r>
              <a:rPr lang="en-US" sz="2400" i="1" dirty="0" err="1"/>
              <a:t>MU</a:t>
            </a:r>
            <a:r>
              <a:rPr lang="en-US" sz="2400" i="1" baseline="-25000" dirty="0" err="1"/>
              <a:t>x</a:t>
            </a:r>
            <a:r>
              <a:rPr lang="en-US" sz="2400" i="1" dirty="0"/>
              <a:t>/</a:t>
            </a:r>
            <a:r>
              <a:rPr lang="el-GR" sz="2400" i="1" dirty="0"/>
              <a:t>Ρ</a:t>
            </a:r>
            <a:r>
              <a:rPr lang="en-US" sz="2400" i="1" baseline="-25000" dirty="0"/>
              <a:t>x</a:t>
            </a:r>
            <a:r>
              <a:rPr lang="en-US" sz="2400" i="1" dirty="0"/>
              <a:t>  = (</a:t>
            </a:r>
            <a:r>
              <a:rPr lang="el-GR" sz="2400" i="1" dirty="0"/>
              <a:t>Υ</a:t>
            </a:r>
            <a:r>
              <a:rPr lang="en-US" sz="2400" i="1" dirty="0"/>
              <a:t>+10)/</a:t>
            </a:r>
            <a:r>
              <a:rPr lang="el-GR" sz="2400" i="1" dirty="0"/>
              <a:t>Ρ</a:t>
            </a:r>
            <a:r>
              <a:rPr lang="en-US" sz="2400" i="1" baseline="-25000" dirty="0"/>
              <a:t>X</a:t>
            </a:r>
            <a:r>
              <a:rPr lang="en-US" sz="2400" i="1" dirty="0"/>
              <a:t> = 10/</a:t>
            </a:r>
            <a:r>
              <a:rPr lang="el-GR" sz="2400" i="1" dirty="0"/>
              <a:t>Ρ</a:t>
            </a:r>
            <a:r>
              <a:rPr lang="en-US" sz="2400" i="1" baseline="-25000" dirty="0"/>
              <a:t>X</a:t>
            </a:r>
            <a:endParaRPr lang="en-US" sz="2400" i="1" dirty="0"/>
          </a:p>
          <a:p>
            <a:pPr marL="439738" lvl="3"/>
            <a:r>
              <a:rPr lang="en-US" sz="2400" i="1" dirty="0"/>
              <a:t>	</a:t>
            </a:r>
            <a:r>
              <a:rPr lang="en-US" sz="2400" i="1" dirty="0" err="1"/>
              <a:t>MU</a:t>
            </a:r>
            <a:r>
              <a:rPr lang="en-US" sz="2400" i="1" baseline="-25000" dirty="0" err="1"/>
              <a:t>y</a:t>
            </a:r>
            <a:r>
              <a:rPr lang="en-US" sz="2400" i="1" dirty="0"/>
              <a:t>/</a:t>
            </a:r>
            <a:r>
              <a:rPr lang="el-GR" sz="2400" i="1" dirty="0"/>
              <a:t>Ρ</a:t>
            </a:r>
            <a:r>
              <a:rPr lang="en-US" sz="2400" i="1" baseline="-25000" dirty="0"/>
              <a:t>y</a:t>
            </a:r>
            <a:r>
              <a:rPr lang="en-US" sz="2400" i="1" dirty="0"/>
              <a:t>  = x/</a:t>
            </a:r>
            <a:r>
              <a:rPr lang="el-GR" sz="2400" i="1" dirty="0"/>
              <a:t>Ρ</a:t>
            </a:r>
            <a:r>
              <a:rPr lang="en-US" sz="2400" i="1" baseline="-25000" dirty="0"/>
              <a:t>y</a:t>
            </a:r>
            <a:r>
              <a:rPr lang="en-US" sz="2400" i="1" dirty="0"/>
              <a:t> = (I/</a:t>
            </a:r>
            <a:r>
              <a:rPr lang="el-GR" sz="2400" i="1" dirty="0"/>
              <a:t>Ρ</a:t>
            </a:r>
            <a:r>
              <a:rPr lang="en-US" sz="2400" i="1" baseline="-25000" dirty="0"/>
              <a:t>x</a:t>
            </a:r>
            <a:r>
              <a:rPr lang="en-US" sz="2400" i="1" dirty="0"/>
              <a:t>)/</a:t>
            </a:r>
            <a:r>
              <a:rPr lang="el-GR" sz="2400" i="1" dirty="0"/>
              <a:t>Ρ</a:t>
            </a:r>
            <a:r>
              <a:rPr lang="en-US" sz="2400" i="1" baseline="-25000" dirty="0"/>
              <a:t>y</a:t>
            </a:r>
            <a:endParaRPr lang="en-US" sz="2400" dirty="0"/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611188" y="4076700"/>
            <a:ext cx="7543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lvl="2" algn="ctr">
              <a:defRPr/>
            </a:pPr>
            <a:r>
              <a:rPr lang="el-GR" sz="2400" i="1" dirty="0"/>
              <a:t>και</a:t>
            </a:r>
            <a:r>
              <a:rPr lang="en-US" sz="2400" i="1" dirty="0"/>
              <a:t>…</a:t>
            </a:r>
            <a:r>
              <a:rPr lang="el-GR" sz="2400" i="1" dirty="0"/>
              <a:t> Υ</a:t>
            </a:r>
            <a:r>
              <a:rPr lang="en-US" sz="2400" i="1" dirty="0"/>
              <a:t> = </a:t>
            </a:r>
            <a:r>
              <a:rPr lang="en-US" sz="2400" i="1" dirty="0" smtClean="0"/>
              <a:t>0, </a:t>
            </a:r>
            <a:r>
              <a:rPr lang="el-GR" sz="2400" i="1" dirty="0"/>
              <a:t>θα είναι η άριστη επιλογή μόνο αν</a:t>
            </a:r>
            <a:r>
              <a:rPr lang="en-US" sz="2400" i="1" dirty="0"/>
              <a:t>:</a:t>
            </a:r>
          </a:p>
          <a:p>
            <a:pPr marL="176213" lvl="2" algn="ctr">
              <a:spcBef>
                <a:spcPct val="50000"/>
              </a:spcBef>
              <a:defRPr/>
            </a:pPr>
            <a:r>
              <a:rPr lang="en-US" sz="2400" i="1" dirty="0" err="1"/>
              <a:t>MU</a:t>
            </a:r>
            <a:r>
              <a:rPr lang="en-US" sz="2400" i="1" baseline="-25000" dirty="0" err="1"/>
              <a:t>x</a:t>
            </a:r>
            <a:r>
              <a:rPr lang="en-US" sz="2400" i="1" dirty="0"/>
              <a:t>/</a:t>
            </a:r>
            <a:r>
              <a:rPr lang="el-GR" sz="2400" i="1" dirty="0"/>
              <a:t>Ρ</a:t>
            </a:r>
            <a:r>
              <a:rPr lang="en-US" sz="2400" i="1" baseline="-25000" dirty="0"/>
              <a:t>x</a:t>
            </a:r>
            <a:r>
              <a:rPr lang="en-US" sz="2400" i="1" dirty="0"/>
              <a:t> &gt; </a:t>
            </a:r>
            <a:r>
              <a:rPr lang="en-US" sz="2400" i="1" dirty="0" err="1"/>
              <a:t>MU</a:t>
            </a:r>
            <a:r>
              <a:rPr lang="en-US" sz="2400" i="1" baseline="-25000" dirty="0" err="1"/>
              <a:t>y</a:t>
            </a:r>
            <a:r>
              <a:rPr lang="en-US" sz="2400" i="1" dirty="0"/>
              <a:t>/</a:t>
            </a:r>
            <a:r>
              <a:rPr lang="el-GR" sz="2400" i="1" dirty="0"/>
              <a:t>Ρ</a:t>
            </a:r>
            <a:r>
              <a:rPr lang="en-US" sz="2400" i="1" baseline="-25000" dirty="0"/>
              <a:t>y</a:t>
            </a:r>
            <a:r>
              <a:rPr lang="en-US" sz="2400" i="1" dirty="0"/>
              <a:t> …</a:t>
            </a:r>
            <a:r>
              <a:rPr lang="el-GR" sz="2400" i="1" dirty="0"/>
              <a:t>ή</a:t>
            </a:r>
            <a:r>
              <a:rPr lang="en-US" sz="2400" i="1" dirty="0"/>
              <a:t>…</a:t>
            </a:r>
          </a:p>
          <a:p>
            <a:pPr marL="896938" lvl="2">
              <a:spcBef>
                <a:spcPct val="50000"/>
              </a:spcBef>
              <a:defRPr/>
            </a:pPr>
            <a:r>
              <a:rPr lang="en-US" sz="2400" i="1" dirty="0" smtClean="0"/>
              <a:t>		10/</a:t>
            </a:r>
            <a:r>
              <a:rPr lang="el-GR" sz="2400" i="1" dirty="0"/>
              <a:t>Ρ</a:t>
            </a:r>
            <a:r>
              <a:rPr lang="en-US" sz="2400" i="1" baseline="-25000" dirty="0"/>
              <a:t>x </a:t>
            </a:r>
            <a:r>
              <a:rPr lang="en-US" sz="2400" i="1" dirty="0"/>
              <a:t> &gt; (I/</a:t>
            </a:r>
            <a:r>
              <a:rPr lang="el-GR" sz="2400" i="1" dirty="0"/>
              <a:t>Ρ</a:t>
            </a:r>
            <a:r>
              <a:rPr lang="en-US" sz="2400" i="1" baseline="-25000" dirty="0"/>
              <a:t>x</a:t>
            </a:r>
            <a:r>
              <a:rPr lang="en-US" sz="2400" i="1" dirty="0"/>
              <a:t>)/</a:t>
            </a:r>
            <a:r>
              <a:rPr lang="el-GR" sz="2400" i="1" dirty="0"/>
              <a:t>Ρ</a:t>
            </a:r>
            <a:r>
              <a:rPr lang="en-US" sz="2400" i="1" baseline="-25000" dirty="0"/>
              <a:t>y</a:t>
            </a:r>
            <a:r>
              <a:rPr lang="en-US" sz="2400" i="1" dirty="0"/>
              <a:t> …</a:t>
            </a:r>
            <a:r>
              <a:rPr lang="el-GR" sz="2400" i="1" dirty="0"/>
              <a:t>ή</a:t>
            </a:r>
            <a:r>
              <a:rPr lang="en-US" sz="2400" i="1" dirty="0"/>
              <a:t>… </a:t>
            </a:r>
            <a:r>
              <a:rPr lang="en-US" sz="2400" i="1" dirty="0" smtClean="0"/>
              <a:t>10&gt; I/</a:t>
            </a:r>
            <a:r>
              <a:rPr lang="el-GR" sz="2400" i="1" dirty="0" smtClean="0"/>
              <a:t>Ρ</a:t>
            </a:r>
            <a:r>
              <a:rPr lang="en-US" sz="2400" i="1" baseline="-25000" dirty="0"/>
              <a:t>y</a:t>
            </a:r>
            <a:r>
              <a:rPr lang="en-US" sz="2400" i="1" dirty="0"/>
              <a:t> </a:t>
            </a:r>
            <a:r>
              <a:rPr lang="en-US" sz="2400" i="1" dirty="0" smtClean="0"/>
              <a:t> </a:t>
            </a:r>
            <a:endParaRPr lang="el-GR" sz="2400" i="1" dirty="0"/>
          </a:p>
          <a:p>
            <a:pPr marL="896938" lvl="2">
              <a:spcBef>
                <a:spcPct val="50000"/>
              </a:spcBef>
              <a:defRPr/>
            </a:pPr>
            <a:r>
              <a:rPr lang="el-GR" sz="2400" i="1" dirty="0"/>
              <a:t>		</a:t>
            </a:r>
            <a:r>
              <a:rPr lang="en-US" sz="2400" i="1" dirty="0" smtClean="0"/>
              <a:t>      </a:t>
            </a:r>
            <a:r>
              <a:rPr lang="en-US" sz="2400" b="1" i="1" dirty="0" smtClean="0"/>
              <a:t>I </a:t>
            </a:r>
            <a:r>
              <a:rPr lang="en-US" sz="2400" b="1" i="1" dirty="0"/>
              <a:t>– 10</a:t>
            </a:r>
            <a:r>
              <a:rPr lang="el-GR" sz="2400" b="1" i="1" dirty="0"/>
              <a:t>Ρ</a:t>
            </a:r>
            <a:r>
              <a:rPr lang="en-US" sz="2400" b="1" i="1" baseline="-25000" dirty="0"/>
              <a:t>y</a:t>
            </a:r>
            <a:r>
              <a:rPr lang="en-US" sz="2400" b="1" i="1" dirty="0"/>
              <a:t> &lt; 0 </a:t>
            </a:r>
          </a:p>
        </p:txBody>
      </p:sp>
      <p:sp>
        <p:nvSpPr>
          <p:cNvPr id="21509" name="AutoShape 20"/>
          <p:cNvSpPr>
            <a:spLocks noChangeArrowheads="1"/>
          </p:cNvSpPr>
          <p:nvPr/>
        </p:nvSpPr>
        <p:spPr bwMode="auto">
          <a:xfrm>
            <a:off x="0" y="260350"/>
            <a:ext cx="9144000" cy="914400"/>
          </a:xfrm>
          <a:prstGeom prst="roundRect">
            <a:avLst>
              <a:gd name="adj" fmla="val 50000"/>
            </a:avLst>
          </a:prstGeom>
          <a:solidFill>
            <a:srgbClr val="9F9FBF">
              <a:alpha val="50195"/>
            </a:srgbClr>
          </a:solidFill>
          <a:ln w="38100">
            <a:solidFill>
              <a:srgbClr val="666699"/>
            </a:solidFill>
            <a:round/>
            <a:headEnd/>
            <a:tailEnd/>
          </a:ln>
        </p:spPr>
        <p:txBody>
          <a:bodyPr wrap="none" lIns="457200" rIns="457200" anchor="ctr"/>
          <a:lstStyle/>
          <a:p>
            <a:r>
              <a:rPr lang="en-US" sz="3600" b="1">
                <a:solidFill>
                  <a:srgbClr val="002060"/>
                </a:solidFill>
              </a:rPr>
              <a:t>H </a:t>
            </a:r>
            <a:r>
              <a:rPr lang="el-GR" sz="3600" b="1">
                <a:solidFill>
                  <a:srgbClr val="002060"/>
                </a:solidFill>
              </a:rPr>
              <a:t>καμπύλη ζήτησης με λύση </a:t>
            </a:r>
            <a:r>
              <a:rPr lang="el-GR" altLang="ja-JP" sz="3600" b="1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γωνίας</a:t>
            </a:r>
            <a:endParaRPr lang="en-US" sz="36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9B0C3C-94C2-48D2-B912-DF4A874DFA5D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90600" y="2286000"/>
            <a:ext cx="7924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/>
              <a:t>Η</a:t>
            </a:r>
            <a:r>
              <a:rPr lang="en-US" sz="2400"/>
              <a:t> </a:t>
            </a:r>
            <a:r>
              <a:rPr lang="el-GR" sz="2400"/>
              <a:t>καμπύλη Εισοδήματος-Κατανάλωσης του αγαθού</a:t>
            </a:r>
            <a:r>
              <a:rPr lang="en-US" sz="2400"/>
              <a:t> X           </a:t>
            </a:r>
            <a:r>
              <a:rPr lang="el-GR" sz="2400"/>
              <a:t>        είναι το σύνολο των άριστων καλαθιών για κάθε πιθανό ύψος εισοδήματος</a:t>
            </a:r>
            <a:r>
              <a:rPr lang="en-US" sz="2400"/>
              <a:t>.</a:t>
            </a:r>
          </a:p>
          <a:p>
            <a:endParaRPr lang="en-US" sz="2400"/>
          </a:p>
          <a:p>
            <a:r>
              <a:rPr lang="el-GR" sz="2400" b="1"/>
              <a:t>Μπορούμε να απεικονίσουμε διαγραμματικά την καμπύλη Εισοδήματος-Κατανάλωσης από τα σημεία που ορίζονται καθώς μία καμπύλη ζήτησης μετατοπίζεται.</a:t>
            </a:r>
            <a:r>
              <a:rPr lang="el-GR"/>
              <a:t> </a:t>
            </a:r>
            <a:endParaRPr lang="en-US" sz="2400" b="1"/>
          </a:p>
        </p:txBody>
      </p:sp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609600" y="381000"/>
            <a:ext cx="7924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200" kern="1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Μεταβολή στο εισόδημα και</a:t>
            </a:r>
          </a:p>
          <a:p>
            <a:r>
              <a:rPr lang="el-GR" sz="3200" kern="1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ατομική ζήτηση</a:t>
            </a:r>
            <a:endParaRPr lang="en-US" sz="3200" kern="1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187450" y="1773238"/>
            <a:ext cx="682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/>
              <a:t>Η</a:t>
            </a:r>
            <a:r>
              <a:rPr lang="en-US" sz="2400" b="1"/>
              <a:t> </a:t>
            </a:r>
            <a:r>
              <a:rPr lang="el-GR" sz="2400" b="1"/>
              <a:t>καμπύλη εισοδήματος κατανάλωσης του αγαθού </a:t>
            </a:r>
            <a:r>
              <a:rPr lang="en-US" sz="2400" b="1"/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6" grpId="0" animBg="1"/>
      <p:bldP spid="2048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Άδειες Χρήσης</a:t>
            </a:r>
          </a:p>
        </p:txBody>
      </p:sp>
      <p:sp>
        <p:nvSpPr>
          <p:cNvPr id="16386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800" smtClean="0"/>
              <a:t>Το παρόν εκπαιδευτικό υλικό υπόκειται σε</a:t>
            </a:r>
            <a:r>
              <a:rPr lang="en-US" sz="2800" smtClean="0"/>
              <a:t> </a:t>
            </a:r>
            <a:r>
              <a:rPr lang="el-GR" sz="2800" smtClean="0"/>
              <a:t>άδειες χρήσης </a:t>
            </a:r>
            <a:r>
              <a:rPr lang="en-US" sz="2800" smtClean="0"/>
              <a:t>Creative Commons. </a:t>
            </a:r>
          </a:p>
          <a:p>
            <a:pPr eaLnBrk="1" hangingPunct="1"/>
            <a:r>
              <a:rPr 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638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941888"/>
            <a:ext cx="1581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F1DF246-C5AD-4F6B-9427-7BD9D4D79F87}" type="slidenum">
              <a:rPr lang="el-GR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2</a:t>
            </a:fld>
            <a:endParaRPr lang="el-G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31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3"/>
          <p:cNvSpPr>
            <a:spLocks noChangeShapeType="1"/>
          </p:cNvSpPr>
          <p:nvPr/>
        </p:nvSpPr>
        <p:spPr bwMode="auto">
          <a:xfrm>
            <a:off x="1143000" y="3395663"/>
            <a:ext cx="464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Line 4"/>
          <p:cNvSpPr>
            <a:spLocks noChangeShapeType="1"/>
          </p:cNvSpPr>
          <p:nvPr/>
        </p:nvSpPr>
        <p:spPr bwMode="auto">
          <a:xfrm flipV="1">
            <a:off x="1143000" y="576263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Line 5"/>
          <p:cNvSpPr>
            <a:spLocks noChangeShapeType="1"/>
          </p:cNvSpPr>
          <p:nvPr/>
        </p:nvSpPr>
        <p:spPr bwMode="auto">
          <a:xfrm flipV="1">
            <a:off x="1115616" y="3776663"/>
            <a:ext cx="27384" cy="26766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>
            <a:off x="1115616" y="6453336"/>
            <a:ext cx="441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Line 7"/>
          <p:cNvSpPr>
            <a:spLocks noChangeShapeType="1"/>
          </p:cNvSpPr>
          <p:nvPr/>
        </p:nvSpPr>
        <p:spPr bwMode="auto">
          <a:xfrm>
            <a:off x="1143000" y="2252663"/>
            <a:ext cx="18288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Line 8"/>
          <p:cNvSpPr>
            <a:spLocks noChangeShapeType="1"/>
          </p:cNvSpPr>
          <p:nvPr/>
        </p:nvSpPr>
        <p:spPr bwMode="auto">
          <a:xfrm>
            <a:off x="1143000" y="1566863"/>
            <a:ext cx="28956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9"/>
          <p:cNvSpPr>
            <a:spLocks noChangeShapeType="1"/>
          </p:cNvSpPr>
          <p:nvPr/>
        </p:nvSpPr>
        <p:spPr bwMode="auto">
          <a:xfrm>
            <a:off x="1115616" y="980727"/>
            <a:ext cx="4065984" cy="2414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Arc 10"/>
          <p:cNvSpPr>
            <a:spLocks/>
          </p:cNvSpPr>
          <p:nvPr/>
        </p:nvSpPr>
        <p:spPr bwMode="auto">
          <a:xfrm>
            <a:off x="1600200" y="-90488"/>
            <a:ext cx="2201863" cy="3028951"/>
          </a:xfrm>
          <a:custGeom>
            <a:avLst/>
            <a:gdLst>
              <a:gd name="T0" fmla="*/ 307919941 w 15745"/>
              <a:gd name="T1" fmla="*/ 294663522 h 21457"/>
              <a:gd name="T2" fmla="*/ 48559300 w 15745"/>
              <a:gd name="T3" fmla="*/ 427577985 h 21457"/>
              <a:gd name="T4" fmla="*/ 0 w 15745"/>
              <a:gd name="T5" fmla="*/ 0 h 21457"/>
              <a:gd name="T6" fmla="*/ 0 60000 65536"/>
              <a:gd name="T7" fmla="*/ 0 60000 65536"/>
              <a:gd name="T8" fmla="*/ 0 60000 65536"/>
              <a:gd name="T9" fmla="*/ 0 w 15745"/>
              <a:gd name="T10" fmla="*/ 0 h 21457"/>
              <a:gd name="T11" fmla="*/ 15745 w 15745"/>
              <a:gd name="T12" fmla="*/ 21457 h 214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45" h="21457" fill="none" extrusionOk="0">
                <a:moveTo>
                  <a:pt x="15744" y="14786"/>
                </a:moveTo>
                <a:cubicBezTo>
                  <a:pt x="12251" y="18507"/>
                  <a:pt x="7552" y="20870"/>
                  <a:pt x="2482" y="21456"/>
                </a:cubicBezTo>
              </a:path>
              <a:path w="15745" h="21457" stroke="0" extrusionOk="0">
                <a:moveTo>
                  <a:pt x="15744" y="14786"/>
                </a:moveTo>
                <a:cubicBezTo>
                  <a:pt x="12251" y="18507"/>
                  <a:pt x="7552" y="20870"/>
                  <a:pt x="2482" y="21456"/>
                </a:cubicBez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Arc 11"/>
          <p:cNvSpPr>
            <a:spLocks/>
          </p:cNvSpPr>
          <p:nvPr/>
        </p:nvSpPr>
        <p:spPr bwMode="auto">
          <a:xfrm>
            <a:off x="3124200" y="1566863"/>
            <a:ext cx="863600" cy="911225"/>
          </a:xfrm>
          <a:custGeom>
            <a:avLst/>
            <a:gdLst>
              <a:gd name="T0" fmla="*/ 32984837 w 20403"/>
              <a:gd name="T1" fmla="*/ 38605678 h 21508"/>
              <a:gd name="T2" fmla="*/ 0 w 20403"/>
              <a:gd name="T3" fmla="*/ 12729739 h 21508"/>
              <a:gd name="T4" fmla="*/ 36553688 w 20403"/>
              <a:gd name="T5" fmla="*/ 0 h 21508"/>
              <a:gd name="T6" fmla="*/ 0 60000 65536"/>
              <a:gd name="T7" fmla="*/ 0 60000 65536"/>
              <a:gd name="T8" fmla="*/ 0 60000 65536"/>
              <a:gd name="T9" fmla="*/ 0 w 20403"/>
              <a:gd name="T10" fmla="*/ 0 h 21508"/>
              <a:gd name="T11" fmla="*/ 20403 w 20403"/>
              <a:gd name="T12" fmla="*/ 21508 h 215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03" h="21508" fill="none" extrusionOk="0">
                <a:moveTo>
                  <a:pt x="18411" y="21507"/>
                </a:moveTo>
                <a:cubicBezTo>
                  <a:pt x="9978" y="20726"/>
                  <a:pt x="2780" y="15090"/>
                  <a:pt x="0" y="7091"/>
                </a:cubicBezTo>
              </a:path>
              <a:path w="20403" h="21508" stroke="0" extrusionOk="0">
                <a:moveTo>
                  <a:pt x="18411" y="21507"/>
                </a:moveTo>
                <a:cubicBezTo>
                  <a:pt x="9978" y="20726"/>
                  <a:pt x="2780" y="15090"/>
                  <a:pt x="0" y="7091"/>
                </a:cubicBezTo>
                <a:lnTo>
                  <a:pt x="20403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Arc 12"/>
          <p:cNvSpPr>
            <a:spLocks/>
          </p:cNvSpPr>
          <p:nvPr/>
        </p:nvSpPr>
        <p:spPr bwMode="auto">
          <a:xfrm>
            <a:off x="2590800" y="1871663"/>
            <a:ext cx="766763" cy="914400"/>
          </a:xfrm>
          <a:custGeom>
            <a:avLst/>
            <a:gdLst>
              <a:gd name="T0" fmla="*/ 31239120 w 18105"/>
              <a:gd name="T1" fmla="*/ 38729320 h 21589"/>
              <a:gd name="T2" fmla="*/ 0 w 18105"/>
              <a:gd name="T3" fmla="*/ 21132595 h 21589"/>
              <a:gd name="T4" fmla="*/ 32473098 w 18105"/>
              <a:gd name="T5" fmla="*/ 0 h 21589"/>
              <a:gd name="T6" fmla="*/ 0 60000 65536"/>
              <a:gd name="T7" fmla="*/ 0 60000 65536"/>
              <a:gd name="T8" fmla="*/ 0 60000 65536"/>
              <a:gd name="T9" fmla="*/ 0 w 18105"/>
              <a:gd name="T10" fmla="*/ 0 h 21589"/>
              <a:gd name="T11" fmla="*/ 18105 w 18105"/>
              <a:gd name="T12" fmla="*/ 21589 h 21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05" h="21589" fill="none" extrusionOk="0">
                <a:moveTo>
                  <a:pt x="17416" y="21589"/>
                </a:moveTo>
                <a:cubicBezTo>
                  <a:pt x="10356" y="21364"/>
                  <a:pt x="3852" y="17700"/>
                  <a:pt x="-1" y="11780"/>
                </a:cubicBezTo>
              </a:path>
              <a:path w="18105" h="21589" stroke="0" extrusionOk="0">
                <a:moveTo>
                  <a:pt x="17416" y="21589"/>
                </a:moveTo>
                <a:cubicBezTo>
                  <a:pt x="10356" y="21364"/>
                  <a:pt x="3852" y="17700"/>
                  <a:pt x="-1" y="11780"/>
                </a:cubicBezTo>
                <a:lnTo>
                  <a:pt x="18105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Arc 13"/>
          <p:cNvSpPr>
            <a:spLocks/>
          </p:cNvSpPr>
          <p:nvPr/>
        </p:nvSpPr>
        <p:spPr bwMode="auto">
          <a:xfrm>
            <a:off x="1905000" y="2176463"/>
            <a:ext cx="850900" cy="914400"/>
          </a:xfrm>
          <a:custGeom>
            <a:avLst/>
            <a:gdLst>
              <a:gd name="T0" fmla="*/ 36032186 w 20094"/>
              <a:gd name="T1" fmla="*/ 38691690 h 21600"/>
              <a:gd name="T2" fmla="*/ 0 w 20094"/>
              <a:gd name="T3" fmla="*/ 16849428 h 21600"/>
              <a:gd name="T4" fmla="*/ 34870213 w 20094"/>
              <a:gd name="T5" fmla="*/ 0 h 21600"/>
              <a:gd name="T6" fmla="*/ 0 60000 65536"/>
              <a:gd name="T7" fmla="*/ 0 60000 65536"/>
              <a:gd name="T8" fmla="*/ 0 60000 65536"/>
              <a:gd name="T9" fmla="*/ 0 w 20094"/>
              <a:gd name="T10" fmla="*/ 0 h 21600"/>
              <a:gd name="T11" fmla="*/ 20094 w 2009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94" h="21600" fill="none" extrusionOk="0">
                <a:moveTo>
                  <a:pt x="20094" y="21590"/>
                </a:moveTo>
                <a:cubicBezTo>
                  <a:pt x="19878" y="21596"/>
                  <a:pt x="19662" y="21599"/>
                  <a:pt x="19446" y="21600"/>
                </a:cubicBezTo>
                <a:cubicBezTo>
                  <a:pt x="11160" y="21600"/>
                  <a:pt x="3606" y="16861"/>
                  <a:pt x="-1" y="9402"/>
                </a:cubicBezTo>
              </a:path>
              <a:path w="20094" h="21600" stroke="0" extrusionOk="0">
                <a:moveTo>
                  <a:pt x="20094" y="21590"/>
                </a:moveTo>
                <a:cubicBezTo>
                  <a:pt x="19878" y="21596"/>
                  <a:pt x="19662" y="21599"/>
                  <a:pt x="19446" y="21600"/>
                </a:cubicBezTo>
                <a:cubicBezTo>
                  <a:pt x="11160" y="21600"/>
                  <a:pt x="3606" y="16861"/>
                  <a:pt x="-1" y="9402"/>
                </a:cubicBezTo>
                <a:lnTo>
                  <a:pt x="19446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Text Box 14"/>
          <p:cNvSpPr txBox="1">
            <a:spLocks noChangeArrowheads="1"/>
          </p:cNvSpPr>
          <p:nvPr/>
        </p:nvSpPr>
        <p:spPr bwMode="auto">
          <a:xfrm>
            <a:off x="5867400" y="3157538"/>
            <a:ext cx="1465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/>
              <a:t>X (</a:t>
            </a:r>
            <a:r>
              <a:rPr lang="el-GR" sz="2000" b="1"/>
              <a:t>μονάδες</a:t>
            </a:r>
            <a:r>
              <a:rPr lang="en-GB" sz="2000" b="1"/>
              <a:t>)</a:t>
            </a:r>
          </a:p>
        </p:txBody>
      </p:sp>
      <p:sp>
        <p:nvSpPr>
          <p:cNvPr id="23566" name="Text Box 15"/>
          <p:cNvSpPr txBox="1">
            <a:spLocks noChangeArrowheads="1"/>
          </p:cNvSpPr>
          <p:nvPr/>
        </p:nvSpPr>
        <p:spPr bwMode="auto">
          <a:xfrm>
            <a:off x="395288" y="241300"/>
            <a:ext cx="1450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/>
              <a:t>Y (</a:t>
            </a:r>
            <a:r>
              <a:rPr lang="el-GR" sz="2000" b="1"/>
              <a:t>μονάδες</a:t>
            </a:r>
            <a:r>
              <a:rPr lang="en-GB" sz="2000" b="1"/>
              <a:t>)</a:t>
            </a:r>
          </a:p>
        </p:txBody>
      </p:sp>
      <p:sp>
        <p:nvSpPr>
          <p:cNvPr id="23567" name="Text Box 16"/>
          <p:cNvSpPr txBox="1">
            <a:spLocks noChangeArrowheads="1"/>
          </p:cNvSpPr>
          <p:nvPr/>
        </p:nvSpPr>
        <p:spPr bwMode="auto">
          <a:xfrm>
            <a:off x="822325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23568" name="Line 17"/>
          <p:cNvSpPr>
            <a:spLocks noChangeShapeType="1"/>
          </p:cNvSpPr>
          <p:nvPr/>
        </p:nvSpPr>
        <p:spPr bwMode="auto">
          <a:xfrm flipH="1">
            <a:off x="2195736" y="2938463"/>
            <a:ext cx="14064" cy="351487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Line 18"/>
          <p:cNvSpPr>
            <a:spLocks noChangeShapeType="1"/>
          </p:cNvSpPr>
          <p:nvPr/>
        </p:nvSpPr>
        <p:spPr bwMode="auto">
          <a:xfrm>
            <a:off x="2895600" y="2633663"/>
            <a:ext cx="20216" cy="381967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Line 19"/>
          <p:cNvSpPr>
            <a:spLocks noChangeShapeType="1"/>
          </p:cNvSpPr>
          <p:nvPr/>
        </p:nvSpPr>
        <p:spPr bwMode="auto">
          <a:xfrm flipH="1">
            <a:off x="3419872" y="2328863"/>
            <a:ext cx="9128" cy="412447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Text Box 20"/>
          <p:cNvSpPr txBox="1">
            <a:spLocks noChangeArrowheads="1"/>
          </p:cNvSpPr>
          <p:nvPr/>
        </p:nvSpPr>
        <p:spPr bwMode="auto">
          <a:xfrm>
            <a:off x="1979712" y="6400800"/>
            <a:ext cx="163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/>
              <a:t>10    18   24</a:t>
            </a:r>
          </a:p>
        </p:txBody>
      </p:sp>
      <p:sp>
        <p:nvSpPr>
          <p:cNvPr id="23572" name="Text Box 21"/>
          <p:cNvSpPr txBox="1">
            <a:spLocks noChangeArrowheads="1"/>
          </p:cNvSpPr>
          <p:nvPr/>
        </p:nvSpPr>
        <p:spPr bwMode="auto">
          <a:xfrm>
            <a:off x="4403725" y="7086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400"/>
          </a:p>
        </p:txBody>
      </p:sp>
      <p:sp>
        <p:nvSpPr>
          <p:cNvPr id="23573" name="Line 22"/>
          <p:cNvSpPr>
            <a:spLocks noChangeShapeType="1"/>
          </p:cNvSpPr>
          <p:nvPr/>
        </p:nvSpPr>
        <p:spPr bwMode="auto">
          <a:xfrm>
            <a:off x="1143000" y="5224462"/>
            <a:ext cx="2636912" cy="473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Text Box 23"/>
          <p:cNvSpPr txBox="1">
            <a:spLocks noChangeArrowheads="1"/>
          </p:cNvSpPr>
          <p:nvPr/>
        </p:nvSpPr>
        <p:spPr bwMode="auto">
          <a:xfrm>
            <a:off x="593725" y="36576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P</a:t>
            </a:r>
            <a:r>
              <a:rPr lang="en-GB" sz="2400" b="1" baseline="-25000"/>
              <a:t>X</a:t>
            </a:r>
            <a:endParaRPr lang="en-GB" sz="2400" b="1"/>
          </a:p>
        </p:txBody>
      </p:sp>
      <p:sp>
        <p:nvSpPr>
          <p:cNvPr id="23575" name="Text Box 24"/>
          <p:cNvSpPr txBox="1">
            <a:spLocks noChangeArrowheads="1"/>
          </p:cNvSpPr>
          <p:nvPr/>
        </p:nvSpPr>
        <p:spPr bwMode="auto">
          <a:xfrm>
            <a:off x="5580112" y="6309320"/>
            <a:ext cx="1465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/>
              <a:t>X (</a:t>
            </a:r>
            <a:r>
              <a:rPr lang="el-GR" sz="2000" b="1" dirty="0"/>
              <a:t>μονάδες</a:t>
            </a:r>
            <a:r>
              <a:rPr lang="en-GB" sz="2000" b="1" dirty="0"/>
              <a:t>)</a:t>
            </a:r>
          </a:p>
        </p:txBody>
      </p:sp>
      <p:sp>
        <p:nvSpPr>
          <p:cNvPr id="23576" name="Arc 25"/>
          <p:cNvSpPr>
            <a:spLocks/>
          </p:cNvSpPr>
          <p:nvPr/>
        </p:nvSpPr>
        <p:spPr bwMode="auto">
          <a:xfrm>
            <a:off x="1906588" y="4462463"/>
            <a:ext cx="1050925" cy="1063625"/>
          </a:xfrm>
          <a:custGeom>
            <a:avLst/>
            <a:gdLst>
              <a:gd name="T0" fmla="*/ 37449087 w 21461"/>
              <a:gd name="T1" fmla="*/ 54405033 h 20794"/>
              <a:gd name="T2" fmla="*/ 0 w 21461"/>
              <a:gd name="T3" fmla="*/ 6412746 h 20794"/>
              <a:gd name="T4" fmla="*/ 51462815 w 21461"/>
              <a:gd name="T5" fmla="*/ 0 h 20794"/>
              <a:gd name="T6" fmla="*/ 0 60000 65536"/>
              <a:gd name="T7" fmla="*/ 0 60000 65536"/>
              <a:gd name="T8" fmla="*/ 0 60000 65536"/>
              <a:gd name="T9" fmla="*/ 0 w 21461"/>
              <a:gd name="T10" fmla="*/ 0 h 20794"/>
              <a:gd name="T11" fmla="*/ 21461 w 21461"/>
              <a:gd name="T12" fmla="*/ 20794 h 207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61" h="20794" fill="none" extrusionOk="0">
                <a:moveTo>
                  <a:pt x="15616" y="20794"/>
                </a:moveTo>
                <a:cubicBezTo>
                  <a:pt x="7168" y="18420"/>
                  <a:pt x="996" y="11170"/>
                  <a:pt x="0" y="2450"/>
                </a:cubicBezTo>
              </a:path>
              <a:path w="21461" h="20794" stroke="0" extrusionOk="0">
                <a:moveTo>
                  <a:pt x="15616" y="20794"/>
                </a:moveTo>
                <a:cubicBezTo>
                  <a:pt x="7168" y="18420"/>
                  <a:pt x="996" y="11170"/>
                  <a:pt x="0" y="2450"/>
                </a:cubicBezTo>
                <a:lnTo>
                  <a:pt x="2146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Arc 26"/>
          <p:cNvSpPr>
            <a:spLocks/>
          </p:cNvSpPr>
          <p:nvPr/>
        </p:nvSpPr>
        <p:spPr bwMode="auto">
          <a:xfrm>
            <a:off x="2590800" y="4538663"/>
            <a:ext cx="892175" cy="896937"/>
          </a:xfrm>
          <a:custGeom>
            <a:avLst/>
            <a:gdLst>
              <a:gd name="T0" fmla="*/ 30074894 w 21077"/>
              <a:gd name="T1" fmla="*/ 38003491 h 21169"/>
              <a:gd name="T2" fmla="*/ 0 w 21077"/>
              <a:gd name="T3" fmla="*/ 8480713 h 21169"/>
              <a:gd name="T4" fmla="*/ 37765154 w 21077"/>
              <a:gd name="T5" fmla="*/ 0 h 21169"/>
              <a:gd name="T6" fmla="*/ 0 60000 65536"/>
              <a:gd name="T7" fmla="*/ 0 60000 65536"/>
              <a:gd name="T8" fmla="*/ 0 60000 65536"/>
              <a:gd name="T9" fmla="*/ 0 w 21077"/>
              <a:gd name="T10" fmla="*/ 0 h 21169"/>
              <a:gd name="T11" fmla="*/ 21077 w 21077"/>
              <a:gd name="T12" fmla="*/ 21169 h 211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77" h="21169" fill="none" extrusionOk="0">
                <a:moveTo>
                  <a:pt x="16784" y="21169"/>
                </a:moveTo>
                <a:cubicBezTo>
                  <a:pt x="8436" y="19476"/>
                  <a:pt x="1862" y="13035"/>
                  <a:pt x="-1" y="4724"/>
                </a:cubicBezTo>
              </a:path>
              <a:path w="21077" h="21169" stroke="0" extrusionOk="0">
                <a:moveTo>
                  <a:pt x="16784" y="21169"/>
                </a:moveTo>
                <a:cubicBezTo>
                  <a:pt x="8436" y="19476"/>
                  <a:pt x="1862" y="13035"/>
                  <a:pt x="-1" y="4724"/>
                </a:cubicBezTo>
                <a:lnTo>
                  <a:pt x="21077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Arc 27"/>
          <p:cNvSpPr>
            <a:spLocks/>
          </p:cNvSpPr>
          <p:nvPr/>
        </p:nvSpPr>
        <p:spPr bwMode="auto">
          <a:xfrm>
            <a:off x="3125788" y="4538663"/>
            <a:ext cx="912812" cy="889000"/>
          </a:xfrm>
          <a:custGeom>
            <a:avLst/>
            <a:gdLst>
              <a:gd name="T0" fmla="*/ 29676833 w 21590"/>
              <a:gd name="T1" fmla="*/ 37605678 h 21016"/>
              <a:gd name="T2" fmla="*/ 0 w 21590"/>
              <a:gd name="T3" fmla="*/ 1161292 h 21016"/>
              <a:gd name="T4" fmla="*/ 38593130 w 21590"/>
              <a:gd name="T5" fmla="*/ 0 h 21016"/>
              <a:gd name="T6" fmla="*/ 0 60000 65536"/>
              <a:gd name="T7" fmla="*/ 0 60000 65536"/>
              <a:gd name="T8" fmla="*/ 0 60000 65536"/>
              <a:gd name="T9" fmla="*/ 0 w 21590"/>
              <a:gd name="T10" fmla="*/ 0 h 21016"/>
              <a:gd name="T11" fmla="*/ 21590 w 21590"/>
              <a:gd name="T12" fmla="*/ 21016 h 210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0" h="21016" fill="none" extrusionOk="0">
                <a:moveTo>
                  <a:pt x="16601" y="21016"/>
                </a:moveTo>
                <a:cubicBezTo>
                  <a:pt x="7099" y="18760"/>
                  <a:pt x="293" y="10410"/>
                  <a:pt x="-1" y="649"/>
                </a:cubicBezTo>
              </a:path>
              <a:path w="21590" h="21016" stroke="0" extrusionOk="0">
                <a:moveTo>
                  <a:pt x="16601" y="21016"/>
                </a:moveTo>
                <a:cubicBezTo>
                  <a:pt x="7099" y="18760"/>
                  <a:pt x="293" y="10410"/>
                  <a:pt x="-1" y="649"/>
                </a:cubicBezTo>
                <a:lnTo>
                  <a:pt x="21590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Text Box 28"/>
          <p:cNvSpPr txBox="1">
            <a:spLocks noChangeArrowheads="1"/>
          </p:cNvSpPr>
          <p:nvPr/>
        </p:nvSpPr>
        <p:spPr bwMode="auto">
          <a:xfrm>
            <a:off x="2041525" y="3352800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10     18   24</a:t>
            </a:r>
          </a:p>
        </p:txBody>
      </p:sp>
      <p:sp>
        <p:nvSpPr>
          <p:cNvPr id="23580" name="Text Box 29"/>
          <p:cNvSpPr txBox="1">
            <a:spLocks noChangeArrowheads="1"/>
          </p:cNvSpPr>
          <p:nvPr/>
        </p:nvSpPr>
        <p:spPr bwMode="auto">
          <a:xfrm>
            <a:off x="212725" y="4953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      2</a:t>
            </a:r>
          </a:p>
        </p:txBody>
      </p:sp>
      <p:sp>
        <p:nvSpPr>
          <p:cNvPr id="23581" name="Text Box 30"/>
          <p:cNvSpPr txBox="1">
            <a:spLocks noChangeArrowheads="1"/>
          </p:cNvSpPr>
          <p:nvPr/>
        </p:nvSpPr>
        <p:spPr bwMode="auto">
          <a:xfrm>
            <a:off x="3851920" y="5085184"/>
            <a:ext cx="1391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 smtClean="0"/>
              <a:t>D</a:t>
            </a:r>
            <a:r>
              <a:rPr lang="en-GB" sz="2400" b="1" baseline="-25000" dirty="0" smtClean="0"/>
              <a:t>3 </a:t>
            </a:r>
            <a:r>
              <a:rPr lang="en-GB" sz="2400" b="1" dirty="0" smtClean="0"/>
              <a:t>(I=92)</a:t>
            </a:r>
            <a:endParaRPr lang="en-GB" sz="2400" b="1" dirty="0"/>
          </a:p>
        </p:txBody>
      </p:sp>
      <p:sp>
        <p:nvSpPr>
          <p:cNvPr id="23582" name="Text Box 31"/>
          <p:cNvSpPr txBox="1">
            <a:spLocks noChangeArrowheads="1"/>
          </p:cNvSpPr>
          <p:nvPr/>
        </p:nvSpPr>
        <p:spPr bwMode="auto">
          <a:xfrm>
            <a:off x="3059832" y="5517232"/>
            <a:ext cx="13340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 smtClean="0"/>
              <a:t>D</a:t>
            </a:r>
            <a:r>
              <a:rPr lang="en-GB" sz="2400" b="1" baseline="-25000" dirty="0" smtClean="0"/>
              <a:t>2</a:t>
            </a:r>
            <a:r>
              <a:rPr lang="en-GB" sz="2400" b="1" dirty="0" smtClean="0"/>
              <a:t>(I=68)</a:t>
            </a:r>
            <a:endParaRPr lang="en-GB" sz="2400" b="1" dirty="0"/>
          </a:p>
        </p:txBody>
      </p:sp>
      <p:sp>
        <p:nvSpPr>
          <p:cNvPr id="23583" name="Text Box 32"/>
          <p:cNvSpPr txBox="1">
            <a:spLocks noChangeArrowheads="1"/>
          </p:cNvSpPr>
          <p:nvPr/>
        </p:nvSpPr>
        <p:spPr bwMode="auto">
          <a:xfrm>
            <a:off x="1691680" y="5517232"/>
            <a:ext cx="1391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 smtClean="0"/>
              <a:t>D</a:t>
            </a:r>
            <a:r>
              <a:rPr lang="en-GB" sz="2400" b="1" baseline="-25000" dirty="0" smtClean="0"/>
              <a:t>1 </a:t>
            </a:r>
            <a:r>
              <a:rPr lang="en-GB" sz="2400" b="1" dirty="0" smtClean="0"/>
              <a:t>(I=40)</a:t>
            </a:r>
            <a:endParaRPr lang="en-GB" sz="2400" b="1" dirty="0"/>
          </a:p>
        </p:txBody>
      </p:sp>
      <p:sp>
        <p:nvSpPr>
          <p:cNvPr id="23584" name="Text Box 33"/>
          <p:cNvSpPr txBox="1">
            <a:spLocks noChangeArrowheads="1"/>
          </p:cNvSpPr>
          <p:nvPr/>
        </p:nvSpPr>
        <p:spPr bwMode="auto">
          <a:xfrm>
            <a:off x="3733800" y="1787525"/>
            <a:ext cx="5297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/>
              <a:t>Καμπύλη Εισοδήματος-Κατανάλωσης</a:t>
            </a:r>
            <a:endParaRPr lang="en-GB" sz="2400"/>
          </a:p>
        </p:txBody>
      </p:sp>
      <p:sp>
        <p:nvSpPr>
          <p:cNvPr id="23585" name="Text Box 34"/>
          <p:cNvSpPr txBox="1">
            <a:spLocks noChangeArrowheads="1"/>
          </p:cNvSpPr>
          <p:nvPr/>
        </p:nvSpPr>
        <p:spPr bwMode="auto">
          <a:xfrm>
            <a:off x="1752600" y="2246313"/>
            <a:ext cx="40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U</a:t>
            </a:r>
            <a:r>
              <a:rPr lang="en-GB" b="1" baseline="-25000"/>
              <a:t>1</a:t>
            </a:r>
            <a:endParaRPr lang="en-GB" b="1"/>
          </a:p>
        </p:txBody>
      </p:sp>
      <p:sp>
        <p:nvSpPr>
          <p:cNvPr id="23586" name="Text Box 35"/>
          <p:cNvSpPr txBox="1">
            <a:spLocks noChangeArrowheads="1"/>
          </p:cNvSpPr>
          <p:nvPr/>
        </p:nvSpPr>
        <p:spPr bwMode="auto">
          <a:xfrm>
            <a:off x="2438400" y="2017713"/>
            <a:ext cx="40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U</a:t>
            </a:r>
            <a:r>
              <a:rPr lang="en-GB" b="1" baseline="-25000"/>
              <a:t>2</a:t>
            </a:r>
            <a:endParaRPr lang="en-GB" b="1"/>
          </a:p>
        </p:txBody>
      </p:sp>
      <p:sp>
        <p:nvSpPr>
          <p:cNvPr id="23587" name="Text Box 36"/>
          <p:cNvSpPr txBox="1">
            <a:spLocks noChangeArrowheads="1"/>
          </p:cNvSpPr>
          <p:nvPr/>
        </p:nvSpPr>
        <p:spPr bwMode="auto">
          <a:xfrm>
            <a:off x="2955925" y="1522413"/>
            <a:ext cx="40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U</a:t>
            </a:r>
            <a:r>
              <a:rPr lang="en-GB" b="1" baseline="-25000"/>
              <a:t>3</a:t>
            </a:r>
            <a:endParaRPr lang="en-GB" b="1"/>
          </a:p>
        </p:txBody>
      </p:sp>
      <p:sp>
        <p:nvSpPr>
          <p:cNvPr id="23588" name="Text Box 37"/>
          <p:cNvSpPr txBox="1">
            <a:spLocks noChangeArrowheads="1"/>
          </p:cNvSpPr>
          <p:nvPr/>
        </p:nvSpPr>
        <p:spPr bwMode="auto">
          <a:xfrm>
            <a:off x="1295400" y="796925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/>
              <a:t>I=92</a:t>
            </a:r>
          </a:p>
        </p:txBody>
      </p:sp>
      <p:sp>
        <p:nvSpPr>
          <p:cNvPr id="23589" name="Text Box 38"/>
          <p:cNvSpPr txBox="1">
            <a:spLocks noChangeArrowheads="1"/>
          </p:cNvSpPr>
          <p:nvPr/>
        </p:nvSpPr>
        <p:spPr bwMode="auto">
          <a:xfrm>
            <a:off x="1219200" y="1330325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/>
              <a:t>I=68</a:t>
            </a:r>
          </a:p>
        </p:txBody>
      </p:sp>
      <p:sp>
        <p:nvSpPr>
          <p:cNvPr id="23590" name="Text Box 39"/>
          <p:cNvSpPr txBox="1">
            <a:spLocks noChangeArrowheads="1"/>
          </p:cNvSpPr>
          <p:nvPr/>
        </p:nvSpPr>
        <p:spPr bwMode="auto">
          <a:xfrm>
            <a:off x="1219200" y="2016125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/>
              <a:t>I=40</a:t>
            </a:r>
          </a:p>
        </p:txBody>
      </p:sp>
      <p:sp>
        <p:nvSpPr>
          <p:cNvPr id="23591" name="Text Box 40"/>
          <p:cNvSpPr txBox="1">
            <a:spLocks noChangeArrowheads="1"/>
          </p:cNvSpPr>
          <p:nvPr/>
        </p:nvSpPr>
        <p:spPr bwMode="auto">
          <a:xfrm>
            <a:off x="2339975" y="260350"/>
            <a:ext cx="6480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b="1">
                <a:solidFill>
                  <a:schemeClr val="accent1"/>
                </a:solidFill>
              </a:rPr>
              <a:t>Η Καμπ</a:t>
            </a:r>
            <a:r>
              <a:rPr lang="el-GR" altLang="ja-JP" sz="2800" b="1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ύλη εισοδήματος κατανάλωσης</a:t>
            </a:r>
            <a:endParaRPr lang="en-US" sz="28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AC154B-4256-44E7-BBDB-3415DF5E940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609600" y="533400"/>
            <a:ext cx="65532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Ορισμός της καμπύλης </a:t>
            </a:r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Engel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33400" y="1828800"/>
            <a:ext cx="8001000" cy="1570038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/>
              <a:t>Η καμπύλη Εισοδήματος-Κατανάλωσης για το αγαθό Χ μπορεί να γραφεί και ως η ποσότητα του αγαθού Χ που καταναλώνεται, σε κάθε ύψος εισοδήματος.</a:t>
            </a:r>
            <a:r>
              <a:rPr lang="el-GR"/>
              <a:t> </a:t>
            </a:r>
            <a:r>
              <a:rPr lang="el-GR" sz="2400" b="1" i="1"/>
              <a:t>Αυτή είναι η καμπύλη </a:t>
            </a:r>
            <a:r>
              <a:rPr lang="en-US" sz="2400" b="1" i="1"/>
              <a:t>Engel</a:t>
            </a:r>
            <a:r>
              <a:rPr lang="el-GR" sz="2400" b="1" i="1"/>
              <a:t> του ατόμου για το αγαθό </a:t>
            </a:r>
            <a:r>
              <a:rPr lang="en-US" sz="2400" b="1" i="1"/>
              <a:t>x</a:t>
            </a:r>
            <a:r>
              <a:rPr lang="el-GR" sz="2400" b="1" i="1"/>
              <a:t>.</a:t>
            </a:r>
            <a:endParaRPr lang="en-US" sz="2400" b="1" i="1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27088" y="3644900"/>
            <a:ext cx="741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/>
              <a:t>Όταν η καμπύλη εισοδήματος κατανάλωσης έχει θετική κλίση, θετική είναι και η κλίση της καμπύλης </a:t>
            </a:r>
            <a:r>
              <a:rPr lang="en-US" sz="2400" b="1"/>
              <a:t>Engel</a:t>
            </a:r>
            <a:r>
              <a:rPr lang="el-GR" sz="2400" b="1"/>
              <a:t>.</a:t>
            </a:r>
            <a:r>
              <a:rPr lang="el-GR"/>
              <a:t> 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1" grpId="0" autoUpdateAnimBg="0"/>
      <p:bldP spid="2253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58E0E5-AE4B-4030-AD5C-D28FE4A58D22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5603" name="Line 2"/>
          <p:cNvSpPr>
            <a:spLocks noChangeShapeType="1"/>
          </p:cNvSpPr>
          <p:nvPr/>
        </p:nvSpPr>
        <p:spPr bwMode="auto">
          <a:xfrm>
            <a:off x="1066800" y="6511925"/>
            <a:ext cx="5562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Line 3"/>
          <p:cNvSpPr>
            <a:spLocks noChangeShapeType="1"/>
          </p:cNvSpPr>
          <p:nvPr/>
        </p:nvSpPr>
        <p:spPr bwMode="auto">
          <a:xfrm flipH="1" flipV="1">
            <a:off x="1043608" y="2996951"/>
            <a:ext cx="23192" cy="351497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6705600" y="6324600"/>
            <a:ext cx="172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X (</a:t>
            </a:r>
            <a:r>
              <a:rPr lang="el-GR" sz="2400"/>
              <a:t>μονάδες</a:t>
            </a:r>
            <a:r>
              <a:rPr lang="en-GB" sz="2400"/>
              <a:t>)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746125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0" y="3212976"/>
            <a:ext cx="11544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/>
              <a:t>I (</a:t>
            </a:r>
            <a:r>
              <a:rPr lang="el-GR" sz="2000" dirty="0"/>
              <a:t>ευρώ</a:t>
            </a:r>
            <a:r>
              <a:rPr lang="en-GB" sz="2400" dirty="0"/>
              <a:t>)</a:t>
            </a: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H="1">
            <a:off x="1066800" y="5216525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Text Box 11"/>
          <p:cNvSpPr txBox="1">
            <a:spLocks noChangeArrowheads="1"/>
          </p:cNvSpPr>
          <p:nvPr/>
        </p:nvSpPr>
        <p:spPr bwMode="auto">
          <a:xfrm>
            <a:off x="609600" y="33115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400" b="1"/>
          </a:p>
        </p:txBody>
      </p:sp>
      <p:sp>
        <p:nvSpPr>
          <p:cNvPr id="25610" name="Text Box 13"/>
          <p:cNvSpPr txBox="1">
            <a:spLocks noChangeArrowheads="1"/>
          </p:cNvSpPr>
          <p:nvPr/>
        </p:nvSpPr>
        <p:spPr bwMode="auto">
          <a:xfrm>
            <a:off x="609600" y="49879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40</a:t>
            </a:r>
          </a:p>
        </p:txBody>
      </p:sp>
      <p:sp>
        <p:nvSpPr>
          <p:cNvPr id="25611" name="Line 14"/>
          <p:cNvSpPr>
            <a:spLocks noChangeShapeType="1"/>
          </p:cNvSpPr>
          <p:nvPr/>
        </p:nvSpPr>
        <p:spPr bwMode="auto">
          <a:xfrm>
            <a:off x="2514600" y="521652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Text Box 17"/>
          <p:cNvSpPr txBox="1">
            <a:spLocks noChangeArrowheads="1"/>
          </p:cNvSpPr>
          <p:nvPr/>
        </p:nvSpPr>
        <p:spPr bwMode="auto">
          <a:xfrm>
            <a:off x="2193925" y="6477000"/>
            <a:ext cx="102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10       </a:t>
            </a:r>
          </a:p>
        </p:txBody>
      </p:sp>
      <p:sp>
        <p:nvSpPr>
          <p:cNvPr id="25613" name="Text Box 22"/>
          <p:cNvSpPr txBox="1">
            <a:spLocks noChangeArrowheads="1"/>
          </p:cNvSpPr>
          <p:nvPr/>
        </p:nvSpPr>
        <p:spPr bwMode="auto">
          <a:xfrm>
            <a:off x="2667000" y="6858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>
                <a:solidFill>
                  <a:schemeClr val="bg1"/>
                </a:solidFill>
              </a:rPr>
              <a:t>Η </a:t>
            </a:r>
            <a:r>
              <a:rPr lang="el-GR" altLang="ja-JP" sz="24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καμπύλη Engel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5614" name="Text Box 23"/>
          <p:cNvSpPr txBox="1">
            <a:spLocks noChangeArrowheads="1"/>
          </p:cNvSpPr>
          <p:nvPr/>
        </p:nvSpPr>
        <p:spPr bwMode="auto">
          <a:xfrm>
            <a:off x="4572000" y="2565400"/>
            <a:ext cx="3754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/>
              <a:t>«Το Χ είναι κανονικό αγαθό»</a:t>
            </a:r>
            <a:endParaRPr lang="en-GB" sz="2400" b="1"/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251520" y="2492896"/>
            <a:ext cx="1511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dirty="0" smtClean="0"/>
              <a:t>Εισόδημα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40F2AD-5280-4B2D-89A6-6466F0838DD1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6627" name="Line 2"/>
          <p:cNvSpPr>
            <a:spLocks noChangeShapeType="1"/>
          </p:cNvSpPr>
          <p:nvPr/>
        </p:nvSpPr>
        <p:spPr bwMode="auto">
          <a:xfrm>
            <a:off x="1066800" y="6511925"/>
            <a:ext cx="5562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Line 3"/>
          <p:cNvSpPr>
            <a:spLocks noChangeShapeType="1"/>
          </p:cNvSpPr>
          <p:nvPr/>
        </p:nvSpPr>
        <p:spPr bwMode="auto">
          <a:xfrm flipV="1">
            <a:off x="1066800" y="1905000"/>
            <a:ext cx="0" cy="4606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46125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26630" name="Line 8"/>
          <p:cNvSpPr>
            <a:spLocks noChangeShapeType="1"/>
          </p:cNvSpPr>
          <p:nvPr/>
        </p:nvSpPr>
        <p:spPr bwMode="auto">
          <a:xfrm flipH="1">
            <a:off x="1066800" y="5216525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Line 9"/>
          <p:cNvSpPr>
            <a:spLocks noChangeShapeType="1"/>
          </p:cNvSpPr>
          <p:nvPr/>
        </p:nvSpPr>
        <p:spPr bwMode="auto">
          <a:xfrm flipH="1">
            <a:off x="1066800" y="4365104"/>
            <a:ext cx="2353072" cy="132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Text Box 11"/>
          <p:cNvSpPr txBox="1">
            <a:spLocks noChangeArrowheads="1"/>
          </p:cNvSpPr>
          <p:nvPr/>
        </p:nvSpPr>
        <p:spPr bwMode="auto">
          <a:xfrm>
            <a:off x="609600" y="33115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400" b="1"/>
          </a:p>
        </p:txBody>
      </p:sp>
      <p:sp>
        <p:nvSpPr>
          <p:cNvPr id="26633" name="Text Box 12"/>
          <p:cNvSpPr txBox="1">
            <a:spLocks noChangeArrowheads="1"/>
          </p:cNvSpPr>
          <p:nvPr/>
        </p:nvSpPr>
        <p:spPr bwMode="auto">
          <a:xfrm>
            <a:off x="609600" y="41497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68</a:t>
            </a:r>
          </a:p>
        </p:txBody>
      </p:sp>
      <p:sp>
        <p:nvSpPr>
          <p:cNvPr id="26634" name="Text Box 13"/>
          <p:cNvSpPr txBox="1">
            <a:spLocks noChangeArrowheads="1"/>
          </p:cNvSpPr>
          <p:nvPr/>
        </p:nvSpPr>
        <p:spPr bwMode="auto">
          <a:xfrm>
            <a:off x="609600" y="49879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40</a:t>
            </a:r>
          </a:p>
        </p:txBody>
      </p:sp>
      <p:sp>
        <p:nvSpPr>
          <p:cNvPr id="26635" name="Line 14"/>
          <p:cNvSpPr>
            <a:spLocks noChangeShapeType="1"/>
          </p:cNvSpPr>
          <p:nvPr/>
        </p:nvSpPr>
        <p:spPr bwMode="auto">
          <a:xfrm>
            <a:off x="2514600" y="521652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Line 15"/>
          <p:cNvSpPr>
            <a:spLocks noChangeShapeType="1"/>
          </p:cNvSpPr>
          <p:nvPr/>
        </p:nvSpPr>
        <p:spPr bwMode="auto">
          <a:xfrm>
            <a:off x="3429000" y="4378325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Text Box 17"/>
          <p:cNvSpPr txBox="1">
            <a:spLocks noChangeArrowheads="1"/>
          </p:cNvSpPr>
          <p:nvPr/>
        </p:nvSpPr>
        <p:spPr bwMode="auto">
          <a:xfrm>
            <a:off x="2193925" y="6477000"/>
            <a:ext cx="178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10        18     </a:t>
            </a:r>
          </a:p>
        </p:txBody>
      </p:sp>
      <p:sp>
        <p:nvSpPr>
          <p:cNvPr id="26638" name="Text Box 22"/>
          <p:cNvSpPr txBox="1">
            <a:spLocks noChangeArrowheads="1"/>
          </p:cNvSpPr>
          <p:nvPr/>
        </p:nvSpPr>
        <p:spPr bwMode="auto">
          <a:xfrm>
            <a:off x="6705600" y="6324600"/>
            <a:ext cx="172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X (</a:t>
            </a:r>
            <a:r>
              <a:rPr lang="el-GR" sz="2400"/>
              <a:t>μονάδες</a:t>
            </a:r>
            <a:r>
              <a:rPr lang="en-GB" sz="2400"/>
              <a:t>)</a:t>
            </a:r>
          </a:p>
        </p:txBody>
      </p:sp>
      <p:sp>
        <p:nvSpPr>
          <p:cNvPr id="26639" name="Text Box 23"/>
          <p:cNvSpPr txBox="1">
            <a:spLocks noChangeArrowheads="1"/>
          </p:cNvSpPr>
          <p:nvPr/>
        </p:nvSpPr>
        <p:spPr bwMode="auto">
          <a:xfrm>
            <a:off x="304800" y="1524000"/>
            <a:ext cx="1274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I (</a:t>
            </a:r>
            <a:r>
              <a:rPr lang="el-GR" sz="2400"/>
              <a:t>ευρώ</a:t>
            </a:r>
            <a:r>
              <a:rPr lang="en-GB" sz="2400"/>
              <a:t>)</a:t>
            </a:r>
          </a:p>
        </p:txBody>
      </p:sp>
      <p:sp>
        <p:nvSpPr>
          <p:cNvPr id="26640" name="Text Box 30"/>
          <p:cNvSpPr txBox="1">
            <a:spLocks noChangeArrowheads="1"/>
          </p:cNvSpPr>
          <p:nvPr/>
        </p:nvSpPr>
        <p:spPr bwMode="auto">
          <a:xfrm>
            <a:off x="2667000" y="6858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>
                <a:solidFill>
                  <a:schemeClr val="bg1"/>
                </a:solidFill>
              </a:rPr>
              <a:t>Η </a:t>
            </a:r>
            <a:r>
              <a:rPr lang="el-GR" altLang="ja-JP" sz="24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καμπύλη Engel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6641" name="Text Box 31"/>
          <p:cNvSpPr txBox="1">
            <a:spLocks noChangeArrowheads="1"/>
          </p:cNvSpPr>
          <p:nvPr/>
        </p:nvSpPr>
        <p:spPr bwMode="auto">
          <a:xfrm>
            <a:off x="5076825" y="2913063"/>
            <a:ext cx="3754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/>
              <a:t>«Το Χ είναι κανονικό αγαθό»</a:t>
            </a:r>
            <a:endParaRPr lang="en-GB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10C58A-E17F-407A-B5DC-2EADB566391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7651" name="Line 4"/>
          <p:cNvSpPr>
            <a:spLocks noChangeShapeType="1"/>
          </p:cNvSpPr>
          <p:nvPr/>
        </p:nvSpPr>
        <p:spPr bwMode="auto">
          <a:xfrm>
            <a:off x="1066800" y="6511925"/>
            <a:ext cx="5562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 flipH="1" flipV="1">
            <a:off x="1043608" y="2420888"/>
            <a:ext cx="23192" cy="409103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746125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27654" name="Line 10"/>
          <p:cNvSpPr>
            <a:spLocks noChangeShapeType="1"/>
          </p:cNvSpPr>
          <p:nvPr/>
        </p:nvSpPr>
        <p:spPr bwMode="auto">
          <a:xfrm flipH="1">
            <a:off x="1066800" y="5216525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Line 11"/>
          <p:cNvSpPr>
            <a:spLocks noChangeShapeType="1"/>
          </p:cNvSpPr>
          <p:nvPr/>
        </p:nvSpPr>
        <p:spPr bwMode="auto">
          <a:xfrm flipH="1">
            <a:off x="1066800" y="4378325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12"/>
          <p:cNvSpPr>
            <a:spLocks noChangeShapeType="1"/>
          </p:cNvSpPr>
          <p:nvPr/>
        </p:nvSpPr>
        <p:spPr bwMode="auto">
          <a:xfrm flipH="1">
            <a:off x="1066800" y="3540125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Text Box 13"/>
          <p:cNvSpPr txBox="1">
            <a:spLocks noChangeArrowheads="1"/>
          </p:cNvSpPr>
          <p:nvPr/>
        </p:nvSpPr>
        <p:spPr bwMode="auto">
          <a:xfrm>
            <a:off x="609600" y="33115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92</a:t>
            </a:r>
          </a:p>
        </p:txBody>
      </p:sp>
      <p:sp>
        <p:nvSpPr>
          <p:cNvPr id="27658" name="Text Box 14"/>
          <p:cNvSpPr txBox="1">
            <a:spLocks noChangeArrowheads="1"/>
          </p:cNvSpPr>
          <p:nvPr/>
        </p:nvSpPr>
        <p:spPr bwMode="auto">
          <a:xfrm>
            <a:off x="609600" y="41497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68</a:t>
            </a:r>
          </a:p>
        </p:txBody>
      </p:sp>
      <p:sp>
        <p:nvSpPr>
          <p:cNvPr id="27659" name="Text Box 15"/>
          <p:cNvSpPr txBox="1">
            <a:spLocks noChangeArrowheads="1"/>
          </p:cNvSpPr>
          <p:nvPr/>
        </p:nvSpPr>
        <p:spPr bwMode="auto">
          <a:xfrm>
            <a:off x="609600" y="49879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40</a:t>
            </a:r>
          </a:p>
        </p:txBody>
      </p:sp>
      <p:sp>
        <p:nvSpPr>
          <p:cNvPr id="27660" name="Line 16"/>
          <p:cNvSpPr>
            <a:spLocks noChangeShapeType="1"/>
          </p:cNvSpPr>
          <p:nvPr/>
        </p:nvSpPr>
        <p:spPr bwMode="auto">
          <a:xfrm>
            <a:off x="2514600" y="521652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Line 17"/>
          <p:cNvSpPr>
            <a:spLocks noChangeShapeType="1"/>
          </p:cNvSpPr>
          <p:nvPr/>
        </p:nvSpPr>
        <p:spPr bwMode="auto">
          <a:xfrm>
            <a:off x="3429000" y="4378325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Line 18"/>
          <p:cNvSpPr>
            <a:spLocks noChangeShapeType="1"/>
          </p:cNvSpPr>
          <p:nvPr/>
        </p:nvSpPr>
        <p:spPr bwMode="auto">
          <a:xfrm>
            <a:off x="3962400" y="3540125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Text Box 19"/>
          <p:cNvSpPr txBox="1">
            <a:spLocks noChangeArrowheads="1"/>
          </p:cNvSpPr>
          <p:nvPr/>
        </p:nvSpPr>
        <p:spPr bwMode="auto">
          <a:xfrm>
            <a:off x="2193925" y="6477000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10        18     24</a:t>
            </a:r>
          </a:p>
        </p:txBody>
      </p:sp>
      <p:sp>
        <p:nvSpPr>
          <p:cNvPr id="27664" name="Text Box 23"/>
          <p:cNvSpPr txBox="1">
            <a:spLocks noChangeArrowheads="1"/>
          </p:cNvSpPr>
          <p:nvPr/>
        </p:nvSpPr>
        <p:spPr bwMode="auto">
          <a:xfrm>
            <a:off x="6705600" y="6324600"/>
            <a:ext cx="172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X (</a:t>
            </a:r>
            <a:r>
              <a:rPr lang="el-GR" sz="2400"/>
              <a:t>μονάδες</a:t>
            </a:r>
            <a:r>
              <a:rPr lang="en-GB" sz="2400"/>
              <a:t>)</a:t>
            </a:r>
          </a:p>
        </p:txBody>
      </p:sp>
      <p:sp>
        <p:nvSpPr>
          <p:cNvPr id="27665" name="Text Box 24"/>
          <p:cNvSpPr txBox="1">
            <a:spLocks noChangeArrowheads="1"/>
          </p:cNvSpPr>
          <p:nvPr/>
        </p:nvSpPr>
        <p:spPr bwMode="auto">
          <a:xfrm>
            <a:off x="0" y="2636912"/>
            <a:ext cx="11544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/>
              <a:t>I (</a:t>
            </a:r>
            <a:r>
              <a:rPr lang="el-GR" sz="2000" dirty="0"/>
              <a:t>ευρώ</a:t>
            </a:r>
            <a:r>
              <a:rPr lang="en-GB" sz="2400" dirty="0"/>
              <a:t>)</a:t>
            </a:r>
          </a:p>
        </p:txBody>
      </p:sp>
      <p:sp>
        <p:nvSpPr>
          <p:cNvPr id="27666" name="Text Box 25"/>
          <p:cNvSpPr txBox="1">
            <a:spLocks noChangeArrowheads="1"/>
          </p:cNvSpPr>
          <p:nvPr/>
        </p:nvSpPr>
        <p:spPr bwMode="auto">
          <a:xfrm>
            <a:off x="2667000" y="6858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>
                <a:solidFill>
                  <a:schemeClr val="bg1"/>
                </a:solidFill>
              </a:rPr>
              <a:t>Η </a:t>
            </a:r>
            <a:r>
              <a:rPr lang="el-GR" altLang="ja-JP" sz="24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καμπύλη Engel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7667" name="Text Box 26"/>
          <p:cNvSpPr txBox="1">
            <a:spLocks noChangeArrowheads="1"/>
          </p:cNvSpPr>
          <p:nvPr/>
        </p:nvSpPr>
        <p:spPr bwMode="auto">
          <a:xfrm>
            <a:off x="5076825" y="2913063"/>
            <a:ext cx="3754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/>
              <a:t>«Το Χ είναι κανονικό αγαθό»</a:t>
            </a:r>
            <a:endParaRPr lang="en-GB" sz="2400" b="1"/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395536" y="1988840"/>
            <a:ext cx="1511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dirty="0" smtClean="0"/>
              <a:t>Εισόδημα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BC95D6-1056-4B96-B24A-30C79F5EB1D6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8675" name="Line 2"/>
          <p:cNvSpPr>
            <a:spLocks noChangeShapeType="1"/>
          </p:cNvSpPr>
          <p:nvPr/>
        </p:nvSpPr>
        <p:spPr bwMode="auto">
          <a:xfrm>
            <a:off x="1066800" y="6511925"/>
            <a:ext cx="5562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Line 3"/>
          <p:cNvSpPr>
            <a:spLocks noChangeShapeType="1"/>
          </p:cNvSpPr>
          <p:nvPr/>
        </p:nvSpPr>
        <p:spPr bwMode="auto">
          <a:xfrm flipH="1" flipV="1">
            <a:off x="1043608" y="2564903"/>
            <a:ext cx="23192" cy="394702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46125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28678" name="Arc 7"/>
          <p:cNvSpPr>
            <a:spLocks/>
          </p:cNvSpPr>
          <p:nvPr/>
        </p:nvSpPr>
        <p:spPr bwMode="auto">
          <a:xfrm>
            <a:off x="1066800" y="1482725"/>
            <a:ext cx="3011488" cy="4060825"/>
          </a:xfrm>
          <a:custGeom>
            <a:avLst/>
            <a:gdLst>
              <a:gd name="T0" fmla="*/ 466059887 w 19459"/>
              <a:gd name="T1" fmla="*/ 353046659 h 20927"/>
              <a:gd name="T2" fmla="*/ 128089209 w 19459"/>
              <a:gd name="T3" fmla="*/ 787991280 h 20927"/>
              <a:gd name="T4" fmla="*/ 0 w 19459"/>
              <a:gd name="T5" fmla="*/ 0 h 20927"/>
              <a:gd name="T6" fmla="*/ 0 60000 65536"/>
              <a:gd name="T7" fmla="*/ 0 60000 65536"/>
              <a:gd name="T8" fmla="*/ 0 60000 65536"/>
              <a:gd name="T9" fmla="*/ 0 w 19459"/>
              <a:gd name="T10" fmla="*/ 0 h 20927"/>
              <a:gd name="T11" fmla="*/ 19459 w 19459"/>
              <a:gd name="T12" fmla="*/ 20927 h 209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59" h="20927" fill="none" extrusionOk="0">
                <a:moveTo>
                  <a:pt x="19458" y="9375"/>
                </a:moveTo>
                <a:cubicBezTo>
                  <a:pt x="16691" y="15120"/>
                  <a:pt x="11526" y="19348"/>
                  <a:pt x="5348" y="20927"/>
                </a:cubicBezTo>
              </a:path>
              <a:path w="19459" h="20927" stroke="0" extrusionOk="0">
                <a:moveTo>
                  <a:pt x="19458" y="9375"/>
                </a:moveTo>
                <a:cubicBezTo>
                  <a:pt x="16691" y="15120"/>
                  <a:pt x="11526" y="19348"/>
                  <a:pt x="5348" y="20927"/>
                </a:cubicBez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Line 8"/>
          <p:cNvSpPr>
            <a:spLocks noChangeShapeType="1"/>
          </p:cNvSpPr>
          <p:nvPr/>
        </p:nvSpPr>
        <p:spPr bwMode="auto">
          <a:xfrm flipH="1">
            <a:off x="1066800" y="5216525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 flipH="1">
            <a:off x="1066800" y="4378325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Line 10"/>
          <p:cNvSpPr>
            <a:spLocks noChangeShapeType="1"/>
          </p:cNvSpPr>
          <p:nvPr/>
        </p:nvSpPr>
        <p:spPr bwMode="auto">
          <a:xfrm flipH="1">
            <a:off x="1066800" y="3540125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609600" y="33115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92</a:t>
            </a:r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609600" y="41497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68</a:t>
            </a:r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609600" y="49879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40</a:t>
            </a:r>
          </a:p>
        </p:txBody>
      </p:sp>
      <p:sp>
        <p:nvSpPr>
          <p:cNvPr id="28685" name="Line 14"/>
          <p:cNvSpPr>
            <a:spLocks noChangeShapeType="1"/>
          </p:cNvSpPr>
          <p:nvPr/>
        </p:nvSpPr>
        <p:spPr bwMode="auto">
          <a:xfrm>
            <a:off x="2514600" y="521652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Line 15"/>
          <p:cNvSpPr>
            <a:spLocks noChangeShapeType="1"/>
          </p:cNvSpPr>
          <p:nvPr/>
        </p:nvSpPr>
        <p:spPr bwMode="auto">
          <a:xfrm>
            <a:off x="3429000" y="4378325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Line 16"/>
          <p:cNvSpPr>
            <a:spLocks noChangeShapeType="1"/>
          </p:cNvSpPr>
          <p:nvPr/>
        </p:nvSpPr>
        <p:spPr bwMode="auto">
          <a:xfrm>
            <a:off x="3962400" y="3540125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8" name="Text Box 17"/>
          <p:cNvSpPr txBox="1">
            <a:spLocks noChangeArrowheads="1"/>
          </p:cNvSpPr>
          <p:nvPr/>
        </p:nvSpPr>
        <p:spPr bwMode="auto">
          <a:xfrm>
            <a:off x="2193925" y="6477000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10        18     24</a:t>
            </a:r>
          </a:p>
        </p:txBody>
      </p:sp>
      <p:sp>
        <p:nvSpPr>
          <p:cNvPr id="28689" name="Text Box 18"/>
          <p:cNvSpPr txBox="1">
            <a:spLocks noChangeArrowheads="1"/>
          </p:cNvSpPr>
          <p:nvPr/>
        </p:nvSpPr>
        <p:spPr bwMode="auto">
          <a:xfrm>
            <a:off x="2832100" y="2819400"/>
            <a:ext cx="2044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/>
              <a:t>Καμπύλη </a:t>
            </a:r>
            <a:r>
              <a:rPr lang="en-US" sz="2400" b="1"/>
              <a:t>Engel</a:t>
            </a:r>
            <a:endParaRPr lang="en-GB" sz="2400" b="1"/>
          </a:p>
        </p:txBody>
      </p:sp>
      <p:sp>
        <p:nvSpPr>
          <p:cNvPr id="28690" name="Text Box 22"/>
          <p:cNvSpPr txBox="1">
            <a:spLocks noChangeArrowheads="1"/>
          </p:cNvSpPr>
          <p:nvPr/>
        </p:nvSpPr>
        <p:spPr bwMode="auto">
          <a:xfrm>
            <a:off x="6705600" y="6324600"/>
            <a:ext cx="172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X (</a:t>
            </a:r>
            <a:r>
              <a:rPr lang="el-GR" sz="2400"/>
              <a:t>μονάδες</a:t>
            </a:r>
            <a:r>
              <a:rPr lang="en-GB" sz="2400"/>
              <a:t>)</a:t>
            </a:r>
          </a:p>
        </p:txBody>
      </p:sp>
      <p:sp>
        <p:nvSpPr>
          <p:cNvPr id="28691" name="Text Box 23"/>
          <p:cNvSpPr txBox="1">
            <a:spLocks noChangeArrowheads="1"/>
          </p:cNvSpPr>
          <p:nvPr/>
        </p:nvSpPr>
        <p:spPr bwMode="auto">
          <a:xfrm>
            <a:off x="0" y="2607295"/>
            <a:ext cx="11544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/>
              <a:t>I (</a:t>
            </a:r>
            <a:r>
              <a:rPr lang="el-GR" sz="2000" dirty="0"/>
              <a:t>ευρώ</a:t>
            </a:r>
            <a:r>
              <a:rPr lang="en-GB" sz="2400" dirty="0"/>
              <a:t>)</a:t>
            </a:r>
          </a:p>
        </p:txBody>
      </p:sp>
      <p:sp>
        <p:nvSpPr>
          <p:cNvPr id="28692" name="Text Box 24"/>
          <p:cNvSpPr txBox="1">
            <a:spLocks noChangeArrowheads="1"/>
          </p:cNvSpPr>
          <p:nvPr/>
        </p:nvSpPr>
        <p:spPr bwMode="auto">
          <a:xfrm>
            <a:off x="5076825" y="2913063"/>
            <a:ext cx="3754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/>
              <a:t>«Το Χ είναι κανονικό αγαθό»</a:t>
            </a:r>
            <a:endParaRPr lang="en-GB" sz="2400" b="1"/>
          </a:p>
        </p:txBody>
      </p:sp>
      <p:sp>
        <p:nvSpPr>
          <p:cNvPr id="28693" name="Text Box 25"/>
          <p:cNvSpPr txBox="1">
            <a:spLocks noChangeArrowheads="1"/>
          </p:cNvSpPr>
          <p:nvPr/>
        </p:nvSpPr>
        <p:spPr bwMode="auto">
          <a:xfrm>
            <a:off x="2667000" y="6858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>
                <a:solidFill>
                  <a:schemeClr val="bg1"/>
                </a:solidFill>
              </a:rPr>
              <a:t>Η </a:t>
            </a:r>
            <a:r>
              <a:rPr lang="el-GR" altLang="ja-JP" sz="24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καμπύλη Engel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395536" y="1988840"/>
            <a:ext cx="1511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dirty="0" smtClean="0"/>
              <a:t>Εισόδημα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38C3FA-E49E-4A4B-A33B-D83A32B2DE40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9699" name="WordArt 2"/>
          <p:cNvSpPr>
            <a:spLocks noChangeArrowheads="1" noChangeShapeType="1" noTextEdit="1"/>
          </p:cNvSpPr>
          <p:nvPr/>
        </p:nvSpPr>
        <p:spPr bwMode="auto">
          <a:xfrm>
            <a:off x="609600" y="762000"/>
            <a:ext cx="6626225" cy="815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Ορισμοί για διάφορα αγαθά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33400" y="1724025"/>
            <a:ext cx="8215313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300">
                <a:solidFill>
                  <a:schemeClr val="accent2"/>
                </a:solidFill>
              </a:rPr>
              <a:t>•  </a:t>
            </a:r>
            <a:r>
              <a:rPr lang="el-GR" sz="2300"/>
              <a:t>Αν η καμπύλη Εισοδήματος-Κατανάλωσης δείχνει ότι ο καταναλωτής αγοράζει περισσότερη ποσότητα αγαθού Χ καθώς αυξάνεται το εισόδημά του, τότε το αγαθό Χ είναι </a:t>
            </a:r>
            <a:r>
              <a:rPr lang="el-GR" sz="2300" b="1"/>
              <a:t>κανονικό</a:t>
            </a:r>
            <a:r>
              <a:rPr lang="el-GR" sz="2300"/>
              <a:t> αγαθό.</a:t>
            </a:r>
            <a:endParaRPr lang="en-US" sz="2300"/>
          </a:p>
          <a:p>
            <a:r>
              <a:rPr lang="en-US" sz="2300"/>
              <a:t>	</a:t>
            </a:r>
            <a:r>
              <a:rPr lang="en-US" sz="2300">
                <a:solidFill>
                  <a:schemeClr val="hlink"/>
                </a:solidFill>
              </a:rPr>
              <a:t>•  </a:t>
            </a:r>
            <a:r>
              <a:rPr lang="el-GR" sz="2300"/>
              <a:t>Κατ’  αναλογία, αν η κλίση της καμπύλης </a:t>
            </a:r>
            <a:r>
              <a:rPr lang="en-US" sz="2300"/>
              <a:t>Engel</a:t>
            </a:r>
            <a:r>
              <a:rPr lang="el-GR" sz="2300"/>
              <a:t> είναι</a:t>
            </a:r>
          </a:p>
          <a:p>
            <a:r>
              <a:rPr lang="el-GR" sz="2300"/>
              <a:t>                 θετική, το αγαθό είναι κανονικό αγαθό.</a:t>
            </a:r>
            <a:endParaRPr lang="en-US" sz="2300"/>
          </a:p>
          <a:p>
            <a:pPr>
              <a:spcBef>
                <a:spcPct val="50000"/>
              </a:spcBef>
            </a:pPr>
            <a:r>
              <a:rPr lang="en-US" sz="2300">
                <a:solidFill>
                  <a:schemeClr val="accent2"/>
                </a:solidFill>
              </a:rPr>
              <a:t>• </a:t>
            </a:r>
            <a:r>
              <a:rPr lang="el-GR" sz="2300"/>
              <a:t>Αν η καμπύλη εισοδήματος κατανάλωσης δείχνει ότι ο καταναλωτής αγοράζει μικρότερη ποσότητα από το αγαθό Χ καθώς αυξάνεται το εισόδημά του, το αγαθό Χ είναι </a:t>
            </a:r>
            <a:r>
              <a:rPr lang="el-GR" sz="2300" b="1"/>
              <a:t>κατώτερο</a:t>
            </a:r>
            <a:r>
              <a:rPr lang="el-GR" sz="2300"/>
              <a:t> αγαθό.</a:t>
            </a:r>
            <a:endParaRPr lang="en-US" sz="2300"/>
          </a:p>
          <a:p>
            <a:pPr algn="ctr"/>
            <a:r>
              <a:rPr lang="en-US" sz="2300"/>
              <a:t>        </a:t>
            </a:r>
            <a:r>
              <a:rPr lang="en-US" sz="2300">
                <a:solidFill>
                  <a:schemeClr val="hlink"/>
                </a:solidFill>
              </a:rPr>
              <a:t>•  </a:t>
            </a:r>
            <a:r>
              <a:rPr lang="el-GR" sz="2300"/>
              <a:t>Κατ’  αναλογία, αν η κλίση της καμπύλης </a:t>
            </a:r>
            <a:r>
              <a:rPr lang="en-US" sz="2300"/>
              <a:t>Engel</a:t>
            </a:r>
            <a:r>
              <a:rPr lang="el-GR" sz="2300"/>
              <a:t> είναι</a:t>
            </a:r>
          </a:p>
          <a:p>
            <a:r>
              <a:rPr lang="el-GR" sz="2300"/>
              <a:t>                 αρνητική, το αγαθό είναι κατώτερο αγαθό.</a:t>
            </a:r>
            <a:endParaRPr lang="en-US" sz="2300"/>
          </a:p>
          <a:p>
            <a:pPr algn="ctr"/>
            <a:endParaRPr lang="en-US" sz="23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3"/>
          <p:cNvSpPr txBox="1">
            <a:spLocks noChangeArrowheads="1"/>
          </p:cNvSpPr>
          <p:nvPr/>
        </p:nvSpPr>
        <p:spPr bwMode="auto">
          <a:xfrm>
            <a:off x="4038600" y="7239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400"/>
          </a:p>
        </p:txBody>
      </p:sp>
      <p:sp>
        <p:nvSpPr>
          <p:cNvPr id="30723" name="Text Box 27"/>
          <p:cNvSpPr txBox="1">
            <a:spLocks noChangeArrowheads="1"/>
          </p:cNvSpPr>
          <p:nvPr/>
        </p:nvSpPr>
        <p:spPr bwMode="auto">
          <a:xfrm>
            <a:off x="-152400" y="51054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      </a:t>
            </a:r>
          </a:p>
        </p:txBody>
      </p:sp>
      <p:sp>
        <p:nvSpPr>
          <p:cNvPr id="30724" name="Line 42"/>
          <p:cNvSpPr>
            <a:spLocks noChangeShapeType="1"/>
          </p:cNvSpPr>
          <p:nvPr/>
        </p:nvSpPr>
        <p:spPr bwMode="auto">
          <a:xfrm>
            <a:off x="1143000" y="3048000"/>
            <a:ext cx="464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Line 43"/>
          <p:cNvSpPr>
            <a:spLocks noChangeShapeType="1"/>
          </p:cNvSpPr>
          <p:nvPr/>
        </p:nvSpPr>
        <p:spPr bwMode="auto">
          <a:xfrm flipV="1">
            <a:off x="1143000" y="333375"/>
            <a:ext cx="0" cy="2714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Line 44"/>
          <p:cNvSpPr>
            <a:spLocks noChangeShapeType="1"/>
          </p:cNvSpPr>
          <p:nvPr/>
        </p:nvSpPr>
        <p:spPr bwMode="auto">
          <a:xfrm flipV="1">
            <a:off x="1143000" y="3644900"/>
            <a:ext cx="0" cy="2679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Line 45"/>
          <p:cNvSpPr>
            <a:spLocks noChangeShapeType="1"/>
          </p:cNvSpPr>
          <p:nvPr/>
        </p:nvSpPr>
        <p:spPr bwMode="auto">
          <a:xfrm>
            <a:off x="1143000" y="6324600"/>
            <a:ext cx="441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18" name="Line 46"/>
          <p:cNvSpPr>
            <a:spLocks noChangeShapeType="1"/>
          </p:cNvSpPr>
          <p:nvPr/>
        </p:nvSpPr>
        <p:spPr bwMode="auto">
          <a:xfrm>
            <a:off x="1143000" y="1905000"/>
            <a:ext cx="18288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19" name="Line 47"/>
          <p:cNvSpPr>
            <a:spLocks noChangeShapeType="1"/>
          </p:cNvSpPr>
          <p:nvPr/>
        </p:nvSpPr>
        <p:spPr bwMode="auto">
          <a:xfrm>
            <a:off x="1143000" y="1219200"/>
            <a:ext cx="28956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20" name="Line 48"/>
          <p:cNvSpPr>
            <a:spLocks noChangeShapeType="1"/>
          </p:cNvSpPr>
          <p:nvPr/>
        </p:nvSpPr>
        <p:spPr bwMode="auto">
          <a:xfrm>
            <a:off x="1066800" y="609600"/>
            <a:ext cx="411480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21" name="Arc 49"/>
          <p:cNvSpPr>
            <a:spLocks/>
          </p:cNvSpPr>
          <p:nvPr/>
        </p:nvSpPr>
        <p:spPr bwMode="auto">
          <a:xfrm>
            <a:off x="2514600" y="914400"/>
            <a:ext cx="863600" cy="911225"/>
          </a:xfrm>
          <a:custGeom>
            <a:avLst/>
            <a:gdLst>
              <a:gd name="T0" fmla="*/ 32984837 w 20403"/>
              <a:gd name="T1" fmla="*/ 38605678 h 21508"/>
              <a:gd name="T2" fmla="*/ 0 w 20403"/>
              <a:gd name="T3" fmla="*/ 12729739 h 21508"/>
              <a:gd name="T4" fmla="*/ 36553688 w 20403"/>
              <a:gd name="T5" fmla="*/ 0 h 21508"/>
              <a:gd name="T6" fmla="*/ 0 60000 65536"/>
              <a:gd name="T7" fmla="*/ 0 60000 65536"/>
              <a:gd name="T8" fmla="*/ 0 60000 65536"/>
              <a:gd name="T9" fmla="*/ 0 w 20403"/>
              <a:gd name="T10" fmla="*/ 0 h 21508"/>
              <a:gd name="T11" fmla="*/ 20403 w 20403"/>
              <a:gd name="T12" fmla="*/ 21508 h 215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03" h="21508" fill="none" extrusionOk="0">
                <a:moveTo>
                  <a:pt x="18411" y="21507"/>
                </a:moveTo>
                <a:cubicBezTo>
                  <a:pt x="9978" y="20726"/>
                  <a:pt x="2780" y="15090"/>
                  <a:pt x="0" y="7091"/>
                </a:cubicBezTo>
              </a:path>
              <a:path w="20403" h="21508" stroke="0" extrusionOk="0">
                <a:moveTo>
                  <a:pt x="18411" y="21507"/>
                </a:moveTo>
                <a:cubicBezTo>
                  <a:pt x="9978" y="20726"/>
                  <a:pt x="2780" y="15090"/>
                  <a:pt x="0" y="7091"/>
                </a:cubicBezTo>
                <a:lnTo>
                  <a:pt x="20403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22" name="Arc 50"/>
          <p:cNvSpPr>
            <a:spLocks/>
          </p:cNvSpPr>
          <p:nvPr/>
        </p:nvSpPr>
        <p:spPr bwMode="auto">
          <a:xfrm>
            <a:off x="2819400" y="1676400"/>
            <a:ext cx="766763" cy="914400"/>
          </a:xfrm>
          <a:custGeom>
            <a:avLst/>
            <a:gdLst>
              <a:gd name="T0" fmla="*/ 31239120 w 18105"/>
              <a:gd name="T1" fmla="*/ 38729320 h 21589"/>
              <a:gd name="T2" fmla="*/ 0 w 18105"/>
              <a:gd name="T3" fmla="*/ 21132595 h 21589"/>
              <a:gd name="T4" fmla="*/ 32473098 w 18105"/>
              <a:gd name="T5" fmla="*/ 0 h 21589"/>
              <a:gd name="T6" fmla="*/ 0 60000 65536"/>
              <a:gd name="T7" fmla="*/ 0 60000 65536"/>
              <a:gd name="T8" fmla="*/ 0 60000 65536"/>
              <a:gd name="T9" fmla="*/ 0 w 18105"/>
              <a:gd name="T10" fmla="*/ 0 h 21589"/>
              <a:gd name="T11" fmla="*/ 18105 w 18105"/>
              <a:gd name="T12" fmla="*/ 21589 h 21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05" h="21589" fill="none" extrusionOk="0">
                <a:moveTo>
                  <a:pt x="17416" y="21589"/>
                </a:moveTo>
                <a:cubicBezTo>
                  <a:pt x="10356" y="21364"/>
                  <a:pt x="3852" y="17700"/>
                  <a:pt x="-1" y="11780"/>
                </a:cubicBezTo>
              </a:path>
              <a:path w="18105" h="21589" stroke="0" extrusionOk="0">
                <a:moveTo>
                  <a:pt x="17416" y="21589"/>
                </a:moveTo>
                <a:cubicBezTo>
                  <a:pt x="10356" y="21364"/>
                  <a:pt x="3852" y="17700"/>
                  <a:pt x="-1" y="11780"/>
                </a:cubicBezTo>
                <a:lnTo>
                  <a:pt x="18105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23" name="Arc 51"/>
          <p:cNvSpPr>
            <a:spLocks/>
          </p:cNvSpPr>
          <p:nvPr/>
        </p:nvSpPr>
        <p:spPr bwMode="auto">
          <a:xfrm>
            <a:off x="2057400" y="1905000"/>
            <a:ext cx="850900" cy="914400"/>
          </a:xfrm>
          <a:custGeom>
            <a:avLst/>
            <a:gdLst>
              <a:gd name="T0" fmla="*/ 36032186 w 20094"/>
              <a:gd name="T1" fmla="*/ 38691690 h 21600"/>
              <a:gd name="T2" fmla="*/ 0 w 20094"/>
              <a:gd name="T3" fmla="*/ 16849428 h 21600"/>
              <a:gd name="T4" fmla="*/ 34870213 w 20094"/>
              <a:gd name="T5" fmla="*/ 0 h 21600"/>
              <a:gd name="T6" fmla="*/ 0 60000 65536"/>
              <a:gd name="T7" fmla="*/ 0 60000 65536"/>
              <a:gd name="T8" fmla="*/ 0 60000 65536"/>
              <a:gd name="T9" fmla="*/ 0 w 20094"/>
              <a:gd name="T10" fmla="*/ 0 h 21600"/>
              <a:gd name="T11" fmla="*/ 20094 w 2009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94" h="21600" fill="none" extrusionOk="0">
                <a:moveTo>
                  <a:pt x="20094" y="21590"/>
                </a:moveTo>
                <a:cubicBezTo>
                  <a:pt x="19878" y="21596"/>
                  <a:pt x="19662" y="21599"/>
                  <a:pt x="19446" y="21600"/>
                </a:cubicBezTo>
                <a:cubicBezTo>
                  <a:pt x="11160" y="21600"/>
                  <a:pt x="3606" y="16861"/>
                  <a:pt x="-1" y="9402"/>
                </a:cubicBezTo>
              </a:path>
              <a:path w="20094" h="21600" stroke="0" extrusionOk="0">
                <a:moveTo>
                  <a:pt x="20094" y="21590"/>
                </a:moveTo>
                <a:cubicBezTo>
                  <a:pt x="19878" y="21596"/>
                  <a:pt x="19662" y="21599"/>
                  <a:pt x="19446" y="21600"/>
                </a:cubicBezTo>
                <a:cubicBezTo>
                  <a:pt x="11160" y="21600"/>
                  <a:pt x="3606" y="16861"/>
                  <a:pt x="-1" y="9402"/>
                </a:cubicBezTo>
                <a:lnTo>
                  <a:pt x="19446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Text Box 52"/>
          <p:cNvSpPr txBox="1">
            <a:spLocks noChangeArrowheads="1"/>
          </p:cNvSpPr>
          <p:nvPr/>
        </p:nvSpPr>
        <p:spPr bwMode="auto">
          <a:xfrm>
            <a:off x="5927725" y="2909888"/>
            <a:ext cx="1465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/>
              <a:t>X (</a:t>
            </a:r>
            <a:r>
              <a:rPr lang="el-GR" sz="2000" b="1"/>
              <a:t>μονάδες</a:t>
            </a:r>
            <a:r>
              <a:rPr lang="en-GB" sz="2000" b="1"/>
              <a:t>)</a:t>
            </a:r>
          </a:p>
        </p:txBody>
      </p:sp>
      <p:sp>
        <p:nvSpPr>
          <p:cNvPr id="30735" name="Text Box 53"/>
          <p:cNvSpPr txBox="1">
            <a:spLocks noChangeArrowheads="1"/>
          </p:cNvSpPr>
          <p:nvPr/>
        </p:nvSpPr>
        <p:spPr bwMode="auto">
          <a:xfrm>
            <a:off x="395288" y="7938"/>
            <a:ext cx="1450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/>
              <a:t>Y (</a:t>
            </a:r>
            <a:r>
              <a:rPr lang="el-GR" sz="2000" b="1"/>
              <a:t>μονάδες</a:t>
            </a:r>
            <a:r>
              <a:rPr lang="en-GB" sz="2000" b="1"/>
              <a:t>)</a:t>
            </a:r>
          </a:p>
        </p:txBody>
      </p:sp>
      <p:sp>
        <p:nvSpPr>
          <p:cNvPr id="30736" name="Text Box 54"/>
          <p:cNvSpPr txBox="1">
            <a:spLocks noChangeArrowheads="1"/>
          </p:cNvSpPr>
          <p:nvPr/>
        </p:nvSpPr>
        <p:spPr bwMode="auto">
          <a:xfrm>
            <a:off x="822325" y="27844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28727" name="Line 55"/>
          <p:cNvSpPr>
            <a:spLocks noChangeShapeType="1"/>
          </p:cNvSpPr>
          <p:nvPr/>
        </p:nvSpPr>
        <p:spPr bwMode="auto">
          <a:xfrm>
            <a:off x="2514600" y="27432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28" name="Line 56"/>
          <p:cNvSpPr>
            <a:spLocks noChangeShapeType="1"/>
          </p:cNvSpPr>
          <p:nvPr/>
        </p:nvSpPr>
        <p:spPr bwMode="auto">
          <a:xfrm>
            <a:off x="2895600" y="16764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29" name="Line 57"/>
          <p:cNvSpPr>
            <a:spLocks noChangeShapeType="1"/>
          </p:cNvSpPr>
          <p:nvPr/>
        </p:nvSpPr>
        <p:spPr bwMode="auto">
          <a:xfrm>
            <a:off x="3124200" y="25146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Text Box 58"/>
          <p:cNvSpPr txBox="1">
            <a:spLocks noChangeArrowheads="1"/>
          </p:cNvSpPr>
          <p:nvPr/>
        </p:nvSpPr>
        <p:spPr bwMode="auto">
          <a:xfrm>
            <a:off x="2041525" y="6365875"/>
            <a:ext cx="1479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   13 16 18</a:t>
            </a:r>
          </a:p>
        </p:txBody>
      </p:sp>
      <p:sp>
        <p:nvSpPr>
          <p:cNvPr id="30741" name="Text Box 59"/>
          <p:cNvSpPr txBox="1">
            <a:spLocks noChangeArrowheads="1"/>
          </p:cNvSpPr>
          <p:nvPr/>
        </p:nvSpPr>
        <p:spPr bwMode="auto">
          <a:xfrm>
            <a:off x="4403725" y="6746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400"/>
          </a:p>
        </p:txBody>
      </p:sp>
      <p:sp>
        <p:nvSpPr>
          <p:cNvPr id="30742" name="Text Box 60"/>
          <p:cNvSpPr txBox="1">
            <a:spLocks noChangeArrowheads="1"/>
          </p:cNvSpPr>
          <p:nvPr/>
        </p:nvSpPr>
        <p:spPr bwMode="auto">
          <a:xfrm>
            <a:off x="457200" y="3319463"/>
            <a:ext cx="1095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/>
              <a:t>I (</a:t>
            </a:r>
            <a:r>
              <a:rPr lang="el-GR" sz="2000" b="1"/>
              <a:t>ευρώ</a:t>
            </a:r>
            <a:r>
              <a:rPr lang="en-GB" sz="2000" b="1"/>
              <a:t>)</a:t>
            </a:r>
          </a:p>
        </p:txBody>
      </p:sp>
      <p:sp>
        <p:nvSpPr>
          <p:cNvPr id="30743" name="Text Box 61"/>
          <p:cNvSpPr txBox="1">
            <a:spLocks noChangeArrowheads="1"/>
          </p:cNvSpPr>
          <p:nvPr/>
        </p:nvSpPr>
        <p:spPr bwMode="auto">
          <a:xfrm>
            <a:off x="5622925" y="6186488"/>
            <a:ext cx="1465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/>
              <a:t>X (</a:t>
            </a:r>
            <a:r>
              <a:rPr lang="el-GR" sz="2000" b="1"/>
              <a:t>μονάδες</a:t>
            </a:r>
            <a:r>
              <a:rPr lang="en-GB" sz="2000" b="1"/>
              <a:t>)</a:t>
            </a:r>
          </a:p>
        </p:txBody>
      </p:sp>
      <p:sp>
        <p:nvSpPr>
          <p:cNvPr id="30744" name="Text Box 62"/>
          <p:cNvSpPr txBox="1">
            <a:spLocks noChangeArrowheads="1"/>
          </p:cNvSpPr>
          <p:nvPr/>
        </p:nvSpPr>
        <p:spPr bwMode="auto">
          <a:xfrm>
            <a:off x="2041525" y="3013075"/>
            <a:ext cx="155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   13 16 18 </a:t>
            </a:r>
          </a:p>
        </p:txBody>
      </p:sp>
      <p:sp>
        <p:nvSpPr>
          <p:cNvPr id="30745" name="Text Box 63"/>
          <p:cNvSpPr txBox="1">
            <a:spLocks noChangeArrowheads="1"/>
          </p:cNvSpPr>
          <p:nvPr/>
        </p:nvSpPr>
        <p:spPr bwMode="auto">
          <a:xfrm>
            <a:off x="212725" y="4613275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      </a:t>
            </a:r>
          </a:p>
        </p:txBody>
      </p:sp>
      <p:sp>
        <p:nvSpPr>
          <p:cNvPr id="30746" name="Text Box 64"/>
          <p:cNvSpPr txBox="1">
            <a:spLocks noChangeArrowheads="1"/>
          </p:cNvSpPr>
          <p:nvPr/>
        </p:nvSpPr>
        <p:spPr bwMode="auto">
          <a:xfrm>
            <a:off x="1752600" y="1905000"/>
            <a:ext cx="40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U</a:t>
            </a:r>
            <a:r>
              <a:rPr lang="en-GB" b="1" baseline="-25000"/>
              <a:t>1</a:t>
            </a:r>
            <a:endParaRPr lang="en-GB" b="1"/>
          </a:p>
        </p:txBody>
      </p:sp>
      <p:sp>
        <p:nvSpPr>
          <p:cNvPr id="30747" name="Text Box 65"/>
          <p:cNvSpPr txBox="1">
            <a:spLocks noChangeArrowheads="1"/>
          </p:cNvSpPr>
          <p:nvPr/>
        </p:nvSpPr>
        <p:spPr bwMode="auto">
          <a:xfrm>
            <a:off x="2667000" y="1828800"/>
            <a:ext cx="40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U</a:t>
            </a:r>
            <a:r>
              <a:rPr lang="en-GB" b="1" baseline="-25000"/>
              <a:t>2</a:t>
            </a:r>
            <a:endParaRPr lang="en-GB" b="1"/>
          </a:p>
        </p:txBody>
      </p:sp>
      <p:sp>
        <p:nvSpPr>
          <p:cNvPr id="28738" name="Text Box 66"/>
          <p:cNvSpPr txBox="1">
            <a:spLocks noChangeArrowheads="1"/>
          </p:cNvSpPr>
          <p:nvPr/>
        </p:nvSpPr>
        <p:spPr bwMode="auto">
          <a:xfrm>
            <a:off x="2438400" y="990600"/>
            <a:ext cx="40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U</a:t>
            </a:r>
            <a:r>
              <a:rPr lang="en-GB" b="1" baseline="-25000"/>
              <a:t>3</a:t>
            </a:r>
            <a:endParaRPr lang="en-GB" b="1"/>
          </a:p>
        </p:txBody>
      </p:sp>
      <p:sp>
        <p:nvSpPr>
          <p:cNvPr id="28739" name="Text Box 67"/>
          <p:cNvSpPr txBox="1">
            <a:spLocks noChangeArrowheads="1"/>
          </p:cNvSpPr>
          <p:nvPr/>
        </p:nvSpPr>
        <p:spPr bwMode="auto">
          <a:xfrm>
            <a:off x="1219200" y="457200"/>
            <a:ext cx="774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/>
              <a:t>I=400</a:t>
            </a:r>
          </a:p>
        </p:txBody>
      </p:sp>
      <p:sp>
        <p:nvSpPr>
          <p:cNvPr id="28740" name="Text Box 68"/>
          <p:cNvSpPr txBox="1">
            <a:spLocks noChangeArrowheads="1"/>
          </p:cNvSpPr>
          <p:nvPr/>
        </p:nvSpPr>
        <p:spPr bwMode="auto">
          <a:xfrm>
            <a:off x="1143000" y="990600"/>
            <a:ext cx="774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/>
              <a:t>I=300</a:t>
            </a:r>
          </a:p>
        </p:txBody>
      </p:sp>
      <p:sp>
        <p:nvSpPr>
          <p:cNvPr id="28741" name="Text Box 69"/>
          <p:cNvSpPr txBox="1">
            <a:spLocks noChangeArrowheads="1"/>
          </p:cNvSpPr>
          <p:nvPr/>
        </p:nvSpPr>
        <p:spPr bwMode="auto">
          <a:xfrm>
            <a:off x="1143000" y="1676400"/>
            <a:ext cx="774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/>
              <a:t>I=200</a:t>
            </a:r>
          </a:p>
        </p:txBody>
      </p:sp>
      <p:sp>
        <p:nvSpPr>
          <p:cNvPr id="28742" name="Line 70"/>
          <p:cNvSpPr>
            <a:spLocks noChangeShapeType="1"/>
          </p:cNvSpPr>
          <p:nvPr/>
        </p:nvSpPr>
        <p:spPr bwMode="auto">
          <a:xfrm flipH="1">
            <a:off x="1143000" y="5410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43" name="Arc 71"/>
          <p:cNvSpPr>
            <a:spLocks/>
          </p:cNvSpPr>
          <p:nvPr/>
        </p:nvSpPr>
        <p:spPr bwMode="auto">
          <a:xfrm>
            <a:off x="2438400" y="4275138"/>
            <a:ext cx="685800" cy="1133475"/>
          </a:xfrm>
          <a:custGeom>
            <a:avLst/>
            <a:gdLst>
              <a:gd name="T0" fmla="*/ 14259051 w 21600"/>
              <a:gd name="T1" fmla="*/ 0 h 37865"/>
              <a:gd name="T2" fmla="*/ 1608868 w 21600"/>
              <a:gd name="T3" fmla="*/ 33930163 h 37865"/>
              <a:gd name="T4" fmla="*/ 0 w 21600"/>
              <a:gd name="T5" fmla="*/ 14627647 h 37865"/>
              <a:gd name="T6" fmla="*/ 0 60000 65536"/>
              <a:gd name="T7" fmla="*/ 0 60000 65536"/>
              <a:gd name="T8" fmla="*/ 0 60000 65536"/>
              <a:gd name="T9" fmla="*/ 0 w 21600"/>
              <a:gd name="T10" fmla="*/ 0 h 37865"/>
              <a:gd name="T11" fmla="*/ 21600 w 21600"/>
              <a:gd name="T12" fmla="*/ 37865 h 378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865" fill="none" extrusionOk="0">
                <a:moveTo>
                  <a:pt x="14145" y="-1"/>
                </a:moveTo>
                <a:cubicBezTo>
                  <a:pt x="18879" y="4102"/>
                  <a:pt x="21600" y="10058"/>
                  <a:pt x="21600" y="16324"/>
                </a:cubicBezTo>
                <a:cubicBezTo>
                  <a:pt x="21600" y="27634"/>
                  <a:pt x="12875" y="37029"/>
                  <a:pt x="1595" y="37864"/>
                </a:cubicBezTo>
              </a:path>
              <a:path w="21600" h="37865" stroke="0" extrusionOk="0">
                <a:moveTo>
                  <a:pt x="14145" y="-1"/>
                </a:moveTo>
                <a:cubicBezTo>
                  <a:pt x="18879" y="4102"/>
                  <a:pt x="21600" y="10058"/>
                  <a:pt x="21600" y="16324"/>
                </a:cubicBezTo>
                <a:cubicBezTo>
                  <a:pt x="21600" y="27634"/>
                  <a:pt x="12875" y="37029"/>
                  <a:pt x="1595" y="37864"/>
                </a:cubicBezTo>
                <a:lnTo>
                  <a:pt x="0" y="16324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44" name="Line 72"/>
          <p:cNvSpPr>
            <a:spLocks noChangeShapeType="1"/>
          </p:cNvSpPr>
          <p:nvPr/>
        </p:nvSpPr>
        <p:spPr bwMode="auto">
          <a:xfrm flipH="1">
            <a:off x="1143000" y="48006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45" name="Line 73"/>
          <p:cNvSpPr>
            <a:spLocks noChangeShapeType="1"/>
          </p:cNvSpPr>
          <p:nvPr/>
        </p:nvSpPr>
        <p:spPr bwMode="auto">
          <a:xfrm flipH="1">
            <a:off x="1143000" y="42672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6" name="Text Box 74"/>
          <p:cNvSpPr txBox="1">
            <a:spLocks noChangeArrowheads="1"/>
          </p:cNvSpPr>
          <p:nvPr/>
        </p:nvSpPr>
        <p:spPr bwMode="auto">
          <a:xfrm>
            <a:off x="533400" y="5181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200</a:t>
            </a:r>
          </a:p>
        </p:txBody>
      </p:sp>
      <p:sp>
        <p:nvSpPr>
          <p:cNvPr id="30757" name="Text Box 75"/>
          <p:cNvSpPr txBox="1">
            <a:spLocks noChangeArrowheads="1"/>
          </p:cNvSpPr>
          <p:nvPr/>
        </p:nvSpPr>
        <p:spPr bwMode="auto">
          <a:xfrm>
            <a:off x="533400" y="45720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300</a:t>
            </a:r>
          </a:p>
        </p:txBody>
      </p:sp>
      <p:sp>
        <p:nvSpPr>
          <p:cNvPr id="30758" name="Text Box 76"/>
          <p:cNvSpPr txBox="1">
            <a:spLocks noChangeArrowheads="1"/>
          </p:cNvSpPr>
          <p:nvPr/>
        </p:nvSpPr>
        <p:spPr bwMode="auto">
          <a:xfrm>
            <a:off x="533400" y="4038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400</a:t>
            </a:r>
          </a:p>
        </p:txBody>
      </p:sp>
      <p:sp>
        <p:nvSpPr>
          <p:cNvPr id="28749" name="Text Box 77"/>
          <p:cNvSpPr txBox="1">
            <a:spLocks noChangeArrowheads="1"/>
          </p:cNvSpPr>
          <p:nvPr/>
        </p:nvSpPr>
        <p:spPr bwMode="auto">
          <a:xfrm>
            <a:off x="3184525" y="4537075"/>
            <a:ext cx="2044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/>
              <a:t>Καμπύλη </a:t>
            </a:r>
            <a:r>
              <a:rPr lang="en-US" sz="2400" b="1"/>
              <a:t>Engel</a:t>
            </a:r>
            <a:endParaRPr lang="en-GB" sz="2400" b="1"/>
          </a:p>
        </p:txBody>
      </p:sp>
      <p:sp>
        <p:nvSpPr>
          <p:cNvPr id="30760" name="Text Box 80"/>
          <p:cNvSpPr txBox="1">
            <a:spLocks noChangeArrowheads="1"/>
          </p:cNvSpPr>
          <p:nvPr/>
        </p:nvSpPr>
        <p:spPr bwMode="auto">
          <a:xfrm>
            <a:off x="4572000" y="765175"/>
            <a:ext cx="43227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 </a:t>
            </a:r>
            <a:r>
              <a:rPr lang="el-GR" sz="2400"/>
              <a:t>Ένα  αγαθό  μπορεί να είναι κανονικό για κάποιο διάστημα και κατώτερο σε κάποια άλλο</a:t>
            </a:r>
          </a:p>
        </p:txBody>
      </p:sp>
      <p:sp>
        <p:nvSpPr>
          <p:cNvPr id="30761" name="Text Box 83"/>
          <p:cNvSpPr txBox="1">
            <a:spLocks noChangeArrowheads="1"/>
          </p:cNvSpPr>
          <p:nvPr/>
        </p:nvSpPr>
        <p:spPr bwMode="auto">
          <a:xfrm>
            <a:off x="2176463" y="0"/>
            <a:ext cx="6804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b="1" u="sng">
                <a:solidFill>
                  <a:srgbClr val="B00000"/>
                </a:solidFill>
              </a:rPr>
              <a:t>Παράδειγμα:</a:t>
            </a:r>
            <a:r>
              <a:rPr lang="el-GR" sz="2400" b="1"/>
              <a:t> </a:t>
            </a:r>
            <a:r>
              <a:rPr lang="el-GR" sz="2400" b="1">
                <a:solidFill>
                  <a:schemeClr val="accent1"/>
                </a:solidFill>
              </a:rPr>
              <a:t>«Οπισθοχωρούσα» καμπύλη </a:t>
            </a:r>
            <a:r>
              <a:rPr lang="en-US" sz="2400" b="1">
                <a:solidFill>
                  <a:schemeClr val="accent1"/>
                </a:solidFill>
              </a:rPr>
              <a:t>Engel</a:t>
            </a:r>
            <a:endParaRPr lang="en-US" sz="20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8" grpId="0" animBg="1"/>
      <p:bldP spid="28719" grpId="0" animBg="1"/>
      <p:bldP spid="28720" grpId="0" animBg="1"/>
      <p:bldP spid="28721" grpId="0" animBg="1"/>
      <p:bldP spid="28722" grpId="0" animBg="1"/>
      <p:bldP spid="28723" grpId="0" animBg="1"/>
      <p:bldP spid="28727" grpId="0" animBg="1"/>
      <p:bldP spid="28728" grpId="0" animBg="1"/>
      <p:bldP spid="28729" grpId="0" animBg="1"/>
      <p:bldP spid="28738" grpId="0" autoUpdateAnimBg="0"/>
      <p:bldP spid="28739" grpId="0" autoUpdateAnimBg="0"/>
      <p:bldP spid="28740" grpId="0" autoUpdateAnimBg="0"/>
      <p:bldP spid="28741" grpId="0" autoUpdateAnimBg="0"/>
      <p:bldP spid="28742" grpId="0" animBg="1"/>
      <p:bldP spid="28743" grpId="0" animBg="1"/>
      <p:bldP spid="28744" grpId="0" animBg="1"/>
      <p:bldP spid="28745" grpId="0" animBg="1"/>
      <p:bldP spid="28749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22A8AF-CC68-4098-9CC7-1F5BFB200AF6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9698" name="WordArt 2"/>
          <p:cNvSpPr>
            <a:spLocks noChangeArrowheads="1" noChangeShapeType="1" noTextEdit="1"/>
          </p:cNvSpPr>
          <p:nvPr/>
        </p:nvSpPr>
        <p:spPr bwMode="auto">
          <a:xfrm>
            <a:off x="609600" y="381000"/>
            <a:ext cx="8066088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600" kern="1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Τιμή και ζήτηση- Πώς συνδέονται;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50825" y="1773238"/>
            <a:ext cx="8283575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buFont typeface="Symbol" pitchFamily="18" charset="2"/>
              <a:buChar char="·"/>
              <a:defRPr/>
            </a:pPr>
            <a:endParaRPr lang="en-US" sz="2400" dirty="0"/>
          </a:p>
          <a:p>
            <a:pPr marL="544513" lvl="2">
              <a:lnSpc>
                <a:spcPct val="110000"/>
              </a:lnSpc>
              <a:buFont typeface="Symbol" pitchFamily="18" charset="2"/>
              <a:buNone/>
              <a:defRPr/>
            </a:pPr>
            <a:r>
              <a:rPr lang="el-GR" sz="2400" dirty="0"/>
              <a:t>                    Καθώς η τιμή του Χ μειώνεται, και ενώ οι άλλες μεταβλητές παραμένουν σταθερές, η αγοραστική δύναμη αυξάνεται. Αυτό ονομάζεται το </a:t>
            </a:r>
            <a:r>
              <a:rPr lang="el-GR" sz="2400" b="1" dirty="0"/>
              <a:t>αποτέλεσμα εισοδήματος </a:t>
            </a:r>
            <a:r>
              <a:rPr lang="el-GR" sz="2400" dirty="0"/>
              <a:t>μιας μεταβολής της τιμής.</a:t>
            </a:r>
            <a:endParaRPr lang="en-US" sz="2400" dirty="0"/>
          </a:p>
          <a:p>
            <a:pPr lvl="3">
              <a:buFont typeface="Wingdings" pitchFamily="2" charset="2"/>
              <a:buChar char="ð"/>
              <a:defRPr/>
            </a:pPr>
            <a:endParaRPr lang="en-US" sz="2400" i="1" dirty="0"/>
          </a:p>
          <a:p>
            <a:pPr marL="984250" lvl="3" indent="387350">
              <a:buFont typeface="Wingdings" pitchFamily="2" charset="2"/>
              <a:buChar char="ð"/>
              <a:defRPr/>
            </a:pPr>
            <a:r>
              <a:rPr lang="el-GR" sz="2400" i="1" dirty="0"/>
              <a:t>Το αποτέλεσμα εισοδήματος μπορεί να είναι θετικό (οπότε πρόκειται για κανονικό αγαθό) ή αρνητικό  (οπότε πρόκειται για κατώτερο αγαθό).</a:t>
            </a:r>
            <a:endParaRPr lang="en-US" sz="2400" dirty="0"/>
          </a:p>
        </p:txBody>
      </p:sp>
      <p:sp>
        <p:nvSpPr>
          <p:cNvPr id="29713" name="WordArt 17"/>
          <p:cNvSpPr>
            <a:spLocks noChangeArrowheads="1" noChangeShapeType="1" noTextEdit="1"/>
          </p:cNvSpPr>
          <p:nvPr/>
        </p:nvSpPr>
        <p:spPr bwMode="auto">
          <a:xfrm>
            <a:off x="609600" y="2057400"/>
            <a:ext cx="19431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Ορισμός: 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9700" grpId="0"/>
      <p:bldP spid="297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81C9DE-B369-46D5-AE16-25FFBA903648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323850" y="5732463"/>
            <a:ext cx="79200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 lvl="2">
              <a:buFont typeface="Symbol" pitchFamily="18" charset="2"/>
              <a:buNone/>
            </a:pPr>
            <a:r>
              <a:rPr lang="el-GR" sz="2400" dirty="0">
                <a:solidFill>
                  <a:schemeClr val="accent2"/>
                </a:solidFill>
              </a:rPr>
              <a:t>•  </a:t>
            </a:r>
            <a:r>
              <a:rPr lang="el-GR" sz="2400" i="1" dirty="0"/>
              <a:t>Τα αποτελέσματα Υποκατάστασης και Εισοδήματος διαγραμματικά</a:t>
            </a:r>
            <a:r>
              <a:rPr lang="en-US" sz="2400" i="1" dirty="0"/>
              <a:t>…</a:t>
            </a:r>
          </a:p>
        </p:txBody>
      </p:sp>
      <p:sp>
        <p:nvSpPr>
          <p:cNvPr id="32772" name="WordArt 3"/>
          <p:cNvSpPr>
            <a:spLocks noChangeArrowheads="1" noChangeShapeType="1" noTextEdit="1"/>
          </p:cNvSpPr>
          <p:nvPr/>
        </p:nvSpPr>
        <p:spPr bwMode="auto">
          <a:xfrm>
            <a:off x="611188" y="981075"/>
            <a:ext cx="6481762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2000" kern="1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Το Αποτέλεσμα υποκατάστασης:</a:t>
            </a:r>
            <a:endParaRPr lang="en-US" sz="2000" kern="1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533400" y="1676400"/>
            <a:ext cx="821531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/>
              <a:t>Καθώς μειώνεται η τιμή του</a:t>
            </a:r>
            <a:r>
              <a:rPr lang="en-US" sz="2400" dirty="0"/>
              <a:t> X,</a:t>
            </a:r>
            <a:r>
              <a:rPr lang="el-GR" sz="2400" dirty="0"/>
              <a:t> και ενώ οι άλλες μεταβλητές παραμένουν σταθερές, το αγαθό</a:t>
            </a:r>
            <a:r>
              <a:rPr lang="en-US" sz="2400" dirty="0"/>
              <a:t> X </a:t>
            </a:r>
            <a:r>
              <a:rPr lang="el-GR" sz="2400" dirty="0"/>
              <a:t>γίνεται φτηνότερο </a:t>
            </a:r>
            <a:r>
              <a:rPr lang="el-GR" sz="2400" i="1" u="sng" dirty="0"/>
              <a:t>σε σχέση</a:t>
            </a:r>
            <a:r>
              <a:rPr lang="el-GR" sz="2400" u="sng" dirty="0"/>
              <a:t> </a:t>
            </a:r>
            <a:r>
              <a:rPr lang="el-GR" sz="2400" dirty="0"/>
              <a:t>με το αγαθό Υ. </a:t>
            </a:r>
          </a:p>
          <a:p>
            <a:pPr>
              <a:spcBef>
                <a:spcPct val="50000"/>
              </a:spcBef>
            </a:pPr>
            <a:r>
              <a:rPr lang="el-GR" sz="2400" dirty="0"/>
              <a:t>Αυτή η μεταβολή στις σχετικές τιμές </a:t>
            </a:r>
            <a:r>
              <a:rPr lang="el-GR" sz="2400" i="1" u="sng" dirty="0"/>
              <a:t>μόνη της</a:t>
            </a:r>
            <a:r>
              <a:rPr lang="el-GR" sz="2400" dirty="0"/>
              <a:t> ωθεί τον καταναλωτή να προσαρμόσει το καταναλωτικό του καλάθι. Αυτό το αποτέλεσμα ονομάζεται το </a:t>
            </a:r>
            <a:r>
              <a:rPr lang="el-GR" sz="2400" b="1" dirty="0"/>
              <a:t>αποτέλεσμα υποκατάστασης</a:t>
            </a:r>
            <a:r>
              <a:rPr lang="el-GR" sz="2400" dirty="0"/>
              <a:t>.</a:t>
            </a:r>
            <a:r>
              <a:rPr lang="el-GR" dirty="0"/>
              <a:t> </a:t>
            </a:r>
            <a:endParaRPr lang="en-US" sz="2400" b="1" dirty="0"/>
          </a:p>
        </p:txBody>
      </p:sp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539750" y="4508500"/>
            <a:ext cx="806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>
              <a:buFont typeface="Wingdings" pitchFamily="2" charset="2"/>
              <a:buChar char="ð"/>
            </a:pPr>
            <a:r>
              <a:rPr lang="el-GR" sz="2400" dirty="0"/>
              <a:t>Το αποτέλεσμα υποκατάστασης είναι πάντα αρνητικό.</a:t>
            </a:r>
            <a:r>
              <a:rPr lang="el-GR" dirty="0"/>
              <a:t> </a:t>
            </a:r>
            <a:endParaRPr lang="en-US" sz="2400" i="1" dirty="0"/>
          </a:p>
        </p:txBody>
      </p:sp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395288" y="4941888"/>
            <a:ext cx="82089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solidFill>
                  <a:srgbClr val="000000"/>
                </a:solidFill>
              </a:rPr>
              <a:t>Συνήθως μία μετακίνηση </a:t>
            </a:r>
            <a:r>
              <a:rPr lang="el-GR" sz="2400" i="1" dirty="0">
                <a:solidFill>
                  <a:srgbClr val="000000"/>
                </a:solidFill>
              </a:rPr>
              <a:t>επάνω</a:t>
            </a:r>
            <a:r>
              <a:rPr lang="el-GR" sz="2400" dirty="0">
                <a:solidFill>
                  <a:srgbClr val="000000"/>
                </a:solidFill>
              </a:rPr>
              <a:t> στη καμπύλη ζήτησης περιλαμβάνει και τα δύο αποτελέσματα</a:t>
            </a:r>
            <a:r>
              <a:rPr lang="en-US" sz="2400" dirty="0">
                <a:solidFill>
                  <a:srgbClr val="000000"/>
                </a:solidFill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3" grpId="0"/>
      <p:bldP spid="32774" grpId="0"/>
      <p:bldP spid="327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Χρηματοδότηση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pPr eaLnBrk="1" hangingPunct="1"/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Αιγαίου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843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Θέση αριθμού διαφάνειας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2066ED-54F6-49E1-A098-5FA3FB2FD820}" type="slidenum">
              <a:rPr lang="el-GR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3</a:t>
            </a:fld>
            <a:endParaRPr lang="el-G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51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750C43-5332-4938-9F32-BA22553CA231}" type="slidenum">
              <a:rPr lang="en-US" smtClean="0"/>
              <a:pPr/>
              <a:t>30</a:t>
            </a:fld>
            <a:endParaRPr lang="en-US" dirty="0" smtClean="0"/>
          </a:p>
        </p:txBody>
      </p:sp>
      <p:sp>
        <p:nvSpPr>
          <p:cNvPr id="33795" name="Line 2"/>
          <p:cNvSpPr>
            <a:spLocks noChangeShapeType="1"/>
          </p:cNvSpPr>
          <p:nvPr/>
        </p:nvSpPr>
        <p:spPr bwMode="auto">
          <a:xfrm>
            <a:off x="533400" y="6065838"/>
            <a:ext cx="7999040" cy="2745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Line 3"/>
          <p:cNvSpPr>
            <a:spLocks noChangeShapeType="1"/>
          </p:cNvSpPr>
          <p:nvPr/>
        </p:nvSpPr>
        <p:spPr bwMode="auto">
          <a:xfrm flipV="1">
            <a:off x="533400" y="1628800"/>
            <a:ext cx="6152" cy="44370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228600" y="59896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7427217" y="6093296"/>
            <a:ext cx="1465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/>
              <a:t>X (</a:t>
            </a:r>
            <a:r>
              <a:rPr lang="el-GR" sz="2000" b="1" dirty="0"/>
              <a:t>μονάδες</a:t>
            </a:r>
            <a:r>
              <a:rPr lang="en-GB" sz="2000" b="1" dirty="0"/>
              <a:t>)</a:t>
            </a:r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0" y="1268760"/>
            <a:ext cx="1450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/>
              <a:t>Y (</a:t>
            </a:r>
            <a:r>
              <a:rPr lang="el-GR" sz="2000" b="1" dirty="0"/>
              <a:t>μονάδες</a:t>
            </a:r>
            <a:r>
              <a:rPr lang="en-GB" sz="2000" b="1" dirty="0"/>
              <a:t>)</a:t>
            </a:r>
          </a:p>
        </p:txBody>
      </p:sp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533400" y="2179638"/>
            <a:ext cx="388620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533400" y="2179638"/>
            <a:ext cx="7467600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533400" y="3246438"/>
            <a:ext cx="541020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Arc 10"/>
          <p:cNvSpPr>
            <a:spLocks/>
          </p:cNvSpPr>
          <p:nvPr/>
        </p:nvSpPr>
        <p:spPr bwMode="auto">
          <a:xfrm>
            <a:off x="1264356" y="-117652"/>
            <a:ext cx="4530725" cy="5262563"/>
          </a:xfrm>
          <a:custGeom>
            <a:avLst/>
            <a:gdLst>
              <a:gd name="T0" fmla="*/ 801886277 w 18749"/>
              <a:gd name="T1" fmla="*/ 1318223322 h 21009"/>
              <a:gd name="T2" fmla="*/ 0 w 18749"/>
              <a:gd name="T3" fmla="*/ 673009892 h 21009"/>
              <a:gd name="T4" fmla="*/ 1094856526 w 18749"/>
              <a:gd name="T5" fmla="*/ 0 h 21009"/>
              <a:gd name="T6" fmla="*/ 0 60000 65536"/>
              <a:gd name="T7" fmla="*/ 0 60000 65536"/>
              <a:gd name="T8" fmla="*/ 0 60000 65536"/>
              <a:gd name="T9" fmla="*/ 0 w 18749"/>
              <a:gd name="T10" fmla="*/ 0 h 21009"/>
              <a:gd name="T11" fmla="*/ 18749 w 18749"/>
              <a:gd name="T12" fmla="*/ 21009 h 210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49" h="21009" fill="none" extrusionOk="0">
                <a:moveTo>
                  <a:pt x="13731" y="21009"/>
                </a:moveTo>
                <a:cubicBezTo>
                  <a:pt x="7931" y="19624"/>
                  <a:pt x="2961" y="15902"/>
                  <a:pt x="0" y="10725"/>
                </a:cubicBezTo>
              </a:path>
              <a:path w="18749" h="21009" stroke="0" extrusionOk="0">
                <a:moveTo>
                  <a:pt x="13731" y="21009"/>
                </a:moveTo>
                <a:cubicBezTo>
                  <a:pt x="7931" y="19624"/>
                  <a:pt x="2961" y="15902"/>
                  <a:pt x="0" y="10725"/>
                </a:cubicBezTo>
                <a:lnTo>
                  <a:pt x="18749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1927578" y="3367794"/>
            <a:ext cx="463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 b="1" dirty="0"/>
              <a:t>•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3276600" y="4278313"/>
            <a:ext cx="4889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1965325" y="321151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/>
              <a:t>A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3489325" y="42783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B</a:t>
            </a:r>
          </a:p>
        </p:txBody>
      </p:sp>
      <p:sp>
        <p:nvSpPr>
          <p:cNvPr id="33807" name="Arc 15"/>
          <p:cNvSpPr>
            <a:spLocks/>
          </p:cNvSpPr>
          <p:nvPr/>
        </p:nvSpPr>
        <p:spPr bwMode="auto">
          <a:xfrm>
            <a:off x="2862263" y="1265238"/>
            <a:ext cx="3746500" cy="3381375"/>
          </a:xfrm>
          <a:custGeom>
            <a:avLst/>
            <a:gdLst>
              <a:gd name="T0" fmla="*/ 580147086 w 19783"/>
              <a:gd name="T1" fmla="*/ 536868700 h 21297"/>
              <a:gd name="T2" fmla="*/ 0 w 19783"/>
              <a:gd name="T3" fmla="*/ 218559047 h 21297"/>
              <a:gd name="T4" fmla="*/ 709511219 w 19783"/>
              <a:gd name="T5" fmla="*/ 0 h 21297"/>
              <a:gd name="T6" fmla="*/ 0 60000 65536"/>
              <a:gd name="T7" fmla="*/ 0 60000 65536"/>
              <a:gd name="T8" fmla="*/ 0 60000 65536"/>
              <a:gd name="T9" fmla="*/ 0 w 19783"/>
              <a:gd name="T10" fmla="*/ 0 h 21297"/>
              <a:gd name="T11" fmla="*/ 19783 w 19783"/>
              <a:gd name="T12" fmla="*/ 21297 h 212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783" h="21297" fill="none" extrusionOk="0">
                <a:moveTo>
                  <a:pt x="16176" y="21296"/>
                </a:moveTo>
                <a:cubicBezTo>
                  <a:pt x="9001" y="20081"/>
                  <a:pt x="2920" y="15335"/>
                  <a:pt x="-1" y="8670"/>
                </a:cubicBezTo>
              </a:path>
              <a:path w="19783" h="21297" stroke="0" extrusionOk="0">
                <a:moveTo>
                  <a:pt x="16176" y="21296"/>
                </a:moveTo>
                <a:cubicBezTo>
                  <a:pt x="9001" y="20081"/>
                  <a:pt x="2920" y="15335"/>
                  <a:pt x="-1" y="8670"/>
                </a:cubicBezTo>
                <a:lnTo>
                  <a:pt x="19783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4327525" y="3754438"/>
            <a:ext cx="4889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4403725" y="36687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C</a:t>
            </a:r>
          </a:p>
        </p:txBody>
      </p:sp>
      <p:sp>
        <p:nvSpPr>
          <p:cNvPr id="33811" name="Text Box 18"/>
          <p:cNvSpPr txBox="1">
            <a:spLocks noChangeArrowheads="1"/>
          </p:cNvSpPr>
          <p:nvPr/>
        </p:nvSpPr>
        <p:spPr bwMode="auto">
          <a:xfrm>
            <a:off x="4479925" y="4811713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/>
              <a:t>U</a:t>
            </a:r>
            <a:r>
              <a:rPr lang="en-GB" sz="2400" b="1" baseline="-25000" dirty="0"/>
              <a:t>1</a:t>
            </a:r>
            <a:endParaRPr lang="en-GB" sz="2400" b="1" dirty="0"/>
          </a:p>
        </p:txBody>
      </p:sp>
      <p:sp>
        <p:nvSpPr>
          <p:cNvPr id="33812" name="Text Box 19"/>
          <p:cNvSpPr txBox="1">
            <a:spLocks noChangeArrowheads="1"/>
          </p:cNvSpPr>
          <p:nvPr/>
        </p:nvSpPr>
        <p:spPr bwMode="auto">
          <a:xfrm>
            <a:off x="5867400" y="4292600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/>
              <a:t>U</a:t>
            </a:r>
            <a:r>
              <a:rPr lang="en-GB" sz="2400" b="1" baseline="-25000" dirty="0"/>
              <a:t>2</a:t>
            </a:r>
            <a:endParaRPr lang="en-GB" sz="2400" b="1" dirty="0"/>
          </a:p>
        </p:txBody>
      </p:sp>
      <p:sp>
        <p:nvSpPr>
          <p:cNvPr id="3" name="Line 20"/>
          <p:cNvSpPr>
            <a:spLocks noChangeShapeType="1"/>
          </p:cNvSpPr>
          <p:nvPr/>
        </p:nvSpPr>
        <p:spPr bwMode="auto">
          <a:xfrm>
            <a:off x="2133600" y="3703638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3491880" y="4725144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4495800" y="4202113"/>
            <a:ext cx="0" cy="1863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Text Box 23"/>
          <p:cNvSpPr txBox="1">
            <a:spLocks noChangeArrowheads="1"/>
          </p:cNvSpPr>
          <p:nvPr/>
        </p:nvSpPr>
        <p:spPr bwMode="auto">
          <a:xfrm>
            <a:off x="1812925" y="6107113"/>
            <a:ext cx="2719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/>
              <a:t>X</a:t>
            </a:r>
            <a:r>
              <a:rPr lang="en-GB" sz="2400" b="1" baseline="-25000" dirty="0"/>
              <a:t>A</a:t>
            </a:r>
            <a:r>
              <a:rPr lang="en-GB" sz="2400" b="1" dirty="0"/>
              <a:t>              X</a:t>
            </a:r>
            <a:r>
              <a:rPr lang="en-GB" sz="2400" b="1" baseline="-25000" dirty="0"/>
              <a:t>B</a:t>
            </a:r>
            <a:r>
              <a:rPr lang="en-GB" sz="2400" b="1" dirty="0"/>
              <a:t>        X</a:t>
            </a:r>
            <a:r>
              <a:rPr lang="en-GB" sz="2400" b="1" baseline="-25000" dirty="0"/>
              <a:t>C</a:t>
            </a:r>
            <a:endParaRPr lang="en-GB" sz="2400" b="1" dirty="0"/>
          </a:p>
        </p:txBody>
      </p:sp>
      <p:sp>
        <p:nvSpPr>
          <p:cNvPr id="4" name="Line 24"/>
          <p:cNvSpPr>
            <a:spLocks noChangeShapeType="1"/>
          </p:cNvSpPr>
          <p:nvPr/>
        </p:nvSpPr>
        <p:spPr bwMode="auto">
          <a:xfrm flipH="1">
            <a:off x="1295400" y="1874838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1763713" y="1773238"/>
            <a:ext cx="2957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dirty="0"/>
              <a:t>Η</a:t>
            </a:r>
            <a:r>
              <a:rPr lang="en-GB" dirty="0"/>
              <a:t> </a:t>
            </a:r>
            <a:r>
              <a:rPr lang="en-GB" sz="2400" b="1" dirty="0"/>
              <a:t>BL</a:t>
            </a:r>
            <a:r>
              <a:rPr lang="en-GB" sz="2400" b="1" baseline="-25000" dirty="0"/>
              <a:t>2</a:t>
            </a:r>
            <a:r>
              <a:rPr lang="en-GB" sz="2400" b="1" dirty="0"/>
              <a:t> </a:t>
            </a:r>
            <a:r>
              <a:rPr lang="el-GR" sz="2400" dirty="0"/>
              <a:t>έχει κλίση</a:t>
            </a:r>
            <a:r>
              <a:rPr lang="en-GB" sz="2400" b="1" dirty="0"/>
              <a:t> -P</a:t>
            </a:r>
            <a:r>
              <a:rPr lang="en-GB" sz="2400" b="1" baseline="-25000" dirty="0"/>
              <a:t>X2</a:t>
            </a:r>
            <a:r>
              <a:rPr lang="en-GB" sz="2400" b="1" dirty="0"/>
              <a:t>/P</a:t>
            </a:r>
            <a:r>
              <a:rPr lang="en-GB" sz="2400" b="1" baseline="-25000" dirty="0"/>
              <a:t>Y</a:t>
            </a:r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 flipH="1">
            <a:off x="4191000" y="3703638"/>
            <a:ext cx="1981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5943600" y="2941638"/>
            <a:ext cx="25161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dirty="0"/>
              <a:t>Η</a:t>
            </a:r>
            <a:r>
              <a:rPr lang="el-GR" sz="2400" b="1" dirty="0"/>
              <a:t> </a:t>
            </a:r>
            <a:r>
              <a:rPr lang="en-GB" sz="2400" b="1" dirty="0"/>
              <a:t>BL</a:t>
            </a:r>
            <a:r>
              <a:rPr lang="en-GB" sz="2400" b="1" baseline="-25000" dirty="0"/>
              <a:t>1</a:t>
            </a:r>
            <a:r>
              <a:rPr lang="en-GB" sz="2400" b="1" dirty="0"/>
              <a:t> </a:t>
            </a:r>
            <a:r>
              <a:rPr lang="el-GR" sz="2400" dirty="0"/>
              <a:t>έχει κλίση</a:t>
            </a:r>
            <a:endParaRPr lang="en-GB" sz="2400" dirty="0"/>
          </a:p>
          <a:p>
            <a:r>
              <a:rPr lang="en-GB" sz="2400" b="1" dirty="0"/>
              <a:t>-P</a:t>
            </a:r>
            <a:r>
              <a:rPr lang="en-GB" sz="2400" b="1" baseline="-25000" dirty="0"/>
              <a:t>X1</a:t>
            </a:r>
            <a:r>
              <a:rPr lang="en-GB" sz="2400" b="1" dirty="0"/>
              <a:t>/P</a:t>
            </a:r>
            <a:r>
              <a:rPr lang="en-GB" sz="2400" b="1" baseline="-25000" dirty="0"/>
              <a:t>Y</a:t>
            </a:r>
          </a:p>
        </p:txBody>
      </p:sp>
      <p:sp>
        <p:nvSpPr>
          <p:cNvPr id="33821" name="Text Box 28"/>
          <p:cNvSpPr txBox="1">
            <a:spLocks noChangeArrowheads="1"/>
          </p:cNvSpPr>
          <p:nvPr/>
        </p:nvSpPr>
        <p:spPr bwMode="auto">
          <a:xfrm>
            <a:off x="0" y="6461125"/>
            <a:ext cx="90588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 dirty="0"/>
              <a:t>Αποτέλεσμα υποκατάστασης </a:t>
            </a:r>
            <a:r>
              <a:rPr lang="en-GB" sz="2000" b="1" dirty="0"/>
              <a:t>(X</a:t>
            </a:r>
            <a:r>
              <a:rPr lang="en-GB" sz="2000" b="1" baseline="-25000" dirty="0"/>
              <a:t>B</a:t>
            </a:r>
            <a:r>
              <a:rPr lang="en-GB" sz="2000" b="1" dirty="0"/>
              <a:t>-X</a:t>
            </a:r>
            <a:r>
              <a:rPr lang="en-GB" sz="2000" b="1" baseline="-25000" dirty="0"/>
              <a:t>A</a:t>
            </a:r>
            <a:r>
              <a:rPr lang="en-GB" sz="2000" b="1" dirty="0"/>
              <a:t>) </a:t>
            </a:r>
            <a:r>
              <a:rPr lang="el-GR" sz="2000" b="1" dirty="0" smtClean="0"/>
              <a:t>&gt;0, </a:t>
            </a:r>
            <a:r>
              <a:rPr lang="el-GR" sz="2000" b="1" dirty="0"/>
              <a:t>Αποτέλεσμα εισοδήματος</a:t>
            </a:r>
            <a:r>
              <a:rPr lang="el-GR" sz="1600" dirty="0"/>
              <a:t> </a:t>
            </a:r>
            <a:r>
              <a:rPr lang="en-GB" sz="2000" b="1" dirty="0"/>
              <a:t>(X</a:t>
            </a:r>
            <a:r>
              <a:rPr lang="en-GB" sz="2000" b="1" baseline="-25000" dirty="0"/>
              <a:t>C</a:t>
            </a:r>
            <a:r>
              <a:rPr lang="en-GB" sz="2000" b="1" dirty="0"/>
              <a:t>-X</a:t>
            </a:r>
            <a:r>
              <a:rPr lang="en-GB" sz="2000" b="1" baseline="-25000" dirty="0"/>
              <a:t>B</a:t>
            </a:r>
            <a:r>
              <a:rPr lang="en-GB" sz="2000" b="1" dirty="0" smtClean="0"/>
              <a:t>)</a:t>
            </a:r>
            <a:r>
              <a:rPr lang="el-GR" sz="2000" b="1" dirty="0" smtClean="0"/>
              <a:t> &gt;0</a:t>
            </a:r>
            <a:endParaRPr lang="en-GB" sz="2000" b="1" dirty="0"/>
          </a:p>
        </p:txBody>
      </p:sp>
      <p:sp>
        <p:nvSpPr>
          <p:cNvPr id="33822" name="Text Box 31"/>
          <p:cNvSpPr txBox="1">
            <a:spLocks noChangeArrowheads="1"/>
          </p:cNvSpPr>
          <p:nvPr/>
        </p:nvSpPr>
        <p:spPr bwMode="auto">
          <a:xfrm>
            <a:off x="1752600" y="473075"/>
            <a:ext cx="67056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>
                <a:solidFill>
                  <a:schemeClr val="bg1"/>
                </a:solidFill>
              </a:rPr>
              <a:t>Αποτέλεσμα εισοδήματος και αποτέλεσμα υποκατάστασης</a:t>
            </a:r>
            <a:endParaRPr lang="en-US" sz="2400"/>
          </a:p>
          <a:p>
            <a:endParaRPr lang="en-US" sz="2000"/>
          </a:p>
        </p:txBody>
      </p:sp>
      <p:sp>
        <p:nvSpPr>
          <p:cNvPr id="33823" name="Text Box 32"/>
          <p:cNvSpPr txBox="1">
            <a:spLocks noChangeArrowheads="1"/>
          </p:cNvSpPr>
          <p:nvPr/>
        </p:nvSpPr>
        <p:spPr bwMode="auto">
          <a:xfrm>
            <a:off x="4860032" y="2204864"/>
            <a:ext cx="4092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 dirty="0"/>
              <a:t>«Το Χ είναι κανονικό αγαθό»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800" grpId="0" animBg="1"/>
      <p:bldP spid="33801" grpId="0" animBg="1"/>
      <p:bldP spid="33802" grpId="0" animBg="1"/>
      <p:bldP spid="33803" grpId="0" autoUpdateAnimBg="0"/>
      <p:bldP spid="33804" grpId="0" autoUpdateAnimBg="0"/>
      <p:bldP spid="33805" grpId="0" autoUpdateAnimBg="0"/>
      <p:bldP spid="33806" grpId="0" autoUpdateAnimBg="0"/>
      <p:bldP spid="33807" grpId="0" animBg="1"/>
      <p:bldP spid="33808" grpId="0" autoUpdateAnimBg="0"/>
      <p:bldP spid="33809" grpId="0" autoUpdateAnimBg="0"/>
      <p:bldP spid="33811" grpId="0"/>
      <p:bldP spid="33812" grpId="0"/>
      <p:bldP spid="3" grpId="0" animBg="1"/>
      <p:bldP spid="33813" grpId="0" animBg="1"/>
      <p:bldP spid="33814" grpId="0" animBg="1"/>
      <p:bldP spid="4" grpId="0" animBg="1"/>
      <p:bldP spid="33817" grpId="0" autoUpdateAnimBg="0"/>
      <p:bldP spid="33818" grpId="0" animBg="1"/>
      <p:bldP spid="33819" grpId="0" autoUpdateAnimBg="0"/>
      <p:bldP spid="33821" grpId="0"/>
      <p:bldP spid="338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D3DDDE-B17A-4D81-A571-50808813E46F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4819" name="Line 88"/>
          <p:cNvSpPr>
            <a:spLocks noChangeShapeType="1"/>
          </p:cNvSpPr>
          <p:nvPr/>
        </p:nvSpPr>
        <p:spPr bwMode="auto">
          <a:xfrm>
            <a:off x="467544" y="6165304"/>
            <a:ext cx="8064896" cy="7200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Text Box 90"/>
          <p:cNvSpPr txBox="1">
            <a:spLocks noChangeArrowheads="1"/>
          </p:cNvSpPr>
          <p:nvPr/>
        </p:nvSpPr>
        <p:spPr bwMode="auto">
          <a:xfrm>
            <a:off x="228600" y="60658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34912" name="Arc 96"/>
          <p:cNvSpPr>
            <a:spLocks/>
          </p:cNvSpPr>
          <p:nvPr/>
        </p:nvSpPr>
        <p:spPr bwMode="auto">
          <a:xfrm>
            <a:off x="1369782" y="188641"/>
            <a:ext cx="4680519" cy="5112567"/>
          </a:xfrm>
          <a:custGeom>
            <a:avLst/>
            <a:gdLst>
              <a:gd name="T0" fmla="*/ 801886277 w 18749"/>
              <a:gd name="T1" fmla="*/ 1318223322 h 21009"/>
              <a:gd name="T2" fmla="*/ 0 w 18749"/>
              <a:gd name="T3" fmla="*/ 673009892 h 21009"/>
              <a:gd name="T4" fmla="*/ 1094856526 w 18749"/>
              <a:gd name="T5" fmla="*/ 0 h 21009"/>
              <a:gd name="T6" fmla="*/ 0 60000 65536"/>
              <a:gd name="T7" fmla="*/ 0 60000 65536"/>
              <a:gd name="T8" fmla="*/ 0 60000 65536"/>
              <a:gd name="T9" fmla="*/ 0 w 18749"/>
              <a:gd name="T10" fmla="*/ 0 h 21009"/>
              <a:gd name="T11" fmla="*/ 18749 w 18749"/>
              <a:gd name="T12" fmla="*/ 21009 h 210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49" h="21009" fill="none" extrusionOk="0">
                <a:moveTo>
                  <a:pt x="13731" y="21009"/>
                </a:moveTo>
                <a:cubicBezTo>
                  <a:pt x="7931" y="19624"/>
                  <a:pt x="2961" y="15902"/>
                  <a:pt x="0" y="10725"/>
                </a:cubicBezTo>
              </a:path>
              <a:path w="18749" h="21009" stroke="0" extrusionOk="0">
                <a:moveTo>
                  <a:pt x="13731" y="21009"/>
                </a:moveTo>
                <a:cubicBezTo>
                  <a:pt x="7931" y="19624"/>
                  <a:pt x="2961" y="15902"/>
                  <a:pt x="0" y="10725"/>
                </a:cubicBezTo>
                <a:lnTo>
                  <a:pt x="18749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913" name="Text Box 97"/>
          <p:cNvSpPr txBox="1">
            <a:spLocks noChangeArrowheads="1"/>
          </p:cNvSpPr>
          <p:nvPr/>
        </p:nvSpPr>
        <p:spPr bwMode="auto">
          <a:xfrm>
            <a:off x="2098409" y="3585838"/>
            <a:ext cx="3627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4400" b="1" dirty="0"/>
              <a:t>•</a:t>
            </a:r>
          </a:p>
        </p:txBody>
      </p:sp>
      <p:sp>
        <p:nvSpPr>
          <p:cNvPr id="34916" name="Text Box 100"/>
          <p:cNvSpPr txBox="1">
            <a:spLocks noChangeArrowheads="1"/>
          </p:cNvSpPr>
          <p:nvPr/>
        </p:nvSpPr>
        <p:spPr bwMode="auto">
          <a:xfrm>
            <a:off x="3489325" y="43545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/>
              <a:t>B</a:t>
            </a:r>
          </a:p>
        </p:txBody>
      </p:sp>
      <p:sp>
        <p:nvSpPr>
          <p:cNvPr id="34820" name="Line 89"/>
          <p:cNvSpPr>
            <a:spLocks noChangeShapeType="1"/>
          </p:cNvSpPr>
          <p:nvPr/>
        </p:nvSpPr>
        <p:spPr bwMode="auto">
          <a:xfrm flipV="1">
            <a:off x="539552" y="1700808"/>
            <a:ext cx="0" cy="446449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Text Box 91"/>
          <p:cNvSpPr txBox="1">
            <a:spLocks noChangeArrowheads="1"/>
          </p:cNvSpPr>
          <p:nvPr/>
        </p:nvSpPr>
        <p:spPr bwMode="auto">
          <a:xfrm>
            <a:off x="7884368" y="5733256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/>
              <a:t>X (</a:t>
            </a:r>
            <a:r>
              <a:rPr lang="el-GR" b="1" dirty="0" smtClean="0"/>
              <a:t>μον.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34823" name="Text Box 92"/>
          <p:cNvSpPr txBox="1">
            <a:spLocks noChangeArrowheads="1"/>
          </p:cNvSpPr>
          <p:nvPr/>
        </p:nvSpPr>
        <p:spPr bwMode="auto">
          <a:xfrm>
            <a:off x="-22578" y="1439628"/>
            <a:ext cx="1399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/>
              <a:t>Y (</a:t>
            </a:r>
            <a:r>
              <a:rPr lang="el-GR" b="1" dirty="0"/>
              <a:t>μονάδες</a:t>
            </a:r>
            <a:r>
              <a:rPr lang="en-GB" b="1" dirty="0"/>
              <a:t>)</a:t>
            </a:r>
          </a:p>
        </p:txBody>
      </p:sp>
      <p:sp>
        <p:nvSpPr>
          <p:cNvPr id="34909" name="Line 93"/>
          <p:cNvSpPr>
            <a:spLocks noChangeShapeType="1"/>
          </p:cNvSpPr>
          <p:nvPr/>
        </p:nvSpPr>
        <p:spPr bwMode="auto">
          <a:xfrm>
            <a:off x="533400" y="2255838"/>
            <a:ext cx="388620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910" name="Line 94"/>
          <p:cNvSpPr>
            <a:spLocks noChangeShapeType="1"/>
          </p:cNvSpPr>
          <p:nvPr/>
        </p:nvSpPr>
        <p:spPr bwMode="auto">
          <a:xfrm>
            <a:off x="539552" y="2276872"/>
            <a:ext cx="7467600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911" name="Line 95"/>
          <p:cNvSpPr>
            <a:spLocks noChangeShapeType="1"/>
          </p:cNvSpPr>
          <p:nvPr/>
        </p:nvSpPr>
        <p:spPr bwMode="auto">
          <a:xfrm>
            <a:off x="533400" y="3322638"/>
            <a:ext cx="541020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914" name="Text Box 98"/>
          <p:cNvSpPr txBox="1">
            <a:spLocks noChangeArrowheads="1"/>
          </p:cNvSpPr>
          <p:nvPr/>
        </p:nvSpPr>
        <p:spPr bwMode="auto">
          <a:xfrm>
            <a:off x="3309723" y="4437112"/>
            <a:ext cx="4889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b="1" dirty="0"/>
              <a:t>•</a:t>
            </a:r>
          </a:p>
        </p:txBody>
      </p:sp>
      <p:sp>
        <p:nvSpPr>
          <p:cNvPr id="34915" name="Text Box 99"/>
          <p:cNvSpPr txBox="1">
            <a:spLocks noChangeArrowheads="1"/>
          </p:cNvSpPr>
          <p:nvPr/>
        </p:nvSpPr>
        <p:spPr bwMode="auto">
          <a:xfrm>
            <a:off x="2267744" y="3543399"/>
            <a:ext cx="3744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dirty="0"/>
              <a:t>A</a:t>
            </a:r>
          </a:p>
        </p:txBody>
      </p:sp>
      <p:sp>
        <p:nvSpPr>
          <p:cNvPr id="34917" name="Arc 101"/>
          <p:cNvSpPr>
            <a:spLocks/>
          </p:cNvSpPr>
          <p:nvPr/>
        </p:nvSpPr>
        <p:spPr bwMode="auto">
          <a:xfrm>
            <a:off x="1259632" y="836712"/>
            <a:ext cx="3168352" cy="2880320"/>
          </a:xfrm>
          <a:custGeom>
            <a:avLst/>
            <a:gdLst>
              <a:gd name="T0" fmla="*/ 580147086 w 19783"/>
              <a:gd name="T1" fmla="*/ 536868700 h 21297"/>
              <a:gd name="T2" fmla="*/ 0 w 19783"/>
              <a:gd name="T3" fmla="*/ 218559047 h 21297"/>
              <a:gd name="T4" fmla="*/ 709511219 w 19783"/>
              <a:gd name="T5" fmla="*/ 0 h 21297"/>
              <a:gd name="T6" fmla="*/ 0 60000 65536"/>
              <a:gd name="T7" fmla="*/ 0 60000 65536"/>
              <a:gd name="T8" fmla="*/ 0 60000 65536"/>
              <a:gd name="T9" fmla="*/ 0 w 19783"/>
              <a:gd name="T10" fmla="*/ 0 h 21297"/>
              <a:gd name="T11" fmla="*/ 19783 w 19783"/>
              <a:gd name="T12" fmla="*/ 21297 h 212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783" h="21297" fill="none" extrusionOk="0">
                <a:moveTo>
                  <a:pt x="16176" y="21296"/>
                </a:moveTo>
                <a:cubicBezTo>
                  <a:pt x="9001" y="20081"/>
                  <a:pt x="2920" y="15335"/>
                  <a:pt x="-1" y="8670"/>
                </a:cubicBezTo>
              </a:path>
              <a:path w="19783" h="21297" stroke="0" extrusionOk="0">
                <a:moveTo>
                  <a:pt x="16176" y="21296"/>
                </a:moveTo>
                <a:cubicBezTo>
                  <a:pt x="9001" y="20081"/>
                  <a:pt x="2920" y="15335"/>
                  <a:pt x="-1" y="8670"/>
                </a:cubicBezTo>
                <a:lnTo>
                  <a:pt x="19783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918" name="Text Box 102"/>
          <p:cNvSpPr txBox="1">
            <a:spLocks noChangeArrowheads="1"/>
          </p:cNvSpPr>
          <p:nvPr/>
        </p:nvSpPr>
        <p:spPr bwMode="auto">
          <a:xfrm>
            <a:off x="2498874" y="2963085"/>
            <a:ext cx="4889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b="1" dirty="0"/>
              <a:t>•</a:t>
            </a:r>
          </a:p>
        </p:txBody>
      </p:sp>
      <p:sp>
        <p:nvSpPr>
          <p:cNvPr id="34919" name="Text Box 103"/>
          <p:cNvSpPr txBox="1">
            <a:spLocks noChangeArrowheads="1"/>
          </p:cNvSpPr>
          <p:nvPr/>
        </p:nvSpPr>
        <p:spPr bwMode="auto">
          <a:xfrm>
            <a:off x="2555776" y="2852936"/>
            <a:ext cx="354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dirty="0"/>
              <a:t>C</a:t>
            </a:r>
          </a:p>
        </p:txBody>
      </p:sp>
      <p:sp>
        <p:nvSpPr>
          <p:cNvPr id="34835" name="Text Box 104"/>
          <p:cNvSpPr txBox="1">
            <a:spLocks noChangeArrowheads="1"/>
          </p:cNvSpPr>
          <p:nvPr/>
        </p:nvSpPr>
        <p:spPr bwMode="auto">
          <a:xfrm>
            <a:off x="4479925" y="4887913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/>
              <a:t>U</a:t>
            </a:r>
            <a:r>
              <a:rPr lang="en-GB" sz="2400" b="1" baseline="-25000" dirty="0"/>
              <a:t>1</a:t>
            </a:r>
            <a:endParaRPr lang="en-GB" sz="2400" b="1" dirty="0"/>
          </a:p>
        </p:txBody>
      </p:sp>
      <p:sp>
        <p:nvSpPr>
          <p:cNvPr id="34836" name="Text Box 105"/>
          <p:cNvSpPr txBox="1">
            <a:spLocks noChangeArrowheads="1"/>
          </p:cNvSpPr>
          <p:nvPr/>
        </p:nvSpPr>
        <p:spPr bwMode="auto">
          <a:xfrm>
            <a:off x="3851920" y="3356992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/>
              <a:t>U</a:t>
            </a:r>
            <a:r>
              <a:rPr lang="en-GB" sz="2400" b="1" baseline="-25000" dirty="0"/>
              <a:t>2</a:t>
            </a:r>
            <a:endParaRPr lang="en-GB" sz="2400" b="1" dirty="0"/>
          </a:p>
        </p:txBody>
      </p:sp>
      <p:sp>
        <p:nvSpPr>
          <p:cNvPr id="34922" name="Line 106"/>
          <p:cNvSpPr>
            <a:spLocks noChangeShapeType="1"/>
          </p:cNvSpPr>
          <p:nvPr/>
        </p:nvSpPr>
        <p:spPr bwMode="auto">
          <a:xfrm>
            <a:off x="2298870" y="4005064"/>
            <a:ext cx="0" cy="21769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923" name="Line 107"/>
          <p:cNvSpPr>
            <a:spLocks noChangeShapeType="1"/>
          </p:cNvSpPr>
          <p:nvPr/>
        </p:nvSpPr>
        <p:spPr bwMode="auto">
          <a:xfrm>
            <a:off x="3505200" y="4770438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924" name="Line 108"/>
          <p:cNvSpPr>
            <a:spLocks noChangeShapeType="1"/>
          </p:cNvSpPr>
          <p:nvPr/>
        </p:nvSpPr>
        <p:spPr bwMode="auto">
          <a:xfrm flipH="1">
            <a:off x="2699792" y="3356992"/>
            <a:ext cx="0" cy="28570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Text Box 109"/>
          <p:cNvSpPr txBox="1">
            <a:spLocks noChangeArrowheads="1"/>
          </p:cNvSpPr>
          <p:nvPr/>
        </p:nvSpPr>
        <p:spPr bwMode="auto">
          <a:xfrm>
            <a:off x="2195736" y="6165304"/>
            <a:ext cx="648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dirty="0" smtClean="0"/>
              <a:t>X</a:t>
            </a:r>
            <a:r>
              <a:rPr lang="en-GB" sz="2400" b="1" baseline="-25000" dirty="0" smtClean="0"/>
              <a:t>A</a:t>
            </a:r>
            <a:endParaRPr lang="en-GB" sz="2400" b="1" dirty="0"/>
          </a:p>
        </p:txBody>
      </p:sp>
      <p:sp>
        <p:nvSpPr>
          <p:cNvPr id="34926" name="Line 110"/>
          <p:cNvSpPr>
            <a:spLocks noChangeShapeType="1"/>
          </p:cNvSpPr>
          <p:nvPr/>
        </p:nvSpPr>
        <p:spPr bwMode="auto">
          <a:xfrm flipH="1">
            <a:off x="6084168" y="4941168"/>
            <a:ext cx="432048" cy="720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928" name="Line 112"/>
          <p:cNvSpPr>
            <a:spLocks noChangeShapeType="1"/>
          </p:cNvSpPr>
          <p:nvPr/>
        </p:nvSpPr>
        <p:spPr bwMode="auto">
          <a:xfrm flipH="1">
            <a:off x="4355976" y="4077072"/>
            <a:ext cx="1584176" cy="19442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929" name="Text Box 113"/>
          <p:cNvSpPr txBox="1">
            <a:spLocks noChangeArrowheads="1"/>
          </p:cNvSpPr>
          <p:nvPr/>
        </p:nvSpPr>
        <p:spPr bwMode="auto">
          <a:xfrm>
            <a:off x="6012160" y="3645024"/>
            <a:ext cx="20882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000" dirty="0"/>
              <a:t>Η</a:t>
            </a:r>
            <a:r>
              <a:rPr lang="el-GR" sz="2000" b="1" dirty="0"/>
              <a:t> </a:t>
            </a:r>
            <a:r>
              <a:rPr lang="en-GB" sz="2000" b="1" dirty="0"/>
              <a:t>BL</a:t>
            </a:r>
            <a:r>
              <a:rPr lang="en-GB" sz="2000" b="1" baseline="-25000" dirty="0"/>
              <a:t>1</a:t>
            </a:r>
            <a:r>
              <a:rPr lang="en-GB" sz="2000" b="1" dirty="0"/>
              <a:t> </a:t>
            </a:r>
            <a:r>
              <a:rPr lang="el-GR" sz="2000" dirty="0"/>
              <a:t>έχει κλίση</a:t>
            </a:r>
            <a:endParaRPr lang="en-GB" sz="2000" dirty="0"/>
          </a:p>
          <a:p>
            <a:r>
              <a:rPr lang="en-GB" sz="2400" b="1" dirty="0"/>
              <a:t>-P</a:t>
            </a:r>
            <a:r>
              <a:rPr lang="en-GB" sz="2400" b="1" baseline="-25000" dirty="0"/>
              <a:t>X1</a:t>
            </a:r>
            <a:r>
              <a:rPr lang="en-GB" sz="2400" b="1" dirty="0"/>
              <a:t>/P</a:t>
            </a:r>
            <a:r>
              <a:rPr lang="en-GB" sz="2400" b="1" baseline="-25000" dirty="0"/>
              <a:t>Y</a:t>
            </a:r>
          </a:p>
        </p:txBody>
      </p:sp>
      <p:sp>
        <p:nvSpPr>
          <p:cNvPr id="34844" name="Text Box 114"/>
          <p:cNvSpPr txBox="1">
            <a:spLocks noChangeArrowheads="1"/>
          </p:cNvSpPr>
          <p:nvPr/>
        </p:nvSpPr>
        <p:spPr bwMode="auto">
          <a:xfrm>
            <a:off x="4211960" y="2348880"/>
            <a:ext cx="47525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000" b="1" dirty="0"/>
              <a:t>Αποτέλεσμα υποκατάστασης</a:t>
            </a:r>
            <a:r>
              <a:rPr lang="en-GB" sz="1600" dirty="0"/>
              <a:t> </a:t>
            </a:r>
            <a:r>
              <a:rPr lang="en-GB" sz="2000" b="1" dirty="0"/>
              <a:t>(X</a:t>
            </a:r>
            <a:r>
              <a:rPr lang="en-GB" sz="2000" b="1" baseline="-25000" dirty="0"/>
              <a:t>B</a:t>
            </a:r>
            <a:r>
              <a:rPr lang="en-GB" sz="2000" b="1" dirty="0"/>
              <a:t>-X</a:t>
            </a:r>
            <a:r>
              <a:rPr lang="en-GB" sz="2000" b="1" baseline="-25000" dirty="0"/>
              <a:t>A</a:t>
            </a:r>
            <a:r>
              <a:rPr lang="en-GB" sz="2000" b="1" dirty="0"/>
              <a:t>) </a:t>
            </a:r>
            <a:r>
              <a:rPr lang="el-GR" sz="2000" b="1" dirty="0" smtClean="0"/>
              <a:t>&gt;0,  </a:t>
            </a:r>
            <a:r>
              <a:rPr lang="el-GR" sz="2000" b="1" dirty="0"/>
              <a:t>Αποτέλεσμα </a:t>
            </a:r>
            <a:r>
              <a:rPr lang="el-GR" sz="2000" b="1" dirty="0" smtClean="0"/>
              <a:t>εισοδήματος</a:t>
            </a:r>
            <a:r>
              <a:rPr lang="en-GB" sz="1600" dirty="0" smtClean="0"/>
              <a:t> </a:t>
            </a:r>
            <a:r>
              <a:rPr lang="en-GB" sz="2000" b="1" dirty="0"/>
              <a:t>(</a:t>
            </a:r>
            <a:r>
              <a:rPr lang="en-GB" sz="2000" b="1" dirty="0" smtClean="0"/>
              <a:t>X</a:t>
            </a:r>
            <a:r>
              <a:rPr lang="en-GB" sz="2000" b="1" baseline="-25000" dirty="0" smtClean="0"/>
              <a:t>B</a:t>
            </a:r>
            <a:r>
              <a:rPr lang="en-GB" sz="2000" b="1" dirty="0" smtClean="0"/>
              <a:t>-X</a:t>
            </a:r>
            <a:r>
              <a:rPr lang="en-GB" sz="2000" b="1" baseline="-25000" dirty="0" smtClean="0"/>
              <a:t>C</a:t>
            </a:r>
            <a:r>
              <a:rPr lang="en-GB" sz="2000" b="1" dirty="0" smtClean="0"/>
              <a:t>)</a:t>
            </a:r>
            <a:r>
              <a:rPr lang="el-GR" sz="2000" b="1" dirty="0" smtClean="0"/>
              <a:t> &lt;0</a:t>
            </a:r>
            <a:endParaRPr lang="en-GB" sz="2000" b="1" dirty="0"/>
          </a:p>
        </p:txBody>
      </p:sp>
      <p:sp>
        <p:nvSpPr>
          <p:cNvPr id="34932" name="Text Box 116"/>
          <p:cNvSpPr txBox="1">
            <a:spLocks noChangeArrowheads="1"/>
          </p:cNvSpPr>
          <p:nvPr/>
        </p:nvSpPr>
        <p:spPr bwMode="auto">
          <a:xfrm>
            <a:off x="6516216" y="4437112"/>
            <a:ext cx="208823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000" dirty="0"/>
              <a:t>Η</a:t>
            </a:r>
            <a:r>
              <a:rPr lang="en-GB" sz="1600" dirty="0"/>
              <a:t> </a:t>
            </a:r>
            <a:r>
              <a:rPr lang="en-GB" sz="2000" b="1" dirty="0"/>
              <a:t>BL</a:t>
            </a:r>
            <a:r>
              <a:rPr lang="en-GB" sz="2000" b="1" baseline="-25000" dirty="0"/>
              <a:t>2</a:t>
            </a:r>
            <a:r>
              <a:rPr lang="en-GB" sz="2000" b="1" dirty="0"/>
              <a:t> </a:t>
            </a:r>
            <a:r>
              <a:rPr lang="el-GR" sz="2000" dirty="0"/>
              <a:t>έχει κλίση</a:t>
            </a:r>
            <a:r>
              <a:rPr lang="en-GB" sz="2000" b="1" dirty="0"/>
              <a:t> </a:t>
            </a:r>
            <a:r>
              <a:rPr lang="en-GB" sz="2400" b="1" dirty="0"/>
              <a:t>-P</a:t>
            </a:r>
            <a:r>
              <a:rPr lang="en-GB" sz="2400" b="1" baseline="-25000" dirty="0"/>
              <a:t>X2</a:t>
            </a:r>
            <a:r>
              <a:rPr lang="en-GB" sz="2400" b="1" dirty="0"/>
              <a:t>/P</a:t>
            </a:r>
            <a:r>
              <a:rPr lang="en-GB" sz="2400" b="1" baseline="-25000" dirty="0"/>
              <a:t>Y</a:t>
            </a:r>
          </a:p>
        </p:txBody>
      </p:sp>
      <p:sp>
        <p:nvSpPr>
          <p:cNvPr id="34846" name="Text Box 117"/>
          <p:cNvSpPr txBox="1">
            <a:spLocks noChangeArrowheads="1"/>
          </p:cNvSpPr>
          <p:nvPr/>
        </p:nvSpPr>
        <p:spPr bwMode="auto">
          <a:xfrm>
            <a:off x="827088" y="476250"/>
            <a:ext cx="7848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b="1">
                <a:solidFill>
                  <a:schemeClr val="bg1"/>
                </a:solidFill>
              </a:rPr>
              <a:t>Αποτελέσματα εισοδήματος και υποκατάστασης</a:t>
            </a:r>
            <a:endParaRPr lang="en-US" sz="2800" b="1"/>
          </a:p>
          <a:p>
            <a:endParaRPr lang="en-US" sz="2000"/>
          </a:p>
        </p:txBody>
      </p:sp>
      <p:sp>
        <p:nvSpPr>
          <p:cNvPr id="34847" name="Text Box 118"/>
          <p:cNvSpPr txBox="1">
            <a:spLocks noChangeArrowheads="1"/>
          </p:cNvSpPr>
          <p:nvPr/>
        </p:nvSpPr>
        <p:spPr bwMode="auto">
          <a:xfrm>
            <a:off x="4499992" y="1844824"/>
            <a:ext cx="417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b="1" dirty="0"/>
              <a:t>«Το Χ είναι κατώτερο αγαθό»</a:t>
            </a:r>
            <a:endParaRPr lang="en-GB" sz="2400" b="1" dirty="0"/>
          </a:p>
        </p:txBody>
      </p:sp>
      <p:sp>
        <p:nvSpPr>
          <p:cNvPr id="33" name="Rectangle 32"/>
          <p:cNvSpPr/>
          <p:nvPr/>
        </p:nvSpPr>
        <p:spPr>
          <a:xfrm>
            <a:off x="1691680" y="6165304"/>
            <a:ext cx="623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/>
              <a:t>X</a:t>
            </a:r>
            <a:r>
              <a:rPr lang="en-GB" sz="2400" b="1" baseline="-25000" dirty="0" smtClean="0"/>
              <a:t>C</a:t>
            </a:r>
            <a:r>
              <a:rPr lang="en-GB" sz="2400" b="1" dirty="0" smtClean="0"/>
              <a:t> 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3275856" y="6165304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/>
              <a:t>X</a:t>
            </a:r>
            <a:r>
              <a:rPr lang="en-GB" sz="2400" b="1" baseline="-25000" dirty="0" smtClean="0"/>
              <a:t>B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2" grpId="0" animBg="1"/>
      <p:bldP spid="34913" grpId="0" autoUpdateAnimBg="0"/>
      <p:bldP spid="34916" grpId="0" autoUpdateAnimBg="0"/>
      <p:bldP spid="34909" grpId="0" animBg="1"/>
      <p:bldP spid="34910" grpId="0" animBg="1"/>
      <p:bldP spid="34911" grpId="0" animBg="1"/>
      <p:bldP spid="34914" grpId="0"/>
      <p:bldP spid="34915" grpId="0"/>
      <p:bldP spid="34917" grpId="0" animBg="1"/>
      <p:bldP spid="34918" grpId="0"/>
      <p:bldP spid="34919" grpId="0"/>
      <p:bldP spid="34835" grpId="0"/>
      <p:bldP spid="34836" grpId="0"/>
      <p:bldP spid="34836" grpId="1"/>
      <p:bldP spid="34922" grpId="0" animBg="1"/>
      <p:bldP spid="34923" grpId="0" animBg="1"/>
      <p:bldP spid="34924" grpId="0" animBg="1"/>
      <p:bldP spid="34926" grpId="0" animBg="1"/>
      <p:bldP spid="34928" grpId="0" animBg="1"/>
      <p:bldP spid="34929" grpId="0"/>
      <p:bldP spid="34844" grpId="0"/>
      <p:bldP spid="34932" grpId="0"/>
      <p:bldP spid="3484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35EB0D-528B-403E-BF39-C2CCC0C2ABFD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0825" y="1700213"/>
            <a:ext cx="889317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sz="2400" dirty="0"/>
              <a:t>Αν ένα αγαθό είναι σε τέτοιο βαθμό κατώτερο ώστε το καθαρό αποτέλεσμα μιας μείωσης στη τιμή του αγαθού</a:t>
            </a:r>
            <a:r>
              <a:rPr lang="en-US" sz="2400" dirty="0"/>
              <a:t> X</a:t>
            </a:r>
            <a:r>
              <a:rPr lang="el-GR" sz="2400" dirty="0"/>
              <a:t> (με τις άλλες μεταβλητές σταθερές) να έχει σαν αποτέλεσμα τη μείωση της κατανάλωσης του αγαθού</a:t>
            </a:r>
            <a:r>
              <a:rPr lang="en-US" sz="2400" dirty="0"/>
              <a:t> X,</a:t>
            </a:r>
            <a:r>
              <a:rPr lang="el-GR" sz="2400" dirty="0"/>
              <a:t> τότε το αγαθό</a:t>
            </a:r>
            <a:r>
              <a:rPr lang="en-US" sz="2400" dirty="0"/>
              <a:t> X </a:t>
            </a:r>
            <a:r>
              <a:rPr lang="el-GR" sz="2400" dirty="0"/>
              <a:t>είναι </a:t>
            </a:r>
            <a:r>
              <a:rPr lang="el-GR" sz="2400" b="1" dirty="0"/>
              <a:t>αγαθό</a:t>
            </a:r>
            <a:r>
              <a:rPr lang="el-GR" dirty="0"/>
              <a:t> </a:t>
            </a:r>
            <a:r>
              <a:rPr lang="en-US" sz="2400" b="1" dirty="0" err="1"/>
              <a:t>Giffen</a:t>
            </a:r>
            <a:r>
              <a:rPr lang="en-US" sz="2400" dirty="0"/>
              <a:t>.</a:t>
            </a:r>
          </a:p>
          <a:p>
            <a:pPr>
              <a:defRPr/>
            </a:pPr>
            <a:r>
              <a:rPr lang="el-GR" sz="2400" dirty="0">
                <a:solidFill>
                  <a:schemeClr val="accent2"/>
                </a:solidFill>
              </a:rPr>
              <a:t>  •</a:t>
            </a:r>
            <a:r>
              <a:rPr lang="el-GR" sz="2400" dirty="0"/>
              <a:t>  Για τα αγαθά </a:t>
            </a:r>
            <a:r>
              <a:rPr lang="en-US" sz="2400" dirty="0" err="1"/>
              <a:t>Giffen</a:t>
            </a:r>
            <a:r>
              <a:rPr lang="el-GR" sz="2400" dirty="0"/>
              <a:t>, η ζήτηση δεν έχει αρνητική κλίση.</a:t>
            </a:r>
            <a:endParaRPr lang="en-US" sz="2400" dirty="0"/>
          </a:p>
          <a:p>
            <a:pPr marL="352425" indent="-352425">
              <a:defRPr/>
            </a:pPr>
            <a:r>
              <a:rPr lang="en-US" sz="2400" dirty="0">
                <a:solidFill>
                  <a:schemeClr val="accent2"/>
                </a:solidFill>
              </a:rPr>
              <a:t>  •</a:t>
            </a:r>
            <a:r>
              <a:rPr lang="en-US" sz="2400" dirty="0"/>
              <a:t> </a:t>
            </a:r>
            <a:r>
              <a:rPr lang="el-GR" sz="2400" dirty="0"/>
              <a:t>Πότε μπορεί το αποτέλεσμα εισοδήματος να είναι αρκετά μεγάλο ώστε να αντισταθμίσει το αποτέλεσμα υποκατάστασης; </a:t>
            </a:r>
          </a:p>
          <a:p>
            <a:pPr>
              <a:defRPr/>
            </a:pPr>
            <a:endParaRPr lang="el-GR" sz="2400" dirty="0"/>
          </a:p>
          <a:p>
            <a:pPr>
              <a:defRPr/>
            </a:pPr>
            <a:r>
              <a:rPr lang="el-GR" sz="2400" dirty="0"/>
              <a:t>Το αγαθό θα πρέπει να αντιπροσωπεύει ένα πολύ υψηλό ποσοστό του προϋπολογισμού (= εισοδήματος)</a:t>
            </a:r>
            <a:r>
              <a:rPr lang="en-US" sz="2400" dirty="0"/>
              <a:t>.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838200" y="54102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sz="2400" b="1"/>
          </a:p>
        </p:txBody>
      </p:sp>
      <p:sp>
        <p:nvSpPr>
          <p:cNvPr id="6" name="AutoShape 20"/>
          <p:cNvSpPr>
            <a:spLocks noChangeArrowheads="1"/>
          </p:cNvSpPr>
          <p:nvPr/>
        </p:nvSpPr>
        <p:spPr bwMode="auto">
          <a:xfrm>
            <a:off x="0" y="260350"/>
            <a:ext cx="9144000" cy="914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/>
          <a:p>
            <a:pPr>
              <a:defRPr/>
            </a:pPr>
            <a:r>
              <a:rPr lang="el-GR" sz="3600" b="1" dirty="0">
                <a:solidFill>
                  <a:srgbClr val="000066"/>
                </a:solidFill>
              </a:rPr>
              <a:t>Αγαθά </a:t>
            </a:r>
            <a:r>
              <a:rPr lang="en-US" sz="3600" b="1" dirty="0" err="1">
                <a:solidFill>
                  <a:srgbClr val="000066"/>
                </a:solidFill>
              </a:rPr>
              <a:t>Giffen</a:t>
            </a:r>
            <a:endParaRPr lang="en-US" sz="3600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E46F79-2E41-4A2D-B0A6-F239417BFBB6}" type="slidenum">
              <a:rPr lang="en-US" smtClean="0"/>
              <a:pPr/>
              <a:t>33</a:t>
            </a:fld>
            <a:endParaRPr lang="en-US" dirty="0" smtClean="0"/>
          </a:p>
        </p:txBody>
      </p:sp>
      <p:sp>
        <p:nvSpPr>
          <p:cNvPr id="36871" name="Text Box 36"/>
          <p:cNvSpPr txBox="1">
            <a:spLocks noChangeArrowheads="1"/>
          </p:cNvSpPr>
          <p:nvPr/>
        </p:nvSpPr>
        <p:spPr bwMode="auto">
          <a:xfrm>
            <a:off x="0" y="1412776"/>
            <a:ext cx="1399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/>
              <a:t>Y (</a:t>
            </a:r>
            <a:r>
              <a:rPr lang="el-GR" b="1" dirty="0"/>
              <a:t>μονάδες</a:t>
            </a:r>
            <a:r>
              <a:rPr lang="en-GB" b="1" dirty="0"/>
              <a:t>)</a:t>
            </a:r>
          </a:p>
        </p:txBody>
      </p:sp>
      <p:sp>
        <p:nvSpPr>
          <p:cNvPr id="36892" name="Text Box 58"/>
          <p:cNvSpPr txBox="1">
            <a:spLocks noChangeArrowheads="1"/>
          </p:cNvSpPr>
          <p:nvPr/>
        </p:nvSpPr>
        <p:spPr bwMode="auto">
          <a:xfrm>
            <a:off x="4391472" y="2276872"/>
            <a:ext cx="47525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000" b="1" dirty="0"/>
              <a:t>Αποτέλεσμα υποκατάστασης</a:t>
            </a:r>
            <a:r>
              <a:rPr lang="el-GR" sz="1600" dirty="0"/>
              <a:t> </a:t>
            </a:r>
            <a:r>
              <a:rPr lang="en-GB" sz="2000" b="1" dirty="0"/>
              <a:t>(X</a:t>
            </a:r>
            <a:r>
              <a:rPr lang="en-GB" sz="2000" b="1" baseline="-25000" dirty="0"/>
              <a:t>B</a:t>
            </a:r>
            <a:r>
              <a:rPr lang="en-GB" sz="2000" b="1" dirty="0"/>
              <a:t>-X</a:t>
            </a:r>
            <a:r>
              <a:rPr lang="en-GB" sz="2000" b="1" baseline="-25000" dirty="0"/>
              <a:t>A</a:t>
            </a:r>
            <a:r>
              <a:rPr lang="en-GB" sz="2000" b="1" dirty="0" smtClean="0"/>
              <a:t>)</a:t>
            </a:r>
            <a:r>
              <a:rPr lang="el-GR" sz="2000" b="1" dirty="0" smtClean="0"/>
              <a:t> &gt;0,  </a:t>
            </a:r>
            <a:r>
              <a:rPr lang="el-GR" sz="2000" b="1" dirty="0"/>
              <a:t>Αποτέλεσμα εισοδήματος</a:t>
            </a:r>
            <a:r>
              <a:rPr lang="el-GR" sz="1600" dirty="0"/>
              <a:t> </a:t>
            </a:r>
            <a:r>
              <a:rPr lang="en-GB" sz="2000" b="1" dirty="0"/>
              <a:t>(X</a:t>
            </a:r>
            <a:r>
              <a:rPr lang="en-GB" sz="2000" b="1" baseline="-25000" dirty="0"/>
              <a:t>C</a:t>
            </a:r>
            <a:r>
              <a:rPr lang="en-GB" sz="2000" b="1" dirty="0"/>
              <a:t>-X</a:t>
            </a:r>
            <a:r>
              <a:rPr lang="en-GB" sz="2000" b="1" baseline="-25000" dirty="0"/>
              <a:t>B</a:t>
            </a:r>
            <a:r>
              <a:rPr lang="en-GB" sz="2000" b="1" dirty="0" smtClean="0"/>
              <a:t>)</a:t>
            </a:r>
            <a:r>
              <a:rPr lang="el-GR" sz="2000" b="1" dirty="0" smtClean="0"/>
              <a:t> &lt;0</a:t>
            </a:r>
            <a:endParaRPr lang="en-GB" sz="2000" b="1" dirty="0"/>
          </a:p>
        </p:txBody>
      </p:sp>
      <p:sp>
        <p:nvSpPr>
          <p:cNvPr id="36894" name="Text Box 61"/>
          <p:cNvSpPr txBox="1">
            <a:spLocks noChangeArrowheads="1"/>
          </p:cNvSpPr>
          <p:nvPr/>
        </p:nvSpPr>
        <p:spPr bwMode="auto">
          <a:xfrm>
            <a:off x="1752600" y="473075"/>
            <a:ext cx="6705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b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Αγαθό </a:t>
            </a:r>
            <a:r>
              <a:rPr lang="en-US" sz="2400" b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Giffen</a:t>
            </a:r>
            <a:r>
              <a:rPr lang="el-GR" sz="2400" b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: Αποτελέσματα εισοδήματος και υποκατάστασης</a:t>
            </a:r>
            <a:endParaRPr lang="en-US" sz="2400" b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95" name="Text Box 62"/>
          <p:cNvSpPr txBox="1">
            <a:spLocks noChangeArrowheads="1"/>
          </p:cNvSpPr>
          <p:nvPr/>
        </p:nvSpPr>
        <p:spPr bwMode="auto">
          <a:xfrm>
            <a:off x="5076056" y="1772816"/>
            <a:ext cx="370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el-GR" sz="2400" b="1" dirty="0">
                <a:ea typeface="Arial Unicode MS" pitchFamily="34" charset="-128"/>
                <a:cs typeface="Arial Unicode MS" pitchFamily="34" charset="-128"/>
              </a:rPr>
              <a:t>Το Χ είναι αγαθό</a:t>
            </a:r>
            <a:r>
              <a:rPr lang="en-US" sz="2400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>
                <a:ea typeface="Arial Unicode MS" pitchFamily="34" charset="-128"/>
                <a:cs typeface="Arial Unicode MS" pitchFamily="34" charset="-128"/>
              </a:rPr>
              <a:t>Giffen</a:t>
            </a:r>
            <a:r>
              <a:rPr lang="el-GR" sz="2400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»</a:t>
            </a:r>
            <a:endParaRPr lang="en-GB" sz="2400" b="1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Line 89"/>
          <p:cNvSpPr>
            <a:spLocks noChangeShapeType="1"/>
          </p:cNvSpPr>
          <p:nvPr/>
        </p:nvSpPr>
        <p:spPr bwMode="auto">
          <a:xfrm flipV="1">
            <a:off x="533400" y="1628800"/>
            <a:ext cx="6152" cy="4513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91"/>
          <p:cNvSpPr txBox="1">
            <a:spLocks noChangeArrowheads="1"/>
          </p:cNvSpPr>
          <p:nvPr/>
        </p:nvSpPr>
        <p:spPr bwMode="auto">
          <a:xfrm>
            <a:off x="7744258" y="6165304"/>
            <a:ext cx="1399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/>
              <a:t>X (</a:t>
            </a:r>
            <a:r>
              <a:rPr lang="el-GR" b="1" dirty="0"/>
              <a:t>μονάδες</a:t>
            </a:r>
            <a:r>
              <a:rPr lang="en-GB" b="1" dirty="0"/>
              <a:t>)</a:t>
            </a:r>
          </a:p>
        </p:txBody>
      </p:sp>
      <p:sp>
        <p:nvSpPr>
          <p:cNvPr id="36" name="Line 93"/>
          <p:cNvSpPr>
            <a:spLocks noChangeShapeType="1"/>
          </p:cNvSpPr>
          <p:nvPr/>
        </p:nvSpPr>
        <p:spPr bwMode="auto">
          <a:xfrm>
            <a:off x="539552" y="2276872"/>
            <a:ext cx="3960440" cy="388843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94"/>
          <p:cNvSpPr>
            <a:spLocks noChangeShapeType="1"/>
          </p:cNvSpPr>
          <p:nvPr/>
        </p:nvSpPr>
        <p:spPr bwMode="auto">
          <a:xfrm>
            <a:off x="533400" y="2255838"/>
            <a:ext cx="7467600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95"/>
          <p:cNvSpPr>
            <a:spLocks noChangeShapeType="1"/>
          </p:cNvSpPr>
          <p:nvPr/>
        </p:nvSpPr>
        <p:spPr bwMode="auto">
          <a:xfrm>
            <a:off x="533400" y="3322638"/>
            <a:ext cx="541020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ext Box 98"/>
          <p:cNvSpPr txBox="1">
            <a:spLocks noChangeArrowheads="1"/>
          </p:cNvSpPr>
          <p:nvPr/>
        </p:nvSpPr>
        <p:spPr bwMode="auto">
          <a:xfrm>
            <a:off x="3309723" y="4437112"/>
            <a:ext cx="4889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b="1" dirty="0"/>
              <a:t>•</a:t>
            </a:r>
          </a:p>
        </p:txBody>
      </p:sp>
      <p:sp>
        <p:nvSpPr>
          <p:cNvPr id="40" name="Text Box 99"/>
          <p:cNvSpPr txBox="1">
            <a:spLocks noChangeArrowheads="1"/>
          </p:cNvSpPr>
          <p:nvPr/>
        </p:nvSpPr>
        <p:spPr bwMode="auto">
          <a:xfrm>
            <a:off x="2267744" y="3429000"/>
            <a:ext cx="3744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dirty="0"/>
              <a:t>A</a:t>
            </a:r>
          </a:p>
        </p:txBody>
      </p:sp>
      <p:sp>
        <p:nvSpPr>
          <p:cNvPr id="41" name="Arc 101"/>
          <p:cNvSpPr>
            <a:spLocks/>
          </p:cNvSpPr>
          <p:nvPr/>
        </p:nvSpPr>
        <p:spPr bwMode="auto">
          <a:xfrm>
            <a:off x="1043608" y="764704"/>
            <a:ext cx="1944216" cy="2448272"/>
          </a:xfrm>
          <a:custGeom>
            <a:avLst/>
            <a:gdLst>
              <a:gd name="T0" fmla="*/ 580147086 w 19783"/>
              <a:gd name="T1" fmla="*/ 536868700 h 21297"/>
              <a:gd name="T2" fmla="*/ 0 w 19783"/>
              <a:gd name="T3" fmla="*/ 218559047 h 21297"/>
              <a:gd name="T4" fmla="*/ 709511219 w 19783"/>
              <a:gd name="T5" fmla="*/ 0 h 21297"/>
              <a:gd name="T6" fmla="*/ 0 60000 65536"/>
              <a:gd name="T7" fmla="*/ 0 60000 65536"/>
              <a:gd name="T8" fmla="*/ 0 60000 65536"/>
              <a:gd name="T9" fmla="*/ 0 w 19783"/>
              <a:gd name="T10" fmla="*/ 0 h 21297"/>
              <a:gd name="T11" fmla="*/ 19783 w 19783"/>
              <a:gd name="T12" fmla="*/ 21297 h 212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783" h="21297" fill="none" extrusionOk="0">
                <a:moveTo>
                  <a:pt x="16176" y="21296"/>
                </a:moveTo>
                <a:cubicBezTo>
                  <a:pt x="9001" y="20081"/>
                  <a:pt x="2920" y="15335"/>
                  <a:pt x="-1" y="8670"/>
                </a:cubicBezTo>
              </a:path>
              <a:path w="19783" h="21297" stroke="0" extrusionOk="0">
                <a:moveTo>
                  <a:pt x="16176" y="21296"/>
                </a:moveTo>
                <a:cubicBezTo>
                  <a:pt x="9001" y="20081"/>
                  <a:pt x="2920" y="15335"/>
                  <a:pt x="-1" y="8670"/>
                </a:cubicBezTo>
                <a:lnTo>
                  <a:pt x="19783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 Box 102"/>
          <p:cNvSpPr txBox="1">
            <a:spLocks noChangeArrowheads="1"/>
          </p:cNvSpPr>
          <p:nvPr/>
        </p:nvSpPr>
        <p:spPr bwMode="auto">
          <a:xfrm>
            <a:off x="1767962" y="2564904"/>
            <a:ext cx="4889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b="1" dirty="0"/>
              <a:t>•</a:t>
            </a:r>
          </a:p>
        </p:txBody>
      </p:sp>
      <p:sp>
        <p:nvSpPr>
          <p:cNvPr id="43" name="Text Box 103"/>
          <p:cNvSpPr txBox="1">
            <a:spLocks noChangeArrowheads="1"/>
          </p:cNvSpPr>
          <p:nvPr/>
        </p:nvSpPr>
        <p:spPr bwMode="auto">
          <a:xfrm>
            <a:off x="1902171" y="2528709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/>
              <a:t>C</a:t>
            </a:r>
          </a:p>
        </p:txBody>
      </p:sp>
      <p:sp>
        <p:nvSpPr>
          <p:cNvPr id="44" name="Text Box 104"/>
          <p:cNvSpPr txBox="1">
            <a:spLocks noChangeArrowheads="1"/>
          </p:cNvSpPr>
          <p:nvPr/>
        </p:nvSpPr>
        <p:spPr bwMode="auto">
          <a:xfrm>
            <a:off x="4479925" y="4887913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/>
              <a:t>U</a:t>
            </a:r>
            <a:r>
              <a:rPr lang="en-GB" sz="2400" b="1" baseline="-25000" dirty="0"/>
              <a:t>1</a:t>
            </a:r>
            <a:endParaRPr lang="en-GB" sz="2400" b="1" dirty="0"/>
          </a:p>
        </p:txBody>
      </p:sp>
      <p:sp>
        <p:nvSpPr>
          <p:cNvPr id="45" name="Text Box 105"/>
          <p:cNvSpPr txBox="1">
            <a:spLocks noChangeArrowheads="1"/>
          </p:cNvSpPr>
          <p:nvPr/>
        </p:nvSpPr>
        <p:spPr bwMode="auto">
          <a:xfrm>
            <a:off x="2627784" y="2852936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/>
              <a:t>U</a:t>
            </a:r>
            <a:r>
              <a:rPr lang="en-GB" sz="2400" b="1" baseline="-25000" dirty="0"/>
              <a:t>2</a:t>
            </a:r>
            <a:endParaRPr lang="en-GB" sz="2400" b="1" dirty="0"/>
          </a:p>
        </p:txBody>
      </p:sp>
      <p:sp>
        <p:nvSpPr>
          <p:cNvPr id="46" name="Line 106"/>
          <p:cNvSpPr>
            <a:spLocks noChangeShapeType="1"/>
          </p:cNvSpPr>
          <p:nvPr/>
        </p:nvSpPr>
        <p:spPr bwMode="auto">
          <a:xfrm>
            <a:off x="2267744" y="3861048"/>
            <a:ext cx="0" cy="2320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107"/>
          <p:cNvSpPr>
            <a:spLocks noChangeShapeType="1"/>
          </p:cNvSpPr>
          <p:nvPr/>
        </p:nvSpPr>
        <p:spPr bwMode="auto">
          <a:xfrm>
            <a:off x="3505200" y="4770438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108"/>
          <p:cNvSpPr>
            <a:spLocks noChangeShapeType="1"/>
          </p:cNvSpPr>
          <p:nvPr/>
        </p:nvSpPr>
        <p:spPr bwMode="auto">
          <a:xfrm flipH="1">
            <a:off x="1979712" y="2996952"/>
            <a:ext cx="0" cy="31450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Text Box 109"/>
          <p:cNvSpPr txBox="1">
            <a:spLocks noChangeArrowheads="1"/>
          </p:cNvSpPr>
          <p:nvPr/>
        </p:nvSpPr>
        <p:spPr bwMode="auto">
          <a:xfrm>
            <a:off x="3275856" y="6093296"/>
            <a:ext cx="5261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 smtClean="0"/>
              <a:t>X</a:t>
            </a:r>
            <a:r>
              <a:rPr lang="en-GB" sz="2400" b="1" baseline="-25000" dirty="0" smtClean="0"/>
              <a:t>B</a:t>
            </a:r>
            <a:endParaRPr lang="en-GB" sz="2400" b="1" dirty="0"/>
          </a:p>
        </p:txBody>
      </p:sp>
      <p:sp>
        <p:nvSpPr>
          <p:cNvPr id="50" name="Line 110"/>
          <p:cNvSpPr>
            <a:spLocks noChangeShapeType="1"/>
          </p:cNvSpPr>
          <p:nvPr/>
        </p:nvSpPr>
        <p:spPr bwMode="auto">
          <a:xfrm flipH="1">
            <a:off x="6516216" y="5013176"/>
            <a:ext cx="360040" cy="288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112"/>
          <p:cNvSpPr>
            <a:spLocks noChangeShapeType="1"/>
          </p:cNvSpPr>
          <p:nvPr/>
        </p:nvSpPr>
        <p:spPr bwMode="auto">
          <a:xfrm flipH="1">
            <a:off x="4355976" y="4293096"/>
            <a:ext cx="2304256" cy="17015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Text Box 113"/>
          <p:cNvSpPr txBox="1">
            <a:spLocks noChangeArrowheads="1"/>
          </p:cNvSpPr>
          <p:nvPr/>
        </p:nvSpPr>
        <p:spPr bwMode="auto">
          <a:xfrm>
            <a:off x="6660232" y="3789040"/>
            <a:ext cx="20882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000" dirty="0"/>
              <a:t>Η</a:t>
            </a:r>
            <a:r>
              <a:rPr lang="el-GR" sz="2000" b="1" dirty="0"/>
              <a:t> </a:t>
            </a:r>
            <a:r>
              <a:rPr lang="en-GB" sz="2000" b="1" dirty="0"/>
              <a:t>BL</a:t>
            </a:r>
            <a:r>
              <a:rPr lang="en-GB" sz="2000" b="1" baseline="-25000" dirty="0"/>
              <a:t>1</a:t>
            </a:r>
            <a:r>
              <a:rPr lang="en-GB" sz="2000" b="1" dirty="0"/>
              <a:t> </a:t>
            </a:r>
            <a:r>
              <a:rPr lang="el-GR" sz="2000" dirty="0"/>
              <a:t>έχει κλίση</a:t>
            </a:r>
            <a:endParaRPr lang="en-GB" sz="2000" dirty="0"/>
          </a:p>
          <a:p>
            <a:r>
              <a:rPr lang="en-GB" sz="2400" b="1" dirty="0"/>
              <a:t>-P</a:t>
            </a:r>
            <a:r>
              <a:rPr lang="en-GB" sz="2400" b="1" baseline="-25000" dirty="0"/>
              <a:t>X1</a:t>
            </a:r>
            <a:r>
              <a:rPr lang="en-GB" sz="2400" b="1" dirty="0"/>
              <a:t>/P</a:t>
            </a:r>
            <a:r>
              <a:rPr lang="en-GB" sz="2400" b="1" baseline="-25000" dirty="0"/>
              <a:t>Y</a:t>
            </a:r>
          </a:p>
        </p:txBody>
      </p:sp>
      <p:sp>
        <p:nvSpPr>
          <p:cNvPr id="54" name="Text Box 116"/>
          <p:cNvSpPr txBox="1">
            <a:spLocks noChangeArrowheads="1"/>
          </p:cNvSpPr>
          <p:nvPr/>
        </p:nvSpPr>
        <p:spPr bwMode="auto">
          <a:xfrm>
            <a:off x="6876256" y="4653136"/>
            <a:ext cx="20162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000" dirty="0"/>
              <a:t>Η</a:t>
            </a:r>
            <a:r>
              <a:rPr lang="en-GB" sz="1600" dirty="0"/>
              <a:t> </a:t>
            </a:r>
            <a:r>
              <a:rPr lang="en-GB" sz="2000" b="1" dirty="0"/>
              <a:t>BL</a:t>
            </a:r>
            <a:r>
              <a:rPr lang="en-GB" sz="2000" b="1" baseline="-25000" dirty="0"/>
              <a:t>2</a:t>
            </a:r>
            <a:r>
              <a:rPr lang="en-GB" sz="2000" b="1" dirty="0"/>
              <a:t> </a:t>
            </a:r>
            <a:r>
              <a:rPr lang="el-GR" sz="2000" dirty="0"/>
              <a:t>έχει κλίση</a:t>
            </a:r>
            <a:r>
              <a:rPr lang="en-GB" sz="2000" b="1" dirty="0"/>
              <a:t> </a:t>
            </a:r>
            <a:r>
              <a:rPr lang="en-GB" sz="2400" b="1" dirty="0"/>
              <a:t>-P</a:t>
            </a:r>
            <a:r>
              <a:rPr lang="en-GB" sz="2400" b="1" baseline="-25000" dirty="0"/>
              <a:t>X2</a:t>
            </a:r>
            <a:r>
              <a:rPr lang="en-GB" sz="2400" b="1" dirty="0"/>
              <a:t>/P</a:t>
            </a:r>
            <a:r>
              <a:rPr lang="en-GB" sz="2400" b="1" baseline="-25000" dirty="0"/>
              <a:t>Y</a:t>
            </a:r>
          </a:p>
        </p:txBody>
      </p:sp>
      <p:sp>
        <p:nvSpPr>
          <p:cNvPr id="81" name="Line 88"/>
          <p:cNvSpPr>
            <a:spLocks noChangeShapeType="1"/>
          </p:cNvSpPr>
          <p:nvPr/>
        </p:nvSpPr>
        <p:spPr bwMode="auto">
          <a:xfrm>
            <a:off x="533400" y="6142038"/>
            <a:ext cx="7999040" cy="2326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Arc 96"/>
          <p:cNvSpPr>
            <a:spLocks/>
          </p:cNvSpPr>
          <p:nvPr/>
        </p:nvSpPr>
        <p:spPr bwMode="auto">
          <a:xfrm>
            <a:off x="1187624" y="-746390"/>
            <a:ext cx="4536505" cy="6040583"/>
          </a:xfrm>
          <a:custGeom>
            <a:avLst/>
            <a:gdLst>
              <a:gd name="T0" fmla="*/ 801886277 w 18749"/>
              <a:gd name="T1" fmla="*/ 1318223322 h 21009"/>
              <a:gd name="T2" fmla="*/ 0 w 18749"/>
              <a:gd name="T3" fmla="*/ 673009892 h 21009"/>
              <a:gd name="T4" fmla="*/ 1094856526 w 18749"/>
              <a:gd name="T5" fmla="*/ 0 h 21009"/>
              <a:gd name="T6" fmla="*/ 0 60000 65536"/>
              <a:gd name="T7" fmla="*/ 0 60000 65536"/>
              <a:gd name="T8" fmla="*/ 0 60000 65536"/>
              <a:gd name="T9" fmla="*/ 0 w 18749"/>
              <a:gd name="T10" fmla="*/ 0 h 21009"/>
              <a:gd name="T11" fmla="*/ 18749 w 18749"/>
              <a:gd name="T12" fmla="*/ 21009 h 210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49" h="21009" fill="none" extrusionOk="0">
                <a:moveTo>
                  <a:pt x="13731" y="21009"/>
                </a:moveTo>
                <a:cubicBezTo>
                  <a:pt x="7931" y="19624"/>
                  <a:pt x="2961" y="15902"/>
                  <a:pt x="0" y="10725"/>
                </a:cubicBezTo>
              </a:path>
              <a:path w="18749" h="21009" stroke="0" extrusionOk="0">
                <a:moveTo>
                  <a:pt x="13731" y="21009"/>
                </a:moveTo>
                <a:cubicBezTo>
                  <a:pt x="7931" y="19624"/>
                  <a:pt x="2961" y="15902"/>
                  <a:pt x="0" y="10725"/>
                </a:cubicBezTo>
                <a:lnTo>
                  <a:pt x="18749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Text Box 97"/>
          <p:cNvSpPr txBox="1">
            <a:spLocks noChangeArrowheads="1"/>
          </p:cNvSpPr>
          <p:nvPr/>
        </p:nvSpPr>
        <p:spPr bwMode="auto">
          <a:xfrm>
            <a:off x="2077039" y="3566001"/>
            <a:ext cx="3627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4400" b="1" dirty="0"/>
              <a:t>•</a:t>
            </a:r>
          </a:p>
        </p:txBody>
      </p:sp>
      <p:sp>
        <p:nvSpPr>
          <p:cNvPr id="84" name="Text Box 99"/>
          <p:cNvSpPr txBox="1">
            <a:spLocks noChangeArrowheads="1"/>
          </p:cNvSpPr>
          <p:nvPr/>
        </p:nvSpPr>
        <p:spPr bwMode="auto">
          <a:xfrm>
            <a:off x="3635896" y="4365104"/>
            <a:ext cx="3744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dirty="0" smtClean="0"/>
              <a:t>B</a:t>
            </a:r>
            <a:endParaRPr lang="en-GB" sz="2400" b="1" dirty="0"/>
          </a:p>
        </p:txBody>
      </p:sp>
      <p:sp>
        <p:nvSpPr>
          <p:cNvPr id="85" name="Rectangle 84"/>
          <p:cNvSpPr/>
          <p:nvPr/>
        </p:nvSpPr>
        <p:spPr>
          <a:xfrm>
            <a:off x="2051720" y="6165304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/>
              <a:t>X</a:t>
            </a:r>
            <a:r>
              <a:rPr lang="en-GB" sz="2400" b="1" baseline="-25000" dirty="0" smtClean="0"/>
              <a:t>A</a:t>
            </a:r>
            <a:endParaRPr lang="en-US" sz="2400" dirty="0"/>
          </a:p>
        </p:txBody>
      </p:sp>
      <p:sp>
        <p:nvSpPr>
          <p:cNvPr id="86" name="Rectangle 85"/>
          <p:cNvSpPr/>
          <p:nvPr/>
        </p:nvSpPr>
        <p:spPr>
          <a:xfrm>
            <a:off x="1619672" y="6165304"/>
            <a:ext cx="538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/>
              <a:t>X</a:t>
            </a:r>
            <a:r>
              <a:rPr lang="en-GB" sz="2400" b="1" baseline="-25000" dirty="0" smtClean="0"/>
              <a:t>C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2" grpId="0"/>
      <p:bldP spid="36895" grpId="0"/>
      <p:bldP spid="36" grpId="0" animBg="1"/>
      <p:bldP spid="37" grpId="0" animBg="1"/>
      <p:bldP spid="37" grpId="1" animBg="1"/>
      <p:bldP spid="38" grpId="0" animBg="1"/>
      <p:bldP spid="39" grpId="0"/>
      <p:bldP spid="40" grpId="0"/>
      <p:bldP spid="41" grpId="0" animBg="1"/>
      <p:bldP spid="42" grpId="0"/>
      <p:bldP spid="43" grpId="0"/>
      <p:bldP spid="44" grpId="0"/>
      <p:bldP spid="45" grpId="0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/>
      <p:bldP spid="54" grpId="0"/>
      <p:bldP spid="82" grpId="0" animBg="1"/>
      <p:bldP spid="83" grpId="0"/>
      <p:bldP spid="84" grpId="0"/>
      <p:bldP spid="85" grpId="0"/>
      <p:bldP spid="8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EB76E5-A0B3-4102-AB87-FE05FDD90FB8}" type="slidenum">
              <a:rPr lang="en-US" smtClean="0"/>
              <a:pPr/>
              <a:t>34</a:t>
            </a:fld>
            <a:endParaRPr lang="en-US" dirty="0" smtClean="0"/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0" y="2780928"/>
            <a:ext cx="84969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914400">
              <a:buFont typeface="Arial Unicode MS" pitchFamily="34" charset="-128"/>
              <a:buNone/>
            </a:pPr>
            <a:r>
              <a:rPr lang="el-GR" sz="2400" i="1" dirty="0" smtClean="0"/>
              <a:t>Υποθέστε </a:t>
            </a:r>
            <a:r>
              <a:rPr lang="el-GR" sz="2400" i="1" dirty="0"/>
              <a:t>ότι  η Ρ</a:t>
            </a:r>
            <a:r>
              <a:rPr lang="en-US" sz="2400" i="1" baseline="-25000" dirty="0"/>
              <a:t>x</a:t>
            </a:r>
            <a:r>
              <a:rPr lang="en-US" sz="2400" i="1" dirty="0"/>
              <a:t> = 0</a:t>
            </a:r>
            <a:r>
              <a:rPr lang="el-GR" sz="2400" i="1" dirty="0"/>
              <a:t>,</a:t>
            </a:r>
            <a:r>
              <a:rPr lang="en-US" sz="2400" i="1" dirty="0"/>
              <a:t>50</a:t>
            </a:r>
            <a:r>
              <a:rPr lang="el-GR" sz="2400" i="1" dirty="0"/>
              <a:t> ευρώ</a:t>
            </a:r>
            <a:r>
              <a:rPr lang="en-US" sz="2400" i="1" dirty="0" smtClean="0"/>
              <a:t>.</a:t>
            </a:r>
            <a:r>
              <a:rPr lang="el-GR" sz="2400" i="1" dirty="0" smtClean="0"/>
              <a:t> Ποιο </a:t>
            </a:r>
            <a:r>
              <a:rPr lang="el-GR" sz="2400" i="1" dirty="0"/>
              <a:t>είναι το (αρχικό) άριστο καλάθι κατανάλωσης</a:t>
            </a:r>
            <a:r>
              <a:rPr lang="el-GR" sz="2400" i="1" dirty="0" smtClean="0"/>
              <a:t>;</a:t>
            </a:r>
            <a:endParaRPr lang="el-GR" sz="2000" i="1" dirty="0" smtClean="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79512" y="1628800"/>
            <a:ext cx="82009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b="1" u="sng" dirty="0">
                <a:ea typeface="Arial Unicode MS" pitchFamily="34" charset="-128"/>
                <a:cs typeface="Arial Unicode MS" pitchFamily="34" charset="-128"/>
              </a:rPr>
              <a:t>Παράδειγμα Α:</a:t>
            </a:r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smtClean="0"/>
              <a:t>Υποθέστε ότι </a:t>
            </a:r>
            <a:r>
              <a:rPr lang="en-US" sz="2400" dirty="0" smtClean="0"/>
              <a:t>U(</a:t>
            </a:r>
            <a:r>
              <a:rPr lang="en-US" sz="2400" dirty="0" err="1" smtClean="0"/>
              <a:t>x,y</a:t>
            </a:r>
            <a:r>
              <a:rPr lang="en-US" sz="2400" dirty="0" smtClean="0"/>
              <a:t>) = 2</a:t>
            </a:r>
            <a:r>
              <a:rPr lang="el-GR" sz="2400" dirty="0" smtClean="0"/>
              <a:t>Χ</a:t>
            </a:r>
            <a:r>
              <a:rPr lang="en-US" sz="2400" baseline="30000" dirty="0" smtClean="0"/>
              <a:t>1/2</a:t>
            </a:r>
            <a:r>
              <a:rPr lang="en-US" sz="2400" dirty="0" smtClean="0"/>
              <a:t> + </a:t>
            </a:r>
            <a:r>
              <a:rPr lang="el-GR" sz="2400" dirty="0" smtClean="0"/>
              <a:t>Υ</a:t>
            </a:r>
            <a:r>
              <a:rPr lang="en-US" sz="2400" dirty="0" smtClean="0"/>
              <a:t>. </a:t>
            </a:r>
          </a:p>
          <a:p>
            <a:pPr marL="2065338"/>
            <a:r>
              <a:rPr lang="en-US" sz="2400" dirty="0" err="1" smtClean="0"/>
              <a:t>P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= 1</a:t>
            </a:r>
            <a:r>
              <a:rPr lang="el-GR" sz="2400" dirty="0" smtClean="0"/>
              <a:t> ευρώ και</a:t>
            </a:r>
            <a:r>
              <a:rPr lang="en-US" sz="2400" dirty="0" smtClean="0"/>
              <a:t> I = 10</a:t>
            </a:r>
            <a:r>
              <a:rPr lang="el-GR" sz="2400" dirty="0" smtClean="0"/>
              <a:t> ευρώ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2065338"/>
            <a:r>
              <a:rPr lang="en-US" sz="2400" dirty="0" smtClean="0"/>
              <a:t> </a:t>
            </a:r>
            <a:r>
              <a:rPr lang="en-US" sz="2400" dirty="0" err="1" smtClean="0"/>
              <a:t>MU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 = 1/</a:t>
            </a:r>
            <a:r>
              <a:rPr lang="el-GR" sz="2400" dirty="0" smtClean="0"/>
              <a:t>Χ</a:t>
            </a:r>
            <a:r>
              <a:rPr lang="en-US" sz="2400" baseline="30000" dirty="0" smtClean="0"/>
              <a:t>1/2</a:t>
            </a:r>
            <a:r>
              <a:rPr lang="en-US" sz="2400" dirty="0" smtClean="0"/>
              <a:t> </a:t>
            </a:r>
            <a:r>
              <a:rPr lang="el-GR" sz="2400" dirty="0" smtClean="0"/>
              <a:t>, </a:t>
            </a:r>
            <a:r>
              <a:rPr lang="en-US" sz="2400" dirty="0" err="1" smtClean="0"/>
              <a:t>MU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= 1 </a:t>
            </a:r>
            <a:endParaRPr lang="el-GR" sz="2400" dirty="0" smtClean="0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899592" y="548681"/>
            <a:ext cx="72807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Αγαθά</a:t>
            </a:r>
            <a:r>
              <a:rPr lang="en-US" sz="28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Giffen</a:t>
            </a:r>
            <a:r>
              <a:rPr lang="el-GR" sz="28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: Αποτελέσματα εισοδήματος και υποκατάστασης</a:t>
            </a:r>
            <a:endParaRPr lang="en-US" sz="2000" b="1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371703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lvl="2"/>
            <a:r>
              <a:rPr lang="el-GR" sz="2400" b="1" dirty="0" smtClean="0"/>
              <a:t>Συνθήκη εφαπτομένης</a:t>
            </a:r>
            <a:r>
              <a:rPr lang="en-US" sz="2400" b="1" dirty="0" smtClean="0"/>
              <a:t>:</a:t>
            </a:r>
            <a:r>
              <a:rPr lang="en-US" sz="2400" dirty="0" smtClean="0"/>
              <a:t>  </a:t>
            </a:r>
            <a:r>
              <a:rPr lang="en-US" sz="2400" dirty="0" err="1" smtClean="0"/>
              <a:t>MU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/</a:t>
            </a:r>
            <a:r>
              <a:rPr lang="en-US" sz="2400" dirty="0" err="1" smtClean="0"/>
              <a:t>MU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= </a:t>
            </a:r>
            <a:r>
              <a:rPr lang="el-GR" sz="2400" dirty="0" smtClean="0"/>
              <a:t>Ρ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/</a:t>
            </a:r>
            <a:r>
              <a:rPr lang="el-GR" sz="2400" dirty="0" smtClean="0"/>
              <a:t>Ρ</a:t>
            </a:r>
            <a:r>
              <a:rPr lang="en-US" sz="2400" baseline="-25000" dirty="0" smtClean="0"/>
              <a:t>y</a:t>
            </a:r>
            <a:r>
              <a:rPr lang="en-US" sz="2400" dirty="0" smtClean="0"/>
              <a:t> </a:t>
            </a:r>
            <a:endParaRPr lang="el-GR" sz="2400" dirty="0" smtClean="0"/>
          </a:p>
          <a:p>
            <a:pPr marL="896938" lvl="2" indent="-457200"/>
            <a:r>
              <a:rPr lang="el-GR" sz="2400" noProof="1" smtClean="0">
                <a:solidFill>
                  <a:srgbClr val="B00000"/>
                </a:solidFill>
                <a:sym typeface="Wingdings" pitchFamily="2" charset="2"/>
              </a:rPr>
              <a:t>					</a:t>
            </a:r>
            <a:r>
              <a:rPr lang="en-US" sz="2400" noProof="1" smtClean="0">
                <a:solidFill>
                  <a:srgbClr val="B00000"/>
                </a:solidFill>
                <a:sym typeface="Wingdings" pitchFamily="2" charset="2"/>
              </a:rPr>
              <a:t></a:t>
            </a:r>
            <a:r>
              <a:rPr lang="en-US" sz="2400" dirty="0" smtClean="0"/>
              <a:t>  </a:t>
            </a:r>
            <a:r>
              <a:rPr lang="el-GR" sz="2400" dirty="0" smtClean="0"/>
              <a:t>Ρ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 = 1/</a:t>
            </a:r>
            <a:r>
              <a:rPr lang="el-GR" sz="2400" dirty="0" smtClean="0"/>
              <a:t>Χ</a:t>
            </a:r>
            <a:r>
              <a:rPr lang="en-US" sz="2400" baseline="30000" dirty="0" smtClean="0"/>
              <a:t>1/2</a:t>
            </a:r>
            <a:r>
              <a:rPr lang="en-US" sz="2400" baseline="-25000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3528" y="450912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l-GR" sz="2400" b="1" dirty="0" smtClean="0"/>
              <a:t>Επιλύοντας</a:t>
            </a:r>
            <a:r>
              <a:rPr lang="el-GR" b="1" dirty="0" smtClean="0"/>
              <a:t> </a:t>
            </a:r>
            <a:r>
              <a:rPr lang="el-GR" sz="2400" dirty="0" smtClean="0"/>
              <a:t>ως προς</a:t>
            </a:r>
            <a:r>
              <a:rPr lang="en-US" sz="2400" dirty="0" smtClean="0"/>
              <a:t> X</a:t>
            </a:r>
            <a:r>
              <a:rPr lang="el-GR" sz="2400" dirty="0" smtClean="0"/>
              <a:t>(συνάρτηση της τιμή του):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			</a:t>
            </a:r>
            <a:r>
              <a:rPr lang="el-GR" sz="2400" dirty="0" smtClean="0"/>
              <a:t>Χ</a:t>
            </a:r>
            <a:r>
              <a:rPr lang="en-US" sz="2400" dirty="0" smtClean="0"/>
              <a:t> = 1/(p</a:t>
            </a:r>
            <a:r>
              <a:rPr lang="en-US" sz="2400" baseline="-25000" dirty="0" smtClean="0"/>
              <a:t>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  <a:endParaRPr lang="en-US" sz="2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851920" y="5373216"/>
            <a:ext cx="1742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>
                <a:solidFill>
                  <a:srgbClr val="000000"/>
                </a:solidFill>
              </a:rPr>
              <a:t>Χ</a:t>
            </a:r>
            <a:r>
              <a:rPr lang="en-US" sz="2400" dirty="0" smtClean="0">
                <a:solidFill>
                  <a:srgbClr val="000000"/>
                </a:solidFill>
              </a:rPr>
              <a:t> = 1/(</a:t>
            </a:r>
            <a:r>
              <a:rPr lang="el-GR" sz="2400" dirty="0" smtClean="0">
                <a:solidFill>
                  <a:srgbClr val="000000"/>
                </a:solidFill>
              </a:rPr>
              <a:t>0,5</a:t>
            </a:r>
            <a:r>
              <a:rPr lang="en-US" sz="2400" baseline="30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3707904" y="5877272"/>
            <a:ext cx="2236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>
                <a:solidFill>
                  <a:srgbClr val="000000"/>
                </a:solidFill>
              </a:rPr>
              <a:t>Χ</a:t>
            </a:r>
            <a:r>
              <a:rPr lang="en-US" sz="2400" dirty="0" smtClean="0">
                <a:solidFill>
                  <a:srgbClr val="000000"/>
                </a:solidFill>
              </a:rPr>
              <a:t> = 1/(</a:t>
            </a:r>
            <a:r>
              <a:rPr lang="el-GR" sz="2400" dirty="0" smtClean="0">
                <a:solidFill>
                  <a:srgbClr val="000000"/>
                </a:solidFill>
              </a:rPr>
              <a:t>0,25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el-GR" sz="2400" dirty="0" smtClean="0">
                <a:solidFill>
                  <a:srgbClr val="000000"/>
                </a:solidFill>
              </a:rPr>
              <a:t>= 4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6" grpId="0"/>
      <p:bldP spid="7" grpId="0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827584" y="3717032"/>
            <a:ext cx="7704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2425" lvl="2"/>
            <a:r>
              <a:rPr lang="el-GR" sz="2400" i="1" dirty="0" smtClean="0"/>
              <a:t>	       Υποθέστε </a:t>
            </a:r>
            <a:r>
              <a:rPr lang="el-GR" sz="2400" i="1" dirty="0"/>
              <a:t>ότι Ρ</a:t>
            </a:r>
            <a:r>
              <a:rPr lang="en-US" sz="2400" i="1" baseline="-25000" dirty="0"/>
              <a:t>x</a:t>
            </a:r>
            <a:r>
              <a:rPr lang="en-US" sz="2400" i="1" dirty="0"/>
              <a:t> = 0</a:t>
            </a:r>
            <a:r>
              <a:rPr lang="el-GR" sz="2400" i="1" dirty="0"/>
              <a:t>,</a:t>
            </a:r>
            <a:r>
              <a:rPr lang="en-US" sz="2400" i="1" dirty="0"/>
              <a:t>20</a:t>
            </a:r>
            <a:r>
              <a:rPr lang="el-GR" sz="2400" i="1" dirty="0"/>
              <a:t> ευρώ</a:t>
            </a:r>
            <a:r>
              <a:rPr lang="en-US" sz="2400" i="1" dirty="0"/>
              <a:t>. </a:t>
            </a:r>
            <a:r>
              <a:rPr lang="el-GR" sz="2400" i="1" dirty="0"/>
              <a:t>Ποιο είναι το (τελικό) άριστο καλάθι κατανάλωσης; </a:t>
            </a:r>
            <a:endParaRPr lang="en-US" sz="2400" i="1" dirty="0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475656" y="5661248"/>
            <a:ext cx="5673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 smtClean="0"/>
              <a:t>U</a:t>
            </a:r>
            <a:r>
              <a:rPr lang="en-US" sz="2400" i="1" baseline="-25000" dirty="0" smtClean="0"/>
              <a:t>C </a:t>
            </a:r>
            <a:r>
              <a:rPr lang="en-US" sz="2400" i="1" dirty="0"/>
              <a:t>= 2</a:t>
            </a:r>
            <a:r>
              <a:rPr lang="el-GR" sz="2400" i="1" dirty="0"/>
              <a:t>Χ</a:t>
            </a:r>
            <a:r>
              <a:rPr lang="en-US" sz="2400" i="1" baseline="-25000" dirty="0"/>
              <a:t>C</a:t>
            </a:r>
            <a:r>
              <a:rPr lang="en-US" sz="2400" i="1" baseline="30000" dirty="0"/>
              <a:t>1/2 </a:t>
            </a:r>
            <a:r>
              <a:rPr lang="en-US" sz="2400" i="1" dirty="0"/>
              <a:t>+ </a:t>
            </a:r>
            <a:r>
              <a:rPr lang="el-GR" sz="2400" i="1" dirty="0"/>
              <a:t>Υ</a:t>
            </a:r>
            <a:r>
              <a:rPr lang="en-US" sz="2400" i="1" baseline="-25000" dirty="0"/>
              <a:t>C </a:t>
            </a:r>
            <a:r>
              <a:rPr lang="en-US" sz="2400" i="1" dirty="0"/>
              <a:t>= 2(25</a:t>
            </a:r>
            <a:r>
              <a:rPr lang="en-US" sz="2400" i="1" baseline="30000" dirty="0"/>
              <a:t>1/2</a:t>
            </a:r>
            <a:r>
              <a:rPr lang="en-US" sz="2400" i="1" dirty="0"/>
              <a:t>) + 5 = </a:t>
            </a:r>
            <a:r>
              <a:rPr lang="en-US" sz="2400" i="1" dirty="0" smtClean="0"/>
              <a:t>15</a:t>
            </a:r>
            <a:endParaRPr lang="en-US" sz="2400" i="1" dirty="0"/>
          </a:p>
        </p:txBody>
      </p:sp>
      <p:sp>
        <p:nvSpPr>
          <p:cNvPr id="39940" name="AutoShape 21"/>
          <p:cNvSpPr>
            <a:spLocks noChangeArrowheads="1"/>
          </p:cNvSpPr>
          <p:nvPr/>
        </p:nvSpPr>
        <p:spPr bwMode="auto">
          <a:xfrm>
            <a:off x="0" y="333375"/>
            <a:ext cx="9144000" cy="1130300"/>
          </a:xfrm>
          <a:prstGeom prst="roundRect">
            <a:avLst>
              <a:gd name="adj" fmla="val 50000"/>
            </a:avLst>
          </a:prstGeom>
          <a:solidFill>
            <a:srgbClr val="9F9FBF">
              <a:alpha val="50195"/>
            </a:srgbClr>
          </a:solidFill>
          <a:ln w="38100">
            <a:solidFill>
              <a:srgbClr val="666699"/>
            </a:solidFill>
            <a:round/>
            <a:headEnd/>
            <a:tailEnd/>
          </a:ln>
        </p:spPr>
        <p:txBody>
          <a:bodyPr wrap="none" lIns="457200" rIns="457200" anchor="ctr"/>
          <a:lstStyle/>
          <a:p>
            <a:r>
              <a:rPr lang="el-GR" sz="2800" b="1">
                <a:ea typeface="Arial Unicode MS" pitchFamily="34" charset="-128"/>
                <a:cs typeface="Arial Unicode MS" pitchFamily="34" charset="-128"/>
              </a:rPr>
              <a:t>Αγαθά</a:t>
            </a:r>
            <a:r>
              <a:rPr lang="en-US" sz="2800" b="1">
                <a:ea typeface="Arial Unicode MS" pitchFamily="34" charset="-128"/>
                <a:cs typeface="Arial Unicode MS" pitchFamily="34" charset="-128"/>
              </a:rPr>
              <a:t> Giffen</a:t>
            </a:r>
            <a:r>
              <a:rPr lang="el-GR" sz="2800" b="1">
                <a:ea typeface="Arial Unicode MS" pitchFamily="34" charset="-128"/>
                <a:cs typeface="Arial Unicode MS" pitchFamily="34" charset="-128"/>
              </a:rPr>
              <a:t> : Αποτελέσματα εισοδήματος και </a:t>
            </a:r>
          </a:p>
          <a:p>
            <a:r>
              <a:rPr lang="el-GR" sz="2800" b="1">
                <a:ea typeface="Arial Unicode MS" pitchFamily="34" charset="-128"/>
                <a:cs typeface="Arial Unicode MS" pitchFamily="34" charset="-128"/>
              </a:rPr>
              <a:t>υποκατάστασης</a:t>
            </a:r>
            <a:endParaRPr lang="en-US" sz="2800" b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0" y="3717032"/>
            <a:ext cx="2305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b="1" u="sng" dirty="0">
                <a:ea typeface="Arial Unicode MS" pitchFamily="34" charset="-128"/>
                <a:cs typeface="Arial Unicode MS" pitchFamily="34" charset="-128"/>
              </a:rPr>
              <a:t>Παράδειγμα Β:</a:t>
            </a:r>
            <a:r>
              <a:rPr lang="el-GR" sz="2400" b="1" dirty="0"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251520" y="4653136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2"/>
            <a:r>
              <a:rPr lang="en-US" sz="2000" dirty="0" smtClean="0"/>
              <a:t> </a:t>
            </a:r>
            <a:r>
              <a:rPr lang="el-GR" sz="2400" dirty="0" smtClean="0"/>
              <a:t>Χρησιμοποιώντας την ζήτηση που πήραμε από το παρ. </a:t>
            </a:r>
            <a:r>
              <a:rPr lang="el-GR" sz="2400" b="1" dirty="0" smtClean="0"/>
              <a:t>Α</a:t>
            </a:r>
            <a:r>
              <a:rPr lang="el-GR" sz="2400" dirty="0" smtClean="0"/>
              <a:t>, </a:t>
            </a:r>
            <a:r>
              <a:rPr lang="en-US" sz="2400" dirty="0" smtClean="0"/>
              <a:t> </a:t>
            </a:r>
            <a:r>
              <a:rPr lang="el-GR" sz="2400" dirty="0" smtClean="0"/>
              <a:t>Χ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 = 25 </a:t>
            </a:r>
            <a:r>
              <a:rPr lang="el-GR" sz="2400" dirty="0" smtClean="0"/>
              <a:t>και</a:t>
            </a:r>
            <a:r>
              <a:rPr lang="en-US" sz="2400" dirty="0" smtClean="0"/>
              <a:t> </a:t>
            </a:r>
            <a:r>
              <a:rPr lang="el-GR" sz="2400" dirty="0" smtClean="0"/>
              <a:t> Υ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 =5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95536" y="2132856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l-GR" sz="2400" b="1" dirty="0" smtClean="0"/>
              <a:t>Εισοδηματικός περιορισμός</a:t>
            </a:r>
            <a:r>
              <a:rPr lang="en-US" sz="2400" b="1" dirty="0" smtClean="0"/>
              <a:t>:</a:t>
            </a:r>
            <a:r>
              <a:rPr lang="en-US" sz="2400" dirty="0" smtClean="0"/>
              <a:t>  </a:t>
            </a:r>
            <a:r>
              <a:rPr lang="el-GR" sz="2400" dirty="0" smtClean="0"/>
              <a:t>Ρ</a:t>
            </a:r>
            <a:r>
              <a:rPr lang="en-US" sz="2400" baseline="-25000" dirty="0" smtClean="0"/>
              <a:t>x</a:t>
            </a:r>
            <a:r>
              <a:rPr lang="el-GR" sz="2400" dirty="0" smtClean="0"/>
              <a:t>Χ</a:t>
            </a:r>
            <a:r>
              <a:rPr lang="en-US" sz="2400" dirty="0" smtClean="0"/>
              <a:t> + </a:t>
            </a:r>
            <a:r>
              <a:rPr lang="el-GR" sz="2400" dirty="0" smtClean="0"/>
              <a:t>Ρ</a:t>
            </a:r>
            <a:r>
              <a:rPr lang="en-US" sz="2400" baseline="-25000" dirty="0" smtClean="0"/>
              <a:t>y</a:t>
            </a:r>
            <a:r>
              <a:rPr lang="el-GR" sz="2400" dirty="0" smtClean="0"/>
              <a:t>Υ</a:t>
            </a:r>
            <a:r>
              <a:rPr lang="en-US" sz="2400" dirty="0" smtClean="0"/>
              <a:t> = 10</a:t>
            </a:r>
          </a:p>
          <a:p>
            <a:pPr lvl="2"/>
            <a:r>
              <a:rPr lang="el-GR" sz="2400" dirty="0" smtClean="0"/>
              <a:t>Υ</a:t>
            </a:r>
            <a:r>
              <a:rPr lang="en-US" sz="2400" baseline="-25000" dirty="0" smtClean="0"/>
              <a:t>A</a:t>
            </a:r>
            <a:r>
              <a:rPr lang="el-GR" sz="2400" dirty="0" smtClean="0"/>
              <a:t> = 10-0,5*4   </a:t>
            </a:r>
            <a:r>
              <a:rPr lang="en-US" sz="2400" noProof="1" smtClean="0">
                <a:solidFill>
                  <a:srgbClr val="B00000"/>
                </a:solidFill>
                <a:sym typeface="Wingdings" pitchFamily="2" charset="2"/>
              </a:rPr>
              <a:t></a:t>
            </a:r>
            <a:r>
              <a:rPr lang="en-US" sz="2400" dirty="0" smtClean="0"/>
              <a:t> </a:t>
            </a:r>
            <a:r>
              <a:rPr lang="el-GR" sz="2400" dirty="0" smtClean="0"/>
              <a:t>Υ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= 8</a:t>
            </a:r>
            <a:r>
              <a:rPr lang="el-GR" sz="2400" dirty="0" smtClean="0"/>
              <a:t>,</a:t>
            </a:r>
            <a:r>
              <a:rPr lang="en-US" sz="2400" dirty="0" smtClean="0"/>
              <a:t> </a:t>
            </a:r>
            <a:r>
              <a:rPr lang="el-GR" sz="2400" dirty="0" smtClean="0"/>
              <a:t>στο αρχικό καλάθι</a:t>
            </a:r>
            <a:endParaRPr lang="en-US" sz="240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187624" y="2996952"/>
            <a:ext cx="59326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US" sz="2400" i="1" dirty="0" smtClean="0"/>
              <a:t>U</a:t>
            </a:r>
            <a:r>
              <a:rPr lang="en-US" sz="2400" i="1" baseline="-25000" dirty="0" smtClean="0"/>
              <a:t>A</a:t>
            </a:r>
            <a:r>
              <a:rPr lang="en-US" sz="2400" i="1" dirty="0" smtClean="0"/>
              <a:t> </a:t>
            </a:r>
            <a:r>
              <a:rPr lang="en-US" sz="2400" i="1" dirty="0"/>
              <a:t>= 2</a:t>
            </a:r>
            <a:r>
              <a:rPr lang="el-GR" sz="2400" i="1" dirty="0"/>
              <a:t>Χ</a:t>
            </a:r>
            <a:r>
              <a:rPr lang="en-US" sz="2400" i="1" baseline="-25000" dirty="0"/>
              <a:t>A</a:t>
            </a:r>
            <a:r>
              <a:rPr lang="en-US" sz="2400" i="1" baseline="30000" dirty="0"/>
              <a:t>1/2</a:t>
            </a:r>
            <a:r>
              <a:rPr lang="en-US" sz="2400" i="1" dirty="0"/>
              <a:t> +</a:t>
            </a:r>
            <a:r>
              <a:rPr lang="el-GR" sz="2400" i="1" dirty="0"/>
              <a:t>Υ</a:t>
            </a:r>
            <a:r>
              <a:rPr lang="en-US" sz="2400" i="1" baseline="-25000" dirty="0"/>
              <a:t>A </a:t>
            </a:r>
            <a:r>
              <a:rPr lang="en-US" sz="2400" i="1" dirty="0"/>
              <a:t>= 2(4</a:t>
            </a:r>
            <a:r>
              <a:rPr lang="en-US" sz="2400" i="1" baseline="30000" dirty="0"/>
              <a:t>1/2</a:t>
            </a:r>
            <a:r>
              <a:rPr lang="en-US" sz="2400" i="1" dirty="0"/>
              <a:t>) + 8 = </a:t>
            </a:r>
            <a:r>
              <a:rPr lang="en-US" sz="2400" i="1" dirty="0" smtClean="0"/>
              <a:t>12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899592" y="1628800"/>
            <a:ext cx="5945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Αντικαθιστώντας</a:t>
            </a:r>
            <a:r>
              <a:rPr lang="el-GR" dirty="0" smtClean="0"/>
              <a:t> </a:t>
            </a:r>
            <a:r>
              <a:rPr lang="en-US" sz="2400" b="1" dirty="0" smtClean="0"/>
              <a:t>, </a:t>
            </a:r>
            <a:r>
              <a:rPr lang="el-GR" sz="2400" b="1" dirty="0" smtClean="0"/>
              <a:t>Χ</a:t>
            </a:r>
            <a:r>
              <a:rPr lang="en-US" sz="2400" b="1" baseline="-25000" dirty="0" smtClean="0"/>
              <a:t>A</a:t>
            </a:r>
            <a:r>
              <a:rPr lang="en-US" sz="2400" b="1" dirty="0" smtClean="0"/>
              <a:t> = 4 </a:t>
            </a:r>
            <a:r>
              <a:rPr lang="el-GR" sz="2400" b="1" dirty="0" smtClean="0"/>
              <a:t>στην αρχική τιμή</a:t>
            </a:r>
            <a:r>
              <a:rPr lang="en-US" sz="2400" b="1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8915" grpId="0" autoUpdateAnimBg="0"/>
      <p:bldP spid="7" grpId="0"/>
      <p:bldP spid="8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611188" y="1341438"/>
            <a:ext cx="79803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 smtClean="0"/>
              <a:t>Ποια </a:t>
            </a:r>
            <a:r>
              <a:rPr lang="el-GR" sz="2400" dirty="0"/>
              <a:t>είναι το αποτελέσματα υποκατάστασης και εισοδήματος που προκύπτουν από μια μείωση του</a:t>
            </a:r>
            <a:r>
              <a:rPr lang="el-GR" dirty="0"/>
              <a:t> </a:t>
            </a:r>
            <a:r>
              <a:rPr lang="el-GR" sz="2400" dirty="0"/>
              <a:t>Ρ</a:t>
            </a:r>
            <a:r>
              <a:rPr lang="en-US" sz="2400" baseline="-25000" dirty="0"/>
              <a:t>x</a:t>
            </a:r>
            <a:r>
              <a:rPr lang="en-US" sz="2400" dirty="0"/>
              <a:t>?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857250" y="2536825"/>
            <a:ext cx="76025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dirty="0"/>
              <a:t>Ανάλυση του καλαθιού</a:t>
            </a:r>
            <a:r>
              <a:rPr lang="en-US" sz="2400" dirty="0"/>
              <a:t>: </a:t>
            </a:r>
          </a:p>
          <a:p>
            <a:pPr marL="439738" lvl="2"/>
            <a:r>
              <a:rPr lang="el-GR" sz="2400" dirty="0"/>
              <a:t>Περιορισμός</a:t>
            </a:r>
            <a:r>
              <a:rPr lang="en-US" sz="2400" dirty="0"/>
              <a:t>:  U = 2</a:t>
            </a:r>
            <a:r>
              <a:rPr lang="el-GR" sz="2400" dirty="0"/>
              <a:t>Χ</a:t>
            </a:r>
            <a:r>
              <a:rPr lang="en-US" sz="2400" baseline="30000" dirty="0"/>
              <a:t>1/2</a:t>
            </a:r>
            <a:r>
              <a:rPr lang="en-US" sz="2400" dirty="0"/>
              <a:t> + Y = 12    </a:t>
            </a:r>
            <a:endParaRPr lang="el-GR" sz="2400" dirty="0"/>
          </a:p>
          <a:p>
            <a:pPr marL="439738" lvl="2"/>
            <a:r>
              <a:rPr lang="el-GR" sz="2400" dirty="0"/>
              <a:t>Συνθήκη Επαφής</a:t>
            </a:r>
            <a:r>
              <a:rPr lang="en-US" sz="2400" dirty="0"/>
              <a:t>:   </a:t>
            </a:r>
            <a:r>
              <a:rPr lang="en-US" sz="2400" dirty="0" err="1"/>
              <a:t>MU</a:t>
            </a:r>
            <a:r>
              <a:rPr lang="en-US" sz="2400" baseline="-25000" dirty="0" err="1"/>
              <a:t>x</a:t>
            </a:r>
            <a:r>
              <a:rPr lang="en-US" sz="2400" dirty="0"/>
              <a:t>/</a:t>
            </a:r>
            <a:r>
              <a:rPr lang="en-US" sz="2400" dirty="0" err="1"/>
              <a:t>MU</a:t>
            </a:r>
            <a:r>
              <a:rPr lang="en-US" sz="2400" baseline="-25000" dirty="0" err="1"/>
              <a:t>y</a:t>
            </a:r>
            <a:r>
              <a:rPr lang="en-US" sz="2400" dirty="0"/>
              <a:t> = </a:t>
            </a:r>
            <a:r>
              <a:rPr lang="el-GR" sz="2400" dirty="0"/>
              <a:t>Ρ</a:t>
            </a:r>
            <a:r>
              <a:rPr lang="en-US" sz="2400" baseline="-25000" dirty="0"/>
              <a:t>x</a:t>
            </a:r>
            <a:r>
              <a:rPr lang="en-US" sz="2400" dirty="0"/>
              <a:t>/</a:t>
            </a:r>
            <a:r>
              <a:rPr lang="el-GR" sz="2400" dirty="0"/>
              <a:t>Ρ</a:t>
            </a:r>
            <a:r>
              <a:rPr lang="en-US" sz="2400" baseline="-25000" dirty="0"/>
              <a:t>y</a:t>
            </a:r>
            <a:r>
              <a:rPr lang="en-US" sz="2400" dirty="0"/>
              <a:t> </a:t>
            </a:r>
            <a:r>
              <a:rPr lang="en-US" sz="2400" noProof="1">
                <a:solidFill>
                  <a:srgbClr val="B00000"/>
                </a:solidFill>
                <a:sym typeface="Wingdings" pitchFamily="2" charset="2"/>
              </a:rPr>
              <a:t></a:t>
            </a:r>
            <a:r>
              <a:rPr lang="en-US" sz="2400" noProof="1">
                <a:sym typeface="Wingdings" pitchFamily="2" charset="2"/>
              </a:rPr>
              <a:t> </a:t>
            </a:r>
            <a:r>
              <a:rPr lang="en-US" sz="2400" dirty="0"/>
              <a:t>1/x</a:t>
            </a:r>
            <a:r>
              <a:rPr lang="en-US" sz="2400" baseline="30000" dirty="0"/>
              <a:t>1/2</a:t>
            </a:r>
            <a:r>
              <a:rPr lang="en-US" sz="2400" dirty="0"/>
              <a:t> = </a:t>
            </a:r>
            <a:r>
              <a:rPr lang="el-GR" sz="2400" dirty="0"/>
              <a:t>0,</a:t>
            </a:r>
            <a:r>
              <a:rPr lang="en-US" sz="2400" dirty="0"/>
              <a:t>2</a:t>
            </a:r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11188" y="3860800"/>
            <a:ext cx="754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                  </a:t>
            </a:r>
            <a:r>
              <a:rPr lang="el-GR" sz="2400"/>
              <a:t>Έτσι ώστε Χ</a:t>
            </a:r>
            <a:r>
              <a:rPr lang="en-US" sz="2400" baseline="-25000"/>
              <a:t>B</a:t>
            </a:r>
            <a:r>
              <a:rPr lang="en-US" sz="2400"/>
              <a:t> = 25 και </a:t>
            </a:r>
            <a:r>
              <a:rPr lang="el-GR" sz="2400"/>
              <a:t>Υ</a:t>
            </a:r>
            <a:r>
              <a:rPr lang="en-US" sz="2400" baseline="-25000"/>
              <a:t>B</a:t>
            </a:r>
            <a:r>
              <a:rPr lang="en-US" sz="2400"/>
              <a:t> = 2</a:t>
            </a:r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684213" y="4437063"/>
            <a:ext cx="71104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dirty="0"/>
              <a:t>Αποτέλεσμα υποκατάστασης</a:t>
            </a:r>
            <a:r>
              <a:rPr lang="en-US" sz="2400" dirty="0"/>
              <a:t>: </a:t>
            </a:r>
            <a:r>
              <a:rPr lang="el-GR" sz="2400" dirty="0" smtClean="0"/>
              <a:t>Χ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 </a:t>
            </a:r>
            <a:r>
              <a:rPr lang="en-US" sz="2400" dirty="0"/>
              <a:t>- </a:t>
            </a:r>
            <a:r>
              <a:rPr lang="el-GR" sz="2400" dirty="0" smtClean="0"/>
              <a:t>Χ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 </a:t>
            </a:r>
            <a:r>
              <a:rPr lang="en-US" sz="2400" dirty="0"/>
              <a:t>= 25 – 4 = 21</a:t>
            </a:r>
          </a:p>
          <a:p>
            <a:r>
              <a:rPr lang="el-GR" sz="2400" dirty="0"/>
              <a:t>Αποτέλεσμα εισοδήματος</a:t>
            </a:r>
            <a:r>
              <a:rPr lang="en-US" sz="2400" dirty="0"/>
              <a:t>: </a:t>
            </a:r>
            <a:r>
              <a:rPr lang="el-GR" sz="2400" dirty="0" smtClean="0"/>
              <a:t>Χ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l-GR" sz="2400" dirty="0" smtClean="0"/>
              <a:t>Χ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 </a:t>
            </a:r>
            <a:r>
              <a:rPr lang="en-US" sz="2400" dirty="0"/>
              <a:t>= 25 – 25 = 0</a:t>
            </a:r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827088" y="765175"/>
            <a:ext cx="2305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b="1" u="sng" dirty="0">
                <a:ea typeface="Arial Unicode MS" pitchFamily="34" charset="-128"/>
                <a:cs typeface="Arial Unicode MS" pitchFamily="34" charset="-128"/>
              </a:rPr>
              <a:t>Παράδειγμα </a:t>
            </a:r>
            <a:r>
              <a:rPr lang="el-GR" sz="2400" b="1" u="sng" dirty="0" smtClean="0">
                <a:ea typeface="Arial Unicode MS" pitchFamily="34" charset="-128"/>
                <a:cs typeface="Arial Unicode MS" pitchFamily="34" charset="-128"/>
              </a:rPr>
              <a:t>Γ:</a:t>
            </a:r>
            <a:r>
              <a:rPr lang="el-GR" sz="2400" b="1" dirty="0" smtClean="0"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utoUpdateAnimBg="0"/>
      <p:bldP spid="39942" grpId="0" autoUpdateAnimBg="0"/>
      <p:bldP spid="4096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0809D4-39D8-4D0D-A013-4B828234C219}" type="slidenum">
              <a:rPr lang="en-US" smtClean="0"/>
              <a:pPr/>
              <a:t>37</a:t>
            </a:fld>
            <a:endParaRPr lang="en-US" dirty="0" smtClean="0"/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179388" y="1773238"/>
            <a:ext cx="871378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4">
              <a:buFont typeface="Symbol" pitchFamily="18" charset="2"/>
              <a:buNone/>
            </a:pPr>
            <a:r>
              <a:rPr lang="el-GR" sz="2400" dirty="0">
                <a:solidFill>
                  <a:srgbClr val="B00000"/>
                </a:solidFill>
              </a:rPr>
              <a:t>• </a:t>
            </a:r>
            <a:r>
              <a:rPr lang="el-GR" sz="2400" dirty="0"/>
              <a:t> Με αυτού του τύπου τη χρησιμότητα, το αποτέλεσμα εισοδήματος από μια μεταβολή στη τιμή του αγαθού</a:t>
            </a:r>
            <a:r>
              <a:rPr lang="en-US" sz="2400" dirty="0"/>
              <a:t> X</a:t>
            </a:r>
            <a:r>
              <a:rPr lang="el-GR" sz="2400" dirty="0"/>
              <a:t>,</a:t>
            </a:r>
            <a:r>
              <a:rPr lang="en-US" sz="2400" dirty="0"/>
              <a:t> </a:t>
            </a:r>
            <a:r>
              <a:rPr lang="el-GR" sz="2400" dirty="0"/>
              <a:t>είναι μηδέν. Με άλλα λόγια, όλο το αποτέλεσμα εισοδήματος είναι συγκεντρωμένο στο</a:t>
            </a:r>
            <a:r>
              <a:rPr lang="el-GR" dirty="0"/>
              <a:t> </a:t>
            </a:r>
            <a:r>
              <a:rPr lang="el-GR" sz="2400" dirty="0"/>
              <a:t>Υ</a:t>
            </a:r>
            <a:r>
              <a:rPr lang="en-US" sz="2400" dirty="0"/>
              <a:t>.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68313" y="3417888"/>
            <a:ext cx="792003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 lvl="2" algn="ctr"/>
            <a:r>
              <a:rPr lang="el-GR" sz="2400" i="1" dirty="0"/>
              <a:t>Έστω</a:t>
            </a:r>
            <a:r>
              <a:rPr lang="en-US" sz="2400" i="1" dirty="0"/>
              <a:t> U(</a:t>
            </a:r>
            <a:r>
              <a:rPr lang="en-US" sz="2400" i="1" dirty="0" err="1"/>
              <a:t>x,y</a:t>
            </a:r>
            <a:r>
              <a:rPr lang="en-US" sz="2400" i="1" dirty="0"/>
              <a:t>) = v(</a:t>
            </a:r>
            <a:r>
              <a:rPr lang="el-GR" sz="2400" i="1" dirty="0"/>
              <a:t>Χ</a:t>
            </a:r>
            <a:r>
              <a:rPr lang="en-US" sz="2400" i="1" dirty="0"/>
              <a:t>) + A</a:t>
            </a:r>
            <a:r>
              <a:rPr lang="el-GR" sz="2400" i="1" dirty="0"/>
              <a:t>Υ</a:t>
            </a:r>
            <a:r>
              <a:rPr lang="en-US" sz="2400" i="1" dirty="0"/>
              <a:t> </a:t>
            </a:r>
            <a:r>
              <a:rPr lang="el-GR" sz="2400" i="1" dirty="0"/>
              <a:t/>
            </a:r>
            <a:br>
              <a:rPr lang="el-GR" sz="2400" i="1" dirty="0"/>
            </a:br>
            <a:r>
              <a:rPr lang="en-US" sz="2400" i="1" dirty="0"/>
              <a:t>(</a:t>
            </a:r>
            <a:r>
              <a:rPr lang="el-GR" sz="2400" i="1" dirty="0"/>
              <a:t>όπου Α είναι μια σταθερά</a:t>
            </a:r>
            <a:r>
              <a:rPr lang="en-US" sz="2400" i="1" dirty="0"/>
              <a:t>). </a:t>
            </a:r>
          </a:p>
          <a:p>
            <a:pPr marL="87313" lvl="2" algn="ctr"/>
            <a:endParaRPr lang="en-US" sz="2400" i="1" dirty="0"/>
          </a:p>
          <a:p>
            <a:pPr marL="87313" lvl="2" algn="ctr"/>
            <a:r>
              <a:rPr lang="el-GR" sz="2400" i="1" dirty="0"/>
              <a:t>Τότε</a:t>
            </a:r>
            <a:r>
              <a:rPr lang="en-US" sz="2400" i="1" dirty="0"/>
              <a:t> </a:t>
            </a:r>
            <a:r>
              <a:rPr lang="en-US" sz="2400" i="1" dirty="0" err="1"/>
              <a:t>MU</a:t>
            </a:r>
            <a:r>
              <a:rPr lang="en-US" sz="2400" i="1" baseline="-25000" dirty="0" err="1"/>
              <a:t>x</a:t>
            </a:r>
            <a:r>
              <a:rPr lang="en-US" sz="2400" i="1" dirty="0"/>
              <a:t> = v’(</a:t>
            </a:r>
            <a:r>
              <a:rPr lang="el-GR" sz="2400" i="1" dirty="0"/>
              <a:t>Χ</a:t>
            </a:r>
            <a:r>
              <a:rPr lang="en-US" sz="2400" i="1" dirty="0"/>
              <a:t>) </a:t>
            </a:r>
            <a:r>
              <a:rPr lang="el-GR" sz="2400" i="1" dirty="0"/>
              <a:t>και</a:t>
            </a:r>
            <a:r>
              <a:rPr lang="en-US" sz="2400" i="1" dirty="0"/>
              <a:t> </a:t>
            </a:r>
            <a:r>
              <a:rPr lang="en-US" sz="2400" i="1" dirty="0" err="1"/>
              <a:t>MU</a:t>
            </a:r>
            <a:r>
              <a:rPr lang="en-US" sz="2400" i="1" baseline="-25000" dirty="0" err="1"/>
              <a:t>y</a:t>
            </a:r>
            <a:r>
              <a:rPr lang="en-US" sz="2400" i="1" dirty="0"/>
              <a:t> = A.</a:t>
            </a:r>
          </a:p>
          <a:p>
            <a:pPr marL="87313" lvl="2" algn="ctr"/>
            <a:endParaRPr lang="en-US" sz="2400" i="1" dirty="0"/>
          </a:p>
          <a:p>
            <a:pPr marL="87313" lvl="2" algn="ctr"/>
            <a:r>
              <a:rPr lang="el-GR" sz="2400" i="1" dirty="0"/>
              <a:t>Στο εσωτερικό άριστο</a:t>
            </a:r>
            <a:r>
              <a:rPr lang="en-US" sz="2400" i="1" dirty="0"/>
              <a:t>, </a:t>
            </a:r>
            <a:r>
              <a:rPr lang="en-US" sz="2400" i="1" dirty="0" err="1"/>
              <a:t>MU</a:t>
            </a:r>
            <a:r>
              <a:rPr lang="en-US" sz="2400" i="1" baseline="-25000" dirty="0" err="1"/>
              <a:t>x</a:t>
            </a:r>
            <a:r>
              <a:rPr lang="en-US" sz="2400" i="1" dirty="0"/>
              <a:t>/</a:t>
            </a:r>
            <a:r>
              <a:rPr lang="en-US" sz="2400" i="1" dirty="0" err="1"/>
              <a:t>MU</a:t>
            </a:r>
            <a:r>
              <a:rPr lang="en-US" sz="2400" i="1" baseline="-25000" dirty="0" err="1"/>
              <a:t>y</a:t>
            </a:r>
            <a:r>
              <a:rPr lang="en-US" sz="2400" i="1" dirty="0"/>
              <a:t> = </a:t>
            </a:r>
            <a:r>
              <a:rPr lang="el-GR" sz="2400" i="1" dirty="0"/>
              <a:t>Ρ</a:t>
            </a:r>
            <a:r>
              <a:rPr lang="en-US" sz="2400" i="1" baseline="-25000" dirty="0"/>
              <a:t>x</a:t>
            </a:r>
            <a:r>
              <a:rPr lang="en-US" sz="2400" i="1" dirty="0"/>
              <a:t>/</a:t>
            </a:r>
            <a:r>
              <a:rPr lang="el-GR" sz="2400" i="1" dirty="0"/>
              <a:t>Ρ</a:t>
            </a:r>
            <a:r>
              <a:rPr lang="en-US" sz="2400" i="1" baseline="-25000" dirty="0"/>
              <a:t>y</a:t>
            </a:r>
            <a:r>
              <a:rPr lang="en-US" sz="2400" i="1" dirty="0"/>
              <a:t> </a:t>
            </a:r>
            <a:r>
              <a:rPr lang="en-US" sz="2400" b="1" i="1" dirty="0"/>
              <a:t>⇒</a:t>
            </a:r>
            <a:r>
              <a:rPr lang="en-US" sz="2400" i="1" dirty="0"/>
              <a:t> </a:t>
            </a:r>
            <a:r>
              <a:rPr lang="en-US" sz="2400" i="1" dirty="0" err="1"/>
              <a:t>MU</a:t>
            </a:r>
            <a:r>
              <a:rPr lang="en-US" sz="2400" i="1" baseline="-25000" dirty="0" err="1"/>
              <a:t>x</a:t>
            </a:r>
            <a:r>
              <a:rPr lang="en-US" sz="2400" i="1" dirty="0"/>
              <a:t>/A = </a:t>
            </a:r>
            <a:r>
              <a:rPr lang="el-GR" sz="2400" i="1" dirty="0"/>
              <a:t>Ρ</a:t>
            </a:r>
            <a:r>
              <a:rPr lang="en-US" sz="2400" i="1" baseline="-25000" dirty="0"/>
              <a:t>x</a:t>
            </a:r>
            <a:r>
              <a:rPr lang="en-US" sz="2400" i="1" dirty="0"/>
              <a:t>/</a:t>
            </a:r>
            <a:r>
              <a:rPr lang="el-GR" sz="2400" i="1" dirty="0"/>
              <a:t>Ρ</a:t>
            </a:r>
            <a:r>
              <a:rPr lang="en-US" sz="2400" i="1" baseline="-25000" dirty="0" smtClean="0"/>
              <a:t>y</a:t>
            </a:r>
            <a:endParaRPr lang="en-US" sz="2400" i="1" dirty="0"/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611188" y="609600"/>
            <a:ext cx="8137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</a:rPr>
              <a:t>Η μερικώς-γραμμική (καμπύλη) χρησιμότητας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AC5BC1-8A2D-404B-8EB8-5B17B3BCCBAB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0" y="1628775"/>
            <a:ext cx="86756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lvl="2" algn="ctr"/>
            <a:r>
              <a:rPr lang="el-GR" sz="2400" b="1" i="1" dirty="0">
                <a:solidFill>
                  <a:schemeClr val="hlink"/>
                </a:solidFill>
              </a:rPr>
              <a:t>Επιπρόσθετα  ζητήματα Τιμής/Εισοδήματος </a:t>
            </a:r>
            <a:endParaRPr lang="en-US" sz="2400" i="1" dirty="0">
              <a:solidFill>
                <a:schemeClr val="hlink"/>
              </a:solidFill>
            </a:endParaRPr>
          </a:p>
          <a:p>
            <a:pPr marL="263525" lvl="2" algn="ctr"/>
            <a:endParaRPr lang="en-US" sz="2400" i="1" dirty="0"/>
          </a:p>
          <a:p>
            <a:pPr marL="263525" lvl="2"/>
            <a:r>
              <a:rPr lang="el-GR" sz="2400" i="1" dirty="0"/>
              <a:t>Καθώς μεταβάλλεται το εισόδημα, το </a:t>
            </a:r>
            <a:r>
              <a:rPr lang="en-US" sz="2400" i="1" dirty="0" err="1"/>
              <a:t>MUx</a:t>
            </a:r>
            <a:r>
              <a:rPr lang="el-GR" sz="2400" i="1" dirty="0"/>
              <a:t> πρέπει να παραμείνει ίδιο στο νέο καλάθι κατανάλωσης</a:t>
            </a:r>
            <a:r>
              <a:rPr lang="en-US" sz="2400" i="1" dirty="0" smtClean="0"/>
              <a:t>.</a:t>
            </a:r>
            <a:endParaRPr lang="el-GR" sz="2400" i="1" dirty="0" smtClean="0"/>
          </a:p>
          <a:p>
            <a:pPr marL="263525" lvl="2"/>
            <a:r>
              <a:rPr lang="el-GR" sz="2400" i="1" dirty="0" smtClean="0"/>
              <a:t>		 </a:t>
            </a:r>
            <a:r>
              <a:rPr lang="en-US" sz="2400" i="1" dirty="0" err="1" smtClean="0"/>
              <a:t>MU</a:t>
            </a:r>
            <a:r>
              <a:rPr lang="en-US" sz="2400" i="1" baseline="-25000" dirty="0" err="1" smtClean="0"/>
              <a:t>x</a:t>
            </a:r>
            <a:r>
              <a:rPr lang="en-US" sz="2400" i="1" dirty="0" smtClean="0"/>
              <a:t>/A = </a:t>
            </a:r>
            <a:r>
              <a:rPr lang="el-GR" sz="2400" i="1" dirty="0" smtClean="0"/>
              <a:t>Ρ</a:t>
            </a:r>
            <a:r>
              <a:rPr lang="en-US" sz="2400" i="1" baseline="-25000" dirty="0" smtClean="0"/>
              <a:t>x</a:t>
            </a:r>
            <a:r>
              <a:rPr lang="en-US" sz="2400" i="1" dirty="0" smtClean="0"/>
              <a:t>/</a:t>
            </a:r>
            <a:r>
              <a:rPr lang="el-GR" sz="2400" i="1" dirty="0" smtClean="0"/>
              <a:t>Ρ</a:t>
            </a:r>
            <a:r>
              <a:rPr lang="en-US" sz="2400" i="1" baseline="-25000" dirty="0" smtClean="0"/>
              <a:t>y</a:t>
            </a:r>
            <a:r>
              <a:rPr lang="el-GR" sz="2400" i="1" dirty="0" smtClean="0"/>
              <a:t> =σταθερό</a:t>
            </a:r>
            <a:endParaRPr lang="en-US" sz="2400" i="1" dirty="0"/>
          </a:p>
          <a:p>
            <a:pPr marL="263525" lvl="2"/>
            <a:endParaRPr lang="en-US" sz="2400" i="1" dirty="0"/>
          </a:p>
          <a:p>
            <a:pPr marL="263525" lvl="2"/>
            <a:r>
              <a:rPr lang="el-GR" sz="2400" i="1" dirty="0" smtClean="0"/>
              <a:t>Αλλά αν το</a:t>
            </a:r>
            <a:r>
              <a:rPr lang="en-US" sz="2400" i="1" dirty="0" smtClean="0"/>
              <a:t> </a:t>
            </a:r>
            <a:r>
              <a:rPr lang="en-US" sz="2400" i="1" dirty="0"/>
              <a:t>X </a:t>
            </a:r>
            <a:r>
              <a:rPr lang="el-GR" sz="2400" i="1" dirty="0" smtClean="0"/>
              <a:t>μεταβληθεί, μεταβάλλεται </a:t>
            </a:r>
            <a:r>
              <a:rPr lang="el-GR" sz="2400" i="1" dirty="0"/>
              <a:t>και το </a:t>
            </a:r>
            <a:r>
              <a:rPr lang="en-US" sz="2400" i="1" dirty="0" err="1"/>
              <a:t>MUx</a:t>
            </a:r>
            <a:r>
              <a:rPr lang="el-GR" sz="2400" i="1" dirty="0"/>
              <a:t>. Επομένως το</a:t>
            </a:r>
            <a:r>
              <a:rPr lang="en-US" sz="2400" i="1" dirty="0"/>
              <a:t> X </a:t>
            </a:r>
            <a:r>
              <a:rPr lang="el-GR" sz="2400" i="1" dirty="0"/>
              <a:t>πρέπει να παραμείνει ίδιο. </a:t>
            </a:r>
            <a:r>
              <a:rPr lang="el-GR" sz="2400" i="1" dirty="0" smtClean="0"/>
              <a:t>Με </a:t>
            </a:r>
            <a:r>
              <a:rPr lang="el-GR" sz="2400" i="1" dirty="0"/>
              <a:t>άλλα λόγια</a:t>
            </a:r>
            <a:r>
              <a:rPr lang="en-US" sz="2400" i="1" dirty="0"/>
              <a:t>, (</a:t>
            </a:r>
            <a:r>
              <a:rPr lang="en-US" sz="2400" i="1" dirty="0">
                <a:sym typeface="Symbol" pitchFamily="18" charset="2"/>
              </a:rPr>
              <a:t></a:t>
            </a:r>
            <a:r>
              <a:rPr lang="el-GR" sz="2400" i="1" dirty="0"/>
              <a:t>Χ</a:t>
            </a:r>
            <a:r>
              <a:rPr lang="en-US" sz="2400" i="1" dirty="0"/>
              <a:t>/</a:t>
            </a:r>
            <a:r>
              <a:rPr lang="en-US" sz="2400" i="1" dirty="0">
                <a:sym typeface="Symbol" pitchFamily="18" charset="2"/>
              </a:rPr>
              <a:t></a:t>
            </a:r>
            <a:r>
              <a:rPr lang="en-US" sz="2400" i="1" dirty="0"/>
              <a:t>I) = 0.</a:t>
            </a:r>
          </a:p>
          <a:p>
            <a:pPr marL="263525" lvl="2"/>
            <a:endParaRPr lang="en-US" sz="2400" i="1" dirty="0"/>
          </a:p>
          <a:p>
            <a:pPr marL="263525" lvl="2"/>
            <a:r>
              <a:rPr lang="el-GR" sz="2400" i="1" dirty="0" smtClean="0"/>
              <a:t>Συνεπώς, το </a:t>
            </a:r>
            <a:r>
              <a:rPr lang="el-GR" sz="2400" i="1" dirty="0"/>
              <a:t>αποτέλεσμα εισοδήματος που οφείλεται σε μια μεταβολή της τιμής πρέπει να είναι μηδέν.</a:t>
            </a:r>
            <a:endParaRPr lang="en-US" sz="2400" i="1" dirty="0"/>
          </a:p>
        </p:txBody>
      </p:sp>
      <p:sp>
        <p:nvSpPr>
          <p:cNvPr id="43012" name="AutoShape 19"/>
          <p:cNvSpPr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oundRect">
            <a:avLst>
              <a:gd name="adj" fmla="val 50000"/>
            </a:avLst>
          </a:prstGeom>
          <a:solidFill>
            <a:srgbClr val="9F9FBF">
              <a:alpha val="50195"/>
            </a:srgbClr>
          </a:solidFill>
          <a:ln w="38100">
            <a:solidFill>
              <a:srgbClr val="666699"/>
            </a:solidFill>
            <a:round/>
            <a:headEnd/>
            <a:tailEnd/>
          </a:ln>
        </p:spPr>
        <p:txBody>
          <a:bodyPr wrap="none" lIns="457200" rIns="457200" anchor="ctr"/>
          <a:lstStyle/>
          <a:p>
            <a:r>
              <a:rPr lang="el-GR" sz="3200" b="1">
                <a:solidFill>
                  <a:schemeClr val="bg1"/>
                </a:solidFill>
              </a:rPr>
              <a:t>Η μερικώς-γραμμική (καμπύλη) χρησιμότητας</a:t>
            </a:r>
            <a:endParaRPr lang="en-US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78089E-8BB4-469C-9709-FF1964CDDE87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44035" name="WordArt 5"/>
          <p:cNvSpPr>
            <a:spLocks noChangeArrowheads="1" noChangeShapeType="1" noTextEdit="1"/>
          </p:cNvSpPr>
          <p:nvPr/>
        </p:nvSpPr>
        <p:spPr bwMode="auto">
          <a:xfrm>
            <a:off x="179388" y="2204864"/>
            <a:ext cx="8964612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93"/>
              </a:avLst>
            </a:prstTxWarp>
          </a:bodyPr>
          <a:lstStyle/>
          <a:p>
            <a:pPr algn="ctr"/>
            <a:r>
              <a:rPr lang="el-GR" sz="32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Εφαρμογή : Η επιλογή μεταξύ εργασίας και σχόλης</a:t>
            </a:r>
            <a:endParaRPr lang="en-US" sz="32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395536" y="3645024"/>
            <a:ext cx="84969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lvl="2"/>
            <a:r>
              <a:rPr lang="el-GR" sz="2400" i="1" dirty="0" smtClean="0"/>
              <a:t>«Η αύξηση των μισθών ίσως να έχει </a:t>
            </a:r>
            <a:r>
              <a:rPr lang="el-GR" sz="2400" i="1" dirty="0"/>
              <a:t>επιδεινώσει την έλλειψη νοσηλευτικού προσωπικού στη Μασαχουσέτη, αφού </a:t>
            </a:r>
            <a:r>
              <a:rPr lang="el-GR" sz="2400" i="1" dirty="0" smtClean="0"/>
              <a:t>οι νοσηλευτές</a:t>
            </a:r>
            <a:r>
              <a:rPr lang="el-GR" sz="2400" i="1" dirty="0"/>
              <a:t>/-</a:t>
            </a:r>
            <a:r>
              <a:rPr lang="el-GR" sz="2400" i="1" dirty="0" err="1"/>
              <a:t>τριες </a:t>
            </a:r>
            <a:r>
              <a:rPr lang="el-GR" sz="2400" i="1" dirty="0" smtClean="0"/>
              <a:t>μπορούν να </a:t>
            </a:r>
            <a:r>
              <a:rPr lang="el-GR" sz="2400" i="1" dirty="0"/>
              <a:t>εργάζονται λιγότερες </a:t>
            </a:r>
            <a:r>
              <a:rPr lang="el-GR" sz="2400" i="1" dirty="0" smtClean="0"/>
              <a:t>ώρες, σύμφωνα με τον Ένωση Νοσοκομείων των ΗΠΑ ».</a:t>
            </a:r>
            <a:endParaRPr lang="en-US" sz="2400" dirty="0"/>
          </a:p>
        </p:txBody>
      </p:sp>
      <p:sp>
        <p:nvSpPr>
          <p:cNvPr id="44038" name="AutoShape 21"/>
          <p:cNvSpPr>
            <a:spLocks noChangeArrowheads="1"/>
          </p:cNvSpPr>
          <p:nvPr/>
        </p:nvSpPr>
        <p:spPr bwMode="auto">
          <a:xfrm>
            <a:off x="0" y="476672"/>
            <a:ext cx="9144000" cy="648370"/>
          </a:xfrm>
          <a:prstGeom prst="roundRect">
            <a:avLst>
              <a:gd name="adj" fmla="val 50000"/>
            </a:avLst>
          </a:prstGeom>
          <a:solidFill>
            <a:srgbClr val="9F9FBF">
              <a:alpha val="50195"/>
            </a:srgbClr>
          </a:solidFill>
          <a:ln w="38100">
            <a:solidFill>
              <a:srgbClr val="666699"/>
            </a:solidFill>
            <a:round/>
            <a:headEnd/>
            <a:tailEnd/>
          </a:ln>
        </p:spPr>
        <p:txBody>
          <a:bodyPr wrap="none" lIns="457200" rIns="457200" anchor="ctr"/>
          <a:lstStyle/>
          <a:p>
            <a:pPr algn="ctr"/>
            <a:r>
              <a:rPr lang="el-GR" sz="3200" b="1" dirty="0"/>
              <a:t>Αποτελέσματα εισοδήματος και υποκατάστασης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2BF25D-463E-4622-B22D-35FB18511B2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1989138"/>
            <a:ext cx="87852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0713" lvl="2"/>
            <a:r>
              <a:rPr lang="en-US" sz="2400">
                <a:solidFill>
                  <a:schemeClr val="accent2"/>
                </a:solidFill>
              </a:rPr>
              <a:t>1.</a:t>
            </a:r>
            <a:r>
              <a:rPr lang="en-US" sz="2400"/>
              <a:t> </a:t>
            </a:r>
            <a:r>
              <a:rPr lang="el-GR" sz="2400"/>
              <a:t>Ατομικές καμπύλες ζήτησης</a:t>
            </a:r>
            <a:endParaRPr lang="en-US" sz="2400"/>
          </a:p>
          <a:p>
            <a:pPr marL="620713"/>
            <a:endParaRPr lang="en-US" sz="2400"/>
          </a:p>
          <a:p>
            <a:pPr marL="620713" lvl="2"/>
            <a:r>
              <a:rPr lang="en-US" sz="2400">
                <a:solidFill>
                  <a:schemeClr val="accent2"/>
                </a:solidFill>
              </a:rPr>
              <a:t>2.</a:t>
            </a:r>
            <a:r>
              <a:rPr lang="en-US" sz="2400"/>
              <a:t> </a:t>
            </a:r>
            <a:r>
              <a:rPr lang="el-GR" sz="2400"/>
              <a:t>Αποτελέσματα εισοδήματος, υποκατάστασης και η κλίση της καμπύλης ζήτησης</a:t>
            </a:r>
            <a:endParaRPr lang="en-US" sz="2400"/>
          </a:p>
          <a:p>
            <a:pPr marL="620713"/>
            <a:endParaRPr lang="en-US" sz="2400"/>
          </a:p>
          <a:p>
            <a:pPr marL="1069975" lvl="4">
              <a:buFont typeface="Symbol" pitchFamily="18" charset="2"/>
              <a:buNone/>
            </a:pPr>
            <a:r>
              <a:rPr lang="el-GR" sz="2400">
                <a:solidFill>
                  <a:schemeClr val="accent2"/>
                </a:solidFill>
              </a:rPr>
              <a:t>•  </a:t>
            </a:r>
            <a:r>
              <a:rPr lang="el-GR" sz="2400" u="sng"/>
              <a:t>Εφαρμογή</a:t>
            </a:r>
            <a:r>
              <a:rPr lang="el-GR" sz="2400"/>
              <a:t>: Η επιλογή μεταξύ εργασίας και σχόλης</a:t>
            </a:r>
            <a:endParaRPr lang="en-US" sz="2400"/>
          </a:p>
          <a:p>
            <a:pPr marL="1069975" lvl="4">
              <a:buFont typeface="Symbol" pitchFamily="18" charset="2"/>
              <a:buNone/>
            </a:pPr>
            <a:r>
              <a:rPr lang="el-GR" sz="2400">
                <a:solidFill>
                  <a:schemeClr val="accent2"/>
                </a:solidFill>
              </a:rPr>
              <a:t>•  </a:t>
            </a:r>
            <a:r>
              <a:rPr lang="el-GR" sz="2400" u="sng"/>
              <a:t>Εφαρμογή</a:t>
            </a:r>
            <a:r>
              <a:rPr lang="en-US" sz="2400"/>
              <a:t>: </a:t>
            </a:r>
            <a:r>
              <a:rPr lang="el-GR" sz="2400"/>
              <a:t>Πλεόνασμα καταναλωτή</a:t>
            </a:r>
            <a:endParaRPr lang="en-US" sz="2400"/>
          </a:p>
          <a:p>
            <a:pPr marL="620713" lvl="2" algn="ctr"/>
            <a:endParaRPr lang="en-US" sz="2400"/>
          </a:p>
          <a:p>
            <a:pPr marL="620713" lvl="2"/>
            <a:r>
              <a:rPr lang="en-US" sz="2400">
                <a:solidFill>
                  <a:schemeClr val="accent2"/>
                </a:solidFill>
              </a:rPr>
              <a:t>3.</a:t>
            </a:r>
            <a:r>
              <a:rPr lang="en-US" sz="2400"/>
              <a:t> </a:t>
            </a:r>
            <a:r>
              <a:rPr lang="el-GR" sz="2400"/>
              <a:t>Κατασκευή της συνολικής καμπύλης ζήτησης</a:t>
            </a:r>
            <a:endParaRPr lang="en-US" sz="2400"/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609600" y="609600"/>
            <a:ext cx="3886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Unicode MS"/>
                <a:ea typeface="Arial Unicode MS"/>
                <a:cs typeface="Arial Unicode MS"/>
              </a:rPr>
              <a:t>Επισκόπηση</a:t>
            </a:r>
            <a:endParaRPr lang="en-US" sz="3600" kern="1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  <p:bldP spid="307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B1CCDF-4478-42AE-B070-5A3F86ACEC7D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395288" y="1700213"/>
            <a:ext cx="31242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700" b="1" i="1">
                <a:solidFill>
                  <a:schemeClr val="hlink"/>
                </a:solidFill>
              </a:rPr>
              <a:t>Υποθέστε</a:t>
            </a:r>
            <a:r>
              <a:rPr lang="en-US" sz="2400" b="1" i="1">
                <a:solidFill>
                  <a:schemeClr val="hlink"/>
                </a:solidFill>
              </a:rPr>
              <a:t>:</a:t>
            </a:r>
          </a:p>
        </p:txBody>
      </p:sp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395288" y="2060575"/>
            <a:ext cx="874871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dirty="0"/>
              <a:t>Ο όρος «εργασία» περιλαμβάνει όλες τις ώρες εργασίας κατά τις οποίες ο καταναλωτής κερδίζει εισόδημα. (</a:t>
            </a:r>
            <a:r>
              <a:rPr lang="en-US" sz="2400" dirty="0"/>
              <a:t>L</a:t>
            </a:r>
            <a:r>
              <a:rPr lang="el-GR" sz="2400" dirty="0"/>
              <a:t> ώρες την ημέρα με αμοιβή </a:t>
            </a:r>
            <a:r>
              <a:rPr lang="en-US" sz="2400" dirty="0"/>
              <a:t>w</a:t>
            </a:r>
            <a:r>
              <a:rPr lang="el-GR" sz="2400" dirty="0"/>
              <a:t> ανά </a:t>
            </a:r>
            <a:r>
              <a:rPr lang="el-GR" sz="2400" dirty="0" smtClean="0"/>
              <a:t>ώρα (ωρομίσθιο). </a:t>
            </a:r>
            <a:r>
              <a:rPr lang="el-GR" sz="2400" dirty="0"/>
              <a:t>Έστω ότι </a:t>
            </a:r>
            <a:r>
              <a:rPr lang="en-US" sz="2400" dirty="0"/>
              <a:t>w</a:t>
            </a:r>
            <a:r>
              <a:rPr lang="el-GR" sz="2400" dirty="0"/>
              <a:t>= 5 ευρώ</a:t>
            </a:r>
            <a:r>
              <a:rPr lang="en-US" sz="2400" dirty="0"/>
              <a:t>)</a:t>
            </a:r>
          </a:p>
          <a:p>
            <a:pPr lvl="2"/>
            <a:endParaRPr lang="en-US" sz="2400" dirty="0"/>
          </a:p>
          <a:p>
            <a:r>
              <a:rPr lang="el-GR" sz="2400" dirty="0"/>
              <a:t>Ο όρος «σχόλη» περιλαμβάνει όλες τις δραστηριότητες που </a:t>
            </a:r>
            <a:r>
              <a:rPr lang="el-GR" sz="2400" dirty="0" smtClean="0"/>
              <a:t>εκτός από την εργασία.</a:t>
            </a:r>
          </a:p>
          <a:p>
            <a:r>
              <a:rPr lang="el-GR" sz="2400" dirty="0" smtClean="0"/>
              <a:t>Συνεπώς </a:t>
            </a:r>
            <a:r>
              <a:rPr lang="el-GR" sz="2400" dirty="0"/>
              <a:t>οι ώρες σχόλης </a:t>
            </a:r>
            <a:r>
              <a:rPr lang="el-GR" sz="2400" dirty="0" smtClean="0"/>
              <a:t>είναι   </a:t>
            </a:r>
            <a:r>
              <a:rPr lang="el-GR" sz="2400" b="1" dirty="0" smtClean="0"/>
              <a:t>Σ</a:t>
            </a:r>
            <a:r>
              <a:rPr lang="en-US" sz="2400" b="1" dirty="0" smtClean="0"/>
              <a:t> </a:t>
            </a:r>
            <a:r>
              <a:rPr lang="en-US" sz="2400" b="1" dirty="0"/>
              <a:t>= 24 – </a:t>
            </a:r>
            <a:r>
              <a:rPr lang="en-US" sz="2400" b="1" dirty="0" smtClean="0"/>
              <a:t>L</a:t>
            </a:r>
            <a:endParaRPr lang="en-US" sz="2400" b="1" dirty="0"/>
          </a:p>
          <a:p>
            <a:pPr algn="ctr"/>
            <a:endParaRPr lang="el-GR" sz="2400" dirty="0" smtClean="0"/>
          </a:p>
          <a:p>
            <a:pPr algn="ctr"/>
            <a:r>
              <a:rPr lang="en-US" sz="2400" b="1" dirty="0" smtClean="0"/>
              <a:t>U </a:t>
            </a:r>
            <a:r>
              <a:rPr lang="en-US" sz="2400" b="1" dirty="0"/>
              <a:t>= U(</a:t>
            </a:r>
            <a:r>
              <a:rPr lang="el-GR" sz="2400" b="1" dirty="0"/>
              <a:t>Υ</a:t>
            </a:r>
            <a:r>
              <a:rPr lang="en-US" sz="2400" b="1" dirty="0" smtClean="0"/>
              <a:t>,</a:t>
            </a:r>
            <a:r>
              <a:rPr lang="el-GR" sz="2400" b="1" dirty="0" smtClean="0"/>
              <a:t> Σ</a:t>
            </a:r>
            <a:r>
              <a:rPr lang="en-US" sz="2400" b="1" dirty="0" smtClean="0"/>
              <a:t>)</a:t>
            </a:r>
            <a:endParaRPr lang="en-US" sz="2400" b="1" dirty="0"/>
          </a:p>
          <a:p>
            <a:r>
              <a:rPr lang="el-GR" sz="2400" dirty="0" smtClean="0"/>
              <a:t>Ο </a:t>
            </a:r>
            <a:r>
              <a:rPr lang="el-GR" sz="2400" dirty="0"/>
              <a:t>καταναλωτής επιθυμεί </a:t>
            </a:r>
            <a:r>
              <a:rPr lang="el-GR" sz="2400" dirty="0" smtClean="0"/>
              <a:t>άλλα αγαθά και το </a:t>
            </a:r>
            <a:r>
              <a:rPr lang="el-GR" sz="2400" dirty="0"/>
              <a:t>αγαθό …«σχόλη»</a:t>
            </a:r>
            <a:r>
              <a:rPr lang="en-US" sz="2400" dirty="0"/>
              <a:t>.</a:t>
            </a:r>
          </a:p>
          <a:p>
            <a:r>
              <a:rPr lang="en-US" sz="2000" dirty="0"/>
              <a:t>       </a:t>
            </a:r>
          </a:p>
        </p:txBody>
      </p:sp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8964613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93"/>
              </a:avLst>
            </a:prstTxWarp>
          </a:bodyPr>
          <a:lstStyle/>
          <a:p>
            <a:pPr algn="ctr"/>
            <a:r>
              <a:rPr lang="el-GR" sz="3200" kern="1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Εφαρμογή : Η επιλογή μεταξύ εργασίας και σχόλης</a:t>
            </a:r>
            <a:endParaRPr lang="en-US" sz="3200" kern="1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36B457-F6CC-42D3-ABF5-E27D1651FBCC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9850" y="1700213"/>
            <a:ext cx="90741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dirty="0"/>
              <a:t>Το σύνθετο αγαθό,</a:t>
            </a:r>
            <a:r>
              <a:rPr lang="en-US" sz="2400" dirty="0"/>
              <a:t> Y,</a:t>
            </a:r>
            <a:r>
              <a:rPr lang="el-GR" sz="2400" dirty="0"/>
              <a:t> έχει τιμή Ρ</a:t>
            </a:r>
            <a:r>
              <a:rPr lang="en-US" sz="2400" baseline="-25000" dirty="0"/>
              <a:t>y</a:t>
            </a:r>
            <a:r>
              <a:rPr lang="en-US" sz="2400" dirty="0"/>
              <a:t> = 1</a:t>
            </a:r>
            <a:r>
              <a:rPr lang="el-GR" sz="2400" dirty="0"/>
              <a:t> ευρώ</a:t>
            </a:r>
            <a:endParaRPr lang="en-US" sz="2400" dirty="0"/>
          </a:p>
          <a:p>
            <a:pPr marL="352425" lvl="3">
              <a:buFont typeface="Symbol" pitchFamily="18" charset="2"/>
              <a:buNone/>
            </a:pPr>
            <a:r>
              <a:rPr lang="el-GR" sz="2400" dirty="0">
                <a:solidFill>
                  <a:schemeClr val="accent2"/>
                </a:solidFill>
              </a:rPr>
              <a:t>• </a:t>
            </a:r>
            <a:r>
              <a:rPr lang="el-GR" sz="2400" dirty="0"/>
              <a:t> Ημερήσιο εισόδημα</a:t>
            </a:r>
            <a:r>
              <a:rPr lang="el-GR" dirty="0"/>
              <a:t> </a:t>
            </a:r>
            <a:r>
              <a:rPr lang="en-US" sz="2400" dirty="0"/>
              <a:t>= </a:t>
            </a:r>
            <a:r>
              <a:rPr lang="en-US" sz="2400" dirty="0" err="1"/>
              <a:t>wL</a:t>
            </a:r>
            <a:endParaRPr lang="en-US" sz="2400" dirty="0"/>
          </a:p>
          <a:p>
            <a:pPr marL="352425" lvl="3">
              <a:buFont typeface="Symbol" pitchFamily="18" charset="2"/>
              <a:buNone/>
            </a:pPr>
            <a:r>
              <a:rPr lang="el-GR" sz="2400" dirty="0">
                <a:solidFill>
                  <a:schemeClr val="accent2"/>
                </a:solidFill>
              </a:rPr>
              <a:t>•  </a:t>
            </a:r>
            <a:r>
              <a:rPr lang="el-GR" sz="2400" dirty="0"/>
              <a:t>Η γραμμή του εισοδηματικού περιορισμού δίνει όλους τους συνδυασμούς του</a:t>
            </a:r>
            <a:r>
              <a:rPr lang="en-US" sz="2400" dirty="0"/>
              <a:t> Y </a:t>
            </a:r>
            <a:r>
              <a:rPr lang="el-GR" sz="2400" dirty="0"/>
              <a:t>και του Ι τους οποίους μπορεί να καλύψει </a:t>
            </a:r>
            <a:r>
              <a:rPr lang="el-GR" sz="2400" dirty="0" smtClean="0"/>
              <a:t>ο </a:t>
            </a:r>
            <a:r>
              <a:rPr lang="el-GR" sz="2400" dirty="0"/>
              <a:t>καταναλωτής</a:t>
            </a:r>
            <a:r>
              <a:rPr lang="en-US" sz="2400" dirty="0"/>
              <a:t>.  </a:t>
            </a:r>
          </a:p>
          <a:p>
            <a:r>
              <a:rPr lang="en-US" sz="2400" dirty="0"/>
              <a:t>	</a:t>
            </a:r>
            <a:r>
              <a:rPr lang="el-GR" sz="2400" dirty="0" smtClean="0"/>
              <a:t>Αν</a:t>
            </a:r>
            <a:r>
              <a:rPr lang="en-US" sz="2400" dirty="0" smtClean="0"/>
              <a:t>,  </a:t>
            </a:r>
            <a:r>
              <a:rPr lang="el-GR" sz="2400" dirty="0" smtClean="0"/>
              <a:t>Σ</a:t>
            </a:r>
            <a:r>
              <a:rPr lang="en-US" sz="2400" dirty="0" smtClean="0"/>
              <a:t>=24</a:t>
            </a:r>
            <a:r>
              <a:rPr lang="el-GR" sz="2400" dirty="0" smtClean="0"/>
              <a:t> (</a:t>
            </a:r>
            <a:r>
              <a:rPr lang="en-US" sz="2400" dirty="0" smtClean="0"/>
              <a:t>L=0), </a:t>
            </a:r>
            <a:r>
              <a:rPr lang="en-US" sz="2400" dirty="0"/>
              <a:t>Y = 0</a:t>
            </a:r>
            <a:r>
              <a:rPr lang="el-GR" sz="2400" dirty="0"/>
              <a:t>,  </a:t>
            </a:r>
            <a:r>
              <a:rPr lang="en-US" sz="2400" dirty="0"/>
              <a:t>	</a:t>
            </a:r>
            <a:r>
              <a:rPr lang="el-GR" sz="2400" dirty="0" smtClean="0"/>
              <a:t>Αν</a:t>
            </a:r>
            <a:r>
              <a:rPr lang="en-US" sz="2400" dirty="0" smtClean="0"/>
              <a:t>, </a:t>
            </a:r>
            <a:r>
              <a:rPr lang="el-GR" sz="2400" dirty="0" smtClean="0"/>
              <a:t>Σ</a:t>
            </a:r>
            <a:r>
              <a:rPr lang="en-US" sz="2400" dirty="0" smtClean="0"/>
              <a:t>=0 (L=24), </a:t>
            </a:r>
            <a:r>
              <a:rPr lang="en-US" sz="2400" dirty="0"/>
              <a:t>Y = 120</a:t>
            </a:r>
            <a:endParaRPr lang="el-GR" sz="2400" dirty="0"/>
          </a:p>
          <a:p>
            <a:r>
              <a:rPr lang="el-GR" sz="2400" dirty="0"/>
              <a:t>Η κλίση της γραμμής του εισοδηματικού περιορισμού είναι</a:t>
            </a:r>
            <a:r>
              <a:rPr lang="el-GR" dirty="0"/>
              <a:t> </a:t>
            </a:r>
            <a:r>
              <a:rPr lang="en-US" sz="2400" dirty="0"/>
              <a:t>–5</a:t>
            </a:r>
            <a:r>
              <a:rPr lang="el-GR" sz="2400" dirty="0"/>
              <a:t> ευρώ</a:t>
            </a:r>
            <a:r>
              <a:rPr lang="en-US" sz="2400" dirty="0"/>
              <a:t>.</a:t>
            </a:r>
          </a:p>
        </p:txBody>
      </p:sp>
      <p:sp>
        <p:nvSpPr>
          <p:cNvPr id="46084" name="WordArt 5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8964613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93"/>
              </a:avLst>
            </a:prstTxWarp>
          </a:bodyPr>
          <a:lstStyle/>
          <a:p>
            <a:pPr algn="ctr"/>
            <a:r>
              <a:rPr lang="el-GR" sz="3200" kern="1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Εφαρμογή : Η επιλογή μεταξύ εργασίας και σχόλης</a:t>
            </a:r>
            <a:endParaRPr lang="en-US" sz="3200" kern="1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46085" name="Text Box 2"/>
          <p:cNvSpPr txBox="1">
            <a:spLocks noChangeArrowheads="1"/>
          </p:cNvSpPr>
          <p:nvPr/>
        </p:nvSpPr>
        <p:spPr bwMode="auto">
          <a:xfrm>
            <a:off x="104775" y="4581525"/>
            <a:ext cx="86423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>
              <a:buFont typeface="Symbol" pitchFamily="18" charset="2"/>
              <a:buNone/>
            </a:pPr>
            <a:r>
              <a:rPr lang="el-GR" sz="2400" dirty="0">
                <a:solidFill>
                  <a:schemeClr val="accent2"/>
                </a:solidFill>
              </a:rPr>
              <a:t>•  </a:t>
            </a:r>
            <a:r>
              <a:rPr lang="el-GR" sz="2400" dirty="0"/>
              <a:t>Καθώς αυξάνεται το ωρομίσθιο, το</a:t>
            </a:r>
            <a:r>
              <a:rPr lang="en-US" sz="2400" dirty="0"/>
              <a:t> Y </a:t>
            </a:r>
            <a:r>
              <a:rPr lang="el-GR" sz="2400" dirty="0"/>
              <a:t>είναι λιγότερο ακριβό σε όρους ωρών εργασίας που απαιτούνται για να αγοραστεί μια μονάδα του Υ. Η γραμμή του εισοδηματικού περιορισμού περιστρέφεται</a:t>
            </a:r>
            <a:r>
              <a:rPr lang="en-US" sz="2400" dirty="0"/>
              <a:t>.</a:t>
            </a:r>
            <a:r>
              <a:rPr lang="el-GR" sz="2400" dirty="0"/>
              <a:t> Η άριστη επιλογή μετατοπίζεται. </a:t>
            </a:r>
            <a:r>
              <a:rPr lang="el-GR" sz="2400" i="1" dirty="0"/>
              <a:t>Γιατί;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B0B05E-42B7-4B53-81C7-862697B4443A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250825" y="4292600"/>
            <a:ext cx="88931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lvl="2">
              <a:buFont typeface="Wingdings" pitchFamily="2" charset="2"/>
              <a:buChar char="ð"/>
            </a:pPr>
            <a:r>
              <a:rPr lang="el-GR" sz="2400" dirty="0"/>
              <a:t>Αν η σχόλη είναι κανονικό αγαθό, το </a:t>
            </a:r>
            <a:r>
              <a:rPr lang="el-GR" sz="2400" u="sng" dirty="0"/>
              <a:t>αποτέλεσμα εισοδήματος</a:t>
            </a:r>
            <a:r>
              <a:rPr lang="el-GR" sz="2400" dirty="0"/>
              <a:t> της </a:t>
            </a:r>
            <a:r>
              <a:rPr lang="el-GR" sz="2400" b="1" i="1" u="sng" dirty="0"/>
              <a:t>σχόλης</a:t>
            </a:r>
            <a:r>
              <a:rPr lang="el-GR" sz="2400" dirty="0"/>
              <a:t> είναι </a:t>
            </a:r>
            <a:r>
              <a:rPr lang="el-GR" sz="2400" b="1" dirty="0"/>
              <a:t>θετικό</a:t>
            </a:r>
            <a:r>
              <a:rPr lang="el-GR" sz="2400" dirty="0"/>
              <a:t>.</a:t>
            </a:r>
            <a:endParaRPr lang="en-US" sz="2400" dirty="0"/>
          </a:p>
          <a:p>
            <a:pPr marL="176213" lvl="2">
              <a:buFont typeface="Wingdings" pitchFamily="2" charset="2"/>
              <a:buChar char="ð"/>
            </a:pPr>
            <a:r>
              <a:rPr lang="el-GR" sz="2400" dirty="0"/>
              <a:t>Επομένως, το </a:t>
            </a:r>
            <a:r>
              <a:rPr lang="el-GR" sz="2400" u="sng" dirty="0"/>
              <a:t>αποτέλεσμα εισοδήματος </a:t>
            </a:r>
            <a:r>
              <a:rPr lang="el-GR" sz="2400" dirty="0"/>
              <a:t>της </a:t>
            </a:r>
            <a:r>
              <a:rPr lang="el-GR" sz="2400" b="1" i="1" u="sng" dirty="0" smtClean="0"/>
              <a:t>εργασίας </a:t>
            </a:r>
            <a:r>
              <a:rPr lang="el-GR" sz="2400" dirty="0" smtClean="0"/>
              <a:t> </a:t>
            </a:r>
            <a:r>
              <a:rPr lang="el-GR" sz="2400" dirty="0"/>
              <a:t>είναι </a:t>
            </a:r>
            <a:r>
              <a:rPr lang="el-GR" sz="2400" b="1" dirty="0"/>
              <a:t>αρνητικό</a:t>
            </a:r>
            <a:r>
              <a:rPr lang="el-GR" sz="2400" dirty="0"/>
              <a:t>.</a:t>
            </a:r>
            <a:endParaRPr lang="en-US" sz="2400" dirty="0"/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152400" y="1844675"/>
            <a:ext cx="87407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lvl="2">
              <a:buFont typeface="Wingdings" pitchFamily="2" charset="2"/>
              <a:buChar char="ð"/>
            </a:pPr>
            <a:r>
              <a:rPr lang="el-GR" sz="2400" dirty="0"/>
              <a:t> Το </a:t>
            </a:r>
            <a:r>
              <a:rPr lang="el-GR" sz="2400" b="1" u="sng" dirty="0"/>
              <a:t>αποτέλεσμα υποκατάστασης </a:t>
            </a:r>
            <a:r>
              <a:rPr lang="el-GR" sz="2400" dirty="0"/>
              <a:t>οδηγεί σε λιγότερη σχόλη και σε περισσότερη εργασία καθώς αυξάνεται το </a:t>
            </a:r>
            <a:r>
              <a:rPr lang="en-US" sz="2400" dirty="0"/>
              <a:t>w.</a:t>
            </a:r>
          </a:p>
          <a:p>
            <a:pPr marL="263525" lvl="2">
              <a:buFont typeface="Wingdings" pitchFamily="2" charset="2"/>
              <a:buChar char="ð"/>
            </a:pPr>
            <a:r>
              <a:rPr lang="el-GR" sz="2400" dirty="0"/>
              <a:t> Καθώς αυξάνεται το </a:t>
            </a:r>
            <a:r>
              <a:rPr lang="en-US" sz="2400" dirty="0"/>
              <a:t>w</a:t>
            </a:r>
            <a:r>
              <a:rPr lang="el-GR" sz="2400" dirty="0"/>
              <a:t>, ο καταναλωτής αισθάνεται σαν να έχει </a:t>
            </a:r>
            <a:r>
              <a:rPr lang="el-GR" sz="2400" u="sng" dirty="0"/>
              <a:t>περισσότερο εισόδημα </a:t>
            </a:r>
            <a:r>
              <a:rPr lang="el-GR" sz="2400" dirty="0"/>
              <a:t>επειδή απαιτείται λιγότερη εργασία για να αγοράσει μια μονάδα</a:t>
            </a:r>
            <a:r>
              <a:rPr lang="en-US" sz="2400" dirty="0"/>
              <a:t> Y</a:t>
            </a:r>
            <a:r>
              <a:rPr lang="el-GR" sz="2400" dirty="0"/>
              <a:t>. Αυτό δημιουργεί ένα </a:t>
            </a:r>
            <a:r>
              <a:rPr lang="el-GR" sz="2400" b="1" u="sng" dirty="0"/>
              <a:t>αποτέλεσμα εισοδήματος</a:t>
            </a:r>
            <a:r>
              <a:rPr lang="en-US" sz="2400" dirty="0"/>
              <a:t>.</a:t>
            </a:r>
          </a:p>
        </p:txBody>
      </p:sp>
      <p:sp>
        <p:nvSpPr>
          <p:cNvPr id="47109" name="WordArt 5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8964613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93"/>
              </a:avLst>
            </a:prstTxWarp>
          </a:bodyPr>
          <a:lstStyle/>
          <a:p>
            <a:pPr algn="ctr"/>
            <a:r>
              <a:rPr lang="el-GR" sz="3200" kern="1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Εφαρμογή : Η επιλογή μεταξύ εργασίας και σχόλης</a:t>
            </a:r>
            <a:endParaRPr lang="en-US" sz="3200" kern="1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95288" y="819150"/>
            <a:ext cx="8001000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dirty="0"/>
              <a:t>Η </a:t>
            </a:r>
            <a:r>
              <a:rPr lang="el-GR" sz="2400" dirty="0" smtClean="0"/>
              <a:t>παραπάνω </a:t>
            </a:r>
            <a:r>
              <a:rPr lang="el-GR" sz="2400" dirty="0"/>
              <a:t>πληροφορία μπορεί να χρησιμοποιηθεί για να κατασκευασθεί η καμπύλης προσφοράς εργασίας του καταναλωτή</a:t>
            </a:r>
            <a:r>
              <a:rPr lang="en-US" sz="2400" dirty="0"/>
              <a:t>, L(w).</a:t>
            </a:r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pPr algn="ctr"/>
            <a:endParaRPr lang="en-US" sz="2400" dirty="0"/>
          </a:p>
          <a:p>
            <a:pPr algn="ctr">
              <a:spcBef>
                <a:spcPct val="30000"/>
              </a:spcBef>
            </a:pPr>
            <a:endParaRPr lang="en-US" sz="2400" dirty="0"/>
          </a:p>
          <a:p>
            <a:pPr algn="ctr">
              <a:spcBef>
                <a:spcPct val="30000"/>
              </a:spcBef>
            </a:pPr>
            <a:endParaRPr lang="en-US" sz="2400" dirty="0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539552" y="3501008"/>
            <a:ext cx="80200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 lvl="2">
              <a:buFont typeface="Wingdings" pitchFamily="2" charset="2"/>
              <a:buChar char="ð"/>
            </a:pPr>
            <a:r>
              <a:rPr lang="el-GR" sz="2400" i="1" dirty="0"/>
              <a:t>Αν το </a:t>
            </a:r>
            <a:r>
              <a:rPr lang="el-GR" sz="2400" i="1" u="sng" dirty="0"/>
              <a:t>αποτέλεσμα εισοδήματος </a:t>
            </a:r>
            <a:r>
              <a:rPr lang="el-GR" sz="2400" i="1" dirty="0"/>
              <a:t>από μία αύξηση του ωρομισθίου </a:t>
            </a:r>
            <a:r>
              <a:rPr lang="el-GR" sz="2400" i="1" dirty="0" smtClean="0"/>
              <a:t>είναι </a:t>
            </a:r>
            <a:r>
              <a:rPr lang="el-GR" sz="2400" b="1" i="1" dirty="0" smtClean="0"/>
              <a:t>μεγαλύτερο</a:t>
            </a:r>
            <a:r>
              <a:rPr lang="el-GR" sz="2400" i="1" dirty="0" smtClean="0"/>
              <a:t> του </a:t>
            </a:r>
            <a:r>
              <a:rPr lang="el-GR" sz="2400" i="1" u="sng" dirty="0"/>
              <a:t>αποτελέσματος υποκατάστασης</a:t>
            </a:r>
            <a:r>
              <a:rPr lang="el-GR" sz="2400" i="1" dirty="0"/>
              <a:t>, τότε η καμπύλη προσφοράς εργασίας είναι «</a:t>
            </a:r>
            <a:r>
              <a:rPr lang="el-GR" sz="2400" b="1" i="1" dirty="0"/>
              <a:t>οπισθοχωρούσα</a:t>
            </a:r>
            <a:r>
              <a:rPr lang="el-GR" sz="2400" i="1" dirty="0"/>
              <a:t>»</a:t>
            </a:r>
            <a:r>
              <a:rPr lang="en-US" sz="2400" i="1" dirty="0"/>
              <a:t>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5536" y="1988840"/>
            <a:ext cx="80200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 lvl="2">
              <a:buFont typeface="Wingdings" pitchFamily="2" charset="2"/>
              <a:buChar char="ð"/>
            </a:pPr>
            <a:r>
              <a:rPr lang="el-GR" sz="2400" i="1" dirty="0"/>
              <a:t>Αν το </a:t>
            </a:r>
            <a:r>
              <a:rPr lang="el-GR" sz="2400" i="1" u="sng" dirty="0"/>
              <a:t>αποτέλεσμα εισοδήματος </a:t>
            </a:r>
            <a:r>
              <a:rPr lang="el-GR" sz="2400" i="1" dirty="0"/>
              <a:t>από μία αύξηση του </a:t>
            </a:r>
            <a:r>
              <a:rPr lang="el-GR" sz="2400" i="1" dirty="0" smtClean="0"/>
              <a:t>ωρομισθίου</a:t>
            </a:r>
            <a:r>
              <a:rPr lang="en-US" sz="2400" i="1" dirty="0" smtClean="0"/>
              <a:t> </a:t>
            </a:r>
            <a:r>
              <a:rPr lang="el-GR" sz="2400" i="1" dirty="0" smtClean="0"/>
              <a:t>είναι </a:t>
            </a:r>
            <a:r>
              <a:rPr lang="el-GR" sz="2400" b="1" i="1" dirty="0" smtClean="0"/>
              <a:t>μικρότερο</a:t>
            </a:r>
            <a:r>
              <a:rPr lang="el-GR" sz="2400" i="1" dirty="0" smtClean="0"/>
              <a:t> του </a:t>
            </a:r>
            <a:r>
              <a:rPr lang="el-GR" sz="2400" i="1" u="sng" dirty="0"/>
              <a:t>αποτελέσματος υποκατάστασης</a:t>
            </a:r>
            <a:r>
              <a:rPr lang="el-GR" sz="2400" i="1" dirty="0"/>
              <a:t>, τότε η </a:t>
            </a:r>
            <a:r>
              <a:rPr lang="el-GR" sz="2400" i="1" dirty="0" smtClean="0"/>
              <a:t>καμπύλη </a:t>
            </a:r>
            <a:r>
              <a:rPr lang="el-GR" sz="2400" i="1" dirty="0"/>
              <a:t>προσφοράς εργασίας είναι </a:t>
            </a:r>
            <a:r>
              <a:rPr lang="el-GR" sz="2400" i="1" dirty="0" smtClean="0"/>
              <a:t>«</a:t>
            </a:r>
            <a:r>
              <a:rPr lang="el-GR" sz="2400" b="1" i="1" dirty="0" smtClean="0"/>
              <a:t>αύξουσα</a:t>
            </a:r>
            <a:r>
              <a:rPr lang="el-GR" sz="2400" i="1" dirty="0"/>
              <a:t>»</a:t>
            </a:r>
            <a:r>
              <a:rPr lang="en-US" sz="2400" i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 autoUpdateAnimBg="0"/>
      <p:bldP spid="4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F83809-6687-41A3-A8AE-0AC5483C727A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49155" name="Line 3"/>
          <p:cNvSpPr>
            <a:spLocks noChangeShapeType="1"/>
          </p:cNvSpPr>
          <p:nvPr/>
        </p:nvSpPr>
        <p:spPr bwMode="auto">
          <a:xfrm>
            <a:off x="1216025" y="6400800"/>
            <a:ext cx="5638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 flipV="1">
            <a:off x="1216025" y="1981200"/>
            <a:ext cx="0" cy="441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04800" y="1600200"/>
            <a:ext cx="413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/>
              <a:t>Αμοιβή εργασίας (ευρώ/ώρα)</a:t>
            </a:r>
            <a:endParaRPr lang="en-GB" sz="2400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5105400" y="64008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/>
              <a:t>Εργασία (ώρες/ημέρα)</a:t>
            </a:r>
            <a:endParaRPr lang="en-GB" sz="2400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H="1" flipV="1">
            <a:off x="3779910" y="5877272"/>
            <a:ext cx="1" cy="5760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 flipV="1">
            <a:off x="4283968" y="5589240"/>
            <a:ext cx="0" cy="8115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 flipH="1" flipV="1">
            <a:off x="4644007" y="4437112"/>
            <a:ext cx="1" cy="1963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3638550" y="6365875"/>
            <a:ext cx="117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/>
              <a:t>9 10  11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3650233" y="5445224"/>
            <a:ext cx="345703" cy="81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r>
              <a:rPr lang="en-GB" sz="4800" b="1" dirty="0"/>
              <a:t>•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4398840" y="4548555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b="1" dirty="0"/>
              <a:t>•</a:t>
            </a: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1216025" y="5867400"/>
            <a:ext cx="2563887" cy="98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1259632" y="5517232"/>
            <a:ext cx="3139951" cy="350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 flipV="1">
            <a:off x="1216025" y="4941168"/>
            <a:ext cx="3355975" cy="118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1216025" y="4419600"/>
            <a:ext cx="3355975" cy="17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 flipV="1">
            <a:off x="1216025" y="3861048"/>
            <a:ext cx="2563887" cy="251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4067944" y="5157192"/>
            <a:ext cx="4889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4800" b="1" dirty="0"/>
              <a:t>•</a:t>
            </a: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4363675" y="3997570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b="1" dirty="0"/>
              <a:t>•</a:t>
            </a: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3584085" y="3429000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b="1" dirty="0"/>
              <a:t>•</a:t>
            </a:r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2555776" y="3068960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dirty="0"/>
              <a:t>Προσφορά εργασίας</a:t>
            </a:r>
            <a:endParaRPr lang="en-GB" sz="2400" dirty="0"/>
          </a:p>
        </p:txBody>
      </p:sp>
      <p:sp>
        <p:nvSpPr>
          <p:cNvPr id="49174" name="Text Box 22"/>
          <p:cNvSpPr txBox="1">
            <a:spLocks noChangeArrowheads="1"/>
          </p:cNvSpPr>
          <p:nvPr/>
        </p:nvSpPr>
        <p:spPr bwMode="auto">
          <a:xfrm>
            <a:off x="758825" y="3657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25</a:t>
            </a:r>
          </a:p>
        </p:txBody>
      </p:sp>
      <p:sp>
        <p:nvSpPr>
          <p:cNvPr id="49175" name="Text Box 23"/>
          <p:cNvSpPr txBox="1">
            <a:spLocks noChangeArrowheads="1"/>
          </p:cNvSpPr>
          <p:nvPr/>
        </p:nvSpPr>
        <p:spPr bwMode="auto">
          <a:xfrm>
            <a:off x="758825" y="4191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20</a:t>
            </a:r>
          </a:p>
        </p:txBody>
      </p:sp>
      <p:sp>
        <p:nvSpPr>
          <p:cNvPr id="49176" name="Text Box 24"/>
          <p:cNvSpPr txBox="1">
            <a:spLocks noChangeArrowheads="1"/>
          </p:cNvSpPr>
          <p:nvPr/>
        </p:nvSpPr>
        <p:spPr bwMode="auto">
          <a:xfrm>
            <a:off x="758825" y="4724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15</a:t>
            </a:r>
          </a:p>
        </p:txBody>
      </p:sp>
      <p:sp>
        <p:nvSpPr>
          <p:cNvPr id="49177" name="Text Box 25"/>
          <p:cNvSpPr txBox="1">
            <a:spLocks noChangeArrowheads="1"/>
          </p:cNvSpPr>
          <p:nvPr/>
        </p:nvSpPr>
        <p:spPr bwMode="auto">
          <a:xfrm>
            <a:off x="758825" y="5181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10</a:t>
            </a:r>
          </a:p>
        </p:txBody>
      </p:sp>
      <p:sp>
        <p:nvSpPr>
          <p:cNvPr id="49178" name="Text Box 26"/>
          <p:cNvSpPr txBox="1">
            <a:spLocks noChangeArrowheads="1"/>
          </p:cNvSpPr>
          <p:nvPr/>
        </p:nvSpPr>
        <p:spPr bwMode="auto">
          <a:xfrm>
            <a:off x="911225" y="5638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5</a:t>
            </a:r>
          </a:p>
        </p:txBody>
      </p:sp>
      <p:sp>
        <p:nvSpPr>
          <p:cNvPr id="49179" name="Text Box 27"/>
          <p:cNvSpPr txBox="1">
            <a:spLocks noChangeArrowheads="1"/>
          </p:cNvSpPr>
          <p:nvPr/>
        </p:nvSpPr>
        <p:spPr bwMode="auto">
          <a:xfrm>
            <a:off x="762000" y="609600"/>
            <a:ext cx="769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b="1" u="sng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800" b="1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800" b="1">
                <a:solidFill>
                  <a:schemeClr val="bg1"/>
                </a:solidFill>
              </a:rPr>
              <a:t>Η επιλογή των ωρών σχόλης</a:t>
            </a:r>
            <a:endParaRPr lang="en-US" sz="2800" b="1"/>
          </a:p>
        </p:txBody>
      </p:sp>
      <p:sp>
        <p:nvSpPr>
          <p:cNvPr id="28" name="Arc 27"/>
          <p:cNvSpPr/>
          <p:nvPr/>
        </p:nvSpPr>
        <p:spPr bwMode="auto">
          <a:xfrm rot="4801779">
            <a:off x="2257903" y="3603465"/>
            <a:ext cx="1834675" cy="2982543"/>
          </a:xfrm>
          <a:prstGeom prst="arc">
            <a:avLst>
              <a:gd name="adj1" fmla="val 16465728"/>
              <a:gd name="adj2" fmla="val 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9" name="Arc 28"/>
          <p:cNvSpPr/>
          <p:nvPr/>
        </p:nvSpPr>
        <p:spPr bwMode="auto">
          <a:xfrm rot="1450720">
            <a:off x="2117684" y="3700278"/>
            <a:ext cx="2679721" cy="1401659"/>
          </a:xfrm>
          <a:prstGeom prst="arc">
            <a:avLst>
              <a:gd name="adj1" fmla="val 14022912"/>
              <a:gd name="adj2" fmla="val 97509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 flipH="1" flipV="1">
            <a:off x="3779911" y="3861048"/>
            <a:ext cx="1" cy="19442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nimBg="1"/>
      <p:bldP spid="49160" grpId="0" animBg="1"/>
      <p:bldP spid="49161" grpId="0" animBg="1"/>
      <p:bldP spid="49161" grpId="1" animBg="1"/>
      <p:bldP spid="49163" grpId="0"/>
      <p:bldP spid="49164" grpId="0"/>
      <p:bldP spid="49165" grpId="0" animBg="1"/>
      <p:bldP spid="49166" grpId="0" animBg="1"/>
      <p:bldP spid="49167" grpId="0" animBg="1"/>
      <p:bldP spid="49167" grpId="1" animBg="1"/>
      <p:bldP spid="49168" grpId="0" animBg="1"/>
      <p:bldP spid="49169" grpId="0" animBg="1"/>
      <p:bldP spid="49170" grpId="0"/>
      <p:bldP spid="49171" grpId="0"/>
      <p:bldP spid="49171" grpId="1"/>
      <p:bldP spid="49172" grpId="0"/>
      <p:bldP spid="49173" grpId="0"/>
      <p:bldP spid="28" grpId="0" animBg="1"/>
      <p:bldP spid="29" grpId="0" animBg="1"/>
      <p:bldP spid="3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Line 3"/>
          <p:cNvSpPr>
            <a:spLocks noChangeShapeType="1"/>
          </p:cNvSpPr>
          <p:nvPr/>
        </p:nvSpPr>
        <p:spPr bwMode="auto">
          <a:xfrm>
            <a:off x="838200" y="6259513"/>
            <a:ext cx="6096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79" name="Line 4"/>
          <p:cNvSpPr>
            <a:spLocks noChangeShapeType="1"/>
          </p:cNvSpPr>
          <p:nvPr/>
        </p:nvSpPr>
        <p:spPr bwMode="auto">
          <a:xfrm flipV="1">
            <a:off x="838200" y="849313"/>
            <a:ext cx="0" cy="5410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Line 5"/>
          <p:cNvSpPr>
            <a:spLocks noChangeShapeType="1"/>
          </p:cNvSpPr>
          <p:nvPr/>
        </p:nvSpPr>
        <p:spPr bwMode="auto">
          <a:xfrm flipH="1" flipV="1">
            <a:off x="838200" y="3287713"/>
            <a:ext cx="480060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Line 6"/>
          <p:cNvSpPr>
            <a:spLocks noChangeShapeType="1"/>
          </p:cNvSpPr>
          <p:nvPr/>
        </p:nvSpPr>
        <p:spPr bwMode="auto">
          <a:xfrm flipH="1" flipV="1">
            <a:off x="838200" y="1154113"/>
            <a:ext cx="4800600" cy="510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Text Box 7"/>
          <p:cNvSpPr txBox="1">
            <a:spLocks noChangeArrowheads="1"/>
          </p:cNvSpPr>
          <p:nvPr/>
        </p:nvSpPr>
        <p:spPr bwMode="auto">
          <a:xfrm>
            <a:off x="6948488" y="5949950"/>
            <a:ext cx="20081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/>
              <a:t>Σχόλη (ώρες)</a:t>
            </a:r>
            <a:endParaRPr lang="en-GB" sz="2400" b="1"/>
          </a:p>
        </p:txBody>
      </p:sp>
      <p:sp>
        <p:nvSpPr>
          <p:cNvPr id="50183" name="Text Box 8"/>
          <p:cNvSpPr txBox="1">
            <a:spLocks noChangeArrowheads="1"/>
          </p:cNvSpPr>
          <p:nvPr/>
        </p:nvSpPr>
        <p:spPr bwMode="auto">
          <a:xfrm>
            <a:off x="5486400" y="618331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24</a:t>
            </a:r>
          </a:p>
        </p:txBody>
      </p:sp>
      <p:sp>
        <p:nvSpPr>
          <p:cNvPr id="50184" name="Text Box 9"/>
          <p:cNvSpPr txBox="1">
            <a:spLocks noChangeArrowheads="1"/>
          </p:cNvSpPr>
          <p:nvPr/>
        </p:nvSpPr>
        <p:spPr bwMode="auto">
          <a:xfrm>
            <a:off x="514350" y="-76200"/>
            <a:ext cx="4743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dirty="0"/>
              <a:t>Ημερήσιο εισόδημα</a:t>
            </a:r>
          </a:p>
          <a:p>
            <a:r>
              <a:rPr lang="el-GR" sz="2400" dirty="0"/>
              <a:t>σε μονάδες του σύνθετου αγαθού</a:t>
            </a:r>
            <a:r>
              <a:rPr lang="en-GB" sz="2400" dirty="0"/>
              <a:t>, Y</a:t>
            </a:r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1066800" y="3135313"/>
            <a:ext cx="925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/>
              <a:t>W=15</a:t>
            </a:r>
          </a:p>
        </p:txBody>
      </p:sp>
      <p:sp>
        <p:nvSpPr>
          <p:cNvPr id="50186" name="Text Box 11"/>
          <p:cNvSpPr txBox="1">
            <a:spLocks noChangeArrowheads="1"/>
          </p:cNvSpPr>
          <p:nvPr/>
        </p:nvSpPr>
        <p:spPr bwMode="auto">
          <a:xfrm>
            <a:off x="1219200" y="1382713"/>
            <a:ext cx="925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/>
              <a:t>W=25</a:t>
            </a:r>
          </a:p>
        </p:txBody>
      </p:sp>
      <p:sp>
        <p:nvSpPr>
          <p:cNvPr id="50187" name="Arc 12"/>
          <p:cNvSpPr>
            <a:spLocks/>
          </p:cNvSpPr>
          <p:nvPr/>
        </p:nvSpPr>
        <p:spPr bwMode="auto">
          <a:xfrm>
            <a:off x="2824163" y="2852936"/>
            <a:ext cx="957262" cy="914400"/>
          </a:xfrm>
          <a:custGeom>
            <a:avLst/>
            <a:gdLst>
              <a:gd name="T0" fmla="*/ 40530340 w 22609"/>
              <a:gd name="T1" fmla="*/ 38662988 h 21600"/>
              <a:gd name="T2" fmla="*/ 0 w 22609"/>
              <a:gd name="T3" fmla="*/ 2657686 h 21600"/>
              <a:gd name="T4" fmla="*/ 38630128 w 22609"/>
              <a:gd name="T5" fmla="*/ 0 h 21600"/>
              <a:gd name="T6" fmla="*/ 0 60000 65536"/>
              <a:gd name="T7" fmla="*/ 0 60000 65536"/>
              <a:gd name="T8" fmla="*/ 0 60000 65536"/>
              <a:gd name="T9" fmla="*/ 0 w 22609"/>
              <a:gd name="T10" fmla="*/ 0 h 21600"/>
              <a:gd name="T11" fmla="*/ 22609 w 2260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09" h="21600" fill="none" extrusionOk="0">
                <a:moveTo>
                  <a:pt x="22608" y="21573"/>
                </a:moveTo>
                <a:cubicBezTo>
                  <a:pt x="22255" y="21591"/>
                  <a:pt x="21902" y="21599"/>
                  <a:pt x="21549" y="21600"/>
                </a:cubicBezTo>
                <a:cubicBezTo>
                  <a:pt x="10195" y="21600"/>
                  <a:pt x="779" y="12809"/>
                  <a:pt x="-1" y="1483"/>
                </a:cubicBezTo>
              </a:path>
              <a:path w="22609" h="21600" stroke="0" extrusionOk="0">
                <a:moveTo>
                  <a:pt x="22608" y="21573"/>
                </a:moveTo>
                <a:cubicBezTo>
                  <a:pt x="22255" y="21591"/>
                  <a:pt x="21902" y="21599"/>
                  <a:pt x="21549" y="21600"/>
                </a:cubicBezTo>
                <a:cubicBezTo>
                  <a:pt x="10195" y="21600"/>
                  <a:pt x="779" y="12809"/>
                  <a:pt x="-1" y="1483"/>
                </a:cubicBezTo>
                <a:lnTo>
                  <a:pt x="21549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Arc 13"/>
          <p:cNvSpPr>
            <a:spLocks/>
          </p:cNvSpPr>
          <p:nvPr/>
        </p:nvSpPr>
        <p:spPr bwMode="auto">
          <a:xfrm>
            <a:off x="2057400" y="3516312"/>
            <a:ext cx="1362472" cy="992807"/>
          </a:xfrm>
          <a:custGeom>
            <a:avLst/>
            <a:gdLst>
              <a:gd name="T0" fmla="*/ 36781271 w 20775"/>
              <a:gd name="T1" fmla="*/ 38711389 h 21599"/>
              <a:gd name="T2" fmla="*/ 0 w 20775"/>
              <a:gd name="T3" fmla="*/ 10599529 h 21599"/>
              <a:gd name="T4" fmla="*/ 37231105 w 20775"/>
              <a:gd name="T5" fmla="*/ 0 h 21599"/>
              <a:gd name="T6" fmla="*/ 0 60000 65536"/>
              <a:gd name="T7" fmla="*/ 0 60000 65536"/>
              <a:gd name="T8" fmla="*/ 0 60000 65536"/>
              <a:gd name="T9" fmla="*/ 0 w 20775"/>
              <a:gd name="T10" fmla="*/ 0 h 21599"/>
              <a:gd name="T11" fmla="*/ 20775 w 20775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75" h="21599" fill="none" extrusionOk="0">
                <a:moveTo>
                  <a:pt x="20524" y="21598"/>
                </a:moveTo>
                <a:cubicBezTo>
                  <a:pt x="10965" y="21487"/>
                  <a:pt x="2617" y="15107"/>
                  <a:pt x="0" y="5913"/>
                </a:cubicBezTo>
              </a:path>
              <a:path w="20775" h="21599" stroke="0" extrusionOk="0">
                <a:moveTo>
                  <a:pt x="20524" y="21598"/>
                </a:moveTo>
                <a:cubicBezTo>
                  <a:pt x="10965" y="21487"/>
                  <a:pt x="2617" y="15107"/>
                  <a:pt x="0" y="5913"/>
                </a:cubicBezTo>
                <a:lnTo>
                  <a:pt x="20775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Text Box 14"/>
          <p:cNvSpPr txBox="1">
            <a:spLocks noChangeArrowheads="1"/>
          </p:cNvSpPr>
          <p:nvPr/>
        </p:nvSpPr>
        <p:spPr bwMode="auto">
          <a:xfrm>
            <a:off x="5470525" y="5776913"/>
            <a:ext cx="4889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50190" name="Text Box 15"/>
          <p:cNvSpPr txBox="1">
            <a:spLocks noChangeArrowheads="1"/>
          </p:cNvSpPr>
          <p:nvPr/>
        </p:nvSpPr>
        <p:spPr bwMode="auto">
          <a:xfrm>
            <a:off x="2955925" y="5319713"/>
            <a:ext cx="1841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4800" b="1"/>
          </a:p>
        </p:txBody>
      </p:sp>
      <p:sp>
        <p:nvSpPr>
          <p:cNvPr id="50191" name="Text Box 16"/>
          <p:cNvSpPr txBox="1">
            <a:spLocks noChangeArrowheads="1"/>
          </p:cNvSpPr>
          <p:nvPr/>
        </p:nvSpPr>
        <p:spPr bwMode="auto">
          <a:xfrm>
            <a:off x="2346325" y="3871913"/>
            <a:ext cx="4889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dirty="0"/>
              <a:t>•</a:t>
            </a:r>
          </a:p>
        </p:txBody>
      </p:sp>
      <p:sp>
        <p:nvSpPr>
          <p:cNvPr id="50192" name="Text Box 17"/>
          <p:cNvSpPr txBox="1">
            <a:spLocks noChangeArrowheads="1"/>
          </p:cNvSpPr>
          <p:nvPr/>
        </p:nvSpPr>
        <p:spPr bwMode="auto">
          <a:xfrm>
            <a:off x="2895600" y="3059113"/>
            <a:ext cx="4889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b="1" dirty="0"/>
              <a:t>•</a:t>
            </a:r>
          </a:p>
        </p:txBody>
      </p:sp>
      <p:sp>
        <p:nvSpPr>
          <p:cNvPr id="50193" name="Text Box 18"/>
          <p:cNvSpPr txBox="1">
            <a:spLocks noChangeArrowheads="1"/>
          </p:cNvSpPr>
          <p:nvPr/>
        </p:nvSpPr>
        <p:spPr bwMode="auto">
          <a:xfrm>
            <a:off x="3347864" y="4509120"/>
            <a:ext cx="5760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/>
              <a:t>U</a:t>
            </a:r>
            <a:r>
              <a:rPr lang="en-GB" b="1" baseline="-25000" dirty="0"/>
              <a:t>3</a:t>
            </a:r>
            <a:endParaRPr lang="en-GB" b="1" dirty="0"/>
          </a:p>
        </p:txBody>
      </p:sp>
      <p:sp>
        <p:nvSpPr>
          <p:cNvPr id="50194" name="Text Box 19"/>
          <p:cNvSpPr txBox="1">
            <a:spLocks noChangeArrowheads="1"/>
          </p:cNvSpPr>
          <p:nvPr/>
        </p:nvSpPr>
        <p:spPr bwMode="auto">
          <a:xfrm>
            <a:off x="3779912" y="3645024"/>
            <a:ext cx="40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/>
              <a:t>U</a:t>
            </a:r>
            <a:r>
              <a:rPr lang="en-GB" b="1" baseline="-25000" dirty="0"/>
              <a:t>5</a:t>
            </a:r>
            <a:endParaRPr lang="en-GB" b="1" dirty="0"/>
          </a:p>
        </p:txBody>
      </p:sp>
      <p:sp>
        <p:nvSpPr>
          <p:cNvPr id="50195" name="Line 20"/>
          <p:cNvSpPr>
            <a:spLocks noChangeShapeType="1"/>
          </p:cNvSpPr>
          <p:nvPr/>
        </p:nvSpPr>
        <p:spPr bwMode="auto">
          <a:xfrm flipV="1">
            <a:off x="3563888" y="2420888"/>
            <a:ext cx="537592" cy="6466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6" name="Text Box 21"/>
          <p:cNvSpPr txBox="1">
            <a:spLocks noChangeArrowheads="1"/>
          </p:cNvSpPr>
          <p:nvPr/>
        </p:nvSpPr>
        <p:spPr bwMode="auto">
          <a:xfrm>
            <a:off x="3851920" y="1844824"/>
            <a:ext cx="3371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dirty="0"/>
              <a:t>Προτιμώμενη κατεύθυνση</a:t>
            </a:r>
            <a:endParaRPr lang="en-GB" sz="2400" dirty="0"/>
          </a:p>
        </p:txBody>
      </p:sp>
      <p:sp>
        <p:nvSpPr>
          <p:cNvPr id="50197" name="Text Box 22"/>
          <p:cNvSpPr txBox="1">
            <a:spLocks noChangeArrowheads="1"/>
          </p:cNvSpPr>
          <p:nvPr/>
        </p:nvSpPr>
        <p:spPr bwMode="auto">
          <a:xfrm>
            <a:off x="212725" y="890588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600</a:t>
            </a:r>
          </a:p>
        </p:txBody>
      </p:sp>
      <p:sp>
        <p:nvSpPr>
          <p:cNvPr id="50198" name="Text Box 23"/>
          <p:cNvSpPr txBox="1">
            <a:spLocks noChangeArrowheads="1"/>
          </p:cNvSpPr>
          <p:nvPr/>
        </p:nvSpPr>
        <p:spPr bwMode="auto">
          <a:xfrm>
            <a:off x="228600" y="1916113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480</a:t>
            </a:r>
          </a:p>
        </p:txBody>
      </p:sp>
      <p:sp>
        <p:nvSpPr>
          <p:cNvPr id="50199" name="Text Box 24"/>
          <p:cNvSpPr txBox="1">
            <a:spLocks noChangeArrowheads="1"/>
          </p:cNvSpPr>
          <p:nvPr/>
        </p:nvSpPr>
        <p:spPr bwMode="auto">
          <a:xfrm>
            <a:off x="228600" y="2982913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360</a:t>
            </a:r>
          </a:p>
        </p:txBody>
      </p:sp>
      <p:sp>
        <p:nvSpPr>
          <p:cNvPr id="50200" name="Text Box 25"/>
          <p:cNvSpPr txBox="1">
            <a:spLocks noChangeArrowheads="1"/>
          </p:cNvSpPr>
          <p:nvPr/>
        </p:nvSpPr>
        <p:spPr bwMode="auto">
          <a:xfrm>
            <a:off x="228600" y="4125913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240</a:t>
            </a:r>
          </a:p>
        </p:txBody>
      </p:sp>
      <p:sp>
        <p:nvSpPr>
          <p:cNvPr id="50201" name="Text Box 26"/>
          <p:cNvSpPr txBox="1">
            <a:spLocks noChangeArrowheads="1"/>
          </p:cNvSpPr>
          <p:nvPr/>
        </p:nvSpPr>
        <p:spPr bwMode="auto">
          <a:xfrm>
            <a:off x="228600" y="5116513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120</a:t>
            </a:r>
          </a:p>
        </p:txBody>
      </p:sp>
      <p:sp>
        <p:nvSpPr>
          <p:cNvPr id="50205" name="Line 30"/>
          <p:cNvSpPr>
            <a:spLocks noChangeShapeType="1"/>
          </p:cNvSpPr>
          <p:nvPr/>
        </p:nvSpPr>
        <p:spPr bwMode="auto">
          <a:xfrm flipV="1">
            <a:off x="3131840" y="3428998"/>
            <a:ext cx="0" cy="280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6" name="Line 31"/>
          <p:cNvSpPr>
            <a:spLocks noChangeShapeType="1"/>
          </p:cNvSpPr>
          <p:nvPr/>
        </p:nvSpPr>
        <p:spPr bwMode="auto">
          <a:xfrm flipV="1">
            <a:off x="2555776" y="4293094"/>
            <a:ext cx="0" cy="19442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7" name="Text Box 32"/>
          <p:cNvSpPr txBox="1">
            <a:spLocks noChangeArrowheads="1"/>
          </p:cNvSpPr>
          <p:nvPr/>
        </p:nvSpPr>
        <p:spPr bwMode="auto">
          <a:xfrm>
            <a:off x="1828800" y="6183313"/>
            <a:ext cx="16385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/>
              <a:t>12 13 </a:t>
            </a:r>
            <a:r>
              <a:rPr lang="el-GR" sz="2400" b="1" dirty="0" smtClean="0"/>
              <a:t>   </a:t>
            </a:r>
            <a:r>
              <a:rPr lang="en-GB" sz="2400" b="1" dirty="0" smtClean="0"/>
              <a:t>15</a:t>
            </a:r>
            <a:endParaRPr lang="en-GB" sz="2400" b="1" dirty="0"/>
          </a:p>
        </p:txBody>
      </p:sp>
      <p:sp>
        <p:nvSpPr>
          <p:cNvPr id="50208" name="Line 33"/>
          <p:cNvSpPr>
            <a:spLocks noChangeShapeType="1"/>
          </p:cNvSpPr>
          <p:nvPr/>
        </p:nvSpPr>
        <p:spPr bwMode="auto">
          <a:xfrm>
            <a:off x="838200" y="2525713"/>
            <a:ext cx="3276600" cy="3733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9" name="Text Box 34"/>
          <p:cNvSpPr txBox="1">
            <a:spLocks noChangeArrowheads="1"/>
          </p:cNvSpPr>
          <p:nvPr/>
        </p:nvSpPr>
        <p:spPr bwMode="auto">
          <a:xfrm>
            <a:off x="2032467" y="3699447"/>
            <a:ext cx="4889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b="1" dirty="0"/>
              <a:t>•</a:t>
            </a:r>
          </a:p>
        </p:txBody>
      </p:sp>
      <p:sp>
        <p:nvSpPr>
          <p:cNvPr id="50210" name="Line 35"/>
          <p:cNvSpPr>
            <a:spLocks noChangeShapeType="1"/>
          </p:cNvSpPr>
          <p:nvPr/>
        </p:nvSpPr>
        <p:spPr bwMode="auto">
          <a:xfrm flipH="1" flipV="1">
            <a:off x="2195736" y="4077071"/>
            <a:ext cx="14064" cy="21824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1" name="Text Box 36"/>
          <p:cNvSpPr txBox="1">
            <a:spLocks noChangeArrowheads="1"/>
          </p:cNvSpPr>
          <p:nvPr/>
        </p:nvSpPr>
        <p:spPr bwMode="auto">
          <a:xfrm>
            <a:off x="4463480" y="2852936"/>
            <a:ext cx="46805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000" b="1" dirty="0"/>
              <a:t>Αποτέλεσμα υποκατάστασης</a:t>
            </a:r>
            <a:r>
              <a:rPr lang="el-GR" sz="1600" dirty="0"/>
              <a:t> </a:t>
            </a:r>
            <a:r>
              <a:rPr lang="en-GB" sz="2000" b="1" dirty="0"/>
              <a:t>(L</a:t>
            </a:r>
            <a:r>
              <a:rPr lang="en-GB" sz="2000" b="1" baseline="-25000" dirty="0"/>
              <a:t>B</a:t>
            </a:r>
            <a:r>
              <a:rPr lang="en-GB" sz="2000" b="1" dirty="0"/>
              <a:t>-L</a:t>
            </a:r>
            <a:r>
              <a:rPr lang="en-GB" sz="2000" b="1" baseline="-25000" dirty="0"/>
              <a:t>A</a:t>
            </a:r>
            <a:r>
              <a:rPr lang="en-GB" sz="2000" b="1" dirty="0"/>
              <a:t>) </a:t>
            </a:r>
            <a:r>
              <a:rPr lang="el-GR" sz="2000" b="1" dirty="0" smtClean="0"/>
              <a:t>Αποτέλεσμα </a:t>
            </a:r>
            <a:r>
              <a:rPr lang="el-GR" sz="2000" b="1" dirty="0"/>
              <a:t>εισοδήματος</a:t>
            </a:r>
            <a:r>
              <a:rPr lang="el-GR" sz="1600" dirty="0"/>
              <a:t> </a:t>
            </a:r>
            <a:r>
              <a:rPr lang="en-GB" sz="2000" b="1" dirty="0"/>
              <a:t>(L</a:t>
            </a:r>
            <a:r>
              <a:rPr lang="en-GB" sz="2000" b="1" baseline="-25000" dirty="0"/>
              <a:t>C</a:t>
            </a:r>
            <a:r>
              <a:rPr lang="en-GB" sz="2000" b="1" dirty="0"/>
              <a:t>-L</a:t>
            </a:r>
            <a:r>
              <a:rPr lang="en-GB" sz="2000" b="1" baseline="-25000" dirty="0"/>
              <a:t>B</a:t>
            </a:r>
            <a:r>
              <a:rPr lang="en-GB" sz="2000" b="1" dirty="0"/>
              <a:t>)</a:t>
            </a:r>
          </a:p>
        </p:txBody>
      </p:sp>
      <p:sp>
        <p:nvSpPr>
          <p:cNvPr id="50212" name="Text Box 37"/>
          <p:cNvSpPr txBox="1">
            <a:spLocks noChangeArrowheads="1"/>
          </p:cNvSpPr>
          <p:nvPr/>
        </p:nvSpPr>
        <p:spPr bwMode="auto">
          <a:xfrm>
            <a:off x="3151188" y="31242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/>
              <a:t>C</a:t>
            </a:r>
          </a:p>
        </p:txBody>
      </p:sp>
      <p:sp>
        <p:nvSpPr>
          <p:cNvPr id="50213" name="Text Box 38"/>
          <p:cNvSpPr txBox="1">
            <a:spLocks noChangeArrowheads="1"/>
          </p:cNvSpPr>
          <p:nvPr/>
        </p:nvSpPr>
        <p:spPr bwMode="auto">
          <a:xfrm>
            <a:off x="2498725" y="38100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/>
              <a:t>A</a:t>
            </a:r>
          </a:p>
        </p:txBody>
      </p:sp>
      <p:sp>
        <p:nvSpPr>
          <p:cNvPr id="50214" name="Text Box 39"/>
          <p:cNvSpPr txBox="1">
            <a:spLocks noChangeArrowheads="1"/>
          </p:cNvSpPr>
          <p:nvPr/>
        </p:nvSpPr>
        <p:spPr bwMode="auto">
          <a:xfrm>
            <a:off x="1889125" y="40909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/>
              <a:t>B</a:t>
            </a:r>
          </a:p>
        </p:txBody>
      </p:sp>
      <p:sp>
        <p:nvSpPr>
          <p:cNvPr id="50215" name="Text Box 40"/>
          <p:cNvSpPr txBox="1">
            <a:spLocks noChangeArrowheads="1"/>
          </p:cNvSpPr>
          <p:nvPr/>
        </p:nvSpPr>
        <p:spPr bwMode="auto">
          <a:xfrm>
            <a:off x="3698875" y="765175"/>
            <a:ext cx="541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B00000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40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>
                <a:solidFill>
                  <a:schemeClr val="accent1"/>
                </a:solidFill>
              </a:rPr>
              <a:t>Μία «οπισθοχωρούσα» καμπύλη προσφοράς εργασίας</a:t>
            </a:r>
            <a:endParaRPr lang="en-US"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/>
      <p:bldP spid="50181" grpId="0" animBg="1"/>
      <p:bldP spid="50185" grpId="0"/>
      <p:bldP spid="50186" grpId="0"/>
      <p:bldP spid="50187" grpId="0" animBg="1"/>
      <p:bldP spid="50188" grpId="0" animBg="1"/>
      <p:bldP spid="50191" grpId="0"/>
      <p:bldP spid="50191" grpId="1"/>
      <p:bldP spid="50192" grpId="0"/>
      <p:bldP spid="50193" grpId="0"/>
      <p:bldP spid="50194" grpId="0"/>
      <p:bldP spid="50195" grpId="0" animBg="1"/>
      <p:bldP spid="50196" grpId="0"/>
      <p:bldP spid="50205" grpId="0" animBg="1"/>
      <p:bldP spid="50206" grpId="0" animBg="1"/>
      <p:bldP spid="50208" grpId="0" animBg="1"/>
      <p:bldP spid="50209" grpId="0"/>
      <p:bldP spid="50210" grpId="0" animBg="1"/>
      <p:bldP spid="50211" grpId="0"/>
      <p:bldP spid="50212" grpId="0"/>
      <p:bldP spid="50213" grpId="0"/>
      <p:bldP spid="502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CCB601-A858-4A84-B78D-01044D14258C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51203" name="WordArt 2"/>
          <p:cNvSpPr>
            <a:spLocks noChangeArrowheads="1" noChangeShapeType="1" noTextEdit="1"/>
          </p:cNvSpPr>
          <p:nvPr/>
        </p:nvSpPr>
        <p:spPr bwMode="auto">
          <a:xfrm>
            <a:off x="609600" y="609600"/>
            <a:ext cx="648335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Πλεόνασμα καταναλωτή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468313" y="2092325"/>
            <a:ext cx="7989887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US" sz="2000" b="1" dirty="0"/>
          </a:p>
          <a:p>
            <a:pPr marL="352425" lvl="2">
              <a:buFont typeface="Symbol" pitchFamily="18" charset="2"/>
              <a:buNone/>
              <a:defRPr/>
            </a:pPr>
            <a:r>
              <a:rPr lang="el-GR" sz="2400" dirty="0">
                <a:solidFill>
                  <a:schemeClr val="accent2"/>
                </a:solidFill>
              </a:rPr>
              <a:t>•  </a:t>
            </a:r>
            <a:r>
              <a:rPr lang="el-GR" sz="2400" dirty="0"/>
              <a:t>Η καμπύλη ζήτησης ενός ατόμου μπορεί να θεωρηθεί και ως η καμπύλη </a:t>
            </a:r>
            <a:r>
              <a:rPr lang="el-GR" sz="2400" dirty="0" smtClean="0"/>
              <a:t>της </a:t>
            </a:r>
            <a:r>
              <a:rPr lang="el-GR" sz="2400" b="1" i="1" dirty="0" smtClean="0"/>
              <a:t>επιθυμίας </a:t>
            </a:r>
            <a:r>
              <a:rPr lang="el-GR" sz="2400" i="1" dirty="0"/>
              <a:t>του ατόμου </a:t>
            </a:r>
            <a:r>
              <a:rPr lang="el-GR" sz="2400" b="1" i="1" dirty="0"/>
              <a:t>να πληρώσει μία τιμή</a:t>
            </a:r>
            <a:r>
              <a:rPr lang="el-GR" sz="2400" i="1" dirty="0"/>
              <a:t> για το αγαθό</a:t>
            </a:r>
            <a:r>
              <a:rPr lang="en-US" sz="2400" dirty="0"/>
              <a:t>.</a:t>
            </a:r>
          </a:p>
          <a:p>
            <a:pPr marL="352425">
              <a:defRPr/>
            </a:pPr>
            <a:endParaRPr lang="en-US" sz="2400" dirty="0"/>
          </a:p>
          <a:p>
            <a:pPr marL="352425" lvl="2">
              <a:buFont typeface="Symbol" pitchFamily="18" charset="2"/>
              <a:buNone/>
              <a:defRPr/>
            </a:pPr>
            <a:r>
              <a:rPr lang="el-GR" sz="2400" dirty="0">
                <a:solidFill>
                  <a:schemeClr val="accent2"/>
                </a:solidFill>
              </a:rPr>
              <a:t>•  </a:t>
            </a:r>
            <a:r>
              <a:rPr lang="el-GR" sz="2400" dirty="0"/>
              <a:t>Αλλά, το άτομο στην πραγματικότητα πληρώνει </a:t>
            </a:r>
            <a:r>
              <a:rPr lang="el-GR" sz="2400" b="1" i="1" dirty="0"/>
              <a:t>μόνο</a:t>
            </a:r>
            <a:r>
              <a:rPr lang="el-GR" sz="2400" dirty="0"/>
              <a:t> </a:t>
            </a:r>
            <a:r>
              <a:rPr lang="el-GR" sz="2400" b="1" dirty="0"/>
              <a:t>την ισχύουσα τιμή</a:t>
            </a:r>
            <a:r>
              <a:rPr lang="el-GR" sz="2400" dirty="0"/>
              <a:t> στην </a:t>
            </a:r>
            <a:r>
              <a:rPr lang="el-GR" sz="2400" b="1" dirty="0"/>
              <a:t>αγορά </a:t>
            </a:r>
            <a:r>
              <a:rPr lang="el-GR" sz="2400" dirty="0"/>
              <a:t>για όλες τις μονάδες </a:t>
            </a:r>
            <a:r>
              <a:rPr lang="el-GR" sz="2400" dirty="0" smtClean="0"/>
              <a:t>που θέλει </a:t>
            </a:r>
            <a:r>
              <a:rPr lang="el-GR" sz="2400" dirty="0"/>
              <a:t>να καταναλώσει</a:t>
            </a:r>
            <a:r>
              <a:rPr lang="en-US" sz="2400" dirty="0"/>
              <a:t>.</a:t>
            </a:r>
          </a:p>
          <a:p>
            <a:pPr>
              <a:defRPr/>
            </a:pPr>
            <a:endParaRPr lang="en-US" sz="2400" dirty="0"/>
          </a:p>
          <a:p>
            <a:pPr algn="ctr">
              <a:defRPr/>
            </a:pP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C4706B-C2AB-468C-AC7F-AB7C6F2060F8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52227" name="Line 3"/>
          <p:cNvSpPr>
            <a:spLocks noChangeShapeType="1"/>
          </p:cNvSpPr>
          <p:nvPr/>
        </p:nvSpPr>
        <p:spPr bwMode="auto">
          <a:xfrm>
            <a:off x="914400" y="6435725"/>
            <a:ext cx="6096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 flipV="1">
            <a:off x="914400" y="1905000"/>
            <a:ext cx="0" cy="4530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070725" y="6248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X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04800" y="17526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P</a:t>
            </a:r>
            <a:r>
              <a:rPr lang="en-GB" sz="2400" b="1" baseline="-25000"/>
              <a:t>X</a:t>
            </a:r>
            <a:endParaRPr lang="en-GB" sz="2400" b="1"/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>
            <a:off x="914400" y="2625725"/>
            <a:ext cx="5638800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>
            <a:off x="914400" y="5597525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5257800" y="55975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>
            <a:off x="914400" y="5978525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>
            <a:off x="5867400" y="59785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2411413" y="551656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H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5275263" y="5597525"/>
            <a:ext cx="252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I</a:t>
            </a: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2411413" y="465296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G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365125" y="2438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10</a:t>
            </a:r>
            <a:endParaRPr lang="en-GB" sz="2400"/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517525" y="525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3</a:t>
            </a: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533400" y="56737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2</a:t>
            </a: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3505200" y="3616325"/>
            <a:ext cx="3132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X = 40 - 4P</a:t>
            </a:r>
            <a:r>
              <a:rPr lang="en-GB" sz="2400" b="1" baseline="-25000"/>
              <a:t>X</a:t>
            </a:r>
            <a:r>
              <a:rPr lang="en-GB" sz="2400" b="1"/>
              <a:t>   </a:t>
            </a:r>
            <a:r>
              <a:rPr lang="el-GR" sz="2400" b="1"/>
              <a:t>Ζήτηση</a:t>
            </a:r>
            <a:endParaRPr lang="en-GB" sz="2400" b="1"/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 flipH="1">
            <a:off x="3886200" y="4073525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5013325" y="6477000"/>
            <a:ext cx="193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28    32       40</a:t>
            </a:r>
          </a:p>
        </p:txBody>
      </p:sp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3851275" y="1876425"/>
            <a:ext cx="47529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b="1"/>
              <a:t>Περιοχή </a:t>
            </a:r>
            <a:r>
              <a:rPr lang="en-GB" sz="2400" b="1"/>
              <a:t>G = </a:t>
            </a:r>
            <a:r>
              <a:rPr lang="el-GR" sz="2400" b="1"/>
              <a:t>0,</a:t>
            </a:r>
            <a:r>
              <a:rPr lang="en-GB" sz="2400" b="1"/>
              <a:t>5</a:t>
            </a:r>
            <a:r>
              <a:rPr lang="el-GR" sz="2400" b="1"/>
              <a:t>*</a:t>
            </a:r>
            <a:r>
              <a:rPr lang="en-GB" sz="2400" b="1"/>
              <a:t>(10-3)</a:t>
            </a:r>
            <a:r>
              <a:rPr lang="el-GR" sz="2400" b="1"/>
              <a:t>*</a:t>
            </a:r>
            <a:r>
              <a:rPr lang="en-GB" sz="2400" b="1"/>
              <a:t>(28) = 98</a:t>
            </a:r>
          </a:p>
          <a:p>
            <a:r>
              <a:rPr lang="el-GR" sz="2400" b="1"/>
              <a:t>Περιοχή </a:t>
            </a:r>
            <a:r>
              <a:rPr lang="en-GB" sz="2400" b="1"/>
              <a:t>H+I= 28 +2 = 30</a:t>
            </a:r>
          </a:p>
          <a:p>
            <a:r>
              <a:rPr lang="en-GB" sz="2400" b="1"/>
              <a:t>CS</a:t>
            </a:r>
            <a:r>
              <a:rPr lang="en-GB" sz="2400" b="1" baseline="-25000"/>
              <a:t>2</a:t>
            </a:r>
            <a:r>
              <a:rPr lang="en-GB" sz="2400" b="1"/>
              <a:t> = </a:t>
            </a:r>
            <a:r>
              <a:rPr lang="el-GR" sz="2400" b="1"/>
              <a:t>0,</a:t>
            </a:r>
            <a:r>
              <a:rPr lang="en-GB" sz="2400" b="1"/>
              <a:t>5</a:t>
            </a:r>
            <a:r>
              <a:rPr lang="el-GR" sz="2400" b="1"/>
              <a:t>*</a:t>
            </a:r>
            <a:r>
              <a:rPr lang="en-GB" sz="2400" b="1"/>
              <a:t>(10-2)</a:t>
            </a:r>
            <a:r>
              <a:rPr lang="el-GR" sz="2400" b="1"/>
              <a:t>*</a:t>
            </a:r>
            <a:r>
              <a:rPr lang="en-GB" sz="2400" b="1"/>
              <a:t>(32) = 128</a:t>
            </a:r>
          </a:p>
          <a:p>
            <a:r>
              <a:rPr lang="en-GB" sz="2400" b="1"/>
              <a:t>CS</a:t>
            </a:r>
            <a:r>
              <a:rPr lang="en-GB" sz="2400" b="1" baseline="-25000"/>
              <a:t>P</a:t>
            </a:r>
            <a:r>
              <a:rPr lang="en-GB" sz="2400" b="1"/>
              <a:t> = (10-P)(40-4P)</a:t>
            </a:r>
          </a:p>
        </p:txBody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762000" y="609600"/>
            <a:ext cx="7696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3200" b="1">
                <a:solidFill>
                  <a:schemeClr val="bg1"/>
                </a:solidFill>
              </a:rPr>
              <a:t>Πλε</a:t>
            </a:r>
            <a:r>
              <a:rPr lang="el-GR" altLang="ja-JP" sz="3200" b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όνασμα καταναλωτή </a:t>
            </a:r>
            <a:r>
              <a:rPr lang="en-US" altLang="ja-JP" sz="3200" b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(CS)</a:t>
            </a:r>
            <a:endParaRPr 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FA9813-EB51-4E5C-8609-DF24EC057C0F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609600" y="1289050"/>
            <a:ext cx="7923213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dirty="0"/>
          </a:p>
          <a:p>
            <a:endParaRPr lang="en-US" sz="2400" u="sng" dirty="0"/>
          </a:p>
          <a:p>
            <a:pPr>
              <a:lnSpc>
                <a:spcPct val="110000"/>
              </a:lnSpc>
            </a:pPr>
            <a:r>
              <a:rPr lang="en-US" sz="2400" dirty="0"/>
              <a:t>                         </a:t>
            </a:r>
            <a:r>
              <a:rPr lang="el-GR" sz="2400" dirty="0"/>
              <a:t> Το </a:t>
            </a:r>
            <a:r>
              <a:rPr lang="el-GR" sz="2400" u="sng" dirty="0"/>
              <a:t>καθαρό οικονομικό όφελος </a:t>
            </a:r>
            <a:r>
              <a:rPr lang="el-GR" sz="2400" dirty="0"/>
              <a:t>του καταναλωτή από μια αγορά (δηλαδή, η προθυμία να πληρώσει ο καταναλωτής μείον την πραγματική δαπάνη στο αγαθό) ονομάζεται το </a:t>
            </a:r>
            <a:r>
              <a:rPr lang="el-GR" sz="2400" b="1" dirty="0"/>
              <a:t>πλεόνασμα καταναλωτή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l-GR" sz="2400" dirty="0"/>
              <a:t>Η περιοχή </a:t>
            </a:r>
            <a:r>
              <a:rPr lang="el-GR" sz="2400" b="1" i="1" dirty="0"/>
              <a:t>κάτω</a:t>
            </a:r>
            <a:r>
              <a:rPr lang="el-GR" sz="2400" b="1" dirty="0"/>
              <a:t> </a:t>
            </a:r>
            <a:r>
              <a:rPr lang="el-GR" sz="2400" dirty="0"/>
              <a:t>από μια συνήθη </a:t>
            </a:r>
            <a:r>
              <a:rPr lang="el-GR" sz="2400" u="sng" dirty="0"/>
              <a:t>καμπύλη ζήτησης </a:t>
            </a:r>
            <a:r>
              <a:rPr lang="el-GR" sz="2400" dirty="0"/>
              <a:t>και </a:t>
            </a:r>
            <a:r>
              <a:rPr lang="el-GR" sz="2400" b="1" i="1" dirty="0"/>
              <a:t>πάνω</a:t>
            </a:r>
            <a:r>
              <a:rPr lang="el-GR" sz="2400" dirty="0"/>
              <a:t> </a:t>
            </a:r>
            <a:r>
              <a:rPr lang="el-GR" sz="2400" dirty="0" smtClean="0"/>
              <a:t> από </a:t>
            </a:r>
            <a:r>
              <a:rPr lang="el-GR" sz="2400" dirty="0"/>
              <a:t>την </a:t>
            </a:r>
            <a:r>
              <a:rPr lang="el-GR" sz="2400" u="sng" dirty="0"/>
              <a:t>αγοραία τιμή </a:t>
            </a:r>
            <a:r>
              <a:rPr lang="el-GR" sz="2400" dirty="0"/>
              <a:t>μας δίδει ένα μετρήσιμο μέγεθος του πλεονάσματος καταναλωτή</a:t>
            </a:r>
            <a:r>
              <a:rPr lang="en-US" sz="2400" dirty="0"/>
              <a:t>.</a:t>
            </a:r>
          </a:p>
        </p:txBody>
      </p:sp>
      <p:sp>
        <p:nvSpPr>
          <p:cNvPr id="73734" name="WordArt 6"/>
          <p:cNvSpPr>
            <a:spLocks noChangeArrowheads="1" noChangeShapeType="1"/>
          </p:cNvSpPr>
          <p:nvPr/>
        </p:nvSpPr>
        <p:spPr bwMode="auto">
          <a:xfrm>
            <a:off x="723900" y="1981200"/>
            <a:ext cx="19431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Ορισμός: 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0" y="333375"/>
            <a:ext cx="9144000" cy="914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/>
          <a:p>
            <a:pPr>
              <a:defRPr/>
            </a:pPr>
            <a:r>
              <a:rPr lang="el-GR" sz="3600" b="1" dirty="0">
                <a:solidFill>
                  <a:srgbClr val="000066"/>
                </a:solidFill>
              </a:rPr>
              <a:t>Πλεόνασμα Καταναλωτή</a:t>
            </a:r>
            <a:endParaRPr lang="en-US" sz="3600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9BE518-F0CF-4EA7-AAEB-A6175825565F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54275" name="WordArt 2"/>
          <p:cNvSpPr>
            <a:spLocks noChangeArrowheads="1" noChangeShapeType="1" noTextEdit="1"/>
          </p:cNvSpPr>
          <p:nvPr/>
        </p:nvSpPr>
        <p:spPr bwMode="auto">
          <a:xfrm>
            <a:off x="609600" y="0"/>
            <a:ext cx="59436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l-GR" sz="3600" kern="1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  <a:p>
            <a:pPr algn="ctr"/>
            <a:r>
              <a:rPr lang="el-GR" sz="3600" kern="1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Η Συνολική Ζήτηση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468313" y="1844675"/>
            <a:ext cx="820737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dirty="0"/>
              <a:t>Η αγοραία, ή συνολική, συνάρτηση ζήτησης είναι το οριζόντιο άθροισμα των ατομικών (ή επιμέρους) ζητήσεων</a:t>
            </a:r>
            <a:r>
              <a:rPr lang="en-US" sz="2400" dirty="0"/>
              <a:t>. </a:t>
            </a:r>
          </a:p>
          <a:p>
            <a:r>
              <a:rPr lang="en-US" sz="2400" dirty="0"/>
              <a:t> </a:t>
            </a:r>
          </a:p>
          <a:p>
            <a:r>
              <a:rPr lang="el-GR" sz="2400" u="sng" dirty="0"/>
              <a:t>Με άλλα λόγια</a:t>
            </a:r>
            <a:r>
              <a:rPr lang="el-GR" sz="2400" dirty="0"/>
              <a:t>, η αγοραία ζήτηση υπολογίζεται με την άθροιση των ζητούμενων ποσοτήτων από τα άτομα (ή μέρη) σε κάθε δεδομένη τιμή και στη </a:t>
            </a:r>
            <a:r>
              <a:rPr lang="el-GR" sz="2400" dirty="0" smtClean="0"/>
              <a:t>συνέχεια, η κάθε συνολική ποσότητα αποτυπώνεται για </a:t>
            </a:r>
            <a:r>
              <a:rPr lang="el-GR" sz="2400" dirty="0"/>
              <a:t>όλες τις πιθανές τιμές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2EC7ED-AD21-4B18-98D5-D05DF2892F1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38200" y="2286000"/>
            <a:ext cx="73152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/>
              <a:t> </a:t>
            </a:r>
            <a:r>
              <a:rPr lang="en-US" sz="2400"/>
              <a:t>                                                                 </a:t>
            </a:r>
            <a:r>
              <a:rPr lang="el-GR" sz="2400"/>
              <a:t> </a:t>
            </a:r>
          </a:p>
          <a:p>
            <a:r>
              <a:rPr lang="el-GR" sz="2400"/>
              <a:t>είναι το σύνολο των </a:t>
            </a:r>
            <a:r>
              <a:rPr lang="el-GR" sz="2400" u="sng"/>
              <a:t>άριστων</a:t>
            </a:r>
            <a:r>
              <a:rPr lang="el-GR" sz="2400"/>
              <a:t> καλαθιών σε κάθε πιθανή τιμή του αγαθού</a:t>
            </a:r>
            <a:r>
              <a:rPr lang="en-US" sz="2400"/>
              <a:t> X,</a:t>
            </a:r>
            <a:r>
              <a:rPr lang="el-GR" sz="2400"/>
              <a:t> διατηρώντας σταθερές τις τιμές των άλλων αγαθών και το εισόδημα (</a:t>
            </a:r>
            <a:r>
              <a:rPr lang="en-US" sz="2400"/>
              <a:t>Ceteris Paribus)</a:t>
            </a:r>
            <a:r>
              <a:rPr lang="el-GR" sz="2400"/>
              <a:t>.</a:t>
            </a:r>
            <a:r>
              <a:rPr lang="el-GR"/>
              <a:t> </a:t>
            </a: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7010400" cy="1179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Ατομικές καμπύλες ζήτησης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838200" y="2290763"/>
            <a:ext cx="6478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/>
              <a:t>Η</a:t>
            </a:r>
            <a:r>
              <a:rPr lang="el-GR" sz="2400" b="1"/>
              <a:t> καμπύλη Τιμής-Κατανάλωσης του αγαθού Χ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 animBg="1"/>
      <p:bldP spid="4102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838200" y="533400"/>
            <a:ext cx="5867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55299" name="Line 3"/>
          <p:cNvSpPr>
            <a:spLocks noChangeShapeType="1"/>
          </p:cNvSpPr>
          <p:nvPr/>
        </p:nvSpPr>
        <p:spPr bwMode="auto">
          <a:xfrm>
            <a:off x="457200" y="4953000"/>
            <a:ext cx="2133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 flipV="1">
            <a:off x="457200" y="2971800"/>
            <a:ext cx="0" cy="1981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3276600" y="4953000"/>
            <a:ext cx="2133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 flipV="1">
            <a:off x="3276600" y="2895600"/>
            <a:ext cx="0" cy="2057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 flipV="1">
            <a:off x="6019800" y="4941888"/>
            <a:ext cx="2655888" cy="111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 flipV="1">
            <a:off x="6019800" y="2895600"/>
            <a:ext cx="0" cy="2057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457200" y="3505200"/>
            <a:ext cx="14478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3276600" y="4267200"/>
            <a:ext cx="1905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>
            <a:off x="457200" y="42672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>
            <a:off x="457200" y="35052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6019800" y="3505200"/>
            <a:ext cx="762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>
            <a:off x="6781800" y="4267200"/>
            <a:ext cx="160655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914400" y="3505200"/>
            <a:ext cx="150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Q = 10 - p</a:t>
            </a:r>
            <a:endParaRPr lang="en-GB" sz="1600" b="1"/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 flipH="1">
            <a:off x="1143000" y="3886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517525" y="5270500"/>
            <a:ext cx="1239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/>
              <a:t>Μέρος</a:t>
            </a:r>
            <a:r>
              <a:rPr lang="en-GB" sz="2400" b="1"/>
              <a:t>1</a:t>
            </a: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3886200" y="3733800"/>
            <a:ext cx="1654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Q = 20 - 5p</a:t>
            </a:r>
            <a:endParaRPr lang="en-GB" sz="1600" b="1"/>
          </a:p>
        </p:txBody>
      </p:sp>
      <p:sp>
        <p:nvSpPr>
          <p:cNvPr id="55315" name="Line 19"/>
          <p:cNvSpPr>
            <a:spLocks noChangeShapeType="1"/>
          </p:cNvSpPr>
          <p:nvPr/>
        </p:nvSpPr>
        <p:spPr bwMode="auto">
          <a:xfrm flipH="1">
            <a:off x="3962400" y="41148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6" name="Text Box 20"/>
          <p:cNvSpPr txBox="1">
            <a:spLocks noChangeArrowheads="1"/>
          </p:cNvSpPr>
          <p:nvPr/>
        </p:nvSpPr>
        <p:spPr bwMode="auto">
          <a:xfrm>
            <a:off x="3489325" y="5270500"/>
            <a:ext cx="1323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/>
              <a:t>Μέρος </a:t>
            </a:r>
            <a:r>
              <a:rPr lang="en-GB" sz="2400" b="1"/>
              <a:t>2</a:t>
            </a:r>
          </a:p>
        </p:txBody>
      </p: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6156325" y="5229225"/>
            <a:ext cx="2457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/>
              <a:t>Συνολική ζήτηση</a:t>
            </a:r>
            <a:endParaRPr lang="en-GB" sz="2400" b="1"/>
          </a:p>
        </p:txBody>
      </p:sp>
      <p:sp>
        <p:nvSpPr>
          <p:cNvPr id="55318" name="Text Box 22"/>
          <p:cNvSpPr txBox="1">
            <a:spLocks noChangeArrowheads="1"/>
          </p:cNvSpPr>
          <p:nvPr/>
        </p:nvSpPr>
        <p:spPr bwMode="auto">
          <a:xfrm>
            <a:off x="120868" y="40386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 dirty="0"/>
              <a:t>4</a:t>
            </a:r>
            <a:endParaRPr lang="en-GB" sz="1400" b="1" dirty="0"/>
          </a:p>
        </p:txBody>
      </p:sp>
      <p:sp>
        <p:nvSpPr>
          <p:cNvPr id="55319" name="Text Box 23"/>
          <p:cNvSpPr txBox="1">
            <a:spLocks noChangeArrowheads="1"/>
          </p:cNvSpPr>
          <p:nvPr/>
        </p:nvSpPr>
        <p:spPr bwMode="auto">
          <a:xfrm>
            <a:off x="-47298" y="3352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/>
              <a:t>10</a:t>
            </a:r>
            <a:endParaRPr lang="en-GB" sz="1600" b="1" dirty="0"/>
          </a:p>
        </p:txBody>
      </p:sp>
      <p:sp>
        <p:nvSpPr>
          <p:cNvPr id="55320" name="Text Box 24"/>
          <p:cNvSpPr txBox="1">
            <a:spLocks noChangeArrowheads="1"/>
          </p:cNvSpPr>
          <p:nvPr/>
        </p:nvSpPr>
        <p:spPr bwMode="auto">
          <a:xfrm>
            <a:off x="2422525" y="4918075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Q</a:t>
            </a:r>
            <a:endParaRPr lang="en-GB" sz="2400"/>
          </a:p>
        </p:txBody>
      </p:sp>
      <p:sp>
        <p:nvSpPr>
          <p:cNvPr id="55321" name="Text Box 25"/>
          <p:cNvSpPr txBox="1">
            <a:spLocks noChangeArrowheads="1"/>
          </p:cNvSpPr>
          <p:nvPr/>
        </p:nvSpPr>
        <p:spPr bwMode="auto">
          <a:xfrm>
            <a:off x="5292725" y="4941888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Q</a:t>
            </a:r>
          </a:p>
        </p:txBody>
      </p:sp>
      <p:sp>
        <p:nvSpPr>
          <p:cNvPr id="55322" name="Text Box 26"/>
          <p:cNvSpPr txBox="1">
            <a:spLocks noChangeArrowheads="1"/>
          </p:cNvSpPr>
          <p:nvPr/>
        </p:nvSpPr>
        <p:spPr bwMode="auto">
          <a:xfrm>
            <a:off x="8388350" y="4941888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Q</a:t>
            </a:r>
          </a:p>
        </p:txBody>
      </p:sp>
      <p:sp>
        <p:nvSpPr>
          <p:cNvPr id="55323" name="Text Box 27"/>
          <p:cNvSpPr txBox="1">
            <a:spLocks noChangeArrowheads="1"/>
          </p:cNvSpPr>
          <p:nvPr/>
        </p:nvSpPr>
        <p:spPr bwMode="auto">
          <a:xfrm>
            <a:off x="60325" y="2632075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P</a:t>
            </a:r>
          </a:p>
        </p:txBody>
      </p:sp>
      <p:sp>
        <p:nvSpPr>
          <p:cNvPr id="55324" name="Text Box 28"/>
          <p:cNvSpPr txBox="1">
            <a:spLocks noChangeArrowheads="1"/>
          </p:cNvSpPr>
          <p:nvPr/>
        </p:nvSpPr>
        <p:spPr bwMode="auto">
          <a:xfrm>
            <a:off x="2727325" y="2632075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P</a:t>
            </a:r>
          </a:p>
        </p:txBody>
      </p:sp>
      <p:sp>
        <p:nvSpPr>
          <p:cNvPr id="55325" name="Text Box 29"/>
          <p:cNvSpPr txBox="1">
            <a:spLocks noChangeArrowheads="1"/>
          </p:cNvSpPr>
          <p:nvPr/>
        </p:nvSpPr>
        <p:spPr bwMode="auto">
          <a:xfrm>
            <a:off x="5548313" y="2632075"/>
            <a:ext cx="319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P</a:t>
            </a:r>
          </a:p>
        </p:txBody>
      </p:sp>
      <p:sp>
        <p:nvSpPr>
          <p:cNvPr id="30" name="AutoShape 46"/>
          <p:cNvSpPr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/>
          <a:p>
            <a:pPr>
              <a:defRPr/>
            </a:pPr>
            <a:r>
              <a:rPr lang="el-GR" sz="3600" b="1" dirty="0">
                <a:solidFill>
                  <a:srgbClr val="000066"/>
                </a:solidFill>
              </a:rPr>
              <a:t>Η Συνολική Ζήτηση</a:t>
            </a:r>
            <a:endParaRPr lang="en-US" sz="3600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4BDC9-A49D-4E84-A796-CA12E0AE9D46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323850" y="1700213"/>
            <a:ext cx="85693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6213"/>
            <a:r>
              <a:rPr lang="el-GR" sz="2400" dirty="0"/>
              <a:t>Αν η ζήτηση </a:t>
            </a:r>
            <a:r>
              <a:rPr lang="el-GR" sz="2400" dirty="0" smtClean="0"/>
              <a:t>ενός καταναλωτή </a:t>
            </a:r>
            <a:r>
              <a:rPr lang="el-GR" sz="2400" dirty="0"/>
              <a:t>για ένα αγαθό μεταβάλλεται ανάλογα με τον αριθμό των άλλων καταναλωτών που αγοράζουν το </a:t>
            </a:r>
            <a:r>
              <a:rPr lang="el-GR" sz="2400" dirty="0" smtClean="0"/>
              <a:t>ίδιο αγαθό</a:t>
            </a:r>
            <a:r>
              <a:rPr lang="el-GR" sz="2400" dirty="0"/>
              <a:t>, τότε έχουμε </a:t>
            </a:r>
            <a:r>
              <a:rPr lang="el-GR" sz="2400" b="1" dirty="0"/>
              <a:t>εξωτερικές επιδράσεις δικτύου</a:t>
            </a:r>
            <a:r>
              <a:rPr lang="en-US" sz="2400" dirty="0"/>
              <a:t>.</a:t>
            </a:r>
          </a:p>
        </p:txBody>
      </p:sp>
      <p:sp>
        <p:nvSpPr>
          <p:cNvPr id="56324" name="WordArt 3"/>
          <p:cNvSpPr>
            <a:spLocks noChangeArrowheads="1" noChangeShapeType="1" noTextEdit="1"/>
          </p:cNvSpPr>
          <p:nvPr/>
        </p:nvSpPr>
        <p:spPr bwMode="auto">
          <a:xfrm>
            <a:off x="755576" y="404664"/>
            <a:ext cx="7776864" cy="979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Εξωτερικές επιδράσεις </a:t>
            </a:r>
            <a:r>
              <a:rPr lang="el-GR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(οικονομίες) δικτύου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39750" y="3213100"/>
            <a:ext cx="7848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lvl="2">
              <a:buFont typeface="Symbol" pitchFamily="18" charset="2"/>
              <a:buNone/>
            </a:pPr>
            <a:r>
              <a:rPr lang="el-GR" sz="2400" dirty="0">
                <a:solidFill>
                  <a:schemeClr val="accent2"/>
                </a:solidFill>
              </a:rPr>
              <a:t>•  </a:t>
            </a:r>
            <a:r>
              <a:rPr lang="el-GR" sz="2400" dirty="0"/>
              <a:t>Αν η ζήτηση ενός ατόμου                  </a:t>
            </a:r>
            <a:r>
              <a:rPr lang="el-GR" sz="2400" dirty="0" smtClean="0"/>
              <a:t>όταν </a:t>
            </a:r>
            <a:r>
              <a:rPr lang="el-GR" sz="2400" u="sng" dirty="0" smtClean="0"/>
              <a:t>αυξάνετα</a:t>
            </a:r>
            <a:r>
              <a:rPr lang="el-GR" sz="2400" dirty="0" smtClean="0"/>
              <a:t>ι</a:t>
            </a:r>
            <a:endParaRPr lang="el-GR" sz="2400" dirty="0"/>
          </a:p>
          <a:p>
            <a:pPr marL="176213" lvl="2">
              <a:buFont typeface="Symbol" pitchFamily="18" charset="2"/>
              <a:buNone/>
            </a:pPr>
            <a:r>
              <a:rPr lang="el-GR" sz="2400" dirty="0"/>
              <a:t>ο αριθμός των άλλων καταναλωτών, τότε η εξωτερική επίδραση είναι </a:t>
            </a:r>
            <a:r>
              <a:rPr lang="el-GR" sz="2400" b="1" i="1" dirty="0"/>
              <a:t>θετική</a:t>
            </a:r>
            <a:r>
              <a:rPr lang="en-US" sz="2400" dirty="0"/>
              <a:t>. </a:t>
            </a:r>
            <a:endParaRPr lang="en-US" sz="2400" b="1" dirty="0"/>
          </a:p>
          <a:p>
            <a:pPr marL="176213" lvl="2">
              <a:buFont typeface="Symbol" pitchFamily="18" charset="2"/>
              <a:buNone/>
            </a:pPr>
            <a:r>
              <a:rPr lang="el-GR" sz="2400" dirty="0">
                <a:solidFill>
                  <a:schemeClr val="accent2"/>
                </a:solidFill>
              </a:rPr>
              <a:t>•  </a:t>
            </a:r>
            <a:r>
              <a:rPr lang="el-GR" sz="2400" dirty="0"/>
              <a:t>Αν η ζήτηση ενός ατόμου                     </a:t>
            </a:r>
            <a:r>
              <a:rPr lang="el-GR" sz="2400" dirty="0" smtClean="0"/>
              <a:t>όταν </a:t>
            </a:r>
            <a:r>
              <a:rPr lang="el-GR" sz="2400" u="sng" dirty="0" smtClean="0"/>
              <a:t>αυξάνετα</a:t>
            </a:r>
            <a:r>
              <a:rPr lang="el-GR" sz="2400" dirty="0" smtClean="0"/>
              <a:t>ι</a:t>
            </a:r>
            <a:endParaRPr lang="el-GR" sz="2400" u="sng" dirty="0"/>
          </a:p>
          <a:p>
            <a:pPr marL="176213" lvl="2">
              <a:buFont typeface="Symbol" pitchFamily="18" charset="2"/>
              <a:buNone/>
            </a:pPr>
            <a:r>
              <a:rPr lang="el-GR" sz="2400" dirty="0"/>
              <a:t>ο αριθμός των άλλων καταναλωτών, τότε η εξωτερική επίδραση είναι </a:t>
            </a:r>
            <a:r>
              <a:rPr lang="el-GR" sz="2400" i="1" dirty="0"/>
              <a:t>αρνητική</a:t>
            </a:r>
            <a:r>
              <a:rPr lang="en-US" sz="2400" dirty="0"/>
              <a:t>.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4572000" y="4293096"/>
            <a:ext cx="1443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i="1" u="sng" dirty="0"/>
              <a:t>μειώνεται</a:t>
            </a:r>
            <a:endParaRPr lang="en-US" sz="2400" i="1" u="sng" dirty="0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4427984" y="3212976"/>
            <a:ext cx="14938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i="1" u="sng" dirty="0"/>
              <a:t>αυξάνεται</a:t>
            </a:r>
            <a:endParaRPr lang="en-US" sz="2400" i="1" u="sng" dirty="0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762000" y="5410200"/>
            <a:ext cx="754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u="sng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Παραδε</a:t>
            </a:r>
            <a:r>
              <a:rPr lang="el-GR" altLang="ja-JP" sz="2400" u="sng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ί</a:t>
            </a:r>
            <a:r>
              <a:rPr lang="el-GR" sz="2400" u="sng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γματα:</a:t>
            </a:r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l-GR" sz="2400" dirty="0"/>
              <a:t>Τηλέφωνο (φυσικό δίκτυο)</a:t>
            </a:r>
            <a:endParaRPr lang="en-US" sz="2400" dirty="0"/>
          </a:p>
          <a:p>
            <a:r>
              <a:rPr lang="en-US" sz="2400" dirty="0"/>
              <a:t>                </a:t>
            </a:r>
            <a:r>
              <a:rPr lang="el-GR" sz="2400" dirty="0"/>
              <a:t>          Λογισμικό (εικονικό δίκτυο)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  <p:bldP spid="64518" grpId="0" autoUpdateAnimBg="0"/>
      <p:bldP spid="64519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0E2031-DFB9-436E-BAFF-1A9E75ADA0BC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549275" y="6130925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/>
          </a:p>
        </p:txBody>
      </p:sp>
      <p:sp>
        <p:nvSpPr>
          <p:cNvPr id="57348" name="Line 5"/>
          <p:cNvSpPr>
            <a:spLocks noChangeShapeType="1"/>
          </p:cNvSpPr>
          <p:nvPr/>
        </p:nvSpPr>
        <p:spPr bwMode="auto">
          <a:xfrm>
            <a:off x="473075" y="6435725"/>
            <a:ext cx="6172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Line 6"/>
          <p:cNvSpPr>
            <a:spLocks noChangeShapeType="1"/>
          </p:cNvSpPr>
          <p:nvPr/>
        </p:nvSpPr>
        <p:spPr bwMode="auto">
          <a:xfrm flipV="1">
            <a:off x="473075" y="1676400"/>
            <a:ext cx="0" cy="4759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Text Box 7"/>
          <p:cNvSpPr txBox="1">
            <a:spLocks noChangeArrowheads="1"/>
          </p:cNvSpPr>
          <p:nvPr/>
        </p:nvSpPr>
        <p:spPr bwMode="auto">
          <a:xfrm>
            <a:off x="6553200" y="6477000"/>
            <a:ext cx="172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X (</a:t>
            </a:r>
            <a:r>
              <a:rPr lang="el-GR" sz="2400"/>
              <a:t>μονάδες</a:t>
            </a:r>
            <a:r>
              <a:rPr lang="en-GB" sz="2400"/>
              <a:t>)</a:t>
            </a:r>
          </a:p>
        </p:txBody>
      </p:sp>
      <p:sp>
        <p:nvSpPr>
          <p:cNvPr id="57351" name="Text Box 8"/>
          <p:cNvSpPr txBox="1">
            <a:spLocks noChangeArrowheads="1"/>
          </p:cNvSpPr>
          <p:nvPr/>
        </p:nvSpPr>
        <p:spPr bwMode="auto">
          <a:xfrm>
            <a:off x="228600" y="12192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P</a:t>
            </a:r>
            <a:r>
              <a:rPr lang="en-GB" sz="2400" b="1" baseline="-25000"/>
              <a:t>X</a:t>
            </a:r>
            <a:endParaRPr lang="en-GB" sz="2400" b="1"/>
          </a:p>
        </p:txBody>
      </p:sp>
      <p:sp>
        <p:nvSpPr>
          <p:cNvPr id="57352" name="Line 9"/>
          <p:cNvSpPr>
            <a:spLocks noChangeShapeType="1"/>
          </p:cNvSpPr>
          <p:nvPr/>
        </p:nvSpPr>
        <p:spPr bwMode="auto">
          <a:xfrm>
            <a:off x="1082675" y="3082925"/>
            <a:ext cx="213360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Line 10"/>
          <p:cNvSpPr>
            <a:spLocks noChangeShapeType="1"/>
          </p:cNvSpPr>
          <p:nvPr/>
        </p:nvSpPr>
        <p:spPr bwMode="auto">
          <a:xfrm>
            <a:off x="2149475" y="2168525"/>
            <a:ext cx="2819400" cy="3657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Text Box 11"/>
          <p:cNvSpPr txBox="1">
            <a:spLocks noChangeArrowheads="1"/>
          </p:cNvSpPr>
          <p:nvPr/>
        </p:nvSpPr>
        <p:spPr bwMode="auto">
          <a:xfrm>
            <a:off x="838200" y="2590800"/>
            <a:ext cx="57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/>
              <a:t>D</a:t>
            </a:r>
            <a:r>
              <a:rPr lang="en-GB" sz="2400" b="1" baseline="-25000" dirty="0"/>
              <a:t>30</a:t>
            </a:r>
            <a:endParaRPr lang="en-GB" sz="2400" b="1" dirty="0"/>
          </a:p>
        </p:txBody>
      </p:sp>
      <p:sp>
        <p:nvSpPr>
          <p:cNvPr id="57355" name="Text Box 12"/>
          <p:cNvSpPr txBox="1">
            <a:spLocks noChangeArrowheads="1"/>
          </p:cNvSpPr>
          <p:nvPr/>
        </p:nvSpPr>
        <p:spPr bwMode="auto">
          <a:xfrm>
            <a:off x="2073275" y="1711325"/>
            <a:ext cx="57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D</a:t>
            </a:r>
            <a:r>
              <a:rPr lang="en-GB" sz="2400" b="1" baseline="-25000"/>
              <a:t>60</a:t>
            </a:r>
            <a:endParaRPr lang="en-GB" sz="2400" b="1"/>
          </a:p>
        </p:txBody>
      </p:sp>
      <p:sp>
        <p:nvSpPr>
          <p:cNvPr id="57356" name="Line 13"/>
          <p:cNvSpPr>
            <a:spLocks noChangeShapeType="1"/>
          </p:cNvSpPr>
          <p:nvPr/>
        </p:nvSpPr>
        <p:spPr bwMode="auto">
          <a:xfrm>
            <a:off x="854075" y="3616325"/>
            <a:ext cx="4876800" cy="1752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7" name="Text Box 14"/>
          <p:cNvSpPr txBox="1">
            <a:spLocks noChangeArrowheads="1"/>
          </p:cNvSpPr>
          <p:nvPr/>
        </p:nvSpPr>
        <p:spPr bwMode="auto">
          <a:xfrm>
            <a:off x="5791200" y="5181600"/>
            <a:ext cx="225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dirty="0"/>
              <a:t>Αγοραία ζήτηση</a:t>
            </a:r>
            <a:endParaRPr lang="en-GB" sz="2400" dirty="0"/>
          </a:p>
        </p:txBody>
      </p:sp>
      <p:sp>
        <p:nvSpPr>
          <p:cNvPr id="57358" name="Line 15"/>
          <p:cNvSpPr>
            <a:spLocks noChangeShapeType="1"/>
          </p:cNvSpPr>
          <p:nvPr/>
        </p:nvSpPr>
        <p:spPr bwMode="auto">
          <a:xfrm>
            <a:off x="1768475" y="3921125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9" name="Line 16"/>
          <p:cNvSpPr>
            <a:spLocks noChangeShapeType="1"/>
          </p:cNvSpPr>
          <p:nvPr/>
        </p:nvSpPr>
        <p:spPr bwMode="auto">
          <a:xfrm flipH="1">
            <a:off x="473075" y="39211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0" name="Line 17"/>
          <p:cNvSpPr>
            <a:spLocks noChangeShapeType="1"/>
          </p:cNvSpPr>
          <p:nvPr/>
        </p:nvSpPr>
        <p:spPr bwMode="auto">
          <a:xfrm flipH="1" flipV="1">
            <a:off x="473075" y="4835524"/>
            <a:ext cx="3738885" cy="336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1" name="Line 18"/>
          <p:cNvSpPr>
            <a:spLocks noChangeShapeType="1"/>
          </p:cNvSpPr>
          <p:nvPr/>
        </p:nvSpPr>
        <p:spPr bwMode="auto">
          <a:xfrm>
            <a:off x="2378075" y="4835525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2" name="Text Box 19"/>
          <p:cNvSpPr txBox="1">
            <a:spLocks noChangeArrowheads="1"/>
          </p:cNvSpPr>
          <p:nvPr/>
        </p:nvSpPr>
        <p:spPr bwMode="auto">
          <a:xfrm>
            <a:off x="1539875" y="3524359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b="1" dirty="0"/>
              <a:t>•</a:t>
            </a:r>
          </a:p>
        </p:txBody>
      </p:sp>
      <p:sp>
        <p:nvSpPr>
          <p:cNvPr id="57363" name="Text Box 20"/>
          <p:cNvSpPr txBox="1">
            <a:spLocks noChangeArrowheads="1"/>
          </p:cNvSpPr>
          <p:nvPr/>
        </p:nvSpPr>
        <p:spPr bwMode="auto">
          <a:xfrm>
            <a:off x="2209909" y="4437112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b="1" dirty="0"/>
              <a:t>•</a:t>
            </a:r>
          </a:p>
        </p:txBody>
      </p:sp>
      <p:sp>
        <p:nvSpPr>
          <p:cNvPr id="57364" name="Text Box 21"/>
          <p:cNvSpPr txBox="1">
            <a:spLocks noChangeArrowheads="1"/>
          </p:cNvSpPr>
          <p:nvPr/>
        </p:nvSpPr>
        <p:spPr bwMode="auto">
          <a:xfrm>
            <a:off x="3994041" y="4394091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b="1" dirty="0"/>
              <a:t>•</a:t>
            </a:r>
          </a:p>
        </p:txBody>
      </p:sp>
      <p:sp>
        <p:nvSpPr>
          <p:cNvPr id="57365" name="Text Box 22"/>
          <p:cNvSpPr txBox="1">
            <a:spLocks noChangeArrowheads="1"/>
          </p:cNvSpPr>
          <p:nvPr/>
        </p:nvSpPr>
        <p:spPr bwMode="auto">
          <a:xfrm>
            <a:off x="1676400" y="34290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/>
              <a:t>A</a:t>
            </a:r>
          </a:p>
        </p:txBody>
      </p:sp>
      <p:sp>
        <p:nvSpPr>
          <p:cNvPr id="57366" name="Text Box 23"/>
          <p:cNvSpPr txBox="1">
            <a:spLocks noChangeArrowheads="1"/>
          </p:cNvSpPr>
          <p:nvPr/>
        </p:nvSpPr>
        <p:spPr bwMode="auto">
          <a:xfrm>
            <a:off x="2362200" y="426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/>
              <a:t>B</a:t>
            </a:r>
          </a:p>
        </p:txBody>
      </p:sp>
      <p:sp>
        <p:nvSpPr>
          <p:cNvPr id="57367" name="Text Box 24"/>
          <p:cNvSpPr txBox="1">
            <a:spLocks noChangeArrowheads="1"/>
          </p:cNvSpPr>
          <p:nvPr/>
        </p:nvSpPr>
        <p:spPr bwMode="auto">
          <a:xfrm>
            <a:off x="4114800" y="4267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C</a:t>
            </a:r>
          </a:p>
        </p:txBody>
      </p:sp>
      <p:sp>
        <p:nvSpPr>
          <p:cNvPr id="57368" name="Text Box 25"/>
          <p:cNvSpPr txBox="1">
            <a:spLocks noChangeArrowheads="1"/>
          </p:cNvSpPr>
          <p:nvPr/>
        </p:nvSpPr>
        <p:spPr bwMode="auto">
          <a:xfrm>
            <a:off x="0" y="3657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20</a:t>
            </a:r>
          </a:p>
        </p:txBody>
      </p:sp>
      <p:sp>
        <p:nvSpPr>
          <p:cNvPr id="57369" name="Text Box 26"/>
          <p:cNvSpPr txBox="1">
            <a:spLocks noChangeArrowheads="1"/>
          </p:cNvSpPr>
          <p:nvPr/>
        </p:nvSpPr>
        <p:spPr bwMode="auto">
          <a:xfrm>
            <a:off x="0" y="4572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10</a:t>
            </a:r>
          </a:p>
        </p:txBody>
      </p:sp>
      <p:sp>
        <p:nvSpPr>
          <p:cNvPr id="57370" name="Text Box 27"/>
          <p:cNvSpPr txBox="1">
            <a:spLocks noChangeArrowheads="1"/>
          </p:cNvSpPr>
          <p:nvPr/>
        </p:nvSpPr>
        <p:spPr bwMode="auto">
          <a:xfrm>
            <a:off x="1600200" y="6400800"/>
            <a:ext cx="102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30   38</a:t>
            </a:r>
          </a:p>
        </p:txBody>
      </p:sp>
      <p:sp>
        <p:nvSpPr>
          <p:cNvPr id="57371" name="Line 28"/>
          <p:cNvSpPr>
            <a:spLocks noChangeShapeType="1"/>
          </p:cNvSpPr>
          <p:nvPr/>
        </p:nvSpPr>
        <p:spPr bwMode="auto">
          <a:xfrm>
            <a:off x="4206875" y="4835525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2" name="Text Box 29"/>
          <p:cNvSpPr txBox="1">
            <a:spLocks noChangeArrowheads="1"/>
          </p:cNvSpPr>
          <p:nvPr/>
        </p:nvSpPr>
        <p:spPr bwMode="auto">
          <a:xfrm>
            <a:off x="3962400" y="6400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60</a:t>
            </a:r>
          </a:p>
        </p:txBody>
      </p:sp>
      <p:sp>
        <p:nvSpPr>
          <p:cNvPr id="57373" name="Line 30"/>
          <p:cNvSpPr>
            <a:spLocks noChangeShapeType="1"/>
          </p:cNvSpPr>
          <p:nvPr/>
        </p:nvSpPr>
        <p:spPr bwMode="auto">
          <a:xfrm>
            <a:off x="2149475" y="61309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4" name="Line 31"/>
          <p:cNvSpPr>
            <a:spLocks noChangeShapeType="1"/>
          </p:cNvSpPr>
          <p:nvPr/>
        </p:nvSpPr>
        <p:spPr bwMode="auto">
          <a:xfrm flipH="1">
            <a:off x="1768475" y="61309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5" name="Line 32"/>
          <p:cNvSpPr>
            <a:spLocks noChangeShapeType="1"/>
          </p:cNvSpPr>
          <p:nvPr/>
        </p:nvSpPr>
        <p:spPr bwMode="auto">
          <a:xfrm flipH="1">
            <a:off x="2454275" y="6202933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6" name="Line 33"/>
          <p:cNvSpPr>
            <a:spLocks noChangeShapeType="1"/>
          </p:cNvSpPr>
          <p:nvPr/>
        </p:nvSpPr>
        <p:spPr bwMode="auto">
          <a:xfrm>
            <a:off x="3203848" y="620578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7" name="Text Box 34"/>
          <p:cNvSpPr txBox="1">
            <a:spLocks noChangeArrowheads="1"/>
          </p:cNvSpPr>
          <p:nvPr/>
        </p:nvSpPr>
        <p:spPr bwMode="auto">
          <a:xfrm>
            <a:off x="1115616" y="5157192"/>
            <a:ext cx="1260475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 dirty="0"/>
              <a:t>Καθαρό </a:t>
            </a:r>
            <a:br>
              <a:rPr lang="el-GR" sz="1600" b="1" dirty="0"/>
            </a:br>
            <a:r>
              <a:rPr lang="el-GR" sz="1600" b="1" dirty="0"/>
              <a:t>αποτέλεσμα </a:t>
            </a:r>
            <a:br>
              <a:rPr lang="el-GR" sz="1600" b="1" dirty="0"/>
            </a:br>
            <a:r>
              <a:rPr lang="el-GR" sz="1600" b="1" dirty="0"/>
              <a:t>τιμής</a:t>
            </a:r>
            <a:r>
              <a:rPr lang="el-GR" dirty="0"/>
              <a:t> </a:t>
            </a:r>
            <a:endParaRPr lang="en-GB" sz="1600" b="1" dirty="0"/>
          </a:p>
          <a:p>
            <a:endParaRPr lang="en-GB" sz="1600" b="1" dirty="0"/>
          </a:p>
          <a:p>
            <a:endParaRPr lang="en-GB" sz="1600" b="1" dirty="0"/>
          </a:p>
        </p:txBody>
      </p:sp>
      <p:sp>
        <p:nvSpPr>
          <p:cNvPr id="57378" name="Text Box 35"/>
          <p:cNvSpPr txBox="1">
            <a:spLocks noChangeArrowheads="1"/>
          </p:cNvSpPr>
          <p:nvPr/>
        </p:nvSpPr>
        <p:spPr bwMode="auto">
          <a:xfrm>
            <a:off x="2411760" y="5884094"/>
            <a:ext cx="1841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 b="1" dirty="0"/>
              <a:t>Φαινόμενο του συρμού</a:t>
            </a:r>
            <a:endParaRPr lang="en-GB" sz="1600" b="1" dirty="0"/>
          </a:p>
        </p:txBody>
      </p:sp>
      <p:sp>
        <p:nvSpPr>
          <p:cNvPr id="57379" name="Text Box 36"/>
          <p:cNvSpPr txBox="1">
            <a:spLocks noChangeArrowheads="1"/>
          </p:cNvSpPr>
          <p:nvPr/>
        </p:nvSpPr>
        <p:spPr bwMode="auto">
          <a:xfrm>
            <a:off x="4038600" y="1870075"/>
            <a:ext cx="47815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dirty="0"/>
              <a:t>Το φαινόμενο του Συρμού </a:t>
            </a:r>
            <a:br>
              <a:rPr lang="el-GR" sz="2400" dirty="0"/>
            </a:br>
            <a:r>
              <a:rPr lang="el-GR" sz="2400" dirty="0"/>
              <a:t>(αυξάνεται η ζητούμενη ποσότητα ενός αγαθού, όταν περισσότεροι </a:t>
            </a:r>
            <a:br>
              <a:rPr lang="el-GR" sz="2400" dirty="0"/>
            </a:br>
            <a:r>
              <a:rPr lang="el-GR" sz="2400" dirty="0"/>
              <a:t>καταναλωτές το αγοράζουν)</a:t>
            </a:r>
            <a:r>
              <a:rPr lang="el-GR" dirty="0"/>
              <a:t> </a:t>
            </a:r>
            <a:endParaRPr lang="en-GB" sz="2400" dirty="0"/>
          </a:p>
        </p:txBody>
      </p:sp>
      <p:sp>
        <p:nvSpPr>
          <p:cNvPr id="57380" name="Text Box 37"/>
          <p:cNvSpPr txBox="1">
            <a:spLocks noChangeArrowheads="1"/>
          </p:cNvSpPr>
          <p:nvPr/>
        </p:nvSpPr>
        <p:spPr bwMode="auto">
          <a:xfrm>
            <a:off x="762000" y="609600"/>
            <a:ext cx="769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b="1" u="sng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800" b="1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800" b="1">
                <a:solidFill>
                  <a:schemeClr val="bg1"/>
                </a:solidFill>
              </a:rPr>
              <a:t>Το φαινόμενο του συρμού</a:t>
            </a:r>
            <a:endParaRPr lang="en-US" sz="2800" b="1"/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5220072" y="3501008"/>
            <a:ext cx="31683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b="1" dirty="0"/>
              <a:t>Φαινόμενο του </a:t>
            </a:r>
            <a:r>
              <a:rPr lang="el-GR" b="1" dirty="0" smtClean="0"/>
              <a:t>συρμού </a:t>
            </a:r>
          </a:p>
          <a:p>
            <a:pPr algn="ctr"/>
            <a:r>
              <a:rPr lang="el-GR" b="1" dirty="0" smtClean="0"/>
              <a:t>ή </a:t>
            </a:r>
          </a:p>
          <a:p>
            <a:pPr algn="ctr"/>
            <a:r>
              <a:rPr lang="el-GR" b="1" dirty="0" smtClean="0"/>
              <a:t>το αποτέλεσμα παρακίνησης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2" grpId="0" animBg="1"/>
      <p:bldP spid="57353" grpId="0" animBg="1"/>
      <p:bldP spid="57354" grpId="0"/>
      <p:bldP spid="57356" grpId="0" animBg="1"/>
      <p:bldP spid="57357" grpId="0"/>
      <p:bldP spid="57358" grpId="0" animBg="1"/>
      <p:bldP spid="57359" grpId="0" animBg="1"/>
      <p:bldP spid="57360" grpId="0" animBg="1"/>
      <p:bldP spid="57361" grpId="0" animBg="1"/>
      <p:bldP spid="57362" grpId="0"/>
      <p:bldP spid="57362" grpId="1"/>
      <p:bldP spid="57363" grpId="0"/>
      <p:bldP spid="57364" grpId="0"/>
      <p:bldP spid="57365" grpId="0"/>
      <p:bldP spid="57366" grpId="0"/>
      <p:bldP spid="57367" grpId="0"/>
      <p:bldP spid="57371" grpId="0" animBg="1"/>
      <p:bldP spid="57373" grpId="0" animBg="1"/>
      <p:bldP spid="57374" grpId="0" animBg="1"/>
      <p:bldP spid="57375" grpId="0" animBg="1"/>
      <p:bldP spid="57376" grpId="0" animBg="1"/>
      <p:bldP spid="57377" grpId="1"/>
      <p:bldP spid="57378" grpId="0"/>
      <p:bldP spid="57379" grpId="0"/>
      <p:bldP spid="3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CBF693-C2AF-4C87-90E0-6157069F36B7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838200" y="5959475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762000" y="6264275"/>
            <a:ext cx="6172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 flipV="1">
            <a:off x="827584" y="1700808"/>
            <a:ext cx="0" cy="4587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6842125" y="6305550"/>
            <a:ext cx="172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X (</a:t>
            </a:r>
            <a:r>
              <a:rPr lang="el-GR" sz="2400"/>
              <a:t>μονάδες</a:t>
            </a:r>
            <a:r>
              <a:rPr lang="en-GB" sz="2400"/>
              <a:t>)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77800" y="16002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P</a:t>
            </a:r>
            <a:r>
              <a:rPr lang="en-GB" sz="2400" b="1" baseline="-25000"/>
              <a:t>X</a:t>
            </a:r>
            <a:endParaRPr lang="en-GB" sz="2400" b="1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1371600" y="2911475"/>
            <a:ext cx="2133600" cy="2819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762000" y="2530475"/>
            <a:ext cx="225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/>
              <a:t>Αγοραία ζήτηση</a:t>
            </a:r>
            <a:endParaRPr lang="en-GB" sz="2400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2057400" y="3749675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 flipH="1">
            <a:off x="762000" y="374967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 flipH="1">
            <a:off x="762000" y="4664075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2667000" y="4664075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1828800" y="3368675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2514600" y="4206875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1965325" y="3276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A</a:t>
            </a: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2651125" y="417195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C</a:t>
            </a: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0" y="3444875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1200</a:t>
            </a:r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152400" y="435927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/>
              <a:t>900</a:t>
            </a:r>
          </a:p>
        </p:txBody>
      </p:sp>
      <p:sp>
        <p:nvSpPr>
          <p:cNvPr id="58388" name="Line 20"/>
          <p:cNvSpPr>
            <a:spLocks noChangeShapeType="1"/>
          </p:cNvSpPr>
          <p:nvPr/>
        </p:nvSpPr>
        <p:spPr bwMode="auto">
          <a:xfrm>
            <a:off x="4724400" y="4664075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3132138" y="1773238"/>
            <a:ext cx="6011862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200" dirty="0"/>
              <a:t>Το φαινόμενο της υπεροψίας </a:t>
            </a:r>
            <a:r>
              <a:rPr lang="el-GR" sz="2200" dirty="0" smtClean="0"/>
              <a:t>(σνομπισμού) </a:t>
            </a:r>
            <a:r>
              <a:rPr lang="el-GR" sz="2200" dirty="0"/>
              <a:t/>
            </a:r>
            <a:br>
              <a:rPr lang="el-GR" sz="2200" dirty="0"/>
            </a:br>
            <a:r>
              <a:rPr lang="el-GR" sz="2200" dirty="0"/>
              <a:t>(μειώνεται η ζητούμενη ποσότητα ενός αγαθού, </a:t>
            </a:r>
            <a:br>
              <a:rPr lang="el-GR" sz="2200" dirty="0"/>
            </a:br>
            <a:r>
              <a:rPr lang="el-GR" sz="2200" dirty="0"/>
              <a:t>όταν αυξάνεται ο αριθμός των καταναλωτών που το αγοράζουν).</a:t>
            </a:r>
            <a:endParaRPr lang="en-GB" sz="2400" b="1" dirty="0"/>
          </a:p>
        </p:txBody>
      </p:sp>
      <p:sp>
        <p:nvSpPr>
          <p:cNvPr id="58390" name="Line 22"/>
          <p:cNvSpPr>
            <a:spLocks noChangeShapeType="1"/>
          </p:cNvSpPr>
          <p:nvPr/>
        </p:nvSpPr>
        <p:spPr bwMode="auto">
          <a:xfrm>
            <a:off x="914400" y="3444875"/>
            <a:ext cx="43434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1" name="Line 23"/>
          <p:cNvSpPr>
            <a:spLocks noChangeShapeType="1"/>
          </p:cNvSpPr>
          <p:nvPr/>
        </p:nvSpPr>
        <p:spPr bwMode="auto">
          <a:xfrm>
            <a:off x="990600" y="4130675"/>
            <a:ext cx="39624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2" name="Text Box 24"/>
          <p:cNvSpPr txBox="1">
            <a:spLocks noChangeArrowheads="1"/>
          </p:cNvSpPr>
          <p:nvPr/>
        </p:nvSpPr>
        <p:spPr bwMode="auto">
          <a:xfrm>
            <a:off x="5241925" y="4324350"/>
            <a:ext cx="77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/>
              <a:t>D</a:t>
            </a:r>
            <a:r>
              <a:rPr lang="en-GB" sz="2400" b="1" baseline="-25000" dirty="0"/>
              <a:t>1000</a:t>
            </a:r>
            <a:endParaRPr lang="en-GB" sz="2400" b="1" dirty="0"/>
          </a:p>
        </p:txBody>
      </p:sp>
      <p:sp>
        <p:nvSpPr>
          <p:cNvPr id="58393" name="Text Box 25"/>
          <p:cNvSpPr txBox="1">
            <a:spLocks noChangeArrowheads="1"/>
          </p:cNvSpPr>
          <p:nvPr/>
        </p:nvSpPr>
        <p:spPr bwMode="auto">
          <a:xfrm>
            <a:off x="4938713" y="5162550"/>
            <a:ext cx="776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/>
              <a:t>D</a:t>
            </a:r>
            <a:r>
              <a:rPr lang="en-GB" sz="2400" b="1" baseline="-25000" dirty="0"/>
              <a:t>1300</a:t>
            </a:r>
            <a:endParaRPr lang="en-GB" sz="2400" b="1" dirty="0"/>
          </a:p>
        </p:txBody>
      </p:sp>
      <p:sp>
        <p:nvSpPr>
          <p:cNvPr id="58394" name="Text Box 26"/>
          <p:cNvSpPr txBox="1">
            <a:spLocks noChangeArrowheads="1"/>
          </p:cNvSpPr>
          <p:nvPr/>
        </p:nvSpPr>
        <p:spPr bwMode="auto">
          <a:xfrm>
            <a:off x="4572000" y="4206875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58395" name="Text Box 27"/>
          <p:cNvSpPr txBox="1">
            <a:spLocks noChangeArrowheads="1"/>
          </p:cNvSpPr>
          <p:nvPr/>
        </p:nvSpPr>
        <p:spPr bwMode="auto">
          <a:xfrm>
            <a:off x="4632325" y="411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B</a:t>
            </a:r>
          </a:p>
        </p:txBody>
      </p:sp>
      <p:sp>
        <p:nvSpPr>
          <p:cNvPr id="58396" name="Line 28"/>
          <p:cNvSpPr>
            <a:spLocks noChangeShapeType="1"/>
          </p:cNvSpPr>
          <p:nvPr/>
        </p:nvSpPr>
        <p:spPr bwMode="auto">
          <a:xfrm flipH="1">
            <a:off x="2133600" y="5344587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7" name="Line 29"/>
          <p:cNvSpPr>
            <a:spLocks noChangeShapeType="1"/>
          </p:cNvSpPr>
          <p:nvPr/>
        </p:nvSpPr>
        <p:spPr bwMode="auto">
          <a:xfrm>
            <a:off x="3048000" y="5344587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8" name="Text Box 30"/>
          <p:cNvSpPr txBox="1">
            <a:spLocks noChangeArrowheads="1"/>
          </p:cNvSpPr>
          <p:nvPr/>
        </p:nvSpPr>
        <p:spPr bwMode="auto">
          <a:xfrm>
            <a:off x="755576" y="5366394"/>
            <a:ext cx="2416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 dirty="0"/>
              <a:t>Καθαρό αποτέλεσμα τιμής</a:t>
            </a:r>
            <a:endParaRPr lang="en-GB" sz="1600" b="1" dirty="0"/>
          </a:p>
        </p:txBody>
      </p:sp>
      <p:sp>
        <p:nvSpPr>
          <p:cNvPr id="58399" name="Line 31"/>
          <p:cNvSpPr>
            <a:spLocks noChangeShapeType="1"/>
          </p:cNvSpPr>
          <p:nvPr/>
        </p:nvSpPr>
        <p:spPr bwMode="auto">
          <a:xfrm flipH="1">
            <a:off x="2699792" y="5708546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0" name="Line 32"/>
          <p:cNvSpPr>
            <a:spLocks noChangeShapeType="1"/>
          </p:cNvSpPr>
          <p:nvPr/>
        </p:nvSpPr>
        <p:spPr bwMode="auto">
          <a:xfrm>
            <a:off x="3309392" y="5712172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1" name="Text Box 33"/>
          <p:cNvSpPr txBox="1">
            <a:spLocks noChangeArrowheads="1"/>
          </p:cNvSpPr>
          <p:nvPr/>
        </p:nvSpPr>
        <p:spPr bwMode="auto">
          <a:xfrm>
            <a:off x="2627784" y="5742200"/>
            <a:ext cx="21129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1" dirty="0"/>
              <a:t>Φαινόμενο υπεροψίας/</a:t>
            </a:r>
            <a:br>
              <a:rPr lang="el-GR" sz="1600" b="1" dirty="0"/>
            </a:br>
            <a:r>
              <a:rPr lang="el-GR" sz="1600" b="1" dirty="0"/>
              <a:t>σνομπισμού</a:t>
            </a:r>
            <a:endParaRPr lang="en-GB" sz="1600" b="1" dirty="0"/>
          </a:p>
        </p:txBody>
      </p:sp>
      <p:sp>
        <p:nvSpPr>
          <p:cNvPr id="58402" name="Text Box 34"/>
          <p:cNvSpPr txBox="1">
            <a:spLocks noChangeArrowheads="1"/>
          </p:cNvSpPr>
          <p:nvPr/>
        </p:nvSpPr>
        <p:spPr bwMode="auto">
          <a:xfrm>
            <a:off x="1619672" y="6244134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/>
              <a:t>1000 1300                 1800</a:t>
            </a:r>
          </a:p>
        </p:txBody>
      </p:sp>
      <p:sp>
        <p:nvSpPr>
          <p:cNvPr id="58403" name="Text Box 35"/>
          <p:cNvSpPr txBox="1">
            <a:spLocks noChangeArrowheads="1"/>
          </p:cNvSpPr>
          <p:nvPr/>
        </p:nvSpPr>
        <p:spPr bwMode="auto">
          <a:xfrm>
            <a:off x="762000" y="6096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40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>
                <a:solidFill>
                  <a:schemeClr val="bg1"/>
                </a:solidFill>
              </a:rPr>
              <a:t>Το φαινόμενο της υπεροψ</a:t>
            </a:r>
            <a:r>
              <a:rPr lang="el-GR" altLang="ja-JP" sz="24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ίας/σνομπισμού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6" grpId="0" animBg="1"/>
      <p:bldP spid="58377" grpId="0"/>
      <p:bldP spid="58378" grpId="0" animBg="1"/>
      <p:bldP spid="58379" grpId="0" animBg="1"/>
      <p:bldP spid="58380" grpId="0" animBg="1"/>
      <p:bldP spid="58381" grpId="0" animBg="1"/>
      <p:bldP spid="58382" grpId="0"/>
      <p:bldP spid="58383" grpId="0"/>
      <p:bldP spid="58384" grpId="0"/>
      <p:bldP spid="58385" grpId="0"/>
      <p:bldP spid="58388" grpId="0" animBg="1"/>
      <p:bldP spid="58389" grpId="0"/>
      <p:bldP spid="58390" grpId="0" animBg="1"/>
      <p:bldP spid="58390" grpId="1" animBg="1"/>
      <p:bldP spid="58391" grpId="0" animBg="1"/>
      <p:bldP spid="58391" grpId="1" animBg="1"/>
      <p:bldP spid="58392" grpId="0"/>
      <p:bldP spid="58393" grpId="0"/>
      <p:bldP spid="58394" grpId="0"/>
      <p:bldP spid="58395" grpId="0"/>
      <p:bldP spid="58396" grpId="0" animBg="1"/>
      <p:bldP spid="58397" grpId="0" animBg="1"/>
      <p:bldP spid="58398" grpId="0"/>
      <p:bldP spid="58399" grpId="0" animBg="1"/>
      <p:bldP spid="58400" grpId="0" animBg="1"/>
      <p:bldP spid="5840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447650-D795-416C-94D2-DD7877E2D370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-381000" y="1735138"/>
            <a:ext cx="8915400" cy="48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/>
            <a:r>
              <a:rPr lang="en-US" sz="2100" dirty="0">
                <a:solidFill>
                  <a:schemeClr val="accent2"/>
                </a:solidFill>
              </a:rPr>
              <a:t>1.</a:t>
            </a:r>
            <a:r>
              <a:rPr lang="en-US" sz="2100" dirty="0"/>
              <a:t> </a:t>
            </a:r>
            <a:r>
              <a:rPr lang="el-GR" sz="2100" dirty="0"/>
              <a:t>Οι ατομική, συνήθης (και μη </a:t>
            </a:r>
            <a:r>
              <a:rPr lang="el-GR" sz="2100" dirty="0" smtClean="0"/>
              <a:t>αντισταθμιζόμενη) καμπύλη ζήτησης </a:t>
            </a:r>
            <a:r>
              <a:rPr lang="el-GR" sz="2100" dirty="0"/>
              <a:t>προκύπτει από το πρόβλημα του καταναλωτή που μεγιστοποιεί τη χρησιμότητα</a:t>
            </a:r>
            <a:r>
              <a:rPr lang="en-US" sz="2100" dirty="0"/>
              <a:t>.</a:t>
            </a:r>
          </a:p>
          <a:p>
            <a:pPr lvl="2">
              <a:spcBef>
                <a:spcPct val="10000"/>
              </a:spcBef>
            </a:pPr>
            <a:r>
              <a:rPr lang="en-US" sz="2100" dirty="0">
                <a:solidFill>
                  <a:schemeClr val="accent2"/>
                </a:solidFill>
              </a:rPr>
              <a:t>2.</a:t>
            </a:r>
            <a:r>
              <a:rPr lang="en-US" sz="2100" dirty="0"/>
              <a:t> </a:t>
            </a:r>
            <a:r>
              <a:rPr lang="el-GR" sz="2100" dirty="0"/>
              <a:t>Το άριστο καλάθι κατανάλωσης για έναν καταναλωτή που μεγιστοποιεί τη χρησιμότητα του μεταβάλλεται καθώς μεταβάλλονται οι τιμές. Αυτό οφείλεται και στο αποτέλεσμα εισοδήματος και στο αποτέλεσμα υποκατάστασης</a:t>
            </a:r>
            <a:r>
              <a:rPr lang="en-US" sz="2100" dirty="0"/>
              <a:t>.</a:t>
            </a:r>
          </a:p>
          <a:p>
            <a:pPr lvl="2">
              <a:spcBef>
                <a:spcPct val="10000"/>
              </a:spcBef>
            </a:pPr>
            <a:r>
              <a:rPr lang="en-US" sz="2100" dirty="0">
                <a:solidFill>
                  <a:schemeClr val="accent2"/>
                </a:solidFill>
              </a:rPr>
              <a:t>3.</a:t>
            </a:r>
            <a:r>
              <a:rPr lang="en-US" sz="2100" dirty="0"/>
              <a:t> </a:t>
            </a:r>
            <a:r>
              <a:rPr lang="el-GR" sz="2100" dirty="0"/>
              <a:t>Αν </a:t>
            </a:r>
            <a:r>
              <a:rPr lang="el-GR" sz="2100" dirty="0" smtClean="0"/>
              <a:t>το αποτέλεσμα </a:t>
            </a:r>
            <a:r>
              <a:rPr lang="el-GR" sz="2100" dirty="0"/>
              <a:t>εισοδήματος είναι αρκετά </a:t>
            </a:r>
            <a:r>
              <a:rPr lang="el-GR" sz="2100" dirty="0" smtClean="0"/>
              <a:t>ισχυρό, </a:t>
            </a:r>
            <a:r>
              <a:rPr lang="el-GR" sz="2100" dirty="0"/>
              <a:t>μία αύξηση </a:t>
            </a:r>
            <a:r>
              <a:rPr lang="el-GR" sz="2100" dirty="0" smtClean="0"/>
              <a:t>της τιμής </a:t>
            </a:r>
            <a:r>
              <a:rPr lang="el-GR" sz="2100" dirty="0"/>
              <a:t>μπορεί να οδηγήσει σε αυξημένη κατανάλωση για τον καταναλωτή που επιδιώκει την αριστοποίηση</a:t>
            </a:r>
            <a:r>
              <a:rPr lang="en-US" sz="2100" dirty="0"/>
              <a:t>.</a:t>
            </a:r>
          </a:p>
          <a:p>
            <a:pPr lvl="2">
              <a:spcBef>
                <a:spcPct val="10000"/>
              </a:spcBef>
            </a:pPr>
            <a:r>
              <a:rPr lang="en-US" sz="2100" dirty="0">
                <a:solidFill>
                  <a:schemeClr val="accent2"/>
                </a:solidFill>
              </a:rPr>
              <a:t>4.</a:t>
            </a:r>
            <a:r>
              <a:rPr lang="en-US" sz="2100" dirty="0"/>
              <a:t> </a:t>
            </a:r>
            <a:r>
              <a:rPr lang="el-GR" sz="2100" dirty="0"/>
              <a:t>Ομοίως, αν </a:t>
            </a:r>
            <a:r>
              <a:rPr lang="el-GR" sz="2100" dirty="0" smtClean="0"/>
              <a:t>το αποτέλεσμα </a:t>
            </a:r>
            <a:r>
              <a:rPr lang="el-GR" sz="2100" dirty="0"/>
              <a:t>εισοδήματος είναι αρκετά </a:t>
            </a:r>
            <a:r>
              <a:rPr lang="el-GR" sz="2100" dirty="0" smtClean="0"/>
              <a:t>ισχυρό, </a:t>
            </a:r>
            <a:r>
              <a:rPr lang="el-GR" sz="2100" dirty="0"/>
              <a:t>ένα αυξημένο ημερομίσθιο μπορεί να οδηγήσει σε μικρότερη προσφορά εργασίας</a:t>
            </a:r>
            <a:r>
              <a:rPr lang="en-US" sz="2100" dirty="0"/>
              <a:t>.</a:t>
            </a:r>
          </a:p>
          <a:p>
            <a:pPr>
              <a:spcBef>
                <a:spcPct val="50000"/>
              </a:spcBef>
            </a:pPr>
            <a:endParaRPr lang="en-US" sz="2100" dirty="0"/>
          </a:p>
        </p:txBody>
      </p:sp>
      <p:sp>
        <p:nvSpPr>
          <p:cNvPr id="67589" name="WordArt 5"/>
          <p:cNvSpPr>
            <a:spLocks noChangeArrowheads="1" noChangeShapeType="1" noTextEdit="1"/>
          </p:cNvSpPr>
          <p:nvPr/>
        </p:nvSpPr>
        <p:spPr bwMode="auto">
          <a:xfrm>
            <a:off x="609600" y="884238"/>
            <a:ext cx="2590800" cy="639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spc="72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rPr>
              <a:t>Περίληψη</a:t>
            </a:r>
            <a:endParaRPr lang="en-US" sz="3600" kern="10" spc="720">
              <a:ln w="9525">
                <a:noFill/>
                <a:round/>
                <a:headEnd/>
                <a:tailEnd/>
              </a:ln>
              <a:solidFill>
                <a:schemeClr val="accent2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  <p:bldP spid="6758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1BCEEE-7015-4D79-923E-30F663046F91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-381000" y="1778000"/>
            <a:ext cx="89154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 dirty="0"/>
          </a:p>
          <a:p>
            <a:pPr lvl="2"/>
            <a:r>
              <a:rPr lang="en-US" sz="2100" dirty="0">
                <a:solidFill>
                  <a:schemeClr val="accent2"/>
                </a:solidFill>
              </a:rPr>
              <a:t>5.</a:t>
            </a:r>
            <a:r>
              <a:rPr lang="en-US" sz="2100" dirty="0"/>
              <a:t> </a:t>
            </a:r>
            <a:r>
              <a:rPr lang="el-GR" sz="2100" dirty="0"/>
              <a:t>Με το πλεόνασμα καταναλωτή μετρείται το καθαρό οικονομικό όφελος από μια αγορά</a:t>
            </a:r>
            <a:r>
              <a:rPr lang="en-US" sz="2100" dirty="0"/>
              <a:t>.  </a:t>
            </a:r>
          </a:p>
          <a:p>
            <a:pPr lvl="2"/>
            <a:endParaRPr lang="en-US" sz="2100" dirty="0"/>
          </a:p>
          <a:p>
            <a:pPr lvl="2"/>
            <a:r>
              <a:rPr lang="en-US" sz="2100" dirty="0">
                <a:solidFill>
                  <a:schemeClr val="accent2"/>
                </a:solidFill>
              </a:rPr>
              <a:t>6.</a:t>
            </a:r>
            <a:r>
              <a:rPr lang="en-US" sz="2100" dirty="0"/>
              <a:t> </a:t>
            </a:r>
            <a:r>
              <a:rPr lang="el-GR" sz="2100" dirty="0"/>
              <a:t>Η συνολική ζήτηση για ένα αγαθό είναι το οριζόντιο άθροισμα των ατομικών ζητήσεων των καταναλωτών για ένα αγαθό</a:t>
            </a:r>
            <a:r>
              <a:rPr lang="en-US" sz="2100" dirty="0"/>
              <a:t>.</a:t>
            </a:r>
          </a:p>
          <a:p>
            <a:pPr lvl="2"/>
            <a:endParaRPr lang="en-US" sz="2100" dirty="0"/>
          </a:p>
          <a:p>
            <a:pPr lvl="2"/>
            <a:r>
              <a:rPr lang="en-US" sz="2100" dirty="0">
                <a:solidFill>
                  <a:schemeClr val="accent2"/>
                </a:solidFill>
              </a:rPr>
              <a:t>7.</a:t>
            </a:r>
            <a:r>
              <a:rPr lang="en-US" sz="2100" dirty="0"/>
              <a:t> </a:t>
            </a:r>
            <a:r>
              <a:rPr lang="el-GR" sz="2100" dirty="0"/>
              <a:t>Εξωτερικές επιδράσεις δικτύου παρατηρούνται, αν η ζήτηση ενός καταναλωτή για ένα αγαθό μεταβάλλεται όταν μεταβάλλεται ο αριθμός των καταναλωτών που αγοράζουν το αγαθό. Αυτές οι εξωτερικές επιδράσεις μπορεί να είναι αρνητικές ή θετικές</a:t>
            </a:r>
            <a:r>
              <a:rPr lang="en-US" sz="2100" dirty="0"/>
              <a:t>.</a:t>
            </a:r>
          </a:p>
          <a:p>
            <a:endParaRPr lang="en-US" sz="2400" dirty="0"/>
          </a:p>
        </p:txBody>
      </p:sp>
      <p:sp>
        <p:nvSpPr>
          <p:cNvPr id="68612" name="WordArt 4"/>
          <p:cNvSpPr>
            <a:spLocks noChangeArrowheads="1" noChangeShapeType="1" noTextEdit="1"/>
          </p:cNvSpPr>
          <p:nvPr/>
        </p:nvSpPr>
        <p:spPr bwMode="auto">
          <a:xfrm>
            <a:off x="609600" y="884238"/>
            <a:ext cx="5867400" cy="639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spc="72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rPr>
              <a:t>Περίληψη (συνέχεια)</a:t>
            </a:r>
            <a:endParaRPr lang="en-US" sz="3600" kern="10" spc="720">
              <a:ln w="9525">
                <a:noFill/>
                <a:round/>
                <a:headEnd/>
                <a:tailEnd/>
              </a:ln>
              <a:solidFill>
                <a:schemeClr val="accent2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4BC24F-7EE1-402E-9ECF-6F9445B5CFA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219" name="Line 2"/>
          <p:cNvSpPr>
            <a:spLocks noChangeShapeType="1"/>
          </p:cNvSpPr>
          <p:nvPr/>
        </p:nvSpPr>
        <p:spPr bwMode="auto">
          <a:xfrm flipV="1">
            <a:off x="549275" y="6453188"/>
            <a:ext cx="5030788" cy="317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Line 3"/>
          <p:cNvSpPr>
            <a:spLocks noChangeShapeType="1"/>
          </p:cNvSpPr>
          <p:nvPr/>
        </p:nvSpPr>
        <p:spPr bwMode="auto">
          <a:xfrm flipH="1" flipV="1">
            <a:off x="539750" y="2133600"/>
            <a:ext cx="9525" cy="4351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0" y="1628775"/>
            <a:ext cx="178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/>
              <a:t>Υ (μονάδες)</a:t>
            </a:r>
            <a:endParaRPr lang="en-GB" sz="2400" b="1"/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6781800" y="6294438"/>
            <a:ext cx="178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/>
              <a:t>Χ (μονάδες)</a:t>
            </a:r>
            <a:endParaRPr lang="en-GB" sz="2400" b="1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244475" y="632936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9224" name="Line 7"/>
          <p:cNvSpPr>
            <a:spLocks noChangeShapeType="1"/>
          </p:cNvSpPr>
          <p:nvPr/>
        </p:nvSpPr>
        <p:spPr bwMode="auto">
          <a:xfrm>
            <a:off x="549275" y="3817938"/>
            <a:ext cx="2667000" cy="266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920875" y="5948363"/>
            <a:ext cx="103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P</a:t>
            </a:r>
            <a:r>
              <a:rPr lang="en-GB" sz="2400" b="1" baseline="-25000"/>
              <a:t>X</a:t>
            </a:r>
            <a:r>
              <a:rPr lang="en-GB" sz="2400" b="1"/>
              <a:t> = 4</a:t>
            </a:r>
          </a:p>
        </p:txBody>
      </p:sp>
      <p:sp>
        <p:nvSpPr>
          <p:cNvPr id="9226" name="Line 11"/>
          <p:cNvSpPr>
            <a:spLocks noChangeShapeType="1"/>
          </p:cNvSpPr>
          <p:nvPr/>
        </p:nvSpPr>
        <p:spPr bwMode="auto">
          <a:xfrm>
            <a:off x="1158875" y="4427538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777875" y="6405563"/>
            <a:ext cx="86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X</a:t>
            </a:r>
            <a:r>
              <a:rPr lang="en-GB" sz="2400" b="1" baseline="-25000"/>
              <a:t>A</a:t>
            </a:r>
            <a:r>
              <a:rPr lang="en-GB" sz="2400" b="1"/>
              <a:t>=2</a:t>
            </a:r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2682875" y="6405563"/>
            <a:ext cx="1039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X</a:t>
            </a:r>
            <a:r>
              <a:rPr lang="en-GB" sz="2400" b="1" baseline="-25000"/>
              <a:t>B</a:t>
            </a:r>
            <a:r>
              <a:rPr lang="en-GB" sz="2400" b="1"/>
              <a:t>=10</a:t>
            </a:r>
          </a:p>
        </p:txBody>
      </p:sp>
      <p:sp>
        <p:nvSpPr>
          <p:cNvPr id="9229" name="Text Box 16"/>
          <p:cNvSpPr txBox="1">
            <a:spLocks noChangeArrowheads="1"/>
          </p:cNvSpPr>
          <p:nvPr/>
        </p:nvSpPr>
        <p:spPr bwMode="auto">
          <a:xfrm>
            <a:off x="1006475" y="4041775"/>
            <a:ext cx="3984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9230" name="Text Box 18"/>
          <p:cNvSpPr txBox="1">
            <a:spLocks noChangeArrowheads="1"/>
          </p:cNvSpPr>
          <p:nvPr/>
        </p:nvSpPr>
        <p:spPr bwMode="auto">
          <a:xfrm>
            <a:off x="0" y="355123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10</a:t>
            </a:r>
          </a:p>
        </p:txBody>
      </p:sp>
      <p:sp>
        <p:nvSpPr>
          <p:cNvPr id="9231" name="Text Box 19"/>
          <p:cNvSpPr txBox="1">
            <a:spLocks noChangeArrowheads="1"/>
          </p:cNvSpPr>
          <p:nvPr/>
        </p:nvSpPr>
        <p:spPr bwMode="auto">
          <a:xfrm>
            <a:off x="4500563" y="2165350"/>
            <a:ext cx="280828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/>
              <a:t>P</a:t>
            </a:r>
            <a:r>
              <a:rPr lang="en-GB" sz="2400" b="1" baseline="-25000"/>
              <a:t>Y</a:t>
            </a:r>
            <a:r>
              <a:rPr lang="en-GB" sz="2400" b="1"/>
              <a:t> = 4</a:t>
            </a:r>
            <a:r>
              <a:rPr lang="el-GR" sz="2400" b="1"/>
              <a:t> </a:t>
            </a:r>
            <a:r>
              <a:rPr lang="el-GR" sz="2400"/>
              <a:t>ευρώ</a:t>
            </a:r>
            <a:endParaRPr lang="en-GB" sz="2400"/>
          </a:p>
          <a:p>
            <a:r>
              <a:rPr lang="en-GB" sz="2400" b="1"/>
              <a:t>I = 40</a:t>
            </a:r>
            <a:r>
              <a:rPr lang="el-GR" sz="2400" b="1"/>
              <a:t> </a:t>
            </a:r>
            <a:r>
              <a:rPr lang="el-GR" sz="2400"/>
              <a:t>ευρώ</a:t>
            </a:r>
            <a:endParaRPr lang="en-GB" sz="2400"/>
          </a:p>
          <a:p>
            <a:endParaRPr lang="en-GB" sz="2400"/>
          </a:p>
          <a:p>
            <a:endParaRPr lang="en-GB" sz="2400" b="1"/>
          </a:p>
          <a:p>
            <a:endParaRPr lang="en-GB" sz="2400" b="1"/>
          </a:p>
        </p:txBody>
      </p:sp>
      <p:sp>
        <p:nvSpPr>
          <p:cNvPr id="9232" name="Line 20"/>
          <p:cNvSpPr>
            <a:spLocks noChangeShapeType="1"/>
          </p:cNvSpPr>
          <p:nvPr/>
        </p:nvSpPr>
        <p:spPr bwMode="auto">
          <a:xfrm flipV="1">
            <a:off x="2225675" y="5875338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Text Box 22"/>
          <p:cNvSpPr txBox="1">
            <a:spLocks noChangeArrowheads="1"/>
          </p:cNvSpPr>
          <p:nvPr/>
        </p:nvSpPr>
        <p:spPr bwMode="auto">
          <a:xfrm>
            <a:off x="5807075" y="64055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400" b="1"/>
          </a:p>
        </p:txBody>
      </p:sp>
      <p:sp>
        <p:nvSpPr>
          <p:cNvPr id="9234" name="Arc 24"/>
          <p:cNvSpPr>
            <a:spLocks/>
          </p:cNvSpPr>
          <p:nvPr/>
        </p:nvSpPr>
        <p:spPr bwMode="auto">
          <a:xfrm>
            <a:off x="976313" y="3871913"/>
            <a:ext cx="909637" cy="914400"/>
          </a:xfrm>
          <a:custGeom>
            <a:avLst/>
            <a:gdLst>
              <a:gd name="T0" fmla="*/ 36998012 w 21487"/>
              <a:gd name="T1" fmla="*/ 38738292 h 21584"/>
              <a:gd name="T2" fmla="*/ 0 w 21487"/>
              <a:gd name="T3" fmla="*/ 3968218 h 21584"/>
              <a:gd name="T4" fmla="*/ 38508838 w 21487"/>
              <a:gd name="T5" fmla="*/ 0 h 21584"/>
              <a:gd name="T6" fmla="*/ 0 60000 65536"/>
              <a:gd name="T7" fmla="*/ 0 60000 65536"/>
              <a:gd name="T8" fmla="*/ 0 60000 65536"/>
              <a:gd name="T9" fmla="*/ 0 w 21487"/>
              <a:gd name="T10" fmla="*/ 0 h 21584"/>
              <a:gd name="T11" fmla="*/ 21487 w 21487"/>
              <a:gd name="T12" fmla="*/ 21584 h 215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87" h="21584" fill="none" extrusionOk="0">
                <a:moveTo>
                  <a:pt x="20644" y="21583"/>
                </a:moveTo>
                <a:cubicBezTo>
                  <a:pt x="9900" y="21163"/>
                  <a:pt x="1101" y="12906"/>
                  <a:pt x="0" y="2210"/>
                </a:cubicBezTo>
              </a:path>
              <a:path w="21487" h="21584" stroke="0" extrusionOk="0">
                <a:moveTo>
                  <a:pt x="20644" y="21583"/>
                </a:moveTo>
                <a:cubicBezTo>
                  <a:pt x="9900" y="21163"/>
                  <a:pt x="1101" y="12906"/>
                  <a:pt x="0" y="2210"/>
                </a:cubicBezTo>
                <a:lnTo>
                  <a:pt x="21487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Text Box 21"/>
          <p:cNvSpPr txBox="1">
            <a:spLocks noChangeArrowheads="1"/>
          </p:cNvSpPr>
          <p:nvPr/>
        </p:nvSpPr>
        <p:spPr bwMode="auto">
          <a:xfrm>
            <a:off x="2124075" y="620713"/>
            <a:ext cx="5973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>
                <a:solidFill>
                  <a:schemeClr val="bg1"/>
                </a:solidFill>
              </a:rPr>
              <a:t>  </a:t>
            </a:r>
            <a:r>
              <a:rPr lang="el-GR" sz="2800" b="1">
                <a:solidFill>
                  <a:schemeClr val="bg1"/>
                </a:solidFill>
              </a:rPr>
              <a:t>Η καμπ</a:t>
            </a:r>
            <a:r>
              <a:rPr lang="el-GR" altLang="ja-JP" sz="2800" b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ύλη Τιμής-Κατανάλωσης</a:t>
            </a:r>
            <a:endParaRPr 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840C3D-0DA0-4BF0-8B93-A627FB17D3E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243" name="Line 2"/>
          <p:cNvSpPr>
            <a:spLocks noChangeShapeType="1"/>
          </p:cNvSpPr>
          <p:nvPr/>
        </p:nvSpPr>
        <p:spPr bwMode="auto">
          <a:xfrm>
            <a:off x="549275" y="6484938"/>
            <a:ext cx="6096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 flipH="1" flipV="1">
            <a:off x="539750" y="1916113"/>
            <a:ext cx="9525" cy="4568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0" y="1557338"/>
            <a:ext cx="178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/>
              <a:t>Υ (μονάδες)</a:t>
            </a:r>
            <a:endParaRPr lang="en-GB" sz="2400" b="1"/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6781800" y="6294438"/>
            <a:ext cx="178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X </a:t>
            </a:r>
            <a:r>
              <a:rPr lang="el-GR" sz="2400" b="1"/>
              <a:t>(μονάδες)</a:t>
            </a:r>
            <a:endParaRPr lang="en-GB" sz="2400" b="1"/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244475" y="632936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10248" name="Line 7"/>
          <p:cNvSpPr>
            <a:spLocks noChangeShapeType="1"/>
          </p:cNvSpPr>
          <p:nvPr/>
        </p:nvSpPr>
        <p:spPr bwMode="auto">
          <a:xfrm>
            <a:off x="549275" y="3817938"/>
            <a:ext cx="2667000" cy="266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Line 8"/>
          <p:cNvSpPr>
            <a:spLocks noChangeShapeType="1"/>
          </p:cNvSpPr>
          <p:nvPr/>
        </p:nvSpPr>
        <p:spPr bwMode="auto">
          <a:xfrm>
            <a:off x="549275" y="3817938"/>
            <a:ext cx="5486400" cy="266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920875" y="5948363"/>
            <a:ext cx="103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P</a:t>
            </a:r>
            <a:r>
              <a:rPr lang="en-GB" sz="2400" b="1" baseline="-25000"/>
              <a:t>X</a:t>
            </a:r>
            <a:r>
              <a:rPr lang="en-GB" sz="2400" b="1"/>
              <a:t> = 4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5638800" y="5837238"/>
            <a:ext cx="103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P</a:t>
            </a:r>
            <a:r>
              <a:rPr lang="en-GB" sz="2400" b="1" baseline="-25000"/>
              <a:t>X</a:t>
            </a:r>
            <a:r>
              <a:rPr lang="en-GB" sz="2400" b="1"/>
              <a:t> = 2</a:t>
            </a:r>
          </a:p>
        </p:txBody>
      </p:sp>
      <p:sp>
        <p:nvSpPr>
          <p:cNvPr id="10252" name="Line 16"/>
          <p:cNvSpPr>
            <a:spLocks noChangeShapeType="1"/>
          </p:cNvSpPr>
          <p:nvPr/>
        </p:nvSpPr>
        <p:spPr bwMode="auto">
          <a:xfrm>
            <a:off x="1158875" y="4427538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Text Box 17"/>
          <p:cNvSpPr txBox="1">
            <a:spLocks noChangeArrowheads="1"/>
          </p:cNvSpPr>
          <p:nvPr/>
        </p:nvSpPr>
        <p:spPr bwMode="auto">
          <a:xfrm>
            <a:off x="777875" y="6405563"/>
            <a:ext cx="86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X</a:t>
            </a:r>
            <a:r>
              <a:rPr lang="en-GB" sz="2400" b="1" baseline="-25000"/>
              <a:t>A</a:t>
            </a:r>
            <a:r>
              <a:rPr lang="en-GB" sz="2400" b="1"/>
              <a:t>=2</a:t>
            </a:r>
          </a:p>
        </p:txBody>
      </p:sp>
      <p:sp>
        <p:nvSpPr>
          <p:cNvPr id="10254" name="Line 18"/>
          <p:cNvSpPr>
            <a:spLocks noChangeShapeType="1"/>
          </p:cNvSpPr>
          <p:nvPr/>
        </p:nvSpPr>
        <p:spPr bwMode="auto">
          <a:xfrm>
            <a:off x="3140075" y="4960938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Text Box 19"/>
          <p:cNvSpPr txBox="1">
            <a:spLocks noChangeArrowheads="1"/>
          </p:cNvSpPr>
          <p:nvPr/>
        </p:nvSpPr>
        <p:spPr bwMode="auto">
          <a:xfrm>
            <a:off x="2682875" y="6405563"/>
            <a:ext cx="1039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X</a:t>
            </a:r>
            <a:r>
              <a:rPr lang="en-GB" sz="2400" b="1" baseline="-25000"/>
              <a:t>B</a:t>
            </a:r>
            <a:r>
              <a:rPr lang="en-GB" sz="2400" b="1"/>
              <a:t>=10</a:t>
            </a:r>
          </a:p>
        </p:txBody>
      </p:sp>
      <p:sp>
        <p:nvSpPr>
          <p:cNvPr id="10256" name="Text Box 22"/>
          <p:cNvSpPr txBox="1">
            <a:spLocks noChangeArrowheads="1"/>
          </p:cNvSpPr>
          <p:nvPr/>
        </p:nvSpPr>
        <p:spPr bwMode="auto">
          <a:xfrm>
            <a:off x="1006475" y="4041775"/>
            <a:ext cx="3984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10257" name="Text Box 23"/>
          <p:cNvSpPr txBox="1">
            <a:spLocks noChangeArrowheads="1"/>
          </p:cNvSpPr>
          <p:nvPr/>
        </p:nvSpPr>
        <p:spPr bwMode="auto">
          <a:xfrm>
            <a:off x="2911475" y="4575175"/>
            <a:ext cx="3984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10258" name="Text Box 25"/>
          <p:cNvSpPr txBox="1">
            <a:spLocks noChangeArrowheads="1"/>
          </p:cNvSpPr>
          <p:nvPr/>
        </p:nvSpPr>
        <p:spPr bwMode="auto">
          <a:xfrm>
            <a:off x="0" y="355123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10</a:t>
            </a:r>
          </a:p>
        </p:txBody>
      </p:sp>
      <p:sp>
        <p:nvSpPr>
          <p:cNvPr id="10259" name="Text Box 26"/>
          <p:cNvSpPr txBox="1">
            <a:spLocks noChangeArrowheads="1"/>
          </p:cNvSpPr>
          <p:nvPr/>
        </p:nvSpPr>
        <p:spPr bwMode="auto">
          <a:xfrm>
            <a:off x="4787900" y="2093913"/>
            <a:ext cx="33845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/>
              <a:t>P</a:t>
            </a:r>
            <a:r>
              <a:rPr lang="en-GB" sz="2400" b="1" baseline="-25000"/>
              <a:t>Y</a:t>
            </a:r>
            <a:r>
              <a:rPr lang="en-GB" sz="2400" b="1"/>
              <a:t> = 4</a:t>
            </a:r>
            <a:r>
              <a:rPr lang="el-GR" sz="2400" b="1"/>
              <a:t> </a:t>
            </a:r>
            <a:r>
              <a:rPr lang="el-GR" sz="2400"/>
              <a:t>ευρώ</a:t>
            </a:r>
            <a:endParaRPr lang="en-GB" sz="2400" b="1"/>
          </a:p>
          <a:p>
            <a:r>
              <a:rPr lang="en-GB" sz="2400" b="1"/>
              <a:t>I = 40</a:t>
            </a:r>
            <a:r>
              <a:rPr lang="el-GR" sz="2400" b="1"/>
              <a:t> </a:t>
            </a:r>
            <a:r>
              <a:rPr lang="el-GR" sz="2400"/>
              <a:t>ευρώ</a:t>
            </a:r>
            <a:endParaRPr lang="en-GB" sz="2400"/>
          </a:p>
          <a:p>
            <a:endParaRPr lang="en-GB" sz="2400"/>
          </a:p>
          <a:p>
            <a:endParaRPr lang="en-GB" sz="2400" b="1"/>
          </a:p>
          <a:p>
            <a:endParaRPr lang="en-GB" sz="2400" b="1"/>
          </a:p>
        </p:txBody>
      </p:sp>
      <p:sp>
        <p:nvSpPr>
          <p:cNvPr id="10260" name="Line 29"/>
          <p:cNvSpPr>
            <a:spLocks noChangeShapeType="1"/>
          </p:cNvSpPr>
          <p:nvPr/>
        </p:nvSpPr>
        <p:spPr bwMode="auto">
          <a:xfrm flipV="1">
            <a:off x="2225675" y="5875338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Line 30"/>
          <p:cNvSpPr>
            <a:spLocks noChangeShapeType="1"/>
          </p:cNvSpPr>
          <p:nvPr/>
        </p:nvSpPr>
        <p:spPr bwMode="auto">
          <a:xfrm flipH="1">
            <a:off x="5426075" y="6027738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Text Box 32"/>
          <p:cNvSpPr txBox="1">
            <a:spLocks noChangeArrowheads="1"/>
          </p:cNvSpPr>
          <p:nvPr/>
        </p:nvSpPr>
        <p:spPr bwMode="auto">
          <a:xfrm>
            <a:off x="5807075" y="640556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20</a:t>
            </a:r>
          </a:p>
        </p:txBody>
      </p:sp>
      <p:sp>
        <p:nvSpPr>
          <p:cNvPr id="10263" name="Arc 34"/>
          <p:cNvSpPr>
            <a:spLocks/>
          </p:cNvSpPr>
          <p:nvPr/>
        </p:nvSpPr>
        <p:spPr bwMode="auto">
          <a:xfrm>
            <a:off x="971550" y="3822700"/>
            <a:ext cx="950913" cy="914400"/>
          </a:xfrm>
          <a:custGeom>
            <a:avLst/>
            <a:gdLst>
              <a:gd name="T0" fmla="*/ 40270573 w 22454"/>
              <a:gd name="T1" fmla="*/ 38679117 h 21600"/>
              <a:gd name="T2" fmla="*/ 0 w 22454"/>
              <a:gd name="T3" fmla="*/ 942636 h 21600"/>
              <a:gd name="T4" fmla="*/ 38728210 w 22454"/>
              <a:gd name="T5" fmla="*/ 0 h 21600"/>
              <a:gd name="T6" fmla="*/ 0 60000 65536"/>
              <a:gd name="T7" fmla="*/ 0 60000 65536"/>
              <a:gd name="T8" fmla="*/ 0 60000 65536"/>
              <a:gd name="T9" fmla="*/ 0 w 22454"/>
              <a:gd name="T10" fmla="*/ 0 h 21600"/>
              <a:gd name="T11" fmla="*/ 22454 w 2245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54" h="21600" fill="none" extrusionOk="0">
                <a:moveTo>
                  <a:pt x="22453" y="21582"/>
                </a:moveTo>
                <a:cubicBezTo>
                  <a:pt x="22167" y="21594"/>
                  <a:pt x="21880" y="21599"/>
                  <a:pt x="21594" y="21600"/>
                </a:cubicBezTo>
                <a:cubicBezTo>
                  <a:pt x="9869" y="21600"/>
                  <a:pt x="285" y="12246"/>
                  <a:pt x="0" y="525"/>
                </a:cubicBezTo>
              </a:path>
              <a:path w="22454" h="21600" stroke="0" extrusionOk="0">
                <a:moveTo>
                  <a:pt x="22453" y="21582"/>
                </a:moveTo>
                <a:cubicBezTo>
                  <a:pt x="22167" y="21594"/>
                  <a:pt x="21880" y="21599"/>
                  <a:pt x="21594" y="21600"/>
                </a:cubicBezTo>
                <a:cubicBezTo>
                  <a:pt x="9869" y="21600"/>
                  <a:pt x="285" y="12246"/>
                  <a:pt x="0" y="525"/>
                </a:cubicBezTo>
                <a:lnTo>
                  <a:pt x="21594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Arc 35"/>
          <p:cNvSpPr>
            <a:spLocks/>
          </p:cNvSpPr>
          <p:nvPr/>
        </p:nvSpPr>
        <p:spPr bwMode="auto">
          <a:xfrm>
            <a:off x="2717800" y="4305300"/>
            <a:ext cx="896938" cy="912813"/>
          </a:xfrm>
          <a:custGeom>
            <a:avLst/>
            <a:gdLst>
              <a:gd name="T0" fmla="*/ 35911699 w 21176"/>
              <a:gd name="T1" fmla="*/ 38630790 h 21569"/>
              <a:gd name="T2" fmla="*/ 0 w 21176"/>
              <a:gd name="T3" fmla="*/ 7622617 h 21569"/>
              <a:gd name="T4" fmla="*/ 37991014 w 21176"/>
              <a:gd name="T5" fmla="*/ 0 h 21569"/>
              <a:gd name="T6" fmla="*/ 0 60000 65536"/>
              <a:gd name="T7" fmla="*/ 0 60000 65536"/>
              <a:gd name="T8" fmla="*/ 0 60000 65536"/>
              <a:gd name="T9" fmla="*/ 0 w 21176"/>
              <a:gd name="T10" fmla="*/ 0 h 21569"/>
              <a:gd name="T11" fmla="*/ 21176 w 21176"/>
              <a:gd name="T12" fmla="*/ 21569 h 215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76" h="21569" fill="none" extrusionOk="0">
                <a:moveTo>
                  <a:pt x="20017" y="21568"/>
                </a:moveTo>
                <a:cubicBezTo>
                  <a:pt x="10176" y="21040"/>
                  <a:pt x="1941" y="13917"/>
                  <a:pt x="-1" y="4256"/>
                </a:cubicBezTo>
              </a:path>
              <a:path w="21176" h="21569" stroke="0" extrusionOk="0">
                <a:moveTo>
                  <a:pt x="20017" y="21568"/>
                </a:moveTo>
                <a:cubicBezTo>
                  <a:pt x="10176" y="21040"/>
                  <a:pt x="1941" y="13917"/>
                  <a:pt x="-1" y="4256"/>
                </a:cubicBezTo>
                <a:lnTo>
                  <a:pt x="21176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Text Box 21"/>
          <p:cNvSpPr txBox="1">
            <a:spLocks noChangeArrowheads="1"/>
          </p:cNvSpPr>
          <p:nvPr/>
        </p:nvSpPr>
        <p:spPr bwMode="auto">
          <a:xfrm>
            <a:off x="1979613" y="620713"/>
            <a:ext cx="6118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>
                <a:solidFill>
                  <a:schemeClr val="bg1"/>
                </a:solidFill>
              </a:rPr>
              <a:t>  </a:t>
            </a:r>
            <a:r>
              <a:rPr lang="el-GR" sz="2800" b="1">
                <a:solidFill>
                  <a:schemeClr val="bg1"/>
                </a:solidFill>
              </a:rPr>
              <a:t>Η καμπ</a:t>
            </a:r>
            <a:r>
              <a:rPr lang="el-GR" altLang="ja-JP" sz="2800" b="1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ύλη Τιμής-Κατανάλωσης</a:t>
            </a:r>
            <a:endParaRPr 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B6E00F-3316-439D-BC40-D4728F2AB22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1267" name="Line 2"/>
          <p:cNvSpPr>
            <a:spLocks noChangeShapeType="1"/>
          </p:cNvSpPr>
          <p:nvPr/>
        </p:nvSpPr>
        <p:spPr bwMode="auto">
          <a:xfrm>
            <a:off x="549275" y="6484938"/>
            <a:ext cx="6096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Line 3"/>
          <p:cNvSpPr>
            <a:spLocks noChangeShapeType="1"/>
          </p:cNvSpPr>
          <p:nvPr/>
        </p:nvSpPr>
        <p:spPr bwMode="auto">
          <a:xfrm flipH="1" flipV="1">
            <a:off x="539750" y="1844675"/>
            <a:ext cx="9525" cy="46402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0" y="1412875"/>
            <a:ext cx="178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/>
              <a:t>Υ (μονάδες)</a:t>
            </a:r>
            <a:endParaRPr lang="en-GB" sz="2400" b="1"/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6781800" y="6294438"/>
            <a:ext cx="178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X </a:t>
            </a:r>
            <a:r>
              <a:rPr lang="el-GR" sz="2400" b="1"/>
              <a:t>(μονάδες)</a:t>
            </a:r>
            <a:endParaRPr lang="en-GB" sz="2400" b="1"/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244475" y="632936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0</a:t>
            </a:r>
          </a:p>
        </p:txBody>
      </p:sp>
      <p:sp>
        <p:nvSpPr>
          <p:cNvPr id="11272" name="Line 7"/>
          <p:cNvSpPr>
            <a:spLocks noChangeShapeType="1"/>
          </p:cNvSpPr>
          <p:nvPr/>
        </p:nvSpPr>
        <p:spPr bwMode="auto">
          <a:xfrm>
            <a:off x="549275" y="3817938"/>
            <a:ext cx="2667000" cy="266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Line 8"/>
          <p:cNvSpPr>
            <a:spLocks noChangeShapeType="1"/>
          </p:cNvSpPr>
          <p:nvPr/>
        </p:nvSpPr>
        <p:spPr bwMode="auto">
          <a:xfrm>
            <a:off x="549275" y="3817938"/>
            <a:ext cx="5486400" cy="266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Line 9"/>
          <p:cNvSpPr>
            <a:spLocks noChangeShapeType="1"/>
          </p:cNvSpPr>
          <p:nvPr/>
        </p:nvSpPr>
        <p:spPr bwMode="auto">
          <a:xfrm>
            <a:off x="549275" y="3817938"/>
            <a:ext cx="68580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Text Box 10"/>
          <p:cNvSpPr txBox="1">
            <a:spLocks noChangeArrowheads="1"/>
          </p:cNvSpPr>
          <p:nvPr/>
        </p:nvSpPr>
        <p:spPr bwMode="auto">
          <a:xfrm>
            <a:off x="1920875" y="5948363"/>
            <a:ext cx="103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P</a:t>
            </a:r>
            <a:r>
              <a:rPr lang="en-GB" sz="2400" b="1" baseline="-25000"/>
              <a:t>X</a:t>
            </a:r>
            <a:r>
              <a:rPr lang="en-GB" sz="2400" b="1"/>
              <a:t> = 4</a:t>
            </a:r>
          </a:p>
        </p:txBody>
      </p:sp>
      <p:sp>
        <p:nvSpPr>
          <p:cNvPr id="11276" name="Text Box 11"/>
          <p:cNvSpPr txBox="1">
            <a:spLocks noChangeArrowheads="1"/>
          </p:cNvSpPr>
          <p:nvPr/>
        </p:nvSpPr>
        <p:spPr bwMode="auto">
          <a:xfrm>
            <a:off x="5638800" y="5837238"/>
            <a:ext cx="103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P</a:t>
            </a:r>
            <a:r>
              <a:rPr lang="en-GB" sz="2400" b="1" baseline="-25000"/>
              <a:t>X</a:t>
            </a:r>
            <a:r>
              <a:rPr lang="en-GB" sz="2400" b="1"/>
              <a:t> = 2</a:t>
            </a:r>
          </a:p>
        </p:txBody>
      </p:sp>
      <p:sp>
        <p:nvSpPr>
          <p:cNvPr id="11277" name="Text Box 12"/>
          <p:cNvSpPr txBox="1">
            <a:spLocks noChangeArrowheads="1"/>
          </p:cNvSpPr>
          <p:nvPr/>
        </p:nvSpPr>
        <p:spPr bwMode="auto">
          <a:xfrm>
            <a:off x="7010400" y="5075238"/>
            <a:ext cx="103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P</a:t>
            </a:r>
            <a:r>
              <a:rPr lang="en-GB" sz="2400" b="1" baseline="-25000"/>
              <a:t>X</a:t>
            </a:r>
            <a:r>
              <a:rPr lang="en-GB" sz="2400" b="1"/>
              <a:t> = 1</a:t>
            </a:r>
          </a:p>
        </p:txBody>
      </p:sp>
      <p:sp>
        <p:nvSpPr>
          <p:cNvPr id="11278" name="Arc 13"/>
          <p:cNvSpPr>
            <a:spLocks/>
          </p:cNvSpPr>
          <p:nvPr/>
        </p:nvSpPr>
        <p:spPr bwMode="auto">
          <a:xfrm>
            <a:off x="2808288" y="2827338"/>
            <a:ext cx="2281237" cy="2079625"/>
          </a:xfrm>
          <a:custGeom>
            <a:avLst/>
            <a:gdLst>
              <a:gd name="T0" fmla="*/ 255205122 w 19280"/>
              <a:gd name="T1" fmla="*/ 200465357 h 21574"/>
              <a:gd name="T2" fmla="*/ 0 w 19280"/>
              <a:gd name="T3" fmla="*/ 90494718 h 21574"/>
              <a:gd name="T4" fmla="*/ 269919094 w 19280"/>
              <a:gd name="T5" fmla="*/ 0 h 21574"/>
              <a:gd name="T6" fmla="*/ 0 60000 65536"/>
              <a:gd name="T7" fmla="*/ 0 60000 65536"/>
              <a:gd name="T8" fmla="*/ 0 60000 65536"/>
              <a:gd name="T9" fmla="*/ 0 w 19280"/>
              <a:gd name="T10" fmla="*/ 0 h 21574"/>
              <a:gd name="T11" fmla="*/ 19280 w 19280"/>
              <a:gd name="T12" fmla="*/ 21574 h 215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80" h="21574" fill="none" extrusionOk="0">
                <a:moveTo>
                  <a:pt x="18228" y="21574"/>
                </a:moveTo>
                <a:cubicBezTo>
                  <a:pt x="10465" y="21196"/>
                  <a:pt x="3504" y="16676"/>
                  <a:pt x="0" y="9738"/>
                </a:cubicBezTo>
              </a:path>
              <a:path w="19280" h="21574" stroke="0" extrusionOk="0">
                <a:moveTo>
                  <a:pt x="18228" y="21574"/>
                </a:moveTo>
                <a:cubicBezTo>
                  <a:pt x="10465" y="21196"/>
                  <a:pt x="3504" y="16676"/>
                  <a:pt x="0" y="9738"/>
                </a:cubicBezTo>
                <a:lnTo>
                  <a:pt x="19280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Arc 14"/>
          <p:cNvSpPr>
            <a:spLocks/>
          </p:cNvSpPr>
          <p:nvPr/>
        </p:nvSpPr>
        <p:spPr bwMode="auto">
          <a:xfrm>
            <a:off x="1966913" y="3398838"/>
            <a:ext cx="2052637" cy="1849437"/>
          </a:xfrm>
          <a:custGeom>
            <a:avLst/>
            <a:gdLst>
              <a:gd name="T0" fmla="*/ 171930552 w 21156"/>
              <a:gd name="T1" fmla="*/ 159795230 h 21405"/>
              <a:gd name="T2" fmla="*/ 0 w 21156"/>
              <a:gd name="T3" fmla="*/ 32511468 h 21405"/>
              <a:gd name="T4" fmla="*/ 199154761 w 21156"/>
              <a:gd name="T5" fmla="*/ 0 h 21405"/>
              <a:gd name="T6" fmla="*/ 0 60000 65536"/>
              <a:gd name="T7" fmla="*/ 0 60000 65536"/>
              <a:gd name="T8" fmla="*/ 0 60000 65536"/>
              <a:gd name="T9" fmla="*/ 0 w 21156"/>
              <a:gd name="T10" fmla="*/ 0 h 21405"/>
              <a:gd name="T11" fmla="*/ 21156 w 21156"/>
              <a:gd name="T12" fmla="*/ 21405 h 214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56" h="21405" fill="none" extrusionOk="0">
                <a:moveTo>
                  <a:pt x="18263" y="21405"/>
                </a:moveTo>
                <a:cubicBezTo>
                  <a:pt x="9172" y="20177"/>
                  <a:pt x="1849" y="13340"/>
                  <a:pt x="-1" y="4355"/>
                </a:cubicBezTo>
              </a:path>
              <a:path w="21156" h="21405" stroke="0" extrusionOk="0">
                <a:moveTo>
                  <a:pt x="18263" y="21405"/>
                </a:moveTo>
                <a:cubicBezTo>
                  <a:pt x="9172" y="20177"/>
                  <a:pt x="1849" y="13340"/>
                  <a:pt x="-1" y="4355"/>
                </a:cubicBezTo>
                <a:lnTo>
                  <a:pt x="21156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Arc 15"/>
          <p:cNvSpPr>
            <a:spLocks/>
          </p:cNvSpPr>
          <p:nvPr/>
        </p:nvSpPr>
        <p:spPr bwMode="auto">
          <a:xfrm>
            <a:off x="777875" y="3284538"/>
            <a:ext cx="1955800" cy="1771650"/>
          </a:xfrm>
          <a:custGeom>
            <a:avLst/>
            <a:gdLst>
              <a:gd name="T0" fmla="*/ 158286937 w 20537"/>
              <a:gd name="T1" fmla="*/ 146814325 h 21379"/>
              <a:gd name="T2" fmla="*/ 0 w 20537"/>
              <a:gd name="T3" fmla="*/ 45969179 h 21379"/>
              <a:gd name="T4" fmla="*/ 186256667 w 20537"/>
              <a:gd name="T5" fmla="*/ 0 h 21379"/>
              <a:gd name="T6" fmla="*/ 0 60000 65536"/>
              <a:gd name="T7" fmla="*/ 0 60000 65536"/>
              <a:gd name="T8" fmla="*/ 0 60000 65536"/>
              <a:gd name="T9" fmla="*/ 0 w 20537"/>
              <a:gd name="T10" fmla="*/ 0 h 21379"/>
              <a:gd name="T11" fmla="*/ 20537 w 20537"/>
              <a:gd name="T12" fmla="*/ 21379 h 213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537" h="21379" fill="none" extrusionOk="0">
                <a:moveTo>
                  <a:pt x="17453" y="21378"/>
                </a:moveTo>
                <a:cubicBezTo>
                  <a:pt x="9314" y="20204"/>
                  <a:pt x="2548" y="14511"/>
                  <a:pt x="0" y="6693"/>
                </a:cubicBezTo>
              </a:path>
              <a:path w="20537" h="21379" stroke="0" extrusionOk="0">
                <a:moveTo>
                  <a:pt x="17453" y="21378"/>
                </a:moveTo>
                <a:cubicBezTo>
                  <a:pt x="9314" y="20204"/>
                  <a:pt x="2548" y="14511"/>
                  <a:pt x="0" y="6693"/>
                </a:cubicBezTo>
                <a:lnTo>
                  <a:pt x="20537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Line 16"/>
          <p:cNvSpPr>
            <a:spLocks noChangeShapeType="1"/>
          </p:cNvSpPr>
          <p:nvPr/>
        </p:nvSpPr>
        <p:spPr bwMode="auto">
          <a:xfrm>
            <a:off x="1158875" y="4427538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Text Box 17"/>
          <p:cNvSpPr txBox="1">
            <a:spLocks noChangeArrowheads="1"/>
          </p:cNvSpPr>
          <p:nvPr/>
        </p:nvSpPr>
        <p:spPr bwMode="auto">
          <a:xfrm>
            <a:off x="777875" y="6405563"/>
            <a:ext cx="86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X</a:t>
            </a:r>
            <a:r>
              <a:rPr lang="en-GB" sz="2400" b="1" baseline="-25000"/>
              <a:t>A</a:t>
            </a:r>
            <a:r>
              <a:rPr lang="en-GB" sz="2400" b="1"/>
              <a:t>=2</a:t>
            </a:r>
          </a:p>
        </p:txBody>
      </p:sp>
      <p:sp>
        <p:nvSpPr>
          <p:cNvPr id="11283" name="Line 18"/>
          <p:cNvSpPr>
            <a:spLocks noChangeShapeType="1"/>
          </p:cNvSpPr>
          <p:nvPr/>
        </p:nvSpPr>
        <p:spPr bwMode="auto">
          <a:xfrm>
            <a:off x="3140075" y="4960938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Text Box 19"/>
          <p:cNvSpPr txBox="1">
            <a:spLocks noChangeArrowheads="1"/>
          </p:cNvSpPr>
          <p:nvPr/>
        </p:nvSpPr>
        <p:spPr bwMode="auto">
          <a:xfrm>
            <a:off x="2682875" y="6405563"/>
            <a:ext cx="1039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X</a:t>
            </a:r>
            <a:r>
              <a:rPr lang="en-GB" sz="2400" b="1" baseline="-25000"/>
              <a:t>B</a:t>
            </a:r>
            <a:r>
              <a:rPr lang="en-GB" sz="2400" b="1"/>
              <a:t>=10</a:t>
            </a:r>
          </a:p>
        </p:txBody>
      </p:sp>
      <p:sp>
        <p:nvSpPr>
          <p:cNvPr id="11285" name="Line 20"/>
          <p:cNvSpPr>
            <a:spLocks noChangeShapeType="1"/>
          </p:cNvSpPr>
          <p:nvPr/>
        </p:nvSpPr>
        <p:spPr bwMode="auto">
          <a:xfrm>
            <a:off x="4359275" y="4808538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Text Box 21"/>
          <p:cNvSpPr txBox="1">
            <a:spLocks noChangeArrowheads="1"/>
          </p:cNvSpPr>
          <p:nvPr/>
        </p:nvSpPr>
        <p:spPr bwMode="auto">
          <a:xfrm>
            <a:off x="3978275" y="6405563"/>
            <a:ext cx="1052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X</a:t>
            </a:r>
            <a:r>
              <a:rPr lang="en-GB" sz="2400" b="1" baseline="-25000"/>
              <a:t>C</a:t>
            </a:r>
            <a:r>
              <a:rPr lang="en-GB" sz="2400" b="1"/>
              <a:t>=16</a:t>
            </a:r>
          </a:p>
        </p:txBody>
      </p:sp>
      <p:sp>
        <p:nvSpPr>
          <p:cNvPr id="11287" name="Text Box 22"/>
          <p:cNvSpPr txBox="1">
            <a:spLocks noChangeArrowheads="1"/>
          </p:cNvSpPr>
          <p:nvPr/>
        </p:nvSpPr>
        <p:spPr bwMode="auto">
          <a:xfrm>
            <a:off x="1006475" y="4041775"/>
            <a:ext cx="3984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11288" name="Text Box 23"/>
          <p:cNvSpPr txBox="1">
            <a:spLocks noChangeArrowheads="1"/>
          </p:cNvSpPr>
          <p:nvPr/>
        </p:nvSpPr>
        <p:spPr bwMode="auto">
          <a:xfrm>
            <a:off x="2911475" y="4575175"/>
            <a:ext cx="3984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11289" name="Text Box 24"/>
          <p:cNvSpPr txBox="1">
            <a:spLocks noChangeArrowheads="1"/>
          </p:cNvSpPr>
          <p:nvPr/>
        </p:nvSpPr>
        <p:spPr bwMode="auto">
          <a:xfrm>
            <a:off x="4206875" y="4346575"/>
            <a:ext cx="3984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11290" name="Text Box 25"/>
          <p:cNvSpPr txBox="1">
            <a:spLocks noChangeArrowheads="1"/>
          </p:cNvSpPr>
          <p:nvPr/>
        </p:nvSpPr>
        <p:spPr bwMode="auto">
          <a:xfrm>
            <a:off x="0" y="355123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10</a:t>
            </a:r>
          </a:p>
        </p:txBody>
      </p:sp>
      <p:sp>
        <p:nvSpPr>
          <p:cNvPr id="11291" name="Text Box 26"/>
          <p:cNvSpPr txBox="1">
            <a:spLocks noChangeArrowheads="1"/>
          </p:cNvSpPr>
          <p:nvPr/>
        </p:nvSpPr>
        <p:spPr bwMode="auto">
          <a:xfrm>
            <a:off x="1042988" y="2205038"/>
            <a:ext cx="19446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/>
              <a:t>P</a:t>
            </a:r>
            <a:r>
              <a:rPr lang="en-GB" sz="2400" b="1" baseline="-25000"/>
              <a:t>Y</a:t>
            </a:r>
            <a:r>
              <a:rPr lang="en-GB" sz="2400" b="1"/>
              <a:t> = 4</a:t>
            </a:r>
            <a:r>
              <a:rPr lang="el-GR" sz="2400" b="1"/>
              <a:t> ευρώ</a:t>
            </a:r>
            <a:endParaRPr lang="en-GB" sz="2400" b="1"/>
          </a:p>
          <a:p>
            <a:r>
              <a:rPr lang="en-GB" sz="2400" b="1"/>
              <a:t>I = 40</a:t>
            </a:r>
            <a:r>
              <a:rPr lang="el-GR" sz="2400" b="1"/>
              <a:t> ευρώ</a:t>
            </a:r>
            <a:endParaRPr lang="en-GB" sz="2400" b="1"/>
          </a:p>
        </p:txBody>
      </p:sp>
      <p:sp>
        <p:nvSpPr>
          <p:cNvPr id="11292" name="Arc 27"/>
          <p:cNvSpPr>
            <a:spLocks/>
          </p:cNvSpPr>
          <p:nvPr/>
        </p:nvSpPr>
        <p:spPr bwMode="auto">
          <a:xfrm>
            <a:off x="1195388" y="3705225"/>
            <a:ext cx="3883025" cy="1333500"/>
          </a:xfrm>
          <a:custGeom>
            <a:avLst/>
            <a:gdLst>
              <a:gd name="T0" fmla="*/ 417878073 w 36082"/>
              <a:gd name="T1" fmla="*/ 43335046 h 21600"/>
              <a:gd name="T2" fmla="*/ 0 w 36082"/>
              <a:gd name="T3" fmla="*/ 47092983 h 21600"/>
              <a:gd name="T4" fmla="*/ 205186767 w 36082"/>
              <a:gd name="T5" fmla="*/ 0 h 21600"/>
              <a:gd name="T6" fmla="*/ 0 60000 65536"/>
              <a:gd name="T7" fmla="*/ 0 60000 65536"/>
              <a:gd name="T8" fmla="*/ 0 60000 65536"/>
              <a:gd name="T9" fmla="*/ 0 w 36082"/>
              <a:gd name="T10" fmla="*/ 0 h 21600"/>
              <a:gd name="T11" fmla="*/ 36082 w 3608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082" h="21600" fill="none" extrusionOk="0">
                <a:moveTo>
                  <a:pt x="36082" y="11370"/>
                </a:moveTo>
                <a:cubicBezTo>
                  <a:pt x="32144" y="17729"/>
                  <a:pt x="25197" y="21599"/>
                  <a:pt x="17717" y="21600"/>
                </a:cubicBezTo>
                <a:cubicBezTo>
                  <a:pt x="10655" y="21600"/>
                  <a:pt x="4039" y="18148"/>
                  <a:pt x="0" y="12355"/>
                </a:cubicBezTo>
              </a:path>
              <a:path w="36082" h="21600" stroke="0" extrusionOk="0">
                <a:moveTo>
                  <a:pt x="36082" y="11370"/>
                </a:moveTo>
                <a:cubicBezTo>
                  <a:pt x="32144" y="17729"/>
                  <a:pt x="25197" y="21599"/>
                  <a:pt x="17717" y="21600"/>
                </a:cubicBezTo>
                <a:cubicBezTo>
                  <a:pt x="10655" y="21600"/>
                  <a:pt x="4039" y="18148"/>
                  <a:pt x="0" y="12355"/>
                </a:cubicBezTo>
                <a:lnTo>
                  <a:pt x="17717" y="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3" name="Text Box 28"/>
          <p:cNvSpPr txBox="1">
            <a:spLocks noChangeArrowheads="1"/>
          </p:cNvSpPr>
          <p:nvPr/>
        </p:nvSpPr>
        <p:spPr bwMode="auto">
          <a:xfrm>
            <a:off x="5105400" y="4008438"/>
            <a:ext cx="427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/>
              <a:t>Καμπύλη Τιμής-Κατανάλωσης</a:t>
            </a:r>
            <a:endParaRPr lang="en-GB" sz="2400" b="1"/>
          </a:p>
        </p:txBody>
      </p:sp>
      <p:sp>
        <p:nvSpPr>
          <p:cNvPr id="11294" name="Line 29"/>
          <p:cNvSpPr>
            <a:spLocks noChangeShapeType="1"/>
          </p:cNvSpPr>
          <p:nvPr/>
        </p:nvSpPr>
        <p:spPr bwMode="auto">
          <a:xfrm flipV="1">
            <a:off x="2225675" y="5875338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5" name="Line 30"/>
          <p:cNvSpPr>
            <a:spLocks noChangeShapeType="1"/>
          </p:cNvSpPr>
          <p:nvPr/>
        </p:nvSpPr>
        <p:spPr bwMode="auto">
          <a:xfrm flipH="1">
            <a:off x="5426075" y="6027738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6" name="Line 31"/>
          <p:cNvSpPr>
            <a:spLocks noChangeShapeType="1"/>
          </p:cNvSpPr>
          <p:nvPr/>
        </p:nvSpPr>
        <p:spPr bwMode="auto">
          <a:xfrm flipH="1">
            <a:off x="6797675" y="5265738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7" name="Text Box 32"/>
          <p:cNvSpPr txBox="1">
            <a:spLocks noChangeArrowheads="1"/>
          </p:cNvSpPr>
          <p:nvPr/>
        </p:nvSpPr>
        <p:spPr bwMode="auto">
          <a:xfrm>
            <a:off x="5807075" y="640556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20</a:t>
            </a:r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3419475" y="1844675"/>
            <a:ext cx="5375275" cy="16224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/>
              <a:t>Η καμπύλη Τιμής-Κατανάλωσης του αγαθού</a:t>
            </a:r>
            <a:r>
              <a:rPr lang="en-US" sz="2000"/>
              <a:t> X </a:t>
            </a:r>
            <a:r>
              <a:rPr lang="el-GR" sz="2000"/>
              <a:t>μπορεί να σημειωθεί ως η ποσότητα του αγαθού</a:t>
            </a:r>
            <a:r>
              <a:rPr lang="en-US" sz="2000"/>
              <a:t> X </a:t>
            </a:r>
            <a:r>
              <a:rPr lang="el-GR" sz="2000"/>
              <a:t>που καταναλώνεται σε κάθε τιμή. Αυτή είναι η καμπύλη ζήτησης του ατόμου για το αγαθό </a:t>
            </a:r>
            <a:r>
              <a:rPr lang="en-US" sz="2000"/>
              <a:t>x</a:t>
            </a:r>
            <a:r>
              <a:rPr lang="el-GR" sz="2000"/>
              <a:t>.</a:t>
            </a:r>
            <a:endParaRPr lang="en-US" sz="2000"/>
          </a:p>
        </p:txBody>
      </p:sp>
      <p:sp>
        <p:nvSpPr>
          <p:cNvPr id="11299" name="Text Box 36"/>
          <p:cNvSpPr txBox="1">
            <a:spLocks noChangeArrowheads="1"/>
          </p:cNvSpPr>
          <p:nvPr/>
        </p:nvSpPr>
        <p:spPr bwMode="auto">
          <a:xfrm>
            <a:off x="2411413" y="620713"/>
            <a:ext cx="57610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b="1">
                <a:solidFill>
                  <a:schemeClr val="bg1"/>
                </a:solidFill>
              </a:rPr>
              <a:t>Η καμπύλη Τιμής-Κατανάλωσης</a:t>
            </a:r>
            <a:endParaRPr 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75D3B9-8685-4AB2-8C2F-87E3BEC3232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2291" name="Line 5"/>
          <p:cNvSpPr>
            <a:spLocks noChangeShapeType="1"/>
          </p:cNvSpPr>
          <p:nvPr/>
        </p:nvSpPr>
        <p:spPr bwMode="auto">
          <a:xfrm>
            <a:off x="990600" y="6367463"/>
            <a:ext cx="5257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Line 6"/>
          <p:cNvSpPr>
            <a:spLocks noChangeShapeType="1"/>
          </p:cNvSpPr>
          <p:nvPr/>
        </p:nvSpPr>
        <p:spPr bwMode="auto">
          <a:xfrm flipH="1" flipV="1">
            <a:off x="971550" y="1773238"/>
            <a:ext cx="19050" cy="4594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6308725" y="625316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X</a:t>
            </a: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250825" y="1700213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P</a:t>
            </a:r>
            <a:r>
              <a:rPr lang="en-GB" sz="2400" b="1" baseline="-25000"/>
              <a:t>X</a:t>
            </a:r>
            <a:endParaRPr lang="en-GB" sz="2400" b="1"/>
          </a:p>
        </p:txBody>
      </p:sp>
      <p:sp>
        <p:nvSpPr>
          <p:cNvPr id="12295" name="Arc 9"/>
          <p:cNvSpPr>
            <a:spLocks/>
          </p:cNvSpPr>
          <p:nvPr/>
        </p:nvSpPr>
        <p:spPr bwMode="auto">
          <a:xfrm>
            <a:off x="1524000" y="3700463"/>
            <a:ext cx="3276600" cy="2362200"/>
          </a:xfrm>
          <a:custGeom>
            <a:avLst/>
            <a:gdLst>
              <a:gd name="T0" fmla="*/ 501008981 w 20527"/>
              <a:gd name="T1" fmla="*/ 258536310 h 21583"/>
              <a:gd name="T2" fmla="*/ 0 w 20527"/>
              <a:gd name="T3" fmla="*/ 80556786 h 21583"/>
              <a:gd name="T4" fmla="*/ 523023664 w 20527"/>
              <a:gd name="T5" fmla="*/ 0 h 21583"/>
              <a:gd name="T6" fmla="*/ 0 60000 65536"/>
              <a:gd name="T7" fmla="*/ 0 60000 65536"/>
              <a:gd name="T8" fmla="*/ 0 60000 65536"/>
              <a:gd name="T9" fmla="*/ 0 w 20527"/>
              <a:gd name="T10" fmla="*/ 0 h 21583"/>
              <a:gd name="T11" fmla="*/ 20527 w 20527"/>
              <a:gd name="T12" fmla="*/ 21583 h 215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527" h="21583" fill="none" extrusionOk="0">
                <a:moveTo>
                  <a:pt x="19663" y="21582"/>
                </a:moveTo>
                <a:cubicBezTo>
                  <a:pt x="10649" y="21221"/>
                  <a:pt x="2809" y="15297"/>
                  <a:pt x="0" y="6724"/>
                </a:cubicBezTo>
              </a:path>
              <a:path w="20527" h="21583" stroke="0" extrusionOk="0">
                <a:moveTo>
                  <a:pt x="19663" y="21582"/>
                </a:moveTo>
                <a:cubicBezTo>
                  <a:pt x="10649" y="21221"/>
                  <a:pt x="2809" y="15297"/>
                  <a:pt x="0" y="6724"/>
                </a:cubicBezTo>
                <a:lnTo>
                  <a:pt x="20527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Line 10"/>
          <p:cNvSpPr>
            <a:spLocks noChangeShapeType="1"/>
          </p:cNvSpPr>
          <p:nvPr/>
        </p:nvSpPr>
        <p:spPr bwMode="auto">
          <a:xfrm>
            <a:off x="990600" y="499586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Line 11"/>
          <p:cNvSpPr>
            <a:spLocks noChangeShapeType="1"/>
          </p:cNvSpPr>
          <p:nvPr/>
        </p:nvSpPr>
        <p:spPr bwMode="auto">
          <a:xfrm>
            <a:off x="1905000" y="4995863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Line 12"/>
          <p:cNvSpPr>
            <a:spLocks noChangeShapeType="1"/>
          </p:cNvSpPr>
          <p:nvPr/>
        </p:nvSpPr>
        <p:spPr bwMode="auto">
          <a:xfrm>
            <a:off x="990600" y="5605463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Line 13"/>
          <p:cNvSpPr>
            <a:spLocks noChangeShapeType="1"/>
          </p:cNvSpPr>
          <p:nvPr/>
        </p:nvSpPr>
        <p:spPr bwMode="auto">
          <a:xfrm>
            <a:off x="2743200" y="5681663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Line 14"/>
          <p:cNvSpPr>
            <a:spLocks noChangeShapeType="1"/>
          </p:cNvSpPr>
          <p:nvPr/>
        </p:nvSpPr>
        <p:spPr bwMode="auto">
          <a:xfrm>
            <a:off x="990600" y="5986463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Line 15"/>
          <p:cNvSpPr>
            <a:spLocks noChangeShapeType="1"/>
          </p:cNvSpPr>
          <p:nvPr/>
        </p:nvSpPr>
        <p:spPr bwMode="auto">
          <a:xfrm>
            <a:off x="4114800" y="60626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Text Box 16"/>
          <p:cNvSpPr txBox="1">
            <a:spLocks noChangeArrowheads="1"/>
          </p:cNvSpPr>
          <p:nvPr/>
        </p:nvSpPr>
        <p:spPr bwMode="auto">
          <a:xfrm>
            <a:off x="1736725" y="6405563"/>
            <a:ext cx="2725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X</a:t>
            </a:r>
            <a:r>
              <a:rPr lang="en-GB" sz="2400" b="1" baseline="-25000"/>
              <a:t>A</a:t>
            </a:r>
            <a:r>
              <a:rPr lang="en-GB" sz="2400" b="1"/>
              <a:t>      X</a:t>
            </a:r>
            <a:r>
              <a:rPr lang="en-GB" sz="2400" b="1" baseline="-25000"/>
              <a:t>B</a:t>
            </a:r>
            <a:r>
              <a:rPr lang="en-GB" sz="2400" b="1"/>
              <a:t>            X</a:t>
            </a:r>
            <a:r>
              <a:rPr lang="en-GB" sz="2400" b="1" baseline="-25000"/>
              <a:t>C</a:t>
            </a:r>
            <a:endParaRPr lang="en-GB" sz="2400" b="1"/>
          </a:p>
        </p:txBody>
      </p:sp>
      <p:sp>
        <p:nvSpPr>
          <p:cNvPr id="12303" name="Text Box 17"/>
          <p:cNvSpPr txBox="1">
            <a:spLocks noChangeArrowheads="1"/>
          </p:cNvSpPr>
          <p:nvPr/>
        </p:nvSpPr>
        <p:spPr bwMode="auto">
          <a:xfrm>
            <a:off x="3203575" y="2708275"/>
            <a:ext cx="5180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/>
              <a:t>Η Ατομική καμπύλη ζήτησης για το Χ</a:t>
            </a:r>
            <a:endParaRPr lang="en-GB" sz="2400" b="1"/>
          </a:p>
        </p:txBody>
      </p:sp>
      <p:sp>
        <p:nvSpPr>
          <p:cNvPr id="12304" name="Text Box 18"/>
          <p:cNvSpPr txBox="1">
            <a:spLocks noChangeArrowheads="1"/>
          </p:cNvSpPr>
          <p:nvPr/>
        </p:nvSpPr>
        <p:spPr bwMode="auto">
          <a:xfrm>
            <a:off x="0" y="4764088"/>
            <a:ext cx="103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P</a:t>
            </a:r>
            <a:r>
              <a:rPr lang="en-GB" sz="2400" b="1" baseline="-25000"/>
              <a:t>X</a:t>
            </a:r>
            <a:r>
              <a:rPr lang="en-GB" sz="2400" b="1"/>
              <a:t> = 4</a:t>
            </a:r>
          </a:p>
        </p:txBody>
      </p:sp>
      <p:sp>
        <p:nvSpPr>
          <p:cNvPr id="12305" name="Text Box 19"/>
          <p:cNvSpPr txBox="1">
            <a:spLocks noChangeArrowheads="1"/>
          </p:cNvSpPr>
          <p:nvPr/>
        </p:nvSpPr>
        <p:spPr bwMode="auto">
          <a:xfrm>
            <a:off x="0" y="5373688"/>
            <a:ext cx="103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P</a:t>
            </a:r>
            <a:r>
              <a:rPr lang="en-GB" sz="2400" b="1" baseline="-25000"/>
              <a:t>X</a:t>
            </a:r>
            <a:r>
              <a:rPr lang="en-GB" sz="2400" b="1"/>
              <a:t> = 2</a:t>
            </a:r>
          </a:p>
        </p:txBody>
      </p:sp>
      <p:sp>
        <p:nvSpPr>
          <p:cNvPr id="12306" name="Text Box 20"/>
          <p:cNvSpPr txBox="1">
            <a:spLocks noChangeArrowheads="1"/>
          </p:cNvSpPr>
          <p:nvPr/>
        </p:nvSpPr>
        <p:spPr bwMode="auto">
          <a:xfrm>
            <a:off x="0" y="5754688"/>
            <a:ext cx="103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P</a:t>
            </a:r>
            <a:r>
              <a:rPr lang="en-GB" sz="2400" b="1" baseline="-25000"/>
              <a:t>X</a:t>
            </a:r>
            <a:r>
              <a:rPr lang="en-GB" sz="2400" b="1"/>
              <a:t> = 1</a:t>
            </a:r>
          </a:p>
        </p:txBody>
      </p:sp>
      <p:sp>
        <p:nvSpPr>
          <p:cNvPr id="12307" name="Text Box 21"/>
          <p:cNvSpPr txBox="1">
            <a:spLocks noChangeArrowheads="1"/>
          </p:cNvSpPr>
          <p:nvPr/>
        </p:nvSpPr>
        <p:spPr bwMode="auto">
          <a:xfrm>
            <a:off x="1752600" y="4610100"/>
            <a:ext cx="3984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12308" name="Text Box 22"/>
          <p:cNvSpPr txBox="1">
            <a:spLocks noChangeArrowheads="1"/>
          </p:cNvSpPr>
          <p:nvPr/>
        </p:nvSpPr>
        <p:spPr bwMode="auto">
          <a:xfrm>
            <a:off x="2590800" y="5143500"/>
            <a:ext cx="3984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12309" name="Text Box 23"/>
          <p:cNvSpPr txBox="1">
            <a:spLocks noChangeArrowheads="1"/>
          </p:cNvSpPr>
          <p:nvPr/>
        </p:nvSpPr>
        <p:spPr bwMode="auto">
          <a:xfrm>
            <a:off x="3886200" y="5524500"/>
            <a:ext cx="3984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b="1"/>
              <a:t>•</a:t>
            </a:r>
          </a:p>
        </p:txBody>
      </p:sp>
      <p:sp>
        <p:nvSpPr>
          <p:cNvPr id="12310" name="Line 24"/>
          <p:cNvSpPr>
            <a:spLocks noChangeShapeType="1"/>
          </p:cNvSpPr>
          <p:nvPr/>
        </p:nvSpPr>
        <p:spPr bwMode="auto">
          <a:xfrm>
            <a:off x="3059113" y="5229225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1" name="Text Box 25"/>
          <p:cNvSpPr txBox="1">
            <a:spLocks noChangeArrowheads="1"/>
          </p:cNvSpPr>
          <p:nvPr/>
        </p:nvSpPr>
        <p:spPr bwMode="auto">
          <a:xfrm>
            <a:off x="3851275" y="5013325"/>
            <a:ext cx="222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/>
              <a:t>Το </a:t>
            </a:r>
            <a:r>
              <a:rPr lang="en-GB" sz="2400" b="1"/>
              <a:t>U </a:t>
            </a:r>
            <a:r>
              <a:rPr lang="el-GR" sz="2400" b="1"/>
              <a:t>αυξάνεται</a:t>
            </a:r>
            <a:endParaRPr lang="en-GB" sz="2400" b="1"/>
          </a:p>
        </p:txBody>
      </p:sp>
      <p:sp>
        <p:nvSpPr>
          <p:cNvPr id="12312" name="Text Box 26"/>
          <p:cNvSpPr txBox="1">
            <a:spLocks noChangeArrowheads="1"/>
          </p:cNvSpPr>
          <p:nvPr/>
        </p:nvSpPr>
        <p:spPr bwMode="auto">
          <a:xfrm>
            <a:off x="1403350" y="609600"/>
            <a:ext cx="7272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</a:rPr>
              <a:t>Παράδειγμα:</a:t>
            </a:r>
            <a:r>
              <a:rPr lang="el-GR" sz="2400"/>
              <a:t>   </a:t>
            </a:r>
            <a:r>
              <a:rPr lang="el-GR" sz="2400">
                <a:solidFill>
                  <a:schemeClr val="bg1"/>
                </a:solidFill>
              </a:rPr>
              <a:t>Η ατομικ</a:t>
            </a:r>
            <a:r>
              <a:rPr lang="el-GR" altLang="ja-JP" sz="24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ή καμπύλη ζήτησης του Χ</a:t>
            </a:r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G5 HD:Applications:Microsoft Office 2004:Templates:Presentations:Designs:Candybar</Template>
  <TotalTime>5792</TotalTime>
  <Words>3200</Words>
  <Application>Microsoft Office PowerPoint</Application>
  <PresentationFormat>On-screen Show (4:3)</PresentationFormat>
  <Paragraphs>611</Paragraphs>
  <Slides>55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Profile</vt:lpstr>
      <vt:lpstr>Candybar</vt:lpstr>
      <vt:lpstr>Θέμα του Office</vt:lpstr>
      <vt:lpstr>Μικροοικονομική Α</vt:lpstr>
      <vt:lpstr>Άδειες Χρήσης</vt:lpstr>
      <vt:lpstr>Χρηματοδότηση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 WILEY &amp; SONS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John Wiley</dc:creator>
  <cp:lastModifiedBy>user</cp:lastModifiedBy>
  <cp:revision>167</cp:revision>
  <dcterms:created xsi:type="dcterms:W3CDTF">2001-12-27T19:27:01Z</dcterms:created>
  <dcterms:modified xsi:type="dcterms:W3CDTF">2015-09-15T08:08:45Z</dcterms:modified>
</cp:coreProperties>
</file>