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5" r:id="rId2"/>
    <p:sldMasterId id="2147483657" r:id="rId3"/>
    <p:sldMasterId id="2147483699" r:id="rId4"/>
  </p:sldMasterIdLst>
  <p:notesMasterIdLst>
    <p:notesMasterId r:id="rId64"/>
  </p:notesMasterIdLst>
  <p:sldIdLst>
    <p:sldId id="328" r:id="rId5"/>
    <p:sldId id="329" r:id="rId6"/>
    <p:sldId id="330" r:id="rId7"/>
    <p:sldId id="259" r:id="rId8"/>
    <p:sldId id="266" r:id="rId9"/>
    <p:sldId id="261" r:id="rId10"/>
    <p:sldId id="262" r:id="rId11"/>
    <p:sldId id="325" r:id="rId12"/>
    <p:sldId id="324" r:id="rId13"/>
    <p:sldId id="326" r:id="rId14"/>
    <p:sldId id="269" r:id="rId15"/>
    <p:sldId id="267" r:id="rId16"/>
    <p:sldId id="264" r:id="rId17"/>
    <p:sldId id="268" r:id="rId18"/>
    <p:sldId id="300" r:id="rId19"/>
    <p:sldId id="301" r:id="rId20"/>
    <p:sldId id="270" r:id="rId21"/>
    <p:sldId id="302" r:id="rId22"/>
    <p:sldId id="303" r:id="rId23"/>
    <p:sldId id="271" r:id="rId24"/>
    <p:sldId id="304" r:id="rId25"/>
    <p:sldId id="272" r:id="rId26"/>
    <p:sldId id="305" r:id="rId27"/>
    <p:sldId id="306" r:id="rId28"/>
    <p:sldId id="273" r:id="rId29"/>
    <p:sldId id="274" r:id="rId30"/>
    <p:sldId id="275" r:id="rId31"/>
    <p:sldId id="307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315" r:id="rId40"/>
    <p:sldId id="283" r:id="rId41"/>
    <p:sldId id="284" r:id="rId42"/>
    <p:sldId id="285" r:id="rId43"/>
    <p:sldId id="286" r:id="rId44"/>
    <p:sldId id="287" r:id="rId45"/>
    <p:sldId id="288" r:id="rId46"/>
    <p:sldId id="316" r:id="rId47"/>
    <p:sldId id="317" r:id="rId48"/>
    <p:sldId id="289" r:id="rId49"/>
    <p:sldId id="290" r:id="rId50"/>
    <p:sldId id="318" r:id="rId51"/>
    <p:sldId id="319" r:id="rId52"/>
    <p:sldId id="291" r:id="rId53"/>
    <p:sldId id="292" r:id="rId54"/>
    <p:sldId id="293" r:id="rId55"/>
    <p:sldId id="294" r:id="rId56"/>
    <p:sldId id="295" r:id="rId57"/>
    <p:sldId id="296" r:id="rId58"/>
    <p:sldId id="321" r:id="rId59"/>
    <p:sldId id="297" r:id="rId60"/>
    <p:sldId id="322" r:id="rId61"/>
    <p:sldId id="323" r:id="rId62"/>
    <p:sldId id="298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E00"/>
    <a:srgbClr val="973C00"/>
    <a:srgbClr val="FF6600"/>
    <a:srgbClr val="99FF33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76" autoAdjust="0"/>
  </p:normalViewPr>
  <p:slideViewPr>
    <p:cSldViewPr>
      <p:cViewPr>
        <p:scale>
          <a:sx n="79" d="100"/>
          <a:sy n="79" d="100"/>
        </p:scale>
        <p:origin x="-2544" y="-774"/>
      </p:cViewPr>
      <p:guideLst>
        <p:guide orient="horz" pos="1440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3A88A5-D810-4AA8-BC44-6BB12D223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6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080D4-829D-4657-A31E-02279C4B5988}" type="slidenum">
              <a:rPr lang="en-US"/>
              <a:pPr/>
              <a:t>13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EFEBF-4D66-468B-9A96-F231E1894F37}" type="slidenum">
              <a:rPr lang="en-US"/>
              <a:pPr/>
              <a:t>14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F0571-DE94-4F79-BEB1-BF4095A759CB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F7FA1-5BAC-467C-853F-F489DF3C3852}" type="slidenum">
              <a:rPr lang="en-US"/>
              <a:pPr/>
              <a:t>16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E4FB0-CD56-4D75-8A60-CDC34464A1A1}" type="slidenum">
              <a:rPr lang="en-US"/>
              <a:pPr/>
              <a:t>17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EF5EE-43E4-4E29-AF04-C3B833516E87}" type="slidenum">
              <a:rPr lang="en-US"/>
              <a:pPr/>
              <a:t>18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43716-24D8-4046-89F3-31E2683A4820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0CE5E-F74F-4B12-ABD2-D1FB2F2B340B}" type="slidenum">
              <a:rPr lang="en-US"/>
              <a:pPr/>
              <a:t>20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1AE61-1BEA-43C1-A483-214DB16BBF97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267C5-0589-4D1C-8CEB-43B55FF75F7C}" type="slidenum">
              <a:rPr lang="en-US"/>
              <a:pPr/>
              <a:t>22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9AAE3-22D0-4CEB-9343-641C6EE82A3F}" type="slidenum">
              <a:rPr lang="en-US"/>
              <a:pPr/>
              <a:t>23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5E37C-F8AD-4F77-89B3-77D4467906B4}" type="slidenum">
              <a:rPr lang="en-US"/>
              <a:pPr/>
              <a:t>24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E419F-22CA-47DE-8C03-7BE5D7D98A80}" type="slidenum">
              <a:rPr lang="en-US"/>
              <a:pPr/>
              <a:t>25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E9595-E70A-46C2-8A60-C3FE5E80C3BD}" type="slidenum">
              <a:rPr lang="en-US"/>
              <a:pPr/>
              <a:t>26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EE565-B7BA-4967-859F-CA1BA165DEF4}" type="slidenum">
              <a:rPr lang="en-US"/>
              <a:pPr/>
              <a:t>27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2391A-0293-4AA1-8F47-233CA50B55D3}" type="slidenum">
              <a:rPr lang="en-US"/>
              <a:pPr/>
              <a:t>28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29F8E-8492-4543-B997-EF482CA6F231}" type="slidenum">
              <a:rPr lang="en-US"/>
              <a:pPr/>
              <a:t>29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73DEE-54A2-4989-A127-310A9E5928D8}" type="slidenum">
              <a:rPr lang="en-US"/>
              <a:pPr/>
              <a:t>30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7F2F-DF47-48A5-99DF-CDBE93F289AE}" type="slidenum">
              <a:rPr lang="en-US"/>
              <a:pPr/>
              <a:t>31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8E615-469A-4AC9-B35F-5CEA09B00A8D}" type="slidenum">
              <a:rPr lang="en-US"/>
              <a:pPr/>
              <a:t>32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F8080-5073-46FB-B3F4-F76732DDA8B1}" type="slidenum">
              <a:rPr lang="en-US"/>
              <a:pPr/>
              <a:t>33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C7B8E-8A25-4863-B64A-14F824C164DC}" type="slidenum">
              <a:rPr lang="en-US"/>
              <a:pPr/>
              <a:t>34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9396E-7366-43AF-8E06-139D60665150}" type="slidenum">
              <a:rPr lang="en-US"/>
              <a:pPr/>
              <a:t>35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9529D-DD81-45DE-A724-DF7BDCD12503}" type="slidenum">
              <a:rPr lang="en-US"/>
              <a:pPr/>
              <a:t>36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AD275-F02D-4652-A58E-DB72EB6E0DCB}" type="slidenum">
              <a:rPr lang="en-US"/>
              <a:pPr/>
              <a:t>37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022BB-8E59-4877-8F06-28F375AF584C}" type="slidenum">
              <a:rPr lang="en-US"/>
              <a:pPr/>
              <a:t>38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3BBD4-91E4-421F-AF34-B6BC503F769A}" type="slidenum">
              <a:rPr lang="en-US"/>
              <a:pPr/>
              <a:t>39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011DE-9D70-4FBE-89EE-8C3CCF44D63C}" type="slidenum">
              <a:rPr lang="en-US"/>
              <a:pPr/>
              <a:t>40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8A3E6-E1BE-42BD-9F95-E98D1E888FDB}" type="slidenum">
              <a:rPr lang="en-US"/>
              <a:pPr/>
              <a:t>41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557AE-F42B-4899-8954-B5B87EACF7CE}" type="slidenum">
              <a:rPr lang="en-US"/>
              <a:pPr/>
              <a:t>42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D3080-541B-4C2F-ACEF-9EE495CEA416}" type="slidenum">
              <a:rPr lang="en-US"/>
              <a:pPr/>
              <a:t>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4335D-DCB0-417D-A545-DAF4FB8BBCF8}" type="slidenum">
              <a:rPr lang="en-US"/>
              <a:pPr/>
              <a:t>43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DAD37-5984-42C6-AFD0-EB34BA2B9A2F}" type="slidenum">
              <a:rPr lang="en-US"/>
              <a:pPr/>
              <a:t>44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C3619-E882-429F-B4E1-B56978409080}" type="slidenum">
              <a:rPr lang="en-US"/>
              <a:pPr/>
              <a:t>45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14DC4-BEE6-45E4-A0A3-A7F10F27F0F2}" type="slidenum">
              <a:rPr lang="en-US"/>
              <a:pPr/>
              <a:t>46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DAA3-B21B-4894-B9B3-9BD58130F2FF}" type="slidenum">
              <a:rPr lang="en-US"/>
              <a:pPr/>
              <a:t>47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4078E-9F4D-40CA-911E-9F8104FF7585}" type="slidenum">
              <a:rPr lang="en-US"/>
              <a:pPr/>
              <a:t>48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66D6-1072-4F6B-8B1C-4453321CEE6E}" type="slidenum">
              <a:rPr lang="en-US"/>
              <a:pPr/>
              <a:t>49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A064C-F2BE-4EEB-9AFF-C69D28874E42}" type="slidenum">
              <a:rPr lang="en-US"/>
              <a:pPr/>
              <a:t>50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F993D-DBFF-478A-98A8-D484C19E4479}" type="slidenum">
              <a:rPr lang="en-US"/>
              <a:pPr/>
              <a:t>51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BFB83-7FBF-4F83-988A-7E6DF70DD679}" type="slidenum">
              <a:rPr lang="en-US"/>
              <a:pPr/>
              <a:t>52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C5C30-BFBA-41B7-9091-7132BAA24B7B}" type="slidenum">
              <a:rPr lang="en-US"/>
              <a:pPr/>
              <a:t>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5EB7C-70FE-4D85-BBAD-DBF7E5BC41C2}" type="slidenum">
              <a:rPr lang="en-US"/>
              <a:pPr/>
              <a:t>53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970F0-1129-48A8-A3E9-90257904C2BA}" type="slidenum">
              <a:rPr lang="en-US"/>
              <a:pPr/>
              <a:t>54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61495-EA71-40E8-9575-8C501BADF3E6}" type="slidenum">
              <a:rPr lang="en-US"/>
              <a:pPr/>
              <a:t>55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4EA15-423C-4153-8017-D84F1CCCC256}" type="slidenum">
              <a:rPr lang="en-US"/>
              <a:pPr/>
              <a:t>56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F23B0-C447-4458-A556-934C6273FD77}" type="slidenum">
              <a:rPr lang="en-US"/>
              <a:pPr/>
              <a:t>57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6FB0C-BEB5-43C7-AE02-C8ECC9811045}" type="slidenum">
              <a:rPr lang="en-US"/>
              <a:pPr/>
              <a:t>58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31461-FBC9-4137-AB79-98AEC9BFBEC4}" type="slidenum">
              <a:rPr lang="en-US"/>
              <a:pPr/>
              <a:t>59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492C4-8A7D-4BAC-929A-EC8B357ABB17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81CB0-2AEE-4571-B911-D0BD133940F7}" type="slidenum">
              <a:rPr lang="en-US"/>
              <a:pPr/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A7696-6DC3-43D8-A913-CB77E284FC09}" type="slidenum">
              <a:rPr lang="en-US"/>
              <a:pPr/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9B91E-0635-43D7-A502-3E46301DCF16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5F30F4-50FA-4EAE-AD5F-E849939898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5AB0-CF37-4B8B-A94F-62ECC4132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8B749-E4B0-4D01-A15A-5CA0D4539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1FF94E6-6383-4439-AC15-F4438E00F5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88070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88071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7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5775C-A0C4-4F6A-8AC1-669758335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6AD5F-6657-4BCB-A1A9-41B07EFD3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AEA0E-5EAE-4D6A-95DB-834C2F694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0A1AD-6BCF-43AA-9B64-23D6CA1C1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7BC88-6585-405E-97DE-C020C98D2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E2FEF-278C-4317-AA7A-2C905746E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81BF-1084-4EE3-B477-CE03F44DE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7BF37-F31E-418F-A0AE-6EE40AB20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3BA0B-92FB-478E-B3E6-9174F8034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F672C-B62B-4551-B24A-87A1B498B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8BA6E-6539-4AF3-9DB2-3D582AC76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B4EFBD-51EB-47AF-878C-0A60E2421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16748-88A0-4E94-B92D-E0BC736AC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06B46-FAC9-4FA3-A84E-1672E29AC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8A52F-5A30-433E-AB8B-B0F5972E1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8ACAE-0098-4B8B-9C16-9E3AD74C2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FB27F-4602-44EC-8DB8-AF5680DA1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ECCBA-62AE-466C-B421-69667C942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A7E1-3DE9-4FCC-B657-E359E3C05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5F16-18B0-4F43-B460-2AB147C45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4AE0-200E-4B67-B662-ABC54D099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863AF-7227-4542-9DB9-B58709D41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0E7F5-AE01-4EF2-A815-4262CD19C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79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81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2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7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1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8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8F6D8-2B45-4AB6-8031-90339680A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92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21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54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21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15/9/2015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9BEBD-CA5B-424C-A31F-151149027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BCFA-A4B7-4567-BBC7-7C93285E4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C966E-41E5-44EE-8349-65BB8A66C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DF18C-6EC9-4F0F-A59E-4C96E32D3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A2846-1D9B-42B8-B48D-789DB29F5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l-GR" sz="2400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8E7D1F54-E935-4D14-8D9A-93E1E82723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87043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17088" dir="4648272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4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5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0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870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FB137334-F3E8-49B3-93A2-B686B64365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C26B8443-7810-485F-A2F2-511EA64E51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15/9/2015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pitchFamily="80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  <a:ea typeface="ヒラギノ角ゴ Pro W3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0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3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b="1" dirty="0" smtClean="0">
                <a:latin typeface="Arial" charset="0"/>
              </a:rPr>
              <a:t>Μικροοικονομική Α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Οι προτιμήσεις του καταναλωτή και η έννοια</a:t>
            </a:r>
          </a:p>
          <a:p>
            <a:pPr>
              <a:lnSpc>
                <a:spcPct val="80000"/>
              </a:lnSpc>
            </a:pPr>
            <a:r>
              <a:rPr lang="el-GR" sz="2800" dirty="0">
                <a:solidFill>
                  <a:schemeClr val="tx1"/>
                </a:solidFill>
                <a:latin typeface="Arial" charset="0"/>
              </a:rPr>
              <a:t>της </a:t>
            </a:r>
            <a:r>
              <a:rPr lang="el-GR" sz="2800" dirty="0" smtClean="0">
                <a:solidFill>
                  <a:schemeClr val="tx1"/>
                </a:solidFill>
                <a:latin typeface="Arial" charset="0"/>
              </a:rPr>
              <a:t>χρησιμότητας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Απόστολος Γκότσιας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b="1" i="1">
                <a:solidFill>
                  <a:prstClr val="black"/>
                </a:solidFill>
                <a:latin typeface="Calibri"/>
              </a:rPr>
              <a:t>Τμήμα 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9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63127-FC2D-4F1C-996C-F9718073CF75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105922" name="Object 2"/>
          <p:cNvGraphicFramePr>
            <a:graphicFrameLocks noGrp="1" noChangeAspect="1"/>
          </p:cNvGraphicFramePr>
          <p:nvPr>
            <p:ph type="body"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Document" r:id="rId4" imgW="7658280" imgH="1981080" progId="Word.Document.8">
                  <p:embed/>
                </p:oleObj>
              </mc:Choice>
              <mc:Fallback>
                <p:oleObj name="Document" r:id="rId4" imgW="7658280" imgH="19810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-4800600" y="2520950"/>
                        <a:ext cx="32766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23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r>
              <a:rPr lang="el-GR" sz="4400" b="1" smtClean="0">
                <a:solidFill>
                  <a:srgbClr val="000066"/>
                </a:solidFill>
              </a:rPr>
              <a:t>Καμπύλες Αδιαφορίας</a:t>
            </a:r>
            <a:endParaRPr lang="en-US" sz="4400" b="1" i="1">
              <a:solidFill>
                <a:srgbClr val="000066"/>
              </a:solidFill>
            </a:endParaRPr>
          </a:p>
        </p:txBody>
      </p:sp>
      <p:sp>
        <p:nvSpPr>
          <p:cNvPr id="1105936" name="Rectangle 16"/>
          <p:cNvSpPr>
            <a:spLocks noChangeArrowheads="1"/>
          </p:cNvSpPr>
          <p:nvPr/>
        </p:nvSpPr>
        <p:spPr bwMode="auto">
          <a:xfrm>
            <a:off x="827584" y="2420888"/>
            <a:ext cx="7515423" cy="287771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cs typeface="Times New Roman" pitchFamily="18" charset="0"/>
              </a:rPr>
              <a:t>1</a:t>
            </a:r>
            <a:r>
              <a:rPr lang="en-US" sz="2400" dirty="0" smtClean="0">
                <a:cs typeface="Times New Roman" pitchFamily="18" charset="0"/>
              </a:rPr>
              <a:t>).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l-GR" sz="2400" b="1" dirty="0">
                <a:solidFill>
                  <a:srgbClr val="000066"/>
                </a:solidFill>
                <a:cs typeface="Times New Roman" pitchFamily="18" charset="0"/>
              </a:rPr>
              <a:t>Μ</a:t>
            </a:r>
            <a:r>
              <a:rPr lang="el-GR" sz="2400" b="1" dirty="0" smtClean="0">
                <a:solidFill>
                  <a:srgbClr val="000066"/>
                </a:solidFill>
                <a:cs typeface="Times New Roman" pitchFamily="18" charset="0"/>
              </a:rPr>
              <a:t>ονοτονικότητα </a:t>
            </a:r>
            <a:r>
              <a:rPr lang="en-US" sz="2400" b="1" dirty="0" smtClean="0">
                <a:cs typeface="Times New Roman" pitchFamily="18" charset="0"/>
              </a:rPr>
              <a:t>⇒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οι καμπύλες αδιαφορίας έχουν αρνητική κλίση – και είναι πάρα πολύ «λεπτές»</a:t>
            </a:r>
            <a:endParaRPr lang="en-US" sz="2400" dirty="0"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cs typeface="Times New Roman" pitchFamily="18" charset="0"/>
              </a:rPr>
              <a:t>2). </a:t>
            </a:r>
            <a:r>
              <a:rPr lang="el-GR" sz="2400" b="1" dirty="0" smtClean="0">
                <a:solidFill>
                  <a:srgbClr val="000066"/>
                </a:solidFill>
                <a:cs typeface="Times New Roman" pitchFamily="18" charset="0"/>
              </a:rPr>
              <a:t>Μεταβατικότητα</a:t>
            </a:r>
            <a:r>
              <a:rPr lang="en-US" sz="24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⇒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οι καμπύλες αδιαφορίας δεν τέμνονται</a:t>
            </a:r>
            <a:endParaRPr lang="en-US" sz="2400" dirty="0"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3). </a:t>
            </a:r>
            <a:r>
              <a:rPr lang="el-GR" sz="2400" b="1" dirty="0" smtClean="0">
                <a:solidFill>
                  <a:srgbClr val="000066"/>
                </a:solidFill>
                <a:cs typeface="Times New Roman" pitchFamily="18" charset="0"/>
              </a:rPr>
              <a:t>Πληρότητα</a:t>
            </a:r>
            <a:r>
              <a:rPr lang="en-US" sz="2400" b="1" dirty="0" smtClean="0">
                <a:cs typeface="Times New Roman" pitchFamily="18" charset="0"/>
              </a:rPr>
              <a:t> ⇒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κάθε καλάθι αγαθών βρίσκεται επάνω σε μία μόνο καμπύλη αδιαφορίας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105937" name="WordArt 17"/>
          <p:cNvSpPr>
            <a:spLocks noChangeArrowheads="1" noChangeShapeType="1" noTextEdit="1"/>
          </p:cNvSpPr>
          <p:nvPr/>
        </p:nvSpPr>
        <p:spPr bwMode="auto">
          <a:xfrm>
            <a:off x="3170238" y="1758950"/>
            <a:ext cx="3060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Κύριες Ιδιότητες</a:t>
            </a:r>
            <a:r>
              <a:rPr lang="en-US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3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A414-C022-4BAF-8CCA-46EE9D33BBF5}" type="slidenum">
              <a:rPr lang="en-US"/>
              <a:pPr/>
              <a:t>11</a:t>
            </a:fld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362200" y="239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1043608" y="1916831"/>
            <a:ext cx="23192" cy="46712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Arc 9"/>
          <p:cNvSpPr>
            <a:spLocks/>
          </p:cNvSpPr>
          <p:nvPr/>
        </p:nvSpPr>
        <p:spPr bwMode="auto">
          <a:xfrm>
            <a:off x="1717675" y="3543300"/>
            <a:ext cx="2876550" cy="2584450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19980 w 21323"/>
              <a:gd name="T1" fmla="*/ 21558 h 21558"/>
              <a:gd name="T2" fmla="*/ 0 w 21323"/>
              <a:gd name="T3" fmla="*/ 3451 h 21558"/>
              <a:gd name="T4" fmla="*/ 21323 w 21323"/>
              <a:gd name="T5" fmla="*/ 0 h 2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558" fill="none" extrusionOk="0">
                <a:moveTo>
                  <a:pt x="19979" y="21558"/>
                </a:moveTo>
                <a:cubicBezTo>
                  <a:pt x="9907" y="20930"/>
                  <a:pt x="1612" y="13412"/>
                  <a:pt x="0" y="3450"/>
                </a:cubicBezTo>
              </a:path>
              <a:path w="21323" h="21558" stroke="0" extrusionOk="0">
                <a:moveTo>
                  <a:pt x="19979" y="21558"/>
                </a:moveTo>
                <a:cubicBezTo>
                  <a:pt x="9907" y="20930"/>
                  <a:pt x="1612" y="134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427538" y="5834063"/>
            <a:ext cx="60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146925" y="6454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39552" y="191683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716016" y="548680"/>
            <a:ext cx="335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Η </a:t>
            </a:r>
            <a:r>
              <a:rPr lang="el-GR" sz="2400" smtClean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‘</a:t>
            </a:r>
            <a:r>
              <a:rPr lang="el-GR" sz="240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τυπική</a:t>
            </a:r>
            <a:r>
              <a:rPr lang="el-GR" sz="2400" smtClean="0">
                <a:solidFill>
                  <a:schemeClr val="bg1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l-GR" sz="240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περίπτωση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2" y="54868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6F8B-A1D3-4C8B-B5F6-917D2ED46C78}" type="slidenum">
              <a:rPr lang="en-US"/>
              <a:pPr/>
              <a:t>12</a:t>
            </a:fld>
            <a:endParaRPr lang="en-US"/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89644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Καμπύλες αδιαφορίας: Είναι πράγματι κυρτές;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6213475"/>
            <a:ext cx="860444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1700" u="sng">
                <a:solidFill>
                  <a:srgbClr val="CC2994"/>
                </a:solidFill>
              </a:rPr>
              <a:t>ΠΗΓΗ</a:t>
            </a:r>
            <a:r>
              <a:rPr lang="el-GR" sz="1700">
                <a:solidFill>
                  <a:srgbClr val="CC2994"/>
                </a:solidFill>
              </a:rPr>
              <a:t>:</a:t>
            </a:r>
            <a:r>
              <a:rPr lang="el-GR" sz="2000"/>
              <a:t>  </a:t>
            </a:r>
            <a:r>
              <a:rPr lang="el-GR"/>
              <a:t>Βλέπε</a:t>
            </a:r>
            <a:r>
              <a:rPr lang="en-US"/>
              <a:t> </a:t>
            </a:r>
            <a:r>
              <a:rPr lang="en-US" err="1"/>
              <a:t>Hirshleifer</a:t>
            </a:r>
            <a:r>
              <a:rPr lang="en-US"/>
              <a:t>, Jack and D. </a:t>
            </a:r>
            <a:r>
              <a:rPr lang="en-US" err="1"/>
              <a:t>Hirshleifer</a:t>
            </a:r>
            <a:r>
              <a:rPr lang="en-US"/>
              <a:t>, </a:t>
            </a:r>
            <a:r>
              <a:rPr lang="en-US" i="1"/>
              <a:t>Price Theory and Applications</a:t>
            </a:r>
            <a:r>
              <a:rPr lang="en-US"/>
              <a:t>, 6</a:t>
            </a:r>
            <a:r>
              <a:rPr lang="el-GR" baseline="30000"/>
              <a:t>η</a:t>
            </a:r>
            <a:r>
              <a:rPr lang="en-US"/>
              <a:t> </a:t>
            </a:r>
            <a:r>
              <a:rPr lang="el-GR"/>
              <a:t>έκδοση</a:t>
            </a:r>
            <a:r>
              <a:rPr lang="en-US"/>
              <a:t>, Prentice Hall· Upper Saddle River, New Jersey, 1998.</a:t>
            </a:r>
          </a:p>
        </p:txBody>
      </p:sp>
      <p:graphicFrame>
        <p:nvGraphicFramePr>
          <p:cNvPr id="14427" name="Object 91"/>
          <p:cNvGraphicFramePr>
            <a:graphicFrameLocks noChangeAspect="1"/>
          </p:cNvGraphicFramePr>
          <p:nvPr/>
        </p:nvGraphicFramePr>
        <p:xfrm>
          <a:off x="682625" y="1766888"/>
          <a:ext cx="7904163" cy="4542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Document" r:id="rId5" imgW="5176783" imgH="4071140" progId="Word.Document.8">
                  <p:embed/>
                </p:oleObj>
              </mc:Choice>
              <mc:Fallback>
                <p:oleObj name="Document" r:id="rId5" imgW="5176783" imgH="4071140" progId="Word.Document.8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766888"/>
                        <a:ext cx="7904163" cy="4542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D577-D558-4196-8A47-8A4FC8061D32}" type="slidenum">
              <a:rPr lang="en-US"/>
              <a:pPr/>
              <a:t>13</a:t>
            </a:fld>
            <a:endParaRPr lang="en-US"/>
          </a:p>
        </p:txBody>
      </p:sp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8424863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1200" kern="10" spc="-12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endParaRPr lang="en-US" sz="1200" kern="10" spc="-12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7544" y="184482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b="1" dirty="0" smtClean="0"/>
              <a:t>Μία οικογένεια που είτε έχει μόνο δύο Αγόρια ή δύο Κορίτσια, επιθυμεί να: </a:t>
            </a:r>
            <a:r>
              <a:rPr lang="el-GR" sz="2400" dirty="0" smtClean="0"/>
              <a:t>Αποκτήσει και άλλο παιδί (56%) </a:t>
            </a:r>
          </a:p>
          <a:p>
            <a:pPr indent="263525" algn="just" eaLnBrk="1" hangingPunct="1"/>
            <a:r>
              <a:rPr lang="el-GR" sz="2400" dirty="0" smtClean="0"/>
              <a:t>Επομένως η προτίμηση της τυπικής οικογένειας  είναι να έχει παιδιά και των δύο φύλων (η κατεύθυνση της προτίμησης είναι προς το σημείο-τόπο: 1 Κορίτσι, 1 Αγόρι)</a:t>
            </a:r>
            <a:endParaRPr lang="el-GR" sz="2400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67544" y="3789040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b="1" dirty="0" smtClean="0"/>
              <a:t>Μία οικογένεια όμως που έχει μόνο ένα Αγόρι και ένα Κορίτσι, επιθυμεί να: </a:t>
            </a:r>
            <a:r>
              <a:rPr lang="el-GR" sz="2400" dirty="0" smtClean="0"/>
              <a:t>Αποκτήσει και άλλο παιδί μόνο κατά (51%)</a:t>
            </a:r>
            <a:endParaRPr lang="el-GR" sz="2400" b="1" dirty="0" smtClean="0"/>
          </a:p>
          <a:p>
            <a:pPr algn="just" eaLnBrk="1" hangingPunct="1"/>
            <a:r>
              <a:rPr lang="el-GR" sz="2400" dirty="0" smtClean="0"/>
              <a:t>Η προτίμηση για μεσαίες τιμές είναι εμφανής και στις οικογένειες με περισσότερα παιδιά.</a:t>
            </a:r>
          </a:p>
          <a:p>
            <a:pPr algn="just" eaLnBrk="1" hangingPunct="1"/>
            <a:r>
              <a:rPr lang="el-GR" sz="2400" dirty="0" smtClean="0"/>
              <a:t> Επομένως οι Καμπύλες αδιαφορίας είναι κυρτές ως προς την αρχή των αξόνων.</a:t>
            </a:r>
            <a:endParaRPr lang="el-GR" sz="2400" dirty="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286000" y="6019800"/>
            <a:ext cx="67818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>
                <a:cs typeface="Times New Roman" pitchFamily="18" charset="0"/>
              </a:rPr>
              <a:t> </a:t>
            </a:r>
            <a:endParaRPr lang="en-US" sz="100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00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100">
                <a:cs typeface="Times New Roman" pitchFamily="18" charset="0"/>
              </a:rPr>
              <a:t> </a:t>
            </a:r>
            <a:endParaRPr lang="en-US" sz="2000">
              <a:cs typeface="Times New Roman" pitchFamily="18" charset="0"/>
            </a:endParaRP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633888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Προτιμήσεις για παιδιά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71B7-F850-4EC9-99DD-71EAF7B77206}" type="slidenum">
              <a:rPr lang="en-US"/>
              <a:pPr/>
              <a:t>14</a:t>
            </a:fld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38338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938338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1066800" y="6435725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1066800" y="1981200"/>
            <a:ext cx="0" cy="445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rc 11"/>
          <p:cNvSpPr>
            <a:spLocks/>
          </p:cNvSpPr>
          <p:nvPr/>
        </p:nvSpPr>
        <p:spPr bwMode="auto">
          <a:xfrm>
            <a:off x="1068388" y="3540125"/>
            <a:ext cx="2055812" cy="2895600"/>
          </a:xfrm>
          <a:custGeom>
            <a:avLst/>
            <a:gdLst>
              <a:gd name="G0" fmla="+- 19855 0 0"/>
              <a:gd name="G1" fmla="+- 0 0 0"/>
              <a:gd name="G2" fmla="+- 21600 0 0"/>
              <a:gd name="T0" fmla="*/ 19183 w 19855"/>
              <a:gd name="T1" fmla="*/ 21590 h 21590"/>
              <a:gd name="T2" fmla="*/ 0 w 19855"/>
              <a:gd name="T3" fmla="*/ 8504 h 21590"/>
              <a:gd name="T4" fmla="*/ 19855 w 19855"/>
              <a:gd name="T5" fmla="*/ 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55" h="21590" fill="none" extrusionOk="0">
                <a:moveTo>
                  <a:pt x="19183" y="21589"/>
                </a:moveTo>
                <a:cubicBezTo>
                  <a:pt x="10788" y="21328"/>
                  <a:pt x="3306" y="16224"/>
                  <a:pt x="-1" y="8504"/>
                </a:cubicBezTo>
              </a:path>
              <a:path w="19855" h="21590" stroke="0" extrusionOk="0">
                <a:moveTo>
                  <a:pt x="19183" y="21589"/>
                </a:moveTo>
                <a:cubicBezTo>
                  <a:pt x="10788" y="21328"/>
                  <a:pt x="3306" y="16224"/>
                  <a:pt x="-1" y="8504"/>
                </a:cubicBezTo>
                <a:lnTo>
                  <a:pt x="1985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066800" y="4683125"/>
            <a:ext cx="1752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743200" y="6337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85800" y="4432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69925" y="53879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1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828800" y="6337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1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46125" y="63023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875463" y="6226175"/>
            <a:ext cx="134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Κορίτσια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44513" y="1577975"/>
            <a:ext cx="1128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Αγόρια</a:t>
            </a: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1066800" y="55975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981200" y="5597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Arc 22"/>
          <p:cNvSpPr>
            <a:spLocks/>
          </p:cNvSpPr>
          <p:nvPr/>
        </p:nvSpPr>
        <p:spPr bwMode="auto">
          <a:xfrm>
            <a:off x="1563688" y="4406900"/>
            <a:ext cx="1758950" cy="1716088"/>
          </a:xfrm>
          <a:custGeom>
            <a:avLst/>
            <a:gdLst>
              <a:gd name="G0" fmla="+- 21170 0 0"/>
              <a:gd name="G1" fmla="+- 0 0 0"/>
              <a:gd name="G2" fmla="+- 21600 0 0"/>
              <a:gd name="T0" fmla="*/ 18989 w 21170"/>
              <a:gd name="T1" fmla="*/ 21490 h 21490"/>
              <a:gd name="T2" fmla="*/ 0 w 21170"/>
              <a:gd name="T3" fmla="*/ 4291 h 21490"/>
              <a:gd name="T4" fmla="*/ 21170 w 21170"/>
              <a:gd name="T5" fmla="*/ 0 h 2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70" h="21490" fill="none" extrusionOk="0">
                <a:moveTo>
                  <a:pt x="18989" y="21489"/>
                </a:moveTo>
                <a:cubicBezTo>
                  <a:pt x="9575" y="20534"/>
                  <a:pt x="1880" y="13563"/>
                  <a:pt x="0" y="4290"/>
                </a:cubicBezTo>
              </a:path>
              <a:path w="21170" h="21490" stroke="0" extrusionOk="0">
                <a:moveTo>
                  <a:pt x="18989" y="21489"/>
                </a:moveTo>
                <a:cubicBezTo>
                  <a:pt x="9575" y="20534"/>
                  <a:pt x="1880" y="13563"/>
                  <a:pt x="0" y="4290"/>
                </a:cubicBezTo>
                <a:lnTo>
                  <a:pt x="2117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sz="240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1812925" y="5130880"/>
            <a:ext cx="396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/>
              <a:t>•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3032125" y="5616575"/>
            <a:ext cx="314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Καμπύλες αδιαφορίας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2819400" y="59785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>
            <a:off x="2514600" y="5978525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V="1">
            <a:off x="2123728" y="4293096"/>
            <a:ext cx="1600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275856" y="3645024"/>
            <a:ext cx="4709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Κατεύθυνση </a:t>
            </a:r>
            <a:r>
              <a:rPr lang="el-GR" sz="2400" smtClean="0"/>
              <a:t>προτίμησης </a:t>
            </a:r>
            <a:r>
              <a:rPr lang="el-GR" sz="2400"/>
              <a:t>(τοπικά)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27984" y="625475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smtClean="0">
                <a:solidFill>
                  <a:schemeClr val="bg1"/>
                </a:solidFill>
              </a:rPr>
              <a:t>Οι Προτιμήσεις </a:t>
            </a:r>
            <a:r>
              <a:rPr lang="el-GR" sz="2400">
                <a:solidFill>
                  <a:schemeClr val="bg1"/>
                </a:solidFill>
              </a:rPr>
              <a:t>για παιδιά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3568" y="568712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  <p:sp>
        <p:nvSpPr>
          <p:cNvPr id="27" name="WordArt 17"/>
          <p:cNvSpPr>
            <a:spLocks noChangeArrowheads="1" noChangeShapeType="1" noTextEdit="1"/>
          </p:cNvSpPr>
          <p:nvPr/>
        </p:nvSpPr>
        <p:spPr bwMode="auto">
          <a:xfrm>
            <a:off x="2123728" y="1844824"/>
            <a:ext cx="626469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Προτιμήσεις για τη σύνθεση της Οικογένειας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C12-0501-4223-8344-C9CEC4DA4F24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3400" y="21336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b="1" dirty="0" smtClean="0"/>
              <a:t>Μονοτονικότητα</a:t>
            </a:r>
            <a:endParaRPr lang="el-GR" sz="2400" dirty="0"/>
          </a:p>
          <a:p>
            <a:pPr algn="just" eaLnBrk="1" hangingPunct="1"/>
            <a:r>
              <a:rPr lang="el-GR" sz="2400" dirty="0" smtClean="0"/>
              <a:t>ένα σημείο Β μπορεί να είναι </a:t>
            </a:r>
            <a:endParaRPr lang="el-GR" sz="2400" dirty="0"/>
          </a:p>
          <a:p>
            <a:pPr algn="just" eaLnBrk="1" hangingPunct="1"/>
            <a:r>
              <a:rPr lang="el-GR" sz="2400" dirty="0" smtClean="0"/>
              <a:t>1. Προτιμότερο από το </a:t>
            </a:r>
            <a:r>
              <a:rPr lang="el-GR" sz="2400" dirty="0"/>
              <a:t>Α</a:t>
            </a:r>
          </a:p>
          <a:p>
            <a:pPr algn="just" eaLnBrk="1" hangingPunct="1"/>
            <a:r>
              <a:rPr lang="el-GR" sz="2400" dirty="0" smtClean="0"/>
              <a:t>2. Λιγότερο προτιμώμενο από το Α</a:t>
            </a:r>
            <a:endParaRPr lang="el-GR" sz="2400" dirty="0"/>
          </a:p>
          <a:p>
            <a:pPr algn="just" eaLnBrk="1" hangingPunct="1"/>
            <a:r>
              <a:rPr lang="el-GR" sz="2400" dirty="0" smtClean="0"/>
              <a:t>3.Το ίδιο προτιμώμενο με το Α</a:t>
            </a:r>
            <a:endParaRPr lang="el-GR" sz="2400" dirty="0"/>
          </a:p>
          <a:p>
            <a:pPr algn="just" eaLnBrk="1" hangingPunct="1"/>
            <a:r>
              <a:rPr lang="el-GR" sz="2400" dirty="0"/>
              <a:t>  </a:t>
            </a:r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615950" y="658813"/>
            <a:ext cx="6261100" cy="941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Κατεύθυνση προτίμησης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AA07C-D39A-4BE8-A1FC-5EC781ECEEB0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362200" y="239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 flipV="1">
            <a:off x="1043608" y="2132855"/>
            <a:ext cx="23192" cy="44552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Arc 7"/>
          <p:cNvSpPr>
            <a:spLocks/>
          </p:cNvSpPr>
          <p:nvPr/>
        </p:nvSpPr>
        <p:spPr bwMode="auto">
          <a:xfrm>
            <a:off x="1717675" y="3543300"/>
            <a:ext cx="2876550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1300 w 21323"/>
              <a:gd name="T1" fmla="*/ 21600 h 21600"/>
              <a:gd name="T2" fmla="*/ 0 w 21323"/>
              <a:gd name="T3" fmla="*/ 3451 h 21600"/>
              <a:gd name="T4" fmla="*/ 21323 w 2132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600" fill="none" extrusionOk="0">
                <a:moveTo>
                  <a:pt x="21300" y="21599"/>
                </a:moveTo>
                <a:cubicBezTo>
                  <a:pt x="10711" y="21588"/>
                  <a:pt x="1692" y="13903"/>
                  <a:pt x="0" y="3450"/>
                </a:cubicBezTo>
              </a:path>
              <a:path w="21323" h="21600" stroke="0" extrusionOk="0">
                <a:moveTo>
                  <a:pt x="21300" y="21599"/>
                </a:moveTo>
                <a:cubicBezTo>
                  <a:pt x="10711" y="21588"/>
                  <a:pt x="1692" y="13903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Arc 8"/>
          <p:cNvSpPr>
            <a:spLocks/>
          </p:cNvSpPr>
          <p:nvPr/>
        </p:nvSpPr>
        <p:spPr bwMode="auto">
          <a:xfrm>
            <a:off x="2592388" y="3325813"/>
            <a:ext cx="2601912" cy="2193925"/>
          </a:xfrm>
          <a:custGeom>
            <a:avLst/>
            <a:gdLst>
              <a:gd name="G0" fmla="+- 20398 0 0"/>
              <a:gd name="G1" fmla="+- 0 0 0"/>
              <a:gd name="G2" fmla="+- 21600 0 0"/>
              <a:gd name="T0" fmla="*/ 19099 w 20398"/>
              <a:gd name="T1" fmla="*/ 21561 h 21561"/>
              <a:gd name="T2" fmla="*/ 0 w 20398"/>
              <a:gd name="T3" fmla="*/ 7105 h 21561"/>
              <a:gd name="T4" fmla="*/ 20398 w 20398"/>
              <a:gd name="T5" fmla="*/ 0 h 2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98" h="21561" fill="none" extrusionOk="0">
                <a:moveTo>
                  <a:pt x="19099" y="21560"/>
                </a:moveTo>
                <a:cubicBezTo>
                  <a:pt x="10399" y="21036"/>
                  <a:pt x="2866" y="15335"/>
                  <a:pt x="-1" y="7105"/>
                </a:cubicBezTo>
              </a:path>
              <a:path w="20398" h="21561" stroke="0" extrusionOk="0">
                <a:moveTo>
                  <a:pt x="19099" y="21560"/>
                </a:moveTo>
                <a:cubicBezTo>
                  <a:pt x="10399" y="21036"/>
                  <a:pt x="2866" y="15335"/>
                  <a:pt x="-1" y="7105"/>
                </a:cubicBezTo>
                <a:lnTo>
                  <a:pt x="203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643438" y="5978525"/>
            <a:ext cx="60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003800" y="5186363"/>
            <a:ext cx="60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146925" y="6454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95536" y="198884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3810000" y="44545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175125" y="3940175"/>
            <a:ext cx="348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Κατεύθυνση προτίμησης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860032" y="620688"/>
            <a:ext cx="335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>
                <a:solidFill>
                  <a:schemeClr val="bg1"/>
                </a:solidFill>
              </a:rPr>
              <a:t>Η </a:t>
            </a:r>
            <a:r>
              <a:rPr lang="el-GR" sz="2400" smtClean="0">
                <a:solidFill>
                  <a:schemeClr val="bg1"/>
                </a:solidFill>
              </a:rPr>
              <a:t>‘τυπική’ </a:t>
            </a:r>
            <a:r>
              <a:rPr lang="el-GR" sz="2400">
                <a:solidFill>
                  <a:schemeClr val="bg1"/>
                </a:solidFill>
              </a:rPr>
              <a:t>περίπτωση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54868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28095-9215-431C-9324-46ECB01D6E27}" type="slidenum">
              <a:rPr lang="en-US"/>
              <a:pPr/>
              <a:t>17</a:t>
            </a:fld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38338" y="221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981200" y="224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 flipV="1">
            <a:off x="1043608" y="2132855"/>
            <a:ext cx="23192" cy="44552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rc 10"/>
          <p:cNvSpPr>
            <a:spLocks/>
          </p:cNvSpPr>
          <p:nvPr/>
        </p:nvSpPr>
        <p:spPr bwMode="auto">
          <a:xfrm>
            <a:off x="1719263" y="3543300"/>
            <a:ext cx="2898775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1489 w 21489"/>
              <a:gd name="T1" fmla="*/ 21599 h 21600"/>
              <a:gd name="T2" fmla="*/ 0 w 21489"/>
              <a:gd name="T3" fmla="*/ 3451 h 21600"/>
              <a:gd name="T4" fmla="*/ 21323 w 2148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89" h="21600" fill="none" extrusionOk="0">
                <a:moveTo>
                  <a:pt x="21489" y="21599"/>
                </a:moveTo>
                <a:cubicBezTo>
                  <a:pt x="21433" y="21599"/>
                  <a:pt x="21378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1489" h="21600" stroke="0" extrusionOk="0">
                <a:moveTo>
                  <a:pt x="21489" y="21599"/>
                </a:moveTo>
                <a:cubicBezTo>
                  <a:pt x="21433" y="21599"/>
                  <a:pt x="21378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643438" y="5907088"/>
            <a:ext cx="60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146925" y="6454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1560" y="198884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438400" y="5034876"/>
            <a:ext cx="3984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2752725" y="49307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5148064" y="548680"/>
            <a:ext cx="2747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Μονοτονικότητα</a:t>
            </a:r>
            <a:endParaRPr lang="el-GR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54868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1916832"/>
            <a:ext cx="5040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000" b="1" dirty="0" smtClean="0"/>
              <a:t>Μονοτονικότητα</a:t>
            </a:r>
            <a:endParaRPr lang="el-GR" sz="2000" dirty="0" smtClean="0"/>
          </a:p>
          <a:p>
            <a:pPr algn="just" eaLnBrk="1" hangingPunct="1"/>
            <a:r>
              <a:rPr lang="el-GR" sz="2400" dirty="0" smtClean="0"/>
              <a:t>ένα σημείο Β μπορεί να είναι </a:t>
            </a:r>
          </a:p>
          <a:p>
            <a:pPr algn="just" eaLnBrk="1" hangingPunct="1"/>
            <a:r>
              <a:rPr lang="el-GR" sz="2400" dirty="0" smtClean="0"/>
              <a:t>1. Προτιμότερο από το Α</a:t>
            </a:r>
          </a:p>
          <a:p>
            <a:pPr algn="just" eaLnBrk="1" hangingPunct="1"/>
            <a:r>
              <a:rPr lang="el-GR" sz="2400" dirty="0" smtClean="0"/>
              <a:t>2. Λιγότερο προτιμώμενο από το Α</a:t>
            </a:r>
          </a:p>
          <a:p>
            <a:pPr algn="just" eaLnBrk="1" hangingPunct="1"/>
            <a:r>
              <a:rPr lang="el-GR" sz="2400" dirty="0" smtClean="0"/>
              <a:t>3.Το ίδιο προτιμώμενο με το Α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3185D-3EF3-42DE-9288-3D9D1660F208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938338" y="221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981200" y="224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 flipH="1" flipV="1">
            <a:off x="1043608" y="2132855"/>
            <a:ext cx="23192" cy="44552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rc 7"/>
          <p:cNvSpPr>
            <a:spLocks/>
          </p:cNvSpPr>
          <p:nvPr/>
        </p:nvSpPr>
        <p:spPr bwMode="auto">
          <a:xfrm>
            <a:off x="1717675" y="3543300"/>
            <a:ext cx="2876550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1085 w 21323"/>
              <a:gd name="T1" fmla="*/ 21599 h 21599"/>
              <a:gd name="T2" fmla="*/ 0 w 21323"/>
              <a:gd name="T3" fmla="*/ 3451 h 21599"/>
              <a:gd name="T4" fmla="*/ 21323 w 21323"/>
              <a:gd name="T5" fmla="*/ 0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599" fill="none" extrusionOk="0">
                <a:moveTo>
                  <a:pt x="21085" y="21598"/>
                </a:moveTo>
                <a:cubicBezTo>
                  <a:pt x="10578" y="21482"/>
                  <a:pt x="1679" y="13823"/>
                  <a:pt x="0" y="3450"/>
                </a:cubicBezTo>
              </a:path>
              <a:path w="21323" h="21599" stroke="0" extrusionOk="0">
                <a:moveTo>
                  <a:pt x="21085" y="21598"/>
                </a:moveTo>
                <a:cubicBezTo>
                  <a:pt x="10578" y="21482"/>
                  <a:pt x="1679" y="13823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500563" y="5929313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1560" y="213285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2590800" y="54451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 flipV="1">
            <a:off x="2590800" y="30067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2438400" y="4987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651125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1"/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819400" y="4191000"/>
            <a:ext cx="258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>
                <a:ea typeface="Arial Unicode MS" pitchFamily="34" charset="-128"/>
                <a:cs typeface="Arial Unicode MS" pitchFamily="34" charset="-128"/>
              </a:rPr>
              <a:t>Προτιμότερο του Α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752725" y="4953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5148064" y="548680"/>
            <a:ext cx="2747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Μονοτονικότητα</a:t>
            </a:r>
            <a:endParaRPr lang="el-GR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9592" y="54868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5B14-A802-497C-9BF4-C6EEE623DC45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938338" y="221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81200" y="224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 flipV="1">
            <a:off x="1043608" y="2204863"/>
            <a:ext cx="23192" cy="43832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Arc 7"/>
          <p:cNvSpPr>
            <a:spLocks/>
          </p:cNvSpPr>
          <p:nvPr/>
        </p:nvSpPr>
        <p:spPr bwMode="auto">
          <a:xfrm>
            <a:off x="1717675" y="3543300"/>
            <a:ext cx="2876550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1288 w 21323"/>
              <a:gd name="T1" fmla="*/ 21600 h 21600"/>
              <a:gd name="T2" fmla="*/ 0 w 21323"/>
              <a:gd name="T3" fmla="*/ 3451 h 21600"/>
              <a:gd name="T4" fmla="*/ 21323 w 2132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600" fill="none" extrusionOk="0">
                <a:moveTo>
                  <a:pt x="21288" y="21599"/>
                </a:moveTo>
                <a:cubicBezTo>
                  <a:pt x="10703" y="21582"/>
                  <a:pt x="1691" y="13899"/>
                  <a:pt x="0" y="3450"/>
                </a:cubicBezTo>
              </a:path>
              <a:path w="21323" h="21600" stroke="0" extrusionOk="0">
                <a:moveTo>
                  <a:pt x="21288" y="21599"/>
                </a:moveTo>
                <a:cubicBezTo>
                  <a:pt x="10703" y="21582"/>
                  <a:pt x="1691" y="13899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572000" y="5929313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539552" y="2204864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2590800" y="54451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2590800" y="30067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819400" y="4191000"/>
            <a:ext cx="258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Προτιμότερο του Α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438400" y="5034419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752725" y="4953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590800" y="54451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1371600" y="544512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043608" y="5517232"/>
            <a:ext cx="1814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Λιγότερο</a:t>
            </a:r>
          </a:p>
          <a:p>
            <a:pPr eaLnBrk="1" hangingPunct="1"/>
            <a:r>
              <a:rPr lang="el-GR" sz="2400"/>
              <a:t>προτιμώμενο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5292080" y="548680"/>
            <a:ext cx="2747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Μονοτονικότητ</a:t>
            </a:r>
            <a:r>
              <a:rPr lang="el-GR" altLang="ja-JP" sz="2400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endParaRPr lang="el-GR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592" y="54868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B4652-F5D5-492D-BC7E-9693C6E04C04}" type="slidenum">
              <a:rPr lang="en-US"/>
              <a:pPr/>
              <a:t>20</a:t>
            </a:fld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38338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1043608" y="2348879"/>
            <a:ext cx="23192" cy="423924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rc 8"/>
          <p:cNvSpPr>
            <a:spLocks/>
          </p:cNvSpPr>
          <p:nvPr/>
        </p:nvSpPr>
        <p:spPr bwMode="auto">
          <a:xfrm>
            <a:off x="1717675" y="3543300"/>
            <a:ext cx="2876550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0995 w 21323"/>
              <a:gd name="T1" fmla="*/ 21598 h 21598"/>
              <a:gd name="T2" fmla="*/ 0 w 21323"/>
              <a:gd name="T3" fmla="*/ 3451 h 21598"/>
              <a:gd name="T4" fmla="*/ 21323 w 21323"/>
              <a:gd name="T5" fmla="*/ 0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598" fill="none" extrusionOk="0">
                <a:moveTo>
                  <a:pt x="20995" y="21597"/>
                </a:moveTo>
                <a:cubicBezTo>
                  <a:pt x="10522" y="21438"/>
                  <a:pt x="1673" y="13789"/>
                  <a:pt x="0" y="3450"/>
                </a:cubicBezTo>
              </a:path>
              <a:path w="21323" h="21598" stroke="0" extrusionOk="0">
                <a:moveTo>
                  <a:pt x="20995" y="21597"/>
                </a:moveTo>
                <a:cubicBezTo>
                  <a:pt x="10522" y="21438"/>
                  <a:pt x="1673" y="13789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11560" y="2132856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438400" y="4987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736850" y="5029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1355725" y="35052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1475656" y="105273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Οι καμπύλες αδιαφορίας δεν τέμνονται</a:t>
            </a:r>
            <a:r>
              <a:rPr lang="el-GR" sz="2400" smtClean="0">
                <a:solidFill>
                  <a:schemeClr val="bg1"/>
                </a:solidFill>
              </a:rPr>
              <a:t>:</a:t>
            </a:r>
            <a:endParaRPr lang="el-GR" sz="240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76672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90DD-5D66-4F4E-B60D-D848465518E5}" type="slidenum">
              <a:rPr lang="en-US"/>
              <a:pPr/>
              <a:t>21</a:t>
            </a:fld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938338" y="179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 flipV="1">
            <a:off x="1043608" y="1772815"/>
            <a:ext cx="23192" cy="48153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Arc 6"/>
          <p:cNvSpPr>
            <a:spLocks/>
          </p:cNvSpPr>
          <p:nvPr/>
        </p:nvSpPr>
        <p:spPr bwMode="auto">
          <a:xfrm>
            <a:off x="1719263" y="3543300"/>
            <a:ext cx="2940050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1797 w 21797"/>
              <a:gd name="T1" fmla="*/ 21595 h 21600"/>
              <a:gd name="T2" fmla="*/ 0 w 21797"/>
              <a:gd name="T3" fmla="*/ 3451 h 21600"/>
              <a:gd name="T4" fmla="*/ 21323 w 2179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97" h="21600" fill="none" extrusionOk="0">
                <a:moveTo>
                  <a:pt x="21796" y="21594"/>
                </a:moveTo>
                <a:cubicBezTo>
                  <a:pt x="21639" y="21598"/>
                  <a:pt x="21481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1797" h="21600" stroke="0" extrusionOk="0">
                <a:moveTo>
                  <a:pt x="21796" y="21594"/>
                </a:moveTo>
                <a:cubicBezTo>
                  <a:pt x="21639" y="21598"/>
                  <a:pt x="21481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11560" y="1700808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590800" y="544512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V="1">
            <a:off x="2590800" y="3006725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2438400" y="49879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651125" y="5029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53261" name="Arc 13"/>
          <p:cNvSpPr>
            <a:spLocks/>
          </p:cNvSpPr>
          <p:nvPr/>
        </p:nvSpPr>
        <p:spPr bwMode="auto">
          <a:xfrm>
            <a:off x="2517775" y="3813175"/>
            <a:ext cx="2894013" cy="2624138"/>
          </a:xfrm>
          <a:custGeom>
            <a:avLst/>
            <a:gdLst>
              <a:gd name="G0" fmla="+- 21600 0 0"/>
              <a:gd name="G1" fmla="+- 323 0 0"/>
              <a:gd name="G2" fmla="+- 21600 0 0"/>
              <a:gd name="T0" fmla="*/ 20945 w 21600"/>
              <a:gd name="T1" fmla="*/ 21913 h 21913"/>
              <a:gd name="T2" fmla="*/ 2 w 21600"/>
              <a:gd name="T3" fmla="*/ 0 h 21913"/>
              <a:gd name="T4" fmla="*/ 21600 w 21600"/>
              <a:gd name="T5" fmla="*/ 323 h 21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3" fill="none" extrusionOk="0">
                <a:moveTo>
                  <a:pt x="20944" y="21913"/>
                </a:moveTo>
                <a:cubicBezTo>
                  <a:pt x="9276" y="21559"/>
                  <a:pt x="0" y="11997"/>
                  <a:pt x="0" y="323"/>
                </a:cubicBezTo>
                <a:cubicBezTo>
                  <a:pt x="-1" y="215"/>
                  <a:pt x="0" y="107"/>
                  <a:pt x="2" y="0"/>
                </a:cubicBezTo>
              </a:path>
              <a:path w="21600" h="21913" stroke="0" extrusionOk="0">
                <a:moveTo>
                  <a:pt x="20944" y="21913"/>
                </a:moveTo>
                <a:cubicBezTo>
                  <a:pt x="9276" y="21559"/>
                  <a:pt x="0" y="11997"/>
                  <a:pt x="0" y="323"/>
                </a:cubicBezTo>
                <a:cubicBezTo>
                  <a:pt x="-1" y="215"/>
                  <a:pt x="0" y="107"/>
                  <a:pt x="2" y="0"/>
                </a:cubicBezTo>
                <a:lnTo>
                  <a:pt x="21600" y="32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404824" y="4052867"/>
            <a:ext cx="325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699792" y="42210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B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3733800" y="56737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4000" b="1"/>
              <a:t>•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355725" y="35052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193925" y="34290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810000" y="55975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C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3851920" y="1603286"/>
            <a:ext cx="5040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Υποθέστε ότι το Β είναι προτιμότερο του Α, αλλά...</a:t>
            </a:r>
          </a:p>
          <a:p>
            <a:pPr eaLnBrk="1" hangingPunct="1"/>
            <a:r>
              <a:rPr lang="el-GR" sz="2400" dirty="0"/>
              <a:t>με βάση τον ορισμό της </a:t>
            </a:r>
            <a:r>
              <a:rPr lang="en-US" sz="2400" dirty="0"/>
              <a:t>IC</a:t>
            </a:r>
            <a:r>
              <a:rPr lang="el-GR" sz="2400" dirty="0"/>
              <a:t> (καμπύλης αδιαφορίας), το Β είναι αδιάφορο του </a:t>
            </a:r>
            <a:r>
              <a:rPr lang="en-US" sz="2400" dirty="0"/>
              <a:t>C</a:t>
            </a:r>
            <a:endParaRPr lang="el-GR" sz="2400" dirty="0"/>
          </a:p>
          <a:p>
            <a:pPr eaLnBrk="1" hangingPunct="1"/>
            <a:endParaRPr lang="el-GR" sz="2400" dirty="0"/>
          </a:p>
          <a:p>
            <a:pPr eaLnBrk="1" hangingPunct="1"/>
            <a:r>
              <a:rPr lang="el-GR" sz="2400" dirty="0"/>
              <a:t>Το Α είναι αδιάφορο του </a:t>
            </a:r>
            <a:r>
              <a:rPr lang="en-US" sz="2400" dirty="0"/>
              <a:t>C</a:t>
            </a:r>
            <a:r>
              <a:rPr lang="el-GR" sz="2400" dirty="0"/>
              <a:t> </a:t>
            </a:r>
            <a:r>
              <a:rPr lang="el-GR" sz="2400" dirty="0" smtClean="0"/>
              <a:t>⇒ </a:t>
            </a:r>
            <a:r>
              <a:rPr lang="el-GR" sz="2400" dirty="0"/>
              <a:t>το Β είναι αδιάφορο του </a:t>
            </a:r>
            <a:r>
              <a:rPr lang="en-US" sz="2400" dirty="0"/>
              <a:t>C</a:t>
            </a:r>
            <a:r>
              <a:rPr lang="el-GR" sz="2400" dirty="0"/>
              <a:t> σύμφωνα με την μεταβατικότητα. Αυτό </a:t>
            </a:r>
            <a:r>
              <a:rPr lang="el-GR" sz="2400" dirty="0" smtClean="0"/>
              <a:t>όμως είναι </a:t>
            </a:r>
            <a:r>
              <a:rPr lang="el-GR" sz="2400" dirty="0"/>
              <a:t>μια </a:t>
            </a:r>
            <a:r>
              <a:rPr lang="el-GR" sz="2400" dirty="0" smtClean="0"/>
              <a:t>αντίφαση (άτοπο).</a:t>
            </a:r>
            <a:endParaRPr lang="el-GR" sz="2400" dirty="0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1835696" y="1052736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Οι καμπύλες αδιαφορίας δεν τέμνονται</a:t>
            </a:r>
            <a:r>
              <a:rPr lang="el-GR" sz="2400" smtClean="0">
                <a:solidFill>
                  <a:schemeClr val="bg1"/>
                </a:solidFill>
              </a:rPr>
              <a:t>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92" y="548680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smtClean="0">
                <a:solidFill>
                  <a:srgbClr val="000066"/>
                </a:solidFill>
              </a:rPr>
              <a:t>Καμπύλες Αδιαφορίας</a:t>
            </a:r>
            <a:endParaRPr lang="en-US" sz="2800" b="1" i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0C1A-5F17-4A37-A7B2-F4145B14604C}" type="slidenum">
              <a:rPr lang="en-US"/>
              <a:pPr/>
              <a:t>22</a:t>
            </a:fld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938338" y="198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1043608" y="1988839"/>
            <a:ext cx="23192" cy="45992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rc 8"/>
          <p:cNvSpPr>
            <a:spLocks/>
          </p:cNvSpPr>
          <p:nvPr/>
        </p:nvSpPr>
        <p:spPr bwMode="auto">
          <a:xfrm>
            <a:off x="1719263" y="3543300"/>
            <a:ext cx="4224337" cy="2663825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0672 w 21323"/>
              <a:gd name="T1" fmla="*/ 21590 h 21590"/>
              <a:gd name="T2" fmla="*/ 0 w 21323"/>
              <a:gd name="T3" fmla="*/ 3451 h 21590"/>
              <a:gd name="T4" fmla="*/ 21323 w 21323"/>
              <a:gd name="T5" fmla="*/ 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590" fill="none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</a:path>
              <a:path w="21323" h="21590" stroke="0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11560" y="198884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175125" y="396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1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524000" y="3616325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584325" y="3505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241925" y="577373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220072" y="5517232"/>
            <a:ext cx="3542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/>
              <a:t>B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851525" y="5943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295400" y="6096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Οι μέσες τιμές είναι προτιμότερες των ακραίων τιμών</a:t>
            </a:r>
            <a:endParaRPr lang="el-GR" sz="2400"/>
          </a:p>
          <a:p>
            <a:r>
              <a:rPr lang="el-GR" sz="2400" smtClean="0"/>
              <a:t> (κυρτότητα ως προς την αρχή των αξόνων)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39E8-5E81-4A53-BFDE-B9339B4C01FA}" type="slidenum">
              <a:rPr lang="en-US"/>
              <a:pPr/>
              <a:t>23</a:t>
            </a:fld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938338" y="198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V="1">
            <a:off x="1066800" y="949325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rc 6"/>
          <p:cNvSpPr>
            <a:spLocks/>
          </p:cNvSpPr>
          <p:nvPr/>
        </p:nvSpPr>
        <p:spPr bwMode="auto">
          <a:xfrm>
            <a:off x="1719263" y="3543300"/>
            <a:ext cx="4224337" cy="2663825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0672 w 21323"/>
              <a:gd name="T1" fmla="*/ 21590 h 21590"/>
              <a:gd name="T2" fmla="*/ 0 w 21323"/>
              <a:gd name="T3" fmla="*/ 3451 h 21590"/>
              <a:gd name="T4" fmla="*/ 21323 w 21323"/>
              <a:gd name="T5" fmla="*/ 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590" fill="none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</a:path>
              <a:path w="21323" h="21590" stroke="0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rc 7"/>
          <p:cNvSpPr>
            <a:spLocks/>
          </p:cNvSpPr>
          <p:nvPr/>
        </p:nvSpPr>
        <p:spPr bwMode="auto">
          <a:xfrm>
            <a:off x="2592388" y="3325813"/>
            <a:ext cx="2654300" cy="2197100"/>
          </a:xfrm>
          <a:custGeom>
            <a:avLst/>
            <a:gdLst>
              <a:gd name="G0" fmla="+- 20398 0 0"/>
              <a:gd name="G1" fmla="+- 0 0 0"/>
              <a:gd name="G2" fmla="+- 21600 0 0"/>
              <a:gd name="T0" fmla="*/ 20805 w 20805"/>
              <a:gd name="T1" fmla="*/ 21596 h 21600"/>
              <a:gd name="T2" fmla="*/ 0 w 20805"/>
              <a:gd name="T3" fmla="*/ 7105 h 21600"/>
              <a:gd name="T4" fmla="*/ 20398 w 2080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  <a:lnTo>
                  <a:pt x="203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318125" y="5257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93725" y="609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4175125" y="396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1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524000" y="3616325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584325" y="3505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241925" y="577373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165725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B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336925" y="4581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3581400" y="4530725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413125" y="41148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(.5A, .5B)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851525" y="5943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12954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Οι μέσες τιμές είναι προτιμότερες των ακραίων τιμών</a:t>
            </a:r>
            <a:endParaRPr lang="el-GR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F1E-7622-4D0E-9038-B3E91D0C34AB}" type="slidenum">
              <a:rPr lang="en-US"/>
              <a:pPr/>
              <a:t>24</a:t>
            </a:fld>
            <a:endParaRPr 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38338" y="198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0668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1066800" y="949325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Arc 6"/>
          <p:cNvSpPr>
            <a:spLocks/>
          </p:cNvSpPr>
          <p:nvPr/>
        </p:nvSpPr>
        <p:spPr bwMode="auto">
          <a:xfrm>
            <a:off x="1719263" y="3543300"/>
            <a:ext cx="4224337" cy="2663825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0672 w 21323"/>
              <a:gd name="T1" fmla="*/ 21590 h 21590"/>
              <a:gd name="T2" fmla="*/ 0 w 21323"/>
              <a:gd name="T3" fmla="*/ 3451 h 21590"/>
              <a:gd name="T4" fmla="*/ 21323 w 21323"/>
              <a:gd name="T5" fmla="*/ 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3" h="21590" fill="none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</a:path>
              <a:path w="21323" h="21590" stroke="0" extrusionOk="0">
                <a:moveTo>
                  <a:pt x="20671" y="21590"/>
                </a:moveTo>
                <a:cubicBezTo>
                  <a:pt x="10325" y="21278"/>
                  <a:pt x="1654" y="13669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Arc 7"/>
          <p:cNvSpPr>
            <a:spLocks/>
          </p:cNvSpPr>
          <p:nvPr/>
        </p:nvSpPr>
        <p:spPr bwMode="auto">
          <a:xfrm>
            <a:off x="2592388" y="3325813"/>
            <a:ext cx="2654300" cy="2197100"/>
          </a:xfrm>
          <a:custGeom>
            <a:avLst/>
            <a:gdLst>
              <a:gd name="G0" fmla="+- 20398 0 0"/>
              <a:gd name="G1" fmla="+- 0 0 0"/>
              <a:gd name="G2" fmla="+- 21600 0 0"/>
              <a:gd name="T0" fmla="*/ 20805 w 20805"/>
              <a:gd name="T1" fmla="*/ 21596 h 21600"/>
              <a:gd name="T2" fmla="*/ 0 w 20805"/>
              <a:gd name="T3" fmla="*/ 7105 h 21600"/>
              <a:gd name="T4" fmla="*/ 20398 w 2080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  <a:lnTo>
                  <a:pt x="203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18125" y="5257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1469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93725" y="609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175125" y="396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1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752600" y="3997325"/>
            <a:ext cx="36576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524000" y="3616325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1584325" y="3505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5241925" y="5773738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5165725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B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3336925" y="45815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 flipH="1">
            <a:off x="3581400" y="4530725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413125" y="41148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(.5A, .5B)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5851525" y="5943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2954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</a:rPr>
              <a:t>Οι μέσες τιμές είναι προτιμότερες των ακραίων τιμών</a:t>
            </a:r>
            <a:endParaRPr lang="el-GR" sz="24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3235-CB1D-4D56-B97D-7A7044D90BB1}" type="slidenum">
              <a:rPr lang="en-US"/>
              <a:pPr/>
              <a:t>25</a:t>
            </a:fld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43138" y="1985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979712" y="6165304"/>
            <a:ext cx="522007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000"/>
              <a:t>(πλήρεις και </a:t>
            </a:r>
            <a:r>
              <a:rPr lang="el-GR" sz="2000" smtClean="0"/>
              <a:t>μεταβατικές προτιμήσεις  </a:t>
            </a:r>
            <a:r>
              <a:rPr lang="el-GR" sz="2000"/>
              <a:t>μόνο)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187624" y="6669360"/>
            <a:ext cx="583264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1244134" y="1793874"/>
            <a:ext cx="0" cy="48754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378075" y="2168525"/>
            <a:ext cx="4038600" cy="396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835275" y="2625725"/>
            <a:ext cx="3124200" cy="3048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216275" y="300672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532892" y="3573016"/>
            <a:ext cx="18002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1900" b="1" dirty="0" smtClean="0"/>
              <a:t>Τμήμα </a:t>
            </a:r>
          </a:p>
          <a:p>
            <a:pPr eaLnBrk="1" hangingPunct="1"/>
            <a:r>
              <a:rPr lang="el-GR" sz="1900" b="1" dirty="0" smtClean="0"/>
              <a:t>Διοίκησης</a:t>
            </a:r>
          </a:p>
          <a:p>
            <a:pPr eaLnBrk="1" hangingPunct="1"/>
            <a:r>
              <a:rPr lang="el-GR" sz="1900" b="1" dirty="0" smtClean="0"/>
              <a:t>Επιχειρήσεων</a:t>
            </a:r>
            <a:endParaRPr lang="el-GR" sz="1900" b="1" dirty="0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563888" y="3616325"/>
            <a:ext cx="1656183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6264275" y="506412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705600" y="5257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 flipV="1">
            <a:off x="6035675" y="43783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858000" y="4343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5578475" y="361632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858000" y="3276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0" y="1916832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Βορράς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162800" y="6400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Ανατολή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181600" y="2016125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/>
              <a:t>•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968875" y="2397125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/>
              <a:t>•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4740275" y="2701925"/>
            <a:ext cx="46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400" b="1"/>
              <a:t>•</a:t>
            </a:r>
            <a:endParaRPr lang="en-GB" sz="2400" b="1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437188" y="20161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C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22605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B</a:t>
            </a: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5022850" y="2819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A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763688" y="1628800"/>
            <a:ext cx="6542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000" b="1" dirty="0"/>
              <a:t>Μη </a:t>
            </a:r>
            <a:r>
              <a:rPr lang="el-GR" sz="2000" b="1" dirty="0" smtClean="0"/>
              <a:t>μονοτονικές προτιμήσεις σε </a:t>
            </a:r>
            <a:r>
              <a:rPr lang="el-GR" sz="2000" b="1" dirty="0"/>
              <a:t>ένα σημείο </a:t>
            </a:r>
            <a:r>
              <a:rPr lang="el-GR" sz="2000" b="1" dirty="0" smtClean="0"/>
              <a:t>κορεσμού</a:t>
            </a:r>
            <a:endParaRPr lang="el-GR" sz="2000" b="1" dirty="0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685800" y="609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Προτιμήσεις με ένα σημείο </a:t>
            </a:r>
            <a:r>
              <a:rPr lang="el-GR" sz="2400" smtClean="0">
                <a:solidFill>
                  <a:schemeClr val="bg1"/>
                </a:solidFill>
              </a:rPr>
              <a:t>κορεσμού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78EB-C57A-4EFB-B781-5D3597805F45}" type="slidenum">
              <a:rPr lang="en-US"/>
              <a:pPr/>
              <a:t>26</a:t>
            </a:fld>
            <a:endParaRPr 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3968" y="1772816"/>
            <a:ext cx="462304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l-GR" sz="2200" i="1" dirty="0" smtClean="0"/>
              <a:t> πλήρεις</a:t>
            </a:r>
            <a:r>
              <a:rPr lang="el-GR" sz="2200" i="1" dirty="0"/>
              <a:t>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sz="2200" i="1" dirty="0" smtClean="0"/>
              <a:t> μεταβατικές</a:t>
            </a:r>
            <a:r>
              <a:rPr lang="el-GR" sz="2200" i="1" dirty="0"/>
              <a:t>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l-GR" sz="2200" i="1" dirty="0" smtClean="0"/>
              <a:t> μονοτονικές;</a:t>
            </a:r>
            <a:endParaRPr lang="el-GR" sz="2200" i="1" dirty="0"/>
          </a:p>
          <a:p>
            <a:pPr eaLnBrk="1" hangingPunct="1">
              <a:buFont typeface="Arial" pitchFamily="34" charset="0"/>
              <a:buChar char="•"/>
            </a:pPr>
            <a:r>
              <a:rPr lang="el-GR" sz="2200" i="1" dirty="0" smtClean="0"/>
              <a:t> Οι μεσαίες τιμές </a:t>
            </a:r>
            <a:r>
              <a:rPr lang="el-GR" sz="2200" i="1" dirty="0"/>
              <a:t>είναι προτιμότερες των ακραίων τιμών;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90500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62000" y="6400800"/>
            <a:ext cx="548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762000" y="2286000"/>
            <a:ext cx="0" cy="411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080125" y="62896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 flipV="1">
            <a:off x="1371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 flipV="1">
            <a:off x="2133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28956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3733800" y="22860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19200" y="18288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r>
              <a:rPr lang="en-GB" sz="2400" b="1"/>
              <a:t>   IC</a:t>
            </a:r>
            <a:r>
              <a:rPr lang="en-GB" sz="2400" b="1" baseline="-25000"/>
              <a:t>2</a:t>
            </a:r>
            <a:r>
              <a:rPr lang="en-GB" sz="2400" b="1"/>
              <a:t>    IC</a:t>
            </a:r>
            <a:r>
              <a:rPr lang="en-GB" sz="2400" b="1" baseline="-25000"/>
              <a:t>3</a:t>
            </a:r>
            <a:r>
              <a:rPr lang="en-GB" sz="2400" b="1"/>
              <a:t>     IC</a:t>
            </a:r>
            <a:r>
              <a:rPr lang="en-GB" sz="2400" b="1" baseline="-25000"/>
              <a:t>4</a:t>
            </a:r>
            <a:endParaRPr lang="en-GB" sz="2400" b="1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3733800" y="4191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860032" y="3933056"/>
            <a:ext cx="36631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smtClean="0"/>
              <a:t>Κατεύθυνση Προτίμησης</a:t>
            </a:r>
            <a:endParaRPr lang="el-GR" sz="2400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484438" y="6400800"/>
            <a:ext cx="2571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‘</a:t>
            </a:r>
            <a:r>
              <a:rPr lang="el-GR" sz="2400" smtClean="0"/>
              <a:t>Ουδέτερο αγαθό’</a:t>
            </a:r>
            <a:endParaRPr lang="el-GR" sz="2400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41325" y="6365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914400" y="6096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smtClean="0">
                <a:solidFill>
                  <a:schemeClr val="bg1"/>
                </a:solidFill>
              </a:rPr>
              <a:t>Οι παρακάτω </a:t>
            </a:r>
            <a:r>
              <a:rPr lang="el-GR" sz="2400">
                <a:solidFill>
                  <a:schemeClr val="bg1"/>
                </a:solidFill>
              </a:rPr>
              <a:t>καμπύλες αδιαφορίας </a:t>
            </a:r>
            <a:r>
              <a:rPr lang="el-GR" sz="2400" smtClean="0">
                <a:solidFill>
                  <a:schemeClr val="bg1"/>
                </a:solidFill>
              </a:rPr>
              <a:t>αναφέρονται σε προτιμήσεις που είναι: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3C2DA-7729-4280-BC65-D478085EE618}" type="slidenum">
              <a:rPr lang="en-US"/>
              <a:pPr/>
              <a:t>27</a:t>
            </a:fld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844824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/>
              <a:t>Ο </a:t>
            </a:r>
            <a:r>
              <a:rPr lang="el-GR" sz="2400" b="1"/>
              <a:t>οριακός λόγος υποκατάστασης</a:t>
            </a:r>
            <a:endParaRPr lang="en-US" sz="2400" b="1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67544" y="1854840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/>
              <a:t>				       είναι ο μέγιστος ρυθμ</a:t>
            </a:r>
            <a:r>
              <a:rPr lang="el-GR" altLang="ja-JP" sz="2400" dirty="0" smtClean="0">
                <a:ea typeface="Arial Unicode MS" pitchFamily="34" charset="-128"/>
                <a:cs typeface="Arial Unicode MS" pitchFamily="34" charset="-128"/>
              </a:rPr>
              <a:t>ός </a:t>
            </a:r>
            <a:r>
              <a:rPr lang="el-GR" sz="2400" dirty="0" smtClean="0"/>
              <a:t>με </a:t>
            </a:r>
            <a:r>
              <a:rPr lang="el-GR" sz="2400" dirty="0"/>
              <a:t>τον οποίο </a:t>
            </a:r>
            <a:r>
              <a:rPr lang="el-GR" sz="2400" dirty="0" smtClean="0"/>
              <a:t>ο καταναλωτής είναι πρόθυμος να </a:t>
            </a:r>
            <a:r>
              <a:rPr lang="el-GR" sz="2400" dirty="0"/>
              <a:t>υποκαταστήσει </a:t>
            </a:r>
            <a:r>
              <a:rPr lang="el-GR" sz="2400" dirty="0" smtClean="0"/>
              <a:t>λίγο μεγαλύτερη ποσότητα από το αγαθό </a:t>
            </a:r>
            <a:r>
              <a:rPr lang="en-US" sz="2400" dirty="0" smtClean="0"/>
              <a:t>y</a:t>
            </a:r>
            <a:r>
              <a:rPr lang="el-GR" sz="2400" dirty="0" smtClean="0"/>
              <a:t> με μία λίγο </a:t>
            </a:r>
            <a:r>
              <a:rPr lang="el-GR" sz="2400" dirty="0"/>
              <a:t>μικρότερη ποσότητα του </a:t>
            </a:r>
            <a:r>
              <a:rPr lang="el-GR" sz="2400" dirty="0" smtClean="0"/>
              <a:t>αγαθού </a:t>
            </a:r>
            <a:r>
              <a:rPr lang="en-US" sz="2400" dirty="0" smtClean="0"/>
              <a:t>x</a:t>
            </a:r>
            <a:r>
              <a:rPr lang="el-GR" sz="2400" dirty="0" smtClean="0"/>
              <a:t>, </a:t>
            </a:r>
            <a:endParaRPr lang="el-GR" sz="2400" b="1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11560" y="4005064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Είναι η αύξηση στο αγαθό </a:t>
            </a:r>
            <a:r>
              <a:rPr lang="en-US" sz="2400" dirty="0"/>
              <a:t>x</a:t>
            </a:r>
            <a:r>
              <a:rPr lang="el-GR" sz="2400" dirty="0"/>
              <a:t> που θα </a:t>
            </a:r>
            <a:r>
              <a:rPr lang="el-GR" sz="2400" dirty="0" smtClean="0"/>
              <a:t>απαιτούσε ο </a:t>
            </a:r>
            <a:r>
              <a:rPr lang="el-GR" sz="2400" dirty="0"/>
              <a:t>καταναλωτής σε αντάλλαγμα για μια μικρή μείωση στο αγαθό </a:t>
            </a:r>
            <a:r>
              <a:rPr lang="en-US" sz="2400" dirty="0" smtClean="0"/>
              <a:t>y</a:t>
            </a:r>
            <a:r>
              <a:rPr lang="el-GR" sz="2400" dirty="0" smtClean="0"/>
              <a:t>, </a:t>
            </a:r>
            <a:r>
              <a:rPr lang="el-GR" sz="2400" dirty="0"/>
              <a:t>προκειμένου </a:t>
            </a:r>
            <a:r>
              <a:rPr lang="el-GR" sz="2400" dirty="0" smtClean="0"/>
              <a:t>να παραμείνει αδιάφορος </a:t>
            </a:r>
            <a:r>
              <a:rPr lang="el-GR" sz="2400" dirty="0"/>
              <a:t>ανάμεσα στην κατανάλωση του παλιού καλαθιού και του νέου </a:t>
            </a:r>
            <a:r>
              <a:rPr lang="el-GR" sz="2400" dirty="0" smtClean="0"/>
              <a:t>καλαθιού. </a:t>
            </a:r>
            <a:endParaRPr lang="el-GR" sz="2400" b="1" dirty="0"/>
          </a:p>
        </p:txBody>
      </p:sp>
      <p:pic>
        <p:nvPicPr>
          <p:cNvPr id="22537" name="Picture 9" descr="SY012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31180" cy="915778"/>
          </a:xfrm>
          <a:prstGeom prst="rect">
            <a:avLst/>
          </a:prstGeom>
          <a:noFill/>
        </p:spPr>
      </p:pic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609600" y="712788"/>
            <a:ext cx="6337300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Οριακός λόγος υποκατάστασης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501008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/>
              <a:t>Ο </a:t>
            </a:r>
            <a:r>
              <a:rPr lang="el-GR" sz="2400" b="1"/>
              <a:t>οριακός λόγος υποκατάστασης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4" grpId="0" autoUpdateAnimBg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2A19-D75B-4A4F-B6B4-BF05BC54005A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19200" y="1095375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2400"/>
              <a:t>Είναι ο ρυθμός ανταλλαγής ανάμεσα στα αγαθά</a:t>
            </a:r>
          </a:p>
          <a:p>
            <a:pPr eaLnBrk="1" hangingPunct="1"/>
            <a:r>
              <a:rPr lang="en-US" sz="2400"/>
              <a:t>x</a:t>
            </a:r>
            <a:r>
              <a:rPr lang="el-GR" sz="2400"/>
              <a:t> και </a:t>
            </a:r>
            <a:r>
              <a:rPr lang="en-US" sz="2400"/>
              <a:t>y</a:t>
            </a:r>
            <a:r>
              <a:rPr lang="el-GR" sz="2400"/>
              <a:t> που δεν επηρεάζει την ευημερία του </a:t>
            </a:r>
            <a:r>
              <a:rPr lang="el-GR" sz="2400" smtClean="0"/>
              <a:t>καταναλωτή</a:t>
            </a:r>
            <a:endParaRPr lang="en-US" sz="2600" b="1"/>
          </a:p>
        </p:txBody>
      </p:sp>
      <p:pic>
        <p:nvPicPr>
          <p:cNvPr id="56323" name="Picture 3" descr="SY012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143000"/>
            <a:ext cx="387424" cy="822850"/>
          </a:xfrm>
          <a:prstGeom prst="rect">
            <a:avLst/>
          </a:prstGeom>
          <a:noFill/>
        </p:spPr>
      </p:pic>
      <p:pic>
        <p:nvPicPr>
          <p:cNvPr id="56324" name="Picture 4" descr="SY012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986088"/>
            <a:ext cx="315416" cy="669912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115616" y="2924944"/>
            <a:ext cx="75963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/>
              <a:t>Είναι το αντίθετο της κλίσης της καμπύλης αδιαφορίας: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059832" y="3717032"/>
            <a:ext cx="2843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MRS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b="1" baseline="-30000" err="1" smtClean="0">
                <a:cs typeface="Times New Roman" pitchFamily="18" charset="0"/>
              </a:rPr>
              <a:t>x,y</a:t>
            </a:r>
            <a:r>
              <a:rPr lang="en-US" sz="2400" smtClean="0">
                <a:cs typeface="Times New Roman" pitchFamily="18" charset="0"/>
              </a:rPr>
              <a:t> =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–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y/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x </a:t>
            </a:r>
          </a:p>
          <a:p>
            <a:pPr eaLnBrk="1" hangingPunct="1"/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835696" y="4293096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smtClean="0"/>
              <a:t>(</a:t>
            </a:r>
            <a:r>
              <a:rPr lang="el-GR" sz="2400"/>
              <a:t>για ένα </a:t>
            </a:r>
            <a:r>
              <a:rPr lang="el-GR" sz="2400" smtClean="0"/>
              <a:t>δεδομένο επίπεδο προτίμησης), δηλαδή επάνω στην ίδια καμπύλη αδιαφορίας </a:t>
            </a:r>
            <a:endParaRPr lang="en-US" sz="24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512" y="2420888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Ο </a:t>
            </a:r>
            <a:r>
              <a:rPr lang="el-GR" sz="2400" b="1" dirty="0"/>
              <a:t>οριακός λόγος υποκατάστασης</a:t>
            </a:r>
            <a:endParaRPr lang="en-US" sz="2400" b="1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476672"/>
            <a:ext cx="47525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Ο </a:t>
            </a:r>
            <a:r>
              <a:rPr lang="el-GR" sz="2400" b="1" dirty="0"/>
              <a:t>οριακός λόγος υποκατάστασης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5" grpId="0" autoUpdateAnimBg="0"/>
      <p:bldP spid="56326" grpId="0" autoUpdateAnimBg="0"/>
      <p:bldP spid="56327" grpId="0" autoUpdateAnimBg="0"/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ec202graph3"/>
          <p:cNvPicPr>
            <a:picLocks noChangeAspect="1" noChangeArrowheads="1"/>
          </p:cNvPicPr>
          <p:nvPr/>
        </p:nvPicPr>
        <p:blipFill>
          <a:blip r:embed="rId3" cstate="print"/>
          <a:srcRect l="4335" t="4731" r="9065" b="6308"/>
          <a:stretch>
            <a:fillRect/>
          </a:stretch>
        </p:blipFill>
        <p:spPr bwMode="auto">
          <a:xfrm>
            <a:off x="251520" y="3357243"/>
            <a:ext cx="5506666" cy="3281996"/>
          </a:xfrm>
          <a:prstGeom prst="rect">
            <a:avLst/>
          </a:prstGeom>
          <a:noFill/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D724-4ACC-4086-8AC0-A45ADC6215F8}" type="slidenum">
              <a:rPr lang="en-US"/>
              <a:pPr/>
              <a:t>29</a:t>
            </a:fld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99592" y="2105025"/>
            <a:ext cx="7863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/>
              <a:t>Οι καμπύλες αδιαφορίας γίνονται πιο οριζόντιες καθώς μετακινούμαστε </a:t>
            </a:r>
            <a:r>
              <a:rPr lang="el-GR" sz="2400" smtClean="0"/>
              <a:t>προς τα δεξιά στον οριζόντιο </a:t>
            </a:r>
            <a:r>
              <a:rPr lang="el-GR" sz="2400"/>
              <a:t>άξονα, </a:t>
            </a:r>
            <a:r>
              <a:rPr lang="el-GR" sz="2400" smtClean="0"/>
              <a:t>και γίνονται </a:t>
            </a:r>
            <a:r>
              <a:rPr lang="el-GR" sz="2400"/>
              <a:t>πιο ‘απότομες’ καθώς μετακινούμαστε κατά μήκος του κάθετου </a:t>
            </a:r>
            <a:r>
              <a:rPr lang="el-GR" sz="2400" smtClean="0"/>
              <a:t>άξονα (προς τα επάνω).</a:t>
            </a:r>
            <a:endParaRPr lang="el-GR" sz="240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138113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2400" b="1">
                <a:solidFill>
                  <a:srgbClr val="C44E00"/>
                </a:solidFill>
              </a:rPr>
              <a:t>Μια καμπύλη αδιαφορίας εκφράζει ένα φθίνοντα ρυθμό υποκατάστασης:</a:t>
            </a:r>
            <a:endParaRPr lang="el-GR" sz="2400" b="1"/>
          </a:p>
        </p:txBody>
      </p:sp>
      <p:pic>
        <p:nvPicPr>
          <p:cNvPr id="23556" name="Picture 4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387424" cy="82285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71600" y="91440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smtClean="0"/>
              <a:t>Όσο </a:t>
            </a:r>
            <a:r>
              <a:rPr lang="el-GR" sz="2400"/>
              <a:t>περισσότερη ποσότητα από το αγαθό </a:t>
            </a:r>
            <a:r>
              <a:rPr lang="en-US" sz="2400"/>
              <a:t>x</a:t>
            </a:r>
            <a:r>
              <a:rPr lang="el-GR" sz="2400"/>
              <a:t> έχεις, τόσο περισσότερο </a:t>
            </a:r>
            <a:r>
              <a:rPr lang="el-GR" sz="2400" smtClean="0"/>
              <a:t>από αυτό επιθυμείς </a:t>
            </a:r>
            <a:r>
              <a:rPr lang="el-GR" sz="2400"/>
              <a:t>να θυσιάσεις για να αποκτήσεις </a:t>
            </a:r>
            <a:r>
              <a:rPr lang="el-GR" sz="2400" smtClean="0"/>
              <a:t>μία μικρή </a:t>
            </a:r>
            <a:r>
              <a:rPr lang="el-GR" sz="2400"/>
              <a:t>ποσότητα από το αγαθό </a:t>
            </a:r>
            <a:r>
              <a:rPr lang="en-US" sz="2400" smtClean="0"/>
              <a:t>y</a:t>
            </a:r>
            <a:r>
              <a:rPr lang="el-GR" sz="2400" smtClean="0"/>
              <a:t>.</a:t>
            </a:r>
            <a:endParaRPr lang="el-GR" sz="2400"/>
          </a:p>
        </p:txBody>
      </p:sp>
      <p:pic>
        <p:nvPicPr>
          <p:cNvPr id="23558" name="Picture 6" descr="SY01265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387424" cy="822850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57338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51920" y="3861048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u="sng" dirty="0">
                <a:solidFill>
                  <a:srgbClr val="C44E00"/>
                </a:solidFill>
              </a:rPr>
              <a:t>Παράδειγμα</a:t>
            </a:r>
            <a:r>
              <a:rPr lang="el-GR" sz="2400" dirty="0">
                <a:solidFill>
                  <a:srgbClr val="C44E00"/>
                </a:solidFill>
              </a:rPr>
              <a:t>:</a:t>
            </a:r>
            <a:r>
              <a:rPr lang="el-GR" sz="2400" dirty="0"/>
              <a:t> Ο φθίνων οριακός λόγος </a:t>
            </a:r>
            <a:r>
              <a:rPr lang="el-GR" sz="2400" dirty="0" smtClean="0"/>
              <a:t>υποκατάστασης στα σημεία Α και Β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7" grpId="0" autoUpdateAnimBg="0"/>
      <p:bldP spid="235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2236-868B-4D99-85C9-037DC95629D6}" type="slidenum">
              <a:rPr lang="en-US"/>
              <a:pPr/>
              <a:t>30</a:t>
            </a:fld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38338" y="171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211960" y="1844824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2400" smtClean="0"/>
              <a:t>Οριακός </a:t>
            </a:r>
            <a:r>
              <a:rPr lang="el-GR" sz="2400"/>
              <a:t>λόγος υποκατάστασης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914400" y="6435725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914400" y="1558925"/>
            <a:ext cx="0" cy="487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156325" y="6324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93725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7525" y="1295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914400" y="4835525"/>
            <a:ext cx="1600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362200" y="5978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346325" y="64008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1              2            3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09600" y="2468563"/>
            <a:ext cx="336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400" b="1"/>
              <a:t>1</a:t>
            </a:r>
          </a:p>
          <a:p>
            <a:pPr eaLnBrk="1" hangingPunct="1"/>
            <a:endParaRPr lang="en-GB" sz="2400" b="1"/>
          </a:p>
          <a:p>
            <a:pPr eaLnBrk="1" hangingPunct="1"/>
            <a:endParaRPr lang="en-GB" sz="2400" b="1"/>
          </a:p>
          <a:p>
            <a:pPr eaLnBrk="1" hangingPunct="1"/>
            <a:r>
              <a:rPr lang="en-GB" sz="2400" b="1"/>
              <a:t>2</a:t>
            </a:r>
          </a:p>
          <a:p>
            <a:pPr eaLnBrk="1" hangingPunct="1"/>
            <a:endParaRPr lang="en-GB" sz="2400" b="1"/>
          </a:p>
          <a:p>
            <a:pPr eaLnBrk="1" hangingPunct="1"/>
            <a:endParaRPr lang="en-GB" sz="2400" b="1"/>
          </a:p>
          <a:p>
            <a:pPr eaLnBrk="1" hangingPunct="1"/>
            <a:r>
              <a:rPr lang="en-GB" sz="2400" b="1"/>
              <a:t>3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900113" y="3692525"/>
            <a:ext cx="2735262" cy="2736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900113" y="2613025"/>
            <a:ext cx="3887787" cy="381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543300" y="60166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IC</a:t>
            </a:r>
            <a:r>
              <a:rPr lang="en-GB" sz="2400" baseline="-25000"/>
              <a:t>2</a:t>
            </a:r>
            <a:endParaRPr lang="en-US" sz="2400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716463" y="599757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IC</a:t>
            </a:r>
            <a:r>
              <a:rPr lang="en-GB" sz="2400" baseline="-25000"/>
              <a:t>3</a:t>
            </a:r>
            <a:endParaRPr lang="en-US" sz="2400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84213" y="2613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838200" y="33655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Για τις παρακάτω καμπύλες αδιαφορίας, ο οριακός λόγος υποκατάστασης ανάμεσα στο </a:t>
            </a:r>
            <a:r>
              <a:rPr lang="en-US" sz="2400">
                <a:solidFill>
                  <a:schemeClr val="bg1"/>
                </a:solidFill>
              </a:rPr>
              <a:t>x</a:t>
            </a:r>
            <a:r>
              <a:rPr lang="el-GR" sz="2400">
                <a:solidFill>
                  <a:schemeClr val="bg1"/>
                </a:solidFill>
              </a:rPr>
              <a:t> και το </a:t>
            </a:r>
            <a:r>
              <a:rPr lang="en-US" sz="2400">
                <a:solidFill>
                  <a:schemeClr val="bg1"/>
                </a:solidFill>
              </a:rPr>
              <a:t>y</a:t>
            </a:r>
            <a:r>
              <a:rPr lang="el-GR" sz="2400">
                <a:solidFill>
                  <a:schemeClr val="bg1"/>
                </a:solidFill>
              </a:rPr>
              <a:t> είναι: α) 1, β) 0,5, γ) 2, δ) 5, ε) φθίνων;</a:t>
            </a:r>
            <a:endParaRPr lang="en-US" sz="240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932040" y="2636912"/>
            <a:ext cx="2843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MRS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b="1" baseline="-30000" err="1" smtClean="0">
                <a:cs typeface="Times New Roman" pitchFamily="18" charset="0"/>
              </a:rPr>
              <a:t>x,y</a:t>
            </a:r>
            <a:r>
              <a:rPr lang="en-US" sz="2400" smtClean="0">
                <a:cs typeface="Times New Roman" pitchFamily="18" charset="0"/>
              </a:rPr>
              <a:t> =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–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y/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x </a:t>
            </a:r>
          </a:p>
          <a:p>
            <a:pPr eaLnBrk="1" hangingPunct="1"/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3CF2-FBDF-46C0-B825-84FA619383A0}" type="slidenum">
              <a:rPr lang="en-US"/>
              <a:pPr/>
              <a:t>31</a:t>
            </a:fld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724128" y="1988840"/>
            <a:ext cx="31683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400" dirty="0" smtClean="0"/>
              <a:t> 0</a:t>
            </a:r>
            <a:r>
              <a:rPr lang="el-GR" sz="2400" dirty="0"/>
              <a:t>;</a:t>
            </a:r>
            <a:endParaRPr lang="en-US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άπειρο</a:t>
            </a:r>
            <a:r>
              <a:rPr lang="en-US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;</a:t>
            </a:r>
            <a:endParaRPr lang="en-US" altLang="ja-JP" sz="2400" i="1" dirty="0">
              <a:ea typeface="Arial Unicode MS" pitchFamily="34" charset="-128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400" i="1" dirty="0" smtClean="0">
                <a:cs typeface="Times New Roman" pitchFamily="18" charset="0"/>
                <a:sym typeface="Symbol" pitchFamily="18" charset="2"/>
              </a:rPr>
              <a:t> δεν προσδιορίζεται</a:t>
            </a:r>
            <a:r>
              <a:rPr lang="en-US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;</a:t>
            </a: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sz="2400" i="1" dirty="0" smtClean="0">
                <a:cs typeface="Times New Roman" pitchFamily="18" charset="0"/>
                <a:sym typeface="Symbol" pitchFamily="18" charset="2"/>
              </a:rPr>
              <a:t>φθίνων</a:t>
            </a:r>
            <a:r>
              <a:rPr lang="en-US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;</a:t>
            </a:r>
            <a:endParaRPr lang="en-US" sz="2400" i="1" dirty="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Όλα τα</a:t>
            </a:r>
            <a:r>
              <a:rPr lang="en-US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l-GR" altLang="ja-JP" sz="2400" i="1" dirty="0" smtClean="0">
                <a:ea typeface="Arial Unicode MS" pitchFamily="34" charset="-128"/>
                <a:cs typeface="Times New Roman" pitchFamily="18" charset="0"/>
                <a:sym typeface="Symbol" pitchFamily="18" charset="2"/>
              </a:rPr>
              <a:t>παραπάνω;</a:t>
            </a:r>
            <a:endParaRPr lang="en-US" sz="2400" i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471738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99592" y="260648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Για τις παρακάτω καμπύλες αδιαφορίας,</a:t>
            </a:r>
          </a:p>
          <a:p>
            <a:r>
              <a:rPr lang="el-GR" sz="2400" dirty="0">
                <a:solidFill>
                  <a:schemeClr val="bg1"/>
                </a:solidFill>
              </a:rPr>
              <a:t>ο οριακός λόγος υποκατάστασης ανάμεσα στο </a:t>
            </a:r>
            <a:r>
              <a:rPr lang="en-US" sz="2400" dirty="0">
                <a:solidFill>
                  <a:schemeClr val="bg1"/>
                </a:solidFill>
              </a:rPr>
              <a:t>x</a:t>
            </a:r>
            <a:r>
              <a:rPr lang="el-GR" sz="2400" dirty="0">
                <a:solidFill>
                  <a:schemeClr val="bg1"/>
                </a:solidFill>
              </a:rPr>
              <a:t> και το </a:t>
            </a:r>
            <a:r>
              <a:rPr lang="en-US" sz="2400" dirty="0">
                <a:solidFill>
                  <a:schemeClr val="bg1"/>
                </a:solidFill>
              </a:rPr>
              <a:t>y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είναι: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1844824"/>
            <a:ext cx="4947071" cy="4561656"/>
            <a:chOff x="251520" y="1628800"/>
            <a:chExt cx="4947071" cy="456165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3528" y="5733256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 b="1"/>
                <a:t>0</a:t>
              </a:r>
            </a:p>
          </p:txBody>
        </p:sp>
        <p:grpSp>
          <p:nvGrpSpPr>
            <p:cNvPr id="8" name="Group 15"/>
            <p:cNvGrpSpPr/>
            <p:nvPr/>
          </p:nvGrpSpPr>
          <p:grpSpPr>
            <a:xfrm>
              <a:off x="251520" y="1628800"/>
              <a:ext cx="4947071" cy="4395192"/>
              <a:chOff x="1281113" y="609600"/>
              <a:chExt cx="5957887" cy="5486400"/>
            </a:xfrm>
          </p:grpSpPr>
          <p:sp>
            <p:nvSpPr>
              <p:cNvPr id="9" name="Line 2"/>
              <p:cNvSpPr>
                <a:spLocks noChangeShapeType="1"/>
              </p:cNvSpPr>
              <p:nvPr/>
            </p:nvSpPr>
            <p:spPr bwMode="auto">
              <a:xfrm>
                <a:off x="1677988" y="5749925"/>
                <a:ext cx="5257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 flipV="1">
                <a:off x="1677988" y="873125"/>
                <a:ext cx="0" cy="48768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919913" y="5638800"/>
                <a:ext cx="3190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2400" b="1"/>
                  <a:t>x</a:t>
                </a:r>
              </a:p>
            </p:txBody>
          </p: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1281113" y="609600"/>
                <a:ext cx="3190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2400" b="1"/>
                  <a:t>y</a:t>
                </a:r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6021388" y="4073525"/>
                <a:ext cx="5222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2400" b="1"/>
                  <a:t>IC</a:t>
                </a:r>
                <a:r>
                  <a:rPr lang="en-GB" sz="2400" b="1" baseline="-25000"/>
                  <a:t>1</a:t>
                </a:r>
                <a:endParaRPr lang="en-GB" sz="2400" b="1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402388" y="3006725"/>
                <a:ext cx="52228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2400" b="1"/>
                  <a:t>IC</a:t>
                </a:r>
                <a:r>
                  <a:rPr lang="en-GB" sz="2400" b="1" baseline="-25000"/>
                  <a:t>2</a:t>
                </a:r>
                <a:endParaRPr lang="en-GB" sz="2400" b="1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1677988" y="1482725"/>
                <a:ext cx="4267200" cy="426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3125788" y="4302125"/>
                <a:ext cx="2971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V="1">
                <a:off x="3125788" y="1177925"/>
                <a:ext cx="0" cy="3124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4344988" y="3082925"/>
                <a:ext cx="2057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4344988" y="1025525"/>
                <a:ext cx="0" cy="2057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411760" y="1628800"/>
            <a:ext cx="2843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MRS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b="1" baseline="-30000" err="1" smtClean="0">
                <a:cs typeface="Times New Roman" pitchFamily="18" charset="0"/>
              </a:rPr>
              <a:t>x,y</a:t>
            </a:r>
            <a:r>
              <a:rPr lang="en-US" sz="2400" smtClean="0">
                <a:cs typeface="Times New Roman" pitchFamily="18" charset="0"/>
              </a:rPr>
              <a:t> =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–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y/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x</a:t>
            </a:r>
            <a:r>
              <a:rPr lang="el-GR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 </a:t>
            </a:r>
            <a:endParaRPr lang="en-US" sz="2400"/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8172400" y="1052736"/>
            <a:ext cx="576064" cy="1656184"/>
          </a:xfrm>
          <a:prstGeom prst="curvedLeftArrow">
            <a:avLst>
              <a:gd name="adj1" fmla="val 90000"/>
              <a:gd name="adj2" fmla="val 238099"/>
              <a:gd name="adj3" fmla="val 33333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6F7-1482-4A65-8069-F3E14BC32A83}" type="slidenum">
              <a:rPr lang="en-US"/>
              <a:pPr/>
              <a:t>32</a:t>
            </a:fld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528" y="1778298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/>
              <a:t>Με τη </a:t>
            </a:r>
            <a:r>
              <a:rPr lang="el-GR" sz="2400" b="1" dirty="0"/>
              <a:t>συνάρτηση χρησιμότητας</a:t>
            </a:r>
            <a:r>
              <a:rPr lang="el-GR" sz="2400" dirty="0"/>
              <a:t> </a:t>
            </a:r>
            <a:endParaRPr lang="en-US" sz="2400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536" y="1808346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/>
              <a:t>				        δίδεται ένας αριθμός σε κάθε καλάθι έτσι ώστε τα </a:t>
            </a:r>
            <a:r>
              <a:rPr lang="el-GR" sz="2400" dirty="0"/>
              <a:t>πιο προτιμώμενα καλάθια </a:t>
            </a:r>
            <a:r>
              <a:rPr lang="el-GR" sz="2400" dirty="0" smtClean="0"/>
              <a:t>να παίρνουν </a:t>
            </a:r>
            <a:r>
              <a:rPr lang="el-GR" sz="2400" dirty="0"/>
              <a:t>έναν υψηλότερο αριθμό από τα λιγότερο προτιμώμενα.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1242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23528" y="2996952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Η χρησιμότητα είναι </a:t>
            </a:r>
            <a:r>
              <a:rPr lang="el-GR" sz="2400" b="1" dirty="0" smtClean="0"/>
              <a:t>τακτική</a:t>
            </a:r>
            <a:r>
              <a:rPr lang="el-GR" sz="2400" dirty="0" smtClean="0"/>
              <a:t> έννοια (</a:t>
            </a:r>
            <a:r>
              <a:rPr lang="el-GR" sz="2400" dirty="0"/>
              <a:t>αφορά την </a:t>
            </a:r>
            <a:r>
              <a:rPr lang="el-GR" sz="2400" dirty="0" smtClean="0"/>
              <a:t>τάξη, τη σειρά): </a:t>
            </a:r>
            <a:r>
              <a:rPr lang="el-GR" sz="2400" dirty="0"/>
              <a:t>το ακριβές μέγεθος του αριθμού που προσδιορίζει η συνάρτηση δεν έχει καμία σημασία.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6781800" cy="1100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χρησιμότητας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536" y="4221088"/>
            <a:ext cx="7416824" cy="2376264"/>
            <a:chOff x="179512" y="3656353"/>
            <a:chExt cx="7416824" cy="2750127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6444208" y="5949280"/>
              <a:ext cx="8778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l-GR" sz="2400" dirty="0"/>
                <a:t>Θέση</a:t>
              </a:r>
            </a:p>
          </p:txBody>
        </p:sp>
        <p:grpSp>
          <p:nvGrpSpPr>
            <p:cNvPr id="11" name="Group 12"/>
            <p:cNvGrpSpPr/>
            <p:nvPr/>
          </p:nvGrpSpPr>
          <p:grpSpPr>
            <a:xfrm>
              <a:off x="179512" y="3656353"/>
              <a:ext cx="7416824" cy="2689207"/>
              <a:chOff x="-72008" y="4016393"/>
              <a:chExt cx="7416824" cy="2689207"/>
            </a:xfrm>
          </p:grpSpPr>
          <p:sp>
            <p:nvSpPr>
              <p:cNvPr id="12" name="Line 3"/>
              <p:cNvSpPr>
                <a:spLocks noChangeShapeType="1"/>
              </p:cNvSpPr>
              <p:nvPr/>
            </p:nvSpPr>
            <p:spPr bwMode="auto">
              <a:xfrm>
                <a:off x="1152128" y="6266497"/>
                <a:ext cx="619268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 flipV="1">
                <a:off x="1143000" y="4433078"/>
                <a:ext cx="9128" cy="19264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822325" y="6248400"/>
                <a:ext cx="3365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2400" b="1"/>
                  <a:t>0</a:t>
                </a: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-72008" y="4016393"/>
                <a:ext cx="3170237" cy="457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l-GR" sz="2400" dirty="0"/>
                  <a:t>Χρησιμότητα, υψόμετρο</a:t>
                </a:r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143000" y="4975225"/>
                <a:ext cx="5638800" cy="1333500"/>
              </a:xfrm>
              <a:custGeom>
                <a:avLst/>
                <a:gdLst/>
                <a:ahLst/>
                <a:cxnLst>
                  <a:cxn ang="0">
                    <a:pos x="0" y="728"/>
                  </a:cxn>
                  <a:cxn ang="0">
                    <a:pos x="288" y="776"/>
                  </a:cxn>
                  <a:cxn ang="0">
                    <a:pos x="384" y="824"/>
                  </a:cxn>
                  <a:cxn ang="0">
                    <a:pos x="528" y="776"/>
                  </a:cxn>
                  <a:cxn ang="0">
                    <a:pos x="624" y="824"/>
                  </a:cxn>
                  <a:cxn ang="0">
                    <a:pos x="816" y="824"/>
                  </a:cxn>
                  <a:cxn ang="0">
                    <a:pos x="960" y="728"/>
                  </a:cxn>
                  <a:cxn ang="0">
                    <a:pos x="1296" y="680"/>
                  </a:cxn>
                  <a:cxn ang="0">
                    <a:pos x="1440" y="632"/>
                  </a:cxn>
                  <a:cxn ang="0">
                    <a:pos x="1584" y="728"/>
                  </a:cxn>
                  <a:cxn ang="0">
                    <a:pos x="1728" y="728"/>
                  </a:cxn>
                  <a:cxn ang="0">
                    <a:pos x="2016" y="104"/>
                  </a:cxn>
                  <a:cxn ang="0">
                    <a:pos x="2208" y="104"/>
                  </a:cxn>
                  <a:cxn ang="0">
                    <a:pos x="2352" y="488"/>
                  </a:cxn>
                  <a:cxn ang="0">
                    <a:pos x="2592" y="680"/>
                  </a:cxn>
                  <a:cxn ang="0">
                    <a:pos x="2736" y="776"/>
                  </a:cxn>
                  <a:cxn ang="0">
                    <a:pos x="3024" y="440"/>
                  </a:cxn>
                  <a:cxn ang="0">
                    <a:pos x="3120" y="152"/>
                  </a:cxn>
                  <a:cxn ang="0">
                    <a:pos x="3408" y="392"/>
                  </a:cxn>
                  <a:cxn ang="0">
                    <a:pos x="3552" y="680"/>
                  </a:cxn>
                </a:cxnLst>
                <a:rect l="0" t="0" r="r" b="b"/>
                <a:pathLst>
                  <a:path w="3552" h="840">
                    <a:moveTo>
                      <a:pt x="0" y="728"/>
                    </a:moveTo>
                    <a:cubicBezTo>
                      <a:pt x="112" y="744"/>
                      <a:pt x="224" y="760"/>
                      <a:pt x="288" y="776"/>
                    </a:cubicBezTo>
                    <a:cubicBezTo>
                      <a:pt x="352" y="792"/>
                      <a:pt x="344" y="824"/>
                      <a:pt x="384" y="824"/>
                    </a:cubicBezTo>
                    <a:cubicBezTo>
                      <a:pt x="424" y="824"/>
                      <a:pt x="488" y="776"/>
                      <a:pt x="528" y="776"/>
                    </a:cubicBezTo>
                    <a:cubicBezTo>
                      <a:pt x="568" y="776"/>
                      <a:pt x="576" y="816"/>
                      <a:pt x="624" y="824"/>
                    </a:cubicBezTo>
                    <a:cubicBezTo>
                      <a:pt x="672" y="832"/>
                      <a:pt x="760" y="840"/>
                      <a:pt x="816" y="824"/>
                    </a:cubicBezTo>
                    <a:cubicBezTo>
                      <a:pt x="872" y="808"/>
                      <a:pt x="880" y="752"/>
                      <a:pt x="960" y="728"/>
                    </a:cubicBezTo>
                    <a:cubicBezTo>
                      <a:pt x="1040" y="704"/>
                      <a:pt x="1216" y="696"/>
                      <a:pt x="1296" y="680"/>
                    </a:cubicBezTo>
                    <a:cubicBezTo>
                      <a:pt x="1376" y="664"/>
                      <a:pt x="1392" y="624"/>
                      <a:pt x="1440" y="632"/>
                    </a:cubicBezTo>
                    <a:cubicBezTo>
                      <a:pt x="1488" y="640"/>
                      <a:pt x="1536" y="712"/>
                      <a:pt x="1584" y="728"/>
                    </a:cubicBezTo>
                    <a:cubicBezTo>
                      <a:pt x="1632" y="744"/>
                      <a:pt x="1656" y="832"/>
                      <a:pt x="1728" y="728"/>
                    </a:cubicBezTo>
                    <a:cubicBezTo>
                      <a:pt x="1800" y="624"/>
                      <a:pt x="1936" y="208"/>
                      <a:pt x="2016" y="104"/>
                    </a:cubicBezTo>
                    <a:cubicBezTo>
                      <a:pt x="2096" y="0"/>
                      <a:pt x="2152" y="40"/>
                      <a:pt x="2208" y="104"/>
                    </a:cubicBezTo>
                    <a:cubicBezTo>
                      <a:pt x="2264" y="168"/>
                      <a:pt x="2288" y="392"/>
                      <a:pt x="2352" y="488"/>
                    </a:cubicBezTo>
                    <a:cubicBezTo>
                      <a:pt x="2416" y="584"/>
                      <a:pt x="2528" y="632"/>
                      <a:pt x="2592" y="680"/>
                    </a:cubicBezTo>
                    <a:cubicBezTo>
                      <a:pt x="2656" y="728"/>
                      <a:pt x="2664" y="816"/>
                      <a:pt x="2736" y="776"/>
                    </a:cubicBezTo>
                    <a:cubicBezTo>
                      <a:pt x="2808" y="736"/>
                      <a:pt x="2960" y="544"/>
                      <a:pt x="3024" y="440"/>
                    </a:cubicBezTo>
                    <a:cubicBezTo>
                      <a:pt x="3088" y="336"/>
                      <a:pt x="3056" y="160"/>
                      <a:pt x="3120" y="152"/>
                    </a:cubicBezTo>
                    <a:cubicBezTo>
                      <a:pt x="3184" y="144"/>
                      <a:pt x="3336" y="304"/>
                      <a:pt x="3408" y="392"/>
                    </a:cubicBezTo>
                    <a:cubicBezTo>
                      <a:pt x="3480" y="480"/>
                      <a:pt x="3528" y="632"/>
                      <a:pt x="3552" y="680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4022724" y="4572000"/>
                <a:ext cx="306955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l-GR" sz="2400" dirty="0"/>
                  <a:t>Άλπεις</a:t>
                </a:r>
                <a:r>
                  <a:rPr lang="en-GB" sz="2400" b="1" dirty="0"/>
                  <a:t>        </a:t>
                </a:r>
                <a:r>
                  <a:rPr lang="el-GR" sz="2400" dirty="0" smtClean="0"/>
                  <a:t>Όλυμπος</a:t>
                </a:r>
                <a:endParaRPr lang="en-GB" sz="2400" dirty="0"/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2123728" y="5517232"/>
                <a:ext cx="86113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l-GR" sz="2400" dirty="0" smtClean="0"/>
                  <a:t>Χίος </a:t>
                </a:r>
                <a:endParaRPr lang="en-GB" sz="2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utoUpdateAnimBg="0"/>
      <p:bldP spid="2663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11DB2-ADC8-4DD7-ADD6-797485E5A139}" type="slidenum">
              <a:rPr lang="en-US"/>
              <a:pPr/>
              <a:t>33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i="1" dirty="0" smtClean="0"/>
              <a:t>Οι </a:t>
            </a:r>
            <a:r>
              <a:rPr lang="el-GR" sz="2400" i="1" dirty="0"/>
              <a:t>φοιτητές γράφουν </a:t>
            </a:r>
            <a:r>
              <a:rPr lang="el-GR" sz="2400" i="1" dirty="0" smtClean="0"/>
              <a:t>ένα διαγώνισμα</a:t>
            </a:r>
            <a:r>
              <a:rPr lang="el-GR" sz="2400" i="1" dirty="0"/>
              <a:t>. Μετά το διαγώνισμα οι φοιτητές ιεραρχούνται σύμφωνα με την επίδοσή τους. </a:t>
            </a:r>
            <a:endParaRPr lang="el-GR" sz="2400" i="1" dirty="0" smtClean="0"/>
          </a:p>
          <a:p>
            <a:pPr eaLnBrk="1" hangingPunct="1"/>
            <a:r>
              <a:rPr lang="el-GR" sz="2400" i="1" dirty="0" smtClean="0"/>
              <a:t>   Η </a:t>
            </a:r>
            <a:r>
              <a:rPr lang="el-GR" sz="2400" b="1" i="1" u="sng" dirty="0"/>
              <a:t>τακτική</a:t>
            </a:r>
            <a:r>
              <a:rPr lang="el-GR" sz="2400" b="1" i="1" dirty="0"/>
              <a:t> </a:t>
            </a:r>
            <a:r>
              <a:rPr lang="el-GR" sz="2400" i="1" dirty="0"/>
              <a:t>ιεράρχηση </a:t>
            </a:r>
            <a:r>
              <a:rPr lang="el-GR" sz="2400" i="1" dirty="0" smtClean="0"/>
              <a:t>κατατάσσει τους </a:t>
            </a:r>
            <a:r>
              <a:rPr lang="el-GR" sz="2400" i="1" dirty="0"/>
              <a:t>φοιτητές με βάση την επίδοσή τους (π.χ. ο </a:t>
            </a:r>
            <a:r>
              <a:rPr lang="el-GR" sz="2400" i="1" dirty="0" smtClean="0"/>
              <a:t>Χάρης ήρθε </a:t>
            </a:r>
            <a:r>
              <a:rPr lang="el-GR" sz="2400" i="1" dirty="0"/>
              <a:t>πρώτος, ο </a:t>
            </a:r>
            <a:r>
              <a:rPr lang="el-GR" sz="2400" i="1" dirty="0" smtClean="0"/>
              <a:t>Νίκος δεύτερος</a:t>
            </a:r>
            <a:r>
              <a:rPr lang="el-GR" sz="2400" i="1" dirty="0"/>
              <a:t>, η </a:t>
            </a:r>
            <a:r>
              <a:rPr lang="el-GR" sz="2400" i="1" dirty="0" smtClean="0"/>
              <a:t>Μαρία </a:t>
            </a:r>
            <a:r>
              <a:rPr lang="el-GR" sz="2400" i="1" dirty="0"/>
              <a:t>ήρθε </a:t>
            </a:r>
            <a:r>
              <a:rPr lang="el-GR" sz="2400" i="1" dirty="0" smtClean="0"/>
              <a:t>τρίτη </a:t>
            </a:r>
            <a:r>
              <a:rPr lang="el-GR" sz="2400" i="1" dirty="0"/>
              <a:t>και ούτω καθεξής.) </a:t>
            </a:r>
            <a:endParaRPr lang="el-GR" sz="2400" i="1" dirty="0" smtClean="0"/>
          </a:p>
          <a:p>
            <a:pPr eaLnBrk="1" hangingPunct="1"/>
            <a:r>
              <a:rPr lang="el-GR" sz="2400" i="1" dirty="0" smtClean="0"/>
              <a:t>  Η </a:t>
            </a:r>
            <a:r>
              <a:rPr lang="el-GR" sz="2400" b="1" i="1" u="sng" dirty="0"/>
              <a:t>απόλυτη</a:t>
            </a:r>
            <a:r>
              <a:rPr lang="el-GR" sz="2400" i="1" dirty="0"/>
              <a:t> ιεράρχηση </a:t>
            </a:r>
            <a:r>
              <a:rPr lang="el-GR" sz="2400" i="1" dirty="0" smtClean="0"/>
              <a:t>αναφέρεται στο </a:t>
            </a:r>
            <a:r>
              <a:rPr lang="el-GR" sz="2400" i="1" dirty="0"/>
              <a:t>βαθμό </a:t>
            </a:r>
            <a:r>
              <a:rPr lang="el-GR" sz="2400" i="1" dirty="0" smtClean="0"/>
              <a:t>του διαγωνίσματος </a:t>
            </a:r>
            <a:r>
              <a:rPr lang="el-GR" sz="2400" i="1" dirty="0"/>
              <a:t>με βάση ένα απόλυτο κανόνα βαθμολόγησης (π.χ. ο </a:t>
            </a:r>
            <a:r>
              <a:rPr lang="el-GR" sz="2400" i="1" dirty="0" smtClean="0"/>
              <a:t>Χάρης πήρε </a:t>
            </a:r>
            <a:r>
              <a:rPr lang="el-GR" sz="2400" i="1" dirty="0"/>
              <a:t>80, ο </a:t>
            </a:r>
            <a:r>
              <a:rPr lang="el-GR" sz="2400" i="1" dirty="0" smtClean="0"/>
              <a:t>Νίκος </a:t>
            </a:r>
            <a:r>
              <a:rPr lang="el-GR" sz="2400" i="1" dirty="0"/>
              <a:t>75, η </a:t>
            </a:r>
            <a:r>
              <a:rPr lang="el-GR" sz="2400" i="1" dirty="0" smtClean="0"/>
              <a:t>Μαρία </a:t>
            </a:r>
            <a:r>
              <a:rPr lang="el-GR" sz="2400" i="1" dirty="0"/>
              <a:t>74 και ούτω καθεξής). </a:t>
            </a:r>
            <a:endParaRPr lang="el-GR" sz="2400" i="1" dirty="0" smtClean="0"/>
          </a:p>
          <a:p>
            <a:pPr eaLnBrk="1" hangingPunct="1"/>
            <a:endParaRPr lang="el-GR" sz="2400" i="1" dirty="0" smtClean="0"/>
          </a:p>
          <a:p>
            <a:pPr eaLnBrk="1" hangingPunct="1"/>
            <a:r>
              <a:rPr lang="el-GR" sz="2400" i="1" dirty="0" smtClean="0"/>
              <a:t>Εναλλακτικά</a:t>
            </a:r>
            <a:r>
              <a:rPr lang="el-GR" sz="2400" i="1" dirty="0"/>
              <a:t>, αν το διαγώνισμα βαθμολογούνταν </a:t>
            </a:r>
            <a:r>
              <a:rPr lang="el-GR" sz="2400" i="1" dirty="0" smtClean="0"/>
              <a:t>με βάση την προσαρμογή ότι ο ανώτερος βαθμός =100, τότε </a:t>
            </a:r>
            <a:r>
              <a:rPr lang="el-GR" sz="2400" i="1" dirty="0"/>
              <a:t>οι βαθμοί θα </a:t>
            </a:r>
            <a:r>
              <a:rPr lang="el-GR" sz="2400" i="1" dirty="0" smtClean="0"/>
              <a:t>αναφέρονται σε μια </a:t>
            </a:r>
            <a:r>
              <a:rPr lang="el-GR" sz="2400" i="1" u="sng" dirty="0"/>
              <a:t>τακτική</a:t>
            </a:r>
            <a:r>
              <a:rPr lang="el-GR" sz="2400" i="1" dirty="0"/>
              <a:t> ιεράρχηση.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27584" y="98072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u="sng" dirty="0" smtClean="0">
                <a:solidFill>
                  <a:srgbClr val="973C00"/>
                </a:solidFill>
              </a:rPr>
              <a:t>Παράδειγμα</a:t>
            </a:r>
            <a:r>
              <a:rPr lang="el-GR" sz="2800" dirty="0" smtClean="0">
                <a:solidFill>
                  <a:srgbClr val="973C00"/>
                </a:solidFill>
              </a:rPr>
              <a:t>: </a:t>
            </a:r>
            <a:r>
              <a:rPr lang="el-GR" sz="2800" b="1" dirty="0" smtClean="0">
                <a:solidFill>
                  <a:srgbClr val="973C00"/>
                </a:solidFill>
              </a:rPr>
              <a:t>Τακτική</a:t>
            </a:r>
            <a:r>
              <a:rPr lang="el-GR" sz="2800" dirty="0" smtClean="0">
                <a:solidFill>
                  <a:srgbClr val="973C00"/>
                </a:solidFill>
              </a:rPr>
              <a:t> και </a:t>
            </a:r>
            <a:r>
              <a:rPr lang="el-GR" sz="2800" b="1" dirty="0" smtClean="0">
                <a:solidFill>
                  <a:srgbClr val="973C00"/>
                </a:solidFill>
              </a:rPr>
              <a:t>Απόλυτη</a:t>
            </a:r>
            <a:r>
              <a:rPr lang="el-GR" sz="2800" dirty="0" smtClean="0">
                <a:solidFill>
                  <a:srgbClr val="973C00"/>
                </a:solidFill>
              </a:rPr>
              <a:t> Ιεράρχηση</a:t>
            </a:r>
            <a:endParaRPr lang="en-US" sz="2800" dirty="0"/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323528" y="188640"/>
            <a:ext cx="6781800" cy="81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χρησιμότητας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80BD-2664-4CEB-8782-66D18C66262E}" type="slidenum">
              <a:rPr lang="en-US"/>
              <a:pPr/>
              <a:t>34</a:t>
            </a:fld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99592" y="1700808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Η διαφορά στα μεγέθη της χρησιμότητας δεν έχει καμία ερμηνεία ως προς αυτή καθαυτή την χρησιμότητα, ούτε είναι συγκρίσιμη ανάμεσα στα άτομα . </a:t>
            </a:r>
            <a:endParaRPr lang="el-GR" sz="2400" dirty="0" smtClean="0"/>
          </a:p>
          <a:p>
            <a:pPr eaLnBrk="1" hangingPunct="1"/>
            <a:r>
              <a:rPr lang="el-GR" sz="2400" dirty="0" smtClean="0"/>
              <a:t>Κάθε </a:t>
            </a:r>
            <a:r>
              <a:rPr lang="el-GR" sz="2400" dirty="0"/>
              <a:t>μετασχηματισμός μιας συνάρτησης χρησιμότητας που διατηρεί την αρχική ιεράρχηση των καλαθιών είναι μια εξίσου καλή αναπαράσταση των προτιμήσεων. </a:t>
            </a:r>
          </a:p>
        </p:txBody>
      </p:sp>
      <p:pic>
        <p:nvPicPr>
          <p:cNvPr id="28676" name="Picture 4" descr="SY012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89868" cy="1728192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1520" y="4005064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Π.χ. συγκρίνετε την </a:t>
            </a:r>
            <a:r>
              <a:rPr lang="en-US" sz="2400" dirty="0"/>
              <a:t>U </a:t>
            </a:r>
            <a:r>
              <a:rPr lang="el-GR" sz="2400" dirty="0"/>
              <a:t>= </a:t>
            </a:r>
            <a:r>
              <a:rPr lang="en-US" sz="2400" dirty="0" err="1"/>
              <a:t>xy</a:t>
            </a:r>
            <a:r>
              <a:rPr lang="el-GR" sz="2400" dirty="0"/>
              <a:t> και την </a:t>
            </a:r>
            <a:r>
              <a:rPr lang="en-US" sz="2400" dirty="0"/>
              <a:t>U </a:t>
            </a:r>
            <a:r>
              <a:rPr lang="el-GR" sz="2400" dirty="0"/>
              <a:t>=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l-GR" sz="2400" dirty="0"/>
              <a:t>+ 2 </a:t>
            </a:r>
            <a:r>
              <a:rPr lang="el-GR" sz="2400" dirty="0" smtClean="0"/>
              <a:t>. Και οι δύο συναρτήσεις χρησιμότητας αντιπροσωπεύουν </a:t>
            </a:r>
            <a:r>
              <a:rPr lang="el-GR" sz="2400" dirty="0"/>
              <a:t>τις ίδιες προτιμήσεις</a:t>
            </a: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5148064" y="980728"/>
            <a:ext cx="3429000" cy="622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Συνεπαγωγές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7544" y="188640"/>
            <a:ext cx="6781800" cy="81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χρησιμότητας: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5157192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i="1" dirty="0"/>
              <a:t>Ελέγξτε αν οι προτιμήσεις είναι πλήρεις, μεταβατικές, </a:t>
            </a:r>
            <a:r>
              <a:rPr lang="el-GR" sz="2400" i="1" dirty="0" smtClean="0"/>
              <a:t>μονοτονικές και </a:t>
            </a:r>
            <a:r>
              <a:rPr lang="el-GR" sz="2400" i="1" dirty="0"/>
              <a:t>αν οι </a:t>
            </a:r>
            <a:r>
              <a:rPr lang="el-GR" sz="2400" i="1" dirty="0" smtClean="0"/>
              <a:t>μεσαίες </a:t>
            </a:r>
            <a:r>
              <a:rPr lang="el-GR" sz="2400" i="1" dirty="0"/>
              <a:t>τιμές είναι προτιμότερες των ακραίων...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7" grpId="0" autoUpdateAnimBg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BE65C-AFBB-4143-B69E-1CD6EE9B1EAD}" type="slidenum">
              <a:rPr lang="en-US"/>
              <a:pPr/>
              <a:t>35</a:t>
            </a:fld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81200" y="1757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109663" y="65532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109662" y="2348880"/>
            <a:ext cx="5953" cy="42043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rc 7"/>
          <p:cNvSpPr>
            <a:spLocks/>
          </p:cNvSpPr>
          <p:nvPr/>
        </p:nvSpPr>
        <p:spPr bwMode="auto">
          <a:xfrm>
            <a:off x="1760538" y="3508375"/>
            <a:ext cx="3208337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3783 w 23783"/>
              <a:gd name="T1" fmla="*/ 21459 h 21600"/>
              <a:gd name="T2" fmla="*/ 0 w 23783"/>
              <a:gd name="T3" fmla="*/ 3451 h 21600"/>
              <a:gd name="T4" fmla="*/ 21323 w 237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056188" y="5984875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10 = xy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189788" y="6442075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39552" y="2132856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 dirty="0"/>
              <a:t>y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109663" y="6019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852863" y="601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1109663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1871663" y="4191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719263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865188" y="644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700463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5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88988" y="5832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804863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5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755576" y="1772816"/>
            <a:ext cx="805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/>
              <a:t>Χρησιμότητα και </a:t>
            </a:r>
            <a:r>
              <a:rPr lang="el-GR" sz="2400" dirty="0" smtClean="0"/>
              <a:t>η καμπύλη αδιαφορίας</a:t>
            </a:r>
            <a:endParaRPr lang="en-US" sz="2400" dirty="0"/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1043608" y="548680"/>
            <a:ext cx="6781800" cy="81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χρησιμότητας: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C20D-4C60-4C06-8342-C3C4BE88E289}" type="slidenum">
              <a:rPr lang="en-US"/>
              <a:pPr/>
              <a:t>36</a:t>
            </a:fld>
            <a:endParaRPr lang="en-US"/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1981200" y="1757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1109663" y="65532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59" name="Line 47"/>
          <p:cNvSpPr>
            <a:spLocks noChangeShapeType="1"/>
          </p:cNvSpPr>
          <p:nvPr/>
        </p:nvSpPr>
        <p:spPr bwMode="auto">
          <a:xfrm flipV="1">
            <a:off x="1109662" y="2276872"/>
            <a:ext cx="5953" cy="42763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60" name="Arc 48"/>
          <p:cNvSpPr>
            <a:spLocks/>
          </p:cNvSpPr>
          <p:nvPr/>
        </p:nvSpPr>
        <p:spPr bwMode="auto">
          <a:xfrm>
            <a:off x="1760538" y="3508375"/>
            <a:ext cx="3208337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3783 w 23783"/>
              <a:gd name="T1" fmla="*/ 21459 h 21600"/>
              <a:gd name="T2" fmla="*/ 0 w 23783"/>
              <a:gd name="T3" fmla="*/ 3451 h 21600"/>
              <a:gd name="T4" fmla="*/ 21323 w 237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61" name="Arc 49"/>
          <p:cNvSpPr>
            <a:spLocks/>
          </p:cNvSpPr>
          <p:nvPr/>
        </p:nvSpPr>
        <p:spPr bwMode="auto">
          <a:xfrm>
            <a:off x="2635250" y="3290888"/>
            <a:ext cx="2654300" cy="2197100"/>
          </a:xfrm>
          <a:custGeom>
            <a:avLst/>
            <a:gdLst>
              <a:gd name="G0" fmla="+- 20398 0 0"/>
              <a:gd name="G1" fmla="+- 0 0 0"/>
              <a:gd name="G2" fmla="+- 21600 0 0"/>
              <a:gd name="T0" fmla="*/ 20805 w 20805"/>
              <a:gd name="T1" fmla="*/ 21596 h 21600"/>
              <a:gd name="T2" fmla="*/ 0 w 20805"/>
              <a:gd name="T3" fmla="*/ 7105 h 21600"/>
              <a:gd name="T4" fmla="*/ 20398 w 2080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  <a:lnTo>
                  <a:pt x="203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5056188" y="5984875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10 = xy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5360988" y="5222875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20 = xy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7189788" y="6442075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611560" y="2204864"/>
            <a:ext cx="31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 dirty="0"/>
              <a:t>y</a:t>
            </a:r>
          </a:p>
        </p:txBody>
      </p:sp>
      <p:sp>
        <p:nvSpPr>
          <p:cNvPr id="64566" name="Line 54"/>
          <p:cNvSpPr>
            <a:spLocks noChangeShapeType="1"/>
          </p:cNvSpPr>
          <p:nvPr/>
        </p:nvSpPr>
        <p:spPr bwMode="auto">
          <a:xfrm flipV="1">
            <a:off x="3852863" y="4419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4217988" y="3927475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Κατεύθυνση προτίμησης</a:t>
            </a:r>
          </a:p>
        </p:txBody>
      </p:sp>
      <p:sp>
        <p:nvSpPr>
          <p:cNvPr id="64568" name="Line 56"/>
          <p:cNvSpPr>
            <a:spLocks noChangeShapeType="1"/>
          </p:cNvSpPr>
          <p:nvPr/>
        </p:nvSpPr>
        <p:spPr bwMode="auto">
          <a:xfrm>
            <a:off x="1109663" y="60198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Line 57"/>
          <p:cNvSpPr>
            <a:spLocks noChangeShapeType="1"/>
          </p:cNvSpPr>
          <p:nvPr/>
        </p:nvSpPr>
        <p:spPr bwMode="auto">
          <a:xfrm>
            <a:off x="3852863" y="601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Line 58"/>
          <p:cNvSpPr>
            <a:spLocks noChangeShapeType="1"/>
          </p:cNvSpPr>
          <p:nvPr/>
        </p:nvSpPr>
        <p:spPr bwMode="auto">
          <a:xfrm>
            <a:off x="1109663" y="4191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71" name="Line 59"/>
          <p:cNvSpPr>
            <a:spLocks noChangeShapeType="1"/>
          </p:cNvSpPr>
          <p:nvPr/>
        </p:nvSpPr>
        <p:spPr bwMode="auto">
          <a:xfrm>
            <a:off x="1871663" y="4191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72" name="Text Box 60"/>
          <p:cNvSpPr txBox="1">
            <a:spLocks noChangeArrowheads="1"/>
          </p:cNvSpPr>
          <p:nvPr/>
        </p:nvSpPr>
        <p:spPr bwMode="auto">
          <a:xfrm>
            <a:off x="1719263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</a:t>
            </a:r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865188" y="64420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3700463" y="647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5</a:t>
            </a: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788988" y="5832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2</a:t>
            </a:r>
          </a:p>
        </p:txBody>
      </p:sp>
      <p:sp>
        <p:nvSpPr>
          <p:cNvPr id="64576" name="Text Box 64"/>
          <p:cNvSpPr txBox="1">
            <a:spLocks noChangeArrowheads="1"/>
          </p:cNvSpPr>
          <p:nvPr/>
        </p:nvSpPr>
        <p:spPr bwMode="auto">
          <a:xfrm>
            <a:off x="804863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5</a:t>
            </a:r>
          </a:p>
        </p:txBody>
      </p:sp>
      <p:sp>
        <p:nvSpPr>
          <p:cNvPr id="24" name="WordArt 10"/>
          <p:cNvSpPr>
            <a:spLocks noChangeArrowheads="1" noChangeShapeType="1" noTextEdit="1"/>
          </p:cNvSpPr>
          <p:nvPr/>
        </p:nvSpPr>
        <p:spPr bwMode="auto">
          <a:xfrm>
            <a:off x="899592" y="548680"/>
            <a:ext cx="6781800" cy="81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συνάρτηση </a:t>
            </a:r>
            <a:r>
              <a:rPr lang="el-G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χρησιμότητας: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55576" y="1772816"/>
            <a:ext cx="8052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/>
              <a:t>Χρησιμότητα και </a:t>
            </a:r>
            <a:r>
              <a:rPr lang="el-GR" sz="2400" dirty="0" smtClean="0"/>
              <a:t>η καμπύλη αδιαφορίας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88515-5AE7-4F7B-B810-951DD18146D5}" type="slidenum">
              <a:rPr lang="en-US"/>
              <a:pPr/>
              <a:t>37</a:t>
            </a:fld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3528" y="1676400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Ο </a:t>
            </a:r>
            <a:r>
              <a:rPr lang="el-GR" sz="2400" b="1" dirty="0"/>
              <a:t>οριακή χρησιμότητα </a:t>
            </a:r>
            <a:r>
              <a:rPr lang="el-GR" sz="2400" b="1" dirty="0" smtClean="0"/>
              <a:t>από το αγαθό</a:t>
            </a:r>
            <a:r>
              <a:rPr lang="el-GR" sz="2400" dirty="0" smtClean="0"/>
              <a:t> Χ είναι </a:t>
            </a:r>
            <a:r>
              <a:rPr lang="el-GR" sz="2400" dirty="0"/>
              <a:t>η </a:t>
            </a:r>
            <a:r>
              <a:rPr lang="el-GR" sz="2400" b="1" u="sng" dirty="0"/>
              <a:t>επιπλέον </a:t>
            </a:r>
            <a:r>
              <a:rPr lang="el-GR" sz="2400" dirty="0"/>
              <a:t>χρησιμότητα που αποκομίζει ο καταναλωτής </a:t>
            </a:r>
            <a:r>
              <a:rPr lang="el-GR" sz="2400" dirty="0" smtClean="0"/>
              <a:t>όταν καταναλώνει </a:t>
            </a:r>
            <a:r>
              <a:rPr lang="el-GR" sz="2400" dirty="0"/>
              <a:t>λίγη </a:t>
            </a:r>
            <a:r>
              <a:rPr lang="el-GR" sz="2400" dirty="0" smtClean="0"/>
              <a:t>παραπάνω ποσότητα </a:t>
            </a:r>
            <a:r>
              <a:rPr lang="el-GR" sz="2400" dirty="0"/>
              <a:t>από το </a:t>
            </a:r>
            <a:r>
              <a:rPr lang="el-GR" sz="2400" dirty="0" smtClean="0"/>
              <a:t>Χ, διατηρώντας σταθερή την </a:t>
            </a:r>
            <a:r>
              <a:rPr lang="el-GR" sz="2400" dirty="0"/>
              <a:t>κατανάλωση όλων των άλλων αγαθών που υπάρχουν στο καλάθι </a:t>
            </a:r>
            <a:r>
              <a:rPr lang="el-GR" sz="2400" dirty="0" smtClean="0"/>
              <a:t>του.</a:t>
            </a:r>
            <a:endParaRPr lang="el-GR" sz="24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47800" y="3505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dirty="0"/>
              <a:t>Δ</a:t>
            </a:r>
            <a:r>
              <a:rPr lang="en-US" sz="2400" dirty="0"/>
              <a:t>U</a:t>
            </a:r>
            <a:r>
              <a:rPr lang="el-GR" sz="2400" dirty="0"/>
              <a:t>/Δ</a:t>
            </a:r>
            <a:r>
              <a:rPr lang="en-US" sz="2400" dirty="0"/>
              <a:t>x</a:t>
            </a:r>
            <a:r>
              <a:rPr lang="el-GR" sz="2400" dirty="0"/>
              <a:t> (το </a:t>
            </a:r>
            <a:r>
              <a:rPr lang="en-US" sz="2400" dirty="0"/>
              <a:t>y</a:t>
            </a:r>
            <a:r>
              <a:rPr lang="el-GR" sz="2400" dirty="0"/>
              <a:t> διατηρείται σταθερό) = </a:t>
            </a:r>
            <a:r>
              <a:rPr lang="en-US" sz="2400" dirty="0" err="1"/>
              <a:t>MUx</a:t>
            </a:r>
            <a:endParaRPr lang="el-GR" sz="2400" dirty="0"/>
          </a:p>
          <a:p>
            <a:pPr algn="just" eaLnBrk="1" hangingPunct="1"/>
            <a:r>
              <a:rPr lang="el-GR" sz="2400" dirty="0"/>
              <a:t>Δ</a:t>
            </a:r>
            <a:r>
              <a:rPr lang="en-US" sz="2400" dirty="0"/>
              <a:t>U</a:t>
            </a:r>
            <a:r>
              <a:rPr lang="el-GR" sz="2400" dirty="0"/>
              <a:t>/Δ</a:t>
            </a:r>
            <a:r>
              <a:rPr lang="en-US" sz="2400" dirty="0"/>
              <a:t>y</a:t>
            </a:r>
            <a:r>
              <a:rPr lang="el-GR" sz="2400" dirty="0"/>
              <a:t> (το </a:t>
            </a:r>
            <a:r>
              <a:rPr lang="en-US" sz="2400" dirty="0"/>
              <a:t>x</a:t>
            </a:r>
            <a:r>
              <a:rPr lang="el-GR" sz="2400" dirty="0"/>
              <a:t> διατηρείται σταθερό) = </a:t>
            </a:r>
            <a:r>
              <a:rPr lang="en-US" sz="2400" dirty="0" err="1"/>
              <a:t>MUy</a:t>
            </a:r>
            <a:endParaRPr lang="el-GR" sz="2400" dirty="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4267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2400" dirty="0"/>
              <a:t>Η οριακή χρησιμότητα του </a:t>
            </a:r>
            <a:r>
              <a:rPr lang="en-US" sz="2400" dirty="0"/>
              <a:t>x</a:t>
            </a:r>
            <a:r>
              <a:rPr lang="el-GR" sz="2400" dirty="0"/>
              <a:t> είναι η κλίση της συνάρτησης χρησιμότητας ως προς το </a:t>
            </a:r>
            <a:r>
              <a:rPr lang="en-US" sz="2400" dirty="0"/>
              <a:t>x</a:t>
            </a:r>
            <a:r>
              <a:rPr lang="el-GR" sz="2400" dirty="0"/>
              <a:t>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1520" y="5029200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Η αρχή της </a:t>
            </a:r>
            <a:r>
              <a:rPr lang="el-GR" sz="2400" b="1" dirty="0"/>
              <a:t>φθίνουσας οριακής </a:t>
            </a:r>
            <a:r>
              <a:rPr lang="el-GR" sz="2400" b="1" dirty="0" smtClean="0"/>
              <a:t>χρησιμότητας</a:t>
            </a:r>
            <a:r>
              <a:rPr lang="el-GR" sz="2400" dirty="0" smtClean="0"/>
              <a:t> αναφέρεται στο ότι </a:t>
            </a:r>
            <a:r>
              <a:rPr lang="el-GR" sz="2400" dirty="0"/>
              <a:t>η οριακή χρησιμότητα μειώνεται καθώς ο καταναλωτής καταναλώνει μεγαλύτερη ποσότητα από ένα αγαθό.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5761037" cy="117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Οριακή χρησιμότητα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9099-3EC4-4F94-88BB-E36A7E5266C5}" type="slidenum">
              <a:rPr lang="en-US"/>
              <a:pPr/>
              <a:t>38</a:t>
            </a:fld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620713"/>
            <a:ext cx="83058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dirty="0"/>
              <a:t>Σχετικό εισόδημα και ικανοποίηση από τη </a:t>
            </a:r>
            <a:r>
              <a:rPr lang="el-GR" sz="2400" dirty="0" smtClean="0"/>
              <a:t>ζωή</a:t>
            </a:r>
          </a:p>
          <a:p>
            <a:pPr algn="just" eaLnBrk="1" hangingPunct="1"/>
            <a:r>
              <a:rPr lang="el-GR" sz="2400" dirty="0" smtClean="0"/>
              <a:t> </a:t>
            </a:r>
            <a:r>
              <a:rPr lang="el-GR" sz="2400" dirty="0"/>
              <a:t>(μέσα σε χώρα)</a:t>
            </a:r>
          </a:p>
          <a:p>
            <a:pPr algn="just" eaLnBrk="1" hangingPunct="1"/>
            <a:endParaRPr lang="el-GR" sz="2400" dirty="0"/>
          </a:p>
          <a:p>
            <a:pPr algn="just" eaLnBrk="1" hangingPunct="1"/>
            <a:endParaRPr lang="el-GR" sz="2400" dirty="0"/>
          </a:p>
          <a:p>
            <a:pPr algn="just" eaLnBrk="1" hangingPunct="1"/>
            <a:r>
              <a:rPr lang="el-GR" sz="2400" u="sng" dirty="0"/>
              <a:t>Σχετικό εισόδημα		Ποσοστό &gt; ‘Ικανοποιημένος’</a:t>
            </a:r>
          </a:p>
          <a:p>
            <a:pPr algn="just" eaLnBrk="1" hangingPunct="1"/>
            <a:r>
              <a:rPr lang="el-GR" sz="2400" dirty="0"/>
              <a:t>Κατώτατο τεταρτημόριο		70</a:t>
            </a:r>
          </a:p>
          <a:p>
            <a:pPr algn="just" eaLnBrk="1" hangingPunct="1"/>
            <a:r>
              <a:rPr lang="el-GR" sz="2400" dirty="0"/>
              <a:t>Δεύτερο τεταρτημόριο		78</a:t>
            </a:r>
          </a:p>
          <a:p>
            <a:pPr algn="just" eaLnBrk="1" hangingPunct="1"/>
            <a:r>
              <a:rPr lang="el-GR" sz="2400" dirty="0"/>
              <a:t>Τρίτο τεταρτημόριο			82</a:t>
            </a:r>
          </a:p>
          <a:p>
            <a:pPr algn="just" eaLnBrk="1" hangingPunct="1"/>
            <a:r>
              <a:rPr lang="el-GR" sz="2400" dirty="0"/>
              <a:t>Υψηλότερο τεταρτημόριο		85</a:t>
            </a:r>
          </a:p>
          <a:p>
            <a:pPr algn="just" eaLnBrk="1" hangingPunct="1"/>
            <a:endParaRPr lang="el-GR" sz="2400" dirty="0"/>
          </a:p>
          <a:p>
            <a:pPr algn="just" eaLnBrk="1" hangingPunct="1"/>
            <a:endParaRPr lang="el-GR" sz="2400" dirty="0"/>
          </a:p>
          <a:p>
            <a:pPr algn="just" eaLnBrk="1" hangingPunct="1"/>
            <a:endParaRPr lang="el-GR" sz="2400" dirty="0"/>
          </a:p>
          <a:p>
            <a:pPr algn="just" eaLnBrk="1" hangingPunct="1"/>
            <a:r>
              <a:rPr lang="el-GR" sz="1700" u="sng" dirty="0">
                <a:solidFill>
                  <a:srgbClr val="CC2994"/>
                </a:solidFill>
              </a:rPr>
              <a:t>ΠΗΓΗ</a:t>
            </a:r>
            <a:r>
              <a:rPr lang="el-GR" sz="1700" dirty="0">
                <a:solidFill>
                  <a:srgbClr val="CC2994"/>
                </a:solidFill>
              </a:rPr>
              <a:t>:</a:t>
            </a:r>
            <a:r>
              <a:rPr lang="el-GR" sz="2000" dirty="0"/>
              <a:t> Βλέπε</a:t>
            </a:r>
            <a:r>
              <a:rPr lang="en-US" sz="2000" dirty="0"/>
              <a:t> </a:t>
            </a:r>
            <a:r>
              <a:rPr lang="en-US" sz="2000" dirty="0" err="1"/>
              <a:t>Hirshleifer</a:t>
            </a:r>
            <a:r>
              <a:rPr lang="en-US" sz="2000" dirty="0"/>
              <a:t>, Jack and D. </a:t>
            </a:r>
            <a:r>
              <a:rPr lang="en-US" sz="2000" dirty="0" err="1"/>
              <a:t>Hirshleifer</a:t>
            </a:r>
            <a:r>
              <a:rPr lang="en-US" sz="2000" dirty="0"/>
              <a:t>, </a:t>
            </a:r>
            <a:r>
              <a:rPr lang="en-US" sz="2000" i="1" dirty="0"/>
              <a:t>Price Theory and Applications</a:t>
            </a:r>
            <a:r>
              <a:rPr lang="en-US" sz="2000" dirty="0"/>
              <a:t>, 6</a:t>
            </a:r>
            <a:r>
              <a:rPr lang="el-GR" sz="2000" baseline="30000" dirty="0"/>
              <a:t>η</a:t>
            </a:r>
            <a:r>
              <a:rPr lang="en-US" sz="2000" dirty="0"/>
              <a:t> </a:t>
            </a:r>
            <a:r>
              <a:rPr lang="el-GR" sz="2000" dirty="0"/>
              <a:t>έκδοση</a:t>
            </a:r>
            <a:r>
              <a:rPr lang="en-US" sz="2000" dirty="0"/>
              <a:t>, Prentice Hall· Upper Saddle River, New Jersey, 1998.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005C-6AC6-4521-BCC9-32F8E72E2F3D}" type="slidenum">
              <a:rPr lang="en-US"/>
              <a:pPr/>
              <a:t>39</a:t>
            </a:fld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3400" y="4292600"/>
            <a:ext cx="8382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u="sng">
              <a:cs typeface="Times New Roman" pitchFamily="18" charset="0"/>
            </a:endParaRPr>
          </a:p>
          <a:p>
            <a:endParaRPr lang="en-US" sz="1000">
              <a:cs typeface="Times New Roman" pitchFamily="18" charset="0"/>
            </a:endParaRPr>
          </a:p>
          <a:p>
            <a:pPr algn="ctr"/>
            <a:r>
              <a:rPr lang="en-US" sz="1600" u="sng">
                <a:cs typeface="Times New Roman" pitchFamily="18" charset="0"/>
              </a:rPr>
              <a:t> </a:t>
            </a:r>
            <a:endParaRPr lang="en-US" sz="1000">
              <a:cs typeface="Times New Roman" pitchFamily="18" charset="0"/>
            </a:endParaRPr>
          </a:p>
          <a:p>
            <a:pPr eaLnBrk="1" hangingPunct="1"/>
            <a:r>
              <a:rPr lang="el-GR" sz="1700" u="sng">
                <a:solidFill>
                  <a:srgbClr val="CC2994"/>
                </a:solidFill>
              </a:rPr>
              <a:t>ΠΗΓΗ</a:t>
            </a:r>
            <a:r>
              <a:rPr lang="el-GR" sz="1700">
                <a:solidFill>
                  <a:srgbClr val="CC2994"/>
                </a:solidFill>
              </a:rPr>
              <a:t>:</a:t>
            </a:r>
            <a:r>
              <a:rPr lang="el-GR" sz="2000"/>
              <a:t> Βλέπε</a:t>
            </a:r>
            <a:r>
              <a:rPr lang="en-US" sz="2000"/>
              <a:t> Hirshleifer, Jack and D. Hirshleifer, </a:t>
            </a:r>
            <a:r>
              <a:rPr lang="en-US" sz="2000" i="1"/>
              <a:t>Price Theory and Applications</a:t>
            </a:r>
            <a:r>
              <a:rPr lang="en-US" sz="2000"/>
              <a:t>, 6</a:t>
            </a:r>
            <a:r>
              <a:rPr lang="el-GR" sz="2000" baseline="30000"/>
              <a:t>η</a:t>
            </a:r>
            <a:r>
              <a:rPr lang="en-US" sz="2000"/>
              <a:t> </a:t>
            </a:r>
            <a:r>
              <a:rPr lang="el-GR" sz="2000"/>
              <a:t>έκδοση</a:t>
            </a:r>
            <a:r>
              <a:rPr lang="en-US" sz="2000"/>
              <a:t>, Prentice Hall· Upper Saddle River, New Jersey, 1998.</a:t>
            </a:r>
          </a:p>
          <a:p>
            <a:pPr algn="just" eaLnBrk="1" hangingPunct="1"/>
            <a:endParaRPr lang="en-US" sz="240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604838" y="1054100"/>
          <a:ext cx="8105775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Document" r:id="rId5" imgW="5422978" imgH="2427566" progId="Word.Document.8">
                  <p:embed/>
                </p:oleObj>
              </mc:Choice>
              <mc:Fallback>
                <p:oleObj name="Document" r:id="rId5" imgW="5422978" imgH="2427566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054100"/>
                        <a:ext cx="8105775" cy="362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77F-AA5B-4E52-A4CE-BD95B0587779}" type="slidenum">
              <a:rPr lang="en-US"/>
              <a:pPr/>
              <a:t>4</a:t>
            </a:fld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7200" y="14478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457200" y="1828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/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33400" y="1828800"/>
            <a:ext cx="8143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1.</a:t>
            </a:r>
            <a:r>
              <a:rPr lang="en-US" sz="2400"/>
              <a:t> </a:t>
            </a:r>
            <a:r>
              <a:rPr lang="el-GR" sz="2400" smtClean="0"/>
              <a:t>Εισαγωγή: Γιατί μας αρέσει αυτό που μας αρέσει;</a:t>
            </a:r>
            <a:endParaRPr lang="el-GR" sz="2400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533400" y="2286000"/>
            <a:ext cx="8431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2.</a:t>
            </a:r>
            <a:r>
              <a:rPr lang="en-US" sz="2400"/>
              <a:t> </a:t>
            </a:r>
            <a:r>
              <a:rPr lang="el-GR" sz="2400" smtClean="0"/>
              <a:t>Οι προτιμήσεις </a:t>
            </a:r>
            <a:r>
              <a:rPr lang="el-GR" sz="2400"/>
              <a:t>του </a:t>
            </a:r>
            <a:r>
              <a:rPr lang="el-GR" sz="2400" smtClean="0"/>
              <a:t>καταναλωτή και η χρησιμότητα </a:t>
            </a:r>
            <a:endParaRPr lang="en-US" sz="2400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5334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3.</a:t>
            </a:r>
            <a:r>
              <a:rPr lang="en-US" sz="2400"/>
              <a:t> </a:t>
            </a:r>
            <a:r>
              <a:rPr lang="el-GR" sz="2400"/>
              <a:t>Καμπύλες αδιαφορίας</a:t>
            </a:r>
            <a:endParaRPr lang="en-US" sz="2400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533400" y="3200400"/>
            <a:ext cx="952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4.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l-GR" sz="2400"/>
              <a:t>Ο οριακός λόγος υποκατάστασης</a:t>
            </a:r>
            <a:endParaRPr lang="en-US" sz="2400"/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533400" y="36734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5.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l-GR" sz="2400"/>
              <a:t>Η συνάρτηση χρησιμότητας</a:t>
            </a:r>
          </a:p>
          <a:p>
            <a:pPr eaLnBrk="1" hangingPunct="1"/>
            <a:r>
              <a:rPr lang="el-GR" sz="2400">
                <a:solidFill>
                  <a:schemeClr val="accent2"/>
                </a:solidFill>
              </a:rPr>
              <a:t>    •</a:t>
            </a:r>
            <a:r>
              <a:rPr lang="el-GR" sz="2400"/>
              <a:t> </a:t>
            </a:r>
            <a:r>
              <a:rPr lang="el-GR" sz="2400" err="1"/>
              <a:t>Oριακ</a:t>
            </a:r>
            <a:r>
              <a:rPr lang="el-GR" altLang="ja-JP" sz="2400" err="1">
                <a:ea typeface="Arial Unicode MS" pitchFamily="34" charset="-128"/>
                <a:cs typeface="Arial Unicode MS" pitchFamily="34" charset="-128"/>
              </a:rPr>
              <a:t>ή</a:t>
            </a:r>
            <a:r>
              <a:rPr lang="el-GR" altLang="ja-JP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/>
              <a:t>χρησιμότητα και φθίνουσα οριακή χρησιμότητα</a:t>
            </a:r>
            <a:endParaRPr lang="en-US" sz="2400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36575" y="44958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6.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l-GR" sz="2400"/>
              <a:t>Μερικές ειδικές συναρτησιακές μορφές</a:t>
            </a:r>
          </a:p>
          <a:p>
            <a:pPr eaLnBrk="1" hangingPunct="1"/>
            <a:r>
              <a:rPr lang="el-GR" sz="2400">
                <a:solidFill>
                  <a:schemeClr val="accent2"/>
                </a:solidFill>
              </a:rPr>
              <a:t>    •</a:t>
            </a:r>
            <a:r>
              <a:rPr lang="el-GR" sz="2400"/>
              <a:t> Οριακή χρησιμότητα και ο οριακός λόγος</a:t>
            </a:r>
          </a:p>
          <a:p>
            <a:pPr eaLnBrk="1" hangingPunct="1"/>
            <a:r>
              <a:rPr lang="el-GR" sz="2400"/>
              <a:t>       υποκατάστασης</a:t>
            </a:r>
            <a:endParaRPr lang="en-US" sz="2400"/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3886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Unicode MS"/>
                <a:ea typeface="Arial Unicode MS"/>
                <a:cs typeface="Arial Unicode MS"/>
              </a:rPr>
              <a:t>Επισκόπηση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 autoUpdateAnimBg="0"/>
      <p:bldP spid="6176" grpId="0" autoUpdateAnimBg="0"/>
      <p:bldP spid="6177" grpId="0" autoUpdateAnimBg="0"/>
      <p:bldP spid="6178" grpId="0" autoUpdateAnimBg="0"/>
      <p:bldP spid="6179" grpId="0" autoUpdateAnimBg="0"/>
      <p:bldP spid="6181" grpId="0" autoUpdateAnimBg="0"/>
      <p:bldP spid="61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86DD-5BF3-4727-A8DD-33EF5F72B69F}" type="slidenum">
              <a:rPr lang="en-US"/>
              <a:pPr/>
              <a:t>40</a:t>
            </a:fld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27584" y="1916832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cs typeface="Times New Roman" pitchFamily="18" charset="0"/>
              </a:rPr>
              <a:t>x) + 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(</a:t>
            </a:r>
            <a:r>
              <a:rPr lang="en-US" sz="2400" dirty="0">
                <a:cs typeface="Times New Roman" pitchFamily="18" charset="0"/>
              </a:rPr>
              <a:t>y) </a:t>
            </a:r>
            <a:r>
              <a:rPr lang="en-US" sz="2400" dirty="0" smtClean="0">
                <a:cs typeface="Times New Roman" pitchFamily="18" charset="0"/>
              </a:rPr>
              <a:t>=</a:t>
            </a:r>
            <a:r>
              <a:rPr lang="el-GR" sz="2400" dirty="0" smtClean="0">
                <a:cs typeface="Times New Roman" pitchFamily="18" charset="0"/>
              </a:rPr>
              <a:t> 0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499992" y="1916832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/>
              <a:t>Σε μια καμπύλη αδιαφορίας</a:t>
            </a:r>
            <a:r>
              <a:rPr lang="el-GR" sz="2400" dirty="0"/>
              <a:t>...</a:t>
            </a:r>
            <a:endParaRPr lang="en-US" sz="2400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99592" y="2636912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/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=–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y/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x =</a:t>
            </a:r>
            <a:r>
              <a:rPr lang="en-US" sz="2400" dirty="0" err="1" smtClean="0">
                <a:cs typeface="Times New Roman" pitchFamily="18" charset="0"/>
              </a:rPr>
              <a:t>MRS</a:t>
            </a:r>
            <a:r>
              <a:rPr lang="en-US" sz="2400" baseline="-30000" dirty="0" err="1" smtClean="0">
                <a:cs typeface="Times New Roman" pitchFamily="18" charset="0"/>
              </a:rPr>
              <a:t>x,y</a:t>
            </a:r>
            <a:r>
              <a:rPr lang="en-US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899592" y="3356992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dirty="0" smtClean="0"/>
              <a:t>Η θετική οριακή χρησιμότητα σημαίνει ότι </a:t>
            </a:r>
            <a:r>
              <a:rPr lang="el-GR" sz="2400" dirty="0"/>
              <a:t>η καμπύλη αδιαφορίας έχει </a:t>
            </a:r>
            <a:r>
              <a:rPr lang="el-GR" sz="2400" dirty="0" smtClean="0"/>
              <a:t>αρνητική κλίση </a:t>
            </a:r>
            <a:r>
              <a:rPr lang="el-GR" sz="2400" dirty="0"/>
              <a:t>(συνεπάγεται </a:t>
            </a:r>
            <a:r>
              <a:rPr lang="el-GR" sz="2400" dirty="0" smtClean="0"/>
              <a:t>μονοτονικότητα)</a:t>
            </a:r>
            <a:endParaRPr lang="el-GR" sz="2400" dirty="0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71600" y="4581128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dirty="0"/>
              <a:t>Η φθίνουσα οριακή χρησιμότητα </a:t>
            </a:r>
            <a:r>
              <a:rPr lang="el-GR" sz="2400" dirty="0" smtClean="0"/>
              <a:t>σημαίνει ότι </a:t>
            </a:r>
            <a:r>
              <a:rPr lang="el-GR" sz="2400" dirty="0"/>
              <a:t>οι καμπύλες αδιαφορίας είναι κυρτές </a:t>
            </a:r>
            <a:r>
              <a:rPr lang="el-GR" sz="2400" dirty="0" smtClean="0"/>
              <a:t>προς την </a:t>
            </a:r>
            <a:r>
              <a:rPr lang="el-GR" sz="2400" dirty="0"/>
              <a:t>αρχή των αξόνων (σημαίνει ότι οι </a:t>
            </a:r>
            <a:r>
              <a:rPr lang="el-GR" sz="2400" dirty="0" smtClean="0"/>
              <a:t>μεσαίες </a:t>
            </a:r>
            <a:r>
              <a:rPr lang="el-GR" sz="2400" dirty="0"/>
              <a:t>τιμές είναι προτιμότερες των ακραίων τιμών)</a:t>
            </a:r>
          </a:p>
        </p:txBody>
      </p:sp>
      <p:pic>
        <p:nvPicPr>
          <p:cNvPr id="33803" name="Picture 11" descr="SY012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94804" cy="1050908"/>
          </a:xfrm>
          <a:prstGeom prst="rect">
            <a:avLst/>
          </a:prstGeom>
          <a:noFill/>
        </p:spPr>
      </p:pic>
      <p:pic>
        <p:nvPicPr>
          <p:cNvPr id="33804" name="Picture 12" descr="SY0126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422796" cy="897971"/>
          </a:xfrm>
          <a:prstGeom prst="rect">
            <a:avLst/>
          </a:prstGeom>
          <a:noFill/>
        </p:spPr>
      </p:pic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70485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οριακή χρησιμότητα και ο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οριακός λόγος υποκατάστασης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6652-CD37-4153-A32E-C9FB0878D128}" type="slidenum">
              <a:rPr lang="en-US"/>
              <a:pPr/>
              <a:t>41</a:t>
            </a:fld>
            <a:endParaRPr lang="en-US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3568" y="3429000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dirty="0"/>
              <a:t>Οι οριακές χρησιμότητες είναι </a:t>
            </a:r>
            <a:r>
              <a:rPr lang="el-GR" sz="2400" dirty="0" smtClean="0"/>
              <a:t>θετικές (</a:t>
            </a:r>
            <a:r>
              <a:rPr lang="el-GR" sz="2400" dirty="0"/>
              <a:t>για θετικά </a:t>
            </a:r>
            <a:r>
              <a:rPr lang="en-US" sz="2400" dirty="0"/>
              <a:t>x</a:t>
            </a:r>
            <a:r>
              <a:rPr lang="el-GR" sz="2400" dirty="0"/>
              <a:t> και </a:t>
            </a:r>
            <a:r>
              <a:rPr lang="en-US" sz="2400" dirty="0"/>
              <a:t>y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11560" y="1340768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sz="2400">
              <a:cs typeface="Times New Roman" pitchFamily="18" charset="0"/>
            </a:endParaRPr>
          </a:p>
          <a:p>
            <a:pPr algn="ctr" eaLnBrk="1" hangingPunct="1"/>
            <a:r>
              <a:rPr lang="el-GR" sz="2400"/>
              <a:t>(όπου: Α και Β θετικά)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2600" y="2724150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cs typeface="Times New Roman" pitchFamily="18" charset="0"/>
              </a:rPr>
              <a:t>MRS</a:t>
            </a:r>
            <a:r>
              <a:rPr lang="en-US" sz="2400" baseline="-30000" dirty="0" err="1">
                <a:cs typeface="Times New Roman" pitchFamily="18" charset="0"/>
              </a:rPr>
              <a:t>x,y</a:t>
            </a:r>
            <a:endParaRPr lang="en-US" sz="2400" baseline="-30000" dirty="0"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819400" y="272415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= 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/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y</a:t>
            </a:r>
            <a:endParaRPr lang="en-US" sz="2400" baseline="-30000" dirty="0">
              <a:cs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572000" y="2724150"/>
            <a:ext cx="145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= 2Ax/2By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400800" y="272415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= Ax/By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67544" y="4149080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Η οριακή χρησιμότητα του </a:t>
            </a:r>
            <a:r>
              <a:rPr lang="en-US" sz="2400" dirty="0" smtClean="0"/>
              <a:t>x</a:t>
            </a:r>
            <a:r>
              <a:rPr lang="el-GR" sz="2400" dirty="0" smtClean="0"/>
              <a:t> αυξάνεται με την αύξηση του </a:t>
            </a:r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27584" y="90872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U = Ax</a:t>
            </a:r>
            <a:r>
              <a:rPr lang="en-US" sz="2400" baseline="30000" dirty="0">
                <a:solidFill>
                  <a:schemeClr val="bg1"/>
                </a:solidFill>
                <a:cs typeface="Times New Roman" pitchFamily="18" charset="0"/>
              </a:rPr>
              <a:t>2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+ By</a:t>
            </a:r>
            <a:r>
              <a:rPr lang="en-US" sz="2400" baseline="30000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Mu</a:t>
            </a:r>
            <a:r>
              <a:rPr lang="en-US" sz="2400" baseline="-30000" dirty="0" err="1">
                <a:solidFill>
                  <a:schemeClr val="bg1"/>
                </a:solidFill>
                <a:cs typeface="Times New Roman" pitchFamily="18" charset="0"/>
              </a:rPr>
              <a:t>x</a:t>
            </a:r>
            <a:r>
              <a:rPr lang="en-US" sz="2400" baseline="-30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= 2Ax; </a:t>
            </a:r>
            <a:r>
              <a:rPr lang="en-US" sz="2400" dirty="0" err="1">
                <a:solidFill>
                  <a:schemeClr val="bg1"/>
                </a:solidFill>
                <a:cs typeface="Times New Roman" pitchFamily="18" charset="0"/>
              </a:rPr>
              <a:t>Mu</a:t>
            </a:r>
            <a:r>
              <a:rPr lang="en-US" sz="2400" baseline="-30000" dirty="0" err="1">
                <a:solidFill>
                  <a:schemeClr val="bg1"/>
                </a:solidFill>
                <a:cs typeface="Times New Roman" pitchFamily="18" charset="0"/>
              </a:rPr>
              <a:t>y</a:t>
            </a:r>
            <a:r>
              <a:rPr lang="en-US" sz="2400" baseline="-300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= 2By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95536" y="4869160"/>
            <a:ext cx="82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Η οριακή χρησιμότητα του </a:t>
            </a:r>
            <a:r>
              <a:rPr lang="en-US" sz="2400" dirty="0" smtClean="0"/>
              <a:t>y</a:t>
            </a:r>
            <a:r>
              <a:rPr lang="el-GR" sz="2400" dirty="0" smtClean="0"/>
              <a:t> αυξάνεται με την αύξηση του </a:t>
            </a:r>
            <a:r>
              <a:rPr lang="en-US" sz="2400" dirty="0" smtClean="0"/>
              <a:t>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0" grpId="0" autoUpdateAnimBg="0"/>
      <p:bldP spid="34821" grpId="0" autoUpdateAnimBg="0"/>
      <p:bldP spid="34822" grpId="0" autoUpdateAnimBg="0"/>
      <p:bldP spid="34823" grpId="0" autoUpdateAnimBg="0"/>
      <p:bldP spid="34823" grpId="1"/>
      <p:bldP spid="34824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E291-F080-4CCD-8C44-65F1D5173071}" type="slidenum">
              <a:rPr lang="en-US"/>
              <a:pPr/>
              <a:t>42</a:t>
            </a:fld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7544" y="1988840"/>
            <a:ext cx="86764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/>
              <a:t>Οι </a:t>
            </a:r>
            <a:r>
              <a:rPr lang="el-GR" sz="2400" dirty="0" smtClean="0"/>
              <a:t>συνεπαγωγές του Οριακού Λόγου Υποκατάστασης είναι</a:t>
            </a:r>
            <a:r>
              <a:rPr lang="el-GR" sz="2400" dirty="0"/>
              <a:t>...</a:t>
            </a:r>
          </a:p>
          <a:p>
            <a:pPr eaLnBrk="1" hangingPunct="1"/>
            <a:endParaRPr lang="el-GR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l-GR" sz="2400" dirty="0" smtClean="0"/>
              <a:t>  Οι </a:t>
            </a:r>
            <a:r>
              <a:rPr lang="el-GR" sz="2400" dirty="0"/>
              <a:t>καμπύλες αδιαφορίας έχουν αρνητική κλίση, είναι κοίλες προς την αρχή των αξόνων και η </a:t>
            </a:r>
            <a:r>
              <a:rPr lang="el-GR" sz="2400" dirty="0" smtClean="0"/>
              <a:t>κατεύθυνση προτίμησης είναι </a:t>
            </a:r>
            <a:r>
              <a:rPr lang="el-GR" sz="2400" dirty="0"/>
              <a:t>προς τα πάνω και </a:t>
            </a:r>
            <a:r>
              <a:rPr lang="el-GR" sz="2400" dirty="0" smtClean="0"/>
              <a:t>δεξιά (βόρειο-</a:t>
            </a:r>
            <a:r>
              <a:rPr lang="el-GR" sz="2400" dirty="0" err="1" smtClean="0"/>
              <a:t>ανατολικά</a:t>
            </a:r>
            <a:r>
              <a:rPr lang="el-GR" sz="2400" dirty="0" smtClean="0"/>
              <a:t>).</a:t>
            </a:r>
            <a:endParaRPr lang="el-GR" sz="2400" dirty="0"/>
          </a:p>
          <a:p>
            <a:pPr eaLnBrk="1" hangingPunct="1"/>
            <a:endParaRPr lang="el-GR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l-GR" sz="2400" dirty="0" smtClean="0"/>
              <a:t> Οι </a:t>
            </a:r>
            <a:r>
              <a:rPr lang="el-GR" sz="2400" dirty="0"/>
              <a:t>καμπύλες αδιαφορίας </a:t>
            </a:r>
            <a:r>
              <a:rPr lang="el-GR" sz="2400" dirty="0" smtClean="0"/>
              <a:t>τέμνουν </a:t>
            </a:r>
            <a:r>
              <a:rPr lang="el-GR" sz="2400" dirty="0"/>
              <a:t>τους άξονες.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611560" y="260648"/>
            <a:ext cx="770485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Η οριακή χρησιμότητα και ο</a:t>
            </a:r>
          </a:p>
          <a:p>
            <a:r>
              <a:rPr lang="el-GR" sz="32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οριακός λόγος υποκατάστασης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74D5D-7D09-455A-88FD-B834DA92933B}" type="slidenum">
              <a:rPr lang="en-US"/>
              <a:pPr/>
              <a:t>43</a:t>
            </a:fld>
            <a:endParaRPr lang="en-US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1066800" y="65119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V="1">
            <a:off x="1066800" y="873125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057400" y="5978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146925" y="6400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93725" y="533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65547" name="Arc 11"/>
          <p:cNvSpPr>
            <a:spLocks/>
          </p:cNvSpPr>
          <p:nvPr/>
        </p:nvSpPr>
        <p:spPr bwMode="auto">
          <a:xfrm>
            <a:off x="1066800" y="5597525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8223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4478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Γραφική απεικόνιση των καμπυλών αδιαφορίας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4067944" y="1988840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U = Ax</a:t>
            </a:r>
            <a:r>
              <a:rPr lang="en-US" sz="2400" b="1" baseline="30000" dirty="0" smtClean="0">
                <a:cs typeface="Times New Roman" pitchFamily="18" charset="0"/>
              </a:rPr>
              <a:t>2 </a:t>
            </a:r>
            <a:r>
              <a:rPr lang="en-US" sz="2400" b="1" dirty="0" smtClean="0">
                <a:cs typeface="Times New Roman" pitchFamily="18" charset="0"/>
              </a:rPr>
              <a:t>+ By</a:t>
            </a:r>
            <a:r>
              <a:rPr lang="en-US" sz="2400" b="1" baseline="30000" dirty="0" smtClean="0">
                <a:cs typeface="Times New Roman" pitchFamily="18" charset="0"/>
              </a:rPr>
              <a:t>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9D3C0-BEE1-4962-ADFD-E71E9638B9B1}" type="slidenum">
              <a:rPr lang="en-US"/>
              <a:pPr/>
              <a:t>44</a:t>
            </a:fld>
            <a:endParaRPr lang="en-US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066800" y="65119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V="1">
            <a:off x="1066800" y="873125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057400" y="5978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00400" y="59023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7146925" y="6400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93725" y="533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2514600" y="43021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2286000" y="384492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Προτιμώμενη κατεύθυνση</a:t>
            </a:r>
          </a:p>
        </p:txBody>
      </p:sp>
      <p:sp>
        <p:nvSpPr>
          <p:cNvPr id="66571" name="Arc 11"/>
          <p:cNvSpPr>
            <a:spLocks/>
          </p:cNvSpPr>
          <p:nvPr/>
        </p:nvSpPr>
        <p:spPr bwMode="auto">
          <a:xfrm>
            <a:off x="1066800" y="5597525"/>
            <a:ext cx="9144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Arc 12"/>
          <p:cNvSpPr>
            <a:spLocks/>
          </p:cNvSpPr>
          <p:nvPr/>
        </p:nvSpPr>
        <p:spPr bwMode="auto">
          <a:xfrm>
            <a:off x="990600" y="4527550"/>
            <a:ext cx="2190750" cy="2012950"/>
          </a:xfrm>
          <a:custGeom>
            <a:avLst/>
            <a:gdLst>
              <a:gd name="G0" fmla="+- 0 0 0"/>
              <a:gd name="G1" fmla="+- 21585 0 0"/>
              <a:gd name="G2" fmla="+- 21600 0 0"/>
              <a:gd name="T0" fmla="*/ 815 w 21600"/>
              <a:gd name="T1" fmla="*/ 0 h 21927"/>
              <a:gd name="T2" fmla="*/ 21597 w 21600"/>
              <a:gd name="T3" fmla="*/ 21927 h 21927"/>
              <a:gd name="T4" fmla="*/ 0 w 21600"/>
              <a:gd name="T5" fmla="*/ 21585 h 21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27" fill="none" extrusionOk="0">
                <a:moveTo>
                  <a:pt x="814" y="0"/>
                </a:moveTo>
                <a:cubicBezTo>
                  <a:pt x="12418" y="438"/>
                  <a:pt x="21600" y="9972"/>
                  <a:pt x="21600" y="21585"/>
                </a:cubicBezTo>
                <a:cubicBezTo>
                  <a:pt x="21600" y="21699"/>
                  <a:pt x="21599" y="21813"/>
                  <a:pt x="21597" y="21927"/>
                </a:cubicBezTo>
              </a:path>
              <a:path w="21600" h="21927" stroke="0" extrusionOk="0">
                <a:moveTo>
                  <a:pt x="814" y="0"/>
                </a:moveTo>
                <a:cubicBezTo>
                  <a:pt x="12418" y="438"/>
                  <a:pt x="21600" y="9972"/>
                  <a:pt x="21600" y="21585"/>
                </a:cubicBezTo>
                <a:cubicBezTo>
                  <a:pt x="21600" y="21699"/>
                  <a:pt x="21599" y="21813"/>
                  <a:pt x="21597" y="21927"/>
                </a:cubicBezTo>
                <a:lnTo>
                  <a:pt x="0" y="2158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8223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4478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Γραφική απεικόνιση των καμπυλών αδιαφορίας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995936" y="2060848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U = Ax</a:t>
            </a:r>
            <a:r>
              <a:rPr lang="en-US" sz="2400" b="1" baseline="30000" dirty="0" smtClean="0">
                <a:cs typeface="Times New Roman" pitchFamily="18" charset="0"/>
              </a:rPr>
              <a:t>2 </a:t>
            </a:r>
            <a:r>
              <a:rPr lang="en-US" sz="2400" b="1" dirty="0" smtClean="0">
                <a:cs typeface="Times New Roman" pitchFamily="18" charset="0"/>
              </a:rPr>
              <a:t>+ By</a:t>
            </a:r>
            <a:r>
              <a:rPr lang="en-US" sz="2400" b="1" baseline="30000" dirty="0" smtClean="0">
                <a:cs typeface="Times New Roman" pitchFamily="18" charset="0"/>
              </a:rPr>
              <a:t>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268E-E1FE-4FCA-BF81-4E7E63F19EBB}" type="slidenum">
              <a:rPr lang="en-US"/>
              <a:pPr/>
              <a:t>45</a:t>
            </a:fld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23528" y="2348880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dirty="0" smtClean="0">
                <a:solidFill>
                  <a:srgbClr val="C44E00"/>
                </a:solidFill>
              </a:rPr>
              <a:t>Α. </a:t>
            </a:r>
            <a:r>
              <a:rPr lang="el-GR" sz="2400" dirty="0" smtClean="0"/>
              <a:t>Μεγαλύτερη ποσότητα και από τα δύο αγαθά είναι προτιμότερη; </a:t>
            </a:r>
            <a:r>
              <a:rPr lang="el-GR" sz="2400" dirty="0"/>
              <a:t>Ναι, αφού οι οριακές χρησιμότητες είναι </a:t>
            </a:r>
            <a:r>
              <a:rPr lang="el-GR" sz="2400" dirty="0" smtClean="0"/>
              <a:t>θετικές.</a:t>
            </a:r>
            <a:endParaRPr lang="el-GR" sz="2400" dirty="0"/>
          </a:p>
          <a:p>
            <a:pPr algn="just" eaLnBrk="1" hangingPunct="1"/>
            <a:endParaRPr lang="el-GR" sz="2400" dirty="0"/>
          </a:p>
          <a:p>
            <a:pPr algn="just" eaLnBrk="1" hangingPunct="1"/>
            <a:r>
              <a:rPr lang="el-GR" sz="2400" dirty="0" smtClean="0">
                <a:solidFill>
                  <a:srgbClr val="C44E00"/>
                </a:solidFill>
              </a:rPr>
              <a:t>Β.</a:t>
            </a:r>
            <a:r>
              <a:rPr lang="el-GR" sz="2400" dirty="0" smtClean="0"/>
              <a:t> </a:t>
            </a:r>
            <a:r>
              <a:rPr lang="el-GR" sz="2400" dirty="0"/>
              <a:t>Η οριακή χρησιμότητα για το </a:t>
            </a:r>
            <a:r>
              <a:rPr lang="en-US" sz="2400" dirty="0"/>
              <a:t>x</a:t>
            </a:r>
            <a:r>
              <a:rPr lang="el-GR" sz="2400" dirty="0"/>
              <a:t> και το </a:t>
            </a:r>
            <a:r>
              <a:rPr lang="en-US" sz="2400" dirty="0"/>
              <a:t>y</a:t>
            </a:r>
            <a:r>
              <a:rPr lang="el-GR" sz="2400" dirty="0"/>
              <a:t> είναι φθίνουσα;</a:t>
            </a:r>
          </a:p>
          <a:p>
            <a:pPr algn="just" eaLnBrk="1" hangingPunct="1"/>
            <a:r>
              <a:rPr lang="el-GR" sz="2400" dirty="0"/>
              <a:t>Ναι. (Για παράδειγμα, καθώς το </a:t>
            </a:r>
            <a:r>
              <a:rPr lang="en-US" sz="2400" dirty="0"/>
              <a:t>x</a:t>
            </a:r>
            <a:r>
              <a:rPr lang="el-GR" sz="2400" dirty="0"/>
              <a:t> αυξάνεται, ενώ το </a:t>
            </a:r>
            <a:r>
              <a:rPr lang="en-US" sz="2400" dirty="0"/>
              <a:t>y</a:t>
            </a:r>
            <a:endParaRPr lang="el-GR" sz="2400" dirty="0"/>
          </a:p>
          <a:p>
            <a:pPr algn="just" eaLnBrk="1" hangingPunct="1"/>
            <a:r>
              <a:rPr lang="el-GR" sz="2400" dirty="0"/>
              <a:t>παραμένει σταθερό, η </a:t>
            </a:r>
            <a:r>
              <a:rPr lang="en-US" sz="2400" dirty="0" err="1"/>
              <a:t>MUx</a:t>
            </a:r>
            <a:r>
              <a:rPr lang="el-GR" sz="2400" dirty="0"/>
              <a:t> μειώνεται.)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23528" y="4725144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>
                <a:solidFill>
                  <a:srgbClr val="973C00"/>
                </a:solidFill>
              </a:rPr>
              <a:t>Γ.</a:t>
            </a:r>
            <a:r>
              <a:rPr lang="el-GR" sz="2400" dirty="0" smtClean="0"/>
              <a:t> </a:t>
            </a:r>
            <a:r>
              <a:rPr lang="el-GR" sz="2400" dirty="0"/>
              <a:t>Ποιος είναι ο οριακός λόγος </a:t>
            </a:r>
            <a:r>
              <a:rPr lang="el-GR" sz="2400" dirty="0" smtClean="0"/>
              <a:t>υποκατάστασης του </a:t>
            </a:r>
            <a:r>
              <a:rPr lang="en-US" sz="2400" dirty="0"/>
              <a:t>x</a:t>
            </a:r>
            <a:r>
              <a:rPr lang="el-GR" sz="2400" dirty="0"/>
              <a:t> για </a:t>
            </a:r>
            <a:r>
              <a:rPr lang="en-US" sz="2400" dirty="0"/>
              <a:t>y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19400" y="5334000"/>
            <a:ext cx="307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>
                <a:cs typeface="Times New Roman" pitchFamily="18" charset="0"/>
              </a:rPr>
              <a:t>MRS</a:t>
            </a:r>
            <a:r>
              <a:rPr lang="en-US" sz="2400" baseline="-30000" dirty="0" err="1">
                <a:cs typeface="Times New Roman" pitchFamily="18" charset="0"/>
              </a:rPr>
              <a:t>x,y</a:t>
            </a:r>
            <a:r>
              <a:rPr lang="en-US" sz="2400" dirty="0">
                <a:cs typeface="Times New Roman" pitchFamily="18" charset="0"/>
              </a:rPr>
              <a:t> = 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/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y</a:t>
            </a:r>
            <a:r>
              <a:rPr lang="en-US" sz="2400" dirty="0">
                <a:cs typeface="Times New Roman" pitchFamily="18" charset="0"/>
              </a:rPr>
              <a:t> = y/x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cs typeface="Times New Roman" pitchFamily="18" charset="0"/>
              </a:rPr>
              <a:t>Καμπύλες Αδιαφορίας</a:t>
            </a:r>
            <a:endParaRPr lang="en-US" sz="2400" baseline="30000" dirty="0"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9552" y="1700808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>
                <a:ea typeface="Arial Unicode MS" pitchFamily="34" charset="-128"/>
                <a:cs typeface="Arial Unicode MS" pitchFamily="34" charset="-128"/>
              </a:rPr>
              <a:t>Παράδειγμα: </a:t>
            </a:r>
            <a:r>
              <a:rPr lang="en-US" sz="2400" dirty="0">
                <a:cs typeface="Times New Roman" pitchFamily="18" charset="0"/>
              </a:rPr>
              <a:t>U = (</a:t>
            </a:r>
            <a:r>
              <a:rPr lang="en-US" sz="2400" dirty="0" err="1" smtClean="0">
                <a:cs typeface="Times New Roman" pitchFamily="18" charset="0"/>
              </a:rPr>
              <a:t>xy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l-GR" sz="2400" baseline="30000" dirty="0" smtClean="0">
                <a:cs typeface="Times New Roman" pitchFamily="18" charset="0"/>
              </a:rPr>
              <a:t>0,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r>
              <a:rPr lang="el-GR" sz="2400" baseline="30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;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Mu</a:t>
            </a:r>
            <a:r>
              <a:rPr lang="en-US" sz="2400" baseline="-30000" dirty="0" err="1" smtClean="0">
                <a:cs typeface="Times New Roman" pitchFamily="18" charset="0"/>
              </a:rPr>
              <a:t>x</a:t>
            </a:r>
            <a:r>
              <a:rPr lang="en-US" sz="2400" baseline="-300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= </a:t>
            </a:r>
            <a:r>
              <a:rPr lang="en-US" sz="2400" dirty="0" smtClean="0">
                <a:cs typeface="Times New Roman" pitchFamily="18" charset="0"/>
              </a:rPr>
              <a:t>y</a:t>
            </a:r>
            <a:r>
              <a:rPr lang="el-GR" sz="2400" baseline="30000" dirty="0" smtClean="0">
                <a:cs typeface="Times New Roman" pitchFamily="18" charset="0"/>
              </a:rPr>
              <a:t>0,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r>
              <a:rPr lang="en-US" sz="2400" dirty="0" smtClean="0">
                <a:cs typeface="Times New Roman" pitchFamily="18" charset="0"/>
              </a:rPr>
              <a:t>/2x</a:t>
            </a:r>
            <a:r>
              <a:rPr lang="el-GR" sz="2400" baseline="30000" dirty="0" smtClean="0">
                <a:cs typeface="Times New Roman" pitchFamily="18" charset="0"/>
              </a:rPr>
              <a:t>0,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r>
              <a:rPr lang="en-US" sz="2400" dirty="0">
                <a:cs typeface="Times New Roman" pitchFamily="18" charset="0"/>
              </a:rPr>
              <a:t>; 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y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= </a:t>
            </a:r>
            <a:r>
              <a:rPr lang="en-US" sz="2400" dirty="0" smtClean="0">
                <a:cs typeface="Times New Roman" pitchFamily="18" charset="0"/>
              </a:rPr>
              <a:t>x</a:t>
            </a:r>
            <a:r>
              <a:rPr lang="el-GR" sz="2400" baseline="30000" dirty="0" smtClean="0">
                <a:cs typeface="Times New Roman" pitchFamily="18" charset="0"/>
              </a:rPr>
              <a:t>0,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r>
              <a:rPr lang="en-US" sz="2400" dirty="0" smtClean="0">
                <a:cs typeface="Times New Roman" pitchFamily="18" charset="0"/>
              </a:rPr>
              <a:t>/2y</a:t>
            </a:r>
            <a:r>
              <a:rPr lang="el-GR" sz="2400" baseline="30000" dirty="0" smtClean="0">
                <a:cs typeface="Times New Roman" pitchFamily="18" charset="0"/>
              </a:rPr>
              <a:t>0,</a:t>
            </a:r>
            <a:r>
              <a:rPr lang="en-US" sz="2400" baseline="30000" dirty="0" smtClean="0">
                <a:cs typeface="Times New Roman" pitchFamily="18" charset="0"/>
              </a:rPr>
              <a:t>5</a:t>
            </a:r>
            <a:endParaRPr lang="en-US" sz="2400" baseline="30000" dirty="0">
              <a:cs typeface="Times New Roman" pitchFamily="18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575082" y="2276872"/>
            <a:ext cx="79208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D1FF3-7B67-41BC-BF8F-8D749CC6C79A}" type="slidenum">
              <a:rPr lang="en-US"/>
              <a:pPr/>
              <a:t>46</a:t>
            </a:fld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3340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i="1"/>
              <a:t>Οι καμπύλες αδιαφορίας τέμνουν τους άξονες;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43608" y="1916832"/>
            <a:ext cx="6841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dirty="0" smtClean="0"/>
              <a:t>Στην </a:t>
            </a:r>
            <a:r>
              <a:rPr lang="el-GR" sz="2400" dirty="0"/>
              <a:t>τιμή </a:t>
            </a:r>
            <a:r>
              <a:rPr lang="en-US" sz="2400" dirty="0"/>
              <a:t>x </a:t>
            </a:r>
            <a:r>
              <a:rPr lang="el-GR" sz="2400" dirty="0"/>
              <a:t>= 0 ή </a:t>
            </a:r>
            <a:r>
              <a:rPr lang="en-US" sz="2400" dirty="0"/>
              <a:t>y </a:t>
            </a:r>
            <a:r>
              <a:rPr lang="el-GR" sz="2400" dirty="0"/>
              <a:t>= 0 δεν </a:t>
            </a:r>
            <a:r>
              <a:rPr lang="el-GR" sz="2400" dirty="0" smtClean="0"/>
              <a:t>υπάρχει κάποιο θετικό </a:t>
            </a:r>
            <a:r>
              <a:rPr lang="el-GR" sz="2400" dirty="0"/>
              <a:t>ύψος της χρησιμότητας.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113C-83FE-40D8-9885-9FC2D30BD4A3}" type="slidenum">
              <a:rPr lang="en-US"/>
              <a:pPr/>
              <a:t>47</a:t>
            </a:fld>
            <a:endParaRPr lang="en-US"/>
          </a:p>
        </p:txBody>
      </p:sp>
      <p:sp>
        <p:nvSpPr>
          <p:cNvPr id="67589" name="Arc 5"/>
          <p:cNvSpPr>
            <a:spLocks/>
          </p:cNvSpPr>
          <p:nvPr/>
        </p:nvSpPr>
        <p:spPr bwMode="auto">
          <a:xfrm>
            <a:off x="1717675" y="3543300"/>
            <a:ext cx="3208338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3783 w 23783"/>
              <a:gd name="T1" fmla="*/ 21459 h 21600"/>
              <a:gd name="T2" fmla="*/ 0 w 23783"/>
              <a:gd name="T3" fmla="*/ 3451 h 21600"/>
              <a:gd name="T4" fmla="*/ 21323 w 237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013325" y="6019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2192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Γραφική απεικόνιση των καμπυλών αδιαφορίας</a:t>
            </a:r>
            <a:endParaRPr lang="en-US" sz="2400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990600" y="6515100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990600" y="876300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070725" y="64039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517525" y="5365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CA63-8A7D-4906-A840-F851F10CA654}" type="slidenum">
              <a:rPr lang="en-US"/>
              <a:pPr/>
              <a:t>48</a:t>
            </a:fld>
            <a:endParaRPr lang="en-US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990600" y="65881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V="1">
            <a:off x="990600" y="949325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Arc 5"/>
          <p:cNvSpPr>
            <a:spLocks/>
          </p:cNvSpPr>
          <p:nvPr/>
        </p:nvSpPr>
        <p:spPr bwMode="auto">
          <a:xfrm>
            <a:off x="1641475" y="3543300"/>
            <a:ext cx="3208338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3783 w 23783"/>
              <a:gd name="T1" fmla="*/ 21459 h 21600"/>
              <a:gd name="T2" fmla="*/ 0 w 23783"/>
              <a:gd name="T3" fmla="*/ 3451 h 21600"/>
              <a:gd name="T4" fmla="*/ 21323 w 237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Arc 6"/>
          <p:cNvSpPr>
            <a:spLocks/>
          </p:cNvSpPr>
          <p:nvPr/>
        </p:nvSpPr>
        <p:spPr bwMode="auto">
          <a:xfrm>
            <a:off x="2516188" y="3325813"/>
            <a:ext cx="2654300" cy="2197100"/>
          </a:xfrm>
          <a:custGeom>
            <a:avLst/>
            <a:gdLst>
              <a:gd name="G0" fmla="+- 20398 0 0"/>
              <a:gd name="G1" fmla="+- 0 0 0"/>
              <a:gd name="G2" fmla="+- 21600 0 0"/>
              <a:gd name="T0" fmla="*/ 20805 w 20805"/>
              <a:gd name="T1" fmla="*/ 21596 h 21600"/>
              <a:gd name="T2" fmla="*/ 0 w 20805"/>
              <a:gd name="T3" fmla="*/ 7105 h 21600"/>
              <a:gd name="T4" fmla="*/ 20398 w 2080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  <a:lnTo>
                  <a:pt x="203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937125" y="6019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241925" y="5257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7070725" y="647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517525" y="609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V="1">
            <a:off x="3733800" y="44545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4098925" y="3962400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Προτιμώμενη κατεύθυνση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219200" y="6096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Γραφική απεικόνιση των καμπυλών αδιαφορίας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3908-21C4-40C9-98F1-713786235838}" type="slidenum">
              <a:rPr lang="en-US"/>
              <a:pPr/>
              <a:t>49</a:t>
            </a:fld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0" y="1806575"/>
            <a:ext cx="4192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1.</a:t>
            </a:r>
            <a:r>
              <a:rPr lang="en-US" sz="2400">
                <a:cs typeface="Times New Roman" pitchFamily="18" charset="0"/>
              </a:rPr>
              <a:t> </a:t>
            </a:r>
            <a:r>
              <a:rPr lang="en-US" sz="2400"/>
              <a:t>Cobb-Douglas: U = </a:t>
            </a:r>
            <a:r>
              <a:rPr lang="en-US" sz="2400">
                <a:cs typeface="Times New Roman" pitchFamily="18" charset="0"/>
              </a:rPr>
              <a:t>U = Ax</a:t>
            </a:r>
            <a:r>
              <a:rPr lang="en-US" sz="2400" baseline="300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>
                <a:cs typeface="Times New Roman" pitchFamily="18" charset="0"/>
              </a:rPr>
              <a:t>y</a:t>
            </a:r>
            <a:r>
              <a:rPr lang="en-US" sz="2400" baseline="30000"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828800" y="2286000"/>
            <a:ext cx="5791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200"/>
              <a:t>Όπου: α + β = 1, Α, α, β θετικές σταθερές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905000" y="3101975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  <a:sym typeface="Symbol" pitchFamily="18" charset="2"/>
              </a:rPr>
              <a:t>MU</a:t>
            </a:r>
            <a:r>
              <a:rPr lang="en-US" sz="2400" baseline="-25000"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=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987675" y="3063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dirty="0">
                <a:cs typeface="Times New Roman" pitchFamily="18" charset="0"/>
              </a:rPr>
              <a:t>Ax</a:t>
            </a:r>
            <a:r>
              <a:rPr lang="en-US" sz="2400" baseline="30000" dirty="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aseline="30000" dirty="0">
                <a:cs typeface="Times New Roman" pitchFamily="18" charset="0"/>
              </a:rPr>
              <a:t>-1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 baseline="30000" dirty="0"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dirty="0"/>
              <a:t> </a:t>
            </a:r>
            <a:endParaRPr lang="en-US" sz="2400" baseline="300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828800" y="3738563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  <a:sym typeface="Symbol" pitchFamily="18" charset="2"/>
              </a:rPr>
              <a:t> MU</a:t>
            </a:r>
            <a:r>
              <a:rPr lang="en-US" sz="2400" baseline="-25000">
                <a:cs typeface="Times New Roman" pitchFamily="18" charset="0"/>
                <a:sym typeface="Symbol" pitchFamily="18" charset="2"/>
              </a:rPr>
              <a:t>Y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=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2916238" y="3640138"/>
            <a:ext cx="4572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baseline="30000">
                <a:cs typeface="Times New Roman" pitchFamily="18" charset="0"/>
              </a:rPr>
              <a:t>Ax</a:t>
            </a:r>
            <a:r>
              <a:rPr lang="en-US" sz="2400" baseline="30000"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>
                <a:cs typeface="Times New Roman" pitchFamily="18" charset="0"/>
              </a:rPr>
              <a:t>y</a:t>
            </a:r>
            <a:r>
              <a:rPr lang="en-US" sz="2400" baseline="30000"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 baseline="30000">
                <a:cs typeface="Times New Roman" pitchFamily="18" charset="0"/>
              </a:rPr>
              <a:t>-1</a:t>
            </a:r>
            <a:endParaRPr lang="en-US" sz="2400"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400" baseline="30000">
                <a:latin typeface="CF Kaveros-Book"/>
                <a:cs typeface="Times New Roman" pitchFamily="18" charset="0"/>
                <a:sym typeface="Symbol" pitchFamily="18" charset="2"/>
              </a:rPr>
              <a:t> </a:t>
            </a:r>
            <a:endParaRPr lang="en-US" sz="2400" baseline="300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920875" y="4572000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  <a:sym typeface="Symbol" pitchFamily="18" charset="2"/>
              </a:rPr>
              <a:t>MRSx,y =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368675" y="4581525"/>
            <a:ext cx="1431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>
                <a:cs typeface="Times New Roman" pitchFamily="18" charset="0"/>
              </a:rPr>
              <a:t>y)/(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2400">
                <a:cs typeface="Times New Roman" pitchFamily="18" charset="0"/>
              </a:rPr>
              <a:t>x)</a:t>
            </a:r>
          </a:p>
        </p:txBody>
      </p:sp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609600" y="506413"/>
            <a:ext cx="6699250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Ειδικές συναρτησιακές μορφές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555875" y="54864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dirty="0" smtClean="0">
                <a:ea typeface="ヒラギノ角ゴ Pro W3" pitchFamily="-80" charset="-128"/>
              </a:rPr>
              <a:t>Η </a:t>
            </a:r>
            <a:r>
              <a:rPr lang="en-US" sz="2400" dirty="0" smtClean="0">
                <a:ea typeface="ヒラギノ角ゴ Pro W3" pitchFamily="-80" charset="-128"/>
              </a:rPr>
              <a:t>«</a:t>
            </a:r>
            <a:r>
              <a:rPr lang="el-GR" sz="2400" dirty="0" smtClean="0"/>
              <a:t>Τυπική</a:t>
            </a:r>
            <a:r>
              <a:rPr lang="en-US" sz="2400" dirty="0" smtClean="0">
                <a:ea typeface="ヒラギノ角ゴ Pro W3" pitchFamily="-80" charset="-128"/>
              </a:rPr>
              <a:t>»</a:t>
            </a:r>
            <a:r>
              <a:rPr lang="en-US" sz="2400" dirty="0" smtClean="0"/>
              <a:t> </a:t>
            </a:r>
            <a:r>
              <a:rPr lang="el-GR" sz="2400" dirty="0"/>
              <a:t>περίπτωση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0" grpId="0" autoUpdateAnimBg="0"/>
      <p:bldP spid="38921" grpId="0" autoUpdateAnimBg="0"/>
      <p:bldP spid="38922" grpId="0" autoUpdateAnimBg="0"/>
      <p:bldP spid="38923" grpId="0" autoUpdateAnimBg="0"/>
      <p:bldP spid="38924" grpId="0" autoUpdateAnimBg="0"/>
      <p:bldP spid="389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2A8F9-346B-4DA3-BD22-22595E07B5BC}" type="slidenum">
              <a:rPr lang="en-US"/>
              <a:pPr/>
              <a:t>5</a:t>
            </a:fld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1700213"/>
            <a:ext cx="7494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F Kaveros-Book"/>
                <a:cs typeface="Times New Roman" pitchFamily="18" charset="0"/>
              </a:rPr>
              <a:t>•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el-GR" sz="2400" dirty="0"/>
              <a:t>Η συγκριτικές μελέτες για την ισορροπία μπορούν  να προβλέψουν την κατεύθυνση της αλλαγής, αλλά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828800" y="25908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/>
              <a:t>Σε ποιο εύρος τιμών;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828800" y="2971800"/>
            <a:ext cx="982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/>
              <a:t>Σε ποιο βαθμό;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533400" y="3505200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CF Kaveros-Book"/>
                <a:cs typeface="Times New Roman" pitchFamily="18" charset="0"/>
              </a:rPr>
              <a:t>•</a:t>
            </a:r>
            <a:r>
              <a:rPr lang="en-US" sz="2400" dirty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el-GR" sz="2400" dirty="0"/>
              <a:t>Η ελαστικότητα είναι ένα καλό περιγραφικό μέτρο της ζήτησης και της προσφοράς, αλλά</a:t>
            </a:r>
            <a:r>
              <a:rPr lang="el-GR" sz="2400" dirty="0" smtClean="0"/>
              <a:t>:</a:t>
            </a:r>
            <a:endParaRPr lang="en-US" sz="2400" dirty="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827584" y="4419600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tabLst>
                <a:tab pos="1371600" algn="l"/>
              </a:tabLst>
            </a:pPr>
            <a:r>
              <a:rPr lang="en-US" sz="2000">
                <a:latin typeface="Wingdings" pitchFamily="2" charset="2"/>
                <a:cs typeface="Times New Roman" pitchFamily="18" charset="0"/>
              </a:rPr>
              <a:t>ð</a:t>
            </a:r>
            <a:r>
              <a:rPr lang="en-US" sz="700">
                <a:cs typeface="Times New Roman" pitchFamily="18" charset="0"/>
              </a:rPr>
              <a:t>            </a:t>
            </a:r>
            <a:r>
              <a:rPr lang="el-GR" sz="2400" smtClean="0"/>
              <a:t>με την ελαστικότητα δεν μπορούμε να προβλέψουμε τι θα κάνει ο κάθε καταναλωτής (τι του αρέσει)</a:t>
            </a:r>
            <a:endParaRPr lang="en-US" sz="2400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9750" y="5257800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CF Kaveros-Book"/>
              </a:rPr>
              <a:t>•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</a:t>
            </a:r>
            <a:r>
              <a:rPr lang="el-GR" sz="2400" dirty="0"/>
              <a:t>Οι πρόχειρες τεχνικές υπολογισμού δεν εντοπίζουν</a:t>
            </a:r>
          </a:p>
          <a:p>
            <a:pPr eaLnBrk="1" hangingPunct="1"/>
            <a:r>
              <a:rPr lang="el-GR" sz="2400" dirty="0"/>
              <a:t>τις μη γραμμικές </a:t>
            </a:r>
            <a:r>
              <a:rPr lang="el-GR" sz="2400" dirty="0" smtClean="0"/>
              <a:t>καταστάσεις</a:t>
            </a:r>
            <a:endParaRPr lang="en-US" sz="2400" dirty="0"/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7921252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3600" smtClean="0"/>
              <a:t>1. Γιατί μας αρέσει αυτό που μας αρέσει;</a:t>
            </a:r>
            <a:endParaRPr lang="el-GR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autoUpdateAnimBg="0"/>
      <p:bldP spid="13318" grpId="0" autoUpdateAnimBg="0"/>
      <p:bldP spid="13321" grpId="0"/>
      <p:bldP spid="13322" grpId="0" autoUpdateAnimBg="0"/>
      <p:bldP spid="133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D001-40DA-4C97-9159-CD777D415858}" type="slidenum">
              <a:rPr lang="en-US"/>
              <a:pPr/>
              <a:t>50</a:t>
            </a:fld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76400" y="171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1066800" y="6511925"/>
            <a:ext cx="601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1066800" y="873125"/>
            <a:ext cx="0" cy="563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1717675" y="3467100"/>
            <a:ext cx="3208338" cy="2589213"/>
          </a:xfrm>
          <a:custGeom>
            <a:avLst/>
            <a:gdLst>
              <a:gd name="G0" fmla="+- 21323 0 0"/>
              <a:gd name="G1" fmla="+- 0 0 0"/>
              <a:gd name="G2" fmla="+- 21600 0 0"/>
              <a:gd name="T0" fmla="*/ 23783 w 23783"/>
              <a:gd name="T1" fmla="*/ 21459 h 21600"/>
              <a:gd name="T2" fmla="*/ 0 w 23783"/>
              <a:gd name="T3" fmla="*/ 3451 h 21600"/>
              <a:gd name="T4" fmla="*/ 21323 w 23783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83" h="21600" fill="none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</a:path>
              <a:path w="23783" h="21600" stroke="0" extrusionOk="0">
                <a:moveTo>
                  <a:pt x="23783" y="21459"/>
                </a:moveTo>
                <a:cubicBezTo>
                  <a:pt x="22966" y="21553"/>
                  <a:pt x="22145" y="21599"/>
                  <a:pt x="21323" y="21600"/>
                </a:cubicBezTo>
                <a:cubicBezTo>
                  <a:pt x="10725" y="21600"/>
                  <a:pt x="1693" y="13912"/>
                  <a:pt x="0" y="3450"/>
                </a:cubicBezTo>
                <a:lnTo>
                  <a:pt x="2132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2592388" y="3249613"/>
            <a:ext cx="2654300" cy="2197100"/>
          </a:xfrm>
          <a:custGeom>
            <a:avLst/>
            <a:gdLst>
              <a:gd name="G0" fmla="+- 20398 0 0"/>
              <a:gd name="G1" fmla="+- 0 0 0"/>
              <a:gd name="G2" fmla="+- 21600 0 0"/>
              <a:gd name="T0" fmla="*/ 20805 w 20805"/>
              <a:gd name="T1" fmla="*/ 21596 h 21600"/>
              <a:gd name="T2" fmla="*/ 0 w 20805"/>
              <a:gd name="T3" fmla="*/ 7105 h 21600"/>
              <a:gd name="T4" fmla="*/ 20398 w 2080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05" h="21600" fill="none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</a:path>
              <a:path w="20805" h="21600" stroke="0" extrusionOk="0">
                <a:moveTo>
                  <a:pt x="20805" y="21596"/>
                </a:moveTo>
                <a:cubicBezTo>
                  <a:pt x="20669" y="21598"/>
                  <a:pt x="20533" y="21599"/>
                  <a:pt x="20398" y="21600"/>
                </a:cubicBezTo>
                <a:cubicBezTo>
                  <a:pt x="11207" y="21600"/>
                  <a:pt x="3023" y="15784"/>
                  <a:pt x="-1" y="7105"/>
                </a:cubicBezTo>
                <a:lnTo>
                  <a:pt x="2039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013325" y="5943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318125" y="5181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7146925" y="6400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  <a:endParaRPr lang="en-GB" sz="2400"/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93725" y="533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V="1">
            <a:off x="3810000" y="43783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4175125" y="3886200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Προτιμώμενη κατεύθυνση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1295400" y="6096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Cobb</a:t>
            </a:r>
            <a:r>
              <a:rPr lang="el-GR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Douglas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(πχ. ταχύτητα σε σχέση </a:t>
            </a:r>
          </a:p>
          <a:p>
            <a:r>
              <a:rPr lang="el-GR" sz="2400" dirty="0" smtClean="0">
                <a:solidFill>
                  <a:schemeClr val="bg1"/>
                </a:solidFill>
              </a:rPr>
              <a:t>με ευελιξία στην οδήγηση)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92CC-AECB-4D5C-9F70-9DD94B8C46B5}" type="slidenum">
              <a:rPr lang="en-US"/>
              <a:pPr/>
              <a:t>51</a:t>
            </a:fld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339752" y="1988840"/>
            <a:ext cx="53285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b="1" dirty="0"/>
              <a:t>Τέλεια υποκατάστατα: </a:t>
            </a:r>
            <a:r>
              <a:rPr lang="en-US" sz="2400" b="1" dirty="0"/>
              <a:t>U </a:t>
            </a:r>
            <a:r>
              <a:rPr lang="el-GR" sz="2400" b="1" dirty="0"/>
              <a:t>= </a:t>
            </a:r>
            <a:r>
              <a:rPr lang="en-US" sz="2400" b="1" dirty="0"/>
              <a:t>Ax</a:t>
            </a:r>
            <a:r>
              <a:rPr lang="el-GR" sz="2400" b="1" dirty="0"/>
              <a:t> </a:t>
            </a:r>
            <a:r>
              <a:rPr lang="el-GR" sz="2400" b="1" dirty="0" smtClean="0"/>
              <a:t>+ </a:t>
            </a:r>
            <a:r>
              <a:rPr lang="en-US" sz="2400" b="1" dirty="0"/>
              <a:t>By</a:t>
            </a:r>
            <a:endParaRPr lang="el-GR" sz="24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259632" y="2492896"/>
            <a:ext cx="69847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l-GR" sz="2400" dirty="0"/>
              <a:t>Όπου: Α, Β, θετικές σταθερές</a:t>
            </a:r>
          </a:p>
          <a:p>
            <a:r>
              <a:rPr lang="en-US" sz="2400" dirty="0">
                <a:latin typeface="CF Kaveros-Book"/>
                <a:cs typeface="Times New Roman" pitchFamily="18" charset="0"/>
              </a:rPr>
              <a:t> 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      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 = A</a:t>
            </a:r>
          </a:p>
          <a:p>
            <a:r>
              <a:rPr lang="en-US" sz="2400" dirty="0">
                <a:cs typeface="Times New Roman" pitchFamily="18" charset="0"/>
              </a:rPr>
              <a:t>      </a:t>
            </a:r>
            <a:r>
              <a:rPr lang="en-US" sz="2400" dirty="0" err="1">
                <a:cs typeface="Times New Roman" pitchFamily="18" charset="0"/>
              </a:rPr>
              <a:t>MU</a:t>
            </a:r>
            <a:r>
              <a:rPr lang="en-US" sz="2400" baseline="-30000" dirty="0" err="1">
                <a:cs typeface="Times New Roman" pitchFamily="18" charset="0"/>
              </a:rPr>
              <a:t>y</a:t>
            </a:r>
            <a:r>
              <a:rPr lang="en-US" sz="2400" dirty="0">
                <a:cs typeface="Times New Roman" pitchFamily="18" charset="0"/>
              </a:rPr>
              <a:t> = B</a:t>
            </a:r>
          </a:p>
          <a:p>
            <a:r>
              <a:rPr lang="en-US" sz="2400" dirty="0">
                <a:latin typeface="CF Kaveros-Book"/>
                <a:cs typeface="Times New Roman" pitchFamily="18" charset="0"/>
              </a:rPr>
              <a:t> 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      </a:t>
            </a:r>
            <a:r>
              <a:rPr lang="en-US" sz="2400" dirty="0" err="1">
                <a:cs typeface="Times New Roman" pitchFamily="18" charset="0"/>
              </a:rPr>
              <a:t>MRS</a:t>
            </a:r>
            <a:r>
              <a:rPr lang="en-US" sz="2400" baseline="-30000" dirty="0" err="1">
                <a:cs typeface="Times New Roman" pitchFamily="18" charset="0"/>
              </a:rPr>
              <a:t>x,y</a:t>
            </a:r>
            <a:r>
              <a:rPr lang="en-US" sz="2400" dirty="0">
                <a:cs typeface="Times New Roman" pitchFamily="18" charset="0"/>
              </a:rPr>
              <a:t> = </a:t>
            </a:r>
            <a:r>
              <a:rPr lang="el-GR" sz="2400" dirty="0" smtClean="0"/>
              <a:t>Α/Β, οπότε 1 </a:t>
            </a:r>
            <a:r>
              <a:rPr lang="el-GR" sz="2400" dirty="0"/>
              <a:t>μονάδα </a:t>
            </a:r>
            <a:r>
              <a:rPr lang="en-US" sz="2400" dirty="0"/>
              <a:t>x</a:t>
            </a:r>
            <a:r>
              <a:rPr lang="el-GR" sz="2400" dirty="0"/>
              <a:t> </a:t>
            </a:r>
            <a:r>
              <a:rPr lang="el-GR" sz="2400" dirty="0" smtClean="0"/>
              <a:t>είναι </a:t>
            </a:r>
            <a:endParaRPr lang="el-GR" sz="2400" dirty="0"/>
          </a:p>
          <a:p>
            <a:r>
              <a:rPr lang="el-GR" sz="2400" dirty="0"/>
              <a:t>                    ίση με Β/Α μονάδες </a:t>
            </a:r>
            <a:r>
              <a:rPr lang="en-US" sz="2400" dirty="0"/>
              <a:t>y</a:t>
            </a:r>
            <a:r>
              <a:rPr lang="el-GR" sz="2400" dirty="0"/>
              <a:t> </a:t>
            </a:r>
            <a:r>
              <a:rPr lang="el-GR" sz="2400" b="1" dirty="0"/>
              <a:t>παντού</a:t>
            </a:r>
          </a:p>
          <a:p>
            <a:r>
              <a:rPr lang="el-GR" sz="2400" dirty="0"/>
              <a:t>                    (σταθερό </a:t>
            </a:r>
            <a:r>
              <a:rPr lang="en-US" sz="2400" dirty="0"/>
              <a:t>MRS</a:t>
            </a:r>
            <a:r>
              <a:rPr lang="el-GR" sz="2400" dirty="0"/>
              <a:t>).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5" name="WordArt 14"/>
          <p:cNvSpPr>
            <a:spLocks noChangeArrowheads="1" noChangeShapeType="1" noTextEdit="1"/>
          </p:cNvSpPr>
          <p:nvPr/>
        </p:nvSpPr>
        <p:spPr bwMode="auto">
          <a:xfrm>
            <a:off x="609600" y="506413"/>
            <a:ext cx="6699250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Ειδικές συναρτησιακές μορφές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4A3A-51DD-4C17-B0BB-237BFBFAB44A}" type="slidenum">
              <a:rPr lang="en-US"/>
              <a:pPr/>
              <a:t>52</a:t>
            </a:fld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38338" y="202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1524000" y="6435725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V="1">
            <a:off x="1524000" y="1558925"/>
            <a:ext cx="0" cy="487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65925" y="6324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203325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127125" y="1295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1524000" y="4835525"/>
            <a:ext cx="16002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1524000" y="3311525"/>
            <a:ext cx="312420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1524000" y="1939925"/>
            <a:ext cx="4495800" cy="449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971800" y="5978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556125" y="5943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851525" y="5943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3</a:t>
            </a:r>
            <a:endParaRPr lang="en-GB" sz="2400" b="1"/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1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5334000" y="5064125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5622925" y="4572000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Κλίση= –Α/Β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85800" y="533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l-GR" sz="2400" dirty="0">
                <a:solidFill>
                  <a:schemeClr val="bg1"/>
                </a:solidFill>
              </a:rPr>
              <a:t>Τέλεια υποκατάστατα (φάρμακο </a:t>
            </a:r>
            <a:r>
              <a:rPr lang="en-US" sz="2400" dirty="0">
                <a:solidFill>
                  <a:schemeClr val="bg1"/>
                </a:solidFill>
              </a:rPr>
              <a:t>Tylenol</a:t>
            </a:r>
            <a:r>
              <a:rPr lang="el-GR" sz="2400" dirty="0">
                <a:solidFill>
                  <a:schemeClr val="bg1"/>
                </a:solidFill>
              </a:rPr>
              <a:t> και </a:t>
            </a:r>
            <a:r>
              <a:rPr lang="en-US" sz="2400" dirty="0">
                <a:solidFill>
                  <a:schemeClr val="bg1"/>
                </a:solidFill>
              </a:rPr>
              <a:t>extra</a:t>
            </a:r>
            <a:r>
              <a:rPr lang="el-GR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strength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Tylenol</a:t>
            </a:r>
            <a:r>
              <a:rPr lang="el-GR" sz="2400" dirty="0">
                <a:solidFill>
                  <a:schemeClr val="bg1"/>
                </a:solidFill>
              </a:rPr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6" grpId="0" animBg="1"/>
      <p:bldP spid="42001" grpId="0" animBg="1"/>
      <p:bldP spid="4200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06A6-6FB9-4677-86A1-AFC0238A50E8}" type="slidenum">
              <a:rPr lang="en-US"/>
              <a:pPr/>
              <a:t>53</a:t>
            </a:fld>
            <a:endParaRPr 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3528" y="184482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dirty="0">
                <a:solidFill>
                  <a:schemeClr val="accent2"/>
                </a:solidFill>
              </a:rPr>
              <a:t>3.</a:t>
            </a:r>
            <a:r>
              <a:rPr lang="el-GR" sz="2400" dirty="0"/>
              <a:t> </a:t>
            </a:r>
            <a:r>
              <a:rPr lang="el-GR" sz="2400" b="1" dirty="0"/>
              <a:t>Τέλεια συμπληρωματικά: </a:t>
            </a:r>
            <a:r>
              <a:rPr lang="en-US" sz="2400" b="1" dirty="0"/>
              <a:t>U</a:t>
            </a:r>
            <a:r>
              <a:rPr lang="el-GR" sz="2400" b="1" dirty="0"/>
              <a:t>= </a:t>
            </a:r>
            <a:r>
              <a:rPr lang="en-US" sz="2400" b="1" dirty="0" smtClean="0"/>
              <a:t>A</a:t>
            </a:r>
            <a:r>
              <a:rPr lang="el-GR" sz="2400" b="1" dirty="0" smtClean="0"/>
              <a:t> * </a:t>
            </a:r>
            <a:r>
              <a:rPr lang="en-US" sz="2400" b="1" dirty="0" smtClean="0"/>
              <a:t>min</a:t>
            </a:r>
            <a:r>
              <a:rPr lang="el-GR" sz="2400" b="1" dirty="0"/>
              <a:t>(</a:t>
            </a:r>
            <a:r>
              <a:rPr lang="en-US" sz="2400" b="1" dirty="0"/>
              <a:t>x</a:t>
            </a:r>
            <a:r>
              <a:rPr lang="el-GR" sz="2400" b="1" dirty="0"/>
              <a:t>,</a:t>
            </a:r>
            <a:r>
              <a:rPr lang="en-US" sz="2400" b="1" dirty="0"/>
              <a:t>y</a:t>
            </a:r>
            <a:r>
              <a:rPr lang="el-GR" sz="2400" b="1" dirty="0"/>
              <a:t>)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l-GR" sz="2400" dirty="0"/>
              <a:t>όπου: Α είναι μια θετική σταθερά</a:t>
            </a:r>
          </a:p>
          <a:p>
            <a:pPr algn="just" eaLnBrk="1" hangingPunct="1"/>
            <a:endParaRPr lang="el-GR" sz="2400" dirty="0"/>
          </a:p>
          <a:p>
            <a:pPr algn="just" eaLnBrk="1" hangingPunct="1"/>
            <a:r>
              <a:rPr lang="en-US" sz="2400" dirty="0" err="1"/>
              <a:t>MUx</a:t>
            </a:r>
            <a:r>
              <a:rPr lang="en-US" sz="2400" dirty="0"/>
              <a:t> = 0 </a:t>
            </a:r>
            <a:r>
              <a:rPr lang="el-GR" sz="2400" dirty="0"/>
              <a:t>ή </a:t>
            </a:r>
            <a:r>
              <a:rPr lang="en-US" sz="2400" dirty="0"/>
              <a:t>A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2400" dirty="0" err="1"/>
              <a:t>MUy</a:t>
            </a:r>
            <a:r>
              <a:rPr lang="en-US" sz="2400" dirty="0"/>
              <a:t> = 0 </a:t>
            </a:r>
            <a:r>
              <a:rPr lang="el-GR" sz="2400" dirty="0"/>
              <a:t>ή </a:t>
            </a:r>
            <a:r>
              <a:rPr lang="en-US" sz="2400" dirty="0"/>
              <a:t>A</a:t>
            </a:r>
          </a:p>
          <a:p>
            <a:pPr algn="just" eaLnBrk="1" hangingPunct="1"/>
            <a:endParaRPr lang="en-US" sz="2400" dirty="0"/>
          </a:p>
          <a:p>
            <a:pPr algn="just" eaLnBrk="1" hangingPunct="1"/>
            <a:r>
              <a:rPr lang="en-US" sz="2400" dirty="0" err="1"/>
              <a:t>MRSx</a:t>
            </a:r>
            <a:r>
              <a:rPr lang="el-GR" sz="2400" dirty="0"/>
              <a:t>,</a:t>
            </a:r>
            <a:r>
              <a:rPr lang="en-US" sz="2400" dirty="0"/>
              <a:t>y</a:t>
            </a:r>
            <a:r>
              <a:rPr lang="el-GR" sz="2400" dirty="0"/>
              <a:t> είναι 0 ή άπειρο ή απροσδιόριστο (γωνιακή λύση)</a:t>
            </a:r>
          </a:p>
        </p:txBody>
      </p:sp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609600" y="506413"/>
            <a:ext cx="6699250" cy="1050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Ειδικές συναρτησιακές μορφές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C3FC-50C0-4B89-AD6C-27B368CB26B7}" type="slidenum">
              <a:rPr lang="en-US"/>
              <a:pPr/>
              <a:t>54</a:t>
            </a:fld>
            <a:endParaRPr lang="en-US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685800" y="5334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  <a:ea typeface="Arial Unicode MS" pitchFamily="34" charset="-128"/>
                <a:cs typeface="Arial Unicode MS" pitchFamily="34" charset="-128"/>
              </a:rPr>
              <a:t>Παράδειγμα:</a:t>
            </a:r>
            <a:r>
              <a:rPr lang="el-GR" sz="240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l-GR" sz="24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Τέλεια συμπληρωματικά (ροδέλες και παξιμάδια)</a:t>
            </a:r>
            <a:endParaRPr lang="en-US" sz="240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1447800" y="6435725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 flipV="1">
            <a:off x="1403648" y="1916831"/>
            <a:ext cx="44152" cy="45188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6689725" y="6324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127125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899592" y="1844824"/>
            <a:ext cx="319088" cy="47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dirty="0"/>
              <a:t>y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5791200" y="47593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1127125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2400" b="1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2895600" y="498792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2895600" y="1863725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6196-EBC1-4EE7-B662-6BA6B663F55C}" type="slidenum">
              <a:rPr lang="en-US"/>
              <a:pPr/>
              <a:t>55</a:t>
            </a:fld>
            <a:endParaRPr lang="en-US"/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447800" y="6435725"/>
            <a:ext cx="525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flipH="1" flipV="1">
            <a:off x="1403648" y="1700807"/>
            <a:ext cx="44152" cy="47349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689725" y="6324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127125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971600" y="1628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 dirty="0"/>
              <a:t>y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791200" y="47593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172200" y="36925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V="1">
            <a:off x="1447800" y="2168525"/>
            <a:ext cx="4267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2895600" y="498792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2895600" y="1863725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114800" y="3768725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V="1">
            <a:off x="4114800" y="171132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85800" y="5334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 dirty="0">
                <a:solidFill>
                  <a:srgbClr val="FFB016"/>
                </a:solidFill>
              </a:rPr>
              <a:t>Παράδειγμα:</a:t>
            </a:r>
            <a:r>
              <a:rPr lang="el-GR" sz="2400" dirty="0"/>
              <a:t> </a:t>
            </a:r>
            <a:r>
              <a:rPr lang="el-GR" sz="2400" dirty="0">
                <a:solidFill>
                  <a:schemeClr val="bg1"/>
                </a:solidFill>
              </a:rPr>
              <a:t>Τέλεια συμπληρωματικά </a:t>
            </a:r>
            <a:r>
              <a:rPr lang="el-GR" sz="2400" dirty="0" smtClean="0">
                <a:solidFill>
                  <a:schemeClr val="bg1"/>
                </a:solidFill>
              </a:rPr>
              <a:t>(βίδες και </a:t>
            </a:r>
            <a:r>
              <a:rPr lang="el-GR" sz="2400" dirty="0">
                <a:solidFill>
                  <a:schemeClr val="bg1"/>
                </a:solidFill>
              </a:rPr>
              <a:t>παξιμάδια)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7A349-587A-4744-937F-253B81DBAB9F}" type="slidenum">
              <a:rPr lang="en-US"/>
              <a:pPr/>
              <a:t>56</a:t>
            </a:fld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779912" y="1844824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600" dirty="0">
                <a:cs typeface="Times New Roman" pitchFamily="18" charset="0"/>
              </a:rPr>
              <a:t>U = v(x) + Ay</a:t>
            </a:r>
            <a:r>
              <a:rPr lang="en-US" sz="2600" dirty="0"/>
              <a:t>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1520" y="23488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l-GR" sz="2400" dirty="0"/>
              <a:t>Όπου: Α είναι μια θετική σταθερά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7544" y="2924944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fr-FR" sz="2400" dirty="0" err="1"/>
              <a:t>MUx</a:t>
            </a:r>
            <a:r>
              <a:rPr lang="el-GR" sz="2400" dirty="0"/>
              <a:t> = </a:t>
            </a:r>
            <a:r>
              <a:rPr lang="fr-FR" sz="2400" dirty="0"/>
              <a:t>v</a:t>
            </a:r>
            <a:r>
              <a:rPr lang="el-GR" sz="2400" dirty="0"/>
              <a:t>’(</a:t>
            </a:r>
            <a:r>
              <a:rPr lang="fr-FR" sz="2400" dirty="0"/>
              <a:t>x</a:t>
            </a:r>
            <a:r>
              <a:rPr lang="el-GR" sz="2400" dirty="0"/>
              <a:t>) = Δ</a:t>
            </a:r>
            <a:r>
              <a:rPr lang="en-US" sz="2400" dirty="0"/>
              <a:t>V</a:t>
            </a:r>
            <a:r>
              <a:rPr lang="el-GR" sz="2400" dirty="0"/>
              <a:t>(</a:t>
            </a:r>
            <a:r>
              <a:rPr lang="en-US" sz="2400" dirty="0"/>
              <a:t>x</a:t>
            </a:r>
            <a:r>
              <a:rPr lang="el-GR" sz="2400" dirty="0"/>
              <a:t>)/ </a:t>
            </a:r>
            <a:r>
              <a:rPr lang="el-GR" sz="2400" dirty="0" err="1"/>
              <a:t>Δx</a:t>
            </a:r>
            <a:r>
              <a:rPr lang="el-GR" sz="2400" dirty="0"/>
              <a:t>, όπου </a:t>
            </a:r>
            <a:r>
              <a:rPr lang="el-GR" sz="2400" dirty="0" smtClean="0"/>
              <a:t>Δ είναι μικρό, και </a:t>
            </a:r>
            <a:r>
              <a:rPr lang="en-US" sz="2400" dirty="0" err="1" smtClean="0"/>
              <a:t>Muy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A</a:t>
            </a:r>
            <a:endParaRPr lang="en-US" sz="26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51520" y="3573016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dirty="0">
                <a:ea typeface="ヒラギノ角ゴ Pro W3" pitchFamily="-80" charset="-128"/>
              </a:rPr>
              <a:t>«</a:t>
            </a:r>
            <a:r>
              <a:rPr lang="el-GR" sz="2400" dirty="0"/>
              <a:t>Το μόνο πράγμα που καθορίζει </a:t>
            </a:r>
            <a:r>
              <a:rPr lang="el-GR" sz="2400" dirty="0" smtClean="0"/>
              <a:t>την προσωπική ανταλλαγή μεταξύ του </a:t>
            </a:r>
            <a:r>
              <a:rPr lang="en-US" sz="2400" dirty="0"/>
              <a:t>x</a:t>
            </a:r>
            <a:r>
              <a:rPr lang="el-GR" sz="2400" dirty="0"/>
              <a:t> και το </a:t>
            </a:r>
            <a:r>
              <a:rPr lang="en-US" sz="2400" dirty="0"/>
              <a:t>y</a:t>
            </a:r>
            <a:r>
              <a:rPr lang="el-GR" sz="2400" dirty="0"/>
              <a:t> είναι η ποσότητα </a:t>
            </a:r>
            <a:r>
              <a:rPr lang="en-US" sz="2400" dirty="0"/>
              <a:t>x</a:t>
            </a:r>
            <a:r>
              <a:rPr lang="el-GR" sz="2400" dirty="0"/>
              <a:t> που διαθέτετε ήδη</a:t>
            </a:r>
            <a:r>
              <a:rPr lang="en-US" sz="2400" dirty="0">
                <a:ea typeface="ヒラギノ角ゴ Pro W3" pitchFamily="-80" charset="-128"/>
              </a:rPr>
              <a:t>».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cs typeface="Times New Roman" pitchFamily="18" charset="0"/>
              </a:rPr>
              <a:t> </a:t>
            </a:r>
          </a:p>
          <a:p>
            <a:pPr algn="just" eaLnBrk="1" hangingPunct="1"/>
            <a:r>
              <a:rPr lang="en-US" sz="2400" dirty="0">
                <a:ea typeface="ヒラギノ角ゴ Pro W3" pitchFamily="-80" charset="-128"/>
              </a:rPr>
              <a:t>«</a:t>
            </a:r>
            <a:r>
              <a:rPr lang="el-GR" sz="2400" dirty="0"/>
              <a:t>μπορεί να χρησιμοποιηθεί για την ‘άθροιση’ </a:t>
            </a:r>
            <a:r>
              <a:rPr lang="el-GR" sz="2400" dirty="0" smtClean="0"/>
              <a:t>χρησιμοτήτων  </a:t>
            </a:r>
            <a:endParaRPr lang="el-GR" sz="2400" dirty="0"/>
          </a:p>
          <a:p>
            <a:pPr algn="just" eaLnBrk="1" hangingPunct="1"/>
            <a:r>
              <a:rPr lang="el-GR" sz="2400" dirty="0" smtClean="0"/>
              <a:t>μεταξύ διαφόρων ατόμων</a:t>
            </a:r>
            <a:r>
              <a:rPr lang="en-US" sz="2400" dirty="0" smtClean="0">
                <a:ea typeface="ヒラギノ角ゴ Pro W3" pitchFamily="-80" charset="-128"/>
              </a:rPr>
              <a:t>»</a:t>
            </a:r>
            <a:endParaRPr lang="en-US" sz="2400" dirty="0"/>
          </a:p>
        </p:txBody>
      </p:sp>
      <p:sp>
        <p:nvSpPr>
          <p:cNvPr id="45065" name="WordArt 9"/>
          <p:cNvSpPr>
            <a:spLocks noChangeArrowheads="1" noChangeShapeType="1" noTextEdit="1"/>
          </p:cNvSpPr>
          <p:nvPr/>
        </p:nvSpPr>
        <p:spPr bwMode="auto">
          <a:xfrm>
            <a:off x="2771800" y="908720"/>
            <a:ext cx="460851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28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Οιονεί γραμμικές προτιμήσεις:</a:t>
            </a:r>
            <a:endParaRPr lang="en-US" sz="28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WordArt 1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6699250" cy="834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dirty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Ειδικές συναρτησιακές μορφές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B7B7-AFE6-45A7-8B8F-BDE6D34073E0}" type="slidenum">
              <a:rPr lang="en-US"/>
              <a:pPr/>
              <a:t>57</a:t>
            </a:fld>
            <a:endParaRPr lang="en-US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1295400" y="6511925"/>
            <a:ext cx="563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H="1" flipV="1">
            <a:off x="1295400" y="1025525"/>
            <a:ext cx="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Arc 6"/>
          <p:cNvSpPr>
            <a:spLocks/>
          </p:cNvSpPr>
          <p:nvPr/>
        </p:nvSpPr>
        <p:spPr bwMode="auto">
          <a:xfrm>
            <a:off x="1295400" y="3692525"/>
            <a:ext cx="4267200" cy="2286000"/>
          </a:xfrm>
          <a:custGeom>
            <a:avLst/>
            <a:gdLst>
              <a:gd name="G0" fmla="+- 20344 0 0"/>
              <a:gd name="G1" fmla="+- 0 0 0"/>
              <a:gd name="G2" fmla="+- 21600 0 0"/>
              <a:gd name="T0" fmla="*/ 17065 w 20344"/>
              <a:gd name="T1" fmla="*/ 21350 h 21350"/>
              <a:gd name="T2" fmla="*/ 0 w 20344"/>
              <a:gd name="T3" fmla="*/ 7259 h 21350"/>
              <a:gd name="T4" fmla="*/ 20344 w 20344"/>
              <a:gd name="T5" fmla="*/ 0 h 2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44" h="21350" fill="none" extrusionOk="0">
                <a:moveTo>
                  <a:pt x="17065" y="21349"/>
                </a:moveTo>
                <a:cubicBezTo>
                  <a:pt x="9219" y="20144"/>
                  <a:pt x="2667" y="14734"/>
                  <a:pt x="0" y="7258"/>
                </a:cubicBezTo>
              </a:path>
              <a:path w="20344" h="21350" stroke="0" extrusionOk="0">
                <a:moveTo>
                  <a:pt x="17065" y="21349"/>
                </a:moveTo>
                <a:cubicBezTo>
                  <a:pt x="9219" y="20144"/>
                  <a:pt x="2667" y="14734"/>
                  <a:pt x="0" y="7258"/>
                </a:cubicBezTo>
                <a:lnTo>
                  <a:pt x="2034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3048000" y="5673725"/>
            <a:ext cx="1752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733800" y="544512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994525" y="6400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822325" y="838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10509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1371600" y="4302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600200" y="6096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</a:t>
            </a:r>
            <a:r>
              <a:rPr lang="el-GR" sz="2400">
                <a:solidFill>
                  <a:schemeClr val="bg1"/>
                </a:solidFill>
              </a:rPr>
              <a:t>Οιονεί-γραμμικές προτιμήσεις</a:t>
            </a:r>
          </a:p>
          <a:p>
            <a:r>
              <a:rPr lang="el-GR" sz="2400">
                <a:solidFill>
                  <a:schemeClr val="bg1"/>
                </a:solidFill>
              </a:rPr>
              <a:t>(κατανάλωση ποτών)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0170F-7783-4EAF-9DE2-E63CD75E034F}" type="slidenum">
              <a:rPr lang="en-US"/>
              <a:pPr/>
              <a:t>58</a:t>
            </a:fld>
            <a:endParaRPr 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1295400" y="6519863"/>
            <a:ext cx="563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H="1" flipV="1">
            <a:off x="1295400" y="1033463"/>
            <a:ext cx="0" cy="548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Arc 5"/>
          <p:cNvSpPr>
            <a:spLocks/>
          </p:cNvSpPr>
          <p:nvPr/>
        </p:nvSpPr>
        <p:spPr bwMode="auto">
          <a:xfrm>
            <a:off x="1296988" y="2709863"/>
            <a:ext cx="3873500" cy="2657475"/>
          </a:xfrm>
          <a:custGeom>
            <a:avLst/>
            <a:gdLst>
              <a:gd name="G0" fmla="+- 21476 0 0"/>
              <a:gd name="G1" fmla="+- 0 0 0"/>
              <a:gd name="G2" fmla="+- 21600 0 0"/>
              <a:gd name="T0" fmla="*/ 19686 w 21476"/>
              <a:gd name="T1" fmla="*/ 21526 h 21526"/>
              <a:gd name="T2" fmla="*/ 0 w 21476"/>
              <a:gd name="T3" fmla="*/ 2310 h 21526"/>
              <a:gd name="T4" fmla="*/ 21476 w 21476"/>
              <a:gd name="T5" fmla="*/ 0 h 2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76" h="21526" fill="none" extrusionOk="0">
                <a:moveTo>
                  <a:pt x="19686" y="21525"/>
                </a:moveTo>
                <a:cubicBezTo>
                  <a:pt x="9366" y="20667"/>
                  <a:pt x="1107" y="12606"/>
                  <a:pt x="-1" y="2310"/>
                </a:cubicBezTo>
              </a:path>
              <a:path w="21476" h="21526" stroke="0" extrusionOk="0">
                <a:moveTo>
                  <a:pt x="19686" y="21525"/>
                </a:moveTo>
                <a:cubicBezTo>
                  <a:pt x="9366" y="20667"/>
                  <a:pt x="1107" y="12606"/>
                  <a:pt x="-1" y="2310"/>
                </a:cubicBezTo>
                <a:lnTo>
                  <a:pt x="21476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Arc 6"/>
          <p:cNvSpPr>
            <a:spLocks/>
          </p:cNvSpPr>
          <p:nvPr/>
        </p:nvSpPr>
        <p:spPr bwMode="auto">
          <a:xfrm>
            <a:off x="1295400" y="3700463"/>
            <a:ext cx="4267200" cy="2286000"/>
          </a:xfrm>
          <a:custGeom>
            <a:avLst/>
            <a:gdLst>
              <a:gd name="G0" fmla="+- 20344 0 0"/>
              <a:gd name="G1" fmla="+- 0 0 0"/>
              <a:gd name="G2" fmla="+- 21600 0 0"/>
              <a:gd name="T0" fmla="*/ 17065 w 20344"/>
              <a:gd name="T1" fmla="*/ 21350 h 21350"/>
              <a:gd name="T2" fmla="*/ 0 w 20344"/>
              <a:gd name="T3" fmla="*/ 7259 h 21350"/>
              <a:gd name="T4" fmla="*/ 20344 w 20344"/>
              <a:gd name="T5" fmla="*/ 0 h 2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44" h="21350" fill="none" extrusionOk="0">
                <a:moveTo>
                  <a:pt x="17065" y="21349"/>
                </a:moveTo>
                <a:cubicBezTo>
                  <a:pt x="9219" y="20144"/>
                  <a:pt x="2667" y="14734"/>
                  <a:pt x="0" y="7258"/>
                </a:cubicBezTo>
              </a:path>
              <a:path w="20344" h="21350" stroke="0" extrusionOk="0">
                <a:moveTo>
                  <a:pt x="17065" y="21349"/>
                </a:moveTo>
                <a:cubicBezTo>
                  <a:pt x="9219" y="20144"/>
                  <a:pt x="2667" y="14734"/>
                  <a:pt x="0" y="7258"/>
                </a:cubicBezTo>
                <a:lnTo>
                  <a:pt x="20344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3124200" y="5072063"/>
            <a:ext cx="1676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3962400" y="52244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3048000" y="5681663"/>
            <a:ext cx="1752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733800" y="4843463"/>
            <a:ext cx="4730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733800" y="5438775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4800" b="1"/>
              <a:t>•</a:t>
            </a:r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H="1">
            <a:off x="4648200" y="4767263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H="1">
            <a:off x="4572000" y="4767263"/>
            <a:ext cx="685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181600" y="3929063"/>
            <a:ext cx="3429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2400"/>
              <a:t>Οι καμπύλες αδιαφορίας</a:t>
            </a:r>
          </a:p>
          <a:p>
            <a:pPr eaLnBrk="1" hangingPunct="1"/>
            <a:r>
              <a:rPr lang="el-GR" sz="2400"/>
              <a:t>έχουν την ίδια κλίση πάνω</a:t>
            </a:r>
          </a:p>
          <a:p>
            <a:pPr eaLnBrk="1" hangingPunct="1"/>
            <a:r>
              <a:rPr lang="el-GR" sz="2400"/>
              <a:t>σε μια οποιαδήποτε</a:t>
            </a:r>
          </a:p>
          <a:p>
            <a:pPr eaLnBrk="1" hangingPunct="1"/>
            <a:r>
              <a:rPr lang="el-GR" sz="2400"/>
              <a:t>κάθετη γραμμή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994525" y="6400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x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822325" y="838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y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050925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0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524000" y="33877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2</a:t>
            </a:r>
            <a:endParaRPr lang="en-GB" sz="2400" b="1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371600" y="4302125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2400" b="1"/>
              <a:t>IC</a:t>
            </a:r>
            <a:r>
              <a:rPr lang="en-GB" sz="2400" b="1" baseline="-25000"/>
              <a:t>1</a:t>
            </a:r>
            <a:endParaRPr lang="en-GB" sz="2400" b="1"/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600200" y="6096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u="sng">
                <a:solidFill>
                  <a:srgbClr val="FFB016"/>
                </a:solidFill>
              </a:rPr>
              <a:t>Παράδειγμα:</a:t>
            </a:r>
            <a:r>
              <a:rPr lang="el-GR" sz="2400"/>
              <a:t> </a:t>
            </a:r>
            <a:r>
              <a:rPr lang="el-GR" sz="2400">
                <a:solidFill>
                  <a:schemeClr val="bg1"/>
                </a:solidFill>
              </a:rPr>
              <a:t>Οιονεί-γραμμικές προτιμήσεις</a:t>
            </a:r>
          </a:p>
          <a:p>
            <a:r>
              <a:rPr lang="el-GR" sz="2400">
                <a:solidFill>
                  <a:schemeClr val="bg1"/>
                </a:solidFill>
              </a:rPr>
              <a:t>(κατανάλωση ποτών)</a:t>
            </a:r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A765D-2DA4-42DC-A243-E72ECA4DB5FA}" type="slidenum">
              <a:rPr lang="en-US"/>
              <a:pPr/>
              <a:t>59</a:t>
            </a:fld>
            <a:endParaRPr 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700808"/>
            <a:ext cx="884143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eaLnBrk="1" hangingPunct="1"/>
            <a:r>
              <a:rPr lang="el-GR" sz="2400" dirty="0">
                <a:solidFill>
                  <a:schemeClr val="accent2"/>
                </a:solidFill>
              </a:rPr>
              <a:t>1.</a:t>
            </a:r>
            <a:r>
              <a:rPr lang="el-GR" sz="2400" dirty="0"/>
              <a:t> Περιγράψαμε τις προτιμήσεις του καταναλωτή χωρίς </a:t>
            </a:r>
            <a:r>
              <a:rPr lang="el-GR" sz="2400" dirty="0" smtClean="0"/>
              <a:t>να λάβουμε υπόψη κάποιο περιορισμό </a:t>
            </a:r>
            <a:r>
              <a:rPr lang="el-GR" sz="2400" dirty="0"/>
              <a:t>που </a:t>
            </a:r>
            <a:r>
              <a:rPr lang="el-GR" sz="2400" dirty="0" smtClean="0"/>
              <a:t>θα μπορούσε να επιβληθεί από το εισόδημα (ή τον προϋπολογισμό δαπανών) του καταναλωτή.</a:t>
            </a:r>
            <a:endParaRPr lang="el-GR" sz="2400" dirty="0"/>
          </a:p>
          <a:p>
            <a:pPr lvl="2" eaLnBrk="1" hangingPunct="1"/>
            <a:r>
              <a:rPr lang="el-GR" sz="2400" dirty="0">
                <a:solidFill>
                  <a:schemeClr val="accent2"/>
                </a:solidFill>
              </a:rPr>
              <a:t>2.</a:t>
            </a:r>
            <a:r>
              <a:rPr lang="el-GR" sz="2400" dirty="0"/>
              <a:t> Διατυπώθηκαν ελάχιστες υποθέσεις σχετικά με τις προτιμήσεις </a:t>
            </a:r>
            <a:r>
              <a:rPr lang="el-GR" sz="2400" dirty="0" smtClean="0"/>
              <a:t>και εξάγαμε ενδιαφέροντα </a:t>
            </a:r>
            <a:r>
              <a:rPr lang="el-GR" sz="2400" dirty="0"/>
              <a:t>συμπεράσματα για τη </a:t>
            </a:r>
            <a:r>
              <a:rPr lang="el-GR" sz="2400" dirty="0" smtClean="0"/>
              <a:t>ζήτηση αγαθών... </a:t>
            </a:r>
          </a:p>
          <a:p>
            <a:pPr lvl="2" eaLnBrk="1" hangingPunct="1"/>
            <a:r>
              <a:rPr lang="el-GR" sz="2400" dirty="0" smtClean="0">
                <a:solidFill>
                  <a:schemeClr val="accent2"/>
                </a:solidFill>
              </a:rPr>
              <a:t>3.</a:t>
            </a:r>
            <a:r>
              <a:rPr lang="el-GR" sz="2400" dirty="0" smtClean="0"/>
              <a:t> Με βάση τις ελάχιστες υποθέσεις φαίνεται </a:t>
            </a:r>
            <a:r>
              <a:rPr lang="el-GR" sz="2400" dirty="0"/>
              <a:t>ότι </a:t>
            </a:r>
            <a:r>
              <a:rPr lang="el-GR" sz="2400" dirty="0" smtClean="0"/>
              <a:t>καλύπτεται επαρκώς η συμπεριφορά των περισσότερων </a:t>
            </a:r>
            <a:r>
              <a:rPr lang="el-GR" sz="2400" dirty="0"/>
              <a:t>άτομα (συνάρτηση τακτικής χρησιμότητας).</a:t>
            </a:r>
          </a:p>
          <a:p>
            <a:endParaRPr lang="en-US" sz="2600" dirty="0">
              <a:cs typeface="Times New Roman" pitchFamily="18" charset="0"/>
            </a:endParaRPr>
          </a:p>
        </p:txBody>
      </p:sp>
      <p:sp>
        <p:nvSpPr>
          <p:cNvPr id="46087" name="WordArt 7"/>
          <p:cNvSpPr>
            <a:spLocks noChangeArrowheads="1" noChangeShapeType="1"/>
          </p:cNvSpPr>
          <p:nvPr/>
        </p:nvSpPr>
        <p:spPr bwMode="auto">
          <a:xfrm>
            <a:off x="609600" y="884238"/>
            <a:ext cx="2590800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kern="10" spc="72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"/>
                <a:cs typeface="Arial"/>
              </a:rPr>
              <a:t>Περίληψη</a:t>
            </a:r>
            <a:endParaRPr lang="en-US" sz="3600" kern="10" spc="72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1BE8-12E0-4D86-A20E-857F4B40D4BD}" type="slidenum">
              <a:rPr lang="en-US"/>
              <a:pPr/>
              <a:t>6</a:t>
            </a:fld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3400" y="1981200"/>
            <a:ext cx="792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2400"/>
              <a:t>Οι </a:t>
            </a:r>
            <a:r>
              <a:rPr lang="el-GR" sz="2400" b="1"/>
              <a:t>προτιμήσεις του καταναλωτή</a:t>
            </a:r>
            <a:r>
              <a:rPr lang="el-GR" sz="2400"/>
              <a:t> μας λένε πώς θα ιεραρχούσε ο καταναλωτής (δηλαδή πώς θα σύγκρινε την </a:t>
            </a:r>
            <a:r>
              <a:rPr lang="el-GR" sz="2400" smtClean="0"/>
              <a:t>επιθυμία του για) </a:t>
            </a:r>
            <a:r>
              <a:rPr lang="el-GR" sz="2400"/>
              <a:t>δύο τυχαίους συνδυασμούς ή κατανομές αγαθών, υποθέτοντας ότι οι κατανομές αυτές θα ήταν στη διάθεση του καταναλωτή </a:t>
            </a:r>
            <a:r>
              <a:rPr lang="el-GR" sz="2400" b="1"/>
              <a:t>χωρίς κόστος</a:t>
            </a:r>
            <a:r>
              <a:rPr lang="el-GR" sz="2400"/>
              <a:t>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4114800"/>
            <a:ext cx="8388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l-GR" sz="2400" dirty="0"/>
              <a:t>Αυτές οι κατανομές αγαθών αναφέρονται ως </a:t>
            </a:r>
            <a:r>
              <a:rPr lang="el-GR" sz="2400" b="1" dirty="0" smtClean="0"/>
              <a:t>δέσμες ή καλάθια </a:t>
            </a:r>
            <a:r>
              <a:rPr lang="el-GR" sz="2400" dirty="0" smtClean="0"/>
              <a:t>αγαθών. Τα </a:t>
            </a:r>
            <a:r>
              <a:rPr lang="el-GR" sz="2400" dirty="0"/>
              <a:t>καλάθια αυτά υποθέτουμε ότι είναι διαθέσιμα για κατανάλωση σε συγκεκριμένη χρονική στιγμή, </a:t>
            </a:r>
            <a:r>
              <a:rPr lang="el-GR" sz="2400" dirty="0" smtClean="0"/>
              <a:t> σε συγκεκριμένο τόπο </a:t>
            </a:r>
            <a:r>
              <a:rPr lang="el-GR" sz="2400" dirty="0"/>
              <a:t>και </a:t>
            </a:r>
            <a:r>
              <a:rPr lang="el-GR" sz="2400" dirty="0" smtClean="0"/>
              <a:t>σε συγκεκριμένες καταστάσεις της φύσης.</a:t>
            </a:r>
            <a:endParaRPr lang="el-GR" sz="2400" dirty="0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584200" y="548680"/>
            <a:ext cx="7804224" cy="1051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Οι προτιμήσεις</a:t>
            </a:r>
            <a:endParaRPr lang="el-GR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r>
              <a:rPr lang="el-GR" sz="32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του καταναλωτή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B543-993D-4E91-AD41-32E9DEBF37D1}" type="slidenum">
              <a:rPr lang="en-US"/>
              <a:pPr/>
              <a:t>7</a:t>
            </a:fld>
            <a:endParaRPr lang="en-US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86868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1200" kern="10" spc="-12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endParaRPr lang="en-US" sz="1200" kern="10" spc="-12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700808"/>
            <a:ext cx="1368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b="1"/>
              <a:t>Πλήρεις</a:t>
            </a:r>
            <a:r>
              <a:rPr lang="el-GR" sz="2400"/>
              <a:t>: </a:t>
            </a:r>
            <a:endParaRPr lang="en-US" sz="24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331640" y="1628800"/>
            <a:ext cx="734481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100" dirty="0"/>
              <a:t>Οι προτιμήσεις είναι </a:t>
            </a:r>
            <a:r>
              <a:rPr lang="el-GR" sz="2100" b="1" dirty="0"/>
              <a:t>πλήρεις</a:t>
            </a:r>
            <a:r>
              <a:rPr lang="el-GR" sz="2100" dirty="0"/>
              <a:t>, αν ο καταναλωτής μπορεί να ιεραρχήσει τα όποια δύο καλάθια </a:t>
            </a:r>
            <a:r>
              <a:rPr lang="el-GR" sz="2100" dirty="0" smtClean="0"/>
              <a:t>αγαθών: </a:t>
            </a:r>
          </a:p>
          <a:p>
            <a:pPr marL="457200" indent="-457200" eaLnBrk="1" hangingPunct="1">
              <a:buAutoNum type="arabicPeriod"/>
            </a:pPr>
            <a:r>
              <a:rPr lang="el-GR" sz="2100" dirty="0" smtClean="0"/>
              <a:t>το </a:t>
            </a:r>
            <a:r>
              <a:rPr lang="el-GR" sz="2100" dirty="0"/>
              <a:t>Α είναι προτιμότερο του Β</a:t>
            </a:r>
            <a:r>
              <a:rPr lang="el-GR" sz="2100" dirty="0" smtClean="0"/>
              <a:t>, </a:t>
            </a:r>
            <a:r>
              <a:rPr lang="el-GR" sz="2100" b="1" dirty="0" smtClean="0"/>
              <a:t>Α &gt; Β</a:t>
            </a:r>
            <a:r>
              <a:rPr lang="el-GR" sz="2100" dirty="0" smtClean="0"/>
              <a:t>, ή</a:t>
            </a:r>
          </a:p>
          <a:p>
            <a:pPr marL="457200" indent="-457200" eaLnBrk="1" hangingPunct="1">
              <a:buAutoNum type="arabicPeriod"/>
            </a:pPr>
            <a:r>
              <a:rPr lang="el-GR" sz="2100" dirty="0" smtClean="0"/>
              <a:t>το </a:t>
            </a:r>
            <a:r>
              <a:rPr lang="el-GR" sz="2100" dirty="0"/>
              <a:t>Β είναι προτιμότερο του </a:t>
            </a:r>
            <a:r>
              <a:rPr lang="el-GR" sz="2100" dirty="0" smtClean="0"/>
              <a:t>Α, </a:t>
            </a:r>
            <a:r>
              <a:rPr lang="el-GR" sz="2100" b="1" dirty="0" smtClean="0"/>
              <a:t>Β&gt;Α</a:t>
            </a:r>
            <a:r>
              <a:rPr lang="el-GR" sz="2100" dirty="0" smtClean="0"/>
              <a:t>, ή</a:t>
            </a:r>
          </a:p>
          <a:p>
            <a:pPr marL="457200" indent="-457200" eaLnBrk="1" hangingPunct="1">
              <a:buAutoNum type="arabicPeriod"/>
            </a:pPr>
            <a:r>
              <a:rPr lang="el-GR" sz="2100" dirty="0" smtClean="0"/>
              <a:t>είναι </a:t>
            </a:r>
            <a:r>
              <a:rPr lang="el-GR" sz="2100" dirty="0"/>
              <a:t>αδιάφορος ανάμεσα στο Α και το </a:t>
            </a:r>
            <a:r>
              <a:rPr lang="el-GR" sz="2100" dirty="0" smtClean="0"/>
              <a:t>Β, </a:t>
            </a:r>
            <a:r>
              <a:rPr lang="el-GR" sz="2100" b="1" dirty="0" smtClean="0"/>
              <a:t>Α=Β</a:t>
            </a:r>
            <a:r>
              <a:rPr lang="el-GR" sz="2100" dirty="0" smtClean="0"/>
              <a:t>.</a:t>
            </a:r>
            <a:endParaRPr lang="en-US" sz="2100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907705" y="3248025"/>
            <a:ext cx="6702896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100"/>
              <a:t>Οι προτιμήσεις είναι μεταβατικές </a:t>
            </a:r>
            <a:r>
              <a:rPr lang="el-GR" sz="2100" smtClean="0"/>
              <a:t>όταν ο καταναλωτής: προτιμά </a:t>
            </a:r>
            <a:r>
              <a:rPr lang="el-GR" sz="2100"/>
              <a:t>το καλάθι Α από το καλάθι Β και το καλάθι Β από το καλάθι </a:t>
            </a:r>
            <a:r>
              <a:rPr lang="en-US" sz="2100"/>
              <a:t>C</a:t>
            </a:r>
            <a:r>
              <a:rPr lang="el-GR" sz="2100"/>
              <a:t>, </a:t>
            </a:r>
            <a:r>
              <a:rPr lang="el-GR" sz="2100" smtClean="0"/>
              <a:t>τότε προτιμά το </a:t>
            </a:r>
            <a:r>
              <a:rPr lang="el-GR" sz="2100"/>
              <a:t>καλάθι Α από το καλάθι </a:t>
            </a:r>
            <a:r>
              <a:rPr lang="en-US" sz="2100"/>
              <a:t>C</a:t>
            </a:r>
            <a:r>
              <a:rPr lang="el-GR" sz="2100"/>
              <a:t>.</a:t>
            </a:r>
            <a:endParaRPr lang="en-US" sz="21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212976"/>
            <a:ext cx="20517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400" b="1" dirty="0"/>
              <a:t>Μεταβατικές</a:t>
            </a:r>
            <a:r>
              <a:rPr lang="el-GR" sz="2400" dirty="0"/>
              <a:t>: </a:t>
            </a:r>
            <a:endParaRPr lang="en-US" sz="2400" dirty="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203848" y="4365104"/>
            <a:ext cx="4022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>
                <a:cs typeface="Times New Roman" pitchFamily="18" charset="0"/>
              </a:rPr>
              <a:t>A </a:t>
            </a:r>
            <a:r>
              <a:rPr lang="el-GR" sz="2400" b="1" smtClean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400" b="1" smtClean="0">
                <a:cs typeface="Times New Roman" pitchFamily="18" charset="0"/>
              </a:rPr>
              <a:t> </a:t>
            </a:r>
            <a:r>
              <a:rPr lang="en-US" sz="2400" b="1">
                <a:cs typeface="Times New Roman" pitchFamily="18" charset="0"/>
              </a:rPr>
              <a:t>B; </a:t>
            </a:r>
            <a:r>
              <a:rPr lang="el-GR" sz="2400" b="1" smtClean="0">
                <a:cs typeface="Times New Roman" pitchFamily="18" charset="0"/>
              </a:rPr>
              <a:t> </a:t>
            </a:r>
            <a:r>
              <a:rPr lang="en-US" sz="2400" b="1" smtClean="0">
                <a:cs typeface="Times New Roman" pitchFamily="18" charset="0"/>
              </a:rPr>
              <a:t>B</a:t>
            </a:r>
            <a:r>
              <a:rPr lang="en-US" sz="2400" b="1" smtClean="0">
                <a:cs typeface="Times New Roman" pitchFamily="18" charset="0"/>
                <a:sym typeface="Symbol" pitchFamily="18" charset="2"/>
              </a:rPr>
              <a:t>  </a:t>
            </a:r>
            <a:r>
              <a:rPr lang="el-GR" sz="2400" b="1" smtClean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400" b="1" smtClean="0">
                <a:cs typeface="Times New Roman" pitchFamily="18" charset="0"/>
              </a:rPr>
              <a:t> </a:t>
            </a:r>
            <a:r>
              <a:rPr lang="en-US" sz="2400" b="1">
                <a:cs typeface="Times New Roman" pitchFamily="18" charset="0"/>
              </a:rPr>
              <a:t>C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716016" y="4365104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5584" tIns="0" rIns="0" bIns="0">
            <a:spAutoFit/>
          </a:bodyPr>
          <a:lstStyle/>
          <a:p>
            <a:pPr eaLnBrk="1" hangingPunct="1"/>
            <a:r>
              <a:rPr lang="en-US" sz="2400" b="1" smtClean="0">
                <a:cs typeface="Times New Roman" pitchFamily="18" charset="0"/>
              </a:rPr>
              <a:t>⇒  </a:t>
            </a:r>
            <a:r>
              <a:rPr lang="en-US" sz="2400" b="1">
                <a:cs typeface="Times New Roman" pitchFamily="18" charset="0"/>
              </a:rPr>
              <a:t>A </a:t>
            </a:r>
            <a:r>
              <a:rPr lang="el-GR" sz="2400" b="1" smtClean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400" b="1" smtClean="0">
                <a:cs typeface="Times New Roman" pitchFamily="18" charset="0"/>
              </a:rPr>
              <a:t> </a:t>
            </a:r>
            <a:r>
              <a:rPr lang="en-US" sz="2400" b="1" smtClean="0">
                <a:cs typeface="Times New Roman" pitchFamily="18" charset="0"/>
                <a:sym typeface="Symbol" pitchFamily="18" charset="2"/>
              </a:rPr>
              <a:t>C</a:t>
            </a:r>
            <a:endParaRPr lang="en-US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4941168"/>
            <a:ext cx="3131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1" hangingPunct="1"/>
            <a:r>
              <a:rPr lang="el-GR" sz="2400" b="1" dirty="0" smtClean="0"/>
              <a:t>Μονοτονικές </a:t>
            </a:r>
            <a:r>
              <a:rPr lang="el-GR" sz="2400" b="1" dirty="0"/>
              <a:t>/</a:t>
            </a:r>
          </a:p>
          <a:p>
            <a:pPr marL="4763" lvl="1" eaLnBrk="1" hangingPunct="1"/>
            <a:r>
              <a:rPr lang="el-GR" sz="2400" b="1" dirty="0" smtClean="0"/>
              <a:t>Αδέσμευτη διάθεση</a:t>
            </a:r>
            <a:r>
              <a:rPr lang="el-GR" sz="2400" dirty="0" smtClean="0"/>
              <a:t>: </a:t>
            </a:r>
            <a:endParaRPr lang="en-US" sz="2400" dirty="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843808" y="4876800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l-GR" sz="2000"/>
              <a:t>Οι προτιμήσεις είναι </a:t>
            </a:r>
            <a:r>
              <a:rPr lang="el-GR" sz="2000" smtClean="0"/>
              <a:t>μονοτονικές, όταν προτιμάται ένα </a:t>
            </a:r>
            <a:r>
              <a:rPr lang="el-GR" sz="2000"/>
              <a:t>καλάθι που περιέχει </a:t>
            </a:r>
            <a:r>
              <a:rPr lang="el-GR" sz="2000" smtClean="0"/>
              <a:t>περισσότερο </a:t>
            </a:r>
            <a:r>
              <a:rPr lang="el-GR" sz="2000"/>
              <a:t>από </a:t>
            </a:r>
            <a:r>
              <a:rPr lang="el-GR" sz="2000" smtClean="0"/>
              <a:t>τουλάχιστον ένα αγαθό </a:t>
            </a:r>
            <a:r>
              <a:rPr lang="el-GR" sz="2000"/>
              <a:t>και όχι </a:t>
            </a:r>
            <a:r>
              <a:rPr lang="el-GR" sz="2000" smtClean="0"/>
              <a:t>λιγότερο </a:t>
            </a:r>
            <a:r>
              <a:rPr lang="el-GR" sz="2000"/>
              <a:t>από </a:t>
            </a:r>
            <a:r>
              <a:rPr lang="el-GR" sz="2000" smtClean="0"/>
              <a:t>οποιοδήποτε άλλο αγαθό.</a:t>
            </a:r>
            <a:endParaRPr lang="en-US" sz="2000"/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395536" y="381000"/>
            <a:ext cx="856895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200" kern="1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Οι προτιμήσεις του καταναλωτή:</a:t>
            </a:r>
          </a:p>
          <a:p>
            <a:r>
              <a:rPr lang="el-GR" sz="3200" kern="1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 Ιδιότητες</a:t>
            </a:r>
            <a:endParaRPr lang="en-US" sz="32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allAtOnce" autoUpdateAnimBg="0"/>
      <p:bldP spid="9224" grpId="0" autoUpdateAnimBg="0"/>
      <p:bldP spid="9225" grpId="0"/>
      <p:bldP spid="9226" grpId="0" autoUpdateAnimBg="0"/>
      <p:bldP spid="9227" grpId="0" autoUpdateAnimBg="0"/>
      <p:bldP spid="9228" grpId="0"/>
      <p:bldP spid="92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16E-776E-4598-9ED4-1141F757CCE0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103874" name="Object 2"/>
          <p:cNvGraphicFramePr>
            <a:graphicFrameLocks noGrp="1" noChangeAspect="1"/>
          </p:cNvGraphicFramePr>
          <p:nvPr>
            <p:ph type="body"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5" name="Document" r:id="rId4" imgW="7658280" imgH="1981080" progId="Word.Document.8">
                  <p:embed/>
                </p:oleObj>
              </mc:Choice>
              <mc:Fallback>
                <p:oleObj name="Document" r:id="rId4" imgW="7658280" imgH="19810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-4800600" y="2520950"/>
                        <a:ext cx="32766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75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algn="ctr"/>
            <a:r>
              <a:rPr lang="el-GR" sz="4400" kern="10" smtClean="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Μη μεταβατικότητα και ηλικία</a:t>
            </a:r>
            <a:endParaRPr lang="en-US" sz="4400" kern="10">
              <a:ln w="9525">
                <a:noFill/>
                <a:round/>
                <a:headEnd/>
                <a:tailEnd/>
              </a:ln>
              <a:solidFill>
                <a:schemeClr val="hlink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103888" name="Rectangle 16"/>
          <p:cNvSpPr>
            <a:spLocks noChangeArrowheads="1"/>
          </p:cNvSpPr>
          <p:nvPr/>
        </p:nvSpPr>
        <p:spPr bwMode="auto">
          <a:xfrm>
            <a:off x="0" y="5157192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i="1">
                <a:cs typeface="Times New Roman" pitchFamily="18" charset="0"/>
              </a:rPr>
              <a:t>Source:  See </a:t>
            </a:r>
            <a:r>
              <a:rPr lang="en-US" sz="1400" i="1" err="1">
                <a:cs typeface="Times New Roman" pitchFamily="18" charset="0"/>
              </a:rPr>
              <a:t>Hirshleifer</a:t>
            </a:r>
            <a:r>
              <a:rPr lang="en-US" sz="1400" i="1">
                <a:cs typeface="Times New Roman" pitchFamily="18" charset="0"/>
              </a:rPr>
              <a:t>, Jack and D. </a:t>
            </a:r>
            <a:r>
              <a:rPr lang="en-US" sz="1400" i="1" err="1">
                <a:cs typeface="Times New Roman" pitchFamily="18" charset="0"/>
              </a:rPr>
              <a:t>Hirshleifer</a:t>
            </a:r>
            <a:r>
              <a:rPr lang="en-US" sz="1400" i="1">
                <a:cs typeface="Times New Roman" pitchFamily="18" charset="0"/>
              </a:rPr>
              <a:t>, Price Theory and Applications.  Sixth Edition.  Prentice Hall: Upper Saddle River, New Jersey.  1998.</a:t>
            </a:r>
            <a:endParaRPr lang="en-US" sz="1400" i="1"/>
          </a:p>
        </p:txBody>
      </p:sp>
      <p:sp>
        <p:nvSpPr>
          <p:cNvPr id="1103889" name="Rectangle 17"/>
          <p:cNvSpPr>
            <a:spLocks noChangeArrowheads="1"/>
          </p:cNvSpPr>
          <p:nvPr/>
        </p:nvSpPr>
        <p:spPr bwMode="auto">
          <a:xfrm>
            <a:off x="1259632" y="1700808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b="1" smtClean="0">
                <a:solidFill>
                  <a:srgbClr val="000066"/>
                </a:solidFill>
                <a:cs typeface="Times New Roman" pitchFamily="18" charset="0"/>
              </a:rPr>
              <a:t>Ηλικία</a:t>
            </a:r>
            <a:r>
              <a:rPr lang="en-US" b="1" smtClean="0">
                <a:solidFill>
                  <a:srgbClr val="000066"/>
                </a:solidFill>
                <a:cs typeface="Times New Roman" pitchFamily="18" charset="0"/>
              </a:rPr>
              <a:t>        </a:t>
            </a:r>
            <a:r>
              <a:rPr lang="el-GR" b="1" smtClean="0">
                <a:solidFill>
                  <a:srgbClr val="000066"/>
                </a:solidFill>
                <a:cs typeface="Times New Roman" pitchFamily="18" charset="0"/>
              </a:rPr>
              <a:t>Αριθμός ατόμων      Μη Μεταβατικότητα </a:t>
            </a:r>
            <a:r>
              <a:rPr lang="en-US" b="1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l-GR" b="1" smtClean="0">
                <a:solidFill>
                  <a:srgbClr val="000066"/>
                </a:solidFill>
                <a:cs typeface="Times New Roman" pitchFamily="18" charset="0"/>
              </a:rPr>
              <a:t>προτιμήσεων </a:t>
            </a:r>
            <a:r>
              <a:rPr lang="en-US" b="1" smtClean="0">
                <a:solidFill>
                  <a:srgbClr val="000066"/>
                </a:solidFill>
                <a:cs typeface="Times New Roman" pitchFamily="18" charset="0"/>
              </a:rPr>
              <a:t>(%)</a:t>
            </a:r>
            <a:r>
              <a:rPr lang="en-US" sz="1100" b="1" smtClean="0">
                <a:solidFill>
                  <a:srgbClr val="000066"/>
                </a:solidFill>
              </a:rPr>
              <a:t> 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1103890" name="Rectangle 18"/>
          <p:cNvSpPr>
            <a:spLocks noChangeArrowheads="1"/>
          </p:cNvSpPr>
          <p:nvPr/>
        </p:nvSpPr>
        <p:spPr bwMode="auto">
          <a:xfrm>
            <a:off x="1475656" y="1988840"/>
            <a:ext cx="4953000" cy="3139321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>
                <a:cs typeface="Times New Roman" pitchFamily="18" charset="0"/>
              </a:rPr>
              <a:t>4                	 39                           83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5                	 33                           82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6               	 </a:t>
            </a:r>
            <a:r>
              <a:rPr lang="en-US" smtClean="0">
                <a:cs typeface="Times New Roman" pitchFamily="18" charset="0"/>
              </a:rPr>
              <a:t>23                          </a:t>
            </a:r>
            <a:r>
              <a:rPr lang="el-GR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82 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7                	 35                          </a:t>
            </a:r>
            <a:r>
              <a:rPr lang="el-GR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78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8               	 40                          </a:t>
            </a:r>
            <a:r>
              <a:rPr lang="el-GR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68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9                	 52                          </a:t>
            </a:r>
            <a:r>
              <a:rPr lang="el-GR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57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10              	 45                           52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11             	 65                           37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12            </a:t>
            </a:r>
            <a:r>
              <a:rPr lang="en-US" smtClean="0">
                <a:cs typeface="Times New Roman" pitchFamily="18" charset="0"/>
              </a:rPr>
              <a:t> </a:t>
            </a:r>
            <a:r>
              <a:rPr lang="el-GR" smtClean="0">
                <a:cs typeface="Times New Roman" pitchFamily="18" charset="0"/>
              </a:rPr>
              <a:t>	 </a:t>
            </a:r>
            <a:r>
              <a:rPr lang="en-US" smtClean="0">
                <a:cs typeface="Times New Roman" pitchFamily="18" charset="0"/>
              </a:rPr>
              <a:t>81                           23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n-US">
                <a:cs typeface="Times New Roman" pitchFamily="18" charset="0"/>
              </a:rPr>
              <a:t>13              	 81                           41</a:t>
            </a:r>
            <a:endParaRPr lang="en-US" sz="1000">
              <a:cs typeface="Times New Roman" pitchFamily="18" charset="0"/>
            </a:endParaRPr>
          </a:p>
          <a:p>
            <a:pPr algn="l" eaLnBrk="0" hangingPunct="0"/>
            <a:r>
              <a:rPr lang="el-GR" smtClean="0">
                <a:cs typeface="Times New Roman" pitchFamily="18" charset="0"/>
              </a:rPr>
              <a:t>Ενήλικοι</a:t>
            </a:r>
            <a:r>
              <a:rPr lang="en-US" smtClean="0">
                <a:cs typeface="Times New Roman" pitchFamily="18" charset="0"/>
              </a:rPr>
              <a:t>         </a:t>
            </a:r>
            <a:r>
              <a:rPr lang="en-US">
                <a:cs typeface="Times New Roman" pitchFamily="18" charset="0"/>
              </a:rPr>
              <a:t>	 99                           13</a:t>
            </a:r>
            <a:r>
              <a:rPr lang="en-US" sz="1100"/>
              <a:t> </a:t>
            </a:r>
            <a:endParaRPr lang="en-US" sz="2400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67544" y="5733256"/>
            <a:ext cx="7452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l-GR" b="1" smtClean="0">
                <a:solidFill>
                  <a:srgbClr val="000066"/>
                </a:solidFill>
                <a:cs typeface="Times New Roman" pitchFamily="18" charset="0"/>
              </a:rPr>
              <a:t>Είναι οι προτιμήσεις σας μονοτονικές;  </a:t>
            </a:r>
            <a:endParaRPr lang="en-US" sz="24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9340-B599-4254-B936-A62A6F8E6F5D}" type="slidenum">
              <a:rPr lang="en-US"/>
              <a:pPr/>
              <a:t>9</a:t>
            </a:fld>
            <a:endParaRPr lang="en-US"/>
          </a:p>
        </p:txBody>
      </p:sp>
      <p:graphicFrame>
        <p:nvGraphicFramePr>
          <p:cNvPr id="1104898" name="Object 2"/>
          <p:cNvGraphicFramePr>
            <a:graphicFrameLocks noGrp="1" noChangeAspect="1"/>
          </p:cNvGraphicFramePr>
          <p:nvPr>
            <p:ph type="body" idx="1"/>
          </p:nvPr>
        </p:nvGraphicFramePr>
        <p:xfrm flipH="1">
          <a:off x="-4800600" y="2520950"/>
          <a:ext cx="32766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Document" r:id="rId4" imgW="7658280" imgH="1981080" progId="Word.Document.8">
                  <p:embed/>
                </p:oleObj>
              </mc:Choice>
              <mc:Fallback>
                <p:oleObj name="Document" r:id="rId4" imgW="7658280" imgH="19810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-4800600" y="2520950"/>
                        <a:ext cx="327660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4899" name="AutoShape 3"/>
          <p:cNvSpPr>
            <a:spLocks noChangeArrowheads="1"/>
          </p:cNvSpPr>
          <p:nvPr/>
        </p:nvSpPr>
        <p:spPr bwMode="auto">
          <a:xfrm>
            <a:off x="0" y="152400"/>
            <a:ext cx="9144000" cy="914400"/>
          </a:xfrm>
          <a:prstGeom prst="roundRect">
            <a:avLst>
              <a:gd name="adj" fmla="val 50000"/>
            </a:avLst>
          </a:prstGeom>
          <a:solidFill>
            <a:srgbClr val="9F9FBF">
              <a:alpha val="50000"/>
            </a:srgbClr>
          </a:solidFill>
          <a:ln w="381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lIns="457200" rIns="457200" anchor="ctr"/>
          <a:lstStyle/>
          <a:p>
            <a:pPr eaLnBrk="0" hangingPunct="0"/>
            <a:r>
              <a:rPr lang="el-GR" sz="4400" b="1" smtClean="0">
                <a:solidFill>
                  <a:srgbClr val="000066"/>
                </a:solidFill>
              </a:rPr>
              <a:t>Καμπύλες Αδιαφορίας</a:t>
            </a:r>
            <a:endParaRPr lang="en-US" sz="4400" b="1" i="1">
              <a:solidFill>
                <a:srgbClr val="000066"/>
              </a:solidFill>
            </a:endParaRPr>
          </a:p>
        </p:txBody>
      </p:sp>
      <p:sp>
        <p:nvSpPr>
          <p:cNvPr id="1104911" name="Rectangle 15"/>
          <p:cNvSpPr>
            <a:spLocks noChangeArrowheads="1"/>
          </p:cNvSpPr>
          <p:nvPr/>
        </p:nvSpPr>
        <p:spPr bwMode="auto">
          <a:xfrm>
            <a:off x="395536" y="1700808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cs typeface="Times New Roman" pitchFamily="18" charset="0"/>
              </a:rPr>
              <a:t>Μία </a:t>
            </a:r>
            <a:r>
              <a:rPr lang="el-GR" sz="2400" b="1" dirty="0" smtClean="0">
                <a:cs typeface="Times New Roman" pitchFamily="18" charset="0"/>
              </a:rPr>
              <a:t>Καμπύλη Αδιαφορίας </a:t>
            </a:r>
            <a:r>
              <a:rPr lang="en-US" sz="2400" b="1" dirty="0" smtClean="0">
                <a:cs typeface="Times New Roman" pitchFamily="18" charset="0"/>
              </a:rPr>
              <a:t>(</a:t>
            </a:r>
            <a:r>
              <a:rPr lang="el-GR" sz="2400" b="1" dirty="0" smtClean="0">
                <a:cs typeface="Times New Roman" pitchFamily="18" charset="0"/>
              </a:rPr>
              <a:t>ή </a:t>
            </a:r>
            <a:r>
              <a:rPr lang="el-GR" sz="2400" dirty="0" smtClean="0">
                <a:cs typeface="Times New Roman" pitchFamily="18" charset="0"/>
              </a:rPr>
              <a:t>το </a:t>
            </a:r>
            <a:r>
              <a:rPr lang="el-GR" sz="2400" b="1" dirty="0" smtClean="0">
                <a:cs typeface="Times New Roman" pitchFamily="18" charset="0"/>
              </a:rPr>
              <a:t>Σύνολο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l-GR" sz="2400" b="1" dirty="0" smtClean="0">
                <a:cs typeface="Times New Roman" pitchFamily="18" charset="0"/>
              </a:rPr>
              <a:t>σημείων Αδιαφορίας</a:t>
            </a:r>
            <a:r>
              <a:rPr lang="en-US" sz="2400" b="1" dirty="0" smtClean="0">
                <a:cs typeface="Times New Roman" pitchFamily="18" charset="0"/>
              </a:rPr>
              <a:t>) </a:t>
            </a:r>
            <a:r>
              <a:rPr lang="el-GR" sz="2400" dirty="0" smtClean="0"/>
              <a:t>είναι το σύνολο όλων των καλαθιών με αγαθά που δίδουν την ίδια ικανοποίηση στον καταναλωτή (είναι αδιάφορος για το ποιο θα καταναλώσει). </a:t>
            </a:r>
          </a:p>
        </p:txBody>
      </p:sp>
      <p:sp>
        <p:nvSpPr>
          <p:cNvPr id="1104916" name="Rectangle 20"/>
          <p:cNvSpPr>
            <a:spLocks noChangeArrowheads="1"/>
          </p:cNvSpPr>
          <p:nvPr/>
        </p:nvSpPr>
        <p:spPr bwMode="auto">
          <a:xfrm>
            <a:off x="683568" y="4221088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2400" i="1" dirty="0" smtClean="0"/>
              <a:t>	        Οι μεσαίες καταναλώσεις προτιμώνται από τις ακραίες </a:t>
            </a:r>
          </a:p>
          <a:p>
            <a:pPr algn="just"/>
            <a:r>
              <a:rPr lang="en-US" sz="2400" i="1" dirty="0" smtClean="0"/>
              <a:t>⇒ </a:t>
            </a:r>
            <a:r>
              <a:rPr lang="el-GR" sz="2400" i="1" dirty="0" smtClean="0"/>
              <a:t>οι καμπύλες αδιαφορίας κλίνουν (κυρτώνουν) προς την αρχή των αξόνων (είναι κυρτές ως προς την αρχή των αξόνων).                       </a:t>
            </a:r>
            <a:endParaRPr lang="en-US" sz="2400" i="1" dirty="0"/>
          </a:p>
        </p:txBody>
      </p:sp>
      <p:sp>
        <p:nvSpPr>
          <p:cNvPr id="1104917" name="WordArt 21"/>
          <p:cNvSpPr>
            <a:spLocks noChangeArrowheads="1" noChangeShapeType="1" noTextEdit="1"/>
          </p:cNvSpPr>
          <p:nvPr/>
        </p:nvSpPr>
        <p:spPr bwMode="auto">
          <a:xfrm>
            <a:off x="0" y="4149080"/>
            <a:ext cx="228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l-GR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Υπόθεση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04918" name="Line 22"/>
          <p:cNvSpPr>
            <a:spLocks noChangeShapeType="1"/>
          </p:cNvSpPr>
          <p:nvPr/>
        </p:nvSpPr>
        <p:spPr bwMode="auto">
          <a:xfrm>
            <a:off x="1403648" y="3284984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l-GR" smtClean="0"/>
              <a:t>          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528" y="32849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Με το </a:t>
            </a:r>
            <a:r>
              <a:rPr lang="el-GR" sz="2400" b="1" dirty="0" smtClean="0"/>
              <a:t>Χάρτη Καμπυλών αδιαφορίας </a:t>
            </a:r>
            <a:r>
              <a:rPr lang="el-GR" sz="2400" dirty="0" smtClean="0"/>
              <a:t>παρουσιάζεται γραφικά ένα σύνολο καμπυλών αδιαφορίας για έναν καταναλωτή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11" grpId="0"/>
      <p:bldP spid="1104916" grpId="0"/>
      <p:bldP spid="1104917" grpId="0"/>
      <p:bldP spid="9" grpId="0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G5 HD:Applications:Microsoft Office 2004:Templates:Presentations:Designs:Candybar</Template>
  <TotalTime>1149</TotalTime>
  <Words>2717</Words>
  <Application>Microsoft Office PowerPoint</Application>
  <PresentationFormat>On-screen Show (4:3)</PresentationFormat>
  <Paragraphs>609</Paragraphs>
  <Slides>59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Profile</vt:lpstr>
      <vt:lpstr>Candybar</vt:lpstr>
      <vt:lpstr>Blank Presentation</vt:lpstr>
      <vt:lpstr>Θέμα του Office</vt:lpstr>
      <vt:lpstr>Document</vt:lpstr>
      <vt:lpstr>Μικροοικονομική Α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Besanko and Ronald Braeutigam   Chapter 3:  Consumer Preferences and the Concept of Utility   Prepared by Katharine Rockett</dc:title>
  <dc:creator>ag</dc:creator>
  <cp:lastModifiedBy>user</cp:lastModifiedBy>
  <cp:revision>145</cp:revision>
  <dcterms:created xsi:type="dcterms:W3CDTF">2001-12-05T22:58:32Z</dcterms:created>
  <dcterms:modified xsi:type="dcterms:W3CDTF">2015-09-15T08:08:11Z</dcterms:modified>
</cp:coreProperties>
</file>