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0" r:id="rId1"/>
  </p:sldMasterIdLst>
  <p:notesMasterIdLst>
    <p:notesMasterId r:id="rId50"/>
  </p:notesMasterIdLst>
  <p:sldIdLst>
    <p:sldId id="317" r:id="rId2"/>
    <p:sldId id="355" r:id="rId3"/>
    <p:sldId id="286" r:id="rId4"/>
    <p:sldId id="307" r:id="rId5"/>
    <p:sldId id="257" r:id="rId6"/>
    <p:sldId id="308" r:id="rId7"/>
    <p:sldId id="309" r:id="rId8"/>
    <p:sldId id="296" r:id="rId9"/>
    <p:sldId id="287" r:id="rId10"/>
    <p:sldId id="310" r:id="rId11"/>
    <p:sldId id="311" r:id="rId12"/>
    <p:sldId id="260" r:id="rId13"/>
    <p:sldId id="261" r:id="rId14"/>
    <p:sldId id="297" r:id="rId15"/>
    <p:sldId id="288" r:id="rId16"/>
    <p:sldId id="262" r:id="rId17"/>
    <p:sldId id="298" r:id="rId18"/>
    <p:sldId id="263" r:id="rId19"/>
    <p:sldId id="312" r:id="rId20"/>
    <p:sldId id="313" r:id="rId21"/>
    <p:sldId id="315" r:id="rId22"/>
    <p:sldId id="314" r:id="rId23"/>
    <p:sldId id="265" r:id="rId24"/>
    <p:sldId id="299" r:id="rId25"/>
    <p:sldId id="276" r:id="rId26"/>
    <p:sldId id="266" r:id="rId27"/>
    <p:sldId id="269" r:id="rId28"/>
    <p:sldId id="270" r:id="rId29"/>
    <p:sldId id="316" r:id="rId30"/>
    <p:sldId id="271" r:id="rId31"/>
    <p:sldId id="273" r:id="rId32"/>
    <p:sldId id="318" r:id="rId33"/>
    <p:sldId id="300" r:id="rId34"/>
    <p:sldId id="302" r:id="rId35"/>
    <p:sldId id="319" r:id="rId36"/>
    <p:sldId id="279" r:id="rId37"/>
    <p:sldId id="281" r:id="rId38"/>
    <p:sldId id="301" r:id="rId39"/>
    <p:sldId id="321" r:id="rId40"/>
    <p:sldId id="322" r:id="rId41"/>
    <p:sldId id="304" r:id="rId42"/>
    <p:sldId id="285" r:id="rId43"/>
    <p:sldId id="292" r:id="rId44"/>
    <p:sldId id="293" r:id="rId45"/>
    <p:sldId id="294" r:id="rId46"/>
    <p:sldId id="323" r:id="rId47"/>
    <p:sldId id="324" r:id="rId48"/>
    <p:sldId id="356" r:id="rId4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llingsworth, Megan" initials="H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5C2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45" autoAdjust="0"/>
    <p:restoredTop sz="88243" autoAdjust="0"/>
  </p:normalViewPr>
  <p:slideViewPr>
    <p:cSldViewPr>
      <p:cViewPr varScale="1">
        <p:scale>
          <a:sx n="100" d="100"/>
          <a:sy n="100" d="100"/>
        </p:scale>
        <p:origin x="1902" y="96"/>
      </p:cViewPr>
      <p:guideLst>
        <p:guide orient="horz" pos="2160"/>
        <p:guide pos="2880"/>
      </p:guideLst>
    </p:cSldViewPr>
  </p:slideViewPr>
  <p:outlineViewPr>
    <p:cViewPr>
      <p:scale>
        <a:sx n="33" d="100"/>
        <a:sy n="33" d="100"/>
      </p:scale>
      <p:origin x="0" y="19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422B10-FE80-4935-B9C9-55F2DE02CE53}" type="datetimeFigureOut">
              <a:rPr lang="en-US" smtClean="0"/>
              <a:pPr/>
              <a:t>10/29/2020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974C31-EB4A-4B21-8134-CB5741A1DC5F}" type="slidenum">
              <a:rPr lang="en-US" smtClean="0"/>
              <a:pPr/>
              <a:t>‹#›</a:t>
            </a:fld>
            <a:endParaRPr lang="en-US"/>
          </a:p>
        </p:txBody>
      </p:sp>
    </p:spTree>
    <p:extLst>
      <p:ext uri="{BB962C8B-B14F-4D97-AF65-F5344CB8AC3E}">
        <p14:creationId xmlns:p14="http://schemas.microsoft.com/office/powerpoint/2010/main" val="211314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9974C31-EB4A-4B21-8134-CB5741A1DC5F}" type="slidenum">
              <a:rPr lang="en-US" smtClean="0"/>
              <a:pPr/>
              <a:t>1</a:t>
            </a:fld>
            <a:endParaRPr lang="en-US"/>
          </a:p>
        </p:txBody>
      </p:sp>
    </p:spTree>
    <p:extLst>
      <p:ext uri="{BB962C8B-B14F-4D97-AF65-F5344CB8AC3E}">
        <p14:creationId xmlns:p14="http://schemas.microsoft.com/office/powerpoint/2010/main" val="2059803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974C31-EB4A-4B21-8134-CB5741A1DC5F}" type="slidenum">
              <a:rPr lang="en-US" smtClean="0"/>
              <a:pPr/>
              <a:t>23</a:t>
            </a:fld>
            <a:endParaRPr lang="en-US" dirty="0"/>
          </a:p>
        </p:txBody>
      </p:sp>
    </p:spTree>
    <p:extLst>
      <p:ext uri="{BB962C8B-B14F-4D97-AF65-F5344CB8AC3E}">
        <p14:creationId xmlns:p14="http://schemas.microsoft.com/office/powerpoint/2010/main" val="2478213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9974C31-EB4A-4B21-8134-CB5741A1DC5F}" type="slidenum">
              <a:rPr lang="en-US" smtClean="0"/>
              <a:pPr/>
              <a:t>24</a:t>
            </a:fld>
            <a:endParaRPr lang="en-US"/>
          </a:p>
        </p:txBody>
      </p:sp>
    </p:spTree>
    <p:extLst>
      <p:ext uri="{BB962C8B-B14F-4D97-AF65-F5344CB8AC3E}">
        <p14:creationId xmlns:p14="http://schemas.microsoft.com/office/powerpoint/2010/main" val="461459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974C31-EB4A-4B21-8134-CB5741A1DC5F}" type="slidenum">
              <a:rPr lang="en-US" smtClean="0"/>
              <a:pPr/>
              <a:t>26</a:t>
            </a:fld>
            <a:endParaRPr lang="en-US" dirty="0"/>
          </a:p>
        </p:txBody>
      </p:sp>
    </p:spTree>
    <p:extLst>
      <p:ext uri="{BB962C8B-B14F-4D97-AF65-F5344CB8AC3E}">
        <p14:creationId xmlns:p14="http://schemas.microsoft.com/office/powerpoint/2010/main" val="3544266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28</a:t>
            </a:fld>
            <a:endParaRPr lang="en-US" dirty="0"/>
          </a:p>
        </p:txBody>
      </p:sp>
    </p:spTree>
    <p:extLst>
      <p:ext uri="{BB962C8B-B14F-4D97-AF65-F5344CB8AC3E}">
        <p14:creationId xmlns:p14="http://schemas.microsoft.com/office/powerpoint/2010/main" val="815453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30</a:t>
            </a:fld>
            <a:endParaRPr lang="en-US" dirty="0"/>
          </a:p>
        </p:txBody>
      </p:sp>
    </p:spTree>
    <p:extLst>
      <p:ext uri="{BB962C8B-B14F-4D97-AF65-F5344CB8AC3E}">
        <p14:creationId xmlns:p14="http://schemas.microsoft.com/office/powerpoint/2010/main" val="4043099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31</a:t>
            </a:fld>
            <a:endParaRPr lang="en-US" dirty="0"/>
          </a:p>
        </p:txBody>
      </p:sp>
    </p:spTree>
    <p:extLst>
      <p:ext uri="{BB962C8B-B14F-4D97-AF65-F5344CB8AC3E}">
        <p14:creationId xmlns:p14="http://schemas.microsoft.com/office/powerpoint/2010/main" val="3421701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36</a:t>
            </a:fld>
            <a:endParaRPr lang="en-US" dirty="0"/>
          </a:p>
        </p:txBody>
      </p:sp>
    </p:spTree>
    <p:extLst>
      <p:ext uri="{BB962C8B-B14F-4D97-AF65-F5344CB8AC3E}">
        <p14:creationId xmlns:p14="http://schemas.microsoft.com/office/powerpoint/2010/main" val="1777676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37</a:t>
            </a:fld>
            <a:endParaRPr lang="en-US" dirty="0"/>
          </a:p>
        </p:txBody>
      </p:sp>
    </p:spTree>
    <p:extLst>
      <p:ext uri="{BB962C8B-B14F-4D97-AF65-F5344CB8AC3E}">
        <p14:creationId xmlns:p14="http://schemas.microsoft.com/office/powerpoint/2010/main" val="4019010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41</a:t>
            </a:fld>
            <a:endParaRPr lang="en-US"/>
          </a:p>
        </p:txBody>
      </p:sp>
    </p:spTree>
    <p:extLst>
      <p:ext uri="{BB962C8B-B14F-4D97-AF65-F5344CB8AC3E}">
        <p14:creationId xmlns:p14="http://schemas.microsoft.com/office/powerpoint/2010/main" val="4289638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9974C31-EB4A-4B21-8134-CB5741A1DC5F}" type="slidenum">
              <a:rPr lang="en-US" smtClean="0"/>
              <a:pPr/>
              <a:t>2</a:t>
            </a:fld>
            <a:endParaRPr lang="en-US"/>
          </a:p>
        </p:txBody>
      </p:sp>
    </p:spTree>
    <p:extLst>
      <p:ext uri="{BB962C8B-B14F-4D97-AF65-F5344CB8AC3E}">
        <p14:creationId xmlns:p14="http://schemas.microsoft.com/office/powerpoint/2010/main" val="577178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9974C31-EB4A-4B21-8134-CB5741A1DC5F}" type="slidenum">
              <a:rPr lang="en-US" smtClean="0"/>
              <a:pPr/>
              <a:t>3</a:t>
            </a:fld>
            <a:endParaRPr lang="en-US"/>
          </a:p>
        </p:txBody>
      </p:sp>
    </p:spTree>
    <p:extLst>
      <p:ext uri="{BB962C8B-B14F-4D97-AF65-F5344CB8AC3E}">
        <p14:creationId xmlns:p14="http://schemas.microsoft.com/office/powerpoint/2010/main" val="2133009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4</a:t>
            </a:fld>
            <a:endParaRPr lang="en-US"/>
          </a:p>
        </p:txBody>
      </p:sp>
    </p:spTree>
    <p:extLst>
      <p:ext uri="{BB962C8B-B14F-4D97-AF65-F5344CB8AC3E}">
        <p14:creationId xmlns:p14="http://schemas.microsoft.com/office/powerpoint/2010/main" val="3452450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9</a:t>
            </a:fld>
            <a:endParaRPr lang="en-US" dirty="0"/>
          </a:p>
        </p:txBody>
      </p:sp>
    </p:spTree>
    <p:extLst>
      <p:ext uri="{BB962C8B-B14F-4D97-AF65-F5344CB8AC3E}">
        <p14:creationId xmlns:p14="http://schemas.microsoft.com/office/powerpoint/2010/main" val="2070671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9974C31-EB4A-4B21-8134-CB5741A1DC5F}" type="slidenum">
              <a:rPr lang="en-US" smtClean="0"/>
              <a:pPr/>
              <a:t>12</a:t>
            </a:fld>
            <a:endParaRPr lang="en-US"/>
          </a:p>
        </p:txBody>
      </p:sp>
    </p:spTree>
    <p:extLst>
      <p:ext uri="{BB962C8B-B14F-4D97-AF65-F5344CB8AC3E}">
        <p14:creationId xmlns:p14="http://schemas.microsoft.com/office/powerpoint/2010/main" val="1630895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16</a:t>
            </a:fld>
            <a:endParaRPr lang="en-US" dirty="0"/>
          </a:p>
        </p:txBody>
      </p:sp>
    </p:spTree>
    <p:extLst>
      <p:ext uri="{BB962C8B-B14F-4D97-AF65-F5344CB8AC3E}">
        <p14:creationId xmlns:p14="http://schemas.microsoft.com/office/powerpoint/2010/main" val="2415361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ανταμοιβή μπορεί να είναι ενδογενής ή εξωγενής</a:t>
            </a:r>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20</a:t>
            </a:fld>
            <a:endParaRPr lang="en-US"/>
          </a:p>
        </p:txBody>
      </p:sp>
    </p:spTree>
    <p:extLst>
      <p:ext uri="{BB962C8B-B14F-4D97-AF65-F5344CB8AC3E}">
        <p14:creationId xmlns:p14="http://schemas.microsoft.com/office/powerpoint/2010/main" val="2623431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21</a:t>
            </a:fld>
            <a:endParaRPr lang="en-US"/>
          </a:p>
        </p:txBody>
      </p:sp>
    </p:spTree>
    <p:extLst>
      <p:ext uri="{BB962C8B-B14F-4D97-AF65-F5344CB8AC3E}">
        <p14:creationId xmlns:p14="http://schemas.microsoft.com/office/powerpoint/2010/main" val="2542977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58069B-DF82-4D9C-A68A-EEF8C011EB7F}"/>
              </a:ext>
            </a:extLst>
          </p:cNvPr>
          <p:cNvSpPr>
            <a:spLocks noGrp="1"/>
          </p:cNvSpPr>
          <p:nvPr>
            <p:ph type="ctrTitle"/>
          </p:nvPr>
        </p:nvSpPr>
        <p:spPr>
          <a:xfrm>
            <a:off x="1143000" y="1122363"/>
            <a:ext cx="6858000" cy="2387600"/>
          </a:xfrm>
        </p:spPr>
        <p:txBody>
          <a:bodyPr anchor="b"/>
          <a:lstStyle>
            <a:lvl1pPr algn="ctr">
              <a:defRPr sz="45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DE53DD8-7CDD-4DE4-85BD-BF009FBFF60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4440454-0A41-4878-9049-3E33420639C5}"/>
              </a:ext>
            </a:extLst>
          </p:cNvPr>
          <p:cNvSpPr>
            <a:spLocks noGrp="1"/>
          </p:cNvSpPr>
          <p:nvPr>
            <p:ph type="dt" sz="half" idx="10"/>
          </p:nvPr>
        </p:nvSpPr>
        <p:spPr/>
        <p:txBody>
          <a:bodyPr/>
          <a:lstStyle/>
          <a:p>
            <a:fld id="{6CBADA05-6205-4DC7-B97E-DEB48A7BB165}" type="datetimeFigureOut">
              <a:rPr lang="el-GR" smtClean="0"/>
              <a:t>29/10/2020</a:t>
            </a:fld>
            <a:endParaRPr lang="el-GR"/>
          </a:p>
        </p:txBody>
      </p:sp>
      <p:sp>
        <p:nvSpPr>
          <p:cNvPr id="5" name="Θέση υποσέλιδου 4">
            <a:extLst>
              <a:ext uri="{FF2B5EF4-FFF2-40B4-BE49-F238E27FC236}">
                <a16:creationId xmlns:a16="http://schemas.microsoft.com/office/drawing/2014/main" id="{6DBD1500-AC16-4AFA-9EC8-EAAEC2BC79F1}"/>
              </a:ext>
            </a:extLst>
          </p:cNvPr>
          <p:cNvSpPr>
            <a:spLocks noGrp="1"/>
          </p:cNvSpPr>
          <p:nvPr>
            <p:ph type="ftr" sz="quarter" idx="11"/>
          </p:nvPr>
        </p:nvSpPr>
        <p:spPr/>
        <p:txBody>
          <a:bodyPr/>
          <a:lstStyle/>
          <a:p>
            <a:r>
              <a:rPr lang="fr-FR"/>
              <a:t>Neck, Entrepreneurship. © SAGE Publications, 2018.</a:t>
            </a:r>
            <a:endParaRPr lang="en-US" dirty="0"/>
          </a:p>
        </p:txBody>
      </p:sp>
      <p:sp>
        <p:nvSpPr>
          <p:cNvPr id="6" name="Θέση αριθμού διαφάνειας 5">
            <a:extLst>
              <a:ext uri="{FF2B5EF4-FFF2-40B4-BE49-F238E27FC236}">
                <a16:creationId xmlns:a16="http://schemas.microsoft.com/office/drawing/2014/main" id="{4E0D298C-25F9-40B8-ABFE-ADAD182B162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691516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98046C-A002-46A6-91E7-88E8F20D909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79BF4B7-2757-4662-B1FC-3D558D5F68BF}"/>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BB3A04B-9562-4F6E-B5E2-738B215F49B0}"/>
              </a:ext>
            </a:extLst>
          </p:cNvPr>
          <p:cNvSpPr>
            <a:spLocks noGrp="1"/>
          </p:cNvSpPr>
          <p:nvPr>
            <p:ph type="dt" sz="half" idx="10"/>
          </p:nvPr>
        </p:nvSpPr>
        <p:spPr/>
        <p:txBody>
          <a:bodyPr/>
          <a:lstStyle/>
          <a:p>
            <a:fld id="{6CBADA05-6205-4DC7-B97E-DEB48A7BB165}" type="datetimeFigureOut">
              <a:rPr lang="el-GR" smtClean="0"/>
              <a:t>29/10/2020</a:t>
            </a:fld>
            <a:endParaRPr lang="el-GR"/>
          </a:p>
        </p:txBody>
      </p:sp>
      <p:sp>
        <p:nvSpPr>
          <p:cNvPr id="5" name="Θέση υποσέλιδου 4">
            <a:extLst>
              <a:ext uri="{FF2B5EF4-FFF2-40B4-BE49-F238E27FC236}">
                <a16:creationId xmlns:a16="http://schemas.microsoft.com/office/drawing/2014/main" id="{BFD43558-067C-482F-BC09-5A41C3B0AE0A}"/>
              </a:ext>
            </a:extLst>
          </p:cNvPr>
          <p:cNvSpPr>
            <a:spLocks noGrp="1"/>
          </p:cNvSpPr>
          <p:nvPr>
            <p:ph type="ftr" sz="quarter" idx="11"/>
          </p:nvPr>
        </p:nvSpPr>
        <p:spPr/>
        <p:txBody>
          <a:bodyPr/>
          <a:lstStyle/>
          <a:p>
            <a:r>
              <a:rPr lang="fr-FR"/>
              <a:t>Neck, Entrepreneurship. © SAGE Publications, 2018.</a:t>
            </a:r>
            <a:endParaRPr lang="en-US" dirty="0"/>
          </a:p>
        </p:txBody>
      </p:sp>
      <p:sp>
        <p:nvSpPr>
          <p:cNvPr id="6" name="Θέση αριθμού διαφάνειας 5">
            <a:extLst>
              <a:ext uri="{FF2B5EF4-FFF2-40B4-BE49-F238E27FC236}">
                <a16:creationId xmlns:a16="http://schemas.microsoft.com/office/drawing/2014/main" id="{B4842E57-6E45-42CB-9E66-F8C3F7D73DF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225886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99896254-6CCC-4246-81D6-EF26D8B75BA7}"/>
              </a:ext>
            </a:extLst>
          </p:cNvPr>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4EB682A-BBE1-4994-A0DB-C48F920F5E14}"/>
              </a:ext>
            </a:extLst>
          </p:cNvPr>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C2CE53C-C818-4C24-BA75-21F42967C0ED}"/>
              </a:ext>
            </a:extLst>
          </p:cNvPr>
          <p:cNvSpPr>
            <a:spLocks noGrp="1"/>
          </p:cNvSpPr>
          <p:nvPr>
            <p:ph type="dt" sz="half" idx="10"/>
          </p:nvPr>
        </p:nvSpPr>
        <p:spPr/>
        <p:txBody>
          <a:bodyPr/>
          <a:lstStyle/>
          <a:p>
            <a:fld id="{6CBADA05-6205-4DC7-B97E-DEB48A7BB165}" type="datetimeFigureOut">
              <a:rPr lang="el-GR" smtClean="0"/>
              <a:t>29/10/2020</a:t>
            </a:fld>
            <a:endParaRPr lang="el-GR"/>
          </a:p>
        </p:txBody>
      </p:sp>
      <p:sp>
        <p:nvSpPr>
          <p:cNvPr id="5" name="Θέση υποσέλιδου 4">
            <a:extLst>
              <a:ext uri="{FF2B5EF4-FFF2-40B4-BE49-F238E27FC236}">
                <a16:creationId xmlns:a16="http://schemas.microsoft.com/office/drawing/2014/main" id="{E6D2486C-3D0C-45C6-BA87-2EB37596B849}"/>
              </a:ext>
            </a:extLst>
          </p:cNvPr>
          <p:cNvSpPr>
            <a:spLocks noGrp="1"/>
          </p:cNvSpPr>
          <p:nvPr>
            <p:ph type="ftr" sz="quarter" idx="11"/>
          </p:nvPr>
        </p:nvSpPr>
        <p:spPr/>
        <p:txBody>
          <a:bodyPr/>
          <a:lstStyle/>
          <a:p>
            <a:r>
              <a:rPr lang="fr-FR"/>
              <a:t>Neck, Entrepreneurship. © SAGE Publications, 2018.</a:t>
            </a:r>
            <a:endParaRPr lang="en-US" dirty="0"/>
          </a:p>
        </p:txBody>
      </p:sp>
      <p:sp>
        <p:nvSpPr>
          <p:cNvPr id="6" name="Θέση αριθμού διαφάνειας 5">
            <a:extLst>
              <a:ext uri="{FF2B5EF4-FFF2-40B4-BE49-F238E27FC236}">
                <a16:creationId xmlns:a16="http://schemas.microsoft.com/office/drawing/2014/main" id="{95A634D3-E5C6-43BB-B671-F7F125AFEBC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443498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1" y="152400"/>
            <a:ext cx="4724399" cy="2514600"/>
          </a:xfrm>
          <a:prstGeom prst="rect">
            <a:avLst/>
          </a:prstGeom>
        </p:spPr>
        <p:txBody>
          <a:bodyPr anchor="t">
            <a:normAutofit/>
          </a:bodyPr>
          <a:lstStyle>
            <a:lvl1pPr algn="l">
              <a:defRPr sz="3600" b="0">
                <a:solidFill>
                  <a:srgbClr val="FEF190"/>
                </a:solidFill>
              </a:defRPr>
            </a:lvl1pPr>
          </a:lstStyle>
          <a:p>
            <a:r>
              <a:rPr lang="en-US"/>
              <a:t>Click to edit Master title style</a:t>
            </a:r>
            <a:endParaRPr lang="en-US" dirty="0"/>
          </a:p>
        </p:txBody>
      </p:sp>
    </p:spTree>
    <p:extLst>
      <p:ext uri="{BB962C8B-B14F-4D97-AF65-F5344CB8AC3E}">
        <p14:creationId xmlns:p14="http://schemas.microsoft.com/office/powerpoint/2010/main" val="142823461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urple">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305800" cy="1115456"/>
          </a:xfrm>
        </p:spPr>
        <p:txBody>
          <a:bodyPr/>
          <a:lstStyle>
            <a:lvl1pPr>
              <a:defRPr>
                <a:solidFill>
                  <a:srgbClr val="39029C"/>
                </a:solidFill>
              </a:defRPr>
            </a:lvl1pPr>
          </a:lstStyle>
          <a:p>
            <a:r>
              <a:rPr lang="en-US"/>
              <a:t>Click to edit Master title style</a:t>
            </a:r>
            <a:endParaRPr lang="en-US" dirty="0"/>
          </a:p>
        </p:txBody>
      </p:sp>
      <p:sp>
        <p:nvSpPr>
          <p:cNvPr id="7" name="Content Placeholder 2"/>
          <p:cNvSpPr>
            <a:spLocks noGrp="1"/>
          </p:cNvSpPr>
          <p:nvPr>
            <p:ph idx="1"/>
          </p:nvPr>
        </p:nvSpPr>
        <p:spPr>
          <a:xfrm>
            <a:off x="457200" y="2514600"/>
            <a:ext cx="8305800" cy="3581400"/>
          </a:xfrm>
        </p:spPr>
        <p:txBody>
          <a:bodyPr/>
          <a:lstStyle>
            <a:lvl1pPr>
              <a:defRPr>
                <a:solidFill>
                  <a:srgbClr val="7102E0"/>
                </a:solidFill>
              </a:defRPr>
            </a:lvl1pPr>
            <a:lvl2pPr>
              <a:defRPr>
                <a:solidFill>
                  <a:srgbClr val="7102E0"/>
                </a:solidFill>
              </a:defRPr>
            </a:lvl2pPr>
            <a:lvl3pPr>
              <a:defRPr>
                <a:solidFill>
                  <a:srgbClr val="7102E0"/>
                </a:solidFill>
              </a:defRPr>
            </a:lvl3pPr>
            <a:lvl4pPr>
              <a:defRPr>
                <a:solidFill>
                  <a:srgbClr val="7102E0"/>
                </a:solidFill>
              </a:defRPr>
            </a:lvl4pPr>
            <a:lvl5pPr>
              <a:defRPr>
                <a:solidFill>
                  <a:srgbClr val="7102E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1"/>
          </p:nvPr>
        </p:nvSpPr>
        <p:spPr>
          <a:xfrm>
            <a:off x="457200" y="6400800"/>
            <a:ext cx="3352800" cy="320675"/>
          </a:xfrm>
        </p:spPr>
        <p:txBody>
          <a:bodyPr/>
          <a:lstStyle/>
          <a:p>
            <a:r>
              <a:rPr lang="fr-FR"/>
              <a:t>Neck, Entrepreneurship. © SAGE Publications, 2018.</a:t>
            </a:r>
            <a:endParaRPr lang="en-US" dirty="0"/>
          </a:p>
        </p:txBody>
      </p:sp>
      <p:sp>
        <p:nvSpPr>
          <p:cNvPr id="9" name="Slide Number Placeholder 5"/>
          <p:cNvSpPr>
            <a:spLocks noGrp="1"/>
          </p:cNvSpPr>
          <p:nvPr>
            <p:ph type="sldNum" sz="quarter" idx="12"/>
          </p:nvPr>
        </p:nvSpPr>
        <p:spPr>
          <a:xfrm>
            <a:off x="8229600" y="6356350"/>
            <a:ext cx="533400" cy="365125"/>
          </a:xfrm>
        </p:spPr>
        <p:txBody>
          <a:bodyPr/>
          <a:lstStyle/>
          <a:p>
            <a:fld id="{B6F15528-21DE-4FAA-801E-634DDDAF4B2B}" type="slidenum">
              <a:rPr lang="en-US" smtClean="0"/>
              <a:pPr/>
              <a:t>‹#›</a:t>
            </a:fld>
            <a:endParaRPr lang="en-US"/>
          </a:p>
        </p:txBody>
      </p:sp>
      <p:sp>
        <p:nvSpPr>
          <p:cNvPr id="4" name="Text Placeholder 3"/>
          <p:cNvSpPr>
            <a:spLocks noGrp="1"/>
          </p:cNvSpPr>
          <p:nvPr>
            <p:ph type="body" sz="quarter" idx="13"/>
          </p:nvPr>
        </p:nvSpPr>
        <p:spPr>
          <a:xfrm>
            <a:off x="457200" y="762000"/>
            <a:ext cx="8305800" cy="304800"/>
          </a:xfrm>
        </p:spPr>
        <p:txBody>
          <a:bodyPr/>
          <a:lstStyle>
            <a:lvl1pPr marL="0" indent="0" algn="r">
              <a:buNone/>
              <a:defRPr sz="2000" cap="all" baseline="0">
                <a:solidFill>
                  <a:schemeClr val="bg1">
                    <a:lumMod val="65000"/>
                  </a:schemeClr>
                </a:solidFill>
              </a:defRPr>
            </a:lvl1pPr>
          </a:lstStyle>
          <a:p>
            <a:pPr lvl="0"/>
            <a:r>
              <a:rPr lang="en-US"/>
              <a:t>Edit Master text styles</a:t>
            </a:r>
          </a:p>
        </p:txBody>
      </p:sp>
    </p:spTree>
    <p:extLst>
      <p:ext uri="{BB962C8B-B14F-4D97-AF65-F5344CB8AC3E}">
        <p14:creationId xmlns:p14="http://schemas.microsoft.com/office/powerpoint/2010/main" val="364470381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305800" cy="3687763"/>
          </a:xfrm>
        </p:spPr>
        <p:txBody>
          <a:bodyPr/>
          <a:lstStyle>
            <a:lvl1pPr marL="0" indent="0">
              <a:buNone/>
              <a:defRPr>
                <a:solidFill>
                  <a:srgbClr val="333399"/>
                </a:solidFill>
              </a:defRPr>
            </a:lvl1pPr>
            <a:lvl2pPr>
              <a:defRPr>
                <a:solidFill>
                  <a:srgbClr val="333399"/>
                </a:solidFill>
              </a:defRPr>
            </a:lvl2pPr>
            <a:lvl3pPr>
              <a:defRPr>
                <a:solidFill>
                  <a:srgbClr val="333399"/>
                </a:solidFill>
              </a:defRPr>
            </a:lvl3pPr>
            <a:lvl4pPr>
              <a:defRPr>
                <a:solidFill>
                  <a:srgbClr val="333399"/>
                </a:solidFill>
              </a:defRPr>
            </a:lvl4pPr>
            <a:lvl5pPr>
              <a:defRPr>
                <a:solidFill>
                  <a:srgbClr val="333399"/>
                </a:solidFill>
              </a:defRPr>
            </a:lvl5pPr>
          </a:lstStyle>
          <a:p>
            <a:pPr lvl="0"/>
            <a:r>
              <a:rPr lang="en-US"/>
              <a:t>Edit Master text styles</a:t>
            </a:r>
          </a:p>
        </p:txBody>
      </p:sp>
      <p:sp>
        <p:nvSpPr>
          <p:cNvPr id="5" name="Footer Placeholder 4"/>
          <p:cNvSpPr>
            <a:spLocks noGrp="1"/>
          </p:cNvSpPr>
          <p:nvPr>
            <p:ph type="ftr" sz="quarter" idx="11"/>
          </p:nvPr>
        </p:nvSpPr>
        <p:spPr/>
        <p:txBody>
          <a:bodyPr/>
          <a:lstStyle/>
          <a:p>
            <a:r>
              <a:rPr lang="fr-FR"/>
              <a:t>Neck, Entrepreneurship. © SAGE Publications, 2018.</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5" name="Title 14"/>
          <p:cNvSpPr>
            <a:spLocks noGrp="1"/>
          </p:cNvSpPr>
          <p:nvPr>
            <p:ph type="title"/>
          </p:nvPr>
        </p:nvSpPr>
        <p:spPr/>
        <p:txBody>
          <a:bodyPr/>
          <a:lstStyle>
            <a:lvl1pPr>
              <a:defRPr>
                <a:solidFill>
                  <a:srgbClr val="027578"/>
                </a:solidFill>
              </a:defRPr>
            </a:lvl1pPr>
          </a:lstStyle>
          <a:p>
            <a:r>
              <a:rPr lang="en-US"/>
              <a:t>Click to edit Master title style</a:t>
            </a:r>
            <a:endParaRPr lang="en-US" dirty="0"/>
          </a:p>
        </p:txBody>
      </p:sp>
    </p:spTree>
    <p:extLst>
      <p:ext uri="{BB962C8B-B14F-4D97-AF65-F5344CB8AC3E}">
        <p14:creationId xmlns:p14="http://schemas.microsoft.com/office/powerpoint/2010/main" val="4092547204"/>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A-Head Title">
    <p:spTree>
      <p:nvGrpSpPr>
        <p:cNvPr id="1" name=""/>
        <p:cNvGrpSpPr/>
        <p:nvPr/>
      </p:nvGrpSpPr>
      <p:grpSpPr>
        <a:xfrm>
          <a:off x="0" y="0"/>
          <a:ext cx="0" cy="0"/>
          <a:chOff x="0" y="0"/>
          <a:chExt cx="0" cy="0"/>
        </a:xfrm>
      </p:grpSpPr>
      <p:sp>
        <p:nvSpPr>
          <p:cNvPr id="8" name="Title 1"/>
          <p:cNvSpPr>
            <a:spLocks noGrp="1"/>
          </p:cNvSpPr>
          <p:nvPr>
            <p:ph type="title"/>
          </p:nvPr>
        </p:nvSpPr>
        <p:spPr>
          <a:xfrm>
            <a:off x="228600" y="304800"/>
            <a:ext cx="8686800" cy="1600200"/>
          </a:xfrm>
          <a:prstGeom prst="rect">
            <a:avLst/>
          </a:prstGeom>
        </p:spPr>
        <p:txBody>
          <a:bodyPr anchor="t">
            <a:normAutofit/>
          </a:bodyPr>
          <a:lstStyle>
            <a:lvl1pPr>
              <a:defRPr sz="5400">
                <a:solidFill>
                  <a:srgbClr val="0084D6"/>
                </a:solidFill>
              </a:defRPr>
            </a:lvl1pPr>
          </a:lstStyle>
          <a:p>
            <a:r>
              <a:rPr lang="en-US"/>
              <a:t>Click to edit Master title style</a:t>
            </a:r>
            <a:endParaRPr lang="en-US" dirty="0"/>
          </a:p>
        </p:txBody>
      </p:sp>
    </p:spTree>
    <p:extLst>
      <p:ext uri="{BB962C8B-B14F-4D97-AF65-F5344CB8AC3E}">
        <p14:creationId xmlns:p14="http://schemas.microsoft.com/office/powerpoint/2010/main" val="3143778228"/>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57200" y="6400800"/>
            <a:ext cx="3352800" cy="320675"/>
          </a:xfrm>
        </p:spPr>
        <p:txBody>
          <a:bodyPr/>
          <a:lstStyle/>
          <a:p>
            <a:r>
              <a:rPr lang="fr-FR"/>
              <a:t>Neck, Entrepreneurship. © SAGE Publications, 2018.</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4"/>
          </p:nvPr>
        </p:nvSpPr>
        <p:spPr>
          <a:xfrm>
            <a:off x="476250" y="2500828"/>
            <a:ext cx="83058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sz="quarter" idx="15"/>
          </p:nvPr>
        </p:nvSpPr>
        <p:spPr>
          <a:xfrm>
            <a:off x="457200" y="762000"/>
            <a:ext cx="8324850" cy="304800"/>
          </a:xfrm>
        </p:spPr>
        <p:txBody>
          <a:bodyPr>
            <a:noAutofit/>
          </a:bodyPr>
          <a:lstStyle>
            <a:lvl1pPr marL="0" indent="0" algn="r">
              <a:buNone/>
              <a:defRPr sz="2000" cap="all" baseline="0">
                <a:solidFill>
                  <a:srgbClr val="0084D6"/>
                </a:solidFill>
              </a:defRPr>
            </a:lvl1pPr>
          </a:lstStyle>
          <a:p>
            <a:pPr lvl="0"/>
            <a:r>
              <a:rPr lang="en-US"/>
              <a:t>Edit Master text styles</a:t>
            </a:r>
          </a:p>
        </p:txBody>
      </p:sp>
    </p:spTree>
    <p:extLst>
      <p:ext uri="{BB962C8B-B14F-4D97-AF65-F5344CB8AC3E}">
        <p14:creationId xmlns:p14="http://schemas.microsoft.com/office/powerpoint/2010/main" val="144624688"/>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ritical Thinking ">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28600" y="1352550"/>
            <a:ext cx="8610600" cy="1619250"/>
          </a:xfrm>
        </p:spPr>
        <p:txBody>
          <a:bodyPr/>
          <a:lstStyle>
            <a:lvl1pPr marL="0" indent="0">
              <a:buNone/>
              <a:defRPr>
                <a:solidFill>
                  <a:srgbClr val="5EBB01"/>
                </a:solidFill>
              </a:defRPr>
            </a:lvl1pPr>
          </a:lstStyle>
          <a:p>
            <a:pPr lvl="0"/>
            <a:r>
              <a:rPr lang="en-US"/>
              <a:t>Edit Master text styles</a:t>
            </a:r>
          </a:p>
        </p:txBody>
      </p:sp>
    </p:spTree>
    <p:extLst>
      <p:ext uri="{BB962C8B-B14F-4D97-AF65-F5344CB8AC3E}">
        <p14:creationId xmlns:p14="http://schemas.microsoft.com/office/powerpoint/2010/main" val="3205647858"/>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57200" y="6400800"/>
            <a:ext cx="3352800" cy="320675"/>
          </a:xfrm>
        </p:spPr>
        <p:txBody>
          <a:bodyPr/>
          <a:lstStyle/>
          <a:p>
            <a:r>
              <a:rPr lang="fr-FR"/>
              <a:t>Neck, Entrepreneurship. © SAGE Publications, 2018.</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lvl1pPr>
              <a:defRPr>
                <a:solidFill>
                  <a:srgbClr val="BF016E"/>
                </a:solidFill>
              </a:defRPr>
            </a:lvl1pPr>
          </a:lstStyle>
          <a:p>
            <a:r>
              <a:rPr lang="en-US"/>
              <a:t>Click to edit Master title style</a:t>
            </a:r>
            <a:endParaRPr lang="en-US" dirty="0"/>
          </a:p>
        </p:txBody>
      </p:sp>
      <p:sp>
        <p:nvSpPr>
          <p:cNvPr id="12" name="Text Placeholder 11"/>
          <p:cNvSpPr>
            <a:spLocks noGrp="1"/>
          </p:cNvSpPr>
          <p:nvPr>
            <p:ph type="body" sz="quarter" idx="14"/>
          </p:nvPr>
        </p:nvSpPr>
        <p:spPr>
          <a:xfrm>
            <a:off x="457200" y="2500828"/>
            <a:ext cx="8305800" cy="3657600"/>
          </a:xfrm>
        </p:spPr>
        <p:txBody>
          <a:bodyPr/>
          <a:lstStyle>
            <a:lvl1pPr>
              <a:defRPr>
                <a:solidFill>
                  <a:srgbClr val="EA0064"/>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sz="quarter" idx="15"/>
          </p:nvPr>
        </p:nvSpPr>
        <p:spPr>
          <a:xfrm>
            <a:off x="457200" y="762000"/>
            <a:ext cx="8305800" cy="304800"/>
          </a:xfrm>
        </p:spPr>
        <p:txBody>
          <a:bodyPr>
            <a:noAutofit/>
          </a:bodyPr>
          <a:lstStyle>
            <a:lvl1pPr marL="0" indent="0" algn="r">
              <a:buNone/>
              <a:defRPr sz="2000" cap="all" baseline="0">
                <a:solidFill>
                  <a:schemeClr val="bg1">
                    <a:lumMod val="65000"/>
                  </a:schemeClr>
                </a:solidFill>
              </a:defRPr>
            </a:lvl1pPr>
          </a:lstStyle>
          <a:p>
            <a:pPr lvl="0"/>
            <a:r>
              <a:rPr lang="en-US"/>
              <a:t>Edit Master text styles</a:t>
            </a:r>
          </a:p>
        </p:txBody>
      </p:sp>
    </p:spTree>
    <p:extLst>
      <p:ext uri="{BB962C8B-B14F-4D97-AF65-F5344CB8AC3E}">
        <p14:creationId xmlns:p14="http://schemas.microsoft.com/office/powerpoint/2010/main" val="4127818690"/>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Left Bar">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a:xfrm>
            <a:off x="838200" y="6324600"/>
            <a:ext cx="3352800" cy="396875"/>
          </a:xfrm>
        </p:spPr>
        <p:txBody>
          <a:bodyPr/>
          <a:lstStyle>
            <a:lvl1pPr algn="l">
              <a:defRPr/>
            </a:lvl1pPr>
          </a:lstStyle>
          <a:p>
            <a:r>
              <a:rPr lang="fr-FR"/>
              <a:t>Neck, Entrepreneurship. © SAGE Publications, 2018.</a:t>
            </a:r>
            <a:endParaRPr lang="en-US" dirty="0"/>
          </a:p>
        </p:txBody>
      </p:sp>
      <p:sp>
        <p:nvSpPr>
          <p:cNvPr id="10" name="Slide Number Placeholder 5"/>
          <p:cNvSpPr>
            <a:spLocks noGrp="1"/>
          </p:cNvSpPr>
          <p:nvPr>
            <p:ph type="sldNum" sz="quarter" idx="12"/>
          </p:nvPr>
        </p:nvSpPr>
        <p:spPr>
          <a:xfrm>
            <a:off x="6553200" y="6356350"/>
            <a:ext cx="2133600" cy="365125"/>
          </a:xfrm>
        </p:spPr>
        <p:txBody>
          <a:bodyPr/>
          <a:lstStyle/>
          <a:p>
            <a:fld id="{B6F15528-21DE-4FAA-801E-634DDDAF4B2B}" type="slidenum">
              <a:rPr lang="en-US" smtClean="0"/>
              <a:pPr/>
              <a:t>‹#›</a:t>
            </a:fld>
            <a:endParaRPr lang="en-US"/>
          </a:p>
        </p:txBody>
      </p:sp>
      <p:sp>
        <p:nvSpPr>
          <p:cNvPr id="7" name="Title 1"/>
          <p:cNvSpPr>
            <a:spLocks noGrp="1"/>
          </p:cNvSpPr>
          <p:nvPr>
            <p:ph type="title"/>
          </p:nvPr>
        </p:nvSpPr>
        <p:spPr>
          <a:xfrm>
            <a:off x="838200" y="411162"/>
            <a:ext cx="7848600" cy="1112838"/>
          </a:xfrm>
          <a:prstGeom prst="rect">
            <a:avLst/>
          </a:prstGeom>
        </p:spPr>
        <p:txBody>
          <a:bodyPr/>
          <a:lstStyle>
            <a:lvl1pPr>
              <a:defRPr>
                <a:solidFill>
                  <a:srgbClr val="BF016E"/>
                </a:solidFill>
              </a:defRPr>
            </a:lvl1pPr>
          </a:lstStyle>
          <a:p>
            <a:r>
              <a:rPr lang="en-US"/>
              <a:t>Click to edit Master title style</a:t>
            </a:r>
            <a:endParaRPr lang="en-US" dirty="0"/>
          </a:p>
        </p:txBody>
      </p:sp>
      <p:sp>
        <p:nvSpPr>
          <p:cNvPr id="8" name="Content Placeholder 2"/>
          <p:cNvSpPr>
            <a:spLocks noGrp="1"/>
          </p:cNvSpPr>
          <p:nvPr>
            <p:ph idx="1"/>
          </p:nvPr>
        </p:nvSpPr>
        <p:spPr>
          <a:xfrm>
            <a:off x="838200" y="1752600"/>
            <a:ext cx="7848600" cy="4343401"/>
          </a:xfrm>
        </p:spPr>
        <p:txBody>
          <a:bodyPr/>
          <a:lstStyle>
            <a:lvl1pPr>
              <a:defRPr>
                <a:solidFill>
                  <a:srgbClr val="EA0064"/>
                </a:solidFill>
              </a:defRPr>
            </a:lvl1pPr>
            <a:lvl2pPr>
              <a:defRPr>
                <a:solidFill>
                  <a:srgbClr val="EA0064"/>
                </a:solidFill>
              </a:defRPr>
            </a:lvl2pPr>
            <a:lvl3pPr>
              <a:defRPr>
                <a:solidFill>
                  <a:srgbClr val="EA0064"/>
                </a:solidFill>
              </a:defRPr>
            </a:lvl3pPr>
            <a:lvl4pPr>
              <a:defRPr>
                <a:solidFill>
                  <a:srgbClr val="EA0064"/>
                </a:solidFill>
              </a:defRPr>
            </a:lvl4pPr>
            <a:lvl5pPr>
              <a:defRPr>
                <a:solidFill>
                  <a:srgbClr val="EA00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975206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021EA2-1A09-430B-AAE0-CF75B141644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082B5C3-2512-4787-A313-647CA29F245B}"/>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464BBD8-66AA-4987-B8A3-1847C8EAF310}"/>
              </a:ext>
            </a:extLst>
          </p:cNvPr>
          <p:cNvSpPr>
            <a:spLocks noGrp="1"/>
          </p:cNvSpPr>
          <p:nvPr>
            <p:ph type="dt" sz="half" idx="10"/>
          </p:nvPr>
        </p:nvSpPr>
        <p:spPr/>
        <p:txBody>
          <a:bodyPr/>
          <a:lstStyle/>
          <a:p>
            <a:fld id="{6CBADA05-6205-4DC7-B97E-DEB48A7BB165}" type="datetimeFigureOut">
              <a:rPr lang="el-GR" smtClean="0"/>
              <a:t>29/10/2020</a:t>
            </a:fld>
            <a:endParaRPr lang="el-GR"/>
          </a:p>
        </p:txBody>
      </p:sp>
      <p:sp>
        <p:nvSpPr>
          <p:cNvPr id="5" name="Θέση υποσέλιδου 4">
            <a:extLst>
              <a:ext uri="{FF2B5EF4-FFF2-40B4-BE49-F238E27FC236}">
                <a16:creationId xmlns:a16="http://schemas.microsoft.com/office/drawing/2014/main" id="{90294A7B-21EC-42CF-971A-08DAB441B0FF}"/>
              </a:ext>
            </a:extLst>
          </p:cNvPr>
          <p:cNvSpPr>
            <a:spLocks noGrp="1"/>
          </p:cNvSpPr>
          <p:nvPr>
            <p:ph type="ftr" sz="quarter" idx="11"/>
          </p:nvPr>
        </p:nvSpPr>
        <p:spPr/>
        <p:txBody>
          <a:bodyPr/>
          <a:lstStyle/>
          <a:p>
            <a:r>
              <a:rPr lang="fr-FR"/>
              <a:t>Neck, Entrepreneurship. © SAGE Publications, 2018.</a:t>
            </a:r>
            <a:endParaRPr lang="en-US" dirty="0"/>
          </a:p>
        </p:txBody>
      </p:sp>
      <p:sp>
        <p:nvSpPr>
          <p:cNvPr id="6" name="Θέση αριθμού διαφάνειας 5">
            <a:extLst>
              <a:ext uri="{FF2B5EF4-FFF2-40B4-BE49-F238E27FC236}">
                <a16:creationId xmlns:a16="http://schemas.microsoft.com/office/drawing/2014/main" id="{647166F9-B723-4C17-8801-207708B40D6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7880930"/>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Mindshift ">
    <p:spTree>
      <p:nvGrpSpPr>
        <p:cNvPr id="1" name=""/>
        <p:cNvGrpSpPr/>
        <p:nvPr/>
      </p:nvGrpSpPr>
      <p:grpSpPr>
        <a:xfrm>
          <a:off x="0" y="0"/>
          <a:ext cx="0" cy="0"/>
          <a:chOff x="0" y="0"/>
          <a:chExt cx="0" cy="0"/>
        </a:xfrm>
      </p:grpSpPr>
      <p:sp>
        <p:nvSpPr>
          <p:cNvPr id="2" name="Title 1"/>
          <p:cNvSpPr>
            <a:spLocks noGrp="1"/>
          </p:cNvSpPr>
          <p:nvPr>
            <p:ph type="title"/>
          </p:nvPr>
        </p:nvSpPr>
        <p:spPr>
          <a:xfrm>
            <a:off x="457200" y="1173162"/>
            <a:ext cx="8305800" cy="655638"/>
          </a:xfrm>
          <a:prstGeom prst="rect">
            <a:avLst/>
          </a:prstGeom>
          <a:ln>
            <a:solidFill>
              <a:srgbClr val="D63604"/>
            </a:solidFill>
          </a:ln>
        </p:spPr>
        <p:txBody>
          <a:bodyPr>
            <a:noAutofit/>
          </a:bodyPr>
          <a:lstStyle>
            <a:lvl1pPr>
              <a:defRPr sz="3200">
                <a:solidFill>
                  <a:srgbClr val="E2200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2133600"/>
            <a:ext cx="8305800" cy="3992563"/>
          </a:xfrm>
        </p:spPr>
        <p:txBody>
          <a:bodyPr/>
          <a:lstStyle>
            <a:lvl1pPr>
              <a:defRPr>
                <a:solidFill>
                  <a:srgbClr val="F44A06"/>
                </a:solidFill>
              </a:defRPr>
            </a:lvl1pPr>
            <a:lvl2pPr>
              <a:defRPr>
                <a:solidFill>
                  <a:srgbClr val="F44A06"/>
                </a:solidFill>
              </a:defRPr>
            </a:lvl2pPr>
            <a:lvl3pPr>
              <a:defRPr>
                <a:solidFill>
                  <a:srgbClr val="F44A06"/>
                </a:solidFill>
              </a:defRPr>
            </a:lvl3pPr>
            <a:lvl4pPr>
              <a:defRPr>
                <a:solidFill>
                  <a:srgbClr val="F44A06"/>
                </a:solidFill>
              </a:defRPr>
            </a:lvl4pPr>
            <a:lvl5pPr>
              <a:defRPr>
                <a:solidFill>
                  <a:srgbClr val="F44A0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fr-FR"/>
              <a:t>Neck, Entrepreneurship. © SAGE Publications, 2018.</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6042122"/>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Learning Objective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242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A172F1-4E78-4ED4-8017-EE4B26FB68BF}"/>
              </a:ext>
            </a:extLst>
          </p:cNvPr>
          <p:cNvSpPr>
            <a:spLocks noGrp="1"/>
          </p:cNvSpPr>
          <p:nvPr>
            <p:ph type="title"/>
          </p:nvPr>
        </p:nvSpPr>
        <p:spPr>
          <a:xfrm>
            <a:off x="623888" y="1709739"/>
            <a:ext cx="7886700" cy="2852737"/>
          </a:xfrm>
        </p:spPr>
        <p:txBody>
          <a:bodyPr anchor="b"/>
          <a:lstStyle>
            <a:lvl1pPr>
              <a:defRPr sz="45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B8D1117-AF73-4FD3-B52D-D0392A13D08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BA32F8E1-4433-41EC-B358-3B429D122C91}"/>
              </a:ext>
            </a:extLst>
          </p:cNvPr>
          <p:cNvSpPr>
            <a:spLocks noGrp="1"/>
          </p:cNvSpPr>
          <p:nvPr>
            <p:ph type="dt" sz="half" idx="10"/>
          </p:nvPr>
        </p:nvSpPr>
        <p:spPr/>
        <p:txBody>
          <a:bodyPr/>
          <a:lstStyle/>
          <a:p>
            <a:fld id="{6CBADA05-6205-4DC7-B97E-DEB48A7BB165}" type="datetimeFigureOut">
              <a:rPr lang="el-GR" smtClean="0"/>
              <a:t>29/10/2020</a:t>
            </a:fld>
            <a:endParaRPr lang="el-GR"/>
          </a:p>
        </p:txBody>
      </p:sp>
      <p:sp>
        <p:nvSpPr>
          <p:cNvPr id="5" name="Θέση υποσέλιδου 4">
            <a:extLst>
              <a:ext uri="{FF2B5EF4-FFF2-40B4-BE49-F238E27FC236}">
                <a16:creationId xmlns:a16="http://schemas.microsoft.com/office/drawing/2014/main" id="{5862A3C1-98F5-477D-8190-3EE21952946B}"/>
              </a:ext>
            </a:extLst>
          </p:cNvPr>
          <p:cNvSpPr>
            <a:spLocks noGrp="1"/>
          </p:cNvSpPr>
          <p:nvPr>
            <p:ph type="ftr" sz="quarter" idx="11"/>
          </p:nvPr>
        </p:nvSpPr>
        <p:spPr/>
        <p:txBody>
          <a:bodyPr/>
          <a:lstStyle/>
          <a:p>
            <a:r>
              <a:rPr lang="fr-FR"/>
              <a:t>Neck, Entrepreneurship. © SAGE Publications, 2018.</a:t>
            </a:r>
            <a:endParaRPr lang="en-US" dirty="0"/>
          </a:p>
        </p:txBody>
      </p:sp>
      <p:sp>
        <p:nvSpPr>
          <p:cNvPr id="6" name="Θέση αριθμού διαφάνειας 5">
            <a:extLst>
              <a:ext uri="{FF2B5EF4-FFF2-40B4-BE49-F238E27FC236}">
                <a16:creationId xmlns:a16="http://schemas.microsoft.com/office/drawing/2014/main" id="{9D9CE9C2-E2B3-46F0-8E0E-A3115B7C642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501393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B0F66F-0D79-4A3F-97FE-907D7BF489B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B2346B9-0BE1-471E-9526-BF7348EBBFE8}"/>
              </a:ext>
            </a:extLst>
          </p:cNvPr>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B6B4347E-89A5-428C-BDA4-0C22946CAA92}"/>
              </a:ext>
            </a:extLst>
          </p:cNvPr>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BAC4C8E6-5A7E-4731-ADA6-68F0C1EE972C}"/>
              </a:ext>
            </a:extLst>
          </p:cNvPr>
          <p:cNvSpPr>
            <a:spLocks noGrp="1"/>
          </p:cNvSpPr>
          <p:nvPr>
            <p:ph type="dt" sz="half" idx="10"/>
          </p:nvPr>
        </p:nvSpPr>
        <p:spPr/>
        <p:txBody>
          <a:bodyPr/>
          <a:lstStyle/>
          <a:p>
            <a:fld id="{6CBADA05-6205-4DC7-B97E-DEB48A7BB165}" type="datetimeFigureOut">
              <a:rPr lang="el-GR" smtClean="0"/>
              <a:t>29/10/2020</a:t>
            </a:fld>
            <a:endParaRPr lang="el-GR"/>
          </a:p>
        </p:txBody>
      </p:sp>
      <p:sp>
        <p:nvSpPr>
          <p:cNvPr id="6" name="Θέση υποσέλιδου 5">
            <a:extLst>
              <a:ext uri="{FF2B5EF4-FFF2-40B4-BE49-F238E27FC236}">
                <a16:creationId xmlns:a16="http://schemas.microsoft.com/office/drawing/2014/main" id="{FEB1DCE8-0563-4940-84FD-42A9327F66C6}"/>
              </a:ext>
            </a:extLst>
          </p:cNvPr>
          <p:cNvSpPr>
            <a:spLocks noGrp="1"/>
          </p:cNvSpPr>
          <p:nvPr>
            <p:ph type="ftr" sz="quarter" idx="11"/>
          </p:nvPr>
        </p:nvSpPr>
        <p:spPr/>
        <p:txBody>
          <a:bodyPr/>
          <a:lstStyle/>
          <a:p>
            <a:r>
              <a:rPr lang="fr-FR"/>
              <a:t>Neck, Entrepreneurship. © SAGE Publications, 2018.</a:t>
            </a:r>
            <a:endParaRPr lang="en-US" dirty="0"/>
          </a:p>
        </p:txBody>
      </p:sp>
      <p:sp>
        <p:nvSpPr>
          <p:cNvPr id="7" name="Θέση αριθμού διαφάνειας 6">
            <a:extLst>
              <a:ext uri="{FF2B5EF4-FFF2-40B4-BE49-F238E27FC236}">
                <a16:creationId xmlns:a16="http://schemas.microsoft.com/office/drawing/2014/main" id="{423216A1-90B4-4896-AB7F-2FEA897DDC1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33347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54293D-EBF7-415D-8C34-CAECF5963F73}"/>
              </a:ext>
            </a:extLst>
          </p:cNvPr>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DF339A1-5358-4331-BEAF-6C169932451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0ECBEC5-5234-4A65-87B7-23181D7955FA}"/>
              </a:ext>
            </a:extLst>
          </p:cNvPr>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34656334-0A2E-4F5D-B795-2015E9D291F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2B423AA-41CA-478A-9B99-E272376D1569}"/>
              </a:ext>
            </a:extLst>
          </p:cNvPr>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97A34EAB-D1B1-4DDA-8D1F-B4CF7A54A91A}"/>
              </a:ext>
            </a:extLst>
          </p:cNvPr>
          <p:cNvSpPr>
            <a:spLocks noGrp="1"/>
          </p:cNvSpPr>
          <p:nvPr>
            <p:ph type="dt" sz="half" idx="10"/>
          </p:nvPr>
        </p:nvSpPr>
        <p:spPr/>
        <p:txBody>
          <a:bodyPr/>
          <a:lstStyle/>
          <a:p>
            <a:fld id="{6CBADA05-6205-4DC7-B97E-DEB48A7BB165}" type="datetimeFigureOut">
              <a:rPr lang="el-GR" smtClean="0"/>
              <a:t>29/10/2020</a:t>
            </a:fld>
            <a:endParaRPr lang="el-GR"/>
          </a:p>
        </p:txBody>
      </p:sp>
      <p:sp>
        <p:nvSpPr>
          <p:cNvPr id="8" name="Θέση υποσέλιδου 7">
            <a:extLst>
              <a:ext uri="{FF2B5EF4-FFF2-40B4-BE49-F238E27FC236}">
                <a16:creationId xmlns:a16="http://schemas.microsoft.com/office/drawing/2014/main" id="{68B9EC81-C328-47E4-85D8-5A0D08648C72}"/>
              </a:ext>
            </a:extLst>
          </p:cNvPr>
          <p:cNvSpPr>
            <a:spLocks noGrp="1"/>
          </p:cNvSpPr>
          <p:nvPr>
            <p:ph type="ftr" sz="quarter" idx="11"/>
          </p:nvPr>
        </p:nvSpPr>
        <p:spPr/>
        <p:txBody>
          <a:bodyPr/>
          <a:lstStyle/>
          <a:p>
            <a:r>
              <a:rPr lang="fr-FR"/>
              <a:t>Neck, Entrepreneurship. © SAGE Publications, 2018.</a:t>
            </a:r>
            <a:endParaRPr lang="en-US" dirty="0"/>
          </a:p>
        </p:txBody>
      </p:sp>
      <p:sp>
        <p:nvSpPr>
          <p:cNvPr id="9" name="Θέση αριθμού διαφάνειας 8">
            <a:extLst>
              <a:ext uri="{FF2B5EF4-FFF2-40B4-BE49-F238E27FC236}">
                <a16:creationId xmlns:a16="http://schemas.microsoft.com/office/drawing/2014/main" id="{591A2198-BD32-4964-A13B-7C086A958EF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98406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4C268D-A76E-425C-BF1A-104ED91F6EF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C2A4363D-99D0-4646-BD24-06412F0373D9}"/>
              </a:ext>
            </a:extLst>
          </p:cNvPr>
          <p:cNvSpPr>
            <a:spLocks noGrp="1"/>
          </p:cNvSpPr>
          <p:nvPr>
            <p:ph type="dt" sz="half" idx="10"/>
          </p:nvPr>
        </p:nvSpPr>
        <p:spPr/>
        <p:txBody>
          <a:bodyPr/>
          <a:lstStyle/>
          <a:p>
            <a:fld id="{6CBADA05-6205-4DC7-B97E-DEB48A7BB165}" type="datetimeFigureOut">
              <a:rPr lang="el-GR" smtClean="0"/>
              <a:t>29/10/2020</a:t>
            </a:fld>
            <a:endParaRPr lang="el-GR"/>
          </a:p>
        </p:txBody>
      </p:sp>
      <p:sp>
        <p:nvSpPr>
          <p:cNvPr id="4" name="Θέση υποσέλιδου 3">
            <a:extLst>
              <a:ext uri="{FF2B5EF4-FFF2-40B4-BE49-F238E27FC236}">
                <a16:creationId xmlns:a16="http://schemas.microsoft.com/office/drawing/2014/main" id="{9B9EFF98-DDCA-42B6-98D5-ED7ECADDFE79}"/>
              </a:ext>
            </a:extLst>
          </p:cNvPr>
          <p:cNvSpPr>
            <a:spLocks noGrp="1"/>
          </p:cNvSpPr>
          <p:nvPr>
            <p:ph type="ftr" sz="quarter" idx="11"/>
          </p:nvPr>
        </p:nvSpPr>
        <p:spPr/>
        <p:txBody>
          <a:bodyPr/>
          <a:lstStyle/>
          <a:p>
            <a:r>
              <a:rPr lang="fr-FR"/>
              <a:t>Neck, Entrepreneurship. © SAGE Publications, 2018.</a:t>
            </a:r>
            <a:endParaRPr lang="en-US" dirty="0"/>
          </a:p>
        </p:txBody>
      </p:sp>
      <p:sp>
        <p:nvSpPr>
          <p:cNvPr id="5" name="Θέση αριθμού διαφάνειας 4">
            <a:extLst>
              <a:ext uri="{FF2B5EF4-FFF2-40B4-BE49-F238E27FC236}">
                <a16:creationId xmlns:a16="http://schemas.microsoft.com/office/drawing/2014/main" id="{AFFE7A87-8D08-4F8E-B94C-FC010BF7548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74756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E95FABB-CA2B-4D41-A065-8B46DCEAC41B}"/>
              </a:ext>
            </a:extLst>
          </p:cNvPr>
          <p:cNvSpPr>
            <a:spLocks noGrp="1"/>
          </p:cNvSpPr>
          <p:nvPr>
            <p:ph type="dt" sz="half" idx="10"/>
          </p:nvPr>
        </p:nvSpPr>
        <p:spPr/>
        <p:txBody>
          <a:bodyPr/>
          <a:lstStyle/>
          <a:p>
            <a:fld id="{6CBADA05-6205-4DC7-B97E-DEB48A7BB165}" type="datetimeFigureOut">
              <a:rPr lang="el-GR" smtClean="0"/>
              <a:t>29/10/2020</a:t>
            </a:fld>
            <a:endParaRPr lang="el-GR"/>
          </a:p>
        </p:txBody>
      </p:sp>
      <p:sp>
        <p:nvSpPr>
          <p:cNvPr id="3" name="Θέση υποσέλιδου 2">
            <a:extLst>
              <a:ext uri="{FF2B5EF4-FFF2-40B4-BE49-F238E27FC236}">
                <a16:creationId xmlns:a16="http://schemas.microsoft.com/office/drawing/2014/main" id="{4E8C778F-B045-407E-8A6A-6A57BBC89F9E}"/>
              </a:ext>
            </a:extLst>
          </p:cNvPr>
          <p:cNvSpPr>
            <a:spLocks noGrp="1"/>
          </p:cNvSpPr>
          <p:nvPr>
            <p:ph type="ftr" sz="quarter" idx="11"/>
          </p:nvPr>
        </p:nvSpPr>
        <p:spPr/>
        <p:txBody>
          <a:bodyPr/>
          <a:lstStyle/>
          <a:p>
            <a:r>
              <a:rPr lang="fr-FR"/>
              <a:t>Neck, Entrepreneurship. © SAGE Publications, 2018.</a:t>
            </a:r>
            <a:endParaRPr lang="en-US" dirty="0"/>
          </a:p>
        </p:txBody>
      </p:sp>
      <p:sp>
        <p:nvSpPr>
          <p:cNvPr id="4" name="Θέση αριθμού διαφάνειας 3">
            <a:extLst>
              <a:ext uri="{FF2B5EF4-FFF2-40B4-BE49-F238E27FC236}">
                <a16:creationId xmlns:a16="http://schemas.microsoft.com/office/drawing/2014/main" id="{5348AB3E-D645-4468-B066-C10AA19ABC9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173041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0DB798-9BBB-40E2-980A-F6E12B963C37}"/>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E8ABA07-6915-421B-9999-50866D03098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367D74AF-BBE0-49D0-B817-95C61C01389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7FC2803-F975-4488-B29D-89CF946246E2}"/>
              </a:ext>
            </a:extLst>
          </p:cNvPr>
          <p:cNvSpPr>
            <a:spLocks noGrp="1"/>
          </p:cNvSpPr>
          <p:nvPr>
            <p:ph type="dt" sz="half" idx="10"/>
          </p:nvPr>
        </p:nvSpPr>
        <p:spPr/>
        <p:txBody>
          <a:bodyPr/>
          <a:lstStyle/>
          <a:p>
            <a:fld id="{6CBADA05-6205-4DC7-B97E-DEB48A7BB165}" type="datetimeFigureOut">
              <a:rPr lang="el-GR" smtClean="0"/>
              <a:t>29/10/2020</a:t>
            </a:fld>
            <a:endParaRPr lang="el-GR"/>
          </a:p>
        </p:txBody>
      </p:sp>
      <p:sp>
        <p:nvSpPr>
          <p:cNvPr id="6" name="Θέση υποσέλιδου 5">
            <a:extLst>
              <a:ext uri="{FF2B5EF4-FFF2-40B4-BE49-F238E27FC236}">
                <a16:creationId xmlns:a16="http://schemas.microsoft.com/office/drawing/2014/main" id="{E0AD619E-B122-4B0E-A50E-0C1D147BD5DA}"/>
              </a:ext>
            </a:extLst>
          </p:cNvPr>
          <p:cNvSpPr>
            <a:spLocks noGrp="1"/>
          </p:cNvSpPr>
          <p:nvPr>
            <p:ph type="ftr" sz="quarter" idx="11"/>
          </p:nvPr>
        </p:nvSpPr>
        <p:spPr/>
        <p:txBody>
          <a:bodyPr/>
          <a:lstStyle/>
          <a:p>
            <a:r>
              <a:rPr lang="fr-FR"/>
              <a:t>Neck, Entrepreneurship. © SAGE Publications, 2018.</a:t>
            </a:r>
            <a:endParaRPr lang="en-US" dirty="0"/>
          </a:p>
        </p:txBody>
      </p:sp>
      <p:sp>
        <p:nvSpPr>
          <p:cNvPr id="7" name="Θέση αριθμού διαφάνειας 6">
            <a:extLst>
              <a:ext uri="{FF2B5EF4-FFF2-40B4-BE49-F238E27FC236}">
                <a16:creationId xmlns:a16="http://schemas.microsoft.com/office/drawing/2014/main" id="{4175BB38-FC42-42C6-9ECA-90505B0765A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08499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812AF6-9A10-4E6C-BB8C-DF235431CBFA}"/>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C31F5E4F-7343-4E6B-8753-E62DBE5C3AF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a:extLst>
              <a:ext uri="{FF2B5EF4-FFF2-40B4-BE49-F238E27FC236}">
                <a16:creationId xmlns:a16="http://schemas.microsoft.com/office/drawing/2014/main" id="{AEEC9AF1-EDD7-45E1-958B-B71615FC2E8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B3CDFED-3BA4-44E4-85FF-EC594E40F795}"/>
              </a:ext>
            </a:extLst>
          </p:cNvPr>
          <p:cNvSpPr>
            <a:spLocks noGrp="1"/>
          </p:cNvSpPr>
          <p:nvPr>
            <p:ph type="dt" sz="half" idx="10"/>
          </p:nvPr>
        </p:nvSpPr>
        <p:spPr/>
        <p:txBody>
          <a:bodyPr/>
          <a:lstStyle/>
          <a:p>
            <a:fld id="{6CBADA05-6205-4DC7-B97E-DEB48A7BB165}" type="datetimeFigureOut">
              <a:rPr lang="el-GR" smtClean="0"/>
              <a:t>29/10/2020</a:t>
            </a:fld>
            <a:endParaRPr lang="el-GR"/>
          </a:p>
        </p:txBody>
      </p:sp>
      <p:sp>
        <p:nvSpPr>
          <p:cNvPr id="6" name="Θέση υποσέλιδου 5">
            <a:extLst>
              <a:ext uri="{FF2B5EF4-FFF2-40B4-BE49-F238E27FC236}">
                <a16:creationId xmlns:a16="http://schemas.microsoft.com/office/drawing/2014/main" id="{32DDD65E-EF1A-40AB-951B-1B8E3526F625}"/>
              </a:ext>
            </a:extLst>
          </p:cNvPr>
          <p:cNvSpPr>
            <a:spLocks noGrp="1"/>
          </p:cNvSpPr>
          <p:nvPr>
            <p:ph type="ftr" sz="quarter" idx="11"/>
          </p:nvPr>
        </p:nvSpPr>
        <p:spPr/>
        <p:txBody>
          <a:bodyPr/>
          <a:lstStyle/>
          <a:p>
            <a:r>
              <a:rPr lang="fr-FR"/>
              <a:t>Neck, Entrepreneurship. © SAGE Publications, 2018.</a:t>
            </a:r>
            <a:endParaRPr lang="en-US" dirty="0"/>
          </a:p>
        </p:txBody>
      </p:sp>
      <p:sp>
        <p:nvSpPr>
          <p:cNvPr id="7" name="Θέση αριθμού διαφάνειας 6">
            <a:extLst>
              <a:ext uri="{FF2B5EF4-FFF2-40B4-BE49-F238E27FC236}">
                <a16:creationId xmlns:a16="http://schemas.microsoft.com/office/drawing/2014/main" id="{CDE1C1DC-D60A-40D8-A4A2-7085E503DA5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831277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4DB2F7F-443D-4368-9150-9CEA9E8B149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85D62B0-FFE4-4BE4-B220-3E66EDCC590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837B3BA-23F1-40E3-9D05-EA0CDF91D39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CBADA05-6205-4DC7-B97E-DEB48A7BB165}" type="datetimeFigureOut">
              <a:rPr lang="el-GR" smtClean="0"/>
              <a:t>29/10/2020</a:t>
            </a:fld>
            <a:endParaRPr lang="el-GR"/>
          </a:p>
        </p:txBody>
      </p:sp>
      <p:sp>
        <p:nvSpPr>
          <p:cNvPr id="5" name="Θέση υποσέλιδου 4">
            <a:extLst>
              <a:ext uri="{FF2B5EF4-FFF2-40B4-BE49-F238E27FC236}">
                <a16:creationId xmlns:a16="http://schemas.microsoft.com/office/drawing/2014/main" id="{E66D5E11-8FD9-495D-BB45-796ED73173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a:t>Neck, Entrepreneurship. © SAGE Publications, 2018.</a:t>
            </a:r>
            <a:endParaRPr lang="en-US" dirty="0"/>
          </a:p>
        </p:txBody>
      </p:sp>
      <p:sp>
        <p:nvSpPr>
          <p:cNvPr id="6" name="Θέση αριθμού διαφάνειας 5">
            <a:extLst>
              <a:ext uri="{FF2B5EF4-FFF2-40B4-BE49-F238E27FC236}">
                <a16:creationId xmlns:a16="http://schemas.microsoft.com/office/drawing/2014/main" id="{FF23A221-2AC7-405F-8FCC-7A47E1EBC52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
        <p:nvSpPr>
          <p:cNvPr id="7" name="TextBox 7">
            <a:extLst>
              <a:ext uri="{FF2B5EF4-FFF2-40B4-BE49-F238E27FC236}">
                <a16:creationId xmlns:a16="http://schemas.microsoft.com/office/drawing/2014/main" id="{0A308461-F2C1-4E12-8076-EDEC176E35B7}"/>
              </a:ext>
            </a:extLst>
          </p:cNvPr>
          <p:cNvSpPr txBox="1"/>
          <p:nvPr userDrawn="1"/>
        </p:nvSpPr>
        <p:spPr>
          <a:xfrm>
            <a:off x="6781800" y="136076"/>
            <a:ext cx="4572000" cy="323165"/>
          </a:xfrm>
          <a:prstGeom prst="rect">
            <a:avLst/>
          </a:prstGeom>
          <a:noFill/>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500" dirty="0">
                <a:latin typeface="Arial" panose="020B0604020202020204" pitchFamily="34" charset="0"/>
                <a:cs typeface="Arial" panose="020B0604020202020204" pitchFamily="34" charset="0"/>
              </a:rPr>
              <a:t>© Εκδόσεις Κριτική</a:t>
            </a:r>
          </a:p>
        </p:txBody>
      </p:sp>
    </p:spTree>
    <p:extLst>
      <p:ext uri="{BB962C8B-B14F-4D97-AF65-F5344CB8AC3E}">
        <p14:creationId xmlns:p14="http://schemas.microsoft.com/office/powerpoint/2010/main" val="314995420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8552E82-306C-4F15-A8EB-AFFB073DA4F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4800" y="1089002"/>
            <a:ext cx="3387425" cy="4679995"/>
          </a:xfrm>
          <a:prstGeom prst="rect">
            <a:avLst/>
          </a:prstGeom>
          <a:ln>
            <a:solidFill>
              <a:schemeClr val="bg2">
                <a:lumMod val="90000"/>
              </a:schemeClr>
            </a:solidFill>
          </a:ln>
          <a:effectLst>
            <a:outerShdw blurRad="50800" dist="38100" dir="2700000" algn="tl" rotWithShape="0">
              <a:prstClr val="black">
                <a:alpha val="40000"/>
              </a:prstClr>
            </a:outerShdw>
          </a:effectLst>
        </p:spPr>
      </p:pic>
      <p:sp>
        <p:nvSpPr>
          <p:cNvPr id="40" name="Rectangle 2">
            <a:extLst>
              <a:ext uri="{FF2B5EF4-FFF2-40B4-BE49-F238E27FC236}">
                <a16:creationId xmlns:a16="http://schemas.microsoft.com/office/drawing/2014/main" id="{455D4FA0-2C4C-4642-A8CA-CDA14EA8FA57}"/>
              </a:ext>
            </a:extLst>
          </p:cNvPr>
          <p:cNvSpPr txBox="1">
            <a:spLocks noChangeArrowheads="1"/>
          </p:cNvSpPr>
          <p:nvPr/>
        </p:nvSpPr>
        <p:spPr>
          <a:xfrm>
            <a:off x="3962400" y="1524000"/>
            <a:ext cx="4953000" cy="201929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en-US" altLang="el-GR" sz="2200" dirty="0"/>
              <a:t>H. M. Neck, C. P. Neck, E. L. Murray</a:t>
            </a:r>
            <a:br>
              <a:rPr lang="en-US" altLang="el-GR" sz="3900" dirty="0"/>
            </a:br>
            <a:r>
              <a:rPr lang="el-GR" altLang="el-GR" sz="3600" i="1" dirty="0"/>
              <a:t>Επιχειρηματικότητα</a:t>
            </a:r>
          </a:p>
          <a:p>
            <a:pPr algn="ctr">
              <a:lnSpc>
                <a:spcPct val="150000"/>
              </a:lnSpc>
            </a:pPr>
            <a:r>
              <a:rPr lang="el-GR" altLang="el-GR" sz="2800" dirty="0"/>
              <a:t>Νοοτροπία και πρακτική </a:t>
            </a:r>
            <a:endParaRPr lang="en-US" altLang="el-GR" sz="2800" b="1" dirty="0"/>
          </a:p>
        </p:txBody>
      </p:sp>
      <p:pic>
        <p:nvPicPr>
          <p:cNvPr id="42" name="Εικόνα 41">
            <a:extLst>
              <a:ext uri="{FF2B5EF4-FFF2-40B4-BE49-F238E27FC236}">
                <a16:creationId xmlns:a16="http://schemas.microsoft.com/office/drawing/2014/main" id="{3DB3211B-3F2D-40C2-9CA3-B8A865060418}"/>
              </a:ext>
            </a:extLst>
          </p:cNvPr>
          <p:cNvPicPr>
            <a:picLocks noChangeAspect="1"/>
          </p:cNvPicPr>
          <p:nvPr/>
        </p:nvPicPr>
        <p:blipFill>
          <a:blip r:embed="rId4"/>
          <a:stretch>
            <a:fillRect/>
          </a:stretch>
        </p:blipFill>
        <p:spPr>
          <a:xfrm>
            <a:off x="6911635" y="5941841"/>
            <a:ext cx="1969179" cy="646232"/>
          </a:xfrm>
          <a:prstGeom prst="rect">
            <a:avLst/>
          </a:prstGeom>
        </p:spPr>
      </p:pic>
    </p:spTree>
    <p:extLst>
      <p:ext uri="{BB962C8B-B14F-4D97-AF65-F5344CB8AC3E}">
        <p14:creationId xmlns:p14="http://schemas.microsoft.com/office/powerpoint/2010/main" val="551587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0500" y="2133600"/>
            <a:ext cx="8686800" cy="1600200"/>
          </a:xfrm>
        </p:spPr>
        <p:txBody>
          <a:bodyPr>
            <a:normAutofit/>
          </a:bodyPr>
          <a:lstStyle/>
          <a:p>
            <a:pPr algn="ctr"/>
            <a:r>
              <a:rPr lang="en-US" sz="4000" dirty="0">
                <a:solidFill>
                  <a:schemeClr val="tx1"/>
                </a:solidFill>
              </a:rPr>
              <a:t>3.2 </a:t>
            </a:r>
            <a:r>
              <a:rPr lang="el-GR" sz="4000" dirty="0">
                <a:solidFill>
                  <a:schemeClr val="tx1"/>
                </a:solidFill>
              </a:rPr>
              <a:t>Τι είναι η νοοτροπία;</a:t>
            </a:r>
          </a:p>
        </p:txBody>
      </p:sp>
      <p:sp>
        <p:nvSpPr>
          <p:cNvPr id="5" name="Slide Number Placeholder 4"/>
          <p:cNvSpPr>
            <a:spLocks noGrp="1"/>
          </p:cNvSpPr>
          <p:nvPr>
            <p:ph type="sldNum" sz="quarter" idx="4294967295"/>
          </p:nvPr>
        </p:nvSpPr>
        <p:spPr>
          <a:xfrm>
            <a:off x="8610600" y="6356350"/>
            <a:ext cx="533400" cy="365125"/>
          </a:xfrm>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787672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2500828"/>
            <a:ext cx="8458200" cy="3657600"/>
          </a:xfrm>
        </p:spPr>
        <p:txBody>
          <a:bodyPr/>
          <a:lstStyle/>
          <a:p>
            <a:pPr marL="0" indent="0">
              <a:buNone/>
            </a:pPr>
            <a:r>
              <a:rPr lang="el-GR" sz="2400" i="1" dirty="0">
                <a:solidFill>
                  <a:schemeClr val="tx1"/>
                </a:solidFill>
              </a:rPr>
              <a:t>Το καθιερωμένο σύνολο των συμπεριφορών κάποιου ατόμου</a:t>
            </a:r>
            <a:endParaRPr lang="en-US" sz="2400" i="1" dirty="0">
              <a:solidFill>
                <a:schemeClr val="tx1"/>
              </a:solidFill>
            </a:endParaRPr>
          </a:p>
          <a:p>
            <a:pPr marL="0" indent="0" algn="r">
              <a:buNone/>
            </a:pPr>
            <a:endParaRPr lang="en-US" sz="2000" dirty="0">
              <a:solidFill>
                <a:schemeClr val="tx1"/>
              </a:solidFill>
            </a:endParaRPr>
          </a:p>
          <a:p>
            <a:pPr marL="0" indent="0" algn="r">
              <a:buNone/>
            </a:pPr>
            <a:r>
              <a:rPr lang="en-US" sz="2000" dirty="0">
                <a:solidFill>
                  <a:schemeClr val="tx1"/>
                </a:solidFill>
              </a:rPr>
              <a:t>McKean, 2005</a:t>
            </a:r>
            <a:endParaRPr lang="en-US" dirty="0">
              <a:solidFill>
                <a:schemeClr val="tx1"/>
              </a:solidFill>
            </a:endParaRPr>
          </a:p>
        </p:txBody>
      </p:sp>
    </p:spTree>
    <p:extLst>
      <p:ext uri="{BB962C8B-B14F-4D97-AF65-F5344CB8AC3E}">
        <p14:creationId xmlns:p14="http://schemas.microsoft.com/office/powerpoint/2010/main" val="1482807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dirty="0"/>
          </a:p>
        </p:txBody>
      </p:sp>
      <p:sp>
        <p:nvSpPr>
          <p:cNvPr id="2" name="Title 1"/>
          <p:cNvSpPr>
            <a:spLocks noGrp="1"/>
          </p:cNvSpPr>
          <p:nvPr>
            <p:ph type="title"/>
          </p:nvPr>
        </p:nvSpPr>
        <p:spPr/>
        <p:txBody>
          <a:bodyPr/>
          <a:lstStyle/>
          <a:p>
            <a:pPr algn="ctr"/>
            <a:r>
              <a:rPr lang="el-GR" dirty="0">
                <a:solidFill>
                  <a:schemeClr val="tx1"/>
                </a:solidFill>
              </a:rPr>
              <a:t>Σταθερή </a:t>
            </a:r>
            <a:r>
              <a:rPr lang="en-US" dirty="0">
                <a:solidFill>
                  <a:schemeClr val="tx1"/>
                </a:solidFill>
              </a:rPr>
              <a:t>v</a:t>
            </a:r>
            <a:r>
              <a:rPr lang="el-GR" dirty="0" err="1">
                <a:solidFill>
                  <a:schemeClr val="tx1"/>
                </a:solidFill>
              </a:rPr>
              <a:t>οοτροπία</a:t>
            </a:r>
            <a:endParaRPr lang="en-US" dirty="0">
              <a:solidFill>
                <a:schemeClr val="tx1"/>
              </a:solidFill>
            </a:endParaRPr>
          </a:p>
        </p:txBody>
      </p:sp>
      <p:sp>
        <p:nvSpPr>
          <p:cNvPr id="3" name="Content Placeholder 2"/>
          <p:cNvSpPr>
            <a:spLocks noGrp="1"/>
          </p:cNvSpPr>
          <p:nvPr>
            <p:ph type="body" sz="quarter" idx="14"/>
          </p:nvPr>
        </p:nvSpPr>
        <p:spPr>
          <a:xfrm>
            <a:off x="600075" y="1828800"/>
            <a:ext cx="8305800" cy="3872428"/>
          </a:xfrm>
        </p:spPr>
        <p:txBody>
          <a:bodyPr>
            <a:normAutofit/>
          </a:bodyPr>
          <a:lstStyle/>
          <a:p>
            <a:pPr marL="0" indent="0">
              <a:buNone/>
            </a:pPr>
            <a:r>
              <a:rPr lang="el-GR" sz="2400" dirty="0">
                <a:solidFill>
                  <a:schemeClr val="tx1"/>
                </a:solidFill>
              </a:rPr>
              <a:t>Τα άτομα που τη διαθέτουν πιστεύουν πως:</a:t>
            </a:r>
          </a:p>
          <a:p>
            <a:endParaRPr lang="el-GR" sz="2400" dirty="0">
              <a:solidFill>
                <a:schemeClr val="tx1"/>
              </a:solidFill>
            </a:endParaRPr>
          </a:p>
          <a:p>
            <a:r>
              <a:rPr lang="el-GR" sz="2400" dirty="0">
                <a:solidFill>
                  <a:schemeClr val="tx1"/>
                </a:solidFill>
              </a:rPr>
              <a:t>Τα ταλέντα είναι προκαθορισμένα χαρακτηριστικά</a:t>
            </a:r>
            <a:endParaRPr lang="en-US" sz="2400" dirty="0">
              <a:solidFill>
                <a:schemeClr val="tx1"/>
              </a:solidFill>
            </a:endParaRPr>
          </a:p>
          <a:p>
            <a:r>
              <a:rPr lang="el-GR" sz="2400" dirty="0">
                <a:solidFill>
                  <a:schemeClr val="tx1"/>
                </a:solidFill>
              </a:rPr>
              <a:t>Η εξυπνάδα σε συνδυασμό με το ταλέντο οδηγούν στην επιτυχία</a:t>
            </a:r>
          </a:p>
          <a:p>
            <a:r>
              <a:rPr lang="el-GR" sz="2400" dirty="0">
                <a:solidFill>
                  <a:schemeClr val="tx1"/>
                </a:solidFill>
              </a:rPr>
              <a:t>Η εποικοδομητική κριτική είναι προσωπική επίθεση</a:t>
            </a:r>
            <a:endParaRPr lang="en-US" sz="2400" dirty="0">
              <a:solidFill>
                <a:schemeClr val="tx1"/>
              </a:solidFill>
            </a:endParaRPr>
          </a:p>
          <a:p>
            <a:r>
              <a:rPr lang="el-GR" sz="2400" dirty="0">
                <a:solidFill>
                  <a:schemeClr val="tx1"/>
                </a:solidFill>
              </a:rPr>
              <a:t>Η επιτυχία των άλλων οφείλεται στην τύχη</a:t>
            </a:r>
            <a:endParaRPr lang="en-US" sz="2400" dirty="0">
              <a:solidFill>
                <a:schemeClr val="tx1"/>
              </a:solidFill>
            </a:endParaRPr>
          </a:p>
          <a:p>
            <a:r>
              <a:rPr lang="el-GR" sz="2400" dirty="0">
                <a:solidFill>
                  <a:schemeClr val="tx1"/>
                </a:solidFill>
              </a:rPr>
              <a:t>Δεν είναι καλοί σε κάτι, για να αποφύγουν τις αποτυχίες και τη σπίλωση της εικόνας τους</a:t>
            </a:r>
            <a:endParaRPr lang="en-US" sz="2400" dirty="0">
              <a:solidFill>
                <a:schemeClr val="tx1"/>
              </a:solidFill>
            </a:endParaRPr>
          </a:p>
        </p:txBody>
      </p:sp>
    </p:spTree>
    <p:extLst>
      <p:ext uri="{BB962C8B-B14F-4D97-AF65-F5344CB8AC3E}">
        <p14:creationId xmlns:p14="http://schemas.microsoft.com/office/powerpoint/2010/main" val="80642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
        <p:nvSpPr>
          <p:cNvPr id="2" name="Title 1"/>
          <p:cNvSpPr>
            <a:spLocks noGrp="1"/>
          </p:cNvSpPr>
          <p:nvPr>
            <p:ph type="title"/>
          </p:nvPr>
        </p:nvSpPr>
        <p:spPr/>
        <p:txBody>
          <a:bodyPr/>
          <a:lstStyle/>
          <a:p>
            <a:pPr algn="ctr"/>
            <a:r>
              <a:rPr lang="el-GR" dirty="0">
                <a:solidFill>
                  <a:schemeClr val="tx1"/>
                </a:solidFill>
              </a:rPr>
              <a:t>Νοοτροπία ανάπτυξης</a:t>
            </a:r>
            <a:endParaRPr lang="en-US" dirty="0">
              <a:solidFill>
                <a:schemeClr val="tx1"/>
              </a:solidFill>
            </a:endParaRPr>
          </a:p>
        </p:txBody>
      </p:sp>
      <p:sp>
        <p:nvSpPr>
          <p:cNvPr id="3" name="Content Placeholder 2"/>
          <p:cNvSpPr>
            <a:spLocks noGrp="1"/>
          </p:cNvSpPr>
          <p:nvPr>
            <p:ph type="body" sz="quarter" idx="14"/>
          </p:nvPr>
        </p:nvSpPr>
        <p:spPr>
          <a:xfrm>
            <a:off x="419100" y="1828800"/>
            <a:ext cx="8305800" cy="3657600"/>
          </a:xfrm>
        </p:spPr>
        <p:txBody>
          <a:bodyPr>
            <a:normAutofit/>
          </a:bodyPr>
          <a:lstStyle/>
          <a:p>
            <a:pPr marL="0" indent="0">
              <a:buNone/>
            </a:pPr>
            <a:r>
              <a:rPr lang="el-GR" sz="2400" dirty="0">
                <a:solidFill>
                  <a:schemeClr val="tx1"/>
                </a:solidFill>
              </a:rPr>
              <a:t>Τα άτομα που τη διαθέτουν πιστεύουν πως:</a:t>
            </a:r>
          </a:p>
          <a:p>
            <a:pPr marL="0" indent="0">
              <a:buNone/>
            </a:pPr>
            <a:endParaRPr lang="el-GR" sz="2400" dirty="0">
              <a:solidFill>
                <a:schemeClr val="tx1"/>
              </a:solidFill>
            </a:endParaRPr>
          </a:p>
          <a:p>
            <a:r>
              <a:rPr lang="el-GR" sz="2400" dirty="0">
                <a:solidFill>
                  <a:schemeClr val="tx1"/>
                </a:solidFill>
              </a:rPr>
              <a:t>Οι δεξιότητές τους εξελίσσονται μέσω της σκληρής δουλειάς </a:t>
            </a:r>
          </a:p>
          <a:p>
            <a:r>
              <a:rPr lang="el-GR" sz="2400" dirty="0">
                <a:solidFill>
                  <a:schemeClr val="tx1"/>
                </a:solidFill>
              </a:rPr>
              <a:t>Η εξυπνάδα και το ταλέντο είναι μόνο το σημείο εκκίνησης για την επιτυχία </a:t>
            </a:r>
          </a:p>
          <a:p>
            <a:r>
              <a:rPr lang="el-GR" sz="2400" dirty="0">
                <a:solidFill>
                  <a:schemeClr val="tx1"/>
                </a:solidFill>
              </a:rPr>
              <a:t>Οι δεξιότητές τους βελτιώνονται μέσω της διά βίου μάθησης και της εξάσκησης</a:t>
            </a:r>
          </a:p>
          <a:p>
            <a:r>
              <a:rPr lang="el-GR" sz="2400" dirty="0">
                <a:solidFill>
                  <a:schemeClr val="tx1"/>
                </a:solidFill>
              </a:rPr>
              <a:t>Η αποτυχία συνιστά ευκαιρία βελτίωσης</a:t>
            </a:r>
            <a:endParaRPr lang="en-US" sz="2400" dirty="0">
              <a:solidFill>
                <a:schemeClr val="tx1"/>
              </a:solidFill>
            </a:endParaRPr>
          </a:p>
        </p:txBody>
      </p:sp>
    </p:spTree>
    <p:extLst>
      <p:ext uri="{BB962C8B-B14F-4D97-AF65-F5344CB8AC3E}">
        <p14:creationId xmlns:p14="http://schemas.microsoft.com/office/powerpoint/2010/main" val="116397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305800" cy="457200"/>
          </a:xfrm>
        </p:spPr>
        <p:txBody>
          <a:bodyPr>
            <a:noAutofit/>
          </a:bodyPr>
          <a:lstStyle/>
          <a:p>
            <a:pPr algn="ctr"/>
            <a:br>
              <a:rPr lang="el-GR" sz="2800" dirty="0"/>
            </a:br>
            <a:r>
              <a:rPr lang="el-GR" sz="3200" dirty="0">
                <a:solidFill>
                  <a:schemeClr val="tx1"/>
                </a:solidFill>
              </a:rPr>
              <a:t>Σχήμα</a:t>
            </a:r>
            <a:r>
              <a:rPr lang="en-US" sz="3200" dirty="0">
                <a:solidFill>
                  <a:schemeClr val="tx1"/>
                </a:solidFill>
              </a:rPr>
              <a:t> 3.</a:t>
            </a:r>
            <a:r>
              <a:rPr lang="el-GR" sz="3200" dirty="0">
                <a:solidFill>
                  <a:schemeClr val="tx1"/>
                </a:solidFill>
              </a:rPr>
              <a:t>1</a:t>
            </a:r>
            <a:r>
              <a:rPr lang="en-US" sz="3200" dirty="0">
                <a:solidFill>
                  <a:schemeClr val="tx1"/>
                </a:solidFill>
              </a:rPr>
              <a:t>: </a:t>
            </a:r>
            <a:r>
              <a:rPr lang="el-GR" sz="3200" dirty="0">
                <a:solidFill>
                  <a:schemeClr val="tx1"/>
                </a:solidFill>
              </a:rPr>
              <a:t>Ποια είναι η δική σου νοοτροπία;</a:t>
            </a:r>
            <a:br>
              <a:rPr lang="el-GR" sz="3200" dirty="0">
                <a:solidFill>
                  <a:schemeClr val="tx1"/>
                </a:solidFill>
              </a:rPr>
            </a:br>
            <a:endParaRPr lang="en-US" sz="3200" dirty="0">
              <a:solidFill>
                <a:schemeClr val="tx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pic>
        <p:nvPicPr>
          <p:cNvPr id="6" name="Εικόνα 5">
            <a:extLst>
              <a:ext uri="{FF2B5EF4-FFF2-40B4-BE49-F238E27FC236}">
                <a16:creationId xmlns:a16="http://schemas.microsoft.com/office/drawing/2014/main" id="{A04A4066-4EB2-4093-AB12-176855EC9475}"/>
              </a:ext>
            </a:extLst>
          </p:cNvPr>
          <p:cNvPicPr>
            <a:picLocks noChangeAspect="1"/>
          </p:cNvPicPr>
          <p:nvPr/>
        </p:nvPicPr>
        <p:blipFill rotWithShape="1">
          <a:blip r:embed="rId2"/>
          <a:srcRect l="10833" t="26296" r="25000" b="11481"/>
          <a:stretch/>
        </p:blipFill>
        <p:spPr>
          <a:xfrm>
            <a:off x="457200" y="1461655"/>
            <a:ext cx="8229600" cy="4634345"/>
          </a:xfrm>
          <a:prstGeom prst="rect">
            <a:avLst/>
          </a:prstGeom>
        </p:spPr>
      </p:pic>
    </p:spTree>
    <p:extLst>
      <p:ext uri="{BB962C8B-B14F-4D97-AF65-F5344CB8AC3E}">
        <p14:creationId xmlns:p14="http://schemas.microsoft.com/office/powerpoint/2010/main" val="2347577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7BD786-5BCE-4F19-A7AD-17B08A638CF0}"/>
              </a:ext>
            </a:extLst>
          </p:cNvPr>
          <p:cNvSpPr>
            <a:spLocks noGrp="1"/>
          </p:cNvSpPr>
          <p:nvPr>
            <p:ph type="ctrTitle"/>
          </p:nvPr>
        </p:nvSpPr>
        <p:spPr>
          <a:xfrm>
            <a:off x="457200" y="762000"/>
            <a:ext cx="6858000" cy="2387600"/>
          </a:xfrm>
        </p:spPr>
        <p:txBody>
          <a:bodyPr anchor="t"/>
          <a:lstStyle/>
          <a:p>
            <a:pPr algn="l"/>
            <a:r>
              <a:rPr lang="el-GR" sz="3600" dirty="0">
                <a:latin typeface="+mj-lt"/>
              </a:rPr>
              <a:t>Κριτική σκέψη</a:t>
            </a:r>
            <a:br>
              <a:rPr lang="el-GR" sz="4800" dirty="0">
                <a:latin typeface="+mj-lt"/>
              </a:rPr>
            </a:br>
            <a:endParaRPr lang="el-GR" dirty="0"/>
          </a:p>
        </p:txBody>
      </p:sp>
      <p:sp>
        <p:nvSpPr>
          <p:cNvPr id="3" name="Content Placeholder 2"/>
          <p:cNvSpPr>
            <a:spLocks noGrp="1"/>
          </p:cNvSpPr>
          <p:nvPr>
            <p:ph type="subTitle" idx="1"/>
          </p:nvPr>
        </p:nvSpPr>
        <p:spPr>
          <a:xfrm>
            <a:off x="457200" y="2043114"/>
            <a:ext cx="8229600" cy="1655762"/>
          </a:xfrm>
        </p:spPr>
        <p:txBody>
          <a:bodyPr>
            <a:normAutofit/>
          </a:bodyPr>
          <a:lstStyle/>
          <a:p>
            <a:pPr algn="l"/>
            <a:r>
              <a:rPr lang="el-GR" sz="2400" dirty="0"/>
              <a:t>Σκεφτείτε ένα πολύ επιτυχημένο άτομο. </a:t>
            </a:r>
          </a:p>
          <a:p>
            <a:pPr algn="l"/>
            <a:r>
              <a:rPr lang="el-GR" sz="2400" dirty="0"/>
              <a:t>Ποιες πτυχές της επιτυχίας του/της οφείλονται στην τύχη και ποιες στην αφοσίωση στον στόχο του/της; </a:t>
            </a:r>
            <a:endParaRPr lang="en-US" sz="2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753875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
        <p:nvSpPr>
          <p:cNvPr id="2" name="Title 1"/>
          <p:cNvSpPr>
            <a:spLocks noGrp="1"/>
          </p:cNvSpPr>
          <p:nvPr>
            <p:ph type="title"/>
          </p:nvPr>
        </p:nvSpPr>
        <p:spPr/>
        <p:txBody>
          <a:bodyPr/>
          <a:lstStyle/>
          <a:p>
            <a:pPr algn="ctr"/>
            <a:r>
              <a:rPr lang="el-GR" dirty="0">
                <a:solidFill>
                  <a:schemeClr val="tx1"/>
                </a:solidFill>
              </a:rPr>
              <a:t>Επιχειρηματική νοοτροπία</a:t>
            </a:r>
            <a:endParaRPr lang="en-US" dirty="0">
              <a:solidFill>
                <a:schemeClr val="tx1"/>
              </a:solidFill>
            </a:endParaRPr>
          </a:p>
        </p:txBody>
      </p:sp>
      <p:sp>
        <p:nvSpPr>
          <p:cNvPr id="3" name="Content Placeholder 2"/>
          <p:cNvSpPr>
            <a:spLocks noGrp="1"/>
          </p:cNvSpPr>
          <p:nvPr>
            <p:ph type="body" sz="quarter" idx="14"/>
          </p:nvPr>
        </p:nvSpPr>
        <p:spPr>
          <a:xfrm>
            <a:off x="419100" y="2057400"/>
            <a:ext cx="8305800" cy="3657600"/>
          </a:xfrm>
        </p:spPr>
        <p:txBody>
          <a:bodyPr>
            <a:normAutofit/>
          </a:bodyPr>
          <a:lstStyle/>
          <a:p>
            <a:pPr marL="0" indent="0">
              <a:buNone/>
            </a:pPr>
            <a:r>
              <a:rPr lang="el-GR" sz="2400" dirty="0">
                <a:solidFill>
                  <a:schemeClr val="tx1"/>
                </a:solidFill>
              </a:rPr>
              <a:t>H ικανότητα να αντιλαμβάνεται κανείς άμεσα τις καταστάσεις, να δρα και να οργανώνεται υπό αβέβαιες συνθήκες. </a:t>
            </a:r>
          </a:p>
          <a:p>
            <a:pPr marL="0" indent="0">
              <a:buNone/>
            </a:pPr>
            <a:endParaRPr lang="el-GR" sz="2400" dirty="0">
              <a:solidFill>
                <a:schemeClr val="tx1"/>
              </a:solidFill>
            </a:endParaRPr>
          </a:p>
          <a:p>
            <a:pPr marL="0" indent="0">
              <a:buNone/>
            </a:pPr>
            <a:r>
              <a:rPr lang="el-GR" sz="2400" dirty="0">
                <a:solidFill>
                  <a:schemeClr val="tx1"/>
                </a:solidFill>
              </a:rPr>
              <a:t>Περιλαμβάνει:</a:t>
            </a:r>
          </a:p>
          <a:p>
            <a:r>
              <a:rPr lang="el-GR" sz="2400" dirty="0">
                <a:solidFill>
                  <a:schemeClr val="tx1"/>
                </a:solidFill>
              </a:rPr>
              <a:t>Την ικανότητα της επιμονής, της αποδοχής μιας αποτυχίας και τη μετατροπή αυτής σε μάθημα</a:t>
            </a:r>
          </a:p>
          <a:p>
            <a:r>
              <a:rPr lang="el-GR" sz="2400" dirty="0">
                <a:solidFill>
                  <a:schemeClr val="tx1"/>
                </a:solidFill>
              </a:rPr>
              <a:t>Το να νιώθεις μεγαλύτερη ασφάλεια εκτός της ζώνης ασφαλείας σου</a:t>
            </a:r>
          </a:p>
        </p:txBody>
      </p:sp>
    </p:spTree>
    <p:extLst>
      <p:ext uri="{BB962C8B-B14F-4D97-AF65-F5344CB8AC3E}">
        <p14:creationId xmlns:p14="http://schemas.microsoft.com/office/powerpoint/2010/main" val="3079182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1295400"/>
            <a:ext cx="2828925" cy="1012372"/>
          </a:xfrm>
        </p:spPr>
        <p:txBody>
          <a:bodyPr anchor="t">
            <a:normAutofit/>
          </a:bodyPr>
          <a:lstStyle/>
          <a:p>
            <a:pPr algn="ctr"/>
            <a:r>
              <a:rPr lang="el-GR" sz="3200" dirty="0">
                <a:solidFill>
                  <a:schemeClr val="tx1"/>
                </a:solidFill>
              </a:rPr>
              <a:t>Σχήμα</a:t>
            </a:r>
            <a:r>
              <a:rPr lang="en-US" sz="3200" dirty="0">
                <a:solidFill>
                  <a:schemeClr val="tx1"/>
                </a:solidFill>
              </a:rPr>
              <a:t> 3.</a:t>
            </a:r>
            <a:r>
              <a:rPr lang="el-GR" sz="3200" dirty="0">
                <a:solidFill>
                  <a:schemeClr val="tx1"/>
                </a:solidFill>
              </a:rPr>
              <a:t>2</a:t>
            </a:r>
            <a:r>
              <a:rPr lang="en-US" sz="3200" dirty="0">
                <a:solidFill>
                  <a:schemeClr val="tx1"/>
                </a:solidFill>
              </a:rPr>
              <a:t>: </a:t>
            </a:r>
            <a:r>
              <a:rPr lang="el-GR" sz="3200" dirty="0" err="1">
                <a:solidFill>
                  <a:schemeClr val="tx1"/>
                </a:solidFill>
              </a:rPr>
              <a:t>Μεταγνώση</a:t>
            </a:r>
            <a:r>
              <a:rPr lang="en-US" sz="3200" dirty="0">
                <a:solidFill>
                  <a:schemeClr val="tx1"/>
                </a:solidFill>
              </a:rPr>
              <a:t> </a:t>
            </a:r>
          </a:p>
        </p:txBody>
      </p:sp>
      <p:pic>
        <p:nvPicPr>
          <p:cNvPr id="4" name="Εικόνα 3">
            <a:extLst>
              <a:ext uri="{FF2B5EF4-FFF2-40B4-BE49-F238E27FC236}">
                <a16:creationId xmlns:a16="http://schemas.microsoft.com/office/drawing/2014/main" id="{B87C92CB-2124-41B4-A5BF-646977047CCF}"/>
              </a:ext>
            </a:extLst>
          </p:cNvPr>
          <p:cNvPicPr>
            <a:picLocks noChangeAspect="1"/>
          </p:cNvPicPr>
          <p:nvPr/>
        </p:nvPicPr>
        <p:blipFill rotWithShape="1">
          <a:blip r:embed="rId2"/>
          <a:srcRect l="27482" t="11481" r="40814" b="7037"/>
          <a:stretch/>
        </p:blipFill>
        <p:spPr>
          <a:xfrm>
            <a:off x="914400" y="495000"/>
            <a:ext cx="4803806" cy="5868000"/>
          </a:xfrm>
          <a:prstGeom prst="rect">
            <a:avLst/>
          </a:prstGeom>
        </p:spPr>
      </p:pic>
    </p:spTree>
    <p:extLst>
      <p:ext uri="{BB962C8B-B14F-4D97-AF65-F5344CB8AC3E}">
        <p14:creationId xmlns:p14="http://schemas.microsoft.com/office/powerpoint/2010/main" val="2599827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
        <p:nvSpPr>
          <p:cNvPr id="2" name="Title 1"/>
          <p:cNvSpPr>
            <a:spLocks noGrp="1"/>
          </p:cNvSpPr>
          <p:nvPr>
            <p:ph type="title"/>
          </p:nvPr>
        </p:nvSpPr>
        <p:spPr/>
        <p:txBody>
          <a:bodyPr/>
          <a:lstStyle/>
          <a:p>
            <a:pPr algn="ctr"/>
            <a:r>
              <a:rPr lang="el-GR" dirty="0"/>
              <a:t>Πάθος</a:t>
            </a:r>
            <a:endParaRPr lang="en-US" dirty="0"/>
          </a:p>
        </p:txBody>
      </p:sp>
      <p:sp>
        <p:nvSpPr>
          <p:cNvPr id="3" name="Content Placeholder 2"/>
          <p:cNvSpPr>
            <a:spLocks noGrp="1"/>
          </p:cNvSpPr>
          <p:nvPr>
            <p:ph type="body" sz="quarter" idx="14"/>
          </p:nvPr>
        </p:nvSpPr>
        <p:spPr>
          <a:xfrm>
            <a:off x="419100" y="2057400"/>
            <a:ext cx="8305800" cy="3657600"/>
          </a:xfrm>
        </p:spPr>
        <p:txBody>
          <a:bodyPr>
            <a:normAutofit/>
          </a:bodyPr>
          <a:lstStyle/>
          <a:p>
            <a:r>
              <a:rPr lang="el-GR" sz="2400" dirty="0"/>
              <a:t>Έντονο θετικό συναίσθημα</a:t>
            </a:r>
          </a:p>
          <a:p>
            <a:endParaRPr lang="en-US" sz="2400" dirty="0"/>
          </a:p>
          <a:p>
            <a:r>
              <a:rPr lang="el-GR" sz="2400" dirty="0"/>
              <a:t>Κινητοποιεί με σκοπό την υπέρβαση εμποδίων </a:t>
            </a:r>
          </a:p>
          <a:p>
            <a:endParaRPr lang="el-GR" sz="2400" dirty="0"/>
          </a:p>
          <a:p>
            <a:r>
              <a:rPr lang="el-GR" sz="2400" dirty="0"/>
              <a:t>Βοηθά στην προσήλωση τους στόχους</a:t>
            </a:r>
          </a:p>
          <a:p>
            <a:pPr marL="0" indent="0">
              <a:buNone/>
            </a:pPr>
            <a:r>
              <a:rPr lang="el-GR" sz="2400" dirty="0"/>
              <a:t> </a:t>
            </a:r>
          </a:p>
          <a:p>
            <a:r>
              <a:rPr lang="el-GR" sz="2400" dirty="0"/>
              <a:t>Τονώνει τη δημιουργικότητα</a:t>
            </a:r>
            <a:endParaRPr lang="en-US" sz="2400" dirty="0"/>
          </a:p>
        </p:txBody>
      </p:sp>
    </p:spTree>
    <p:extLst>
      <p:ext uri="{BB962C8B-B14F-4D97-AF65-F5344CB8AC3E}">
        <p14:creationId xmlns:p14="http://schemas.microsoft.com/office/powerpoint/2010/main" val="926413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chor="ctr">
            <a:normAutofit/>
          </a:bodyPr>
          <a:lstStyle/>
          <a:p>
            <a:pPr marL="0" indent="0" algn="ctr">
              <a:buNone/>
            </a:pPr>
            <a:r>
              <a:rPr lang="el-GR" sz="3200" dirty="0">
                <a:solidFill>
                  <a:schemeClr val="tx1"/>
                </a:solidFill>
              </a:rPr>
              <a:t>Πώς σχετίζεται το πάθος σας με τον αντίκτυπο που επιθυμείτε να έχετε; </a:t>
            </a:r>
            <a:endParaRPr lang="en-US" sz="3200" dirty="0">
              <a:solidFill>
                <a:schemeClr val="tx1"/>
              </a:solidFill>
            </a:endParaRPr>
          </a:p>
        </p:txBody>
      </p:sp>
      <p:sp>
        <p:nvSpPr>
          <p:cNvPr id="3" name="Slide Number Placeholder 2"/>
          <p:cNvSpPr>
            <a:spLocks noGrp="1"/>
          </p:cNvSpPr>
          <p:nvPr>
            <p:ph type="sldNum" sz="quarter" idx="4294967295"/>
          </p:nvPr>
        </p:nvSpPr>
        <p:spPr>
          <a:xfrm>
            <a:off x="8610600" y="6356350"/>
            <a:ext cx="533400" cy="365125"/>
          </a:xfrm>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2461195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0"/>
            <a:ext cx="7315200" cy="2514600"/>
          </a:xfrm>
        </p:spPr>
        <p:txBody>
          <a:bodyPr>
            <a:normAutofit/>
          </a:bodyPr>
          <a:lstStyle/>
          <a:p>
            <a:pPr algn="ctr"/>
            <a:r>
              <a:rPr lang="el-GR" sz="4000" dirty="0">
                <a:solidFill>
                  <a:schemeClr val="tx1"/>
                </a:solidFill>
              </a:rPr>
              <a:t>Κεφάλαιο</a:t>
            </a:r>
            <a:r>
              <a:rPr lang="en-US" sz="4000" dirty="0">
                <a:solidFill>
                  <a:schemeClr val="tx1"/>
                </a:solidFill>
              </a:rPr>
              <a:t> </a:t>
            </a:r>
            <a:r>
              <a:rPr lang="el-GR" sz="4000" dirty="0">
                <a:solidFill>
                  <a:schemeClr val="tx1"/>
                </a:solidFill>
              </a:rPr>
              <a:t>3</a:t>
            </a:r>
            <a:r>
              <a:rPr lang="en-US" sz="4000" dirty="0">
                <a:solidFill>
                  <a:schemeClr val="tx1"/>
                </a:solidFill>
              </a:rPr>
              <a:t>: </a:t>
            </a:r>
            <a:br>
              <a:rPr lang="en-US" sz="4000" dirty="0">
                <a:solidFill>
                  <a:schemeClr val="tx1"/>
                </a:solidFill>
              </a:rPr>
            </a:br>
            <a:r>
              <a:rPr lang="el-GR" sz="4000" dirty="0">
                <a:solidFill>
                  <a:schemeClr val="tx1"/>
                </a:solidFill>
              </a:rPr>
              <a:t>Επιχειρηματικότητα: Ανάπτυξη επιχειρηματικής νοοτροπίας</a:t>
            </a:r>
            <a:endParaRPr lang="en-US" sz="4000" dirty="0">
              <a:solidFill>
                <a:schemeClr val="tx1"/>
              </a:solidFill>
            </a:endParaRPr>
          </a:p>
        </p:txBody>
      </p:sp>
    </p:spTree>
    <p:extLst>
      <p:ext uri="{BB962C8B-B14F-4D97-AF65-F5344CB8AC3E}">
        <p14:creationId xmlns:p14="http://schemas.microsoft.com/office/powerpoint/2010/main" val="2616108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
        <p:nvSpPr>
          <p:cNvPr id="4" name="Title 3"/>
          <p:cNvSpPr>
            <a:spLocks noGrp="1"/>
          </p:cNvSpPr>
          <p:nvPr>
            <p:ph type="title"/>
          </p:nvPr>
        </p:nvSpPr>
        <p:spPr/>
        <p:txBody>
          <a:bodyPr>
            <a:normAutofit/>
          </a:bodyPr>
          <a:lstStyle/>
          <a:p>
            <a:pPr algn="ctr"/>
            <a:r>
              <a:rPr lang="el-GR" dirty="0">
                <a:solidFill>
                  <a:schemeClr val="tx1"/>
                </a:solidFill>
              </a:rPr>
              <a:t>Η επιχειρηματικότητα ως συνήθεια</a:t>
            </a:r>
            <a:endParaRPr lang="en-US" dirty="0">
              <a:solidFill>
                <a:schemeClr val="tx1"/>
              </a:solidFill>
            </a:endParaRPr>
          </a:p>
        </p:txBody>
      </p:sp>
      <p:sp>
        <p:nvSpPr>
          <p:cNvPr id="5" name="Text Placeholder 4"/>
          <p:cNvSpPr>
            <a:spLocks noGrp="1"/>
          </p:cNvSpPr>
          <p:nvPr>
            <p:ph type="body" sz="quarter" idx="14"/>
          </p:nvPr>
        </p:nvSpPr>
        <p:spPr>
          <a:xfrm>
            <a:off x="457200" y="2194720"/>
            <a:ext cx="8305800" cy="3657600"/>
          </a:xfrm>
        </p:spPr>
        <p:txBody>
          <a:bodyPr>
            <a:normAutofit/>
          </a:bodyPr>
          <a:lstStyle/>
          <a:p>
            <a:r>
              <a:rPr lang="el-GR" sz="2400" dirty="0">
                <a:solidFill>
                  <a:schemeClr val="tx1"/>
                </a:solidFill>
              </a:rPr>
              <a:t>Ανάπτυξη νοοτροπίας μέσω της δημιουργίας μιας συνήθειας</a:t>
            </a:r>
          </a:p>
          <a:p>
            <a:endParaRPr lang="el-GR" sz="2400" dirty="0">
              <a:solidFill>
                <a:schemeClr val="tx1"/>
              </a:solidFill>
            </a:endParaRPr>
          </a:p>
          <a:p>
            <a:r>
              <a:rPr lang="el-GR" sz="2400" dirty="0">
                <a:solidFill>
                  <a:schemeClr val="tx1"/>
                </a:solidFill>
              </a:rPr>
              <a:t>Εξάσκηση μέχρι η συνήθεια να εκτελείται ασυνείδητα και συνεχώς </a:t>
            </a:r>
          </a:p>
          <a:p>
            <a:pPr marL="0" indent="0">
              <a:buNone/>
            </a:pPr>
            <a:endParaRPr lang="el-GR" sz="2400" dirty="0">
              <a:solidFill>
                <a:schemeClr val="tx1"/>
              </a:solidFill>
            </a:endParaRPr>
          </a:p>
          <a:p>
            <a:r>
              <a:rPr lang="el-GR" sz="2400" dirty="0">
                <a:solidFill>
                  <a:schemeClr val="tx1"/>
                </a:solidFill>
              </a:rPr>
              <a:t>Οι επιχειρηματίες είναι πιθανότερο να συνεχίσουν όταν λαμβάνουν ανταμοιβή</a:t>
            </a:r>
            <a:endParaRPr lang="en-US" sz="2400" dirty="0">
              <a:solidFill>
                <a:schemeClr val="tx1"/>
              </a:solidFill>
            </a:endParaRPr>
          </a:p>
        </p:txBody>
      </p:sp>
    </p:spTree>
    <p:extLst>
      <p:ext uri="{BB962C8B-B14F-4D97-AF65-F5344CB8AC3E}">
        <p14:creationId xmlns:p14="http://schemas.microsoft.com/office/powerpoint/2010/main" val="309416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66700" y="1600200"/>
            <a:ext cx="8610600" cy="2438400"/>
          </a:xfrm>
        </p:spPr>
        <p:txBody>
          <a:bodyPr>
            <a:noAutofit/>
          </a:bodyPr>
          <a:lstStyle/>
          <a:p>
            <a:pPr algn="ctr"/>
            <a:r>
              <a:rPr lang="el-GR" sz="3200" dirty="0">
                <a:solidFill>
                  <a:schemeClr val="tx1"/>
                </a:solidFill>
              </a:rPr>
              <a:t>Ποιες προκλήσεις προβλέπετε ότι μπορούν να εμφανιστούν κατά την ανάπτυξη της συνήθειας της επιχειρηματικότητας; </a:t>
            </a:r>
          </a:p>
          <a:p>
            <a:pPr algn="ctr"/>
            <a:r>
              <a:rPr lang="el-GR" sz="3200" dirty="0">
                <a:solidFill>
                  <a:schemeClr val="tx1"/>
                </a:solidFill>
              </a:rPr>
              <a:t>Πώς μπορείτε να τις υπερβείτε; </a:t>
            </a:r>
            <a:endParaRPr lang="en-US" sz="3200" dirty="0">
              <a:solidFill>
                <a:schemeClr val="tx1"/>
              </a:solidFill>
            </a:endParaRPr>
          </a:p>
        </p:txBody>
      </p:sp>
      <p:sp>
        <p:nvSpPr>
          <p:cNvPr id="3" name="Slide Number Placeholder 2"/>
          <p:cNvSpPr>
            <a:spLocks noGrp="1"/>
          </p:cNvSpPr>
          <p:nvPr>
            <p:ph type="sldNum" sz="quarter" idx="4294967295"/>
          </p:nvPr>
        </p:nvSpPr>
        <p:spPr>
          <a:xfrm>
            <a:off x="8610600" y="6356350"/>
            <a:ext cx="533400" cy="365125"/>
          </a:xfrm>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934434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1809750"/>
            <a:ext cx="8686800" cy="1600200"/>
          </a:xfrm>
        </p:spPr>
        <p:txBody>
          <a:bodyPr anchor="ctr">
            <a:normAutofit/>
          </a:bodyPr>
          <a:lstStyle/>
          <a:p>
            <a:pPr algn="ctr"/>
            <a:r>
              <a:rPr lang="en-US" sz="4000" dirty="0">
                <a:solidFill>
                  <a:schemeClr val="tx1"/>
                </a:solidFill>
              </a:rPr>
              <a:t>3.3 </a:t>
            </a:r>
            <a:r>
              <a:rPr lang="el-GR" sz="4000" dirty="0">
                <a:solidFill>
                  <a:schemeClr val="tx1"/>
                </a:solidFill>
              </a:rPr>
              <a:t>Η συνήθεια της </a:t>
            </a:r>
            <a:r>
              <a:rPr lang="el-GR" sz="4000" dirty="0" err="1">
                <a:solidFill>
                  <a:schemeClr val="tx1"/>
                </a:solidFill>
              </a:rPr>
              <a:t>αυτο</a:t>
            </a:r>
            <a:r>
              <a:rPr lang="el-GR" sz="4000" dirty="0">
                <a:solidFill>
                  <a:schemeClr val="tx1"/>
                </a:solidFill>
              </a:rPr>
              <a:t>-ηγεσίας</a:t>
            </a:r>
            <a:endParaRPr lang="en-US" sz="4000" dirty="0">
              <a:solidFill>
                <a:schemeClr val="tx1"/>
              </a:solidFill>
            </a:endParaRPr>
          </a:p>
        </p:txBody>
      </p:sp>
      <p:sp>
        <p:nvSpPr>
          <p:cNvPr id="3" name="Slide Number Placeholder 2"/>
          <p:cNvSpPr>
            <a:spLocks noGrp="1"/>
          </p:cNvSpPr>
          <p:nvPr>
            <p:ph type="sldNum" sz="quarter" idx="4294967295"/>
          </p:nvPr>
        </p:nvSpPr>
        <p:spPr>
          <a:xfrm>
            <a:off x="8610600" y="6356350"/>
            <a:ext cx="533400" cy="365125"/>
          </a:xfrm>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688120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
        <p:nvSpPr>
          <p:cNvPr id="2" name="Title 1"/>
          <p:cNvSpPr>
            <a:spLocks noGrp="1"/>
          </p:cNvSpPr>
          <p:nvPr>
            <p:ph type="title"/>
          </p:nvPr>
        </p:nvSpPr>
        <p:spPr/>
        <p:txBody>
          <a:bodyPr/>
          <a:lstStyle/>
          <a:p>
            <a:pPr algn="ctr"/>
            <a:r>
              <a:rPr lang="el-GR" dirty="0" err="1">
                <a:solidFill>
                  <a:schemeClr val="tx1"/>
                </a:solidFill>
              </a:rPr>
              <a:t>Αυτο</a:t>
            </a:r>
            <a:r>
              <a:rPr lang="el-GR" dirty="0">
                <a:solidFill>
                  <a:schemeClr val="tx1"/>
                </a:solidFill>
              </a:rPr>
              <a:t>-ηγεσία</a:t>
            </a:r>
            <a:endParaRPr lang="en-US" dirty="0">
              <a:solidFill>
                <a:schemeClr val="tx1"/>
              </a:solidFill>
            </a:endParaRPr>
          </a:p>
        </p:txBody>
      </p:sp>
      <p:sp>
        <p:nvSpPr>
          <p:cNvPr id="3" name="Content Placeholder 2"/>
          <p:cNvSpPr>
            <a:spLocks noGrp="1"/>
          </p:cNvSpPr>
          <p:nvPr>
            <p:ph type="body" sz="quarter" idx="14"/>
          </p:nvPr>
        </p:nvSpPr>
        <p:spPr>
          <a:xfrm>
            <a:off x="419100" y="2194720"/>
            <a:ext cx="8305800" cy="1843880"/>
          </a:xfrm>
        </p:spPr>
        <p:txBody>
          <a:bodyPr>
            <a:normAutofit/>
          </a:bodyPr>
          <a:lstStyle/>
          <a:p>
            <a:pPr marL="0" indent="0" algn="ctr">
              <a:buNone/>
            </a:pPr>
            <a:r>
              <a:rPr lang="el-GR" sz="2400" dirty="0">
                <a:solidFill>
                  <a:schemeClr val="tx1"/>
                </a:solidFill>
              </a:rPr>
              <a:t>Τα άτομα μπορούν να επηρεάσουν και να ελέγξουν τη συμπεριφορά τους, τις ενέργειές τους και τη σκέψη τους, ώστε να φτάσουν στα απαιτούμενα επίπεδα αυτονομίας και αυτό-εμψύχωσης για τα επιχειρηματικά τους εγχειρήματα</a:t>
            </a:r>
          </a:p>
        </p:txBody>
      </p:sp>
    </p:spTree>
    <p:extLst>
      <p:ext uri="{BB962C8B-B14F-4D97-AF65-F5344CB8AC3E}">
        <p14:creationId xmlns:p14="http://schemas.microsoft.com/office/powerpoint/2010/main" val="3857727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0"/>
            <a:ext cx="6435578" cy="1143000"/>
          </a:xfrm>
        </p:spPr>
        <p:txBody>
          <a:bodyPr anchor="t">
            <a:normAutofit/>
          </a:bodyPr>
          <a:lstStyle/>
          <a:p>
            <a:pPr algn="ctr"/>
            <a:r>
              <a:rPr lang="el-GR" sz="3200" dirty="0">
                <a:solidFill>
                  <a:schemeClr val="tx1"/>
                </a:solidFill>
              </a:rPr>
              <a:t>Σχήμα</a:t>
            </a:r>
            <a:r>
              <a:rPr lang="en-US" sz="3200" dirty="0">
                <a:solidFill>
                  <a:schemeClr val="tx1"/>
                </a:solidFill>
              </a:rPr>
              <a:t> 3.</a:t>
            </a:r>
            <a:r>
              <a:rPr lang="el-GR" sz="3200" dirty="0">
                <a:solidFill>
                  <a:schemeClr val="tx1"/>
                </a:solidFill>
              </a:rPr>
              <a:t>3</a:t>
            </a:r>
            <a:r>
              <a:rPr lang="en-US" sz="3200" dirty="0">
                <a:solidFill>
                  <a:schemeClr val="tx1"/>
                </a:solidFill>
              </a:rPr>
              <a:t>: </a:t>
            </a:r>
            <a:r>
              <a:rPr lang="el-GR" sz="3200" dirty="0">
                <a:solidFill>
                  <a:schemeClr val="tx1"/>
                </a:solidFill>
              </a:rPr>
              <a:t>Στοιχεία της </a:t>
            </a:r>
            <a:r>
              <a:rPr lang="el-GR" sz="3200" dirty="0" err="1">
                <a:solidFill>
                  <a:schemeClr val="tx1"/>
                </a:solidFill>
              </a:rPr>
              <a:t>αυτο</a:t>
            </a:r>
            <a:r>
              <a:rPr lang="el-GR" sz="3200" dirty="0">
                <a:solidFill>
                  <a:schemeClr val="tx1"/>
                </a:solidFill>
              </a:rPr>
              <a:t>-ηγεσίας</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pic>
        <p:nvPicPr>
          <p:cNvPr id="6" name="Εικόνα 5">
            <a:extLst>
              <a:ext uri="{FF2B5EF4-FFF2-40B4-BE49-F238E27FC236}">
                <a16:creationId xmlns:a16="http://schemas.microsoft.com/office/drawing/2014/main" id="{3177339F-1827-40CE-A231-1B2D8F7ED791}"/>
              </a:ext>
            </a:extLst>
          </p:cNvPr>
          <p:cNvPicPr>
            <a:picLocks noChangeAspect="1"/>
          </p:cNvPicPr>
          <p:nvPr/>
        </p:nvPicPr>
        <p:blipFill rotWithShape="1">
          <a:blip r:embed="rId3"/>
          <a:srcRect l="11887" t="27779" r="26250" b="15743"/>
          <a:stretch/>
        </p:blipFill>
        <p:spPr>
          <a:xfrm>
            <a:off x="1447800" y="1905000"/>
            <a:ext cx="6622757" cy="3960000"/>
          </a:xfrm>
          <a:prstGeom prst="rect">
            <a:avLst/>
          </a:prstGeom>
        </p:spPr>
      </p:pic>
    </p:spTree>
    <p:extLst>
      <p:ext uri="{BB962C8B-B14F-4D97-AF65-F5344CB8AC3E}">
        <p14:creationId xmlns:p14="http://schemas.microsoft.com/office/powerpoint/2010/main" val="1712284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
        <p:nvSpPr>
          <p:cNvPr id="2" name="Title 1"/>
          <p:cNvSpPr>
            <a:spLocks noGrp="1"/>
          </p:cNvSpPr>
          <p:nvPr>
            <p:ph type="title"/>
          </p:nvPr>
        </p:nvSpPr>
        <p:spPr/>
        <p:txBody>
          <a:bodyPr>
            <a:noAutofit/>
          </a:bodyPr>
          <a:lstStyle/>
          <a:p>
            <a:pPr algn="ctr"/>
            <a:r>
              <a:rPr lang="el-GR" dirty="0">
                <a:solidFill>
                  <a:schemeClr val="tx1"/>
                </a:solidFill>
              </a:rPr>
              <a:t>Τρεις στρατηγικές για </a:t>
            </a:r>
            <a:r>
              <a:rPr lang="el-GR" dirty="0" err="1">
                <a:solidFill>
                  <a:schemeClr val="tx1"/>
                </a:solidFill>
              </a:rPr>
              <a:t>αυτο</a:t>
            </a:r>
            <a:r>
              <a:rPr lang="el-GR" dirty="0">
                <a:solidFill>
                  <a:schemeClr val="tx1"/>
                </a:solidFill>
              </a:rPr>
              <a:t>-ηγεσία</a:t>
            </a:r>
            <a:endParaRPr lang="en-US" dirty="0">
              <a:solidFill>
                <a:schemeClr val="tx1"/>
              </a:solidFill>
            </a:endParaRPr>
          </a:p>
        </p:txBody>
      </p:sp>
      <p:sp>
        <p:nvSpPr>
          <p:cNvPr id="3" name="Content Placeholder 2"/>
          <p:cNvSpPr>
            <a:spLocks noGrp="1"/>
          </p:cNvSpPr>
          <p:nvPr>
            <p:ph type="body" sz="quarter" idx="14"/>
          </p:nvPr>
        </p:nvSpPr>
        <p:spPr>
          <a:xfrm>
            <a:off x="457200" y="2500828"/>
            <a:ext cx="8305800" cy="2223572"/>
          </a:xfrm>
        </p:spPr>
        <p:txBody>
          <a:bodyPr>
            <a:normAutofit/>
          </a:bodyPr>
          <a:lstStyle/>
          <a:p>
            <a:pPr marL="514350" indent="-514350">
              <a:buAutoNum type="arabicPeriod"/>
            </a:pPr>
            <a:r>
              <a:rPr lang="el-GR" sz="2400" dirty="0">
                <a:solidFill>
                  <a:schemeClr val="tx1"/>
                </a:solidFill>
              </a:rPr>
              <a:t>Στρατηγικές προσανατολισμένες στη συμπεριφορά</a:t>
            </a:r>
          </a:p>
          <a:p>
            <a:pPr marL="514350" indent="-514350">
              <a:buAutoNum type="arabicPeriod"/>
            </a:pPr>
            <a:endParaRPr lang="el-GR" sz="2400" dirty="0">
              <a:solidFill>
                <a:schemeClr val="tx1"/>
              </a:solidFill>
            </a:endParaRPr>
          </a:p>
          <a:p>
            <a:pPr marL="514350" indent="-514350">
              <a:buAutoNum type="arabicPeriod"/>
            </a:pPr>
            <a:r>
              <a:rPr lang="el-GR" sz="2400" dirty="0">
                <a:solidFill>
                  <a:schemeClr val="tx1"/>
                </a:solidFill>
              </a:rPr>
              <a:t>Στρατηγικές φυσικής επιβράβευσης</a:t>
            </a:r>
          </a:p>
          <a:p>
            <a:pPr marL="514350" indent="-514350">
              <a:buAutoNum type="arabicPeriod"/>
            </a:pPr>
            <a:endParaRPr lang="el-GR" sz="2400" dirty="0">
              <a:solidFill>
                <a:schemeClr val="tx1"/>
              </a:solidFill>
            </a:endParaRPr>
          </a:p>
          <a:p>
            <a:pPr marL="514350" indent="-514350">
              <a:buAutoNum type="arabicPeriod"/>
            </a:pPr>
            <a:r>
              <a:rPr lang="el-GR" sz="2400" dirty="0">
                <a:solidFill>
                  <a:schemeClr val="tx1"/>
                </a:solidFill>
              </a:rPr>
              <a:t>Στρατηγικές μοντέλων εποικοδομητικής σκέψης</a:t>
            </a:r>
            <a:endParaRPr lang="en-US" sz="2400" dirty="0">
              <a:solidFill>
                <a:schemeClr val="tx1"/>
              </a:solidFill>
            </a:endParaRPr>
          </a:p>
        </p:txBody>
      </p:sp>
    </p:spTree>
    <p:extLst>
      <p:ext uri="{BB962C8B-B14F-4D97-AF65-F5344CB8AC3E}">
        <p14:creationId xmlns:p14="http://schemas.microsoft.com/office/powerpoint/2010/main" val="2226775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
        <p:nvSpPr>
          <p:cNvPr id="2" name="Title 1"/>
          <p:cNvSpPr>
            <a:spLocks noGrp="1"/>
          </p:cNvSpPr>
          <p:nvPr>
            <p:ph type="title"/>
          </p:nvPr>
        </p:nvSpPr>
        <p:spPr>
          <a:xfrm>
            <a:off x="419100" y="381000"/>
            <a:ext cx="7886700" cy="1325563"/>
          </a:xfrm>
        </p:spPr>
        <p:txBody>
          <a:bodyPr>
            <a:normAutofit/>
          </a:bodyPr>
          <a:lstStyle/>
          <a:p>
            <a:r>
              <a:rPr lang="el-GR" dirty="0">
                <a:solidFill>
                  <a:schemeClr val="tx1"/>
                </a:solidFill>
              </a:rPr>
              <a:t>Στρατηγικές προσανατολισμένες στη συμπεριφορά</a:t>
            </a:r>
            <a:endParaRPr lang="en-US" dirty="0">
              <a:solidFill>
                <a:schemeClr val="tx1"/>
              </a:solidFill>
            </a:endParaRPr>
          </a:p>
        </p:txBody>
      </p:sp>
      <p:sp>
        <p:nvSpPr>
          <p:cNvPr id="3" name="Content Placeholder 2"/>
          <p:cNvSpPr>
            <a:spLocks noGrp="1"/>
          </p:cNvSpPr>
          <p:nvPr>
            <p:ph type="body" sz="quarter" idx="14"/>
          </p:nvPr>
        </p:nvSpPr>
        <p:spPr>
          <a:xfrm>
            <a:off x="419100" y="2286000"/>
            <a:ext cx="8305800" cy="3657600"/>
          </a:xfrm>
        </p:spPr>
        <p:txBody>
          <a:bodyPr>
            <a:normAutofit/>
          </a:bodyPr>
          <a:lstStyle/>
          <a:p>
            <a:r>
              <a:rPr lang="el-GR" sz="2400" dirty="0">
                <a:solidFill>
                  <a:schemeClr val="tx1"/>
                </a:solidFill>
              </a:rPr>
              <a:t>Αυτογνωσία</a:t>
            </a:r>
            <a:endParaRPr lang="en-US" sz="2400" dirty="0">
              <a:solidFill>
                <a:schemeClr val="tx1"/>
              </a:solidFill>
            </a:endParaRPr>
          </a:p>
          <a:p>
            <a:r>
              <a:rPr lang="el-GR" sz="2400" dirty="0">
                <a:solidFill>
                  <a:schemeClr val="tx1"/>
                </a:solidFill>
              </a:rPr>
              <a:t>Ενδοσκόπηση</a:t>
            </a:r>
            <a:endParaRPr lang="en-US" sz="2400" dirty="0">
              <a:solidFill>
                <a:schemeClr val="tx1"/>
              </a:solidFill>
            </a:endParaRPr>
          </a:p>
          <a:p>
            <a:r>
              <a:rPr lang="el-GR" sz="2400" dirty="0">
                <a:solidFill>
                  <a:schemeClr val="tx1"/>
                </a:solidFill>
              </a:rPr>
              <a:t>Καθορισμός στόχων</a:t>
            </a:r>
            <a:endParaRPr lang="en-US" sz="2400" dirty="0">
              <a:solidFill>
                <a:schemeClr val="tx1"/>
              </a:solidFill>
            </a:endParaRPr>
          </a:p>
          <a:p>
            <a:r>
              <a:rPr lang="el-GR" sz="2400" dirty="0">
                <a:solidFill>
                  <a:schemeClr val="tx1"/>
                </a:solidFill>
              </a:rPr>
              <a:t>Αυτό-επιβράβευση</a:t>
            </a:r>
          </a:p>
          <a:p>
            <a:r>
              <a:rPr lang="el-GR" sz="2400" dirty="0">
                <a:solidFill>
                  <a:schemeClr val="tx1"/>
                </a:solidFill>
              </a:rPr>
              <a:t>Αυτό-τιμωρία</a:t>
            </a:r>
            <a:endParaRPr lang="en-US" sz="2400" dirty="0">
              <a:solidFill>
                <a:schemeClr val="tx1"/>
              </a:solidFill>
            </a:endParaRPr>
          </a:p>
          <a:p>
            <a:r>
              <a:rPr lang="el-GR" sz="2400" dirty="0">
                <a:solidFill>
                  <a:schemeClr val="tx1"/>
                </a:solidFill>
              </a:rPr>
              <a:t>Αυτοσυγκέντρωση</a:t>
            </a:r>
            <a:endParaRPr lang="en-US" sz="2400" dirty="0">
              <a:solidFill>
                <a:schemeClr val="tx1"/>
              </a:solidFill>
            </a:endParaRPr>
          </a:p>
        </p:txBody>
      </p:sp>
    </p:spTree>
    <p:extLst>
      <p:ext uri="{BB962C8B-B14F-4D97-AF65-F5344CB8AC3E}">
        <p14:creationId xmlns:p14="http://schemas.microsoft.com/office/powerpoint/2010/main" val="1562501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
        <p:nvSpPr>
          <p:cNvPr id="2" name="Title 1"/>
          <p:cNvSpPr>
            <a:spLocks noGrp="1"/>
          </p:cNvSpPr>
          <p:nvPr>
            <p:ph type="title"/>
          </p:nvPr>
        </p:nvSpPr>
        <p:spPr>
          <a:xfrm>
            <a:off x="457200" y="533400"/>
            <a:ext cx="8534400" cy="1115456"/>
          </a:xfrm>
        </p:spPr>
        <p:txBody>
          <a:bodyPr>
            <a:normAutofit/>
          </a:bodyPr>
          <a:lstStyle/>
          <a:p>
            <a:r>
              <a:rPr lang="el-GR" dirty="0">
                <a:solidFill>
                  <a:schemeClr val="tx1"/>
                </a:solidFill>
              </a:rPr>
              <a:t>Στρατηγικές φυσικής επιβράβευσης</a:t>
            </a:r>
            <a:endParaRPr lang="en-US" dirty="0">
              <a:solidFill>
                <a:schemeClr val="tx1"/>
              </a:solidFill>
            </a:endParaRPr>
          </a:p>
        </p:txBody>
      </p:sp>
      <p:sp>
        <p:nvSpPr>
          <p:cNvPr id="3" name="Content Placeholder 2"/>
          <p:cNvSpPr>
            <a:spLocks noGrp="1"/>
          </p:cNvSpPr>
          <p:nvPr>
            <p:ph type="body" sz="quarter" idx="14"/>
          </p:nvPr>
        </p:nvSpPr>
        <p:spPr>
          <a:xfrm>
            <a:off x="457200" y="2173803"/>
            <a:ext cx="8305800" cy="3657600"/>
          </a:xfrm>
        </p:spPr>
        <p:txBody>
          <a:bodyPr>
            <a:normAutofit/>
          </a:bodyPr>
          <a:lstStyle/>
          <a:p>
            <a:r>
              <a:rPr lang="el-GR" sz="2400" dirty="0">
                <a:solidFill>
                  <a:schemeClr val="tx1"/>
                </a:solidFill>
              </a:rPr>
              <a:t>Στοχεύουν να καταστήσουν ορισμένες πτυχές μιας εργασίας ή δραστηριότητας πιο ευχάριστες, ενσωματώνοντας συγκεκριμένα χαρακτηριστικά, ώστε να επικεντρωνόμαστε θετική πλευρά και στην αξία της εργασίας</a:t>
            </a:r>
          </a:p>
          <a:p>
            <a:pPr marL="0" indent="0">
              <a:buNone/>
            </a:pPr>
            <a:endParaRPr lang="el-GR" sz="2400" dirty="0">
              <a:solidFill>
                <a:schemeClr val="tx1"/>
              </a:solidFill>
            </a:endParaRPr>
          </a:p>
          <a:p>
            <a:r>
              <a:rPr lang="el-GR" sz="2400" dirty="0">
                <a:solidFill>
                  <a:schemeClr val="tx1"/>
                </a:solidFill>
              </a:rPr>
              <a:t>Παραδείγματα</a:t>
            </a:r>
            <a:r>
              <a:rPr lang="en-US" sz="2400" dirty="0">
                <a:solidFill>
                  <a:schemeClr val="tx1"/>
                </a:solidFill>
              </a:rPr>
              <a:t>: </a:t>
            </a:r>
            <a:r>
              <a:rPr lang="el-GR" sz="2400" dirty="0">
                <a:solidFill>
                  <a:schemeClr val="tx1"/>
                </a:solidFill>
              </a:rPr>
              <a:t>Κάντε ένα διάλειμμα για να ακούσετε μουσική ή να βγείτε για έναν σύντομο περίπατο</a:t>
            </a:r>
            <a:endParaRPr lang="en-US" sz="2400" dirty="0">
              <a:solidFill>
                <a:schemeClr val="tx1"/>
              </a:solidFill>
            </a:endParaRPr>
          </a:p>
        </p:txBody>
      </p:sp>
    </p:spTree>
    <p:extLst>
      <p:ext uri="{BB962C8B-B14F-4D97-AF65-F5344CB8AC3E}">
        <p14:creationId xmlns:p14="http://schemas.microsoft.com/office/powerpoint/2010/main" val="395810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
        <p:nvSpPr>
          <p:cNvPr id="2" name="Title 1"/>
          <p:cNvSpPr>
            <a:spLocks noGrp="1"/>
          </p:cNvSpPr>
          <p:nvPr>
            <p:ph type="title"/>
          </p:nvPr>
        </p:nvSpPr>
        <p:spPr/>
        <p:txBody>
          <a:bodyPr>
            <a:normAutofit fontScale="90000"/>
          </a:bodyPr>
          <a:lstStyle/>
          <a:p>
            <a:br>
              <a:rPr lang="en-US" dirty="0"/>
            </a:br>
            <a:r>
              <a:rPr lang="el-GR" sz="3700" dirty="0">
                <a:solidFill>
                  <a:schemeClr val="tx1"/>
                </a:solidFill>
              </a:rPr>
              <a:t>Μοντέλα εποικοδομητικής σκέψης</a:t>
            </a:r>
            <a:br>
              <a:rPr lang="en-US" dirty="0"/>
            </a:br>
            <a:endParaRPr lang="en-US" dirty="0"/>
          </a:p>
        </p:txBody>
      </p:sp>
      <p:sp>
        <p:nvSpPr>
          <p:cNvPr id="3" name="Content Placeholder 2"/>
          <p:cNvSpPr>
            <a:spLocks noGrp="1"/>
          </p:cNvSpPr>
          <p:nvPr>
            <p:ph type="body" sz="quarter" idx="14"/>
          </p:nvPr>
        </p:nvSpPr>
        <p:spPr/>
        <p:txBody>
          <a:bodyPr>
            <a:normAutofit/>
          </a:bodyPr>
          <a:lstStyle/>
          <a:p>
            <a:r>
              <a:rPr lang="el-GR" sz="2400" dirty="0">
                <a:solidFill>
                  <a:schemeClr val="tx1"/>
                </a:solidFill>
              </a:rPr>
              <a:t>Μας βοηθούν να διαμορφώσουμε θετικούς και εποικοδομητικούς τρόπους σκέψης, οι οποίοι μπορούν να βελτιώσουν την απόδοσή μας</a:t>
            </a:r>
          </a:p>
          <a:p>
            <a:pPr marL="0" indent="0">
              <a:buNone/>
            </a:pPr>
            <a:endParaRPr lang="el-GR" sz="2400" dirty="0">
              <a:solidFill>
                <a:schemeClr val="tx1"/>
              </a:solidFill>
            </a:endParaRPr>
          </a:p>
          <a:p>
            <a:r>
              <a:rPr lang="el-GR" sz="2400" dirty="0">
                <a:solidFill>
                  <a:schemeClr val="tx1"/>
                </a:solidFill>
              </a:rPr>
              <a:t>Τρόπος εξάσκησης: Αναγνωρίζουμε και επαναδιατυπώνουμε καταστροφικές απόψεις και πεποιθήσεις, μέσω θετικών μονολόγων και εσωτερικών αναπαραστάσεων</a:t>
            </a:r>
            <a:endParaRPr lang="en-US" sz="2400" dirty="0">
              <a:solidFill>
                <a:schemeClr val="tx1"/>
              </a:solidFill>
            </a:endParaRPr>
          </a:p>
        </p:txBody>
      </p:sp>
    </p:spTree>
    <p:extLst>
      <p:ext uri="{BB962C8B-B14F-4D97-AF65-F5344CB8AC3E}">
        <p14:creationId xmlns:p14="http://schemas.microsoft.com/office/powerpoint/2010/main" val="3218201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1828800"/>
            <a:ext cx="8686800" cy="1600200"/>
          </a:xfrm>
        </p:spPr>
        <p:txBody>
          <a:bodyPr anchor="ctr">
            <a:normAutofit/>
          </a:bodyPr>
          <a:lstStyle/>
          <a:p>
            <a:r>
              <a:rPr lang="en-US" sz="4000" dirty="0">
                <a:solidFill>
                  <a:schemeClr val="tx1"/>
                </a:solidFill>
              </a:rPr>
              <a:t>3.4 </a:t>
            </a:r>
            <a:r>
              <a:rPr lang="el-GR" sz="4000" dirty="0">
                <a:solidFill>
                  <a:schemeClr val="tx1"/>
                </a:solidFill>
              </a:rPr>
              <a:t>Η συνήθεια της δημιουργικότητας</a:t>
            </a:r>
          </a:p>
        </p:txBody>
      </p:sp>
      <p:sp>
        <p:nvSpPr>
          <p:cNvPr id="3" name="Slide Number Placeholder 2"/>
          <p:cNvSpPr>
            <a:spLocks noGrp="1"/>
          </p:cNvSpPr>
          <p:nvPr>
            <p:ph type="sldNum" sz="quarter" idx="4294967295"/>
          </p:nvPr>
        </p:nvSpPr>
        <p:spPr>
          <a:xfrm>
            <a:off x="8610600" y="6356350"/>
            <a:ext cx="533400" cy="365125"/>
          </a:xfrm>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906774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0"/>
            <a:ext cx="8305800" cy="1115456"/>
          </a:xfrm>
        </p:spPr>
        <p:txBody>
          <a:bodyPr/>
          <a:lstStyle/>
          <a:p>
            <a:r>
              <a:rPr lang="el-GR" dirty="0">
                <a:solidFill>
                  <a:schemeClr val="tx1"/>
                </a:solidFill>
              </a:rPr>
              <a:t>Αξιοσημείωτη ρήση</a:t>
            </a:r>
            <a:endParaRPr lang="en-US" dirty="0">
              <a:solidFill>
                <a:schemeClr val="tx1"/>
              </a:solidFill>
            </a:endParaRPr>
          </a:p>
        </p:txBody>
      </p:sp>
      <p:sp>
        <p:nvSpPr>
          <p:cNvPr id="6" name="Content Placeholder 5"/>
          <p:cNvSpPr>
            <a:spLocks noGrp="1"/>
          </p:cNvSpPr>
          <p:nvPr>
            <p:ph idx="1"/>
          </p:nvPr>
        </p:nvSpPr>
        <p:spPr/>
        <p:txBody>
          <a:bodyPr>
            <a:normAutofit/>
          </a:bodyPr>
          <a:lstStyle/>
          <a:p>
            <a:pPr marL="0" indent="0">
              <a:buNone/>
            </a:pPr>
            <a:r>
              <a:rPr lang="el-GR" sz="2400" i="1" dirty="0">
                <a:solidFill>
                  <a:schemeClr val="tx1"/>
                </a:solidFill>
              </a:rPr>
              <a:t>Κάθομαι πάνω στο γραφείο μου, για να υπενθυμίζω στον εαυτό μου να βλέπει συνεχώς τα πάντα από διαφορετική οπτική γωνία</a:t>
            </a:r>
            <a:endParaRPr lang="en-US" sz="2400" i="1" dirty="0">
              <a:solidFill>
                <a:schemeClr val="tx1"/>
              </a:solidFill>
            </a:endParaRPr>
          </a:p>
          <a:p>
            <a:pPr marL="0" indent="0">
              <a:buNone/>
            </a:pPr>
            <a:endParaRPr lang="en-US" dirty="0">
              <a:solidFill>
                <a:schemeClr val="tx1"/>
              </a:solidFill>
            </a:endParaRPr>
          </a:p>
          <a:p>
            <a:pPr marL="0" indent="0" algn="r">
              <a:buNone/>
            </a:pPr>
            <a:r>
              <a:rPr lang="en-US" sz="2000" dirty="0">
                <a:solidFill>
                  <a:schemeClr val="tx1"/>
                </a:solidFill>
              </a:rPr>
              <a:t>John Keating, </a:t>
            </a:r>
            <a:r>
              <a:rPr lang="el-GR" sz="2000" dirty="0">
                <a:solidFill>
                  <a:schemeClr val="tx1"/>
                </a:solidFill>
              </a:rPr>
              <a:t>πρωταγωνιστής της ταινίας </a:t>
            </a:r>
            <a:r>
              <a:rPr lang="el-GR" sz="2000" i="1" dirty="0">
                <a:solidFill>
                  <a:schemeClr val="tx1"/>
                </a:solidFill>
              </a:rPr>
              <a:t>Ο Κύκλος των Χαμένων Ποιητών</a:t>
            </a:r>
            <a:r>
              <a:rPr lang="el-GR" sz="2000" dirty="0">
                <a:solidFill>
                  <a:schemeClr val="tx1"/>
                </a:solidFill>
              </a:rPr>
              <a:t>, του </a:t>
            </a:r>
            <a:r>
              <a:rPr lang="en-US" sz="2000" dirty="0">
                <a:solidFill>
                  <a:schemeClr val="tx1"/>
                </a:solidFill>
              </a:rPr>
              <a:t>1989</a:t>
            </a:r>
            <a:r>
              <a:rPr lang="el-GR" sz="2000" dirty="0">
                <a:solidFill>
                  <a:schemeClr val="tx1"/>
                </a:solidFill>
              </a:rPr>
              <a:t> </a:t>
            </a:r>
            <a:r>
              <a:rPr lang="en-US" sz="2000" dirty="0">
                <a:solidFill>
                  <a:schemeClr val="tx1"/>
                </a:solidFill>
              </a:rPr>
              <a:t>(</a:t>
            </a:r>
            <a:r>
              <a:rPr lang="el-GR" sz="2000" dirty="0">
                <a:solidFill>
                  <a:schemeClr val="tx1"/>
                </a:solidFill>
              </a:rPr>
              <a:t>τον οποίο υποδύθηκε ο ηθοποιός </a:t>
            </a:r>
            <a:r>
              <a:rPr lang="en-US" sz="2000" dirty="0">
                <a:solidFill>
                  <a:schemeClr val="tx1"/>
                </a:solidFill>
              </a:rPr>
              <a:t>Robin Williams) </a:t>
            </a:r>
          </a:p>
          <a:p>
            <a:endParaRPr lang="en-US" dirty="0">
              <a:solidFill>
                <a:schemeClr val="tx1"/>
              </a:solidFill>
            </a:endParaRP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654438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
        <p:nvSpPr>
          <p:cNvPr id="2" name="Title 1"/>
          <p:cNvSpPr>
            <a:spLocks noGrp="1"/>
          </p:cNvSpPr>
          <p:nvPr>
            <p:ph type="title"/>
          </p:nvPr>
        </p:nvSpPr>
        <p:spPr/>
        <p:txBody>
          <a:bodyPr/>
          <a:lstStyle/>
          <a:p>
            <a:pPr algn="ctr"/>
            <a:r>
              <a:rPr lang="el-GR" dirty="0">
                <a:solidFill>
                  <a:schemeClr val="tx1"/>
                </a:solidFill>
              </a:rPr>
              <a:t>Ανάπτυξη της δημιουργικότητας</a:t>
            </a:r>
            <a:endParaRPr lang="en-US" dirty="0">
              <a:solidFill>
                <a:schemeClr val="tx1"/>
              </a:solidFill>
            </a:endParaRPr>
          </a:p>
        </p:txBody>
      </p:sp>
      <p:sp>
        <p:nvSpPr>
          <p:cNvPr id="3" name="Content Placeholder 2"/>
          <p:cNvSpPr>
            <a:spLocks noGrp="1"/>
          </p:cNvSpPr>
          <p:nvPr>
            <p:ph type="body" sz="quarter" idx="14"/>
          </p:nvPr>
        </p:nvSpPr>
        <p:spPr>
          <a:xfrm>
            <a:off x="457200" y="2500828"/>
            <a:ext cx="8305800" cy="1994972"/>
          </a:xfrm>
        </p:spPr>
        <p:txBody>
          <a:bodyPr>
            <a:normAutofit/>
          </a:bodyPr>
          <a:lstStyle/>
          <a:p>
            <a:pPr marL="0" indent="0" algn="ctr">
              <a:buNone/>
            </a:pPr>
            <a:r>
              <a:rPr lang="el-GR" sz="2400" dirty="0">
                <a:solidFill>
                  <a:schemeClr val="tx1"/>
                </a:solidFill>
              </a:rPr>
              <a:t>Δημιουργικότητα: Η ικανότητα παραγωγής νέων ιδεών, απόψεων, εφευρέσεων, προϊόντων ή καλλιτεχνικών αντικειμένων τα οποία θεωρούνται μοναδικά, χρήσιμα και πολύτιμα για άλλα άτομα</a:t>
            </a:r>
          </a:p>
        </p:txBody>
      </p:sp>
    </p:spTree>
    <p:extLst>
      <p:ext uri="{BB962C8B-B14F-4D97-AF65-F5344CB8AC3E}">
        <p14:creationId xmlns:p14="http://schemas.microsoft.com/office/powerpoint/2010/main" val="1028233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
        <p:nvSpPr>
          <p:cNvPr id="2" name="Title 1"/>
          <p:cNvSpPr>
            <a:spLocks noGrp="1"/>
          </p:cNvSpPr>
          <p:nvPr>
            <p:ph type="title"/>
          </p:nvPr>
        </p:nvSpPr>
        <p:spPr/>
        <p:txBody>
          <a:bodyPr>
            <a:noAutofit/>
          </a:bodyPr>
          <a:lstStyle/>
          <a:p>
            <a:pPr algn="ctr"/>
            <a:r>
              <a:rPr lang="el-GR" dirty="0">
                <a:solidFill>
                  <a:schemeClr val="tx1"/>
                </a:solidFill>
              </a:rPr>
              <a:t>Παράγοντες που εμποδίζουν τη δημιουργικότητα</a:t>
            </a:r>
            <a:endParaRPr lang="en-US" dirty="0">
              <a:solidFill>
                <a:schemeClr val="tx1"/>
              </a:solidFill>
            </a:endParaRPr>
          </a:p>
        </p:txBody>
      </p:sp>
      <p:sp>
        <p:nvSpPr>
          <p:cNvPr id="3" name="Content Placeholder 2"/>
          <p:cNvSpPr>
            <a:spLocks noGrp="1"/>
          </p:cNvSpPr>
          <p:nvPr>
            <p:ph type="body" sz="quarter" idx="14"/>
          </p:nvPr>
        </p:nvSpPr>
        <p:spPr/>
        <p:txBody>
          <a:bodyPr>
            <a:normAutofit/>
          </a:bodyPr>
          <a:lstStyle/>
          <a:p>
            <a:pPr marL="514350" lvl="0" indent="-514350">
              <a:buFont typeface="+mj-lt"/>
              <a:buAutoNum type="arabicPeriod"/>
            </a:pPr>
            <a:r>
              <a:rPr lang="el-GR" sz="2400" dirty="0">
                <a:solidFill>
                  <a:schemeClr val="tx1"/>
                </a:solidFill>
              </a:rPr>
              <a:t>Φόβος</a:t>
            </a:r>
            <a:endParaRPr lang="en-US" sz="2400" dirty="0">
              <a:solidFill>
                <a:schemeClr val="tx1"/>
              </a:solidFill>
            </a:endParaRPr>
          </a:p>
          <a:p>
            <a:pPr marL="514350" lvl="0" indent="-514350">
              <a:buFont typeface="+mj-lt"/>
              <a:buAutoNum type="arabicPeriod"/>
            </a:pPr>
            <a:r>
              <a:rPr lang="el-GR" sz="2400" dirty="0">
                <a:solidFill>
                  <a:schemeClr val="tx1"/>
                </a:solidFill>
              </a:rPr>
              <a:t>Αποφυγή χαοτικών καταστάσεων</a:t>
            </a:r>
          </a:p>
          <a:p>
            <a:pPr marL="514350" lvl="0" indent="-514350">
              <a:buFont typeface="+mj-lt"/>
              <a:buAutoNum type="arabicPeriod"/>
            </a:pPr>
            <a:r>
              <a:rPr lang="el-GR" sz="2400" dirty="0">
                <a:solidFill>
                  <a:schemeClr val="tx1"/>
                </a:solidFill>
              </a:rPr>
              <a:t>Προτιμούμε να κρίνουμε ιδέες από το να τις δημιουργούμε</a:t>
            </a:r>
          </a:p>
          <a:p>
            <a:pPr marL="514350" lvl="0" indent="-514350">
              <a:buFont typeface="+mj-lt"/>
              <a:buAutoNum type="arabicPeriod"/>
            </a:pPr>
            <a:r>
              <a:rPr lang="el-GR" sz="2400" dirty="0">
                <a:solidFill>
                  <a:schemeClr val="tx1"/>
                </a:solidFill>
              </a:rPr>
              <a:t>Αποστροφή για την επώαση ιδεών</a:t>
            </a:r>
          </a:p>
          <a:p>
            <a:pPr marL="514350" lvl="0" indent="-514350">
              <a:buFont typeface="+mj-lt"/>
              <a:buAutoNum type="arabicPeriod"/>
            </a:pPr>
            <a:r>
              <a:rPr lang="el-GR" sz="2400" dirty="0">
                <a:solidFill>
                  <a:schemeClr val="tx1"/>
                </a:solidFill>
              </a:rPr>
              <a:t>Έλλειψη πρόκλησης</a:t>
            </a:r>
            <a:endParaRPr lang="en-US" sz="2400" dirty="0">
              <a:solidFill>
                <a:schemeClr val="tx1"/>
              </a:solidFill>
            </a:endParaRPr>
          </a:p>
          <a:p>
            <a:pPr marL="514350" lvl="0" indent="-514350">
              <a:buFont typeface="+mj-lt"/>
              <a:buAutoNum type="arabicPeriod"/>
            </a:pPr>
            <a:r>
              <a:rPr lang="el-GR" sz="2400" dirty="0">
                <a:solidFill>
                  <a:schemeClr val="tx1"/>
                </a:solidFill>
              </a:rPr>
              <a:t>Αδυναμία να διακρίνουμε την πραγματικότητα από τη φαντασία</a:t>
            </a:r>
            <a:endParaRPr lang="en-US" sz="2400" dirty="0">
              <a:solidFill>
                <a:schemeClr val="tx1"/>
              </a:solidFill>
            </a:endParaRPr>
          </a:p>
        </p:txBody>
      </p:sp>
    </p:spTree>
    <p:extLst>
      <p:ext uri="{BB962C8B-B14F-4D97-AF65-F5344CB8AC3E}">
        <p14:creationId xmlns:p14="http://schemas.microsoft.com/office/powerpoint/2010/main" val="3563863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l-GR" dirty="0">
                <a:solidFill>
                  <a:schemeClr val="tx1"/>
                </a:solidFill>
              </a:rPr>
              <a:t>Το δημιουργικό μυαλό</a:t>
            </a:r>
            <a:endParaRPr lang="en-US" dirty="0">
              <a:solidFill>
                <a:schemeClr val="tx1"/>
              </a:solidFill>
            </a:endParaRPr>
          </a:p>
        </p:txBody>
      </p:sp>
      <p:sp>
        <p:nvSpPr>
          <p:cNvPr id="4" name="Text Placeholder 3"/>
          <p:cNvSpPr>
            <a:spLocks noGrp="1"/>
          </p:cNvSpPr>
          <p:nvPr>
            <p:ph type="body" sz="quarter" idx="14"/>
          </p:nvPr>
        </p:nvSpPr>
        <p:spPr>
          <a:xfrm>
            <a:off x="533400" y="1905000"/>
            <a:ext cx="8305800" cy="3657600"/>
          </a:xfrm>
        </p:spPr>
        <p:txBody>
          <a:bodyPr>
            <a:normAutofit/>
          </a:bodyPr>
          <a:lstStyle/>
          <a:p>
            <a:r>
              <a:rPr lang="el-GR" sz="2400" dirty="0">
                <a:solidFill>
                  <a:schemeClr val="tx1"/>
                </a:solidFill>
              </a:rPr>
              <a:t>Προϋποθέτει τόσο «</a:t>
            </a:r>
            <a:r>
              <a:rPr lang="el-GR" sz="2400" dirty="0" err="1">
                <a:solidFill>
                  <a:schemeClr val="tx1"/>
                </a:solidFill>
              </a:rPr>
              <a:t>αριστερόμυαλο</a:t>
            </a:r>
            <a:r>
              <a:rPr lang="el-GR" sz="2400" dirty="0">
                <a:solidFill>
                  <a:schemeClr val="tx1"/>
                </a:solidFill>
              </a:rPr>
              <a:t>» όσο και «</a:t>
            </a:r>
            <a:r>
              <a:rPr lang="el-GR" sz="2400" dirty="0" err="1">
                <a:solidFill>
                  <a:schemeClr val="tx1"/>
                </a:solidFill>
              </a:rPr>
              <a:t>δεξιόμυαλο</a:t>
            </a:r>
            <a:r>
              <a:rPr lang="el-GR" sz="2400" dirty="0">
                <a:solidFill>
                  <a:schemeClr val="tx1"/>
                </a:solidFill>
              </a:rPr>
              <a:t>» προσανατολισμό σκέψης</a:t>
            </a:r>
          </a:p>
          <a:p>
            <a:endParaRPr lang="en-US" sz="2400" dirty="0">
              <a:solidFill>
                <a:schemeClr val="tx1"/>
              </a:solidFill>
            </a:endParaRPr>
          </a:p>
          <a:p>
            <a:r>
              <a:rPr lang="el-GR" sz="2400" dirty="0">
                <a:solidFill>
                  <a:schemeClr val="tx1"/>
                </a:solidFill>
              </a:rPr>
              <a:t>Σύμφωνα με την έρευνα του καθηγητή ψυχολογίας </a:t>
            </a:r>
            <a:r>
              <a:rPr lang="en-US" sz="2400" dirty="0">
                <a:solidFill>
                  <a:schemeClr val="tx1"/>
                </a:solidFill>
              </a:rPr>
              <a:t>Mihaly Csikszentmihalyi</a:t>
            </a:r>
            <a:r>
              <a:rPr lang="el-GR" sz="2400" dirty="0">
                <a:solidFill>
                  <a:schemeClr val="tx1"/>
                </a:solidFill>
              </a:rPr>
              <a:t>:</a:t>
            </a:r>
          </a:p>
          <a:p>
            <a:pPr lvl="1">
              <a:buFont typeface="Wingdings" panose="05000000000000000000" pitchFamily="2" charset="2"/>
              <a:buChar char="Ø"/>
            </a:pPr>
            <a:r>
              <a:rPr lang="el-GR" sz="2400" dirty="0">
                <a:solidFill>
                  <a:schemeClr val="tx1"/>
                </a:solidFill>
              </a:rPr>
              <a:t>Μπορεί να παρουσιαστούν αλληλοσυγκρουόμενα χαρακτηριστικά στο ίδιο άτομο</a:t>
            </a:r>
          </a:p>
          <a:p>
            <a:pPr lvl="1">
              <a:buFont typeface="Wingdings" panose="05000000000000000000" pitchFamily="2" charset="2"/>
              <a:buChar char="Ø"/>
            </a:pPr>
            <a:r>
              <a:rPr lang="en-US" sz="2400" dirty="0">
                <a:solidFill>
                  <a:schemeClr val="tx1"/>
                </a:solidFill>
              </a:rPr>
              <a:t> </a:t>
            </a:r>
            <a:r>
              <a:rPr lang="el-GR" sz="2400" dirty="0">
                <a:solidFill>
                  <a:schemeClr val="tx1"/>
                </a:solidFill>
              </a:rPr>
              <a:t>Τα άτομα, για να είναι δημιουργικά, θα πρέπει να μπορούν να λειτουργήσουν και στα δύο άκρα των πόλων</a:t>
            </a:r>
            <a:endParaRPr lang="en-US" sz="2400" dirty="0">
              <a:solidFill>
                <a:schemeClr val="tx1"/>
              </a:solidFill>
            </a:endParaRPr>
          </a:p>
        </p:txBody>
      </p:sp>
    </p:spTree>
    <p:extLst>
      <p:ext uri="{BB962C8B-B14F-4D97-AF65-F5344CB8AC3E}">
        <p14:creationId xmlns:p14="http://schemas.microsoft.com/office/powerpoint/2010/main" val="2231100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936038" cy="1219199"/>
          </a:xfrm>
        </p:spPr>
        <p:txBody>
          <a:bodyPr>
            <a:noAutofit/>
          </a:bodyPr>
          <a:lstStyle/>
          <a:p>
            <a:pPr algn="ctr"/>
            <a:br>
              <a:rPr lang="el-GR" sz="2400" dirty="0"/>
            </a:br>
            <a:r>
              <a:rPr lang="el-GR" sz="3200" dirty="0">
                <a:solidFill>
                  <a:schemeClr val="tx1"/>
                </a:solidFill>
              </a:rPr>
              <a:t>Σχήμα</a:t>
            </a:r>
            <a:r>
              <a:rPr lang="en-US" sz="3200" dirty="0">
                <a:solidFill>
                  <a:schemeClr val="tx1"/>
                </a:solidFill>
              </a:rPr>
              <a:t> 3.</a:t>
            </a:r>
            <a:r>
              <a:rPr lang="el-GR" sz="3200" dirty="0">
                <a:solidFill>
                  <a:schemeClr val="tx1"/>
                </a:solidFill>
              </a:rPr>
              <a:t>4</a:t>
            </a:r>
            <a:r>
              <a:rPr lang="en-US" sz="3200" dirty="0">
                <a:solidFill>
                  <a:schemeClr val="tx1"/>
                </a:solidFill>
              </a:rPr>
              <a:t>: </a:t>
            </a:r>
            <a:r>
              <a:rPr lang="el-GR" sz="3200" dirty="0">
                <a:solidFill>
                  <a:schemeClr val="tx1"/>
                </a:solidFill>
              </a:rPr>
              <a:t>Αριστερός και δεξιός εγκεφαλικός προσανατολισμός</a:t>
            </a:r>
            <a:br>
              <a:rPr lang="el-GR" sz="2800" dirty="0"/>
            </a:br>
            <a:endParaRPr lang="en-US" sz="28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
        <p:nvSpPr>
          <p:cNvPr id="6" name="TextBox 5"/>
          <p:cNvSpPr txBox="1"/>
          <p:nvPr/>
        </p:nvSpPr>
        <p:spPr>
          <a:xfrm>
            <a:off x="533400" y="6019800"/>
            <a:ext cx="8534400" cy="215444"/>
          </a:xfrm>
          <a:prstGeom prst="rect">
            <a:avLst/>
          </a:prstGeom>
          <a:noFill/>
        </p:spPr>
        <p:txBody>
          <a:bodyPr wrap="square" rtlCol="0">
            <a:spAutoFit/>
          </a:bodyPr>
          <a:lstStyle/>
          <a:p>
            <a:r>
              <a:rPr lang="el-GR" sz="800" dirty="0"/>
              <a:t>Πηγή</a:t>
            </a:r>
            <a:r>
              <a:rPr lang="en-US" sz="800" dirty="0"/>
              <a:t>: Neck, H. M. (2010). </a:t>
            </a:r>
            <a:r>
              <a:rPr lang="el-GR" sz="800" dirty="0"/>
              <a:t>«</a:t>
            </a:r>
            <a:r>
              <a:rPr lang="en-US" sz="800" dirty="0"/>
              <a:t>Idea generation</a:t>
            </a:r>
            <a:r>
              <a:rPr lang="el-GR" sz="800" dirty="0"/>
              <a:t>»,</a:t>
            </a:r>
            <a:r>
              <a:rPr lang="en-US" sz="800" dirty="0"/>
              <a:t> In B. Bygrave &amp; A. </a:t>
            </a:r>
            <a:r>
              <a:rPr lang="en-US" sz="800" dirty="0" err="1"/>
              <a:t>Zacharakis</a:t>
            </a:r>
            <a:r>
              <a:rPr lang="en-US" sz="800" dirty="0"/>
              <a:t> (eds.), </a:t>
            </a:r>
            <a:r>
              <a:rPr lang="en-US" sz="800" i="1" dirty="0"/>
              <a:t>Portable MBA in entrepreneurship </a:t>
            </a:r>
            <a:r>
              <a:rPr lang="en-US" sz="800" dirty="0"/>
              <a:t>(</a:t>
            </a:r>
            <a:r>
              <a:rPr lang="el-GR" sz="800" dirty="0"/>
              <a:t>σ</a:t>
            </a:r>
            <a:r>
              <a:rPr lang="en-US" sz="800" dirty="0"/>
              <a:t>. 2752, </a:t>
            </a:r>
            <a:r>
              <a:rPr lang="el-GR" sz="800" dirty="0"/>
              <a:t>Σχήμα στη σ.</a:t>
            </a:r>
            <a:r>
              <a:rPr lang="en-US" sz="800" dirty="0"/>
              <a:t>. 38). Hoboken, NJ: Wiley.</a:t>
            </a:r>
          </a:p>
        </p:txBody>
      </p:sp>
      <p:pic>
        <p:nvPicPr>
          <p:cNvPr id="7" name="Εικόνα 6">
            <a:extLst>
              <a:ext uri="{FF2B5EF4-FFF2-40B4-BE49-F238E27FC236}">
                <a16:creationId xmlns:a16="http://schemas.microsoft.com/office/drawing/2014/main" id="{4E75E058-661C-4AB4-949A-897021B4A30D}"/>
              </a:ext>
            </a:extLst>
          </p:cNvPr>
          <p:cNvPicPr>
            <a:picLocks noChangeAspect="1"/>
          </p:cNvPicPr>
          <p:nvPr/>
        </p:nvPicPr>
        <p:blipFill rotWithShape="1">
          <a:blip r:embed="rId2"/>
          <a:srcRect l="10833" t="23334" r="16667" b="15926"/>
          <a:stretch/>
        </p:blipFill>
        <p:spPr>
          <a:xfrm>
            <a:off x="533400" y="1600200"/>
            <a:ext cx="8077200" cy="4191000"/>
          </a:xfrm>
          <a:prstGeom prst="rect">
            <a:avLst/>
          </a:prstGeom>
        </p:spPr>
      </p:pic>
    </p:spTree>
    <p:extLst>
      <p:ext uri="{BB962C8B-B14F-4D97-AF65-F5344CB8AC3E}">
        <p14:creationId xmlns:p14="http://schemas.microsoft.com/office/powerpoint/2010/main" val="1515914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305800" cy="914400"/>
          </a:xfrm>
        </p:spPr>
        <p:txBody>
          <a:bodyPr>
            <a:noAutofit/>
          </a:bodyPr>
          <a:lstStyle/>
          <a:p>
            <a:pPr algn="ctr"/>
            <a:r>
              <a:rPr lang="el-GR" sz="3200" dirty="0">
                <a:solidFill>
                  <a:schemeClr val="tx1"/>
                </a:solidFill>
              </a:rPr>
              <a:t>Πίνακας</a:t>
            </a:r>
            <a:r>
              <a:rPr lang="en-US" sz="3200" dirty="0">
                <a:solidFill>
                  <a:schemeClr val="tx1"/>
                </a:solidFill>
              </a:rPr>
              <a:t> 3.1: </a:t>
            </a:r>
            <a:r>
              <a:rPr lang="el-GR" sz="3200" dirty="0">
                <a:solidFill>
                  <a:schemeClr val="tx1"/>
                </a:solidFill>
              </a:rPr>
              <a:t>Ο πίνακας πόλωσης δημιουργικών ατόμων του </a:t>
            </a:r>
            <a:r>
              <a:rPr lang="el-GR" sz="3200" dirty="0" err="1">
                <a:solidFill>
                  <a:schemeClr val="tx1"/>
                </a:solidFill>
              </a:rPr>
              <a:t>Csikszentmihalyi</a:t>
            </a:r>
            <a:endParaRPr lang="el-GR" sz="3200" dirty="0">
              <a:solidFill>
                <a:schemeClr val="tx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sp>
        <p:nvSpPr>
          <p:cNvPr id="6" name="TextBox 5"/>
          <p:cNvSpPr txBox="1"/>
          <p:nvPr/>
        </p:nvSpPr>
        <p:spPr>
          <a:xfrm>
            <a:off x="457200" y="5562600"/>
            <a:ext cx="8677107" cy="553998"/>
          </a:xfrm>
          <a:prstGeom prst="rect">
            <a:avLst/>
          </a:prstGeom>
          <a:noFill/>
        </p:spPr>
        <p:txBody>
          <a:bodyPr wrap="square" rtlCol="0">
            <a:spAutoFit/>
          </a:bodyPr>
          <a:lstStyle/>
          <a:p>
            <a:r>
              <a:rPr lang="el-GR" sz="1000" dirty="0"/>
              <a:t>Πηγή: Προσαρμογή του </a:t>
            </a:r>
            <a:r>
              <a:rPr lang="en-US" sz="1000" dirty="0"/>
              <a:t>H. M. Neck, </a:t>
            </a:r>
            <a:r>
              <a:rPr lang="el-GR" sz="1000" dirty="0"/>
              <a:t>«</a:t>
            </a:r>
            <a:r>
              <a:rPr lang="en-US" sz="1000" dirty="0"/>
              <a:t>Idea generation</a:t>
            </a:r>
            <a:r>
              <a:rPr lang="el-GR" sz="1000" dirty="0"/>
              <a:t>»,</a:t>
            </a:r>
            <a:r>
              <a:rPr lang="en-US" sz="1000" dirty="0"/>
              <a:t> B. Bygrave &amp; A. </a:t>
            </a:r>
            <a:r>
              <a:rPr lang="en-US" sz="1000" dirty="0" err="1"/>
              <a:t>Zacharakis</a:t>
            </a:r>
            <a:r>
              <a:rPr lang="el-GR" sz="1000" dirty="0"/>
              <a:t> (</a:t>
            </a:r>
            <a:r>
              <a:rPr lang="en-US" sz="1000" dirty="0"/>
              <a:t>eds</a:t>
            </a:r>
            <a:r>
              <a:rPr lang="el-GR" sz="1000" dirty="0"/>
              <a:t>.)</a:t>
            </a:r>
            <a:r>
              <a:rPr lang="en-US" sz="1000" dirty="0"/>
              <a:t> </a:t>
            </a:r>
            <a:r>
              <a:rPr lang="en-US" sz="1000" i="1" dirty="0"/>
              <a:t>Portable MBA</a:t>
            </a:r>
            <a:r>
              <a:rPr lang="el-GR" sz="1000" i="1" dirty="0"/>
              <a:t> </a:t>
            </a:r>
            <a:r>
              <a:rPr lang="en-US" sz="1000" i="1" dirty="0"/>
              <a:t>in Entrepreneurship </a:t>
            </a:r>
            <a:r>
              <a:rPr lang="en-US" sz="1000" dirty="0"/>
              <a:t>(Hoboken, NJ: John Wiley &amp; Sons, 2010, </a:t>
            </a:r>
            <a:r>
              <a:rPr lang="el-GR" sz="1000" dirty="0" err="1"/>
              <a:t>σσ</a:t>
            </a:r>
            <a:r>
              <a:rPr lang="el-GR" sz="1000" dirty="0"/>
              <a:t>. 27-52, σχήμα στη σ. 40) και προσαρμογή από </a:t>
            </a:r>
            <a:r>
              <a:rPr lang="en-US" sz="1000" dirty="0"/>
              <a:t>Mihaly Csikszentmihalyi, </a:t>
            </a:r>
            <a:r>
              <a:rPr lang="en-US" sz="1000" i="1" dirty="0"/>
              <a:t>Creativity</a:t>
            </a:r>
            <a:r>
              <a:rPr lang="en-US" sz="1000" dirty="0"/>
              <a:t>: </a:t>
            </a:r>
            <a:r>
              <a:rPr lang="en-US" sz="1000" i="1" dirty="0"/>
              <a:t>Flow and the Psychology of Discovery and Invention </a:t>
            </a:r>
            <a:r>
              <a:rPr lang="en-US" sz="1000" dirty="0"/>
              <a:t>(New York</a:t>
            </a:r>
            <a:r>
              <a:rPr lang="el-GR" sz="1000" dirty="0"/>
              <a:t>: </a:t>
            </a:r>
            <a:r>
              <a:rPr lang="en-US" sz="1000" dirty="0"/>
              <a:t>Harper Collins, 1996).</a:t>
            </a:r>
          </a:p>
        </p:txBody>
      </p:sp>
      <p:pic>
        <p:nvPicPr>
          <p:cNvPr id="7" name="Εικόνα 6">
            <a:extLst>
              <a:ext uri="{FF2B5EF4-FFF2-40B4-BE49-F238E27FC236}">
                <a16:creationId xmlns:a16="http://schemas.microsoft.com/office/drawing/2014/main" id="{19339736-5ED4-4ACC-B106-2AE568E06534}"/>
              </a:ext>
            </a:extLst>
          </p:cNvPr>
          <p:cNvPicPr>
            <a:picLocks noChangeAspect="1"/>
          </p:cNvPicPr>
          <p:nvPr/>
        </p:nvPicPr>
        <p:blipFill rotWithShape="1">
          <a:blip r:embed="rId2"/>
          <a:srcRect l="8964" t="32223" r="24394" b="21852"/>
          <a:stretch/>
        </p:blipFill>
        <p:spPr>
          <a:xfrm>
            <a:off x="1524000" y="1830848"/>
            <a:ext cx="6400800" cy="3492000"/>
          </a:xfrm>
          <a:prstGeom prst="rect">
            <a:avLst/>
          </a:prstGeom>
        </p:spPr>
      </p:pic>
    </p:spTree>
    <p:extLst>
      <p:ext uri="{BB962C8B-B14F-4D97-AF65-F5344CB8AC3E}">
        <p14:creationId xmlns:p14="http://schemas.microsoft.com/office/powerpoint/2010/main" val="3517722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1981200"/>
            <a:ext cx="9296400" cy="1600200"/>
          </a:xfrm>
        </p:spPr>
        <p:txBody>
          <a:bodyPr>
            <a:noAutofit/>
          </a:bodyPr>
          <a:lstStyle/>
          <a:p>
            <a:pPr algn="ctr"/>
            <a:r>
              <a:rPr lang="en-US" sz="4000" dirty="0">
                <a:solidFill>
                  <a:schemeClr val="tx1"/>
                </a:solidFill>
              </a:rPr>
              <a:t>3.5 </a:t>
            </a:r>
            <a:r>
              <a:rPr lang="el-GR" sz="4000" dirty="0">
                <a:solidFill>
                  <a:schemeClr val="tx1"/>
                </a:solidFill>
              </a:rPr>
              <a:t>Η συνήθεια του αυτοσχεδιασμού</a:t>
            </a:r>
            <a:br>
              <a:rPr lang="el-GR" sz="4000" dirty="0">
                <a:solidFill>
                  <a:schemeClr val="tx1"/>
                </a:solidFill>
              </a:rPr>
            </a:br>
            <a:endParaRPr lang="en-US" sz="4000" dirty="0">
              <a:solidFill>
                <a:schemeClr val="tx1"/>
              </a:solidFill>
            </a:endParaRPr>
          </a:p>
        </p:txBody>
      </p:sp>
      <p:sp>
        <p:nvSpPr>
          <p:cNvPr id="5" name="Slide Number Placeholder 4"/>
          <p:cNvSpPr>
            <a:spLocks noGrp="1"/>
          </p:cNvSpPr>
          <p:nvPr>
            <p:ph type="sldNum" sz="quarter" idx="4294967295"/>
          </p:nvPr>
        </p:nvSpPr>
        <p:spPr>
          <a:xfrm>
            <a:off x="8610600" y="6356350"/>
            <a:ext cx="533400" cy="365125"/>
          </a:xfrm>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1043317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sp>
        <p:nvSpPr>
          <p:cNvPr id="3" name="Content Placeholder 2"/>
          <p:cNvSpPr>
            <a:spLocks noGrp="1"/>
          </p:cNvSpPr>
          <p:nvPr>
            <p:ph type="body" sz="quarter" idx="14"/>
          </p:nvPr>
        </p:nvSpPr>
        <p:spPr>
          <a:xfrm>
            <a:off x="419100" y="2133600"/>
            <a:ext cx="8305800" cy="3657600"/>
          </a:xfrm>
        </p:spPr>
        <p:txBody>
          <a:bodyPr/>
          <a:lstStyle/>
          <a:p>
            <a:pPr marL="0" indent="0" algn="ctr">
              <a:buNone/>
            </a:pPr>
            <a:r>
              <a:rPr lang="el-GR" sz="2800" dirty="0">
                <a:solidFill>
                  <a:schemeClr val="tx1"/>
                </a:solidFill>
              </a:rPr>
              <a:t>Αυτοσχεδιασμός: Η τέχνη του να δημιουργείς κάτι αυθόρμητα χωρίς προετοιμασία</a:t>
            </a:r>
          </a:p>
          <a:p>
            <a:pPr algn="ctr"/>
            <a:endParaRPr lang="en-US" sz="2400" dirty="0">
              <a:solidFill>
                <a:schemeClr val="tx1"/>
              </a:solidFill>
            </a:endParaRPr>
          </a:p>
          <a:p>
            <a:endParaRPr lang="en-US" dirty="0"/>
          </a:p>
        </p:txBody>
      </p:sp>
    </p:spTree>
    <p:extLst>
      <p:ext uri="{BB962C8B-B14F-4D97-AF65-F5344CB8AC3E}">
        <p14:creationId xmlns:p14="http://schemas.microsoft.com/office/powerpoint/2010/main" val="837112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609600"/>
            <a:ext cx="8305800" cy="1115456"/>
          </a:xfrm>
        </p:spPr>
        <p:txBody>
          <a:bodyPr>
            <a:normAutofit/>
          </a:bodyPr>
          <a:lstStyle/>
          <a:p>
            <a:pPr algn="ctr"/>
            <a:r>
              <a:rPr lang="el-GR" dirty="0">
                <a:solidFill>
                  <a:schemeClr val="tx1"/>
                </a:solidFill>
              </a:rPr>
              <a:t>Πίνακας</a:t>
            </a:r>
            <a:r>
              <a:rPr lang="en-US" dirty="0">
                <a:solidFill>
                  <a:schemeClr val="tx1"/>
                </a:solidFill>
              </a:rPr>
              <a:t> 3.2: </a:t>
            </a:r>
            <a:r>
              <a:rPr lang="el-GR" dirty="0">
                <a:solidFill>
                  <a:schemeClr val="tx1"/>
                </a:solidFill>
              </a:rPr>
              <a:t>Οδηγίες για αυτοσχεδιασμό</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pic>
        <p:nvPicPr>
          <p:cNvPr id="10" name="Εικόνα 9">
            <a:extLst>
              <a:ext uri="{FF2B5EF4-FFF2-40B4-BE49-F238E27FC236}">
                <a16:creationId xmlns:a16="http://schemas.microsoft.com/office/drawing/2014/main" id="{20F92762-60B2-44FD-B74E-9F2C60895F28}"/>
              </a:ext>
            </a:extLst>
          </p:cNvPr>
          <p:cNvPicPr>
            <a:picLocks noChangeAspect="1"/>
          </p:cNvPicPr>
          <p:nvPr/>
        </p:nvPicPr>
        <p:blipFill rotWithShape="1">
          <a:blip r:embed="rId3"/>
          <a:srcRect l="7500" t="32222" r="14166" b="18889"/>
          <a:stretch/>
        </p:blipFill>
        <p:spPr>
          <a:xfrm>
            <a:off x="752475" y="1725056"/>
            <a:ext cx="7924800" cy="4191000"/>
          </a:xfrm>
          <a:prstGeom prst="rect">
            <a:avLst/>
          </a:prstGeom>
        </p:spPr>
      </p:pic>
    </p:spTree>
    <p:extLst>
      <p:ext uri="{BB962C8B-B14F-4D97-AF65-F5344CB8AC3E}">
        <p14:creationId xmlns:p14="http://schemas.microsoft.com/office/powerpoint/2010/main" val="3409567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305800" cy="1115456"/>
          </a:xfrm>
        </p:spPr>
        <p:txBody>
          <a:bodyPr>
            <a:normAutofit/>
          </a:bodyPr>
          <a:lstStyle/>
          <a:p>
            <a:pPr algn="ctr"/>
            <a:r>
              <a:rPr lang="el-GR" sz="3200" dirty="0">
                <a:solidFill>
                  <a:schemeClr val="tx1"/>
                </a:solidFill>
              </a:rPr>
              <a:t>Εικόνα</a:t>
            </a:r>
            <a:r>
              <a:rPr lang="en-US" sz="3200" dirty="0">
                <a:solidFill>
                  <a:schemeClr val="tx1"/>
                </a:solidFill>
              </a:rPr>
              <a:t> 3.</a:t>
            </a:r>
            <a:r>
              <a:rPr lang="el-GR" sz="3200" dirty="0">
                <a:solidFill>
                  <a:schemeClr val="tx1"/>
                </a:solidFill>
              </a:rPr>
              <a:t>2</a:t>
            </a:r>
            <a:r>
              <a:rPr lang="en-US" sz="3200" dirty="0">
                <a:solidFill>
                  <a:schemeClr val="tx1"/>
                </a:solidFill>
              </a:rPr>
              <a:t>: </a:t>
            </a:r>
            <a:r>
              <a:rPr lang="el-GR" sz="3200" dirty="0">
                <a:solidFill>
                  <a:schemeClr val="tx1"/>
                </a:solidFill>
              </a:rPr>
              <a:t>Απεικονίσεις μαγνητικής τομογραφίας από αυτοσχεδιασμό τζαζ</a:t>
            </a:r>
          </a:p>
        </p:txBody>
      </p:sp>
      <p:sp>
        <p:nvSpPr>
          <p:cNvPr id="3" name="Content Placeholder 2"/>
          <p:cNvSpPr>
            <a:spLocks noGrp="1"/>
          </p:cNvSpPr>
          <p:nvPr>
            <p:ph idx="1"/>
          </p:nvPr>
        </p:nvSpPr>
        <p:spPr>
          <a:xfrm>
            <a:off x="381000" y="4405392"/>
            <a:ext cx="8305800" cy="1295400"/>
          </a:xfrm>
        </p:spPr>
        <p:txBody>
          <a:bodyPr>
            <a:normAutofit/>
          </a:bodyPr>
          <a:lstStyle/>
          <a:p>
            <a:pPr marL="0" indent="0" algn="ctr">
              <a:buNone/>
            </a:pPr>
            <a:r>
              <a:rPr lang="el-GR" dirty="0">
                <a:solidFill>
                  <a:schemeClr val="tx1"/>
                </a:solidFill>
              </a:rPr>
              <a:t>Κατά τον αυτοσχεδιασμό, οι μουσικοί έτειναν να απενεργοποιούν το τμήμα του εγκεφάλου που είναι υπεύθυνο για την </a:t>
            </a:r>
            <a:r>
              <a:rPr lang="el-GR" dirty="0" err="1">
                <a:solidFill>
                  <a:schemeClr val="tx1"/>
                </a:solidFill>
              </a:rPr>
              <a:t>αυτο</a:t>
            </a:r>
            <a:r>
              <a:rPr lang="el-GR" dirty="0">
                <a:solidFill>
                  <a:schemeClr val="tx1"/>
                </a:solidFill>
              </a:rPr>
              <a:t>-λογοκρισία</a:t>
            </a:r>
            <a:r>
              <a:rPr lang="en-US" dirty="0">
                <a:solidFill>
                  <a:schemeClr val="tx1"/>
                </a:solidFill>
              </a:rPr>
              <a: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pic>
        <p:nvPicPr>
          <p:cNvPr id="6146" name="Picture 2" descr="K:\SagePub\HigherEd\EdAcq\Books\Our Documents\EdAcq\Alexandra R\Neck PPTS\Figures\3.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34656"/>
            <a:ext cx="8458200" cy="19803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5791200"/>
            <a:ext cx="8305800" cy="400110"/>
          </a:xfrm>
          <a:prstGeom prst="rect">
            <a:avLst/>
          </a:prstGeom>
          <a:noFill/>
        </p:spPr>
        <p:txBody>
          <a:bodyPr wrap="square" rtlCol="0">
            <a:spAutoFit/>
          </a:bodyPr>
          <a:lstStyle/>
          <a:p>
            <a:r>
              <a:rPr lang="el-GR" sz="1000" dirty="0"/>
              <a:t>Πηγή</a:t>
            </a:r>
            <a:r>
              <a:rPr lang="en-US" sz="1000" dirty="0"/>
              <a:t>: Limb, Charles J.</a:t>
            </a:r>
            <a:r>
              <a:rPr lang="el-GR" sz="1000" dirty="0"/>
              <a:t>, «</a:t>
            </a:r>
            <a:r>
              <a:rPr lang="en-US" sz="1000" dirty="0"/>
              <a:t>Neural Substrates of Spontaneous Musical Performance: An fMRI Study of Jazz Improvisation</a:t>
            </a:r>
            <a:r>
              <a:rPr lang="el-GR" sz="1000" dirty="0"/>
              <a:t>»,</a:t>
            </a:r>
            <a:r>
              <a:rPr lang="en-US" sz="1000" dirty="0"/>
              <a:t> PLOS One. http://journals.plos.org/plosone/article?id=10.1371/journal.pone.0001679</a:t>
            </a:r>
          </a:p>
        </p:txBody>
      </p:sp>
    </p:spTree>
    <p:extLst>
      <p:ext uri="{BB962C8B-B14F-4D97-AF65-F5344CB8AC3E}">
        <p14:creationId xmlns:p14="http://schemas.microsoft.com/office/powerpoint/2010/main" val="340401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9550" y="2057400"/>
            <a:ext cx="8686800" cy="1600200"/>
          </a:xfrm>
        </p:spPr>
        <p:txBody>
          <a:bodyPr anchor="ctr">
            <a:normAutofit fontScale="90000"/>
          </a:bodyPr>
          <a:lstStyle/>
          <a:p>
            <a:pPr algn="ctr"/>
            <a:r>
              <a:rPr lang="en-US" sz="4400" dirty="0">
                <a:solidFill>
                  <a:schemeClr val="tx1"/>
                </a:solidFill>
              </a:rPr>
              <a:t>3.6 </a:t>
            </a:r>
            <a:r>
              <a:rPr lang="el-GR" sz="4400" dirty="0">
                <a:solidFill>
                  <a:schemeClr val="tx1"/>
                </a:solidFill>
              </a:rPr>
              <a:t>Η νοοτροπία ως πορεία προς τη δράση</a:t>
            </a:r>
            <a:br>
              <a:rPr lang="el-GR" dirty="0"/>
            </a:br>
            <a:endParaRPr lang="en-US" dirty="0"/>
          </a:p>
        </p:txBody>
      </p:sp>
      <p:sp>
        <p:nvSpPr>
          <p:cNvPr id="3" name="Slide Number Placeholder 2"/>
          <p:cNvSpPr>
            <a:spLocks noGrp="1"/>
          </p:cNvSpPr>
          <p:nvPr>
            <p:ph type="sldNum" sz="quarter" idx="4294967295"/>
          </p:nvPr>
        </p:nvSpPr>
        <p:spPr>
          <a:xfrm>
            <a:off x="8610600" y="6356350"/>
            <a:ext cx="533400" cy="365125"/>
          </a:xfrm>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4042526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95300" y="1828800"/>
            <a:ext cx="8153400" cy="4267200"/>
          </a:xfrm>
        </p:spPr>
        <p:txBody>
          <a:bodyPr>
            <a:noAutofit/>
          </a:bodyPr>
          <a:lstStyle/>
          <a:p>
            <a:r>
              <a:rPr lang="en-US" sz="2400" dirty="0">
                <a:solidFill>
                  <a:schemeClr val="tx1"/>
                </a:solidFill>
              </a:rPr>
              <a:t>3.1</a:t>
            </a:r>
            <a:br>
              <a:rPr lang="en-US" sz="2400" dirty="0">
                <a:solidFill>
                  <a:schemeClr val="tx1"/>
                </a:solidFill>
              </a:rPr>
            </a:br>
            <a:r>
              <a:rPr lang="el-GR" sz="2400" dirty="0">
                <a:solidFill>
                  <a:schemeClr val="tx1"/>
                </a:solidFill>
              </a:rPr>
              <a:t>Να εκτιμήσουμε την αποτελεσματικότητα της νοοτροπίας στην επιχειρηματικότητα</a:t>
            </a:r>
          </a:p>
          <a:p>
            <a:endParaRPr lang="en-US" sz="2400" dirty="0">
              <a:solidFill>
                <a:schemeClr val="tx1"/>
              </a:solidFill>
            </a:endParaRPr>
          </a:p>
          <a:p>
            <a:r>
              <a:rPr lang="en-US" sz="2400" dirty="0">
                <a:solidFill>
                  <a:schemeClr val="tx1"/>
                </a:solidFill>
              </a:rPr>
              <a:t>3.2</a:t>
            </a:r>
            <a:br>
              <a:rPr lang="en-US" sz="2400" dirty="0">
                <a:solidFill>
                  <a:schemeClr val="tx1"/>
                </a:solidFill>
              </a:rPr>
            </a:br>
            <a:r>
              <a:rPr lang="el-GR" sz="2400" dirty="0">
                <a:solidFill>
                  <a:schemeClr val="tx1"/>
                </a:solidFill>
              </a:rPr>
              <a:t>Να ορίσουμε «τη νοοτροπία» και να εξηγήσουμε τη σημασία της για τους επιχειρηματίες</a:t>
            </a:r>
          </a:p>
          <a:p>
            <a:endParaRPr lang="el-GR" sz="2400" dirty="0">
              <a:solidFill>
                <a:schemeClr val="tx1"/>
              </a:solidFill>
            </a:endParaRPr>
          </a:p>
          <a:p>
            <a:r>
              <a:rPr lang="en-US" sz="2400" dirty="0">
                <a:solidFill>
                  <a:schemeClr val="tx1"/>
                </a:solidFill>
              </a:rPr>
              <a:t>3.3</a:t>
            </a:r>
            <a:br>
              <a:rPr lang="en-US" sz="2400" dirty="0">
                <a:solidFill>
                  <a:schemeClr val="tx1"/>
                </a:solidFill>
              </a:rPr>
            </a:br>
            <a:r>
              <a:rPr lang="el-GR" sz="2400" dirty="0">
                <a:solidFill>
                  <a:schemeClr val="tx1"/>
                </a:solidFill>
              </a:rPr>
              <a:t>Να εξηγήσουμε πώς αναπτύσσεται η συνήθεια της αυτό- ηγεσίας</a:t>
            </a:r>
          </a:p>
          <a:p>
            <a:endParaRPr lang="el-GR" sz="2400" dirty="0">
              <a:solidFill>
                <a:schemeClr val="tx1"/>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sp>
        <p:nvSpPr>
          <p:cNvPr id="8" name="Title 7"/>
          <p:cNvSpPr>
            <a:spLocks noGrp="1"/>
          </p:cNvSpPr>
          <p:nvPr>
            <p:ph type="title"/>
          </p:nvPr>
        </p:nvSpPr>
        <p:spPr/>
        <p:txBody>
          <a:bodyPr/>
          <a:lstStyle/>
          <a:p>
            <a:pPr algn="ctr"/>
            <a:r>
              <a:rPr lang="el-GR" dirty="0">
                <a:solidFill>
                  <a:schemeClr val="tx1"/>
                </a:solidFill>
              </a:rPr>
              <a:t>Μαθησιακοί στόχοι</a:t>
            </a:r>
            <a:endParaRPr lang="en-US" dirty="0">
              <a:solidFill>
                <a:schemeClr val="tx1"/>
              </a:solidFill>
            </a:endParaRPr>
          </a:p>
        </p:txBody>
      </p:sp>
    </p:spTree>
    <p:extLst>
      <p:ext uri="{BB962C8B-B14F-4D97-AF65-F5344CB8AC3E}">
        <p14:creationId xmlns:p14="http://schemas.microsoft.com/office/powerpoint/2010/main" val="2439216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l-GR" dirty="0">
                <a:solidFill>
                  <a:schemeClr val="tx1"/>
                </a:solidFill>
              </a:rPr>
              <a:t>Αυτοεκτίμηση και επιχειρηματικές προθέσεις</a:t>
            </a:r>
          </a:p>
        </p:txBody>
      </p:sp>
      <p:sp>
        <p:nvSpPr>
          <p:cNvPr id="4" name="Text Placeholder 3"/>
          <p:cNvSpPr>
            <a:spLocks noGrp="1"/>
          </p:cNvSpPr>
          <p:nvPr>
            <p:ph type="body" sz="quarter" idx="14"/>
          </p:nvPr>
        </p:nvSpPr>
        <p:spPr>
          <a:xfrm>
            <a:off x="228600" y="1981200"/>
            <a:ext cx="8610600" cy="3657600"/>
          </a:xfrm>
        </p:spPr>
        <p:txBody>
          <a:bodyPr>
            <a:normAutofit/>
          </a:bodyPr>
          <a:lstStyle/>
          <a:p>
            <a:pPr marL="0" indent="0">
              <a:buNone/>
            </a:pPr>
            <a:r>
              <a:rPr lang="el-GR" sz="2400" dirty="0">
                <a:solidFill>
                  <a:schemeClr val="tx1"/>
                </a:solidFill>
              </a:rPr>
              <a:t>Επιχειρηματική αυτοεκτίμηση (</a:t>
            </a:r>
            <a:r>
              <a:rPr lang="el-GR" sz="2400" dirty="0" err="1">
                <a:solidFill>
                  <a:schemeClr val="tx1"/>
                </a:solidFill>
              </a:rPr>
              <a:t>entrepreneurial</a:t>
            </a:r>
            <a:r>
              <a:rPr lang="el-GR" sz="2400" dirty="0">
                <a:solidFill>
                  <a:schemeClr val="tx1"/>
                </a:solidFill>
              </a:rPr>
              <a:t> </a:t>
            </a:r>
            <a:r>
              <a:rPr lang="el-GR" sz="2400" dirty="0" err="1">
                <a:solidFill>
                  <a:schemeClr val="tx1"/>
                </a:solidFill>
              </a:rPr>
              <a:t>self-efficacy</a:t>
            </a:r>
            <a:r>
              <a:rPr lang="el-GR" sz="2400" dirty="0">
                <a:solidFill>
                  <a:schemeClr val="tx1"/>
                </a:solidFill>
              </a:rPr>
              <a:t> </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l-G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chemeClr val="tx1"/>
                </a:solidFill>
              </a:rPr>
              <a:t>ESE</a:t>
            </a:r>
            <a:r>
              <a:rPr lang="el-GR" sz="2400" dirty="0">
                <a:solidFill>
                  <a:schemeClr val="tx1"/>
                </a:solidFill>
              </a:rPr>
              <a:t>): </a:t>
            </a:r>
          </a:p>
          <a:p>
            <a:pPr marL="0" indent="0">
              <a:buNone/>
            </a:pPr>
            <a:endParaRPr lang="el-GR" sz="2400" dirty="0">
              <a:solidFill>
                <a:schemeClr val="tx1"/>
              </a:solidFill>
            </a:endParaRPr>
          </a:p>
          <a:p>
            <a:r>
              <a:rPr lang="el-GR" sz="2400" dirty="0">
                <a:solidFill>
                  <a:schemeClr val="tx1"/>
                </a:solidFill>
              </a:rPr>
              <a:t>Η εμπιστοσύνη που έχουν οι επιχειρηματίες</a:t>
            </a:r>
            <a:r>
              <a:rPr lang="nl-NL" sz="2400" dirty="0">
                <a:solidFill>
                  <a:schemeClr val="tx1"/>
                </a:solidFill>
              </a:rPr>
              <a:t> </a:t>
            </a:r>
            <a:r>
              <a:rPr lang="el-GR" sz="2400" dirty="0">
                <a:solidFill>
                  <a:schemeClr val="tx1"/>
                </a:solidFill>
              </a:rPr>
              <a:t>στην ικανότητά τους να ξεκινήσουν νέα</a:t>
            </a:r>
            <a:r>
              <a:rPr lang="nl-NL" sz="2400" dirty="0">
                <a:solidFill>
                  <a:schemeClr val="tx1"/>
                </a:solidFill>
              </a:rPr>
              <a:t> </a:t>
            </a:r>
            <a:r>
              <a:rPr lang="el-GR" sz="2400" dirty="0">
                <a:solidFill>
                  <a:schemeClr val="tx1"/>
                </a:solidFill>
              </a:rPr>
              <a:t>εγχειρήματα</a:t>
            </a:r>
          </a:p>
          <a:p>
            <a:endParaRPr lang="el-GR" sz="2400" dirty="0">
              <a:solidFill>
                <a:schemeClr val="tx1"/>
              </a:solidFill>
            </a:endParaRPr>
          </a:p>
          <a:p>
            <a:r>
              <a:rPr lang="el-GR" sz="2400" dirty="0">
                <a:solidFill>
                  <a:schemeClr val="tx1"/>
                </a:solidFill>
              </a:rPr>
              <a:t>Μπορεί να μετρηθεί </a:t>
            </a:r>
            <a:r>
              <a:rPr lang="en-US" sz="2400" dirty="0">
                <a:solidFill>
                  <a:schemeClr val="tx1"/>
                </a:solidFill>
              </a:rPr>
              <a:t>(</a:t>
            </a:r>
            <a:r>
              <a:rPr lang="el-GR" sz="2400" dirty="0">
                <a:solidFill>
                  <a:schemeClr val="tx1"/>
                </a:solidFill>
              </a:rPr>
              <a:t>βλ. επόμενη διαφάνεια</a:t>
            </a:r>
            <a:r>
              <a:rPr lang="en-US" sz="2400" dirty="0">
                <a:solidFill>
                  <a:schemeClr val="tx1"/>
                </a:solidFill>
              </a:rPr>
              <a:t>)</a:t>
            </a:r>
            <a:endParaRPr lang="el-GR" sz="2400" dirty="0">
              <a:solidFill>
                <a:schemeClr val="tx1"/>
              </a:solidFill>
            </a:endParaRPr>
          </a:p>
          <a:p>
            <a:pPr marL="0" indent="0">
              <a:buNone/>
            </a:pPr>
            <a:endParaRPr lang="en-US" sz="2400" dirty="0">
              <a:solidFill>
                <a:schemeClr val="tx1"/>
              </a:solidFill>
            </a:endParaRPr>
          </a:p>
          <a:p>
            <a:r>
              <a:rPr lang="el-GR" sz="2400" dirty="0">
                <a:solidFill>
                  <a:schemeClr val="tx1"/>
                </a:solidFill>
              </a:rPr>
              <a:t>Μπορεί να αλλάξει στην πάροδο του χρόνου</a:t>
            </a:r>
            <a:endParaRPr lang="en-US" sz="2400" dirty="0">
              <a:solidFill>
                <a:schemeClr val="tx1"/>
              </a:solidFill>
            </a:endParaRPr>
          </a:p>
        </p:txBody>
      </p:sp>
    </p:spTree>
    <p:extLst>
      <p:ext uri="{BB962C8B-B14F-4D97-AF65-F5344CB8AC3E}">
        <p14:creationId xmlns:p14="http://schemas.microsoft.com/office/powerpoint/2010/main" val="2783056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609600"/>
            <a:ext cx="8610600" cy="970002"/>
          </a:xfrm>
        </p:spPr>
        <p:txBody>
          <a:bodyPr>
            <a:noAutofit/>
          </a:bodyPr>
          <a:lstStyle/>
          <a:p>
            <a:pPr algn="ctr"/>
            <a:r>
              <a:rPr lang="el-GR" sz="3200" dirty="0">
                <a:solidFill>
                  <a:schemeClr val="tx1"/>
                </a:solidFill>
              </a:rPr>
              <a:t>Πίνακας</a:t>
            </a:r>
            <a:r>
              <a:rPr lang="en-US" sz="3200" dirty="0">
                <a:solidFill>
                  <a:schemeClr val="tx1"/>
                </a:solidFill>
              </a:rPr>
              <a:t> 3.3: </a:t>
            </a:r>
            <a:r>
              <a:rPr lang="el-GR" sz="3200" dirty="0">
                <a:solidFill>
                  <a:schemeClr val="tx1"/>
                </a:solidFill>
              </a:rPr>
              <a:t>Η κλίμακα γενικής αυτοεκτίμησης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pic>
        <p:nvPicPr>
          <p:cNvPr id="9" name="Εικόνα 8">
            <a:extLst>
              <a:ext uri="{FF2B5EF4-FFF2-40B4-BE49-F238E27FC236}">
                <a16:creationId xmlns:a16="http://schemas.microsoft.com/office/drawing/2014/main" id="{7266DC23-A036-41E8-80BF-4FE52689B379}"/>
              </a:ext>
            </a:extLst>
          </p:cNvPr>
          <p:cNvPicPr>
            <a:picLocks noChangeAspect="1"/>
          </p:cNvPicPr>
          <p:nvPr/>
        </p:nvPicPr>
        <p:blipFill rotWithShape="1">
          <a:blip r:embed="rId3"/>
          <a:srcRect l="7500" t="27778" r="14166" b="5555"/>
          <a:stretch/>
        </p:blipFill>
        <p:spPr>
          <a:xfrm>
            <a:off x="762000" y="1676400"/>
            <a:ext cx="7620000" cy="4572000"/>
          </a:xfrm>
          <a:prstGeom prst="rect">
            <a:avLst/>
          </a:prstGeom>
        </p:spPr>
      </p:pic>
    </p:spTree>
    <p:extLst>
      <p:ext uri="{BB962C8B-B14F-4D97-AF65-F5344CB8AC3E}">
        <p14:creationId xmlns:p14="http://schemas.microsoft.com/office/powerpoint/2010/main" val="4035090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dirty="0"/>
          </a:p>
        </p:txBody>
      </p:sp>
      <p:sp>
        <p:nvSpPr>
          <p:cNvPr id="2" name="Title 1"/>
          <p:cNvSpPr>
            <a:spLocks noGrp="1"/>
          </p:cNvSpPr>
          <p:nvPr>
            <p:ph type="title"/>
          </p:nvPr>
        </p:nvSpPr>
        <p:spPr/>
        <p:txBody>
          <a:bodyPr>
            <a:normAutofit/>
          </a:bodyPr>
          <a:lstStyle/>
          <a:p>
            <a:pPr algn="ctr"/>
            <a:r>
              <a:rPr lang="el-GR" dirty="0">
                <a:solidFill>
                  <a:schemeClr val="tx1"/>
                </a:solidFill>
              </a:rPr>
              <a:t>Ο ρόλος της νοοτροπίας στην αναγνώριση ευκαιριών</a:t>
            </a:r>
          </a:p>
        </p:txBody>
      </p:sp>
      <p:sp>
        <p:nvSpPr>
          <p:cNvPr id="3" name="Content Placeholder 2"/>
          <p:cNvSpPr>
            <a:spLocks noGrp="1"/>
          </p:cNvSpPr>
          <p:nvPr>
            <p:ph type="body" sz="quarter" idx="14"/>
          </p:nvPr>
        </p:nvSpPr>
        <p:spPr/>
        <p:txBody>
          <a:bodyPr>
            <a:normAutofit/>
          </a:bodyPr>
          <a:lstStyle/>
          <a:p>
            <a:pPr marL="0" indent="0" algn="ctr">
              <a:buNone/>
            </a:pPr>
            <a:r>
              <a:rPr lang="el-GR" sz="2400" dirty="0">
                <a:solidFill>
                  <a:schemeClr val="tx1"/>
                </a:solidFill>
              </a:rPr>
              <a:t>Όσο υιοθετούμε έναν τρόπο σκέψης προσανατολισμένο στην ανάπτυξη, είναι πιθανότερο να αναγνωρίζουμε και να δημιουργούμε ευκαιρίες</a:t>
            </a:r>
            <a:endParaRPr lang="en-US" sz="2400" dirty="0">
              <a:solidFill>
                <a:schemeClr val="tx1"/>
              </a:solidFill>
            </a:endParaRPr>
          </a:p>
          <a:p>
            <a:pPr marL="0" indent="0">
              <a:buNone/>
            </a:pPr>
            <a:endParaRPr lang="en-US" dirty="0"/>
          </a:p>
        </p:txBody>
      </p:sp>
    </p:spTree>
    <p:extLst>
      <p:ext uri="{BB962C8B-B14F-4D97-AF65-F5344CB8AC3E}">
        <p14:creationId xmlns:p14="http://schemas.microsoft.com/office/powerpoint/2010/main" val="169950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1295400"/>
          </a:xfrm>
        </p:spPr>
        <p:txBody>
          <a:bodyPr>
            <a:noAutofit/>
          </a:bodyPr>
          <a:lstStyle/>
          <a:p>
            <a:br>
              <a:rPr lang="el-GR" sz="2400" dirty="0"/>
            </a:br>
            <a:r>
              <a:rPr lang="el-GR" dirty="0">
                <a:solidFill>
                  <a:schemeClr val="tx1"/>
                </a:solidFill>
              </a:rPr>
              <a:t>ΑΛΛΑΓΗ ΝΟΟΤΡΟΠΙΑΣ</a:t>
            </a:r>
            <a:r>
              <a:rPr lang="en-US" dirty="0">
                <a:solidFill>
                  <a:schemeClr val="tx1"/>
                </a:solidFill>
              </a:rPr>
              <a:t>: </a:t>
            </a:r>
            <a:br>
              <a:rPr lang="el-GR" dirty="0">
                <a:solidFill>
                  <a:schemeClr val="tx1"/>
                </a:solidFill>
              </a:rPr>
            </a:br>
            <a:r>
              <a:rPr lang="el-GR" dirty="0">
                <a:solidFill>
                  <a:schemeClr val="tx1"/>
                </a:solidFill>
              </a:rPr>
              <a:t>Τι δείχνει η νοοτροπία σου για σένα;</a:t>
            </a:r>
            <a:br>
              <a:rPr lang="el-GR" dirty="0">
                <a:solidFill>
                  <a:schemeClr val="tx1"/>
                </a:solidFill>
              </a:rPr>
            </a:b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a:solidFill>
                  <a:schemeClr val="tx1"/>
                </a:solidFill>
              </a:rPr>
              <a:t>Επισκεφτείτε ένα μέρος το οποίο δεν σας είναι οικείο. Μπορείτε να πάτε σε ένα πάρκο, σε ένα μέρος του πανεπιστημίου το οποίο δεν έχετε εξερευνήσει ποτέ, σε μια γειτονιά, σε ένα εστιατόριο. Μπορείτε πραγματικά να πάτε σχεδόν οπουδήποτε, με την προϋπόθεση πως δεν έχετε ξαναπάει στο συγκεκριμένο μέρος.</a:t>
            </a:r>
          </a:p>
          <a:p>
            <a:pPr marL="0" indent="0">
              <a:buNone/>
            </a:pPr>
            <a:r>
              <a:rPr lang="el-GR" sz="2400" dirty="0">
                <a:solidFill>
                  <a:schemeClr val="tx1"/>
                </a:solidFill>
              </a:rPr>
              <a:t>Πάρτε μαζί σας ένα σημειωματάριο και ένα </a:t>
            </a:r>
            <a:r>
              <a:rPr lang="el-GR" sz="2400" dirty="0" err="1">
                <a:solidFill>
                  <a:schemeClr val="tx1"/>
                </a:solidFill>
              </a:rPr>
              <a:t>στιλό</a:t>
            </a:r>
            <a:r>
              <a:rPr lang="el-GR" sz="2400" dirty="0">
                <a:solidFill>
                  <a:schemeClr val="tx1"/>
                </a:solidFill>
              </a:rPr>
              <a:t>. </a:t>
            </a:r>
          </a:p>
          <a:p>
            <a:pPr marL="0" indent="0">
              <a:buNone/>
            </a:pPr>
            <a:r>
              <a:rPr lang="el-GR" sz="2400" dirty="0">
                <a:solidFill>
                  <a:schemeClr val="tx1"/>
                </a:solidFill>
              </a:rPr>
              <a:t>Ναι, ένα πραγματικό σημειωματάριο! </a:t>
            </a:r>
            <a:endParaRPr lang="en-US" sz="2400" dirty="0">
              <a:solidFill>
                <a:schemeClr val="tx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3252870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1"/>
            <a:ext cx="8305800" cy="1219200"/>
          </a:xfrm>
        </p:spPr>
        <p:txBody>
          <a:bodyPr>
            <a:noAutofit/>
          </a:bodyPr>
          <a:lstStyle/>
          <a:p>
            <a:r>
              <a:rPr lang="el-GR" dirty="0">
                <a:solidFill>
                  <a:schemeClr val="tx1"/>
                </a:solidFill>
              </a:rPr>
              <a:t>ΑΛΛΑΓΗ ΝΟΟΤΡΟΠΙΑΣ</a:t>
            </a:r>
            <a:r>
              <a:rPr lang="en-US" dirty="0">
                <a:solidFill>
                  <a:schemeClr val="tx1"/>
                </a:solidFill>
              </a:rPr>
              <a:t>:</a:t>
            </a:r>
            <a:br>
              <a:rPr lang="el-GR" dirty="0">
                <a:solidFill>
                  <a:schemeClr val="tx1"/>
                </a:solidFill>
              </a:rPr>
            </a:br>
            <a:r>
              <a:rPr lang="el-GR" dirty="0">
                <a:solidFill>
                  <a:schemeClr val="tx1"/>
                </a:solidFill>
              </a:rPr>
              <a:t>Τι δείχνει η νοοτροπία σου για σένα;</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a:solidFill>
                  <a:schemeClr val="tx1"/>
                </a:solidFill>
              </a:rPr>
              <a:t>Απλώς κοιτάξτε γύρω σας για 10 λεπτά και καταγράψτε όσα βλέπετε. Σιγουρευτείτε πως θα χρησιμοποιήσετε επίθετα στις περιγραφές σας ενώ θα καταγράφετε τις παρατηρήσεις σας. </a:t>
            </a:r>
          </a:p>
          <a:p>
            <a:pPr marL="0" indent="0">
              <a:buNone/>
            </a:pPr>
            <a:r>
              <a:rPr lang="el-GR" sz="2400" dirty="0">
                <a:solidFill>
                  <a:schemeClr val="tx1"/>
                </a:solidFill>
              </a:rPr>
              <a:t>Για παράδειγμα, μπορείτε να δείτε κάποιες κούνιες στο πάρκο και θα πρέπει να τις περιγράψετε. Οι κούνιες ίσως να είναι σκουριασμένες, άδειες, σπασμένες, βαμμένες με ζωηρά ή θολά χρώματα. </a:t>
            </a:r>
          </a:p>
          <a:p>
            <a:pPr marL="0" indent="0">
              <a:buNone/>
            </a:pPr>
            <a:r>
              <a:rPr lang="el-GR" sz="2400" dirty="0">
                <a:solidFill>
                  <a:schemeClr val="tx1"/>
                </a:solidFill>
              </a:rPr>
              <a:t>Κάποιο σκυλί που ίσως συναντήσετε στο πάρκο μπορεί να είναι μεγάλο, χαριτωμένο, άσχημο, φιλικό ή άγριο.</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24775714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1143000"/>
          </a:xfrm>
        </p:spPr>
        <p:txBody>
          <a:bodyPr>
            <a:noAutofit/>
          </a:bodyPr>
          <a:lstStyle/>
          <a:p>
            <a:r>
              <a:rPr lang="el-GR" dirty="0">
                <a:solidFill>
                  <a:schemeClr val="tx1"/>
                </a:solidFill>
              </a:rPr>
              <a:t>ΑΛΛΑΓΗ ΝΟΟΤΡΟΠΙΑΣ</a:t>
            </a:r>
            <a:r>
              <a:rPr lang="en-US" dirty="0">
                <a:solidFill>
                  <a:schemeClr val="tx1"/>
                </a:solidFill>
              </a:rPr>
              <a:t>: </a:t>
            </a:r>
            <a:br>
              <a:rPr lang="el-GR" dirty="0">
                <a:solidFill>
                  <a:schemeClr val="tx1"/>
                </a:solidFill>
              </a:rPr>
            </a:br>
            <a:r>
              <a:rPr lang="el-GR" dirty="0">
                <a:solidFill>
                  <a:schemeClr val="tx1"/>
                </a:solidFill>
              </a:rPr>
              <a:t>Τι δείχνει η νοοτροπία σου για σένα;</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a:solidFill>
                  <a:schemeClr val="tx1"/>
                </a:solidFill>
              </a:rPr>
              <a:t>Όταν τελειώσετε, καθίστε και διαβάστε τη λίστα με τις λέξεις που γράψατε. </a:t>
            </a:r>
          </a:p>
          <a:p>
            <a:pPr marL="0" indent="0">
              <a:buNone/>
            </a:pPr>
            <a:r>
              <a:rPr lang="el-GR" sz="2400" dirty="0">
                <a:solidFill>
                  <a:schemeClr val="tx1"/>
                </a:solidFill>
              </a:rPr>
              <a:t>Κυκλώστε όσες λέξεις έχουν θετική χροιά. Βάσει του παραπάνω παραδείγματος, θα κυκλώνατε τις εξής λέξεις: ζωηρά χρώματα, χαριτωμένο, φιλικό. </a:t>
            </a:r>
          </a:p>
          <a:p>
            <a:pPr marL="0" indent="0">
              <a:buNone/>
            </a:pPr>
            <a:r>
              <a:rPr lang="el-GR" sz="2400" dirty="0">
                <a:solidFill>
                  <a:schemeClr val="tx1"/>
                </a:solidFill>
              </a:rPr>
              <a:t>Και τώρα βάλτε σε ένα τετράγωνο πλαίσιο τις λέξεις που έχουν αρνητική χροιά. Οι λέξεις αυτές θα μπορούσαν να είναι οι εξής: σκουριασμένες, σπασμένες, θολά χρώματα, άσχημος και άγριος.</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3059907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7"/>
            <a:ext cx="8305800" cy="1096963"/>
          </a:xfrm>
        </p:spPr>
        <p:txBody>
          <a:bodyPr/>
          <a:lstStyle/>
          <a:p>
            <a:r>
              <a:rPr lang="el-GR" dirty="0">
                <a:solidFill>
                  <a:schemeClr val="tx1"/>
                </a:solidFill>
              </a:rPr>
              <a:t>ΑΛΛΑΓΗ ΝΟΟΤΡΟΠΙΑΣ</a:t>
            </a:r>
            <a:r>
              <a:rPr lang="en-US" dirty="0">
                <a:solidFill>
                  <a:schemeClr val="tx1"/>
                </a:solidFill>
              </a:rPr>
              <a:t>:</a:t>
            </a:r>
            <a:br>
              <a:rPr lang="el-GR" dirty="0">
                <a:solidFill>
                  <a:schemeClr val="tx1"/>
                </a:solidFill>
              </a:rPr>
            </a:br>
            <a:r>
              <a:rPr lang="el-GR" dirty="0">
                <a:solidFill>
                  <a:schemeClr val="tx1"/>
                </a:solidFill>
              </a:rPr>
              <a:t>Τι δείχνει η νοοτροπία σου για σένα;</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a:solidFill>
                  <a:schemeClr val="tx1"/>
                </a:solidFill>
              </a:rPr>
              <a:t>Γιατί όμως όλα αυτά; Πολλές φορές τα όσα βλέπουμε είναι μια αντανάκλαση της νοοτροπίας μας. </a:t>
            </a:r>
          </a:p>
          <a:p>
            <a:pPr marL="0" indent="0">
              <a:buNone/>
            </a:pPr>
            <a:r>
              <a:rPr lang="el-GR" sz="2400" dirty="0">
                <a:solidFill>
                  <a:schemeClr val="tx1"/>
                </a:solidFill>
              </a:rPr>
              <a:t>Εάν η επικρατέστερη άποψή σας για τον κόσμο είναι αρνητική, η νοοτροπία σας σε θέματα επιχειρηματικότητας θα χρειαστεί περαιτέρω βελτίωση. </a:t>
            </a:r>
          </a:p>
          <a:p>
            <a:pPr marL="0" indent="0">
              <a:buNone/>
            </a:pPr>
            <a:r>
              <a:rPr lang="el-GR" sz="2400" dirty="0">
                <a:solidFill>
                  <a:schemeClr val="tx1"/>
                </a:solidFill>
              </a:rPr>
              <a:t>Εάν η επικρατέστερη άποψή σας για τον κόσμο είναι θετική, θα σας είναι πολύ πιο εύκολο να αναγνωρίσετε ευκαιρίες και να κάνετε τη διαφορά.</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3379229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97076"/>
            <a:ext cx="8229600" cy="3946524"/>
          </a:xfrm>
        </p:spPr>
        <p:txBody>
          <a:bodyPr anchor="t">
            <a:normAutofit/>
          </a:bodyPr>
          <a:lstStyle/>
          <a:p>
            <a:pPr algn="l"/>
            <a:r>
              <a:rPr lang="en-US" sz="2400" dirty="0">
                <a:latin typeface="+mn-lt"/>
              </a:rPr>
              <a:t>1.</a:t>
            </a:r>
            <a:r>
              <a:rPr lang="el-GR" sz="2400" dirty="0">
                <a:latin typeface="+mn-lt"/>
              </a:rPr>
              <a:t> Με ποιον τρόπο επιβεβαίωσε αυτή η 10λεπτη άσκηση την υπάρχουσα άποψη και γνώμη σας σχετικά με το πώς αντιλαμβάνεστε τον κόσμο; Με ποιον τρόπο την άλλαξε;</a:t>
            </a:r>
            <a:br>
              <a:rPr lang="el-GR" sz="2400" dirty="0">
                <a:latin typeface="+mn-lt"/>
              </a:rPr>
            </a:br>
            <a:br>
              <a:rPr lang="el-GR" sz="2400" dirty="0">
                <a:latin typeface="+mn-lt"/>
              </a:rPr>
            </a:br>
            <a:r>
              <a:rPr lang="en-US" sz="2400" dirty="0">
                <a:latin typeface="+mn-lt"/>
              </a:rPr>
              <a:t>2. </a:t>
            </a:r>
            <a:r>
              <a:rPr lang="el-GR" sz="2400" dirty="0">
                <a:latin typeface="+mn-lt"/>
              </a:rPr>
              <a:t>Μάθατε κάτι απροσδόκητο για τον εαυτό σας;</a:t>
            </a:r>
            <a:br>
              <a:rPr lang="el-GR" sz="2400" dirty="0">
                <a:latin typeface="+mn-lt"/>
              </a:rPr>
            </a:br>
            <a:br>
              <a:rPr lang="el-GR" sz="2400" dirty="0">
                <a:latin typeface="+mn-lt"/>
              </a:rPr>
            </a:br>
            <a:r>
              <a:rPr lang="el-GR" sz="2400" dirty="0">
                <a:latin typeface="+mn-lt"/>
              </a:rPr>
              <a:t>3. Τι πιστεύετε πως θα συνέβαινε αν επαναλαμβάνατε την άσκηση σε μια διαφορετική τοποθεσία;</a:t>
            </a:r>
            <a:endParaRPr lang="en-US" sz="2400" dirty="0">
              <a:latin typeface="+mn-lt"/>
            </a:endParaRPr>
          </a:p>
        </p:txBody>
      </p:sp>
      <p:sp>
        <p:nvSpPr>
          <p:cNvPr id="3" name="Υπότιτλος 2">
            <a:extLst>
              <a:ext uri="{FF2B5EF4-FFF2-40B4-BE49-F238E27FC236}">
                <a16:creationId xmlns:a16="http://schemas.microsoft.com/office/drawing/2014/main" id="{AB783313-86D3-438F-A5E5-9D846448181D}"/>
              </a:ext>
            </a:extLst>
          </p:cNvPr>
          <p:cNvSpPr>
            <a:spLocks noGrp="1"/>
          </p:cNvSpPr>
          <p:nvPr>
            <p:ph type="subTitle" idx="1"/>
          </p:nvPr>
        </p:nvSpPr>
        <p:spPr>
          <a:xfrm>
            <a:off x="381000" y="457200"/>
            <a:ext cx="6858000" cy="1655762"/>
          </a:xfrm>
        </p:spPr>
        <p:txBody>
          <a:bodyPr>
            <a:normAutofit/>
          </a:bodyPr>
          <a:lstStyle/>
          <a:p>
            <a:pPr algn="l"/>
            <a:r>
              <a:rPr lang="el-GR" sz="3600" dirty="0">
                <a:latin typeface="+mj-lt"/>
              </a:rPr>
              <a:t>Κριτική σκέψη</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36209939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a:extLst>
              <a:ext uri="{FF2B5EF4-FFF2-40B4-BE49-F238E27FC236}">
                <a16:creationId xmlns:a16="http://schemas.microsoft.com/office/drawing/2014/main" id="{5F291A26-A144-4436-9BFA-6AB4DECBF474}"/>
              </a:ext>
            </a:extLst>
          </p:cNvPr>
          <p:cNvSpPr txBox="1"/>
          <p:nvPr/>
        </p:nvSpPr>
        <p:spPr>
          <a:xfrm>
            <a:off x="1027113" y="2362200"/>
            <a:ext cx="7010400" cy="1477328"/>
          </a:xfrm>
          <a:prstGeom prst="rect">
            <a:avLst/>
          </a:prstGeom>
          <a:noFill/>
          <a:ln>
            <a:solidFill>
              <a:srgbClr val="FF0000"/>
            </a:solidFill>
          </a:ln>
        </p:spPr>
        <p:txBody>
          <a:bodyPr>
            <a:spAutoFit/>
          </a:bodyPr>
          <a:lstStyle/>
          <a:p>
            <a:pPr algn="ctr">
              <a:defRPr/>
            </a:pPr>
            <a:r>
              <a:rPr lang="el-GR" dirty="0">
                <a:cs typeface="Arial"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p>
          <a:p>
            <a:pPr algn="ctr">
              <a:defRPr/>
            </a:pPr>
            <a:r>
              <a:rPr lang="el-GR" dirty="0">
                <a:cs typeface="Arial" charset="0"/>
              </a:rPr>
              <a:t>(που έχει κυρωθεί με τον Ν. 100/1975)</a:t>
            </a:r>
          </a:p>
        </p:txBody>
      </p:sp>
    </p:spTree>
    <p:extLst>
      <p:ext uri="{BB962C8B-B14F-4D97-AF65-F5344CB8AC3E}">
        <p14:creationId xmlns:p14="http://schemas.microsoft.com/office/powerpoint/2010/main" val="1398632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33400" y="1828800"/>
            <a:ext cx="8305800" cy="4267200"/>
          </a:xfrm>
        </p:spPr>
        <p:txBody>
          <a:bodyPr>
            <a:noAutofit/>
          </a:bodyPr>
          <a:lstStyle/>
          <a:p>
            <a:r>
              <a:rPr lang="en-US" sz="2400" dirty="0">
                <a:solidFill>
                  <a:schemeClr val="tx1"/>
                </a:solidFill>
              </a:rPr>
              <a:t>3.4</a:t>
            </a:r>
            <a:br>
              <a:rPr lang="en-US" sz="2400" dirty="0">
                <a:solidFill>
                  <a:schemeClr val="tx1"/>
                </a:solidFill>
              </a:rPr>
            </a:br>
            <a:r>
              <a:rPr lang="el-GR" sz="2400" dirty="0">
                <a:solidFill>
                  <a:schemeClr val="tx1"/>
                </a:solidFill>
              </a:rPr>
              <a:t>Να εξηγήσουμε πώς αναπτύσσεται η συνήθεια της δημιουργικότητας</a:t>
            </a:r>
          </a:p>
          <a:p>
            <a:endParaRPr lang="el-GR" sz="2400" dirty="0">
              <a:solidFill>
                <a:schemeClr val="tx1"/>
              </a:solidFill>
            </a:endParaRPr>
          </a:p>
          <a:p>
            <a:r>
              <a:rPr lang="en-US" sz="2400" dirty="0">
                <a:solidFill>
                  <a:schemeClr val="tx1"/>
                </a:solidFill>
              </a:rPr>
              <a:t>3.5</a:t>
            </a:r>
            <a:br>
              <a:rPr lang="en-US" sz="2400" dirty="0">
                <a:solidFill>
                  <a:schemeClr val="tx1"/>
                </a:solidFill>
              </a:rPr>
            </a:br>
            <a:r>
              <a:rPr lang="el-GR" sz="2400" dirty="0">
                <a:solidFill>
                  <a:schemeClr val="tx1"/>
                </a:solidFill>
              </a:rPr>
              <a:t>Να εξηγήσουμε πώς αναπτύσσεται η συνήθεια του αυτοσχεδιασμού</a:t>
            </a:r>
          </a:p>
          <a:p>
            <a:endParaRPr lang="en-US" sz="2400" dirty="0">
              <a:solidFill>
                <a:schemeClr val="tx1"/>
              </a:solidFill>
            </a:endParaRPr>
          </a:p>
          <a:p>
            <a:r>
              <a:rPr lang="en-US" sz="2400" dirty="0">
                <a:solidFill>
                  <a:schemeClr val="tx1"/>
                </a:solidFill>
              </a:rPr>
              <a:t>3.6</a:t>
            </a:r>
            <a:br>
              <a:rPr lang="en-US" sz="2400" dirty="0">
                <a:solidFill>
                  <a:schemeClr val="tx1"/>
                </a:solidFill>
              </a:rPr>
            </a:br>
            <a:r>
              <a:rPr lang="el-GR" sz="2400" dirty="0">
                <a:solidFill>
                  <a:schemeClr val="tx1"/>
                </a:solidFill>
              </a:rPr>
              <a:t>Να συσχετίσουμε την επιχειρηματική νοοτροπία με την επιχειρηματική δράση</a:t>
            </a:r>
          </a:p>
          <a:p>
            <a:endParaRPr lang="el-GR" dirty="0"/>
          </a:p>
          <a:p>
            <a:endParaRPr lang="en-US" dirty="0"/>
          </a:p>
          <a:p>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
        <p:nvSpPr>
          <p:cNvPr id="8" name="Title 7"/>
          <p:cNvSpPr>
            <a:spLocks noGrp="1"/>
          </p:cNvSpPr>
          <p:nvPr>
            <p:ph type="title"/>
          </p:nvPr>
        </p:nvSpPr>
        <p:spPr/>
        <p:txBody>
          <a:bodyPr/>
          <a:lstStyle/>
          <a:p>
            <a:pPr algn="ctr"/>
            <a:r>
              <a:rPr lang="el-GR" dirty="0">
                <a:solidFill>
                  <a:schemeClr val="tx1"/>
                </a:solidFill>
              </a:rPr>
              <a:t>Μαθησιακοί στόχοι</a:t>
            </a:r>
            <a:endParaRPr lang="en-US" dirty="0">
              <a:solidFill>
                <a:schemeClr val="tx1"/>
              </a:solidFill>
            </a:endParaRPr>
          </a:p>
        </p:txBody>
      </p:sp>
    </p:spTree>
    <p:extLst>
      <p:ext uri="{BB962C8B-B14F-4D97-AF65-F5344CB8AC3E}">
        <p14:creationId xmlns:p14="http://schemas.microsoft.com/office/powerpoint/2010/main" val="1187023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00200"/>
            <a:ext cx="8153400" cy="1600200"/>
          </a:xfrm>
        </p:spPr>
        <p:txBody>
          <a:bodyPr anchor="ctr">
            <a:normAutofit/>
          </a:bodyPr>
          <a:lstStyle/>
          <a:p>
            <a:pPr algn="ctr"/>
            <a:r>
              <a:rPr lang="en-US" sz="4000" dirty="0">
                <a:solidFill>
                  <a:schemeClr val="tx1"/>
                </a:solidFill>
              </a:rPr>
              <a:t>3.1 </a:t>
            </a:r>
            <a:r>
              <a:rPr lang="el-GR" sz="4000" dirty="0">
                <a:solidFill>
                  <a:schemeClr val="tx1"/>
                </a:solidFill>
              </a:rPr>
              <a:t>Η δύναμη της νοοτροπίας</a:t>
            </a:r>
            <a:endParaRPr lang="en-US" sz="4000" dirty="0">
              <a:solidFill>
                <a:schemeClr val="tx1"/>
              </a:solidFill>
            </a:endParaRPr>
          </a:p>
        </p:txBody>
      </p:sp>
      <p:sp>
        <p:nvSpPr>
          <p:cNvPr id="4" name="Slide Number Placeholder 3"/>
          <p:cNvSpPr>
            <a:spLocks noGrp="1"/>
          </p:cNvSpPr>
          <p:nvPr>
            <p:ph type="sldNum" sz="quarter" idx="4294967295"/>
          </p:nvPr>
        </p:nvSpPr>
        <p:spPr>
          <a:xfrm>
            <a:off x="8610600" y="6356350"/>
            <a:ext cx="533400" cy="365125"/>
          </a:xfrm>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25517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l-GR" dirty="0"/>
              <a:t>Γιατί έχει σημασία η νοοτροπία;</a:t>
            </a:r>
            <a:endParaRPr lang="en-US" dirty="0"/>
          </a:p>
        </p:txBody>
      </p:sp>
      <p:sp>
        <p:nvSpPr>
          <p:cNvPr id="4" name="Text Placeholder 3"/>
          <p:cNvSpPr>
            <a:spLocks noGrp="1"/>
          </p:cNvSpPr>
          <p:nvPr>
            <p:ph type="body" sz="quarter" idx="14"/>
          </p:nvPr>
        </p:nvSpPr>
        <p:spPr>
          <a:xfrm>
            <a:off x="419100" y="2209800"/>
            <a:ext cx="8305800" cy="3657600"/>
          </a:xfrm>
        </p:spPr>
        <p:txBody>
          <a:bodyPr>
            <a:normAutofit/>
          </a:bodyPr>
          <a:lstStyle/>
          <a:p>
            <a:r>
              <a:rPr lang="el-GR" sz="2400" dirty="0"/>
              <a:t>Οι εμπειρίες και οι γνώσεις δεν αρκούν αν δεν συνοδεύονται από αυτοπεποίθηση </a:t>
            </a:r>
          </a:p>
          <a:p>
            <a:pPr marL="0" indent="0">
              <a:buNone/>
            </a:pPr>
            <a:endParaRPr lang="el-GR" sz="2400" dirty="0"/>
          </a:p>
          <a:p>
            <a:r>
              <a:rPr lang="el-GR" sz="2400" dirty="0"/>
              <a:t>Παράδειγμα</a:t>
            </a:r>
            <a:r>
              <a:rPr lang="en-US" sz="2400" dirty="0"/>
              <a:t>: Robert </a:t>
            </a:r>
            <a:r>
              <a:rPr lang="en-US" sz="2400" dirty="0" err="1"/>
              <a:t>Donat</a:t>
            </a:r>
            <a:r>
              <a:rPr lang="en-US" sz="2400" dirty="0"/>
              <a:t>, </a:t>
            </a:r>
            <a:r>
              <a:rPr lang="el-GR" sz="2400" dirty="0"/>
              <a:t>ιδρυτής και διευθύνων σύμβουλος της </a:t>
            </a:r>
            <a:r>
              <a:rPr lang="en-US" sz="2400" dirty="0"/>
              <a:t>GPS Insight</a:t>
            </a:r>
          </a:p>
        </p:txBody>
      </p:sp>
    </p:spTree>
    <p:extLst>
      <p:ext uri="{BB962C8B-B14F-4D97-AF65-F5344CB8AC3E}">
        <p14:creationId xmlns:p14="http://schemas.microsoft.com/office/powerpoint/2010/main" val="2427128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77" y="1253252"/>
            <a:ext cx="2667000" cy="1371600"/>
          </a:xfrm>
        </p:spPr>
        <p:txBody>
          <a:bodyPr anchor="t">
            <a:normAutofit fontScale="90000"/>
          </a:bodyPr>
          <a:lstStyle/>
          <a:p>
            <a:r>
              <a:rPr lang="el-GR" sz="3200" dirty="0">
                <a:solidFill>
                  <a:schemeClr val="tx1"/>
                </a:solidFill>
              </a:rPr>
              <a:t>Εικόνα</a:t>
            </a:r>
            <a:r>
              <a:rPr lang="en-US" sz="3200" dirty="0">
                <a:solidFill>
                  <a:schemeClr val="tx1"/>
                </a:solidFill>
              </a:rPr>
              <a:t> 3.1: </a:t>
            </a:r>
            <a:r>
              <a:rPr lang="el-GR" sz="3200" dirty="0">
                <a:solidFill>
                  <a:schemeClr val="tx1"/>
                </a:solidFill>
              </a:rPr>
              <a:t>Σήκω και λάμψε</a:t>
            </a:r>
            <a:endParaRPr lang="en-US" sz="3200" dirty="0">
              <a:solidFill>
                <a:schemeClr val="tx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
        <p:nvSpPr>
          <p:cNvPr id="11" name="Content Placeholder 10"/>
          <p:cNvSpPr>
            <a:spLocks noGrp="1"/>
          </p:cNvSpPr>
          <p:nvPr>
            <p:ph type="body" sz="quarter" idx="13"/>
          </p:nvPr>
        </p:nvSpPr>
        <p:spPr/>
        <p:txBody>
          <a:bodyPr>
            <a:normAutofit fontScale="92500" lnSpcReduction="20000"/>
          </a:bodyPr>
          <a:lstStyle/>
          <a:p>
            <a:endParaRPr lang="en-US" dirty="0"/>
          </a:p>
          <a:p>
            <a:pPr marL="0" indent="0">
              <a:buNone/>
            </a:pPr>
            <a:endParaRPr lang="en-US" dirty="0"/>
          </a:p>
        </p:txBody>
      </p:sp>
      <p:pic>
        <p:nvPicPr>
          <p:cNvPr id="1026" name="Picture 2" descr="K:\SagePub\HigherEd\EdAcq\Books\Our Documents\EdAcq\Alexandra R\Neck PPTS\Figures\3.1Credit “TCU Baseball 2012 - The Grind.” Transcript and screenshot from a YouTube video. Red Productions, 2012. httpswww.youtube.comwatchv=MNL_DAI19_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953" y="1258461"/>
            <a:ext cx="5768772" cy="42002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59214" y="5458737"/>
            <a:ext cx="5627586" cy="400110"/>
          </a:xfrm>
          <a:prstGeom prst="rect">
            <a:avLst/>
          </a:prstGeom>
          <a:noFill/>
        </p:spPr>
        <p:txBody>
          <a:bodyPr wrap="square" rtlCol="0">
            <a:spAutoFit/>
          </a:bodyPr>
          <a:lstStyle/>
          <a:p>
            <a:r>
              <a:rPr lang="el-GR" sz="1000" dirty="0"/>
              <a:t>Πηγή</a:t>
            </a:r>
            <a:r>
              <a:rPr lang="en-US" sz="1000" dirty="0"/>
              <a:t>: </a:t>
            </a:r>
            <a:r>
              <a:rPr lang="el-GR" sz="1000" dirty="0"/>
              <a:t>«</a:t>
            </a:r>
            <a:r>
              <a:rPr lang="en-US" sz="1000" dirty="0"/>
              <a:t>TCU Baseball 2012 - The Grind</a:t>
            </a:r>
            <a:r>
              <a:rPr lang="el-GR" sz="1000" dirty="0"/>
              <a:t>»</a:t>
            </a:r>
            <a:r>
              <a:rPr lang="en-US" sz="1000" dirty="0"/>
              <a:t> </a:t>
            </a:r>
            <a:r>
              <a:rPr lang="el-GR" sz="1000" dirty="0"/>
              <a:t>Στιγμιότυπο ένα βίντεο στο </a:t>
            </a:r>
            <a:r>
              <a:rPr lang="en-US" sz="1000" dirty="0"/>
              <a:t>YouTube. Red Productions, 2012.</a:t>
            </a:r>
            <a:r>
              <a:rPr lang="el-GR" sz="1000" dirty="0"/>
              <a:t> </a:t>
            </a:r>
            <a:r>
              <a:rPr lang="en-US" sz="1000" dirty="0"/>
              <a:t>https://www.youtube.com/watch?v=MNL_DAI19_I </a:t>
            </a:r>
          </a:p>
        </p:txBody>
      </p:sp>
      <p:sp>
        <p:nvSpPr>
          <p:cNvPr id="7" name="Rectangle 6"/>
          <p:cNvSpPr/>
          <p:nvPr/>
        </p:nvSpPr>
        <p:spPr>
          <a:xfrm>
            <a:off x="473177" y="2624852"/>
            <a:ext cx="2209800" cy="2862322"/>
          </a:xfrm>
          <a:prstGeom prst="rect">
            <a:avLst/>
          </a:prstGeom>
        </p:spPr>
        <p:txBody>
          <a:bodyPr wrap="square">
            <a:spAutoFit/>
          </a:bodyPr>
          <a:lstStyle/>
          <a:p>
            <a:r>
              <a:rPr lang="el-GR" sz="2000" dirty="0"/>
              <a:t>Οι αθλητές αναπτύσσουν μια νοοτροπία και μια τεχνική εσωτερικής κινητοποίησης</a:t>
            </a:r>
          </a:p>
          <a:p>
            <a:r>
              <a:rPr lang="el-GR" sz="2000" dirty="0"/>
              <a:t>προκειμένου να πετύχουν τους στόχους τους στον αγωνιστικό χώρο.</a:t>
            </a:r>
          </a:p>
        </p:txBody>
      </p:sp>
    </p:spTree>
    <p:extLst>
      <p:ext uri="{BB962C8B-B14F-4D97-AF65-F5344CB8AC3E}">
        <p14:creationId xmlns:p14="http://schemas.microsoft.com/office/powerpoint/2010/main" val="2892197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33350" y="2057400"/>
            <a:ext cx="8877300" cy="2057400"/>
          </a:xfrm>
        </p:spPr>
        <p:txBody>
          <a:bodyPr>
            <a:normAutofit/>
          </a:bodyPr>
          <a:lstStyle/>
          <a:p>
            <a:r>
              <a:rPr lang="el-GR" sz="2400" dirty="0">
                <a:solidFill>
                  <a:schemeClr val="tx1"/>
                </a:solidFill>
              </a:rPr>
              <a:t>Συμφωνείτε με την άποψη πως ένας εκκολαπτόμενος επιχειρηματίας θα πρέπει να περιμένει και να αποκτήσει εμπειρία δουλεύοντας για άλλα άτομα, πριν ξεκινήσει ένα επιχειρηματικό εγχείρημα; </a:t>
            </a:r>
          </a:p>
          <a:p>
            <a:r>
              <a:rPr lang="el-GR" sz="2400" dirty="0">
                <a:solidFill>
                  <a:schemeClr val="tx1"/>
                </a:solidFill>
              </a:rPr>
              <a:t>Ναι ή όχι; Γιατί ναι ή όχι;</a:t>
            </a:r>
          </a:p>
          <a:p>
            <a:endParaRPr lang="en-US" dirty="0"/>
          </a:p>
        </p:txBody>
      </p:sp>
      <p:sp>
        <p:nvSpPr>
          <p:cNvPr id="5" name="Slide Number Placeholder 4"/>
          <p:cNvSpPr>
            <a:spLocks noGrp="1"/>
          </p:cNvSpPr>
          <p:nvPr>
            <p:ph type="sldNum" sz="quarter" idx="4294967295"/>
          </p:nvPr>
        </p:nvSpPr>
        <p:spPr>
          <a:xfrm>
            <a:off x="8610600" y="6356350"/>
            <a:ext cx="533400" cy="365125"/>
          </a:xfrm>
        </p:spPr>
        <p:txBody>
          <a:bodyPr/>
          <a:lstStyle/>
          <a:p>
            <a:fld id="{B6F15528-21DE-4FAA-801E-634DDDAF4B2B}" type="slidenum">
              <a:rPr lang="en-US" smtClean="0"/>
              <a:pPr/>
              <a:t>9</a:t>
            </a:fld>
            <a:endParaRPr lang="en-US"/>
          </a:p>
        </p:txBody>
      </p:sp>
      <p:sp>
        <p:nvSpPr>
          <p:cNvPr id="6" name="TextBox 5">
            <a:extLst>
              <a:ext uri="{FF2B5EF4-FFF2-40B4-BE49-F238E27FC236}">
                <a16:creationId xmlns:a16="http://schemas.microsoft.com/office/drawing/2014/main" id="{494B0345-34F0-4B0E-96D1-07930D175E9A}"/>
              </a:ext>
            </a:extLst>
          </p:cNvPr>
          <p:cNvSpPr txBox="1"/>
          <p:nvPr/>
        </p:nvSpPr>
        <p:spPr>
          <a:xfrm>
            <a:off x="381000" y="609600"/>
            <a:ext cx="7248525" cy="646331"/>
          </a:xfrm>
          <a:prstGeom prst="rect">
            <a:avLst/>
          </a:prstGeom>
          <a:noFill/>
        </p:spPr>
        <p:txBody>
          <a:bodyPr wrap="square">
            <a:spAutoFit/>
          </a:bodyPr>
          <a:lstStyle/>
          <a:p>
            <a:r>
              <a:rPr lang="el-GR" sz="3600" dirty="0">
                <a:latin typeface="+mj-lt"/>
              </a:rPr>
              <a:t>Κριτική σκέψη</a:t>
            </a:r>
          </a:p>
        </p:txBody>
      </p:sp>
    </p:spTree>
    <p:extLst>
      <p:ext uri="{BB962C8B-B14F-4D97-AF65-F5344CB8AC3E}">
        <p14:creationId xmlns:p14="http://schemas.microsoft.com/office/powerpoint/2010/main" val="92221086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1062</TotalTime>
  <Words>1696</Words>
  <Application>Microsoft Office PowerPoint</Application>
  <PresentationFormat>Προβολή στην οθόνη (4:3)</PresentationFormat>
  <Paragraphs>221</Paragraphs>
  <Slides>48</Slides>
  <Notes>18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48</vt:i4>
      </vt:variant>
    </vt:vector>
  </HeadingPairs>
  <TitlesOfParts>
    <vt:vector size="53" baseType="lpstr">
      <vt:lpstr>Arial</vt:lpstr>
      <vt:lpstr>Calibri</vt:lpstr>
      <vt:lpstr>Calibri Light</vt:lpstr>
      <vt:lpstr>Wingdings</vt:lpstr>
      <vt:lpstr>Θέμα του Office</vt:lpstr>
      <vt:lpstr>Παρουσίαση του PowerPoint</vt:lpstr>
      <vt:lpstr>Κεφάλαιο 3:  Επιχειρηματικότητα: Ανάπτυξη επιχειρηματικής νοοτροπίας</vt:lpstr>
      <vt:lpstr>Αξιοσημείωτη ρήση</vt:lpstr>
      <vt:lpstr>Μαθησιακοί στόχοι</vt:lpstr>
      <vt:lpstr>Μαθησιακοί στόχοι</vt:lpstr>
      <vt:lpstr>3.1 Η δύναμη της νοοτροπίας</vt:lpstr>
      <vt:lpstr>Γιατί έχει σημασία η νοοτροπία;</vt:lpstr>
      <vt:lpstr>Εικόνα 3.1: Σήκω και λάμψε</vt:lpstr>
      <vt:lpstr>Παρουσίαση του PowerPoint</vt:lpstr>
      <vt:lpstr>3.2 Τι είναι η νοοτροπία;</vt:lpstr>
      <vt:lpstr>Παρουσίαση του PowerPoint</vt:lpstr>
      <vt:lpstr>Σταθερή vοοτροπία</vt:lpstr>
      <vt:lpstr>Νοοτροπία ανάπτυξης</vt:lpstr>
      <vt:lpstr> Σχήμα 3.1: Ποια είναι η δική σου νοοτροπία; </vt:lpstr>
      <vt:lpstr>Κριτική σκέψη </vt:lpstr>
      <vt:lpstr>Επιχειρηματική νοοτροπία</vt:lpstr>
      <vt:lpstr>Σχήμα 3.2: Μεταγνώση </vt:lpstr>
      <vt:lpstr>Πάθος</vt:lpstr>
      <vt:lpstr>Παρουσίαση του PowerPoint</vt:lpstr>
      <vt:lpstr>Η επιχειρηματικότητα ως συνήθεια</vt:lpstr>
      <vt:lpstr>Παρουσίαση του PowerPoint</vt:lpstr>
      <vt:lpstr>3.3 Η συνήθεια της αυτο-ηγεσίας</vt:lpstr>
      <vt:lpstr>Αυτο-ηγεσία</vt:lpstr>
      <vt:lpstr>Σχήμα 3.3: Στοιχεία της αυτο-ηγεσίας</vt:lpstr>
      <vt:lpstr>Τρεις στρατηγικές για αυτο-ηγεσία</vt:lpstr>
      <vt:lpstr>Στρατηγικές προσανατολισμένες στη συμπεριφορά</vt:lpstr>
      <vt:lpstr>Στρατηγικές φυσικής επιβράβευσης</vt:lpstr>
      <vt:lpstr> Μοντέλα εποικοδομητικής σκέψης </vt:lpstr>
      <vt:lpstr>3.4 Η συνήθεια της δημιουργικότητας</vt:lpstr>
      <vt:lpstr>Ανάπτυξη της δημιουργικότητας</vt:lpstr>
      <vt:lpstr>Παράγοντες που εμποδίζουν τη δημιουργικότητα</vt:lpstr>
      <vt:lpstr>Το δημιουργικό μυαλό</vt:lpstr>
      <vt:lpstr> Σχήμα 3.4: Αριστερός και δεξιός εγκεφαλικός προσανατολισμός </vt:lpstr>
      <vt:lpstr>Πίνακας 3.1: Ο πίνακας πόλωσης δημιουργικών ατόμων του Csikszentmihalyi</vt:lpstr>
      <vt:lpstr>3.5 Η συνήθεια του αυτοσχεδιασμού </vt:lpstr>
      <vt:lpstr>Παρουσίαση του PowerPoint</vt:lpstr>
      <vt:lpstr>Πίνακας 3.2: Οδηγίες για αυτοσχεδιασμό</vt:lpstr>
      <vt:lpstr>Εικόνα 3.2: Απεικονίσεις μαγνητικής τομογραφίας από αυτοσχεδιασμό τζαζ</vt:lpstr>
      <vt:lpstr>3.6 Η νοοτροπία ως πορεία προς τη δράση </vt:lpstr>
      <vt:lpstr>Αυτοεκτίμηση και επιχειρηματικές προθέσεις</vt:lpstr>
      <vt:lpstr>Πίνακας 3.3: Η κλίμακα γενικής αυτοεκτίμησης </vt:lpstr>
      <vt:lpstr>Ο ρόλος της νοοτροπίας στην αναγνώριση ευκαιριών</vt:lpstr>
      <vt:lpstr> ΑΛΛΑΓΗ ΝΟΟΤΡΟΠΙΑΣ:  Τι δείχνει η νοοτροπία σου για σένα; </vt:lpstr>
      <vt:lpstr>ΑΛΛΑΓΗ ΝΟΟΤΡΟΠΙΑΣ: Τι δείχνει η νοοτροπία σου για σένα;</vt:lpstr>
      <vt:lpstr>ΑΛΛΑΓΗ ΝΟΟΤΡΟΠΙΑΣ:  Τι δείχνει η νοοτροπία σου για σένα;</vt:lpstr>
      <vt:lpstr>ΑΛΛΑΓΗ ΝΟΟΤΡΟΠΙΑΣ: Τι δείχνει η νοοτροπία σου για σένα;</vt:lpstr>
      <vt:lpstr>1. Με ποιον τρόπο επιβεβαίωσε αυτή η 10λεπτη άσκηση την υπάρχουσα άποψη και γνώμη σας σχετικά με το πώς αντιλαμβάνεστε τον κόσμο; Με ποιον τρόπο την άλλαξε;  2. Μάθατε κάτι απροσδόκητο για τον εαυτό σας;  3. Τι πιστεύετε πως θα συνέβαινε αν επαναλαμβάνατε την άσκηση σε μια διαφορετική τοποθεσία;</vt:lpstr>
      <vt:lpstr>Παρουσίαση του PowerPoint</vt:lpstr>
    </vt:vector>
  </TitlesOfParts>
  <Company>SAGE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Hollingsworth, Megan</dc:creator>
  <cp:lastModifiedBy>ΜΑΓΔΑ ΚΑΡΑΒΙΩΤΗ</cp:lastModifiedBy>
  <cp:revision>126</cp:revision>
  <dcterms:created xsi:type="dcterms:W3CDTF">2016-11-10T16:43:58Z</dcterms:created>
  <dcterms:modified xsi:type="dcterms:W3CDTF">2020-10-29T12:04:21Z</dcterms:modified>
</cp:coreProperties>
</file>