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0" r:id="rId3"/>
  </p:sldMasterIdLst>
  <p:notesMasterIdLst>
    <p:notesMasterId r:id="rId53"/>
  </p:notesMasterIdLst>
  <p:handoutMasterIdLst>
    <p:handoutMasterId r:id="rId54"/>
  </p:handoutMasterIdLst>
  <p:sldIdLst>
    <p:sldId id="699" r:id="rId4"/>
    <p:sldId id="700" r:id="rId5"/>
    <p:sldId id="701" r:id="rId6"/>
    <p:sldId id="656" r:id="rId7"/>
    <p:sldId id="691" r:id="rId8"/>
    <p:sldId id="692" r:id="rId9"/>
    <p:sldId id="693" r:id="rId10"/>
    <p:sldId id="694" r:id="rId11"/>
    <p:sldId id="695" r:id="rId12"/>
    <p:sldId id="696" r:id="rId13"/>
    <p:sldId id="697" r:id="rId14"/>
    <p:sldId id="698" r:id="rId15"/>
    <p:sldId id="496" r:id="rId16"/>
    <p:sldId id="497" r:id="rId17"/>
    <p:sldId id="498" r:id="rId18"/>
    <p:sldId id="499" r:id="rId19"/>
    <p:sldId id="500" r:id="rId20"/>
    <p:sldId id="501" r:id="rId21"/>
    <p:sldId id="502" r:id="rId22"/>
    <p:sldId id="503" r:id="rId23"/>
    <p:sldId id="504" r:id="rId24"/>
    <p:sldId id="505" r:id="rId25"/>
    <p:sldId id="506" r:id="rId26"/>
    <p:sldId id="507" r:id="rId27"/>
    <p:sldId id="508" r:id="rId28"/>
    <p:sldId id="509" r:id="rId29"/>
    <p:sldId id="521" r:id="rId30"/>
    <p:sldId id="522" r:id="rId31"/>
    <p:sldId id="523" r:id="rId32"/>
    <p:sldId id="524" r:id="rId33"/>
    <p:sldId id="525" r:id="rId34"/>
    <p:sldId id="526" r:id="rId35"/>
    <p:sldId id="527" r:id="rId36"/>
    <p:sldId id="528" r:id="rId37"/>
    <p:sldId id="529" r:id="rId38"/>
    <p:sldId id="530" r:id="rId39"/>
    <p:sldId id="537" r:id="rId40"/>
    <p:sldId id="531" r:id="rId41"/>
    <p:sldId id="532" r:id="rId42"/>
    <p:sldId id="533" r:id="rId43"/>
    <p:sldId id="534" r:id="rId44"/>
    <p:sldId id="535" r:id="rId45"/>
    <p:sldId id="538" r:id="rId46"/>
    <p:sldId id="539" r:id="rId47"/>
    <p:sldId id="540" r:id="rId48"/>
    <p:sldId id="541" r:id="rId49"/>
    <p:sldId id="596" r:id="rId50"/>
    <p:sldId id="689" r:id="rId51"/>
    <p:sldId id="657" r:id="rId52"/>
  </p:sldIdLst>
  <p:sldSz cx="12188825" cy="6858000"/>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4" autoAdjust="0"/>
    <p:restoredTop sz="72279" autoAdjust="0"/>
  </p:normalViewPr>
  <p:slideViewPr>
    <p:cSldViewPr showGuides="1">
      <p:cViewPr varScale="1">
        <p:scale>
          <a:sx n="71" d="100"/>
          <a:sy n="71" d="100"/>
        </p:scale>
        <p:origin x="-402" y="-102"/>
      </p:cViewPr>
      <p:guideLst>
        <p:guide orient="horz" pos="2160"/>
        <p:guide pos="3839"/>
      </p:guideLst>
    </p:cSldViewPr>
  </p:slideViewPr>
  <p:outlineViewPr>
    <p:cViewPr>
      <p:scale>
        <a:sx n="33" d="100"/>
        <a:sy n="33" d="100"/>
      </p:scale>
      <p:origin x="0" y="-94350"/>
    </p:cViewPr>
  </p:outlineViewPr>
  <p:notesTextViewPr>
    <p:cViewPr>
      <p:scale>
        <a:sx n="1" d="1"/>
        <a:sy n="1" d="1"/>
      </p:scale>
      <p:origin x="0" y="0"/>
    </p:cViewPr>
  </p:notesTextViewPr>
  <p:sorterViewPr>
    <p:cViewPr varScale="1">
      <p:scale>
        <a:sx n="1" d="1"/>
        <a:sy n="1" d="1"/>
      </p:scale>
      <p:origin x="0" y="-116220"/>
    </p:cViewPr>
  </p:sorterViewPr>
  <p:notesViewPr>
    <p:cSldViewPr showGuides="1">
      <p:cViewPr varScale="1">
        <p:scale>
          <a:sx n="63" d="100"/>
          <a:sy n="63" d="100"/>
        </p:scale>
        <p:origin x="1986" y="10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pPr/>
              <a:t>9/2/2015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pPr/>
              <a:t>‹#›</a:t>
            </a:fld>
            <a:endParaRPr/>
          </a:p>
        </p:txBody>
      </p:sp>
    </p:spTree>
    <p:extLst>
      <p:ext uri="{BB962C8B-B14F-4D97-AF65-F5344CB8AC3E}">
        <p14:creationId xmlns:p14="http://schemas.microsoft.com/office/powerpoint/2010/main" xmlns=""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pPr/>
              <a:t>9/2/2015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pPr/>
              <a:t>‹#›</a:t>
            </a:fld>
            <a:endParaRPr/>
          </a:p>
        </p:txBody>
      </p:sp>
    </p:spTree>
    <p:extLst>
      <p:ext uri="{BB962C8B-B14F-4D97-AF65-F5344CB8AC3E}">
        <p14:creationId xmlns:p14="http://schemas.microsoft.com/office/powerpoint/2010/main" xmlns=""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11</a:t>
            </a:fld>
            <a:endParaRPr lang="en-US"/>
          </a:p>
        </p:txBody>
      </p:sp>
    </p:spTree>
    <p:extLst>
      <p:ext uri="{BB962C8B-B14F-4D97-AF65-F5344CB8AC3E}">
        <p14:creationId xmlns:p14="http://schemas.microsoft.com/office/powerpoint/2010/main" xmlns="" val="2201920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12</a:t>
            </a:fld>
            <a:endParaRPr lang="en-US"/>
          </a:p>
        </p:txBody>
      </p:sp>
    </p:spTree>
    <p:extLst>
      <p:ext uri="{BB962C8B-B14F-4D97-AF65-F5344CB8AC3E}">
        <p14:creationId xmlns:p14="http://schemas.microsoft.com/office/powerpoint/2010/main" xmlns="" val="1329875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13</a:t>
            </a:fld>
            <a:endParaRPr lang="en-US"/>
          </a:p>
        </p:txBody>
      </p:sp>
    </p:spTree>
    <p:extLst>
      <p:ext uri="{BB962C8B-B14F-4D97-AF65-F5344CB8AC3E}">
        <p14:creationId xmlns:p14="http://schemas.microsoft.com/office/powerpoint/2010/main" xmlns="" val="1580390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14</a:t>
            </a:fld>
            <a:endParaRPr lang="en-US"/>
          </a:p>
        </p:txBody>
      </p:sp>
    </p:spTree>
    <p:extLst>
      <p:ext uri="{BB962C8B-B14F-4D97-AF65-F5344CB8AC3E}">
        <p14:creationId xmlns:p14="http://schemas.microsoft.com/office/powerpoint/2010/main" xmlns="" val="3685614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15</a:t>
            </a:fld>
            <a:endParaRPr lang="en-US"/>
          </a:p>
        </p:txBody>
      </p:sp>
    </p:spTree>
    <p:extLst>
      <p:ext uri="{BB962C8B-B14F-4D97-AF65-F5344CB8AC3E}">
        <p14:creationId xmlns:p14="http://schemas.microsoft.com/office/powerpoint/2010/main" xmlns="" val="932798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16</a:t>
            </a:fld>
            <a:endParaRPr lang="en-US"/>
          </a:p>
        </p:txBody>
      </p:sp>
    </p:spTree>
    <p:extLst>
      <p:ext uri="{BB962C8B-B14F-4D97-AF65-F5344CB8AC3E}">
        <p14:creationId xmlns:p14="http://schemas.microsoft.com/office/powerpoint/2010/main" xmlns="" val="273817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17</a:t>
            </a:fld>
            <a:endParaRPr lang="en-US"/>
          </a:p>
        </p:txBody>
      </p:sp>
    </p:spTree>
    <p:extLst>
      <p:ext uri="{BB962C8B-B14F-4D97-AF65-F5344CB8AC3E}">
        <p14:creationId xmlns:p14="http://schemas.microsoft.com/office/powerpoint/2010/main" xmlns="" val="184582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18</a:t>
            </a:fld>
            <a:endParaRPr lang="en-US"/>
          </a:p>
        </p:txBody>
      </p:sp>
    </p:spTree>
    <p:extLst>
      <p:ext uri="{BB962C8B-B14F-4D97-AF65-F5344CB8AC3E}">
        <p14:creationId xmlns:p14="http://schemas.microsoft.com/office/powerpoint/2010/main" xmlns="" val="1035609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19</a:t>
            </a:fld>
            <a:endParaRPr lang="en-US"/>
          </a:p>
        </p:txBody>
      </p:sp>
    </p:spTree>
    <p:extLst>
      <p:ext uri="{BB962C8B-B14F-4D97-AF65-F5344CB8AC3E}">
        <p14:creationId xmlns:p14="http://schemas.microsoft.com/office/powerpoint/2010/main" xmlns="" val="1841577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20</a:t>
            </a:fld>
            <a:endParaRPr lang="en-US"/>
          </a:p>
        </p:txBody>
      </p:sp>
    </p:spTree>
    <p:extLst>
      <p:ext uri="{BB962C8B-B14F-4D97-AF65-F5344CB8AC3E}">
        <p14:creationId xmlns:p14="http://schemas.microsoft.com/office/powerpoint/2010/main" xmlns="" val="224573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21</a:t>
            </a:fld>
            <a:endParaRPr lang="en-US"/>
          </a:p>
        </p:txBody>
      </p:sp>
    </p:spTree>
    <p:extLst>
      <p:ext uri="{BB962C8B-B14F-4D97-AF65-F5344CB8AC3E}">
        <p14:creationId xmlns:p14="http://schemas.microsoft.com/office/powerpoint/2010/main" xmlns="" val="455073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22</a:t>
            </a:fld>
            <a:endParaRPr lang="en-US"/>
          </a:p>
        </p:txBody>
      </p:sp>
    </p:spTree>
    <p:extLst>
      <p:ext uri="{BB962C8B-B14F-4D97-AF65-F5344CB8AC3E}">
        <p14:creationId xmlns:p14="http://schemas.microsoft.com/office/powerpoint/2010/main" xmlns="" val="553038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23</a:t>
            </a:fld>
            <a:endParaRPr lang="en-US"/>
          </a:p>
        </p:txBody>
      </p:sp>
    </p:spTree>
    <p:extLst>
      <p:ext uri="{BB962C8B-B14F-4D97-AF65-F5344CB8AC3E}">
        <p14:creationId xmlns:p14="http://schemas.microsoft.com/office/powerpoint/2010/main" xmlns="" val="732037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24</a:t>
            </a:fld>
            <a:endParaRPr lang="en-US"/>
          </a:p>
        </p:txBody>
      </p:sp>
    </p:spTree>
    <p:extLst>
      <p:ext uri="{BB962C8B-B14F-4D97-AF65-F5344CB8AC3E}">
        <p14:creationId xmlns:p14="http://schemas.microsoft.com/office/powerpoint/2010/main" xmlns="" val="2430904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25</a:t>
            </a:fld>
            <a:endParaRPr lang="en-US"/>
          </a:p>
        </p:txBody>
      </p:sp>
    </p:spTree>
    <p:extLst>
      <p:ext uri="{BB962C8B-B14F-4D97-AF65-F5344CB8AC3E}">
        <p14:creationId xmlns:p14="http://schemas.microsoft.com/office/powerpoint/2010/main" xmlns="" val="2028030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26</a:t>
            </a:fld>
            <a:endParaRPr lang="en-US"/>
          </a:p>
        </p:txBody>
      </p:sp>
    </p:spTree>
    <p:extLst>
      <p:ext uri="{BB962C8B-B14F-4D97-AF65-F5344CB8AC3E}">
        <p14:creationId xmlns:p14="http://schemas.microsoft.com/office/powerpoint/2010/main" xmlns="" val="3738985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27</a:t>
            </a:fld>
            <a:endParaRPr lang="en-US"/>
          </a:p>
        </p:txBody>
      </p:sp>
    </p:spTree>
    <p:extLst>
      <p:ext uri="{BB962C8B-B14F-4D97-AF65-F5344CB8AC3E}">
        <p14:creationId xmlns:p14="http://schemas.microsoft.com/office/powerpoint/2010/main" xmlns="" val="815995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28</a:t>
            </a:fld>
            <a:endParaRPr lang="en-US"/>
          </a:p>
        </p:txBody>
      </p:sp>
    </p:spTree>
    <p:extLst>
      <p:ext uri="{BB962C8B-B14F-4D97-AF65-F5344CB8AC3E}">
        <p14:creationId xmlns:p14="http://schemas.microsoft.com/office/powerpoint/2010/main" xmlns="" val="144629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29</a:t>
            </a:fld>
            <a:endParaRPr lang="en-US"/>
          </a:p>
        </p:txBody>
      </p:sp>
    </p:spTree>
    <p:extLst>
      <p:ext uri="{BB962C8B-B14F-4D97-AF65-F5344CB8AC3E}">
        <p14:creationId xmlns:p14="http://schemas.microsoft.com/office/powerpoint/2010/main" xmlns="" val="3364962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30</a:t>
            </a:fld>
            <a:endParaRPr lang="en-US"/>
          </a:p>
        </p:txBody>
      </p:sp>
    </p:spTree>
    <p:extLst>
      <p:ext uri="{BB962C8B-B14F-4D97-AF65-F5344CB8AC3E}">
        <p14:creationId xmlns:p14="http://schemas.microsoft.com/office/powerpoint/2010/main" xmlns="" val="124117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31</a:t>
            </a:fld>
            <a:endParaRPr lang="en-US"/>
          </a:p>
        </p:txBody>
      </p:sp>
    </p:spTree>
    <p:extLst>
      <p:ext uri="{BB962C8B-B14F-4D97-AF65-F5344CB8AC3E}">
        <p14:creationId xmlns:p14="http://schemas.microsoft.com/office/powerpoint/2010/main" xmlns="" val="2680863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32</a:t>
            </a:fld>
            <a:endParaRPr lang="en-US"/>
          </a:p>
        </p:txBody>
      </p:sp>
    </p:spTree>
    <p:extLst>
      <p:ext uri="{BB962C8B-B14F-4D97-AF65-F5344CB8AC3E}">
        <p14:creationId xmlns:p14="http://schemas.microsoft.com/office/powerpoint/2010/main" xmlns="" val="4241646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33</a:t>
            </a:fld>
            <a:endParaRPr lang="en-US"/>
          </a:p>
        </p:txBody>
      </p:sp>
    </p:spTree>
    <p:extLst>
      <p:ext uri="{BB962C8B-B14F-4D97-AF65-F5344CB8AC3E}">
        <p14:creationId xmlns:p14="http://schemas.microsoft.com/office/powerpoint/2010/main" xmlns="" val="2834380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34</a:t>
            </a:fld>
            <a:endParaRPr lang="en-US"/>
          </a:p>
        </p:txBody>
      </p:sp>
    </p:spTree>
    <p:extLst>
      <p:ext uri="{BB962C8B-B14F-4D97-AF65-F5344CB8AC3E}">
        <p14:creationId xmlns:p14="http://schemas.microsoft.com/office/powerpoint/2010/main" xmlns="" val="2789359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35</a:t>
            </a:fld>
            <a:endParaRPr lang="en-US"/>
          </a:p>
        </p:txBody>
      </p:sp>
    </p:spTree>
    <p:extLst>
      <p:ext uri="{BB962C8B-B14F-4D97-AF65-F5344CB8AC3E}">
        <p14:creationId xmlns:p14="http://schemas.microsoft.com/office/powerpoint/2010/main" xmlns="" val="1681989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36</a:t>
            </a:fld>
            <a:endParaRPr lang="en-US"/>
          </a:p>
        </p:txBody>
      </p:sp>
    </p:spTree>
    <p:extLst>
      <p:ext uri="{BB962C8B-B14F-4D97-AF65-F5344CB8AC3E}">
        <p14:creationId xmlns:p14="http://schemas.microsoft.com/office/powerpoint/2010/main" xmlns="" val="1346745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37</a:t>
            </a:fld>
            <a:endParaRPr lang="en-US"/>
          </a:p>
        </p:txBody>
      </p:sp>
    </p:spTree>
    <p:extLst>
      <p:ext uri="{BB962C8B-B14F-4D97-AF65-F5344CB8AC3E}">
        <p14:creationId xmlns:p14="http://schemas.microsoft.com/office/powerpoint/2010/main" xmlns="" val="932495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38</a:t>
            </a:fld>
            <a:endParaRPr lang="en-US"/>
          </a:p>
        </p:txBody>
      </p:sp>
    </p:spTree>
    <p:extLst>
      <p:ext uri="{BB962C8B-B14F-4D97-AF65-F5344CB8AC3E}">
        <p14:creationId xmlns:p14="http://schemas.microsoft.com/office/powerpoint/2010/main" xmlns="" val="1144842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39</a:t>
            </a:fld>
            <a:endParaRPr lang="en-US"/>
          </a:p>
        </p:txBody>
      </p:sp>
    </p:spTree>
    <p:extLst>
      <p:ext uri="{BB962C8B-B14F-4D97-AF65-F5344CB8AC3E}">
        <p14:creationId xmlns:p14="http://schemas.microsoft.com/office/powerpoint/2010/main" xmlns="" val="2628153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40</a:t>
            </a:fld>
            <a:endParaRPr lang="en-US"/>
          </a:p>
        </p:txBody>
      </p:sp>
    </p:spTree>
    <p:extLst>
      <p:ext uri="{BB962C8B-B14F-4D97-AF65-F5344CB8AC3E}">
        <p14:creationId xmlns:p14="http://schemas.microsoft.com/office/powerpoint/2010/main" xmlns="" val="80835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5</a:t>
            </a:fld>
            <a:endParaRPr lang="en-US"/>
          </a:p>
        </p:txBody>
      </p:sp>
    </p:spTree>
    <p:extLst>
      <p:ext uri="{BB962C8B-B14F-4D97-AF65-F5344CB8AC3E}">
        <p14:creationId xmlns:p14="http://schemas.microsoft.com/office/powerpoint/2010/main" xmlns="" val="732965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41</a:t>
            </a:fld>
            <a:endParaRPr lang="en-US"/>
          </a:p>
        </p:txBody>
      </p:sp>
    </p:spTree>
    <p:extLst>
      <p:ext uri="{BB962C8B-B14F-4D97-AF65-F5344CB8AC3E}">
        <p14:creationId xmlns:p14="http://schemas.microsoft.com/office/powerpoint/2010/main" xmlns="" val="97072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42</a:t>
            </a:fld>
            <a:endParaRPr lang="en-US"/>
          </a:p>
        </p:txBody>
      </p:sp>
    </p:spTree>
    <p:extLst>
      <p:ext uri="{BB962C8B-B14F-4D97-AF65-F5344CB8AC3E}">
        <p14:creationId xmlns:p14="http://schemas.microsoft.com/office/powerpoint/2010/main" xmlns="" val="42047313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43</a:t>
            </a:fld>
            <a:endParaRPr lang="en-US"/>
          </a:p>
        </p:txBody>
      </p:sp>
    </p:spTree>
    <p:extLst>
      <p:ext uri="{BB962C8B-B14F-4D97-AF65-F5344CB8AC3E}">
        <p14:creationId xmlns:p14="http://schemas.microsoft.com/office/powerpoint/2010/main" xmlns="" val="455366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44</a:t>
            </a:fld>
            <a:endParaRPr lang="en-US"/>
          </a:p>
        </p:txBody>
      </p:sp>
    </p:spTree>
    <p:extLst>
      <p:ext uri="{BB962C8B-B14F-4D97-AF65-F5344CB8AC3E}">
        <p14:creationId xmlns:p14="http://schemas.microsoft.com/office/powerpoint/2010/main" xmlns="" val="19522908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45</a:t>
            </a:fld>
            <a:endParaRPr lang="en-US"/>
          </a:p>
        </p:txBody>
      </p:sp>
    </p:spTree>
    <p:extLst>
      <p:ext uri="{BB962C8B-B14F-4D97-AF65-F5344CB8AC3E}">
        <p14:creationId xmlns:p14="http://schemas.microsoft.com/office/powerpoint/2010/main" xmlns="" val="9733896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46</a:t>
            </a:fld>
            <a:endParaRPr lang="en-US"/>
          </a:p>
        </p:txBody>
      </p:sp>
    </p:spTree>
    <p:extLst>
      <p:ext uri="{BB962C8B-B14F-4D97-AF65-F5344CB8AC3E}">
        <p14:creationId xmlns:p14="http://schemas.microsoft.com/office/powerpoint/2010/main" xmlns="" val="40305036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47</a:t>
            </a:fld>
            <a:endParaRPr lang="en-US"/>
          </a:p>
        </p:txBody>
      </p:sp>
    </p:spTree>
    <p:extLst>
      <p:ext uri="{BB962C8B-B14F-4D97-AF65-F5344CB8AC3E}">
        <p14:creationId xmlns:p14="http://schemas.microsoft.com/office/powerpoint/2010/main" xmlns="" val="126304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48</a:t>
            </a:fld>
            <a:endParaRPr lang="en-US"/>
          </a:p>
        </p:txBody>
      </p:sp>
    </p:spTree>
    <p:extLst>
      <p:ext uri="{BB962C8B-B14F-4D97-AF65-F5344CB8AC3E}">
        <p14:creationId xmlns:p14="http://schemas.microsoft.com/office/powerpoint/2010/main" xmlns="" val="37996693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49</a:t>
            </a:fld>
            <a:endParaRPr lang="en-US"/>
          </a:p>
        </p:txBody>
      </p:sp>
    </p:spTree>
    <p:extLst>
      <p:ext uri="{BB962C8B-B14F-4D97-AF65-F5344CB8AC3E}">
        <p14:creationId xmlns:p14="http://schemas.microsoft.com/office/powerpoint/2010/main" xmlns="" val="3408519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6</a:t>
            </a:fld>
            <a:endParaRPr lang="en-US"/>
          </a:p>
        </p:txBody>
      </p:sp>
    </p:spTree>
    <p:extLst>
      <p:ext uri="{BB962C8B-B14F-4D97-AF65-F5344CB8AC3E}">
        <p14:creationId xmlns:p14="http://schemas.microsoft.com/office/powerpoint/2010/main" xmlns="" val="213333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7</a:t>
            </a:fld>
            <a:endParaRPr lang="en-US"/>
          </a:p>
        </p:txBody>
      </p:sp>
    </p:spTree>
    <p:extLst>
      <p:ext uri="{BB962C8B-B14F-4D97-AF65-F5344CB8AC3E}">
        <p14:creationId xmlns:p14="http://schemas.microsoft.com/office/powerpoint/2010/main" xmlns="" val="2980480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8</a:t>
            </a:fld>
            <a:endParaRPr lang="en-US"/>
          </a:p>
        </p:txBody>
      </p:sp>
    </p:spTree>
    <p:extLst>
      <p:ext uri="{BB962C8B-B14F-4D97-AF65-F5344CB8AC3E}">
        <p14:creationId xmlns:p14="http://schemas.microsoft.com/office/powerpoint/2010/main" xmlns="" val="103194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9</a:t>
            </a:fld>
            <a:endParaRPr lang="en-US"/>
          </a:p>
        </p:txBody>
      </p:sp>
    </p:spTree>
    <p:extLst>
      <p:ext uri="{BB962C8B-B14F-4D97-AF65-F5344CB8AC3E}">
        <p14:creationId xmlns:p14="http://schemas.microsoft.com/office/powerpoint/2010/main" xmlns="" val="3009803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10</a:t>
            </a:fld>
            <a:endParaRPr lang="en-US"/>
          </a:p>
        </p:txBody>
      </p:sp>
    </p:spTree>
    <p:extLst>
      <p:ext uri="{BB962C8B-B14F-4D97-AF65-F5344CB8AC3E}">
        <p14:creationId xmlns:p14="http://schemas.microsoft.com/office/powerpoint/2010/main" xmlns="" val="4039328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xmlns="" val="94999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9/2/2015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60095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9/2/2015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079035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6"/>
            <a:ext cx="10360501"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60DB1C8C-B414-4477-82F8-703A46026E4D}" type="datetimeFigureOut">
              <a:rPr lang="el-GR" smtClean="0"/>
              <a:t>2/9/2015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AD98DB-74AE-4F0B-AD86-0F0B52A901BB}" type="slidenum">
              <a:rPr lang="el-GR" smtClean="0"/>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3F41C87-7AD9-4845-A077-840E4A0F3F06}"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1"/>
            <a:ext cx="10360501"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09441"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5986"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03F41C87-7AD9-4845-A077-840E4A0F3F06}"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03F41C87-7AD9-4845-A077-840E4A0F3F06}" type="datetimeFigureOut">
              <a:rPr lang="en-US" smtClean="0"/>
              <a:pPr/>
              <a:t>9/2/2015</a:t>
            </a:fld>
            <a:endParaRPr lang="en-US"/>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03F41C87-7AD9-4845-A077-840E4A0F3F06}" type="datetimeFigureOut">
              <a:rPr lang="en-US" smtClean="0"/>
              <a:pPr/>
              <a:t>9/2/2015</a:t>
            </a:fld>
            <a:endParaRPr lang="en-US"/>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smtClean="0"/>
              <a:pPr/>
              <a:t>9/2/2015</a:t>
            </a:fld>
            <a:endParaRPr lang="en-US"/>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9" y="273050"/>
            <a:ext cx="4010039"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765492" y="27306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09449"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9/2/2015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738254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3F41C87-7AD9-4845-A077-840E4A0F3F06}"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9"/>
            <a:ext cx="2742486"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09441" y="27464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3F41C87-7AD9-4845-A077-840E4A0F3F06}"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pPr/>
              <a:t>9/2/2015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1761813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pPr/>
              <a:t>9/2/2015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825340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pPr/>
              <a:t>9/2/2015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208419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pPr/>
              <a:t>9/2/2015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1626631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pPr/>
              <a:t>9/2/2015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3607540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9/2/2015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544981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9/2/2015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249172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9/2/2015</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xmlns=""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609441" y="635636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41C87-7AD9-4845-A077-840E4A0F3F06}" type="datetimeFigureOut">
              <a:rPr lang="en-US" smtClean="0"/>
              <a:pPr/>
              <a:t>9/2/2015</a:t>
            </a:fld>
            <a:endParaRPr lang="en-US"/>
          </a:p>
        </p:txBody>
      </p:sp>
      <p:sp>
        <p:nvSpPr>
          <p:cNvPr id="5" name="Footer Placeholder 4"/>
          <p:cNvSpPr>
            <a:spLocks noGrp="1"/>
          </p:cNvSpPr>
          <p:nvPr>
            <p:ph type="ftr" sz="quarter" idx="3"/>
          </p:nvPr>
        </p:nvSpPr>
        <p:spPr>
          <a:xfrm>
            <a:off x="4164515" y="635636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35326" y="635636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13F82-EE5E-44EE-A61D-E31C6657F26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jpeg"/><Relationship Id="rId7" Type="http://schemas.openxmlformats.org/officeDocument/2006/relationships/image" Target="../media/image7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1188" y="1484787"/>
            <a:ext cx="10360501" cy="1470025"/>
          </a:xfrm>
        </p:spPr>
        <p:txBody>
          <a:bodyPr>
            <a:normAutofit fontScale="90000"/>
          </a:bodyPr>
          <a:lstStyle/>
          <a:p>
            <a:r>
              <a:rPr lang="el-GR" b="1" dirty="0" smtClean="0"/>
              <a:t>Τεχνολογικές και διδακτικές καινοτομίες με τη χρήση της Πληροφορικής</a:t>
            </a:r>
            <a:br>
              <a:rPr lang="el-GR" b="1" dirty="0" smtClean="0"/>
            </a:br>
            <a:r>
              <a:rPr lang="el-GR" b="1" dirty="0" smtClean="0"/>
              <a:t>Εικονική Πραγματικότητα</a:t>
            </a:r>
            <a:endParaRPr lang="el-GR" b="1" dirty="0"/>
          </a:p>
        </p:txBody>
      </p:sp>
      <p:sp>
        <p:nvSpPr>
          <p:cNvPr id="3" name="Υπότιτλος 2"/>
          <p:cNvSpPr>
            <a:spLocks noGrp="1"/>
          </p:cNvSpPr>
          <p:nvPr>
            <p:ph type="subTitle" idx="1"/>
          </p:nvPr>
        </p:nvSpPr>
        <p:spPr>
          <a:xfrm>
            <a:off x="527244" y="3281564"/>
            <a:ext cx="11326308" cy="2290576"/>
          </a:xfrm>
        </p:spPr>
        <p:txBody>
          <a:bodyPr>
            <a:noAutofit/>
          </a:bodyPr>
          <a:lstStyle/>
          <a:p>
            <a:r>
              <a:rPr lang="el-GR" sz="2800" b="1" dirty="0" smtClean="0">
                <a:solidFill>
                  <a:schemeClr val="tx1"/>
                </a:solidFill>
              </a:rPr>
              <a:t>Ενότητα </a:t>
            </a:r>
            <a:r>
              <a:rPr lang="en-US" sz="2800" b="1" dirty="0" smtClean="0">
                <a:solidFill>
                  <a:schemeClr val="tx1"/>
                </a:solidFill>
              </a:rPr>
              <a:t>5</a:t>
            </a:r>
            <a:r>
              <a:rPr lang="el-GR" sz="2800" b="1" dirty="0" smtClean="0">
                <a:solidFill>
                  <a:schemeClr val="tx1"/>
                </a:solidFill>
              </a:rPr>
              <a:t>:</a:t>
            </a:r>
            <a:r>
              <a:rPr lang="en-US" sz="2800" dirty="0" smtClean="0">
                <a:solidFill>
                  <a:schemeClr val="tx1"/>
                </a:solidFill>
              </a:rPr>
              <a:t> </a:t>
            </a:r>
            <a:r>
              <a:rPr lang="el-GR" sz="2800" dirty="0" smtClean="0">
                <a:solidFill>
                  <a:schemeClr val="tx1"/>
                </a:solidFill>
              </a:rPr>
              <a:t>Χρήση του </a:t>
            </a:r>
            <a:r>
              <a:rPr lang="en-US" sz="2800" smtClean="0">
                <a:solidFill>
                  <a:schemeClr val="tx1"/>
                </a:solidFill>
              </a:rPr>
              <a:t>Firestorm</a:t>
            </a:r>
            <a:endParaRPr lang="en-US" sz="2800" dirty="0" smtClean="0">
              <a:solidFill>
                <a:schemeClr val="tx1"/>
              </a:solidFill>
            </a:endParaRPr>
          </a:p>
          <a:p>
            <a:endParaRPr lang="el-GR" sz="2800" dirty="0" smtClean="0">
              <a:solidFill>
                <a:schemeClr val="tx1"/>
              </a:solidFill>
            </a:endParaRPr>
          </a:p>
          <a:p>
            <a:r>
              <a:rPr lang="el-GR" sz="2800" dirty="0" smtClean="0">
                <a:solidFill>
                  <a:schemeClr val="tx1"/>
                </a:solidFill>
              </a:rPr>
              <a:t>Εμμανουήλ Φωκίδης</a:t>
            </a:r>
          </a:p>
          <a:p>
            <a:r>
              <a:rPr lang="el-GR" sz="2800" dirty="0" smtClean="0">
                <a:solidFill>
                  <a:schemeClr val="tx1"/>
                </a:solidFill>
              </a:rPr>
              <a:t>Παιδαγωγικό Τμήμα Δημοτικής Εκπαίδευσης</a:t>
            </a:r>
            <a:endParaRPr lang="en-US" sz="2800" dirty="0" smtClean="0">
              <a:solidFill>
                <a:schemeClr val="tx1"/>
              </a:solidFill>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63215" y="5827938"/>
            <a:ext cx="2108364"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86939" y="5591697"/>
            <a:ext cx="5745555" cy="1025873"/>
          </a:xfrm>
          <a:prstGeom prst="rect">
            <a:avLst/>
          </a:prstGeom>
          <a:noFill/>
        </p:spPr>
      </p:pic>
      <p:pic>
        <p:nvPicPr>
          <p:cNvPr id="7" name="Picture 3" descr="logo"/>
          <p:cNvPicPr>
            <a:picLocks noChangeAspect="1" noChangeArrowheads="1"/>
          </p:cNvPicPr>
          <p:nvPr/>
        </p:nvPicPr>
        <p:blipFill>
          <a:blip r:embed="rId5" cstate="print"/>
          <a:srcRect/>
          <a:stretch>
            <a:fillRect/>
          </a:stretch>
        </p:blipFill>
        <p:spPr bwMode="auto">
          <a:xfrm>
            <a:off x="719481" y="404813"/>
            <a:ext cx="1149051" cy="862012"/>
          </a:xfrm>
          <a:prstGeom prst="rect">
            <a:avLst/>
          </a:prstGeom>
          <a:noFill/>
          <a:ln w="9525">
            <a:noFill/>
            <a:miter lim="800000"/>
            <a:headEnd/>
            <a:tailEnd/>
          </a:ln>
        </p:spPr>
      </p:pic>
      <p:sp>
        <p:nvSpPr>
          <p:cNvPr id="8" name="Rectangle 8"/>
          <p:cNvSpPr>
            <a:spLocks noChangeArrowheads="1"/>
          </p:cNvSpPr>
          <p:nvPr/>
        </p:nvSpPr>
        <p:spPr bwMode="auto">
          <a:xfrm>
            <a:off x="2063215" y="548680"/>
            <a:ext cx="5183027" cy="523220"/>
          </a:xfrm>
          <a:prstGeom prst="rect">
            <a:avLst/>
          </a:prstGeom>
          <a:noFill/>
          <a:ln w="9525">
            <a:noFill/>
            <a:miter lim="800000"/>
            <a:headEnd/>
            <a:tailEnd/>
          </a:ln>
        </p:spPr>
        <p:txBody>
          <a:bodyPr wrap="square">
            <a:spAutoFit/>
          </a:bodyPr>
          <a:lstStyle/>
          <a:p>
            <a:r>
              <a:rPr lang="el-GR" altLang="el-GR" sz="2800" b="1" dirty="0" smtClean="0"/>
              <a:t>Πανεπιστήμιο Αιγαίου</a:t>
            </a:r>
          </a:p>
        </p:txBody>
      </p:sp>
    </p:spTree>
    <p:extLst>
      <p:ext uri="{BB962C8B-B14F-4D97-AF65-F5344CB8AC3E}">
        <p14:creationId xmlns="" xmlns:p14="http://schemas.microsoft.com/office/powerpoint/2010/main" val="63169769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Σύνδεση με τα προηγούμενα</a:t>
            </a:r>
            <a:endParaRPr lang="en-US" dirty="0">
              <a:solidFill>
                <a:srgbClr val="00B0F0"/>
              </a:solidFill>
            </a:endParaRPr>
          </a:p>
        </p:txBody>
      </p:sp>
      <p:grpSp>
        <p:nvGrpSpPr>
          <p:cNvPr id="3" name="Group 2"/>
          <p:cNvGrpSpPr/>
          <p:nvPr/>
        </p:nvGrpSpPr>
        <p:grpSpPr>
          <a:xfrm>
            <a:off x="3158455" y="1052736"/>
            <a:ext cx="5871534" cy="5562086"/>
            <a:chOff x="0" y="0"/>
            <a:chExt cx="5871952" cy="5562672"/>
          </a:xfrm>
        </p:grpSpPr>
        <p:sp>
          <p:nvSpPr>
            <p:cNvPr id="4" name="Rectangle 3"/>
            <p:cNvSpPr/>
            <p:nvPr/>
          </p:nvSpPr>
          <p:spPr>
            <a:xfrm>
              <a:off x="142799" y="0"/>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5" name="Rectangle 4"/>
            <p:cNvSpPr/>
            <p:nvPr/>
          </p:nvSpPr>
          <p:spPr>
            <a:xfrm>
              <a:off x="5829808" y="5372736"/>
              <a:ext cx="42144" cy="189936"/>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6" name="Picture 5"/>
            <p:cNvPicPr/>
            <p:nvPr/>
          </p:nvPicPr>
          <p:blipFill>
            <a:blip r:embed="rId3"/>
            <a:stretch>
              <a:fillRect/>
            </a:stretch>
          </p:blipFill>
          <p:spPr>
            <a:xfrm>
              <a:off x="142494" y="295022"/>
              <a:ext cx="5686044" cy="5178552"/>
            </a:xfrm>
            <a:prstGeom prst="rect">
              <a:avLst/>
            </a:prstGeom>
          </p:spPr>
        </p:pic>
        <p:sp>
          <p:nvSpPr>
            <p:cNvPr id="7" name="Shape 1787"/>
            <p:cNvSpPr/>
            <p:nvPr/>
          </p:nvSpPr>
          <p:spPr>
            <a:xfrm>
              <a:off x="0" y="541148"/>
              <a:ext cx="1171956" cy="371856"/>
            </a:xfrm>
            <a:custGeom>
              <a:avLst/>
              <a:gdLst/>
              <a:ahLst/>
              <a:cxnLst/>
              <a:rect l="0" t="0" r="0" b="0"/>
              <a:pathLst>
                <a:path w="1171956" h="371856">
                  <a:moveTo>
                    <a:pt x="0" y="185928"/>
                  </a:moveTo>
                  <a:cubicBezTo>
                    <a:pt x="0" y="83185"/>
                    <a:pt x="262357" y="0"/>
                    <a:pt x="585978" y="0"/>
                  </a:cubicBezTo>
                  <a:cubicBezTo>
                    <a:pt x="909574" y="0"/>
                    <a:pt x="1171956" y="83185"/>
                    <a:pt x="1171956" y="185928"/>
                  </a:cubicBezTo>
                  <a:cubicBezTo>
                    <a:pt x="1171956" y="288671"/>
                    <a:pt x="909574" y="371856"/>
                    <a:pt x="585978" y="371856"/>
                  </a:cubicBezTo>
                  <a:cubicBezTo>
                    <a:pt x="262357" y="371856"/>
                    <a:pt x="0" y="288671"/>
                    <a:pt x="0" y="185928"/>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8" name="Shape 1788"/>
            <p:cNvSpPr/>
            <p:nvPr/>
          </p:nvSpPr>
          <p:spPr>
            <a:xfrm>
              <a:off x="295656" y="3874136"/>
              <a:ext cx="1171956" cy="371856"/>
            </a:xfrm>
            <a:custGeom>
              <a:avLst/>
              <a:gdLst/>
              <a:ahLst/>
              <a:cxnLst/>
              <a:rect l="0" t="0" r="0" b="0"/>
              <a:pathLst>
                <a:path w="1171956" h="371856">
                  <a:moveTo>
                    <a:pt x="0" y="185927"/>
                  </a:moveTo>
                  <a:cubicBezTo>
                    <a:pt x="0" y="83185"/>
                    <a:pt x="262382" y="0"/>
                    <a:pt x="585978" y="0"/>
                  </a:cubicBezTo>
                  <a:cubicBezTo>
                    <a:pt x="909574" y="0"/>
                    <a:pt x="1171956" y="83185"/>
                    <a:pt x="1171956" y="185927"/>
                  </a:cubicBezTo>
                  <a:cubicBezTo>
                    <a:pt x="1171956" y="288671"/>
                    <a:pt x="909574" y="371856"/>
                    <a:pt x="585978" y="371856"/>
                  </a:cubicBezTo>
                  <a:cubicBezTo>
                    <a:pt x="262382" y="371856"/>
                    <a:pt x="0" y="288671"/>
                    <a:pt x="0" y="185927"/>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9" name="Shape 1789"/>
            <p:cNvSpPr/>
            <p:nvPr/>
          </p:nvSpPr>
          <p:spPr>
            <a:xfrm>
              <a:off x="1485900" y="1959992"/>
              <a:ext cx="1705356" cy="371856"/>
            </a:xfrm>
            <a:custGeom>
              <a:avLst/>
              <a:gdLst/>
              <a:ahLst/>
              <a:cxnLst/>
              <a:rect l="0" t="0" r="0" b="0"/>
              <a:pathLst>
                <a:path w="1705356" h="371856">
                  <a:moveTo>
                    <a:pt x="0" y="185928"/>
                  </a:moveTo>
                  <a:cubicBezTo>
                    <a:pt x="0" y="83185"/>
                    <a:pt x="381762" y="0"/>
                    <a:pt x="852678" y="0"/>
                  </a:cubicBezTo>
                  <a:cubicBezTo>
                    <a:pt x="1323594" y="0"/>
                    <a:pt x="1705356" y="83185"/>
                    <a:pt x="1705356" y="185928"/>
                  </a:cubicBezTo>
                  <a:cubicBezTo>
                    <a:pt x="1705356" y="288671"/>
                    <a:pt x="1323594" y="371856"/>
                    <a:pt x="852678" y="371856"/>
                  </a:cubicBezTo>
                  <a:cubicBezTo>
                    <a:pt x="381762" y="371856"/>
                    <a:pt x="0" y="288671"/>
                    <a:pt x="0" y="185928"/>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10" name="Shape 1790"/>
            <p:cNvSpPr/>
            <p:nvPr/>
          </p:nvSpPr>
          <p:spPr>
            <a:xfrm>
              <a:off x="3810000" y="1988948"/>
              <a:ext cx="734568" cy="266700"/>
            </a:xfrm>
            <a:custGeom>
              <a:avLst/>
              <a:gdLst/>
              <a:ahLst/>
              <a:cxnLst/>
              <a:rect l="0" t="0" r="0" b="0"/>
              <a:pathLst>
                <a:path w="734568" h="266700">
                  <a:moveTo>
                    <a:pt x="0" y="133350"/>
                  </a:moveTo>
                  <a:cubicBezTo>
                    <a:pt x="0" y="59690"/>
                    <a:pt x="164465" y="0"/>
                    <a:pt x="367284" y="0"/>
                  </a:cubicBezTo>
                  <a:cubicBezTo>
                    <a:pt x="570103" y="0"/>
                    <a:pt x="734568" y="59690"/>
                    <a:pt x="734568" y="133350"/>
                  </a:cubicBezTo>
                  <a:cubicBezTo>
                    <a:pt x="734568" y="207010"/>
                    <a:pt x="570103" y="266700"/>
                    <a:pt x="367284" y="266700"/>
                  </a:cubicBezTo>
                  <a:cubicBezTo>
                    <a:pt x="164465" y="266700"/>
                    <a:pt x="0" y="207010"/>
                    <a:pt x="0" y="133350"/>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11" name="Shape 1791"/>
            <p:cNvSpPr/>
            <p:nvPr/>
          </p:nvSpPr>
          <p:spPr>
            <a:xfrm>
              <a:off x="3715512" y="4723004"/>
              <a:ext cx="733044" cy="266700"/>
            </a:xfrm>
            <a:custGeom>
              <a:avLst/>
              <a:gdLst/>
              <a:ahLst/>
              <a:cxnLst/>
              <a:rect l="0" t="0" r="0" b="0"/>
              <a:pathLst>
                <a:path w="733044" h="266700">
                  <a:moveTo>
                    <a:pt x="0" y="133350"/>
                  </a:moveTo>
                  <a:cubicBezTo>
                    <a:pt x="0" y="59689"/>
                    <a:pt x="164084" y="0"/>
                    <a:pt x="366522" y="0"/>
                  </a:cubicBezTo>
                  <a:cubicBezTo>
                    <a:pt x="568960" y="0"/>
                    <a:pt x="733044" y="59689"/>
                    <a:pt x="733044" y="133350"/>
                  </a:cubicBezTo>
                  <a:cubicBezTo>
                    <a:pt x="733044" y="207010"/>
                    <a:pt x="568960" y="266700"/>
                    <a:pt x="366522" y="266700"/>
                  </a:cubicBezTo>
                  <a:cubicBezTo>
                    <a:pt x="164084" y="266700"/>
                    <a:pt x="0" y="207010"/>
                    <a:pt x="0" y="133350"/>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32699467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Σύνδεση με τα προηγούμενα</a:t>
            </a:r>
            <a:endParaRPr lang="en-US" dirty="0">
              <a:solidFill>
                <a:srgbClr val="00B0F0"/>
              </a:solidFill>
            </a:endParaRPr>
          </a:p>
        </p:txBody>
      </p:sp>
      <p:pic>
        <p:nvPicPr>
          <p:cNvPr id="5" name="Picture 4"/>
          <p:cNvPicPr/>
          <p:nvPr/>
        </p:nvPicPr>
        <p:blipFill rotWithShape="1">
          <a:blip r:embed="rId3"/>
          <a:srcRect t="52083"/>
          <a:stretch/>
        </p:blipFill>
        <p:spPr>
          <a:xfrm>
            <a:off x="693812" y="3140968"/>
            <a:ext cx="11161240" cy="3312368"/>
          </a:xfrm>
          <a:prstGeom prst="rect">
            <a:avLst/>
          </a:prstGeom>
        </p:spPr>
      </p:pic>
      <p:sp>
        <p:nvSpPr>
          <p:cNvPr id="6" name="Shape 1691"/>
          <p:cNvSpPr/>
          <p:nvPr/>
        </p:nvSpPr>
        <p:spPr>
          <a:xfrm>
            <a:off x="189756" y="5614267"/>
            <a:ext cx="8568952" cy="900733"/>
          </a:xfrm>
          <a:custGeom>
            <a:avLst/>
            <a:gdLst/>
            <a:ahLst/>
            <a:cxnLst/>
            <a:rect l="0" t="0" r="0" b="0"/>
            <a:pathLst>
              <a:path w="1819656" h="638556">
                <a:moveTo>
                  <a:pt x="0" y="319278"/>
                </a:moveTo>
                <a:cubicBezTo>
                  <a:pt x="0" y="143002"/>
                  <a:pt x="407289" y="0"/>
                  <a:pt x="909828" y="0"/>
                </a:cubicBezTo>
                <a:cubicBezTo>
                  <a:pt x="1412367" y="0"/>
                  <a:pt x="1819656" y="143002"/>
                  <a:pt x="1819656" y="319278"/>
                </a:cubicBezTo>
                <a:cubicBezTo>
                  <a:pt x="1819656" y="495554"/>
                  <a:pt x="1412367" y="638556"/>
                  <a:pt x="909828" y="638556"/>
                </a:cubicBezTo>
                <a:cubicBezTo>
                  <a:pt x="407289" y="638556"/>
                  <a:pt x="0" y="495554"/>
                  <a:pt x="0" y="319278"/>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cxnSp>
        <p:nvCxnSpPr>
          <p:cNvPr id="7" name="Straight Arrow Connector 6"/>
          <p:cNvCxnSpPr/>
          <p:nvPr/>
        </p:nvCxnSpPr>
        <p:spPr>
          <a:xfrm>
            <a:off x="1197868" y="1988840"/>
            <a:ext cx="1999265" cy="30574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078501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Σύνδεση με τα προηγούμενα</a:t>
            </a:r>
            <a:endParaRPr lang="en-US" dirty="0">
              <a:solidFill>
                <a:srgbClr val="00B0F0"/>
              </a:solidFill>
            </a:endParaRPr>
          </a:p>
        </p:txBody>
      </p:sp>
      <p:sp>
        <p:nvSpPr>
          <p:cNvPr id="3" name="Rectangle 2"/>
          <p:cNvSpPr/>
          <p:nvPr/>
        </p:nvSpPr>
        <p:spPr>
          <a:xfrm>
            <a:off x="1341884" y="1305342"/>
            <a:ext cx="9865096" cy="5262979"/>
          </a:xfrm>
          <a:prstGeom prst="rect">
            <a:avLst/>
          </a:prstGeom>
        </p:spPr>
        <p:txBody>
          <a:bodyPr wrap="square">
            <a:spAutoFit/>
          </a:bodyPr>
          <a:lstStyle/>
          <a:p>
            <a:r>
              <a:rPr lang="el-GR" sz="2400" dirty="0"/>
              <a:t>Η διαδικασία έχει 3 βήματα:  </a:t>
            </a:r>
          </a:p>
          <a:p>
            <a:pPr marL="342900" indent="-342900">
              <a:buFont typeface="+mj-lt"/>
              <a:buAutoNum type="arabicPeriod"/>
            </a:pPr>
            <a:r>
              <a:rPr lang="el-GR" sz="2400" dirty="0" smtClean="0"/>
              <a:t>Κλείνουμε </a:t>
            </a:r>
            <a:r>
              <a:rPr lang="el-GR" sz="2400" dirty="0"/>
              <a:t>τον </a:t>
            </a:r>
            <a:r>
              <a:rPr lang="el-GR" sz="2400" dirty="0" err="1"/>
              <a:t>Firestorm</a:t>
            </a:r>
            <a:r>
              <a:rPr lang="el-GR" sz="2400" dirty="0"/>
              <a:t>.  </a:t>
            </a:r>
          </a:p>
          <a:p>
            <a:pPr marL="342900" indent="-342900">
              <a:buFont typeface="+mj-lt"/>
              <a:buAutoNum type="arabicPeriod"/>
            </a:pPr>
            <a:r>
              <a:rPr lang="el-GR" sz="2400" dirty="0" smtClean="0"/>
              <a:t>Στην κονσόλα του </a:t>
            </a:r>
            <a:r>
              <a:rPr lang="el-GR" sz="2400" dirty="0" err="1" smtClean="0"/>
              <a:t>Opensim</a:t>
            </a:r>
            <a:r>
              <a:rPr lang="el-GR" sz="2400" dirty="0" smtClean="0"/>
              <a:t> γράφουμε </a:t>
            </a:r>
            <a:r>
              <a:rPr lang="el-GR" sz="2400" dirty="0" err="1" smtClean="0"/>
              <a:t>quit</a:t>
            </a:r>
            <a:r>
              <a:rPr lang="el-GR" sz="2400" dirty="0" smtClean="0"/>
              <a:t> (με πεζά γράμματα) και πατάμε </a:t>
            </a:r>
            <a:r>
              <a:rPr lang="el-GR" sz="2400" dirty="0" err="1" smtClean="0"/>
              <a:t>Enter</a:t>
            </a:r>
            <a:r>
              <a:rPr lang="el-GR" sz="2400" dirty="0" smtClean="0"/>
              <a:t>.  </a:t>
            </a:r>
          </a:p>
          <a:p>
            <a:pPr marL="342900" indent="-342900">
              <a:buFont typeface="+mj-lt"/>
              <a:buAutoNum type="arabicPeriod"/>
            </a:pPr>
            <a:r>
              <a:rPr lang="el-GR" sz="2400" dirty="0" smtClean="0"/>
              <a:t>Στο πρόγραμμα </a:t>
            </a:r>
            <a:r>
              <a:rPr lang="el-GR" sz="2400" dirty="0" err="1" smtClean="0"/>
              <a:t>MoWeS</a:t>
            </a:r>
            <a:r>
              <a:rPr lang="el-GR" sz="2400" dirty="0" smtClean="0"/>
              <a:t> κάνουμε κλικ στο κουμπί </a:t>
            </a:r>
            <a:r>
              <a:rPr lang="el-GR" sz="2400" dirty="0" err="1" smtClean="0"/>
              <a:t>Stop</a:t>
            </a:r>
            <a:r>
              <a:rPr lang="el-GR" sz="2400" dirty="0" smtClean="0"/>
              <a:t> Server και όταν ο </a:t>
            </a:r>
            <a:r>
              <a:rPr lang="el-GR" sz="2400" dirty="0" err="1" smtClean="0"/>
              <a:t>Apache</a:t>
            </a:r>
            <a:r>
              <a:rPr lang="el-GR" sz="2400" dirty="0" smtClean="0"/>
              <a:t> και η </a:t>
            </a:r>
            <a:r>
              <a:rPr lang="el-GR" sz="2400" dirty="0" err="1" smtClean="0"/>
              <a:t>MySQL</a:t>
            </a:r>
            <a:r>
              <a:rPr lang="el-GR" sz="2400" dirty="0" smtClean="0"/>
              <a:t> διακόψουν τη λειτουργία τους, κάνουμε κλικ στο κουμπί </a:t>
            </a:r>
            <a:r>
              <a:rPr lang="el-GR" sz="2400" dirty="0" err="1" smtClean="0"/>
              <a:t>End</a:t>
            </a:r>
            <a:r>
              <a:rPr lang="el-GR" sz="2400" dirty="0" smtClean="0"/>
              <a:t>.  </a:t>
            </a:r>
          </a:p>
          <a:p>
            <a:r>
              <a:rPr lang="el-GR" sz="2400" dirty="0" smtClean="0"/>
              <a:t> </a:t>
            </a:r>
            <a:endParaRPr lang="el-GR" sz="2400" dirty="0"/>
          </a:p>
          <a:p>
            <a:r>
              <a:rPr lang="el-GR" sz="2400" dirty="0"/>
              <a:t> </a:t>
            </a:r>
          </a:p>
          <a:p>
            <a:r>
              <a:rPr lang="el-GR" sz="2400" dirty="0"/>
              <a:t>Η παραπάνω διαδικασία πρέπει να ακολουθηθεί με τη συγκεκριμένη σειρά, γιατί υπάρχει συνεχής ροή δεδομένων από το ένα πρόγραμμα στο άλλο. Τυχόν λανθασμένη σειρά κλεισίματος ή απότομο κλείσιμο, μπορεί να οδηγήσει σε απώλεια δεδομένων, δυσλειτουργία ή ακόμα καταστροφή του εικονικού κόσμου</a:t>
            </a:r>
            <a:r>
              <a:rPr lang="el-GR" dirty="0"/>
              <a:t>. </a:t>
            </a:r>
          </a:p>
        </p:txBody>
      </p:sp>
    </p:spTree>
    <p:extLst>
      <p:ext uri="{BB962C8B-B14F-4D97-AF65-F5344CB8AC3E}">
        <p14:creationId xmlns:p14="http://schemas.microsoft.com/office/powerpoint/2010/main" xmlns="" val="14920780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χρήση του προγράμματος πλοήγησης </a:t>
            </a:r>
            <a:r>
              <a:rPr lang="el-GR" dirty="0" err="1">
                <a:solidFill>
                  <a:srgbClr val="00B0F0"/>
                </a:solidFill>
              </a:rPr>
              <a:t>Firestorm</a:t>
            </a:r>
            <a:r>
              <a:rPr lang="el-GR" dirty="0">
                <a:solidFill>
                  <a:srgbClr val="00B0F0"/>
                </a:solidFill>
              </a:rPr>
              <a:t> </a:t>
            </a:r>
            <a:endParaRPr lang="en-US" dirty="0">
              <a:solidFill>
                <a:srgbClr val="00B0F0"/>
              </a:solidFill>
            </a:endParaRPr>
          </a:p>
        </p:txBody>
      </p:sp>
      <p:sp>
        <p:nvSpPr>
          <p:cNvPr id="3" name="Rectangle 2"/>
          <p:cNvSpPr/>
          <p:nvPr/>
        </p:nvSpPr>
        <p:spPr>
          <a:xfrm>
            <a:off x="1522222" y="1245094"/>
            <a:ext cx="9937104" cy="5632311"/>
          </a:xfrm>
          <a:prstGeom prst="rect">
            <a:avLst/>
          </a:prstGeom>
        </p:spPr>
        <p:txBody>
          <a:bodyPr wrap="square">
            <a:spAutoFit/>
          </a:bodyPr>
          <a:lstStyle/>
          <a:p>
            <a:r>
              <a:rPr lang="el-GR" sz="2000" dirty="0"/>
              <a:t>Βασικά πλήκτρα πλοήγησης είναι τα βελάκια για κίνηση προς τα μπροστά, προς τα πίσω και για στροφή αριστερά ή δεξιά.  </a:t>
            </a:r>
            <a:endParaRPr lang="el-GR" sz="2000" dirty="0" smtClean="0"/>
          </a:p>
          <a:p>
            <a:endParaRPr lang="el-GR" sz="2000" dirty="0"/>
          </a:p>
          <a:p>
            <a:r>
              <a:rPr lang="el-GR" sz="2000" dirty="0"/>
              <a:t>Κάνοντας αριστερό κλικ επάνω στο </a:t>
            </a:r>
            <a:r>
              <a:rPr lang="el-GR" sz="2000" dirty="0" err="1"/>
              <a:t>Avatar</a:t>
            </a:r>
            <a:r>
              <a:rPr lang="el-GR" sz="2000" dirty="0"/>
              <a:t> (στη φιγούρα που μας αντιπροσωπεύει στον εικονικό κόσμο) και σέρνοντας το ποντίκι προς οιανδήποτε κατεύθυνση, κινεί την κάμερα προς την κατεύθυνση αυτή.  </a:t>
            </a:r>
            <a:endParaRPr lang="el-GR" sz="2000" dirty="0" smtClean="0"/>
          </a:p>
          <a:p>
            <a:endParaRPr lang="el-GR" sz="2000" dirty="0"/>
          </a:p>
          <a:p>
            <a:r>
              <a:rPr lang="el-GR" sz="2000" dirty="0"/>
              <a:t>Για να πετάξουμε, πατάμε το  πλήκτρο </a:t>
            </a:r>
            <a:r>
              <a:rPr lang="el-GR" sz="2000" dirty="0" err="1"/>
              <a:t>PageUp</a:t>
            </a:r>
            <a:r>
              <a:rPr lang="el-GR" sz="2000" dirty="0"/>
              <a:t>. Όσο διάστημα το κρατάμε πατημένο, τόσο αυξάνει η απόστασή μας από το έδαφος. Για να επιστρέψουμε και πάλι στο έδαφος πατάμε το πλήκτρο </a:t>
            </a:r>
            <a:r>
              <a:rPr lang="el-GR" sz="2000" dirty="0" err="1"/>
              <a:t>PageDown</a:t>
            </a:r>
            <a:r>
              <a:rPr lang="el-GR" sz="2000" dirty="0"/>
              <a:t>.  </a:t>
            </a:r>
            <a:endParaRPr lang="el-GR" sz="2000" dirty="0" smtClean="0"/>
          </a:p>
          <a:p>
            <a:endParaRPr lang="el-GR" sz="2000" dirty="0"/>
          </a:p>
          <a:p>
            <a:r>
              <a:rPr lang="el-GR" sz="2000" dirty="0"/>
              <a:t>Με το ροδάκι του ποντικιού κάνουμε </a:t>
            </a:r>
            <a:r>
              <a:rPr lang="el-GR" sz="2000" dirty="0" err="1"/>
              <a:t>Zoom</a:t>
            </a:r>
            <a:r>
              <a:rPr lang="el-GR" sz="2000" dirty="0"/>
              <a:t> In και </a:t>
            </a:r>
            <a:r>
              <a:rPr lang="el-GR" sz="2000" dirty="0" err="1"/>
              <a:t>Zoom</a:t>
            </a:r>
            <a:r>
              <a:rPr lang="el-GR" sz="2000" dirty="0"/>
              <a:t> </a:t>
            </a:r>
            <a:r>
              <a:rPr lang="el-GR" sz="2000" dirty="0" err="1"/>
              <a:t>Out</a:t>
            </a:r>
            <a:r>
              <a:rPr lang="el-GR" sz="2000" dirty="0"/>
              <a:t>. Αν κάνουμε </a:t>
            </a:r>
            <a:r>
              <a:rPr lang="el-GR" sz="2000" dirty="0" err="1"/>
              <a:t>Zoom</a:t>
            </a:r>
            <a:r>
              <a:rPr lang="el-GR" sz="2000" dirty="0"/>
              <a:t> In στο μέγιστο βαθμό, η προβολή γίνεται πρώτου προσώπου (δεν βλέπουμε το </a:t>
            </a:r>
            <a:r>
              <a:rPr lang="el-GR" sz="2000" dirty="0" err="1"/>
              <a:t>avatar</a:t>
            </a:r>
            <a:r>
              <a:rPr lang="el-GR" sz="2000" dirty="0"/>
              <a:t>). </a:t>
            </a:r>
            <a:endParaRPr lang="el-GR" sz="2000" dirty="0" smtClean="0"/>
          </a:p>
          <a:p>
            <a:endParaRPr lang="el-GR" sz="2000" dirty="0"/>
          </a:p>
          <a:p>
            <a:r>
              <a:rPr lang="el-GR" sz="2000" dirty="0"/>
              <a:t>Αν ένα αντικείμενο είναι </a:t>
            </a:r>
            <a:r>
              <a:rPr lang="el-GR" sz="2000" dirty="0" err="1"/>
              <a:t>physical</a:t>
            </a:r>
            <a:r>
              <a:rPr lang="el-GR" sz="2000" dirty="0"/>
              <a:t>, τότε ο δείκτης του ποντικιού μεταβάλλεται σε χεράκι. κάνοντας κλικ στο αντικείμενο και μετακινώντας το ποντίκι, μετακινούμε και το αντικείμενο. Με πατημένο το πλήκτρο </a:t>
            </a:r>
            <a:r>
              <a:rPr lang="el-GR" sz="2000" dirty="0" err="1"/>
              <a:t>Control</a:t>
            </a:r>
            <a:r>
              <a:rPr lang="el-GR" sz="2000" dirty="0"/>
              <a:t> και μετακινώντας το ποντίκι πάνω ή κάτω, ανυψώνουμε ή μειώνουμε το ύψος στο οποίο βρίσκεται το αντικείμενο. </a:t>
            </a:r>
          </a:p>
        </p:txBody>
      </p:sp>
    </p:spTree>
    <p:extLst>
      <p:ext uri="{BB962C8B-B14F-4D97-AF65-F5344CB8AC3E}">
        <p14:creationId xmlns:p14="http://schemas.microsoft.com/office/powerpoint/2010/main" xmlns="" val="28974780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χρήση του προγράμματος πλοήγησης </a:t>
            </a:r>
            <a:r>
              <a:rPr lang="el-GR" dirty="0" err="1">
                <a:solidFill>
                  <a:srgbClr val="00B0F0"/>
                </a:solidFill>
              </a:rPr>
              <a:t>Firestorm</a:t>
            </a:r>
            <a:r>
              <a:rPr lang="el-GR" dirty="0">
                <a:solidFill>
                  <a:srgbClr val="00B0F0"/>
                </a:solidFill>
              </a:rPr>
              <a:t> </a:t>
            </a:r>
            <a:endParaRPr lang="en-US" dirty="0">
              <a:solidFill>
                <a:srgbClr val="00B0F0"/>
              </a:solidFill>
            </a:endParaRPr>
          </a:p>
        </p:txBody>
      </p:sp>
      <p:sp>
        <p:nvSpPr>
          <p:cNvPr id="5" name="Rectangle 4"/>
          <p:cNvSpPr/>
          <p:nvPr/>
        </p:nvSpPr>
        <p:spPr>
          <a:xfrm>
            <a:off x="1499359" y="2132856"/>
            <a:ext cx="3730957" cy="3416320"/>
          </a:xfrm>
          <a:prstGeom prst="rect">
            <a:avLst/>
          </a:prstGeom>
        </p:spPr>
        <p:txBody>
          <a:bodyPr wrap="square">
            <a:spAutoFit/>
          </a:bodyPr>
          <a:lstStyle/>
          <a:p>
            <a:r>
              <a:rPr lang="el-GR" sz="2400" dirty="0"/>
              <a:t>Η πρώτη μας ενέργεια στον </a:t>
            </a:r>
            <a:r>
              <a:rPr lang="el-GR" sz="2400" dirty="0" err="1"/>
              <a:t>Firestorm</a:t>
            </a:r>
            <a:r>
              <a:rPr lang="el-GR" sz="2400" dirty="0"/>
              <a:t> είναι να κάνουμε ορισμένες βασικές ρυθμίσεις για την καλή απεικόνιση εικονικού μας κόσμου. Για το σκοπό αυτό από τη γραμμή εντολών επιλέγουμε "</a:t>
            </a:r>
            <a:r>
              <a:rPr lang="el-GR" sz="2400" dirty="0" err="1"/>
              <a:t>Avatar</a:t>
            </a:r>
            <a:r>
              <a:rPr lang="el-GR" sz="2400" dirty="0"/>
              <a:t>" και στη συνέχεια "</a:t>
            </a:r>
            <a:r>
              <a:rPr lang="el-GR" sz="2400" dirty="0" err="1"/>
              <a:t>Preferences</a:t>
            </a:r>
            <a:r>
              <a:rPr lang="el-GR" sz="2400" dirty="0"/>
              <a:t>". </a:t>
            </a:r>
            <a:endParaRPr lang="en-US" sz="2400" dirty="0"/>
          </a:p>
        </p:txBody>
      </p:sp>
      <p:grpSp>
        <p:nvGrpSpPr>
          <p:cNvPr id="7" name="Group 6"/>
          <p:cNvGrpSpPr/>
          <p:nvPr/>
        </p:nvGrpSpPr>
        <p:grpSpPr>
          <a:xfrm>
            <a:off x="6454452" y="1340768"/>
            <a:ext cx="4211771" cy="5184576"/>
            <a:chOff x="0" y="0"/>
            <a:chExt cx="2346305" cy="3156149"/>
          </a:xfrm>
        </p:grpSpPr>
        <p:sp>
          <p:nvSpPr>
            <p:cNvPr id="8" name="Rectangle 7"/>
            <p:cNvSpPr/>
            <p:nvPr/>
          </p:nvSpPr>
          <p:spPr>
            <a:xfrm>
              <a:off x="2272157" y="58039"/>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9" name="Rectangle 8"/>
            <p:cNvSpPr/>
            <p:nvPr/>
          </p:nvSpPr>
          <p:spPr>
            <a:xfrm>
              <a:off x="2304161" y="58039"/>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0" name="Rectangle 9"/>
            <p:cNvSpPr/>
            <p:nvPr/>
          </p:nvSpPr>
          <p:spPr>
            <a:xfrm>
              <a:off x="2272157" y="381127"/>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1" name="Rectangle 10"/>
            <p:cNvSpPr/>
            <p:nvPr/>
          </p:nvSpPr>
          <p:spPr>
            <a:xfrm>
              <a:off x="2272157" y="704215"/>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2" name="Rectangle 11"/>
            <p:cNvSpPr/>
            <p:nvPr/>
          </p:nvSpPr>
          <p:spPr>
            <a:xfrm>
              <a:off x="2272157" y="1027303"/>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4" name="Rectangle 13"/>
            <p:cNvSpPr/>
            <p:nvPr/>
          </p:nvSpPr>
          <p:spPr>
            <a:xfrm>
              <a:off x="2272157" y="1350391"/>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5" name="Rectangle 14"/>
            <p:cNvSpPr/>
            <p:nvPr/>
          </p:nvSpPr>
          <p:spPr>
            <a:xfrm>
              <a:off x="2272157" y="1673479"/>
              <a:ext cx="42144" cy="189936"/>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6" name="Rectangle 15"/>
            <p:cNvSpPr/>
            <p:nvPr/>
          </p:nvSpPr>
          <p:spPr>
            <a:xfrm>
              <a:off x="2272157" y="1996949"/>
              <a:ext cx="42144" cy="189936"/>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7" name="Rectangle 16"/>
            <p:cNvSpPr/>
            <p:nvPr/>
          </p:nvSpPr>
          <p:spPr>
            <a:xfrm>
              <a:off x="2272157" y="2320036"/>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8" name="Rectangle 17"/>
            <p:cNvSpPr/>
            <p:nvPr/>
          </p:nvSpPr>
          <p:spPr>
            <a:xfrm>
              <a:off x="2272157" y="2643124"/>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9" name="Rectangle 18"/>
            <p:cNvSpPr/>
            <p:nvPr/>
          </p:nvSpPr>
          <p:spPr>
            <a:xfrm>
              <a:off x="2272157" y="2966212"/>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20" name="Picture 19"/>
            <p:cNvPicPr/>
            <p:nvPr/>
          </p:nvPicPr>
          <p:blipFill>
            <a:blip r:embed="rId3"/>
            <a:stretch>
              <a:fillRect/>
            </a:stretch>
          </p:blipFill>
          <p:spPr>
            <a:xfrm>
              <a:off x="233934" y="40386"/>
              <a:ext cx="1923288" cy="2976372"/>
            </a:xfrm>
            <a:prstGeom prst="rect">
              <a:avLst/>
            </a:prstGeom>
          </p:spPr>
        </p:pic>
        <p:sp>
          <p:nvSpPr>
            <p:cNvPr id="21" name="Shape 2006"/>
            <p:cNvSpPr/>
            <p:nvPr/>
          </p:nvSpPr>
          <p:spPr>
            <a:xfrm>
              <a:off x="0" y="0"/>
              <a:ext cx="896112" cy="466344"/>
            </a:xfrm>
            <a:custGeom>
              <a:avLst/>
              <a:gdLst/>
              <a:ahLst/>
              <a:cxnLst/>
              <a:rect l="0" t="0" r="0" b="0"/>
              <a:pathLst>
                <a:path w="896112" h="466344">
                  <a:moveTo>
                    <a:pt x="0" y="233172"/>
                  </a:moveTo>
                  <a:cubicBezTo>
                    <a:pt x="0" y="104394"/>
                    <a:pt x="200597" y="0"/>
                    <a:pt x="448056" y="0"/>
                  </a:cubicBezTo>
                  <a:cubicBezTo>
                    <a:pt x="695452" y="0"/>
                    <a:pt x="896112" y="104394"/>
                    <a:pt x="896112" y="233172"/>
                  </a:cubicBezTo>
                  <a:cubicBezTo>
                    <a:pt x="896112" y="361950"/>
                    <a:pt x="695452" y="466344"/>
                    <a:pt x="448056" y="466344"/>
                  </a:cubicBezTo>
                  <a:cubicBezTo>
                    <a:pt x="200597" y="466344"/>
                    <a:pt x="0" y="361950"/>
                    <a:pt x="0" y="23317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22" name="Shape 2007"/>
            <p:cNvSpPr/>
            <p:nvPr/>
          </p:nvSpPr>
          <p:spPr>
            <a:xfrm>
              <a:off x="67056" y="691896"/>
              <a:ext cx="1580388" cy="361188"/>
            </a:xfrm>
            <a:custGeom>
              <a:avLst/>
              <a:gdLst/>
              <a:ahLst/>
              <a:cxnLst/>
              <a:rect l="0" t="0" r="0" b="0"/>
              <a:pathLst>
                <a:path w="1580388" h="361188">
                  <a:moveTo>
                    <a:pt x="0" y="180594"/>
                  </a:moveTo>
                  <a:cubicBezTo>
                    <a:pt x="0" y="80899"/>
                    <a:pt x="353822" y="0"/>
                    <a:pt x="790194" y="0"/>
                  </a:cubicBezTo>
                  <a:cubicBezTo>
                    <a:pt x="1226566" y="0"/>
                    <a:pt x="1580388" y="80899"/>
                    <a:pt x="1580388" y="180594"/>
                  </a:cubicBezTo>
                  <a:cubicBezTo>
                    <a:pt x="1580388" y="280289"/>
                    <a:pt x="1226566" y="361188"/>
                    <a:pt x="790194" y="361188"/>
                  </a:cubicBezTo>
                  <a:cubicBezTo>
                    <a:pt x="353822" y="361188"/>
                    <a:pt x="0" y="280289"/>
                    <a:pt x="0" y="180594"/>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24117345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χρήση του προγράμματος πλοήγησης </a:t>
            </a:r>
            <a:r>
              <a:rPr lang="el-GR" dirty="0" err="1">
                <a:solidFill>
                  <a:srgbClr val="00B0F0"/>
                </a:solidFill>
              </a:rPr>
              <a:t>Firestorm</a:t>
            </a:r>
            <a:r>
              <a:rPr lang="el-GR" dirty="0">
                <a:solidFill>
                  <a:srgbClr val="00B0F0"/>
                </a:solidFill>
              </a:rPr>
              <a:t> </a:t>
            </a:r>
            <a:endParaRPr lang="en-US" dirty="0">
              <a:solidFill>
                <a:srgbClr val="00B0F0"/>
              </a:solidFill>
            </a:endParaRPr>
          </a:p>
        </p:txBody>
      </p:sp>
      <p:sp>
        <p:nvSpPr>
          <p:cNvPr id="3" name="Rectangle 2"/>
          <p:cNvSpPr/>
          <p:nvPr/>
        </p:nvSpPr>
        <p:spPr>
          <a:xfrm>
            <a:off x="1341884" y="1260180"/>
            <a:ext cx="4535703" cy="5016758"/>
          </a:xfrm>
          <a:prstGeom prst="rect">
            <a:avLst/>
          </a:prstGeom>
        </p:spPr>
        <p:txBody>
          <a:bodyPr wrap="square">
            <a:spAutoFit/>
          </a:bodyPr>
          <a:lstStyle/>
          <a:p>
            <a:r>
              <a:rPr lang="el-GR" sz="2000" dirty="0"/>
              <a:t>Ανοίγει ένα παράθυρο με επάλληλες καρτέλες που επιλέγονται από το αριστερό του μέρος.  </a:t>
            </a:r>
          </a:p>
          <a:p>
            <a:r>
              <a:rPr lang="el-GR" sz="2000" dirty="0"/>
              <a:t>Στην καρτέλα </a:t>
            </a:r>
            <a:r>
              <a:rPr lang="el-GR" sz="2000" dirty="0" err="1"/>
              <a:t>Network</a:t>
            </a:r>
            <a:r>
              <a:rPr lang="el-GR" sz="2000" dirty="0"/>
              <a:t> μετακινούμε τις μπάρες κύλισης του </a:t>
            </a:r>
            <a:r>
              <a:rPr lang="el-GR" sz="2000" dirty="0" err="1"/>
              <a:t>Maximum</a:t>
            </a:r>
            <a:r>
              <a:rPr lang="el-GR" sz="2000" dirty="0"/>
              <a:t> </a:t>
            </a:r>
            <a:r>
              <a:rPr lang="el-GR" sz="2000" dirty="0" err="1"/>
              <a:t>Bandwidth</a:t>
            </a:r>
            <a:r>
              <a:rPr lang="el-GR" sz="2000" dirty="0"/>
              <a:t> και Disk </a:t>
            </a:r>
            <a:r>
              <a:rPr lang="el-GR" sz="2000" dirty="0" err="1"/>
              <a:t>Cache</a:t>
            </a:r>
            <a:r>
              <a:rPr lang="el-GR" sz="2000" dirty="0"/>
              <a:t> </a:t>
            </a:r>
            <a:r>
              <a:rPr lang="el-GR" sz="2000" dirty="0" err="1"/>
              <a:t>Size</a:t>
            </a:r>
            <a:r>
              <a:rPr lang="el-GR" sz="2000" dirty="0"/>
              <a:t> στο μέγιστο. Έτσι θα δεσμεύσουμε μεγάλο μέρος από την ταχύτητα σύνδεσής μας στο Διαδίκτυο για χρήση από τον </a:t>
            </a:r>
            <a:r>
              <a:rPr lang="el-GR" sz="2000" dirty="0" err="1"/>
              <a:t>Firestorm</a:t>
            </a:r>
            <a:r>
              <a:rPr lang="el-GR" sz="2000" dirty="0"/>
              <a:t> (όποτε το χρησιμοποιούμε), αλλά και μεγάλο μέρος του εικονικού κόσμου θα </a:t>
            </a:r>
            <a:r>
              <a:rPr lang="el-GR" sz="2000" dirty="0" err="1"/>
              <a:t>προφορτώνεται</a:t>
            </a:r>
            <a:r>
              <a:rPr lang="el-GR" sz="2000" dirty="0"/>
              <a:t> τοπικά από το σκληρό μας δίσκο. Επίσης, μπορούμε να επιλέξουμε αν θα χρησιμοποιείται ο ενσωματωμένος Web </a:t>
            </a:r>
            <a:r>
              <a:rPr lang="el-GR" sz="2000" dirty="0" err="1"/>
              <a:t>Browser</a:t>
            </a:r>
            <a:r>
              <a:rPr lang="el-GR" sz="2000" dirty="0"/>
              <a:t> ή ένας εξωτερικός πχ Internet Explorer. </a:t>
            </a:r>
          </a:p>
        </p:txBody>
      </p:sp>
      <p:grpSp>
        <p:nvGrpSpPr>
          <p:cNvPr id="5" name="Group 4"/>
          <p:cNvGrpSpPr/>
          <p:nvPr/>
        </p:nvGrpSpPr>
        <p:grpSpPr>
          <a:xfrm>
            <a:off x="5877587" y="1260180"/>
            <a:ext cx="5871619" cy="4833116"/>
            <a:chOff x="0" y="0"/>
            <a:chExt cx="5439157" cy="4331534"/>
          </a:xfrm>
        </p:grpSpPr>
        <p:sp>
          <p:nvSpPr>
            <p:cNvPr id="6" name="Rectangle 5"/>
            <p:cNvSpPr/>
            <p:nvPr/>
          </p:nvSpPr>
          <p:spPr>
            <a:xfrm>
              <a:off x="305" y="4141597"/>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7" name="Picture 6"/>
            <p:cNvPicPr/>
            <p:nvPr/>
          </p:nvPicPr>
          <p:blipFill>
            <a:blip r:embed="rId3"/>
            <a:stretch>
              <a:fillRect/>
            </a:stretch>
          </p:blipFill>
          <p:spPr>
            <a:xfrm>
              <a:off x="0" y="0"/>
              <a:ext cx="5439157" cy="4113276"/>
            </a:xfrm>
            <a:prstGeom prst="rect">
              <a:avLst/>
            </a:prstGeom>
          </p:spPr>
        </p:pic>
        <p:sp>
          <p:nvSpPr>
            <p:cNvPr id="8" name="Shape 2085"/>
            <p:cNvSpPr/>
            <p:nvPr/>
          </p:nvSpPr>
          <p:spPr>
            <a:xfrm>
              <a:off x="1691428" y="98686"/>
              <a:ext cx="2761488" cy="818388"/>
            </a:xfrm>
            <a:custGeom>
              <a:avLst/>
              <a:gdLst/>
              <a:ahLst/>
              <a:cxnLst/>
              <a:rect l="0" t="0" r="0" b="0"/>
              <a:pathLst>
                <a:path w="2761488" h="818388">
                  <a:moveTo>
                    <a:pt x="0" y="409194"/>
                  </a:moveTo>
                  <a:cubicBezTo>
                    <a:pt x="0" y="183261"/>
                    <a:pt x="618236" y="0"/>
                    <a:pt x="1380744" y="0"/>
                  </a:cubicBezTo>
                  <a:cubicBezTo>
                    <a:pt x="2143252" y="0"/>
                    <a:pt x="2761488" y="183261"/>
                    <a:pt x="2761488" y="409194"/>
                  </a:cubicBezTo>
                  <a:cubicBezTo>
                    <a:pt x="2761488" y="635127"/>
                    <a:pt x="2143252" y="818388"/>
                    <a:pt x="1380744" y="818388"/>
                  </a:cubicBezTo>
                  <a:cubicBezTo>
                    <a:pt x="618236" y="818388"/>
                    <a:pt x="0" y="635127"/>
                    <a:pt x="0" y="409194"/>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9" name="Shape 2086"/>
            <p:cNvSpPr/>
            <p:nvPr/>
          </p:nvSpPr>
          <p:spPr>
            <a:xfrm>
              <a:off x="805442" y="1780534"/>
              <a:ext cx="3505200" cy="533400"/>
            </a:xfrm>
            <a:custGeom>
              <a:avLst/>
              <a:gdLst/>
              <a:ahLst/>
              <a:cxnLst/>
              <a:rect l="0" t="0" r="0" b="0"/>
              <a:pathLst>
                <a:path w="3505200" h="533400">
                  <a:moveTo>
                    <a:pt x="0" y="266700"/>
                  </a:moveTo>
                  <a:cubicBezTo>
                    <a:pt x="0" y="119380"/>
                    <a:pt x="784606" y="0"/>
                    <a:pt x="1752600" y="0"/>
                  </a:cubicBezTo>
                  <a:cubicBezTo>
                    <a:pt x="2720594" y="0"/>
                    <a:pt x="3505200" y="119380"/>
                    <a:pt x="3505200" y="266700"/>
                  </a:cubicBezTo>
                  <a:cubicBezTo>
                    <a:pt x="3505200" y="414020"/>
                    <a:pt x="2720594" y="533400"/>
                    <a:pt x="1752600" y="533400"/>
                  </a:cubicBezTo>
                  <a:cubicBezTo>
                    <a:pt x="784606" y="533400"/>
                    <a:pt x="0" y="414020"/>
                    <a:pt x="0" y="266700"/>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
        <p:nvSpPr>
          <p:cNvPr id="10" name="Shape 2007"/>
          <p:cNvSpPr/>
          <p:nvPr/>
        </p:nvSpPr>
        <p:spPr>
          <a:xfrm>
            <a:off x="5734372" y="2476033"/>
            <a:ext cx="1756224" cy="492766"/>
          </a:xfrm>
          <a:custGeom>
            <a:avLst/>
            <a:gdLst/>
            <a:ahLst/>
            <a:cxnLst/>
            <a:rect l="0" t="0" r="0" b="0"/>
            <a:pathLst>
              <a:path w="1580388" h="361188">
                <a:moveTo>
                  <a:pt x="0" y="180594"/>
                </a:moveTo>
                <a:cubicBezTo>
                  <a:pt x="0" y="80899"/>
                  <a:pt x="353822" y="0"/>
                  <a:pt x="790194" y="0"/>
                </a:cubicBezTo>
                <a:cubicBezTo>
                  <a:pt x="1226566" y="0"/>
                  <a:pt x="1580388" y="80899"/>
                  <a:pt x="1580388" y="180594"/>
                </a:cubicBezTo>
                <a:cubicBezTo>
                  <a:pt x="1580388" y="280289"/>
                  <a:pt x="1226566" y="361188"/>
                  <a:pt x="790194" y="361188"/>
                </a:cubicBezTo>
                <a:cubicBezTo>
                  <a:pt x="353822" y="361188"/>
                  <a:pt x="0" y="280289"/>
                  <a:pt x="0" y="180594"/>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Tree>
    <p:extLst>
      <p:ext uri="{BB962C8B-B14F-4D97-AF65-F5344CB8AC3E}">
        <p14:creationId xmlns:p14="http://schemas.microsoft.com/office/powerpoint/2010/main" xmlns="" val="32515215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χρήση του προγράμματος πλοήγησης </a:t>
            </a:r>
            <a:r>
              <a:rPr lang="el-GR" dirty="0" err="1">
                <a:solidFill>
                  <a:srgbClr val="00B0F0"/>
                </a:solidFill>
              </a:rPr>
              <a:t>Firestorm</a:t>
            </a:r>
            <a:r>
              <a:rPr lang="el-GR" dirty="0">
                <a:solidFill>
                  <a:srgbClr val="00B0F0"/>
                </a:solidFill>
              </a:rPr>
              <a:t> </a:t>
            </a:r>
            <a:endParaRPr lang="en-US" dirty="0">
              <a:solidFill>
                <a:srgbClr val="00B0F0"/>
              </a:solidFill>
            </a:endParaRPr>
          </a:p>
        </p:txBody>
      </p:sp>
      <p:sp>
        <p:nvSpPr>
          <p:cNvPr id="8" name="Rectangle 7"/>
          <p:cNvSpPr/>
          <p:nvPr/>
        </p:nvSpPr>
        <p:spPr>
          <a:xfrm>
            <a:off x="1502311" y="1368050"/>
            <a:ext cx="9972790" cy="2246769"/>
          </a:xfrm>
          <a:prstGeom prst="rect">
            <a:avLst/>
          </a:prstGeom>
        </p:spPr>
        <p:txBody>
          <a:bodyPr wrap="square">
            <a:spAutoFit/>
          </a:bodyPr>
          <a:lstStyle/>
          <a:p>
            <a:r>
              <a:rPr lang="el-GR" sz="2000" dirty="0"/>
              <a:t>Η καρτέλα </a:t>
            </a:r>
            <a:r>
              <a:rPr lang="el-GR" sz="2000" dirty="0" err="1"/>
              <a:t>Graphics</a:t>
            </a:r>
            <a:r>
              <a:rPr lang="el-GR" sz="2000" dirty="0"/>
              <a:t> είναι η πιο σημαντική. Οι ρυθμίσεις της αφορούν την ποιότητα της εικόνας και εξαρτώνται άμεσα από την ποιότητα της κάρτας γραφικών του υπολογιστή μας και την περιπλοκότητα του εικονικού μας κόσμου. Μια καλή κάρτα γραφικών δε θα δυσκολευτεί να ανταποκριθεί αν όλες οι ρυθμίσεις μας έχουν τη μέγιστη τιμή που μπορούν να πάρουν, ακόμα κι αν ο εικονικός μας κόσμος είναι περίπλοκος. Η καρτέλα αυτή μας δίνει δύο δυνατότητες. Είτε απλά θα μετακινήσουμε τη μπάρα κύλισης του Quality and </a:t>
            </a:r>
            <a:r>
              <a:rPr lang="el-GR" sz="2000" dirty="0" err="1"/>
              <a:t>Performance</a:t>
            </a:r>
            <a:r>
              <a:rPr lang="el-GR" sz="2000" dirty="0"/>
              <a:t> στο επιθυμητό σημείο, είτε θα κάνουμε κλικ στο πεδίο </a:t>
            </a:r>
            <a:r>
              <a:rPr lang="el-GR" sz="2000" dirty="0" err="1"/>
              <a:t>Custom</a:t>
            </a:r>
            <a:r>
              <a:rPr lang="el-GR" sz="2000" dirty="0"/>
              <a:t>. </a:t>
            </a:r>
            <a:endParaRPr lang="en-US" sz="2000" dirty="0"/>
          </a:p>
        </p:txBody>
      </p:sp>
      <p:grpSp>
        <p:nvGrpSpPr>
          <p:cNvPr id="10" name="Group 9"/>
          <p:cNvGrpSpPr/>
          <p:nvPr/>
        </p:nvGrpSpPr>
        <p:grpSpPr>
          <a:xfrm>
            <a:off x="2349996" y="3802434"/>
            <a:ext cx="8064896" cy="2794917"/>
            <a:chOff x="0" y="0"/>
            <a:chExt cx="5976346" cy="1590239"/>
          </a:xfrm>
        </p:grpSpPr>
        <p:sp>
          <p:nvSpPr>
            <p:cNvPr id="11" name="Rectangle 10"/>
            <p:cNvSpPr/>
            <p:nvPr/>
          </p:nvSpPr>
          <p:spPr>
            <a:xfrm>
              <a:off x="5934202" y="1400302"/>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12" name="Picture 11"/>
            <p:cNvPicPr/>
            <p:nvPr/>
          </p:nvPicPr>
          <p:blipFill>
            <a:blip r:embed="rId3"/>
            <a:stretch>
              <a:fillRect/>
            </a:stretch>
          </p:blipFill>
          <p:spPr>
            <a:xfrm>
              <a:off x="0" y="0"/>
              <a:ext cx="5932933" cy="1504188"/>
            </a:xfrm>
            <a:prstGeom prst="rect">
              <a:avLst/>
            </a:prstGeom>
          </p:spPr>
        </p:pic>
        <p:sp>
          <p:nvSpPr>
            <p:cNvPr id="14" name="Shape 2087"/>
            <p:cNvSpPr/>
            <p:nvPr/>
          </p:nvSpPr>
          <p:spPr>
            <a:xfrm>
              <a:off x="3118866" y="514350"/>
              <a:ext cx="2391156" cy="466344"/>
            </a:xfrm>
            <a:custGeom>
              <a:avLst/>
              <a:gdLst/>
              <a:ahLst/>
              <a:cxnLst/>
              <a:rect l="0" t="0" r="0" b="0"/>
              <a:pathLst>
                <a:path w="2391156" h="466344">
                  <a:moveTo>
                    <a:pt x="0" y="233172"/>
                  </a:moveTo>
                  <a:cubicBezTo>
                    <a:pt x="0" y="104394"/>
                    <a:pt x="535305" y="0"/>
                    <a:pt x="1195578" y="0"/>
                  </a:cubicBezTo>
                  <a:cubicBezTo>
                    <a:pt x="1855851" y="0"/>
                    <a:pt x="2391156" y="104394"/>
                    <a:pt x="2391156" y="233172"/>
                  </a:cubicBezTo>
                  <a:cubicBezTo>
                    <a:pt x="2391156" y="361950"/>
                    <a:pt x="1855851" y="466344"/>
                    <a:pt x="1195578" y="466344"/>
                  </a:cubicBezTo>
                  <a:cubicBezTo>
                    <a:pt x="535305" y="466344"/>
                    <a:pt x="0" y="361950"/>
                    <a:pt x="0" y="23317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396906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χρήση του προγράμματος πλοήγησης </a:t>
            </a:r>
            <a:r>
              <a:rPr lang="el-GR" dirty="0" err="1">
                <a:solidFill>
                  <a:srgbClr val="00B0F0"/>
                </a:solidFill>
              </a:rPr>
              <a:t>Firestorm</a:t>
            </a:r>
            <a:r>
              <a:rPr lang="el-GR" dirty="0">
                <a:solidFill>
                  <a:srgbClr val="00B0F0"/>
                </a:solidFill>
              </a:rPr>
              <a:t> </a:t>
            </a:r>
            <a:endParaRPr lang="en-US" dirty="0">
              <a:solidFill>
                <a:srgbClr val="00B0F0"/>
              </a:solidFill>
            </a:endParaRPr>
          </a:p>
        </p:txBody>
      </p:sp>
      <p:sp>
        <p:nvSpPr>
          <p:cNvPr id="3" name="Rectangle 2"/>
          <p:cNvSpPr/>
          <p:nvPr/>
        </p:nvSpPr>
        <p:spPr>
          <a:xfrm>
            <a:off x="1413892" y="1556792"/>
            <a:ext cx="9828774" cy="4154984"/>
          </a:xfrm>
          <a:prstGeom prst="rect">
            <a:avLst/>
          </a:prstGeom>
        </p:spPr>
        <p:txBody>
          <a:bodyPr wrap="square">
            <a:spAutoFit/>
          </a:bodyPr>
          <a:lstStyle/>
          <a:p>
            <a:r>
              <a:rPr lang="el-GR" sz="2400" dirty="0"/>
              <a:t>Στη δεύτερη περίπτωση, θα εμφανιστούν πολλές επιλογές, με κυριότερη αυτή της ρύθμισης της απόστασης μέχρι την οποία θα σχεδιάζεται ο εικονικός κόσμος (</a:t>
            </a:r>
            <a:r>
              <a:rPr lang="el-GR" sz="2400" dirty="0" err="1"/>
              <a:t>Draw</a:t>
            </a:r>
            <a:r>
              <a:rPr lang="el-GR" sz="2400" dirty="0"/>
              <a:t> </a:t>
            </a:r>
            <a:r>
              <a:rPr lang="el-GR" sz="2400" dirty="0" err="1"/>
              <a:t>Distance</a:t>
            </a:r>
            <a:r>
              <a:rPr lang="el-GR" sz="2400" dirty="0"/>
              <a:t>), την οποία συνήθως θέλουμε να είναι η μέγιστη. Επίσης, γενικά δεν θέλουμε να υπάρχουν αντανακλάσεις στο νερό (</a:t>
            </a:r>
            <a:r>
              <a:rPr lang="el-GR" sz="2400" dirty="0" err="1"/>
              <a:t>Water</a:t>
            </a:r>
            <a:r>
              <a:rPr lang="el-GR" sz="2400" dirty="0"/>
              <a:t> </a:t>
            </a:r>
            <a:r>
              <a:rPr lang="el-GR" sz="2400" dirty="0" err="1"/>
              <a:t>Reflections-Minimal</a:t>
            </a:r>
            <a:r>
              <a:rPr lang="el-GR" sz="2400" dirty="0"/>
              <a:t>) και δεν θέλουμε να υπολογίζονται πολλές σκιάσεις (</a:t>
            </a:r>
            <a:r>
              <a:rPr lang="el-GR" sz="2400" dirty="0" err="1"/>
              <a:t>Atmospheric</a:t>
            </a:r>
            <a:r>
              <a:rPr lang="el-GR" sz="2400" dirty="0"/>
              <a:t> </a:t>
            </a:r>
            <a:r>
              <a:rPr lang="el-GR" sz="2400" dirty="0" err="1"/>
              <a:t>Shaders</a:t>
            </a:r>
            <a:r>
              <a:rPr lang="el-GR" sz="2400" dirty="0"/>
              <a:t>, </a:t>
            </a:r>
            <a:r>
              <a:rPr lang="el-GR" sz="2400" dirty="0" err="1"/>
              <a:t>Shadows</a:t>
            </a:r>
            <a:r>
              <a:rPr lang="el-GR" sz="2400" dirty="0"/>
              <a:t>). </a:t>
            </a:r>
            <a:endParaRPr lang="el-GR" sz="2400" dirty="0" smtClean="0"/>
          </a:p>
          <a:p>
            <a:endParaRPr lang="el-GR" sz="2400" dirty="0"/>
          </a:p>
          <a:p>
            <a:r>
              <a:rPr lang="el-GR" sz="2400" dirty="0" smtClean="0"/>
              <a:t>Αν </a:t>
            </a:r>
            <a:r>
              <a:rPr lang="el-GR" sz="2400" dirty="0"/>
              <a:t>όμως ο υπολογιστής μας είναι υψηλών επιδόσεων, μπορούμε να πειραματιστούμε με τις διάφορες ρυθμίσεις και να δούμε το αποτέλεσμα. Πρέπει να έχουμε υπόψη ότι όσο "γεμίζουμε" τον εικονικό κόσμο με αντικείμενα, τόσο επιβαρύνουμε τον υπολογιστή.</a:t>
            </a:r>
            <a:endParaRPr lang="en-US" sz="2400" dirty="0"/>
          </a:p>
        </p:txBody>
      </p:sp>
    </p:spTree>
    <p:extLst>
      <p:ext uri="{BB962C8B-B14F-4D97-AF65-F5344CB8AC3E}">
        <p14:creationId xmlns:p14="http://schemas.microsoft.com/office/powerpoint/2010/main" xmlns="" val="22045330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χρήση του προγράμματος πλοήγησης </a:t>
            </a:r>
            <a:r>
              <a:rPr lang="el-GR" dirty="0" err="1">
                <a:solidFill>
                  <a:srgbClr val="00B0F0"/>
                </a:solidFill>
              </a:rPr>
              <a:t>Firestorm</a:t>
            </a:r>
            <a:r>
              <a:rPr lang="el-GR" dirty="0">
                <a:solidFill>
                  <a:srgbClr val="00B0F0"/>
                </a:solidFill>
              </a:rPr>
              <a:t> </a:t>
            </a:r>
            <a:endParaRPr lang="en-US" dirty="0">
              <a:solidFill>
                <a:srgbClr val="00B0F0"/>
              </a:solidFill>
            </a:endParaRPr>
          </a:p>
        </p:txBody>
      </p:sp>
      <p:pic>
        <p:nvPicPr>
          <p:cNvPr id="3" name="Picture 2"/>
          <p:cNvPicPr/>
          <p:nvPr/>
        </p:nvPicPr>
        <p:blipFill>
          <a:blip r:embed="rId3"/>
          <a:stretch>
            <a:fillRect/>
          </a:stretch>
        </p:blipFill>
        <p:spPr>
          <a:xfrm>
            <a:off x="2349996" y="1412776"/>
            <a:ext cx="7488832" cy="5036398"/>
          </a:xfrm>
          <a:prstGeom prst="rect">
            <a:avLst/>
          </a:prstGeom>
        </p:spPr>
      </p:pic>
    </p:spTree>
    <p:extLst>
      <p:ext uri="{BB962C8B-B14F-4D97-AF65-F5344CB8AC3E}">
        <p14:creationId xmlns:p14="http://schemas.microsoft.com/office/powerpoint/2010/main" xmlns="" val="34482168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χρήση του προγράμματος πλοήγησης </a:t>
            </a:r>
            <a:r>
              <a:rPr lang="el-GR" dirty="0" err="1">
                <a:solidFill>
                  <a:srgbClr val="00B0F0"/>
                </a:solidFill>
              </a:rPr>
              <a:t>Firestorm</a:t>
            </a:r>
            <a:r>
              <a:rPr lang="el-GR" dirty="0">
                <a:solidFill>
                  <a:srgbClr val="00B0F0"/>
                </a:solidFill>
              </a:rPr>
              <a:t> </a:t>
            </a:r>
            <a:endParaRPr lang="en-US" dirty="0">
              <a:solidFill>
                <a:srgbClr val="00B0F0"/>
              </a:solidFill>
            </a:endParaRPr>
          </a:p>
        </p:txBody>
      </p:sp>
      <p:sp>
        <p:nvSpPr>
          <p:cNvPr id="3" name="Rectangle 2"/>
          <p:cNvSpPr/>
          <p:nvPr/>
        </p:nvSpPr>
        <p:spPr>
          <a:xfrm>
            <a:off x="1522222" y="1225465"/>
            <a:ext cx="10116806" cy="830997"/>
          </a:xfrm>
          <a:prstGeom prst="rect">
            <a:avLst/>
          </a:prstGeom>
        </p:spPr>
        <p:txBody>
          <a:bodyPr wrap="square">
            <a:spAutoFit/>
          </a:bodyPr>
          <a:lstStyle/>
          <a:p>
            <a:r>
              <a:rPr lang="el-GR" sz="2400" dirty="0"/>
              <a:t>Οι </a:t>
            </a:r>
            <a:r>
              <a:rPr lang="el-GR" sz="2400" dirty="0" err="1"/>
              <a:t>συνιστώμενες</a:t>
            </a:r>
            <a:r>
              <a:rPr lang="el-GR" sz="2400" dirty="0"/>
              <a:t> ρυθμίσεις στις υπόλοιπες καρτέλες φαίνονται στις παρακάτω εικόνες </a:t>
            </a:r>
            <a:endParaRPr lang="en-US" sz="2400" dirty="0"/>
          </a:p>
        </p:txBody>
      </p:sp>
      <p:grpSp>
        <p:nvGrpSpPr>
          <p:cNvPr id="5" name="Group 4"/>
          <p:cNvGrpSpPr/>
          <p:nvPr/>
        </p:nvGrpSpPr>
        <p:grpSpPr>
          <a:xfrm>
            <a:off x="2782044" y="2057837"/>
            <a:ext cx="6624736" cy="4683531"/>
            <a:chOff x="0" y="0"/>
            <a:chExt cx="5696692" cy="4258382"/>
          </a:xfrm>
        </p:grpSpPr>
        <p:sp>
          <p:nvSpPr>
            <p:cNvPr id="6" name="Rectangle 5"/>
            <p:cNvSpPr/>
            <p:nvPr/>
          </p:nvSpPr>
          <p:spPr>
            <a:xfrm>
              <a:off x="5654548" y="4068445"/>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7" name="Picture 6"/>
            <p:cNvPicPr/>
            <p:nvPr/>
          </p:nvPicPr>
          <p:blipFill>
            <a:blip r:embed="rId3"/>
            <a:stretch>
              <a:fillRect/>
            </a:stretch>
          </p:blipFill>
          <p:spPr>
            <a:xfrm>
              <a:off x="128778" y="0"/>
              <a:ext cx="5524500" cy="4172712"/>
            </a:xfrm>
            <a:prstGeom prst="rect">
              <a:avLst/>
            </a:prstGeom>
          </p:spPr>
        </p:pic>
        <p:sp>
          <p:nvSpPr>
            <p:cNvPr id="8" name="Shape 2161"/>
            <p:cNvSpPr/>
            <p:nvPr/>
          </p:nvSpPr>
          <p:spPr>
            <a:xfrm>
              <a:off x="0" y="128777"/>
              <a:ext cx="1304544" cy="361188"/>
            </a:xfrm>
            <a:custGeom>
              <a:avLst/>
              <a:gdLst/>
              <a:ahLst/>
              <a:cxnLst/>
              <a:rect l="0" t="0" r="0" b="0"/>
              <a:pathLst>
                <a:path w="1304544" h="361188">
                  <a:moveTo>
                    <a:pt x="0" y="180594"/>
                  </a:moveTo>
                  <a:cubicBezTo>
                    <a:pt x="0" y="80900"/>
                    <a:pt x="291973" y="0"/>
                    <a:pt x="652272" y="0"/>
                  </a:cubicBezTo>
                  <a:cubicBezTo>
                    <a:pt x="1012571" y="0"/>
                    <a:pt x="1304544" y="80900"/>
                    <a:pt x="1304544" y="180594"/>
                  </a:cubicBezTo>
                  <a:cubicBezTo>
                    <a:pt x="1304544" y="280289"/>
                    <a:pt x="1012571" y="361188"/>
                    <a:pt x="652272" y="361188"/>
                  </a:cubicBezTo>
                  <a:cubicBezTo>
                    <a:pt x="291973" y="361188"/>
                    <a:pt x="0" y="280289"/>
                    <a:pt x="0" y="180594"/>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9" name="Shape 2162"/>
            <p:cNvSpPr/>
            <p:nvPr/>
          </p:nvSpPr>
          <p:spPr>
            <a:xfrm>
              <a:off x="1399032" y="724662"/>
              <a:ext cx="2391156" cy="467868"/>
            </a:xfrm>
            <a:custGeom>
              <a:avLst/>
              <a:gdLst/>
              <a:ahLst/>
              <a:cxnLst/>
              <a:rect l="0" t="0" r="0" b="0"/>
              <a:pathLst>
                <a:path w="2391156" h="467868">
                  <a:moveTo>
                    <a:pt x="0" y="233934"/>
                  </a:moveTo>
                  <a:cubicBezTo>
                    <a:pt x="0" y="104775"/>
                    <a:pt x="535305" y="0"/>
                    <a:pt x="1195578" y="0"/>
                  </a:cubicBezTo>
                  <a:cubicBezTo>
                    <a:pt x="1855851" y="0"/>
                    <a:pt x="2391156" y="104775"/>
                    <a:pt x="2391156" y="233934"/>
                  </a:cubicBezTo>
                  <a:cubicBezTo>
                    <a:pt x="2391156" y="363093"/>
                    <a:pt x="1855851" y="467868"/>
                    <a:pt x="1195578" y="467868"/>
                  </a:cubicBezTo>
                  <a:cubicBezTo>
                    <a:pt x="535305" y="467868"/>
                    <a:pt x="0" y="363093"/>
                    <a:pt x="0" y="233934"/>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9089404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4942585" y="4941171"/>
            <a:ext cx="2108364" cy="553393"/>
          </a:xfrm>
          <a:prstGeom prst="rect">
            <a:avLst/>
          </a:prstGeom>
        </p:spPr>
      </p:pic>
    </p:spTree>
    <p:extLst>
      <p:ext uri="{BB962C8B-B14F-4D97-AF65-F5344CB8AC3E}">
        <p14:creationId xmlns="" xmlns:p14="http://schemas.microsoft.com/office/powerpoint/2010/main" val="376790737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χρήση του προγράμματος πλοήγησης </a:t>
            </a:r>
            <a:r>
              <a:rPr lang="el-GR" dirty="0" err="1">
                <a:solidFill>
                  <a:srgbClr val="00B0F0"/>
                </a:solidFill>
              </a:rPr>
              <a:t>Firestorm</a:t>
            </a:r>
            <a:r>
              <a:rPr lang="el-GR" dirty="0">
                <a:solidFill>
                  <a:srgbClr val="00B0F0"/>
                </a:solidFill>
              </a:rPr>
              <a:t> </a:t>
            </a:r>
            <a:endParaRPr lang="en-US" dirty="0">
              <a:solidFill>
                <a:srgbClr val="00B0F0"/>
              </a:solidFill>
            </a:endParaRPr>
          </a:p>
        </p:txBody>
      </p:sp>
      <p:grpSp>
        <p:nvGrpSpPr>
          <p:cNvPr id="3" name="Group 2"/>
          <p:cNvGrpSpPr/>
          <p:nvPr/>
        </p:nvGrpSpPr>
        <p:grpSpPr>
          <a:xfrm>
            <a:off x="1845940" y="1340768"/>
            <a:ext cx="7956566" cy="5321508"/>
            <a:chOff x="0" y="0"/>
            <a:chExt cx="5444490" cy="4018788"/>
          </a:xfrm>
        </p:grpSpPr>
        <p:pic>
          <p:nvPicPr>
            <p:cNvPr id="4" name="Picture 3"/>
            <p:cNvPicPr/>
            <p:nvPr/>
          </p:nvPicPr>
          <p:blipFill>
            <a:blip r:embed="rId3"/>
            <a:stretch>
              <a:fillRect/>
            </a:stretch>
          </p:blipFill>
          <p:spPr>
            <a:xfrm>
              <a:off x="224790" y="0"/>
              <a:ext cx="5219700" cy="4018788"/>
            </a:xfrm>
            <a:prstGeom prst="rect">
              <a:avLst/>
            </a:prstGeom>
          </p:spPr>
        </p:pic>
        <p:sp>
          <p:nvSpPr>
            <p:cNvPr id="5" name="Shape 2164"/>
            <p:cNvSpPr/>
            <p:nvPr/>
          </p:nvSpPr>
          <p:spPr>
            <a:xfrm>
              <a:off x="1246632" y="1856994"/>
              <a:ext cx="2391156" cy="466344"/>
            </a:xfrm>
            <a:custGeom>
              <a:avLst/>
              <a:gdLst/>
              <a:ahLst/>
              <a:cxnLst/>
              <a:rect l="0" t="0" r="0" b="0"/>
              <a:pathLst>
                <a:path w="2391156" h="466344">
                  <a:moveTo>
                    <a:pt x="0" y="233172"/>
                  </a:moveTo>
                  <a:cubicBezTo>
                    <a:pt x="0" y="104394"/>
                    <a:pt x="535305" y="0"/>
                    <a:pt x="1195578" y="0"/>
                  </a:cubicBezTo>
                  <a:cubicBezTo>
                    <a:pt x="1855851" y="0"/>
                    <a:pt x="2391156" y="104394"/>
                    <a:pt x="2391156" y="233172"/>
                  </a:cubicBezTo>
                  <a:cubicBezTo>
                    <a:pt x="2391156" y="361949"/>
                    <a:pt x="1855851" y="466344"/>
                    <a:pt x="1195578" y="466344"/>
                  </a:cubicBezTo>
                  <a:cubicBezTo>
                    <a:pt x="535305" y="466344"/>
                    <a:pt x="0" y="361949"/>
                    <a:pt x="0" y="23317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6" name="Shape 2165"/>
            <p:cNvSpPr/>
            <p:nvPr/>
          </p:nvSpPr>
          <p:spPr>
            <a:xfrm>
              <a:off x="0" y="307086"/>
              <a:ext cx="1304544" cy="362712"/>
            </a:xfrm>
            <a:custGeom>
              <a:avLst/>
              <a:gdLst/>
              <a:ahLst/>
              <a:cxnLst/>
              <a:rect l="0" t="0" r="0" b="0"/>
              <a:pathLst>
                <a:path w="1304544" h="362712">
                  <a:moveTo>
                    <a:pt x="0" y="181356"/>
                  </a:moveTo>
                  <a:cubicBezTo>
                    <a:pt x="0" y="81153"/>
                    <a:pt x="292037" y="0"/>
                    <a:pt x="652272" y="0"/>
                  </a:cubicBezTo>
                  <a:cubicBezTo>
                    <a:pt x="1012571" y="0"/>
                    <a:pt x="1304544" y="81153"/>
                    <a:pt x="1304544" y="181356"/>
                  </a:cubicBezTo>
                  <a:cubicBezTo>
                    <a:pt x="1304544" y="281559"/>
                    <a:pt x="1012571" y="362712"/>
                    <a:pt x="652272" y="362712"/>
                  </a:cubicBezTo>
                  <a:cubicBezTo>
                    <a:pt x="292037" y="362712"/>
                    <a:pt x="0" y="281559"/>
                    <a:pt x="0" y="181356"/>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39863092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χρήση του προγράμματος πλοήγησης </a:t>
            </a:r>
            <a:r>
              <a:rPr lang="el-GR" dirty="0" err="1">
                <a:solidFill>
                  <a:srgbClr val="00B0F0"/>
                </a:solidFill>
              </a:rPr>
              <a:t>Firestorm</a:t>
            </a:r>
            <a:r>
              <a:rPr lang="el-GR" dirty="0">
                <a:solidFill>
                  <a:srgbClr val="00B0F0"/>
                </a:solidFill>
              </a:rPr>
              <a:t> </a:t>
            </a:r>
            <a:endParaRPr lang="en-US" dirty="0">
              <a:solidFill>
                <a:srgbClr val="00B0F0"/>
              </a:solidFill>
            </a:endParaRPr>
          </a:p>
        </p:txBody>
      </p:sp>
      <p:grpSp>
        <p:nvGrpSpPr>
          <p:cNvPr id="3" name="Group 2"/>
          <p:cNvGrpSpPr/>
          <p:nvPr/>
        </p:nvGrpSpPr>
        <p:grpSpPr>
          <a:xfrm>
            <a:off x="2494012" y="1412776"/>
            <a:ext cx="7272808" cy="10357206"/>
            <a:chOff x="123444" y="0"/>
            <a:chExt cx="5201392" cy="8088574"/>
          </a:xfrm>
        </p:grpSpPr>
        <p:sp>
          <p:nvSpPr>
            <p:cNvPr id="4" name="Rectangle 3"/>
            <p:cNvSpPr/>
            <p:nvPr/>
          </p:nvSpPr>
          <p:spPr>
            <a:xfrm>
              <a:off x="5282693" y="96265"/>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5" name="Rectangle 4"/>
            <p:cNvSpPr/>
            <p:nvPr/>
          </p:nvSpPr>
          <p:spPr>
            <a:xfrm>
              <a:off x="5282693" y="419353"/>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6" name="Rectangle 5"/>
            <p:cNvSpPr/>
            <p:nvPr/>
          </p:nvSpPr>
          <p:spPr>
            <a:xfrm>
              <a:off x="5282693" y="742441"/>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p:cNvSpPr/>
            <p:nvPr/>
          </p:nvSpPr>
          <p:spPr>
            <a:xfrm>
              <a:off x="5282693" y="1065529"/>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8" name="Rectangle 7"/>
            <p:cNvSpPr/>
            <p:nvPr/>
          </p:nvSpPr>
          <p:spPr>
            <a:xfrm>
              <a:off x="5282693" y="1388617"/>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9" name="Rectangle 8"/>
            <p:cNvSpPr/>
            <p:nvPr/>
          </p:nvSpPr>
          <p:spPr>
            <a:xfrm>
              <a:off x="5282693" y="1711705"/>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0" name="Rectangle 9"/>
            <p:cNvSpPr/>
            <p:nvPr/>
          </p:nvSpPr>
          <p:spPr>
            <a:xfrm>
              <a:off x="5282693" y="2034793"/>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1" name="Rectangle 10"/>
            <p:cNvSpPr/>
            <p:nvPr/>
          </p:nvSpPr>
          <p:spPr>
            <a:xfrm>
              <a:off x="5282693" y="2358263"/>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2" name="Rectangle 11"/>
            <p:cNvSpPr/>
            <p:nvPr/>
          </p:nvSpPr>
          <p:spPr>
            <a:xfrm>
              <a:off x="5282693" y="2681351"/>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4" name="Rectangle 13"/>
            <p:cNvSpPr/>
            <p:nvPr/>
          </p:nvSpPr>
          <p:spPr>
            <a:xfrm>
              <a:off x="5282693" y="3004439"/>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5" name="Rectangle 14"/>
            <p:cNvSpPr/>
            <p:nvPr/>
          </p:nvSpPr>
          <p:spPr>
            <a:xfrm>
              <a:off x="5282693" y="3327527"/>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6" name="Rectangle 15"/>
            <p:cNvSpPr/>
            <p:nvPr/>
          </p:nvSpPr>
          <p:spPr>
            <a:xfrm>
              <a:off x="5282693" y="3650615"/>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7" name="Rectangle 16"/>
            <p:cNvSpPr/>
            <p:nvPr/>
          </p:nvSpPr>
          <p:spPr>
            <a:xfrm>
              <a:off x="243383" y="7898638"/>
              <a:ext cx="42144" cy="189936"/>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18" name="Picture 17"/>
            <p:cNvPicPr/>
            <p:nvPr/>
          </p:nvPicPr>
          <p:blipFill>
            <a:blip r:embed="rId3"/>
            <a:stretch>
              <a:fillRect/>
            </a:stretch>
          </p:blipFill>
          <p:spPr>
            <a:xfrm>
              <a:off x="233934" y="0"/>
              <a:ext cx="4924044" cy="3745992"/>
            </a:xfrm>
            <a:prstGeom prst="rect">
              <a:avLst/>
            </a:prstGeom>
          </p:spPr>
        </p:pic>
        <p:sp>
          <p:nvSpPr>
            <p:cNvPr id="19" name="Shape 2205"/>
            <p:cNvSpPr/>
            <p:nvPr/>
          </p:nvSpPr>
          <p:spPr>
            <a:xfrm>
              <a:off x="1019556" y="3809"/>
              <a:ext cx="3409188" cy="1143000"/>
            </a:xfrm>
            <a:custGeom>
              <a:avLst/>
              <a:gdLst/>
              <a:ahLst/>
              <a:cxnLst/>
              <a:rect l="0" t="0" r="0" b="0"/>
              <a:pathLst>
                <a:path w="3409188" h="1143000">
                  <a:moveTo>
                    <a:pt x="0" y="571500"/>
                  </a:moveTo>
                  <a:cubicBezTo>
                    <a:pt x="0" y="255905"/>
                    <a:pt x="763143" y="0"/>
                    <a:pt x="1704594" y="0"/>
                  </a:cubicBezTo>
                  <a:cubicBezTo>
                    <a:pt x="2646045" y="0"/>
                    <a:pt x="3409188" y="255905"/>
                    <a:pt x="3409188" y="571500"/>
                  </a:cubicBezTo>
                  <a:cubicBezTo>
                    <a:pt x="3409188" y="887095"/>
                    <a:pt x="2646045" y="1143000"/>
                    <a:pt x="1704594" y="1143000"/>
                  </a:cubicBezTo>
                  <a:cubicBezTo>
                    <a:pt x="763143" y="1143000"/>
                    <a:pt x="0" y="887095"/>
                    <a:pt x="0" y="571500"/>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20" name="Shape 2206"/>
            <p:cNvSpPr/>
            <p:nvPr/>
          </p:nvSpPr>
          <p:spPr>
            <a:xfrm>
              <a:off x="123444" y="1622298"/>
              <a:ext cx="1344168" cy="467868"/>
            </a:xfrm>
            <a:custGeom>
              <a:avLst/>
              <a:gdLst/>
              <a:ahLst/>
              <a:cxnLst/>
              <a:rect l="0" t="0" r="0" b="0"/>
              <a:pathLst>
                <a:path w="1344168" h="467868">
                  <a:moveTo>
                    <a:pt x="0" y="233935"/>
                  </a:moveTo>
                  <a:cubicBezTo>
                    <a:pt x="0" y="104775"/>
                    <a:pt x="300863" y="0"/>
                    <a:pt x="672084" y="0"/>
                  </a:cubicBezTo>
                  <a:cubicBezTo>
                    <a:pt x="1043305" y="0"/>
                    <a:pt x="1344168" y="104775"/>
                    <a:pt x="1344168" y="233935"/>
                  </a:cubicBezTo>
                  <a:cubicBezTo>
                    <a:pt x="1344168" y="363093"/>
                    <a:pt x="1043305" y="467868"/>
                    <a:pt x="672084" y="467868"/>
                  </a:cubicBezTo>
                  <a:cubicBezTo>
                    <a:pt x="300863" y="467868"/>
                    <a:pt x="0" y="363093"/>
                    <a:pt x="0" y="233935"/>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15070798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χρήση του προγράμματος πλοήγησης </a:t>
            </a:r>
            <a:r>
              <a:rPr lang="el-GR" dirty="0" err="1">
                <a:solidFill>
                  <a:srgbClr val="00B0F0"/>
                </a:solidFill>
              </a:rPr>
              <a:t>Firestorm</a:t>
            </a:r>
            <a:r>
              <a:rPr lang="el-GR" dirty="0">
                <a:solidFill>
                  <a:srgbClr val="00B0F0"/>
                </a:solidFill>
              </a:rPr>
              <a:t> </a:t>
            </a:r>
            <a:endParaRPr lang="en-US" dirty="0">
              <a:solidFill>
                <a:srgbClr val="00B0F0"/>
              </a:solidFill>
            </a:endParaRPr>
          </a:p>
        </p:txBody>
      </p:sp>
      <p:grpSp>
        <p:nvGrpSpPr>
          <p:cNvPr id="3" name="Group 2"/>
          <p:cNvGrpSpPr/>
          <p:nvPr/>
        </p:nvGrpSpPr>
        <p:grpSpPr>
          <a:xfrm>
            <a:off x="2998068" y="-2979712"/>
            <a:ext cx="6641091" cy="9396238"/>
            <a:chOff x="0" y="96265"/>
            <a:chExt cx="5361432" cy="7992309"/>
          </a:xfrm>
        </p:grpSpPr>
        <p:sp>
          <p:nvSpPr>
            <p:cNvPr id="4" name="Rectangle 3"/>
            <p:cNvSpPr/>
            <p:nvPr/>
          </p:nvSpPr>
          <p:spPr>
            <a:xfrm>
              <a:off x="5282693" y="96265"/>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5" name="Rectangle 4"/>
            <p:cNvSpPr/>
            <p:nvPr/>
          </p:nvSpPr>
          <p:spPr>
            <a:xfrm>
              <a:off x="5282693" y="419353"/>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6" name="Rectangle 5"/>
            <p:cNvSpPr/>
            <p:nvPr/>
          </p:nvSpPr>
          <p:spPr>
            <a:xfrm>
              <a:off x="5282693" y="742441"/>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p:cNvSpPr/>
            <p:nvPr/>
          </p:nvSpPr>
          <p:spPr>
            <a:xfrm>
              <a:off x="5282693" y="1065529"/>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8" name="Rectangle 7"/>
            <p:cNvSpPr/>
            <p:nvPr/>
          </p:nvSpPr>
          <p:spPr>
            <a:xfrm>
              <a:off x="5282693" y="1388617"/>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9" name="Rectangle 8"/>
            <p:cNvSpPr/>
            <p:nvPr/>
          </p:nvSpPr>
          <p:spPr>
            <a:xfrm>
              <a:off x="5282693" y="1711705"/>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0" name="Rectangle 9"/>
            <p:cNvSpPr/>
            <p:nvPr/>
          </p:nvSpPr>
          <p:spPr>
            <a:xfrm>
              <a:off x="5282693" y="2034793"/>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1" name="Rectangle 10"/>
            <p:cNvSpPr/>
            <p:nvPr/>
          </p:nvSpPr>
          <p:spPr>
            <a:xfrm>
              <a:off x="5282693" y="2358263"/>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2" name="Rectangle 11"/>
            <p:cNvSpPr/>
            <p:nvPr/>
          </p:nvSpPr>
          <p:spPr>
            <a:xfrm>
              <a:off x="5282693" y="2681351"/>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4" name="Rectangle 13"/>
            <p:cNvSpPr/>
            <p:nvPr/>
          </p:nvSpPr>
          <p:spPr>
            <a:xfrm>
              <a:off x="5282693" y="3004439"/>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5" name="Rectangle 14"/>
            <p:cNvSpPr/>
            <p:nvPr/>
          </p:nvSpPr>
          <p:spPr>
            <a:xfrm>
              <a:off x="5282693" y="3327527"/>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6" name="Rectangle 15"/>
            <p:cNvSpPr/>
            <p:nvPr/>
          </p:nvSpPr>
          <p:spPr>
            <a:xfrm>
              <a:off x="5282693" y="3650615"/>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7" name="Rectangle 16"/>
            <p:cNvSpPr/>
            <p:nvPr/>
          </p:nvSpPr>
          <p:spPr>
            <a:xfrm>
              <a:off x="243383" y="7898638"/>
              <a:ext cx="42144" cy="189936"/>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21" name="Picture 20"/>
            <p:cNvPicPr/>
            <p:nvPr/>
          </p:nvPicPr>
          <p:blipFill>
            <a:blip r:embed="rId3"/>
            <a:stretch>
              <a:fillRect/>
            </a:stretch>
          </p:blipFill>
          <p:spPr>
            <a:xfrm>
              <a:off x="235458" y="3965448"/>
              <a:ext cx="5076444" cy="3906012"/>
            </a:xfrm>
            <a:prstGeom prst="rect">
              <a:avLst/>
            </a:prstGeom>
          </p:spPr>
        </p:pic>
        <p:sp>
          <p:nvSpPr>
            <p:cNvPr id="22" name="Shape 2208"/>
            <p:cNvSpPr/>
            <p:nvPr/>
          </p:nvSpPr>
          <p:spPr>
            <a:xfrm>
              <a:off x="923544" y="3826002"/>
              <a:ext cx="4437888" cy="3372612"/>
            </a:xfrm>
            <a:custGeom>
              <a:avLst/>
              <a:gdLst/>
              <a:ahLst/>
              <a:cxnLst/>
              <a:rect l="0" t="0" r="0" b="0"/>
              <a:pathLst>
                <a:path w="4437888" h="3372612">
                  <a:moveTo>
                    <a:pt x="0" y="1686306"/>
                  </a:moveTo>
                  <a:cubicBezTo>
                    <a:pt x="0" y="755015"/>
                    <a:pt x="993394" y="0"/>
                    <a:pt x="2218944" y="0"/>
                  </a:cubicBezTo>
                  <a:cubicBezTo>
                    <a:pt x="3444494" y="0"/>
                    <a:pt x="4437888" y="755015"/>
                    <a:pt x="4437888" y="1686306"/>
                  </a:cubicBezTo>
                  <a:cubicBezTo>
                    <a:pt x="4437888" y="2617597"/>
                    <a:pt x="3444494" y="3372612"/>
                    <a:pt x="2218944" y="3372612"/>
                  </a:cubicBezTo>
                  <a:cubicBezTo>
                    <a:pt x="993394" y="3372612"/>
                    <a:pt x="0" y="2617597"/>
                    <a:pt x="0" y="1686306"/>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23" name="Shape 2209"/>
            <p:cNvSpPr/>
            <p:nvPr/>
          </p:nvSpPr>
          <p:spPr>
            <a:xfrm>
              <a:off x="0" y="4746498"/>
              <a:ext cx="1342644" cy="467868"/>
            </a:xfrm>
            <a:custGeom>
              <a:avLst/>
              <a:gdLst/>
              <a:ahLst/>
              <a:cxnLst/>
              <a:rect l="0" t="0" r="0" b="0"/>
              <a:pathLst>
                <a:path w="1342644" h="467868">
                  <a:moveTo>
                    <a:pt x="0" y="233934"/>
                  </a:moveTo>
                  <a:cubicBezTo>
                    <a:pt x="0" y="104775"/>
                    <a:pt x="300558" y="0"/>
                    <a:pt x="671322" y="0"/>
                  </a:cubicBezTo>
                  <a:cubicBezTo>
                    <a:pt x="1042035" y="0"/>
                    <a:pt x="1342644" y="104775"/>
                    <a:pt x="1342644" y="233934"/>
                  </a:cubicBezTo>
                  <a:cubicBezTo>
                    <a:pt x="1342644" y="363093"/>
                    <a:pt x="1042035" y="467868"/>
                    <a:pt x="671322" y="467868"/>
                  </a:cubicBezTo>
                  <a:cubicBezTo>
                    <a:pt x="300558" y="467868"/>
                    <a:pt x="0" y="363093"/>
                    <a:pt x="0" y="233934"/>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1875669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χρήση του προγράμματος πλοήγησης </a:t>
            </a:r>
            <a:r>
              <a:rPr lang="el-GR" dirty="0" err="1">
                <a:solidFill>
                  <a:srgbClr val="00B0F0"/>
                </a:solidFill>
              </a:rPr>
              <a:t>Firestorm</a:t>
            </a:r>
            <a:r>
              <a:rPr lang="el-GR" dirty="0">
                <a:solidFill>
                  <a:srgbClr val="00B0F0"/>
                </a:solidFill>
              </a:rPr>
              <a:t> </a:t>
            </a:r>
            <a:endParaRPr lang="en-US" dirty="0">
              <a:solidFill>
                <a:srgbClr val="00B0F0"/>
              </a:solidFill>
            </a:endParaRPr>
          </a:p>
        </p:txBody>
      </p:sp>
      <p:sp>
        <p:nvSpPr>
          <p:cNvPr id="3" name="Rectangle 2"/>
          <p:cNvSpPr/>
          <p:nvPr/>
        </p:nvSpPr>
        <p:spPr>
          <a:xfrm>
            <a:off x="1547239" y="1272176"/>
            <a:ext cx="9731749" cy="1015663"/>
          </a:xfrm>
          <a:prstGeom prst="rect">
            <a:avLst/>
          </a:prstGeom>
        </p:spPr>
        <p:txBody>
          <a:bodyPr wrap="square">
            <a:spAutoFit/>
          </a:bodyPr>
          <a:lstStyle/>
          <a:p>
            <a:r>
              <a:rPr lang="el-GR" sz="2000" dirty="0"/>
              <a:t>Στο </a:t>
            </a:r>
            <a:r>
              <a:rPr lang="el-GR" sz="2000" dirty="0" err="1"/>
              <a:t>Opensim</a:t>
            </a:r>
            <a:r>
              <a:rPr lang="el-GR" sz="2000" dirty="0"/>
              <a:t> ο κύκλος της ημέρας-νύχτας είναι αρκετά σύντομος. Μπορούμε να τον παρακάμψουμε από τη γραμμή εντολών World, </a:t>
            </a:r>
            <a:r>
              <a:rPr lang="el-GR" sz="2000" dirty="0" err="1"/>
              <a:t>Sun</a:t>
            </a:r>
            <a:r>
              <a:rPr lang="el-GR" sz="2000" dirty="0"/>
              <a:t> </a:t>
            </a:r>
            <a:r>
              <a:rPr lang="el-GR" sz="2000" dirty="0" err="1"/>
              <a:t>Position</a:t>
            </a:r>
            <a:r>
              <a:rPr lang="el-GR" sz="2000" dirty="0"/>
              <a:t> και επιλέγοντας την επιθυμητή στιγμή της ημέρας. </a:t>
            </a:r>
            <a:endParaRPr lang="en-US" sz="2000" dirty="0"/>
          </a:p>
        </p:txBody>
      </p:sp>
      <p:grpSp>
        <p:nvGrpSpPr>
          <p:cNvPr id="5" name="Group 4"/>
          <p:cNvGrpSpPr/>
          <p:nvPr/>
        </p:nvGrpSpPr>
        <p:grpSpPr>
          <a:xfrm>
            <a:off x="3574132" y="2492896"/>
            <a:ext cx="4896544" cy="4365104"/>
            <a:chOff x="0" y="0"/>
            <a:chExt cx="3477366" cy="3101412"/>
          </a:xfrm>
        </p:grpSpPr>
        <p:sp>
          <p:nvSpPr>
            <p:cNvPr id="6" name="Rectangle 5"/>
            <p:cNvSpPr/>
            <p:nvPr/>
          </p:nvSpPr>
          <p:spPr>
            <a:xfrm>
              <a:off x="3435223" y="26162"/>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p:cNvSpPr/>
            <p:nvPr/>
          </p:nvSpPr>
          <p:spPr>
            <a:xfrm>
              <a:off x="3435223" y="347726"/>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8" name="Rectangle 7"/>
            <p:cNvSpPr/>
            <p:nvPr/>
          </p:nvSpPr>
          <p:spPr>
            <a:xfrm>
              <a:off x="100127" y="2911475"/>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9" name="Picture 8"/>
            <p:cNvPicPr/>
            <p:nvPr/>
          </p:nvPicPr>
          <p:blipFill>
            <a:blip r:embed="rId3"/>
            <a:stretch>
              <a:fillRect/>
            </a:stretch>
          </p:blipFill>
          <p:spPr>
            <a:xfrm>
              <a:off x="99822" y="0"/>
              <a:ext cx="3218688" cy="2883408"/>
            </a:xfrm>
            <a:prstGeom prst="rect">
              <a:avLst/>
            </a:prstGeom>
          </p:spPr>
        </p:pic>
        <p:sp>
          <p:nvSpPr>
            <p:cNvPr id="10" name="Shape 2261"/>
            <p:cNvSpPr/>
            <p:nvPr/>
          </p:nvSpPr>
          <p:spPr>
            <a:xfrm>
              <a:off x="0" y="75438"/>
              <a:ext cx="1342644" cy="466344"/>
            </a:xfrm>
            <a:custGeom>
              <a:avLst/>
              <a:gdLst/>
              <a:ahLst/>
              <a:cxnLst/>
              <a:rect l="0" t="0" r="0" b="0"/>
              <a:pathLst>
                <a:path w="1342644" h="466344">
                  <a:moveTo>
                    <a:pt x="0" y="233173"/>
                  </a:moveTo>
                  <a:cubicBezTo>
                    <a:pt x="0" y="104394"/>
                    <a:pt x="300609" y="0"/>
                    <a:pt x="671322" y="0"/>
                  </a:cubicBezTo>
                  <a:cubicBezTo>
                    <a:pt x="1042035" y="0"/>
                    <a:pt x="1342644" y="104394"/>
                    <a:pt x="1342644" y="233173"/>
                  </a:cubicBezTo>
                  <a:cubicBezTo>
                    <a:pt x="1342644" y="361950"/>
                    <a:pt x="1042035" y="466344"/>
                    <a:pt x="671322" y="466344"/>
                  </a:cubicBezTo>
                  <a:cubicBezTo>
                    <a:pt x="300609" y="466344"/>
                    <a:pt x="0" y="361950"/>
                    <a:pt x="0" y="233173"/>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11" name="Shape 2262"/>
            <p:cNvSpPr/>
            <p:nvPr/>
          </p:nvSpPr>
          <p:spPr>
            <a:xfrm>
              <a:off x="237744" y="1904238"/>
              <a:ext cx="1342644" cy="467868"/>
            </a:xfrm>
            <a:custGeom>
              <a:avLst/>
              <a:gdLst/>
              <a:ahLst/>
              <a:cxnLst/>
              <a:rect l="0" t="0" r="0" b="0"/>
              <a:pathLst>
                <a:path w="1342644" h="467868">
                  <a:moveTo>
                    <a:pt x="0" y="233935"/>
                  </a:moveTo>
                  <a:cubicBezTo>
                    <a:pt x="0" y="104775"/>
                    <a:pt x="300609" y="0"/>
                    <a:pt x="671322" y="0"/>
                  </a:cubicBezTo>
                  <a:cubicBezTo>
                    <a:pt x="1042035" y="0"/>
                    <a:pt x="1342644" y="104775"/>
                    <a:pt x="1342644" y="233935"/>
                  </a:cubicBezTo>
                  <a:cubicBezTo>
                    <a:pt x="1342644" y="363093"/>
                    <a:pt x="1042035" y="467868"/>
                    <a:pt x="671322" y="467868"/>
                  </a:cubicBezTo>
                  <a:cubicBezTo>
                    <a:pt x="300609" y="467868"/>
                    <a:pt x="0" y="363093"/>
                    <a:pt x="0" y="233935"/>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12" name="Shape 2263"/>
            <p:cNvSpPr/>
            <p:nvPr/>
          </p:nvSpPr>
          <p:spPr>
            <a:xfrm>
              <a:off x="1885188" y="1962150"/>
              <a:ext cx="1344168" cy="752856"/>
            </a:xfrm>
            <a:custGeom>
              <a:avLst/>
              <a:gdLst/>
              <a:ahLst/>
              <a:cxnLst/>
              <a:rect l="0" t="0" r="0" b="0"/>
              <a:pathLst>
                <a:path w="1344168" h="752856">
                  <a:moveTo>
                    <a:pt x="0" y="376428"/>
                  </a:moveTo>
                  <a:cubicBezTo>
                    <a:pt x="0" y="168529"/>
                    <a:pt x="300863" y="0"/>
                    <a:pt x="672084" y="0"/>
                  </a:cubicBezTo>
                  <a:cubicBezTo>
                    <a:pt x="1043305" y="0"/>
                    <a:pt x="1344168" y="168529"/>
                    <a:pt x="1344168" y="376428"/>
                  </a:cubicBezTo>
                  <a:cubicBezTo>
                    <a:pt x="1344168" y="584327"/>
                    <a:pt x="1043305" y="752856"/>
                    <a:pt x="672084" y="752856"/>
                  </a:cubicBezTo>
                  <a:cubicBezTo>
                    <a:pt x="300863" y="752856"/>
                    <a:pt x="0" y="584327"/>
                    <a:pt x="0" y="376428"/>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2749923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χρήση του προγράμματος πλοήγησης </a:t>
            </a:r>
            <a:r>
              <a:rPr lang="el-GR" dirty="0" err="1">
                <a:solidFill>
                  <a:srgbClr val="00B0F0"/>
                </a:solidFill>
              </a:rPr>
              <a:t>Firestorm</a:t>
            </a:r>
            <a:r>
              <a:rPr lang="el-GR" dirty="0">
                <a:solidFill>
                  <a:srgbClr val="00B0F0"/>
                </a:solidFill>
              </a:rPr>
              <a:t> </a:t>
            </a:r>
            <a:endParaRPr lang="en-US" dirty="0">
              <a:solidFill>
                <a:srgbClr val="00B0F0"/>
              </a:solidFill>
            </a:endParaRPr>
          </a:p>
        </p:txBody>
      </p:sp>
      <p:sp>
        <p:nvSpPr>
          <p:cNvPr id="3" name="Rectangle 2"/>
          <p:cNvSpPr/>
          <p:nvPr/>
        </p:nvSpPr>
        <p:spPr>
          <a:xfrm>
            <a:off x="1522222" y="1340768"/>
            <a:ext cx="9684758" cy="707886"/>
          </a:xfrm>
          <a:prstGeom prst="rect">
            <a:avLst/>
          </a:prstGeom>
        </p:spPr>
        <p:txBody>
          <a:bodyPr wrap="square">
            <a:spAutoFit/>
          </a:bodyPr>
          <a:lstStyle/>
          <a:p>
            <a:r>
              <a:rPr lang="el-GR" sz="2000" dirty="0"/>
              <a:t>Για να ορίσουμε ένα σημείο του κόσμου μας ως αρχικό, από τη γραμμή εντολών World επιλέγουμε </a:t>
            </a:r>
            <a:r>
              <a:rPr lang="el-GR" sz="2000" dirty="0" err="1"/>
              <a:t>Set</a:t>
            </a:r>
            <a:r>
              <a:rPr lang="el-GR" sz="2000" dirty="0"/>
              <a:t> </a:t>
            </a:r>
            <a:r>
              <a:rPr lang="el-GR" sz="2000" dirty="0" err="1"/>
              <a:t>Home</a:t>
            </a:r>
            <a:r>
              <a:rPr lang="el-GR" sz="2000" dirty="0"/>
              <a:t> </a:t>
            </a:r>
            <a:r>
              <a:rPr lang="el-GR" sz="2000" dirty="0" err="1"/>
              <a:t>Here</a:t>
            </a:r>
            <a:r>
              <a:rPr lang="el-GR" sz="2000" dirty="0"/>
              <a:t>.</a:t>
            </a:r>
            <a:endParaRPr lang="en-US" sz="2000" dirty="0"/>
          </a:p>
        </p:txBody>
      </p:sp>
      <p:grpSp>
        <p:nvGrpSpPr>
          <p:cNvPr id="5" name="Group 4"/>
          <p:cNvGrpSpPr/>
          <p:nvPr/>
        </p:nvGrpSpPr>
        <p:grpSpPr>
          <a:xfrm>
            <a:off x="4952863" y="2048654"/>
            <a:ext cx="3661829" cy="4809346"/>
            <a:chOff x="0" y="0"/>
            <a:chExt cx="2824078" cy="3818326"/>
          </a:xfrm>
        </p:grpSpPr>
        <p:sp>
          <p:nvSpPr>
            <p:cNvPr id="6" name="Rectangle 5"/>
            <p:cNvSpPr/>
            <p:nvPr/>
          </p:nvSpPr>
          <p:spPr>
            <a:xfrm>
              <a:off x="2781935" y="3343402"/>
              <a:ext cx="42143" cy="189936"/>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p:cNvSpPr/>
            <p:nvPr/>
          </p:nvSpPr>
          <p:spPr>
            <a:xfrm>
              <a:off x="305" y="3628390"/>
              <a:ext cx="42144" cy="189936"/>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8" name="Picture 7"/>
            <p:cNvPicPr/>
            <p:nvPr/>
          </p:nvPicPr>
          <p:blipFill>
            <a:blip r:embed="rId3"/>
            <a:stretch>
              <a:fillRect/>
            </a:stretch>
          </p:blipFill>
          <p:spPr>
            <a:xfrm>
              <a:off x="0" y="0"/>
              <a:ext cx="2781300" cy="3442716"/>
            </a:xfrm>
            <a:prstGeom prst="rect">
              <a:avLst/>
            </a:prstGeom>
          </p:spPr>
        </p:pic>
        <p:sp>
          <p:nvSpPr>
            <p:cNvPr id="9" name="Shape 2264"/>
            <p:cNvSpPr/>
            <p:nvPr/>
          </p:nvSpPr>
          <p:spPr>
            <a:xfrm>
              <a:off x="137922" y="2286"/>
              <a:ext cx="934212" cy="562356"/>
            </a:xfrm>
            <a:custGeom>
              <a:avLst/>
              <a:gdLst/>
              <a:ahLst/>
              <a:cxnLst/>
              <a:rect l="0" t="0" r="0" b="0"/>
              <a:pathLst>
                <a:path w="934212" h="562356">
                  <a:moveTo>
                    <a:pt x="0" y="281178"/>
                  </a:moveTo>
                  <a:cubicBezTo>
                    <a:pt x="0" y="125857"/>
                    <a:pt x="209169" y="0"/>
                    <a:pt x="467106" y="0"/>
                  </a:cubicBezTo>
                  <a:cubicBezTo>
                    <a:pt x="725043" y="0"/>
                    <a:pt x="934212" y="125857"/>
                    <a:pt x="934212" y="281178"/>
                  </a:cubicBezTo>
                  <a:cubicBezTo>
                    <a:pt x="934212" y="436499"/>
                    <a:pt x="725043" y="562356"/>
                    <a:pt x="467106" y="562356"/>
                  </a:cubicBezTo>
                  <a:cubicBezTo>
                    <a:pt x="209169" y="562356"/>
                    <a:pt x="0" y="436499"/>
                    <a:pt x="0" y="281178"/>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10" name="Shape 2265"/>
            <p:cNvSpPr/>
            <p:nvPr/>
          </p:nvSpPr>
          <p:spPr>
            <a:xfrm>
              <a:off x="80010" y="2184653"/>
              <a:ext cx="2142744" cy="560832"/>
            </a:xfrm>
            <a:custGeom>
              <a:avLst/>
              <a:gdLst/>
              <a:ahLst/>
              <a:cxnLst/>
              <a:rect l="0" t="0" r="0" b="0"/>
              <a:pathLst>
                <a:path w="2142744" h="560832">
                  <a:moveTo>
                    <a:pt x="0" y="280416"/>
                  </a:moveTo>
                  <a:cubicBezTo>
                    <a:pt x="0" y="125603"/>
                    <a:pt x="479679" y="0"/>
                    <a:pt x="1071372" y="0"/>
                  </a:cubicBezTo>
                  <a:cubicBezTo>
                    <a:pt x="1663065" y="0"/>
                    <a:pt x="2142744" y="125603"/>
                    <a:pt x="2142744" y="280416"/>
                  </a:cubicBezTo>
                  <a:cubicBezTo>
                    <a:pt x="2142744" y="435229"/>
                    <a:pt x="1663065" y="560832"/>
                    <a:pt x="1071372" y="560832"/>
                  </a:cubicBezTo>
                  <a:cubicBezTo>
                    <a:pt x="479679" y="560832"/>
                    <a:pt x="0" y="435229"/>
                    <a:pt x="0" y="280416"/>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2903284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χρήση του προγράμματος πλοήγησης </a:t>
            </a:r>
            <a:r>
              <a:rPr lang="el-GR" dirty="0" err="1">
                <a:solidFill>
                  <a:srgbClr val="00B0F0"/>
                </a:solidFill>
              </a:rPr>
              <a:t>Firestorm</a:t>
            </a:r>
            <a:r>
              <a:rPr lang="el-GR" dirty="0">
                <a:solidFill>
                  <a:srgbClr val="00B0F0"/>
                </a:solidFill>
              </a:rPr>
              <a:t> </a:t>
            </a:r>
            <a:endParaRPr lang="en-US" dirty="0">
              <a:solidFill>
                <a:srgbClr val="00B0F0"/>
              </a:solidFill>
            </a:endParaRPr>
          </a:p>
        </p:txBody>
      </p:sp>
      <p:sp>
        <p:nvSpPr>
          <p:cNvPr id="3" name="Rectangle 2"/>
          <p:cNvSpPr/>
          <p:nvPr/>
        </p:nvSpPr>
        <p:spPr>
          <a:xfrm>
            <a:off x="1522222" y="1340768"/>
            <a:ext cx="9433048" cy="400110"/>
          </a:xfrm>
          <a:prstGeom prst="rect">
            <a:avLst/>
          </a:prstGeom>
        </p:spPr>
        <p:txBody>
          <a:bodyPr wrap="square">
            <a:spAutoFit/>
          </a:bodyPr>
          <a:lstStyle/>
          <a:p>
            <a:r>
              <a:rPr lang="el-GR" sz="2000" dirty="0"/>
              <a:t>Για να εμφανιστεί το </a:t>
            </a:r>
            <a:r>
              <a:rPr lang="el-GR" sz="2000" dirty="0" err="1"/>
              <a:t>Inventory</a:t>
            </a:r>
            <a:r>
              <a:rPr lang="el-GR" sz="2000" dirty="0"/>
              <a:t> του χρήστη κάνουμε κλικ στο ανάλογο πλήκτρο. </a:t>
            </a:r>
            <a:endParaRPr lang="en-US" sz="2000" dirty="0"/>
          </a:p>
        </p:txBody>
      </p:sp>
      <p:grpSp>
        <p:nvGrpSpPr>
          <p:cNvPr id="5" name="Group 4"/>
          <p:cNvGrpSpPr/>
          <p:nvPr/>
        </p:nvGrpSpPr>
        <p:grpSpPr>
          <a:xfrm>
            <a:off x="3661617" y="1889648"/>
            <a:ext cx="3584923" cy="4779711"/>
            <a:chOff x="0" y="0"/>
            <a:chExt cx="2577190" cy="3304104"/>
          </a:xfrm>
        </p:grpSpPr>
        <p:sp>
          <p:nvSpPr>
            <p:cNvPr id="6" name="Rectangle 5"/>
            <p:cNvSpPr/>
            <p:nvPr/>
          </p:nvSpPr>
          <p:spPr>
            <a:xfrm>
              <a:off x="2535047" y="26162"/>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p:cNvSpPr/>
            <p:nvPr/>
          </p:nvSpPr>
          <p:spPr>
            <a:xfrm>
              <a:off x="305" y="3114167"/>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8" name="Picture 7"/>
            <p:cNvPicPr/>
            <p:nvPr/>
          </p:nvPicPr>
          <p:blipFill>
            <a:blip r:embed="rId3"/>
            <a:stretch>
              <a:fillRect/>
            </a:stretch>
          </p:blipFill>
          <p:spPr>
            <a:xfrm>
              <a:off x="0" y="0"/>
              <a:ext cx="2409444" cy="3084576"/>
            </a:xfrm>
            <a:prstGeom prst="rect">
              <a:avLst/>
            </a:prstGeom>
          </p:spPr>
        </p:pic>
        <p:sp>
          <p:nvSpPr>
            <p:cNvPr id="9" name="Shape 2328"/>
            <p:cNvSpPr/>
            <p:nvPr/>
          </p:nvSpPr>
          <p:spPr>
            <a:xfrm>
              <a:off x="1767078" y="2596134"/>
              <a:ext cx="762000" cy="495300"/>
            </a:xfrm>
            <a:custGeom>
              <a:avLst/>
              <a:gdLst/>
              <a:ahLst/>
              <a:cxnLst/>
              <a:rect l="0" t="0" r="0" b="0"/>
              <a:pathLst>
                <a:path w="762000" h="495300">
                  <a:moveTo>
                    <a:pt x="0" y="247650"/>
                  </a:moveTo>
                  <a:cubicBezTo>
                    <a:pt x="0" y="110871"/>
                    <a:pt x="170561" y="0"/>
                    <a:pt x="381000" y="0"/>
                  </a:cubicBezTo>
                  <a:cubicBezTo>
                    <a:pt x="591439" y="0"/>
                    <a:pt x="762000" y="110871"/>
                    <a:pt x="762000" y="247650"/>
                  </a:cubicBezTo>
                  <a:cubicBezTo>
                    <a:pt x="762000" y="384429"/>
                    <a:pt x="591439" y="495300"/>
                    <a:pt x="381000" y="495300"/>
                  </a:cubicBezTo>
                  <a:cubicBezTo>
                    <a:pt x="170561" y="495300"/>
                    <a:pt x="0" y="384429"/>
                    <a:pt x="0" y="247650"/>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10" name="Shape 2329"/>
            <p:cNvSpPr/>
            <p:nvPr/>
          </p:nvSpPr>
          <p:spPr>
            <a:xfrm>
              <a:off x="290322" y="137922"/>
              <a:ext cx="1476756" cy="2676144"/>
            </a:xfrm>
            <a:custGeom>
              <a:avLst/>
              <a:gdLst/>
              <a:ahLst/>
              <a:cxnLst/>
              <a:rect l="0" t="0" r="0" b="0"/>
              <a:pathLst>
                <a:path w="1476756" h="2676144">
                  <a:moveTo>
                    <a:pt x="0" y="1338072"/>
                  </a:moveTo>
                  <a:cubicBezTo>
                    <a:pt x="0" y="599059"/>
                    <a:pt x="330581" y="0"/>
                    <a:pt x="738378" y="0"/>
                  </a:cubicBezTo>
                  <a:cubicBezTo>
                    <a:pt x="1146175" y="0"/>
                    <a:pt x="1476756" y="599059"/>
                    <a:pt x="1476756" y="1338072"/>
                  </a:cubicBezTo>
                  <a:cubicBezTo>
                    <a:pt x="1476756" y="2077085"/>
                    <a:pt x="1146175" y="2676144"/>
                    <a:pt x="738378" y="2676144"/>
                  </a:cubicBezTo>
                  <a:cubicBezTo>
                    <a:pt x="330581" y="2676144"/>
                    <a:pt x="0" y="2077085"/>
                    <a:pt x="0" y="133807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
        <p:nvSpPr>
          <p:cNvPr id="11" name="Rectangle 10"/>
          <p:cNvSpPr/>
          <p:nvPr/>
        </p:nvSpPr>
        <p:spPr>
          <a:xfrm>
            <a:off x="7591235" y="3212469"/>
            <a:ext cx="2952328" cy="3139321"/>
          </a:xfrm>
          <a:prstGeom prst="rect">
            <a:avLst/>
          </a:prstGeom>
        </p:spPr>
        <p:txBody>
          <a:bodyPr wrap="square">
            <a:spAutoFit/>
          </a:bodyPr>
          <a:lstStyle/>
          <a:p>
            <a:r>
              <a:rPr lang="el-GR" dirty="0"/>
              <a:t>Παρατηρούμε ότι έχει τη δομή της εξερεύνηση των Windows με φακέλους και </a:t>
            </a:r>
            <a:r>
              <a:rPr lang="el-GR" dirty="0" err="1"/>
              <a:t>υποφακέλους</a:t>
            </a:r>
            <a:r>
              <a:rPr lang="el-GR" dirty="0"/>
              <a:t>. Υπάρχει ακόμα και ο κάδος ανακύκλωσης (</a:t>
            </a:r>
            <a:r>
              <a:rPr lang="el-GR" dirty="0" err="1"/>
              <a:t>Trash</a:t>
            </a:r>
            <a:r>
              <a:rPr lang="el-GR" dirty="0"/>
              <a:t>) στον οποίο τοποθετούνται όλα τα αντικείμενα που έχουμε διαγράψει. Ο κάδος αδειάζει με δεξί κλικ σε αυτόν και επιλέγοντας "</a:t>
            </a:r>
            <a:r>
              <a:rPr lang="el-GR" dirty="0" err="1"/>
              <a:t>Empty</a:t>
            </a:r>
            <a:r>
              <a:rPr lang="el-GR" dirty="0"/>
              <a:t> </a:t>
            </a:r>
            <a:r>
              <a:rPr lang="el-GR" dirty="0" err="1"/>
              <a:t>Trash</a:t>
            </a:r>
            <a:r>
              <a:rPr lang="el-GR" dirty="0"/>
              <a:t>". </a:t>
            </a:r>
            <a:endParaRPr lang="en-US" dirty="0"/>
          </a:p>
        </p:txBody>
      </p:sp>
    </p:spTree>
    <p:extLst>
      <p:ext uri="{BB962C8B-B14F-4D97-AF65-F5344CB8AC3E}">
        <p14:creationId xmlns:p14="http://schemas.microsoft.com/office/powerpoint/2010/main" xmlns="" val="27234891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χρήση του προγράμματος πλοήγησης </a:t>
            </a:r>
            <a:r>
              <a:rPr lang="el-GR" dirty="0" err="1">
                <a:solidFill>
                  <a:srgbClr val="00B0F0"/>
                </a:solidFill>
              </a:rPr>
              <a:t>Firestorm</a:t>
            </a:r>
            <a:r>
              <a:rPr lang="el-GR" dirty="0">
                <a:solidFill>
                  <a:srgbClr val="00B0F0"/>
                </a:solidFill>
              </a:rPr>
              <a:t> </a:t>
            </a:r>
            <a:endParaRPr lang="en-US" dirty="0">
              <a:solidFill>
                <a:srgbClr val="00B0F0"/>
              </a:solidFill>
            </a:endParaRPr>
          </a:p>
        </p:txBody>
      </p:sp>
      <p:sp>
        <p:nvSpPr>
          <p:cNvPr id="3" name="Rectangle 2"/>
          <p:cNvSpPr/>
          <p:nvPr/>
        </p:nvSpPr>
        <p:spPr>
          <a:xfrm>
            <a:off x="1522222" y="1412776"/>
            <a:ext cx="9540742" cy="400110"/>
          </a:xfrm>
          <a:prstGeom prst="rect">
            <a:avLst/>
          </a:prstGeom>
        </p:spPr>
        <p:txBody>
          <a:bodyPr wrap="square">
            <a:spAutoFit/>
          </a:bodyPr>
          <a:lstStyle/>
          <a:p>
            <a:r>
              <a:rPr lang="el-GR" sz="2000" dirty="0"/>
              <a:t>Chat κάνουμε γράφοντας το κείμενό μας στην ανάλογη γραμμή και πατώντας </a:t>
            </a:r>
            <a:r>
              <a:rPr lang="el-GR" sz="2000" dirty="0" err="1"/>
              <a:t>Enter</a:t>
            </a:r>
            <a:r>
              <a:rPr lang="el-GR" sz="2000" dirty="0"/>
              <a:t>. </a:t>
            </a:r>
            <a:endParaRPr lang="en-US" sz="2000" dirty="0"/>
          </a:p>
        </p:txBody>
      </p:sp>
      <p:grpSp>
        <p:nvGrpSpPr>
          <p:cNvPr id="5" name="Group 4"/>
          <p:cNvGrpSpPr/>
          <p:nvPr/>
        </p:nvGrpSpPr>
        <p:grpSpPr>
          <a:xfrm>
            <a:off x="2494012" y="2049870"/>
            <a:ext cx="7128792" cy="2963869"/>
            <a:chOff x="0" y="0"/>
            <a:chExt cx="5319501" cy="2171518"/>
          </a:xfrm>
        </p:grpSpPr>
        <p:sp>
          <p:nvSpPr>
            <p:cNvPr id="6" name="Rectangle 5"/>
            <p:cNvSpPr/>
            <p:nvPr/>
          </p:nvSpPr>
          <p:spPr>
            <a:xfrm>
              <a:off x="305" y="0"/>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p:cNvSpPr/>
            <p:nvPr/>
          </p:nvSpPr>
          <p:spPr>
            <a:xfrm>
              <a:off x="5277358" y="1695069"/>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8" name="Rectangle 7"/>
            <p:cNvSpPr/>
            <p:nvPr/>
          </p:nvSpPr>
          <p:spPr>
            <a:xfrm>
              <a:off x="305" y="1981581"/>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9" name="Picture 8"/>
            <p:cNvPicPr/>
            <p:nvPr/>
          </p:nvPicPr>
          <p:blipFill>
            <a:blip r:embed="rId3"/>
            <a:stretch>
              <a:fillRect/>
            </a:stretch>
          </p:blipFill>
          <p:spPr>
            <a:xfrm>
              <a:off x="0" y="294767"/>
              <a:ext cx="5274564" cy="1496568"/>
            </a:xfrm>
            <a:prstGeom prst="rect">
              <a:avLst/>
            </a:prstGeom>
          </p:spPr>
        </p:pic>
        <p:sp>
          <p:nvSpPr>
            <p:cNvPr id="10" name="Shape 2326"/>
            <p:cNvSpPr/>
            <p:nvPr/>
          </p:nvSpPr>
          <p:spPr>
            <a:xfrm>
              <a:off x="157734" y="964565"/>
              <a:ext cx="3409188" cy="694944"/>
            </a:xfrm>
            <a:custGeom>
              <a:avLst/>
              <a:gdLst/>
              <a:ahLst/>
              <a:cxnLst/>
              <a:rect l="0" t="0" r="0" b="0"/>
              <a:pathLst>
                <a:path w="3409188" h="694944">
                  <a:moveTo>
                    <a:pt x="0" y="347472"/>
                  </a:moveTo>
                  <a:cubicBezTo>
                    <a:pt x="0" y="155575"/>
                    <a:pt x="763143" y="0"/>
                    <a:pt x="1704594" y="0"/>
                  </a:cubicBezTo>
                  <a:cubicBezTo>
                    <a:pt x="2646045" y="0"/>
                    <a:pt x="3409188" y="155575"/>
                    <a:pt x="3409188" y="347472"/>
                  </a:cubicBezTo>
                  <a:cubicBezTo>
                    <a:pt x="3409188" y="539369"/>
                    <a:pt x="2646045" y="694944"/>
                    <a:pt x="1704594" y="694944"/>
                  </a:cubicBezTo>
                  <a:cubicBezTo>
                    <a:pt x="763143" y="694944"/>
                    <a:pt x="0" y="539369"/>
                    <a:pt x="0" y="34747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3711295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χρήση του προγράμματος πλοήγησης </a:t>
            </a:r>
            <a:r>
              <a:rPr lang="el-GR" dirty="0" err="1">
                <a:solidFill>
                  <a:srgbClr val="00B0F0"/>
                </a:solidFill>
              </a:rPr>
              <a:t>Firestorm</a:t>
            </a:r>
            <a:r>
              <a:rPr lang="el-GR" dirty="0">
                <a:solidFill>
                  <a:srgbClr val="00B0F0"/>
                </a:solidFill>
              </a:rPr>
              <a:t> </a:t>
            </a:r>
            <a:endParaRPr lang="en-US" dirty="0">
              <a:solidFill>
                <a:srgbClr val="00B0F0"/>
              </a:solidFill>
            </a:endParaRPr>
          </a:p>
        </p:txBody>
      </p:sp>
      <p:sp>
        <p:nvSpPr>
          <p:cNvPr id="3" name="Rectangle 2"/>
          <p:cNvSpPr/>
          <p:nvPr/>
        </p:nvSpPr>
        <p:spPr>
          <a:xfrm>
            <a:off x="1522223" y="2420888"/>
            <a:ext cx="4284158" cy="1015663"/>
          </a:xfrm>
          <a:prstGeom prst="rect">
            <a:avLst/>
          </a:prstGeom>
        </p:spPr>
        <p:txBody>
          <a:bodyPr wrap="square">
            <a:spAutoFit/>
          </a:bodyPr>
          <a:lstStyle/>
          <a:p>
            <a:r>
              <a:rPr lang="el-GR" sz="2000" dirty="0"/>
              <a:t>Το ιστορικό των συνομιλιών μας φαίνεται αν κάνουμε κλικ στο πλήκτρο "</a:t>
            </a:r>
            <a:r>
              <a:rPr lang="el-GR" sz="2000" dirty="0" err="1"/>
              <a:t>Nearby</a:t>
            </a:r>
            <a:r>
              <a:rPr lang="el-GR" sz="2000" dirty="0"/>
              <a:t> Chat". </a:t>
            </a:r>
            <a:endParaRPr lang="en-US" sz="2000" dirty="0"/>
          </a:p>
        </p:txBody>
      </p:sp>
      <p:grpSp>
        <p:nvGrpSpPr>
          <p:cNvPr id="5" name="Group 4"/>
          <p:cNvGrpSpPr/>
          <p:nvPr/>
        </p:nvGrpSpPr>
        <p:grpSpPr>
          <a:xfrm>
            <a:off x="5785073" y="861582"/>
            <a:ext cx="4341787" cy="6167818"/>
            <a:chOff x="0" y="0"/>
            <a:chExt cx="3410712" cy="4735395"/>
          </a:xfrm>
        </p:grpSpPr>
        <p:sp>
          <p:nvSpPr>
            <p:cNvPr id="6" name="Rectangle 5"/>
            <p:cNvSpPr/>
            <p:nvPr/>
          </p:nvSpPr>
          <p:spPr>
            <a:xfrm>
              <a:off x="194615" y="4545458"/>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7" name="Picture 6"/>
            <p:cNvPicPr/>
            <p:nvPr/>
          </p:nvPicPr>
          <p:blipFill>
            <a:blip r:embed="rId3"/>
            <a:stretch>
              <a:fillRect/>
            </a:stretch>
          </p:blipFill>
          <p:spPr>
            <a:xfrm>
              <a:off x="195834" y="0"/>
              <a:ext cx="3124200" cy="4517137"/>
            </a:xfrm>
            <a:prstGeom prst="rect">
              <a:avLst/>
            </a:prstGeom>
          </p:spPr>
        </p:pic>
        <p:sp>
          <p:nvSpPr>
            <p:cNvPr id="8" name="Shape 2362"/>
            <p:cNvSpPr/>
            <p:nvPr/>
          </p:nvSpPr>
          <p:spPr>
            <a:xfrm>
              <a:off x="0" y="474726"/>
              <a:ext cx="3410712" cy="3485388"/>
            </a:xfrm>
            <a:custGeom>
              <a:avLst/>
              <a:gdLst/>
              <a:ahLst/>
              <a:cxnLst/>
              <a:rect l="0" t="0" r="0" b="0"/>
              <a:pathLst>
                <a:path w="3410712" h="3485388">
                  <a:moveTo>
                    <a:pt x="0" y="1742694"/>
                  </a:moveTo>
                  <a:cubicBezTo>
                    <a:pt x="0" y="780288"/>
                    <a:pt x="763524" y="0"/>
                    <a:pt x="1705356" y="0"/>
                  </a:cubicBezTo>
                  <a:cubicBezTo>
                    <a:pt x="2647188" y="0"/>
                    <a:pt x="3410712" y="780288"/>
                    <a:pt x="3410712" y="1742694"/>
                  </a:cubicBezTo>
                  <a:cubicBezTo>
                    <a:pt x="3410712" y="2705100"/>
                    <a:pt x="2647188" y="3485388"/>
                    <a:pt x="1705356" y="3485388"/>
                  </a:cubicBezTo>
                  <a:cubicBezTo>
                    <a:pt x="763524" y="3485388"/>
                    <a:pt x="0" y="2705100"/>
                    <a:pt x="0" y="1742694"/>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9" name="Shape 2363"/>
            <p:cNvSpPr/>
            <p:nvPr/>
          </p:nvSpPr>
          <p:spPr>
            <a:xfrm>
              <a:off x="56388" y="4018027"/>
              <a:ext cx="1046988" cy="352044"/>
            </a:xfrm>
            <a:custGeom>
              <a:avLst/>
              <a:gdLst/>
              <a:ahLst/>
              <a:cxnLst/>
              <a:rect l="0" t="0" r="0" b="0"/>
              <a:pathLst>
                <a:path w="1046988" h="352044">
                  <a:moveTo>
                    <a:pt x="0" y="176022"/>
                  </a:moveTo>
                  <a:cubicBezTo>
                    <a:pt x="0" y="78867"/>
                    <a:pt x="234379" y="0"/>
                    <a:pt x="523494" y="0"/>
                  </a:cubicBezTo>
                  <a:cubicBezTo>
                    <a:pt x="812673" y="0"/>
                    <a:pt x="1046988" y="78867"/>
                    <a:pt x="1046988" y="176022"/>
                  </a:cubicBezTo>
                  <a:cubicBezTo>
                    <a:pt x="1046988" y="273177"/>
                    <a:pt x="812673" y="352044"/>
                    <a:pt x="523494" y="352044"/>
                  </a:cubicBezTo>
                  <a:cubicBezTo>
                    <a:pt x="234379" y="352044"/>
                    <a:pt x="0" y="273177"/>
                    <a:pt x="0" y="17602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16995802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χρήση του προγράμματος πλοήγησης </a:t>
            </a:r>
            <a:r>
              <a:rPr lang="el-GR" dirty="0" err="1">
                <a:solidFill>
                  <a:srgbClr val="00B0F0"/>
                </a:solidFill>
              </a:rPr>
              <a:t>Firestorm</a:t>
            </a:r>
            <a:r>
              <a:rPr lang="el-GR" dirty="0">
                <a:solidFill>
                  <a:srgbClr val="00B0F0"/>
                </a:solidFill>
              </a:rPr>
              <a:t> </a:t>
            </a:r>
            <a:endParaRPr lang="en-US" dirty="0">
              <a:solidFill>
                <a:srgbClr val="00B0F0"/>
              </a:solidFill>
            </a:endParaRPr>
          </a:p>
        </p:txBody>
      </p:sp>
      <p:sp>
        <p:nvSpPr>
          <p:cNvPr id="3" name="Rectangle 2"/>
          <p:cNvSpPr/>
          <p:nvPr/>
        </p:nvSpPr>
        <p:spPr>
          <a:xfrm>
            <a:off x="1556987" y="1286666"/>
            <a:ext cx="9732000" cy="1323439"/>
          </a:xfrm>
          <a:prstGeom prst="rect">
            <a:avLst/>
          </a:prstGeom>
        </p:spPr>
        <p:txBody>
          <a:bodyPr wrap="square">
            <a:spAutoFit/>
          </a:bodyPr>
          <a:lstStyle/>
          <a:p>
            <a:r>
              <a:rPr lang="el-GR" sz="2000" dirty="0"/>
              <a:t>Για να ενεργοποιήσουμε το χάρτη κάνουμε κλικ στο ανάλογο πλήκτρο. Κάνοντας διπλό κλικ σε ένα σημείο του χάρτη ή απλό κλικ και κλικ στο πλήκτρο </a:t>
            </a:r>
            <a:r>
              <a:rPr lang="el-GR" sz="2000" dirty="0" err="1"/>
              <a:t>Teleport</a:t>
            </a:r>
            <a:r>
              <a:rPr lang="el-GR" sz="2000" dirty="0"/>
              <a:t>, </a:t>
            </a:r>
            <a:r>
              <a:rPr lang="el-GR" sz="2000" dirty="0" err="1"/>
              <a:t>τηλεμεταφερόμαστε</a:t>
            </a:r>
            <a:r>
              <a:rPr lang="el-GR" sz="2000" dirty="0"/>
              <a:t> στο σημείο αυτό. Αν κάνουμε κλικ στο πλήκτρο </a:t>
            </a:r>
            <a:r>
              <a:rPr lang="el-GR" sz="2000" dirty="0" err="1"/>
              <a:t>Home</a:t>
            </a:r>
            <a:r>
              <a:rPr lang="el-GR" sz="2000" dirty="0"/>
              <a:t>, </a:t>
            </a:r>
            <a:r>
              <a:rPr lang="el-GR" sz="2000" dirty="0" err="1"/>
              <a:t>τηλεμεταφερόμαστε</a:t>
            </a:r>
            <a:r>
              <a:rPr lang="el-GR" sz="2000" dirty="0"/>
              <a:t> στο σημείο που έχουμε ορίζει ως αρχικό στον κόσμο μας. </a:t>
            </a:r>
            <a:endParaRPr lang="en-US" sz="2000" dirty="0"/>
          </a:p>
        </p:txBody>
      </p:sp>
      <p:grpSp>
        <p:nvGrpSpPr>
          <p:cNvPr id="5" name="Group 4"/>
          <p:cNvGrpSpPr/>
          <p:nvPr/>
        </p:nvGrpSpPr>
        <p:grpSpPr>
          <a:xfrm>
            <a:off x="3329577" y="2610104"/>
            <a:ext cx="6077203" cy="4419295"/>
            <a:chOff x="0" y="0"/>
            <a:chExt cx="5529814" cy="3752161"/>
          </a:xfrm>
        </p:grpSpPr>
        <p:sp>
          <p:nvSpPr>
            <p:cNvPr id="6" name="Rectangle 5"/>
            <p:cNvSpPr/>
            <p:nvPr/>
          </p:nvSpPr>
          <p:spPr>
            <a:xfrm>
              <a:off x="305" y="0"/>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p:cNvSpPr/>
            <p:nvPr/>
          </p:nvSpPr>
          <p:spPr>
            <a:xfrm>
              <a:off x="5487670" y="3277236"/>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8" name="Rectangle 7"/>
            <p:cNvSpPr/>
            <p:nvPr/>
          </p:nvSpPr>
          <p:spPr>
            <a:xfrm>
              <a:off x="305" y="3562224"/>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9" name="Picture 8"/>
            <p:cNvPicPr/>
            <p:nvPr/>
          </p:nvPicPr>
          <p:blipFill>
            <a:blip r:embed="rId3"/>
            <a:stretch>
              <a:fillRect/>
            </a:stretch>
          </p:blipFill>
          <p:spPr>
            <a:xfrm>
              <a:off x="0" y="295403"/>
              <a:ext cx="5486400" cy="3084576"/>
            </a:xfrm>
            <a:prstGeom prst="rect">
              <a:avLst/>
            </a:prstGeom>
          </p:spPr>
        </p:pic>
        <p:sp>
          <p:nvSpPr>
            <p:cNvPr id="10" name="Shape 2400"/>
            <p:cNvSpPr/>
            <p:nvPr/>
          </p:nvSpPr>
          <p:spPr>
            <a:xfrm>
              <a:off x="3633978" y="3036317"/>
              <a:ext cx="609600" cy="294132"/>
            </a:xfrm>
            <a:custGeom>
              <a:avLst/>
              <a:gdLst/>
              <a:ahLst/>
              <a:cxnLst/>
              <a:rect l="0" t="0" r="0" b="0"/>
              <a:pathLst>
                <a:path w="609600" h="294132">
                  <a:moveTo>
                    <a:pt x="0" y="147066"/>
                  </a:moveTo>
                  <a:cubicBezTo>
                    <a:pt x="0" y="65786"/>
                    <a:pt x="136525" y="0"/>
                    <a:pt x="304800" y="0"/>
                  </a:cubicBezTo>
                  <a:cubicBezTo>
                    <a:pt x="473075" y="0"/>
                    <a:pt x="609600" y="65786"/>
                    <a:pt x="609600" y="147066"/>
                  </a:cubicBezTo>
                  <a:cubicBezTo>
                    <a:pt x="609600" y="228346"/>
                    <a:pt x="473075" y="294132"/>
                    <a:pt x="304800" y="294132"/>
                  </a:cubicBezTo>
                  <a:cubicBezTo>
                    <a:pt x="136525" y="294132"/>
                    <a:pt x="0" y="228346"/>
                    <a:pt x="0" y="147066"/>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11" name="Shape 2401"/>
            <p:cNvSpPr/>
            <p:nvPr/>
          </p:nvSpPr>
          <p:spPr>
            <a:xfrm>
              <a:off x="3423666" y="940816"/>
              <a:ext cx="609600" cy="294132"/>
            </a:xfrm>
            <a:custGeom>
              <a:avLst/>
              <a:gdLst/>
              <a:ahLst/>
              <a:cxnLst/>
              <a:rect l="0" t="0" r="0" b="0"/>
              <a:pathLst>
                <a:path w="609600" h="294132">
                  <a:moveTo>
                    <a:pt x="0" y="147066"/>
                  </a:moveTo>
                  <a:cubicBezTo>
                    <a:pt x="0" y="65787"/>
                    <a:pt x="136525" y="0"/>
                    <a:pt x="304800" y="0"/>
                  </a:cubicBezTo>
                  <a:cubicBezTo>
                    <a:pt x="473075" y="0"/>
                    <a:pt x="609600" y="65787"/>
                    <a:pt x="609600" y="147066"/>
                  </a:cubicBezTo>
                  <a:cubicBezTo>
                    <a:pt x="609600" y="228347"/>
                    <a:pt x="473075" y="294132"/>
                    <a:pt x="304800" y="294132"/>
                  </a:cubicBezTo>
                  <a:cubicBezTo>
                    <a:pt x="136525" y="294132"/>
                    <a:pt x="0" y="228347"/>
                    <a:pt x="0" y="147066"/>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1203620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Η χρήση του προγράμματος πλοήγησης </a:t>
            </a:r>
            <a:r>
              <a:rPr lang="el-GR" dirty="0" err="1">
                <a:solidFill>
                  <a:srgbClr val="00B0F0"/>
                </a:solidFill>
              </a:rPr>
              <a:t>Firestorm</a:t>
            </a:r>
            <a:r>
              <a:rPr lang="el-GR" dirty="0">
                <a:solidFill>
                  <a:srgbClr val="00B0F0"/>
                </a:solidFill>
              </a:rPr>
              <a:t> </a:t>
            </a:r>
            <a:endParaRPr lang="en-US" dirty="0">
              <a:solidFill>
                <a:srgbClr val="00B0F0"/>
              </a:solidFill>
            </a:endParaRPr>
          </a:p>
        </p:txBody>
      </p:sp>
      <p:sp>
        <p:nvSpPr>
          <p:cNvPr id="3" name="Rectangle 2"/>
          <p:cNvSpPr/>
          <p:nvPr/>
        </p:nvSpPr>
        <p:spPr>
          <a:xfrm>
            <a:off x="1413892" y="2348880"/>
            <a:ext cx="4503026" cy="1938992"/>
          </a:xfrm>
          <a:prstGeom prst="rect">
            <a:avLst/>
          </a:prstGeom>
        </p:spPr>
        <p:txBody>
          <a:bodyPr wrap="square">
            <a:spAutoFit/>
          </a:bodyPr>
          <a:lstStyle/>
          <a:p>
            <a:r>
              <a:rPr lang="el-GR" sz="2000" dirty="0"/>
              <a:t>Για λόγους που θα αναλύσουμε σε άλλο σημείο, θα χρειαστεί να ενεργοποιήσουμε το κρυφό μενού </a:t>
            </a:r>
            <a:r>
              <a:rPr lang="el-GR" sz="2000" dirty="0" err="1"/>
              <a:t>Admin</a:t>
            </a:r>
            <a:r>
              <a:rPr lang="el-GR" sz="2000" dirty="0"/>
              <a:t> στη γραμμή εντολών. Αυτό γίνεται όπως φαίνεται στην παρακάτω εικόνα: </a:t>
            </a:r>
            <a:endParaRPr lang="en-US" sz="2000" dirty="0"/>
          </a:p>
        </p:txBody>
      </p:sp>
      <p:grpSp>
        <p:nvGrpSpPr>
          <p:cNvPr id="5" name="Group 4"/>
          <p:cNvGrpSpPr/>
          <p:nvPr/>
        </p:nvGrpSpPr>
        <p:grpSpPr>
          <a:xfrm>
            <a:off x="6204951" y="908720"/>
            <a:ext cx="5506085" cy="5949280"/>
            <a:chOff x="0" y="0"/>
            <a:chExt cx="4748001" cy="4333058"/>
          </a:xfrm>
        </p:grpSpPr>
        <p:sp>
          <p:nvSpPr>
            <p:cNvPr id="6" name="Rectangle 5"/>
            <p:cNvSpPr/>
            <p:nvPr/>
          </p:nvSpPr>
          <p:spPr>
            <a:xfrm>
              <a:off x="4705858" y="3857879"/>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p:cNvSpPr/>
            <p:nvPr/>
          </p:nvSpPr>
          <p:spPr>
            <a:xfrm>
              <a:off x="305" y="4143121"/>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8" name="Picture 7"/>
            <p:cNvPicPr/>
            <p:nvPr/>
          </p:nvPicPr>
          <p:blipFill>
            <a:blip r:embed="rId3"/>
            <a:stretch>
              <a:fillRect/>
            </a:stretch>
          </p:blipFill>
          <p:spPr>
            <a:xfrm>
              <a:off x="0" y="0"/>
              <a:ext cx="4704588" cy="3959352"/>
            </a:xfrm>
            <a:prstGeom prst="rect">
              <a:avLst/>
            </a:prstGeom>
          </p:spPr>
        </p:pic>
        <p:sp>
          <p:nvSpPr>
            <p:cNvPr id="9" name="Shape 2426"/>
            <p:cNvSpPr/>
            <p:nvPr/>
          </p:nvSpPr>
          <p:spPr>
            <a:xfrm>
              <a:off x="653034" y="107442"/>
              <a:ext cx="609600" cy="295656"/>
            </a:xfrm>
            <a:custGeom>
              <a:avLst/>
              <a:gdLst/>
              <a:ahLst/>
              <a:cxnLst/>
              <a:rect l="0" t="0" r="0" b="0"/>
              <a:pathLst>
                <a:path w="609600" h="295656">
                  <a:moveTo>
                    <a:pt x="0" y="147828"/>
                  </a:moveTo>
                  <a:cubicBezTo>
                    <a:pt x="0" y="66167"/>
                    <a:pt x="136525" y="0"/>
                    <a:pt x="304800" y="0"/>
                  </a:cubicBezTo>
                  <a:cubicBezTo>
                    <a:pt x="473075" y="0"/>
                    <a:pt x="609600" y="66167"/>
                    <a:pt x="609600" y="147828"/>
                  </a:cubicBezTo>
                  <a:cubicBezTo>
                    <a:pt x="609600" y="229489"/>
                    <a:pt x="473075" y="295656"/>
                    <a:pt x="304800" y="295656"/>
                  </a:cubicBezTo>
                  <a:cubicBezTo>
                    <a:pt x="136525" y="295656"/>
                    <a:pt x="0" y="229489"/>
                    <a:pt x="0" y="147828"/>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10" name="Shape 2427"/>
            <p:cNvSpPr/>
            <p:nvPr/>
          </p:nvSpPr>
          <p:spPr>
            <a:xfrm>
              <a:off x="653034" y="3057906"/>
              <a:ext cx="2151888" cy="391668"/>
            </a:xfrm>
            <a:custGeom>
              <a:avLst/>
              <a:gdLst/>
              <a:ahLst/>
              <a:cxnLst/>
              <a:rect l="0" t="0" r="0" b="0"/>
              <a:pathLst>
                <a:path w="2151888" h="391668">
                  <a:moveTo>
                    <a:pt x="0" y="195835"/>
                  </a:moveTo>
                  <a:cubicBezTo>
                    <a:pt x="0" y="87630"/>
                    <a:pt x="481711" y="0"/>
                    <a:pt x="1075944" y="0"/>
                  </a:cubicBezTo>
                  <a:cubicBezTo>
                    <a:pt x="1670177" y="0"/>
                    <a:pt x="2151888" y="87630"/>
                    <a:pt x="2151888" y="195835"/>
                  </a:cubicBezTo>
                  <a:cubicBezTo>
                    <a:pt x="2151888" y="304038"/>
                    <a:pt x="1670177" y="391668"/>
                    <a:pt x="1075944" y="391668"/>
                  </a:cubicBezTo>
                  <a:cubicBezTo>
                    <a:pt x="481711" y="391668"/>
                    <a:pt x="0" y="304038"/>
                    <a:pt x="0" y="195835"/>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11" name="Shape 2428"/>
            <p:cNvSpPr/>
            <p:nvPr/>
          </p:nvSpPr>
          <p:spPr>
            <a:xfrm>
              <a:off x="1262634" y="107442"/>
              <a:ext cx="609600" cy="295656"/>
            </a:xfrm>
            <a:custGeom>
              <a:avLst/>
              <a:gdLst/>
              <a:ahLst/>
              <a:cxnLst/>
              <a:rect l="0" t="0" r="0" b="0"/>
              <a:pathLst>
                <a:path w="609600" h="295656">
                  <a:moveTo>
                    <a:pt x="0" y="147828"/>
                  </a:moveTo>
                  <a:cubicBezTo>
                    <a:pt x="0" y="66167"/>
                    <a:pt x="136525" y="0"/>
                    <a:pt x="304800" y="0"/>
                  </a:cubicBezTo>
                  <a:cubicBezTo>
                    <a:pt x="473075" y="0"/>
                    <a:pt x="609600" y="66167"/>
                    <a:pt x="609600" y="147828"/>
                  </a:cubicBezTo>
                  <a:cubicBezTo>
                    <a:pt x="609600" y="229489"/>
                    <a:pt x="473075" y="295656"/>
                    <a:pt x="304800" y="295656"/>
                  </a:cubicBezTo>
                  <a:cubicBezTo>
                    <a:pt x="136525" y="295656"/>
                    <a:pt x="0" y="229489"/>
                    <a:pt x="0" y="147828"/>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18080743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609441" y="1340770"/>
            <a:ext cx="10969943"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a:t>
            </a:r>
            <a:r>
              <a:rPr lang="el-GR" sz="2400" b="1" smtClean="0"/>
              <a:t>Πανεπιστήμιο Αιγαίου</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775953" y="5055064"/>
            <a:ext cx="8637814" cy="1542288"/>
          </a:xfrm>
          <a:prstGeom prst="rect">
            <a:avLst/>
          </a:prstGeom>
          <a:noFill/>
        </p:spPr>
      </p:pic>
    </p:spTree>
    <p:extLst>
      <p:ext uri="{BB962C8B-B14F-4D97-AF65-F5344CB8AC3E}">
        <p14:creationId xmlns="" xmlns:p14="http://schemas.microsoft.com/office/powerpoint/2010/main" val="2262486911"/>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sp>
        <p:nvSpPr>
          <p:cNvPr id="3" name="Rectangle 2"/>
          <p:cNvSpPr/>
          <p:nvPr/>
        </p:nvSpPr>
        <p:spPr>
          <a:xfrm>
            <a:off x="1522222" y="1772816"/>
            <a:ext cx="9433048" cy="3785652"/>
          </a:xfrm>
          <a:prstGeom prst="rect">
            <a:avLst/>
          </a:prstGeom>
        </p:spPr>
        <p:txBody>
          <a:bodyPr wrap="square">
            <a:spAutoFit/>
          </a:bodyPr>
          <a:lstStyle/>
          <a:p>
            <a:r>
              <a:rPr lang="el-GR" sz="2000" dirty="0"/>
              <a:t>Η πλέον σημαντική εργασία μας μέσα στον εικονικό κόσμο είναι να διαμορφώσουμε το περιβάλλον σύμφωνα με τις απαιτήσεις μας. Για να το πετύχουμε αυτό, πρέπει να κατασκευάσουμε μια σειρά από αντικείμενα. Το βασικό αντικείμενο είναι το </a:t>
            </a:r>
            <a:r>
              <a:rPr lang="el-GR" sz="2000" dirty="0" err="1"/>
              <a:t>prim</a:t>
            </a:r>
            <a:r>
              <a:rPr lang="el-GR" sz="2000" dirty="0"/>
              <a:t> (</a:t>
            </a:r>
            <a:r>
              <a:rPr lang="el-GR" sz="2000" dirty="0" err="1"/>
              <a:t>primitive</a:t>
            </a:r>
            <a:r>
              <a:rPr lang="el-GR" sz="2000" dirty="0"/>
              <a:t>) και είναι ένα απλό γεωμετρικό στερεό. </a:t>
            </a:r>
            <a:endParaRPr lang="el-GR" sz="2000" dirty="0" smtClean="0"/>
          </a:p>
          <a:p>
            <a:endParaRPr lang="el-GR" sz="2000" dirty="0"/>
          </a:p>
          <a:p>
            <a:r>
              <a:rPr lang="el-GR" sz="2000" dirty="0" smtClean="0"/>
              <a:t>Διαμόρφωση </a:t>
            </a:r>
            <a:r>
              <a:rPr lang="el-GR" sz="2000" dirty="0"/>
              <a:t>και σύνθεση πολλών </a:t>
            </a:r>
            <a:r>
              <a:rPr lang="el-GR" sz="2000" dirty="0" err="1"/>
              <a:t>prim</a:t>
            </a:r>
            <a:r>
              <a:rPr lang="el-GR" sz="2000" dirty="0"/>
              <a:t> οδηγεί στην κατασκευή περίπλοκων αντικειμένων και ο μόνος περιορισμός είναι η φαντασία και η ικανότητα του χρήστη. </a:t>
            </a:r>
            <a:endParaRPr lang="el-GR" sz="2000" dirty="0" smtClean="0"/>
          </a:p>
          <a:p>
            <a:endParaRPr lang="el-GR" sz="2000" dirty="0"/>
          </a:p>
          <a:p>
            <a:r>
              <a:rPr lang="el-GR" sz="2000" dirty="0"/>
              <a:t>Για να εισαγάγουμε ένα </a:t>
            </a:r>
            <a:r>
              <a:rPr lang="el-GR" sz="2000" dirty="0" err="1"/>
              <a:t>prim</a:t>
            </a:r>
            <a:r>
              <a:rPr lang="el-GR" sz="2000" dirty="0"/>
              <a:t> ακολουθούμε την εξής διαδικασία: </a:t>
            </a:r>
            <a:endParaRPr lang="el-GR" sz="2000" dirty="0" smtClean="0"/>
          </a:p>
          <a:p>
            <a:endParaRPr lang="el-GR" sz="2000" dirty="0"/>
          </a:p>
          <a:p>
            <a:r>
              <a:rPr lang="el-GR" sz="2000" dirty="0"/>
              <a:t>Είτε επιλέγουμε από τη γραμμή εντολών </a:t>
            </a:r>
            <a:r>
              <a:rPr lang="el-GR" sz="2000" dirty="0" err="1"/>
              <a:t>Build</a:t>
            </a:r>
            <a:r>
              <a:rPr lang="el-GR" sz="2000" dirty="0"/>
              <a:t> την εντολή </a:t>
            </a:r>
            <a:r>
              <a:rPr lang="el-GR" sz="2000" dirty="0" err="1"/>
              <a:t>Build</a:t>
            </a:r>
            <a:r>
              <a:rPr lang="el-GR" sz="2000" dirty="0"/>
              <a:t> είτε κάνουμε δεξί κλικ στο έδαφος και από το στρογγυλό μενού που εμφανίζεται επιλέγουμε </a:t>
            </a:r>
            <a:r>
              <a:rPr lang="el-GR" sz="2000" dirty="0" err="1"/>
              <a:t>Create</a:t>
            </a:r>
            <a:r>
              <a:rPr lang="el-GR" sz="2000" dirty="0"/>
              <a:t>. </a:t>
            </a:r>
          </a:p>
        </p:txBody>
      </p:sp>
    </p:spTree>
    <p:extLst>
      <p:ext uri="{BB962C8B-B14F-4D97-AF65-F5344CB8AC3E}">
        <p14:creationId xmlns:p14="http://schemas.microsoft.com/office/powerpoint/2010/main" xmlns="" val="28291749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grpSp>
        <p:nvGrpSpPr>
          <p:cNvPr id="3" name="Group 2"/>
          <p:cNvGrpSpPr/>
          <p:nvPr/>
        </p:nvGrpSpPr>
        <p:grpSpPr>
          <a:xfrm>
            <a:off x="1522222" y="1215458"/>
            <a:ext cx="5436286" cy="5642542"/>
            <a:chOff x="0" y="0"/>
            <a:chExt cx="3709776" cy="3599379"/>
          </a:xfrm>
        </p:grpSpPr>
        <p:sp>
          <p:nvSpPr>
            <p:cNvPr id="4" name="Rectangle 3"/>
            <p:cNvSpPr/>
            <p:nvPr/>
          </p:nvSpPr>
          <p:spPr>
            <a:xfrm>
              <a:off x="305" y="0"/>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5" name="Rectangle 4"/>
            <p:cNvSpPr/>
            <p:nvPr/>
          </p:nvSpPr>
          <p:spPr>
            <a:xfrm>
              <a:off x="3667633" y="3124455"/>
              <a:ext cx="42143" cy="189936"/>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6" name="Rectangle 5"/>
            <p:cNvSpPr/>
            <p:nvPr/>
          </p:nvSpPr>
          <p:spPr>
            <a:xfrm>
              <a:off x="305" y="3409442"/>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7" name="Picture 6"/>
            <p:cNvPicPr/>
            <p:nvPr/>
          </p:nvPicPr>
          <p:blipFill>
            <a:blip r:embed="rId3"/>
            <a:stretch>
              <a:fillRect/>
            </a:stretch>
          </p:blipFill>
          <p:spPr>
            <a:xfrm>
              <a:off x="0" y="295022"/>
              <a:ext cx="3666744" cy="2933700"/>
            </a:xfrm>
            <a:prstGeom prst="rect">
              <a:avLst/>
            </a:prstGeom>
          </p:spPr>
        </p:pic>
        <p:sp>
          <p:nvSpPr>
            <p:cNvPr id="8" name="Shape 2491"/>
            <p:cNvSpPr/>
            <p:nvPr/>
          </p:nvSpPr>
          <p:spPr>
            <a:xfrm>
              <a:off x="1137666" y="390272"/>
              <a:ext cx="609600" cy="295656"/>
            </a:xfrm>
            <a:custGeom>
              <a:avLst/>
              <a:gdLst/>
              <a:ahLst/>
              <a:cxnLst/>
              <a:rect l="0" t="0" r="0" b="0"/>
              <a:pathLst>
                <a:path w="609600" h="295656">
                  <a:moveTo>
                    <a:pt x="0" y="147828"/>
                  </a:moveTo>
                  <a:cubicBezTo>
                    <a:pt x="0" y="66167"/>
                    <a:pt x="136525" y="0"/>
                    <a:pt x="304800" y="0"/>
                  </a:cubicBezTo>
                  <a:cubicBezTo>
                    <a:pt x="473075" y="0"/>
                    <a:pt x="609600" y="66167"/>
                    <a:pt x="609600" y="147828"/>
                  </a:cubicBezTo>
                  <a:cubicBezTo>
                    <a:pt x="609600" y="229489"/>
                    <a:pt x="473075" y="295656"/>
                    <a:pt x="304800" y="295656"/>
                  </a:cubicBezTo>
                  <a:cubicBezTo>
                    <a:pt x="136525" y="295656"/>
                    <a:pt x="0" y="229489"/>
                    <a:pt x="0" y="147828"/>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9" name="Shape 2492"/>
            <p:cNvSpPr/>
            <p:nvPr/>
          </p:nvSpPr>
          <p:spPr>
            <a:xfrm>
              <a:off x="1213866" y="599060"/>
              <a:ext cx="1629156" cy="294132"/>
            </a:xfrm>
            <a:custGeom>
              <a:avLst/>
              <a:gdLst/>
              <a:ahLst/>
              <a:cxnLst/>
              <a:rect l="0" t="0" r="0" b="0"/>
              <a:pathLst>
                <a:path w="1629156" h="294132">
                  <a:moveTo>
                    <a:pt x="0" y="147066"/>
                  </a:moveTo>
                  <a:cubicBezTo>
                    <a:pt x="0" y="65786"/>
                    <a:pt x="364744" y="0"/>
                    <a:pt x="814578" y="0"/>
                  </a:cubicBezTo>
                  <a:cubicBezTo>
                    <a:pt x="1264412" y="0"/>
                    <a:pt x="1629156" y="65786"/>
                    <a:pt x="1629156" y="147066"/>
                  </a:cubicBezTo>
                  <a:cubicBezTo>
                    <a:pt x="1629156" y="228346"/>
                    <a:pt x="1264412" y="294132"/>
                    <a:pt x="814578" y="294132"/>
                  </a:cubicBezTo>
                  <a:cubicBezTo>
                    <a:pt x="364744" y="294132"/>
                    <a:pt x="0" y="228346"/>
                    <a:pt x="0" y="147066"/>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pic>
        <p:nvPicPr>
          <p:cNvPr id="18" name="Picture 17"/>
          <p:cNvPicPr/>
          <p:nvPr/>
        </p:nvPicPr>
        <p:blipFill>
          <a:blip r:embed="rId4"/>
          <a:stretch>
            <a:fillRect/>
          </a:stretch>
        </p:blipFill>
        <p:spPr>
          <a:xfrm>
            <a:off x="7555689" y="1696653"/>
            <a:ext cx="3507275" cy="3388531"/>
          </a:xfrm>
          <a:prstGeom prst="rect">
            <a:avLst/>
          </a:prstGeom>
        </p:spPr>
      </p:pic>
    </p:spTree>
    <p:extLst>
      <p:ext uri="{BB962C8B-B14F-4D97-AF65-F5344CB8AC3E}">
        <p14:creationId xmlns:p14="http://schemas.microsoft.com/office/powerpoint/2010/main" xmlns="" val="21124223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sp>
        <p:nvSpPr>
          <p:cNvPr id="3" name="Rectangle 2"/>
          <p:cNvSpPr/>
          <p:nvPr/>
        </p:nvSpPr>
        <p:spPr>
          <a:xfrm>
            <a:off x="1522222" y="1816210"/>
            <a:ext cx="5220262" cy="3477875"/>
          </a:xfrm>
          <a:prstGeom prst="rect">
            <a:avLst/>
          </a:prstGeom>
        </p:spPr>
        <p:txBody>
          <a:bodyPr wrap="square">
            <a:spAutoFit/>
          </a:bodyPr>
          <a:lstStyle/>
          <a:p>
            <a:r>
              <a:rPr lang="el-GR" sz="2000" dirty="0"/>
              <a:t>Παρατηρούμε ότι ο δείκτης του ποντικιού έχει γίνει μαγικό ραβδάκι και έχει ανοίξει το παράθυρο κατασκευής </a:t>
            </a:r>
            <a:r>
              <a:rPr lang="el-GR" sz="2000" dirty="0" err="1"/>
              <a:t>prims</a:t>
            </a:r>
            <a:r>
              <a:rPr lang="el-GR" sz="2000" dirty="0"/>
              <a:t>. </a:t>
            </a:r>
            <a:endParaRPr lang="el-GR" sz="2000" dirty="0" smtClean="0"/>
          </a:p>
          <a:p>
            <a:endParaRPr lang="el-GR" sz="2000" dirty="0"/>
          </a:p>
          <a:p>
            <a:r>
              <a:rPr lang="el-GR" sz="2000" dirty="0" smtClean="0"/>
              <a:t>Βλέπουμε </a:t>
            </a:r>
            <a:r>
              <a:rPr lang="el-GR" sz="2000" dirty="0"/>
              <a:t>ότι είναι επιλεγμένο το κουμπάκι της δημιουργίας </a:t>
            </a:r>
            <a:r>
              <a:rPr lang="el-GR" sz="2000" dirty="0" err="1"/>
              <a:t>prims</a:t>
            </a:r>
            <a:r>
              <a:rPr lang="el-GR" sz="2000" dirty="0"/>
              <a:t> (μαγικό ραβδάκι). </a:t>
            </a:r>
            <a:endParaRPr lang="el-GR" sz="2000" dirty="0" smtClean="0"/>
          </a:p>
          <a:p>
            <a:endParaRPr lang="el-GR" sz="2000" dirty="0"/>
          </a:p>
          <a:p>
            <a:r>
              <a:rPr lang="el-GR" sz="2000" dirty="0" smtClean="0"/>
              <a:t>Η </a:t>
            </a:r>
            <a:r>
              <a:rPr lang="el-GR" sz="2000" dirty="0"/>
              <a:t>πρώτη μας ενέργεια είναι να επιλέξουμε το είδος του γεωμετρικού στερεού που θέλουμε να δημιουργήσουμε, κάνοντας κλικ σε κάποιο από αυτά.</a:t>
            </a:r>
            <a:endParaRPr lang="en-US" sz="2000" dirty="0"/>
          </a:p>
        </p:txBody>
      </p:sp>
      <p:grpSp>
        <p:nvGrpSpPr>
          <p:cNvPr id="5" name="Group 4"/>
          <p:cNvGrpSpPr/>
          <p:nvPr/>
        </p:nvGrpSpPr>
        <p:grpSpPr>
          <a:xfrm>
            <a:off x="7678588" y="1196752"/>
            <a:ext cx="2535861" cy="5500500"/>
            <a:chOff x="0" y="0"/>
            <a:chExt cx="2536042" cy="5500823"/>
          </a:xfrm>
        </p:grpSpPr>
        <p:sp>
          <p:nvSpPr>
            <p:cNvPr id="6" name="Rectangle 5"/>
            <p:cNvSpPr/>
            <p:nvPr/>
          </p:nvSpPr>
          <p:spPr>
            <a:xfrm>
              <a:off x="2493899" y="5023993"/>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p:cNvSpPr/>
            <p:nvPr/>
          </p:nvSpPr>
          <p:spPr>
            <a:xfrm>
              <a:off x="151181" y="5310886"/>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8" name="Picture 7"/>
            <p:cNvPicPr/>
            <p:nvPr/>
          </p:nvPicPr>
          <p:blipFill>
            <a:blip r:embed="rId3"/>
            <a:stretch>
              <a:fillRect/>
            </a:stretch>
          </p:blipFill>
          <p:spPr>
            <a:xfrm>
              <a:off x="150876" y="0"/>
              <a:ext cx="2342388" cy="5129784"/>
            </a:xfrm>
            <a:prstGeom prst="rect">
              <a:avLst/>
            </a:prstGeom>
          </p:spPr>
        </p:pic>
        <p:pic>
          <p:nvPicPr>
            <p:cNvPr id="9" name="Picture 8"/>
            <p:cNvPicPr/>
            <p:nvPr/>
          </p:nvPicPr>
          <p:blipFill>
            <a:blip r:embed="rId4"/>
            <a:stretch>
              <a:fillRect/>
            </a:stretch>
          </p:blipFill>
          <p:spPr>
            <a:xfrm>
              <a:off x="0" y="681228"/>
              <a:ext cx="2470404" cy="754380"/>
            </a:xfrm>
            <a:prstGeom prst="rect">
              <a:avLst/>
            </a:prstGeom>
          </p:spPr>
        </p:pic>
        <p:sp>
          <p:nvSpPr>
            <p:cNvPr id="10" name="Shape 2544"/>
            <p:cNvSpPr/>
            <p:nvPr/>
          </p:nvSpPr>
          <p:spPr>
            <a:xfrm>
              <a:off x="8382" y="675894"/>
              <a:ext cx="2429256" cy="713232"/>
            </a:xfrm>
            <a:custGeom>
              <a:avLst/>
              <a:gdLst/>
              <a:ahLst/>
              <a:cxnLst/>
              <a:rect l="0" t="0" r="0" b="0"/>
              <a:pathLst>
                <a:path w="2429256" h="713232">
                  <a:moveTo>
                    <a:pt x="0" y="356616"/>
                  </a:moveTo>
                  <a:cubicBezTo>
                    <a:pt x="0" y="159639"/>
                    <a:pt x="543814" y="0"/>
                    <a:pt x="1214628" y="0"/>
                  </a:cubicBezTo>
                  <a:cubicBezTo>
                    <a:pt x="1885442" y="0"/>
                    <a:pt x="2429256" y="159639"/>
                    <a:pt x="2429256" y="356616"/>
                  </a:cubicBezTo>
                  <a:cubicBezTo>
                    <a:pt x="2429256" y="553593"/>
                    <a:pt x="1885442" y="713232"/>
                    <a:pt x="1214628" y="713232"/>
                  </a:cubicBezTo>
                  <a:cubicBezTo>
                    <a:pt x="543814" y="713232"/>
                    <a:pt x="0" y="553593"/>
                    <a:pt x="0" y="356616"/>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1" name="Picture 10"/>
            <p:cNvPicPr/>
            <p:nvPr/>
          </p:nvPicPr>
          <p:blipFill>
            <a:blip r:embed="rId5"/>
            <a:stretch>
              <a:fillRect/>
            </a:stretch>
          </p:blipFill>
          <p:spPr>
            <a:xfrm>
              <a:off x="970788" y="347472"/>
              <a:ext cx="585216" cy="384048"/>
            </a:xfrm>
            <a:prstGeom prst="rect">
              <a:avLst/>
            </a:prstGeom>
          </p:spPr>
        </p:pic>
        <p:sp>
          <p:nvSpPr>
            <p:cNvPr id="12" name="Shape 2546"/>
            <p:cNvSpPr/>
            <p:nvPr/>
          </p:nvSpPr>
          <p:spPr>
            <a:xfrm>
              <a:off x="979170" y="342138"/>
              <a:ext cx="544068" cy="342900"/>
            </a:xfrm>
            <a:custGeom>
              <a:avLst/>
              <a:gdLst/>
              <a:ahLst/>
              <a:cxnLst/>
              <a:rect l="0" t="0" r="0" b="0"/>
              <a:pathLst>
                <a:path w="544068" h="342900">
                  <a:moveTo>
                    <a:pt x="0" y="171450"/>
                  </a:moveTo>
                  <a:cubicBezTo>
                    <a:pt x="0" y="76708"/>
                    <a:pt x="121793" y="0"/>
                    <a:pt x="272034" y="0"/>
                  </a:cubicBezTo>
                  <a:cubicBezTo>
                    <a:pt x="422275" y="0"/>
                    <a:pt x="544068" y="76708"/>
                    <a:pt x="544068" y="171450"/>
                  </a:cubicBezTo>
                  <a:cubicBezTo>
                    <a:pt x="544068" y="266192"/>
                    <a:pt x="422275" y="342900"/>
                    <a:pt x="272034" y="342900"/>
                  </a:cubicBezTo>
                  <a:cubicBezTo>
                    <a:pt x="121793" y="342900"/>
                    <a:pt x="0" y="266192"/>
                    <a:pt x="0" y="17145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3881123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sp>
        <p:nvSpPr>
          <p:cNvPr id="3" name="Rectangle 2"/>
          <p:cNvSpPr/>
          <p:nvPr/>
        </p:nvSpPr>
        <p:spPr>
          <a:xfrm>
            <a:off x="1522222" y="1772816"/>
            <a:ext cx="8302996" cy="4093428"/>
          </a:xfrm>
          <a:prstGeom prst="rect">
            <a:avLst/>
          </a:prstGeom>
        </p:spPr>
        <p:txBody>
          <a:bodyPr wrap="square">
            <a:spAutoFit/>
          </a:bodyPr>
          <a:lstStyle/>
          <a:p>
            <a:r>
              <a:rPr lang="el-GR" sz="2000" dirty="0"/>
              <a:t>Αφού επιλέξουμε το στερεό που μας ενδιαφέρει, κάνουμε κλικ σε ένα σημείο στο έδαφος. </a:t>
            </a:r>
            <a:endParaRPr lang="el-GR" sz="2000" dirty="0" smtClean="0"/>
          </a:p>
          <a:p>
            <a:endParaRPr lang="el-GR" sz="2000" dirty="0"/>
          </a:p>
          <a:p>
            <a:r>
              <a:rPr lang="el-GR" sz="2000" dirty="0" smtClean="0"/>
              <a:t>Παρατηρούμε </a:t>
            </a:r>
            <a:r>
              <a:rPr lang="el-GR" sz="2000" dirty="0"/>
              <a:t>ότι το παράθυρο κατασκευής αλλάζει, είναι επιλεγμένο το κουμπάκι διαμόρφωσης (δείκτης ποντικιού με ένα τετραγωνάκι), το δε στερεό έχει 3 γραμμές με βελάκια διαφορετικού χρώματος που αντιπροσωπεύουν τους τρεις άξονες (x, y, z). </a:t>
            </a:r>
            <a:endParaRPr lang="el-GR" sz="2000" dirty="0" smtClean="0"/>
          </a:p>
          <a:p>
            <a:endParaRPr lang="el-GR" sz="2000" dirty="0"/>
          </a:p>
          <a:p>
            <a:r>
              <a:rPr lang="el-GR" sz="2000" dirty="0" smtClean="0"/>
              <a:t>Παρατηρούμε </a:t>
            </a:r>
            <a:r>
              <a:rPr lang="el-GR" sz="2000" dirty="0"/>
              <a:t>επίσης ότι στο παράθυρο κατασκευής είναι επιλεγμένο το </a:t>
            </a:r>
            <a:r>
              <a:rPr lang="el-GR" sz="2000" dirty="0" err="1"/>
              <a:t>Move</a:t>
            </a:r>
            <a:r>
              <a:rPr lang="el-GR" sz="2000" dirty="0"/>
              <a:t> (μετακίνηση). </a:t>
            </a:r>
            <a:endParaRPr lang="el-GR" sz="2000" dirty="0" smtClean="0"/>
          </a:p>
          <a:p>
            <a:endParaRPr lang="el-GR" sz="2000" dirty="0"/>
          </a:p>
          <a:p>
            <a:r>
              <a:rPr lang="el-GR" sz="2000" dirty="0"/>
              <a:t>Αν κάνουμε κλικ πάνω σε κάποιο από τα βελάκια και μετακινήσουμε το ποντίκι μας, το στερεό μετακινείται προς την κατεύθυνση του βέλους. </a:t>
            </a:r>
          </a:p>
        </p:txBody>
      </p:sp>
    </p:spTree>
    <p:extLst>
      <p:ext uri="{BB962C8B-B14F-4D97-AF65-F5344CB8AC3E}">
        <p14:creationId xmlns:p14="http://schemas.microsoft.com/office/powerpoint/2010/main" xmlns="" val="5510228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grpSp>
        <p:nvGrpSpPr>
          <p:cNvPr id="3" name="Group 2"/>
          <p:cNvGrpSpPr/>
          <p:nvPr/>
        </p:nvGrpSpPr>
        <p:grpSpPr>
          <a:xfrm>
            <a:off x="1522222" y="1412776"/>
            <a:ext cx="5009772" cy="4238125"/>
            <a:chOff x="0" y="0"/>
            <a:chExt cx="5010129" cy="4238570"/>
          </a:xfrm>
        </p:grpSpPr>
        <p:sp>
          <p:nvSpPr>
            <p:cNvPr id="4" name="Rectangle 3"/>
            <p:cNvSpPr/>
            <p:nvPr/>
          </p:nvSpPr>
          <p:spPr>
            <a:xfrm>
              <a:off x="4967986" y="3761867"/>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5" name="Rectangle 4"/>
            <p:cNvSpPr/>
            <p:nvPr/>
          </p:nvSpPr>
          <p:spPr>
            <a:xfrm>
              <a:off x="65837" y="4048633"/>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6" name="Picture 5"/>
            <p:cNvPicPr/>
            <p:nvPr/>
          </p:nvPicPr>
          <p:blipFill>
            <a:blip r:embed="rId3"/>
            <a:stretch>
              <a:fillRect/>
            </a:stretch>
          </p:blipFill>
          <p:spPr>
            <a:xfrm>
              <a:off x="65532" y="0"/>
              <a:ext cx="4902708" cy="3866388"/>
            </a:xfrm>
            <a:prstGeom prst="rect">
              <a:avLst/>
            </a:prstGeom>
          </p:spPr>
        </p:pic>
        <p:pic>
          <p:nvPicPr>
            <p:cNvPr id="7" name="Picture 6"/>
            <p:cNvPicPr/>
            <p:nvPr/>
          </p:nvPicPr>
          <p:blipFill>
            <a:blip r:embed="rId4"/>
            <a:stretch>
              <a:fillRect/>
            </a:stretch>
          </p:blipFill>
          <p:spPr>
            <a:xfrm>
              <a:off x="390144" y="173736"/>
              <a:ext cx="585216" cy="384048"/>
            </a:xfrm>
            <a:prstGeom prst="rect">
              <a:avLst/>
            </a:prstGeom>
          </p:spPr>
        </p:pic>
        <p:sp>
          <p:nvSpPr>
            <p:cNvPr id="8" name="Shape 2598"/>
            <p:cNvSpPr/>
            <p:nvPr/>
          </p:nvSpPr>
          <p:spPr>
            <a:xfrm>
              <a:off x="398526" y="168403"/>
              <a:ext cx="544068" cy="342900"/>
            </a:xfrm>
            <a:custGeom>
              <a:avLst/>
              <a:gdLst/>
              <a:ahLst/>
              <a:cxnLst/>
              <a:rect l="0" t="0" r="0" b="0"/>
              <a:pathLst>
                <a:path w="544068" h="342900">
                  <a:moveTo>
                    <a:pt x="0" y="171450"/>
                  </a:moveTo>
                  <a:cubicBezTo>
                    <a:pt x="0" y="76708"/>
                    <a:pt x="121793" y="0"/>
                    <a:pt x="272034" y="0"/>
                  </a:cubicBezTo>
                  <a:cubicBezTo>
                    <a:pt x="422275" y="0"/>
                    <a:pt x="544068" y="76708"/>
                    <a:pt x="544068" y="171450"/>
                  </a:cubicBezTo>
                  <a:cubicBezTo>
                    <a:pt x="544068" y="266192"/>
                    <a:pt x="422275" y="342900"/>
                    <a:pt x="272034" y="342900"/>
                  </a:cubicBezTo>
                  <a:cubicBezTo>
                    <a:pt x="121793" y="342900"/>
                    <a:pt x="0" y="266192"/>
                    <a:pt x="0" y="17145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9" name="Picture 8"/>
            <p:cNvPicPr/>
            <p:nvPr/>
          </p:nvPicPr>
          <p:blipFill>
            <a:blip r:embed="rId5"/>
            <a:stretch>
              <a:fillRect/>
            </a:stretch>
          </p:blipFill>
          <p:spPr>
            <a:xfrm>
              <a:off x="0" y="467868"/>
              <a:ext cx="583692" cy="384048"/>
            </a:xfrm>
            <a:prstGeom prst="rect">
              <a:avLst/>
            </a:prstGeom>
          </p:spPr>
        </p:pic>
        <p:sp>
          <p:nvSpPr>
            <p:cNvPr id="10" name="Shape 2600"/>
            <p:cNvSpPr/>
            <p:nvPr/>
          </p:nvSpPr>
          <p:spPr>
            <a:xfrm>
              <a:off x="8382" y="462534"/>
              <a:ext cx="542544" cy="342900"/>
            </a:xfrm>
            <a:custGeom>
              <a:avLst/>
              <a:gdLst/>
              <a:ahLst/>
              <a:cxnLst/>
              <a:rect l="0" t="0" r="0" b="0"/>
              <a:pathLst>
                <a:path w="542544" h="342900">
                  <a:moveTo>
                    <a:pt x="0" y="171450"/>
                  </a:moveTo>
                  <a:cubicBezTo>
                    <a:pt x="0" y="76708"/>
                    <a:pt x="121450" y="0"/>
                    <a:pt x="271272" y="0"/>
                  </a:cubicBezTo>
                  <a:cubicBezTo>
                    <a:pt x="421132" y="0"/>
                    <a:pt x="542544" y="76708"/>
                    <a:pt x="542544" y="171450"/>
                  </a:cubicBezTo>
                  <a:cubicBezTo>
                    <a:pt x="542544" y="266192"/>
                    <a:pt x="421132" y="342900"/>
                    <a:pt x="271272" y="342900"/>
                  </a:cubicBezTo>
                  <a:cubicBezTo>
                    <a:pt x="121450" y="342900"/>
                    <a:pt x="0" y="266192"/>
                    <a:pt x="0" y="17145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1" name="Picture 10"/>
            <p:cNvPicPr/>
            <p:nvPr/>
          </p:nvPicPr>
          <p:blipFill>
            <a:blip r:embed="rId6"/>
            <a:stretch>
              <a:fillRect/>
            </a:stretch>
          </p:blipFill>
          <p:spPr>
            <a:xfrm>
              <a:off x="2610612" y="2625852"/>
              <a:ext cx="1365504" cy="1069848"/>
            </a:xfrm>
            <a:prstGeom prst="rect">
              <a:avLst/>
            </a:prstGeom>
          </p:spPr>
        </p:pic>
        <p:sp>
          <p:nvSpPr>
            <p:cNvPr id="12" name="Shape 2602"/>
            <p:cNvSpPr/>
            <p:nvPr/>
          </p:nvSpPr>
          <p:spPr>
            <a:xfrm>
              <a:off x="2618994" y="2620518"/>
              <a:ext cx="1324356" cy="1028700"/>
            </a:xfrm>
            <a:custGeom>
              <a:avLst/>
              <a:gdLst/>
              <a:ahLst/>
              <a:cxnLst/>
              <a:rect l="0" t="0" r="0" b="0"/>
              <a:pathLst>
                <a:path w="1324356" h="1028700">
                  <a:moveTo>
                    <a:pt x="0" y="514350"/>
                  </a:moveTo>
                  <a:cubicBezTo>
                    <a:pt x="0" y="230251"/>
                    <a:pt x="296418" y="0"/>
                    <a:pt x="662178" y="0"/>
                  </a:cubicBezTo>
                  <a:cubicBezTo>
                    <a:pt x="1027938" y="0"/>
                    <a:pt x="1324356" y="230251"/>
                    <a:pt x="1324356" y="514350"/>
                  </a:cubicBezTo>
                  <a:cubicBezTo>
                    <a:pt x="1324356" y="798449"/>
                    <a:pt x="1027938" y="1028700"/>
                    <a:pt x="662178" y="1028700"/>
                  </a:cubicBezTo>
                  <a:cubicBezTo>
                    <a:pt x="296418" y="1028700"/>
                    <a:pt x="0" y="798449"/>
                    <a:pt x="0" y="51435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grpSp>
      <p:grpSp>
        <p:nvGrpSpPr>
          <p:cNvPr id="14" name="Group 13"/>
          <p:cNvGrpSpPr/>
          <p:nvPr/>
        </p:nvGrpSpPr>
        <p:grpSpPr>
          <a:xfrm>
            <a:off x="7534572" y="2218124"/>
            <a:ext cx="4104456" cy="4019187"/>
            <a:chOff x="0" y="0"/>
            <a:chExt cx="3548232" cy="3399227"/>
          </a:xfrm>
        </p:grpSpPr>
        <p:sp>
          <p:nvSpPr>
            <p:cNvPr id="15" name="Rectangle 14"/>
            <p:cNvSpPr/>
            <p:nvPr/>
          </p:nvSpPr>
          <p:spPr>
            <a:xfrm>
              <a:off x="3506089" y="2924303"/>
              <a:ext cx="42143" cy="189936"/>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6" name="Rectangle 15"/>
            <p:cNvSpPr/>
            <p:nvPr/>
          </p:nvSpPr>
          <p:spPr>
            <a:xfrm>
              <a:off x="305" y="3209290"/>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17" name="Picture 16"/>
            <p:cNvPicPr/>
            <p:nvPr/>
          </p:nvPicPr>
          <p:blipFill>
            <a:blip r:embed="rId7"/>
            <a:stretch>
              <a:fillRect/>
            </a:stretch>
          </p:blipFill>
          <p:spPr>
            <a:xfrm>
              <a:off x="0" y="0"/>
              <a:ext cx="3505200" cy="3019044"/>
            </a:xfrm>
            <a:prstGeom prst="rect">
              <a:avLst/>
            </a:prstGeom>
          </p:spPr>
        </p:pic>
        <p:pic>
          <p:nvPicPr>
            <p:cNvPr id="18" name="Picture 17"/>
            <p:cNvPicPr/>
            <p:nvPr/>
          </p:nvPicPr>
          <p:blipFill>
            <a:blip r:embed="rId8"/>
            <a:stretch>
              <a:fillRect/>
            </a:stretch>
          </p:blipFill>
          <p:spPr>
            <a:xfrm>
              <a:off x="563880" y="254508"/>
              <a:ext cx="1755648" cy="2136648"/>
            </a:xfrm>
            <a:prstGeom prst="rect">
              <a:avLst/>
            </a:prstGeom>
          </p:spPr>
        </p:pic>
        <p:sp>
          <p:nvSpPr>
            <p:cNvPr id="19" name="Shape 2604"/>
            <p:cNvSpPr/>
            <p:nvPr/>
          </p:nvSpPr>
          <p:spPr>
            <a:xfrm>
              <a:off x="572262" y="249174"/>
              <a:ext cx="1714500" cy="2095500"/>
            </a:xfrm>
            <a:custGeom>
              <a:avLst/>
              <a:gdLst/>
              <a:ahLst/>
              <a:cxnLst/>
              <a:rect l="0" t="0" r="0" b="0"/>
              <a:pathLst>
                <a:path w="1714500" h="2095500">
                  <a:moveTo>
                    <a:pt x="0" y="1047750"/>
                  </a:moveTo>
                  <a:cubicBezTo>
                    <a:pt x="0" y="469138"/>
                    <a:pt x="383794" y="0"/>
                    <a:pt x="857250" y="0"/>
                  </a:cubicBezTo>
                  <a:cubicBezTo>
                    <a:pt x="1330706" y="0"/>
                    <a:pt x="1714500" y="469138"/>
                    <a:pt x="1714500" y="1047750"/>
                  </a:cubicBezTo>
                  <a:cubicBezTo>
                    <a:pt x="1714500" y="1626362"/>
                    <a:pt x="1330706" y="2095500"/>
                    <a:pt x="857250" y="2095500"/>
                  </a:cubicBezTo>
                  <a:cubicBezTo>
                    <a:pt x="383794" y="2095500"/>
                    <a:pt x="0" y="1626362"/>
                    <a:pt x="0" y="104775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26075425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sp>
        <p:nvSpPr>
          <p:cNvPr id="3" name="Rectangle 2"/>
          <p:cNvSpPr/>
          <p:nvPr/>
        </p:nvSpPr>
        <p:spPr>
          <a:xfrm>
            <a:off x="1195720" y="1681371"/>
            <a:ext cx="3881712" cy="3477875"/>
          </a:xfrm>
          <a:prstGeom prst="rect">
            <a:avLst/>
          </a:prstGeom>
        </p:spPr>
        <p:txBody>
          <a:bodyPr wrap="square">
            <a:spAutoFit/>
          </a:bodyPr>
          <a:lstStyle/>
          <a:p>
            <a:r>
              <a:rPr lang="el-GR" sz="2000" dirty="0"/>
              <a:t>Αν από το παράθυρο κατασκευής επιλέξουμε </a:t>
            </a:r>
            <a:r>
              <a:rPr lang="el-GR" sz="2000" dirty="0" err="1"/>
              <a:t>Rotate</a:t>
            </a:r>
            <a:r>
              <a:rPr lang="el-GR" sz="2000" dirty="0"/>
              <a:t> (περιστροφή), τότε το στερεό περιβάλλεται από τρεις κύκλους διαφορετικού χρώματος που αντιπροσωπεύουν τους τρεις άξονες (x, y, z). </a:t>
            </a:r>
            <a:endParaRPr lang="el-GR" sz="2000" dirty="0" smtClean="0"/>
          </a:p>
          <a:p>
            <a:endParaRPr lang="el-GR" sz="2000" dirty="0"/>
          </a:p>
          <a:p>
            <a:r>
              <a:rPr lang="el-GR" sz="2000" dirty="0" smtClean="0"/>
              <a:t>Κάνοντας </a:t>
            </a:r>
            <a:r>
              <a:rPr lang="el-GR" sz="2000" dirty="0"/>
              <a:t>κλικ σε κάποιον από αυτούς και μετακινώντας το ποντίκι, το στερεό περιστρέφεται κατά τον συγκεκριμένο άξονα. </a:t>
            </a:r>
            <a:endParaRPr lang="en-US" sz="2000" dirty="0"/>
          </a:p>
        </p:txBody>
      </p:sp>
      <p:grpSp>
        <p:nvGrpSpPr>
          <p:cNvPr id="5" name="Group 4"/>
          <p:cNvGrpSpPr/>
          <p:nvPr/>
        </p:nvGrpSpPr>
        <p:grpSpPr>
          <a:xfrm>
            <a:off x="6454452" y="846820"/>
            <a:ext cx="4726166" cy="6068861"/>
            <a:chOff x="0" y="0"/>
            <a:chExt cx="5374365" cy="7058351"/>
          </a:xfrm>
        </p:grpSpPr>
        <p:sp>
          <p:nvSpPr>
            <p:cNvPr id="6" name="Rectangle 5"/>
            <p:cNvSpPr/>
            <p:nvPr/>
          </p:nvSpPr>
          <p:spPr>
            <a:xfrm>
              <a:off x="4942078" y="3324479"/>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p:cNvSpPr/>
            <p:nvPr/>
          </p:nvSpPr>
          <p:spPr>
            <a:xfrm>
              <a:off x="3503041" y="6868414"/>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8" name="Rectangle 7"/>
            <p:cNvSpPr/>
            <p:nvPr/>
          </p:nvSpPr>
          <p:spPr>
            <a:xfrm>
              <a:off x="5332222" y="6868414"/>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9" name="Picture 8"/>
            <p:cNvPicPr/>
            <p:nvPr/>
          </p:nvPicPr>
          <p:blipFill>
            <a:blip r:embed="rId3"/>
            <a:stretch>
              <a:fillRect/>
            </a:stretch>
          </p:blipFill>
          <p:spPr>
            <a:xfrm>
              <a:off x="64008" y="0"/>
              <a:ext cx="4869180" cy="3429000"/>
            </a:xfrm>
            <a:prstGeom prst="rect">
              <a:avLst/>
            </a:prstGeom>
          </p:spPr>
        </p:pic>
        <p:pic>
          <p:nvPicPr>
            <p:cNvPr id="10" name="Picture 9"/>
            <p:cNvPicPr/>
            <p:nvPr/>
          </p:nvPicPr>
          <p:blipFill>
            <a:blip r:embed="rId4"/>
            <a:stretch>
              <a:fillRect/>
            </a:stretch>
          </p:blipFill>
          <p:spPr>
            <a:xfrm>
              <a:off x="64008" y="3581401"/>
              <a:ext cx="3438144" cy="3384804"/>
            </a:xfrm>
            <a:prstGeom prst="rect">
              <a:avLst/>
            </a:prstGeom>
          </p:spPr>
        </p:pic>
        <p:pic>
          <p:nvPicPr>
            <p:cNvPr id="11" name="Picture 10"/>
            <p:cNvPicPr/>
            <p:nvPr/>
          </p:nvPicPr>
          <p:blipFill>
            <a:blip r:embed="rId5"/>
            <a:stretch>
              <a:fillRect/>
            </a:stretch>
          </p:blipFill>
          <p:spPr>
            <a:xfrm>
              <a:off x="1961388" y="947928"/>
              <a:ext cx="2136648" cy="2013204"/>
            </a:xfrm>
            <a:prstGeom prst="rect">
              <a:avLst/>
            </a:prstGeom>
          </p:spPr>
        </p:pic>
        <p:sp>
          <p:nvSpPr>
            <p:cNvPr id="12" name="Shape 2631"/>
            <p:cNvSpPr/>
            <p:nvPr/>
          </p:nvSpPr>
          <p:spPr>
            <a:xfrm>
              <a:off x="1969770" y="942594"/>
              <a:ext cx="2095500" cy="1972056"/>
            </a:xfrm>
            <a:custGeom>
              <a:avLst/>
              <a:gdLst/>
              <a:ahLst/>
              <a:cxnLst/>
              <a:rect l="0" t="0" r="0" b="0"/>
              <a:pathLst>
                <a:path w="2095500" h="1972056">
                  <a:moveTo>
                    <a:pt x="0" y="986028"/>
                  </a:moveTo>
                  <a:cubicBezTo>
                    <a:pt x="0" y="441452"/>
                    <a:pt x="469138" y="0"/>
                    <a:pt x="1047750" y="0"/>
                  </a:cubicBezTo>
                  <a:cubicBezTo>
                    <a:pt x="1626362" y="0"/>
                    <a:pt x="2095500" y="441452"/>
                    <a:pt x="2095500" y="986028"/>
                  </a:cubicBezTo>
                  <a:cubicBezTo>
                    <a:pt x="2095500" y="1530604"/>
                    <a:pt x="1626362" y="1972056"/>
                    <a:pt x="1047750" y="1972056"/>
                  </a:cubicBezTo>
                  <a:cubicBezTo>
                    <a:pt x="469138" y="1972056"/>
                    <a:pt x="0" y="1530604"/>
                    <a:pt x="0" y="986028"/>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4" name="Picture 13"/>
            <p:cNvPicPr/>
            <p:nvPr/>
          </p:nvPicPr>
          <p:blipFill>
            <a:blip r:embed="rId6"/>
            <a:stretch>
              <a:fillRect/>
            </a:stretch>
          </p:blipFill>
          <p:spPr>
            <a:xfrm>
              <a:off x="0" y="463296"/>
              <a:ext cx="640080" cy="393192"/>
            </a:xfrm>
            <a:prstGeom prst="rect">
              <a:avLst/>
            </a:prstGeom>
          </p:spPr>
        </p:pic>
        <p:sp>
          <p:nvSpPr>
            <p:cNvPr id="15" name="Shape 2633"/>
            <p:cNvSpPr/>
            <p:nvPr/>
          </p:nvSpPr>
          <p:spPr>
            <a:xfrm>
              <a:off x="8382" y="457962"/>
              <a:ext cx="598932" cy="352044"/>
            </a:xfrm>
            <a:custGeom>
              <a:avLst/>
              <a:gdLst/>
              <a:ahLst/>
              <a:cxnLst/>
              <a:rect l="0" t="0" r="0" b="0"/>
              <a:pathLst>
                <a:path w="598932" h="352044">
                  <a:moveTo>
                    <a:pt x="0" y="176022"/>
                  </a:moveTo>
                  <a:cubicBezTo>
                    <a:pt x="0" y="78867"/>
                    <a:pt x="134074" y="0"/>
                    <a:pt x="299466" y="0"/>
                  </a:cubicBezTo>
                  <a:cubicBezTo>
                    <a:pt x="464820" y="0"/>
                    <a:pt x="598932" y="78867"/>
                    <a:pt x="598932" y="176022"/>
                  </a:cubicBezTo>
                  <a:cubicBezTo>
                    <a:pt x="598932" y="273177"/>
                    <a:pt x="464820" y="352044"/>
                    <a:pt x="299466" y="352044"/>
                  </a:cubicBezTo>
                  <a:cubicBezTo>
                    <a:pt x="134074" y="352044"/>
                    <a:pt x="0" y="273177"/>
                    <a:pt x="0" y="176022"/>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6" name="Picture 15"/>
            <p:cNvPicPr/>
            <p:nvPr/>
          </p:nvPicPr>
          <p:blipFill>
            <a:blip r:embed="rId7"/>
            <a:stretch>
              <a:fillRect/>
            </a:stretch>
          </p:blipFill>
          <p:spPr>
            <a:xfrm>
              <a:off x="294132" y="3988308"/>
              <a:ext cx="2860548" cy="2945892"/>
            </a:xfrm>
            <a:prstGeom prst="rect">
              <a:avLst/>
            </a:prstGeom>
          </p:spPr>
        </p:pic>
        <p:sp>
          <p:nvSpPr>
            <p:cNvPr id="17" name="Shape 2635"/>
            <p:cNvSpPr/>
            <p:nvPr/>
          </p:nvSpPr>
          <p:spPr>
            <a:xfrm>
              <a:off x="302514" y="3982974"/>
              <a:ext cx="2819400" cy="2904744"/>
            </a:xfrm>
            <a:custGeom>
              <a:avLst/>
              <a:gdLst/>
              <a:ahLst/>
              <a:cxnLst/>
              <a:rect l="0" t="0" r="0" b="0"/>
              <a:pathLst>
                <a:path w="2819400" h="2904744">
                  <a:moveTo>
                    <a:pt x="0" y="1452372"/>
                  </a:moveTo>
                  <a:cubicBezTo>
                    <a:pt x="0" y="650240"/>
                    <a:pt x="631190" y="0"/>
                    <a:pt x="1409700" y="0"/>
                  </a:cubicBezTo>
                  <a:cubicBezTo>
                    <a:pt x="2188210" y="0"/>
                    <a:pt x="2819400" y="650240"/>
                    <a:pt x="2819400" y="1452372"/>
                  </a:cubicBezTo>
                  <a:cubicBezTo>
                    <a:pt x="2819400" y="2254504"/>
                    <a:pt x="2188210" y="2904744"/>
                    <a:pt x="1409700" y="2904744"/>
                  </a:cubicBezTo>
                  <a:cubicBezTo>
                    <a:pt x="631190" y="2904744"/>
                    <a:pt x="0" y="2254504"/>
                    <a:pt x="0" y="1452372"/>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3114305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sp>
        <p:nvSpPr>
          <p:cNvPr id="3" name="Rectangle 2"/>
          <p:cNvSpPr/>
          <p:nvPr/>
        </p:nvSpPr>
        <p:spPr>
          <a:xfrm>
            <a:off x="1491740" y="1340768"/>
            <a:ext cx="3766492" cy="5355312"/>
          </a:xfrm>
          <a:prstGeom prst="rect">
            <a:avLst/>
          </a:prstGeom>
        </p:spPr>
        <p:txBody>
          <a:bodyPr wrap="square">
            <a:spAutoFit/>
          </a:bodyPr>
          <a:lstStyle/>
          <a:p>
            <a:r>
              <a:rPr lang="el-GR" dirty="0"/>
              <a:t>Αν από το παράθυρο κατασκευής επιλέξουμε </a:t>
            </a:r>
            <a:r>
              <a:rPr lang="el-GR" dirty="0" err="1"/>
              <a:t>Stretch</a:t>
            </a:r>
            <a:r>
              <a:rPr lang="el-GR" dirty="0"/>
              <a:t> (τράβηγμα), τότε το στερεό περιβάλλεται από κουτάκια διαφορετικού χρώματος που αντιπροσωπεύουν τους τρεις άξονες (x, y, z), αλλά και από οκτώ γκρι κουτάκια. </a:t>
            </a:r>
            <a:endParaRPr lang="el-GR" dirty="0" smtClean="0"/>
          </a:p>
          <a:p>
            <a:endParaRPr lang="el-GR" dirty="0"/>
          </a:p>
          <a:p>
            <a:r>
              <a:rPr lang="el-GR" dirty="0" smtClean="0"/>
              <a:t>Κάνοντας </a:t>
            </a:r>
            <a:r>
              <a:rPr lang="el-GR" dirty="0"/>
              <a:t>κλικ σε κάποιο από τα χρωματιστά κουτάκια και μετακινώντας το ποντίκι, το στερεό αυξάνει τη διάστασή του κατά τον συγκεκριμένο άξονα. </a:t>
            </a:r>
            <a:endParaRPr lang="el-GR" dirty="0" smtClean="0"/>
          </a:p>
          <a:p>
            <a:endParaRPr lang="el-GR" dirty="0"/>
          </a:p>
          <a:p>
            <a:r>
              <a:rPr lang="el-GR" dirty="0" smtClean="0"/>
              <a:t>Αν </a:t>
            </a:r>
            <a:r>
              <a:rPr lang="el-GR" dirty="0"/>
              <a:t>κάνουμε κλικ σε κάποιο από τα γκρι κουτάκια και μετακινώντας το ποντίκι, το στερεό αυξάνει τη διάστασή του ομοιόμορφα σε όλους τους άξονες. </a:t>
            </a:r>
            <a:endParaRPr lang="en-US" dirty="0"/>
          </a:p>
        </p:txBody>
      </p:sp>
      <p:grpSp>
        <p:nvGrpSpPr>
          <p:cNvPr id="5" name="Group 4"/>
          <p:cNvGrpSpPr/>
          <p:nvPr/>
        </p:nvGrpSpPr>
        <p:grpSpPr>
          <a:xfrm>
            <a:off x="6670476" y="909856"/>
            <a:ext cx="3569306" cy="5926125"/>
            <a:chOff x="0" y="0"/>
            <a:chExt cx="4392528" cy="7046413"/>
          </a:xfrm>
        </p:grpSpPr>
        <p:sp>
          <p:nvSpPr>
            <p:cNvPr id="6" name="Rectangle 5"/>
            <p:cNvSpPr/>
            <p:nvPr/>
          </p:nvSpPr>
          <p:spPr>
            <a:xfrm>
              <a:off x="4350385" y="3076321"/>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p:cNvSpPr/>
            <p:nvPr/>
          </p:nvSpPr>
          <p:spPr>
            <a:xfrm>
              <a:off x="3379597" y="6856476"/>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8" name="Picture 7"/>
            <p:cNvPicPr/>
            <p:nvPr/>
          </p:nvPicPr>
          <p:blipFill>
            <a:blip r:embed="rId3"/>
            <a:stretch>
              <a:fillRect/>
            </a:stretch>
          </p:blipFill>
          <p:spPr>
            <a:xfrm>
              <a:off x="74676" y="0"/>
              <a:ext cx="4276344" cy="3182112"/>
            </a:xfrm>
            <a:prstGeom prst="rect">
              <a:avLst/>
            </a:prstGeom>
          </p:spPr>
        </p:pic>
        <p:pic>
          <p:nvPicPr>
            <p:cNvPr id="9" name="Picture 8"/>
            <p:cNvPicPr/>
            <p:nvPr/>
          </p:nvPicPr>
          <p:blipFill>
            <a:blip r:embed="rId4"/>
            <a:stretch>
              <a:fillRect/>
            </a:stretch>
          </p:blipFill>
          <p:spPr>
            <a:xfrm>
              <a:off x="74676" y="3334512"/>
              <a:ext cx="3305556" cy="3625596"/>
            </a:xfrm>
            <a:prstGeom prst="rect">
              <a:avLst/>
            </a:prstGeom>
          </p:spPr>
        </p:pic>
        <p:pic>
          <p:nvPicPr>
            <p:cNvPr id="10" name="Picture 9"/>
            <p:cNvPicPr/>
            <p:nvPr/>
          </p:nvPicPr>
          <p:blipFill>
            <a:blip r:embed="rId5"/>
            <a:stretch>
              <a:fillRect/>
            </a:stretch>
          </p:blipFill>
          <p:spPr>
            <a:xfrm>
              <a:off x="1837944" y="1065276"/>
              <a:ext cx="1746504" cy="1508760"/>
            </a:xfrm>
            <a:prstGeom prst="rect">
              <a:avLst/>
            </a:prstGeom>
          </p:spPr>
        </p:pic>
        <p:sp>
          <p:nvSpPr>
            <p:cNvPr id="11" name="Shape 2687"/>
            <p:cNvSpPr/>
            <p:nvPr/>
          </p:nvSpPr>
          <p:spPr>
            <a:xfrm>
              <a:off x="1846326" y="1059942"/>
              <a:ext cx="1705356" cy="1467612"/>
            </a:xfrm>
            <a:custGeom>
              <a:avLst/>
              <a:gdLst/>
              <a:ahLst/>
              <a:cxnLst/>
              <a:rect l="0" t="0" r="0" b="0"/>
              <a:pathLst>
                <a:path w="1705356" h="1467612">
                  <a:moveTo>
                    <a:pt x="0" y="733806"/>
                  </a:moveTo>
                  <a:cubicBezTo>
                    <a:pt x="0" y="328549"/>
                    <a:pt x="381762" y="0"/>
                    <a:pt x="852678" y="0"/>
                  </a:cubicBezTo>
                  <a:cubicBezTo>
                    <a:pt x="1323594" y="0"/>
                    <a:pt x="1705356" y="328549"/>
                    <a:pt x="1705356" y="733806"/>
                  </a:cubicBezTo>
                  <a:cubicBezTo>
                    <a:pt x="1705356" y="1139063"/>
                    <a:pt x="1323594" y="1467612"/>
                    <a:pt x="852678" y="1467612"/>
                  </a:cubicBezTo>
                  <a:cubicBezTo>
                    <a:pt x="381762" y="1467612"/>
                    <a:pt x="0" y="1139063"/>
                    <a:pt x="0" y="733806"/>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2" name="Picture 11"/>
            <p:cNvPicPr/>
            <p:nvPr/>
          </p:nvPicPr>
          <p:blipFill>
            <a:blip r:embed="rId6"/>
            <a:stretch>
              <a:fillRect/>
            </a:stretch>
          </p:blipFill>
          <p:spPr>
            <a:xfrm>
              <a:off x="0" y="475488"/>
              <a:ext cx="641604" cy="393192"/>
            </a:xfrm>
            <a:prstGeom prst="rect">
              <a:avLst/>
            </a:prstGeom>
          </p:spPr>
        </p:pic>
        <p:sp>
          <p:nvSpPr>
            <p:cNvPr id="14" name="Shape 2689"/>
            <p:cNvSpPr/>
            <p:nvPr/>
          </p:nvSpPr>
          <p:spPr>
            <a:xfrm>
              <a:off x="8382" y="470154"/>
              <a:ext cx="600456" cy="352044"/>
            </a:xfrm>
            <a:custGeom>
              <a:avLst/>
              <a:gdLst/>
              <a:ahLst/>
              <a:cxnLst/>
              <a:rect l="0" t="0" r="0" b="0"/>
              <a:pathLst>
                <a:path w="600456" h="352044">
                  <a:moveTo>
                    <a:pt x="0" y="176022"/>
                  </a:moveTo>
                  <a:cubicBezTo>
                    <a:pt x="0" y="78867"/>
                    <a:pt x="134417" y="0"/>
                    <a:pt x="300228" y="0"/>
                  </a:cubicBezTo>
                  <a:cubicBezTo>
                    <a:pt x="466090" y="0"/>
                    <a:pt x="600456" y="78867"/>
                    <a:pt x="600456" y="176022"/>
                  </a:cubicBezTo>
                  <a:cubicBezTo>
                    <a:pt x="600456" y="273177"/>
                    <a:pt x="466090" y="352044"/>
                    <a:pt x="300228" y="352044"/>
                  </a:cubicBezTo>
                  <a:cubicBezTo>
                    <a:pt x="134417" y="352044"/>
                    <a:pt x="0" y="273177"/>
                    <a:pt x="0" y="176022"/>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5" name="Picture 14"/>
            <p:cNvPicPr/>
            <p:nvPr/>
          </p:nvPicPr>
          <p:blipFill>
            <a:blip r:embed="rId7"/>
            <a:stretch>
              <a:fillRect/>
            </a:stretch>
          </p:blipFill>
          <p:spPr>
            <a:xfrm>
              <a:off x="181356" y="3855721"/>
              <a:ext cx="2804160" cy="2994660"/>
            </a:xfrm>
            <a:prstGeom prst="rect">
              <a:avLst/>
            </a:prstGeom>
          </p:spPr>
        </p:pic>
        <p:sp>
          <p:nvSpPr>
            <p:cNvPr id="16" name="Shape 2691"/>
            <p:cNvSpPr/>
            <p:nvPr/>
          </p:nvSpPr>
          <p:spPr>
            <a:xfrm>
              <a:off x="189738" y="3850386"/>
              <a:ext cx="2763012" cy="2953512"/>
            </a:xfrm>
            <a:custGeom>
              <a:avLst/>
              <a:gdLst/>
              <a:ahLst/>
              <a:cxnLst/>
              <a:rect l="0" t="0" r="0" b="0"/>
              <a:pathLst>
                <a:path w="2763012" h="2953512">
                  <a:moveTo>
                    <a:pt x="0" y="1476756"/>
                  </a:moveTo>
                  <a:cubicBezTo>
                    <a:pt x="0" y="661162"/>
                    <a:pt x="618490" y="0"/>
                    <a:pt x="1381506" y="0"/>
                  </a:cubicBezTo>
                  <a:cubicBezTo>
                    <a:pt x="2144522" y="0"/>
                    <a:pt x="2763012" y="661162"/>
                    <a:pt x="2763012" y="1476756"/>
                  </a:cubicBezTo>
                  <a:cubicBezTo>
                    <a:pt x="2763012" y="2292350"/>
                    <a:pt x="2144522" y="2953512"/>
                    <a:pt x="1381506" y="2953512"/>
                  </a:cubicBezTo>
                  <a:cubicBezTo>
                    <a:pt x="618490" y="2953512"/>
                    <a:pt x="0" y="2292350"/>
                    <a:pt x="0" y="1476756"/>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20232548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sp>
        <p:nvSpPr>
          <p:cNvPr id="3" name="Rectangle 2"/>
          <p:cNvSpPr/>
          <p:nvPr/>
        </p:nvSpPr>
        <p:spPr>
          <a:xfrm>
            <a:off x="1522222" y="1628800"/>
            <a:ext cx="8158980" cy="4401205"/>
          </a:xfrm>
          <a:prstGeom prst="rect">
            <a:avLst/>
          </a:prstGeom>
        </p:spPr>
        <p:txBody>
          <a:bodyPr wrap="square">
            <a:spAutoFit/>
          </a:bodyPr>
          <a:lstStyle/>
          <a:p>
            <a:r>
              <a:rPr lang="el-GR" sz="2000" dirty="0"/>
              <a:t>Αν στο παράθυρο κατασκευής κάνουμε κλικ στην επιλογή </a:t>
            </a:r>
            <a:r>
              <a:rPr lang="el-GR" sz="2000" dirty="0" err="1"/>
              <a:t>Object</a:t>
            </a:r>
            <a:r>
              <a:rPr lang="el-GR" sz="2000" dirty="0"/>
              <a:t>, τότε μπορούμε να καθορίσουμε με ακρίβεια τη θέση, τις διαστάσεις και την περιστροφή του αντικειμένου κατά τους τρεις άξονες. </a:t>
            </a:r>
            <a:endParaRPr lang="el-GR" sz="2000" dirty="0" smtClean="0"/>
          </a:p>
          <a:p>
            <a:endParaRPr lang="el-GR" sz="2000" dirty="0"/>
          </a:p>
          <a:p>
            <a:r>
              <a:rPr lang="el-GR" sz="2000" dirty="0" smtClean="0"/>
              <a:t>Στην </a:t>
            </a:r>
            <a:r>
              <a:rPr lang="el-GR" sz="2000" dirty="0"/>
              <a:t>ίδια καρτέλα μπορούμε να ορίσουμε και τέσσερεις σημαντικές ιδιότητες του στερεού (</a:t>
            </a:r>
            <a:r>
              <a:rPr lang="el-GR" sz="2000" dirty="0" err="1"/>
              <a:t>Locked</a:t>
            </a:r>
            <a:r>
              <a:rPr lang="el-GR" sz="2000" dirty="0"/>
              <a:t>-κλειδωμένο-ο χρήστης δεν μπορεί να το μεταβάλει, </a:t>
            </a:r>
            <a:r>
              <a:rPr lang="el-GR" sz="2000" dirty="0" err="1"/>
              <a:t>Physicalυπόκειται</a:t>
            </a:r>
            <a:r>
              <a:rPr lang="el-GR" sz="2000" dirty="0"/>
              <a:t> στο νόμο της βαρύτητας-μετακινείται, Temporary-προσωρινό-εξαφανίζεται σε επανεκκίνηση, </a:t>
            </a:r>
            <a:r>
              <a:rPr lang="el-GR" sz="2000" dirty="0" err="1"/>
              <a:t>Ghost</a:t>
            </a:r>
            <a:r>
              <a:rPr lang="el-GR" sz="2000" dirty="0"/>
              <a:t>-ο χρήστης το διαπερνά). </a:t>
            </a:r>
            <a:endParaRPr lang="el-GR" sz="2000" dirty="0" smtClean="0"/>
          </a:p>
          <a:p>
            <a:endParaRPr lang="el-GR" sz="2000" dirty="0"/>
          </a:p>
          <a:p>
            <a:r>
              <a:rPr lang="el-GR" sz="2000" dirty="0" smtClean="0"/>
              <a:t>Αν </a:t>
            </a:r>
            <a:r>
              <a:rPr lang="el-GR" sz="2000" dirty="0"/>
              <a:t>για παράδειγμα ορίσουμε το στερεό να είναι </a:t>
            </a:r>
            <a:r>
              <a:rPr lang="el-GR" sz="2000" dirty="0" err="1"/>
              <a:t>Physical</a:t>
            </a:r>
            <a:r>
              <a:rPr lang="el-GR" sz="2000" dirty="0"/>
              <a:t>, μόλις κλείσουμε το παράθυρο κατασκευής, θα παρατηρήσουμε ότι το αντικείμενο θα πέσει στο έδαφος και ενδεχομένως να αρχίσει να κυλάει μέχρι να ισορροπήσει σε μία θέση. </a:t>
            </a:r>
            <a:endParaRPr lang="en-US" sz="2000" dirty="0"/>
          </a:p>
        </p:txBody>
      </p:sp>
    </p:spTree>
    <p:extLst>
      <p:ext uri="{BB962C8B-B14F-4D97-AF65-F5344CB8AC3E}">
        <p14:creationId xmlns:p14="http://schemas.microsoft.com/office/powerpoint/2010/main" xmlns="" val="39066185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grpSp>
        <p:nvGrpSpPr>
          <p:cNvPr id="17" name="Group 16"/>
          <p:cNvGrpSpPr/>
          <p:nvPr/>
        </p:nvGrpSpPr>
        <p:grpSpPr>
          <a:xfrm>
            <a:off x="5950396" y="825364"/>
            <a:ext cx="2782864" cy="5785628"/>
            <a:chOff x="0" y="0"/>
            <a:chExt cx="2782930" cy="5785811"/>
          </a:xfrm>
        </p:grpSpPr>
        <p:sp>
          <p:nvSpPr>
            <p:cNvPr id="18" name="Rectangle 17"/>
            <p:cNvSpPr/>
            <p:nvPr/>
          </p:nvSpPr>
          <p:spPr>
            <a:xfrm>
              <a:off x="2740787" y="5595874"/>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19" name="Picture 18"/>
            <p:cNvPicPr/>
            <p:nvPr/>
          </p:nvPicPr>
          <p:blipFill>
            <a:blip r:embed="rId3"/>
            <a:stretch>
              <a:fillRect/>
            </a:stretch>
          </p:blipFill>
          <p:spPr>
            <a:xfrm>
              <a:off x="178308" y="0"/>
              <a:ext cx="2561844" cy="5701284"/>
            </a:xfrm>
            <a:prstGeom prst="rect">
              <a:avLst/>
            </a:prstGeom>
          </p:spPr>
        </p:pic>
        <p:pic>
          <p:nvPicPr>
            <p:cNvPr id="20" name="Picture 19"/>
            <p:cNvPicPr/>
            <p:nvPr/>
          </p:nvPicPr>
          <p:blipFill>
            <a:blip r:embed="rId4"/>
            <a:stretch>
              <a:fillRect/>
            </a:stretch>
          </p:blipFill>
          <p:spPr>
            <a:xfrm>
              <a:off x="647700" y="2025396"/>
              <a:ext cx="640080" cy="393192"/>
            </a:xfrm>
            <a:prstGeom prst="rect">
              <a:avLst/>
            </a:prstGeom>
          </p:spPr>
        </p:pic>
        <p:sp>
          <p:nvSpPr>
            <p:cNvPr id="21" name="Shape 2774"/>
            <p:cNvSpPr/>
            <p:nvPr/>
          </p:nvSpPr>
          <p:spPr>
            <a:xfrm>
              <a:off x="656082" y="2020062"/>
              <a:ext cx="598932" cy="352044"/>
            </a:xfrm>
            <a:custGeom>
              <a:avLst/>
              <a:gdLst/>
              <a:ahLst/>
              <a:cxnLst/>
              <a:rect l="0" t="0" r="0" b="0"/>
              <a:pathLst>
                <a:path w="598932" h="352044">
                  <a:moveTo>
                    <a:pt x="0" y="176022"/>
                  </a:moveTo>
                  <a:cubicBezTo>
                    <a:pt x="0" y="78867"/>
                    <a:pt x="134112" y="0"/>
                    <a:pt x="299466" y="0"/>
                  </a:cubicBezTo>
                  <a:cubicBezTo>
                    <a:pt x="464820" y="0"/>
                    <a:pt x="598932" y="78867"/>
                    <a:pt x="598932" y="176022"/>
                  </a:cubicBezTo>
                  <a:cubicBezTo>
                    <a:pt x="598932" y="273177"/>
                    <a:pt x="464820" y="352044"/>
                    <a:pt x="299466" y="352044"/>
                  </a:cubicBezTo>
                  <a:cubicBezTo>
                    <a:pt x="134112" y="352044"/>
                    <a:pt x="0" y="273177"/>
                    <a:pt x="0" y="176022"/>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22" name="Picture 21"/>
            <p:cNvPicPr/>
            <p:nvPr/>
          </p:nvPicPr>
          <p:blipFill>
            <a:blip r:embed="rId5"/>
            <a:stretch>
              <a:fillRect/>
            </a:stretch>
          </p:blipFill>
          <p:spPr>
            <a:xfrm>
              <a:off x="47244" y="3195828"/>
              <a:ext cx="1450848" cy="708660"/>
            </a:xfrm>
            <a:prstGeom prst="rect">
              <a:avLst/>
            </a:prstGeom>
          </p:spPr>
        </p:pic>
        <p:sp>
          <p:nvSpPr>
            <p:cNvPr id="23" name="Shape 2776"/>
            <p:cNvSpPr/>
            <p:nvPr/>
          </p:nvSpPr>
          <p:spPr>
            <a:xfrm>
              <a:off x="55626" y="3190494"/>
              <a:ext cx="1409700" cy="667512"/>
            </a:xfrm>
            <a:custGeom>
              <a:avLst/>
              <a:gdLst/>
              <a:ahLst/>
              <a:cxnLst/>
              <a:rect l="0" t="0" r="0" b="0"/>
              <a:pathLst>
                <a:path w="1409700" h="667512">
                  <a:moveTo>
                    <a:pt x="0" y="333756"/>
                  </a:moveTo>
                  <a:cubicBezTo>
                    <a:pt x="0" y="149479"/>
                    <a:pt x="315595" y="0"/>
                    <a:pt x="704850" y="0"/>
                  </a:cubicBezTo>
                  <a:cubicBezTo>
                    <a:pt x="1094105" y="0"/>
                    <a:pt x="1409700" y="149479"/>
                    <a:pt x="1409700" y="333756"/>
                  </a:cubicBezTo>
                  <a:cubicBezTo>
                    <a:pt x="1409700" y="518033"/>
                    <a:pt x="1094105" y="667512"/>
                    <a:pt x="704850" y="667512"/>
                  </a:cubicBezTo>
                  <a:cubicBezTo>
                    <a:pt x="315595" y="667512"/>
                    <a:pt x="0" y="518033"/>
                    <a:pt x="0" y="333756"/>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24" name="Picture 23"/>
            <p:cNvPicPr/>
            <p:nvPr/>
          </p:nvPicPr>
          <p:blipFill>
            <a:blip r:embed="rId6"/>
            <a:stretch>
              <a:fillRect/>
            </a:stretch>
          </p:blipFill>
          <p:spPr>
            <a:xfrm>
              <a:off x="47244" y="3787141"/>
              <a:ext cx="1450848" cy="841248"/>
            </a:xfrm>
            <a:prstGeom prst="rect">
              <a:avLst/>
            </a:prstGeom>
          </p:spPr>
        </p:pic>
        <p:sp>
          <p:nvSpPr>
            <p:cNvPr id="25" name="Shape 2778"/>
            <p:cNvSpPr/>
            <p:nvPr/>
          </p:nvSpPr>
          <p:spPr>
            <a:xfrm>
              <a:off x="55626" y="3781806"/>
              <a:ext cx="1409700" cy="800100"/>
            </a:xfrm>
            <a:custGeom>
              <a:avLst/>
              <a:gdLst/>
              <a:ahLst/>
              <a:cxnLst/>
              <a:rect l="0" t="0" r="0" b="0"/>
              <a:pathLst>
                <a:path w="1409700" h="800100">
                  <a:moveTo>
                    <a:pt x="0" y="400050"/>
                  </a:moveTo>
                  <a:cubicBezTo>
                    <a:pt x="0" y="179070"/>
                    <a:pt x="315595" y="0"/>
                    <a:pt x="704850" y="0"/>
                  </a:cubicBezTo>
                  <a:cubicBezTo>
                    <a:pt x="1094105" y="0"/>
                    <a:pt x="1409700" y="179070"/>
                    <a:pt x="1409700" y="400050"/>
                  </a:cubicBezTo>
                  <a:cubicBezTo>
                    <a:pt x="1409700" y="621030"/>
                    <a:pt x="1094105" y="800100"/>
                    <a:pt x="704850" y="800100"/>
                  </a:cubicBezTo>
                  <a:cubicBezTo>
                    <a:pt x="315595" y="800100"/>
                    <a:pt x="0" y="621030"/>
                    <a:pt x="0" y="40005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26" name="Picture 25"/>
            <p:cNvPicPr/>
            <p:nvPr/>
          </p:nvPicPr>
          <p:blipFill>
            <a:blip r:embed="rId6"/>
            <a:stretch>
              <a:fillRect/>
            </a:stretch>
          </p:blipFill>
          <p:spPr>
            <a:xfrm>
              <a:off x="0" y="4482084"/>
              <a:ext cx="1450848" cy="841248"/>
            </a:xfrm>
            <a:prstGeom prst="rect">
              <a:avLst/>
            </a:prstGeom>
          </p:spPr>
        </p:pic>
        <p:sp>
          <p:nvSpPr>
            <p:cNvPr id="27" name="Shape 2780"/>
            <p:cNvSpPr/>
            <p:nvPr/>
          </p:nvSpPr>
          <p:spPr>
            <a:xfrm>
              <a:off x="8382" y="4476750"/>
              <a:ext cx="1409700" cy="800100"/>
            </a:xfrm>
            <a:custGeom>
              <a:avLst/>
              <a:gdLst/>
              <a:ahLst/>
              <a:cxnLst/>
              <a:rect l="0" t="0" r="0" b="0"/>
              <a:pathLst>
                <a:path w="1409700" h="800100">
                  <a:moveTo>
                    <a:pt x="0" y="400050"/>
                  </a:moveTo>
                  <a:cubicBezTo>
                    <a:pt x="0" y="179070"/>
                    <a:pt x="315595" y="0"/>
                    <a:pt x="704850" y="0"/>
                  </a:cubicBezTo>
                  <a:cubicBezTo>
                    <a:pt x="1094105" y="0"/>
                    <a:pt x="1409700" y="179070"/>
                    <a:pt x="1409700" y="400050"/>
                  </a:cubicBezTo>
                  <a:cubicBezTo>
                    <a:pt x="1409700" y="621030"/>
                    <a:pt x="1094105" y="800100"/>
                    <a:pt x="704850" y="800100"/>
                  </a:cubicBezTo>
                  <a:cubicBezTo>
                    <a:pt x="315595" y="800100"/>
                    <a:pt x="0" y="621030"/>
                    <a:pt x="0" y="40005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28" name="Picture 27"/>
            <p:cNvPicPr/>
            <p:nvPr/>
          </p:nvPicPr>
          <p:blipFill>
            <a:blip r:embed="rId7"/>
            <a:stretch>
              <a:fillRect/>
            </a:stretch>
          </p:blipFill>
          <p:spPr>
            <a:xfrm>
              <a:off x="0" y="2281428"/>
              <a:ext cx="1202436" cy="955548"/>
            </a:xfrm>
            <a:prstGeom prst="rect">
              <a:avLst/>
            </a:prstGeom>
          </p:spPr>
        </p:pic>
        <p:sp>
          <p:nvSpPr>
            <p:cNvPr id="29" name="Shape 2782"/>
            <p:cNvSpPr/>
            <p:nvPr/>
          </p:nvSpPr>
          <p:spPr>
            <a:xfrm>
              <a:off x="8382" y="2276094"/>
              <a:ext cx="1161288" cy="914400"/>
            </a:xfrm>
            <a:custGeom>
              <a:avLst/>
              <a:gdLst/>
              <a:ahLst/>
              <a:cxnLst/>
              <a:rect l="0" t="0" r="0" b="0"/>
              <a:pathLst>
                <a:path w="1161288" h="914400">
                  <a:moveTo>
                    <a:pt x="0" y="457200"/>
                  </a:moveTo>
                  <a:cubicBezTo>
                    <a:pt x="0" y="204724"/>
                    <a:pt x="259969" y="0"/>
                    <a:pt x="580644" y="0"/>
                  </a:cubicBezTo>
                  <a:cubicBezTo>
                    <a:pt x="901319" y="0"/>
                    <a:pt x="1161288" y="204724"/>
                    <a:pt x="1161288" y="457200"/>
                  </a:cubicBezTo>
                  <a:cubicBezTo>
                    <a:pt x="1161288" y="709676"/>
                    <a:pt x="901319" y="914400"/>
                    <a:pt x="580644" y="914400"/>
                  </a:cubicBezTo>
                  <a:cubicBezTo>
                    <a:pt x="259969" y="914400"/>
                    <a:pt x="0" y="709676"/>
                    <a:pt x="0" y="45720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2855904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sp>
        <p:nvSpPr>
          <p:cNvPr id="3" name="Rectangle 2"/>
          <p:cNvSpPr/>
          <p:nvPr/>
        </p:nvSpPr>
        <p:spPr>
          <a:xfrm>
            <a:off x="1521760" y="1700808"/>
            <a:ext cx="9829235" cy="1200329"/>
          </a:xfrm>
          <a:prstGeom prst="rect">
            <a:avLst/>
          </a:prstGeom>
        </p:spPr>
        <p:txBody>
          <a:bodyPr wrap="square">
            <a:spAutoFit/>
          </a:bodyPr>
          <a:lstStyle/>
          <a:p>
            <a:r>
              <a:rPr lang="el-GR" sz="2400" dirty="0"/>
              <a:t>Για να επεξεργαστούμε και πάλι ένα </a:t>
            </a:r>
            <a:r>
              <a:rPr lang="el-GR" sz="2400" dirty="0" err="1"/>
              <a:t>prim</a:t>
            </a:r>
            <a:r>
              <a:rPr lang="el-GR" sz="2400" dirty="0"/>
              <a:t>, κάνουμε δεξί κλικ σε αυτό και επιλέγουμε </a:t>
            </a:r>
            <a:r>
              <a:rPr lang="el-GR" sz="2400" dirty="0" err="1"/>
              <a:t>Edit</a:t>
            </a:r>
            <a:r>
              <a:rPr lang="el-GR" sz="2400" dirty="0"/>
              <a:t>. Παρατηρούμε ότι εμφανίζεται και πάλι το παράθυρο κατασκευής με επιλεγμένη την καρτέλα </a:t>
            </a:r>
            <a:r>
              <a:rPr lang="el-GR" sz="2400" dirty="0" err="1"/>
              <a:t>Object</a:t>
            </a:r>
            <a:r>
              <a:rPr lang="el-GR" sz="2400" dirty="0"/>
              <a:t>.  </a:t>
            </a:r>
          </a:p>
        </p:txBody>
      </p:sp>
      <p:grpSp>
        <p:nvGrpSpPr>
          <p:cNvPr id="5" name="Group 4"/>
          <p:cNvGrpSpPr/>
          <p:nvPr/>
        </p:nvGrpSpPr>
        <p:grpSpPr>
          <a:xfrm>
            <a:off x="3676637" y="-200660"/>
            <a:ext cx="4846295" cy="7306432"/>
            <a:chOff x="305" y="0"/>
            <a:chExt cx="4846756" cy="7306510"/>
          </a:xfrm>
        </p:grpSpPr>
        <p:sp>
          <p:nvSpPr>
            <p:cNvPr id="6" name="Rectangle 5"/>
            <p:cNvSpPr/>
            <p:nvPr/>
          </p:nvSpPr>
          <p:spPr>
            <a:xfrm>
              <a:off x="305" y="0"/>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p:cNvSpPr/>
            <p:nvPr/>
          </p:nvSpPr>
          <p:spPr>
            <a:xfrm>
              <a:off x="2934589" y="3104770"/>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8" name="Rectangle 7"/>
            <p:cNvSpPr/>
            <p:nvPr/>
          </p:nvSpPr>
          <p:spPr>
            <a:xfrm>
              <a:off x="4804918" y="7116573"/>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9" name="Picture 8"/>
            <p:cNvPicPr/>
            <p:nvPr/>
          </p:nvPicPr>
          <p:blipFill>
            <a:blip r:embed="rId3"/>
            <a:stretch>
              <a:fillRect/>
            </a:stretch>
          </p:blipFill>
          <p:spPr>
            <a:xfrm>
              <a:off x="978013" y="3484751"/>
              <a:ext cx="3513440" cy="3413917"/>
            </a:xfrm>
            <a:prstGeom prst="rect">
              <a:avLst/>
            </a:prstGeom>
          </p:spPr>
        </p:pic>
        <p:pic>
          <p:nvPicPr>
            <p:cNvPr id="11" name="Picture 10"/>
            <p:cNvPicPr/>
            <p:nvPr/>
          </p:nvPicPr>
          <p:blipFill>
            <a:blip r:embed="rId4"/>
            <a:stretch>
              <a:fillRect/>
            </a:stretch>
          </p:blipFill>
          <p:spPr>
            <a:xfrm>
              <a:off x="1325880" y="1692911"/>
              <a:ext cx="1211580" cy="1287780"/>
            </a:xfrm>
            <a:prstGeom prst="rect">
              <a:avLst/>
            </a:prstGeom>
          </p:spPr>
        </p:pic>
        <p:sp>
          <p:nvSpPr>
            <p:cNvPr id="12" name="Shape 2837"/>
            <p:cNvSpPr/>
            <p:nvPr/>
          </p:nvSpPr>
          <p:spPr>
            <a:xfrm>
              <a:off x="2734733" y="5191709"/>
              <a:ext cx="1170432" cy="1246632"/>
            </a:xfrm>
            <a:custGeom>
              <a:avLst/>
              <a:gdLst/>
              <a:ahLst/>
              <a:cxnLst/>
              <a:rect l="0" t="0" r="0" b="0"/>
              <a:pathLst>
                <a:path w="1170432" h="1246632">
                  <a:moveTo>
                    <a:pt x="0" y="623315"/>
                  </a:moveTo>
                  <a:cubicBezTo>
                    <a:pt x="0" y="279019"/>
                    <a:pt x="262001" y="0"/>
                    <a:pt x="585216" y="0"/>
                  </a:cubicBezTo>
                  <a:cubicBezTo>
                    <a:pt x="908431" y="0"/>
                    <a:pt x="1170432" y="279019"/>
                    <a:pt x="1170432" y="623315"/>
                  </a:cubicBezTo>
                  <a:cubicBezTo>
                    <a:pt x="1170432" y="967613"/>
                    <a:pt x="908431" y="1246632"/>
                    <a:pt x="585216" y="1246632"/>
                  </a:cubicBezTo>
                  <a:cubicBezTo>
                    <a:pt x="262001" y="1246632"/>
                    <a:pt x="0" y="967613"/>
                    <a:pt x="0" y="623315"/>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29612411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3" y="1844824"/>
            <a:ext cx="6829399" cy="2015480"/>
          </a:xfrm>
        </p:spPr>
        <p:txBody>
          <a:bodyPr>
            <a:noAutofit/>
          </a:bodyPr>
          <a:lstStyle/>
          <a:p>
            <a:r>
              <a:rPr lang="el-GR" sz="3600" dirty="0"/>
              <a:t>Τεχνολογικές και διδακτικές καινοτομίες με τη χρήση της </a:t>
            </a:r>
            <a:r>
              <a:rPr lang="el-GR" sz="3600" dirty="0" smtClean="0"/>
              <a:t>Πληροφορικής</a:t>
            </a:r>
            <a:br>
              <a:rPr lang="el-GR" sz="3600" dirty="0" smtClean="0"/>
            </a:br>
            <a:r>
              <a:rPr lang="el-GR" sz="3600" dirty="0" smtClean="0"/>
              <a:t>Εικονική </a:t>
            </a:r>
            <a:r>
              <a:rPr lang="el-GR" sz="3600" dirty="0"/>
              <a:t>Πραγματικότητα</a:t>
            </a:r>
            <a:endParaRPr lang="en-US" sz="3600" dirty="0"/>
          </a:p>
        </p:txBody>
      </p:sp>
      <p:sp>
        <p:nvSpPr>
          <p:cNvPr id="4" name="Subtitle 3"/>
          <p:cNvSpPr>
            <a:spLocks noGrp="1"/>
          </p:cNvSpPr>
          <p:nvPr>
            <p:ph type="subTitle" idx="1"/>
          </p:nvPr>
        </p:nvSpPr>
        <p:spPr/>
        <p:txBody>
          <a:bodyPr>
            <a:normAutofit/>
          </a:bodyPr>
          <a:lstStyle/>
          <a:p>
            <a:r>
              <a:rPr lang="el-GR" sz="2800" b="1" cap="none" dirty="0" smtClean="0"/>
              <a:t>Διάλεξη </a:t>
            </a:r>
            <a:r>
              <a:rPr lang="el-GR" sz="3600" b="1" cap="none" dirty="0" smtClean="0"/>
              <a:t>5</a:t>
            </a:r>
            <a:r>
              <a:rPr lang="el-GR" sz="2800" b="1" cap="none" baseline="30000" dirty="0" smtClean="0"/>
              <a:t>η</a:t>
            </a:r>
            <a:r>
              <a:rPr lang="el-GR" sz="2800" b="1" cap="none" dirty="0"/>
              <a:t> Χρήση του </a:t>
            </a:r>
            <a:r>
              <a:rPr lang="en-US" sz="2800" b="1" cap="none"/>
              <a:t>Firestorm</a:t>
            </a:r>
            <a:endParaRPr lang="it-IT" sz="2800" b="1" cap="none" dirty="0"/>
          </a:p>
        </p:txBody>
      </p:sp>
    </p:spTree>
    <p:extLst>
      <p:ext uri="{BB962C8B-B14F-4D97-AF65-F5344CB8AC3E}">
        <p14:creationId xmlns:p14="http://schemas.microsoft.com/office/powerpoint/2010/main" xmlns="" val="1309588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sp>
        <p:nvSpPr>
          <p:cNvPr id="2" name="Rectangle 1"/>
          <p:cNvSpPr/>
          <p:nvPr/>
        </p:nvSpPr>
        <p:spPr>
          <a:xfrm>
            <a:off x="1611561" y="1196752"/>
            <a:ext cx="3360396" cy="5355312"/>
          </a:xfrm>
          <a:prstGeom prst="rect">
            <a:avLst/>
          </a:prstGeom>
        </p:spPr>
        <p:txBody>
          <a:bodyPr wrap="square">
            <a:spAutoFit/>
          </a:bodyPr>
          <a:lstStyle/>
          <a:p>
            <a:r>
              <a:rPr lang="el-GR" dirty="0"/>
              <a:t>Μπορούμε να μετατρέψουμε ένα αντικείμενο σε κούφιο, αν αυξήσουμε την τιμή στο πεδίο </a:t>
            </a:r>
            <a:r>
              <a:rPr lang="el-GR" dirty="0" err="1"/>
              <a:t>Hollow</a:t>
            </a:r>
            <a:r>
              <a:rPr lang="el-GR" dirty="0"/>
              <a:t>. </a:t>
            </a:r>
            <a:endParaRPr lang="el-GR" dirty="0" smtClean="0"/>
          </a:p>
          <a:p>
            <a:endParaRPr lang="el-GR" dirty="0"/>
          </a:p>
          <a:p>
            <a:r>
              <a:rPr lang="el-GR" dirty="0" smtClean="0"/>
              <a:t>Επίσης</a:t>
            </a:r>
            <a:r>
              <a:rPr lang="el-GR" dirty="0"/>
              <a:t>, το είδος της τρύπας που θα ανοίξει στο στερεό, καθορίζεται από την επιλογή </a:t>
            </a:r>
            <a:r>
              <a:rPr lang="el-GR" dirty="0" err="1"/>
              <a:t>Hollow</a:t>
            </a:r>
            <a:r>
              <a:rPr lang="el-GR" dirty="0"/>
              <a:t> </a:t>
            </a:r>
            <a:r>
              <a:rPr lang="el-GR" dirty="0" err="1"/>
              <a:t>Shape</a:t>
            </a:r>
            <a:r>
              <a:rPr lang="el-GR" dirty="0"/>
              <a:t>. </a:t>
            </a:r>
            <a:endParaRPr lang="el-GR" dirty="0" smtClean="0"/>
          </a:p>
          <a:p>
            <a:endParaRPr lang="el-GR" dirty="0"/>
          </a:p>
          <a:p>
            <a:r>
              <a:rPr lang="el-GR" dirty="0"/>
              <a:t>Μπορούμε να παραμορφώσουμε το στερεό με διάφορους τρόπους, δημιουργώντας πιο περίπλοκα στερεά αλλάζοντας τις τιμές στις επιλογές </a:t>
            </a:r>
            <a:r>
              <a:rPr lang="en-US" dirty="0"/>
              <a:t>Twist Begin and End</a:t>
            </a:r>
            <a:r>
              <a:rPr lang="el-GR" dirty="0"/>
              <a:t>, </a:t>
            </a:r>
            <a:r>
              <a:rPr lang="en-US" dirty="0"/>
              <a:t>Taper</a:t>
            </a:r>
            <a:r>
              <a:rPr lang="el-GR" dirty="0"/>
              <a:t>, </a:t>
            </a:r>
            <a:r>
              <a:rPr lang="en-US" dirty="0"/>
              <a:t>Top Shear</a:t>
            </a:r>
            <a:r>
              <a:rPr lang="el-GR" dirty="0"/>
              <a:t>, </a:t>
            </a:r>
            <a:r>
              <a:rPr lang="en-US" dirty="0"/>
              <a:t>Slice Begin and End</a:t>
            </a:r>
            <a:r>
              <a:rPr lang="el-GR" dirty="0"/>
              <a:t>. </a:t>
            </a:r>
            <a:endParaRPr lang="en-US" dirty="0"/>
          </a:p>
          <a:p>
            <a:endParaRPr lang="el-GR" dirty="0"/>
          </a:p>
        </p:txBody>
      </p:sp>
      <p:grpSp>
        <p:nvGrpSpPr>
          <p:cNvPr id="4" name="Group 3"/>
          <p:cNvGrpSpPr/>
          <p:nvPr/>
        </p:nvGrpSpPr>
        <p:grpSpPr>
          <a:xfrm>
            <a:off x="5446340" y="-2835696"/>
            <a:ext cx="6018480" cy="9005364"/>
            <a:chOff x="0" y="0"/>
            <a:chExt cx="4847061" cy="7306510"/>
          </a:xfrm>
        </p:grpSpPr>
        <p:sp>
          <p:nvSpPr>
            <p:cNvPr id="5" name="Rectangle 4"/>
            <p:cNvSpPr/>
            <p:nvPr/>
          </p:nvSpPr>
          <p:spPr>
            <a:xfrm>
              <a:off x="305" y="0"/>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6" name="Rectangle 5"/>
            <p:cNvSpPr/>
            <p:nvPr/>
          </p:nvSpPr>
          <p:spPr>
            <a:xfrm>
              <a:off x="2934589" y="3104770"/>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p:cNvSpPr/>
            <p:nvPr/>
          </p:nvSpPr>
          <p:spPr>
            <a:xfrm>
              <a:off x="4804918" y="7116573"/>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9" name="Picture 8"/>
            <p:cNvPicPr/>
            <p:nvPr/>
          </p:nvPicPr>
          <p:blipFill>
            <a:blip r:embed="rId3"/>
            <a:stretch>
              <a:fillRect/>
            </a:stretch>
          </p:blipFill>
          <p:spPr>
            <a:xfrm>
              <a:off x="0" y="3363215"/>
              <a:ext cx="4803648" cy="3857244"/>
            </a:xfrm>
            <a:prstGeom prst="rect">
              <a:avLst/>
            </a:prstGeom>
          </p:spPr>
        </p:pic>
        <p:pic>
          <p:nvPicPr>
            <p:cNvPr id="12" name="Picture 11"/>
            <p:cNvPicPr/>
            <p:nvPr/>
          </p:nvPicPr>
          <p:blipFill>
            <a:blip r:embed="rId4"/>
            <a:stretch>
              <a:fillRect/>
            </a:stretch>
          </p:blipFill>
          <p:spPr>
            <a:xfrm>
              <a:off x="2164080" y="4615943"/>
              <a:ext cx="2098548" cy="2203704"/>
            </a:xfrm>
            <a:prstGeom prst="rect">
              <a:avLst/>
            </a:prstGeom>
          </p:spPr>
        </p:pic>
        <p:sp>
          <p:nvSpPr>
            <p:cNvPr id="14" name="Shape 2839"/>
            <p:cNvSpPr/>
            <p:nvPr/>
          </p:nvSpPr>
          <p:spPr>
            <a:xfrm>
              <a:off x="2172462" y="4610609"/>
              <a:ext cx="2057400" cy="2162556"/>
            </a:xfrm>
            <a:custGeom>
              <a:avLst/>
              <a:gdLst/>
              <a:ahLst/>
              <a:cxnLst/>
              <a:rect l="0" t="0" r="0" b="0"/>
              <a:pathLst>
                <a:path w="2057400" h="2162556">
                  <a:moveTo>
                    <a:pt x="0" y="1081278"/>
                  </a:moveTo>
                  <a:cubicBezTo>
                    <a:pt x="0" y="484124"/>
                    <a:pt x="460502" y="0"/>
                    <a:pt x="1028700" y="0"/>
                  </a:cubicBezTo>
                  <a:cubicBezTo>
                    <a:pt x="1596898" y="0"/>
                    <a:pt x="2057400" y="484124"/>
                    <a:pt x="2057400" y="1081278"/>
                  </a:cubicBezTo>
                  <a:cubicBezTo>
                    <a:pt x="2057400" y="1678432"/>
                    <a:pt x="1596898" y="2162556"/>
                    <a:pt x="1028700" y="2162556"/>
                  </a:cubicBezTo>
                  <a:cubicBezTo>
                    <a:pt x="460502" y="2162556"/>
                    <a:pt x="0" y="1678432"/>
                    <a:pt x="0" y="1081278"/>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5" name="Picture 14"/>
            <p:cNvPicPr/>
            <p:nvPr/>
          </p:nvPicPr>
          <p:blipFill>
            <a:blip r:embed="rId5"/>
            <a:stretch>
              <a:fillRect/>
            </a:stretch>
          </p:blipFill>
          <p:spPr>
            <a:xfrm>
              <a:off x="630936" y="5265167"/>
              <a:ext cx="498348" cy="402336"/>
            </a:xfrm>
            <a:prstGeom prst="rect">
              <a:avLst/>
            </a:prstGeom>
          </p:spPr>
        </p:pic>
        <p:sp>
          <p:nvSpPr>
            <p:cNvPr id="16" name="Shape 2841"/>
            <p:cNvSpPr/>
            <p:nvPr/>
          </p:nvSpPr>
          <p:spPr>
            <a:xfrm>
              <a:off x="639318" y="5259833"/>
              <a:ext cx="457200" cy="361188"/>
            </a:xfrm>
            <a:custGeom>
              <a:avLst/>
              <a:gdLst/>
              <a:ahLst/>
              <a:cxnLst/>
              <a:rect l="0" t="0" r="0" b="0"/>
              <a:pathLst>
                <a:path w="457200" h="361188">
                  <a:moveTo>
                    <a:pt x="0" y="180594"/>
                  </a:moveTo>
                  <a:cubicBezTo>
                    <a:pt x="0" y="80900"/>
                    <a:pt x="102362" y="0"/>
                    <a:pt x="228600" y="0"/>
                  </a:cubicBezTo>
                  <a:cubicBezTo>
                    <a:pt x="354838" y="0"/>
                    <a:pt x="457200" y="80900"/>
                    <a:pt x="457200" y="180594"/>
                  </a:cubicBezTo>
                  <a:cubicBezTo>
                    <a:pt x="457200" y="280289"/>
                    <a:pt x="354838" y="361188"/>
                    <a:pt x="228600" y="361188"/>
                  </a:cubicBezTo>
                  <a:cubicBezTo>
                    <a:pt x="102362" y="361188"/>
                    <a:pt x="0" y="280289"/>
                    <a:pt x="0" y="180594"/>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7" name="Picture 16"/>
            <p:cNvPicPr/>
            <p:nvPr/>
          </p:nvPicPr>
          <p:blipFill>
            <a:blip r:embed="rId6"/>
            <a:stretch>
              <a:fillRect/>
            </a:stretch>
          </p:blipFill>
          <p:spPr>
            <a:xfrm>
              <a:off x="545592" y="5560823"/>
              <a:ext cx="1260348" cy="402336"/>
            </a:xfrm>
            <a:prstGeom prst="rect">
              <a:avLst/>
            </a:prstGeom>
          </p:spPr>
        </p:pic>
        <p:sp>
          <p:nvSpPr>
            <p:cNvPr id="18" name="Shape 2843"/>
            <p:cNvSpPr/>
            <p:nvPr/>
          </p:nvSpPr>
          <p:spPr>
            <a:xfrm>
              <a:off x="553974" y="5555489"/>
              <a:ext cx="1219200" cy="361188"/>
            </a:xfrm>
            <a:custGeom>
              <a:avLst/>
              <a:gdLst/>
              <a:ahLst/>
              <a:cxnLst/>
              <a:rect l="0" t="0" r="0" b="0"/>
              <a:pathLst>
                <a:path w="1219200" h="361188">
                  <a:moveTo>
                    <a:pt x="0" y="180594"/>
                  </a:moveTo>
                  <a:cubicBezTo>
                    <a:pt x="0" y="80899"/>
                    <a:pt x="272923" y="0"/>
                    <a:pt x="609600" y="0"/>
                  </a:cubicBezTo>
                  <a:cubicBezTo>
                    <a:pt x="946277" y="0"/>
                    <a:pt x="1219200" y="80899"/>
                    <a:pt x="1219200" y="180594"/>
                  </a:cubicBezTo>
                  <a:cubicBezTo>
                    <a:pt x="1219200" y="280289"/>
                    <a:pt x="946277" y="361188"/>
                    <a:pt x="609600" y="361188"/>
                  </a:cubicBezTo>
                  <a:cubicBezTo>
                    <a:pt x="272923" y="361188"/>
                    <a:pt x="0" y="280289"/>
                    <a:pt x="0" y="180594"/>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37061831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sp>
        <p:nvSpPr>
          <p:cNvPr id="3" name="Rectangle 2"/>
          <p:cNvSpPr/>
          <p:nvPr/>
        </p:nvSpPr>
        <p:spPr>
          <a:xfrm>
            <a:off x="7246540" y="1399502"/>
            <a:ext cx="4032448" cy="4801314"/>
          </a:xfrm>
          <a:prstGeom prst="rect">
            <a:avLst/>
          </a:prstGeom>
        </p:spPr>
        <p:txBody>
          <a:bodyPr wrap="square">
            <a:spAutoFit/>
          </a:bodyPr>
          <a:lstStyle/>
          <a:p>
            <a:r>
              <a:rPr lang="el-GR" dirty="0"/>
              <a:t>Μπορούμε να "ντύσουμε" ένα στερεό με υφή (εικόνα που κάνει ένα στερεό να μοιάζει με ένα πραγματικό αντικείμενο) από την καρτέλα </a:t>
            </a:r>
            <a:r>
              <a:rPr lang="el-GR" dirty="0" err="1"/>
              <a:t>Textures</a:t>
            </a:r>
            <a:r>
              <a:rPr lang="el-GR" dirty="0"/>
              <a:t>. </a:t>
            </a:r>
            <a:endParaRPr lang="el-GR" dirty="0" smtClean="0"/>
          </a:p>
          <a:p>
            <a:endParaRPr lang="el-GR" dirty="0"/>
          </a:p>
          <a:p>
            <a:r>
              <a:rPr lang="el-GR" dirty="0" smtClean="0"/>
              <a:t>Κατ</a:t>
            </a:r>
            <a:r>
              <a:rPr lang="el-GR" dirty="0"/>
              <a:t>' αρχήν πρέπει να επιλέξουμε αν η υφή θα εφαρμοστεί σε όλο το στερεό ή</a:t>
            </a:r>
            <a:r>
              <a:rPr lang="el-GR" dirty="0" smtClean="0"/>
              <a:t> αν </a:t>
            </a:r>
            <a:r>
              <a:rPr lang="el-GR" dirty="0"/>
              <a:t>οι έδρες του θα έχουν διαφορετικές υφές. </a:t>
            </a:r>
            <a:endParaRPr lang="el-GR" dirty="0" smtClean="0"/>
          </a:p>
          <a:p>
            <a:endParaRPr lang="el-GR" dirty="0"/>
          </a:p>
          <a:p>
            <a:r>
              <a:rPr lang="el-GR" dirty="0" smtClean="0"/>
              <a:t>Αυτό </a:t>
            </a:r>
            <a:r>
              <a:rPr lang="el-GR" dirty="0"/>
              <a:t>γίνεται από την επιλογή </a:t>
            </a:r>
            <a:r>
              <a:rPr lang="el-GR" dirty="0" err="1"/>
              <a:t>Select</a:t>
            </a:r>
            <a:r>
              <a:rPr lang="el-GR" dirty="0"/>
              <a:t> </a:t>
            </a:r>
            <a:r>
              <a:rPr lang="el-GR" dirty="0" err="1" smtClean="0"/>
              <a:t>face</a:t>
            </a:r>
            <a:r>
              <a:rPr lang="el-GR" dirty="0" smtClean="0"/>
              <a:t>. </a:t>
            </a:r>
            <a:r>
              <a:rPr lang="el-GR" dirty="0"/>
              <a:t>Θα παρατηρήσουμε ότι στις έδρες του στερεού εμφανίζονται κύκλοι με ένα σταυρό. Αν κάνουμε κλικ σε μία έδρα, τότε αυτή και μόνο αυτή θα αποκτήσει την υφή που θα επιλέξουμε στη συνέχεια. </a:t>
            </a:r>
            <a:endParaRPr lang="en-US" dirty="0"/>
          </a:p>
        </p:txBody>
      </p:sp>
      <p:pic>
        <p:nvPicPr>
          <p:cNvPr id="4" name="Picture 3"/>
          <p:cNvPicPr>
            <a:picLocks noChangeAspect="1"/>
          </p:cNvPicPr>
          <p:nvPr/>
        </p:nvPicPr>
        <p:blipFill rotWithShape="1">
          <a:blip r:embed="rId3"/>
          <a:srcRect l="7476" t="17240" r="56142" b="27320"/>
          <a:stretch/>
        </p:blipFill>
        <p:spPr>
          <a:xfrm>
            <a:off x="1341884" y="1412776"/>
            <a:ext cx="5544616" cy="4752528"/>
          </a:xfrm>
          <a:prstGeom prst="rect">
            <a:avLst/>
          </a:prstGeom>
        </p:spPr>
      </p:pic>
      <p:sp>
        <p:nvSpPr>
          <p:cNvPr id="6" name="Shape 2843"/>
          <p:cNvSpPr/>
          <p:nvPr/>
        </p:nvSpPr>
        <p:spPr>
          <a:xfrm>
            <a:off x="1341884" y="2420888"/>
            <a:ext cx="1513852" cy="445169"/>
          </a:xfrm>
          <a:custGeom>
            <a:avLst/>
            <a:gdLst/>
            <a:ahLst/>
            <a:cxnLst/>
            <a:rect l="0" t="0" r="0" b="0"/>
            <a:pathLst>
              <a:path w="1219200" h="361188">
                <a:moveTo>
                  <a:pt x="0" y="180594"/>
                </a:moveTo>
                <a:cubicBezTo>
                  <a:pt x="0" y="80899"/>
                  <a:pt x="272923" y="0"/>
                  <a:pt x="609600" y="0"/>
                </a:cubicBezTo>
                <a:cubicBezTo>
                  <a:pt x="946277" y="0"/>
                  <a:pt x="1219200" y="80899"/>
                  <a:pt x="1219200" y="180594"/>
                </a:cubicBezTo>
                <a:cubicBezTo>
                  <a:pt x="1219200" y="280289"/>
                  <a:pt x="946277" y="361188"/>
                  <a:pt x="609600" y="361188"/>
                </a:cubicBezTo>
                <a:cubicBezTo>
                  <a:pt x="272923" y="361188"/>
                  <a:pt x="0" y="280289"/>
                  <a:pt x="0" y="180594"/>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spTree>
    <p:extLst>
      <p:ext uri="{BB962C8B-B14F-4D97-AF65-F5344CB8AC3E}">
        <p14:creationId xmlns:p14="http://schemas.microsoft.com/office/powerpoint/2010/main" xmlns="" val="6048970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sp>
        <p:nvSpPr>
          <p:cNvPr id="3" name="Rectangle 2"/>
          <p:cNvSpPr/>
          <p:nvPr/>
        </p:nvSpPr>
        <p:spPr>
          <a:xfrm>
            <a:off x="1498795" y="1340768"/>
            <a:ext cx="9636177" cy="5324535"/>
          </a:xfrm>
          <a:prstGeom prst="rect">
            <a:avLst/>
          </a:prstGeom>
        </p:spPr>
        <p:txBody>
          <a:bodyPr wrap="square">
            <a:spAutoFit/>
          </a:bodyPr>
          <a:lstStyle/>
          <a:p>
            <a:r>
              <a:rPr lang="el-GR" sz="2000" dirty="0"/>
              <a:t>Λίγο πιο κάτω στην καρτέλα υπάρχει ένα μικρό πλαίσιο στο οποίο φαίνεται η υφή που ήδη υπάρχει στο στερεό. Όποτε τοποθετούμε ένα στερεό, αυτό έχει ως προεπιλεγμένη την υφή ξύλου. Αν κάνουμε κλικ σε αυτό το πλαίσιο, εμφανίζεται ένα δεύτερο παράθυρο, το οποίο μας επιτρέπει να επιλέξουμε υφές. Στη διανομή </a:t>
            </a:r>
            <a:r>
              <a:rPr lang="el-GR" sz="2000" dirty="0" err="1"/>
              <a:t>Simonastick</a:t>
            </a:r>
            <a:r>
              <a:rPr lang="el-GR" sz="2000" dirty="0"/>
              <a:t>, υπάρχουν ήδη μερικές υφές στο φάκελο του </a:t>
            </a:r>
            <a:r>
              <a:rPr lang="el-GR" sz="2000" dirty="0" err="1"/>
              <a:t>Inventory</a:t>
            </a:r>
            <a:r>
              <a:rPr lang="el-GR" sz="2000" dirty="0"/>
              <a:t> </a:t>
            </a:r>
            <a:r>
              <a:rPr lang="el-GR" sz="2000" dirty="0" err="1"/>
              <a:t>Opensim</a:t>
            </a:r>
            <a:r>
              <a:rPr lang="el-GR" sz="2000" dirty="0"/>
              <a:t> </a:t>
            </a:r>
            <a:r>
              <a:rPr lang="el-GR" sz="2000" dirty="0" err="1"/>
              <a:t>Library</a:t>
            </a:r>
            <a:r>
              <a:rPr lang="el-GR" sz="2000" dirty="0"/>
              <a:t>, </a:t>
            </a:r>
            <a:r>
              <a:rPr lang="el-GR" sz="2000" dirty="0" err="1"/>
              <a:t>υποφάκελο</a:t>
            </a:r>
            <a:r>
              <a:rPr lang="el-GR" sz="2000" dirty="0"/>
              <a:t> </a:t>
            </a:r>
            <a:r>
              <a:rPr lang="el-GR" sz="2000" dirty="0" err="1"/>
              <a:t>Texture</a:t>
            </a:r>
            <a:r>
              <a:rPr lang="el-GR" sz="2000" dirty="0"/>
              <a:t> </a:t>
            </a:r>
            <a:r>
              <a:rPr lang="el-GR" sz="2000" dirty="0" err="1"/>
              <a:t>Library</a:t>
            </a:r>
            <a:r>
              <a:rPr lang="el-GR" sz="2000" dirty="0"/>
              <a:t>. Επιλέγουμε μία από αυτές, τη βλέπουμε στην προεπισκόπηση και την τοποθετούμε στο στερεό κάνοντας κλικ στο κουμπί </a:t>
            </a:r>
            <a:r>
              <a:rPr lang="el-GR" sz="2000" dirty="0" err="1"/>
              <a:t>Select</a:t>
            </a:r>
            <a:r>
              <a:rPr lang="el-GR" sz="2000" dirty="0"/>
              <a:t>.  </a:t>
            </a:r>
            <a:endParaRPr lang="en-US" sz="2000" dirty="0" smtClean="0"/>
          </a:p>
          <a:p>
            <a:endParaRPr lang="el-GR" sz="2000" dirty="0"/>
          </a:p>
          <a:p>
            <a:r>
              <a:rPr lang="el-GR" sz="2000" dirty="0"/>
              <a:t>Αν είναι επιλεγμένο το </a:t>
            </a:r>
            <a:r>
              <a:rPr lang="el-GR" sz="2000" dirty="0" err="1"/>
              <a:t>Stretch</a:t>
            </a:r>
            <a:r>
              <a:rPr lang="el-GR" sz="2000" dirty="0"/>
              <a:t> </a:t>
            </a:r>
            <a:r>
              <a:rPr lang="el-GR" sz="2000" dirty="0" err="1"/>
              <a:t>Textures</a:t>
            </a:r>
            <a:r>
              <a:rPr lang="el-GR" sz="2000" dirty="0"/>
              <a:t>, τότε η υφή "τραβηχτεί" ώστε να καλύψει όλη την έδρα. </a:t>
            </a:r>
            <a:endParaRPr lang="en-US" sz="2000" dirty="0" smtClean="0"/>
          </a:p>
          <a:p>
            <a:endParaRPr lang="el-GR" sz="2000" dirty="0"/>
          </a:p>
          <a:p>
            <a:r>
              <a:rPr lang="el-GR" sz="2000" dirty="0"/>
              <a:t>Μπορούμε να κάνουμε το στερεό διάφανο αυξομειώνοντας τις τιμές στην επιλογή </a:t>
            </a:r>
            <a:r>
              <a:rPr lang="el-GR" sz="2000" dirty="0" err="1"/>
              <a:t>Transparency</a:t>
            </a:r>
            <a:r>
              <a:rPr lang="el-GR" sz="2000" dirty="0"/>
              <a:t> και να λάμπει αυξομειώνοντας τις τιμές στην επιλογή </a:t>
            </a:r>
            <a:r>
              <a:rPr lang="el-GR" sz="2000" dirty="0" err="1"/>
              <a:t>Glow</a:t>
            </a:r>
            <a:r>
              <a:rPr lang="el-GR" sz="2000" dirty="0"/>
              <a:t>. </a:t>
            </a:r>
            <a:endParaRPr lang="en-US" sz="2000" dirty="0" smtClean="0"/>
          </a:p>
          <a:p>
            <a:endParaRPr lang="el-GR" sz="2000" dirty="0"/>
          </a:p>
          <a:p>
            <a:r>
              <a:rPr lang="el-GR" sz="2000" dirty="0"/>
              <a:t>Μπορούμε να προσαρμόσουμε περαιτέρω τις υφές του στερεού από τις επιλογές </a:t>
            </a:r>
            <a:r>
              <a:rPr lang="el-GR" sz="2000" dirty="0" err="1"/>
              <a:t>Shininess</a:t>
            </a:r>
            <a:r>
              <a:rPr lang="el-GR" sz="2000" dirty="0"/>
              <a:t> (λάμψη), </a:t>
            </a:r>
            <a:r>
              <a:rPr lang="el-GR" sz="2000" dirty="0" err="1"/>
              <a:t>Bumpiness</a:t>
            </a:r>
            <a:r>
              <a:rPr lang="el-GR" sz="2000" dirty="0"/>
              <a:t> (θολούρα), </a:t>
            </a:r>
            <a:r>
              <a:rPr lang="el-GR" sz="2000" dirty="0" err="1"/>
              <a:t>Repeats</a:t>
            </a:r>
            <a:r>
              <a:rPr lang="el-GR" sz="2000" dirty="0"/>
              <a:t> per </a:t>
            </a:r>
            <a:r>
              <a:rPr lang="el-GR" sz="2000" dirty="0" err="1"/>
              <a:t>Face</a:t>
            </a:r>
            <a:r>
              <a:rPr lang="el-GR" sz="2000" dirty="0"/>
              <a:t> (επαναλήψεις της υφής ανά επιφάνεια), </a:t>
            </a:r>
            <a:r>
              <a:rPr lang="el-GR" sz="2000" dirty="0" err="1"/>
              <a:t>Position</a:t>
            </a:r>
            <a:r>
              <a:rPr lang="el-GR" sz="2000" dirty="0"/>
              <a:t> (θέση της υφής) και </a:t>
            </a:r>
            <a:r>
              <a:rPr lang="el-GR" sz="2000" dirty="0" err="1"/>
              <a:t>Offset</a:t>
            </a:r>
            <a:r>
              <a:rPr lang="el-GR" sz="2000" dirty="0"/>
              <a:t> (μετατόπιση).  </a:t>
            </a:r>
          </a:p>
        </p:txBody>
      </p:sp>
    </p:spTree>
    <p:extLst>
      <p:ext uri="{BB962C8B-B14F-4D97-AF65-F5344CB8AC3E}">
        <p14:creationId xmlns:p14="http://schemas.microsoft.com/office/powerpoint/2010/main" xmlns="" val="1487761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grpSp>
        <p:nvGrpSpPr>
          <p:cNvPr id="3" name="Group 2"/>
          <p:cNvGrpSpPr/>
          <p:nvPr/>
        </p:nvGrpSpPr>
        <p:grpSpPr>
          <a:xfrm>
            <a:off x="2566020" y="1628800"/>
            <a:ext cx="7688671" cy="5025980"/>
            <a:chOff x="0" y="0"/>
            <a:chExt cx="5574009" cy="3618683"/>
          </a:xfrm>
        </p:grpSpPr>
        <p:sp>
          <p:nvSpPr>
            <p:cNvPr id="4" name="Rectangle 3"/>
            <p:cNvSpPr/>
            <p:nvPr/>
          </p:nvSpPr>
          <p:spPr>
            <a:xfrm>
              <a:off x="5531866" y="3428746"/>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5" name="Picture 4"/>
            <p:cNvPicPr/>
            <p:nvPr/>
          </p:nvPicPr>
          <p:blipFill>
            <a:blip r:embed="rId3"/>
            <a:stretch>
              <a:fillRect/>
            </a:stretch>
          </p:blipFill>
          <p:spPr>
            <a:xfrm>
              <a:off x="245364" y="0"/>
              <a:ext cx="5285232" cy="3534156"/>
            </a:xfrm>
            <a:prstGeom prst="rect">
              <a:avLst/>
            </a:prstGeom>
          </p:spPr>
        </p:pic>
        <p:pic>
          <p:nvPicPr>
            <p:cNvPr id="6" name="Picture 5"/>
            <p:cNvPicPr/>
            <p:nvPr/>
          </p:nvPicPr>
          <p:blipFill>
            <a:blip r:embed="rId4"/>
            <a:stretch>
              <a:fillRect/>
            </a:stretch>
          </p:blipFill>
          <p:spPr>
            <a:xfrm>
              <a:off x="580644" y="1220724"/>
              <a:ext cx="861060" cy="298704"/>
            </a:xfrm>
            <a:prstGeom prst="rect">
              <a:avLst/>
            </a:prstGeom>
          </p:spPr>
        </p:pic>
        <p:sp>
          <p:nvSpPr>
            <p:cNvPr id="7" name="Shape 2975"/>
            <p:cNvSpPr/>
            <p:nvPr/>
          </p:nvSpPr>
          <p:spPr>
            <a:xfrm>
              <a:off x="589026" y="1215391"/>
              <a:ext cx="819912" cy="257556"/>
            </a:xfrm>
            <a:custGeom>
              <a:avLst/>
              <a:gdLst/>
              <a:ahLst/>
              <a:cxnLst/>
              <a:rect l="0" t="0" r="0" b="0"/>
              <a:pathLst>
                <a:path w="819912" h="257556">
                  <a:moveTo>
                    <a:pt x="0" y="128778"/>
                  </a:moveTo>
                  <a:cubicBezTo>
                    <a:pt x="0" y="57658"/>
                    <a:pt x="183515" y="0"/>
                    <a:pt x="409956" y="0"/>
                  </a:cubicBezTo>
                  <a:cubicBezTo>
                    <a:pt x="636397" y="0"/>
                    <a:pt x="819912" y="57658"/>
                    <a:pt x="819912" y="128778"/>
                  </a:cubicBezTo>
                  <a:cubicBezTo>
                    <a:pt x="819912" y="199898"/>
                    <a:pt x="636397" y="257556"/>
                    <a:pt x="409956" y="257556"/>
                  </a:cubicBezTo>
                  <a:cubicBezTo>
                    <a:pt x="183515" y="257556"/>
                    <a:pt x="0" y="199898"/>
                    <a:pt x="0" y="128778"/>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8" name="Picture 7"/>
            <p:cNvPicPr/>
            <p:nvPr/>
          </p:nvPicPr>
          <p:blipFill>
            <a:blip r:embed="rId5"/>
            <a:stretch>
              <a:fillRect/>
            </a:stretch>
          </p:blipFill>
          <p:spPr>
            <a:xfrm>
              <a:off x="132588" y="716280"/>
              <a:ext cx="966216" cy="298704"/>
            </a:xfrm>
            <a:prstGeom prst="rect">
              <a:avLst/>
            </a:prstGeom>
          </p:spPr>
        </p:pic>
        <p:sp>
          <p:nvSpPr>
            <p:cNvPr id="9" name="Shape 2977"/>
            <p:cNvSpPr/>
            <p:nvPr/>
          </p:nvSpPr>
          <p:spPr>
            <a:xfrm>
              <a:off x="140970" y="710946"/>
              <a:ext cx="925068" cy="257556"/>
            </a:xfrm>
            <a:custGeom>
              <a:avLst/>
              <a:gdLst/>
              <a:ahLst/>
              <a:cxnLst/>
              <a:rect l="0" t="0" r="0" b="0"/>
              <a:pathLst>
                <a:path w="925068" h="257556">
                  <a:moveTo>
                    <a:pt x="0" y="128778"/>
                  </a:moveTo>
                  <a:cubicBezTo>
                    <a:pt x="0" y="57658"/>
                    <a:pt x="207086" y="0"/>
                    <a:pt x="462534" y="0"/>
                  </a:cubicBezTo>
                  <a:cubicBezTo>
                    <a:pt x="717931" y="0"/>
                    <a:pt x="925068" y="57658"/>
                    <a:pt x="925068" y="128778"/>
                  </a:cubicBezTo>
                  <a:cubicBezTo>
                    <a:pt x="925068" y="199898"/>
                    <a:pt x="717931" y="257556"/>
                    <a:pt x="462534" y="257556"/>
                  </a:cubicBezTo>
                  <a:cubicBezTo>
                    <a:pt x="207086" y="257556"/>
                    <a:pt x="0" y="199898"/>
                    <a:pt x="0" y="128778"/>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0" name="Picture 9"/>
            <p:cNvPicPr/>
            <p:nvPr/>
          </p:nvPicPr>
          <p:blipFill>
            <a:blip r:embed="rId6"/>
            <a:stretch>
              <a:fillRect/>
            </a:stretch>
          </p:blipFill>
          <p:spPr>
            <a:xfrm>
              <a:off x="143256" y="2107692"/>
              <a:ext cx="1440180" cy="545592"/>
            </a:xfrm>
            <a:prstGeom prst="rect">
              <a:avLst/>
            </a:prstGeom>
          </p:spPr>
        </p:pic>
        <p:sp>
          <p:nvSpPr>
            <p:cNvPr id="11" name="Shape 2979"/>
            <p:cNvSpPr/>
            <p:nvPr/>
          </p:nvSpPr>
          <p:spPr>
            <a:xfrm>
              <a:off x="151638" y="2102358"/>
              <a:ext cx="1399032" cy="504444"/>
            </a:xfrm>
            <a:custGeom>
              <a:avLst/>
              <a:gdLst/>
              <a:ahLst/>
              <a:cxnLst/>
              <a:rect l="0" t="0" r="0" b="0"/>
              <a:pathLst>
                <a:path w="1399032" h="504444">
                  <a:moveTo>
                    <a:pt x="0" y="252222"/>
                  </a:moveTo>
                  <a:cubicBezTo>
                    <a:pt x="0" y="112903"/>
                    <a:pt x="313182" y="0"/>
                    <a:pt x="699516" y="0"/>
                  </a:cubicBezTo>
                  <a:cubicBezTo>
                    <a:pt x="1085850" y="0"/>
                    <a:pt x="1399032" y="112903"/>
                    <a:pt x="1399032" y="252222"/>
                  </a:cubicBezTo>
                  <a:cubicBezTo>
                    <a:pt x="1399032" y="391541"/>
                    <a:pt x="1085850" y="504444"/>
                    <a:pt x="699516" y="504444"/>
                  </a:cubicBezTo>
                  <a:cubicBezTo>
                    <a:pt x="313182" y="504444"/>
                    <a:pt x="0" y="391541"/>
                    <a:pt x="0" y="252222"/>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2" name="Picture 11"/>
            <p:cNvPicPr/>
            <p:nvPr/>
          </p:nvPicPr>
          <p:blipFill>
            <a:blip r:embed="rId7"/>
            <a:stretch>
              <a:fillRect/>
            </a:stretch>
          </p:blipFill>
          <p:spPr>
            <a:xfrm>
              <a:off x="132588" y="2545080"/>
              <a:ext cx="1441704" cy="545592"/>
            </a:xfrm>
            <a:prstGeom prst="rect">
              <a:avLst/>
            </a:prstGeom>
          </p:spPr>
        </p:pic>
        <p:sp>
          <p:nvSpPr>
            <p:cNvPr id="14" name="Shape 2981"/>
            <p:cNvSpPr/>
            <p:nvPr/>
          </p:nvSpPr>
          <p:spPr>
            <a:xfrm>
              <a:off x="140970" y="2539746"/>
              <a:ext cx="1400556" cy="504444"/>
            </a:xfrm>
            <a:custGeom>
              <a:avLst/>
              <a:gdLst/>
              <a:ahLst/>
              <a:cxnLst/>
              <a:rect l="0" t="0" r="0" b="0"/>
              <a:pathLst>
                <a:path w="1400556" h="504444">
                  <a:moveTo>
                    <a:pt x="0" y="252223"/>
                  </a:moveTo>
                  <a:cubicBezTo>
                    <a:pt x="0" y="112903"/>
                    <a:pt x="313563" y="0"/>
                    <a:pt x="700278" y="0"/>
                  </a:cubicBezTo>
                  <a:cubicBezTo>
                    <a:pt x="1086993" y="0"/>
                    <a:pt x="1400556" y="112903"/>
                    <a:pt x="1400556" y="252223"/>
                  </a:cubicBezTo>
                  <a:cubicBezTo>
                    <a:pt x="1400556" y="391541"/>
                    <a:pt x="1086993" y="504444"/>
                    <a:pt x="700278" y="504444"/>
                  </a:cubicBezTo>
                  <a:cubicBezTo>
                    <a:pt x="313563" y="504444"/>
                    <a:pt x="0" y="391541"/>
                    <a:pt x="0" y="252223"/>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5" name="Picture 14"/>
            <p:cNvPicPr/>
            <p:nvPr/>
          </p:nvPicPr>
          <p:blipFill>
            <a:blip r:embed="rId6"/>
            <a:stretch>
              <a:fillRect/>
            </a:stretch>
          </p:blipFill>
          <p:spPr>
            <a:xfrm>
              <a:off x="143256" y="2983992"/>
              <a:ext cx="1440180" cy="545592"/>
            </a:xfrm>
            <a:prstGeom prst="rect">
              <a:avLst/>
            </a:prstGeom>
          </p:spPr>
        </p:pic>
        <p:sp>
          <p:nvSpPr>
            <p:cNvPr id="16" name="Shape 2983"/>
            <p:cNvSpPr/>
            <p:nvPr/>
          </p:nvSpPr>
          <p:spPr>
            <a:xfrm>
              <a:off x="151638" y="2978658"/>
              <a:ext cx="1399032" cy="504444"/>
            </a:xfrm>
            <a:custGeom>
              <a:avLst/>
              <a:gdLst/>
              <a:ahLst/>
              <a:cxnLst/>
              <a:rect l="0" t="0" r="0" b="0"/>
              <a:pathLst>
                <a:path w="1399032" h="504444">
                  <a:moveTo>
                    <a:pt x="0" y="252222"/>
                  </a:moveTo>
                  <a:cubicBezTo>
                    <a:pt x="0" y="112903"/>
                    <a:pt x="313182" y="0"/>
                    <a:pt x="699516" y="0"/>
                  </a:cubicBezTo>
                  <a:cubicBezTo>
                    <a:pt x="1085850" y="0"/>
                    <a:pt x="1399032" y="112903"/>
                    <a:pt x="1399032" y="252222"/>
                  </a:cubicBezTo>
                  <a:cubicBezTo>
                    <a:pt x="1399032" y="391541"/>
                    <a:pt x="1085850" y="504444"/>
                    <a:pt x="699516" y="504444"/>
                  </a:cubicBezTo>
                  <a:cubicBezTo>
                    <a:pt x="313182" y="504444"/>
                    <a:pt x="0" y="391541"/>
                    <a:pt x="0" y="252222"/>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7" name="Picture 16"/>
            <p:cNvPicPr/>
            <p:nvPr/>
          </p:nvPicPr>
          <p:blipFill>
            <a:blip r:embed="rId8"/>
            <a:stretch>
              <a:fillRect/>
            </a:stretch>
          </p:blipFill>
          <p:spPr>
            <a:xfrm>
              <a:off x="2761488" y="355093"/>
              <a:ext cx="1441704" cy="1488948"/>
            </a:xfrm>
            <a:prstGeom prst="rect">
              <a:avLst/>
            </a:prstGeom>
          </p:spPr>
        </p:pic>
        <p:sp>
          <p:nvSpPr>
            <p:cNvPr id="18" name="Shape 2985"/>
            <p:cNvSpPr/>
            <p:nvPr/>
          </p:nvSpPr>
          <p:spPr>
            <a:xfrm>
              <a:off x="2769870" y="349759"/>
              <a:ext cx="1400556" cy="1447800"/>
            </a:xfrm>
            <a:custGeom>
              <a:avLst/>
              <a:gdLst/>
              <a:ahLst/>
              <a:cxnLst/>
              <a:rect l="0" t="0" r="0" b="0"/>
              <a:pathLst>
                <a:path w="1400556" h="1447800">
                  <a:moveTo>
                    <a:pt x="0" y="723900"/>
                  </a:moveTo>
                  <a:cubicBezTo>
                    <a:pt x="0" y="324104"/>
                    <a:pt x="313563" y="0"/>
                    <a:pt x="700278" y="0"/>
                  </a:cubicBezTo>
                  <a:cubicBezTo>
                    <a:pt x="1086993" y="0"/>
                    <a:pt x="1400556" y="324104"/>
                    <a:pt x="1400556" y="723900"/>
                  </a:cubicBezTo>
                  <a:cubicBezTo>
                    <a:pt x="1400556" y="1123695"/>
                    <a:pt x="1086993" y="1447800"/>
                    <a:pt x="700278" y="1447800"/>
                  </a:cubicBezTo>
                  <a:cubicBezTo>
                    <a:pt x="313563" y="1447800"/>
                    <a:pt x="0" y="1123695"/>
                    <a:pt x="0" y="72390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9" name="Picture 18"/>
            <p:cNvPicPr/>
            <p:nvPr/>
          </p:nvPicPr>
          <p:blipFill>
            <a:blip r:embed="rId9"/>
            <a:stretch>
              <a:fillRect/>
            </a:stretch>
          </p:blipFill>
          <p:spPr>
            <a:xfrm>
              <a:off x="0" y="1295400"/>
              <a:ext cx="859536" cy="736092"/>
            </a:xfrm>
            <a:prstGeom prst="rect">
              <a:avLst/>
            </a:prstGeom>
          </p:spPr>
        </p:pic>
        <p:sp>
          <p:nvSpPr>
            <p:cNvPr id="20" name="Shape 2987"/>
            <p:cNvSpPr/>
            <p:nvPr/>
          </p:nvSpPr>
          <p:spPr>
            <a:xfrm>
              <a:off x="8382" y="1290067"/>
              <a:ext cx="818388" cy="694944"/>
            </a:xfrm>
            <a:custGeom>
              <a:avLst/>
              <a:gdLst/>
              <a:ahLst/>
              <a:cxnLst/>
              <a:rect l="0" t="0" r="0" b="0"/>
              <a:pathLst>
                <a:path w="818388" h="694944">
                  <a:moveTo>
                    <a:pt x="0" y="347472"/>
                  </a:moveTo>
                  <a:cubicBezTo>
                    <a:pt x="0" y="155575"/>
                    <a:pt x="183198" y="0"/>
                    <a:pt x="409194" y="0"/>
                  </a:cubicBezTo>
                  <a:cubicBezTo>
                    <a:pt x="635127" y="0"/>
                    <a:pt x="818388" y="155575"/>
                    <a:pt x="818388" y="347472"/>
                  </a:cubicBezTo>
                  <a:cubicBezTo>
                    <a:pt x="818388" y="539369"/>
                    <a:pt x="635127" y="694944"/>
                    <a:pt x="409194" y="694944"/>
                  </a:cubicBezTo>
                  <a:cubicBezTo>
                    <a:pt x="183198" y="694944"/>
                    <a:pt x="0" y="539369"/>
                    <a:pt x="0" y="347472"/>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21" name="Picture 20"/>
            <p:cNvPicPr/>
            <p:nvPr/>
          </p:nvPicPr>
          <p:blipFill>
            <a:blip r:embed="rId4"/>
            <a:stretch>
              <a:fillRect/>
            </a:stretch>
          </p:blipFill>
          <p:spPr>
            <a:xfrm>
              <a:off x="3400044" y="1725168"/>
              <a:ext cx="861060" cy="298704"/>
            </a:xfrm>
            <a:prstGeom prst="rect">
              <a:avLst/>
            </a:prstGeom>
          </p:spPr>
        </p:pic>
        <p:sp>
          <p:nvSpPr>
            <p:cNvPr id="22" name="Shape 2989"/>
            <p:cNvSpPr/>
            <p:nvPr/>
          </p:nvSpPr>
          <p:spPr>
            <a:xfrm>
              <a:off x="3408426" y="1719834"/>
              <a:ext cx="819912" cy="257556"/>
            </a:xfrm>
            <a:custGeom>
              <a:avLst/>
              <a:gdLst/>
              <a:ahLst/>
              <a:cxnLst/>
              <a:rect l="0" t="0" r="0" b="0"/>
              <a:pathLst>
                <a:path w="819912" h="257556">
                  <a:moveTo>
                    <a:pt x="0" y="128778"/>
                  </a:moveTo>
                  <a:cubicBezTo>
                    <a:pt x="0" y="57658"/>
                    <a:pt x="183515" y="0"/>
                    <a:pt x="409956" y="0"/>
                  </a:cubicBezTo>
                  <a:cubicBezTo>
                    <a:pt x="636397" y="0"/>
                    <a:pt x="819912" y="57658"/>
                    <a:pt x="819912" y="128778"/>
                  </a:cubicBezTo>
                  <a:cubicBezTo>
                    <a:pt x="819912" y="199898"/>
                    <a:pt x="636397" y="257556"/>
                    <a:pt x="409956" y="257556"/>
                  </a:cubicBezTo>
                  <a:cubicBezTo>
                    <a:pt x="183515" y="257556"/>
                    <a:pt x="0" y="199898"/>
                    <a:pt x="0" y="128778"/>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23" name="Picture 22"/>
            <p:cNvPicPr/>
            <p:nvPr/>
          </p:nvPicPr>
          <p:blipFill>
            <a:blip r:embed="rId10"/>
            <a:stretch>
              <a:fillRect/>
            </a:stretch>
          </p:blipFill>
          <p:spPr>
            <a:xfrm>
              <a:off x="1199388" y="1376172"/>
              <a:ext cx="612648" cy="650748"/>
            </a:xfrm>
            <a:prstGeom prst="rect">
              <a:avLst/>
            </a:prstGeom>
          </p:spPr>
        </p:pic>
        <p:sp>
          <p:nvSpPr>
            <p:cNvPr id="24" name="Shape 2991"/>
            <p:cNvSpPr/>
            <p:nvPr/>
          </p:nvSpPr>
          <p:spPr>
            <a:xfrm>
              <a:off x="1207770" y="1370838"/>
              <a:ext cx="571500" cy="609600"/>
            </a:xfrm>
            <a:custGeom>
              <a:avLst/>
              <a:gdLst/>
              <a:ahLst/>
              <a:cxnLst/>
              <a:rect l="0" t="0" r="0" b="0"/>
              <a:pathLst>
                <a:path w="571500" h="609600">
                  <a:moveTo>
                    <a:pt x="0" y="304800"/>
                  </a:moveTo>
                  <a:cubicBezTo>
                    <a:pt x="0" y="136525"/>
                    <a:pt x="127889" y="0"/>
                    <a:pt x="285750" y="0"/>
                  </a:cubicBezTo>
                  <a:cubicBezTo>
                    <a:pt x="443611" y="0"/>
                    <a:pt x="571500" y="136525"/>
                    <a:pt x="571500" y="304800"/>
                  </a:cubicBezTo>
                  <a:cubicBezTo>
                    <a:pt x="571500" y="473075"/>
                    <a:pt x="443611" y="609600"/>
                    <a:pt x="285750" y="609600"/>
                  </a:cubicBezTo>
                  <a:cubicBezTo>
                    <a:pt x="127889" y="609600"/>
                    <a:pt x="0" y="473075"/>
                    <a:pt x="0" y="30480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25" name="Picture 24"/>
            <p:cNvPicPr/>
            <p:nvPr/>
          </p:nvPicPr>
          <p:blipFill>
            <a:blip r:embed="rId11"/>
            <a:stretch>
              <a:fillRect/>
            </a:stretch>
          </p:blipFill>
          <p:spPr>
            <a:xfrm>
              <a:off x="914400" y="534924"/>
              <a:ext cx="964692" cy="298704"/>
            </a:xfrm>
            <a:prstGeom prst="rect">
              <a:avLst/>
            </a:prstGeom>
          </p:spPr>
        </p:pic>
        <p:sp>
          <p:nvSpPr>
            <p:cNvPr id="26" name="Shape 2993"/>
            <p:cNvSpPr/>
            <p:nvPr/>
          </p:nvSpPr>
          <p:spPr>
            <a:xfrm>
              <a:off x="922782" y="529590"/>
              <a:ext cx="923544" cy="257556"/>
            </a:xfrm>
            <a:custGeom>
              <a:avLst/>
              <a:gdLst/>
              <a:ahLst/>
              <a:cxnLst/>
              <a:rect l="0" t="0" r="0" b="0"/>
              <a:pathLst>
                <a:path w="923544" h="257556">
                  <a:moveTo>
                    <a:pt x="0" y="128778"/>
                  </a:moveTo>
                  <a:cubicBezTo>
                    <a:pt x="0" y="57658"/>
                    <a:pt x="206756" y="0"/>
                    <a:pt x="461772" y="0"/>
                  </a:cubicBezTo>
                  <a:cubicBezTo>
                    <a:pt x="716788" y="0"/>
                    <a:pt x="923544" y="57658"/>
                    <a:pt x="923544" y="128778"/>
                  </a:cubicBezTo>
                  <a:cubicBezTo>
                    <a:pt x="923544" y="199898"/>
                    <a:pt x="716788" y="257556"/>
                    <a:pt x="461772" y="257556"/>
                  </a:cubicBezTo>
                  <a:cubicBezTo>
                    <a:pt x="206756" y="257556"/>
                    <a:pt x="0" y="199898"/>
                    <a:pt x="0" y="128778"/>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1859573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sp>
        <p:nvSpPr>
          <p:cNvPr id="3" name="Rectangle 2"/>
          <p:cNvSpPr/>
          <p:nvPr/>
        </p:nvSpPr>
        <p:spPr>
          <a:xfrm>
            <a:off x="1522222" y="1700808"/>
            <a:ext cx="9468734" cy="4708981"/>
          </a:xfrm>
          <a:prstGeom prst="rect">
            <a:avLst/>
          </a:prstGeom>
        </p:spPr>
        <p:txBody>
          <a:bodyPr wrap="square">
            <a:spAutoFit/>
          </a:bodyPr>
          <a:lstStyle/>
          <a:p>
            <a:r>
              <a:rPr lang="el-GR" sz="2000" dirty="0"/>
              <a:t>Το </a:t>
            </a:r>
            <a:r>
              <a:rPr lang="el-GR" sz="2000" dirty="0" err="1"/>
              <a:t>Content</a:t>
            </a:r>
            <a:r>
              <a:rPr lang="el-GR" sz="2000" dirty="0"/>
              <a:t> που είναι η τελευταία καρτέλα του παραθύρου κατασκευής, αφορά τη χρήση </a:t>
            </a:r>
            <a:r>
              <a:rPr lang="el-GR" sz="2000" dirty="0" err="1"/>
              <a:t>scripts</a:t>
            </a:r>
            <a:r>
              <a:rPr lang="el-GR" sz="2000" dirty="0"/>
              <a:t> που γράφονται με την προγραμματιστική γλώσσα του </a:t>
            </a:r>
            <a:r>
              <a:rPr lang="el-GR" sz="2000" dirty="0" err="1"/>
              <a:t>Second</a:t>
            </a:r>
            <a:r>
              <a:rPr lang="el-GR" sz="2000" dirty="0"/>
              <a:t> </a:t>
            </a:r>
            <a:r>
              <a:rPr lang="el-GR" sz="2000" dirty="0" err="1"/>
              <a:t>Life</a:t>
            </a:r>
            <a:r>
              <a:rPr lang="el-GR" sz="2000" dirty="0"/>
              <a:t>/</a:t>
            </a:r>
            <a:r>
              <a:rPr lang="el-GR" sz="2000" dirty="0" err="1"/>
              <a:t>Opensim</a:t>
            </a:r>
            <a:r>
              <a:rPr lang="el-GR" sz="2000" dirty="0"/>
              <a:t> την LSL ή σε C++. Είναι το πιο δύσκολο κομμάτι της κατασκευής ενός κόσμου, αλλά ταυτόχρονα αυτό που μας επιτρέπει να κάνουμε στην ουσία τα πάντα. </a:t>
            </a:r>
            <a:endParaRPr lang="en-US" sz="2000" dirty="0" smtClean="0"/>
          </a:p>
          <a:p>
            <a:endParaRPr lang="el-GR" sz="2000" dirty="0"/>
          </a:p>
          <a:p>
            <a:r>
              <a:rPr lang="el-GR" sz="2000" dirty="0"/>
              <a:t>Αν κάνουμε κλικ στο κουμπί </a:t>
            </a:r>
            <a:r>
              <a:rPr lang="el-GR" sz="2000" dirty="0" err="1"/>
              <a:t>New</a:t>
            </a:r>
            <a:r>
              <a:rPr lang="el-GR" sz="2000" dirty="0"/>
              <a:t> </a:t>
            </a:r>
            <a:r>
              <a:rPr lang="el-GR" sz="2000" dirty="0" err="1"/>
              <a:t>Script</a:t>
            </a:r>
            <a:r>
              <a:rPr lang="el-GR" sz="2000" dirty="0"/>
              <a:t>, θα δούμε ότι δημιουργείται αυτόματα μέσα στο στερεό μας ένα αρχείο που ονομάζεται </a:t>
            </a:r>
            <a:r>
              <a:rPr lang="el-GR" sz="2000" dirty="0" err="1"/>
              <a:t>New</a:t>
            </a:r>
            <a:r>
              <a:rPr lang="el-GR" sz="2000" dirty="0"/>
              <a:t> </a:t>
            </a:r>
            <a:r>
              <a:rPr lang="el-GR" sz="2000" dirty="0" err="1"/>
              <a:t>Script</a:t>
            </a:r>
            <a:r>
              <a:rPr lang="el-GR" sz="2000" dirty="0"/>
              <a:t>. Το αρχείο αυτό μπορούμε να το κάνουμε διπλό κλικ και ανοίγει σε ξεχωριστό παράθυρο, όπου και μπορούμε να το επεξεργαστούμε.  </a:t>
            </a:r>
            <a:endParaRPr lang="en-US" sz="2000" dirty="0" smtClean="0"/>
          </a:p>
          <a:p>
            <a:endParaRPr lang="el-GR" sz="2000" dirty="0"/>
          </a:p>
          <a:p>
            <a:r>
              <a:rPr lang="el-GR" sz="2000" dirty="0"/>
              <a:t>Παρατηρούμε ότι ήδη υπάρχει γραμμένο ένα μικρό </a:t>
            </a:r>
            <a:r>
              <a:rPr lang="el-GR" sz="2000" dirty="0" err="1"/>
              <a:t>script</a:t>
            </a:r>
            <a:r>
              <a:rPr lang="el-GR" sz="2000" dirty="0"/>
              <a:t> που στην ουσία θα εμφανίσει ένα μικρό κείμενο κάτω αριστερά στην οθόνη μας.  </a:t>
            </a:r>
            <a:endParaRPr lang="en-US" sz="2000" dirty="0" smtClean="0"/>
          </a:p>
          <a:p>
            <a:endParaRPr lang="el-GR" sz="2000" dirty="0"/>
          </a:p>
          <a:p>
            <a:r>
              <a:rPr lang="el-GR" sz="2000" dirty="0"/>
              <a:t>Δεν θα ασχοληθούμε με τη γλώσσα προγραμματισμού, αλλά σε επόμενο κεφάλαιο θα αναλυθεί η διαδικασία χρήσης έτοιμων </a:t>
            </a:r>
            <a:r>
              <a:rPr lang="el-GR" sz="2000" dirty="0" err="1"/>
              <a:t>scripts</a:t>
            </a:r>
            <a:r>
              <a:rPr lang="el-GR" sz="2000" dirty="0"/>
              <a:t> από το </a:t>
            </a:r>
            <a:r>
              <a:rPr lang="el-GR" sz="2000" dirty="0" err="1"/>
              <a:t>Inventory</a:t>
            </a:r>
            <a:r>
              <a:rPr lang="el-GR" sz="2000" dirty="0"/>
              <a:t> ή το Διαδίκτυο. </a:t>
            </a:r>
          </a:p>
        </p:txBody>
      </p:sp>
    </p:spTree>
    <p:extLst>
      <p:ext uri="{BB962C8B-B14F-4D97-AF65-F5344CB8AC3E}">
        <p14:creationId xmlns:p14="http://schemas.microsoft.com/office/powerpoint/2010/main" xmlns="" val="3118721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grpSp>
        <p:nvGrpSpPr>
          <p:cNvPr id="3" name="Group 2"/>
          <p:cNvGrpSpPr/>
          <p:nvPr/>
        </p:nvGrpSpPr>
        <p:grpSpPr>
          <a:xfrm>
            <a:off x="3358108" y="1340768"/>
            <a:ext cx="6420939" cy="5399296"/>
            <a:chOff x="0" y="0"/>
            <a:chExt cx="4623033" cy="4209995"/>
          </a:xfrm>
        </p:grpSpPr>
        <p:sp>
          <p:nvSpPr>
            <p:cNvPr id="4" name="Rectangle 3"/>
            <p:cNvSpPr/>
            <p:nvPr/>
          </p:nvSpPr>
          <p:spPr>
            <a:xfrm>
              <a:off x="4580890" y="4020058"/>
              <a:ext cx="42143"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p:cNvPicPr/>
            <p:nvPr/>
          </p:nvPicPr>
          <p:blipFill>
            <a:blip r:embed="rId3"/>
            <a:stretch>
              <a:fillRect/>
            </a:stretch>
          </p:blipFill>
          <p:spPr>
            <a:xfrm>
              <a:off x="7620" y="0"/>
              <a:ext cx="4564380" cy="4123944"/>
            </a:xfrm>
            <a:prstGeom prst="rect">
              <a:avLst/>
            </a:prstGeom>
          </p:spPr>
        </p:pic>
        <p:pic>
          <p:nvPicPr>
            <p:cNvPr id="6" name="Picture 5"/>
            <p:cNvPicPr/>
            <p:nvPr/>
          </p:nvPicPr>
          <p:blipFill>
            <a:blip r:embed="rId4"/>
            <a:stretch>
              <a:fillRect/>
            </a:stretch>
          </p:blipFill>
          <p:spPr>
            <a:xfrm>
              <a:off x="1210056" y="1342644"/>
              <a:ext cx="545592" cy="231648"/>
            </a:xfrm>
            <a:prstGeom prst="rect">
              <a:avLst/>
            </a:prstGeom>
          </p:spPr>
        </p:pic>
        <p:sp>
          <p:nvSpPr>
            <p:cNvPr id="7" name="Shape 3101"/>
            <p:cNvSpPr/>
            <p:nvPr/>
          </p:nvSpPr>
          <p:spPr>
            <a:xfrm>
              <a:off x="1218438" y="1337310"/>
              <a:ext cx="504444" cy="190500"/>
            </a:xfrm>
            <a:custGeom>
              <a:avLst/>
              <a:gdLst/>
              <a:ahLst/>
              <a:cxnLst/>
              <a:rect l="0" t="0" r="0" b="0"/>
              <a:pathLst>
                <a:path w="504444" h="190500">
                  <a:moveTo>
                    <a:pt x="0" y="95250"/>
                  </a:moveTo>
                  <a:cubicBezTo>
                    <a:pt x="0" y="42672"/>
                    <a:pt x="112903" y="0"/>
                    <a:pt x="252222" y="0"/>
                  </a:cubicBezTo>
                  <a:cubicBezTo>
                    <a:pt x="391541" y="0"/>
                    <a:pt x="504444" y="42672"/>
                    <a:pt x="504444" y="95250"/>
                  </a:cubicBezTo>
                  <a:cubicBezTo>
                    <a:pt x="504444" y="147828"/>
                    <a:pt x="391541" y="190500"/>
                    <a:pt x="252222" y="190500"/>
                  </a:cubicBezTo>
                  <a:cubicBezTo>
                    <a:pt x="112903" y="190500"/>
                    <a:pt x="0" y="147828"/>
                    <a:pt x="0" y="9525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8" name="Picture 7"/>
            <p:cNvPicPr/>
            <p:nvPr/>
          </p:nvPicPr>
          <p:blipFill>
            <a:blip r:embed="rId5"/>
            <a:stretch>
              <a:fillRect/>
            </a:stretch>
          </p:blipFill>
          <p:spPr>
            <a:xfrm>
              <a:off x="0" y="1418844"/>
              <a:ext cx="708660" cy="297180"/>
            </a:xfrm>
            <a:prstGeom prst="rect">
              <a:avLst/>
            </a:prstGeom>
          </p:spPr>
        </p:pic>
        <p:sp>
          <p:nvSpPr>
            <p:cNvPr id="9" name="Shape 3103"/>
            <p:cNvSpPr/>
            <p:nvPr/>
          </p:nvSpPr>
          <p:spPr>
            <a:xfrm>
              <a:off x="8382" y="1413510"/>
              <a:ext cx="667512" cy="256032"/>
            </a:xfrm>
            <a:custGeom>
              <a:avLst/>
              <a:gdLst/>
              <a:ahLst/>
              <a:cxnLst/>
              <a:rect l="0" t="0" r="0" b="0"/>
              <a:pathLst>
                <a:path w="667512" h="256032">
                  <a:moveTo>
                    <a:pt x="0" y="128016"/>
                  </a:moveTo>
                  <a:cubicBezTo>
                    <a:pt x="0" y="57277"/>
                    <a:pt x="149479" y="0"/>
                    <a:pt x="333756" y="0"/>
                  </a:cubicBezTo>
                  <a:cubicBezTo>
                    <a:pt x="518033" y="0"/>
                    <a:pt x="667512" y="57277"/>
                    <a:pt x="667512" y="128016"/>
                  </a:cubicBezTo>
                  <a:cubicBezTo>
                    <a:pt x="667512" y="198755"/>
                    <a:pt x="518033" y="256032"/>
                    <a:pt x="333756" y="256032"/>
                  </a:cubicBezTo>
                  <a:cubicBezTo>
                    <a:pt x="149479" y="256032"/>
                    <a:pt x="0" y="198755"/>
                    <a:pt x="0" y="128016"/>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0" name="Picture 9"/>
            <p:cNvPicPr/>
            <p:nvPr/>
          </p:nvPicPr>
          <p:blipFill>
            <a:blip r:embed="rId6"/>
            <a:stretch>
              <a:fillRect/>
            </a:stretch>
          </p:blipFill>
          <p:spPr>
            <a:xfrm>
              <a:off x="27432" y="1714500"/>
              <a:ext cx="890016" cy="298704"/>
            </a:xfrm>
            <a:prstGeom prst="rect">
              <a:avLst/>
            </a:prstGeom>
          </p:spPr>
        </p:pic>
        <p:sp>
          <p:nvSpPr>
            <p:cNvPr id="11" name="Shape 3105"/>
            <p:cNvSpPr/>
            <p:nvPr/>
          </p:nvSpPr>
          <p:spPr>
            <a:xfrm>
              <a:off x="35814" y="1709166"/>
              <a:ext cx="848868" cy="257556"/>
            </a:xfrm>
            <a:custGeom>
              <a:avLst/>
              <a:gdLst/>
              <a:ahLst/>
              <a:cxnLst/>
              <a:rect l="0" t="0" r="0" b="0"/>
              <a:pathLst>
                <a:path w="848868" h="257556">
                  <a:moveTo>
                    <a:pt x="0" y="128778"/>
                  </a:moveTo>
                  <a:cubicBezTo>
                    <a:pt x="0" y="57658"/>
                    <a:pt x="189992" y="0"/>
                    <a:pt x="424434" y="0"/>
                  </a:cubicBezTo>
                  <a:cubicBezTo>
                    <a:pt x="658876" y="0"/>
                    <a:pt x="848868" y="57658"/>
                    <a:pt x="848868" y="128778"/>
                  </a:cubicBezTo>
                  <a:cubicBezTo>
                    <a:pt x="848868" y="199898"/>
                    <a:pt x="658876" y="257556"/>
                    <a:pt x="424434" y="257556"/>
                  </a:cubicBezTo>
                  <a:cubicBezTo>
                    <a:pt x="189992" y="257556"/>
                    <a:pt x="0" y="199898"/>
                    <a:pt x="0" y="128778"/>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2" name="Picture 11"/>
            <p:cNvPicPr/>
            <p:nvPr/>
          </p:nvPicPr>
          <p:blipFill>
            <a:blip r:embed="rId7"/>
            <a:stretch>
              <a:fillRect/>
            </a:stretch>
          </p:blipFill>
          <p:spPr>
            <a:xfrm>
              <a:off x="1676400" y="771144"/>
              <a:ext cx="2250948" cy="1574292"/>
            </a:xfrm>
            <a:prstGeom prst="rect">
              <a:avLst/>
            </a:prstGeom>
          </p:spPr>
        </p:pic>
        <p:sp>
          <p:nvSpPr>
            <p:cNvPr id="14" name="Shape 3107"/>
            <p:cNvSpPr/>
            <p:nvPr/>
          </p:nvSpPr>
          <p:spPr>
            <a:xfrm>
              <a:off x="1684782" y="765810"/>
              <a:ext cx="2209800" cy="1533144"/>
            </a:xfrm>
            <a:custGeom>
              <a:avLst/>
              <a:gdLst/>
              <a:ahLst/>
              <a:cxnLst/>
              <a:rect l="0" t="0" r="0" b="0"/>
              <a:pathLst>
                <a:path w="2209800" h="1533144">
                  <a:moveTo>
                    <a:pt x="0" y="766572"/>
                  </a:moveTo>
                  <a:cubicBezTo>
                    <a:pt x="0" y="343154"/>
                    <a:pt x="494665" y="0"/>
                    <a:pt x="1104900" y="0"/>
                  </a:cubicBezTo>
                  <a:cubicBezTo>
                    <a:pt x="1715135" y="0"/>
                    <a:pt x="2209800" y="343154"/>
                    <a:pt x="2209800" y="766572"/>
                  </a:cubicBezTo>
                  <a:cubicBezTo>
                    <a:pt x="2209800" y="1189990"/>
                    <a:pt x="1715135" y="1533144"/>
                    <a:pt x="1104900" y="1533144"/>
                  </a:cubicBezTo>
                  <a:cubicBezTo>
                    <a:pt x="494665" y="1533144"/>
                    <a:pt x="0" y="1189990"/>
                    <a:pt x="0" y="766572"/>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5" name="Picture 14"/>
            <p:cNvPicPr/>
            <p:nvPr/>
          </p:nvPicPr>
          <p:blipFill>
            <a:blip r:embed="rId8"/>
            <a:stretch>
              <a:fillRect/>
            </a:stretch>
          </p:blipFill>
          <p:spPr>
            <a:xfrm>
              <a:off x="0" y="3572256"/>
              <a:ext cx="1394460" cy="601980"/>
            </a:xfrm>
            <a:prstGeom prst="rect">
              <a:avLst/>
            </a:prstGeom>
          </p:spPr>
        </p:pic>
        <p:sp>
          <p:nvSpPr>
            <p:cNvPr id="16" name="Shape 3109"/>
            <p:cNvSpPr/>
            <p:nvPr/>
          </p:nvSpPr>
          <p:spPr>
            <a:xfrm>
              <a:off x="8382" y="3566922"/>
              <a:ext cx="1353312" cy="560832"/>
            </a:xfrm>
            <a:custGeom>
              <a:avLst/>
              <a:gdLst/>
              <a:ahLst/>
              <a:cxnLst/>
              <a:rect l="0" t="0" r="0" b="0"/>
              <a:pathLst>
                <a:path w="1353312" h="560832">
                  <a:moveTo>
                    <a:pt x="0" y="280416"/>
                  </a:moveTo>
                  <a:cubicBezTo>
                    <a:pt x="0" y="125603"/>
                    <a:pt x="302895" y="0"/>
                    <a:pt x="676656" y="0"/>
                  </a:cubicBezTo>
                  <a:cubicBezTo>
                    <a:pt x="1050417" y="0"/>
                    <a:pt x="1353312" y="125603"/>
                    <a:pt x="1353312" y="280416"/>
                  </a:cubicBezTo>
                  <a:cubicBezTo>
                    <a:pt x="1353312" y="435229"/>
                    <a:pt x="1050417" y="560832"/>
                    <a:pt x="676656" y="560832"/>
                  </a:cubicBezTo>
                  <a:cubicBezTo>
                    <a:pt x="302895" y="560832"/>
                    <a:pt x="0" y="435229"/>
                    <a:pt x="0" y="280416"/>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19931809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sp>
        <p:nvSpPr>
          <p:cNvPr id="3" name="Rectangle 2"/>
          <p:cNvSpPr/>
          <p:nvPr/>
        </p:nvSpPr>
        <p:spPr>
          <a:xfrm>
            <a:off x="1824001" y="1999905"/>
            <a:ext cx="2974404" cy="3170099"/>
          </a:xfrm>
          <a:prstGeom prst="rect">
            <a:avLst/>
          </a:prstGeom>
        </p:spPr>
        <p:txBody>
          <a:bodyPr wrap="square">
            <a:spAutoFit/>
          </a:bodyPr>
          <a:lstStyle/>
          <a:p>
            <a:r>
              <a:rPr lang="el-GR" sz="2000" dirty="0"/>
              <a:t>Τέλος, η πρώτη καρτέλα General περιέχει γενικές πληροφορίες για το </a:t>
            </a:r>
            <a:r>
              <a:rPr lang="el-GR" sz="2000" dirty="0" err="1"/>
              <a:t>prim</a:t>
            </a:r>
            <a:r>
              <a:rPr lang="el-GR" sz="2000" dirty="0"/>
              <a:t> που μόλις φτιάξαμε. Στην καρτέλα αυτή μπορούμε να δώσουμε όνομα στο </a:t>
            </a:r>
            <a:r>
              <a:rPr lang="el-GR" sz="2000" dirty="0" err="1"/>
              <a:t>prim</a:t>
            </a:r>
            <a:r>
              <a:rPr lang="el-GR" sz="2000" dirty="0"/>
              <a:t>, να επιτρέψουμε την αντιγραφή του ή τη μετακίνησή του από άλλους, κτλ. </a:t>
            </a:r>
            <a:endParaRPr lang="en-US" sz="2000" dirty="0"/>
          </a:p>
        </p:txBody>
      </p:sp>
      <p:grpSp>
        <p:nvGrpSpPr>
          <p:cNvPr id="5" name="Group 4"/>
          <p:cNvGrpSpPr/>
          <p:nvPr/>
        </p:nvGrpSpPr>
        <p:grpSpPr>
          <a:xfrm>
            <a:off x="5806380" y="1196752"/>
            <a:ext cx="3223256" cy="5470098"/>
            <a:chOff x="0" y="0"/>
            <a:chExt cx="2260199" cy="4315968"/>
          </a:xfrm>
        </p:grpSpPr>
        <p:sp>
          <p:nvSpPr>
            <p:cNvPr id="6" name="Rectangle 5"/>
            <p:cNvSpPr/>
            <p:nvPr/>
          </p:nvSpPr>
          <p:spPr>
            <a:xfrm>
              <a:off x="2218055" y="4105021"/>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7" name="Picture 6"/>
            <p:cNvPicPr/>
            <p:nvPr/>
          </p:nvPicPr>
          <p:blipFill>
            <a:blip r:embed="rId3"/>
            <a:stretch>
              <a:fillRect/>
            </a:stretch>
          </p:blipFill>
          <p:spPr>
            <a:xfrm>
              <a:off x="121920" y="0"/>
              <a:ext cx="2086356" cy="4210813"/>
            </a:xfrm>
            <a:prstGeom prst="rect">
              <a:avLst/>
            </a:prstGeom>
          </p:spPr>
        </p:pic>
        <p:pic>
          <p:nvPicPr>
            <p:cNvPr id="8" name="Picture 7"/>
            <p:cNvPicPr/>
            <p:nvPr/>
          </p:nvPicPr>
          <p:blipFill>
            <a:blip r:embed="rId4"/>
            <a:stretch>
              <a:fillRect/>
            </a:stretch>
          </p:blipFill>
          <p:spPr>
            <a:xfrm>
              <a:off x="0" y="1415796"/>
              <a:ext cx="2194560" cy="384048"/>
            </a:xfrm>
            <a:prstGeom prst="rect">
              <a:avLst/>
            </a:prstGeom>
          </p:spPr>
        </p:pic>
        <p:pic>
          <p:nvPicPr>
            <p:cNvPr id="9" name="Picture 8"/>
            <p:cNvPicPr/>
            <p:nvPr/>
          </p:nvPicPr>
          <p:blipFill>
            <a:blip r:embed="rId5"/>
            <a:stretch>
              <a:fillRect/>
            </a:stretch>
          </p:blipFill>
          <p:spPr>
            <a:xfrm>
              <a:off x="352044" y="1548384"/>
              <a:ext cx="1487424" cy="117348"/>
            </a:xfrm>
            <a:prstGeom prst="rect">
              <a:avLst/>
            </a:prstGeom>
          </p:spPr>
        </p:pic>
        <p:sp>
          <p:nvSpPr>
            <p:cNvPr id="10" name="Shape 3140"/>
            <p:cNvSpPr/>
            <p:nvPr/>
          </p:nvSpPr>
          <p:spPr>
            <a:xfrm>
              <a:off x="8382" y="1410462"/>
              <a:ext cx="2153412" cy="342900"/>
            </a:xfrm>
            <a:custGeom>
              <a:avLst/>
              <a:gdLst/>
              <a:ahLst/>
              <a:cxnLst/>
              <a:rect l="0" t="0" r="0" b="0"/>
              <a:pathLst>
                <a:path w="2153412" h="342900">
                  <a:moveTo>
                    <a:pt x="0" y="171450"/>
                  </a:moveTo>
                  <a:cubicBezTo>
                    <a:pt x="0" y="76708"/>
                    <a:pt x="482092" y="0"/>
                    <a:pt x="1076706" y="0"/>
                  </a:cubicBezTo>
                  <a:cubicBezTo>
                    <a:pt x="1671320" y="0"/>
                    <a:pt x="2153412" y="76708"/>
                    <a:pt x="2153412" y="171450"/>
                  </a:cubicBezTo>
                  <a:cubicBezTo>
                    <a:pt x="2153412" y="266192"/>
                    <a:pt x="1671320" y="342900"/>
                    <a:pt x="1076706" y="342900"/>
                  </a:cubicBezTo>
                  <a:cubicBezTo>
                    <a:pt x="482092" y="342900"/>
                    <a:pt x="0" y="266192"/>
                    <a:pt x="0" y="17145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1" name="Picture 10"/>
            <p:cNvPicPr/>
            <p:nvPr/>
          </p:nvPicPr>
          <p:blipFill>
            <a:blip r:embed="rId6"/>
            <a:stretch>
              <a:fillRect/>
            </a:stretch>
          </p:blipFill>
          <p:spPr>
            <a:xfrm>
              <a:off x="341376" y="1524000"/>
              <a:ext cx="1484376" cy="114300"/>
            </a:xfrm>
            <a:prstGeom prst="rect">
              <a:avLst/>
            </a:prstGeom>
          </p:spPr>
        </p:pic>
        <p:sp>
          <p:nvSpPr>
            <p:cNvPr id="12" name="Rectangle 11"/>
            <p:cNvSpPr/>
            <p:nvPr/>
          </p:nvSpPr>
          <p:spPr>
            <a:xfrm>
              <a:off x="1083818" y="1551686"/>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14" name="Picture 13"/>
            <p:cNvPicPr/>
            <p:nvPr/>
          </p:nvPicPr>
          <p:blipFill>
            <a:blip r:embed="rId7"/>
            <a:stretch>
              <a:fillRect/>
            </a:stretch>
          </p:blipFill>
          <p:spPr>
            <a:xfrm>
              <a:off x="0" y="2616708"/>
              <a:ext cx="1851660" cy="1699260"/>
            </a:xfrm>
            <a:prstGeom prst="rect">
              <a:avLst/>
            </a:prstGeom>
          </p:spPr>
        </p:pic>
        <p:pic>
          <p:nvPicPr>
            <p:cNvPr id="15" name="Picture 14"/>
            <p:cNvPicPr/>
            <p:nvPr/>
          </p:nvPicPr>
          <p:blipFill>
            <a:blip r:embed="rId8"/>
            <a:stretch>
              <a:fillRect/>
            </a:stretch>
          </p:blipFill>
          <p:spPr>
            <a:xfrm>
              <a:off x="301752" y="2941320"/>
              <a:ext cx="1245108" cy="1045464"/>
            </a:xfrm>
            <a:prstGeom prst="rect">
              <a:avLst/>
            </a:prstGeom>
          </p:spPr>
        </p:pic>
        <p:sp>
          <p:nvSpPr>
            <p:cNvPr id="16" name="Shape 3145"/>
            <p:cNvSpPr/>
            <p:nvPr/>
          </p:nvSpPr>
          <p:spPr>
            <a:xfrm>
              <a:off x="8382" y="2611374"/>
              <a:ext cx="1810512" cy="1658112"/>
            </a:xfrm>
            <a:custGeom>
              <a:avLst/>
              <a:gdLst/>
              <a:ahLst/>
              <a:cxnLst/>
              <a:rect l="0" t="0" r="0" b="0"/>
              <a:pathLst>
                <a:path w="1810512" h="1658112">
                  <a:moveTo>
                    <a:pt x="0" y="829056"/>
                  </a:moveTo>
                  <a:cubicBezTo>
                    <a:pt x="0" y="371221"/>
                    <a:pt x="405257" y="0"/>
                    <a:pt x="905256" y="0"/>
                  </a:cubicBezTo>
                  <a:cubicBezTo>
                    <a:pt x="1405255" y="0"/>
                    <a:pt x="1810512" y="371221"/>
                    <a:pt x="1810512" y="829056"/>
                  </a:cubicBezTo>
                  <a:cubicBezTo>
                    <a:pt x="1810512" y="1286891"/>
                    <a:pt x="1405255" y="1658112"/>
                    <a:pt x="905256" y="1658112"/>
                  </a:cubicBezTo>
                  <a:cubicBezTo>
                    <a:pt x="405257" y="1658112"/>
                    <a:pt x="0" y="1286891"/>
                    <a:pt x="0" y="829056"/>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en-US"/>
            </a:p>
          </p:txBody>
        </p:sp>
        <p:pic>
          <p:nvPicPr>
            <p:cNvPr id="17" name="Picture 16"/>
            <p:cNvPicPr/>
            <p:nvPr/>
          </p:nvPicPr>
          <p:blipFill>
            <a:blip r:embed="rId9"/>
            <a:stretch>
              <a:fillRect/>
            </a:stretch>
          </p:blipFill>
          <p:spPr>
            <a:xfrm>
              <a:off x="291084" y="2916936"/>
              <a:ext cx="1242060" cy="1042416"/>
            </a:xfrm>
            <a:prstGeom prst="rect">
              <a:avLst/>
            </a:prstGeom>
          </p:spPr>
        </p:pic>
        <p:sp>
          <p:nvSpPr>
            <p:cNvPr id="18" name="Rectangle 17"/>
            <p:cNvSpPr/>
            <p:nvPr/>
          </p:nvSpPr>
          <p:spPr>
            <a:xfrm>
              <a:off x="911606" y="2945003"/>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grpSp>
    </p:spTree>
    <p:extLst>
      <p:ext uri="{BB962C8B-B14F-4D97-AF65-F5344CB8AC3E}">
        <p14:creationId xmlns:p14="http://schemas.microsoft.com/office/powerpoint/2010/main" xmlns="" val="3127020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fontScale="90000"/>
          </a:bodyPr>
          <a:lstStyle/>
          <a:p>
            <a:r>
              <a:rPr lang="el-GR" dirty="0">
                <a:solidFill>
                  <a:srgbClr val="00B0F0"/>
                </a:solidFill>
              </a:rPr>
              <a:t>Κατασκευάζοντας και διαμορφώνοντας το πρώτο μας </a:t>
            </a:r>
            <a:r>
              <a:rPr lang="el-GR" dirty="0" err="1">
                <a:solidFill>
                  <a:srgbClr val="00B0F0"/>
                </a:solidFill>
              </a:rPr>
              <a:t>prim</a:t>
            </a:r>
            <a:endParaRPr lang="en-US" dirty="0">
              <a:solidFill>
                <a:srgbClr val="00B0F0"/>
              </a:solidFill>
            </a:endParaRPr>
          </a:p>
        </p:txBody>
      </p:sp>
      <p:sp>
        <p:nvSpPr>
          <p:cNvPr id="3" name="Rectangle 2"/>
          <p:cNvSpPr/>
          <p:nvPr/>
        </p:nvSpPr>
        <p:spPr>
          <a:xfrm>
            <a:off x="1824000" y="1999905"/>
            <a:ext cx="8518884" cy="2677656"/>
          </a:xfrm>
          <a:prstGeom prst="rect">
            <a:avLst/>
          </a:prstGeom>
        </p:spPr>
        <p:txBody>
          <a:bodyPr wrap="square">
            <a:spAutoFit/>
          </a:bodyPr>
          <a:lstStyle/>
          <a:p>
            <a:r>
              <a:rPr lang="el-GR" sz="2400" dirty="0" smtClean="0">
                <a:solidFill>
                  <a:srgbClr val="00B0F0"/>
                </a:solidFill>
              </a:rPr>
              <a:t>Ασκήσεις:</a:t>
            </a:r>
          </a:p>
          <a:p>
            <a:endParaRPr lang="el-GR" sz="2400" dirty="0"/>
          </a:p>
          <a:p>
            <a:r>
              <a:rPr lang="el-GR" sz="2400" dirty="0" smtClean="0"/>
              <a:t>Πειραματιστείτε</a:t>
            </a:r>
            <a:r>
              <a:rPr lang="en-US" sz="2400" dirty="0" smtClean="0"/>
              <a:t> </a:t>
            </a:r>
            <a:r>
              <a:rPr lang="el-GR" sz="2400" dirty="0" smtClean="0"/>
              <a:t>με τις επιλογές της καρτέλας </a:t>
            </a:r>
            <a:r>
              <a:rPr lang="en-US" sz="2400" dirty="0" smtClean="0"/>
              <a:t>Object </a:t>
            </a:r>
            <a:r>
              <a:rPr lang="el-GR" sz="2400" dirty="0" smtClean="0"/>
              <a:t>παραμορφώνοντας </a:t>
            </a:r>
            <a:r>
              <a:rPr lang="en-US" sz="2400" dirty="0" smtClean="0"/>
              <a:t>prims. </a:t>
            </a:r>
            <a:endParaRPr lang="el-GR" sz="2400" dirty="0" smtClean="0"/>
          </a:p>
          <a:p>
            <a:endParaRPr lang="el-GR" sz="2400" dirty="0"/>
          </a:p>
          <a:p>
            <a:r>
              <a:rPr lang="el-GR" sz="2400" dirty="0" smtClean="0"/>
              <a:t>Δοκιμάστε να δώσετε διάφορες υφές σε ένα </a:t>
            </a:r>
            <a:r>
              <a:rPr lang="en-US" sz="2400" dirty="0" smtClean="0"/>
              <a:t>prim</a:t>
            </a:r>
            <a:r>
              <a:rPr lang="el-GR" sz="2400" dirty="0" smtClean="0"/>
              <a:t>. Πειραματιστείτε με τις επιλογές στην καρτέλα </a:t>
            </a:r>
            <a:r>
              <a:rPr lang="en-US" sz="2400" dirty="0" smtClean="0"/>
              <a:t>Texture</a:t>
            </a:r>
            <a:endParaRPr lang="en-US" sz="2400" dirty="0"/>
          </a:p>
        </p:txBody>
      </p:sp>
    </p:spTree>
    <p:extLst>
      <p:ext uri="{BB962C8B-B14F-4D97-AF65-F5344CB8AC3E}">
        <p14:creationId xmlns:p14="http://schemas.microsoft.com/office/powerpoint/2010/main" xmlns="" val="2352354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492573" y="1556792"/>
            <a:ext cx="9173841" cy="4680520"/>
          </a:xfrm>
        </p:spPr>
        <p:txBody>
          <a:bodyPr>
            <a:normAutofit/>
          </a:bodyPr>
          <a:lstStyle/>
          <a:p>
            <a:pPr marL="0" indent="0" algn="just">
              <a:buNone/>
            </a:pPr>
            <a:r>
              <a:rPr lang="el-GR" dirty="0" smtClean="0"/>
              <a:t>Η 5</a:t>
            </a:r>
            <a:r>
              <a:rPr lang="el-GR" baseline="30000" dirty="0" smtClean="0"/>
              <a:t>η</a:t>
            </a:r>
            <a:r>
              <a:rPr lang="el-GR" dirty="0" smtClean="0"/>
              <a:t> διάλεξη ήταν αφιερωμένη κατά κύριο λόγο στη χρήση του προγράμματος περιήγησης σε εικονικούς κόσμους, </a:t>
            </a:r>
            <a:r>
              <a:rPr lang="en-US" dirty="0" smtClean="0"/>
              <a:t>Firestorm</a:t>
            </a:r>
            <a:r>
              <a:rPr lang="el-GR" dirty="0" smtClean="0"/>
              <a:t>.</a:t>
            </a:r>
          </a:p>
          <a:p>
            <a:pPr marL="0" indent="0" algn="just">
              <a:buNone/>
            </a:pPr>
            <a:r>
              <a:rPr lang="el-GR" dirty="0" smtClean="0"/>
              <a:t>Η κυριότερες ρυθμίσεις που πρέπει να προσέξουμε αφορούν την προβολή του εικονικού κόσμου, που όπως αναφέρθηκε και στα θεωρητικά μαθήματα, είναι το στοιχείο εκείνο που επιβαρύνει ιδιαίτερα την κάρτα γραφικών. </a:t>
            </a:r>
          </a:p>
          <a:p>
            <a:pPr marL="0" indent="0" algn="just">
              <a:buNone/>
            </a:pPr>
            <a:endParaRPr lang="el-GR" dirty="0"/>
          </a:p>
          <a:p>
            <a:pPr marL="0" indent="0" algn="just">
              <a:buNone/>
            </a:pPr>
            <a:r>
              <a:rPr lang="el-GR" dirty="0" smtClean="0"/>
              <a:t>Στο δεύτερο μέρος της διάλεξης ασχοληθήκαμε με την τοποθέτηση και χειρισμό ενός απλού </a:t>
            </a:r>
            <a:r>
              <a:rPr lang="en-US" dirty="0" smtClean="0"/>
              <a:t>prim, </a:t>
            </a:r>
            <a:r>
              <a:rPr lang="el-GR" dirty="0" smtClean="0"/>
              <a:t>γνωρίζοντας με τον τρόπο αυτό τις επιλογές της καρτέλας </a:t>
            </a:r>
            <a:r>
              <a:rPr lang="en-US" dirty="0" smtClean="0"/>
              <a:t>Edit.</a:t>
            </a:r>
            <a:endParaRPr lang="en-US" dirty="0"/>
          </a:p>
        </p:txBody>
      </p:sp>
      <p:sp>
        <p:nvSpPr>
          <p:cNvPr id="4" name="Title 12"/>
          <p:cNvSpPr>
            <a:spLocks noGrp="1"/>
          </p:cNvSpPr>
          <p:nvPr>
            <p:ph type="title"/>
          </p:nvPr>
        </p:nvSpPr>
        <p:spPr>
          <a:xfrm>
            <a:off x="1522413" y="380999"/>
            <a:ext cx="9144001" cy="1383341"/>
          </a:xfrm>
        </p:spPr>
        <p:txBody>
          <a:bodyPr>
            <a:normAutofit/>
          </a:bodyPr>
          <a:lstStyle/>
          <a:p>
            <a:r>
              <a:rPr lang="el-GR" dirty="0" smtClean="0">
                <a:solidFill>
                  <a:srgbClr val="00B0F0"/>
                </a:solidFill>
              </a:rPr>
              <a:t>Σύνοψη 5</a:t>
            </a:r>
            <a:r>
              <a:rPr lang="el-GR" baseline="30000" dirty="0" smtClean="0">
                <a:solidFill>
                  <a:srgbClr val="00B0F0"/>
                </a:solidFill>
              </a:rPr>
              <a:t>ης</a:t>
            </a:r>
            <a:r>
              <a:rPr lang="el-GR" dirty="0" smtClean="0">
                <a:solidFill>
                  <a:srgbClr val="00B0F0"/>
                </a:solidFill>
              </a:rPr>
              <a:t> διάλεξης</a:t>
            </a:r>
            <a:r>
              <a:rPr lang="el-GR" dirty="0"/>
              <a:t/>
            </a:r>
            <a:br>
              <a:rPr lang="el-GR" dirty="0"/>
            </a:br>
            <a:endParaRPr lang="el-GR" dirty="0"/>
          </a:p>
        </p:txBody>
      </p:sp>
    </p:spTree>
    <p:extLst>
      <p:ext uri="{BB962C8B-B14F-4D97-AF65-F5344CB8AC3E}">
        <p14:creationId xmlns:p14="http://schemas.microsoft.com/office/powerpoint/2010/main" xmlns="" val="3949237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204" y="2492896"/>
            <a:ext cx="4716015" cy="1371600"/>
          </a:xfrm>
        </p:spPr>
        <p:txBody>
          <a:bodyPr/>
          <a:lstStyle/>
          <a:p>
            <a:r>
              <a:rPr lang="el-GR" dirty="0" smtClean="0">
                <a:solidFill>
                  <a:srgbClr val="00B0F0"/>
                </a:solidFill>
              </a:rPr>
              <a:t>Τέλος </a:t>
            </a:r>
            <a:r>
              <a:rPr lang="en-US" dirty="0" smtClean="0">
                <a:solidFill>
                  <a:srgbClr val="00B0F0"/>
                </a:solidFill>
              </a:rPr>
              <a:t>5</a:t>
            </a:r>
            <a:r>
              <a:rPr lang="el-GR" baseline="30000" dirty="0" smtClean="0">
                <a:solidFill>
                  <a:srgbClr val="00B0F0"/>
                </a:solidFill>
              </a:rPr>
              <a:t>ης</a:t>
            </a:r>
            <a:r>
              <a:rPr lang="el-GR" dirty="0" smtClean="0">
                <a:solidFill>
                  <a:srgbClr val="00B0F0"/>
                </a:solidFill>
              </a:rPr>
              <a:t> Διάλεξης</a:t>
            </a:r>
            <a:endParaRPr lang="en-US" dirty="0">
              <a:solidFill>
                <a:srgbClr val="00B0F0"/>
              </a:solidFill>
            </a:endParaRPr>
          </a:p>
        </p:txBody>
      </p:sp>
    </p:spTree>
    <p:extLst>
      <p:ext uri="{BB962C8B-B14F-4D97-AF65-F5344CB8AC3E}">
        <p14:creationId xmlns:p14="http://schemas.microsoft.com/office/powerpoint/2010/main" xmlns="" val="12294883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Σύνδεση με τα προηγούμενα</a:t>
            </a:r>
            <a:endParaRPr lang="en-US" dirty="0">
              <a:solidFill>
                <a:srgbClr val="00B0F0"/>
              </a:solidFill>
            </a:endParaRPr>
          </a:p>
        </p:txBody>
      </p:sp>
      <p:pic>
        <p:nvPicPr>
          <p:cNvPr id="3" name="Picture 2"/>
          <p:cNvPicPr>
            <a:picLocks noChangeAspect="1"/>
          </p:cNvPicPr>
          <p:nvPr/>
        </p:nvPicPr>
        <p:blipFill>
          <a:blip r:embed="rId3"/>
          <a:stretch>
            <a:fillRect/>
          </a:stretch>
        </p:blipFill>
        <p:spPr>
          <a:xfrm>
            <a:off x="717574" y="1776721"/>
            <a:ext cx="7153275" cy="3228975"/>
          </a:xfrm>
          <a:prstGeom prst="rect">
            <a:avLst/>
          </a:prstGeom>
        </p:spPr>
      </p:pic>
      <p:grpSp>
        <p:nvGrpSpPr>
          <p:cNvPr id="4" name="Group 3"/>
          <p:cNvGrpSpPr/>
          <p:nvPr/>
        </p:nvGrpSpPr>
        <p:grpSpPr>
          <a:xfrm>
            <a:off x="4294212" y="5301208"/>
            <a:ext cx="6745203" cy="796413"/>
            <a:chOff x="0" y="0"/>
            <a:chExt cx="5233416" cy="580644"/>
          </a:xfrm>
        </p:grpSpPr>
        <p:pic>
          <p:nvPicPr>
            <p:cNvPr id="5" name="Picture 4"/>
            <p:cNvPicPr/>
            <p:nvPr/>
          </p:nvPicPr>
          <p:blipFill>
            <a:blip r:embed="rId4"/>
            <a:stretch>
              <a:fillRect/>
            </a:stretch>
          </p:blipFill>
          <p:spPr>
            <a:xfrm>
              <a:off x="0" y="200457"/>
              <a:ext cx="5233416" cy="264490"/>
            </a:xfrm>
            <a:prstGeom prst="rect">
              <a:avLst/>
            </a:prstGeom>
          </p:spPr>
        </p:pic>
        <p:sp>
          <p:nvSpPr>
            <p:cNvPr id="6" name="Shape 1628"/>
            <p:cNvSpPr/>
            <p:nvPr/>
          </p:nvSpPr>
          <p:spPr>
            <a:xfrm>
              <a:off x="3487674" y="0"/>
              <a:ext cx="894588" cy="580644"/>
            </a:xfrm>
            <a:custGeom>
              <a:avLst/>
              <a:gdLst/>
              <a:ahLst/>
              <a:cxnLst/>
              <a:rect l="0" t="0" r="0" b="0"/>
              <a:pathLst>
                <a:path w="894588" h="580644">
                  <a:moveTo>
                    <a:pt x="0" y="290322"/>
                  </a:moveTo>
                  <a:cubicBezTo>
                    <a:pt x="0" y="129921"/>
                    <a:pt x="200279" y="0"/>
                    <a:pt x="447294" y="0"/>
                  </a:cubicBezTo>
                  <a:cubicBezTo>
                    <a:pt x="694309" y="0"/>
                    <a:pt x="894588" y="129921"/>
                    <a:pt x="894588" y="290322"/>
                  </a:cubicBezTo>
                  <a:cubicBezTo>
                    <a:pt x="894588" y="450723"/>
                    <a:pt x="694309" y="580644"/>
                    <a:pt x="447294" y="580644"/>
                  </a:cubicBezTo>
                  <a:cubicBezTo>
                    <a:pt x="200279" y="580644"/>
                    <a:pt x="0" y="450723"/>
                    <a:pt x="0" y="29032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
        <p:nvSpPr>
          <p:cNvPr id="7" name="Shape 1474"/>
          <p:cNvSpPr/>
          <p:nvPr/>
        </p:nvSpPr>
        <p:spPr>
          <a:xfrm>
            <a:off x="1761372" y="2207069"/>
            <a:ext cx="2880320" cy="504056"/>
          </a:xfrm>
          <a:custGeom>
            <a:avLst/>
            <a:gdLst/>
            <a:ahLst/>
            <a:cxnLst/>
            <a:rect l="0" t="0" r="0" b="0"/>
            <a:pathLst>
              <a:path w="1313688" h="313944">
                <a:moveTo>
                  <a:pt x="0" y="156972"/>
                </a:moveTo>
                <a:cubicBezTo>
                  <a:pt x="0" y="70231"/>
                  <a:pt x="294132" y="0"/>
                  <a:pt x="656844" y="0"/>
                </a:cubicBezTo>
                <a:cubicBezTo>
                  <a:pt x="1019556" y="0"/>
                  <a:pt x="1313688" y="70231"/>
                  <a:pt x="1313688" y="156972"/>
                </a:cubicBezTo>
                <a:cubicBezTo>
                  <a:pt x="1313688" y="243713"/>
                  <a:pt x="1019556" y="313944"/>
                  <a:pt x="656844" y="313944"/>
                </a:cubicBezTo>
                <a:cubicBezTo>
                  <a:pt x="294132" y="313944"/>
                  <a:pt x="0" y="243713"/>
                  <a:pt x="0" y="15697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sp>
        <p:nvSpPr>
          <p:cNvPr id="8" name="Shape 1474"/>
          <p:cNvSpPr/>
          <p:nvPr/>
        </p:nvSpPr>
        <p:spPr>
          <a:xfrm>
            <a:off x="2049404" y="4008969"/>
            <a:ext cx="2880320" cy="504056"/>
          </a:xfrm>
          <a:custGeom>
            <a:avLst/>
            <a:gdLst/>
            <a:ahLst/>
            <a:cxnLst/>
            <a:rect l="0" t="0" r="0" b="0"/>
            <a:pathLst>
              <a:path w="1313688" h="313944">
                <a:moveTo>
                  <a:pt x="0" y="156972"/>
                </a:moveTo>
                <a:cubicBezTo>
                  <a:pt x="0" y="70231"/>
                  <a:pt x="294132" y="0"/>
                  <a:pt x="656844" y="0"/>
                </a:cubicBezTo>
                <a:cubicBezTo>
                  <a:pt x="1019556" y="0"/>
                  <a:pt x="1313688" y="70231"/>
                  <a:pt x="1313688" y="156972"/>
                </a:cubicBezTo>
                <a:cubicBezTo>
                  <a:pt x="1313688" y="243713"/>
                  <a:pt x="1019556" y="313944"/>
                  <a:pt x="656844" y="313944"/>
                </a:cubicBezTo>
                <a:cubicBezTo>
                  <a:pt x="294132" y="313944"/>
                  <a:pt x="0" y="243713"/>
                  <a:pt x="0" y="156972"/>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cxnSp>
        <p:nvCxnSpPr>
          <p:cNvPr id="11" name="Straight Arrow Connector 10"/>
          <p:cNvCxnSpPr/>
          <p:nvPr/>
        </p:nvCxnSpPr>
        <p:spPr>
          <a:xfrm flipH="1">
            <a:off x="3574132" y="2348880"/>
            <a:ext cx="5040560" cy="1800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72728" y="2623827"/>
            <a:ext cx="3933384" cy="646331"/>
          </a:xfrm>
          <a:prstGeom prst="rect">
            <a:avLst/>
          </a:prstGeom>
          <a:noFill/>
        </p:spPr>
        <p:txBody>
          <a:bodyPr wrap="none" rtlCol="0">
            <a:spAutoFit/>
          </a:bodyPr>
          <a:lstStyle/>
          <a:p>
            <a:r>
              <a:rPr lang="el-GR" dirty="0" smtClean="0"/>
              <a:t>Αν θέλετε, κάντε το αρχείο αυτό </a:t>
            </a:r>
          </a:p>
          <a:p>
            <a:r>
              <a:rPr lang="el-GR" dirty="0" smtClean="0"/>
              <a:t>συντόμευση στην επιφάνεια εργασίας.</a:t>
            </a:r>
            <a:endParaRPr lang="en-US" dirty="0"/>
          </a:p>
        </p:txBody>
      </p:sp>
      <p:sp>
        <p:nvSpPr>
          <p:cNvPr id="2" name="Rectangle 1"/>
          <p:cNvSpPr/>
          <p:nvPr/>
        </p:nvSpPr>
        <p:spPr>
          <a:xfrm>
            <a:off x="4597913" y="3244334"/>
            <a:ext cx="2992999" cy="369332"/>
          </a:xfrm>
          <a:prstGeom prst="rect">
            <a:avLst/>
          </a:prstGeom>
        </p:spPr>
        <p:txBody>
          <a:bodyPr wrap="none">
            <a:spAutoFit/>
          </a:bodyPr>
          <a:lstStyle/>
          <a:p>
            <a:r>
              <a:rPr lang="el-GR" dirty="0">
                <a:solidFill>
                  <a:srgbClr val="00B0F0"/>
                </a:solidFill>
              </a:rPr>
              <a:t>Σύνδεση με τα προηγούμενα</a:t>
            </a:r>
            <a:endParaRPr lang="en-US" dirty="0"/>
          </a:p>
        </p:txBody>
      </p:sp>
      <p:sp>
        <p:nvSpPr>
          <p:cNvPr id="9" name="Rectangle 8"/>
          <p:cNvSpPr/>
          <p:nvPr/>
        </p:nvSpPr>
        <p:spPr>
          <a:xfrm>
            <a:off x="4597913" y="3244334"/>
            <a:ext cx="2992999" cy="369332"/>
          </a:xfrm>
          <a:prstGeom prst="rect">
            <a:avLst/>
          </a:prstGeom>
        </p:spPr>
        <p:txBody>
          <a:bodyPr wrap="none">
            <a:spAutoFit/>
          </a:bodyPr>
          <a:lstStyle/>
          <a:p>
            <a:r>
              <a:rPr lang="el-GR" dirty="0">
                <a:solidFill>
                  <a:srgbClr val="00B0F0"/>
                </a:solidFill>
              </a:rPr>
              <a:t>Σύνδεση με τα προηγούμενα</a:t>
            </a:r>
            <a:endParaRPr lang="en-US" dirty="0"/>
          </a:p>
        </p:txBody>
      </p:sp>
    </p:spTree>
    <p:extLst>
      <p:ext uri="{BB962C8B-B14F-4D97-AF65-F5344CB8AC3E}">
        <p14:creationId xmlns:p14="http://schemas.microsoft.com/office/powerpoint/2010/main" xmlns="" val="2260592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Σύνδεση με τα προηγούμενα</a:t>
            </a:r>
            <a:endParaRPr lang="en-US" dirty="0">
              <a:solidFill>
                <a:srgbClr val="00B0F0"/>
              </a:solidFill>
            </a:endParaRPr>
          </a:p>
        </p:txBody>
      </p:sp>
      <p:grpSp>
        <p:nvGrpSpPr>
          <p:cNvPr id="4" name="Group 3"/>
          <p:cNvGrpSpPr/>
          <p:nvPr/>
        </p:nvGrpSpPr>
        <p:grpSpPr>
          <a:xfrm>
            <a:off x="5526369" y="2976062"/>
            <a:ext cx="5139853" cy="3261250"/>
            <a:chOff x="2653663" y="146070"/>
            <a:chExt cx="3945160" cy="2686812"/>
          </a:xfrm>
        </p:grpSpPr>
        <p:sp>
          <p:nvSpPr>
            <p:cNvPr id="5" name="Rectangle 4"/>
            <p:cNvSpPr/>
            <p:nvPr/>
          </p:nvSpPr>
          <p:spPr>
            <a:xfrm>
              <a:off x="3867277" y="2581402"/>
              <a:ext cx="42143" cy="189936"/>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6" name="Picture 5"/>
            <p:cNvPicPr/>
            <p:nvPr/>
          </p:nvPicPr>
          <p:blipFill>
            <a:blip r:embed="rId3"/>
            <a:stretch>
              <a:fillRect/>
            </a:stretch>
          </p:blipFill>
          <p:spPr>
            <a:xfrm>
              <a:off x="2730911" y="146070"/>
              <a:ext cx="3867912" cy="2686812"/>
            </a:xfrm>
            <a:prstGeom prst="rect">
              <a:avLst/>
            </a:prstGeom>
          </p:spPr>
        </p:pic>
        <p:sp>
          <p:nvSpPr>
            <p:cNvPr id="7" name="Shape 1629"/>
            <p:cNvSpPr/>
            <p:nvPr/>
          </p:nvSpPr>
          <p:spPr>
            <a:xfrm>
              <a:off x="2653663" y="837408"/>
              <a:ext cx="1638300" cy="856488"/>
            </a:xfrm>
            <a:custGeom>
              <a:avLst/>
              <a:gdLst/>
              <a:ahLst/>
              <a:cxnLst/>
              <a:rect l="0" t="0" r="0" b="0"/>
              <a:pathLst>
                <a:path w="1638300" h="856488">
                  <a:moveTo>
                    <a:pt x="0" y="428244"/>
                  </a:moveTo>
                  <a:cubicBezTo>
                    <a:pt x="0" y="191770"/>
                    <a:pt x="366776" y="0"/>
                    <a:pt x="819150" y="0"/>
                  </a:cubicBezTo>
                  <a:cubicBezTo>
                    <a:pt x="1271524" y="0"/>
                    <a:pt x="1638300" y="191770"/>
                    <a:pt x="1638300" y="428244"/>
                  </a:cubicBezTo>
                  <a:cubicBezTo>
                    <a:pt x="1638300" y="664718"/>
                    <a:pt x="1271524" y="856488"/>
                    <a:pt x="819150" y="856488"/>
                  </a:cubicBezTo>
                  <a:cubicBezTo>
                    <a:pt x="366776" y="856488"/>
                    <a:pt x="0" y="664718"/>
                    <a:pt x="0" y="428244"/>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
        <p:nvSpPr>
          <p:cNvPr id="16" name="Rectangle 15"/>
          <p:cNvSpPr/>
          <p:nvPr/>
        </p:nvSpPr>
        <p:spPr>
          <a:xfrm>
            <a:off x="1629916" y="1455185"/>
            <a:ext cx="8280920" cy="1323439"/>
          </a:xfrm>
          <a:prstGeom prst="rect">
            <a:avLst/>
          </a:prstGeom>
        </p:spPr>
        <p:txBody>
          <a:bodyPr wrap="square">
            <a:spAutoFit/>
          </a:bodyPr>
          <a:lstStyle/>
          <a:p>
            <a:r>
              <a:rPr lang="el-GR" sz="2000" dirty="0"/>
              <a:t>Το πρώτο είναι το πρόγραμμα </a:t>
            </a:r>
            <a:r>
              <a:rPr lang="el-GR" sz="2000" dirty="0" err="1"/>
              <a:t>MoWeS</a:t>
            </a:r>
            <a:r>
              <a:rPr lang="el-GR" sz="2000" dirty="0"/>
              <a:t> και αφορά τον </a:t>
            </a:r>
            <a:r>
              <a:rPr lang="el-GR" sz="2000" dirty="0" err="1"/>
              <a:t>Webserver</a:t>
            </a:r>
            <a:r>
              <a:rPr lang="el-GR" sz="2000" dirty="0"/>
              <a:t> </a:t>
            </a:r>
            <a:r>
              <a:rPr lang="el-GR" sz="2000" dirty="0" err="1"/>
              <a:t>Apache</a:t>
            </a:r>
            <a:r>
              <a:rPr lang="el-GR" sz="2000" dirty="0"/>
              <a:t> και τη </a:t>
            </a:r>
            <a:r>
              <a:rPr lang="el-GR" sz="2000" dirty="0" err="1"/>
              <a:t>MySql</a:t>
            </a:r>
            <a:r>
              <a:rPr lang="el-GR" sz="2000" dirty="0"/>
              <a:t> .  </a:t>
            </a:r>
            <a:endParaRPr lang="en-US" sz="2000" dirty="0" smtClean="0"/>
          </a:p>
          <a:p>
            <a:endParaRPr lang="el-GR" sz="2000" dirty="0"/>
          </a:p>
          <a:p>
            <a:r>
              <a:rPr lang="el-GR" sz="2000" dirty="0"/>
              <a:t>Πρέπει να έχουν εκκινήσει σωστά και να έχουμε την παρακάτω εικόνα:  </a:t>
            </a:r>
          </a:p>
        </p:txBody>
      </p:sp>
      <p:sp>
        <p:nvSpPr>
          <p:cNvPr id="18" name="Rectangle 17"/>
          <p:cNvSpPr/>
          <p:nvPr/>
        </p:nvSpPr>
        <p:spPr>
          <a:xfrm>
            <a:off x="1522223" y="3254823"/>
            <a:ext cx="3348054" cy="3170099"/>
          </a:xfrm>
          <a:prstGeom prst="rect">
            <a:avLst/>
          </a:prstGeom>
        </p:spPr>
        <p:txBody>
          <a:bodyPr wrap="square">
            <a:spAutoFit/>
          </a:bodyPr>
          <a:lstStyle/>
          <a:p>
            <a:r>
              <a:rPr lang="el-GR" sz="2000" dirty="0">
                <a:solidFill>
                  <a:srgbClr val="00B0F0"/>
                </a:solidFill>
              </a:rPr>
              <a:t>Προσοχή! </a:t>
            </a:r>
            <a:endParaRPr lang="en-US" sz="2000" dirty="0" smtClean="0">
              <a:solidFill>
                <a:srgbClr val="00B0F0"/>
              </a:solidFill>
            </a:endParaRPr>
          </a:p>
          <a:p>
            <a:endParaRPr lang="en-US" sz="2000" dirty="0"/>
          </a:p>
          <a:p>
            <a:r>
              <a:rPr lang="el-GR" sz="2000" dirty="0" smtClean="0"/>
              <a:t>Αν </a:t>
            </a:r>
            <a:r>
              <a:rPr lang="el-GR" sz="2000" dirty="0"/>
              <a:t>ο </a:t>
            </a:r>
            <a:r>
              <a:rPr lang="el-GR" sz="2000" dirty="0" err="1"/>
              <a:t>Apache</a:t>
            </a:r>
            <a:r>
              <a:rPr lang="el-GR" sz="2000" dirty="0"/>
              <a:t> δεν εκκινεί, αυτό οφείλεται κατά πάσα πιθανότητα από το γεγονός ότι </a:t>
            </a:r>
            <a:r>
              <a:rPr lang="el-GR" sz="2000" dirty="0" smtClean="0"/>
              <a:t>είναι ενεργό </a:t>
            </a:r>
            <a:r>
              <a:rPr lang="el-GR" sz="2000" dirty="0"/>
              <a:t>το Skype</a:t>
            </a:r>
            <a:r>
              <a:rPr lang="el-GR" sz="2000" dirty="0" smtClean="0"/>
              <a:t>.</a:t>
            </a:r>
            <a:endParaRPr lang="en-US" sz="2000" dirty="0" smtClean="0"/>
          </a:p>
          <a:p>
            <a:endParaRPr lang="en-US" sz="2000" dirty="0"/>
          </a:p>
          <a:p>
            <a:r>
              <a:rPr lang="el-GR" sz="2000" dirty="0" smtClean="0"/>
              <a:t> </a:t>
            </a:r>
            <a:r>
              <a:rPr lang="el-GR" sz="2000" dirty="0"/>
              <a:t>Τερματίστε τη λειτουργία του και </a:t>
            </a:r>
            <a:r>
              <a:rPr lang="el-GR" sz="2000" dirty="0" err="1"/>
              <a:t>επανεκκινήστε</a:t>
            </a:r>
            <a:r>
              <a:rPr lang="el-GR" sz="2000" dirty="0"/>
              <a:t> το </a:t>
            </a:r>
            <a:r>
              <a:rPr lang="el-GR" sz="2000" dirty="0" err="1"/>
              <a:t>OpenSim</a:t>
            </a:r>
            <a:r>
              <a:rPr lang="el-GR" sz="2000" dirty="0"/>
              <a:t>. </a:t>
            </a:r>
            <a:endParaRPr lang="en-US" sz="2000" dirty="0"/>
          </a:p>
        </p:txBody>
      </p:sp>
    </p:spTree>
    <p:extLst>
      <p:ext uri="{BB962C8B-B14F-4D97-AF65-F5344CB8AC3E}">
        <p14:creationId xmlns:p14="http://schemas.microsoft.com/office/powerpoint/2010/main" xmlns="" val="13167927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Σύνδεση με τα προηγούμενα</a:t>
            </a:r>
            <a:endParaRPr lang="en-US" dirty="0">
              <a:solidFill>
                <a:srgbClr val="00B0F0"/>
              </a:solidFill>
            </a:endParaRPr>
          </a:p>
        </p:txBody>
      </p:sp>
      <p:sp>
        <p:nvSpPr>
          <p:cNvPr id="3" name="Rectangle 2"/>
          <p:cNvSpPr/>
          <p:nvPr/>
        </p:nvSpPr>
        <p:spPr>
          <a:xfrm>
            <a:off x="1522222" y="1484784"/>
            <a:ext cx="9828774" cy="1015663"/>
          </a:xfrm>
          <a:prstGeom prst="rect">
            <a:avLst/>
          </a:prstGeom>
        </p:spPr>
        <p:txBody>
          <a:bodyPr wrap="square">
            <a:spAutoFit/>
          </a:bodyPr>
          <a:lstStyle/>
          <a:p>
            <a:r>
              <a:rPr lang="el-GR" sz="2000" dirty="0"/>
              <a:t>Το δεύτερο εικονίδιο αφορά τον Server του </a:t>
            </a:r>
            <a:r>
              <a:rPr lang="el-GR" sz="2000" dirty="0" err="1"/>
              <a:t>Opensim</a:t>
            </a:r>
            <a:r>
              <a:rPr lang="el-GR" sz="2000" dirty="0"/>
              <a:t>. Αυτό που βλέπουμε είναι στην ουσία μια κονσόλα στην οποία μπορούμε να δώσουμε εντολές ελέγχου του </a:t>
            </a:r>
            <a:r>
              <a:rPr lang="el-GR" sz="2000" dirty="0" err="1"/>
              <a:t>server</a:t>
            </a:r>
            <a:r>
              <a:rPr lang="el-GR" sz="2000" dirty="0"/>
              <a:t>. Πρέπει να έχουμε την παρακάτω εικόνα: </a:t>
            </a:r>
            <a:endParaRPr lang="en-US" sz="2000" dirty="0"/>
          </a:p>
        </p:txBody>
      </p:sp>
      <p:grpSp>
        <p:nvGrpSpPr>
          <p:cNvPr id="5" name="Group 4"/>
          <p:cNvGrpSpPr/>
          <p:nvPr/>
        </p:nvGrpSpPr>
        <p:grpSpPr>
          <a:xfrm>
            <a:off x="3457082" y="2788478"/>
            <a:ext cx="7461866" cy="4069521"/>
            <a:chOff x="0" y="0"/>
            <a:chExt cx="5274564" cy="2885003"/>
          </a:xfrm>
        </p:grpSpPr>
        <p:sp>
          <p:nvSpPr>
            <p:cNvPr id="6" name="Rectangle 5"/>
            <p:cNvSpPr/>
            <p:nvPr/>
          </p:nvSpPr>
          <p:spPr>
            <a:xfrm>
              <a:off x="305" y="2695066"/>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p:cNvSpPr/>
            <p:nvPr/>
          </p:nvSpPr>
          <p:spPr>
            <a:xfrm>
              <a:off x="32309" y="2695066"/>
              <a:ext cx="42144" cy="189937"/>
            </a:xfrm>
            <a:prstGeom prst="rect">
              <a:avLst/>
            </a:prstGeom>
            <a:ln>
              <a:noFill/>
            </a:ln>
          </p:spPr>
          <p:txBody>
            <a:bodyPr vert="horz" lIns="0" tIns="0" rIns="0" bIns="0" rtlCol="0">
              <a:noAutofit/>
            </a:bodyPr>
            <a:lstStyle/>
            <a:p>
              <a:pPr marL="6350" indent="-635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8" name="Picture 7"/>
            <p:cNvPicPr/>
            <p:nvPr/>
          </p:nvPicPr>
          <p:blipFill>
            <a:blip r:embed="rId3"/>
            <a:stretch>
              <a:fillRect/>
            </a:stretch>
          </p:blipFill>
          <p:spPr>
            <a:xfrm>
              <a:off x="0" y="0"/>
              <a:ext cx="5274564" cy="2663952"/>
            </a:xfrm>
            <a:prstGeom prst="rect">
              <a:avLst/>
            </a:prstGeom>
          </p:spPr>
        </p:pic>
        <p:sp>
          <p:nvSpPr>
            <p:cNvPr id="9" name="Shape 1691"/>
            <p:cNvSpPr/>
            <p:nvPr/>
          </p:nvSpPr>
          <p:spPr>
            <a:xfrm>
              <a:off x="3219450" y="980693"/>
              <a:ext cx="1819656" cy="638556"/>
            </a:xfrm>
            <a:custGeom>
              <a:avLst/>
              <a:gdLst/>
              <a:ahLst/>
              <a:cxnLst/>
              <a:rect l="0" t="0" r="0" b="0"/>
              <a:pathLst>
                <a:path w="1819656" h="638556">
                  <a:moveTo>
                    <a:pt x="0" y="319278"/>
                  </a:moveTo>
                  <a:cubicBezTo>
                    <a:pt x="0" y="143002"/>
                    <a:pt x="407289" y="0"/>
                    <a:pt x="909828" y="0"/>
                  </a:cubicBezTo>
                  <a:cubicBezTo>
                    <a:pt x="1412367" y="0"/>
                    <a:pt x="1819656" y="143002"/>
                    <a:pt x="1819656" y="319278"/>
                  </a:cubicBezTo>
                  <a:cubicBezTo>
                    <a:pt x="1819656" y="495554"/>
                    <a:pt x="1412367" y="638556"/>
                    <a:pt x="909828" y="638556"/>
                  </a:cubicBezTo>
                  <a:cubicBezTo>
                    <a:pt x="407289" y="638556"/>
                    <a:pt x="0" y="495554"/>
                    <a:pt x="0" y="319278"/>
                  </a:cubicBezTo>
                  <a:close/>
                </a:path>
              </a:pathLst>
            </a:custGeom>
            <a:ln w="25908" cap="flat">
              <a:round/>
            </a:ln>
          </p:spPr>
          <p:style>
            <a:lnRef idx="1">
              <a:srgbClr val="FF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xmlns="" val="2610243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Σύνδεση με τα προηγούμενα</a:t>
            </a:r>
            <a:endParaRPr lang="en-US" dirty="0">
              <a:solidFill>
                <a:srgbClr val="00B0F0"/>
              </a:solidFill>
            </a:endParaRPr>
          </a:p>
        </p:txBody>
      </p:sp>
      <p:sp>
        <p:nvSpPr>
          <p:cNvPr id="3" name="Rectangle 2"/>
          <p:cNvSpPr/>
          <p:nvPr/>
        </p:nvSpPr>
        <p:spPr>
          <a:xfrm>
            <a:off x="1522222" y="1484784"/>
            <a:ext cx="9828774" cy="400110"/>
          </a:xfrm>
          <a:prstGeom prst="rect">
            <a:avLst/>
          </a:prstGeom>
        </p:spPr>
        <p:txBody>
          <a:bodyPr wrap="square">
            <a:spAutoFit/>
          </a:bodyPr>
          <a:lstStyle/>
          <a:p>
            <a:r>
              <a:rPr lang="el-GR" sz="2000" dirty="0" smtClean="0"/>
              <a:t>Σε περίπτωση που το </a:t>
            </a:r>
            <a:r>
              <a:rPr lang="en-US" sz="2000" dirty="0" err="1" smtClean="0"/>
              <a:t>Opensim</a:t>
            </a:r>
            <a:r>
              <a:rPr lang="en-US" sz="2000" dirty="0" smtClean="0"/>
              <a:t> </a:t>
            </a:r>
            <a:r>
              <a:rPr lang="el-GR" sz="2000" dirty="0" smtClean="0"/>
              <a:t>αποτύχει να εκκινήσει, θα έχουμε την παρακάτω εικόνα: </a:t>
            </a:r>
            <a:endParaRPr lang="en-US" sz="2000" dirty="0"/>
          </a:p>
        </p:txBody>
      </p:sp>
      <p:pic>
        <p:nvPicPr>
          <p:cNvPr id="2" name="Picture 1"/>
          <p:cNvPicPr>
            <a:picLocks noChangeAspect="1"/>
          </p:cNvPicPr>
          <p:nvPr/>
        </p:nvPicPr>
        <p:blipFill>
          <a:blip r:embed="rId3"/>
          <a:stretch>
            <a:fillRect/>
          </a:stretch>
        </p:blipFill>
        <p:spPr>
          <a:xfrm>
            <a:off x="302108" y="3291540"/>
            <a:ext cx="4237894" cy="2153684"/>
          </a:xfrm>
          <a:prstGeom prst="rect">
            <a:avLst/>
          </a:prstGeom>
        </p:spPr>
      </p:pic>
      <p:pic>
        <p:nvPicPr>
          <p:cNvPr id="4" name="Picture 3"/>
          <p:cNvPicPr>
            <a:picLocks noChangeAspect="1"/>
          </p:cNvPicPr>
          <p:nvPr/>
        </p:nvPicPr>
        <p:blipFill rotWithShape="1">
          <a:blip r:embed="rId4"/>
          <a:srcRect l="3222" t="6321" r="55198" b="56720"/>
          <a:stretch/>
        </p:blipFill>
        <p:spPr>
          <a:xfrm>
            <a:off x="4929172" y="2996952"/>
            <a:ext cx="6925880" cy="3462940"/>
          </a:xfrm>
          <a:prstGeom prst="rect">
            <a:avLst/>
          </a:prstGeom>
        </p:spPr>
      </p:pic>
    </p:spTree>
    <p:extLst>
      <p:ext uri="{BB962C8B-B14F-4D97-AF65-F5344CB8AC3E}">
        <p14:creationId xmlns:p14="http://schemas.microsoft.com/office/powerpoint/2010/main" xmlns="" val="1133999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96888"/>
            <a:ext cx="9144001" cy="699864"/>
          </a:xfrm>
        </p:spPr>
        <p:txBody>
          <a:bodyPr>
            <a:normAutofit/>
          </a:bodyPr>
          <a:lstStyle/>
          <a:p>
            <a:r>
              <a:rPr lang="el-GR" dirty="0">
                <a:solidFill>
                  <a:srgbClr val="00B0F0"/>
                </a:solidFill>
              </a:rPr>
              <a:t>Σύνδεση με τα προηγούμενα</a:t>
            </a:r>
            <a:endParaRPr lang="en-US" dirty="0">
              <a:solidFill>
                <a:srgbClr val="00B0F0"/>
              </a:solidFill>
            </a:endParaRPr>
          </a:p>
        </p:txBody>
      </p:sp>
      <p:sp>
        <p:nvSpPr>
          <p:cNvPr id="3" name="Rectangle 2"/>
          <p:cNvSpPr/>
          <p:nvPr/>
        </p:nvSpPr>
        <p:spPr>
          <a:xfrm>
            <a:off x="1522222" y="1330896"/>
            <a:ext cx="9828774" cy="707886"/>
          </a:xfrm>
          <a:prstGeom prst="rect">
            <a:avLst/>
          </a:prstGeom>
        </p:spPr>
        <p:txBody>
          <a:bodyPr wrap="square">
            <a:spAutoFit/>
          </a:bodyPr>
          <a:lstStyle/>
          <a:p>
            <a:r>
              <a:rPr lang="el-GR" sz="2000" dirty="0" smtClean="0"/>
              <a:t>Αυτό που μπορούμε να κάνουμε, είναι να επιχειρήσουμε να το εκκινήσουμε κάνοντας διπλό κλικ στο εκτελέσιμο αρχείο </a:t>
            </a:r>
            <a:r>
              <a:rPr lang="en-US" sz="2000" dirty="0" smtClean="0"/>
              <a:t>Opensim.exe, </a:t>
            </a:r>
            <a:r>
              <a:rPr lang="el-GR" sz="2000" dirty="0" smtClean="0"/>
              <a:t>που θα βρούμε στον φάκελο </a:t>
            </a:r>
            <a:r>
              <a:rPr lang="en-US" sz="2000" dirty="0" smtClean="0"/>
              <a:t>Bin</a:t>
            </a:r>
            <a:endParaRPr lang="en-US" sz="2000" dirty="0"/>
          </a:p>
        </p:txBody>
      </p:sp>
      <p:pic>
        <p:nvPicPr>
          <p:cNvPr id="5" name="Picture 4"/>
          <p:cNvPicPr>
            <a:picLocks noChangeAspect="1"/>
          </p:cNvPicPr>
          <p:nvPr/>
        </p:nvPicPr>
        <p:blipFill>
          <a:blip r:embed="rId3"/>
          <a:stretch>
            <a:fillRect/>
          </a:stretch>
        </p:blipFill>
        <p:spPr>
          <a:xfrm>
            <a:off x="2565100" y="2172926"/>
            <a:ext cx="8124056" cy="4569782"/>
          </a:xfrm>
          <a:prstGeom prst="rect">
            <a:avLst/>
          </a:prstGeom>
        </p:spPr>
      </p:pic>
      <p:sp>
        <p:nvSpPr>
          <p:cNvPr id="6" name="Oval 5"/>
          <p:cNvSpPr/>
          <p:nvPr/>
        </p:nvSpPr>
        <p:spPr>
          <a:xfrm>
            <a:off x="3214092" y="4054123"/>
            <a:ext cx="4680520" cy="8073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24275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2693</Words>
  <Application>Microsoft Office PowerPoint</Application>
  <PresentationFormat>Custom</PresentationFormat>
  <Paragraphs>312</Paragraphs>
  <Slides>49</Slides>
  <Notes>48</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Digital Blue Tunnel 16x9</vt:lpstr>
      <vt:lpstr>Office Theme</vt:lpstr>
      <vt:lpstr>Τεχνολογικές και διδακτικές καινοτομίες με τη χρήση της Πληροφορικής Εικονική Πραγματικότητα</vt:lpstr>
      <vt:lpstr>Άδειες Χρήσης</vt:lpstr>
      <vt:lpstr>Χρηματοδότηση</vt:lpstr>
      <vt:lpstr>Τεχνολογικές και διδακτικές καινοτομίες με τη χρήση της Πληροφορικής Εικονική Πραγματικότητα</vt:lpstr>
      <vt:lpstr>Σύνδεση με τα προηγούμενα</vt:lpstr>
      <vt:lpstr>Σύνδεση με τα προηγούμενα</vt:lpstr>
      <vt:lpstr>Σύνδεση με τα προηγούμενα</vt:lpstr>
      <vt:lpstr>Σύνδεση με τα προηγούμενα</vt:lpstr>
      <vt:lpstr>Σύνδεση με τα προηγούμενα</vt:lpstr>
      <vt:lpstr>Σύνδεση με τα προηγούμενα</vt:lpstr>
      <vt:lpstr>Σύνδεση με τα προηγούμενα</vt:lpstr>
      <vt:lpstr>Σύνδεση με τα προηγούμενα</vt:lpstr>
      <vt:lpstr>Η χρήση του προγράμματος πλοήγησης Firestorm </vt:lpstr>
      <vt:lpstr>Η χρήση του προγράμματος πλοήγησης Firestorm </vt:lpstr>
      <vt:lpstr>Η χρήση του προγράμματος πλοήγησης Firestorm </vt:lpstr>
      <vt:lpstr>Η χρήση του προγράμματος πλοήγησης Firestorm </vt:lpstr>
      <vt:lpstr>Η χρήση του προγράμματος πλοήγησης Firestorm </vt:lpstr>
      <vt:lpstr>Η χρήση του προγράμματος πλοήγησης Firestorm </vt:lpstr>
      <vt:lpstr>Η χρήση του προγράμματος πλοήγησης Firestorm </vt:lpstr>
      <vt:lpstr>Η χρήση του προγράμματος πλοήγησης Firestorm </vt:lpstr>
      <vt:lpstr>Η χρήση του προγράμματος πλοήγησης Firestorm </vt:lpstr>
      <vt:lpstr>Η χρήση του προγράμματος πλοήγησης Firestorm </vt:lpstr>
      <vt:lpstr>Η χρήση του προγράμματος πλοήγησης Firestorm </vt:lpstr>
      <vt:lpstr>Η χρήση του προγράμματος πλοήγησης Firestorm </vt:lpstr>
      <vt:lpstr>Η χρήση του προγράμματος πλοήγησης Firestorm </vt:lpstr>
      <vt:lpstr>Η χρήση του προγράμματος πλοήγησης Firestorm </vt:lpstr>
      <vt:lpstr>Η χρήση του προγράμματος πλοήγησης Firestorm </vt:lpstr>
      <vt:lpstr>Η χρήση του προγράμματος πλοήγησης Firestorm </vt:lpstr>
      <vt:lpstr>Η χρήση του προγράμματος πλοήγησης Firestorm </vt:lpstr>
      <vt:lpstr>Κατασκευάζοντας και διαμορφώνοντας το πρώτο μας prim</vt:lpstr>
      <vt:lpstr>Κατασκευάζοντας και διαμορφώνοντας το πρώτο μας prim</vt:lpstr>
      <vt:lpstr>Κατασκευάζοντας και διαμορφώνοντας το πρώτο μας prim</vt:lpstr>
      <vt:lpstr>Κατασκευάζοντας και διαμορφώνοντας το πρώτο μας prim</vt:lpstr>
      <vt:lpstr>Κατασκευάζοντας και διαμορφώνοντας το πρώτο μας prim</vt:lpstr>
      <vt:lpstr>Κατασκευάζοντας και διαμορφώνοντας το πρώτο μας prim</vt:lpstr>
      <vt:lpstr>Κατασκευάζοντας και διαμορφώνοντας το πρώτο μας prim</vt:lpstr>
      <vt:lpstr>Κατασκευάζοντας και διαμορφώνοντας το πρώτο μας prim</vt:lpstr>
      <vt:lpstr>Κατασκευάζοντας και διαμορφώνοντας το πρώτο μας prim</vt:lpstr>
      <vt:lpstr>Κατασκευάζοντας και διαμορφώνοντας το πρώτο μας prim</vt:lpstr>
      <vt:lpstr>Κατασκευάζοντας και διαμορφώνοντας το πρώτο μας prim</vt:lpstr>
      <vt:lpstr>Κατασκευάζοντας και διαμορφώνοντας το πρώτο μας prim</vt:lpstr>
      <vt:lpstr>Κατασκευάζοντας και διαμορφώνοντας το πρώτο μας prim</vt:lpstr>
      <vt:lpstr>Κατασκευάζοντας και διαμορφώνοντας το πρώτο μας prim</vt:lpstr>
      <vt:lpstr>Κατασκευάζοντας και διαμορφώνοντας το πρώτο μας prim</vt:lpstr>
      <vt:lpstr>Κατασκευάζοντας και διαμορφώνοντας το πρώτο μας prim</vt:lpstr>
      <vt:lpstr>Κατασκευάζοντας και διαμορφώνοντας το πρώτο μας prim</vt:lpstr>
      <vt:lpstr>Κατασκευάζοντας και διαμορφώνοντας το πρώτο μας prim</vt:lpstr>
      <vt:lpstr>Σύνοψη 5ης διάλεξης </vt:lpstr>
      <vt:lpstr>Τέλος 5ης Διάλεξης</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2015-06-02T14:18:30Z</dcterms:created>
  <dcterms:modified xsi:type="dcterms:W3CDTF">2015-09-02T16:43:00Z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