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ctrTitle"/>
          </p:nvPr>
        </p:nvSpPr>
        <p:spPr>
          <a:xfrm>
            <a:off x="1295400" y="228600"/>
            <a:ext cx="6705600" cy="14721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b="1" dirty="0" smtClean="0"/>
              <a:t>Daisy’s </a:t>
            </a:r>
            <a:r>
              <a:rPr b="1" dirty="0"/>
              <a:t>milk</a:t>
            </a:r>
          </a:p>
        </p:txBody>
      </p:sp>
      <p:sp>
        <p:nvSpPr>
          <p:cNvPr id="113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3505200" y="4876800"/>
            <a:ext cx="2743200" cy="1752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i="1" dirty="0"/>
              <a:t>Team</a:t>
            </a:r>
            <a:r>
              <a:rPr dirty="0"/>
              <a:t>:</a:t>
            </a:r>
          </a:p>
          <a:p>
            <a:pPr>
              <a:spcBef>
                <a:spcPts val="300"/>
              </a:spcBef>
              <a:defRPr sz="16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 err="1"/>
              <a:t>Corman</a:t>
            </a:r>
            <a:r>
              <a:rPr dirty="0"/>
              <a:t> </a:t>
            </a:r>
            <a:r>
              <a:rPr dirty="0" err="1"/>
              <a:t>Alexandru</a:t>
            </a:r>
            <a:endParaRPr dirty="0"/>
          </a:p>
          <a:p>
            <a:pPr>
              <a:spcBef>
                <a:spcPts val="300"/>
              </a:spcBef>
              <a:defRPr sz="16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 err="1"/>
              <a:t>Deca</a:t>
            </a:r>
            <a:r>
              <a:rPr dirty="0"/>
              <a:t> Ana</a:t>
            </a:r>
          </a:p>
          <a:p>
            <a:pPr>
              <a:spcBef>
                <a:spcPts val="300"/>
              </a:spcBef>
              <a:defRPr sz="16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 err="1"/>
              <a:t>Sandu</a:t>
            </a:r>
            <a:r>
              <a:rPr dirty="0"/>
              <a:t> </a:t>
            </a:r>
            <a:r>
              <a:rPr dirty="0" err="1"/>
              <a:t>Teodora</a:t>
            </a:r>
            <a:endParaRPr dirty="0"/>
          </a:p>
          <a:p>
            <a:pPr>
              <a:spcBef>
                <a:spcPts val="300"/>
              </a:spcBef>
              <a:defRPr sz="16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 err="1"/>
              <a:t>Tudorancia</a:t>
            </a:r>
            <a:r>
              <a:rPr dirty="0"/>
              <a:t> Alexia</a:t>
            </a:r>
          </a:p>
        </p:txBody>
      </p:sp>
      <p:pic>
        <p:nvPicPr>
          <p:cNvPr id="114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33400" y="2819400"/>
            <a:ext cx="4114800" cy="160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638800" y="2743200"/>
            <a:ext cx="3119583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14993288_1625169487783312_2234177042143835225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0"/>
            <a:ext cx="8086725" cy="1524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"/>
          <p:cNvSpPr txBox="1"/>
          <p:nvPr/>
        </p:nvSpPr>
        <p:spPr>
          <a:xfrm>
            <a:off x="1371600" y="761999"/>
            <a:ext cx="63246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Selection of the company</a:t>
            </a:r>
          </a:p>
        </p:txBody>
      </p:sp>
      <p:sp>
        <p:nvSpPr>
          <p:cNvPr id="118" name="Rectangle 1"/>
          <p:cNvSpPr txBox="1"/>
          <p:nvPr/>
        </p:nvSpPr>
        <p:spPr>
          <a:xfrm>
            <a:off x="685800" y="1605933"/>
            <a:ext cx="8153400" cy="1188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/>
              <a:t> 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 We choose to have a goat farm at the  </a:t>
            </a:r>
            <a:r>
              <a:rPr dirty="0" err="1"/>
              <a:t>the</a:t>
            </a:r>
            <a:r>
              <a:rPr dirty="0"/>
              <a:t> edge of village </a:t>
            </a:r>
            <a:r>
              <a:rPr dirty="0" err="1"/>
              <a:t>Siminoc</a:t>
            </a:r>
            <a:r>
              <a:rPr dirty="0"/>
              <a:t>, which is </a:t>
            </a:r>
            <a:r>
              <a:rPr dirty="0" smtClean="0"/>
              <a:t>near</a:t>
            </a:r>
            <a:r>
              <a:rPr lang="en-US" dirty="0" smtClean="0"/>
              <a:t> </a:t>
            </a:r>
            <a:r>
              <a:rPr dirty="0" smtClean="0"/>
              <a:t> </a:t>
            </a:r>
            <a:r>
              <a:rPr dirty="0"/>
              <a:t>to </a:t>
            </a:r>
            <a:r>
              <a:rPr dirty="0" err="1"/>
              <a:t>Murfatlar</a:t>
            </a:r>
            <a:r>
              <a:rPr dirty="0" smtClean="0"/>
              <a:t>.</a:t>
            </a:r>
            <a:r>
              <a:rPr lang="en-US" dirty="0" smtClean="0"/>
              <a:t> </a:t>
            </a:r>
            <a:r>
              <a:rPr dirty="0" smtClean="0">
                <a:solidFill>
                  <a:srgbClr val="212121"/>
                </a:solidFill>
              </a:rPr>
              <a:t>Goats </a:t>
            </a:r>
            <a:r>
              <a:rPr dirty="0">
                <a:solidFill>
                  <a:srgbClr val="212121"/>
                </a:solidFill>
              </a:rPr>
              <a:t>do not enjoy popularity among farmers like cows and </a:t>
            </a:r>
            <a:r>
              <a:rPr dirty="0" err="1">
                <a:solidFill>
                  <a:srgbClr val="212121"/>
                </a:solidFill>
              </a:rPr>
              <a:t>sheep.Our</a:t>
            </a:r>
            <a:r>
              <a:rPr dirty="0">
                <a:solidFill>
                  <a:srgbClr val="212121"/>
                </a:solidFill>
              </a:rPr>
              <a:t> farm is called “Daisy’s Milk”</a:t>
            </a:r>
          </a:p>
        </p:txBody>
      </p:sp>
      <p:sp>
        <p:nvSpPr>
          <p:cNvPr id="119" name="Rectangle 2"/>
          <p:cNvSpPr/>
          <p:nvPr/>
        </p:nvSpPr>
        <p:spPr>
          <a:xfrm>
            <a:off x="0" y="-15875"/>
            <a:ext cx="9144000" cy="158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66800" y="3352800"/>
            <a:ext cx="7239000" cy="2971800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2"/>
          <p:cNvSpPr txBox="1"/>
          <p:nvPr/>
        </p:nvSpPr>
        <p:spPr>
          <a:xfrm>
            <a:off x="1066800" y="533399"/>
            <a:ext cx="71628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Our  vision on our company</a:t>
            </a:r>
          </a:p>
        </p:txBody>
      </p:sp>
      <p:sp>
        <p:nvSpPr>
          <p:cNvPr id="123" name="TextBox 5"/>
          <p:cNvSpPr txBox="1"/>
          <p:nvPr/>
        </p:nvSpPr>
        <p:spPr>
          <a:xfrm>
            <a:off x="1066800" y="1600199"/>
            <a:ext cx="7772400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The ideal number of goats is 70 from the Carpatina breed. There are not recommended more goats because the productivity will decrease considerably. We will product goat milk of a very high quality because it is eco. As a consequence, our farm will be recognised for this, and therefore our land.</a:t>
            </a:r>
          </a:p>
        </p:txBody>
      </p:sp>
      <p:grpSp>
        <p:nvGrpSpPr>
          <p:cNvPr id="126" name="Picture 2"/>
          <p:cNvGrpSpPr/>
          <p:nvPr/>
        </p:nvGrpSpPr>
        <p:grpSpPr>
          <a:xfrm>
            <a:off x="4343400" y="3505200"/>
            <a:ext cx="4648200" cy="2362200"/>
            <a:chOff x="0" y="0"/>
            <a:chExt cx="4648200" cy="2362200"/>
          </a:xfrm>
        </p:grpSpPr>
        <p:sp>
          <p:nvSpPr>
            <p:cNvPr id="124" name="Shape"/>
            <p:cNvSpPr/>
            <p:nvPr/>
          </p:nvSpPr>
          <p:spPr>
            <a:xfrm>
              <a:off x="-1" y="-1"/>
              <a:ext cx="4648202" cy="2362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22" y="0"/>
                    <a:pt x="943" y="0"/>
                  </a:cubicBezTo>
                  <a:lnTo>
                    <a:pt x="20657" y="0"/>
                  </a:lnTo>
                  <a:lnTo>
                    <a:pt x="20657" y="0"/>
                  </a:lnTo>
                  <a:cubicBezTo>
                    <a:pt x="21178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78" y="21600"/>
                    <a:pt x="20657" y="21600"/>
                  </a:cubicBezTo>
                  <a:lnTo>
                    <a:pt x="943" y="21600"/>
                  </a:lnTo>
                  <a:lnTo>
                    <a:pt x="943" y="21600"/>
                  </a:lnTo>
                  <a:cubicBezTo>
                    <a:pt x="422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25" name="image4.jpeg" descr="image4.jpe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>
            <a:xfrm>
              <a:off x="0" y="0"/>
              <a:ext cx="4648200" cy="2362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4" y="0"/>
                  </a:moveTo>
                  <a:cubicBezTo>
                    <a:pt x="423" y="0"/>
                    <a:pt x="0" y="833"/>
                    <a:pt x="0" y="1858"/>
                  </a:cubicBezTo>
                  <a:lnTo>
                    <a:pt x="0" y="19742"/>
                  </a:lnTo>
                  <a:cubicBezTo>
                    <a:pt x="0" y="20767"/>
                    <a:pt x="423" y="21600"/>
                    <a:pt x="944" y="21600"/>
                  </a:cubicBezTo>
                  <a:lnTo>
                    <a:pt x="20656" y="21600"/>
                  </a:lnTo>
                  <a:cubicBezTo>
                    <a:pt x="21177" y="21600"/>
                    <a:pt x="21600" y="20767"/>
                    <a:pt x="21600" y="19742"/>
                  </a:cubicBezTo>
                  <a:lnTo>
                    <a:pt x="21600" y="1858"/>
                  </a:lnTo>
                  <a:cubicBezTo>
                    <a:pt x="21600" y="833"/>
                    <a:pt x="21177" y="0"/>
                    <a:pt x="20656" y="0"/>
                  </a:cubicBezTo>
                  <a:lnTo>
                    <a:pt x="94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grpSp>
        <p:nvGrpSpPr>
          <p:cNvPr id="129" name="Picture 3"/>
          <p:cNvGrpSpPr/>
          <p:nvPr/>
        </p:nvGrpSpPr>
        <p:grpSpPr>
          <a:xfrm>
            <a:off x="457199" y="3581400"/>
            <a:ext cx="3749042" cy="2286000"/>
            <a:chOff x="0" y="0"/>
            <a:chExt cx="3749040" cy="2286000"/>
          </a:xfrm>
        </p:grpSpPr>
        <p:sp>
          <p:nvSpPr>
            <p:cNvPr id="127" name="Shape"/>
            <p:cNvSpPr/>
            <p:nvPr/>
          </p:nvSpPr>
          <p:spPr>
            <a:xfrm>
              <a:off x="0" y="-1"/>
              <a:ext cx="3749041" cy="228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507" y="0"/>
                    <a:pt x="1132" y="0"/>
                  </a:cubicBezTo>
                  <a:lnTo>
                    <a:pt x="20468" y="0"/>
                  </a:lnTo>
                  <a:lnTo>
                    <a:pt x="20468" y="0"/>
                  </a:lnTo>
                  <a:cubicBezTo>
                    <a:pt x="21093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093" y="21600"/>
                    <a:pt x="20468" y="21600"/>
                  </a:cubicBezTo>
                  <a:lnTo>
                    <a:pt x="1132" y="21600"/>
                  </a:lnTo>
                  <a:lnTo>
                    <a:pt x="1132" y="21600"/>
                  </a:lnTo>
                  <a:cubicBezTo>
                    <a:pt x="507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28" name="image5.jpeg" descr="image5.jpe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r="4"/>
            <a:stretch>
              <a:fillRect/>
            </a:stretch>
          </p:blipFill>
          <p:spPr>
            <a:xfrm>
              <a:off x="0" y="0"/>
              <a:ext cx="3748882" cy="228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2" y="0"/>
                  </a:moveTo>
                  <a:cubicBezTo>
                    <a:pt x="507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507" y="21600"/>
                    <a:pt x="1132" y="21600"/>
                  </a:cubicBezTo>
                  <a:lnTo>
                    <a:pt x="20468" y="21600"/>
                  </a:lnTo>
                  <a:cubicBezTo>
                    <a:pt x="21093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1093" y="0"/>
                    <a:pt x="20468" y="0"/>
                  </a:cubicBezTo>
                  <a:lnTo>
                    <a:pt x="113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"/>
          <p:cNvSpPr txBox="1"/>
          <p:nvPr/>
        </p:nvSpPr>
        <p:spPr>
          <a:xfrm>
            <a:off x="2286000" y="457200"/>
            <a:ext cx="51816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Products and personal required</a:t>
            </a:r>
          </a:p>
        </p:txBody>
      </p:sp>
      <p:sp>
        <p:nvSpPr>
          <p:cNvPr id="132" name="Rectangle 2"/>
          <p:cNvSpPr txBox="1"/>
          <p:nvPr/>
        </p:nvSpPr>
        <p:spPr>
          <a:xfrm>
            <a:off x="5334000" y="3460174"/>
            <a:ext cx="2895600" cy="255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buSzPct val="1000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1 - Chief Operating Officer</a:t>
            </a:r>
          </a:p>
          <a:p>
            <a:pPr>
              <a:buSzPct val="1000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1 - General Farm Manager</a:t>
            </a:r>
          </a:p>
          <a:p>
            <a:pPr>
              <a:buSzPct val="1000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1 - Administrator Sales</a:t>
            </a:r>
          </a:p>
          <a:p>
            <a:pPr>
              <a:buSzPct val="1000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1 - Accountant</a:t>
            </a:r>
          </a:p>
          <a:p>
            <a:pPr>
              <a:buSzPct val="1000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 Field Employees:</a:t>
            </a:r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1 - Shepherd</a:t>
            </a:r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1 - Part time workers for milch (3-4 hours per day)</a:t>
            </a:r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2 – Janitors  (part time)</a:t>
            </a:r>
          </a:p>
          <a:p>
            <a:pPr>
              <a:defRPr sz="1400"/>
            </a:pPr>
            <a:endParaRPr/>
          </a:p>
        </p:txBody>
      </p:sp>
      <p:pic>
        <p:nvPicPr>
          <p:cNvPr id="133" name="Picture 5" descr="Picture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76800" y="990600"/>
            <a:ext cx="3390937" cy="190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Box 8"/>
          <p:cNvSpPr txBox="1"/>
          <p:nvPr/>
        </p:nvSpPr>
        <p:spPr>
          <a:xfrm>
            <a:off x="1143000" y="1524000"/>
            <a:ext cx="365760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We will product just milk, which will be sold in bottles  of 1 litre.</a:t>
            </a:r>
          </a:p>
        </p:txBody>
      </p:sp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81000" y="3276600"/>
            <a:ext cx="4648200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"/>
          <p:cNvSpPr txBox="1"/>
          <p:nvPr/>
        </p:nvSpPr>
        <p:spPr>
          <a:xfrm>
            <a:off x="1371600" y="685800"/>
            <a:ext cx="65532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Customers and marketing</a:t>
            </a:r>
          </a:p>
        </p:txBody>
      </p:sp>
      <p:sp>
        <p:nvSpPr>
          <p:cNvPr id="138" name="TextBox 2"/>
          <p:cNvSpPr txBox="1"/>
          <p:nvPr/>
        </p:nvSpPr>
        <p:spPr>
          <a:xfrm>
            <a:off x="914400" y="1676399"/>
            <a:ext cx="7391400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The customers have an over-average income, with a high level of education , who understand the importance of eating healthy.</a:t>
            </a:r>
          </a:p>
          <a:p>
            <a:r>
              <a:rPr lang="en-US" dirty="0" smtClean="0"/>
              <a:t>W</a:t>
            </a:r>
            <a:r>
              <a:rPr dirty="0" smtClean="0"/>
              <a:t>e </a:t>
            </a:r>
            <a:r>
              <a:rPr dirty="0"/>
              <a:t>will sell the products in delicatessen shops and they will be very expensive as well, since the production is very limited. </a:t>
            </a:r>
            <a:r>
              <a:rPr lang="en-US" dirty="0" smtClean="0"/>
              <a:t>W</a:t>
            </a:r>
            <a:r>
              <a:rPr dirty="0" smtClean="0"/>
              <a:t>e </a:t>
            </a:r>
            <a:r>
              <a:rPr dirty="0"/>
              <a:t>will sell our products every Sunday in the city market. </a:t>
            </a:r>
          </a:p>
        </p:txBody>
      </p:sp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8200" y="4038600"/>
            <a:ext cx="4133850" cy="236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800600" y="4038600"/>
            <a:ext cx="4049487" cy="236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1"/>
          <p:cNvSpPr txBox="1"/>
          <p:nvPr/>
        </p:nvSpPr>
        <p:spPr>
          <a:xfrm>
            <a:off x="1828800" y="609599"/>
            <a:ext cx="586740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The advertise </a:t>
            </a:r>
          </a:p>
        </p:txBody>
      </p:sp>
      <p:sp>
        <p:nvSpPr>
          <p:cNvPr id="143" name="TextBox 2"/>
          <p:cNvSpPr txBox="1"/>
          <p:nvPr/>
        </p:nvSpPr>
        <p:spPr>
          <a:xfrm>
            <a:off x="1219200" y="1447799"/>
            <a:ext cx="7696200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    To win the trust of our customers, the products will be personalised with the picture of our first goat, Daisy (where the farm’s name comes from) and also with the slogan : “Tasty, healthy and nutritious.” A website will be also created in order to promote the farm.</a:t>
            </a:r>
          </a:p>
        </p:txBody>
      </p:sp>
      <p:pic>
        <p:nvPicPr>
          <p:cNvPr id="144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105400" y="3276600"/>
            <a:ext cx="3810000" cy="297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4" descr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43000" y="3276600"/>
            <a:ext cx="3962400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2"/>
          <p:cNvSpPr txBox="1"/>
          <p:nvPr/>
        </p:nvSpPr>
        <p:spPr>
          <a:xfrm>
            <a:off x="1676400" y="0"/>
            <a:ext cx="6096000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latin typeface="Arial Black"/>
                <a:ea typeface="Arial Black"/>
                <a:cs typeface="Arial Black"/>
                <a:sym typeface="Arial Black"/>
              </a:defRPr>
            </a:pPr>
            <a:r>
              <a:t>Incomes and the expenses</a:t>
            </a:r>
          </a:p>
          <a:p>
            <a:pPr algn="ctr">
              <a:defRPr>
                <a:latin typeface="Arial Black"/>
                <a:ea typeface="Arial Black"/>
                <a:cs typeface="Arial Black"/>
                <a:sym typeface="Arial Black"/>
              </a:defRPr>
            </a:pPr>
            <a:r>
              <a:t>First year</a:t>
            </a:r>
          </a:p>
        </p:txBody>
      </p:sp>
      <p:sp>
        <p:nvSpPr>
          <p:cNvPr id="148" name="TextBox 4"/>
          <p:cNvSpPr txBox="1"/>
          <p:nvPr/>
        </p:nvSpPr>
        <p:spPr>
          <a:xfrm>
            <a:off x="4572000" y="3962399"/>
            <a:ext cx="40386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.</a:t>
            </a:r>
          </a:p>
        </p:txBody>
      </p:sp>
      <p:graphicFrame>
        <p:nvGraphicFramePr>
          <p:cNvPr id="149" name="Table 6"/>
          <p:cNvGraphicFramePr/>
          <p:nvPr/>
        </p:nvGraphicFramePr>
        <p:xfrm>
          <a:off x="228600" y="629314"/>
          <a:ext cx="8686800" cy="594088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343400"/>
                <a:gridCol w="4343400"/>
              </a:tblGrid>
              <a:tr h="358463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Incomes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Expenses</a:t>
                      </a:r>
                    </a:p>
                  </a:txBody>
                  <a:tcPr marL="45720" marR="45720" horzOverflow="overflow"/>
                </a:tc>
              </a:tr>
              <a:tr h="6273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The profit from the milk selling (from a goat we will take 2,5 liers of milk per day, so in a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Buying the farm( 8500€/ 500m)</a:t>
                      </a:r>
                    </a:p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</a:tr>
              <a:tr h="583662">
                <a:tc rowSpan="2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year, from 70 goats we will take 63000 litres)
1,5 euro per liter so we will earn 94500 euro – 76.100( the expenses) our profit will be 12 800 euros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Buying the animals (a goat =100€)70 goats = 7000€</a:t>
                      </a:r>
                    </a:p>
                  </a:txBody>
                  <a:tcPr marL="45720" marR="45720" horzOverflow="overflow"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416901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 bank rate (60000 euros for 10 years ,so 6000 euros per year)</a:t>
                      </a:r>
                    </a:p>
                  </a:txBody>
                  <a:tcPr marL="45720" marR="45720" horzOverflow="overflow">
                    <a:lnT w="12700">
                      <a:solidFill>
                        <a:srgbClr val="000000"/>
                      </a:solidFill>
                    </a:lnT>
                  </a:tcPr>
                </a:tc>
              </a:tr>
              <a:tr h="627311">
                <a:tc>
                  <a:txBody>
                    <a:bodyPr/>
                    <a:lstStyle/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Salaries (48,500€ per year for 8 workers)</a:t>
                      </a:r>
                    </a:p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/>
                      </a:r>
                      <a:br/>
                      <a:endParaRPr/>
                    </a:p>
                  </a:txBody>
                  <a:tcPr marL="45720" marR="45720" horzOverflow="overflow"/>
                </a:tc>
              </a:tr>
              <a:tr h="627311">
                <a:tc>
                  <a:txBody>
                    <a:bodyPr/>
                    <a:lstStyle/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drilling for water( 1500€)</a:t>
                      </a:r>
                    </a:p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 </a:t>
                      </a:r>
                      <a:br/>
                      <a:endParaRPr/>
                    </a:p>
                  </a:txBody>
                  <a:tcPr marL="45720" marR="45720" horzOverflow="overflow"/>
                </a:tc>
              </a:tr>
              <a:tr h="627311">
                <a:tc>
                  <a:txBody>
                    <a:bodyPr/>
                    <a:lstStyle/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Electricity(3 000€)</a:t>
                      </a:r>
                    </a:p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</a:tr>
              <a:tr h="476884">
                <a:tc>
                  <a:txBody>
                    <a:bodyPr/>
                    <a:lstStyle/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animal supplements(4500 € per year)</a:t>
                      </a:r>
                    </a:p>
                  </a:txBody>
                  <a:tcPr marL="45720" marR="45720" horzOverflow="overflow"/>
                </a:tc>
              </a:tr>
              <a:tr h="985774">
                <a:tc rowSpan="2">
                  <a:txBody>
                    <a:bodyPr/>
                    <a:lstStyle/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equipment for milking the goats and bottles for bottling(700 € for equipment and 2000€</a:t>
                      </a:r>
                    </a:p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For bottles</a:t>
                      </a:r>
                    </a:p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/>
                      </a:r>
                      <a:br/>
                      <a:endParaRPr/>
                    </a:p>
                  </a:txBody>
                  <a:tcPr marL="45720" marR="45720" horzOverflow="overflow"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51675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Arial Black"/>
                          <a:ea typeface="Arial Black"/>
                          <a:cs typeface="Arial Black"/>
                          <a:sym typeface="Arial Black"/>
                        </a:defRPr>
                      </a:pPr>
                      <a:r>
                        <a:t>Total:81.700€</a:t>
                      </a:r>
                    </a:p>
                  </a:txBody>
                  <a:tcPr marL="45720" marR="45720" horzOverflow="overflow">
                    <a:lnT w="12700">
                      <a:solidFill>
                        <a:srgbClr val="000000"/>
                      </a:solidFill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394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  Daisy’s milk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Daisy’s milk</dc:title>
  <cp:lastModifiedBy>cristina</cp:lastModifiedBy>
  <cp:revision>5</cp:revision>
  <dcterms:modified xsi:type="dcterms:W3CDTF">2018-06-26T09:42:35Z</dcterms:modified>
</cp:coreProperties>
</file>