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2" r:id="rId2"/>
    <p:sldId id="283" r:id="rId3"/>
    <p:sldId id="284" r:id="rId4"/>
    <p:sldId id="256" r:id="rId5"/>
    <p:sldId id="257" r:id="rId6"/>
    <p:sldId id="260" r:id="rId7"/>
    <p:sldId id="261" r:id="rId8"/>
    <p:sldId id="262" r:id="rId9"/>
    <p:sldId id="258" r:id="rId10"/>
    <p:sldId id="259" r:id="rId11"/>
    <p:sldId id="263" r:id="rId12"/>
    <p:sldId id="266" r:id="rId13"/>
    <p:sldId id="270" r:id="rId14"/>
    <p:sldId id="264" r:id="rId15"/>
    <p:sldId id="267" r:id="rId16"/>
    <p:sldId id="268" r:id="rId17"/>
    <p:sldId id="265" r:id="rId18"/>
    <p:sldId id="269" r:id="rId19"/>
    <p:sldId id="271" r:id="rId20"/>
    <p:sldId id="272" r:id="rId21"/>
    <p:sldId id="273" r:id="rId22"/>
    <p:sldId id="274" r:id="rId23"/>
    <p:sldId id="281" r:id="rId24"/>
    <p:sldId id="275" r:id="rId25"/>
    <p:sldId id="276" r:id="rId26"/>
    <p:sldId id="277" r:id="rId27"/>
    <p:sldId id="278" r:id="rId28"/>
    <p:sldId id="279" r:id="rId29"/>
    <p:sldId id="280"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08" autoAdjust="0"/>
    <p:restoredTop sz="97558" autoAdjust="0"/>
  </p:normalViewPr>
  <p:slideViewPr>
    <p:cSldViewPr>
      <p:cViewPr>
        <p:scale>
          <a:sx n="100" d="100"/>
          <a:sy n="100" d="100"/>
        </p:scale>
        <p:origin x="-1688" y="-31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notesViewPr>
    <p:cSldViewPr>
      <p:cViewPr varScale="1">
        <p:scale>
          <a:sx n="78" d="100"/>
          <a:sy n="78" d="100"/>
        </p:scale>
        <p:origin x="-20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25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25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25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957188-9E2C-4032-8527-76380C0E71F5}" type="slidenum">
              <a:rPr lang="el-GR"/>
              <a:pPr/>
              <a:t>‹#›</a:t>
            </a:fld>
            <a:endParaRPr lang="el-GR"/>
          </a:p>
        </p:txBody>
      </p:sp>
    </p:spTree>
    <p:extLst>
      <p:ext uri="{BB962C8B-B14F-4D97-AF65-F5344CB8AC3E}">
        <p14:creationId xmlns:p14="http://schemas.microsoft.com/office/powerpoint/2010/main" val="62956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CA33B-0430-4B42-A043-BDB8157B516A}" type="datetimeFigureOut">
              <a:rPr lang="en-US" smtClean="0"/>
              <a:t>30.9.15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310EA-E720-814E-BA3E-D6C1951C2AD7}" type="slidenum">
              <a:rPr lang="en-US" smtClean="0"/>
              <a:t>‹#›</a:t>
            </a:fld>
            <a:endParaRPr lang="en-US"/>
          </a:p>
        </p:txBody>
      </p:sp>
    </p:spTree>
    <p:extLst>
      <p:ext uri="{BB962C8B-B14F-4D97-AF65-F5344CB8AC3E}">
        <p14:creationId xmlns:p14="http://schemas.microsoft.com/office/powerpoint/2010/main" val="3965729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3DAD762-D277-48CC-804D-EA3E1850D1CA}"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734CAE5-33EE-470B-B014-C055EB9D8598}"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059A1F2-0CA5-4B06-9C9F-89487EF5D7A0}"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B639A7D-A278-469E-B744-44A525A3861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BD2C38B-CFC2-450A-95C6-C67CC0CEC7CD}"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0B1A68A-1484-4861-B8A3-296A2A7B9D89}"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BCB6A763-364B-4760-B72B-9820AEB7D4B9}"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B2C57010-EB58-4E47-87B8-BC2D007DD679}"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11233A43-DB31-4D69-9B77-9D65BD42EE46}"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E8A8F00-0969-4E6C-B8CF-F44ED7FD4BDC}"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7ECA7F1-2E6E-4A26-9392-9A85F29B3464}"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91CA2B-B28D-4223-81DC-FA4A4475F97A}"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26.pn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 Id="rId3"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 Id="rId3"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484784"/>
            <a:ext cx="7772400" cy="1470025"/>
          </a:xfrm>
        </p:spPr>
        <p:txBody>
          <a:bodyPr>
            <a:normAutofit/>
          </a:bodyPr>
          <a:lstStyle/>
          <a:p>
            <a:r>
              <a:rPr lang="el-GR" dirty="0" err="1" smtClean="0"/>
              <a:t>Οικολογ</a:t>
            </a:r>
            <a:r>
              <a:rPr lang="el-GR" dirty="0" err="1" smtClean="0"/>
              <a:t>ία</a:t>
            </a:r>
            <a:r>
              <a:rPr lang="el-GR" dirty="0" smtClean="0"/>
              <a:t> </a:t>
            </a:r>
            <a:r>
              <a:rPr lang="el-GR" dirty="0" err="1" smtClean="0"/>
              <a:t>Τοπίου</a:t>
            </a:r>
            <a:endParaRPr lang="el-GR" dirty="0"/>
          </a:p>
        </p:txBody>
      </p:sp>
      <p:sp>
        <p:nvSpPr>
          <p:cNvPr id="3" name="Υπότιτλος 2"/>
          <p:cNvSpPr>
            <a:spLocks noGrp="1"/>
          </p:cNvSpPr>
          <p:nvPr>
            <p:ph type="subTitle" idx="1"/>
          </p:nvPr>
        </p:nvSpPr>
        <p:spPr>
          <a:xfrm>
            <a:off x="395536" y="2852936"/>
            <a:ext cx="8496944" cy="2592288"/>
          </a:xfrm>
        </p:spPr>
        <p:txBody>
          <a:bodyPr>
            <a:noAutofit/>
          </a:bodyPr>
          <a:lstStyle/>
          <a:p>
            <a:r>
              <a:rPr lang="el-GR" sz="2800" dirty="0" err="1" smtClean="0">
                <a:solidFill>
                  <a:schemeClr val="tx1"/>
                </a:solidFill>
              </a:rPr>
              <a:t>Το</a:t>
            </a:r>
            <a:r>
              <a:rPr lang="el-GR" sz="2800" dirty="0" smtClean="0">
                <a:solidFill>
                  <a:schemeClr val="tx1"/>
                </a:solidFill>
              </a:rPr>
              <a:t> </a:t>
            </a:r>
            <a:r>
              <a:rPr lang="el-GR" sz="2800" dirty="0" err="1" smtClean="0">
                <a:solidFill>
                  <a:schemeClr val="tx1"/>
                </a:solidFill>
              </a:rPr>
              <a:t>πρ</a:t>
            </a:r>
            <a:r>
              <a:rPr lang="el-GR" sz="2800" dirty="0" err="1" smtClean="0">
                <a:solidFill>
                  <a:schemeClr val="tx1"/>
                </a:solidFill>
              </a:rPr>
              <a:t>όγραμμα</a:t>
            </a:r>
            <a:r>
              <a:rPr lang="el-GR" sz="2800" dirty="0" smtClean="0">
                <a:solidFill>
                  <a:schemeClr val="tx1"/>
                </a:solidFill>
              </a:rPr>
              <a:t> </a:t>
            </a:r>
            <a:r>
              <a:rPr lang="en-US" sz="2800" dirty="0" err="1" smtClean="0">
                <a:solidFill>
                  <a:schemeClr val="tx1"/>
                </a:solidFill>
              </a:rPr>
              <a:t>Fragstats</a:t>
            </a:r>
            <a:r>
              <a:rPr lang="en-US" sz="2800" dirty="0" smtClean="0">
                <a:solidFill>
                  <a:schemeClr val="tx1"/>
                </a:solidFill>
              </a:rPr>
              <a:t> – </a:t>
            </a:r>
            <a:r>
              <a:rPr lang="el-GR" sz="2800" dirty="0" err="1" smtClean="0">
                <a:solidFill>
                  <a:schemeClr val="tx1"/>
                </a:solidFill>
              </a:rPr>
              <a:t>μελέτη</a:t>
            </a:r>
            <a:r>
              <a:rPr lang="el-GR" sz="2800" dirty="0" smtClean="0">
                <a:solidFill>
                  <a:schemeClr val="tx1"/>
                </a:solidFill>
              </a:rPr>
              <a:t> </a:t>
            </a:r>
            <a:r>
              <a:rPr lang="en-US" sz="2800" smtClean="0">
                <a:solidFill>
                  <a:schemeClr val="tx1"/>
                </a:solidFill>
              </a:rPr>
              <a:t>Natura</a:t>
            </a:r>
            <a:r>
              <a:rPr lang="el-GR" sz="2800" smtClean="0">
                <a:solidFill>
                  <a:schemeClr val="tx1"/>
                </a:solidFill>
              </a:rPr>
              <a:t> </a:t>
            </a:r>
            <a:r>
              <a:rPr lang="el-GR" sz="2800" dirty="0" err="1" smtClean="0">
                <a:solidFill>
                  <a:schemeClr val="tx1"/>
                </a:solidFill>
              </a:rPr>
              <a:t>τοπίου</a:t>
            </a:r>
            <a:r>
              <a:rPr lang="el-GR" sz="2800" dirty="0" smtClean="0">
                <a:solidFill>
                  <a:schemeClr val="tx1"/>
                </a:solidFill>
              </a:rPr>
              <a:t> </a:t>
            </a:r>
            <a:r>
              <a:rPr lang="el-GR" sz="2800" dirty="0" err="1" smtClean="0"/>
              <a:t>Καλλονής</a:t>
            </a:r>
            <a:r>
              <a:rPr lang="el-GR" sz="2800" dirty="0" smtClean="0"/>
              <a:t> </a:t>
            </a:r>
            <a:r>
              <a:rPr lang="el-GR" sz="2800" dirty="0" err="1" smtClean="0"/>
              <a:t>Λέσβου</a:t>
            </a:r>
            <a:endParaRPr lang="en-US" sz="2800" dirty="0" smtClean="0">
              <a:solidFill>
                <a:schemeClr val="tx1"/>
              </a:solidFill>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1547813" y="5827935"/>
            <a:ext cx="1581685" cy="553393"/>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8" y="5591694"/>
            <a:ext cx="4310289" cy="1025873"/>
          </a:xfrm>
          <a:prstGeom prst="rect">
            <a:avLst/>
          </a:prstGeom>
          <a:noFill/>
        </p:spPr>
      </p:pic>
      <p:pic>
        <p:nvPicPr>
          <p:cNvPr id="7" name="Picture 3" descr="logo"/>
          <p:cNvPicPr>
            <a:picLocks noChangeAspect="1" noChangeArrowheads="1"/>
          </p:cNvPicPr>
          <p:nvPr/>
        </p:nvPicPr>
        <p:blipFill>
          <a:blip r:embed="rId5" cstate="print"/>
          <a:srcRect/>
          <a:stretch>
            <a:fillRect/>
          </a:stretch>
        </p:blipFill>
        <p:spPr bwMode="auto">
          <a:xfrm>
            <a:off x="539750" y="404813"/>
            <a:ext cx="862013" cy="862012"/>
          </a:xfrm>
          <a:prstGeom prst="rect">
            <a:avLst/>
          </a:prstGeom>
          <a:noFill/>
          <a:ln w="9525">
            <a:noFill/>
            <a:miter lim="800000"/>
            <a:headEnd/>
            <a:tailEnd/>
          </a:ln>
        </p:spPr>
      </p:pic>
      <p:sp>
        <p:nvSpPr>
          <p:cNvPr id="8" name="Rectangle 8"/>
          <p:cNvSpPr>
            <a:spLocks noChangeArrowheads="1"/>
          </p:cNvSpPr>
          <p:nvPr/>
        </p:nvSpPr>
        <p:spPr bwMode="auto">
          <a:xfrm>
            <a:off x="1547813" y="548680"/>
            <a:ext cx="3888283" cy="523220"/>
          </a:xfrm>
          <a:prstGeom prst="rect">
            <a:avLst/>
          </a:prstGeom>
          <a:noFill/>
          <a:ln w="9525">
            <a:noFill/>
            <a:miter lim="800000"/>
            <a:headEnd/>
            <a:tailEnd/>
          </a:ln>
        </p:spPr>
        <p:txBody>
          <a:bodyPr wrap="square">
            <a:spAutoFit/>
          </a:bodyPr>
          <a:lstStyle/>
          <a:p>
            <a:r>
              <a:rPr lang="el-GR" altLang="el-GR" sz="2800" b="1" dirty="0" smtClean="0"/>
              <a:t>Πανεπιστήμιο Αιγαίου</a:t>
            </a:r>
          </a:p>
        </p:txBody>
      </p:sp>
    </p:spTree>
    <p:extLst>
      <p:ext uri="{BB962C8B-B14F-4D97-AF65-F5344CB8AC3E}">
        <p14:creationId xmlns:p14="http://schemas.microsoft.com/office/powerpoint/2010/main" val="995352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ΠΕΡΙΟΡΙΣΜΟΙ ΔΕΔΟΜΕΝΩΝ ΕΙΣΟΔΟΥ</a:t>
            </a:r>
            <a:endParaRPr lang="el-GR" sz="2000" b="1">
              <a:solidFill>
                <a:srgbClr val="5F693F"/>
              </a:solidFill>
            </a:endParaRPr>
          </a:p>
        </p:txBody>
      </p:sp>
      <p:sp>
        <p:nvSpPr>
          <p:cNvPr id="9225" name="Text Box 9"/>
          <p:cNvSpPr txBox="1">
            <a:spLocks noChangeArrowheads="1"/>
          </p:cNvSpPr>
          <p:nvPr/>
        </p:nvSpPr>
        <p:spPr bwMode="auto">
          <a:xfrm>
            <a:off x="152400" y="533400"/>
            <a:ext cx="8839200" cy="4581525"/>
          </a:xfrm>
          <a:prstGeom prst="rect">
            <a:avLst/>
          </a:prstGeom>
          <a:noFill/>
          <a:ln w="9525">
            <a:noFill/>
            <a:miter lim="800000"/>
            <a:headEnd/>
            <a:tailEnd/>
          </a:ln>
          <a:effectLst/>
        </p:spPr>
        <p:txBody>
          <a:bodyPr>
            <a:spAutoFit/>
          </a:bodyPr>
          <a:lstStyle/>
          <a:p>
            <a:pPr>
              <a:lnSpc>
                <a:spcPct val="95000"/>
              </a:lnSpc>
              <a:spcBef>
                <a:spcPct val="50000"/>
              </a:spcBef>
            </a:pPr>
            <a:r>
              <a:rPr lang="en-US"/>
              <a:t>All input grids should be </a:t>
            </a:r>
            <a:r>
              <a:rPr lang="en-US" b="1"/>
              <a:t>signed integer</a:t>
            </a:r>
            <a:r>
              <a:rPr lang="en-US"/>
              <a:t> grids containing all </a:t>
            </a:r>
            <a:r>
              <a:rPr lang="en-US" b="1"/>
              <a:t>non-zero</a:t>
            </a:r>
            <a:r>
              <a:rPr lang="en-US"/>
              <a:t> class values</a:t>
            </a:r>
            <a:endParaRPr lang="el-GR"/>
          </a:p>
          <a:p>
            <a:pPr lvl="1">
              <a:lnSpc>
                <a:spcPct val="95000"/>
              </a:lnSpc>
              <a:spcBef>
                <a:spcPct val="50000"/>
              </a:spcBef>
            </a:pPr>
            <a:r>
              <a:rPr lang="en-US"/>
              <a:t>each cell should be assigned an integer value corresponding to its class membership or patch type</a:t>
            </a:r>
            <a:endParaRPr lang="el-GR"/>
          </a:p>
          <a:p>
            <a:pPr lvl="1">
              <a:lnSpc>
                <a:spcPct val="95000"/>
              </a:lnSpc>
              <a:spcBef>
                <a:spcPct val="50000"/>
              </a:spcBef>
            </a:pPr>
            <a:r>
              <a:rPr lang="en-US"/>
              <a:t>negative values have a special meaning (border)</a:t>
            </a:r>
          </a:p>
          <a:p>
            <a:pPr lvl="1">
              <a:lnSpc>
                <a:spcPct val="95000"/>
              </a:lnSpc>
              <a:spcBef>
                <a:spcPct val="50000"/>
              </a:spcBef>
            </a:pPr>
            <a:r>
              <a:rPr lang="en-US"/>
              <a:t>zero cannot be negative (thus assumed always interior) and cannot be distinguished from a computed value of zero in moving window analysis</a:t>
            </a:r>
          </a:p>
          <a:p>
            <a:pPr>
              <a:lnSpc>
                <a:spcPct val="95000"/>
              </a:lnSpc>
              <a:spcBef>
                <a:spcPct val="50000"/>
              </a:spcBef>
            </a:pPr>
            <a:endParaRPr lang="en-US"/>
          </a:p>
          <a:p>
            <a:pPr>
              <a:lnSpc>
                <a:spcPct val="95000"/>
              </a:lnSpc>
              <a:spcBef>
                <a:spcPct val="50000"/>
              </a:spcBef>
            </a:pPr>
            <a:r>
              <a:rPr lang="en-US"/>
              <a:t>All input grids should consist of </a:t>
            </a:r>
            <a:r>
              <a:rPr lang="en-US" b="1"/>
              <a:t>square cells</a:t>
            </a:r>
            <a:r>
              <a:rPr lang="en-US"/>
              <a:t> with cell size specified in </a:t>
            </a:r>
            <a:r>
              <a:rPr lang="en-US" b="1"/>
              <a:t>meters</a:t>
            </a:r>
          </a:p>
          <a:p>
            <a:pPr lvl="1">
              <a:lnSpc>
                <a:spcPct val="95000"/>
              </a:lnSpc>
              <a:spcBef>
                <a:spcPct val="50000"/>
              </a:spcBef>
            </a:pPr>
            <a:r>
              <a:rPr lang="en-US"/>
              <a:t>appropriate re-projection must be applied before-hand to ensure a metric projection (e.g. UTM) of the input</a:t>
            </a:r>
          </a:p>
          <a:p>
            <a:pPr lvl="1">
              <a:lnSpc>
                <a:spcPct val="95000"/>
              </a:lnSpc>
              <a:spcBef>
                <a:spcPct val="50000"/>
              </a:spcBef>
            </a:pPr>
            <a:r>
              <a:rPr lang="en-US"/>
              <a:t>appropriate re-sampling must be applied before-hand to ensure square cells</a:t>
            </a:r>
          </a:p>
          <a:p>
            <a:pPr lvl="1">
              <a:lnSpc>
                <a:spcPct val="95000"/>
              </a:lnSpc>
              <a:spcBef>
                <a:spcPct val="50000"/>
              </a:spcBef>
            </a:pPr>
            <a:r>
              <a:rPr lang="en-US"/>
              <a:t>the distance- and area-based metrics computed by FRAGSTATS are reported in meters and hectares, respectively</a:t>
            </a:r>
            <a:endParaRPr lang="el-G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ΕΠΙΠΡΟΣΘΕΤΟΙ ΠΕΡΙΟΡΙΣΜΟΙ, ΑΠΑΙΤΗΣΕΙΣ ΚΑΙ ΟΡΙΑ</a:t>
            </a:r>
            <a:endParaRPr lang="el-GR" sz="2000" b="1">
              <a:solidFill>
                <a:srgbClr val="5F693F"/>
              </a:solidFill>
            </a:endParaRPr>
          </a:p>
        </p:txBody>
      </p:sp>
      <p:sp>
        <p:nvSpPr>
          <p:cNvPr id="13315" name="Text Box 3"/>
          <p:cNvSpPr txBox="1">
            <a:spLocks noChangeArrowheads="1"/>
          </p:cNvSpPr>
          <p:nvPr/>
        </p:nvSpPr>
        <p:spPr bwMode="auto">
          <a:xfrm>
            <a:off x="152400" y="533400"/>
            <a:ext cx="8839200" cy="2466975"/>
          </a:xfrm>
          <a:prstGeom prst="rect">
            <a:avLst/>
          </a:prstGeom>
          <a:noFill/>
          <a:ln w="9525">
            <a:noFill/>
            <a:miter lim="800000"/>
            <a:headEnd/>
            <a:tailEnd/>
          </a:ln>
          <a:effectLst/>
        </p:spPr>
        <p:txBody>
          <a:bodyPr>
            <a:spAutoFit/>
          </a:bodyPr>
          <a:lstStyle/>
          <a:p>
            <a:pPr>
              <a:lnSpc>
                <a:spcPct val="95000"/>
              </a:lnSpc>
              <a:spcBef>
                <a:spcPct val="50000"/>
              </a:spcBef>
            </a:pPr>
            <a:r>
              <a:rPr lang="en-US"/>
              <a:t>FRAGSTATS is a compute-intensive program</a:t>
            </a:r>
          </a:p>
          <a:p>
            <a:pPr lvl="1">
              <a:lnSpc>
                <a:spcPct val="95000"/>
              </a:lnSpc>
              <a:spcBef>
                <a:spcPct val="50000"/>
              </a:spcBef>
            </a:pPr>
            <a:r>
              <a:rPr lang="en-US" b="1"/>
              <a:t>processor</a:t>
            </a:r>
            <a:r>
              <a:rPr lang="en-US"/>
              <a:t> speed: determines speed of processing</a:t>
            </a:r>
          </a:p>
          <a:p>
            <a:pPr lvl="1">
              <a:lnSpc>
                <a:spcPct val="95000"/>
              </a:lnSpc>
              <a:spcBef>
                <a:spcPct val="50000"/>
              </a:spcBef>
            </a:pPr>
            <a:r>
              <a:rPr lang="en-US"/>
              <a:t>computer </a:t>
            </a:r>
            <a:r>
              <a:rPr lang="en-US" b="1"/>
              <a:t>memory</a:t>
            </a:r>
            <a:r>
              <a:rPr lang="en-US"/>
              <a:t> (RAM): determines the ability to process</a:t>
            </a:r>
          </a:p>
          <a:p>
            <a:pPr lvl="2">
              <a:lnSpc>
                <a:spcPct val="95000"/>
              </a:lnSpc>
              <a:spcBef>
                <a:spcPct val="50000"/>
              </a:spcBef>
            </a:pPr>
            <a:r>
              <a:rPr lang="en-US"/>
              <a:t>#cells </a:t>
            </a:r>
            <a:r>
              <a:rPr lang="en-US">
                <a:cs typeface="Arial" charset="0"/>
              </a:rPr>
              <a:t>× </a:t>
            </a:r>
            <a:r>
              <a:rPr lang="en-US"/>
              <a:t>4 bytes + memory to process the grid</a:t>
            </a:r>
            <a:br>
              <a:rPr lang="en-US"/>
            </a:br>
            <a:r>
              <a:rPr lang="en-US"/>
              <a:t>(depends on the number of patches and classes)</a:t>
            </a:r>
          </a:p>
          <a:p>
            <a:pPr lvl="2">
              <a:lnSpc>
                <a:spcPct val="95000"/>
              </a:lnSpc>
              <a:spcBef>
                <a:spcPct val="50000"/>
              </a:spcBef>
            </a:pPr>
            <a:r>
              <a:rPr lang="en-US"/>
              <a:t>for moving window analysis about three grids</a:t>
            </a:r>
            <a:br>
              <a:rPr lang="en-US"/>
            </a:br>
            <a:r>
              <a:rPr lang="en-US"/>
              <a:t>(1 input grid + 1 output grid + enough leftover to insure performance)</a:t>
            </a:r>
          </a:p>
        </p:txBody>
      </p:sp>
      <p:sp>
        <p:nvSpPr>
          <p:cNvPr id="13316" name="Text Box 4"/>
          <p:cNvSpPr txBox="1">
            <a:spLocks noChangeArrowheads="1"/>
          </p:cNvSpPr>
          <p:nvPr/>
        </p:nvSpPr>
        <p:spPr bwMode="auto">
          <a:xfrm>
            <a:off x="152400" y="3429000"/>
            <a:ext cx="5943600" cy="3370263"/>
          </a:xfrm>
          <a:prstGeom prst="rect">
            <a:avLst/>
          </a:prstGeom>
          <a:noFill/>
          <a:ln w="9525">
            <a:noFill/>
            <a:miter lim="800000"/>
            <a:headEnd/>
            <a:tailEnd/>
          </a:ln>
          <a:effectLst/>
        </p:spPr>
        <p:txBody>
          <a:bodyPr>
            <a:spAutoFit/>
          </a:bodyPr>
          <a:lstStyle/>
          <a:p>
            <a:pPr>
              <a:lnSpc>
                <a:spcPct val="95000"/>
              </a:lnSpc>
              <a:spcBef>
                <a:spcPct val="50000"/>
              </a:spcBef>
            </a:pPr>
            <a:r>
              <a:rPr lang="en-US"/>
              <a:t>The </a:t>
            </a:r>
            <a:r>
              <a:rPr lang="en-US" b="1"/>
              <a:t>depiction of edges</a:t>
            </a:r>
            <a:r>
              <a:rPr lang="en-US"/>
              <a:t> in raster images is fundamentally constrained by the lattice grid structure (portray lines in stair-step fashion)</a:t>
            </a:r>
          </a:p>
          <a:p>
            <a:pPr lvl="1">
              <a:lnSpc>
                <a:spcPct val="95000"/>
              </a:lnSpc>
              <a:spcBef>
                <a:spcPct val="50000"/>
              </a:spcBef>
            </a:pPr>
            <a:r>
              <a:rPr lang="en-US"/>
              <a:t>results in an </a:t>
            </a:r>
            <a:r>
              <a:rPr lang="en-US" b="1"/>
              <a:t>upward bias</a:t>
            </a:r>
            <a:r>
              <a:rPr lang="en-US"/>
              <a:t> in the measurement of edge length</a:t>
            </a:r>
          </a:p>
          <a:p>
            <a:pPr lvl="1">
              <a:lnSpc>
                <a:spcPct val="95000"/>
              </a:lnSpc>
              <a:spcBef>
                <a:spcPct val="50000"/>
              </a:spcBef>
            </a:pPr>
            <a:r>
              <a:rPr lang="en-US"/>
              <a:t>the magnitude of this bias depends on the grain (resolution, cell size)</a:t>
            </a:r>
          </a:p>
          <a:p>
            <a:pPr lvl="1">
              <a:lnSpc>
                <a:spcPct val="95000"/>
              </a:lnSpc>
              <a:spcBef>
                <a:spcPct val="50000"/>
              </a:spcBef>
            </a:pPr>
            <a:r>
              <a:rPr lang="en-US"/>
              <a:t>the consequences of this bias with regards to the use and interpretation of edge-based metrics must be weighed relative to the phenomenon under investigation</a:t>
            </a:r>
            <a:endParaRPr lang="el-GR"/>
          </a:p>
        </p:txBody>
      </p:sp>
      <p:grpSp>
        <p:nvGrpSpPr>
          <p:cNvPr id="13332" name="Group 20"/>
          <p:cNvGrpSpPr>
            <a:grpSpLocks/>
          </p:cNvGrpSpPr>
          <p:nvPr/>
        </p:nvGrpSpPr>
        <p:grpSpPr bwMode="auto">
          <a:xfrm>
            <a:off x="6273800" y="3429000"/>
            <a:ext cx="2717800" cy="3287713"/>
            <a:chOff x="3936" y="2064"/>
            <a:chExt cx="1712" cy="2071"/>
          </a:xfrm>
        </p:grpSpPr>
        <p:grpSp>
          <p:nvGrpSpPr>
            <p:cNvPr id="13326" name="Group 14"/>
            <p:cNvGrpSpPr>
              <a:grpSpLocks/>
            </p:cNvGrpSpPr>
            <p:nvPr/>
          </p:nvGrpSpPr>
          <p:grpSpPr bwMode="auto">
            <a:xfrm>
              <a:off x="3936" y="2064"/>
              <a:ext cx="1712" cy="2071"/>
              <a:chOff x="3936" y="2064"/>
              <a:chExt cx="1712" cy="2071"/>
            </a:xfrm>
          </p:grpSpPr>
          <p:pic>
            <p:nvPicPr>
              <p:cNvPr id="13318" name="Picture 6" descr="Vector Zoom"/>
              <p:cNvPicPr>
                <a:picLocks noChangeAspect="1" noChangeArrowheads="1"/>
              </p:cNvPicPr>
              <p:nvPr/>
            </p:nvPicPr>
            <p:blipFill>
              <a:blip r:embed="rId2"/>
              <a:srcRect l="14426" t="9096" r="34622" b="45482"/>
              <a:stretch>
                <a:fillRect/>
              </a:stretch>
            </p:blipFill>
            <p:spPr bwMode="auto">
              <a:xfrm>
                <a:off x="3936" y="2064"/>
                <a:ext cx="1709" cy="966"/>
              </a:xfrm>
              <a:prstGeom prst="rect">
                <a:avLst/>
              </a:prstGeom>
              <a:noFill/>
              <a:ln w="9525">
                <a:noFill/>
                <a:miter lim="800000"/>
                <a:headEnd/>
                <a:tailEnd/>
              </a:ln>
            </p:spPr>
          </p:pic>
          <p:pic>
            <p:nvPicPr>
              <p:cNvPr id="13325" name="Picture 13" descr="Raster Zoom (thematic)"/>
              <p:cNvPicPr>
                <a:picLocks noChangeAspect="1" noChangeArrowheads="1"/>
              </p:cNvPicPr>
              <p:nvPr/>
            </p:nvPicPr>
            <p:blipFill>
              <a:blip r:embed="rId3"/>
              <a:srcRect l="15387" t="9085" r="33571" b="45427"/>
              <a:stretch>
                <a:fillRect/>
              </a:stretch>
            </p:blipFill>
            <p:spPr bwMode="auto">
              <a:xfrm>
                <a:off x="3936" y="3168"/>
                <a:ext cx="1712" cy="967"/>
              </a:xfrm>
              <a:prstGeom prst="rect">
                <a:avLst/>
              </a:prstGeom>
              <a:noFill/>
              <a:ln w="9525">
                <a:noFill/>
                <a:miter lim="800000"/>
                <a:headEnd/>
                <a:tailEnd/>
              </a:ln>
            </p:spPr>
          </p:pic>
        </p:grpSp>
        <p:sp>
          <p:nvSpPr>
            <p:cNvPr id="13327" name="Freeform 15"/>
            <p:cNvSpPr>
              <a:spLocks/>
            </p:cNvSpPr>
            <p:nvPr/>
          </p:nvSpPr>
          <p:spPr bwMode="auto">
            <a:xfrm>
              <a:off x="4125" y="3428"/>
              <a:ext cx="1165" cy="484"/>
            </a:xfrm>
            <a:custGeom>
              <a:avLst/>
              <a:gdLst/>
              <a:ahLst/>
              <a:cxnLst>
                <a:cxn ang="0">
                  <a:pos x="0" y="484"/>
                </a:cxn>
                <a:cxn ang="0">
                  <a:pos x="135" y="482"/>
                </a:cxn>
                <a:cxn ang="0">
                  <a:pos x="135" y="386"/>
                </a:cxn>
                <a:cxn ang="0">
                  <a:pos x="321" y="385"/>
                </a:cxn>
                <a:cxn ang="0">
                  <a:pos x="321" y="289"/>
                </a:cxn>
                <a:cxn ang="0">
                  <a:pos x="507" y="290"/>
                </a:cxn>
                <a:cxn ang="0">
                  <a:pos x="507" y="196"/>
                </a:cxn>
                <a:cxn ang="0">
                  <a:pos x="693" y="196"/>
                </a:cxn>
                <a:cxn ang="0">
                  <a:pos x="693" y="98"/>
                </a:cxn>
                <a:cxn ang="0">
                  <a:pos x="881" y="100"/>
                </a:cxn>
                <a:cxn ang="0">
                  <a:pos x="881" y="2"/>
                </a:cxn>
                <a:cxn ang="0">
                  <a:pos x="1165" y="0"/>
                </a:cxn>
              </a:cxnLst>
              <a:rect l="0" t="0" r="r" b="b"/>
              <a:pathLst>
                <a:path w="1165" h="484">
                  <a:moveTo>
                    <a:pt x="0" y="484"/>
                  </a:moveTo>
                  <a:lnTo>
                    <a:pt x="135" y="482"/>
                  </a:lnTo>
                  <a:lnTo>
                    <a:pt x="135" y="386"/>
                  </a:lnTo>
                  <a:lnTo>
                    <a:pt x="321" y="385"/>
                  </a:lnTo>
                  <a:lnTo>
                    <a:pt x="321" y="289"/>
                  </a:lnTo>
                  <a:lnTo>
                    <a:pt x="507" y="290"/>
                  </a:lnTo>
                  <a:lnTo>
                    <a:pt x="507" y="196"/>
                  </a:lnTo>
                  <a:lnTo>
                    <a:pt x="693" y="196"/>
                  </a:lnTo>
                  <a:lnTo>
                    <a:pt x="693" y="98"/>
                  </a:lnTo>
                  <a:lnTo>
                    <a:pt x="881" y="100"/>
                  </a:lnTo>
                  <a:lnTo>
                    <a:pt x="881" y="2"/>
                  </a:lnTo>
                  <a:lnTo>
                    <a:pt x="1165" y="0"/>
                  </a:lnTo>
                </a:path>
              </a:pathLst>
            </a:custGeom>
            <a:noFill/>
            <a:ln w="25400">
              <a:solidFill>
                <a:srgbClr val="FF0000"/>
              </a:solidFill>
              <a:round/>
              <a:headEnd type="none" w="med" len="med"/>
              <a:tailEnd type="none" w="med" len="med"/>
            </a:ln>
            <a:effectLst/>
          </p:spPr>
          <p:txBody>
            <a:bodyPr/>
            <a:lstStyle/>
            <a:p>
              <a:endParaRPr lang="el-GR"/>
            </a:p>
          </p:txBody>
        </p:sp>
        <p:sp>
          <p:nvSpPr>
            <p:cNvPr id="13329" name="Freeform 17"/>
            <p:cNvSpPr>
              <a:spLocks/>
            </p:cNvSpPr>
            <p:nvPr/>
          </p:nvSpPr>
          <p:spPr bwMode="auto">
            <a:xfrm>
              <a:off x="4128" y="2254"/>
              <a:ext cx="1274" cy="588"/>
            </a:xfrm>
            <a:custGeom>
              <a:avLst/>
              <a:gdLst/>
              <a:ahLst/>
              <a:cxnLst>
                <a:cxn ang="0">
                  <a:pos x="0" y="588"/>
                </a:cxn>
                <a:cxn ang="0">
                  <a:pos x="438" y="400"/>
                </a:cxn>
                <a:cxn ang="0">
                  <a:pos x="732" y="240"/>
                </a:cxn>
                <a:cxn ang="0">
                  <a:pos x="1274" y="0"/>
                </a:cxn>
              </a:cxnLst>
              <a:rect l="0" t="0" r="r" b="b"/>
              <a:pathLst>
                <a:path w="1274" h="588">
                  <a:moveTo>
                    <a:pt x="0" y="588"/>
                  </a:moveTo>
                  <a:lnTo>
                    <a:pt x="438" y="400"/>
                  </a:lnTo>
                  <a:lnTo>
                    <a:pt x="732" y="240"/>
                  </a:lnTo>
                  <a:lnTo>
                    <a:pt x="1274" y="0"/>
                  </a:lnTo>
                </a:path>
              </a:pathLst>
            </a:custGeom>
            <a:noFill/>
            <a:ln w="25400">
              <a:solidFill>
                <a:srgbClr val="FF0000"/>
              </a:solidFill>
              <a:round/>
              <a:headEnd type="none" w="med" len="med"/>
              <a:tailEnd type="none" w="med" len="med"/>
            </a:ln>
            <a:effectLst/>
          </p:spPr>
          <p:txBody>
            <a:bodyPr/>
            <a:lstStyle/>
            <a:p>
              <a:endParaRPr lang="el-GR"/>
            </a:p>
          </p:txBody>
        </p:sp>
        <p:sp>
          <p:nvSpPr>
            <p:cNvPr id="13330" name="Text Box 18"/>
            <p:cNvSpPr txBox="1">
              <a:spLocks noChangeArrowheads="1"/>
            </p:cNvSpPr>
            <p:nvPr/>
          </p:nvSpPr>
          <p:spPr bwMode="auto">
            <a:xfrm rot="-1621295">
              <a:off x="4416" y="2352"/>
              <a:ext cx="480" cy="222"/>
            </a:xfrm>
            <a:prstGeom prst="rect">
              <a:avLst/>
            </a:prstGeom>
            <a:noFill/>
            <a:ln w="9525">
              <a:noFill/>
              <a:miter lim="800000"/>
              <a:headEnd/>
              <a:tailEnd/>
            </a:ln>
            <a:effectLst/>
          </p:spPr>
          <p:txBody>
            <a:bodyPr>
              <a:spAutoFit/>
            </a:bodyPr>
            <a:lstStyle/>
            <a:p>
              <a:pPr algn="ctr">
                <a:lnSpc>
                  <a:spcPct val="95000"/>
                </a:lnSpc>
                <a:spcBef>
                  <a:spcPct val="50000"/>
                </a:spcBef>
              </a:pPr>
              <a:r>
                <a:rPr lang="en-US" b="1">
                  <a:solidFill>
                    <a:srgbClr val="FF0000"/>
                  </a:solidFill>
                </a:rPr>
                <a:t>65 m</a:t>
              </a:r>
              <a:endParaRPr lang="el-GR" b="1">
                <a:solidFill>
                  <a:srgbClr val="FF0000"/>
                </a:solidFill>
              </a:endParaRPr>
            </a:p>
          </p:txBody>
        </p:sp>
        <p:sp>
          <p:nvSpPr>
            <p:cNvPr id="13331" name="Text Box 19"/>
            <p:cNvSpPr txBox="1">
              <a:spLocks noChangeArrowheads="1"/>
            </p:cNvSpPr>
            <p:nvPr/>
          </p:nvSpPr>
          <p:spPr bwMode="auto">
            <a:xfrm rot="-1621295">
              <a:off x="4326" y="3450"/>
              <a:ext cx="480" cy="222"/>
            </a:xfrm>
            <a:prstGeom prst="rect">
              <a:avLst/>
            </a:prstGeom>
            <a:noFill/>
            <a:ln w="9525">
              <a:noFill/>
              <a:miter lim="800000"/>
              <a:headEnd/>
              <a:tailEnd/>
            </a:ln>
            <a:effectLst/>
          </p:spPr>
          <p:txBody>
            <a:bodyPr>
              <a:spAutoFit/>
            </a:bodyPr>
            <a:lstStyle/>
            <a:p>
              <a:pPr algn="ctr">
                <a:lnSpc>
                  <a:spcPct val="95000"/>
                </a:lnSpc>
                <a:spcBef>
                  <a:spcPct val="50000"/>
                </a:spcBef>
              </a:pPr>
              <a:r>
                <a:rPr lang="en-US" b="1">
                  <a:solidFill>
                    <a:srgbClr val="FF0000"/>
                  </a:solidFill>
                </a:rPr>
                <a:t>80 m</a:t>
              </a:r>
              <a:endParaRPr lang="el-GR" b="1">
                <a:solidFill>
                  <a:srgbClr val="FF0000"/>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ΙΔΙΑΙΤΕΡΕΣ ΤΙΜΕΣ ΔΕΔΟΜΕΝΩΝ</a:t>
            </a:r>
            <a:endParaRPr lang="el-GR" sz="2000" b="1">
              <a:solidFill>
                <a:srgbClr val="5F693F"/>
              </a:solidFill>
            </a:endParaRPr>
          </a:p>
        </p:txBody>
      </p:sp>
      <p:sp>
        <p:nvSpPr>
          <p:cNvPr id="16387" name="Text Box 3"/>
          <p:cNvSpPr txBox="1">
            <a:spLocks noChangeArrowheads="1"/>
          </p:cNvSpPr>
          <p:nvPr/>
        </p:nvSpPr>
        <p:spPr bwMode="auto">
          <a:xfrm>
            <a:off x="152400" y="533400"/>
            <a:ext cx="8839200" cy="6037263"/>
          </a:xfrm>
          <a:prstGeom prst="rect">
            <a:avLst/>
          </a:prstGeom>
          <a:noFill/>
          <a:ln w="9525">
            <a:noFill/>
            <a:miter lim="800000"/>
            <a:headEnd/>
            <a:tailEnd/>
          </a:ln>
          <a:effectLst/>
        </p:spPr>
        <p:txBody>
          <a:bodyPr>
            <a:spAutoFit/>
          </a:bodyPr>
          <a:lstStyle/>
          <a:p>
            <a:pPr>
              <a:lnSpc>
                <a:spcPct val="95000"/>
              </a:lnSpc>
              <a:spcBef>
                <a:spcPct val="50000"/>
              </a:spcBef>
            </a:pPr>
            <a:r>
              <a:rPr lang="en-US"/>
              <a:t>FRAGSTATS accepts images that can contain (apart from normal patch type codes)</a:t>
            </a:r>
          </a:p>
          <a:p>
            <a:pPr lvl="1">
              <a:lnSpc>
                <a:spcPct val="95000"/>
              </a:lnSpc>
              <a:spcBef>
                <a:spcPct val="50000"/>
              </a:spcBef>
            </a:pPr>
            <a:r>
              <a:rPr lang="en-US" b="1"/>
              <a:t>boundary</a:t>
            </a:r>
            <a:r>
              <a:rPr lang="en-US"/>
              <a:t>: defines the perimeter of the landscape and surrounds the patch mosaic of interest</a:t>
            </a:r>
          </a:p>
          <a:p>
            <a:pPr lvl="2">
              <a:lnSpc>
                <a:spcPct val="95000"/>
              </a:lnSpc>
              <a:spcBef>
                <a:spcPct val="50000"/>
              </a:spcBef>
            </a:pPr>
            <a:r>
              <a:rPr lang="en-US"/>
              <a:t>an invisible line(s) which distinguishes between </a:t>
            </a:r>
            <a:r>
              <a:rPr lang="en-US" b="1"/>
              <a:t>cells inside (positive values)</a:t>
            </a:r>
            <a:r>
              <a:rPr lang="en-US"/>
              <a:t> the landscape of interest from those </a:t>
            </a:r>
            <a:r>
              <a:rPr lang="en-US" b="1"/>
              <a:t>outside (negative values)</a:t>
            </a:r>
          </a:p>
          <a:p>
            <a:pPr lvl="2">
              <a:lnSpc>
                <a:spcPct val="95000"/>
              </a:lnSpc>
              <a:spcBef>
                <a:spcPct val="50000"/>
              </a:spcBef>
            </a:pPr>
            <a:r>
              <a:rPr lang="en-US"/>
              <a:t>ultimately determines the total landscape area</a:t>
            </a:r>
          </a:p>
          <a:p>
            <a:pPr lvl="1">
              <a:lnSpc>
                <a:spcPct val="95000"/>
              </a:lnSpc>
              <a:spcBef>
                <a:spcPct val="50000"/>
              </a:spcBef>
            </a:pPr>
            <a:r>
              <a:rPr lang="en-US" b="1"/>
              <a:t>background</a:t>
            </a:r>
            <a:r>
              <a:rPr lang="en-US"/>
              <a:t>: an undefined area either ‘interior’ or ‘exterior’ to the landscape of interest</a:t>
            </a:r>
          </a:p>
          <a:p>
            <a:pPr lvl="2">
              <a:lnSpc>
                <a:spcPct val="95000"/>
              </a:lnSpc>
              <a:spcBef>
                <a:spcPct val="50000"/>
              </a:spcBef>
            </a:pPr>
            <a:r>
              <a:rPr lang="en-US"/>
              <a:t>user defined value</a:t>
            </a:r>
          </a:p>
          <a:p>
            <a:pPr lvl="2">
              <a:lnSpc>
                <a:spcPct val="95000"/>
              </a:lnSpc>
              <a:spcBef>
                <a:spcPct val="50000"/>
              </a:spcBef>
            </a:pPr>
            <a:r>
              <a:rPr lang="en-US" b="1"/>
              <a:t>interior background</a:t>
            </a:r>
            <a:r>
              <a:rPr lang="en-US"/>
              <a:t> (positively valued background) is part of the landscape</a:t>
            </a:r>
          </a:p>
          <a:p>
            <a:pPr lvl="2">
              <a:lnSpc>
                <a:spcPct val="95000"/>
              </a:lnSpc>
              <a:spcBef>
                <a:spcPct val="50000"/>
              </a:spcBef>
            </a:pPr>
            <a:r>
              <a:rPr lang="en-US" b="1"/>
              <a:t>exterior background</a:t>
            </a:r>
            <a:r>
              <a:rPr lang="en-US"/>
              <a:t> (negatively valued background) has no effect on the analysis or on the computation of any metrics</a:t>
            </a:r>
          </a:p>
          <a:p>
            <a:pPr lvl="1">
              <a:lnSpc>
                <a:spcPct val="95000"/>
              </a:lnSpc>
              <a:spcBef>
                <a:spcPct val="50000"/>
              </a:spcBef>
            </a:pPr>
            <a:r>
              <a:rPr lang="en-US" b="1"/>
              <a:t>border</a:t>
            </a:r>
            <a:r>
              <a:rPr lang="en-US"/>
              <a:t>: classified a strip of land surrounding the landscape of interest (outside the landscape boundary)</a:t>
            </a:r>
          </a:p>
          <a:p>
            <a:pPr lvl="2">
              <a:lnSpc>
                <a:spcPct val="95000"/>
              </a:lnSpc>
              <a:spcBef>
                <a:spcPct val="50000"/>
              </a:spcBef>
            </a:pPr>
            <a:r>
              <a:rPr lang="en-US"/>
              <a:t>border patches have a </a:t>
            </a:r>
            <a:r>
              <a:rPr lang="en-US" b="1"/>
              <a:t>negative type code</a:t>
            </a:r>
          </a:p>
          <a:p>
            <a:pPr lvl="2">
              <a:lnSpc>
                <a:spcPct val="95000"/>
              </a:lnSpc>
              <a:spcBef>
                <a:spcPct val="50000"/>
              </a:spcBef>
            </a:pPr>
            <a:r>
              <a:rPr lang="en-US"/>
              <a:t>affects only metrics where patch type adjacency is considered</a:t>
            </a:r>
          </a:p>
          <a:p>
            <a:pPr>
              <a:lnSpc>
                <a:spcPct val="95000"/>
              </a:lnSpc>
              <a:spcBef>
                <a:spcPct val="50000"/>
              </a:spcBef>
            </a:pPr>
            <a:r>
              <a:rPr lang="en-US"/>
              <a:t>which they affect the landscape analysis and the calculations of various metrics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ΙΔΙΑΙΤΕΡΕΣ ΤΙΜΕΣ ΔΕΔΟΜΕΝΩΝ</a:t>
            </a:r>
            <a:r>
              <a:rPr lang="en-US" sz="2000" b="1">
                <a:solidFill>
                  <a:srgbClr val="505FA3"/>
                </a:solidFill>
              </a:rPr>
              <a:t> (</a:t>
            </a:r>
            <a:r>
              <a:rPr lang="el-GR" sz="2000" b="1">
                <a:solidFill>
                  <a:srgbClr val="505FA3"/>
                </a:solidFill>
              </a:rPr>
              <a:t>παραδείγματα)</a:t>
            </a:r>
            <a:endParaRPr lang="el-GR" sz="2000" b="1">
              <a:solidFill>
                <a:srgbClr val="5F693F"/>
              </a:solidFill>
            </a:endParaRPr>
          </a:p>
        </p:txBody>
      </p:sp>
      <p:pic>
        <p:nvPicPr>
          <p:cNvPr id="20484" name="Picture 4" descr="Border and Background"/>
          <p:cNvPicPr>
            <a:picLocks noChangeAspect="1" noChangeArrowheads="1"/>
          </p:cNvPicPr>
          <p:nvPr/>
        </p:nvPicPr>
        <p:blipFill>
          <a:blip r:embed="rId2"/>
          <a:srcRect/>
          <a:stretch>
            <a:fillRect/>
          </a:stretch>
        </p:blipFill>
        <p:spPr bwMode="auto">
          <a:xfrm>
            <a:off x="152400" y="914400"/>
            <a:ext cx="8763000" cy="49926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ΣΥΝΗΘΙΣΜΕΝΕΣ ΠΗΓΕΣ ΔΕΔΟΜΕΝΩΝ: ΤΗΛΕΠΙΣΚΟΠΗΣΗ</a:t>
            </a:r>
            <a:endParaRPr lang="el-GR" sz="2000" b="1">
              <a:solidFill>
                <a:srgbClr val="5F693F"/>
              </a:solidFill>
            </a:endParaRPr>
          </a:p>
        </p:txBody>
      </p:sp>
      <p:sp>
        <p:nvSpPr>
          <p:cNvPr id="14339" name="Text Box 3"/>
          <p:cNvSpPr txBox="1">
            <a:spLocks noChangeArrowheads="1"/>
          </p:cNvSpPr>
          <p:nvPr/>
        </p:nvSpPr>
        <p:spPr bwMode="auto">
          <a:xfrm>
            <a:off x="5105400" y="714375"/>
            <a:ext cx="16764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Geo-reference</a:t>
            </a:r>
          </a:p>
        </p:txBody>
      </p:sp>
      <p:pic>
        <p:nvPicPr>
          <p:cNvPr id="14349" name="Picture 13" descr="Landsat 7"/>
          <p:cNvPicPr>
            <a:picLocks noChangeAspect="1" noChangeArrowheads="1"/>
          </p:cNvPicPr>
          <p:nvPr/>
        </p:nvPicPr>
        <p:blipFill>
          <a:blip r:embed="rId2"/>
          <a:srcRect/>
          <a:stretch>
            <a:fillRect/>
          </a:stretch>
        </p:blipFill>
        <p:spPr bwMode="auto">
          <a:xfrm>
            <a:off x="152400" y="381000"/>
            <a:ext cx="1600200" cy="1431925"/>
          </a:xfrm>
          <a:prstGeom prst="rect">
            <a:avLst/>
          </a:prstGeom>
          <a:noFill/>
        </p:spPr>
      </p:pic>
      <p:pic>
        <p:nvPicPr>
          <p:cNvPr id="14350" name="Picture 14" descr="Lansat 5 16_Sep_1987 Lesvos_Chios"/>
          <p:cNvPicPr>
            <a:picLocks noChangeAspect="1" noChangeArrowheads="1"/>
          </p:cNvPicPr>
          <p:nvPr/>
        </p:nvPicPr>
        <p:blipFill>
          <a:blip r:embed="rId3" cstate="print"/>
          <a:srcRect/>
          <a:stretch>
            <a:fillRect/>
          </a:stretch>
        </p:blipFill>
        <p:spPr bwMode="auto">
          <a:xfrm>
            <a:off x="3124200" y="381000"/>
            <a:ext cx="1447800" cy="1425575"/>
          </a:xfrm>
          <a:prstGeom prst="rect">
            <a:avLst/>
          </a:prstGeom>
          <a:noFill/>
        </p:spPr>
      </p:pic>
      <p:pic>
        <p:nvPicPr>
          <p:cNvPr id="14351" name="Picture 15" descr="Lansat 5 16_Sep_1987 Lesvos_Chios Georeferenced"/>
          <p:cNvPicPr>
            <a:picLocks noChangeAspect="1" noChangeArrowheads="1"/>
          </p:cNvPicPr>
          <p:nvPr/>
        </p:nvPicPr>
        <p:blipFill>
          <a:blip r:embed="rId4" cstate="print"/>
          <a:srcRect/>
          <a:stretch>
            <a:fillRect/>
          </a:stretch>
        </p:blipFill>
        <p:spPr bwMode="auto">
          <a:xfrm>
            <a:off x="5181600" y="2209800"/>
            <a:ext cx="1524000" cy="1428750"/>
          </a:xfrm>
          <a:prstGeom prst="rect">
            <a:avLst/>
          </a:prstGeom>
          <a:noFill/>
        </p:spPr>
      </p:pic>
      <p:pic>
        <p:nvPicPr>
          <p:cNvPr id="14354" name="Picture 18" descr="Map Icon"/>
          <p:cNvPicPr>
            <a:picLocks noChangeAspect="1" noChangeArrowheads="1"/>
          </p:cNvPicPr>
          <p:nvPr/>
        </p:nvPicPr>
        <p:blipFill>
          <a:blip r:embed="rId5"/>
          <a:srcRect/>
          <a:stretch>
            <a:fillRect/>
          </a:stretch>
        </p:blipFill>
        <p:spPr bwMode="auto">
          <a:xfrm>
            <a:off x="7467600" y="485775"/>
            <a:ext cx="1371600" cy="1203325"/>
          </a:xfrm>
          <a:prstGeom prst="rect">
            <a:avLst/>
          </a:prstGeom>
          <a:noFill/>
        </p:spPr>
      </p:pic>
      <p:pic>
        <p:nvPicPr>
          <p:cNvPr id="14355" name="Picture 19" descr="Field Sampling"/>
          <p:cNvPicPr>
            <a:picLocks noChangeAspect="1" noChangeArrowheads="1"/>
          </p:cNvPicPr>
          <p:nvPr/>
        </p:nvPicPr>
        <p:blipFill>
          <a:blip r:embed="rId6" cstate="print"/>
          <a:srcRect/>
          <a:stretch>
            <a:fillRect/>
          </a:stretch>
        </p:blipFill>
        <p:spPr bwMode="auto">
          <a:xfrm>
            <a:off x="152400" y="2514600"/>
            <a:ext cx="1066800" cy="842963"/>
          </a:xfrm>
          <a:prstGeom prst="rect">
            <a:avLst/>
          </a:prstGeom>
          <a:noFill/>
        </p:spPr>
      </p:pic>
      <p:sp>
        <p:nvSpPr>
          <p:cNvPr id="14357" name="Text Box 21"/>
          <p:cNvSpPr txBox="1">
            <a:spLocks noChangeArrowheads="1"/>
          </p:cNvSpPr>
          <p:nvPr/>
        </p:nvSpPr>
        <p:spPr bwMode="auto">
          <a:xfrm>
            <a:off x="4191000" y="2619375"/>
            <a:ext cx="9144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Subset</a:t>
            </a:r>
          </a:p>
        </p:txBody>
      </p:sp>
      <p:sp>
        <p:nvSpPr>
          <p:cNvPr id="14358" name="Text Box 22"/>
          <p:cNvSpPr txBox="1">
            <a:spLocks noChangeArrowheads="1"/>
          </p:cNvSpPr>
          <p:nvPr/>
        </p:nvSpPr>
        <p:spPr bwMode="auto">
          <a:xfrm>
            <a:off x="1219200" y="2619375"/>
            <a:ext cx="1600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Classification</a:t>
            </a:r>
          </a:p>
        </p:txBody>
      </p:sp>
      <p:sp>
        <p:nvSpPr>
          <p:cNvPr id="14359" name="Text Box 23"/>
          <p:cNvSpPr txBox="1">
            <a:spLocks noChangeArrowheads="1"/>
          </p:cNvSpPr>
          <p:nvPr/>
        </p:nvSpPr>
        <p:spPr bwMode="auto">
          <a:xfrm>
            <a:off x="3105150" y="5010150"/>
            <a:ext cx="10668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Majority</a:t>
            </a:r>
          </a:p>
        </p:txBody>
      </p:sp>
      <p:cxnSp>
        <p:nvCxnSpPr>
          <p:cNvPr id="14361" name="AutoShape 25"/>
          <p:cNvCxnSpPr>
            <a:cxnSpLocks noChangeShapeType="1"/>
            <a:stCxn id="0" idx="3"/>
            <a:endCxn id="0" idx="1"/>
          </p:cNvCxnSpPr>
          <p:nvPr/>
        </p:nvCxnSpPr>
        <p:spPr bwMode="auto">
          <a:xfrm flipV="1">
            <a:off x="1752600" y="1093788"/>
            <a:ext cx="1371600" cy="3175"/>
          </a:xfrm>
          <a:prstGeom prst="straightConnector1">
            <a:avLst/>
          </a:prstGeom>
          <a:noFill/>
          <a:ln w="25400">
            <a:solidFill>
              <a:srgbClr val="FF6600"/>
            </a:solidFill>
            <a:round/>
            <a:headEnd/>
            <a:tailEnd type="triangle" w="med" len="med"/>
          </a:ln>
          <a:effectLst/>
        </p:spPr>
      </p:cxnSp>
      <p:cxnSp>
        <p:nvCxnSpPr>
          <p:cNvPr id="14362" name="AutoShape 26"/>
          <p:cNvCxnSpPr>
            <a:cxnSpLocks noChangeShapeType="1"/>
            <a:stCxn id="0" idx="3"/>
            <a:endCxn id="0" idx="0"/>
          </p:cNvCxnSpPr>
          <p:nvPr/>
        </p:nvCxnSpPr>
        <p:spPr bwMode="auto">
          <a:xfrm>
            <a:off x="4572000" y="1093788"/>
            <a:ext cx="1371600" cy="1116012"/>
          </a:xfrm>
          <a:prstGeom prst="bentConnector2">
            <a:avLst/>
          </a:prstGeom>
          <a:noFill/>
          <a:ln w="25400">
            <a:solidFill>
              <a:srgbClr val="FF6600"/>
            </a:solidFill>
            <a:miter lim="800000"/>
            <a:headEnd/>
            <a:tailEnd type="triangle" w="med" len="med"/>
          </a:ln>
          <a:effectLst/>
        </p:spPr>
      </p:cxnSp>
      <p:cxnSp>
        <p:nvCxnSpPr>
          <p:cNvPr id="14363" name="AutoShape 27"/>
          <p:cNvCxnSpPr>
            <a:cxnSpLocks noChangeShapeType="1"/>
            <a:stCxn id="0" idx="1"/>
            <a:endCxn id="0" idx="3"/>
          </p:cNvCxnSpPr>
          <p:nvPr/>
        </p:nvCxnSpPr>
        <p:spPr bwMode="auto">
          <a:xfrm flipH="1">
            <a:off x="4114800" y="2924175"/>
            <a:ext cx="1066800" cy="9525"/>
          </a:xfrm>
          <a:prstGeom prst="straightConnector1">
            <a:avLst/>
          </a:prstGeom>
          <a:noFill/>
          <a:ln w="25400">
            <a:solidFill>
              <a:srgbClr val="FF6600"/>
            </a:solidFill>
            <a:round/>
            <a:headEnd/>
            <a:tailEnd type="triangle" w="med" len="med"/>
          </a:ln>
          <a:effectLst/>
        </p:spPr>
      </p:cxnSp>
      <p:cxnSp>
        <p:nvCxnSpPr>
          <p:cNvPr id="14364" name="AutoShape 28"/>
          <p:cNvCxnSpPr>
            <a:cxnSpLocks noChangeShapeType="1"/>
            <a:stCxn id="0" idx="1"/>
            <a:endCxn id="0" idx="0"/>
          </p:cNvCxnSpPr>
          <p:nvPr/>
        </p:nvCxnSpPr>
        <p:spPr bwMode="auto">
          <a:xfrm rot="10800000" flipV="1">
            <a:off x="2003425" y="2933700"/>
            <a:ext cx="823913" cy="1104900"/>
          </a:xfrm>
          <a:prstGeom prst="bentConnector2">
            <a:avLst/>
          </a:prstGeom>
          <a:noFill/>
          <a:ln w="25400">
            <a:solidFill>
              <a:srgbClr val="FF6600"/>
            </a:solidFill>
            <a:miter lim="800000"/>
            <a:headEnd/>
            <a:tailEnd type="triangle" w="med" len="med"/>
          </a:ln>
          <a:effectLst/>
        </p:spPr>
      </p:cxnSp>
      <p:cxnSp>
        <p:nvCxnSpPr>
          <p:cNvPr id="14365" name="AutoShape 29"/>
          <p:cNvCxnSpPr>
            <a:cxnSpLocks noChangeShapeType="1"/>
            <a:stCxn id="0" idx="1"/>
            <a:endCxn id="0" idx="0"/>
          </p:cNvCxnSpPr>
          <p:nvPr/>
        </p:nvCxnSpPr>
        <p:spPr bwMode="auto">
          <a:xfrm rot="10800000" flipV="1">
            <a:off x="5943600" y="1087438"/>
            <a:ext cx="1524000" cy="1122362"/>
          </a:xfrm>
          <a:prstGeom prst="bentConnector2">
            <a:avLst/>
          </a:prstGeom>
          <a:noFill/>
          <a:ln w="25400">
            <a:solidFill>
              <a:srgbClr val="FF6600"/>
            </a:solidFill>
            <a:miter lim="800000"/>
            <a:headEnd/>
            <a:tailEnd type="triangle" w="med" len="med"/>
          </a:ln>
          <a:effectLst/>
        </p:spPr>
      </p:cxnSp>
      <p:pic>
        <p:nvPicPr>
          <p:cNvPr id="14366" name="Picture 30" descr="Lansat 5 16_Sep_1987 Kalloni"/>
          <p:cNvPicPr>
            <a:picLocks noChangeAspect="1" noChangeArrowheads="1"/>
          </p:cNvPicPr>
          <p:nvPr/>
        </p:nvPicPr>
        <p:blipFill>
          <a:blip r:embed="rId7" cstate="print"/>
          <a:srcRect/>
          <a:stretch>
            <a:fillRect/>
          </a:stretch>
        </p:blipFill>
        <p:spPr bwMode="auto">
          <a:xfrm>
            <a:off x="2827338" y="2209800"/>
            <a:ext cx="1287462" cy="1447800"/>
          </a:xfrm>
          <a:prstGeom prst="rect">
            <a:avLst/>
          </a:prstGeom>
          <a:noFill/>
        </p:spPr>
      </p:pic>
      <p:pic>
        <p:nvPicPr>
          <p:cNvPr id="14367" name="Picture 31" descr="Classification"/>
          <p:cNvPicPr>
            <a:picLocks noChangeAspect="1" noChangeArrowheads="1"/>
          </p:cNvPicPr>
          <p:nvPr/>
        </p:nvPicPr>
        <p:blipFill>
          <a:blip r:embed="rId8" cstate="print"/>
          <a:srcRect/>
          <a:stretch>
            <a:fillRect/>
          </a:stretch>
        </p:blipFill>
        <p:spPr bwMode="auto">
          <a:xfrm>
            <a:off x="838200" y="4038600"/>
            <a:ext cx="2330450" cy="2624138"/>
          </a:xfrm>
          <a:prstGeom prst="rect">
            <a:avLst/>
          </a:prstGeom>
          <a:noFill/>
        </p:spPr>
      </p:pic>
      <p:cxnSp>
        <p:nvCxnSpPr>
          <p:cNvPr id="14368" name="AutoShape 32"/>
          <p:cNvCxnSpPr>
            <a:cxnSpLocks noChangeShapeType="1"/>
            <a:stCxn id="0" idx="3"/>
            <a:endCxn id="0" idx="0"/>
          </p:cNvCxnSpPr>
          <p:nvPr/>
        </p:nvCxnSpPr>
        <p:spPr bwMode="auto">
          <a:xfrm>
            <a:off x="1219200" y="2936875"/>
            <a:ext cx="784225" cy="1101725"/>
          </a:xfrm>
          <a:prstGeom prst="bentConnector2">
            <a:avLst/>
          </a:prstGeom>
          <a:noFill/>
          <a:ln w="25400">
            <a:solidFill>
              <a:srgbClr val="FF6600"/>
            </a:solidFill>
            <a:miter lim="800000"/>
            <a:headEnd/>
            <a:tailEnd type="triangle" w="med" len="med"/>
          </a:ln>
          <a:effectLst/>
        </p:spPr>
      </p:cxnSp>
      <p:cxnSp>
        <p:nvCxnSpPr>
          <p:cNvPr id="14369" name="AutoShape 33"/>
          <p:cNvCxnSpPr>
            <a:cxnSpLocks noChangeShapeType="1"/>
            <a:stCxn id="0" idx="3"/>
            <a:endCxn id="0" idx="1"/>
          </p:cNvCxnSpPr>
          <p:nvPr/>
        </p:nvCxnSpPr>
        <p:spPr bwMode="auto">
          <a:xfrm>
            <a:off x="3168650" y="5351463"/>
            <a:ext cx="946150" cy="1587"/>
          </a:xfrm>
          <a:prstGeom prst="straightConnector1">
            <a:avLst/>
          </a:prstGeom>
          <a:noFill/>
          <a:ln w="25400">
            <a:solidFill>
              <a:srgbClr val="FF6600"/>
            </a:solidFill>
            <a:round/>
            <a:headEnd/>
            <a:tailEnd type="triangle" w="med" len="med"/>
          </a:ln>
          <a:effectLst/>
        </p:spPr>
      </p:cxnSp>
      <p:pic>
        <p:nvPicPr>
          <p:cNvPr id="14370" name="Picture 34" descr="Classification (majority)"/>
          <p:cNvPicPr>
            <a:picLocks noChangeAspect="1" noChangeArrowheads="1"/>
          </p:cNvPicPr>
          <p:nvPr/>
        </p:nvPicPr>
        <p:blipFill>
          <a:blip r:embed="rId9" cstate="print"/>
          <a:srcRect/>
          <a:stretch>
            <a:fillRect/>
          </a:stretch>
        </p:blipFill>
        <p:spPr bwMode="auto">
          <a:xfrm>
            <a:off x="4114800" y="4019550"/>
            <a:ext cx="2371725" cy="2667000"/>
          </a:xfrm>
          <a:prstGeom prst="rect">
            <a:avLst/>
          </a:prstGeom>
          <a:noFill/>
        </p:spPr>
      </p:pic>
      <p:pic>
        <p:nvPicPr>
          <p:cNvPr id="14374" name="Picture 38" descr="Classification Legend (majority)"/>
          <p:cNvPicPr>
            <a:picLocks noChangeAspect="1" noChangeArrowheads="1"/>
          </p:cNvPicPr>
          <p:nvPr/>
        </p:nvPicPr>
        <p:blipFill>
          <a:blip r:embed="rId10"/>
          <a:srcRect/>
          <a:stretch>
            <a:fillRect/>
          </a:stretch>
        </p:blipFill>
        <p:spPr bwMode="auto">
          <a:xfrm>
            <a:off x="6581775" y="4603750"/>
            <a:ext cx="2471738" cy="1492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ΣΥΝΗΘΙΣΜΕΝΕΣ ΠΗΓΕΣ ΔΕΔΟΜΕΝΩΝ: ΤΗΛΕΠΙΣΚΟΠΗΣΗ</a:t>
            </a:r>
            <a:r>
              <a:rPr lang="en-US" sz="2000" b="1">
                <a:solidFill>
                  <a:srgbClr val="505FA3"/>
                </a:solidFill>
              </a:rPr>
              <a:t> (majority)</a:t>
            </a:r>
            <a:endParaRPr lang="el-GR" sz="2000" b="1">
              <a:solidFill>
                <a:srgbClr val="5F693F"/>
              </a:solidFill>
            </a:endParaRPr>
          </a:p>
        </p:txBody>
      </p:sp>
      <p:pic>
        <p:nvPicPr>
          <p:cNvPr id="17431" name="Picture 23" descr="Majority Filter"/>
          <p:cNvPicPr>
            <a:picLocks noChangeAspect="1" noChangeArrowheads="1"/>
          </p:cNvPicPr>
          <p:nvPr/>
        </p:nvPicPr>
        <p:blipFill>
          <a:blip r:embed="rId2"/>
          <a:srcRect/>
          <a:stretch>
            <a:fillRect/>
          </a:stretch>
        </p:blipFill>
        <p:spPr bwMode="auto">
          <a:xfrm>
            <a:off x="609600" y="569913"/>
            <a:ext cx="7924800" cy="2401887"/>
          </a:xfrm>
          <a:prstGeom prst="rect">
            <a:avLst/>
          </a:prstGeom>
          <a:noFill/>
        </p:spPr>
      </p:pic>
      <p:pic>
        <p:nvPicPr>
          <p:cNvPr id="17432" name="Picture 24" descr="Classification (zoom)"/>
          <p:cNvPicPr>
            <a:picLocks noChangeAspect="1" noChangeArrowheads="1"/>
          </p:cNvPicPr>
          <p:nvPr/>
        </p:nvPicPr>
        <p:blipFill>
          <a:blip r:embed="rId3"/>
          <a:srcRect/>
          <a:stretch>
            <a:fillRect/>
          </a:stretch>
        </p:blipFill>
        <p:spPr bwMode="auto">
          <a:xfrm>
            <a:off x="193675" y="3200400"/>
            <a:ext cx="4149725" cy="3436938"/>
          </a:xfrm>
          <a:prstGeom prst="rect">
            <a:avLst/>
          </a:prstGeom>
          <a:noFill/>
        </p:spPr>
      </p:pic>
      <p:pic>
        <p:nvPicPr>
          <p:cNvPr id="17433" name="Picture 25" descr="Classification (majority-zoom)"/>
          <p:cNvPicPr>
            <a:picLocks noChangeAspect="1" noChangeArrowheads="1"/>
          </p:cNvPicPr>
          <p:nvPr/>
        </p:nvPicPr>
        <p:blipFill>
          <a:blip r:embed="rId4"/>
          <a:srcRect/>
          <a:stretch>
            <a:fillRect/>
          </a:stretch>
        </p:blipFill>
        <p:spPr bwMode="auto">
          <a:xfrm>
            <a:off x="4800600" y="3200400"/>
            <a:ext cx="4114800" cy="34083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ΣΥΝΗΘΙΣΜΕΝΕΣ ΠΗΓΕΣ ΔΕΔΟΜΕΝΩΝ: ΦΩΤΟΕΡΜΗΝΕΙΑ</a:t>
            </a:r>
            <a:endParaRPr lang="el-GR" sz="2000" b="1">
              <a:solidFill>
                <a:srgbClr val="5F693F"/>
              </a:solidFill>
            </a:endParaRPr>
          </a:p>
        </p:txBody>
      </p:sp>
      <p:pic>
        <p:nvPicPr>
          <p:cNvPr id="18439" name="Picture 7" descr="Aerial Photo"/>
          <p:cNvPicPr>
            <a:picLocks noChangeAspect="1" noChangeArrowheads="1"/>
          </p:cNvPicPr>
          <p:nvPr/>
        </p:nvPicPr>
        <p:blipFill>
          <a:blip r:embed="rId2" cstate="print"/>
          <a:srcRect/>
          <a:stretch>
            <a:fillRect/>
          </a:stretch>
        </p:blipFill>
        <p:spPr bwMode="auto">
          <a:xfrm>
            <a:off x="2133600" y="457200"/>
            <a:ext cx="2066925" cy="2076450"/>
          </a:xfrm>
          <a:prstGeom prst="rect">
            <a:avLst/>
          </a:prstGeom>
          <a:noFill/>
        </p:spPr>
      </p:pic>
      <p:pic>
        <p:nvPicPr>
          <p:cNvPr id="18440" name="Picture 8" descr="DEM"/>
          <p:cNvPicPr>
            <a:picLocks noChangeAspect="1" noChangeArrowheads="1"/>
          </p:cNvPicPr>
          <p:nvPr/>
        </p:nvPicPr>
        <p:blipFill>
          <a:blip r:embed="rId3" cstate="print"/>
          <a:srcRect/>
          <a:stretch>
            <a:fillRect/>
          </a:stretch>
        </p:blipFill>
        <p:spPr bwMode="auto">
          <a:xfrm>
            <a:off x="4724400" y="428625"/>
            <a:ext cx="2082800" cy="2133600"/>
          </a:xfrm>
          <a:prstGeom prst="rect">
            <a:avLst/>
          </a:prstGeom>
          <a:noFill/>
        </p:spPr>
      </p:pic>
      <p:pic>
        <p:nvPicPr>
          <p:cNvPr id="18441" name="Picture 9" descr="Map Icon"/>
          <p:cNvPicPr>
            <a:picLocks noChangeAspect="1" noChangeArrowheads="1"/>
          </p:cNvPicPr>
          <p:nvPr/>
        </p:nvPicPr>
        <p:blipFill>
          <a:blip r:embed="rId4"/>
          <a:srcRect/>
          <a:stretch>
            <a:fillRect/>
          </a:stretch>
        </p:blipFill>
        <p:spPr bwMode="auto">
          <a:xfrm>
            <a:off x="7696200" y="457200"/>
            <a:ext cx="1371600" cy="1203325"/>
          </a:xfrm>
          <a:prstGeom prst="rect">
            <a:avLst/>
          </a:prstGeom>
          <a:noFill/>
        </p:spPr>
      </p:pic>
      <p:pic>
        <p:nvPicPr>
          <p:cNvPr id="18442" name="Picture 10" descr="Orthophoto"/>
          <p:cNvPicPr>
            <a:picLocks noChangeAspect="1" noChangeArrowheads="1"/>
          </p:cNvPicPr>
          <p:nvPr/>
        </p:nvPicPr>
        <p:blipFill>
          <a:blip r:embed="rId5"/>
          <a:srcRect/>
          <a:stretch>
            <a:fillRect/>
          </a:stretch>
        </p:blipFill>
        <p:spPr bwMode="auto">
          <a:xfrm>
            <a:off x="3924300" y="3581400"/>
            <a:ext cx="3086100" cy="2841625"/>
          </a:xfrm>
          <a:prstGeom prst="rect">
            <a:avLst/>
          </a:prstGeom>
          <a:noFill/>
        </p:spPr>
      </p:pic>
      <p:pic>
        <p:nvPicPr>
          <p:cNvPr id="18444" name="Picture 12" descr="Digitised Orthophoto"/>
          <p:cNvPicPr>
            <a:picLocks noChangeAspect="1" noChangeArrowheads="1"/>
          </p:cNvPicPr>
          <p:nvPr/>
        </p:nvPicPr>
        <p:blipFill>
          <a:blip r:embed="rId6"/>
          <a:srcRect/>
          <a:stretch>
            <a:fillRect/>
          </a:stretch>
        </p:blipFill>
        <p:spPr bwMode="auto">
          <a:xfrm>
            <a:off x="133350" y="3590925"/>
            <a:ext cx="2457450" cy="2835275"/>
          </a:xfrm>
          <a:prstGeom prst="rect">
            <a:avLst/>
          </a:prstGeom>
          <a:noFill/>
        </p:spPr>
      </p:pic>
      <p:cxnSp>
        <p:nvCxnSpPr>
          <p:cNvPr id="18445" name="AutoShape 13"/>
          <p:cNvCxnSpPr>
            <a:cxnSpLocks noChangeShapeType="1"/>
            <a:stCxn id="0" idx="1"/>
            <a:endCxn id="0" idx="3"/>
          </p:cNvCxnSpPr>
          <p:nvPr/>
        </p:nvCxnSpPr>
        <p:spPr bwMode="auto">
          <a:xfrm flipH="1">
            <a:off x="2590800" y="5002213"/>
            <a:ext cx="1333500" cy="6350"/>
          </a:xfrm>
          <a:prstGeom prst="straightConnector1">
            <a:avLst/>
          </a:prstGeom>
          <a:noFill/>
          <a:ln w="25400">
            <a:solidFill>
              <a:srgbClr val="FF6600"/>
            </a:solidFill>
            <a:round/>
            <a:headEnd/>
            <a:tailEnd type="triangle" w="med" len="med"/>
          </a:ln>
          <a:effectLst/>
        </p:spPr>
      </p:cxnSp>
      <p:cxnSp>
        <p:nvCxnSpPr>
          <p:cNvPr id="18446" name="AutoShape 14"/>
          <p:cNvCxnSpPr>
            <a:cxnSpLocks noChangeShapeType="1"/>
            <a:stCxn id="0" idx="2"/>
            <a:endCxn id="0" idx="0"/>
          </p:cNvCxnSpPr>
          <p:nvPr/>
        </p:nvCxnSpPr>
        <p:spPr bwMode="auto">
          <a:xfrm rot="16200000" flipH="1">
            <a:off x="3793332" y="1907381"/>
            <a:ext cx="1047750" cy="2300287"/>
          </a:xfrm>
          <a:prstGeom prst="bentConnector3">
            <a:avLst>
              <a:gd name="adj1" fmla="val 50000"/>
            </a:avLst>
          </a:prstGeom>
          <a:noFill/>
          <a:ln w="25400">
            <a:solidFill>
              <a:srgbClr val="FF6600"/>
            </a:solidFill>
            <a:miter lim="800000"/>
            <a:headEnd/>
            <a:tailEnd type="triangle" w="med" len="med"/>
          </a:ln>
          <a:effectLst/>
        </p:spPr>
      </p:cxnSp>
      <p:cxnSp>
        <p:nvCxnSpPr>
          <p:cNvPr id="18447" name="AutoShape 15"/>
          <p:cNvCxnSpPr>
            <a:cxnSpLocks noChangeShapeType="1"/>
            <a:stCxn id="0" idx="1"/>
            <a:endCxn id="0" idx="0"/>
          </p:cNvCxnSpPr>
          <p:nvPr/>
        </p:nvCxnSpPr>
        <p:spPr bwMode="auto">
          <a:xfrm rot="10800000" flipH="1" flipV="1">
            <a:off x="4724400" y="1495425"/>
            <a:ext cx="742950" cy="2085975"/>
          </a:xfrm>
          <a:prstGeom prst="bentConnector4">
            <a:avLst>
              <a:gd name="adj1" fmla="val -30769"/>
              <a:gd name="adj2" fmla="val 74579"/>
            </a:avLst>
          </a:prstGeom>
          <a:noFill/>
          <a:ln w="25400">
            <a:solidFill>
              <a:srgbClr val="FF6600"/>
            </a:solidFill>
            <a:miter lim="800000"/>
            <a:headEnd/>
            <a:tailEnd type="triangle" w="med" len="med"/>
          </a:ln>
          <a:effectLst/>
        </p:spPr>
      </p:cxnSp>
      <p:cxnSp>
        <p:nvCxnSpPr>
          <p:cNvPr id="18448" name="AutoShape 16"/>
          <p:cNvCxnSpPr>
            <a:cxnSpLocks noChangeShapeType="1"/>
            <a:stCxn id="0" idx="1"/>
            <a:endCxn id="0" idx="2"/>
          </p:cNvCxnSpPr>
          <p:nvPr/>
        </p:nvCxnSpPr>
        <p:spPr bwMode="auto">
          <a:xfrm rot="10800000">
            <a:off x="5765800" y="2562225"/>
            <a:ext cx="1397000" cy="285750"/>
          </a:xfrm>
          <a:prstGeom prst="bentConnector2">
            <a:avLst/>
          </a:prstGeom>
          <a:noFill/>
          <a:ln w="25400">
            <a:solidFill>
              <a:srgbClr val="FF6600"/>
            </a:solidFill>
            <a:miter lim="800000"/>
            <a:headEnd/>
            <a:tailEnd type="triangle" w="med" len="med"/>
          </a:ln>
          <a:effectLst/>
        </p:spPr>
      </p:cxnSp>
      <p:pic>
        <p:nvPicPr>
          <p:cNvPr id="18449" name="Picture 17" descr="Stereo Viewing"/>
          <p:cNvPicPr>
            <a:picLocks noChangeAspect="1" noChangeArrowheads="1"/>
          </p:cNvPicPr>
          <p:nvPr/>
        </p:nvPicPr>
        <p:blipFill>
          <a:blip r:embed="rId7"/>
          <a:srcRect/>
          <a:stretch>
            <a:fillRect/>
          </a:stretch>
        </p:blipFill>
        <p:spPr bwMode="auto">
          <a:xfrm>
            <a:off x="7162800" y="1752600"/>
            <a:ext cx="1878013" cy="2190750"/>
          </a:xfrm>
          <a:prstGeom prst="rect">
            <a:avLst/>
          </a:prstGeom>
          <a:noFill/>
        </p:spPr>
      </p:pic>
      <p:pic>
        <p:nvPicPr>
          <p:cNvPr id="18450" name="Picture 18" descr="Stereo Imaging"/>
          <p:cNvPicPr>
            <a:picLocks noChangeAspect="1" noChangeArrowheads="1"/>
          </p:cNvPicPr>
          <p:nvPr/>
        </p:nvPicPr>
        <p:blipFill>
          <a:blip r:embed="rId8"/>
          <a:srcRect/>
          <a:stretch>
            <a:fillRect/>
          </a:stretch>
        </p:blipFill>
        <p:spPr bwMode="auto">
          <a:xfrm>
            <a:off x="152400" y="809625"/>
            <a:ext cx="1600200" cy="1371600"/>
          </a:xfrm>
          <a:prstGeom prst="rect">
            <a:avLst/>
          </a:prstGeom>
          <a:noFill/>
        </p:spPr>
      </p:pic>
      <p:cxnSp>
        <p:nvCxnSpPr>
          <p:cNvPr id="18451" name="AutoShape 19"/>
          <p:cNvCxnSpPr>
            <a:cxnSpLocks noChangeShapeType="1"/>
            <a:stCxn id="0" idx="3"/>
            <a:endCxn id="0" idx="1"/>
          </p:cNvCxnSpPr>
          <p:nvPr/>
        </p:nvCxnSpPr>
        <p:spPr bwMode="auto">
          <a:xfrm>
            <a:off x="1752600" y="1495425"/>
            <a:ext cx="381000" cy="0"/>
          </a:xfrm>
          <a:prstGeom prst="straightConnector1">
            <a:avLst/>
          </a:prstGeom>
          <a:noFill/>
          <a:ln w="25400">
            <a:solidFill>
              <a:srgbClr val="FF6600"/>
            </a:solidFill>
            <a:round/>
            <a:headEnd/>
            <a:tailEnd type="triangle" w="med" len="med"/>
          </a:ln>
          <a:effectLst/>
        </p:spPr>
      </p:cxnSp>
      <p:cxnSp>
        <p:nvCxnSpPr>
          <p:cNvPr id="18452" name="AutoShape 20"/>
          <p:cNvCxnSpPr>
            <a:cxnSpLocks noChangeShapeType="1"/>
            <a:stCxn id="0" idx="1"/>
            <a:endCxn id="0" idx="3"/>
          </p:cNvCxnSpPr>
          <p:nvPr/>
        </p:nvCxnSpPr>
        <p:spPr bwMode="auto">
          <a:xfrm rot="10800000" flipV="1">
            <a:off x="6807200" y="1058863"/>
            <a:ext cx="889000" cy="436562"/>
          </a:xfrm>
          <a:prstGeom prst="bentConnector3">
            <a:avLst>
              <a:gd name="adj1" fmla="val 50000"/>
            </a:avLst>
          </a:prstGeom>
          <a:noFill/>
          <a:ln w="25400">
            <a:solidFill>
              <a:srgbClr val="FF6600"/>
            </a:solidFill>
            <a:miter lim="800000"/>
            <a:headEnd/>
            <a:tailEnd type="triangle" w="med" len="med"/>
          </a:ln>
          <a:effectLst/>
        </p:spPr>
      </p:cxnSp>
      <p:sp>
        <p:nvSpPr>
          <p:cNvPr id="18453" name="Text Box 21"/>
          <p:cNvSpPr txBox="1">
            <a:spLocks noChangeArrowheads="1"/>
          </p:cNvSpPr>
          <p:nvPr/>
        </p:nvSpPr>
        <p:spPr bwMode="auto">
          <a:xfrm>
            <a:off x="5791200" y="6048375"/>
            <a:ext cx="1600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Ortho-photo</a:t>
            </a:r>
          </a:p>
        </p:txBody>
      </p:sp>
      <p:sp>
        <p:nvSpPr>
          <p:cNvPr id="18454" name="Text Box 22"/>
          <p:cNvSpPr txBox="1">
            <a:spLocks noChangeArrowheads="1"/>
          </p:cNvSpPr>
          <p:nvPr/>
        </p:nvSpPr>
        <p:spPr bwMode="auto">
          <a:xfrm>
            <a:off x="7229475" y="3810000"/>
            <a:ext cx="1752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Stereo-viewing</a:t>
            </a:r>
          </a:p>
        </p:txBody>
      </p:sp>
      <p:sp>
        <p:nvSpPr>
          <p:cNvPr id="18455" name="Text Box 23"/>
          <p:cNvSpPr txBox="1">
            <a:spLocks noChangeArrowheads="1"/>
          </p:cNvSpPr>
          <p:nvPr/>
        </p:nvSpPr>
        <p:spPr bwMode="auto">
          <a:xfrm>
            <a:off x="2390775" y="4648200"/>
            <a:ext cx="1752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digitisation</a:t>
            </a:r>
          </a:p>
        </p:txBody>
      </p:sp>
      <p:sp>
        <p:nvSpPr>
          <p:cNvPr id="18456" name="Text Box 24"/>
          <p:cNvSpPr txBox="1">
            <a:spLocks noChangeArrowheads="1"/>
          </p:cNvSpPr>
          <p:nvPr/>
        </p:nvSpPr>
        <p:spPr bwMode="auto">
          <a:xfrm>
            <a:off x="4857750" y="2228850"/>
            <a:ext cx="7620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DEM</a:t>
            </a:r>
          </a:p>
        </p:txBody>
      </p:sp>
      <p:cxnSp>
        <p:nvCxnSpPr>
          <p:cNvPr id="18457" name="AutoShape 25"/>
          <p:cNvCxnSpPr>
            <a:cxnSpLocks noChangeShapeType="1"/>
            <a:stCxn id="18454" idx="2"/>
            <a:endCxn id="0" idx="3"/>
          </p:cNvCxnSpPr>
          <p:nvPr/>
        </p:nvCxnSpPr>
        <p:spPr bwMode="auto">
          <a:xfrm rot="5400000">
            <a:off x="7138194" y="4034631"/>
            <a:ext cx="839788" cy="1095375"/>
          </a:xfrm>
          <a:prstGeom prst="bentConnector2">
            <a:avLst/>
          </a:prstGeom>
          <a:noFill/>
          <a:ln w="25400">
            <a:solidFill>
              <a:srgbClr val="FF6600"/>
            </a:solidFill>
            <a:prstDash val="lgDash"/>
            <a:miter lim="800000"/>
            <a:headEnd/>
            <a:tailEnd type="triangle" w="med" len="med"/>
          </a:ln>
          <a:effectLst/>
        </p:spPr>
      </p:cxnSp>
      <p:sp>
        <p:nvSpPr>
          <p:cNvPr id="18458" name="Text Box 26"/>
          <p:cNvSpPr txBox="1">
            <a:spLocks noChangeArrowheads="1"/>
          </p:cNvSpPr>
          <p:nvPr/>
        </p:nvSpPr>
        <p:spPr bwMode="auto">
          <a:xfrm>
            <a:off x="1676400" y="6153150"/>
            <a:ext cx="9144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t>vector</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 Box 1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ΣΥΝΗΘΙΣΜΕΝΕΣ ΠΗΓΕΣ ΔΕΔΟΜΕΝΩΝ: ΦΩΤΟΕΡΜΗΝΕΙΑ</a:t>
            </a:r>
            <a:r>
              <a:rPr lang="en-US" sz="2000" b="1">
                <a:solidFill>
                  <a:srgbClr val="505FA3"/>
                </a:solidFill>
              </a:rPr>
              <a:t> (</a:t>
            </a:r>
            <a:r>
              <a:rPr lang="el-GR" sz="2000" b="1">
                <a:solidFill>
                  <a:srgbClr val="505FA3"/>
                </a:solidFill>
              </a:rPr>
              <a:t>ψηφιοποίηση)</a:t>
            </a:r>
            <a:endParaRPr lang="el-GR" sz="2000" b="1">
              <a:solidFill>
                <a:srgbClr val="5F693F"/>
              </a:solidFill>
            </a:endParaRPr>
          </a:p>
        </p:txBody>
      </p:sp>
      <p:grpSp>
        <p:nvGrpSpPr>
          <p:cNvPr id="15380" name="Group 20"/>
          <p:cNvGrpSpPr>
            <a:grpSpLocks/>
          </p:cNvGrpSpPr>
          <p:nvPr/>
        </p:nvGrpSpPr>
        <p:grpSpPr bwMode="auto">
          <a:xfrm>
            <a:off x="228600" y="4191000"/>
            <a:ext cx="3810000" cy="2438400"/>
            <a:chOff x="1968" y="2256"/>
            <a:chExt cx="2400" cy="1536"/>
          </a:xfrm>
        </p:grpSpPr>
        <p:sp>
          <p:nvSpPr>
            <p:cNvPr id="15377" name="Freeform 17"/>
            <p:cNvSpPr>
              <a:spLocks/>
            </p:cNvSpPr>
            <p:nvPr/>
          </p:nvSpPr>
          <p:spPr bwMode="auto">
            <a:xfrm>
              <a:off x="2880" y="2256"/>
              <a:ext cx="1488" cy="1536"/>
            </a:xfrm>
            <a:custGeom>
              <a:avLst/>
              <a:gdLst/>
              <a:ahLst/>
              <a:cxnLst>
                <a:cxn ang="0">
                  <a:pos x="1104" y="0"/>
                </a:cxn>
                <a:cxn ang="0">
                  <a:pos x="1488" y="0"/>
                </a:cxn>
                <a:cxn ang="0">
                  <a:pos x="1488" y="1536"/>
                </a:cxn>
                <a:cxn ang="0">
                  <a:pos x="1104" y="1536"/>
                </a:cxn>
                <a:cxn ang="0">
                  <a:pos x="864" y="1104"/>
                </a:cxn>
                <a:cxn ang="0">
                  <a:pos x="384" y="912"/>
                </a:cxn>
                <a:cxn ang="0">
                  <a:pos x="144" y="960"/>
                </a:cxn>
                <a:cxn ang="0">
                  <a:pos x="0" y="864"/>
                </a:cxn>
                <a:cxn ang="0">
                  <a:pos x="144" y="672"/>
                </a:cxn>
                <a:cxn ang="0">
                  <a:pos x="432" y="528"/>
                </a:cxn>
                <a:cxn ang="0">
                  <a:pos x="480" y="288"/>
                </a:cxn>
                <a:cxn ang="0">
                  <a:pos x="624" y="144"/>
                </a:cxn>
                <a:cxn ang="0">
                  <a:pos x="864" y="144"/>
                </a:cxn>
                <a:cxn ang="0">
                  <a:pos x="1104" y="48"/>
                </a:cxn>
                <a:cxn ang="0">
                  <a:pos x="1104" y="0"/>
                </a:cxn>
              </a:cxnLst>
              <a:rect l="0" t="0" r="r" b="b"/>
              <a:pathLst>
                <a:path w="1488" h="1536">
                  <a:moveTo>
                    <a:pt x="1104" y="0"/>
                  </a:moveTo>
                  <a:lnTo>
                    <a:pt x="1488" y="0"/>
                  </a:lnTo>
                  <a:lnTo>
                    <a:pt x="1488" y="1536"/>
                  </a:lnTo>
                  <a:lnTo>
                    <a:pt x="1104" y="1536"/>
                  </a:lnTo>
                  <a:lnTo>
                    <a:pt x="864" y="1104"/>
                  </a:lnTo>
                  <a:lnTo>
                    <a:pt x="384" y="912"/>
                  </a:lnTo>
                  <a:lnTo>
                    <a:pt x="144" y="960"/>
                  </a:lnTo>
                  <a:lnTo>
                    <a:pt x="0" y="864"/>
                  </a:lnTo>
                  <a:lnTo>
                    <a:pt x="144" y="672"/>
                  </a:lnTo>
                  <a:lnTo>
                    <a:pt x="432" y="528"/>
                  </a:lnTo>
                  <a:lnTo>
                    <a:pt x="480" y="288"/>
                  </a:lnTo>
                  <a:lnTo>
                    <a:pt x="624" y="144"/>
                  </a:lnTo>
                  <a:lnTo>
                    <a:pt x="864" y="144"/>
                  </a:lnTo>
                  <a:lnTo>
                    <a:pt x="1104" y="48"/>
                  </a:lnTo>
                  <a:lnTo>
                    <a:pt x="1104" y="0"/>
                  </a:lnTo>
                  <a:close/>
                </a:path>
              </a:pathLst>
            </a:custGeom>
            <a:solidFill>
              <a:srgbClr val="008000"/>
            </a:solidFill>
            <a:ln w="9525">
              <a:noFill/>
              <a:round/>
              <a:headEnd/>
              <a:tailEnd/>
            </a:ln>
            <a:effectLst/>
          </p:spPr>
          <p:txBody>
            <a:bodyPr/>
            <a:lstStyle/>
            <a:p>
              <a:endParaRPr lang="el-GR"/>
            </a:p>
          </p:txBody>
        </p:sp>
        <p:sp>
          <p:nvSpPr>
            <p:cNvPr id="15378" name="Freeform 18"/>
            <p:cNvSpPr>
              <a:spLocks/>
            </p:cNvSpPr>
            <p:nvPr/>
          </p:nvSpPr>
          <p:spPr bwMode="auto">
            <a:xfrm>
              <a:off x="1968" y="2544"/>
              <a:ext cx="2016" cy="1248"/>
            </a:xfrm>
            <a:custGeom>
              <a:avLst/>
              <a:gdLst/>
              <a:ahLst/>
              <a:cxnLst>
                <a:cxn ang="0">
                  <a:pos x="2016" y="1248"/>
                </a:cxn>
                <a:cxn ang="0">
                  <a:pos x="0" y="1248"/>
                </a:cxn>
                <a:cxn ang="0">
                  <a:pos x="0" y="384"/>
                </a:cxn>
                <a:cxn ang="0">
                  <a:pos x="480" y="384"/>
                </a:cxn>
                <a:cxn ang="0">
                  <a:pos x="1392" y="0"/>
                </a:cxn>
                <a:cxn ang="0">
                  <a:pos x="1344" y="240"/>
                </a:cxn>
                <a:cxn ang="0">
                  <a:pos x="1056" y="384"/>
                </a:cxn>
                <a:cxn ang="0">
                  <a:pos x="912" y="576"/>
                </a:cxn>
                <a:cxn ang="0">
                  <a:pos x="1056" y="672"/>
                </a:cxn>
                <a:cxn ang="0">
                  <a:pos x="1296" y="624"/>
                </a:cxn>
                <a:cxn ang="0">
                  <a:pos x="1776" y="816"/>
                </a:cxn>
                <a:cxn ang="0">
                  <a:pos x="2016" y="1248"/>
                </a:cxn>
              </a:cxnLst>
              <a:rect l="0" t="0" r="r" b="b"/>
              <a:pathLst>
                <a:path w="2016" h="1248">
                  <a:moveTo>
                    <a:pt x="2016" y="1248"/>
                  </a:moveTo>
                  <a:lnTo>
                    <a:pt x="0" y="1248"/>
                  </a:lnTo>
                  <a:lnTo>
                    <a:pt x="0" y="384"/>
                  </a:lnTo>
                  <a:lnTo>
                    <a:pt x="480" y="384"/>
                  </a:lnTo>
                  <a:lnTo>
                    <a:pt x="1392" y="0"/>
                  </a:lnTo>
                  <a:lnTo>
                    <a:pt x="1344" y="240"/>
                  </a:lnTo>
                  <a:lnTo>
                    <a:pt x="1056" y="384"/>
                  </a:lnTo>
                  <a:lnTo>
                    <a:pt x="912" y="576"/>
                  </a:lnTo>
                  <a:lnTo>
                    <a:pt x="1056" y="672"/>
                  </a:lnTo>
                  <a:lnTo>
                    <a:pt x="1296" y="624"/>
                  </a:lnTo>
                  <a:lnTo>
                    <a:pt x="1776" y="816"/>
                  </a:lnTo>
                  <a:lnTo>
                    <a:pt x="2016" y="1248"/>
                  </a:lnTo>
                  <a:close/>
                </a:path>
              </a:pathLst>
            </a:custGeom>
            <a:solidFill>
              <a:srgbClr val="0000FF">
                <a:alpha val="70000"/>
              </a:srgbClr>
            </a:solidFill>
            <a:ln w="9525">
              <a:noFill/>
              <a:round/>
              <a:headEnd/>
              <a:tailEnd/>
            </a:ln>
            <a:effectLst/>
          </p:spPr>
          <p:txBody>
            <a:bodyPr/>
            <a:lstStyle/>
            <a:p>
              <a:endParaRPr lang="el-GR"/>
            </a:p>
          </p:txBody>
        </p:sp>
        <p:sp>
          <p:nvSpPr>
            <p:cNvPr id="15379" name="Freeform 19"/>
            <p:cNvSpPr>
              <a:spLocks/>
            </p:cNvSpPr>
            <p:nvPr/>
          </p:nvSpPr>
          <p:spPr bwMode="auto">
            <a:xfrm>
              <a:off x="1968" y="2256"/>
              <a:ext cx="2016" cy="672"/>
            </a:xfrm>
            <a:custGeom>
              <a:avLst/>
              <a:gdLst/>
              <a:ahLst/>
              <a:cxnLst>
                <a:cxn ang="0">
                  <a:pos x="2016" y="0"/>
                </a:cxn>
                <a:cxn ang="0">
                  <a:pos x="2016" y="48"/>
                </a:cxn>
                <a:cxn ang="0">
                  <a:pos x="1776" y="144"/>
                </a:cxn>
                <a:cxn ang="0">
                  <a:pos x="1536" y="144"/>
                </a:cxn>
                <a:cxn ang="0">
                  <a:pos x="1392" y="288"/>
                </a:cxn>
                <a:cxn ang="0">
                  <a:pos x="480" y="672"/>
                </a:cxn>
                <a:cxn ang="0">
                  <a:pos x="0" y="672"/>
                </a:cxn>
                <a:cxn ang="0">
                  <a:pos x="0" y="0"/>
                </a:cxn>
                <a:cxn ang="0">
                  <a:pos x="2016" y="0"/>
                </a:cxn>
              </a:cxnLst>
              <a:rect l="0" t="0" r="r" b="b"/>
              <a:pathLst>
                <a:path w="2016" h="672">
                  <a:moveTo>
                    <a:pt x="2016" y="0"/>
                  </a:moveTo>
                  <a:lnTo>
                    <a:pt x="2016" y="48"/>
                  </a:lnTo>
                  <a:lnTo>
                    <a:pt x="1776" y="144"/>
                  </a:lnTo>
                  <a:lnTo>
                    <a:pt x="1536" y="144"/>
                  </a:lnTo>
                  <a:lnTo>
                    <a:pt x="1392" y="288"/>
                  </a:lnTo>
                  <a:lnTo>
                    <a:pt x="480" y="672"/>
                  </a:lnTo>
                  <a:lnTo>
                    <a:pt x="0" y="672"/>
                  </a:lnTo>
                  <a:lnTo>
                    <a:pt x="0" y="0"/>
                  </a:lnTo>
                  <a:lnTo>
                    <a:pt x="2016" y="0"/>
                  </a:lnTo>
                  <a:close/>
                </a:path>
              </a:pathLst>
            </a:custGeom>
            <a:solidFill>
              <a:srgbClr val="FF0000"/>
            </a:solidFill>
            <a:ln w="9525">
              <a:noFill/>
              <a:round/>
              <a:headEnd/>
              <a:tailEnd/>
            </a:ln>
            <a:effectLst/>
          </p:spPr>
          <p:txBody>
            <a:bodyPr/>
            <a:lstStyle/>
            <a:p>
              <a:endParaRPr lang="el-GR"/>
            </a:p>
          </p:txBody>
        </p:sp>
      </p:grpSp>
      <p:grpSp>
        <p:nvGrpSpPr>
          <p:cNvPr id="15385" name="Group 25"/>
          <p:cNvGrpSpPr>
            <a:grpSpLocks/>
          </p:cNvGrpSpPr>
          <p:nvPr/>
        </p:nvGrpSpPr>
        <p:grpSpPr bwMode="auto">
          <a:xfrm>
            <a:off x="4724400" y="4191000"/>
            <a:ext cx="3810000" cy="2438400"/>
            <a:chOff x="2976" y="2640"/>
            <a:chExt cx="2400" cy="1536"/>
          </a:xfrm>
        </p:grpSpPr>
        <p:sp>
          <p:nvSpPr>
            <p:cNvPr id="15382" name="Freeform 22"/>
            <p:cNvSpPr>
              <a:spLocks/>
            </p:cNvSpPr>
            <p:nvPr/>
          </p:nvSpPr>
          <p:spPr bwMode="auto">
            <a:xfrm>
              <a:off x="3888" y="2640"/>
              <a:ext cx="1488" cy="1536"/>
            </a:xfrm>
            <a:custGeom>
              <a:avLst/>
              <a:gdLst/>
              <a:ahLst/>
              <a:cxnLst>
                <a:cxn ang="0">
                  <a:pos x="1104" y="0"/>
                </a:cxn>
                <a:cxn ang="0">
                  <a:pos x="1488" y="0"/>
                </a:cxn>
                <a:cxn ang="0">
                  <a:pos x="1488" y="1536"/>
                </a:cxn>
                <a:cxn ang="0">
                  <a:pos x="1104" y="1536"/>
                </a:cxn>
                <a:cxn ang="0">
                  <a:pos x="864" y="1104"/>
                </a:cxn>
                <a:cxn ang="0">
                  <a:pos x="384" y="912"/>
                </a:cxn>
                <a:cxn ang="0">
                  <a:pos x="144" y="960"/>
                </a:cxn>
                <a:cxn ang="0">
                  <a:pos x="0" y="864"/>
                </a:cxn>
                <a:cxn ang="0">
                  <a:pos x="144" y="672"/>
                </a:cxn>
                <a:cxn ang="0">
                  <a:pos x="432" y="528"/>
                </a:cxn>
                <a:cxn ang="0">
                  <a:pos x="480" y="288"/>
                </a:cxn>
                <a:cxn ang="0">
                  <a:pos x="624" y="144"/>
                </a:cxn>
                <a:cxn ang="0">
                  <a:pos x="864" y="144"/>
                </a:cxn>
                <a:cxn ang="0">
                  <a:pos x="1104" y="48"/>
                </a:cxn>
                <a:cxn ang="0">
                  <a:pos x="1104" y="0"/>
                </a:cxn>
              </a:cxnLst>
              <a:rect l="0" t="0" r="r" b="b"/>
              <a:pathLst>
                <a:path w="1488" h="1536">
                  <a:moveTo>
                    <a:pt x="1104" y="0"/>
                  </a:moveTo>
                  <a:lnTo>
                    <a:pt x="1488" y="0"/>
                  </a:lnTo>
                  <a:lnTo>
                    <a:pt x="1488" y="1536"/>
                  </a:lnTo>
                  <a:lnTo>
                    <a:pt x="1104" y="1536"/>
                  </a:lnTo>
                  <a:lnTo>
                    <a:pt x="864" y="1104"/>
                  </a:lnTo>
                  <a:lnTo>
                    <a:pt x="384" y="912"/>
                  </a:lnTo>
                  <a:lnTo>
                    <a:pt x="144" y="960"/>
                  </a:lnTo>
                  <a:lnTo>
                    <a:pt x="0" y="864"/>
                  </a:lnTo>
                  <a:lnTo>
                    <a:pt x="144" y="672"/>
                  </a:lnTo>
                  <a:lnTo>
                    <a:pt x="432" y="528"/>
                  </a:lnTo>
                  <a:lnTo>
                    <a:pt x="480" y="288"/>
                  </a:lnTo>
                  <a:lnTo>
                    <a:pt x="624" y="144"/>
                  </a:lnTo>
                  <a:lnTo>
                    <a:pt x="864" y="144"/>
                  </a:lnTo>
                  <a:lnTo>
                    <a:pt x="1104" y="48"/>
                  </a:lnTo>
                  <a:lnTo>
                    <a:pt x="1104" y="0"/>
                  </a:lnTo>
                  <a:close/>
                </a:path>
              </a:pathLst>
            </a:custGeom>
            <a:solidFill>
              <a:srgbClr val="008000"/>
            </a:solidFill>
            <a:ln w="9525">
              <a:noFill/>
              <a:round/>
              <a:headEnd/>
              <a:tailEnd/>
            </a:ln>
            <a:effectLst/>
          </p:spPr>
          <p:txBody>
            <a:bodyPr/>
            <a:lstStyle/>
            <a:p>
              <a:endParaRPr lang="el-GR"/>
            </a:p>
          </p:txBody>
        </p:sp>
        <p:sp>
          <p:nvSpPr>
            <p:cNvPr id="15383" name="Freeform 23"/>
            <p:cNvSpPr>
              <a:spLocks/>
            </p:cNvSpPr>
            <p:nvPr/>
          </p:nvSpPr>
          <p:spPr bwMode="auto">
            <a:xfrm>
              <a:off x="2976" y="2928"/>
              <a:ext cx="2016" cy="1248"/>
            </a:xfrm>
            <a:custGeom>
              <a:avLst/>
              <a:gdLst/>
              <a:ahLst/>
              <a:cxnLst>
                <a:cxn ang="0">
                  <a:pos x="2016" y="1248"/>
                </a:cxn>
                <a:cxn ang="0">
                  <a:pos x="0" y="1248"/>
                </a:cxn>
                <a:cxn ang="0">
                  <a:pos x="0" y="384"/>
                </a:cxn>
                <a:cxn ang="0">
                  <a:pos x="480" y="384"/>
                </a:cxn>
                <a:cxn ang="0">
                  <a:pos x="813" y="267"/>
                </a:cxn>
                <a:cxn ang="0">
                  <a:pos x="1392" y="0"/>
                </a:cxn>
                <a:cxn ang="0">
                  <a:pos x="1344" y="240"/>
                </a:cxn>
                <a:cxn ang="0">
                  <a:pos x="1056" y="384"/>
                </a:cxn>
                <a:cxn ang="0">
                  <a:pos x="912" y="576"/>
                </a:cxn>
                <a:cxn ang="0">
                  <a:pos x="1056" y="672"/>
                </a:cxn>
                <a:cxn ang="0">
                  <a:pos x="1296" y="624"/>
                </a:cxn>
                <a:cxn ang="0">
                  <a:pos x="1563" y="672"/>
                </a:cxn>
                <a:cxn ang="0">
                  <a:pos x="1776" y="816"/>
                </a:cxn>
                <a:cxn ang="0">
                  <a:pos x="2016" y="1248"/>
                </a:cxn>
              </a:cxnLst>
              <a:rect l="0" t="0" r="r" b="b"/>
              <a:pathLst>
                <a:path w="2016" h="1248">
                  <a:moveTo>
                    <a:pt x="2016" y="1248"/>
                  </a:moveTo>
                  <a:lnTo>
                    <a:pt x="0" y="1248"/>
                  </a:lnTo>
                  <a:lnTo>
                    <a:pt x="0" y="384"/>
                  </a:lnTo>
                  <a:lnTo>
                    <a:pt x="480" y="384"/>
                  </a:lnTo>
                  <a:lnTo>
                    <a:pt x="813" y="267"/>
                  </a:lnTo>
                  <a:lnTo>
                    <a:pt x="1392" y="0"/>
                  </a:lnTo>
                  <a:lnTo>
                    <a:pt x="1344" y="240"/>
                  </a:lnTo>
                  <a:lnTo>
                    <a:pt x="1056" y="384"/>
                  </a:lnTo>
                  <a:lnTo>
                    <a:pt x="912" y="576"/>
                  </a:lnTo>
                  <a:lnTo>
                    <a:pt x="1056" y="672"/>
                  </a:lnTo>
                  <a:lnTo>
                    <a:pt x="1296" y="624"/>
                  </a:lnTo>
                  <a:lnTo>
                    <a:pt x="1563" y="672"/>
                  </a:lnTo>
                  <a:lnTo>
                    <a:pt x="1776" y="816"/>
                  </a:lnTo>
                  <a:lnTo>
                    <a:pt x="2016" y="1248"/>
                  </a:lnTo>
                  <a:close/>
                </a:path>
              </a:pathLst>
            </a:custGeom>
            <a:solidFill>
              <a:srgbClr val="0000FF">
                <a:alpha val="70000"/>
              </a:srgbClr>
            </a:solidFill>
            <a:ln w="9525">
              <a:noFill/>
              <a:round/>
              <a:headEnd/>
              <a:tailEnd/>
            </a:ln>
            <a:effectLst/>
          </p:spPr>
          <p:txBody>
            <a:bodyPr/>
            <a:lstStyle/>
            <a:p>
              <a:endParaRPr lang="el-GR"/>
            </a:p>
          </p:txBody>
        </p:sp>
        <p:sp>
          <p:nvSpPr>
            <p:cNvPr id="15384" name="Freeform 24"/>
            <p:cNvSpPr>
              <a:spLocks/>
            </p:cNvSpPr>
            <p:nvPr/>
          </p:nvSpPr>
          <p:spPr bwMode="auto">
            <a:xfrm>
              <a:off x="2976" y="2640"/>
              <a:ext cx="2016" cy="672"/>
            </a:xfrm>
            <a:custGeom>
              <a:avLst/>
              <a:gdLst/>
              <a:ahLst/>
              <a:cxnLst>
                <a:cxn ang="0">
                  <a:pos x="2016" y="0"/>
                </a:cxn>
                <a:cxn ang="0">
                  <a:pos x="2016" y="48"/>
                </a:cxn>
                <a:cxn ang="0">
                  <a:pos x="1776" y="144"/>
                </a:cxn>
                <a:cxn ang="0">
                  <a:pos x="1536" y="144"/>
                </a:cxn>
                <a:cxn ang="0">
                  <a:pos x="1392" y="288"/>
                </a:cxn>
                <a:cxn ang="0">
                  <a:pos x="918" y="462"/>
                </a:cxn>
                <a:cxn ang="0">
                  <a:pos x="480" y="672"/>
                </a:cxn>
                <a:cxn ang="0">
                  <a:pos x="0" y="672"/>
                </a:cxn>
                <a:cxn ang="0">
                  <a:pos x="0" y="0"/>
                </a:cxn>
                <a:cxn ang="0">
                  <a:pos x="2016" y="0"/>
                </a:cxn>
              </a:cxnLst>
              <a:rect l="0" t="0" r="r" b="b"/>
              <a:pathLst>
                <a:path w="2016" h="672">
                  <a:moveTo>
                    <a:pt x="2016" y="0"/>
                  </a:moveTo>
                  <a:lnTo>
                    <a:pt x="2016" y="48"/>
                  </a:lnTo>
                  <a:lnTo>
                    <a:pt x="1776" y="144"/>
                  </a:lnTo>
                  <a:lnTo>
                    <a:pt x="1536" y="144"/>
                  </a:lnTo>
                  <a:lnTo>
                    <a:pt x="1392" y="288"/>
                  </a:lnTo>
                  <a:lnTo>
                    <a:pt x="918" y="462"/>
                  </a:lnTo>
                  <a:lnTo>
                    <a:pt x="480" y="672"/>
                  </a:lnTo>
                  <a:lnTo>
                    <a:pt x="0" y="672"/>
                  </a:lnTo>
                  <a:lnTo>
                    <a:pt x="0" y="0"/>
                  </a:lnTo>
                  <a:lnTo>
                    <a:pt x="2016" y="0"/>
                  </a:lnTo>
                  <a:close/>
                </a:path>
              </a:pathLst>
            </a:custGeom>
            <a:solidFill>
              <a:srgbClr val="FF0000"/>
            </a:solidFill>
            <a:ln w="9525">
              <a:noFill/>
              <a:round/>
              <a:headEnd/>
              <a:tailEnd/>
            </a:ln>
            <a:effectLst/>
          </p:spPr>
          <p:txBody>
            <a:bodyPr/>
            <a:lstStyle/>
            <a:p>
              <a:endParaRPr lang="el-GR"/>
            </a:p>
          </p:txBody>
        </p:sp>
      </p:grpSp>
      <p:sp>
        <p:nvSpPr>
          <p:cNvPr id="15386" name="Text Box 26"/>
          <p:cNvSpPr txBox="1">
            <a:spLocks noChangeArrowheads="1"/>
          </p:cNvSpPr>
          <p:nvPr/>
        </p:nvSpPr>
        <p:spPr bwMode="auto">
          <a:xfrm>
            <a:off x="152400" y="533400"/>
            <a:ext cx="8839200" cy="2865438"/>
          </a:xfrm>
          <a:prstGeom prst="rect">
            <a:avLst/>
          </a:prstGeom>
          <a:noFill/>
          <a:ln w="9525">
            <a:noFill/>
            <a:miter lim="800000"/>
            <a:headEnd/>
            <a:tailEnd/>
          </a:ln>
          <a:effectLst/>
        </p:spPr>
        <p:txBody>
          <a:bodyPr>
            <a:spAutoFit/>
          </a:bodyPr>
          <a:lstStyle/>
          <a:p>
            <a:pPr>
              <a:lnSpc>
                <a:spcPct val="95000"/>
              </a:lnSpc>
              <a:spcBef>
                <a:spcPct val="50000"/>
              </a:spcBef>
            </a:pPr>
            <a:r>
              <a:rPr lang="en-US"/>
              <a:t>Digitisation usually is performed either by applying:</a:t>
            </a:r>
          </a:p>
          <a:p>
            <a:pPr lvl="1">
              <a:lnSpc>
                <a:spcPct val="95000"/>
              </a:lnSpc>
              <a:spcBef>
                <a:spcPct val="50000"/>
              </a:spcBef>
            </a:pPr>
            <a:r>
              <a:rPr lang="en-US" b="1"/>
              <a:t>spaghetti</a:t>
            </a:r>
            <a:r>
              <a:rPr lang="en-US"/>
              <a:t> method: first digitise everything of class A, then class B etc.</a:t>
            </a:r>
          </a:p>
          <a:p>
            <a:pPr lvl="1">
              <a:lnSpc>
                <a:spcPct val="95000"/>
              </a:lnSpc>
              <a:spcBef>
                <a:spcPct val="50000"/>
              </a:spcBef>
            </a:pPr>
            <a:r>
              <a:rPr lang="en-US" b="1"/>
              <a:t>pizza</a:t>
            </a:r>
            <a:r>
              <a:rPr lang="en-US"/>
              <a:t> method: first digitise everything in one part of the landscape (all present class types) before moving to the next adjacent part</a:t>
            </a:r>
          </a:p>
          <a:p>
            <a:pPr>
              <a:lnSpc>
                <a:spcPct val="95000"/>
              </a:lnSpc>
              <a:spcBef>
                <a:spcPct val="50000"/>
              </a:spcBef>
            </a:pPr>
            <a:endParaRPr lang="en-US"/>
          </a:p>
          <a:p>
            <a:pPr>
              <a:lnSpc>
                <a:spcPct val="95000"/>
              </a:lnSpc>
              <a:spcBef>
                <a:spcPct val="50000"/>
              </a:spcBef>
            </a:pPr>
            <a:r>
              <a:rPr lang="en-US"/>
              <a:t>Care must be taken for </a:t>
            </a:r>
            <a:r>
              <a:rPr lang="en-US" b="1"/>
              <a:t>undershoots</a:t>
            </a:r>
            <a:r>
              <a:rPr lang="en-US"/>
              <a:t> and </a:t>
            </a:r>
            <a:r>
              <a:rPr lang="en-US" b="1"/>
              <a:t>overshoots</a:t>
            </a:r>
          </a:p>
          <a:p>
            <a:pPr lvl="1">
              <a:lnSpc>
                <a:spcPct val="95000"/>
              </a:lnSpc>
              <a:spcBef>
                <a:spcPct val="50000"/>
              </a:spcBef>
            </a:pPr>
            <a:r>
              <a:rPr lang="en-US"/>
              <a:t>most digitising software contain appropriate tools (e.g. snapping, shared borders, polygon cutting, cleaning etc.) for correcting such errors</a:t>
            </a:r>
          </a:p>
        </p:txBody>
      </p:sp>
      <p:sp>
        <p:nvSpPr>
          <p:cNvPr id="15388" name="Oval 28"/>
          <p:cNvSpPr>
            <a:spLocks noChangeArrowheads="1"/>
          </p:cNvSpPr>
          <p:nvPr/>
        </p:nvSpPr>
        <p:spPr bwMode="auto">
          <a:xfrm rot="-1313373">
            <a:off x="5334000" y="4752975"/>
            <a:ext cx="1752600" cy="381000"/>
          </a:xfrm>
          <a:prstGeom prst="ellipse">
            <a:avLst/>
          </a:prstGeom>
          <a:noFill/>
          <a:ln w="9525">
            <a:solidFill>
              <a:schemeClr val="tx1"/>
            </a:solidFill>
            <a:round/>
            <a:headEnd/>
            <a:tailEnd/>
          </a:ln>
          <a:effectLst/>
        </p:spPr>
        <p:txBody>
          <a:bodyPr wrap="none" anchor="ctr"/>
          <a:lstStyle/>
          <a:p>
            <a:endParaRPr lang="el-GR"/>
          </a:p>
        </p:txBody>
      </p:sp>
      <p:sp>
        <p:nvSpPr>
          <p:cNvPr id="15389" name="Oval 29"/>
          <p:cNvSpPr>
            <a:spLocks noChangeArrowheads="1"/>
          </p:cNvSpPr>
          <p:nvPr/>
        </p:nvSpPr>
        <p:spPr bwMode="auto">
          <a:xfrm rot="1203724">
            <a:off x="6705600" y="5638800"/>
            <a:ext cx="990600" cy="266700"/>
          </a:xfrm>
          <a:prstGeom prst="ellipse">
            <a:avLst/>
          </a:prstGeom>
          <a:noFill/>
          <a:ln w="9525">
            <a:solidFill>
              <a:schemeClr val="tx1"/>
            </a:solidFill>
            <a:round/>
            <a:headEnd/>
            <a:tailEnd/>
          </a:ln>
          <a:effectLst/>
        </p:spPr>
        <p:txBody>
          <a:bodyPr wrap="none" anchor="ctr"/>
          <a:lstStyle/>
          <a:p>
            <a:endParaRPr lang="el-GR"/>
          </a:p>
        </p:txBody>
      </p:sp>
      <p:pic>
        <p:nvPicPr>
          <p:cNvPr id="15390" name="Picture 30" descr="Wrong Icon"/>
          <p:cNvPicPr>
            <a:picLocks noChangeAspect="1" noChangeArrowheads="1"/>
          </p:cNvPicPr>
          <p:nvPr/>
        </p:nvPicPr>
        <p:blipFill>
          <a:blip r:embed="rId2"/>
          <a:srcRect/>
          <a:stretch>
            <a:fillRect/>
          </a:stretch>
        </p:blipFill>
        <p:spPr bwMode="auto">
          <a:xfrm>
            <a:off x="6324600" y="3429000"/>
            <a:ext cx="762000" cy="762000"/>
          </a:xfrm>
          <a:prstGeom prst="rect">
            <a:avLst/>
          </a:prstGeom>
          <a:noFill/>
        </p:spPr>
      </p:pic>
      <p:pic>
        <p:nvPicPr>
          <p:cNvPr id="15391" name="Picture 31" descr="Correct Icon"/>
          <p:cNvPicPr>
            <a:picLocks noChangeAspect="1" noChangeArrowheads="1"/>
          </p:cNvPicPr>
          <p:nvPr/>
        </p:nvPicPr>
        <p:blipFill>
          <a:blip r:embed="rId3"/>
          <a:srcRect/>
          <a:stretch>
            <a:fillRect/>
          </a:stretch>
        </p:blipFill>
        <p:spPr bwMode="auto">
          <a:xfrm>
            <a:off x="1752600" y="3429000"/>
            <a:ext cx="762000" cy="762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ΜΕΤΑΤΡΟΠΗ ΑΠΟ </a:t>
            </a:r>
            <a:r>
              <a:rPr lang="en-US" sz="2000" b="1">
                <a:solidFill>
                  <a:srgbClr val="505FA3"/>
                </a:solidFill>
              </a:rPr>
              <a:t>VECTOR </a:t>
            </a:r>
            <a:r>
              <a:rPr lang="el-GR" sz="2000" b="1">
                <a:solidFill>
                  <a:srgbClr val="505FA3"/>
                </a:solidFill>
              </a:rPr>
              <a:t>ΣΕ</a:t>
            </a:r>
            <a:r>
              <a:rPr lang="en-US" sz="2000" b="1">
                <a:solidFill>
                  <a:srgbClr val="505FA3"/>
                </a:solidFill>
              </a:rPr>
              <a:t> RASTER</a:t>
            </a:r>
            <a:endParaRPr lang="el-GR" sz="2000" b="1">
              <a:solidFill>
                <a:srgbClr val="5F693F"/>
              </a:solidFill>
            </a:endParaRPr>
          </a:p>
        </p:txBody>
      </p:sp>
      <p:sp>
        <p:nvSpPr>
          <p:cNvPr id="19459" name="Text Box 3"/>
          <p:cNvSpPr txBox="1">
            <a:spLocks noChangeArrowheads="1"/>
          </p:cNvSpPr>
          <p:nvPr/>
        </p:nvSpPr>
        <p:spPr bwMode="auto">
          <a:xfrm>
            <a:off x="152400" y="533400"/>
            <a:ext cx="8839200" cy="3248025"/>
          </a:xfrm>
          <a:prstGeom prst="rect">
            <a:avLst/>
          </a:prstGeom>
          <a:noFill/>
          <a:ln w="9525">
            <a:noFill/>
            <a:miter lim="800000"/>
            <a:headEnd/>
            <a:tailEnd/>
          </a:ln>
          <a:effectLst/>
        </p:spPr>
        <p:txBody>
          <a:bodyPr>
            <a:spAutoFit/>
          </a:bodyPr>
          <a:lstStyle/>
          <a:p>
            <a:pPr>
              <a:lnSpc>
                <a:spcPct val="95000"/>
              </a:lnSpc>
              <a:spcBef>
                <a:spcPct val="50000"/>
              </a:spcBef>
            </a:pPr>
            <a:r>
              <a:rPr lang="en-US"/>
              <a:t>It is necessary to </a:t>
            </a:r>
            <a:r>
              <a:rPr lang="en-US" b="1"/>
              <a:t>convert</a:t>
            </a:r>
            <a:r>
              <a:rPr lang="en-US"/>
              <a:t> the vector layer produced in photo-interpretation into a raster image in order to run FRAGSTATS</a:t>
            </a:r>
          </a:p>
          <a:p>
            <a:pPr>
              <a:lnSpc>
                <a:spcPct val="95000"/>
              </a:lnSpc>
              <a:spcBef>
                <a:spcPct val="50000"/>
              </a:spcBef>
            </a:pPr>
            <a:r>
              <a:rPr lang="en-US"/>
              <a:t>Great care should be taken during </a:t>
            </a:r>
            <a:r>
              <a:rPr lang="en-US" b="1"/>
              <a:t>rasterisation</a:t>
            </a:r>
            <a:r>
              <a:rPr lang="en-US"/>
              <a:t> (the resulting raster image should be carefully scrutinized for accurate representation of the original image)</a:t>
            </a:r>
          </a:p>
          <a:p>
            <a:pPr lvl="1">
              <a:lnSpc>
                <a:spcPct val="95000"/>
              </a:lnSpc>
              <a:spcBef>
                <a:spcPct val="50000"/>
              </a:spcBef>
            </a:pPr>
            <a:r>
              <a:rPr lang="en-US"/>
              <a:t>it is possible for </a:t>
            </a:r>
            <a:r>
              <a:rPr lang="en-US" b="1"/>
              <a:t>disjunct patches to join and vice versa</a:t>
            </a:r>
          </a:p>
          <a:p>
            <a:pPr lvl="2">
              <a:lnSpc>
                <a:spcPct val="95000"/>
              </a:lnSpc>
              <a:spcBef>
                <a:spcPct val="50000"/>
              </a:spcBef>
            </a:pPr>
            <a:r>
              <a:rPr lang="en-US"/>
              <a:t>can be quite severe (e.g. resulting in numerous 1-cell patches) if the cell size chosen for the rasterisation is too large relative to the minimum patch dimension in the vector layer</a:t>
            </a:r>
          </a:p>
          <a:p>
            <a:pPr>
              <a:lnSpc>
                <a:spcPct val="95000"/>
              </a:lnSpc>
              <a:spcBef>
                <a:spcPct val="50000"/>
              </a:spcBef>
            </a:pPr>
            <a:r>
              <a:rPr lang="en-US"/>
              <a:t>In general, a </a:t>
            </a:r>
            <a:r>
              <a:rPr lang="en-US" b="1"/>
              <a:t>cell size</a:t>
            </a:r>
            <a:r>
              <a:rPr lang="en-US"/>
              <a:t> less than ½ the narrowest dimension of the smallest patches is necessary to avoid these problems</a:t>
            </a:r>
          </a:p>
        </p:txBody>
      </p:sp>
      <p:pic>
        <p:nvPicPr>
          <p:cNvPr id="19460" name="Picture 4" descr="Vector to Raster (raster part)"/>
          <p:cNvPicPr>
            <a:picLocks noChangeAspect="1" noChangeArrowheads="1"/>
          </p:cNvPicPr>
          <p:nvPr/>
        </p:nvPicPr>
        <p:blipFill>
          <a:blip r:embed="rId2"/>
          <a:srcRect/>
          <a:stretch>
            <a:fillRect/>
          </a:stretch>
        </p:blipFill>
        <p:spPr bwMode="auto">
          <a:xfrm>
            <a:off x="4852988" y="4038600"/>
            <a:ext cx="3732212" cy="2654300"/>
          </a:xfrm>
          <a:prstGeom prst="rect">
            <a:avLst/>
          </a:prstGeom>
          <a:noFill/>
          <a:ln w="9525">
            <a:solidFill>
              <a:srgbClr val="000000"/>
            </a:solidFill>
            <a:miter lim="800000"/>
            <a:headEnd/>
            <a:tailEnd/>
          </a:ln>
        </p:spPr>
      </p:pic>
      <p:pic>
        <p:nvPicPr>
          <p:cNvPr id="19462" name="Picture 6" descr="Vector to Raster (vector part)"/>
          <p:cNvPicPr>
            <a:picLocks noChangeAspect="1" noChangeArrowheads="1"/>
          </p:cNvPicPr>
          <p:nvPr/>
        </p:nvPicPr>
        <p:blipFill>
          <a:blip r:embed="rId3" cstate="print"/>
          <a:srcRect/>
          <a:stretch>
            <a:fillRect/>
          </a:stretch>
        </p:blipFill>
        <p:spPr bwMode="auto">
          <a:xfrm>
            <a:off x="558800" y="4038600"/>
            <a:ext cx="3732213" cy="2654300"/>
          </a:xfrm>
          <a:prstGeom prst="rect">
            <a:avLst/>
          </a:prstGeom>
          <a:noFill/>
          <a:ln w="9525">
            <a:solidFill>
              <a:srgbClr val="000000"/>
            </a:solidFill>
            <a:miter lim="800000"/>
            <a:headEnd/>
            <a:tailEnd/>
          </a:ln>
        </p:spPr>
      </p:pic>
      <p:sp>
        <p:nvSpPr>
          <p:cNvPr id="19463" name="Oval 7"/>
          <p:cNvSpPr>
            <a:spLocks noChangeArrowheads="1"/>
          </p:cNvSpPr>
          <p:nvPr/>
        </p:nvSpPr>
        <p:spPr bwMode="auto">
          <a:xfrm rot="1953772">
            <a:off x="1981200" y="5638800"/>
            <a:ext cx="1219200" cy="762000"/>
          </a:xfrm>
          <a:prstGeom prst="ellipse">
            <a:avLst/>
          </a:prstGeom>
          <a:noFill/>
          <a:ln w="9525">
            <a:solidFill>
              <a:schemeClr val="tx1"/>
            </a:solidFill>
            <a:round/>
            <a:headEnd/>
            <a:tailEnd/>
          </a:ln>
          <a:effectLst/>
        </p:spPr>
        <p:txBody>
          <a:bodyPr wrap="none" anchor="ctr"/>
          <a:lstStyle/>
          <a:p>
            <a:endParaRPr lang="el-GR"/>
          </a:p>
        </p:txBody>
      </p:sp>
      <p:sp>
        <p:nvSpPr>
          <p:cNvPr id="19464" name="Oval 8"/>
          <p:cNvSpPr>
            <a:spLocks noChangeArrowheads="1"/>
          </p:cNvSpPr>
          <p:nvPr/>
        </p:nvSpPr>
        <p:spPr bwMode="auto">
          <a:xfrm rot="840153">
            <a:off x="1676400" y="4572000"/>
            <a:ext cx="914400" cy="457200"/>
          </a:xfrm>
          <a:prstGeom prst="ellipse">
            <a:avLst/>
          </a:prstGeom>
          <a:noFill/>
          <a:ln w="9525">
            <a:solidFill>
              <a:schemeClr val="tx1"/>
            </a:solidFill>
            <a:round/>
            <a:headEnd/>
            <a:tailEnd/>
          </a:ln>
          <a:effectLst/>
        </p:spPr>
        <p:txBody>
          <a:bodyPr wrap="none" anchor="ctr"/>
          <a:lstStyle/>
          <a:p>
            <a:endParaRPr lang="el-GR"/>
          </a:p>
        </p:txBody>
      </p:sp>
      <p:sp>
        <p:nvSpPr>
          <p:cNvPr id="19465" name="Oval 9"/>
          <p:cNvSpPr>
            <a:spLocks noChangeArrowheads="1"/>
          </p:cNvSpPr>
          <p:nvPr/>
        </p:nvSpPr>
        <p:spPr bwMode="auto">
          <a:xfrm rot="1509433">
            <a:off x="685800" y="4800600"/>
            <a:ext cx="914400" cy="457200"/>
          </a:xfrm>
          <a:prstGeom prst="ellipse">
            <a:avLst/>
          </a:prstGeom>
          <a:noFill/>
          <a:ln w="9525">
            <a:solidFill>
              <a:schemeClr val="tx1"/>
            </a:solidFill>
            <a:round/>
            <a:headEnd/>
            <a:tailEnd/>
          </a:ln>
          <a:effectLst/>
        </p:spPr>
        <p:txBody>
          <a:bodyPr wrap="none" anchor="ctr"/>
          <a:lstStyle/>
          <a:p>
            <a:endParaRPr lang="el-G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ΑΡΧΙΚΗ ΟΘΟΝΗ </a:t>
            </a:r>
            <a:r>
              <a:rPr lang="en-US" sz="2000" b="1">
                <a:solidFill>
                  <a:srgbClr val="505FA3"/>
                </a:solidFill>
              </a:rPr>
              <a:t>FRAGSTATS</a:t>
            </a:r>
            <a:endParaRPr lang="el-GR" sz="2000" b="1">
              <a:solidFill>
                <a:srgbClr val="5F693F"/>
              </a:solidFill>
            </a:endParaRPr>
          </a:p>
        </p:txBody>
      </p:sp>
      <p:sp>
        <p:nvSpPr>
          <p:cNvPr id="21507" name="Text Box 3"/>
          <p:cNvSpPr txBox="1">
            <a:spLocks noChangeArrowheads="1"/>
          </p:cNvSpPr>
          <p:nvPr/>
        </p:nvSpPr>
        <p:spPr bwMode="auto">
          <a:xfrm>
            <a:off x="152400" y="1419225"/>
            <a:ext cx="1219200" cy="873125"/>
          </a:xfrm>
          <a:prstGeom prst="rect">
            <a:avLst/>
          </a:prstGeom>
          <a:noFill/>
          <a:ln w="9525">
            <a:noFill/>
            <a:miter lim="800000"/>
            <a:headEnd/>
            <a:tailEnd/>
          </a:ln>
          <a:effectLst/>
        </p:spPr>
        <p:txBody>
          <a:bodyPr>
            <a:spAutoFit/>
          </a:bodyPr>
          <a:lstStyle/>
          <a:p>
            <a:pPr>
              <a:lnSpc>
                <a:spcPct val="95000"/>
              </a:lnSpc>
              <a:spcBef>
                <a:spcPct val="50000"/>
              </a:spcBef>
            </a:pPr>
            <a:r>
              <a:rPr lang="en-US"/>
              <a:t>Title bar</a:t>
            </a:r>
            <a:br>
              <a:rPr lang="en-US"/>
            </a:br>
            <a:r>
              <a:rPr lang="en-US"/>
              <a:t>Menu bar</a:t>
            </a:r>
            <a:br>
              <a:rPr lang="en-US"/>
            </a:br>
            <a:r>
              <a:rPr lang="en-US"/>
              <a:t>Tool bar</a:t>
            </a:r>
          </a:p>
        </p:txBody>
      </p:sp>
      <p:pic>
        <p:nvPicPr>
          <p:cNvPr id="21513" name="Picture 9" descr="FragStats Start Screen"/>
          <p:cNvPicPr>
            <a:picLocks noChangeAspect="1" noChangeArrowheads="1"/>
          </p:cNvPicPr>
          <p:nvPr/>
        </p:nvPicPr>
        <p:blipFill>
          <a:blip r:embed="rId2"/>
          <a:srcRect/>
          <a:stretch>
            <a:fillRect/>
          </a:stretch>
        </p:blipFill>
        <p:spPr bwMode="auto">
          <a:xfrm>
            <a:off x="1573213" y="1441450"/>
            <a:ext cx="7418387" cy="4046538"/>
          </a:xfrm>
          <a:prstGeom prst="rect">
            <a:avLst/>
          </a:prstGeom>
          <a:noFill/>
        </p:spPr>
      </p:pic>
      <p:sp>
        <p:nvSpPr>
          <p:cNvPr id="21514" name="Line 10"/>
          <p:cNvSpPr>
            <a:spLocks noChangeShapeType="1"/>
          </p:cNvSpPr>
          <p:nvPr/>
        </p:nvSpPr>
        <p:spPr bwMode="auto">
          <a:xfrm>
            <a:off x="1219200" y="1600200"/>
            <a:ext cx="457200" cy="0"/>
          </a:xfrm>
          <a:prstGeom prst="line">
            <a:avLst/>
          </a:prstGeom>
          <a:noFill/>
          <a:ln w="19050">
            <a:solidFill>
              <a:srgbClr val="FF0000"/>
            </a:solidFill>
            <a:round/>
            <a:headEnd/>
            <a:tailEnd/>
          </a:ln>
          <a:effectLst/>
        </p:spPr>
        <p:txBody>
          <a:bodyPr/>
          <a:lstStyle/>
          <a:p>
            <a:endParaRPr lang="el-GR"/>
          </a:p>
        </p:txBody>
      </p:sp>
      <p:sp>
        <p:nvSpPr>
          <p:cNvPr id="21515" name="Line 11"/>
          <p:cNvSpPr>
            <a:spLocks noChangeShapeType="1"/>
          </p:cNvSpPr>
          <p:nvPr/>
        </p:nvSpPr>
        <p:spPr bwMode="auto">
          <a:xfrm>
            <a:off x="1219200" y="1905000"/>
            <a:ext cx="457200" cy="0"/>
          </a:xfrm>
          <a:prstGeom prst="line">
            <a:avLst/>
          </a:prstGeom>
          <a:noFill/>
          <a:ln w="19050">
            <a:solidFill>
              <a:srgbClr val="FF0000"/>
            </a:solidFill>
            <a:round/>
            <a:headEnd/>
            <a:tailEnd/>
          </a:ln>
          <a:effectLst/>
        </p:spPr>
        <p:txBody>
          <a:bodyPr/>
          <a:lstStyle/>
          <a:p>
            <a:endParaRPr lang="el-GR"/>
          </a:p>
        </p:txBody>
      </p:sp>
      <p:sp>
        <p:nvSpPr>
          <p:cNvPr id="21516" name="Line 12"/>
          <p:cNvSpPr>
            <a:spLocks noChangeShapeType="1"/>
          </p:cNvSpPr>
          <p:nvPr/>
        </p:nvSpPr>
        <p:spPr bwMode="auto">
          <a:xfrm>
            <a:off x="1219200" y="2133600"/>
            <a:ext cx="457200" cy="0"/>
          </a:xfrm>
          <a:prstGeom prst="line">
            <a:avLst/>
          </a:prstGeom>
          <a:noFill/>
          <a:ln w="19050">
            <a:solidFill>
              <a:srgbClr val="FF0000"/>
            </a:solidFill>
            <a:round/>
            <a:headEnd/>
            <a:tailEnd/>
          </a:ln>
          <a:effectLst/>
        </p:spPr>
        <p:txBody>
          <a:bodyPr/>
          <a:lstStyle/>
          <a:p>
            <a:endParaRPr lang="el-GR"/>
          </a:p>
        </p:txBody>
      </p:sp>
      <p:sp>
        <p:nvSpPr>
          <p:cNvPr id="21517" name="Text Box 13"/>
          <p:cNvSpPr txBox="1">
            <a:spLocks noChangeArrowheads="1"/>
          </p:cNvSpPr>
          <p:nvPr/>
        </p:nvSpPr>
        <p:spPr bwMode="auto">
          <a:xfrm>
            <a:off x="990600" y="5791200"/>
            <a:ext cx="1524000" cy="352425"/>
          </a:xfrm>
          <a:prstGeom prst="rect">
            <a:avLst/>
          </a:prstGeom>
          <a:noFill/>
          <a:ln w="9525">
            <a:noFill/>
            <a:miter lim="800000"/>
            <a:headEnd/>
            <a:tailEnd/>
          </a:ln>
          <a:effectLst/>
        </p:spPr>
        <p:txBody>
          <a:bodyPr>
            <a:spAutoFit/>
          </a:bodyPr>
          <a:lstStyle/>
          <a:p>
            <a:pPr>
              <a:lnSpc>
                <a:spcPct val="95000"/>
              </a:lnSpc>
              <a:spcBef>
                <a:spcPct val="50000"/>
              </a:spcBef>
            </a:pPr>
            <a:r>
              <a:rPr lang="en-US"/>
              <a:t>Status bar</a:t>
            </a:r>
          </a:p>
        </p:txBody>
      </p:sp>
      <p:sp>
        <p:nvSpPr>
          <p:cNvPr id="21518" name="Line 14"/>
          <p:cNvSpPr>
            <a:spLocks noChangeShapeType="1"/>
          </p:cNvSpPr>
          <p:nvPr/>
        </p:nvSpPr>
        <p:spPr bwMode="auto">
          <a:xfrm rot="-5400000">
            <a:off x="1524000" y="5638800"/>
            <a:ext cx="457200" cy="0"/>
          </a:xfrm>
          <a:prstGeom prst="line">
            <a:avLst/>
          </a:prstGeom>
          <a:noFill/>
          <a:ln w="19050">
            <a:solidFill>
              <a:srgbClr val="FF0000"/>
            </a:solidFill>
            <a:round/>
            <a:headEnd/>
            <a:tailEnd/>
          </a:ln>
          <a:effectLst/>
        </p:spPr>
        <p:txBody>
          <a:bodyPr/>
          <a:lstStyle/>
          <a:p>
            <a:endParaRPr lang="el-GR"/>
          </a:p>
        </p:txBody>
      </p:sp>
      <p:sp>
        <p:nvSpPr>
          <p:cNvPr id="21519" name="Text Box 15"/>
          <p:cNvSpPr txBox="1">
            <a:spLocks noChangeArrowheads="1"/>
          </p:cNvSpPr>
          <p:nvPr/>
        </p:nvSpPr>
        <p:spPr bwMode="auto">
          <a:xfrm>
            <a:off x="3505200" y="5791200"/>
            <a:ext cx="1524000" cy="352425"/>
          </a:xfrm>
          <a:prstGeom prst="rect">
            <a:avLst/>
          </a:prstGeom>
          <a:noFill/>
          <a:ln w="9525">
            <a:noFill/>
            <a:miter lim="800000"/>
            <a:headEnd/>
            <a:tailEnd/>
          </a:ln>
          <a:effectLst/>
        </p:spPr>
        <p:txBody>
          <a:bodyPr>
            <a:spAutoFit/>
          </a:bodyPr>
          <a:lstStyle/>
          <a:p>
            <a:pPr>
              <a:lnSpc>
                <a:spcPct val="95000"/>
              </a:lnSpc>
              <a:spcBef>
                <a:spcPct val="50000"/>
              </a:spcBef>
            </a:pPr>
            <a:r>
              <a:rPr lang="en-US"/>
              <a:t>Log window</a:t>
            </a:r>
          </a:p>
        </p:txBody>
      </p:sp>
      <p:sp>
        <p:nvSpPr>
          <p:cNvPr id="21520" name="Line 16"/>
          <p:cNvSpPr>
            <a:spLocks noChangeShapeType="1"/>
          </p:cNvSpPr>
          <p:nvPr/>
        </p:nvSpPr>
        <p:spPr bwMode="auto">
          <a:xfrm rot="-5400000">
            <a:off x="3695700" y="5295900"/>
            <a:ext cx="1143000" cy="0"/>
          </a:xfrm>
          <a:prstGeom prst="line">
            <a:avLst/>
          </a:prstGeom>
          <a:noFill/>
          <a:ln w="19050">
            <a:solidFill>
              <a:srgbClr val="FF0000"/>
            </a:solidFill>
            <a:round/>
            <a:headEnd/>
            <a:tailEnd/>
          </a:ln>
          <a:effectLst/>
        </p:spPr>
        <p:txBody>
          <a:bodyPr/>
          <a:lstStyle/>
          <a:p>
            <a:endParaRPr lang="el-G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37302990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ΟΘΟΝΗ ΔΙΑΛΟΓΟΥ ΒΑΣΙΚΩΝ ΠΑΡΑΜΕΤΡΩΝ ΕΚΤΕΛΕΣΗΣ</a:t>
            </a:r>
            <a:endParaRPr lang="el-GR" sz="2000" b="1">
              <a:solidFill>
                <a:srgbClr val="5F693F"/>
              </a:solidFill>
            </a:endParaRPr>
          </a:p>
        </p:txBody>
      </p:sp>
      <p:pic>
        <p:nvPicPr>
          <p:cNvPr id="22540" name="Picture 12" descr="FragStats Fragstats Menu (Set Run Parameters)"/>
          <p:cNvPicPr>
            <a:picLocks noChangeAspect="1" noChangeArrowheads="1"/>
          </p:cNvPicPr>
          <p:nvPr/>
        </p:nvPicPr>
        <p:blipFill>
          <a:blip r:embed="rId2"/>
          <a:srcRect/>
          <a:stretch>
            <a:fillRect/>
          </a:stretch>
        </p:blipFill>
        <p:spPr bwMode="auto">
          <a:xfrm>
            <a:off x="228600" y="457200"/>
            <a:ext cx="1706563" cy="1670050"/>
          </a:xfrm>
          <a:prstGeom prst="rect">
            <a:avLst/>
          </a:prstGeom>
          <a:noFill/>
        </p:spPr>
      </p:pic>
      <p:pic>
        <p:nvPicPr>
          <p:cNvPr id="22541" name="Picture 13" descr="FragStats Set Run Parameters"/>
          <p:cNvPicPr>
            <a:picLocks noChangeAspect="1" noChangeArrowheads="1"/>
          </p:cNvPicPr>
          <p:nvPr/>
        </p:nvPicPr>
        <p:blipFill>
          <a:blip r:embed="rId3"/>
          <a:srcRect/>
          <a:stretch>
            <a:fillRect/>
          </a:stretch>
        </p:blipFill>
        <p:spPr bwMode="auto">
          <a:xfrm>
            <a:off x="2133600" y="990600"/>
            <a:ext cx="6372225" cy="528478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ΟΘΟΝΗ ΔΙΑΛΟΓΟΥ ΕΠΙΛΟΓΗΣ ΔΕΙΚΤΩΝ</a:t>
            </a:r>
            <a:endParaRPr lang="el-GR" sz="2000" b="1">
              <a:solidFill>
                <a:srgbClr val="5F693F"/>
              </a:solidFill>
            </a:endParaRPr>
          </a:p>
        </p:txBody>
      </p:sp>
      <p:pic>
        <p:nvPicPr>
          <p:cNvPr id="23557" name="Picture 5" descr="FragStats Fragstats Menu (Select Patch Metrics)"/>
          <p:cNvPicPr>
            <a:picLocks noChangeAspect="1" noChangeArrowheads="1"/>
          </p:cNvPicPr>
          <p:nvPr/>
        </p:nvPicPr>
        <p:blipFill>
          <a:blip r:embed="rId2"/>
          <a:srcRect/>
          <a:stretch>
            <a:fillRect/>
          </a:stretch>
        </p:blipFill>
        <p:spPr bwMode="auto">
          <a:xfrm>
            <a:off x="152400" y="457200"/>
            <a:ext cx="1681163" cy="1563688"/>
          </a:xfrm>
          <a:prstGeom prst="rect">
            <a:avLst/>
          </a:prstGeom>
          <a:noFill/>
        </p:spPr>
      </p:pic>
      <p:pic>
        <p:nvPicPr>
          <p:cNvPr id="23558" name="Picture 6" descr="FragStats Select Patch Metrics"/>
          <p:cNvPicPr>
            <a:picLocks noChangeAspect="1" noChangeArrowheads="1"/>
          </p:cNvPicPr>
          <p:nvPr/>
        </p:nvPicPr>
        <p:blipFill>
          <a:blip r:embed="rId3"/>
          <a:srcRect/>
          <a:stretch>
            <a:fillRect/>
          </a:stretch>
        </p:blipFill>
        <p:spPr bwMode="auto">
          <a:xfrm>
            <a:off x="2057400" y="1257300"/>
            <a:ext cx="6934200" cy="52276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ΥΠΟΛΟΓΙΣΜΟΣ ΔΕΙΚΤΩΝ ΚΑΙ ΟΘΟΝΗ ΑΠΟΤΕΛΕΣΜΑΤΩΝ</a:t>
            </a:r>
            <a:endParaRPr lang="el-GR" sz="2000" b="1">
              <a:solidFill>
                <a:srgbClr val="5F693F"/>
              </a:solidFill>
            </a:endParaRPr>
          </a:p>
        </p:txBody>
      </p:sp>
      <p:pic>
        <p:nvPicPr>
          <p:cNvPr id="24581" name="Picture 5" descr="FragStats Fragstats Menu (Execute)"/>
          <p:cNvPicPr>
            <a:picLocks noChangeAspect="1" noChangeArrowheads="1"/>
          </p:cNvPicPr>
          <p:nvPr/>
        </p:nvPicPr>
        <p:blipFill>
          <a:blip r:embed="rId2"/>
          <a:srcRect/>
          <a:stretch>
            <a:fillRect/>
          </a:stretch>
        </p:blipFill>
        <p:spPr bwMode="auto">
          <a:xfrm>
            <a:off x="152400" y="457200"/>
            <a:ext cx="1690688" cy="1600200"/>
          </a:xfrm>
          <a:prstGeom prst="rect">
            <a:avLst/>
          </a:prstGeom>
          <a:noFill/>
        </p:spPr>
      </p:pic>
      <p:pic>
        <p:nvPicPr>
          <p:cNvPr id="24582" name="Picture 6" descr="FragStats Tools Menu (Browse results)"/>
          <p:cNvPicPr>
            <a:picLocks noChangeAspect="1" noChangeArrowheads="1"/>
          </p:cNvPicPr>
          <p:nvPr/>
        </p:nvPicPr>
        <p:blipFill>
          <a:blip r:embed="rId3"/>
          <a:srcRect/>
          <a:stretch>
            <a:fillRect/>
          </a:stretch>
        </p:blipFill>
        <p:spPr bwMode="auto">
          <a:xfrm>
            <a:off x="2895600" y="533400"/>
            <a:ext cx="1979613" cy="1403350"/>
          </a:xfrm>
          <a:prstGeom prst="rect">
            <a:avLst/>
          </a:prstGeom>
          <a:noFill/>
        </p:spPr>
      </p:pic>
      <p:pic>
        <p:nvPicPr>
          <p:cNvPr id="24583" name="Picture 7" descr="FragStats Results"/>
          <p:cNvPicPr>
            <a:picLocks noChangeAspect="1" noChangeArrowheads="1"/>
          </p:cNvPicPr>
          <p:nvPr/>
        </p:nvPicPr>
        <p:blipFill>
          <a:blip r:embed="rId4"/>
          <a:srcRect/>
          <a:stretch>
            <a:fillRect/>
          </a:stretch>
        </p:blipFill>
        <p:spPr bwMode="auto">
          <a:xfrm>
            <a:off x="609600" y="2138363"/>
            <a:ext cx="8001000" cy="44624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ΑΠΟΘΗΚΕΥΣΗ ΔΕΙΚΤΩΝ ΣΕ ΑΡΧΕΙΑ ΚΕΙΜΕΝΟΥ</a:t>
            </a:r>
            <a:endParaRPr lang="el-GR" sz="2000" b="1">
              <a:solidFill>
                <a:srgbClr val="5F693F"/>
              </a:solidFill>
            </a:endParaRPr>
          </a:p>
        </p:txBody>
      </p:sp>
      <p:pic>
        <p:nvPicPr>
          <p:cNvPr id="34822" name="Picture 6" descr="Landscape Metrics"/>
          <p:cNvPicPr>
            <a:picLocks noChangeAspect="1" noChangeArrowheads="1"/>
          </p:cNvPicPr>
          <p:nvPr/>
        </p:nvPicPr>
        <p:blipFill>
          <a:blip r:embed="rId2"/>
          <a:srcRect/>
          <a:stretch>
            <a:fillRect/>
          </a:stretch>
        </p:blipFill>
        <p:spPr bwMode="auto">
          <a:xfrm>
            <a:off x="228600" y="5572125"/>
            <a:ext cx="5149850" cy="295275"/>
          </a:xfrm>
          <a:prstGeom prst="rect">
            <a:avLst/>
          </a:prstGeom>
          <a:noFill/>
        </p:spPr>
      </p:pic>
      <p:pic>
        <p:nvPicPr>
          <p:cNvPr id="34823" name="Picture 7" descr="Class Adjacency Matrix"/>
          <p:cNvPicPr>
            <a:picLocks noChangeAspect="1" noChangeArrowheads="1"/>
          </p:cNvPicPr>
          <p:nvPr/>
        </p:nvPicPr>
        <p:blipFill>
          <a:blip r:embed="rId3"/>
          <a:srcRect/>
          <a:stretch>
            <a:fillRect/>
          </a:stretch>
        </p:blipFill>
        <p:spPr bwMode="auto">
          <a:xfrm>
            <a:off x="4895850" y="2924175"/>
            <a:ext cx="4095750" cy="1401763"/>
          </a:xfrm>
          <a:prstGeom prst="rect">
            <a:avLst/>
          </a:prstGeom>
          <a:noFill/>
        </p:spPr>
      </p:pic>
      <p:pic>
        <p:nvPicPr>
          <p:cNvPr id="34824" name="Picture 8" descr="Class Metrics"/>
          <p:cNvPicPr>
            <a:picLocks noChangeAspect="1" noChangeArrowheads="1"/>
          </p:cNvPicPr>
          <p:nvPr/>
        </p:nvPicPr>
        <p:blipFill>
          <a:blip r:embed="rId4"/>
          <a:srcRect/>
          <a:stretch>
            <a:fillRect/>
          </a:stretch>
        </p:blipFill>
        <p:spPr bwMode="auto">
          <a:xfrm>
            <a:off x="228600" y="3341688"/>
            <a:ext cx="3771900" cy="1230312"/>
          </a:xfrm>
          <a:prstGeom prst="rect">
            <a:avLst/>
          </a:prstGeom>
          <a:noFill/>
        </p:spPr>
      </p:pic>
      <p:pic>
        <p:nvPicPr>
          <p:cNvPr id="34825" name="Picture 9" descr="Patch Metrics"/>
          <p:cNvPicPr>
            <a:picLocks noChangeAspect="1" noChangeArrowheads="1"/>
          </p:cNvPicPr>
          <p:nvPr/>
        </p:nvPicPr>
        <p:blipFill>
          <a:blip r:embed="rId5"/>
          <a:srcRect/>
          <a:stretch>
            <a:fillRect/>
          </a:stretch>
        </p:blipFill>
        <p:spPr bwMode="auto">
          <a:xfrm>
            <a:off x="228600" y="877888"/>
            <a:ext cx="4189413" cy="1600200"/>
          </a:xfrm>
          <a:prstGeom prst="rect">
            <a:avLst/>
          </a:prstGeom>
          <a:noFill/>
        </p:spPr>
      </p:pic>
      <p:sp>
        <p:nvSpPr>
          <p:cNvPr id="34826" name="Text Box 10"/>
          <p:cNvSpPr txBox="1">
            <a:spLocks noChangeArrowheads="1"/>
          </p:cNvSpPr>
          <p:nvPr/>
        </p:nvSpPr>
        <p:spPr bwMode="auto">
          <a:xfrm>
            <a:off x="228600" y="5200650"/>
            <a:ext cx="3124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landscape metrics (.land)</a:t>
            </a:r>
          </a:p>
        </p:txBody>
      </p:sp>
      <p:sp>
        <p:nvSpPr>
          <p:cNvPr id="34827" name="Text Box 11"/>
          <p:cNvSpPr txBox="1">
            <a:spLocks noChangeArrowheads="1"/>
          </p:cNvSpPr>
          <p:nvPr/>
        </p:nvSpPr>
        <p:spPr bwMode="auto">
          <a:xfrm>
            <a:off x="4895850" y="2590800"/>
            <a:ext cx="3124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class adjacency matrix (.adj)</a:t>
            </a:r>
          </a:p>
        </p:txBody>
      </p:sp>
      <p:sp>
        <p:nvSpPr>
          <p:cNvPr id="34828" name="Text Box 12"/>
          <p:cNvSpPr txBox="1">
            <a:spLocks noChangeArrowheads="1"/>
          </p:cNvSpPr>
          <p:nvPr/>
        </p:nvSpPr>
        <p:spPr bwMode="auto">
          <a:xfrm>
            <a:off x="228600" y="533400"/>
            <a:ext cx="2514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patch metrics (.patch)</a:t>
            </a:r>
          </a:p>
        </p:txBody>
      </p:sp>
      <p:sp>
        <p:nvSpPr>
          <p:cNvPr id="34829" name="Text Box 13"/>
          <p:cNvSpPr txBox="1">
            <a:spLocks noChangeArrowheads="1"/>
          </p:cNvSpPr>
          <p:nvPr/>
        </p:nvSpPr>
        <p:spPr bwMode="auto">
          <a:xfrm>
            <a:off x="228600" y="2995613"/>
            <a:ext cx="2514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class metrics (.class)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a:t>
            </a:r>
            <a:endParaRPr lang="el-GR" sz="2000" b="1">
              <a:solidFill>
                <a:srgbClr val="5F693F"/>
              </a:solidFill>
            </a:endParaRPr>
          </a:p>
        </p:txBody>
      </p:sp>
      <p:sp>
        <p:nvSpPr>
          <p:cNvPr id="27651" name="Text Box 3"/>
          <p:cNvSpPr txBox="1">
            <a:spLocks noChangeArrowheads="1"/>
          </p:cNvSpPr>
          <p:nvPr/>
        </p:nvSpPr>
        <p:spPr bwMode="auto">
          <a:xfrm>
            <a:off x="152400" y="533400"/>
            <a:ext cx="8839200" cy="4948238"/>
          </a:xfrm>
          <a:prstGeom prst="rect">
            <a:avLst/>
          </a:prstGeom>
          <a:noFill/>
          <a:ln w="9525">
            <a:noFill/>
            <a:miter lim="800000"/>
            <a:headEnd/>
            <a:tailEnd/>
          </a:ln>
          <a:effectLst/>
        </p:spPr>
        <p:txBody>
          <a:bodyPr>
            <a:spAutoFit/>
          </a:bodyPr>
          <a:lstStyle/>
          <a:p>
            <a:pPr>
              <a:lnSpc>
                <a:spcPct val="95000"/>
              </a:lnSpc>
              <a:spcBef>
                <a:spcPct val="50000"/>
              </a:spcBef>
            </a:pPr>
            <a:r>
              <a:rPr lang="el-GR"/>
              <a:t>Έγινε επιβλεπόμενη ταξινόμηση σε εικόνα </a:t>
            </a:r>
            <a:r>
              <a:rPr lang="en-US"/>
              <a:t>Landsat ETM+ </a:t>
            </a:r>
            <a:r>
              <a:rPr lang="el-GR"/>
              <a:t>της ευρύτερης περιοχής του κόλπου Καλλονής της Λέσβου (2 Ιουλίου 2006) και μετά την εφαρμογή πλειοψηφικού φίλτρου, το αποτέλεσμα της ταξινόμησης χωρίστηκε σε τρεις περιοχές ενδιαφέροντος που αντιστοιχούν στις τρεις προτεινόμενες ζώνες προστασίας προς ένταξη στο «Δίκτυο </a:t>
            </a:r>
            <a:r>
              <a:rPr lang="en-US"/>
              <a:t>NATURA 2000</a:t>
            </a:r>
            <a:r>
              <a:rPr lang="el-GR"/>
              <a:t>» ως εξής:</a:t>
            </a:r>
          </a:p>
          <a:p>
            <a:pPr lvl="1">
              <a:lnSpc>
                <a:spcPct val="95000"/>
              </a:lnSpc>
              <a:spcBef>
                <a:spcPct val="50000"/>
              </a:spcBef>
            </a:pPr>
            <a:r>
              <a:rPr lang="el-GR" b="1"/>
              <a:t>Ζώνη</a:t>
            </a:r>
            <a:r>
              <a:rPr lang="el-GR"/>
              <a:t> </a:t>
            </a:r>
            <a:r>
              <a:rPr lang="el-GR" b="1"/>
              <a:t>Α – Πυρήνας Προστασίας</a:t>
            </a:r>
            <a:r>
              <a:rPr lang="el-GR"/>
              <a:t> (περιλαμβάνει το θαλάσσιο τμήμα του κόλπου και ένα στενό χερσαίο τμήμα, περιμετρικά της θαλάσσιας περιοχής)</a:t>
            </a:r>
          </a:p>
          <a:p>
            <a:pPr lvl="1">
              <a:lnSpc>
                <a:spcPct val="95000"/>
              </a:lnSpc>
              <a:spcBef>
                <a:spcPct val="50000"/>
              </a:spcBef>
            </a:pPr>
            <a:r>
              <a:rPr lang="el-GR" b="1"/>
              <a:t>Ζώνη Β – Ρυθμιστική Ζώνη</a:t>
            </a:r>
            <a:r>
              <a:rPr lang="el-GR"/>
              <a:t> (εκτίνεται περιμετρικά της ζώνης Α, αποτελεί φυσική συνέχεια των οικότυπων της, καθώς και τμήμα δασικού οικοσυστήματος)</a:t>
            </a:r>
          </a:p>
          <a:p>
            <a:pPr lvl="1">
              <a:lnSpc>
                <a:spcPct val="95000"/>
              </a:lnSpc>
              <a:spcBef>
                <a:spcPct val="50000"/>
              </a:spcBef>
            </a:pPr>
            <a:r>
              <a:rPr lang="el-GR" b="1"/>
              <a:t>Ζώνη Γ – Περιφερειακή Ζώνη</a:t>
            </a:r>
            <a:r>
              <a:rPr lang="el-GR"/>
              <a:t> (εκτίνεται περιμετρικά της ζώνης Β και ασκεί ρόλο ρυθμιστικού παράγοντα – περιέχει γεωργικές περιοχές ελαιώνων και δασικά τμήματα)</a:t>
            </a:r>
          </a:p>
          <a:p>
            <a:pPr>
              <a:lnSpc>
                <a:spcPct val="95000"/>
              </a:lnSpc>
              <a:spcBef>
                <a:spcPct val="50000"/>
              </a:spcBef>
            </a:pPr>
            <a:endParaRPr lang="el-GR"/>
          </a:p>
          <a:p>
            <a:pPr>
              <a:lnSpc>
                <a:spcPct val="95000"/>
              </a:lnSpc>
              <a:spcBef>
                <a:spcPct val="50000"/>
              </a:spcBef>
            </a:pPr>
            <a:r>
              <a:rPr lang="el-GR"/>
              <a:t>Να γίνει η περιγραφή του τοπίου των τριών αυτών περιοχών μέσω των δυνατοτήτων που προσφέρει η χωρική ανάλυση με το </a:t>
            </a:r>
            <a:r>
              <a:rPr lang="en-US"/>
              <a:t>FRAGSTATS </a:t>
            </a:r>
            <a:r>
              <a:rPr lang="el-GR"/>
              <a:t>εντοπίζοντας τυχόν κοινά χαρακτηριστικά ή/και έντονες διαφοροποιήσεις μεταξύ τους</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 (αρχική εικόνα προ της ταξινόμησης)</a:t>
            </a:r>
            <a:endParaRPr lang="el-GR" sz="2000" b="1">
              <a:solidFill>
                <a:srgbClr val="5F693F"/>
              </a:solidFill>
            </a:endParaRPr>
          </a:p>
        </p:txBody>
      </p:sp>
      <p:pic>
        <p:nvPicPr>
          <p:cNvPr id="29700" name="Picture 4" descr="Landsat ETM+"/>
          <p:cNvPicPr>
            <a:picLocks noChangeAspect="1" noChangeArrowheads="1"/>
          </p:cNvPicPr>
          <p:nvPr/>
        </p:nvPicPr>
        <p:blipFill>
          <a:blip r:embed="rId2"/>
          <a:srcRect/>
          <a:stretch>
            <a:fillRect/>
          </a:stretch>
        </p:blipFill>
        <p:spPr bwMode="auto">
          <a:xfrm>
            <a:off x="1781175" y="457200"/>
            <a:ext cx="5580063" cy="6272213"/>
          </a:xfrm>
          <a:prstGeom prst="rect">
            <a:avLst/>
          </a:prstGeom>
          <a:noFill/>
        </p:spPr>
      </p:pic>
      <p:sp>
        <p:nvSpPr>
          <p:cNvPr id="29701" name="Line 5"/>
          <p:cNvSpPr>
            <a:spLocks noChangeShapeType="1"/>
          </p:cNvSpPr>
          <p:nvPr/>
        </p:nvSpPr>
        <p:spPr bwMode="auto">
          <a:xfrm>
            <a:off x="1981200" y="762000"/>
            <a:ext cx="457200" cy="0"/>
          </a:xfrm>
          <a:prstGeom prst="line">
            <a:avLst/>
          </a:prstGeom>
          <a:noFill/>
          <a:ln w="25400">
            <a:solidFill>
              <a:srgbClr val="FF0000"/>
            </a:solidFill>
            <a:round/>
            <a:headEnd/>
            <a:tailEnd/>
          </a:ln>
          <a:effectLst/>
        </p:spPr>
        <p:txBody>
          <a:bodyPr/>
          <a:lstStyle/>
          <a:p>
            <a:endParaRPr lang="el-GR"/>
          </a:p>
        </p:txBody>
      </p:sp>
      <p:sp>
        <p:nvSpPr>
          <p:cNvPr id="29702" name="Text Box 6"/>
          <p:cNvSpPr txBox="1">
            <a:spLocks noChangeArrowheads="1"/>
          </p:cNvSpPr>
          <p:nvPr/>
        </p:nvSpPr>
        <p:spPr bwMode="auto">
          <a:xfrm>
            <a:off x="2495550" y="571500"/>
            <a:ext cx="1066800" cy="352425"/>
          </a:xfrm>
          <a:prstGeom prst="rect">
            <a:avLst/>
          </a:prstGeom>
          <a:noFill/>
          <a:ln w="9525">
            <a:noFill/>
            <a:miter lim="800000"/>
            <a:headEnd/>
            <a:tailEnd/>
          </a:ln>
          <a:effectLst/>
        </p:spPr>
        <p:txBody>
          <a:bodyPr>
            <a:spAutoFit/>
          </a:bodyPr>
          <a:lstStyle/>
          <a:p>
            <a:pPr>
              <a:lnSpc>
                <a:spcPct val="95000"/>
              </a:lnSpc>
              <a:spcBef>
                <a:spcPct val="50000"/>
              </a:spcBef>
            </a:pPr>
            <a:r>
              <a:rPr lang="el-GR">
                <a:solidFill>
                  <a:srgbClr val="FF0000"/>
                </a:solidFill>
              </a:rPr>
              <a:t>Ζώνη Α</a:t>
            </a:r>
            <a:endParaRPr lang="en-US">
              <a:solidFill>
                <a:srgbClr val="FF0000"/>
              </a:solidFill>
            </a:endParaRPr>
          </a:p>
        </p:txBody>
      </p:sp>
      <p:sp>
        <p:nvSpPr>
          <p:cNvPr id="29703" name="Line 7"/>
          <p:cNvSpPr>
            <a:spLocks noChangeShapeType="1"/>
          </p:cNvSpPr>
          <p:nvPr/>
        </p:nvSpPr>
        <p:spPr bwMode="auto">
          <a:xfrm>
            <a:off x="1981200" y="1057275"/>
            <a:ext cx="457200" cy="0"/>
          </a:xfrm>
          <a:prstGeom prst="line">
            <a:avLst/>
          </a:prstGeom>
          <a:noFill/>
          <a:ln w="25400">
            <a:solidFill>
              <a:srgbClr val="FFFF00"/>
            </a:solidFill>
            <a:round/>
            <a:headEnd/>
            <a:tailEnd/>
          </a:ln>
          <a:effectLst/>
        </p:spPr>
        <p:txBody>
          <a:bodyPr/>
          <a:lstStyle/>
          <a:p>
            <a:endParaRPr lang="el-GR"/>
          </a:p>
        </p:txBody>
      </p:sp>
      <p:sp>
        <p:nvSpPr>
          <p:cNvPr id="29704" name="Text Box 8"/>
          <p:cNvSpPr txBox="1">
            <a:spLocks noChangeArrowheads="1"/>
          </p:cNvSpPr>
          <p:nvPr/>
        </p:nvSpPr>
        <p:spPr bwMode="auto">
          <a:xfrm>
            <a:off x="2495550" y="866775"/>
            <a:ext cx="1066800" cy="352425"/>
          </a:xfrm>
          <a:prstGeom prst="rect">
            <a:avLst/>
          </a:prstGeom>
          <a:noFill/>
          <a:ln w="9525">
            <a:noFill/>
            <a:miter lim="800000"/>
            <a:headEnd/>
            <a:tailEnd/>
          </a:ln>
          <a:effectLst/>
        </p:spPr>
        <p:txBody>
          <a:bodyPr>
            <a:spAutoFit/>
          </a:bodyPr>
          <a:lstStyle/>
          <a:p>
            <a:pPr>
              <a:lnSpc>
                <a:spcPct val="95000"/>
              </a:lnSpc>
              <a:spcBef>
                <a:spcPct val="50000"/>
              </a:spcBef>
            </a:pPr>
            <a:r>
              <a:rPr lang="el-GR">
                <a:solidFill>
                  <a:srgbClr val="FFFF00"/>
                </a:solidFill>
              </a:rPr>
              <a:t>Ζώνη Β</a:t>
            </a:r>
            <a:endParaRPr lang="en-US">
              <a:solidFill>
                <a:srgbClr val="FFFF00"/>
              </a:solidFill>
            </a:endParaRPr>
          </a:p>
        </p:txBody>
      </p:sp>
      <p:sp>
        <p:nvSpPr>
          <p:cNvPr id="29705" name="Line 9"/>
          <p:cNvSpPr>
            <a:spLocks noChangeShapeType="1"/>
          </p:cNvSpPr>
          <p:nvPr/>
        </p:nvSpPr>
        <p:spPr bwMode="auto">
          <a:xfrm>
            <a:off x="1981200" y="1362075"/>
            <a:ext cx="457200" cy="0"/>
          </a:xfrm>
          <a:prstGeom prst="line">
            <a:avLst/>
          </a:prstGeom>
          <a:noFill/>
          <a:ln w="25400">
            <a:solidFill>
              <a:srgbClr val="00FF00"/>
            </a:solidFill>
            <a:round/>
            <a:headEnd/>
            <a:tailEnd/>
          </a:ln>
          <a:effectLst/>
        </p:spPr>
        <p:txBody>
          <a:bodyPr/>
          <a:lstStyle/>
          <a:p>
            <a:endParaRPr lang="el-GR"/>
          </a:p>
        </p:txBody>
      </p:sp>
      <p:sp>
        <p:nvSpPr>
          <p:cNvPr id="29706" name="Text Box 10"/>
          <p:cNvSpPr txBox="1">
            <a:spLocks noChangeArrowheads="1"/>
          </p:cNvSpPr>
          <p:nvPr/>
        </p:nvSpPr>
        <p:spPr bwMode="auto">
          <a:xfrm>
            <a:off x="2495550" y="1171575"/>
            <a:ext cx="1066800" cy="352425"/>
          </a:xfrm>
          <a:prstGeom prst="rect">
            <a:avLst/>
          </a:prstGeom>
          <a:noFill/>
          <a:ln w="9525">
            <a:noFill/>
            <a:miter lim="800000"/>
            <a:headEnd/>
            <a:tailEnd/>
          </a:ln>
          <a:effectLst/>
        </p:spPr>
        <p:txBody>
          <a:bodyPr>
            <a:spAutoFit/>
          </a:bodyPr>
          <a:lstStyle/>
          <a:p>
            <a:pPr>
              <a:lnSpc>
                <a:spcPct val="95000"/>
              </a:lnSpc>
              <a:spcBef>
                <a:spcPct val="50000"/>
              </a:spcBef>
            </a:pPr>
            <a:r>
              <a:rPr lang="el-GR">
                <a:solidFill>
                  <a:srgbClr val="00FF00"/>
                </a:solidFill>
              </a:rPr>
              <a:t>Ζώνη Γ</a:t>
            </a:r>
            <a:endParaRPr lang="en-US">
              <a:solidFill>
                <a:srgbClr val="00FF00"/>
              </a:solidFill>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 (αποτέλεσμα ταξινόμησης)</a:t>
            </a:r>
            <a:endParaRPr lang="el-GR" sz="2000" b="1">
              <a:solidFill>
                <a:srgbClr val="5F693F"/>
              </a:solidFill>
            </a:endParaRPr>
          </a:p>
        </p:txBody>
      </p:sp>
      <p:pic>
        <p:nvPicPr>
          <p:cNvPr id="30730" name="Picture 10" descr="Classification Result"/>
          <p:cNvPicPr>
            <a:picLocks noChangeAspect="1" noChangeArrowheads="1"/>
          </p:cNvPicPr>
          <p:nvPr/>
        </p:nvPicPr>
        <p:blipFill>
          <a:blip r:embed="rId2"/>
          <a:srcRect/>
          <a:stretch>
            <a:fillRect/>
          </a:stretch>
        </p:blipFill>
        <p:spPr bwMode="auto">
          <a:xfrm>
            <a:off x="152400" y="457200"/>
            <a:ext cx="5581650" cy="6272213"/>
          </a:xfrm>
          <a:prstGeom prst="rect">
            <a:avLst/>
          </a:prstGeom>
          <a:noFill/>
        </p:spPr>
      </p:pic>
      <p:pic>
        <p:nvPicPr>
          <p:cNvPr id="30731" name="Picture 11" descr="Classification Coding"/>
          <p:cNvPicPr>
            <a:picLocks noChangeAspect="1" noChangeArrowheads="1"/>
          </p:cNvPicPr>
          <p:nvPr/>
        </p:nvPicPr>
        <p:blipFill>
          <a:blip r:embed="rId3"/>
          <a:srcRect/>
          <a:stretch>
            <a:fillRect/>
          </a:stretch>
        </p:blipFill>
        <p:spPr bwMode="auto">
          <a:xfrm>
            <a:off x="5791200" y="1371600"/>
            <a:ext cx="3200400" cy="2005013"/>
          </a:xfrm>
          <a:prstGeom prst="rect">
            <a:avLst/>
          </a:prstGeom>
          <a:noFill/>
        </p:spPr>
      </p:pic>
      <p:sp>
        <p:nvSpPr>
          <p:cNvPr id="30732" name="Text Box 12"/>
          <p:cNvSpPr txBox="1">
            <a:spLocks noChangeArrowheads="1"/>
          </p:cNvSpPr>
          <p:nvPr/>
        </p:nvSpPr>
        <p:spPr bwMode="auto">
          <a:xfrm>
            <a:off x="5791200" y="3429000"/>
            <a:ext cx="3200400" cy="265113"/>
          </a:xfrm>
          <a:prstGeom prst="rect">
            <a:avLst/>
          </a:prstGeom>
          <a:noFill/>
          <a:ln w="9525">
            <a:noFill/>
            <a:miter lim="800000"/>
            <a:headEnd/>
            <a:tailEnd/>
          </a:ln>
          <a:effectLst/>
        </p:spPr>
        <p:txBody>
          <a:bodyPr>
            <a:spAutoFit/>
          </a:bodyPr>
          <a:lstStyle/>
          <a:p>
            <a:pPr>
              <a:lnSpc>
                <a:spcPct val="95000"/>
              </a:lnSpc>
              <a:spcBef>
                <a:spcPct val="50000"/>
              </a:spcBef>
            </a:pPr>
            <a:r>
              <a:rPr lang="el-GR" sz="1200" i="1"/>
              <a:t>0 </a:t>
            </a:r>
            <a:r>
              <a:rPr lang="en-US" sz="1200" i="1"/>
              <a:t>(black) =</a:t>
            </a:r>
            <a:r>
              <a:rPr lang="el-GR" sz="1200" i="1"/>
              <a:t> </a:t>
            </a:r>
            <a:r>
              <a:rPr lang="en-US" sz="1200" i="1"/>
              <a:t>unclassified (background)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Classification Result Zone A"/>
          <p:cNvPicPr>
            <a:picLocks noChangeAspect="1" noChangeArrowheads="1"/>
          </p:cNvPicPr>
          <p:nvPr/>
        </p:nvPicPr>
        <p:blipFill>
          <a:blip r:embed="rId2"/>
          <a:srcRect/>
          <a:stretch>
            <a:fillRect/>
          </a:stretch>
        </p:blipFill>
        <p:spPr bwMode="auto">
          <a:xfrm>
            <a:off x="304800" y="438150"/>
            <a:ext cx="8543925" cy="6348413"/>
          </a:xfrm>
          <a:prstGeom prst="rect">
            <a:avLst/>
          </a:prstGeom>
          <a:noFill/>
          <a:ln w="9525">
            <a:noFill/>
            <a:miter lim="800000"/>
            <a:headEnd/>
            <a:tailEnd/>
          </a:ln>
        </p:spPr>
      </p:pic>
      <p:sp>
        <p:nvSpPr>
          <p:cNvPr id="31746"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 (αποτέλεσμα ταξινόμησης</a:t>
            </a:r>
            <a:r>
              <a:rPr lang="en-US" sz="2000" b="1">
                <a:solidFill>
                  <a:srgbClr val="505FA3"/>
                </a:solidFill>
              </a:rPr>
              <a:t> – </a:t>
            </a:r>
            <a:r>
              <a:rPr lang="el-GR" sz="2000" b="1">
                <a:solidFill>
                  <a:srgbClr val="505FA3"/>
                </a:solidFill>
              </a:rPr>
              <a:t>Ζώνη Α)</a:t>
            </a:r>
            <a:endParaRPr lang="el-GR" sz="2000" b="1">
              <a:solidFill>
                <a:srgbClr val="5F693F"/>
              </a:solidFill>
            </a:endParaRPr>
          </a:p>
        </p:txBody>
      </p:sp>
      <p:pic>
        <p:nvPicPr>
          <p:cNvPr id="31748" name="Picture 4" descr="Classification Coding"/>
          <p:cNvPicPr>
            <a:picLocks noChangeAspect="1" noChangeArrowheads="1"/>
          </p:cNvPicPr>
          <p:nvPr/>
        </p:nvPicPr>
        <p:blipFill>
          <a:blip r:embed="rId3"/>
          <a:srcRect/>
          <a:stretch>
            <a:fillRect/>
          </a:stretch>
        </p:blipFill>
        <p:spPr bwMode="auto">
          <a:xfrm>
            <a:off x="5486400" y="4419600"/>
            <a:ext cx="3200400" cy="2005013"/>
          </a:xfrm>
          <a:prstGeom prst="rect">
            <a:avLst/>
          </a:prstGeom>
          <a:noFill/>
        </p:spPr>
      </p:pic>
      <p:sp>
        <p:nvSpPr>
          <p:cNvPr id="31749" name="Text Box 5"/>
          <p:cNvSpPr txBox="1">
            <a:spLocks noChangeArrowheads="1"/>
          </p:cNvSpPr>
          <p:nvPr/>
        </p:nvSpPr>
        <p:spPr bwMode="auto">
          <a:xfrm>
            <a:off x="5486400" y="6419850"/>
            <a:ext cx="3276600" cy="381000"/>
          </a:xfrm>
          <a:prstGeom prst="rect">
            <a:avLst/>
          </a:prstGeom>
          <a:noFill/>
          <a:ln w="9525">
            <a:noFill/>
            <a:miter lim="800000"/>
            <a:headEnd/>
            <a:tailEnd/>
          </a:ln>
          <a:effectLst/>
        </p:spPr>
        <p:txBody>
          <a:bodyPr>
            <a:spAutoFit/>
          </a:bodyPr>
          <a:lstStyle/>
          <a:p>
            <a:pPr>
              <a:lnSpc>
                <a:spcPct val="95000"/>
              </a:lnSpc>
              <a:spcBef>
                <a:spcPct val="50000"/>
              </a:spcBef>
            </a:pPr>
            <a:r>
              <a:rPr lang="en-US" sz="1000" i="1">
                <a:solidFill>
                  <a:srgbClr val="FFFF00"/>
                </a:solidFill>
              </a:rPr>
              <a:t>99 (white) = unclassified (internal background)</a:t>
            </a:r>
            <a:br>
              <a:rPr lang="en-US" sz="1000" i="1">
                <a:solidFill>
                  <a:srgbClr val="FFFF00"/>
                </a:solidFill>
              </a:rPr>
            </a:br>
            <a:r>
              <a:rPr lang="en-US" sz="1000" i="1">
                <a:solidFill>
                  <a:srgbClr val="FFFF00"/>
                </a:solidFill>
              </a:rPr>
              <a:t>-99</a:t>
            </a:r>
            <a:r>
              <a:rPr lang="el-GR" sz="1000" i="1">
                <a:solidFill>
                  <a:srgbClr val="FFFF00"/>
                </a:solidFill>
              </a:rPr>
              <a:t> </a:t>
            </a:r>
            <a:r>
              <a:rPr lang="en-US" sz="1000" i="1">
                <a:solidFill>
                  <a:srgbClr val="FFFF00"/>
                </a:solidFill>
              </a:rPr>
              <a:t>(black) =</a:t>
            </a:r>
            <a:r>
              <a:rPr lang="el-GR" sz="1000" i="1">
                <a:solidFill>
                  <a:srgbClr val="FFFF00"/>
                </a:solidFill>
              </a:rPr>
              <a:t> </a:t>
            </a:r>
            <a:r>
              <a:rPr lang="en-US" sz="1000" i="1">
                <a:solidFill>
                  <a:srgbClr val="FFFF00"/>
                </a:solidFill>
              </a:rPr>
              <a:t>outside landscape (external background)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descr="Classification Result Zone B"/>
          <p:cNvPicPr>
            <a:picLocks noChangeAspect="1" noChangeArrowheads="1"/>
          </p:cNvPicPr>
          <p:nvPr/>
        </p:nvPicPr>
        <p:blipFill>
          <a:blip r:embed="rId2"/>
          <a:srcRect/>
          <a:stretch>
            <a:fillRect/>
          </a:stretch>
        </p:blipFill>
        <p:spPr bwMode="auto">
          <a:xfrm>
            <a:off x="228600" y="427038"/>
            <a:ext cx="8763000" cy="6319837"/>
          </a:xfrm>
          <a:prstGeom prst="rect">
            <a:avLst/>
          </a:prstGeom>
          <a:noFill/>
        </p:spPr>
      </p:pic>
      <p:sp>
        <p:nvSpPr>
          <p:cNvPr id="32771" name="Text Box 3"/>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 (αποτέλεσμα ταξινόμησης</a:t>
            </a:r>
            <a:r>
              <a:rPr lang="en-US" sz="2000" b="1">
                <a:solidFill>
                  <a:srgbClr val="505FA3"/>
                </a:solidFill>
              </a:rPr>
              <a:t> – </a:t>
            </a:r>
            <a:r>
              <a:rPr lang="el-GR" sz="2000" b="1">
                <a:solidFill>
                  <a:srgbClr val="505FA3"/>
                </a:solidFill>
              </a:rPr>
              <a:t>Ζώνη Β)</a:t>
            </a:r>
            <a:endParaRPr lang="el-GR" sz="2000" b="1">
              <a:solidFill>
                <a:srgbClr val="5F693F"/>
              </a:solidFill>
            </a:endParaRPr>
          </a:p>
        </p:txBody>
      </p:sp>
      <p:pic>
        <p:nvPicPr>
          <p:cNvPr id="32772" name="Picture 4" descr="Classification Coding"/>
          <p:cNvPicPr>
            <a:picLocks noChangeAspect="1" noChangeArrowheads="1"/>
          </p:cNvPicPr>
          <p:nvPr/>
        </p:nvPicPr>
        <p:blipFill>
          <a:blip r:embed="rId3"/>
          <a:srcRect b="14626"/>
          <a:stretch>
            <a:fillRect/>
          </a:stretch>
        </p:blipFill>
        <p:spPr bwMode="auto">
          <a:xfrm>
            <a:off x="2819400" y="2057400"/>
            <a:ext cx="3200400" cy="1711325"/>
          </a:xfrm>
          <a:prstGeom prst="rect">
            <a:avLst/>
          </a:prstGeom>
          <a:noFill/>
          <a:ln w="9525">
            <a:noFill/>
            <a:miter lim="800000"/>
            <a:headEnd/>
            <a:tailEnd/>
          </a:ln>
        </p:spPr>
      </p:pic>
      <p:sp>
        <p:nvSpPr>
          <p:cNvPr id="32775" name="Text Box 7"/>
          <p:cNvSpPr txBox="1">
            <a:spLocks noChangeArrowheads="1"/>
          </p:cNvSpPr>
          <p:nvPr/>
        </p:nvSpPr>
        <p:spPr bwMode="auto">
          <a:xfrm>
            <a:off x="2819400" y="3771900"/>
            <a:ext cx="3276600" cy="381000"/>
          </a:xfrm>
          <a:prstGeom prst="rect">
            <a:avLst/>
          </a:prstGeom>
          <a:noFill/>
          <a:ln w="9525">
            <a:noFill/>
            <a:miter lim="800000"/>
            <a:headEnd/>
            <a:tailEnd/>
          </a:ln>
          <a:effectLst/>
        </p:spPr>
        <p:txBody>
          <a:bodyPr>
            <a:spAutoFit/>
          </a:bodyPr>
          <a:lstStyle/>
          <a:p>
            <a:pPr>
              <a:lnSpc>
                <a:spcPct val="95000"/>
              </a:lnSpc>
              <a:spcBef>
                <a:spcPct val="50000"/>
              </a:spcBef>
            </a:pPr>
            <a:r>
              <a:rPr lang="en-US" sz="1000" i="1">
                <a:solidFill>
                  <a:srgbClr val="FFFF00"/>
                </a:solidFill>
              </a:rPr>
              <a:t>99 (white) = unclassified (internal background)</a:t>
            </a:r>
            <a:br>
              <a:rPr lang="en-US" sz="1000" i="1">
                <a:solidFill>
                  <a:srgbClr val="FFFF00"/>
                </a:solidFill>
              </a:rPr>
            </a:br>
            <a:r>
              <a:rPr lang="en-US" sz="1000" i="1">
                <a:solidFill>
                  <a:srgbClr val="FFFF00"/>
                </a:solidFill>
              </a:rPr>
              <a:t>-99</a:t>
            </a:r>
            <a:r>
              <a:rPr lang="el-GR" sz="1000" i="1">
                <a:solidFill>
                  <a:srgbClr val="FFFF00"/>
                </a:solidFill>
              </a:rPr>
              <a:t> </a:t>
            </a:r>
            <a:r>
              <a:rPr lang="en-US" sz="1000" i="1">
                <a:solidFill>
                  <a:srgbClr val="FFFF00"/>
                </a:solidFill>
              </a:rPr>
              <a:t>(black) =</a:t>
            </a:r>
            <a:r>
              <a:rPr lang="el-GR" sz="1000" i="1">
                <a:solidFill>
                  <a:srgbClr val="FFFF00"/>
                </a:solidFill>
              </a:rPr>
              <a:t> </a:t>
            </a:r>
            <a:r>
              <a:rPr lang="en-US" sz="1000" i="1">
                <a:solidFill>
                  <a:srgbClr val="FFFF00"/>
                </a:solidFill>
              </a:rPr>
              <a:t>outside landscape (external background)</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0" name="Picture 8" descr="Classification Result Zone C"/>
          <p:cNvPicPr>
            <a:picLocks noChangeAspect="1" noChangeArrowheads="1"/>
          </p:cNvPicPr>
          <p:nvPr/>
        </p:nvPicPr>
        <p:blipFill>
          <a:blip r:embed="rId2"/>
          <a:srcRect/>
          <a:stretch>
            <a:fillRect/>
          </a:stretch>
        </p:blipFill>
        <p:spPr bwMode="auto">
          <a:xfrm>
            <a:off x="1366838" y="409575"/>
            <a:ext cx="6405562" cy="6357938"/>
          </a:xfrm>
          <a:prstGeom prst="rect">
            <a:avLst/>
          </a:prstGeom>
          <a:noFill/>
        </p:spPr>
      </p:pic>
      <p:sp>
        <p:nvSpPr>
          <p:cNvPr id="33795" name="Text Box 3"/>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ΑΣΚΗΣΗ ΕΦΑΡΜΟΓΗΣ (αποτέλεσμα ταξινόμησης</a:t>
            </a:r>
            <a:r>
              <a:rPr lang="en-US" sz="2000" b="1">
                <a:solidFill>
                  <a:srgbClr val="505FA3"/>
                </a:solidFill>
              </a:rPr>
              <a:t> – </a:t>
            </a:r>
            <a:r>
              <a:rPr lang="el-GR" sz="2000" b="1">
                <a:solidFill>
                  <a:srgbClr val="505FA3"/>
                </a:solidFill>
              </a:rPr>
              <a:t>Ζώνη Γ)</a:t>
            </a:r>
            <a:endParaRPr lang="el-GR" sz="2000" b="1">
              <a:solidFill>
                <a:srgbClr val="5F693F"/>
              </a:solidFill>
            </a:endParaRPr>
          </a:p>
        </p:txBody>
      </p:sp>
      <p:pic>
        <p:nvPicPr>
          <p:cNvPr id="33796" name="Picture 4" descr="Classification Coding"/>
          <p:cNvPicPr>
            <a:picLocks noChangeAspect="1" noChangeArrowheads="1"/>
          </p:cNvPicPr>
          <p:nvPr/>
        </p:nvPicPr>
        <p:blipFill>
          <a:blip r:embed="rId3"/>
          <a:srcRect b="21527"/>
          <a:stretch>
            <a:fillRect/>
          </a:stretch>
        </p:blipFill>
        <p:spPr bwMode="auto">
          <a:xfrm>
            <a:off x="3200400" y="3556000"/>
            <a:ext cx="3200400" cy="1573213"/>
          </a:xfrm>
          <a:prstGeom prst="rect">
            <a:avLst/>
          </a:prstGeom>
          <a:noFill/>
          <a:ln w="9525">
            <a:noFill/>
            <a:miter lim="800000"/>
            <a:headEnd/>
            <a:tailEnd/>
          </a:ln>
        </p:spPr>
      </p:pic>
      <p:sp>
        <p:nvSpPr>
          <p:cNvPr id="33799" name="Text Box 7"/>
          <p:cNvSpPr txBox="1">
            <a:spLocks noChangeArrowheads="1"/>
          </p:cNvSpPr>
          <p:nvPr/>
        </p:nvSpPr>
        <p:spPr bwMode="auto">
          <a:xfrm>
            <a:off x="3200400" y="5124450"/>
            <a:ext cx="3276600" cy="381000"/>
          </a:xfrm>
          <a:prstGeom prst="rect">
            <a:avLst/>
          </a:prstGeom>
          <a:noFill/>
          <a:ln w="9525">
            <a:noFill/>
            <a:miter lim="800000"/>
            <a:headEnd/>
            <a:tailEnd/>
          </a:ln>
          <a:effectLst/>
        </p:spPr>
        <p:txBody>
          <a:bodyPr>
            <a:spAutoFit/>
          </a:bodyPr>
          <a:lstStyle/>
          <a:p>
            <a:pPr>
              <a:lnSpc>
                <a:spcPct val="95000"/>
              </a:lnSpc>
              <a:spcBef>
                <a:spcPct val="50000"/>
              </a:spcBef>
            </a:pPr>
            <a:r>
              <a:rPr lang="en-US" sz="1000" i="1">
                <a:solidFill>
                  <a:srgbClr val="FFFF00"/>
                </a:solidFill>
              </a:rPr>
              <a:t>99 (white) = unclassified (internal background)</a:t>
            </a:r>
            <a:br>
              <a:rPr lang="en-US" sz="1000" i="1">
                <a:solidFill>
                  <a:srgbClr val="FFFF00"/>
                </a:solidFill>
              </a:rPr>
            </a:br>
            <a:r>
              <a:rPr lang="en-US" sz="1000" i="1">
                <a:solidFill>
                  <a:srgbClr val="FFFF00"/>
                </a:solidFill>
              </a:rPr>
              <a:t>-99</a:t>
            </a:r>
            <a:r>
              <a:rPr lang="el-GR" sz="1000" i="1">
                <a:solidFill>
                  <a:srgbClr val="FFFF00"/>
                </a:solidFill>
              </a:rPr>
              <a:t> </a:t>
            </a:r>
            <a:r>
              <a:rPr lang="en-US" sz="1000" i="1">
                <a:solidFill>
                  <a:srgbClr val="FFFF00"/>
                </a:solidFill>
              </a:rPr>
              <a:t>(black) =</a:t>
            </a:r>
            <a:r>
              <a:rPr lang="el-GR" sz="1000" i="1">
                <a:solidFill>
                  <a:srgbClr val="FFFF00"/>
                </a:solidFill>
              </a:rPr>
              <a:t> </a:t>
            </a:r>
            <a:r>
              <a:rPr lang="en-US" sz="1000" i="1">
                <a:solidFill>
                  <a:srgbClr val="FFFF00"/>
                </a:solidFill>
              </a:rPr>
              <a:t>outside landscape (external background)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a:t>
            </a:r>
            <a:r>
              <a:rPr lang="el-GR" sz="2400" b="1" smtClean="0"/>
              <a:t>Πανεπιστήμιο Αιγαίου</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13423780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52400" y="3176588"/>
            <a:ext cx="88392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505FA3"/>
                </a:solidFill>
                <a:latin typeface="Garamond" pitchFamily="18" charset="0"/>
              </a:rPr>
              <a:t>FRAGSTATS</a:t>
            </a:r>
            <a:r>
              <a:rPr lang="el-GR" sz="2800" b="1">
                <a:solidFill>
                  <a:srgbClr val="505FA3"/>
                </a:solidFill>
                <a:latin typeface="Garamond" pitchFamily="18" charset="0"/>
              </a:rPr>
              <a:t> 3.</a:t>
            </a:r>
            <a:r>
              <a:rPr lang="en-US" sz="2800" b="1">
                <a:solidFill>
                  <a:srgbClr val="505FA3"/>
                </a:solidFill>
                <a:latin typeface="Garamond" pitchFamily="18" charset="0"/>
              </a:rPr>
              <a:t>3</a:t>
            </a:r>
            <a:r>
              <a:rPr lang="el-GR" sz="2800" b="1">
                <a:solidFill>
                  <a:srgbClr val="505FA3"/>
                </a:solidFill>
                <a:latin typeface="Garamond" pitchFamily="18" charset="0"/>
              </a:rPr>
              <a:t/>
            </a:r>
            <a:br>
              <a:rPr lang="el-GR" sz="2800" b="1">
                <a:solidFill>
                  <a:srgbClr val="505FA3"/>
                </a:solidFill>
                <a:latin typeface="Garamond" pitchFamily="18" charset="0"/>
              </a:rPr>
            </a:br>
            <a:r>
              <a:rPr lang="el-GR" sz="2800" b="1">
                <a:solidFill>
                  <a:srgbClr val="505FA3"/>
                </a:solidFill>
                <a:latin typeface="Garamond" pitchFamily="18" charset="0"/>
              </a:rPr>
              <a:t>Προετοιμασία Δεδομένων και Γενικές Οδηγίες Χρήσης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Τ</a:t>
            </a:r>
            <a:r>
              <a:rPr lang="en-US" sz="2000" b="1">
                <a:solidFill>
                  <a:srgbClr val="505FA3"/>
                </a:solidFill>
              </a:rPr>
              <a:t>I EINAI TO FRAGSTATS;</a:t>
            </a:r>
            <a:endParaRPr lang="el-GR" sz="2000" b="1">
              <a:solidFill>
                <a:srgbClr val="5F693F"/>
              </a:solidFill>
            </a:endParaRPr>
          </a:p>
        </p:txBody>
      </p:sp>
      <p:sp>
        <p:nvSpPr>
          <p:cNvPr id="7173" name="Text Box 5"/>
          <p:cNvSpPr txBox="1">
            <a:spLocks noChangeArrowheads="1"/>
          </p:cNvSpPr>
          <p:nvPr/>
        </p:nvSpPr>
        <p:spPr bwMode="auto">
          <a:xfrm>
            <a:off x="4724400" y="3352800"/>
            <a:ext cx="4267200" cy="1122363"/>
          </a:xfrm>
          <a:prstGeom prst="rect">
            <a:avLst/>
          </a:prstGeom>
          <a:noFill/>
          <a:ln w="9525">
            <a:noFill/>
            <a:miter lim="800000"/>
            <a:headEnd/>
            <a:tailEnd/>
          </a:ln>
          <a:effectLst/>
        </p:spPr>
        <p:txBody>
          <a:bodyPr>
            <a:spAutoFit/>
          </a:bodyPr>
          <a:lstStyle/>
          <a:p>
            <a:pPr>
              <a:lnSpc>
                <a:spcPct val="95000"/>
              </a:lnSpc>
              <a:spcBef>
                <a:spcPct val="50000"/>
              </a:spcBef>
            </a:pPr>
            <a:r>
              <a:rPr lang="en-US">
                <a:latin typeface="Tahoma" pitchFamily="34" charset="0"/>
              </a:rPr>
              <a:t>spatial pattern analysis program for categorical maps</a:t>
            </a:r>
          </a:p>
          <a:p>
            <a:pPr>
              <a:lnSpc>
                <a:spcPct val="95000"/>
              </a:lnSpc>
              <a:spcBef>
                <a:spcPct val="50000"/>
              </a:spcBef>
            </a:pPr>
            <a:r>
              <a:rPr lang="en-US" sz="1400" i="1">
                <a:latin typeface="Times New Roman" pitchFamily="18" charset="0"/>
              </a:rPr>
              <a:t>(simply quantifies the areal extent and spatial configuration of patches within a landscape)</a:t>
            </a:r>
            <a:endParaRPr lang="el-GR" sz="1400" i="1">
              <a:latin typeface="Times New Roman" pitchFamily="18" charset="0"/>
            </a:endParaRPr>
          </a:p>
        </p:txBody>
      </p:sp>
      <p:pic>
        <p:nvPicPr>
          <p:cNvPr id="7174" name="Picture 6" descr="FragStats Setup Screen"/>
          <p:cNvPicPr>
            <a:picLocks noChangeAspect="1" noChangeArrowheads="1"/>
          </p:cNvPicPr>
          <p:nvPr/>
        </p:nvPicPr>
        <p:blipFill>
          <a:blip r:embed="rId2"/>
          <a:srcRect/>
          <a:stretch>
            <a:fillRect/>
          </a:stretch>
        </p:blipFill>
        <p:spPr bwMode="auto">
          <a:xfrm>
            <a:off x="1676400" y="3429000"/>
            <a:ext cx="2819400" cy="846138"/>
          </a:xfrm>
          <a:prstGeom prst="rect">
            <a:avLst/>
          </a:prstGeom>
          <a:noFill/>
        </p:spPr>
      </p:pic>
      <p:pic>
        <p:nvPicPr>
          <p:cNvPr id="7175" name="Picture 7" descr="Vouvaris Quickbird"/>
          <p:cNvPicPr>
            <a:picLocks noChangeAspect="1" noChangeArrowheads="1"/>
          </p:cNvPicPr>
          <p:nvPr/>
        </p:nvPicPr>
        <p:blipFill>
          <a:blip r:embed="rId3" cstate="print"/>
          <a:srcRect/>
          <a:stretch>
            <a:fillRect/>
          </a:stretch>
        </p:blipFill>
        <p:spPr bwMode="auto">
          <a:xfrm>
            <a:off x="5334000" y="609600"/>
            <a:ext cx="3581400" cy="2363788"/>
          </a:xfrm>
          <a:prstGeom prst="rect">
            <a:avLst/>
          </a:prstGeom>
          <a:noFill/>
        </p:spPr>
      </p:pic>
      <p:grpSp>
        <p:nvGrpSpPr>
          <p:cNvPr id="7185" name="Group 17"/>
          <p:cNvGrpSpPr>
            <a:grpSpLocks/>
          </p:cNvGrpSpPr>
          <p:nvPr/>
        </p:nvGrpSpPr>
        <p:grpSpPr bwMode="auto">
          <a:xfrm>
            <a:off x="228600" y="381000"/>
            <a:ext cx="3962400" cy="2489200"/>
            <a:chOff x="2016" y="216"/>
            <a:chExt cx="2496" cy="1568"/>
          </a:xfrm>
        </p:grpSpPr>
        <p:pic>
          <p:nvPicPr>
            <p:cNvPr id="7184" name="Picture 16" descr="Vouvaris Landcover"/>
            <p:cNvPicPr>
              <a:picLocks noChangeAspect="1" noChangeArrowheads="1"/>
            </p:cNvPicPr>
            <p:nvPr/>
          </p:nvPicPr>
          <p:blipFill>
            <a:blip r:embed="rId4" cstate="print"/>
            <a:srcRect/>
            <a:stretch>
              <a:fillRect/>
            </a:stretch>
          </p:blipFill>
          <p:spPr bwMode="auto">
            <a:xfrm>
              <a:off x="2016" y="282"/>
              <a:ext cx="1981" cy="1502"/>
            </a:xfrm>
            <a:prstGeom prst="rect">
              <a:avLst/>
            </a:prstGeom>
            <a:noFill/>
          </p:spPr>
        </p:pic>
        <p:sp>
          <p:nvSpPr>
            <p:cNvPr id="7181" name="Text Box 13"/>
            <p:cNvSpPr txBox="1">
              <a:spLocks noChangeArrowheads="1"/>
            </p:cNvSpPr>
            <p:nvPr/>
          </p:nvSpPr>
          <p:spPr bwMode="auto">
            <a:xfrm>
              <a:off x="2496" y="1342"/>
              <a:ext cx="1248" cy="386"/>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thematic map in raster format</a:t>
              </a:r>
              <a:endParaRPr lang="el-GR" sz="1400" i="1">
                <a:latin typeface="Times New Roman" pitchFamily="18" charset="0"/>
              </a:endParaRPr>
            </a:p>
          </p:txBody>
        </p:sp>
        <p:pic>
          <p:nvPicPr>
            <p:cNvPr id="7182" name="Picture 14" descr="Vouvaris Landcover Legend"/>
            <p:cNvPicPr>
              <a:picLocks noChangeAspect="1" noChangeArrowheads="1"/>
            </p:cNvPicPr>
            <p:nvPr/>
          </p:nvPicPr>
          <p:blipFill>
            <a:blip r:embed="rId5"/>
            <a:srcRect/>
            <a:stretch>
              <a:fillRect/>
            </a:stretch>
          </p:blipFill>
          <p:spPr bwMode="auto">
            <a:xfrm>
              <a:off x="3576" y="216"/>
              <a:ext cx="936" cy="726"/>
            </a:xfrm>
            <a:prstGeom prst="rect">
              <a:avLst/>
            </a:prstGeom>
            <a:noFill/>
          </p:spPr>
        </p:pic>
      </p:grpSp>
      <p:sp>
        <p:nvSpPr>
          <p:cNvPr id="7186" name="Text Box 18"/>
          <p:cNvSpPr txBox="1">
            <a:spLocks noChangeArrowheads="1"/>
          </p:cNvSpPr>
          <p:nvPr/>
        </p:nvSpPr>
        <p:spPr bwMode="auto">
          <a:xfrm>
            <a:off x="5562600" y="838200"/>
            <a:ext cx="3124200" cy="862013"/>
          </a:xfrm>
          <a:prstGeom prst="rect">
            <a:avLst/>
          </a:prstGeom>
          <a:solidFill>
            <a:srgbClr val="FFFF00">
              <a:alpha val="50000"/>
            </a:srgbClr>
          </a:solidFill>
          <a:ln w="9525">
            <a:noFill/>
            <a:miter lim="800000"/>
            <a:headEnd/>
            <a:tailEnd/>
          </a:ln>
          <a:effectLst/>
        </p:spPr>
        <p:txBody>
          <a:bodyPr>
            <a:spAutoFit/>
          </a:bodyPr>
          <a:lstStyle/>
          <a:p>
            <a:pPr algn="ctr">
              <a:lnSpc>
                <a:spcPct val="95000"/>
              </a:lnSpc>
              <a:spcBef>
                <a:spcPct val="50000"/>
              </a:spcBef>
            </a:pPr>
            <a:r>
              <a:rPr lang="en-US">
                <a:latin typeface="Tahoma" pitchFamily="34" charset="0"/>
              </a:rPr>
              <a:t>landscape subject to analysis</a:t>
            </a:r>
          </a:p>
          <a:p>
            <a:pPr algn="ctr">
              <a:lnSpc>
                <a:spcPct val="95000"/>
              </a:lnSpc>
              <a:spcBef>
                <a:spcPct val="50000"/>
              </a:spcBef>
            </a:pPr>
            <a:r>
              <a:rPr lang="en-US" sz="1400" i="1">
                <a:latin typeface="Times New Roman" pitchFamily="18" charset="0"/>
              </a:rPr>
              <a:t>(is user-defined and can represent any spatial phenomenon)</a:t>
            </a:r>
            <a:endParaRPr lang="el-GR" sz="1400" i="1">
              <a:latin typeface="Times New Roman" pitchFamily="18" charset="0"/>
            </a:endParaRPr>
          </a:p>
        </p:txBody>
      </p:sp>
      <p:pic>
        <p:nvPicPr>
          <p:cNvPr id="7187" name="Picture 19" descr="Landscape Metrics"/>
          <p:cNvPicPr>
            <a:picLocks noChangeAspect="1" noChangeArrowheads="1"/>
          </p:cNvPicPr>
          <p:nvPr/>
        </p:nvPicPr>
        <p:blipFill>
          <a:blip r:embed="rId6"/>
          <a:srcRect/>
          <a:stretch>
            <a:fillRect/>
          </a:stretch>
        </p:blipFill>
        <p:spPr bwMode="auto">
          <a:xfrm>
            <a:off x="3824288" y="5167313"/>
            <a:ext cx="2576512" cy="147637"/>
          </a:xfrm>
          <a:prstGeom prst="rect">
            <a:avLst/>
          </a:prstGeom>
          <a:noFill/>
        </p:spPr>
      </p:pic>
      <p:pic>
        <p:nvPicPr>
          <p:cNvPr id="7188" name="Picture 20" descr="Class Adjacency Matrix"/>
          <p:cNvPicPr>
            <a:picLocks noChangeAspect="1" noChangeArrowheads="1"/>
          </p:cNvPicPr>
          <p:nvPr/>
        </p:nvPicPr>
        <p:blipFill>
          <a:blip r:embed="rId7"/>
          <a:srcRect/>
          <a:stretch>
            <a:fillRect/>
          </a:stretch>
        </p:blipFill>
        <p:spPr bwMode="auto">
          <a:xfrm>
            <a:off x="3867150" y="6042025"/>
            <a:ext cx="2051050" cy="701675"/>
          </a:xfrm>
          <a:prstGeom prst="rect">
            <a:avLst/>
          </a:prstGeom>
          <a:noFill/>
        </p:spPr>
      </p:pic>
      <p:pic>
        <p:nvPicPr>
          <p:cNvPr id="7189" name="Picture 21" descr="Class Metrics"/>
          <p:cNvPicPr>
            <a:picLocks noChangeAspect="1" noChangeArrowheads="1"/>
          </p:cNvPicPr>
          <p:nvPr/>
        </p:nvPicPr>
        <p:blipFill>
          <a:blip r:embed="rId8"/>
          <a:srcRect/>
          <a:stretch>
            <a:fillRect/>
          </a:stretch>
        </p:blipFill>
        <p:spPr bwMode="auto">
          <a:xfrm>
            <a:off x="457200" y="6089650"/>
            <a:ext cx="1889125" cy="615950"/>
          </a:xfrm>
          <a:prstGeom prst="rect">
            <a:avLst/>
          </a:prstGeom>
          <a:noFill/>
        </p:spPr>
      </p:pic>
      <p:pic>
        <p:nvPicPr>
          <p:cNvPr id="7190" name="Picture 22" descr="Patch Metrics"/>
          <p:cNvPicPr>
            <a:picLocks noChangeAspect="1" noChangeArrowheads="1"/>
          </p:cNvPicPr>
          <p:nvPr/>
        </p:nvPicPr>
        <p:blipFill>
          <a:blip r:embed="rId9"/>
          <a:srcRect/>
          <a:stretch>
            <a:fillRect/>
          </a:stretch>
        </p:blipFill>
        <p:spPr bwMode="auto">
          <a:xfrm>
            <a:off x="228600" y="4840288"/>
            <a:ext cx="2090738" cy="798512"/>
          </a:xfrm>
          <a:prstGeom prst="rect">
            <a:avLst/>
          </a:prstGeom>
          <a:noFill/>
        </p:spPr>
      </p:pic>
      <p:sp>
        <p:nvSpPr>
          <p:cNvPr id="7191" name="AutoShape 23"/>
          <p:cNvSpPr>
            <a:spLocks noChangeArrowheads="1"/>
          </p:cNvSpPr>
          <p:nvPr/>
        </p:nvSpPr>
        <p:spPr bwMode="auto">
          <a:xfrm flipH="1">
            <a:off x="4038600" y="1828800"/>
            <a:ext cx="762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l-GR"/>
          </a:p>
        </p:txBody>
      </p:sp>
      <p:sp>
        <p:nvSpPr>
          <p:cNvPr id="7193" name="AutoShape 25"/>
          <p:cNvSpPr>
            <a:spLocks noChangeArrowheads="1"/>
          </p:cNvSpPr>
          <p:nvPr/>
        </p:nvSpPr>
        <p:spPr bwMode="auto">
          <a:xfrm rot="-5400000" flipH="1" flipV="1">
            <a:off x="571500" y="3086100"/>
            <a:ext cx="990600" cy="914400"/>
          </a:xfrm>
          <a:custGeom>
            <a:avLst/>
            <a:gdLst>
              <a:gd name="G0" fmla="+- 12543 0 0"/>
              <a:gd name="G1" fmla="+- 18815 0 0"/>
              <a:gd name="G2" fmla="+- 8774 0 0"/>
              <a:gd name="G3" fmla="*/ 12543 1 2"/>
              <a:gd name="G4" fmla="+- G3 10800 0"/>
              <a:gd name="G5" fmla="+- 21600 12543 18815"/>
              <a:gd name="G6" fmla="+- 18815 8774 0"/>
              <a:gd name="G7" fmla="*/ G6 1 2"/>
              <a:gd name="G8" fmla="*/ 18815 2 1"/>
              <a:gd name="G9" fmla="+- G8 0 21600"/>
              <a:gd name="G10" fmla="*/ 21600 G0 G1"/>
              <a:gd name="G11" fmla="*/ 21600 G4 G1"/>
              <a:gd name="G12" fmla="*/ 21600 G5 G1"/>
              <a:gd name="G13" fmla="*/ 21600 G7 G1"/>
              <a:gd name="G14" fmla="*/ 18815 1 2"/>
              <a:gd name="G15" fmla="+- G5 0 G4"/>
              <a:gd name="G16" fmla="+- G0 0 G4"/>
              <a:gd name="G17" fmla="*/ G2 G15 G16"/>
              <a:gd name="T0" fmla="*/ 17072 w 21600"/>
              <a:gd name="T1" fmla="*/ 0 h 21600"/>
              <a:gd name="T2" fmla="*/ 12543 w 21600"/>
              <a:gd name="T3" fmla="*/ 8774 h 21600"/>
              <a:gd name="T4" fmla="*/ 0 w 21600"/>
              <a:gd name="T5" fmla="*/ 19599 h 21600"/>
              <a:gd name="T6" fmla="*/ 9408 w 21600"/>
              <a:gd name="T7" fmla="*/ 21600 h 21600"/>
              <a:gd name="T8" fmla="*/ 18815 w 21600"/>
              <a:gd name="T9" fmla="*/ 15837 h 21600"/>
              <a:gd name="T10" fmla="*/ 21600 w 21600"/>
              <a:gd name="T11" fmla="*/ 877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72" y="0"/>
                </a:moveTo>
                <a:lnTo>
                  <a:pt x="12543" y="8774"/>
                </a:lnTo>
                <a:lnTo>
                  <a:pt x="15328" y="8774"/>
                </a:lnTo>
                <a:lnTo>
                  <a:pt x="15328" y="17597"/>
                </a:lnTo>
                <a:lnTo>
                  <a:pt x="0" y="17597"/>
                </a:lnTo>
                <a:lnTo>
                  <a:pt x="0" y="21600"/>
                </a:lnTo>
                <a:lnTo>
                  <a:pt x="18815" y="21600"/>
                </a:lnTo>
                <a:lnTo>
                  <a:pt x="18815" y="8774"/>
                </a:lnTo>
                <a:lnTo>
                  <a:pt x="21600" y="8774"/>
                </a:lnTo>
                <a:close/>
              </a:path>
            </a:pathLst>
          </a:custGeom>
          <a:solidFill>
            <a:schemeClr val="accent1"/>
          </a:solidFill>
          <a:ln w="9525">
            <a:solidFill>
              <a:schemeClr val="tx1"/>
            </a:solidFill>
            <a:miter lim="800000"/>
            <a:headEnd/>
            <a:tailEnd/>
          </a:ln>
          <a:effectLst/>
        </p:spPr>
        <p:txBody>
          <a:bodyPr rot="10800000" vert="eaVert" wrap="none" anchor="ctr"/>
          <a:lstStyle/>
          <a:p>
            <a:pPr algn="ctr"/>
            <a:endParaRPr lang="el-GR"/>
          </a:p>
        </p:txBody>
      </p:sp>
      <p:cxnSp>
        <p:nvCxnSpPr>
          <p:cNvPr id="7196" name="AutoShape 28"/>
          <p:cNvCxnSpPr>
            <a:cxnSpLocks noChangeShapeType="1"/>
            <a:stCxn id="0" idx="2"/>
            <a:endCxn id="0" idx="3"/>
          </p:cNvCxnSpPr>
          <p:nvPr/>
        </p:nvCxnSpPr>
        <p:spPr bwMode="auto">
          <a:xfrm rot="5400000">
            <a:off x="2220119" y="4374357"/>
            <a:ext cx="965200" cy="766762"/>
          </a:xfrm>
          <a:prstGeom prst="bentConnector2">
            <a:avLst/>
          </a:prstGeom>
          <a:noFill/>
          <a:ln w="25400">
            <a:solidFill>
              <a:srgbClr val="FF9900"/>
            </a:solidFill>
            <a:miter lim="800000"/>
            <a:headEnd/>
            <a:tailEnd type="triangle" w="med" len="med"/>
          </a:ln>
          <a:effectLst/>
        </p:spPr>
      </p:cxnSp>
      <p:cxnSp>
        <p:nvCxnSpPr>
          <p:cNvPr id="7198" name="AutoShape 30"/>
          <p:cNvCxnSpPr>
            <a:cxnSpLocks noChangeShapeType="1"/>
            <a:stCxn id="0" idx="2"/>
            <a:endCxn id="0" idx="3"/>
          </p:cNvCxnSpPr>
          <p:nvPr/>
        </p:nvCxnSpPr>
        <p:spPr bwMode="auto">
          <a:xfrm rot="5400000">
            <a:off x="1654969" y="4966494"/>
            <a:ext cx="2122487" cy="739775"/>
          </a:xfrm>
          <a:prstGeom prst="bentConnector2">
            <a:avLst/>
          </a:prstGeom>
          <a:noFill/>
          <a:ln w="25400">
            <a:solidFill>
              <a:srgbClr val="FF9900"/>
            </a:solidFill>
            <a:miter lim="800000"/>
            <a:headEnd/>
            <a:tailEnd type="triangle" w="med" len="med"/>
          </a:ln>
          <a:effectLst/>
        </p:spPr>
      </p:cxnSp>
      <p:cxnSp>
        <p:nvCxnSpPr>
          <p:cNvPr id="7199" name="AutoShape 31"/>
          <p:cNvCxnSpPr>
            <a:cxnSpLocks noChangeShapeType="1"/>
            <a:stCxn id="0" idx="2"/>
            <a:endCxn id="0" idx="1"/>
          </p:cNvCxnSpPr>
          <p:nvPr/>
        </p:nvCxnSpPr>
        <p:spPr bwMode="auto">
          <a:xfrm rot="16200000" flipH="1">
            <a:off x="2971800" y="4389438"/>
            <a:ext cx="966787" cy="738188"/>
          </a:xfrm>
          <a:prstGeom prst="bentConnector2">
            <a:avLst/>
          </a:prstGeom>
          <a:noFill/>
          <a:ln w="25400">
            <a:solidFill>
              <a:srgbClr val="FF9900"/>
            </a:solidFill>
            <a:miter lim="800000"/>
            <a:headEnd/>
            <a:tailEnd type="triangle" w="med" len="med"/>
          </a:ln>
          <a:effectLst/>
        </p:spPr>
      </p:cxnSp>
      <p:cxnSp>
        <p:nvCxnSpPr>
          <p:cNvPr id="7200" name="AutoShape 32"/>
          <p:cNvCxnSpPr>
            <a:cxnSpLocks noChangeShapeType="1"/>
            <a:stCxn id="0" idx="2"/>
            <a:endCxn id="0" idx="1"/>
          </p:cNvCxnSpPr>
          <p:nvPr/>
        </p:nvCxnSpPr>
        <p:spPr bwMode="auto">
          <a:xfrm rot="16200000" flipH="1">
            <a:off x="2417762" y="4943476"/>
            <a:ext cx="2117725" cy="781050"/>
          </a:xfrm>
          <a:prstGeom prst="bentConnector2">
            <a:avLst/>
          </a:prstGeom>
          <a:noFill/>
          <a:ln w="25400">
            <a:solidFill>
              <a:srgbClr val="FF9900"/>
            </a:solidFill>
            <a:miter lim="800000"/>
            <a:headEnd/>
            <a:tailEnd type="triangle" w="med" len="med"/>
          </a:ln>
          <a:effectLst/>
        </p:spPr>
      </p:cxnSp>
      <p:sp>
        <p:nvSpPr>
          <p:cNvPr id="7201" name="Text Box 33"/>
          <p:cNvSpPr txBox="1">
            <a:spLocks noChangeArrowheads="1"/>
          </p:cNvSpPr>
          <p:nvPr/>
        </p:nvSpPr>
        <p:spPr bwMode="auto">
          <a:xfrm>
            <a:off x="3657600" y="4795838"/>
            <a:ext cx="3124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landscape metrics (.land)</a:t>
            </a:r>
          </a:p>
        </p:txBody>
      </p:sp>
      <p:sp>
        <p:nvSpPr>
          <p:cNvPr id="7202" name="Text Box 34"/>
          <p:cNvSpPr txBox="1">
            <a:spLocks noChangeArrowheads="1"/>
          </p:cNvSpPr>
          <p:nvPr/>
        </p:nvSpPr>
        <p:spPr bwMode="auto">
          <a:xfrm>
            <a:off x="3429000" y="5708650"/>
            <a:ext cx="3124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class adjacency matrix (.adj)</a:t>
            </a:r>
          </a:p>
        </p:txBody>
      </p:sp>
      <p:sp>
        <p:nvSpPr>
          <p:cNvPr id="7203" name="Text Box 35"/>
          <p:cNvSpPr txBox="1">
            <a:spLocks noChangeArrowheads="1"/>
          </p:cNvSpPr>
          <p:nvPr/>
        </p:nvSpPr>
        <p:spPr bwMode="auto">
          <a:xfrm>
            <a:off x="38100" y="4495800"/>
            <a:ext cx="2514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patch metrics (.patch)</a:t>
            </a:r>
          </a:p>
        </p:txBody>
      </p:sp>
      <p:sp>
        <p:nvSpPr>
          <p:cNvPr id="7204" name="Text Box 36"/>
          <p:cNvSpPr txBox="1">
            <a:spLocks noChangeArrowheads="1"/>
          </p:cNvSpPr>
          <p:nvPr/>
        </p:nvSpPr>
        <p:spPr bwMode="auto">
          <a:xfrm>
            <a:off x="228600" y="5743575"/>
            <a:ext cx="25146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class metrics (.class)</a:t>
            </a:r>
          </a:p>
        </p:txBody>
      </p:sp>
      <p:sp>
        <p:nvSpPr>
          <p:cNvPr id="7205" name="AutoShape 37"/>
          <p:cNvSpPr>
            <a:spLocks noChangeArrowheads="1"/>
          </p:cNvSpPr>
          <p:nvPr/>
        </p:nvSpPr>
        <p:spPr bwMode="auto">
          <a:xfrm flipV="1">
            <a:off x="6934200" y="5562600"/>
            <a:ext cx="762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l-GR"/>
          </a:p>
        </p:txBody>
      </p:sp>
      <p:sp>
        <p:nvSpPr>
          <p:cNvPr id="7206" name="AutoShape 38"/>
          <p:cNvSpPr>
            <a:spLocks/>
          </p:cNvSpPr>
          <p:nvPr/>
        </p:nvSpPr>
        <p:spPr bwMode="auto">
          <a:xfrm>
            <a:off x="6477000" y="4648200"/>
            <a:ext cx="381000" cy="2057400"/>
          </a:xfrm>
          <a:prstGeom prst="rightBrace">
            <a:avLst>
              <a:gd name="adj1" fmla="val 45000"/>
              <a:gd name="adj2" fmla="val 50000"/>
            </a:avLst>
          </a:prstGeom>
          <a:noFill/>
          <a:ln w="9525">
            <a:solidFill>
              <a:schemeClr val="tx1"/>
            </a:solidFill>
            <a:round/>
            <a:headEnd/>
            <a:tailEnd/>
          </a:ln>
          <a:effectLst/>
        </p:spPr>
        <p:txBody>
          <a:bodyPr wrap="none" anchor="ctr"/>
          <a:lstStyle/>
          <a:p>
            <a:endParaRPr lang="el-GR"/>
          </a:p>
        </p:txBody>
      </p:sp>
      <p:pic>
        <p:nvPicPr>
          <p:cNvPr id="7207" name="Picture 39" descr="Excel Logo"/>
          <p:cNvPicPr>
            <a:picLocks noChangeAspect="1" noChangeArrowheads="1"/>
          </p:cNvPicPr>
          <p:nvPr/>
        </p:nvPicPr>
        <p:blipFill>
          <a:blip r:embed="rId10"/>
          <a:srcRect/>
          <a:stretch>
            <a:fillRect/>
          </a:stretch>
        </p:blipFill>
        <p:spPr bwMode="auto">
          <a:xfrm>
            <a:off x="7848600" y="4724400"/>
            <a:ext cx="914400" cy="914400"/>
          </a:xfrm>
          <a:prstGeom prst="rect">
            <a:avLst/>
          </a:prstGeom>
          <a:noFill/>
        </p:spPr>
      </p:pic>
      <p:pic>
        <p:nvPicPr>
          <p:cNvPr id="7208" name="Picture 40" descr="SPSS Logo"/>
          <p:cNvPicPr>
            <a:picLocks noChangeAspect="1" noChangeArrowheads="1"/>
          </p:cNvPicPr>
          <p:nvPr/>
        </p:nvPicPr>
        <p:blipFill>
          <a:blip r:embed="rId11"/>
          <a:srcRect/>
          <a:stretch>
            <a:fillRect/>
          </a:stretch>
        </p:blipFill>
        <p:spPr bwMode="auto">
          <a:xfrm>
            <a:off x="7848600" y="5791200"/>
            <a:ext cx="914400" cy="361950"/>
          </a:xfrm>
          <a:prstGeom prst="rect">
            <a:avLst/>
          </a:prstGeom>
          <a:noFill/>
        </p:spPr>
      </p:pic>
      <p:sp>
        <p:nvSpPr>
          <p:cNvPr id="7209" name="Text Box 41"/>
          <p:cNvSpPr txBox="1">
            <a:spLocks noChangeArrowheads="1"/>
          </p:cNvSpPr>
          <p:nvPr/>
        </p:nvSpPr>
        <p:spPr bwMode="auto">
          <a:xfrm>
            <a:off x="8001000" y="6096000"/>
            <a:ext cx="685800" cy="61277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a:t>
            </a:r>
            <a:br>
              <a:rPr lang="en-US">
                <a:latin typeface="Tahoma" pitchFamily="34" charset="0"/>
              </a:rPr>
            </a:br>
            <a:r>
              <a:rPr lang="en-US">
                <a:latin typeface="Tahoma"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Τ</a:t>
            </a:r>
            <a:r>
              <a:rPr lang="en-US" sz="2000" b="1">
                <a:solidFill>
                  <a:srgbClr val="505FA3"/>
                </a:solidFill>
              </a:rPr>
              <a:t>I EINAI </a:t>
            </a:r>
            <a:r>
              <a:rPr lang="el-GR" sz="2000" b="1">
                <a:solidFill>
                  <a:srgbClr val="505FA3"/>
                </a:solidFill>
              </a:rPr>
              <a:t>Η ΜΟΡΦΗ </a:t>
            </a:r>
            <a:r>
              <a:rPr lang="en-US" sz="2000" b="1">
                <a:solidFill>
                  <a:srgbClr val="505FA3"/>
                </a:solidFill>
              </a:rPr>
              <a:t>RASTER;</a:t>
            </a:r>
            <a:endParaRPr lang="el-GR" sz="2000" b="1">
              <a:solidFill>
                <a:srgbClr val="5F693F"/>
              </a:solidFill>
            </a:endParaRPr>
          </a:p>
        </p:txBody>
      </p:sp>
      <p:pic>
        <p:nvPicPr>
          <p:cNvPr id="10245" name="Picture 5" descr="Vouvaris Quickbird"/>
          <p:cNvPicPr>
            <a:picLocks noChangeAspect="1" noChangeArrowheads="1"/>
          </p:cNvPicPr>
          <p:nvPr/>
        </p:nvPicPr>
        <p:blipFill>
          <a:blip r:embed="rId2" cstate="print"/>
          <a:srcRect/>
          <a:stretch>
            <a:fillRect/>
          </a:stretch>
        </p:blipFill>
        <p:spPr bwMode="auto">
          <a:xfrm>
            <a:off x="152400" y="381000"/>
            <a:ext cx="3581400" cy="2363788"/>
          </a:xfrm>
          <a:prstGeom prst="rect">
            <a:avLst/>
          </a:prstGeom>
          <a:noFill/>
        </p:spPr>
      </p:pic>
      <p:pic>
        <p:nvPicPr>
          <p:cNvPr id="10270" name="Picture 30" descr="Raster Zoom"/>
          <p:cNvPicPr>
            <a:picLocks noChangeAspect="1" noChangeArrowheads="1"/>
          </p:cNvPicPr>
          <p:nvPr/>
        </p:nvPicPr>
        <p:blipFill>
          <a:blip r:embed="rId3"/>
          <a:srcRect/>
          <a:stretch>
            <a:fillRect/>
          </a:stretch>
        </p:blipFill>
        <p:spPr bwMode="auto">
          <a:xfrm>
            <a:off x="2362200" y="2819400"/>
            <a:ext cx="6419850" cy="3948113"/>
          </a:xfrm>
          <a:prstGeom prst="rect">
            <a:avLst/>
          </a:prstGeom>
          <a:noFill/>
        </p:spPr>
      </p:pic>
      <p:pic>
        <p:nvPicPr>
          <p:cNvPr id="10271" name="Picture 31" descr="Raster Zoom"/>
          <p:cNvPicPr>
            <a:picLocks noChangeAspect="1" noChangeArrowheads="1"/>
          </p:cNvPicPr>
          <p:nvPr/>
        </p:nvPicPr>
        <p:blipFill>
          <a:blip r:embed="rId3"/>
          <a:srcRect/>
          <a:stretch>
            <a:fillRect/>
          </a:stretch>
        </p:blipFill>
        <p:spPr bwMode="auto">
          <a:xfrm>
            <a:off x="6172200" y="685800"/>
            <a:ext cx="1281113" cy="787400"/>
          </a:xfrm>
          <a:prstGeom prst="rect">
            <a:avLst/>
          </a:prstGeom>
          <a:noFill/>
        </p:spPr>
      </p:pic>
      <p:sp>
        <p:nvSpPr>
          <p:cNvPr id="10272" name="AutoShape 32"/>
          <p:cNvSpPr>
            <a:spLocks noChangeArrowheads="1"/>
          </p:cNvSpPr>
          <p:nvPr/>
        </p:nvSpPr>
        <p:spPr bwMode="auto">
          <a:xfrm>
            <a:off x="755650" y="1530350"/>
            <a:ext cx="152400" cy="76200"/>
          </a:xfrm>
          <a:prstGeom prst="flowChartProcess">
            <a:avLst/>
          </a:prstGeom>
          <a:solidFill>
            <a:srgbClr val="FFFF00"/>
          </a:solidFill>
          <a:ln w="9525">
            <a:solidFill>
              <a:schemeClr val="tx1"/>
            </a:solidFill>
            <a:miter lim="800000"/>
            <a:headEnd/>
            <a:tailEnd/>
          </a:ln>
          <a:effectLst/>
        </p:spPr>
        <p:txBody>
          <a:bodyPr wrap="none" anchor="ctr"/>
          <a:lstStyle/>
          <a:p>
            <a:endParaRPr lang="el-GR"/>
          </a:p>
        </p:txBody>
      </p:sp>
      <p:cxnSp>
        <p:nvCxnSpPr>
          <p:cNvPr id="10273" name="AutoShape 33"/>
          <p:cNvCxnSpPr>
            <a:cxnSpLocks noChangeShapeType="1"/>
            <a:stCxn id="10272" idx="2"/>
            <a:endCxn id="0" idx="1"/>
          </p:cNvCxnSpPr>
          <p:nvPr/>
        </p:nvCxnSpPr>
        <p:spPr bwMode="auto">
          <a:xfrm rot="5400000" flipH="1" flipV="1">
            <a:off x="3238500" y="-1327150"/>
            <a:ext cx="527050" cy="5340350"/>
          </a:xfrm>
          <a:prstGeom prst="curvedConnector4">
            <a:avLst>
              <a:gd name="adj1" fmla="val -43375"/>
              <a:gd name="adj2" fmla="val 60315"/>
            </a:avLst>
          </a:prstGeom>
          <a:noFill/>
          <a:ln w="25400">
            <a:solidFill>
              <a:srgbClr val="FFCC00"/>
            </a:solidFill>
            <a:round/>
            <a:headEnd type="triangle" w="med" len="med"/>
            <a:tailEnd type="triangle" w="med" len="med"/>
          </a:ln>
          <a:effectLst/>
        </p:spPr>
      </p:cxnSp>
      <p:cxnSp>
        <p:nvCxnSpPr>
          <p:cNvPr id="10274" name="AutoShape 34"/>
          <p:cNvCxnSpPr>
            <a:cxnSpLocks noChangeShapeType="1"/>
            <a:stCxn id="0" idx="2"/>
            <a:endCxn id="0" idx="0"/>
          </p:cNvCxnSpPr>
          <p:nvPr/>
        </p:nvCxnSpPr>
        <p:spPr bwMode="auto">
          <a:xfrm rot="5400000">
            <a:off x="5519738" y="1525587"/>
            <a:ext cx="1346200" cy="1241425"/>
          </a:xfrm>
          <a:prstGeom prst="curvedConnector3">
            <a:avLst>
              <a:gd name="adj1" fmla="val 50000"/>
            </a:avLst>
          </a:prstGeom>
          <a:noFill/>
          <a:ln w="25400">
            <a:solidFill>
              <a:srgbClr val="FFCC00"/>
            </a:solidFill>
            <a:round/>
            <a:headEnd type="triangle" w="med" len="med"/>
            <a:tailEnd type="triangle" w="med" len="med"/>
          </a:ln>
          <a:effectLst/>
        </p:spPr>
      </p:cxnSp>
      <p:sp>
        <p:nvSpPr>
          <p:cNvPr id="10275" name="Text Box 35"/>
          <p:cNvSpPr txBox="1">
            <a:spLocks noChangeArrowheads="1"/>
          </p:cNvSpPr>
          <p:nvPr/>
        </p:nvSpPr>
        <p:spPr bwMode="auto">
          <a:xfrm>
            <a:off x="4038600" y="2971800"/>
            <a:ext cx="3124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raster (grid)</a:t>
            </a:r>
          </a:p>
        </p:txBody>
      </p:sp>
      <p:sp>
        <p:nvSpPr>
          <p:cNvPr id="10276" name="Text Box 36"/>
          <p:cNvSpPr txBox="1">
            <a:spLocks noChangeArrowheads="1"/>
          </p:cNvSpPr>
          <p:nvPr/>
        </p:nvSpPr>
        <p:spPr bwMode="auto">
          <a:xfrm>
            <a:off x="1600200" y="4981575"/>
            <a:ext cx="838200" cy="352425"/>
          </a:xfrm>
          <a:prstGeom prst="rect">
            <a:avLst/>
          </a:prstGeom>
          <a:noFill/>
          <a:ln w="9525">
            <a:noFill/>
            <a:miter lim="800000"/>
            <a:headEnd/>
            <a:tailEnd/>
          </a:ln>
          <a:effectLst/>
        </p:spPr>
        <p:txBody>
          <a:bodyPr>
            <a:spAutoFit/>
          </a:bodyPr>
          <a:lstStyle/>
          <a:p>
            <a:pPr algn="ctr">
              <a:lnSpc>
                <a:spcPct val="95000"/>
              </a:lnSpc>
              <a:spcBef>
                <a:spcPct val="50000"/>
              </a:spcBef>
            </a:pPr>
            <a:r>
              <a:rPr lang="en-US">
                <a:solidFill>
                  <a:srgbClr val="FF0000"/>
                </a:solidFill>
                <a:latin typeface="Tahoma" pitchFamily="34" charset="0"/>
              </a:rPr>
              <a:t>vector</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Vouvaris Landcover"/>
          <p:cNvPicPr>
            <a:picLocks noChangeAspect="1" noChangeArrowheads="1"/>
          </p:cNvPicPr>
          <p:nvPr/>
        </p:nvPicPr>
        <p:blipFill>
          <a:blip r:embed="rId2" cstate="print"/>
          <a:srcRect/>
          <a:stretch>
            <a:fillRect/>
          </a:stretch>
        </p:blipFill>
        <p:spPr bwMode="auto">
          <a:xfrm>
            <a:off x="228600" y="663575"/>
            <a:ext cx="3144838" cy="2384425"/>
          </a:xfrm>
          <a:prstGeom prst="rect">
            <a:avLst/>
          </a:prstGeom>
          <a:noFill/>
        </p:spPr>
      </p:pic>
      <p:sp>
        <p:nvSpPr>
          <p:cNvPr id="11272" name="Text Box 8"/>
          <p:cNvSpPr txBox="1">
            <a:spLocks noChangeArrowheads="1"/>
          </p:cNvSpPr>
          <p:nvPr/>
        </p:nvSpPr>
        <p:spPr bwMode="auto">
          <a:xfrm>
            <a:off x="304800" y="4343400"/>
            <a:ext cx="1981200" cy="61277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thematic map in raster format</a:t>
            </a:r>
            <a:endParaRPr lang="el-GR" sz="1400" i="1">
              <a:latin typeface="Times New Roman" pitchFamily="18" charset="0"/>
            </a:endParaRPr>
          </a:p>
        </p:txBody>
      </p:sp>
      <p:pic>
        <p:nvPicPr>
          <p:cNvPr id="11273" name="Picture 9" descr="Vouvaris Landcover Legend"/>
          <p:cNvPicPr>
            <a:picLocks noChangeAspect="1" noChangeArrowheads="1"/>
          </p:cNvPicPr>
          <p:nvPr/>
        </p:nvPicPr>
        <p:blipFill>
          <a:blip r:embed="rId3"/>
          <a:srcRect/>
          <a:stretch>
            <a:fillRect/>
          </a:stretch>
        </p:blipFill>
        <p:spPr bwMode="auto">
          <a:xfrm>
            <a:off x="2705100" y="558800"/>
            <a:ext cx="1485900" cy="1152525"/>
          </a:xfrm>
          <a:prstGeom prst="rect">
            <a:avLst/>
          </a:prstGeom>
          <a:noFill/>
        </p:spPr>
      </p:pic>
      <p:sp>
        <p:nvSpPr>
          <p:cNvPr id="11294" name="AutoShape 30"/>
          <p:cNvSpPr>
            <a:spLocks noChangeArrowheads="1"/>
          </p:cNvSpPr>
          <p:nvPr/>
        </p:nvSpPr>
        <p:spPr bwMode="auto">
          <a:xfrm>
            <a:off x="923925" y="1873250"/>
            <a:ext cx="152400" cy="76200"/>
          </a:xfrm>
          <a:prstGeom prst="flowChartProcess">
            <a:avLst/>
          </a:prstGeom>
          <a:noFill/>
          <a:ln w="9525">
            <a:solidFill>
              <a:schemeClr val="tx1"/>
            </a:solidFill>
            <a:miter lim="800000"/>
            <a:headEnd/>
            <a:tailEnd/>
          </a:ln>
          <a:effectLst/>
        </p:spPr>
        <p:txBody>
          <a:bodyPr wrap="none" anchor="ctr"/>
          <a:lstStyle/>
          <a:p>
            <a:endParaRPr lang="el-GR"/>
          </a:p>
        </p:txBody>
      </p:sp>
      <p:pic>
        <p:nvPicPr>
          <p:cNvPr id="11295" name="Picture 31" descr="Raster Zoom (thematic)"/>
          <p:cNvPicPr>
            <a:picLocks noChangeAspect="1" noChangeArrowheads="1"/>
          </p:cNvPicPr>
          <p:nvPr/>
        </p:nvPicPr>
        <p:blipFill>
          <a:blip r:embed="rId4"/>
          <a:srcRect/>
          <a:stretch>
            <a:fillRect/>
          </a:stretch>
        </p:blipFill>
        <p:spPr bwMode="auto">
          <a:xfrm>
            <a:off x="3200400" y="3135313"/>
            <a:ext cx="5434013" cy="3346450"/>
          </a:xfrm>
          <a:prstGeom prst="rect">
            <a:avLst/>
          </a:prstGeom>
          <a:noFill/>
        </p:spPr>
      </p:pic>
      <p:cxnSp>
        <p:nvCxnSpPr>
          <p:cNvPr id="11296" name="AutoShape 32"/>
          <p:cNvCxnSpPr>
            <a:cxnSpLocks noChangeShapeType="1"/>
            <a:stCxn id="11294" idx="2"/>
            <a:endCxn id="0" idx="1"/>
          </p:cNvCxnSpPr>
          <p:nvPr/>
        </p:nvCxnSpPr>
        <p:spPr bwMode="auto">
          <a:xfrm rot="16200000" flipH="1">
            <a:off x="670719" y="2278856"/>
            <a:ext cx="2859088" cy="2200275"/>
          </a:xfrm>
          <a:prstGeom prst="curvedConnector2">
            <a:avLst/>
          </a:prstGeom>
          <a:noFill/>
          <a:ln w="25400">
            <a:solidFill>
              <a:srgbClr val="FF6600"/>
            </a:solidFill>
            <a:round/>
            <a:headEnd type="triangle" w="med" len="med"/>
            <a:tailEnd type="triangle" w="med" len="med"/>
          </a:ln>
          <a:effectLst/>
        </p:spPr>
      </p:cxnSp>
      <p:sp>
        <p:nvSpPr>
          <p:cNvPr id="11297" name="Text Box 33"/>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Τ</a:t>
            </a:r>
            <a:r>
              <a:rPr lang="en-US" sz="2000" b="1">
                <a:solidFill>
                  <a:srgbClr val="505FA3"/>
                </a:solidFill>
              </a:rPr>
              <a:t>I EINAI </a:t>
            </a:r>
            <a:r>
              <a:rPr lang="el-GR" sz="2000" b="1">
                <a:solidFill>
                  <a:srgbClr val="505FA3"/>
                </a:solidFill>
              </a:rPr>
              <a:t>Η ΜΟΡΦΗ </a:t>
            </a:r>
            <a:r>
              <a:rPr lang="en-US" sz="2000" b="1">
                <a:solidFill>
                  <a:srgbClr val="505FA3"/>
                </a:solidFill>
              </a:rPr>
              <a:t>RASTER;</a:t>
            </a:r>
            <a:endParaRPr lang="el-GR" sz="2000" b="1">
              <a:solidFill>
                <a:srgbClr val="5F693F"/>
              </a:solidFill>
            </a:endParaRPr>
          </a:p>
        </p:txBody>
      </p:sp>
      <p:graphicFrame>
        <p:nvGraphicFramePr>
          <p:cNvPr id="11398" name="Group 134"/>
          <p:cNvGraphicFramePr>
            <a:graphicFrameLocks noGrp="1"/>
          </p:cNvGraphicFramePr>
          <p:nvPr/>
        </p:nvGraphicFramePr>
        <p:xfrm>
          <a:off x="5943600" y="762000"/>
          <a:ext cx="1952625" cy="1816102"/>
        </p:xfrm>
        <a:graphic>
          <a:graphicData uri="http://schemas.openxmlformats.org/drawingml/2006/table">
            <a:tbl>
              <a:tblPr/>
              <a:tblGrid>
                <a:gridCol w="325438"/>
                <a:gridCol w="325437"/>
                <a:gridCol w="325438"/>
                <a:gridCol w="325437"/>
                <a:gridCol w="325438"/>
                <a:gridCol w="325437"/>
              </a:tblGrid>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93</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19</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rPr>
                        <a:t>90</a:t>
                      </a:r>
                      <a:endParaRPr kumimoji="0" lang="el-GR" sz="900" b="0" i="0" u="none" strike="noStrike" cap="none" normalizeH="0" baseline="0" smtClean="0">
                        <a:ln>
                          <a:noFill/>
                        </a:ln>
                        <a:solidFill>
                          <a:schemeClr val="tx1"/>
                        </a:solidFill>
                        <a:effectLst/>
                        <a:latin typeface="Arial" charset="0"/>
                      </a:endParaRPr>
                    </a:p>
                  </a:txBody>
                  <a:tcPr marL="72000" marR="72000" marT="36000" marB="36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96" name="Rectangle 132"/>
          <p:cNvSpPr>
            <a:spLocks noChangeArrowheads="1"/>
          </p:cNvSpPr>
          <p:nvPr/>
        </p:nvSpPr>
        <p:spPr bwMode="auto">
          <a:xfrm>
            <a:off x="5467350" y="3686175"/>
            <a:ext cx="914400" cy="762000"/>
          </a:xfrm>
          <a:prstGeom prst="rect">
            <a:avLst/>
          </a:prstGeom>
          <a:noFill/>
          <a:ln w="9525">
            <a:solidFill>
              <a:schemeClr val="tx1"/>
            </a:solidFill>
            <a:miter lim="800000"/>
            <a:headEnd/>
            <a:tailEnd/>
          </a:ln>
          <a:effectLst/>
        </p:spPr>
        <p:txBody>
          <a:bodyPr wrap="none" anchor="ctr"/>
          <a:lstStyle/>
          <a:p>
            <a:endParaRPr lang="el-GR"/>
          </a:p>
        </p:txBody>
      </p:sp>
      <p:cxnSp>
        <p:nvCxnSpPr>
          <p:cNvPr id="11399" name="AutoShape 135"/>
          <p:cNvCxnSpPr>
            <a:cxnSpLocks noChangeShapeType="1"/>
            <a:stCxn id="0" idx="1"/>
            <a:endCxn id="11396" idx="0"/>
          </p:cNvCxnSpPr>
          <p:nvPr/>
        </p:nvCxnSpPr>
        <p:spPr bwMode="auto">
          <a:xfrm rot="5400000">
            <a:off x="5868194" y="2634456"/>
            <a:ext cx="1108075" cy="995363"/>
          </a:xfrm>
          <a:prstGeom prst="curvedConnector3">
            <a:avLst>
              <a:gd name="adj1" fmla="val 33810"/>
            </a:avLst>
          </a:prstGeom>
          <a:noFill/>
          <a:ln w="25400">
            <a:solidFill>
              <a:srgbClr val="FF6600"/>
            </a:solidFill>
            <a:round/>
            <a:headEnd type="triangle" w="med" len="med"/>
            <a:tailEnd type="triangle" w="med" len="med"/>
          </a:ln>
          <a:effectLst/>
        </p:spPr>
      </p:cxnSp>
      <p:sp>
        <p:nvSpPr>
          <p:cNvPr id="11400" name="Oval 136"/>
          <p:cNvSpPr>
            <a:spLocks noChangeArrowheads="1"/>
          </p:cNvSpPr>
          <p:nvPr/>
        </p:nvSpPr>
        <p:spPr bwMode="auto">
          <a:xfrm>
            <a:off x="5867400" y="1803400"/>
            <a:ext cx="457200" cy="457200"/>
          </a:xfrm>
          <a:prstGeom prst="ellipse">
            <a:avLst/>
          </a:prstGeom>
          <a:solidFill>
            <a:srgbClr val="FFFF00">
              <a:alpha val="50000"/>
            </a:srgbClr>
          </a:solidFill>
          <a:ln w="9525">
            <a:noFill/>
            <a:round/>
            <a:headEnd/>
            <a:tailEnd/>
          </a:ln>
          <a:effectLst/>
        </p:spPr>
        <p:txBody>
          <a:bodyPr wrap="none" anchor="ctr"/>
          <a:lstStyle/>
          <a:p>
            <a:endParaRPr lang="el-GR"/>
          </a:p>
        </p:txBody>
      </p:sp>
      <p:sp>
        <p:nvSpPr>
          <p:cNvPr id="11401" name="Text Box 137"/>
          <p:cNvSpPr txBox="1">
            <a:spLocks noChangeArrowheads="1"/>
          </p:cNvSpPr>
          <p:nvPr/>
        </p:nvSpPr>
        <p:spPr bwMode="auto">
          <a:xfrm>
            <a:off x="3505200" y="2286000"/>
            <a:ext cx="2362200" cy="61277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any type of number but </a:t>
            </a:r>
            <a:r>
              <a:rPr lang="en-US" u="sng">
                <a:latin typeface="Tahoma" pitchFamily="34" charset="0"/>
              </a:rPr>
              <a:t>only one</a:t>
            </a:r>
            <a:endParaRPr lang="el-GR" sz="1400" i="1" u="sng">
              <a:latin typeface="Times New Roman" pitchFamily="18" charset="0"/>
            </a:endParaRPr>
          </a:p>
        </p:txBody>
      </p:sp>
      <p:cxnSp>
        <p:nvCxnSpPr>
          <p:cNvPr id="11402" name="AutoShape 138"/>
          <p:cNvCxnSpPr>
            <a:cxnSpLocks noChangeShapeType="1"/>
            <a:stCxn id="11400" idx="2"/>
            <a:endCxn id="11401" idx="0"/>
          </p:cNvCxnSpPr>
          <p:nvPr/>
        </p:nvCxnSpPr>
        <p:spPr bwMode="auto">
          <a:xfrm flipH="1">
            <a:off x="4686300" y="2032000"/>
            <a:ext cx="1181100" cy="254000"/>
          </a:xfrm>
          <a:prstGeom prst="straightConnector1">
            <a:avLst/>
          </a:prstGeom>
          <a:noFill/>
          <a:ln w="9525">
            <a:solidFill>
              <a:schemeClr val="tx1"/>
            </a:solidFill>
            <a:round/>
            <a:headEnd type="triangle" w="med" len="med"/>
            <a:tailEnd/>
          </a:ln>
          <a:effectLst/>
        </p:spPr>
      </p:cxn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55" name="Group 67"/>
          <p:cNvGrpSpPr>
            <a:grpSpLocks/>
          </p:cNvGrpSpPr>
          <p:nvPr/>
        </p:nvGrpSpPr>
        <p:grpSpPr bwMode="auto">
          <a:xfrm>
            <a:off x="3057525" y="3124200"/>
            <a:ext cx="5468938" cy="3400425"/>
            <a:chOff x="1926" y="1998"/>
            <a:chExt cx="3445" cy="2142"/>
          </a:xfrm>
        </p:grpSpPr>
        <p:pic>
          <p:nvPicPr>
            <p:cNvPr id="12343" name="Picture 55" descr="Vector Zoom"/>
            <p:cNvPicPr>
              <a:picLocks noChangeAspect="1" noChangeArrowheads="1"/>
            </p:cNvPicPr>
            <p:nvPr/>
          </p:nvPicPr>
          <p:blipFill>
            <a:blip r:embed="rId2"/>
            <a:srcRect/>
            <a:stretch>
              <a:fillRect/>
            </a:stretch>
          </p:blipFill>
          <p:spPr bwMode="auto">
            <a:xfrm>
              <a:off x="2016" y="1998"/>
              <a:ext cx="3355" cy="2127"/>
            </a:xfrm>
            <a:prstGeom prst="rect">
              <a:avLst/>
            </a:prstGeom>
            <a:noFill/>
          </p:spPr>
        </p:pic>
        <p:sp>
          <p:nvSpPr>
            <p:cNvPr id="12349" name="Oval 61"/>
            <p:cNvSpPr>
              <a:spLocks noChangeArrowheads="1"/>
            </p:cNvSpPr>
            <p:nvPr/>
          </p:nvSpPr>
          <p:spPr bwMode="auto">
            <a:xfrm>
              <a:off x="2094" y="3972"/>
              <a:ext cx="144" cy="96"/>
            </a:xfrm>
            <a:prstGeom prst="ellipse">
              <a:avLst/>
            </a:prstGeom>
            <a:noFill/>
            <a:ln w="9525">
              <a:solidFill>
                <a:schemeClr val="tx1"/>
              </a:solidFill>
              <a:round/>
              <a:headEnd/>
              <a:tailEnd/>
            </a:ln>
            <a:effectLst/>
          </p:spPr>
          <p:txBody>
            <a:bodyPr wrap="none" anchor="ctr"/>
            <a:lstStyle/>
            <a:p>
              <a:endParaRPr lang="el-GR"/>
            </a:p>
          </p:txBody>
        </p:sp>
        <p:sp>
          <p:nvSpPr>
            <p:cNvPr id="12350" name="Text Box 62"/>
            <p:cNvSpPr txBox="1">
              <a:spLocks noChangeArrowheads="1"/>
            </p:cNvSpPr>
            <p:nvPr/>
          </p:nvSpPr>
          <p:spPr bwMode="auto">
            <a:xfrm>
              <a:off x="1926" y="3810"/>
              <a:ext cx="432" cy="185"/>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X</a:t>
              </a:r>
              <a:r>
                <a:rPr lang="en-US" sz="1400" baseline="-25000"/>
                <a:t>1</a:t>
              </a:r>
              <a:r>
                <a:rPr lang="en-US" sz="1400"/>
                <a:t>, </a:t>
              </a:r>
              <a:r>
                <a:rPr lang="el-GR" sz="1400"/>
                <a:t>Ψ</a:t>
              </a:r>
              <a:r>
                <a:rPr lang="en-US" sz="1400" baseline="-25000"/>
                <a:t>1</a:t>
              </a:r>
              <a:endParaRPr lang="el-GR" sz="1400"/>
            </a:p>
          </p:txBody>
        </p:sp>
        <p:sp>
          <p:nvSpPr>
            <p:cNvPr id="12351" name="Text Box 63"/>
            <p:cNvSpPr txBox="1">
              <a:spLocks noChangeArrowheads="1"/>
            </p:cNvSpPr>
            <p:nvPr/>
          </p:nvSpPr>
          <p:spPr bwMode="auto">
            <a:xfrm>
              <a:off x="2316" y="3702"/>
              <a:ext cx="432" cy="185"/>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X</a:t>
              </a:r>
              <a:r>
                <a:rPr lang="el-GR" sz="1400" baseline="-25000"/>
                <a:t>2</a:t>
              </a:r>
              <a:r>
                <a:rPr lang="en-US" sz="1400"/>
                <a:t>, </a:t>
              </a:r>
              <a:r>
                <a:rPr lang="el-GR" sz="1400"/>
                <a:t>Ψ</a:t>
              </a:r>
              <a:r>
                <a:rPr lang="el-GR" sz="1400" baseline="-25000"/>
                <a:t>2</a:t>
              </a:r>
              <a:endParaRPr lang="el-GR" sz="1400"/>
            </a:p>
          </p:txBody>
        </p:sp>
        <p:sp>
          <p:nvSpPr>
            <p:cNvPr id="12352" name="Text Box 64"/>
            <p:cNvSpPr txBox="1">
              <a:spLocks noChangeArrowheads="1"/>
            </p:cNvSpPr>
            <p:nvPr/>
          </p:nvSpPr>
          <p:spPr bwMode="auto">
            <a:xfrm>
              <a:off x="2682" y="3864"/>
              <a:ext cx="432" cy="185"/>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X</a:t>
              </a:r>
              <a:r>
                <a:rPr lang="el-GR" sz="1400" baseline="-25000"/>
                <a:t>3</a:t>
              </a:r>
              <a:r>
                <a:rPr lang="en-US" sz="1400"/>
                <a:t>, </a:t>
              </a:r>
              <a:r>
                <a:rPr lang="el-GR" sz="1400"/>
                <a:t>Ψ</a:t>
              </a:r>
              <a:r>
                <a:rPr lang="el-GR" sz="1400" baseline="-25000"/>
                <a:t>3</a:t>
              </a:r>
              <a:endParaRPr lang="el-GR" sz="1400"/>
            </a:p>
          </p:txBody>
        </p:sp>
        <p:sp>
          <p:nvSpPr>
            <p:cNvPr id="12353" name="Oval 65"/>
            <p:cNvSpPr>
              <a:spLocks noChangeArrowheads="1"/>
            </p:cNvSpPr>
            <p:nvPr/>
          </p:nvSpPr>
          <p:spPr bwMode="auto">
            <a:xfrm>
              <a:off x="2460" y="3882"/>
              <a:ext cx="144" cy="96"/>
            </a:xfrm>
            <a:prstGeom prst="ellipse">
              <a:avLst/>
            </a:prstGeom>
            <a:noFill/>
            <a:ln w="9525">
              <a:solidFill>
                <a:schemeClr val="tx1"/>
              </a:solidFill>
              <a:round/>
              <a:headEnd/>
              <a:tailEnd/>
            </a:ln>
            <a:effectLst/>
          </p:spPr>
          <p:txBody>
            <a:bodyPr wrap="none" anchor="ctr"/>
            <a:lstStyle/>
            <a:p>
              <a:endParaRPr lang="el-GR"/>
            </a:p>
          </p:txBody>
        </p:sp>
        <p:sp>
          <p:nvSpPr>
            <p:cNvPr id="12354" name="Oval 66"/>
            <p:cNvSpPr>
              <a:spLocks noChangeArrowheads="1"/>
            </p:cNvSpPr>
            <p:nvPr/>
          </p:nvSpPr>
          <p:spPr bwMode="auto">
            <a:xfrm>
              <a:off x="2814" y="4044"/>
              <a:ext cx="144" cy="96"/>
            </a:xfrm>
            <a:prstGeom prst="ellipse">
              <a:avLst/>
            </a:prstGeom>
            <a:noFill/>
            <a:ln w="9525">
              <a:solidFill>
                <a:schemeClr val="tx1"/>
              </a:solidFill>
              <a:round/>
              <a:headEnd/>
              <a:tailEnd/>
            </a:ln>
            <a:effectLst/>
          </p:spPr>
          <p:txBody>
            <a:bodyPr wrap="none" anchor="ctr"/>
            <a:lstStyle/>
            <a:p>
              <a:endParaRPr lang="el-GR"/>
            </a:p>
          </p:txBody>
        </p:sp>
      </p:grpSp>
      <p:pic>
        <p:nvPicPr>
          <p:cNvPr id="12290" name="Picture 2" descr="Vouvaris Landcover"/>
          <p:cNvPicPr>
            <a:picLocks noChangeAspect="1" noChangeArrowheads="1"/>
          </p:cNvPicPr>
          <p:nvPr/>
        </p:nvPicPr>
        <p:blipFill>
          <a:blip r:embed="rId3" cstate="print"/>
          <a:srcRect/>
          <a:stretch>
            <a:fillRect/>
          </a:stretch>
        </p:blipFill>
        <p:spPr bwMode="auto">
          <a:xfrm>
            <a:off x="228600" y="663575"/>
            <a:ext cx="3144838" cy="2384425"/>
          </a:xfrm>
          <a:prstGeom prst="rect">
            <a:avLst/>
          </a:prstGeom>
          <a:noFill/>
        </p:spPr>
      </p:pic>
      <p:sp>
        <p:nvSpPr>
          <p:cNvPr id="12291" name="Text Box 3"/>
          <p:cNvSpPr txBox="1">
            <a:spLocks noChangeArrowheads="1"/>
          </p:cNvSpPr>
          <p:nvPr/>
        </p:nvSpPr>
        <p:spPr bwMode="auto">
          <a:xfrm>
            <a:off x="304800" y="4343400"/>
            <a:ext cx="1981200" cy="61277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thematic map in vector format</a:t>
            </a:r>
            <a:endParaRPr lang="el-GR" sz="1400" i="1">
              <a:latin typeface="Times New Roman" pitchFamily="18" charset="0"/>
            </a:endParaRPr>
          </a:p>
        </p:txBody>
      </p:sp>
      <p:pic>
        <p:nvPicPr>
          <p:cNvPr id="12292" name="Picture 4" descr="Vouvaris Landcover Legend"/>
          <p:cNvPicPr>
            <a:picLocks noChangeAspect="1" noChangeArrowheads="1"/>
          </p:cNvPicPr>
          <p:nvPr/>
        </p:nvPicPr>
        <p:blipFill>
          <a:blip r:embed="rId4"/>
          <a:srcRect/>
          <a:stretch>
            <a:fillRect/>
          </a:stretch>
        </p:blipFill>
        <p:spPr bwMode="auto">
          <a:xfrm>
            <a:off x="2705100" y="558800"/>
            <a:ext cx="1485900" cy="1152525"/>
          </a:xfrm>
          <a:prstGeom prst="rect">
            <a:avLst/>
          </a:prstGeom>
          <a:noFill/>
        </p:spPr>
      </p:pic>
      <p:sp>
        <p:nvSpPr>
          <p:cNvPr id="12293" name="AutoShape 5"/>
          <p:cNvSpPr>
            <a:spLocks noChangeArrowheads="1"/>
          </p:cNvSpPr>
          <p:nvPr/>
        </p:nvSpPr>
        <p:spPr bwMode="auto">
          <a:xfrm>
            <a:off x="923925" y="1873250"/>
            <a:ext cx="152400" cy="76200"/>
          </a:xfrm>
          <a:prstGeom prst="flowChartProcess">
            <a:avLst/>
          </a:prstGeom>
          <a:noFill/>
          <a:ln w="9525">
            <a:solidFill>
              <a:schemeClr val="tx1"/>
            </a:solidFill>
            <a:miter lim="800000"/>
            <a:headEnd/>
            <a:tailEnd/>
          </a:ln>
          <a:effectLst/>
        </p:spPr>
        <p:txBody>
          <a:bodyPr wrap="none" anchor="ctr"/>
          <a:lstStyle/>
          <a:p>
            <a:endParaRPr lang="el-GR"/>
          </a:p>
        </p:txBody>
      </p:sp>
      <p:cxnSp>
        <p:nvCxnSpPr>
          <p:cNvPr id="12295" name="AutoShape 7"/>
          <p:cNvCxnSpPr>
            <a:cxnSpLocks noChangeShapeType="1"/>
            <a:stCxn id="12293" idx="2"/>
          </p:cNvCxnSpPr>
          <p:nvPr/>
        </p:nvCxnSpPr>
        <p:spPr bwMode="auto">
          <a:xfrm rot="16200000" flipH="1">
            <a:off x="670719" y="2278856"/>
            <a:ext cx="2859088" cy="2200275"/>
          </a:xfrm>
          <a:prstGeom prst="curvedConnector2">
            <a:avLst/>
          </a:prstGeom>
          <a:noFill/>
          <a:ln w="25400">
            <a:solidFill>
              <a:srgbClr val="FF6600"/>
            </a:solidFill>
            <a:round/>
            <a:headEnd type="triangle" w="med" len="med"/>
            <a:tailEnd type="triangle" w="med" len="med"/>
          </a:ln>
          <a:effectLst/>
        </p:spPr>
      </p:cxnSp>
      <p:sp>
        <p:nvSpPr>
          <p:cNvPr id="12296" name="Text Box 8"/>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Τ</a:t>
            </a:r>
            <a:r>
              <a:rPr lang="en-US" sz="2000" b="1">
                <a:solidFill>
                  <a:srgbClr val="505FA3"/>
                </a:solidFill>
              </a:rPr>
              <a:t>I EINAI </a:t>
            </a:r>
            <a:r>
              <a:rPr lang="el-GR" sz="2000" b="1">
                <a:solidFill>
                  <a:srgbClr val="505FA3"/>
                </a:solidFill>
              </a:rPr>
              <a:t>Η ΜΟΡΦΗ </a:t>
            </a:r>
            <a:r>
              <a:rPr lang="en-US" sz="2000" b="1">
                <a:solidFill>
                  <a:srgbClr val="505FA3"/>
                </a:solidFill>
              </a:rPr>
              <a:t>VECTOR;</a:t>
            </a:r>
            <a:endParaRPr lang="el-GR" sz="2000" b="1">
              <a:solidFill>
                <a:srgbClr val="5F693F"/>
              </a:solidFill>
            </a:endParaRPr>
          </a:p>
        </p:txBody>
      </p:sp>
      <p:cxnSp>
        <p:nvCxnSpPr>
          <p:cNvPr id="12342" name="AutoShape 54"/>
          <p:cNvCxnSpPr>
            <a:cxnSpLocks noChangeShapeType="1"/>
            <a:stCxn id="12344" idx="2"/>
          </p:cNvCxnSpPr>
          <p:nvPr/>
        </p:nvCxnSpPr>
        <p:spPr bwMode="auto">
          <a:xfrm rot="5400000">
            <a:off x="3622675" y="2728913"/>
            <a:ext cx="1136650" cy="990600"/>
          </a:xfrm>
          <a:prstGeom prst="curvedConnector3">
            <a:avLst>
              <a:gd name="adj1" fmla="val 50000"/>
            </a:avLst>
          </a:prstGeom>
          <a:noFill/>
          <a:ln w="25400">
            <a:solidFill>
              <a:srgbClr val="FF6600"/>
            </a:solidFill>
            <a:round/>
            <a:headEnd type="triangle" w="med" len="med"/>
            <a:tailEnd type="triangle" w="med" len="med"/>
          </a:ln>
          <a:effectLst/>
        </p:spPr>
      </p:cxnSp>
      <p:sp>
        <p:nvSpPr>
          <p:cNvPr id="12344" name="Text Box 56"/>
          <p:cNvSpPr txBox="1">
            <a:spLocks noChangeArrowheads="1"/>
          </p:cNvSpPr>
          <p:nvPr/>
        </p:nvSpPr>
        <p:spPr bwMode="auto">
          <a:xfrm>
            <a:off x="3962400" y="2362200"/>
            <a:ext cx="1447800" cy="293688"/>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93, Macquis, ...</a:t>
            </a:r>
            <a:endParaRPr lang="el-GR" sz="1400" i="1"/>
          </a:p>
        </p:txBody>
      </p:sp>
      <p:cxnSp>
        <p:nvCxnSpPr>
          <p:cNvPr id="12345" name="AutoShape 57"/>
          <p:cNvCxnSpPr>
            <a:cxnSpLocks noChangeShapeType="1"/>
            <a:stCxn id="12348" idx="2"/>
          </p:cNvCxnSpPr>
          <p:nvPr/>
        </p:nvCxnSpPr>
        <p:spPr bwMode="auto">
          <a:xfrm rot="5400000">
            <a:off x="5007769" y="3058319"/>
            <a:ext cx="1985962" cy="1181100"/>
          </a:xfrm>
          <a:prstGeom prst="curvedConnector3">
            <a:avLst>
              <a:gd name="adj1" fmla="val 49958"/>
            </a:avLst>
          </a:prstGeom>
          <a:noFill/>
          <a:ln w="25400">
            <a:solidFill>
              <a:srgbClr val="FF6600"/>
            </a:solidFill>
            <a:round/>
            <a:headEnd type="triangle" w="med" len="med"/>
            <a:tailEnd type="triangle" w="med" len="med"/>
          </a:ln>
          <a:effectLst/>
        </p:spPr>
      </p:cxnSp>
      <p:cxnSp>
        <p:nvCxnSpPr>
          <p:cNvPr id="12346" name="AutoShape 58"/>
          <p:cNvCxnSpPr>
            <a:cxnSpLocks noChangeShapeType="1"/>
            <a:stCxn id="12347" idx="2"/>
          </p:cNvCxnSpPr>
          <p:nvPr/>
        </p:nvCxnSpPr>
        <p:spPr bwMode="auto">
          <a:xfrm rot="5400000">
            <a:off x="7312819" y="2810669"/>
            <a:ext cx="1300162" cy="990600"/>
          </a:xfrm>
          <a:prstGeom prst="curvedConnector3">
            <a:avLst>
              <a:gd name="adj1" fmla="val 49940"/>
            </a:avLst>
          </a:prstGeom>
          <a:noFill/>
          <a:ln w="25400">
            <a:solidFill>
              <a:srgbClr val="FF6600"/>
            </a:solidFill>
            <a:round/>
            <a:headEnd type="triangle" w="med" len="med"/>
            <a:tailEnd type="triangle" w="med" len="med"/>
          </a:ln>
          <a:effectLst/>
        </p:spPr>
      </p:cxnSp>
      <p:sp>
        <p:nvSpPr>
          <p:cNvPr id="12347" name="Text Box 59"/>
          <p:cNvSpPr txBox="1">
            <a:spLocks noChangeArrowheads="1"/>
          </p:cNvSpPr>
          <p:nvPr/>
        </p:nvSpPr>
        <p:spPr bwMode="auto">
          <a:xfrm>
            <a:off x="7924800" y="2362200"/>
            <a:ext cx="1066800" cy="293688"/>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90, ..., ...</a:t>
            </a:r>
            <a:endParaRPr lang="el-GR" sz="1400"/>
          </a:p>
        </p:txBody>
      </p:sp>
      <p:sp>
        <p:nvSpPr>
          <p:cNvPr id="12348" name="Text Box 60"/>
          <p:cNvSpPr txBox="1">
            <a:spLocks noChangeArrowheads="1"/>
          </p:cNvSpPr>
          <p:nvPr/>
        </p:nvSpPr>
        <p:spPr bwMode="auto">
          <a:xfrm>
            <a:off x="5791200" y="2362200"/>
            <a:ext cx="1600200" cy="293688"/>
          </a:xfrm>
          <a:prstGeom prst="rect">
            <a:avLst/>
          </a:prstGeom>
          <a:noFill/>
          <a:ln w="9525">
            <a:noFill/>
            <a:miter lim="800000"/>
            <a:headEnd/>
            <a:tailEnd/>
          </a:ln>
          <a:effectLst/>
        </p:spPr>
        <p:txBody>
          <a:bodyPr>
            <a:spAutoFit/>
          </a:bodyPr>
          <a:lstStyle/>
          <a:p>
            <a:pPr algn="ctr">
              <a:lnSpc>
                <a:spcPct val="95000"/>
              </a:lnSpc>
              <a:spcBef>
                <a:spcPct val="50000"/>
              </a:spcBef>
            </a:pPr>
            <a:r>
              <a:rPr lang="en-US" sz="1400"/>
              <a:t>93, Pine forest, ...</a:t>
            </a:r>
            <a:endParaRPr lang="el-GR" sz="1400" i="1"/>
          </a:p>
        </p:txBody>
      </p:sp>
      <p:sp>
        <p:nvSpPr>
          <p:cNvPr id="12356" name="Oval 68"/>
          <p:cNvSpPr>
            <a:spLocks noChangeArrowheads="1"/>
          </p:cNvSpPr>
          <p:nvPr/>
        </p:nvSpPr>
        <p:spPr bwMode="auto">
          <a:xfrm>
            <a:off x="5562600" y="2286000"/>
            <a:ext cx="1981200" cy="457200"/>
          </a:xfrm>
          <a:prstGeom prst="ellipse">
            <a:avLst/>
          </a:prstGeom>
          <a:solidFill>
            <a:srgbClr val="FFFF00">
              <a:alpha val="50000"/>
            </a:srgbClr>
          </a:solidFill>
          <a:ln w="9525">
            <a:noFill/>
            <a:round/>
            <a:headEnd/>
            <a:tailEnd/>
          </a:ln>
          <a:effectLst/>
        </p:spPr>
        <p:txBody>
          <a:bodyPr wrap="none" anchor="ctr"/>
          <a:lstStyle/>
          <a:p>
            <a:endParaRPr lang="el-GR"/>
          </a:p>
        </p:txBody>
      </p:sp>
      <p:sp>
        <p:nvSpPr>
          <p:cNvPr id="12357" name="Text Box 69"/>
          <p:cNvSpPr txBox="1">
            <a:spLocks noChangeArrowheads="1"/>
          </p:cNvSpPr>
          <p:nvPr/>
        </p:nvSpPr>
        <p:spPr bwMode="auto">
          <a:xfrm>
            <a:off x="5791200" y="685800"/>
            <a:ext cx="2743200" cy="612775"/>
          </a:xfrm>
          <a:prstGeom prst="rect">
            <a:avLst/>
          </a:prstGeom>
          <a:noFill/>
          <a:ln w="9525">
            <a:noFill/>
            <a:miter lim="800000"/>
            <a:headEnd/>
            <a:tailEnd/>
          </a:ln>
          <a:effectLst/>
        </p:spPr>
        <p:txBody>
          <a:bodyPr>
            <a:spAutoFit/>
          </a:bodyPr>
          <a:lstStyle/>
          <a:p>
            <a:pPr algn="ctr">
              <a:lnSpc>
                <a:spcPct val="95000"/>
              </a:lnSpc>
              <a:spcBef>
                <a:spcPct val="50000"/>
              </a:spcBef>
            </a:pPr>
            <a:r>
              <a:rPr lang="en-US">
                <a:latin typeface="Tahoma" pitchFamily="34" charset="0"/>
              </a:rPr>
              <a:t>any type of information and </a:t>
            </a:r>
            <a:r>
              <a:rPr lang="en-US" u="sng">
                <a:latin typeface="Tahoma" pitchFamily="34" charset="0"/>
              </a:rPr>
              <a:t>any number</a:t>
            </a:r>
            <a:r>
              <a:rPr lang="en-US">
                <a:latin typeface="Tahoma" pitchFamily="34" charset="0"/>
              </a:rPr>
              <a:t> of them</a:t>
            </a:r>
            <a:endParaRPr lang="el-GR" sz="1400" i="1" u="sng">
              <a:latin typeface="Times New Roman" pitchFamily="18" charset="0"/>
            </a:endParaRPr>
          </a:p>
        </p:txBody>
      </p:sp>
      <p:cxnSp>
        <p:nvCxnSpPr>
          <p:cNvPr id="12358" name="AutoShape 70"/>
          <p:cNvCxnSpPr>
            <a:cxnSpLocks noChangeShapeType="1"/>
            <a:stCxn id="12356" idx="0"/>
            <a:endCxn id="12357" idx="2"/>
          </p:cNvCxnSpPr>
          <p:nvPr/>
        </p:nvCxnSpPr>
        <p:spPr bwMode="auto">
          <a:xfrm flipV="1">
            <a:off x="6553200" y="1298575"/>
            <a:ext cx="609600" cy="987425"/>
          </a:xfrm>
          <a:prstGeom prst="straightConnector1">
            <a:avLst/>
          </a:prstGeom>
          <a:noFill/>
          <a:ln w="9525">
            <a:solidFill>
              <a:schemeClr val="tx1"/>
            </a:solidFill>
            <a:round/>
            <a:headEnd type="triangle" w="med" len="med"/>
            <a:tailEnd/>
          </a:ln>
          <a:effectLst/>
        </p:spPr>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Idrisi Logo"/>
          <p:cNvPicPr>
            <a:picLocks noChangeAspect="1" noChangeArrowheads="1"/>
          </p:cNvPicPr>
          <p:nvPr/>
        </p:nvPicPr>
        <p:blipFill>
          <a:blip r:embed="rId2"/>
          <a:srcRect/>
          <a:stretch>
            <a:fillRect/>
          </a:stretch>
        </p:blipFill>
        <p:spPr bwMode="auto">
          <a:xfrm>
            <a:off x="152400" y="2709863"/>
            <a:ext cx="1504950" cy="504825"/>
          </a:xfrm>
          <a:prstGeom prst="rect">
            <a:avLst/>
          </a:prstGeom>
          <a:noFill/>
        </p:spPr>
      </p:pic>
      <p:pic>
        <p:nvPicPr>
          <p:cNvPr id="8205" name="Picture 13" descr="ArcGIS Logo"/>
          <p:cNvPicPr>
            <a:picLocks noChangeAspect="1" noChangeArrowheads="1"/>
          </p:cNvPicPr>
          <p:nvPr/>
        </p:nvPicPr>
        <p:blipFill>
          <a:blip r:embed="rId3"/>
          <a:srcRect/>
          <a:stretch>
            <a:fillRect/>
          </a:stretch>
        </p:blipFill>
        <p:spPr bwMode="auto">
          <a:xfrm>
            <a:off x="152400" y="609600"/>
            <a:ext cx="1143000" cy="606425"/>
          </a:xfrm>
          <a:prstGeom prst="rect">
            <a:avLst/>
          </a:prstGeom>
          <a:noFill/>
        </p:spPr>
      </p:pic>
      <p:pic>
        <p:nvPicPr>
          <p:cNvPr id="8206" name="Picture 14" descr="ASCII Icon"/>
          <p:cNvPicPr>
            <a:picLocks noChangeAspect="1" noChangeArrowheads="1"/>
          </p:cNvPicPr>
          <p:nvPr/>
        </p:nvPicPr>
        <p:blipFill>
          <a:blip r:embed="rId4"/>
          <a:srcRect/>
          <a:stretch>
            <a:fillRect/>
          </a:stretch>
        </p:blipFill>
        <p:spPr bwMode="auto">
          <a:xfrm>
            <a:off x="457200" y="5105400"/>
            <a:ext cx="762000" cy="762000"/>
          </a:xfrm>
          <a:prstGeom prst="rect">
            <a:avLst/>
          </a:prstGeom>
          <a:noFill/>
        </p:spPr>
      </p:pic>
      <p:pic>
        <p:nvPicPr>
          <p:cNvPr id="8207" name="Picture 15" descr="Binary Icon"/>
          <p:cNvPicPr>
            <a:picLocks noChangeAspect="1" noChangeArrowheads="1"/>
          </p:cNvPicPr>
          <p:nvPr/>
        </p:nvPicPr>
        <p:blipFill>
          <a:blip r:embed="rId5"/>
          <a:srcRect/>
          <a:stretch>
            <a:fillRect/>
          </a:stretch>
        </p:blipFill>
        <p:spPr bwMode="auto">
          <a:xfrm>
            <a:off x="304800" y="3740150"/>
            <a:ext cx="838200" cy="838200"/>
          </a:xfrm>
          <a:prstGeom prst="rect">
            <a:avLst/>
          </a:prstGeom>
          <a:noFill/>
        </p:spPr>
      </p:pic>
      <p:pic>
        <p:nvPicPr>
          <p:cNvPr id="8208" name="Picture 16" descr="ERDAS Imagine Logo"/>
          <p:cNvPicPr>
            <a:picLocks noChangeAspect="1" noChangeArrowheads="1"/>
          </p:cNvPicPr>
          <p:nvPr/>
        </p:nvPicPr>
        <p:blipFill>
          <a:blip r:embed="rId6" cstate="print"/>
          <a:srcRect/>
          <a:stretch>
            <a:fillRect/>
          </a:stretch>
        </p:blipFill>
        <p:spPr bwMode="auto">
          <a:xfrm>
            <a:off x="152400" y="1741488"/>
            <a:ext cx="1371600" cy="441325"/>
          </a:xfrm>
          <a:prstGeom prst="rect">
            <a:avLst/>
          </a:prstGeom>
          <a:noFill/>
        </p:spPr>
      </p:pic>
      <p:sp>
        <p:nvSpPr>
          <p:cNvPr id="8209" name="Text Box 17"/>
          <p:cNvSpPr txBox="1">
            <a:spLocks noChangeArrowheads="1"/>
          </p:cNvSpPr>
          <p:nvPr/>
        </p:nvSpPr>
        <p:spPr bwMode="auto">
          <a:xfrm>
            <a:off x="0" y="0"/>
            <a:ext cx="9144000" cy="396875"/>
          </a:xfrm>
          <a:prstGeom prst="rect">
            <a:avLst/>
          </a:prstGeom>
          <a:noFill/>
          <a:ln w="9525">
            <a:noFill/>
            <a:miter lim="800000"/>
            <a:headEnd/>
            <a:tailEnd/>
          </a:ln>
          <a:effectLst/>
        </p:spPr>
        <p:txBody>
          <a:bodyPr>
            <a:spAutoFit/>
          </a:bodyPr>
          <a:lstStyle/>
          <a:p>
            <a:pPr algn="ctr">
              <a:spcBef>
                <a:spcPct val="50000"/>
              </a:spcBef>
            </a:pPr>
            <a:r>
              <a:rPr lang="el-GR" sz="2000" b="1">
                <a:solidFill>
                  <a:srgbClr val="505FA3"/>
                </a:solidFill>
              </a:rPr>
              <a:t>ΜΟΡΦΟΤΥΠΟΙ ΔΕΔΟΜΕΝΩΝ ΕΙΣΟΔΟΥ</a:t>
            </a:r>
            <a:endParaRPr lang="el-GR" sz="2000" b="1">
              <a:solidFill>
                <a:srgbClr val="5F693F"/>
              </a:solidFill>
            </a:endParaRPr>
          </a:p>
        </p:txBody>
      </p:sp>
      <p:sp>
        <p:nvSpPr>
          <p:cNvPr id="8210" name="Text Box 18"/>
          <p:cNvSpPr txBox="1">
            <a:spLocks noChangeArrowheads="1"/>
          </p:cNvSpPr>
          <p:nvPr/>
        </p:nvSpPr>
        <p:spPr bwMode="auto">
          <a:xfrm>
            <a:off x="1905000" y="714375"/>
            <a:ext cx="7086600" cy="352425"/>
          </a:xfrm>
          <a:prstGeom prst="rect">
            <a:avLst/>
          </a:prstGeom>
          <a:noFill/>
          <a:ln w="9525">
            <a:noFill/>
            <a:miter lim="800000"/>
            <a:headEnd/>
            <a:tailEnd/>
          </a:ln>
          <a:effectLst/>
        </p:spPr>
        <p:txBody>
          <a:bodyPr>
            <a:spAutoFit/>
          </a:bodyPr>
          <a:lstStyle/>
          <a:p>
            <a:pPr>
              <a:lnSpc>
                <a:spcPct val="95000"/>
              </a:lnSpc>
              <a:spcBef>
                <a:spcPct val="50000"/>
              </a:spcBef>
            </a:pPr>
            <a:r>
              <a:rPr lang="en-US">
                <a:latin typeface="Tahoma" pitchFamily="34" charset="0"/>
              </a:rPr>
              <a:t>ArcGrid (must have ArcView Spatial Analyst or ArcGIS installed</a:t>
            </a:r>
            <a:r>
              <a:rPr lang="el-GR">
                <a:latin typeface="Tahoma" pitchFamily="34" charset="0"/>
              </a:rPr>
              <a:t>)</a:t>
            </a:r>
          </a:p>
        </p:txBody>
      </p:sp>
      <p:sp>
        <p:nvSpPr>
          <p:cNvPr id="8211" name="Text Box 19"/>
          <p:cNvSpPr txBox="1">
            <a:spLocks noChangeArrowheads="1"/>
          </p:cNvSpPr>
          <p:nvPr/>
        </p:nvSpPr>
        <p:spPr bwMode="auto">
          <a:xfrm>
            <a:off x="1905000" y="1762125"/>
            <a:ext cx="7086600" cy="352425"/>
          </a:xfrm>
          <a:prstGeom prst="rect">
            <a:avLst/>
          </a:prstGeom>
          <a:noFill/>
          <a:ln w="9525">
            <a:noFill/>
            <a:miter lim="800000"/>
            <a:headEnd/>
            <a:tailEnd/>
          </a:ln>
          <a:effectLst/>
        </p:spPr>
        <p:txBody>
          <a:bodyPr>
            <a:spAutoFit/>
          </a:bodyPr>
          <a:lstStyle/>
          <a:p>
            <a:pPr>
              <a:lnSpc>
                <a:spcPct val="95000"/>
              </a:lnSpc>
              <a:spcBef>
                <a:spcPct val="50000"/>
              </a:spcBef>
            </a:pPr>
            <a:r>
              <a:rPr lang="en-US">
                <a:latin typeface="Tahoma" pitchFamily="34" charset="0"/>
              </a:rPr>
              <a:t>.img (signed 8, 16, and 32-bit integer</a:t>
            </a:r>
            <a:r>
              <a:rPr lang="el-GR">
                <a:latin typeface="Tahoma" pitchFamily="34" charset="0"/>
              </a:rPr>
              <a:t>)</a:t>
            </a:r>
            <a:r>
              <a:rPr lang="en-US">
                <a:latin typeface="Tahoma" pitchFamily="34" charset="0"/>
              </a:rPr>
              <a:t>, .lan &amp; .gis (limited use)</a:t>
            </a:r>
            <a:endParaRPr lang="el-GR">
              <a:latin typeface="Tahoma" pitchFamily="34" charset="0"/>
            </a:endParaRPr>
          </a:p>
        </p:txBody>
      </p:sp>
      <p:sp>
        <p:nvSpPr>
          <p:cNvPr id="8212" name="Text Box 20"/>
          <p:cNvSpPr txBox="1">
            <a:spLocks noChangeArrowheads="1"/>
          </p:cNvSpPr>
          <p:nvPr/>
        </p:nvSpPr>
        <p:spPr bwMode="auto">
          <a:xfrm>
            <a:off x="1905000" y="2800350"/>
            <a:ext cx="7086600" cy="352425"/>
          </a:xfrm>
          <a:prstGeom prst="rect">
            <a:avLst/>
          </a:prstGeom>
          <a:noFill/>
          <a:ln w="9525">
            <a:noFill/>
            <a:miter lim="800000"/>
            <a:headEnd/>
            <a:tailEnd/>
          </a:ln>
          <a:effectLst/>
        </p:spPr>
        <p:txBody>
          <a:bodyPr>
            <a:spAutoFit/>
          </a:bodyPr>
          <a:lstStyle/>
          <a:p>
            <a:pPr>
              <a:lnSpc>
                <a:spcPct val="95000"/>
              </a:lnSpc>
              <a:spcBef>
                <a:spcPct val="50000"/>
              </a:spcBef>
            </a:pPr>
            <a:r>
              <a:rPr lang="en-US">
                <a:latin typeface="Tahoma" pitchFamily="34" charset="0"/>
              </a:rPr>
              <a:t>.rdc (signed 8 and 16-bit integer</a:t>
            </a:r>
            <a:r>
              <a:rPr lang="el-GR">
                <a:latin typeface="Tahoma" pitchFamily="34" charset="0"/>
              </a:rPr>
              <a:t>)</a:t>
            </a:r>
          </a:p>
        </p:txBody>
      </p:sp>
      <p:sp>
        <p:nvSpPr>
          <p:cNvPr id="8213" name="Text Box 21"/>
          <p:cNvSpPr txBox="1">
            <a:spLocks noChangeArrowheads="1"/>
          </p:cNvSpPr>
          <p:nvPr/>
        </p:nvSpPr>
        <p:spPr bwMode="auto">
          <a:xfrm>
            <a:off x="1905000" y="3698875"/>
            <a:ext cx="7086600" cy="873125"/>
          </a:xfrm>
          <a:prstGeom prst="rect">
            <a:avLst/>
          </a:prstGeom>
          <a:noFill/>
          <a:ln w="9525">
            <a:noFill/>
            <a:miter lim="800000"/>
            <a:headEnd/>
            <a:tailEnd/>
          </a:ln>
          <a:effectLst/>
        </p:spPr>
        <p:txBody>
          <a:bodyPr>
            <a:spAutoFit/>
          </a:bodyPr>
          <a:lstStyle/>
          <a:p>
            <a:pPr>
              <a:lnSpc>
                <a:spcPct val="95000"/>
              </a:lnSpc>
              <a:spcBef>
                <a:spcPct val="50000"/>
              </a:spcBef>
            </a:pPr>
            <a:r>
              <a:rPr lang="en-US"/>
              <a:t>8, 16, and 32-bit binary files</a:t>
            </a:r>
            <a:br>
              <a:rPr lang="en-US"/>
            </a:br>
            <a:r>
              <a:rPr lang="en-US"/>
              <a:t>no header (but must be known for background cell value, # rows, and # columns)</a:t>
            </a:r>
            <a:endParaRPr lang="el-GR"/>
          </a:p>
        </p:txBody>
      </p:sp>
      <p:sp>
        <p:nvSpPr>
          <p:cNvPr id="8214" name="Text Box 22"/>
          <p:cNvSpPr txBox="1">
            <a:spLocks noChangeArrowheads="1"/>
          </p:cNvSpPr>
          <p:nvPr/>
        </p:nvSpPr>
        <p:spPr bwMode="auto">
          <a:xfrm>
            <a:off x="1905000" y="4778375"/>
            <a:ext cx="7086600" cy="1393825"/>
          </a:xfrm>
          <a:prstGeom prst="rect">
            <a:avLst/>
          </a:prstGeom>
          <a:noFill/>
          <a:ln w="9525">
            <a:noFill/>
            <a:miter lim="800000"/>
            <a:headEnd/>
            <a:tailEnd/>
          </a:ln>
          <a:effectLst/>
        </p:spPr>
        <p:txBody>
          <a:bodyPr>
            <a:spAutoFit/>
          </a:bodyPr>
          <a:lstStyle/>
          <a:p>
            <a:pPr>
              <a:lnSpc>
                <a:spcPct val="95000"/>
              </a:lnSpc>
              <a:spcBef>
                <a:spcPct val="50000"/>
              </a:spcBef>
            </a:pPr>
            <a:r>
              <a:rPr lang="en-US"/>
              <a:t>plain text files</a:t>
            </a:r>
            <a:br>
              <a:rPr lang="en-US"/>
            </a:br>
            <a:r>
              <a:rPr lang="en-US"/>
              <a:t>each record should contain 1 image row</a:t>
            </a:r>
            <a:br>
              <a:rPr lang="en-US"/>
            </a:br>
            <a:r>
              <a:rPr lang="en-US"/>
              <a:t>cell values separated by a comma or a space(s)</a:t>
            </a:r>
            <a:br>
              <a:rPr lang="en-US"/>
            </a:br>
            <a:r>
              <a:rPr lang="en-US"/>
              <a:t>no header (but must be known for background cell value, # rows, and # columns)</a:t>
            </a:r>
            <a:endParaRPr lang="el-G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TotalTime>
  <Words>1340</Words>
  <Application>Microsoft Macintosh PowerPoint</Application>
  <PresentationFormat>On-screen Show (4:3)</PresentationFormat>
  <Paragraphs>171</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Προεπιλεγμένη σχεδίαση</vt:lpstr>
      <vt:lpstr>Οικολογία Τοπίου</vt:lpstr>
      <vt:lpstr>Άδειες Χρήσης</vt:lpstr>
      <vt:lpstr>Χρηματοδότηση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Yiannis G. Matsinos</cp:lastModifiedBy>
  <cp:revision>48</cp:revision>
  <cp:lastPrinted>1601-01-01T00:00:00Z</cp:lastPrinted>
  <dcterms:created xsi:type="dcterms:W3CDTF">1601-01-01T00:00:00Z</dcterms:created>
  <dcterms:modified xsi:type="dcterms:W3CDTF">2015-09-30T09:21:18Z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