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5" r:id="rId10"/>
    <p:sldId id="267" r:id="rId11"/>
    <p:sldId id="270" r:id="rId12"/>
    <p:sldId id="264" r:id="rId13"/>
    <p:sldId id="266" r:id="rId14"/>
    <p:sldId id="268" r:id="rId15"/>
    <p:sldId id="271" r:id="rId16"/>
    <p:sldId id="269" r:id="rId17"/>
    <p:sldId id="272"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08" y="-102"/>
      </p:cViewPr>
      <p:guideLst>
        <p:guide orient="horz" pos="2160"/>
        <p:guide orient="horz" pos="22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3125905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165651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393010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395708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44265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ACBF101E-A04F-49E5-92B0-C3547DE6DB20}" type="datetimeFigureOut">
              <a:rPr lang="el-GR" smtClean="0"/>
              <a:pPr/>
              <a:t>30/3/2017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160327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ACBF101E-A04F-49E5-92B0-C3547DE6DB20}" type="datetimeFigureOut">
              <a:rPr lang="el-GR" smtClean="0"/>
              <a:pPr/>
              <a:t>30/3/2017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211506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ACBF101E-A04F-49E5-92B0-C3547DE6DB20}" type="datetimeFigureOut">
              <a:rPr lang="el-GR" smtClean="0"/>
              <a:pPr/>
              <a:t>30/3/2017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136341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CBF101E-A04F-49E5-92B0-C3547DE6DB20}" type="datetimeFigureOut">
              <a:rPr lang="el-GR" smtClean="0"/>
              <a:pPr/>
              <a:t>30/3/2017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254298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ACBF101E-A04F-49E5-92B0-C3547DE6DB20}" type="datetimeFigureOut">
              <a:rPr lang="el-GR" smtClean="0"/>
              <a:pPr/>
              <a:t>30/3/2017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87829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ACBF101E-A04F-49E5-92B0-C3547DE6DB20}" type="datetimeFigureOut">
              <a:rPr lang="el-GR" smtClean="0"/>
              <a:pPr/>
              <a:t>30/3/2017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377961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F101E-A04F-49E5-92B0-C3547DE6DB20}" type="datetimeFigureOut">
              <a:rPr lang="el-GR" smtClean="0"/>
              <a:pPr/>
              <a:t>30/3/2017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C28FC-7E21-44EE-8036-3912C2731141}" type="slidenum">
              <a:rPr lang="el-GR" smtClean="0"/>
              <a:pPr/>
              <a:t>‹#›</a:t>
            </a:fld>
            <a:endParaRPr lang="el-GR"/>
          </a:p>
        </p:txBody>
      </p:sp>
    </p:spTree>
    <p:extLst>
      <p:ext uri="{BB962C8B-B14F-4D97-AF65-F5344CB8AC3E}">
        <p14:creationId xmlns:p14="http://schemas.microsoft.com/office/powerpoint/2010/main" xmlns="" val="39728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a:latin typeface="Times New Roman" panose="02020603050405020304" pitchFamily="18" charset="0"/>
                <a:cs typeface="Times New Roman" panose="02020603050405020304" pitchFamily="18" charset="0"/>
              </a:rPr>
              <a:t>Η χώρα προέλευσης ως πεδίο προετοιμασίας</a:t>
            </a:r>
          </a:p>
        </p:txBody>
      </p:sp>
      <p:sp>
        <p:nvSpPr>
          <p:cNvPr id="3" name="Υπότιτλος 2"/>
          <p:cNvSpPr>
            <a:spLocks noGrp="1"/>
          </p:cNvSpPr>
          <p:nvPr>
            <p:ph type="subTitle" idx="1"/>
          </p:nvPr>
        </p:nvSpPr>
        <p:spPr>
          <a:xfrm>
            <a:off x="1524000" y="3932238"/>
            <a:ext cx="9144000" cy="1655762"/>
          </a:xfrm>
        </p:spPr>
        <p:txBody>
          <a:bodyPr>
            <a:normAutofit/>
          </a:bodyPr>
          <a:lstStyle/>
          <a:p>
            <a:r>
              <a:rPr lang="el-GR" sz="3600" dirty="0">
                <a:latin typeface="Times New Roman" panose="02020603050405020304" pitchFamily="18" charset="0"/>
                <a:cs typeface="Times New Roman" panose="02020603050405020304" pitchFamily="18" charset="0"/>
              </a:rPr>
              <a:t>Η Περίπτωση των Ουκρανών Οικιακών Εργατριών</a:t>
            </a:r>
          </a:p>
        </p:txBody>
      </p:sp>
    </p:spTree>
    <p:extLst>
      <p:ext uri="{BB962C8B-B14F-4D97-AF65-F5344CB8AC3E}">
        <p14:creationId xmlns:p14="http://schemas.microsoft.com/office/powerpoint/2010/main" xmlns="" val="2137822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σε περίοδο κρίσης</a:t>
            </a:r>
          </a:p>
        </p:txBody>
      </p:sp>
      <p:sp>
        <p:nvSpPr>
          <p:cNvPr id="3" name="Θέση περιεχομένου 2"/>
          <p:cNvSpPr>
            <a:spLocks noGrp="1"/>
          </p:cNvSpPr>
          <p:nvPr>
            <p:ph idx="1"/>
          </p:nvPr>
        </p:nvSpPr>
        <p:spPr/>
        <p:txBody>
          <a:bodyPr>
            <a:normAutofit/>
          </a:bodyPr>
          <a:lstStyle/>
          <a:p>
            <a:r>
              <a:rPr lang="el-GR" b="1" dirty="0">
                <a:latin typeface="Times New Roman" panose="02020603050405020304" pitchFamily="18" charset="0"/>
                <a:cs typeface="Times New Roman" panose="02020603050405020304" pitchFamily="18" charset="0"/>
              </a:rPr>
              <a:t>Αντιπραγματισμός και μαύρη αγορά</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Από την αρχή ήταν η δυσκολία και δεν υπήρχε νόμισμα που μπορούσε να πληρώσει το εργοστάσιο. Μας έδιναν κάποια πράγματα, ό,τι έφτιαχνε το εργοστάσιο. Δηλαδή μας έδιναν μία τηλεόραση το μήνα. Εντάξει, αν το ήθελες μπορούσες να πάρεις κάθε μήνα, όπως είναι ο μισθός. Αν κοστίζει κάτι μπορείς να το πάρεις. Εντάξει, μπορώ να πάρω μία φορά. Την άλλη φορά πρέπει κάπου να βρω κάποιον να πουλήσω. Αυτό είναι λίγο δύσκολο. Αν το θέλεις παίρνεις. Αν δεν θέλεις δεν παίρνεις. Μόνο περιμένεις το εργοστάσιο να έχει λεφτά για να πληρώσει</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45 ετών. Συνέντευξη 23). </a:t>
            </a:r>
          </a:p>
        </p:txBody>
      </p:sp>
    </p:spTree>
    <p:extLst>
      <p:ext uri="{BB962C8B-B14F-4D97-AF65-F5344CB8AC3E}">
        <p14:creationId xmlns:p14="http://schemas.microsoft.com/office/powerpoint/2010/main" xmlns="" val="169111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Εργασία σε περίοδο κρίσης</a:t>
            </a:r>
            <a:endParaRPr lang="el-GR" dirty="0"/>
          </a:p>
        </p:txBody>
      </p:sp>
      <p:sp>
        <p:nvSpPr>
          <p:cNvPr id="3" name="Θέση περιεχομένου 2"/>
          <p:cNvSpPr>
            <a:spLocks noGrp="1"/>
          </p:cNvSpPr>
          <p:nvPr>
            <p:ph idx="1"/>
          </p:nvPr>
        </p:nvSpPr>
        <p:spPr>
          <a:xfrm>
            <a:off x="838200" y="1825624"/>
            <a:ext cx="10515600" cy="4727575"/>
          </a:xfrm>
        </p:spPr>
        <p:txBody>
          <a:bodyPr>
            <a:normAutofit/>
          </a:bodyPr>
          <a:lstStyle/>
          <a:p>
            <a:r>
              <a:rPr lang="el-GR" b="1" dirty="0">
                <a:latin typeface="Times New Roman" panose="02020603050405020304" pitchFamily="18" charset="0"/>
                <a:cs typeface="Times New Roman" panose="02020603050405020304" pitchFamily="18" charset="0"/>
              </a:rPr>
              <a:t>Επαφή με τη χαμηλού κύρους εργασία</a:t>
            </a:r>
          </a:p>
          <a:p>
            <a:r>
              <a:rPr lang="el-GR" sz="2700" dirty="0">
                <a:solidFill>
                  <a:prstClr val="black"/>
                </a:solidFill>
                <a:latin typeface="Times New Roman" pitchFamily="18" charset="0"/>
                <a:cs typeface="Times New Roman" pitchFamily="18" charset="0"/>
              </a:rPr>
              <a:t>«</a:t>
            </a:r>
            <a:r>
              <a:rPr lang="el-GR" sz="2700" i="1" dirty="0">
                <a:solidFill>
                  <a:prstClr val="black"/>
                </a:solidFill>
                <a:latin typeface="Times New Roman" pitchFamily="18" charset="0"/>
                <a:cs typeface="Times New Roman" pitchFamily="18" charset="0"/>
              </a:rPr>
              <a:t>Εγώ δεν περίμενα από τον άντρα μου λεφτά, να σου πω ότι εγώ πήγα στην Πολωνία περίπου 30 φορές μπορεί και περισσότερο, μια βδομάδα δούλευα, Σάββατο και Κυριακή είχα ρεπό, μάζευα πράγματα αυτή την εβδομάδα, έπαιρνα δύο τσάντες ρούχα και πήγαινα στην Πολωνία και πουλούσα και βότκα και τσιγάρα και σαλάμια… Ναι, στην Πολωνία στην λαϊκή και γύριζα από εκεί και πάντα είχα στην τσέπη περίπου 70, 80, 100 όχι ευρώ, δολάρια παραπάνω. Τα δικά μου τα παιδιά δεν ξέρουν την φτώχια γιατί πάντα ήμουν μαζεμένη, πάντα είχα φαγητό, ρούχα, όλα, δεν ξέρανε ποτέ τη φτώχια. Εγώ το λέω. Πώς το ‘κανα; Όπως εγώ παίρνω τσάντες σαλάμια, 100 κιλά, 120, μια γυναίκα (να) σηκώνει δύο τόσο (μεγάλες) τσάντες;</a:t>
            </a:r>
            <a:r>
              <a:rPr lang="el-GR" sz="2700" dirty="0">
                <a:solidFill>
                  <a:prstClr val="black"/>
                </a:solidFill>
                <a:latin typeface="Times New Roman" pitchFamily="18" charset="0"/>
                <a:cs typeface="Times New Roman" pitchFamily="18" charset="0"/>
              </a:rPr>
              <a:t>» (</a:t>
            </a:r>
            <a:r>
              <a:rPr lang="el-GR" sz="2700" dirty="0" err="1">
                <a:solidFill>
                  <a:prstClr val="black"/>
                </a:solidFill>
                <a:latin typeface="Times New Roman" pitchFamily="18" charset="0"/>
                <a:cs typeface="Times New Roman" pitchFamily="18" charset="0"/>
              </a:rPr>
              <a:t>Γιαρουσλάβα</a:t>
            </a:r>
            <a:r>
              <a:rPr lang="el-GR" sz="2700" dirty="0">
                <a:solidFill>
                  <a:prstClr val="black"/>
                </a:solidFill>
                <a:latin typeface="Times New Roman" pitchFamily="18" charset="0"/>
                <a:cs typeface="Times New Roman" pitchFamily="18" charset="0"/>
              </a:rPr>
              <a:t>, 53 ετών. Συνέντευξη 38).</a:t>
            </a:r>
            <a:endParaRPr lang="el-GR" dirty="0"/>
          </a:p>
        </p:txBody>
      </p:sp>
    </p:spTree>
    <p:extLst>
      <p:ext uri="{BB962C8B-B14F-4D97-AF65-F5344CB8AC3E}">
        <p14:creationId xmlns:p14="http://schemas.microsoft.com/office/powerpoint/2010/main" xmlns="" val="3632137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σε περίοδο κρίσης</a:t>
            </a:r>
          </a:p>
        </p:txBody>
      </p:sp>
      <p:sp>
        <p:nvSpPr>
          <p:cNvPr id="3" name="Θέση περιεχομένου 2"/>
          <p:cNvSpPr>
            <a:spLocks noGrp="1"/>
          </p:cNvSpPr>
          <p:nvPr>
            <p:ph idx="1"/>
          </p:nvPr>
        </p:nvSpPr>
        <p:spPr/>
        <p:txBody>
          <a:bodyPr/>
          <a:lstStyle/>
          <a:p>
            <a:r>
              <a:rPr lang="el-GR" b="1" dirty="0">
                <a:latin typeface="Times New Roman" panose="02020603050405020304" pitchFamily="18" charset="0"/>
                <a:cs typeface="Times New Roman" panose="02020603050405020304" pitchFamily="18" charset="0"/>
              </a:rPr>
              <a:t>Οικιακή αγροτική παραγωγή και επιβίωση</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Δεν μας πληρώνανε. Δεν είχαμε λεφτά. 5-6 μήνες χωρίς λεφτά πώς μπορεί να ζήσει ο άνθρωπος; Εντάξει, στα χωριά δεν είχαμε τόσο μεγάλα προβλήματα, δεν πεθαίναμε γιατί είχαμε κάποια που φυτεύαμε, πατάτες, κρεμμύδια και τέτοια, όλα αυτά και ο μπαμπάς μου είχε αγελάδα και είχαμε και γάλα και τυριά και όλα αυτά αλλά κάποιοι ήταν αλλιώς… Αλλά δεν μπορείς να αγοράσεις ρούχα, παπούτσια για παιδιά. Εμείς μπορούμε να φοράμε τα ίδια αλλά ρούχα και άλλα για τα παιδιά</a:t>
            </a:r>
            <a:r>
              <a:rPr lang="el-GR" dirty="0">
                <a:latin typeface="Times New Roman" panose="02020603050405020304" pitchFamily="18" charset="0"/>
                <a:cs typeface="Times New Roman" panose="02020603050405020304" pitchFamily="18" charset="0"/>
              </a:rPr>
              <a:t>;» (Άννα, 47 ετών. Συνέντευξη 44). </a:t>
            </a:r>
          </a:p>
        </p:txBody>
      </p:sp>
    </p:spTree>
    <p:extLst>
      <p:ext uri="{BB962C8B-B14F-4D97-AF65-F5344CB8AC3E}">
        <p14:creationId xmlns:p14="http://schemas.microsoft.com/office/powerpoint/2010/main" xmlns="" val="1663002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Κρίση και επιβίωση</a:t>
            </a:r>
          </a:p>
        </p:txBody>
      </p:sp>
      <p:sp>
        <p:nvSpPr>
          <p:cNvPr id="3" name="Θέση περιεχομένου 2"/>
          <p:cNvSpPr>
            <a:spLocks noGrp="1"/>
          </p:cNvSpPr>
          <p:nvPr>
            <p:ph idx="1"/>
          </p:nvPr>
        </p:nvSpPr>
        <p:spPr>
          <a:xfrm>
            <a:off x="203200" y="1549400"/>
            <a:ext cx="11988800" cy="5308600"/>
          </a:xfrm>
        </p:spPr>
        <p:txBody>
          <a:bodyPr>
            <a:normAutofit lnSpcReduction="10000"/>
          </a:bodyPr>
          <a:lstStyle/>
          <a:p>
            <a:r>
              <a:rPr lang="el-GR" b="1" dirty="0">
                <a:latin typeface="Times New Roman" panose="02020603050405020304" pitchFamily="18" charset="0"/>
                <a:cs typeface="Times New Roman" panose="02020603050405020304" pitchFamily="18" charset="0"/>
              </a:rPr>
              <a:t>Προσπάθειες επιβίωσης</a:t>
            </a:r>
          </a:p>
          <a:p>
            <a:pPr marL="0" indent="0">
              <a:buNone/>
            </a:pPr>
            <a:r>
              <a:rPr lang="el-GR" dirty="0">
                <a:latin typeface="Times New Roman" panose="02020603050405020304" pitchFamily="18" charset="0"/>
                <a:ea typeface="Times New Roman" panose="02020603050405020304" pitchFamily="18" charset="0"/>
              </a:rPr>
              <a:t>Η Σοφία, Οικονομικό Πανεπιστήμιο </a:t>
            </a:r>
            <a:r>
              <a:rPr lang="el-GR" dirty="0" err="1">
                <a:latin typeface="Times New Roman" panose="02020603050405020304" pitchFamily="18" charset="0"/>
                <a:ea typeface="Times New Roman" panose="02020603050405020304" pitchFamily="18" charset="0"/>
              </a:rPr>
              <a:t>Ιλβίβ</a:t>
            </a:r>
            <a:r>
              <a:rPr lang="el-GR" dirty="0">
                <a:latin typeface="Times New Roman" panose="02020603050405020304" pitchFamily="18" charset="0"/>
                <a:ea typeface="Times New Roman" panose="02020603050405020304" pitchFamily="18" charset="0"/>
              </a:rPr>
              <a:t>, Προϊστάμενη σε κατάστημα πώλησης επίπλων.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Κοιτάξτε εμείς (περάσαμε) κάπως πιο εύκολα από τους άλλους γιατί εμείς φύγαμε από </a:t>
            </a:r>
            <a:r>
              <a:rPr lang="el-GR" i="1" dirty="0" err="1">
                <a:latin typeface="Times New Roman" panose="02020603050405020304" pitchFamily="18" charset="0"/>
                <a:cs typeface="Times New Roman" panose="02020603050405020304" pitchFamily="18" charset="0"/>
              </a:rPr>
              <a:t>Ιλβίβ</a:t>
            </a:r>
            <a:r>
              <a:rPr lang="el-GR" i="1" dirty="0">
                <a:latin typeface="Times New Roman" panose="02020603050405020304" pitchFamily="18" charset="0"/>
                <a:cs typeface="Times New Roman" panose="02020603050405020304" pitchFamily="18" charset="0"/>
              </a:rPr>
              <a:t> και μείναμε στο χωριό με τους γονείς μου που είναι χωριό που ήταν μέσα στη ζώνη του </a:t>
            </a:r>
            <a:r>
              <a:rPr lang="el-GR" i="1" dirty="0" err="1">
                <a:latin typeface="Times New Roman" panose="02020603050405020304" pitchFamily="18" charset="0"/>
                <a:cs typeface="Times New Roman" panose="02020603050405020304" pitchFamily="18" charset="0"/>
              </a:rPr>
              <a:t>Τσερνόμπιλ</a:t>
            </a:r>
            <a:r>
              <a:rPr lang="el-GR" i="1" dirty="0">
                <a:latin typeface="Times New Roman" panose="02020603050405020304" pitchFamily="18" charset="0"/>
                <a:cs typeface="Times New Roman" panose="02020603050405020304" pitchFamily="18" charset="0"/>
              </a:rPr>
              <a:t> τότε. Εμείς είχαμε λίγο πιο πολλά δικαιώματα. Ας πούμε στο σχολείο τα παιδιά τρώγανε, δίνανε φαγητό, καλό φαγητό χωρίς λεφτά. Μια φορά το χρόνο κάποια παιδιά, ας πούμε καλοκαίρι, άλλα παιδιά το χειμώνα, πηγαίναμε για εκδρομές, μπορεί να είναι και στη θάλασσα, σε ξενοδοχείο. Έχουμε πάει και στα βουνά, δηλαδή για καλύτερη υγεία για τα παιδιά. Τότε οι εποχές αν θυμάστε που ήταν με τα κουπόνια;… Εμείς δικό μας χωριό τα είχαμε πολλά. Επειδή ήταν σαν χωριό του </a:t>
            </a:r>
            <a:r>
              <a:rPr lang="el-GR" i="1" dirty="0" err="1">
                <a:latin typeface="Times New Roman" panose="02020603050405020304" pitchFamily="18" charset="0"/>
                <a:cs typeface="Times New Roman" panose="02020603050405020304" pitchFamily="18" charset="0"/>
              </a:rPr>
              <a:t>Τσερνομπίλ</a:t>
            </a:r>
            <a:r>
              <a:rPr lang="el-GR" i="1" dirty="0">
                <a:latin typeface="Times New Roman" panose="02020603050405020304" pitchFamily="18" charset="0"/>
                <a:cs typeface="Times New Roman" panose="02020603050405020304" pitchFamily="18" charset="0"/>
              </a:rPr>
              <a:t> τα είχαμε. Εγώ βέβαια τότε μπορούσα (μόνο) με τα δικά μου κουπόνια που είχα, να πάρω πράγματα και πήγαινα (και) στη μάνα μου, φάγανε κι αυτοί</a:t>
            </a:r>
            <a:r>
              <a:rPr lang="el-GR" dirty="0">
                <a:latin typeface="Times New Roman" panose="02020603050405020304" pitchFamily="18" charset="0"/>
                <a:cs typeface="Times New Roman" panose="02020603050405020304" pitchFamily="18" charset="0"/>
              </a:rPr>
              <a:t>» (Σοφία, 50 ετών. Συνέντευξη 39).</a:t>
            </a:r>
          </a:p>
          <a:p>
            <a:endParaRPr lang="el-GR" dirty="0"/>
          </a:p>
        </p:txBody>
      </p:sp>
    </p:spTree>
    <p:extLst>
      <p:ext uri="{BB962C8B-B14F-4D97-AF65-F5344CB8AC3E}">
        <p14:creationId xmlns:p14="http://schemas.microsoft.com/office/powerpoint/2010/main" xmlns="" val="203873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και κρίση στη χώρα προέλευσης</a:t>
            </a:r>
          </a:p>
        </p:txBody>
      </p:sp>
      <p:sp>
        <p:nvSpPr>
          <p:cNvPr id="3" name="Θέση περιεχομένου 2"/>
          <p:cNvSpPr>
            <a:spLocks noGrp="1"/>
          </p:cNvSpPr>
          <p:nvPr>
            <p:ph idx="1"/>
          </p:nvPr>
        </p:nvSpPr>
        <p:spPr/>
        <p:txBody>
          <a:bodyPr/>
          <a:lstStyle/>
          <a:p>
            <a:r>
              <a:rPr lang="el-GR" b="1" dirty="0">
                <a:latin typeface="Times New Roman" panose="02020603050405020304" pitchFamily="18" charset="0"/>
                <a:cs typeface="Times New Roman" panose="02020603050405020304" pitchFamily="18" charset="0"/>
              </a:rPr>
              <a:t>Ανεργία και υποαπασχόληση</a:t>
            </a:r>
          </a:p>
          <a:p>
            <a:r>
              <a:rPr lang="el-GR" b="1" dirty="0" err="1">
                <a:latin typeface="Times New Roman" panose="02020603050405020304" pitchFamily="18" charset="0"/>
                <a:cs typeface="Times New Roman" panose="02020603050405020304" pitchFamily="18" charset="0"/>
              </a:rPr>
              <a:t>Ετεροαπασχόληση</a:t>
            </a:r>
            <a:endParaRPr lang="el-GR" b="1" dirty="0">
              <a:latin typeface="Times New Roman" panose="02020603050405020304" pitchFamily="18" charset="0"/>
              <a:cs typeface="Times New Roman" panose="02020603050405020304" pitchFamily="18" charset="0"/>
            </a:endParaRPr>
          </a:p>
          <a:p>
            <a:r>
              <a:rPr lang="el-GR" b="1" dirty="0">
                <a:latin typeface="Times New Roman" panose="02020603050405020304" pitchFamily="18" charset="0"/>
                <a:cs typeface="Times New Roman" panose="02020603050405020304" pitchFamily="18" charset="0"/>
              </a:rPr>
              <a:t>Απώλεια εργασιακής ταυτότητας</a:t>
            </a:r>
          </a:p>
          <a:p>
            <a:r>
              <a:rPr lang="el-GR" b="1" dirty="0">
                <a:latin typeface="Times New Roman" panose="02020603050405020304" pitchFamily="18" charset="0"/>
                <a:cs typeface="Times New Roman" panose="02020603050405020304" pitchFamily="18" charset="0"/>
              </a:rPr>
              <a:t>Επαφή με </a:t>
            </a:r>
            <a:r>
              <a:rPr lang="el-GR" b="1" dirty="0" err="1">
                <a:latin typeface="Times New Roman" panose="02020603050405020304" pitchFamily="18" charset="0"/>
                <a:cs typeface="Times New Roman" panose="02020603050405020304" pitchFamily="18" charset="0"/>
              </a:rPr>
              <a:t>ημι</a:t>
            </a:r>
            <a:r>
              <a:rPr lang="el-GR" b="1" dirty="0">
                <a:latin typeface="Times New Roman" panose="02020603050405020304" pitchFamily="18" charset="0"/>
                <a:cs typeface="Times New Roman" panose="02020603050405020304" pitchFamily="18" charset="0"/>
              </a:rPr>
              <a:t>-νόμιμες διαδικασίες (μαύρη αγορά) </a:t>
            </a:r>
          </a:p>
          <a:p>
            <a:r>
              <a:rPr lang="el-GR" b="1" dirty="0">
                <a:latin typeface="Times New Roman" panose="02020603050405020304" pitchFamily="18" charset="0"/>
                <a:cs typeface="Times New Roman" panose="02020603050405020304" pitchFamily="18" charset="0"/>
              </a:rPr>
              <a:t>Επαφή με χαμηλού κύρους εργασία</a:t>
            </a:r>
          </a:p>
          <a:p>
            <a:r>
              <a:rPr lang="el-GR" b="1" dirty="0">
                <a:latin typeface="Times New Roman" panose="02020603050405020304" pitchFamily="18" charset="0"/>
                <a:cs typeface="Times New Roman" panose="02020603050405020304" pitchFamily="18" charset="0"/>
              </a:rPr>
              <a:t>Έμφαση στην επιβίωση</a:t>
            </a:r>
          </a:p>
        </p:txBody>
      </p:sp>
    </p:spTree>
    <p:extLst>
      <p:ext uri="{BB962C8B-B14F-4D97-AF65-F5344CB8AC3E}">
        <p14:creationId xmlns:p14="http://schemas.microsoft.com/office/powerpoint/2010/main" xmlns="" val="4220239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prstClr val="black"/>
                </a:solidFill>
                <a:latin typeface="Times New Roman" panose="02020603050405020304" pitchFamily="18" charset="0"/>
                <a:cs typeface="Times New Roman" panose="02020603050405020304" pitchFamily="18" charset="0"/>
              </a:rPr>
              <a:t>Οικογενειακές σχέσεις και σχέσεις αλληλεγγύης σε περίοδο κρίσης</a:t>
            </a:r>
            <a:endParaRPr lang="el-GR" dirty="0"/>
          </a:p>
        </p:txBody>
      </p:sp>
      <p:sp>
        <p:nvSpPr>
          <p:cNvPr id="3" name="Θέση περιεχομένου 2"/>
          <p:cNvSpPr>
            <a:spLocks noGrp="1"/>
          </p:cNvSpPr>
          <p:nvPr>
            <p:ph idx="1"/>
          </p:nvPr>
        </p:nvSpPr>
        <p:spPr/>
        <p:txBody>
          <a:bodyPr>
            <a:normAutofit/>
          </a:bodyPr>
          <a:lstStyle/>
          <a:p>
            <a:pPr marL="457200" marR="702310" indent="0" algn="just">
              <a:lnSpc>
                <a:spcPct val="100000"/>
              </a:lnSpc>
              <a:spcBef>
                <a:spcPts val="0"/>
              </a:spcBef>
              <a:spcAft>
                <a:spcPts val="0"/>
              </a:spcAft>
              <a:buNone/>
            </a:pPr>
            <a:r>
              <a:rPr lang="el-GR" b="1" dirty="0">
                <a:latin typeface="Times New Roman" panose="02020603050405020304" pitchFamily="18" charset="0"/>
                <a:ea typeface="Times New Roman" panose="02020603050405020304" pitchFamily="18" charset="0"/>
              </a:rPr>
              <a:t>Κρίση και </a:t>
            </a:r>
            <a:r>
              <a:rPr lang="el-GR" b="1" dirty="0" err="1">
                <a:latin typeface="Times New Roman" panose="02020603050405020304" pitchFamily="18" charset="0"/>
                <a:ea typeface="Times New Roman" panose="02020603050405020304" pitchFamily="18" charset="0"/>
              </a:rPr>
              <a:t>ενδοοικοιγενειακή</a:t>
            </a:r>
            <a:r>
              <a:rPr lang="el-GR" b="1" dirty="0">
                <a:latin typeface="Times New Roman" panose="02020603050405020304" pitchFamily="18" charset="0"/>
                <a:ea typeface="Times New Roman" panose="02020603050405020304" pitchFamily="18" charset="0"/>
              </a:rPr>
              <a:t> βία</a:t>
            </a:r>
          </a:p>
          <a:p>
            <a:pPr marL="457200" marR="702310" indent="0" algn="just">
              <a:lnSpc>
                <a:spcPct val="100000"/>
              </a:lnSpc>
              <a:spcBef>
                <a:spcPts val="0"/>
              </a:spcBef>
              <a:spcAft>
                <a:spcPts val="0"/>
              </a:spcAft>
              <a:buNone/>
            </a:pPr>
            <a:r>
              <a:rPr lang="el-GR" dirty="0">
                <a:latin typeface="Times New Roman" panose="02020603050405020304" pitchFamily="18" charset="0"/>
                <a:ea typeface="Times New Roman" panose="02020603050405020304" pitchFamily="18" charset="0"/>
              </a:rPr>
              <a:t>«</a:t>
            </a:r>
            <a:r>
              <a:rPr lang="el-GR" i="1" dirty="0">
                <a:latin typeface="Times New Roman" panose="02020603050405020304" pitchFamily="18" charset="0"/>
                <a:ea typeface="Times New Roman" panose="02020603050405020304" pitchFamily="18" charset="0"/>
              </a:rPr>
              <a:t>Στα 25 έκανα την κόρη μου και αμέσως όταν η κόρη μου ήταν 6 μηνών χώρισα, γιατί ο άντρας μου έπινε…εντάξει ήτανε καλός άνθρωπος αλλά έπινε. Η κόρη μου ήταν 6 μηνών. Πήγαινα στην δουλειά, και ερχότανε στην Αστυνομία μεθυσμένος. Ντροπή! ... Και από 6 μηνών που ήταν η κόρη μου δεν είχα βοήθεια τίποτα, ούτε πήρα λεφτά, ούτε βλέπει το παιδί, τίποτα</a:t>
            </a:r>
            <a:r>
              <a:rPr lang="el-GR" dirty="0">
                <a:latin typeface="Times New Roman" panose="02020603050405020304" pitchFamily="18" charset="0"/>
                <a:ea typeface="Times New Roman" panose="02020603050405020304" pitchFamily="18" charset="0"/>
              </a:rPr>
              <a:t>» (</a:t>
            </a:r>
            <a:r>
              <a:rPr lang="el-GR" dirty="0" err="1">
                <a:latin typeface="Times New Roman" panose="02020603050405020304" pitchFamily="18" charset="0"/>
                <a:ea typeface="Times New Roman" panose="02020603050405020304" pitchFamily="18" charset="0"/>
              </a:rPr>
              <a:t>Γκαλίνα</a:t>
            </a:r>
            <a:r>
              <a:rPr lang="el-GR" dirty="0">
                <a:latin typeface="Times New Roman" panose="02020603050405020304" pitchFamily="18" charset="0"/>
                <a:ea typeface="Times New Roman" panose="02020603050405020304" pitchFamily="18" charset="0"/>
              </a:rPr>
              <a:t>, 45 ετών. Συνέντευξη 33). </a:t>
            </a:r>
          </a:p>
          <a:p>
            <a:endParaRPr lang="el-GR" dirty="0"/>
          </a:p>
        </p:txBody>
      </p:sp>
    </p:spTree>
    <p:extLst>
      <p:ext uri="{BB962C8B-B14F-4D97-AF65-F5344CB8AC3E}">
        <p14:creationId xmlns:p14="http://schemas.microsoft.com/office/powerpoint/2010/main" xmlns="" val="2859177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Οικογενειακές σχέσεις και σχέσεις αλληλεγγύης σε περίοδο κρίσης</a:t>
            </a:r>
          </a:p>
        </p:txBody>
      </p:sp>
      <p:sp>
        <p:nvSpPr>
          <p:cNvPr id="3" name="Θέση περιεχομένου 2"/>
          <p:cNvSpPr>
            <a:spLocks noGrp="1"/>
          </p:cNvSpPr>
          <p:nvPr>
            <p:ph idx="1"/>
          </p:nvPr>
        </p:nvSpPr>
        <p:spPr/>
        <p:txBody>
          <a:bodyPr>
            <a:normAutofit fontScale="92500" lnSpcReduction="20000"/>
          </a:bodyPr>
          <a:lstStyle/>
          <a:p>
            <a:pPr marL="342900" lvl="0" indent="-342900">
              <a:lnSpc>
                <a:spcPct val="100000"/>
              </a:lnSpc>
              <a:spcBef>
                <a:spcPct val="20000"/>
              </a:spcBef>
              <a:buNone/>
            </a:pPr>
            <a:r>
              <a:rPr lang="el-GR" sz="3000" dirty="0">
                <a:solidFill>
                  <a:prstClr val="black"/>
                </a:solidFill>
                <a:latin typeface="Times New Roman" pitchFamily="18" charset="0"/>
                <a:cs typeface="Times New Roman" pitchFamily="18" charset="0"/>
              </a:rPr>
              <a:t>    </a:t>
            </a:r>
            <a:r>
              <a:rPr lang="el-GR" sz="3000" b="1" dirty="0">
                <a:solidFill>
                  <a:prstClr val="black"/>
                </a:solidFill>
                <a:latin typeface="Times New Roman" pitchFamily="18" charset="0"/>
                <a:cs typeface="Times New Roman" pitchFamily="18" charset="0"/>
              </a:rPr>
              <a:t>Κρίση και διάρρηξη σχέσεων αλληλεγγύης</a:t>
            </a:r>
          </a:p>
          <a:p>
            <a:pPr marL="342900" lvl="0" indent="-342900">
              <a:lnSpc>
                <a:spcPct val="100000"/>
              </a:lnSpc>
              <a:spcBef>
                <a:spcPct val="20000"/>
              </a:spcBef>
              <a:buNone/>
            </a:pPr>
            <a:r>
              <a:rPr lang="el-GR" sz="3000" dirty="0">
                <a:solidFill>
                  <a:prstClr val="black"/>
                </a:solidFill>
                <a:latin typeface="Times New Roman" pitchFamily="18" charset="0"/>
                <a:cs typeface="Times New Roman" pitchFamily="18" charset="0"/>
              </a:rPr>
              <a:t>    «</a:t>
            </a:r>
            <a:r>
              <a:rPr lang="el-GR" sz="3000" i="1" dirty="0">
                <a:solidFill>
                  <a:prstClr val="black"/>
                </a:solidFill>
                <a:latin typeface="Times New Roman" pitchFamily="18" charset="0"/>
                <a:cs typeface="Times New Roman" pitchFamily="18" charset="0"/>
              </a:rPr>
              <a:t>Ήταν τρομερή η κατάσταση… 500 δολάρια πήραμε δανεικά και δώσαμε 5% και γύρισα εγώ 500 ευρώ μετά από δυο μήνες… Βεβαίως, κάθε μήνα 5%. Έτσι ήταν τότε. Όποιος είχε λεφτά και δε δάνειζε τσάμπα. Και φίλος να ήταν, δάνειζε με τόκους. Έτσι ήξερε ότι θα τα πάρει πίσω. Και πλήρωσα 5% για δυο μήνες… Και όταν ήρθα εδώ βρήκα δουλειά, πρόσεχα μια γιαγιά. Ένα μήνα δούλεψα σ’ αυτή τη δουλειά. Σ’ αυτή τη δουλειά με πλήρωσαν τότε 110.000 (δραχμές). Και αυτό ήταν 320 δολάρια. Και εγώ δυο μήνες δούλεψα και έστειλα λεφτά στην πατρίδα και ξεχρέωσα το χρέος μου, αυτό που χρωστούσα</a:t>
            </a:r>
            <a:r>
              <a:rPr lang="el-GR" sz="3000" dirty="0">
                <a:solidFill>
                  <a:prstClr val="black"/>
                </a:solidFill>
                <a:latin typeface="Times New Roman" pitchFamily="18" charset="0"/>
                <a:cs typeface="Times New Roman" pitchFamily="18" charset="0"/>
              </a:rPr>
              <a:t>» (Μαρία, 49 ετών. Συνέντευξη 29).</a:t>
            </a:r>
            <a:endParaRPr lang="en-US" sz="3000" dirty="0">
              <a:solidFill>
                <a:prstClr val="black"/>
              </a:solidFill>
              <a:latin typeface="Times New Roman" pitchFamily="18" charset="0"/>
              <a:cs typeface="Times New Roman" pitchFamily="18" charset="0"/>
            </a:endParaRPr>
          </a:p>
          <a:p>
            <a:endParaRPr lang="el-GR" dirty="0"/>
          </a:p>
        </p:txBody>
      </p:sp>
    </p:spTree>
    <p:extLst>
      <p:ext uri="{BB962C8B-B14F-4D97-AF65-F5344CB8AC3E}">
        <p14:creationId xmlns:p14="http://schemas.microsoft.com/office/powerpoint/2010/main" xmlns="" val="2678968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Η χώρα προέλευσης ως πεδίο προετοιμασίας</a:t>
            </a:r>
          </a:p>
        </p:txBody>
      </p:sp>
      <p:sp>
        <p:nvSpPr>
          <p:cNvPr id="3" name="Θέση περιεχομένου 2"/>
          <p:cNvSpPr>
            <a:spLocks noGrp="1"/>
          </p:cNvSpPr>
          <p:nvPr>
            <p:ph idx="1"/>
          </p:nvPr>
        </p:nvSpPr>
        <p:spPr>
          <a:xfrm>
            <a:off x="838200" y="1825624"/>
            <a:ext cx="10515600" cy="4664075"/>
          </a:xfrm>
        </p:spPr>
        <p:txBody>
          <a:bodyPr/>
          <a:lstStyle/>
          <a:p>
            <a:r>
              <a:rPr lang="el-GR" dirty="0">
                <a:latin typeface="Times New Roman" panose="02020603050405020304" pitchFamily="18" charset="0"/>
                <a:cs typeface="Times New Roman" panose="02020603050405020304" pitchFamily="18" charset="0"/>
              </a:rPr>
              <a:t>Οι αλλαγές στην οργάνωση της εργασίας, στην οικογένεια και στις σχέσεις αλληλεγγύης </a:t>
            </a:r>
            <a:r>
              <a:rPr lang="el-GR"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δεν</a:t>
            </a:r>
            <a:r>
              <a:rPr lang="el-GR" dirty="0">
                <a:latin typeface="Times New Roman" panose="02020603050405020304" pitchFamily="18" charset="0"/>
                <a:cs typeface="Times New Roman" panose="02020603050405020304" pitchFamily="18" charset="0"/>
              </a:rPr>
              <a:t> αποτελούν απλούς παράγοντες απώθησης του μεταναστευτικού </a:t>
            </a:r>
            <a:r>
              <a:rPr lang="el-GR">
                <a:latin typeface="Times New Roman" panose="02020603050405020304" pitchFamily="18" charset="0"/>
                <a:cs typeface="Times New Roman" panose="02020603050405020304" pitchFamily="18" charset="0"/>
              </a:rPr>
              <a:t>εργατικού δυναμικού</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Προετοιμάζουν τους μετανάστες σε </a:t>
            </a:r>
            <a:r>
              <a:rPr lang="el-GR" dirty="0" err="1">
                <a:latin typeface="Times New Roman" panose="02020603050405020304" pitchFamily="18" charset="0"/>
                <a:cs typeface="Times New Roman" panose="02020603050405020304" pitchFamily="18" charset="0"/>
              </a:rPr>
              <a:t>αξιακό</a:t>
            </a:r>
            <a:r>
              <a:rPr lang="el-GR" dirty="0">
                <a:latin typeface="Times New Roman" panose="02020603050405020304" pitchFamily="18" charset="0"/>
                <a:cs typeface="Times New Roman" panose="02020603050405020304" pitchFamily="18" charset="0"/>
              </a:rPr>
              <a:t> επίπεδο για την αποδοχή συγκεκριμένων όρων εργασίας και διαβίωσης</a:t>
            </a:r>
          </a:p>
          <a:p>
            <a:pPr lvl="1">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Απώλεια εργασιακής ταυτότητας</a:t>
            </a:r>
          </a:p>
          <a:p>
            <a:pPr lvl="1">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Χαμηλού κύρους εργασία</a:t>
            </a:r>
          </a:p>
          <a:p>
            <a:pPr lvl="1">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Έμφαση στην επιβίωση</a:t>
            </a:r>
          </a:p>
          <a:p>
            <a:pPr lvl="1">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Ατομικισμός</a:t>
            </a:r>
          </a:p>
          <a:p>
            <a:pPr lvl="1">
              <a:buFont typeface="Wingdings" panose="05000000000000000000" pitchFamily="2" charset="2"/>
              <a:buChar char="Ø"/>
            </a:pPr>
            <a:r>
              <a:rPr lang="el-GR" dirty="0">
                <a:latin typeface="Times New Roman" panose="02020603050405020304" pitchFamily="18" charset="0"/>
                <a:cs typeface="Times New Roman" panose="02020603050405020304" pitchFamily="18" charset="0"/>
              </a:rPr>
              <a:t>Διάρρηξη κοινοτικών και οικογενειακών σχέσεων που μπορούν να παρέχουν προστασία </a:t>
            </a:r>
          </a:p>
        </p:txBody>
      </p:sp>
    </p:spTree>
    <p:extLst>
      <p:ext uri="{BB962C8B-B14F-4D97-AF65-F5344CB8AC3E}">
        <p14:creationId xmlns:p14="http://schemas.microsoft.com/office/powerpoint/2010/main" xmlns="" val="250992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Ολιστική Προσέγγιση της Μετανάστευσης</a:t>
            </a:r>
          </a:p>
        </p:txBody>
      </p:sp>
      <p:sp>
        <p:nvSpPr>
          <p:cNvPr id="3" name="Θέση περιεχομένου 2"/>
          <p:cNvSpPr>
            <a:spLocks noGrp="1"/>
          </p:cNvSpPr>
          <p:nvPr>
            <p:ph idx="1"/>
          </p:nvPr>
        </p:nvSpPr>
        <p:spPr>
          <a:xfrm>
            <a:off x="590550" y="1690688"/>
            <a:ext cx="11010900" cy="4914899"/>
          </a:xfrm>
        </p:spPr>
        <p:txBody>
          <a:bodyPr>
            <a:normAutofit/>
          </a:bodyPr>
          <a:lstStyle/>
          <a:p>
            <a:pPr marL="0" indent="0">
              <a:buNone/>
            </a:pPr>
            <a:r>
              <a:rPr lang="el-GR" dirty="0">
                <a:latin typeface="Times New Roman" panose="02020603050405020304" pitchFamily="18" charset="0"/>
                <a:cs typeface="Times New Roman" panose="02020603050405020304" pitchFamily="18" charset="0"/>
              </a:rPr>
              <a:t>Ο αποκλεισμός των μεταναστών είναι μια μακρά διαδικασία που έχει 3 κεντρικά στάδια</a:t>
            </a:r>
          </a:p>
          <a:p>
            <a:pPr lvl="1"/>
            <a:r>
              <a:rPr lang="el-GR" sz="3600" b="1" dirty="0">
                <a:latin typeface="Times New Roman" panose="02020603050405020304" pitchFamily="18" charset="0"/>
                <a:cs typeface="Times New Roman" panose="02020603050405020304" pitchFamily="18" charset="0"/>
              </a:rPr>
              <a:t>Προετοιμασία </a:t>
            </a:r>
            <a:r>
              <a:rPr lang="el-GR" sz="3600" dirty="0">
                <a:latin typeface="Times New Roman" panose="02020603050405020304" pitchFamily="18" charset="0"/>
                <a:cs typeface="Times New Roman" panose="02020603050405020304" pitchFamily="18" charset="0"/>
              </a:rPr>
              <a:t>(Χώρα προέλευσης)</a:t>
            </a:r>
          </a:p>
          <a:p>
            <a:pPr lvl="1"/>
            <a:endParaRPr lang="el-GR" sz="3600" dirty="0">
              <a:latin typeface="Times New Roman" panose="02020603050405020304" pitchFamily="18" charset="0"/>
              <a:cs typeface="Times New Roman" panose="02020603050405020304" pitchFamily="18" charset="0"/>
            </a:endParaRPr>
          </a:p>
          <a:p>
            <a:pPr lvl="1"/>
            <a:r>
              <a:rPr lang="el-GR" sz="3600" b="1" dirty="0">
                <a:latin typeface="Times New Roman" panose="02020603050405020304" pitchFamily="18" charset="0"/>
                <a:cs typeface="Times New Roman" panose="02020603050405020304" pitchFamily="18" charset="0"/>
              </a:rPr>
              <a:t>Τοποθέτηση </a:t>
            </a:r>
            <a:r>
              <a:rPr lang="el-GR" sz="3600" dirty="0">
                <a:latin typeface="Times New Roman" panose="02020603050405020304" pitchFamily="18" charset="0"/>
                <a:cs typeface="Times New Roman" panose="02020603050405020304" pitchFamily="18" charset="0"/>
              </a:rPr>
              <a:t>(Μεταναστευτικό ταξίδι / Χώρα υποδοχής)</a:t>
            </a:r>
          </a:p>
          <a:p>
            <a:pPr marL="457200" lvl="1" indent="0">
              <a:buNone/>
            </a:pPr>
            <a:endParaRPr lang="el-GR" sz="3600" dirty="0">
              <a:latin typeface="Times New Roman" panose="02020603050405020304" pitchFamily="18" charset="0"/>
              <a:cs typeface="Times New Roman" panose="02020603050405020304" pitchFamily="18" charset="0"/>
            </a:endParaRPr>
          </a:p>
          <a:p>
            <a:pPr lvl="1"/>
            <a:r>
              <a:rPr lang="el-GR" sz="3600" b="1" dirty="0">
                <a:latin typeface="Times New Roman" panose="02020603050405020304" pitchFamily="18" charset="0"/>
                <a:cs typeface="Times New Roman" panose="02020603050405020304" pitchFamily="18" charset="0"/>
              </a:rPr>
              <a:t>Εσωτερίκευση / Αναπαραγωγή </a:t>
            </a:r>
            <a:r>
              <a:rPr lang="el-GR" sz="3600" dirty="0">
                <a:latin typeface="Times New Roman" panose="02020603050405020304" pitchFamily="18" charset="0"/>
                <a:cs typeface="Times New Roman" panose="02020603050405020304" pitchFamily="18" charset="0"/>
              </a:rPr>
              <a:t>(Χώρα υποδοχής)</a:t>
            </a:r>
          </a:p>
        </p:txBody>
      </p:sp>
    </p:spTree>
    <p:extLst>
      <p:ext uri="{BB962C8B-B14F-4D97-AF65-F5344CB8AC3E}">
        <p14:creationId xmlns:p14="http://schemas.microsoft.com/office/powerpoint/2010/main" xmlns="" val="253240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Ο αποκλεισμός των μεταναστών</a:t>
            </a:r>
          </a:p>
        </p:txBody>
      </p:sp>
      <p:sp>
        <p:nvSpPr>
          <p:cNvPr id="5" name="Θέση κειμένου 4"/>
          <p:cNvSpPr>
            <a:spLocks noGrp="1"/>
          </p:cNvSpPr>
          <p:nvPr>
            <p:ph type="body" idx="1"/>
          </p:nvPr>
        </p:nvSpPr>
        <p:spPr>
          <a:xfrm>
            <a:off x="839787" y="1690688"/>
            <a:ext cx="5157787" cy="407194"/>
          </a:xfrm>
        </p:spPr>
        <p:txBody>
          <a:bodyPr>
            <a:normAutofit lnSpcReduction="10000"/>
          </a:bodyPr>
          <a:lstStyle/>
          <a:p>
            <a:pPr algn="ctr"/>
            <a:r>
              <a:rPr lang="el-GR" dirty="0">
                <a:latin typeface="Times New Roman" panose="02020603050405020304" pitchFamily="18" charset="0"/>
                <a:cs typeface="Times New Roman" panose="02020603050405020304" pitchFamily="18" charset="0"/>
              </a:rPr>
              <a:t>Προσεγγίσεις Συναίνεσης </a:t>
            </a:r>
          </a:p>
        </p:txBody>
      </p:sp>
      <p:sp>
        <p:nvSpPr>
          <p:cNvPr id="6" name="Θέση περιεχομένου 5"/>
          <p:cNvSpPr>
            <a:spLocks noGrp="1"/>
          </p:cNvSpPr>
          <p:nvPr>
            <p:ph sz="half" idx="2"/>
          </p:nvPr>
        </p:nvSpPr>
        <p:spPr>
          <a:xfrm>
            <a:off x="839788" y="2273301"/>
            <a:ext cx="5157787" cy="3683000"/>
          </a:xfrm>
        </p:spPr>
        <p:txBody>
          <a:bodyPr/>
          <a:lstStyle/>
          <a:p>
            <a:r>
              <a:rPr lang="el-GR" dirty="0">
                <a:latin typeface="Times New Roman" panose="02020603050405020304" pitchFamily="18" charset="0"/>
                <a:cs typeface="Times New Roman" panose="02020603050405020304" pitchFamily="18" charset="0"/>
              </a:rPr>
              <a:t>Λειτουργισμός</a:t>
            </a:r>
          </a:p>
          <a:p>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Η ανεργία οδηγεί στον αποκλεισμό</a:t>
            </a:r>
          </a:p>
          <a:p>
            <a:r>
              <a:rPr lang="el-GR" dirty="0">
                <a:latin typeface="Times New Roman" panose="02020603050405020304" pitchFamily="18" charset="0"/>
                <a:cs typeface="Times New Roman" panose="02020603050405020304" pitchFamily="18" charset="0"/>
              </a:rPr>
              <a:t>Η εργασία των μεταναστών οδηγεί στην κοινωνική ένταξη και συμβάλει στην κοινωνική συνοχή</a:t>
            </a:r>
          </a:p>
        </p:txBody>
      </p:sp>
      <p:sp>
        <p:nvSpPr>
          <p:cNvPr id="7" name="Θέση κειμένου 6"/>
          <p:cNvSpPr>
            <a:spLocks noGrp="1"/>
          </p:cNvSpPr>
          <p:nvPr>
            <p:ph type="body" sz="quarter" idx="3"/>
          </p:nvPr>
        </p:nvSpPr>
        <p:spPr>
          <a:xfrm>
            <a:off x="6172200" y="1599406"/>
            <a:ext cx="5183188" cy="498475"/>
          </a:xfrm>
        </p:spPr>
        <p:txBody>
          <a:bodyPr/>
          <a:lstStyle/>
          <a:p>
            <a:pPr algn="ctr"/>
            <a:r>
              <a:rPr lang="el-GR" dirty="0">
                <a:latin typeface="Times New Roman" panose="02020603050405020304" pitchFamily="18" charset="0"/>
                <a:cs typeface="Times New Roman" panose="02020603050405020304" pitchFamily="18" charset="0"/>
              </a:rPr>
              <a:t>Προσεγγίσεις Σύγκρουσης </a:t>
            </a:r>
          </a:p>
        </p:txBody>
      </p:sp>
      <p:sp>
        <p:nvSpPr>
          <p:cNvPr id="8" name="Θέση περιεχομένου 7"/>
          <p:cNvSpPr>
            <a:spLocks noGrp="1"/>
          </p:cNvSpPr>
          <p:nvPr>
            <p:ph sz="quarter" idx="4"/>
          </p:nvPr>
        </p:nvSpPr>
        <p:spPr>
          <a:xfrm>
            <a:off x="6172200" y="2273301"/>
            <a:ext cx="5183188" cy="3916362"/>
          </a:xfrm>
        </p:spPr>
        <p:txBody>
          <a:bodyPr/>
          <a:lstStyle/>
          <a:p>
            <a:r>
              <a:rPr lang="el-GR" dirty="0">
                <a:latin typeface="Times New Roman" panose="02020603050405020304" pitchFamily="18" charset="0"/>
                <a:cs typeface="Times New Roman" panose="02020603050405020304" pitchFamily="18" charset="0"/>
              </a:rPr>
              <a:t>Μαρξισμός</a:t>
            </a:r>
          </a:p>
          <a:p>
            <a:r>
              <a:rPr lang="el-GR" dirty="0" err="1">
                <a:latin typeface="Times New Roman" panose="02020603050405020304" pitchFamily="18" charset="0"/>
                <a:cs typeface="Times New Roman" panose="02020603050405020304" pitchFamily="18" charset="0"/>
              </a:rPr>
              <a:t>Βεμπεριανές</a:t>
            </a:r>
            <a:r>
              <a:rPr lang="el-GR" dirty="0">
                <a:latin typeface="Times New Roman" panose="02020603050405020304" pitchFamily="18" charset="0"/>
                <a:cs typeface="Times New Roman" panose="02020603050405020304" pitchFamily="18" charset="0"/>
              </a:rPr>
              <a:t> προσεγγίσεις</a:t>
            </a:r>
          </a:p>
          <a:p>
            <a:r>
              <a:rPr lang="el-GR" dirty="0">
                <a:latin typeface="Times New Roman" panose="02020603050405020304" pitchFamily="18" charset="0"/>
                <a:cs typeface="Times New Roman" panose="02020603050405020304" pitchFamily="18" charset="0"/>
              </a:rPr>
              <a:t>Η ανεργία συμβάλει στον αποκλεισμό</a:t>
            </a:r>
          </a:p>
          <a:p>
            <a:r>
              <a:rPr lang="el-GR" dirty="0">
                <a:latin typeface="Times New Roman" panose="02020603050405020304" pitchFamily="18" charset="0"/>
                <a:cs typeface="Times New Roman" panose="02020603050405020304" pitchFamily="18" charset="0"/>
              </a:rPr>
              <a:t>Η εργασία ως ο πλέον βασικός άξονας που οδηγεί στην περιθωριοποίηση των μεταναστών</a:t>
            </a:r>
          </a:p>
          <a:p>
            <a:endParaRPr lang="el-GR" dirty="0"/>
          </a:p>
        </p:txBody>
      </p:sp>
      <p:cxnSp>
        <p:nvCxnSpPr>
          <p:cNvPr id="10" name="9 - Ευθεία γραμμή σύνδεσης"/>
          <p:cNvCxnSpPr/>
          <p:nvPr/>
        </p:nvCxnSpPr>
        <p:spPr>
          <a:xfrm>
            <a:off x="0" y="3252651"/>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0" y="4219303"/>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7486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Χώρα Προέλευσης - Προετοιμασία</a:t>
            </a:r>
          </a:p>
        </p:txBody>
      </p:sp>
      <p:sp>
        <p:nvSpPr>
          <p:cNvPr id="3" name="Θέση περιεχομένου 2"/>
          <p:cNvSpPr>
            <a:spLocks noGrp="1"/>
          </p:cNvSpPr>
          <p:nvPr>
            <p:ph idx="1"/>
          </p:nvPr>
        </p:nvSpPr>
        <p:spPr/>
        <p:txBody>
          <a:bodyPr>
            <a:normAutofit lnSpcReduction="10000"/>
          </a:bodyPr>
          <a:lstStyle/>
          <a:p>
            <a:r>
              <a:rPr lang="el-GR" b="1" dirty="0">
                <a:latin typeface="Times New Roman" panose="02020603050405020304" pitchFamily="18" charset="0"/>
                <a:cs typeface="Times New Roman" panose="02020603050405020304" pitchFamily="18" charset="0"/>
              </a:rPr>
              <a:t>Εργασία </a:t>
            </a:r>
          </a:p>
          <a:p>
            <a:r>
              <a:rPr lang="el-GR" b="1" dirty="0">
                <a:latin typeface="Times New Roman" panose="02020603050405020304" pitchFamily="18" charset="0"/>
                <a:cs typeface="Times New Roman" panose="02020603050405020304" pitchFamily="18" charset="0"/>
              </a:rPr>
              <a:t>Οικογενειακές σχέσεις </a:t>
            </a:r>
          </a:p>
          <a:p>
            <a:r>
              <a:rPr lang="el-GR" b="1" dirty="0">
                <a:latin typeface="Times New Roman" panose="02020603050405020304" pitchFamily="18" charset="0"/>
                <a:cs typeface="Times New Roman" panose="02020603050405020304" pitchFamily="18" charset="0"/>
              </a:rPr>
              <a:t>Σχέσεις αλληλεγγύης </a:t>
            </a:r>
          </a:p>
          <a:p>
            <a:r>
              <a:rPr lang="el-GR" dirty="0">
                <a:latin typeface="Times New Roman" panose="02020603050405020304" pitchFamily="18" charset="0"/>
                <a:cs typeface="Times New Roman" panose="02020603050405020304" pitchFamily="18" charset="0"/>
              </a:rPr>
              <a:t>Η εξέταση των κεντρικών διαστάσεων ζωής στη χώρα προέλευσης επιτρέπει την ανάλυση της κοινωνικοποίησης των μελλοντικών μεταναστών</a:t>
            </a:r>
          </a:p>
          <a:p>
            <a:r>
              <a:rPr lang="el-GR" dirty="0">
                <a:latin typeface="Times New Roman" panose="02020603050405020304" pitchFamily="18" charset="0"/>
                <a:cs typeface="Times New Roman" panose="02020603050405020304" pitchFamily="18" charset="0"/>
              </a:rPr>
              <a:t>Έμφαση δίνεται στην περίοδο πριν την οικονομική κρίση και τους τρόπους αντιμετώπισης αυτής όταν ξεσπάσει</a:t>
            </a:r>
          </a:p>
          <a:p>
            <a:r>
              <a:rPr lang="el-GR" dirty="0">
                <a:latin typeface="Times New Roman" panose="02020603050405020304" pitchFamily="18" charset="0"/>
                <a:cs typeface="Times New Roman" panose="02020603050405020304" pitchFamily="18" charset="0"/>
              </a:rPr>
              <a:t>Η χώρα προέλευσης δημιουργεί προσανατολισμούς σε σχέση με την εργασία και τις κοινωνικές σχέσεις</a:t>
            </a:r>
          </a:p>
        </p:txBody>
      </p:sp>
    </p:spTree>
    <p:extLst>
      <p:ext uri="{BB962C8B-B14F-4D97-AF65-F5344CB8AC3E}">
        <p14:creationId xmlns:p14="http://schemas.microsoft.com/office/powerpoint/2010/main" xmlns="" val="3586145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σε περίοδο κανονικότητας</a:t>
            </a:r>
          </a:p>
        </p:txBody>
      </p:sp>
      <p:sp>
        <p:nvSpPr>
          <p:cNvPr id="3" name="Θέση περιεχομένου 2"/>
          <p:cNvSpPr>
            <a:spLocks noGrp="1"/>
          </p:cNvSpPr>
          <p:nvPr>
            <p:ph idx="1"/>
          </p:nvPr>
        </p:nvSpPr>
        <p:spPr/>
        <p:txBody>
          <a:bodyPr/>
          <a:lstStyle/>
          <a:p>
            <a:pPr marL="0" indent="0">
              <a:buNone/>
            </a:pPr>
            <a:r>
              <a:rPr lang="el-GR" dirty="0">
                <a:latin typeface="Times New Roman" panose="02020603050405020304" pitchFamily="18" charset="0"/>
                <a:cs typeface="Times New Roman" panose="02020603050405020304" pitchFamily="18" charset="0"/>
              </a:rPr>
              <a:t>Δύο ομάδες εργαζομένων</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Εξειδικευμένο εργατικό δυναμικό </a:t>
            </a:r>
          </a:p>
          <a:p>
            <a:pPr lvl="1"/>
            <a:r>
              <a:rPr lang="el-GR" dirty="0">
                <a:latin typeface="Times New Roman" panose="02020603050405020304" pitchFamily="18" charset="0"/>
                <a:cs typeface="Times New Roman" panose="02020603050405020304" pitchFamily="18" charset="0"/>
              </a:rPr>
              <a:t>Υψηλές θέσεις στην εργοστασιακή ιεραρχία</a:t>
            </a:r>
          </a:p>
          <a:p>
            <a:pPr lvl="1"/>
            <a:r>
              <a:rPr lang="el-GR" dirty="0">
                <a:latin typeface="Times New Roman" panose="02020603050405020304" pitchFamily="18" charset="0"/>
                <a:cs typeface="Times New Roman" panose="02020603050405020304" pitchFamily="18" charset="0"/>
              </a:rPr>
              <a:t>Επαγγέλματα υπηρεσιών</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Εργατικό δυναμικό χαμηλής σχετικά ειδίκευσης</a:t>
            </a:r>
          </a:p>
          <a:p>
            <a:pPr lvl="1"/>
            <a:r>
              <a:rPr lang="el-GR" dirty="0">
                <a:latin typeface="Times New Roman" panose="02020603050405020304" pitchFamily="18" charset="0"/>
                <a:cs typeface="Times New Roman" panose="02020603050405020304" pitchFamily="18" charset="0"/>
              </a:rPr>
              <a:t>Δουλειά εργοστασίου (μαζική παραγωγή)</a:t>
            </a:r>
          </a:p>
          <a:p>
            <a:pPr marL="0" indent="0">
              <a:buNone/>
            </a:pPr>
            <a:r>
              <a:rPr lang="el-GR" dirty="0">
                <a:latin typeface="Times New Roman" panose="02020603050405020304" pitchFamily="18" charset="0"/>
                <a:cs typeface="Times New Roman" panose="02020603050405020304" pitchFamily="18" charset="0"/>
              </a:rPr>
              <a:t>Κοινός παρονομαστής: Οικιακή αγροτική παραγωγή παράλληλα με εργασία</a:t>
            </a:r>
          </a:p>
          <a:p>
            <a:pPr marL="0" indent="0">
              <a:buNone/>
            </a:pPr>
            <a:endParaRPr lang="el-GR" dirty="0"/>
          </a:p>
        </p:txBody>
      </p:sp>
    </p:spTree>
    <p:extLst>
      <p:ext uri="{BB962C8B-B14F-4D97-AF65-F5344CB8AC3E}">
        <p14:creationId xmlns:p14="http://schemas.microsoft.com/office/powerpoint/2010/main" xmlns="" val="2261617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Εξειδικευμένο εργατικό δυναμικό</a:t>
            </a:r>
          </a:p>
        </p:txBody>
      </p:sp>
      <p:sp>
        <p:nvSpPr>
          <p:cNvPr id="3" name="Θέση περιεχομένου 2"/>
          <p:cNvSpPr>
            <a:spLocks noGrp="1"/>
          </p:cNvSpPr>
          <p:nvPr>
            <p:ph idx="1"/>
          </p:nvPr>
        </p:nvSpPr>
        <p:spPr>
          <a:xfrm>
            <a:off x="482600" y="1825624"/>
            <a:ext cx="11366500" cy="4714875"/>
          </a:xfrm>
        </p:spPr>
        <p:txBody>
          <a:bodyPr>
            <a:normAutofit fontScale="92500" lnSpcReduction="10000"/>
          </a:bodyPr>
          <a:lstStyle/>
          <a:p>
            <a:pPr marL="0" indent="0">
              <a:buNone/>
            </a:pPr>
            <a:r>
              <a:rPr lang="el-GR" b="1" dirty="0" err="1">
                <a:latin typeface="Times New Roman" panose="02020603050405020304" pitchFamily="18" charset="0"/>
                <a:cs typeface="Times New Roman" panose="02020603050405020304" pitchFamily="18" charset="0"/>
              </a:rPr>
              <a:t>Λιούμπα</a:t>
            </a:r>
            <a:r>
              <a:rPr lang="el-GR" b="1" dirty="0">
                <a:latin typeface="Times New Roman" panose="02020603050405020304" pitchFamily="18" charset="0"/>
                <a:cs typeface="Times New Roman" panose="02020603050405020304" pitchFamily="18" charset="0"/>
              </a:rPr>
              <a:t>, προγραμματίστρια ηλεκτρονικών υπολογιστών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Στη δουλειά πηγαίναμε όπως στη γιορτή. Πάντα ήμουν ωραία ντυμένη, πάντα ήμουν χτενισμένη, βαμμένη και πήγαινα όπως σε γιορτή. Έτσι πηγαίναμε όλοι γιατί δεν σκεφτόμασταν τι θα κάνουμε σήμερα, να ψάχνουμε. Ο καθένας ήξερε τι δουλειά θα κάνει και ήξερε πολύ καλά</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Λιούμπα</a:t>
            </a:r>
            <a:r>
              <a:rPr lang="el-GR" dirty="0">
                <a:latin typeface="Times New Roman" panose="02020603050405020304" pitchFamily="18" charset="0"/>
                <a:cs typeface="Times New Roman" panose="02020603050405020304" pitchFamily="18" charset="0"/>
              </a:rPr>
              <a:t>, 50 ετών. Συνέντευξη 37.)</a:t>
            </a:r>
          </a:p>
          <a:p>
            <a:pPr marL="0" indent="0">
              <a:buNone/>
            </a:pPr>
            <a:r>
              <a:rPr lang="el-GR" b="1" dirty="0" err="1">
                <a:latin typeface="Times New Roman" panose="02020603050405020304" pitchFamily="18" charset="0"/>
                <a:cs typeface="Times New Roman" panose="02020603050405020304" pitchFamily="18" charset="0"/>
              </a:rPr>
              <a:t>Λύντια</a:t>
            </a:r>
            <a:r>
              <a:rPr lang="el-GR" b="1" dirty="0">
                <a:latin typeface="Times New Roman" panose="02020603050405020304" pitchFamily="18" charset="0"/>
                <a:cs typeface="Times New Roman" panose="02020603050405020304" pitchFamily="18" charset="0"/>
              </a:rPr>
              <a:t>, πολιτικός μηχανικός σε εργοστάσιο ξυλείας </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Και μου άρεσε πολύ. Αυτή η δουλειά, αν σου δίνουν, ο κόσμος περιμένει να κάνεις αυτό. Και ρωτάνε πού είναι η κυρία; Εμείς δεν λέμε </a:t>
            </a:r>
            <a:r>
              <a:rPr lang="el-GR" i="1" dirty="0" err="1">
                <a:latin typeface="Times New Roman" panose="02020603050405020304" pitchFamily="18" charset="0"/>
                <a:cs typeface="Times New Roman" panose="02020603050405020304" pitchFamily="18" charset="0"/>
              </a:rPr>
              <a:t>Λύντια</a:t>
            </a:r>
            <a:r>
              <a:rPr lang="el-GR" i="1" dirty="0">
                <a:latin typeface="Times New Roman" panose="02020603050405020304" pitchFamily="18" charset="0"/>
                <a:cs typeface="Times New Roman" panose="02020603050405020304" pitchFamily="18" charset="0"/>
              </a:rPr>
              <a:t>, εμείς λέμε όνομα και πατρώνυμο (επώνυμο). </a:t>
            </a:r>
            <a:r>
              <a:rPr lang="el-GR" i="1" dirty="0" err="1">
                <a:latin typeface="Times New Roman" panose="02020603050405020304" pitchFamily="18" charset="0"/>
                <a:cs typeface="Times New Roman" panose="02020603050405020304" pitchFamily="18" charset="0"/>
              </a:rPr>
              <a:t>Λύντια</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Κίφιρνα</a:t>
            </a:r>
            <a:r>
              <a:rPr lang="el-GR" i="1" dirty="0">
                <a:latin typeface="Times New Roman" panose="02020603050405020304" pitchFamily="18" charset="0"/>
                <a:cs typeface="Times New Roman" panose="02020603050405020304" pitchFamily="18" charset="0"/>
              </a:rPr>
              <a:t> (ψευδώνυμο) είμαι εκεί. Πού είναι </a:t>
            </a:r>
            <a:r>
              <a:rPr lang="el-GR" i="1" dirty="0" err="1">
                <a:latin typeface="Times New Roman" panose="02020603050405020304" pitchFamily="18" charset="0"/>
                <a:cs typeface="Times New Roman" panose="02020603050405020304" pitchFamily="18" charset="0"/>
              </a:rPr>
              <a:t>Λύντια</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Κίφιρνα</a:t>
            </a:r>
            <a:r>
              <a:rPr lang="el-GR" i="1" dirty="0">
                <a:latin typeface="Times New Roman" panose="02020603050405020304" pitchFamily="18" charset="0"/>
                <a:cs typeface="Times New Roman" panose="02020603050405020304" pitchFamily="18" charset="0"/>
              </a:rPr>
              <a:t>; Πότε θα έρθει; Και εγώ το νιώθω αυτό και μου άρεσε τόσο πολύ. Και λέω, αχ, τι να κάνω; Δυσκολεύτηκα πολύ (που πήρα την απόφαση να φύγω) αλλά μου άρεσε πάρα πολύ η δουλειά μου</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Λύντια</a:t>
            </a:r>
            <a:r>
              <a:rPr lang="el-GR" dirty="0">
                <a:latin typeface="Times New Roman" panose="02020603050405020304" pitchFamily="18" charset="0"/>
                <a:cs typeface="Times New Roman" panose="02020603050405020304" pitchFamily="18" charset="0"/>
              </a:rPr>
              <a:t>, 54 ετών. Συνέντευξη 4). </a:t>
            </a:r>
          </a:p>
          <a:p>
            <a:endParaRPr lang="el-GR" dirty="0"/>
          </a:p>
        </p:txBody>
      </p:sp>
    </p:spTree>
    <p:extLst>
      <p:ext uri="{BB962C8B-B14F-4D97-AF65-F5344CB8AC3E}">
        <p14:creationId xmlns:p14="http://schemas.microsoft.com/office/powerpoint/2010/main" xmlns="" val="418221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latin typeface="Times New Roman" panose="02020603050405020304" pitchFamily="18" charset="0"/>
                <a:cs typeface="Times New Roman" panose="02020603050405020304" pitchFamily="18" charset="0"/>
              </a:rPr>
              <a:t>Εργατικό δυναμικό χαμηλής σχετικά ειδίκευσης</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b="1" dirty="0">
                <a:latin typeface="Times New Roman" panose="02020603050405020304" pitchFamily="18" charset="0"/>
                <a:cs typeface="Times New Roman" panose="02020603050405020304" pitchFamily="18" charset="0"/>
              </a:rPr>
              <a:t>Όλγα, εργοστάσιο κατασκευής τηλεοράσεων</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Θυμάμαι που πήγα να δουλέψω και η δουλειά ήταν 8ωρο. Εγώ δε δούλευα στο γραφείο, δούλευα σε ένα τμήμα που έρχονταν τα μικρά γυαλάκια, καθαρά, άσπρα, γιατί υπήρχε ένα τμήμα που έβραζαν το γυαλί και έφτιαχναν σα φόρμες (καλούπια) για την τηλεόραση…Και στο τμήμα το δικό μας ερχόταν αυτό το μικρό κι έμπαινε άδειο και μετά άλλοι έφτιαχναν το μπροστινό το ασημένιο… Και στο τέλος έβγαινε έτοιμο για να βγει η τηλεόραση και τέτοια. Και θυμάμαι πάντα σκεφτόμουν ότι κάνω το ίδιο κάθε μέρα, κάθε μέρα και τέτοια.. Θα ήθελα να  γίνει μια αλλαγή, να μην είναι τα ίδια κάθε μέρα, κάτι ν’ αλλάξει. Ήταν κάπως βαρετή εντάξει…</a:t>
            </a: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(Όλγα, 50 ετών. Συνέντευξη 31). </a:t>
            </a:r>
          </a:p>
        </p:txBody>
      </p:sp>
    </p:spTree>
    <p:extLst>
      <p:ext uri="{BB962C8B-B14F-4D97-AF65-F5344CB8AC3E}">
        <p14:creationId xmlns:p14="http://schemas.microsoft.com/office/powerpoint/2010/main" xmlns="" val="357434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04875"/>
          </a:xfrm>
        </p:spPr>
        <p:txBody>
          <a:bodyPr>
            <a:normAutofit/>
          </a:bodyPr>
          <a:lstStyle/>
          <a:p>
            <a:pPr algn="ctr"/>
            <a:r>
              <a:rPr lang="el-GR" sz="3600" b="1" dirty="0">
                <a:solidFill>
                  <a:prstClr val="black"/>
                </a:solidFill>
                <a:latin typeface="Times New Roman" panose="02020603050405020304" pitchFamily="18" charset="0"/>
                <a:ea typeface="+mn-ea"/>
                <a:cs typeface="Times New Roman" panose="02020603050405020304" pitchFamily="18" charset="0"/>
              </a:rPr>
              <a:t>Οικιακή αγροτική παραγωγή</a:t>
            </a:r>
            <a:endParaRPr lang="el-GR" sz="5400" b="1" dirty="0"/>
          </a:p>
        </p:txBody>
      </p:sp>
      <p:sp>
        <p:nvSpPr>
          <p:cNvPr id="3" name="Θέση περιεχομένου 2"/>
          <p:cNvSpPr>
            <a:spLocks noGrp="1"/>
          </p:cNvSpPr>
          <p:nvPr>
            <p:ph idx="1"/>
          </p:nvPr>
        </p:nvSpPr>
        <p:spPr>
          <a:xfrm>
            <a:off x="215900" y="1460500"/>
            <a:ext cx="11976100" cy="5397499"/>
          </a:xfrm>
        </p:spPr>
        <p:txBody>
          <a:bodyPr>
            <a:normAutofit lnSpcReduction="10000"/>
          </a:bodyPr>
          <a:lstStyle/>
          <a:p>
            <a:pPr marL="0" indent="0">
              <a:buNone/>
            </a:pPr>
            <a:r>
              <a:rPr lang="el-GR" b="1" dirty="0" err="1">
                <a:latin typeface="Times New Roman" panose="02020603050405020304" pitchFamily="18" charset="0"/>
                <a:cs typeface="Times New Roman" panose="02020603050405020304" pitchFamily="18" charset="0"/>
              </a:rPr>
              <a:t>Γκαλίνα</a:t>
            </a:r>
            <a:r>
              <a:rPr lang="el-GR" b="1" dirty="0">
                <a:latin typeface="Times New Roman" panose="02020603050405020304" pitchFamily="18" charset="0"/>
                <a:cs typeface="Times New Roman" panose="02020603050405020304" pitchFamily="18" charset="0"/>
              </a:rPr>
              <a:t>, Έλεγχος ποιότητας σε εργοστάσιο</a:t>
            </a:r>
          </a:p>
          <a:p>
            <a:pPr marL="0" indent="0">
              <a:buNone/>
            </a:pPr>
            <a:r>
              <a:rPr lang="el-GR" dirty="0">
                <a:latin typeface="Times New Roman" panose="02020603050405020304" pitchFamily="18" charset="0"/>
                <a:cs typeface="Times New Roman" panose="02020603050405020304" pitchFamily="18" charset="0"/>
              </a:rPr>
              <a:t>«</a:t>
            </a:r>
            <a:r>
              <a:rPr lang="el-GR" i="1" dirty="0">
                <a:latin typeface="Times New Roman" panose="02020603050405020304" pitchFamily="18" charset="0"/>
                <a:cs typeface="Times New Roman" panose="02020603050405020304" pitchFamily="18" charset="0"/>
              </a:rPr>
              <a:t>Κάθε μέρα ξυπνούσαμε πρωί. Στις 6 γιατί στη δουλειά πήγαινα 9. Πηγαίναμε με τον άντρα μου να προσέχουμε τα ζώα…Να ταϊστούν, να ποτιστούν…Μετά, έμπαινα μέσα στο σπίτι για να φτιάχνω πρωινό για τα παιδιά, να στρώσω το κρεβάτι, ποτέ δεν έφυγα από το σπίτι χωρίς να στρώσω το κρεβάτι…Μετά τα παιδιά στο παιδικό σταθμό ή μετά όταν μεγάλωσαν, στο σχολείο, μετά ετοιμαζόμουν εγώ για να φύγω για τη δουλειά. Τελευταία εγώ…πήγαινα στη δουλειά και δούλευα και τελείωνα 6 η ώρα. Από τις 9 μέχρι 6 η ώρα το απόγευμα...Αλλά είχα το μεσημέρι διάλειμμα για δύο ώρες…Στο διάλειμμα όταν ήταν πολύ μικρά τα παιδιά, σχεδόν πάντα πήγαινα στο σπίτι…με λεωφορείο…Με λεωφορείο 15 λεπτά. Περίπου 10 χιλιόμετρα. Τίποτα. Κίνηση δεν είχαμε. Και γύρναγα μετά τη δουλειά στο σπίτι 6 και μισή και…δουλειές. Και όταν ήταν καλοκαίρι, εντάξει το χειμώνα μόνο μέσα κάνουμε δουλειές, το καλοκαίρι αφού είχαμε χωράφια και τέτοια, πηγαίναμε να…σκαλίσουμε, τέτοια…Είχαμε πολλή δουλειά</a:t>
            </a:r>
            <a:r>
              <a:rPr lang="el-G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213405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latin typeface="Times New Roman" panose="02020603050405020304" pitchFamily="18" charset="0"/>
                <a:cs typeface="Times New Roman" panose="02020603050405020304" pitchFamily="18" charset="0"/>
              </a:rPr>
              <a:t>Εργασία σε περίοδο κρίσης</a:t>
            </a:r>
          </a:p>
        </p:txBody>
      </p:sp>
      <p:sp>
        <p:nvSpPr>
          <p:cNvPr id="3" name="Θέση περιεχομένου 2"/>
          <p:cNvSpPr>
            <a:spLocks noGrp="1"/>
          </p:cNvSpPr>
          <p:nvPr>
            <p:ph idx="1"/>
          </p:nvPr>
        </p:nvSpPr>
        <p:spPr>
          <a:xfrm>
            <a:off x="152400" y="1825624"/>
            <a:ext cx="11772900" cy="4816475"/>
          </a:xfrm>
        </p:spPr>
        <p:txBody>
          <a:bodyPr>
            <a:normAutofit lnSpcReduction="10000"/>
          </a:bodyPr>
          <a:lstStyle/>
          <a:p>
            <a:r>
              <a:rPr lang="el-GR" sz="3200" b="1" dirty="0">
                <a:latin typeface="Times New Roman" panose="02020603050405020304" pitchFamily="18" charset="0"/>
                <a:cs typeface="Times New Roman" panose="02020603050405020304" pitchFamily="18" charset="0"/>
              </a:rPr>
              <a:t>Αντιπραγματισμός και μαύρη αγορά</a:t>
            </a:r>
          </a:p>
          <a:p>
            <a:pPr marL="0" indent="0">
              <a:buNone/>
            </a:pPr>
            <a:r>
              <a:rPr lang="el-GR" sz="3200" dirty="0" err="1">
                <a:latin typeface="Times New Roman" panose="02020603050405020304" pitchFamily="18" charset="0"/>
                <a:cs typeface="Times New Roman" panose="02020603050405020304" pitchFamily="18" charset="0"/>
              </a:rPr>
              <a:t>Νατάλια</a:t>
            </a:r>
            <a:r>
              <a:rPr lang="el-GR" sz="3200" dirty="0">
                <a:latin typeface="Times New Roman" panose="02020603050405020304" pitchFamily="18" charset="0"/>
                <a:cs typeface="Times New Roman" panose="02020603050405020304" pitchFamily="18" charset="0"/>
              </a:rPr>
              <a:t>, Μικροβιολόγος: «</a:t>
            </a:r>
            <a:r>
              <a:rPr lang="el-GR" sz="3200" i="1" dirty="0">
                <a:latin typeface="Times New Roman" panose="02020603050405020304" pitchFamily="18" charset="0"/>
                <a:cs typeface="Times New Roman" panose="02020603050405020304" pitchFamily="18" charset="0"/>
              </a:rPr>
              <a:t>Ο μισθός ήταν 25 δολάρια. Δεν πληρωνόμασταν. Πληρωνόμασταν μία φορά σε τρεις μήνες. Τον μισθό παίρναμε με την ανταλλαγή. Ας πούμε κάναμε εξετάσεις σε ένα εργοστάσιο που κάνει, ας πούμε, μακαρόνια, αλεύρι, και δεν παίρναμε λεφτά, μας δίνανε τροφή…Εκεί που έμενα ήταν κοντά στο </a:t>
            </a:r>
            <a:r>
              <a:rPr lang="el-GR" sz="3200" i="1" dirty="0" err="1">
                <a:latin typeface="Times New Roman" panose="02020603050405020304" pitchFamily="18" charset="0"/>
                <a:cs typeface="Times New Roman" panose="02020603050405020304" pitchFamily="18" charset="0"/>
              </a:rPr>
              <a:t>Οδησσό</a:t>
            </a:r>
            <a:r>
              <a:rPr lang="el-GR" sz="3200" i="1" dirty="0">
                <a:latin typeface="Times New Roman" panose="02020603050405020304" pitchFamily="18" charset="0"/>
                <a:cs typeface="Times New Roman" panose="02020603050405020304" pitchFamily="18" charset="0"/>
              </a:rPr>
              <a:t>, και ήταν πολλά εργοστάσια που ψαρεύανε, δηλαδή ψαράδικα, και μας δίνανε ψάρια, δηλαδή ένα ψάρι 10 κιλά!! Ζυγίζουν, βγάζουν το κόστος και μου χρωστάνε 100 ευρώ και εγώ για 20 ευρώ παίρνω ψάρι και το υπόλοιπο με αλεύρι, ξέρω '</a:t>
            </a:r>
            <a:r>
              <a:rPr lang="el-GR" sz="3200" i="1" dirty="0" err="1">
                <a:latin typeface="Times New Roman" panose="02020603050405020304" pitchFamily="18" charset="0"/>
                <a:cs typeface="Times New Roman" panose="02020603050405020304" pitchFamily="18" charset="0"/>
              </a:rPr>
              <a:t>γω</a:t>
            </a:r>
            <a:r>
              <a:rPr lang="el-GR" sz="3200" i="1" dirty="0">
                <a:latin typeface="Times New Roman" panose="02020603050405020304" pitchFamily="18" charset="0"/>
                <a:cs typeface="Times New Roman" panose="02020603050405020304" pitchFamily="18" charset="0"/>
              </a:rPr>
              <a:t>, τέτοια</a:t>
            </a:r>
            <a:r>
              <a:rPr lang="el-GR" sz="3200" dirty="0">
                <a:latin typeface="Times New Roman" panose="02020603050405020304" pitchFamily="18" charset="0"/>
                <a:cs typeface="Times New Roman" panose="02020603050405020304" pitchFamily="18" charset="0"/>
              </a:rPr>
              <a:t>» (</a:t>
            </a:r>
            <a:r>
              <a:rPr lang="el-GR" sz="3200" dirty="0" err="1">
                <a:latin typeface="Times New Roman" panose="02020603050405020304" pitchFamily="18" charset="0"/>
                <a:cs typeface="Times New Roman" panose="02020603050405020304" pitchFamily="18" charset="0"/>
              </a:rPr>
              <a:t>Νατάλια</a:t>
            </a:r>
            <a:r>
              <a:rPr lang="el-GR" sz="3200" dirty="0">
                <a:latin typeface="Times New Roman" panose="02020603050405020304" pitchFamily="18" charset="0"/>
                <a:cs typeface="Times New Roman" panose="02020603050405020304" pitchFamily="18" charset="0"/>
              </a:rPr>
              <a:t>, 48 ετών. Συνέντευξη 19).</a:t>
            </a:r>
          </a:p>
        </p:txBody>
      </p:sp>
    </p:spTree>
    <p:extLst>
      <p:ext uri="{BB962C8B-B14F-4D97-AF65-F5344CB8AC3E}">
        <p14:creationId xmlns:p14="http://schemas.microsoft.com/office/powerpoint/2010/main" xmlns="" val="323314046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1747</Words>
  <Application>Microsoft Office PowerPoint</Application>
  <PresentationFormat>Προσαρμογή</PresentationFormat>
  <Paragraphs>83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Η χώρα προέλευσης ως πεδίο προετοιμασίας</vt:lpstr>
      <vt:lpstr>Ολιστική Προσέγγιση της Μετανάστευσης</vt:lpstr>
      <vt:lpstr>Ο αποκλεισμός των μεταναστών</vt:lpstr>
      <vt:lpstr>Χώρα Προέλευσης - Προετοιμασία</vt:lpstr>
      <vt:lpstr>Εργασία σε περίοδο κανονικότητας</vt:lpstr>
      <vt:lpstr>Εξειδικευμένο εργατικό δυναμικό</vt:lpstr>
      <vt:lpstr>Εργατικό δυναμικό χαμηλής σχετικά ειδίκευσης</vt:lpstr>
      <vt:lpstr>Οικιακή αγροτική παραγωγή</vt:lpstr>
      <vt:lpstr>Εργασία σε περίοδο κρίσης</vt:lpstr>
      <vt:lpstr>Εργασία σε περίοδο κρίσης</vt:lpstr>
      <vt:lpstr>Εργασία σε περίοδο κρίσης</vt:lpstr>
      <vt:lpstr>Εργασία σε περίοδο κρίσης</vt:lpstr>
      <vt:lpstr>Κρίση και επιβίωση</vt:lpstr>
      <vt:lpstr>Εργασία και κρίση στη χώρα προέλευσης</vt:lpstr>
      <vt:lpstr>Οικογενειακές σχέσεις και σχέσεις αλληλεγγύης σε περίοδο κρίσης</vt:lpstr>
      <vt:lpstr>Οικογενειακές σχέσεις και σχέσεις αλληλεγγύης σε περίοδο κρίσης</vt:lpstr>
      <vt:lpstr>Η χώρα προέλευσης ως πεδίο προετοιμασίας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χώρα προέλευσης ως πεδίο προετοιμασίας</dc:title>
  <dc:creator>Nick</dc:creator>
  <cp:lastModifiedBy>User</cp:lastModifiedBy>
  <cp:revision>16</cp:revision>
  <dcterms:created xsi:type="dcterms:W3CDTF">2017-03-28T09:21:02Z</dcterms:created>
  <dcterms:modified xsi:type="dcterms:W3CDTF">2017-03-30T16:50:11Z</dcterms:modified>
</cp:coreProperties>
</file>