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74" r:id="rId5"/>
    <p:sldId id="302" r:id="rId6"/>
    <p:sldId id="304" r:id="rId7"/>
    <p:sldId id="295" r:id="rId8"/>
    <p:sldId id="305" r:id="rId9"/>
    <p:sldId id="306" r:id="rId10"/>
    <p:sldId id="296" r:id="rId11"/>
    <p:sldId id="299" r:id="rId12"/>
    <p:sldId id="319" r:id="rId13"/>
    <p:sldId id="300" r:id="rId14"/>
    <p:sldId id="301" r:id="rId15"/>
    <p:sldId id="307" r:id="rId16"/>
    <p:sldId id="308" r:id="rId17"/>
    <p:sldId id="309" r:id="rId18"/>
    <p:sldId id="320" r:id="rId19"/>
    <p:sldId id="310" r:id="rId20"/>
    <p:sldId id="321" r:id="rId21"/>
    <p:sldId id="322" r:id="rId22"/>
    <p:sldId id="323" r:id="rId23"/>
    <p:sldId id="314" r:id="rId24"/>
    <p:sldId id="316" r:id="rId25"/>
    <p:sldId id="317" r:id="rId26"/>
    <p:sldId id="324" r:id="rId27"/>
    <p:sldId id="325" r:id="rId28"/>
    <p:sldId id="318" r:id="rId29"/>
    <p:sldId id="326" r:id="rId30"/>
    <p:sldId id="327" r:id="rId31"/>
    <p:sldId id="266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2F"/>
    <a:srgbClr val="2D5693"/>
    <a:srgbClr val="2A4C8C"/>
    <a:srgbClr val="F1CB2F"/>
    <a:srgbClr val="CBE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236C6-27FB-4F24-A5F8-7BE54AB93949}" v="143" dt="2023-12-08T11:18:42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2" autoAdjust="0"/>
  </p:normalViewPr>
  <p:slideViewPr>
    <p:cSldViewPr snapToGrid="0">
      <p:cViewPr varScale="1">
        <p:scale>
          <a:sx n="73" d="100"/>
          <a:sy n="73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nn-NO" sz="1600" b="0" i="1" dirty="0"/>
            <a:t>Şekil 2. Kaynak: https://www.centreforsmart.co.uk/projects/footwear-recycling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endParaRPr lang="en-GB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 custScaleY="208405" custLinFactY="100000" custLinFactNeighborX="-6679" custLinFactNeighborY="109519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77135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 custScaleX="94835" custScaleY="87847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nn-NO" sz="1600" b="0" i="1" dirty="0"/>
            <a:t>Şekil 3.kaynak https://planetrescue101.design.blog/category/environmental-conservation/upcycling/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endParaRPr lang="en-GB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 custScaleX="112136" custScaleY="229869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77135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nn-NO" sz="1600" b="0" i="1" dirty="0"/>
            <a:t>Şekil 4. Kaynak: https://www.cardifftradewaste.co.uk/disposal/general-waste-energy-recovery-facility/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en-GB" sz="1800" dirty="0" err="1"/>
            <a:t>Ayakkabı</a:t>
          </a:r>
          <a:r>
            <a:rPr lang="en-GB" sz="1800" dirty="0"/>
            <a:t> </a:t>
          </a:r>
          <a:r>
            <a:rPr lang="en-GB" sz="1800" dirty="0" err="1"/>
            <a:t>endüstrisi</a:t>
          </a:r>
          <a:r>
            <a:rPr lang="en-GB" sz="1800" dirty="0"/>
            <a:t>, </a:t>
          </a:r>
          <a:r>
            <a:rPr lang="en-GB" sz="1800" dirty="0" err="1"/>
            <a:t>üretim</a:t>
          </a:r>
          <a:r>
            <a:rPr lang="en-GB" sz="1800" dirty="0"/>
            <a:t> </a:t>
          </a:r>
          <a:r>
            <a:rPr lang="en-GB" sz="1800" dirty="0" err="1"/>
            <a:t>sürecinde</a:t>
          </a:r>
          <a:r>
            <a:rPr lang="en-GB" sz="1800" dirty="0"/>
            <a:t> </a:t>
          </a:r>
          <a:r>
            <a:rPr lang="en-GB" sz="1800" dirty="0" err="1"/>
            <a:t>kauçuk</a:t>
          </a:r>
          <a:r>
            <a:rPr lang="en-GB" sz="1800" dirty="0"/>
            <a:t> </a:t>
          </a:r>
          <a:r>
            <a:rPr lang="en-GB" sz="1800" dirty="0" err="1"/>
            <a:t>artıkları</a:t>
          </a:r>
          <a:r>
            <a:rPr lang="en-GB" sz="1800" dirty="0"/>
            <a:t>, </a:t>
          </a:r>
          <a:r>
            <a:rPr lang="en-GB" sz="1800" dirty="0" err="1"/>
            <a:t>deri</a:t>
          </a:r>
          <a:r>
            <a:rPr lang="en-GB" sz="1800" dirty="0"/>
            <a:t> </a:t>
          </a:r>
          <a:r>
            <a:rPr lang="en-GB" sz="1800" dirty="0" err="1"/>
            <a:t>kesikleri</a:t>
          </a:r>
          <a:r>
            <a:rPr lang="en-GB" sz="1800" dirty="0"/>
            <a:t> ve </a:t>
          </a:r>
          <a:r>
            <a:rPr lang="en-GB" sz="1800" dirty="0" err="1"/>
            <a:t>diğer</a:t>
          </a:r>
          <a:r>
            <a:rPr lang="en-GB" sz="1800" dirty="0"/>
            <a:t> </a:t>
          </a:r>
          <a:r>
            <a:rPr lang="en-GB" sz="1800" dirty="0" err="1"/>
            <a:t>malzemeler</a:t>
          </a:r>
          <a:r>
            <a:rPr lang="en-GB" sz="1800" dirty="0"/>
            <a:t> </a:t>
          </a:r>
          <a:r>
            <a:rPr lang="en-GB" sz="1800" dirty="0" err="1"/>
            <a:t>gibi</a:t>
          </a:r>
          <a:r>
            <a:rPr lang="en-GB" sz="1800" dirty="0"/>
            <a:t> </a:t>
          </a:r>
          <a:r>
            <a:rPr lang="en-GB" sz="1800" dirty="0" err="1"/>
            <a:t>çeşitli</a:t>
          </a:r>
          <a:r>
            <a:rPr lang="en-GB" sz="1800" dirty="0"/>
            <a:t> </a:t>
          </a:r>
          <a:r>
            <a:rPr lang="en-GB" sz="1800" dirty="0" err="1"/>
            <a:t>atık</a:t>
          </a:r>
          <a:r>
            <a:rPr lang="en-GB" sz="1800" dirty="0"/>
            <a:t> </a:t>
          </a:r>
          <a:r>
            <a:rPr lang="en-GB" sz="1800" dirty="0" err="1"/>
            <a:t>malzemeler</a:t>
          </a:r>
          <a:r>
            <a:rPr lang="en-GB" sz="1800" dirty="0"/>
            <a:t> </a:t>
          </a:r>
          <a:r>
            <a:rPr lang="en-GB" sz="1800" dirty="0" err="1"/>
            <a:t>üretir</a:t>
          </a:r>
          <a:r>
            <a:rPr lang="en-GB" sz="1800" dirty="0"/>
            <a:t>. Bu </a:t>
          </a:r>
          <a:r>
            <a:rPr lang="en-GB" sz="1800" dirty="0" err="1"/>
            <a:t>belirli</a:t>
          </a:r>
          <a:r>
            <a:rPr lang="en-GB" sz="1800" dirty="0"/>
            <a:t> </a:t>
          </a:r>
          <a:r>
            <a:rPr lang="en-GB" sz="1800" dirty="0" err="1"/>
            <a:t>atık</a:t>
          </a:r>
          <a:r>
            <a:rPr lang="en-GB" sz="1800" dirty="0"/>
            <a:t> </a:t>
          </a:r>
          <a:r>
            <a:rPr lang="en-GB" sz="1800" dirty="0" err="1"/>
            <a:t>malzemelerin</a:t>
          </a:r>
          <a:r>
            <a:rPr lang="en-GB" sz="1800" dirty="0"/>
            <a:t> </a:t>
          </a:r>
          <a:r>
            <a:rPr lang="en-GB" sz="1800" dirty="0" err="1"/>
            <a:t>doğrudan</a:t>
          </a:r>
          <a:r>
            <a:rPr lang="en-GB" sz="1800" dirty="0"/>
            <a:t> </a:t>
          </a:r>
          <a:r>
            <a:rPr lang="en-GB" sz="1800" dirty="0" err="1"/>
            <a:t>bir</a:t>
          </a:r>
          <a:r>
            <a:rPr lang="en-GB" sz="1800" dirty="0"/>
            <a:t> </a:t>
          </a:r>
          <a:r>
            <a:rPr lang="en-GB" sz="1800" dirty="0" err="1"/>
            <a:t>enerji</a:t>
          </a:r>
          <a:r>
            <a:rPr lang="en-GB" sz="1800" dirty="0"/>
            <a:t> </a:t>
          </a:r>
          <a:r>
            <a:rPr lang="en-GB" sz="1800" dirty="0" err="1"/>
            <a:t>kaynağı</a:t>
          </a:r>
          <a:r>
            <a:rPr lang="en-GB" sz="1800" dirty="0"/>
            <a:t> </a:t>
          </a:r>
          <a:r>
            <a:rPr lang="en-GB" sz="1800" dirty="0" err="1"/>
            <a:t>olarak</a:t>
          </a:r>
          <a:r>
            <a:rPr lang="en-GB" sz="1800" dirty="0"/>
            <a:t> </a:t>
          </a:r>
          <a:r>
            <a:rPr lang="en-GB" sz="1800" dirty="0" err="1"/>
            <a:t>kullanılması</a:t>
          </a:r>
          <a:r>
            <a:rPr lang="en-GB" sz="1800" dirty="0"/>
            <a:t> </a:t>
          </a:r>
          <a:r>
            <a:rPr lang="en-GB" sz="1800" dirty="0" err="1"/>
            <a:t>zorluklar</a:t>
          </a:r>
          <a:r>
            <a:rPr lang="en-GB" sz="1800" dirty="0"/>
            <a:t> </a:t>
          </a:r>
          <a:r>
            <a:rPr lang="en-GB" sz="1800" dirty="0" err="1"/>
            <a:t>doğurabilirken</a:t>
          </a:r>
          <a:r>
            <a:rPr lang="en-GB" sz="1800" dirty="0"/>
            <a:t>, </a:t>
          </a:r>
          <a:r>
            <a:rPr lang="en-GB" sz="1800" dirty="0" err="1"/>
            <a:t>kaynak</a:t>
          </a:r>
          <a:r>
            <a:rPr lang="en-GB" sz="1800" dirty="0"/>
            <a:t> </a:t>
          </a:r>
          <a:r>
            <a:rPr lang="en-GB" sz="1800" dirty="0" err="1"/>
            <a:t>verimliliğini</a:t>
          </a:r>
          <a:r>
            <a:rPr lang="en-GB" sz="1800" dirty="0"/>
            <a:t> </a:t>
          </a:r>
          <a:r>
            <a:rPr lang="en-GB" sz="1800" dirty="0" err="1"/>
            <a:t>en</a:t>
          </a:r>
          <a:r>
            <a:rPr lang="en-GB" sz="1800" dirty="0"/>
            <a:t> </a:t>
          </a:r>
          <a:r>
            <a:rPr lang="en-GB" sz="1800" dirty="0" err="1"/>
            <a:t>üst</a:t>
          </a:r>
          <a:r>
            <a:rPr lang="en-GB" sz="1800" dirty="0"/>
            <a:t> </a:t>
          </a:r>
          <a:r>
            <a:rPr lang="en-GB" sz="1800" dirty="0" err="1"/>
            <a:t>düzeye</a:t>
          </a:r>
          <a:r>
            <a:rPr lang="en-GB" sz="1800" dirty="0"/>
            <a:t> </a:t>
          </a:r>
          <a:r>
            <a:rPr lang="en-GB" sz="1800" dirty="0" err="1"/>
            <a:t>çıkarmak</a:t>
          </a:r>
          <a:r>
            <a:rPr lang="en-GB" sz="1800" dirty="0"/>
            <a:t> ve </a:t>
          </a:r>
          <a:r>
            <a:rPr lang="en-GB" sz="1800" dirty="0" err="1"/>
            <a:t>çevresel</a:t>
          </a:r>
          <a:r>
            <a:rPr lang="en-GB" sz="1800" dirty="0"/>
            <a:t> </a:t>
          </a:r>
          <a:r>
            <a:rPr lang="en-GB" sz="1800" dirty="0" err="1"/>
            <a:t>etkiyi</a:t>
          </a:r>
          <a:r>
            <a:rPr lang="en-GB" sz="1800" dirty="0"/>
            <a:t> </a:t>
          </a:r>
          <a:r>
            <a:rPr lang="en-GB" sz="1800" dirty="0" err="1"/>
            <a:t>en</a:t>
          </a:r>
          <a:r>
            <a:rPr lang="en-GB" sz="1800" dirty="0"/>
            <a:t> </a:t>
          </a:r>
          <a:r>
            <a:rPr lang="en-GB" sz="1800" dirty="0" err="1"/>
            <a:t>aza</a:t>
          </a:r>
          <a:r>
            <a:rPr lang="en-GB" sz="1800" dirty="0"/>
            <a:t> </a:t>
          </a:r>
          <a:r>
            <a:rPr lang="en-GB" sz="1800" dirty="0" err="1"/>
            <a:t>indirmek</a:t>
          </a:r>
          <a:r>
            <a:rPr lang="en-GB" sz="1800" dirty="0"/>
            <a:t> </a:t>
          </a:r>
          <a:r>
            <a:rPr lang="en-GB" sz="1800" dirty="0" err="1"/>
            <a:t>için</a:t>
          </a:r>
          <a:r>
            <a:rPr lang="en-GB" sz="1800" dirty="0"/>
            <a:t> </a:t>
          </a:r>
          <a:r>
            <a:rPr lang="en-GB" sz="1800" dirty="0" err="1"/>
            <a:t>keşfedilebilecek</a:t>
          </a:r>
          <a:r>
            <a:rPr lang="en-GB" sz="1800" dirty="0"/>
            <a:t> </a:t>
          </a:r>
          <a:r>
            <a:rPr lang="en-GB" sz="1800" dirty="0" err="1"/>
            <a:t>alternatif</a:t>
          </a:r>
          <a:r>
            <a:rPr lang="en-GB" sz="1800" dirty="0"/>
            <a:t> </a:t>
          </a:r>
          <a:r>
            <a:rPr lang="en-GB" sz="1800" dirty="0" err="1"/>
            <a:t>yaklaşımlar</a:t>
          </a:r>
          <a:r>
            <a:rPr lang="en-GB" sz="1800" dirty="0"/>
            <a:t> </a:t>
          </a:r>
          <a:r>
            <a:rPr lang="en-GB" sz="1800" dirty="0" err="1"/>
            <a:t>vardır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77135" custLinFactNeighborX="-954" custLinFactNeighborY="-37078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9000" r="-2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1600" b="0" i="1" dirty="0"/>
            <a:t>Şekil 5. Biyolojik olarak parçalanabilen malzemelere örnek. Kaynak: https: //wired.me /</a:t>
          </a:r>
          <a:r>
            <a:rPr lang="tr-TR" sz="1600" b="0" i="1" dirty="0" err="1"/>
            <a:t>science</a:t>
          </a:r>
          <a:r>
            <a:rPr lang="tr-TR" sz="1600" b="0" i="1" dirty="0"/>
            <a:t>/ </a:t>
          </a:r>
          <a:r>
            <a:rPr lang="tr-TR" sz="1600" b="0" i="1" dirty="0" err="1"/>
            <a:t>environment</a:t>
          </a:r>
          <a:r>
            <a:rPr lang="tr-TR" sz="1600" b="0" i="1" dirty="0"/>
            <a:t>/ </a:t>
          </a:r>
          <a:r>
            <a:rPr lang="tr-TR" sz="1600" b="0" i="1" dirty="0" err="1"/>
            <a:t>biodegradable-plastic-shoes</a:t>
          </a:r>
          <a:r>
            <a:rPr lang="tr-TR" sz="1600" b="0" i="1" dirty="0"/>
            <a:t>/</a:t>
          </a:r>
          <a:endParaRPr lang="en-GB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en-GB" sz="1800" dirty="0" err="1"/>
            <a:t>Ayakkabı</a:t>
          </a:r>
          <a:r>
            <a:rPr lang="en-GB" sz="1800" dirty="0"/>
            <a:t> </a:t>
          </a:r>
          <a:r>
            <a:rPr lang="en-GB" sz="1800" dirty="0" err="1"/>
            <a:t>üretim</a:t>
          </a:r>
          <a:r>
            <a:rPr lang="en-GB" sz="1800" dirty="0"/>
            <a:t> </a:t>
          </a:r>
          <a:r>
            <a:rPr lang="en-GB" sz="1800" dirty="0" err="1"/>
            <a:t>sürecinde</a:t>
          </a:r>
          <a:r>
            <a:rPr lang="en-GB" sz="1800" dirty="0"/>
            <a:t> </a:t>
          </a:r>
          <a:r>
            <a:rPr lang="en-GB" sz="1800" dirty="0" err="1"/>
            <a:t>biyolojik</a:t>
          </a:r>
          <a:r>
            <a:rPr lang="en-GB" sz="1800" dirty="0"/>
            <a:t> </a:t>
          </a:r>
          <a:r>
            <a:rPr lang="en-GB" sz="1800" dirty="0" err="1"/>
            <a:t>olarak</a:t>
          </a:r>
          <a:r>
            <a:rPr lang="en-GB" sz="1800" dirty="0"/>
            <a:t> </a:t>
          </a:r>
          <a:r>
            <a:rPr lang="en-GB" sz="1800" dirty="0" err="1"/>
            <a:t>parçalanabilen</a:t>
          </a:r>
          <a:r>
            <a:rPr lang="en-GB" sz="1800" dirty="0"/>
            <a:t> </a:t>
          </a:r>
          <a:r>
            <a:rPr lang="en-GB" sz="1800" dirty="0" err="1"/>
            <a:t>malzemelerin</a:t>
          </a:r>
          <a:r>
            <a:rPr lang="en-GB" sz="1800" dirty="0"/>
            <a:t> </a:t>
          </a:r>
          <a:r>
            <a:rPr lang="en-GB" sz="1800" dirty="0" err="1"/>
            <a:t>kullanılması</a:t>
          </a:r>
          <a:r>
            <a:rPr lang="en-GB" sz="1800" dirty="0"/>
            <a:t>, </a:t>
          </a:r>
          <a:r>
            <a:rPr lang="en-GB" sz="1800" dirty="0" err="1"/>
            <a:t>endüstrinin</a:t>
          </a:r>
          <a:r>
            <a:rPr lang="en-GB" sz="1800" dirty="0"/>
            <a:t> </a:t>
          </a:r>
          <a:r>
            <a:rPr lang="en-GB" sz="1800" dirty="0" err="1"/>
            <a:t>çevresel</a:t>
          </a:r>
          <a:r>
            <a:rPr lang="en-GB" sz="1800" dirty="0"/>
            <a:t> </a:t>
          </a:r>
          <a:r>
            <a:rPr lang="en-GB" sz="1800" dirty="0" err="1"/>
            <a:t>etkisini</a:t>
          </a:r>
          <a:r>
            <a:rPr lang="en-GB" sz="1800" dirty="0"/>
            <a:t> </a:t>
          </a:r>
          <a:r>
            <a:rPr lang="en-GB" sz="1800" dirty="0" err="1"/>
            <a:t>azaltmayı</a:t>
          </a:r>
          <a:r>
            <a:rPr lang="en-GB" sz="1800" dirty="0"/>
            <a:t> </a:t>
          </a:r>
          <a:r>
            <a:rPr lang="en-GB" sz="1800" dirty="0" err="1"/>
            <a:t>amaçlayan</a:t>
          </a:r>
          <a:r>
            <a:rPr lang="en-GB" sz="1800" dirty="0"/>
            <a:t> </a:t>
          </a:r>
          <a:r>
            <a:rPr lang="en-GB" sz="1800" dirty="0" err="1"/>
            <a:t>sürdürülebilir</a:t>
          </a:r>
          <a:r>
            <a:rPr lang="en-GB" sz="1800" dirty="0"/>
            <a:t> </a:t>
          </a:r>
          <a:r>
            <a:rPr lang="en-GB" sz="1800" dirty="0" err="1"/>
            <a:t>bir</a:t>
          </a:r>
          <a:r>
            <a:rPr lang="en-GB" sz="1800" dirty="0"/>
            <a:t> </a:t>
          </a:r>
          <a:r>
            <a:rPr lang="en-GB" sz="1800" dirty="0" err="1"/>
            <a:t>uygulamadır</a:t>
          </a:r>
          <a:r>
            <a:rPr lang="en-GB" sz="1800" dirty="0"/>
            <a:t>. </a:t>
          </a:r>
          <a:r>
            <a:rPr lang="en-GB" sz="1800" dirty="0" err="1"/>
            <a:t>Biyobozunur</a:t>
          </a:r>
          <a:r>
            <a:rPr lang="en-GB" sz="1800" dirty="0"/>
            <a:t> </a:t>
          </a:r>
          <a:r>
            <a:rPr lang="en-GB" sz="1800" dirty="0" err="1"/>
            <a:t>malzemeler</a:t>
          </a:r>
          <a:r>
            <a:rPr lang="en-GB" sz="1800" dirty="0"/>
            <a:t> </a:t>
          </a:r>
          <a:r>
            <a:rPr lang="en-GB" sz="1800" dirty="0" err="1"/>
            <a:t>zamanla</a:t>
          </a:r>
          <a:r>
            <a:rPr lang="en-GB" sz="1800" dirty="0"/>
            <a:t> </a:t>
          </a:r>
          <a:r>
            <a:rPr lang="en-GB" sz="1800" dirty="0" err="1"/>
            <a:t>doğal</a:t>
          </a:r>
          <a:r>
            <a:rPr lang="en-GB" sz="1800" dirty="0"/>
            <a:t> </a:t>
          </a:r>
          <a:r>
            <a:rPr lang="en-GB" sz="1800" dirty="0" err="1"/>
            <a:t>olarak</a:t>
          </a:r>
          <a:r>
            <a:rPr lang="en-GB" sz="1800" dirty="0"/>
            <a:t> </a:t>
          </a:r>
          <a:r>
            <a:rPr lang="en-GB" sz="1800" dirty="0" err="1"/>
            <a:t>parçalanır</a:t>
          </a:r>
          <a:r>
            <a:rPr lang="en-GB" sz="1800" dirty="0"/>
            <a:t> ve </a:t>
          </a:r>
          <a:r>
            <a:rPr lang="en-GB" sz="1800" dirty="0" err="1"/>
            <a:t>zarar</a:t>
          </a:r>
          <a:r>
            <a:rPr lang="en-GB" sz="1800" dirty="0"/>
            <a:t> </a:t>
          </a:r>
          <a:r>
            <a:rPr lang="en-GB" sz="1800" dirty="0" err="1"/>
            <a:t>vermeden</a:t>
          </a:r>
          <a:r>
            <a:rPr lang="en-GB" sz="1800" dirty="0"/>
            <a:t> </a:t>
          </a:r>
          <a:r>
            <a:rPr lang="en-GB" sz="1800" dirty="0" err="1"/>
            <a:t>çevreye</a:t>
          </a:r>
          <a:r>
            <a:rPr lang="en-GB" sz="1800" dirty="0"/>
            <a:t> </a:t>
          </a:r>
          <a:r>
            <a:rPr lang="en-GB" sz="1800" dirty="0" err="1"/>
            <a:t>geri</a:t>
          </a:r>
          <a:r>
            <a:rPr lang="en-GB" sz="1800" dirty="0"/>
            <a:t> döner.</a:t>
          </a:r>
          <a:endParaRPr lang="en-GB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112092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 custScaleY="84022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nn-NO" sz="1400" b="0" i="1" dirty="0"/>
            <a:t>Şekil 6. Kaynak: https//www.adidas-group.com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en-GB" sz="1800" dirty="0" err="1"/>
            <a:t>Sürdürülebilir</a:t>
          </a:r>
          <a:r>
            <a:rPr lang="en-GB" sz="1800" dirty="0"/>
            <a:t> ve </a:t>
          </a:r>
          <a:r>
            <a:rPr lang="en-GB" sz="1800" dirty="0" err="1"/>
            <a:t>geri</a:t>
          </a:r>
          <a:r>
            <a:rPr lang="en-GB" sz="1800" dirty="0"/>
            <a:t> </a:t>
          </a:r>
          <a:r>
            <a:rPr lang="en-GB" sz="1800" dirty="0" err="1"/>
            <a:t>dönüştürülebilir</a:t>
          </a:r>
          <a:r>
            <a:rPr lang="en-GB" sz="1800" dirty="0"/>
            <a:t> </a:t>
          </a:r>
          <a:r>
            <a:rPr lang="en-GB" sz="1800" dirty="0" err="1"/>
            <a:t>malzemeler</a:t>
          </a:r>
          <a:r>
            <a:rPr lang="en-GB" sz="1800" dirty="0"/>
            <a:t> </a:t>
          </a:r>
          <a:r>
            <a:rPr lang="en-GB" sz="1800" dirty="0" err="1"/>
            <a:t>tedarik</a:t>
          </a:r>
          <a:r>
            <a:rPr lang="en-GB" sz="1800" dirty="0"/>
            <a:t> </a:t>
          </a:r>
          <a:r>
            <a:rPr lang="en-GB" sz="1800" dirty="0" err="1"/>
            <a:t>etmek</a:t>
          </a:r>
          <a:r>
            <a:rPr lang="en-GB" sz="1800" dirty="0"/>
            <a:t> </a:t>
          </a:r>
          <a:r>
            <a:rPr lang="en-GB" sz="1800" dirty="0" err="1"/>
            <a:t>için</a:t>
          </a:r>
          <a:r>
            <a:rPr lang="en-GB" sz="1800" dirty="0"/>
            <a:t> </a:t>
          </a:r>
          <a:r>
            <a:rPr lang="en-GB" sz="1800" dirty="0" err="1"/>
            <a:t>malzeme</a:t>
          </a:r>
          <a:r>
            <a:rPr lang="en-GB" sz="1800" dirty="0"/>
            <a:t> </a:t>
          </a:r>
          <a:r>
            <a:rPr lang="en-GB" sz="1800" dirty="0" err="1"/>
            <a:t>tedarikçileriyle</a:t>
          </a:r>
          <a:r>
            <a:rPr lang="en-GB" sz="1800" dirty="0"/>
            <a:t> </a:t>
          </a:r>
          <a:r>
            <a:rPr lang="en-GB" sz="1800" dirty="0" err="1"/>
            <a:t>yakın</a:t>
          </a:r>
          <a:r>
            <a:rPr lang="en-GB" sz="1800" dirty="0"/>
            <a:t> </a:t>
          </a:r>
          <a:r>
            <a:rPr lang="en-GB" sz="1800" dirty="0" err="1"/>
            <a:t>bir</a:t>
          </a:r>
          <a:r>
            <a:rPr lang="en-GB" sz="1800" dirty="0"/>
            <a:t> </a:t>
          </a:r>
          <a:r>
            <a:rPr lang="en-GB" sz="1800" dirty="0" err="1"/>
            <a:t>şekilde</a:t>
          </a:r>
          <a:r>
            <a:rPr lang="en-GB" sz="1800" dirty="0"/>
            <a:t> </a:t>
          </a:r>
          <a:r>
            <a:rPr lang="en-GB" sz="1800" dirty="0" err="1"/>
            <a:t>çalışmak</a:t>
          </a:r>
          <a:r>
            <a:rPr lang="en-GB" sz="1800" dirty="0"/>
            <a:t>, </a:t>
          </a:r>
          <a:r>
            <a:rPr lang="en-GB" sz="1800" dirty="0" err="1"/>
            <a:t>ayakkabı</a:t>
          </a:r>
          <a:r>
            <a:rPr lang="en-GB" sz="1800" dirty="0"/>
            <a:t> </a:t>
          </a:r>
          <a:r>
            <a:rPr lang="en-GB" sz="1800" dirty="0" err="1"/>
            <a:t>endüstrisinin</a:t>
          </a:r>
          <a:r>
            <a:rPr lang="en-GB" sz="1800" dirty="0"/>
            <a:t> </a:t>
          </a:r>
          <a:r>
            <a:rPr lang="en-GB" sz="1800" dirty="0" err="1"/>
            <a:t>çevresel</a:t>
          </a:r>
          <a:r>
            <a:rPr lang="en-GB" sz="1800" dirty="0"/>
            <a:t> </a:t>
          </a:r>
          <a:r>
            <a:rPr lang="en-GB" sz="1800" dirty="0" err="1"/>
            <a:t>etkisini</a:t>
          </a:r>
          <a:r>
            <a:rPr lang="en-GB" sz="1800" dirty="0"/>
            <a:t> </a:t>
          </a:r>
          <a:r>
            <a:rPr lang="en-GB" sz="1800" dirty="0" err="1"/>
            <a:t>azaltması</a:t>
          </a:r>
          <a:r>
            <a:rPr lang="en-GB" sz="1800" dirty="0"/>
            <a:t> ve </a:t>
          </a:r>
          <a:r>
            <a:rPr lang="en-GB" sz="1800" dirty="0" err="1"/>
            <a:t>daha</a:t>
          </a:r>
          <a:r>
            <a:rPr lang="en-GB" sz="1800" dirty="0"/>
            <a:t> </a:t>
          </a:r>
          <a:r>
            <a:rPr lang="en-GB" sz="1800" dirty="0" err="1"/>
            <a:t>sürdürülebilir</a:t>
          </a:r>
          <a:r>
            <a:rPr lang="en-GB" sz="1800" dirty="0"/>
            <a:t> </a:t>
          </a:r>
          <a:r>
            <a:rPr lang="en-GB" sz="1800" dirty="0" err="1"/>
            <a:t>uygulamaları</a:t>
          </a:r>
          <a:r>
            <a:rPr lang="en-GB" sz="1800" dirty="0"/>
            <a:t> </a:t>
          </a:r>
          <a:r>
            <a:rPr lang="en-GB" sz="1800" dirty="0" err="1"/>
            <a:t>benimsemesi</a:t>
          </a:r>
          <a:r>
            <a:rPr lang="en-GB" sz="1800" dirty="0"/>
            <a:t> </a:t>
          </a:r>
          <a:r>
            <a:rPr lang="en-GB" sz="1800" dirty="0" err="1"/>
            <a:t>için</a:t>
          </a:r>
          <a:r>
            <a:rPr lang="en-GB" sz="1800" dirty="0"/>
            <a:t> </a:t>
          </a:r>
          <a:r>
            <a:rPr lang="en-GB" sz="1800" dirty="0" err="1"/>
            <a:t>çok</a:t>
          </a:r>
          <a:r>
            <a:rPr lang="en-GB" sz="1800" dirty="0"/>
            <a:t> </a:t>
          </a:r>
          <a:r>
            <a:rPr lang="en-GB" sz="1800" dirty="0" err="1"/>
            <a:t>önemli</a:t>
          </a:r>
          <a:r>
            <a:rPr lang="en-GB" sz="1800" dirty="0"/>
            <a:t> </a:t>
          </a:r>
          <a:r>
            <a:rPr lang="en-GB" sz="1800" dirty="0" err="1"/>
            <a:t>bir</a:t>
          </a:r>
          <a:r>
            <a:rPr lang="en-GB" sz="1800" dirty="0"/>
            <a:t> </a:t>
          </a:r>
          <a:r>
            <a:rPr lang="en-GB" sz="1800" dirty="0" err="1"/>
            <a:t>adımdır</a:t>
          </a:r>
          <a:r>
            <a:rPr lang="en-GB" sz="1800" dirty="0"/>
            <a:t>.</a:t>
          </a: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77135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400" b="0" i="1" dirty="0" err="1"/>
            <a:t>Şekil</a:t>
          </a:r>
          <a:r>
            <a:rPr lang="en-GB" sz="1400" b="0" i="1" dirty="0"/>
            <a:t> 7. </a:t>
          </a:r>
          <a:r>
            <a:rPr lang="en-GB" sz="1400" b="0" i="1" dirty="0" err="1"/>
            <a:t>Ayakkabıda</a:t>
          </a:r>
          <a:r>
            <a:rPr lang="en-GB" sz="1400" b="0" i="1" dirty="0"/>
            <a:t> </a:t>
          </a:r>
          <a:r>
            <a:rPr lang="en-GB" sz="1400" b="0" i="1" dirty="0" err="1"/>
            <a:t>Araştırma</a:t>
          </a:r>
          <a:r>
            <a:rPr lang="en-GB" sz="1400" b="0" i="1" dirty="0"/>
            <a:t> ve </a:t>
          </a:r>
          <a:r>
            <a:rPr lang="en-GB" sz="1400" b="0" i="1" dirty="0" err="1"/>
            <a:t>Geliştirme</a:t>
          </a:r>
          <a:r>
            <a:rPr lang="en-GB" sz="1400" b="0" i="1" dirty="0"/>
            <a:t>. Kaynak: https://sciled.eu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en-GB" sz="1800" b="0" dirty="0" err="1"/>
            <a:t>Ayakkabı</a:t>
          </a:r>
          <a:r>
            <a:rPr lang="en-GB" sz="1800" b="0" dirty="0"/>
            <a:t> </a:t>
          </a:r>
          <a:r>
            <a:rPr lang="en-GB" sz="1800" b="0" dirty="0" err="1"/>
            <a:t>endüstrisindeki</a:t>
          </a:r>
          <a:r>
            <a:rPr lang="en-GB" sz="1800" b="0" dirty="0"/>
            <a:t> </a:t>
          </a:r>
          <a:r>
            <a:rPr lang="en-GB" sz="1800" b="0" dirty="0" err="1"/>
            <a:t>atık</a:t>
          </a:r>
          <a:r>
            <a:rPr lang="en-GB" sz="1800" b="0" dirty="0"/>
            <a:t> </a:t>
          </a:r>
          <a:r>
            <a:rPr lang="en-GB" sz="1800" b="0" dirty="0" err="1"/>
            <a:t>malzemeleri</a:t>
          </a:r>
          <a:r>
            <a:rPr lang="en-GB" sz="1800" b="0" dirty="0"/>
            <a:t> </a:t>
          </a:r>
          <a:r>
            <a:rPr lang="en-GB" sz="1800" b="0" dirty="0" err="1"/>
            <a:t>değerlendirmenin</a:t>
          </a:r>
          <a:r>
            <a:rPr lang="en-GB" sz="1800" b="0" dirty="0"/>
            <a:t> yeni ve </a:t>
          </a:r>
          <a:r>
            <a:rPr lang="en-GB" sz="1800" b="0" dirty="0" err="1"/>
            <a:t>yenilikçi</a:t>
          </a:r>
          <a:r>
            <a:rPr lang="en-GB" sz="1800" b="0" dirty="0"/>
            <a:t> </a:t>
          </a:r>
          <a:r>
            <a:rPr lang="en-GB" sz="1800" b="0" dirty="0" err="1"/>
            <a:t>yollarını</a:t>
          </a:r>
          <a:r>
            <a:rPr lang="en-GB" sz="1800" b="0" dirty="0"/>
            <a:t> </a:t>
          </a:r>
          <a:r>
            <a:rPr lang="en-GB" sz="1800" b="0" dirty="0" err="1"/>
            <a:t>bulmak</a:t>
          </a:r>
          <a:r>
            <a:rPr lang="en-GB" sz="1800" b="0" dirty="0"/>
            <a:t> </a:t>
          </a:r>
          <a:r>
            <a:rPr lang="en-GB" sz="1800" b="0" dirty="0" err="1"/>
            <a:t>için</a:t>
          </a:r>
          <a:r>
            <a:rPr lang="en-GB" sz="1800" b="0" dirty="0"/>
            <a:t> </a:t>
          </a:r>
          <a:r>
            <a:rPr lang="en-GB" sz="1800" b="0" dirty="0" err="1"/>
            <a:t>araştırma</a:t>
          </a:r>
          <a:r>
            <a:rPr lang="en-GB" sz="1800" b="0" dirty="0"/>
            <a:t> ve </a:t>
          </a:r>
          <a:r>
            <a:rPr lang="en-GB" sz="1800" b="0" dirty="0" err="1"/>
            <a:t>geliştirmeye</a:t>
          </a:r>
          <a:r>
            <a:rPr lang="en-GB" sz="1800" b="0" dirty="0"/>
            <a:t> (</a:t>
          </a:r>
          <a:r>
            <a:rPr lang="en-GB" sz="1800" b="0" dirty="0" err="1"/>
            <a:t>Ar</a:t>
          </a:r>
          <a:r>
            <a:rPr lang="en-GB" sz="1800" b="0" dirty="0"/>
            <a:t>-Ge) </a:t>
          </a:r>
          <a:r>
            <a:rPr lang="en-GB" sz="1800" b="0" dirty="0" err="1"/>
            <a:t>yatırım</a:t>
          </a:r>
          <a:r>
            <a:rPr lang="en-GB" sz="1800" b="0" dirty="0"/>
            <a:t> </a:t>
          </a:r>
          <a:r>
            <a:rPr lang="en-GB" sz="1800" b="0" dirty="0" err="1"/>
            <a:t>yapmak</a:t>
          </a:r>
          <a:r>
            <a:rPr lang="en-GB" sz="1800" b="0" dirty="0"/>
            <a:t>, </a:t>
          </a:r>
          <a:r>
            <a:rPr lang="en-GB" sz="1800" b="0" dirty="0" err="1"/>
            <a:t>sürdürülebilirlik</a:t>
          </a:r>
          <a:r>
            <a:rPr lang="en-GB" sz="1800" b="0" dirty="0"/>
            <a:t> </a:t>
          </a:r>
          <a:r>
            <a:rPr lang="en-GB" sz="1800" b="0" dirty="0" err="1"/>
            <a:t>hedefleri</a:t>
          </a:r>
          <a:r>
            <a:rPr lang="en-GB" sz="1800" b="0" dirty="0"/>
            <a:t>, </a:t>
          </a:r>
          <a:r>
            <a:rPr lang="en-GB" sz="1800" b="0" dirty="0" err="1"/>
            <a:t>kaynak</a:t>
          </a:r>
          <a:r>
            <a:rPr lang="en-GB" sz="1800" b="0" dirty="0"/>
            <a:t> </a:t>
          </a:r>
          <a:r>
            <a:rPr lang="en-GB" sz="1800" b="0" dirty="0" err="1"/>
            <a:t>verimliliği</a:t>
          </a:r>
          <a:r>
            <a:rPr lang="en-GB" sz="1800" b="0" dirty="0"/>
            <a:t> ve </a:t>
          </a:r>
          <a:r>
            <a:rPr lang="en-GB" sz="1800" b="0" dirty="0" err="1"/>
            <a:t>döngüsel</a:t>
          </a:r>
          <a:r>
            <a:rPr lang="en-GB" sz="1800" b="0" dirty="0"/>
            <a:t> </a:t>
          </a:r>
          <a:r>
            <a:rPr lang="en-GB" sz="1800" b="0" dirty="0" err="1"/>
            <a:t>ekonomi</a:t>
          </a:r>
          <a:r>
            <a:rPr lang="en-GB" sz="1800" b="0" dirty="0"/>
            <a:t> </a:t>
          </a:r>
          <a:r>
            <a:rPr lang="en-GB" sz="1800" b="0" dirty="0" err="1"/>
            <a:t>ilkeleriyle</a:t>
          </a:r>
          <a:r>
            <a:rPr lang="en-GB" sz="1800" b="0" dirty="0"/>
            <a:t> </a:t>
          </a:r>
          <a:r>
            <a:rPr lang="en-GB" sz="1800" b="0" dirty="0" err="1"/>
            <a:t>uyumlu</a:t>
          </a:r>
          <a:r>
            <a:rPr lang="en-GB" sz="1800" b="0" dirty="0"/>
            <a:t> </a:t>
          </a:r>
          <a:r>
            <a:rPr lang="en-GB" sz="1800" b="0" dirty="0" err="1"/>
            <a:t>stratejik</a:t>
          </a:r>
          <a:r>
            <a:rPr lang="en-GB" sz="1800" b="0" dirty="0"/>
            <a:t> </a:t>
          </a:r>
          <a:r>
            <a:rPr lang="en-GB" sz="1800" b="0" dirty="0" err="1"/>
            <a:t>bir</a:t>
          </a:r>
          <a:r>
            <a:rPr lang="en-GB" sz="1800" b="0" dirty="0"/>
            <a:t> </a:t>
          </a:r>
          <a:r>
            <a:rPr lang="en-GB" sz="1800" b="0" dirty="0" err="1"/>
            <a:t>yaklaşımdır</a:t>
          </a:r>
          <a:r>
            <a:rPr lang="en-GB" sz="1800" b="0" dirty="0"/>
            <a:t>.</a:t>
          </a:r>
          <a:endParaRPr lang="en-GB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77135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4BFF15-2928-4753-8F27-D3AF30204E84}">
      <dgm:prSet phldrT="[Text]" custT="1"/>
      <dgm:spPr>
        <a:xfrm>
          <a:off x="401012" y="2485415"/>
          <a:ext cx="3404837" cy="3117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400" b="0" i="1" dirty="0" err="1"/>
            <a:t>Şekil</a:t>
          </a:r>
          <a:r>
            <a:rPr lang="en-GB" sz="1400" b="0" i="1" dirty="0"/>
            <a:t> 8. </a:t>
          </a:r>
          <a:r>
            <a:rPr lang="en-GB" sz="1400" b="0" i="1" dirty="0" err="1"/>
            <a:t>Yerel</a:t>
          </a:r>
          <a:r>
            <a:rPr lang="en-GB" sz="1400" b="0" i="1" dirty="0"/>
            <a:t> </a:t>
          </a:r>
          <a:r>
            <a:rPr lang="en-GB" sz="1400" b="0" i="1" dirty="0" err="1"/>
            <a:t>topluluklarla</a:t>
          </a:r>
          <a:r>
            <a:rPr lang="en-GB" sz="1400" b="0" i="1" dirty="0"/>
            <a:t> </a:t>
          </a:r>
          <a:r>
            <a:rPr lang="en-GB" sz="1400" b="0" i="1" dirty="0" err="1"/>
            <a:t>etkileşim</a:t>
          </a:r>
          <a:r>
            <a:rPr lang="en-GB" sz="1400" b="0" i="1" dirty="0"/>
            <a:t> </a:t>
          </a:r>
          <a:r>
            <a:rPr lang="en-GB" sz="1400" b="0" i="1" dirty="0" err="1"/>
            <a:t>kurmak</a:t>
          </a:r>
          <a:r>
            <a:rPr lang="en-GB" sz="1400" b="0" i="1" dirty="0"/>
            <a:t>. Kaynak: https://www.cseindia.org /</a:t>
          </a:r>
          <a:r>
            <a:rPr lang="en-GB" sz="1400" b="0" i="1" dirty="0" err="1"/>
            <a:t>atölye-yönetimi</a:t>
          </a:r>
          <a:r>
            <a:rPr lang="en-GB" sz="1400" b="0" i="1" dirty="0"/>
            <a:t> -katı-atık-10829</a:t>
          </a:r>
          <a:endParaRPr lang="en-GB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>
        <a:xfrm>
          <a:off x="4018205" y="46007"/>
          <a:ext cx="1825499" cy="20260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en-GB" sz="1800" b="0" dirty="0" err="1"/>
            <a:t>Topluluk</a:t>
          </a:r>
          <a:r>
            <a:rPr lang="en-GB" sz="1800" b="0" dirty="0"/>
            <a:t> </a:t>
          </a:r>
          <a:r>
            <a:rPr lang="en-GB" sz="1800" b="0" dirty="0" err="1"/>
            <a:t>projelerinde</a:t>
          </a:r>
          <a:r>
            <a:rPr lang="en-GB" sz="1800" b="0" dirty="0"/>
            <a:t> </a:t>
          </a:r>
          <a:r>
            <a:rPr lang="en-GB" sz="1800" b="0" dirty="0" err="1"/>
            <a:t>atık</a:t>
          </a:r>
          <a:r>
            <a:rPr lang="en-GB" sz="1800" b="0" dirty="0"/>
            <a:t> </a:t>
          </a:r>
          <a:r>
            <a:rPr lang="en-GB" sz="1800" b="0" dirty="0" err="1"/>
            <a:t>malzemelerin</a:t>
          </a:r>
          <a:r>
            <a:rPr lang="en-GB" sz="1800" b="0" dirty="0"/>
            <a:t> </a:t>
          </a:r>
          <a:r>
            <a:rPr lang="en-GB" sz="1800" b="0" dirty="0" err="1"/>
            <a:t>potansiyel</a:t>
          </a:r>
          <a:r>
            <a:rPr lang="en-GB" sz="1800" b="0" dirty="0"/>
            <a:t> </a:t>
          </a:r>
          <a:r>
            <a:rPr lang="en-GB" sz="1800" b="0" dirty="0" err="1"/>
            <a:t>kullanımlarını</a:t>
          </a:r>
          <a:r>
            <a:rPr lang="en-GB" sz="1800" b="0" dirty="0"/>
            <a:t> </a:t>
          </a:r>
          <a:r>
            <a:rPr lang="en-GB" sz="1800" b="0" dirty="0" err="1"/>
            <a:t>belirlemek</a:t>
          </a:r>
          <a:r>
            <a:rPr lang="en-GB" sz="1800" b="0" dirty="0"/>
            <a:t> </a:t>
          </a:r>
          <a:r>
            <a:rPr lang="en-GB" sz="1800" b="0" dirty="0" err="1"/>
            <a:t>için</a:t>
          </a:r>
          <a:r>
            <a:rPr lang="en-GB" sz="1800" b="0" dirty="0"/>
            <a:t> </a:t>
          </a:r>
          <a:r>
            <a:rPr lang="en-GB" sz="1800" b="0" dirty="0" err="1"/>
            <a:t>yerel</a:t>
          </a:r>
          <a:r>
            <a:rPr lang="en-GB" sz="1800" b="0" dirty="0"/>
            <a:t> </a:t>
          </a:r>
          <a:r>
            <a:rPr lang="en-GB" sz="1800" b="0" dirty="0" err="1"/>
            <a:t>topluluklarla</a:t>
          </a:r>
          <a:r>
            <a:rPr lang="en-GB" sz="1800" b="0" dirty="0"/>
            <a:t> </a:t>
          </a:r>
          <a:r>
            <a:rPr lang="en-GB" sz="1800" b="0" dirty="0" err="1"/>
            <a:t>ilişki</a:t>
          </a:r>
          <a:r>
            <a:rPr lang="en-GB" sz="1800" b="0" dirty="0"/>
            <a:t> </a:t>
          </a:r>
          <a:r>
            <a:rPr lang="en-GB" sz="1800" b="0" dirty="0" err="1"/>
            <a:t>kurmak</a:t>
          </a:r>
          <a:r>
            <a:rPr lang="en-GB" sz="1800" b="0" dirty="0"/>
            <a:t>, </a:t>
          </a:r>
          <a:r>
            <a:rPr lang="en-GB" sz="1800" b="0" dirty="0" err="1"/>
            <a:t>ayakkabı</a:t>
          </a:r>
          <a:r>
            <a:rPr lang="en-GB" sz="1800" b="0" dirty="0"/>
            <a:t> </a:t>
          </a:r>
          <a:r>
            <a:rPr lang="en-GB" sz="1800" b="0" dirty="0" err="1"/>
            <a:t>endüstrisinin</a:t>
          </a:r>
          <a:r>
            <a:rPr lang="en-GB" sz="1800" b="0" dirty="0"/>
            <a:t> </a:t>
          </a:r>
          <a:r>
            <a:rPr lang="en-GB" sz="1800" b="0" dirty="0" err="1"/>
            <a:t>sürdürülebilirliğe</a:t>
          </a:r>
          <a:r>
            <a:rPr lang="en-GB" sz="1800" b="0" dirty="0"/>
            <a:t> </a:t>
          </a:r>
          <a:r>
            <a:rPr lang="en-GB" sz="1800" b="0" dirty="0" err="1"/>
            <a:t>katkıda</a:t>
          </a:r>
          <a:r>
            <a:rPr lang="en-GB" sz="1800" b="0" dirty="0"/>
            <a:t> </a:t>
          </a:r>
          <a:r>
            <a:rPr lang="en-GB" sz="1800" b="0" dirty="0" err="1"/>
            <a:t>bulunması</a:t>
          </a:r>
          <a:r>
            <a:rPr lang="en-GB" sz="1800" b="0" dirty="0"/>
            <a:t> ve </a:t>
          </a:r>
          <a:r>
            <a:rPr lang="en-GB" sz="1800" b="0" dirty="0" err="1"/>
            <a:t>topluluk</a:t>
          </a:r>
          <a:r>
            <a:rPr lang="en-GB" sz="1800" b="0" dirty="0"/>
            <a:t> </a:t>
          </a:r>
          <a:r>
            <a:rPr lang="en-GB" sz="1800" b="0" dirty="0" err="1"/>
            <a:t>bağlarını</a:t>
          </a:r>
          <a:r>
            <a:rPr lang="en-GB" sz="1800" b="0" dirty="0"/>
            <a:t> </a:t>
          </a:r>
          <a:r>
            <a:rPr lang="en-GB" sz="1800" b="0" dirty="0" err="1"/>
            <a:t>güçlendirmesi</a:t>
          </a:r>
          <a:r>
            <a:rPr lang="en-GB" sz="1800" b="0" dirty="0"/>
            <a:t> </a:t>
          </a:r>
          <a:r>
            <a:rPr lang="en-GB" sz="1800" b="0" dirty="0" err="1"/>
            <a:t>için</a:t>
          </a:r>
          <a:r>
            <a:rPr lang="en-GB" sz="1800" b="0" dirty="0"/>
            <a:t> </a:t>
          </a:r>
          <a:r>
            <a:rPr lang="en-GB" sz="1800" b="0" dirty="0" err="1"/>
            <a:t>anlamlı</a:t>
          </a:r>
          <a:r>
            <a:rPr lang="en-GB" sz="1800" b="0" dirty="0"/>
            <a:t> </a:t>
          </a:r>
          <a:r>
            <a:rPr lang="en-GB" sz="1800" b="0" dirty="0" err="1"/>
            <a:t>bir</a:t>
          </a:r>
          <a:r>
            <a:rPr lang="en-GB" sz="1800" b="0" dirty="0"/>
            <a:t> </a:t>
          </a:r>
          <a:r>
            <a:rPr lang="en-GB" sz="1800" b="0" dirty="0" err="1"/>
            <a:t>yoldur</a:t>
          </a:r>
          <a:endParaRPr lang="en-GB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 custLinFactNeighborX="-398" custLinFactNeighborY="-6146"/>
      <dgm:spPr>
        <a:xfrm>
          <a:off x="242018" y="153290"/>
          <a:ext cx="3691058" cy="262659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126238" custLinFactNeighborX="-642" custLinFactNeighborY="-21663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xfrm>
          <a:off x="5935811" y="314721"/>
          <a:ext cx="141917" cy="2626598"/>
        </a:xfrm>
        <a:prstGeom prst="rect">
          <a:avLst/>
        </a:prstGeom>
        <a:solidFill>
          <a:srgbClr val="2A4C8C"/>
        </a:solidFill>
        <a:ln>
          <a:noFill/>
        </a:ln>
        <a:effectLst/>
      </dgm:spPr>
    </dgm:pt>
    <dgm:pt modelId="{5CF294E1-CB5B-4133-910F-CEBD4AA9D318}" type="pres">
      <dgm:prSet presAssocID="{8B4BFF15-2928-4753-8F27-D3AF30204E84}" presName="Image" presStyleLbl="alignImgPlace1" presStyleIdx="0" presStyleCnt="1"/>
      <dgm:spPr>
        <a:xfrm>
          <a:off x="114790" y="0"/>
          <a:ext cx="3549140" cy="24845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229984" y="572277"/>
          <a:ext cx="177577" cy="3286590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05499" y="370283"/>
          <a:ext cx="4618519" cy="3286590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60990" y="367383"/>
          <a:ext cx="4211567" cy="27310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19892" y="3444335"/>
          <a:ext cx="4260379" cy="81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0" i="1" kern="1200" dirty="0"/>
            <a:t>Şekil 2. Kaynak: https://www.centreforsmart.co.uk/projects/footwear-recycling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892" y="3444335"/>
        <a:ext cx="4260379" cy="813032"/>
      </dsp:txXfrm>
    </dsp:sp>
    <dsp:sp modelId="{369987E2-303D-4E70-8BD8-60A4907A699B}">
      <dsp:nvSpPr>
        <dsp:cNvPr id="0" name=""/>
        <dsp:cNvSpPr/>
      </dsp:nvSpPr>
      <dsp:spPr>
        <a:xfrm>
          <a:off x="4830538" y="236042"/>
          <a:ext cx="2284196" cy="253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30538" y="236042"/>
        <a:ext cx="2284196" cy="2535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645214" y="744238"/>
          <a:ext cx="186298" cy="3447997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70840" y="532324"/>
          <a:ext cx="4845338" cy="3447997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3825" y="331096"/>
          <a:ext cx="4659039" cy="326150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108338" y="3327994"/>
          <a:ext cx="5012041" cy="94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0" i="1" kern="1200" dirty="0"/>
            <a:t>Şekil 3.kaynak https://planetrescue101.design.blog/category/environmental-conservation/upcycling/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8338" y="3327994"/>
        <a:ext cx="5012041" cy="940809"/>
      </dsp:txXfrm>
    </dsp:sp>
    <dsp:sp modelId="{369987E2-303D-4E70-8BD8-60A4907A699B}">
      <dsp:nvSpPr>
        <dsp:cNvPr id="0" name=""/>
        <dsp:cNvSpPr/>
      </dsp:nvSpPr>
      <dsp:spPr>
        <a:xfrm>
          <a:off x="5127929" y="391490"/>
          <a:ext cx="2396375" cy="265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27929" y="391490"/>
        <a:ext cx="2396375" cy="2659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317951" y="755109"/>
          <a:ext cx="178324" cy="3300401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63527" y="552266"/>
          <a:ext cx="4637927" cy="3300401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3662" y="359652"/>
          <a:ext cx="4459603" cy="312189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9000" r="-2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63307" y="3482653"/>
          <a:ext cx="4278282" cy="39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0" i="1" kern="1200" dirty="0"/>
            <a:t>Şekil 4. Kaynak: https://www.cardifftradewaste.co.uk/disposal/general-waste-energy-recovery-facility/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307" y="3482653"/>
        <a:ext cx="4278282" cy="391760"/>
      </dsp:txXfrm>
    </dsp:sp>
    <dsp:sp modelId="{369987E2-303D-4E70-8BD8-60A4907A699B}">
      <dsp:nvSpPr>
        <dsp:cNvPr id="0" name=""/>
        <dsp:cNvSpPr/>
      </dsp:nvSpPr>
      <dsp:spPr>
        <a:xfrm>
          <a:off x="4901806" y="0"/>
          <a:ext cx="2293795" cy="2545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Ayakkabı</a:t>
          </a:r>
          <a:r>
            <a:rPr lang="en-GB" sz="1800" kern="1200" dirty="0"/>
            <a:t> </a:t>
          </a:r>
          <a:r>
            <a:rPr lang="en-GB" sz="1800" kern="1200" dirty="0" err="1"/>
            <a:t>endüstrisi</a:t>
          </a:r>
          <a:r>
            <a:rPr lang="en-GB" sz="1800" kern="1200" dirty="0"/>
            <a:t>, </a:t>
          </a:r>
          <a:r>
            <a:rPr lang="en-GB" sz="1800" kern="1200" dirty="0" err="1"/>
            <a:t>üretim</a:t>
          </a:r>
          <a:r>
            <a:rPr lang="en-GB" sz="1800" kern="1200" dirty="0"/>
            <a:t> </a:t>
          </a:r>
          <a:r>
            <a:rPr lang="en-GB" sz="1800" kern="1200" dirty="0" err="1"/>
            <a:t>sürecinde</a:t>
          </a:r>
          <a:r>
            <a:rPr lang="en-GB" sz="1800" kern="1200" dirty="0"/>
            <a:t> </a:t>
          </a:r>
          <a:r>
            <a:rPr lang="en-GB" sz="1800" kern="1200" dirty="0" err="1"/>
            <a:t>kauçuk</a:t>
          </a:r>
          <a:r>
            <a:rPr lang="en-GB" sz="1800" kern="1200" dirty="0"/>
            <a:t> </a:t>
          </a:r>
          <a:r>
            <a:rPr lang="en-GB" sz="1800" kern="1200" dirty="0" err="1"/>
            <a:t>artıkları</a:t>
          </a:r>
          <a:r>
            <a:rPr lang="en-GB" sz="1800" kern="1200" dirty="0"/>
            <a:t>, </a:t>
          </a:r>
          <a:r>
            <a:rPr lang="en-GB" sz="1800" kern="1200" dirty="0" err="1"/>
            <a:t>deri</a:t>
          </a:r>
          <a:r>
            <a:rPr lang="en-GB" sz="1800" kern="1200" dirty="0"/>
            <a:t> </a:t>
          </a:r>
          <a:r>
            <a:rPr lang="en-GB" sz="1800" kern="1200" dirty="0" err="1"/>
            <a:t>kesikleri</a:t>
          </a:r>
          <a:r>
            <a:rPr lang="en-GB" sz="1800" kern="1200" dirty="0"/>
            <a:t> ve </a:t>
          </a:r>
          <a:r>
            <a:rPr lang="en-GB" sz="1800" kern="1200" dirty="0" err="1"/>
            <a:t>diğer</a:t>
          </a:r>
          <a:r>
            <a:rPr lang="en-GB" sz="1800" kern="1200" dirty="0"/>
            <a:t> </a:t>
          </a:r>
          <a:r>
            <a:rPr lang="en-GB" sz="1800" kern="1200" dirty="0" err="1"/>
            <a:t>malzemeler</a:t>
          </a:r>
          <a:r>
            <a:rPr lang="en-GB" sz="1800" kern="1200" dirty="0"/>
            <a:t> </a:t>
          </a:r>
          <a:r>
            <a:rPr lang="en-GB" sz="1800" kern="1200" dirty="0" err="1"/>
            <a:t>gibi</a:t>
          </a:r>
          <a:r>
            <a:rPr lang="en-GB" sz="1800" kern="1200" dirty="0"/>
            <a:t> </a:t>
          </a:r>
          <a:r>
            <a:rPr lang="en-GB" sz="1800" kern="1200" dirty="0" err="1"/>
            <a:t>çeşitli</a:t>
          </a:r>
          <a:r>
            <a:rPr lang="en-GB" sz="1800" kern="1200" dirty="0"/>
            <a:t> </a:t>
          </a:r>
          <a:r>
            <a:rPr lang="en-GB" sz="1800" kern="1200" dirty="0" err="1"/>
            <a:t>atık</a:t>
          </a:r>
          <a:r>
            <a:rPr lang="en-GB" sz="1800" kern="1200" dirty="0"/>
            <a:t> </a:t>
          </a:r>
          <a:r>
            <a:rPr lang="en-GB" sz="1800" kern="1200" dirty="0" err="1"/>
            <a:t>malzemeler</a:t>
          </a:r>
          <a:r>
            <a:rPr lang="en-GB" sz="1800" kern="1200" dirty="0"/>
            <a:t> </a:t>
          </a:r>
          <a:r>
            <a:rPr lang="en-GB" sz="1800" kern="1200" dirty="0" err="1"/>
            <a:t>üretir</a:t>
          </a:r>
          <a:r>
            <a:rPr lang="en-GB" sz="1800" kern="1200" dirty="0"/>
            <a:t>. Bu </a:t>
          </a:r>
          <a:r>
            <a:rPr lang="en-GB" sz="1800" kern="1200" dirty="0" err="1"/>
            <a:t>belirli</a:t>
          </a:r>
          <a:r>
            <a:rPr lang="en-GB" sz="1800" kern="1200" dirty="0"/>
            <a:t> </a:t>
          </a:r>
          <a:r>
            <a:rPr lang="en-GB" sz="1800" kern="1200" dirty="0" err="1"/>
            <a:t>atık</a:t>
          </a:r>
          <a:r>
            <a:rPr lang="en-GB" sz="1800" kern="1200" dirty="0"/>
            <a:t> </a:t>
          </a:r>
          <a:r>
            <a:rPr lang="en-GB" sz="1800" kern="1200" dirty="0" err="1"/>
            <a:t>malzemelerin</a:t>
          </a:r>
          <a:r>
            <a:rPr lang="en-GB" sz="1800" kern="1200" dirty="0"/>
            <a:t> </a:t>
          </a:r>
          <a:r>
            <a:rPr lang="en-GB" sz="1800" kern="1200" dirty="0" err="1"/>
            <a:t>doğrudan</a:t>
          </a:r>
          <a:r>
            <a:rPr lang="en-GB" sz="1800" kern="1200" dirty="0"/>
            <a:t> </a:t>
          </a:r>
          <a:r>
            <a:rPr lang="en-GB" sz="1800" kern="1200" dirty="0" err="1"/>
            <a:t>bir</a:t>
          </a:r>
          <a:r>
            <a:rPr lang="en-GB" sz="1800" kern="1200" dirty="0"/>
            <a:t> </a:t>
          </a:r>
          <a:r>
            <a:rPr lang="en-GB" sz="1800" kern="1200" dirty="0" err="1"/>
            <a:t>enerji</a:t>
          </a:r>
          <a:r>
            <a:rPr lang="en-GB" sz="1800" kern="1200" dirty="0"/>
            <a:t> </a:t>
          </a:r>
          <a:r>
            <a:rPr lang="en-GB" sz="1800" kern="1200" dirty="0" err="1"/>
            <a:t>kaynağı</a:t>
          </a:r>
          <a:r>
            <a:rPr lang="en-GB" sz="1800" kern="1200" dirty="0"/>
            <a:t> </a:t>
          </a:r>
          <a:r>
            <a:rPr lang="en-GB" sz="1800" kern="1200" dirty="0" err="1"/>
            <a:t>olarak</a:t>
          </a:r>
          <a:r>
            <a:rPr lang="en-GB" sz="1800" kern="1200" dirty="0"/>
            <a:t> </a:t>
          </a:r>
          <a:r>
            <a:rPr lang="en-GB" sz="1800" kern="1200" dirty="0" err="1"/>
            <a:t>kullanılması</a:t>
          </a:r>
          <a:r>
            <a:rPr lang="en-GB" sz="1800" kern="1200" dirty="0"/>
            <a:t> </a:t>
          </a:r>
          <a:r>
            <a:rPr lang="en-GB" sz="1800" kern="1200" dirty="0" err="1"/>
            <a:t>zorluklar</a:t>
          </a:r>
          <a:r>
            <a:rPr lang="en-GB" sz="1800" kern="1200" dirty="0"/>
            <a:t> </a:t>
          </a:r>
          <a:r>
            <a:rPr lang="en-GB" sz="1800" kern="1200" dirty="0" err="1"/>
            <a:t>doğurabilirken</a:t>
          </a:r>
          <a:r>
            <a:rPr lang="en-GB" sz="1800" kern="1200" dirty="0"/>
            <a:t>, </a:t>
          </a:r>
          <a:r>
            <a:rPr lang="en-GB" sz="1800" kern="1200" dirty="0" err="1"/>
            <a:t>kaynak</a:t>
          </a:r>
          <a:r>
            <a:rPr lang="en-GB" sz="1800" kern="1200" dirty="0"/>
            <a:t> </a:t>
          </a:r>
          <a:r>
            <a:rPr lang="en-GB" sz="1800" kern="1200" dirty="0" err="1"/>
            <a:t>verimliliğini</a:t>
          </a:r>
          <a:r>
            <a:rPr lang="en-GB" sz="1800" kern="1200" dirty="0"/>
            <a:t> </a:t>
          </a:r>
          <a:r>
            <a:rPr lang="en-GB" sz="1800" kern="1200" dirty="0" err="1"/>
            <a:t>en</a:t>
          </a:r>
          <a:r>
            <a:rPr lang="en-GB" sz="1800" kern="1200" dirty="0"/>
            <a:t> </a:t>
          </a:r>
          <a:r>
            <a:rPr lang="en-GB" sz="1800" kern="1200" dirty="0" err="1"/>
            <a:t>üst</a:t>
          </a:r>
          <a:r>
            <a:rPr lang="en-GB" sz="1800" kern="1200" dirty="0"/>
            <a:t> </a:t>
          </a:r>
          <a:r>
            <a:rPr lang="en-GB" sz="1800" kern="1200" dirty="0" err="1"/>
            <a:t>düzeye</a:t>
          </a:r>
          <a:r>
            <a:rPr lang="en-GB" sz="1800" kern="1200" dirty="0"/>
            <a:t> </a:t>
          </a:r>
          <a:r>
            <a:rPr lang="en-GB" sz="1800" kern="1200" dirty="0" err="1"/>
            <a:t>çıkarmak</a:t>
          </a:r>
          <a:r>
            <a:rPr lang="en-GB" sz="1800" kern="1200" dirty="0"/>
            <a:t> ve </a:t>
          </a:r>
          <a:r>
            <a:rPr lang="en-GB" sz="1800" kern="1200" dirty="0" err="1"/>
            <a:t>çevresel</a:t>
          </a:r>
          <a:r>
            <a:rPr lang="en-GB" sz="1800" kern="1200" dirty="0"/>
            <a:t> </a:t>
          </a:r>
          <a:r>
            <a:rPr lang="en-GB" sz="1800" kern="1200" dirty="0" err="1"/>
            <a:t>etkiyi</a:t>
          </a:r>
          <a:r>
            <a:rPr lang="en-GB" sz="1800" kern="1200" dirty="0"/>
            <a:t> </a:t>
          </a:r>
          <a:r>
            <a:rPr lang="en-GB" sz="1800" kern="1200" dirty="0" err="1"/>
            <a:t>en</a:t>
          </a:r>
          <a:r>
            <a:rPr lang="en-GB" sz="1800" kern="1200" dirty="0"/>
            <a:t> </a:t>
          </a:r>
          <a:r>
            <a:rPr lang="en-GB" sz="1800" kern="1200" dirty="0" err="1"/>
            <a:t>aza</a:t>
          </a:r>
          <a:r>
            <a:rPr lang="en-GB" sz="1800" kern="1200" dirty="0"/>
            <a:t> </a:t>
          </a:r>
          <a:r>
            <a:rPr lang="en-GB" sz="1800" kern="1200" dirty="0" err="1"/>
            <a:t>indirmek</a:t>
          </a:r>
          <a:r>
            <a:rPr lang="en-GB" sz="1800" kern="1200" dirty="0"/>
            <a:t> </a:t>
          </a:r>
          <a:r>
            <a:rPr lang="en-GB" sz="1800" kern="1200" dirty="0" err="1"/>
            <a:t>için</a:t>
          </a:r>
          <a:r>
            <a:rPr lang="en-GB" sz="1800" kern="1200" dirty="0"/>
            <a:t> </a:t>
          </a:r>
          <a:r>
            <a:rPr lang="en-GB" sz="1800" kern="1200" dirty="0" err="1"/>
            <a:t>keşfedilebilecek</a:t>
          </a:r>
          <a:r>
            <a:rPr lang="en-GB" sz="1800" kern="1200" dirty="0"/>
            <a:t> </a:t>
          </a:r>
          <a:r>
            <a:rPr lang="en-GB" sz="1800" kern="1200" dirty="0" err="1"/>
            <a:t>alternatif</a:t>
          </a:r>
          <a:r>
            <a:rPr lang="en-GB" sz="1800" kern="1200" dirty="0"/>
            <a:t> </a:t>
          </a:r>
          <a:r>
            <a:rPr lang="en-GB" sz="1800" kern="1200" dirty="0" err="1"/>
            <a:t>yaklaşımlar</a:t>
          </a:r>
          <a:r>
            <a:rPr lang="en-GB" sz="1800" kern="1200" dirty="0"/>
            <a:t> </a:t>
          </a:r>
          <a:r>
            <a:rPr lang="en-GB" sz="1800" kern="1200" dirty="0" err="1"/>
            <a:t>vardır</a:t>
          </a: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01806" y="0"/>
        <a:ext cx="2293795" cy="2545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703876" y="209260"/>
          <a:ext cx="185334" cy="3430147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268195" y="0"/>
          <a:ext cx="4820255" cy="3430147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102045" y="57469"/>
          <a:ext cx="4634920" cy="272619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475829" y="3044029"/>
          <a:ext cx="4446471" cy="407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1" kern="1200" dirty="0"/>
            <a:t>Şekil 5. Biyolojik olarak parçalanabilen malzemelere örnek. Kaynak: https: //wired.me /</a:t>
          </a:r>
          <a:r>
            <a:rPr lang="tr-TR" sz="1600" b="0" i="1" kern="1200" dirty="0" err="1"/>
            <a:t>science</a:t>
          </a:r>
          <a:r>
            <a:rPr lang="tr-TR" sz="1600" b="0" i="1" kern="1200" dirty="0"/>
            <a:t>/ </a:t>
          </a:r>
          <a:r>
            <a:rPr lang="tr-TR" sz="1600" b="0" i="1" kern="1200" dirty="0" err="1"/>
            <a:t>environment</a:t>
          </a:r>
          <a:r>
            <a:rPr lang="tr-TR" sz="1600" b="0" i="1" kern="1200" dirty="0"/>
            <a:t>/ </a:t>
          </a:r>
          <a:r>
            <a:rPr lang="tr-TR" sz="1600" b="0" i="1" kern="1200" dirty="0" err="1"/>
            <a:t>biodegradable-plastic-shoes</a:t>
          </a:r>
          <a:r>
            <a:rPr lang="tr-TR" sz="1600" b="0" i="1" kern="1200" dirty="0"/>
            <a:t>/</a:t>
          </a:r>
          <a:endParaRPr lang="en-GB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5829" y="3044029"/>
        <a:ext cx="4446471" cy="407162"/>
      </dsp:txXfrm>
    </dsp:sp>
    <dsp:sp modelId="{369987E2-303D-4E70-8BD8-60A4907A699B}">
      <dsp:nvSpPr>
        <dsp:cNvPr id="0" name=""/>
        <dsp:cNvSpPr/>
      </dsp:nvSpPr>
      <dsp:spPr>
        <a:xfrm>
          <a:off x="5199623" y="0"/>
          <a:ext cx="2383969" cy="38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Ayakkabı</a:t>
          </a:r>
          <a:r>
            <a:rPr lang="en-GB" sz="1800" kern="1200" dirty="0"/>
            <a:t> </a:t>
          </a:r>
          <a:r>
            <a:rPr lang="en-GB" sz="1800" kern="1200" dirty="0" err="1"/>
            <a:t>üretim</a:t>
          </a:r>
          <a:r>
            <a:rPr lang="en-GB" sz="1800" kern="1200" dirty="0"/>
            <a:t> </a:t>
          </a:r>
          <a:r>
            <a:rPr lang="en-GB" sz="1800" kern="1200" dirty="0" err="1"/>
            <a:t>sürecinde</a:t>
          </a:r>
          <a:r>
            <a:rPr lang="en-GB" sz="1800" kern="1200" dirty="0"/>
            <a:t> </a:t>
          </a:r>
          <a:r>
            <a:rPr lang="en-GB" sz="1800" kern="1200" dirty="0" err="1"/>
            <a:t>biyolojik</a:t>
          </a:r>
          <a:r>
            <a:rPr lang="en-GB" sz="1800" kern="1200" dirty="0"/>
            <a:t> </a:t>
          </a:r>
          <a:r>
            <a:rPr lang="en-GB" sz="1800" kern="1200" dirty="0" err="1"/>
            <a:t>olarak</a:t>
          </a:r>
          <a:r>
            <a:rPr lang="en-GB" sz="1800" kern="1200" dirty="0"/>
            <a:t> </a:t>
          </a:r>
          <a:r>
            <a:rPr lang="en-GB" sz="1800" kern="1200" dirty="0" err="1"/>
            <a:t>parçalanabilen</a:t>
          </a:r>
          <a:r>
            <a:rPr lang="en-GB" sz="1800" kern="1200" dirty="0"/>
            <a:t> </a:t>
          </a:r>
          <a:r>
            <a:rPr lang="en-GB" sz="1800" kern="1200" dirty="0" err="1"/>
            <a:t>malzemelerin</a:t>
          </a:r>
          <a:r>
            <a:rPr lang="en-GB" sz="1800" kern="1200" dirty="0"/>
            <a:t> </a:t>
          </a:r>
          <a:r>
            <a:rPr lang="en-GB" sz="1800" kern="1200" dirty="0" err="1"/>
            <a:t>kullanılması</a:t>
          </a:r>
          <a:r>
            <a:rPr lang="en-GB" sz="1800" kern="1200" dirty="0"/>
            <a:t>, </a:t>
          </a:r>
          <a:r>
            <a:rPr lang="en-GB" sz="1800" kern="1200" dirty="0" err="1"/>
            <a:t>endüstrinin</a:t>
          </a:r>
          <a:r>
            <a:rPr lang="en-GB" sz="1800" kern="1200" dirty="0"/>
            <a:t> </a:t>
          </a:r>
          <a:r>
            <a:rPr lang="en-GB" sz="1800" kern="1200" dirty="0" err="1"/>
            <a:t>çevresel</a:t>
          </a:r>
          <a:r>
            <a:rPr lang="en-GB" sz="1800" kern="1200" dirty="0"/>
            <a:t> </a:t>
          </a:r>
          <a:r>
            <a:rPr lang="en-GB" sz="1800" kern="1200" dirty="0" err="1"/>
            <a:t>etkisini</a:t>
          </a:r>
          <a:r>
            <a:rPr lang="en-GB" sz="1800" kern="1200" dirty="0"/>
            <a:t> </a:t>
          </a:r>
          <a:r>
            <a:rPr lang="en-GB" sz="1800" kern="1200" dirty="0" err="1"/>
            <a:t>azaltmayı</a:t>
          </a:r>
          <a:r>
            <a:rPr lang="en-GB" sz="1800" kern="1200" dirty="0"/>
            <a:t> </a:t>
          </a:r>
          <a:r>
            <a:rPr lang="en-GB" sz="1800" kern="1200" dirty="0" err="1"/>
            <a:t>amaçlayan</a:t>
          </a:r>
          <a:r>
            <a:rPr lang="en-GB" sz="1800" kern="1200" dirty="0"/>
            <a:t> </a:t>
          </a:r>
          <a:r>
            <a:rPr lang="en-GB" sz="1800" kern="1200" dirty="0" err="1"/>
            <a:t>sürdürülebilir</a:t>
          </a:r>
          <a:r>
            <a:rPr lang="en-GB" sz="1800" kern="1200" dirty="0"/>
            <a:t> </a:t>
          </a:r>
          <a:r>
            <a:rPr lang="en-GB" sz="1800" kern="1200" dirty="0" err="1"/>
            <a:t>bir</a:t>
          </a:r>
          <a:r>
            <a:rPr lang="en-GB" sz="1800" kern="1200" dirty="0"/>
            <a:t> </a:t>
          </a:r>
          <a:r>
            <a:rPr lang="en-GB" sz="1800" kern="1200" dirty="0" err="1"/>
            <a:t>uygulamadır</a:t>
          </a:r>
          <a:r>
            <a:rPr lang="en-GB" sz="1800" kern="1200" dirty="0"/>
            <a:t>. </a:t>
          </a:r>
          <a:r>
            <a:rPr lang="en-GB" sz="1800" kern="1200" dirty="0" err="1"/>
            <a:t>Biyobozunur</a:t>
          </a:r>
          <a:r>
            <a:rPr lang="en-GB" sz="1800" kern="1200" dirty="0"/>
            <a:t> </a:t>
          </a:r>
          <a:r>
            <a:rPr lang="en-GB" sz="1800" kern="1200" dirty="0" err="1"/>
            <a:t>malzemeler</a:t>
          </a:r>
          <a:r>
            <a:rPr lang="en-GB" sz="1800" kern="1200" dirty="0"/>
            <a:t> </a:t>
          </a:r>
          <a:r>
            <a:rPr lang="en-GB" sz="1800" kern="1200" dirty="0" err="1"/>
            <a:t>zamanla</a:t>
          </a:r>
          <a:r>
            <a:rPr lang="en-GB" sz="1800" kern="1200" dirty="0"/>
            <a:t> </a:t>
          </a:r>
          <a:r>
            <a:rPr lang="en-GB" sz="1800" kern="1200" dirty="0" err="1"/>
            <a:t>doğal</a:t>
          </a:r>
          <a:r>
            <a:rPr lang="en-GB" sz="1800" kern="1200" dirty="0"/>
            <a:t> </a:t>
          </a:r>
          <a:r>
            <a:rPr lang="en-GB" sz="1800" kern="1200" dirty="0" err="1"/>
            <a:t>olarak</a:t>
          </a:r>
          <a:r>
            <a:rPr lang="en-GB" sz="1800" kern="1200" dirty="0"/>
            <a:t> </a:t>
          </a:r>
          <a:r>
            <a:rPr lang="en-GB" sz="1800" kern="1200" dirty="0" err="1"/>
            <a:t>parçalanır</a:t>
          </a:r>
          <a:r>
            <a:rPr lang="en-GB" sz="1800" kern="1200" dirty="0"/>
            <a:t> ve </a:t>
          </a:r>
          <a:r>
            <a:rPr lang="en-GB" sz="1800" kern="1200" dirty="0" err="1"/>
            <a:t>zarar</a:t>
          </a:r>
          <a:r>
            <a:rPr lang="en-GB" sz="1800" kern="1200" dirty="0"/>
            <a:t> </a:t>
          </a:r>
          <a:r>
            <a:rPr lang="en-GB" sz="1800" kern="1200" dirty="0" err="1"/>
            <a:t>vermeden</a:t>
          </a:r>
          <a:r>
            <a:rPr lang="en-GB" sz="1800" kern="1200" dirty="0"/>
            <a:t> </a:t>
          </a:r>
          <a:r>
            <a:rPr lang="en-GB" sz="1800" kern="1200" dirty="0" err="1"/>
            <a:t>çevreye</a:t>
          </a:r>
          <a:r>
            <a:rPr lang="en-GB" sz="1800" kern="1200" dirty="0"/>
            <a:t> </a:t>
          </a:r>
          <a:r>
            <a:rPr lang="en-GB" sz="1800" kern="1200" dirty="0" err="1"/>
            <a:t>geri</a:t>
          </a:r>
          <a:r>
            <a:rPr lang="en-GB" sz="1800" kern="1200" dirty="0"/>
            <a:t> döner.</a:t>
          </a:r>
          <a:endParaRPr lang="en-GB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99623" y="0"/>
        <a:ext cx="2383969" cy="3844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544333" y="657120"/>
          <a:ext cx="183840" cy="3402500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68586" y="448002"/>
          <a:ext cx="4781403" cy="3402500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3775" y="249429"/>
          <a:ext cx="4597562" cy="321846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74546" y="3469040"/>
          <a:ext cx="4410631" cy="40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400" b="0" i="1" kern="1200" dirty="0"/>
            <a:t>Şekil 6. Kaynak: https//www.adidas-group.com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4546" y="3469040"/>
        <a:ext cx="4410631" cy="403880"/>
      </dsp:txXfrm>
    </dsp:sp>
    <dsp:sp modelId="{369987E2-303D-4E70-8BD8-60A4907A699B}">
      <dsp:nvSpPr>
        <dsp:cNvPr id="0" name=""/>
        <dsp:cNvSpPr/>
      </dsp:nvSpPr>
      <dsp:spPr>
        <a:xfrm>
          <a:off x="5060265" y="309027"/>
          <a:ext cx="2364754" cy="262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Sürdürülebilir</a:t>
          </a:r>
          <a:r>
            <a:rPr lang="en-GB" sz="1800" kern="1200" dirty="0"/>
            <a:t> ve </a:t>
          </a:r>
          <a:r>
            <a:rPr lang="en-GB" sz="1800" kern="1200" dirty="0" err="1"/>
            <a:t>geri</a:t>
          </a:r>
          <a:r>
            <a:rPr lang="en-GB" sz="1800" kern="1200" dirty="0"/>
            <a:t> </a:t>
          </a:r>
          <a:r>
            <a:rPr lang="en-GB" sz="1800" kern="1200" dirty="0" err="1"/>
            <a:t>dönüştürülebilir</a:t>
          </a:r>
          <a:r>
            <a:rPr lang="en-GB" sz="1800" kern="1200" dirty="0"/>
            <a:t> </a:t>
          </a:r>
          <a:r>
            <a:rPr lang="en-GB" sz="1800" kern="1200" dirty="0" err="1"/>
            <a:t>malzemeler</a:t>
          </a:r>
          <a:r>
            <a:rPr lang="en-GB" sz="1800" kern="1200" dirty="0"/>
            <a:t> </a:t>
          </a:r>
          <a:r>
            <a:rPr lang="en-GB" sz="1800" kern="1200" dirty="0" err="1"/>
            <a:t>tedarik</a:t>
          </a:r>
          <a:r>
            <a:rPr lang="en-GB" sz="1800" kern="1200" dirty="0"/>
            <a:t> </a:t>
          </a:r>
          <a:r>
            <a:rPr lang="en-GB" sz="1800" kern="1200" dirty="0" err="1"/>
            <a:t>etmek</a:t>
          </a:r>
          <a:r>
            <a:rPr lang="en-GB" sz="1800" kern="1200" dirty="0"/>
            <a:t> </a:t>
          </a:r>
          <a:r>
            <a:rPr lang="en-GB" sz="1800" kern="1200" dirty="0" err="1"/>
            <a:t>için</a:t>
          </a:r>
          <a:r>
            <a:rPr lang="en-GB" sz="1800" kern="1200" dirty="0"/>
            <a:t> </a:t>
          </a:r>
          <a:r>
            <a:rPr lang="en-GB" sz="1800" kern="1200" dirty="0" err="1"/>
            <a:t>malzeme</a:t>
          </a:r>
          <a:r>
            <a:rPr lang="en-GB" sz="1800" kern="1200" dirty="0"/>
            <a:t> </a:t>
          </a:r>
          <a:r>
            <a:rPr lang="en-GB" sz="1800" kern="1200" dirty="0" err="1"/>
            <a:t>tedarikçileriyle</a:t>
          </a:r>
          <a:r>
            <a:rPr lang="en-GB" sz="1800" kern="1200" dirty="0"/>
            <a:t> </a:t>
          </a:r>
          <a:r>
            <a:rPr lang="en-GB" sz="1800" kern="1200" dirty="0" err="1"/>
            <a:t>yakın</a:t>
          </a:r>
          <a:r>
            <a:rPr lang="en-GB" sz="1800" kern="1200" dirty="0"/>
            <a:t> </a:t>
          </a:r>
          <a:r>
            <a:rPr lang="en-GB" sz="1800" kern="1200" dirty="0" err="1"/>
            <a:t>bir</a:t>
          </a:r>
          <a:r>
            <a:rPr lang="en-GB" sz="1800" kern="1200" dirty="0"/>
            <a:t> </a:t>
          </a:r>
          <a:r>
            <a:rPr lang="en-GB" sz="1800" kern="1200" dirty="0" err="1"/>
            <a:t>şekilde</a:t>
          </a:r>
          <a:r>
            <a:rPr lang="en-GB" sz="1800" kern="1200" dirty="0"/>
            <a:t> </a:t>
          </a:r>
          <a:r>
            <a:rPr lang="en-GB" sz="1800" kern="1200" dirty="0" err="1"/>
            <a:t>çalışmak</a:t>
          </a:r>
          <a:r>
            <a:rPr lang="en-GB" sz="1800" kern="1200" dirty="0"/>
            <a:t>, </a:t>
          </a:r>
          <a:r>
            <a:rPr lang="en-GB" sz="1800" kern="1200" dirty="0" err="1"/>
            <a:t>ayakkabı</a:t>
          </a:r>
          <a:r>
            <a:rPr lang="en-GB" sz="1800" kern="1200" dirty="0"/>
            <a:t> </a:t>
          </a:r>
          <a:r>
            <a:rPr lang="en-GB" sz="1800" kern="1200" dirty="0" err="1"/>
            <a:t>endüstrisinin</a:t>
          </a:r>
          <a:r>
            <a:rPr lang="en-GB" sz="1800" kern="1200" dirty="0"/>
            <a:t> </a:t>
          </a:r>
          <a:r>
            <a:rPr lang="en-GB" sz="1800" kern="1200" dirty="0" err="1"/>
            <a:t>çevresel</a:t>
          </a:r>
          <a:r>
            <a:rPr lang="en-GB" sz="1800" kern="1200" dirty="0"/>
            <a:t> </a:t>
          </a:r>
          <a:r>
            <a:rPr lang="en-GB" sz="1800" kern="1200" dirty="0" err="1"/>
            <a:t>etkisini</a:t>
          </a:r>
          <a:r>
            <a:rPr lang="en-GB" sz="1800" kern="1200" dirty="0"/>
            <a:t> </a:t>
          </a:r>
          <a:r>
            <a:rPr lang="en-GB" sz="1800" kern="1200" dirty="0" err="1"/>
            <a:t>azaltması</a:t>
          </a:r>
          <a:r>
            <a:rPr lang="en-GB" sz="1800" kern="1200" dirty="0"/>
            <a:t> ve </a:t>
          </a:r>
          <a:r>
            <a:rPr lang="en-GB" sz="1800" kern="1200" dirty="0" err="1"/>
            <a:t>daha</a:t>
          </a:r>
          <a:r>
            <a:rPr lang="en-GB" sz="1800" kern="1200" dirty="0"/>
            <a:t> </a:t>
          </a:r>
          <a:r>
            <a:rPr lang="en-GB" sz="1800" kern="1200" dirty="0" err="1"/>
            <a:t>sürdürülebilir</a:t>
          </a:r>
          <a:r>
            <a:rPr lang="en-GB" sz="1800" kern="1200" dirty="0"/>
            <a:t> </a:t>
          </a:r>
          <a:r>
            <a:rPr lang="en-GB" sz="1800" kern="1200" dirty="0" err="1"/>
            <a:t>uygulamaları</a:t>
          </a:r>
          <a:r>
            <a:rPr lang="en-GB" sz="1800" kern="1200" dirty="0"/>
            <a:t> </a:t>
          </a:r>
          <a:r>
            <a:rPr lang="en-GB" sz="1800" kern="1200" dirty="0" err="1"/>
            <a:t>benimsemesi</a:t>
          </a:r>
          <a:r>
            <a:rPr lang="en-GB" sz="1800" kern="1200" dirty="0"/>
            <a:t> </a:t>
          </a:r>
          <a:r>
            <a:rPr lang="en-GB" sz="1800" kern="1200" dirty="0" err="1"/>
            <a:t>için</a:t>
          </a:r>
          <a:r>
            <a:rPr lang="en-GB" sz="1800" kern="1200" dirty="0"/>
            <a:t> </a:t>
          </a:r>
          <a:r>
            <a:rPr lang="en-GB" sz="1800" kern="1200" dirty="0" err="1"/>
            <a:t>çok</a:t>
          </a:r>
          <a:r>
            <a:rPr lang="en-GB" sz="1800" kern="1200" dirty="0"/>
            <a:t> </a:t>
          </a:r>
          <a:r>
            <a:rPr lang="en-GB" sz="1800" kern="1200" dirty="0" err="1"/>
            <a:t>önemli</a:t>
          </a:r>
          <a:r>
            <a:rPr lang="en-GB" sz="1800" kern="1200" dirty="0"/>
            <a:t> </a:t>
          </a:r>
          <a:r>
            <a:rPr lang="en-GB" sz="1800" kern="1200" dirty="0" err="1"/>
            <a:t>bir</a:t>
          </a:r>
          <a:r>
            <a:rPr lang="en-GB" sz="1800" kern="1200" dirty="0"/>
            <a:t> </a:t>
          </a:r>
          <a:r>
            <a:rPr lang="en-GB" sz="1800" kern="1200" dirty="0" err="1"/>
            <a:t>adımdır</a:t>
          </a:r>
          <a:r>
            <a:rPr lang="en-GB" sz="1800" kern="1200" dirty="0"/>
            <a:t>.</a:t>
          </a: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60265" y="309027"/>
        <a:ext cx="2364754" cy="2624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610916" y="540012"/>
          <a:ext cx="185463" cy="3432528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70073" y="329049"/>
          <a:ext cx="4823601" cy="3432528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3808" y="128724"/>
          <a:ext cx="4638138" cy="32468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77852" y="3376749"/>
          <a:ext cx="4449557" cy="40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 dirty="0" err="1"/>
            <a:t>Şekil</a:t>
          </a:r>
          <a:r>
            <a:rPr lang="en-GB" sz="1400" b="0" i="1" kern="1200" dirty="0"/>
            <a:t> 7. </a:t>
          </a:r>
          <a:r>
            <a:rPr lang="en-GB" sz="1400" b="0" i="1" kern="1200" dirty="0" err="1"/>
            <a:t>Ayakkabıda</a:t>
          </a:r>
          <a:r>
            <a:rPr lang="en-GB" sz="1400" b="0" i="1" kern="1200" dirty="0"/>
            <a:t> </a:t>
          </a:r>
          <a:r>
            <a:rPr lang="en-GB" sz="1400" b="0" i="1" kern="1200" dirty="0" err="1"/>
            <a:t>Araştırma</a:t>
          </a:r>
          <a:r>
            <a:rPr lang="en-GB" sz="1400" b="0" i="1" kern="1200" dirty="0"/>
            <a:t> ve </a:t>
          </a:r>
          <a:r>
            <a:rPr lang="en-GB" sz="1400" b="0" i="1" kern="1200" dirty="0" err="1"/>
            <a:t>Geliştirme</a:t>
          </a:r>
          <a:r>
            <a:rPr lang="en-GB" sz="1400" b="0" i="1" kern="1200" dirty="0"/>
            <a:t>. Kaynak: https://sciled.eu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7852" y="3376749"/>
        <a:ext cx="4449557" cy="407444"/>
      </dsp:txXfrm>
    </dsp:sp>
    <dsp:sp modelId="{369987E2-303D-4E70-8BD8-60A4907A699B}">
      <dsp:nvSpPr>
        <dsp:cNvPr id="0" name=""/>
        <dsp:cNvSpPr/>
      </dsp:nvSpPr>
      <dsp:spPr>
        <a:xfrm>
          <a:off x="5104924" y="188847"/>
          <a:ext cx="2385624" cy="2647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/>
            <a:t>Ayakkabı</a:t>
          </a:r>
          <a:r>
            <a:rPr lang="en-GB" sz="1800" b="0" kern="1200" dirty="0"/>
            <a:t> </a:t>
          </a:r>
          <a:r>
            <a:rPr lang="en-GB" sz="1800" b="0" kern="1200" dirty="0" err="1"/>
            <a:t>endüstrisindeki</a:t>
          </a:r>
          <a:r>
            <a:rPr lang="en-GB" sz="1800" b="0" kern="1200" dirty="0"/>
            <a:t> </a:t>
          </a:r>
          <a:r>
            <a:rPr lang="en-GB" sz="1800" b="0" kern="1200" dirty="0" err="1"/>
            <a:t>atık</a:t>
          </a:r>
          <a:r>
            <a:rPr lang="en-GB" sz="1800" b="0" kern="1200" dirty="0"/>
            <a:t> </a:t>
          </a:r>
          <a:r>
            <a:rPr lang="en-GB" sz="1800" b="0" kern="1200" dirty="0" err="1"/>
            <a:t>malzemeleri</a:t>
          </a:r>
          <a:r>
            <a:rPr lang="en-GB" sz="1800" b="0" kern="1200" dirty="0"/>
            <a:t> </a:t>
          </a:r>
          <a:r>
            <a:rPr lang="en-GB" sz="1800" b="0" kern="1200" dirty="0" err="1"/>
            <a:t>değerlendirmenin</a:t>
          </a:r>
          <a:r>
            <a:rPr lang="en-GB" sz="1800" b="0" kern="1200" dirty="0"/>
            <a:t> yeni ve </a:t>
          </a:r>
          <a:r>
            <a:rPr lang="en-GB" sz="1800" b="0" kern="1200" dirty="0" err="1"/>
            <a:t>yenilikçi</a:t>
          </a:r>
          <a:r>
            <a:rPr lang="en-GB" sz="1800" b="0" kern="1200" dirty="0"/>
            <a:t> </a:t>
          </a:r>
          <a:r>
            <a:rPr lang="en-GB" sz="1800" b="0" kern="1200" dirty="0" err="1"/>
            <a:t>yollarını</a:t>
          </a:r>
          <a:r>
            <a:rPr lang="en-GB" sz="1800" b="0" kern="1200" dirty="0"/>
            <a:t> </a:t>
          </a:r>
          <a:r>
            <a:rPr lang="en-GB" sz="1800" b="0" kern="1200" dirty="0" err="1"/>
            <a:t>bulmak</a:t>
          </a:r>
          <a:r>
            <a:rPr lang="en-GB" sz="1800" b="0" kern="1200" dirty="0"/>
            <a:t> </a:t>
          </a:r>
          <a:r>
            <a:rPr lang="en-GB" sz="1800" b="0" kern="1200" dirty="0" err="1"/>
            <a:t>için</a:t>
          </a:r>
          <a:r>
            <a:rPr lang="en-GB" sz="1800" b="0" kern="1200" dirty="0"/>
            <a:t> </a:t>
          </a:r>
          <a:r>
            <a:rPr lang="en-GB" sz="1800" b="0" kern="1200" dirty="0" err="1"/>
            <a:t>araştırma</a:t>
          </a:r>
          <a:r>
            <a:rPr lang="en-GB" sz="1800" b="0" kern="1200" dirty="0"/>
            <a:t> ve </a:t>
          </a:r>
          <a:r>
            <a:rPr lang="en-GB" sz="1800" b="0" kern="1200" dirty="0" err="1"/>
            <a:t>geliştirmeye</a:t>
          </a:r>
          <a:r>
            <a:rPr lang="en-GB" sz="1800" b="0" kern="1200" dirty="0"/>
            <a:t> (</a:t>
          </a:r>
          <a:r>
            <a:rPr lang="en-GB" sz="1800" b="0" kern="1200" dirty="0" err="1"/>
            <a:t>Ar</a:t>
          </a:r>
          <a:r>
            <a:rPr lang="en-GB" sz="1800" b="0" kern="1200" dirty="0"/>
            <a:t>-Ge) </a:t>
          </a:r>
          <a:r>
            <a:rPr lang="en-GB" sz="1800" b="0" kern="1200" dirty="0" err="1"/>
            <a:t>yatırım</a:t>
          </a:r>
          <a:r>
            <a:rPr lang="en-GB" sz="1800" b="0" kern="1200" dirty="0"/>
            <a:t> </a:t>
          </a:r>
          <a:r>
            <a:rPr lang="en-GB" sz="1800" b="0" kern="1200" dirty="0" err="1"/>
            <a:t>yapmak</a:t>
          </a:r>
          <a:r>
            <a:rPr lang="en-GB" sz="1800" b="0" kern="1200" dirty="0"/>
            <a:t>, </a:t>
          </a:r>
          <a:r>
            <a:rPr lang="en-GB" sz="1800" b="0" kern="1200" dirty="0" err="1"/>
            <a:t>sürdürülebilirlik</a:t>
          </a:r>
          <a:r>
            <a:rPr lang="en-GB" sz="1800" b="0" kern="1200" dirty="0"/>
            <a:t> </a:t>
          </a:r>
          <a:r>
            <a:rPr lang="en-GB" sz="1800" b="0" kern="1200" dirty="0" err="1"/>
            <a:t>hedefleri</a:t>
          </a:r>
          <a:r>
            <a:rPr lang="en-GB" sz="1800" b="0" kern="1200" dirty="0"/>
            <a:t>, </a:t>
          </a:r>
          <a:r>
            <a:rPr lang="en-GB" sz="1800" b="0" kern="1200" dirty="0" err="1"/>
            <a:t>kaynak</a:t>
          </a:r>
          <a:r>
            <a:rPr lang="en-GB" sz="1800" b="0" kern="1200" dirty="0"/>
            <a:t> </a:t>
          </a:r>
          <a:r>
            <a:rPr lang="en-GB" sz="1800" b="0" kern="1200" dirty="0" err="1"/>
            <a:t>verimliliği</a:t>
          </a:r>
          <a:r>
            <a:rPr lang="en-GB" sz="1800" b="0" kern="1200" dirty="0"/>
            <a:t> ve </a:t>
          </a:r>
          <a:r>
            <a:rPr lang="en-GB" sz="1800" b="0" kern="1200" dirty="0" err="1"/>
            <a:t>döngüsel</a:t>
          </a:r>
          <a:r>
            <a:rPr lang="en-GB" sz="1800" b="0" kern="1200" dirty="0"/>
            <a:t> </a:t>
          </a:r>
          <a:r>
            <a:rPr lang="en-GB" sz="1800" b="0" kern="1200" dirty="0" err="1"/>
            <a:t>ekonomi</a:t>
          </a:r>
          <a:r>
            <a:rPr lang="en-GB" sz="1800" b="0" kern="1200" dirty="0"/>
            <a:t> </a:t>
          </a:r>
          <a:r>
            <a:rPr lang="en-GB" sz="1800" b="0" kern="1200" dirty="0" err="1"/>
            <a:t>ilkeleriyle</a:t>
          </a:r>
          <a:r>
            <a:rPr lang="en-GB" sz="1800" b="0" kern="1200" dirty="0"/>
            <a:t> </a:t>
          </a:r>
          <a:r>
            <a:rPr lang="en-GB" sz="1800" b="0" kern="1200" dirty="0" err="1"/>
            <a:t>uyumlu</a:t>
          </a:r>
          <a:r>
            <a:rPr lang="en-GB" sz="1800" b="0" kern="1200" dirty="0"/>
            <a:t> </a:t>
          </a:r>
          <a:r>
            <a:rPr lang="en-GB" sz="1800" b="0" kern="1200" dirty="0" err="1"/>
            <a:t>stratejik</a:t>
          </a:r>
          <a:r>
            <a:rPr lang="en-GB" sz="1800" b="0" kern="1200" dirty="0"/>
            <a:t> </a:t>
          </a:r>
          <a:r>
            <a:rPr lang="en-GB" sz="1800" b="0" kern="1200" dirty="0" err="1"/>
            <a:t>bir</a:t>
          </a:r>
          <a:r>
            <a:rPr lang="en-GB" sz="1800" b="0" kern="1200" dirty="0"/>
            <a:t> </a:t>
          </a:r>
          <a:r>
            <a:rPr lang="en-GB" sz="1800" b="0" kern="1200" dirty="0" err="1"/>
            <a:t>yaklaşımdır</a:t>
          </a:r>
          <a:r>
            <a:rPr lang="en-GB" sz="1800" b="0" kern="1200" dirty="0"/>
            <a:t>.</a:t>
          </a:r>
          <a:endParaRPr lang="en-GB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04924" y="188847"/>
        <a:ext cx="2385624" cy="2647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102486" y="420231"/>
          <a:ext cx="173073" cy="3203226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58712" y="223361"/>
          <a:ext cx="4501372" cy="3203226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3554" y="36418"/>
          <a:ext cx="4328298" cy="30299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52610" y="3067467"/>
          <a:ext cx="4152315" cy="38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1" kern="1200" dirty="0" err="1"/>
            <a:t>Şekil</a:t>
          </a:r>
          <a:r>
            <a:rPr lang="en-GB" sz="1400" b="0" i="1" kern="1200" dirty="0"/>
            <a:t> 8. </a:t>
          </a:r>
          <a:r>
            <a:rPr lang="en-GB" sz="1400" b="0" i="1" kern="1200" dirty="0" err="1"/>
            <a:t>Yerel</a:t>
          </a:r>
          <a:r>
            <a:rPr lang="en-GB" sz="1400" b="0" i="1" kern="1200" dirty="0"/>
            <a:t> </a:t>
          </a:r>
          <a:r>
            <a:rPr lang="en-GB" sz="1400" b="0" i="1" kern="1200" dirty="0" err="1"/>
            <a:t>topluluklarla</a:t>
          </a:r>
          <a:r>
            <a:rPr lang="en-GB" sz="1400" b="0" i="1" kern="1200" dirty="0"/>
            <a:t> </a:t>
          </a:r>
          <a:r>
            <a:rPr lang="en-GB" sz="1400" b="0" i="1" kern="1200" dirty="0" err="1"/>
            <a:t>etkileşim</a:t>
          </a:r>
          <a:r>
            <a:rPr lang="en-GB" sz="1400" b="0" i="1" kern="1200" dirty="0"/>
            <a:t> </a:t>
          </a:r>
          <a:r>
            <a:rPr lang="en-GB" sz="1400" b="0" i="1" kern="1200" dirty="0" err="1"/>
            <a:t>kurmak</a:t>
          </a:r>
          <a:r>
            <a:rPr lang="en-GB" sz="1400" b="0" i="1" kern="1200" dirty="0"/>
            <a:t>. Kaynak: https://www.cseindia.org /</a:t>
          </a:r>
          <a:r>
            <a:rPr lang="en-GB" sz="1400" b="0" i="1" kern="1200" dirty="0" err="1"/>
            <a:t>atölye-yönetimi</a:t>
          </a:r>
          <a:r>
            <a:rPr lang="en-GB" sz="1400" b="0" i="1" kern="1200" dirty="0"/>
            <a:t> -katı-atık-10829</a:t>
          </a:r>
          <a:endParaRPr lang="en-GB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2610" y="3067467"/>
        <a:ext cx="4152315" cy="380226"/>
      </dsp:txXfrm>
    </dsp:sp>
    <dsp:sp modelId="{369987E2-303D-4E70-8BD8-60A4907A699B}">
      <dsp:nvSpPr>
        <dsp:cNvPr id="0" name=""/>
        <dsp:cNvSpPr/>
      </dsp:nvSpPr>
      <dsp:spPr>
        <a:xfrm>
          <a:off x="4763901" y="0"/>
          <a:ext cx="2226258" cy="404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 err="1"/>
            <a:t>Topluluk</a:t>
          </a:r>
          <a:r>
            <a:rPr lang="en-GB" sz="1800" b="0" kern="1200" dirty="0"/>
            <a:t> </a:t>
          </a:r>
          <a:r>
            <a:rPr lang="en-GB" sz="1800" b="0" kern="1200" dirty="0" err="1"/>
            <a:t>projelerinde</a:t>
          </a:r>
          <a:r>
            <a:rPr lang="en-GB" sz="1800" b="0" kern="1200" dirty="0"/>
            <a:t> </a:t>
          </a:r>
          <a:r>
            <a:rPr lang="en-GB" sz="1800" b="0" kern="1200" dirty="0" err="1"/>
            <a:t>atık</a:t>
          </a:r>
          <a:r>
            <a:rPr lang="en-GB" sz="1800" b="0" kern="1200" dirty="0"/>
            <a:t> </a:t>
          </a:r>
          <a:r>
            <a:rPr lang="en-GB" sz="1800" b="0" kern="1200" dirty="0" err="1"/>
            <a:t>malzemelerin</a:t>
          </a:r>
          <a:r>
            <a:rPr lang="en-GB" sz="1800" b="0" kern="1200" dirty="0"/>
            <a:t> </a:t>
          </a:r>
          <a:r>
            <a:rPr lang="en-GB" sz="1800" b="0" kern="1200" dirty="0" err="1"/>
            <a:t>potansiyel</a:t>
          </a:r>
          <a:r>
            <a:rPr lang="en-GB" sz="1800" b="0" kern="1200" dirty="0"/>
            <a:t> </a:t>
          </a:r>
          <a:r>
            <a:rPr lang="en-GB" sz="1800" b="0" kern="1200" dirty="0" err="1"/>
            <a:t>kullanımlarını</a:t>
          </a:r>
          <a:r>
            <a:rPr lang="en-GB" sz="1800" b="0" kern="1200" dirty="0"/>
            <a:t> </a:t>
          </a:r>
          <a:r>
            <a:rPr lang="en-GB" sz="1800" b="0" kern="1200" dirty="0" err="1"/>
            <a:t>belirlemek</a:t>
          </a:r>
          <a:r>
            <a:rPr lang="en-GB" sz="1800" b="0" kern="1200" dirty="0"/>
            <a:t> </a:t>
          </a:r>
          <a:r>
            <a:rPr lang="en-GB" sz="1800" b="0" kern="1200" dirty="0" err="1"/>
            <a:t>için</a:t>
          </a:r>
          <a:r>
            <a:rPr lang="en-GB" sz="1800" b="0" kern="1200" dirty="0"/>
            <a:t> </a:t>
          </a:r>
          <a:r>
            <a:rPr lang="en-GB" sz="1800" b="0" kern="1200" dirty="0" err="1"/>
            <a:t>yerel</a:t>
          </a:r>
          <a:r>
            <a:rPr lang="en-GB" sz="1800" b="0" kern="1200" dirty="0"/>
            <a:t> </a:t>
          </a:r>
          <a:r>
            <a:rPr lang="en-GB" sz="1800" b="0" kern="1200" dirty="0" err="1"/>
            <a:t>topluluklarla</a:t>
          </a:r>
          <a:r>
            <a:rPr lang="en-GB" sz="1800" b="0" kern="1200" dirty="0"/>
            <a:t> </a:t>
          </a:r>
          <a:r>
            <a:rPr lang="en-GB" sz="1800" b="0" kern="1200" dirty="0" err="1"/>
            <a:t>ilişki</a:t>
          </a:r>
          <a:r>
            <a:rPr lang="en-GB" sz="1800" b="0" kern="1200" dirty="0"/>
            <a:t> </a:t>
          </a:r>
          <a:r>
            <a:rPr lang="en-GB" sz="1800" b="0" kern="1200" dirty="0" err="1"/>
            <a:t>kurmak</a:t>
          </a:r>
          <a:r>
            <a:rPr lang="en-GB" sz="1800" b="0" kern="1200" dirty="0"/>
            <a:t>, </a:t>
          </a:r>
          <a:r>
            <a:rPr lang="en-GB" sz="1800" b="0" kern="1200" dirty="0" err="1"/>
            <a:t>ayakkabı</a:t>
          </a:r>
          <a:r>
            <a:rPr lang="en-GB" sz="1800" b="0" kern="1200" dirty="0"/>
            <a:t> </a:t>
          </a:r>
          <a:r>
            <a:rPr lang="en-GB" sz="1800" b="0" kern="1200" dirty="0" err="1"/>
            <a:t>endüstrisinin</a:t>
          </a:r>
          <a:r>
            <a:rPr lang="en-GB" sz="1800" b="0" kern="1200" dirty="0"/>
            <a:t> </a:t>
          </a:r>
          <a:r>
            <a:rPr lang="en-GB" sz="1800" b="0" kern="1200" dirty="0" err="1"/>
            <a:t>sürdürülebilirliğe</a:t>
          </a:r>
          <a:r>
            <a:rPr lang="en-GB" sz="1800" b="0" kern="1200" dirty="0"/>
            <a:t> </a:t>
          </a:r>
          <a:r>
            <a:rPr lang="en-GB" sz="1800" b="0" kern="1200" dirty="0" err="1"/>
            <a:t>katkıda</a:t>
          </a:r>
          <a:r>
            <a:rPr lang="en-GB" sz="1800" b="0" kern="1200" dirty="0"/>
            <a:t> </a:t>
          </a:r>
          <a:r>
            <a:rPr lang="en-GB" sz="1800" b="0" kern="1200" dirty="0" err="1"/>
            <a:t>bulunması</a:t>
          </a:r>
          <a:r>
            <a:rPr lang="en-GB" sz="1800" b="0" kern="1200" dirty="0"/>
            <a:t> ve </a:t>
          </a:r>
          <a:r>
            <a:rPr lang="en-GB" sz="1800" b="0" kern="1200" dirty="0" err="1"/>
            <a:t>topluluk</a:t>
          </a:r>
          <a:r>
            <a:rPr lang="en-GB" sz="1800" b="0" kern="1200" dirty="0"/>
            <a:t> </a:t>
          </a:r>
          <a:r>
            <a:rPr lang="en-GB" sz="1800" b="0" kern="1200" dirty="0" err="1"/>
            <a:t>bağlarını</a:t>
          </a:r>
          <a:r>
            <a:rPr lang="en-GB" sz="1800" b="0" kern="1200" dirty="0"/>
            <a:t> </a:t>
          </a:r>
          <a:r>
            <a:rPr lang="en-GB" sz="1800" b="0" kern="1200" dirty="0" err="1"/>
            <a:t>güçlendirmesi</a:t>
          </a:r>
          <a:r>
            <a:rPr lang="en-GB" sz="1800" b="0" kern="1200" dirty="0"/>
            <a:t> </a:t>
          </a:r>
          <a:r>
            <a:rPr lang="en-GB" sz="1800" b="0" kern="1200" dirty="0" err="1"/>
            <a:t>için</a:t>
          </a:r>
          <a:r>
            <a:rPr lang="en-GB" sz="1800" b="0" kern="1200" dirty="0"/>
            <a:t> </a:t>
          </a:r>
          <a:r>
            <a:rPr lang="en-GB" sz="1800" b="0" kern="1200" dirty="0" err="1"/>
            <a:t>anlamlı</a:t>
          </a:r>
          <a:r>
            <a:rPr lang="en-GB" sz="1800" b="0" kern="1200" dirty="0"/>
            <a:t> </a:t>
          </a:r>
          <a:r>
            <a:rPr lang="en-GB" sz="1800" b="0" kern="1200" dirty="0" err="1"/>
            <a:t>bir</a:t>
          </a:r>
          <a:r>
            <a:rPr lang="en-GB" sz="1800" b="0" kern="1200" dirty="0"/>
            <a:t> </a:t>
          </a:r>
          <a:r>
            <a:rPr lang="en-GB" sz="1800" b="0" kern="1200" dirty="0" err="1"/>
            <a:t>yoldur</a:t>
          </a:r>
          <a:endParaRPr lang="en-GB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63901" y="0"/>
        <a:ext cx="2226258" cy="404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CA7D-3B98-44BD-8123-78EC05AD755E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D874-D2D9-4365-960D-3C3150287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ro-RO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4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7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3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3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4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8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8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2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7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42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15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43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8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021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00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17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5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7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1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8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31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0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4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0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A8F6A0-7CF6-FEBE-4132-85B7BB25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0B1B44F-884C-B6FE-600E-59D86C35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6FEECFB-5A19-6346-CC8C-1FE2390B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993146-3A26-AC04-3663-FCC7F15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5DD0DB8-320E-5676-4B37-10CA496E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C95B2B-1E00-8996-6D72-D73215CD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5FBCB5D-05B8-53F2-0046-857A58772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AFDA19-2A79-66CA-F2E0-6948B34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4DCD60-4ECF-D8AB-8962-335B4EBD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E2C54F9-A4B0-2F11-C448-300D4A0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81DF5753-43BD-FFBA-D51D-6361C384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0A1F99B-B3B3-1177-26D0-471AB5BA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4AF3A2D-8089-15A2-AAE9-2DA6D59F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D2A8F3-AA39-5485-E8CF-3EEBE75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27D9F56-7C95-1D53-AB46-C8002FA8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B240E8-C8A1-0F84-0E1E-C48B648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CC3A21-55DC-464F-AE35-11DF0FB8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0FD5ED-23AA-61BF-B3EA-FCEE201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505BC4-5AC2-CFC4-FCCD-CD2DB974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E776B8-A8E8-5388-CDA5-2E86D111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D07411-E855-5A66-DB49-432BA8F7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E803EB-A5EA-18FA-6B6B-F401BF60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446DCF2-D620-0563-16C2-6F73BB2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7021D3C-57DC-DDE6-63BD-BE742749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6137E9-75D7-D552-70CC-0DA355AB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0B90C5-41DD-5975-31BF-800CF6C1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1F207C-BE21-C3C8-B31F-8391C6B04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495012C-2ACD-0BE7-63FB-3B5B41CD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6C08CEC-04AC-AAB2-7EE9-D3E17816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9AC4284-69BC-8B93-BE65-55232919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9C36532-C710-9784-6BA5-F7A11961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14DE57-36AB-146E-D39B-16F8B29D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A621E76-0AF1-2E68-8132-793A5058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D5C1C07-FC96-B78E-6C60-D73FE8F82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38FE645-397C-B397-BEFB-3B1C3A222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0C838C3-9DF8-3879-3B59-671664FE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BF8A89D-3674-7E54-4DF1-01B97E48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241DBA5-EEB5-00EA-601A-F59848F6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7528812-75C9-1B14-2994-E8122186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8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501E3-AE65-64D7-7488-3A8863D4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864FEAE-8BD7-38DA-EE5A-98B85F68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3C2C6E8-61C0-2668-05C5-39427FBF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F794F9C-7CDE-2203-B1B6-BB74149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0AFFEDE-5F82-4CF9-C5AF-2AF90ACC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0D2BAEB-76CF-5F86-A875-A1306BE9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89888DD-E01E-BEDE-FBDA-E0B077D0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43A084-6299-88E6-20EB-755DD625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533339-6ACC-9CE6-1362-CE34D2D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5CF7ECC-2321-879B-2A37-8876F73D0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BE0CDF3-E2D1-A0C6-8717-B3F95D6A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C0209E-834D-F305-66C6-3E8ECC8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62A0561-8BCE-0FDE-6CB1-1AC0E6A2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1DE477-E979-3336-ECAD-125CABB9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22FA9A5-F25C-5554-9C7B-8F8EF0E83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B3CC94E-9411-CD84-5FF2-B56B2C4F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99A625B-A852-9CD8-CF5D-26B83C32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B51DBCE-5F5F-EAB5-4E4E-3D658E32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C26EE31-420C-EC47-C1A7-17462AE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D9F43DF-6436-BA14-3429-B73F6343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5D411D-420B-4E9F-224B-9D6D1288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5B3DAA4-5A9A-878B-BAD8-3A7E29172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85F1F3-56E1-46BC-928F-EBB58E71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FD6740-FE9A-FE98-7FB0-D798F2FB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jp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.jp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jp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3.jp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4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7.xml"/><Relationship Id="rId5" Type="http://schemas.openxmlformats.org/officeDocument/2006/relationships/image" Target="../media/image3.jpg"/><Relationship Id="rId10" Type="http://schemas.openxmlformats.org/officeDocument/2006/relationships/diagramColors" Target="../diagrams/colors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red.me/science/environment/biodegradable-plastic-shoes/" TargetMode="External"/><Relationship Id="rId5" Type="http://schemas.openxmlformats.org/officeDocument/2006/relationships/hyperlink" Target="https://medium.com/@economicdonut/kicking-waste-to-the-curb-how-footwear-companies-can-embrace-circular-business-models-for-a-7b7d1c34da10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ine 26">
            <a:extLst>
              <a:ext uri="{FF2B5EF4-FFF2-40B4-BE49-F238E27FC236}">
                <a16:creationId xmlns:a16="http://schemas.microsoft.com/office/drawing/2014/main" id="{1665CBF3-E1DB-CC7C-EF90-ADEE0B49E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856" r="29321" b="-856"/>
          <a:stretch/>
        </p:blipFill>
        <p:spPr>
          <a:xfrm>
            <a:off x="1" y="-1"/>
            <a:ext cx="5254752" cy="6968689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A76F7DDE-B3D7-6534-F085-F22CEBAA630C}"/>
              </a:ext>
            </a:extLst>
          </p:cNvPr>
          <p:cNvSpPr txBox="1"/>
          <p:nvPr/>
        </p:nvSpPr>
        <p:spPr>
          <a:xfrm>
            <a:off x="5711735" y="19538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SHOEDES –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Döngüsel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ekonominin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ortaya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taleplerine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uygun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sürdürülebilir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ürünler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için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yeni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ayakkabı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tasarımcısı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nitelikleri</a:t>
            </a:r>
            <a:endParaRPr lang="en-GB" sz="1600" dirty="0">
              <a:solidFill>
                <a:srgbClr val="2D56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C21C2A64-5F18-D0CE-A5DC-9F5CB511AC13}"/>
              </a:ext>
            </a:extLst>
          </p:cNvPr>
          <p:cNvSpPr txBox="1"/>
          <p:nvPr/>
        </p:nvSpPr>
        <p:spPr>
          <a:xfrm>
            <a:off x="5711735" y="6209914"/>
            <a:ext cx="650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Josefin Sans Bold" pitchFamily="2" charset="0"/>
              </a:rPr>
              <a:t>GELİŞTİRİCİ ORTAK</a:t>
            </a:r>
            <a:r>
              <a:rPr lang="en-GB" b="1" dirty="0">
                <a:solidFill>
                  <a:srgbClr val="000000"/>
                </a:solidFill>
                <a:latin typeface="Josefin Sans Bold" pitchFamily="2" charset="0"/>
              </a:rPr>
              <a:t>: CRETHIDEV</a:t>
            </a:r>
            <a:endParaRPr lang="en-GB" dirty="0">
              <a:latin typeface="Josefin Sans Bold" pitchFamily="2" charset="0"/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709BB0E2-7A9B-238D-71F0-BF3D0FE5F6B7}"/>
              </a:ext>
            </a:extLst>
          </p:cNvPr>
          <p:cNvSpPr txBox="1"/>
          <p:nvPr/>
        </p:nvSpPr>
        <p:spPr>
          <a:xfrm>
            <a:off x="382711" y="207884"/>
            <a:ext cx="4578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 </a:t>
            </a:r>
            <a:r>
              <a:rPr lang="en-GB" sz="1400" dirty="0" err="1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numarası</a:t>
            </a:r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2021-1-TR01-KA220-VET-000028186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219422F-A079-FB51-DA08-6781E9392D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318955" y="6164163"/>
            <a:ext cx="2706042" cy="627578"/>
          </a:xfrm>
          <a:prstGeom prst="rect">
            <a:avLst/>
          </a:prstGeom>
        </p:spPr>
      </p:pic>
      <p:sp>
        <p:nvSpPr>
          <p:cNvPr id="2" name="CasetăText 10">
            <a:extLst>
              <a:ext uri="{FF2B5EF4-FFF2-40B4-BE49-F238E27FC236}">
                <a16:creationId xmlns:a16="http://schemas.microsoft.com/office/drawing/2014/main" id="{4D3FEA33-957A-0BA6-2FAD-E3ADC8138950}"/>
              </a:ext>
            </a:extLst>
          </p:cNvPr>
          <p:cNvSpPr txBox="1"/>
          <p:nvPr/>
        </p:nvSpPr>
        <p:spPr>
          <a:xfrm>
            <a:off x="5518484" y="1524063"/>
            <a:ext cx="6290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ULO 6. ATIK YÖNETIMI STRATEJILER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AYAKKABI SEKTÖRÜNDE EN İY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UYGULAMALAR</a:t>
            </a:r>
            <a:endParaRPr lang="ro-RO" sz="3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asetăText 27">
            <a:extLst>
              <a:ext uri="{FF2B5EF4-FFF2-40B4-BE49-F238E27FC236}">
                <a16:creationId xmlns:a16="http://schemas.microsoft.com/office/drawing/2014/main" id="{FD308639-3DAF-8BE9-936C-DAB868B7F622}"/>
              </a:ext>
            </a:extLst>
          </p:cNvPr>
          <p:cNvSpPr txBox="1"/>
          <p:nvPr/>
        </p:nvSpPr>
        <p:spPr>
          <a:xfrm>
            <a:off x="5711735" y="4096819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D5693"/>
                </a:solidFill>
                <a:latin typeface="Josefin Sans Bold" pitchFamily="2" charset="0"/>
              </a:rPr>
              <a:t>Ders 6.4 
</a:t>
            </a:r>
            <a:r>
              <a:rPr lang="en-US" sz="2400" b="1" dirty="0" err="1">
                <a:latin typeface="Josefin Sans Bold" pitchFamily="2" charset="0"/>
              </a:rPr>
              <a:t>Atık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malzemenin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değerlendirilmesi</a:t>
            </a:r>
            <a:endParaRPr lang="en-US" sz="2400" dirty="0"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5" name="Imagine 12">
            <a:extLst>
              <a:ext uri="{FF2B5EF4-FFF2-40B4-BE49-F238E27FC236}">
                <a16:creationId xmlns:a16="http://schemas.microsoft.com/office/drawing/2014/main" id="{AB3B0D31-6FEE-4334-AE83-63FE6114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-17423"/>
            <a:ext cx="2856931" cy="68754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EA4D23-CD3F-45C9-AED7-7063EFE0F463}"/>
              </a:ext>
            </a:extLst>
          </p:cNvPr>
          <p:cNvSpPr txBox="1"/>
          <p:nvPr/>
        </p:nvSpPr>
        <p:spPr>
          <a:xfrm>
            <a:off x="1863590" y="1377688"/>
            <a:ext cx="71209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b="1" dirty="0"/>
          </a:p>
          <a:p>
            <a:pPr algn="just"/>
            <a:r>
              <a:rPr lang="tr-TR" b="1" dirty="0"/>
              <a:t>Tekstil Atıkları:</a:t>
            </a:r>
            <a:endParaRPr lang="en-US" b="1" dirty="0"/>
          </a:p>
          <a:p>
            <a:pPr algn="just"/>
            <a:r>
              <a:rPr lang="en-US" dirty="0"/>
              <a:t>•	</a:t>
            </a:r>
            <a:r>
              <a:rPr lang="en-US" b="1" dirty="0"/>
              <a:t>Eski </a:t>
            </a:r>
            <a:r>
              <a:rPr lang="en-US" b="1" dirty="0" err="1"/>
              <a:t>Ayakkabılardan</a:t>
            </a:r>
            <a:r>
              <a:rPr lang="en-US" b="1" dirty="0"/>
              <a:t> Yeni </a:t>
            </a:r>
            <a:r>
              <a:rPr lang="en-US" b="1" dirty="0" err="1"/>
              <a:t>Tasarımlara</a:t>
            </a:r>
            <a:r>
              <a:rPr lang="en-US" dirty="0"/>
              <a:t>: </a:t>
            </a:r>
            <a:r>
              <a:rPr lang="en-US" dirty="0" err="1"/>
              <a:t>Atılan</a:t>
            </a:r>
            <a:r>
              <a:rPr lang="en-US" dirty="0"/>
              <a:t> </a:t>
            </a:r>
            <a:r>
              <a:rPr lang="en-US" dirty="0" err="1"/>
              <a:t>ayakkabılar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bileşenleri</a:t>
            </a:r>
            <a:r>
              <a:rPr lang="en-US" dirty="0"/>
              <a:t> </a:t>
            </a:r>
            <a:r>
              <a:rPr lang="en-US" dirty="0" err="1"/>
              <a:t>demonte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 ve </a:t>
            </a:r>
            <a:r>
              <a:rPr lang="en-US" dirty="0" err="1"/>
              <a:t>kumaş</a:t>
            </a:r>
            <a:r>
              <a:rPr lang="en-US" dirty="0"/>
              <a:t>,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sentetik</a:t>
            </a:r>
            <a:r>
              <a:rPr lang="en-US" dirty="0"/>
              <a:t> </a:t>
            </a:r>
            <a:r>
              <a:rPr lang="en-US" dirty="0" err="1"/>
              <a:t>tekstiller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malzemeler</a:t>
            </a:r>
            <a:r>
              <a:rPr lang="en-US" dirty="0"/>
              <a:t> yeni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tasarımlarına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dönüştürülebilir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Tek </a:t>
            </a:r>
            <a:r>
              <a:rPr lang="en-US" b="1" dirty="0" err="1"/>
              <a:t>İleri</a:t>
            </a:r>
            <a:r>
              <a:rPr lang="en-US" b="1" dirty="0"/>
              <a:t> </a:t>
            </a:r>
            <a:r>
              <a:rPr lang="en-US" b="1" dirty="0" err="1"/>
              <a:t>Dönüşüm</a:t>
            </a:r>
            <a:r>
              <a:rPr lang="en-US" b="1" dirty="0"/>
              <a:t>:</a:t>
            </a:r>
            <a:endParaRPr lang="tr-TR" b="1" dirty="0"/>
          </a:p>
          <a:p>
            <a:pPr algn="just"/>
            <a:r>
              <a:rPr lang="en-US" dirty="0"/>
              <a:t>•	</a:t>
            </a:r>
            <a:r>
              <a:rPr lang="en-US" b="1" dirty="0" err="1"/>
              <a:t>Taban</a:t>
            </a:r>
            <a:r>
              <a:rPr lang="en-US" b="1" dirty="0"/>
              <a:t> </a:t>
            </a:r>
            <a:r>
              <a:rPr lang="en-US" b="1" dirty="0" err="1"/>
              <a:t>Rekonstrüksiyonu</a:t>
            </a:r>
            <a:r>
              <a:rPr lang="en-US" b="1" dirty="0"/>
              <a:t>: </a:t>
            </a:r>
            <a:r>
              <a:rPr lang="en-US" dirty="0"/>
              <a:t>Eski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tabanları</a:t>
            </a:r>
            <a:r>
              <a:rPr lang="en-US" dirty="0"/>
              <a:t> </a:t>
            </a:r>
            <a:r>
              <a:rPr lang="en-US" dirty="0" err="1"/>
              <a:t>öğütülebilir</a:t>
            </a:r>
            <a:r>
              <a:rPr lang="en-US" dirty="0"/>
              <a:t> ve yeni </a:t>
            </a:r>
            <a:r>
              <a:rPr lang="en-US" dirty="0" err="1"/>
              <a:t>tabanlar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malzemelerle</a:t>
            </a:r>
            <a:r>
              <a:rPr lang="en-US" dirty="0"/>
              <a:t> </a:t>
            </a:r>
            <a:r>
              <a:rPr lang="en-US" dirty="0" err="1"/>
              <a:t>karıştırılabilir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dirty="0"/>
              <a:t>Deri ve </a:t>
            </a:r>
            <a:r>
              <a:rPr lang="en-US" dirty="0" err="1"/>
              <a:t>Süet</a:t>
            </a:r>
            <a:r>
              <a:rPr lang="en-US" dirty="0"/>
              <a:t> </a:t>
            </a:r>
            <a:r>
              <a:rPr lang="en-US" dirty="0" err="1"/>
              <a:t>Hurdası</a:t>
            </a:r>
            <a:r>
              <a:rPr lang="en-US" dirty="0"/>
              <a:t>:</a:t>
            </a:r>
            <a:endParaRPr lang="tr-TR" dirty="0"/>
          </a:p>
          <a:p>
            <a:pPr algn="just"/>
            <a:r>
              <a:rPr lang="en-US" dirty="0"/>
              <a:t>•	</a:t>
            </a:r>
            <a:r>
              <a:rPr lang="en-US" b="1" dirty="0"/>
              <a:t>Patchwork ve </a:t>
            </a:r>
            <a:r>
              <a:rPr lang="en-US" b="1" dirty="0" err="1"/>
              <a:t>Vurgular</a:t>
            </a:r>
            <a:r>
              <a:rPr lang="en-US" b="1" dirty="0"/>
              <a:t>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üretiminden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ayakkabılardan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ve </a:t>
            </a:r>
            <a:r>
              <a:rPr lang="en-US" dirty="0" err="1"/>
              <a:t>süet</a:t>
            </a:r>
            <a:r>
              <a:rPr lang="en-US" dirty="0"/>
              <a:t> </a:t>
            </a:r>
            <a:r>
              <a:rPr lang="en-US" dirty="0" err="1"/>
              <a:t>artıkları</a:t>
            </a:r>
            <a:r>
              <a:rPr lang="en-US" dirty="0"/>
              <a:t>, patchwork </a:t>
            </a:r>
            <a:r>
              <a:rPr lang="en-US" dirty="0" err="1"/>
              <a:t>tasarımlarına</a:t>
            </a:r>
            <a:r>
              <a:rPr lang="en-US" dirty="0"/>
              <a:t> </a:t>
            </a:r>
            <a:r>
              <a:rPr lang="en-US" dirty="0" err="1"/>
              <a:t>dönüştürülebilir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yeni </a:t>
            </a:r>
            <a:r>
              <a:rPr lang="en-US" dirty="0" err="1"/>
              <a:t>ayakkabılarda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vurgular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Ayakkabı</a:t>
            </a:r>
            <a:r>
              <a:rPr lang="en-US" b="1" dirty="0"/>
              <a:t> </a:t>
            </a:r>
            <a:r>
              <a:rPr lang="en-US" b="1" dirty="0" err="1"/>
              <a:t>bağcıkları</a:t>
            </a:r>
            <a:r>
              <a:rPr lang="en-US" b="1" dirty="0"/>
              <a:t> ve </a:t>
            </a:r>
            <a:r>
              <a:rPr lang="en-US" b="1" dirty="0" err="1"/>
              <a:t>askıları</a:t>
            </a:r>
            <a:r>
              <a:rPr lang="en-US" b="1" dirty="0"/>
              <a:t>:</a:t>
            </a:r>
            <a:endParaRPr lang="tr-TR" b="1" dirty="0"/>
          </a:p>
          <a:p>
            <a:pPr algn="just"/>
            <a:r>
              <a:rPr lang="en-US" dirty="0"/>
              <a:t>• </a:t>
            </a:r>
            <a:r>
              <a:rPr lang="en-US" b="1" dirty="0" err="1"/>
              <a:t>Aksesuar</a:t>
            </a:r>
            <a:r>
              <a:rPr lang="en-US" b="1" dirty="0"/>
              <a:t> </a:t>
            </a:r>
            <a:r>
              <a:rPr lang="en-US" b="1" dirty="0" err="1"/>
              <a:t>İleri</a:t>
            </a:r>
            <a:r>
              <a:rPr lang="en-US" b="1" dirty="0"/>
              <a:t> </a:t>
            </a:r>
            <a:r>
              <a:rPr lang="en-US" b="1" dirty="0" err="1"/>
              <a:t>Dönüşümü</a:t>
            </a:r>
            <a:r>
              <a:rPr lang="en-US" b="1" dirty="0"/>
              <a:t>: </a:t>
            </a:r>
            <a:r>
              <a:rPr lang="en-US" dirty="0" err="1"/>
              <a:t>Kullanılmayan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atılan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bağcıkları</a:t>
            </a:r>
            <a:r>
              <a:rPr lang="en-US" dirty="0"/>
              <a:t> ve </a:t>
            </a:r>
            <a:r>
              <a:rPr lang="en-US" dirty="0" err="1"/>
              <a:t>kayışlar</a:t>
            </a:r>
            <a:r>
              <a:rPr lang="en-US" dirty="0"/>
              <a:t>, </a:t>
            </a:r>
            <a:r>
              <a:rPr lang="en-US" dirty="0" err="1"/>
              <a:t>bilezikler</a:t>
            </a:r>
            <a:r>
              <a:rPr lang="en-US" dirty="0"/>
              <a:t>, </a:t>
            </a:r>
            <a:r>
              <a:rPr lang="en-US" dirty="0" err="1"/>
              <a:t>anahtarlıklar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aksesuarlara</a:t>
            </a:r>
            <a:r>
              <a:rPr lang="en-US" dirty="0"/>
              <a:t> </a:t>
            </a:r>
            <a:r>
              <a:rPr lang="en-US" dirty="0" err="1"/>
              <a:t>dönüştürülebilir</a:t>
            </a:r>
            <a:r>
              <a:rPr lang="en-US" dirty="0"/>
              <a:t> ve </a:t>
            </a:r>
            <a:r>
              <a:rPr lang="en-US" dirty="0" err="1"/>
              <a:t>hatta</a:t>
            </a:r>
            <a:r>
              <a:rPr lang="en-US" dirty="0"/>
              <a:t> yeni </a:t>
            </a:r>
            <a:r>
              <a:rPr lang="en-US" dirty="0" err="1"/>
              <a:t>ayakkabılarda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öğeler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27989701-4F1B-D007-1A84-EAEC05927E61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İleri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grpSp>
        <p:nvGrpSpPr>
          <p:cNvPr id="4" name="Grupare 2">
            <a:extLst>
              <a:ext uri="{FF2B5EF4-FFF2-40B4-BE49-F238E27FC236}">
                <a16:creationId xmlns:a16="http://schemas.microsoft.com/office/drawing/2014/main" id="{0E358DC5-BCDD-497E-21D2-226690A7430A}"/>
              </a:ext>
            </a:extLst>
          </p:cNvPr>
          <p:cNvGrpSpPr/>
          <p:nvPr/>
        </p:nvGrpSpPr>
        <p:grpSpPr>
          <a:xfrm flipH="1">
            <a:off x="194096" y="65946"/>
            <a:ext cx="8439814" cy="890747"/>
            <a:chOff x="2977130" y="297492"/>
            <a:chExt cx="8439814" cy="890747"/>
          </a:xfrm>
        </p:grpSpPr>
        <p:pic>
          <p:nvPicPr>
            <p:cNvPr id="5" name="Imagine 7">
              <a:extLst>
                <a:ext uri="{FF2B5EF4-FFF2-40B4-BE49-F238E27FC236}">
                  <a16:creationId xmlns:a16="http://schemas.microsoft.com/office/drawing/2014/main" id="{40387A3D-3D28-CABA-5C78-7DCAAA3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6" name="CasetăText 8">
              <a:extLst>
                <a:ext uri="{FF2B5EF4-FFF2-40B4-BE49-F238E27FC236}">
                  <a16:creationId xmlns:a16="http://schemas.microsoft.com/office/drawing/2014/main" id="{1FF3E792-BAD7-F512-749A-F1038242405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" name="Εικόνα 20">
            <a:extLst>
              <a:ext uri="{FF2B5EF4-FFF2-40B4-BE49-F238E27FC236}">
                <a16:creationId xmlns:a16="http://schemas.microsoft.com/office/drawing/2014/main" id="{7B46501C-AEF2-A2D0-7FB7-815B6F17C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10" name="Εικόνα 15">
            <a:extLst>
              <a:ext uri="{FF2B5EF4-FFF2-40B4-BE49-F238E27FC236}">
                <a16:creationId xmlns:a16="http://schemas.microsoft.com/office/drawing/2014/main" id="{5BBA3843-082F-7C40-81B3-EDAF0C3B6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11" name="Εικόνα 20">
            <a:extLst>
              <a:ext uri="{FF2B5EF4-FFF2-40B4-BE49-F238E27FC236}">
                <a16:creationId xmlns:a16="http://schemas.microsoft.com/office/drawing/2014/main" id="{F39182AF-6880-E09E-A55C-B27E7416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6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1F1A5607-CACC-4BA4-80F5-A094C4497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32764"/>
            <a:ext cx="2856931" cy="5725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AB37E5-045B-41E8-8E62-9AC298E53547}"/>
              </a:ext>
            </a:extLst>
          </p:cNvPr>
          <p:cNvSpPr txBox="1"/>
          <p:nvPr/>
        </p:nvSpPr>
        <p:spPr>
          <a:xfrm>
            <a:off x="2019687" y="2134949"/>
            <a:ext cx="64970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İç</a:t>
            </a:r>
            <a:r>
              <a:rPr lang="en-US" b="1" dirty="0"/>
              <a:t> </a:t>
            </a:r>
            <a:r>
              <a:rPr lang="en-US" b="1" dirty="0" err="1"/>
              <a:t>Taban</a:t>
            </a:r>
            <a:r>
              <a:rPr lang="en-US" b="1" dirty="0"/>
              <a:t> </a:t>
            </a:r>
            <a:r>
              <a:rPr lang="en-US" b="1" dirty="0" err="1"/>
              <a:t>Malzemeleri</a:t>
            </a:r>
            <a:r>
              <a:rPr lang="en-US" b="1" dirty="0"/>
              <a:t>:
• </a:t>
            </a:r>
            <a:r>
              <a:rPr lang="en-US" b="1" dirty="0" err="1"/>
              <a:t>Yastıklama</a:t>
            </a:r>
            <a:r>
              <a:rPr lang="en-US" b="1" dirty="0"/>
              <a:t> ve </a:t>
            </a:r>
            <a:r>
              <a:rPr lang="en-US" b="1" dirty="0" err="1"/>
              <a:t>Tabanlık</a:t>
            </a:r>
            <a:r>
              <a:rPr lang="en-US" b="1" dirty="0"/>
              <a:t>: </a:t>
            </a:r>
            <a:r>
              <a:rPr lang="en-US" dirty="0"/>
              <a:t>Eski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tabanlıklarından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malzemeler</a:t>
            </a:r>
            <a:r>
              <a:rPr lang="en-US" dirty="0"/>
              <a:t>, yeni </a:t>
            </a:r>
            <a:r>
              <a:rPr lang="en-US" dirty="0" err="1"/>
              <a:t>yastıklama</a:t>
            </a:r>
            <a:r>
              <a:rPr lang="en-US" dirty="0"/>
              <a:t> </a:t>
            </a:r>
            <a:r>
              <a:rPr lang="en-US" dirty="0" err="1"/>
              <a:t>malzemelerine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tabanlık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getirilebilir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Fermuar</a:t>
            </a:r>
            <a:r>
              <a:rPr lang="en-US" b="1" dirty="0"/>
              <a:t> ve </a:t>
            </a:r>
            <a:r>
              <a:rPr lang="en-US" b="1" dirty="0" err="1"/>
              <a:t>Toka</a:t>
            </a:r>
            <a:r>
              <a:rPr lang="en-US" b="1" dirty="0"/>
              <a:t> </a:t>
            </a:r>
            <a:r>
              <a:rPr lang="en-US" b="1" dirty="0" err="1"/>
              <a:t>Yeniden</a:t>
            </a:r>
            <a:r>
              <a:rPr lang="en-US" b="1" dirty="0"/>
              <a:t> </a:t>
            </a:r>
            <a:r>
              <a:rPr lang="en-US" b="1" dirty="0" err="1"/>
              <a:t>Kullanımı</a:t>
            </a:r>
            <a:r>
              <a:rPr lang="en-US" b="1" dirty="0"/>
              <a:t>:
• </a:t>
            </a:r>
            <a:r>
              <a:rPr lang="en-US" b="1" dirty="0" err="1"/>
              <a:t>Kapatma</a:t>
            </a:r>
            <a:r>
              <a:rPr lang="en-US" b="1" dirty="0"/>
              <a:t> </a:t>
            </a:r>
            <a:r>
              <a:rPr lang="en-US" b="1" dirty="0" err="1"/>
              <a:t>Bileşenleri</a:t>
            </a:r>
            <a:r>
              <a:rPr lang="en-US" b="1" dirty="0"/>
              <a:t>: </a:t>
            </a:r>
            <a:r>
              <a:rPr lang="en-US" dirty="0"/>
              <a:t>Eski </a:t>
            </a:r>
            <a:r>
              <a:rPr lang="en-US" dirty="0" err="1"/>
              <a:t>ayakkabılardan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fermuarlar</a:t>
            </a:r>
            <a:r>
              <a:rPr lang="en-US" dirty="0"/>
              <a:t>, </a:t>
            </a:r>
            <a:r>
              <a:rPr lang="en-US" dirty="0" err="1"/>
              <a:t>tokalar</a:t>
            </a:r>
            <a:r>
              <a:rPr lang="en-US" dirty="0"/>
              <a:t> ve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kapatma</a:t>
            </a:r>
            <a:r>
              <a:rPr lang="en-US" dirty="0"/>
              <a:t> </a:t>
            </a:r>
            <a:r>
              <a:rPr lang="en-US" dirty="0" err="1"/>
              <a:t>bileşenleri</a:t>
            </a:r>
            <a:r>
              <a:rPr lang="en-US" dirty="0"/>
              <a:t>, </a:t>
            </a:r>
            <a:r>
              <a:rPr lang="en-US" dirty="0" err="1"/>
              <a:t>işlevsel</a:t>
            </a:r>
            <a:r>
              <a:rPr lang="en-US" dirty="0"/>
              <a:t> ve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faydalar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kurtarılabilir</a:t>
            </a:r>
            <a:r>
              <a:rPr lang="en-US" dirty="0"/>
              <a:t> ve yeni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tasarımlarında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  <a:r>
              <a:rPr lang="en-US" b="1" dirty="0"/>
              <a:t>
 Logo ve </a:t>
            </a:r>
            <a:r>
              <a:rPr lang="en-US" b="1" dirty="0" err="1"/>
              <a:t>Marka</a:t>
            </a:r>
            <a:r>
              <a:rPr lang="en-US" b="1" dirty="0"/>
              <a:t> </a:t>
            </a:r>
            <a:r>
              <a:rPr lang="en-US" b="1" dirty="0" err="1"/>
              <a:t>Öğeleri</a:t>
            </a:r>
            <a:r>
              <a:rPr lang="en-US" b="1" dirty="0"/>
              <a:t>:
• </a:t>
            </a:r>
            <a:r>
              <a:rPr lang="en-US" b="1" dirty="0" err="1"/>
              <a:t>Marka</a:t>
            </a:r>
            <a:r>
              <a:rPr lang="en-US" b="1" dirty="0"/>
              <a:t> Logo </a:t>
            </a:r>
            <a:r>
              <a:rPr lang="en-US" b="1" dirty="0" err="1"/>
              <a:t>Sanatı</a:t>
            </a:r>
            <a:r>
              <a:rPr lang="en-US" b="1" dirty="0"/>
              <a:t>: </a:t>
            </a:r>
            <a:r>
              <a:rPr lang="en-US" dirty="0" err="1"/>
              <a:t>Marka</a:t>
            </a:r>
            <a:r>
              <a:rPr lang="en-US" dirty="0"/>
              <a:t> </a:t>
            </a:r>
            <a:r>
              <a:rPr lang="en-US" dirty="0" err="1"/>
              <a:t>logoları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ayakkabılardan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ayırt</a:t>
            </a:r>
            <a:r>
              <a:rPr lang="en-US" dirty="0"/>
              <a:t> </a:t>
            </a:r>
            <a:r>
              <a:rPr lang="en-US" dirty="0" err="1"/>
              <a:t>edici</a:t>
            </a:r>
            <a:r>
              <a:rPr lang="en-US" dirty="0"/>
              <a:t> </a:t>
            </a:r>
            <a:r>
              <a:rPr lang="en-US" dirty="0" err="1"/>
              <a:t>unsurlar</a:t>
            </a:r>
            <a:r>
              <a:rPr lang="en-US" dirty="0"/>
              <a:t> yeni </a:t>
            </a:r>
            <a:r>
              <a:rPr lang="en-US" dirty="0" err="1"/>
              <a:t>tasarımlara</a:t>
            </a:r>
            <a:r>
              <a:rPr lang="en-US" dirty="0"/>
              <a:t> </a:t>
            </a:r>
            <a:r>
              <a:rPr lang="en-US" dirty="0" err="1"/>
              <a:t>yaratıcı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entegre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0E3CD86C-EC08-F52B-E9C3-9C2302DC4F8E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İleri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E908ADB8-B5FD-6C3F-665B-2CB1F3C9C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FEB9AE52-A1E1-AE86-BE67-F168988BD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5CC7BF26-49BC-0F0B-F6B9-6E41E59AA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1F1A5607-CACC-4BA4-80F5-A094C4497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32764"/>
            <a:ext cx="2856931" cy="57252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6BBD33-D727-4B31-BCD3-39EA4BE220DD}"/>
              </a:ext>
            </a:extLst>
          </p:cNvPr>
          <p:cNvSpPr txBox="1"/>
          <p:nvPr/>
        </p:nvSpPr>
        <p:spPr>
          <a:xfrm>
            <a:off x="1933671" y="1816222"/>
            <a:ext cx="68413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Karışık</a:t>
            </a:r>
            <a:r>
              <a:rPr lang="en-US" b="1" dirty="0"/>
              <a:t> </a:t>
            </a:r>
            <a:r>
              <a:rPr lang="en-US" b="1" dirty="0" err="1"/>
              <a:t>Malzeme</a:t>
            </a:r>
            <a:r>
              <a:rPr lang="en-US" b="1" dirty="0"/>
              <a:t> </a:t>
            </a:r>
            <a:r>
              <a:rPr lang="en-US" b="1" dirty="0" err="1"/>
              <a:t>Kreasyonları</a:t>
            </a:r>
            <a:r>
              <a:rPr lang="en-US" b="1" dirty="0"/>
              <a:t>:</a:t>
            </a:r>
            <a:r>
              <a:rPr lang="en-US" dirty="0"/>
              <a:t>
</a:t>
            </a:r>
            <a:r>
              <a:rPr lang="en-US" b="1" dirty="0"/>
              <a:t>• </a:t>
            </a:r>
            <a:r>
              <a:rPr lang="en-US" b="1" dirty="0" err="1"/>
              <a:t>Hibrit</a:t>
            </a:r>
            <a:r>
              <a:rPr lang="en-US" b="1" dirty="0"/>
              <a:t> </a:t>
            </a:r>
            <a:r>
              <a:rPr lang="en-US" b="1" dirty="0" err="1"/>
              <a:t>Ayakkabılar</a:t>
            </a:r>
            <a:r>
              <a:rPr lang="en-US" b="1" dirty="0"/>
              <a:t>: </a:t>
            </a:r>
            <a:r>
              <a:rPr lang="en-US" dirty="0" err="1"/>
              <a:t>İleri</a:t>
            </a:r>
            <a:r>
              <a:rPr lang="en-US" dirty="0"/>
              <a:t> </a:t>
            </a:r>
            <a:r>
              <a:rPr lang="en-US" dirty="0" err="1"/>
              <a:t>dönüşüm</a:t>
            </a:r>
            <a:r>
              <a:rPr lang="en-US" dirty="0"/>
              <a:t>,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kaynaklardan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kombinasyonuna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 
 </a:t>
            </a:r>
            <a:r>
              <a:rPr lang="en-US" dirty="0" err="1"/>
              <a:t>Sanatçılarla</a:t>
            </a:r>
            <a:r>
              <a:rPr lang="en-US" dirty="0"/>
              <a:t> </a:t>
            </a:r>
            <a:r>
              <a:rPr lang="en-US" dirty="0" err="1"/>
              <a:t>İşbirlikleri</a:t>
            </a:r>
            <a:r>
              <a:rPr lang="en-US" dirty="0"/>
              <a:t>:
</a:t>
            </a:r>
            <a:r>
              <a:rPr lang="en-US" b="1" dirty="0"/>
              <a:t>• </a:t>
            </a:r>
            <a:r>
              <a:rPr lang="en-US" b="1" dirty="0" err="1"/>
              <a:t>Sanatsal</a:t>
            </a:r>
            <a:r>
              <a:rPr lang="en-US" b="1" dirty="0"/>
              <a:t> </a:t>
            </a:r>
            <a:r>
              <a:rPr lang="en-US" b="1" dirty="0" err="1"/>
              <a:t>İşbirlikleri</a:t>
            </a:r>
            <a:r>
              <a:rPr lang="en-US" b="1" dirty="0"/>
              <a:t>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markaları</a:t>
            </a:r>
            <a:r>
              <a:rPr lang="en-US" dirty="0"/>
              <a:t>,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, </a:t>
            </a:r>
            <a:r>
              <a:rPr lang="en-US" dirty="0" err="1"/>
              <a:t>sanatsal</a:t>
            </a:r>
            <a:r>
              <a:rPr lang="en-US" dirty="0"/>
              <a:t> </a:t>
            </a:r>
            <a:r>
              <a:rPr lang="en-US" dirty="0" err="1"/>
              <a:t>ayakkabılara</a:t>
            </a:r>
            <a:r>
              <a:rPr lang="en-US" dirty="0"/>
              <a:t> </a:t>
            </a:r>
            <a:r>
              <a:rPr lang="en-US" dirty="0" err="1"/>
              <a:t>dönüştürmek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sanatçılar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tasarımcılarla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yapabilir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Topluluk</a:t>
            </a:r>
            <a:r>
              <a:rPr lang="en-US" b="1" dirty="0"/>
              <a:t> </a:t>
            </a:r>
            <a:r>
              <a:rPr lang="en-US" b="1" dirty="0" err="1"/>
              <a:t>Katılımı</a:t>
            </a:r>
            <a:r>
              <a:rPr lang="en-US" b="1" dirty="0"/>
              <a:t>:</a:t>
            </a:r>
            <a:r>
              <a:rPr lang="en-US" dirty="0"/>
              <a:t>
</a:t>
            </a:r>
            <a:r>
              <a:rPr lang="en-US" b="1" dirty="0"/>
              <a:t>• </a:t>
            </a:r>
            <a:r>
              <a:rPr lang="en-US" b="1" dirty="0" err="1"/>
              <a:t>Atölyeler</a:t>
            </a:r>
            <a:r>
              <a:rPr lang="en-US" b="1" dirty="0"/>
              <a:t> ve </a:t>
            </a:r>
            <a:r>
              <a:rPr lang="en-US" b="1" dirty="0" err="1"/>
              <a:t>Kendin</a:t>
            </a:r>
            <a:r>
              <a:rPr lang="en-US" b="1" dirty="0"/>
              <a:t> Yap </a:t>
            </a:r>
            <a:r>
              <a:rPr lang="en-US" b="1" dirty="0" err="1"/>
              <a:t>Kitleri</a:t>
            </a:r>
            <a:r>
              <a:rPr lang="en-US" b="1" dirty="0"/>
              <a:t>: </a:t>
            </a:r>
            <a:r>
              <a:rPr lang="en-US" dirty="0" err="1"/>
              <a:t>Markalar</a:t>
            </a:r>
            <a:r>
              <a:rPr lang="en-US" dirty="0"/>
              <a:t>, </a:t>
            </a:r>
            <a:r>
              <a:rPr lang="en-US" dirty="0" err="1"/>
              <a:t>atölye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</a:t>
            </a:r>
            <a:r>
              <a:rPr lang="en-US" dirty="0" err="1"/>
              <a:t>düzenleyerek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Kendin</a:t>
            </a:r>
            <a:r>
              <a:rPr lang="en-US" dirty="0"/>
              <a:t> Yap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dönüşüm</a:t>
            </a:r>
            <a:r>
              <a:rPr lang="en-US" dirty="0"/>
              <a:t> </a:t>
            </a:r>
            <a:r>
              <a:rPr lang="en-US" dirty="0" err="1"/>
              <a:t>kitleri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topluluklarıyla</a:t>
            </a:r>
            <a:r>
              <a:rPr lang="en-US" dirty="0"/>
              <a:t> </a:t>
            </a:r>
            <a:r>
              <a:rPr lang="en-US" dirty="0" err="1"/>
              <a:t>etkileşim</a:t>
            </a:r>
            <a:r>
              <a:rPr lang="en-US" dirty="0"/>
              <a:t> </a:t>
            </a:r>
            <a:r>
              <a:rPr lang="en-US" dirty="0" err="1"/>
              <a:t>kurabilir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255188F0-1751-3543-9C3F-0479CC054275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İleri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C49612DA-D03D-0828-2CCB-0D0C96F52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F7A27F04-8134-A69C-51C9-145CA0278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FBCB05BA-384B-D6D1-EBDE-55BAF7854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21" name="Imagine 12">
            <a:extLst>
              <a:ext uri="{FF2B5EF4-FFF2-40B4-BE49-F238E27FC236}">
                <a16:creationId xmlns:a16="http://schemas.microsoft.com/office/drawing/2014/main" id="{15A7523B-0399-4ADB-87EB-EC06CE3F28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4" name="CasetăText 38">
            <a:extLst>
              <a:ext uri="{FF2B5EF4-FFF2-40B4-BE49-F238E27FC236}">
                <a16:creationId xmlns:a16="http://schemas.microsoft.com/office/drawing/2014/main" id="{A3E9DD16-3CE1-4F19-1E4D-BF228EE4ACA4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Enerji</a:t>
            </a:r>
            <a:r>
              <a:rPr lang="en-GB" sz="2400" b="1" dirty="0">
                <a:solidFill>
                  <a:srgbClr val="2A4C8C"/>
                </a:solidFill>
              </a:rPr>
              <a:t> Geri </a:t>
            </a:r>
            <a:r>
              <a:rPr lang="en-GB" sz="2400" b="1" dirty="0" err="1">
                <a:solidFill>
                  <a:srgbClr val="2A4C8C"/>
                </a:solidFill>
              </a:rPr>
              <a:t>Kazanımı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4BDF6BB-355A-2B70-12F2-9D9448042898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Energy Recovery</a:t>
            </a:r>
          </a:p>
        </p:txBody>
      </p:sp>
      <p:graphicFrame>
        <p:nvGraphicFramePr>
          <p:cNvPr id="10" name="Nomogramă 271773083">
            <a:extLst>
              <a:ext uri="{FF2B5EF4-FFF2-40B4-BE49-F238E27FC236}">
                <a16:creationId xmlns:a16="http://schemas.microsoft.com/office/drawing/2014/main" id="{2A460D51-9137-4DC9-9C2F-FB8356B9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797698"/>
              </p:ext>
            </p:extLst>
          </p:nvPr>
        </p:nvGraphicFramePr>
        <p:xfrm>
          <a:off x="1692322" y="1958340"/>
          <a:ext cx="7499938" cy="441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9636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FCF5BE-D6AF-43E0-AFAA-F2A4CDF103F7}"/>
              </a:ext>
            </a:extLst>
          </p:cNvPr>
          <p:cNvSpPr txBox="1"/>
          <p:nvPr/>
        </p:nvSpPr>
        <p:spPr>
          <a:xfrm>
            <a:off x="2136300" y="1719841"/>
            <a:ext cx="63980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Geri </a:t>
            </a:r>
            <a:r>
              <a:rPr lang="en-US" b="1" dirty="0" err="1"/>
              <a:t>Dönüşüm</a:t>
            </a:r>
            <a:r>
              <a:rPr lang="en-US" b="1" dirty="0"/>
              <a:t> ve </a:t>
            </a:r>
            <a:r>
              <a:rPr lang="en-US" b="1" dirty="0" err="1"/>
              <a:t>Yeniden</a:t>
            </a:r>
            <a:r>
              <a:rPr lang="en-US" b="1" dirty="0"/>
              <a:t> </a:t>
            </a:r>
            <a:r>
              <a:rPr lang="en-US" b="1" dirty="0" err="1"/>
              <a:t>Kullanım</a:t>
            </a:r>
            <a:r>
              <a:rPr lang="en-US" b="1" dirty="0"/>
              <a:t>:</a:t>
            </a:r>
            <a:endParaRPr lang="tr-TR" b="1" dirty="0"/>
          </a:p>
          <a:p>
            <a:pPr algn="just"/>
            <a:r>
              <a:rPr lang="en-US" b="1" dirty="0"/>
              <a:t>
</a:t>
            </a:r>
            <a:r>
              <a:rPr lang="en-US" b="1" dirty="0" err="1"/>
              <a:t>Süreç</a:t>
            </a:r>
            <a:r>
              <a:rPr lang="en-US" b="1" dirty="0"/>
              <a:t>: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,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endüstride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dönüştürülmesine</a:t>
            </a:r>
            <a:r>
              <a:rPr lang="en-US" dirty="0"/>
              <a:t> ve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kullanılmasına</a:t>
            </a:r>
            <a:r>
              <a:rPr lang="en-US" dirty="0"/>
              <a:t> </a:t>
            </a:r>
            <a:r>
              <a:rPr lang="en-US" dirty="0" err="1"/>
              <a:t>odaklanın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b="1" dirty="0" err="1"/>
              <a:t>Atıktan</a:t>
            </a:r>
            <a:r>
              <a:rPr lang="en-US" b="1" dirty="0"/>
              <a:t> </a:t>
            </a:r>
            <a:r>
              <a:rPr lang="en-US" b="1" dirty="0" err="1"/>
              <a:t>atığına-Biyokütleden</a:t>
            </a:r>
            <a:r>
              <a:rPr lang="en-US" b="1" dirty="0"/>
              <a:t> </a:t>
            </a:r>
            <a:r>
              <a:rPr lang="en-US" b="1" dirty="0" err="1"/>
              <a:t>Elde</a:t>
            </a:r>
            <a:r>
              <a:rPr lang="en-US" b="1" dirty="0"/>
              <a:t> </a:t>
            </a:r>
            <a:r>
              <a:rPr lang="en-US" b="1" dirty="0" err="1"/>
              <a:t>Edilen</a:t>
            </a:r>
            <a:r>
              <a:rPr lang="en-US" b="1" dirty="0"/>
              <a:t> </a:t>
            </a:r>
            <a:r>
              <a:rPr lang="en-US" b="1" dirty="0" err="1"/>
              <a:t>Enerji</a:t>
            </a:r>
            <a:r>
              <a:rPr lang="en-US" b="1" dirty="0"/>
              <a:t> (</a:t>
            </a:r>
            <a:r>
              <a:rPr lang="en-US" b="1" dirty="0" err="1"/>
              <a:t>WtE</a:t>
            </a:r>
            <a:r>
              <a:rPr lang="en-US" b="1" dirty="0"/>
              <a:t>):
</a:t>
            </a:r>
            <a:r>
              <a:rPr lang="en-US" b="1" dirty="0" err="1"/>
              <a:t>Süreç</a:t>
            </a:r>
            <a:r>
              <a:rPr lang="en-US" b="1" dirty="0"/>
              <a:t>: </a:t>
            </a:r>
            <a:r>
              <a:rPr lang="en-US" dirty="0"/>
              <a:t>Deri </a:t>
            </a:r>
            <a:r>
              <a:rPr lang="en-US" dirty="0" err="1"/>
              <a:t>artıkları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atıkların</a:t>
            </a:r>
            <a:r>
              <a:rPr lang="en-US" dirty="0"/>
              <a:t> </a:t>
            </a:r>
            <a:r>
              <a:rPr lang="en-US" dirty="0" err="1"/>
              <a:t>biyokütle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üretiminde</a:t>
            </a:r>
            <a:r>
              <a:rPr lang="en-US" dirty="0"/>
              <a:t> </a:t>
            </a:r>
            <a:r>
              <a:rPr lang="en-US" dirty="0" err="1"/>
              <a:t>kullanılma</a:t>
            </a:r>
            <a:r>
              <a:rPr lang="en-US" dirty="0"/>
              <a:t> </a:t>
            </a:r>
            <a:r>
              <a:rPr lang="en-US" dirty="0" err="1"/>
              <a:t>olasılığını</a:t>
            </a:r>
            <a:r>
              <a:rPr lang="en-US" dirty="0"/>
              <a:t> </a:t>
            </a:r>
            <a:r>
              <a:rPr lang="en-US" dirty="0" err="1"/>
              <a:t>keşfedin</a:t>
            </a:r>
            <a:r>
              <a:rPr lang="en-US" dirty="0"/>
              <a:t>. </a:t>
            </a:r>
            <a:r>
              <a:rPr lang="en-US" dirty="0" err="1"/>
              <a:t>Anaerobik</a:t>
            </a:r>
            <a:r>
              <a:rPr lang="en-US" dirty="0"/>
              <a:t> </a:t>
            </a:r>
            <a:r>
              <a:rPr lang="en-US" dirty="0" err="1"/>
              <a:t>çürütme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kompostlama</a:t>
            </a:r>
            <a:r>
              <a:rPr lang="en-US" dirty="0"/>
              <a:t>, </a:t>
            </a:r>
            <a:r>
              <a:rPr lang="en-US" dirty="0" err="1"/>
              <a:t>biyogaz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üretebilir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en-US" b="1" dirty="0" err="1"/>
              <a:t>Avantajları</a:t>
            </a:r>
            <a:r>
              <a:rPr lang="en-US" b="1" dirty="0"/>
              <a:t>: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atıkları</a:t>
            </a:r>
            <a:r>
              <a:rPr lang="en-US" dirty="0"/>
              <a:t> </a:t>
            </a:r>
            <a:r>
              <a:rPr lang="en-US" dirty="0" err="1"/>
              <a:t>kullanır</a:t>
            </a:r>
            <a:r>
              <a:rPr lang="en-US" dirty="0"/>
              <a:t>, </a:t>
            </a:r>
            <a:r>
              <a:rPr lang="en-US" dirty="0" err="1"/>
              <a:t>çöp</a:t>
            </a:r>
            <a:r>
              <a:rPr lang="en-US" dirty="0"/>
              <a:t> </a:t>
            </a:r>
            <a:r>
              <a:rPr lang="en-US" dirty="0" err="1"/>
              <a:t>sahasına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bağımlılığı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 ve </a:t>
            </a:r>
            <a:r>
              <a:rPr lang="en-US" dirty="0" err="1"/>
              <a:t>döngüsel</a:t>
            </a:r>
            <a:r>
              <a:rPr lang="en-US" dirty="0"/>
              <a:t>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bulunabilir</a:t>
            </a:r>
            <a:r>
              <a:rPr lang="en-US" dirty="0"/>
              <a:t>.
</a:t>
            </a:r>
            <a:r>
              <a:rPr lang="en-US" dirty="0" err="1"/>
              <a:t>Hususlar</a:t>
            </a:r>
            <a:r>
              <a:rPr lang="en-US" dirty="0"/>
              <a:t>: </a:t>
            </a:r>
            <a:r>
              <a:rPr lang="en-US" dirty="0" err="1"/>
              <a:t>Fizibilite</a:t>
            </a:r>
            <a:r>
              <a:rPr lang="en-US" dirty="0"/>
              <a:t>,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üretiminin</a:t>
            </a:r>
            <a:r>
              <a:rPr lang="en-US" dirty="0"/>
              <a:t> </a:t>
            </a:r>
            <a:r>
              <a:rPr lang="en-US" dirty="0" err="1"/>
              <a:t>ölçeğine</a:t>
            </a:r>
            <a:r>
              <a:rPr lang="en-US" dirty="0"/>
              <a:t> ve </a:t>
            </a:r>
            <a:r>
              <a:rPr lang="en-US" dirty="0" err="1"/>
              <a:t>biyokütle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altyapıya</a:t>
            </a:r>
            <a:r>
              <a:rPr lang="en-US" dirty="0"/>
              <a:t> </a:t>
            </a:r>
            <a:r>
              <a:rPr lang="en-US" dirty="0" err="1"/>
              <a:t>bağlıdır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EDA78428-931B-42D0-A6FE-AD5BB890AEFC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Enerji</a:t>
            </a:r>
            <a:r>
              <a:rPr lang="en-GB" sz="2400" b="1" dirty="0">
                <a:solidFill>
                  <a:srgbClr val="2A4C8C"/>
                </a:solidFill>
              </a:rPr>
              <a:t> Geri </a:t>
            </a:r>
            <a:r>
              <a:rPr lang="en-GB" sz="2400" b="1" dirty="0" err="1">
                <a:solidFill>
                  <a:srgbClr val="2A4C8C"/>
                </a:solidFill>
              </a:rPr>
              <a:t>Kazanımı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37EAA88E-C0B0-5DB0-F8FD-B9F14C9D0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2F391FE5-ABDB-F7B8-6BED-F067BF7EA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CD87C13C-17F0-26BE-2F49-C2E17AA8F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D523F-CCA1-4A35-A44F-0E15363B622C}"/>
              </a:ext>
            </a:extLst>
          </p:cNvPr>
          <p:cNvSpPr txBox="1"/>
          <p:nvPr/>
        </p:nvSpPr>
        <p:spPr>
          <a:xfrm>
            <a:off x="1909201" y="1529332"/>
            <a:ext cx="70175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Enerji</a:t>
            </a:r>
            <a:r>
              <a:rPr lang="en-US" b="1" dirty="0"/>
              <a:t> Geri </a:t>
            </a:r>
            <a:r>
              <a:rPr lang="en-US" b="1" dirty="0" err="1"/>
              <a:t>Kazanımı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Yakma</a:t>
            </a:r>
            <a:r>
              <a:rPr lang="en-US" b="1" dirty="0"/>
              <a:t>:
</a:t>
            </a:r>
            <a:r>
              <a:rPr lang="en-US" b="1" dirty="0" err="1"/>
              <a:t>Süreç</a:t>
            </a:r>
            <a:r>
              <a:rPr lang="en-US" b="1" dirty="0"/>
              <a:t>: </a:t>
            </a:r>
            <a:r>
              <a:rPr lang="en-US" dirty="0" err="1"/>
              <a:t>Isı</a:t>
            </a:r>
            <a:r>
              <a:rPr lang="en-US" dirty="0"/>
              <a:t> ve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üretmek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dönüştürülemeyen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en-US" b="1" dirty="0" err="1"/>
              <a:t>Avantajları</a:t>
            </a:r>
            <a:r>
              <a:rPr lang="en-US" b="1" dirty="0"/>
              <a:t>: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hacmini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 ve </a:t>
            </a:r>
            <a:r>
              <a:rPr lang="en-US" dirty="0" err="1"/>
              <a:t>çöp</a:t>
            </a:r>
            <a:r>
              <a:rPr lang="en-US" dirty="0"/>
              <a:t> </a:t>
            </a:r>
            <a:r>
              <a:rPr lang="en-US" dirty="0" err="1"/>
              <a:t>sahası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indirir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en-US" b="1" dirty="0" err="1"/>
              <a:t>Dikkat</a:t>
            </a:r>
            <a:r>
              <a:rPr lang="en-US" b="1" dirty="0"/>
              <a:t> </a:t>
            </a:r>
            <a:r>
              <a:rPr lang="en-US" b="1" dirty="0" err="1"/>
              <a:t>edilmesi</a:t>
            </a:r>
            <a:r>
              <a:rPr lang="en-US" b="1" dirty="0"/>
              <a:t> </a:t>
            </a:r>
            <a:r>
              <a:rPr lang="en-US" b="1" dirty="0" err="1"/>
              <a:t>gereken</a:t>
            </a:r>
            <a:r>
              <a:rPr lang="en-US" b="1" dirty="0"/>
              <a:t> </a:t>
            </a:r>
            <a:r>
              <a:rPr lang="en-US" b="1" dirty="0" err="1"/>
              <a:t>hususlar</a:t>
            </a:r>
            <a:r>
              <a:rPr lang="en-US" b="1" dirty="0"/>
              <a:t>: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azaltmak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emisyon</a:t>
            </a:r>
            <a:r>
              <a:rPr lang="en-US" dirty="0"/>
              <a:t> </a:t>
            </a:r>
            <a:r>
              <a:rPr lang="en-US" dirty="0" err="1"/>
              <a:t>kontrolleri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en-US" b="1" dirty="0" err="1"/>
              <a:t>Atık</a:t>
            </a:r>
            <a:r>
              <a:rPr lang="en-US" b="1" dirty="0"/>
              <a:t> </a:t>
            </a:r>
            <a:r>
              <a:rPr lang="en-US" b="1" dirty="0" err="1"/>
              <a:t>Akışları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İşbirliği</a:t>
            </a:r>
            <a:r>
              <a:rPr lang="en-US" b="1" dirty="0"/>
              <a:t>:
</a:t>
            </a:r>
            <a:r>
              <a:rPr lang="en-US" b="1" dirty="0" err="1"/>
              <a:t>Yaklaşım</a:t>
            </a:r>
            <a:r>
              <a:rPr lang="en-US" b="1" dirty="0"/>
              <a:t>: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endüstrisinden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akışlarını</a:t>
            </a:r>
            <a:r>
              <a:rPr lang="en-US" dirty="0"/>
              <a:t> </a:t>
            </a:r>
            <a:r>
              <a:rPr lang="en-US" dirty="0" err="1"/>
              <a:t>kullanabilen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endüstriler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kuruluşlarla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kauçuk</a:t>
            </a:r>
            <a:r>
              <a:rPr lang="en-US" dirty="0"/>
              <a:t> </a:t>
            </a:r>
            <a:r>
              <a:rPr lang="en-US" dirty="0" err="1"/>
              <a:t>atıkları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yapımında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yalıtım</a:t>
            </a:r>
            <a:r>
              <a:rPr lang="en-US" dirty="0"/>
              <a:t> </a:t>
            </a:r>
            <a:r>
              <a:rPr lang="en-US" dirty="0" err="1"/>
              <a:t>malzemelerinde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bulabilir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tr-TR" b="1" dirty="0"/>
              <a:t>Döngüsel </a:t>
            </a:r>
            <a:r>
              <a:rPr lang="en-US" b="1" dirty="0" err="1"/>
              <a:t>Tasarım</a:t>
            </a:r>
            <a:r>
              <a:rPr lang="en-US" b="1" dirty="0"/>
              <a:t> ve </a:t>
            </a:r>
            <a:r>
              <a:rPr lang="en-US" b="1" dirty="0" err="1"/>
              <a:t>Kapalı</a:t>
            </a:r>
            <a:r>
              <a:rPr lang="en-US" b="1" dirty="0"/>
              <a:t> </a:t>
            </a:r>
            <a:r>
              <a:rPr lang="en-US" b="1" dirty="0" err="1"/>
              <a:t>Döngü</a:t>
            </a:r>
            <a:r>
              <a:rPr lang="en-US" b="1" dirty="0"/>
              <a:t> </a:t>
            </a:r>
            <a:r>
              <a:rPr lang="en-US" b="1" dirty="0" err="1"/>
              <a:t>Sistemler</a:t>
            </a:r>
            <a:r>
              <a:rPr lang="en-US" b="1" dirty="0"/>
              <a:t>:
</a:t>
            </a:r>
            <a:r>
              <a:rPr lang="en-US" b="1" dirty="0" err="1"/>
              <a:t>Yaklaşım</a:t>
            </a:r>
            <a:r>
              <a:rPr lang="en-US" b="1" dirty="0"/>
              <a:t>: </a:t>
            </a:r>
            <a:r>
              <a:rPr lang="en-US" dirty="0"/>
              <a:t>İ</a:t>
            </a:r>
            <a:r>
              <a:rPr lang="en-US" b="1" dirty="0"/>
              <a:t>l</a:t>
            </a:r>
            <a:r>
              <a:rPr lang="en-US" dirty="0"/>
              <a:t>k </a:t>
            </a:r>
            <a:r>
              <a:rPr lang="en-US" dirty="0" err="1"/>
              <a:t>etapta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oluşumunu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döngüsel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ilkelerini</a:t>
            </a:r>
            <a:r>
              <a:rPr lang="en-US" dirty="0"/>
              <a:t> </a:t>
            </a:r>
            <a:r>
              <a:rPr lang="en-US" dirty="0" err="1"/>
              <a:t>uygulayın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03A863F6-DD16-A462-244D-29898F726FEF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2A4C8C"/>
                </a:solidFill>
              </a:rPr>
              <a:t>Enerji Geri Kazanımı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4862004C-903A-A9F0-0016-1F8ED81ED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C7B92558-5FD9-637F-A510-AA5962B74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214B1FE4-503A-8C82-A6BA-B1914F9F5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4" name="CasetăText 38">
            <a:extLst>
              <a:ext uri="{FF2B5EF4-FFF2-40B4-BE49-F238E27FC236}">
                <a16:creationId xmlns:a16="http://schemas.microsoft.com/office/drawing/2014/main" id="{B1D45019-886A-9181-4B21-36AAC26F79BE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2A4C8C"/>
                </a:solidFill>
              </a:rPr>
              <a:t>Biyobozunur Malzemeler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4AED0BA-15F8-80B7-33E0-25A517C8700F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>
                <a:solidFill>
                  <a:srgbClr val="2D5693"/>
                </a:solidFill>
                <a:latin typeface="Josefin Sans Bold" pitchFamily="2" charset="0"/>
              </a:rPr>
              <a:t>Biyobozunur Malzemeler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aphicFrame>
        <p:nvGraphicFramePr>
          <p:cNvPr id="10" name="Nomogramă 271773083">
            <a:extLst>
              <a:ext uri="{FF2B5EF4-FFF2-40B4-BE49-F238E27FC236}">
                <a16:creationId xmlns:a16="http://schemas.microsoft.com/office/drawing/2014/main" id="{DF7C9DA0-13C6-4C7C-BF75-8BF49C5DE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721412"/>
              </p:ext>
            </p:extLst>
          </p:nvPr>
        </p:nvGraphicFramePr>
        <p:xfrm>
          <a:off x="1201003" y="2019869"/>
          <a:ext cx="7991257" cy="384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0018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i="0" u="none" strike="noStrike" dirty="0">
                  <a:solidFill>
                    <a:srgbClr val="2D5693"/>
                  </a:solidFill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New footwear designer qualifications for sustainable products that comply with the emerging demands of circular economy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247459-2E26-4C9C-830E-CBCA96F30FAC}"/>
              </a:ext>
            </a:extLst>
          </p:cNvPr>
          <p:cNvSpPr txBox="1"/>
          <p:nvPr/>
        </p:nvSpPr>
        <p:spPr>
          <a:xfrm>
            <a:off x="2019687" y="2134949"/>
            <a:ext cx="67743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Biyobozunur</a:t>
            </a:r>
            <a:r>
              <a:rPr lang="en-GB" b="1" dirty="0"/>
              <a:t> Deri </a:t>
            </a:r>
            <a:r>
              <a:rPr lang="en-GB" b="1" dirty="0" err="1"/>
              <a:t>Alternatifleri</a:t>
            </a:r>
            <a:r>
              <a:rPr lang="en-GB" b="1" dirty="0"/>
              <a:t>:
</a:t>
            </a:r>
            <a:r>
              <a:rPr lang="en-GB" dirty="0"/>
              <a:t>• Mantar </a:t>
            </a:r>
            <a:r>
              <a:rPr lang="en-GB" dirty="0" err="1"/>
              <a:t>Derisi</a:t>
            </a:r>
            <a:r>
              <a:rPr lang="en-GB" dirty="0"/>
              <a:t> (</a:t>
            </a:r>
            <a:r>
              <a:rPr lang="en-GB" dirty="0" err="1"/>
              <a:t>Miselyum</a:t>
            </a:r>
            <a:r>
              <a:rPr lang="en-GB" dirty="0"/>
              <a:t>) 
• </a:t>
            </a:r>
            <a:r>
              <a:rPr lang="en-GB" dirty="0" err="1"/>
              <a:t>Piñatex</a:t>
            </a:r>
            <a:r>
              <a:rPr lang="en-GB" dirty="0"/>
              <a:t> (Ananas Fibber) </a:t>
            </a:r>
          </a:p>
          <a:p>
            <a:endParaRPr lang="en-GB" dirty="0"/>
          </a:p>
          <a:p>
            <a:r>
              <a:rPr lang="en-GB" b="1" dirty="0" err="1"/>
              <a:t>Biyobozunur</a:t>
            </a:r>
            <a:r>
              <a:rPr lang="en-GB" b="1" dirty="0"/>
              <a:t> </a:t>
            </a:r>
            <a:r>
              <a:rPr lang="en-GB" b="1" dirty="0" err="1"/>
              <a:t>Kumaşlar</a:t>
            </a:r>
            <a:r>
              <a:rPr lang="en-GB" b="1" dirty="0"/>
              <a:t>:</a:t>
            </a:r>
            <a:r>
              <a:rPr lang="en-GB" dirty="0"/>
              <a:t>
• </a:t>
            </a:r>
            <a:r>
              <a:rPr lang="en-GB" dirty="0" err="1"/>
              <a:t>Organik</a:t>
            </a:r>
            <a:r>
              <a:rPr lang="en-GB" dirty="0"/>
              <a:t> Pamuk
•</a:t>
            </a:r>
            <a:r>
              <a:rPr lang="en-GB" dirty="0" err="1"/>
              <a:t>Kenevir</a:t>
            </a:r>
            <a:r>
              <a:rPr lang="en-GB" dirty="0"/>
              <a:t>
•Bambu</a:t>
            </a:r>
            <a:endParaRPr lang="tr-TR" dirty="0"/>
          </a:p>
          <a:p>
            <a:endParaRPr lang="en-GB" dirty="0"/>
          </a:p>
          <a:p>
            <a:r>
              <a:rPr lang="en-GB" b="1" dirty="0" err="1"/>
              <a:t>Biyobozunur</a:t>
            </a:r>
            <a:r>
              <a:rPr lang="en-GB" b="1" dirty="0"/>
              <a:t> </a:t>
            </a:r>
            <a:r>
              <a:rPr lang="en-GB" b="1" dirty="0" err="1"/>
              <a:t>Tabanlar</a:t>
            </a:r>
            <a:r>
              <a:rPr lang="en-GB" b="1" dirty="0"/>
              <a:t>:
</a:t>
            </a:r>
            <a:r>
              <a:rPr lang="en-GB" dirty="0"/>
              <a:t>•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Kauçuk</a:t>
            </a:r>
            <a:r>
              <a:rPr lang="en-GB" dirty="0"/>
              <a:t>   
• </a:t>
            </a:r>
            <a:r>
              <a:rPr lang="en-GB" dirty="0" err="1"/>
              <a:t>Biyobozunur</a:t>
            </a:r>
            <a:r>
              <a:rPr lang="en-GB" dirty="0"/>
              <a:t> EVA (</a:t>
            </a:r>
            <a:r>
              <a:rPr lang="en-GB" dirty="0" err="1"/>
              <a:t>Etilen</a:t>
            </a:r>
            <a:r>
              <a:rPr lang="en-GB" dirty="0"/>
              <a:t> </a:t>
            </a:r>
            <a:r>
              <a:rPr lang="en-GB" dirty="0" err="1"/>
              <a:t>Vinil</a:t>
            </a:r>
            <a:r>
              <a:rPr lang="en-GB" dirty="0"/>
              <a:t> </a:t>
            </a:r>
            <a:r>
              <a:rPr lang="en-GB" dirty="0" err="1"/>
              <a:t>Asetat</a:t>
            </a:r>
            <a:r>
              <a:rPr lang="en-GB" dirty="0"/>
              <a:t>):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9EB89941-4BF3-EA30-2263-950C1897ACDD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2A4C8C"/>
                </a:solidFill>
              </a:rPr>
              <a:t>Biyobozunur Malzemeler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CA9AE216-92ED-6EF4-B6D7-3EAA65C06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EE5F91A6-2B31-AEFE-4B01-C1028C77A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FD051095-BE96-18D0-3BD3-F705B563F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A68906-F041-4CED-878B-3C7A8EE20C1C}"/>
              </a:ext>
            </a:extLst>
          </p:cNvPr>
          <p:cNvSpPr txBox="1"/>
          <p:nvPr/>
        </p:nvSpPr>
        <p:spPr>
          <a:xfrm>
            <a:off x="2136301" y="1919841"/>
            <a:ext cx="60937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Biyobozunur</a:t>
            </a:r>
            <a:r>
              <a:rPr lang="en-GB" b="1" dirty="0"/>
              <a:t> </a:t>
            </a:r>
            <a:r>
              <a:rPr lang="en-GB" b="1" dirty="0" err="1"/>
              <a:t>Tabanlık</a:t>
            </a:r>
            <a:r>
              <a:rPr lang="en-GB" b="1" dirty="0"/>
              <a:t> ve </a:t>
            </a:r>
            <a:r>
              <a:rPr lang="en-GB" b="1" dirty="0" err="1"/>
              <a:t>Yastıklama</a:t>
            </a:r>
            <a:r>
              <a:rPr lang="en-GB" b="1" dirty="0"/>
              <a:t>:
•</a:t>
            </a:r>
            <a:r>
              <a:rPr lang="en-GB" dirty="0"/>
              <a:t>Mantar
• Geri </a:t>
            </a:r>
            <a:r>
              <a:rPr lang="en-GB" dirty="0" err="1"/>
              <a:t>Dönüşümlü</a:t>
            </a:r>
            <a:r>
              <a:rPr lang="en-GB" dirty="0"/>
              <a:t> ve </a:t>
            </a:r>
            <a:r>
              <a:rPr lang="en-GB" dirty="0" err="1"/>
              <a:t>Biyobozunur</a:t>
            </a:r>
            <a:r>
              <a:rPr lang="en-GB" dirty="0"/>
              <a:t> </a:t>
            </a:r>
            <a:r>
              <a:rPr lang="en-GB" dirty="0" err="1"/>
              <a:t>Köpük</a:t>
            </a:r>
            <a:r>
              <a:rPr lang="en-GB" dirty="0"/>
              <a:t> </a:t>
            </a:r>
            <a:r>
              <a:rPr lang="en-GB" dirty="0" err="1"/>
              <a:t>Alternatifleri</a:t>
            </a:r>
            <a:endParaRPr lang="tr-TR" dirty="0"/>
          </a:p>
          <a:p>
            <a:r>
              <a:rPr lang="en-GB" b="1" dirty="0"/>
              <a:t>
 </a:t>
            </a:r>
            <a:r>
              <a:rPr lang="en-GB" b="1" dirty="0" err="1"/>
              <a:t>Biyobozunur</a:t>
            </a:r>
            <a:r>
              <a:rPr lang="en-GB" b="1" dirty="0"/>
              <a:t> </a:t>
            </a:r>
            <a:r>
              <a:rPr lang="en-GB" b="1" dirty="0" err="1"/>
              <a:t>Yapıştırıcılar</a:t>
            </a:r>
            <a:r>
              <a:rPr lang="en-GB" b="1" dirty="0"/>
              <a:t>:
</a:t>
            </a:r>
            <a:r>
              <a:rPr lang="en-GB" dirty="0"/>
              <a:t>• Su </a:t>
            </a:r>
            <a:r>
              <a:rPr lang="en-GB" dirty="0" err="1"/>
              <a:t>bazlı</a:t>
            </a:r>
            <a:r>
              <a:rPr lang="en-GB" dirty="0"/>
              <a:t> </a:t>
            </a:r>
            <a:r>
              <a:rPr lang="en-GB" dirty="0" err="1"/>
              <a:t>yapıştırıcılar</a:t>
            </a:r>
            <a:r>
              <a:rPr lang="en-GB" b="1" dirty="0"/>
              <a:t>
</a:t>
            </a:r>
            <a:r>
              <a:rPr lang="en-GB" b="1" dirty="0" err="1"/>
              <a:t>Ambalaj</a:t>
            </a:r>
            <a:r>
              <a:rPr lang="en-GB" b="1" dirty="0"/>
              <a:t> </a:t>
            </a:r>
            <a:r>
              <a:rPr lang="en-GB" b="1" dirty="0" err="1"/>
              <a:t>Malzemeleri</a:t>
            </a:r>
            <a:r>
              <a:rPr lang="en-GB" b="1" dirty="0"/>
              <a:t>:
</a:t>
            </a:r>
            <a:r>
              <a:rPr lang="en-GB" dirty="0"/>
              <a:t>• </a:t>
            </a:r>
            <a:r>
              <a:rPr lang="en-GB" dirty="0" err="1"/>
              <a:t>Biyobozunur</a:t>
            </a:r>
            <a:r>
              <a:rPr lang="en-GB" dirty="0"/>
              <a:t> </a:t>
            </a:r>
            <a:r>
              <a:rPr lang="en-GB" dirty="0" err="1"/>
              <a:t>Ambalaj</a:t>
            </a:r>
            <a:r>
              <a:rPr lang="en-GB" b="1" dirty="0"/>
              <a:t>
</a:t>
            </a:r>
            <a:r>
              <a:rPr lang="en-GB" b="1" dirty="0" err="1"/>
              <a:t>Kullanım</a:t>
            </a:r>
            <a:r>
              <a:rPr lang="en-GB" b="1" dirty="0"/>
              <a:t> </a:t>
            </a:r>
            <a:r>
              <a:rPr lang="en-GB" b="1" dirty="0" err="1"/>
              <a:t>Ömrü</a:t>
            </a:r>
            <a:r>
              <a:rPr lang="en-GB" b="1" dirty="0"/>
              <a:t> Sonu </a:t>
            </a:r>
            <a:r>
              <a:rPr lang="en-GB" b="1" dirty="0" err="1"/>
              <a:t>Hususları</a:t>
            </a:r>
            <a:r>
              <a:rPr lang="en-GB" b="1" dirty="0"/>
              <a:t>:
</a:t>
            </a:r>
            <a:r>
              <a:rPr lang="en-GB" dirty="0"/>
              <a:t>• Tam </a:t>
            </a:r>
            <a:r>
              <a:rPr lang="en-GB" dirty="0" err="1"/>
              <a:t>Biyobozunurluk</a:t>
            </a:r>
            <a:endParaRPr lang="en-GB" dirty="0"/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E3FEFA4C-2456-78BE-4F35-A6D7DFA07F92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2A4C8C"/>
                </a:solidFill>
              </a:rPr>
              <a:t>Biyobozunur Malzemeler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42C04DE8-F098-F017-DDD0-CB2DC1C9A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285E4B16-6E02-2355-F0C2-19D7E237D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4A9B87FC-9876-B393-3097-C51EE978D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4" name="CasetăText 38">
            <a:extLst>
              <a:ext uri="{FF2B5EF4-FFF2-40B4-BE49-F238E27FC236}">
                <a16:creationId xmlns:a16="http://schemas.microsoft.com/office/drawing/2014/main" id="{00006523-2E0A-2F07-92C8-EDDC69AB2D88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Tedarikçilerle İşbirliği</a:t>
            </a:r>
            <a:endParaRPr lang="en-GB" sz="2400" b="1" dirty="0">
              <a:solidFill>
                <a:srgbClr val="2A4C8C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5A308763-4460-DA49-1CAE-F298579E8488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>
                <a:solidFill>
                  <a:srgbClr val="2D5693"/>
                </a:solidFill>
                <a:latin typeface="Josefin Sans Bold" pitchFamily="2" charset="0"/>
              </a:rPr>
              <a:t>Tedarikçilerle İşbirliği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aphicFrame>
        <p:nvGraphicFramePr>
          <p:cNvPr id="11" name="Nomogramă 271773083">
            <a:extLst>
              <a:ext uri="{FF2B5EF4-FFF2-40B4-BE49-F238E27FC236}">
                <a16:creationId xmlns:a16="http://schemas.microsoft.com/office/drawing/2014/main" id="{CA4D26D8-820B-4A0B-9CD1-249BA1D9E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077787"/>
              </p:ext>
            </p:extLst>
          </p:nvPr>
        </p:nvGraphicFramePr>
        <p:xfrm>
          <a:off x="1460310" y="1958339"/>
          <a:ext cx="7731950" cy="430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262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ine 52">
            <a:extLst>
              <a:ext uri="{FF2B5EF4-FFF2-40B4-BE49-F238E27FC236}">
                <a16:creationId xmlns:a16="http://schemas.microsoft.com/office/drawing/2014/main" id="{A031F6CB-D432-6803-13E6-A797F6299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-107379" y="0"/>
            <a:ext cx="3414409" cy="6875423"/>
          </a:xfrm>
          <a:prstGeom prst="rect">
            <a:avLst/>
          </a:prstGeom>
        </p:spPr>
      </p:pic>
      <p:sp>
        <p:nvSpPr>
          <p:cNvPr id="28" name="Dreptunghi 27">
            <a:extLst>
              <a:ext uri="{FF2B5EF4-FFF2-40B4-BE49-F238E27FC236}">
                <a16:creationId xmlns:a16="http://schemas.microsoft.com/office/drawing/2014/main" id="{5578EF17-46D2-3AAD-F516-9E74DE3C9D53}"/>
              </a:ext>
            </a:extLst>
          </p:cNvPr>
          <p:cNvSpPr/>
          <p:nvPr/>
        </p:nvSpPr>
        <p:spPr>
          <a:xfrm>
            <a:off x="-107379" y="0"/>
            <a:ext cx="3428315" cy="6858000"/>
          </a:xfrm>
          <a:prstGeom prst="rect">
            <a:avLst/>
          </a:prstGeom>
          <a:solidFill>
            <a:srgbClr val="F1CB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C51C86-7572-7722-F6DA-308473A881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14" name="Grupare 13">
            <a:extLst>
              <a:ext uri="{FF2B5EF4-FFF2-40B4-BE49-F238E27FC236}">
                <a16:creationId xmlns:a16="http://schemas.microsoft.com/office/drawing/2014/main" id="{CCBF3BA3-DBD1-5F3F-579A-527741436706}"/>
              </a:ext>
            </a:extLst>
          </p:cNvPr>
          <p:cNvGrpSpPr/>
          <p:nvPr/>
        </p:nvGrpSpPr>
        <p:grpSpPr>
          <a:xfrm>
            <a:off x="3496535" y="43911"/>
            <a:ext cx="8439814" cy="890747"/>
            <a:chOff x="2977130" y="297492"/>
            <a:chExt cx="8439814" cy="890747"/>
          </a:xfrm>
        </p:grpSpPr>
        <p:pic>
          <p:nvPicPr>
            <p:cNvPr id="11" name="Imagine 10">
              <a:extLst>
                <a:ext uri="{FF2B5EF4-FFF2-40B4-BE49-F238E27FC236}">
                  <a16:creationId xmlns:a16="http://schemas.microsoft.com/office/drawing/2014/main" id="{E67A0657-7530-1431-662E-BAC5C2AA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2" name="CasetăText 11">
              <a:extLst>
                <a:ext uri="{FF2B5EF4-FFF2-40B4-BE49-F238E27FC236}">
                  <a16:creationId xmlns:a16="http://schemas.microsoft.com/office/drawing/2014/main" id="{36FAB9B7-A81A-274F-A658-F4E5E7A144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7" name="Grupare 26">
            <a:extLst>
              <a:ext uri="{FF2B5EF4-FFF2-40B4-BE49-F238E27FC236}">
                <a16:creationId xmlns:a16="http://schemas.microsoft.com/office/drawing/2014/main" id="{CFF90A9C-58C6-6C8B-3A24-92A2B1929C4F}"/>
              </a:ext>
            </a:extLst>
          </p:cNvPr>
          <p:cNvGrpSpPr/>
          <p:nvPr/>
        </p:nvGrpSpPr>
        <p:grpSpPr>
          <a:xfrm>
            <a:off x="186382" y="1084726"/>
            <a:ext cx="9841994" cy="4266680"/>
            <a:chOff x="-2200699" y="555628"/>
            <a:chExt cx="9841994" cy="4266680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2A8A2031-BA48-6177-40EF-22C587AA192A}"/>
                </a:ext>
              </a:extLst>
            </p:cNvPr>
            <p:cNvGrpSpPr/>
            <p:nvPr/>
          </p:nvGrpSpPr>
          <p:grpSpPr>
            <a:xfrm>
              <a:off x="-1798061" y="555628"/>
              <a:ext cx="9439356" cy="4266680"/>
              <a:chOff x="-6309733" y="-414141"/>
              <a:chExt cx="20331761" cy="5688906"/>
            </a:xfrm>
          </p:grpSpPr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92326D8B-FC54-D2AA-CBC9-ECE00576C09A}"/>
                  </a:ext>
                </a:extLst>
              </p:cNvPr>
              <p:cNvSpPr txBox="1"/>
              <p:nvPr/>
            </p:nvSpPr>
            <p:spPr>
              <a:xfrm>
                <a:off x="-6309733" y="-414141"/>
                <a:ext cx="6390588" cy="1585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10560"/>
                  </a:lnSpc>
                  <a:spcBef>
                    <a:spcPct val="0"/>
                  </a:spcBef>
                </a:pPr>
                <a:r>
                  <a:rPr lang="en-US" sz="3600" dirty="0" err="1">
                    <a:solidFill>
                      <a:srgbClr val="2D5693"/>
                    </a:solidFill>
                    <a:latin typeface="Josefin Sans Bold" pitchFamily="2" charset="0"/>
                  </a:rPr>
                  <a:t>İçerik</a:t>
                </a:r>
                <a:endParaRPr lang="en-US" sz="3600" dirty="0">
                  <a:solidFill>
                    <a:srgbClr val="B2101F"/>
                  </a:solidFill>
                  <a:latin typeface="Josefin Sans Bold" pitchFamily="2" charset="0"/>
                </a:endParaRPr>
              </a:p>
            </p:txBody>
          </p:sp>
          <p:sp>
            <p:nvSpPr>
              <p:cNvPr id="6" name="TextBox 18">
                <a:extLst>
                  <a:ext uri="{FF2B5EF4-FFF2-40B4-BE49-F238E27FC236}">
                    <a16:creationId xmlns:a16="http://schemas.microsoft.com/office/drawing/2014/main" id="{479A660B-0F0B-792B-C233-9482CB8B321C}"/>
                  </a:ext>
                </a:extLst>
              </p:cNvPr>
              <p:cNvSpPr txBox="1"/>
              <p:nvPr/>
            </p:nvSpPr>
            <p:spPr>
              <a:xfrm>
                <a:off x="846564" y="1719947"/>
                <a:ext cx="13175464" cy="35548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ts val="4199"/>
                  </a:lnSpc>
                  <a:buAutoNum type="arabicPeriod"/>
                </a:pPr>
                <a:r>
                  <a:rPr lang="en-US" sz="2800" dirty="0" err="1">
                    <a:latin typeface="Josefin Sans Bold" pitchFamily="2" charset="0"/>
                  </a:rPr>
                  <a:t>Giriş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Değerleme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neden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önemlidir</a:t>
                </a:r>
                <a:r>
                  <a:rPr lang="en-US" sz="2800" dirty="0">
                    <a:latin typeface="Josefin Sans Bold" pitchFamily="2" charset="0"/>
                  </a:rPr>
                  <a:t>?
 </a:t>
                </a:r>
                <a:r>
                  <a:rPr lang="en-US" sz="2800" dirty="0" err="1">
                    <a:latin typeface="Josefin Sans Bold" pitchFamily="2" charset="0"/>
                  </a:rPr>
                  <a:t>Ayakkabı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imalat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endüstrisinde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atıkların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değerlendirilmesi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için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stratejiler</a:t>
                </a:r>
                <a:endParaRPr lang="en-US" sz="2800" dirty="0">
                  <a:latin typeface="Josefin Sans Bold" pitchFamily="2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4" name="Dreptunghi 23">
              <a:extLst>
                <a:ext uri="{FF2B5EF4-FFF2-40B4-BE49-F238E27FC236}">
                  <a16:creationId xmlns:a16="http://schemas.microsoft.com/office/drawing/2014/main" id="{77E31915-B1B2-6C63-1878-6AEAEB1DDCFA}"/>
                </a:ext>
              </a:extLst>
            </p:cNvPr>
            <p:cNvSpPr/>
            <p:nvPr/>
          </p:nvSpPr>
          <p:spPr>
            <a:xfrm>
              <a:off x="-2200699" y="697030"/>
              <a:ext cx="2966936" cy="1188788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34">
            <a:extLst>
              <a:ext uri="{FF2B5EF4-FFF2-40B4-BE49-F238E27FC236}">
                <a16:creationId xmlns:a16="http://schemas.microsoft.com/office/drawing/2014/main" id="{27D7E185-9117-DD0D-5C15-87F51F64BB7B}"/>
              </a:ext>
            </a:extLst>
          </p:cNvPr>
          <p:cNvGrpSpPr/>
          <p:nvPr/>
        </p:nvGrpSpPr>
        <p:grpSpPr>
          <a:xfrm rot="-4463838">
            <a:off x="10642087" y="1508372"/>
            <a:ext cx="6562906" cy="7470644"/>
            <a:chOff x="0" y="0"/>
            <a:chExt cx="7881735" cy="3836223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90EDF1C-CBF7-D98F-B9A0-86CE0C38F395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35">
            <a:extLst>
              <a:ext uri="{FF2B5EF4-FFF2-40B4-BE49-F238E27FC236}">
                <a16:creationId xmlns:a16="http://schemas.microsoft.com/office/drawing/2014/main" id="{86D37D63-AB08-F0AC-792C-3D8C3598DFCB}"/>
              </a:ext>
            </a:extLst>
          </p:cNvPr>
          <p:cNvSpPr/>
          <p:nvPr/>
        </p:nvSpPr>
        <p:spPr>
          <a:xfrm rot="17136162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Triunghi dreptunghic 51">
            <a:extLst>
              <a:ext uri="{FF2B5EF4-FFF2-40B4-BE49-F238E27FC236}">
                <a16:creationId xmlns:a16="http://schemas.microsoft.com/office/drawing/2014/main" id="{1E7F1301-40D4-1566-A1F0-67216818E83E}"/>
              </a:ext>
            </a:extLst>
          </p:cNvPr>
          <p:cNvSpPr/>
          <p:nvPr/>
        </p:nvSpPr>
        <p:spPr>
          <a:xfrm rot="19788209">
            <a:off x="9549492" y="3410968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6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5C73CE-1165-47B4-BEE7-686C2FC65EF9}"/>
              </a:ext>
            </a:extLst>
          </p:cNvPr>
          <p:cNvSpPr txBox="1"/>
          <p:nvPr/>
        </p:nvSpPr>
        <p:spPr>
          <a:xfrm>
            <a:off x="2111557" y="1007240"/>
            <a:ext cx="681519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Sürdürülebilirlik</a:t>
            </a:r>
            <a:r>
              <a:rPr lang="en-US" b="1" dirty="0"/>
              <a:t> </a:t>
            </a:r>
            <a:r>
              <a:rPr lang="en-US" b="1" dirty="0" err="1"/>
              <a:t>kriterlerini</a:t>
            </a:r>
            <a:r>
              <a:rPr lang="en-US" b="1" dirty="0"/>
              <a:t> </a:t>
            </a:r>
            <a:r>
              <a:rPr lang="en-US" b="1" dirty="0" err="1"/>
              <a:t>belirleyin</a:t>
            </a:r>
            <a:r>
              <a:rPr lang="en-US" b="1" dirty="0"/>
              <a:t>:</a:t>
            </a:r>
            <a:br>
              <a:rPr lang="tr-TR" b="1" dirty="0"/>
            </a:br>
            <a:r>
              <a:rPr lang="en-US" dirty="0"/>
              <a:t>
• </a:t>
            </a:r>
            <a:r>
              <a:rPr lang="en-US" dirty="0" err="1"/>
              <a:t>Malzemeler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net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kriterleri</a:t>
            </a:r>
            <a:r>
              <a:rPr lang="en-US" dirty="0"/>
              <a:t> </a:t>
            </a:r>
            <a:r>
              <a:rPr lang="en-US" dirty="0" err="1"/>
              <a:t>tanımlayın</a:t>
            </a:r>
            <a:r>
              <a:rPr lang="en-US" dirty="0"/>
              <a:t>.</a:t>
            </a:r>
            <a:br>
              <a:rPr lang="tr-TR" b="1" dirty="0"/>
            </a:br>
            <a:r>
              <a:rPr lang="en-US" b="1" dirty="0"/>
              <a:t> 
 </a:t>
            </a:r>
            <a:r>
              <a:rPr lang="en-US" b="1" dirty="0" err="1"/>
              <a:t>Açık</a:t>
            </a:r>
            <a:r>
              <a:rPr lang="en-US" b="1" dirty="0"/>
              <a:t> </a:t>
            </a:r>
            <a:r>
              <a:rPr lang="en-US" b="1" dirty="0" err="1"/>
              <a:t>İletişime</a:t>
            </a:r>
            <a:r>
              <a:rPr lang="en-US" b="1" dirty="0"/>
              <a:t> </a:t>
            </a:r>
            <a:r>
              <a:rPr lang="en-US" b="1" dirty="0" err="1"/>
              <a:t>Katılın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tedarikçileri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iletişimi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.</a:t>
            </a:r>
            <a:r>
              <a:rPr lang="en-US" b="1" dirty="0"/>
              <a:t>
</a:t>
            </a:r>
            <a:r>
              <a:rPr lang="en-US" b="1" dirty="0" err="1"/>
              <a:t>İnovasyon</a:t>
            </a:r>
            <a:r>
              <a:rPr lang="en-US" b="1" dirty="0"/>
              <a:t> </a:t>
            </a:r>
            <a:r>
              <a:rPr lang="en-US" b="1" dirty="0" err="1"/>
              <a:t>Konusunda</a:t>
            </a:r>
            <a:r>
              <a:rPr lang="en-US" b="1" dirty="0"/>
              <a:t> </a:t>
            </a:r>
            <a:r>
              <a:rPr lang="en-US" b="1" dirty="0" err="1"/>
              <a:t>İşbirliği</a:t>
            </a:r>
            <a:r>
              <a:rPr lang="en-US" b="1" dirty="0"/>
              <a:t> </a:t>
            </a:r>
            <a:r>
              <a:rPr lang="en-US" b="1" dirty="0" err="1"/>
              <a:t>Yapın</a:t>
            </a:r>
            <a:r>
              <a:rPr lang="en-US" b="1" dirty="0"/>
              <a:t>:</a:t>
            </a:r>
            <a:br>
              <a:rPr lang="tr-TR" b="1" dirty="0"/>
            </a:br>
            <a:r>
              <a:rPr lang="en-US" b="1" dirty="0"/>
              <a:t>
• </a:t>
            </a:r>
            <a:r>
              <a:rPr lang="en-US" dirty="0"/>
              <a:t>Yeni ve </a:t>
            </a:r>
            <a:r>
              <a:rPr lang="en-US" dirty="0" err="1"/>
              <a:t>yenilikçi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çalışmak</a:t>
            </a:r>
            <a:r>
              <a:rPr lang="en-US" dirty="0"/>
              <a:t>. </a:t>
            </a:r>
            <a:br>
              <a:rPr lang="tr-TR" b="1" dirty="0"/>
            </a:br>
            <a:r>
              <a:rPr lang="en-US" b="1" dirty="0"/>
              <a:t>
 </a:t>
            </a:r>
            <a:r>
              <a:rPr lang="en-US" b="1" dirty="0" err="1"/>
              <a:t>Tedarikçi</a:t>
            </a:r>
            <a:r>
              <a:rPr lang="en-US" b="1" dirty="0"/>
              <a:t> </a:t>
            </a:r>
            <a:r>
              <a:rPr lang="en-US" b="1" dirty="0" err="1"/>
              <a:t>Tesislerini</a:t>
            </a:r>
            <a:r>
              <a:rPr lang="en-US" b="1" dirty="0"/>
              <a:t> </a:t>
            </a:r>
            <a:r>
              <a:rPr lang="en-US" b="1" dirty="0" err="1"/>
              <a:t>Ziyaret</a:t>
            </a:r>
            <a:r>
              <a:rPr lang="en-US" b="1" dirty="0"/>
              <a:t> Edin:</a:t>
            </a:r>
            <a:br>
              <a:rPr lang="tr-TR" b="1" dirty="0"/>
            </a:br>
            <a:r>
              <a:rPr lang="en-US" b="1" dirty="0"/>
              <a:t>
•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uygulamalarını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tedarikçi</a:t>
            </a:r>
            <a:r>
              <a:rPr lang="en-US" dirty="0"/>
              <a:t> </a:t>
            </a:r>
            <a:r>
              <a:rPr lang="en-US" dirty="0" err="1"/>
              <a:t>tesislerine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ziyaretler</a:t>
            </a:r>
            <a:r>
              <a:rPr lang="en-US" dirty="0"/>
              <a:t> </a:t>
            </a:r>
            <a:r>
              <a:rPr lang="en-US" dirty="0" err="1"/>
              <a:t>gerçekleştirin</a:t>
            </a:r>
            <a:r>
              <a:rPr lang="en-US" dirty="0"/>
              <a:t>. </a:t>
            </a:r>
            <a:br>
              <a:rPr lang="tr-TR" b="1" dirty="0"/>
            </a:br>
            <a:r>
              <a:rPr lang="en-US" b="1" dirty="0"/>
              <a:t>
 Uzun </a:t>
            </a:r>
            <a:r>
              <a:rPr lang="en-US" b="1" dirty="0" err="1"/>
              <a:t>vadeli</a:t>
            </a:r>
            <a:r>
              <a:rPr lang="en-US" b="1" dirty="0"/>
              <a:t> </a:t>
            </a:r>
            <a:r>
              <a:rPr lang="en-US" b="1" dirty="0" err="1"/>
              <a:t>ilişkiler</a:t>
            </a:r>
            <a:r>
              <a:rPr lang="en-US" b="1" dirty="0"/>
              <a:t> </a:t>
            </a:r>
            <a:r>
              <a:rPr lang="en-US" b="1" dirty="0" err="1"/>
              <a:t>kurun</a:t>
            </a:r>
            <a:r>
              <a:rPr lang="en-US" b="1" dirty="0"/>
              <a:t>:
•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tedarikçileri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/>
              <a:t>ilişkiler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4D284A48-6DCD-02B0-8667-38A89A2BDE73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Tedarikçilerle İşbirliği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D07A0F12-7048-F359-F507-5062BDFD1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71C1BDF2-04CB-223B-3DFC-D53B06A48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91C574B0-E8F0-299F-4B60-6D3DC5AA8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884F63-A172-4BDA-8526-B6B6723C925A}"/>
              </a:ext>
            </a:extLst>
          </p:cNvPr>
          <p:cNvSpPr txBox="1"/>
          <p:nvPr/>
        </p:nvSpPr>
        <p:spPr>
          <a:xfrm>
            <a:off x="2239332" y="937731"/>
            <a:ext cx="60937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Şeffaflık</a:t>
            </a:r>
            <a:r>
              <a:rPr lang="en-US" b="1" dirty="0"/>
              <a:t> </a:t>
            </a:r>
            <a:r>
              <a:rPr lang="en-US" b="1" dirty="0" err="1"/>
              <a:t>Talep</a:t>
            </a:r>
            <a:r>
              <a:rPr lang="en-US" b="1" dirty="0"/>
              <a:t> Edin:</a:t>
            </a:r>
            <a:endParaRPr lang="tr-TR" b="1" dirty="0"/>
          </a:p>
          <a:p>
            <a:r>
              <a:rPr lang="en-US" b="1" dirty="0"/>
              <a:t>
•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ve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süreçleriyle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şeffaflık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</a:t>
            </a:r>
            <a:endParaRPr lang="tr-TR" dirty="0"/>
          </a:p>
          <a:p>
            <a:r>
              <a:rPr lang="en-US" b="1" dirty="0"/>
              <a:t>
 Geri </a:t>
            </a:r>
            <a:r>
              <a:rPr lang="en-US" b="1" dirty="0" err="1"/>
              <a:t>Dönüştürülebilirliğe</a:t>
            </a:r>
            <a:r>
              <a:rPr lang="en-US" b="1" dirty="0"/>
              <a:t> </a:t>
            </a:r>
            <a:r>
              <a:rPr lang="en-US" b="1" dirty="0" err="1"/>
              <a:t>Öncelik</a:t>
            </a:r>
            <a:r>
              <a:rPr lang="en-US" b="1" dirty="0"/>
              <a:t> Verin:</a:t>
            </a:r>
            <a:endParaRPr lang="tr-TR" b="1" dirty="0"/>
          </a:p>
          <a:p>
            <a:r>
              <a:rPr lang="en-US" b="1" dirty="0"/>
              <a:t>
• </a:t>
            </a:r>
            <a:r>
              <a:rPr lang="en-US" dirty="0" err="1"/>
              <a:t>Kolayca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dönüştürülebilen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dönüştürülmüş</a:t>
            </a:r>
            <a:r>
              <a:rPr lang="en-US" dirty="0"/>
              <a:t> </a:t>
            </a:r>
            <a:r>
              <a:rPr lang="en-US" dirty="0" err="1"/>
              <a:t>içerikten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malzemelere</a:t>
            </a:r>
            <a:r>
              <a:rPr lang="en-US" dirty="0"/>
              <a:t> </a:t>
            </a:r>
            <a:r>
              <a:rPr lang="en-US" dirty="0" err="1"/>
              <a:t>öncelik</a:t>
            </a:r>
            <a:r>
              <a:rPr lang="en-US" dirty="0"/>
              <a:t> </a:t>
            </a:r>
            <a:r>
              <a:rPr lang="en-US" dirty="0" err="1"/>
              <a:t>verin</a:t>
            </a:r>
            <a:r>
              <a:rPr lang="en-US" dirty="0"/>
              <a:t>. </a:t>
            </a:r>
            <a:endParaRPr lang="tr-TR" dirty="0"/>
          </a:p>
          <a:p>
            <a:r>
              <a:rPr lang="en-US" b="1" dirty="0"/>
              <a:t>
 </a:t>
            </a:r>
            <a:r>
              <a:rPr lang="en-US" b="1" dirty="0" err="1"/>
              <a:t>Döngüsel</a:t>
            </a:r>
            <a:r>
              <a:rPr lang="en-US" b="1" dirty="0"/>
              <a:t> Ekonomi </a:t>
            </a:r>
            <a:r>
              <a:rPr lang="en-US" b="1" dirty="0" err="1"/>
              <a:t>İlkelerini</a:t>
            </a:r>
            <a:r>
              <a:rPr lang="en-US" b="1" dirty="0"/>
              <a:t> </a:t>
            </a:r>
            <a:r>
              <a:rPr lang="en-US" b="1" dirty="0" err="1"/>
              <a:t>göz</a:t>
            </a:r>
            <a:r>
              <a:rPr lang="en-US" b="1" dirty="0"/>
              <a:t> </a:t>
            </a:r>
            <a:r>
              <a:rPr lang="en-US" b="1" dirty="0" err="1"/>
              <a:t>önünde</a:t>
            </a:r>
            <a:r>
              <a:rPr lang="en-US" b="1" dirty="0"/>
              <a:t> </a:t>
            </a:r>
            <a:r>
              <a:rPr lang="en-US" b="1" dirty="0" err="1"/>
              <a:t>bulundurun</a:t>
            </a:r>
            <a:r>
              <a:rPr lang="en-US" b="1" dirty="0"/>
              <a:t>:</a:t>
            </a:r>
            <a:endParaRPr lang="tr-TR" b="1" dirty="0"/>
          </a:p>
          <a:p>
            <a:r>
              <a:rPr lang="en-US" b="1" dirty="0"/>
              <a:t>
•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tedariğinde</a:t>
            </a:r>
            <a:r>
              <a:rPr lang="en-US" dirty="0"/>
              <a:t> </a:t>
            </a:r>
            <a:r>
              <a:rPr lang="en-US" dirty="0" err="1"/>
              <a:t>döngüsel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ilkelerini</a:t>
            </a:r>
            <a:r>
              <a:rPr lang="en-US" dirty="0"/>
              <a:t> </a:t>
            </a:r>
            <a:r>
              <a:rPr lang="en-US" dirty="0" err="1"/>
              <a:t>benimseyin</a:t>
            </a:r>
            <a:r>
              <a:rPr lang="en-US" dirty="0"/>
              <a:t>. </a:t>
            </a:r>
            <a:endParaRPr lang="tr-TR" dirty="0"/>
          </a:p>
          <a:p>
            <a:r>
              <a:rPr lang="en-US" b="1" dirty="0"/>
              <a:t>
 </a:t>
            </a:r>
            <a:r>
              <a:rPr lang="en-US" b="1" dirty="0" err="1"/>
              <a:t>Sertifikasyonu</a:t>
            </a:r>
            <a:r>
              <a:rPr lang="en-US" b="1" dirty="0"/>
              <a:t> </a:t>
            </a:r>
            <a:r>
              <a:rPr lang="en-US" b="1" dirty="0" err="1"/>
              <a:t>teşvik</a:t>
            </a:r>
            <a:r>
              <a:rPr lang="en-US" b="1" dirty="0"/>
              <a:t> </a:t>
            </a:r>
            <a:r>
              <a:rPr lang="en-US" b="1" dirty="0" err="1"/>
              <a:t>edin</a:t>
            </a:r>
            <a:r>
              <a:rPr lang="en-US" b="1" dirty="0"/>
              <a:t>:</a:t>
            </a:r>
            <a:endParaRPr lang="tr-TR" b="1" dirty="0"/>
          </a:p>
          <a:p>
            <a:r>
              <a:rPr lang="en-US" b="1" dirty="0"/>
              <a:t>
• </a:t>
            </a:r>
            <a:r>
              <a:rPr lang="en-US" dirty="0" err="1"/>
              <a:t>Tedarikçileri</a:t>
            </a:r>
            <a:r>
              <a:rPr lang="en-US" dirty="0"/>
              <a:t> Global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Tekstil</a:t>
            </a:r>
            <a:r>
              <a:rPr lang="en-US" dirty="0"/>
              <a:t> </a:t>
            </a:r>
            <a:r>
              <a:rPr lang="en-US" dirty="0" err="1"/>
              <a:t>Standardı</a:t>
            </a:r>
            <a:r>
              <a:rPr lang="en-US" dirty="0"/>
              <a:t> (GOTS), </a:t>
            </a:r>
            <a:r>
              <a:rPr lang="en-US" dirty="0" err="1"/>
              <a:t>Bluesign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Cradle to Cradle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sürdürülebilirlikle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sertifikaları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ve </a:t>
            </a:r>
            <a:r>
              <a:rPr lang="en-US" dirty="0" err="1"/>
              <a:t>sürdürmeye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</a:t>
            </a:r>
            <a:r>
              <a:rPr lang="en-US" dirty="0" err="1"/>
              <a:t>Sertifikalar</a:t>
            </a:r>
            <a:r>
              <a:rPr lang="en-US" dirty="0"/>
              <a:t>, </a:t>
            </a:r>
            <a:r>
              <a:rPr lang="en-US" dirty="0" err="1"/>
              <a:t>çevresel</a:t>
            </a:r>
            <a:r>
              <a:rPr lang="en-US" dirty="0"/>
              <a:t> ve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güvencesi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8E92520A-125B-43FE-3D8A-A9ED35AE59FA}"/>
              </a:ext>
            </a:extLst>
          </p:cNvPr>
          <p:cNvSpPr txBox="1"/>
          <p:nvPr/>
        </p:nvSpPr>
        <p:spPr>
          <a:xfrm rot="16200000">
            <a:off x="-2251489" y="3812666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Tedarikçilerle İşbirliği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CB0A7921-23E4-3E47-74A0-4EBCDD457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58FB23EF-FB4F-70C9-74D5-E9C238DA4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DDE285D2-B4F0-4D33-1F24-0740E92D1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DED245-6FC2-4645-86B3-9ACCC5E3CE08}"/>
              </a:ext>
            </a:extLst>
          </p:cNvPr>
          <p:cNvSpPr txBox="1"/>
          <p:nvPr/>
        </p:nvSpPr>
        <p:spPr>
          <a:xfrm>
            <a:off x="2136301" y="1587901"/>
            <a:ext cx="609372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Yerel</a:t>
            </a:r>
            <a:r>
              <a:rPr lang="en-US" b="1" dirty="0"/>
              <a:t> ve </a:t>
            </a:r>
            <a:r>
              <a:rPr lang="en-US" b="1" dirty="0" err="1"/>
              <a:t>Sorumlu</a:t>
            </a:r>
            <a:r>
              <a:rPr lang="en-US" b="1" dirty="0"/>
              <a:t> Kaynak </a:t>
            </a:r>
            <a:r>
              <a:rPr lang="en-US" b="1" dirty="0" err="1"/>
              <a:t>Kullanımını</a:t>
            </a:r>
            <a:r>
              <a:rPr lang="en-US" b="1" dirty="0"/>
              <a:t> </a:t>
            </a:r>
            <a:r>
              <a:rPr lang="en-US" b="1" dirty="0" err="1"/>
              <a:t>Destekleyin</a:t>
            </a:r>
            <a:r>
              <a:rPr lang="en-US" b="1" dirty="0"/>
              <a:t>:
• </a:t>
            </a:r>
            <a:r>
              <a:rPr lang="en-US" dirty="0" err="1"/>
              <a:t>Sorumlu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uygulamaları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tedarikçileri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Sürdürülebilir</a:t>
            </a:r>
            <a:r>
              <a:rPr lang="en-US" b="1" dirty="0"/>
              <a:t> Deri </a:t>
            </a:r>
            <a:r>
              <a:rPr lang="en-US" b="1" dirty="0" err="1"/>
              <a:t>Alternatiflerini</a:t>
            </a:r>
            <a:r>
              <a:rPr lang="en-US" b="1" dirty="0"/>
              <a:t> Dahil Edin:
• </a:t>
            </a:r>
            <a:r>
              <a:rPr lang="en-US" dirty="0"/>
              <a:t>Mantar </a:t>
            </a:r>
            <a:r>
              <a:rPr lang="en-US" dirty="0" err="1"/>
              <a:t>derisi</a:t>
            </a:r>
            <a:r>
              <a:rPr lang="en-US" dirty="0"/>
              <a:t> (</a:t>
            </a:r>
            <a:r>
              <a:rPr lang="en-US" dirty="0" err="1"/>
              <a:t>miselyum</a:t>
            </a:r>
            <a:r>
              <a:rPr lang="en-US" dirty="0"/>
              <a:t>), </a:t>
            </a:r>
            <a:r>
              <a:rPr lang="en-US" dirty="0" err="1"/>
              <a:t>Piñatex</a:t>
            </a:r>
            <a:r>
              <a:rPr lang="en-US" dirty="0"/>
              <a:t> (ananas </a:t>
            </a:r>
            <a:r>
              <a:rPr lang="en-US" dirty="0" err="1"/>
              <a:t>yaprağı</a:t>
            </a:r>
            <a:r>
              <a:rPr lang="en-US" dirty="0"/>
              <a:t> </a:t>
            </a:r>
            <a:r>
              <a:rPr lang="en-US" dirty="0" err="1"/>
              <a:t>lifleri</a:t>
            </a:r>
            <a:r>
              <a:rPr lang="en-US" dirty="0"/>
              <a:t>)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bitki </a:t>
            </a:r>
            <a:r>
              <a:rPr lang="en-US" dirty="0" err="1"/>
              <a:t>bazlı</a:t>
            </a:r>
            <a:r>
              <a:rPr lang="en-US" dirty="0"/>
              <a:t> </a:t>
            </a:r>
            <a:r>
              <a:rPr lang="en-US" dirty="0" err="1"/>
              <a:t>alternatifler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deriye</a:t>
            </a:r>
            <a:r>
              <a:rPr lang="en-US" dirty="0"/>
              <a:t> </a:t>
            </a:r>
            <a:r>
              <a:rPr lang="en-US" dirty="0" err="1"/>
              <a:t>sürdürülebilir</a:t>
            </a:r>
            <a:r>
              <a:rPr lang="en-US" dirty="0"/>
              <a:t> </a:t>
            </a:r>
            <a:r>
              <a:rPr lang="en-US" dirty="0" err="1"/>
              <a:t>alternatifleri</a:t>
            </a:r>
            <a:r>
              <a:rPr lang="en-US" dirty="0"/>
              <a:t> </a:t>
            </a:r>
            <a:r>
              <a:rPr lang="en-US" dirty="0" err="1"/>
              <a:t>keşfedin</a:t>
            </a:r>
            <a:r>
              <a:rPr lang="en-US" dirty="0"/>
              <a:t>.</a:t>
            </a:r>
            <a:r>
              <a:rPr lang="en-US" b="1" dirty="0"/>
              <a:t>
 </a:t>
            </a:r>
            <a:r>
              <a:rPr lang="en-US" b="1" dirty="0" err="1"/>
              <a:t>Tedarikçi</a:t>
            </a:r>
            <a:r>
              <a:rPr lang="en-US" b="1" dirty="0"/>
              <a:t> </a:t>
            </a:r>
            <a:r>
              <a:rPr lang="en-US" b="1" dirty="0" err="1"/>
              <a:t>Denetimlerini</a:t>
            </a:r>
            <a:r>
              <a:rPr lang="en-US" b="1" dirty="0"/>
              <a:t> </a:t>
            </a:r>
            <a:r>
              <a:rPr lang="en-US" b="1" dirty="0" err="1"/>
              <a:t>Uygulayın</a:t>
            </a:r>
            <a:r>
              <a:rPr lang="en-US" b="1" dirty="0"/>
              <a:t>:
•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taahhütlerine</a:t>
            </a:r>
            <a:r>
              <a:rPr lang="en-US" dirty="0"/>
              <a:t> </a:t>
            </a:r>
            <a:r>
              <a:rPr lang="en-US" dirty="0" err="1"/>
              <a:t>bağlılıklarını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periyodik</a:t>
            </a:r>
            <a:r>
              <a:rPr lang="en-US" dirty="0"/>
              <a:t> </a:t>
            </a:r>
            <a:r>
              <a:rPr lang="en-US" dirty="0" err="1"/>
              <a:t>tedarikçi</a:t>
            </a:r>
            <a:r>
              <a:rPr lang="en-US" dirty="0"/>
              <a:t> </a:t>
            </a:r>
            <a:r>
              <a:rPr lang="en-US" dirty="0" err="1"/>
              <a:t>denetimleri</a:t>
            </a:r>
            <a:r>
              <a:rPr lang="en-US" dirty="0"/>
              <a:t> </a:t>
            </a:r>
            <a:r>
              <a:rPr lang="en-US" dirty="0" err="1"/>
              <a:t>gerçekleştirin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Teşvikler</a:t>
            </a:r>
            <a:r>
              <a:rPr lang="en-US" b="1" dirty="0"/>
              <a:t> </a:t>
            </a:r>
            <a:r>
              <a:rPr lang="en-US" b="1" dirty="0" err="1"/>
              <a:t>Sağlayın</a:t>
            </a:r>
            <a:r>
              <a:rPr lang="en-US" b="1" dirty="0"/>
              <a:t>:
• </a:t>
            </a:r>
            <a:r>
              <a:rPr lang="en-US" dirty="0" err="1"/>
              <a:t>Sürdürülebilirliğe</a:t>
            </a:r>
            <a:r>
              <a:rPr lang="en-US" dirty="0"/>
              <a:t> </a:t>
            </a:r>
            <a:r>
              <a:rPr lang="en-US" dirty="0" err="1"/>
              <a:t>bağlılık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tedarikçiler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dirty="0" err="1"/>
              <a:t>sözleşmeler</a:t>
            </a:r>
            <a:r>
              <a:rPr lang="en-US" dirty="0"/>
              <a:t>, </a:t>
            </a:r>
            <a:r>
              <a:rPr lang="en-US" dirty="0" err="1"/>
              <a:t>tercihli</a:t>
            </a:r>
            <a:r>
              <a:rPr lang="en-US" dirty="0"/>
              <a:t> </a:t>
            </a:r>
            <a:r>
              <a:rPr lang="en-US" dirty="0" err="1"/>
              <a:t>muamele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markalaşma</a:t>
            </a:r>
            <a:r>
              <a:rPr lang="en-US" dirty="0"/>
              <a:t> </a:t>
            </a:r>
            <a:r>
              <a:rPr lang="en-US" dirty="0" err="1"/>
              <a:t>fırsatları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teşvikler</a:t>
            </a:r>
            <a:r>
              <a:rPr lang="en-US" dirty="0"/>
              <a:t> </a:t>
            </a:r>
            <a:r>
              <a:rPr lang="en-US" dirty="0" err="1"/>
              <a:t>sunun</a:t>
            </a:r>
            <a:r>
              <a:rPr lang="en-US" dirty="0"/>
              <a:t>.</a:t>
            </a:r>
            <a:r>
              <a:rPr lang="en-US" b="1" dirty="0"/>
              <a:t>
 </a:t>
            </a:r>
            <a:r>
              <a:rPr lang="en-US" b="1" dirty="0" err="1"/>
              <a:t>Tedarikçileri</a:t>
            </a:r>
            <a:r>
              <a:rPr lang="en-US" b="1" dirty="0"/>
              <a:t> </a:t>
            </a:r>
            <a:r>
              <a:rPr lang="en-US" b="1" dirty="0" err="1"/>
              <a:t>Eğitin</a:t>
            </a:r>
            <a:r>
              <a:rPr lang="en-US" b="1" dirty="0"/>
              <a:t>:
• </a:t>
            </a:r>
            <a:r>
              <a:rPr lang="en-US" dirty="0" err="1"/>
              <a:t>Tedarikçilere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</a:t>
            </a:r>
            <a:r>
              <a:rPr lang="en-US" dirty="0"/>
              <a:t> </a:t>
            </a:r>
            <a:r>
              <a:rPr lang="en-US" dirty="0" err="1"/>
              <a:t>sürdürülebilirliğin</a:t>
            </a:r>
            <a:r>
              <a:rPr lang="en-US" dirty="0"/>
              <a:t> </a:t>
            </a:r>
            <a:r>
              <a:rPr lang="en-US" dirty="0" err="1"/>
              <a:t>önemi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20925DB6-FCD3-0545-009D-99DDF96F7809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Tedarikçilerle İşbirliği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67BD9DC7-6554-41F6-69FC-AA17AE663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0934B9C5-4811-76F6-5F63-33BC0562F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5B3724E0-BEA6-7C18-4259-50B8894C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4" name="CasetăText 38">
            <a:extLst>
              <a:ext uri="{FF2B5EF4-FFF2-40B4-BE49-F238E27FC236}">
                <a16:creationId xmlns:a16="http://schemas.microsoft.com/office/drawing/2014/main" id="{A9D26270-4307-A360-B309-600B2B255495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Araştırma ve Geliştirme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A7EFF44-113C-2EDA-AAE5-7E94757FD60E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>
                <a:solidFill>
                  <a:srgbClr val="2D5693"/>
                </a:solidFill>
                <a:latin typeface="Josefin Sans Bold" pitchFamily="2" charset="0"/>
              </a:rPr>
              <a:t>Araştırma ve Geliştirme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aphicFrame>
        <p:nvGraphicFramePr>
          <p:cNvPr id="10" name="Nomogramă 271773083">
            <a:extLst>
              <a:ext uri="{FF2B5EF4-FFF2-40B4-BE49-F238E27FC236}">
                <a16:creationId xmlns:a16="http://schemas.microsoft.com/office/drawing/2014/main" id="{C10A6FA4-2D55-41FD-BAEB-21B282CC4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986552"/>
              </p:ext>
            </p:extLst>
          </p:nvPr>
        </p:nvGraphicFramePr>
        <p:xfrm>
          <a:off x="1392072" y="1958340"/>
          <a:ext cx="7800188" cy="410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4296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048732-9288-4076-9958-E4465BC150C6}"/>
              </a:ext>
            </a:extLst>
          </p:cNvPr>
          <p:cNvSpPr txBox="1"/>
          <p:nvPr/>
        </p:nvSpPr>
        <p:spPr>
          <a:xfrm>
            <a:off x="2160757" y="2128963"/>
            <a:ext cx="677435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Hedeflenen</a:t>
            </a:r>
            <a:r>
              <a:rPr lang="en-US" b="1" dirty="0"/>
              <a:t> </a:t>
            </a:r>
            <a:r>
              <a:rPr lang="en-US" b="1" dirty="0" err="1"/>
              <a:t>atık</a:t>
            </a:r>
            <a:r>
              <a:rPr lang="en-US" b="1" dirty="0"/>
              <a:t> </a:t>
            </a:r>
            <a:r>
              <a:rPr lang="en-US" b="1" dirty="0" err="1"/>
              <a:t>akışlarını</a:t>
            </a:r>
            <a:r>
              <a:rPr lang="en-US" b="1" dirty="0"/>
              <a:t> </a:t>
            </a:r>
            <a:r>
              <a:rPr lang="en-US" b="1" dirty="0" err="1"/>
              <a:t>belirleyin</a:t>
            </a:r>
            <a:r>
              <a:rPr lang="en-US" b="1" dirty="0"/>
              <a:t>:
• </a:t>
            </a:r>
            <a:r>
              <a:rPr lang="en-US" dirty="0" err="1"/>
              <a:t>İmalat</a:t>
            </a:r>
            <a:r>
              <a:rPr lang="en-US" dirty="0"/>
              <a:t> </a:t>
            </a:r>
            <a:r>
              <a:rPr lang="en-US" dirty="0" err="1"/>
              <a:t>artıkları</a:t>
            </a:r>
            <a:r>
              <a:rPr lang="en-US" dirty="0"/>
              <a:t>, </a:t>
            </a:r>
            <a:r>
              <a:rPr lang="en-US" dirty="0" err="1"/>
              <a:t>ömrünü</a:t>
            </a:r>
            <a:r>
              <a:rPr lang="en-US" dirty="0"/>
              <a:t> </a:t>
            </a:r>
            <a:r>
              <a:rPr lang="en-US" dirty="0" err="1"/>
              <a:t>tamamlamış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ve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endüstrisinde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türlerini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edin</a:t>
            </a:r>
            <a:r>
              <a:rPr lang="en-US" dirty="0"/>
              <a:t>. </a:t>
            </a:r>
            <a:r>
              <a:rPr lang="en-US" dirty="0" err="1"/>
              <a:t>Değerleme</a:t>
            </a:r>
            <a:r>
              <a:rPr lang="en-US" dirty="0"/>
              <a:t> </a:t>
            </a:r>
            <a:r>
              <a:rPr lang="en-US" dirty="0" err="1"/>
              <a:t>potansiyeline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akışlarını</a:t>
            </a:r>
            <a:r>
              <a:rPr lang="en-US" dirty="0"/>
              <a:t> </a:t>
            </a:r>
            <a:r>
              <a:rPr lang="en-US" dirty="0" err="1"/>
              <a:t>belirleyin</a:t>
            </a:r>
            <a:r>
              <a:rPr lang="en-US" dirty="0"/>
              <a:t>.</a:t>
            </a:r>
            <a:r>
              <a:rPr lang="en-US" b="1" dirty="0"/>
              <a:t>
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Kurumlarıyla</a:t>
            </a:r>
            <a:r>
              <a:rPr lang="en-US" b="1" dirty="0"/>
              <a:t> </a:t>
            </a:r>
            <a:r>
              <a:rPr lang="en-US" b="1" dirty="0" err="1"/>
              <a:t>İşbirliği</a:t>
            </a:r>
            <a:r>
              <a:rPr lang="en-US" b="1" dirty="0"/>
              <a:t> </a:t>
            </a:r>
            <a:r>
              <a:rPr lang="en-US" b="1" dirty="0" err="1"/>
              <a:t>Yapın</a:t>
            </a:r>
            <a:r>
              <a:rPr lang="en-US" b="1" dirty="0"/>
              <a:t>:
•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bilimi</a:t>
            </a:r>
            <a:r>
              <a:rPr lang="en-US" dirty="0"/>
              <a:t>, </a:t>
            </a:r>
            <a:r>
              <a:rPr lang="en-US" dirty="0" err="1"/>
              <a:t>sürdürülebilir</a:t>
            </a:r>
            <a:r>
              <a:rPr lang="en-US" dirty="0"/>
              <a:t> </a:t>
            </a:r>
            <a:r>
              <a:rPr lang="en-US" dirty="0" err="1"/>
              <a:t>teknolojiler</a:t>
            </a:r>
            <a:r>
              <a:rPr lang="en-US" dirty="0"/>
              <a:t> ve </a:t>
            </a:r>
            <a:r>
              <a:rPr lang="en-US" dirty="0" err="1"/>
              <a:t>döngüsel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uygulamalarında</a:t>
            </a:r>
            <a:r>
              <a:rPr lang="en-US" dirty="0"/>
              <a:t> </a:t>
            </a:r>
            <a:r>
              <a:rPr lang="en-US" dirty="0" err="1"/>
              <a:t>uzmanlaşmış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kurumları</a:t>
            </a:r>
            <a:r>
              <a:rPr lang="en-US" dirty="0"/>
              <a:t>, </a:t>
            </a:r>
            <a:r>
              <a:rPr lang="en-US" dirty="0" err="1"/>
              <a:t>üniversiteler</a:t>
            </a:r>
            <a:r>
              <a:rPr lang="en-US" dirty="0"/>
              <a:t> ve </a:t>
            </a:r>
            <a:r>
              <a:rPr lang="en-US" dirty="0" err="1"/>
              <a:t>inovasyon</a:t>
            </a:r>
            <a:r>
              <a:rPr lang="en-US" dirty="0"/>
              <a:t> </a:t>
            </a:r>
            <a:r>
              <a:rPr lang="en-US" dirty="0" err="1"/>
              <a:t>merkezleriyle</a:t>
            </a:r>
            <a:r>
              <a:rPr lang="en-US" dirty="0"/>
              <a:t> </a:t>
            </a:r>
            <a:r>
              <a:rPr lang="en-US" dirty="0" err="1"/>
              <a:t>ortaklık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. </a:t>
            </a:r>
            <a:r>
              <a:rPr lang="en-US" b="1" dirty="0"/>
              <a:t>
 Bir </a:t>
            </a:r>
            <a:r>
              <a:rPr lang="en-US" b="1" dirty="0" err="1"/>
              <a:t>Ar</a:t>
            </a:r>
            <a:r>
              <a:rPr lang="en-US" b="1" dirty="0"/>
              <a:t>-Ge </a:t>
            </a:r>
            <a:r>
              <a:rPr lang="en-US" b="1" dirty="0" err="1"/>
              <a:t>Ekibi</a:t>
            </a:r>
            <a:r>
              <a:rPr lang="en-US" b="1" dirty="0"/>
              <a:t> </a:t>
            </a:r>
            <a:r>
              <a:rPr lang="en-US" b="1" dirty="0" err="1"/>
              <a:t>Kurun</a:t>
            </a:r>
            <a:r>
              <a:rPr lang="en-US" b="1" dirty="0"/>
              <a:t>: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değerlendirmesine</a:t>
            </a:r>
            <a:r>
              <a:rPr lang="en-US" dirty="0"/>
              <a:t> </a:t>
            </a:r>
            <a:r>
              <a:rPr lang="en-US" dirty="0" err="1"/>
              <a:t>odaklanmak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dahili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ekibi</a:t>
            </a:r>
            <a:r>
              <a:rPr lang="en-US" dirty="0"/>
              <a:t> </a:t>
            </a:r>
            <a:r>
              <a:rPr lang="en-US" dirty="0" err="1"/>
              <a:t>oluşturun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harici</a:t>
            </a:r>
            <a:r>
              <a:rPr lang="en-US" dirty="0"/>
              <a:t> </a:t>
            </a:r>
            <a:r>
              <a:rPr lang="en-US" dirty="0" err="1"/>
              <a:t>uzmanlarla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 </a:t>
            </a:r>
            <a:r>
              <a:rPr lang="en-US" b="1" dirty="0"/>
              <a:t>
 Net </a:t>
            </a:r>
            <a:r>
              <a:rPr lang="en-US" b="1" dirty="0" err="1"/>
              <a:t>Hedefler</a:t>
            </a:r>
            <a:r>
              <a:rPr lang="en-US" b="1" dirty="0"/>
              <a:t> </a:t>
            </a:r>
            <a:r>
              <a:rPr lang="en-US" b="1" dirty="0" err="1"/>
              <a:t>Tanımlayın</a:t>
            </a:r>
            <a:r>
              <a:rPr lang="en-US" b="1" dirty="0"/>
              <a:t>:
•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çalışmalarının</a:t>
            </a:r>
            <a:r>
              <a:rPr lang="en-US" dirty="0"/>
              <a:t> </a:t>
            </a:r>
            <a:r>
              <a:rPr lang="en-US" dirty="0" err="1"/>
              <a:t>hedeflerini</a:t>
            </a:r>
            <a:r>
              <a:rPr lang="en-US" dirty="0"/>
              <a:t> net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tanımlayın</a:t>
            </a:r>
            <a:r>
              <a:rPr lang="en-US" dirty="0"/>
              <a:t>.</a:t>
            </a:r>
          </a:p>
        </p:txBody>
      </p:sp>
      <p:sp>
        <p:nvSpPr>
          <p:cNvPr id="5" name="CasetăText 38">
            <a:extLst>
              <a:ext uri="{FF2B5EF4-FFF2-40B4-BE49-F238E27FC236}">
                <a16:creationId xmlns:a16="http://schemas.microsoft.com/office/drawing/2014/main" id="{C535E819-B880-1ACB-3D89-5C328C5E5ACA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Araştırma ve Geliştirme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Εικόνα 20">
            <a:extLst>
              <a:ext uri="{FF2B5EF4-FFF2-40B4-BE49-F238E27FC236}">
                <a16:creationId xmlns:a16="http://schemas.microsoft.com/office/drawing/2014/main" id="{556741CB-0A83-94E5-2155-18824C3FE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7" name="Εικόνα 15">
            <a:extLst>
              <a:ext uri="{FF2B5EF4-FFF2-40B4-BE49-F238E27FC236}">
                <a16:creationId xmlns:a16="http://schemas.microsoft.com/office/drawing/2014/main" id="{8146B712-2D3C-FC22-1B03-EB8D6EB3D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10" name="Εικόνα 20">
            <a:extLst>
              <a:ext uri="{FF2B5EF4-FFF2-40B4-BE49-F238E27FC236}">
                <a16:creationId xmlns:a16="http://schemas.microsoft.com/office/drawing/2014/main" id="{26909FBE-5EC4-E42D-12ED-B304A321B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2559F4-1534-4741-B3F7-B672A256F111}"/>
              </a:ext>
            </a:extLst>
          </p:cNvPr>
          <p:cNvSpPr txBox="1"/>
          <p:nvPr/>
        </p:nvSpPr>
        <p:spPr>
          <a:xfrm>
            <a:off x="2185110" y="1227249"/>
            <a:ext cx="67256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Değerleme</a:t>
            </a:r>
            <a:r>
              <a:rPr lang="en-US" b="1" dirty="0"/>
              <a:t> </a:t>
            </a:r>
            <a:r>
              <a:rPr lang="en-US" b="1" dirty="0" err="1"/>
              <a:t>Teknolojilerini</a:t>
            </a:r>
            <a:r>
              <a:rPr lang="en-US" b="1" dirty="0"/>
              <a:t> </a:t>
            </a:r>
            <a:r>
              <a:rPr lang="en-US" b="1" dirty="0" err="1"/>
              <a:t>Keşfedin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Gelişmiş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dönüşüm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süreçler</a:t>
            </a:r>
            <a:r>
              <a:rPr lang="en-US" dirty="0"/>
              <a:t> ve </a:t>
            </a:r>
            <a:r>
              <a:rPr lang="en-US" dirty="0" err="1"/>
              <a:t>biyodönüşüm</a:t>
            </a:r>
            <a:r>
              <a:rPr lang="en-US" dirty="0"/>
              <a:t> </a:t>
            </a:r>
            <a:r>
              <a:rPr lang="en-US" dirty="0" err="1"/>
              <a:t>teknikleri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değerlemesi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r>
              <a:rPr lang="en-US" dirty="0"/>
              <a:t> </a:t>
            </a:r>
            <a:r>
              <a:rPr lang="en-US" dirty="0" err="1"/>
              <a:t>araştırın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tr-TR" b="1" dirty="0"/>
              <a:t>Döngüsel</a:t>
            </a:r>
            <a:r>
              <a:rPr lang="en-US" b="1" dirty="0"/>
              <a:t> </a:t>
            </a:r>
            <a:r>
              <a:rPr lang="en-US" b="1" dirty="0" err="1"/>
              <a:t>Tasarım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Deney</a:t>
            </a:r>
            <a:r>
              <a:rPr lang="en-US" b="1" dirty="0"/>
              <a:t> </a:t>
            </a:r>
            <a:r>
              <a:rPr lang="en-US" b="1" dirty="0" err="1"/>
              <a:t>Yapın</a:t>
            </a:r>
            <a:r>
              <a:rPr lang="en-US" b="1" dirty="0"/>
              <a:t>:</a:t>
            </a:r>
            <a:r>
              <a:rPr lang="en-US" dirty="0"/>
              <a:t>
• Yeni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ürünlerinin</a:t>
            </a:r>
            <a:r>
              <a:rPr lang="en-US" dirty="0"/>
              <a:t> </a:t>
            </a:r>
            <a:r>
              <a:rPr lang="en-US" dirty="0" err="1"/>
              <a:t>geliştirilmesinde</a:t>
            </a:r>
            <a:r>
              <a:rPr lang="en-US" dirty="0"/>
              <a:t> </a:t>
            </a:r>
            <a:r>
              <a:rPr lang="en-US" dirty="0" err="1"/>
              <a:t>döngüsel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ilkelerini</a:t>
            </a:r>
            <a:r>
              <a:rPr lang="en-US" dirty="0"/>
              <a:t> </a:t>
            </a:r>
            <a:r>
              <a:rPr lang="en-US" dirty="0" err="1"/>
              <a:t>uygulamak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Sürdürülebilir</a:t>
            </a:r>
            <a:r>
              <a:rPr lang="en-US" b="1" dirty="0"/>
              <a:t> </a:t>
            </a:r>
            <a:r>
              <a:rPr lang="en-US" b="1" dirty="0" err="1"/>
              <a:t>Malzemeleri</a:t>
            </a:r>
            <a:r>
              <a:rPr lang="en-US" b="1" dirty="0"/>
              <a:t> </a:t>
            </a:r>
            <a:r>
              <a:rPr lang="en-US" b="1" dirty="0" err="1"/>
              <a:t>Değerlendirin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akışlarından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edilebilecek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ve </a:t>
            </a:r>
            <a:r>
              <a:rPr lang="en-US" dirty="0" err="1"/>
              <a:t>sürdürülebilir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keşfedin</a:t>
            </a:r>
            <a:r>
              <a:rPr lang="en-US" dirty="0"/>
              <a:t>. 
</a:t>
            </a:r>
            <a:r>
              <a:rPr lang="en-US" b="1" dirty="0"/>
              <a:t> 3D </a:t>
            </a:r>
            <a:r>
              <a:rPr lang="en-US" b="1" dirty="0" err="1"/>
              <a:t>baskı</a:t>
            </a:r>
            <a:r>
              <a:rPr lang="en-US" b="1" dirty="0"/>
              <a:t> ve </a:t>
            </a:r>
            <a:r>
              <a:rPr lang="en-US" b="1" dirty="0" err="1"/>
              <a:t>eklemeli</a:t>
            </a:r>
            <a:r>
              <a:rPr lang="en-US" b="1" dirty="0"/>
              <a:t> </a:t>
            </a:r>
            <a:r>
              <a:rPr lang="en-US" b="1" dirty="0" err="1"/>
              <a:t>üretimi</a:t>
            </a:r>
            <a:r>
              <a:rPr lang="en-US" b="1" dirty="0"/>
              <a:t> </a:t>
            </a:r>
            <a:r>
              <a:rPr lang="en-US" b="1" dirty="0" err="1"/>
              <a:t>göz</a:t>
            </a:r>
            <a:r>
              <a:rPr lang="en-US" b="1" dirty="0"/>
              <a:t> </a:t>
            </a:r>
            <a:r>
              <a:rPr lang="en-US" b="1" dirty="0" err="1"/>
              <a:t>önünde</a:t>
            </a:r>
            <a:r>
              <a:rPr lang="en-US" b="1" dirty="0"/>
              <a:t> </a:t>
            </a:r>
            <a:r>
              <a:rPr lang="en-US" b="1" dirty="0" err="1"/>
              <a:t>bulundurun</a:t>
            </a:r>
            <a:r>
              <a:rPr lang="en-US" b="1" dirty="0"/>
              <a:t>:</a:t>
            </a:r>
            <a:r>
              <a:rPr lang="en-US" dirty="0"/>
              <a:t>
• Geri </a:t>
            </a:r>
            <a:r>
              <a:rPr lang="en-US" dirty="0" err="1"/>
              <a:t>dönüştürülmüş</a:t>
            </a:r>
            <a:r>
              <a:rPr lang="en-US" dirty="0"/>
              <a:t> </a:t>
            </a:r>
            <a:r>
              <a:rPr lang="en-US" dirty="0" err="1"/>
              <a:t>malzemelerden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bileşenleri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3D </a:t>
            </a:r>
            <a:r>
              <a:rPr lang="en-US" dirty="0" err="1"/>
              <a:t>baskı</a:t>
            </a:r>
            <a:r>
              <a:rPr lang="en-US" dirty="0"/>
              <a:t> ve </a:t>
            </a:r>
            <a:r>
              <a:rPr lang="en-US" dirty="0" err="1"/>
              <a:t>eklemeli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teknolojilerinin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araştırın</a:t>
            </a:r>
            <a:r>
              <a:rPr lang="en-US" dirty="0"/>
              <a:t>. 
</a:t>
            </a:r>
            <a:r>
              <a:rPr lang="en-US" b="1" dirty="0"/>
              <a:t> Pilot </a:t>
            </a:r>
            <a:r>
              <a:rPr lang="en-US" b="1" dirty="0" err="1"/>
              <a:t>Projeler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değerleme</a:t>
            </a:r>
            <a:r>
              <a:rPr lang="en-US" dirty="0"/>
              <a:t> </a:t>
            </a:r>
            <a:r>
              <a:rPr lang="en-US" dirty="0" err="1"/>
              <a:t>tekniklerinin</a:t>
            </a:r>
            <a:r>
              <a:rPr lang="en-US" dirty="0"/>
              <a:t> </a:t>
            </a:r>
            <a:r>
              <a:rPr lang="en-US" dirty="0" err="1"/>
              <a:t>fizibilitesini</a:t>
            </a:r>
            <a:r>
              <a:rPr lang="en-US" dirty="0"/>
              <a:t> test </a:t>
            </a:r>
            <a:r>
              <a:rPr lang="en-US" dirty="0" err="1"/>
              <a:t>etmek</a:t>
            </a:r>
            <a:r>
              <a:rPr lang="en-US" dirty="0"/>
              <a:t> ve </a:t>
            </a:r>
            <a:r>
              <a:rPr lang="en-US" dirty="0" err="1"/>
              <a:t>doğrulamak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pilot </a:t>
            </a:r>
            <a:r>
              <a:rPr lang="en-US" dirty="0" err="1"/>
              <a:t>projeler</a:t>
            </a:r>
            <a:r>
              <a:rPr lang="en-US" dirty="0"/>
              <a:t> </a:t>
            </a:r>
            <a:r>
              <a:rPr lang="en-US" dirty="0" err="1"/>
              <a:t>yürütün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71FB2B84-C16C-4A36-D25B-B89E8C724561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Araştırma ve Geliştirme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CCE0C02A-AF27-8A2F-E978-5DD7ACAE1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AC772022-7BDC-004E-2355-5CB6E3B91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D6BC1F66-D294-EC41-7E60-4E69D3CA6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7C6EB1-C517-4E4E-92B8-B2CC7E701151}"/>
              </a:ext>
            </a:extLst>
          </p:cNvPr>
          <p:cNvSpPr txBox="1"/>
          <p:nvPr/>
        </p:nvSpPr>
        <p:spPr>
          <a:xfrm>
            <a:off x="2070358" y="1743074"/>
            <a:ext cx="69551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Sektörler</a:t>
            </a:r>
            <a:r>
              <a:rPr lang="en-US" b="1" dirty="0"/>
              <a:t> </a:t>
            </a:r>
            <a:r>
              <a:rPr lang="en-US" b="1" dirty="0" err="1"/>
              <a:t>Arası</a:t>
            </a:r>
            <a:r>
              <a:rPr lang="en-US" b="1" dirty="0"/>
              <a:t> </a:t>
            </a:r>
            <a:r>
              <a:rPr lang="en-US" b="1" dirty="0" err="1"/>
              <a:t>İşbirliğine</a:t>
            </a:r>
            <a:r>
              <a:rPr lang="en-US" b="1" dirty="0"/>
              <a:t> </a:t>
            </a:r>
            <a:r>
              <a:rPr lang="en-US" b="1" dirty="0" err="1"/>
              <a:t>Katılın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değerlemesi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endüstriler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sektörlerle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Çevresel</a:t>
            </a:r>
            <a:r>
              <a:rPr lang="en-US" b="1" dirty="0"/>
              <a:t> </a:t>
            </a:r>
            <a:r>
              <a:rPr lang="en-US" b="1" dirty="0" err="1"/>
              <a:t>Etkiyi</a:t>
            </a:r>
            <a:r>
              <a:rPr lang="en-US" b="1" dirty="0"/>
              <a:t> </a:t>
            </a:r>
            <a:r>
              <a:rPr lang="en-US" b="1" dirty="0" err="1"/>
              <a:t>İzleyin</a:t>
            </a:r>
            <a:r>
              <a:rPr lang="en-US" b="1" dirty="0"/>
              <a:t>:
• </a:t>
            </a:r>
            <a:r>
              <a:rPr lang="en-US" dirty="0" err="1"/>
              <a:t>Değerleme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bulundurun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Ekonomik</a:t>
            </a:r>
            <a:r>
              <a:rPr lang="en-US" b="1" dirty="0"/>
              <a:t> </a:t>
            </a:r>
            <a:r>
              <a:rPr lang="en-US" b="1" dirty="0" err="1"/>
              <a:t>Uygulanabilirliği</a:t>
            </a:r>
            <a:r>
              <a:rPr lang="en-US" b="1" dirty="0"/>
              <a:t> </a:t>
            </a:r>
            <a:r>
              <a:rPr lang="en-US" b="1" dirty="0" err="1"/>
              <a:t>Değerlendirin</a:t>
            </a:r>
            <a:r>
              <a:rPr lang="en-US" b="1" dirty="0"/>
              <a:t>:
•</a:t>
            </a:r>
            <a:r>
              <a:rPr lang="en-US" dirty="0"/>
              <a:t> </a:t>
            </a:r>
            <a:r>
              <a:rPr lang="en-US" dirty="0" err="1"/>
              <a:t>Geliştirilen</a:t>
            </a:r>
            <a:r>
              <a:rPr lang="en-US" dirty="0"/>
              <a:t> </a:t>
            </a:r>
            <a:r>
              <a:rPr lang="en-US" dirty="0" err="1"/>
              <a:t>değerleme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uygulanabilirliğini</a:t>
            </a:r>
            <a:r>
              <a:rPr lang="en-US" dirty="0"/>
              <a:t> </a:t>
            </a:r>
            <a:r>
              <a:rPr lang="en-US" dirty="0" err="1"/>
              <a:t>değerlendirin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Fikri</a:t>
            </a:r>
            <a:r>
              <a:rPr lang="en-US" b="1" dirty="0"/>
              <a:t> </a:t>
            </a:r>
            <a:r>
              <a:rPr lang="en-US" b="1" dirty="0" err="1"/>
              <a:t>Mülkiyet</a:t>
            </a:r>
            <a:r>
              <a:rPr lang="en-US" b="1" dirty="0"/>
              <a:t> </a:t>
            </a:r>
            <a:r>
              <a:rPr lang="en-US" b="1" dirty="0" err="1"/>
              <a:t>Koruması</a:t>
            </a:r>
            <a:r>
              <a:rPr lang="en-US" b="1" dirty="0"/>
              <a:t>:
• </a:t>
            </a:r>
            <a:r>
              <a:rPr lang="en-US" dirty="0" err="1"/>
              <a:t>Mümkünse</a:t>
            </a:r>
            <a:r>
              <a:rPr lang="en-US" dirty="0"/>
              <a:t>, </a:t>
            </a:r>
            <a:r>
              <a:rPr lang="en-US" dirty="0" err="1"/>
              <a:t>yatırımları</a:t>
            </a:r>
            <a:r>
              <a:rPr lang="en-US" dirty="0"/>
              <a:t> </a:t>
            </a:r>
            <a:r>
              <a:rPr lang="en-US" dirty="0" err="1"/>
              <a:t>korumak</a:t>
            </a:r>
            <a:r>
              <a:rPr lang="en-US" dirty="0"/>
              <a:t> ve </a:t>
            </a:r>
            <a:r>
              <a:rPr lang="en-US" dirty="0" err="1"/>
              <a:t>münhasırlığı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yenilikçi</a:t>
            </a:r>
            <a:r>
              <a:rPr lang="en-US" dirty="0"/>
              <a:t> </a:t>
            </a:r>
            <a:r>
              <a:rPr lang="en-US" dirty="0" err="1"/>
              <a:t>değerleme</a:t>
            </a:r>
            <a:r>
              <a:rPr lang="en-US" dirty="0"/>
              <a:t> </a:t>
            </a:r>
            <a:r>
              <a:rPr lang="en-US" dirty="0" err="1"/>
              <a:t>süreçleri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materyalleri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fikri</a:t>
            </a:r>
            <a:r>
              <a:rPr lang="en-US" dirty="0"/>
              <a:t> </a:t>
            </a:r>
            <a:r>
              <a:rPr lang="en-US" dirty="0" err="1"/>
              <a:t>mülkiyet</a:t>
            </a:r>
            <a:r>
              <a:rPr lang="en-US" dirty="0"/>
              <a:t> </a:t>
            </a:r>
            <a:r>
              <a:rPr lang="en-US" dirty="0" err="1"/>
              <a:t>haklarını</a:t>
            </a:r>
            <a:r>
              <a:rPr lang="en-US" dirty="0"/>
              <a:t> </a:t>
            </a:r>
            <a:r>
              <a:rPr lang="en-US" dirty="0" err="1"/>
              <a:t>güvence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almayı</a:t>
            </a:r>
            <a:r>
              <a:rPr lang="en-US" dirty="0"/>
              <a:t> </a:t>
            </a:r>
            <a:r>
              <a:rPr lang="en-US" dirty="0" err="1"/>
              <a:t>düşünün</a:t>
            </a:r>
            <a:r>
              <a:rPr lang="en-US" dirty="0"/>
              <a:t>.</a:t>
            </a:r>
            <a:r>
              <a:rPr lang="en-US" b="1" dirty="0"/>
              <a:t>
 </a:t>
            </a:r>
            <a:r>
              <a:rPr lang="en-US" b="1" dirty="0" err="1"/>
              <a:t>Tüketici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ve Pazarlama:
• </a:t>
            </a:r>
            <a:r>
              <a:rPr lang="en-US" dirty="0" err="1"/>
              <a:t>Değerli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malzemelerden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faydalarını</a:t>
            </a:r>
            <a:r>
              <a:rPr lang="en-US" dirty="0"/>
              <a:t> </a:t>
            </a:r>
            <a:r>
              <a:rPr lang="en-US" dirty="0" err="1"/>
              <a:t>tüketicilere</a:t>
            </a:r>
            <a:r>
              <a:rPr lang="en-US" dirty="0"/>
              <a:t> </a:t>
            </a:r>
            <a:r>
              <a:rPr lang="en-US" dirty="0" err="1"/>
              <a:t>iletin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99CFD7B8-8E3C-EAFD-9346-B5FDF7CDD9C5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Araştırma ve Geliştirme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56360251-2375-D9AC-22EF-3F7B4F073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F55F0DB0-90AF-63E6-092A-D8CC3E2BB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8D5179C6-FC0E-E021-0DA6-F2C43ECCD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53350" y="0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2" name="CasetăText 38">
            <a:extLst>
              <a:ext uri="{FF2B5EF4-FFF2-40B4-BE49-F238E27FC236}">
                <a16:creationId xmlns:a16="http://schemas.microsoft.com/office/drawing/2014/main" id="{650E3608-C375-195C-21B7-983807E464DB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Topluluk Katılımı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F37F6450-0F5A-2540-1449-9B55913378D1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>
                <a:solidFill>
                  <a:srgbClr val="2D5693"/>
                </a:solidFill>
                <a:latin typeface="Josefin Sans Bold" pitchFamily="2" charset="0"/>
              </a:rPr>
              <a:t>Topluluk Katılımı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pic>
        <p:nvPicPr>
          <p:cNvPr id="6" name="Εικόνα 20">
            <a:extLst>
              <a:ext uri="{FF2B5EF4-FFF2-40B4-BE49-F238E27FC236}">
                <a16:creationId xmlns:a16="http://schemas.microsoft.com/office/drawing/2014/main" id="{0561CF69-E2A2-0416-0C61-DD406FD0B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7" name="Εικόνα 15">
            <a:extLst>
              <a:ext uri="{FF2B5EF4-FFF2-40B4-BE49-F238E27FC236}">
                <a16:creationId xmlns:a16="http://schemas.microsoft.com/office/drawing/2014/main" id="{7B1CCC6A-6780-36E9-06F8-73B595E7C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10" name="Εικόνα 20">
            <a:extLst>
              <a:ext uri="{FF2B5EF4-FFF2-40B4-BE49-F238E27FC236}">
                <a16:creationId xmlns:a16="http://schemas.microsoft.com/office/drawing/2014/main" id="{3ED3E186-5047-DC01-016D-89224D912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  <p:graphicFrame>
        <p:nvGraphicFramePr>
          <p:cNvPr id="13" name="Nomogramă 271773083">
            <a:extLst>
              <a:ext uri="{FF2B5EF4-FFF2-40B4-BE49-F238E27FC236}">
                <a16:creationId xmlns:a16="http://schemas.microsoft.com/office/drawing/2014/main" id="{46BE24C7-C2AC-4D20-B6F1-93ED3C93E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356735"/>
              </p:ext>
            </p:extLst>
          </p:nvPr>
        </p:nvGraphicFramePr>
        <p:xfrm>
          <a:off x="1913145" y="1958340"/>
          <a:ext cx="7279115" cy="404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4622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177581-BC76-4B37-8246-CB47EC08FE91}"/>
              </a:ext>
            </a:extLst>
          </p:cNvPr>
          <p:cNvSpPr txBox="1"/>
          <p:nvPr/>
        </p:nvSpPr>
        <p:spPr>
          <a:xfrm>
            <a:off x="2019687" y="2197674"/>
            <a:ext cx="70797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Topluluğa</a:t>
            </a:r>
            <a:r>
              <a:rPr lang="en-US" b="1" dirty="0"/>
              <a:t> </a:t>
            </a:r>
            <a:r>
              <a:rPr lang="en-US" b="1" dirty="0" err="1"/>
              <a:t>Erişim</a:t>
            </a:r>
            <a:r>
              <a:rPr lang="en-US" b="1" dirty="0"/>
              <a:t> ve </a:t>
            </a:r>
            <a:r>
              <a:rPr lang="en-US" b="1" dirty="0" err="1"/>
              <a:t>İşbirliği</a:t>
            </a:r>
            <a:r>
              <a:rPr lang="en-US" b="1" dirty="0"/>
              <a:t>:
•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kuruluşları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 </a:t>
            </a:r>
            <a:r>
              <a:rPr lang="en-US" dirty="0" err="1"/>
              <a:t>gütmeyen</a:t>
            </a:r>
            <a:r>
              <a:rPr lang="en-US" dirty="0"/>
              <a:t> </a:t>
            </a:r>
            <a:r>
              <a:rPr lang="en-US" dirty="0" err="1"/>
              <a:t>kuruluşlar</a:t>
            </a:r>
            <a:r>
              <a:rPr lang="en-US" dirty="0"/>
              <a:t> ve </a:t>
            </a:r>
            <a:r>
              <a:rPr lang="en-US" dirty="0" err="1"/>
              <a:t>taban</a:t>
            </a:r>
            <a:r>
              <a:rPr lang="en-US" dirty="0"/>
              <a:t> </a:t>
            </a:r>
            <a:r>
              <a:rPr lang="en-US" dirty="0" err="1"/>
              <a:t>inisiyatifleri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ortaklıklar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İhtiyaç</a:t>
            </a:r>
            <a:r>
              <a:rPr lang="en-US" b="1" dirty="0"/>
              <a:t> </a:t>
            </a:r>
            <a:r>
              <a:rPr lang="en-US" b="1" dirty="0" err="1"/>
              <a:t>Değerlendirmeleri</a:t>
            </a:r>
            <a:r>
              <a:rPr lang="en-US" b="1" dirty="0"/>
              <a:t> </a:t>
            </a:r>
            <a:r>
              <a:rPr lang="en-US" b="1" dirty="0" err="1"/>
              <a:t>Yapın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İhtiyaç</a:t>
            </a:r>
            <a:r>
              <a:rPr lang="en-US" dirty="0"/>
              <a:t> </a:t>
            </a:r>
            <a:r>
              <a:rPr lang="en-US" dirty="0" err="1"/>
              <a:t>değerlendirmeleri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üyeleriyle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çalışın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Topluluk</a:t>
            </a:r>
            <a:r>
              <a:rPr lang="en-US" b="1" dirty="0"/>
              <a:t> </a:t>
            </a:r>
            <a:r>
              <a:rPr lang="en-US" b="1" dirty="0" err="1"/>
              <a:t>Atölyeleri</a:t>
            </a:r>
            <a:r>
              <a:rPr lang="en-US" b="1" dirty="0"/>
              <a:t> ve </a:t>
            </a:r>
            <a:r>
              <a:rPr lang="en-US" b="1" dirty="0" err="1"/>
              <a:t>Eğitim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üyelerini</a:t>
            </a:r>
            <a:r>
              <a:rPr lang="en-US" dirty="0"/>
              <a:t> </a:t>
            </a:r>
            <a:r>
              <a:rPr lang="en-US" dirty="0" err="1"/>
              <a:t>ayakkabı</a:t>
            </a:r>
            <a:r>
              <a:rPr lang="en-US" dirty="0"/>
              <a:t> </a:t>
            </a:r>
            <a:r>
              <a:rPr lang="en-US" dirty="0" err="1"/>
              <a:t>endüstrisi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türleri</a:t>
            </a:r>
            <a:r>
              <a:rPr lang="en-US" dirty="0"/>
              <a:t> ve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kullanımları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bilgilendirmek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atölye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ve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oturumları</a:t>
            </a:r>
            <a:r>
              <a:rPr lang="en-US" dirty="0"/>
              <a:t> </a:t>
            </a:r>
            <a:r>
              <a:rPr lang="en-US" dirty="0" err="1"/>
              <a:t>düzenleyin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Yerel</a:t>
            </a:r>
            <a:r>
              <a:rPr lang="en-US" b="1" dirty="0"/>
              <a:t> </a:t>
            </a:r>
            <a:r>
              <a:rPr lang="en-US" b="1" dirty="0" err="1"/>
              <a:t>Esnaf</a:t>
            </a:r>
            <a:r>
              <a:rPr lang="en-US" b="1" dirty="0"/>
              <a:t> ve </a:t>
            </a:r>
            <a:r>
              <a:rPr lang="en-US" b="1" dirty="0" err="1"/>
              <a:t>Zanaatkarları</a:t>
            </a:r>
            <a:r>
              <a:rPr lang="en-US" b="1" dirty="0"/>
              <a:t> </a:t>
            </a:r>
            <a:r>
              <a:rPr lang="en-US" b="1" dirty="0" err="1"/>
              <a:t>Tanımlayın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projelerinde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yapabilecek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zanaatkarları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zanaatkarları</a:t>
            </a:r>
            <a:r>
              <a:rPr lang="en-US" dirty="0"/>
              <a:t> </a:t>
            </a:r>
            <a:r>
              <a:rPr lang="en-US" dirty="0" err="1"/>
              <a:t>belirleyin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12FA84F8-7C27-6E3A-08CC-18E6FFC3AE10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Topluluk Katılımı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21702CE7-F56C-510F-0554-B4AF1A893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CE184AAF-77C4-2D12-F622-26580463B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B6261279-2D1A-2FD3-3FB0-9C7979500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5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Döngüsel ekonominin ortaya çıkan taleplerine uygun sürdürülebilir ürünler için yeni ayakkabı tasarımcısı 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2AC5DF-9878-40DC-9C89-0461B320EE7E}"/>
              </a:ext>
            </a:extLst>
          </p:cNvPr>
          <p:cNvSpPr txBox="1"/>
          <p:nvPr/>
        </p:nvSpPr>
        <p:spPr>
          <a:xfrm>
            <a:off x="2019687" y="1189076"/>
            <a:ext cx="727911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Toplulukla</a:t>
            </a:r>
            <a:r>
              <a:rPr lang="en-US" b="1" dirty="0"/>
              <a:t> </a:t>
            </a:r>
            <a:r>
              <a:rPr lang="en-US" b="1" dirty="0" err="1"/>
              <a:t>Birlikte</a:t>
            </a:r>
            <a:r>
              <a:rPr lang="en-US" b="1" dirty="0"/>
              <a:t> </a:t>
            </a:r>
            <a:r>
              <a:rPr lang="en-US" b="1" dirty="0" err="1"/>
              <a:t>Tasarım</a:t>
            </a:r>
            <a:r>
              <a:rPr lang="en-US" b="1" dirty="0"/>
              <a:t> </a:t>
            </a:r>
            <a:r>
              <a:rPr lang="en-US" b="1" dirty="0" err="1"/>
              <a:t>Projeleri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üyelerini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sürecine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katılımcı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yaklaşımını</a:t>
            </a:r>
            <a:r>
              <a:rPr lang="en-US" dirty="0"/>
              <a:t> </a:t>
            </a:r>
            <a:r>
              <a:rPr lang="en-US" dirty="0" err="1"/>
              <a:t>benimsemek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Topluluk</a:t>
            </a:r>
            <a:r>
              <a:rPr lang="en-US" b="1" dirty="0"/>
              <a:t> </a:t>
            </a:r>
            <a:r>
              <a:rPr lang="en-US" b="1" dirty="0" err="1"/>
              <a:t>Bahçesi</a:t>
            </a:r>
            <a:r>
              <a:rPr lang="en-US" b="1" dirty="0"/>
              <a:t> </a:t>
            </a:r>
            <a:r>
              <a:rPr lang="en-US" b="1" dirty="0" err="1"/>
              <a:t>Projeleri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bahçesi</a:t>
            </a:r>
            <a:r>
              <a:rPr lang="en-US" dirty="0"/>
              <a:t> </a:t>
            </a:r>
            <a:r>
              <a:rPr lang="en-US" dirty="0" err="1"/>
              <a:t>projeleri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keşfedin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Altyapı</a:t>
            </a:r>
            <a:r>
              <a:rPr lang="en-US" b="1" dirty="0"/>
              <a:t> ve </a:t>
            </a:r>
            <a:r>
              <a:rPr lang="en-US" b="1" dirty="0" err="1"/>
              <a:t>İnşaat</a:t>
            </a:r>
            <a:r>
              <a:rPr lang="en-US" b="1" dirty="0"/>
              <a:t> </a:t>
            </a:r>
            <a:r>
              <a:rPr lang="en-US" b="1" dirty="0" err="1"/>
              <a:t>Projeleri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kullanabilen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altyapı</a:t>
            </a:r>
            <a:r>
              <a:rPr lang="en-US" dirty="0"/>
              <a:t> </a:t>
            </a:r>
            <a:r>
              <a:rPr lang="en-US" dirty="0" err="1"/>
              <a:t>projelerinde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yapın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Girişimleri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sürdürülebilir</a:t>
            </a:r>
            <a:r>
              <a:rPr lang="en-US" dirty="0"/>
              <a:t> </a:t>
            </a:r>
            <a:r>
              <a:rPr lang="en-US" dirty="0" err="1"/>
              <a:t>uygulamalara</a:t>
            </a:r>
            <a:r>
              <a:rPr lang="en-US" dirty="0"/>
              <a:t> </a:t>
            </a:r>
            <a:r>
              <a:rPr lang="en-US" dirty="0" err="1"/>
              <a:t>odaklanan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girişimlerini</a:t>
            </a:r>
            <a:r>
              <a:rPr lang="en-US" dirty="0"/>
              <a:t> </a:t>
            </a:r>
            <a:r>
              <a:rPr lang="en-US" dirty="0" err="1"/>
              <a:t>destekleyin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Kamusal</a:t>
            </a:r>
            <a:r>
              <a:rPr lang="en-US" b="1" dirty="0"/>
              <a:t> Sanat </a:t>
            </a:r>
            <a:r>
              <a:rPr lang="en-US" b="1" dirty="0" err="1"/>
              <a:t>Enstalasyonları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malzemelerden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kamusal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enstalasyonlarını</a:t>
            </a:r>
            <a:r>
              <a:rPr lang="en-US" dirty="0"/>
              <a:t> </a:t>
            </a:r>
            <a:r>
              <a:rPr lang="en-US" dirty="0" err="1"/>
              <a:t>kolaylaştırın</a:t>
            </a:r>
            <a:r>
              <a:rPr lang="en-US" dirty="0"/>
              <a:t>. 
</a:t>
            </a:r>
            <a:r>
              <a:rPr lang="en-US" b="1" dirty="0"/>
              <a:t> </a:t>
            </a:r>
            <a:r>
              <a:rPr lang="en-US" b="1" dirty="0" err="1"/>
              <a:t>Ayakkabı</a:t>
            </a:r>
            <a:r>
              <a:rPr lang="en-US" b="1" dirty="0"/>
              <a:t> </a:t>
            </a:r>
            <a:r>
              <a:rPr lang="en-US" b="1" dirty="0" err="1"/>
              <a:t>Bağış</a:t>
            </a:r>
            <a:r>
              <a:rPr lang="en-US" b="1" dirty="0"/>
              <a:t> </a:t>
            </a:r>
            <a:r>
              <a:rPr lang="en-US" b="1" dirty="0" err="1"/>
              <a:t>Programları</a:t>
            </a:r>
            <a:r>
              <a:rPr lang="en-US" b="1" dirty="0"/>
              <a:t>:</a:t>
            </a:r>
            <a:r>
              <a:rPr lang="en-US" dirty="0"/>
              <a:t>
• </a:t>
            </a:r>
            <a:r>
              <a:rPr lang="en-US" dirty="0" err="1"/>
              <a:t>İhtiyaç</a:t>
            </a:r>
            <a:r>
              <a:rPr lang="en-US" dirty="0"/>
              <a:t> </a:t>
            </a:r>
            <a:r>
              <a:rPr lang="en-US" dirty="0" err="1"/>
              <a:t>duyan</a:t>
            </a:r>
            <a:r>
              <a:rPr lang="en-US" dirty="0"/>
              <a:t>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üyelerine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kullanılmayan</a:t>
            </a:r>
            <a:r>
              <a:rPr lang="en-US" dirty="0"/>
              <a:t> </a:t>
            </a:r>
            <a:r>
              <a:rPr lang="en-US" dirty="0" err="1"/>
              <a:t>ayakkabıları</a:t>
            </a:r>
            <a:r>
              <a:rPr lang="en-US" dirty="0"/>
              <a:t> </a:t>
            </a:r>
            <a:r>
              <a:rPr lang="en-US" dirty="0" err="1"/>
              <a:t>bağışlamak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</a:t>
            </a:r>
            <a:r>
              <a:rPr lang="en-US" dirty="0" err="1"/>
              <a:t>geliştirin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484E569A-56D0-4BCB-4572-ED7BB1671A3C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Topluluk Katılımı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3E5EC2FB-ACCC-BD1E-D65C-A62B2016C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4978DA91-1EB8-05F7-C912-7555ADC2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2011E779-6DF4-2A0E-9DE0-03BD9DEA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</p:spPr>
      </p:pic>
      <p:grpSp>
        <p:nvGrpSpPr>
          <p:cNvPr id="4" name="Grupare 3">
            <a:extLst>
              <a:ext uri="{FF2B5EF4-FFF2-40B4-BE49-F238E27FC236}">
                <a16:creationId xmlns:a16="http://schemas.microsoft.com/office/drawing/2014/main" id="{6542BDA9-25B6-0AB6-C7D9-46679A30FD9C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0FDD63B6-E8F4-730A-96F9-CD61913D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6" name="CasetăText 5">
              <a:extLst>
                <a:ext uri="{FF2B5EF4-FFF2-40B4-BE49-F238E27FC236}">
                  <a16:creationId xmlns:a16="http://schemas.microsoft.com/office/drawing/2014/main" id="{81FAD97A-6FC9-9975-BFA7-9035A5F57177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22BFB82-D5CE-B76D-88CF-7DE3A14C03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672620" y="822223"/>
            <a:ext cx="3997075" cy="1158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560"/>
              </a:lnSpc>
              <a:spcBef>
                <a:spcPct val="0"/>
              </a:spcBef>
            </a:pP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1.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Giriş</a:t>
            </a:r>
            <a:endParaRPr lang="en-US" sz="3600" dirty="0">
              <a:solidFill>
                <a:srgbClr val="B2101F"/>
              </a:solidFill>
              <a:latin typeface="Josefin Sans Bold" pitchFamily="2" charset="0"/>
            </a:endParaRPr>
          </a:p>
        </p:txBody>
      </p:sp>
      <p:sp>
        <p:nvSpPr>
          <p:cNvPr id="2" name="AutoShape 2" descr="Product design process">
            <a:extLst>
              <a:ext uri="{FF2B5EF4-FFF2-40B4-BE49-F238E27FC236}">
                <a16:creationId xmlns:a16="http://schemas.microsoft.com/office/drawing/2014/main" id="{D6506184-9B0F-68E6-4131-9872F25E2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9C24E54-A2DC-87AC-C748-7DD38547ED9D}"/>
              </a:ext>
            </a:extLst>
          </p:cNvPr>
          <p:cNvSpPr txBox="1"/>
          <p:nvPr/>
        </p:nvSpPr>
        <p:spPr>
          <a:xfrm>
            <a:off x="470647" y="2129051"/>
            <a:ext cx="7845328" cy="3906726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457200" lvl="0" indent="-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değerlendirme</a:t>
            </a:r>
            <a:r>
              <a:rPr lang="en-US" dirty="0">
                <a:solidFill>
                  <a:schemeClr val="tx1"/>
                </a:solidFill>
              </a:rPr>
              <a:t>", 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malzemelerden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genellikle</a:t>
            </a:r>
            <a:r>
              <a:rPr lang="en-US" dirty="0">
                <a:solidFill>
                  <a:schemeClr val="tx1"/>
                </a:solidFill>
              </a:rPr>
              <a:t> yeni </a:t>
            </a:r>
            <a:r>
              <a:rPr lang="en-US" dirty="0" err="1">
                <a:solidFill>
                  <a:schemeClr val="tx1"/>
                </a:solidFill>
              </a:rPr>
              <a:t>ürünlere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enerjiye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kaynaklara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dönüştürülerek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sürecini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ifade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eder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Atıklar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sadece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toplanmakla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kalmayıp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aynı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zamanda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değerlendirildiğinde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yönetimi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döngüsünü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tamamlar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Ayakkabı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üretiminden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kaynaklanan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atıkların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değerlendirilmesi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malzemeleri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basitçe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bertaraf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etmek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yerine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onlardan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etmenin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yollarını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bulmayı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içerir</a:t>
            </a:r>
            <a:r>
              <a:rPr lang="en-US" dirty="0">
                <a:solidFill>
                  <a:schemeClr val="tx1"/>
                </a:solidFill>
              </a:rPr>
              <a:t>. Bu </a:t>
            </a:r>
            <a:r>
              <a:rPr lang="en-US" dirty="0" err="1">
                <a:solidFill>
                  <a:schemeClr val="tx1"/>
                </a:solidFill>
              </a:rPr>
              <a:t>yaklaşım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sürdürülebilirliğe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kaynak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verimliliğine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katkıda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bulunur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potansiyel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çevresel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etkiyi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azaltır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66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17" name="Imagine 12">
            <a:extLst>
              <a:ext uri="{FF2B5EF4-FFF2-40B4-BE49-F238E27FC236}">
                <a16:creationId xmlns:a16="http://schemas.microsoft.com/office/drawing/2014/main" id="{BDD1E81D-53CF-4A30-9CEF-7063A3162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1119116"/>
            <a:ext cx="2856931" cy="5738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4000CE-12BF-459D-B6E4-ABF047BAF707}"/>
              </a:ext>
            </a:extLst>
          </p:cNvPr>
          <p:cNvSpPr txBox="1"/>
          <p:nvPr/>
        </p:nvSpPr>
        <p:spPr>
          <a:xfrm>
            <a:off x="2019687" y="1587901"/>
            <a:ext cx="71343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Beceri</a:t>
            </a:r>
            <a:r>
              <a:rPr lang="en-US" b="1" dirty="0"/>
              <a:t> </a:t>
            </a:r>
            <a:r>
              <a:rPr lang="en-US" b="1" dirty="0" err="1"/>
              <a:t>Geliştirme</a:t>
            </a:r>
            <a:r>
              <a:rPr lang="en-US" b="1" dirty="0"/>
              <a:t> </a:t>
            </a:r>
            <a:r>
              <a:rPr lang="en-US" b="1" dirty="0" err="1"/>
              <a:t>Programları</a:t>
            </a:r>
            <a:r>
              <a:rPr lang="en-US" b="1" dirty="0"/>
              <a:t>:
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üyelerine</a:t>
            </a:r>
            <a:r>
              <a:rPr lang="en-US" dirty="0"/>
              <a:t>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faydalı</a:t>
            </a:r>
            <a:r>
              <a:rPr lang="en-US" dirty="0"/>
              <a:t> </a:t>
            </a:r>
            <a:r>
              <a:rPr lang="en-US" dirty="0" err="1"/>
              <a:t>öğelere</a:t>
            </a:r>
            <a:r>
              <a:rPr lang="en-US" dirty="0"/>
              <a:t> </a:t>
            </a:r>
            <a:r>
              <a:rPr lang="en-US" dirty="0" err="1"/>
              <a:t>dönüştüreceklerini</a:t>
            </a:r>
            <a:r>
              <a:rPr lang="en-US" dirty="0"/>
              <a:t> </a:t>
            </a:r>
            <a:r>
              <a:rPr lang="en-US" dirty="0" err="1"/>
              <a:t>öğreten</a:t>
            </a:r>
            <a:r>
              <a:rPr lang="en-US" dirty="0"/>
              <a:t> </a:t>
            </a:r>
            <a:r>
              <a:rPr lang="en-US" dirty="0" err="1"/>
              <a:t>beceri</a:t>
            </a:r>
            <a:r>
              <a:rPr lang="en-US" dirty="0"/>
              <a:t> </a:t>
            </a:r>
            <a:r>
              <a:rPr lang="en-US" dirty="0" err="1"/>
              <a:t>geliştirme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r>
              <a:rPr lang="en-US" dirty="0"/>
              <a:t> </a:t>
            </a:r>
            <a:r>
              <a:rPr lang="en-US" dirty="0" err="1"/>
              <a:t>oluşturun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Yerel</a:t>
            </a:r>
            <a:r>
              <a:rPr lang="en-US" b="1" dirty="0"/>
              <a:t> </a:t>
            </a:r>
            <a:r>
              <a:rPr lang="en-US" b="1" dirty="0" err="1"/>
              <a:t>Ekonomik</a:t>
            </a:r>
            <a:r>
              <a:rPr lang="en-US" b="1" dirty="0"/>
              <a:t> </a:t>
            </a:r>
            <a:r>
              <a:rPr lang="en-US" b="1" dirty="0" err="1"/>
              <a:t>Kalkınma</a:t>
            </a:r>
            <a:r>
              <a:rPr lang="en-US" b="1" dirty="0"/>
              <a:t>: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ölçekli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girişimlerine</a:t>
            </a:r>
            <a:r>
              <a:rPr lang="en-US" dirty="0"/>
              <a:t> </a:t>
            </a:r>
            <a:r>
              <a:rPr lang="en-US" dirty="0" err="1"/>
              <a:t>entegre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kalkınma</a:t>
            </a:r>
            <a:r>
              <a:rPr lang="en-US" dirty="0"/>
              <a:t> </a:t>
            </a:r>
            <a:r>
              <a:rPr lang="en-US" dirty="0" err="1"/>
              <a:t>fırsatlarını</a:t>
            </a:r>
            <a:r>
              <a:rPr lang="en-US" dirty="0"/>
              <a:t> </a:t>
            </a:r>
            <a:r>
              <a:rPr lang="en-US" dirty="0" err="1"/>
              <a:t>keşfedin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Topluluk</a:t>
            </a:r>
            <a:r>
              <a:rPr lang="en-US" b="1" dirty="0"/>
              <a:t> </a:t>
            </a:r>
            <a:r>
              <a:rPr lang="en-US" b="1" dirty="0" err="1"/>
              <a:t>Etkinlikleri</a:t>
            </a:r>
            <a:r>
              <a:rPr lang="en-US" b="1" dirty="0"/>
              <a:t> ve </a:t>
            </a:r>
            <a:r>
              <a:rPr lang="en-US" b="1" dirty="0" err="1"/>
              <a:t>Festivaller</a:t>
            </a:r>
            <a:r>
              <a:rPr lang="en-US" b="1" dirty="0"/>
              <a:t>:
• </a:t>
            </a:r>
            <a:r>
              <a:rPr lang="en-US" dirty="0" err="1"/>
              <a:t>Atık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kullanıldığı</a:t>
            </a:r>
            <a:r>
              <a:rPr lang="en-US" dirty="0"/>
              <a:t> </a:t>
            </a:r>
            <a:r>
              <a:rPr lang="en-US" dirty="0" err="1"/>
              <a:t>projeleri</a:t>
            </a:r>
            <a:r>
              <a:rPr lang="en-US" dirty="0"/>
              <a:t> </a:t>
            </a:r>
            <a:r>
              <a:rPr lang="en-US" dirty="0" err="1"/>
              <a:t>sergileyen</a:t>
            </a:r>
            <a:r>
              <a:rPr lang="en-US" dirty="0"/>
              <a:t>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etkinliklerine</a:t>
            </a:r>
            <a:r>
              <a:rPr lang="en-US" dirty="0"/>
              <a:t> ve </a:t>
            </a:r>
            <a:r>
              <a:rPr lang="en-US" dirty="0" err="1"/>
              <a:t>festivallere</a:t>
            </a:r>
            <a:r>
              <a:rPr lang="en-US" dirty="0"/>
              <a:t> sponsor </a:t>
            </a:r>
            <a:r>
              <a:rPr lang="en-US" dirty="0" err="1"/>
              <a:t>olun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katılın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Düzenli</a:t>
            </a:r>
            <a:r>
              <a:rPr lang="en-US" b="1" dirty="0"/>
              <a:t> Geri </a:t>
            </a:r>
            <a:r>
              <a:rPr lang="en-US" b="1" dirty="0" err="1"/>
              <a:t>Bildirim</a:t>
            </a:r>
            <a:r>
              <a:rPr lang="en-US" b="1" dirty="0"/>
              <a:t> ve </a:t>
            </a:r>
            <a:r>
              <a:rPr lang="en-US" b="1" dirty="0" err="1"/>
              <a:t>İşbirliği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bildirim</a:t>
            </a:r>
            <a:r>
              <a:rPr lang="en-US" dirty="0"/>
              <a:t> ve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mekanizmalar</a:t>
            </a:r>
            <a:r>
              <a:rPr lang="en-US" dirty="0"/>
              <a:t> </a:t>
            </a:r>
            <a:r>
              <a:rPr lang="en-US" dirty="0" err="1"/>
              <a:t>oluşturun</a:t>
            </a:r>
            <a:r>
              <a:rPr lang="en-US" dirty="0"/>
              <a:t>. </a:t>
            </a:r>
            <a:r>
              <a:rPr lang="en-US" b="1" dirty="0"/>
              <a:t>
 </a:t>
            </a:r>
            <a:r>
              <a:rPr lang="en-US" b="1" dirty="0" err="1"/>
              <a:t>Başarı</a:t>
            </a:r>
            <a:r>
              <a:rPr lang="en-US" b="1" dirty="0"/>
              <a:t> </a:t>
            </a:r>
            <a:r>
              <a:rPr lang="en-US" b="1" dirty="0" err="1"/>
              <a:t>Hikayelerini</a:t>
            </a:r>
            <a:r>
              <a:rPr lang="en-US" b="1" dirty="0"/>
              <a:t> </a:t>
            </a:r>
            <a:r>
              <a:rPr lang="en-US" b="1" dirty="0" err="1"/>
              <a:t>Belgeleyin</a:t>
            </a:r>
            <a:r>
              <a:rPr lang="en-US" b="1" dirty="0"/>
              <a:t> ve </a:t>
            </a:r>
            <a:r>
              <a:rPr lang="en-US" b="1" dirty="0" err="1"/>
              <a:t>Paylaşın</a:t>
            </a:r>
            <a:r>
              <a:rPr lang="en-US" b="1" dirty="0"/>
              <a:t>:
</a:t>
            </a:r>
            <a:r>
              <a:rPr lang="en-US" dirty="0"/>
              <a:t>• </a:t>
            </a:r>
            <a:r>
              <a:rPr lang="en-US" dirty="0" err="1"/>
              <a:t>Topluluk</a:t>
            </a:r>
            <a:r>
              <a:rPr lang="en-US" dirty="0"/>
              <a:t> </a:t>
            </a:r>
            <a:r>
              <a:rPr lang="en-US" dirty="0" err="1"/>
              <a:t>projelerinin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hikayelerini</a:t>
            </a:r>
            <a:r>
              <a:rPr lang="en-US" dirty="0"/>
              <a:t> ve </a:t>
            </a:r>
            <a:r>
              <a:rPr lang="en-US" dirty="0" err="1"/>
              <a:t>olumlu</a:t>
            </a:r>
            <a:r>
              <a:rPr lang="en-US" dirty="0"/>
              <a:t> </a:t>
            </a:r>
            <a:r>
              <a:rPr lang="en-US" dirty="0" err="1"/>
              <a:t>etkilerini</a:t>
            </a:r>
            <a:r>
              <a:rPr lang="en-US" dirty="0"/>
              <a:t> </a:t>
            </a:r>
            <a:r>
              <a:rPr lang="en-US" dirty="0" err="1"/>
              <a:t>belgeleyin</a:t>
            </a:r>
            <a:r>
              <a:rPr lang="en-US" dirty="0"/>
              <a:t>.</a:t>
            </a: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5333631D-E769-722C-93C1-4D46B04A0F05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>
                <a:solidFill>
                  <a:srgbClr val="19479C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Topluluk Katılımı</a:t>
            </a:r>
            <a:endParaRPr lang="en-GB" sz="2400" b="1" dirty="0">
              <a:solidFill>
                <a:srgbClr val="19479C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7E1C84C4-F43D-3ED2-61AD-04B321B8B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5" name="Εικόνα 15">
            <a:extLst>
              <a:ext uri="{FF2B5EF4-FFF2-40B4-BE49-F238E27FC236}">
                <a16:creationId xmlns:a16="http://schemas.microsoft.com/office/drawing/2014/main" id="{23721AE0-CAE4-CDAD-2DDB-4DB8CC34C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6" name="Εικόνα 20">
            <a:extLst>
              <a:ext uri="{FF2B5EF4-FFF2-40B4-BE49-F238E27FC236}">
                <a16:creationId xmlns:a16="http://schemas.microsoft.com/office/drawing/2014/main" id="{6DDAAFE4-03B2-4128-D41B-E389B8A6E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-4463838">
            <a:off x="9167270" y="310016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16">
            <a:extLst>
              <a:ext uri="{FF2B5EF4-FFF2-40B4-BE49-F238E27FC236}">
                <a16:creationId xmlns:a16="http://schemas.microsoft.com/office/drawing/2014/main" id="{483E3525-C3D1-121C-836C-342C674A8710}"/>
              </a:ext>
            </a:extLst>
          </p:cNvPr>
          <p:cNvSpPr txBox="1"/>
          <p:nvPr/>
        </p:nvSpPr>
        <p:spPr>
          <a:xfrm>
            <a:off x="9123995" y="2342429"/>
            <a:ext cx="359295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tr-TR" sz="3600">
                <a:solidFill>
                  <a:schemeClr val="bg1"/>
                </a:solidFill>
                <a:latin typeface="Josefin Sans Bold" pitchFamily="2" charset="0"/>
              </a:rPr>
              <a:t>Kaynaklar</a:t>
            </a:r>
            <a:endParaRPr lang="en-US" sz="3600" dirty="0">
              <a:solidFill>
                <a:schemeClr val="bg1"/>
              </a:solidFill>
              <a:latin typeface="Josefin Sans Bold" pitchFamily="2" charset="0"/>
            </a:endParaRPr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BAE976C-AF57-E3B3-12C1-4929DD38C50A}"/>
              </a:ext>
            </a:extLst>
          </p:cNvPr>
          <p:cNvSpPr/>
          <p:nvPr/>
        </p:nvSpPr>
        <p:spPr>
          <a:xfrm rot="17136162">
            <a:off x="7298548" y="2106722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i="0" u="none" strike="noStrike" dirty="0">
                  <a:solidFill>
                    <a:srgbClr val="2D5693"/>
                  </a:solidFill>
                  <a:effectLst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New footwear designer qualifications for sustainable products that comply with the emerging demands of circular economy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7" name="Triunghi dreptunghic 26">
            <a:extLst>
              <a:ext uri="{FF2B5EF4-FFF2-40B4-BE49-F238E27FC236}">
                <a16:creationId xmlns:a16="http://schemas.microsoft.com/office/drawing/2014/main" id="{D8C74B0F-9D23-499E-C2B4-46536733D2B8}"/>
              </a:ext>
            </a:extLst>
          </p:cNvPr>
          <p:cNvSpPr/>
          <p:nvPr/>
        </p:nvSpPr>
        <p:spPr>
          <a:xfrm rot="19788209">
            <a:off x="8293716" y="2501202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A61DF-0A98-CD7F-E572-02E0F3BEF85A}"/>
              </a:ext>
            </a:extLst>
          </p:cNvPr>
          <p:cNvSpPr txBox="1"/>
          <p:nvPr/>
        </p:nvSpPr>
        <p:spPr>
          <a:xfrm>
            <a:off x="303484" y="1137668"/>
            <a:ext cx="7723075" cy="4878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economic donut. (2023, March 29). Kicking waste to the Curb: How footwear companies can embrace circular business models for a sustainable future. </a:t>
            </a: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Medium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300" u="sng" dirty="0">
                <a:solidFill>
                  <a:srgbClr val="B258D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https://medium.com/@economicdonut/kicking-waste-to-the-curb-how-footwear-companies-can-embrace-circular-business-models-for-a-7b7d1c34da10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Footwear Recycling - Projects | SMART - Sustainable Manufacturing &amp; Recycling Technologies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(n.d.). https://www.centreforsmart.co.uk/projects/footwear-recycling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Li, Y., Guo, R., </a:t>
            </a:r>
            <a:r>
              <a:rPr lang="en-GB" sz="1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Lü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W., &amp; Zhu, D. (2019). Research progress on resource utilization of leather solid waste. </a:t>
            </a: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Leather Science and Engineering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(1). https://doi.org/10.1186/s42825-019-0008-6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Biodegradable materials possibilities for footwear industry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(n.d.). ResearchGate. https://www.researchgate.net/figure/Biodegradable-materials-possibilities-for-footwear-industry_tbl2_340830961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Fauzia, M. (2023, April 19). </a:t>
            </a: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scientists making biodegradable plastic shoes from algae | WIRED ME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WIRED Middle East. </a:t>
            </a:r>
            <a:r>
              <a:rPr lang="en-GB" sz="1300" u="sng" dirty="0">
                <a:solidFill>
                  <a:srgbClr val="B258D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https://wired.me/science/environment/biodegradable-plastic-shoes/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Tencel, (2023). https://www.tencel.com/b2b/news-and-events/every-step-counts-how-the-footwear-industry-is-becoming-more-sustainable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SCILED – Footwear in the 21st century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(n.d.). https://sciled.eu/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 on Managing Solid Waste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(n.d.). https://www.cseindia.org/workshop-on-managing-solid-waste-10829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  <a:tab pos="457200" algn="l"/>
              </a:tabLst>
            </a:pPr>
            <a:r>
              <a:rPr lang="en-GB" sz="13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adidas - Sustainability</a:t>
            </a:r>
            <a:r>
              <a:rPr lang="en-GB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(n.d.). https://www.adidas-group.com/en/sustainability/</a:t>
            </a:r>
            <a:endParaRPr lang="en-US" sz="13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2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>
            <a:extLst>
              <a:ext uri="{FF2B5EF4-FFF2-40B4-BE49-F238E27FC236}">
                <a16:creationId xmlns:a16="http://schemas.microsoft.com/office/drawing/2014/main" id="{B8903DEB-D4A3-A8F4-C158-4E6813A05E51}"/>
              </a:ext>
            </a:extLst>
          </p:cNvPr>
          <p:cNvSpPr/>
          <p:nvPr/>
        </p:nvSpPr>
        <p:spPr>
          <a:xfrm>
            <a:off x="0" y="1"/>
            <a:ext cx="12192000" cy="4478693"/>
          </a:xfrm>
          <a:prstGeom prst="rect">
            <a:avLst/>
          </a:prstGeom>
          <a:solidFill>
            <a:srgbClr val="2A4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7E388BA-AF47-7645-E786-7DE73283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5" r="33505"/>
          <a:stretch/>
        </p:blipFill>
        <p:spPr>
          <a:xfrm>
            <a:off x="1853184" y="4637314"/>
            <a:ext cx="9154084" cy="2220686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B5560F45-0D7B-8F78-8B33-11DE3363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8" y="67162"/>
            <a:ext cx="4151539" cy="3774544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26DC759D-4D7B-61A7-771D-3A3656BF87D2}"/>
              </a:ext>
            </a:extLst>
          </p:cNvPr>
          <p:cNvSpPr txBox="1"/>
          <p:nvPr/>
        </p:nvSpPr>
        <p:spPr>
          <a:xfrm>
            <a:off x="4175057" y="3025274"/>
            <a:ext cx="3841879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ro-RO" sz="3000" dirty="0">
                <a:solidFill>
                  <a:srgbClr val="F1CB2F"/>
                </a:solidFill>
                <a:latin typeface="Josefin Sans Bold" pitchFamily="2" charset="0"/>
              </a:rPr>
              <a:t>WWW.SHOEDES.EU</a:t>
            </a:r>
            <a:endParaRPr lang="en-US" sz="3000" dirty="0">
              <a:solidFill>
                <a:srgbClr val="F1CB2F"/>
              </a:solidFill>
              <a:latin typeface="Josefin Sans Bold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63833D1-FE4A-0A66-2B79-30ADF9CA57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2">
            <a:extLst>
              <a:ext uri="{FF2B5EF4-FFF2-40B4-BE49-F238E27FC236}">
                <a16:creationId xmlns:a16="http://schemas.microsoft.com/office/drawing/2014/main" id="{4125014E-6466-4EE9-9701-72FC214E3A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7C0AE2F-58CC-4A5A-ABA1-3A36799D5428}"/>
              </a:ext>
            </a:extLst>
          </p:cNvPr>
          <p:cNvSpPr txBox="1"/>
          <p:nvPr/>
        </p:nvSpPr>
        <p:spPr>
          <a:xfrm>
            <a:off x="2303665" y="2665766"/>
            <a:ext cx="83144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Atık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değerlendirmesi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"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çok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önemlidir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Kaynak Geri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Kazanımı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Çevresel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Etkinin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Azaltılması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Döngüsel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Ekonominin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Teşviki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Ekonomik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Fırsatlar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Düzenli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Depolama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Alanlarından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Atık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Saptırma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Topluluk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Katılımı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Yasal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Mevzuata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Uygunluk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
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İnovasyon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Araştırma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Έκρηξη: 14 ακτίνες 42">
            <a:extLst>
              <a:ext uri="{FF2B5EF4-FFF2-40B4-BE49-F238E27FC236}">
                <a16:creationId xmlns:a16="http://schemas.microsoft.com/office/drawing/2014/main" id="{9D3E6BE5-AFF8-46E0-906D-BFF3653C3DFD}"/>
              </a:ext>
            </a:extLst>
          </p:cNvPr>
          <p:cNvSpPr/>
          <p:nvPr/>
        </p:nvSpPr>
        <p:spPr>
          <a:xfrm>
            <a:off x="1082904" y="2463401"/>
            <a:ext cx="1220761" cy="76498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48F17066-06DC-A49A-74BE-430812405BAD}"/>
              </a:ext>
            </a:extLst>
          </p:cNvPr>
          <p:cNvSpPr txBox="1"/>
          <p:nvPr/>
        </p:nvSpPr>
        <p:spPr>
          <a:xfrm>
            <a:off x="672620" y="822223"/>
            <a:ext cx="765323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300000"/>
              </a:lnSpc>
              <a:spcBef>
                <a:spcPct val="0"/>
              </a:spcBef>
            </a:pP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2.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Değer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biçmek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neden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önemlidir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?</a:t>
            </a:r>
            <a:endParaRPr lang="en-US" sz="3600" dirty="0">
              <a:solidFill>
                <a:srgbClr val="B2101F"/>
              </a:solidFill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2">
            <a:extLst>
              <a:ext uri="{FF2B5EF4-FFF2-40B4-BE49-F238E27FC236}">
                <a16:creationId xmlns:a16="http://schemas.microsoft.com/office/drawing/2014/main" id="{F2EA7AED-7E76-4C92-B285-220B22E9C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E1471A4C-0037-585C-EF1E-B6F64078123D}"/>
              </a:ext>
            </a:extLst>
          </p:cNvPr>
          <p:cNvSpPr txBox="1"/>
          <p:nvPr/>
        </p:nvSpPr>
        <p:spPr>
          <a:xfrm>
            <a:off x="545432" y="1836256"/>
            <a:ext cx="8232159" cy="3185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200000"/>
              </a:lnSpc>
              <a:spcBef>
                <a:spcPct val="0"/>
              </a:spcBef>
            </a:pP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3.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Ayakkabı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imalat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sanayinde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atıkların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değerlendirilmesi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için</a:t>
            </a: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stratejiler</a:t>
            </a:r>
            <a:endParaRPr lang="en-US" sz="3600" dirty="0">
              <a:solidFill>
                <a:srgbClr val="2D5693"/>
              </a:solidFill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0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194096" y="65946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sp>
        <p:nvSpPr>
          <p:cNvPr id="39" name="CasetăText 38">
            <a:extLst>
              <a:ext uri="{FF2B5EF4-FFF2-40B4-BE49-F238E27FC236}">
                <a16:creationId xmlns:a16="http://schemas.microsoft.com/office/drawing/2014/main" id="{5AFE2CB9-6E23-06E4-5F28-0C7BB5EB01BC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Geri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22" name="Imagine 12">
            <a:extLst>
              <a:ext uri="{FF2B5EF4-FFF2-40B4-BE49-F238E27FC236}">
                <a16:creationId xmlns:a16="http://schemas.microsoft.com/office/drawing/2014/main" id="{D398224A-DAA4-448D-9427-780E8AA6D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144000" y="-17424"/>
            <a:ext cx="3048000" cy="6875423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FC90A555-240E-94DB-72C5-BB89C8A9C88F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Malzeme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Geri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Dönüşümü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aphicFrame>
        <p:nvGraphicFramePr>
          <p:cNvPr id="11" name="Nomogramă 271773083">
            <a:extLst>
              <a:ext uri="{FF2B5EF4-FFF2-40B4-BE49-F238E27FC236}">
                <a16:creationId xmlns:a16="http://schemas.microsoft.com/office/drawing/2014/main" id="{7A895F91-337B-4903-9D44-60F21162B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55296"/>
              </p:ext>
            </p:extLst>
          </p:nvPr>
        </p:nvGraphicFramePr>
        <p:xfrm>
          <a:off x="1420401" y="1914816"/>
          <a:ext cx="7468553" cy="425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Πλαίσιο κειμένου 158">
            <a:extLst>
              <a:ext uri="{FF2B5EF4-FFF2-40B4-BE49-F238E27FC236}">
                <a16:creationId xmlns:a16="http://schemas.microsoft.com/office/drawing/2014/main" id="{FE378162-49CD-4843-A972-2072F8DE3B1A}"/>
              </a:ext>
            </a:extLst>
          </p:cNvPr>
          <p:cNvSpPr txBox="1"/>
          <p:nvPr/>
        </p:nvSpPr>
        <p:spPr>
          <a:xfrm>
            <a:off x="6209731" y="1423176"/>
            <a:ext cx="2424179" cy="546498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endüstrisinde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dönüşümü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üretiminin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bertarafının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çevresel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etkisini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azaltmayı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amaçlayan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sürdürülebilir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uygulamadır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endüstrisindeki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dönüştürmek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çeşitli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stratejiler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yaklaşımlar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kullanılmaktadır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da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döngüsel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ekonomi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ilkelerine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katkıda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bulunmaktadır</a:t>
            </a:r>
            <a:endParaRPr lang="el-GR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6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699DC4-EB82-4502-B459-E22C6AFA4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383DAE1-43F3-45A6-9454-660FCA20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24" name="Imagine 12">
            <a:extLst>
              <a:ext uri="{FF2B5EF4-FFF2-40B4-BE49-F238E27FC236}">
                <a16:creationId xmlns:a16="http://schemas.microsoft.com/office/drawing/2014/main" id="{45640B14-A702-4D95-B598-155EA760B3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-17423"/>
            <a:ext cx="2856931" cy="6875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42D36F-4D1D-4052-AD5D-653C413BB659}"/>
              </a:ext>
            </a:extLst>
          </p:cNvPr>
          <p:cNvSpPr txBox="1"/>
          <p:nvPr/>
        </p:nvSpPr>
        <p:spPr>
          <a:xfrm>
            <a:off x="2018071" y="1479943"/>
            <a:ext cx="7059731" cy="523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Dönüşümlü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tr-T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Ayakkabı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polyester,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naylon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ürünlerden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tüketici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atıklarından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sanayi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içeriğin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Ayakkabı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tabanları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kauçuktan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şirketler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yeni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ayakkabı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tabanları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oluşturmak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lastiklerden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dönüştürülmüş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kauçuk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Atıklarının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Dönüşümü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Atıklarının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Azaltılması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Ayakkabı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üreticileri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sürecinde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atıkları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indirmeye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giderek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odaklanıyor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kusurlu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bileşenler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herhangi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çevresel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azaltmak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genellikle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dönüştürülür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tăText 38">
            <a:extLst>
              <a:ext uri="{FF2B5EF4-FFF2-40B4-BE49-F238E27FC236}">
                <a16:creationId xmlns:a16="http://schemas.microsoft.com/office/drawing/2014/main" id="{B780D259-2B8E-BA92-FACF-A10FE11D9A98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Geri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4" name="Εικόνα 20">
            <a:extLst>
              <a:ext uri="{FF2B5EF4-FFF2-40B4-BE49-F238E27FC236}">
                <a16:creationId xmlns:a16="http://schemas.microsoft.com/office/drawing/2014/main" id="{8A802110-C6D0-2DF3-E6AD-2D04FF01A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  <p:grpSp>
        <p:nvGrpSpPr>
          <p:cNvPr id="5" name="Grupare 2">
            <a:extLst>
              <a:ext uri="{FF2B5EF4-FFF2-40B4-BE49-F238E27FC236}">
                <a16:creationId xmlns:a16="http://schemas.microsoft.com/office/drawing/2014/main" id="{7C58EA6A-D759-C376-4C08-E7BE443CE338}"/>
              </a:ext>
            </a:extLst>
          </p:cNvPr>
          <p:cNvGrpSpPr/>
          <p:nvPr/>
        </p:nvGrpSpPr>
        <p:grpSpPr>
          <a:xfrm flipH="1">
            <a:off x="194096" y="65946"/>
            <a:ext cx="8439814" cy="890747"/>
            <a:chOff x="2977130" y="297492"/>
            <a:chExt cx="8439814" cy="890747"/>
          </a:xfrm>
        </p:grpSpPr>
        <p:pic>
          <p:nvPicPr>
            <p:cNvPr id="6" name="Imagine 7">
              <a:extLst>
                <a:ext uri="{FF2B5EF4-FFF2-40B4-BE49-F238E27FC236}">
                  <a16:creationId xmlns:a16="http://schemas.microsoft.com/office/drawing/2014/main" id="{19642825-3438-8C19-7EF6-C3B8A05F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8">
              <a:extLst>
                <a:ext uri="{FF2B5EF4-FFF2-40B4-BE49-F238E27FC236}">
                  <a16:creationId xmlns:a16="http://schemas.microsoft.com/office/drawing/2014/main" id="{0B699693-923B-D341-71D6-C5293F960728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94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25" name="Imagine 12">
            <a:extLst>
              <a:ext uri="{FF2B5EF4-FFF2-40B4-BE49-F238E27FC236}">
                <a16:creationId xmlns:a16="http://schemas.microsoft.com/office/drawing/2014/main" id="{74A3AAB9-8EE1-48B8-B249-44E5404F4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-17423"/>
            <a:ext cx="2856931" cy="6875423"/>
          </a:xfrm>
          <a:prstGeom prst="rect">
            <a:avLst/>
          </a:prstGeom>
        </p:spPr>
      </p:pic>
      <p:sp>
        <p:nvSpPr>
          <p:cNvPr id="2" name="CasetăText 38">
            <a:extLst>
              <a:ext uri="{FF2B5EF4-FFF2-40B4-BE49-F238E27FC236}">
                <a16:creationId xmlns:a16="http://schemas.microsoft.com/office/drawing/2014/main" id="{DDE4DBE9-3AE1-362F-7CF8-0DA58E67C781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Geri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pic>
        <p:nvPicPr>
          <p:cNvPr id="5" name="Εικόνα 20">
            <a:extLst>
              <a:ext uri="{FF2B5EF4-FFF2-40B4-BE49-F238E27FC236}">
                <a16:creationId xmlns:a16="http://schemas.microsoft.com/office/drawing/2014/main" id="{D8E7BDEE-2186-AA31-4AC7-C1CEF783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5" y="3684896"/>
            <a:ext cx="846161" cy="767187"/>
          </a:xfrm>
          <a:prstGeom prst="rect">
            <a:avLst/>
          </a:prstGeom>
        </p:spPr>
      </p:pic>
      <p:pic>
        <p:nvPicPr>
          <p:cNvPr id="6" name="Εικόνα 15">
            <a:extLst>
              <a:ext uri="{FF2B5EF4-FFF2-40B4-BE49-F238E27FC236}">
                <a16:creationId xmlns:a16="http://schemas.microsoft.com/office/drawing/2014/main" id="{F71D0BC0-EBB3-800A-C66F-6F9D6E783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5" y="5234843"/>
            <a:ext cx="846161" cy="767187"/>
          </a:xfrm>
          <a:prstGeom prst="rect">
            <a:avLst/>
          </a:prstGeom>
        </p:spPr>
      </p:pic>
      <p:pic>
        <p:nvPicPr>
          <p:cNvPr id="7" name="Εικόνα 20">
            <a:extLst>
              <a:ext uri="{FF2B5EF4-FFF2-40B4-BE49-F238E27FC236}">
                <a16:creationId xmlns:a16="http://schemas.microsoft.com/office/drawing/2014/main" id="{B6EA319C-D267-41A1-CF28-5577D4C47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4" y="2134949"/>
            <a:ext cx="846161" cy="767187"/>
          </a:xfrm>
          <a:prstGeom prst="rect">
            <a:avLst/>
          </a:prstGeom>
        </p:spPr>
      </p:pic>
      <p:grpSp>
        <p:nvGrpSpPr>
          <p:cNvPr id="10" name="Grupare 2">
            <a:extLst>
              <a:ext uri="{FF2B5EF4-FFF2-40B4-BE49-F238E27FC236}">
                <a16:creationId xmlns:a16="http://schemas.microsoft.com/office/drawing/2014/main" id="{05F86B18-BE10-1EE3-7521-98DD8A7C7B43}"/>
              </a:ext>
            </a:extLst>
          </p:cNvPr>
          <p:cNvGrpSpPr/>
          <p:nvPr/>
        </p:nvGrpSpPr>
        <p:grpSpPr>
          <a:xfrm flipH="1">
            <a:off x="194096" y="65946"/>
            <a:ext cx="8439814" cy="890747"/>
            <a:chOff x="2977130" y="297492"/>
            <a:chExt cx="8439814" cy="890747"/>
          </a:xfrm>
        </p:grpSpPr>
        <p:pic>
          <p:nvPicPr>
            <p:cNvPr id="11" name="Imagine 7">
              <a:extLst>
                <a:ext uri="{FF2B5EF4-FFF2-40B4-BE49-F238E27FC236}">
                  <a16:creationId xmlns:a16="http://schemas.microsoft.com/office/drawing/2014/main" id="{EB311F3E-EC38-45B4-9401-6A22151D9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2" name="CasetăText 8">
              <a:extLst>
                <a:ext uri="{FF2B5EF4-FFF2-40B4-BE49-F238E27FC236}">
                  <a16:creationId xmlns:a16="http://schemas.microsoft.com/office/drawing/2014/main" id="{384B7252-E282-4B1F-DA39-CF6CCD2A9EDD}"/>
                </a:ext>
              </a:extLst>
            </p:cNvPr>
            <p:cNvSpPr txBox="1"/>
            <p:nvPr/>
          </p:nvSpPr>
          <p:spPr>
            <a:xfrm>
              <a:off x="4137829" y="319630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C263E1-A4FF-4845-8E19-A7C1AC436F8D}"/>
              </a:ext>
            </a:extLst>
          </p:cNvPr>
          <p:cNvSpPr txBox="1"/>
          <p:nvPr/>
        </p:nvSpPr>
        <p:spPr>
          <a:xfrm>
            <a:off x="1604708" y="683874"/>
            <a:ext cx="7379782" cy="6174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Biyobozunur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Geri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ek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olarak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bazı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markaları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belirli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bileşenleri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biyolojik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olarak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parçalanabilen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kullanımını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deniyor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Biyobozunur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zamanla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doğal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olarak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parçalanarak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uzun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vadeli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çevresel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etkiyi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azaltır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Programları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şirketleri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tüketicilerin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eski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iade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edebilecekleri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alma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programları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uygulayabilir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Bu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programlar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şirketin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kullanılmış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toplamasına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parçalarına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ayırmasına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yeni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ürünlerde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kullanılmak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üzere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dönüştürmesine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olanak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tanır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İşbirlikleri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Ortaklıklar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şirketleri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tesisleri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arasında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işbirliği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esastır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İmalatta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Yenilikler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Sökülmesi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dönüştürülmesi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kolay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yaratmak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yenilikçi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teknikleri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kullanılmaktadır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tr-TR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Eğitimi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Tüketicileri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dönüşümün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önemi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konusunda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eğitmek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sürdürülebilir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seçimler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yapmak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çok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önemlidir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kullanılan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dönüşümün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çevresel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faydaları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hakkında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şeffaf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iletişim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tüketici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davranışını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etkileyebilir</a:t>
            </a:r>
            <a:r>
              <a:rPr lang="en-GB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0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pic>
        <p:nvPicPr>
          <p:cNvPr id="22" name="Imagine 12">
            <a:extLst>
              <a:ext uri="{FF2B5EF4-FFF2-40B4-BE49-F238E27FC236}">
                <a16:creationId xmlns:a16="http://schemas.microsoft.com/office/drawing/2014/main" id="{7008AE40-346C-4232-95BA-F6FD67894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9335069" y="-17423"/>
            <a:ext cx="2856931" cy="6875423"/>
          </a:xfrm>
          <a:prstGeom prst="rect">
            <a:avLst/>
          </a:prstGeom>
        </p:spPr>
      </p:pic>
      <p:sp>
        <p:nvSpPr>
          <p:cNvPr id="4" name="CasetăText 38">
            <a:extLst>
              <a:ext uri="{FF2B5EF4-FFF2-40B4-BE49-F238E27FC236}">
                <a16:creationId xmlns:a16="http://schemas.microsoft.com/office/drawing/2014/main" id="{A5F373AB-B237-47A0-895F-0C709ACF5D23}"/>
              </a:ext>
            </a:extLst>
          </p:cNvPr>
          <p:cNvSpPr txBox="1"/>
          <p:nvPr/>
        </p:nvSpPr>
        <p:spPr>
          <a:xfrm rot="16200000">
            <a:off x="-2212852" y="3812668"/>
            <a:ext cx="5275562" cy="461665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2A4C8C"/>
                </a:solidFill>
              </a:rPr>
              <a:t>Malzeme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İleri</a:t>
            </a:r>
            <a:r>
              <a:rPr lang="en-GB" sz="2400" b="1" dirty="0">
                <a:solidFill>
                  <a:srgbClr val="2A4C8C"/>
                </a:solidFill>
              </a:rPr>
              <a:t> </a:t>
            </a:r>
            <a:r>
              <a:rPr lang="en-GB" sz="2400" b="1" dirty="0" err="1">
                <a:solidFill>
                  <a:srgbClr val="2A4C8C"/>
                </a:solidFill>
              </a:rPr>
              <a:t>Dönüşümü</a:t>
            </a:r>
            <a:endParaRPr lang="en-GB" sz="2400" b="1" dirty="0">
              <a:solidFill>
                <a:srgbClr val="2A4C8C"/>
              </a:solidFill>
            </a:endParaRPr>
          </a:p>
        </p:txBody>
      </p:sp>
      <p:grpSp>
        <p:nvGrpSpPr>
          <p:cNvPr id="5" name="Grupare 2">
            <a:extLst>
              <a:ext uri="{FF2B5EF4-FFF2-40B4-BE49-F238E27FC236}">
                <a16:creationId xmlns:a16="http://schemas.microsoft.com/office/drawing/2014/main" id="{4056EC03-6059-0F09-F02C-FBF9971732F5}"/>
              </a:ext>
            </a:extLst>
          </p:cNvPr>
          <p:cNvGrpSpPr/>
          <p:nvPr/>
        </p:nvGrpSpPr>
        <p:grpSpPr>
          <a:xfrm flipH="1">
            <a:off x="194096" y="65946"/>
            <a:ext cx="8439814" cy="890747"/>
            <a:chOff x="2977130" y="297492"/>
            <a:chExt cx="8439814" cy="890747"/>
          </a:xfrm>
        </p:grpSpPr>
        <p:pic>
          <p:nvPicPr>
            <p:cNvPr id="7" name="Imagine 7">
              <a:extLst>
                <a:ext uri="{FF2B5EF4-FFF2-40B4-BE49-F238E27FC236}">
                  <a16:creationId xmlns:a16="http://schemas.microsoft.com/office/drawing/2014/main" id="{228AD289-2604-70AC-FD7B-AA0A0470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0" name="CasetăText 8">
              <a:extLst>
                <a:ext uri="{FF2B5EF4-FFF2-40B4-BE49-F238E27FC236}">
                  <a16:creationId xmlns:a16="http://schemas.microsoft.com/office/drawing/2014/main" id="{6C14F2A1-BA80-DEBA-7FB8-F357F84B1B8B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6">
            <a:extLst>
              <a:ext uri="{FF2B5EF4-FFF2-40B4-BE49-F238E27FC236}">
                <a16:creationId xmlns:a16="http://schemas.microsoft.com/office/drawing/2014/main" id="{DD69FD99-EE86-582F-0900-C5A06303029A}"/>
              </a:ext>
            </a:extLst>
          </p:cNvPr>
          <p:cNvSpPr txBox="1"/>
          <p:nvPr/>
        </p:nvSpPr>
        <p:spPr>
          <a:xfrm>
            <a:off x="655762" y="1114155"/>
            <a:ext cx="823215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Malzeme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İleri</a:t>
            </a:r>
            <a:r>
              <a:rPr lang="en-US" sz="28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2800" dirty="0" err="1">
                <a:solidFill>
                  <a:srgbClr val="2D5693"/>
                </a:solidFill>
                <a:latin typeface="Josefin Sans Bold" pitchFamily="2" charset="0"/>
              </a:rPr>
              <a:t>Dönüşümü</a:t>
            </a:r>
            <a:endParaRPr lang="en-US" sz="28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aphicFrame>
        <p:nvGraphicFramePr>
          <p:cNvPr id="12" name="Nomogramă 271773083">
            <a:extLst>
              <a:ext uri="{FF2B5EF4-FFF2-40B4-BE49-F238E27FC236}">
                <a16:creationId xmlns:a16="http://schemas.microsoft.com/office/drawing/2014/main" id="{FD1E888F-E9B5-484D-9647-ADBFB6683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475171"/>
              </p:ext>
            </p:extLst>
          </p:nvPr>
        </p:nvGraphicFramePr>
        <p:xfrm>
          <a:off x="1356921" y="1958340"/>
          <a:ext cx="7835339" cy="459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Πλαίσιο κειμένου 2016763042">
            <a:extLst>
              <a:ext uri="{FF2B5EF4-FFF2-40B4-BE49-F238E27FC236}">
                <a16:creationId xmlns:a16="http://schemas.microsoft.com/office/drawing/2014/main" id="{47F456C5-2B37-4EE0-AE46-8C833854C3C1}"/>
              </a:ext>
            </a:extLst>
          </p:cNvPr>
          <p:cNvSpPr txBox="1"/>
          <p:nvPr/>
        </p:nvSpPr>
        <p:spPr>
          <a:xfrm>
            <a:off x="6604109" y="1702504"/>
            <a:ext cx="2224585" cy="485573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atıklarının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ileri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dönüştürülmesi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endüstrisinden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atılan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malzemelerin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yaratıcı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şekilde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yeniden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kullanılmasını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yeni,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daha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yüksek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değerli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ürünlere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dönüştürülmesini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içerir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Bu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sürdürülebilir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yaklaşım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endüstrinin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çevresel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etkisini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azaltmaya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yardımcı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olur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atıkları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indirir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genellikle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benzersiz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yenilikçi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ürünlerle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sonuçlanır</a:t>
            </a:r>
            <a:r>
              <a:rPr lang="en-GB" sz="16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67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3204</Words>
  <Application>Microsoft Office PowerPoint</Application>
  <PresentationFormat>Geniş ekran</PresentationFormat>
  <Paragraphs>181</Paragraphs>
  <Slides>32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Josefin Sans Bold</vt:lpstr>
      <vt:lpstr>Symbol</vt:lpstr>
      <vt:lpstr>Temă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Arina Seul</dc:creator>
  <cp:lastModifiedBy>Yusuf Koc</cp:lastModifiedBy>
  <cp:revision>321</cp:revision>
  <dcterms:created xsi:type="dcterms:W3CDTF">2023-05-31T18:35:26Z</dcterms:created>
  <dcterms:modified xsi:type="dcterms:W3CDTF">2024-12-05T13:34:16Z</dcterms:modified>
</cp:coreProperties>
</file>