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59"/>
  </p:notesMasterIdLst>
  <p:sldIdLst>
    <p:sldId id="258" r:id="rId2"/>
    <p:sldId id="257" r:id="rId3"/>
    <p:sldId id="259" r:id="rId4"/>
    <p:sldId id="309" r:id="rId5"/>
    <p:sldId id="310" r:id="rId6"/>
    <p:sldId id="260" r:id="rId7"/>
    <p:sldId id="292" r:id="rId8"/>
    <p:sldId id="308" r:id="rId9"/>
    <p:sldId id="261" r:id="rId10"/>
    <p:sldId id="262" r:id="rId11"/>
    <p:sldId id="263" r:id="rId12"/>
    <p:sldId id="264" r:id="rId13"/>
    <p:sldId id="265" r:id="rId14"/>
    <p:sldId id="266" r:id="rId15"/>
    <p:sldId id="267" r:id="rId16"/>
    <p:sldId id="268" r:id="rId17"/>
    <p:sldId id="311" r:id="rId18"/>
    <p:sldId id="312" r:id="rId19"/>
    <p:sldId id="269" r:id="rId20"/>
    <p:sldId id="270" r:id="rId21"/>
    <p:sldId id="271" r:id="rId22"/>
    <p:sldId id="272" r:id="rId23"/>
    <p:sldId id="275" r:id="rId24"/>
    <p:sldId id="273" r:id="rId25"/>
    <p:sldId id="274" r:id="rId26"/>
    <p:sldId id="276" r:id="rId27"/>
    <p:sldId id="277" r:id="rId28"/>
    <p:sldId id="280" r:id="rId29"/>
    <p:sldId id="285" r:id="rId30"/>
    <p:sldId id="286" r:id="rId31"/>
    <p:sldId id="287" r:id="rId32"/>
    <p:sldId id="288" r:id="rId33"/>
    <p:sldId id="289" r:id="rId34"/>
    <p:sldId id="290" r:id="rId35"/>
    <p:sldId id="291" r:id="rId36"/>
    <p:sldId id="279" r:id="rId37"/>
    <p:sldId id="278" r:id="rId38"/>
    <p:sldId id="281" r:id="rId39"/>
    <p:sldId id="282" r:id="rId40"/>
    <p:sldId id="283" r:id="rId41"/>
    <p:sldId id="284" r:id="rId42"/>
    <p:sldId id="293" r:id="rId43"/>
    <p:sldId id="294" r:id="rId44"/>
    <p:sldId id="295" r:id="rId45"/>
    <p:sldId id="296" r:id="rId46"/>
    <p:sldId id="297" r:id="rId47"/>
    <p:sldId id="303" r:id="rId48"/>
    <p:sldId id="305" r:id="rId49"/>
    <p:sldId id="306" r:id="rId50"/>
    <p:sldId id="307" r:id="rId51"/>
    <p:sldId id="313" r:id="rId52"/>
    <p:sldId id="314" r:id="rId53"/>
    <p:sldId id="298" r:id="rId54"/>
    <p:sldId id="299" r:id="rId55"/>
    <p:sldId id="300" r:id="rId56"/>
    <p:sldId id="301" r:id="rId57"/>
    <p:sldId id="302" r:id="rId5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612F69-0A4C-4700-8F27-6A8AE93564C1}" type="datetimeFigureOut">
              <a:rPr lang="el-GR" smtClean="0"/>
              <a:pPr/>
              <a:t>13/10/2017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2B9FAA-7025-4236-B252-6A100AFAC700}" type="slidenum">
              <a:rPr lang="el-GR" smtClean="0"/>
              <a:pPr/>
              <a:t>‹#›</a:t>
            </a:fld>
            <a:endParaRPr lang="el-GR"/>
          </a:p>
        </p:txBody>
      </p:sp>
    </p:spTree>
    <p:extLst>
      <p:ext uri="{BB962C8B-B14F-4D97-AF65-F5344CB8AC3E}">
        <p14:creationId xmlns:p14="http://schemas.microsoft.com/office/powerpoint/2010/main" val="3672158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952EFD-C39F-4770-8115-9308B9B74891}" type="slidenum">
              <a:rPr lang="el-GR" smtClean="0"/>
              <a:pPr fontAlgn="base">
                <a:spcBef>
                  <a:spcPct val="0"/>
                </a:spcBef>
                <a:spcAft>
                  <a:spcPct val="0"/>
                </a:spcAft>
                <a:defRPr/>
              </a:pPr>
              <a:t>1</a:t>
            </a:fld>
            <a:endParaRPr lang="el-GR" smtClean="0"/>
          </a:p>
        </p:txBody>
      </p:sp>
    </p:spTree>
    <p:extLst>
      <p:ext uri="{BB962C8B-B14F-4D97-AF65-F5344CB8AC3E}">
        <p14:creationId xmlns:p14="http://schemas.microsoft.com/office/powerpoint/2010/main" val="2065919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C2C01289-A245-44C2-8CC3-D4D041BCD3C6}" type="datetimeFigureOut">
              <a:rPr lang="el-GR" smtClean="0"/>
              <a:pPr/>
              <a:t>13/10/2017</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6C71CBC1-6664-4652-AFC3-7753A80B01A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2C01289-A245-44C2-8CC3-D4D041BCD3C6}" type="datetimeFigureOut">
              <a:rPr lang="el-GR" smtClean="0"/>
              <a:pPr/>
              <a:t>13/10/2017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C71CBC1-6664-4652-AFC3-7753A80B01A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2C01289-A245-44C2-8CC3-D4D041BCD3C6}" type="datetimeFigureOut">
              <a:rPr lang="el-GR" smtClean="0"/>
              <a:pPr/>
              <a:t>13/10/2017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C71CBC1-6664-4652-AFC3-7753A80B01A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2C01289-A245-44C2-8CC3-D4D041BCD3C6}" type="datetimeFigureOut">
              <a:rPr lang="el-GR" smtClean="0"/>
              <a:pPr/>
              <a:t>13/10/2017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C71CBC1-6664-4652-AFC3-7753A80B01A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2C01289-A245-44C2-8CC3-D4D041BCD3C6}" type="datetimeFigureOut">
              <a:rPr lang="el-GR" smtClean="0"/>
              <a:pPr/>
              <a:t>13/10/2017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C71CBC1-6664-4652-AFC3-7753A80B01A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C2C01289-A245-44C2-8CC3-D4D041BCD3C6}" type="datetimeFigureOut">
              <a:rPr lang="el-GR" smtClean="0"/>
              <a:pPr/>
              <a:t>13/10/2017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C71CBC1-6664-4652-AFC3-7753A80B01A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C2C01289-A245-44C2-8CC3-D4D041BCD3C6}" type="datetimeFigureOut">
              <a:rPr lang="el-GR" smtClean="0"/>
              <a:pPr/>
              <a:t>13/10/2017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C71CBC1-6664-4652-AFC3-7753A80B01A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C2C01289-A245-44C2-8CC3-D4D041BCD3C6}" type="datetimeFigureOut">
              <a:rPr lang="el-GR" smtClean="0"/>
              <a:pPr/>
              <a:t>13/10/2017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C71CBC1-6664-4652-AFC3-7753A80B01A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2C01289-A245-44C2-8CC3-D4D041BCD3C6}" type="datetimeFigureOut">
              <a:rPr lang="el-GR" smtClean="0"/>
              <a:pPr/>
              <a:t>13/10/2017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C71CBC1-6664-4652-AFC3-7753A80B01A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C2C01289-A245-44C2-8CC3-D4D041BCD3C6}" type="datetimeFigureOut">
              <a:rPr lang="el-GR" smtClean="0"/>
              <a:pPr/>
              <a:t>13/10/2017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C71CBC1-6664-4652-AFC3-7753A80B01A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2C01289-A245-44C2-8CC3-D4D041BCD3C6}" type="datetimeFigureOut">
              <a:rPr lang="el-GR" smtClean="0"/>
              <a:pPr/>
              <a:t>13/10/2017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6C71CBC1-6664-4652-AFC3-7753A80B01AE}"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2C01289-A245-44C2-8CC3-D4D041BCD3C6}" type="datetimeFigureOut">
              <a:rPr lang="el-GR" smtClean="0"/>
              <a:pPr/>
              <a:t>13/10/2017</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C71CBC1-6664-4652-AFC3-7753A80B01AE}"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el.wikipedia.org/w/index.php?title=Central_Commission_for_Navigation_on_the_Rhine&amp;action=edit&amp;redlink=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Θέση αριθμού διαφάνειας"/>
          <p:cNvSpPr>
            <a:spLocks noGrp="1"/>
          </p:cNvSpPr>
          <p:nvPr>
            <p:ph type="sldNum" sz="quarter" idx="12"/>
          </p:nvPr>
        </p:nvSpPr>
        <p:spPr/>
        <p:txBody>
          <a:bodyPr/>
          <a:lstStyle/>
          <a:p>
            <a:pPr>
              <a:defRPr/>
            </a:pPr>
            <a:fld id="{6007C626-798A-4341-9A58-B0729C387080}" type="slidenum">
              <a:rPr lang="el-GR"/>
              <a:pPr>
                <a:defRPr/>
              </a:pPr>
              <a:t>1</a:t>
            </a:fld>
            <a:endParaRPr lang="el-GR"/>
          </a:p>
        </p:txBody>
      </p:sp>
      <p:sp>
        <p:nvSpPr>
          <p:cNvPr id="2" name="1 - Τίτλος"/>
          <p:cNvSpPr>
            <a:spLocks noGrp="1"/>
          </p:cNvSpPr>
          <p:nvPr>
            <p:ph type="ctrTitle" idx="4294967295"/>
          </p:nvPr>
        </p:nvSpPr>
        <p:spPr>
          <a:xfrm>
            <a:off x="1185863" y="1989138"/>
            <a:ext cx="7958137" cy="2376487"/>
          </a:xfrm>
        </p:spPr>
        <p:txBody>
          <a:bodyPr rtlCol="0">
            <a:normAutofit fontScale="90000"/>
          </a:bodyPr>
          <a:lstStyle/>
          <a:p>
            <a:pPr eaLnBrk="1" fontAlgn="auto" hangingPunct="1">
              <a:spcAft>
                <a:spcPts val="0"/>
              </a:spcAft>
              <a:defRPr/>
            </a:pPr>
            <a:r>
              <a:rPr lang="el-GR" sz="2800" b="1" dirty="0" smtClean="0">
                <a:effectLst>
                  <a:outerShdw blurRad="50800" dist="38100" algn="tr" rotWithShape="0">
                    <a:prstClr val="black">
                      <a:alpha val="40000"/>
                    </a:prstClr>
                  </a:outerShdw>
                </a:effectLst>
              </a:rPr>
              <a:t/>
            </a:r>
            <a:br>
              <a:rPr lang="el-GR" sz="2800" b="1" dirty="0" smtClean="0">
                <a:effectLst>
                  <a:outerShdw blurRad="50800" dist="38100" algn="tr" rotWithShape="0">
                    <a:prstClr val="black">
                      <a:alpha val="40000"/>
                    </a:prstClr>
                  </a:outerShdw>
                </a:effectLst>
              </a:rPr>
            </a:br>
            <a:r>
              <a:rPr lang="el-GR" sz="2800" b="1" dirty="0" smtClean="0">
                <a:effectLst>
                  <a:outerShdw blurRad="50800" dist="38100" algn="tr" rotWithShape="0">
                    <a:prstClr val="black">
                      <a:alpha val="40000"/>
                    </a:prstClr>
                  </a:outerShdw>
                </a:effectLst>
              </a:rPr>
              <a:t/>
            </a:r>
            <a:br>
              <a:rPr lang="el-GR" sz="2800" b="1" dirty="0" smtClean="0">
                <a:effectLst>
                  <a:outerShdw blurRad="50800" dist="38100" algn="tr" rotWithShape="0">
                    <a:prstClr val="black">
                      <a:alpha val="40000"/>
                    </a:prstClr>
                  </a:outerShdw>
                </a:effectLst>
              </a:rPr>
            </a:br>
            <a:r>
              <a:rPr lang="el-GR" sz="2800" b="1" dirty="0" smtClean="0">
                <a:effectLst>
                  <a:outerShdw blurRad="50800" dist="38100" algn="tr" rotWithShape="0">
                    <a:prstClr val="black">
                      <a:alpha val="40000"/>
                    </a:prstClr>
                  </a:outerShdw>
                </a:effectLst>
              </a:rPr>
              <a:t>Κατανοώντας </a:t>
            </a:r>
            <a:r>
              <a:rPr lang="el-GR" sz="2800" b="1" dirty="0">
                <a:effectLst>
                  <a:outerShdw blurRad="50800" dist="38100" algn="tr" rotWithShape="0">
                    <a:prstClr val="black">
                      <a:alpha val="40000"/>
                    </a:prstClr>
                  </a:outerShdw>
                </a:effectLst>
              </a:rPr>
              <a:t>τις Πολιτικές της Ευρωπαϊκής Ένωσης: Διεύρυνση και Εξωτερικές </a:t>
            </a:r>
            <a:r>
              <a:rPr lang="el-GR" sz="2800" b="1" dirty="0" smtClean="0">
                <a:effectLst>
                  <a:outerShdw blurRad="50800" dist="38100" algn="tr" rotWithShape="0">
                    <a:prstClr val="black">
                      <a:alpha val="40000"/>
                    </a:prstClr>
                  </a:outerShdw>
                </a:effectLst>
              </a:rPr>
              <a:t>Σχέσεις</a:t>
            </a:r>
            <a:br>
              <a:rPr lang="el-GR" sz="2800" b="1" dirty="0" smtClean="0">
                <a:effectLst>
                  <a:outerShdw blurRad="50800" dist="38100" algn="tr" rotWithShape="0">
                    <a:prstClr val="black">
                      <a:alpha val="40000"/>
                    </a:prstClr>
                  </a:outerShdw>
                </a:effectLst>
              </a:rPr>
            </a:br>
            <a:r>
              <a:rPr lang="el-GR" sz="2400" b="1" dirty="0" smtClean="0"/>
              <a:t> Ενότητα: 3α</a:t>
            </a:r>
            <a:r>
              <a:rPr lang="el-GR" sz="2400" b="1" baseline="30000" dirty="0" smtClean="0"/>
              <a:t>η</a:t>
            </a:r>
            <a:r>
              <a:rPr lang="el-GR" sz="2400" b="1" dirty="0" smtClean="0"/>
              <a:t> - Ευρωπαϊκή Πολιτική Γειτονίας</a:t>
            </a:r>
            <a:br>
              <a:rPr lang="el-GR" sz="2400" b="1" dirty="0" smtClean="0"/>
            </a:br>
            <a:r>
              <a:rPr lang="el-GR" sz="2400" b="1" dirty="0" smtClean="0"/>
              <a:t>(ΕΠΓ) </a:t>
            </a:r>
            <a:r>
              <a:rPr lang="el-GR" sz="2800" b="1" dirty="0" smtClean="0">
                <a:effectLst>
                  <a:outerShdw blurRad="50800" dist="38100" algn="tr" rotWithShape="0">
                    <a:prstClr val="black">
                      <a:alpha val="40000"/>
                    </a:prstClr>
                  </a:outerShdw>
                </a:effectLst>
              </a:rPr>
              <a:t/>
            </a:r>
            <a:br>
              <a:rPr lang="el-GR" sz="2800" b="1" dirty="0" smtClean="0">
                <a:effectLst>
                  <a:outerShdw blurRad="50800" dist="38100" algn="tr" rotWithShape="0">
                    <a:prstClr val="black">
                      <a:alpha val="40000"/>
                    </a:prstClr>
                  </a:outerShdw>
                </a:effectLst>
              </a:rPr>
            </a:br>
            <a:r>
              <a:rPr lang="el-GR" sz="2000" dirty="0" smtClean="0"/>
              <a:t>Επιστημονική Υπεύθυνη: Παναγιώτα Μανώλη</a:t>
            </a:r>
            <a:r>
              <a:rPr lang="el-GR" sz="2800" b="1" dirty="0" smtClean="0">
                <a:effectLst>
                  <a:outerShdw blurRad="50800" dist="38100" algn="tr" rotWithShape="0">
                    <a:prstClr val="black">
                      <a:alpha val="40000"/>
                    </a:prstClr>
                  </a:outerShdw>
                </a:effectLst>
              </a:rPr>
              <a:t/>
            </a:r>
            <a:br>
              <a:rPr lang="el-GR" sz="2800" b="1" dirty="0" smtClean="0">
                <a:effectLst>
                  <a:outerShdw blurRad="50800" dist="38100" algn="tr" rotWithShape="0">
                    <a:prstClr val="black">
                      <a:alpha val="40000"/>
                    </a:prstClr>
                  </a:outerShdw>
                </a:effectLst>
              </a:rPr>
            </a:br>
            <a:r>
              <a:rPr lang="el-GR" sz="2000" dirty="0" smtClean="0"/>
              <a:t>Εισηγητές: Παναγιώτα Μανώλη &amp; Σωτήρης </a:t>
            </a:r>
            <a:r>
              <a:rPr lang="el-GR" sz="2000" dirty="0" err="1" smtClean="0"/>
              <a:t>Ντάλης</a:t>
            </a:r>
            <a:r>
              <a:rPr lang="el-GR" sz="2000" dirty="0" smtClean="0"/>
              <a:t>, Τμήμα Μεσογειακών Σπουδών</a:t>
            </a:r>
            <a:br>
              <a:rPr lang="el-GR" sz="2000" dirty="0" smtClean="0"/>
            </a:br>
            <a:r>
              <a:rPr lang="el-GR" sz="2000" dirty="0" smtClean="0"/>
              <a:t>Ρόδος, Σεπτέμβριος 2012</a:t>
            </a:r>
            <a:r>
              <a:rPr lang="el-GR" sz="2200" dirty="0" smtClean="0"/>
              <a:t/>
            </a:r>
            <a:br>
              <a:rPr lang="el-GR" sz="2200" dirty="0" smtClean="0"/>
            </a:br>
            <a:r>
              <a:rPr lang="el-GR" sz="2800" dirty="0" smtClean="0"/>
              <a:t/>
            </a:r>
            <a:br>
              <a:rPr lang="el-GR" sz="2800" dirty="0" smtClean="0"/>
            </a:br>
            <a:endParaRPr lang="el-GR" sz="2800" dirty="0"/>
          </a:p>
        </p:txBody>
      </p:sp>
      <p:sp>
        <p:nvSpPr>
          <p:cNvPr id="2052"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l-GR">
              <a:latin typeface="Calibri" pitchFamily="34" charset="0"/>
            </a:endParaRPr>
          </a:p>
        </p:txBody>
      </p:sp>
      <p:pic>
        <p:nvPicPr>
          <p:cNvPr id="2053" name="Εικόνα 4" descr="Aegean-Logo-jpg-2"/>
          <p:cNvPicPr>
            <a:picLocks noChangeAspect="1" noChangeArrowheads="1"/>
          </p:cNvPicPr>
          <p:nvPr/>
        </p:nvPicPr>
        <p:blipFill>
          <a:blip r:embed="rId3" cstate="print"/>
          <a:srcRect/>
          <a:stretch>
            <a:fillRect/>
          </a:stretch>
        </p:blipFill>
        <p:spPr bwMode="auto">
          <a:xfrm>
            <a:off x="755650" y="404813"/>
            <a:ext cx="754063" cy="769937"/>
          </a:xfrm>
          <a:prstGeom prst="rect">
            <a:avLst/>
          </a:prstGeom>
          <a:noFill/>
          <a:ln w="9525">
            <a:noFill/>
            <a:miter lim="800000"/>
            <a:headEnd/>
            <a:tailEnd/>
          </a:ln>
        </p:spPr>
      </p:pic>
      <p:sp>
        <p:nvSpPr>
          <p:cNvPr id="12291" name="Rectangle 3"/>
          <p:cNvSpPr>
            <a:spLocks noChangeArrowheads="1"/>
          </p:cNvSpPr>
          <p:nvPr/>
        </p:nvSpPr>
        <p:spPr bwMode="auto">
          <a:xfrm>
            <a:off x="712788" y="938213"/>
            <a:ext cx="7718425" cy="577850"/>
          </a:xfrm>
          <a:prstGeom prst="rect">
            <a:avLst/>
          </a:prstGeom>
          <a:noFill/>
          <a:ln w="9525">
            <a:noFill/>
            <a:miter lim="800000"/>
            <a:headEnd/>
            <a:tailEnd/>
          </a:ln>
          <a:effectLst/>
        </p:spPr>
        <p:txBody>
          <a:bodyPr wrap="none" anchor="ctr">
            <a:spAutoFit/>
          </a:bodyPr>
          <a:lstStyle/>
          <a:p>
            <a:pPr algn="ctr"/>
            <a:r>
              <a:rPr lang="el-GR" sz="1000" b="1">
                <a:solidFill>
                  <a:srgbClr val="0000FF"/>
                </a:solidFill>
                <a:effectLst>
                  <a:outerShdw blurRad="38100" dist="38100" dir="2700000" algn="tl">
                    <a:srgbClr val="C0C0C0"/>
                  </a:outerShdw>
                </a:effectLst>
                <a:latin typeface="Times New Roman" pitchFamily="18" charset="0"/>
                <a:ea typeface="Calibri" pitchFamily="34" charset="0"/>
                <a:cs typeface="Times New Roman" pitchFamily="18" charset="0"/>
              </a:rPr>
              <a:t>ΠΑΝΕΠΙΣΤΗΜΙΟ ΑΙΓΑΙΟΥ</a:t>
            </a:r>
            <a:endParaRPr lang="el-GR" sz="1000">
              <a:ea typeface="Calibri" pitchFamily="34" charset="0"/>
              <a:cs typeface="Times New Roman" pitchFamily="18" charset="0"/>
            </a:endParaRPr>
          </a:p>
          <a:p>
            <a:pPr algn="ctr" eaLnBrk="0" hangingPunct="0"/>
            <a:r>
              <a:rPr lang="el-GR" sz="1000" b="1">
                <a:solidFill>
                  <a:srgbClr val="0000FF"/>
                </a:solidFill>
                <a:effectLst>
                  <a:outerShdw blurRad="38100" dist="38100" dir="2700000" algn="tl">
                    <a:srgbClr val="C0C0C0"/>
                  </a:outerShdw>
                </a:effectLst>
                <a:latin typeface="Times New Roman" pitchFamily="18" charset="0"/>
                <a:ea typeface="Calibri" pitchFamily="34" charset="0"/>
                <a:cs typeface="Times New Roman" pitchFamily="18" charset="0"/>
              </a:rPr>
              <a:t>Πράξη: Το Πανεπιστήμιο Αιγαίου, βασικός παράγοντας για την οικονομική και κοινωνική ανάπτυξη του Αιγαιοπελαγίτικου χώρου</a:t>
            </a:r>
            <a:endParaRPr lang="el-GR" sz="1000"/>
          </a:p>
          <a:p>
            <a:pPr algn="ctr" eaLnBrk="0" hangingPunct="0"/>
            <a:r>
              <a:rPr lang="el-GR" sz="1000" u="sng">
                <a:solidFill>
                  <a:srgbClr val="0000FF"/>
                </a:solidFill>
                <a:effectLst>
                  <a:outerShdw blurRad="38100" dist="38100" dir="2700000" algn="tl">
                    <a:srgbClr val="C0C0C0"/>
                  </a:outerShdw>
                </a:effectLst>
                <a:latin typeface="Times New Roman" pitchFamily="18" charset="0"/>
              </a:rPr>
              <a:t>Δράση 4:</a:t>
            </a:r>
            <a:r>
              <a:rPr lang="el-GR" sz="1000">
                <a:solidFill>
                  <a:srgbClr val="0000FF"/>
                </a:solidFill>
                <a:effectLst>
                  <a:outerShdw blurRad="38100" dist="38100" dir="2700000" algn="tl">
                    <a:srgbClr val="C0C0C0"/>
                  </a:outerShdw>
                </a:effectLst>
                <a:latin typeface="Times New Roman" pitchFamily="18" charset="0"/>
              </a:rPr>
              <a:t> Εκπαίδευση και Υποστήριξη προς τις Τοπικές Κοινωνίες </a:t>
            </a:r>
            <a:endParaRPr lang="el-GR" sz="1000"/>
          </a:p>
        </p:txBody>
      </p:sp>
      <p:pic>
        <p:nvPicPr>
          <p:cNvPr id="2055" name="9 - Εικόνα" descr="Logo ΕΠΕΕΔΒΜ-2012-BORDER"/>
          <p:cNvPicPr>
            <a:picLocks noChangeAspect="1" noChangeArrowheads="1"/>
          </p:cNvPicPr>
          <p:nvPr/>
        </p:nvPicPr>
        <p:blipFill>
          <a:blip r:embed="rId4" cstate="print"/>
          <a:srcRect/>
          <a:stretch>
            <a:fillRect/>
          </a:stretch>
        </p:blipFill>
        <p:spPr bwMode="auto">
          <a:xfrm>
            <a:off x="900113" y="4652963"/>
            <a:ext cx="7343775" cy="1008062"/>
          </a:xfrm>
          <a:prstGeom prst="rect">
            <a:avLst/>
          </a:prstGeom>
          <a:noFill/>
          <a:ln w="9525">
            <a:noFill/>
            <a:miter lim="800000"/>
            <a:headEnd/>
            <a:tailEnd/>
          </a:ln>
        </p:spPr>
      </p:pic>
      <p:sp>
        <p:nvSpPr>
          <p:cNvPr id="9" name="Rectangle 2"/>
          <p:cNvSpPr>
            <a:spLocks noChangeArrowheads="1"/>
          </p:cNvSpPr>
          <p:nvPr/>
        </p:nvSpPr>
        <p:spPr bwMode="auto">
          <a:xfrm>
            <a:off x="0" y="0"/>
            <a:ext cx="9144000" cy="6092825"/>
          </a:xfrm>
          <a:prstGeom prst="rect">
            <a:avLst/>
          </a:prstGeom>
          <a:solidFill>
            <a:schemeClr val="bg1"/>
          </a:solidFill>
          <a:ln w="9525">
            <a:noFill/>
            <a:miter lim="800000"/>
            <a:headEnd/>
            <a:tailEnd/>
          </a:ln>
          <a:effectLst/>
        </p:spPr>
        <p:txBody>
          <a:bodyPr anchor="ctr"/>
          <a:lstStyle/>
          <a:p>
            <a:pPr algn="ctr">
              <a:defRPr/>
            </a:pPr>
            <a:endParaRPr lang="el-GR" b="1" dirty="0">
              <a:latin typeface="Verdana" pitchFamily="34" charset="0"/>
            </a:endParaRPr>
          </a:p>
          <a:p>
            <a:pPr algn="ctr">
              <a:defRPr/>
            </a:pPr>
            <a:endParaRPr lang="el-GR" b="1" dirty="0">
              <a:latin typeface="Verdana" pitchFamily="34" charset="0"/>
            </a:endParaRPr>
          </a:p>
          <a:p>
            <a:pPr algn="ctr">
              <a:defRPr/>
            </a:pPr>
            <a:r>
              <a:rPr lang="el-GR" b="1" dirty="0">
                <a:latin typeface="Calibri" pitchFamily="34" charset="0"/>
              </a:rPr>
              <a:t>ΠΑΝΕΠΙΣΤΗΜΙΟ ΑΙΓΑΙΟΥ</a:t>
            </a:r>
          </a:p>
          <a:p>
            <a:pPr algn="ctr">
              <a:defRPr/>
            </a:pPr>
            <a:endParaRPr lang="el-GR" b="1" dirty="0" smtClean="0">
              <a:latin typeface="Verdana" pitchFamily="34" charset="0"/>
            </a:endParaRPr>
          </a:p>
          <a:p>
            <a:pPr algn="ctr">
              <a:defRPr/>
            </a:pPr>
            <a:endParaRPr lang="el-GR" b="1" dirty="0" smtClean="0">
              <a:effectLst>
                <a:outerShdw blurRad="38100" dist="38100" dir="2700000" algn="tl">
                  <a:srgbClr val="C0C0C0"/>
                </a:outerShdw>
              </a:effectLst>
              <a:latin typeface="Calibri" pitchFamily="34" charset="0"/>
            </a:endParaRPr>
          </a:p>
          <a:p>
            <a:pPr algn="ctr">
              <a:defRPr/>
            </a:pPr>
            <a:r>
              <a:rPr lang="el-GR" b="1" dirty="0" smtClean="0">
                <a:effectLst>
                  <a:outerShdw blurRad="38100" dist="38100" dir="2700000" algn="tl">
                    <a:srgbClr val="C0C0C0"/>
                  </a:outerShdw>
                </a:effectLst>
                <a:latin typeface="Calibri" pitchFamily="34" charset="0"/>
              </a:rPr>
              <a:t>ΔΙΑΚΥΒΕΡΝΗΣΗ</a:t>
            </a:r>
            <a:endParaRPr lang="el-GR" b="1" dirty="0">
              <a:effectLst>
                <a:outerShdw blurRad="38100" dist="38100" dir="2700000" algn="tl">
                  <a:srgbClr val="C0C0C0"/>
                </a:outerShdw>
              </a:effectLst>
              <a:latin typeface="Calibri" pitchFamily="34" charset="0"/>
            </a:endParaRPr>
          </a:p>
          <a:p>
            <a:pPr algn="ctr">
              <a:defRPr/>
            </a:pPr>
            <a:endParaRPr lang="el-GR" b="1" dirty="0">
              <a:effectLst>
                <a:outerShdw blurRad="38100" dist="38100" dir="2700000" algn="tl">
                  <a:srgbClr val="C0C0C0"/>
                </a:outerShdw>
              </a:effectLst>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a:t>
            </a:r>
            <a:r>
              <a:rPr lang="el-GR" b="1" u="sng" dirty="0" smtClean="0"/>
              <a:t>καλή </a:t>
            </a:r>
            <a:r>
              <a:rPr lang="el-GR" dirty="0" smtClean="0"/>
              <a:t>διακυβέρνηση εδράζεται σε πέντε σωρευτικές </a:t>
            </a:r>
            <a:r>
              <a:rPr lang="el-GR" b="1" dirty="0" smtClean="0"/>
              <a:t>αρχές</a:t>
            </a:r>
            <a:endParaRPr lang="el-GR" dirty="0"/>
          </a:p>
        </p:txBody>
      </p:sp>
      <p:sp>
        <p:nvSpPr>
          <p:cNvPr id="3" name="2 - Θέση περιεχομένου"/>
          <p:cNvSpPr>
            <a:spLocks noGrp="1"/>
          </p:cNvSpPr>
          <p:nvPr>
            <p:ph idx="1"/>
          </p:nvPr>
        </p:nvSpPr>
        <p:spPr/>
        <p:txBody>
          <a:bodyPr>
            <a:normAutofit fontScale="77500" lnSpcReduction="20000"/>
          </a:bodyPr>
          <a:lstStyle/>
          <a:p>
            <a:pPr lvl="0"/>
            <a:r>
              <a:rPr lang="el-GR" b="1" dirty="0" smtClean="0"/>
              <a:t>διαφάνεια:</a:t>
            </a:r>
            <a:r>
              <a:rPr lang="el-GR" dirty="0" smtClean="0"/>
              <a:t> τα θεσμικά όργανα πρέπει να δίνουν μεγαλύτερη σημασία στη διαφάνεια και την κοινοποίηση των αποφάσεών τους·</a:t>
            </a:r>
          </a:p>
          <a:p>
            <a:pPr lvl="0"/>
            <a:r>
              <a:rPr lang="el-GR" b="1" dirty="0" smtClean="0"/>
              <a:t>συμμετοχή:</a:t>
            </a:r>
            <a:r>
              <a:rPr lang="el-GR" dirty="0" smtClean="0"/>
              <a:t> οι πολίτες πρέπει να κληθούν να συμμετάσχουν συστηματικά στην εκπόνηση και την υλοποίηση των πολιτικών·</a:t>
            </a:r>
          </a:p>
          <a:p>
            <a:pPr lvl="0"/>
            <a:r>
              <a:rPr lang="el-GR" b="1" dirty="0" smtClean="0"/>
              <a:t>ευθύνη:</a:t>
            </a:r>
            <a:r>
              <a:rPr lang="el-GR" dirty="0" smtClean="0"/>
              <a:t> πρέπει να αποσαφηνιστεί ο ρόλος του κάθε συντελεστή στη διαδικασία λήψης αποφάσεων. Κάθε εμπλεκόμενος συντελεστής πρέπει, στη συνέχεια, να αναλαμβάνει το ρόλο που του αναλογεί·</a:t>
            </a:r>
          </a:p>
          <a:p>
            <a:pPr lvl="0"/>
            <a:r>
              <a:rPr lang="el-GR" b="1" dirty="0" smtClean="0"/>
              <a:t>αποτελεσματικότητα:</a:t>
            </a:r>
            <a:r>
              <a:rPr lang="el-GR" dirty="0" smtClean="0"/>
              <a:t> οι αποφάσεις πρέπει να λαμβάνονται στο κατάλληλο επίπεδο και την κατάλληλη στιγμή και να παράγουν τα απαιτούμενα αποτελέσματα·</a:t>
            </a:r>
          </a:p>
          <a:p>
            <a:r>
              <a:rPr lang="el-GR" b="1" dirty="0" smtClean="0"/>
              <a:t>συνοχή:</a:t>
            </a:r>
            <a:r>
              <a:rPr lang="el-GR" dirty="0" smtClean="0"/>
              <a:t> Μια αρχή που έχει γίνει κατανοητή μέσα στα πλαίσια λειτουργίας της ΕΕ: οι πολιτικές που εφαρμόζει η Ένωση παρουσιάζουν πολύ μεγάλη διαφοροποίηση και απαιτείται συνεχής προσπάθεια για να εξασφαλίζεται η συνοχή τους</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Παγκόσμια Διακυβέρνηση </a:t>
            </a:r>
            <a:endParaRPr lang="el-GR" dirty="0"/>
          </a:p>
        </p:txBody>
      </p:sp>
      <p:sp>
        <p:nvSpPr>
          <p:cNvPr id="3" name="2 - Θέση περιεχομένου"/>
          <p:cNvSpPr>
            <a:spLocks noGrp="1"/>
          </p:cNvSpPr>
          <p:nvPr>
            <p:ph idx="1"/>
          </p:nvPr>
        </p:nvSpPr>
        <p:spPr/>
        <p:txBody>
          <a:bodyPr/>
          <a:lstStyle/>
          <a:p>
            <a:r>
              <a:rPr lang="el-GR" dirty="0" smtClean="0"/>
              <a:t>είναι το κυρίαρχο σύστημα το οποίο ρυθμίζει τις ανθρώπινες υποθέσεις σε παγκόσμια βάση. Ένας άλλος όρος σύμφωνα με τον </a:t>
            </a:r>
            <a:r>
              <a:rPr lang="el-GR" dirty="0" err="1" smtClean="0"/>
              <a:t>Cox</a:t>
            </a:r>
            <a:r>
              <a:rPr lang="el-GR" dirty="0" smtClean="0"/>
              <a:t> (1996) είναι «</a:t>
            </a:r>
            <a:r>
              <a:rPr lang="el-GR" b="1" dirty="0" smtClean="0"/>
              <a:t>παγκόσμια τάξη». </a:t>
            </a:r>
          </a:p>
          <a:p>
            <a:r>
              <a:rPr lang="el-GR" dirty="0" smtClean="0"/>
              <a:t>Ο όρος παγκόσμια διακυβέρνηση έχει χρησιμοποιηθεί για να αναφερθεί σε μια διαφορετική προσέγγιση από τις παραδοσιακές θεωρίες των διεθνών σχέσεων, </a:t>
            </a:r>
            <a:r>
              <a:rPr lang="el-GR" b="1" dirty="0" smtClean="0"/>
              <a:t>βλέποντας πέρα από τα κράτη </a:t>
            </a:r>
            <a:r>
              <a:rPr lang="el-GR" dirty="0" smtClean="0"/>
              <a:t>και με περισσότερη έμφαση σε θέματα κανόνων και διαχείρισης παγκόσμιας πολιτικής.</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smtClean="0"/>
              <a:t/>
            </a:r>
            <a:br>
              <a:rPr lang="el-GR" b="1" dirty="0" smtClean="0"/>
            </a:br>
            <a:r>
              <a:rPr lang="el-GR" dirty="0" smtClean="0"/>
              <a:t/>
            </a:r>
            <a:br>
              <a:rPr lang="el-GR" dirty="0" smtClean="0"/>
            </a:br>
            <a:r>
              <a:rPr lang="el-GR" dirty="0" smtClean="0"/>
              <a:t>Παγκόσμια Διακυβέρνηση και </a:t>
            </a:r>
            <a:r>
              <a:rPr lang="el-GR" b="1" dirty="0" smtClean="0"/>
              <a:t>Κράτος</a:t>
            </a:r>
            <a:endParaRPr lang="el-GR" dirty="0"/>
          </a:p>
        </p:txBody>
      </p:sp>
      <p:sp>
        <p:nvSpPr>
          <p:cNvPr id="3" name="2 - Θέση περιεχομένου"/>
          <p:cNvSpPr>
            <a:spLocks noGrp="1"/>
          </p:cNvSpPr>
          <p:nvPr>
            <p:ph idx="1"/>
          </p:nvPr>
        </p:nvSpPr>
        <p:spPr/>
        <p:txBody>
          <a:bodyPr/>
          <a:lstStyle/>
          <a:p>
            <a:pPr lvl="0"/>
            <a:endParaRPr lang="el-GR" dirty="0" smtClean="0"/>
          </a:p>
          <a:p>
            <a:pPr lvl="0"/>
            <a:r>
              <a:rPr lang="el-GR" dirty="0" smtClean="0"/>
              <a:t>Το κράτος έχει γίνει πολύ μικρό για τα μεγάλα προβλήματα και πολύ μεγάλο για τα μικρά προβλήματα της καθημερινότητας.</a:t>
            </a:r>
          </a:p>
          <a:p>
            <a:pPr lvl="0"/>
            <a:r>
              <a:rPr lang="el-GR" dirty="0" smtClean="0"/>
              <a:t>Είναι τα κράτη </a:t>
            </a:r>
            <a:r>
              <a:rPr lang="el-GR" b="1" dirty="0" smtClean="0"/>
              <a:t>πιο ανίσχυρα ή διατηρούν την ικανότητα</a:t>
            </a:r>
            <a:r>
              <a:rPr lang="el-GR" dirty="0" smtClean="0"/>
              <a:t> διαμόρφωσης του κόσμου προς όφελος των πολιτών τους;</a:t>
            </a:r>
          </a:p>
          <a:p>
            <a:r>
              <a:rPr lang="el-GR" dirty="0" smtClean="0"/>
              <a:t>Το κράτος συρρικνώνεται – εξαφανίζεται ή απλά </a:t>
            </a:r>
            <a:r>
              <a:rPr lang="el-GR" b="1" u="sng" dirty="0" smtClean="0"/>
              <a:t>αλλάζει; </a:t>
            </a:r>
          </a:p>
          <a:p>
            <a:pPr lvl="0"/>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a:t>
            </a:r>
            <a:r>
              <a:rPr lang="el-GR" b="1" dirty="0" smtClean="0"/>
              <a:t>όλα τα κράτη είναι ίδια/ίσα</a:t>
            </a:r>
            <a:r>
              <a:rPr lang="el-GR" dirty="0" smtClean="0"/>
              <a:t>;</a:t>
            </a:r>
            <a:endParaRPr lang="el-GR" dirty="0"/>
          </a:p>
        </p:txBody>
      </p:sp>
      <p:sp>
        <p:nvSpPr>
          <p:cNvPr id="3" name="2 - Θέση περιεχομένου"/>
          <p:cNvSpPr>
            <a:spLocks noGrp="1"/>
          </p:cNvSpPr>
          <p:nvPr>
            <p:ph idx="1"/>
          </p:nvPr>
        </p:nvSpPr>
        <p:spPr/>
        <p:txBody>
          <a:bodyPr>
            <a:normAutofit fontScale="92500" lnSpcReduction="20000"/>
          </a:bodyPr>
          <a:lstStyle/>
          <a:p>
            <a:endParaRPr lang="el-GR" dirty="0" smtClean="0"/>
          </a:p>
          <a:p>
            <a:r>
              <a:rPr lang="el-GR" dirty="0" smtClean="0"/>
              <a:t>Τα κράτη διαφέρουν ως προς τη </a:t>
            </a:r>
            <a:r>
              <a:rPr lang="el-GR" b="1" dirty="0" smtClean="0"/>
              <a:t>φύση</a:t>
            </a:r>
            <a:r>
              <a:rPr lang="el-GR" dirty="0" smtClean="0"/>
              <a:t> τους με το πέρασμα του χρόνου αλλά και  μεταξύ τους την ίδια χρονική περίοδο (π.χ., Ασιατικά, Ευρωπαϊκά, Νότος και Βορράς).</a:t>
            </a:r>
          </a:p>
          <a:p>
            <a:r>
              <a:rPr lang="el-GR" dirty="0" smtClean="0"/>
              <a:t>Τα πλέον ανεπτυγμένα και εύπορα κράτη μπορούν να προβάλλουν</a:t>
            </a:r>
            <a:r>
              <a:rPr lang="el-GR" b="1" dirty="0" smtClean="0"/>
              <a:t> βέτο </a:t>
            </a:r>
            <a:r>
              <a:rPr lang="el-GR" dirty="0" smtClean="0"/>
              <a:t>σε αλλαγές ή να υποχρεώσουν άλλα κράτη να ακολουθήσουν συγκεκριμένες πολιτικές (Μόνιμα Μέλη του ΣΑ)</a:t>
            </a:r>
          </a:p>
          <a:p>
            <a:r>
              <a:rPr lang="el-GR" dirty="0" smtClean="0"/>
              <a:t>Αναπτυσσόμενες χώρες στον 21</a:t>
            </a:r>
            <a:r>
              <a:rPr lang="el-GR" baseline="30000" dirty="0" smtClean="0"/>
              <a:t>ο</a:t>
            </a:r>
            <a:r>
              <a:rPr lang="el-GR" dirty="0" smtClean="0"/>
              <a:t> αιώνα αναλαμβάνουν ηγετικό ρόλο. Π.χ. η Κίνα (1,3 </a:t>
            </a:r>
            <a:r>
              <a:rPr lang="el-GR" dirty="0" err="1" smtClean="0"/>
              <a:t>δισεκ</a:t>
            </a:r>
            <a:r>
              <a:rPr lang="el-GR" dirty="0" smtClean="0"/>
              <a:t>. πληθυσμό, μεγάλος στρατός, πυρηνικά, μεγάλη αγορά), η Νότια Αφρική (δημοκρατικό κράτος, αγώνας για την καταπολέμηση του AIDS)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Κράτος ως ο μοναδικός νόμιμος εκπρόσωπος των πολιτών του</a:t>
            </a:r>
            <a:endParaRPr lang="el-GR" dirty="0"/>
          </a:p>
        </p:txBody>
      </p:sp>
      <p:sp>
        <p:nvSpPr>
          <p:cNvPr id="3" name="2 - Θέση περιεχομένου"/>
          <p:cNvSpPr>
            <a:spLocks noGrp="1"/>
          </p:cNvSpPr>
          <p:nvPr>
            <p:ph idx="1"/>
          </p:nvPr>
        </p:nvSpPr>
        <p:spPr/>
        <p:txBody>
          <a:bodyPr/>
          <a:lstStyle/>
          <a:p>
            <a:r>
              <a:rPr lang="el-GR" dirty="0" smtClean="0"/>
              <a:t>Το κράτος ως θεσμός διαδραματίζει καίριο ρόλο για τη δημιουργία και διατήρηση της διακυβέρνησης στο παγκόσμιο σύστημα, λόγω του κεντρικού χαρακτήρα της σύνδεσης μεταξύ νομικής και πολιτικής εξουσίας</a:t>
            </a:r>
          </a:p>
          <a:p>
            <a:r>
              <a:rPr lang="el-GR" dirty="0" smtClean="0"/>
              <a:t>παραμένει ο μοναδικός θεσμός που μπορεί να αξιώνει </a:t>
            </a:r>
            <a:r>
              <a:rPr lang="el-GR" b="1" dirty="0" smtClean="0"/>
              <a:t>νόμιμα</a:t>
            </a:r>
            <a:r>
              <a:rPr lang="el-GR" dirty="0" smtClean="0"/>
              <a:t> την εκπροσώπηση όλων των ανθρώπων της επικράτειάς του. Οι συμφωνίες που συνάπτει ένα κράτος είναι δεσμευτικές για τον πληθυσμό του. </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i="1" dirty="0" smtClean="0"/>
              <a:t>Αμφισβήτηση της αποδυνάμωσης του κράτους:</a:t>
            </a:r>
            <a:endParaRPr lang="el-GR" dirty="0"/>
          </a:p>
        </p:txBody>
      </p:sp>
      <p:sp>
        <p:nvSpPr>
          <p:cNvPr id="3" name="2 - Θέση περιεχομένου"/>
          <p:cNvSpPr>
            <a:spLocks noGrp="1"/>
          </p:cNvSpPr>
          <p:nvPr>
            <p:ph idx="1"/>
          </p:nvPr>
        </p:nvSpPr>
        <p:spPr/>
        <p:txBody>
          <a:bodyPr>
            <a:normAutofit fontScale="85000" lnSpcReduction="20000"/>
          </a:bodyPr>
          <a:lstStyle/>
          <a:p>
            <a:endParaRPr lang="el-GR" dirty="0" smtClean="0"/>
          </a:p>
          <a:p>
            <a:r>
              <a:rPr lang="el-GR" dirty="0" smtClean="0"/>
              <a:t>-</a:t>
            </a:r>
            <a:r>
              <a:rPr lang="el-GR" b="1" dirty="0" smtClean="0"/>
              <a:t>Η παγκοσμιοποίηση είναι υπερτιμημένη</a:t>
            </a:r>
            <a:r>
              <a:rPr lang="el-GR" dirty="0" smtClean="0"/>
              <a:t>. Όπως μετράται από τα ποσοστά των εμπορικών και επενδυτικών ροών.</a:t>
            </a:r>
          </a:p>
          <a:p>
            <a:r>
              <a:rPr lang="el-GR" dirty="0" smtClean="0"/>
              <a:t>- Η ύπαρξη ευρωπαϊκού, </a:t>
            </a:r>
            <a:r>
              <a:rPr lang="el-GR" dirty="0" err="1" smtClean="0"/>
              <a:t>νοτιο</a:t>
            </a:r>
            <a:r>
              <a:rPr lang="el-GR" dirty="0" smtClean="0"/>
              <a:t>-αμερικανικού, ευρωπαϊκού και ασιατικού μοντέλου του καπιταλισμού δείχνει την </a:t>
            </a:r>
            <a:r>
              <a:rPr lang="el-GR" b="1" dirty="0" smtClean="0"/>
              <a:t>απουσία σύγκλισης πολιτικής</a:t>
            </a:r>
            <a:r>
              <a:rPr lang="el-GR" dirty="0" smtClean="0"/>
              <a:t>. Η κοινωνική προστασία  και το κοινωνικό κράτος είναι θέμα πολιτικής επιλογής/κυβέρνησης. Άρα σύμφωνα με αυτή την άποψη το κράτος παραμένει ισχυρό ως προς τις πολιτικές επιλογές του, και η παγκοσμιοποίηση έχει πολύ μικρή σχέση με την αυξανόμενη ανισότητα ή τη μειούμενη κοινωνική προστασία.</a:t>
            </a:r>
          </a:p>
          <a:p>
            <a:r>
              <a:rPr lang="el-GR" dirty="0" smtClean="0"/>
              <a:t>- </a:t>
            </a:r>
            <a:r>
              <a:rPr lang="el-GR" b="1" dirty="0" smtClean="0"/>
              <a:t>Κράτη και πολυεθνικές επιχειρήσεις. </a:t>
            </a:r>
            <a:r>
              <a:rPr lang="el-GR" dirty="0" smtClean="0"/>
              <a:t>Α) Τα κράτη σήμερα επιζητούν ενεργά επενδύσεις, Β) είναι περισσότερο διατεθειμένα να εξασφαλίσουν ένα ελκυστικό περιβάλλον για τις πολυεθνικές επιχειρήσεις παρά να ρυθμίσουν τη δραστηριότητά τους. </a:t>
            </a:r>
          </a:p>
          <a:p>
            <a:endParaRPr lang="el-G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Παγκόσμια Διακυβέρνηση και </a:t>
            </a:r>
            <a:r>
              <a:rPr lang="el-GR" b="1" dirty="0" smtClean="0"/>
              <a:t>Διεθνείς Οργανισμοί</a:t>
            </a:r>
            <a:endParaRPr lang="el-GR" dirty="0"/>
          </a:p>
        </p:txBody>
      </p:sp>
      <p:sp>
        <p:nvSpPr>
          <p:cNvPr id="3" name="2 - Θέση περιεχομένου"/>
          <p:cNvSpPr>
            <a:spLocks noGrp="1"/>
          </p:cNvSpPr>
          <p:nvPr>
            <p:ph idx="1"/>
          </p:nvPr>
        </p:nvSpPr>
        <p:spPr/>
        <p:txBody>
          <a:bodyPr/>
          <a:lstStyle/>
          <a:p>
            <a:r>
              <a:rPr lang="el-GR" dirty="0" smtClean="0"/>
              <a:t>Η ιδέα της </a:t>
            </a:r>
            <a:r>
              <a:rPr lang="el-GR" b="1" dirty="0" smtClean="0"/>
              <a:t>καλής «διακυβέρνησης του κόσμου», </a:t>
            </a:r>
            <a:r>
              <a:rPr lang="el-GR" dirty="0" smtClean="0"/>
              <a:t>αυτή που σηματοδότησε την απαρχή της </a:t>
            </a:r>
            <a:r>
              <a:rPr lang="el-GR" b="1" dirty="0" smtClean="0"/>
              <a:t>πολυμέρειας </a:t>
            </a:r>
            <a:r>
              <a:rPr lang="el-GR" dirty="0" smtClean="0"/>
              <a:t>και των διεθνών οργανισμών (Κοινωνία των Εθνών, ΟΗΕ, Διεθνής Ερυθρός Σταυρός κ.λπ.), επανέρχεται κάθε φορά –πάντα ύστερα από σαρωτικές καταστροφές, για οριστική απάντηση στο θέμα της ειρήνης και του πολέμου, της κοινωνικής δικαιοσύνης, της συνεργασίας των λαών, της ευημερίας και της ανάπτυξης.</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Διακυβερνητικοί Οργανισμοί</a:t>
            </a:r>
            <a:endParaRPr lang="el-GR" dirty="0"/>
          </a:p>
        </p:txBody>
      </p:sp>
      <p:sp>
        <p:nvSpPr>
          <p:cNvPr id="3" name="2 - Θέση περιεχομένου"/>
          <p:cNvSpPr>
            <a:spLocks noGrp="1"/>
          </p:cNvSpPr>
          <p:nvPr>
            <p:ph idx="1"/>
          </p:nvPr>
        </p:nvSpPr>
        <p:spPr/>
        <p:txBody>
          <a:bodyPr>
            <a:normAutofit/>
          </a:bodyPr>
          <a:lstStyle/>
          <a:p>
            <a:r>
              <a:rPr lang="el-GR" dirty="0" smtClean="0"/>
              <a:t>Περιφρούρηση της ασφάλειας και της ευημερίας</a:t>
            </a:r>
          </a:p>
          <a:p>
            <a:pPr>
              <a:buNone/>
            </a:pPr>
            <a:endParaRPr lang="el-GR" dirty="0" smtClean="0"/>
          </a:p>
          <a:p>
            <a:r>
              <a:rPr lang="el-GR" dirty="0" smtClean="0"/>
              <a:t>Υπάρχουν σήμερα 350 Διακυβερνητικοί Οργανισμοί (37 το 1909)</a:t>
            </a:r>
          </a:p>
          <a:p>
            <a:r>
              <a:rPr lang="el-GR" dirty="0" smtClean="0"/>
              <a:t>Η Κοινωνία των Εθνών (μετά τον Α’ </a:t>
            </a:r>
            <a:r>
              <a:rPr lang="el-GR" dirty="0" err="1" smtClean="0"/>
              <a:t>ΠΠ</a:t>
            </a:r>
            <a:r>
              <a:rPr lang="el-GR" dirty="0" smtClean="0"/>
              <a:t>), ΟΗΕ (μετά τον </a:t>
            </a:r>
            <a:r>
              <a:rPr lang="el-GR" dirty="0" err="1" smtClean="0"/>
              <a:t>Β’ΠΠ</a:t>
            </a:r>
            <a:r>
              <a:rPr lang="el-GR" dirty="0" smtClean="0"/>
              <a:t>)</a:t>
            </a:r>
          </a:p>
          <a:p>
            <a:r>
              <a:rPr lang="el-GR" dirty="0" smtClean="0"/>
              <a:t>Μεταξύ 1948 – 2002 : Ο ΟΗΕ οργάνωσε 54 επιχειρήσεις «διατήρησης της ειρήνης (κυανόκρανοι)». Από αυτές οι 41 έγιναν μετά την λήξη του Ψυχρού Πολέμου. Σήμερα εν εξελίξει είναι 16 </a:t>
            </a:r>
            <a:r>
              <a:rPr lang="el-GR" dirty="0" smtClean="0"/>
              <a:t>επιχειρήσεις</a:t>
            </a:r>
            <a:endParaRPr lang="el-GR" dirty="0" smtClean="0"/>
          </a:p>
          <a:p>
            <a:pPr>
              <a:buNone/>
            </a:pP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Διακυβερνητικοί Οργανισμοί</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Ο πρώτος και παλαιότερος διακυβερνητικός οργανισμός είναι η </a:t>
            </a:r>
            <a:r>
              <a:rPr lang="el-GR" dirty="0" err="1" smtClean="0">
                <a:hlinkClick r:id="rId2" tooltip="Central Commission for Navigation on the Rhine (page does not exist)"/>
              </a:rPr>
              <a:t>Central</a:t>
            </a:r>
            <a:r>
              <a:rPr lang="el-GR" dirty="0" smtClean="0">
                <a:hlinkClick r:id="rId2" tooltip="Central Commission for Navigation on the Rhine (page does not exist)"/>
              </a:rPr>
              <a:t> </a:t>
            </a:r>
            <a:r>
              <a:rPr lang="el-GR" dirty="0" err="1" smtClean="0">
                <a:hlinkClick r:id="rId2" tooltip="Central Commission for Navigation on the Rhine (page does not exist)"/>
              </a:rPr>
              <a:t>Commission</a:t>
            </a:r>
            <a:r>
              <a:rPr lang="el-GR" dirty="0" smtClean="0">
                <a:hlinkClick r:id="rId2" tooltip="Central Commission for Navigation on the Rhine (page does not exist)"/>
              </a:rPr>
              <a:t> </a:t>
            </a:r>
            <a:r>
              <a:rPr lang="el-GR" dirty="0" err="1" smtClean="0">
                <a:hlinkClick r:id="rId2" tooltip="Central Commission for Navigation on the Rhine (page does not exist)"/>
              </a:rPr>
              <a:t>for</a:t>
            </a:r>
            <a:r>
              <a:rPr lang="el-GR" dirty="0" smtClean="0">
                <a:hlinkClick r:id="rId2" tooltip="Central Commission for Navigation on the Rhine (page does not exist)"/>
              </a:rPr>
              <a:t> </a:t>
            </a:r>
            <a:r>
              <a:rPr lang="el-GR" dirty="0" err="1" smtClean="0">
                <a:hlinkClick r:id="rId2" tooltip="Central Commission for Navigation on the Rhine (page does not exist)"/>
              </a:rPr>
              <a:t>Navigation</a:t>
            </a:r>
            <a:r>
              <a:rPr lang="el-GR" dirty="0" smtClean="0">
                <a:hlinkClick r:id="rId2" tooltip="Central Commission for Navigation on the Rhine (page does not exist)"/>
              </a:rPr>
              <a:t> </a:t>
            </a:r>
            <a:r>
              <a:rPr lang="el-GR" dirty="0" err="1" smtClean="0">
                <a:hlinkClick r:id="rId2" tooltip="Central Commission for Navigation on the Rhine (page does not exist)"/>
              </a:rPr>
              <a:t>on</a:t>
            </a:r>
            <a:r>
              <a:rPr lang="el-GR" dirty="0" smtClean="0">
                <a:hlinkClick r:id="rId2" tooltip="Central Commission for Navigation on the Rhine (page does not exist)"/>
              </a:rPr>
              <a:t> </a:t>
            </a:r>
            <a:r>
              <a:rPr lang="el-GR" dirty="0" err="1" smtClean="0">
                <a:hlinkClick r:id="rId2" tooltip="Central Commission for Navigation on the Rhine (page does not exist)"/>
              </a:rPr>
              <a:t>the</a:t>
            </a:r>
            <a:r>
              <a:rPr lang="el-GR" dirty="0" smtClean="0">
                <a:hlinkClick r:id="rId2" tooltip="Central Commission for Navigation on the Rhine (page does not exist)"/>
              </a:rPr>
              <a:t> </a:t>
            </a:r>
            <a:r>
              <a:rPr lang="el-GR" dirty="0" err="1" smtClean="0">
                <a:hlinkClick r:id="rId2" tooltip="Central Commission for Navigation on the Rhine (page does not exist)"/>
              </a:rPr>
              <a:t>Rhine</a:t>
            </a:r>
            <a:r>
              <a:rPr lang="el-GR" dirty="0" smtClean="0"/>
              <a:t>, ιδρύθηκε το 1815 από το Συνέδριο της Βιέννης</a:t>
            </a:r>
          </a:p>
          <a:p>
            <a:r>
              <a:rPr lang="el-GR" dirty="0" smtClean="0"/>
              <a:t>Οργανισμός Ηνωμένων που Εθνών (ΟΗΕ)</a:t>
            </a:r>
          </a:p>
          <a:p>
            <a:r>
              <a:rPr lang="el-GR" dirty="0" smtClean="0"/>
              <a:t>Οργανισμός Οικονομικής Συνεργασίας και Ανάπτυξης (Ο.Ο.Σ.Α.)</a:t>
            </a:r>
          </a:p>
          <a:p>
            <a:r>
              <a:rPr lang="el-GR" dirty="0" smtClean="0"/>
              <a:t>Οργανισμός για την Ασφάλεια και τη Συνεργασία στην Ευρώπη (</a:t>
            </a:r>
            <a:r>
              <a:rPr lang="el-GR" dirty="0" err="1" smtClean="0"/>
              <a:t>ΟΑΣΕ</a:t>
            </a:r>
            <a:r>
              <a:rPr lang="el-GR" dirty="0" smtClean="0"/>
              <a:t>, 1975, ο μεγαλύτερος οργανισμός ασφάλειας, 56 κράτη)</a:t>
            </a:r>
          </a:p>
          <a:p>
            <a:r>
              <a:rPr lang="el-GR" dirty="0" smtClean="0"/>
              <a:t>Συμβούλιο της Ευρώπης (</a:t>
            </a:r>
            <a:r>
              <a:rPr lang="el-GR" dirty="0" err="1" smtClean="0"/>
              <a:t>ΣτΕ</a:t>
            </a:r>
            <a:r>
              <a:rPr lang="el-GR" dirty="0" smtClean="0"/>
              <a:t>, 1949, Συμμετέχουν 47 κράτη)</a:t>
            </a:r>
          </a:p>
          <a:p>
            <a:r>
              <a:rPr lang="el-GR" dirty="0" smtClean="0"/>
              <a:t>Παγκόσμιος Οργανισμός Εμπορίου (ΠΟΕ)</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smtClean="0"/>
          </a:p>
          <a:p>
            <a:endParaRPr lang="el-GR" dirty="0" smtClean="0"/>
          </a:p>
          <a:p>
            <a:endParaRPr lang="el-GR" dirty="0" smtClean="0"/>
          </a:p>
          <a:p>
            <a:pPr algn="ctr">
              <a:buNone/>
            </a:pPr>
            <a:r>
              <a:rPr lang="el-GR" dirty="0" smtClean="0"/>
              <a:t>Οι διεθνείς οργανισμοί θεωρούνται κατάλληλοι για τη διαχείριση των παγκοσμίων προβλημάτων. </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Τι είναι διακυβέρνηση</a:t>
            </a:r>
            <a:endParaRPr lang="el-GR" b="1" dirty="0"/>
          </a:p>
        </p:txBody>
      </p:sp>
      <p:sp>
        <p:nvSpPr>
          <p:cNvPr id="3" name="2 - Θέση περιεχομένου"/>
          <p:cNvSpPr>
            <a:spLocks noGrp="1"/>
          </p:cNvSpPr>
          <p:nvPr>
            <p:ph idx="1"/>
          </p:nvPr>
        </p:nvSpPr>
        <p:spPr/>
        <p:txBody>
          <a:bodyPr>
            <a:normAutofit/>
          </a:bodyPr>
          <a:lstStyle/>
          <a:p>
            <a:pPr algn="ctr">
              <a:buNone/>
            </a:pPr>
            <a:r>
              <a:rPr lang="el-GR" dirty="0"/>
              <a:t>Κ</a:t>
            </a:r>
            <a:r>
              <a:rPr lang="el-GR" dirty="0" smtClean="0"/>
              <a:t>άθε δυνατή μορφή που μπορεί να λάβει ο </a:t>
            </a:r>
            <a:r>
              <a:rPr lang="el-GR" b="1" dirty="0" smtClean="0"/>
              <a:t>πολιτικός συντονισμός της κοινωνικής ζωής</a:t>
            </a:r>
            <a:r>
              <a:rPr lang="el-GR" dirty="0" smtClean="0"/>
              <a:t>.</a:t>
            </a:r>
          </a:p>
          <a:p>
            <a:pPr algn="ctr">
              <a:buNone/>
            </a:pPr>
            <a:endParaRPr lang="el-GR" dirty="0" smtClean="0"/>
          </a:p>
          <a:p>
            <a:pPr algn="ctr">
              <a:buNone/>
            </a:pPr>
            <a:r>
              <a:rPr lang="el-GR" dirty="0" smtClean="0"/>
              <a:t> Η κυβέρνηση μπορεί να θεωρηθεί συνεπώς μια συγκεκριμένη πτυχή της διακυβέρνησης και είναι δυνατό να φανταστούμε ένα είδος </a:t>
            </a:r>
          </a:p>
          <a:p>
            <a:pPr algn="ctr">
              <a:buNone/>
            </a:pPr>
            <a:endParaRPr lang="el-GR" dirty="0" smtClean="0"/>
          </a:p>
          <a:p>
            <a:pPr algn="ctr">
              <a:buNone/>
            </a:pPr>
            <a:r>
              <a:rPr lang="el-GR" b="1" dirty="0" smtClean="0"/>
              <a:t>«διακυβέρνησης χωρίς </a:t>
            </a:r>
            <a:r>
              <a:rPr lang="el-GR" b="1" dirty="0"/>
              <a:t>κυβέρνηση». </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 ρόλος της Δύσης στην ‘πολυμέρεια’</a:t>
            </a:r>
            <a:endParaRPr lang="el-GR" dirty="0"/>
          </a:p>
        </p:txBody>
      </p:sp>
      <p:sp>
        <p:nvSpPr>
          <p:cNvPr id="3" name="2 - Θέση περιεχομένου"/>
          <p:cNvSpPr>
            <a:spLocks noGrp="1"/>
          </p:cNvSpPr>
          <p:nvPr>
            <p:ph idx="1"/>
          </p:nvPr>
        </p:nvSpPr>
        <p:spPr/>
        <p:txBody>
          <a:bodyPr>
            <a:normAutofit fontScale="92500" lnSpcReduction="10000"/>
          </a:bodyPr>
          <a:lstStyle/>
          <a:p>
            <a:pPr>
              <a:buNone/>
            </a:pPr>
            <a:r>
              <a:rPr lang="el-GR" dirty="0" smtClean="0"/>
              <a:t>Η πολυμέρεια … που </a:t>
            </a:r>
            <a:r>
              <a:rPr lang="el-GR" b="1" dirty="0" smtClean="0"/>
              <a:t>ξεκίνησε ως ευρωπαϊκή ή δυτική υπόθεση </a:t>
            </a:r>
            <a:r>
              <a:rPr lang="el-GR" dirty="0" smtClean="0"/>
              <a:t>για το μέλλον του σημερινού κόσμου, με θιασώτες του ελεύθερου εμπορίου, κομμουνιστές, διεθνιστές, αναρχικούς και εθνικιστές να προβάλλουν τα δικά τους ριζοσπαστικά οράματα για μια διεθνή αρμονία, αναμειγνύοντας ουτοπικές μυθοπλασίες, με τα σχέδια της εσπεράντο, τα όνειρα για μια καθολική επιστήμη της πληροφορίας και τους νομικούς κώδικες ενός δικαστηρίου για όλη την ανθρωπότητα, με τους Βρετανούς και Αμερικανούς σχεδιαστές του «αμερικανικού αιώνα», να στηρίζουν τη δημιουργία ενός ενιαίου παγκόσμιου οργανισμού ασφαλείας, ...εξελίχθηκε σε κάτι ρευστό και άδηλο για τον 21ο αιώνα. </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Παγκόσμια Διακυβέρνηση, Όνειρο του Χθες;</a:t>
            </a:r>
            <a:endParaRPr lang="el-GR" dirty="0"/>
          </a:p>
        </p:txBody>
      </p:sp>
      <p:sp>
        <p:nvSpPr>
          <p:cNvPr id="3" name="2 - Θέση περιεχομένου"/>
          <p:cNvSpPr>
            <a:spLocks noGrp="1"/>
          </p:cNvSpPr>
          <p:nvPr>
            <p:ph idx="1"/>
          </p:nvPr>
        </p:nvSpPr>
        <p:spPr/>
        <p:txBody>
          <a:bodyPr>
            <a:normAutofit lnSpcReduction="10000"/>
          </a:bodyPr>
          <a:lstStyle/>
          <a:p>
            <a:r>
              <a:rPr lang="el-GR" b="1" dirty="0" smtClean="0"/>
              <a:t>Το πρόβλημα της απουσίας πολιτικής διακυβέρνησης: </a:t>
            </a:r>
            <a:r>
              <a:rPr lang="el-GR" dirty="0" smtClean="0"/>
              <a:t>«Οι πολιτικοί εκπρόσωποί μας... συζητούν για μεταρρυθμίσεις και κάνουν μεγαλεπήβολες δηλώσεις για παγκόσμιους στόχους, οι περισσότεροι από τους οποίους μένουν στα χαρτιά... Συνεχίζουν να μεταβιβάζουν την εξουσία σε ειδήμονες και ιδιοτελείς αυτορρυθμιζόμενους φορείς στο όνομα της αποτελεσματικής παγκόσμιας διακυβέρνησης, ενώ τους παρατηρεί ένα σκεπτικιστικό και αποξενωμένο κοινό. Η ιδέα της κυβέρνησης του κόσμου γίνεται όνειρο του χθες».</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3068960"/>
            <a:ext cx="8229600" cy="1143000"/>
          </a:xfrm>
        </p:spPr>
        <p:txBody>
          <a:bodyPr>
            <a:normAutofit fontScale="90000"/>
          </a:bodyPr>
          <a:lstStyle/>
          <a:p>
            <a:r>
              <a:rPr lang="el-GR" dirty="0" smtClean="0"/>
              <a:t/>
            </a:r>
            <a:br>
              <a:rPr lang="el-GR" dirty="0" smtClean="0"/>
            </a:br>
            <a:r>
              <a:rPr lang="el-GR" sz="4400" b="1" i="1" dirty="0" smtClean="0"/>
              <a:t>Είναι εφικτή η διακυβέρνηση της παγκόσμιας οικονομίας μέσω διεθνών καθεστώτων</a:t>
            </a:r>
            <a:r>
              <a:rPr lang="el-GR" sz="4400" dirty="0" smtClean="0"/>
              <a:t>;</a:t>
            </a:r>
            <a:endParaRPr lang="el-GR" sz="4400" dirty="0"/>
          </a:p>
        </p:txBody>
      </p:sp>
      <p:sp>
        <p:nvSpPr>
          <p:cNvPr id="3" name="2 - Θέση περιεχομένου"/>
          <p:cNvSpPr>
            <a:spLocks noGrp="1"/>
          </p:cNvSpPr>
          <p:nvPr>
            <p:ph idx="1"/>
          </p:nvPr>
        </p:nvSpPr>
        <p:spPr/>
        <p:txBody>
          <a:bodyPr/>
          <a:lstStyle/>
          <a:p>
            <a:pPr>
              <a:buNone/>
            </a:pP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Χρειάζεται ένας μηχανισμός διεθνούς διακυβέρνησης ;</a:t>
            </a:r>
            <a:endParaRPr lang="el-GR" dirty="0"/>
          </a:p>
        </p:txBody>
      </p:sp>
      <p:sp>
        <p:nvSpPr>
          <p:cNvPr id="3" name="2 - Θέση περιεχομένου"/>
          <p:cNvSpPr>
            <a:spLocks noGrp="1"/>
          </p:cNvSpPr>
          <p:nvPr>
            <p:ph idx="1"/>
          </p:nvPr>
        </p:nvSpPr>
        <p:spPr/>
        <p:txBody>
          <a:bodyPr/>
          <a:lstStyle/>
          <a:p>
            <a:endParaRPr lang="el-GR" dirty="0" smtClean="0"/>
          </a:p>
          <a:p>
            <a:r>
              <a:rPr lang="el-GR" dirty="0" smtClean="0"/>
              <a:t>Χρειάζεται για να παράσχει ορισμένα </a:t>
            </a:r>
            <a:r>
              <a:rPr lang="el-GR" b="1" dirty="0" smtClean="0"/>
              <a:t>δημόσια αγαθά </a:t>
            </a:r>
            <a:r>
              <a:rPr lang="el-GR" dirty="0" smtClean="0"/>
              <a:t>και να αντιμετωπίζει τις απώλειες της αγοράς</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sz="4400" dirty="0" smtClean="0"/>
              <a:t>Τρεις εναλλακτικές απαντήσεις υπό το πρίσμα της Θεωρίας Διεθνών Σχέσεων.</a:t>
            </a:r>
            <a:endParaRPr lang="el-GR" sz="4400" dirty="0"/>
          </a:p>
        </p:txBody>
      </p:sp>
      <p:sp>
        <p:nvSpPr>
          <p:cNvPr id="3" name="2 - Θέση περιεχομένου"/>
          <p:cNvSpPr>
            <a:spLocks noGrp="1"/>
          </p:cNvSpPr>
          <p:nvPr>
            <p:ph idx="1"/>
          </p:nvPr>
        </p:nvSpPr>
        <p:spPr/>
        <p:txBody>
          <a:bodyPr>
            <a:normAutofit fontScale="77500" lnSpcReduction="20000"/>
          </a:bodyPr>
          <a:lstStyle/>
          <a:p>
            <a:r>
              <a:rPr lang="el-GR" b="1" dirty="0" smtClean="0"/>
              <a:t>Νεοφιλελεύθεροι: </a:t>
            </a:r>
            <a:r>
              <a:rPr lang="el-GR" dirty="0" smtClean="0"/>
              <a:t>τα κράτη δημιουργούν διεθνείς θεσμούς για την μεγιστοποίηση των απόλυτων κερδών τους, μέσω του συντονισμού των πολιτικών τους (κυρίως σε ζητήματα χαμηλής πολιτικής) και της ανάπτυξης- ενίσχυσης της διακρατικής συνεργασίας.</a:t>
            </a:r>
          </a:p>
          <a:p>
            <a:r>
              <a:rPr lang="el-GR" dirty="0" smtClean="0"/>
              <a:t>Ρ</a:t>
            </a:r>
            <a:r>
              <a:rPr lang="el-GR" b="1" dirty="0" smtClean="0"/>
              <a:t>εαλιστές: </a:t>
            </a:r>
            <a:r>
              <a:rPr lang="el-GR" dirty="0" smtClean="0"/>
              <a:t>τα ισχυρότερα κράτη επιζητούν τη συνεργασία στα πλαίσια διεθνών θεσμών, για την προαγωγή των εθνικών τους συμφερόντων, διατηρώντας τους εν ενέργεια καθ’ όλο το χρονικό διάστημα που η λειτουργία τους δεν επιφέρει μείωση της σχετικής τους ισχύος. Οι ρεαλιστές τονίζουν ότι οι διεθνείς θεσμοί υπήρχαν πάντοτε, αλλά αυτό δεν εμπόδιζε τα κράτη να υπεισέρχονται σε ανταγωνισμούς ή συγκρούσεις </a:t>
            </a:r>
          </a:p>
          <a:p>
            <a:r>
              <a:rPr lang="el-GR" dirty="0" smtClean="0"/>
              <a:t>… </a:t>
            </a:r>
            <a:r>
              <a:rPr lang="el-GR" b="1" dirty="0" smtClean="0"/>
              <a:t>ενσαρκώνουν και ενισχύουν τις</a:t>
            </a:r>
            <a:r>
              <a:rPr lang="el-GR" dirty="0" smtClean="0"/>
              <a:t> </a:t>
            </a:r>
            <a:r>
              <a:rPr lang="el-GR" b="1" dirty="0" smtClean="0"/>
              <a:t>νόρμες και τις πεποιθήσεις που ενυπάρχουν μεταξύ των κρατών, διευκολύνοντας και κατευθύνοντας την διακρατική συνεργασία</a:t>
            </a:r>
            <a:r>
              <a:rPr lang="el-GR" dirty="0" smtClean="0"/>
              <a:t> (κονστρουκτιβισμός).</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000" dirty="0" smtClean="0"/>
              <a:t>Είναι δυνατή η διαχείριση της παγκόσμιας οικονομίας μέσα από διεθνείς θεσμούς-καθεστώτα;</a:t>
            </a:r>
            <a:endParaRPr lang="el-GR" sz="4000" dirty="0"/>
          </a:p>
        </p:txBody>
      </p:sp>
      <p:sp>
        <p:nvSpPr>
          <p:cNvPr id="3" name="2 - Θέση περιεχομένου"/>
          <p:cNvSpPr>
            <a:spLocks noGrp="1"/>
          </p:cNvSpPr>
          <p:nvPr>
            <p:ph idx="1"/>
          </p:nvPr>
        </p:nvSpPr>
        <p:spPr>
          <a:xfrm>
            <a:off x="457200" y="1916832"/>
            <a:ext cx="8229600" cy="4389120"/>
          </a:xfrm>
        </p:spPr>
        <p:txBody>
          <a:bodyPr/>
          <a:lstStyle/>
          <a:p>
            <a:r>
              <a:rPr lang="el-GR" dirty="0" smtClean="0"/>
              <a:t>Κομβικό σημείο στο ερώτημα και συνεπαγόμενα στην στοχαστική αντιπαράθεση νεοφιλελεύθερων-ρεαλιστών, αποτελεί η </a:t>
            </a:r>
            <a:r>
              <a:rPr lang="el-GR" b="1" dirty="0" smtClean="0"/>
              <a:t>θεωρία της ηγεμονικής σταθερότητας </a:t>
            </a:r>
            <a:r>
              <a:rPr lang="el-GR" dirty="0" smtClean="0"/>
              <a:t>και η </a:t>
            </a:r>
            <a:r>
              <a:rPr lang="el-GR" b="1" dirty="0" smtClean="0"/>
              <a:t>θεωρία των διεθνών καθεστώτων</a:t>
            </a:r>
            <a:endParaRPr lang="el-GR"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dirty="0" smtClean="0"/>
              <a:t>Θεωρία της Ηγεμονικής Σταθερότητας</a:t>
            </a:r>
            <a:endParaRPr lang="el-GR" sz="4000" b="1" dirty="0"/>
          </a:p>
        </p:txBody>
      </p:sp>
      <p:sp>
        <p:nvSpPr>
          <p:cNvPr id="3" name="2 - Θέση περιεχομένου"/>
          <p:cNvSpPr>
            <a:spLocks noGrp="1"/>
          </p:cNvSpPr>
          <p:nvPr>
            <p:ph idx="1"/>
          </p:nvPr>
        </p:nvSpPr>
        <p:spPr/>
        <p:txBody>
          <a:bodyPr/>
          <a:lstStyle/>
          <a:p>
            <a:r>
              <a:rPr lang="el-GR" dirty="0" smtClean="0"/>
              <a:t>Η υπόθεση ότι μια ανοιχτή και φιλελεύθερη οικονομία προϋποθέτει την ύπαρξη μιας ισχυρής πολιτικής ηγεσίας, διατυπώθηκε για πρώτη φορά από τον </a:t>
            </a:r>
            <a:r>
              <a:rPr lang="el-GR" dirty="0" err="1" smtClean="0"/>
              <a:t>Charles</a:t>
            </a:r>
            <a:r>
              <a:rPr lang="el-GR" dirty="0" smtClean="0"/>
              <a:t> </a:t>
            </a:r>
            <a:r>
              <a:rPr lang="el-GR" dirty="0" err="1" smtClean="0"/>
              <a:t>Kindleberger</a:t>
            </a:r>
            <a:r>
              <a:rPr lang="el-GR" dirty="0" smtClean="0"/>
              <a:t> στο έργο του </a:t>
            </a:r>
            <a:r>
              <a:rPr lang="en-US" i="1" dirty="0" smtClean="0"/>
              <a:t>The World in Depression</a:t>
            </a:r>
            <a:r>
              <a:rPr lang="el-GR" i="1" dirty="0" smtClean="0"/>
              <a:t>, 1929-1939</a:t>
            </a:r>
            <a:r>
              <a:rPr lang="el-GR" dirty="0" smtClean="0"/>
              <a:t>. </a:t>
            </a:r>
          </a:p>
          <a:p>
            <a:r>
              <a:rPr lang="el-GR" dirty="0" smtClean="0"/>
              <a:t>Η ηγέτιδα δύναμη καλείται να παροτρύνει τα υπόλοιπα κράτη να υπακούουν στους κανόνες-καθεστώτα που διέπουν τις διεθνείς οικονομικές δραστηριότητες, οριοθετώντας αποδεκτά μοντέλα οικονομικής συμπεριφοράς.</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ηγεμόνας…</a:t>
            </a:r>
            <a:endParaRPr lang="el-GR" dirty="0"/>
          </a:p>
        </p:txBody>
      </p:sp>
      <p:sp>
        <p:nvSpPr>
          <p:cNvPr id="3" name="2 - Θέση περιεχομένου"/>
          <p:cNvSpPr>
            <a:spLocks noGrp="1"/>
          </p:cNvSpPr>
          <p:nvPr>
            <p:ph idx="1"/>
          </p:nvPr>
        </p:nvSpPr>
        <p:spPr/>
        <p:txBody>
          <a:bodyPr/>
          <a:lstStyle/>
          <a:p>
            <a:r>
              <a:rPr lang="el-GR" dirty="0" smtClean="0"/>
              <a:t>Ορισμένα συλλογικά ή δημόσια αγαθά, θα πρέπει να προωθούνται από τον ίδιο. </a:t>
            </a:r>
          </a:p>
          <a:p>
            <a:r>
              <a:rPr lang="el-GR" dirty="0" smtClean="0"/>
              <a:t>Στα καθήκοντά του, για την ομαλή λειτουργία της παγκόσμιας αγοράς και την ανάσχεση των οικονομικών κρίσεων, εμπερικλείονται ο δανεισμός κεφαλαίου, η δημιουργία ενός καθεστώτος συναλλαγματικών ισοτιμιών, ο μακροοικονομικός συντονισμός, η διατήρηση των ανοιχτών αγορών και ο ρόλος της ως “δανειστή ύστατης προσφυγής”.</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Θεωρία των διεθνών καθεστώτων</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Τα καθεστώτα αποτελούν σύνολα άτυπων ή ρητών αρχών, νορμών, κανόνων και διαδικασιών λήψης αποφάσεων περί των οποίων συγκλίνουν οι προσδοκίες των παραγόντων σε έναν δεδομένο τομέα των διεθνών σχέσεων. Κατά συνέπεια δημιουργούνται:</a:t>
            </a:r>
          </a:p>
          <a:p>
            <a:r>
              <a:rPr lang="el-GR" b="1" dirty="0" smtClean="0"/>
              <a:t>α) Αυθόρμητα:</a:t>
            </a:r>
            <a:r>
              <a:rPr lang="el-GR" dirty="0" smtClean="0"/>
              <a:t> χωρίς να συνδέονται με κάποιο συνειδητό σκοπό. Πολλοί από τους άτυπους κανόνες που διέπουν τις αγορές ανήκουν σε αυτή την κατηγορία.</a:t>
            </a:r>
          </a:p>
          <a:p>
            <a:r>
              <a:rPr lang="el-GR" b="1" dirty="0" smtClean="0"/>
              <a:t>β) Αποτέλεσμα Διεθνών Διαπραγματεύσεων μεταξύ κρατών</a:t>
            </a:r>
            <a:r>
              <a:rPr lang="el-GR" dirty="0" smtClean="0"/>
              <a:t>: το σύστημα  διεθνούς εμπορίου και του νομισματικού καθεστώτος του </a:t>
            </a:r>
            <a:r>
              <a:rPr lang="el-GR" dirty="0" err="1" smtClean="0"/>
              <a:t>Μπρέτον</a:t>
            </a:r>
            <a:r>
              <a:rPr lang="el-GR" dirty="0" smtClean="0"/>
              <a:t> </a:t>
            </a:r>
            <a:r>
              <a:rPr lang="el-GR" dirty="0" err="1" smtClean="0"/>
              <a:t>Γούντς</a:t>
            </a:r>
            <a:r>
              <a:rPr lang="el-GR" dirty="0" smtClean="0"/>
              <a:t> μετά τον Β’ΠΠ, ήταν αποτέλεσμα διαπραγματεύσεων κυρίως μεταξύ ΗΠΑ και Μεγάλης Βρετανίας.</a:t>
            </a:r>
          </a:p>
          <a:p>
            <a:r>
              <a:rPr lang="el-GR" b="1" dirty="0" smtClean="0"/>
              <a:t>γ) Επιβλήθηκαν από ισχυρά κράτη σε λιγότερο ισχυρά</a:t>
            </a:r>
            <a:r>
              <a:rPr lang="el-GR" dirty="0" smtClean="0"/>
              <a:t>: Τα αποικιακά συστήματα του 19</a:t>
            </a:r>
            <a:r>
              <a:rPr lang="el-GR" baseline="30000" dirty="0" smtClean="0"/>
              <a:t>ου</a:t>
            </a:r>
            <a:r>
              <a:rPr lang="el-GR" dirty="0" smtClean="0"/>
              <a:t> αιώνα.</a:t>
            </a:r>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smtClean="0"/>
              <a:t/>
            </a:r>
            <a:br>
              <a:rPr lang="el-GR" sz="4000" dirty="0" smtClean="0"/>
            </a:br>
            <a:r>
              <a:rPr lang="el-GR" sz="4000" dirty="0" smtClean="0"/>
              <a:t>Μεταξύ των </a:t>
            </a:r>
            <a:r>
              <a:rPr lang="el-GR" sz="4000" b="1" dirty="0" smtClean="0"/>
              <a:t>καθηκόντων </a:t>
            </a:r>
            <a:r>
              <a:rPr lang="el-GR" sz="4000" dirty="0" smtClean="0"/>
              <a:t>των  διεθνών καθεστώτων είναι:</a:t>
            </a:r>
            <a:endParaRPr lang="el-GR" sz="4000" dirty="0"/>
          </a:p>
        </p:txBody>
      </p:sp>
      <p:sp>
        <p:nvSpPr>
          <p:cNvPr id="3" name="2 - Θέση περιεχομένου"/>
          <p:cNvSpPr>
            <a:spLocks noGrp="1"/>
          </p:cNvSpPr>
          <p:nvPr>
            <p:ph idx="1"/>
          </p:nvPr>
        </p:nvSpPr>
        <p:spPr/>
        <p:txBody>
          <a:bodyPr>
            <a:normAutofit fontScale="92500" lnSpcReduction="10000"/>
          </a:bodyPr>
          <a:lstStyle/>
          <a:p>
            <a:pPr>
              <a:buNone/>
            </a:pPr>
            <a:r>
              <a:rPr lang="el-GR" dirty="0" smtClean="0"/>
              <a:t>Α) η μείωση της αβεβαιότητας</a:t>
            </a:r>
          </a:p>
          <a:p>
            <a:pPr>
              <a:buNone/>
            </a:pPr>
            <a:r>
              <a:rPr lang="el-GR" dirty="0" smtClean="0"/>
              <a:t>Β) η ελαχιστοποίηση του κόστους συναλλαγών </a:t>
            </a:r>
          </a:p>
          <a:p>
            <a:pPr>
              <a:buNone/>
            </a:pPr>
            <a:r>
              <a:rPr lang="el-GR" dirty="0" smtClean="0"/>
              <a:t>Γ) η αποσόβηση των αποτυχιών της αγοράς</a:t>
            </a:r>
          </a:p>
          <a:p>
            <a:r>
              <a:rPr lang="el-GR" dirty="0" smtClean="0"/>
              <a:t>Τα διεθνή καθεστώτα δημιουργούνται από εγωκεντρικά κράτη προκειμένου να προωθήσουν ατομικά και συλλογικά συμφέροντα.</a:t>
            </a:r>
          </a:p>
          <a:p>
            <a:r>
              <a:rPr lang="el-GR" dirty="0" smtClean="0"/>
              <a:t>Ο </a:t>
            </a:r>
            <a:r>
              <a:rPr lang="en-GB" dirty="0" err="1" smtClean="0"/>
              <a:t>Keohane</a:t>
            </a:r>
            <a:r>
              <a:rPr lang="el-GR" dirty="0" smtClean="0"/>
              <a:t> υποστηρίζει ότι ένα διεθνές καθεστώς αποκτά δική του υπόσταση με το πέρασμα του χρόνου. Όταν τα κράτη γίνουν μάρτυρες της επιτυχίας ενός καθεστώτος, «μαθαίνουν» να αλλάζουν τη συμπεριφορά τους, ακόμη και να επαναπροσδιορίζουν τα συμφέροντά τους.</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Επίσημη και Άτυπη Διακυβέρνηση</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b="1" dirty="0" smtClean="0"/>
              <a:t>Επίσημη διακυβέρνηση</a:t>
            </a:r>
            <a:r>
              <a:rPr lang="el-GR" dirty="0" smtClean="0"/>
              <a:t>: οι θεσμοί κι οι διεθνείς οργανισμοί, για τους οποίους η  συμμετοχή των χωρών-μελών έχει εγκριθεί από τα εθνικά κοινοβούλια ( ή γενικά, έχει </a:t>
            </a:r>
            <a:r>
              <a:rPr lang="el-GR" b="1" dirty="0" smtClean="0"/>
              <a:t>νομιμοποιηθεί</a:t>
            </a:r>
            <a:r>
              <a:rPr lang="el-GR" dirty="0" smtClean="0"/>
              <a:t> στο εσωτερικό τους).</a:t>
            </a:r>
          </a:p>
          <a:p>
            <a:r>
              <a:rPr lang="el-GR" dirty="0" smtClean="0"/>
              <a:t> </a:t>
            </a:r>
            <a:r>
              <a:rPr lang="el-GR" b="1" dirty="0" smtClean="0"/>
              <a:t>Άτυπη διακυβέρνηση</a:t>
            </a:r>
            <a:r>
              <a:rPr lang="el-GR" dirty="0" smtClean="0"/>
              <a:t>: η </a:t>
            </a:r>
            <a:r>
              <a:rPr lang="el-GR" b="1" dirty="0" smtClean="0"/>
              <a:t>χωρίς την εσωτερική νομιμοποίηση</a:t>
            </a:r>
            <a:r>
              <a:rPr lang="el-GR" dirty="0" smtClean="0"/>
              <a:t> συμμετοχή των κυβερνήσεων σε ομαδοποιήσεις κρατών όπου λαμβάνονται αποφάσεις, οι οποίες επιχειρούν να επηρεάσουν την εσωτερική κι εξωτερική πολιτική των κυβερνήσεων.</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Το πρόβλημα της συμμόρφωσης:</a:t>
            </a:r>
            <a:endParaRPr lang="el-GR" b="1" dirty="0"/>
          </a:p>
        </p:txBody>
      </p:sp>
      <p:sp>
        <p:nvSpPr>
          <p:cNvPr id="3" name="2 - Θέση περιεχομένου"/>
          <p:cNvSpPr>
            <a:spLocks noGrp="1"/>
          </p:cNvSpPr>
          <p:nvPr>
            <p:ph idx="1"/>
          </p:nvPr>
        </p:nvSpPr>
        <p:spPr/>
        <p:txBody>
          <a:bodyPr>
            <a:normAutofit fontScale="92500"/>
          </a:bodyPr>
          <a:lstStyle/>
          <a:p>
            <a:r>
              <a:rPr lang="el-GR" dirty="0" smtClean="0"/>
              <a:t>Η συμμόρφωση προς τα διεθνή καθεστώτα αποτελεί μεγάλο πρόβλημα και είναι σημαντικό να κατανοήσουμε τους λόγους που οδηγούν στη συμμόρφωση ή το αντίθετο. Το </a:t>
            </a:r>
            <a:r>
              <a:rPr lang="el-GR" b="1" dirty="0" smtClean="0"/>
              <a:t>πρόβλημα της συμμόρφωση προκύπτει επειδή</a:t>
            </a:r>
            <a:r>
              <a:rPr lang="el-GR" dirty="0" smtClean="0"/>
              <a:t>:</a:t>
            </a:r>
          </a:p>
          <a:p>
            <a:pPr>
              <a:buNone/>
            </a:pPr>
            <a:r>
              <a:rPr lang="el-GR" b="1" dirty="0" smtClean="0"/>
              <a:t>α)</a:t>
            </a:r>
            <a:r>
              <a:rPr lang="el-GR" dirty="0" smtClean="0"/>
              <a:t> δεν υπάρχει καμία επίσημη διεθνής κυβέρνηση</a:t>
            </a:r>
          </a:p>
          <a:p>
            <a:pPr>
              <a:buNone/>
            </a:pPr>
            <a:r>
              <a:rPr lang="el-GR" b="1" dirty="0" smtClean="0"/>
              <a:t>β)</a:t>
            </a:r>
            <a:r>
              <a:rPr lang="el-GR" dirty="0" smtClean="0"/>
              <a:t> τα κράτη συχνά προσδίδουν μεγάλη αξία στα σχετικά τους κέρδη και στην εθνική αυτονομία</a:t>
            </a:r>
          </a:p>
          <a:p>
            <a:pPr>
              <a:buNone/>
            </a:pPr>
            <a:r>
              <a:rPr lang="el-GR" b="1" dirty="0" smtClean="0"/>
              <a:t>γ)</a:t>
            </a:r>
            <a:r>
              <a:rPr lang="el-GR" dirty="0" smtClean="0"/>
              <a:t> υπάρχει ένα πρόβλημα συνολικής δράσης κατά το οποίο οι μεμονωμένοι παράγοντες μπαίνουν στον πειρασμό να διαπράξουν απάτες και να υιοθετήσουν την πρακτική του «δωρεάν επιβάτη». </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smtClean="0"/>
              <a:t>Πιθανές λύσεις αυτού του προβλήματος. </a:t>
            </a:r>
            <a:br>
              <a:rPr lang="el-GR" sz="4000" dirty="0" smtClean="0"/>
            </a:br>
            <a:endParaRPr lang="el-GR" sz="4000" dirty="0"/>
          </a:p>
        </p:txBody>
      </p:sp>
      <p:sp>
        <p:nvSpPr>
          <p:cNvPr id="3" name="2 - Θέση περιεχομένου"/>
          <p:cNvSpPr>
            <a:spLocks noGrp="1"/>
          </p:cNvSpPr>
          <p:nvPr>
            <p:ph idx="1"/>
          </p:nvPr>
        </p:nvSpPr>
        <p:spPr/>
        <p:txBody>
          <a:bodyPr/>
          <a:lstStyle/>
          <a:p>
            <a:pPr lvl="0"/>
            <a:endParaRPr lang="el-GR" dirty="0" smtClean="0"/>
          </a:p>
          <a:p>
            <a:pPr lvl="0"/>
            <a:r>
              <a:rPr lang="el-GR" dirty="0" smtClean="0"/>
              <a:t>Η </a:t>
            </a:r>
            <a:r>
              <a:rPr lang="el-GR" b="1" dirty="0" smtClean="0"/>
              <a:t>θεωρία των επαναληπτικών </a:t>
            </a:r>
            <a:r>
              <a:rPr lang="el-GR" dirty="0" smtClean="0"/>
              <a:t>ή </a:t>
            </a:r>
            <a:r>
              <a:rPr lang="el-GR" b="1" dirty="0" smtClean="0"/>
              <a:t>επαναλαμβανόμενων παιγνίων </a:t>
            </a:r>
            <a:r>
              <a:rPr lang="el-GR" dirty="0" smtClean="0"/>
              <a:t>και κυρίως</a:t>
            </a:r>
            <a:endParaRPr lang="el-GR" b="1" dirty="0" smtClean="0"/>
          </a:p>
          <a:p>
            <a:r>
              <a:rPr lang="el-GR" b="1" dirty="0" smtClean="0"/>
              <a:t>το Δίλημμα του Φυλακισμένου. </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Το Δίλημμα του Φυλακισμένου</a:t>
            </a:r>
            <a:r>
              <a:rPr lang="el-GR" dirty="0" smtClean="0"/>
              <a:t>. </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Δύο άτομα συλλαμβάνονται από την αστυνομία σαν ύποπτοι διάπραξης κάποιων εγκλημάτων. H αστυνομία τους βάζει σε χωριστά δωμάτια, εμποδίζοντάς τους να έχουν οποιαδήποτε επικοινωνία. O εισαγγελέας επισκέπτεται και τους δύο, τον καθένα χωριστά, και κάνει στον καθένα την εξής πρόταση:</a:t>
            </a:r>
          </a:p>
          <a:p>
            <a:pPr lvl="0"/>
            <a:r>
              <a:rPr lang="el-GR" dirty="0" smtClean="0"/>
              <a:t>αν καταθέσει εναντίον του άλλου (και ο άλλος δεν μιλήσει) τότε η συνεργασία αμείβεται με άμεση απελευθέρωση, ενώ ο «άλλος» θα φάει 12 χρόνια</a:t>
            </a:r>
          </a:p>
          <a:p>
            <a:pPr lvl="0"/>
            <a:r>
              <a:rPr lang="el-GR" dirty="0" smtClean="0"/>
              <a:t>αν δε μιλήσει ούτε αυτός ούτε ο άλλος θα φάνε και οι δύο από 1 χρόνο φυλακή για ήσσονος σημασίας αδικήματα για τα οποία η αστυνομία έχει αποδείξεις</a:t>
            </a:r>
          </a:p>
          <a:p>
            <a:pPr lvl="0"/>
            <a:r>
              <a:rPr lang="el-GR" dirty="0" smtClean="0"/>
              <a:t>αν καρφώσουν και οι δύο ο ένας τον άλλον τότε θα φάνε 4 χρόνια ο καθένας.</a:t>
            </a: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t/>
            </a:r>
            <a:br>
              <a:rPr lang="el-GR" sz="3600" dirty="0" smtClean="0"/>
            </a:br>
            <a:r>
              <a:rPr lang="el-GR" sz="3600" dirty="0" smtClean="0"/>
              <a:t>Ποιά είναι η αναμενόμενη ορθολογικά «βέλτιστη» στάση του καθενός απ’ τους κρατούμενους; </a:t>
            </a:r>
            <a:r>
              <a:rPr lang="el-GR" sz="3600" b="1" dirty="0" smtClean="0"/>
              <a:t>ρωτάει η θεωρία παιγνίων</a:t>
            </a:r>
            <a:r>
              <a:rPr lang="el-GR" sz="3600" dirty="0" smtClean="0"/>
              <a:t>.</a:t>
            </a:r>
            <a:endParaRPr lang="el-GR" sz="3600" dirty="0"/>
          </a:p>
        </p:txBody>
      </p:sp>
      <p:sp>
        <p:nvSpPr>
          <p:cNvPr id="3" name="2 - Θέση περιεχομένου"/>
          <p:cNvSpPr>
            <a:spLocks noGrp="1"/>
          </p:cNvSpPr>
          <p:nvPr>
            <p:ph idx="1"/>
          </p:nvPr>
        </p:nvSpPr>
        <p:spPr/>
        <p:txBody>
          <a:bodyPr>
            <a:normAutofit fontScale="77500" lnSpcReduction="20000"/>
          </a:bodyPr>
          <a:lstStyle/>
          <a:p>
            <a:r>
              <a:rPr lang="el-GR" dirty="0" smtClean="0"/>
              <a:t>«</a:t>
            </a:r>
            <a:r>
              <a:rPr lang="el-GR" b="1" dirty="0" smtClean="0"/>
              <a:t>ορθολογισμός» </a:t>
            </a:r>
            <a:r>
              <a:rPr lang="el-GR" dirty="0" smtClean="0"/>
              <a:t>είναι να κοιτάει ο καθένας το συμφέρον του, δηλαδή είτε το μέγιστο όφελος είτε την μικρότερη ζημιά του, λαμβάνοντας υπόψη του ότι και ο άλλος (ο «αντίπαλος»…) θα κάνει το ίδιο. </a:t>
            </a:r>
            <a:r>
              <a:rPr lang="el-GR" dirty="0" err="1" smtClean="0"/>
              <a:t>Eπειδή</a:t>
            </a:r>
            <a:r>
              <a:rPr lang="el-GR" dirty="0" smtClean="0"/>
              <a:t> ο Α </a:t>
            </a:r>
            <a:r>
              <a:rPr lang="el-GR" b="1" dirty="0" smtClean="0"/>
              <a:t>δεν μπορεί να εμπιστευτεί </a:t>
            </a:r>
            <a:r>
              <a:rPr lang="el-GR" dirty="0" smtClean="0"/>
              <a:t>«λογικά σκεπτόμενος» τον Β ότι θα κρατήσει το στόμα του κλειστό (οπότε, κρατώντας κι αυτός το δικό του, «κερδίζει» την μικρότερη ποινή), καρφώνει. </a:t>
            </a:r>
            <a:r>
              <a:rPr lang="el-GR" dirty="0" err="1" smtClean="0"/>
              <a:t>Eπειδή</a:t>
            </a:r>
            <a:r>
              <a:rPr lang="el-GR" dirty="0" smtClean="0"/>
              <a:t> και ο Β απ’ την μεριά του κάνει τις ίδιες σκέψεις και τους ίδιους υπολογισμούς, καρφώνει επίσης. </a:t>
            </a:r>
            <a:r>
              <a:rPr lang="el-GR" dirty="0" err="1" smtClean="0"/>
              <a:t>Kατά</a:t>
            </a:r>
            <a:r>
              <a:rPr lang="el-GR" dirty="0" smtClean="0"/>
              <a:t> την θεωρία παιγνίων η ευτυχής (και πλήρως ορθολογική κατάληξη) του διλήμματος είναι ότι γίνονται ο ένας </a:t>
            </a:r>
            <a:r>
              <a:rPr lang="el-GR" dirty="0" err="1" smtClean="0"/>
              <a:t>ρουφιάνος</a:t>
            </a:r>
            <a:r>
              <a:rPr lang="el-GR" dirty="0" smtClean="0"/>
              <a:t> του άλλου και τρώνε από 4 χρόνια φυλακή.</a:t>
            </a:r>
          </a:p>
          <a:p>
            <a:r>
              <a:rPr lang="el-GR" dirty="0" smtClean="0"/>
              <a:t>Πρέπει να πούμε ότι σε αυτό το παράδειγμα, όπως και σε κάθε κατάσταση (παίγνιο) της θεωρίας παιγνίων (</a:t>
            </a:r>
            <a:r>
              <a:rPr lang="el-GR" dirty="0" err="1" smtClean="0"/>
              <a:t>Game</a:t>
            </a:r>
            <a:r>
              <a:rPr lang="el-GR" dirty="0" smtClean="0"/>
              <a:t> </a:t>
            </a:r>
            <a:r>
              <a:rPr lang="el-GR" dirty="0" err="1" smtClean="0"/>
              <a:t>Theory</a:t>
            </a:r>
            <a:r>
              <a:rPr lang="el-GR" dirty="0" smtClean="0"/>
              <a:t>), υποθέτουμε ότι οι εμπλεκόμενοι (οι παίκτες) είναι απόλυτα</a:t>
            </a:r>
            <a:r>
              <a:rPr lang="el-GR" b="1" dirty="0" smtClean="0"/>
              <a:t> </a:t>
            </a:r>
            <a:r>
              <a:rPr lang="el-GR" b="1" i="1" dirty="0" smtClean="0"/>
              <a:t>λογικοί </a:t>
            </a:r>
            <a:r>
              <a:rPr lang="el-GR" dirty="0" smtClean="0"/>
              <a:t>και έχουν ως αποκλειστικό γνώμονα τη μεγιστοποίηση του </a:t>
            </a:r>
            <a:r>
              <a:rPr lang="el-GR" b="1" dirty="0" smtClean="0"/>
              <a:t>κέρδους</a:t>
            </a:r>
            <a:r>
              <a:rPr lang="el-GR" dirty="0" smtClean="0"/>
              <a:t> ή την ελαχιστοποίηση του κόστους (όπως σε αυτή την περίπτωση).</a:t>
            </a:r>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smtClean="0"/>
              <a:t>Το παραπάνω παράδειγμα καταδεικνύει ότι το </a:t>
            </a:r>
            <a:r>
              <a:rPr lang="el-GR" b="1" dirty="0" smtClean="0"/>
              <a:t>«κοινό συμφέρον» δεν είναι πάντα η επιλογή </a:t>
            </a:r>
            <a:r>
              <a:rPr lang="el-GR" dirty="0" smtClean="0"/>
              <a:t>απόλυτα λογικά σκεπτόμενων ατόμων και πολλές φορές απόλυτα λογικά επιλογές μπορούν να οδηγήσουν </a:t>
            </a:r>
            <a:r>
              <a:rPr lang="el-GR" b="1" dirty="0" smtClean="0"/>
              <a:t>σε ζημία για όλους τους εμπλεκόμενους. </a:t>
            </a:r>
          </a:p>
          <a:p>
            <a:r>
              <a:rPr lang="el-GR" dirty="0" smtClean="0"/>
              <a:t>Η κατάσταση αλλάζει </a:t>
            </a:r>
            <a:r>
              <a:rPr lang="el-GR" b="1" u="sng" dirty="0" smtClean="0"/>
              <a:t>αν το παιχνίδι επαναλαμβάνεται</a:t>
            </a:r>
            <a:r>
              <a:rPr lang="el-GR" dirty="0" smtClean="0"/>
              <a:t>, οπότε κάθε παίκτης έχει τη δυνατότητα να «τιμωρήσει» μέσω της επιλογής του τον άλλο παίκτη για την προηγούμενη παρασπονδία του. Σε αυτή την περίπτωση, όταν οι επαναλήψεις του παιγνίου τείνουν στο άπειρο, η επιλογή της συνεργασίας (να κρατήσουν και οι δύο τη σιωπή τους) τείνει στο να επικρατήσει.</a:t>
            </a:r>
          </a:p>
          <a:p>
            <a:r>
              <a:rPr lang="el-GR" dirty="0" smtClean="0"/>
              <a:t>Π.χ. ένα κράτος θα μπορούσε ίσως να αυξήσει τα σχετικά του κέρδη εξάγοντας σε άλλες αγορές, ενώ εκείνο θα διατηρούσε κλειστές τις δικές του αγορές. Παρόλα αυτά αν τα άλλα κράτη έκλειναν τις αγορές τους, τότε θα έχαναν όλα τα κράτη. Παρόλα αυτά η πιθανότητα να αυξήσει κανείς τα οφέλη του επιδεικνύοντας δόλια συμπεριφορά (δωρεάν επιβάτης) συνιστά μεγάλο πειρασμό.</a:t>
            </a: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smtClean="0"/>
              <a:t/>
            </a:r>
            <a:br>
              <a:rPr lang="el-GR" sz="4000" dirty="0" smtClean="0"/>
            </a:br>
            <a:r>
              <a:rPr lang="el-GR" sz="4000" dirty="0" smtClean="0"/>
              <a:t>Οι λύσεις που προτείνονται για το Δίλημμα του Φυλακισμένου:</a:t>
            </a:r>
            <a:endParaRPr lang="el-GR" sz="4000" dirty="0"/>
          </a:p>
        </p:txBody>
      </p:sp>
      <p:sp>
        <p:nvSpPr>
          <p:cNvPr id="3" name="2 - Θέση περιεχομένου"/>
          <p:cNvSpPr>
            <a:spLocks noGrp="1"/>
          </p:cNvSpPr>
          <p:nvPr>
            <p:ph idx="1"/>
          </p:nvPr>
        </p:nvSpPr>
        <p:spPr/>
        <p:txBody>
          <a:bodyPr/>
          <a:lstStyle/>
          <a:p>
            <a:pPr lvl="0"/>
            <a:r>
              <a:rPr lang="el-GR" dirty="0" smtClean="0"/>
              <a:t>Δημιουργία </a:t>
            </a:r>
            <a:r>
              <a:rPr lang="el-GR" b="1" dirty="0" smtClean="0"/>
              <a:t>νορμών αμοιβαιότητας</a:t>
            </a:r>
            <a:r>
              <a:rPr lang="el-GR" dirty="0" smtClean="0"/>
              <a:t> που καθιστούν κάθε κίνηση στο παίγνιο λιγότερο ανεξάρτητη και συνδέουν τα θέματα μεταξύ τους.</a:t>
            </a:r>
          </a:p>
          <a:p>
            <a:r>
              <a:rPr lang="el-GR" dirty="0" smtClean="0"/>
              <a:t>Η έννοια των </a:t>
            </a:r>
            <a:r>
              <a:rPr lang="el-GR" b="1" dirty="0" smtClean="0"/>
              <a:t>επαναληπτικών παιγνίων</a:t>
            </a:r>
            <a:r>
              <a:rPr lang="el-GR" dirty="0" smtClean="0"/>
              <a:t> που ανέπτυξαν ο </a:t>
            </a:r>
            <a:r>
              <a:rPr lang="en-GB" dirty="0" smtClean="0"/>
              <a:t>Ronald Axelrod</a:t>
            </a:r>
            <a:r>
              <a:rPr lang="el-GR" dirty="0" smtClean="0"/>
              <a:t> (</a:t>
            </a:r>
            <a:r>
              <a:rPr lang="el-GR" dirty="0" err="1" smtClean="0"/>
              <a:t>The</a:t>
            </a:r>
            <a:r>
              <a:rPr lang="el-GR" dirty="0" smtClean="0"/>
              <a:t> </a:t>
            </a:r>
            <a:r>
              <a:rPr lang="en-GB" dirty="0" smtClean="0"/>
              <a:t>E</a:t>
            </a:r>
            <a:r>
              <a:rPr lang="el-GR" dirty="0" err="1" smtClean="0"/>
              <a:t>volution</a:t>
            </a:r>
            <a:r>
              <a:rPr lang="el-GR" dirty="0" smtClean="0"/>
              <a:t> </a:t>
            </a:r>
            <a:r>
              <a:rPr lang="el-GR" dirty="0" err="1" smtClean="0"/>
              <a:t>of</a:t>
            </a:r>
            <a:r>
              <a:rPr lang="el-GR" dirty="0" smtClean="0"/>
              <a:t> </a:t>
            </a:r>
            <a:r>
              <a:rPr lang="en-GB" dirty="0" smtClean="0"/>
              <a:t>C</a:t>
            </a:r>
            <a:r>
              <a:rPr lang="el-GR" dirty="0" err="1" smtClean="0"/>
              <a:t>ooperation</a:t>
            </a:r>
            <a:r>
              <a:rPr lang="el-GR" dirty="0" smtClean="0"/>
              <a:t> 1984) και άλλοι.</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Υπάρχουν 3 επικρατούσες θέσεις όσον αφορά στη διακυβέρνηση</a:t>
            </a:r>
            <a:r>
              <a:rPr lang="el-GR" dirty="0" smtClean="0"/>
              <a:t>: </a:t>
            </a:r>
          </a:p>
          <a:p>
            <a:pPr>
              <a:buNone/>
            </a:pPr>
            <a:r>
              <a:rPr lang="el-GR" dirty="0" smtClean="0"/>
              <a:t>α) ο νεοφιλελεύθερος </a:t>
            </a:r>
            <a:r>
              <a:rPr lang="el-GR" dirty="0" err="1" smtClean="0"/>
              <a:t>ινστιτουσιοναλισμός</a:t>
            </a:r>
            <a:r>
              <a:rPr lang="el-GR" dirty="0" smtClean="0"/>
              <a:t>,</a:t>
            </a:r>
          </a:p>
          <a:p>
            <a:pPr>
              <a:buNone/>
            </a:pPr>
            <a:r>
              <a:rPr lang="el-GR" dirty="0" smtClean="0"/>
              <a:t>β) Ο νέος μεσαιωνισμός, </a:t>
            </a:r>
          </a:p>
          <a:p>
            <a:pPr>
              <a:buNone/>
            </a:pPr>
            <a:r>
              <a:rPr lang="el-GR" dirty="0" smtClean="0"/>
              <a:t>γ) Ο </a:t>
            </a:r>
            <a:r>
              <a:rPr lang="el-GR" dirty="0" err="1" smtClean="0"/>
              <a:t>διακυβερνητισμός</a:t>
            </a:r>
            <a:endParaRPr lang="el-GR" dirty="0" smtClean="0"/>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000" b="1" u="sng" dirty="0" smtClean="0"/>
              <a:t>Α) Νεοφιλελεύθερος </a:t>
            </a:r>
            <a:r>
              <a:rPr lang="el-GR" sz="4000" b="1" u="sng" dirty="0" err="1" smtClean="0"/>
              <a:t>ινστιτουσιοναλισμός</a:t>
            </a:r>
            <a:endParaRPr lang="el-GR" sz="4000"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Α) αποδέχεται τη σημασία του κράτους, πιστεύει ότι τα επίσημα διεθνή καθεστώτα και θεσμοί είναι απαραίτητοι.</a:t>
            </a:r>
          </a:p>
          <a:p>
            <a:pPr>
              <a:buNone/>
            </a:pPr>
            <a:r>
              <a:rPr lang="el-GR" dirty="0" smtClean="0"/>
              <a:t>Β) κεντρικός δρώντας στις διεθνείς υποθέσεις είναι </a:t>
            </a:r>
            <a:r>
              <a:rPr lang="el-GR" b="1" dirty="0" smtClean="0"/>
              <a:t>το κράτος, το οποίο είναι φιλελεύθερο,</a:t>
            </a:r>
            <a:r>
              <a:rPr lang="el-GR" dirty="0" smtClean="0"/>
              <a:t> προσανατολισμένο στην αγορά και ενδιαφέρεται περισσότερο για τη συνεργασία και τα απόλυτα κέρδη. </a:t>
            </a:r>
          </a:p>
          <a:p>
            <a:pPr>
              <a:buNone/>
            </a:pPr>
            <a:r>
              <a:rPr lang="el-GR" dirty="0" smtClean="0"/>
              <a:t>Γ) Οι </a:t>
            </a:r>
            <a:r>
              <a:rPr lang="el-GR" b="1" dirty="0" smtClean="0"/>
              <a:t>διεθνείς θεσμοί είναι αρκετά ισχυροί </a:t>
            </a:r>
            <a:r>
              <a:rPr lang="el-GR" dirty="0" smtClean="0"/>
              <a:t>για να αντιμετωπίσουν τις προκλήσεις μιας </a:t>
            </a:r>
            <a:r>
              <a:rPr lang="el-GR" dirty="0" err="1" smtClean="0"/>
              <a:t>παγκοσμιοποιημένης</a:t>
            </a:r>
            <a:r>
              <a:rPr lang="el-GR" dirty="0" smtClean="0"/>
              <a:t> διεθνούς οικονομίας. Επιπλέον τα υφιστάμενα καθεστώτα αν κριθούν ανεπαρκή μπορούν να δημιουργηθούν νέα ή να τροποποιηθούν τα παλιά. Χαρακτηριστικό παράδειγμα ουσιαστικής μεταρρύθμισης ενός διεθνούς θεσμού αποτελεί η αντικατάσταση της GATT από τον ΠΟΕ το 1995.</a:t>
            </a:r>
          </a:p>
          <a:p>
            <a:pPr>
              <a:buNone/>
            </a:pP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sz="5400" dirty="0" smtClean="0"/>
              <a:t>Η προσέγγιση αυτή έχει πολλούς περιορισμούς.</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 </a:t>
            </a:r>
          </a:p>
          <a:p>
            <a:r>
              <a:rPr lang="el-GR" dirty="0" smtClean="0"/>
              <a:t>1)Το επιτακτικό πρόβλημα των διεθνών θεσμών είναι το </a:t>
            </a:r>
            <a:r>
              <a:rPr lang="el-GR" b="1" dirty="0" smtClean="0"/>
              <a:t>δημοκρατικό τους έλλειμμα</a:t>
            </a:r>
            <a:r>
              <a:rPr lang="el-GR" dirty="0" smtClean="0"/>
              <a:t>, δηλαδή ότι δεν είναι υπόλογοι σε κάποιο δημοκρατικό εκλογικό σώμα.</a:t>
            </a:r>
          </a:p>
          <a:p>
            <a:r>
              <a:rPr lang="el-GR" dirty="0" smtClean="0"/>
              <a:t>2) Με αυτό το πρόβλημα συνδέεται στενά και το </a:t>
            </a:r>
            <a:r>
              <a:rPr lang="el-GR" b="1" dirty="0" smtClean="0"/>
              <a:t>χάσμα</a:t>
            </a:r>
            <a:r>
              <a:rPr lang="el-GR" dirty="0" smtClean="0"/>
              <a:t> που υπάρχει ανάμεσα στην αρμοδιότητα των υφιστάμενων θεσμών και στη μεταβαλλόμενη κατανομή της ισχύος στο διεθνές σύστημα. Παρά τη σημαντική μετατόπιση της οικονομικής ισχύος που σημειώθηκε στο δεύτερο μισό του 20 αιώνα η αρμοδιότητα λήψης αποφάσεων και η δικαιοδοσία στο ΔΝΤ στον ΠΟΕ και στην Παγκόσμια Τράπεζας συνεχίζουν να ασκούνται κατά τρόπο δυσανάλογο από τις ΗΠΑ και σε μικρότερο βαθμό από την </a:t>
            </a:r>
            <a:r>
              <a:rPr lang="el-GR" dirty="0" err="1" smtClean="0"/>
              <a:t>Δυτ</a:t>
            </a:r>
            <a:r>
              <a:rPr lang="el-GR" dirty="0" smtClean="0"/>
              <a:t>. Ευρώπη.</a:t>
            </a:r>
          </a:p>
          <a:p>
            <a:r>
              <a:rPr lang="el-GR" dirty="0" smtClean="0"/>
              <a:t>3) </a:t>
            </a:r>
            <a:r>
              <a:rPr lang="el-GR" b="1" dirty="0" smtClean="0"/>
              <a:t>Θεσμική μεταρρύθμιση</a:t>
            </a:r>
            <a:r>
              <a:rPr lang="el-GR" dirty="0" smtClean="0"/>
              <a:t>. Πολλοί πιστεύουν ότι οι διεθνείς οικονομικοί οργανισμοί θα πρέπει να μεταρρυθμιστούν λόγω των αλλαγών που σημειώθηκαν στη φύση της παγκόσμιας οικονομίας.</a:t>
            </a:r>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 </a:t>
            </a:r>
            <a:r>
              <a:rPr lang="el-GR" b="1" u="sng" dirty="0" smtClean="0"/>
              <a:t>Ο νέος μεσαιωνισμός</a:t>
            </a:r>
            <a:r>
              <a:rPr lang="el-GR" dirty="0" smtClean="0"/>
              <a:t> </a:t>
            </a:r>
            <a:endParaRPr lang="el-GR" dirty="0"/>
          </a:p>
        </p:txBody>
      </p:sp>
      <p:sp>
        <p:nvSpPr>
          <p:cNvPr id="3" name="2 - Θέση περιεχομένου"/>
          <p:cNvSpPr>
            <a:spLocks noGrp="1"/>
          </p:cNvSpPr>
          <p:nvPr>
            <p:ph idx="1"/>
          </p:nvPr>
        </p:nvSpPr>
        <p:spPr/>
        <p:txBody>
          <a:bodyPr>
            <a:normAutofit/>
          </a:bodyPr>
          <a:lstStyle/>
          <a:p>
            <a:r>
              <a:rPr lang="el-GR" dirty="0" smtClean="0"/>
              <a:t>βασίζεται στην υπόθεση ότι το κράτος και το σύστημα κρατών έχουν υπονομευτεί από τις οικονομικές, τεχνολογικές και άλλες εξελίξεις και ότι έχουν επισκιαστεί από </a:t>
            </a:r>
            <a:r>
              <a:rPr lang="el-GR" b="1" dirty="0" smtClean="0"/>
              <a:t>μη κυβερνητικούς παράγοντες </a:t>
            </a:r>
            <a:r>
              <a:rPr lang="el-GR" dirty="0" smtClean="0"/>
              <a:t>και την εμφάνιση μιας διεθνούς κοινωνίας πολιτών. Το τέλος της εθνικής κυριαρχίας και η απορρέουσα διάχυση ισχύος θα επιστρέψει στις ανιδιοτελείς μη κυβερνητικές οργανώσεις να επιλύσουν τα επιτακτικά περιβαλλοντικά και άλλα προβλήματα του κόσμου. </a:t>
            </a:r>
          </a:p>
          <a:p>
            <a:endParaRPr lang="el-GR"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Τρεις καθολικότητες (ρυθμιστικοί παράγοντες της κοινωνικής πραγματικότητας)</a:t>
            </a:r>
            <a:endParaRPr lang="el-GR" sz="3200" b="1" dirty="0"/>
          </a:p>
        </p:txBody>
      </p:sp>
      <p:sp>
        <p:nvSpPr>
          <p:cNvPr id="3" name="2 - Θέση περιεχομένου"/>
          <p:cNvSpPr>
            <a:spLocks noGrp="1"/>
          </p:cNvSpPr>
          <p:nvPr>
            <p:ph idx="1"/>
          </p:nvPr>
        </p:nvSpPr>
        <p:spPr/>
        <p:txBody>
          <a:bodyPr>
            <a:normAutofit fontScale="92500" lnSpcReduction="10000"/>
          </a:bodyPr>
          <a:lstStyle/>
          <a:p>
            <a:r>
              <a:rPr lang="el-GR" b="1" dirty="0" smtClean="0"/>
              <a:t>Το Κράτος: </a:t>
            </a:r>
            <a:r>
              <a:rPr lang="el-GR" dirty="0" smtClean="0"/>
              <a:t>Κεντρική ρυθμιστική εξουσία  (επιβολή, κανόνες) μέσα στα πλαίσια μιας κοινωνίας που ορίζεται εθνικά και τοπικά. Στόχος: Η εξασφάλιση της συνοχής της κοινωνίας </a:t>
            </a:r>
          </a:p>
          <a:p>
            <a:r>
              <a:rPr lang="el-GR" b="1" dirty="0" smtClean="0"/>
              <a:t>Η Αγορά: </a:t>
            </a:r>
            <a:r>
              <a:rPr lang="el-GR" dirty="0" smtClean="0"/>
              <a:t>ένας θεωρητικός χώρος στον οποίο απαντάται η προσφορά και ζήτηση αγαθών ή παροχή υπηρεσιών, η συγκεκριμένος χώρος που συγκεντρώνονται συναλλασσόμενοι εμπορικά ή ακόμα και το σύνολο αυτών των συναλλασσομένων ή του είδους αυτών, κατά ακολουθούμενη πρακτική. Τι, πως και για ποιον παράγεται;</a:t>
            </a:r>
          </a:p>
          <a:p>
            <a:r>
              <a:rPr lang="el-GR" b="1" dirty="0" smtClean="0"/>
              <a:t>Η Κοινωνία Πολιτών: </a:t>
            </a:r>
            <a:r>
              <a:rPr lang="el-GR" dirty="0" smtClean="0"/>
              <a:t>Ενδιάμεσα στρώματα μεταξύ κυβερνώντων και κυβερνωμένων.  </a:t>
            </a:r>
          </a:p>
          <a:p>
            <a:pPr>
              <a:buNone/>
            </a:pPr>
            <a:endParaRPr lang="el-GR"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t>Γ) Ο </a:t>
            </a:r>
            <a:r>
              <a:rPr lang="el-GR" b="1" u="sng" dirty="0" err="1" smtClean="0"/>
              <a:t>διακυβερνητισμός</a:t>
            </a:r>
            <a:r>
              <a:rPr lang="el-GR" dirty="0" smtClean="0"/>
              <a:t> </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υποστηρίζει ότι η </a:t>
            </a:r>
            <a:r>
              <a:rPr lang="el-GR" b="1" dirty="0" smtClean="0"/>
              <a:t>διεθνής συνεργασία εθνικών κυβερνητικών υπηρεσιών </a:t>
            </a:r>
            <a:r>
              <a:rPr lang="el-GR" dirty="0" smtClean="0"/>
              <a:t>σε συγκεκριμένους λειτουργικούς τομείς αντικαθιστά με γρήγορους ρυθμούς τις λειτουργίες λήψης αποφάσεων των συγκεντρωτικών εθνικών κυβερνήσεων στη διαχείριση της παγκόσμιας οικονομίας. Τρεις υποθέσεις εργασίας:</a:t>
            </a:r>
          </a:p>
          <a:p>
            <a:pPr>
              <a:buNone/>
            </a:pPr>
            <a:r>
              <a:rPr lang="el-GR" dirty="0" smtClean="0"/>
              <a:t>1.τα έθνη-κράτη μπορούν </a:t>
            </a:r>
            <a:r>
              <a:rPr lang="el-GR" b="1" dirty="0" smtClean="0"/>
              <a:t>να διαιρεθούν </a:t>
            </a:r>
            <a:r>
              <a:rPr lang="el-GR" dirty="0" smtClean="0"/>
              <a:t>στα συστατικά τους μέρη, (</a:t>
            </a:r>
            <a:r>
              <a:rPr lang="el-GR" dirty="0" err="1" smtClean="0"/>
              <a:t>Allison</a:t>
            </a:r>
            <a:r>
              <a:rPr lang="el-GR" dirty="0" smtClean="0"/>
              <a:t>).</a:t>
            </a:r>
          </a:p>
          <a:p>
            <a:pPr>
              <a:buNone/>
            </a:pPr>
            <a:r>
              <a:rPr lang="el-GR" dirty="0" smtClean="0"/>
              <a:t>2.τα </a:t>
            </a:r>
            <a:r>
              <a:rPr lang="el-GR" b="1" dirty="0" smtClean="0"/>
              <a:t>τεχνικά </a:t>
            </a:r>
            <a:r>
              <a:rPr lang="el-GR" dirty="0" smtClean="0"/>
              <a:t>και λειτουργικά προβλήματα μπορούν να επιλυθούν χωριστά από τις ευρύτερες εθνικές υποθέσεις και τα τοπικιστικά πολιτικά ζητήματα.</a:t>
            </a:r>
          </a:p>
          <a:p>
            <a:pPr>
              <a:buNone/>
            </a:pPr>
            <a:r>
              <a:rPr lang="el-GR" b="1" dirty="0" smtClean="0"/>
              <a:t>3.αγνοεί τα ζητήματα εθνικής ασφάλειας </a:t>
            </a:r>
            <a:r>
              <a:rPr lang="el-GR" dirty="0" smtClean="0"/>
              <a:t>και εξωτερικής πολιτικής και προϋποθέτει ότι δεν υπάρχει καμία ιεράρχηση ή προτεραιότητα μεταξύ των θεμάτων που ενδιαφέρουν τις κυβερνήσεις.</a:t>
            </a:r>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smtClean="0"/>
              <a:t/>
            </a:r>
            <a:br>
              <a:rPr lang="el-GR" sz="4000" dirty="0" smtClean="0"/>
            </a:br>
            <a:r>
              <a:rPr lang="el-GR" sz="4000" b="1" dirty="0" smtClean="0"/>
              <a:t>Κύριες Προκλήσεις Διακυβέρνησης Σήμερα</a:t>
            </a:r>
            <a:endParaRPr lang="el-GR" sz="4000" dirty="0"/>
          </a:p>
        </p:txBody>
      </p:sp>
      <p:sp>
        <p:nvSpPr>
          <p:cNvPr id="3" name="2 - Θέση περιεχομένου"/>
          <p:cNvSpPr>
            <a:spLocks noGrp="1"/>
          </p:cNvSpPr>
          <p:nvPr>
            <p:ph idx="1"/>
          </p:nvPr>
        </p:nvSpPr>
        <p:spPr/>
        <p:txBody>
          <a:bodyPr/>
          <a:lstStyle/>
          <a:p>
            <a:pPr>
              <a:buNone/>
            </a:pPr>
            <a:r>
              <a:rPr lang="el-GR" dirty="0" smtClean="0"/>
              <a:t>Ένας </a:t>
            </a:r>
            <a:r>
              <a:rPr lang="el-GR" dirty="0" err="1" smtClean="0"/>
              <a:t>παγκοσμιοποιημένος</a:t>
            </a:r>
            <a:r>
              <a:rPr lang="el-GR" dirty="0" smtClean="0"/>
              <a:t> κόσμος όπου επιχειρήσεις, κράτη και άτομα αγωνίζονται να δημιουργήσουν να διαχειριστούν και να κατανείμουν πλούτο και ισχύ (O/</a:t>
            </a:r>
            <a:r>
              <a:rPr lang="el-GR" dirty="0" err="1" smtClean="0"/>
              <a:t>Brie</a:t>
            </a:r>
            <a:r>
              <a:rPr lang="el-GR" dirty="0" smtClean="0"/>
              <a:t>n, 2003).</a:t>
            </a:r>
          </a:p>
          <a:p>
            <a:pPr lvl="0"/>
            <a:r>
              <a:rPr lang="el-GR" dirty="0" smtClean="0"/>
              <a:t>Ανάπτυξη και Οικονομική Μεγέθυνση</a:t>
            </a:r>
          </a:p>
          <a:p>
            <a:pPr lvl="0"/>
            <a:r>
              <a:rPr lang="el-GR" dirty="0" smtClean="0"/>
              <a:t>Ισότητα και Δικαιοσύνη</a:t>
            </a:r>
          </a:p>
          <a:p>
            <a:pPr lvl="0"/>
            <a:r>
              <a:rPr lang="el-GR" dirty="0" smtClean="0"/>
              <a:t>Δημοκρατία και Επιβολή Κανονιστικών Ρυθμίσεων</a:t>
            </a:r>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sz="5400" i="1" dirty="0" smtClean="0"/>
              <a:t>Ανάπτυξη και Μεγέθυνση</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dirty="0" smtClean="0"/>
              <a:t>Η  ανάπτυξη συνιστά ταυτόχρονα διαδικασία και κατάσταση. </a:t>
            </a:r>
          </a:p>
          <a:p>
            <a:r>
              <a:rPr lang="el-GR" u="sng" dirty="0" smtClean="0"/>
              <a:t>Διαδικασία:</a:t>
            </a:r>
            <a:r>
              <a:rPr lang="el-GR" dirty="0" smtClean="0"/>
              <a:t> στο μέτρο που δίδεται προσοχή στα μέσα με τα οποία μια κοινωνία μπορεί να μετασχηματιστεί ώστε να επιτύχει αυτόνομη οικονομική μεγέθυνση.</a:t>
            </a:r>
          </a:p>
          <a:p>
            <a:r>
              <a:rPr lang="el-GR" u="sng" dirty="0" smtClean="0"/>
              <a:t>Κατάσταση:</a:t>
            </a:r>
            <a:r>
              <a:rPr lang="el-GR" dirty="0" smtClean="0"/>
              <a:t> «στην οποία οι πολίτες είναι πιο εξοικειωμένοι με τις νέες τεχνολογίες, έχουν μεγαλύτερη πρόσβαση σε αυτές  και ωθούνται να εκμεταλλευτούν τις δυνατότητές τους μέσω της λειτουργίας των δυνάμεων της αγορά». (</a:t>
            </a:r>
            <a:r>
              <a:rPr lang="en-US" dirty="0" err="1" smtClean="0"/>
              <a:t>Sundrum</a:t>
            </a:r>
            <a:r>
              <a:rPr lang="el-GR" dirty="0" smtClean="0"/>
              <a:t>, 1983)</a:t>
            </a:r>
          </a:p>
          <a:p>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Ως </a:t>
            </a:r>
            <a:r>
              <a:rPr lang="el-GR" b="1" dirty="0" smtClean="0"/>
              <a:t>οικονομική μεγέθυνση </a:t>
            </a:r>
            <a:endParaRPr lang="el-GR" dirty="0"/>
          </a:p>
        </p:txBody>
      </p:sp>
      <p:sp>
        <p:nvSpPr>
          <p:cNvPr id="3" name="2 - Θέση περιεχομένου"/>
          <p:cNvSpPr>
            <a:spLocks noGrp="1"/>
          </p:cNvSpPr>
          <p:nvPr>
            <p:ph idx="1"/>
          </p:nvPr>
        </p:nvSpPr>
        <p:spPr/>
        <p:txBody>
          <a:bodyPr/>
          <a:lstStyle/>
          <a:p>
            <a:endParaRPr lang="el-GR" dirty="0" smtClean="0"/>
          </a:p>
          <a:p>
            <a:pPr algn="ctr">
              <a:buNone/>
            </a:pPr>
            <a:r>
              <a:rPr lang="el-GR" dirty="0" smtClean="0"/>
              <a:t>ορίζεται η </a:t>
            </a:r>
            <a:r>
              <a:rPr lang="el-GR" i="1" dirty="0" smtClean="0"/>
              <a:t>ποσοστιαία ετήσια μεταβολή του παραγόμενου προϊόντος </a:t>
            </a:r>
            <a:r>
              <a:rPr lang="el-GR" dirty="0" smtClean="0"/>
              <a:t>μιας οικονομίας</a:t>
            </a:r>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smtClean="0"/>
              <a:t/>
            </a:r>
            <a:br>
              <a:rPr lang="el-GR" sz="4000" dirty="0" smtClean="0"/>
            </a:br>
            <a:r>
              <a:rPr lang="el-GR" sz="4000" dirty="0" err="1" smtClean="0"/>
              <a:t>Tο</a:t>
            </a:r>
            <a:r>
              <a:rPr lang="el-GR" sz="4000" dirty="0" smtClean="0"/>
              <a:t> </a:t>
            </a:r>
            <a:r>
              <a:rPr lang="el-GR" sz="4000" dirty="0" smtClean="0">
                <a:solidFill>
                  <a:srgbClr val="FF0000"/>
                </a:solidFill>
              </a:rPr>
              <a:t>ΑΕΠ</a:t>
            </a:r>
            <a:r>
              <a:rPr lang="el-GR" sz="4000" dirty="0" smtClean="0"/>
              <a:t>, ως δείκτης της οικονομικής παραγωγής, δεν είναι ο καλύτερος δυνατός δείκτης ευημερίας:</a:t>
            </a:r>
            <a:endParaRPr lang="el-GR" sz="4000" dirty="0"/>
          </a:p>
        </p:txBody>
      </p:sp>
      <p:sp>
        <p:nvSpPr>
          <p:cNvPr id="3" name="2 - Θέση περιεχομένου"/>
          <p:cNvSpPr>
            <a:spLocks noGrp="1"/>
          </p:cNvSpPr>
          <p:nvPr>
            <p:ph idx="1"/>
          </p:nvPr>
        </p:nvSpPr>
        <p:spPr/>
        <p:txBody>
          <a:bodyPr>
            <a:normAutofit fontScale="62500" lnSpcReduction="20000"/>
          </a:bodyPr>
          <a:lstStyle/>
          <a:p>
            <a:pPr lvl="0"/>
            <a:r>
              <a:rPr lang="el-GR" dirty="0" smtClean="0"/>
              <a:t>Αφορά την παραγωγή, ενώ η ευημερία εξαρτάται από το εισόδημα και την κατανάλωση</a:t>
            </a:r>
          </a:p>
          <a:p>
            <a:pPr lvl="0"/>
            <a:r>
              <a:rPr lang="el-GR" dirty="0" smtClean="0"/>
              <a:t>Είναι μια «ακαθάριστη» έννοια: δεν περιλαμβάνει τη διαχρονική απαξίωση του κεφαλαιουχικού εξοπλισμού (η οποία, ειδικά στην εποχή της τηλεπληροφορικής, είναι ταχύτατη), ενώ αγνοεί την ανάγκη για επανεπένδυση μέρους της παραγωγής, ώστε να διατηρηθεί σταθερή η παραγωγή, και με τον τρόπο αυτό </a:t>
            </a:r>
            <a:r>
              <a:rPr lang="el-GR" dirty="0" err="1" smtClean="0"/>
              <a:t>υπερ</a:t>
            </a:r>
            <a:r>
              <a:rPr lang="el-GR" dirty="0" smtClean="0"/>
              <a:t>-εκτιμά την αξία της παραγωγής που συνεισφέρει στην υλική ευημερία.</a:t>
            </a:r>
          </a:p>
          <a:p>
            <a:pPr lvl="0"/>
            <a:r>
              <a:rPr lang="el-GR" dirty="0" smtClean="0"/>
              <a:t>Αδιαφορεί για την εξάντληση του φυσικού κεφαλαίου (μη ανανεώσιμες πηγές ενέργειας, όπως το πετρέλαιο), που έχει αρνητική επίπτωση στην ευημερία. </a:t>
            </a:r>
          </a:p>
          <a:p>
            <a:pPr lvl="0"/>
            <a:r>
              <a:rPr lang="el-GR" dirty="0" smtClean="0"/>
              <a:t>Αποκλείει την αναψυχή-ελεύθερο χρόνο που σαφέστατα έχει αξία για το άτομο και αυξάνει την ευημερία του, αλλά επειδή δεν πουλιέται σε κάποια αγορά, δεν υπάρχει στατιστικά</a:t>
            </a:r>
          </a:p>
          <a:p>
            <a:pPr lvl="0"/>
            <a:r>
              <a:rPr lang="el-GR" dirty="0" smtClean="0"/>
              <a:t>Είναι «τυφλό» απέναντι στην κατανομή του εισοδήματος, λες και δεν έχει σημασία για την ευημερία της αν μια χώρα είναι πλούσια αλλά ο πλούτος της ανήκει μόνο σε λίγα χέρια. Ο ΟΟΣΑ δεν αποκλείει ότι -θεωρητικά τουλάχιστον- η γενική ευημερία μεγιστοποιείται όταν όλα τα εισοδήματα εξισώνονται, άρα οποιαδήποτε αύξηση στην ανισότητα, μειώνει τη γενική ευημερία.</a:t>
            </a:r>
          </a:p>
          <a:p>
            <a:pPr lvl="0"/>
            <a:r>
              <a:rPr lang="el-GR" dirty="0" smtClean="0"/>
              <a:t>Δεν κοστολογεί αρνητικές επιπτώσεις της παραγωγής όπως η μόλυνση του περιβάλλοντος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Δείκτης Ανθρώπινης Ανάπτυξης</a:t>
            </a:r>
            <a:endParaRPr lang="el-GR" dirty="0"/>
          </a:p>
        </p:txBody>
      </p:sp>
      <p:sp>
        <p:nvSpPr>
          <p:cNvPr id="3" name="2 - Θέση περιεχομένου"/>
          <p:cNvSpPr>
            <a:spLocks noGrp="1"/>
          </p:cNvSpPr>
          <p:nvPr>
            <p:ph idx="1"/>
          </p:nvPr>
        </p:nvSpPr>
        <p:spPr/>
        <p:txBody>
          <a:bodyPr/>
          <a:lstStyle/>
          <a:p>
            <a:r>
              <a:rPr lang="el-GR" dirty="0" smtClean="0"/>
              <a:t>Η οικονομική ανάπτυξη, αντιθέτως, υπολογίζεται με ένα μείγμα δεικτών. Για παράδειγμα, ο ΟΗΕ από το 1993 χρησιμοποιεί το Δείκτη Ανθρώπινης Ανάπτυξης (</a:t>
            </a:r>
            <a:r>
              <a:rPr lang="el-GR" dirty="0" err="1" smtClean="0"/>
              <a:t>United</a:t>
            </a:r>
            <a:r>
              <a:rPr lang="el-GR" dirty="0" smtClean="0"/>
              <a:t> </a:t>
            </a:r>
            <a:r>
              <a:rPr lang="el-GR" dirty="0" err="1" smtClean="0"/>
              <a:t>Nations's</a:t>
            </a:r>
            <a:r>
              <a:rPr lang="el-GR" dirty="0" smtClean="0"/>
              <a:t> </a:t>
            </a:r>
            <a:r>
              <a:rPr lang="el-GR" dirty="0" err="1" smtClean="0"/>
              <a:t>Human</a:t>
            </a:r>
            <a:r>
              <a:rPr lang="el-GR" dirty="0" smtClean="0"/>
              <a:t> </a:t>
            </a:r>
            <a:r>
              <a:rPr lang="el-GR" dirty="0" err="1" smtClean="0"/>
              <a:t>Development</a:t>
            </a:r>
            <a:r>
              <a:rPr lang="el-GR" dirty="0" smtClean="0"/>
              <a:t> </a:t>
            </a:r>
            <a:r>
              <a:rPr lang="el-GR" dirty="0" err="1" smtClean="0"/>
              <a:t>Index</a:t>
            </a:r>
            <a:r>
              <a:rPr lang="el-GR" dirty="0" smtClean="0"/>
              <a:t> -HDI), ο οποίος περιλαμβάνει το ρυθμό οικονομικής μεγέθυνσης, το προσδόκιμο ζωής και το μορφωτικό επίπεδο του πληθυσμού.</a:t>
            </a:r>
          </a:p>
          <a:p>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i="1" dirty="0" smtClean="0"/>
              <a:t>Ισότητα και Δικαιοσύνη</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Μελετητές εκτιμούν ότι η παγκοσμιοποίηση αυξάνει τις ανισότητες εντός και μεταξύ των κρατών. Ενδέχεται να επηρεάζει αρνητικά το βιοτικό επίπεδο των εργαζομένων στις ανεπτυγμένες χώρες.</a:t>
            </a:r>
          </a:p>
          <a:p>
            <a:r>
              <a:rPr lang="el-GR" dirty="0" smtClean="0"/>
              <a:t>Η τάση αυτή προκαλεί την άνοδο εθνικιστικών και </a:t>
            </a:r>
            <a:r>
              <a:rPr lang="el-GR" dirty="0" err="1" smtClean="0"/>
              <a:t>εθνοτικών</a:t>
            </a:r>
            <a:r>
              <a:rPr lang="el-GR" dirty="0" smtClean="0"/>
              <a:t> κομμάτων. </a:t>
            </a:r>
          </a:p>
          <a:p>
            <a:r>
              <a:rPr lang="el-GR" dirty="0" smtClean="0"/>
              <a:t>Η σύνδεση μεταξύ εσωτερικής πολιτικής, παγκόσμιων διεργασιών και αναζήτησης διεθνών λύσεων απεικονίζεται στη διαρκή αντιπαράθεση σχετικά με τη μετανάστευση στις προηγμένες βιομηχανικές κοινωνίες</a:t>
            </a:r>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smtClean="0"/>
              <a:t/>
            </a:r>
            <a:br>
              <a:rPr lang="el-GR" sz="4000" dirty="0" smtClean="0"/>
            </a:br>
            <a:r>
              <a:rPr lang="el-GR" sz="4000" dirty="0" smtClean="0"/>
              <a:t>Οικονομική πρόοδος και ανισότητα</a:t>
            </a:r>
            <a:br>
              <a:rPr lang="el-GR" sz="4000" dirty="0" smtClean="0"/>
            </a:br>
            <a:r>
              <a:rPr lang="el-GR" sz="4000" dirty="0" smtClean="0"/>
              <a:t>σε παγκόσμια κλίμακα</a:t>
            </a:r>
            <a:endParaRPr lang="el-GR" sz="4000" dirty="0"/>
          </a:p>
        </p:txBody>
      </p:sp>
      <p:sp>
        <p:nvSpPr>
          <p:cNvPr id="3" name="2 - Θέση περιεχομένου"/>
          <p:cNvSpPr>
            <a:spLocks noGrp="1"/>
          </p:cNvSpPr>
          <p:nvPr>
            <p:ph idx="1"/>
          </p:nvPr>
        </p:nvSpPr>
        <p:spPr/>
        <p:txBody>
          <a:bodyPr>
            <a:normAutofit/>
          </a:bodyPr>
          <a:lstStyle/>
          <a:p>
            <a:r>
              <a:rPr lang="el-GR" dirty="0" smtClean="0"/>
              <a:t>• Μέσα στις ΗΠΑ το πλουσιότερο ένα τα εκατό</a:t>
            </a:r>
            <a:r>
              <a:rPr lang="en-US" dirty="0" smtClean="0"/>
              <a:t> </a:t>
            </a:r>
            <a:r>
              <a:rPr lang="el-GR" dirty="0" smtClean="0"/>
              <a:t>των οικογενειών παίρνει εξήντα φορές</a:t>
            </a:r>
            <a:r>
              <a:rPr lang="en-US" dirty="0" smtClean="0"/>
              <a:t> </a:t>
            </a:r>
            <a:r>
              <a:rPr lang="el-GR" dirty="0" smtClean="0"/>
              <a:t>περισσότερο εισόδημα από το φτωχότερο 20%</a:t>
            </a:r>
            <a:r>
              <a:rPr lang="en-US" dirty="0" smtClean="0"/>
              <a:t> </a:t>
            </a:r>
            <a:r>
              <a:rPr lang="el-GR" dirty="0" smtClean="0"/>
              <a:t>του πληθυσμού. </a:t>
            </a:r>
            <a:endParaRPr lang="en-US" dirty="0" smtClean="0"/>
          </a:p>
          <a:p>
            <a:r>
              <a:rPr lang="el-GR" dirty="0" smtClean="0"/>
              <a:t>Αλλά αυτές οι πλούσιες</a:t>
            </a:r>
            <a:r>
              <a:rPr lang="en-US" dirty="0" smtClean="0"/>
              <a:t> </a:t>
            </a:r>
            <a:r>
              <a:rPr lang="el-GR" dirty="0" smtClean="0"/>
              <a:t>αμερικανικές οικογένειες έχουν κατά περίπου</a:t>
            </a:r>
            <a:r>
              <a:rPr lang="en-US" dirty="0" smtClean="0"/>
              <a:t> </a:t>
            </a:r>
            <a:r>
              <a:rPr lang="el-GR" dirty="0" smtClean="0"/>
              <a:t>250 φορές υψηλότερο εισόδημα σε σχέση με το</a:t>
            </a:r>
            <a:r>
              <a:rPr lang="en-US" dirty="0" smtClean="0"/>
              <a:t> </a:t>
            </a:r>
            <a:r>
              <a:rPr lang="el-GR" dirty="0" smtClean="0"/>
              <a:t>μέσο εισόδημα στο Μπαγκλαντές.</a:t>
            </a:r>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Μειώνεται η ανισότητα;</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έρευνα της Παγκόσμιας Τράπεζας </a:t>
            </a:r>
            <a:r>
              <a:rPr lang="en-US" dirty="0" smtClean="0"/>
              <a:t>(2014) </a:t>
            </a:r>
            <a:r>
              <a:rPr lang="el-GR" dirty="0" smtClean="0"/>
              <a:t>υποδεικνύει πως </a:t>
            </a:r>
            <a:r>
              <a:rPr lang="el-GR" b="1" dirty="0" smtClean="0"/>
              <a:t>από το 2000, η κατανομή εισοδήματος ανά τον κόσμο έχει γίνει στην πραγματικότητα λιγότερο άνιση</a:t>
            </a:r>
            <a:r>
              <a:rPr lang="el-GR" dirty="0" smtClean="0"/>
              <a:t>. Εάν αυτό ισχύει, εάν η παγκόσμια ανισότητα πράγματι μειώνεται, θα είναι η πρώτη φορά που συμβαίνει κάτι τέτοιο τους δύο τελευταίους αιώνες</a:t>
            </a:r>
            <a:endParaRPr lang="en-US" dirty="0" smtClean="0"/>
          </a:p>
          <a:p>
            <a:r>
              <a:rPr lang="en-US" dirty="0" smtClean="0"/>
              <a:t>E</a:t>
            </a:r>
            <a:r>
              <a:rPr lang="el-GR" dirty="0" err="1" smtClean="0"/>
              <a:t>ίναι</a:t>
            </a:r>
            <a:r>
              <a:rPr lang="el-GR" dirty="0" smtClean="0"/>
              <a:t> αποτέλεσμα δύο αντισταθμιστικών δυνάμεων: της </a:t>
            </a:r>
            <a:r>
              <a:rPr lang="el-GR" b="1" dirty="0" smtClean="0"/>
              <a:t>σχετικά ταχείας ανάπτυξης του μέσου εισοδήματος σε ορισμένες μεγάλες και πολύ φτωχές χώρες</a:t>
            </a:r>
            <a:r>
              <a:rPr lang="el-GR" dirty="0" smtClean="0"/>
              <a:t> - κυρίως στην Κίνα και την Ινδία - και </a:t>
            </a:r>
            <a:r>
              <a:rPr lang="el-GR" b="1" dirty="0" smtClean="0"/>
              <a:t>την ενίσχυση της εγχώριας ανισότητας σχεδόν σε όλες τις χώρες </a:t>
            </a:r>
            <a:r>
              <a:rPr lang="el-GR" dirty="0" smtClean="0"/>
              <a:t>και κυρίως στην Κίνα.</a:t>
            </a:r>
          </a:p>
          <a:p>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η χαμηλότερη και η μεσαία εισοδηματική τάξη παγκοσμίως (αλλά όχι η φτωχότερη) είχαν σχετικά καλή πορεία. </a:t>
            </a:r>
            <a:endParaRPr lang="en-US" dirty="0" smtClean="0"/>
          </a:p>
          <a:p>
            <a:r>
              <a:rPr lang="el-GR" dirty="0" smtClean="0"/>
              <a:t>η ανώτερη μεσαία εισοδηματική τάξη (η οποία απαρτίζεται κατά κύριο λόγο από τις χαμηλότερες και μεσαίες εισοδηματικές ομάδες των χωρών υψηλού εισοδήματος) είχε εξαιρετικά κακή πορεία. </a:t>
            </a:r>
            <a:endParaRPr lang="en-US" dirty="0" smtClean="0"/>
          </a:p>
          <a:p>
            <a:r>
              <a:rPr lang="el-GR" dirty="0" smtClean="0"/>
              <a:t>Τέλος, οι πλουσιότεροι άνθρωποι του κόσμου είχαν θεαματική πορεία.</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smtClean="0"/>
              <a:t>Κοινωνικές Στρεβλώσεις των  Καθολικοτήτων</a:t>
            </a:r>
            <a:endParaRPr lang="el-GR" sz="3600" b="1" dirty="0"/>
          </a:p>
        </p:txBody>
      </p:sp>
      <p:sp>
        <p:nvSpPr>
          <p:cNvPr id="3" name="2 - Θέση περιεχομένου"/>
          <p:cNvSpPr>
            <a:spLocks noGrp="1"/>
          </p:cNvSpPr>
          <p:nvPr>
            <p:ph idx="1"/>
          </p:nvPr>
        </p:nvSpPr>
        <p:spPr/>
        <p:txBody>
          <a:bodyPr/>
          <a:lstStyle/>
          <a:p>
            <a:r>
              <a:rPr lang="el-GR" dirty="0" smtClean="0"/>
              <a:t>Κράτος               </a:t>
            </a:r>
            <a:r>
              <a:rPr lang="el-GR" b="1" dirty="0" smtClean="0"/>
              <a:t>Κρατισμός</a:t>
            </a:r>
            <a:r>
              <a:rPr lang="el-GR" dirty="0" smtClean="0"/>
              <a:t> (ιδιοποίηση του δημόσιου χώρου μέσω κομματισμού, διαπλοκής, χρήση του κράτους για ιδιοτελείς σκοπούς, παθητική στάση των πολιτών)</a:t>
            </a:r>
          </a:p>
          <a:p>
            <a:r>
              <a:rPr lang="el-GR" dirty="0" smtClean="0"/>
              <a:t>Αγορά              </a:t>
            </a:r>
            <a:r>
              <a:rPr lang="el-GR" b="1" dirty="0" err="1" smtClean="0"/>
              <a:t>Αγοραιοποίηση</a:t>
            </a:r>
            <a:r>
              <a:rPr lang="el-GR" dirty="0" smtClean="0"/>
              <a:t> (εμπορευματοποίηση όλων των αγαθών). Η ‘αγορά’ είναι σχετικά νέο φαινόμενο. </a:t>
            </a:r>
            <a:endParaRPr lang="el-GR" dirty="0"/>
          </a:p>
        </p:txBody>
      </p:sp>
      <p:sp>
        <p:nvSpPr>
          <p:cNvPr id="4" name="3 - Δεξιό βέλος"/>
          <p:cNvSpPr/>
          <p:nvPr/>
        </p:nvSpPr>
        <p:spPr>
          <a:xfrm>
            <a:off x="1979712" y="2204864"/>
            <a:ext cx="93610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1835696" y="3861048"/>
            <a:ext cx="936104" cy="636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Εν τω μεταξύ, </a:t>
            </a:r>
            <a:r>
              <a:rPr lang="el-GR" b="1" dirty="0" smtClean="0"/>
              <a:t>στις περισσότερες οικονομίες υψηλού εισοδήματος, η κατανομή εισοδήματος έγινε πιο άνιση</a:t>
            </a:r>
            <a:r>
              <a:rPr lang="el-GR" dirty="0" smtClean="0"/>
              <a:t> κατά τις τρεις τελευταίες δεκαετίες</a:t>
            </a:r>
            <a:endParaRPr lang="en-US" dirty="0" smtClean="0"/>
          </a:p>
          <a:p>
            <a:pPr>
              <a:buNone/>
            </a:pPr>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Το 1% των πλουσιοτέρων στον κόσμο </a:t>
            </a:r>
            <a:r>
              <a:rPr lang="el-GR" dirty="0" smtClean="0"/>
              <a:t>θα κατέχει μεγαλύτερη περιουσία από εκείνη που βρίσκεται στα χεριά του υπόλοιπου 99%, μέχρι το 2016, σύμφωνα με τη</a:t>
            </a:r>
            <a:r>
              <a:rPr lang="en-US" dirty="0" smtClean="0"/>
              <a:t> </a:t>
            </a:r>
            <a:r>
              <a:rPr lang="el-GR" dirty="0" smtClean="0"/>
              <a:t>βρετανική, μη κυβερνητική οργάνωση </a:t>
            </a:r>
            <a:r>
              <a:rPr lang="el-GR" dirty="0" err="1" smtClean="0"/>
              <a:t>Oxfam</a:t>
            </a:r>
            <a:endParaRPr lang="el-GR" dirty="0" smtClean="0"/>
          </a:p>
          <a:p>
            <a:r>
              <a:rPr lang="el-GR" dirty="0" smtClean="0"/>
              <a:t>η περιουσία που κατέχει το 1% παγκοσμίως διαμορφώθηκε στο 44% το 2009, στο 48% το 2014 και θα ξεπεράσει το 50% το 2016.</a:t>
            </a:r>
          </a:p>
          <a:p>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4294967295"/>
          </p:nvPr>
        </p:nvSpPr>
        <p:spPr>
          <a:xfrm>
            <a:off x="467544" y="1196753"/>
            <a:ext cx="7762056" cy="5127848"/>
          </a:xfrm>
        </p:spPr>
        <p:txBody>
          <a:bodyPr>
            <a:normAutofit/>
          </a:bodyPr>
          <a:lstStyle/>
          <a:p>
            <a:r>
              <a:rPr lang="el-GR" dirty="0" smtClean="0"/>
              <a:t>«Το 2014, τα μέλη αυτής της παγκόσμιας ελίτ κατείχαν κατά μέσο όρο </a:t>
            </a:r>
            <a:r>
              <a:rPr lang="el-GR" b="1" dirty="0" smtClean="0"/>
              <a:t>2,7 εκατομμύρια δολάρια </a:t>
            </a:r>
            <a:r>
              <a:rPr lang="el-GR" dirty="0" smtClean="0"/>
              <a:t>ο καθένας, σύμφωνα με την έρευνα. Το υπόλοιπο του ενός πέμπτου (20%) των πλουσιοτέρων κατέχει το 46% της παγκόσμιας περιουσίας, τη στιγμή που το 80% του παγκόσμιου πληθυσμού δεν μοιράζεται παρά το 5,5% που απομένει», επισημαίνεται. </a:t>
            </a:r>
          </a:p>
          <a:p>
            <a:r>
              <a:rPr lang="el-GR" dirty="0" smtClean="0"/>
              <a:t>Οι 80 </a:t>
            </a:r>
            <a:r>
              <a:rPr lang="el-GR" smtClean="0"/>
              <a:t>(ογδόντα) </a:t>
            </a:r>
            <a:r>
              <a:rPr lang="el-GR" dirty="0" smtClean="0"/>
              <a:t>πλουσιότεροι άνθρωποι στον κόσμο κατέχουν 1,9 τρις δολάρια, σύμφωνα με την έκθεση, σχεδόν το ίδιο ποσό που μοιράζονται 3,5 δισεκατομμύρια από τους φτωχότερους ανθρώπους, δηλαδή περίπου το 50% του πληθυσμού της Γης</a:t>
            </a:r>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ctr">
              <a:buNone/>
            </a:pPr>
            <a:endParaRPr lang="el-GR" dirty="0" smtClean="0"/>
          </a:p>
          <a:p>
            <a:pPr algn="ctr">
              <a:buNone/>
            </a:pPr>
            <a:r>
              <a:rPr lang="el-GR" dirty="0" smtClean="0"/>
              <a:t>Η πρόκληση για τον 21</a:t>
            </a:r>
            <a:r>
              <a:rPr lang="el-GR" baseline="30000" dirty="0" smtClean="0"/>
              <a:t>ο</a:t>
            </a:r>
            <a:r>
              <a:rPr lang="el-GR" dirty="0" smtClean="0"/>
              <a:t> αιώνα είναι η ανατροπή της ανισότητας και η άμβλυνση των εισοδηματικών ανισοτήτων οι οποίες δημιουργούν έναν ασταθή και απείθαρχο κόσμο.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000" b="1" dirty="0" smtClean="0"/>
              <a:t>Η μείωση του χρέους του Τρίτου Κόσμου</a:t>
            </a:r>
            <a:endParaRPr lang="el-GR" sz="4000" b="1" dirty="0"/>
          </a:p>
        </p:txBody>
      </p:sp>
      <p:sp>
        <p:nvSpPr>
          <p:cNvPr id="3" name="2 - Θέση περιεχομένου"/>
          <p:cNvSpPr>
            <a:spLocks noGrp="1"/>
          </p:cNvSpPr>
          <p:nvPr>
            <p:ph idx="1"/>
          </p:nvPr>
        </p:nvSpPr>
        <p:spPr/>
        <p:txBody>
          <a:bodyPr>
            <a:normAutofit fontScale="70000" lnSpcReduction="20000"/>
          </a:bodyPr>
          <a:lstStyle/>
          <a:p>
            <a:r>
              <a:rPr lang="el-GR" dirty="0" smtClean="0"/>
              <a:t>Οι προσπάθειες για τη μείωση του χρέους του Τρίτου Κόσμου είναι ένα παράδειγμα του αγώνα που πραγματοποιείται αυτή τη στιγμή για την αντιμετώπιση της κοινωνικής δικαιοσύνης στο πλαίσιο της παγκόσμιας οικονομίας. Μέτρα για τη διαγραφή του χρέους των χωρών του Τρίτου Κόσμου το οποίο θεωρείται μη βιώσιμο: </a:t>
            </a:r>
          </a:p>
          <a:p>
            <a:pPr lvl="0"/>
            <a:r>
              <a:rPr lang="el-GR" dirty="0" smtClean="0"/>
              <a:t>Η απόφαση της συνόδου της Ομάδας των 7(Κολονία, 1999) για διαγραφή 27 </a:t>
            </a:r>
            <a:r>
              <a:rPr lang="el-GR" dirty="0" err="1" smtClean="0"/>
              <a:t>δισεκ</a:t>
            </a:r>
            <a:r>
              <a:rPr lang="el-GR" dirty="0" smtClean="0"/>
              <a:t>. δολαρίων </a:t>
            </a:r>
          </a:p>
          <a:p>
            <a:pPr lvl="0"/>
            <a:r>
              <a:rPr lang="el-GR" dirty="0" smtClean="0"/>
              <a:t>Η πολυμερής Πρωτοβουλία για την Ελάφρυνση από το Χρέος </a:t>
            </a:r>
          </a:p>
          <a:p>
            <a:pPr lvl="0"/>
            <a:r>
              <a:rPr lang="el-GR" dirty="0" smtClean="0"/>
              <a:t>Το κίνημα του ελεύθερου εμπορίου. Η τρέχουσα τάξη των εμπορικών συναλλαγών είναι προκατειλημμένη κατά του αναπτυσσόμενου κόσμου και επιδίωξη είναι μια πιο δίκαιη τάξη εμπορικών συναλλαγών. Αυτό αφορά τις τιμές που καταβάλλονται στους παραγωγούς τους αναπτυσσόμενου κόσμου (η αγορά περιορίζει τις φτωχές χώρες σε εξαγωγές αγαθών, οι τιμές των οποίων είναι ευάλωτες σε διακυμάνσεις και κατά παράδοση χαμηλές) και/ή τα εργασιακά πρότυπα (η διεθνοποίηση της παραγωγής οδηγεί σε εκμετάλλευση των εργαζομένων στον αναπτυσσόμενο κόσμο.</a:t>
            </a:r>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i="1" u="sng" dirty="0" smtClean="0"/>
              <a:t/>
            </a:r>
            <a:br>
              <a:rPr lang="el-GR" i="1" u="sng" dirty="0" smtClean="0"/>
            </a:br>
            <a:r>
              <a:rPr lang="el-GR" dirty="0" smtClean="0"/>
              <a:t/>
            </a:r>
            <a:br>
              <a:rPr lang="el-GR" dirty="0" smtClean="0"/>
            </a:br>
            <a:r>
              <a:rPr lang="el-GR" sz="5400" b="1" i="1" u="sng" dirty="0" smtClean="0"/>
              <a:t>Δημοκρατία και Ρύθμιση</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3 διαχωρισμοί στο παγκόσμιο σύστημα θέτουν υπό αμφισβήτηση την εικόνα της ολοένα περισσότερο παγκόσμιας δημοκρατίας. </a:t>
            </a:r>
          </a:p>
          <a:p>
            <a:r>
              <a:rPr lang="el-GR" dirty="0" smtClean="0"/>
              <a:t>Α_ Βασική πτυχή της παγκοσμιοποίησης είναι η δημιουργία μη κρατικών κέντρων εξουσίας ή αλλιώς η «ιδιωτικοποίηση της ρύθμισης». Αποφάσεις πολιτικής οι οποίες λαμβάνονται π.χ. από χρηματοοικονομικά ιδρύματα μπορούν να έχουν βαθιές επιπτώσεις στις πολιτικές κυβερνήσεων και διακυβερνητικών οργανισμών.</a:t>
            </a:r>
          </a:p>
          <a:p>
            <a:r>
              <a:rPr lang="el-GR" dirty="0" smtClean="0"/>
              <a:t>Β_ Υπάρχουν όρια στην κρατική κυριαρχία από την άποψη ότι η εξουσία και η ισχύς εθνικών αρχών υπονομεύονται από τη δημιουργία περιφερειακών και παγκόσμιων οργανισμών.</a:t>
            </a:r>
          </a:p>
          <a:p>
            <a:r>
              <a:rPr lang="el-GR" dirty="0" smtClean="0"/>
              <a:t>Γ_ Υπάρχει αυξανόμενη επιρροή διεθνών οργανισμών. Μέσω της διευρυμένης εντολής οργανισμών όπως είναι η ΕΕ και ο ΠΟΕ, οι κυβερνήσεις οι οποίες είναι μέλη τους υπόκεινται σε νέες μορφές ρύθμισης στις οποίες ασκείται περιορισμένος άμεσος έλεγχος.</a:t>
            </a:r>
          </a:p>
          <a:p>
            <a:pPr>
              <a:buNone/>
            </a:pPr>
            <a:endParaRPr lang="el-GR" dirty="0" smtClean="0"/>
          </a:p>
          <a:p>
            <a:pPr>
              <a:buNone/>
            </a:pPr>
            <a:r>
              <a:rPr lang="el-GR" dirty="0" smtClean="0"/>
              <a:t>Η πολιτική εξουσία μεταβιβάζεται σε περιφερειακά και παγκόσμια κέντρα χωρίς το κατάλληλο σύστημα ελέγχων και διατήρησης ισορροπιών.</a:t>
            </a:r>
          </a:p>
          <a:p>
            <a:endParaRPr 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sz="5400" b="1" dirty="0" smtClean="0"/>
              <a:t>Το </a:t>
            </a:r>
            <a:r>
              <a:rPr lang="el-GR" sz="5400" b="1" dirty="0" err="1" smtClean="0"/>
              <a:t>τρίλημμα</a:t>
            </a:r>
            <a:r>
              <a:rPr lang="el-GR" sz="5400" b="1" dirty="0" smtClean="0"/>
              <a:t> της Παγκόσμιας Διακυβέρνησης</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Το </a:t>
            </a:r>
            <a:r>
              <a:rPr lang="el-GR" dirty="0" err="1" smtClean="0"/>
              <a:t>τρίλημμα</a:t>
            </a:r>
            <a:r>
              <a:rPr lang="el-GR" dirty="0" smtClean="0"/>
              <a:t> του διεθνούς συστήματος όπως το παρουσίαζε ο </a:t>
            </a:r>
            <a:r>
              <a:rPr lang="el-GR" dirty="0" err="1" smtClean="0"/>
              <a:t>Thomas</a:t>
            </a:r>
            <a:r>
              <a:rPr lang="el-GR" dirty="0" smtClean="0"/>
              <a:t> </a:t>
            </a:r>
            <a:r>
              <a:rPr lang="el-GR" dirty="0" err="1" smtClean="0"/>
              <a:t>Homer</a:t>
            </a:r>
            <a:r>
              <a:rPr lang="el-GR" dirty="0" smtClean="0"/>
              <a:t> </a:t>
            </a:r>
            <a:r>
              <a:rPr lang="el-GR" dirty="0" err="1" smtClean="0"/>
              <a:t>Dixon</a:t>
            </a:r>
            <a:r>
              <a:rPr lang="el-GR" dirty="0" smtClean="0"/>
              <a:t> (2000) αναφέρεται </a:t>
            </a:r>
          </a:p>
          <a:p>
            <a:r>
              <a:rPr lang="el-GR" dirty="0" smtClean="0"/>
              <a:t>1_στο έλλειμμα ανάμεσα στην παραγωγή και τη ζήτηση αγαθών. Η χρόνια πλέον ανεπάρκεια ζήτησης αγαθών και στην επιδείνωση του ελλείμματος αυτού από τη νέα τεχνολογία.</a:t>
            </a:r>
          </a:p>
          <a:p>
            <a:r>
              <a:rPr lang="el-GR" dirty="0" smtClean="0"/>
              <a:t>2_στην πίεση που προκαλεί στο φυσικό περιβάλλον η κατανάλωση πηγών ενεργείας </a:t>
            </a:r>
          </a:p>
          <a:p>
            <a:r>
              <a:rPr lang="el-GR" dirty="0" smtClean="0"/>
              <a:t>3_στην πολυπλοκότητα της νέας τεχνολογίας. Τα συστήματα που ρυθμίζουν τις κοινωνίες και τις τεχνολογίες, γίνονται όλο και πιο πολύπλοκα και γι' αυτό απρόσιτα στον μέσο πολίτη</a:t>
            </a:r>
          </a:p>
          <a:p>
            <a:endParaRPr lang="el-G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μορφές διακυβέρνησης</a:t>
            </a:r>
            <a:endParaRPr lang="el-GR" dirty="0"/>
          </a:p>
        </p:txBody>
      </p:sp>
      <p:sp>
        <p:nvSpPr>
          <p:cNvPr id="3" name="2 - Θέση περιεχομένου"/>
          <p:cNvSpPr>
            <a:spLocks noGrp="1"/>
          </p:cNvSpPr>
          <p:nvPr>
            <p:ph idx="1"/>
          </p:nvPr>
        </p:nvSpPr>
        <p:spPr/>
        <p:txBody>
          <a:bodyPr>
            <a:normAutofit/>
          </a:bodyPr>
          <a:lstStyle/>
          <a:p>
            <a:pPr lvl="0"/>
            <a:r>
              <a:rPr lang="el-GR" dirty="0" smtClean="0"/>
              <a:t>Οι </a:t>
            </a:r>
            <a:r>
              <a:rPr lang="el-GR" b="1" dirty="0" smtClean="0"/>
              <a:t>αγορές</a:t>
            </a:r>
            <a:r>
              <a:rPr lang="el-GR" dirty="0" smtClean="0"/>
              <a:t> συντονίζουν τη συλλογική δράση μέσω του μηχανισμού των τιμών, που κινητοποιείται από τις δυνάμεις της προσφοράς και της ζήτησης. </a:t>
            </a:r>
          </a:p>
          <a:p>
            <a:pPr lvl="0"/>
            <a:r>
              <a:rPr lang="el-GR" dirty="0" smtClean="0"/>
              <a:t>Οι </a:t>
            </a:r>
            <a:r>
              <a:rPr lang="el-GR" b="1" dirty="0" smtClean="0"/>
              <a:t>ιεραρχίες</a:t>
            </a:r>
            <a:r>
              <a:rPr lang="el-GR" dirty="0" smtClean="0"/>
              <a:t>, χαρακτηριστικό παράδειγμα των οποίων είναι οι γραφειοκρατίες, λειτουργούν μέσω εξωστικών εντολών από «πάνω προς τα κάτω». </a:t>
            </a:r>
          </a:p>
          <a:p>
            <a:pPr lvl="0"/>
            <a:r>
              <a:rPr lang="el-GR" dirty="0" smtClean="0"/>
              <a:t>Τα </a:t>
            </a:r>
            <a:r>
              <a:rPr lang="el-GR" b="1" dirty="0" smtClean="0"/>
              <a:t>δίκτυα</a:t>
            </a:r>
            <a:r>
              <a:rPr lang="el-GR" dirty="0" smtClean="0"/>
              <a:t> είναι οριζόντιες δομές οργάνωσης που χαρακτηρίζονται από ρευστές και χαμηλής τυποποίησης διαδικασίες μεταξύ ίσων υποκειμένων.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smtClean="0"/>
              <a:t/>
            </a:r>
            <a:br>
              <a:rPr lang="el-GR" sz="4000" dirty="0" smtClean="0"/>
            </a:br>
            <a:r>
              <a:rPr lang="el-GR" sz="4000" b="1" dirty="0" smtClean="0"/>
              <a:t>Τα επίπεδα της Διακυβέρνησης:</a:t>
            </a:r>
            <a:endParaRPr lang="el-GR" sz="4000" dirty="0"/>
          </a:p>
        </p:txBody>
      </p:sp>
      <p:sp>
        <p:nvSpPr>
          <p:cNvPr id="3" name="2 - Θέση περιεχομένου"/>
          <p:cNvSpPr>
            <a:spLocks noGrp="1"/>
          </p:cNvSpPr>
          <p:nvPr>
            <p:ph idx="1"/>
          </p:nvPr>
        </p:nvSpPr>
        <p:spPr/>
        <p:txBody>
          <a:bodyPr>
            <a:normAutofit/>
          </a:bodyPr>
          <a:lstStyle/>
          <a:p>
            <a:pPr lvl="0"/>
            <a:r>
              <a:rPr lang="el-GR" dirty="0" err="1" smtClean="0"/>
              <a:t>Υποεθνικό</a:t>
            </a:r>
            <a:r>
              <a:rPr lang="el-GR" dirty="0" smtClean="0"/>
              <a:t> επίπεδο</a:t>
            </a:r>
          </a:p>
          <a:p>
            <a:pPr lvl="0"/>
            <a:r>
              <a:rPr lang="el-GR" dirty="0" smtClean="0"/>
              <a:t>Εθνικό επίπεδο</a:t>
            </a:r>
          </a:p>
          <a:p>
            <a:pPr lvl="0"/>
            <a:r>
              <a:rPr lang="el-GR" dirty="0" smtClean="0"/>
              <a:t>Περιφερειακό Επίπεδο</a:t>
            </a:r>
          </a:p>
          <a:p>
            <a:pPr lvl="0"/>
            <a:r>
              <a:rPr lang="el-GR" dirty="0" smtClean="0"/>
              <a:t>Παγκόσμια Επίπεδο </a:t>
            </a:r>
          </a:p>
          <a:p>
            <a:pPr>
              <a:buNone/>
            </a:pPr>
            <a:r>
              <a:rPr lang="el-GR" dirty="0" smtClean="0"/>
              <a:t>Η </a:t>
            </a:r>
            <a:r>
              <a:rPr lang="el-GR" b="1" dirty="0" err="1" smtClean="0"/>
              <a:t>πολυεπίπεδη</a:t>
            </a:r>
            <a:r>
              <a:rPr lang="el-GR" b="1" dirty="0" smtClean="0"/>
              <a:t> </a:t>
            </a:r>
            <a:r>
              <a:rPr lang="el-GR" dirty="0" smtClean="0"/>
              <a:t>διακυβέρνηση αποτελεί όρο ο οποίος αναδείχθηκε από μελετητές της Ευρωπαϊκής Ένωσης (</a:t>
            </a:r>
            <a:r>
              <a:rPr lang="en-US" dirty="0" smtClean="0"/>
              <a:t>Marks</a:t>
            </a:r>
            <a:r>
              <a:rPr lang="el-GR" dirty="0" smtClean="0"/>
              <a:t>, </a:t>
            </a:r>
            <a:r>
              <a:rPr lang="en-US" dirty="0" err="1" smtClean="0"/>
              <a:t>Hooge</a:t>
            </a:r>
            <a:r>
              <a:rPr lang="en-US" dirty="0" smtClean="0"/>
              <a:t> and Blank</a:t>
            </a:r>
            <a:r>
              <a:rPr lang="el-GR" dirty="0" smtClean="0"/>
              <a:t>, 1996). Εκφράζει ότι η εξουσία και η χάραξη πολιτικής στην Ευρώπη υλοποιούνται από κοινού μεταξύ του </a:t>
            </a:r>
            <a:r>
              <a:rPr lang="el-GR" dirty="0" err="1" smtClean="0"/>
              <a:t>υποεθνικού</a:t>
            </a:r>
            <a:r>
              <a:rPr lang="el-GR" dirty="0" smtClean="0"/>
              <a:t>, του εθνικού και του υπερεθνικού επιπέδου.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11 - Πίνακας"/>
          <p:cNvGraphicFramePr>
            <a:graphicFrameLocks noGrp="1"/>
          </p:cNvGraphicFramePr>
          <p:nvPr/>
        </p:nvGraphicFramePr>
        <p:xfrm>
          <a:off x="971600" y="1700808"/>
          <a:ext cx="6696744" cy="3566160"/>
        </p:xfrm>
        <a:graphic>
          <a:graphicData uri="http://schemas.openxmlformats.org/drawingml/2006/table">
            <a:tbl>
              <a:tblPr/>
              <a:tblGrid>
                <a:gridCol w="1216152"/>
                <a:gridCol w="1744264"/>
                <a:gridCol w="1992942"/>
                <a:gridCol w="1743386"/>
              </a:tblGrid>
              <a:tr h="240928">
                <a:tc>
                  <a:txBody>
                    <a:bodyPr/>
                    <a:lstStyle/>
                    <a:p>
                      <a:pPr>
                        <a:spcBef>
                          <a:spcPts val="1200"/>
                        </a:spcBef>
                        <a:spcAft>
                          <a:spcPts val="0"/>
                        </a:spcAft>
                      </a:pPr>
                      <a:r>
                        <a:rPr lang="el-GR" sz="1800" dirty="0">
                          <a:latin typeface="Calibri"/>
                          <a:ea typeface="Calibri"/>
                          <a:cs typeface="Times New Roman"/>
                        </a:rPr>
                        <a:t>Επίπεδα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l-GR" sz="1800">
                          <a:latin typeface="Calibri"/>
                          <a:ea typeface="Calibri"/>
                          <a:cs typeface="Times New Roman"/>
                        </a:rPr>
                        <a:t>Ιδιωτικός τομέας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l-GR" sz="1800">
                          <a:latin typeface="Calibri"/>
                          <a:ea typeface="Calibri"/>
                          <a:cs typeface="Times New Roman"/>
                        </a:rPr>
                        <a:t>Δημόσιος Τομέας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l-GR" sz="1800">
                          <a:latin typeface="Calibri"/>
                          <a:ea typeface="Calibri"/>
                          <a:cs typeface="Times New Roman"/>
                        </a:rPr>
                        <a:t>Τρίτος τομέας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2785">
                <a:tc>
                  <a:txBody>
                    <a:bodyPr/>
                    <a:lstStyle/>
                    <a:p>
                      <a:pPr>
                        <a:spcBef>
                          <a:spcPts val="1200"/>
                        </a:spcBef>
                        <a:spcAft>
                          <a:spcPts val="0"/>
                        </a:spcAft>
                      </a:pPr>
                      <a:r>
                        <a:rPr lang="el-GR" sz="1800" dirty="0">
                          <a:latin typeface="Calibri"/>
                          <a:ea typeface="Calibri"/>
                          <a:cs typeface="Times New Roman"/>
                        </a:rPr>
                        <a:t>Υπερεθνικό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l-GR" sz="1800" dirty="0">
                          <a:latin typeface="Calibri"/>
                          <a:ea typeface="Calibri"/>
                          <a:cs typeface="Times New Roman"/>
                        </a:rPr>
                        <a:t>Πολυεθνικές εταιρίες (</a:t>
                      </a:r>
                      <a:r>
                        <a:rPr lang="el-GR" sz="1800" dirty="0" err="1">
                          <a:latin typeface="Calibri"/>
                          <a:ea typeface="Calibri"/>
                          <a:cs typeface="Times New Roman"/>
                        </a:rPr>
                        <a:t>ΙΒΜ</a:t>
                      </a:r>
                      <a:r>
                        <a:rPr lang="el-GR" sz="1800" dirty="0">
                          <a:latin typeface="Calibri"/>
                          <a:ea typeface="Calibri"/>
                          <a:cs typeface="Times New Roman"/>
                        </a:rPr>
                        <a:t>, </a:t>
                      </a:r>
                      <a:r>
                        <a:rPr lang="el-GR" sz="1800" dirty="0" err="1">
                          <a:latin typeface="Calibri"/>
                          <a:ea typeface="Calibri"/>
                          <a:cs typeface="Times New Roman"/>
                        </a:rPr>
                        <a:t>Shell</a:t>
                      </a:r>
                      <a:r>
                        <a:rPr lang="el-GR" sz="1800" dirty="0">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l-GR" sz="1800" dirty="0">
                          <a:latin typeface="Calibri"/>
                          <a:ea typeface="Calibri"/>
                          <a:cs typeface="Times New Roman"/>
                        </a:rPr>
                        <a:t>Διεθνείς Κυβερνητικοί Οργανισμοί (ΟΗΕ)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l-GR" sz="1800">
                          <a:latin typeface="Calibri"/>
                          <a:ea typeface="Calibri"/>
                          <a:cs typeface="Times New Roman"/>
                        </a:rPr>
                        <a:t>Μη-κυβερνητικοί οργανισμοί (Greenpeace)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04642">
                <a:tc>
                  <a:txBody>
                    <a:bodyPr/>
                    <a:lstStyle/>
                    <a:p>
                      <a:pPr>
                        <a:spcBef>
                          <a:spcPts val="1200"/>
                        </a:spcBef>
                        <a:spcAft>
                          <a:spcPts val="0"/>
                        </a:spcAft>
                      </a:pPr>
                      <a:r>
                        <a:rPr lang="el-GR" sz="1800" dirty="0">
                          <a:latin typeface="Calibri"/>
                          <a:ea typeface="Calibri"/>
                          <a:cs typeface="Times New Roman"/>
                        </a:rPr>
                        <a:t>Εθνικό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l-GR" sz="1800" dirty="0">
                          <a:latin typeface="Calibri"/>
                          <a:ea typeface="Calibri"/>
                          <a:cs typeface="Times New Roman"/>
                        </a:rPr>
                        <a:t>Εθνικές εταιρίες </a:t>
                      </a:r>
                      <a:r>
                        <a:rPr lang="en-US" sz="1800" dirty="0" smtClean="0">
                          <a:latin typeface="Calibri"/>
                          <a:ea typeface="Calibri"/>
                          <a:cs typeface="Times New Roman"/>
                        </a:rPr>
                        <a:t>(</a:t>
                      </a:r>
                      <a:r>
                        <a:rPr lang="en-US" sz="1800" dirty="0" err="1" smtClean="0">
                          <a:latin typeface="Calibri"/>
                          <a:ea typeface="Calibri"/>
                          <a:cs typeface="Times New Roman"/>
                        </a:rPr>
                        <a:t>Gazprom</a:t>
                      </a:r>
                      <a:r>
                        <a:rPr lang="en-US" sz="1800" dirty="0" smtClean="0">
                          <a:latin typeface="Calibri"/>
                          <a:ea typeface="Calibri"/>
                          <a:cs typeface="Times New Roman"/>
                        </a:rPr>
                        <a:t>)</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l-GR" sz="1800">
                          <a:latin typeface="Calibri"/>
                          <a:ea typeface="Calibri"/>
                          <a:cs typeface="Times New Roman"/>
                        </a:rPr>
                        <a:t>Κεντρική κυβέρνηση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l-GR" sz="1800">
                          <a:latin typeface="Calibri"/>
                          <a:ea typeface="Calibri"/>
                          <a:cs typeface="Times New Roman"/>
                        </a:rPr>
                        <a:t>Εθνικοί μη-κυβερνητικοί οργανισμοί (Αμερικανικός Ερυθρός Σταυρός)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1857">
                <a:tc>
                  <a:txBody>
                    <a:bodyPr/>
                    <a:lstStyle/>
                    <a:p>
                      <a:pPr>
                        <a:spcBef>
                          <a:spcPts val="1200"/>
                        </a:spcBef>
                        <a:spcAft>
                          <a:spcPts val="0"/>
                        </a:spcAft>
                      </a:pPr>
                      <a:r>
                        <a:rPr lang="el-GR" sz="1800" dirty="0" err="1">
                          <a:latin typeface="Calibri"/>
                          <a:ea typeface="Calibri"/>
                          <a:cs typeface="Times New Roman"/>
                        </a:rPr>
                        <a:t>Υποεθνικό</a:t>
                      </a:r>
                      <a:endParaRPr lang="el-GR"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l-GR" sz="1800" dirty="0">
                          <a:latin typeface="Calibri"/>
                          <a:ea typeface="Calibri"/>
                          <a:cs typeface="Times New Roman"/>
                        </a:rPr>
                        <a:t>Τοπικές επιχειρήσεις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l-GR" sz="1800" dirty="0">
                          <a:latin typeface="Calibri"/>
                          <a:ea typeface="Calibri"/>
                          <a:cs typeface="Times New Roman"/>
                        </a:rPr>
                        <a:t>Τοπικές κυβερνήσεις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l-GR" sz="1800" dirty="0">
                          <a:latin typeface="Calibri"/>
                          <a:ea typeface="Calibri"/>
                          <a:cs typeface="Times New Roman"/>
                        </a:rPr>
                        <a:t>Τοπικές ομάδες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473283"/>
            <a:ext cx="9144000" cy="8617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H</a:t>
            </a:r>
            <a:r>
              <a:rPr kumimoji="0" lang="el-G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διάχυση της διακυβέρνησης στον 21</a:t>
            </a:r>
            <a:r>
              <a:rPr kumimoji="0" lang="el-GR" sz="2000" b="1"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ο</a:t>
            </a:r>
            <a:r>
              <a:rPr kumimoji="0" lang="el-GR"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αιώνα</a:t>
            </a:r>
            <a:endParaRPr kumimoji="0" lang="en-US"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Ο όρος διακυβέρνηση</a:t>
            </a:r>
            <a:r>
              <a:rPr lang="el-GR" dirty="0" smtClean="0"/>
              <a:t>:</a:t>
            </a:r>
            <a:endParaRPr lang="el-GR" dirty="0"/>
          </a:p>
        </p:txBody>
      </p:sp>
      <p:sp>
        <p:nvSpPr>
          <p:cNvPr id="3" name="2 - Θέση περιεχομένου"/>
          <p:cNvSpPr>
            <a:spLocks noGrp="1"/>
          </p:cNvSpPr>
          <p:nvPr>
            <p:ph idx="1"/>
          </p:nvPr>
        </p:nvSpPr>
        <p:spPr/>
        <p:txBody>
          <a:bodyPr>
            <a:normAutofit fontScale="85000" lnSpcReduction="20000"/>
          </a:bodyPr>
          <a:lstStyle/>
          <a:p>
            <a:pPr lvl="0"/>
            <a:r>
              <a:rPr lang="el-GR" b="1" dirty="0" smtClean="0"/>
              <a:t>δεν έχει αποκτήσει ακόμη ένα γενικώς αποδεκτό νόημα</a:t>
            </a:r>
            <a:r>
              <a:rPr lang="el-GR" dirty="0" smtClean="0"/>
              <a:t>, ενώ πολλοί συνδέουν τη χρήση του με την </a:t>
            </a:r>
            <a:r>
              <a:rPr lang="el-GR" b="1" dirty="0" smtClean="0"/>
              <a:t>ιδεολογική προτίμηση </a:t>
            </a:r>
            <a:r>
              <a:rPr lang="el-GR" dirty="0" smtClean="0"/>
              <a:t>στο </a:t>
            </a:r>
            <a:r>
              <a:rPr lang="el-GR" b="1" dirty="0" smtClean="0"/>
              <a:t>ελάχιστο ή περιορισμένο κράτος (φιλελευθερισμός)</a:t>
            </a:r>
            <a:r>
              <a:rPr lang="el-GR" dirty="0" smtClean="0"/>
              <a:t>.</a:t>
            </a:r>
          </a:p>
          <a:p>
            <a:pPr lvl="0"/>
            <a:r>
              <a:rPr lang="el-GR" dirty="0" smtClean="0"/>
              <a:t>χρησιμοποιείται ευρύτατα </a:t>
            </a:r>
            <a:r>
              <a:rPr lang="el-GR" b="1" dirty="0" smtClean="0"/>
              <a:t>από τη δεκαετία του ΄80 </a:t>
            </a:r>
            <a:r>
              <a:rPr lang="el-GR" dirty="0" smtClean="0"/>
              <a:t>παρά τη νοηματική του ασάφεια. Αυτό οφείλεται σε μια σειρά μεταβολών που ξεκίνησαν στην παραπάνω φάση:</a:t>
            </a:r>
          </a:p>
          <a:p>
            <a:pPr lvl="0">
              <a:buNone/>
            </a:pPr>
            <a:r>
              <a:rPr lang="el-GR" dirty="0" smtClean="0"/>
              <a:t> α) την εμφάνιση </a:t>
            </a:r>
            <a:r>
              <a:rPr lang="el-GR" b="1" dirty="0" smtClean="0"/>
              <a:t>νέων μορφών δημόσιας διοίκησης</a:t>
            </a:r>
            <a:r>
              <a:rPr lang="el-GR" dirty="0" smtClean="0"/>
              <a:t> με το κράτος να περιορίζεται στη διεύθυνση (ορίζει τους σκοπούς και θέτει επιτελικούς στόχους) σε αντίθεση με την άμεση παροχή υπηρεσιών, </a:t>
            </a:r>
          </a:p>
          <a:p>
            <a:pPr lvl="0">
              <a:buNone/>
            </a:pPr>
            <a:r>
              <a:rPr lang="el-GR" dirty="0" smtClean="0"/>
              <a:t>β) τη </a:t>
            </a:r>
            <a:r>
              <a:rPr lang="el-GR" b="1" dirty="0" smtClean="0"/>
              <a:t>διάχυση του ορίου μεταξύ κυβερνήσεων και αγοράς </a:t>
            </a:r>
            <a:r>
              <a:rPr lang="el-GR" dirty="0" smtClean="0"/>
              <a:t>με την διεύρυνση των συνεταιρισμών δημοσίου / ιδιωτικού τομέα, και </a:t>
            </a:r>
          </a:p>
          <a:p>
            <a:pPr lvl="0">
              <a:buNone/>
            </a:pPr>
            <a:r>
              <a:rPr lang="el-GR" dirty="0" smtClean="0"/>
              <a:t>γ) την εμφάνιση συστημάτων </a:t>
            </a:r>
            <a:r>
              <a:rPr lang="el-GR" b="1" dirty="0" err="1" smtClean="0"/>
              <a:t>πολυεπίπεδης</a:t>
            </a:r>
            <a:r>
              <a:rPr lang="el-GR" b="1" dirty="0" smtClean="0"/>
              <a:t> διακυβέρνησης </a:t>
            </a:r>
            <a:r>
              <a:rPr lang="el-GR" dirty="0" smtClean="0"/>
              <a:t>λόγω της παγκοσμιοποίησης και της </a:t>
            </a:r>
            <a:r>
              <a:rPr lang="el-GR" dirty="0" err="1" smtClean="0"/>
              <a:t>περιφερειοποίησης</a:t>
            </a:r>
            <a:r>
              <a:rPr lang="el-GR" dirty="0" smtClean="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468</TotalTime>
  <Words>4142</Words>
  <Application>Microsoft Office PowerPoint</Application>
  <PresentationFormat>Προβολή στην οθόνη (4:3)</PresentationFormat>
  <Paragraphs>240</Paragraphs>
  <Slides>57</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57</vt:i4>
      </vt:variant>
    </vt:vector>
  </HeadingPairs>
  <TitlesOfParts>
    <vt:vector size="64" baseType="lpstr">
      <vt:lpstr>Arial</vt:lpstr>
      <vt:lpstr>Calibri</vt:lpstr>
      <vt:lpstr>Constantia</vt:lpstr>
      <vt:lpstr>Times New Roman</vt:lpstr>
      <vt:lpstr>Verdana</vt:lpstr>
      <vt:lpstr>Wingdings 2</vt:lpstr>
      <vt:lpstr>Ροή</vt:lpstr>
      <vt:lpstr>  Κατανοώντας τις Πολιτικές της Ευρωπαϊκής Ένωσης: Διεύρυνση και Εξωτερικές Σχέσεις  Ενότητα: 3αη - Ευρωπαϊκή Πολιτική Γειτονίας (ΕΠΓ)  Επιστημονική Υπεύθυνη: Παναγιώτα Μανώλη Εισηγητές: Παναγιώτα Μανώλη &amp; Σωτήρης Ντάλης, Τμήμα Μεσογειακών Σπουδών Ρόδος, Σεπτέμβριος 2012  </vt:lpstr>
      <vt:lpstr>Τι είναι διακυβέρνηση</vt:lpstr>
      <vt:lpstr>Επίσημη και Άτυπη Διακυβέρνηση </vt:lpstr>
      <vt:lpstr>Τρεις καθολικότητες (ρυθμιστικοί παράγοντες της κοινωνικής πραγματικότητας)</vt:lpstr>
      <vt:lpstr>Κοινωνικές Στρεβλώσεις των  Καθολικοτήτων</vt:lpstr>
      <vt:lpstr>μορφές διακυβέρνησης</vt:lpstr>
      <vt:lpstr> Τα επίπεδα της Διακυβέρνησης:</vt:lpstr>
      <vt:lpstr>Παρουσίαση του PowerPoint</vt:lpstr>
      <vt:lpstr>Ο όρος διακυβέρνηση:</vt:lpstr>
      <vt:lpstr>Η καλή διακυβέρνηση εδράζεται σε πέντε σωρευτικές αρχές</vt:lpstr>
      <vt:lpstr>Παγκόσμια Διακυβέρνηση </vt:lpstr>
      <vt:lpstr>   Παγκόσμια Διακυβέρνηση και Κράτος</vt:lpstr>
      <vt:lpstr>…όλα τα κράτη είναι ίδια/ίσα;</vt:lpstr>
      <vt:lpstr>Κράτος ως ο μοναδικός νόμιμος εκπρόσωπος των πολιτών του</vt:lpstr>
      <vt:lpstr> Αμφισβήτηση της αποδυνάμωσης του κράτους:</vt:lpstr>
      <vt:lpstr> Παγκόσμια Διακυβέρνηση και Διεθνείς Οργανισμοί</vt:lpstr>
      <vt:lpstr>Διακυβερνητικοί Οργανισμοί</vt:lpstr>
      <vt:lpstr>Διακυβερνητικοί Οργανισμοί</vt:lpstr>
      <vt:lpstr>Παρουσίαση του PowerPoint</vt:lpstr>
      <vt:lpstr>Ο ρόλος της Δύσης στην ‘πολυμέρεια’</vt:lpstr>
      <vt:lpstr>Παγκόσμια Διακυβέρνηση, Όνειρο του Χθες;</vt:lpstr>
      <vt:lpstr> Είναι εφικτή η διακυβέρνηση της παγκόσμιας οικονομίας μέσω διεθνών καθεστώτων;</vt:lpstr>
      <vt:lpstr> Χρειάζεται ένας μηχανισμός διεθνούς διακυβέρνησης ;</vt:lpstr>
      <vt:lpstr> Τρεις εναλλακτικές απαντήσεις υπό το πρίσμα της Θεωρίας Διεθνών Σχέσεων.</vt:lpstr>
      <vt:lpstr>Είναι δυνατή η διαχείριση της παγκόσμιας οικονομίας μέσα από διεθνείς θεσμούς-καθεστώτα;</vt:lpstr>
      <vt:lpstr>Θεωρία της Ηγεμονικής Σταθερότητας</vt:lpstr>
      <vt:lpstr>Ο ηγεμόνας…</vt:lpstr>
      <vt:lpstr>Θεωρία των διεθνών καθεστώτων</vt:lpstr>
      <vt:lpstr> Μεταξύ των καθηκόντων των  διεθνών καθεστώτων είναι:</vt:lpstr>
      <vt:lpstr>Το πρόβλημα της συμμόρφωσης:</vt:lpstr>
      <vt:lpstr>Πιθανές λύσεις αυτού του προβλήματος.  </vt:lpstr>
      <vt:lpstr>Το Δίλημμα του Φυλακισμένου. </vt:lpstr>
      <vt:lpstr> Ποιά είναι η αναμενόμενη ορθολογικά «βέλτιστη» στάση του καθενός απ’ τους κρατούμενους; ρωτάει η θεωρία παιγνίων.</vt:lpstr>
      <vt:lpstr>Παρουσίαση του PowerPoint</vt:lpstr>
      <vt:lpstr> Οι λύσεις που προτείνονται για το Δίλημμα του Φυλακισμένου:</vt:lpstr>
      <vt:lpstr>Παρουσίαση του PowerPoint</vt:lpstr>
      <vt:lpstr>Α) Νεοφιλελεύθερος ινστιτουσιοναλισμός</vt:lpstr>
      <vt:lpstr> Η προσέγγιση αυτή έχει πολλούς περιορισμούς.</vt:lpstr>
      <vt:lpstr>Β) Ο νέος μεσαιωνισμός </vt:lpstr>
      <vt:lpstr>Γ) Ο διακυβερνητισμός </vt:lpstr>
      <vt:lpstr> Κύριες Προκλήσεις Διακυβέρνησης Σήμερα</vt:lpstr>
      <vt:lpstr> Ανάπτυξη και Μεγέθυνση</vt:lpstr>
      <vt:lpstr>Ως οικονομική μεγέθυνση </vt:lpstr>
      <vt:lpstr> Tο ΑΕΠ, ως δείκτης της οικονομικής παραγωγής, δεν είναι ο καλύτερος δυνατός δείκτης ευημερίας:</vt:lpstr>
      <vt:lpstr>Δείκτης Ανθρώπινης Ανάπτυξης</vt:lpstr>
      <vt:lpstr>Ισότητα και Δικαιοσύνη </vt:lpstr>
      <vt:lpstr> Οικονομική πρόοδος και ανισότητα σε παγκόσμια κλίμακα</vt:lpstr>
      <vt:lpstr>Μειώνεται η ανισότητα;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Η μείωση του χρέους του Τρίτου Κόσμου</vt:lpstr>
      <vt:lpstr>  Δημοκρατία και Ρύθμιση</vt:lpstr>
      <vt:lpstr> Το τρίλημμα της Παγκόσμιας Διακυβέρνησης</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Κατανοώντας τις Πολιτικές της Ευρωπαϊκής Ένωσης: Διεύρυνση και Εξωτερικές Σχέσεις  Ενότητα: 3αη - Ευρωπαϊκή Πολιτική Γειτονίας (ΕΠΓ)  Επιστημονική Υπεύθυνη: Παναγιώτα Μανώλη Εισηγητές: Παναγιώτα Μανώλη &amp; Σωτήρης Ντάλης, Τμήμα Μεσογειακών Σπουδών Ρόδος, Σεπτέμβριος 2012</dc:title>
  <dc:creator>Panagiota</dc:creator>
  <cp:lastModifiedBy>Panagiota Manoli</cp:lastModifiedBy>
  <cp:revision>99</cp:revision>
  <dcterms:created xsi:type="dcterms:W3CDTF">2015-02-11T19:50:57Z</dcterms:created>
  <dcterms:modified xsi:type="dcterms:W3CDTF">2017-10-13T11:56:58Z</dcterms:modified>
</cp:coreProperties>
</file>