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6" r:id="rId2"/>
    <p:sldId id="257" r:id="rId3"/>
    <p:sldId id="264" r:id="rId4"/>
    <p:sldId id="258" r:id="rId5"/>
    <p:sldId id="265" r:id="rId6"/>
    <p:sldId id="266" r:id="rId7"/>
    <p:sldId id="259" r:id="rId8"/>
    <p:sldId id="268" r:id="rId9"/>
    <p:sldId id="260" r:id="rId10"/>
    <p:sldId id="261" r:id="rId11"/>
    <p:sldId id="269"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87" autoAdjust="0"/>
    <p:restoredTop sz="94624" autoAdjust="0"/>
  </p:normalViewPr>
  <p:slideViewPr>
    <p:cSldViewPr>
      <p:cViewPr>
        <p:scale>
          <a:sx n="75" d="100"/>
          <a:sy n="75" d="100"/>
        </p:scale>
        <p:origin x="-1020" y="-6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plotArea>
      <c:layout>
        <c:manualLayout>
          <c:layoutTarget val="inner"/>
          <c:xMode val="edge"/>
          <c:yMode val="edge"/>
          <c:x val="0.23277173877694621"/>
          <c:y val="2.8551244934298798E-2"/>
          <c:w val="0.64466389151022485"/>
          <c:h val="0.80026442227086991"/>
        </c:manualLayout>
      </c:layout>
      <c:lineChart>
        <c:grouping val="standard"/>
        <c:ser>
          <c:idx val="0"/>
          <c:order val="0"/>
          <c:tx>
            <c:strRef>
              <c:f>Φύλλο1!$B$1</c:f>
              <c:strCache>
                <c:ptCount val="1"/>
                <c:pt idx="0">
                  <c:v>1st year</c:v>
                </c:pt>
              </c:strCache>
            </c:strRef>
          </c:tx>
          <c:marker>
            <c:symbol val="none"/>
          </c:marker>
          <c:cat>
            <c:strRef>
              <c:f>Φύλλο1!$A$2:$A$5</c:f>
              <c:strCache>
                <c:ptCount val="2"/>
                <c:pt idx="0">
                  <c:v>expences</c:v>
                </c:pt>
                <c:pt idx="1">
                  <c:v>earnings</c:v>
                </c:pt>
              </c:strCache>
            </c:strRef>
          </c:cat>
          <c:val>
            <c:numRef>
              <c:f>Φύλλο1!$B$2:$B$5</c:f>
              <c:numCache>
                <c:formatCode>General</c:formatCode>
                <c:ptCount val="4"/>
                <c:pt idx="0">
                  <c:v>10000</c:v>
                </c:pt>
                <c:pt idx="1">
                  <c:v>0</c:v>
                </c:pt>
              </c:numCache>
            </c:numRef>
          </c:val>
        </c:ser>
        <c:ser>
          <c:idx val="1"/>
          <c:order val="1"/>
          <c:tx>
            <c:strRef>
              <c:f>Φύλλο1!$C$1</c:f>
              <c:strCache>
                <c:ptCount val="1"/>
                <c:pt idx="0">
                  <c:v>2nd year</c:v>
                </c:pt>
              </c:strCache>
            </c:strRef>
          </c:tx>
          <c:marker>
            <c:symbol val="none"/>
          </c:marker>
          <c:cat>
            <c:strRef>
              <c:f>Φύλλο1!$A$2:$A$5</c:f>
              <c:strCache>
                <c:ptCount val="2"/>
                <c:pt idx="0">
                  <c:v>expences</c:v>
                </c:pt>
                <c:pt idx="1">
                  <c:v>earnings</c:v>
                </c:pt>
              </c:strCache>
            </c:strRef>
          </c:cat>
          <c:val>
            <c:numRef>
              <c:f>Φύλλο1!$C$2:$C$5</c:f>
              <c:numCache>
                <c:formatCode>General</c:formatCode>
                <c:ptCount val="4"/>
                <c:pt idx="0">
                  <c:v>10000</c:v>
                </c:pt>
                <c:pt idx="1">
                  <c:v>3000</c:v>
                </c:pt>
              </c:numCache>
            </c:numRef>
          </c:val>
        </c:ser>
        <c:ser>
          <c:idx val="2"/>
          <c:order val="2"/>
          <c:tx>
            <c:strRef>
              <c:f>Φύλλο1!$D$1</c:f>
              <c:strCache>
                <c:ptCount val="1"/>
                <c:pt idx="0">
                  <c:v>3 year</c:v>
                </c:pt>
              </c:strCache>
            </c:strRef>
          </c:tx>
          <c:marker>
            <c:symbol val="none"/>
          </c:marker>
          <c:cat>
            <c:strRef>
              <c:f>Φύλλο1!$A$2:$A$5</c:f>
              <c:strCache>
                <c:ptCount val="2"/>
                <c:pt idx="0">
                  <c:v>expences</c:v>
                </c:pt>
                <c:pt idx="1">
                  <c:v>earnings</c:v>
                </c:pt>
              </c:strCache>
            </c:strRef>
          </c:cat>
          <c:val>
            <c:numRef>
              <c:f>Φύλλο1!$D$2:$D$5</c:f>
              <c:numCache>
                <c:formatCode>General</c:formatCode>
                <c:ptCount val="4"/>
                <c:pt idx="0">
                  <c:v>10000</c:v>
                </c:pt>
                <c:pt idx="1">
                  <c:v>5000</c:v>
                </c:pt>
              </c:numCache>
            </c:numRef>
          </c:val>
        </c:ser>
        <c:ser>
          <c:idx val="3"/>
          <c:order val="3"/>
          <c:tx>
            <c:strRef>
              <c:f>Φύλλο1!$E$1</c:f>
              <c:strCache>
                <c:ptCount val="1"/>
                <c:pt idx="0">
                  <c:v>4th year </c:v>
                </c:pt>
              </c:strCache>
            </c:strRef>
          </c:tx>
          <c:marker>
            <c:symbol val="none"/>
          </c:marker>
          <c:cat>
            <c:strRef>
              <c:f>Φύλλο1!$A$2:$A$5</c:f>
              <c:strCache>
                <c:ptCount val="2"/>
                <c:pt idx="0">
                  <c:v>expences</c:v>
                </c:pt>
                <c:pt idx="1">
                  <c:v>earnings</c:v>
                </c:pt>
              </c:strCache>
            </c:strRef>
          </c:cat>
          <c:val>
            <c:numRef>
              <c:f>Φύλλο1!$E$2:$E$5</c:f>
              <c:numCache>
                <c:formatCode>General</c:formatCode>
                <c:ptCount val="4"/>
                <c:pt idx="0">
                  <c:v>10000</c:v>
                </c:pt>
                <c:pt idx="1">
                  <c:v>8000</c:v>
                </c:pt>
              </c:numCache>
            </c:numRef>
          </c:val>
        </c:ser>
        <c:ser>
          <c:idx val="4"/>
          <c:order val="4"/>
          <c:tx>
            <c:strRef>
              <c:f>Φύλλο1!$F$1</c:f>
              <c:strCache>
                <c:ptCount val="1"/>
                <c:pt idx="0">
                  <c:v>5th year</c:v>
                </c:pt>
              </c:strCache>
            </c:strRef>
          </c:tx>
          <c:marker>
            <c:symbol val="none"/>
          </c:marker>
          <c:cat>
            <c:strRef>
              <c:f>Φύλλο1!$A$2:$A$5</c:f>
              <c:strCache>
                <c:ptCount val="2"/>
                <c:pt idx="0">
                  <c:v>expences</c:v>
                </c:pt>
                <c:pt idx="1">
                  <c:v>earnings</c:v>
                </c:pt>
              </c:strCache>
            </c:strRef>
          </c:cat>
          <c:val>
            <c:numRef>
              <c:f>Φύλλο1!$F$2:$F$5</c:f>
              <c:numCache>
                <c:formatCode>General</c:formatCode>
                <c:ptCount val="4"/>
                <c:pt idx="0">
                  <c:v>10000</c:v>
                </c:pt>
                <c:pt idx="1">
                  <c:v>11000</c:v>
                </c:pt>
              </c:numCache>
            </c:numRef>
          </c:val>
        </c:ser>
        <c:marker val="1"/>
        <c:axId val="72641152"/>
        <c:axId val="72671616"/>
      </c:lineChart>
      <c:catAx>
        <c:axId val="72641152"/>
        <c:scaling>
          <c:orientation val="minMax"/>
        </c:scaling>
        <c:axPos val="b"/>
        <c:tickLblPos val="nextTo"/>
        <c:crossAx val="72671616"/>
        <c:crosses val="autoZero"/>
        <c:auto val="1"/>
        <c:lblAlgn val="ctr"/>
        <c:lblOffset val="100"/>
      </c:catAx>
      <c:valAx>
        <c:axId val="72671616"/>
        <c:scaling>
          <c:orientation val="minMax"/>
        </c:scaling>
        <c:axPos val="l"/>
        <c:majorGridlines/>
        <c:numFmt formatCode="General" sourceLinked="1"/>
        <c:tickLblPos val="nextTo"/>
        <c:crossAx val="72641152"/>
        <c:crosses val="autoZero"/>
        <c:crossBetween val="between"/>
      </c:valAx>
    </c:plotArea>
    <c:legend>
      <c:legendPos val="r"/>
      <c:layout/>
    </c:legend>
    <c:plotVisOnly val="1"/>
  </c:chart>
  <c:txPr>
    <a:bodyPr/>
    <a:lstStyle/>
    <a:p>
      <a:pPr>
        <a:defRPr sz="1800"/>
      </a:pPr>
      <a:endParaRPr lang="el-G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2B75C-DAAA-46A2-B8B4-44C6DA270BB6}" type="datetimeFigureOut">
              <a:rPr lang="el-GR" smtClean="0"/>
              <a:pPr/>
              <a:t>7/9/2018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B882AA-5103-44E0-B006-47D49028B4C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14 - Θέση ημερομηνίας"/>
          <p:cNvSpPr>
            <a:spLocks noGrp="1"/>
          </p:cNvSpPr>
          <p:nvPr>
            <p:ph type="dt" sz="half" idx="10"/>
          </p:nvPr>
        </p:nvSpPr>
        <p:spPr/>
        <p:txBody>
          <a:bodyPr/>
          <a:lstStyle/>
          <a:p>
            <a:fld id="{3097DA6E-BC8F-41F6-A1BD-D80C41991D0F}" type="datetimeFigureOut">
              <a:rPr lang="el-GR" smtClean="0"/>
              <a:pPr/>
              <a:t>7/9/2018</a:t>
            </a:fld>
            <a:endParaRPr lang="el-GR" dirty="0"/>
          </a:p>
        </p:txBody>
      </p:sp>
      <p:sp>
        <p:nvSpPr>
          <p:cNvPr id="16" name="15 - Θέση αριθμού διαφάνειας"/>
          <p:cNvSpPr>
            <a:spLocks noGrp="1"/>
          </p:cNvSpPr>
          <p:nvPr>
            <p:ph type="sldNum" sz="quarter" idx="11"/>
          </p:nvPr>
        </p:nvSpPr>
        <p:spPr/>
        <p:txBody>
          <a:bodyPr/>
          <a:lstStyle/>
          <a:p>
            <a:fld id="{E1AA32DA-B8A6-4A29-9EBD-4CE2EA8E55FA}" type="slidenum">
              <a:rPr lang="el-GR" smtClean="0"/>
              <a:pPr/>
              <a:t>‹#›</a:t>
            </a:fld>
            <a:endParaRPr lang="el-GR" dirty="0"/>
          </a:p>
        </p:txBody>
      </p:sp>
      <p:sp>
        <p:nvSpPr>
          <p:cNvPr id="17" name="16 - Θέση υποσέλιδου"/>
          <p:cNvSpPr>
            <a:spLocks noGrp="1"/>
          </p:cNvSpPr>
          <p:nvPr>
            <p:ph type="ftr" sz="quarter" idx="12"/>
          </p:nvPr>
        </p:nvSpPr>
        <p:spPr/>
        <p:txBody>
          <a:bodyPr/>
          <a:lstStyle/>
          <a:p>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097DA6E-BC8F-41F6-A1BD-D80C41991D0F}" type="datetimeFigureOut">
              <a:rPr lang="el-GR" smtClean="0"/>
              <a:pPr/>
              <a:t>7/9/2018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E1AA32DA-B8A6-4A29-9EBD-4CE2EA8E55FA}"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097DA6E-BC8F-41F6-A1BD-D80C41991D0F}" type="datetimeFigureOut">
              <a:rPr lang="el-GR" smtClean="0"/>
              <a:pPr/>
              <a:t>7/9/2018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E1AA32DA-B8A6-4A29-9EBD-4CE2EA8E55FA}"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3097DA6E-BC8F-41F6-A1BD-D80C41991D0F}" type="datetimeFigureOut">
              <a:rPr lang="el-GR" smtClean="0"/>
              <a:pPr/>
              <a:t>7/9/2018</a:t>
            </a:fld>
            <a:endParaRPr lang="el-GR" dirty="0"/>
          </a:p>
        </p:txBody>
      </p:sp>
      <p:sp>
        <p:nvSpPr>
          <p:cNvPr id="15" name="14 - Θέση αριθμού διαφάνειας"/>
          <p:cNvSpPr>
            <a:spLocks noGrp="1"/>
          </p:cNvSpPr>
          <p:nvPr>
            <p:ph type="sldNum" sz="quarter" idx="15"/>
          </p:nvPr>
        </p:nvSpPr>
        <p:spPr/>
        <p:txBody>
          <a:bodyPr/>
          <a:lstStyle>
            <a:lvl1pPr algn="ctr">
              <a:defRPr/>
            </a:lvl1pPr>
          </a:lstStyle>
          <a:p>
            <a:fld id="{E1AA32DA-B8A6-4A29-9EBD-4CE2EA8E55FA}" type="slidenum">
              <a:rPr lang="el-GR" smtClean="0"/>
              <a:pPr/>
              <a:t>‹#›</a:t>
            </a:fld>
            <a:endParaRPr lang="el-GR" dirty="0"/>
          </a:p>
        </p:txBody>
      </p:sp>
      <p:sp>
        <p:nvSpPr>
          <p:cNvPr id="16" name="15 - Θέση υποσέλιδου"/>
          <p:cNvSpPr>
            <a:spLocks noGrp="1"/>
          </p:cNvSpPr>
          <p:nvPr>
            <p:ph type="ftr" sz="quarter" idx="16"/>
          </p:nvPr>
        </p:nvSpPr>
        <p:spPr/>
        <p:txBody>
          <a:bodyPr/>
          <a:lstStyle/>
          <a:p>
            <a:endParaRPr lang="el-GR" dirty="0"/>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3097DA6E-BC8F-41F6-A1BD-D80C41991D0F}" type="datetimeFigureOut">
              <a:rPr lang="el-GR" smtClean="0"/>
              <a:pPr/>
              <a:t>7/9/2018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E1AA32DA-B8A6-4A29-9EBD-4CE2EA8E55FA}" type="slidenum">
              <a:rPr lang="el-GR" smtClean="0"/>
              <a:pPr/>
              <a:t>‹#›</a:t>
            </a:fld>
            <a:endParaRPr lang="el-GR" dirty="0"/>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3097DA6E-BC8F-41F6-A1BD-D80C41991D0F}" type="datetimeFigureOut">
              <a:rPr lang="el-GR" smtClean="0"/>
              <a:pPr/>
              <a:t>7/9/2018</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E1AA32DA-B8A6-4A29-9EBD-4CE2EA8E55FA}" type="slidenum">
              <a:rPr lang="el-GR" smtClean="0"/>
              <a:pPr/>
              <a:t>‹#›</a:t>
            </a:fld>
            <a:endParaRPr lang="el-GR" dirty="0"/>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E1AA32DA-B8A6-4A29-9EBD-4CE2EA8E55FA}" type="slidenum">
              <a:rPr lang="el-GR" smtClean="0"/>
              <a:pPr/>
              <a:t>‹#›</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7" name="6 - Θέση ημερομηνίας"/>
          <p:cNvSpPr>
            <a:spLocks noGrp="1"/>
          </p:cNvSpPr>
          <p:nvPr>
            <p:ph type="dt" sz="half" idx="10"/>
          </p:nvPr>
        </p:nvSpPr>
        <p:spPr/>
        <p:txBody>
          <a:bodyPr/>
          <a:lstStyle/>
          <a:p>
            <a:fld id="{3097DA6E-BC8F-41F6-A1BD-D80C41991D0F}" type="datetimeFigureOut">
              <a:rPr lang="el-GR" smtClean="0"/>
              <a:pPr/>
              <a:t>7/9/2018</a:t>
            </a:fld>
            <a:endParaRPr lang="el-GR" dirty="0"/>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3097DA6E-BC8F-41F6-A1BD-D80C41991D0F}" type="datetimeFigureOut">
              <a:rPr lang="el-GR" smtClean="0"/>
              <a:pPr/>
              <a:t>7/9/2018</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E1AA32DA-B8A6-4A29-9EBD-4CE2EA8E55FA}" type="slidenum">
              <a:rPr lang="el-GR" smtClean="0"/>
              <a:pPr/>
              <a:t>‹#›</a:t>
            </a:fld>
            <a:endParaRPr lang="el-GR" dirty="0"/>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097DA6E-BC8F-41F6-A1BD-D80C41991D0F}" type="datetimeFigureOut">
              <a:rPr lang="el-GR" smtClean="0"/>
              <a:pPr/>
              <a:t>7/9/2018</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E1AA32DA-B8A6-4A29-9EBD-4CE2EA8E55FA}"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3097DA6E-BC8F-41F6-A1BD-D80C41991D0F}" type="datetimeFigureOut">
              <a:rPr lang="el-GR" smtClean="0"/>
              <a:pPr/>
              <a:t>7/9/2018</a:t>
            </a:fld>
            <a:endParaRPr lang="el-GR" dirty="0"/>
          </a:p>
        </p:txBody>
      </p:sp>
      <p:sp>
        <p:nvSpPr>
          <p:cNvPr id="9" name="8 - Θέση αριθμού διαφάνειας"/>
          <p:cNvSpPr>
            <a:spLocks noGrp="1"/>
          </p:cNvSpPr>
          <p:nvPr>
            <p:ph type="sldNum" sz="quarter" idx="15"/>
          </p:nvPr>
        </p:nvSpPr>
        <p:spPr/>
        <p:txBody>
          <a:bodyPr/>
          <a:lstStyle/>
          <a:p>
            <a:fld id="{E1AA32DA-B8A6-4A29-9EBD-4CE2EA8E55FA}" type="slidenum">
              <a:rPr lang="el-GR" smtClean="0"/>
              <a:pPr/>
              <a:t>‹#›</a:t>
            </a:fld>
            <a:endParaRPr lang="el-GR" dirty="0"/>
          </a:p>
        </p:txBody>
      </p:sp>
      <p:sp>
        <p:nvSpPr>
          <p:cNvPr id="10" name="9 - Θέση υποσέλιδου"/>
          <p:cNvSpPr>
            <a:spLocks noGrp="1"/>
          </p:cNvSpPr>
          <p:nvPr>
            <p:ph type="ftr" sz="quarter" idx="16"/>
          </p:nvPr>
        </p:nvSpPr>
        <p:spPr/>
        <p:txBody>
          <a:bodyPr/>
          <a:lstStyle/>
          <a:p>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3097DA6E-BC8F-41F6-A1BD-D80C41991D0F}" type="datetimeFigureOut">
              <a:rPr lang="el-GR" smtClean="0"/>
              <a:pPr/>
              <a:t>7/9/2018</a:t>
            </a:fld>
            <a:endParaRPr lang="el-GR" dirty="0"/>
          </a:p>
        </p:txBody>
      </p:sp>
      <p:sp>
        <p:nvSpPr>
          <p:cNvPr id="9" name="8 - Θέση αριθμού διαφάνειας"/>
          <p:cNvSpPr>
            <a:spLocks noGrp="1"/>
          </p:cNvSpPr>
          <p:nvPr>
            <p:ph type="sldNum" sz="quarter" idx="11"/>
          </p:nvPr>
        </p:nvSpPr>
        <p:spPr/>
        <p:txBody>
          <a:bodyPr/>
          <a:lstStyle/>
          <a:p>
            <a:fld id="{E1AA32DA-B8A6-4A29-9EBD-4CE2EA8E55FA}" type="slidenum">
              <a:rPr lang="el-GR" smtClean="0"/>
              <a:pPr/>
              <a:t>‹#›</a:t>
            </a:fld>
            <a:endParaRPr lang="el-GR" dirty="0"/>
          </a:p>
        </p:txBody>
      </p:sp>
      <p:sp>
        <p:nvSpPr>
          <p:cNvPr id="10" name="9 - Θέση υποσέλιδου"/>
          <p:cNvSpPr>
            <a:spLocks noGrp="1"/>
          </p:cNvSpPr>
          <p:nvPr>
            <p:ph type="ftr" sz="quarter" idx="12"/>
          </p:nvPr>
        </p:nvSpPr>
        <p:spPr/>
        <p:txBody>
          <a:bodyPr/>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097DA6E-BC8F-41F6-A1BD-D80C41991D0F}" type="datetimeFigureOut">
              <a:rPr lang="el-GR" smtClean="0"/>
              <a:pPr/>
              <a:t>7/9/2018</a:t>
            </a:fld>
            <a:endParaRPr lang="el-GR" dirty="0"/>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1AA32DA-B8A6-4A29-9EBD-4CE2EA8E55FA}" type="slidenum">
              <a:rPr lang="el-GR" smtClean="0"/>
              <a:pPr/>
              <a:t>‹#›</a:t>
            </a:fld>
            <a:endParaRPr lang="el-GR" dirty="0"/>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00034" y="-571528"/>
            <a:ext cx="8305800" cy="1981200"/>
          </a:xfrm>
        </p:spPr>
        <p:txBody>
          <a:bodyPr/>
          <a:lstStyle/>
          <a:p>
            <a:r>
              <a:rPr lang="en-US" dirty="0" err="1" smtClean="0"/>
              <a:t>Geronthrai</a:t>
            </a:r>
            <a:r>
              <a:rPr smtClean="0"/>
              <a:t> Farm</a:t>
            </a:r>
            <a:endParaRPr lang="el-GR" dirty="0"/>
          </a:p>
        </p:txBody>
      </p:sp>
      <p:pic>
        <p:nvPicPr>
          <p:cNvPr id="5" name="101 - Εικόνα" descr="DSC_5037-01.jpeg"/>
          <p:cNvPicPr>
            <a:picLocks/>
          </p:cNvPicPr>
          <p:nvPr/>
        </p:nvPicPr>
        <p:blipFill>
          <a:blip r:embed="rId2"/>
          <a:srcRect/>
          <a:stretch>
            <a:fillRect/>
          </a:stretch>
        </p:blipFill>
        <p:spPr>
          <a:xfrm>
            <a:off x="1428728" y="1571612"/>
            <a:ext cx="6429420" cy="421484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Γράφημα"/>
          <p:cNvGraphicFramePr/>
          <p:nvPr/>
        </p:nvGraphicFramePr>
        <p:xfrm>
          <a:off x="1357290" y="2000240"/>
          <a:ext cx="6572296" cy="4143404"/>
        </p:xfrm>
        <a:graphic>
          <a:graphicData uri="http://schemas.openxmlformats.org/drawingml/2006/chart">
            <c:chart xmlns:c="http://schemas.openxmlformats.org/drawingml/2006/chart" xmlns:r="http://schemas.openxmlformats.org/officeDocument/2006/relationships" r:id="rId2"/>
          </a:graphicData>
        </a:graphic>
      </p:graphicFrame>
      <p:sp>
        <p:nvSpPr>
          <p:cNvPr id="4" name="3 - TextBox"/>
          <p:cNvSpPr txBox="1"/>
          <p:nvPr/>
        </p:nvSpPr>
        <p:spPr>
          <a:xfrm>
            <a:off x="714348" y="428604"/>
            <a:ext cx="7215238" cy="707886"/>
          </a:xfrm>
          <a:prstGeom prst="rect">
            <a:avLst/>
          </a:prstGeom>
          <a:noFill/>
        </p:spPr>
        <p:txBody>
          <a:bodyPr wrap="square" rtlCol="0">
            <a:spAutoFit/>
          </a:bodyPr>
          <a:lstStyle/>
          <a:p>
            <a:pPr algn="ctr"/>
            <a:r>
              <a:rPr lang="en-US" sz="4000" dirty="0" smtClean="0"/>
              <a:t>Financial   Data</a:t>
            </a:r>
            <a:endParaRPr lang="el-GR" sz="4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285852" y="1428736"/>
          <a:ext cx="6357982" cy="3643339"/>
        </p:xfrm>
        <a:graphic>
          <a:graphicData uri="http://schemas.openxmlformats.org/drawingml/2006/table">
            <a:tbl>
              <a:tblPr firstRow="1" bandRow="1">
                <a:tableStyleId>{5C22544A-7EE6-4342-B048-85BDC9FD1C3A}</a:tableStyleId>
              </a:tblPr>
              <a:tblGrid>
                <a:gridCol w="6357982"/>
              </a:tblGrid>
              <a:tr h="520477">
                <a:tc>
                  <a:txBody>
                    <a:bodyPr/>
                    <a:lstStyle/>
                    <a:p>
                      <a:r>
                        <a:rPr lang="en-US" sz="2400" dirty="0" smtClean="0"/>
                        <a:t>Our team</a:t>
                      </a:r>
                      <a:endParaRPr lang="el-GR" sz="2400" dirty="0"/>
                    </a:p>
                  </a:txBody>
                  <a:tcPr/>
                </a:tc>
              </a:tr>
              <a:tr h="520477">
                <a:tc>
                  <a:txBody>
                    <a:bodyPr/>
                    <a:lstStyle/>
                    <a:p>
                      <a:r>
                        <a:rPr lang="en-US" sz="2400" dirty="0" err="1" smtClean="0"/>
                        <a:t>Aggeliki</a:t>
                      </a:r>
                      <a:r>
                        <a:rPr lang="en-US" sz="2400" baseline="0" dirty="0" smtClean="0"/>
                        <a:t> </a:t>
                      </a:r>
                      <a:r>
                        <a:rPr lang="en-US" sz="2400" baseline="0" dirty="0" err="1" smtClean="0"/>
                        <a:t>Sarri</a:t>
                      </a:r>
                      <a:endParaRPr lang="en-US" sz="2400" baseline="0" dirty="0" smtClean="0"/>
                    </a:p>
                  </a:txBody>
                  <a:tcPr/>
                </a:tc>
              </a:tr>
              <a:tr h="520477">
                <a:tc>
                  <a:txBody>
                    <a:bodyPr/>
                    <a:lstStyle/>
                    <a:p>
                      <a:r>
                        <a:rPr lang="en-US" sz="2400" dirty="0" err="1" smtClean="0"/>
                        <a:t>Dimitris</a:t>
                      </a:r>
                      <a:r>
                        <a:rPr lang="en-US" sz="2400" dirty="0" smtClean="0"/>
                        <a:t> Antoniou</a:t>
                      </a:r>
                      <a:endParaRPr lang="el-GR" sz="2400" dirty="0"/>
                    </a:p>
                  </a:txBody>
                  <a:tcPr/>
                </a:tc>
              </a:tr>
              <a:tr h="520477">
                <a:tc>
                  <a:txBody>
                    <a:bodyPr/>
                    <a:lstStyle/>
                    <a:p>
                      <a:r>
                        <a:rPr lang="en-US" sz="2400" dirty="0" err="1" smtClean="0"/>
                        <a:t>Aggelos</a:t>
                      </a:r>
                      <a:r>
                        <a:rPr lang="en-US" sz="2400" dirty="0" smtClean="0"/>
                        <a:t> </a:t>
                      </a:r>
                      <a:r>
                        <a:rPr lang="en-US" sz="2400" dirty="0" err="1" smtClean="0"/>
                        <a:t>Pantazis</a:t>
                      </a:r>
                      <a:endParaRPr lang="el-GR" sz="2400" dirty="0"/>
                    </a:p>
                  </a:txBody>
                  <a:tcPr/>
                </a:tc>
              </a:tr>
              <a:tr h="520477">
                <a:tc>
                  <a:txBody>
                    <a:bodyPr/>
                    <a:lstStyle/>
                    <a:p>
                      <a:r>
                        <a:rPr lang="en-US" sz="2400" dirty="0" err="1" smtClean="0"/>
                        <a:t>Ioanna</a:t>
                      </a:r>
                      <a:r>
                        <a:rPr lang="en-US" sz="2400" dirty="0" smtClean="0"/>
                        <a:t> </a:t>
                      </a:r>
                      <a:r>
                        <a:rPr lang="en-US" sz="2400" dirty="0" err="1" smtClean="0"/>
                        <a:t>Kontou</a:t>
                      </a:r>
                      <a:endParaRPr lang="el-GR" sz="2400" dirty="0"/>
                    </a:p>
                  </a:txBody>
                  <a:tcPr/>
                </a:tc>
              </a:tr>
              <a:tr h="520477">
                <a:tc>
                  <a:txBody>
                    <a:bodyPr/>
                    <a:lstStyle/>
                    <a:p>
                      <a:r>
                        <a:rPr lang="en-US" sz="2400" dirty="0" smtClean="0"/>
                        <a:t>Barbara</a:t>
                      </a:r>
                      <a:r>
                        <a:rPr lang="en-US" sz="2400" baseline="0" dirty="0" smtClean="0"/>
                        <a:t> </a:t>
                      </a:r>
                      <a:r>
                        <a:rPr lang="en-US" sz="2400" baseline="0" dirty="0" err="1" smtClean="0"/>
                        <a:t>Rigopoulou</a:t>
                      </a:r>
                      <a:endParaRPr lang="el-GR" sz="2400" dirty="0"/>
                    </a:p>
                  </a:txBody>
                  <a:tcPr/>
                </a:tc>
              </a:tr>
              <a:tr h="520477">
                <a:tc>
                  <a:txBody>
                    <a:bodyPr/>
                    <a:lstStyle/>
                    <a:p>
                      <a:r>
                        <a:rPr lang="en-US" sz="2400" dirty="0" err="1" smtClean="0"/>
                        <a:t>Katerina</a:t>
                      </a:r>
                      <a:r>
                        <a:rPr lang="en-US" sz="2400" dirty="0" smtClean="0"/>
                        <a:t> </a:t>
                      </a:r>
                      <a:r>
                        <a:rPr lang="en-US" sz="2400" dirty="0" err="1" smtClean="0"/>
                        <a:t>Tzovani</a:t>
                      </a:r>
                      <a:endParaRPr lang="el-GR" sz="2400"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642910" y="500042"/>
            <a:ext cx="7729566" cy="5929354"/>
          </a:xfrm>
          <a:ln>
            <a:solidFill>
              <a:schemeClr val="accent1"/>
            </a:solidFill>
          </a:ln>
        </p:spPr>
        <p:txBody>
          <a:bodyPr>
            <a:normAutofit fontScale="92500" lnSpcReduction="20000"/>
          </a:bodyPr>
          <a:lstStyle/>
          <a:p>
            <a:r>
              <a:rPr lang="en-US" sz="3200" dirty="0" smtClean="0"/>
              <a:t>Our subject is </a:t>
            </a:r>
            <a:r>
              <a:rPr lang="en-US" sz="3200" b="1" dirty="0" err="1" smtClean="0">
                <a:solidFill>
                  <a:srgbClr val="FFC000"/>
                </a:solidFill>
              </a:rPr>
              <a:t>Agrotourism</a:t>
            </a:r>
            <a:r>
              <a:rPr lang="en-US" sz="3200" b="1" dirty="0" smtClean="0"/>
              <a:t/>
            </a:r>
            <a:br>
              <a:rPr lang="en-US" sz="3200" b="1" dirty="0" smtClean="0"/>
            </a:br>
            <a:r>
              <a:rPr lang="en-US" sz="3200" b="1" dirty="0" smtClean="0"/>
              <a:t> </a:t>
            </a:r>
          </a:p>
          <a:p>
            <a:r>
              <a:rPr lang="en-US" sz="3200" dirty="0" smtClean="0"/>
              <a:t> First  of  all  we  will  start with a  small  business - farm  with a traditional  hostel.</a:t>
            </a:r>
            <a:br>
              <a:rPr lang="en-US" sz="3200" dirty="0" smtClean="0"/>
            </a:br>
            <a:r>
              <a:rPr lang="en-US" sz="3200" dirty="0" smtClean="0"/>
              <a:t/>
            </a:r>
            <a:br>
              <a:rPr lang="en-US" sz="3200" dirty="0" smtClean="0"/>
            </a:br>
            <a:r>
              <a:rPr lang="en-US" sz="3200" dirty="0" smtClean="0"/>
              <a:t>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endParaRPr lang="en-US" sz="3200" dirty="0" smtClean="0"/>
          </a:p>
          <a:p>
            <a:r>
              <a:rPr lang="en-US" sz="3200" dirty="0" smtClean="0"/>
              <a:t> Our  business  will  be  named  “</a:t>
            </a:r>
            <a:r>
              <a:rPr lang="en-US" sz="3200" b="1" i="1" dirty="0" smtClean="0">
                <a:solidFill>
                  <a:srgbClr val="FFC000"/>
                </a:solidFill>
              </a:rPr>
              <a:t>Dream  Land”</a:t>
            </a:r>
            <a:r>
              <a:rPr lang="en-US" sz="3200" b="1" dirty="0" smtClean="0"/>
              <a:t>. </a:t>
            </a:r>
            <a:br>
              <a:rPr lang="en-US" sz="3200" b="1" dirty="0" smtClean="0"/>
            </a:br>
            <a:endParaRPr lang="en-US" sz="3200" b="1" dirty="0" smtClean="0"/>
          </a:p>
          <a:p>
            <a:pPr>
              <a:buNone/>
            </a:pPr>
            <a:endParaRPr lang="el-GR" sz="3200" dirty="0"/>
          </a:p>
        </p:txBody>
      </p:sp>
      <p:pic>
        <p:nvPicPr>
          <p:cNvPr id="5" name="4 - Εικόνα" descr="farm2.jpg"/>
          <p:cNvPicPr>
            <a:picLocks noChangeAspect="1"/>
          </p:cNvPicPr>
          <p:nvPr/>
        </p:nvPicPr>
        <p:blipFill>
          <a:blip r:embed="rId2"/>
          <a:stretch>
            <a:fillRect/>
          </a:stretch>
        </p:blipFill>
        <p:spPr>
          <a:xfrm>
            <a:off x="2285984" y="2357430"/>
            <a:ext cx="3596572" cy="269395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57224" y="500042"/>
            <a:ext cx="7072346" cy="4832092"/>
          </a:xfrm>
          <a:prstGeom prst="rect">
            <a:avLst/>
          </a:prstGeom>
        </p:spPr>
        <p:txBody>
          <a:bodyPr wrap="square">
            <a:spAutoFit/>
          </a:bodyPr>
          <a:lstStyle/>
          <a:p>
            <a:r>
              <a:rPr lang="en-US" sz="2800" dirty="0" smtClean="0"/>
              <a:t>The meals  that  we  will  offer  to  our  visitors  will  be made  from  our  products .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en-US" sz="2800" dirty="0" smtClean="0"/>
          </a:p>
          <a:p>
            <a:r>
              <a:rPr lang="en-US" sz="2800" dirty="0" smtClean="0"/>
              <a:t/>
            </a:r>
            <a:br>
              <a:rPr lang="en-US" sz="2800" dirty="0" smtClean="0"/>
            </a:br>
            <a:r>
              <a:rPr lang="en-US" sz="2800" dirty="0" smtClean="0"/>
              <a:t/>
            </a:r>
            <a:br>
              <a:rPr lang="en-US" sz="2800" dirty="0" smtClean="0"/>
            </a:br>
            <a:r>
              <a:rPr lang="en-US" sz="2800" dirty="0" smtClean="0"/>
              <a:t>Our  products  will  be  </a:t>
            </a:r>
            <a:r>
              <a:rPr lang="en-US" sz="2800" dirty="0" smtClean="0">
                <a:solidFill>
                  <a:srgbClr val="FFC000"/>
                </a:solidFill>
              </a:rPr>
              <a:t>honey, bread, olives, olive oil, local fruits  and vegetables .</a:t>
            </a:r>
          </a:p>
        </p:txBody>
      </p:sp>
      <p:pic>
        <p:nvPicPr>
          <p:cNvPr id="3" name="2 - Εικόνα" descr="farm1.jpg"/>
          <p:cNvPicPr>
            <a:picLocks noChangeAspect="1"/>
          </p:cNvPicPr>
          <p:nvPr/>
        </p:nvPicPr>
        <p:blipFill>
          <a:blip r:embed="rId2"/>
          <a:stretch>
            <a:fillRect/>
          </a:stretch>
        </p:blipFill>
        <p:spPr>
          <a:xfrm>
            <a:off x="3571868" y="2000240"/>
            <a:ext cx="1905000" cy="1905000"/>
          </a:xfrm>
          <a:prstGeom prst="rect">
            <a:avLst/>
          </a:prstGeom>
        </p:spPr>
      </p:pic>
      <p:pic>
        <p:nvPicPr>
          <p:cNvPr id="4" name="Picture 4" descr="C:\Users\user\Pictures\rodiew.jpg"/>
          <p:cNvPicPr>
            <a:picLocks noChangeAspect="1" noChangeArrowheads="1"/>
          </p:cNvPicPr>
          <p:nvPr/>
        </p:nvPicPr>
        <p:blipFill>
          <a:blip r:embed="rId3"/>
          <a:srcRect/>
          <a:stretch>
            <a:fillRect/>
          </a:stretch>
        </p:blipFill>
        <p:spPr bwMode="auto">
          <a:xfrm>
            <a:off x="5786446" y="2071678"/>
            <a:ext cx="2928948" cy="1864764"/>
          </a:xfrm>
          <a:prstGeom prst="rect">
            <a:avLst/>
          </a:prstGeom>
          <a:noFill/>
          <a:ln w="9525">
            <a:noFill/>
            <a:miter lim="800000"/>
            <a:headEnd/>
            <a:tailEnd/>
          </a:ln>
        </p:spPr>
      </p:pic>
      <p:pic>
        <p:nvPicPr>
          <p:cNvPr id="5" name="10 - Εικόνα" descr="bd8bfcb91b4db79649b8e2c19cba65c4_XL.jpg"/>
          <p:cNvPicPr>
            <a:picLocks/>
          </p:cNvPicPr>
          <p:nvPr/>
        </p:nvPicPr>
        <p:blipFill>
          <a:blip r:embed="rId4"/>
          <a:srcRect/>
          <a:stretch>
            <a:fillRect/>
          </a:stretch>
        </p:blipFill>
        <p:spPr>
          <a:xfrm>
            <a:off x="928662" y="5286388"/>
            <a:ext cx="3571875" cy="1339841"/>
          </a:xfrm>
          <a:prstGeom prst="rect">
            <a:avLst/>
          </a:prstGeom>
        </p:spPr>
      </p:pic>
      <p:pic>
        <p:nvPicPr>
          <p:cNvPr id="6" name="14 - Εικόνα" descr="katsikia-660_0.jpg"/>
          <p:cNvPicPr>
            <a:picLocks/>
          </p:cNvPicPr>
          <p:nvPr/>
        </p:nvPicPr>
        <p:blipFill>
          <a:blip r:embed="rId5"/>
          <a:srcRect/>
          <a:stretch>
            <a:fillRect/>
          </a:stretch>
        </p:blipFill>
        <p:spPr>
          <a:xfrm>
            <a:off x="5429256" y="4857760"/>
            <a:ext cx="2357454" cy="1571636"/>
          </a:xfrm>
          <a:prstGeom prst="rect">
            <a:avLst/>
          </a:prstGeom>
        </p:spPr>
      </p:pic>
      <p:pic>
        <p:nvPicPr>
          <p:cNvPr id="2050" name="Picture 2"/>
          <p:cNvPicPr>
            <a:picLocks noChangeAspect="1" noChangeArrowheads="1"/>
          </p:cNvPicPr>
          <p:nvPr/>
        </p:nvPicPr>
        <p:blipFill>
          <a:blip r:embed="rId6"/>
          <a:srcRect/>
          <a:stretch>
            <a:fillRect/>
          </a:stretch>
        </p:blipFill>
        <p:spPr bwMode="auto">
          <a:xfrm>
            <a:off x="642910" y="1857364"/>
            <a:ext cx="2705100" cy="1685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4294967295"/>
          </p:nvPr>
        </p:nvSpPr>
        <p:spPr>
          <a:xfrm>
            <a:off x="357158" y="1000108"/>
            <a:ext cx="8229600" cy="4572000"/>
          </a:xfrm>
        </p:spPr>
        <p:txBody>
          <a:bodyPr>
            <a:noAutofit/>
          </a:bodyPr>
          <a:lstStyle/>
          <a:p>
            <a:r>
              <a:rPr lang="en-US" dirty="0" smtClean="0"/>
              <a:t>Guests  will  have  the  chance  to  visit  the  local olive oil  press, winery. </a:t>
            </a:r>
          </a:p>
          <a:p>
            <a:r>
              <a:rPr lang="en-US" dirty="0" smtClean="0"/>
              <a:t>Moreover they can take part in some activities   that     will be organized. They also  will have the opportunity  to  participate  in  olive collecting, bread  production, cheese making or wine production. </a:t>
            </a:r>
            <a:endParaRPr lang="el-GR" dirty="0"/>
          </a:p>
        </p:txBody>
      </p:sp>
      <p:pic>
        <p:nvPicPr>
          <p:cNvPr id="5" name="4 - Εικόνα" descr="images (5).jpg"/>
          <p:cNvPicPr>
            <a:picLocks noChangeAspect="1"/>
          </p:cNvPicPr>
          <p:nvPr/>
        </p:nvPicPr>
        <p:blipFill>
          <a:blip r:embed="rId2"/>
          <a:stretch>
            <a:fillRect/>
          </a:stretch>
        </p:blipFill>
        <p:spPr>
          <a:xfrm>
            <a:off x="3143240" y="4357694"/>
            <a:ext cx="2098216" cy="1571636"/>
          </a:xfrm>
          <a:prstGeom prst="rect">
            <a:avLst/>
          </a:prstGeom>
        </p:spPr>
      </p:pic>
      <p:pic>
        <p:nvPicPr>
          <p:cNvPr id="7" name="6 - Εικόνα" descr="αρχείο λήψης (5).jpg"/>
          <p:cNvPicPr>
            <a:picLocks noChangeAspect="1"/>
          </p:cNvPicPr>
          <p:nvPr/>
        </p:nvPicPr>
        <p:blipFill>
          <a:blip r:embed="rId3"/>
          <a:stretch>
            <a:fillRect/>
          </a:stretch>
        </p:blipFill>
        <p:spPr>
          <a:xfrm>
            <a:off x="5786446" y="4286256"/>
            <a:ext cx="2857500" cy="1600200"/>
          </a:xfrm>
          <a:prstGeom prst="rect">
            <a:avLst/>
          </a:prstGeom>
        </p:spPr>
      </p:pic>
      <p:pic>
        <p:nvPicPr>
          <p:cNvPr id="8" name="7 - Εικόνα" descr="Εικόνα1.jpg"/>
          <p:cNvPicPr>
            <a:picLocks noChangeAspect="1"/>
          </p:cNvPicPr>
          <p:nvPr/>
        </p:nvPicPr>
        <p:blipFill>
          <a:blip r:embed="rId4"/>
          <a:stretch>
            <a:fillRect/>
          </a:stretch>
        </p:blipFill>
        <p:spPr>
          <a:xfrm>
            <a:off x="357158" y="3929066"/>
            <a:ext cx="2286016" cy="197147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071546"/>
            <a:ext cx="8229600" cy="6000792"/>
          </a:xfrm>
        </p:spPr>
        <p:txBody>
          <a:bodyPr>
            <a:normAutofit/>
          </a:bodyPr>
          <a:lstStyle/>
          <a:p>
            <a:r>
              <a:rPr lang="en-US" sz="2400" dirty="0" smtClean="0"/>
              <a:t>Guests also can  visit  the  local  archaeological  sites  and  at  the  same  time  they  can  go  for  a  walk  to  field or  go  horse  r</a:t>
            </a:r>
            <a:r>
              <a:rPr lang="el-GR" sz="2400" dirty="0" smtClean="0"/>
              <a:t>ι</a:t>
            </a:r>
            <a:r>
              <a:rPr lang="en-US" sz="2400" dirty="0" smtClean="0"/>
              <a:t>ding.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r>
              <a:rPr lang="en-US" sz="2400" dirty="0" smtClean="0"/>
              <a:t>For  those who  like  sports  we  will  organize  basketball  and  football  games. </a:t>
            </a:r>
            <a:br>
              <a:rPr lang="en-US" sz="2400" dirty="0" smtClean="0"/>
            </a:br>
            <a:endParaRPr lang="en-US" sz="2400" dirty="0" smtClean="0"/>
          </a:p>
          <a:p>
            <a:endParaRPr lang="el-GR" dirty="0"/>
          </a:p>
        </p:txBody>
      </p:sp>
      <p:sp>
        <p:nvSpPr>
          <p:cNvPr id="3" name="2 - Τίτλος"/>
          <p:cNvSpPr>
            <a:spLocks noGrp="1"/>
          </p:cNvSpPr>
          <p:nvPr>
            <p:ph type="title"/>
          </p:nvPr>
        </p:nvSpPr>
        <p:spPr>
          <a:xfrm>
            <a:off x="457200" y="152400"/>
            <a:ext cx="8229600" cy="847708"/>
          </a:xfrm>
        </p:spPr>
        <p:txBody>
          <a:bodyPr/>
          <a:lstStyle/>
          <a:p>
            <a:pPr algn="ctr"/>
            <a:r>
              <a:rPr smtClean="0">
                <a:solidFill>
                  <a:srgbClr val="FFC000"/>
                </a:solidFill>
              </a:rPr>
              <a:t>Activities</a:t>
            </a:r>
            <a:endParaRPr lang="el-GR" dirty="0">
              <a:solidFill>
                <a:srgbClr val="FFC000"/>
              </a:solidFill>
            </a:endParaRPr>
          </a:p>
        </p:txBody>
      </p:sp>
      <p:pic>
        <p:nvPicPr>
          <p:cNvPr id="6" name="17 - Εικόνα" descr="2008-07-26_105_34.jpg"/>
          <p:cNvPicPr>
            <a:picLocks noChangeAspect="1" noChangeArrowheads="1"/>
          </p:cNvPicPr>
          <p:nvPr/>
        </p:nvPicPr>
        <p:blipFill>
          <a:blip r:embed="rId2"/>
          <a:srcRect/>
          <a:stretch>
            <a:fillRect/>
          </a:stretch>
        </p:blipFill>
        <p:spPr bwMode="auto">
          <a:xfrm>
            <a:off x="5357818" y="2500306"/>
            <a:ext cx="3398612" cy="2500330"/>
          </a:xfrm>
          <a:prstGeom prst="rect">
            <a:avLst/>
          </a:prstGeom>
          <a:noFill/>
          <a:ln w="9525">
            <a:noFill/>
            <a:miter lim="800000"/>
            <a:headEnd/>
            <a:tailEnd/>
          </a:ln>
        </p:spPr>
      </p:pic>
      <p:pic>
        <p:nvPicPr>
          <p:cNvPr id="7" name="86 - Εικόνα" descr="γερακι18.jpg"/>
          <p:cNvPicPr>
            <a:picLocks/>
          </p:cNvPicPr>
          <p:nvPr/>
        </p:nvPicPr>
        <p:blipFill>
          <a:blip r:embed="rId3"/>
          <a:srcRect/>
          <a:stretch>
            <a:fillRect/>
          </a:stretch>
        </p:blipFill>
        <p:spPr>
          <a:xfrm>
            <a:off x="357158" y="2571744"/>
            <a:ext cx="4786346" cy="250033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071546"/>
            <a:ext cx="8229600" cy="4572000"/>
          </a:xfrm>
        </p:spPr>
        <p:txBody>
          <a:bodyPr/>
          <a:lstStyle/>
          <a:p>
            <a:pPr>
              <a:buNone/>
            </a:pPr>
            <a:r>
              <a:rPr lang="en-US" sz="2400" dirty="0" smtClean="0"/>
              <a:t/>
            </a:r>
            <a:br>
              <a:rPr lang="en-US" sz="2400" dirty="0" smtClean="0"/>
            </a:br>
            <a:endParaRPr lang="en-US" sz="2400" dirty="0" smtClean="0"/>
          </a:p>
          <a:p>
            <a:r>
              <a:rPr lang="en-US" sz="2400" dirty="0" smtClean="0"/>
              <a:t>Furthermore, there  will  be a  farm  with  different  animals,  as sheep, goats, horses, rabbits etc. where children have the chance to  see them and know them better .</a:t>
            </a:r>
            <a:endParaRPr lang="el-GR" sz="2400" dirty="0" smtClean="0"/>
          </a:p>
          <a:p>
            <a:endParaRPr lang="el-GR" dirty="0"/>
          </a:p>
        </p:txBody>
      </p:sp>
      <p:sp>
        <p:nvSpPr>
          <p:cNvPr id="3" name="2 - Τίτλος"/>
          <p:cNvSpPr>
            <a:spLocks noGrp="1"/>
          </p:cNvSpPr>
          <p:nvPr>
            <p:ph type="title"/>
          </p:nvPr>
        </p:nvSpPr>
        <p:spPr>
          <a:xfrm>
            <a:off x="457200" y="152400"/>
            <a:ext cx="8229600" cy="847708"/>
          </a:xfrm>
        </p:spPr>
        <p:txBody>
          <a:bodyPr/>
          <a:lstStyle/>
          <a:p>
            <a:pPr algn="ctr"/>
            <a:r>
              <a:rPr smtClean="0">
                <a:solidFill>
                  <a:srgbClr val="FFC000"/>
                </a:solidFill>
              </a:rPr>
              <a:t>Activities</a:t>
            </a:r>
            <a:endParaRPr lang="el-GR" dirty="0">
              <a:solidFill>
                <a:srgbClr val="FFC000"/>
              </a:solidFill>
            </a:endParaRPr>
          </a:p>
        </p:txBody>
      </p:sp>
      <p:pic>
        <p:nvPicPr>
          <p:cNvPr id="4" name="6 - Εικόνα" descr="C:\Users\GYM02\Desktop\ERASMUS G GYMNASIOY 12-2017\ΙΩΑΝΝΑ\20171007_130921.jpg"/>
          <p:cNvPicPr>
            <a:picLocks noChangeAspect="1" noChangeArrowheads="1"/>
          </p:cNvPicPr>
          <p:nvPr/>
        </p:nvPicPr>
        <p:blipFill>
          <a:blip r:embed="rId2"/>
          <a:srcRect/>
          <a:stretch>
            <a:fillRect/>
          </a:stretch>
        </p:blipFill>
        <p:spPr bwMode="auto">
          <a:xfrm>
            <a:off x="5000628" y="3857628"/>
            <a:ext cx="3741290" cy="2240154"/>
          </a:xfrm>
          <a:prstGeom prst="rect">
            <a:avLst/>
          </a:prstGeom>
          <a:noFill/>
          <a:ln w="9525">
            <a:noFill/>
            <a:miter lim="800000"/>
            <a:headEnd/>
            <a:tailEnd/>
          </a:ln>
        </p:spPr>
      </p:pic>
      <p:pic>
        <p:nvPicPr>
          <p:cNvPr id="5" name="12 - Εικόνα" descr="1054030.jpg"/>
          <p:cNvPicPr>
            <a:picLocks/>
          </p:cNvPicPr>
          <p:nvPr/>
        </p:nvPicPr>
        <p:blipFill>
          <a:blip r:embed="rId3"/>
          <a:srcRect/>
          <a:stretch>
            <a:fillRect/>
          </a:stretch>
        </p:blipFill>
        <p:spPr>
          <a:xfrm>
            <a:off x="714348" y="3714752"/>
            <a:ext cx="4071966" cy="235745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4294967295"/>
          </p:nvPr>
        </p:nvSpPr>
        <p:spPr>
          <a:xfrm>
            <a:off x="500034" y="571480"/>
            <a:ext cx="8229600" cy="5500726"/>
          </a:xfrm>
        </p:spPr>
        <p:txBody>
          <a:bodyPr>
            <a:normAutofit/>
          </a:bodyPr>
          <a:lstStyle/>
          <a:p>
            <a:r>
              <a:rPr lang="en-US" dirty="0" smtClean="0"/>
              <a:t>Our clients – visitors to be,   are those who love nature and want to have a holiday in countryside. It is special destination for families who  want to investigate the nature  and have creative hours with their children.</a:t>
            </a:r>
          </a:p>
          <a:p>
            <a:pPr>
              <a:buNone/>
            </a:pPr>
            <a:r>
              <a:rPr lang="en-US" dirty="0" smtClean="0"/>
              <a:t/>
            </a:r>
            <a:br>
              <a:rPr lang="en-US" dirty="0" smtClean="0"/>
            </a:br>
            <a:r>
              <a:rPr lang="en-US" dirty="0" smtClean="0"/>
              <a:t/>
            </a:r>
            <a:br>
              <a:rPr lang="en-US" dirty="0" smtClean="0"/>
            </a:br>
            <a:endParaRPr lang="en-US" dirty="0" smtClean="0"/>
          </a:p>
          <a:p>
            <a:endParaRPr lang="en-US" dirty="0" smtClean="0"/>
          </a:p>
          <a:p>
            <a:r>
              <a:rPr lang="en-US" dirty="0" smtClean="0"/>
              <a:t>.</a:t>
            </a:r>
            <a:endParaRPr lang="el-GR" dirty="0"/>
          </a:p>
        </p:txBody>
      </p:sp>
      <p:pic>
        <p:nvPicPr>
          <p:cNvPr id="3" name="2 - Εικόνα" descr="farm4.jpg"/>
          <p:cNvPicPr>
            <a:picLocks noChangeAspect="1"/>
          </p:cNvPicPr>
          <p:nvPr/>
        </p:nvPicPr>
        <p:blipFill>
          <a:blip r:embed="rId2"/>
          <a:stretch>
            <a:fillRect/>
          </a:stretch>
        </p:blipFill>
        <p:spPr>
          <a:xfrm>
            <a:off x="714348" y="2357430"/>
            <a:ext cx="3432851" cy="1928826"/>
          </a:xfrm>
          <a:prstGeom prst="rect">
            <a:avLst/>
          </a:prstGeom>
        </p:spPr>
      </p:pic>
      <p:pic>
        <p:nvPicPr>
          <p:cNvPr id="4" name="3 - Εικόνα" descr="αρχείο λήψης (10).jpg"/>
          <p:cNvPicPr>
            <a:picLocks noChangeAspect="1"/>
          </p:cNvPicPr>
          <p:nvPr/>
        </p:nvPicPr>
        <p:blipFill>
          <a:blip r:embed="rId3"/>
          <a:stretch>
            <a:fillRect/>
          </a:stretch>
        </p:blipFill>
        <p:spPr>
          <a:xfrm>
            <a:off x="785786" y="4643446"/>
            <a:ext cx="2762250" cy="1657350"/>
          </a:xfrm>
          <a:prstGeom prst="rect">
            <a:avLst/>
          </a:prstGeom>
        </p:spPr>
      </p:pic>
      <p:pic>
        <p:nvPicPr>
          <p:cNvPr id="5" name="4 - Εικόνα" descr="images (8).jpg"/>
          <p:cNvPicPr>
            <a:picLocks noChangeAspect="1"/>
          </p:cNvPicPr>
          <p:nvPr/>
        </p:nvPicPr>
        <p:blipFill>
          <a:blip r:embed="rId4"/>
          <a:stretch>
            <a:fillRect/>
          </a:stretch>
        </p:blipFill>
        <p:spPr>
          <a:xfrm>
            <a:off x="4572000" y="3286124"/>
            <a:ext cx="3595693" cy="215741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4294967295"/>
          </p:nvPr>
        </p:nvSpPr>
        <p:spPr>
          <a:xfrm>
            <a:off x="500034" y="0"/>
            <a:ext cx="8229600" cy="5786478"/>
          </a:xfrm>
        </p:spPr>
        <p:txBody>
          <a:bodyPr>
            <a:normAutofit lnSpcReduction="10000"/>
          </a:bodyPr>
          <a:lstStyle/>
          <a:p>
            <a:pPr>
              <a:buNone/>
            </a:pPr>
            <a:endParaRPr lang="en-US" dirty="0" smtClean="0"/>
          </a:p>
          <a:p>
            <a:r>
              <a:rPr lang="en-US" dirty="0" smtClean="0"/>
              <a:t> </a:t>
            </a:r>
            <a:r>
              <a:rPr lang="en-US" sz="2400" dirty="0" smtClean="0"/>
              <a:t>Next to our hostel we will have a small shop where our visitors can buy  our biologically products. Afterwards we  will give our products to local stores and small shops in Greece and later we will give to organic products shops abroad.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r>
              <a:rPr lang="en-US" sz="2400" dirty="0" smtClean="0"/>
              <a:t>We  will use internet on that purpose. We will create a website advertising our products and prices, but also our  facilities.</a:t>
            </a:r>
            <a:endParaRPr lang="el-GR" sz="2400" dirty="0"/>
          </a:p>
        </p:txBody>
      </p:sp>
      <p:pic>
        <p:nvPicPr>
          <p:cNvPr id="4" name="3 - Εικόνα" descr="αρχείο λήψης (7).jpg"/>
          <p:cNvPicPr>
            <a:picLocks noChangeAspect="1"/>
          </p:cNvPicPr>
          <p:nvPr/>
        </p:nvPicPr>
        <p:blipFill>
          <a:blip r:embed="rId2"/>
          <a:stretch>
            <a:fillRect/>
          </a:stretch>
        </p:blipFill>
        <p:spPr>
          <a:xfrm>
            <a:off x="4857752" y="4857760"/>
            <a:ext cx="2571768" cy="1602827"/>
          </a:xfrm>
          <a:prstGeom prst="rect">
            <a:avLst/>
          </a:prstGeom>
        </p:spPr>
      </p:pic>
      <p:pic>
        <p:nvPicPr>
          <p:cNvPr id="5" name="4 - Εικόνα" descr="αρχείο λήψης (6).jpg"/>
          <p:cNvPicPr>
            <a:picLocks noChangeAspect="1"/>
          </p:cNvPicPr>
          <p:nvPr/>
        </p:nvPicPr>
        <p:blipFill>
          <a:blip r:embed="rId3"/>
          <a:stretch>
            <a:fillRect/>
          </a:stretch>
        </p:blipFill>
        <p:spPr>
          <a:xfrm>
            <a:off x="642910" y="2285992"/>
            <a:ext cx="2233610" cy="1595436"/>
          </a:xfrm>
          <a:prstGeom prst="rect">
            <a:avLst/>
          </a:prstGeom>
        </p:spPr>
      </p:pic>
      <p:pic>
        <p:nvPicPr>
          <p:cNvPr id="6" name="5 - Εικόνα" descr="images (7).jpg"/>
          <p:cNvPicPr>
            <a:picLocks noChangeAspect="1"/>
          </p:cNvPicPr>
          <p:nvPr/>
        </p:nvPicPr>
        <p:blipFill>
          <a:blip r:embed="rId4"/>
          <a:stretch>
            <a:fillRect/>
          </a:stretch>
        </p:blipFill>
        <p:spPr>
          <a:xfrm>
            <a:off x="2643174" y="5000636"/>
            <a:ext cx="1571636" cy="1357322"/>
          </a:xfrm>
          <a:prstGeom prst="rect">
            <a:avLst/>
          </a:prstGeom>
        </p:spPr>
      </p:pic>
      <p:pic>
        <p:nvPicPr>
          <p:cNvPr id="7" name="6 - Εικόνα" descr="images (6).jpg"/>
          <p:cNvPicPr>
            <a:picLocks noChangeAspect="1"/>
          </p:cNvPicPr>
          <p:nvPr/>
        </p:nvPicPr>
        <p:blipFill>
          <a:blip r:embed="rId5"/>
          <a:stretch>
            <a:fillRect/>
          </a:stretch>
        </p:blipFill>
        <p:spPr>
          <a:xfrm>
            <a:off x="3071802" y="2285992"/>
            <a:ext cx="2619393" cy="1571636"/>
          </a:xfrm>
          <a:prstGeom prst="rect">
            <a:avLst/>
          </a:prstGeom>
        </p:spPr>
      </p:pic>
      <p:pic>
        <p:nvPicPr>
          <p:cNvPr id="8" name="7 - Εικόνα" descr="αρχείο λήψης (9).jpg"/>
          <p:cNvPicPr>
            <a:picLocks noChangeAspect="1"/>
          </p:cNvPicPr>
          <p:nvPr/>
        </p:nvPicPr>
        <p:blipFill>
          <a:blip r:embed="rId6"/>
          <a:stretch>
            <a:fillRect/>
          </a:stretch>
        </p:blipFill>
        <p:spPr>
          <a:xfrm>
            <a:off x="5857884" y="2214554"/>
            <a:ext cx="2683804" cy="17859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00034" y="785794"/>
            <a:ext cx="8358246" cy="1569660"/>
          </a:xfrm>
          <a:prstGeom prst="rect">
            <a:avLst/>
          </a:prstGeom>
        </p:spPr>
        <p:txBody>
          <a:bodyPr wrap="square">
            <a:spAutoFit/>
          </a:bodyPr>
          <a:lstStyle/>
          <a:p>
            <a:pPr>
              <a:buFont typeface="Arial" pitchFamily="34" charset="0"/>
              <a:buChar char="•"/>
            </a:pPr>
            <a:r>
              <a:rPr lang="en-US" sz="2400" dirty="0" smtClean="0"/>
              <a:t> First  of all our parents and generally  our family will help us. They lend to us some money for our beginning  and  then when our business will be bigger we will take money from a bank</a:t>
            </a:r>
            <a:r>
              <a:rPr lang="en-US" dirty="0" smtClean="0"/>
              <a:t>. </a:t>
            </a:r>
            <a:endParaRPr lang="el-GR" dirty="0"/>
          </a:p>
        </p:txBody>
      </p:sp>
      <p:pic>
        <p:nvPicPr>
          <p:cNvPr id="3" name="2 - Εικόνα" descr="agrotourismos.jpg"/>
          <p:cNvPicPr>
            <a:picLocks noChangeAspect="1"/>
          </p:cNvPicPr>
          <p:nvPr/>
        </p:nvPicPr>
        <p:blipFill>
          <a:blip r:embed="rId2"/>
          <a:stretch>
            <a:fillRect/>
          </a:stretch>
        </p:blipFill>
        <p:spPr>
          <a:xfrm>
            <a:off x="1000100" y="2786058"/>
            <a:ext cx="6953269" cy="308600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424</TotalTime>
  <Words>242</Words>
  <Application>Microsoft Office PowerPoint</Application>
  <PresentationFormat>Προβολή στην οθόνη (4:3)</PresentationFormat>
  <Paragraphs>30</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Χαρτί</vt:lpstr>
      <vt:lpstr>Geronthrai Farm</vt:lpstr>
      <vt:lpstr>Διαφάνεια 2</vt:lpstr>
      <vt:lpstr>Διαφάνεια 3</vt:lpstr>
      <vt:lpstr>Διαφάνεια 4</vt:lpstr>
      <vt:lpstr>Activities</vt:lpstr>
      <vt:lpstr>Activities</vt:lpstr>
      <vt:lpstr>Διαφάνεια 7</vt:lpstr>
      <vt:lpstr>Διαφάνεια 8</vt:lpstr>
      <vt:lpstr>Διαφάνεια 9</vt:lpstr>
      <vt:lpstr>Διαφάνεια 10</vt:lpstr>
      <vt:lpstr>Διαφάνεια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DREAM LAND</dc:title>
  <dc:creator>user</dc:creator>
  <cp:lastModifiedBy>GYM02</cp:lastModifiedBy>
  <cp:revision>41</cp:revision>
  <dcterms:created xsi:type="dcterms:W3CDTF">2018-03-14T13:35:39Z</dcterms:created>
  <dcterms:modified xsi:type="dcterms:W3CDTF">2018-09-07T11:37:07Z</dcterms:modified>
</cp:coreProperties>
</file>