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1.xml" ContentType="application/vnd.openxmlformats-officedocument.drawingml.chart+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5"/>
  </p:sldMasterIdLst>
  <p:notesMasterIdLst>
    <p:notesMasterId r:id="rId174"/>
  </p:notesMasterIdLst>
  <p:handoutMasterIdLst>
    <p:handoutMasterId r:id="rId175"/>
  </p:handoutMasterIdLst>
  <p:sldIdLst>
    <p:sldId id="272" r:id="rId6"/>
    <p:sldId id="573" r:id="rId7"/>
    <p:sldId id="411" r:id="rId8"/>
    <p:sldId id="404" r:id="rId9"/>
    <p:sldId id="403" r:id="rId10"/>
    <p:sldId id="397" r:id="rId11"/>
    <p:sldId id="279" r:id="rId12"/>
    <p:sldId id="309" r:id="rId13"/>
    <p:sldId id="402" r:id="rId14"/>
    <p:sldId id="282" r:id="rId15"/>
    <p:sldId id="410" r:id="rId16"/>
    <p:sldId id="344" r:id="rId17"/>
    <p:sldId id="346" r:id="rId18"/>
    <p:sldId id="350" r:id="rId19"/>
    <p:sldId id="351" r:id="rId20"/>
    <p:sldId id="313" r:id="rId21"/>
    <p:sldId id="349" r:id="rId22"/>
    <p:sldId id="317" r:id="rId23"/>
    <p:sldId id="383" r:id="rId24"/>
    <p:sldId id="407" r:id="rId25"/>
    <p:sldId id="318" r:id="rId26"/>
    <p:sldId id="366" r:id="rId27"/>
    <p:sldId id="387" r:id="rId28"/>
    <p:sldId id="386" r:id="rId29"/>
    <p:sldId id="409" r:id="rId30"/>
    <p:sldId id="408" r:id="rId31"/>
    <p:sldId id="298" r:id="rId32"/>
    <p:sldId id="362" r:id="rId33"/>
    <p:sldId id="363" r:id="rId34"/>
    <p:sldId id="324" r:id="rId35"/>
    <p:sldId id="364" r:id="rId36"/>
    <p:sldId id="301" r:id="rId37"/>
    <p:sldId id="325" r:id="rId38"/>
    <p:sldId id="326" r:id="rId39"/>
    <p:sldId id="340" r:id="rId40"/>
    <p:sldId id="376" r:id="rId41"/>
    <p:sldId id="405" r:id="rId42"/>
    <p:sldId id="413" r:id="rId43"/>
    <p:sldId id="415" r:id="rId44"/>
    <p:sldId id="416" r:id="rId45"/>
    <p:sldId id="417" r:id="rId46"/>
    <p:sldId id="418" r:id="rId47"/>
    <p:sldId id="419" r:id="rId48"/>
    <p:sldId id="420" r:id="rId49"/>
    <p:sldId id="421" r:id="rId50"/>
    <p:sldId id="422" r:id="rId51"/>
    <p:sldId id="423" r:id="rId52"/>
    <p:sldId id="424" r:id="rId53"/>
    <p:sldId id="425" r:id="rId54"/>
    <p:sldId id="426" r:id="rId55"/>
    <p:sldId id="456" r:id="rId56"/>
    <p:sldId id="428" r:id="rId57"/>
    <p:sldId id="429" r:id="rId58"/>
    <p:sldId id="430" r:id="rId59"/>
    <p:sldId id="431" r:id="rId60"/>
    <p:sldId id="432" r:id="rId61"/>
    <p:sldId id="433" r:id="rId62"/>
    <p:sldId id="434" r:id="rId63"/>
    <p:sldId id="435" r:id="rId64"/>
    <p:sldId id="43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49" r:id="rId78"/>
    <p:sldId id="450" r:id="rId79"/>
    <p:sldId id="451" r:id="rId80"/>
    <p:sldId id="452" r:id="rId81"/>
    <p:sldId id="453" r:id="rId82"/>
    <p:sldId id="454" r:id="rId83"/>
    <p:sldId id="455" r:id="rId84"/>
    <p:sldId id="482" r:id="rId85"/>
    <p:sldId id="549" r:id="rId86"/>
    <p:sldId id="550" r:id="rId87"/>
    <p:sldId id="551" r:id="rId88"/>
    <p:sldId id="552" r:id="rId89"/>
    <p:sldId id="553" r:id="rId90"/>
    <p:sldId id="554" r:id="rId91"/>
    <p:sldId id="555" r:id="rId92"/>
    <p:sldId id="556" r:id="rId93"/>
    <p:sldId id="557" r:id="rId94"/>
    <p:sldId id="558" r:id="rId95"/>
    <p:sldId id="559" r:id="rId96"/>
    <p:sldId id="560" r:id="rId97"/>
    <p:sldId id="561" r:id="rId98"/>
    <p:sldId id="562" r:id="rId99"/>
    <p:sldId id="563" r:id="rId100"/>
    <p:sldId id="564" r:id="rId101"/>
    <p:sldId id="565" r:id="rId102"/>
    <p:sldId id="566" r:id="rId103"/>
    <p:sldId id="567" r:id="rId104"/>
    <p:sldId id="568" r:id="rId105"/>
    <p:sldId id="569" r:id="rId106"/>
    <p:sldId id="570" r:id="rId107"/>
    <p:sldId id="571" r:id="rId108"/>
    <p:sldId id="572" r:id="rId109"/>
    <p:sldId id="508" r:id="rId110"/>
    <p:sldId id="484" r:id="rId111"/>
    <p:sldId id="485" r:id="rId112"/>
    <p:sldId id="486" r:id="rId113"/>
    <p:sldId id="487" r:id="rId114"/>
    <p:sldId id="488" r:id="rId115"/>
    <p:sldId id="489" r:id="rId116"/>
    <p:sldId id="490" r:id="rId117"/>
    <p:sldId id="491" r:id="rId118"/>
    <p:sldId id="492" r:id="rId119"/>
    <p:sldId id="493" r:id="rId120"/>
    <p:sldId id="494" r:id="rId121"/>
    <p:sldId id="495" r:id="rId122"/>
    <p:sldId id="496" r:id="rId123"/>
    <p:sldId id="497" r:id="rId124"/>
    <p:sldId id="498" r:id="rId125"/>
    <p:sldId id="499" r:id="rId126"/>
    <p:sldId id="500" r:id="rId127"/>
    <p:sldId id="501" r:id="rId128"/>
    <p:sldId id="502" r:id="rId129"/>
    <p:sldId id="503" r:id="rId130"/>
    <p:sldId id="504" r:id="rId131"/>
    <p:sldId id="505" r:id="rId132"/>
    <p:sldId id="506" r:id="rId133"/>
    <p:sldId id="507" r:id="rId134"/>
    <p:sldId id="530" r:id="rId135"/>
    <p:sldId id="532" r:id="rId136"/>
    <p:sldId id="533" r:id="rId137"/>
    <p:sldId id="534" r:id="rId138"/>
    <p:sldId id="535" r:id="rId139"/>
    <p:sldId id="536" r:id="rId140"/>
    <p:sldId id="537" r:id="rId141"/>
    <p:sldId id="538" r:id="rId142"/>
    <p:sldId id="539" r:id="rId143"/>
    <p:sldId id="540" r:id="rId144"/>
    <p:sldId id="541" r:id="rId145"/>
    <p:sldId id="542" r:id="rId146"/>
    <p:sldId id="543" r:id="rId147"/>
    <p:sldId id="544" r:id="rId148"/>
    <p:sldId id="545" r:id="rId149"/>
    <p:sldId id="546" r:id="rId150"/>
    <p:sldId id="547" r:id="rId151"/>
    <p:sldId id="548" r:id="rId152"/>
    <p:sldId id="531" r:id="rId153"/>
    <p:sldId id="510" r:id="rId154"/>
    <p:sldId id="511" r:id="rId155"/>
    <p:sldId id="512" r:id="rId156"/>
    <p:sldId id="513" r:id="rId157"/>
    <p:sldId id="514" r:id="rId158"/>
    <p:sldId id="515" r:id="rId159"/>
    <p:sldId id="516" r:id="rId160"/>
    <p:sldId id="517" r:id="rId161"/>
    <p:sldId id="518" r:id="rId162"/>
    <p:sldId id="519" r:id="rId163"/>
    <p:sldId id="520" r:id="rId164"/>
    <p:sldId id="521" r:id="rId165"/>
    <p:sldId id="522" r:id="rId166"/>
    <p:sldId id="523" r:id="rId167"/>
    <p:sldId id="524" r:id="rId168"/>
    <p:sldId id="525" r:id="rId169"/>
    <p:sldId id="526" r:id="rId170"/>
    <p:sldId id="527" r:id="rId171"/>
    <p:sldId id="528" r:id="rId172"/>
    <p:sldId id="529" r:id="rId173"/>
  </p:sldIdLst>
  <p:sldSz cx="9144000" cy="6858000" type="screen4x3"/>
  <p:notesSz cx="6743700" cy="98806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026">
          <p15:clr>
            <a:srgbClr val="A4A3A4"/>
          </p15:clr>
        </p15:guide>
        <p15:guide id="2" orient="horz" pos="255">
          <p15:clr>
            <a:srgbClr val="A4A3A4"/>
          </p15:clr>
        </p15:guide>
        <p15:guide id="3" pos="2880">
          <p15:clr>
            <a:srgbClr val="A4A3A4"/>
          </p15:clr>
        </p15:guide>
        <p15:guide id="4" pos="385">
          <p15:clr>
            <a:srgbClr val="A4A3A4"/>
          </p15:clr>
        </p15:guide>
        <p15:guide id="5" pos="5375">
          <p15:clr>
            <a:srgbClr val="A4A3A4"/>
          </p15:clr>
        </p15:guide>
      </p15:sldGuideLst>
    </p:ext>
    <p:ext uri="{2D200454-40CA-4A62-9FC3-DE9A4176ACB9}">
      <p15:notesGuideLst xmlns:p15="http://schemas.microsoft.com/office/powerpoint/2012/main">
        <p15:guide id="1" orient="horz" pos="3114">
          <p15:clr>
            <a:srgbClr val="A4A3A4"/>
          </p15:clr>
        </p15:guide>
        <p15:guide id="2" pos="21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H22253" initials="A" lastIdx="1" clrIdx="0"/>
  <p:cmAuthor id="1" name="Henrickson Ann" initials="H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BD9"/>
    <a:srgbClr val="D3D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1" autoAdjust="0"/>
    <p:restoredTop sz="72650" autoAdjust="0"/>
  </p:normalViewPr>
  <p:slideViewPr>
    <p:cSldViewPr>
      <p:cViewPr varScale="1">
        <p:scale>
          <a:sx n="63" d="100"/>
          <a:sy n="63" d="100"/>
        </p:scale>
        <p:origin x="2078" y="53"/>
      </p:cViewPr>
      <p:guideLst>
        <p:guide orient="horz" pos="1026"/>
        <p:guide orient="horz" pos="255"/>
        <p:guide pos="2880"/>
        <p:guide pos="385"/>
        <p:guide pos="53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960"/>
    </p:cViewPr>
  </p:sorterViewPr>
  <p:notesViewPr>
    <p:cSldViewPr>
      <p:cViewPr varScale="1">
        <p:scale>
          <a:sx n="90" d="100"/>
          <a:sy n="90" d="100"/>
        </p:scale>
        <p:origin x="-4152" y="-86"/>
      </p:cViewPr>
      <p:guideLst>
        <p:guide orient="horz" pos="3114"/>
        <p:guide pos="21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handoutMaster" Target="handoutMasters/handoutMaster1.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commentAuthors" Target="commentAuthor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slide" Target="slides/slide159.xml"/><Relationship Id="rId169" Type="http://schemas.openxmlformats.org/officeDocument/2006/relationships/slide" Target="slides/slide164.xml"/><Relationship Id="rId177"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72" Type="http://schemas.openxmlformats.org/officeDocument/2006/relationships/slide" Target="slides/slide167.xml"/><Relationship Id="rId180"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28283253281801"/>
          <c:y val="3.0770345347210199E-2"/>
          <c:w val="0.80576826751617903"/>
          <c:h val="0.85667283505965497"/>
        </c:manualLayout>
      </c:layout>
      <c:areaChart>
        <c:grouping val="stacked"/>
        <c:varyColors val="0"/>
        <c:ser>
          <c:idx val="5"/>
          <c:order val="0"/>
          <c:tx>
            <c:strRef>
              <c:f>'[Chart in Microsoft PowerPoint]Sheet1'!$A$7</c:f>
              <c:strCache>
                <c:ptCount val="1"/>
                <c:pt idx="0">
                  <c:v>Ukraine</c:v>
                </c:pt>
              </c:strCache>
            </c:strRef>
          </c:tx>
          <c:spPr>
            <a:solidFill>
              <a:srgbClr val="8A504E"/>
            </a:solidFill>
          </c:spPr>
          <c:cat>
            <c:numRef>
              <c:f>'[Chart in Microsoft PowerPoint]Sheet1'!$B$1:$AF$1</c:f>
              <c:numCache>
                <c:formatCode>General</c:formatCode>
                <c:ptCount val="31"/>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'[Chart in Microsoft PowerPoint]Sheet1'!$B$7:$AF$7</c:f>
              <c:numCache>
                <c:formatCode>General</c:formatCode>
                <c:ptCount val="31"/>
                <c:pt idx="13">
                  <c:v>125</c:v>
                </c:pt>
                <c:pt idx="14">
                  <c:v>126</c:v>
                </c:pt>
                <c:pt idx="15">
                  <c:v>135</c:v>
                </c:pt>
                <c:pt idx="16">
                  <c:v>137</c:v>
                </c:pt>
                <c:pt idx="17">
                  <c:v>204</c:v>
                </c:pt>
                <c:pt idx="18">
                  <c:v>376</c:v>
                </c:pt>
                <c:pt idx="19">
                  <c:v>432</c:v>
                </c:pt>
                <c:pt idx="20">
                  <c:v>622</c:v>
                </c:pt>
                <c:pt idx="21">
                  <c:v>839</c:v>
                </c:pt>
                <c:pt idx="22">
                  <c:v>5232</c:v>
                </c:pt>
                <c:pt idx="23">
                  <c:v>7286</c:v>
                </c:pt>
                <c:pt idx="24">
                  <c:v>8171</c:v>
                </c:pt>
                <c:pt idx="26">
                  <c:v>9600</c:v>
                </c:pt>
                <c:pt idx="27">
                  <c:v>9205</c:v>
                </c:pt>
                <c:pt idx="28">
                  <c:v>10685</c:v>
                </c:pt>
                <c:pt idx="29">
                  <c:v>10431</c:v>
                </c:pt>
                <c:pt idx="30">
                  <c:v>10217</c:v>
                </c:pt>
              </c:numCache>
            </c:numRef>
          </c:val>
          <c:extLst>
            <c:ext xmlns:c16="http://schemas.microsoft.com/office/drawing/2014/chart" uri="{C3380CC4-5D6E-409C-BE32-E72D297353CC}">
              <c16:uniqueId val="{00000000-AE59-4828-ADFC-07F19CFD2DDE}"/>
            </c:ext>
          </c:extLst>
        </c:ser>
        <c:ser>
          <c:idx val="4"/>
          <c:order val="1"/>
          <c:tx>
            <c:strRef>
              <c:f>'[Chart in Microsoft PowerPoint]Sheet1'!$A$6</c:f>
              <c:strCache>
                <c:ptCount val="1"/>
                <c:pt idx="0">
                  <c:v>Russian Federation</c:v>
                </c:pt>
              </c:strCache>
            </c:strRef>
          </c:tx>
          <c:spPr>
            <a:solidFill>
              <a:srgbClr val="9FB0BC"/>
            </a:solidFill>
          </c:spPr>
          <c:cat>
            <c:numRef>
              <c:f>'[Chart in Microsoft PowerPoint]Sheet1'!$B$1:$AF$1</c:f>
              <c:numCache>
                <c:formatCode>General</c:formatCode>
                <c:ptCount val="31"/>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'[Chart in Microsoft PowerPoint]Sheet1'!$B$6:$AF$6</c:f>
              <c:numCache>
                <c:formatCode>General</c:formatCode>
                <c:ptCount val="31"/>
                <c:pt idx="11">
                  <c:v>1193</c:v>
                </c:pt>
                <c:pt idx="12">
                  <c:v>1756</c:v>
                </c:pt>
                <c:pt idx="13">
                  <c:v>2039</c:v>
                </c:pt>
                <c:pt idx="14">
                  <c:v>2379</c:v>
                </c:pt>
                <c:pt idx="15">
                  <c:v>2356</c:v>
                </c:pt>
                <c:pt idx="16">
                  <c:v>2723</c:v>
                </c:pt>
                <c:pt idx="17">
                  <c:v>3444</c:v>
                </c:pt>
                <c:pt idx="18">
                  <c:v>4631</c:v>
                </c:pt>
                <c:pt idx="19">
                  <c:v>6029</c:v>
                </c:pt>
                <c:pt idx="21">
                  <c:v>7622</c:v>
                </c:pt>
                <c:pt idx="22">
                  <c:v>8948</c:v>
                </c:pt>
                <c:pt idx="23">
                  <c:v>9473</c:v>
                </c:pt>
                <c:pt idx="24">
                  <c:v>9699</c:v>
                </c:pt>
                <c:pt idx="25">
                  <c:v>10075</c:v>
                </c:pt>
                <c:pt idx="26">
                  <c:v>10995</c:v>
                </c:pt>
                <c:pt idx="27">
                  <c:v>11153</c:v>
                </c:pt>
                <c:pt idx="28">
                  <c:v>12262</c:v>
                </c:pt>
                <c:pt idx="29">
                  <c:v>13241</c:v>
                </c:pt>
                <c:pt idx="30">
                  <c:v>14069</c:v>
                </c:pt>
              </c:numCache>
            </c:numRef>
          </c:val>
          <c:extLst>
            <c:ext xmlns:c16="http://schemas.microsoft.com/office/drawing/2014/chart" uri="{C3380CC4-5D6E-409C-BE32-E72D297353CC}">
              <c16:uniqueId val="{00000001-AE59-4828-ADFC-07F19CFD2DDE}"/>
            </c:ext>
          </c:extLst>
        </c:ser>
        <c:ser>
          <c:idx val="3"/>
          <c:order val="2"/>
          <c:tx>
            <c:strRef>
              <c:f>'[Chart in Microsoft PowerPoint]Sheet1'!$A$5</c:f>
              <c:strCache>
                <c:ptCount val="1"/>
                <c:pt idx="0">
                  <c:v>Republic of Korea</c:v>
                </c:pt>
              </c:strCache>
            </c:strRef>
          </c:tx>
          <c:spPr>
            <a:solidFill>
              <a:srgbClr val="5F7BBC"/>
            </a:solidFill>
          </c:spPr>
          <c:cat>
            <c:numRef>
              <c:f>'[Chart in Microsoft PowerPoint]Sheet1'!$B$1:$AF$1</c:f>
              <c:numCache>
                <c:formatCode>General</c:formatCode>
                <c:ptCount val="31"/>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'[Chart in Microsoft PowerPoint]Sheet1'!$B$5:$AF$5</c:f>
              <c:numCache>
                <c:formatCode>General</c:formatCode>
                <c:ptCount val="31"/>
                <c:pt idx="0">
                  <c:v>10669</c:v>
                </c:pt>
                <c:pt idx="1">
                  <c:v>11485</c:v>
                </c:pt>
                <c:pt idx="2">
                  <c:v>14765</c:v>
                </c:pt>
                <c:pt idx="3">
                  <c:v>18548</c:v>
                </c:pt>
                <c:pt idx="4">
                  <c:v>22401</c:v>
                </c:pt>
                <c:pt idx="5">
                  <c:v>24773</c:v>
                </c:pt>
                <c:pt idx="6">
                  <c:v>22677</c:v>
                </c:pt>
                <c:pt idx="7">
                  <c:v>21530</c:v>
                </c:pt>
                <c:pt idx="8">
                  <c:v>22654</c:v>
                </c:pt>
                <c:pt idx="9">
                  <c:v>25895</c:v>
                </c:pt>
                <c:pt idx="10">
                  <c:v>28665</c:v>
                </c:pt>
                <c:pt idx="11">
                  <c:v>32205</c:v>
                </c:pt>
                <c:pt idx="12">
                  <c:v>39790</c:v>
                </c:pt>
                <c:pt idx="13">
                  <c:v>59856</c:v>
                </c:pt>
                <c:pt idx="14">
                  <c:v>68822</c:v>
                </c:pt>
                <c:pt idx="15">
                  <c:v>45809</c:v>
                </c:pt>
                <c:pt idx="16">
                  <c:v>28890</c:v>
                </c:pt>
                <c:pt idx="17">
                  <c:v>30650</c:v>
                </c:pt>
                <c:pt idx="18">
                  <c:v>37163</c:v>
                </c:pt>
                <c:pt idx="19">
                  <c:v>40804</c:v>
                </c:pt>
                <c:pt idx="20">
                  <c:v>39193</c:v>
                </c:pt>
                <c:pt idx="21">
                  <c:v>40825</c:v>
                </c:pt>
                <c:pt idx="22">
                  <c:v>37753</c:v>
                </c:pt>
                <c:pt idx="23">
                  <c:v>37175</c:v>
                </c:pt>
                <c:pt idx="24">
                  <c:v>32908</c:v>
                </c:pt>
                <c:pt idx="25">
                  <c:v>21084</c:v>
                </c:pt>
                <c:pt idx="26">
                  <c:v>17405</c:v>
                </c:pt>
                <c:pt idx="27">
                  <c:v>17144</c:v>
                </c:pt>
                <c:pt idx="28">
                  <c:v>13661</c:v>
                </c:pt>
                <c:pt idx="29">
                  <c:v>11854</c:v>
                </c:pt>
                <c:pt idx="30">
                  <c:v>12424</c:v>
                </c:pt>
              </c:numCache>
            </c:numRef>
          </c:val>
          <c:extLst>
            <c:ext xmlns:c16="http://schemas.microsoft.com/office/drawing/2014/chart" uri="{C3380CC4-5D6E-409C-BE32-E72D297353CC}">
              <c16:uniqueId val="{00000002-AE59-4828-ADFC-07F19CFD2DDE}"/>
            </c:ext>
          </c:extLst>
        </c:ser>
        <c:ser>
          <c:idx val="2"/>
          <c:order val="3"/>
          <c:tx>
            <c:strRef>
              <c:f>'[Chart in Microsoft PowerPoint]Sheet1'!$A$4</c:f>
              <c:strCache>
                <c:ptCount val="1"/>
                <c:pt idx="0">
                  <c:v>Japan</c:v>
                </c:pt>
              </c:strCache>
            </c:strRef>
          </c:tx>
          <c:spPr>
            <a:solidFill>
              <a:srgbClr val="DC8481"/>
            </a:solidFill>
          </c:spPr>
          <c:cat>
            <c:numRef>
              <c:f>'[Chart in Microsoft PowerPoint]Sheet1'!$B$1:$AF$1</c:f>
              <c:numCache>
                <c:formatCode>General</c:formatCode>
                <c:ptCount val="31"/>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'[Chart in Microsoft PowerPoint]Sheet1'!$B$4:$AF$4</c:f>
              <c:numCache>
                <c:formatCode>General</c:formatCode>
                <c:ptCount val="31"/>
                <c:pt idx="0">
                  <c:v>202702</c:v>
                </c:pt>
                <c:pt idx="1">
                  <c:v>205215</c:v>
                </c:pt>
                <c:pt idx="2">
                  <c:v>202164</c:v>
                </c:pt>
                <c:pt idx="3">
                  <c:v>204803</c:v>
                </c:pt>
                <c:pt idx="4">
                  <c:v>204199</c:v>
                </c:pt>
                <c:pt idx="5">
                  <c:v>201609</c:v>
                </c:pt>
                <c:pt idx="6">
                  <c:v>171656</c:v>
                </c:pt>
                <c:pt idx="7">
                  <c:v>153277</c:v>
                </c:pt>
                <c:pt idx="8">
                  <c:v>138272</c:v>
                </c:pt>
                <c:pt idx="9">
                  <c:v>114674</c:v>
                </c:pt>
                <c:pt idx="10">
                  <c:v>94601</c:v>
                </c:pt>
                <c:pt idx="11">
                  <c:v>77101</c:v>
                </c:pt>
                <c:pt idx="12">
                  <c:v>17531</c:v>
                </c:pt>
                <c:pt idx="13">
                  <c:v>14886</c:v>
                </c:pt>
                <c:pt idx="14">
                  <c:v>14082</c:v>
                </c:pt>
                <c:pt idx="15">
                  <c:v>12048</c:v>
                </c:pt>
                <c:pt idx="16">
                  <c:v>10917</c:v>
                </c:pt>
                <c:pt idx="17">
                  <c:v>10283</c:v>
                </c:pt>
                <c:pt idx="18">
                  <c:v>9587</c:v>
                </c:pt>
                <c:pt idx="19">
                  <c:v>8806</c:v>
                </c:pt>
                <c:pt idx="20">
                  <c:v>8603</c:v>
                </c:pt>
                <c:pt idx="21">
                  <c:v>8169</c:v>
                </c:pt>
                <c:pt idx="22">
                  <c:v>7986</c:v>
                </c:pt>
                <c:pt idx="23">
                  <c:v>11387</c:v>
                </c:pt>
                <c:pt idx="24">
                  <c:v>10965</c:v>
                </c:pt>
                <c:pt idx="25">
                  <c:v>10315</c:v>
                </c:pt>
                <c:pt idx="26">
                  <c:v>9452</c:v>
                </c:pt>
                <c:pt idx="27">
                  <c:v>9507</c:v>
                </c:pt>
                <c:pt idx="28">
                  <c:v>8679</c:v>
                </c:pt>
                <c:pt idx="29">
                  <c:v>7984</c:v>
                </c:pt>
                <c:pt idx="30">
                  <c:v>8112</c:v>
                </c:pt>
              </c:numCache>
            </c:numRef>
          </c:val>
          <c:extLst>
            <c:ext xmlns:c16="http://schemas.microsoft.com/office/drawing/2014/chart" uri="{C3380CC4-5D6E-409C-BE32-E72D297353CC}">
              <c16:uniqueId val="{00000003-AE59-4828-ADFC-07F19CFD2DDE}"/>
            </c:ext>
          </c:extLst>
        </c:ser>
        <c:ser>
          <c:idx val="1"/>
          <c:order val="4"/>
          <c:tx>
            <c:strRef>
              <c:f>'[Chart in Microsoft PowerPoint]Sheet1'!$A$3</c:f>
              <c:strCache>
                <c:ptCount val="1"/>
                <c:pt idx="0">
                  <c:v>Europe </c:v>
                </c:pt>
              </c:strCache>
            </c:strRef>
          </c:tx>
          <c:spPr>
            <a:solidFill>
              <a:srgbClr val="3B464D"/>
            </a:solidFill>
          </c:spPr>
          <c:cat>
            <c:numRef>
              <c:f>'[Chart in Microsoft PowerPoint]Sheet1'!$B$1:$AF$1</c:f>
              <c:numCache>
                <c:formatCode>General</c:formatCode>
                <c:ptCount val="31"/>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'[Chart in Microsoft PowerPoint]Sheet1'!$B$3:$AF$3</c:f>
              <c:numCache>
                <c:formatCode>General</c:formatCode>
                <c:ptCount val="31"/>
                <c:pt idx="0">
                  <c:v>49357</c:v>
                </c:pt>
                <c:pt idx="1">
                  <c:v>50214</c:v>
                </c:pt>
                <c:pt idx="2">
                  <c:v>50689</c:v>
                </c:pt>
                <c:pt idx="3">
                  <c:v>52893</c:v>
                </c:pt>
                <c:pt idx="4">
                  <c:v>51957</c:v>
                </c:pt>
                <c:pt idx="5">
                  <c:v>28272</c:v>
                </c:pt>
                <c:pt idx="6">
                  <c:v>25332</c:v>
                </c:pt>
                <c:pt idx="7">
                  <c:v>26060</c:v>
                </c:pt>
                <c:pt idx="8">
                  <c:v>24716</c:v>
                </c:pt>
                <c:pt idx="9">
                  <c:v>25906</c:v>
                </c:pt>
                <c:pt idx="10">
                  <c:v>29303</c:v>
                </c:pt>
                <c:pt idx="11">
                  <c:v>34439</c:v>
                </c:pt>
                <c:pt idx="12">
                  <c:v>35883</c:v>
                </c:pt>
                <c:pt idx="13">
                  <c:v>36224</c:v>
                </c:pt>
                <c:pt idx="14">
                  <c:v>37367</c:v>
                </c:pt>
                <c:pt idx="15">
                  <c:v>38579</c:v>
                </c:pt>
                <c:pt idx="16">
                  <c:v>37427</c:v>
                </c:pt>
                <c:pt idx="17">
                  <c:v>39185</c:v>
                </c:pt>
                <c:pt idx="18">
                  <c:v>39367</c:v>
                </c:pt>
                <c:pt idx="19">
                  <c:v>38276</c:v>
                </c:pt>
                <c:pt idx="20">
                  <c:v>34343</c:v>
                </c:pt>
                <c:pt idx="21">
                  <c:v>43020</c:v>
                </c:pt>
                <c:pt idx="22">
                  <c:v>45725</c:v>
                </c:pt>
                <c:pt idx="23">
                  <c:v>48168</c:v>
                </c:pt>
                <c:pt idx="24">
                  <c:v>50047</c:v>
                </c:pt>
                <c:pt idx="25">
                  <c:v>39225</c:v>
                </c:pt>
                <c:pt idx="26">
                  <c:v>48561</c:v>
                </c:pt>
                <c:pt idx="27">
                  <c:v>49429</c:v>
                </c:pt>
                <c:pt idx="28">
                  <c:v>52527</c:v>
                </c:pt>
                <c:pt idx="29">
                  <c:v>52048</c:v>
                </c:pt>
                <c:pt idx="30">
                  <c:v>52392</c:v>
                </c:pt>
              </c:numCache>
            </c:numRef>
          </c:val>
          <c:extLst>
            <c:ext xmlns:c16="http://schemas.microsoft.com/office/drawing/2014/chart" uri="{C3380CC4-5D6E-409C-BE32-E72D297353CC}">
              <c16:uniqueId val="{00000004-AE59-4828-ADFC-07F19CFD2DDE}"/>
            </c:ext>
          </c:extLst>
        </c:ser>
        <c:ser>
          <c:idx val="0"/>
          <c:order val="5"/>
          <c:tx>
            <c:strRef>
              <c:f>'[Chart in Microsoft PowerPoint]Sheet1'!$A$2</c:f>
              <c:strCache>
                <c:ptCount val="1"/>
                <c:pt idx="0">
                  <c:v>China </c:v>
                </c:pt>
              </c:strCache>
            </c:strRef>
          </c:tx>
          <c:spPr>
            <a:solidFill>
              <a:srgbClr val="C02019"/>
            </a:solidFill>
          </c:spPr>
          <c:cat>
            <c:numRef>
              <c:f>'[Chart in Microsoft PowerPoint]Sheet1'!$B$1:$AF$1</c:f>
              <c:numCache>
                <c:formatCode>General</c:formatCode>
                <c:ptCount val="31"/>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numCache>
            </c:numRef>
          </c:cat>
          <c:val>
            <c:numRef>
              <c:f>'[Chart in Microsoft PowerPoint]Sheet1'!$B$2:$AF$2</c:f>
              <c:numCache>
                <c:formatCode>General</c:formatCode>
                <c:ptCount val="31"/>
                <c:pt idx="3">
                  <c:v>5174</c:v>
                </c:pt>
                <c:pt idx="4">
                  <c:v>9673</c:v>
                </c:pt>
                <c:pt idx="5">
                  <c:v>16706</c:v>
                </c:pt>
                <c:pt idx="6">
                  <c:v>22400</c:v>
                </c:pt>
                <c:pt idx="7">
                  <c:v>20727</c:v>
                </c:pt>
                <c:pt idx="8">
                  <c:v>27615</c:v>
                </c:pt>
                <c:pt idx="9">
                  <c:v>33282</c:v>
                </c:pt>
                <c:pt idx="10">
                  <c:v>44369</c:v>
                </c:pt>
                <c:pt idx="11">
                  <c:v>47499</c:v>
                </c:pt>
                <c:pt idx="12">
                  <c:v>45511</c:v>
                </c:pt>
                <c:pt idx="13">
                  <c:v>43741</c:v>
                </c:pt>
                <c:pt idx="14">
                  <c:v>49604</c:v>
                </c:pt>
                <c:pt idx="15">
                  <c:v>50129</c:v>
                </c:pt>
                <c:pt idx="16">
                  <c:v>51397</c:v>
                </c:pt>
                <c:pt idx="17">
                  <c:v>57492</c:v>
                </c:pt>
                <c:pt idx="18">
                  <c:v>68815</c:v>
                </c:pt>
                <c:pt idx="19">
                  <c:v>79722</c:v>
                </c:pt>
                <c:pt idx="20">
                  <c:v>93139</c:v>
                </c:pt>
                <c:pt idx="21">
                  <c:v>109115</c:v>
                </c:pt>
                <c:pt idx="22">
                  <c:v>112825</c:v>
                </c:pt>
                <c:pt idx="23">
                  <c:v>139566</c:v>
                </c:pt>
                <c:pt idx="24">
                  <c:v>161366</c:v>
                </c:pt>
                <c:pt idx="25">
                  <c:v>181324</c:v>
                </c:pt>
                <c:pt idx="26">
                  <c:v>225586</c:v>
                </c:pt>
                <c:pt idx="27">
                  <c:v>310771</c:v>
                </c:pt>
                <c:pt idx="28">
                  <c:v>409836</c:v>
                </c:pt>
                <c:pt idx="29">
                  <c:v>585467</c:v>
                </c:pt>
                <c:pt idx="30">
                  <c:v>740290</c:v>
                </c:pt>
              </c:numCache>
            </c:numRef>
          </c:val>
          <c:extLst>
            <c:ext xmlns:c16="http://schemas.microsoft.com/office/drawing/2014/chart" uri="{C3380CC4-5D6E-409C-BE32-E72D297353CC}">
              <c16:uniqueId val="{00000005-AE59-4828-ADFC-07F19CFD2DDE}"/>
            </c:ext>
          </c:extLst>
        </c:ser>
        <c:dLbls>
          <c:showLegendKey val="0"/>
          <c:showVal val="0"/>
          <c:showCatName val="0"/>
          <c:showSerName val="0"/>
          <c:showPercent val="0"/>
          <c:showBubbleSize val="0"/>
        </c:dLbls>
        <c:axId val="166849920"/>
        <c:axId val="168166528"/>
      </c:areaChart>
      <c:catAx>
        <c:axId val="166849920"/>
        <c:scaling>
          <c:orientation val="minMax"/>
        </c:scaling>
        <c:delete val="0"/>
        <c:axPos val="b"/>
        <c:numFmt formatCode="General" sourceLinked="1"/>
        <c:majorTickMark val="none"/>
        <c:minorTickMark val="none"/>
        <c:tickLblPos val="nextTo"/>
        <c:txPr>
          <a:bodyPr rot="-3000000"/>
          <a:lstStyle/>
          <a:p>
            <a:pPr>
              <a:defRPr sz="1200" baseline="0"/>
            </a:pPr>
            <a:endParaRPr lang="en-US"/>
          </a:p>
        </c:txPr>
        <c:crossAx val="168166528"/>
        <c:crosses val="autoZero"/>
        <c:auto val="1"/>
        <c:lblAlgn val="ctr"/>
        <c:lblOffset val="100"/>
        <c:tickLblSkip val="5"/>
        <c:noMultiLvlLbl val="0"/>
      </c:catAx>
      <c:valAx>
        <c:axId val="168166528"/>
        <c:scaling>
          <c:orientation val="minMax"/>
          <c:max val="750000"/>
          <c:min val="0"/>
        </c:scaling>
        <c:delete val="0"/>
        <c:axPos val="l"/>
        <c:majorGridlines/>
        <c:numFmt formatCode="#\ ##0" sourceLinked="0"/>
        <c:majorTickMark val="none"/>
        <c:minorTickMark val="none"/>
        <c:tickLblPos val="nextTo"/>
        <c:spPr>
          <a:ln>
            <a:prstDash val="sysDot"/>
          </a:ln>
        </c:spPr>
        <c:txPr>
          <a:bodyPr/>
          <a:lstStyle/>
          <a:p>
            <a:pPr>
              <a:defRPr sz="1200" baseline="0"/>
            </a:pPr>
            <a:endParaRPr lang="en-US"/>
          </a:p>
        </c:txPr>
        <c:crossAx val="166849920"/>
        <c:crosses val="autoZero"/>
        <c:crossBetween val="midCat"/>
      </c:valAx>
      <c:spPr>
        <a:solidFill>
          <a:srgbClr val="FFFFFF"/>
        </a:solidFill>
      </c:spPr>
    </c:plotArea>
    <c:legend>
      <c:legendPos val="r"/>
      <c:layout>
        <c:manualLayout>
          <c:xMode val="edge"/>
          <c:yMode val="edge"/>
          <c:x val="0.36469165463096698"/>
          <c:y val="0.22155180571917099"/>
          <c:w val="0.43108080583638803"/>
          <c:h val="0.30662655860959498"/>
        </c:manualLayout>
      </c:layout>
      <c:overlay val="0"/>
      <c:spPr>
        <a:solidFill>
          <a:srgbClr val="FFFFFF"/>
        </a:solidFill>
      </c:spPr>
      <c:txPr>
        <a:bodyPr/>
        <a:lstStyle/>
        <a:p>
          <a:pPr>
            <a:defRPr sz="1200" baseline="0"/>
          </a:pPr>
          <a:endParaRPr lang="en-US"/>
        </a:p>
      </c:txPr>
    </c:legend>
    <c:plotVisOnly val="1"/>
    <c:dispBlanksAs val="zero"/>
    <c:showDLblsOverMax val="0"/>
  </c:chart>
  <c:spPr>
    <a:solidFill>
      <a:srgbClr val="FFFFFF"/>
    </a:solidFill>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80FDD-725C-4247-BC54-FD2CA47346AB}" type="doc">
      <dgm:prSet loTypeId="urn:microsoft.com/office/officeart/2005/8/layout/chevron1" loCatId="process" qsTypeId="urn:microsoft.com/office/officeart/2005/8/quickstyle/simple1#1" qsCatId="simple" csTypeId="urn:microsoft.com/office/officeart/2005/8/colors/accent1_4" csCatId="accent1" phldr="1"/>
      <dgm:spPr/>
    </dgm:pt>
    <dgm:pt modelId="{72A22A1E-F763-4DF2-A953-334E260C1D47}">
      <dgm:prSet phldrT="[Text]"/>
      <dgm:spPr>
        <a:solidFill>
          <a:srgbClr val="D07A76"/>
        </a:solidFill>
      </dgm:spPr>
      <dgm:t>
        <a:bodyPr/>
        <a:lstStyle/>
        <a:p>
          <a:r>
            <a:rPr lang="en-GB" dirty="0"/>
            <a:t>Average consumer</a:t>
          </a:r>
        </a:p>
      </dgm:t>
    </dgm:pt>
    <dgm:pt modelId="{3C18EFCF-7430-442D-9578-6C888E8D1904}" type="parTrans" cxnId="{6955B17C-08EC-4357-B608-2CA0B30F2B37}">
      <dgm:prSet/>
      <dgm:spPr/>
      <dgm:t>
        <a:bodyPr/>
        <a:lstStyle/>
        <a:p>
          <a:endParaRPr lang="en-GB"/>
        </a:p>
      </dgm:t>
    </dgm:pt>
    <dgm:pt modelId="{48261DDA-2B33-4ACB-8CDC-2C319CABE9F5}" type="sibTrans" cxnId="{6955B17C-08EC-4357-B608-2CA0B30F2B37}">
      <dgm:prSet/>
      <dgm:spPr/>
      <dgm:t>
        <a:bodyPr/>
        <a:lstStyle/>
        <a:p>
          <a:endParaRPr lang="en-GB"/>
        </a:p>
      </dgm:t>
    </dgm:pt>
    <dgm:pt modelId="{2DFCB658-2259-4F6D-95B1-1CCCF24C4D7B}">
      <dgm:prSet phldrT="[Text]"/>
      <dgm:spPr>
        <a:solidFill>
          <a:srgbClr val="8C251D"/>
        </a:solidFill>
      </dgm:spPr>
      <dgm:t>
        <a:bodyPr/>
        <a:lstStyle/>
        <a:p>
          <a:r>
            <a:rPr lang="en-GB" dirty="0"/>
            <a:t>Informed user</a:t>
          </a:r>
        </a:p>
      </dgm:t>
    </dgm:pt>
    <dgm:pt modelId="{447F1D57-1EB9-44BD-93EA-68BBE57CD156}" type="parTrans" cxnId="{FE305845-8198-440E-B608-95794F324DDA}">
      <dgm:prSet/>
      <dgm:spPr/>
      <dgm:t>
        <a:bodyPr/>
        <a:lstStyle/>
        <a:p>
          <a:endParaRPr lang="en-GB"/>
        </a:p>
      </dgm:t>
    </dgm:pt>
    <dgm:pt modelId="{820DF8DB-BE1B-41F6-A8F7-7AD2DCFDEECB}" type="sibTrans" cxnId="{FE305845-8198-440E-B608-95794F324DDA}">
      <dgm:prSet/>
      <dgm:spPr/>
      <dgm:t>
        <a:bodyPr/>
        <a:lstStyle/>
        <a:p>
          <a:endParaRPr lang="en-GB"/>
        </a:p>
      </dgm:t>
    </dgm:pt>
    <dgm:pt modelId="{9FD2867A-3ED9-4B1D-B669-B31F16E6B4C1}">
      <dgm:prSet phldrT="[Text]"/>
      <dgm:spPr>
        <a:solidFill>
          <a:srgbClr val="D07A76"/>
        </a:solidFill>
      </dgm:spPr>
      <dgm:t>
        <a:bodyPr/>
        <a:lstStyle/>
        <a:p>
          <a:r>
            <a:rPr lang="en-GB" dirty="0"/>
            <a:t>Expert </a:t>
          </a:r>
        </a:p>
      </dgm:t>
    </dgm:pt>
    <dgm:pt modelId="{CDD4C0BD-BD85-414C-BC80-12B65C2C2000}" type="parTrans" cxnId="{64CD5411-F211-4A9E-9F27-288937440AF2}">
      <dgm:prSet/>
      <dgm:spPr/>
      <dgm:t>
        <a:bodyPr/>
        <a:lstStyle/>
        <a:p>
          <a:endParaRPr lang="en-GB"/>
        </a:p>
      </dgm:t>
    </dgm:pt>
    <dgm:pt modelId="{9F7E6279-D57D-4AF7-A91A-71D1ABB96F90}" type="sibTrans" cxnId="{64CD5411-F211-4A9E-9F27-288937440AF2}">
      <dgm:prSet/>
      <dgm:spPr/>
      <dgm:t>
        <a:bodyPr/>
        <a:lstStyle/>
        <a:p>
          <a:endParaRPr lang="en-GB"/>
        </a:p>
      </dgm:t>
    </dgm:pt>
    <dgm:pt modelId="{92EC86F0-FD72-45AB-9275-718807E4D54A}" type="pres">
      <dgm:prSet presAssocID="{EC080FDD-725C-4247-BC54-FD2CA47346AB}" presName="Name0" presStyleCnt="0">
        <dgm:presLayoutVars>
          <dgm:dir/>
          <dgm:animLvl val="lvl"/>
          <dgm:resizeHandles val="exact"/>
        </dgm:presLayoutVars>
      </dgm:prSet>
      <dgm:spPr/>
    </dgm:pt>
    <dgm:pt modelId="{E00FC1F3-AC1D-4165-A59B-420E3DA50B47}" type="pres">
      <dgm:prSet presAssocID="{72A22A1E-F763-4DF2-A953-334E260C1D47}" presName="parTxOnly" presStyleLbl="node1" presStyleIdx="0" presStyleCnt="3" custScaleY="69813">
        <dgm:presLayoutVars>
          <dgm:chMax val="0"/>
          <dgm:chPref val="0"/>
          <dgm:bulletEnabled val="1"/>
        </dgm:presLayoutVars>
      </dgm:prSet>
      <dgm:spPr/>
    </dgm:pt>
    <dgm:pt modelId="{91974426-3770-41FE-AB83-8315C9CBA4BD}" type="pres">
      <dgm:prSet presAssocID="{48261DDA-2B33-4ACB-8CDC-2C319CABE9F5}" presName="parTxOnlySpace" presStyleCnt="0"/>
      <dgm:spPr/>
    </dgm:pt>
    <dgm:pt modelId="{57916EA4-9A93-4940-96F6-0726EF233320}" type="pres">
      <dgm:prSet presAssocID="{2DFCB658-2259-4F6D-95B1-1CCCF24C4D7B}" presName="parTxOnly" presStyleLbl="node1" presStyleIdx="1" presStyleCnt="3" custScaleY="69813">
        <dgm:presLayoutVars>
          <dgm:chMax val="0"/>
          <dgm:chPref val="0"/>
          <dgm:bulletEnabled val="1"/>
        </dgm:presLayoutVars>
      </dgm:prSet>
      <dgm:spPr/>
    </dgm:pt>
    <dgm:pt modelId="{E65FF714-DE10-4EB5-B5B2-77AA4857CC23}" type="pres">
      <dgm:prSet presAssocID="{820DF8DB-BE1B-41F6-A8F7-7AD2DCFDEECB}" presName="parTxOnlySpace" presStyleCnt="0"/>
      <dgm:spPr/>
    </dgm:pt>
    <dgm:pt modelId="{0F34561A-1CD5-489A-B1BA-726CB4B4B5A3}" type="pres">
      <dgm:prSet presAssocID="{9FD2867A-3ED9-4B1D-B669-B31F16E6B4C1}" presName="parTxOnly" presStyleLbl="node1" presStyleIdx="2" presStyleCnt="3" custScaleY="69813">
        <dgm:presLayoutVars>
          <dgm:chMax val="0"/>
          <dgm:chPref val="0"/>
          <dgm:bulletEnabled val="1"/>
        </dgm:presLayoutVars>
      </dgm:prSet>
      <dgm:spPr/>
    </dgm:pt>
  </dgm:ptLst>
  <dgm:cxnLst>
    <dgm:cxn modelId="{92148E68-B5EE-4DDB-A3DC-DF964E36D1D0}" type="presOf" srcId="{9FD2867A-3ED9-4B1D-B669-B31F16E6B4C1}" destId="{0F34561A-1CD5-489A-B1BA-726CB4B4B5A3}" srcOrd="0" destOrd="0" presId="urn:microsoft.com/office/officeart/2005/8/layout/chevron1"/>
    <dgm:cxn modelId="{BA72763C-2E6B-4F15-B035-17D4DBB9901C}" type="presOf" srcId="{72A22A1E-F763-4DF2-A953-334E260C1D47}" destId="{E00FC1F3-AC1D-4165-A59B-420E3DA50B47}" srcOrd="0" destOrd="0" presId="urn:microsoft.com/office/officeart/2005/8/layout/chevron1"/>
    <dgm:cxn modelId="{EEF1AC22-61D3-4F40-93A7-3D4BC7B6F3E1}" type="presOf" srcId="{2DFCB658-2259-4F6D-95B1-1CCCF24C4D7B}" destId="{57916EA4-9A93-4940-96F6-0726EF233320}" srcOrd="0" destOrd="0" presId="urn:microsoft.com/office/officeart/2005/8/layout/chevron1"/>
    <dgm:cxn modelId="{6955B17C-08EC-4357-B608-2CA0B30F2B37}" srcId="{EC080FDD-725C-4247-BC54-FD2CA47346AB}" destId="{72A22A1E-F763-4DF2-A953-334E260C1D47}" srcOrd="0" destOrd="0" parTransId="{3C18EFCF-7430-442D-9578-6C888E8D1904}" sibTransId="{48261DDA-2B33-4ACB-8CDC-2C319CABE9F5}"/>
    <dgm:cxn modelId="{AC376D0C-4670-4C62-89A0-6741528E5950}" type="presOf" srcId="{EC080FDD-725C-4247-BC54-FD2CA47346AB}" destId="{92EC86F0-FD72-45AB-9275-718807E4D54A}" srcOrd="0" destOrd="0" presId="urn:microsoft.com/office/officeart/2005/8/layout/chevron1"/>
    <dgm:cxn modelId="{FE305845-8198-440E-B608-95794F324DDA}" srcId="{EC080FDD-725C-4247-BC54-FD2CA47346AB}" destId="{2DFCB658-2259-4F6D-95B1-1CCCF24C4D7B}" srcOrd="1" destOrd="0" parTransId="{447F1D57-1EB9-44BD-93EA-68BBE57CD156}" sibTransId="{820DF8DB-BE1B-41F6-A8F7-7AD2DCFDEECB}"/>
    <dgm:cxn modelId="{64CD5411-F211-4A9E-9F27-288937440AF2}" srcId="{EC080FDD-725C-4247-BC54-FD2CA47346AB}" destId="{9FD2867A-3ED9-4B1D-B669-B31F16E6B4C1}" srcOrd="2" destOrd="0" parTransId="{CDD4C0BD-BD85-414C-BC80-12B65C2C2000}" sibTransId="{9F7E6279-D57D-4AF7-A91A-71D1ABB96F90}"/>
    <dgm:cxn modelId="{51E9711B-4E23-4EE5-9832-8CF02C2B2D32}" type="presParOf" srcId="{92EC86F0-FD72-45AB-9275-718807E4D54A}" destId="{E00FC1F3-AC1D-4165-A59B-420E3DA50B47}" srcOrd="0" destOrd="0" presId="urn:microsoft.com/office/officeart/2005/8/layout/chevron1"/>
    <dgm:cxn modelId="{6B020C32-5400-4CD3-9224-D014B266EC93}" type="presParOf" srcId="{92EC86F0-FD72-45AB-9275-718807E4D54A}" destId="{91974426-3770-41FE-AB83-8315C9CBA4BD}" srcOrd="1" destOrd="0" presId="urn:microsoft.com/office/officeart/2005/8/layout/chevron1"/>
    <dgm:cxn modelId="{A797796F-823A-4DED-B096-395A324DFB81}" type="presParOf" srcId="{92EC86F0-FD72-45AB-9275-718807E4D54A}" destId="{57916EA4-9A93-4940-96F6-0726EF233320}" srcOrd="2" destOrd="0" presId="urn:microsoft.com/office/officeart/2005/8/layout/chevron1"/>
    <dgm:cxn modelId="{8C53A8ED-FF75-47F2-8D78-799D86C312C8}" type="presParOf" srcId="{92EC86F0-FD72-45AB-9275-718807E4D54A}" destId="{E65FF714-DE10-4EB5-B5B2-77AA4857CC23}" srcOrd="3" destOrd="0" presId="urn:microsoft.com/office/officeart/2005/8/layout/chevron1"/>
    <dgm:cxn modelId="{3D9AEB55-AE7F-4731-AD45-C6DE19E742FB}" type="presParOf" srcId="{92EC86F0-FD72-45AB-9275-718807E4D54A}" destId="{0F34561A-1CD5-489A-B1BA-726CB4B4B5A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FC1F3-AC1D-4165-A59B-420E3DA50B47}">
      <dsp:nvSpPr>
        <dsp:cNvPr id="0" name=""/>
        <dsp:cNvSpPr/>
      </dsp:nvSpPr>
      <dsp:spPr>
        <a:xfrm>
          <a:off x="1785" y="488280"/>
          <a:ext cx="2175867" cy="607615"/>
        </a:xfrm>
        <a:prstGeom prst="chevron">
          <a:avLst/>
        </a:prstGeom>
        <a:solidFill>
          <a:srgbClr val="D07A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Average consumer</a:t>
          </a:r>
        </a:p>
      </dsp:txBody>
      <dsp:txXfrm>
        <a:off x="305593" y="488280"/>
        <a:ext cx="1568252" cy="607615"/>
      </dsp:txXfrm>
    </dsp:sp>
    <dsp:sp modelId="{57916EA4-9A93-4940-96F6-0726EF233320}">
      <dsp:nvSpPr>
        <dsp:cNvPr id="0" name=""/>
        <dsp:cNvSpPr/>
      </dsp:nvSpPr>
      <dsp:spPr>
        <a:xfrm>
          <a:off x="1960066" y="488280"/>
          <a:ext cx="2175867" cy="607615"/>
        </a:xfrm>
        <a:prstGeom prst="chevron">
          <a:avLst/>
        </a:prstGeom>
        <a:solidFill>
          <a:srgbClr val="8C25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Informed user</a:t>
          </a:r>
        </a:p>
      </dsp:txBody>
      <dsp:txXfrm>
        <a:off x="2263874" y="488280"/>
        <a:ext cx="1568252" cy="607615"/>
      </dsp:txXfrm>
    </dsp:sp>
    <dsp:sp modelId="{0F34561A-1CD5-489A-B1BA-726CB4B4B5A3}">
      <dsp:nvSpPr>
        <dsp:cNvPr id="0" name=""/>
        <dsp:cNvSpPr/>
      </dsp:nvSpPr>
      <dsp:spPr>
        <a:xfrm>
          <a:off x="3918346" y="488280"/>
          <a:ext cx="2175867" cy="607615"/>
        </a:xfrm>
        <a:prstGeom prst="chevron">
          <a:avLst/>
        </a:prstGeom>
        <a:solidFill>
          <a:srgbClr val="D07A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GB" sz="2000" kern="1200" dirty="0"/>
            <a:t>Expert </a:t>
          </a:r>
        </a:p>
      </dsp:txBody>
      <dsp:txXfrm>
        <a:off x="4222154" y="488280"/>
        <a:ext cx="1568252" cy="60761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2922270" cy="493636"/>
          </a:xfrm>
          <a:prstGeom prst="rect">
            <a:avLst/>
          </a:prstGeom>
          <a:noFill/>
          <a:ln w="9525">
            <a:noFill/>
            <a:miter lim="800000"/>
            <a:headEnd/>
            <a:tailEnd/>
          </a:ln>
          <a:effectLst/>
        </p:spPr>
        <p:txBody>
          <a:bodyPr vert="horz" wrap="square" lIns="100563" tIns="50282" rIns="100563" bIns="50282" numCol="1" anchor="t" anchorCtr="0" compatLnSpc="1">
            <a:prstTxWarp prst="textNoShape">
              <a:avLst/>
            </a:prstTxWarp>
          </a:bodyPr>
          <a:lstStyle>
            <a:lvl1pPr>
              <a:defRPr sz="1300">
                <a:latin typeface="Arial" charset="0"/>
                <a:cs typeface="Arial" charset="0"/>
              </a:defRPr>
            </a:lvl1pPr>
          </a:lstStyle>
          <a:p>
            <a:pPr>
              <a:defRPr/>
            </a:pPr>
            <a:endParaRPr lang="en-GB"/>
          </a:p>
        </p:txBody>
      </p:sp>
      <p:sp>
        <p:nvSpPr>
          <p:cNvPr id="14339" name="Rectangle 3"/>
          <p:cNvSpPr>
            <a:spLocks noGrp="1" noChangeArrowheads="1"/>
          </p:cNvSpPr>
          <p:nvPr>
            <p:ph type="dt" sz="quarter" idx="1"/>
          </p:nvPr>
        </p:nvSpPr>
        <p:spPr bwMode="auto">
          <a:xfrm>
            <a:off x="3819873" y="0"/>
            <a:ext cx="2922270" cy="493636"/>
          </a:xfrm>
          <a:prstGeom prst="rect">
            <a:avLst/>
          </a:prstGeom>
          <a:noFill/>
          <a:ln w="9525">
            <a:noFill/>
            <a:miter lim="800000"/>
            <a:headEnd/>
            <a:tailEnd/>
          </a:ln>
          <a:effectLst/>
        </p:spPr>
        <p:txBody>
          <a:bodyPr vert="horz" wrap="square" lIns="100563" tIns="50282" rIns="100563" bIns="50282" numCol="1" anchor="t" anchorCtr="0" compatLnSpc="1">
            <a:prstTxWarp prst="textNoShape">
              <a:avLst/>
            </a:prstTxWarp>
          </a:bodyPr>
          <a:lstStyle>
            <a:lvl1pPr algn="r">
              <a:defRPr sz="1300">
                <a:latin typeface="Arial" charset="0"/>
                <a:cs typeface="Arial" charset="0"/>
              </a:defRPr>
            </a:lvl1pPr>
          </a:lstStyle>
          <a:p>
            <a:pPr>
              <a:defRPr/>
            </a:pPr>
            <a:endParaRPr lang="en-GB"/>
          </a:p>
        </p:txBody>
      </p:sp>
      <p:sp>
        <p:nvSpPr>
          <p:cNvPr id="14340" name="Rectangle 4"/>
          <p:cNvSpPr>
            <a:spLocks noGrp="1" noChangeArrowheads="1"/>
          </p:cNvSpPr>
          <p:nvPr>
            <p:ph type="ftr" sz="quarter" idx="2"/>
          </p:nvPr>
        </p:nvSpPr>
        <p:spPr bwMode="auto">
          <a:xfrm>
            <a:off x="1" y="9385398"/>
            <a:ext cx="2922270" cy="493634"/>
          </a:xfrm>
          <a:prstGeom prst="rect">
            <a:avLst/>
          </a:prstGeom>
          <a:noFill/>
          <a:ln w="9525">
            <a:noFill/>
            <a:miter lim="800000"/>
            <a:headEnd/>
            <a:tailEnd/>
          </a:ln>
          <a:effectLst/>
        </p:spPr>
        <p:txBody>
          <a:bodyPr vert="horz" wrap="square" lIns="100563" tIns="50282" rIns="100563" bIns="50282" numCol="1" anchor="b" anchorCtr="0" compatLnSpc="1">
            <a:prstTxWarp prst="textNoShape">
              <a:avLst/>
            </a:prstTxWarp>
          </a:bodyPr>
          <a:lstStyle>
            <a:lvl1pPr>
              <a:defRPr sz="1300">
                <a:latin typeface="Arial" charset="0"/>
                <a:cs typeface="Arial" charset="0"/>
              </a:defRPr>
            </a:lvl1pPr>
          </a:lstStyle>
          <a:p>
            <a:pPr>
              <a:defRPr/>
            </a:pPr>
            <a:endParaRPr lang="en-GB"/>
          </a:p>
        </p:txBody>
      </p:sp>
      <p:sp>
        <p:nvSpPr>
          <p:cNvPr id="14341" name="Rectangle 5"/>
          <p:cNvSpPr>
            <a:spLocks noGrp="1" noChangeArrowheads="1"/>
          </p:cNvSpPr>
          <p:nvPr>
            <p:ph type="sldNum" sz="quarter" idx="3"/>
          </p:nvPr>
        </p:nvSpPr>
        <p:spPr bwMode="auto">
          <a:xfrm>
            <a:off x="3819873" y="9385398"/>
            <a:ext cx="2922270" cy="493634"/>
          </a:xfrm>
          <a:prstGeom prst="rect">
            <a:avLst/>
          </a:prstGeom>
          <a:noFill/>
          <a:ln w="9525">
            <a:noFill/>
            <a:miter lim="800000"/>
            <a:headEnd/>
            <a:tailEnd/>
          </a:ln>
          <a:effectLst/>
        </p:spPr>
        <p:txBody>
          <a:bodyPr vert="horz" wrap="square" lIns="100563" tIns="50282" rIns="100563" bIns="50282" numCol="1" anchor="b" anchorCtr="0" compatLnSpc="1">
            <a:prstTxWarp prst="textNoShape">
              <a:avLst/>
            </a:prstTxWarp>
          </a:bodyPr>
          <a:lstStyle>
            <a:lvl1pPr algn="r">
              <a:defRPr sz="1300">
                <a:latin typeface="Arial" charset="0"/>
                <a:cs typeface="Arial" charset="0"/>
              </a:defRPr>
            </a:lvl1pPr>
          </a:lstStyle>
          <a:p>
            <a:pPr>
              <a:defRPr/>
            </a:pPr>
            <a:fld id="{C2C22B59-D00D-412B-9AA6-A7C9C9DAEBB9}" type="slidenum">
              <a:rPr lang="en-GB"/>
              <a:pPr>
                <a:defRPr/>
              </a:pPr>
              <a:t>‹#›</a:t>
            </a:fld>
            <a:endParaRPr lang="en-GB"/>
          </a:p>
        </p:txBody>
      </p:sp>
    </p:spTree>
    <p:extLst>
      <p:ext uri="{BB962C8B-B14F-4D97-AF65-F5344CB8AC3E}">
        <p14:creationId xmlns:p14="http://schemas.microsoft.com/office/powerpoint/2010/main" val="1474332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0"/>
            <a:ext cx="2922270" cy="493636"/>
          </a:xfrm>
          <a:prstGeom prst="rect">
            <a:avLst/>
          </a:prstGeom>
          <a:noFill/>
          <a:ln w="9525">
            <a:noFill/>
            <a:miter lim="800000"/>
            <a:headEnd/>
            <a:tailEnd/>
          </a:ln>
          <a:effectLst/>
        </p:spPr>
        <p:txBody>
          <a:bodyPr vert="horz" wrap="square" lIns="100563" tIns="50282" rIns="100563" bIns="50282" numCol="1" anchor="t" anchorCtr="0" compatLnSpc="1">
            <a:prstTxWarp prst="textNoShape">
              <a:avLst/>
            </a:prstTxWarp>
          </a:bodyPr>
          <a:lstStyle>
            <a:lvl1pPr>
              <a:defRPr sz="1300">
                <a:latin typeface="Arial" charset="0"/>
                <a:cs typeface="Arial" charset="0"/>
              </a:defRPr>
            </a:lvl1pPr>
          </a:lstStyle>
          <a:p>
            <a:pPr>
              <a:defRPr/>
            </a:pPr>
            <a:endParaRPr lang="en-GB"/>
          </a:p>
        </p:txBody>
      </p:sp>
      <p:sp>
        <p:nvSpPr>
          <p:cNvPr id="17411" name="Rectangle 3"/>
          <p:cNvSpPr>
            <a:spLocks noGrp="1" noChangeArrowheads="1"/>
          </p:cNvSpPr>
          <p:nvPr>
            <p:ph type="dt" idx="1"/>
          </p:nvPr>
        </p:nvSpPr>
        <p:spPr bwMode="auto">
          <a:xfrm>
            <a:off x="3819873" y="0"/>
            <a:ext cx="2922270" cy="493636"/>
          </a:xfrm>
          <a:prstGeom prst="rect">
            <a:avLst/>
          </a:prstGeom>
          <a:noFill/>
          <a:ln w="9525">
            <a:noFill/>
            <a:miter lim="800000"/>
            <a:headEnd/>
            <a:tailEnd/>
          </a:ln>
          <a:effectLst/>
        </p:spPr>
        <p:txBody>
          <a:bodyPr vert="horz" wrap="square" lIns="100563" tIns="50282" rIns="100563" bIns="50282" numCol="1" anchor="t" anchorCtr="0" compatLnSpc="1">
            <a:prstTxWarp prst="textNoShape">
              <a:avLst/>
            </a:prstTxWarp>
          </a:bodyPr>
          <a:lstStyle>
            <a:lvl1pPr algn="r">
              <a:defRPr sz="1300">
                <a:latin typeface="Arial" charset="0"/>
                <a:cs typeface="Arial" charset="0"/>
              </a:defRPr>
            </a:lvl1pPr>
          </a:lstStyle>
          <a:p>
            <a:pPr>
              <a:defRPr/>
            </a:pPr>
            <a:endParaRPr lang="en-GB"/>
          </a:p>
        </p:txBody>
      </p:sp>
      <p:sp>
        <p:nvSpPr>
          <p:cNvPr id="157700" name="Rectangle 4"/>
          <p:cNvSpPr>
            <a:spLocks noGrp="1" noRot="1" noChangeAspect="1" noChangeArrowheads="1" noTextEdit="1"/>
          </p:cNvSpPr>
          <p:nvPr>
            <p:ph type="sldImg" idx="2"/>
          </p:nvPr>
        </p:nvSpPr>
        <p:spPr bwMode="auto">
          <a:xfrm>
            <a:off x="903288" y="741363"/>
            <a:ext cx="4937125" cy="3703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674371" y="4693485"/>
            <a:ext cx="5394960" cy="4445877"/>
          </a:xfrm>
          <a:prstGeom prst="rect">
            <a:avLst/>
          </a:prstGeom>
          <a:noFill/>
          <a:ln w="9525">
            <a:noFill/>
            <a:miter lim="800000"/>
            <a:headEnd/>
            <a:tailEnd/>
          </a:ln>
          <a:effectLst/>
        </p:spPr>
        <p:txBody>
          <a:bodyPr vert="horz" wrap="square" lIns="100563" tIns="50282" rIns="100563" bIns="50282"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414" name="Rectangle 6"/>
          <p:cNvSpPr>
            <a:spLocks noGrp="1" noChangeArrowheads="1"/>
          </p:cNvSpPr>
          <p:nvPr>
            <p:ph type="ftr" sz="quarter" idx="4"/>
          </p:nvPr>
        </p:nvSpPr>
        <p:spPr bwMode="auto">
          <a:xfrm>
            <a:off x="1" y="9385398"/>
            <a:ext cx="2922270" cy="493634"/>
          </a:xfrm>
          <a:prstGeom prst="rect">
            <a:avLst/>
          </a:prstGeom>
          <a:noFill/>
          <a:ln w="9525">
            <a:noFill/>
            <a:miter lim="800000"/>
            <a:headEnd/>
            <a:tailEnd/>
          </a:ln>
          <a:effectLst/>
        </p:spPr>
        <p:txBody>
          <a:bodyPr vert="horz" wrap="square" lIns="100563" tIns="50282" rIns="100563" bIns="50282" numCol="1" anchor="b" anchorCtr="0" compatLnSpc="1">
            <a:prstTxWarp prst="textNoShape">
              <a:avLst/>
            </a:prstTxWarp>
          </a:bodyPr>
          <a:lstStyle>
            <a:lvl1pPr>
              <a:defRPr sz="1300">
                <a:latin typeface="Arial" charset="0"/>
                <a:cs typeface="Arial" charset="0"/>
              </a:defRPr>
            </a:lvl1pPr>
          </a:lstStyle>
          <a:p>
            <a:pPr>
              <a:defRPr/>
            </a:pPr>
            <a:endParaRPr lang="en-GB"/>
          </a:p>
        </p:txBody>
      </p:sp>
      <p:sp>
        <p:nvSpPr>
          <p:cNvPr id="17415" name="Rectangle 7"/>
          <p:cNvSpPr>
            <a:spLocks noGrp="1" noChangeArrowheads="1"/>
          </p:cNvSpPr>
          <p:nvPr>
            <p:ph type="sldNum" sz="quarter" idx="5"/>
          </p:nvPr>
        </p:nvSpPr>
        <p:spPr bwMode="auto">
          <a:xfrm>
            <a:off x="3819873" y="9385398"/>
            <a:ext cx="2922270" cy="493634"/>
          </a:xfrm>
          <a:prstGeom prst="rect">
            <a:avLst/>
          </a:prstGeom>
          <a:noFill/>
          <a:ln w="9525">
            <a:noFill/>
            <a:miter lim="800000"/>
            <a:headEnd/>
            <a:tailEnd/>
          </a:ln>
          <a:effectLst/>
        </p:spPr>
        <p:txBody>
          <a:bodyPr vert="horz" wrap="square" lIns="100563" tIns="50282" rIns="100563" bIns="50282" numCol="1" anchor="b" anchorCtr="0" compatLnSpc="1">
            <a:prstTxWarp prst="textNoShape">
              <a:avLst/>
            </a:prstTxWarp>
          </a:bodyPr>
          <a:lstStyle>
            <a:lvl1pPr algn="r">
              <a:defRPr sz="1300">
                <a:latin typeface="Arial" charset="0"/>
                <a:cs typeface="Arial" charset="0"/>
              </a:defRPr>
            </a:lvl1pPr>
          </a:lstStyle>
          <a:p>
            <a:pPr>
              <a:defRPr/>
            </a:pPr>
            <a:fld id="{0419892A-E150-4DEF-84BE-CABDA171B4FB}" type="slidenum">
              <a:rPr lang="en-GB"/>
              <a:pPr>
                <a:defRPr/>
              </a:pPr>
              <a:t>‹#›</a:t>
            </a:fld>
            <a:endParaRPr lang="en-GB"/>
          </a:p>
        </p:txBody>
      </p:sp>
    </p:spTree>
    <p:extLst>
      <p:ext uri="{BB962C8B-B14F-4D97-AF65-F5344CB8AC3E}">
        <p14:creationId xmlns:p14="http://schemas.microsoft.com/office/powerpoint/2010/main" val="14296395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wipo.int/pct/en/texts/articles/a31.htm#:II"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The following slides provide a general introduction to the different types of intellectual property.</a:t>
            </a: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D93DD58-0198-4BB7-97DA-64C36AB64243}" type="slidenum">
              <a:rPr lang="en-GB" altLang="en-US" smtClean="0"/>
              <a:pPr eaLnBrk="1" hangingPunct="1">
                <a:spcBef>
                  <a:spcPct val="0"/>
                </a:spcBef>
              </a:pPr>
              <a:t>2</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B8EE965A-C00D-453E-A4DB-454BF9099787}" type="slidenum">
              <a:rPr lang="en-GB" altLang="en-US"/>
              <a:pPr algn="r" eaLnBrk="1" hangingPunct="1">
                <a:spcBef>
                  <a:spcPct val="0"/>
                </a:spcBef>
              </a:pPr>
              <a:t>11</a:t>
            </a:fld>
            <a:endParaRPr lang="en-GB" altLang="en-US"/>
          </a:p>
        </p:txBody>
      </p:sp>
      <p:sp>
        <p:nvSpPr>
          <p:cNvPr id="167939"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2" tIns="50280" rIns="100562" bIns="50280"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2CA1A10-6512-409F-AD68-952B0AB2C7AF}" type="slidenum">
              <a:rPr lang="en-US" altLang="en-US"/>
              <a:pPr eaLnBrk="1" hangingPunct="1">
                <a:spcBef>
                  <a:spcPct val="0"/>
                </a:spcBef>
              </a:pPr>
              <a:t>11</a:t>
            </a:fld>
            <a:endParaRPr lang="en-US" altLang="en-US"/>
          </a:p>
        </p:txBody>
      </p:sp>
      <p:sp>
        <p:nvSpPr>
          <p:cNvPr id="167940" name="Rectangle 2"/>
          <p:cNvSpPr>
            <a:spLocks noGrp="1" noRot="1" noChangeAspect="1" noChangeArrowheads="1" noTextEdit="1"/>
          </p:cNvSpPr>
          <p:nvPr>
            <p:ph type="sldImg"/>
          </p:nvPr>
        </p:nvSpPr>
        <p:spPr>
          <a:ln/>
        </p:spPr>
      </p:sp>
      <p:sp>
        <p:nvSpPr>
          <p:cNvPr id="167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2" tIns="50280" rIns="100562" bIns="50280"/>
          <a:lstStyle/>
          <a:p>
            <a:r>
              <a:rPr lang="en-GB" altLang="en-US" sz="1100" dirty="0"/>
              <a:t>Under the European Patent Convention or EPC, "European patents shall be granted for any inventions, in all fields of technology, provided that they are new, involve an inventive step and are susceptible of industrial application." </a:t>
            </a:r>
          </a:p>
          <a:p>
            <a:endParaRPr lang="en-GB" altLang="en-US" sz="1100" dirty="0"/>
          </a:p>
          <a:p>
            <a:r>
              <a:rPr lang="en-GB" altLang="en-US" sz="1100" dirty="0"/>
              <a:t>“New” means that there should have been no previous public disclosure of the invention before the date of filing. </a:t>
            </a:r>
            <a:r>
              <a:rPr lang="en-US" altLang="en-US" sz="1100" dirty="0"/>
              <a:t>If an invention has already been revealed to the public there is nothing to "trade" for exclusivity, and therefore no social contract.</a:t>
            </a:r>
          </a:p>
          <a:p>
            <a:pPr>
              <a:buFontTx/>
              <a:buChar char="•"/>
            </a:pPr>
            <a:endParaRPr lang="en-GB" altLang="en-US" sz="1100" dirty="0"/>
          </a:p>
          <a:p>
            <a:r>
              <a:rPr lang="en-GB" altLang="en-US" sz="1100" dirty="0"/>
              <a:t>The concept of inventive step is quite difficult to assess. The EPO must compare the invention with what would have been obvious to an imaginary skilled person at the time of filing. </a:t>
            </a:r>
          </a:p>
          <a:p>
            <a:pPr eaLnBrk="1" hangingPunct="1"/>
            <a:endParaRPr lang="en-GB" altLang="en-US" sz="1100" dirty="0"/>
          </a:p>
          <a:p>
            <a:pPr eaLnBrk="1" hangingPunct="1"/>
            <a:r>
              <a:rPr lang="en-GB" altLang="en-US" sz="1100" dirty="0"/>
              <a:t>The EPC does not provide a definition of what is meant by the term "invention“. </a:t>
            </a:r>
          </a:p>
          <a:p>
            <a:pPr eaLnBrk="1" hangingPunct="1"/>
            <a:endParaRPr lang="en-GB" altLang="en-US" sz="1100" dirty="0"/>
          </a:p>
          <a:p>
            <a:pPr eaLnBrk="1" hangingPunct="1"/>
            <a:r>
              <a:rPr lang="en-GB" altLang="en-US" sz="1100" dirty="0"/>
              <a:t>It does, however, provide a non-exhaustive list of subject-matter that are </a:t>
            </a:r>
            <a:r>
              <a:rPr lang="en-GB" altLang="en-US" sz="1100" u="sng" dirty="0"/>
              <a:t>not</a:t>
            </a:r>
            <a:r>
              <a:rPr lang="en-GB" altLang="en-US" sz="1100" dirty="0"/>
              <a:t> considered inventions. The items listed at the bottom of this slide are expressly excluded from patentability.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D0B5DAB-13BD-458B-AD21-9E53EAA8D7C1}" type="slidenum">
              <a:rPr lang="en-GB" altLang="en-US" smtClean="0"/>
              <a:pPr eaLnBrk="1" hangingPunct="1">
                <a:spcBef>
                  <a:spcPct val="0"/>
                </a:spcBef>
              </a:pPr>
              <a:t>101</a:t>
            </a:fld>
            <a:endParaRPr lang="en-GB" alt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This chart shows that, in 2012, almost 90% of all utility model filings worldwide occurred in the People’s Republic of China, which has seen an enormous increase over recent years.</a:t>
            </a:r>
          </a:p>
          <a:p>
            <a:pPr eaLnBrk="1" hangingPunct="1"/>
            <a:endParaRPr lang="en-GB" altLang="en-US" dirty="0"/>
          </a:p>
          <a:p>
            <a:pPr eaLnBrk="1" hangingPunct="1"/>
            <a:r>
              <a:rPr lang="en-GB" altLang="en-US" dirty="0"/>
              <a:t>This information was sourced from the WIPO Statistics Database in June 2014.</a:t>
            </a:r>
          </a:p>
          <a:p>
            <a:pPr eaLnBrk="1" hangingPunct="1"/>
            <a:endParaRPr lang="en-GB" alt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2F096331-56F7-4661-9265-7E2E0A131444}" type="slidenum">
              <a:rPr lang="en-GB" altLang="en-US" smtClean="0"/>
              <a:pPr eaLnBrk="1" hangingPunct="1">
                <a:spcBef>
                  <a:spcPct val="0"/>
                </a:spcBef>
              </a:pPr>
              <a:t>102</a:t>
            </a:fld>
            <a:endParaRPr lang="en-GB" alt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100" dirty="0"/>
              <a:t>Looking at this graph, we can see that filing figures in Japan and China have changed dramatically over the last 30 years.</a:t>
            </a:r>
          </a:p>
          <a:p>
            <a:pPr eaLnBrk="1" hangingPunct="1"/>
            <a:endParaRPr lang="en-GB" altLang="en-US" sz="1100" dirty="0"/>
          </a:p>
          <a:p>
            <a:pPr eaLnBrk="1" hangingPunct="1"/>
            <a:r>
              <a:rPr lang="en-GB" altLang="en-US" sz="1100" dirty="0"/>
              <a:t>30 years ago utility models were mainly filed in Japan and Europe, with, as of 1985, a few thousand in China. By 2012 the situation was very different in Asia, with </a:t>
            </a:r>
            <a:r>
              <a:rPr lang="en-GB" dirty="0"/>
              <a:t>740 290 </a:t>
            </a:r>
            <a:r>
              <a:rPr lang="en-GB" altLang="en-US" sz="1100" dirty="0"/>
              <a:t>filings in China and 8 112 in Japan, while in Europe the figure – 52 392 - was very similar to what it had been in 1982. </a:t>
            </a:r>
          </a:p>
          <a:p>
            <a:pPr eaLnBrk="1" hangingPunct="1"/>
            <a:endParaRPr lang="en-GB" altLang="en-US" sz="1100" dirty="0"/>
          </a:p>
          <a:p>
            <a:pPr eaLnBrk="1" hangingPunct="1"/>
            <a:r>
              <a:rPr lang="en-GB" altLang="en-US" sz="1100" dirty="0"/>
              <a:t>There are a number of reasons for these developments in Asia.</a:t>
            </a:r>
          </a:p>
          <a:p>
            <a:pPr eaLnBrk="1" hangingPunct="1"/>
            <a:endParaRPr lang="en-GB" altLang="en-US" sz="1100" dirty="0"/>
          </a:p>
          <a:p>
            <a:pPr eaLnBrk="1" hangingPunct="1"/>
            <a:r>
              <a:rPr lang="en-GB" altLang="en-US" sz="1100" dirty="0"/>
              <a:t>In 1987 the Japanese Patent Law was amended to allow multiple claims for patent applications. This resulted in a significant shift from utility models to patents.</a:t>
            </a:r>
          </a:p>
          <a:p>
            <a:pPr eaLnBrk="1" hangingPunct="1"/>
            <a:endParaRPr lang="en-GB" altLang="en-US" sz="1100" dirty="0"/>
          </a:p>
          <a:p>
            <a:pPr eaLnBrk="1" hangingPunct="1"/>
            <a:r>
              <a:rPr lang="en-GB" altLang="en-US" sz="1100" dirty="0"/>
              <a:t>In 1993 Japan amended the Utility Model System and abandoned the examination of utility models at the time of registration. The result was a further significant shift from utility models to patents.</a:t>
            </a:r>
          </a:p>
          <a:p>
            <a:pPr lvl="1" eaLnBrk="1" hangingPunct="1"/>
            <a:endParaRPr lang="en-GB" altLang="en-US" sz="1100" dirty="0"/>
          </a:p>
          <a:p>
            <a:pPr eaLnBrk="1" hangingPunct="1"/>
            <a:r>
              <a:rPr lang="en-GB" altLang="en-US" sz="1100" dirty="0"/>
              <a:t>In 1985 the reinstitution of the patent system in China introduced invention, utility model and design patents. Filing numbers for utility models (as well as for patent applications) have increased steadily since then.</a:t>
            </a:r>
          </a:p>
          <a:p>
            <a:pPr lvl="1" eaLnBrk="1" hangingPunct="1"/>
            <a:endParaRPr lang="en-GB" altLang="en-US" sz="1100" dirty="0"/>
          </a:p>
          <a:p>
            <a:pPr eaLnBrk="1" hangingPunct="1"/>
            <a:endParaRPr lang="en-GB" altLang="en-US" sz="1100"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0886687-AFDA-4C4E-BDFE-4FB4F55F2E82}" type="slidenum">
              <a:rPr lang="en-GB" altLang="en-US" smtClean="0"/>
              <a:pPr eaLnBrk="1" hangingPunct="1">
                <a:spcBef>
                  <a:spcPct val="0"/>
                </a:spcBef>
              </a:pPr>
              <a:t>103</a:t>
            </a:fld>
            <a:endParaRPr lang="en-GB" altLang="en-US"/>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Anyone considering filing a utility model application should consult a professional first.</a:t>
            </a:r>
          </a:p>
          <a:p>
            <a:pPr eaLnBrk="1" hangingPunct="1"/>
            <a:endParaRPr lang="en-GB" altLang="en-US" dirty="0"/>
          </a:p>
          <a:p>
            <a:pPr eaLnBrk="1" hangingPunct="1"/>
            <a:r>
              <a:rPr lang="en-GB" altLang="en-US" dirty="0"/>
              <a:t>More information can be found on the websites shown here.</a:t>
            </a:r>
          </a:p>
          <a:p>
            <a:pPr eaLnBrk="1" hangingPunct="1"/>
            <a:endParaRPr lang="en-GB" alt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DE904C5-332B-4D23-989E-D9DB48A206CD}" type="slidenum">
              <a:rPr lang="en-GB" altLang="en-US" smtClean="0"/>
              <a:pPr eaLnBrk="1" hangingPunct="1">
                <a:spcBef>
                  <a:spcPct val="0"/>
                </a:spcBef>
              </a:pPr>
              <a:t>104</a:t>
            </a:fld>
            <a:endParaRPr lang="en-GB" alt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a:p>
            <a:pPr eaLnBrk="1" hangingPunct="1"/>
            <a:endParaRPr lang="en-GB"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The following slides provide a general introduction to the different types of intellectual property.</a:t>
            </a:r>
          </a:p>
        </p:txBody>
      </p:sp>
      <p:sp>
        <p:nvSpPr>
          <p:cNvPr id="264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A461CA2-4E17-411B-96E7-984D5640C6A1}" type="slidenum">
              <a:rPr lang="en-GB" altLang="en-US" smtClean="0"/>
              <a:pPr eaLnBrk="1" hangingPunct="1">
                <a:spcBef>
                  <a:spcPct val="0"/>
                </a:spcBef>
              </a:pPr>
              <a:t>105</a:t>
            </a:fld>
            <a:endParaRPr lang="en-GB"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en-US" dirty="0"/>
              <a:t>This slide lists the core concepts we will be looking at in this module.</a:t>
            </a:r>
          </a:p>
          <a:p>
            <a:pPr algn="just"/>
            <a:endParaRPr lang="en-US" altLang="en-US" dirty="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5F1BE56-A4C1-4CA5-BB43-8D9B96845419}" type="slidenum">
              <a:rPr lang="en-GB" altLang="en-US" smtClean="0"/>
              <a:pPr eaLnBrk="1" hangingPunct="1">
                <a:spcBef>
                  <a:spcPct val="0"/>
                </a:spcBef>
              </a:pPr>
              <a:t>106</a:t>
            </a:fld>
            <a:endParaRPr lang="en-GB"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dirty="0"/>
              <a:t>Here is an example of what we mean by a design. </a:t>
            </a:r>
          </a:p>
          <a:p>
            <a:pPr algn="just"/>
            <a:endParaRPr lang="en-GB" altLang="en-US" dirty="0"/>
          </a:p>
          <a:p>
            <a:pPr algn="just"/>
            <a:r>
              <a:rPr lang="en-GB" altLang="en-US" dirty="0"/>
              <a:t>The slide shows a registered Community design owned by </a:t>
            </a:r>
            <a:r>
              <a:rPr lang="en-GB" altLang="en-US" dirty="0" err="1"/>
              <a:t>Vitra</a:t>
            </a:r>
            <a:r>
              <a:rPr lang="en-GB" altLang="en-US" dirty="0"/>
              <a:t> </a:t>
            </a:r>
            <a:r>
              <a:rPr lang="en-GB" altLang="en-US" dirty="0" err="1"/>
              <a:t>Patente</a:t>
            </a:r>
            <a:r>
              <a:rPr lang="en-GB" altLang="en-US" dirty="0"/>
              <a:t> and registered with the product indication "chairs".</a:t>
            </a:r>
          </a:p>
          <a:p>
            <a:pPr algn="just"/>
            <a:endParaRPr lang="en-GB" altLang="en-US" dirty="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31B5882-FF7C-4034-A5A0-22FC9022F864}" type="slidenum">
              <a:rPr lang="en-GB" altLang="en-US" smtClean="0"/>
              <a:pPr eaLnBrk="1" hangingPunct="1">
                <a:spcBef>
                  <a:spcPct val="0"/>
                </a:spcBef>
              </a:pPr>
              <a:t>107</a:t>
            </a:fld>
            <a:endParaRPr lang="en-GB"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IE" altLang="en-US"/>
              <a:t>A design is the outward or visible appearance of the whole or parts of a product, resulting from its features. These features include lines, colours, shapes, textures, contours, materials and ornamention.</a:t>
            </a:r>
          </a:p>
          <a:p>
            <a:pPr algn="just"/>
            <a:endParaRPr lang="en-IE" altLang="en-US"/>
          </a:p>
          <a:p>
            <a:pPr algn="just"/>
            <a:r>
              <a:rPr lang="en-IE" altLang="en-US"/>
              <a:t>This definition is without limitation and includes any creation with visible aspects.</a:t>
            </a:r>
          </a:p>
          <a:p>
            <a:pPr algn="just"/>
            <a:endParaRPr lang="en-IE" altLang="en-US"/>
          </a:p>
        </p:txBody>
      </p:sp>
      <p:sp>
        <p:nvSpPr>
          <p:cNvPr id="267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4EA5416-DA25-4479-83BD-930B73A3731F}" type="slidenum">
              <a:rPr lang="en-GB" altLang="en-US" smtClean="0"/>
              <a:pPr eaLnBrk="1" hangingPunct="1">
                <a:spcBef>
                  <a:spcPct val="0"/>
                </a:spcBef>
              </a:pPr>
              <a:t>108</a:t>
            </a:fld>
            <a:endParaRPr lang="en-GB"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a:t>When we talk about "products" we mean any industrial or handicraft item.</a:t>
            </a:r>
          </a:p>
          <a:p>
            <a:endParaRPr lang="en-IE" altLang="en-US" dirty="0"/>
          </a:p>
          <a:p>
            <a:r>
              <a:rPr lang="en-IE" altLang="en-US" dirty="0"/>
              <a:t>A few examples are shown on the slide, but there are obviously many, many more. Almost any industrial or handicraft item can be eligible for design protection. A product does not have to be produced on an industrial scale in order for it to be a design.</a:t>
            </a:r>
          </a:p>
          <a:p>
            <a:endParaRPr lang="en-IE" altLang="en-US" dirty="0"/>
          </a:p>
          <a:p>
            <a:r>
              <a:rPr lang="en-IE" altLang="en-US" dirty="0"/>
              <a:t>Complex products are products composed of multiple components </a:t>
            </a:r>
            <a:r>
              <a:rPr lang="en-GB" altLang="en-US" dirty="0"/>
              <a:t>which can be replaced, permitting disassembly and reassembly of the product.</a:t>
            </a:r>
            <a:endParaRPr lang="en-IE" altLang="en-US" dirty="0"/>
          </a:p>
        </p:txBody>
      </p:sp>
      <p:sp>
        <p:nvSpPr>
          <p:cNvPr id="268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B50E8E0-A758-4357-965F-7572265A886C}" type="slidenum">
              <a:rPr lang="en-GB" altLang="en-US" smtClean="0"/>
              <a:pPr eaLnBrk="1" hangingPunct="1">
                <a:spcBef>
                  <a:spcPct val="0"/>
                </a:spcBef>
              </a:pPr>
              <a:t>109</a:t>
            </a:fld>
            <a:endParaRPr lang="en-GB"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Here are some more examples of designs that can be protected.</a:t>
            </a:r>
          </a:p>
          <a:p>
            <a:r>
              <a:rPr lang="en-GB" altLang="en-US" dirty="0"/>
              <a:t> </a:t>
            </a:r>
          </a:p>
          <a:p>
            <a:r>
              <a:rPr lang="en-GB" altLang="en-US" dirty="0"/>
              <a:t>Packaging, such as for chocolate figures or for a </a:t>
            </a:r>
            <a:r>
              <a:rPr lang="en-GB" altLang="en-US" dirty="0" err="1"/>
              <a:t>Febreze</a:t>
            </a:r>
            <a:r>
              <a:rPr lang="en-GB" altLang="en-US" dirty="0"/>
              <a:t> sprayer.</a:t>
            </a:r>
          </a:p>
          <a:p>
            <a:endParaRPr lang="en-GB" altLang="en-US" dirty="0"/>
          </a:p>
          <a:p>
            <a:r>
              <a:rPr lang="en-GB" altLang="en-US" dirty="0"/>
              <a:t>Normal single products, such as a clock and a chair.</a:t>
            </a:r>
          </a:p>
          <a:p>
            <a:endParaRPr lang="en-GB" altLang="en-US" dirty="0"/>
          </a:p>
          <a:p>
            <a:r>
              <a:rPr lang="en-GB" altLang="en-US" dirty="0"/>
              <a:t>Parts of products, such as part of a shoe.</a:t>
            </a:r>
          </a:p>
          <a:p>
            <a:endParaRPr lang="en-GB" altLang="en-US" dirty="0"/>
          </a:p>
          <a:p>
            <a:r>
              <a:rPr lang="en-GB" altLang="en-US" dirty="0"/>
              <a:t>Graphic symbols, such as a Louis Vuitton print.</a:t>
            </a:r>
          </a:p>
          <a:p>
            <a:endParaRPr lang="en-GB" altLang="en-US" dirty="0"/>
          </a:p>
          <a:p>
            <a:r>
              <a:rPr lang="en-GB" altLang="en-US" dirty="0"/>
              <a:t>Logos, such as the UPS logo, which by the way is also protected as a trade mark.</a:t>
            </a:r>
          </a:p>
          <a:p>
            <a:endParaRPr lang="en-GB" altLang="en-US" dirty="0"/>
          </a:p>
          <a:p>
            <a:r>
              <a:rPr lang="en-GB" altLang="en-US" dirty="0"/>
              <a:t>Computer icons, such as the weather icon in the top right-hand corner.</a:t>
            </a:r>
          </a:p>
          <a:p>
            <a:endParaRPr lang="en-GB" altLang="en-US" dirty="0"/>
          </a:p>
          <a:p>
            <a:r>
              <a:rPr lang="en-GB" altLang="en-US" dirty="0"/>
              <a:t>Ornamentation that can be placed on various different items, in this case the Hermès horses.</a:t>
            </a:r>
          </a:p>
          <a:p>
            <a:endParaRPr lang="en-GB" altLang="en-US" dirty="0"/>
          </a:p>
          <a:p>
            <a:r>
              <a:rPr lang="en-GB" altLang="en-US" dirty="0"/>
              <a:t>Normal single products, such as a clock or a chair.</a:t>
            </a:r>
          </a:p>
          <a:p>
            <a:endParaRPr lang="en-GB" altLang="en-US" dirty="0"/>
          </a:p>
          <a:p>
            <a:r>
              <a:rPr lang="en-GB" altLang="en-US" dirty="0"/>
              <a:t>And finally, complex products such as the Volkswagen Beetle.</a:t>
            </a:r>
          </a:p>
          <a:p>
            <a:endParaRPr lang="en-GB" altLang="en-US" dirty="0"/>
          </a:p>
          <a:p>
            <a:r>
              <a:rPr lang="en-GB" altLang="en-US" dirty="0"/>
              <a:t>These examples show the range of industries and sectors that designs are used in.</a:t>
            </a:r>
          </a:p>
          <a:p>
            <a:endParaRPr lang="en-GB" altLang="en-US" dirty="0"/>
          </a:p>
          <a:p>
            <a:endParaRPr lang="en-GB" altLang="en-US" dirty="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0FF1F46-E5D1-45C4-8C4A-64AA9E833B10}" type="slidenum">
              <a:rPr lang="en-GB" altLang="en-US" smtClean="0"/>
              <a:pPr eaLnBrk="1" hangingPunct="1">
                <a:spcBef>
                  <a:spcPct val="0"/>
                </a:spcBef>
              </a:pPr>
              <a:t>110</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2192C38-709C-45CF-8B95-08C5E8F16DC7}" type="slidenum">
              <a:rPr lang="en-GB" altLang="en-US"/>
              <a:pPr algn="r" eaLnBrk="1" hangingPunct="1">
                <a:spcBef>
                  <a:spcPct val="0"/>
                </a:spcBef>
              </a:pPr>
              <a:t>12</a:t>
            </a:fld>
            <a:endParaRPr lang="en-GB" altLang="en-US"/>
          </a:p>
        </p:txBody>
      </p:sp>
      <p:sp>
        <p:nvSpPr>
          <p:cNvPr id="168963" name="Rectangle 2"/>
          <p:cNvSpPr>
            <a:spLocks noGrp="1" noRot="1" noChangeAspect="1" noTextEdit="1"/>
          </p:cNvSpPr>
          <p:nvPr>
            <p:ph type="sldImg"/>
          </p:nvPr>
        </p:nvSpPr>
        <p:spPr>
          <a:ln/>
        </p:spPr>
      </p:sp>
      <p:sp>
        <p:nvSpPr>
          <p:cNvPr id="168964" name="Rectangle 3"/>
          <p:cNvSpPr>
            <a:spLocks noGrp="1"/>
          </p:cNvSpPr>
          <p:nvPr>
            <p:ph type="body" idx="1"/>
          </p:nvPr>
        </p:nvSpPr>
        <p:spPr>
          <a:xfrm>
            <a:off x="674371" y="4691907"/>
            <a:ext cx="5394960" cy="4447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For a European patent to be granted by the EPO, the invention must be new at the date of filing of the patent application.</a:t>
            </a:r>
            <a:br>
              <a:rPr lang="en-US" altLang="en-US"/>
            </a:br>
            <a:endParaRPr lang="en-US" altLang="en-US"/>
          </a:p>
          <a:p>
            <a:pPr eaLnBrk="1" hangingPunct="1"/>
            <a:r>
              <a:rPr lang="en-US" altLang="en-US"/>
              <a:t>“New" means that the invention does not form part of the state of the art.</a:t>
            </a:r>
            <a:br>
              <a:rPr lang="en-US" altLang="en-US"/>
            </a:br>
            <a:endParaRPr lang="en-US" altLang="en-US"/>
          </a:p>
          <a:p>
            <a:pPr eaLnBrk="1" hangingPunct="1"/>
            <a:r>
              <a:rPr lang="en-US" altLang="en-US"/>
              <a:t>The state of the art comprises everything made available to the public by means of a written or oral description, by use, or in any other way, before the date of filing of the European patent application.</a:t>
            </a:r>
            <a:br>
              <a:rPr lang="en-US" altLang="en-US"/>
            </a:br>
            <a:endParaRPr lang="en-US" altLang="en-US"/>
          </a:p>
          <a:p>
            <a:pPr eaLnBrk="1" hangingPunct="1"/>
            <a:r>
              <a:rPr lang="en-US" altLang="en-US"/>
              <a:t>It is vital that you keep your invention confidential until you have filed your application. </a:t>
            </a:r>
            <a:endParaRPr lang="en-GB"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Neither the technical function</a:t>
            </a:r>
            <a:r>
              <a:rPr lang="en-US" altLang="en-US" b="1" dirty="0"/>
              <a:t> </a:t>
            </a:r>
            <a:r>
              <a:rPr lang="en-US" altLang="en-US" dirty="0"/>
              <a:t>of a product nor the abstract invention of the product can be protected by a design. However, design protection is possible for the specific embodiment of the product, in which case the same item will have multiple protection, that is design protection and patent or utility model protection.</a:t>
            </a:r>
          </a:p>
          <a:p>
            <a:endParaRPr lang="en-US" altLang="en-US" dirty="0"/>
          </a:p>
          <a:p>
            <a:r>
              <a:rPr lang="en-US" altLang="en-US" dirty="0"/>
              <a:t>Any item that does not comply with the definition - in other words where there is a lack of outward appearance or the item does not have an industrial or handicraft nature - is excluded. </a:t>
            </a:r>
          </a:p>
          <a:p>
            <a:endParaRPr lang="en-US" altLang="en-US" dirty="0"/>
          </a:p>
          <a:p>
            <a:r>
              <a:rPr lang="en-US" altLang="en-US" dirty="0"/>
              <a:t>A design is the outward appearance of a product. Ideas, smells,</a:t>
            </a:r>
            <a:r>
              <a:rPr lang="en-US" altLang="en-US" baseline="0" dirty="0"/>
              <a:t> </a:t>
            </a:r>
            <a:r>
              <a:rPr lang="en-US" altLang="en-US" dirty="0"/>
              <a:t>fragrances, music and sounds cannot be designs in themselves. </a:t>
            </a:r>
          </a:p>
          <a:p>
            <a:endParaRPr lang="en-US" altLang="en-US" dirty="0"/>
          </a:p>
          <a:p>
            <a:r>
              <a:rPr lang="en-IE" altLang="en-US" dirty="0"/>
              <a:t>The following are also excluded, because the product is not an industrial or handicraft item:</a:t>
            </a:r>
          </a:p>
          <a:p>
            <a:endParaRPr lang="en-IE" altLang="en-US" dirty="0"/>
          </a:p>
          <a:p>
            <a:pPr marL="0" lvl="1">
              <a:buFontTx/>
              <a:buChar char="-"/>
            </a:pPr>
            <a:r>
              <a:rPr lang="en-IE" altLang="en-US" dirty="0"/>
              <a:t>products belonging to the natural world;</a:t>
            </a:r>
          </a:p>
          <a:p>
            <a:pPr marL="0" lvl="1">
              <a:buFontTx/>
              <a:buChar char="-"/>
            </a:pPr>
            <a:r>
              <a:rPr lang="en-IE" altLang="en-US" dirty="0"/>
              <a:t>colours </a:t>
            </a:r>
            <a:r>
              <a:rPr lang="en-IE" altLang="en-US" i="1" dirty="0"/>
              <a:t>per se</a:t>
            </a:r>
            <a:r>
              <a:rPr lang="en-IE" altLang="en-US" dirty="0"/>
              <a:t>, without shape or contour; and</a:t>
            </a:r>
          </a:p>
          <a:p>
            <a:pPr marL="0" lvl="1">
              <a:buFontTx/>
              <a:buChar char="-"/>
            </a:pPr>
            <a:r>
              <a:rPr lang="en-IE" altLang="en-US" dirty="0"/>
              <a:t>words in a standard typeface without any additional figurative elements.</a:t>
            </a:r>
          </a:p>
          <a:p>
            <a:pPr marL="0" lvl="1"/>
            <a:endParaRPr lang="en-IE" altLang="en-US" dirty="0"/>
          </a:p>
          <a:p>
            <a:r>
              <a:rPr lang="en-US" altLang="en-US" dirty="0"/>
              <a:t>Computer programs</a:t>
            </a:r>
            <a:r>
              <a:rPr lang="en-US" altLang="en-US" b="1" dirty="0"/>
              <a:t> </a:t>
            </a:r>
            <a:r>
              <a:rPr lang="en-US" altLang="en-US" dirty="0"/>
              <a:t>are excluded from design protection, although computer icons, web designs and graphical user interfaces are not.</a:t>
            </a:r>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B328369-F11B-4A6D-8256-09D9FC7C6A4C}" type="slidenum">
              <a:rPr lang="en-GB" altLang="en-US" smtClean="0"/>
              <a:pPr eaLnBrk="1" hangingPunct="1">
                <a:spcBef>
                  <a:spcPct val="0"/>
                </a:spcBef>
              </a:pPr>
              <a:t>111</a:t>
            </a:fld>
            <a:endParaRPr lang="en-GB"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a:t>Designs are used to enhance the attractiveness and value of products. However, there is no legal requirement for a design to be attractive or aesthetically valuable in order for it to be protected as a design.</a:t>
            </a:r>
          </a:p>
          <a:p>
            <a:endParaRPr lang="en-IE" altLang="en-US"/>
          </a:p>
          <a:p>
            <a:r>
              <a:rPr lang="en-IE" altLang="en-US"/>
              <a:t>Designs can represent great added value for a company - think of Crocs, for example, or Apple. If the designer or company doesn’t protect their creation, others might benefit from their investments.</a:t>
            </a:r>
          </a:p>
          <a:p>
            <a:endParaRPr lang="en-IE" altLang="en-US"/>
          </a:p>
          <a:p>
            <a:r>
              <a:rPr lang="en-IE" altLang="en-US"/>
              <a:t>Unlike trade marks, for example, which must possess distinctive character, designs do not have to indicate the commercial origin of the product.</a:t>
            </a:r>
          </a:p>
          <a:p>
            <a:pPr>
              <a:buFontTx/>
              <a:buChar char="-"/>
            </a:pPr>
            <a:endParaRPr lang="en-IE" altLang="en-US"/>
          </a:p>
          <a:p>
            <a:r>
              <a:rPr lang="en-IE" altLang="en-US"/>
              <a:t>Furthermore, the value of a design is not related to the technical functionality of the product. Inventions which are products or processes that offer a new technical solution to a problem can be protected by patents.</a:t>
            </a:r>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7383695-DB07-4668-8948-5CA1E3C143D2}" type="slidenum">
              <a:rPr lang="en-GB" altLang="en-US" smtClean="0"/>
              <a:pPr eaLnBrk="1" hangingPunct="1">
                <a:spcBef>
                  <a:spcPct val="0"/>
                </a:spcBef>
              </a:pPr>
              <a:t>112</a:t>
            </a:fld>
            <a:endParaRPr lang="en-GB"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 will now look at the different types of design right and how to obtain them.</a:t>
            </a:r>
          </a:p>
          <a:p>
            <a:endParaRPr lang="en-US" altLang="en-US" dirty="0"/>
          </a:p>
          <a:p>
            <a:r>
              <a:rPr lang="en-US" altLang="en-US" dirty="0"/>
              <a:t>Design rights can be either registered or unregistered.</a:t>
            </a:r>
          </a:p>
          <a:p>
            <a:endParaRPr lang="en-US" altLang="en-US" dirty="0"/>
          </a:p>
          <a:p>
            <a:r>
              <a:rPr lang="en-IE" altLang="en-US" dirty="0"/>
              <a:t>Registered design rights can be obtained by registering the design with an IP office.</a:t>
            </a:r>
          </a:p>
          <a:p>
            <a:endParaRPr lang="en-IE" altLang="en-US" dirty="0"/>
          </a:p>
          <a:p>
            <a:r>
              <a:rPr lang="en-US" altLang="en-US" dirty="0"/>
              <a:t>Unregistered design rights are obtained through disclosure to the public and use. Unregistered design rights </a:t>
            </a:r>
            <a:r>
              <a:rPr lang="en-IE" altLang="en-US" dirty="0"/>
              <a:t>can be useful for those types of product that have an exceptionally short lifespan, where the registration process might take too long compared with the length of time for which the design will be valuable.</a:t>
            </a:r>
          </a:p>
          <a:p>
            <a:endParaRPr lang="es-ES" altLang="en-US" dirty="0"/>
          </a:p>
          <a:p>
            <a:r>
              <a:rPr lang="en-US" altLang="en-US" dirty="0"/>
              <a:t>Designs can also be protected by copyright law, provided that the outward appearance of the product meets the legal conditions for copyright protection. Design rights and copyright can therefore co-exist for the same product.</a:t>
            </a:r>
          </a:p>
        </p:txBody>
      </p:sp>
      <p:sp>
        <p:nvSpPr>
          <p:cNvPr id="272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0AAA9AB-A711-4286-AF7F-694D76F40231}" type="slidenum">
              <a:rPr lang="en-GB" altLang="en-US" smtClean="0"/>
              <a:pPr eaLnBrk="1" hangingPunct="1">
                <a:spcBef>
                  <a:spcPct val="0"/>
                </a:spcBef>
              </a:pPr>
              <a:t>113</a:t>
            </a:fld>
            <a:endParaRPr lang="en-GB"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a:t>Community design system comprises two types of design right: registered and unregistered Community designs. This slide compares the two.</a:t>
            </a:r>
          </a:p>
          <a:p>
            <a:endParaRPr lang="en-IE" altLang="en-US" dirty="0"/>
          </a:p>
          <a:p>
            <a:r>
              <a:rPr lang="en-IE" altLang="en-US" dirty="0"/>
              <a:t>With unregistered Community designs, no filing is necessary and so there are no fees due. The downside is that they only offer protection against copying.</a:t>
            </a:r>
          </a:p>
          <a:p>
            <a:endParaRPr lang="en-IE" altLang="en-US" dirty="0"/>
          </a:p>
          <a:p>
            <a:r>
              <a:rPr lang="en-IE" altLang="en-US" dirty="0"/>
              <a:t>Registered Community designs, on the other hand, offer full protection against independent creations and similar or identical designs. Proof of use is not necessary. However, registration fees are payable, but these are reasonable and unlikely to be a concern for designers.</a:t>
            </a:r>
          </a:p>
          <a:p>
            <a:endParaRPr lang="en-IE" altLang="en-US" dirty="0"/>
          </a:p>
          <a:p>
            <a:r>
              <a:rPr lang="en-IE" altLang="en-US" dirty="0"/>
              <a:t>Registered designs also offer protection for a longer period of time - anywhere from 5 to 25 years.</a:t>
            </a:r>
          </a:p>
          <a:p>
            <a:endParaRPr lang="en-IE" altLang="en-US" dirty="0"/>
          </a:p>
          <a:p>
            <a:r>
              <a:rPr lang="en-IE" altLang="en-US" dirty="0"/>
              <a:t>Ultimately, it is a good idea to register designs in order to benefit from the stronger protection registration provides.</a:t>
            </a:r>
          </a:p>
        </p:txBody>
      </p:sp>
      <p:sp>
        <p:nvSpPr>
          <p:cNvPr id="273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DA3FED0-3839-466E-BA68-7DE82D7BDD72}" type="slidenum">
              <a:rPr lang="en-GB" altLang="en-US" smtClean="0"/>
              <a:pPr eaLnBrk="1" hangingPunct="1">
                <a:spcBef>
                  <a:spcPct val="0"/>
                </a:spcBef>
              </a:pPr>
              <a:t>114</a:t>
            </a:fld>
            <a:endParaRPr lang="en-GB"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At national level designs are registered with the relevant national IP office.</a:t>
            </a:r>
          </a:p>
          <a:p>
            <a:endParaRPr lang="en-GB" altLang="en-US" dirty="0"/>
          </a:p>
          <a:p>
            <a:r>
              <a:rPr lang="en-GB" altLang="en-US" dirty="0"/>
              <a:t>International applications are filed directly with the International Bureau of WIPO, the World Intellectual Property Organization. Applicants must make sure that they designate in their applications all the countries in which they want to obtain protection, as, because of the novelty requirement, it is not possible to add more countries later.</a:t>
            </a:r>
          </a:p>
          <a:p>
            <a:endParaRPr lang="en-GB" altLang="en-US" dirty="0"/>
          </a:p>
          <a:p>
            <a:r>
              <a:rPr lang="en-GB" altLang="en-US" dirty="0"/>
              <a:t>An international registration does not result in an internationally registered design as such. Rather, the result is a bundle of different nationally or regionally registered designs.</a:t>
            </a:r>
          </a:p>
          <a:p>
            <a:endParaRPr lang="en-GB" altLang="en-US" dirty="0"/>
          </a:p>
          <a:p>
            <a:r>
              <a:rPr lang="en-GB" altLang="en-US" dirty="0"/>
              <a:t>The international route has many advantages compared with the national route, not least of which is the fact that the application procedure is much simpler. It involves a single application, with a single office, in a single currency, and with a single renewal application and fee.</a:t>
            </a:r>
          </a:p>
          <a:p>
            <a:endParaRPr lang="en-GB" altLang="en-US" dirty="0"/>
          </a:p>
          <a:p>
            <a:r>
              <a:rPr lang="en-GB" altLang="en-US" dirty="0"/>
              <a:t>At EU level, it is possible to obtain a registered Community design, which is valid for the whole of the EU. This also has many advantages. Applicants can register a single application with the OHIM, in any one of the EU languages, for one single payment.</a:t>
            </a:r>
          </a:p>
          <a:p>
            <a:pPr>
              <a:buFontTx/>
              <a:buChar char="-"/>
            </a:pPr>
            <a:endParaRPr lang="en-GB" altLang="en-US" dirty="0"/>
          </a:p>
          <a:p>
            <a:r>
              <a:rPr lang="en-GB" altLang="en-US" dirty="0"/>
              <a:t>Registered Community designs also offer broader legal protection through the Community design courts. </a:t>
            </a:r>
          </a:p>
        </p:txBody>
      </p:sp>
      <p:sp>
        <p:nvSpPr>
          <p:cNvPr id="274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685662E-B6FD-4722-9698-45F170A48E04}" type="slidenum">
              <a:rPr lang="en-GB" altLang="en-US" smtClean="0"/>
              <a:pPr eaLnBrk="1" hangingPunct="1">
                <a:spcBef>
                  <a:spcPct val="0"/>
                </a:spcBef>
              </a:pPr>
              <a:t>115</a:t>
            </a:fld>
            <a:endParaRPr lang="en-GB"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chart shows the different steps in the registration procedure. </a:t>
            </a:r>
          </a:p>
          <a:p>
            <a:endParaRPr lang="en-US" altLang="en-US" dirty="0"/>
          </a:p>
          <a:p>
            <a:r>
              <a:rPr lang="en-US" altLang="en-US" dirty="0"/>
              <a:t>RCD applications can be filed either with the EUIPO itself or with any of the national IP offices of the EU member states.</a:t>
            </a:r>
          </a:p>
          <a:p>
            <a:endParaRPr lang="en-US" altLang="en-US" dirty="0"/>
          </a:p>
          <a:p>
            <a:r>
              <a:rPr lang="en-US" altLang="en-US" dirty="0"/>
              <a:t>The examination of applications is very limited. It is made up of a formalities examination, which includes checking whether the application indicates the product the design is applied to, and examination of the two possible grounds for refusal of a design, that is non-compliance with the definition, and breach of the provision concerning public order and morality. The examination will also include a verification that the different views refer to the same design.</a:t>
            </a:r>
            <a:r>
              <a:rPr lang="en-US" altLang="en-US" baseline="0" dirty="0"/>
              <a:t> </a:t>
            </a:r>
            <a:endParaRPr lang="en-US" altLang="en-US" dirty="0"/>
          </a:p>
          <a:p>
            <a:endParaRPr lang="en-US" altLang="en-US" dirty="0"/>
          </a:p>
          <a:p>
            <a:r>
              <a:rPr lang="en-GB" altLang="en-US" dirty="0"/>
              <a:t>If the result of the examination is positive, the application will be registered in the Community Design Register and then published in the RCD Bulletin. </a:t>
            </a:r>
          </a:p>
        </p:txBody>
      </p:sp>
      <p:sp>
        <p:nvSpPr>
          <p:cNvPr id="275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E7CAC1D-12DA-4462-AFFC-3A4398ED2DB0}" type="slidenum">
              <a:rPr lang="en-GB" altLang="en-US" smtClean="0"/>
              <a:pPr eaLnBrk="1" hangingPunct="1">
                <a:spcBef>
                  <a:spcPct val="0"/>
                </a:spcBef>
              </a:pPr>
              <a:t>116</a:t>
            </a:fld>
            <a:endParaRPr lang="en-GB"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a:t>A design can be protected only if it fulfils both of the substantive requirements shown here:</a:t>
            </a:r>
            <a:r>
              <a:rPr lang="en-IE" altLang="en-US" baseline="0" dirty="0"/>
              <a:t> n</a:t>
            </a:r>
            <a:r>
              <a:rPr lang="en-IE" altLang="en-US" dirty="0"/>
              <a:t>ovelty and individual character. A design that is new but without individual character is excluded from protection, likewise one that has individual character but is not new.</a:t>
            </a:r>
          </a:p>
          <a:p>
            <a:endParaRPr lang="en-IE" altLang="en-US" dirty="0"/>
          </a:p>
          <a:p>
            <a:r>
              <a:rPr lang="en-IE" altLang="en-US" dirty="0"/>
              <a:t>However, even if a design does fulfil the two requirements, there are still certain circumstances under which it can be excluded from protection, for instance for reasons of public interest.</a:t>
            </a:r>
          </a:p>
        </p:txBody>
      </p:sp>
      <p:sp>
        <p:nvSpPr>
          <p:cNvPr id="276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C12A410-B7AE-48DA-8E01-E846C536AEC4}" type="slidenum">
              <a:rPr lang="en-GB" altLang="en-US" smtClean="0"/>
              <a:pPr eaLnBrk="1" hangingPunct="1">
                <a:spcBef>
                  <a:spcPct val="0"/>
                </a:spcBef>
              </a:pPr>
              <a:t>117</a:t>
            </a:fld>
            <a:endParaRPr lang="en-GB"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All designs must be new. What does this mean exactly?</a:t>
            </a:r>
          </a:p>
          <a:p>
            <a:endParaRPr lang="en-GB" altLang="en-US" b="1" dirty="0"/>
          </a:p>
          <a:p>
            <a:r>
              <a:rPr lang="en-GB" altLang="en-US" dirty="0"/>
              <a:t>Firstly, no identical design must have been made available to the public at an earlier date.</a:t>
            </a:r>
          </a:p>
          <a:p>
            <a:endParaRPr lang="en-GB" altLang="en-US" dirty="0"/>
          </a:p>
          <a:p>
            <a:r>
              <a:rPr lang="en-GB" altLang="en-US" dirty="0"/>
              <a:t>Secondly, no other designer or undertaking must have made an identical design available to the public earlier, that is before a certain date.</a:t>
            </a:r>
          </a:p>
          <a:p>
            <a:endParaRPr lang="en-GB" altLang="en-US" dirty="0"/>
          </a:p>
          <a:p>
            <a:r>
              <a:rPr lang="en-GB" altLang="en-US" dirty="0"/>
              <a:t>Identical designs include designs that differ in "immaterial" details only. An example of an immaterial detail is a slight variation in the shades of colour patterns in the designs under comparison.</a:t>
            </a:r>
          </a:p>
          <a:p>
            <a:endParaRPr lang="en-GB" altLang="en-US" b="1" dirty="0"/>
          </a:p>
          <a:p>
            <a:r>
              <a:rPr lang="en-GB" altLang="en-US" dirty="0"/>
              <a:t>Designers must not have made their design available to the public before the date of filing of the application. They must keep the design confidential. This obligation is weakened by the 12-month grace period that precedes the filing date or priority date of the national or Community design.</a:t>
            </a:r>
          </a:p>
          <a:p>
            <a:endParaRPr lang="en-GB" altLang="en-US" dirty="0"/>
          </a:p>
          <a:p>
            <a:r>
              <a:rPr lang="en-GB" altLang="en-US" dirty="0"/>
              <a:t>What is the difference between the grace period and the priority date? Well, the 12-month grace period precedes the filing date or the priority date of the national or the Community design. Disclosure of the design is not taken into consideration if it was made available by the designer (or his successor in title) and within the 12-month period. The Community or national design must therefore be registered within the first 12 months after disclosure. If the designer does not register his design within that period, the design is no longer novel. Only the designer can enjoy the benefit of the grace period.</a:t>
            </a:r>
          </a:p>
          <a:p>
            <a:endParaRPr lang="en-GB" altLang="en-US" dirty="0"/>
          </a:p>
          <a:p>
            <a:r>
              <a:rPr lang="en-GB" altLang="en-US" dirty="0"/>
              <a:t>If the applicant claims priority when applying for a design, this means that, within six months from the date of filing the application with the national office or EUIPO, he can file another national design or RCD under the priority of the first application. Protection will run from the first date, i.e. the date of the first application.</a:t>
            </a:r>
          </a:p>
          <a:p>
            <a:endParaRPr lang="en-GB" altLang="en-US" dirty="0"/>
          </a:p>
          <a:p>
            <a:r>
              <a:rPr lang="en-GB" altLang="en-US" dirty="0"/>
              <a:t>The relevant date for assessing novelty differs depending on the type of design in question. For registered designs, it is the date of filing of the application or the priority date. For unregistered designs, it is the date on which the design was disclosed to the public.</a:t>
            </a:r>
          </a:p>
        </p:txBody>
      </p:sp>
      <p:sp>
        <p:nvSpPr>
          <p:cNvPr id="277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A6CCF15-FD08-4968-A138-0526FE9CD132}" type="slidenum">
              <a:rPr lang="en-GB" altLang="en-US" smtClean="0"/>
              <a:pPr eaLnBrk="1" hangingPunct="1">
                <a:spcBef>
                  <a:spcPct val="0"/>
                </a:spcBef>
              </a:pPr>
              <a:t>118</a:t>
            </a:fld>
            <a:endParaRPr lang="en-GB"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A design is considered to have been made available to the public if it has been exhibited, used in trade, published (following registration or otherwise) or in any other way disclosed, for example through the internet or in a magazine. Any design made available to the public anywhere in the world at any time can constitute a prior design.</a:t>
            </a:r>
          </a:p>
          <a:p>
            <a:endParaRPr lang="en-GB" altLang="en-US" dirty="0"/>
          </a:p>
          <a:p>
            <a:r>
              <a:rPr lang="en-GB" altLang="en-US" dirty="0"/>
              <a:t>This broad concept of disclosure has two important limits.</a:t>
            </a:r>
          </a:p>
          <a:p>
            <a:endParaRPr lang="en-GB" altLang="en-US" dirty="0"/>
          </a:p>
          <a:p>
            <a:r>
              <a:rPr lang="en-GB" altLang="en-US" dirty="0"/>
              <a:t>Firstly, unlike in the case of patents, a design will be deemed to have been made available to the public only if specialised circles </a:t>
            </a:r>
            <a:r>
              <a:rPr lang="en-GB" altLang="en-US" i="1" dirty="0"/>
              <a:t>within the EU </a:t>
            </a:r>
            <a:r>
              <a:rPr lang="en-GB" altLang="en-US" dirty="0"/>
              <a:t>in a given sector are aware of or have knowledge of it.</a:t>
            </a:r>
          </a:p>
          <a:p>
            <a:endParaRPr lang="en-GB" altLang="en-US" dirty="0"/>
          </a:p>
          <a:p>
            <a:r>
              <a:rPr lang="en-GB" altLang="en-US" dirty="0"/>
              <a:t>Secondly, disclosure of a design to a third party under a condition of confidentiality does not destroy the novelty of the design.</a:t>
            </a:r>
          </a:p>
          <a:p>
            <a:endParaRPr lang="en-GB" altLang="en-US" dirty="0"/>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06779E3-59DA-42D7-B8CB-1A5B8AD7D29F}" type="slidenum">
              <a:rPr lang="en-GB" altLang="en-US" smtClean="0"/>
              <a:pPr eaLnBrk="1" hangingPunct="1">
                <a:spcBef>
                  <a:spcPct val="0"/>
                </a:spcBef>
              </a:pPr>
              <a:t>119</a:t>
            </a:fld>
            <a:endParaRPr lang="en-GB"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addition to fulfilling the novelty requirement, designs must also have individual character.</a:t>
            </a:r>
          </a:p>
          <a:p>
            <a:endParaRPr lang="en-US" altLang="en-US" dirty="0"/>
          </a:p>
          <a:p>
            <a:r>
              <a:rPr lang="en-US" altLang="en-US" dirty="0"/>
              <a:t>This </a:t>
            </a:r>
            <a:r>
              <a:rPr lang="en-IE" altLang="en-US" dirty="0"/>
              <a:t>means that they must create a different overall impression from any other designs disclosed earlier. Whether or not the overall impression is different must be assessed from the point of view of the informed user.</a:t>
            </a:r>
          </a:p>
          <a:p>
            <a:endParaRPr lang="en-US" altLang="en-US" dirty="0"/>
          </a:p>
          <a:p>
            <a:r>
              <a:rPr lang="en-US" altLang="en-US" dirty="0"/>
              <a:t>"Overall impression" means that </a:t>
            </a:r>
            <a:r>
              <a:rPr lang="en-IE" altLang="en-US" dirty="0"/>
              <a:t>the designs have to be compared globally, while taking into account the way in which the product is used by the informed user and the comparative weight this user attributes to the different features of the designs.</a:t>
            </a:r>
          </a:p>
          <a:p>
            <a:pPr marL="0" lvl="1"/>
            <a:endParaRPr lang="en-IE" altLang="en-US" dirty="0"/>
          </a:p>
          <a:p>
            <a:r>
              <a:rPr lang="en-IE" altLang="en-US" dirty="0"/>
              <a:t>The "informed user" is an intermediate character, situated somewhere between a designer or a technical expert and an average consumer. His level of attention and awareness of prior designs is relatively high.</a:t>
            </a:r>
            <a:endParaRPr lang="en-US" altLang="en-US" dirty="0"/>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7904ABB-4782-4450-A5BD-E6EF17E1A96A}" type="slidenum">
              <a:rPr lang="en-GB" altLang="en-US" smtClean="0"/>
              <a:pPr eaLnBrk="1" hangingPunct="1">
                <a:spcBef>
                  <a:spcPct val="0"/>
                </a:spcBef>
              </a:pPr>
              <a:t>120</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24E2367-214A-40EB-95E7-27CEF3D5D7B5}" type="slidenum">
              <a:rPr lang="en-GB" altLang="en-US"/>
              <a:pPr algn="r" eaLnBrk="1" hangingPunct="1">
                <a:spcBef>
                  <a:spcPct val="0"/>
                </a:spcBef>
              </a:pPr>
              <a:t>13</a:t>
            </a:fld>
            <a:endParaRPr lang="en-GB" altLang="en-US"/>
          </a:p>
        </p:txBody>
      </p:sp>
      <p:sp>
        <p:nvSpPr>
          <p:cNvPr id="169987" name="Folienbildplatzhalter 1"/>
          <p:cNvSpPr>
            <a:spLocks noGrp="1" noRot="1" noChangeAspect="1" noTextEdit="1"/>
          </p:cNvSpPr>
          <p:nvPr>
            <p:ph type="sldImg"/>
          </p:nvPr>
        </p:nvSpPr>
        <p:spPr>
          <a:xfrm>
            <a:off x="908050" y="511175"/>
            <a:ext cx="4935538" cy="3703638"/>
          </a:xfrm>
          <a:ln/>
        </p:spPr>
      </p:sp>
      <p:sp>
        <p:nvSpPr>
          <p:cNvPr id="169988"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lnSpc>
                <a:spcPct val="90000"/>
              </a:lnSpc>
            </a:pPr>
            <a:r>
              <a:rPr lang="en-GB" altLang="en-US" sz="1100"/>
              <a:t>If you disclose your invention before the filing date you risk invalidating your patent application. </a:t>
            </a:r>
          </a:p>
          <a:p>
            <a:pPr eaLnBrk="1" hangingPunct="1">
              <a:lnSpc>
                <a:spcPct val="90000"/>
              </a:lnSpc>
            </a:pPr>
            <a:endParaRPr lang="en-GB" altLang="en-US" sz="1100"/>
          </a:p>
          <a:p>
            <a:pPr eaLnBrk="1" hangingPunct="1">
              <a:lnSpc>
                <a:spcPct val="90000"/>
              </a:lnSpc>
            </a:pPr>
            <a:r>
              <a:rPr lang="en-GB" altLang="en-US" sz="1100"/>
              <a:t>Remember the social contract? If you have already revealed your invention to the public, you will have nothing to "trade", so you won't get a patent, even if it was you who made the invention public!</a:t>
            </a:r>
          </a:p>
          <a:p>
            <a:pPr eaLnBrk="1" hangingPunct="1">
              <a:lnSpc>
                <a:spcPct val="90000"/>
              </a:lnSpc>
            </a:pPr>
            <a:endParaRPr lang="en-GB" altLang="en-US" sz="1100"/>
          </a:p>
          <a:p>
            <a:pPr eaLnBrk="1" hangingPunct="1">
              <a:lnSpc>
                <a:spcPct val="90000"/>
              </a:lnSpc>
            </a:pPr>
            <a:r>
              <a:rPr lang="en-GB" altLang="en-US" sz="1100"/>
              <a:t>Under the EPC, the first to file the patent application will be entitled to the grant of a patent on a particular invention. </a:t>
            </a:r>
          </a:p>
          <a:p>
            <a:pPr eaLnBrk="1" hangingPunct="1">
              <a:lnSpc>
                <a:spcPct val="90000"/>
              </a:lnSpc>
            </a:pPr>
            <a:endParaRPr lang="en-GB" altLang="en-US" sz="1100"/>
          </a:p>
          <a:p>
            <a:pPr eaLnBrk="1" hangingPunct="1">
              <a:lnSpc>
                <a:spcPct val="90000"/>
              </a:lnSpc>
            </a:pPr>
            <a:r>
              <a:rPr lang="en-GB" altLang="en-US" sz="1100"/>
              <a:t>If you disclose your invention before filing, it will no longer be considered "new“, regardless of the form the disclosure took, including written form (even in a publication that no-one might have read), oral disclosure (such as in a presentation or lecture), actual use or sale, and regardless of the place. In other words, all material made available to the public anywhere in the world forms part of the state of the art.</a:t>
            </a:r>
          </a:p>
          <a:p>
            <a:pPr eaLnBrk="1" hangingPunct="1">
              <a:lnSpc>
                <a:spcPct val="90000"/>
              </a:lnSpc>
            </a:pPr>
            <a:endParaRPr lang="en-GB" altLang="en-US" sz="1100"/>
          </a:p>
          <a:p>
            <a:pPr eaLnBrk="1" hangingPunct="1">
              <a:lnSpc>
                <a:spcPct val="90000"/>
              </a:lnSpc>
            </a:pPr>
            <a:r>
              <a:rPr lang="en-GB" altLang="en-US" sz="1100"/>
              <a:t>So the key message is keep it confidential!</a:t>
            </a:r>
            <a:r>
              <a:rPr lang="en-GB" altLang="en-US" sz="1100" b="1"/>
              <a:t> </a:t>
            </a:r>
            <a:r>
              <a:rPr lang="en-GB" altLang="en-US" sz="1100"/>
              <a:t>Do not disclose your invention to anyone, not even orally, until you have filed your patent application. </a:t>
            </a:r>
          </a:p>
          <a:p>
            <a:pPr eaLnBrk="1" hangingPunct="1">
              <a:lnSpc>
                <a:spcPct val="90000"/>
              </a:lnSpc>
              <a:buFontTx/>
              <a:buChar char="•"/>
            </a:pPr>
            <a:endParaRPr lang="en-GB" altLang="en-US" sz="1100"/>
          </a:p>
          <a:p>
            <a:pPr eaLnBrk="1" hangingPunct="1">
              <a:lnSpc>
                <a:spcPct val="90000"/>
              </a:lnSpc>
            </a:pPr>
            <a:r>
              <a:rPr lang="en-GB" altLang="en-US" sz="1100"/>
              <a:t>If you need to talk to potential customers or investors before you file, make sure you sign a non-disclosure agreement with them first.</a:t>
            </a:r>
          </a:p>
          <a:p>
            <a:pPr eaLnBrk="1" hangingPunct="1">
              <a:lnSpc>
                <a:spcPct val="90000"/>
              </a:lnSpc>
              <a:buFontTx/>
              <a:buChar char="•"/>
            </a:pPr>
            <a:endParaRPr lang="en-GB" altLang="en-US" sz="1100"/>
          </a:p>
          <a:p>
            <a:pPr eaLnBrk="1" hangingPunct="1">
              <a:lnSpc>
                <a:spcPct val="90000"/>
              </a:lnSpc>
            </a:pPr>
            <a:r>
              <a:rPr lang="en-GB" altLang="en-US" sz="1100"/>
              <a:t>Once you have filed your application, you are free to present, publish or sell your invention as you wish.</a:t>
            </a:r>
          </a:p>
          <a:p>
            <a:pPr eaLnBrk="1" hangingPunct="1">
              <a:lnSpc>
                <a:spcPct val="90000"/>
              </a:lnSpc>
            </a:pPr>
            <a:endParaRPr lang="en-GB" altLang="en-US" sz="1100"/>
          </a:p>
          <a:p>
            <a:pPr eaLnBrk="1" hangingPunct="1">
              <a:lnSpc>
                <a:spcPct val="90000"/>
              </a:lnSpc>
            </a:pPr>
            <a:endParaRPr lang="en-GB" altLang="en-US" sz="1100"/>
          </a:p>
          <a:p>
            <a:pPr eaLnBrk="1" hangingPunct="1">
              <a:lnSpc>
                <a:spcPct val="90000"/>
              </a:lnSpc>
            </a:pPr>
            <a:endParaRPr lang="en-US" altLang="en-US" sz="1100"/>
          </a:p>
        </p:txBody>
      </p:sp>
      <p:sp>
        <p:nvSpPr>
          <p:cNvPr id="169989"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1EC15FE-D32E-4B19-9CFB-214CCF550AE2}" type="slidenum">
              <a:rPr lang="de-DE" altLang="en-US"/>
              <a:pPr algn="r" eaLnBrk="1" hangingPunct="1">
                <a:spcBef>
                  <a:spcPct val="0"/>
                </a:spcBef>
              </a:pPr>
              <a:t>13</a:t>
            </a:fld>
            <a:endParaRPr lang="de-DE"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Some items or designs are excluded from protection. </a:t>
            </a:r>
          </a:p>
          <a:p>
            <a:endParaRPr lang="en-GB" altLang="en-US" dirty="0"/>
          </a:p>
          <a:p>
            <a:r>
              <a:rPr lang="en-GB" altLang="en-US" dirty="0"/>
              <a:t>This is the case if the design is contrary to public policy or to the accepted principles of morality. Obscene, racist or immoral images or messages are not acceptable. Flags and religious symbols which are used in a proper and decent way are tolerable.</a:t>
            </a:r>
          </a:p>
          <a:p>
            <a:pPr marL="0" lvl="1"/>
            <a:endParaRPr lang="en-GB" altLang="en-US" dirty="0"/>
          </a:p>
          <a:p>
            <a:r>
              <a:rPr lang="en-GB" altLang="en-US" dirty="0"/>
              <a:t>Design protection is also not available if the features of the appearance of the product are solely dictated by a technical function. This applies where the features of the product were chosen exclusively to design a product that performs its function.</a:t>
            </a:r>
          </a:p>
          <a:p>
            <a:endParaRPr lang="en-GB" altLang="en-US" dirty="0"/>
          </a:p>
          <a:p>
            <a:r>
              <a:rPr lang="en-GB" altLang="en-US" dirty="0"/>
              <a:t>For component parts of complex products, there is a visibility requirement. Parts that are not visible during "normal use" of the product, that is use by the end consumer, are excluded from protection.</a:t>
            </a:r>
          </a:p>
          <a:p>
            <a:pPr marL="0" lvl="2"/>
            <a:endParaRPr lang="en-GB" altLang="en-US" dirty="0"/>
          </a:p>
          <a:p>
            <a:r>
              <a:rPr lang="en-GB" altLang="en-US" dirty="0"/>
              <a:t>Designs of interconnection are also excluded by law. This is the so-called "must-fit" exemption for features of a product which are necessary to interconnect it mechanically with another product.</a:t>
            </a:r>
          </a:p>
        </p:txBody>
      </p:sp>
      <p:sp>
        <p:nvSpPr>
          <p:cNvPr id="280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C717FAE-F9A8-4B7C-9433-471EF3D03651}" type="slidenum">
              <a:rPr lang="en-GB" altLang="en-US" smtClean="0"/>
              <a:pPr eaLnBrk="1" hangingPunct="1">
                <a:spcBef>
                  <a:spcPct val="0"/>
                </a:spcBef>
              </a:pPr>
              <a:t>121</a:t>
            </a:fld>
            <a:endParaRPr lang="en-GB"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After registration, designs are protected for an initial period of five years from the date of filing of the application. The term of protection can be renewed for one or more periods of five years each, up to a maximum of 25 years.</a:t>
            </a:r>
          </a:p>
          <a:p>
            <a:endParaRPr lang="en-GB" altLang="en-US" dirty="0"/>
          </a:p>
          <a:p>
            <a:r>
              <a:rPr lang="en-GB" altLang="en-US" dirty="0"/>
              <a:t>Use of a registered design is not obligatory, and non-use does not represent grounds for invalidity of the design.</a:t>
            </a:r>
          </a:p>
          <a:p>
            <a:endParaRPr lang="en-IE" altLang="en-US" dirty="0"/>
          </a:p>
          <a:p>
            <a:r>
              <a:rPr lang="en-IE" altLang="en-US" dirty="0"/>
              <a:t>Community designs have effect throughout the entire EU, in all the member states. National designs offer protection in the member state or states in which they were registered.</a:t>
            </a: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B836BD3-C52C-4516-A4F4-44F745E44485}" type="slidenum">
              <a:rPr lang="en-GB" altLang="en-US" smtClean="0"/>
              <a:pPr eaLnBrk="1" hangingPunct="1">
                <a:spcBef>
                  <a:spcPct val="0"/>
                </a:spcBef>
              </a:pPr>
              <a:t>122</a:t>
            </a:fld>
            <a:endParaRPr lang="en-GB"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There are various grounds for invalidity. They include cases where the design fails to meet the definition of a design and where the requirements for protection are not met. This means that the design is not novel or has no individual character.</a:t>
            </a:r>
          </a:p>
          <a:p>
            <a:pPr>
              <a:buFontTx/>
              <a:buChar char="-"/>
            </a:pPr>
            <a:endParaRPr lang="en-GB" altLang="en-US" dirty="0"/>
          </a:p>
          <a:p>
            <a:r>
              <a:rPr lang="en-GB" altLang="en-US" dirty="0"/>
              <a:t>Invalidity claims can also arise where the design is excluded from protection because the component parts of a complex product are not visible during normal use, the design is dictated by the technical function, it is a design of interconnection, or the design is contrary to public policy or morality.</a:t>
            </a:r>
          </a:p>
          <a:p>
            <a:pPr>
              <a:buFontTx/>
              <a:buChar char="-"/>
            </a:pPr>
            <a:endParaRPr lang="en-GB" altLang="en-US" dirty="0"/>
          </a:p>
          <a:p>
            <a:r>
              <a:rPr lang="en-GB" altLang="en-US" dirty="0"/>
              <a:t>Other cases include where the registered holder is not entitled to the design, the design is in conflict with a prior design, or the design constitutes an improper use of items listed in the Paris Convention or other emblems of public interest in a member state.</a:t>
            </a:r>
          </a:p>
          <a:p>
            <a:endParaRPr lang="en-GB" altLang="en-US" dirty="0"/>
          </a:p>
        </p:txBody>
      </p:sp>
      <p:sp>
        <p:nvSpPr>
          <p:cNvPr id="282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2F53259-099F-4643-8A89-064B5E5893B9}" type="slidenum">
              <a:rPr lang="en-GB" altLang="en-US" smtClean="0"/>
              <a:pPr eaLnBrk="1" hangingPunct="1">
                <a:spcBef>
                  <a:spcPct val="0"/>
                </a:spcBef>
              </a:pPr>
              <a:t>123</a:t>
            </a:fld>
            <a:endParaRPr lang="en-GB"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 protection offered by registered design</a:t>
            </a:r>
            <a:r>
              <a:rPr lang="en-GB" altLang="en-US" baseline="0" dirty="0"/>
              <a:t> </a:t>
            </a:r>
            <a:r>
              <a:rPr lang="en-GB" altLang="en-US" dirty="0"/>
              <a:t>gives the designer the exclusive right to use the design. This includes the making, offering, putting on the market, importing, exporting or using of a product in which the design is incorporated or to which it is applied. </a:t>
            </a:r>
          </a:p>
          <a:p>
            <a:endParaRPr lang="en-GB" altLang="en-US" dirty="0"/>
          </a:p>
          <a:p>
            <a:r>
              <a:rPr lang="en-GB" altLang="en-US" dirty="0"/>
              <a:t>Any of these actions relating to a product into which the design is incorporated or to which it is applied needs the authorisation of the right-holder. The exclusive right also covers the stocking of such a product for any of these purposes. </a:t>
            </a:r>
          </a:p>
          <a:p>
            <a:endParaRPr lang="en-GB" altLang="en-US" dirty="0"/>
          </a:p>
          <a:p>
            <a:r>
              <a:rPr lang="en-GB" altLang="en-US" dirty="0"/>
              <a:t>The protection is against the unauthorised use of the design. It therefore covers the design itself, that is the appearance of the product, no matter what product it is applied to.</a:t>
            </a:r>
          </a:p>
          <a:p>
            <a:endParaRPr lang="en-GB" altLang="en-US" dirty="0"/>
          </a:p>
        </p:txBody>
      </p:sp>
      <p:sp>
        <p:nvSpPr>
          <p:cNvPr id="283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D2158E7-36E3-4D8B-A90D-CD72BC68E8D7}" type="slidenum">
              <a:rPr lang="en-GB" altLang="en-US" smtClean="0"/>
              <a:pPr eaLnBrk="1" hangingPunct="1">
                <a:spcBef>
                  <a:spcPct val="0"/>
                </a:spcBef>
              </a:pPr>
              <a:t>124</a:t>
            </a:fld>
            <a:endParaRPr lang="en-GB"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ln/>
        </p:spPr>
        <p:txBody>
          <a:bodyPr/>
          <a:lstStyle/>
          <a:p>
            <a:pPr>
              <a:defRPr/>
            </a:pPr>
            <a:r>
              <a:rPr lang="en-GB" dirty="0"/>
              <a:t>Design rights offer protection against </a:t>
            </a:r>
          </a:p>
          <a:p>
            <a:pPr>
              <a:defRPr/>
            </a:pPr>
            <a:endParaRPr lang="en-GB" dirty="0"/>
          </a:p>
          <a:p>
            <a:pPr marL="189718" indent="-189718">
              <a:buFont typeface="Arial" panose="020B0604020202020204" pitchFamily="34" charset="0"/>
              <a:buChar char="•"/>
              <a:defRPr/>
            </a:pPr>
            <a:r>
              <a:rPr lang="en-GB" dirty="0"/>
              <a:t>any identical design</a:t>
            </a:r>
          </a:p>
          <a:p>
            <a:pPr marL="189718" indent="-189718">
              <a:buFont typeface="Arial" panose="020B0604020202020204" pitchFamily="34" charset="0"/>
              <a:buChar char="•"/>
              <a:defRPr/>
            </a:pPr>
            <a:r>
              <a:rPr lang="en-GB" dirty="0"/>
              <a:t>any design which differs in “immaterial details”, as such a design is deemed to be identical, and </a:t>
            </a:r>
          </a:p>
          <a:p>
            <a:pPr marL="189718" indent="-189718">
              <a:buFont typeface="Arial" panose="020B0604020202020204" pitchFamily="34" charset="0"/>
              <a:buChar char="•"/>
              <a:defRPr/>
            </a:pPr>
            <a:r>
              <a:rPr lang="en-GB" dirty="0"/>
              <a:t>any design which does not produce on the informed user a different overall impression. </a:t>
            </a:r>
          </a:p>
          <a:p>
            <a:pPr marL="189718" indent="-189718">
              <a:buFont typeface="Arial" panose="020B0604020202020204" pitchFamily="34" charset="0"/>
              <a:buChar char="•"/>
              <a:defRPr/>
            </a:pPr>
            <a:endParaRPr lang="en-GB" dirty="0"/>
          </a:p>
          <a:p>
            <a:pPr>
              <a:buFont typeface="Arial" panose="020B0604020202020204" pitchFamily="34" charset="0"/>
              <a:buNone/>
              <a:defRPr/>
            </a:pPr>
            <a:r>
              <a:rPr lang="en-GB" dirty="0"/>
              <a:t>These concepts are the same as the ones we came across in connection with the "individual character" requirement.</a:t>
            </a:r>
          </a:p>
          <a:p>
            <a:pPr>
              <a:defRPr/>
            </a:pPr>
            <a:endParaRPr lang="en-GB" dirty="0"/>
          </a:p>
          <a:p>
            <a:pPr>
              <a:defRPr/>
            </a:pPr>
            <a:r>
              <a:rPr lang="en-GB" dirty="0"/>
              <a:t>When determining the scope of protection, the degree of freedom of the designer in developing his design has to be taken into account. This freedom can be constrained by the technical function of the product or the statutory requirements that are applicable in the sector.</a:t>
            </a:r>
          </a:p>
        </p:txBody>
      </p:sp>
      <p:sp>
        <p:nvSpPr>
          <p:cNvPr id="284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297B6B0A-0435-41E4-AAF9-485CB5547488}" type="slidenum">
              <a:rPr lang="en-GB" altLang="en-US" smtClean="0"/>
              <a:pPr eaLnBrk="1" hangingPunct="1">
                <a:spcBef>
                  <a:spcPct val="0"/>
                </a:spcBef>
              </a:pPr>
              <a:t>125</a:t>
            </a:fld>
            <a:endParaRPr lang="en-GB"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ln/>
        </p:spPr>
        <p:txBody>
          <a:bodyPr/>
          <a:lstStyle/>
          <a:p>
            <a:pPr>
              <a:defRPr/>
            </a:pPr>
            <a:r>
              <a:rPr lang="en-GB" dirty="0"/>
              <a:t>An infringing act can be defined as any act of use of the design by a third party without the authorisation of the designer.</a:t>
            </a:r>
          </a:p>
          <a:p>
            <a:pPr>
              <a:defRPr/>
            </a:pPr>
            <a:endParaRPr lang="en-GB" dirty="0"/>
          </a:p>
          <a:p>
            <a:pPr>
              <a:defRPr/>
            </a:pPr>
            <a:r>
              <a:rPr lang="en-GB" dirty="0"/>
              <a:t>However, some acts or uses of the design are allowed. These include:</a:t>
            </a:r>
          </a:p>
          <a:p>
            <a:pPr>
              <a:buFontTx/>
              <a:buChar char="-"/>
              <a:defRPr/>
            </a:pPr>
            <a:endParaRPr lang="en-GB" dirty="0"/>
          </a:p>
          <a:p>
            <a:pPr marL="189718" indent="-189718">
              <a:buFont typeface="Arial" panose="020B0604020202020204" pitchFamily="34" charset="0"/>
              <a:buChar char="•"/>
              <a:defRPr/>
            </a:pPr>
            <a:r>
              <a:rPr lang="en-GB" dirty="0"/>
              <a:t>private acts for non-commercial purposes,</a:t>
            </a:r>
          </a:p>
          <a:p>
            <a:pPr marL="189718" indent="-189718">
              <a:buFont typeface="Arial" panose="020B0604020202020204" pitchFamily="34" charset="0"/>
              <a:buChar char="•"/>
              <a:defRPr/>
            </a:pPr>
            <a:r>
              <a:rPr lang="en-GB" dirty="0"/>
              <a:t>acts carried out for experimental purposes, and</a:t>
            </a:r>
          </a:p>
          <a:p>
            <a:pPr marL="189718" indent="-189718">
              <a:buFont typeface="Arial" panose="020B0604020202020204" pitchFamily="34" charset="0"/>
              <a:buChar char="•"/>
              <a:defRPr/>
            </a:pPr>
            <a:r>
              <a:rPr lang="en-GB" dirty="0"/>
              <a:t>academic citations, that is, acts of reproduction for the purpose of making citations or of teaching.</a:t>
            </a:r>
          </a:p>
          <a:p>
            <a:pPr>
              <a:buFontTx/>
              <a:buChar char="-"/>
              <a:defRPr/>
            </a:pPr>
            <a:endParaRPr lang="en-GB" dirty="0"/>
          </a:p>
          <a:p>
            <a:pPr>
              <a:defRPr/>
            </a:pPr>
            <a:r>
              <a:rPr lang="en-GB" dirty="0"/>
              <a:t>In some member states, there exists a "must-match" exemption due to a "repair clause" in national law. This exemption relates to the use of the design of a component part of a complex product for the purpose of the repair of that complex product in order to restore it to its original form.</a:t>
            </a:r>
          </a:p>
          <a:p>
            <a:pPr>
              <a:buFontTx/>
              <a:buChar char="-"/>
              <a:defRPr/>
            </a:pPr>
            <a:endParaRPr lang="en-GB" dirty="0"/>
          </a:p>
          <a:p>
            <a:pPr>
              <a:defRPr/>
            </a:pPr>
            <a:r>
              <a:rPr lang="en-GB" dirty="0"/>
              <a:t>Finally, a product that incorporates the design or to which the design is applied is free to circulate after it has been put on the EU internal market by the holder of the Community design or with his consent. </a:t>
            </a:r>
          </a:p>
          <a:p>
            <a:pPr>
              <a:defRPr/>
            </a:pPr>
            <a:endParaRPr lang="en-GB" dirty="0"/>
          </a:p>
        </p:txBody>
      </p:sp>
      <p:sp>
        <p:nvSpPr>
          <p:cNvPr id="285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0EC8642-9924-4339-9D6F-331E4D509EB3}" type="slidenum">
              <a:rPr lang="en-GB" altLang="en-US" smtClean="0"/>
              <a:pPr eaLnBrk="1" hangingPunct="1">
                <a:spcBef>
                  <a:spcPct val="0"/>
                </a:spcBef>
              </a:pPr>
              <a:t>126</a:t>
            </a:fld>
            <a:endParaRPr lang="en-GB"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Protection by a registered design right does not exclude protection by other IP rights such as trade marks, patents and utility models.</a:t>
            </a:r>
          </a:p>
          <a:p>
            <a:endParaRPr lang="en-GB" altLang="en-US"/>
          </a:p>
          <a:p>
            <a:r>
              <a:rPr lang="en-GB" altLang="en-US"/>
              <a:t>This applies at both national and EU level.</a:t>
            </a:r>
          </a:p>
          <a:p>
            <a:endParaRPr lang="en-GB" altLang="en-US"/>
          </a:p>
          <a:p>
            <a:r>
              <a:rPr lang="en-GB" altLang="en-US"/>
              <a:t>Designs can also be protected under national copyright law. Copyright is not harmonised at EU level, so the conditions for acquiring protection, such as the level of originality required, are determined by national law.</a:t>
            </a:r>
          </a:p>
        </p:txBody>
      </p:sp>
      <p:sp>
        <p:nvSpPr>
          <p:cNvPr id="286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E307A9A-5FA1-47F2-AA8C-42EA80762A14}" type="slidenum">
              <a:rPr lang="en-GB" altLang="en-US" smtClean="0"/>
              <a:pPr eaLnBrk="1" hangingPunct="1">
                <a:spcBef>
                  <a:spcPct val="0"/>
                </a:spcBef>
              </a:pPr>
              <a:t>127</a:t>
            </a:fld>
            <a:endParaRPr lang="en-GB"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2048" indent="-252048"/>
            <a:r>
              <a:rPr lang="en-GB" altLang="en-US" dirty="0"/>
              <a:t>We will now work through a short quiz covering the different aspects of design protection which we have looked at in this module.</a:t>
            </a:r>
          </a:p>
          <a:p>
            <a:pPr marL="252048" indent="-252048"/>
            <a:endParaRPr lang="en-GB" altLang="en-US" dirty="0"/>
          </a:p>
        </p:txBody>
      </p:sp>
      <p:sp>
        <p:nvSpPr>
          <p:cNvPr id="287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9F95D64-34EA-4354-90BE-C3F35E43CCD6}" type="slidenum">
              <a:rPr lang="en-GB" altLang="en-US" smtClean="0"/>
              <a:pPr eaLnBrk="1" hangingPunct="1">
                <a:spcBef>
                  <a:spcPct val="0"/>
                </a:spcBef>
              </a:pPr>
              <a:t>128</a:t>
            </a:fld>
            <a:endParaRPr lang="en-GB"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288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D9D2FDC-98B9-4929-8564-CFF7502CDBA1}" type="slidenum">
              <a:rPr lang="en-GB" altLang="en-US" smtClean="0"/>
              <a:pPr eaLnBrk="1" hangingPunct="1">
                <a:spcBef>
                  <a:spcPct val="0"/>
                </a:spcBef>
              </a:pPr>
              <a:t>129</a:t>
            </a:fld>
            <a:endParaRPr lang="en-GB"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The following slides provide a general introduction to the different types of intellectual property.</a:t>
            </a:r>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70FFB69-51C7-4E10-9F3D-0EC28DE1F316}" type="slidenum">
              <a:rPr lang="en-GB" altLang="en-US" smtClean="0"/>
              <a:pPr eaLnBrk="1" hangingPunct="1">
                <a:spcBef>
                  <a:spcPct val="0"/>
                </a:spcBef>
              </a:pPr>
              <a:t>130</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At the EPO, inventive step is assessed using the problem-solution approach.</a:t>
            </a:r>
          </a:p>
          <a:p>
            <a:pPr eaLnBrk="1" hangingPunct="1"/>
            <a:endParaRPr lang="en-GB" altLang="en-US"/>
          </a:p>
          <a:p>
            <a:pPr eaLnBrk="1" hangingPunct="1"/>
            <a:r>
              <a:rPr lang="en-GB" altLang="en-US"/>
              <a:t>This approach assesses in an objective manner whether the solution proposed to the problem presented in the patent application is obvious or not to the person skilled in the art. </a:t>
            </a:r>
          </a:p>
          <a:p>
            <a:pPr eaLnBrk="1" hangingPunct="1"/>
            <a:endParaRPr lang="en-GB" altLang="en-US"/>
          </a:p>
          <a:p>
            <a:pPr eaLnBrk="1" hangingPunct="1"/>
            <a:r>
              <a:rPr lang="en-GB" altLang="en-US"/>
              <a:t>The person skilled in the art is a legal fiction. He or she is considered to be a practitioner with a general technical knowledge in the relevant field, with access to the entire state of the art and capable of performing routine work and experimentation.</a:t>
            </a:r>
          </a:p>
          <a:p>
            <a:pPr eaLnBrk="1" hangingPunct="1"/>
            <a:endParaRPr lang="en-GB" altLang="en-US"/>
          </a:p>
          <a:p>
            <a:pPr eaLnBrk="1" hangingPunct="1"/>
            <a:r>
              <a:rPr lang="en-GB" altLang="en-US"/>
              <a:t>He does not, however, have any inventive skills.</a:t>
            </a:r>
          </a:p>
          <a:p>
            <a:endParaRPr lang="en-GB"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a:noFill/>
          <a:ln/>
        </p:spPr>
        <p:txBody>
          <a:bodyPr/>
          <a:lstStyle/>
          <a:p>
            <a:pPr eaLnBrk="1" hangingPunct="1">
              <a:spcBef>
                <a:spcPct val="0"/>
              </a:spcBef>
            </a:pPr>
            <a:endParaRPr lang="en-GB" dirty="0"/>
          </a:p>
          <a:p>
            <a:pPr eaLnBrk="1" hangingPunct="1">
              <a:spcBef>
                <a:spcPct val="0"/>
              </a:spcBef>
            </a:pPr>
            <a:r>
              <a:rPr lang="en-GB" dirty="0"/>
              <a:t>The case study we will be looking at in this module concerns "rappers" or "pogs". Rappers are used as promotional items in the food industry, for example in bags of potato crisps or biscuits. They are especially designed to appeal to young children.</a:t>
            </a:r>
          </a:p>
          <a:p>
            <a:pPr eaLnBrk="1" hangingPunct="1">
              <a:spcBef>
                <a:spcPct val="0"/>
              </a:spcBef>
            </a:pPr>
            <a:endParaRPr lang="en-GB" dirty="0"/>
          </a:p>
        </p:txBody>
      </p:sp>
      <p:sp>
        <p:nvSpPr>
          <p:cNvPr id="18435" name="Slide Number Placeholder 3"/>
          <p:cNvSpPr>
            <a:spLocks noGrp="1"/>
          </p:cNvSpPr>
          <p:nvPr>
            <p:ph type="sldNum" sz="quarter" idx="5"/>
          </p:nvPr>
        </p:nvSpPr>
        <p:spPr>
          <a:noFill/>
        </p:spPr>
        <p:txBody>
          <a:bodyPr/>
          <a:lstStyle/>
          <a:p>
            <a:fld id="{27A69776-A756-4489-8FCB-1E924184B1D7}" type="slidenum">
              <a:rPr lang="en-GB" smtClean="0"/>
              <a:pPr/>
              <a:t>131</a:t>
            </a:fld>
            <a:endParaRPr lang="en-GB"/>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a:noFill/>
          <a:ln/>
        </p:spPr>
        <p:txBody>
          <a:bodyPr/>
          <a:lstStyle/>
          <a:p>
            <a:pPr eaLnBrk="1" hangingPunct="1">
              <a:spcBef>
                <a:spcPct val="0"/>
              </a:spcBef>
            </a:pPr>
            <a:r>
              <a:rPr lang="en-GB" dirty="0"/>
              <a:t>The two parties involved in the dispute in our case study are </a:t>
            </a:r>
            <a:r>
              <a:rPr lang="en-GB" dirty="0" err="1"/>
              <a:t>Grupo</a:t>
            </a:r>
            <a:r>
              <a:rPr lang="en-GB" dirty="0"/>
              <a:t> </a:t>
            </a:r>
            <a:r>
              <a:rPr lang="en-GB" dirty="0" err="1"/>
              <a:t>Promer</a:t>
            </a:r>
            <a:r>
              <a:rPr lang="en-GB" dirty="0"/>
              <a:t>, the owners of a registered EU design - or RCD - registered for “metal plates for games”, and PepsiCo, proprietor of an RCD registered for "promotional items for games“, which was registered shortly after the </a:t>
            </a:r>
            <a:r>
              <a:rPr lang="en-GB" dirty="0" err="1"/>
              <a:t>Grupo</a:t>
            </a:r>
            <a:r>
              <a:rPr lang="en-GB" baseline="0" dirty="0"/>
              <a:t> </a:t>
            </a:r>
            <a:r>
              <a:rPr lang="en-GB" baseline="0" dirty="0" err="1"/>
              <a:t>Promer</a:t>
            </a:r>
            <a:r>
              <a:rPr lang="en-GB" baseline="0" dirty="0"/>
              <a:t> design</a:t>
            </a:r>
            <a:r>
              <a:rPr lang="en-GB" dirty="0"/>
              <a:t>. We will see the precise timeline shortly.</a:t>
            </a:r>
          </a:p>
          <a:p>
            <a:pPr eaLnBrk="1" hangingPunct="1">
              <a:spcBef>
                <a:spcPct val="0"/>
              </a:spcBef>
            </a:pPr>
            <a:endParaRPr lang="en-GB" dirty="0"/>
          </a:p>
          <a:p>
            <a:pPr eaLnBrk="1" hangingPunct="1">
              <a:spcBef>
                <a:spcPct val="0"/>
              </a:spcBef>
            </a:pPr>
            <a:r>
              <a:rPr lang="en-GB" dirty="0"/>
              <a:t>What are the similarities and differences between the two designs?</a:t>
            </a:r>
          </a:p>
          <a:p>
            <a:pPr eaLnBrk="1" hangingPunct="1">
              <a:spcBef>
                <a:spcPct val="0"/>
              </a:spcBef>
            </a:pPr>
            <a:endParaRPr lang="en-GB" dirty="0"/>
          </a:p>
          <a:p>
            <a:pPr eaLnBrk="1" hangingPunct="1">
              <a:spcBef>
                <a:spcPct val="0"/>
              </a:spcBef>
            </a:pPr>
            <a:r>
              <a:rPr lang="en-GB" dirty="0"/>
              <a:t>There are similarities with regard to the shape of the discs, the edges and the dimensions.</a:t>
            </a:r>
          </a:p>
          <a:p>
            <a:pPr eaLnBrk="1" hangingPunct="1">
              <a:spcBef>
                <a:spcPct val="0"/>
              </a:spcBef>
              <a:buFontTx/>
              <a:buChar char="-"/>
            </a:pPr>
            <a:endParaRPr lang="en-GB" dirty="0"/>
          </a:p>
          <a:p>
            <a:pPr eaLnBrk="1" hangingPunct="1">
              <a:spcBef>
                <a:spcPct val="0"/>
              </a:spcBef>
            </a:pPr>
            <a:r>
              <a:rPr lang="en-GB" dirty="0"/>
              <a:t>There are differences between the profiles and the concentric circles.</a:t>
            </a:r>
          </a:p>
          <a:p>
            <a:pPr eaLnBrk="1" hangingPunct="1">
              <a:spcBef>
                <a:spcPct val="0"/>
              </a:spcBef>
              <a:buFontTx/>
              <a:buChar char="-"/>
            </a:pPr>
            <a:endParaRPr lang="en-GB" dirty="0"/>
          </a:p>
        </p:txBody>
      </p:sp>
      <p:sp>
        <p:nvSpPr>
          <p:cNvPr id="20483" name="Slide Number Placeholder 3"/>
          <p:cNvSpPr>
            <a:spLocks noGrp="1"/>
          </p:cNvSpPr>
          <p:nvPr>
            <p:ph type="sldNum" sz="quarter" idx="5"/>
          </p:nvPr>
        </p:nvSpPr>
        <p:spPr>
          <a:noFill/>
        </p:spPr>
        <p:txBody>
          <a:bodyPr/>
          <a:lstStyle/>
          <a:p>
            <a:fld id="{E4A3C169-E466-4FD7-8194-D50D861CA9EC}" type="slidenum">
              <a:rPr lang="en-GB" smtClean="0"/>
              <a:pPr/>
              <a:t>132</a:t>
            </a:fld>
            <a:endParaRPr lang="en-GB"/>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a:noFill/>
          <a:ln/>
        </p:spPr>
        <p:txBody>
          <a:bodyPr/>
          <a:lstStyle/>
          <a:p>
            <a:pPr eaLnBrk="1" hangingPunct="1">
              <a:spcBef>
                <a:spcPct val="0"/>
              </a:spcBef>
            </a:pPr>
            <a:r>
              <a:rPr lang="en-GB" dirty="0"/>
              <a:t>On 20 June 2005, the EUIPO's Invalidity Division declared the PepsiCo design invalid on the basis of Article 25(1)(d) of the Community Design Regulation, or CDR. It concluded that it produced the same overall impression on the informed user as the </a:t>
            </a:r>
            <a:r>
              <a:rPr lang="en-GB" dirty="0" err="1"/>
              <a:t>Grupo</a:t>
            </a:r>
            <a:r>
              <a:rPr lang="en-GB" dirty="0"/>
              <a:t> </a:t>
            </a:r>
            <a:r>
              <a:rPr lang="en-GB" dirty="0" err="1"/>
              <a:t>Promer</a:t>
            </a:r>
            <a:r>
              <a:rPr lang="en-GB" dirty="0"/>
              <a:t> design.</a:t>
            </a:r>
            <a:endParaRPr lang="en-IE" dirty="0"/>
          </a:p>
          <a:p>
            <a:pPr eaLnBrk="1" hangingPunct="1">
              <a:spcBef>
                <a:spcPct val="0"/>
              </a:spcBef>
            </a:pPr>
            <a:r>
              <a:rPr lang="en-GB" dirty="0"/>
              <a:t> </a:t>
            </a:r>
            <a:endParaRPr lang="en-IE" dirty="0"/>
          </a:p>
          <a:p>
            <a:pPr eaLnBrk="1" hangingPunct="1">
              <a:spcBef>
                <a:spcPct val="0"/>
              </a:spcBef>
            </a:pPr>
            <a:r>
              <a:rPr lang="en-GB" dirty="0"/>
              <a:t>PepsiCo then filed a notice of appeal with the EUIPO. By a decision of 27 October 2006, the Third Board of Appeal annulled the decision of the Invalidity Division and dismissed the application for a declaration of invalidity. </a:t>
            </a:r>
          </a:p>
          <a:p>
            <a:pPr eaLnBrk="1" hangingPunct="1">
              <a:spcBef>
                <a:spcPct val="0"/>
              </a:spcBef>
            </a:pPr>
            <a:endParaRPr lang="en-GB" dirty="0"/>
          </a:p>
          <a:p>
            <a:pPr eaLnBrk="1" hangingPunct="1">
              <a:spcBef>
                <a:spcPct val="0"/>
              </a:spcBef>
            </a:pPr>
            <a:r>
              <a:rPr lang="en-GB" dirty="0"/>
              <a:t>The board held that the PepsiCo design was not in conflict with the design belonging to </a:t>
            </a:r>
            <a:r>
              <a:rPr lang="en-GB" dirty="0" err="1"/>
              <a:t>Grupo</a:t>
            </a:r>
            <a:r>
              <a:rPr lang="en-GB" dirty="0"/>
              <a:t> </a:t>
            </a:r>
            <a:r>
              <a:rPr lang="en-GB" dirty="0" err="1"/>
              <a:t>Promer</a:t>
            </a:r>
            <a:r>
              <a:rPr lang="en-GB" dirty="0"/>
              <a:t> and that the overall impression made on the informed user by the two designs was different.</a:t>
            </a:r>
            <a:endParaRPr lang="en-IE" dirty="0"/>
          </a:p>
          <a:p>
            <a:pPr eaLnBrk="1" hangingPunct="1">
              <a:spcBef>
                <a:spcPct val="0"/>
              </a:spcBef>
            </a:pPr>
            <a:r>
              <a:rPr lang="en-GB" dirty="0"/>
              <a:t> </a:t>
            </a:r>
            <a:endParaRPr lang="en-IE" dirty="0"/>
          </a:p>
          <a:p>
            <a:pPr eaLnBrk="1" hangingPunct="1">
              <a:spcBef>
                <a:spcPct val="0"/>
              </a:spcBef>
            </a:pPr>
            <a:r>
              <a:rPr lang="en-GB" dirty="0"/>
              <a:t>By a judgment of 18 March 2010, the General Court annulled the decision of the Board of Appeal. It upheld the appeal and declared PepsiCo’s design invalid pursuant to Article 25(1)(d) CDR, holding that it was in conflict with the prior design.</a:t>
            </a:r>
            <a:endParaRPr lang="en-IE" dirty="0"/>
          </a:p>
          <a:p>
            <a:pPr eaLnBrk="1" hangingPunct="1">
              <a:spcBef>
                <a:spcPct val="0"/>
              </a:spcBef>
            </a:pPr>
            <a:r>
              <a:rPr lang="en-GB" dirty="0"/>
              <a:t> </a:t>
            </a:r>
            <a:endParaRPr lang="en-IE" dirty="0"/>
          </a:p>
          <a:p>
            <a:pPr eaLnBrk="1" hangingPunct="1">
              <a:spcBef>
                <a:spcPct val="0"/>
              </a:spcBef>
            </a:pPr>
            <a:r>
              <a:rPr lang="en-GB" dirty="0"/>
              <a:t>The Court of Justice upheld the judgment of the General Court and declared PepsiCo’s design invalid. </a:t>
            </a:r>
            <a:endParaRPr lang="en-IE" dirty="0"/>
          </a:p>
          <a:p>
            <a:pPr eaLnBrk="1" hangingPunct="1">
              <a:spcBef>
                <a:spcPct val="0"/>
              </a:spcBef>
            </a:pPr>
            <a:endParaRPr lang="en-GB" dirty="0"/>
          </a:p>
          <a:p>
            <a:pPr eaLnBrk="1" hangingPunct="1">
              <a:spcBef>
                <a:spcPct val="0"/>
              </a:spcBef>
            </a:pPr>
            <a:endParaRPr lang="en-GB" dirty="0"/>
          </a:p>
        </p:txBody>
      </p:sp>
      <p:sp>
        <p:nvSpPr>
          <p:cNvPr id="22531" name="Slide Number Placeholder 3"/>
          <p:cNvSpPr>
            <a:spLocks noGrp="1"/>
          </p:cNvSpPr>
          <p:nvPr>
            <p:ph type="sldNum" sz="quarter" idx="5"/>
          </p:nvPr>
        </p:nvSpPr>
        <p:spPr>
          <a:noFill/>
        </p:spPr>
        <p:txBody>
          <a:bodyPr/>
          <a:lstStyle/>
          <a:p>
            <a:fld id="{5A6E8183-1DE0-4D0B-8E22-9D97A6D743D3}" type="slidenum">
              <a:rPr lang="en-GB" smtClean="0"/>
              <a:pPr/>
              <a:t>133</a:t>
            </a:fld>
            <a:endParaRPr lang="en-GB"/>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a:noFill/>
          <a:ln/>
        </p:spPr>
        <p:txBody>
          <a:bodyPr/>
          <a:lstStyle/>
          <a:p>
            <a:pPr eaLnBrk="1" hangingPunct="1">
              <a:spcBef>
                <a:spcPct val="0"/>
              </a:spcBef>
            </a:pPr>
            <a:r>
              <a:rPr lang="en-GB"/>
              <a:t>The case raises a number of interesting questions.</a:t>
            </a:r>
          </a:p>
          <a:p>
            <a:pPr eaLnBrk="1" hangingPunct="1">
              <a:spcBef>
                <a:spcPct val="0"/>
              </a:spcBef>
            </a:pPr>
            <a:endParaRPr lang="en-GB"/>
          </a:p>
          <a:p>
            <a:pPr eaLnBrk="1" hangingPunct="1">
              <a:spcBef>
                <a:spcPct val="0"/>
              </a:spcBef>
            </a:pPr>
            <a:r>
              <a:rPr lang="en-GB"/>
              <a:t>When can a prior design be considered to have been disclosed? Can bad faith on the part of the owner of a contested design constitute grounds for invalidity?</a:t>
            </a:r>
          </a:p>
          <a:p>
            <a:pPr marL="628552" lvl="1" indent="-171424" eaLnBrk="1" hangingPunct="1">
              <a:spcBef>
                <a:spcPct val="0"/>
              </a:spcBef>
              <a:buFontTx/>
              <a:buChar char="-"/>
            </a:pPr>
            <a:endParaRPr lang="en-GB"/>
          </a:p>
          <a:p>
            <a:pPr eaLnBrk="1" hangingPunct="1">
              <a:spcBef>
                <a:spcPct val="0"/>
              </a:spcBef>
            </a:pPr>
            <a:r>
              <a:rPr lang="en-GB"/>
              <a:t>Was the later design in conflict with the earlier one? </a:t>
            </a:r>
          </a:p>
          <a:p>
            <a:pPr marL="628552" lvl="1" indent="-171424" eaLnBrk="1" hangingPunct="1">
              <a:spcBef>
                <a:spcPct val="0"/>
              </a:spcBef>
              <a:buFontTx/>
              <a:buChar char="-"/>
            </a:pPr>
            <a:endParaRPr lang="en-GB"/>
          </a:p>
          <a:p>
            <a:pPr eaLnBrk="1" hangingPunct="1">
              <a:spcBef>
                <a:spcPct val="0"/>
              </a:spcBef>
            </a:pPr>
            <a:r>
              <a:rPr lang="en-GB"/>
              <a:t>Who is the informed user? What is the degree of freedom of the designer, and in relation to which products? Do the two designs produce the same overall impression? </a:t>
            </a:r>
          </a:p>
          <a:p>
            <a:pPr marL="1085682" lvl="2" indent="-171424" eaLnBrk="1" hangingPunct="1">
              <a:spcBef>
                <a:spcPct val="0"/>
              </a:spcBef>
              <a:buFontTx/>
              <a:buChar char="-"/>
            </a:pPr>
            <a:endParaRPr lang="en-GB"/>
          </a:p>
        </p:txBody>
      </p:sp>
      <p:sp>
        <p:nvSpPr>
          <p:cNvPr id="24579" name="Slide Number Placeholder 3"/>
          <p:cNvSpPr>
            <a:spLocks noGrp="1"/>
          </p:cNvSpPr>
          <p:nvPr>
            <p:ph type="sldNum" sz="quarter" idx="5"/>
          </p:nvPr>
        </p:nvSpPr>
        <p:spPr>
          <a:noFill/>
        </p:spPr>
        <p:txBody>
          <a:bodyPr/>
          <a:lstStyle/>
          <a:p>
            <a:fld id="{42F6E24E-12C8-4F32-BEDB-02067A43EA0F}" type="slidenum">
              <a:rPr lang="en-GB" smtClean="0"/>
              <a:pPr/>
              <a:t>134</a:t>
            </a:fld>
            <a:endParaRPr lang="en-GB"/>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a:noFill/>
          <a:ln/>
        </p:spPr>
        <p:txBody>
          <a:bodyPr/>
          <a:lstStyle/>
          <a:p>
            <a:pPr eaLnBrk="1" hangingPunct="1">
              <a:spcBef>
                <a:spcPct val="0"/>
              </a:spcBef>
            </a:pPr>
            <a:r>
              <a:rPr lang="en-GB" dirty="0" err="1"/>
              <a:t>Grupo</a:t>
            </a:r>
            <a:r>
              <a:rPr lang="en-GB" dirty="0"/>
              <a:t> </a:t>
            </a:r>
            <a:r>
              <a:rPr lang="en-GB" dirty="0" err="1"/>
              <a:t>Promer</a:t>
            </a:r>
            <a:r>
              <a:rPr lang="en-GB" dirty="0"/>
              <a:t> claimed under Article 25(1)(b) of the Community Design Regulation that the PepsiCo design lacked novelty and individual character. This can only be applicable if a prior design has been disclosed, that is, made available to the public. </a:t>
            </a:r>
          </a:p>
          <a:p>
            <a:pPr eaLnBrk="1" hangingPunct="1">
              <a:spcBef>
                <a:spcPct val="0"/>
              </a:spcBef>
            </a:pPr>
            <a:endParaRPr lang="en-GB" dirty="0"/>
          </a:p>
          <a:p>
            <a:pPr eaLnBrk="1" hangingPunct="1">
              <a:spcBef>
                <a:spcPct val="0"/>
              </a:spcBef>
            </a:pPr>
            <a:r>
              <a:rPr lang="en-GB" dirty="0"/>
              <a:t>In this case, the relevant date for assessing whether or not the PepsiCo design was novel and had individual character was the date of priority of the earlier registered Community design, which is the date on which the application for the Spanish design was filed. </a:t>
            </a:r>
          </a:p>
          <a:p>
            <a:pPr eaLnBrk="1" hangingPunct="1">
              <a:spcBef>
                <a:spcPct val="0"/>
              </a:spcBef>
            </a:pPr>
            <a:endParaRPr lang="en-GB" dirty="0"/>
          </a:p>
          <a:p>
            <a:pPr eaLnBrk="1" hangingPunct="1">
              <a:spcBef>
                <a:spcPct val="0"/>
              </a:spcBef>
            </a:pPr>
            <a:r>
              <a:rPr lang="en-GB" dirty="0"/>
              <a:t>Had the prior design been disclosed?</a:t>
            </a:r>
          </a:p>
          <a:p>
            <a:pPr eaLnBrk="1" hangingPunct="1">
              <a:spcBef>
                <a:spcPct val="0"/>
              </a:spcBef>
            </a:pPr>
            <a:endParaRPr lang="en-GB" dirty="0"/>
          </a:p>
          <a:p>
            <a:pPr eaLnBrk="1" hangingPunct="1">
              <a:spcBef>
                <a:spcPct val="0"/>
              </a:spcBef>
            </a:pPr>
            <a:r>
              <a:rPr lang="en-GB" dirty="0"/>
              <a:t>Let's have a look at the timeline on the next slide.</a:t>
            </a:r>
          </a:p>
        </p:txBody>
      </p:sp>
      <p:sp>
        <p:nvSpPr>
          <p:cNvPr id="26627" name="Slide Number Placeholder 3"/>
          <p:cNvSpPr>
            <a:spLocks noGrp="1"/>
          </p:cNvSpPr>
          <p:nvPr>
            <p:ph type="sldNum" sz="quarter" idx="5"/>
          </p:nvPr>
        </p:nvSpPr>
        <p:spPr>
          <a:noFill/>
        </p:spPr>
        <p:txBody>
          <a:bodyPr/>
          <a:lstStyle/>
          <a:p>
            <a:fld id="{10B02DCE-9DEB-494A-9E97-6327E286293B}" type="slidenum">
              <a:rPr lang="en-GB" smtClean="0"/>
              <a:pPr/>
              <a:t>135</a:t>
            </a:fld>
            <a:endParaRPr lang="en-GB"/>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a:noFill/>
          <a:ln/>
        </p:spPr>
        <p:txBody>
          <a:bodyPr/>
          <a:lstStyle/>
          <a:p>
            <a:pPr eaLnBrk="1" hangingPunct="1">
              <a:spcBef>
                <a:spcPct val="0"/>
              </a:spcBef>
            </a:pPr>
            <a:r>
              <a:rPr lang="en-GB" dirty="0"/>
              <a:t>The prior design was</a:t>
            </a:r>
            <a:r>
              <a:rPr lang="en-GB" baseline="0" dirty="0"/>
              <a:t> shown </a:t>
            </a:r>
            <a:r>
              <a:rPr lang="en-GB" dirty="0"/>
              <a:t>to a subsidiary of PepsiCo on 21 February 2003 during private and confidential commercial discussions.</a:t>
            </a:r>
            <a:r>
              <a:rPr lang="en-IE" dirty="0"/>
              <a:t> It was not made available to the public, since the discussions took place under conditions of confidentiality.</a:t>
            </a:r>
            <a:endParaRPr lang="en-GB" dirty="0"/>
          </a:p>
        </p:txBody>
      </p:sp>
      <p:sp>
        <p:nvSpPr>
          <p:cNvPr id="28675" name="Slide Number Placeholder 3"/>
          <p:cNvSpPr>
            <a:spLocks noGrp="1"/>
          </p:cNvSpPr>
          <p:nvPr>
            <p:ph type="sldNum" sz="quarter" idx="5"/>
          </p:nvPr>
        </p:nvSpPr>
        <p:spPr>
          <a:noFill/>
        </p:spPr>
        <p:txBody>
          <a:bodyPr/>
          <a:lstStyle/>
          <a:p>
            <a:fld id="{636EC279-C647-4169-BBE7-EB9C3934D964}" type="slidenum">
              <a:rPr lang="en-GB" smtClean="0"/>
              <a:pPr/>
              <a:t>136</a:t>
            </a:fld>
            <a:endParaRPr lang="en-GB"/>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a:noFill/>
          <a:ln/>
        </p:spPr>
        <p:txBody>
          <a:bodyPr/>
          <a:lstStyle/>
          <a:p>
            <a:pPr eaLnBrk="1" hangingPunct="1">
              <a:spcBef>
                <a:spcPct val="0"/>
              </a:spcBef>
            </a:pPr>
            <a:r>
              <a:rPr lang="en-GB" dirty="0" err="1"/>
              <a:t>Grupo</a:t>
            </a:r>
            <a:r>
              <a:rPr lang="en-GB" dirty="0"/>
              <a:t> </a:t>
            </a:r>
            <a:r>
              <a:rPr lang="en-GB" dirty="0" err="1"/>
              <a:t>Promer</a:t>
            </a:r>
            <a:r>
              <a:rPr lang="en-GB" dirty="0"/>
              <a:t> claimed that the PepsiCo design had been registered in bad faith. Could this be grounds for invalidity?</a:t>
            </a:r>
          </a:p>
          <a:p>
            <a:pPr eaLnBrk="1" hangingPunct="1">
              <a:spcBef>
                <a:spcPct val="0"/>
              </a:spcBef>
            </a:pPr>
            <a:endParaRPr lang="en-GB" dirty="0"/>
          </a:p>
          <a:p>
            <a:pPr eaLnBrk="1" hangingPunct="1">
              <a:spcBef>
                <a:spcPct val="0"/>
              </a:spcBef>
            </a:pPr>
            <a:r>
              <a:rPr lang="en-GB" dirty="0"/>
              <a:t>The answer is no. The grounds for invalidity mentioned in Article 25(1) of the Community Design Regulation are exhaustive. They do not include bad faith. </a:t>
            </a:r>
          </a:p>
        </p:txBody>
      </p:sp>
      <p:sp>
        <p:nvSpPr>
          <p:cNvPr id="30723" name="Slide Number Placeholder 3"/>
          <p:cNvSpPr>
            <a:spLocks noGrp="1"/>
          </p:cNvSpPr>
          <p:nvPr>
            <p:ph type="sldNum" sz="quarter" idx="5"/>
          </p:nvPr>
        </p:nvSpPr>
        <p:spPr>
          <a:noFill/>
        </p:spPr>
        <p:txBody>
          <a:bodyPr/>
          <a:lstStyle/>
          <a:p>
            <a:fld id="{2472C1DE-1B92-41D4-AF39-5F26EB98CE77}" type="slidenum">
              <a:rPr lang="en-GB" smtClean="0"/>
              <a:pPr/>
              <a:t>137</a:t>
            </a:fld>
            <a:endParaRPr lang="en-GB"/>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a:noFill/>
          <a:ln/>
        </p:spPr>
        <p:txBody>
          <a:bodyPr/>
          <a:lstStyle/>
          <a:p>
            <a:pPr eaLnBrk="1" hangingPunct="1">
              <a:spcBef>
                <a:spcPct val="0"/>
              </a:spcBef>
            </a:pPr>
            <a:r>
              <a:rPr lang="en-GB" dirty="0"/>
              <a:t>Article 25(1)(d) of the Community Design Regulation states that a Community design may be declared invalid if it is in conflict </a:t>
            </a:r>
            <a:r>
              <a:rPr lang="en-IE" dirty="0"/>
              <a:t>with a prior design which has been made available to the public.</a:t>
            </a:r>
          </a:p>
          <a:p>
            <a:pPr eaLnBrk="1" hangingPunct="1">
              <a:spcBef>
                <a:spcPct val="0"/>
              </a:spcBef>
            </a:pPr>
            <a:endParaRPr lang="en-GB" dirty="0"/>
          </a:p>
          <a:p>
            <a:pPr eaLnBrk="1" hangingPunct="1">
              <a:spcBef>
                <a:spcPct val="0"/>
              </a:spcBef>
            </a:pPr>
            <a:r>
              <a:rPr lang="en-GB" dirty="0"/>
              <a:t>As the concept of "conflict" is not defined in the Regulation, it was up to the </a:t>
            </a:r>
            <a:r>
              <a:rPr lang="en-IE" dirty="0"/>
              <a:t>General Court to interpret the notion. It referred to the scope of protection of a Community design</a:t>
            </a:r>
            <a:r>
              <a:rPr lang="en-GB" dirty="0"/>
              <a:t>. </a:t>
            </a:r>
            <a:r>
              <a:rPr lang="nl-BE" dirty="0"/>
              <a:t>The </a:t>
            </a:r>
            <a:r>
              <a:rPr lang="en-IE" dirty="0"/>
              <a:t>scope of protection includes any design which does not produce a different overall impression on the informed user.</a:t>
            </a:r>
          </a:p>
          <a:p>
            <a:pPr eaLnBrk="1" hangingPunct="1">
              <a:spcBef>
                <a:spcPct val="0"/>
              </a:spcBef>
            </a:pPr>
            <a:endParaRPr lang="en-IE" dirty="0"/>
          </a:p>
          <a:p>
            <a:pPr eaLnBrk="1" hangingPunct="1">
              <a:spcBef>
                <a:spcPct val="0"/>
              </a:spcBef>
            </a:pPr>
            <a:r>
              <a:rPr lang="en-IE" dirty="0"/>
              <a:t>Article 25(1)(d) of the Regulation therefore has to be interpreted as meaning that a Community design is in conflict with a prior design when, taking into consideration the degree of freedom available to the designer, that design does not produce on the informed user a different overall impression from that produced by the prior design.</a:t>
            </a:r>
          </a:p>
        </p:txBody>
      </p:sp>
      <p:sp>
        <p:nvSpPr>
          <p:cNvPr id="32771" name="Slide Number Placeholder 3"/>
          <p:cNvSpPr>
            <a:spLocks noGrp="1"/>
          </p:cNvSpPr>
          <p:nvPr>
            <p:ph type="sldNum" sz="quarter" idx="5"/>
          </p:nvPr>
        </p:nvSpPr>
        <p:spPr>
          <a:noFill/>
        </p:spPr>
        <p:txBody>
          <a:bodyPr/>
          <a:lstStyle/>
          <a:p>
            <a:fld id="{20571A92-C33F-4B48-AC0B-E205438DEC20}" type="slidenum">
              <a:rPr lang="en-GB" smtClean="0"/>
              <a:pPr/>
              <a:t>138</a:t>
            </a:fld>
            <a:endParaRPr lang="en-GB"/>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a:noFill/>
          <a:ln/>
        </p:spPr>
        <p:txBody>
          <a:bodyPr/>
          <a:lstStyle/>
          <a:p>
            <a:pPr eaLnBrk="1" hangingPunct="1">
              <a:spcBef>
                <a:spcPct val="0"/>
              </a:spcBef>
            </a:pPr>
            <a:r>
              <a:rPr lang="en-GB" dirty="0"/>
              <a:t>In order to assess whether the two designs in this case produce the same overall impression on the informed user, a decision had to be taken as to who the informed user is. </a:t>
            </a:r>
          </a:p>
          <a:p>
            <a:pPr eaLnBrk="1" hangingPunct="1">
              <a:spcBef>
                <a:spcPct val="0"/>
              </a:spcBef>
            </a:pPr>
            <a:endParaRPr lang="en-IE" dirty="0"/>
          </a:p>
          <a:p>
            <a:pPr eaLnBrk="1" hangingPunct="1">
              <a:spcBef>
                <a:spcPct val="0"/>
              </a:spcBef>
            </a:pPr>
            <a:r>
              <a:rPr lang="en-IE" dirty="0"/>
              <a:t>The Invalidity Division found that the informed user is someone who is familiar with promotional items for games.</a:t>
            </a:r>
          </a:p>
          <a:p>
            <a:pPr eaLnBrk="1" hangingPunct="1">
              <a:spcBef>
                <a:spcPct val="0"/>
              </a:spcBef>
              <a:buFontTx/>
              <a:buChar char="-"/>
            </a:pPr>
            <a:endParaRPr lang="en-IE" dirty="0"/>
          </a:p>
          <a:p>
            <a:pPr eaLnBrk="1" hangingPunct="1">
              <a:spcBef>
                <a:spcPct val="0"/>
              </a:spcBef>
            </a:pPr>
            <a:r>
              <a:rPr lang="en-IE" dirty="0"/>
              <a:t>The Board of Appeal found that the informed user could be either a child aged five to ten or a marketing manager. It makes little difference which of them is treated as the informed user, as both are familiar with the product concerned.</a:t>
            </a:r>
          </a:p>
          <a:p>
            <a:pPr eaLnBrk="1" hangingPunct="1">
              <a:spcBef>
                <a:spcPct val="0"/>
              </a:spcBef>
            </a:pPr>
            <a:endParaRPr lang="en-GB" dirty="0"/>
          </a:p>
          <a:p>
            <a:pPr eaLnBrk="1" hangingPunct="1">
              <a:spcBef>
                <a:spcPct val="0"/>
              </a:spcBef>
            </a:pPr>
            <a:r>
              <a:rPr lang="en-GB" dirty="0"/>
              <a:t>The General Court confirmed the Board’s view and found that the </a:t>
            </a:r>
            <a:r>
              <a:rPr lang="en-IE" dirty="0"/>
              <a:t>informed user is neither a manufacturer nor a seller of the products. He is particularly observant and has some awareness of the state of the prior art, and could be a child or a marketing manager.</a:t>
            </a:r>
          </a:p>
        </p:txBody>
      </p:sp>
      <p:sp>
        <p:nvSpPr>
          <p:cNvPr id="34819" name="Slide Number Placeholder 3"/>
          <p:cNvSpPr>
            <a:spLocks noGrp="1"/>
          </p:cNvSpPr>
          <p:nvPr>
            <p:ph type="sldNum" sz="quarter" idx="5"/>
          </p:nvPr>
        </p:nvSpPr>
        <p:spPr>
          <a:noFill/>
        </p:spPr>
        <p:txBody>
          <a:bodyPr/>
          <a:lstStyle/>
          <a:p>
            <a:fld id="{838CCB67-6A68-449E-ACE5-EC0FE5CA0985}" type="slidenum">
              <a:rPr lang="en-GB" smtClean="0"/>
              <a:pPr/>
              <a:t>139</a:t>
            </a:fld>
            <a:endParaRPr lang="en-GB"/>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a:noFill/>
          <a:ln/>
        </p:spPr>
        <p:txBody>
          <a:bodyPr/>
          <a:lstStyle/>
          <a:p>
            <a:pPr eaLnBrk="1" hangingPunct="1">
              <a:spcBef>
                <a:spcPct val="0"/>
              </a:spcBef>
            </a:pPr>
            <a:r>
              <a:rPr lang="en-GB" dirty="0"/>
              <a:t>The Court of Justice confirmed the General Court’s finding. It held that the notion of the "informed user“ is an intermediate</a:t>
            </a:r>
            <a:r>
              <a:rPr lang="en-GB" baseline="0" dirty="0"/>
              <a:t> concept, and that there is a</a:t>
            </a:r>
            <a:r>
              <a:rPr lang="en-GB" dirty="0"/>
              <a:t> clear difference between the informed user and, on the one hand, the average consumer and, on the other, the expert in the sector with detailed technical expertise.</a:t>
            </a:r>
          </a:p>
          <a:p>
            <a:pPr eaLnBrk="1" hangingPunct="1">
              <a:spcBef>
                <a:spcPct val="0"/>
              </a:spcBef>
            </a:pPr>
            <a:endParaRPr lang="en-GB" dirty="0"/>
          </a:p>
          <a:p>
            <a:pPr eaLnBrk="1" hangingPunct="1">
              <a:spcBef>
                <a:spcPct val="0"/>
              </a:spcBef>
            </a:pPr>
            <a:r>
              <a:rPr lang="en-GB" dirty="0"/>
              <a:t>The level of attention of the informed user is also intermediate. The informed user is more than just reasonably observant. He is a particularly observant user, but is not capable of examining minimal differences in detail.</a:t>
            </a:r>
          </a:p>
          <a:p>
            <a:pPr eaLnBrk="1" hangingPunct="1">
              <a:spcBef>
                <a:spcPct val="0"/>
              </a:spcBef>
              <a:buFontTx/>
              <a:buChar char="-"/>
            </a:pPr>
            <a:endParaRPr lang="en-GB" dirty="0"/>
          </a:p>
          <a:p>
            <a:pPr eaLnBrk="1" hangingPunct="1">
              <a:spcBef>
                <a:spcPct val="0"/>
              </a:spcBef>
            </a:pPr>
            <a:r>
              <a:rPr lang="en-GB" dirty="0"/>
              <a:t>According to the definition, to be "informed" means having a </a:t>
            </a:r>
            <a:r>
              <a:rPr lang="en-IE" dirty="0"/>
              <a:t>knowledge of the various designs, a knowledge of the normal features of such designs and a relatively high degree of attention during use.</a:t>
            </a:r>
          </a:p>
          <a:p>
            <a:pPr eaLnBrk="1" hangingPunct="1">
              <a:spcBef>
                <a:spcPct val="0"/>
              </a:spcBef>
            </a:pPr>
            <a:endParaRPr lang="en-IE" dirty="0"/>
          </a:p>
          <a:p>
            <a:pPr eaLnBrk="1" hangingPunct="1">
              <a:spcBef>
                <a:spcPct val="0"/>
              </a:spcBef>
            </a:pPr>
            <a:r>
              <a:rPr lang="en-IE" dirty="0"/>
              <a:t>Assessments made by the informed user do not always take the form of a direct comparison. He might base his assessment on, for example, an imperfect recollection of one of the designs in question.</a:t>
            </a:r>
          </a:p>
          <a:p>
            <a:pPr eaLnBrk="1" hangingPunct="1">
              <a:spcBef>
                <a:spcPct val="0"/>
              </a:spcBef>
            </a:pPr>
            <a:endParaRPr lang="en-IE" dirty="0"/>
          </a:p>
          <a:p>
            <a:pPr eaLnBrk="1" hangingPunct="1">
              <a:spcBef>
                <a:spcPct val="0"/>
              </a:spcBef>
            </a:pPr>
            <a:r>
              <a:rPr lang="en-IE" dirty="0"/>
              <a:t>The Court concluded that the informed user </a:t>
            </a:r>
            <a:r>
              <a:rPr lang="en-IE" dirty="0">
                <a:solidFill>
                  <a:srgbClr val="8C251D"/>
                </a:solidFill>
              </a:rPr>
              <a:t>could be a child or a marketing manager</a:t>
            </a:r>
            <a:r>
              <a:rPr lang="en-IE" dirty="0"/>
              <a:t>.</a:t>
            </a:r>
          </a:p>
          <a:p>
            <a:pPr eaLnBrk="1" hangingPunct="1">
              <a:spcBef>
                <a:spcPct val="0"/>
              </a:spcBef>
            </a:pPr>
            <a:endParaRPr lang="en-GB" dirty="0"/>
          </a:p>
        </p:txBody>
      </p:sp>
      <p:sp>
        <p:nvSpPr>
          <p:cNvPr id="36867" name="Slide Number Placeholder 3"/>
          <p:cNvSpPr>
            <a:spLocks noGrp="1"/>
          </p:cNvSpPr>
          <p:nvPr>
            <p:ph type="sldNum" sz="quarter" idx="5"/>
          </p:nvPr>
        </p:nvSpPr>
        <p:spPr>
          <a:noFill/>
        </p:spPr>
        <p:txBody>
          <a:bodyPr/>
          <a:lstStyle/>
          <a:p>
            <a:fld id="{AB122138-6404-4F99-A981-4DD4FA5A2F57}" type="slidenum">
              <a:rPr lang="en-GB" smtClean="0"/>
              <a:pPr/>
              <a:t>140</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213A231-974C-4D04-8F2F-A5FE9B5B9ED4}" type="slidenum">
              <a:rPr lang="en-GB" altLang="en-US"/>
              <a:pPr algn="r" eaLnBrk="1" hangingPunct="1">
                <a:spcBef>
                  <a:spcPct val="0"/>
                </a:spcBef>
              </a:pPr>
              <a:t>15</a:t>
            </a:fld>
            <a:endParaRPr lang="en-GB" altLang="en-US"/>
          </a:p>
        </p:txBody>
      </p:sp>
      <p:sp>
        <p:nvSpPr>
          <p:cNvPr id="172035" name="Rectangle 7"/>
          <p:cNvSpPr txBox="1">
            <a:spLocks noGrp="1" noChangeArrowheads="1"/>
          </p:cNvSpPr>
          <p:nvPr/>
        </p:nvSpPr>
        <p:spPr bwMode="auto">
          <a:xfrm>
            <a:off x="3844856" y="9412207"/>
            <a:ext cx="2901976" cy="4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84" tIns="49243" rIns="98484" bIns="49243" anchor="b"/>
          <a:lstStyle>
            <a:lvl1pPr defTabSz="896938" eaLnBrk="0" hangingPunct="0">
              <a:spcBef>
                <a:spcPct val="30000"/>
              </a:spcBef>
              <a:defRPr sz="1200">
                <a:solidFill>
                  <a:schemeClr val="tx1"/>
                </a:solidFill>
                <a:latin typeface="Arial" charset="0"/>
                <a:cs typeface="Arial" charset="0"/>
              </a:defRPr>
            </a:lvl1pPr>
            <a:lvl2pPr marL="742950" indent="-285750" defTabSz="896938" eaLnBrk="0" hangingPunct="0">
              <a:spcBef>
                <a:spcPct val="30000"/>
              </a:spcBef>
              <a:defRPr sz="1200">
                <a:solidFill>
                  <a:schemeClr val="tx1"/>
                </a:solidFill>
                <a:latin typeface="Arial" charset="0"/>
                <a:cs typeface="Arial" charset="0"/>
              </a:defRPr>
            </a:lvl2pPr>
            <a:lvl3pPr marL="1143000" indent="-228600" defTabSz="896938" eaLnBrk="0" hangingPunct="0">
              <a:spcBef>
                <a:spcPct val="30000"/>
              </a:spcBef>
              <a:defRPr sz="1200">
                <a:solidFill>
                  <a:schemeClr val="tx1"/>
                </a:solidFill>
                <a:latin typeface="Arial" charset="0"/>
                <a:cs typeface="Arial" charset="0"/>
              </a:defRPr>
            </a:lvl3pPr>
            <a:lvl4pPr marL="1600200" indent="-228600" defTabSz="896938" eaLnBrk="0" hangingPunct="0">
              <a:spcBef>
                <a:spcPct val="30000"/>
              </a:spcBef>
              <a:defRPr sz="1200">
                <a:solidFill>
                  <a:schemeClr val="tx1"/>
                </a:solidFill>
                <a:latin typeface="Arial" charset="0"/>
                <a:cs typeface="Arial" charset="0"/>
              </a:defRPr>
            </a:lvl4pPr>
            <a:lvl5pPr marL="2057400" indent="-228600" defTabSz="896938" eaLnBrk="0" hangingPunct="0">
              <a:spcBef>
                <a:spcPct val="30000"/>
              </a:spcBef>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59A315F-0C46-4FF9-AC08-BA61D753AD9C}" type="slidenum">
              <a:rPr lang="en-GB" altLang="en-US">
                <a:latin typeface="Times New Roman" pitchFamily="18" charset="0"/>
                <a:ea typeface="Arial Unicode MS" pitchFamily="34" charset="-128"/>
                <a:cs typeface="Arial Unicode MS" pitchFamily="34" charset="-128"/>
              </a:rPr>
              <a:pPr algn="r" eaLnBrk="1" hangingPunct="1">
                <a:spcBef>
                  <a:spcPct val="0"/>
                </a:spcBef>
              </a:pPr>
              <a:t>15</a:t>
            </a:fld>
            <a:endParaRPr lang="en-GB" altLang="en-US">
              <a:latin typeface="Times New Roman" pitchFamily="18" charset="0"/>
              <a:ea typeface="Arial Unicode MS" pitchFamily="34" charset="-128"/>
              <a:cs typeface="Arial Unicode MS" pitchFamily="34" charset="-128"/>
            </a:endParaRPr>
          </a:p>
        </p:txBody>
      </p:sp>
      <p:sp>
        <p:nvSpPr>
          <p:cNvPr id="172036" name="Rectangle 2"/>
          <p:cNvSpPr>
            <a:spLocks noGrp="1" noRot="1" noChangeAspect="1" noChangeArrowheads="1" noTextEdit="1"/>
          </p:cNvSpPr>
          <p:nvPr>
            <p:ph type="sldImg"/>
          </p:nvPr>
        </p:nvSpPr>
        <p:spPr>
          <a:xfrm>
            <a:off x="908050" y="741363"/>
            <a:ext cx="4935538" cy="3703637"/>
          </a:xfrm>
          <a:ln/>
        </p:spPr>
      </p:sp>
      <p:sp>
        <p:nvSpPr>
          <p:cNvPr id="172037" name="Rectangle 3"/>
          <p:cNvSpPr>
            <a:spLocks noGrp="1" noChangeArrowheads="1"/>
          </p:cNvSpPr>
          <p:nvPr>
            <p:ph type="body" idx="1"/>
          </p:nvPr>
        </p:nvSpPr>
        <p:spPr>
          <a:xfrm>
            <a:off x="871067" y="4669826"/>
            <a:ext cx="5004701" cy="4447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84" tIns="49243" rIns="98484" bIns="49243"/>
          <a:lstStyle/>
          <a:p>
            <a:pPr eaLnBrk="1" hangingPunct="1"/>
            <a:r>
              <a:rPr lang="en-GB" altLang="en-US" dirty="0"/>
              <a:t>The claim describes the technical features of the invention.</a:t>
            </a:r>
          </a:p>
          <a:p>
            <a:pPr eaLnBrk="1" hangingPunct="1"/>
            <a:endParaRPr lang="en-GB" altLang="en-US" dirty="0"/>
          </a:p>
          <a:p>
            <a:r>
              <a:rPr lang="en-GB" altLang="en-US" dirty="0"/>
              <a:t>In order to be able to decide whether an invention is new, the patent examiner responsible for examining the application first has to define the prior art. To do this, he has to perform a search into the prior art, which will usually involve consulting databases containing patent documents and scientific journals, as well as searching the internet and other media.</a:t>
            </a:r>
          </a:p>
          <a:p>
            <a:endParaRPr lang="en-GB" altLang="en-US" dirty="0"/>
          </a:p>
          <a:p>
            <a:r>
              <a:rPr lang="en-GB" altLang="en-US" dirty="0"/>
              <a:t>In the example shown here, the search revealed four documents. The patent examiner compared the claim with each document in turn and checked whether the invention differs from it. None of the documents discloses all the features of the claim, so the invention as expressed in the claim is new. </a:t>
            </a:r>
          </a:p>
          <a:p>
            <a:pPr eaLnBrk="1" hangingPunct="1"/>
            <a:endParaRPr lang="en-GB" altLang="en-US" dirty="0"/>
          </a:p>
          <a:p>
            <a:pPr eaLnBrk="1" hangingPunct="1"/>
            <a:endParaRPr lang="en-GB" alt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a:noFill/>
          <a:ln/>
        </p:spPr>
        <p:txBody>
          <a:bodyPr/>
          <a:lstStyle/>
          <a:p>
            <a:pPr eaLnBrk="1" hangingPunct="1">
              <a:spcBef>
                <a:spcPct val="0"/>
              </a:spcBef>
            </a:pPr>
            <a:r>
              <a:rPr lang="en-GB" dirty="0"/>
              <a:t>Another factor in our case study was the degree of freedom of the designer. Any assessment of the degree of freedom of the designer</a:t>
            </a:r>
            <a:r>
              <a:rPr lang="en-GB" baseline="0" dirty="0"/>
              <a:t> </a:t>
            </a:r>
            <a:r>
              <a:rPr lang="en-GB" dirty="0"/>
              <a:t>depends on the category of products that is taken into account.</a:t>
            </a:r>
          </a:p>
          <a:p>
            <a:pPr eaLnBrk="1" hangingPunct="1">
              <a:spcBef>
                <a:spcPct val="0"/>
              </a:spcBef>
            </a:pPr>
            <a:endParaRPr lang="en-GB" dirty="0"/>
          </a:p>
          <a:p>
            <a:pPr eaLnBrk="1" hangingPunct="1">
              <a:spcBef>
                <a:spcPct val="0"/>
              </a:spcBef>
            </a:pPr>
            <a:r>
              <a:rPr lang="en-GB" dirty="0"/>
              <a:t>The Invalidity Division decided to consider all promotional items for games. The Board of Appeal took into consideration only the particular type of promotional item in question, namely rappers or pogs.</a:t>
            </a:r>
          </a:p>
          <a:p>
            <a:pPr eaLnBrk="1" hangingPunct="1">
              <a:spcBef>
                <a:spcPct val="0"/>
              </a:spcBef>
            </a:pPr>
            <a:endParaRPr lang="en-GB" dirty="0"/>
          </a:p>
          <a:p>
            <a:pPr eaLnBrk="1" hangingPunct="1">
              <a:spcBef>
                <a:spcPct val="0"/>
              </a:spcBef>
            </a:pPr>
            <a:r>
              <a:rPr lang="en-GB" dirty="0"/>
              <a:t>The General Court confirmed the Board’s decision on this. </a:t>
            </a:r>
            <a:r>
              <a:rPr lang="en-IE" dirty="0"/>
              <a:t>The indication of the product in the design application does not affect the scope of protection. The design itself has to be taken into account. In this case the design belonged to a particular category of promotional items, that is game pieces known as rappers.</a:t>
            </a:r>
          </a:p>
        </p:txBody>
      </p:sp>
      <p:sp>
        <p:nvSpPr>
          <p:cNvPr id="38915" name="Slide Number Placeholder 3"/>
          <p:cNvSpPr>
            <a:spLocks noGrp="1"/>
          </p:cNvSpPr>
          <p:nvPr>
            <p:ph type="sldNum" sz="quarter" idx="5"/>
          </p:nvPr>
        </p:nvSpPr>
        <p:spPr>
          <a:noFill/>
        </p:spPr>
        <p:txBody>
          <a:bodyPr/>
          <a:lstStyle/>
          <a:p>
            <a:fld id="{F72965F3-BDDE-4B38-854F-D4653A946505}" type="slidenum">
              <a:rPr lang="en-GB" smtClean="0"/>
              <a:pPr/>
              <a:t>141</a:t>
            </a:fld>
            <a:endParaRPr lang="en-GB"/>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a:noFill/>
          <a:ln/>
        </p:spPr>
        <p:txBody>
          <a:bodyPr/>
          <a:lstStyle/>
          <a:p>
            <a:pPr eaLnBrk="1" hangingPunct="1">
              <a:spcBef>
                <a:spcPct val="0"/>
              </a:spcBef>
            </a:pPr>
            <a:r>
              <a:rPr lang="en-IE" dirty="0"/>
              <a:t>The Invalidity Division considered that the relevant product category was “all promotional items”. The Board of Appeal considered that it was rappers only. This difference had an impact on the degree of freedom each attributed to the designer.</a:t>
            </a:r>
          </a:p>
          <a:p>
            <a:pPr eaLnBrk="1" hangingPunct="1">
              <a:spcBef>
                <a:spcPct val="0"/>
              </a:spcBef>
            </a:pPr>
            <a:endParaRPr lang="en-IE" dirty="0"/>
          </a:p>
          <a:p>
            <a:pPr eaLnBrk="1" hangingPunct="1">
              <a:spcBef>
                <a:spcPct val="0"/>
              </a:spcBef>
            </a:pPr>
            <a:r>
              <a:rPr lang="en-IE" dirty="0"/>
              <a:t>The Invalidity Division decided that the designer enjoyed a large degree of freedom, indicating only that the items must be inexpensive, safe for children and fit to be added to promoted products.</a:t>
            </a:r>
          </a:p>
          <a:p>
            <a:pPr eaLnBrk="1" hangingPunct="1">
              <a:spcBef>
                <a:spcPct val="0"/>
              </a:spcBef>
              <a:buFontTx/>
              <a:buChar char="-"/>
            </a:pPr>
            <a:endParaRPr lang="en-IE" dirty="0"/>
          </a:p>
          <a:p>
            <a:pPr eaLnBrk="1" hangingPunct="1">
              <a:spcBef>
                <a:spcPct val="0"/>
              </a:spcBef>
            </a:pPr>
            <a:r>
              <a:rPr lang="en-IE" dirty="0"/>
              <a:t>It held that the designs gave the same overall impression.</a:t>
            </a:r>
          </a:p>
          <a:p>
            <a:pPr eaLnBrk="1" hangingPunct="1">
              <a:spcBef>
                <a:spcPct val="0"/>
              </a:spcBef>
            </a:pPr>
            <a:endParaRPr lang="en-IE" dirty="0"/>
          </a:p>
          <a:p>
            <a:pPr eaLnBrk="1" hangingPunct="1">
              <a:spcBef>
                <a:spcPct val="0"/>
              </a:spcBef>
            </a:pPr>
            <a:r>
              <a:rPr lang="en-IE" dirty="0"/>
              <a:t>The Board of Appeal considered that the freedom of the designer was severely restricted, and that the designer also had to take account of market constraints. As a result, it held that relatively small differences were sufficient to create a different overall impression.</a:t>
            </a:r>
          </a:p>
        </p:txBody>
      </p:sp>
      <p:sp>
        <p:nvSpPr>
          <p:cNvPr id="40963" name="Slide Number Placeholder 3"/>
          <p:cNvSpPr>
            <a:spLocks noGrp="1"/>
          </p:cNvSpPr>
          <p:nvPr>
            <p:ph type="sldNum" sz="quarter" idx="5"/>
          </p:nvPr>
        </p:nvSpPr>
        <p:spPr>
          <a:noFill/>
        </p:spPr>
        <p:txBody>
          <a:bodyPr/>
          <a:lstStyle/>
          <a:p>
            <a:fld id="{6753AD1B-0FC3-412C-AB3D-E2F65EC1F8F2}" type="slidenum">
              <a:rPr lang="en-GB" smtClean="0"/>
              <a:pPr/>
              <a:t>142</a:t>
            </a:fld>
            <a:endParaRPr lang="en-GB"/>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a:noFill/>
          <a:ln/>
        </p:spPr>
        <p:txBody>
          <a:bodyPr/>
          <a:lstStyle/>
          <a:p>
            <a:pPr eaLnBrk="1" hangingPunct="1">
              <a:spcBef>
                <a:spcPct val="0"/>
              </a:spcBef>
            </a:pPr>
            <a:r>
              <a:rPr lang="en-GB" dirty="0"/>
              <a:t>The General Court confirmed the Board of Appeal’s findings on the degree of freedom of the designer.</a:t>
            </a:r>
          </a:p>
          <a:p>
            <a:pPr eaLnBrk="1" hangingPunct="1">
              <a:spcBef>
                <a:spcPct val="0"/>
              </a:spcBef>
            </a:pPr>
            <a:endParaRPr lang="en-GB" dirty="0"/>
          </a:p>
          <a:p>
            <a:pPr eaLnBrk="1" hangingPunct="1">
              <a:spcBef>
                <a:spcPct val="0"/>
              </a:spcBef>
            </a:pPr>
            <a:r>
              <a:rPr lang="en-GB" dirty="0"/>
              <a:t>It noted that </a:t>
            </a:r>
            <a:r>
              <a:rPr lang="en-IE" dirty="0"/>
              <a:t>the designer’s degree of freedom in developing his design is established by, amongst other things, technical constraints and statutory requirements. These constraints result in a standardisation of certain features, which will be common to all designs in a certain category.</a:t>
            </a:r>
          </a:p>
        </p:txBody>
      </p:sp>
      <p:sp>
        <p:nvSpPr>
          <p:cNvPr id="43011" name="Slide Number Placeholder 3"/>
          <p:cNvSpPr>
            <a:spLocks noGrp="1"/>
          </p:cNvSpPr>
          <p:nvPr>
            <p:ph type="sldNum" sz="quarter" idx="5"/>
          </p:nvPr>
        </p:nvSpPr>
        <p:spPr>
          <a:noFill/>
        </p:spPr>
        <p:txBody>
          <a:bodyPr/>
          <a:lstStyle/>
          <a:p>
            <a:fld id="{25328360-E8C0-4A15-83D6-6C23A1F9AAE0}" type="slidenum">
              <a:rPr lang="en-GB" smtClean="0"/>
              <a:pPr/>
              <a:t>143</a:t>
            </a:fld>
            <a:endParaRPr lang="en-GB"/>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a:noFill/>
          <a:ln/>
        </p:spPr>
        <p:txBody>
          <a:bodyPr/>
          <a:lstStyle/>
          <a:p>
            <a:pPr algn="just" eaLnBrk="1" hangingPunct="1">
              <a:spcBef>
                <a:spcPct val="0"/>
              </a:spcBef>
            </a:pPr>
            <a:r>
              <a:rPr lang="en-GB"/>
              <a:t>The final question was whether or not the two designs produce the same overall impression on the informed user.</a:t>
            </a:r>
          </a:p>
        </p:txBody>
      </p:sp>
      <p:sp>
        <p:nvSpPr>
          <p:cNvPr id="45059" name="Slide Number Placeholder 3"/>
          <p:cNvSpPr>
            <a:spLocks noGrp="1"/>
          </p:cNvSpPr>
          <p:nvPr>
            <p:ph type="sldNum" sz="quarter" idx="5"/>
          </p:nvPr>
        </p:nvSpPr>
        <p:spPr>
          <a:noFill/>
        </p:spPr>
        <p:txBody>
          <a:bodyPr/>
          <a:lstStyle/>
          <a:p>
            <a:fld id="{DB58CF75-5391-4B83-9266-FC487BEF378D}" type="slidenum">
              <a:rPr lang="en-GB" smtClean="0"/>
              <a:pPr/>
              <a:t>144</a:t>
            </a:fld>
            <a:endParaRPr lang="en-GB"/>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a:noFill/>
          <a:ln/>
        </p:spPr>
        <p:txBody>
          <a:bodyPr/>
          <a:lstStyle/>
          <a:p>
            <a:pPr eaLnBrk="1" hangingPunct="1">
              <a:spcBef>
                <a:spcPct val="0"/>
              </a:spcBef>
            </a:pPr>
            <a:r>
              <a:rPr lang="en-IE" dirty="0"/>
              <a:t>The Board of Appeal came to the conclusion that the overall impression produced on the informed user was different. It found that the </a:t>
            </a:r>
            <a:r>
              <a:rPr lang="en-IE" dirty="0">
                <a:solidFill>
                  <a:srgbClr val="8C251D"/>
                </a:solidFill>
              </a:rPr>
              <a:t>designer’s freedom was severely restricted</a:t>
            </a:r>
            <a:r>
              <a:rPr lang="en-IE" dirty="0"/>
              <a:t>, not only by technical or statutory requirements but also by market constraints.</a:t>
            </a:r>
          </a:p>
          <a:p>
            <a:pPr eaLnBrk="1" hangingPunct="1">
              <a:spcBef>
                <a:spcPct val="0"/>
              </a:spcBef>
            </a:pPr>
            <a:endParaRPr lang="en-IE" dirty="0"/>
          </a:p>
          <a:p>
            <a:pPr eaLnBrk="1" hangingPunct="1">
              <a:spcBef>
                <a:spcPct val="0"/>
              </a:spcBef>
            </a:pPr>
            <a:r>
              <a:rPr lang="en-GB" dirty="0"/>
              <a:t>The informed user will disregard elements that are totally banal and common to all examples of the type of product at issue. Instead, he will concentrate on features that are arbitrary or different from the norm.</a:t>
            </a:r>
          </a:p>
          <a:p>
            <a:pPr eaLnBrk="1" hangingPunct="1">
              <a:spcBef>
                <a:spcPct val="0"/>
              </a:spcBef>
            </a:pPr>
            <a:endParaRPr lang="en-GB" dirty="0"/>
          </a:p>
          <a:p>
            <a:pPr eaLnBrk="1" hangingPunct="1">
              <a:spcBef>
                <a:spcPct val="0"/>
              </a:spcBef>
            </a:pPr>
            <a:r>
              <a:rPr lang="en-GB" dirty="0"/>
              <a:t>The Board stated that the two designs have many similarities. However, these are features common to all rappers on the market. They have to be small and nearly flat. The fact that the discs are curved towards the centre is a market constraint, because otherwise the disc won’t make a noise.</a:t>
            </a:r>
          </a:p>
          <a:p>
            <a:pPr eaLnBrk="1" hangingPunct="1">
              <a:spcBef>
                <a:spcPct val="0"/>
              </a:spcBef>
            </a:pPr>
            <a:endParaRPr lang="en-GB" dirty="0"/>
          </a:p>
          <a:p>
            <a:pPr eaLnBrk="1" hangingPunct="1">
              <a:spcBef>
                <a:spcPct val="0"/>
              </a:spcBef>
            </a:pPr>
            <a:r>
              <a:rPr lang="en-GB" dirty="0"/>
              <a:t>Given the limited freedom of the designer in developing the design, small differences suffice to leave a different overall impression on the informed user. The difference in the profile of the two designs will therefore not go unnoticed.</a:t>
            </a:r>
          </a:p>
        </p:txBody>
      </p:sp>
      <p:sp>
        <p:nvSpPr>
          <p:cNvPr id="47107" name="Slide Number Placeholder 3"/>
          <p:cNvSpPr>
            <a:spLocks noGrp="1"/>
          </p:cNvSpPr>
          <p:nvPr>
            <p:ph type="sldNum" sz="quarter" idx="5"/>
          </p:nvPr>
        </p:nvSpPr>
        <p:spPr>
          <a:noFill/>
        </p:spPr>
        <p:txBody>
          <a:bodyPr/>
          <a:lstStyle/>
          <a:p>
            <a:fld id="{1E1EEE47-0502-4007-B507-3F55FDC0AA3F}" type="slidenum">
              <a:rPr lang="en-GB" smtClean="0"/>
              <a:pPr/>
              <a:t>145</a:t>
            </a:fld>
            <a:endParaRPr lang="en-GB"/>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a:noFill/>
          <a:ln/>
        </p:spPr>
        <p:txBody>
          <a:bodyPr/>
          <a:lstStyle/>
          <a:p>
            <a:pPr eaLnBrk="1" hangingPunct="1">
              <a:spcBef>
                <a:spcPct val="0"/>
              </a:spcBef>
            </a:pPr>
            <a:r>
              <a:rPr lang="en-GB" dirty="0"/>
              <a:t>In assessing the overall impression created by the two designs, the General Court summed up the similarities and differences between them. It also commented on the manner in which they would be perceived by the informed user.</a:t>
            </a:r>
          </a:p>
          <a:p>
            <a:pPr eaLnBrk="1" hangingPunct="1">
              <a:spcBef>
                <a:spcPct val="0"/>
              </a:spcBef>
            </a:pPr>
            <a:endParaRPr lang="en-GB" dirty="0"/>
          </a:p>
          <a:p>
            <a:pPr eaLnBrk="1" hangingPunct="1">
              <a:spcBef>
                <a:spcPct val="0"/>
              </a:spcBef>
            </a:pPr>
            <a:r>
              <a:rPr lang="en-GB" dirty="0"/>
              <a:t>The similarities included the fact that both discs were almost flat, which is a common feature of rappers. They both had a concentric circle very close to the edge, intended to convey the idea that the disc curved all the way round the edge, and another concentric circle, approximately one-third of the way from the edge to the centre, intended to convey the idea that the central part of the disc was slightly raised slightly. Both had a rounded edge, for safety reasons, and </a:t>
            </a:r>
            <a:r>
              <a:rPr lang="en-IE" dirty="0"/>
              <a:t>similar dimensions.</a:t>
            </a:r>
          </a:p>
          <a:p>
            <a:pPr eaLnBrk="1" hangingPunct="1">
              <a:spcBef>
                <a:spcPct val="0"/>
              </a:spcBef>
            </a:pPr>
            <a:endParaRPr lang="en-GB" dirty="0"/>
          </a:p>
          <a:p>
            <a:pPr eaLnBrk="1" hangingPunct="1">
              <a:spcBef>
                <a:spcPct val="0"/>
              </a:spcBef>
            </a:pPr>
            <a:r>
              <a:rPr lang="en-GB" dirty="0"/>
              <a:t>The General Court held that these similarities would therefore attract the informed user’s attention, all the more so because the upper surfaces were the most visible. </a:t>
            </a:r>
          </a:p>
          <a:p>
            <a:pPr eaLnBrk="1" hangingPunct="1">
              <a:spcBef>
                <a:spcPct val="0"/>
              </a:spcBef>
            </a:pPr>
            <a:endParaRPr lang="en-GB" dirty="0"/>
          </a:p>
          <a:p>
            <a:pPr eaLnBrk="1" hangingPunct="1">
              <a:spcBef>
                <a:spcPct val="0"/>
              </a:spcBef>
            </a:pPr>
            <a:r>
              <a:rPr lang="en-GB" dirty="0"/>
              <a:t>As far as the differences were concerned, the PepsiCo design had two additional circles towards its centre, and there was a slight difference in curvature between the two designs.</a:t>
            </a:r>
          </a:p>
          <a:p>
            <a:pPr eaLnBrk="1" hangingPunct="1">
              <a:spcBef>
                <a:spcPct val="0"/>
              </a:spcBef>
              <a:buFontTx/>
              <a:buChar char="-"/>
            </a:pPr>
            <a:endParaRPr lang="en-GB" dirty="0"/>
          </a:p>
          <a:p>
            <a:pPr eaLnBrk="1" hangingPunct="1">
              <a:spcBef>
                <a:spcPct val="0"/>
              </a:spcBef>
            </a:pPr>
            <a:r>
              <a:rPr lang="en-IE" dirty="0"/>
              <a:t>The Court concluded that these differences were insufficient for the contested design to produce a different overall impression.</a:t>
            </a:r>
          </a:p>
          <a:p>
            <a:pPr eaLnBrk="1" hangingPunct="1">
              <a:spcBef>
                <a:spcPct val="0"/>
              </a:spcBef>
            </a:pPr>
            <a:endParaRPr lang="en-IE" dirty="0"/>
          </a:p>
          <a:p>
            <a:pPr eaLnBrk="1" hangingPunct="1">
              <a:spcBef>
                <a:spcPct val="0"/>
              </a:spcBef>
            </a:pPr>
            <a:endParaRPr lang="en-IE" dirty="0"/>
          </a:p>
        </p:txBody>
      </p:sp>
      <p:sp>
        <p:nvSpPr>
          <p:cNvPr id="49155" name="Slide Number Placeholder 3"/>
          <p:cNvSpPr>
            <a:spLocks noGrp="1"/>
          </p:cNvSpPr>
          <p:nvPr>
            <p:ph type="sldNum" sz="quarter" idx="5"/>
          </p:nvPr>
        </p:nvSpPr>
        <p:spPr>
          <a:noFill/>
        </p:spPr>
        <p:txBody>
          <a:bodyPr/>
          <a:lstStyle/>
          <a:p>
            <a:fld id="{3CF95050-C221-41EF-A38A-46D34FDC7F88}" type="slidenum">
              <a:rPr lang="en-GB" smtClean="0"/>
              <a:pPr/>
              <a:t>146</a:t>
            </a:fld>
            <a:endParaRPr lang="en-GB"/>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a:noFill/>
          <a:ln/>
        </p:spPr>
        <p:txBody>
          <a:bodyPr/>
          <a:lstStyle/>
          <a:p>
            <a:pPr eaLnBrk="1" hangingPunct="1">
              <a:spcBef>
                <a:spcPct val="0"/>
              </a:spcBef>
            </a:pPr>
            <a:r>
              <a:rPr lang="en-GB" dirty="0"/>
              <a:t>PepsiCo’s registered Community</a:t>
            </a:r>
            <a:r>
              <a:rPr lang="en-GB" baseline="0" dirty="0"/>
              <a:t> design</a:t>
            </a:r>
            <a:r>
              <a:rPr lang="en-GB" dirty="0"/>
              <a:t> was therefore </a:t>
            </a:r>
            <a:r>
              <a:rPr lang="en-GB"/>
              <a:t>declared invalid.</a:t>
            </a:r>
            <a:endParaRPr lang="en-GB" dirty="0"/>
          </a:p>
        </p:txBody>
      </p:sp>
      <p:sp>
        <p:nvSpPr>
          <p:cNvPr id="51203" name="Slide Number Placeholder 3"/>
          <p:cNvSpPr>
            <a:spLocks noGrp="1"/>
          </p:cNvSpPr>
          <p:nvPr>
            <p:ph type="sldNum" sz="quarter" idx="5"/>
          </p:nvPr>
        </p:nvSpPr>
        <p:spPr>
          <a:noFill/>
        </p:spPr>
        <p:txBody>
          <a:bodyPr/>
          <a:lstStyle/>
          <a:p>
            <a:fld id="{1A5DAEEE-5F93-4F84-BFB8-F657D2F99180}" type="slidenum">
              <a:rPr lang="en-GB" smtClean="0"/>
              <a:pPr/>
              <a:t>147</a:t>
            </a:fld>
            <a:endParaRPr lang="en-GB"/>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The following slides provide a general introduction to the different types of intellectual property.</a:t>
            </a:r>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70FFB69-51C7-4E10-9F3D-0EC28DE1F316}" type="slidenum">
              <a:rPr lang="en-GB" altLang="en-US" smtClean="0"/>
              <a:pPr eaLnBrk="1" hangingPunct="1">
                <a:spcBef>
                  <a:spcPct val="0"/>
                </a:spcBef>
              </a:pPr>
              <a:t>148</a:t>
            </a:fld>
            <a:endParaRPr lang="en-GB"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We will start this module by recapping the requirements for design registration.</a:t>
            </a:r>
          </a:p>
          <a:p>
            <a:pPr eaLnBrk="1" hangingPunct="1">
              <a:spcBef>
                <a:spcPct val="0"/>
              </a:spcBef>
            </a:pPr>
            <a:endParaRPr lang="en-GB" altLang="en-US"/>
          </a:p>
          <a:p>
            <a:pPr eaLnBrk="1" hangingPunct="1">
              <a:spcBef>
                <a:spcPct val="0"/>
              </a:spcBef>
            </a:pPr>
            <a:r>
              <a:rPr lang="en-GB" altLang="en-US"/>
              <a:t>For a design to be successfully registered, it has to fulfil two substantive conditions. Firstly, it must comply with the definition of a design. Secondly, it must not be contrary to public policy and morality.</a:t>
            </a:r>
          </a:p>
          <a:p>
            <a:pPr marL="695298" lvl="1" indent="-189469" eaLnBrk="1" hangingPunct="1">
              <a:spcBef>
                <a:spcPct val="0"/>
              </a:spcBef>
              <a:buFontTx/>
              <a:buChar char="-"/>
            </a:pPr>
            <a:endParaRPr lang="en-GB" altLang="en-US"/>
          </a:p>
          <a:p>
            <a:pPr eaLnBrk="1" hangingPunct="1">
              <a:spcBef>
                <a:spcPct val="0"/>
              </a:spcBef>
            </a:pPr>
            <a:r>
              <a:rPr lang="en-GB" altLang="en-US"/>
              <a:t>In addition, applications for a registered Community design must comply with certain formal requirements. They must contain a request for registration, information identifying the applicant, a </a:t>
            </a:r>
            <a:r>
              <a:rPr lang="en-GB" altLang="en-US">
                <a:solidFill>
                  <a:srgbClr val="C00000"/>
                </a:solidFill>
              </a:rPr>
              <a:t>representation </a:t>
            </a:r>
            <a:r>
              <a:rPr lang="en-GB" altLang="en-US"/>
              <a:t>of the design, and a product indication.</a:t>
            </a:r>
          </a:p>
          <a:p>
            <a:pPr eaLnBrk="1" hangingPunct="1">
              <a:spcBef>
                <a:spcPct val="0"/>
              </a:spcBef>
            </a:pPr>
            <a:endParaRPr lang="en-GB" altLang="en-US"/>
          </a:p>
        </p:txBody>
      </p:sp>
      <p:sp>
        <p:nvSpPr>
          <p:cNvPr id="290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8488110-ABA8-43B1-9AB2-66FE00000ECE}" type="slidenum">
              <a:rPr lang="en-GB" altLang="en-US" smtClean="0"/>
              <a:pPr eaLnBrk="1" hangingPunct="1">
                <a:spcBef>
                  <a:spcPct val="0"/>
                </a:spcBef>
              </a:pPr>
              <a:t>149</a:t>
            </a:fld>
            <a:endParaRPr lang="en-GB"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IE" altLang="en-US"/>
              <a:t>As far as the representation of the design is concerned, it can consist of photos, computer drawings or drawings by hand, in black and white or in colour. What is essential is that they are of good quality.</a:t>
            </a:r>
          </a:p>
          <a:p>
            <a:pPr eaLnBrk="1" hangingPunct="1">
              <a:spcBef>
                <a:spcPct val="0"/>
              </a:spcBef>
            </a:pPr>
            <a:endParaRPr lang="en-IE" altLang="en-US"/>
          </a:p>
          <a:p>
            <a:pPr eaLnBrk="1" hangingPunct="1">
              <a:spcBef>
                <a:spcPct val="0"/>
              </a:spcBef>
            </a:pPr>
            <a:r>
              <a:rPr lang="en-IE" altLang="en-US"/>
              <a:t>The representation must be provided on a neutral background. </a:t>
            </a:r>
            <a:r>
              <a:rPr lang="en-GB" altLang="en-US"/>
              <a:t>It may contain no more than seven different views of the same design, which must all be of the same product.</a:t>
            </a:r>
          </a:p>
          <a:p>
            <a:pPr eaLnBrk="1" hangingPunct="1">
              <a:spcBef>
                <a:spcPct val="0"/>
              </a:spcBef>
            </a:pPr>
            <a:endParaRPr lang="en-GB" altLang="en-US"/>
          </a:p>
          <a:p>
            <a:pPr eaLnBrk="1" hangingPunct="1">
              <a:spcBef>
                <a:spcPct val="0"/>
              </a:spcBef>
            </a:pPr>
            <a:r>
              <a:rPr lang="en-US" altLang="en-US"/>
              <a:t>It may not contain any explanatory text. It must show the design as a whole, and may not show detailed views of parts of the design.</a:t>
            </a:r>
            <a:endParaRPr lang="en-IE" altLang="en-US"/>
          </a:p>
          <a:p>
            <a:pPr eaLnBrk="1" hangingPunct="1">
              <a:spcBef>
                <a:spcPct val="0"/>
              </a:spcBef>
            </a:pPr>
            <a:endParaRPr lang="en-GB" altLang="en-US"/>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0F7946D-EB0E-4AD6-A7BD-8A1F176C3ADE}" type="slidenum">
              <a:rPr lang="en-GB" altLang="en-US" smtClean="0"/>
              <a:pPr eaLnBrk="1" hangingPunct="1">
                <a:spcBef>
                  <a:spcPct val="0"/>
                </a:spcBef>
              </a:pPr>
              <a:t>150</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CF4BE84-E2F8-4777-A304-DCEB4C912B89}" type="slidenum">
              <a:rPr lang="en-GB" altLang="en-US" smtClean="0"/>
              <a:pPr eaLnBrk="1" hangingPunct="1">
                <a:spcBef>
                  <a:spcPct val="0"/>
                </a:spcBef>
              </a:pPr>
              <a:t>16</a:t>
            </a:fld>
            <a:endParaRPr lang="en-GB" altLang="en-US"/>
          </a:p>
        </p:txBody>
      </p:sp>
      <p:sp>
        <p:nvSpPr>
          <p:cNvPr id="173059" name="Rectangle 7"/>
          <p:cNvSpPr txBox="1">
            <a:spLocks noGrp="1" noChangeArrowheads="1"/>
          </p:cNvSpPr>
          <p:nvPr/>
        </p:nvSpPr>
        <p:spPr bwMode="auto">
          <a:xfrm>
            <a:off x="3844856" y="9412207"/>
            <a:ext cx="2901976" cy="4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84" tIns="49243" rIns="98484" bIns="49243" anchor="b"/>
          <a:lstStyle>
            <a:lvl1pPr defTabSz="896938" eaLnBrk="0" hangingPunct="0">
              <a:spcBef>
                <a:spcPct val="30000"/>
              </a:spcBef>
              <a:defRPr sz="1200">
                <a:solidFill>
                  <a:schemeClr val="tx1"/>
                </a:solidFill>
                <a:latin typeface="Arial" charset="0"/>
                <a:cs typeface="Arial" charset="0"/>
              </a:defRPr>
            </a:lvl1pPr>
            <a:lvl2pPr marL="742950" indent="-285750" defTabSz="896938" eaLnBrk="0" hangingPunct="0">
              <a:spcBef>
                <a:spcPct val="30000"/>
              </a:spcBef>
              <a:defRPr sz="1200">
                <a:solidFill>
                  <a:schemeClr val="tx1"/>
                </a:solidFill>
                <a:latin typeface="Arial" charset="0"/>
                <a:cs typeface="Arial" charset="0"/>
              </a:defRPr>
            </a:lvl2pPr>
            <a:lvl3pPr marL="1143000" indent="-228600" defTabSz="896938" eaLnBrk="0" hangingPunct="0">
              <a:spcBef>
                <a:spcPct val="30000"/>
              </a:spcBef>
              <a:defRPr sz="1200">
                <a:solidFill>
                  <a:schemeClr val="tx1"/>
                </a:solidFill>
                <a:latin typeface="Arial" charset="0"/>
                <a:cs typeface="Arial" charset="0"/>
              </a:defRPr>
            </a:lvl3pPr>
            <a:lvl4pPr marL="1600200" indent="-228600" defTabSz="896938" eaLnBrk="0" hangingPunct="0">
              <a:spcBef>
                <a:spcPct val="30000"/>
              </a:spcBef>
              <a:defRPr sz="1200">
                <a:solidFill>
                  <a:schemeClr val="tx1"/>
                </a:solidFill>
                <a:latin typeface="Arial" charset="0"/>
                <a:cs typeface="Arial" charset="0"/>
              </a:defRPr>
            </a:lvl4pPr>
            <a:lvl5pPr marL="2057400" indent="-228600" defTabSz="896938" eaLnBrk="0" hangingPunct="0">
              <a:spcBef>
                <a:spcPct val="30000"/>
              </a:spcBef>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DB0DED5-44BE-4C2F-B580-286022835ABB}" type="slidenum">
              <a:rPr lang="en-GB" altLang="en-US">
                <a:latin typeface="Times New Roman" pitchFamily="18" charset="0"/>
                <a:ea typeface="Arial Unicode MS" pitchFamily="34" charset="-128"/>
                <a:cs typeface="Arial Unicode MS" pitchFamily="34" charset="-128"/>
              </a:rPr>
              <a:pPr algn="r" eaLnBrk="1" hangingPunct="1">
                <a:spcBef>
                  <a:spcPct val="0"/>
                </a:spcBef>
              </a:pPr>
              <a:t>16</a:t>
            </a:fld>
            <a:endParaRPr lang="en-GB" altLang="en-US">
              <a:latin typeface="Times New Roman" pitchFamily="18" charset="0"/>
              <a:ea typeface="Arial Unicode MS" pitchFamily="34" charset="-128"/>
              <a:cs typeface="Arial Unicode MS" pitchFamily="34" charset="-128"/>
            </a:endParaRPr>
          </a:p>
        </p:txBody>
      </p:sp>
      <p:sp>
        <p:nvSpPr>
          <p:cNvPr id="173060" name="Rectangle 2"/>
          <p:cNvSpPr>
            <a:spLocks noGrp="1" noRot="1" noChangeAspect="1" noChangeArrowheads="1" noTextEdit="1"/>
          </p:cNvSpPr>
          <p:nvPr>
            <p:ph type="sldImg"/>
          </p:nvPr>
        </p:nvSpPr>
        <p:spPr>
          <a:xfrm>
            <a:off x="908050" y="741363"/>
            <a:ext cx="4935538" cy="3703637"/>
          </a:xfrm>
          <a:ln/>
        </p:spPr>
      </p:sp>
      <p:sp>
        <p:nvSpPr>
          <p:cNvPr id="173061" name="Rectangle 3"/>
          <p:cNvSpPr>
            <a:spLocks noGrp="1" noChangeArrowheads="1"/>
          </p:cNvSpPr>
          <p:nvPr>
            <p:ph type="body" idx="1"/>
          </p:nvPr>
        </p:nvSpPr>
        <p:spPr>
          <a:xfrm>
            <a:off x="871067" y="4669826"/>
            <a:ext cx="5004701" cy="4447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84" tIns="49243" rIns="98484" bIns="49243"/>
          <a:lstStyle/>
          <a:p>
            <a:pPr eaLnBrk="1" hangingPunct="1">
              <a:lnSpc>
                <a:spcPct val="80000"/>
              </a:lnSpc>
            </a:pPr>
            <a:r>
              <a:rPr lang="en-GB" altLang="en-US" sz="1100"/>
              <a:t>To ensure an objective assessment of inventive step, the EPO, for example, uses a structured problem-solution approach which lessens the risk of hindsight.</a:t>
            </a:r>
          </a:p>
          <a:p>
            <a:pPr eaLnBrk="1" hangingPunct="1">
              <a:lnSpc>
                <a:spcPct val="80000"/>
              </a:lnSpc>
            </a:pPr>
            <a:endParaRPr lang="en-GB" altLang="en-US" sz="1100"/>
          </a:p>
          <a:p>
            <a:pPr eaLnBrk="1" hangingPunct="1">
              <a:lnSpc>
                <a:spcPct val="80000"/>
              </a:lnSpc>
            </a:pPr>
            <a:r>
              <a:rPr lang="en-GB" altLang="en-US" sz="1100"/>
              <a:t>The questions asked during this analysis can be grouped into three stages.</a:t>
            </a:r>
          </a:p>
          <a:p>
            <a:pPr eaLnBrk="1" hangingPunct="1">
              <a:lnSpc>
                <a:spcPct val="80000"/>
              </a:lnSpc>
            </a:pPr>
            <a:endParaRPr lang="en-GB" altLang="en-US" sz="1100"/>
          </a:p>
          <a:p>
            <a:pPr eaLnBrk="1" hangingPunct="1">
              <a:lnSpc>
                <a:spcPct val="80000"/>
              </a:lnSpc>
            </a:pPr>
            <a:r>
              <a:rPr lang="en-GB" altLang="en-US" sz="1100"/>
              <a:t>In stage 1, the examiner considers the differences between the claim and each document. He then chooses the document which comes closest to the invention. This is normally the document which has the most features in common with the invention. In our example, this is document D1 and we have identified the features that the claim has in common with it.</a:t>
            </a:r>
          </a:p>
          <a:p>
            <a:pPr algn="just" eaLnBrk="1" hangingPunct="1">
              <a:lnSpc>
                <a:spcPct val="80000"/>
              </a:lnSpc>
            </a:pPr>
            <a:endParaRPr lang="en-GB" altLang="en-US" sz="1100"/>
          </a:p>
          <a:p>
            <a:pPr eaLnBrk="1" hangingPunct="1">
              <a:lnSpc>
                <a:spcPct val="80000"/>
              </a:lnSpc>
            </a:pPr>
            <a:r>
              <a:rPr lang="en-GB" altLang="en-US" sz="1100"/>
              <a:t>In stage 2, the examiner notes down differences between the claim and this document. He thinks of advantages based these differences. In this case it is the reduction in the time needed to fill several cups thanks to the second spout.</a:t>
            </a:r>
          </a:p>
          <a:p>
            <a:pPr eaLnBrk="1" hangingPunct="1">
              <a:lnSpc>
                <a:spcPct val="80000"/>
              </a:lnSpc>
            </a:pPr>
            <a:endParaRPr lang="en-GB" altLang="en-US" sz="1100"/>
          </a:p>
          <a:p>
            <a:pPr eaLnBrk="1" hangingPunct="1">
              <a:lnSpc>
                <a:spcPct val="80000"/>
              </a:lnSpc>
            </a:pPr>
            <a:r>
              <a:rPr lang="en-GB" altLang="en-US" sz="1100"/>
              <a:t>The next question is whether the skilled person would have overcome the drawback of document D1 in the same manner as the inventor did. To answer this question, the examiner formulates a so-called objective problem, which is usually how to achieve the same effect as the invention. In this case the question would be "How can we modify the teapot of D1 in order to reduce the time needed to fill multiple cups?“ We will look at the answer to this question on the next slide.</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IE" altLang="en-US"/>
              <a:t>A Community design may be declared invalid if it lacks novelty - in other words if an identical design has been made available to the public - or if it lacks individual character - in other words if the design does not produce a different overall impression on the informed user.</a:t>
            </a:r>
          </a:p>
          <a:p>
            <a:pPr eaLnBrk="1" hangingPunct="1">
              <a:spcBef>
                <a:spcPct val="0"/>
              </a:spcBef>
            </a:pPr>
            <a:endParaRPr lang="en-IE" altLang="en-US"/>
          </a:p>
          <a:p>
            <a:pPr eaLnBrk="1" hangingPunct="1">
              <a:spcBef>
                <a:spcPct val="0"/>
              </a:spcBef>
            </a:pPr>
            <a:r>
              <a:rPr lang="en-IE" altLang="en-US"/>
              <a:t>For the grounds for invalidity to be applicable, the design must have been disclosed to the public, either by way of publication following registration, or of exhibition or use in trade, or in some other way.</a:t>
            </a:r>
          </a:p>
        </p:txBody>
      </p:sp>
      <p:sp>
        <p:nvSpPr>
          <p:cNvPr id="292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02A3425-F631-4C34-8ECE-6B8E5AB79E0D}" type="slidenum">
              <a:rPr lang="en-GB" altLang="en-US" smtClean="0"/>
              <a:pPr eaLnBrk="1" hangingPunct="1">
                <a:spcBef>
                  <a:spcPct val="0"/>
                </a:spcBef>
              </a:pPr>
              <a:t>151</a:t>
            </a:fld>
            <a:endParaRPr lang="en-GB"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We will now look at some examples of the formalities requirements that applications for registered Community designs must fulfil, in particular the requirement for a good-quality representation of the design.</a:t>
            </a:r>
          </a:p>
          <a:p>
            <a:pPr eaLnBrk="1" hangingPunct="1">
              <a:spcBef>
                <a:spcPct val="0"/>
              </a:spcBef>
            </a:pPr>
            <a:endParaRPr lang="en-GB" altLang="en-US"/>
          </a:p>
          <a:p>
            <a:pPr eaLnBrk="1" hangingPunct="1">
              <a:spcBef>
                <a:spcPct val="0"/>
              </a:spcBef>
            </a:pPr>
            <a:r>
              <a:rPr lang="en-GB" altLang="en-US"/>
              <a:t>In the image on the left, the design is not represented on a neutral background. It is not clear for which item design protection is being sought. Is it the chair, the television, or even the get-up of the room? </a:t>
            </a:r>
          </a:p>
          <a:p>
            <a:pPr eaLnBrk="1" hangingPunct="1">
              <a:spcBef>
                <a:spcPct val="0"/>
              </a:spcBef>
            </a:pPr>
            <a:endParaRPr lang="en-GB" altLang="en-US"/>
          </a:p>
          <a:p>
            <a:pPr eaLnBrk="1" hangingPunct="1">
              <a:spcBef>
                <a:spcPct val="0"/>
              </a:spcBef>
            </a:pPr>
            <a:r>
              <a:rPr lang="en-GB" altLang="en-US"/>
              <a:t>The second image, on the other hand, is an acceptable representation.</a:t>
            </a:r>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6BBAF49-8141-48D3-9707-F4A7124049B2}" type="slidenum">
              <a:rPr lang="en-GB" altLang="en-US" smtClean="0"/>
              <a:pPr eaLnBrk="1" hangingPunct="1">
                <a:spcBef>
                  <a:spcPct val="0"/>
                </a:spcBef>
              </a:pPr>
              <a:t>152</a:t>
            </a:fld>
            <a:endParaRPr lang="en-GB"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In this example, the background is not neutral, but the representation of the design is acceptable. All the items in the background belong to the natural world, that is they are items which cannot comply with the definition of a design. There can therefore be no confusion about what the applicant wants to register as a design.</a:t>
            </a:r>
          </a:p>
        </p:txBody>
      </p:sp>
      <p:sp>
        <p:nvSpPr>
          <p:cNvPr id="294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5489E35-45DD-4837-B069-88032DA0971A}" type="slidenum">
              <a:rPr lang="en-GB" altLang="en-US" smtClean="0"/>
              <a:pPr eaLnBrk="1" hangingPunct="1">
                <a:spcBef>
                  <a:spcPct val="0"/>
                </a:spcBef>
              </a:pPr>
              <a:t>153</a:t>
            </a:fld>
            <a:endParaRPr lang="en-GB"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The four representations show the same product but from four different angles. The application would be accepted.</a:t>
            </a: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24ED7F1-264A-4B92-9186-44E0155AF0D3}" type="slidenum">
              <a:rPr lang="en-GB" altLang="en-US" smtClean="0"/>
              <a:pPr eaLnBrk="1" hangingPunct="1">
                <a:spcBef>
                  <a:spcPct val="0"/>
                </a:spcBef>
              </a:pPr>
              <a:t>154</a:t>
            </a:fld>
            <a:endParaRPr lang="en-GB"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The images on the slide show two different products. The second chair has an additional element – cross-bars between the front and back legs – that cannot be seen in the left-hand image.</a:t>
            </a:r>
            <a:r>
              <a:rPr lang="en-GB" altLang="en-US" baseline="0" dirty="0"/>
              <a:t> </a:t>
            </a:r>
            <a:r>
              <a:rPr lang="en-GB" altLang="en-US" dirty="0"/>
              <a:t>The application would</a:t>
            </a:r>
            <a:r>
              <a:rPr lang="en-GB" altLang="en-US" baseline="0" dirty="0"/>
              <a:t> therefore be rejected.</a:t>
            </a:r>
            <a:endParaRPr lang="en-GB" altLang="en-US" dirty="0"/>
          </a:p>
        </p:txBody>
      </p:sp>
      <p:sp>
        <p:nvSpPr>
          <p:cNvPr id="296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C1DBFA7-278E-46BA-BFEE-636B5FAA161F}" type="slidenum">
              <a:rPr lang="en-GB" altLang="en-US" smtClean="0"/>
              <a:pPr eaLnBrk="1" hangingPunct="1">
                <a:spcBef>
                  <a:spcPct val="0"/>
                </a:spcBef>
              </a:pPr>
              <a:t>155</a:t>
            </a:fld>
            <a:endParaRPr lang="en-GB"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The slide shows the same product but from two different angles. The application would be accepted.</a:t>
            </a:r>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6AFD6E0-E91A-4933-B10D-3AB454A3527B}" type="slidenum">
              <a:rPr lang="en-GB" altLang="en-US" smtClean="0"/>
              <a:pPr eaLnBrk="1" hangingPunct="1">
                <a:spcBef>
                  <a:spcPct val="0"/>
                </a:spcBef>
              </a:pPr>
              <a:t>156</a:t>
            </a:fld>
            <a:endParaRPr lang="en-GB"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The two items on the slide differ in colour. According to the definition of a design in the Community Design Regulation, this means that they do not relate to the same product. This application would therefore be rejected.</a:t>
            </a:r>
          </a:p>
        </p:txBody>
      </p:sp>
      <p:sp>
        <p:nvSpPr>
          <p:cNvPr id="299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23A054AB-79A2-4D1C-B235-54533FF1E49B}" type="slidenum">
              <a:rPr lang="en-GB" altLang="en-US" smtClean="0"/>
              <a:pPr eaLnBrk="1" hangingPunct="1">
                <a:spcBef>
                  <a:spcPct val="0"/>
                </a:spcBef>
              </a:pPr>
              <a:t>157</a:t>
            </a:fld>
            <a:endParaRPr lang="en-GB"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ln/>
        </p:spPr>
        <p:txBody>
          <a:bodyPr/>
          <a:lstStyle/>
          <a:p>
            <a:pPr eaLnBrk="1" hangingPunct="1">
              <a:spcBef>
                <a:spcPct val="0"/>
              </a:spcBef>
              <a:defRPr/>
            </a:pPr>
            <a:r>
              <a:rPr lang="en-GB" dirty="0">
                <a:latin typeface="+mn-lt"/>
                <a:cs typeface="+mn-cs"/>
              </a:rPr>
              <a:t>The actual exercise in this module relates to the grounds for invalidity of a design, including in particular lack of distinctive character.</a:t>
            </a:r>
          </a:p>
          <a:p>
            <a:pPr eaLnBrk="1" hangingPunct="1">
              <a:spcBef>
                <a:spcPct val="0"/>
              </a:spcBef>
              <a:defRPr/>
            </a:pPr>
            <a:endParaRPr lang="en-GB" dirty="0"/>
          </a:p>
          <a:p>
            <a:pPr eaLnBrk="1" hangingPunct="1">
              <a:spcBef>
                <a:spcPct val="0"/>
              </a:spcBef>
              <a:defRPr/>
            </a:pPr>
            <a:r>
              <a:rPr lang="en-GB" dirty="0"/>
              <a:t>This case involves a designer who works for a small European company that designs and makes rugs. He has designed a rug made of felt balls. The rug comes in many different colours. The company's top seller is a rug made of multi-coloured felt balls. The designer has several invoices relating to the rug, including one dated 24 July 2007 and made out to a company in Portugal, and another dated 5 November 2007 and made out to a company in Germany. </a:t>
            </a:r>
          </a:p>
          <a:p>
            <a:pPr eaLnBrk="1" hangingPunct="1">
              <a:spcBef>
                <a:spcPct val="0"/>
              </a:spcBef>
              <a:defRPr/>
            </a:pPr>
            <a:r>
              <a:rPr lang="en-GB" dirty="0"/>
              <a:t> </a:t>
            </a:r>
            <a:endParaRPr lang="en-IE" dirty="0"/>
          </a:p>
          <a:p>
            <a:pPr eaLnBrk="1" hangingPunct="1">
              <a:spcBef>
                <a:spcPct val="0"/>
              </a:spcBef>
              <a:defRPr/>
            </a:pPr>
            <a:r>
              <a:rPr lang="en-GB" dirty="0"/>
              <a:t>The rug has also featured in the company's catalogue under the description 'Balls Rug (Multi) Felt Balls'. It has been displayed at numerous trade fairs, including the IMM-Cologne fair, which was held in January 2007.</a:t>
            </a:r>
            <a:endParaRPr lang="en-IE" dirty="0"/>
          </a:p>
          <a:p>
            <a:pPr eaLnBrk="1" hangingPunct="1">
              <a:spcBef>
                <a:spcPct val="0"/>
              </a:spcBef>
              <a:defRPr/>
            </a:pPr>
            <a:r>
              <a:rPr lang="en-GB" dirty="0"/>
              <a:t> </a:t>
            </a:r>
            <a:endParaRPr lang="en-IE" dirty="0"/>
          </a:p>
          <a:p>
            <a:pPr eaLnBrk="1" hangingPunct="1">
              <a:spcBef>
                <a:spcPct val="0"/>
              </a:spcBef>
              <a:defRPr/>
            </a:pPr>
            <a:r>
              <a:rPr lang="en-GB" dirty="0"/>
              <a:t>One day the designer came across a rug very similar to his own design. The company producing it had obtained a registered Community design with the number 819313-0008. The filing date was 1 November 2007. </a:t>
            </a:r>
            <a:endParaRPr lang="en-IE" dirty="0"/>
          </a:p>
          <a:p>
            <a:pPr eaLnBrk="1" hangingPunct="1">
              <a:spcBef>
                <a:spcPct val="0"/>
              </a:spcBef>
              <a:defRPr/>
            </a:pPr>
            <a:endParaRPr lang="en-GB" dirty="0"/>
          </a:p>
        </p:txBody>
      </p:sp>
      <p:sp>
        <p:nvSpPr>
          <p:cNvPr id="300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38A03DC-E0A6-411B-ADD5-26EF8FFFEE27}" type="slidenum">
              <a:rPr lang="en-GB" altLang="en-US" smtClean="0"/>
              <a:pPr eaLnBrk="1" hangingPunct="1">
                <a:spcBef>
                  <a:spcPct val="0"/>
                </a:spcBef>
              </a:pPr>
              <a:t>158</a:t>
            </a:fld>
            <a:endParaRPr lang="en-GB"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Here you can see the first company’s exhibition stall at the IMM-Cologne trade fair in January 2007. The rug in question is the one on the floor.</a:t>
            </a:r>
          </a:p>
        </p:txBody>
      </p:sp>
      <p:sp>
        <p:nvSpPr>
          <p:cNvPr id="301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0A0841A-A9F2-4F8C-A56B-082A9257CCF6}" type="slidenum">
              <a:rPr lang="en-GB" altLang="en-US" smtClean="0"/>
              <a:pPr eaLnBrk="1" hangingPunct="1">
                <a:spcBef>
                  <a:spcPct val="0"/>
                </a:spcBef>
              </a:pPr>
              <a:t>159</a:t>
            </a:fld>
            <a:endParaRPr lang="en-GB"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This is the rug that is very similar in design. It is registered Community design No. 819313-0008, filed on 1 November 2007.</a:t>
            </a:r>
          </a:p>
        </p:txBody>
      </p:sp>
      <p:sp>
        <p:nvSpPr>
          <p:cNvPr id="302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C9C023B-D063-49DB-A08E-06DD4BBF0224}" type="slidenum">
              <a:rPr lang="en-GB" altLang="en-US" smtClean="0"/>
              <a:pPr eaLnBrk="1" hangingPunct="1">
                <a:spcBef>
                  <a:spcPct val="0"/>
                </a:spcBef>
              </a:pPr>
              <a:t>160</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78115F0-C60E-4457-960E-EF312E83BA17}" type="slidenum">
              <a:rPr lang="en-GB" altLang="en-US"/>
              <a:pPr algn="r" eaLnBrk="1" hangingPunct="1">
                <a:spcBef>
                  <a:spcPct val="0"/>
                </a:spcBef>
              </a:pPr>
              <a:t>17</a:t>
            </a:fld>
            <a:endParaRPr lang="en-GB" altLang="en-US"/>
          </a:p>
        </p:txBody>
      </p:sp>
      <p:sp>
        <p:nvSpPr>
          <p:cNvPr id="174083" name="Rectangle 7"/>
          <p:cNvSpPr txBox="1">
            <a:spLocks noGrp="1" noChangeArrowheads="1"/>
          </p:cNvSpPr>
          <p:nvPr/>
        </p:nvSpPr>
        <p:spPr bwMode="auto">
          <a:xfrm>
            <a:off x="3844856" y="9412207"/>
            <a:ext cx="2901976" cy="4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84" tIns="49243" rIns="98484" bIns="49243" anchor="b"/>
          <a:lstStyle>
            <a:lvl1pPr defTabSz="896938" eaLnBrk="0" hangingPunct="0">
              <a:spcBef>
                <a:spcPct val="30000"/>
              </a:spcBef>
              <a:defRPr sz="1200">
                <a:solidFill>
                  <a:schemeClr val="tx1"/>
                </a:solidFill>
                <a:latin typeface="Arial" charset="0"/>
                <a:cs typeface="Arial" charset="0"/>
              </a:defRPr>
            </a:lvl1pPr>
            <a:lvl2pPr marL="742950" indent="-285750" defTabSz="896938" eaLnBrk="0" hangingPunct="0">
              <a:spcBef>
                <a:spcPct val="30000"/>
              </a:spcBef>
              <a:defRPr sz="1200">
                <a:solidFill>
                  <a:schemeClr val="tx1"/>
                </a:solidFill>
                <a:latin typeface="Arial" charset="0"/>
                <a:cs typeface="Arial" charset="0"/>
              </a:defRPr>
            </a:lvl2pPr>
            <a:lvl3pPr marL="1143000" indent="-228600" defTabSz="896938" eaLnBrk="0" hangingPunct="0">
              <a:spcBef>
                <a:spcPct val="30000"/>
              </a:spcBef>
              <a:defRPr sz="1200">
                <a:solidFill>
                  <a:schemeClr val="tx1"/>
                </a:solidFill>
                <a:latin typeface="Arial" charset="0"/>
                <a:cs typeface="Arial" charset="0"/>
              </a:defRPr>
            </a:lvl3pPr>
            <a:lvl4pPr marL="1600200" indent="-228600" defTabSz="896938" eaLnBrk="0" hangingPunct="0">
              <a:spcBef>
                <a:spcPct val="30000"/>
              </a:spcBef>
              <a:defRPr sz="1200">
                <a:solidFill>
                  <a:schemeClr val="tx1"/>
                </a:solidFill>
                <a:latin typeface="Arial" charset="0"/>
                <a:cs typeface="Arial" charset="0"/>
              </a:defRPr>
            </a:lvl4pPr>
            <a:lvl5pPr marL="2057400" indent="-228600" defTabSz="896938" eaLnBrk="0" hangingPunct="0">
              <a:spcBef>
                <a:spcPct val="30000"/>
              </a:spcBef>
              <a:defRPr sz="1200">
                <a:solidFill>
                  <a:schemeClr val="tx1"/>
                </a:solidFill>
                <a:latin typeface="Arial" charset="0"/>
                <a:cs typeface="Arial" charset="0"/>
              </a:defRPr>
            </a:lvl5pPr>
            <a:lvl6pPr marL="2514600" indent="-228600" defTabSz="896938" eaLnBrk="0" fontAlgn="base" hangingPunct="0">
              <a:spcBef>
                <a:spcPct val="30000"/>
              </a:spcBef>
              <a:spcAft>
                <a:spcPct val="0"/>
              </a:spcAft>
              <a:defRPr sz="1200">
                <a:solidFill>
                  <a:schemeClr val="tx1"/>
                </a:solidFill>
                <a:latin typeface="Arial" charset="0"/>
                <a:cs typeface="Arial" charset="0"/>
              </a:defRPr>
            </a:lvl6pPr>
            <a:lvl7pPr marL="2971800" indent="-228600" defTabSz="896938" eaLnBrk="0" fontAlgn="base" hangingPunct="0">
              <a:spcBef>
                <a:spcPct val="30000"/>
              </a:spcBef>
              <a:spcAft>
                <a:spcPct val="0"/>
              </a:spcAft>
              <a:defRPr sz="1200">
                <a:solidFill>
                  <a:schemeClr val="tx1"/>
                </a:solidFill>
                <a:latin typeface="Arial" charset="0"/>
                <a:cs typeface="Arial" charset="0"/>
              </a:defRPr>
            </a:lvl7pPr>
            <a:lvl8pPr marL="3429000" indent="-228600" defTabSz="896938" eaLnBrk="0" fontAlgn="base" hangingPunct="0">
              <a:spcBef>
                <a:spcPct val="30000"/>
              </a:spcBef>
              <a:spcAft>
                <a:spcPct val="0"/>
              </a:spcAft>
              <a:defRPr sz="1200">
                <a:solidFill>
                  <a:schemeClr val="tx1"/>
                </a:solidFill>
                <a:latin typeface="Arial" charset="0"/>
                <a:cs typeface="Arial" charset="0"/>
              </a:defRPr>
            </a:lvl8pPr>
            <a:lvl9pPr marL="3886200" indent="-228600" defTabSz="896938"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68F63EA-2FE1-4D81-BE00-200590044B38}" type="slidenum">
              <a:rPr lang="en-GB" altLang="en-US">
                <a:latin typeface="Times New Roman" pitchFamily="18" charset="0"/>
                <a:ea typeface="Arial Unicode MS" pitchFamily="34" charset="-128"/>
                <a:cs typeface="Arial Unicode MS" pitchFamily="34" charset="-128"/>
              </a:rPr>
              <a:pPr algn="r" eaLnBrk="1" hangingPunct="1">
                <a:spcBef>
                  <a:spcPct val="0"/>
                </a:spcBef>
              </a:pPr>
              <a:t>17</a:t>
            </a:fld>
            <a:endParaRPr lang="en-GB" altLang="en-US">
              <a:latin typeface="Times New Roman" pitchFamily="18" charset="0"/>
              <a:ea typeface="Arial Unicode MS" pitchFamily="34" charset="-128"/>
              <a:cs typeface="Arial Unicode MS" pitchFamily="34" charset="-128"/>
            </a:endParaRPr>
          </a:p>
        </p:txBody>
      </p:sp>
      <p:sp>
        <p:nvSpPr>
          <p:cNvPr id="174084" name="Rectangle 2"/>
          <p:cNvSpPr>
            <a:spLocks noGrp="1" noRot="1" noChangeAspect="1" noChangeArrowheads="1" noTextEdit="1"/>
          </p:cNvSpPr>
          <p:nvPr>
            <p:ph type="sldImg"/>
          </p:nvPr>
        </p:nvSpPr>
        <p:spPr>
          <a:xfrm>
            <a:off x="908050" y="741363"/>
            <a:ext cx="4935538" cy="3703637"/>
          </a:xfrm>
          <a:ln/>
        </p:spPr>
      </p:sp>
      <p:sp>
        <p:nvSpPr>
          <p:cNvPr id="174085" name="Rectangle 3"/>
          <p:cNvSpPr>
            <a:spLocks noGrp="1" noChangeArrowheads="1"/>
          </p:cNvSpPr>
          <p:nvPr>
            <p:ph type="body" idx="1"/>
          </p:nvPr>
        </p:nvSpPr>
        <p:spPr>
          <a:xfrm>
            <a:off x="871067" y="4669826"/>
            <a:ext cx="5004701" cy="4447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484" tIns="49243" rIns="98484" bIns="49243"/>
          <a:lstStyle/>
          <a:p>
            <a:pPr eaLnBrk="1" hangingPunct="1">
              <a:lnSpc>
                <a:spcPct val="80000"/>
              </a:lnSpc>
            </a:pPr>
            <a:r>
              <a:rPr lang="en-GB" altLang="en-US" sz="900" dirty="0"/>
              <a:t>In stage 3, the examiner is looking for an answer to the question: How would the skilled person modify the teapot of D1 in order to reduce the filling time for multiple cups?</a:t>
            </a:r>
          </a:p>
          <a:p>
            <a:pPr eaLnBrk="1" hangingPunct="1">
              <a:lnSpc>
                <a:spcPct val="80000"/>
              </a:lnSpc>
              <a:buFontTx/>
              <a:buChar char="•"/>
            </a:pPr>
            <a:endParaRPr lang="en-GB" altLang="en-US" sz="900" dirty="0"/>
          </a:p>
          <a:p>
            <a:pPr eaLnBrk="1" hangingPunct="1">
              <a:lnSpc>
                <a:spcPct val="80000"/>
              </a:lnSpc>
            </a:pPr>
            <a:r>
              <a:rPr lang="en-GB" altLang="en-US" sz="900" dirty="0"/>
              <a:t>[Click 1]</a:t>
            </a:r>
          </a:p>
          <a:p>
            <a:pPr eaLnBrk="1" hangingPunct="1">
              <a:lnSpc>
                <a:spcPct val="80000"/>
              </a:lnSpc>
            </a:pPr>
            <a:endParaRPr lang="en-GB" altLang="en-US" sz="900" dirty="0"/>
          </a:p>
          <a:p>
            <a:pPr eaLnBrk="1" hangingPunct="1">
              <a:lnSpc>
                <a:spcPct val="80000"/>
              </a:lnSpc>
            </a:pPr>
            <a:r>
              <a:rPr lang="en-GB" altLang="en-US" sz="900" dirty="0"/>
              <a:t>The skilled person realistically only has access to the prior art in the technical field of the invention, which in this case is the field of kitchen utensils for food processing, in particular beverages. To come to a fair judgement, the skilled person should look at documents from this field only. The fertiliser distributor in D2 does not belong to this field, so should not be considered any further</a:t>
            </a:r>
          </a:p>
          <a:p>
            <a:pPr eaLnBrk="1" hangingPunct="1">
              <a:lnSpc>
                <a:spcPct val="80000"/>
              </a:lnSpc>
            </a:pPr>
            <a:endParaRPr lang="en-GB" altLang="en-US" sz="900" dirty="0"/>
          </a:p>
          <a:p>
            <a:pPr eaLnBrk="1" hangingPunct="1">
              <a:lnSpc>
                <a:spcPct val="80000"/>
              </a:lnSpc>
            </a:pPr>
            <a:r>
              <a:rPr lang="en-GB" altLang="en-US" sz="900" dirty="0"/>
              <a:t>Next, the examiner checks if the other documents - D3 and D4 - are concerned with filling several cups simultaneously and whether they offer the same advantage as the invention. D4 does not disclose the same effect, as it only uses one spout at a time, and not two together. Thus, D4 teaches away from the invention and must be discarded.</a:t>
            </a:r>
          </a:p>
          <a:p>
            <a:pPr>
              <a:lnSpc>
                <a:spcPct val="80000"/>
              </a:lnSpc>
            </a:pPr>
            <a:endParaRPr lang="en-GB" altLang="en-US" sz="900" dirty="0"/>
          </a:p>
          <a:p>
            <a:pPr>
              <a:lnSpc>
                <a:spcPct val="80000"/>
              </a:lnSpc>
            </a:pPr>
            <a:r>
              <a:rPr lang="en-GB" altLang="en-US" sz="900" dirty="0"/>
              <a:t>D3 discloses an espresso maker with a filter handle that allows two cups to be filled concurrently. This looks promising.</a:t>
            </a:r>
          </a:p>
          <a:p>
            <a:pPr>
              <a:lnSpc>
                <a:spcPct val="80000"/>
              </a:lnSpc>
            </a:pPr>
            <a:endParaRPr lang="en-GB" altLang="en-US" sz="900" dirty="0"/>
          </a:p>
          <a:p>
            <a:pPr eaLnBrk="1" hangingPunct="1">
              <a:lnSpc>
                <a:spcPct val="80000"/>
              </a:lnSpc>
            </a:pPr>
            <a:r>
              <a:rPr lang="en-GB" altLang="en-US" sz="900" dirty="0"/>
              <a:t>[Click 2]</a:t>
            </a:r>
          </a:p>
          <a:p>
            <a:pPr eaLnBrk="1" hangingPunct="1">
              <a:lnSpc>
                <a:spcPct val="80000"/>
              </a:lnSpc>
            </a:pPr>
            <a:endParaRPr lang="en-GB" altLang="en-US" sz="900" dirty="0"/>
          </a:p>
          <a:p>
            <a:pPr eaLnBrk="1" hangingPunct="1">
              <a:lnSpc>
                <a:spcPct val="80000"/>
              </a:lnSpc>
            </a:pPr>
            <a:r>
              <a:rPr lang="en-GB" altLang="en-US" sz="900" dirty="0"/>
              <a:t>The examiner then comes to the final step in his assessment, which is to make a careful judgement as to whether the invention is obvious when looking at the two documents. </a:t>
            </a:r>
          </a:p>
          <a:p>
            <a:pPr eaLnBrk="1" hangingPunct="1">
              <a:lnSpc>
                <a:spcPct val="80000"/>
              </a:lnSpc>
            </a:pPr>
            <a:endParaRPr lang="de-CH" altLang="en-US" sz="900" dirty="0"/>
          </a:p>
          <a:p>
            <a:pPr eaLnBrk="1" hangingPunct="1">
              <a:lnSpc>
                <a:spcPct val="80000"/>
              </a:lnSpc>
            </a:pPr>
            <a:r>
              <a:rPr lang="de-CH" altLang="en-US" sz="900" dirty="0"/>
              <a:t>[Click 3]</a:t>
            </a:r>
          </a:p>
          <a:p>
            <a:pPr eaLnBrk="1" hangingPunct="1">
              <a:lnSpc>
                <a:spcPct val="80000"/>
              </a:lnSpc>
            </a:pPr>
            <a:endParaRPr lang="de-CH" altLang="en-US" sz="900" dirty="0"/>
          </a:p>
          <a:p>
            <a:pPr eaLnBrk="1" hangingPunct="1">
              <a:lnSpc>
                <a:spcPct val="80000"/>
              </a:lnSpc>
            </a:pPr>
            <a:r>
              <a:rPr lang="de-CH" altLang="en-US" sz="900" dirty="0" err="1"/>
              <a:t>To</a:t>
            </a:r>
            <a:r>
              <a:rPr lang="de-CH" altLang="en-US" sz="900" dirty="0"/>
              <a:t> do </a:t>
            </a:r>
            <a:r>
              <a:rPr lang="de-CH" altLang="en-US" sz="900" dirty="0" err="1"/>
              <a:t>this</a:t>
            </a:r>
            <a:r>
              <a:rPr lang="de-CH" altLang="en-US" sz="900" dirty="0"/>
              <a:t> he must </a:t>
            </a:r>
            <a:r>
              <a:rPr lang="en-GB" altLang="en-US" sz="900" dirty="0"/>
              <a:t>ask the following hypothetical questions: </a:t>
            </a:r>
          </a:p>
          <a:p>
            <a:pPr eaLnBrk="1" hangingPunct="1">
              <a:lnSpc>
                <a:spcPct val="80000"/>
              </a:lnSpc>
            </a:pPr>
            <a:endParaRPr lang="en-GB" altLang="en-US" sz="900" dirty="0"/>
          </a:p>
          <a:p>
            <a:pPr eaLnBrk="1" hangingPunct="1">
              <a:lnSpc>
                <a:spcPct val="80000"/>
              </a:lnSpc>
            </a:pPr>
            <a:r>
              <a:rPr lang="en-GB" altLang="en-US" sz="900" dirty="0"/>
              <a:t>- If the skilled person looked at D1 in combination with D3, would he find a solution for the problem of reducing the filling time?</a:t>
            </a:r>
          </a:p>
          <a:p>
            <a:pPr>
              <a:lnSpc>
                <a:spcPct val="80000"/>
              </a:lnSpc>
            </a:pPr>
            <a:r>
              <a:rPr lang="en-GB" altLang="en-US" sz="900" dirty="0"/>
              <a:t>- What teaching would he take from D3?</a:t>
            </a:r>
          </a:p>
          <a:p>
            <a:pPr>
              <a:lnSpc>
                <a:spcPct val="80000"/>
              </a:lnSpc>
            </a:pPr>
            <a:endParaRPr lang="en-GB" altLang="en-US" sz="900" dirty="0"/>
          </a:p>
          <a:p>
            <a:pPr>
              <a:lnSpc>
                <a:spcPct val="80000"/>
              </a:lnSpc>
            </a:pPr>
            <a:r>
              <a:rPr lang="en-GB" altLang="en-US" sz="900" dirty="0"/>
              <a:t>For the sake of this example, the examiner may make the following considerations with regard to D3.</a:t>
            </a:r>
          </a:p>
          <a:p>
            <a:pPr>
              <a:lnSpc>
                <a:spcPct val="80000"/>
              </a:lnSpc>
            </a:pPr>
            <a:endParaRPr lang="en-GB" altLang="en-US" sz="900" dirty="0"/>
          </a:p>
          <a:p>
            <a:pPr>
              <a:lnSpc>
                <a:spcPct val="80000"/>
              </a:lnSpc>
            </a:pPr>
            <a:r>
              <a:rPr lang="en-GB" altLang="en-US" sz="900" dirty="0"/>
              <a:t>Firstly, the outlet in D3 does not reduce the time needed to fill two cups since the flow rate of the espresso maker remains the same. In fact, the opposite is true: it takes twice as long to fill two cups. Looked at another way, in the same amount of time, the two cups would only get half full.</a:t>
            </a:r>
          </a:p>
          <a:p>
            <a:pPr>
              <a:lnSpc>
                <a:spcPct val="80000"/>
              </a:lnSpc>
            </a:pPr>
            <a:endParaRPr lang="en-GB" altLang="en-US" sz="900" dirty="0"/>
          </a:p>
          <a:p>
            <a:pPr>
              <a:lnSpc>
                <a:spcPct val="80000"/>
              </a:lnSpc>
            </a:pPr>
            <a:r>
              <a:rPr lang="en-GB" altLang="en-US" sz="900" dirty="0"/>
              <a:t>Secondly, even if the skilled person applied the principle of the outlet with the two pipes in D3 to the known teapot in D1, he would not arrive at the claimed invention. In D3, the outlet is Y-shaped and consists of one pipe extending into two pipes, whereas the invention makes use of two </a:t>
            </a:r>
            <a:r>
              <a:rPr lang="en-GB" altLang="en-US" sz="900" u="sng" dirty="0"/>
              <a:t>separate</a:t>
            </a:r>
            <a:r>
              <a:rPr lang="en-GB" altLang="en-US" sz="900" dirty="0"/>
              <a:t> spouts. </a:t>
            </a:r>
          </a:p>
          <a:p>
            <a:pPr>
              <a:lnSpc>
                <a:spcPct val="80000"/>
              </a:lnSpc>
            </a:pPr>
            <a:endParaRPr lang="en-GB" altLang="en-US" sz="900" dirty="0"/>
          </a:p>
          <a:p>
            <a:pPr>
              <a:lnSpc>
                <a:spcPct val="80000"/>
              </a:lnSpc>
            </a:pPr>
            <a:r>
              <a:rPr lang="en-GB" altLang="en-US" sz="900" dirty="0"/>
              <a:t>The examiner may therefore arrive at the conclusion that the claim is inventive, since the two documents in combination would not arrive at the claimed invention. A patent could thus be granted on the basis of this claim.</a:t>
            </a:r>
          </a:p>
          <a:p>
            <a:pPr>
              <a:lnSpc>
                <a:spcPct val="80000"/>
              </a:lnSpc>
            </a:pPr>
            <a:endParaRPr lang="en-GB" altLang="en-US" sz="900" dirty="0"/>
          </a:p>
          <a:p>
            <a:pPr>
              <a:lnSpc>
                <a:spcPct val="80000"/>
              </a:lnSpc>
              <a:buFontTx/>
              <a:buChar char="•"/>
            </a:pPr>
            <a:endParaRPr lang="en-GB" altLang="en-US" sz="900" dirty="0"/>
          </a:p>
          <a:p>
            <a:pPr>
              <a:lnSpc>
                <a:spcPct val="80000"/>
              </a:lnSpc>
              <a:buFontTx/>
              <a:buChar char="•"/>
            </a:pPr>
            <a:endParaRPr lang="en-GB" altLang="en-US" sz="900" dirty="0"/>
          </a:p>
          <a:p>
            <a:pPr>
              <a:lnSpc>
                <a:spcPct val="80000"/>
              </a:lnSpc>
              <a:buFontTx/>
              <a:buChar char="•"/>
            </a:pPr>
            <a:endParaRPr lang="en-GB" altLang="en-US" sz="900" dirty="0"/>
          </a:p>
          <a:p>
            <a:pPr>
              <a:lnSpc>
                <a:spcPct val="80000"/>
              </a:lnSpc>
              <a:buFontTx/>
              <a:buChar char="•"/>
            </a:pPr>
            <a:endParaRPr lang="en-GB" altLang="en-US" sz="900" dirty="0"/>
          </a:p>
          <a:p>
            <a:pPr>
              <a:lnSpc>
                <a:spcPct val="80000"/>
              </a:lnSpc>
              <a:buFontTx/>
              <a:buChar char="•"/>
            </a:pPr>
            <a:endParaRPr lang="en-GB" altLang="en-US" sz="900" dirty="0"/>
          </a:p>
          <a:p>
            <a:pPr>
              <a:lnSpc>
                <a:spcPct val="80000"/>
              </a:lnSpc>
              <a:buFontTx/>
              <a:buChar char="•"/>
            </a:pPr>
            <a:endParaRPr lang="en-GB" altLang="en-US" sz="900" dirty="0"/>
          </a:p>
          <a:p>
            <a:pPr>
              <a:lnSpc>
                <a:spcPct val="80000"/>
              </a:lnSpc>
              <a:buFontTx/>
              <a:buChar char="•"/>
            </a:pPr>
            <a:endParaRPr lang="en-GB" altLang="en-US" sz="900"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Put yourselves in the position of a consultant advising the designer and his company. Might this registered Community design affect the company’s business? If so, what can they do about it?</a:t>
            </a:r>
          </a:p>
          <a:p>
            <a:pPr eaLnBrk="1" hangingPunct="1">
              <a:spcBef>
                <a:spcPct val="0"/>
              </a:spcBef>
            </a:pPr>
            <a:endParaRPr lang="en-GB" altLang="en-US"/>
          </a:p>
          <a:p>
            <a:pPr eaLnBrk="1" hangingPunct="1">
              <a:spcBef>
                <a:spcPct val="0"/>
              </a:spcBef>
            </a:pPr>
            <a:r>
              <a:rPr lang="en-GB" altLang="en-US"/>
              <a:t>- Do they have legal grounds for an invalidity action?</a:t>
            </a:r>
          </a:p>
          <a:p>
            <a:pPr eaLnBrk="1" hangingPunct="1">
              <a:spcBef>
                <a:spcPct val="0"/>
              </a:spcBef>
            </a:pPr>
            <a:endParaRPr lang="en-GB" altLang="en-US"/>
          </a:p>
          <a:p>
            <a:pPr eaLnBrk="1" hangingPunct="1">
              <a:spcBef>
                <a:spcPct val="0"/>
              </a:spcBef>
            </a:pPr>
            <a:r>
              <a:rPr lang="en-GB" altLang="en-US"/>
              <a:t>- If so, what will be the outcome?</a:t>
            </a:r>
          </a:p>
          <a:p>
            <a:pPr eaLnBrk="1" hangingPunct="1">
              <a:spcBef>
                <a:spcPct val="0"/>
              </a:spcBef>
            </a:pPr>
            <a:endParaRPr lang="en-GB" altLang="en-US"/>
          </a:p>
          <a:p>
            <a:pPr eaLnBrk="1" hangingPunct="1">
              <a:spcBef>
                <a:spcPct val="0"/>
              </a:spcBef>
            </a:pPr>
            <a:r>
              <a:rPr lang="en-GB" altLang="en-US"/>
              <a:t>The points to bear in mind are that there are various references to the company's rug, for example in the invoices that were sent out in July and November 2007. Also, the rug was featured in the company's catalogue and formed part of an exhibition stall in January 2007. However, the company never registered the design.</a:t>
            </a:r>
          </a:p>
          <a:p>
            <a:pPr eaLnBrk="1" hangingPunct="1">
              <a:spcBef>
                <a:spcPct val="0"/>
              </a:spcBef>
            </a:pPr>
            <a:endParaRPr lang="en-GB" altLang="en-US"/>
          </a:p>
        </p:txBody>
      </p:sp>
      <p:sp>
        <p:nvSpPr>
          <p:cNvPr id="303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406AB9A-C50D-45B0-B3F5-DF44C5F679F3}" type="slidenum">
              <a:rPr lang="en-GB" altLang="en-US" smtClean="0"/>
              <a:pPr eaLnBrk="1" hangingPunct="1">
                <a:spcBef>
                  <a:spcPct val="0"/>
                </a:spcBef>
              </a:pPr>
              <a:t>161</a:t>
            </a:fld>
            <a:endParaRPr lang="en-GB"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a:t>What is the scope of protection offered by registered Community designs?</a:t>
            </a:r>
          </a:p>
          <a:p>
            <a:pPr algn="just" eaLnBrk="1" hangingPunct="1">
              <a:spcBef>
                <a:spcPct val="0"/>
              </a:spcBef>
            </a:pPr>
            <a:endParaRPr lang="en-GB" altLang="en-US"/>
          </a:p>
          <a:p>
            <a:pPr algn="just" eaLnBrk="1" hangingPunct="1">
              <a:spcBef>
                <a:spcPct val="0"/>
              </a:spcBef>
            </a:pPr>
            <a:r>
              <a:rPr lang="en-GB" altLang="en-US"/>
              <a:t>What are the options for limiting or even blocking this protection?</a:t>
            </a:r>
          </a:p>
          <a:p>
            <a:pPr algn="just" eaLnBrk="1" hangingPunct="1">
              <a:spcBef>
                <a:spcPct val="0"/>
              </a:spcBef>
            </a:pPr>
            <a:endParaRPr lang="en-GB" altLang="en-US"/>
          </a:p>
          <a:p>
            <a:pPr algn="just" eaLnBrk="1" hangingPunct="1">
              <a:spcBef>
                <a:spcPct val="0"/>
              </a:spcBef>
            </a:pPr>
            <a:r>
              <a:rPr lang="en-GB" altLang="en-US"/>
              <a:t>What about invalidity of the design? </a:t>
            </a:r>
          </a:p>
          <a:p>
            <a:pPr algn="just" eaLnBrk="1" hangingPunct="1">
              <a:spcBef>
                <a:spcPct val="0"/>
              </a:spcBef>
            </a:pPr>
            <a:endParaRPr lang="en-GB" altLang="en-US"/>
          </a:p>
          <a:p>
            <a:pPr algn="just" eaLnBrk="1" hangingPunct="1">
              <a:spcBef>
                <a:spcPct val="0"/>
              </a:spcBef>
            </a:pPr>
            <a:r>
              <a:rPr lang="en-GB" altLang="en-US"/>
              <a:t>With regard to disclosure, does the company have enough evidence to prove its statements?</a:t>
            </a: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5C3CA562-134C-44F3-9F6C-7A06E2FB86C5}" type="slidenum">
              <a:rPr lang="en-GB" altLang="en-US" smtClean="0"/>
              <a:pPr eaLnBrk="1" hangingPunct="1">
                <a:spcBef>
                  <a:spcPct val="0"/>
                </a:spcBef>
              </a:pPr>
              <a:t>162</a:t>
            </a:fld>
            <a:endParaRPr lang="en-GB"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Now let’s have a look at what the designer and his company should do.</a:t>
            </a:r>
          </a:p>
          <a:p>
            <a:pPr eaLnBrk="1" hangingPunct="1">
              <a:spcBef>
                <a:spcPct val="0"/>
              </a:spcBef>
            </a:pPr>
            <a:endParaRPr lang="en-GB" altLang="en-US" dirty="0"/>
          </a:p>
          <a:p>
            <a:pPr eaLnBrk="1" hangingPunct="1">
              <a:spcBef>
                <a:spcPct val="0"/>
              </a:spcBef>
            </a:pPr>
            <a:r>
              <a:rPr lang="en-GB" altLang="en-US" dirty="0"/>
              <a:t>Why is it important for them to act against the owner of the registered design?</a:t>
            </a:r>
          </a:p>
          <a:p>
            <a:pPr eaLnBrk="1" hangingPunct="1">
              <a:spcBef>
                <a:spcPct val="0"/>
              </a:spcBef>
            </a:pPr>
            <a:endParaRPr lang="en-GB" altLang="en-US" dirty="0"/>
          </a:p>
          <a:p>
            <a:pPr eaLnBrk="1" hangingPunct="1">
              <a:spcBef>
                <a:spcPct val="0"/>
              </a:spcBef>
            </a:pPr>
            <a:r>
              <a:rPr lang="en-GB" altLang="en-US" dirty="0"/>
              <a:t>Well, the protection offered by registered designs is complete. It gives its holder the exclusive right to use the design. Therefore, the registered design in this example could have an impact on the company. The holder of the design could invoke his exclusive right and prevent the company from making these rugs and putting them on the market.</a:t>
            </a:r>
          </a:p>
          <a:p>
            <a:pPr eaLnBrk="1" hangingPunct="1">
              <a:spcBef>
                <a:spcPct val="0"/>
              </a:spcBef>
            </a:pPr>
            <a:endParaRPr lang="en-GB" altLang="en-US" dirty="0"/>
          </a:p>
          <a:p>
            <a:pPr eaLnBrk="1" hangingPunct="1">
              <a:spcBef>
                <a:spcPct val="0"/>
              </a:spcBef>
            </a:pPr>
            <a:r>
              <a:rPr lang="en-GB" altLang="en-US" dirty="0"/>
              <a:t>The company could act by filing an invalidity action under Article 25(1)(b) CDR.</a:t>
            </a:r>
          </a:p>
        </p:txBody>
      </p:sp>
      <p:sp>
        <p:nvSpPr>
          <p:cNvPr id="305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FE9DECC-4966-4DC6-B5A3-295838EEC560}" type="slidenum">
              <a:rPr lang="en-GB" altLang="en-US" smtClean="0"/>
              <a:pPr eaLnBrk="1" hangingPunct="1">
                <a:spcBef>
                  <a:spcPct val="0"/>
                </a:spcBef>
              </a:pPr>
              <a:t>163</a:t>
            </a:fld>
            <a:endParaRPr lang="en-GB"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The next question is, was the prior design disclosed? To answer this question, it is necessary to go over the facts and evidence presented by the applicant in the invalidity proceedings.</a:t>
            </a:r>
          </a:p>
          <a:p>
            <a:pPr eaLnBrk="1" hangingPunct="1">
              <a:spcBef>
                <a:spcPct val="0"/>
              </a:spcBef>
            </a:pPr>
            <a:endParaRPr lang="en-GB" altLang="en-US" dirty="0"/>
          </a:p>
          <a:p>
            <a:pPr eaLnBrk="1" hangingPunct="1">
              <a:spcBef>
                <a:spcPct val="0"/>
              </a:spcBef>
            </a:pPr>
            <a:r>
              <a:rPr lang="en-GB" altLang="en-US" dirty="0"/>
              <a:t>The evidence consists of two photographs without dates, one from the catalogue and one from the exhibition stall. Two invoices were also presented, one dated 24 July 2007 and another 5 November 2007.</a:t>
            </a:r>
          </a:p>
          <a:p>
            <a:pPr eaLnBrk="1" hangingPunct="1">
              <a:spcBef>
                <a:spcPct val="0"/>
              </a:spcBef>
            </a:pPr>
            <a:endParaRPr lang="en-GB" altLang="en-US" dirty="0"/>
          </a:p>
          <a:p>
            <a:pPr eaLnBrk="1" hangingPunct="1">
              <a:spcBef>
                <a:spcPct val="0"/>
              </a:spcBef>
            </a:pPr>
            <a:r>
              <a:rPr lang="en-GB" altLang="en-US" dirty="0"/>
              <a:t>Is this evidence sufficient to prove disclosure of the prior design? Can all the evidence presented be taken into account?</a:t>
            </a:r>
          </a:p>
          <a:p>
            <a:pPr eaLnBrk="1" hangingPunct="1">
              <a:spcBef>
                <a:spcPct val="0"/>
              </a:spcBef>
            </a:pPr>
            <a:endParaRPr lang="en-GB" altLang="en-US" dirty="0"/>
          </a:p>
          <a:p>
            <a:r>
              <a:rPr lang="en-GB" altLang="en-US" dirty="0"/>
              <a:t>The two photographs are not dated. This could be a problem when it comes to determining whether or not the design was disclosed prior to the filing date of the registered design. However, there is another piece of evidence which is dated, and that is the invoice of 24 July 2007. This date is prior to the filing date of the registered design and the invoice contains a similar product description to that used in the catalogue. The size indicated in the invoice corresponds to the proportions of the rectangular rug shown in the two photographs. </a:t>
            </a:r>
          </a:p>
          <a:p>
            <a:endParaRPr lang="en-GB" altLang="en-US" dirty="0"/>
          </a:p>
          <a:p>
            <a:r>
              <a:rPr lang="en-GB" altLang="en-US" dirty="0"/>
              <a:t>Considering the evidence as a whole, we can conclude that the design was disclosed before the filing date of the registered design and that it therefore constitutes a prior design.</a:t>
            </a:r>
          </a:p>
          <a:p>
            <a:endParaRPr lang="en-GB" altLang="en-US" dirty="0"/>
          </a:p>
          <a:p>
            <a:r>
              <a:rPr lang="en-GB" altLang="en-US" dirty="0"/>
              <a:t>The invoice dated 5 November 2007, which is after the filing date of the registered design, has no evidential value in relation to the time of disclosure.</a:t>
            </a:r>
            <a:endParaRPr lang="en-IE" altLang="en-US" dirty="0"/>
          </a:p>
        </p:txBody>
      </p:sp>
      <p:sp>
        <p:nvSpPr>
          <p:cNvPr id="306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D25722B-0980-498C-88C7-8AC0EB7CB264}" type="slidenum">
              <a:rPr lang="en-GB" altLang="en-US" smtClean="0"/>
              <a:pPr eaLnBrk="1" hangingPunct="1">
                <a:spcBef>
                  <a:spcPct val="0"/>
                </a:spcBef>
              </a:pPr>
              <a:t>164</a:t>
            </a:fld>
            <a:endParaRPr lang="en-GB"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IE" altLang="en-US" dirty="0"/>
              <a:t>The next question relates to which of the grounds for invalidity could be applied: lack of novelty or lack of individual character?</a:t>
            </a:r>
          </a:p>
          <a:p>
            <a:pPr eaLnBrk="1" hangingPunct="1">
              <a:spcBef>
                <a:spcPct val="0"/>
              </a:spcBef>
            </a:pPr>
            <a:endParaRPr lang="en-IE" altLang="en-US" dirty="0"/>
          </a:p>
          <a:p>
            <a:pPr eaLnBrk="1" hangingPunct="1">
              <a:spcBef>
                <a:spcPct val="0"/>
              </a:spcBef>
            </a:pPr>
            <a:r>
              <a:rPr lang="en-IE" altLang="en-US" dirty="0"/>
              <a:t>For there to be a lack of novelty in the later design, the designs must be identical, or the differences between them immaterial. In this case, the arrangement of the felt balls in the two rugs is different, so there is no lack of novelty.</a:t>
            </a:r>
          </a:p>
          <a:p>
            <a:pPr eaLnBrk="1" hangingPunct="1">
              <a:spcBef>
                <a:spcPct val="0"/>
              </a:spcBef>
            </a:pPr>
            <a:endParaRPr lang="en-IE" altLang="en-US" dirty="0"/>
          </a:p>
          <a:p>
            <a:pPr eaLnBrk="1" hangingPunct="1">
              <a:spcBef>
                <a:spcPct val="0"/>
              </a:spcBef>
            </a:pPr>
            <a:r>
              <a:rPr lang="en-IE" altLang="en-US" dirty="0"/>
              <a:t>When assessing lack of individual character in the later design, one must ask whether or not the registered design produces a different overall impression on the informed user, taking into account the designer’s degree of freedom. But who exactly is the informed user?</a:t>
            </a:r>
          </a:p>
          <a:p>
            <a:pPr eaLnBrk="1" hangingPunct="1">
              <a:spcBef>
                <a:spcPct val="0"/>
              </a:spcBef>
            </a:pPr>
            <a:endParaRPr lang="en-GB" altLang="en-US" dirty="0"/>
          </a:p>
        </p:txBody>
      </p:sp>
      <p:sp>
        <p:nvSpPr>
          <p:cNvPr id="307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542CC1B-AFEE-4ABF-A6CC-3C20B24F5A63}" type="slidenum">
              <a:rPr lang="en-GB" altLang="en-US" smtClean="0"/>
              <a:pPr eaLnBrk="1" hangingPunct="1">
                <a:spcBef>
                  <a:spcPct val="0"/>
                </a:spcBef>
              </a:pPr>
              <a:t>165</a:t>
            </a:fld>
            <a:endParaRPr lang="en-GB"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IE" altLang="en-US" dirty="0"/>
              <a:t>According to the Court of Justice, the informed user is neither a designer nor a technical expert, but instead is situated somewhere </a:t>
            </a:r>
            <a:r>
              <a:rPr lang="en-IE" altLang="en-US" dirty="0" err="1"/>
              <a:t>inbetween</a:t>
            </a:r>
            <a:r>
              <a:rPr lang="en-IE" altLang="en-US" dirty="0"/>
              <a:t>.</a:t>
            </a:r>
          </a:p>
          <a:p>
            <a:pPr eaLnBrk="1" hangingPunct="1">
              <a:spcBef>
                <a:spcPct val="0"/>
              </a:spcBef>
            </a:pPr>
            <a:endParaRPr lang="en-IE" altLang="en-US" dirty="0"/>
          </a:p>
          <a:p>
            <a:pPr eaLnBrk="1" hangingPunct="1">
              <a:spcBef>
                <a:spcPct val="0"/>
              </a:spcBef>
            </a:pPr>
            <a:r>
              <a:rPr lang="en-IE" altLang="en-US" dirty="0"/>
              <a:t>In this example, the informed user can be described as someone who habitually purchases rugs, puts them to their intended use and has a knowledge of the rugs available on the market.</a:t>
            </a:r>
          </a:p>
          <a:p>
            <a:pPr eaLnBrk="1" hangingPunct="1">
              <a:spcBef>
                <a:spcPct val="0"/>
              </a:spcBef>
            </a:pPr>
            <a:endParaRPr lang="en-IE" altLang="en-US" dirty="0"/>
          </a:p>
          <a:p>
            <a:pPr eaLnBrk="1" hangingPunct="1">
              <a:spcBef>
                <a:spcPct val="0"/>
              </a:spcBef>
            </a:pPr>
            <a:r>
              <a:rPr lang="en-IE" altLang="en-US" dirty="0"/>
              <a:t>The degree of freedom of rug designers is limited only in that rugs must be reasonably flat. Apart from that they have almost unlimited freedom.</a:t>
            </a:r>
          </a:p>
        </p:txBody>
      </p:sp>
      <p:sp>
        <p:nvSpPr>
          <p:cNvPr id="308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4921F15-8BA0-4325-B1DD-FAF1A5EFE94E}" type="slidenum">
              <a:rPr lang="en-GB" altLang="en-US" smtClean="0"/>
              <a:pPr eaLnBrk="1" hangingPunct="1">
                <a:spcBef>
                  <a:spcPct val="0"/>
                </a:spcBef>
              </a:pPr>
              <a:t>166</a:t>
            </a:fld>
            <a:endParaRPr lang="en-GB"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a:ln/>
        </p:spPr>
      </p:sp>
      <p:sp>
        <p:nvSpPr>
          <p:cNvPr id="309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a:t>Do the two designs produce the same overall impression on the informed user?</a:t>
            </a:r>
          </a:p>
          <a:p>
            <a:pPr algn="just" eaLnBrk="1" hangingPunct="1">
              <a:spcBef>
                <a:spcPct val="0"/>
              </a:spcBef>
            </a:pPr>
            <a:endParaRPr lang="en-GB" altLang="en-US"/>
          </a:p>
          <a:p>
            <a:pPr algn="just" eaLnBrk="1" hangingPunct="1">
              <a:spcBef>
                <a:spcPct val="0"/>
              </a:spcBef>
            </a:pPr>
            <a:r>
              <a:rPr lang="en-GB" altLang="en-US"/>
              <a:t>The rugs are similar in that they are made from a multitude of small balls, the balls are coloured and made of felt and there is random distribution of the different colours.</a:t>
            </a:r>
          </a:p>
          <a:p>
            <a:pPr algn="just" eaLnBrk="1" hangingPunct="1">
              <a:spcBef>
                <a:spcPct val="0"/>
              </a:spcBef>
            </a:pPr>
            <a:endParaRPr lang="en-GB" altLang="en-US"/>
          </a:p>
          <a:p>
            <a:pPr algn="just" eaLnBrk="1" hangingPunct="1">
              <a:spcBef>
                <a:spcPct val="0"/>
              </a:spcBef>
            </a:pPr>
            <a:r>
              <a:rPr lang="en-GB" altLang="en-US"/>
              <a:t>The main difference is that in the prior design the balls are arranged in rows, while in the registered design they are in a concentric arrangement.</a:t>
            </a:r>
          </a:p>
          <a:p>
            <a:pPr algn="just" eaLnBrk="1" hangingPunct="1">
              <a:spcBef>
                <a:spcPct val="0"/>
              </a:spcBef>
            </a:pPr>
            <a:endParaRPr lang="en-GB" altLang="en-US"/>
          </a:p>
          <a:p>
            <a:pPr algn="just" eaLnBrk="1" hangingPunct="1">
              <a:spcBef>
                <a:spcPct val="0"/>
              </a:spcBef>
            </a:pPr>
            <a:r>
              <a:rPr lang="en-GB" altLang="en-US"/>
              <a:t>The impact of the different arrangements is minor.</a:t>
            </a:r>
          </a:p>
          <a:p>
            <a:pPr algn="just" eaLnBrk="1" hangingPunct="1">
              <a:spcBef>
                <a:spcPct val="0"/>
              </a:spcBef>
            </a:pPr>
            <a:endParaRPr lang="en-GB" altLang="en-US"/>
          </a:p>
          <a:p>
            <a:pPr algn="just" eaLnBrk="1" hangingPunct="1">
              <a:spcBef>
                <a:spcPct val="0"/>
              </a:spcBef>
            </a:pPr>
            <a:r>
              <a:rPr lang="en-GB" altLang="en-US"/>
              <a:t>We can therefore conclude that the registered design lacks distinctive character, for which reason it will be declared invalid.</a:t>
            </a:r>
          </a:p>
        </p:txBody>
      </p:sp>
      <p:sp>
        <p:nvSpPr>
          <p:cNvPr id="309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AAD81578-3796-4A1D-AC34-7F5DBBE1596A}" type="slidenum">
              <a:rPr lang="en-GB" altLang="en-US" smtClean="0"/>
              <a:pPr eaLnBrk="1" hangingPunct="1">
                <a:spcBef>
                  <a:spcPct val="0"/>
                </a:spcBef>
              </a:pPr>
              <a:t>167</a:t>
            </a:fld>
            <a:endParaRPr lang="en-GB"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dirty="0"/>
              <a:t>That brings us to the end of this exercise on designs.</a:t>
            </a:r>
          </a:p>
        </p:txBody>
      </p:sp>
      <p:sp>
        <p:nvSpPr>
          <p:cNvPr id="310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FA61A36-201B-472D-9D04-8C7D2A8E558D}" type="slidenum">
              <a:rPr lang="en-GB" altLang="en-US" smtClean="0"/>
              <a:pPr eaLnBrk="1" hangingPunct="1">
                <a:spcBef>
                  <a:spcPct val="0"/>
                </a:spcBef>
              </a:pPr>
              <a:t>168</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AFF0CCDC-1ECF-49E0-B727-1711991809F0}" type="slidenum">
              <a:rPr lang="en-GB" altLang="en-US" smtClean="0"/>
              <a:pPr eaLnBrk="1" hangingPunct="1">
                <a:spcBef>
                  <a:spcPct val="0"/>
                </a:spcBef>
              </a:pPr>
              <a:t>18</a:t>
            </a:fld>
            <a:endParaRPr lang="en-GB" altLang="en-US"/>
          </a:p>
        </p:txBody>
      </p:sp>
      <p:sp>
        <p:nvSpPr>
          <p:cNvPr id="175107"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55" tIns="50276" rIns="100555" bIns="5027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A491066-B890-41BF-8FDD-AD1D3326A4D9}" type="slidenum">
              <a:rPr lang="en-US" altLang="en-US"/>
              <a:pPr algn="r" eaLnBrk="1" hangingPunct="1">
                <a:spcBef>
                  <a:spcPct val="0"/>
                </a:spcBef>
              </a:pPr>
              <a:t>18</a:t>
            </a:fld>
            <a:endParaRPr lang="en-US" altLang="en-US"/>
          </a:p>
        </p:txBody>
      </p:sp>
      <p:sp>
        <p:nvSpPr>
          <p:cNvPr id="175108" name="Rectangle 2"/>
          <p:cNvSpPr>
            <a:spLocks noGrp="1" noRot="1" noChangeAspect="1" noChangeArrowheads="1" noTextEdit="1"/>
          </p:cNvSpPr>
          <p:nvPr>
            <p:ph type="sldImg"/>
          </p:nvPr>
        </p:nvSpPr>
        <p:spPr>
          <a:ln/>
        </p:spPr>
      </p:sp>
      <p:sp>
        <p:nvSpPr>
          <p:cNvPr id="175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55" tIns="50276" rIns="100555" bIns="50276"/>
          <a:lstStyle/>
          <a:p>
            <a:pPr eaLnBrk="1" hangingPunct="1">
              <a:lnSpc>
                <a:spcPct val="80000"/>
              </a:lnSpc>
            </a:pPr>
            <a:r>
              <a:rPr lang="en-GB" altLang="en-US" sz="900" dirty="0"/>
              <a:t>There are three main ways of obtaining patent protection in Europe.</a:t>
            </a:r>
          </a:p>
          <a:p>
            <a:pPr eaLnBrk="1" hangingPunct="1">
              <a:lnSpc>
                <a:spcPct val="80000"/>
              </a:lnSpc>
            </a:pPr>
            <a:endParaRPr lang="en-GB" altLang="en-US" sz="900" dirty="0">
              <a:solidFill>
                <a:srgbClr val="000000"/>
              </a:solidFill>
            </a:endParaRPr>
          </a:p>
          <a:p>
            <a:pPr eaLnBrk="1" hangingPunct="1">
              <a:lnSpc>
                <a:spcPct val="120000"/>
              </a:lnSpc>
              <a:spcBef>
                <a:spcPct val="0"/>
              </a:spcBef>
            </a:pPr>
            <a:r>
              <a:rPr lang="en-GB" altLang="en-US" sz="900" dirty="0"/>
              <a:t>The first is by filing with a national patent office. A national patent is valid only in the country for which it has been granted. You do not have to be a resident of a particular country in order to apply for a patent there. To obtain patents in several countries, applicants must file a separate patent application for each country. Each application has to fulfil the relevant national requirements.</a:t>
            </a:r>
          </a:p>
          <a:p>
            <a:pPr lvl="1" indent="-290289" eaLnBrk="1" hangingPunct="1">
              <a:lnSpc>
                <a:spcPct val="120000"/>
              </a:lnSpc>
              <a:spcBef>
                <a:spcPct val="0"/>
              </a:spcBef>
              <a:buFontTx/>
              <a:buChar char="•"/>
            </a:pPr>
            <a:endParaRPr lang="en-GB" altLang="en-US" sz="900" dirty="0"/>
          </a:p>
          <a:p>
            <a:pPr eaLnBrk="1" hangingPunct="1">
              <a:lnSpc>
                <a:spcPct val="120000"/>
              </a:lnSpc>
              <a:spcBef>
                <a:spcPct val="0"/>
              </a:spcBef>
            </a:pPr>
            <a:r>
              <a:rPr lang="en-GB" altLang="en-US" sz="900" dirty="0"/>
              <a:t>The second route is via the European Patent Office. The European patent system was set up harmonise and streamline the patent granting process in Europe. With the grant of a European patent the applicant can obtain national patents in the European countries he chooses to designate. For this, he has to perform certain acts such as paying fees or translating the patent document. </a:t>
            </a:r>
          </a:p>
          <a:p>
            <a:pPr eaLnBrk="1" hangingPunct="1">
              <a:lnSpc>
                <a:spcPct val="120000"/>
              </a:lnSpc>
              <a:spcBef>
                <a:spcPct val="0"/>
              </a:spcBef>
            </a:pPr>
            <a:endParaRPr lang="en-GB" altLang="en-US" sz="900" dirty="0"/>
          </a:p>
          <a:p>
            <a:pPr eaLnBrk="1" hangingPunct="1">
              <a:lnSpc>
                <a:spcPct val="120000"/>
              </a:lnSpc>
              <a:spcBef>
                <a:spcPct val="0"/>
              </a:spcBef>
            </a:pPr>
            <a:r>
              <a:rPr lang="en-GB" altLang="en-US" sz="900" dirty="0"/>
              <a:t>Currently, patent protection can be gained in up to 42 countries by filing a single patent application with the EPO. The EPO has 38 member states. The latest countries to join were Albania and Serbia in 2010. A further two states – Montenegro and Bosnia and Herzegovina – recognise European patents upon request. Agreements for the validation of European patents have entered into force with Morocco and the Republic of Moldova in 2015. </a:t>
            </a:r>
            <a:endParaRPr lang="en-GB" altLang="en-US" sz="900" dirty="0">
              <a:solidFill>
                <a:srgbClr val="000000"/>
              </a:solidFill>
            </a:endParaRPr>
          </a:p>
          <a:p>
            <a:pPr eaLnBrk="1" hangingPunct="1">
              <a:lnSpc>
                <a:spcPct val="80000"/>
              </a:lnSpc>
            </a:pPr>
            <a:endParaRPr lang="en-US" altLang="en-US" sz="900" b="1" dirty="0">
              <a:solidFill>
                <a:srgbClr val="FF0000"/>
              </a:solidFill>
            </a:endParaRPr>
          </a:p>
          <a:p>
            <a:pPr eaLnBrk="1" hangingPunct="1">
              <a:lnSpc>
                <a:spcPct val="80000"/>
              </a:lnSpc>
            </a:pPr>
            <a:r>
              <a:rPr lang="en-US" altLang="en-US" sz="900" dirty="0">
                <a:solidFill>
                  <a:srgbClr val="FF0000"/>
                </a:solidFill>
              </a:rPr>
              <a:t>A further alternative, a European patent with unitary effect –</a:t>
            </a:r>
            <a:r>
              <a:rPr lang="en-US" altLang="en-US" sz="900" baseline="0" dirty="0">
                <a:solidFill>
                  <a:srgbClr val="FF0000"/>
                </a:solidFill>
              </a:rPr>
              <a:t> or unitary patent </a:t>
            </a:r>
            <a:r>
              <a:rPr lang="en-US" altLang="en-US" sz="900" dirty="0">
                <a:solidFill>
                  <a:srgbClr val="FF0000"/>
                </a:solidFill>
              </a:rPr>
              <a:t>–</a:t>
            </a:r>
            <a:r>
              <a:rPr lang="en-US" altLang="en-US" sz="900" baseline="0" dirty="0">
                <a:solidFill>
                  <a:srgbClr val="FF0000"/>
                </a:solidFill>
              </a:rPr>
              <a:t> </a:t>
            </a:r>
            <a:r>
              <a:rPr lang="en-US" altLang="en-US" sz="900" dirty="0">
                <a:solidFill>
                  <a:srgbClr val="FF0000"/>
                </a:solidFill>
              </a:rPr>
              <a:t>will be available from the date of entry into force of the Agreement on a Unified Patent Court.</a:t>
            </a:r>
          </a:p>
          <a:p>
            <a:pPr eaLnBrk="1" hangingPunct="1">
              <a:lnSpc>
                <a:spcPct val="80000"/>
              </a:lnSpc>
            </a:pPr>
            <a:endParaRPr lang="en-US" altLang="en-US" sz="900" dirty="0">
              <a:solidFill>
                <a:srgbClr val="FF0000"/>
              </a:solidFill>
            </a:endParaRPr>
          </a:p>
          <a:p>
            <a:pPr eaLnBrk="1" hangingPunct="1">
              <a:lnSpc>
                <a:spcPct val="80000"/>
              </a:lnSpc>
            </a:pPr>
            <a:r>
              <a:rPr lang="en-US" altLang="en-US" sz="900" dirty="0">
                <a:solidFill>
                  <a:srgbClr val="FF0000"/>
                </a:solidFill>
              </a:rPr>
              <a:t>The third option – applications under the Patent Cooperation Treaty – offers patent protection in countries worldwide. We will look at this option in a moment.</a:t>
            </a:r>
          </a:p>
          <a:p>
            <a:pPr eaLnBrk="1" hangingPunct="1">
              <a:lnSpc>
                <a:spcPct val="80000"/>
              </a:lnSpc>
            </a:pPr>
            <a:endParaRPr lang="en-GB" altLang="en-US" sz="9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100" dirty="0"/>
              <a:t>First, though, let us have a look at some key facts about the unitary patent, which is a European patent with unitary effect.</a:t>
            </a:r>
          </a:p>
          <a:p>
            <a:endParaRPr lang="en-GB" altLang="en-US" sz="1100" dirty="0"/>
          </a:p>
          <a:p>
            <a:r>
              <a:rPr lang="en-GB" altLang="en-US" sz="1100" dirty="0"/>
              <a:t>The unitary patent is a European patent</a:t>
            </a:r>
            <a:r>
              <a:rPr lang="en-GB" altLang="en-US" sz="1100" b="1" dirty="0"/>
              <a:t> </a:t>
            </a:r>
            <a:r>
              <a:rPr lang="en-GB" altLang="en-US" sz="1100" dirty="0"/>
              <a:t>granted by the EPO. After grant and at the patentee's request, unitary effect is attributed for all EU member states except C</a:t>
            </a:r>
            <a:r>
              <a:rPr lang="en-GB" altLang="en-US" sz="1100" dirty="0">
                <a:solidFill>
                  <a:srgbClr val="FF0000"/>
                </a:solidFill>
              </a:rPr>
              <a:t>roatia </a:t>
            </a:r>
            <a:r>
              <a:rPr lang="en-GB" altLang="en-US" sz="1100" dirty="0"/>
              <a:t>and Spain</a:t>
            </a:r>
            <a:r>
              <a:rPr lang="en-GB" altLang="en-US" sz="1100" dirty="0">
                <a:solidFill>
                  <a:srgbClr val="FF0000"/>
                </a:solidFill>
              </a:rPr>
              <a:t>. </a:t>
            </a:r>
            <a:r>
              <a:rPr lang="en-GB" altLang="en-US" sz="1100">
                <a:solidFill>
                  <a:srgbClr val="FF0000"/>
                </a:solidFill>
              </a:rPr>
              <a:t>It is expected that the unitary patent scheme enters into force in 2017.</a:t>
            </a:r>
            <a:endParaRPr lang="en-GB" altLang="en-US" sz="1100" dirty="0"/>
          </a:p>
          <a:p>
            <a:endParaRPr lang="en-GB" altLang="en-US" sz="1100" dirty="0"/>
          </a:p>
          <a:p>
            <a:r>
              <a:rPr lang="en-GB" altLang="en-US" sz="1100" dirty="0"/>
              <a:t>Unitary effect means that the patent may only be limited, transferred or revoked, or lapse in respect of all these 26 states. It may however be licensed in respect of the whole or part of these territories. There will be a single renewal fee which will be collected by the EPO. The EPO will also be responsible for keeping a register with legal status information such as licences, transfers, limitations, revocations and lapses.</a:t>
            </a:r>
          </a:p>
          <a:p>
            <a:endParaRPr lang="en-GB" altLang="en-US" sz="1100" dirty="0"/>
          </a:p>
          <a:p>
            <a:r>
              <a:rPr lang="en-GB" altLang="en-US" sz="1100" dirty="0"/>
              <a:t>As far as languages and translation requirements are concerned, no further human translations will be required after grant. Machine translation will be available for the purpose of getting information about the content of a patent. For a transitional period – before a sufficiently high-quality of machine translations into all official EU languages is available – applicants must provide a full translation into English if the patent was granted in French or German. In case the patent was granted in English, then a translation into any other official language of the EU must be provided.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100" dirty="0"/>
              <a:t>In the current situation, the national courts and authorities of the contracting states of the European Patent Convention are competent to decide on the infringement and validity of European patents</a:t>
            </a:r>
            <a:r>
              <a:rPr lang="en-GB" altLang="en-US" sz="1100" baseline="0" dirty="0"/>
              <a:t> </a:t>
            </a:r>
            <a:r>
              <a:rPr lang="en-GB" altLang="en-US" sz="1100" dirty="0"/>
              <a:t>in their respective countries. This can give rise to difficulties, including high costs, the risk of diverging decisions and a lack of legal certainty. </a:t>
            </a:r>
          </a:p>
          <a:p>
            <a:endParaRPr lang="en-GB" altLang="en-US" sz="1100" dirty="0"/>
          </a:p>
          <a:p>
            <a:r>
              <a:rPr lang="en-GB" altLang="en-US" sz="1100" dirty="0"/>
              <a:t>The creation of the Unified Patent Court or UPC will provide a specialised patent court common to the contracting member states which will have exclusive jurisdiction for infringement and revocation actions for both European patents and unitary patents. </a:t>
            </a:r>
          </a:p>
          <a:p>
            <a:endParaRPr lang="en-GB" altLang="en-US" sz="1100" dirty="0"/>
          </a:p>
          <a:p>
            <a:r>
              <a:rPr lang="en-GB" altLang="en-US" sz="1100" dirty="0"/>
              <a:t>The UPC will consist of two European instances, a Court of First Instance and a Court of Appeal. The Court of First Instance will comprise local and regional divisions in the contracting EU member states. Furthermore, there will be a central division with its seat in Paris and specialised sections of the central division in Munich and London. The Court of Appeal will be located in Luxembourg. All panels will be multinational and can be composed of legally and technically qualified judges, depending on the division and on the action to be heard.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8972A32-B25D-4B5D-8D2E-D0E45C9BE400}" type="slidenum">
              <a:rPr lang="en-GB" altLang="en-US"/>
              <a:pPr algn="r" eaLnBrk="1" hangingPunct="1">
                <a:spcBef>
                  <a:spcPct val="0"/>
                </a:spcBef>
              </a:pPr>
              <a:t>3</a:t>
            </a:fld>
            <a:endParaRPr lang="en-GB" altLang="en-US"/>
          </a:p>
        </p:txBody>
      </p:sp>
      <p:sp>
        <p:nvSpPr>
          <p:cNvPr id="159747" name="Folienbildplatzhalter 1"/>
          <p:cNvSpPr>
            <a:spLocks noGrp="1" noRot="1" noChangeAspect="1" noTextEdit="1"/>
          </p:cNvSpPr>
          <p:nvPr>
            <p:ph type="sldImg"/>
          </p:nvPr>
        </p:nvSpPr>
        <p:spPr>
          <a:xfrm>
            <a:off x="908050" y="511175"/>
            <a:ext cx="4935538" cy="3703638"/>
          </a:xfrm>
          <a:ln/>
        </p:spPr>
      </p:sp>
      <p:sp>
        <p:nvSpPr>
          <p:cNvPr id="159748"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lnSpc>
                <a:spcPct val="80000"/>
              </a:lnSpc>
            </a:pPr>
            <a:r>
              <a:rPr lang="en-US" altLang="en-US" sz="1100" dirty="0"/>
              <a:t>There are a huge number of patents covering almost every product you can buy, so patents are of interest to everyone.</a:t>
            </a:r>
            <a:r>
              <a:rPr lang="en-GB" altLang="en-US" sz="1100" dirty="0"/>
              <a:t> </a:t>
            </a:r>
          </a:p>
          <a:p>
            <a:pPr eaLnBrk="1" hangingPunct="1">
              <a:lnSpc>
                <a:spcPct val="80000"/>
              </a:lnSpc>
            </a:pPr>
            <a:endParaRPr lang="en-US" altLang="en-US" sz="1100" dirty="0"/>
          </a:p>
          <a:p>
            <a:pPr eaLnBrk="1" hangingPunct="1">
              <a:lnSpc>
                <a:spcPct val="80000"/>
              </a:lnSpc>
            </a:pPr>
            <a:r>
              <a:rPr lang="en-US" altLang="en-US" sz="1100" dirty="0"/>
              <a:t>Here are some examples of patents in three different technical domains</a:t>
            </a:r>
            <a:r>
              <a:rPr lang="en-GB" altLang="en-US" sz="1100" dirty="0"/>
              <a:t>.</a:t>
            </a:r>
          </a:p>
          <a:p>
            <a:pPr eaLnBrk="1" hangingPunct="1">
              <a:lnSpc>
                <a:spcPct val="80000"/>
              </a:lnSpc>
            </a:pPr>
            <a:endParaRPr lang="en-US" altLang="en-US" sz="1100" dirty="0"/>
          </a:p>
          <a:p>
            <a:pPr eaLnBrk="1" hangingPunct="1">
              <a:lnSpc>
                <a:spcPct val="80000"/>
              </a:lnSpc>
            </a:pPr>
            <a:r>
              <a:rPr lang="en-US" altLang="en-US" sz="1100" dirty="0"/>
              <a:t>The first is superconductors. In 1987 the Nobel Prize in Physics was awarded for high-temperature superconductors, which had been discovered in 1986. Patent applications followed, along with</a:t>
            </a:r>
            <a:r>
              <a:rPr lang="en-GB" altLang="en-US" sz="1100" dirty="0"/>
              <a:t> a phase of high inventive activity</a:t>
            </a:r>
            <a:r>
              <a:rPr lang="en-US" altLang="en-US" sz="1100" dirty="0"/>
              <a:t> in</a:t>
            </a:r>
            <a:r>
              <a:rPr lang="en-GB" altLang="en-US" sz="1100" dirty="0"/>
              <a:t> this field. </a:t>
            </a:r>
            <a:r>
              <a:rPr lang="en-US" altLang="en-US" sz="1100" dirty="0"/>
              <a:t>M</a:t>
            </a:r>
            <a:r>
              <a:rPr lang="en-GB" altLang="en-US" sz="1100" dirty="0" err="1"/>
              <a:t>ost</a:t>
            </a:r>
            <a:r>
              <a:rPr lang="en-GB" altLang="en-US" sz="1100" dirty="0"/>
              <a:t> of these patents turned out to have very little value. Research interest has since decreased, and the number of patent applications for superconductors has fallen.</a:t>
            </a:r>
            <a:endParaRPr lang="en-US" altLang="en-US" sz="1100" dirty="0"/>
          </a:p>
          <a:p>
            <a:pPr eaLnBrk="1" hangingPunct="1">
              <a:lnSpc>
                <a:spcPct val="80000"/>
              </a:lnSpc>
            </a:pPr>
            <a:endParaRPr lang="en-US" altLang="en-US" sz="1100" b="1" dirty="0"/>
          </a:p>
          <a:p>
            <a:pPr eaLnBrk="1" hangingPunct="1">
              <a:lnSpc>
                <a:spcPct val="80000"/>
              </a:lnSpc>
            </a:pPr>
            <a:r>
              <a:rPr lang="en-US" altLang="en-US" sz="1100" dirty="0"/>
              <a:t>The second example is bicycles. Many patents concern simple inventions used every day. During the last ten years, more patents have been applied for in the field of bicycle technology than in superconductor technology. More than 130 million bicycles are sold every year. There are a large number of companies in fierce competition in this market.</a:t>
            </a:r>
            <a:r>
              <a:rPr lang="en-GB" altLang="en-US" sz="1100" dirty="0"/>
              <a:t> </a:t>
            </a:r>
            <a:endParaRPr lang="en-US" altLang="en-US" sz="1100" dirty="0"/>
          </a:p>
          <a:p>
            <a:pPr eaLnBrk="1" hangingPunct="1">
              <a:lnSpc>
                <a:spcPct val="80000"/>
              </a:lnSpc>
            </a:pPr>
            <a:endParaRPr lang="en-US" altLang="en-US" sz="1100" dirty="0"/>
          </a:p>
          <a:p>
            <a:pPr eaLnBrk="1" hangingPunct="1">
              <a:lnSpc>
                <a:spcPct val="80000"/>
              </a:lnSpc>
            </a:pPr>
            <a:r>
              <a:rPr lang="en-US" altLang="en-US" sz="1100" dirty="0"/>
              <a:t>The third example is toothbrushes. This is </a:t>
            </a:r>
            <a:r>
              <a:rPr lang="en-GB" altLang="en-US" sz="1100" dirty="0"/>
              <a:t>another example of simple things covered by patents. In 2012, more than 2 000 patents relating to toothbrushes were published. O</a:t>
            </a:r>
            <a:r>
              <a:rPr lang="en-US" altLang="en-US" sz="1100" dirty="0"/>
              <a:t>ne plant alone reportedly manufactures 1 500 million toothbrushes a year, which is around a tenth of total global production.</a:t>
            </a:r>
          </a:p>
          <a:p>
            <a:pPr eaLnBrk="1" hangingPunct="1">
              <a:lnSpc>
                <a:spcPct val="80000"/>
              </a:lnSpc>
            </a:pPr>
            <a:endParaRPr lang="de-CH" altLang="en-US" sz="1100" dirty="0"/>
          </a:p>
          <a:p>
            <a:pPr eaLnBrk="1" hangingPunct="1">
              <a:lnSpc>
                <a:spcPct val="80000"/>
              </a:lnSpc>
            </a:pPr>
            <a:r>
              <a:rPr lang="en-GB" altLang="en-US" sz="1100" dirty="0"/>
              <a:t>Despite the high number of patents, no one company has a monopoly on bicycles or toothbrushes.</a:t>
            </a:r>
          </a:p>
          <a:p>
            <a:pPr eaLnBrk="1" hangingPunct="1">
              <a:lnSpc>
                <a:spcPct val="80000"/>
              </a:lnSpc>
            </a:pPr>
            <a:endParaRPr lang="en-GB" altLang="en-US" sz="1100" dirty="0"/>
          </a:p>
          <a:p>
            <a:pPr eaLnBrk="1" hangingPunct="1">
              <a:lnSpc>
                <a:spcPct val="80000"/>
              </a:lnSpc>
            </a:pPr>
            <a:r>
              <a:rPr lang="en-GB" altLang="en-US" sz="1100" dirty="0"/>
              <a:t>Instead, many companies have small proprietary technologies that make their bicycles or toothbrushes a little bit better than others and thus help them to stay competitive. </a:t>
            </a:r>
            <a:endParaRPr lang="en-US" altLang="en-US" sz="1100" dirty="0"/>
          </a:p>
          <a:p>
            <a:pPr eaLnBrk="1" hangingPunct="1">
              <a:lnSpc>
                <a:spcPct val="80000"/>
              </a:lnSpc>
            </a:pPr>
            <a:endParaRPr lang="en-US" altLang="en-US" sz="800" dirty="0"/>
          </a:p>
        </p:txBody>
      </p:sp>
      <p:sp>
        <p:nvSpPr>
          <p:cNvPr id="159749"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EDD3D34-BC80-4FCE-B91D-11FD808839FB}" type="slidenum">
              <a:rPr lang="de-DE" altLang="en-US"/>
              <a:pPr algn="r" eaLnBrk="1" hangingPunct="1">
                <a:spcBef>
                  <a:spcPct val="0"/>
                </a:spcBef>
              </a:pPr>
              <a:t>3</a:t>
            </a:fld>
            <a:endParaRPr lang="de-DE"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5F3A98FC-127F-48C3-8235-D91CF48A1582}" type="slidenum">
              <a:rPr lang="en-GB" altLang="en-US" smtClean="0"/>
              <a:pPr eaLnBrk="1" hangingPunct="1">
                <a:spcBef>
                  <a:spcPct val="0"/>
                </a:spcBef>
              </a:pPr>
              <a:t>21</a:t>
            </a:fld>
            <a:endParaRPr lang="en-GB" altLang="en-US"/>
          </a:p>
        </p:txBody>
      </p:sp>
      <p:sp>
        <p:nvSpPr>
          <p:cNvPr id="178179"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55" tIns="50276" rIns="100555" bIns="5027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A9FE019-F4DC-4045-BB11-2D59496BF63D}" type="slidenum">
              <a:rPr lang="en-US" altLang="en-US"/>
              <a:pPr algn="r" eaLnBrk="1" hangingPunct="1">
                <a:spcBef>
                  <a:spcPct val="0"/>
                </a:spcBef>
              </a:pPr>
              <a:t>21</a:t>
            </a:fld>
            <a:endParaRPr lang="en-US" altLang="en-US"/>
          </a:p>
        </p:txBody>
      </p:sp>
      <p:sp>
        <p:nvSpPr>
          <p:cNvPr id="178180" name="Rectangle 2"/>
          <p:cNvSpPr>
            <a:spLocks noGrp="1" noRot="1" noChangeAspect="1" noChangeArrowheads="1" noTextEdit="1"/>
          </p:cNvSpPr>
          <p:nvPr>
            <p:ph type="sldImg"/>
          </p:nvPr>
        </p:nvSpPr>
        <p:spPr>
          <a:ln/>
        </p:spPr>
      </p:sp>
      <p:sp>
        <p:nvSpPr>
          <p:cNvPr id="178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55" tIns="50276" rIns="100555" bIns="50276"/>
          <a:lstStyle/>
          <a:p>
            <a:pPr eaLnBrk="1" hangingPunct="1"/>
            <a:r>
              <a:rPr lang="en-GB" altLang="en-US" sz="1100" dirty="0"/>
              <a:t>Returning now to our options for patent protection in Europe, the third route is the Patent Cooperation Treaty or PCT. The PCT allows applicants to apply for patents in multiple member states by means of a single application, not just in Europe but worldwide too.</a:t>
            </a:r>
          </a:p>
          <a:p>
            <a:pPr eaLnBrk="1" hangingPunct="1"/>
            <a:endParaRPr lang="en-GB" altLang="en-US" sz="1100" dirty="0"/>
          </a:p>
          <a:p>
            <a:pPr eaLnBrk="1" hangingPunct="1"/>
            <a:r>
              <a:rPr lang="en-GB" altLang="en-US" sz="1100" dirty="0"/>
              <a:t>PCT applications do not lead to "international” patents. Instead, they branch into individual national patent applications.</a:t>
            </a:r>
          </a:p>
          <a:p>
            <a:pPr eaLnBrk="1" hangingPunct="1"/>
            <a:endParaRPr lang="en-GB" altLang="en-US" sz="1100" dirty="0"/>
          </a:p>
          <a:p>
            <a:pPr eaLnBrk="1" hangingPunct="1"/>
            <a:r>
              <a:rPr lang="en-GB" altLang="en-US" sz="1100" dirty="0"/>
              <a:t>There are a number of advantages for the applicant. In addition to the single application procedure at the beginning, the formal standards for the application are harmonised, including language, patent attorney and fees.</a:t>
            </a:r>
          </a:p>
          <a:p>
            <a:pPr eaLnBrk="1" hangingPunct="1"/>
            <a:endParaRPr lang="en-GB" altLang="en-US" sz="1100" dirty="0"/>
          </a:p>
          <a:p>
            <a:pPr eaLnBrk="1" hangingPunct="1"/>
            <a:r>
              <a:rPr lang="en-GB" altLang="en-US" sz="1100" dirty="0"/>
              <a:t>The applicant gets a search report and an opinion on the patentability of his invention, and has up to 30 months to decide in which countries he wants to proceed with his patent application.</a:t>
            </a:r>
          </a:p>
          <a:p>
            <a:pPr eaLnBrk="1" hangingPunct="1">
              <a:buFontTx/>
              <a:buChar char="•"/>
            </a:pPr>
            <a:endParaRPr lang="en-GB" altLang="en-US" sz="11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9AE356D-72B4-4A4C-BAC7-55A1E39846CA}" type="slidenum">
              <a:rPr lang="en-GB" altLang="en-US"/>
              <a:pPr algn="r" eaLnBrk="1" hangingPunct="1">
                <a:spcBef>
                  <a:spcPct val="0"/>
                </a:spcBef>
              </a:pPr>
              <a:t>22</a:t>
            </a:fld>
            <a:endParaRPr lang="en-GB" altLang="en-US"/>
          </a:p>
        </p:txBody>
      </p:sp>
      <p:sp>
        <p:nvSpPr>
          <p:cNvPr id="179203" name="Folienbildplatzhalter 1"/>
          <p:cNvSpPr>
            <a:spLocks noGrp="1" noRot="1" noChangeAspect="1" noTextEdit="1"/>
          </p:cNvSpPr>
          <p:nvPr>
            <p:ph type="sldImg"/>
          </p:nvPr>
        </p:nvSpPr>
        <p:spPr>
          <a:xfrm>
            <a:off x="908050" y="511175"/>
            <a:ext cx="4935538" cy="3703638"/>
          </a:xfrm>
          <a:ln/>
        </p:spPr>
      </p:sp>
      <p:sp>
        <p:nvSpPr>
          <p:cNvPr id="179204"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a:lnSpc>
                <a:spcPct val="90000"/>
              </a:lnSpc>
            </a:pPr>
            <a:r>
              <a:rPr lang="en-US" altLang="en-US" sz="1100"/>
              <a:t>The patent grant procedure before the EPO consists of the stages shown here on the slide.</a:t>
            </a:r>
          </a:p>
          <a:p>
            <a:pPr>
              <a:lnSpc>
                <a:spcPct val="90000"/>
              </a:lnSpc>
            </a:pPr>
            <a:endParaRPr lang="en-US" altLang="en-US" sz="1100"/>
          </a:p>
          <a:p>
            <a:pPr>
              <a:lnSpc>
                <a:spcPct val="90000"/>
              </a:lnSpc>
            </a:pPr>
            <a:r>
              <a:rPr lang="en-US" altLang="en-US" sz="1100"/>
              <a:t>When an application is filed, a search report is drawn up listing all the documents available to the EPO that may be relevant to assessing the novelty and inventive step of the invention. This is usually done before the patent application is published. Applicants can withdraw their application at any time, for example if conflicting prior art is found. If applications are withdrawn early enough, then the application is not published.</a:t>
            </a:r>
          </a:p>
          <a:p>
            <a:pPr>
              <a:lnSpc>
                <a:spcPct val="90000"/>
              </a:lnSpc>
            </a:pPr>
            <a:endParaRPr lang="en-US" altLang="en-US" sz="1100"/>
          </a:p>
          <a:p>
            <a:pPr>
              <a:lnSpc>
                <a:spcPct val="90000"/>
              </a:lnSpc>
            </a:pPr>
            <a:r>
              <a:rPr lang="en-US" altLang="en-US" sz="1100"/>
              <a:t>The application is published - normally together with the search report - 18 months after the date of first filing of the application. </a:t>
            </a:r>
            <a:r>
              <a:rPr lang="en-GB" altLang="en-US" sz="1100"/>
              <a:t>The published patent application provides some provisional protection even before it is granted. </a:t>
            </a:r>
          </a:p>
          <a:p>
            <a:pPr eaLnBrk="1" hangingPunct="1">
              <a:lnSpc>
                <a:spcPct val="90000"/>
              </a:lnSpc>
              <a:spcBef>
                <a:spcPct val="0"/>
              </a:spcBef>
            </a:pPr>
            <a:endParaRPr lang="en-GB" altLang="en-US" sz="1100"/>
          </a:p>
          <a:p>
            <a:pPr>
              <a:lnSpc>
                <a:spcPct val="90000"/>
              </a:lnSpc>
            </a:pPr>
            <a:r>
              <a:rPr lang="en-GB" altLang="en-US" sz="1100"/>
              <a:t>After the request for examination has been made, the EPO examines whether a patent can be granted. If</a:t>
            </a:r>
            <a:r>
              <a:rPr lang="en-US" altLang="en-US" sz="1100"/>
              <a:t> it decides that a patent can be granted, it issues a decision to that effect.</a:t>
            </a:r>
          </a:p>
          <a:p>
            <a:pPr>
              <a:lnSpc>
                <a:spcPct val="90000"/>
              </a:lnSpc>
            </a:pPr>
            <a:endParaRPr lang="en-US" altLang="en-US" sz="1100"/>
          </a:p>
          <a:p>
            <a:pPr>
              <a:lnSpc>
                <a:spcPct val="90000"/>
              </a:lnSpc>
            </a:pPr>
            <a:r>
              <a:rPr lang="en-US" altLang="en-US" sz="1100"/>
              <a:t>Once the mention of the grant of the patent is published, the patent has to be validated in each of the designated states within a specific time limit to retain its protective effect and to be enforceable against infringers. Different national requirements with regard to translation, representation, fees and time limits apply.</a:t>
            </a:r>
          </a:p>
          <a:p>
            <a:pPr>
              <a:lnSpc>
                <a:spcPct val="90000"/>
              </a:lnSpc>
            </a:pPr>
            <a:endParaRPr lang="en-GB" altLang="en-US" sz="1100"/>
          </a:p>
          <a:p>
            <a:pPr eaLnBrk="1" hangingPunct="1">
              <a:lnSpc>
                <a:spcPct val="70000"/>
              </a:lnSpc>
            </a:pPr>
            <a:r>
              <a:rPr lang="en-US" altLang="en-US" sz="1100"/>
              <a:t>Third parties can oppose the patent on the grounds that it should not have been granted.</a:t>
            </a:r>
          </a:p>
          <a:p>
            <a:pPr eaLnBrk="1" hangingPunct="1">
              <a:lnSpc>
                <a:spcPct val="70000"/>
              </a:lnSpc>
            </a:pPr>
            <a:endParaRPr lang="en-US" altLang="en-US" sz="1100"/>
          </a:p>
          <a:p>
            <a:pPr eaLnBrk="1" hangingPunct="1">
              <a:lnSpc>
                <a:spcPct val="70000"/>
              </a:lnSpc>
            </a:pPr>
            <a:endParaRPr lang="en-GB" altLang="en-US" sz="1100"/>
          </a:p>
        </p:txBody>
      </p:sp>
      <p:sp>
        <p:nvSpPr>
          <p:cNvPr id="179205"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754467F-D326-4BCB-A233-007A7351B159}" type="slidenum">
              <a:rPr lang="de-DE" altLang="en-US"/>
              <a:pPr algn="r" eaLnBrk="1" hangingPunct="1">
                <a:spcBef>
                  <a:spcPct val="0"/>
                </a:spcBef>
              </a:pPr>
              <a:t>22</a:t>
            </a:fld>
            <a:endParaRPr lang="de-DE"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E4209BC-1418-4AB6-B198-FA845D887375}" type="slidenum">
              <a:rPr lang="en-GB" altLang="en-US"/>
              <a:pPr algn="r" eaLnBrk="1" hangingPunct="1">
                <a:spcBef>
                  <a:spcPct val="0"/>
                </a:spcBef>
              </a:pPr>
              <a:t>23</a:t>
            </a:fld>
            <a:endParaRPr lang="en-GB" altLang="en-US"/>
          </a:p>
        </p:txBody>
      </p:sp>
      <p:sp>
        <p:nvSpPr>
          <p:cNvPr id="180227" name="Rectangle 2"/>
          <p:cNvSpPr>
            <a:spLocks noGrp="1" noRot="1" noChangeAspect="1" noTextEdit="1"/>
          </p:cNvSpPr>
          <p:nvPr>
            <p:ph type="sldImg"/>
          </p:nvPr>
        </p:nvSpPr>
        <p:spPr>
          <a:ln/>
        </p:spPr>
      </p:sp>
      <p:sp>
        <p:nvSpPr>
          <p:cNvPr id="180228" name="Rectangle 3"/>
          <p:cNvSpPr>
            <a:spLocks noGrp="1"/>
          </p:cNvSpPr>
          <p:nvPr>
            <p:ph type="body" idx="1"/>
          </p:nvPr>
        </p:nvSpPr>
        <p:spPr>
          <a:xfrm>
            <a:off x="674371" y="4691907"/>
            <a:ext cx="5394960" cy="4447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sz="1100" dirty="0"/>
              <a:t>After a European patent has been granted, third parties - usually the applicant's commercial competitors - may oppose the patent before the EPO if they believe that it should not have been granted. They must do so </a:t>
            </a:r>
            <a:r>
              <a:rPr lang="en-US" altLang="en-US" sz="1100" dirty="0"/>
              <a:t>within nine months of the grant.</a:t>
            </a:r>
          </a:p>
          <a:p>
            <a:pPr eaLnBrk="1" hangingPunct="1">
              <a:lnSpc>
                <a:spcPct val="90000"/>
              </a:lnSpc>
              <a:buFontTx/>
              <a:buChar char="•"/>
            </a:pPr>
            <a:endParaRPr lang="en-US" altLang="en-US" sz="1100" dirty="0"/>
          </a:p>
          <a:p>
            <a:pPr eaLnBrk="1" hangingPunct="1">
              <a:lnSpc>
                <a:spcPct val="90000"/>
              </a:lnSpc>
            </a:pPr>
            <a:r>
              <a:rPr lang="en-GB" altLang="en-US" sz="1100" dirty="0"/>
              <a:t>The</a:t>
            </a:r>
            <a:r>
              <a:rPr lang="en-GB" altLang="en-US" sz="1100" b="1" dirty="0"/>
              <a:t> </a:t>
            </a:r>
            <a:r>
              <a:rPr lang="en-GB" altLang="en-US" sz="1100" dirty="0"/>
              <a:t>patent proprietor may request the revocation or limitation of his patent at any time following grant of the patent.</a:t>
            </a:r>
          </a:p>
          <a:p>
            <a:pPr eaLnBrk="1" hangingPunct="1">
              <a:lnSpc>
                <a:spcPct val="90000"/>
              </a:lnSpc>
              <a:buFontTx/>
              <a:buChar char="•"/>
            </a:pPr>
            <a:endParaRPr lang="en-US" altLang="en-US" sz="1100" dirty="0"/>
          </a:p>
          <a:p>
            <a:pPr eaLnBrk="1" hangingPunct="1">
              <a:lnSpc>
                <a:spcPct val="90000"/>
              </a:lnSpc>
            </a:pPr>
            <a:r>
              <a:rPr lang="en-US" altLang="en-US" sz="1100" dirty="0"/>
              <a:t>To prevent the patent lapsing, renewal fees must be paid every year to the individual national patent offices.</a:t>
            </a:r>
          </a:p>
          <a:p>
            <a:pPr eaLnBrk="1" hangingPunct="1">
              <a:lnSpc>
                <a:spcPct val="90000"/>
              </a:lnSpc>
            </a:pPr>
            <a:r>
              <a:rPr lang="en-US" altLang="en-US" sz="1100" dirty="0"/>
              <a:t> </a:t>
            </a:r>
          </a:p>
          <a:p>
            <a:pPr eaLnBrk="1" hangingPunct="1">
              <a:lnSpc>
                <a:spcPct val="90000"/>
              </a:lnSpc>
            </a:pPr>
            <a:r>
              <a:rPr lang="en-US" altLang="en-US" sz="1100" dirty="0"/>
              <a:t>After the nine-month period for opposition has lapsed, anyone who wants to challenge a patent, for example on the grounds that it does not meet the criteria for the grant of a patent, must initiate court proceedings.</a:t>
            </a:r>
          </a:p>
          <a:p>
            <a:pPr eaLnBrk="1" hangingPunct="1">
              <a:lnSpc>
                <a:spcPct val="90000"/>
              </a:lnSpc>
              <a:buFontTx/>
              <a:buChar char="•"/>
            </a:pPr>
            <a:endParaRPr lang="en-GB" altLang="en-US" sz="1100" dirty="0"/>
          </a:p>
          <a:p>
            <a:pPr eaLnBrk="1" hangingPunct="1">
              <a:lnSpc>
                <a:spcPct val="90000"/>
              </a:lnSpc>
            </a:pPr>
            <a:r>
              <a:rPr lang="en-US" altLang="en-US" sz="1100" dirty="0"/>
              <a:t>The rights conferred by a patent mean that its owner has exclusive rights to prevent others who do not have the owner's consent from doing certain things, including making, using, offering for sale, selling, or importing the protected product. Infringement proceedings can be initiated to stop a third party from performing any of these acts. </a:t>
            </a:r>
          </a:p>
          <a:p>
            <a:pPr eaLnBrk="1" hangingPunct="1">
              <a:lnSpc>
                <a:spcPct val="90000"/>
              </a:lnSpc>
              <a:buFontTx/>
              <a:buChar char="•"/>
            </a:pPr>
            <a:endParaRPr lang="en-US" altLang="en-US" sz="1100" dirty="0"/>
          </a:p>
          <a:p>
            <a:pPr eaLnBrk="1" hangingPunct="1">
              <a:lnSpc>
                <a:spcPct val="90000"/>
              </a:lnSpc>
            </a:pPr>
            <a:r>
              <a:rPr lang="en-GB" altLang="en-US" sz="1100" dirty="0"/>
              <a:t>Invalidity proceedings and infringement proceedings must be brought before the national courts in each country where the European patent has effect*. </a:t>
            </a:r>
          </a:p>
          <a:p>
            <a:pPr eaLnBrk="1" hangingPunct="1">
              <a:lnSpc>
                <a:spcPct val="90000"/>
              </a:lnSpc>
              <a:buFontTx/>
              <a:buChar char="•"/>
            </a:pPr>
            <a:endParaRPr lang="en-GB" altLang="en-US" sz="1100" dirty="0"/>
          </a:p>
          <a:p>
            <a:pPr eaLnBrk="1" hangingPunct="1">
              <a:lnSpc>
                <a:spcPct val="90000"/>
              </a:lnSpc>
            </a:pPr>
            <a:r>
              <a:rPr lang="en-GB" altLang="en-US" sz="1100" dirty="0"/>
              <a:t>Once the UPC Agreement enters into force, the exclusive jurisdiction for infringement and revocation actions relating to European patents</a:t>
            </a:r>
            <a:r>
              <a:rPr lang="en-GB" altLang="en-US" sz="1100" baseline="0" dirty="0"/>
              <a:t> </a:t>
            </a:r>
            <a:r>
              <a:rPr lang="en-GB" altLang="en-US" sz="1100" dirty="0"/>
              <a:t>and unitary patents will as far as</a:t>
            </a:r>
            <a:r>
              <a:rPr lang="en-GB" altLang="en-US" sz="1100" baseline="0" dirty="0"/>
              <a:t> </a:t>
            </a:r>
            <a:r>
              <a:rPr lang="en-GB" altLang="en-US" sz="1100" dirty="0"/>
              <a:t>the territories of the contracting states of the</a:t>
            </a:r>
            <a:r>
              <a:rPr lang="en-GB" altLang="en-US" sz="1100" baseline="0" dirty="0"/>
              <a:t> </a:t>
            </a:r>
            <a:r>
              <a:rPr lang="en-GB" altLang="en-US" sz="1100" dirty="0"/>
              <a:t>UPC Agreement are concerned lie with the UPC.</a:t>
            </a:r>
          </a:p>
          <a:p>
            <a:pPr eaLnBrk="1" hangingPunct="1">
              <a:lnSpc>
                <a:spcPct val="90000"/>
              </a:lnSpc>
            </a:pPr>
            <a:endParaRPr lang="en-GB" altLang="en-US" sz="1100" dirty="0"/>
          </a:p>
          <a:p>
            <a:pPr eaLnBrk="1" hangingPunct="1">
              <a:lnSpc>
                <a:spcPct val="90000"/>
              </a:lnSpc>
            </a:pPr>
            <a:r>
              <a:rPr lang="en-GB" altLang="en-US" sz="1100" dirty="0"/>
              <a:t>* valid 2013.</a:t>
            </a:r>
            <a:endParaRPr lang="en-US" altLang="en-US" sz="11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a:ln/>
        </p:spPr>
      </p:sp>
      <p:sp>
        <p:nvSpPr>
          <p:cNvPr id="62467"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sz="1100" dirty="0">
                <a:latin typeface="Arial" pitchFamily="34" charset="0"/>
                <a:cs typeface="Arial" pitchFamily="34" charset="0"/>
              </a:rPr>
              <a:t>As a general principle, any person not having the patent proprietor's consent is prohibited from certain acts, and breach of those prohibitions will constitute patent infringement.</a:t>
            </a:r>
          </a:p>
          <a:p>
            <a:pPr>
              <a:buFontTx/>
              <a:buChar char="•"/>
              <a:defRPr/>
            </a:pPr>
            <a:endParaRPr lang="de-CH" altLang="en-US" sz="1100" dirty="0">
              <a:latin typeface="Arial" pitchFamily="34" charset="0"/>
              <a:cs typeface="Arial" pitchFamily="34" charset="0"/>
            </a:endParaRPr>
          </a:p>
          <a:p>
            <a:pPr>
              <a:defRPr/>
            </a:pPr>
            <a:r>
              <a:rPr lang="en-GB" altLang="en-US" sz="1100" dirty="0">
                <a:latin typeface="Arial" pitchFamily="34" charset="0"/>
                <a:cs typeface="Arial" pitchFamily="34" charset="0"/>
              </a:rPr>
              <a:t>Patent proprietors can take legal action,</a:t>
            </a:r>
            <a:r>
              <a:rPr lang="en-GB" altLang="en-US" sz="1100" baseline="0" dirty="0">
                <a:latin typeface="Arial" pitchFamily="34" charset="0"/>
                <a:cs typeface="Arial" pitchFamily="34" charset="0"/>
              </a:rPr>
              <a:t> </a:t>
            </a:r>
            <a:r>
              <a:rPr lang="en-GB" altLang="en-US" sz="1100" dirty="0">
                <a:latin typeface="Arial" pitchFamily="34" charset="0"/>
                <a:cs typeface="Arial" pitchFamily="34" charset="0"/>
              </a:rPr>
              <a:t>including filing for injunctive relief and/or</a:t>
            </a:r>
            <a:r>
              <a:rPr lang="en-GB" altLang="en-US" sz="1100" baseline="0" dirty="0">
                <a:latin typeface="Arial" pitchFamily="34" charset="0"/>
                <a:cs typeface="Arial" pitchFamily="34" charset="0"/>
              </a:rPr>
              <a:t> </a:t>
            </a:r>
            <a:r>
              <a:rPr lang="en-GB" altLang="en-US" sz="1100" dirty="0">
                <a:latin typeface="Arial" pitchFamily="34" charset="0"/>
                <a:cs typeface="Arial" pitchFamily="34" charset="0"/>
              </a:rPr>
              <a:t>claiming damages from persons considered to</a:t>
            </a:r>
            <a:r>
              <a:rPr lang="en-GB" altLang="en-US" sz="1100" baseline="0" dirty="0">
                <a:latin typeface="Arial" pitchFamily="34" charset="0"/>
                <a:cs typeface="Arial" pitchFamily="34" charset="0"/>
              </a:rPr>
              <a:t> </a:t>
            </a:r>
            <a:r>
              <a:rPr lang="en-GB" altLang="en-US" sz="1100" dirty="0">
                <a:latin typeface="Arial" pitchFamily="34" charset="0"/>
                <a:cs typeface="Arial" pitchFamily="34" charset="0"/>
              </a:rPr>
              <a:t>be infringing their patent.</a:t>
            </a:r>
          </a:p>
          <a:p>
            <a:pPr>
              <a:defRPr/>
            </a:pPr>
            <a:endParaRPr lang="de-CH" altLang="en-US" sz="1100" dirty="0">
              <a:latin typeface="Arial" pitchFamily="34" charset="0"/>
              <a:cs typeface="Arial" pitchFamily="34" charset="0"/>
            </a:endParaRPr>
          </a:p>
          <a:p>
            <a:pPr>
              <a:defRPr/>
            </a:pPr>
            <a:r>
              <a:rPr lang="en-GB" altLang="en-US" sz="1100" dirty="0">
                <a:latin typeface="Arial" pitchFamily="34" charset="0"/>
                <a:cs typeface="Arial" pitchFamily="34" charset="0"/>
              </a:rPr>
              <a:t>Precisely what constitutes infringement of a patent may differ in each jurisdiction, and is determined by the national courts with reference to the applicable national law.</a:t>
            </a:r>
          </a:p>
          <a:p>
            <a:pPr>
              <a:buFontTx/>
              <a:buChar char="•"/>
              <a:defRPr/>
            </a:pPr>
            <a:endParaRPr lang="en-GB" altLang="en-US" sz="1100" dirty="0">
              <a:latin typeface="Arial" pitchFamily="34" charset="0"/>
              <a:cs typeface="Arial" pitchFamily="34" charset="0"/>
            </a:endParaRPr>
          </a:p>
          <a:p>
            <a:pPr>
              <a:defRPr/>
            </a:pPr>
            <a:r>
              <a:rPr lang="en-GB" altLang="en-US" sz="1100" dirty="0">
                <a:latin typeface="Arial" pitchFamily="34" charset="0"/>
                <a:cs typeface="Arial" pitchFamily="34" charset="0"/>
              </a:rPr>
              <a:t>The competence for infringement and</a:t>
            </a:r>
            <a:r>
              <a:rPr lang="en-GB" altLang="en-US" sz="1100" baseline="0" dirty="0">
                <a:latin typeface="Arial" pitchFamily="34" charset="0"/>
                <a:cs typeface="Arial" pitchFamily="34" charset="0"/>
              </a:rPr>
              <a:t> </a:t>
            </a:r>
            <a:r>
              <a:rPr lang="en-GB" altLang="en-US" sz="1100" dirty="0">
                <a:latin typeface="Arial" pitchFamily="34" charset="0"/>
                <a:cs typeface="Arial" pitchFamily="34" charset="0"/>
              </a:rPr>
              <a:t>revocation actions concerning European and unitary patents will generally lie with the</a:t>
            </a:r>
            <a:r>
              <a:rPr lang="en-GB" altLang="en-US" sz="1100" baseline="0" dirty="0">
                <a:latin typeface="Arial" pitchFamily="34" charset="0"/>
                <a:cs typeface="Arial" pitchFamily="34" charset="0"/>
              </a:rPr>
              <a:t> </a:t>
            </a:r>
            <a:r>
              <a:rPr lang="en-GB" altLang="en-US" sz="1100" dirty="0">
                <a:latin typeface="Arial" pitchFamily="34" charset="0"/>
                <a:cs typeface="Arial" pitchFamily="34" charset="0"/>
              </a:rPr>
              <a:t>Unified Patent Court, once it comes into force.</a:t>
            </a:r>
          </a:p>
          <a:p>
            <a:pPr>
              <a:defRPr/>
            </a:pPr>
            <a:endParaRPr lang="en-GB" altLang="en-US" sz="1100" dirty="0">
              <a:latin typeface="Arial" pitchFamily="34" charset="0"/>
              <a:cs typeface="Arial" pitchFamily="34" charset="0"/>
            </a:endParaRPr>
          </a:p>
          <a:p>
            <a:pPr>
              <a:lnSpc>
                <a:spcPct val="110000"/>
              </a:lnSpc>
              <a:defRPr/>
            </a:pPr>
            <a:r>
              <a:rPr lang="en-GB" altLang="en-US" sz="1100" dirty="0">
                <a:latin typeface="Arial" pitchFamily="34" charset="0"/>
                <a:cs typeface="Arial" pitchFamily="34" charset="0"/>
              </a:rPr>
              <a:t>The courts in European countries have adopted provisions on infringement. Typically, the acts considered to undermine the right of the patent owner to prevent third parties'</a:t>
            </a:r>
            <a:r>
              <a:rPr lang="en-GB" altLang="en-US" sz="1100" b="1" dirty="0">
                <a:latin typeface="Arial" pitchFamily="34" charset="0"/>
                <a:cs typeface="Arial" pitchFamily="34" charset="0"/>
              </a:rPr>
              <a:t> </a:t>
            </a:r>
            <a:r>
              <a:rPr lang="en-GB" altLang="en-US" sz="1100" dirty="0">
                <a:latin typeface="Arial" pitchFamily="34" charset="0"/>
                <a:cs typeface="Arial" pitchFamily="34" charset="0"/>
              </a:rPr>
              <a:t>direct use of the invention include</a:t>
            </a:r>
          </a:p>
          <a:p>
            <a:pPr>
              <a:lnSpc>
                <a:spcPct val="110000"/>
              </a:lnSpc>
              <a:defRPr/>
            </a:pPr>
            <a:r>
              <a:rPr lang="en-GB" altLang="en-US" sz="1100" dirty="0">
                <a:latin typeface="Arial" pitchFamily="34" charset="0"/>
                <a:cs typeface="Arial" pitchFamily="34" charset="0"/>
              </a:rPr>
              <a:t> </a:t>
            </a:r>
          </a:p>
          <a:p>
            <a:pPr marL="189718" indent="-189718">
              <a:lnSpc>
                <a:spcPct val="110000"/>
              </a:lnSpc>
              <a:buFont typeface="Arial" panose="020B0604020202020204" pitchFamily="34" charset="0"/>
              <a:buChar char="•"/>
              <a:defRPr/>
            </a:pPr>
            <a:r>
              <a:rPr lang="en-GB" altLang="en-US" sz="1100" dirty="0">
                <a:latin typeface="Arial" pitchFamily="34" charset="0"/>
                <a:cs typeface="Arial" pitchFamily="34" charset="0"/>
              </a:rPr>
              <a:t>making, offering, putting on the market or using a protected product or importing or stocking the product for these purposes, </a:t>
            </a:r>
          </a:p>
          <a:p>
            <a:pPr marL="189718" indent="-189718">
              <a:lnSpc>
                <a:spcPct val="110000"/>
              </a:lnSpc>
              <a:buFont typeface="Arial" panose="020B0604020202020204" pitchFamily="34" charset="0"/>
              <a:buChar char="•"/>
              <a:defRPr/>
            </a:pPr>
            <a:r>
              <a:rPr lang="en-GB" altLang="en-US" sz="1100" dirty="0">
                <a:latin typeface="Arial" pitchFamily="34" charset="0"/>
                <a:cs typeface="Arial" pitchFamily="34" charset="0"/>
              </a:rPr>
              <a:t>using a process or offering the protected process for use, and </a:t>
            </a:r>
          </a:p>
          <a:p>
            <a:pPr marL="189718" indent="-189718">
              <a:lnSpc>
                <a:spcPct val="110000"/>
              </a:lnSpc>
              <a:buFont typeface="Arial" panose="020B0604020202020204" pitchFamily="34" charset="0"/>
              <a:buChar char="•"/>
              <a:defRPr/>
            </a:pPr>
            <a:r>
              <a:rPr lang="en-GB" altLang="en-US" sz="1100" dirty="0">
                <a:latin typeface="Arial" pitchFamily="34" charset="0"/>
                <a:cs typeface="Arial" pitchFamily="34" charset="0"/>
              </a:rPr>
              <a:t>offering, putting on the market, using, or importing or stocking for these purposes the product obtained directly by a protected process.</a:t>
            </a:r>
            <a:endParaRPr lang="de-CH" altLang="en-US" sz="1100" dirty="0">
              <a:latin typeface="Arial" pitchFamily="34" charset="0"/>
              <a:cs typeface="Arial" pitchFamily="34" charset="0"/>
            </a:endParaRPr>
          </a:p>
          <a:p>
            <a:pPr marL="816842" lvl="1" indent="-312683">
              <a:lnSpc>
                <a:spcPct val="110000"/>
              </a:lnSpc>
              <a:buFontTx/>
              <a:buChar char="•"/>
              <a:defRPr/>
            </a:pPr>
            <a:endParaRPr lang="en-GB" altLang="en-US" sz="1100" dirty="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TextEdit="1"/>
          </p:cNvSpPr>
          <p:nvPr>
            <p:ph type="sldImg"/>
          </p:nvPr>
        </p:nvSpPr>
        <p:spPr>
          <a:ln/>
        </p:spPr>
      </p:sp>
      <p:sp>
        <p:nvSpPr>
          <p:cNvPr id="1822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900"/>
              <a:t>The question of infringement is rather complex. In the European patent system, decisions on infringement are taken by the national courts. The EPC does, however, establish the principle that the scope of protection conferred by a European patent in the EPC contracting states is to be determined by the claims, with the description and drawings being used to interpret the claims.</a:t>
            </a:r>
          </a:p>
          <a:p>
            <a:endParaRPr lang="en-GB" altLang="en-US" sz="900"/>
          </a:p>
          <a:p>
            <a:r>
              <a:rPr lang="en-GB" altLang="en-US" sz="900"/>
              <a:t>In practice, this means that the extent of protection basically encompasses everything that is literally covered by the claims. However, it may in some cases also encompass so-called equivalents to the invention covered by the claims.</a:t>
            </a:r>
          </a:p>
          <a:p>
            <a:pPr>
              <a:buFontTx/>
              <a:buChar char="•"/>
            </a:pPr>
            <a:endParaRPr lang="en-GB" altLang="en-US" sz="1100"/>
          </a:p>
          <a:p>
            <a:r>
              <a:rPr lang="en-GB" altLang="en-US" sz="1100"/>
              <a:t>The example shown here is about two companies that are commercially active in the market for cutting tools. It illustrates both the territorial effect of patents, as well as what is meant by the "extent of protection".</a:t>
            </a:r>
          </a:p>
          <a:p>
            <a:endParaRPr lang="en-GB" altLang="en-US" sz="1100"/>
          </a:p>
          <a:p>
            <a:r>
              <a:rPr lang="en-GB" altLang="en-US" sz="1100"/>
              <a:t>PAPER-FIX is a company that produces scissors with eye rings that are covered by plastic. The plastic has good insulation properties. PAPER-FIX produce the scissors in Italy and sell them in the UK.</a:t>
            </a:r>
          </a:p>
          <a:p>
            <a:endParaRPr lang="en-GB" altLang="en-US" sz="1100"/>
          </a:p>
          <a:p>
            <a:r>
              <a:rPr lang="en-GB" altLang="en-US" sz="1100"/>
              <a:t>PAPER-FIX have been approached by a </a:t>
            </a:r>
            <a:r>
              <a:rPr lang="en-US" altLang="en-US" sz="1100"/>
              <a:t>company called HAIRY-CUT, who have accused them of infringing their patent. HAIRY-CUT's patent was granted for the UK and claims “cutting means with two eye rings”.</a:t>
            </a:r>
            <a:endParaRPr lang="en-US" altLang="en-US" sz="1100" b="1"/>
          </a:p>
          <a:p>
            <a:endParaRPr lang="en-US" altLang="en-US" sz="1100" b="1"/>
          </a:p>
          <a:p>
            <a:r>
              <a:rPr lang="en-US" altLang="en-US" sz="1100"/>
              <a:t>The question is, are PAPER-FIX infringing HAIRY-CUT's patent?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TextEdit="1"/>
          </p:cNvSpPr>
          <p:nvPr>
            <p:ph type="sldImg"/>
          </p:nvPr>
        </p:nvSpPr>
        <p:spPr>
          <a:ln/>
        </p:spPr>
      </p:sp>
      <p:sp>
        <p:nvSpPr>
          <p:cNvPr id="64515"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Arial" panose="020B0604020202020204" pitchFamily="34" charset="0"/>
              <a:buNone/>
              <a:defRPr/>
            </a:pPr>
            <a:r>
              <a:rPr lang="en-US" altLang="en-US" sz="1100" dirty="0">
                <a:latin typeface="Arial" pitchFamily="34" charset="0"/>
                <a:cs typeface="Arial" pitchFamily="34" charset="0"/>
              </a:rPr>
              <a:t>So, are PAPER-FIX infringing HAIRY-CUT's patent? Firstly, we have to ask ourselves whether the acts done by PAPER-FIX constitute acts of infringement. PAPER-FIX produce products and sell them. Production and sale qualify as acts of infringement when done without permission.</a:t>
            </a:r>
          </a:p>
          <a:p>
            <a:pPr>
              <a:buFont typeface="Arial" panose="020B0604020202020204" pitchFamily="34" charset="0"/>
              <a:buNone/>
              <a:defRPr/>
            </a:pPr>
            <a:endParaRPr lang="en-US" altLang="en-US" sz="1100" dirty="0">
              <a:latin typeface="Arial" pitchFamily="34" charset="0"/>
              <a:cs typeface="Arial" pitchFamily="34" charset="0"/>
            </a:endParaRPr>
          </a:p>
          <a:p>
            <a:pPr>
              <a:buFont typeface="Arial" panose="020B0604020202020204" pitchFamily="34" charset="0"/>
              <a:buNone/>
              <a:defRPr/>
            </a:pPr>
            <a:r>
              <a:rPr lang="en-US" altLang="en-US" sz="1100" dirty="0">
                <a:latin typeface="Arial" pitchFamily="34" charset="0"/>
                <a:cs typeface="Arial" pitchFamily="34" charset="0"/>
              </a:rPr>
              <a:t>Then we have to check in which territories HAIRY-CUT have a patent. They have a patent in the UK. So, if PAPER-FIX are infringing HAIRY-CUT's patent, then only in the UK. What about the </a:t>
            </a:r>
            <a:r>
              <a:rPr lang="en-GB" altLang="en-US" sz="1100" dirty="0">
                <a:latin typeface="Arial" pitchFamily="34" charset="0"/>
                <a:cs typeface="Arial" pitchFamily="34" charset="0"/>
              </a:rPr>
              <a:t>scope of HAIRY-CUT's patent?. HAIRY-CUT have patent protection for any cutting means with two eye rings. PAPER-FIX produce special scissors where the eye rings are covered with plastic. As the graphic shows, these insulated scissors fall within the extent of protection of HAIRY-CUT's patent. Therefore, PAPER-FIX are infringing HAIRY-CUT's patent. PAPER-FIX must get a licence from HAIRY-CUT in the UK, otherwise HAIRY-CUT can stop them selling the scissors on the UK market.</a:t>
            </a:r>
          </a:p>
          <a:p>
            <a:pPr marL="251202" indent="-251202">
              <a:defRPr/>
            </a:pPr>
            <a:endParaRPr lang="de-CH" altLang="en-US" sz="1100" dirty="0">
              <a:latin typeface="Arial" pitchFamily="34" charset="0"/>
              <a:cs typeface="Arial" pitchFamily="34" charset="0"/>
            </a:endParaRPr>
          </a:p>
          <a:p>
            <a:pPr>
              <a:buFont typeface="Arial" panose="020B0604020202020204" pitchFamily="34" charset="0"/>
              <a:buNone/>
              <a:defRPr/>
            </a:pPr>
            <a:r>
              <a:rPr lang="en-GB" altLang="en-US" sz="1100" dirty="0">
                <a:latin typeface="Arial" pitchFamily="34" charset="0"/>
                <a:cs typeface="Arial" pitchFamily="34" charset="0"/>
              </a:rPr>
              <a:t>What about in Italy? As HAIRY-CUT do not have patent protection for Italy, the production of insulated scissors by PAPER-FIX in Italy does not constitute infringement. Therefore, PAPER-FIX can continue producing their scissors in Italy. </a:t>
            </a:r>
          </a:p>
          <a:p>
            <a:pPr marL="251202" indent="-251202">
              <a:defRPr/>
            </a:pPr>
            <a:endParaRPr lang="en-GB" altLang="en-US" sz="1100" dirty="0">
              <a:latin typeface="Arial" pitchFamily="34" charset="0"/>
              <a:cs typeface="Arial" pitchFamily="34" charset="0"/>
            </a:endParaRPr>
          </a:p>
          <a:p>
            <a:pPr>
              <a:buFont typeface="Arial" panose="020B0604020202020204" pitchFamily="34" charset="0"/>
              <a:buNone/>
              <a:defRPr/>
            </a:pPr>
            <a:r>
              <a:rPr lang="en-GB" altLang="en-US" sz="1100" dirty="0">
                <a:latin typeface="Arial" pitchFamily="34" charset="0"/>
                <a:cs typeface="Arial" pitchFamily="34" charset="0"/>
              </a:rPr>
              <a:t>By the way, PAPER-FIX should also check if anyone else has patents in the UK or Italy which cover scissors with plastic eye rings.</a:t>
            </a:r>
          </a:p>
          <a:p>
            <a:pPr marL="251202" indent="-251202">
              <a:defRPr/>
            </a:pPr>
            <a:endParaRPr lang="en-GB" altLang="en-US" sz="1100" b="1" dirty="0">
              <a:latin typeface="Arial" pitchFamily="34" charset="0"/>
              <a:cs typeface="Arial" pitchFamily="34" charset="0"/>
            </a:endParaRPr>
          </a:p>
          <a:p>
            <a:pPr>
              <a:buFont typeface="Arial" panose="020B0604020202020204" pitchFamily="34" charset="0"/>
              <a:buNone/>
              <a:defRPr/>
            </a:pPr>
            <a:r>
              <a:rPr lang="en-GB" altLang="en-US" sz="1100" dirty="0">
                <a:latin typeface="Arial" pitchFamily="34" charset="0"/>
                <a:cs typeface="Arial" pitchFamily="34" charset="0"/>
              </a:rPr>
              <a:t>Continuing with our example, let’s imagine that there is a third company called SHEAR-MAN. They import garden shears into the UK. Are SHEAR-MAN infringing HAIRY CUT's patent?</a:t>
            </a:r>
          </a:p>
          <a:p>
            <a:pPr>
              <a:buFont typeface="Arial" panose="020B0604020202020204" pitchFamily="34" charset="0"/>
              <a:buNone/>
              <a:defRPr/>
            </a:pPr>
            <a:endParaRPr lang="en-GB" altLang="en-US" sz="1100" dirty="0">
              <a:latin typeface="Arial" pitchFamily="34" charset="0"/>
              <a:cs typeface="Arial" pitchFamily="34" charset="0"/>
            </a:endParaRPr>
          </a:p>
          <a:p>
            <a:pPr>
              <a:buFont typeface="Arial" panose="020B0604020202020204" pitchFamily="34" charset="0"/>
              <a:buNone/>
              <a:defRPr/>
            </a:pPr>
            <a:r>
              <a:rPr lang="en-GB" altLang="en-US" sz="1100" dirty="0">
                <a:latin typeface="Arial" pitchFamily="34" charset="0"/>
                <a:cs typeface="Arial" pitchFamily="34" charset="0"/>
              </a:rPr>
              <a:t>Importing counts as an infringing act. Moreover, SHEAR-MAN's commercial activities are in the UK, a country for which HAIRY-CUT have patent protection.</a:t>
            </a:r>
            <a:endParaRPr lang="en-US" altLang="en-US" sz="1100" dirty="0">
              <a:latin typeface="Arial" pitchFamily="34" charset="0"/>
              <a:cs typeface="Arial" pitchFamily="34" charset="0"/>
            </a:endParaRPr>
          </a:p>
          <a:p>
            <a:pPr>
              <a:buFont typeface="Arial" panose="020B0604020202020204" pitchFamily="34" charset="0"/>
              <a:buNone/>
              <a:defRPr/>
            </a:pPr>
            <a:r>
              <a:rPr lang="en-US" altLang="en-US" sz="1100" dirty="0">
                <a:latin typeface="Arial" pitchFamily="34" charset="0"/>
                <a:cs typeface="Arial" pitchFamily="34" charset="0"/>
              </a:rPr>
              <a:t>But the garden shears they import do not have eye rings, so they do not fall within the extent of protection of HAIRY-CUT's patent. SHEAR-MAN can therefore continue to import them.</a:t>
            </a:r>
          </a:p>
          <a:p>
            <a:pPr>
              <a:buFont typeface="Arial" panose="020B0604020202020204" pitchFamily="34" charset="0"/>
              <a:buNone/>
              <a:defRPr/>
            </a:pPr>
            <a:endParaRPr lang="en-US" altLang="en-US" sz="1100" dirty="0">
              <a:latin typeface="Arial" pitchFamily="34" charset="0"/>
              <a:cs typeface="Arial" pitchFamily="34" charset="0"/>
            </a:endParaRPr>
          </a:p>
          <a:p>
            <a:pPr>
              <a:buFont typeface="Arial" panose="020B0604020202020204" pitchFamily="34" charset="0"/>
              <a:buNone/>
              <a:defRPr/>
            </a:pPr>
            <a:r>
              <a:rPr lang="en-US" altLang="en-US" sz="1100" dirty="0">
                <a:latin typeface="Arial" pitchFamily="34" charset="0"/>
                <a:cs typeface="Arial" pitchFamily="34" charset="0"/>
              </a:rPr>
              <a:t>Once again, SHEAR-MAN should check if anyone else has patents in the UK that cover this kind of garden shears.</a:t>
            </a:r>
            <a:r>
              <a:rPr lang="en-GB" altLang="en-US" sz="1100" dirty="0">
                <a:latin typeface="Arial" pitchFamily="34" charset="0"/>
                <a:cs typeface="Arial" pitchFamily="34"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5971343-87B0-4E11-A91D-70C7468E1139}" type="slidenum">
              <a:rPr lang="en-GB" altLang="en-US" smtClean="0"/>
              <a:pPr eaLnBrk="1" hangingPunct="1">
                <a:spcBef>
                  <a:spcPct val="0"/>
                </a:spcBef>
              </a:pPr>
              <a:t>27</a:t>
            </a:fld>
            <a:endParaRPr lang="en-GB" altLang="en-US"/>
          </a:p>
        </p:txBody>
      </p:sp>
      <p:sp>
        <p:nvSpPr>
          <p:cNvPr id="184323" name="Folienbildplatzhalter 1"/>
          <p:cNvSpPr>
            <a:spLocks noGrp="1" noRot="1" noChangeAspect="1" noTextEdit="1"/>
          </p:cNvSpPr>
          <p:nvPr>
            <p:ph type="sldImg"/>
          </p:nvPr>
        </p:nvSpPr>
        <p:spPr>
          <a:xfrm>
            <a:off x="908050" y="511175"/>
            <a:ext cx="4935538" cy="3703638"/>
          </a:xfrm>
          <a:ln/>
        </p:spPr>
      </p:sp>
      <p:sp>
        <p:nvSpPr>
          <p:cNvPr id="184324"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r>
              <a:rPr lang="en-GB" altLang="en-US" sz="1100" noProof="0" dirty="0"/>
              <a:t>The advantages of getting a patent include the fact that patent owners can exclude others from using their inventions. In other words, competitors cannot make products with the same features without obtaining a licence. This gives patent owners a competitive advantage. </a:t>
            </a:r>
          </a:p>
          <a:p>
            <a:pPr eaLnBrk="1" hangingPunct="1"/>
            <a:endParaRPr lang="en-GB" altLang="en-US" sz="1100" noProof="0" dirty="0"/>
          </a:p>
          <a:p>
            <a:pPr eaLnBrk="1" hangingPunct="1"/>
            <a:r>
              <a:rPr lang="en-GB" altLang="en-US" sz="1100" noProof="0" dirty="0"/>
              <a:t>European patents offer strong legal protection, as they are examined rather than simply registered. Patent rights are therefore more certain than many other forms of legal protection.</a:t>
            </a:r>
            <a:br>
              <a:rPr lang="en-GB" altLang="en-US" sz="1100" noProof="0" dirty="0"/>
            </a:br>
            <a:endParaRPr lang="en-GB" altLang="en-US" sz="1100" noProof="0" dirty="0"/>
          </a:p>
          <a:p>
            <a:pPr eaLnBrk="1" hangingPunct="1"/>
            <a:r>
              <a:rPr lang="en-GB" altLang="en-US" sz="1100" noProof="0" dirty="0"/>
              <a:t>In case of infringement, patent holders can sue the infringer or order customs to intercept imports of patented products. </a:t>
            </a:r>
          </a:p>
          <a:p>
            <a:pPr eaLnBrk="1" hangingPunct="1"/>
            <a:endParaRPr lang="en-GB" altLang="en-US" sz="1100" noProof="0" dirty="0"/>
          </a:p>
          <a:p>
            <a:pPr eaLnBrk="1" hangingPunct="1"/>
            <a:r>
              <a:rPr lang="en-GB" altLang="en-US" sz="1100" noProof="0" dirty="0"/>
              <a:t>Last but not least, a patent makes an invention tradable. Sellers can tell prospective buyers the details of the invention without running the risk of the invention being stolen. </a:t>
            </a:r>
          </a:p>
          <a:p>
            <a:pPr eaLnBrk="1" hangingPunct="1"/>
            <a:endParaRPr lang="en-GB" altLang="en-US" sz="1100" noProof="0" dirty="0"/>
          </a:p>
          <a:p>
            <a:pPr eaLnBrk="1" hangingPunct="1"/>
            <a:r>
              <a:rPr lang="en-GB" altLang="en-US" sz="1100" noProof="0" dirty="0"/>
              <a:t>The disadvantages of patenting include the fact that patent applications are published after 18 months, so everybody, including competitors, can find out about the invention. The information is available free of charge from online databases such as </a:t>
            </a:r>
            <a:r>
              <a:rPr lang="en-GB" altLang="en-US" sz="1100" noProof="0" dirty="0" err="1"/>
              <a:t>Espacenet</a:t>
            </a:r>
            <a:r>
              <a:rPr lang="en-GB" altLang="en-US" sz="1100" noProof="0" dirty="0"/>
              <a:t>. However, the published application does offer some limited protection, both legal and factual. Factual means that the prospect of a patent being granted might discourage competitors from investing in the commercialisation of a potentially infringing product. </a:t>
            </a:r>
          </a:p>
          <a:p>
            <a:pPr eaLnBrk="1" hangingPunct="1"/>
            <a:endParaRPr lang="en-GB" altLang="en-US" sz="1100" noProof="0" dirty="0"/>
          </a:p>
          <a:p>
            <a:pPr eaLnBrk="1" hangingPunct="1"/>
            <a:r>
              <a:rPr lang="en-GB" altLang="en-US" sz="1100" noProof="0" dirty="0"/>
              <a:t>Finally, patents can be very expensive if broad international protection is sought. And because of the time lag of several years from application to grant, by the time the patent is granted, the invention may already have become obsolete. Also, enforcing patent rights may mean going to court, and this can be expensive.</a:t>
            </a:r>
          </a:p>
        </p:txBody>
      </p:sp>
      <p:sp>
        <p:nvSpPr>
          <p:cNvPr id="184325"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8E46994-0757-41B0-BA40-D98B9C891A86}" type="slidenum">
              <a:rPr lang="de-DE" altLang="en-US"/>
              <a:pPr algn="r" eaLnBrk="1" hangingPunct="1">
                <a:spcBef>
                  <a:spcPct val="0"/>
                </a:spcBef>
              </a:pPr>
              <a:t>27</a:t>
            </a:fld>
            <a:endParaRPr lang="de-DE"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FC2E6C5-9B1C-4425-832B-CBD22CACD2DD}" type="slidenum">
              <a:rPr lang="en-GB" altLang="en-US"/>
              <a:pPr algn="r" eaLnBrk="1" hangingPunct="1">
                <a:spcBef>
                  <a:spcPct val="0"/>
                </a:spcBef>
              </a:pPr>
              <a:t>28</a:t>
            </a:fld>
            <a:endParaRPr lang="en-GB" altLang="en-US"/>
          </a:p>
        </p:txBody>
      </p:sp>
      <p:sp>
        <p:nvSpPr>
          <p:cNvPr id="185347" name="Folienbildplatzhalter 1"/>
          <p:cNvSpPr>
            <a:spLocks noGrp="1" noRot="1" noChangeAspect="1" noTextEdit="1"/>
          </p:cNvSpPr>
          <p:nvPr>
            <p:ph type="sldImg"/>
          </p:nvPr>
        </p:nvSpPr>
        <p:spPr>
          <a:xfrm>
            <a:off x="908050" y="511175"/>
            <a:ext cx="4935538" cy="3703638"/>
          </a:xfrm>
          <a:ln/>
        </p:spPr>
      </p:sp>
      <p:sp>
        <p:nvSpPr>
          <p:cNvPr id="185348"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r>
              <a:rPr lang="en-GB" altLang="en-US" sz="1100"/>
              <a:t>What are the alternatives to patenting?</a:t>
            </a:r>
          </a:p>
          <a:p>
            <a:pPr eaLnBrk="1" hangingPunct="1"/>
            <a:endParaRPr lang="en-GB" altLang="en-US" sz="1100"/>
          </a:p>
          <a:p>
            <a:pPr eaLnBrk="1" hangingPunct="1"/>
            <a:r>
              <a:rPr lang="en-GB" altLang="en-US" sz="1100"/>
              <a:t>One option is to publish the</a:t>
            </a:r>
            <a:r>
              <a:rPr lang="en-GB" altLang="en-US" sz="1100" b="1"/>
              <a:t> </a:t>
            </a:r>
            <a:r>
              <a:rPr lang="en-GB" altLang="en-US" sz="1100"/>
              <a:t>invention in any newspaper, magazine, journal, book or public prior art database. Publication prevents others from applying for a patent on the same invention - although other prior patents might effectively block its use. At the same time, it discloses the invention to competitors, so improvements might be patented by a third party and this might block the further development of the initial invention. </a:t>
            </a:r>
          </a:p>
          <a:p>
            <a:pPr eaLnBrk="1" hangingPunct="1">
              <a:buFontTx/>
              <a:buChar char="-"/>
            </a:pPr>
            <a:endParaRPr lang="en-GB" altLang="en-US" sz="1100"/>
          </a:p>
          <a:p>
            <a:pPr eaLnBrk="1" hangingPunct="1"/>
            <a:r>
              <a:rPr lang="en-GB" altLang="en-US" sz="1100"/>
              <a:t>Another option is to keep the invention secret. This is frequently used, especially for inventions that do not qualify for patent protection, and for production processes that cannot be reverse-engineered by analysing the end product. In the latter case, patent infringement would be very difficult to prove, so a patent might not be very effective. This option is inexpensive, although there is some cost involved in the signing of non-disclosure agreements with employees and/or partners. Trade secrets are, however, difficult to enforce, and proof is needed that competitors have used unlawful means to find out the secret. On average, detailed technological information will leak out within a year.</a:t>
            </a:r>
          </a:p>
          <a:p>
            <a:pPr eaLnBrk="1" hangingPunct="1"/>
            <a:endParaRPr lang="en-GB" altLang="en-US" sz="1100"/>
          </a:p>
          <a:p>
            <a:pPr eaLnBrk="1" hangingPunct="1"/>
            <a:r>
              <a:rPr lang="en-GB" altLang="en-US" sz="1100"/>
              <a:t>The third option is to do nothing at all.</a:t>
            </a:r>
          </a:p>
          <a:p>
            <a:pPr eaLnBrk="1" hangingPunct="1"/>
            <a:endParaRPr lang="en-GB" altLang="en-US" sz="1100"/>
          </a:p>
          <a:p>
            <a:pPr eaLnBrk="1" hangingPunct="1"/>
            <a:r>
              <a:rPr lang="en-GB" altLang="en-US" sz="1100"/>
              <a:t>Other options have been found to be at least as important as patent protection and other legal instruments. These include lead-time advantages, in other words being the first to introduce the product to the market, learning curve effects, which involves starting to learn about the technology earlier and thus maintaining a technical advantage, network effects - creating a user base or a technical standard first - and customer relations. All of these options are often used in conjunction with patents, rather than to replace them.</a:t>
            </a:r>
          </a:p>
          <a:p>
            <a:pPr eaLnBrk="1" hangingPunct="1">
              <a:buFontTx/>
              <a:buChar char="•"/>
            </a:pPr>
            <a:endParaRPr lang="en-GB" altLang="en-US" sz="1100"/>
          </a:p>
          <a:p>
            <a:pPr eaLnBrk="1" hangingPunct="1"/>
            <a:endParaRPr lang="en-GB" altLang="en-US" sz="1100"/>
          </a:p>
        </p:txBody>
      </p:sp>
      <p:sp>
        <p:nvSpPr>
          <p:cNvPr id="185349"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9757A33-A85C-4895-BE4C-7F06DB9443D2}" type="slidenum">
              <a:rPr lang="de-DE" altLang="en-US"/>
              <a:pPr algn="r" eaLnBrk="1" hangingPunct="1">
                <a:spcBef>
                  <a:spcPct val="0"/>
                </a:spcBef>
              </a:pPr>
              <a:t>28</a:t>
            </a:fld>
            <a:endParaRPr lang="de-DE"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E3C86E3-6895-464F-8A6F-3F0F9A6AAF0F}" type="slidenum">
              <a:rPr lang="en-GB" altLang="en-US"/>
              <a:pPr algn="r" eaLnBrk="1" hangingPunct="1">
                <a:spcBef>
                  <a:spcPct val="0"/>
                </a:spcBef>
              </a:pPr>
              <a:t>29</a:t>
            </a:fld>
            <a:endParaRPr lang="en-GB" altLang="en-US"/>
          </a:p>
        </p:txBody>
      </p:sp>
      <p:sp>
        <p:nvSpPr>
          <p:cNvPr id="186371"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55" tIns="50276" rIns="100555" bIns="5027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B04FBEA-24CC-41BF-B2FD-3CA2A03B3E25}" type="slidenum">
              <a:rPr lang="en-US" altLang="en-US"/>
              <a:pPr algn="r" eaLnBrk="1" hangingPunct="1">
                <a:spcBef>
                  <a:spcPct val="0"/>
                </a:spcBef>
              </a:pPr>
              <a:t>29</a:t>
            </a:fld>
            <a:endParaRPr lang="en-US" altLang="en-US"/>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55" tIns="50276" rIns="100555" bIns="50276"/>
          <a:lstStyle/>
          <a:p>
            <a:pPr eaLnBrk="1" hangingPunct="1">
              <a:lnSpc>
                <a:spcPct val="90000"/>
              </a:lnSpc>
            </a:pPr>
            <a:r>
              <a:rPr lang="en-GB" altLang="en-US" sz="1100" dirty="0"/>
              <a:t>What sort of things should you consider before deciding to file an application for a patent?</a:t>
            </a:r>
          </a:p>
          <a:p>
            <a:pPr eaLnBrk="1" hangingPunct="1">
              <a:lnSpc>
                <a:spcPct val="90000"/>
              </a:lnSpc>
            </a:pPr>
            <a:endParaRPr lang="en-GB" altLang="en-US" sz="1100" dirty="0"/>
          </a:p>
          <a:p>
            <a:pPr eaLnBrk="1" hangingPunct="1">
              <a:lnSpc>
                <a:spcPct val="90000"/>
              </a:lnSpc>
            </a:pPr>
            <a:r>
              <a:rPr lang="en-GB" altLang="en-US" sz="1100" dirty="0"/>
              <a:t>An invention may not always result in a commercially viable technology or product, so it is important to consider the advantages and disadvantages of patent protection. You should look into alternatives such as secrecy or utility models. You should also make a cost/benefit analysis. Is there a market for the invention? What kind of investment will it take to bring the invention to the market? Will you need technical and/or financial assistance from other companies to commercialise it? </a:t>
            </a:r>
          </a:p>
          <a:p>
            <a:pPr>
              <a:lnSpc>
                <a:spcPct val="90000"/>
              </a:lnSpc>
              <a:buFontTx/>
              <a:buChar char="•"/>
            </a:pPr>
            <a:endParaRPr lang="en-GB" altLang="en-US" sz="1100" dirty="0"/>
          </a:p>
          <a:p>
            <a:pPr>
              <a:lnSpc>
                <a:spcPct val="90000"/>
              </a:lnSpc>
            </a:pPr>
            <a:r>
              <a:rPr lang="en-GB" altLang="en-US" sz="1100" dirty="0"/>
              <a:t>You should get legal advice on whether the invention is patentable. You can of course perform a patent search yourself using free online databases such as </a:t>
            </a:r>
            <a:r>
              <a:rPr lang="en-GB" altLang="en-US" sz="1100" dirty="0" err="1"/>
              <a:t>Espacenet</a:t>
            </a:r>
            <a:r>
              <a:rPr lang="en-GB" altLang="en-US" sz="1100" dirty="0"/>
              <a:t>, or have the search done by a professional service. You can also search relevant technical and scientific journals, conference proceedings and websites of companies in the field. But professional legal advice is a must.</a:t>
            </a:r>
          </a:p>
          <a:p>
            <a:pPr>
              <a:lnSpc>
                <a:spcPct val="90000"/>
              </a:lnSpc>
            </a:pPr>
            <a:endParaRPr lang="en-GB" altLang="en-US" sz="1100" dirty="0"/>
          </a:p>
          <a:p>
            <a:pPr>
              <a:lnSpc>
                <a:spcPct val="90000"/>
              </a:lnSpc>
            </a:pPr>
            <a:r>
              <a:rPr lang="en-GB" altLang="en-US" sz="1100" dirty="0"/>
              <a:t>Last but not least, you should clarify ownership of the invention. National law in your country, or your employment contract, may require you to transfer your rights to the invention to your employer. Employees or business partners who have contributed financially or technically to the development of the invention may also have acquired rights, so it is important to clarify all outstanding issues before filing the application.</a:t>
            </a:r>
          </a:p>
          <a:p>
            <a:pPr eaLnBrk="1" hangingPunct="1">
              <a:lnSpc>
                <a:spcPct val="90000"/>
              </a:lnSpc>
            </a:pPr>
            <a:endParaRPr lang="en-GB" altLang="en-US" sz="1100" dirty="0"/>
          </a:p>
          <a:p>
            <a:pPr eaLnBrk="1" hangingPunct="1">
              <a:lnSpc>
                <a:spcPct val="90000"/>
              </a:lnSpc>
            </a:pPr>
            <a:endParaRPr lang="en-GB" altLang="en-US" sz="1100" b="1"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7BD109B-E63B-4EF6-A480-C1DFA846F550}" type="slidenum">
              <a:rPr lang="en-GB" altLang="en-US" smtClean="0"/>
              <a:pPr eaLnBrk="1" hangingPunct="1">
                <a:spcBef>
                  <a:spcPct val="0"/>
                </a:spcBef>
              </a:pPr>
              <a:t>30</a:t>
            </a:fld>
            <a:endParaRPr lang="en-GB" altLang="en-US"/>
          </a:p>
        </p:txBody>
      </p:sp>
      <p:sp>
        <p:nvSpPr>
          <p:cNvPr id="187395"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55" tIns="50276" rIns="100555" bIns="5027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62F3A87-1798-4285-9EB9-7B1C8E871FA6}" type="slidenum">
              <a:rPr lang="en-US" altLang="en-US"/>
              <a:pPr algn="r" eaLnBrk="1" hangingPunct="1">
                <a:spcBef>
                  <a:spcPct val="0"/>
                </a:spcBef>
              </a:pPr>
              <a:t>30</a:t>
            </a:fld>
            <a:endParaRPr lang="en-US" altLang="en-US"/>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55" tIns="50276" rIns="100555" bIns="50276"/>
          <a:lstStyle/>
          <a:p>
            <a:r>
              <a:rPr lang="en-GB" altLang="en-US" sz="1100" dirty="0"/>
              <a:t>Patenting may not always be the right solution for your business. It is therefore important to understand what might happen if you decide not to patent a patentable invention. </a:t>
            </a:r>
          </a:p>
          <a:p>
            <a:endParaRPr lang="en-GB" altLang="en-US" sz="1100" b="1" dirty="0"/>
          </a:p>
          <a:p>
            <a:r>
              <a:rPr lang="en-GB" altLang="en-US" sz="1100" dirty="0"/>
              <a:t>First of all, somebody else might patent it. The first person to apply has the right to the patent. If you do not patent your invention, somebody else might get a patent on it instead. The patent-holder would then be able to exclude you from the market and you would need a licence for the product.</a:t>
            </a:r>
          </a:p>
          <a:p>
            <a:endParaRPr lang="en-GB" altLang="en-US" sz="1100" b="1" dirty="0"/>
          </a:p>
          <a:p>
            <a:r>
              <a:rPr lang="en-GB" altLang="en-US" sz="1100" dirty="0"/>
              <a:t>Secondly, competitors may take advantage of your invention. They may well be tempted to make the same product by using your invention but without having to pay for the use. And as they would incur virtually no R&amp;D costs, they would be able to compete at a lower market price.</a:t>
            </a:r>
          </a:p>
          <a:p>
            <a:pPr>
              <a:buFontTx/>
              <a:buChar char="•"/>
            </a:pPr>
            <a:endParaRPr lang="en-GB" altLang="en-US" sz="1100" b="1" dirty="0"/>
          </a:p>
          <a:p>
            <a:r>
              <a:rPr lang="en-GB" altLang="en-US" sz="1100" dirty="0"/>
              <a:t>And finally, the potential for licensing, selling or transferring the technology would be severely curtailed. Nobody is willing to pay for the right to use something that does not belong to anybody.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7FB5D3D-2D30-4495-AF2D-5172A9E10CCD}" type="slidenum">
              <a:rPr lang="en-GB" altLang="en-US"/>
              <a:pPr algn="r" eaLnBrk="1" hangingPunct="1">
                <a:spcBef>
                  <a:spcPct val="0"/>
                </a:spcBef>
              </a:pPr>
              <a:t>4</a:t>
            </a:fld>
            <a:endParaRPr lang="en-GB" altLang="en-US"/>
          </a:p>
        </p:txBody>
      </p:sp>
      <p:sp>
        <p:nvSpPr>
          <p:cNvPr id="160771" name="Folienbildplatzhalter 1"/>
          <p:cNvSpPr>
            <a:spLocks noGrp="1" noRot="1" noChangeAspect="1" noTextEdit="1"/>
          </p:cNvSpPr>
          <p:nvPr>
            <p:ph type="sldImg"/>
          </p:nvPr>
        </p:nvSpPr>
        <p:spPr>
          <a:xfrm>
            <a:off x="908050" y="511175"/>
            <a:ext cx="4935538" cy="3703638"/>
          </a:xfrm>
          <a:ln/>
        </p:spPr>
      </p:sp>
      <p:sp>
        <p:nvSpPr>
          <p:cNvPr id="160772"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r>
              <a:rPr lang="en-US" altLang="en-US"/>
              <a:t>Under the Venice patent law of 1474, an invention had to be new to a certain region. The resulting patent was valid for up to 10 years. The details of the invention were not published.</a:t>
            </a:r>
          </a:p>
          <a:p>
            <a:pPr eaLnBrk="1" hangingPunct="1"/>
            <a:endParaRPr lang="en-US" altLang="en-US"/>
          </a:p>
          <a:p>
            <a:pPr eaLnBrk="1" hangingPunct="1"/>
            <a:r>
              <a:rPr lang="en-US" altLang="en-US"/>
              <a:t>Galileo Galilei obtained a patent on a water pump in 1594.</a:t>
            </a:r>
          </a:p>
          <a:p>
            <a:pPr eaLnBrk="1" hangingPunct="1"/>
            <a:endParaRPr lang="en-US" altLang="en-US"/>
          </a:p>
          <a:p>
            <a:pPr eaLnBrk="1" hangingPunct="1"/>
            <a:r>
              <a:rPr lang="en-US" altLang="en-US"/>
              <a:t>Today, patents must, according to European patent law, be new to the world. They last for up to 20 years. The details of the invention are published.</a:t>
            </a:r>
          </a:p>
          <a:p>
            <a:pPr eaLnBrk="1" hangingPunct="1">
              <a:buFontTx/>
              <a:buChar char="-"/>
            </a:pPr>
            <a:endParaRPr lang="en-US" altLang="en-US"/>
          </a:p>
          <a:p>
            <a:pPr eaLnBrk="1" hangingPunct="1"/>
            <a:r>
              <a:rPr lang="en-US" altLang="en-US"/>
              <a:t>The main goals of today's patent system are to provide an incentive to innovate - protecting the results of innovation means that the inventor can reap the benefits, which in turn makes it easier to attract investment - and to provide an incentive to share knowledge. To get protection the inventor must publish the details of his invention. </a:t>
            </a:r>
          </a:p>
          <a:p>
            <a:pPr eaLnBrk="1" hangingPunct="1"/>
            <a:endParaRPr lang="en-US" altLang="en-US"/>
          </a:p>
          <a:p>
            <a:pPr eaLnBrk="1" hangingPunct="1"/>
            <a:r>
              <a:rPr lang="en-US" altLang="en-US"/>
              <a:t>This dual nature of the patent system is sometimes referred to as a contract between society, which gets the knowledge, and the patent applicant, who gets the exclusive rights.</a:t>
            </a:r>
          </a:p>
          <a:p>
            <a:pPr eaLnBrk="1" hangingPunct="1"/>
            <a:endParaRPr lang="en-US" altLang="en-US"/>
          </a:p>
        </p:txBody>
      </p:sp>
      <p:sp>
        <p:nvSpPr>
          <p:cNvPr id="160773"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059B5FF-95C7-4A56-8B68-67DC80D3CA6E}" type="slidenum">
              <a:rPr lang="de-DE" altLang="en-US"/>
              <a:pPr algn="r" eaLnBrk="1" hangingPunct="1">
                <a:spcBef>
                  <a:spcPct val="0"/>
                </a:spcBef>
              </a:pPr>
              <a:t>4</a:t>
            </a:fld>
            <a:endParaRPr lang="de-DE"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5824D37-861F-47CC-BBD5-1A098A57BB2C}" type="slidenum">
              <a:rPr lang="en-GB" altLang="en-US"/>
              <a:pPr algn="r" eaLnBrk="1" hangingPunct="1">
                <a:spcBef>
                  <a:spcPct val="0"/>
                </a:spcBef>
              </a:pPr>
              <a:t>31</a:t>
            </a:fld>
            <a:endParaRPr lang="en-GB" altLang="en-US"/>
          </a:p>
        </p:txBody>
      </p:sp>
      <p:sp>
        <p:nvSpPr>
          <p:cNvPr id="188419" name="Folienbildplatzhalter 1"/>
          <p:cNvSpPr>
            <a:spLocks noGrp="1" noRot="1" noChangeAspect="1" noTextEdit="1"/>
          </p:cNvSpPr>
          <p:nvPr>
            <p:ph type="sldImg"/>
          </p:nvPr>
        </p:nvSpPr>
        <p:spPr>
          <a:xfrm>
            <a:off x="908050" y="511175"/>
            <a:ext cx="4935538" cy="3703638"/>
          </a:xfrm>
          <a:ln/>
        </p:spPr>
      </p:sp>
      <p:sp>
        <p:nvSpPr>
          <p:cNvPr id="188420"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r>
              <a:rPr lang="en-GB" altLang="en-US" sz="1100" dirty="0"/>
              <a:t>A survey of more than 7 000 patents showed that 50% were used to protect companies’ own products and processes. 6% were used for licensing only, 4% for licensing and use, 3% for cross-licensing and 19% for blocking competitors and 17% had not yet been used.</a:t>
            </a:r>
          </a:p>
          <a:p>
            <a:pPr eaLnBrk="1" hangingPunct="1"/>
            <a:endParaRPr lang="de-CH" altLang="en-US" sz="1100" dirty="0"/>
          </a:p>
          <a:p>
            <a:pPr eaLnBrk="1" hangingPunct="1"/>
            <a:r>
              <a:rPr lang="en-GB" altLang="en-US" sz="1100" dirty="0"/>
              <a:t>It also established that there were substantial differences depending on country, industry sector and company size.</a:t>
            </a:r>
          </a:p>
          <a:p>
            <a:pPr eaLnBrk="1" hangingPunct="1"/>
            <a:endParaRPr lang="en-GB" altLang="en-US" sz="1100" dirty="0"/>
          </a:p>
          <a:p>
            <a:pPr eaLnBrk="1" hangingPunct="1"/>
            <a:r>
              <a:rPr lang="en-GB" altLang="en-US" sz="1100" dirty="0"/>
              <a:t>Cross-licensing is very important for certain industries. For example, ordinary mobile phones have to use technology protected by so many different patents that most mobile phone companies have made cross-licensing agreements to allow each other to use their respective patents.</a:t>
            </a:r>
          </a:p>
          <a:p>
            <a:pPr eaLnBrk="1" hangingPunct="1"/>
            <a:endParaRPr lang="en-GB" altLang="en-US" sz="1100" dirty="0"/>
          </a:p>
        </p:txBody>
      </p:sp>
      <p:sp>
        <p:nvSpPr>
          <p:cNvPr id="188421"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9B83729-6B6B-4519-AA9A-1BB7E01EB7B9}" type="slidenum">
              <a:rPr lang="de-DE" altLang="en-US"/>
              <a:pPr algn="r" eaLnBrk="1" hangingPunct="1">
                <a:spcBef>
                  <a:spcPct val="0"/>
                </a:spcBef>
              </a:pPr>
              <a:t>31</a:t>
            </a:fld>
            <a:endParaRPr lang="de-DE"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AB30A5B-BA84-4DC4-9FD5-44D07AC7E090}" type="slidenum">
              <a:rPr lang="en-GB" altLang="en-US" smtClean="0"/>
              <a:pPr eaLnBrk="1" hangingPunct="1">
                <a:spcBef>
                  <a:spcPct val="0"/>
                </a:spcBef>
              </a:pPr>
              <a:t>32</a:t>
            </a:fld>
            <a:endParaRPr lang="en-GB" altLang="en-US"/>
          </a:p>
        </p:txBody>
      </p:sp>
      <p:sp>
        <p:nvSpPr>
          <p:cNvPr id="189443" name="Folienbildplatzhalter 1"/>
          <p:cNvSpPr>
            <a:spLocks noGrp="1" noRot="1" noChangeAspect="1" noTextEdit="1"/>
          </p:cNvSpPr>
          <p:nvPr>
            <p:ph type="sldImg"/>
          </p:nvPr>
        </p:nvSpPr>
        <p:spPr>
          <a:xfrm>
            <a:off x="908050" y="511175"/>
            <a:ext cx="4935538" cy="3703638"/>
          </a:xfrm>
          <a:ln/>
        </p:spPr>
      </p:sp>
      <p:sp>
        <p:nvSpPr>
          <p:cNvPr id="189444"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r>
              <a:rPr lang="en-US" altLang="en-US" dirty="0"/>
              <a:t>A survey of 9 600 inventors of applications filed with the EPO between 1993 and 1997 was carried out in 2005, some time after the patents had been applied for. The inventors were asked to estimate the amount of money the patent owner could have sold the patent for to his strongest competitor on the day the patent was granted. The </a:t>
            </a:r>
            <a:r>
              <a:rPr lang="en-GB" altLang="en-US" dirty="0"/>
              <a:t>chart shows the distribution of the value of patents issued by the EPO.</a:t>
            </a:r>
          </a:p>
          <a:p>
            <a:pPr eaLnBrk="1" hangingPunct="1"/>
            <a:endParaRPr lang="en-US" altLang="en-US" dirty="0"/>
          </a:p>
          <a:p>
            <a:pPr eaLnBrk="1" hangingPunct="1"/>
            <a:r>
              <a:rPr lang="en-US" altLang="en-US" dirty="0"/>
              <a:t>As we can see from the results, about 45% are worth up to 300 000 euros. About one in ten</a:t>
            </a:r>
            <a:r>
              <a:rPr lang="en-US" altLang="en-US" baseline="0" dirty="0"/>
              <a:t> </a:t>
            </a:r>
            <a:r>
              <a:rPr lang="en-US" altLang="en-US" dirty="0"/>
              <a:t>is worth</a:t>
            </a:r>
            <a:r>
              <a:rPr lang="en-US" altLang="en-US" baseline="0" dirty="0"/>
              <a:t> </a:t>
            </a:r>
            <a:r>
              <a:rPr lang="en-US" altLang="en-US" dirty="0"/>
              <a:t>between 3 and 100 million euros.</a:t>
            </a:r>
          </a:p>
          <a:p>
            <a:pPr eaLnBrk="1" hangingPunct="1">
              <a:buFontTx/>
              <a:buChar char="•"/>
            </a:pPr>
            <a:endParaRPr lang="en-GB" altLang="en-US" dirty="0"/>
          </a:p>
          <a:p>
            <a:pPr eaLnBrk="1" hangingPunct="1"/>
            <a:r>
              <a:rPr lang="en-GB" altLang="en-US" dirty="0"/>
              <a:t>The distribution is skewed. Many patents have a low value and very few patents have a high value.</a:t>
            </a:r>
            <a:endParaRPr lang="de-CH" altLang="en-US" dirty="0"/>
          </a:p>
        </p:txBody>
      </p:sp>
      <p:sp>
        <p:nvSpPr>
          <p:cNvPr id="189445"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96C56AFB-5109-4F1B-8BA4-CDA14FF6C5D5}" type="slidenum">
              <a:rPr lang="de-DE" altLang="en-US"/>
              <a:pPr algn="r" eaLnBrk="1" hangingPunct="1">
                <a:spcBef>
                  <a:spcPct val="0"/>
                </a:spcBef>
              </a:pPr>
              <a:t>32</a:t>
            </a:fld>
            <a:endParaRPr lang="de-DE"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D5653CF-6B16-48EA-B211-99041DC01A90}" type="slidenum">
              <a:rPr lang="en-GB" altLang="en-US" smtClean="0"/>
              <a:pPr eaLnBrk="1" hangingPunct="1">
                <a:spcBef>
                  <a:spcPct val="0"/>
                </a:spcBef>
              </a:pPr>
              <a:t>33</a:t>
            </a:fld>
            <a:endParaRPr lang="en-GB" altLang="en-US"/>
          </a:p>
        </p:txBody>
      </p:sp>
      <p:sp>
        <p:nvSpPr>
          <p:cNvPr id="190467" name="Folienbildplatzhalter 1"/>
          <p:cNvSpPr>
            <a:spLocks noGrp="1" noRot="1" noChangeAspect="1" noTextEdit="1"/>
          </p:cNvSpPr>
          <p:nvPr>
            <p:ph type="sldImg"/>
          </p:nvPr>
        </p:nvSpPr>
        <p:spPr>
          <a:xfrm>
            <a:off x="908050" y="511175"/>
            <a:ext cx="4935538" cy="3703638"/>
          </a:xfrm>
          <a:ln/>
        </p:spPr>
      </p:sp>
      <p:sp>
        <p:nvSpPr>
          <p:cNvPr id="190468"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r>
              <a:rPr lang="en-US" altLang="en-US" dirty="0"/>
              <a:t>According to the figures provided by the Austrian Patent Office in its annual report 2006, the replication of R&amp;D results costs anything up to EUR 60 </a:t>
            </a:r>
            <a:r>
              <a:rPr lang="en-GB" altLang="en-US" dirty="0"/>
              <a:t>000 million a year in Europe alone. </a:t>
            </a:r>
            <a:r>
              <a:rPr lang="en-US" altLang="en-US" dirty="0"/>
              <a:t>The President of the Association of Austrian Inventors estimated that up to 10 000 of the 30 000 inventors who are active in Austria work "to no avail". The technology transfer agency </a:t>
            </a:r>
            <a:r>
              <a:rPr lang="en-US" altLang="en-US" dirty="0" err="1"/>
              <a:t>ProVendis</a:t>
            </a:r>
            <a:r>
              <a:rPr lang="en-US" altLang="en-US" dirty="0"/>
              <a:t> estimates that 25% of all German R&amp;D investment is wasted by duplicating R&amp;D that has already been done. </a:t>
            </a:r>
          </a:p>
          <a:p>
            <a:pPr eaLnBrk="1" hangingPunct="1"/>
            <a:endParaRPr lang="en-US" altLang="en-US" dirty="0"/>
          </a:p>
          <a:p>
            <a:pPr eaLnBrk="1" hangingPunct="1"/>
            <a:r>
              <a:rPr lang="en-US" altLang="en-US" dirty="0"/>
              <a:t>In the example shown on the side, the application relates to the technical problem of the excessive wear or even explosion of aircraft wheels due to high acceleration when touching the ground. The proposed solution provides for small pockets on the side of the </a:t>
            </a:r>
            <a:r>
              <a:rPr lang="en-US" altLang="en-US" dirty="0" err="1"/>
              <a:t>tyres</a:t>
            </a:r>
            <a:r>
              <a:rPr lang="en-US" altLang="en-US" dirty="0"/>
              <a:t> that make the wheels spin in the wind without the need for an additional electrical motor. </a:t>
            </a:r>
            <a:r>
              <a:rPr lang="en-GB" altLang="en-US" dirty="0"/>
              <a:t>This invention had already been made in 1929, when a US application was filed which described it. </a:t>
            </a:r>
          </a:p>
          <a:p>
            <a:pPr eaLnBrk="1" hangingPunct="1"/>
            <a:endParaRPr lang="en-US" altLang="en-US" dirty="0"/>
          </a:p>
          <a:p>
            <a:pPr eaLnBrk="1" hangingPunct="1"/>
            <a:r>
              <a:rPr lang="en-US" altLang="en-US" dirty="0"/>
              <a:t>The key message here is, always perform a prior art search! You should check the literature, including articles and patents, before you start your project. You should also search again at various project milestones. Your project might have changed and other inventors might have been active, too.</a:t>
            </a:r>
          </a:p>
        </p:txBody>
      </p:sp>
      <p:sp>
        <p:nvSpPr>
          <p:cNvPr id="190469"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AC76EAB-1A0E-4A12-A402-FB502E0CBCF0}" type="slidenum">
              <a:rPr lang="de-DE" altLang="en-US"/>
              <a:pPr algn="r" eaLnBrk="1" hangingPunct="1">
                <a:spcBef>
                  <a:spcPct val="0"/>
                </a:spcBef>
              </a:pPr>
              <a:t>33</a:t>
            </a:fld>
            <a:endParaRPr lang="de-DE"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B16679B-FD9A-454B-AAC5-9DB3063CBFB0}" type="slidenum">
              <a:rPr lang="en-GB" altLang="en-US" smtClean="0"/>
              <a:pPr eaLnBrk="1" hangingPunct="1">
                <a:spcBef>
                  <a:spcPct val="0"/>
                </a:spcBef>
              </a:pPr>
              <a:t>34</a:t>
            </a:fld>
            <a:endParaRPr lang="en-GB" altLang="en-US"/>
          </a:p>
        </p:txBody>
      </p:sp>
      <p:sp>
        <p:nvSpPr>
          <p:cNvPr id="191491" name="Rectangle 7"/>
          <p:cNvSpPr txBox="1">
            <a:spLocks noGrp="1" noChangeArrowheads="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C46D571-1BAB-4FEB-98AD-8076754EF7AE}" type="slidenum">
              <a:rPr lang="en-US" altLang="en-US"/>
              <a:pPr algn="r" eaLnBrk="1" hangingPunct="1">
                <a:spcBef>
                  <a:spcPct val="0"/>
                </a:spcBef>
              </a:pPr>
              <a:t>34</a:t>
            </a:fld>
            <a:endParaRPr lang="en-US" altLang="en-US"/>
          </a:p>
        </p:txBody>
      </p:sp>
      <p:sp>
        <p:nvSpPr>
          <p:cNvPr id="191492" name="Rectangle 2"/>
          <p:cNvSpPr>
            <a:spLocks noGrp="1" noRot="1" noChangeAspect="1" noChangeArrowheads="1" noTextEdit="1"/>
          </p:cNvSpPr>
          <p:nvPr>
            <p:ph type="sldImg"/>
          </p:nvPr>
        </p:nvSpPr>
        <p:spPr>
          <a:xfrm>
            <a:off x="908050" y="511175"/>
            <a:ext cx="4935538" cy="3703638"/>
          </a:xfrm>
          <a:ln/>
        </p:spPr>
      </p:sp>
      <p:sp>
        <p:nvSpPr>
          <p:cNvPr id="191493" name="Rectangle 3"/>
          <p:cNvSpPr>
            <a:spLocks noGrp="1" noChangeArrowheads="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r>
              <a:rPr lang="en-US" altLang="en-US" dirty="0"/>
              <a:t>In some technical</a:t>
            </a:r>
            <a:r>
              <a:rPr lang="en-US" altLang="en-US" baseline="0" dirty="0"/>
              <a:t> fields a</a:t>
            </a:r>
            <a:r>
              <a:rPr lang="en-US" altLang="en-US" dirty="0"/>
              <a:t>pproximately 80% of the information that can be found in patents is not available anywhere else in comparable detail. Patents focus on how to make things work, while scientific articles focus on the scientific contribution.</a:t>
            </a:r>
          </a:p>
          <a:p>
            <a:endParaRPr lang="en-US" altLang="en-US" dirty="0"/>
          </a:p>
          <a:p>
            <a:r>
              <a:rPr lang="en-US" altLang="en-US" dirty="0"/>
              <a:t>Also, your competitors will "announce" their new products in patents if they want to have patent protection!</a:t>
            </a:r>
          </a:p>
          <a:p>
            <a:endParaRPr lang="en-GB" altLang="en-US" dirty="0"/>
          </a:p>
          <a:p>
            <a:r>
              <a:rPr lang="en-GB" altLang="en-US" dirty="0"/>
              <a:t>There are a number of reasons why most patent documents describe inventions that are free to use. Firstly, the application may have been rejected or withdrawn or the patent invalidated. Secondly, </a:t>
            </a:r>
            <a:r>
              <a:rPr lang="en-US" altLang="en-US" dirty="0"/>
              <a:t>payment of the renewal fees may have been discontinued if the owner saw no further value in the patent. And finally, the patent may have lapsed.</a:t>
            </a:r>
          </a:p>
          <a:p>
            <a:endParaRPr lang="en-GB" altLang="en-US" dirty="0"/>
          </a:p>
          <a:p>
            <a:r>
              <a:rPr lang="en-GB" altLang="en-US" dirty="0"/>
              <a:t>"Old" solutions are not necessarily "outdated". Just think, for example, of antibiotics, superconductors or the internet, which was invented back in 1973.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EFD5120-776D-4350-A559-43B9EB02B2AC}" type="slidenum">
              <a:rPr lang="en-GB" altLang="en-US"/>
              <a:pPr algn="r" eaLnBrk="1" hangingPunct="1">
                <a:spcBef>
                  <a:spcPct val="0"/>
                </a:spcBef>
              </a:pPr>
              <a:t>35</a:t>
            </a:fld>
            <a:endParaRPr lang="en-GB" altLang="en-US"/>
          </a:p>
        </p:txBody>
      </p:sp>
      <p:sp>
        <p:nvSpPr>
          <p:cNvPr id="192515" name="Folienbildplatzhalter 1"/>
          <p:cNvSpPr>
            <a:spLocks noGrp="1" noRot="1" noChangeAspect="1" noTextEdit="1"/>
          </p:cNvSpPr>
          <p:nvPr>
            <p:ph type="sldImg"/>
          </p:nvPr>
        </p:nvSpPr>
        <p:spPr>
          <a:xfrm>
            <a:off x="908050" y="511175"/>
            <a:ext cx="4935538" cy="3703638"/>
          </a:xfrm>
          <a:ln/>
        </p:spPr>
      </p:sp>
      <p:sp>
        <p:nvSpPr>
          <p:cNvPr id="192516"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r>
              <a:rPr lang="en-GB" altLang="en-US" dirty="0"/>
              <a:t>Anyone involved in research and development activities needs to be aware of patents. Even if you have not yet reached the stage of filing a patent application, the technology described in the EPO’s free databases can be very valuable. </a:t>
            </a:r>
          </a:p>
          <a:p>
            <a:endParaRPr lang="en-GB" altLang="en-US" dirty="0"/>
          </a:p>
          <a:p>
            <a:r>
              <a:rPr lang="en-GB" altLang="en-US" dirty="0" err="1"/>
              <a:t>Espacenet</a:t>
            </a:r>
            <a:r>
              <a:rPr lang="en-GB" altLang="en-US" dirty="0"/>
              <a:t> is easy to use and contains more than 80 million documents from 80-plus countries, covering data from 1836 to today. It is probably the largest single source of information on technology in the world today. Free to use, it has forward and backward citations and an online translation tool providing machine translations between English and 22 other languages.</a:t>
            </a:r>
          </a:p>
          <a:p>
            <a:pPr eaLnBrk="1" hangingPunct="1"/>
            <a:endParaRPr lang="en-GB" altLang="en-US" dirty="0"/>
          </a:p>
          <a:p>
            <a:pPr eaLnBrk="1" hangingPunct="1">
              <a:spcBef>
                <a:spcPct val="20000"/>
              </a:spcBef>
            </a:pPr>
            <a:r>
              <a:rPr lang="en-GB" altLang="en-US" dirty="0"/>
              <a:t>You can use </a:t>
            </a:r>
            <a:r>
              <a:rPr lang="en-GB" altLang="en-US" dirty="0" err="1"/>
              <a:t>Espacenet</a:t>
            </a:r>
            <a:r>
              <a:rPr lang="en-GB" altLang="en-US" dirty="0"/>
              <a:t> to</a:t>
            </a:r>
            <a:r>
              <a:rPr lang="en-GB" altLang="en-US" b="1" dirty="0"/>
              <a:t> </a:t>
            </a:r>
            <a:r>
              <a:rPr lang="en-GB" altLang="en-US" dirty="0"/>
              <a:t>watch new technologies emerge, find solutions to your technical problems, discover what your competitors are developing, and identify potential business partners.</a:t>
            </a:r>
          </a:p>
          <a:p>
            <a:pPr eaLnBrk="1" hangingPunct="1"/>
            <a:endParaRPr lang="en-GB" altLang="en-US" dirty="0"/>
          </a:p>
          <a:p>
            <a:pPr eaLnBrk="1" hangingPunct="1">
              <a:buFontTx/>
              <a:buChar char="-"/>
            </a:pPr>
            <a:endParaRPr lang="en-GB" altLang="en-US" dirty="0"/>
          </a:p>
        </p:txBody>
      </p:sp>
      <p:sp>
        <p:nvSpPr>
          <p:cNvPr id="192517"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AE1DC05-AB6A-4CCC-9C83-2B72003AE133}" type="slidenum">
              <a:rPr lang="de-DE" altLang="en-US"/>
              <a:pPr algn="r" eaLnBrk="1" hangingPunct="1">
                <a:spcBef>
                  <a:spcPct val="0"/>
                </a:spcBef>
              </a:pPr>
              <a:t>35</a:t>
            </a:fld>
            <a:endParaRPr lang="de-DE"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lienbildplatzhalter 1"/>
          <p:cNvSpPr>
            <a:spLocks noGrp="1" noRot="1" noChangeAspect="1" noTextEdit="1"/>
          </p:cNvSpPr>
          <p:nvPr>
            <p:ph type="sldImg"/>
          </p:nvPr>
        </p:nvSpPr>
        <p:spPr>
          <a:xfrm>
            <a:off x="908050" y="511175"/>
            <a:ext cx="4935538" cy="3703638"/>
          </a:xfrm>
          <a:ln/>
        </p:spPr>
      </p:sp>
      <p:sp>
        <p:nvSpPr>
          <p:cNvPr id="193539"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r>
              <a:rPr lang="en-US" altLang="en-US" sz="1100"/>
              <a:t>Engineers like to call a spring a spring. But that’s not how patent attorneys necessarily see it. Let’s have a look at the kind of language they use.</a:t>
            </a:r>
          </a:p>
          <a:p>
            <a:endParaRPr lang="en-US" altLang="en-US" sz="1100"/>
          </a:p>
          <a:p>
            <a:r>
              <a:rPr lang="en-US" altLang="en-US" sz="1100"/>
              <a:t>Simple, "naïve" keyword searches have very limited effectiveness, because applicants and attorneys will often use the kind of jargon shown on the slide to broaden the scope of the patent or to deliberately make it harder to find.</a:t>
            </a:r>
          </a:p>
        </p:txBody>
      </p:sp>
      <p:sp>
        <p:nvSpPr>
          <p:cNvPr id="193540"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17550" indent="-276225" defTabSz="882650" eaLnBrk="0" hangingPunct="0">
              <a:spcBef>
                <a:spcPct val="30000"/>
              </a:spcBef>
              <a:defRPr sz="1200">
                <a:solidFill>
                  <a:schemeClr val="tx1"/>
                </a:solidFill>
                <a:latin typeface="Arial" charset="0"/>
                <a:cs typeface="Arial" charset="0"/>
              </a:defRPr>
            </a:lvl2pPr>
            <a:lvl3pPr marL="1103313" indent="-220663" defTabSz="882650" eaLnBrk="0" hangingPunct="0">
              <a:spcBef>
                <a:spcPct val="30000"/>
              </a:spcBef>
              <a:defRPr sz="1200">
                <a:solidFill>
                  <a:schemeClr val="tx1"/>
                </a:solidFill>
                <a:latin typeface="Arial" charset="0"/>
                <a:cs typeface="Arial" charset="0"/>
              </a:defRPr>
            </a:lvl3pPr>
            <a:lvl4pPr marL="1544638" indent="-220663" defTabSz="882650" eaLnBrk="0" hangingPunct="0">
              <a:spcBef>
                <a:spcPct val="30000"/>
              </a:spcBef>
              <a:defRPr sz="1200">
                <a:solidFill>
                  <a:schemeClr val="tx1"/>
                </a:solidFill>
                <a:latin typeface="Arial" charset="0"/>
                <a:cs typeface="Arial" charset="0"/>
              </a:defRPr>
            </a:lvl4pPr>
            <a:lvl5pPr marL="1985963" indent="-220663" defTabSz="882650" eaLnBrk="0" hangingPunct="0">
              <a:spcBef>
                <a:spcPct val="30000"/>
              </a:spcBef>
              <a:defRPr sz="1200">
                <a:solidFill>
                  <a:schemeClr val="tx1"/>
                </a:solidFill>
                <a:latin typeface="Arial" charset="0"/>
                <a:cs typeface="Arial" charset="0"/>
              </a:defRPr>
            </a:lvl5pPr>
            <a:lvl6pPr marL="2443163" indent="-220663" defTabSz="882650" eaLnBrk="0" fontAlgn="base" hangingPunct="0">
              <a:spcBef>
                <a:spcPct val="30000"/>
              </a:spcBef>
              <a:spcAft>
                <a:spcPct val="0"/>
              </a:spcAft>
              <a:defRPr sz="1200">
                <a:solidFill>
                  <a:schemeClr val="tx1"/>
                </a:solidFill>
                <a:latin typeface="Arial" charset="0"/>
                <a:cs typeface="Arial" charset="0"/>
              </a:defRPr>
            </a:lvl6pPr>
            <a:lvl7pPr marL="2900363" indent="-220663" defTabSz="882650" eaLnBrk="0" fontAlgn="base" hangingPunct="0">
              <a:spcBef>
                <a:spcPct val="30000"/>
              </a:spcBef>
              <a:spcAft>
                <a:spcPct val="0"/>
              </a:spcAft>
              <a:defRPr sz="1200">
                <a:solidFill>
                  <a:schemeClr val="tx1"/>
                </a:solidFill>
                <a:latin typeface="Arial" charset="0"/>
                <a:cs typeface="Arial" charset="0"/>
              </a:defRPr>
            </a:lvl7pPr>
            <a:lvl8pPr marL="3357563" indent="-220663" defTabSz="882650" eaLnBrk="0" fontAlgn="base" hangingPunct="0">
              <a:spcBef>
                <a:spcPct val="30000"/>
              </a:spcBef>
              <a:spcAft>
                <a:spcPct val="0"/>
              </a:spcAft>
              <a:defRPr sz="1200">
                <a:solidFill>
                  <a:schemeClr val="tx1"/>
                </a:solidFill>
                <a:latin typeface="Arial" charset="0"/>
                <a:cs typeface="Arial" charset="0"/>
              </a:defRPr>
            </a:lvl8pPr>
            <a:lvl9pPr marL="3814763" indent="-220663"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C25AC58-EDEA-4601-A0D4-0586E8B8339D}" type="slidenum">
              <a:rPr lang="de-DE" altLang="en-US"/>
              <a:pPr algn="r" eaLnBrk="1" hangingPunct="1">
                <a:spcBef>
                  <a:spcPct val="0"/>
                </a:spcBef>
              </a:pPr>
              <a:t>36</a:t>
            </a:fld>
            <a:endParaRPr lang="de-DE"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z="1100"/>
          </a:p>
          <a:p>
            <a:endParaRPr lang="en-GB" altLang="en-US" sz="1100"/>
          </a:p>
          <a:p>
            <a:endParaRPr lang="en-GB" altLang="en-US" sz="1100">
              <a:sym typeface="Wingdings" pitchFamily="2" charset="2"/>
            </a:endParaRPr>
          </a:p>
        </p:txBody>
      </p:sp>
      <p:sp>
        <p:nvSpPr>
          <p:cNvPr id="194564"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B82177F-FC10-465E-8C65-F83CAAE69733}" type="slidenum">
              <a:rPr lang="en-GB" altLang="en-US"/>
              <a:pPr algn="r" eaLnBrk="1" hangingPunct="1">
                <a:spcBef>
                  <a:spcPct val="0"/>
                </a:spcBef>
              </a:pPr>
              <a:t>37</a:t>
            </a:fld>
            <a:endParaRPr lang="en-GB"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The following slides provide a general introduction to the different types of intellectual property.</a:t>
            </a: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D93DD58-0198-4BB7-97DA-64C36AB64243}" type="slidenum">
              <a:rPr lang="en-GB" altLang="en-US" smtClean="0"/>
              <a:pPr eaLnBrk="1" hangingPunct="1">
                <a:spcBef>
                  <a:spcPct val="0"/>
                </a:spcBef>
              </a:pPr>
              <a:t>38</a:t>
            </a:fld>
            <a:endParaRPr lang="en-GB"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This case study is based on the example of two companies with two very different patent and IP strategies. One is a big, internationally known company that made some IP mistakes early on in its life which allowed others to benefit from its R&amp;D efforts. The other is an SME that sought help from a patent information centre and was advised to patent its inventions and register its trade marks and designs.</a:t>
            </a:r>
          </a:p>
          <a:p>
            <a:endParaRPr lang="en-GB" alt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8715" indent="-312885" eaLnBrk="0" hangingPunct="0">
              <a:spcBef>
                <a:spcPct val="30000"/>
              </a:spcBef>
              <a:defRPr sz="1300">
                <a:solidFill>
                  <a:schemeClr val="tx1"/>
                </a:solidFill>
                <a:latin typeface="Arial" charset="0"/>
                <a:cs typeface="Arial" charset="0"/>
              </a:defRPr>
            </a:lvl2pPr>
            <a:lvl3pPr marL="1261970" indent="-250307" eaLnBrk="0" hangingPunct="0">
              <a:spcBef>
                <a:spcPct val="30000"/>
              </a:spcBef>
              <a:defRPr sz="1300">
                <a:solidFill>
                  <a:schemeClr val="tx1"/>
                </a:solidFill>
                <a:latin typeface="Arial" charset="0"/>
                <a:cs typeface="Arial" charset="0"/>
              </a:defRPr>
            </a:lvl3pPr>
            <a:lvl4pPr marL="1767798" indent="-250307" eaLnBrk="0" hangingPunct="0">
              <a:spcBef>
                <a:spcPct val="30000"/>
              </a:spcBef>
              <a:defRPr sz="1300">
                <a:solidFill>
                  <a:schemeClr val="tx1"/>
                </a:solidFill>
                <a:latin typeface="Arial" charset="0"/>
                <a:cs typeface="Arial" charset="0"/>
              </a:defRPr>
            </a:lvl4pPr>
            <a:lvl5pPr marL="2271890" indent="-250307" eaLnBrk="0" hangingPunct="0">
              <a:spcBef>
                <a:spcPct val="30000"/>
              </a:spcBef>
              <a:defRPr sz="1300">
                <a:solidFill>
                  <a:schemeClr val="tx1"/>
                </a:solidFill>
                <a:latin typeface="Arial" charset="0"/>
                <a:cs typeface="Arial" charset="0"/>
              </a:defRPr>
            </a:lvl5pPr>
            <a:lvl6pPr marL="2772507" indent="-250307" eaLnBrk="0" fontAlgn="base" hangingPunct="0">
              <a:spcBef>
                <a:spcPct val="30000"/>
              </a:spcBef>
              <a:spcAft>
                <a:spcPct val="0"/>
              </a:spcAft>
              <a:defRPr sz="1300">
                <a:solidFill>
                  <a:schemeClr val="tx1"/>
                </a:solidFill>
                <a:latin typeface="Arial" charset="0"/>
                <a:cs typeface="Arial" charset="0"/>
              </a:defRPr>
            </a:lvl6pPr>
            <a:lvl7pPr marL="3273124" indent="-250307" eaLnBrk="0" fontAlgn="base" hangingPunct="0">
              <a:spcBef>
                <a:spcPct val="30000"/>
              </a:spcBef>
              <a:spcAft>
                <a:spcPct val="0"/>
              </a:spcAft>
              <a:defRPr sz="1300">
                <a:solidFill>
                  <a:schemeClr val="tx1"/>
                </a:solidFill>
                <a:latin typeface="Arial" charset="0"/>
                <a:cs typeface="Arial" charset="0"/>
              </a:defRPr>
            </a:lvl7pPr>
            <a:lvl8pPr marL="3773738" indent="-250307" eaLnBrk="0" fontAlgn="base" hangingPunct="0">
              <a:spcBef>
                <a:spcPct val="30000"/>
              </a:spcBef>
              <a:spcAft>
                <a:spcPct val="0"/>
              </a:spcAft>
              <a:defRPr sz="1300">
                <a:solidFill>
                  <a:schemeClr val="tx1"/>
                </a:solidFill>
                <a:latin typeface="Arial" charset="0"/>
                <a:cs typeface="Arial" charset="0"/>
              </a:defRPr>
            </a:lvl8pPr>
            <a:lvl9pPr marL="4274351"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A78E8FCA-4E42-48D1-AC47-00C18AE473F5}" type="slidenum">
              <a:rPr lang="en-GB" altLang="en-US" smtClean="0"/>
              <a:pPr eaLnBrk="1" hangingPunct="1">
                <a:spcBef>
                  <a:spcPct val="0"/>
                </a:spcBef>
              </a:pPr>
              <a:t>39</a:t>
            </a:fld>
            <a:endParaRPr lang="en-GB"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Marcador de Posição da Imagem do Diapositivo 1"/>
          <p:cNvSpPr>
            <a:spLocks noGrp="1" noRot="1" noChangeAspect="1" noTextEdit="1"/>
          </p:cNvSpPr>
          <p:nvPr>
            <p:ph type="sldImg"/>
          </p:nvPr>
        </p:nvSpPr>
        <p:spPr>
          <a:ln/>
        </p:spPr>
      </p:sp>
      <p:sp>
        <p:nvSpPr>
          <p:cNvPr id="197635"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GB" altLang="en-US"/>
              <a:t>Do you know which company invented all these disruptive technologies in the 1970s? The answer may surprise you.</a:t>
            </a:r>
          </a:p>
          <a:p>
            <a:pPr algn="just"/>
            <a:endParaRPr lang="en-GB" altLang="en-US"/>
          </a:p>
        </p:txBody>
      </p:sp>
      <p:sp>
        <p:nvSpPr>
          <p:cNvPr id="197636"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B0A9E6E-2B64-4BD8-9AAC-F151D11243A3}" type="slidenum">
              <a:rPr lang="en-GB" altLang="en-US" smtClean="0"/>
              <a:pPr eaLnBrk="1" hangingPunct="1">
                <a:spcBef>
                  <a:spcPct val="0"/>
                </a:spcBef>
              </a:pPr>
              <a:t>40</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B29F88C-C6D2-492E-A2E3-F3DCF8680C87}" type="slidenum">
              <a:rPr lang="en-GB" altLang="en-US"/>
              <a:pPr algn="r" eaLnBrk="1" hangingPunct="1">
                <a:spcBef>
                  <a:spcPct val="0"/>
                </a:spcBef>
              </a:pPr>
              <a:t>5</a:t>
            </a:fld>
            <a:endParaRPr lang="en-GB" altLang="en-US"/>
          </a:p>
        </p:txBody>
      </p:sp>
      <p:sp>
        <p:nvSpPr>
          <p:cNvPr id="161795" name="Rectangle 2"/>
          <p:cNvSpPr>
            <a:spLocks noGrp="1" noRot="1" noChangeAspect="1" noTextEdit="1"/>
          </p:cNvSpPr>
          <p:nvPr>
            <p:ph type="sldImg"/>
          </p:nvPr>
        </p:nvSpPr>
        <p:spPr>
          <a:ln/>
        </p:spPr>
      </p:sp>
      <p:sp>
        <p:nvSpPr>
          <p:cNvPr id="161796" name="Rectangle 3"/>
          <p:cNvSpPr>
            <a:spLocks noGrp="1"/>
          </p:cNvSpPr>
          <p:nvPr>
            <p:ph type="body" idx="1"/>
          </p:nvPr>
        </p:nvSpPr>
        <p:spPr>
          <a:xfrm>
            <a:off x="674371" y="4691907"/>
            <a:ext cx="5394960" cy="4447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This slide summarises the role of the patent system.</a:t>
            </a:r>
          </a:p>
          <a:p>
            <a:pPr eaLnBrk="1" hangingPunct="1"/>
            <a:endParaRPr lang="en-GB" altLang="en-US" dirty="0"/>
          </a:p>
          <a:p>
            <a:pPr eaLnBrk="1" hangingPunct="1"/>
            <a:r>
              <a:rPr lang="en-GB" altLang="en-US" dirty="0"/>
              <a:t>The patent system encourages technological innovation by rewarding intellectual creativity. In providing patent owners with protection for their inventions, patents offer them recognition for their creativity and the possibility of obtaining financial reward if they commercialise or exploit their inventions.</a:t>
            </a:r>
          </a:p>
          <a:p>
            <a:pPr eaLnBrk="1" hangingPunct="1"/>
            <a:endParaRPr lang="en-GB" altLang="en-US" dirty="0"/>
          </a:p>
          <a:p>
            <a:pPr eaLnBrk="1" hangingPunct="1"/>
            <a:r>
              <a:rPr lang="en-US" altLang="en-US" dirty="0"/>
              <a:t>The patent system can also promote competition and investment in developing new or improved products or processes </a:t>
            </a:r>
            <a:r>
              <a:rPr lang="en-GB" altLang="en-US" dirty="0"/>
              <a:t>by encouraging research and development. Investors are more likely to provide financial backing if there is the potential for a return on their investment from inventions that can be patented</a:t>
            </a:r>
            <a:r>
              <a:rPr lang="en-US" altLang="en-US" dirty="0"/>
              <a:t>.</a:t>
            </a:r>
          </a:p>
          <a:p>
            <a:pPr eaLnBrk="1" hangingPunct="1"/>
            <a:endParaRPr lang="en-US" altLang="en-US" dirty="0"/>
          </a:p>
          <a:p>
            <a:pPr eaLnBrk="1" hangingPunct="1"/>
            <a:r>
              <a:rPr lang="en-GB" altLang="en-US" dirty="0"/>
              <a:t>Because the information disclosed in patents is published, the patent system encourages the dissemination of information that may be of benefit to society.</a:t>
            </a:r>
          </a:p>
          <a:p>
            <a:pPr eaLnBrk="1" hangingPunct="1"/>
            <a:endParaRPr lang="en-GB" altLang="en-US" dirty="0"/>
          </a:p>
          <a:p>
            <a:pPr eaLnBrk="1" hangingPunct="1"/>
            <a:r>
              <a:rPr lang="en-GB" altLang="en-US" dirty="0"/>
              <a:t>It can promote technology transfer by way of the publicly available information in patent databases. Thanks to these databases, anyone can find patented technologies that they may want to access and use themselves</a:t>
            </a:r>
            <a:r>
              <a:rPr lang="en-US" altLang="en-US" dirty="0"/>
              <a:t>.</a:t>
            </a:r>
            <a:endParaRPr lang="en-GB"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Marcador de Posição da Imagem do Diapositivo 1"/>
          <p:cNvSpPr>
            <a:spLocks noGrp="1" noRot="1" noChangeAspect="1" noTextEdit="1"/>
          </p:cNvSpPr>
          <p:nvPr>
            <p:ph type="sldImg"/>
          </p:nvPr>
        </p:nvSpPr>
        <p:spPr>
          <a:ln/>
        </p:spPr>
      </p:sp>
      <p:sp>
        <p:nvSpPr>
          <p:cNvPr id="198659"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b="1"/>
          </a:p>
          <a:p>
            <a:r>
              <a:rPr lang="pt-PT" altLang="en-US"/>
              <a:t>The answer is Xerox PARC. The company </a:t>
            </a:r>
            <a:r>
              <a:rPr lang="en-US" altLang="en-US"/>
              <a:t>invented the personal computer, the point-and-click graphical user interface or GUI, the laser printer and the Ethernet.</a:t>
            </a:r>
          </a:p>
          <a:p>
            <a:pPr marL="481495" lvl="1" indent="-243355">
              <a:spcBef>
                <a:spcPct val="20000"/>
              </a:spcBef>
            </a:pPr>
            <a:endParaRPr lang="en-GB" altLang="en-US" sz="2300"/>
          </a:p>
        </p:txBody>
      </p:sp>
      <p:sp>
        <p:nvSpPr>
          <p:cNvPr id="198660"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B086814-09E6-4E43-B55B-A52661F37B0C}" type="slidenum">
              <a:rPr lang="en-GB" altLang="en-US" smtClean="0"/>
              <a:pPr eaLnBrk="1" hangingPunct="1">
                <a:spcBef>
                  <a:spcPct val="0"/>
                </a:spcBef>
              </a:pPr>
              <a:t>41</a:t>
            </a:fld>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Marcador de Posição da Imagem do Diapositivo 1"/>
          <p:cNvSpPr>
            <a:spLocks noGrp="1" noRot="1" noChangeAspect="1" noTextEdit="1"/>
          </p:cNvSpPr>
          <p:nvPr>
            <p:ph type="sldImg"/>
          </p:nvPr>
        </p:nvSpPr>
        <p:spPr>
          <a:ln/>
        </p:spPr>
      </p:sp>
      <p:sp>
        <p:nvSpPr>
          <p:cNvPr id="3" name="Marcador de Posição de Notas 2"/>
          <p:cNvSpPr>
            <a:spLocks noGrp="1"/>
          </p:cNvSpPr>
          <p:nvPr>
            <p:ph type="body" idx="1"/>
          </p:nvPr>
        </p:nvSpPr>
        <p:spPr/>
        <p:txBody>
          <a:bodyPr>
            <a:normAutofit/>
          </a:bodyPr>
          <a:lstStyle/>
          <a:p>
            <a:pPr marL="237422" lvl="1" indent="-237422">
              <a:spcBef>
                <a:spcPct val="20000"/>
              </a:spcBef>
              <a:defRPr/>
            </a:pPr>
            <a:endParaRPr lang="en-US" sz="2300" dirty="0">
              <a:solidFill>
                <a:srgbClr val="000000"/>
              </a:solidFill>
            </a:endParaRPr>
          </a:p>
          <a:p>
            <a:pPr marL="251387" indent="-251387" algn="just">
              <a:defRPr/>
            </a:pPr>
            <a:r>
              <a:rPr lang="en-GB" dirty="0"/>
              <a:t>If you don’t protect your innovations, other companies or individuals are free to use the results of your work.</a:t>
            </a:r>
          </a:p>
          <a:p>
            <a:pPr marL="251387" indent="-251387" algn="just">
              <a:defRPr/>
            </a:pPr>
            <a:endParaRPr lang="en-GB" b="1" dirty="0"/>
          </a:p>
          <a:p>
            <a:pPr marL="251387" indent="-251387" algn="just">
              <a:defRPr/>
            </a:pPr>
            <a:r>
              <a:rPr lang="en-GB" dirty="0"/>
              <a:t>This is what happened to Xerox PARC.</a:t>
            </a:r>
          </a:p>
          <a:p>
            <a:pPr marL="251387" indent="-251387" algn="just">
              <a:defRPr/>
            </a:pPr>
            <a:endParaRPr lang="en-GB" dirty="0"/>
          </a:p>
          <a:p>
            <a:pPr marL="251387" indent="-251387" algn="just">
              <a:defRPr/>
            </a:pPr>
            <a:r>
              <a:rPr lang="en-GB" dirty="0"/>
              <a:t>And if the time is not right, at least keep them secret so they don’t lose novelty or get copied by the competition.</a:t>
            </a:r>
          </a:p>
          <a:p>
            <a:pPr marL="251387" indent="-251387" algn="just">
              <a:defRPr/>
            </a:pPr>
            <a:endParaRPr lang="en-GB" dirty="0"/>
          </a:p>
          <a:p>
            <a:pPr marL="251387" indent="-251387" algn="just">
              <a:defRPr/>
            </a:pPr>
            <a:endParaRPr lang="en-GB" dirty="0"/>
          </a:p>
          <a:p>
            <a:pPr marL="485312" lvl="1" indent="-246148">
              <a:spcBef>
                <a:spcPct val="20000"/>
              </a:spcBef>
              <a:buFontTx/>
              <a:buChar char="–"/>
              <a:defRPr/>
            </a:pPr>
            <a:endParaRPr lang="pt-PT" sz="2300" dirty="0">
              <a:solidFill>
                <a:srgbClr val="000000"/>
              </a:solidFill>
            </a:endParaRPr>
          </a:p>
          <a:p>
            <a:pPr>
              <a:buFontTx/>
              <a:buChar char="-"/>
              <a:defRPr/>
            </a:pPr>
            <a:endParaRPr lang="en-GB" b="1" dirty="0">
              <a:solidFill>
                <a:srgbClr val="000000"/>
              </a:solidFill>
            </a:endParaRPr>
          </a:p>
          <a:p>
            <a:pPr>
              <a:defRPr/>
            </a:pPr>
            <a:endParaRPr lang="en-GB" dirty="0">
              <a:solidFill>
                <a:srgbClr val="000000"/>
              </a:solidFill>
            </a:endParaRPr>
          </a:p>
          <a:p>
            <a:pPr>
              <a:defRPr/>
            </a:pPr>
            <a:endParaRPr lang="pt-PT" dirty="0"/>
          </a:p>
          <a:p>
            <a:pPr>
              <a:defRPr/>
            </a:pPr>
            <a:endParaRPr lang="pt-PT" dirty="0"/>
          </a:p>
        </p:txBody>
      </p:sp>
      <p:sp>
        <p:nvSpPr>
          <p:cNvPr id="199684"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07EC11F-935B-4A99-86FE-80CD34E1DEA2}" type="slidenum">
              <a:rPr lang="en-GB" altLang="en-US" smtClean="0"/>
              <a:pPr eaLnBrk="1" hangingPunct="1">
                <a:spcBef>
                  <a:spcPct val="0"/>
                </a:spcBef>
              </a:pPr>
              <a:t>42</a:t>
            </a:fld>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Marcador de Posição da Imagem do Diapositivo 1"/>
          <p:cNvSpPr>
            <a:spLocks noGrp="1" noRot="1" noChangeAspect="1" noTextEdit="1"/>
          </p:cNvSpPr>
          <p:nvPr>
            <p:ph type="sldImg"/>
          </p:nvPr>
        </p:nvSpPr>
        <p:spPr>
          <a:ln/>
        </p:spPr>
      </p:sp>
      <p:sp>
        <p:nvSpPr>
          <p:cNvPr id="200707"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 do these companies have in common?</a:t>
            </a:r>
          </a:p>
          <a:p>
            <a:endParaRPr lang="en-US" altLang="en-US"/>
          </a:p>
          <a:p>
            <a:r>
              <a:rPr lang="en-US" altLang="en-US"/>
              <a:t>They all benefitted from inventions originally made by Xerox PARC. </a:t>
            </a:r>
          </a:p>
          <a:p>
            <a:endParaRPr lang="en-US" altLang="en-US"/>
          </a:p>
          <a:p>
            <a:r>
              <a:rPr lang="en-US" altLang="en-US"/>
              <a:t>Apple's Macintosh computer GUI was inspired by a tour of PARC that Steve Jobs took in 1979. Later, Xerox’s GUI also inspired Microsoft Windows.</a:t>
            </a:r>
          </a:p>
          <a:p>
            <a:endParaRPr lang="pt-PT" altLang="en-US"/>
          </a:p>
          <a:p>
            <a:r>
              <a:rPr lang="en-US" altLang="en-US"/>
              <a:t>Xerox developed one of the first PCs – the ALTO - but IBM became famous for inventing the PC. </a:t>
            </a:r>
          </a:p>
          <a:p>
            <a:endParaRPr lang="en-US" altLang="en-US"/>
          </a:p>
          <a:p>
            <a:r>
              <a:rPr lang="en-US" altLang="en-US"/>
              <a:t>The laser printer is in HP’s hall of fame, but it was first invented by Xerox.</a:t>
            </a:r>
          </a:p>
          <a:p>
            <a:endParaRPr lang="en-US" altLang="en-US"/>
          </a:p>
          <a:p>
            <a:pPr eaLnBrk="1" hangingPunct="1">
              <a:spcBef>
                <a:spcPct val="0"/>
              </a:spcBef>
              <a:buFontTx/>
              <a:buChar char="-"/>
            </a:pPr>
            <a:endParaRPr lang="pt-PT" altLang="en-US"/>
          </a:p>
          <a:p>
            <a:endParaRPr lang="en-US" altLang="en-US"/>
          </a:p>
        </p:txBody>
      </p:sp>
      <p:sp>
        <p:nvSpPr>
          <p:cNvPr id="200708"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1EA76A2-94EA-4783-9F8A-5B0F5F1E259C}" type="slidenum">
              <a:rPr lang="en-GB" altLang="en-US" smtClean="0"/>
              <a:pPr eaLnBrk="1" hangingPunct="1">
                <a:spcBef>
                  <a:spcPct val="0"/>
                </a:spcBef>
              </a:pPr>
              <a:t>43</a:t>
            </a:fld>
            <a:endParaRPr lang="en-GB"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Marcador de Posição da Imagem do Diapositivo 1"/>
          <p:cNvSpPr>
            <a:spLocks noGrp="1" noRot="1" noChangeAspect="1" noTextEdit="1"/>
          </p:cNvSpPr>
          <p:nvPr>
            <p:ph type="sldImg"/>
          </p:nvPr>
        </p:nvSpPr>
        <p:spPr>
          <a:ln/>
        </p:spPr>
      </p:sp>
      <p:sp>
        <p:nvSpPr>
          <p:cNvPr id="201731"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solidFill>
                  <a:srgbClr val="000000"/>
                </a:solidFill>
              </a:rPr>
              <a:t>If you don’t protect your intellectual property and your R&amp;D results, anyone can use this knowledge and information for their own benefit.</a:t>
            </a:r>
          </a:p>
          <a:p>
            <a:endParaRPr lang="en-GB" altLang="en-US">
              <a:solidFill>
                <a:srgbClr val="000000"/>
              </a:solidFill>
            </a:endParaRPr>
          </a:p>
          <a:p>
            <a:pPr eaLnBrk="1" hangingPunct="1">
              <a:spcBef>
                <a:spcPct val="0"/>
              </a:spcBef>
            </a:pPr>
            <a:r>
              <a:rPr lang="en-GB" altLang="en-US">
                <a:solidFill>
                  <a:srgbClr val="000000"/>
                </a:solidFill>
              </a:rPr>
              <a:t>In the vast majority of countries, disclosing your invention before filing a patent application means that it will no longer be new, which in turn means that you cannot protect it, and others may profit from it.</a:t>
            </a:r>
          </a:p>
          <a:p>
            <a:pPr eaLnBrk="1" hangingPunct="1">
              <a:spcBef>
                <a:spcPct val="0"/>
              </a:spcBef>
            </a:pPr>
            <a:endParaRPr lang="en-GB" altLang="en-US">
              <a:solidFill>
                <a:srgbClr val="000000"/>
              </a:solidFill>
            </a:endParaRPr>
          </a:p>
          <a:p>
            <a:r>
              <a:rPr lang="en-GB" altLang="en-US">
                <a:solidFill>
                  <a:srgbClr val="000000"/>
                </a:solidFill>
              </a:rPr>
              <a:t>Also, if you patent your invention in one country, others can copy and replicate it in a country where you didn’t file for protection.</a:t>
            </a:r>
          </a:p>
          <a:p>
            <a:endParaRPr lang="en-GB" altLang="en-US">
              <a:solidFill>
                <a:srgbClr val="000000"/>
              </a:solidFill>
            </a:endParaRPr>
          </a:p>
          <a:p>
            <a:r>
              <a:rPr lang="en-GB" altLang="en-US">
                <a:solidFill>
                  <a:srgbClr val="000000"/>
                </a:solidFill>
              </a:rPr>
              <a:t>Besides protecting your intangible assets, patents act as ‘flags’ or ‘lighthouses’ that attract talent, investors, customers and partners.</a:t>
            </a:r>
          </a:p>
          <a:p>
            <a:endParaRPr lang="en-GB" altLang="en-US"/>
          </a:p>
          <a:p>
            <a:endParaRPr lang="pt-PT" altLang="en-US"/>
          </a:p>
        </p:txBody>
      </p:sp>
      <p:sp>
        <p:nvSpPr>
          <p:cNvPr id="201732"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22E3255-9249-4DFF-840E-DB64E06DA0E7}" type="slidenum">
              <a:rPr lang="en-GB" altLang="en-US" smtClean="0"/>
              <a:pPr eaLnBrk="1" hangingPunct="1">
                <a:spcBef>
                  <a:spcPct val="0"/>
                </a:spcBef>
              </a:pPr>
              <a:t>44</a:t>
            </a:fld>
            <a:endParaRPr lang="en-GB"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Marcador de Posição da Imagem do Diapositivo 1"/>
          <p:cNvSpPr>
            <a:spLocks noGrp="1" noRot="1" noChangeAspect="1" noTextEdit="1"/>
          </p:cNvSpPr>
          <p:nvPr>
            <p:ph type="sldImg"/>
          </p:nvPr>
        </p:nvSpPr>
        <p:spPr>
          <a:ln/>
        </p:spPr>
      </p:sp>
      <p:sp>
        <p:nvSpPr>
          <p:cNvPr id="202755"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What did Xerox learn from this experience? What new strategies did they adopt? </a:t>
            </a:r>
            <a:r>
              <a:rPr lang="en-US" altLang="en-US" b="1"/>
              <a:t> </a:t>
            </a:r>
          </a:p>
          <a:p>
            <a:endParaRPr lang="en-US" altLang="en-US"/>
          </a:p>
          <a:p>
            <a:r>
              <a:rPr lang="en-GB" altLang="en-US"/>
              <a:t>They created a company called XNE - or Xerox New Enterprises – to exploit new inventions generated in PARC, and they license these technologies for a fee or royalty.</a:t>
            </a:r>
          </a:p>
          <a:p>
            <a:endParaRPr lang="en-GB" altLang="en-US"/>
          </a:p>
          <a:p>
            <a:r>
              <a:rPr lang="en-GB" altLang="en-US"/>
              <a:t>Some of these technologies are spun off, earning huge returns when the companies go public on the stock market.</a:t>
            </a:r>
          </a:p>
          <a:p>
            <a:endParaRPr lang="en-GB" altLang="en-US"/>
          </a:p>
          <a:p>
            <a:r>
              <a:rPr lang="en-GB" altLang="en-US"/>
              <a:t>They also set up XIG - the Xerox Innovation Group - to </a:t>
            </a:r>
            <a:r>
              <a:rPr lang="en-US" altLang="en-US"/>
              <a:t>manage R&amp;D, intellectual property, business development for licensing and new business opportunities.</a:t>
            </a:r>
            <a:endParaRPr lang="en-GB" altLang="en-US"/>
          </a:p>
          <a:p>
            <a:endParaRPr lang="en-GB" altLang="en-US"/>
          </a:p>
        </p:txBody>
      </p:sp>
      <p:sp>
        <p:nvSpPr>
          <p:cNvPr id="202756"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15D4873-DCF8-4989-A663-C22E682D2BC8}" type="slidenum">
              <a:rPr lang="en-GB" altLang="en-US" smtClean="0"/>
              <a:pPr eaLnBrk="1" hangingPunct="1">
                <a:spcBef>
                  <a:spcPct val="0"/>
                </a:spcBef>
              </a:pPr>
              <a:t>45</a:t>
            </a:fld>
            <a:endParaRPr lang="en-GB"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Marcador de Posição da Imagem do Diapositivo 1"/>
          <p:cNvSpPr>
            <a:spLocks noGrp="1" noRot="1" noChangeAspect="1" noTextEdit="1"/>
          </p:cNvSpPr>
          <p:nvPr>
            <p:ph type="sldImg"/>
          </p:nvPr>
        </p:nvSpPr>
        <p:spPr>
          <a:ln/>
        </p:spPr>
      </p:sp>
      <p:sp>
        <p:nvSpPr>
          <p:cNvPr id="203779"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err="1"/>
              <a:t>Célula</a:t>
            </a:r>
            <a:r>
              <a:rPr lang="en-GB" altLang="en-US" dirty="0"/>
              <a:t> 3PP is a Portuguese micro-company which was set up as a spin-off from TOPO, a well-established mould company in Portugal's </a:t>
            </a:r>
            <a:r>
              <a:rPr lang="en-GB" altLang="en-US" dirty="0" err="1"/>
              <a:t>Marinha</a:t>
            </a:r>
            <a:r>
              <a:rPr lang="en-GB" altLang="en-US" dirty="0"/>
              <a:t> Grande region. The </a:t>
            </a:r>
            <a:r>
              <a:rPr lang="en-GB" altLang="en-US" dirty="0" err="1"/>
              <a:t>Marinha</a:t>
            </a:r>
            <a:r>
              <a:rPr lang="en-GB" altLang="en-US" dirty="0"/>
              <a:t> Grande region is known around the world for its mould industry, which produces precision moulds for the plastics, glass and crystal industries, with companies such as Samsonite, Mercedes-Benz, Porsche and Nokia relying on the area's engineering and expertise. </a:t>
            </a:r>
          </a:p>
          <a:p>
            <a:endParaRPr lang="en-GB" altLang="en-US" dirty="0"/>
          </a:p>
          <a:p>
            <a:r>
              <a:rPr lang="en-GB" altLang="en-US" dirty="0"/>
              <a:t>This industry is very innovative and technologically advanced, competing worldwide and maintaining a strong presence in the market. In general, the mould companies are small and medium‐sized (15 employees on average). They work by the principle of production on demand and are very customer-driven. </a:t>
            </a:r>
          </a:p>
          <a:p>
            <a:endParaRPr lang="en-GB" altLang="en-US" dirty="0"/>
          </a:p>
          <a:p>
            <a:r>
              <a:rPr lang="en-GB" altLang="en-US" dirty="0" err="1"/>
              <a:t>Célula</a:t>
            </a:r>
            <a:r>
              <a:rPr lang="en-GB" altLang="en-US" dirty="0"/>
              <a:t> 3PP was set up in response to a challenge from one of TOPO's customers to make a cheaper and more efficient valve than those currently on the market.</a:t>
            </a:r>
            <a:r>
              <a:rPr lang="en-US" altLang="en-US" dirty="0"/>
              <a:t> </a:t>
            </a:r>
            <a:endParaRPr lang="en-GB" altLang="en-US" dirty="0"/>
          </a:p>
          <a:p>
            <a:endParaRPr lang="en-GB" altLang="en-US" dirty="0"/>
          </a:p>
          <a:p>
            <a:r>
              <a:rPr lang="en-GB" altLang="en-US" dirty="0"/>
              <a:t>But how could they find out the features of all the other valves in the market? How could they be sure that they would not be copying somebody else’s valve and infringing their rights? </a:t>
            </a:r>
          </a:p>
        </p:txBody>
      </p:sp>
      <p:sp>
        <p:nvSpPr>
          <p:cNvPr id="203780"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B73D582-8C21-408A-BF6A-3BD43C66F163}" type="slidenum">
              <a:rPr lang="en-GB" altLang="en-US" smtClean="0"/>
              <a:pPr eaLnBrk="1" hangingPunct="1">
                <a:spcBef>
                  <a:spcPct val="0"/>
                </a:spcBef>
              </a:pPr>
              <a:t>46</a:t>
            </a:fld>
            <a:endParaRPr lang="en-GB"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Marcador de Posição da Imagem do Diapositivo 1"/>
          <p:cNvSpPr>
            <a:spLocks noGrp="1" noRot="1" noChangeAspect="1" noTextEdit="1"/>
          </p:cNvSpPr>
          <p:nvPr>
            <p:ph type="sldImg"/>
          </p:nvPr>
        </p:nvSpPr>
        <p:spPr>
          <a:ln/>
        </p:spPr>
      </p:sp>
      <p:sp>
        <p:nvSpPr>
          <p:cNvPr id="204803"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a:p>
            <a:r>
              <a:rPr lang="en-GB" altLang="en-US" dirty="0"/>
              <a:t>To find the answers to these questions, </a:t>
            </a:r>
            <a:r>
              <a:rPr lang="en-GB" altLang="en-US" dirty="0" err="1"/>
              <a:t>Célula</a:t>
            </a:r>
            <a:r>
              <a:rPr lang="en-GB" altLang="en-US" dirty="0"/>
              <a:t> 3PP searched in a number of sources, including the EPO’s </a:t>
            </a:r>
            <a:r>
              <a:rPr lang="en-GB" altLang="en-US" dirty="0" err="1"/>
              <a:t>Espacenet</a:t>
            </a:r>
            <a:r>
              <a:rPr lang="en-GB" altLang="en-US" dirty="0"/>
              <a:t> database, WIPO’s </a:t>
            </a:r>
            <a:r>
              <a:rPr lang="en-US" altLang="en-US" dirty="0"/>
              <a:t>Intellectual Property Digital Library, the website of the United States Patent and Trademark Office and WIPO’s </a:t>
            </a:r>
            <a:r>
              <a:rPr lang="fr-FR" altLang="en-US" dirty="0" err="1"/>
              <a:t>PatentScope</a:t>
            </a:r>
            <a:r>
              <a:rPr lang="fr-FR" altLang="en-US" dirty="0"/>
              <a:t> </a:t>
            </a:r>
            <a:r>
              <a:rPr lang="fr-FR" altLang="en-US" dirty="0" err="1"/>
              <a:t>database</a:t>
            </a:r>
            <a:r>
              <a:rPr lang="fr-FR" altLang="en-US" dirty="0"/>
              <a:t>.</a:t>
            </a:r>
            <a:endParaRPr lang="pt-PT" altLang="en-US" dirty="0"/>
          </a:p>
          <a:p>
            <a:r>
              <a:rPr lang="fr-FR" altLang="en-US" dirty="0"/>
              <a:t> </a:t>
            </a:r>
            <a:endParaRPr lang="pt-PT" altLang="en-US" dirty="0"/>
          </a:p>
          <a:p>
            <a:r>
              <a:rPr lang="en-GB" altLang="en-US" dirty="0" err="1"/>
              <a:t>Espacenet</a:t>
            </a:r>
            <a:r>
              <a:rPr lang="en-GB" altLang="en-US" dirty="0"/>
              <a:t> is an excellent resource because it also allows access to examiners’ search reports via a link to the European Patent Register.</a:t>
            </a:r>
            <a:endParaRPr lang="pt-PT" altLang="en-US" dirty="0"/>
          </a:p>
          <a:p>
            <a:endParaRPr lang="en-GB" altLang="en-US" dirty="0"/>
          </a:p>
          <a:p>
            <a:r>
              <a:rPr lang="en-GB" altLang="en-US" dirty="0"/>
              <a:t>Although several of the patents found were in the public domain, making them free to use, </a:t>
            </a:r>
            <a:r>
              <a:rPr lang="en-GB" altLang="en-US" dirty="0" err="1"/>
              <a:t>Célula</a:t>
            </a:r>
            <a:r>
              <a:rPr lang="en-GB" altLang="en-US" dirty="0"/>
              <a:t> developed a new air and liquid valve made of polypropylene (PP) which not infringe any existing patents. The result was the valve shown here on the slide.</a:t>
            </a:r>
          </a:p>
          <a:p>
            <a:endParaRPr lang="en-GB" altLang="en-US" dirty="0"/>
          </a:p>
          <a:p>
            <a:r>
              <a:rPr lang="en-GB" altLang="en-US" dirty="0"/>
              <a:t>What IP rights do you think the company could and should apply for?</a:t>
            </a:r>
          </a:p>
          <a:p>
            <a:endParaRPr lang="en-GB" altLang="en-US" dirty="0"/>
          </a:p>
          <a:p>
            <a:endParaRPr lang="pt-PT" altLang="en-US" dirty="0"/>
          </a:p>
        </p:txBody>
      </p:sp>
      <p:sp>
        <p:nvSpPr>
          <p:cNvPr id="204804"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E1678B2-A851-492A-8A69-C8C5FAC4FA89}" type="slidenum">
              <a:rPr lang="en-GB" altLang="en-US" smtClean="0"/>
              <a:pPr eaLnBrk="1" hangingPunct="1">
                <a:spcBef>
                  <a:spcPct val="0"/>
                </a:spcBef>
              </a:pPr>
              <a:t>47</a:t>
            </a:fld>
            <a:endParaRPr lang="en-GB"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Marcador de Posição da Imagem do Diapositivo 1"/>
          <p:cNvSpPr>
            <a:spLocks noGrp="1" noRot="1" noChangeAspect="1" noTextEdit="1"/>
          </p:cNvSpPr>
          <p:nvPr>
            <p:ph type="sldImg"/>
          </p:nvPr>
        </p:nvSpPr>
        <p:spPr>
          <a:ln/>
        </p:spPr>
      </p:sp>
      <p:sp>
        <p:nvSpPr>
          <p:cNvPr id="205827"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dirty="0">
              <a:solidFill>
                <a:srgbClr val="000000"/>
              </a:solidFill>
            </a:endParaRPr>
          </a:p>
          <a:p>
            <a:pPr eaLnBrk="1" hangingPunct="1">
              <a:spcBef>
                <a:spcPct val="0"/>
              </a:spcBef>
            </a:pPr>
            <a:r>
              <a:rPr lang="en-GB" altLang="en-US" dirty="0" err="1">
                <a:solidFill>
                  <a:srgbClr val="000000"/>
                </a:solidFill>
              </a:rPr>
              <a:t>Célula</a:t>
            </a:r>
            <a:r>
              <a:rPr lang="en-GB" altLang="en-US" dirty="0">
                <a:solidFill>
                  <a:srgbClr val="000000"/>
                </a:solidFill>
              </a:rPr>
              <a:t> 3PP filed an international patent application under the Patent Cooperation Treaty to cover all major markets and protect their intellectual work. A European patent based on this application has been already granted.</a:t>
            </a:r>
          </a:p>
          <a:p>
            <a:pPr eaLnBrk="1" hangingPunct="1">
              <a:spcBef>
                <a:spcPct val="0"/>
              </a:spcBef>
              <a:buFontTx/>
              <a:buChar char="-"/>
            </a:pPr>
            <a:endParaRPr lang="en-GB" altLang="en-US" dirty="0">
              <a:solidFill>
                <a:srgbClr val="000000"/>
              </a:solidFill>
            </a:endParaRPr>
          </a:p>
          <a:p>
            <a:pPr eaLnBrk="1" hangingPunct="1">
              <a:spcBef>
                <a:spcPct val="0"/>
              </a:spcBef>
            </a:pPr>
            <a:r>
              <a:rPr lang="en-GB" altLang="en-US" dirty="0">
                <a:solidFill>
                  <a:srgbClr val="000000"/>
                </a:solidFill>
              </a:rPr>
              <a:t>They also filed an industrial design application and considered registering</a:t>
            </a:r>
            <a:r>
              <a:rPr lang="en-GB" altLang="en-US" baseline="0" dirty="0">
                <a:solidFill>
                  <a:srgbClr val="000000"/>
                </a:solidFill>
              </a:rPr>
              <a:t> the name </a:t>
            </a:r>
            <a:r>
              <a:rPr lang="en-GB" altLang="en-US" dirty="0">
                <a:solidFill>
                  <a:srgbClr val="000000"/>
                </a:solidFill>
              </a:rPr>
              <a:t>Tethys as a trade mark.</a:t>
            </a:r>
          </a:p>
          <a:p>
            <a:pPr eaLnBrk="1" hangingPunct="1">
              <a:spcBef>
                <a:spcPct val="0"/>
              </a:spcBef>
              <a:buFontTx/>
              <a:buChar char="-"/>
            </a:pPr>
            <a:endParaRPr lang="en-GB" altLang="en-US" dirty="0">
              <a:solidFill>
                <a:srgbClr val="000000"/>
              </a:solidFill>
            </a:endParaRPr>
          </a:p>
          <a:p>
            <a:pPr eaLnBrk="1" hangingPunct="1">
              <a:spcBef>
                <a:spcPct val="0"/>
              </a:spcBef>
            </a:pPr>
            <a:r>
              <a:rPr lang="en-GB" altLang="en-US" dirty="0">
                <a:solidFill>
                  <a:srgbClr val="000000"/>
                </a:solidFill>
              </a:rPr>
              <a:t>What other IP rights could they have applied for? </a:t>
            </a:r>
          </a:p>
          <a:p>
            <a:pPr eaLnBrk="1" hangingPunct="1">
              <a:spcBef>
                <a:spcPct val="0"/>
              </a:spcBef>
              <a:buFontTx/>
              <a:buChar char="-"/>
            </a:pPr>
            <a:endParaRPr lang="en-GB" altLang="en-US" b="1" dirty="0">
              <a:solidFill>
                <a:srgbClr val="000000"/>
              </a:solidFill>
            </a:endParaRPr>
          </a:p>
          <a:p>
            <a:pPr eaLnBrk="1" hangingPunct="1">
              <a:spcBef>
                <a:spcPct val="0"/>
              </a:spcBef>
            </a:pPr>
            <a:r>
              <a:rPr lang="en-GB" altLang="en-US" dirty="0">
                <a:solidFill>
                  <a:srgbClr val="000000"/>
                </a:solidFill>
              </a:rPr>
              <a:t>They could have applied for </a:t>
            </a:r>
          </a:p>
          <a:p>
            <a:pPr eaLnBrk="1" hangingPunct="1">
              <a:spcBef>
                <a:spcPct val="0"/>
              </a:spcBef>
            </a:pPr>
            <a:endParaRPr lang="en-GB" altLang="en-US" dirty="0">
              <a:solidFill>
                <a:srgbClr val="000000"/>
              </a:solidFill>
            </a:endParaRPr>
          </a:p>
          <a:p>
            <a:pPr eaLnBrk="1" hangingPunct="1">
              <a:spcBef>
                <a:spcPct val="0"/>
              </a:spcBef>
              <a:buFontTx/>
              <a:buChar char="-"/>
            </a:pPr>
            <a:r>
              <a:rPr lang="en-GB" altLang="en-US" dirty="0">
                <a:solidFill>
                  <a:srgbClr val="000000"/>
                </a:solidFill>
              </a:rPr>
              <a:t> a trade mark for “</a:t>
            </a:r>
            <a:r>
              <a:rPr lang="en-GB" altLang="en-US" dirty="0" err="1">
                <a:solidFill>
                  <a:srgbClr val="000000"/>
                </a:solidFill>
              </a:rPr>
              <a:t>Célula</a:t>
            </a:r>
            <a:r>
              <a:rPr lang="en-GB" altLang="en-US" dirty="0">
                <a:solidFill>
                  <a:srgbClr val="000000"/>
                </a:solidFill>
              </a:rPr>
              <a:t> 3PP”</a:t>
            </a:r>
          </a:p>
          <a:p>
            <a:pPr eaLnBrk="1" hangingPunct="1">
              <a:spcBef>
                <a:spcPct val="0"/>
              </a:spcBef>
              <a:buFontTx/>
              <a:buChar char="-"/>
            </a:pPr>
            <a:endParaRPr lang="en-GB" altLang="en-US" dirty="0">
              <a:solidFill>
                <a:srgbClr val="000000"/>
              </a:solidFill>
            </a:endParaRPr>
          </a:p>
          <a:p>
            <a:pPr eaLnBrk="1" hangingPunct="1">
              <a:spcBef>
                <a:spcPct val="0"/>
              </a:spcBef>
              <a:buFontTx/>
              <a:buChar char="-"/>
            </a:pPr>
            <a:r>
              <a:rPr lang="en-GB" altLang="en-US" dirty="0">
                <a:solidFill>
                  <a:srgbClr val="000000"/>
                </a:solidFill>
              </a:rPr>
              <a:t> a domain name such as www.celula3pp.pt or www.tethys.pt</a:t>
            </a:r>
          </a:p>
          <a:p>
            <a:pPr eaLnBrk="1" hangingPunct="1">
              <a:spcBef>
                <a:spcPct val="0"/>
              </a:spcBef>
              <a:buFontTx/>
              <a:buChar char="-"/>
            </a:pPr>
            <a:endParaRPr lang="en-GB" altLang="en-US" dirty="0">
              <a:solidFill>
                <a:srgbClr val="000000"/>
              </a:solidFill>
            </a:endParaRPr>
          </a:p>
          <a:p>
            <a:pPr eaLnBrk="1" hangingPunct="1">
              <a:spcBef>
                <a:spcPct val="0"/>
              </a:spcBef>
              <a:buFontTx/>
              <a:buChar char="-"/>
            </a:pPr>
            <a:r>
              <a:rPr lang="en-GB" altLang="en-US" dirty="0">
                <a:solidFill>
                  <a:srgbClr val="000000"/>
                </a:solidFill>
              </a:rPr>
              <a:t> utility models, for subsequent improvements to the valve</a:t>
            </a:r>
          </a:p>
          <a:p>
            <a:pPr eaLnBrk="1" hangingPunct="1">
              <a:spcBef>
                <a:spcPct val="0"/>
              </a:spcBef>
              <a:buFontTx/>
              <a:buChar char="-"/>
            </a:pPr>
            <a:endParaRPr lang="en-GB" altLang="en-US" dirty="0">
              <a:solidFill>
                <a:srgbClr val="000000"/>
              </a:solidFill>
            </a:endParaRPr>
          </a:p>
          <a:p>
            <a:pPr eaLnBrk="1" hangingPunct="1">
              <a:spcBef>
                <a:spcPct val="0"/>
              </a:spcBef>
            </a:pPr>
            <a:r>
              <a:rPr lang="en-GB" altLang="en-US" dirty="0">
                <a:solidFill>
                  <a:srgbClr val="000000"/>
                </a:solidFill>
              </a:rPr>
              <a:t>They could also have considered </a:t>
            </a:r>
            <a:r>
              <a:rPr lang="en-GB" altLang="en-US" dirty="0"/>
              <a:t>designations of origin or geographical indications such as “Made in Portugal” or “Made in </a:t>
            </a:r>
            <a:r>
              <a:rPr lang="en-GB" altLang="en-US" dirty="0" err="1"/>
              <a:t>Marinha</a:t>
            </a:r>
            <a:r>
              <a:rPr lang="en-GB" altLang="en-US" dirty="0"/>
              <a:t> Grande”.</a:t>
            </a:r>
          </a:p>
          <a:p>
            <a:pPr eaLnBrk="1" hangingPunct="1">
              <a:spcBef>
                <a:spcPct val="0"/>
              </a:spcBef>
            </a:pPr>
            <a:endParaRPr lang="en-GB" altLang="en-US" dirty="0">
              <a:solidFill>
                <a:srgbClr val="000000"/>
              </a:solidFill>
            </a:endParaRPr>
          </a:p>
          <a:p>
            <a:endParaRPr lang="en-GB" altLang="en-US" dirty="0"/>
          </a:p>
          <a:p>
            <a:endParaRPr lang="en-GB" altLang="en-US" dirty="0"/>
          </a:p>
          <a:p>
            <a:pPr eaLnBrk="1" hangingPunct="1">
              <a:spcBef>
                <a:spcPct val="0"/>
              </a:spcBef>
            </a:pPr>
            <a:endParaRPr lang="pt-PT" altLang="en-US" dirty="0"/>
          </a:p>
        </p:txBody>
      </p:sp>
      <p:sp>
        <p:nvSpPr>
          <p:cNvPr id="205828"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31A3B33-7326-4B26-A5A1-ABA14897D4B6}" type="slidenum">
              <a:rPr lang="en-GB" altLang="en-US" smtClean="0"/>
              <a:pPr eaLnBrk="1" hangingPunct="1">
                <a:spcBef>
                  <a:spcPct val="0"/>
                </a:spcBef>
              </a:pPr>
              <a:t>48</a:t>
            </a:fld>
            <a:endParaRPr lang="en-GB"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Marcador de Posição da Imagem do Diapositivo 1"/>
          <p:cNvSpPr>
            <a:spLocks noGrp="1" noRot="1" noChangeAspect="1" noTextEdit="1"/>
          </p:cNvSpPr>
          <p:nvPr>
            <p:ph type="sldImg"/>
          </p:nvPr>
        </p:nvSpPr>
        <p:spPr>
          <a:ln/>
        </p:spPr>
      </p:sp>
      <p:sp>
        <p:nvSpPr>
          <p:cNvPr id="206851"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solidFill>
                  <a:srgbClr val="000000"/>
                </a:solidFill>
              </a:rPr>
              <a:t>To conclude, the success of the </a:t>
            </a:r>
            <a:r>
              <a:rPr lang="en-GB" altLang="en-US" dirty="0" err="1">
                <a:solidFill>
                  <a:srgbClr val="000000"/>
                </a:solidFill>
              </a:rPr>
              <a:t>Célula</a:t>
            </a:r>
            <a:r>
              <a:rPr lang="en-GB" altLang="en-US" dirty="0">
                <a:solidFill>
                  <a:srgbClr val="000000"/>
                </a:solidFill>
              </a:rPr>
              <a:t> story is based on their use of patent information to find out about existing valves, so that they could create an air and liquid valve unlike any other on the market, and the creative insights they obtained from their analysis of more than 30 patent documents relating to existing valves.</a:t>
            </a:r>
          </a:p>
          <a:p>
            <a:endParaRPr lang="en-GB" altLang="en-US" dirty="0">
              <a:solidFill>
                <a:srgbClr val="000000"/>
              </a:solidFill>
            </a:endParaRPr>
          </a:p>
          <a:p>
            <a:r>
              <a:rPr lang="en-GB" altLang="en-US" dirty="0">
                <a:solidFill>
                  <a:srgbClr val="000000"/>
                </a:solidFill>
              </a:rPr>
              <a:t>The result was a new product made of polypropylene. An international PCT application was filed in 2008 and published in 2009, a trade mark was registered and a US design patent acquired. A European patent based on the PCT application has already been granted.</a:t>
            </a:r>
          </a:p>
          <a:p>
            <a:endParaRPr lang="en-GB" altLang="en-US" dirty="0">
              <a:solidFill>
                <a:srgbClr val="000000"/>
              </a:solidFill>
            </a:endParaRPr>
          </a:p>
          <a:p>
            <a:r>
              <a:rPr lang="en-GB" altLang="en-US" dirty="0">
                <a:solidFill>
                  <a:srgbClr val="000000"/>
                </a:solidFill>
              </a:rPr>
              <a:t>Without the patent analysis procedure, and without the help of the regional IP support office, the product may never have got off the ground, or might have been very different.</a:t>
            </a:r>
          </a:p>
          <a:p>
            <a:endParaRPr lang="en-GB" altLang="en-US" dirty="0">
              <a:solidFill>
                <a:srgbClr val="000000"/>
              </a:solidFill>
            </a:endParaRPr>
          </a:p>
          <a:p>
            <a:endParaRPr lang="en-GB" altLang="en-US" dirty="0"/>
          </a:p>
          <a:p>
            <a:endParaRPr lang="en-GB" altLang="en-US" dirty="0"/>
          </a:p>
          <a:p>
            <a:endParaRPr lang="pt-PT" altLang="en-US" dirty="0"/>
          </a:p>
        </p:txBody>
      </p:sp>
      <p:sp>
        <p:nvSpPr>
          <p:cNvPr id="206852"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1135A4A-2E5A-44A3-8D80-EA1AC85951BF}" type="slidenum">
              <a:rPr lang="en-GB" altLang="en-US" smtClean="0"/>
              <a:pPr eaLnBrk="1" hangingPunct="1">
                <a:spcBef>
                  <a:spcPct val="0"/>
                </a:spcBef>
              </a:pPr>
              <a:t>49</a:t>
            </a:fld>
            <a:endParaRPr lang="en-GB"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Marcador de Posição da Imagem do Diapositivo 1"/>
          <p:cNvSpPr>
            <a:spLocks noGrp="1" noRot="1" noChangeAspect="1" noTextEdit="1"/>
          </p:cNvSpPr>
          <p:nvPr>
            <p:ph type="sldImg"/>
          </p:nvPr>
        </p:nvSpPr>
        <p:spPr>
          <a:ln/>
        </p:spPr>
      </p:sp>
      <p:sp>
        <p:nvSpPr>
          <p:cNvPr id="207875" name="Marcador de Posição de Nota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Here are some links to sources of further information.</a:t>
            </a:r>
            <a:endParaRPr lang="pt-PT" altLang="en-US" dirty="0"/>
          </a:p>
        </p:txBody>
      </p:sp>
      <p:sp>
        <p:nvSpPr>
          <p:cNvPr id="207876" name="Marcador de Posição do Número do Diapositivo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1763" indent="-309410" eaLnBrk="0" hangingPunct="0">
              <a:spcBef>
                <a:spcPct val="30000"/>
              </a:spcBef>
              <a:defRPr sz="1300">
                <a:solidFill>
                  <a:schemeClr val="tx1"/>
                </a:solidFill>
                <a:latin typeface="Arial" charset="0"/>
                <a:cs typeface="Arial" charset="0"/>
              </a:defRPr>
            </a:lvl2pPr>
            <a:lvl3pPr marL="1253278" indent="-248570" eaLnBrk="0" hangingPunct="0">
              <a:spcBef>
                <a:spcPct val="30000"/>
              </a:spcBef>
              <a:defRPr sz="1300">
                <a:solidFill>
                  <a:schemeClr val="tx1"/>
                </a:solidFill>
                <a:latin typeface="Arial" charset="0"/>
                <a:cs typeface="Arial" charset="0"/>
              </a:defRPr>
            </a:lvl3pPr>
            <a:lvl4pPr marL="1755630" indent="-248570" eaLnBrk="0" hangingPunct="0">
              <a:spcBef>
                <a:spcPct val="30000"/>
              </a:spcBef>
              <a:defRPr sz="1300">
                <a:solidFill>
                  <a:schemeClr val="tx1"/>
                </a:solidFill>
                <a:latin typeface="Arial" charset="0"/>
                <a:cs typeface="Arial" charset="0"/>
              </a:defRPr>
            </a:lvl4pPr>
            <a:lvl5pPr marL="2259723" indent="-248570" eaLnBrk="0" hangingPunct="0">
              <a:spcBef>
                <a:spcPct val="30000"/>
              </a:spcBef>
              <a:defRPr sz="1300">
                <a:solidFill>
                  <a:schemeClr val="tx1"/>
                </a:solidFill>
                <a:latin typeface="Arial" charset="0"/>
                <a:cs typeface="Arial" charset="0"/>
              </a:defRPr>
            </a:lvl5pPr>
            <a:lvl6pPr marL="2760339" indent="-248570" eaLnBrk="0" fontAlgn="base" hangingPunct="0">
              <a:spcBef>
                <a:spcPct val="30000"/>
              </a:spcBef>
              <a:spcAft>
                <a:spcPct val="0"/>
              </a:spcAft>
              <a:defRPr sz="1300">
                <a:solidFill>
                  <a:schemeClr val="tx1"/>
                </a:solidFill>
                <a:latin typeface="Arial" charset="0"/>
                <a:cs typeface="Arial" charset="0"/>
              </a:defRPr>
            </a:lvl6pPr>
            <a:lvl7pPr marL="3260954" indent="-248570" eaLnBrk="0" fontAlgn="base" hangingPunct="0">
              <a:spcBef>
                <a:spcPct val="30000"/>
              </a:spcBef>
              <a:spcAft>
                <a:spcPct val="0"/>
              </a:spcAft>
              <a:defRPr sz="1300">
                <a:solidFill>
                  <a:schemeClr val="tx1"/>
                </a:solidFill>
                <a:latin typeface="Arial" charset="0"/>
                <a:cs typeface="Arial" charset="0"/>
              </a:defRPr>
            </a:lvl7pPr>
            <a:lvl8pPr marL="3761568" indent="-248570" eaLnBrk="0" fontAlgn="base" hangingPunct="0">
              <a:spcBef>
                <a:spcPct val="30000"/>
              </a:spcBef>
              <a:spcAft>
                <a:spcPct val="0"/>
              </a:spcAft>
              <a:defRPr sz="1300">
                <a:solidFill>
                  <a:schemeClr val="tx1"/>
                </a:solidFill>
                <a:latin typeface="Arial" charset="0"/>
                <a:cs typeface="Arial" charset="0"/>
              </a:defRPr>
            </a:lvl8pPr>
            <a:lvl9pPr marL="4262182" indent="-248570"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AC3222B-1FEF-424C-BD7F-F36D8DC15D2D}" type="slidenum">
              <a:rPr lang="en-GB" altLang="en-US" smtClean="0"/>
              <a:pPr eaLnBrk="1" hangingPunct="1">
                <a:spcBef>
                  <a:spcPct val="0"/>
                </a:spcBef>
              </a:pPr>
              <a:t>50</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75D48C52-5285-4137-816B-5954011B84D7}" type="slidenum">
              <a:rPr lang="en-GB" altLang="en-US"/>
              <a:pPr algn="r" eaLnBrk="1" hangingPunct="1">
                <a:spcBef>
                  <a:spcPct val="0"/>
                </a:spcBef>
              </a:pPr>
              <a:t>6</a:t>
            </a:fld>
            <a:endParaRPr lang="en-GB" altLang="en-US"/>
          </a:p>
        </p:txBody>
      </p:sp>
      <p:sp>
        <p:nvSpPr>
          <p:cNvPr id="162819" name="Folienbildplatzhalter 1"/>
          <p:cNvSpPr>
            <a:spLocks noGrp="1" noRot="1" noChangeAspect="1" noTextEdit="1"/>
          </p:cNvSpPr>
          <p:nvPr>
            <p:ph type="sldImg"/>
          </p:nvPr>
        </p:nvSpPr>
        <p:spPr>
          <a:xfrm>
            <a:off x="908050" y="511175"/>
            <a:ext cx="4935538" cy="3703638"/>
          </a:xfrm>
          <a:ln/>
        </p:spPr>
      </p:sp>
      <p:sp>
        <p:nvSpPr>
          <p:cNvPr id="162820"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r>
              <a:rPr lang="en-GB" altLang="en-US" sz="1100" dirty="0"/>
              <a:t>As we have already seen, patents are sometimes considered as a kind of contract between the applicant and society. </a:t>
            </a:r>
          </a:p>
          <a:p>
            <a:endParaRPr lang="en-GB" altLang="en-US" sz="1100" dirty="0"/>
          </a:p>
          <a:p>
            <a:r>
              <a:rPr lang="en-GB" altLang="en-US" sz="1100" dirty="0"/>
              <a:t>Applicants and patent owners are interested in benefiting from their inventions. </a:t>
            </a:r>
          </a:p>
          <a:p>
            <a:pPr>
              <a:buFontTx/>
              <a:buChar char="•"/>
            </a:pPr>
            <a:endParaRPr lang="en-GB" altLang="en-US" sz="1100" dirty="0"/>
          </a:p>
          <a:p>
            <a:r>
              <a:rPr lang="en-GB" altLang="en-US" sz="1100" dirty="0"/>
              <a:t>Owning a patent gives them the right to prevent others from making, using, offering for sale, selling or importing a product that infringes the patent, for a limited amount of time and the country for which the patent has been granted.</a:t>
            </a:r>
          </a:p>
          <a:p>
            <a:endParaRPr lang="en-GB" altLang="en-US" sz="1100" dirty="0"/>
          </a:p>
          <a:p>
            <a:r>
              <a:rPr lang="en-GB" altLang="en-US" sz="1100" dirty="0"/>
              <a:t>The exceptions to this are use of the patent for non-commercial purposes, including private use and academic research.</a:t>
            </a:r>
          </a:p>
          <a:p>
            <a:endParaRPr lang="en-GB" altLang="en-US" sz="1100" dirty="0"/>
          </a:p>
          <a:p>
            <a:r>
              <a:rPr lang="en-GB" altLang="en-US" sz="1100" dirty="0"/>
              <a:t>Society is interested in:</a:t>
            </a:r>
          </a:p>
          <a:p>
            <a:r>
              <a:rPr lang="en-GB" altLang="en-US" sz="1100" dirty="0"/>
              <a:t> </a:t>
            </a:r>
          </a:p>
          <a:p>
            <a:pPr>
              <a:buFontTx/>
              <a:buChar char="•"/>
            </a:pPr>
            <a:r>
              <a:rPr lang="en-GB" altLang="en-US" sz="1100" dirty="0"/>
              <a:t> Encouraging innovation so that better products can be made and better production methods can be used for the benefit of all;</a:t>
            </a:r>
          </a:p>
          <a:p>
            <a:pPr>
              <a:buFontTx/>
              <a:buChar char="•"/>
            </a:pPr>
            <a:r>
              <a:rPr lang="en-GB" altLang="en-US" sz="1100" dirty="0"/>
              <a:t> Protecting new and innovative companies so that they can compete with larger established companies, in order to maintain a competitive economy; </a:t>
            </a:r>
          </a:p>
          <a:p>
            <a:pPr>
              <a:buFontTx/>
              <a:buChar char="•"/>
            </a:pPr>
            <a:r>
              <a:rPr lang="en-GB" altLang="en-US" sz="1100" dirty="0"/>
              <a:t> Finding out the details of new inventions so that other engineers and scientists can further improve them; and </a:t>
            </a:r>
          </a:p>
          <a:p>
            <a:pPr>
              <a:buFontTx/>
              <a:buChar char="•"/>
            </a:pPr>
            <a:r>
              <a:rPr lang="en-GB" altLang="en-US" sz="1100" dirty="0"/>
              <a:t> Promoting technology transfer, that is from universities to industry. </a:t>
            </a:r>
          </a:p>
          <a:p>
            <a:pPr>
              <a:buFontTx/>
              <a:buChar char="•"/>
            </a:pPr>
            <a:endParaRPr lang="en-GB" altLang="en-US" sz="1100" dirty="0"/>
          </a:p>
          <a:p>
            <a:pPr eaLnBrk="1" hangingPunct="1"/>
            <a:r>
              <a:rPr lang="en-GB" altLang="en-US" sz="1100" dirty="0"/>
              <a:t>In return for this protection, applicants must reveal their inventions to the public, so others can build on them. This takes the form of publication of the application by the relevant patent office.</a:t>
            </a:r>
          </a:p>
          <a:p>
            <a:pPr eaLnBrk="1" hangingPunct="1"/>
            <a:endParaRPr lang="en-GB" altLang="en-US" sz="1100" dirty="0"/>
          </a:p>
          <a:p>
            <a:r>
              <a:rPr lang="en-GB" altLang="en-US" sz="1100" dirty="0"/>
              <a:t>This social contract is institutionalised in the form of patent law. </a:t>
            </a:r>
          </a:p>
        </p:txBody>
      </p:sp>
      <p:sp>
        <p:nvSpPr>
          <p:cNvPr id="162821"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CF08274-423E-452F-8079-A42C73C2F8F4}" type="slidenum">
              <a:rPr lang="de-DE" altLang="en-US"/>
              <a:pPr algn="r" eaLnBrk="1" hangingPunct="1">
                <a:spcBef>
                  <a:spcPct val="0"/>
                </a:spcBef>
              </a:pPr>
              <a:t>6</a:t>
            </a:fld>
            <a:endParaRPr lang="de-DE"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The following slides provide a general introduction to the different types of intellectual property.</a:t>
            </a:r>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7A5F4D6-FF62-45CA-B33F-D5F2E2DD60E7}" type="slidenum">
              <a:rPr lang="en-GB" altLang="en-US" smtClean="0"/>
              <a:pPr eaLnBrk="1" hangingPunct="1">
                <a:spcBef>
                  <a:spcPct val="0"/>
                </a:spcBef>
              </a:pPr>
              <a:t>51</a:t>
            </a:fld>
            <a:endParaRPr lang="en-GB"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BB00D60-873D-4677-9C25-5BD56C9E8BF2}" type="slidenum">
              <a:rPr lang="en-GB" altLang="en-US" smtClean="0">
                <a:ea typeface="ＭＳ Ｐゴシック" pitchFamily="34" charset="-128"/>
              </a:rPr>
              <a:pPr eaLnBrk="1" hangingPunct="1">
                <a:spcBef>
                  <a:spcPct val="0"/>
                </a:spcBef>
              </a:pPr>
              <a:t>52</a:t>
            </a:fld>
            <a:endParaRPr lang="en-GB" altLang="en-US">
              <a:ea typeface="ＭＳ Ｐゴシック" pitchFamily="34" charset="-128"/>
            </a:endParaRPr>
          </a:p>
        </p:txBody>
      </p:sp>
      <p:sp>
        <p:nvSpPr>
          <p:cNvPr id="209923" name="Slide Image Placeholder 1"/>
          <p:cNvSpPr>
            <a:spLocks noGrp="1" noRot="1" noChangeAspect="1" noTextEdit="1"/>
          </p:cNvSpPr>
          <p:nvPr>
            <p:ph type="sldImg"/>
          </p:nvPr>
        </p:nvSpPr>
        <p:spPr>
          <a:ln/>
        </p:spPr>
      </p:sp>
      <p:sp>
        <p:nvSpPr>
          <p:cNvPr id="20992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dirty="0">
                <a:ea typeface="ＭＳ Ｐゴシック" pitchFamily="34" charset="-128"/>
              </a:rPr>
              <a:t>We will start this module with a recap of some of the most important information about patents. We will look at the cover pages of a typical patent document, and various other</a:t>
            </a:r>
            <a:r>
              <a:rPr lang="en-US" altLang="en-US" baseline="0" dirty="0">
                <a:ea typeface="ＭＳ Ｐゴシック" pitchFamily="34" charset="-128"/>
              </a:rPr>
              <a:t> parts </a:t>
            </a:r>
            <a:r>
              <a:rPr lang="en-US" altLang="en-US" dirty="0">
                <a:ea typeface="ＭＳ Ｐゴシック" pitchFamily="34" charset="-128"/>
              </a:rPr>
              <a:t>and the requirements for patentability.</a:t>
            </a:r>
          </a:p>
          <a:p>
            <a:pPr defTabSz="502355" eaLnBrk="1" hangingPunct="1"/>
            <a:endParaRPr lang="en-US" altLang="en-US" dirty="0">
              <a:ea typeface="ＭＳ Ｐゴシック" pitchFamily="34" charset="-128"/>
            </a:endParaRPr>
          </a:p>
          <a:p>
            <a:pPr defTabSz="502355" eaLnBrk="1" hangingPunct="1"/>
            <a:r>
              <a:rPr lang="en-US" altLang="en-US" dirty="0">
                <a:ea typeface="ＭＳ Ｐゴシック" pitchFamily="34" charset="-128"/>
              </a:rPr>
              <a:t>We will then look at two case studies concerning inventions originating from European universities. These case studies will be accompanied by exercises to test your knowledge and understanding of patents and patenting.</a:t>
            </a:r>
          </a:p>
        </p:txBody>
      </p:sp>
      <p:sp>
        <p:nvSpPr>
          <p:cNvPr id="209925"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CBCB08F-62D9-4AE1-BA1A-9065C9173471}" type="slidenum">
              <a:rPr lang="en-US" altLang="en-US">
                <a:ea typeface="ＭＳ Ｐゴシック" pitchFamily="34" charset="-128"/>
              </a:rPr>
              <a:pPr algn="r" eaLnBrk="1" hangingPunct="1">
                <a:spcBef>
                  <a:spcPct val="0"/>
                </a:spcBef>
              </a:pPr>
              <a:t>52</a:t>
            </a:fld>
            <a:endParaRPr lang="en-US" altLang="en-US">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17E1C8E-B908-4D9C-BE9A-56BD7CC0C1F1}" type="slidenum">
              <a:rPr lang="en-GB" altLang="en-US" smtClean="0">
                <a:ea typeface="ＭＳ Ｐゴシック" pitchFamily="34" charset="-128"/>
              </a:rPr>
              <a:pPr eaLnBrk="1" hangingPunct="1">
                <a:spcBef>
                  <a:spcPct val="0"/>
                </a:spcBef>
              </a:pPr>
              <a:t>53</a:t>
            </a:fld>
            <a:endParaRPr lang="en-GB" altLang="en-US">
              <a:ea typeface="ＭＳ Ｐゴシック" pitchFamily="34" charset="-128"/>
            </a:endParaRPr>
          </a:p>
        </p:txBody>
      </p:sp>
      <p:sp>
        <p:nvSpPr>
          <p:cNvPr id="210947" name="Slide Image Placeholder 1"/>
          <p:cNvSpPr>
            <a:spLocks noGrp="1" noRot="1" noChangeAspect="1" noTextEdit="1"/>
          </p:cNvSpPr>
          <p:nvPr>
            <p:ph type="sldImg"/>
          </p:nvPr>
        </p:nvSpPr>
        <p:spPr>
          <a:ln/>
        </p:spPr>
      </p:sp>
      <p:sp>
        <p:nvSpPr>
          <p:cNvPr id="2109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The slide shows the cover page of a typical European patent. The information on it provides a wealth of detail about the filing itself and the parties involved. Let’s examine each of the sections marked on the page.</a:t>
            </a:r>
            <a:endParaRPr lang="en-GB"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In the top right-hand corner is the number, EP1075798B1. EP indicates that the document is a European patent. 1075798 is the unique number of the patent. The B indicates that this is a granted patent. An A at the end of the number would indicate that it is a patent application. </a:t>
            </a:r>
            <a:br>
              <a:rPr lang="en-US" altLang="en-US" dirty="0">
                <a:ea typeface="ＭＳ Ｐゴシック" pitchFamily="34" charset="-128"/>
              </a:rPr>
            </a:br>
            <a:endParaRPr lang="en-US" altLang="en-US" dirty="0">
              <a:ea typeface="ＭＳ Ｐゴシック" pitchFamily="34" charset="-128"/>
            </a:endParaRPr>
          </a:p>
          <a:p>
            <a:pPr eaLnBrk="1" hangingPunct="1"/>
            <a:r>
              <a:rPr lang="en-US" altLang="en-US" dirty="0">
                <a:ea typeface="ＭＳ Ｐゴシック" pitchFamily="34" charset="-128"/>
              </a:rPr>
              <a:t>The date of publication and mention of the grant of the patent  - the date on which the grant of a patent took effect - is shown in paragraph (45). </a:t>
            </a:r>
            <a:endParaRPr lang="en-GB"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international application number is PCT/JP1999/002310, as shown in paragraph (86). This number indicates that the application was filed via the PCT route in Japan - “JP” - in 1999. Paragraph (22) gives the precise date of filing as 28 April 1999. The application number is 002310. As we can see in paragraph (87), the international patent application was published as WO1999/056566 on 11 November 1999. </a:t>
            </a:r>
          </a:p>
          <a:p>
            <a:pPr eaLnBrk="1" hangingPunct="1"/>
            <a:r>
              <a:rPr lang="en-US" altLang="en-US" dirty="0">
                <a:ea typeface="ＭＳ Ｐゴシック" pitchFamily="34" charset="-128"/>
              </a:rPr>
              <a:t> </a:t>
            </a:r>
          </a:p>
          <a:p>
            <a:pPr eaLnBrk="1" hangingPunct="1"/>
            <a:r>
              <a:rPr lang="en-US" altLang="en-US" dirty="0">
                <a:ea typeface="ＭＳ Ｐゴシック" pitchFamily="34" charset="-128"/>
              </a:rPr>
              <a:t>Paragraph (30) indicates the priority dates and the numbers of any patent applications from which priority was claimed. In this example, priority was claimed from Japanese patent applications </a:t>
            </a:r>
            <a:r>
              <a:rPr lang="en-US" altLang="en-US" dirty="0">
                <a:solidFill>
                  <a:srgbClr val="000000"/>
                </a:solidFill>
                <a:ea typeface="ＭＳ Ｐゴシック" pitchFamily="34" charset="-128"/>
              </a:rPr>
              <a:t>JP12450798 and JP 12450898 filed on 7 May 1998. Thus, only the prior art available before this date was taken into account when assessing the patentability of the invention.</a:t>
            </a:r>
            <a:r>
              <a:rPr lang="en-US" altLang="en-US" dirty="0">
                <a:ea typeface="ＭＳ Ｐゴシック" pitchFamily="34" charset="-128"/>
              </a:rPr>
              <a:t> Paragraph (56) shows the references cited in the patent document denoting what has been considered the prior art by the patent office in the course </a:t>
            </a:r>
            <a:r>
              <a:rPr lang="en-US" altLang="en-US" dirty="0" err="1">
                <a:ea typeface="ＭＳ Ｐゴシック" pitchFamily="34" charset="-128"/>
              </a:rPr>
              <a:t>ofa</a:t>
            </a:r>
            <a:r>
              <a:rPr lang="en-US" altLang="en-US" dirty="0">
                <a:ea typeface="ＭＳ Ｐゴシック" pitchFamily="34" charset="-128"/>
              </a:rPr>
              <a:t> search or examination procedure.</a:t>
            </a:r>
            <a:endParaRPr lang="en-GB" altLang="en-US" dirty="0">
              <a:ea typeface="ＭＳ Ｐゴシック" pitchFamily="34" charset="-128"/>
            </a:endParaRPr>
          </a:p>
          <a:p>
            <a:pPr eaLnBrk="1" hangingPunct="1"/>
            <a:r>
              <a:rPr lang="en-US" altLang="en-US" dirty="0">
                <a:solidFill>
                  <a:srgbClr val="000000"/>
                </a:solidFill>
                <a:ea typeface="ＭＳ Ｐゴシック" pitchFamily="34" charset="-128"/>
              </a:rPr>
              <a:t> </a:t>
            </a:r>
            <a:endParaRPr lang="en-US" altLang="en-US" dirty="0">
              <a:ea typeface="ＭＳ Ｐゴシック" pitchFamily="34" charset="-128"/>
            </a:endParaRPr>
          </a:p>
          <a:p>
            <a:pPr eaLnBrk="1" hangingPunct="1"/>
            <a:r>
              <a:rPr lang="en-US" altLang="en-US" dirty="0">
                <a:ea typeface="ＭＳ Ｐゴシック" pitchFamily="34" charset="-128"/>
              </a:rPr>
              <a:t>Paragraph (73) identifies the owner of the patent, while paragraph (72) lists the inventors. In our example, the invention was made by the four people whose names are given in paragraph (72). The proprietor of the patent is the company Ajinomoto Co., Inc. of Japan.</a:t>
            </a:r>
          </a:p>
          <a:p>
            <a:pPr eaLnBrk="1" hangingPunct="1"/>
            <a:r>
              <a:rPr lang="en-US" altLang="en-US" dirty="0">
                <a:ea typeface="ＭＳ Ｐゴシック" pitchFamily="34" charset="-128"/>
              </a:rPr>
              <a:t> </a:t>
            </a:r>
          </a:p>
          <a:p>
            <a:pPr eaLnBrk="1" hangingPunct="1"/>
            <a:r>
              <a:rPr lang="en-US" altLang="en-US" dirty="0">
                <a:ea typeface="ＭＳ Ｐゴシック" pitchFamily="34" charset="-128"/>
              </a:rPr>
              <a:t>As stated in paragraph (54), the invention relates to a process for producing dry instant soups and sauces. Paragraph (51) provides one or more international classification codes. These classification codes are important for searches in patent databases. The international classification A23 states that the invention is in the class which relates to “foods or foodstuffs; their treatments, not covered by other classes”.</a:t>
            </a:r>
            <a:endParaRPr lang="en-GB" altLang="en-US" dirty="0">
              <a:ea typeface="ＭＳ Ｐゴシック" pitchFamily="34" charset="-128"/>
            </a:endParaRPr>
          </a:p>
          <a:p>
            <a:pPr eaLnBrk="1" hangingPunct="1"/>
            <a:endParaRPr lang="en-US" altLang="en-US" dirty="0">
              <a:ea typeface="ＭＳ Ｐゴシック" pitchFamily="34" charset="-128"/>
            </a:endParaRPr>
          </a:p>
        </p:txBody>
      </p:sp>
      <p:sp>
        <p:nvSpPr>
          <p:cNvPr id="210949"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5C5465E-CDDD-43A8-8E9A-E0CD1CA27CB3}" type="slidenum">
              <a:rPr lang="en-US" altLang="en-US">
                <a:ea typeface="ＭＳ Ｐゴシック" pitchFamily="34" charset="-128"/>
              </a:rPr>
              <a:pPr algn="r" eaLnBrk="1" hangingPunct="1">
                <a:spcBef>
                  <a:spcPct val="0"/>
                </a:spcBef>
              </a:pPr>
              <a:t>53</a:t>
            </a:fld>
            <a:endParaRPr lang="en-US" altLang="en-US">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56AC0DA9-8331-4A59-8594-0E507190A2F5}" type="slidenum">
              <a:rPr lang="en-GB" altLang="en-US" smtClean="0">
                <a:ea typeface="ＭＳ Ｐゴシック" pitchFamily="34" charset="-128"/>
              </a:rPr>
              <a:pPr eaLnBrk="1" hangingPunct="1">
                <a:spcBef>
                  <a:spcPct val="0"/>
                </a:spcBef>
              </a:pPr>
              <a:t>54</a:t>
            </a:fld>
            <a:endParaRPr lang="en-GB" altLang="en-US">
              <a:ea typeface="ＭＳ Ｐゴシック" pitchFamily="34" charset="-128"/>
            </a:endParaRPr>
          </a:p>
        </p:txBody>
      </p:sp>
      <p:sp>
        <p:nvSpPr>
          <p:cNvPr id="211971" name="Slide Image Placeholder 1"/>
          <p:cNvSpPr>
            <a:spLocks noGrp="1" noRot="1" noChangeAspect="1" noTextEdit="1"/>
          </p:cNvSpPr>
          <p:nvPr>
            <p:ph type="sldImg"/>
          </p:nvPr>
        </p:nvSpPr>
        <p:spPr>
          <a:ln/>
        </p:spPr>
      </p:sp>
      <p:sp>
        <p:nvSpPr>
          <p:cNvPr id="21197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itchFamily="34" charset="-128"/>
              </a:rPr>
              <a:t>Patent documents consist of the title of the invention, an abstract (which is a short summary of the invention) and a description. </a:t>
            </a:r>
          </a:p>
          <a:p>
            <a:pPr eaLnBrk="1" hangingPunct="1"/>
            <a:endParaRPr lang="en-US" altLang="en-US">
              <a:ea typeface="ＭＳ Ｐゴシック" pitchFamily="34" charset="-128"/>
            </a:endParaRPr>
          </a:p>
          <a:p>
            <a:pPr eaLnBrk="1" hangingPunct="1"/>
            <a:r>
              <a:rPr lang="en-US" altLang="en-US">
                <a:ea typeface="ＭＳ Ｐゴシック" pitchFamily="34" charset="-128"/>
              </a:rPr>
              <a:t>The description includes details of the field or technical area of the invention and the background to the invention. It outlines the technical problem that the invention seeks to solve and how others have tried to address it. It flags the technical problem to be solved by the invention, but does not reveal the invention itself. </a:t>
            </a:r>
          </a:p>
          <a:p>
            <a:pPr eaLnBrk="1" hangingPunct="1"/>
            <a:endParaRPr lang="en-US" altLang="en-US">
              <a:ea typeface="ＭＳ Ｐゴシック" pitchFamily="34" charset="-128"/>
            </a:endParaRPr>
          </a:p>
          <a:p>
            <a:pPr eaLnBrk="1" hangingPunct="1"/>
            <a:r>
              <a:rPr lang="en-US" altLang="en-US">
                <a:ea typeface="ＭＳ Ｐゴシック" pitchFamily="34" charset="-128"/>
              </a:rPr>
              <a:t>The background of the invention sets out what existed to solve the technical problem in the field of application before the invention came along, along with the problems and drawbacks associated with the “state of the art”. This state of the art is referred to as the “prior art”.</a:t>
            </a:r>
            <a:endParaRPr lang="en-GB" altLang="en-US">
              <a:ea typeface="ＭＳ Ｐゴシック" pitchFamily="34" charset="-128"/>
            </a:endParaRPr>
          </a:p>
          <a:p>
            <a:pPr eaLnBrk="1" hangingPunct="1"/>
            <a:endParaRPr lang="en-US" altLang="en-US">
              <a:ea typeface="ＭＳ Ｐゴシック" pitchFamily="34" charset="-128"/>
            </a:endParaRPr>
          </a:p>
          <a:p>
            <a:pPr eaLnBrk="1" hangingPunct="1"/>
            <a:r>
              <a:rPr lang="en-US" altLang="en-US">
                <a:ea typeface="ＭＳ Ｐゴシック" pitchFamily="34" charset="-128"/>
              </a:rPr>
              <a:t>This is followed by a specific or detailed description of the invention, including how it provides a technical solution for the technical problem, all possible uses and applications, and how to make or construct it. This is the part where your patent attorney will use every possible application of the invention to describe in detail how it addresses the problems cited in the background to the invention.</a:t>
            </a:r>
            <a:endParaRPr lang="en-GB" altLang="en-US">
              <a:ea typeface="ＭＳ Ｐゴシック" pitchFamily="34" charset="-128"/>
            </a:endParaRPr>
          </a:p>
          <a:p>
            <a:pPr eaLnBrk="1" hangingPunct="1"/>
            <a:endParaRPr lang="en-US" altLang="en-US">
              <a:ea typeface="ＭＳ Ｐゴシック" pitchFamily="34" charset="-128"/>
            </a:endParaRPr>
          </a:p>
        </p:txBody>
      </p:sp>
      <p:sp>
        <p:nvSpPr>
          <p:cNvPr id="211973"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9FDB5F8-0A4B-4DF0-812D-9810AB2F2614}" type="slidenum">
              <a:rPr lang="en-US" altLang="en-US">
                <a:ea typeface="ＭＳ Ｐゴシック" pitchFamily="34" charset="-128"/>
              </a:rPr>
              <a:pPr algn="r" eaLnBrk="1" hangingPunct="1">
                <a:spcBef>
                  <a:spcPct val="0"/>
                </a:spcBef>
              </a:pPr>
              <a:t>54</a:t>
            </a:fld>
            <a:endParaRPr lang="en-US" altLang="en-US">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A217A32-DA0C-470F-9C42-7E05B596F9D7}" type="slidenum">
              <a:rPr lang="en-GB" altLang="en-US" smtClean="0">
                <a:ea typeface="ＭＳ Ｐゴシック" pitchFamily="34" charset="-128"/>
              </a:rPr>
              <a:pPr eaLnBrk="1" hangingPunct="1">
                <a:spcBef>
                  <a:spcPct val="0"/>
                </a:spcBef>
              </a:pPr>
              <a:t>55</a:t>
            </a:fld>
            <a:endParaRPr lang="en-GB" altLang="en-US">
              <a:ea typeface="ＭＳ Ｐゴシック" pitchFamily="34" charset="-128"/>
            </a:endParaRPr>
          </a:p>
        </p:txBody>
      </p:sp>
      <p:sp>
        <p:nvSpPr>
          <p:cNvPr id="212995" name="Slide Image Placeholder 1"/>
          <p:cNvSpPr>
            <a:spLocks noGrp="1" noRot="1" noChangeAspect="1" noTextEdit="1"/>
          </p:cNvSpPr>
          <p:nvPr>
            <p:ph type="sldImg"/>
          </p:nvPr>
        </p:nvSpPr>
        <p:spPr>
          <a:ln/>
        </p:spPr>
      </p:sp>
      <p:sp>
        <p:nvSpPr>
          <p:cNvPr id="21299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GB" altLang="en-US">
                <a:ea typeface="ＭＳ Ｐゴシック" pitchFamily="34" charset="-128"/>
              </a:rPr>
              <a:t>The description also contains a brief description of the drawings, plus a detailed description of at least one way of carrying out the invention, which is referred to as the embodiment of the invention.</a:t>
            </a:r>
          </a:p>
          <a:p>
            <a:pPr defTabSz="502355" eaLnBrk="1" hangingPunct="1"/>
            <a:endParaRPr lang="en-GB" altLang="en-US">
              <a:ea typeface="ＭＳ Ｐゴシック" pitchFamily="34" charset="-128"/>
            </a:endParaRPr>
          </a:p>
          <a:p>
            <a:pPr defTabSz="502355" eaLnBrk="1" hangingPunct="1"/>
            <a:r>
              <a:rPr lang="en-GB" altLang="en-US">
                <a:ea typeface="ＭＳ Ｐゴシック" pitchFamily="34" charset="-128"/>
              </a:rPr>
              <a:t>The claims describe the scope of the </a:t>
            </a:r>
            <a:r>
              <a:rPr lang="en-US" altLang="en-US">
                <a:ea typeface="ＭＳ Ｐゴシック" pitchFamily="34" charset="-128"/>
              </a:rPr>
              <a:t>invention.</a:t>
            </a:r>
          </a:p>
          <a:p>
            <a:pPr defTabSz="502355" eaLnBrk="1" hangingPunct="1"/>
            <a:endParaRPr lang="en-GB" altLang="en-US">
              <a:ea typeface="ＭＳ Ｐゴシック" pitchFamily="34" charset="-128"/>
            </a:endParaRPr>
          </a:p>
          <a:p>
            <a:pPr defTabSz="502355" eaLnBrk="1" hangingPunct="1"/>
            <a:r>
              <a:rPr lang="en-US" altLang="en-US">
                <a:ea typeface="ＭＳ Ｐゴシック" pitchFamily="34" charset="-128"/>
              </a:rPr>
              <a:t>There are independent claims and dependent claims. We will see what the difference between them is on the next slide.</a:t>
            </a:r>
          </a:p>
          <a:p>
            <a:pPr defTabSz="502355" eaLnBrk="1" hangingPunct="1"/>
            <a:endParaRPr lang="en-US" altLang="en-US">
              <a:ea typeface="ＭＳ Ｐゴシック" pitchFamily="34" charset="-128"/>
            </a:endParaRPr>
          </a:p>
          <a:p>
            <a:pPr defTabSz="502355" eaLnBrk="1" hangingPunct="1"/>
            <a:r>
              <a:rPr lang="en-US" altLang="en-US">
                <a:ea typeface="ＭＳ Ｐゴシック" pitchFamily="34" charset="-128"/>
              </a:rPr>
              <a:t>Finally, patent documents also usually contain a drawing or drawings illustrating the invention.</a:t>
            </a:r>
            <a:endParaRPr lang="en-GB" altLang="en-US">
              <a:ea typeface="ＭＳ Ｐゴシック" pitchFamily="34" charset="-128"/>
            </a:endParaRPr>
          </a:p>
          <a:p>
            <a:pPr defTabSz="502355" eaLnBrk="1" hangingPunct="1"/>
            <a:endParaRPr lang="en-US" altLang="en-US">
              <a:ea typeface="ＭＳ Ｐゴシック" pitchFamily="34" charset="-128"/>
            </a:endParaRPr>
          </a:p>
        </p:txBody>
      </p:sp>
      <p:sp>
        <p:nvSpPr>
          <p:cNvPr id="212997"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BBA2C62-5E90-45E6-B1E5-EEF199969F53}" type="slidenum">
              <a:rPr lang="en-US" altLang="en-US">
                <a:ea typeface="ＭＳ Ｐゴシック" pitchFamily="34" charset="-128"/>
              </a:rPr>
              <a:pPr algn="r" eaLnBrk="1" hangingPunct="1">
                <a:spcBef>
                  <a:spcPct val="0"/>
                </a:spcBef>
              </a:pPr>
              <a:t>55</a:t>
            </a:fld>
            <a:endParaRPr lang="en-US" altLang="en-US">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BE41544-7805-455C-9485-25BC9FCA820C}" type="slidenum">
              <a:rPr lang="en-GB" altLang="en-US" smtClean="0">
                <a:ea typeface="ＭＳ Ｐゴシック" pitchFamily="34" charset="-128"/>
              </a:rPr>
              <a:pPr eaLnBrk="1" hangingPunct="1">
                <a:spcBef>
                  <a:spcPct val="0"/>
                </a:spcBef>
              </a:pPr>
              <a:t>56</a:t>
            </a:fld>
            <a:endParaRPr lang="en-GB" altLang="en-US">
              <a:ea typeface="ＭＳ Ｐゴシック" pitchFamily="34" charset="-128"/>
            </a:endParaRPr>
          </a:p>
        </p:txBody>
      </p:sp>
      <p:sp>
        <p:nvSpPr>
          <p:cNvPr id="214019" name="Slide Image Placeholder 1"/>
          <p:cNvSpPr>
            <a:spLocks noGrp="1" noRot="1" noChangeAspect="1" noTextEdit="1"/>
          </p:cNvSpPr>
          <p:nvPr>
            <p:ph type="sldImg"/>
          </p:nvPr>
        </p:nvSpPr>
        <p:spPr>
          <a:ln/>
        </p:spPr>
      </p:sp>
      <p:sp>
        <p:nvSpPr>
          <p:cNvPr id="21402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a:ea typeface="ＭＳ Ｐゴシック" pitchFamily="34" charset="-128"/>
              </a:rPr>
              <a:t>As we have just seen, the claims of a patent application define the matter for which protection is sought. They express the subject-matter in a technical manner which will allow people who read the patent document to understand what is being claimed by the patentee as his invention. Claims may relate to a product, an apparatus or entity, or a process, use or activity.</a:t>
            </a:r>
          </a:p>
          <a:p>
            <a:pPr defTabSz="502355" eaLnBrk="1" hangingPunct="1"/>
            <a:endParaRPr lang="en-US" altLang="en-US">
              <a:ea typeface="ＭＳ Ｐゴシック" pitchFamily="34" charset="-128"/>
            </a:endParaRPr>
          </a:p>
          <a:p>
            <a:pPr defTabSz="502355" eaLnBrk="1" hangingPunct="1"/>
            <a:r>
              <a:rPr lang="en-US" altLang="en-US">
                <a:ea typeface="ＭＳ Ｐゴシック" pitchFamily="34" charset="-128"/>
              </a:rPr>
              <a:t>Independent claims are directed to the essential features of an invention. Dependent claims relate to further details of the features of the independent claim. </a:t>
            </a:r>
          </a:p>
          <a:p>
            <a:pPr defTabSz="502355" eaLnBrk="1" hangingPunct="1"/>
            <a:endParaRPr lang="en-US" altLang="en-US">
              <a:ea typeface="ＭＳ Ｐゴシック" pitchFamily="34" charset="-128"/>
            </a:endParaRPr>
          </a:p>
          <a:p>
            <a:pPr defTabSz="502355" eaLnBrk="1" hangingPunct="1"/>
            <a:r>
              <a:rPr lang="en-US" altLang="en-US">
                <a:ea typeface="ＭＳ Ｐゴシック" pitchFamily="34" charset="-128"/>
              </a:rPr>
              <a:t>In the example on the slide, “A” could, for example, be a device or apparatus for mixing concrete, or a process for stabilising an emulsion, or a method for making something. </a:t>
            </a:r>
          </a:p>
          <a:p>
            <a:pPr defTabSz="502355" eaLnBrk="1" hangingPunct="1"/>
            <a:endParaRPr lang="en-US" altLang="en-US">
              <a:ea typeface="ＭＳ Ｐゴシック" pitchFamily="34" charset="-128"/>
            </a:endParaRPr>
          </a:p>
          <a:p>
            <a:pPr defTabSz="502355" eaLnBrk="1" hangingPunct="1"/>
            <a:r>
              <a:rPr lang="en-US" altLang="en-US">
                <a:ea typeface="ＭＳ Ｐゴシック" pitchFamily="34" charset="-128"/>
              </a:rPr>
              <a:t>B, C and D are the features defining what the invention claimed by the applicant actually is.</a:t>
            </a:r>
          </a:p>
          <a:p>
            <a:pPr defTabSz="502355" eaLnBrk="1" hangingPunct="1"/>
            <a:endParaRPr lang="en-US" altLang="en-US">
              <a:ea typeface="ＭＳ Ｐゴシック" pitchFamily="34" charset="-128"/>
            </a:endParaRPr>
          </a:p>
          <a:p>
            <a:pPr defTabSz="502355" eaLnBrk="1" hangingPunct="1"/>
            <a:r>
              <a:rPr lang="en-US" altLang="en-US">
                <a:ea typeface="ＭＳ Ｐゴシック" pitchFamily="34" charset="-128"/>
              </a:rPr>
              <a:t>So we could have the following claim, for example: A device or apparatus for mixing concrete (A) comprising a drum (B), a handle attached to it (C) and a wheel to spin the drum (D).</a:t>
            </a:r>
            <a:endParaRPr lang="en-GB" altLang="en-US">
              <a:ea typeface="ＭＳ Ｐゴシック" pitchFamily="34" charset="-128"/>
            </a:endParaRPr>
          </a:p>
          <a:p>
            <a:pPr defTabSz="502355" eaLnBrk="1" hangingPunct="1"/>
            <a:endParaRPr lang="en-US" altLang="en-US">
              <a:ea typeface="ＭＳ Ｐゴシック" pitchFamily="34" charset="-128"/>
            </a:endParaRPr>
          </a:p>
          <a:p>
            <a:pPr defTabSz="502355" eaLnBrk="1" hangingPunct="1"/>
            <a:r>
              <a:rPr lang="en-US" altLang="en-US">
                <a:ea typeface="ＭＳ Ｐゴシック" pitchFamily="34" charset="-128"/>
              </a:rPr>
              <a:t>A dependent claim then further defines the particulars of independent claim 1, as follows: A device (A) as claimed in claim 1, comprising a handle made of iron (E).</a:t>
            </a:r>
            <a:endParaRPr lang="en-GB" altLang="en-US">
              <a:ea typeface="ＭＳ Ｐゴシック" pitchFamily="34" charset="-128"/>
            </a:endParaRPr>
          </a:p>
          <a:p>
            <a:pPr defTabSz="502355" eaLnBrk="1" hangingPunct="1"/>
            <a:endParaRPr lang="en-US" altLang="en-US">
              <a:ea typeface="ＭＳ Ｐゴシック" pitchFamily="34" charset="-128"/>
            </a:endParaRPr>
          </a:p>
        </p:txBody>
      </p:sp>
      <p:sp>
        <p:nvSpPr>
          <p:cNvPr id="214021"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3C155BB-46DA-48FA-922E-245FAFC099E2}" type="slidenum">
              <a:rPr lang="en-US" altLang="en-US">
                <a:ea typeface="ＭＳ Ｐゴシック" pitchFamily="34" charset="-128"/>
              </a:rPr>
              <a:pPr algn="r" eaLnBrk="1" hangingPunct="1">
                <a:spcBef>
                  <a:spcPct val="0"/>
                </a:spcBef>
              </a:pPr>
              <a:t>56</a:t>
            </a:fld>
            <a:endParaRPr lang="en-US" altLang="en-US">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79B68EE-7BF3-4FD6-A682-5E78584FCA08}" type="slidenum">
              <a:rPr lang="en-GB" altLang="en-US" smtClean="0">
                <a:ea typeface="ＭＳ Ｐゴシック" pitchFamily="34" charset="-128"/>
              </a:rPr>
              <a:pPr eaLnBrk="1" hangingPunct="1">
                <a:spcBef>
                  <a:spcPct val="0"/>
                </a:spcBef>
              </a:pPr>
              <a:t>57</a:t>
            </a:fld>
            <a:endParaRPr lang="en-GB" altLang="en-US">
              <a:ea typeface="ＭＳ Ｐゴシック" pitchFamily="34" charset="-128"/>
            </a:endParaRPr>
          </a:p>
        </p:txBody>
      </p:sp>
      <p:sp>
        <p:nvSpPr>
          <p:cNvPr id="215043" name="Slide Image Placeholder 1"/>
          <p:cNvSpPr>
            <a:spLocks noGrp="1" noRot="1" noChangeAspect="1" noTextEdit="1"/>
          </p:cNvSpPr>
          <p:nvPr>
            <p:ph type="sldImg"/>
          </p:nvPr>
        </p:nvSpPr>
        <p:spPr>
          <a:ln/>
        </p:spPr>
      </p:sp>
      <p:sp>
        <p:nvSpPr>
          <p:cNvPr id="21504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In order to be patentable, an invention must be new, inventive and industrially applicable.</a:t>
            </a:r>
            <a:endParaRPr lang="en-GB" altLang="en-US" dirty="0">
              <a:ea typeface="ＭＳ Ｐゴシック" pitchFamily="34" charset="-128"/>
            </a:endParaRPr>
          </a:p>
          <a:p>
            <a:pPr lvl="1" eaLnBrk="1" hangingPunct="1"/>
            <a:endParaRPr lang="en-US" altLang="en-US" dirty="0"/>
          </a:p>
          <a:p>
            <a:pPr eaLnBrk="1" hangingPunct="1"/>
            <a:r>
              <a:rPr lang="en-US" altLang="en-US" b="1" dirty="0"/>
              <a:t>Industrial application </a:t>
            </a:r>
            <a:r>
              <a:rPr lang="en-US" altLang="en-US" dirty="0"/>
              <a:t>is usually easy to argue. So w</a:t>
            </a:r>
            <a:r>
              <a:rPr lang="en-US" altLang="en-US" dirty="0">
                <a:ea typeface="ＭＳ Ｐゴシック" pitchFamily="34" charset="-128"/>
              </a:rPr>
              <a:t>hat are the tests for novelty and inventive step? </a:t>
            </a:r>
            <a:endParaRPr lang="en-GB"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a:t>
            </a:r>
            <a:r>
              <a:rPr lang="en-US" altLang="en-US" b="1" dirty="0">
                <a:ea typeface="ＭＳ Ｐゴシック" pitchFamily="34" charset="-128"/>
              </a:rPr>
              <a:t>test for novelty</a:t>
            </a:r>
            <a:r>
              <a:rPr lang="en-US" altLang="en-US" dirty="0">
                <a:ea typeface="ＭＳ Ｐゴシック" pitchFamily="34" charset="-128"/>
              </a:rPr>
              <a:t> is objective and we will look at it in more detail on the next slide. The test for inventive step is subjective and requires “a person skilled in the art”. The person skilled in the art is a technical expert in the field of the invention. </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European Patent Office uses the problem-solution approach to determine </a:t>
            </a:r>
            <a:r>
              <a:rPr lang="en-US" altLang="en-US" b="1" dirty="0">
                <a:ea typeface="ＭＳ Ｐゴシック" pitchFamily="34" charset="-128"/>
              </a:rPr>
              <a:t>inventiveness</a:t>
            </a:r>
            <a:r>
              <a:rPr lang="en-US" altLang="en-US" dirty="0">
                <a:ea typeface="ＭＳ Ｐゴシック" pitchFamily="34" charset="-128"/>
              </a:rPr>
              <a:t>. This approach comprises three main stages: determining the closest prior art; establishing the objective technical problem to be solved; and considering whether or not the claimed invention, starting from the closest prior art and the objective technical problem, would have been obvious to the skilled person.</a:t>
            </a:r>
          </a:p>
          <a:p>
            <a:pPr eaLnBrk="1" hangingPunct="1"/>
            <a:endParaRPr lang="en-US" altLang="en-US" dirty="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t>However, there are exceptions to this rule. For example, mere discoveries or mathematical equations are not patentable in every country. In some countries, claims for methods of treatment and business methods are not allowed. In most countries software is not patentable as such.</a:t>
            </a:r>
            <a:endParaRPr lang="en-GB" altLang="en-US" dirty="0"/>
          </a:p>
          <a:p>
            <a:pPr eaLnBrk="1" hangingPunct="1"/>
            <a:endParaRPr lang="en-US" altLang="en-US" dirty="0"/>
          </a:p>
        </p:txBody>
      </p:sp>
      <p:sp>
        <p:nvSpPr>
          <p:cNvPr id="215045"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7C9FFBD-277A-42A2-A259-8D11FD6664CC}" type="slidenum">
              <a:rPr lang="en-US" altLang="en-US">
                <a:ea typeface="ＭＳ Ｐゴシック" pitchFamily="34" charset="-128"/>
              </a:rPr>
              <a:pPr algn="r" eaLnBrk="1" hangingPunct="1">
                <a:spcBef>
                  <a:spcPct val="0"/>
                </a:spcBef>
              </a:pPr>
              <a:t>57</a:t>
            </a:fld>
            <a:endParaRPr lang="en-US" altLang="en-US">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180FC9C-0F30-4A32-A6E7-20394FBEDB34}" type="slidenum">
              <a:rPr lang="en-GB" altLang="en-US" smtClean="0">
                <a:ea typeface="ＭＳ Ｐゴシック" pitchFamily="34" charset="-128"/>
              </a:rPr>
              <a:pPr eaLnBrk="1" hangingPunct="1">
                <a:spcBef>
                  <a:spcPct val="0"/>
                </a:spcBef>
              </a:pPr>
              <a:t>58</a:t>
            </a:fld>
            <a:endParaRPr lang="en-GB" altLang="en-US">
              <a:ea typeface="ＭＳ Ｐゴシック" pitchFamily="34" charset="-128"/>
            </a:endParaRPr>
          </a:p>
        </p:txBody>
      </p:sp>
      <p:sp>
        <p:nvSpPr>
          <p:cNvPr id="216067" name="Slide Image Placeholder 1"/>
          <p:cNvSpPr>
            <a:spLocks noGrp="1" noRot="1" noChangeAspect="1" noTextEdit="1"/>
          </p:cNvSpPr>
          <p:nvPr>
            <p:ph type="sldImg"/>
          </p:nvPr>
        </p:nvSpPr>
        <p:spPr>
          <a:ln/>
        </p:spPr>
      </p:sp>
      <p:sp>
        <p:nvSpPr>
          <p:cNvPr id="2160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The test for novelty is an objective test. </a:t>
            </a:r>
            <a:endParaRPr lang="en-GB" altLang="en-US">
              <a:ea typeface="ＭＳ Ｐゴシック" pitchFamily="34" charset="-128"/>
            </a:endParaRPr>
          </a:p>
          <a:p>
            <a:r>
              <a:rPr lang="en-US" altLang="en-US">
                <a:ea typeface="ＭＳ Ｐゴシック" pitchFamily="34" charset="-128"/>
              </a:rPr>
              <a:t> </a:t>
            </a:r>
            <a:endParaRPr lang="en-GB" altLang="en-US">
              <a:ea typeface="ＭＳ Ｐゴシック" pitchFamily="34" charset="-128"/>
            </a:endParaRPr>
          </a:p>
          <a:p>
            <a:r>
              <a:rPr lang="en-US" altLang="en-US">
                <a:ea typeface="ＭＳ Ｐゴシック" pitchFamily="34" charset="-128"/>
              </a:rPr>
              <a:t>Are all the components of the invention known? Are they disclosed as state of the art?</a:t>
            </a:r>
            <a:endParaRPr lang="en-GB" altLang="en-US">
              <a:ea typeface="ＭＳ Ｐゴシック" pitchFamily="34" charset="-128"/>
            </a:endParaRPr>
          </a:p>
          <a:p>
            <a:r>
              <a:rPr lang="en-GB" altLang="en-US">
                <a:ea typeface="ＭＳ Ｐゴシック" pitchFamily="34" charset="-128"/>
              </a:rPr>
              <a:t> </a:t>
            </a:r>
          </a:p>
          <a:p>
            <a:r>
              <a:rPr lang="en-US" altLang="en-US">
                <a:ea typeface="ＭＳ Ｐゴシック" pitchFamily="34" charset="-128"/>
              </a:rPr>
              <a:t>The disclosure may be a similar product that already exists. </a:t>
            </a:r>
            <a:r>
              <a:rPr lang="en-GB" altLang="en-US">
                <a:ea typeface="ＭＳ Ｐゴシック" pitchFamily="34" charset="-128"/>
              </a:rPr>
              <a:t>It</a:t>
            </a:r>
            <a:r>
              <a:rPr lang="en-US" altLang="en-US">
                <a:ea typeface="ＭＳ Ｐゴシック" pitchFamily="34" charset="-128"/>
              </a:rPr>
              <a:t> may be a write-up, scientific article or documentation of any sort. </a:t>
            </a:r>
            <a:r>
              <a:rPr lang="en-GB" altLang="en-US">
                <a:ea typeface="ＭＳ Ｐゴシック" pitchFamily="34" charset="-128"/>
              </a:rPr>
              <a:t>It</a:t>
            </a:r>
            <a:r>
              <a:rPr lang="en-US" altLang="en-US">
                <a:ea typeface="ＭＳ Ｐゴシック" pitchFamily="34" charset="-128"/>
              </a:rPr>
              <a:t> must be before the priority date claimed by the invention. It can be anywhere in the world, in any form and in any language. It does not have to exist as a product or be in use in practice. It doesn’t matter if you are an English speaker and the invention was only ever known to a remote tribe in Indonesia whose language you don’t speak. </a:t>
            </a:r>
            <a:endParaRPr lang="en-GB" altLang="en-US">
              <a:ea typeface="ＭＳ Ｐゴシック" pitchFamily="34" charset="-128"/>
            </a:endParaRPr>
          </a:p>
          <a:p>
            <a:r>
              <a:rPr lang="en-US" altLang="en-US">
                <a:ea typeface="ＭＳ Ｐゴシック" pitchFamily="34" charset="-128"/>
              </a:rPr>
              <a:t> </a:t>
            </a:r>
            <a:endParaRPr lang="en-GB" altLang="en-US">
              <a:ea typeface="ＭＳ Ｐゴシック" pitchFamily="34" charset="-128"/>
            </a:endParaRPr>
          </a:p>
          <a:p>
            <a:r>
              <a:rPr lang="en-US" altLang="en-US">
                <a:ea typeface="ＭＳ Ｐゴシック" pitchFamily="34" charset="-128"/>
              </a:rPr>
              <a:t>There is an absolute novelty requirement in Europe.</a:t>
            </a:r>
            <a:endParaRPr lang="en-GB" altLang="en-US">
              <a:ea typeface="ＭＳ Ｐゴシック" pitchFamily="34" charset="-128"/>
            </a:endParaRPr>
          </a:p>
          <a:p>
            <a:r>
              <a:rPr lang="en-GB" altLang="en-US">
                <a:ea typeface="ＭＳ Ｐゴシック" pitchFamily="34" charset="-128"/>
              </a:rPr>
              <a:t> </a:t>
            </a:r>
          </a:p>
          <a:p>
            <a:r>
              <a:rPr lang="en-US" altLang="en-US">
                <a:ea typeface="ＭＳ Ｐゴシック" pitchFamily="34" charset="-128"/>
              </a:rPr>
              <a:t>For example, let's imagine that you have an invention relating to a retractable ballpoint pen.</a:t>
            </a:r>
            <a:endParaRPr lang="en-GB" altLang="en-US">
              <a:ea typeface="ＭＳ Ｐゴシック" pitchFamily="34" charset="-128"/>
            </a:endParaRPr>
          </a:p>
          <a:p>
            <a:r>
              <a:rPr lang="en-US" altLang="en-US">
                <a:ea typeface="ＭＳ Ｐゴシック" pitchFamily="34" charset="-128"/>
              </a:rPr>
              <a:t> </a:t>
            </a:r>
            <a:endParaRPr lang="en-GB" altLang="en-US">
              <a:ea typeface="ＭＳ Ｐゴシック" pitchFamily="34" charset="-128"/>
            </a:endParaRPr>
          </a:p>
          <a:p>
            <a:r>
              <a:rPr lang="en-US" altLang="en-US">
                <a:ea typeface="ＭＳ Ｐゴシック" pitchFamily="34" charset="-128"/>
              </a:rPr>
              <a:t>You file a patent application on 2 May 1988.This means that all documents prior to 2 May 1988 are relevant to the test for novelty.</a:t>
            </a:r>
            <a:endParaRPr lang="en-GB" altLang="en-US">
              <a:ea typeface="ＭＳ Ｐゴシック" pitchFamily="34" charset="-128"/>
            </a:endParaRPr>
          </a:p>
          <a:p>
            <a:r>
              <a:rPr lang="en-US" altLang="en-US">
                <a:ea typeface="ＭＳ Ｐゴシック" pitchFamily="34" charset="-128"/>
              </a:rPr>
              <a:t> </a:t>
            </a:r>
            <a:endParaRPr lang="en-GB" altLang="en-US">
              <a:ea typeface="ＭＳ Ｐゴシック" pitchFamily="34" charset="-128"/>
            </a:endParaRPr>
          </a:p>
          <a:p>
            <a:r>
              <a:rPr lang="en-US" altLang="en-US">
                <a:ea typeface="ＭＳ Ｐゴシック" pitchFamily="34" charset="-128"/>
              </a:rPr>
              <a:t>If all the components of your claim are present in any one document found, your invention is not novel and is therefore not patentable.</a:t>
            </a:r>
            <a:endParaRPr lang="en-GB" altLang="en-US">
              <a:ea typeface="ＭＳ Ｐゴシック" pitchFamily="34" charset="-128"/>
            </a:endParaRPr>
          </a:p>
          <a:p>
            <a:r>
              <a:rPr lang="en-GB" altLang="en-US">
                <a:ea typeface="ＭＳ Ｐゴシック" pitchFamily="34" charset="-128"/>
              </a:rPr>
              <a:t> </a:t>
            </a:r>
          </a:p>
          <a:p>
            <a:r>
              <a:rPr lang="en-US" altLang="en-US">
                <a:ea typeface="ＭＳ Ｐゴシック" pitchFamily="34" charset="-128"/>
              </a:rPr>
              <a:t>If a claim reads as "a product A having components B, C, D and E” then the test for novelty asks "Are A, B, C, D and E present in a single document and did the publication exist prior to the date of priority claimed by the present invention?"</a:t>
            </a:r>
            <a:endParaRPr lang="en-GB" altLang="en-US">
              <a:ea typeface="ＭＳ Ｐゴシック" pitchFamily="34" charset="-128"/>
            </a:endParaRPr>
          </a:p>
          <a:p>
            <a:pPr eaLnBrk="1" hangingPunct="1"/>
            <a:endParaRPr lang="en-US" altLang="en-US">
              <a:ea typeface="ＭＳ Ｐゴシック" pitchFamily="34" charset="-128"/>
            </a:endParaRPr>
          </a:p>
          <a:p>
            <a:pPr lvl="1" eaLnBrk="1" hangingPunct="1"/>
            <a:endParaRPr lang="en-US" altLang="en-US"/>
          </a:p>
        </p:txBody>
      </p:sp>
      <p:sp>
        <p:nvSpPr>
          <p:cNvPr id="216069"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41AF016-97BA-4D5D-B62A-C993F155354F}" type="slidenum">
              <a:rPr lang="en-US" altLang="en-US">
                <a:ea typeface="ＭＳ Ｐゴシック" pitchFamily="34" charset="-128"/>
              </a:rPr>
              <a:pPr algn="r" eaLnBrk="1" hangingPunct="1">
                <a:spcBef>
                  <a:spcPct val="0"/>
                </a:spcBef>
              </a:pPr>
              <a:t>58</a:t>
            </a:fld>
            <a:endParaRPr lang="en-US" altLang="en-US">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2474D50-EFF3-4A34-A6BF-AE6E644061DC}" type="slidenum">
              <a:rPr lang="en-GB" altLang="en-US" smtClean="0">
                <a:ea typeface="ＭＳ Ｐゴシック" pitchFamily="34" charset="-128"/>
              </a:rPr>
              <a:pPr eaLnBrk="1" hangingPunct="1">
                <a:spcBef>
                  <a:spcPct val="0"/>
                </a:spcBef>
              </a:pPr>
              <a:t>59</a:t>
            </a:fld>
            <a:endParaRPr lang="en-GB" altLang="en-US">
              <a:ea typeface="ＭＳ Ｐゴシック" pitchFamily="34" charset="-128"/>
            </a:endParaRPr>
          </a:p>
        </p:txBody>
      </p:sp>
      <p:sp>
        <p:nvSpPr>
          <p:cNvPr id="217091" name="Slide Image Placeholder 1"/>
          <p:cNvSpPr>
            <a:spLocks noGrp="1" noRot="1" noChangeAspect="1" noTextEdit="1"/>
          </p:cNvSpPr>
          <p:nvPr>
            <p:ph type="sldImg"/>
          </p:nvPr>
        </p:nvSpPr>
        <p:spPr>
          <a:ln/>
        </p:spPr>
      </p:sp>
      <p:sp>
        <p:nvSpPr>
          <p:cNvPr id="2170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a:ea typeface="ＭＳ Ｐゴシック" pitchFamily="34" charset="-128"/>
              </a:rPr>
              <a:t>We will now look at two examples which were both inventions from European universities, and both start-up ventures that attracted a lot of attention.</a:t>
            </a:r>
          </a:p>
          <a:p>
            <a:pPr defTabSz="502355" eaLnBrk="1" hangingPunct="1"/>
            <a:endParaRPr lang="en-US" altLang="en-US">
              <a:ea typeface="ＭＳ Ｐゴシック" pitchFamily="34" charset="-128"/>
            </a:endParaRPr>
          </a:p>
          <a:p>
            <a:pPr defTabSz="502355" eaLnBrk="1" hangingPunct="1"/>
            <a:endParaRPr lang="en-US" altLang="en-US">
              <a:ea typeface="ＭＳ Ｐゴシック" pitchFamily="34" charset="-128"/>
            </a:endParaRPr>
          </a:p>
        </p:txBody>
      </p:sp>
      <p:sp>
        <p:nvSpPr>
          <p:cNvPr id="217093"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AE729491-3C98-4BE1-9A5C-C966ED8BB94D}" type="slidenum">
              <a:rPr lang="en-US" altLang="en-US">
                <a:ea typeface="ＭＳ Ｐゴシック" pitchFamily="34" charset="-128"/>
              </a:rPr>
              <a:pPr algn="r" eaLnBrk="1" hangingPunct="1">
                <a:spcBef>
                  <a:spcPct val="0"/>
                </a:spcBef>
              </a:pPr>
              <a:t>59</a:t>
            </a:fld>
            <a:endParaRPr lang="en-US" altLang="en-US">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AE2239E4-CEF8-4A9A-98C1-7F41C40279D5}" type="slidenum">
              <a:rPr lang="en-GB" altLang="en-US" smtClean="0">
                <a:ea typeface="ＭＳ Ｐゴシック" pitchFamily="34" charset="-128"/>
              </a:rPr>
              <a:pPr eaLnBrk="1" hangingPunct="1">
                <a:spcBef>
                  <a:spcPct val="0"/>
                </a:spcBef>
              </a:pPr>
              <a:t>60</a:t>
            </a:fld>
            <a:endParaRPr lang="en-GB" altLang="en-US">
              <a:ea typeface="ＭＳ Ｐゴシック" pitchFamily="34" charset="-128"/>
            </a:endParaRPr>
          </a:p>
        </p:txBody>
      </p:sp>
      <p:sp>
        <p:nvSpPr>
          <p:cNvPr id="218115" name="Slide Image Placeholder 1"/>
          <p:cNvSpPr>
            <a:spLocks noGrp="1" noRot="1" noChangeAspect="1" noTextEdit="1"/>
          </p:cNvSpPr>
          <p:nvPr>
            <p:ph type="sldImg"/>
          </p:nvPr>
        </p:nvSpPr>
        <p:spPr>
          <a:ln/>
        </p:spPr>
      </p:sp>
      <p:sp>
        <p:nvSpPr>
          <p:cNvPr id="21811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dirty="0">
                <a:ea typeface="ＭＳ Ｐゴシック" pitchFamily="34" charset="-128"/>
              </a:rPr>
              <a:t>The original idea for </a:t>
            </a:r>
            <a:r>
              <a:rPr lang="en-US" altLang="en-US" dirty="0" err="1">
                <a:ea typeface="ＭＳ Ｐゴシック" pitchFamily="34" charset="-128"/>
              </a:rPr>
              <a:t>sugru</a:t>
            </a:r>
            <a:r>
              <a:rPr lang="en-US" altLang="en-US" dirty="0">
                <a:ea typeface="ＭＳ Ｐゴシック" pitchFamily="34" charset="-128"/>
              </a:rPr>
              <a:t> came from Jane </a:t>
            </a:r>
            <a:r>
              <a:rPr lang="en-US" altLang="en-US" dirty="0" err="1">
                <a:ea typeface="ＭＳ Ｐゴシック" pitchFamily="34" charset="-128"/>
              </a:rPr>
              <a:t>Delehanty</a:t>
            </a:r>
            <a:r>
              <a:rPr lang="en-US" altLang="en-US" dirty="0">
                <a:ea typeface="ＭＳ Ｐゴシック" pitchFamily="34" charset="-128"/>
              </a:rPr>
              <a:t>, a master’s student in product design at the Royal College of Art in London.</a:t>
            </a:r>
          </a:p>
          <a:p>
            <a:pPr defTabSz="502355" eaLnBrk="1" hangingPunct="1"/>
            <a:endParaRPr lang="en-US" altLang="en-US" dirty="0">
              <a:ea typeface="ＭＳ Ｐゴシック" pitchFamily="34" charset="-128"/>
            </a:endParaRPr>
          </a:p>
          <a:p>
            <a:pPr defTabSz="502355" eaLnBrk="1" hangingPunct="1"/>
            <a:r>
              <a:rPr lang="en-US" altLang="en-US" dirty="0">
                <a:ea typeface="ＭＳ Ｐゴシック" pitchFamily="34" charset="-128"/>
              </a:rPr>
              <a:t>The problem she wanted to solve with her invention arose from the fact that so many products seem to have a limited lifetime and the fact that physical parts seem to break all the time. One example might be a hammer with a plastic handle, where the plastic handle cracks but the hammer is still perfectly usable.</a:t>
            </a:r>
          </a:p>
          <a:p>
            <a:pPr defTabSz="502355" eaLnBrk="1" hangingPunct="1"/>
            <a:endParaRPr lang="en-US" altLang="en-US" dirty="0">
              <a:ea typeface="ＭＳ Ｐゴシック" pitchFamily="34" charset="-128"/>
            </a:endParaRPr>
          </a:p>
          <a:p>
            <a:pPr defTabSz="502355" eaLnBrk="1" hangingPunct="1"/>
            <a:r>
              <a:rPr lang="en-US" altLang="en-US" dirty="0">
                <a:ea typeface="ＭＳ Ｐゴシック" pitchFamily="34" charset="-128"/>
              </a:rPr>
              <a:t>She addressed the problem by developing a silicone rubber which is hand-formable, </a:t>
            </a:r>
            <a:r>
              <a:rPr lang="en-US" altLang="en-US" dirty="0"/>
              <a:t>air cures at room temperature, is strong and durable even in extreme weather conditions, flexible till cured, and has a soft touch, but is “</a:t>
            </a:r>
            <a:r>
              <a:rPr lang="en-US" altLang="en-US" dirty="0" err="1"/>
              <a:t>grippy</a:t>
            </a:r>
            <a:r>
              <a:rPr lang="en-US" altLang="en-US" dirty="0"/>
              <a:t>”. </a:t>
            </a:r>
          </a:p>
          <a:p>
            <a:pPr defTabSz="502355" eaLnBrk="1" hangingPunct="1"/>
            <a:endParaRPr lang="en-US" altLang="en-US" dirty="0"/>
          </a:p>
          <a:p>
            <a:pPr defTabSz="502355" eaLnBrk="1" hangingPunct="1"/>
            <a:r>
              <a:rPr lang="en-US" altLang="en-US" dirty="0"/>
              <a:t>She called it </a:t>
            </a:r>
            <a:r>
              <a:rPr lang="en-US" altLang="en-US" dirty="0" err="1"/>
              <a:t>sugru</a:t>
            </a:r>
            <a:r>
              <a:rPr lang="en-US" altLang="en-US" dirty="0"/>
              <a:t>, from the Irish “</a:t>
            </a:r>
            <a:r>
              <a:rPr lang="en-US" altLang="en-US" dirty="0" err="1"/>
              <a:t>sugradh</a:t>
            </a:r>
            <a:r>
              <a:rPr lang="en-US" altLang="en-US" dirty="0"/>
              <a:t>”, meaning “play”. </a:t>
            </a:r>
            <a:endParaRPr lang="en-US" altLang="en-US" dirty="0">
              <a:ea typeface="ＭＳ Ｐゴシック" pitchFamily="34" charset="-128"/>
            </a:endParaRPr>
          </a:p>
          <a:p>
            <a:pPr defTabSz="502355" eaLnBrk="1" hangingPunct="1"/>
            <a:endParaRPr lang="en-US" altLang="en-US" dirty="0">
              <a:ea typeface="ＭＳ Ｐゴシック" pitchFamily="34" charset="-128"/>
            </a:endParaRPr>
          </a:p>
        </p:txBody>
      </p:sp>
      <p:sp>
        <p:nvSpPr>
          <p:cNvPr id="218117"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06CE0957-EABA-4119-A11A-BF3D6D7D7CD3}" type="slidenum">
              <a:rPr lang="en-US" altLang="en-US">
                <a:ea typeface="ＭＳ Ｐゴシック" pitchFamily="34" charset="-128"/>
              </a:rPr>
              <a:pPr algn="r" eaLnBrk="1" hangingPunct="1">
                <a:spcBef>
                  <a:spcPct val="0"/>
                </a:spcBef>
              </a:pPr>
              <a:t>60</a:t>
            </a:fld>
            <a:endParaRPr lang="en-US" altLang="en-US">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A9C1C11-A7E2-4DD0-8E1C-0D814CA5D9DE}" type="slidenum">
              <a:rPr lang="en-GB" altLang="en-US" smtClean="0"/>
              <a:pPr eaLnBrk="1" hangingPunct="1">
                <a:spcBef>
                  <a:spcPct val="0"/>
                </a:spcBef>
              </a:pPr>
              <a:t>7</a:t>
            </a:fld>
            <a:endParaRPr lang="en-GB" altLang="en-US"/>
          </a:p>
        </p:txBody>
      </p:sp>
      <p:sp>
        <p:nvSpPr>
          <p:cNvPr id="163843" name="Folienbildplatzhalter 1"/>
          <p:cNvSpPr>
            <a:spLocks noGrp="1" noRot="1" noChangeAspect="1" noTextEdit="1"/>
          </p:cNvSpPr>
          <p:nvPr>
            <p:ph type="sldImg"/>
          </p:nvPr>
        </p:nvSpPr>
        <p:spPr>
          <a:xfrm>
            <a:off x="908050" y="511175"/>
            <a:ext cx="4935538" cy="3703638"/>
          </a:xfrm>
          <a:ln/>
        </p:spPr>
      </p:sp>
      <p:sp>
        <p:nvSpPr>
          <p:cNvPr id="163844" name="Notizenplatzhalter 2"/>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r>
              <a:rPr lang="en-GB" altLang="en-US"/>
              <a:t>Patent owners have the right to prevent others from making, using, offering for sale, selling or importing a product that infringes their patent, for a limited amount of time.</a:t>
            </a:r>
          </a:p>
          <a:p>
            <a:endParaRPr lang="en-GB" altLang="en-US"/>
          </a:p>
          <a:p>
            <a:r>
              <a:rPr lang="en-US" altLang="en-US"/>
              <a:t>Exceptions include use for non-commercial purposes, such as private use or academic research.</a:t>
            </a:r>
            <a:endParaRPr lang="en-GB" altLang="en-US"/>
          </a:p>
          <a:p>
            <a:pPr eaLnBrk="1" hangingPunct="1"/>
            <a:endParaRPr lang="en-US" altLang="en-US"/>
          </a:p>
          <a:p>
            <a:pPr eaLnBrk="1" hangingPunct="1"/>
            <a:r>
              <a:rPr lang="en-US" altLang="en-US"/>
              <a:t>Further options include licensing inventions to others, or allowing everybody to use the invention for free. </a:t>
            </a:r>
          </a:p>
          <a:p>
            <a:pPr eaLnBrk="1" hangingPunct="1">
              <a:buFontTx/>
              <a:buChar char="•"/>
            </a:pPr>
            <a:endParaRPr lang="en-US" altLang="en-US"/>
          </a:p>
          <a:p>
            <a:pPr eaLnBrk="1" hangingPunct="1"/>
            <a:r>
              <a:rPr lang="en-US" altLang="en-US"/>
              <a:t>Many important technologies such as CDs, DVDs, mobile phone technology and digital TV are covered by numerous individual patents that companies license to each other in a process known as cross-licensing.</a:t>
            </a:r>
          </a:p>
          <a:p>
            <a:pPr eaLnBrk="1" hangingPunct="1"/>
            <a:endParaRPr lang="en-GB" altLang="en-US"/>
          </a:p>
          <a:p>
            <a:pPr eaLnBrk="1" hangingPunct="1"/>
            <a:r>
              <a:rPr lang="en-GB" altLang="en-US"/>
              <a:t>If commercialising your invention means using the intellectual property of others, then you need to have their permission! </a:t>
            </a:r>
          </a:p>
        </p:txBody>
      </p:sp>
      <p:sp>
        <p:nvSpPr>
          <p:cNvPr id="163845" name="Foliennummernplatzhalter 3"/>
          <p:cNvSpPr txBox="1">
            <a:spLocks noGrp="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A3EEF19-78EC-468E-84BF-555ADF54C5A0}" type="slidenum">
              <a:rPr lang="de-DE" altLang="en-US"/>
              <a:pPr algn="r" eaLnBrk="1" hangingPunct="1">
                <a:spcBef>
                  <a:spcPct val="0"/>
                </a:spcBef>
              </a:pPr>
              <a:t>7</a:t>
            </a:fld>
            <a:endParaRPr lang="de-DE"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1E70150-C84A-4940-AF37-5322E8C07BEC}" type="slidenum">
              <a:rPr lang="en-GB" altLang="en-US" smtClean="0">
                <a:ea typeface="ＭＳ Ｐゴシック" pitchFamily="34" charset="-128"/>
              </a:rPr>
              <a:pPr eaLnBrk="1" hangingPunct="1">
                <a:spcBef>
                  <a:spcPct val="0"/>
                </a:spcBef>
              </a:pPr>
              <a:t>61</a:t>
            </a:fld>
            <a:endParaRPr lang="en-GB" altLang="en-US">
              <a:ea typeface="ＭＳ Ｐゴシック" pitchFamily="34" charset="-128"/>
            </a:endParaRPr>
          </a:p>
        </p:txBody>
      </p:sp>
      <p:sp>
        <p:nvSpPr>
          <p:cNvPr id="219139" name="Slide Image Placeholder 1"/>
          <p:cNvSpPr>
            <a:spLocks noGrp="1" noRot="1" noChangeAspect="1" noTextEdit="1"/>
          </p:cNvSpPr>
          <p:nvPr>
            <p:ph type="sldImg"/>
          </p:nvPr>
        </p:nvSpPr>
        <p:spPr>
          <a:ln/>
        </p:spPr>
      </p:sp>
      <p:sp>
        <p:nvSpPr>
          <p:cNvPr id="21914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What makes </a:t>
            </a:r>
            <a:r>
              <a:rPr lang="en-US" altLang="en-US" dirty="0" err="1">
                <a:ea typeface="ＭＳ Ｐゴシック" pitchFamily="34" charset="-128"/>
              </a:rPr>
              <a:t>sugru</a:t>
            </a:r>
            <a:r>
              <a:rPr lang="en-US" altLang="en-US" dirty="0">
                <a:ea typeface="ＭＳ Ｐゴシック" pitchFamily="34" charset="-128"/>
              </a:rPr>
              <a:t> such a great product?</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It is a pliable substance with quickly sets to form the required shape. No special tools are needed to form the shape. </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It has the </a:t>
            </a:r>
            <a:r>
              <a:rPr lang="en-US" altLang="en-US" dirty="0" err="1">
                <a:ea typeface="ＭＳ Ｐゴシック" pitchFamily="34" charset="-128"/>
              </a:rPr>
              <a:t>mouldability</a:t>
            </a:r>
            <a:r>
              <a:rPr lang="en-US" altLang="en-US" dirty="0">
                <a:ea typeface="ＭＳ Ｐゴシック" pitchFamily="34" charset="-128"/>
              </a:rPr>
              <a:t> of a high-temperature curing silicone but retains the adhesive properties and room-temperature curing of glues and sealants.</a:t>
            </a:r>
          </a:p>
          <a:p>
            <a:pPr eaLnBrk="1" hangingPunct="1"/>
            <a:endParaRPr lang="en-US" altLang="ja-JP" i="1" dirty="0"/>
          </a:p>
          <a:p>
            <a:pPr eaLnBrk="1" hangingPunct="1"/>
            <a:r>
              <a:rPr lang="en-US" altLang="en-US" dirty="0">
                <a:ea typeface="ＭＳ Ｐゴシック" pitchFamily="34" charset="-128"/>
              </a:rPr>
              <a:t>We will see what it looks like on the next slide.</a:t>
            </a:r>
            <a:r>
              <a:rPr lang="en-GB" altLang="en-US" dirty="0">
                <a:ea typeface="ＭＳ Ｐゴシック" pitchFamily="34" charset="-128"/>
              </a:rPr>
              <a:t> </a:t>
            </a:r>
            <a:endParaRPr lang="en-US" altLang="en-US" dirty="0">
              <a:ea typeface="ＭＳ Ｐゴシック" pitchFamily="34" charset="-128"/>
            </a:endParaRPr>
          </a:p>
        </p:txBody>
      </p:sp>
      <p:sp>
        <p:nvSpPr>
          <p:cNvPr id="219141"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1140B2F-2513-42FC-A7B8-8DF68505C9F1}" type="slidenum">
              <a:rPr lang="en-US" altLang="en-US">
                <a:ea typeface="ＭＳ Ｐゴシック" pitchFamily="34" charset="-128"/>
              </a:rPr>
              <a:pPr algn="r" eaLnBrk="1" hangingPunct="1">
                <a:spcBef>
                  <a:spcPct val="0"/>
                </a:spcBef>
              </a:pPr>
              <a:t>61</a:t>
            </a:fld>
            <a:endParaRPr lang="en-US" altLang="en-US">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EB94569-380D-4358-80A3-3FA456219231}" type="slidenum">
              <a:rPr lang="en-GB" altLang="en-US" smtClean="0">
                <a:ea typeface="ＭＳ Ｐゴシック" pitchFamily="34" charset="-128"/>
              </a:rPr>
              <a:pPr eaLnBrk="1" hangingPunct="1">
                <a:spcBef>
                  <a:spcPct val="0"/>
                </a:spcBef>
              </a:pPr>
              <a:t>62</a:t>
            </a:fld>
            <a:endParaRPr lang="en-GB" altLang="en-US">
              <a:ea typeface="ＭＳ Ｐゴシック" pitchFamily="34" charset="-128"/>
            </a:endParaRPr>
          </a:p>
        </p:txBody>
      </p:sp>
      <p:sp>
        <p:nvSpPr>
          <p:cNvPr id="220163" name="Slide Image Placeholder 1"/>
          <p:cNvSpPr>
            <a:spLocks noGrp="1" noRot="1" noChangeAspect="1" noTextEdit="1"/>
          </p:cNvSpPr>
          <p:nvPr>
            <p:ph type="sldImg"/>
          </p:nvPr>
        </p:nvSpPr>
        <p:spPr>
          <a:ln/>
        </p:spPr>
      </p:sp>
      <p:sp>
        <p:nvSpPr>
          <p:cNvPr id="22016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dirty="0">
                <a:ea typeface="ＭＳ Ｐゴシック" pitchFamily="34" charset="-128"/>
              </a:rPr>
              <a:t>These images are from the </a:t>
            </a:r>
            <a:r>
              <a:rPr lang="en-US" altLang="en-US" dirty="0" err="1">
                <a:ea typeface="ＭＳ Ｐゴシック" pitchFamily="34" charset="-128"/>
              </a:rPr>
              <a:t>sugru</a:t>
            </a:r>
            <a:r>
              <a:rPr lang="en-US" altLang="en-US" dirty="0">
                <a:ea typeface="ＭＳ Ｐゴシック" pitchFamily="34" charset="-128"/>
              </a:rPr>
              <a:t> website at https://sugru.com/. They show the packaging, part of the manufacturing process and various ways in which </a:t>
            </a:r>
            <a:r>
              <a:rPr lang="en-US" altLang="en-US" dirty="0" err="1">
                <a:ea typeface="ＭＳ Ｐゴシック" pitchFamily="34" charset="-128"/>
              </a:rPr>
              <a:t>sugru</a:t>
            </a:r>
            <a:r>
              <a:rPr lang="en-US" altLang="en-US" dirty="0">
                <a:ea typeface="ＭＳ Ｐゴシック" pitchFamily="34" charset="-128"/>
              </a:rPr>
              <a:t> has been applied by users.</a:t>
            </a:r>
          </a:p>
          <a:p>
            <a:pPr defTabSz="502355" eaLnBrk="1" hangingPunct="1"/>
            <a:endParaRPr lang="en-US" altLang="en-US" dirty="0">
              <a:ea typeface="ＭＳ Ｐゴシック" pitchFamily="34" charset="-128"/>
            </a:endParaRPr>
          </a:p>
          <a:p>
            <a:pPr defTabSz="502355" eaLnBrk="1" hangingPunct="1"/>
            <a:r>
              <a:rPr lang="en-US" altLang="en-US" dirty="0">
                <a:ea typeface="ＭＳ Ｐゴシック" pitchFamily="34" charset="-128"/>
              </a:rPr>
              <a:t>In the bottom right-hand corner you can see the cover of TIME magazine devoted to the 50 best inventions of 2010. </a:t>
            </a:r>
            <a:r>
              <a:rPr lang="en-US" altLang="en-US" dirty="0" err="1">
                <a:ea typeface="ＭＳ Ｐゴシック" pitchFamily="34" charset="-128"/>
              </a:rPr>
              <a:t>Sugru</a:t>
            </a:r>
            <a:r>
              <a:rPr lang="en-US" altLang="en-US" dirty="0">
                <a:ea typeface="ＭＳ Ｐゴシック" pitchFamily="34" charset="-128"/>
              </a:rPr>
              <a:t> was ranked 22nd, while the iPad came in at 34th!</a:t>
            </a:r>
          </a:p>
          <a:p>
            <a:pPr defTabSz="502355" eaLnBrk="1" hangingPunct="1"/>
            <a:endParaRPr lang="en-US" altLang="en-US" dirty="0">
              <a:ea typeface="ＭＳ Ｐゴシック" pitchFamily="34" charset="-128"/>
            </a:endParaRPr>
          </a:p>
          <a:p>
            <a:pPr defTabSz="502355" eaLnBrk="1" hangingPunct="1"/>
            <a:endParaRPr lang="en-US" altLang="en-US" b="1" u="sng" dirty="0">
              <a:ea typeface="ＭＳ Ｐゴシック" pitchFamily="34" charset="-128"/>
            </a:endParaRPr>
          </a:p>
          <a:p>
            <a:pPr defTabSz="502355" eaLnBrk="1" hangingPunct="1"/>
            <a:endParaRPr lang="en-US" altLang="en-US" b="1" u="sng" dirty="0">
              <a:ea typeface="ＭＳ Ｐゴシック" pitchFamily="34" charset="-128"/>
            </a:endParaRPr>
          </a:p>
          <a:p>
            <a:pPr defTabSz="502355" eaLnBrk="1" hangingPunct="1"/>
            <a:endParaRPr lang="en-US" altLang="en-US" b="1" u="sng" dirty="0">
              <a:ea typeface="ＭＳ Ｐゴシック" pitchFamily="34" charset="-128"/>
            </a:endParaRPr>
          </a:p>
        </p:txBody>
      </p:sp>
      <p:sp>
        <p:nvSpPr>
          <p:cNvPr id="220165"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D2ECD8C-8AE1-4AD9-B561-270C0F210A74}" type="slidenum">
              <a:rPr lang="en-US" altLang="en-US">
                <a:ea typeface="ＭＳ Ｐゴシック" pitchFamily="34" charset="-128"/>
              </a:rPr>
              <a:pPr algn="r" eaLnBrk="1" hangingPunct="1">
                <a:spcBef>
                  <a:spcPct val="0"/>
                </a:spcBef>
              </a:pPr>
              <a:t>62</a:t>
            </a:fld>
            <a:endParaRPr lang="en-US" altLang="en-US">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C076984-82EC-49C3-9453-9B1507E8F7DE}" type="slidenum">
              <a:rPr lang="en-GB" altLang="en-US" smtClean="0">
                <a:ea typeface="ＭＳ Ｐゴシック" pitchFamily="34" charset="-128"/>
              </a:rPr>
              <a:pPr eaLnBrk="1" hangingPunct="1">
                <a:spcBef>
                  <a:spcPct val="0"/>
                </a:spcBef>
              </a:pPr>
              <a:t>63</a:t>
            </a:fld>
            <a:endParaRPr lang="en-GB" altLang="en-US">
              <a:ea typeface="ＭＳ Ｐゴシック" pitchFamily="34" charset="-128"/>
            </a:endParaRPr>
          </a:p>
        </p:txBody>
      </p:sp>
      <p:sp>
        <p:nvSpPr>
          <p:cNvPr id="221187" name="Slide Image Placeholder 1"/>
          <p:cNvSpPr>
            <a:spLocks noGrp="1" noRot="1" noChangeAspect="1" noTextEdit="1"/>
          </p:cNvSpPr>
          <p:nvPr>
            <p:ph type="sldImg"/>
          </p:nvPr>
        </p:nvSpPr>
        <p:spPr>
          <a:ln/>
        </p:spPr>
      </p:sp>
      <p:sp>
        <p:nvSpPr>
          <p:cNvPr id="2211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GB" altLang="en-US" dirty="0">
                <a:ea typeface="ＭＳ Ｐゴシック" pitchFamily="34" charset="-128"/>
              </a:rPr>
              <a:t>The story of the </a:t>
            </a:r>
            <a:r>
              <a:rPr lang="en-GB" altLang="en-US" dirty="0" err="1">
                <a:ea typeface="ＭＳ Ｐゴシック" pitchFamily="34" charset="-128"/>
              </a:rPr>
              <a:t>sugru</a:t>
            </a:r>
            <a:r>
              <a:rPr lang="en-GB" altLang="en-US" dirty="0">
                <a:ea typeface="ＭＳ Ｐゴシック" pitchFamily="34" charset="-128"/>
              </a:rPr>
              <a:t> patent started with a priority application entitled “Room temperature curable silicone elastomer composition”, which was filed on 30 November 2006. </a:t>
            </a:r>
          </a:p>
          <a:p>
            <a:pPr defTabSz="502355" eaLnBrk="1" hangingPunct="1"/>
            <a:endParaRPr lang="en-GB" altLang="en-US" dirty="0">
              <a:ea typeface="ＭＳ Ｐゴシック" pitchFamily="34" charset="-128"/>
            </a:endParaRPr>
          </a:p>
          <a:p>
            <a:pPr defTabSz="502355" eaLnBrk="1" hangingPunct="1"/>
            <a:r>
              <a:rPr lang="en-GB" altLang="en-US" dirty="0">
                <a:ea typeface="ＭＳ Ｐゴシック" pitchFamily="34" charset="-128"/>
              </a:rPr>
              <a:t>Almost a year later, on 29 November 2007, at the end of the priority period, the applicants – </a:t>
            </a:r>
            <a:r>
              <a:rPr lang="en-GB" altLang="en-US" dirty="0" err="1">
                <a:ea typeface="ＭＳ Ｐゴシック" pitchFamily="34" charset="-128"/>
              </a:rPr>
              <a:t>FormFormForm</a:t>
            </a:r>
            <a:r>
              <a:rPr lang="en-GB" altLang="en-US" dirty="0">
                <a:ea typeface="ＭＳ Ｐゴシック" pitchFamily="34" charset="-128"/>
              </a:rPr>
              <a:t> – filed an international patent application. The PCT patent application was published on 5 June 2008, 18 months from the priority date, </a:t>
            </a:r>
            <a:r>
              <a:rPr lang="en-US" altLang="en-US" dirty="0"/>
              <a:t>as WO2008/065406A1</a:t>
            </a:r>
            <a:r>
              <a:rPr lang="en-GB" altLang="en-US" dirty="0">
                <a:ea typeface="ＭＳ Ｐゴシック" pitchFamily="34" charset="-128"/>
              </a:rPr>
              <a:t>. This was the first time that this patent application was available as a public document. T</a:t>
            </a:r>
            <a:r>
              <a:rPr lang="en-US" altLang="en-US" dirty="0">
                <a:ea typeface="ＭＳ Ｐゴシック" pitchFamily="34" charset="-128"/>
              </a:rPr>
              <a:t>he suffix A1 denotes that an international search report (ISR) was published at the same time</a:t>
            </a:r>
            <a:r>
              <a:rPr lang="en-GB" altLang="en-US" dirty="0">
                <a:ea typeface="ＭＳ Ｐゴシック" pitchFamily="34" charset="-128"/>
              </a:rPr>
              <a:t>. </a:t>
            </a:r>
          </a:p>
          <a:p>
            <a:pPr defTabSz="502355" eaLnBrk="1" hangingPunct="1"/>
            <a:endParaRPr lang="en-GB" altLang="en-US" dirty="0">
              <a:ea typeface="ＭＳ Ｐゴシック" pitchFamily="34" charset="-128"/>
            </a:endParaRPr>
          </a:p>
          <a:p>
            <a:pPr defTabSz="502355" eaLnBrk="1" hangingPunct="1"/>
            <a:r>
              <a:rPr lang="en-GB" altLang="en-US" dirty="0">
                <a:ea typeface="ＭＳ Ｐゴシック" pitchFamily="34" charset="-128"/>
              </a:rPr>
              <a:t>The international application entered the regional phase in Europe and the national phase in China, the UK and the USA on 30 November 2006. </a:t>
            </a:r>
          </a:p>
          <a:p>
            <a:pPr defTabSz="502355" eaLnBrk="1" hangingPunct="1"/>
            <a:endParaRPr lang="en-GB" altLang="en-US" dirty="0">
              <a:ea typeface="ＭＳ Ｐゴシック" pitchFamily="34" charset="-128"/>
            </a:endParaRPr>
          </a:p>
          <a:p>
            <a:pPr defTabSz="502355" eaLnBrk="1" hangingPunct="1"/>
            <a:r>
              <a:rPr lang="en-GB" altLang="en-US" dirty="0">
                <a:ea typeface="ＭＳ Ｐゴシック" pitchFamily="34" charset="-128"/>
              </a:rPr>
              <a:t>A European patent has already been granted, and validation has started in some designated states. </a:t>
            </a:r>
            <a:endParaRPr lang="en-US" altLang="en-US" dirty="0">
              <a:ea typeface="ＭＳ Ｐゴシック" pitchFamily="34" charset="-128"/>
            </a:endParaRPr>
          </a:p>
          <a:p>
            <a:pPr defTabSz="502355" eaLnBrk="1" hangingPunct="1"/>
            <a:endParaRPr lang="en-US" altLang="en-US" b="1" dirty="0">
              <a:ea typeface="ＭＳ Ｐゴシック" pitchFamily="34" charset="-128"/>
            </a:endParaRPr>
          </a:p>
        </p:txBody>
      </p:sp>
      <p:sp>
        <p:nvSpPr>
          <p:cNvPr id="221189"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D972546-7430-494D-B02F-07914CA5C9F1}" type="slidenum">
              <a:rPr lang="en-US" altLang="en-US">
                <a:ea typeface="ＭＳ Ｐゴシック" pitchFamily="34" charset="-128"/>
              </a:rPr>
              <a:pPr algn="r" eaLnBrk="1" hangingPunct="1">
                <a:spcBef>
                  <a:spcPct val="0"/>
                </a:spcBef>
              </a:pPr>
              <a:t>63</a:t>
            </a:fld>
            <a:endParaRPr lang="en-US" altLang="en-US">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76CA1E8-78B7-49DF-8008-9203B8315166}" type="slidenum">
              <a:rPr lang="en-GB" altLang="en-US" smtClean="0">
                <a:ea typeface="ＭＳ Ｐゴシック" pitchFamily="34" charset="-128"/>
              </a:rPr>
              <a:pPr eaLnBrk="1" hangingPunct="1">
                <a:spcBef>
                  <a:spcPct val="0"/>
                </a:spcBef>
              </a:pPr>
              <a:t>64</a:t>
            </a:fld>
            <a:endParaRPr lang="en-GB" altLang="en-US">
              <a:ea typeface="ＭＳ Ｐゴシック" pitchFamily="34" charset="-128"/>
            </a:endParaRPr>
          </a:p>
        </p:txBody>
      </p:sp>
      <p:sp>
        <p:nvSpPr>
          <p:cNvPr id="222211" name="Slide Image Placeholder 1"/>
          <p:cNvSpPr>
            <a:spLocks noGrp="1" noRot="1" noChangeAspect="1" noTextEdit="1"/>
          </p:cNvSpPr>
          <p:nvPr>
            <p:ph type="sldImg"/>
          </p:nvPr>
        </p:nvSpPr>
        <p:spPr>
          <a:ln/>
        </p:spPr>
      </p:sp>
      <p:sp>
        <p:nvSpPr>
          <p:cNvPr id="22221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What do you think the inventive concept of sugru is?</a:t>
            </a:r>
            <a:endParaRPr lang="en-GB" altLang="en-US">
              <a:ea typeface="ＭＳ Ｐゴシック" pitchFamily="34" charset="-128"/>
            </a:endParaRPr>
          </a:p>
          <a:p>
            <a:endParaRPr lang="en-US" altLang="en-US">
              <a:ea typeface="ＭＳ Ｐゴシック" pitchFamily="34" charset="-128"/>
            </a:endParaRPr>
          </a:p>
          <a:p>
            <a:r>
              <a:rPr lang="en-US" altLang="en-US" b="1">
                <a:ea typeface="ＭＳ Ｐゴシック" pitchFamily="34" charset="-128"/>
              </a:rPr>
              <a:t> </a:t>
            </a:r>
            <a:endParaRPr lang="en-GB" altLang="en-US">
              <a:ea typeface="ＭＳ Ｐゴシック" pitchFamily="34" charset="-128"/>
            </a:endParaRPr>
          </a:p>
          <a:p>
            <a:r>
              <a:rPr lang="en-US" altLang="en-US">
                <a:ea typeface="ＭＳ Ｐゴシック" pitchFamily="34" charset="-128"/>
              </a:rPr>
              <a:t>What do you think the applicants claimed in their application?</a:t>
            </a:r>
            <a:endParaRPr lang="en-GB" altLang="en-US">
              <a:ea typeface="ＭＳ Ｐゴシック" pitchFamily="34" charset="-128"/>
            </a:endParaRPr>
          </a:p>
          <a:p>
            <a:endParaRPr lang="en-US" altLang="en-US">
              <a:ea typeface="ＭＳ Ｐゴシック" pitchFamily="34" charset="-128"/>
            </a:endParaRPr>
          </a:p>
          <a:p>
            <a:r>
              <a:rPr lang="en-US" altLang="en-US">
                <a:ea typeface="ＭＳ Ｐゴシック" pitchFamily="34" charset="-128"/>
              </a:rPr>
              <a:t>  </a:t>
            </a:r>
            <a:endParaRPr lang="en-GB" altLang="en-US">
              <a:ea typeface="ＭＳ Ｐゴシック" pitchFamily="34" charset="-128"/>
            </a:endParaRPr>
          </a:p>
          <a:p>
            <a:pPr eaLnBrk="1" hangingPunct="1"/>
            <a:endParaRPr lang="en-US" altLang="en-US">
              <a:ea typeface="ＭＳ Ｐゴシック" pitchFamily="34" charset="-128"/>
            </a:endParaRPr>
          </a:p>
        </p:txBody>
      </p:sp>
      <p:sp>
        <p:nvSpPr>
          <p:cNvPr id="222213"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C79CEB7-D3A4-45C2-8C51-7950519025C2}" type="slidenum">
              <a:rPr lang="en-US" altLang="en-US">
                <a:ea typeface="ＭＳ Ｐゴシック" pitchFamily="34" charset="-128"/>
              </a:rPr>
              <a:pPr algn="r" eaLnBrk="1" hangingPunct="1">
                <a:spcBef>
                  <a:spcPct val="0"/>
                </a:spcBef>
              </a:pPr>
              <a:t>64</a:t>
            </a:fld>
            <a:endParaRPr lang="en-US" altLang="en-US">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5BB43CF2-3CE2-4692-9496-77414891BE16}" type="slidenum">
              <a:rPr lang="en-GB" altLang="en-US" smtClean="0">
                <a:ea typeface="ＭＳ Ｐゴシック" pitchFamily="34" charset="-128"/>
              </a:rPr>
              <a:pPr eaLnBrk="1" hangingPunct="1">
                <a:spcBef>
                  <a:spcPct val="0"/>
                </a:spcBef>
              </a:pPr>
              <a:t>65</a:t>
            </a:fld>
            <a:endParaRPr lang="en-GB" altLang="en-US">
              <a:ea typeface="ＭＳ Ｐゴシック" pitchFamily="34" charset="-128"/>
            </a:endParaRPr>
          </a:p>
        </p:txBody>
      </p:sp>
      <p:sp>
        <p:nvSpPr>
          <p:cNvPr id="223235" name="Slide Image Placeholder 1"/>
          <p:cNvSpPr>
            <a:spLocks noGrp="1" noRot="1" noChangeAspect="1" noTextEdit="1"/>
          </p:cNvSpPr>
          <p:nvPr>
            <p:ph type="sldImg"/>
          </p:nvPr>
        </p:nvSpPr>
        <p:spPr>
          <a:ln/>
        </p:spPr>
      </p:sp>
      <p:sp>
        <p:nvSpPr>
          <p:cNvPr id="22323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a:r>
              <a:rPr lang="en-US" altLang="en-US" dirty="0"/>
              <a:t>There are ten claims in total. Claim 1 is an independent claim directed to a composition. Claims 2 to 10 are dependent claims. Claim 9 is a product claim – the product of the composition of claims 1 to 6. Claim 10 is a process claim relating to a process for producing a product according to claims 1 to 6.</a:t>
            </a:r>
            <a:endParaRPr lang="en-GB" altLang="en-US" dirty="0"/>
          </a:p>
          <a:p>
            <a:pPr defTabSz="502355"/>
            <a:endParaRPr lang="en-US" altLang="en-US" dirty="0">
              <a:ea typeface="ＭＳ Ｐゴシック" pitchFamily="34" charset="-128"/>
            </a:endParaRPr>
          </a:p>
          <a:p>
            <a:pPr defTabSz="502355"/>
            <a:r>
              <a:rPr lang="en-US" altLang="en-US" dirty="0">
                <a:ea typeface="ＭＳ Ｐゴシック" pitchFamily="34" charset="-128"/>
              </a:rPr>
              <a:t>Note that the applicants have not revealed the process for making the composition in the patent application? Why do you think that might be?</a:t>
            </a:r>
            <a:endParaRPr lang="en-GB" altLang="en-US" dirty="0">
              <a:ea typeface="ＭＳ Ｐゴシック" pitchFamily="34" charset="-128"/>
            </a:endParaRPr>
          </a:p>
          <a:p>
            <a:pPr defTabSz="502355"/>
            <a:endParaRPr lang="en-US" altLang="en-US" dirty="0">
              <a:ea typeface="ＭＳ Ｐゴシック" pitchFamily="34" charset="-128"/>
            </a:endParaRPr>
          </a:p>
          <a:p>
            <a:pPr defTabSz="502355"/>
            <a:r>
              <a:rPr lang="en-US" altLang="en-US" dirty="0"/>
              <a:t>This could be for commercial reasons. If they were to license the product to a third party in order to allow them to </a:t>
            </a:r>
            <a:r>
              <a:rPr lang="en-US" altLang="en-US" dirty="0" err="1"/>
              <a:t>commercialise</a:t>
            </a:r>
            <a:r>
              <a:rPr lang="en-US" altLang="en-US" dirty="0"/>
              <a:t> it in new markets such as China or Australia, they might include the relevant know-how and trade secrets. The know-how could include the commercially viable production process - in other words, how to produce the composition on a commercial scale, efficiently and safely. Trade secrets could include supplier and customer lists. </a:t>
            </a:r>
            <a:endParaRPr lang="en-GB" altLang="en-US" dirty="0"/>
          </a:p>
          <a:p>
            <a:pPr defTabSz="502355"/>
            <a:r>
              <a:rPr lang="en-US" altLang="en-US" dirty="0"/>
              <a:t> </a:t>
            </a:r>
            <a:endParaRPr lang="en-GB" altLang="en-US" dirty="0"/>
          </a:p>
          <a:p>
            <a:pPr defTabSz="502355"/>
            <a:r>
              <a:rPr lang="en-US" altLang="en-US" dirty="0"/>
              <a:t>The product patent ensures that anybody who wants to make a composition of this kind cannot do so without getting a </a:t>
            </a:r>
            <a:r>
              <a:rPr lang="en-US" altLang="en-US" dirty="0" err="1"/>
              <a:t>licence</a:t>
            </a:r>
            <a:r>
              <a:rPr lang="en-US" altLang="en-US" dirty="0"/>
              <a:t> for the patent. This is also a clever commercial strategy for keeping one step ahead of competitors.</a:t>
            </a:r>
            <a:endParaRPr lang="en-GB" altLang="en-US" dirty="0"/>
          </a:p>
          <a:p>
            <a:pPr defTabSz="502355"/>
            <a:r>
              <a:rPr lang="en-US" altLang="en-US" dirty="0"/>
              <a:t> </a:t>
            </a:r>
            <a:endParaRPr lang="en-GB" altLang="en-US" dirty="0"/>
          </a:p>
          <a:p>
            <a:pPr defTabSz="502355"/>
            <a:r>
              <a:rPr lang="en-US" altLang="en-US" dirty="0"/>
              <a:t>If, however, there was a country in which they did not patent the product and a third party wanted to make it there, they could. But that third party would have to sit and work out the details, spending time and money on figuring out how to make the composition on a commercial scale and sell it successfully.</a:t>
            </a:r>
            <a:endParaRPr lang="en-GB" altLang="en-US" dirty="0"/>
          </a:p>
          <a:p>
            <a:pPr defTabSz="502355" eaLnBrk="1" hangingPunct="1"/>
            <a:endParaRPr lang="en-US" altLang="en-US" dirty="0">
              <a:ea typeface="ＭＳ Ｐゴシック" pitchFamily="34" charset="-128"/>
            </a:endParaRPr>
          </a:p>
          <a:p>
            <a:pPr defTabSz="502355" eaLnBrk="1" hangingPunct="1"/>
            <a:endParaRPr lang="en-US" altLang="en-US" dirty="0">
              <a:ea typeface="ＭＳ Ｐゴシック" pitchFamily="34" charset="-128"/>
            </a:endParaRPr>
          </a:p>
        </p:txBody>
      </p:sp>
      <p:sp>
        <p:nvSpPr>
          <p:cNvPr id="223237"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3B21EC0-531C-4B92-9D58-4AA10BC2E450}" type="slidenum">
              <a:rPr lang="en-US" altLang="en-US">
                <a:ea typeface="ＭＳ Ｐゴシック" pitchFamily="34" charset="-128"/>
              </a:rPr>
              <a:pPr algn="r" eaLnBrk="1" hangingPunct="1">
                <a:spcBef>
                  <a:spcPct val="0"/>
                </a:spcBef>
              </a:pPr>
              <a:t>65</a:t>
            </a:fld>
            <a:endParaRPr lang="en-US" altLang="en-US">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B98FAD8-E0B3-457E-B516-48C7FDA22769}" type="slidenum">
              <a:rPr lang="en-GB" altLang="en-US" smtClean="0">
                <a:ea typeface="ＭＳ Ｐゴシック" pitchFamily="34" charset="-128"/>
              </a:rPr>
              <a:pPr eaLnBrk="1" hangingPunct="1">
                <a:spcBef>
                  <a:spcPct val="0"/>
                </a:spcBef>
              </a:pPr>
              <a:t>66</a:t>
            </a:fld>
            <a:endParaRPr lang="en-GB" altLang="en-US">
              <a:ea typeface="ＭＳ Ｐゴシック" pitchFamily="34" charset="-128"/>
            </a:endParaRPr>
          </a:p>
        </p:txBody>
      </p:sp>
      <p:sp>
        <p:nvSpPr>
          <p:cNvPr id="224259" name="Slide Image Placeholder 1"/>
          <p:cNvSpPr>
            <a:spLocks noGrp="1" noRot="1" noChangeAspect="1" noTextEdit="1"/>
          </p:cNvSpPr>
          <p:nvPr>
            <p:ph type="sldImg"/>
          </p:nvPr>
        </p:nvSpPr>
        <p:spPr>
          <a:ln/>
        </p:spPr>
      </p:sp>
      <p:sp>
        <p:nvSpPr>
          <p:cNvPr id="2242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GB" altLang="en-US" dirty="0">
                <a:ea typeface="ＭＳ Ｐゴシック" pitchFamily="34" charset="-128"/>
              </a:rPr>
              <a:t>Claim 1 relates to the composition of </a:t>
            </a:r>
            <a:r>
              <a:rPr lang="en-GB" altLang="en-US" dirty="0" err="1">
                <a:ea typeface="ＭＳ Ｐゴシック" pitchFamily="34" charset="-128"/>
              </a:rPr>
              <a:t>sugru</a:t>
            </a:r>
            <a:r>
              <a:rPr lang="en-GB" altLang="en-US" dirty="0">
                <a:ea typeface="ＭＳ Ｐゴシック" pitchFamily="34" charset="-128"/>
              </a:rPr>
              <a:t>.</a:t>
            </a:r>
          </a:p>
          <a:p>
            <a:pPr defTabSz="502355" eaLnBrk="1" hangingPunct="1"/>
            <a:endParaRPr lang="en-GB" altLang="en-US" dirty="0">
              <a:ea typeface="ＭＳ Ｐゴシック" pitchFamily="34" charset="-128"/>
            </a:endParaRPr>
          </a:p>
          <a:p>
            <a:pPr defTabSz="502355"/>
            <a:r>
              <a:rPr lang="en-US" altLang="en-US" dirty="0">
                <a:ea typeface="ＭＳ Ｐゴシック" pitchFamily="34" charset="-128"/>
              </a:rPr>
              <a:t>The applicants tried to get as wide a claim monopoly as possible, covering all room temperature curable silicone elastomer compositions with a Williams plasticity from 80 mm to 900 mm. </a:t>
            </a:r>
            <a:endParaRPr lang="en-GB" altLang="en-US" dirty="0">
              <a:ea typeface="ＭＳ Ｐゴシック" pitchFamily="34" charset="-128"/>
            </a:endParaRPr>
          </a:p>
          <a:p>
            <a:pPr defTabSz="502355"/>
            <a:r>
              <a:rPr lang="en-US" altLang="en-US" dirty="0">
                <a:ea typeface="ＭＳ Ｐゴシック" pitchFamily="34" charset="-128"/>
              </a:rPr>
              <a:t> </a:t>
            </a:r>
            <a:endParaRPr lang="en-GB" altLang="en-US" dirty="0">
              <a:ea typeface="ＭＳ Ｐゴシック" pitchFamily="34" charset="-128"/>
            </a:endParaRPr>
          </a:p>
          <a:p>
            <a:pPr defTabSz="502355"/>
            <a:r>
              <a:rPr lang="en-US" altLang="en-US" dirty="0">
                <a:ea typeface="ＭＳ Ｐゴシック" pitchFamily="34" charset="-128"/>
              </a:rPr>
              <a:t>Is this what they claim their invention is? In the examination phase, the examiner will ask the following questions:</a:t>
            </a:r>
          </a:p>
          <a:p>
            <a:pPr defTabSz="502355"/>
            <a:endParaRPr lang="en-US" altLang="en-US" dirty="0">
              <a:ea typeface="ＭＳ Ｐゴシック" pitchFamily="34" charset="-128"/>
            </a:endParaRPr>
          </a:p>
          <a:p>
            <a:pPr defTabSz="502355"/>
            <a:r>
              <a:rPr lang="en-US" altLang="en-US" dirty="0">
                <a:ea typeface="ＭＳ Ｐゴシック" pitchFamily="34" charset="-128"/>
              </a:rPr>
              <a:t>Do all such silicone compositions actually meet the specification set out in the claim?</a:t>
            </a:r>
          </a:p>
          <a:p>
            <a:pPr defTabSz="502355"/>
            <a:endParaRPr lang="en-US" altLang="en-US" dirty="0">
              <a:ea typeface="ＭＳ Ｐゴシック" pitchFamily="34" charset="-128"/>
            </a:endParaRPr>
          </a:p>
          <a:p>
            <a:pPr defTabSz="502355"/>
            <a:r>
              <a:rPr lang="en-US" altLang="en-US" dirty="0">
                <a:ea typeface="ＭＳ Ｐゴシック" pitchFamily="34" charset="-128"/>
              </a:rPr>
              <a:t>How does this fit with the prior art identified by the examiner in his search on novelty and inventive step? </a:t>
            </a:r>
            <a:endParaRPr lang="en-GB" altLang="en-US" dirty="0">
              <a:ea typeface="ＭＳ Ｐゴシック" pitchFamily="34" charset="-128"/>
            </a:endParaRPr>
          </a:p>
          <a:p>
            <a:pPr defTabSz="502355" eaLnBrk="1" hangingPunct="1"/>
            <a:endParaRPr lang="en-US" altLang="en-US" dirty="0">
              <a:ea typeface="ＭＳ Ｐゴシック" pitchFamily="34" charset="-128"/>
            </a:endParaRPr>
          </a:p>
        </p:txBody>
      </p:sp>
      <p:sp>
        <p:nvSpPr>
          <p:cNvPr id="224261"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DDC2310-AF85-4717-87C6-BB876FADF51F}" type="slidenum">
              <a:rPr lang="en-US" altLang="en-US">
                <a:ea typeface="ＭＳ Ｐゴシック" pitchFamily="34" charset="-128"/>
              </a:rPr>
              <a:pPr algn="r" eaLnBrk="1" hangingPunct="1">
                <a:spcBef>
                  <a:spcPct val="0"/>
                </a:spcBef>
              </a:pPr>
              <a:t>66</a:t>
            </a:fld>
            <a:endParaRPr lang="en-US" altLang="en-US">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B061B15-BCC0-4840-967B-404E0B885A0F}" type="slidenum">
              <a:rPr lang="en-GB" altLang="en-US" smtClean="0">
                <a:ea typeface="ＭＳ Ｐゴシック" pitchFamily="34" charset="-128"/>
              </a:rPr>
              <a:pPr eaLnBrk="1" hangingPunct="1">
                <a:spcBef>
                  <a:spcPct val="0"/>
                </a:spcBef>
              </a:pPr>
              <a:t>67</a:t>
            </a:fld>
            <a:endParaRPr lang="en-GB" altLang="en-US">
              <a:ea typeface="ＭＳ Ｐゴシック" pitchFamily="34" charset="-128"/>
            </a:endParaRPr>
          </a:p>
        </p:txBody>
      </p:sp>
      <p:sp>
        <p:nvSpPr>
          <p:cNvPr id="225283" name="Slide Image Placeholder 1"/>
          <p:cNvSpPr>
            <a:spLocks noGrp="1" noRot="1" noChangeAspect="1" noTextEdit="1"/>
          </p:cNvSpPr>
          <p:nvPr>
            <p:ph type="sldImg"/>
          </p:nvPr>
        </p:nvSpPr>
        <p:spPr>
          <a:ln/>
        </p:spPr>
      </p:sp>
      <p:sp>
        <p:nvSpPr>
          <p:cNvPr id="22528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a:r>
              <a:rPr lang="en-US" altLang="en-US" dirty="0">
                <a:ea typeface="ＭＳ Ｐゴシック" pitchFamily="34" charset="-128"/>
              </a:rPr>
              <a:t>The priority date of the </a:t>
            </a:r>
            <a:r>
              <a:rPr lang="en-US" altLang="en-US" dirty="0" err="1">
                <a:ea typeface="ＭＳ Ｐゴシック" pitchFamily="34" charset="-128"/>
              </a:rPr>
              <a:t>sugru</a:t>
            </a:r>
            <a:r>
              <a:rPr lang="en-US" altLang="en-US" dirty="0">
                <a:ea typeface="ＭＳ Ｐゴシック" pitchFamily="34" charset="-128"/>
              </a:rPr>
              <a:t> patent application is 30 November 2006, the date the UK application was filed. The PCT application was published in June 2008. The international searching authority was the EPO.</a:t>
            </a:r>
          </a:p>
          <a:p>
            <a:pPr defTabSz="502355"/>
            <a:endParaRPr lang="en-US" altLang="en-US" dirty="0">
              <a:ea typeface="ＭＳ Ｐゴシック" pitchFamily="34" charset="-128"/>
            </a:endParaRPr>
          </a:p>
          <a:p>
            <a:pPr defTabSz="502355"/>
            <a:r>
              <a:rPr lang="en-US" altLang="en-US" dirty="0">
                <a:ea typeface="ＭＳ Ｐゴシック" pitchFamily="34" charset="-128"/>
              </a:rPr>
              <a:t>Applying the test for novelty, the examiner must ascertain if there was </a:t>
            </a:r>
            <a:r>
              <a:rPr lang="en-US" altLang="en-US" dirty="0"/>
              <a:t>any document or publication that existed before 30 November 2006 that, when taken alone, discloses the invention claimed in the </a:t>
            </a:r>
            <a:r>
              <a:rPr lang="en-US" altLang="en-US" dirty="0" err="1"/>
              <a:t>sugru</a:t>
            </a:r>
            <a:r>
              <a:rPr lang="en-US" altLang="en-US" dirty="0"/>
              <a:t> application.</a:t>
            </a:r>
            <a:endParaRPr lang="en-GB" altLang="en-US" dirty="0"/>
          </a:p>
          <a:p>
            <a:pPr defTabSz="502355"/>
            <a:endParaRPr lang="en-US" altLang="en-US" dirty="0">
              <a:ea typeface="ＭＳ Ｐゴシック" pitchFamily="34" charset="-128"/>
            </a:endParaRPr>
          </a:p>
          <a:p>
            <a:pPr defTabSz="502355"/>
            <a:r>
              <a:rPr lang="en-US" altLang="en-US" dirty="0">
                <a:ea typeface="ＭＳ Ｐゴシック" pitchFamily="34" charset="-128"/>
              </a:rPr>
              <a:t>The first published search report states that c</a:t>
            </a:r>
            <a:r>
              <a:rPr lang="en-US" altLang="en-US" dirty="0"/>
              <a:t>laims 1 to 10 might not be novel and/or inventive. Why is that?</a:t>
            </a:r>
          </a:p>
          <a:p>
            <a:pPr lvl="1" defTabSz="502355"/>
            <a:r>
              <a:rPr lang="en-US" altLang="en-US" dirty="0"/>
              <a:t> </a:t>
            </a:r>
            <a:endParaRPr lang="en-GB" altLang="en-US" dirty="0"/>
          </a:p>
          <a:p>
            <a:pPr defTabSz="502355"/>
            <a:r>
              <a:rPr lang="en-US" altLang="en-US" dirty="0"/>
              <a:t>The reason for this is that the examiner has identified and </a:t>
            </a:r>
            <a:r>
              <a:rPr lang="en-US" altLang="en-US" dirty="0" err="1"/>
              <a:t>analysed</a:t>
            </a:r>
            <a:r>
              <a:rPr lang="en-US" altLang="en-US" dirty="0"/>
              <a:t> seven prior art documents – the ones shown on the slide – which call into question the novelty and/or inventive step of the corresponding claims. The first six documents are relevant for claims 1 to 10, and the last one for claims 1 to 4.	</a:t>
            </a:r>
            <a:endParaRPr lang="en-GB" altLang="en-US" dirty="0"/>
          </a:p>
          <a:p>
            <a:pPr lvl="1" defTabSz="502355" eaLnBrk="1" hangingPunct="1"/>
            <a:endParaRPr lang="en-US" altLang="en-US" dirty="0"/>
          </a:p>
        </p:txBody>
      </p:sp>
      <p:sp>
        <p:nvSpPr>
          <p:cNvPr id="225285"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55EDEB2-7E81-48BA-8263-091DF83E7F67}" type="slidenum">
              <a:rPr lang="en-US" altLang="en-US">
                <a:ea typeface="ＭＳ Ｐゴシック" pitchFamily="34" charset="-128"/>
              </a:rPr>
              <a:pPr algn="r" eaLnBrk="1" hangingPunct="1">
                <a:spcBef>
                  <a:spcPct val="0"/>
                </a:spcBef>
              </a:pPr>
              <a:t>67</a:t>
            </a:fld>
            <a:endParaRPr lang="en-US" altLang="en-US">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578F67B-99FE-4510-B05F-9DA9FA77A7E7}" type="slidenum">
              <a:rPr lang="en-GB" altLang="en-US" smtClean="0">
                <a:ea typeface="ＭＳ Ｐゴシック" pitchFamily="34" charset="-128"/>
              </a:rPr>
              <a:pPr eaLnBrk="1" hangingPunct="1">
                <a:spcBef>
                  <a:spcPct val="0"/>
                </a:spcBef>
              </a:pPr>
              <a:t>68</a:t>
            </a:fld>
            <a:endParaRPr lang="en-GB" altLang="en-US">
              <a:ea typeface="ＭＳ Ｐゴシック" pitchFamily="34" charset="-128"/>
            </a:endParaRPr>
          </a:p>
        </p:txBody>
      </p:sp>
      <p:sp>
        <p:nvSpPr>
          <p:cNvPr id="226307" name="Slide Image Placeholder 1"/>
          <p:cNvSpPr>
            <a:spLocks noGrp="1" noRot="1" noChangeAspect="1" noTextEdit="1"/>
          </p:cNvSpPr>
          <p:nvPr>
            <p:ph type="sldImg"/>
          </p:nvPr>
        </p:nvSpPr>
        <p:spPr>
          <a:ln/>
        </p:spPr>
      </p:sp>
      <p:sp>
        <p:nvSpPr>
          <p:cNvPr id="2263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The applicants had to decide whether they should abandon the patent application or request a preliminary examination and/or</a:t>
            </a:r>
            <a:r>
              <a:rPr lang="en-US" altLang="en-US" b="1" dirty="0">
                <a:ea typeface="ＭＳ Ｐゴシック" pitchFamily="34" charset="-128"/>
              </a:rPr>
              <a:t> </a:t>
            </a:r>
            <a:r>
              <a:rPr lang="en-US" altLang="en-US" dirty="0">
                <a:ea typeface="ＭＳ Ｐゴシック" pitchFamily="34" charset="-128"/>
              </a:rPr>
              <a:t>proceed to enter the national or regional phase in individual countries or in Europe.</a:t>
            </a:r>
            <a:endParaRPr lang="en-GB" altLang="en-US" dirty="0">
              <a:ea typeface="ＭＳ Ｐゴシック" pitchFamily="34" charset="-128"/>
            </a:endParaRPr>
          </a:p>
          <a:p>
            <a:r>
              <a:rPr lang="en-US" altLang="en-US" dirty="0">
                <a:ea typeface="ＭＳ Ｐゴシック" pitchFamily="34" charset="-128"/>
              </a:rPr>
              <a:t> </a:t>
            </a:r>
            <a:endParaRPr lang="en-GB" altLang="en-US" dirty="0">
              <a:ea typeface="ＭＳ Ｐゴシック" pitchFamily="34" charset="-128"/>
            </a:endParaRPr>
          </a:p>
          <a:p>
            <a:r>
              <a:rPr lang="en-US" altLang="en-US" dirty="0">
                <a:ea typeface="ＭＳ Ｐゴシック" pitchFamily="34" charset="-128"/>
              </a:rPr>
              <a:t>They decided to proceed by entering the regional phase in Europe and the national phase in the USA and China, and continuing to prosecute the UK filing.</a:t>
            </a:r>
            <a:endParaRPr lang="en-GB" altLang="en-US" dirty="0">
              <a:ea typeface="ＭＳ Ｐゴシック" pitchFamily="34" charset="-128"/>
            </a:endParaRPr>
          </a:p>
          <a:p>
            <a:r>
              <a:rPr lang="en-US" altLang="en-US" dirty="0">
                <a:ea typeface="ＭＳ Ｐゴシック" pitchFamily="34" charset="-128"/>
              </a:rPr>
              <a:t> </a:t>
            </a:r>
            <a:endParaRPr lang="en-GB" altLang="en-US" dirty="0">
              <a:ea typeface="ＭＳ Ｐゴシック" pitchFamily="34" charset="-128"/>
            </a:endParaRPr>
          </a:p>
          <a:p>
            <a:r>
              <a:rPr lang="en-US" altLang="en-US" dirty="0">
                <a:ea typeface="ＭＳ Ｐゴシック" pitchFamily="34" charset="-128"/>
              </a:rPr>
              <a:t>They had a fixed time limit of 30/31 months - depending on the region or country - from the priority date to do this.</a:t>
            </a:r>
          </a:p>
          <a:p>
            <a:endParaRPr lang="en-US" altLang="en-US" dirty="0">
              <a:ea typeface="ＭＳ Ｐゴシック" pitchFamily="34" charset="-128"/>
            </a:endParaRPr>
          </a:p>
          <a:p>
            <a:r>
              <a:rPr lang="en-US" altLang="en-US" dirty="0">
                <a:ea typeface="ＭＳ Ｐゴシック" pitchFamily="34" charset="-128"/>
              </a:rPr>
              <a:t>In light of the prior art revealed, they also had to amend the claims to ensure they were novel and inventive.</a:t>
            </a:r>
            <a:endParaRPr lang="en-GB" altLang="en-US" dirty="0">
              <a:ea typeface="ＭＳ Ｐゴシック" pitchFamily="34" charset="-128"/>
            </a:endParaRPr>
          </a:p>
          <a:p>
            <a:endParaRPr lang="en-GB" altLang="en-US" dirty="0">
              <a:ea typeface="ＭＳ Ｐゴシック" pitchFamily="34" charset="-128"/>
            </a:endParaRPr>
          </a:p>
          <a:p>
            <a:pPr eaLnBrk="1" hangingPunct="1"/>
            <a:endParaRPr lang="en-US" altLang="en-US" dirty="0">
              <a:ea typeface="ＭＳ Ｐゴシック" pitchFamily="34" charset="-128"/>
            </a:endParaRPr>
          </a:p>
        </p:txBody>
      </p:sp>
      <p:sp>
        <p:nvSpPr>
          <p:cNvPr id="226309"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B0F6E87-1DF7-4D0D-84DF-687AE0A4F6A6}" type="slidenum">
              <a:rPr lang="en-US" altLang="en-US">
                <a:ea typeface="ＭＳ Ｐゴシック" pitchFamily="34" charset="-128"/>
              </a:rPr>
              <a:pPr algn="r" eaLnBrk="1" hangingPunct="1">
                <a:spcBef>
                  <a:spcPct val="0"/>
                </a:spcBef>
              </a:pPr>
              <a:t>68</a:t>
            </a:fld>
            <a:endParaRPr lang="en-US" altLang="en-US">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912D15B-688C-4662-9F87-4E915D7A079A}" type="slidenum">
              <a:rPr lang="en-GB" altLang="en-US" smtClean="0">
                <a:ea typeface="ＭＳ Ｐゴシック" pitchFamily="34" charset="-128"/>
              </a:rPr>
              <a:pPr eaLnBrk="1" hangingPunct="1">
                <a:spcBef>
                  <a:spcPct val="0"/>
                </a:spcBef>
              </a:pPr>
              <a:t>69</a:t>
            </a:fld>
            <a:endParaRPr lang="en-GB" altLang="en-US">
              <a:ea typeface="ＭＳ Ｐゴシック" pitchFamily="34" charset="-128"/>
            </a:endParaRPr>
          </a:p>
        </p:txBody>
      </p:sp>
      <p:sp>
        <p:nvSpPr>
          <p:cNvPr id="227331" name="Slide Image Placeholder 1"/>
          <p:cNvSpPr>
            <a:spLocks noGrp="1" noRot="1" noChangeAspect="1" noTextEdit="1"/>
          </p:cNvSpPr>
          <p:nvPr>
            <p:ph type="sldImg"/>
          </p:nvPr>
        </p:nvSpPr>
        <p:spPr>
          <a:ln/>
        </p:spPr>
      </p:sp>
      <p:sp>
        <p:nvSpPr>
          <p:cNvPr id="22733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a:r>
              <a:rPr lang="en-US" altLang="en-US" dirty="0"/>
              <a:t>The left-hand column shows the original PCT claim 1. The right-hand column shows the additions included to limit the scope and amend claim 1 for the purpose of the European application.</a:t>
            </a:r>
            <a:endParaRPr lang="en-GB" altLang="en-US" dirty="0"/>
          </a:p>
          <a:p>
            <a:pPr defTabSz="502355"/>
            <a:endParaRPr lang="en-US" altLang="en-US" dirty="0">
              <a:ea typeface="ＭＳ Ｐゴシック" pitchFamily="34" charset="-128"/>
            </a:endParaRPr>
          </a:p>
          <a:p>
            <a:pPr defTabSz="502355"/>
            <a:r>
              <a:rPr lang="en-US" altLang="en-US" dirty="0">
                <a:ea typeface="ＭＳ Ｐゴシック" pitchFamily="34" charset="-128"/>
              </a:rPr>
              <a:t>In light of the various prior art documents the applicants had to adjust their very broad composition claim of "any room temperature curable silicone elastomer composition where the uncured William’s plasticity is between 80 mm and 900 mm" to include more details of the actual composition. The  components added in the right-hand column all limit the scope of the invention. The claim now provides a more narrow definition of what makes up a silicone composition of a William’s plasticity of between 80 and 900 mm.</a:t>
            </a:r>
            <a:endParaRPr lang="en-GB" altLang="en-US" dirty="0">
              <a:ea typeface="ＭＳ Ｐゴシック" pitchFamily="34" charset="-128"/>
            </a:endParaRPr>
          </a:p>
          <a:p>
            <a:pPr defTabSz="502355"/>
            <a:r>
              <a:rPr lang="en-US" altLang="en-US" dirty="0">
                <a:ea typeface="ＭＳ Ｐゴシック" pitchFamily="34" charset="-128"/>
              </a:rPr>
              <a:t> </a:t>
            </a:r>
            <a:endParaRPr lang="en-GB" altLang="en-US" dirty="0">
              <a:ea typeface="ＭＳ Ｐゴシック" pitchFamily="34" charset="-128"/>
            </a:endParaRPr>
          </a:p>
          <a:p>
            <a:pPr defTabSz="502355"/>
            <a:r>
              <a:rPr lang="en-US" altLang="en-US" dirty="0">
                <a:ea typeface="ＭＳ Ｐゴシック" pitchFamily="34" charset="-128"/>
              </a:rPr>
              <a:t>The examiner is saying, "sorry, you think your invention is any room temperature curable silicone composition where the uncured plasticity is between 80 and 900 mm. But I can see that there are other people who have used this before you. You clearly have an invention that you want to protect, but I will not allow such a broad claim for your invention. In light of all the prior art I have cited, what is it you want to claim?"</a:t>
            </a:r>
            <a:endParaRPr lang="en-GB" altLang="en-US" dirty="0">
              <a:ea typeface="ＭＳ Ｐゴシック" pitchFamily="34" charset="-128"/>
            </a:endParaRPr>
          </a:p>
          <a:p>
            <a:pPr defTabSz="502355"/>
            <a:endParaRPr lang="en-US" altLang="en-US" dirty="0">
              <a:ea typeface="ＭＳ Ｐゴシック" pitchFamily="34" charset="-128"/>
            </a:endParaRPr>
          </a:p>
          <a:p>
            <a:pPr defTabSz="502355"/>
            <a:r>
              <a:rPr lang="en-US" altLang="en-US" dirty="0">
                <a:ea typeface="ＭＳ Ｐゴシック" pitchFamily="34" charset="-128"/>
              </a:rPr>
              <a:t>The applicants then provided details within the field of room temperature curable silicone elastomer compositions of a Williams plasticity of 80 to 900 mm of the specific characteristics that define their composition.</a:t>
            </a:r>
            <a:endParaRPr lang="en-GB" altLang="en-US" dirty="0">
              <a:ea typeface="ＭＳ Ｐゴシック" pitchFamily="34" charset="-128"/>
            </a:endParaRPr>
          </a:p>
          <a:p>
            <a:pPr defTabSz="502355" eaLnBrk="1" hangingPunct="1"/>
            <a:endParaRPr lang="en-US" altLang="en-US" dirty="0">
              <a:ea typeface="ＭＳ Ｐゴシック" pitchFamily="34" charset="-128"/>
            </a:endParaRPr>
          </a:p>
          <a:p>
            <a:pPr defTabSz="502355" eaLnBrk="1" hangingPunct="1"/>
            <a:endParaRPr lang="en-US" altLang="en-US" dirty="0">
              <a:ea typeface="ＭＳ Ｐゴシック" pitchFamily="34" charset="-128"/>
            </a:endParaRPr>
          </a:p>
          <a:p>
            <a:pPr defTabSz="502355" eaLnBrk="1" hangingPunct="1"/>
            <a:endParaRPr lang="en-US" altLang="en-US" dirty="0">
              <a:ea typeface="ＭＳ Ｐゴシック" pitchFamily="34" charset="-128"/>
            </a:endParaRPr>
          </a:p>
        </p:txBody>
      </p:sp>
      <p:sp>
        <p:nvSpPr>
          <p:cNvPr id="227333"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6B71A60B-CF1B-4FEA-9E17-071A60B53EA5}" type="slidenum">
              <a:rPr lang="en-US" altLang="en-US">
                <a:ea typeface="ＭＳ Ｐゴシック" pitchFamily="34" charset="-128"/>
              </a:rPr>
              <a:pPr algn="r" eaLnBrk="1" hangingPunct="1">
                <a:spcBef>
                  <a:spcPct val="0"/>
                </a:spcBef>
              </a:pPr>
              <a:t>69</a:t>
            </a:fld>
            <a:endParaRPr lang="en-US" altLang="en-US">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63A1C42-9264-4596-9C16-6C5C20AF7A87}" type="slidenum">
              <a:rPr lang="en-GB" altLang="en-US" smtClean="0">
                <a:ea typeface="ＭＳ Ｐゴシック" pitchFamily="34" charset="-128"/>
              </a:rPr>
              <a:pPr eaLnBrk="1" hangingPunct="1">
                <a:spcBef>
                  <a:spcPct val="0"/>
                </a:spcBef>
              </a:pPr>
              <a:t>70</a:t>
            </a:fld>
            <a:endParaRPr lang="en-GB" altLang="en-US">
              <a:ea typeface="ＭＳ Ｐゴシック" pitchFamily="34" charset="-128"/>
            </a:endParaRPr>
          </a:p>
        </p:txBody>
      </p:sp>
      <p:sp>
        <p:nvSpPr>
          <p:cNvPr id="228355" name="Slide Image Placeholder 1"/>
          <p:cNvSpPr>
            <a:spLocks noGrp="1" noRot="1" noChangeAspect="1" noTextEdit="1"/>
          </p:cNvSpPr>
          <p:nvPr>
            <p:ph type="sldImg"/>
          </p:nvPr>
        </p:nvSpPr>
        <p:spPr>
          <a:ln/>
        </p:spPr>
      </p:sp>
      <p:sp>
        <p:nvSpPr>
          <p:cNvPr id="22835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a:t>The applicants have been granted a European patent. However, it will not take effect until it has been validated in each of the designated states, in accordance with the applicable national laws</a:t>
            </a:r>
            <a:r>
              <a:rPr lang="en-GB" altLang="en-US"/>
              <a:t>. </a:t>
            </a:r>
          </a:p>
          <a:p>
            <a:pPr defTabSz="502355" eaLnBrk="1" hangingPunct="1"/>
            <a:endParaRPr lang="en-GB" altLang="en-US"/>
          </a:p>
          <a:p>
            <a:pPr defTabSz="502355" eaLnBrk="1" hangingPunct="1"/>
            <a:r>
              <a:rPr lang="en-GB" altLang="en-US"/>
              <a:t>In China and the USA the examination procedure is still ongoing.</a:t>
            </a:r>
            <a:endParaRPr lang="en-US" altLang="en-US"/>
          </a:p>
        </p:txBody>
      </p:sp>
      <p:sp>
        <p:nvSpPr>
          <p:cNvPr id="228357"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5EB7DE2-EE20-4915-8488-8DCD796D88F9}" type="slidenum">
              <a:rPr lang="en-US" altLang="en-US">
                <a:ea typeface="ＭＳ Ｐゴシック" pitchFamily="34" charset="-128"/>
              </a:rPr>
              <a:pPr algn="r" eaLnBrk="1" hangingPunct="1">
                <a:spcBef>
                  <a:spcPct val="0"/>
                </a:spcBef>
              </a:pPr>
              <a:t>70</a:t>
            </a:fld>
            <a:endParaRPr lang="en-US" altLang="en-US">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C39E923-BAB6-4EEF-B736-AB2517EA6ACB}" type="slidenum">
              <a:rPr lang="en-GB" altLang="en-US" smtClean="0"/>
              <a:pPr eaLnBrk="1" hangingPunct="1">
                <a:spcBef>
                  <a:spcPct val="0"/>
                </a:spcBef>
              </a:pPr>
              <a:t>8</a:t>
            </a:fld>
            <a:endParaRPr lang="en-GB" altLang="en-US"/>
          </a:p>
        </p:txBody>
      </p:sp>
      <p:sp>
        <p:nvSpPr>
          <p:cNvPr id="164867" name="Rectangle 2"/>
          <p:cNvSpPr>
            <a:spLocks noGrp="1" noRot="1" noChangeAspect="1" noChangeArrowheads="1" noTextEdit="1"/>
          </p:cNvSpPr>
          <p:nvPr>
            <p:ph type="sldImg"/>
          </p:nvPr>
        </p:nvSpPr>
        <p:spPr>
          <a:xfrm>
            <a:off x="908050" y="741363"/>
            <a:ext cx="4935538" cy="3703637"/>
          </a:xfrm>
          <a:ln/>
        </p:spPr>
      </p:sp>
      <p:sp>
        <p:nvSpPr>
          <p:cNvPr id="164868" name="Rectangle 3"/>
          <p:cNvSpPr>
            <a:spLocks noGrp="1" noChangeArrowheads="1"/>
          </p:cNvSpPr>
          <p:nvPr>
            <p:ph type="body" idx="1"/>
          </p:nvPr>
        </p:nvSpPr>
        <p:spPr>
          <a:xfrm>
            <a:off x="674371" y="4691907"/>
            <a:ext cx="5394960" cy="4447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48" tIns="50273" rIns="100548" bIns="50273"/>
          <a:lstStyle/>
          <a:p>
            <a:pPr eaLnBrk="1" hangingPunct="1"/>
            <a:r>
              <a:rPr lang="en-GB" altLang="en-US" sz="1100" dirty="0"/>
              <a:t>The key concept of this slide is to show that a patent is a negative right, not a positive one.</a:t>
            </a:r>
          </a:p>
          <a:p>
            <a:pPr eaLnBrk="1" hangingPunct="1"/>
            <a:endParaRPr lang="en-GB" altLang="en-US" sz="1100" dirty="0"/>
          </a:p>
          <a:p>
            <a:pPr eaLnBrk="1" hangingPunct="1"/>
            <a:r>
              <a:rPr lang="en-GB" altLang="en-US" sz="1100" dirty="0"/>
              <a:t>For example, let us imagine that you have invented the first-ever electric kettle to have a ceramic heating element as its base-plate. This kettle has advantages over kettles which have a metal heating element upon which lime scale forms. Such a kettle might be novel and inventive, and could get you a patent, which we will call patent B. </a:t>
            </a:r>
          </a:p>
          <a:p>
            <a:pPr eaLnBrk="1" hangingPunct="1">
              <a:buFontTx/>
              <a:buChar char="•"/>
            </a:pPr>
            <a:endParaRPr lang="en-GB" altLang="en-US" sz="1100" dirty="0"/>
          </a:p>
          <a:p>
            <a:pPr eaLnBrk="1" hangingPunct="1"/>
            <a:r>
              <a:rPr lang="en-GB" altLang="en-US" sz="1100" dirty="0"/>
              <a:t>However, your patent does not grant you the right to use your invention, because it falls within the scope of an earlier patent for all electric kettles, which we will call patent A. </a:t>
            </a:r>
          </a:p>
          <a:p>
            <a:pPr eaLnBrk="1" hangingPunct="1">
              <a:buFontTx/>
              <a:buChar char="•"/>
            </a:pPr>
            <a:endParaRPr lang="en-GB" altLang="en-US" sz="1100" dirty="0"/>
          </a:p>
          <a:p>
            <a:pPr eaLnBrk="1" hangingPunct="1"/>
            <a:r>
              <a:rPr lang="en-GB" altLang="en-US" sz="1100" dirty="0"/>
              <a:t>For you to make, use and sell your invention you need a licence from the owner of the earlier, broader patent, patent A. </a:t>
            </a:r>
          </a:p>
          <a:p>
            <a:pPr eaLnBrk="1" hangingPunct="1">
              <a:buFontTx/>
              <a:buChar char="•"/>
            </a:pPr>
            <a:endParaRPr lang="en-GB" altLang="en-US" sz="1100" dirty="0"/>
          </a:p>
          <a:p>
            <a:pPr eaLnBrk="1" hangingPunct="1"/>
            <a:r>
              <a:rPr lang="en-GB" altLang="en-US" sz="1100" dirty="0"/>
              <a:t>But they in turn would need a licence from you to make kettles with ceramic heating elements. </a:t>
            </a:r>
          </a:p>
          <a:p>
            <a:pPr eaLnBrk="1" hangingPunct="1">
              <a:buFontTx/>
              <a:buChar char="•"/>
            </a:pPr>
            <a:endParaRPr lang="en-GB" altLang="en-US" sz="1100" dirty="0"/>
          </a:p>
          <a:p>
            <a:pPr eaLnBrk="1" hangingPunct="1"/>
            <a:r>
              <a:rPr lang="en-GB" altLang="en-US" sz="1100" dirty="0"/>
              <a:t>This is where you could enter into a cross-licence agreement. Indeed, this is where the vast majority of industrial collaborations start.</a:t>
            </a:r>
          </a:p>
          <a:p>
            <a:pPr eaLnBrk="1" hangingPunct="1"/>
            <a:endParaRPr lang="de-CH" altLang="en-US" sz="1100" dirty="0"/>
          </a:p>
          <a:p>
            <a:pPr eaLnBrk="1" hangingPunct="1"/>
            <a:r>
              <a:rPr lang="en-GB" altLang="en-US" dirty="0"/>
              <a:t>Patents owned by others may overlap or encompass your own patent. In this case, you need to obtain the right to use other people’s inventions – for example by way of a licence – before you can start commercialising your own patented invention, and vice versa.</a:t>
            </a:r>
          </a:p>
          <a:p>
            <a:pPr eaLnBrk="1" hangingPunct="1"/>
            <a:endParaRPr lang="en-GB"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42D3331-F854-4F97-9171-09163D6AD16A}" type="slidenum">
              <a:rPr lang="en-GB" altLang="en-US" smtClean="0">
                <a:ea typeface="ＭＳ Ｐゴシック" pitchFamily="34" charset="-128"/>
              </a:rPr>
              <a:pPr eaLnBrk="1" hangingPunct="1">
                <a:spcBef>
                  <a:spcPct val="0"/>
                </a:spcBef>
              </a:pPr>
              <a:t>71</a:t>
            </a:fld>
            <a:endParaRPr lang="en-GB" altLang="en-US">
              <a:ea typeface="ＭＳ Ｐゴシック" pitchFamily="34" charset="-128"/>
            </a:endParaRPr>
          </a:p>
        </p:txBody>
      </p:sp>
      <p:sp>
        <p:nvSpPr>
          <p:cNvPr id="229379" name="Slide Image Placeholder 1"/>
          <p:cNvSpPr>
            <a:spLocks noGrp="1" noRot="1" noChangeAspect="1" noTextEdit="1"/>
          </p:cNvSpPr>
          <p:nvPr>
            <p:ph type="sldImg"/>
          </p:nvPr>
        </p:nvSpPr>
        <p:spPr>
          <a:ln/>
        </p:spPr>
      </p:sp>
      <p:sp>
        <p:nvSpPr>
          <p:cNvPr id="22938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our second example, Swedish inventors Anna </a:t>
            </a:r>
            <a:r>
              <a:rPr lang="en-US" altLang="en-US" dirty="0" err="1"/>
              <a:t>Haupt</a:t>
            </a:r>
            <a:r>
              <a:rPr lang="en-US" altLang="en-US" dirty="0"/>
              <a:t> and </a:t>
            </a:r>
            <a:r>
              <a:rPr lang="en-US" altLang="en-US" dirty="0" err="1"/>
              <a:t>Terese</a:t>
            </a:r>
            <a:r>
              <a:rPr lang="en-US" altLang="en-US" dirty="0"/>
              <a:t> </a:t>
            </a:r>
            <a:r>
              <a:rPr lang="en-US" altLang="en-US" dirty="0" err="1"/>
              <a:t>Alstin</a:t>
            </a:r>
            <a:r>
              <a:rPr lang="en-US" altLang="en-US" dirty="0"/>
              <a:t>, originally from Lund University, sought to address the problem that, despite the need for safety, people don’t like to wear cycle helmets, as they ruin their hair-do and just don’t look “cool”. </a:t>
            </a:r>
            <a:endParaRPr lang="en-GB" altLang="en-US" dirty="0"/>
          </a:p>
          <a:p>
            <a:r>
              <a:rPr lang="en-US" altLang="en-US" dirty="0"/>
              <a:t> </a:t>
            </a:r>
            <a:endParaRPr lang="en-GB" altLang="en-US" dirty="0"/>
          </a:p>
          <a:p>
            <a:r>
              <a:rPr lang="en-US" altLang="en-US" dirty="0" err="1"/>
              <a:t>Haupt</a:t>
            </a:r>
            <a:r>
              <a:rPr lang="en-US" altLang="en-US" dirty="0"/>
              <a:t> and </a:t>
            </a:r>
            <a:r>
              <a:rPr lang="en-US" altLang="en-US" dirty="0" err="1"/>
              <a:t>Alstin</a:t>
            </a:r>
            <a:r>
              <a:rPr lang="en-US" altLang="en-US" dirty="0"/>
              <a:t> invented the helmet while working on their joint master's project in industrial design. According to Swedish law at the time, children under the age of 15 had to wear helmets when riding their bikes, and a proposal had been made to extend this to all cyclists. On their website, the inventors admit that they "would not have been seen dead in a polystyrene helmet", and that that’s what prompted them to start designing an “invisible” helmet.</a:t>
            </a:r>
            <a:endParaRPr lang="en-GB" altLang="en-US" dirty="0"/>
          </a:p>
          <a:p>
            <a:r>
              <a:rPr lang="en-US" altLang="en-US" dirty="0"/>
              <a:t> </a:t>
            </a:r>
            <a:endParaRPr lang="en-GB" altLang="en-US" dirty="0"/>
          </a:p>
          <a:p>
            <a:r>
              <a:rPr lang="en-US" altLang="en-US" dirty="0"/>
              <a:t>They solved the problem by inventing an airbag helmet,</a:t>
            </a:r>
            <a:r>
              <a:rPr lang="en-US" altLang="en-US" baseline="0" dirty="0"/>
              <a:t> which they named </a:t>
            </a:r>
            <a:r>
              <a:rPr lang="en-US" altLang="en-US" baseline="0" dirty="0" err="1"/>
              <a:t>Hövding</a:t>
            </a:r>
            <a:r>
              <a:rPr lang="en-US" altLang="en-US" baseline="0" dirty="0"/>
              <a:t>.</a:t>
            </a:r>
            <a:endParaRPr lang="en-GB" altLang="en-US" dirty="0"/>
          </a:p>
          <a:p>
            <a:r>
              <a:rPr lang="en-US" altLang="en-US" b="1" dirty="0"/>
              <a:t> </a:t>
            </a:r>
            <a:endParaRPr lang="en-GB" altLang="en-US" dirty="0"/>
          </a:p>
          <a:p>
            <a:r>
              <a:rPr lang="en-US" altLang="en-US" dirty="0"/>
              <a:t>The helmet comprises a collar containing an airbag, with helium as the inflating agent and sensors including gyroscopes and accelerometers.</a:t>
            </a:r>
            <a:endParaRPr lang="en-US" altLang="en-US" dirty="0">
              <a:ea typeface="ＭＳ Ｐゴシック" pitchFamily="34" charset="-128"/>
            </a:endParaRPr>
          </a:p>
        </p:txBody>
      </p:sp>
      <p:sp>
        <p:nvSpPr>
          <p:cNvPr id="229381"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45090762-EE2E-426D-ADC3-05A4242B39E9}" type="slidenum">
              <a:rPr lang="en-US" altLang="en-US">
                <a:ea typeface="ＭＳ Ｐゴシック" pitchFamily="34" charset="-128"/>
              </a:rPr>
              <a:pPr algn="r" eaLnBrk="1" hangingPunct="1">
                <a:spcBef>
                  <a:spcPct val="0"/>
                </a:spcBef>
              </a:pPr>
              <a:t>71</a:t>
            </a:fld>
            <a:endParaRPr lang="en-US" altLang="en-US">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A53B93FC-0CD3-4765-8771-B920EAA55AB3}" type="slidenum">
              <a:rPr lang="en-GB" altLang="en-US" smtClean="0">
                <a:ea typeface="ＭＳ Ｐゴシック" pitchFamily="34" charset="-128"/>
              </a:rPr>
              <a:pPr eaLnBrk="1" hangingPunct="1">
                <a:spcBef>
                  <a:spcPct val="0"/>
                </a:spcBef>
              </a:pPr>
              <a:t>72</a:t>
            </a:fld>
            <a:endParaRPr lang="en-GB" altLang="en-US">
              <a:ea typeface="ＭＳ Ｐゴシック" pitchFamily="34" charset="-128"/>
            </a:endParaRPr>
          </a:p>
        </p:txBody>
      </p:sp>
      <p:sp>
        <p:nvSpPr>
          <p:cNvPr id="230403" name="Slide Image Placeholder 1"/>
          <p:cNvSpPr>
            <a:spLocks noGrp="1" noRot="1" noChangeAspect="1" noTextEdit="1"/>
          </p:cNvSpPr>
          <p:nvPr>
            <p:ph type="sldImg"/>
          </p:nvPr>
        </p:nvSpPr>
        <p:spPr>
          <a:ln/>
        </p:spPr>
      </p:sp>
      <p:sp>
        <p:nvSpPr>
          <p:cNvPr id="23040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dirty="0">
                <a:ea typeface="ＭＳ Ｐゴシック" pitchFamily="34" charset="-128"/>
              </a:rPr>
              <a:t>On the left you can see a woman wearing the </a:t>
            </a:r>
            <a:r>
              <a:rPr lang="en-US" altLang="en-US" dirty="0" err="1">
                <a:ea typeface="ＭＳ Ｐゴシック" pitchFamily="34" charset="-128"/>
              </a:rPr>
              <a:t>Hövding</a:t>
            </a:r>
            <a:r>
              <a:rPr lang="en-US" altLang="en-US" dirty="0">
                <a:ea typeface="ＭＳ Ｐゴシック" pitchFamily="34" charset="-128"/>
              </a:rPr>
              <a:t> airbag helmet before and after a collision. The illustration on the right is from the patent application.</a:t>
            </a:r>
            <a:endParaRPr lang="en-GB" altLang="en-US" dirty="0">
              <a:ea typeface="ＭＳ Ｐゴシック" pitchFamily="34" charset="-128"/>
            </a:endParaRPr>
          </a:p>
          <a:p>
            <a:pPr defTabSz="502355" eaLnBrk="1" hangingPunct="1"/>
            <a:endParaRPr lang="en-US" altLang="en-US" dirty="0">
              <a:ea typeface="ＭＳ Ｐゴシック" pitchFamily="34" charset="-128"/>
            </a:endParaRPr>
          </a:p>
          <a:p>
            <a:pPr defTabSz="502355"/>
            <a:r>
              <a:rPr lang="en-US" altLang="en-US" dirty="0"/>
              <a:t>You can watch a YouTube video of how the helmet works in a collision at </a:t>
            </a:r>
          </a:p>
          <a:p>
            <a:pPr defTabSz="502355"/>
            <a:endParaRPr lang="en-US" altLang="en-US" dirty="0"/>
          </a:p>
          <a:p>
            <a:pPr defTabSz="502355"/>
            <a:r>
              <a:rPr lang="en-US" altLang="en-US" dirty="0"/>
              <a:t>www.youtube.com/watch?v=WCd8qQv6Htw&amp;feature=plcp.</a:t>
            </a:r>
            <a:endParaRPr lang="en-GB" altLang="en-US" dirty="0"/>
          </a:p>
          <a:p>
            <a:pPr defTabSz="502355"/>
            <a:r>
              <a:rPr lang="en-US" altLang="en-US" dirty="0"/>
              <a:t> </a:t>
            </a:r>
            <a:endParaRPr lang="en-GB" altLang="en-US" dirty="0"/>
          </a:p>
          <a:p>
            <a:pPr defTabSz="502355"/>
            <a:endParaRPr lang="en-US" altLang="en-US" dirty="0">
              <a:ea typeface="ＭＳ Ｐゴシック" pitchFamily="34" charset="-128"/>
            </a:endParaRPr>
          </a:p>
          <a:p>
            <a:pPr defTabSz="502355" eaLnBrk="1" hangingPunct="1"/>
            <a:endParaRPr lang="en-US" altLang="en-US" dirty="0">
              <a:ea typeface="ＭＳ Ｐゴシック" pitchFamily="34" charset="-128"/>
            </a:endParaRPr>
          </a:p>
        </p:txBody>
      </p:sp>
      <p:sp>
        <p:nvSpPr>
          <p:cNvPr id="230405"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AEEAA4F-BB24-4098-920C-9CE77024E6C5}" type="slidenum">
              <a:rPr lang="en-US" altLang="en-US">
                <a:ea typeface="ＭＳ Ｐゴシック" pitchFamily="34" charset="-128"/>
              </a:rPr>
              <a:pPr algn="r" eaLnBrk="1" hangingPunct="1">
                <a:spcBef>
                  <a:spcPct val="0"/>
                </a:spcBef>
              </a:pPr>
              <a:t>72</a:t>
            </a:fld>
            <a:endParaRPr lang="en-US" altLang="en-US">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CC6CD10-74FA-49E7-934B-02BB30872569}" type="slidenum">
              <a:rPr lang="en-GB" altLang="en-US" smtClean="0">
                <a:ea typeface="ＭＳ Ｐゴシック" pitchFamily="34" charset="-128"/>
              </a:rPr>
              <a:pPr eaLnBrk="1" hangingPunct="1">
                <a:spcBef>
                  <a:spcPct val="0"/>
                </a:spcBef>
              </a:pPr>
              <a:t>73</a:t>
            </a:fld>
            <a:endParaRPr lang="en-GB" altLang="en-US">
              <a:ea typeface="ＭＳ Ｐゴシック" pitchFamily="34" charset="-128"/>
            </a:endParaRPr>
          </a:p>
        </p:txBody>
      </p:sp>
      <p:sp>
        <p:nvSpPr>
          <p:cNvPr id="231427" name="Slide Image Placeholder 1"/>
          <p:cNvSpPr>
            <a:spLocks noGrp="1" noRot="1" noChangeAspect="1" noTextEdit="1"/>
          </p:cNvSpPr>
          <p:nvPr>
            <p:ph type="sldImg"/>
          </p:nvPr>
        </p:nvSpPr>
        <p:spPr>
          <a:ln/>
        </p:spPr>
      </p:sp>
      <p:sp>
        <p:nvSpPr>
          <p:cNvPr id="23142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What do you think the inventive concept is in this case? </a:t>
            </a:r>
          </a:p>
          <a:p>
            <a:endParaRPr lang="en-US" altLang="en-US">
              <a:ea typeface="ＭＳ Ｐゴシック" pitchFamily="34" charset="-128"/>
            </a:endParaRPr>
          </a:p>
          <a:p>
            <a:r>
              <a:rPr lang="en-US" altLang="en-US">
                <a:ea typeface="ＭＳ Ｐゴシック" pitchFamily="34" charset="-128"/>
              </a:rPr>
              <a:t>What do you think the applicants claimed?</a:t>
            </a:r>
          </a:p>
          <a:p>
            <a:endParaRPr lang="en-US" altLang="en-US">
              <a:ea typeface="ＭＳ Ｐゴシック" pitchFamily="34" charset="-128"/>
            </a:endParaRPr>
          </a:p>
          <a:p>
            <a:r>
              <a:rPr lang="en-US" altLang="en-US">
                <a:ea typeface="ＭＳ Ｐゴシック" pitchFamily="34" charset="-128"/>
              </a:rPr>
              <a:t>How would you have structured a suitable claim?</a:t>
            </a:r>
          </a:p>
          <a:p>
            <a:endParaRPr lang="en-US" altLang="en-US">
              <a:ea typeface="ＭＳ Ｐゴシック" pitchFamily="34" charset="-128"/>
            </a:endParaRPr>
          </a:p>
          <a:p>
            <a:pPr eaLnBrk="1" hangingPunct="1"/>
            <a:endParaRPr lang="en-GB" altLang="en-US">
              <a:ea typeface="ＭＳ Ｐゴシック" pitchFamily="34" charset="-128"/>
            </a:endParaRPr>
          </a:p>
          <a:p>
            <a:pPr eaLnBrk="1" hangingPunct="1"/>
            <a:endParaRPr lang="en-US" altLang="en-US">
              <a:ea typeface="ＭＳ Ｐゴシック" pitchFamily="34" charset="-128"/>
            </a:endParaRPr>
          </a:p>
          <a:p>
            <a:pPr eaLnBrk="1" hangingPunct="1"/>
            <a:endParaRPr lang="en-US" altLang="en-US">
              <a:ea typeface="ＭＳ Ｐゴシック" pitchFamily="34" charset="-128"/>
            </a:endParaRPr>
          </a:p>
          <a:p>
            <a:pPr eaLnBrk="1" hangingPunct="1"/>
            <a:endParaRPr lang="en-US" altLang="en-US">
              <a:ea typeface="ＭＳ Ｐゴシック" pitchFamily="34" charset="-128"/>
            </a:endParaRPr>
          </a:p>
        </p:txBody>
      </p:sp>
      <p:sp>
        <p:nvSpPr>
          <p:cNvPr id="231429"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D260D33-2146-443B-A706-65FEDB91BE4F}" type="slidenum">
              <a:rPr lang="en-US" altLang="en-US">
                <a:ea typeface="ＭＳ Ｐゴシック" pitchFamily="34" charset="-128"/>
              </a:rPr>
              <a:pPr algn="r" eaLnBrk="1" hangingPunct="1">
                <a:spcBef>
                  <a:spcPct val="0"/>
                </a:spcBef>
              </a:pPr>
              <a:t>73</a:t>
            </a:fld>
            <a:endParaRPr lang="en-US" altLang="en-US">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7116A63-FE2D-4BF8-BCC0-CEE839A71C69}" type="slidenum">
              <a:rPr lang="en-GB" altLang="en-US" smtClean="0">
                <a:ea typeface="ＭＳ Ｐゴシック" pitchFamily="34" charset="-128"/>
              </a:rPr>
              <a:pPr eaLnBrk="1" hangingPunct="1">
                <a:spcBef>
                  <a:spcPct val="0"/>
                </a:spcBef>
              </a:pPr>
              <a:t>74</a:t>
            </a:fld>
            <a:endParaRPr lang="en-GB" altLang="en-US">
              <a:ea typeface="ＭＳ Ｐゴシック" pitchFamily="34" charset="-128"/>
            </a:endParaRPr>
          </a:p>
        </p:txBody>
      </p:sp>
      <p:sp>
        <p:nvSpPr>
          <p:cNvPr id="232451" name="Slide Image Placeholder 1"/>
          <p:cNvSpPr>
            <a:spLocks noGrp="1" noRot="1" noChangeAspect="1" noTextEdit="1"/>
          </p:cNvSpPr>
          <p:nvPr>
            <p:ph type="sldImg"/>
          </p:nvPr>
        </p:nvSpPr>
        <p:spPr>
          <a:ln/>
        </p:spPr>
      </p:sp>
      <p:sp>
        <p:nvSpPr>
          <p:cNvPr id="23245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The applicants claimed a system in the form of product claims 1 to 9. They also claimed a method of protecting the head of the user in case of a collision in the form of method claims 10 to 12.</a:t>
            </a:r>
            <a:endParaRPr lang="en-GB" altLang="en-US">
              <a:ea typeface="ＭＳ Ｐゴシック" pitchFamily="34" charset="-128"/>
            </a:endParaRPr>
          </a:p>
          <a:p>
            <a:r>
              <a:rPr lang="en-GB" altLang="en-US">
                <a:ea typeface="ＭＳ Ｐゴシック" pitchFamily="34" charset="-128"/>
              </a:rPr>
              <a:t> </a:t>
            </a:r>
          </a:p>
          <a:p>
            <a:r>
              <a:rPr lang="en-US" altLang="en-US">
                <a:ea typeface="ＭＳ Ｐゴシック" pitchFamily="34" charset="-128"/>
              </a:rPr>
              <a:t>To get a better understanding of the claim structures, we will focus on the independent product claim and the amendments that were made to it during the examination procedure.</a:t>
            </a:r>
          </a:p>
          <a:p>
            <a:pPr eaLnBrk="1" hangingPunct="1"/>
            <a:endParaRPr lang="en-US" altLang="en-US">
              <a:ea typeface="ＭＳ Ｐゴシック" pitchFamily="34" charset="-128"/>
            </a:endParaRPr>
          </a:p>
          <a:p>
            <a:pPr eaLnBrk="1" hangingPunct="1"/>
            <a:endParaRPr lang="en-US" altLang="en-US">
              <a:ea typeface="ＭＳ Ｐゴシック" pitchFamily="34" charset="-128"/>
            </a:endParaRPr>
          </a:p>
        </p:txBody>
      </p:sp>
      <p:sp>
        <p:nvSpPr>
          <p:cNvPr id="232453"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F9144DDA-4CE5-4262-A4C4-60325704F2F0}" type="slidenum">
              <a:rPr lang="en-US" altLang="en-US">
                <a:ea typeface="ＭＳ Ｐゴシック" pitchFamily="34" charset="-128"/>
              </a:rPr>
              <a:pPr algn="r" eaLnBrk="1" hangingPunct="1">
                <a:spcBef>
                  <a:spcPct val="0"/>
                </a:spcBef>
              </a:pPr>
              <a:t>74</a:t>
            </a:fld>
            <a:endParaRPr lang="en-US" altLang="en-US">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20A8F8F-CF9C-4C5B-ADA1-4C75B96A6532}" type="slidenum">
              <a:rPr lang="en-GB" altLang="en-US" smtClean="0">
                <a:ea typeface="ＭＳ Ｐゴシック" pitchFamily="34" charset="-128"/>
              </a:rPr>
              <a:pPr eaLnBrk="1" hangingPunct="1">
                <a:spcBef>
                  <a:spcPct val="0"/>
                </a:spcBef>
              </a:pPr>
              <a:t>75</a:t>
            </a:fld>
            <a:endParaRPr lang="en-GB" altLang="en-US">
              <a:ea typeface="ＭＳ Ｐゴシック" pitchFamily="34" charset="-128"/>
            </a:endParaRPr>
          </a:p>
        </p:txBody>
      </p:sp>
      <p:sp>
        <p:nvSpPr>
          <p:cNvPr id="233475" name="Slide Image Placeholder 1"/>
          <p:cNvSpPr>
            <a:spLocks noGrp="1" noRot="1" noChangeAspect="1" noTextEdit="1"/>
          </p:cNvSpPr>
          <p:nvPr>
            <p:ph type="sldImg"/>
          </p:nvPr>
        </p:nvSpPr>
        <p:spPr>
          <a:ln/>
        </p:spPr>
      </p:sp>
      <p:sp>
        <p:nvSpPr>
          <p:cNvPr id="23347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dirty="0"/>
              <a:t>Claim 1 is an independent claim relating to a system for protecting a portion of the body of a user.</a:t>
            </a:r>
            <a:endParaRPr lang="en-GB" altLang="en-US" dirty="0"/>
          </a:p>
          <a:p>
            <a:pPr defTabSz="502355" eaLnBrk="1" hangingPunct="1"/>
            <a:endParaRPr lang="en-US" altLang="en-US" dirty="0">
              <a:ea typeface="ＭＳ Ｐゴシック" pitchFamily="34" charset="-128"/>
            </a:endParaRPr>
          </a:p>
          <a:p>
            <a:pPr defTabSz="502355" eaLnBrk="1" hangingPunct="1"/>
            <a:r>
              <a:rPr lang="en-US" altLang="en-US" dirty="0">
                <a:ea typeface="ＭＳ Ｐゴシック" pitchFamily="34" charset="-128"/>
              </a:rPr>
              <a:t>The individual components are shown here on the slide.</a:t>
            </a:r>
          </a:p>
          <a:p>
            <a:pPr defTabSz="502355" eaLnBrk="1" hangingPunct="1"/>
            <a:endParaRPr lang="en-US" altLang="en-US" dirty="0">
              <a:ea typeface="ＭＳ Ｐゴシック" pitchFamily="34" charset="-128"/>
            </a:endParaRPr>
          </a:p>
          <a:p>
            <a:pPr defTabSz="502355"/>
            <a:r>
              <a:rPr lang="en-US" altLang="en-US" dirty="0"/>
              <a:t>Note that the claim does not include the words </a:t>
            </a:r>
            <a:r>
              <a:rPr lang="en-US" altLang="en-US" b="1" dirty="0"/>
              <a:t>bicycle </a:t>
            </a:r>
            <a:r>
              <a:rPr lang="en-US" altLang="en-US" dirty="0"/>
              <a:t>or</a:t>
            </a:r>
            <a:r>
              <a:rPr lang="en-US" altLang="en-US" b="1" dirty="0"/>
              <a:t> helmet </a:t>
            </a:r>
            <a:r>
              <a:rPr lang="en-US" altLang="en-US" dirty="0"/>
              <a:t>or</a:t>
            </a:r>
            <a:r>
              <a:rPr lang="en-US" altLang="en-US" b="1" dirty="0"/>
              <a:t> bicycle helmet </a:t>
            </a:r>
            <a:r>
              <a:rPr lang="en-US" altLang="en-US" dirty="0"/>
              <a:t>or</a:t>
            </a:r>
            <a:r>
              <a:rPr lang="en-US" altLang="en-US" b="1" dirty="0"/>
              <a:t> inflatable helmet</a:t>
            </a:r>
            <a:r>
              <a:rPr lang="en-US" altLang="en-US" dirty="0"/>
              <a:t>. Why not? It does not refer to helium as an inflating agent either. Nor does it mention sensors such as gyroscopes or accelerometers. </a:t>
            </a:r>
            <a:endParaRPr lang="en-GB" altLang="en-US" dirty="0"/>
          </a:p>
          <a:p>
            <a:pPr defTabSz="502355" eaLnBrk="1" hangingPunct="1"/>
            <a:endParaRPr lang="en-US" altLang="en-US" dirty="0">
              <a:ea typeface="ＭＳ Ｐゴシック" pitchFamily="34" charset="-128"/>
            </a:endParaRPr>
          </a:p>
          <a:p>
            <a:pPr defTabSz="502355"/>
            <a:r>
              <a:rPr lang="en-US" altLang="en-US" dirty="0">
                <a:ea typeface="ＭＳ Ｐゴシック" pitchFamily="34" charset="-128"/>
              </a:rPr>
              <a:t>Why has the patent attorney said “a first part suitable for surrounding a neck portion and back head portion of a user”? Why did he not just say “a collar” or “a neck brace”? </a:t>
            </a:r>
          </a:p>
          <a:p>
            <a:pPr defTabSz="502355"/>
            <a:endParaRPr lang="en-US" altLang="en-US" dirty="0">
              <a:ea typeface="ＭＳ Ｐゴシック" pitchFamily="34" charset="-128"/>
            </a:endParaRPr>
          </a:p>
          <a:p>
            <a:pPr defTabSz="502355"/>
            <a:r>
              <a:rPr lang="en-US" altLang="en-US" dirty="0">
                <a:ea typeface="ＭＳ Ｐゴシック" pitchFamily="34" charset="-128"/>
              </a:rPr>
              <a:t>This is because the aim is to stay as general as possible in order not to limit the claims by using specific defined expressions.</a:t>
            </a:r>
            <a:endParaRPr lang="en-GB" altLang="en-US" dirty="0">
              <a:ea typeface="ＭＳ Ｐゴシック" pitchFamily="34" charset="-128"/>
            </a:endParaRPr>
          </a:p>
          <a:p>
            <a:pPr defTabSz="502355" eaLnBrk="1" hangingPunct="1"/>
            <a:endParaRPr lang="en-US" altLang="en-US" dirty="0">
              <a:ea typeface="ＭＳ Ｐゴシック" pitchFamily="34" charset="-128"/>
            </a:endParaRPr>
          </a:p>
          <a:p>
            <a:pPr defTabSz="502355" eaLnBrk="1" hangingPunct="1"/>
            <a:endParaRPr lang="en-US" altLang="en-US" dirty="0">
              <a:ea typeface="ＭＳ Ｐゴシック" pitchFamily="34" charset="-128"/>
            </a:endParaRPr>
          </a:p>
        </p:txBody>
      </p:sp>
      <p:sp>
        <p:nvSpPr>
          <p:cNvPr id="233477"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FB45BEB-F4C0-4521-8A49-0EED5A0A30E6}" type="slidenum">
              <a:rPr lang="en-US" altLang="en-US">
                <a:ea typeface="ＭＳ Ｐゴシック" pitchFamily="34" charset="-128"/>
              </a:rPr>
              <a:pPr algn="r" eaLnBrk="1" hangingPunct="1">
                <a:spcBef>
                  <a:spcPct val="0"/>
                </a:spcBef>
              </a:pPr>
              <a:t>75</a:t>
            </a:fld>
            <a:endParaRPr lang="en-US" altLang="en-US">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535DE98-B51C-40D3-B769-2C9457813956}" type="slidenum">
              <a:rPr lang="en-GB" altLang="en-US" smtClean="0">
                <a:ea typeface="ＭＳ Ｐゴシック" pitchFamily="34" charset="-128"/>
              </a:rPr>
              <a:pPr eaLnBrk="1" hangingPunct="1">
                <a:spcBef>
                  <a:spcPct val="0"/>
                </a:spcBef>
              </a:pPr>
              <a:t>76</a:t>
            </a:fld>
            <a:endParaRPr lang="en-GB" altLang="en-US">
              <a:ea typeface="ＭＳ Ｐゴシック" pitchFamily="34" charset="-128"/>
            </a:endParaRPr>
          </a:p>
        </p:txBody>
      </p:sp>
      <p:sp>
        <p:nvSpPr>
          <p:cNvPr id="234499" name="Slide Image Placeholder 1"/>
          <p:cNvSpPr>
            <a:spLocks noGrp="1" noRot="1" noChangeAspect="1" noTextEdit="1"/>
          </p:cNvSpPr>
          <p:nvPr>
            <p:ph type="sldImg"/>
          </p:nvPr>
        </p:nvSpPr>
        <p:spPr>
          <a:ln/>
        </p:spPr>
      </p:sp>
      <p:sp>
        <p:nvSpPr>
          <p:cNvPr id="23450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GB" altLang="en-US" noProof="0" dirty="0">
                <a:ea typeface="ＭＳ Ｐゴシック" pitchFamily="34" charset="-128"/>
              </a:rPr>
              <a:t>The priority date of the </a:t>
            </a:r>
            <a:r>
              <a:rPr lang="en-GB" altLang="en-US" noProof="0" dirty="0" err="1">
                <a:ea typeface="ＭＳ Ｐゴシック" pitchFamily="34" charset="-128"/>
              </a:rPr>
              <a:t>Hövding</a:t>
            </a:r>
            <a:r>
              <a:rPr lang="en-GB" altLang="en-US" noProof="0" dirty="0">
                <a:ea typeface="ＭＳ Ｐゴシック" pitchFamily="34" charset="-128"/>
              </a:rPr>
              <a:t> application is 26 October 2005. </a:t>
            </a:r>
            <a:r>
              <a:rPr lang="en-GB" altLang="en-US" noProof="0" dirty="0">
                <a:solidFill>
                  <a:srgbClr val="002060"/>
                </a:solidFill>
                <a:ea typeface="ＭＳ Ｐゴシック" pitchFamily="34" charset="-128"/>
              </a:rPr>
              <a:t>The PCT application was published 18 months from the priority date. The application was virtually a secret or undisclosed document from 26 October 2005 until</a:t>
            </a:r>
            <a:r>
              <a:rPr lang="en-GB" altLang="en-US" baseline="0" noProof="0" dirty="0">
                <a:solidFill>
                  <a:srgbClr val="002060"/>
                </a:solidFill>
                <a:ea typeface="ＭＳ Ｐゴシック" pitchFamily="34" charset="-128"/>
              </a:rPr>
              <a:t> its publication</a:t>
            </a:r>
            <a:r>
              <a:rPr lang="en-GB" altLang="en-US" noProof="0" dirty="0">
                <a:solidFill>
                  <a:srgbClr val="002060"/>
                </a:solidFill>
                <a:ea typeface="ＭＳ Ｐゴシック" pitchFamily="34" charset="-128"/>
              </a:rPr>
              <a:t>. </a:t>
            </a:r>
          </a:p>
          <a:p>
            <a:pPr defTabSz="502355"/>
            <a:endParaRPr lang="en-GB" altLang="en-US" noProof="0" dirty="0">
              <a:ea typeface="ＭＳ Ｐゴシック" pitchFamily="34" charset="-128"/>
            </a:endParaRPr>
          </a:p>
          <a:p>
            <a:pPr defTabSz="502355"/>
            <a:r>
              <a:rPr lang="en-GB" altLang="en-US" noProof="0" dirty="0">
                <a:ea typeface="ＭＳ Ｐゴシック" pitchFamily="34" charset="-128"/>
              </a:rPr>
              <a:t>Applying the test for novelty, the examiner must ascertain if there was any </a:t>
            </a:r>
            <a:r>
              <a:rPr lang="en-GB" altLang="en-US" noProof="0" dirty="0"/>
              <a:t>document or publication that existed before 26 October 2005 that, when taken alone, disclosed the invention claimed in the application.</a:t>
            </a:r>
          </a:p>
          <a:p>
            <a:pPr defTabSz="502355"/>
            <a:endParaRPr lang="en-GB" altLang="en-US" noProof="0" dirty="0">
              <a:ea typeface="ＭＳ Ｐゴシック" pitchFamily="34" charset="-128"/>
            </a:endParaRPr>
          </a:p>
          <a:p>
            <a:pPr defTabSz="502355"/>
            <a:r>
              <a:rPr lang="en-GB" altLang="en-US" noProof="0" dirty="0">
                <a:ea typeface="ＭＳ Ｐゴシック" pitchFamily="34" charset="-128"/>
              </a:rPr>
              <a:t>The international search report stated that the </a:t>
            </a:r>
            <a:r>
              <a:rPr lang="en-GB" altLang="en-US" noProof="0" dirty="0"/>
              <a:t>system as described in claims 1 to 9 might not be novel and/or inventive. The examiner cited the three prior art documents shown here.</a:t>
            </a:r>
          </a:p>
          <a:p>
            <a:pPr defTabSz="502355" eaLnBrk="1" hangingPunct="1"/>
            <a:endParaRPr lang="de-DE" altLang="en-US" dirty="0">
              <a:ea typeface="ＭＳ Ｐゴシック" pitchFamily="34" charset="-128"/>
            </a:endParaRPr>
          </a:p>
        </p:txBody>
      </p:sp>
      <p:sp>
        <p:nvSpPr>
          <p:cNvPr id="234501"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EE59B9F0-11DD-492E-B81B-8B66A3169130}" type="slidenum">
              <a:rPr lang="en-US" altLang="en-US">
                <a:ea typeface="ＭＳ Ｐゴシック" pitchFamily="34" charset="-128"/>
              </a:rPr>
              <a:pPr algn="r" eaLnBrk="1" hangingPunct="1">
                <a:spcBef>
                  <a:spcPct val="0"/>
                </a:spcBef>
              </a:pPr>
              <a:t>76</a:t>
            </a:fld>
            <a:endParaRPr lang="en-US" altLang="en-US">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0456142-57AA-4DB9-8CEC-C55B5EAA55B1}" type="slidenum">
              <a:rPr lang="en-GB" altLang="en-US" smtClean="0">
                <a:ea typeface="ＭＳ Ｐゴシック" pitchFamily="34" charset="-128"/>
              </a:rPr>
              <a:pPr eaLnBrk="1" hangingPunct="1">
                <a:spcBef>
                  <a:spcPct val="0"/>
                </a:spcBef>
              </a:pPr>
              <a:t>77</a:t>
            </a:fld>
            <a:endParaRPr lang="en-GB" altLang="en-US">
              <a:ea typeface="ＭＳ Ｐゴシック" pitchFamily="34" charset="-128"/>
            </a:endParaRPr>
          </a:p>
        </p:txBody>
      </p:sp>
      <p:sp>
        <p:nvSpPr>
          <p:cNvPr id="235523" name="Slide Image Placeholder 1"/>
          <p:cNvSpPr>
            <a:spLocks noGrp="1" noRot="1" noChangeAspect="1" noTextEdit="1"/>
          </p:cNvSpPr>
          <p:nvPr>
            <p:ph type="sldImg"/>
          </p:nvPr>
        </p:nvSpPr>
        <p:spPr>
          <a:ln/>
        </p:spPr>
      </p:sp>
      <p:sp>
        <p:nvSpPr>
          <p:cNvPr id="23552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eaLnBrk="1" hangingPunct="1"/>
            <a:r>
              <a:rPr lang="en-US" altLang="en-US" dirty="0">
                <a:ea typeface="ＭＳ Ｐゴシック" pitchFamily="34" charset="-128"/>
              </a:rPr>
              <a:t>The applicants had to decide whether they should abandon the application or request a preliminary examination, and then whether to enter the national/regional phase in various countries.</a:t>
            </a:r>
          </a:p>
          <a:p>
            <a:pPr defTabSz="502355" eaLnBrk="1" hangingPunct="1"/>
            <a:endParaRPr lang="en-US" altLang="en-US" dirty="0">
              <a:ea typeface="ＭＳ Ｐゴシック" pitchFamily="34" charset="-128"/>
            </a:endParaRPr>
          </a:p>
          <a:p>
            <a:pPr defTabSz="502355" eaLnBrk="1" hangingPunct="1"/>
            <a:r>
              <a:rPr lang="en-US" altLang="en-US" dirty="0">
                <a:ea typeface="ＭＳ Ｐゴシック" pitchFamily="34" charset="-128"/>
              </a:rPr>
              <a:t>Of the three options open to them, the applicants </a:t>
            </a:r>
            <a:r>
              <a:rPr lang="en-US" altLang="en-US" dirty="0"/>
              <a:t>decided to request an optional preliminary examination. An IPER or international preliminary examination report on patentability was issued. In light of the prior art revealed in the report, the applicants had to amend the claims to ensure they were novel and inventive.</a:t>
            </a:r>
          </a:p>
          <a:p>
            <a:pPr lvl="1" defTabSz="502355"/>
            <a:endParaRPr lang="en-US" altLang="en-US" dirty="0"/>
          </a:p>
          <a:p>
            <a:pPr defTabSz="502355"/>
            <a:r>
              <a:rPr lang="en-GB" altLang="en-US" dirty="0">
                <a:solidFill>
                  <a:srgbClr val="000000"/>
                </a:solidFill>
              </a:rPr>
              <a:t>Applicants may request the international preliminary examination of an international application under </a:t>
            </a:r>
            <a:r>
              <a:rPr lang="en-GB" altLang="en-US" dirty="0">
                <a:solidFill>
                  <a:srgbClr val="000000"/>
                </a:solidFill>
                <a:hlinkClick r:id="rId3" action="ppaction://hlinkfile"/>
              </a:rPr>
              <a:t>Chapter II of the PCT</a:t>
            </a:r>
            <a:r>
              <a:rPr lang="en-GB" altLang="en-US" dirty="0">
                <a:solidFill>
                  <a:srgbClr val="000000"/>
                </a:solidFill>
              </a:rPr>
              <a:t> to obtain “a preliminary and non-binding opinion on the questions whether the claimed invention appears to be novel, to involve an inventive step (to be non-obvious), and to be industrially applicable”.  The examination is carried out by an International Preliminary Examining Authority, for use before the “elected” offices, that is, the designated offices which are elected by the applicant for that purpose.</a:t>
            </a:r>
            <a:endParaRPr lang="en-GB" altLang="en-US" dirty="0"/>
          </a:p>
          <a:p>
            <a:pPr defTabSz="502355"/>
            <a:endParaRPr lang="en-US" altLang="en-US" dirty="0">
              <a:ea typeface="ＭＳ Ｐゴシック" pitchFamily="34" charset="-128"/>
            </a:endParaRPr>
          </a:p>
          <a:p>
            <a:pPr defTabSz="502355" eaLnBrk="1" hangingPunct="1"/>
            <a:endParaRPr lang="en-US" altLang="en-US" dirty="0">
              <a:ea typeface="ＭＳ Ｐゴシック" pitchFamily="34" charset="-128"/>
            </a:endParaRPr>
          </a:p>
        </p:txBody>
      </p:sp>
      <p:sp>
        <p:nvSpPr>
          <p:cNvPr id="235525"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57F37532-F8E9-411D-AC4F-959B8278EC42}" type="slidenum">
              <a:rPr lang="en-US" altLang="en-US">
                <a:ea typeface="ＭＳ Ｐゴシック" pitchFamily="34" charset="-128"/>
              </a:rPr>
              <a:pPr algn="r" eaLnBrk="1" hangingPunct="1">
                <a:spcBef>
                  <a:spcPct val="0"/>
                </a:spcBef>
              </a:pPr>
              <a:t>77</a:t>
            </a:fld>
            <a:endParaRPr lang="en-US" altLang="en-US">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B91B0B6-F21E-4FE7-9271-84CE9C76F6A1}" type="slidenum">
              <a:rPr lang="en-GB" altLang="en-US" smtClean="0">
                <a:ea typeface="ＭＳ Ｐゴシック" pitchFamily="34" charset="-128"/>
              </a:rPr>
              <a:pPr eaLnBrk="1" hangingPunct="1">
                <a:spcBef>
                  <a:spcPct val="0"/>
                </a:spcBef>
              </a:pPr>
              <a:t>78</a:t>
            </a:fld>
            <a:endParaRPr lang="en-GB" altLang="en-US">
              <a:ea typeface="ＭＳ Ｐゴシック" pitchFamily="34" charset="-128"/>
            </a:endParaRPr>
          </a:p>
        </p:txBody>
      </p:sp>
      <p:sp>
        <p:nvSpPr>
          <p:cNvPr id="236547" name="Slide Image Placeholder 1"/>
          <p:cNvSpPr>
            <a:spLocks noGrp="1" noRot="1" noChangeAspect="1" noTextEdit="1"/>
          </p:cNvSpPr>
          <p:nvPr>
            <p:ph type="sldImg"/>
          </p:nvPr>
        </p:nvSpPr>
        <p:spPr>
          <a:ln/>
        </p:spPr>
      </p:sp>
      <p:sp>
        <p:nvSpPr>
          <p:cNvPr id="2365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502355"/>
            <a:endParaRPr lang="en-GB" altLang="en-US">
              <a:ea typeface="ＭＳ Ｐゴシック" pitchFamily="34" charset="-128"/>
            </a:endParaRPr>
          </a:p>
          <a:p>
            <a:pPr defTabSz="502355"/>
            <a:r>
              <a:rPr lang="en-US" altLang="en-US"/>
              <a:t>The left-hand column shows the original claim 1 filed at the PCT stage.</a:t>
            </a:r>
            <a:endParaRPr lang="en-GB" altLang="en-US"/>
          </a:p>
          <a:p>
            <a:pPr defTabSz="502355"/>
            <a:r>
              <a:rPr lang="en-US" altLang="en-US"/>
              <a:t> </a:t>
            </a:r>
            <a:endParaRPr lang="en-GB" altLang="en-US"/>
          </a:p>
          <a:p>
            <a:pPr defTabSz="502355"/>
            <a:r>
              <a:rPr lang="en-US" altLang="en-US"/>
              <a:t>Taking account of the prior art documents cited by the examiner, the applicants amended the claim. They submitted an amended claim before the preliminary examination was carried out. The examiner issued his evaluation in an IPER, or international preliminary examination report. </a:t>
            </a:r>
            <a:endParaRPr lang="en-GB" altLang="en-US"/>
          </a:p>
          <a:p>
            <a:pPr defTabSz="502355"/>
            <a:r>
              <a:rPr lang="en-US" altLang="en-US"/>
              <a:t> </a:t>
            </a:r>
            <a:endParaRPr lang="en-GB" altLang="en-US"/>
          </a:p>
          <a:p>
            <a:pPr defTabSz="502355"/>
            <a:r>
              <a:rPr lang="en-US" altLang="en-US"/>
              <a:t>The applicants added an additional component, G, which reads “</a:t>
            </a:r>
            <a:r>
              <a:rPr lang="en-US" altLang="en-US" i="1"/>
              <a:t>said first part being adapted for inflation prior to inflation of the second part”.</a:t>
            </a:r>
            <a:endParaRPr lang="en-GB" altLang="en-US"/>
          </a:p>
          <a:p>
            <a:pPr defTabSz="502355"/>
            <a:r>
              <a:rPr lang="en-US" altLang="en-US" i="1"/>
              <a:t> </a:t>
            </a:r>
            <a:endParaRPr lang="en-GB" altLang="en-US"/>
          </a:p>
          <a:p>
            <a:pPr defTabSz="502355"/>
            <a:r>
              <a:rPr lang="en-US" altLang="en-US"/>
              <a:t>In doing so, they overcame the objection of lack of novelty and inventive step in light of the prior art cited by the examiner.</a:t>
            </a:r>
            <a:endParaRPr lang="en-GB" altLang="en-US"/>
          </a:p>
          <a:p>
            <a:pPr defTabSz="502355" eaLnBrk="1" hangingPunct="1"/>
            <a:endParaRPr lang="en-US" altLang="en-US">
              <a:ea typeface="ＭＳ Ｐゴシック" pitchFamily="34" charset="-128"/>
            </a:endParaRPr>
          </a:p>
        </p:txBody>
      </p:sp>
      <p:sp>
        <p:nvSpPr>
          <p:cNvPr id="236549"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201632B7-5CE3-441B-B179-0D7ACB520487}" type="slidenum">
              <a:rPr lang="en-US" altLang="en-US">
                <a:ea typeface="ＭＳ Ｐゴシック" pitchFamily="34" charset="-128"/>
              </a:rPr>
              <a:pPr algn="r" eaLnBrk="1" hangingPunct="1">
                <a:spcBef>
                  <a:spcPct val="0"/>
                </a:spcBef>
              </a:pPr>
              <a:t>78</a:t>
            </a:fld>
            <a:endParaRPr lang="en-US" altLang="en-US">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3499"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59723" indent="-250307" eaLnBrk="0" hangingPunct="0">
              <a:spcBef>
                <a:spcPct val="30000"/>
              </a:spcBef>
              <a:defRPr sz="1300">
                <a:solidFill>
                  <a:schemeClr val="tx1"/>
                </a:solidFill>
                <a:latin typeface="Arial" charset="0"/>
                <a:cs typeface="Arial" charset="0"/>
              </a:defRPr>
            </a:lvl5pPr>
            <a:lvl6pPr marL="2760339" indent="-250307" eaLnBrk="0" fontAlgn="base" hangingPunct="0">
              <a:spcBef>
                <a:spcPct val="30000"/>
              </a:spcBef>
              <a:spcAft>
                <a:spcPct val="0"/>
              </a:spcAft>
              <a:defRPr sz="1300">
                <a:solidFill>
                  <a:schemeClr val="tx1"/>
                </a:solidFill>
                <a:latin typeface="Arial" charset="0"/>
                <a:cs typeface="Arial" charset="0"/>
              </a:defRPr>
            </a:lvl6pPr>
            <a:lvl7pPr marL="3260954" indent="-250307" eaLnBrk="0" fontAlgn="base" hangingPunct="0">
              <a:spcBef>
                <a:spcPct val="30000"/>
              </a:spcBef>
              <a:spcAft>
                <a:spcPct val="0"/>
              </a:spcAft>
              <a:defRPr sz="1300">
                <a:solidFill>
                  <a:schemeClr val="tx1"/>
                </a:solidFill>
                <a:latin typeface="Arial" charset="0"/>
                <a:cs typeface="Arial" charset="0"/>
              </a:defRPr>
            </a:lvl7pPr>
            <a:lvl8pPr marL="3761568" indent="-250307" eaLnBrk="0" fontAlgn="base" hangingPunct="0">
              <a:spcBef>
                <a:spcPct val="30000"/>
              </a:spcBef>
              <a:spcAft>
                <a:spcPct val="0"/>
              </a:spcAft>
              <a:defRPr sz="1300">
                <a:solidFill>
                  <a:schemeClr val="tx1"/>
                </a:solidFill>
                <a:latin typeface="Arial" charset="0"/>
                <a:cs typeface="Arial" charset="0"/>
              </a:defRPr>
            </a:lvl8pPr>
            <a:lvl9pPr marL="426218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E84D8F3-DE13-403A-929E-8F00BFEE1FA3}" type="slidenum">
              <a:rPr lang="en-GB" altLang="en-US" smtClean="0">
                <a:ea typeface="ＭＳ Ｐゴシック" pitchFamily="34" charset="-128"/>
              </a:rPr>
              <a:pPr eaLnBrk="1" hangingPunct="1">
                <a:spcBef>
                  <a:spcPct val="0"/>
                </a:spcBef>
              </a:pPr>
              <a:t>79</a:t>
            </a:fld>
            <a:endParaRPr lang="en-GB" altLang="en-US">
              <a:ea typeface="ＭＳ Ｐゴシック" pitchFamily="34" charset="-128"/>
            </a:endParaRPr>
          </a:p>
        </p:txBody>
      </p:sp>
      <p:sp>
        <p:nvSpPr>
          <p:cNvPr id="237571" name="Slide Image Placeholder 1"/>
          <p:cNvSpPr>
            <a:spLocks noGrp="1" noRot="1" noChangeAspect="1" noTextEdit="1"/>
          </p:cNvSpPr>
          <p:nvPr>
            <p:ph type="sldImg"/>
          </p:nvPr>
        </p:nvSpPr>
        <p:spPr>
          <a:ln/>
        </p:spPr>
      </p:sp>
      <p:sp>
        <p:nvSpPr>
          <p:cNvPr id="23757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examination report said that in light of the prior art documents cited, claims 1 to 12 were new and inventive.</a:t>
            </a:r>
            <a:endParaRPr lang="en-GB" altLang="en-US" dirty="0"/>
          </a:p>
          <a:p>
            <a:r>
              <a:rPr lang="en-US" altLang="en-US" dirty="0"/>
              <a:t> </a:t>
            </a:r>
            <a:endParaRPr lang="en-GB" altLang="en-US" dirty="0"/>
          </a:p>
          <a:p>
            <a:r>
              <a:rPr lang="en-US" altLang="en-US" dirty="0"/>
              <a:t>So the applicants proceeded with the prosecution of the application by entering the national/regional phase. The countries they opted to file in at the same time as filing the PCT application were Australia and Canada. 	</a:t>
            </a:r>
            <a:br>
              <a:rPr lang="en-US" altLang="en-US" dirty="0"/>
            </a:br>
            <a:r>
              <a:rPr lang="en-US" altLang="en-US" dirty="0"/>
              <a:t>In Australia, a patent has already been granted on the basis of the claims as amended during the PCT examination phase.</a:t>
            </a:r>
            <a:endParaRPr lang="en-GB" altLang="en-US" dirty="0"/>
          </a:p>
          <a:p>
            <a:r>
              <a:rPr lang="en-US" altLang="en-US" dirty="0"/>
              <a:t> </a:t>
            </a:r>
            <a:endParaRPr lang="en-GB" altLang="en-US" dirty="0"/>
          </a:p>
          <a:p>
            <a:r>
              <a:rPr lang="en-US" altLang="en-US" dirty="0"/>
              <a:t>The regions and countries in which they entered the national/regional phase after filing the PCT application were China, Europe, Japan, Russia, Sweden and the United States.</a:t>
            </a:r>
            <a:endParaRPr lang="en-GB" altLang="en-US" dirty="0"/>
          </a:p>
          <a:p>
            <a:r>
              <a:rPr lang="en-GB" altLang="en-US" dirty="0"/>
              <a:t> </a:t>
            </a:r>
          </a:p>
          <a:p>
            <a:r>
              <a:rPr lang="en-US" altLang="en-US" dirty="0"/>
              <a:t>Having entered the national/regional phase in various countries on 26 April 2008, 30 months from the priority date, the applicants have already been granted a patent in China. A European patent was granted in November 2012 and a US patent in March 2013.</a:t>
            </a:r>
            <a:endParaRPr lang="en-GB" altLang="en-US" dirty="0"/>
          </a:p>
          <a:p>
            <a:endParaRPr lang="en-US" altLang="en-US" dirty="0">
              <a:ea typeface="ＭＳ Ｐゴシック" pitchFamily="34" charset="-128"/>
            </a:endParaRPr>
          </a:p>
          <a:p>
            <a:r>
              <a:rPr lang="en-US" altLang="en-US" dirty="0"/>
              <a:t>Anna </a:t>
            </a:r>
            <a:r>
              <a:rPr lang="en-US" altLang="en-US" dirty="0" err="1"/>
              <a:t>Haupt</a:t>
            </a:r>
            <a:r>
              <a:rPr lang="en-US" altLang="en-US" dirty="0"/>
              <a:t> and </a:t>
            </a:r>
            <a:r>
              <a:rPr lang="en-US" altLang="en-US" dirty="0" err="1"/>
              <a:t>Terese</a:t>
            </a:r>
            <a:r>
              <a:rPr lang="en-US" altLang="en-US" dirty="0"/>
              <a:t> </a:t>
            </a:r>
            <a:r>
              <a:rPr lang="en-US" altLang="en-US" dirty="0" err="1"/>
              <a:t>Alstin</a:t>
            </a:r>
            <a:r>
              <a:rPr lang="en-US" altLang="en-US" dirty="0"/>
              <a:t> were finalists for</a:t>
            </a:r>
            <a:r>
              <a:rPr lang="en-US" altLang="en-US" baseline="0" dirty="0"/>
              <a:t> the 2014 European Inventor Award in the Category Small and medium-sized enterprises. </a:t>
            </a:r>
          </a:p>
          <a:p>
            <a:r>
              <a:rPr lang="en-US" altLang="en-US" dirty="0">
                <a:ea typeface="ＭＳ Ｐゴシック" pitchFamily="34" charset="-128"/>
              </a:rPr>
              <a:t>http://www.epo.org/learning-events/european-inventor/finalists/2014/alstin.html</a:t>
            </a:r>
          </a:p>
          <a:p>
            <a:endParaRPr lang="en-US" altLang="en-US" dirty="0">
              <a:ea typeface="ＭＳ Ｐゴシック" pitchFamily="34" charset="-128"/>
            </a:endParaRPr>
          </a:p>
          <a:p>
            <a:pPr eaLnBrk="1" hangingPunct="1"/>
            <a:endParaRPr lang="en-US" altLang="en-US" dirty="0">
              <a:ea typeface="ＭＳ Ｐゴシック" pitchFamily="34" charset="-128"/>
            </a:endParaRPr>
          </a:p>
        </p:txBody>
      </p:sp>
      <p:sp>
        <p:nvSpPr>
          <p:cNvPr id="237573" name="Slide Number Placeholder 3"/>
          <p:cNvSpPr txBox="1">
            <a:spLocks noGrp="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29" tIns="50266" rIns="100529" bIns="50266"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B23F763-7B35-4726-86BC-48DE5BA462B0}" type="slidenum">
              <a:rPr lang="en-US" altLang="en-US">
                <a:ea typeface="ＭＳ Ｐゴシック" pitchFamily="34" charset="-128"/>
              </a:rPr>
              <a:pPr algn="r" eaLnBrk="1" hangingPunct="1">
                <a:spcBef>
                  <a:spcPct val="0"/>
                </a:spcBef>
              </a:pPr>
              <a:t>79</a:t>
            </a:fld>
            <a:endParaRPr lang="en-US" altLang="en-US">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This presentation is all about utility models</a:t>
            </a:r>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20453" indent="-314622" eaLnBrk="0" hangingPunct="0">
              <a:spcBef>
                <a:spcPct val="30000"/>
              </a:spcBef>
              <a:defRPr sz="1300">
                <a:solidFill>
                  <a:schemeClr val="tx1"/>
                </a:solidFill>
                <a:latin typeface="Arial" charset="0"/>
                <a:cs typeface="Arial" charset="0"/>
              </a:defRPr>
            </a:lvl2pPr>
            <a:lvl3pPr marL="1263707" indent="-252048" eaLnBrk="0" hangingPunct="0">
              <a:spcBef>
                <a:spcPct val="30000"/>
              </a:spcBef>
              <a:defRPr sz="1300">
                <a:solidFill>
                  <a:schemeClr val="tx1"/>
                </a:solidFill>
                <a:latin typeface="Arial" charset="0"/>
                <a:cs typeface="Arial" charset="0"/>
              </a:defRPr>
            </a:lvl3pPr>
            <a:lvl4pPr marL="1769536" indent="-252048" eaLnBrk="0" hangingPunct="0">
              <a:spcBef>
                <a:spcPct val="30000"/>
              </a:spcBef>
              <a:defRPr sz="1300">
                <a:solidFill>
                  <a:schemeClr val="tx1"/>
                </a:solidFill>
                <a:latin typeface="Arial" charset="0"/>
                <a:cs typeface="Arial" charset="0"/>
              </a:defRPr>
            </a:lvl4pPr>
            <a:lvl5pPr marL="2275369" indent="-252048" eaLnBrk="0" hangingPunct="0">
              <a:spcBef>
                <a:spcPct val="30000"/>
              </a:spcBef>
              <a:defRPr sz="1300">
                <a:solidFill>
                  <a:schemeClr val="tx1"/>
                </a:solidFill>
                <a:latin typeface="Arial" charset="0"/>
                <a:cs typeface="Arial" charset="0"/>
              </a:defRPr>
            </a:lvl5pPr>
            <a:lvl6pPr marL="2775983" indent="-252048" eaLnBrk="0" fontAlgn="base" hangingPunct="0">
              <a:spcBef>
                <a:spcPct val="30000"/>
              </a:spcBef>
              <a:spcAft>
                <a:spcPct val="0"/>
              </a:spcAft>
              <a:defRPr sz="1300">
                <a:solidFill>
                  <a:schemeClr val="tx1"/>
                </a:solidFill>
                <a:latin typeface="Arial" charset="0"/>
                <a:cs typeface="Arial" charset="0"/>
              </a:defRPr>
            </a:lvl6pPr>
            <a:lvl7pPr marL="3276599" indent="-252048" eaLnBrk="0" fontAlgn="base" hangingPunct="0">
              <a:spcBef>
                <a:spcPct val="30000"/>
              </a:spcBef>
              <a:spcAft>
                <a:spcPct val="0"/>
              </a:spcAft>
              <a:defRPr sz="1300">
                <a:solidFill>
                  <a:schemeClr val="tx1"/>
                </a:solidFill>
                <a:latin typeface="Arial" charset="0"/>
                <a:cs typeface="Arial" charset="0"/>
              </a:defRPr>
            </a:lvl7pPr>
            <a:lvl8pPr marL="3777215" indent="-252048" eaLnBrk="0" fontAlgn="base" hangingPunct="0">
              <a:spcBef>
                <a:spcPct val="30000"/>
              </a:spcBef>
              <a:spcAft>
                <a:spcPct val="0"/>
              </a:spcAft>
              <a:defRPr sz="1300">
                <a:solidFill>
                  <a:schemeClr val="tx1"/>
                </a:solidFill>
                <a:latin typeface="Arial" charset="0"/>
                <a:cs typeface="Arial" charset="0"/>
              </a:defRPr>
            </a:lvl8pPr>
            <a:lvl9pPr marL="4277827" indent="-252048"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17C1D02-33EC-4724-BBEC-86AA9A54487E}" type="slidenum">
              <a:rPr lang="en-GB" altLang="en-US" smtClean="0"/>
              <a:pPr eaLnBrk="1" hangingPunct="1">
                <a:spcBef>
                  <a:spcPct val="0"/>
                </a:spcBef>
              </a:pPr>
              <a:t>80</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19873" y="9385398"/>
            <a:ext cx="2922270" cy="4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563" tIns="50282" rIns="100563" bIns="50282"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30FA2081-4D0F-4435-B636-D2DD8BEEE63F}" type="slidenum">
              <a:rPr lang="en-GB" altLang="en-US"/>
              <a:pPr algn="r" eaLnBrk="1" hangingPunct="1">
                <a:spcBef>
                  <a:spcPct val="0"/>
                </a:spcBef>
              </a:pPr>
              <a:t>9</a:t>
            </a:fld>
            <a:endParaRPr lang="en-GB" altLang="en-US"/>
          </a:p>
        </p:txBody>
      </p:sp>
      <p:sp>
        <p:nvSpPr>
          <p:cNvPr id="165891" name="Rectangle 2"/>
          <p:cNvSpPr>
            <a:spLocks noGrp="1" noRot="1" noChangeAspect="1" noTextEdit="1"/>
          </p:cNvSpPr>
          <p:nvPr>
            <p:ph type="sldImg"/>
          </p:nvPr>
        </p:nvSpPr>
        <p:spPr>
          <a:xfrm>
            <a:off x="908050" y="511175"/>
            <a:ext cx="4935538" cy="3703638"/>
          </a:xfrm>
          <a:ln/>
        </p:spPr>
      </p:sp>
      <p:sp>
        <p:nvSpPr>
          <p:cNvPr id="165892" name="Rectangle 3"/>
          <p:cNvSpPr>
            <a:spLocks noGrp="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lnSpc>
                <a:spcPct val="90000"/>
              </a:lnSpc>
            </a:pPr>
            <a:r>
              <a:rPr lang="en-GB" altLang="en-US"/>
              <a:t>Patent applications can be filed by the inventor or the inventor's employer. </a:t>
            </a:r>
          </a:p>
          <a:p>
            <a:pPr eaLnBrk="1" hangingPunct="1">
              <a:lnSpc>
                <a:spcPct val="90000"/>
              </a:lnSpc>
            </a:pPr>
            <a:endParaRPr lang="en-GB" altLang="en-US"/>
          </a:p>
          <a:p>
            <a:pPr eaLnBrk="1" hangingPunct="1">
              <a:lnSpc>
                <a:spcPct val="90000"/>
              </a:lnSpc>
            </a:pPr>
            <a:r>
              <a:rPr lang="en-GB" altLang="en-US"/>
              <a:t>Inventions are usually the property of the company that employs the inventor. This is also the case for university researchers in many countries. </a:t>
            </a:r>
          </a:p>
          <a:p>
            <a:pPr eaLnBrk="1" hangingPunct="1">
              <a:lnSpc>
                <a:spcPct val="90000"/>
              </a:lnSpc>
            </a:pPr>
            <a:endParaRPr lang="en-GB" altLang="en-US"/>
          </a:p>
          <a:p>
            <a:pPr eaLnBrk="1" hangingPunct="1">
              <a:lnSpc>
                <a:spcPct val="90000"/>
              </a:lnSpc>
            </a:pPr>
            <a:r>
              <a:rPr lang="en-GB" altLang="en-US"/>
              <a:t>A European patent application contains a full and detailed description of the invention so that others can understand and replicate it, one or more claims which define the technical features of the invention for which protection is sought - this is called the "scope of protection“ - and optional drawings which help with understanding and interpreting the claims and description.</a:t>
            </a:r>
          </a:p>
          <a:p>
            <a:pPr eaLnBrk="1" hangingPunct="1">
              <a:lnSpc>
                <a:spcPct val="90000"/>
              </a:lnSpc>
            </a:pPr>
            <a:endParaRPr lang="en-GB" altLang="en-US"/>
          </a:p>
          <a:p>
            <a:pPr eaLnBrk="1" hangingPunct="1">
              <a:lnSpc>
                <a:spcPct val="90000"/>
              </a:lnSpc>
            </a:pPr>
            <a:r>
              <a:rPr lang="en-GB" altLang="en-US"/>
              <a:t>The cover sheet contains bibliographic information about the applicant and the inventor. </a:t>
            </a:r>
          </a:p>
          <a:p>
            <a:pPr eaLnBrk="1" hangingPunct="1">
              <a:lnSpc>
                <a:spcPct val="90000"/>
              </a:lnSpc>
            </a:pPr>
            <a:endParaRPr lang="en-GB" altLang="en-US"/>
          </a:p>
          <a:p>
            <a:pPr eaLnBrk="1" hangingPunct="1">
              <a:lnSpc>
                <a:spcPct val="90000"/>
              </a:lnSpc>
            </a:pPr>
            <a:r>
              <a:rPr lang="en-GB" altLang="en-US"/>
              <a:t>It also contains an abstract, one of the drawings, and details of the technical class. </a:t>
            </a:r>
          </a:p>
          <a:p>
            <a:pPr eaLnBrk="1" hangingPunct="1">
              <a:lnSpc>
                <a:spcPct val="90000"/>
              </a:lnSpc>
            </a:pPr>
            <a:endParaRPr lang="en-GB" altLang="en-US"/>
          </a:p>
          <a:p>
            <a:pPr eaLnBrk="1" hangingPunct="1">
              <a:lnSpc>
                <a:spcPct val="90000"/>
              </a:lnSpc>
            </a:pPr>
            <a:r>
              <a:rPr lang="en-GB" altLang="en-US"/>
              <a:t>The abstract and the technical class are useful when it comes to searching for patents.</a:t>
            </a:r>
          </a:p>
          <a:p>
            <a:pPr eaLnBrk="1" hangingPunct="1">
              <a:lnSpc>
                <a:spcPct val="90000"/>
              </a:lnSpc>
              <a:buFontTx/>
              <a:buChar char="•"/>
            </a:pPr>
            <a:endParaRPr lang="en-GB"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4ED9A34-624F-45F2-82E5-654A3936EBBB}" type="slidenum">
              <a:rPr lang="en-GB" altLang="en-US" smtClean="0"/>
              <a:pPr eaLnBrk="1" hangingPunct="1">
                <a:spcBef>
                  <a:spcPct val="0"/>
                </a:spcBef>
              </a:pPr>
              <a:t>81</a:t>
            </a:fld>
            <a:endParaRPr lang="en-GB" alt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This slide compares some key aspects of utility models with those of patent applications and granted patents.</a:t>
            </a:r>
          </a:p>
          <a:p>
            <a:pPr eaLnBrk="1" hangingPunct="1"/>
            <a:endParaRPr lang="en-GB" altLang="en-US" dirty="0"/>
          </a:p>
          <a:p>
            <a:pPr eaLnBrk="1" hangingPunct="1"/>
            <a:r>
              <a:rPr lang="en-GB" altLang="en-US" dirty="0"/>
              <a:t>Both patents and utility models are registered territorial rights offering protection for technical inventions. In contrast to patents, however, utility models are only available in certain countries. Also, utility models must be filed individually in each country, whereas patent applications may be filed centrally with the EPO or WIPO. Utility models offer protection for up to 10 years, while patents offer protection for 20 years </a:t>
            </a:r>
          </a:p>
          <a:p>
            <a:pPr eaLnBrk="1" hangingPunct="1"/>
            <a:endParaRPr lang="en-GB" altLang="en-US" dirty="0"/>
          </a:p>
          <a:p>
            <a:pPr eaLnBrk="1" hangingPunct="1"/>
            <a:r>
              <a:rPr lang="en-GB" altLang="en-US" dirty="0"/>
              <a:t>Utility models are normally registered without a search report on the prior art, whereas such reports are standard for patent applications. Generally speaking, utility models are registered and published within a few months, while patent applications are normally published after 18 months. The publication of the patent application is a procedural step which takes place before the application is examined.</a:t>
            </a:r>
          </a:p>
          <a:p>
            <a:pPr eaLnBrk="1" hangingPunct="1"/>
            <a:endParaRPr lang="en-GB" altLang="en-US" dirty="0"/>
          </a:p>
          <a:p>
            <a:pPr eaLnBrk="1" hangingPunct="1"/>
            <a:r>
              <a:rPr lang="en-GB" altLang="en-US" dirty="0"/>
              <a:t>The result of the patent examination procedure is either the grant of a patent or the refusal of the application.</a:t>
            </a:r>
          </a:p>
          <a:p>
            <a:pPr eaLnBrk="1" hangingPunct="1"/>
            <a:endParaRPr lang="en-GB" altLang="en-US" dirty="0"/>
          </a:p>
          <a:p>
            <a:pPr eaLnBrk="1" hangingPunct="1"/>
            <a:r>
              <a:rPr lang="en-GB" altLang="en-US" dirty="0"/>
              <a:t>In general, utility models are registered without a substantive examination as to novelty, inventive step and industrial applicability. The novelty,</a:t>
            </a:r>
            <a:r>
              <a:rPr lang="en-GB" altLang="en-US" baseline="0" dirty="0"/>
              <a:t> </a:t>
            </a:r>
            <a:r>
              <a:rPr lang="en-GB" altLang="en-US" dirty="0"/>
              <a:t>inventive step and industrial</a:t>
            </a:r>
            <a:r>
              <a:rPr lang="en-GB" altLang="en-US" baseline="0" dirty="0"/>
              <a:t> applicability </a:t>
            </a:r>
            <a:r>
              <a:rPr lang="en-GB" altLang="en-US" dirty="0"/>
              <a:t>of utility models is only reviewed in revocation or infringement proceedings.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B6B2C79-A2BA-47E5-B565-398947CEF9EC}" type="slidenum">
              <a:rPr lang="en-GB" altLang="en-US" smtClean="0"/>
              <a:pPr eaLnBrk="1" hangingPunct="1">
                <a:spcBef>
                  <a:spcPct val="0"/>
                </a:spcBef>
              </a:pPr>
              <a:t>82</a:t>
            </a:fld>
            <a:endParaRPr lang="en-GB" altLang="en-US"/>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This slide shows an example of a German utility model, or "Gebrauchsmuster".</a:t>
            </a:r>
          </a:p>
          <a:p>
            <a:pPr eaLnBrk="1" hangingPunct="1"/>
            <a:endParaRPr lang="en-GB" altLang="en-US"/>
          </a:p>
          <a:p>
            <a:pPr eaLnBrk="1" hangingPunct="1"/>
            <a:r>
              <a:rPr lang="en-GB" altLang="en-US"/>
              <a:t>It looks very similar to a German patent application.</a:t>
            </a:r>
          </a:p>
          <a:p>
            <a:pPr eaLnBrk="1" hangingPunct="1"/>
            <a:endParaRPr lang="en-GB" altLang="en-US"/>
          </a:p>
          <a:p>
            <a:pPr eaLnBrk="1" hangingPunct="1"/>
            <a:r>
              <a:rPr lang="en-GB" altLang="en-US"/>
              <a:t>It can be identified as a utility model because the publication number at (10) contains the letter "U".</a:t>
            </a:r>
          </a:p>
          <a:p>
            <a:pPr eaLnBrk="1" hangingPunct="1"/>
            <a:endParaRPr lang="en-GB" altLang="en-US"/>
          </a:p>
          <a:p>
            <a:pPr eaLnBrk="1" hangingPunct="1"/>
            <a:r>
              <a:rPr lang="en-GB" altLang="en-US"/>
              <a:t>Unlike patent applications, the publication date of the utility model – in this case 27 September 2012 - is very close to the application date, 6 July 2012. This is due to the fact that utility models are registered if the formal requirements are fulfilled. No search report or subsequent examination phase is required.</a:t>
            </a:r>
          </a:p>
          <a:p>
            <a:pPr eaLnBrk="1" hangingPunct="1"/>
            <a:endParaRPr lang="en-GB" altLang="en-US"/>
          </a:p>
          <a:p>
            <a:pPr eaLnBrk="1" hangingPunct="1"/>
            <a:r>
              <a:rPr lang="en-GB" altLang="en-US"/>
              <a:t>Utility model applications comprise an abstract, a description, claims and, normally, one or more figures.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7626D2A6-516D-41FC-97A2-01E0BBD1E8F4}" type="slidenum">
              <a:rPr lang="en-GB" altLang="en-US" smtClean="0"/>
              <a:pPr eaLnBrk="1" hangingPunct="1">
                <a:spcBef>
                  <a:spcPct val="0"/>
                </a:spcBef>
              </a:pPr>
              <a:t>83</a:t>
            </a:fld>
            <a:endParaRPr lang="en-GB" alt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900"/>
              <a:t>All applications must contain a request for the grant of a utility model, a description of the invention, one or more claims, any drawings referred to in the description or claims, and an abstract. </a:t>
            </a:r>
          </a:p>
          <a:p>
            <a:pPr eaLnBrk="1" hangingPunct="1">
              <a:lnSpc>
                <a:spcPct val="80000"/>
              </a:lnSpc>
              <a:buFontTx/>
              <a:buChar char="•"/>
            </a:pPr>
            <a:endParaRPr lang="en-GB" altLang="en-US" sz="900"/>
          </a:p>
          <a:p>
            <a:pPr eaLnBrk="1" hangingPunct="1">
              <a:lnSpc>
                <a:spcPct val="80000"/>
              </a:lnSpc>
            </a:pPr>
            <a:r>
              <a:rPr lang="en-GB" altLang="en-US" sz="900"/>
              <a:t>The purpose of the abstract is to give brief technical information about the disclosure as contained in the description, claims and drawings. </a:t>
            </a:r>
          </a:p>
          <a:p>
            <a:pPr eaLnBrk="1" hangingPunct="1">
              <a:lnSpc>
                <a:spcPct val="80000"/>
              </a:lnSpc>
            </a:pPr>
            <a:endParaRPr lang="en-GB" altLang="en-US" sz="900"/>
          </a:p>
          <a:p>
            <a:pPr eaLnBrk="1" hangingPunct="1">
              <a:lnSpc>
                <a:spcPct val="80000"/>
              </a:lnSpc>
            </a:pPr>
            <a:r>
              <a:rPr lang="en-GB" altLang="en-US" sz="900"/>
              <a:t>The claims in our example relate to a simulator device.</a:t>
            </a:r>
          </a:p>
          <a:p>
            <a:pPr eaLnBrk="1" hangingPunct="1">
              <a:lnSpc>
                <a:spcPct val="80000"/>
              </a:lnSpc>
            </a:pPr>
            <a:endParaRPr lang="en-GB" altLang="en-US" sz="900"/>
          </a:p>
          <a:p>
            <a:pPr eaLnBrk="1" hangingPunct="1">
              <a:lnSpc>
                <a:spcPct val="80000"/>
              </a:lnSpc>
            </a:pPr>
            <a:r>
              <a:rPr lang="en-GB" altLang="en-US" sz="900"/>
              <a:t>It is not possible to get utility model protection for the </a:t>
            </a:r>
            <a:r>
              <a:rPr lang="en-GB" altLang="en-US" sz="900" i="1"/>
              <a:t>process</a:t>
            </a:r>
            <a:r>
              <a:rPr lang="en-GB" altLang="en-US" sz="900"/>
              <a:t> of simulation in Germany, although it could be the subject of a German patent application.</a:t>
            </a:r>
          </a:p>
          <a:p>
            <a:pPr eaLnBrk="1" hangingPunct="1">
              <a:lnSpc>
                <a:spcPct val="80000"/>
              </a:lnSpc>
            </a:pPr>
            <a:endParaRPr lang="en-GB" altLang="en-US" sz="9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6D2A9320-E150-42BC-B774-87C6D4C5B11A}" type="slidenum">
              <a:rPr lang="en-GB" altLang="en-US" smtClean="0"/>
              <a:pPr eaLnBrk="1" hangingPunct="1">
                <a:spcBef>
                  <a:spcPct val="0"/>
                </a:spcBef>
              </a:pPr>
              <a:t>84</a:t>
            </a:fld>
            <a:endParaRPr lang="en-GB" altLang="en-US"/>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100" dirty="0"/>
              <a:t>This slide shows the different names for utility models around the world. In Australia they are referred to as </a:t>
            </a:r>
            <a:r>
              <a:rPr lang="en-GB" altLang="en-US" sz="1100" dirty="0">
                <a:solidFill>
                  <a:schemeClr val="hlink"/>
                </a:solidFill>
              </a:rPr>
              <a:t>innovation patents, while in China they are utility model patents. In Indonesia, they are known as simple patents</a:t>
            </a:r>
            <a:r>
              <a:rPr lang="en-GB" altLang="en-US" dirty="0">
                <a:solidFill>
                  <a:schemeClr val="hlink"/>
                </a:solidFill>
              </a:rPr>
              <a:t>.</a:t>
            </a:r>
          </a:p>
          <a:p>
            <a:pPr eaLnBrk="1" hangingPunct="1"/>
            <a:endParaRPr lang="en-GB" altLang="en-US" dirty="0"/>
          </a:p>
          <a:p>
            <a:pPr eaLnBrk="1" hangingPunct="1"/>
            <a:r>
              <a:rPr lang="en-GB" altLang="en-US" dirty="0"/>
              <a:t>Ireland has short-term patents, which have a lot in common with utility models in other states.</a:t>
            </a:r>
          </a:p>
          <a:p>
            <a:pPr eaLnBrk="1" hangingPunct="1"/>
            <a:endParaRPr lang="en-GB" altLang="en-US" sz="1800" dirty="0"/>
          </a:p>
          <a:p>
            <a:pPr eaLnBrk="1" hangingPunct="1"/>
            <a:r>
              <a:rPr lang="en-GB" altLang="en-US" dirty="0"/>
              <a:t>The United States Patent and Trademark Office differentiates between design patents, plant patents and utility patents. It does not offer utility model protection. The term “utility patent” is used for a regular patent application.</a:t>
            </a:r>
          </a:p>
          <a:p>
            <a:pPr eaLnBrk="1" hangingPunct="1"/>
            <a:endParaRPr lang="en-GB" altLang="en-US" dirty="0"/>
          </a:p>
          <a:p>
            <a:pPr eaLnBrk="1" hangingPunct="1"/>
            <a:r>
              <a:rPr lang="en-GB" altLang="en-US" dirty="0"/>
              <a:t>In Australia, innovation patents last for eight years. They are designed to protect inventions that do not meet the inventive threshold required for standard patents. They are a relatively quick and inexpensive way to obtain protection for new devices, substances, methods or processes. </a:t>
            </a:r>
          </a:p>
          <a:p>
            <a:pPr eaLnBrk="1" hangingPunct="1"/>
            <a:endParaRPr lang="en-GB" altLang="en-US" u="sng" dirty="0"/>
          </a:p>
          <a:p>
            <a:pPr eaLnBrk="1" hangingPunct="1"/>
            <a:r>
              <a:rPr lang="en-GB" altLang="en-US" dirty="0"/>
              <a:t>In the People’s Republic of China, utility models are known as "utility model patents" and patents as "invention patents".</a:t>
            </a:r>
            <a:r>
              <a:rPr lang="en-GB" altLang="en-US" u="sng" dirty="0"/>
              <a:t> </a:t>
            </a:r>
            <a:br>
              <a:rPr lang="en-GB" altLang="en-US" u="sng" dirty="0"/>
            </a:br>
            <a:endParaRPr lang="en-GB" altLang="en-US" sz="1100" dirty="0"/>
          </a:p>
          <a:p>
            <a:pPr eaLnBrk="1" hangingPunct="1">
              <a:buFontTx/>
              <a:buChar char="•"/>
            </a:pPr>
            <a:endParaRPr lang="en-GB" altLang="en-US" sz="110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A7F2898-CD3E-4C36-85F2-03D205483CAE}" type="slidenum">
              <a:rPr lang="en-GB" altLang="en-US" smtClean="0"/>
              <a:pPr eaLnBrk="1" hangingPunct="1">
                <a:spcBef>
                  <a:spcPct val="0"/>
                </a:spcBef>
              </a:pPr>
              <a:t>85</a:t>
            </a:fld>
            <a:endParaRPr lang="en-GB" alt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This slide shows the European countries in which utility model protection is available. </a:t>
            </a:r>
          </a:p>
          <a:p>
            <a:pPr eaLnBrk="1" hangingPunct="1"/>
            <a:endParaRPr lang="en-US" altLang="en-US" dirty="0"/>
          </a:p>
          <a:p>
            <a:pPr eaLnBrk="1" hangingPunct="1"/>
            <a:r>
              <a:rPr lang="en-GB" altLang="en-US" dirty="0"/>
              <a:t>In contrast to patents, utility models – known as short-term patents in Ireland and Slovenia – are only available in half of the 38 member states of the European Patent Organisation (EPO).</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8A9ACE08-AC4C-4283-9F82-D753535A70A0}" type="slidenum">
              <a:rPr lang="en-GB" altLang="en-US" smtClean="0"/>
              <a:pPr eaLnBrk="1" hangingPunct="1">
                <a:spcBef>
                  <a:spcPct val="0"/>
                </a:spcBef>
              </a:pPr>
              <a:t>86</a:t>
            </a:fld>
            <a:endParaRPr lang="en-GB" altLang="en-US"/>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sz="1100" dirty="0"/>
              <a:t>The filing statistics for the ten years from 2002 to 2012 show that utility models are used extensively in the Czech Republic, Germany, Italy, Spain and Turkey.</a:t>
            </a:r>
          </a:p>
          <a:p>
            <a:pPr eaLnBrk="1" hangingPunct="1">
              <a:lnSpc>
                <a:spcPct val="90000"/>
              </a:lnSpc>
            </a:pPr>
            <a:endParaRPr lang="en-GB" altLang="en-US" sz="1100" dirty="0"/>
          </a:p>
          <a:p>
            <a:pPr eaLnBrk="1" hangingPunct="1">
              <a:lnSpc>
                <a:spcPct val="90000"/>
              </a:lnSpc>
            </a:pPr>
            <a:r>
              <a:rPr lang="en-GB" altLang="en-US" sz="1100" dirty="0"/>
              <a:t>The total number of filings has remained relatively stable. As we will see later, more than 80% of the total number of applications worldwide are filed in the People’s Republic of China.</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B400AF9-2ABB-42BD-9C26-A8CE5DC4F0E9}" type="slidenum">
              <a:rPr lang="en-GB" altLang="en-US" smtClean="0"/>
              <a:pPr eaLnBrk="1" hangingPunct="1">
                <a:spcBef>
                  <a:spcPct val="0"/>
                </a:spcBef>
              </a:pPr>
              <a:t>87</a:t>
            </a:fld>
            <a:endParaRPr lang="en-GB" alt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a:t>In most countries, utility models offer protection for technical inventions, including apparatus and devices, chemical substances and medicinal products.</a:t>
            </a:r>
          </a:p>
          <a:p>
            <a:pPr lvl="1" eaLnBrk="1" hangingPunct="1">
              <a:lnSpc>
                <a:spcPct val="90000"/>
              </a:lnSpc>
            </a:pPr>
            <a:endParaRPr lang="en-GB" altLang="en-US"/>
          </a:p>
          <a:p>
            <a:pPr eaLnBrk="1" hangingPunct="1">
              <a:lnSpc>
                <a:spcPct val="90000"/>
              </a:lnSpc>
            </a:pPr>
            <a:r>
              <a:rPr lang="en-GB" altLang="en-US"/>
              <a:t>Utility model protection is not available, however, for discoveries, scientific theories, mathematical methods, blueprints, patterns, teaching methods and rules for playing games, accounting systems and programs for computers, process inventions, for example manufacturing and working processes, biotechnological inventions or animal and plant varieties. </a:t>
            </a:r>
          </a:p>
          <a:p>
            <a:pPr lvl="1" eaLnBrk="1" hangingPunct="1">
              <a:lnSpc>
                <a:spcPct val="90000"/>
              </a:lnSpc>
              <a:buFontTx/>
              <a:buChar char="•"/>
            </a:pPr>
            <a:endParaRPr lang="en-GB" altLang="en-US"/>
          </a:p>
          <a:p>
            <a:pPr lvl="1" eaLnBrk="1" hangingPunct="1">
              <a:lnSpc>
                <a:spcPct val="90000"/>
              </a:lnSpc>
            </a:pPr>
            <a:endParaRPr lang="en-GB" altLang="en-US"/>
          </a:p>
          <a:p>
            <a:pPr lvl="1" eaLnBrk="1" hangingPunct="1">
              <a:lnSpc>
                <a:spcPct val="90000"/>
              </a:lnSpc>
              <a:buFontTx/>
              <a:buChar char="•"/>
            </a:pPr>
            <a:endParaRPr lang="en-GB" altLang="en-US"/>
          </a:p>
          <a:p>
            <a:pPr lvl="1" eaLnBrk="1" hangingPunct="1">
              <a:lnSpc>
                <a:spcPct val="90000"/>
              </a:lnSpc>
            </a:pPr>
            <a:endParaRPr lang="en-GB" altLang="en-US"/>
          </a:p>
          <a:p>
            <a:pPr lvl="1" eaLnBrk="1" hangingPunct="1">
              <a:lnSpc>
                <a:spcPct val="90000"/>
              </a:lnSpc>
            </a:pPr>
            <a:endParaRPr lang="en-GB" altLang="en-US"/>
          </a:p>
          <a:p>
            <a:pPr eaLnBrk="1" hangingPunct="1">
              <a:lnSpc>
                <a:spcPct val="90000"/>
              </a:lnSpc>
            </a:pPr>
            <a:endParaRPr lang="en-GB"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8DEEC70-FEBC-4583-87CE-2A0843ADAFFD}" type="slidenum">
              <a:rPr lang="en-GB" altLang="en-US" smtClean="0"/>
              <a:pPr eaLnBrk="1" hangingPunct="1">
                <a:spcBef>
                  <a:spcPct val="0"/>
                </a:spcBef>
              </a:pPr>
              <a:t>88</a:t>
            </a:fld>
            <a:endParaRPr lang="en-GB" alt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100" dirty="0"/>
              <a:t>Utility models cannot be granted for inventions the publication or exploitation of which would be contrary to public policy or morality.</a:t>
            </a:r>
          </a:p>
          <a:p>
            <a:pPr eaLnBrk="1" hangingPunct="1"/>
            <a:endParaRPr lang="en-GB" altLang="en-US" sz="1100" dirty="0"/>
          </a:p>
          <a:p>
            <a:pPr eaLnBrk="1" hangingPunct="1"/>
            <a:r>
              <a:rPr lang="en-GB" altLang="en-US" sz="1100" dirty="0"/>
              <a:t>The following example shows not only that differences in utility model laws exist between different countries, but also that different interpretations can exist within one utility model law.</a:t>
            </a:r>
          </a:p>
          <a:p>
            <a:pPr eaLnBrk="1" hangingPunct="1"/>
            <a:endParaRPr lang="en-GB" altLang="en-US" sz="1100" dirty="0"/>
          </a:p>
          <a:p>
            <a:pPr eaLnBrk="1" hangingPunct="1"/>
            <a:r>
              <a:rPr lang="en-GB" altLang="en-US" sz="1100" dirty="0"/>
              <a:t>For example, under Austrian Utility Model Law, program logic on which programs for data processing systems are based is regarded as an invention, whereas computer programs as such are excluded from protection. </a:t>
            </a:r>
          </a:p>
          <a:p>
            <a:pPr eaLnBrk="1" hangingPunct="1"/>
            <a:endParaRPr lang="en-GB" altLang="en-US" sz="1100" dirty="0"/>
          </a:p>
          <a:p>
            <a:pPr eaLnBrk="1" hangingPunct="1"/>
            <a:r>
              <a:rPr lang="en-GB" altLang="en-US" sz="1100" dirty="0"/>
              <a:t>In most countries utility models cannot protect technical processes. Australia is one exception to this.</a:t>
            </a:r>
          </a:p>
          <a:p>
            <a:pPr eaLnBrk="1" hangingPunct="1"/>
            <a:endParaRPr lang="en-GB" altLang="en-US" sz="1100" dirty="0"/>
          </a:p>
          <a:p>
            <a:pPr eaLnBrk="1" hangingPunct="1"/>
            <a:endParaRPr lang="en-GB" altLang="en-US" sz="1100" dirty="0"/>
          </a:p>
          <a:p>
            <a:pPr eaLnBrk="1" hangingPunct="1"/>
            <a:endParaRPr lang="en-GB" altLang="en-US" sz="1100"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28FE3AC-399E-4277-809E-73ADB4060DEB}" type="slidenum">
              <a:rPr lang="en-GB" altLang="en-US" smtClean="0"/>
              <a:pPr eaLnBrk="1" hangingPunct="1">
                <a:spcBef>
                  <a:spcPct val="0"/>
                </a:spcBef>
              </a:pPr>
              <a:t>89</a:t>
            </a:fld>
            <a:endParaRPr lang="en-GB" altLang="en-US"/>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Applicants wishing to file an application for a utility model in several countries, whether in Europe or elsewhere, have to file individual applications for each country concerned. </a:t>
            </a:r>
          </a:p>
          <a:p>
            <a:pPr eaLnBrk="1" hangingPunct="1"/>
            <a:endParaRPr lang="en-GB" altLang="en-US"/>
          </a:p>
          <a:p>
            <a:pPr eaLnBrk="1" hangingPunct="1"/>
            <a:r>
              <a:rPr lang="en-GB" altLang="en-US"/>
              <a:t>They can file further applications within 12 months of the first filing.</a:t>
            </a:r>
          </a:p>
          <a:p>
            <a:pPr eaLnBrk="1" hangingPunct="1"/>
            <a:endParaRPr lang="en-GB" altLang="en-US"/>
          </a:p>
          <a:p>
            <a:pPr eaLnBrk="1" hangingPunct="1"/>
            <a:r>
              <a:rPr lang="en-GB" altLang="en-US"/>
              <a:t>Patents, trade marks and designs can be filed centrally, but this option does not exist for utility models.</a:t>
            </a:r>
          </a:p>
          <a:p>
            <a:pPr eaLnBrk="1" hangingPunct="1"/>
            <a:endParaRPr lang="en-GB" altLang="en-US"/>
          </a:p>
          <a:p>
            <a:pPr eaLnBrk="1" hangingPunct="1"/>
            <a:r>
              <a:rPr lang="en-GB" altLang="en-US"/>
              <a:t>In 1995 a proposal was submitted for a European Parliament and Council Directive relating to the legal arrangements for the protection of inventions by utility models. However, the Commission decided to withdraw this proposal in 2005, on the grounds that it was unlikely to advance further in the legislative process.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E6318F4-B182-494A-9255-D25BCC1FAF5C}" type="slidenum">
              <a:rPr lang="en-GB" altLang="en-US" smtClean="0"/>
              <a:pPr eaLnBrk="1" hangingPunct="1">
                <a:spcBef>
                  <a:spcPct val="0"/>
                </a:spcBef>
              </a:pPr>
              <a:t>90</a:t>
            </a:fld>
            <a:endParaRPr lang="en-GB" alt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100" dirty="0"/>
              <a:t>In Europe, the requirements of national utility model laws are often similar to those for patents under the European Patent Convention (EPC).</a:t>
            </a:r>
          </a:p>
          <a:p>
            <a:pPr eaLnBrk="1" hangingPunct="1"/>
            <a:endParaRPr lang="en-GB" altLang="en-US" sz="1100" dirty="0"/>
          </a:p>
          <a:p>
            <a:pPr eaLnBrk="1" hangingPunct="1"/>
            <a:r>
              <a:rPr lang="en-GB" altLang="en-US" sz="1100" dirty="0"/>
              <a:t>However, novelty, inventive step and industrial applicability are not normally examined when a utility model application is registered and published.</a:t>
            </a:r>
          </a:p>
          <a:p>
            <a:pPr eaLnBrk="1" hangingPunct="1"/>
            <a:endParaRPr lang="en-GB" altLang="en-US" sz="1100" dirty="0"/>
          </a:p>
          <a:p>
            <a:pPr eaLnBrk="1" hangingPunct="1"/>
            <a:r>
              <a:rPr lang="en-GB" altLang="en-US" sz="1100" dirty="0"/>
              <a:t>This means that an application can be directed at an invention that is neither novel nor inventive and still be granted a utility model that becomes effective on the day of its official publication.</a:t>
            </a:r>
          </a:p>
          <a:p>
            <a:pPr eaLnBrk="1" hangingPunct="1"/>
            <a:endParaRPr lang="en-GB" altLang="en-US" sz="1100" dirty="0"/>
          </a:p>
          <a:p>
            <a:pPr eaLnBrk="1" hangingPunct="1"/>
            <a:r>
              <a:rPr lang="en-GB" altLang="en-US" sz="1100" dirty="0"/>
              <a:t>As a result, the validity of a utility model in terms of novelty, inventive step and industrial applicability is not known on the date of its registration and publication.</a:t>
            </a:r>
          </a:p>
          <a:p>
            <a:pPr eaLnBrk="1" hangingPunct="1"/>
            <a:endParaRPr lang="en-GB" altLang="en-US" sz="1100" dirty="0"/>
          </a:p>
          <a:p>
            <a:pPr eaLnBrk="1" hangingPunct="1"/>
            <a:r>
              <a:rPr lang="en-GB" altLang="en-US" sz="1100" dirty="0"/>
              <a:t>The further requirements listed on the slide are usually examined during the registration procedure. These requirements include the fact that the specification must disclose the utility model in a manner sufficiently clear and complete for it to be carried out by a person skilled in the art. </a:t>
            </a:r>
          </a:p>
          <a:p>
            <a:pPr eaLnBrk="1" hangingPunct="1"/>
            <a:endParaRPr lang="en-GB" altLang="en-US" sz="1100" dirty="0"/>
          </a:p>
          <a:p>
            <a:pPr eaLnBrk="1" hangingPunct="1"/>
            <a:r>
              <a:rPr lang="en-GB" altLang="en-US" sz="1100" dirty="0"/>
              <a:t>The claim or claims must be clear and concise and be supported by the description, and they must exactly define the matter for which protection is sought. Amendments to a utility model application that would extend beyond the scope of the application as originally filed are not allowed. </a:t>
            </a:r>
          </a:p>
          <a:p>
            <a:pPr eaLnBrk="1" hangingPunct="1"/>
            <a:endParaRPr lang="en-GB" altLang="en-US" sz="11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9742A1BA-9BA2-4F4D-8D40-21301E3F654F}" type="slidenum">
              <a:rPr lang="en-GB" altLang="en-US" smtClean="0"/>
              <a:pPr eaLnBrk="1" hangingPunct="1">
                <a:spcBef>
                  <a:spcPct val="0"/>
                </a:spcBef>
              </a:pPr>
              <a:t>10</a:t>
            </a:fld>
            <a:endParaRPr lang="en-GB" altLang="en-US"/>
          </a:p>
        </p:txBody>
      </p:sp>
      <p:sp>
        <p:nvSpPr>
          <p:cNvPr id="166915" name="Rectangle 7"/>
          <p:cNvSpPr txBox="1">
            <a:spLocks noGrp="1" noChangeArrowheads="1"/>
          </p:cNvSpPr>
          <p:nvPr/>
        </p:nvSpPr>
        <p:spPr bwMode="auto">
          <a:xfrm>
            <a:off x="3819873" y="9386970"/>
            <a:ext cx="2922270" cy="49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nchor="b"/>
          <a:lstStyle>
            <a:lvl1pPr defTabSz="882650" eaLnBrk="0" hangingPunct="0">
              <a:spcBef>
                <a:spcPct val="30000"/>
              </a:spcBef>
              <a:defRPr sz="1200">
                <a:solidFill>
                  <a:schemeClr val="tx1"/>
                </a:solidFill>
                <a:latin typeface="Arial" charset="0"/>
                <a:cs typeface="Arial" charset="0"/>
              </a:defRPr>
            </a:lvl1pPr>
            <a:lvl2pPr marL="742950" indent="-285750" defTabSz="882650" eaLnBrk="0" hangingPunct="0">
              <a:spcBef>
                <a:spcPct val="30000"/>
              </a:spcBef>
              <a:defRPr sz="1200">
                <a:solidFill>
                  <a:schemeClr val="tx1"/>
                </a:solidFill>
                <a:latin typeface="Arial" charset="0"/>
                <a:cs typeface="Arial" charset="0"/>
              </a:defRPr>
            </a:lvl2pPr>
            <a:lvl3pPr marL="1143000" indent="-228600" defTabSz="882650" eaLnBrk="0" hangingPunct="0">
              <a:spcBef>
                <a:spcPct val="30000"/>
              </a:spcBef>
              <a:defRPr sz="1200">
                <a:solidFill>
                  <a:schemeClr val="tx1"/>
                </a:solidFill>
                <a:latin typeface="Arial" charset="0"/>
                <a:cs typeface="Arial" charset="0"/>
              </a:defRPr>
            </a:lvl3pPr>
            <a:lvl4pPr marL="1600200" indent="-228600" defTabSz="882650" eaLnBrk="0" hangingPunct="0">
              <a:spcBef>
                <a:spcPct val="30000"/>
              </a:spcBef>
              <a:defRPr sz="1200">
                <a:solidFill>
                  <a:schemeClr val="tx1"/>
                </a:solidFill>
                <a:latin typeface="Arial" charset="0"/>
                <a:cs typeface="Arial" charset="0"/>
              </a:defRPr>
            </a:lvl4pPr>
            <a:lvl5pPr marL="2057400" indent="-228600" defTabSz="882650" eaLnBrk="0" hangingPunct="0">
              <a:spcBef>
                <a:spcPct val="30000"/>
              </a:spcBef>
              <a:defRPr sz="1200">
                <a:solidFill>
                  <a:schemeClr val="tx1"/>
                </a:solidFill>
                <a:latin typeface="Arial" charset="0"/>
                <a:cs typeface="Arial" charset="0"/>
              </a:defRPr>
            </a:lvl5pPr>
            <a:lvl6pPr marL="2514600" indent="-228600" defTabSz="882650" eaLnBrk="0" fontAlgn="base" hangingPunct="0">
              <a:spcBef>
                <a:spcPct val="30000"/>
              </a:spcBef>
              <a:spcAft>
                <a:spcPct val="0"/>
              </a:spcAft>
              <a:defRPr sz="1200">
                <a:solidFill>
                  <a:schemeClr val="tx1"/>
                </a:solidFill>
                <a:latin typeface="Arial" charset="0"/>
                <a:cs typeface="Arial" charset="0"/>
              </a:defRPr>
            </a:lvl6pPr>
            <a:lvl7pPr marL="2971800" indent="-228600" defTabSz="882650" eaLnBrk="0" fontAlgn="base" hangingPunct="0">
              <a:spcBef>
                <a:spcPct val="30000"/>
              </a:spcBef>
              <a:spcAft>
                <a:spcPct val="0"/>
              </a:spcAft>
              <a:defRPr sz="1200">
                <a:solidFill>
                  <a:schemeClr val="tx1"/>
                </a:solidFill>
                <a:latin typeface="Arial" charset="0"/>
                <a:cs typeface="Arial" charset="0"/>
              </a:defRPr>
            </a:lvl7pPr>
            <a:lvl8pPr marL="3429000" indent="-228600" defTabSz="882650" eaLnBrk="0" fontAlgn="base" hangingPunct="0">
              <a:spcBef>
                <a:spcPct val="30000"/>
              </a:spcBef>
              <a:spcAft>
                <a:spcPct val="0"/>
              </a:spcAft>
              <a:defRPr sz="1200">
                <a:solidFill>
                  <a:schemeClr val="tx1"/>
                </a:solidFill>
                <a:latin typeface="Arial" charset="0"/>
                <a:cs typeface="Arial" charset="0"/>
              </a:defRPr>
            </a:lvl8pPr>
            <a:lvl9pPr marL="3886200" indent="-228600" defTabSz="88265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139B55EF-767F-4F48-83C3-B3848CA6B258}" type="slidenum">
              <a:rPr lang="en-US" altLang="en-US"/>
              <a:pPr algn="r" eaLnBrk="1" hangingPunct="1">
                <a:spcBef>
                  <a:spcPct val="0"/>
                </a:spcBef>
              </a:pPr>
              <a:t>10</a:t>
            </a:fld>
            <a:endParaRPr lang="en-US" altLang="en-US"/>
          </a:p>
        </p:txBody>
      </p:sp>
      <p:sp>
        <p:nvSpPr>
          <p:cNvPr id="166916" name="Rectangle 2"/>
          <p:cNvSpPr>
            <a:spLocks noGrp="1" noRot="1" noChangeAspect="1" noChangeArrowheads="1" noTextEdit="1"/>
          </p:cNvSpPr>
          <p:nvPr>
            <p:ph type="sldImg"/>
          </p:nvPr>
        </p:nvSpPr>
        <p:spPr>
          <a:xfrm>
            <a:off x="908050" y="511175"/>
            <a:ext cx="4935538" cy="3703638"/>
          </a:xfrm>
          <a:ln/>
        </p:spPr>
      </p:sp>
      <p:sp>
        <p:nvSpPr>
          <p:cNvPr id="166917" name="Rectangle 3"/>
          <p:cNvSpPr>
            <a:spLocks noGrp="1" noChangeArrowheads="1"/>
          </p:cNvSpPr>
          <p:nvPr>
            <p:ph type="body" idx="1"/>
          </p:nvPr>
        </p:nvSpPr>
        <p:spPr>
          <a:xfrm>
            <a:off x="460514" y="4349680"/>
            <a:ext cx="5866396" cy="512876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6" tIns="50826" rIns="101656" bIns="50826"/>
          <a:lstStyle/>
          <a:p>
            <a:pPr eaLnBrk="1" hangingPunct="1">
              <a:lnSpc>
                <a:spcPct val="80000"/>
              </a:lnSpc>
            </a:pPr>
            <a:r>
              <a:rPr lang="en-GB" altLang="en-US"/>
              <a:t>This slide shows the what a typical description contains. The description also refers to the drawings. </a:t>
            </a:r>
            <a:endParaRPr lang="en-GB" altLang="en-US" b="1"/>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46CDE38C-4AE4-47A2-8DE1-74D840A3B3EE}" type="slidenum">
              <a:rPr lang="en-GB" altLang="en-US" smtClean="0"/>
              <a:pPr eaLnBrk="1" hangingPunct="1">
                <a:spcBef>
                  <a:spcPct val="0"/>
                </a:spcBef>
              </a:pPr>
              <a:t>91</a:t>
            </a:fld>
            <a:endParaRPr lang="en-GB" alt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This slide explains what is meant by the state of the art for European patent applications.</a:t>
            </a:r>
          </a:p>
          <a:p>
            <a:pPr eaLnBrk="1" hangingPunct="1"/>
            <a:endParaRPr lang="en-GB" altLang="en-US" dirty="0"/>
          </a:p>
          <a:p>
            <a:pPr eaLnBrk="1" hangingPunct="1"/>
            <a:r>
              <a:rPr lang="en-GB" altLang="en-US" dirty="0"/>
              <a:t>The state of the art is defined as being everything made available to the public anywhere by means of written or oral description, by use, or in any other way, before the date of filing.  </a:t>
            </a:r>
          </a:p>
          <a:p>
            <a:pPr eaLnBrk="1" hangingPunct="1"/>
            <a:endParaRPr lang="en-GB" altLang="en-US" dirty="0"/>
          </a:p>
          <a:p>
            <a:pPr eaLnBrk="1" hangingPunct="1"/>
            <a:r>
              <a:rPr lang="en-GB" altLang="en-US" dirty="0"/>
              <a:t>Most countries offering utility model protection apply this definition in order to determine whether an invention is new. </a:t>
            </a:r>
          </a:p>
          <a:p>
            <a:pPr eaLnBrk="1" hangingPunct="1"/>
            <a:endParaRPr lang="en-GB"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5577F542-F022-48A2-BFAD-BC4CDD0D02E5}" type="slidenum">
              <a:rPr lang="en-GB" altLang="en-US" smtClean="0"/>
              <a:pPr eaLnBrk="1" hangingPunct="1">
                <a:spcBef>
                  <a:spcPct val="0"/>
                </a:spcBef>
              </a:pPr>
              <a:t>92</a:t>
            </a:fld>
            <a:endParaRPr lang="en-GB" alt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Utility model law in European countries is not harmonised with respect to the definition of prior art.</a:t>
            </a:r>
          </a:p>
          <a:p>
            <a:pPr eaLnBrk="1" hangingPunct="1"/>
            <a:endParaRPr lang="en-GB" altLang="en-US" dirty="0"/>
          </a:p>
          <a:p>
            <a:pPr eaLnBrk="1" hangingPunct="1"/>
            <a:r>
              <a:rPr lang="en-GB" altLang="en-US" dirty="0"/>
              <a:t>In Germany and Austria, for example, the state of the art comprises all technical products or processes published before the date of filing of the utility model application. This includes the applicant's own scientific publications or presentations of a new product at a fair. If you apply for utility model registration within six months from the publication of your invention, utility model protection is still available. This is called the novelty grace period. </a:t>
            </a:r>
          </a:p>
          <a:p>
            <a:pPr eaLnBrk="1" hangingPunct="1"/>
            <a:endParaRPr lang="en-GB" altLang="en-US" dirty="0"/>
          </a:p>
          <a:p>
            <a:pPr eaLnBrk="1" hangingPunct="1"/>
            <a:r>
              <a:rPr lang="en-GB" altLang="en-US" dirty="0"/>
              <a:t>In Germany, the state of the art does not include prior use outside Germany or public oral disclosure.</a:t>
            </a:r>
          </a:p>
          <a:p>
            <a:pPr lvl="1" eaLnBrk="1" hangingPunct="1">
              <a:lnSpc>
                <a:spcPct val="90000"/>
              </a:lnSpc>
            </a:pPr>
            <a:endParaRPr lang="en-GB" alt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AE35F39-E47D-42A1-99F3-D55CA766BA64}" type="slidenum">
              <a:rPr lang="en-GB" altLang="en-US" smtClean="0"/>
              <a:pPr eaLnBrk="1" hangingPunct="1">
                <a:spcBef>
                  <a:spcPct val="0"/>
                </a:spcBef>
              </a:pPr>
              <a:t>93</a:t>
            </a:fld>
            <a:endParaRPr lang="en-GB" alt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There are differences in the way the state of the art is defined in different countries.</a:t>
            </a:r>
          </a:p>
          <a:p>
            <a:pPr eaLnBrk="1" hangingPunct="1"/>
            <a:endParaRPr lang="en-GB" altLang="en-US" dirty="0"/>
          </a:p>
          <a:p>
            <a:pPr eaLnBrk="1" hangingPunct="1"/>
            <a:r>
              <a:rPr lang="en-GB" altLang="en-US" dirty="0"/>
              <a:t>This slide shows a fictitious example of a hammock which is produced and used in Bulgaria.</a:t>
            </a:r>
          </a:p>
          <a:p>
            <a:pPr eaLnBrk="1" hangingPunct="1"/>
            <a:endParaRPr lang="en-GB" altLang="en-US" dirty="0"/>
          </a:p>
          <a:p>
            <a:pPr eaLnBrk="1" hangingPunct="1"/>
            <a:r>
              <a:rPr lang="da-DK" altLang="en-US" dirty="0"/>
              <a:t>Unless the Bulgarian manufacturer described the </a:t>
            </a:r>
            <a:r>
              <a:rPr lang="en-GB" altLang="en-US" dirty="0"/>
              <a:t>hammock</a:t>
            </a:r>
            <a:r>
              <a:rPr lang="da-DK" altLang="en-US" dirty="0"/>
              <a:t> in a printed document in Spain, Spanish tourists, for example, could apply for and still get utility model protection for it in their home country. </a:t>
            </a:r>
          </a:p>
          <a:p>
            <a:pPr eaLnBrk="1" hangingPunct="1"/>
            <a:endParaRPr lang="da-DK" altLang="en-US" dirty="0"/>
          </a:p>
          <a:p>
            <a:pPr eaLnBrk="1" hangingPunct="1"/>
            <a:r>
              <a:rPr lang="en-GB" altLang="en-US" dirty="0"/>
              <a:t>Spanish utility model laws do not regard prior use in Bulgaria – that is, outside Spain - as belonging to the state of the art.</a:t>
            </a:r>
          </a:p>
          <a:p>
            <a:pPr eaLnBrk="1" hangingPunct="1"/>
            <a:endParaRPr lang="en-GB" altLang="en-US" dirty="0"/>
          </a:p>
          <a:p>
            <a:pPr eaLnBrk="1" hangingPunct="1"/>
            <a:r>
              <a:rPr lang="en-GB" altLang="en-US" dirty="0"/>
              <a:t>If the Bulgarian manufacturer had published a document about the hammock in Germany, it could be used against a utility model in Germany.</a:t>
            </a:r>
          </a:p>
          <a:p>
            <a:pPr eaLnBrk="1" hangingPunct="1"/>
            <a:endParaRPr lang="en-GB" altLang="en-US" dirty="0"/>
          </a:p>
          <a:p>
            <a:pPr eaLnBrk="1" hangingPunct="1"/>
            <a:r>
              <a:rPr lang="en-GB" altLang="en-US" dirty="0"/>
              <a:t>That document could not, however, be used against the utility model in Spain, since only publications in Spain are relevant.</a:t>
            </a:r>
          </a:p>
          <a:p>
            <a:pPr eaLnBrk="1" hangingPunct="1"/>
            <a:endParaRPr lang="en-GB" altLang="en-US" dirty="0"/>
          </a:p>
          <a:p>
            <a:pPr eaLnBrk="1" hangingPunct="1"/>
            <a:r>
              <a:rPr lang="en-GB" altLang="en-US" dirty="0"/>
              <a:t>In practice, though, the widespread availability of documents through the internet means that many documents that were previously considered to be “national” have become available worldwide.</a:t>
            </a:r>
          </a:p>
          <a:p>
            <a:pPr eaLnBrk="1" hangingPunct="1"/>
            <a:endParaRPr lang="en-GB" alt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597E210-33FC-4FC1-BD62-0ACC50B09F4B}" type="slidenum">
              <a:rPr lang="en-GB" altLang="en-US" smtClean="0"/>
              <a:pPr eaLnBrk="1" hangingPunct="1">
                <a:spcBef>
                  <a:spcPct val="0"/>
                </a:spcBef>
              </a:pPr>
              <a:t>94</a:t>
            </a:fld>
            <a:endParaRPr lang="en-GB" alt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100" dirty="0"/>
              <a:t>Before filing a utility model application, applicants should be aware of the relevant prior art. They can find out about this by searching public databases such as </a:t>
            </a:r>
            <a:r>
              <a:rPr lang="en-GB" altLang="en-US" sz="1100" dirty="0" err="1"/>
              <a:t>Espacenet</a:t>
            </a:r>
            <a:r>
              <a:rPr lang="en-GB" altLang="en-US" sz="1100" dirty="0"/>
              <a:t> and </a:t>
            </a:r>
            <a:r>
              <a:rPr lang="en-GB" altLang="en-US" sz="1100" dirty="0" err="1"/>
              <a:t>DepatisNET</a:t>
            </a:r>
            <a:r>
              <a:rPr lang="en-GB" altLang="en-US" sz="1100" dirty="0"/>
              <a:t>.</a:t>
            </a:r>
          </a:p>
          <a:p>
            <a:pPr eaLnBrk="1" hangingPunct="1"/>
            <a:endParaRPr lang="en-GB" altLang="en-US" sz="1100" dirty="0"/>
          </a:p>
          <a:p>
            <a:pPr eaLnBrk="1" hangingPunct="1"/>
            <a:r>
              <a:rPr lang="en-GB" altLang="en-US" sz="1100" dirty="0"/>
              <a:t>Prior art searches are not normally offered by national patent offices. Austria is an exception to this, and in Germany, applicants are free to choose whether they want the German Patent  and Trademark Office to produce a search report or not. In fact, in Germany, anybody can request a search.</a:t>
            </a:r>
          </a:p>
          <a:p>
            <a:pPr eaLnBrk="1" hangingPunct="1"/>
            <a:endParaRPr lang="en-GB" altLang="en-US" sz="1100" dirty="0"/>
          </a:p>
          <a:p>
            <a:pPr eaLnBrk="1" hangingPunct="1"/>
            <a:r>
              <a:rPr lang="en-GB" altLang="en-US" sz="1100" dirty="0"/>
              <a:t>After registration, a search for prior art documents might be necessary as part of revocation proceedings, where another party seeks to invalidate a utility model, or infringement proceedings, where a court examines the validity of a utility model within the context of an alleged infringement.</a:t>
            </a:r>
          </a:p>
          <a:p>
            <a:pPr eaLnBrk="1" hangingPunct="1"/>
            <a:endParaRPr lang="en-GB" altLang="en-US" sz="1100"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D5156FE4-60B3-4D94-987C-1E36C341B64E}" type="slidenum">
              <a:rPr lang="en-GB" altLang="en-US" smtClean="0"/>
              <a:pPr eaLnBrk="1" hangingPunct="1">
                <a:spcBef>
                  <a:spcPct val="0"/>
                </a:spcBef>
              </a:pPr>
              <a:t>95</a:t>
            </a:fld>
            <a:endParaRPr lang="en-GB" alt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1100" dirty="0"/>
              <a:t>In some countries, including Ireland and Australia, for example, there is a difference between the requirements for inventive step for utility models and those for patents.</a:t>
            </a:r>
          </a:p>
          <a:p>
            <a:pPr eaLnBrk="1" hangingPunct="1">
              <a:lnSpc>
                <a:spcPct val="80000"/>
              </a:lnSpc>
            </a:pPr>
            <a:endParaRPr lang="en-GB" altLang="en-US" sz="1100" dirty="0"/>
          </a:p>
          <a:p>
            <a:pPr eaLnBrk="1" hangingPunct="1">
              <a:lnSpc>
                <a:spcPct val="80000"/>
              </a:lnSpc>
            </a:pPr>
            <a:r>
              <a:rPr lang="en-GB" altLang="en-US" sz="1100" dirty="0"/>
              <a:t>Some sources highlight the difference by referring to “inventive step”</a:t>
            </a:r>
            <a:r>
              <a:rPr lang="en-GB" altLang="en-US" sz="1100" b="1" dirty="0"/>
              <a:t> </a:t>
            </a:r>
            <a:r>
              <a:rPr lang="en-GB" altLang="en-US" sz="1100" dirty="0"/>
              <a:t>for patent applications and “inventiveness” or “innovative step”</a:t>
            </a:r>
            <a:r>
              <a:rPr lang="en-GB" altLang="en-US" sz="1100" b="1" dirty="0"/>
              <a:t> </a:t>
            </a:r>
            <a:r>
              <a:rPr lang="en-GB" altLang="en-US" sz="1100" dirty="0"/>
              <a:t>for utility models, although the two expressions can often be used interchangeably.</a:t>
            </a:r>
          </a:p>
          <a:p>
            <a:pPr eaLnBrk="1" hangingPunct="1">
              <a:lnSpc>
                <a:spcPct val="80000"/>
              </a:lnSpc>
            </a:pPr>
            <a:endParaRPr lang="en-GB" altLang="en-US" sz="1100" dirty="0"/>
          </a:p>
          <a:p>
            <a:pPr eaLnBrk="1" hangingPunct="1">
              <a:lnSpc>
                <a:spcPct val="80000"/>
              </a:lnSpc>
            </a:pPr>
            <a:r>
              <a:rPr lang="en-GB" altLang="en-US" sz="1100" dirty="0"/>
              <a:t>The potential difference for the inventive step requirement is, however, only one argument in favour of utility models.</a:t>
            </a:r>
          </a:p>
          <a:p>
            <a:pPr eaLnBrk="1" hangingPunct="1">
              <a:lnSpc>
                <a:spcPct val="80000"/>
              </a:lnSpc>
            </a:pPr>
            <a:endParaRPr lang="en-GB" altLang="en-US" sz="1100" dirty="0"/>
          </a:p>
          <a:p>
            <a:pPr eaLnBrk="1" hangingPunct="1">
              <a:lnSpc>
                <a:spcPct val="80000"/>
              </a:lnSpc>
            </a:pPr>
            <a:r>
              <a:rPr lang="en-GB" altLang="en-US" sz="1100" dirty="0"/>
              <a:t>Applicants may want to seek for protection of the same invention by both a patent - for up to 20 years - and a utility model, for fast availability of initial protection.</a:t>
            </a:r>
          </a:p>
          <a:p>
            <a:pPr eaLnBrk="1" hangingPunct="1">
              <a:lnSpc>
                <a:spcPct val="80000"/>
              </a:lnSpc>
            </a:pPr>
            <a:endParaRPr lang="en-GB" altLang="en-US" sz="1100" dirty="0"/>
          </a:p>
          <a:p>
            <a:pPr eaLnBrk="1" hangingPunct="1">
              <a:lnSpc>
                <a:spcPct val="80000"/>
              </a:lnSpc>
            </a:pPr>
            <a:r>
              <a:rPr lang="en-GB" altLang="en-US" sz="1100" dirty="0"/>
              <a:t> The conditions governing the coexistence of patents and utility models for the same invention depends on national law.</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E2416575-353F-41E6-8280-34015C3B2857}" type="slidenum">
              <a:rPr lang="en-GB" altLang="en-US" smtClean="0"/>
              <a:pPr eaLnBrk="1" hangingPunct="1">
                <a:spcBef>
                  <a:spcPct val="0"/>
                </a:spcBef>
              </a:pPr>
              <a:t>96</a:t>
            </a:fld>
            <a:endParaRPr lang="en-GB" alt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1100"/>
              <a:t>Depending on the national law concerned, applications for utility models can filed at various stages.</a:t>
            </a:r>
          </a:p>
          <a:p>
            <a:pPr eaLnBrk="1" hangingPunct="1">
              <a:lnSpc>
                <a:spcPct val="80000"/>
              </a:lnSpc>
            </a:pPr>
            <a:endParaRPr lang="en-GB" altLang="en-US" sz="1100"/>
          </a:p>
          <a:p>
            <a:pPr eaLnBrk="1" hangingPunct="1">
              <a:lnSpc>
                <a:spcPct val="80000"/>
              </a:lnSpc>
            </a:pPr>
            <a:r>
              <a:rPr lang="en-GB" altLang="en-US" sz="1100"/>
              <a:t>A utility model based on a patent application may be filed on the same day, or later.</a:t>
            </a:r>
          </a:p>
          <a:p>
            <a:pPr eaLnBrk="1" hangingPunct="1">
              <a:lnSpc>
                <a:spcPct val="80000"/>
              </a:lnSpc>
            </a:pPr>
            <a:endParaRPr lang="en-GB" altLang="en-US" sz="1100"/>
          </a:p>
          <a:p>
            <a:pPr eaLnBrk="1" hangingPunct="1">
              <a:lnSpc>
                <a:spcPct val="80000"/>
              </a:lnSpc>
            </a:pPr>
            <a:r>
              <a:rPr lang="en-GB" altLang="en-US" sz="1100"/>
              <a:t>In some countries it is possible to split off a national utility model from a pending European patent application, or to convert the utility model application into a patent application. </a:t>
            </a:r>
          </a:p>
          <a:p>
            <a:pPr eaLnBrk="1" hangingPunct="1">
              <a:lnSpc>
                <a:spcPct val="80000"/>
              </a:lnSpc>
            </a:pPr>
            <a:endParaRPr lang="en-GB" altLang="en-US" sz="1100"/>
          </a:p>
          <a:p>
            <a:pPr eaLnBrk="1" hangingPunct="1">
              <a:lnSpc>
                <a:spcPct val="80000"/>
              </a:lnSpc>
            </a:pPr>
            <a:r>
              <a:rPr lang="en-GB" altLang="en-US" sz="1100"/>
              <a:t>Applicants can also choose to file an application for a utility model without a patent application for the same or a similar invention.</a:t>
            </a:r>
          </a:p>
          <a:p>
            <a:pPr eaLnBrk="1" hangingPunct="1">
              <a:lnSpc>
                <a:spcPct val="80000"/>
              </a:lnSpc>
            </a:pPr>
            <a:endParaRPr lang="en-GB" altLang="en-US" sz="1100"/>
          </a:p>
          <a:p>
            <a:pPr eaLnBrk="1" hangingPunct="1">
              <a:lnSpc>
                <a:spcPct val="80000"/>
              </a:lnSpc>
            </a:pPr>
            <a:r>
              <a:rPr lang="en-GB" altLang="en-US" sz="1100"/>
              <a:t>Together with other IP rights such as designs and trade marks, this gives applicants and inventors a wide range of strategic flexibility.</a:t>
            </a:r>
          </a:p>
          <a:p>
            <a:pPr eaLnBrk="1" hangingPunct="1">
              <a:lnSpc>
                <a:spcPct val="80000"/>
              </a:lnSpc>
            </a:pPr>
            <a:endParaRPr lang="en-GB" altLang="en-US" sz="1100"/>
          </a:p>
          <a:p>
            <a:pPr eaLnBrk="1" hangingPunct="1">
              <a:lnSpc>
                <a:spcPct val="80000"/>
              </a:lnSpc>
            </a:pPr>
            <a:endParaRPr lang="en-GB" altLang="en-US" sz="11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1AF5C4E1-C470-4AD4-A6AB-93C459E51681}" type="slidenum">
              <a:rPr lang="en-GB" altLang="en-US" smtClean="0"/>
              <a:pPr eaLnBrk="1" hangingPunct="1">
                <a:spcBef>
                  <a:spcPct val="0"/>
                </a:spcBef>
              </a:pPr>
              <a:t>97</a:t>
            </a:fld>
            <a:endParaRPr lang="en-GB" alt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100" dirty="0"/>
              <a:t>This slide compares fees for a utility model application with those for a realistic example of a</a:t>
            </a:r>
            <a:r>
              <a:rPr lang="en-GB" altLang="en-US" sz="1100" baseline="0" dirty="0"/>
              <a:t> </a:t>
            </a:r>
            <a:r>
              <a:rPr lang="en-GB" altLang="en-US" sz="1100" dirty="0"/>
              <a:t>national patent application.</a:t>
            </a:r>
          </a:p>
          <a:p>
            <a:pPr eaLnBrk="1" hangingPunct="1"/>
            <a:endParaRPr lang="en-GB" altLang="en-US" sz="1100" dirty="0"/>
          </a:p>
          <a:p>
            <a:pPr eaLnBrk="1" hangingPunct="1"/>
            <a:r>
              <a:rPr lang="en-IE" altLang="en-US" dirty="0"/>
              <a:t>The total fees might not be all that different when we look at a period of several years. It is the strategic value for the inventor that is more relevant. </a:t>
            </a:r>
          </a:p>
          <a:p>
            <a:pPr eaLnBrk="1" hangingPunct="1"/>
            <a:endParaRPr lang="en-IE" alt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B073D6A4-AB23-4308-A1AC-5BA2EC3E842B}" type="slidenum">
              <a:rPr lang="en-GB" altLang="en-US" smtClean="0"/>
              <a:pPr eaLnBrk="1" hangingPunct="1">
                <a:spcBef>
                  <a:spcPct val="0"/>
                </a:spcBef>
              </a:pPr>
              <a:t>98</a:t>
            </a:fld>
            <a:endParaRPr lang="en-GB" alt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Utility model applications can be filed when needed at different times in different countries depending on national utility model law and the strategic preferences of the inventor.</a:t>
            </a:r>
          </a:p>
          <a:p>
            <a:pPr eaLnBrk="1" hangingPunct="1"/>
            <a:endParaRPr lang="en-GB" altLang="en-US" dirty="0"/>
          </a:p>
          <a:p>
            <a:pPr eaLnBrk="1" hangingPunct="1"/>
            <a:r>
              <a:rPr lang="en-GB" altLang="en-US" dirty="0"/>
              <a:t>Although procedural fees may be lower than for national patent applications, applicants are advised to consult a professional</a:t>
            </a:r>
            <a:r>
              <a:rPr lang="en-GB" altLang="en-US" baseline="0" dirty="0"/>
              <a:t> </a:t>
            </a:r>
            <a:r>
              <a:rPr lang="en-GB" altLang="en-US" dirty="0"/>
              <a:t>for drafting utility model applications.</a:t>
            </a:r>
          </a:p>
          <a:p>
            <a:pPr eaLnBrk="1" hangingPunct="1"/>
            <a:endParaRPr lang="en-GB" altLang="en-US" dirty="0"/>
          </a:p>
          <a:p>
            <a:pPr eaLnBrk="1" hangingPunct="1"/>
            <a:r>
              <a:rPr lang="en-GB" altLang="en-US" dirty="0"/>
              <a:t>The requirements for utility model applications are similar to those of patent applications and the procedure of filing and prosecuting applications requires professional experience.</a:t>
            </a:r>
          </a:p>
          <a:p>
            <a:pPr eaLnBrk="1" hangingPunct="1"/>
            <a:endParaRPr lang="en-GB" altLang="en-US" dirty="0"/>
          </a:p>
          <a:p>
            <a:pPr eaLnBrk="1" hangingPunct="1"/>
            <a:r>
              <a:rPr lang="en-GB" altLang="en-US" dirty="0"/>
              <a:t>It is very important to remember that utility models are registered but unexamined IP rights.</a:t>
            </a:r>
          </a:p>
          <a:p>
            <a:pPr eaLnBrk="1" hangingPunct="1"/>
            <a:endParaRPr lang="en-GB" altLang="en-US" dirty="0"/>
          </a:p>
          <a:p>
            <a:pPr eaLnBrk="1" hangingPunct="1"/>
            <a:r>
              <a:rPr lang="en-GB" altLang="en-US" dirty="0"/>
              <a:t>Registration takes place within a few months. The inventor may thus have an IP right at hand when going to market with a new product.</a:t>
            </a:r>
          </a:p>
          <a:p>
            <a:pPr eaLnBrk="1" hangingPunct="1"/>
            <a:endParaRPr lang="en-GB" altLang="en-US" dirty="0"/>
          </a:p>
          <a:p>
            <a:pPr eaLnBrk="1" hangingPunct="1"/>
            <a:r>
              <a:rPr lang="en-GB" altLang="en-US" dirty="0"/>
              <a:t>The examination for novelty and inventive step is postponed as long as the utility model is not challenged in</a:t>
            </a:r>
            <a:r>
              <a:rPr lang="en-GB" altLang="en-US" baseline="0" dirty="0"/>
              <a:t> </a:t>
            </a:r>
            <a:r>
              <a:rPr lang="en-GB" altLang="en-US" dirty="0"/>
              <a:t>litigation. This causes more legal uncertainty than with granted patents.</a:t>
            </a:r>
          </a:p>
          <a:p>
            <a:pPr eaLnBrk="1" hangingPunct="1"/>
            <a:endParaRPr lang="en-GB" altLang="en-US" dirty="0"/>
          </a:p>
          <a:p>
            <a:pPr eaLnBrk="1" hangingPunct="1"/>
            <a:r>
              <a:rPr lang="en-GB" altLang="en-US" dirty="0"/>
              <a:t>Utility model revocation proceedings may be expensive if the losing party has to bear the costs, including those incurred by the opponent.</a:t>
            </a:r>
          </a:p>
          <a:p>
            <a:pPr lvl="1" eaLnBrk="1" hangingPunct="1"/>
            <a:endParaRPr lang="en-GB" altLang="en-US" dirty="0"/>
          </a:p>
          <a:p>
            <a:pPr eaLnBrk="1" hangingPunct="1"/>
            <a:endParaRPr lang="en-GB" alt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02C64EB4-56BA-4CA0-AAE7-B748405E584D}" type="slidenum">
              <a:rPr lang="en-GB" altLang="en-US" smtClean="0"/>
              <a:pPr eaLnBrk="1" hangingPunct="1">
                <a:spcBef>
                  <a:spcPct val="0"/>
                </a:spcBef>
              </a:pPr>
              <a:t>99</a:t>
            </a:fld>
            <a:endParaRPr lang="en-GB" alt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The filing figures for utility models, patents, trade marks and industrial designs in the period 2008 to 2010 reveal that, although they are used less than the other three IP rights, utility models have recorded the highest growth rate.</a:t>
            </a:r>
          </a:p>
          <a:p>
            <a:pPr eaLnBrk="1" hangingPunct="1"/>
            <a:endParaRPr lang="en-GB" altLang="en-US" dirty="0"/>
          </a:p>
          <a:p>
            <a:r>
              <a:rPr lang="en-GB" altLang="en-US" dirty="0"/>
              <a:t>These figures were obtained from the </a:t>
            </a:r>
            <a:r>
              <a:rPr lang="en-GB" dirty="0"/>
              <a:t>WIPO's IP Facts and Figures </a:t>
            </a:r>
            <a:r>
              <a:rPr lang="en-GB" altLang="en-US" dirty="0"/>
              <a:t>2012 report.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Arial" charset="0"/>
                <a:cs typeface="Arial" charset="0"/>
              </a:defRPr>
            </a:lvl1pPr>
            <a:lvl2pPr marL="815238" indent="-311147" eaLnBrk="0" hangingPunct="0">
              <a:spcBef>
                <a:spcPct val="30000"/>
              </a:spcBef>
              <a:defRPr sz="1300">
                <a:solidFill>
                  <a:schemeClr val="tx1"/>
                </a:solidFill>
                <a:latin typeface="Arial" charset="0"/>
                <a:cs typeface="Arial" charset="0"/>
              </a:defRPr>
            </a:lvl2pPr>
            <a:lvl3pPr marL="1255015" indent="-250307" eaLnBrk="0" hangingPunct="0">
              <a:spcBef>
                <a:spcPct val="30000"/>
              </a:spcBef>
              <a:defRPr sz="1300">
                <a:solidFill>
                  <a:schemeClr val="tx1"/>
                </a:solidFill>
                <a:latin typeface="Arial" charset="0"/>
                <a:cs typeface="Arial" charset="0"/>
              </a:defRPr>
            </a:lvl3pPr>
            <a:lvl4pPr marL="1757368" indent="-250307" eaLnBrk="0" hangingPunct="0">
              <a:spcBef>
                <a:spcPct val="30000"/>
              </a:spcBef>
              <a:defRPr sz="1300">
                <a:solidFill>
                  <a:schemeClr val="tx1"/>
                </a:solidFill>
                <a:latin typeface="Arial" charset="0"/>
                <a:cs typeface="Arial" charset="0"/>
              </a:defRPr>
            </a:lvl4pPr>
            <a:lvl5pPr marL="2261461" indent="-250307" eaLnBrk="0" hangingPunct="0">
              <a:spcBef>
                <a:spcPct val="30000"/>
              </a:spcBef>
              <a:defRPr sz="1300">
                <a:solidFill>
                  <a:schemeClr val="tx1"/>
                </a:solidFill>
                <a:latin typeface="Arial" charset="0"/>
                <a:cs typeface="Arial" charset="0"/>
              </a:defRPr>
            </a:lvl5pPr>
            <a:lvl6pPr marL="2762077" indent="-250307" eaLnBrk="0" fontAlgn="base" hangingPunct="0">
              <a:spcBef>
                <a:spcPct val="30000"/>
              </a:spcBef>
              <a:spcAft>
                <a:spcPct val="0"/>
              </a:spcAft>
              <a:defRPr sz="1300">
                <a:solidFill>
                  <a:schemeClr val="tx1"/>
                </a:solidFill>
                <a:latin typeface="Arial" charset="0"/>
                <a:cs typeface="Arial" charset="0"/>
              </a:defRPr>
            </a:lvl6pPr>
            <a:lvl7pPr marL="3262693" indent="-250307" eaLnBrk="0" fontAlgn="base" hangingPunct="0">
              <a:spcBef>
                <a:spcPct val="30000"/>
              </a:spcBef>
              <a:spcAft>
                <a:spcPct val="0"/>
              </a:spcAft>
              <a:defRPr sz="1300">
                <a:solidFill>
                  <a:schemeClr val="tx1"/>
                </a:solidFill>
                <a:latin typeface="Arial" charset="0"/>
                <a:cs typeface="Arial" charset="0"/>
              </a:defRPr>
            </a:lvl7pPr>
            <a:lvl8pPr marL="3763308" indent="-250307" eaLnBrk="0" fontAlgn="base" hangingPunct="0">
              <a:spcBef>
                <a:spcPct val="30000"/>
              </a:spcBef>
              <a:spcAft>
                <a:spcPct val="0"/>
              </a:spcAft>
              <a:defRPr sz="1300">
                <a:solidFill>
                  <a:schemeClr val="tx1"/>
                </a:solidFill>
                <a:latin typeface="Arial" charset="0"/>
                <a:cs typeface="Arial" charset="0"/>
              </a:defRPr>
            </a:lvl8pPr>
            <a:lvl9pPr marL="4263922" indent="-250307"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CD3C1CA4-0642-49A7-A57D-CFF0E2CD1DA6}" type="slidenum">
              <a:rPr lang="en-GB" altLang="en-US" smtClean="0"/>
              <a:pPr eaLnBrk="1" hangingPunct="1">
                <a:spcBef>
                  <a:spcPct val="0"/>
                </a:spcBef>
              </a:pPr>
              <a:t>100</a:t>
            </a:fld>
            <a:endParaRPr lang="en-GB" alt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The 2010 figures for IP rights filings by continent - also from the WIPO </a:t>
            </a:r>
            <a:r>
              <a:rPr lang="en-GB" dirty="0"/>
              <a:t>IP Facts and Figures </a:t>
            </a:r>
            <a:r>
              <a:rPr lang="en-GB" altLang="en-US" dirty="0"/>
              <a:t>2012 report - reveal that utility models are primarily used in Asia.</a:t>
            </a:r>
          </a:p>
          <a:p>
            <a:pPr eaLnBrk="1" hangingPunct="1"/>
            <a:endParaRPr lang="en-GB" altLang="en-US" dirty="0"/>
          </a:p>
          <a:p>
            <a:pPr eaLnBrk="1" hangingPunct="1"/>
            <a:r>
              <a:rPr lang="en-GB" altLang="en-US" dirty="0"/>
              <a:t>The chart on this slide compares percentages of total filings, not absolute figures. The bars in each colour add up to 100%.</a:t>
            </a:r>
          </a:p>
          <a:p>
            <a:pPr eaLnBrk="1" hangingPunct="1"/>
            <a:endParaRPr lang="en-GB" altLang="en-US" dirty="0"/>
          </a:p>
          <a:p>
            <a:pPr eaLnBrk="1" hangingPunct="1"/>
            <a:r>
              <a:rPr lang="en-GB" altLang="en-US" dirty="0"/>
              <a:t>When we look at utility models, indicated by the grey bars, we can see that just over 88% are filed in Asia and around 10% in Europe, leaving less than 1% in the rest of the world.</a:t>
            </a:r>
          </a:p>
          <a:p>
            <a:pPr eaLnBrk="1" hangingPunct="1"/>
            <a:endParaRPr lang="en-GB" altLang="en-US" dirty="0"/>
          </a:p>
          <a:p>
            <a:pPr eaLnBrk="1" hangingPunct="1"/>
            <a:r>
              <a:rPr lang="en-GB" altLang="en-US" dirty="0"/>
              <a:t>Utility models are unknown in North America.</a:t>
            </a:r>
          </a:p>
          <a:p>
            <a:pPr eaLnBrk="1" hangingPunct="1"/>
            <a:endParaRPr lang="en-GB" altLang="en-US" dirty="0"/>
          </a:p>
          <a:p>
            <a:pPr eaLnBrk="1" hangingPunct="1"/>
            <a:endParaRPr lang="en-GB" altLang="en-US" dirty="0"/>
          </a:p>
          <a:p>
            <a:pPr eaLnBrk="1" hangingPunct="1"/>
            <a:endParaRPr lang="en-GB" altLang="en-US" dirty="0"/>
          </a:p>
          <a:p>
            <a:pPr eaLnBrk="1" hangingPunct="1"/>
            <a:r>
              <a:rPr lang="en-GB" altLang="en-US" dirty="0"/>
              <a:t>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EPO">
    <p:spTree>
      <p:nvGrpSpPr>
        <p:cNvPr id="1" name=""/>
        <p:cNvGrpSpPr/>
        <p:nvPr/>
      </p:nvGrpSpPr>
      <p:grpSpPr>
        <a:xfrm>
          <a:off x="0" y="0"/>
          <a:ext cx="0" cy="0"/>
          <a:chOff x="0" y="0"/>
          <a:chExt cx="0" cy="0"/>
        </a:xfrm>
      </p:grpSpPr>
      <p:sp>
        <p:nvSpPr>
          <p:cNvPr id="3" name="Rectangle 14"/>
          <p:cNvSpPr>
            <a:spLocks noChangeArrowheads="1"/>
          </p:cNvSpPr>
          <p:nvPr userDrawn="1"/>
        </p:nvSpPr>
        <p:spPr bwMode="auto">
          <a:xfrm>
            <a:off x="0" y="6021388"/>
            <a:ext cx="9144000" cy="8366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ltLang="en-US"/>
          </a:p>
        </p:txBody>
      </p:sp>
      <p:pic>
        <p:nvPicPr>
          <p:cNvPr id="4" name="Picture 9" descr="EPO_rgb_300dpi"/>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36738" y="188913"/>
            <a:ext cx="11668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5"/>
          <p:cNvSpPr txBox="1">
            <a:spLocks noChangeArrowheads="1"/>
          </p:cNvSpPr>
          <p:nvPr userDrawn="1"/>
        </p:nvSpPr>
        <p:spPr bwMode="auto">
          <a:xfrm>
            <a:off x="0" y="616585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GB" altLang="en-US" sz="2800" b="1">
                <a:solidFill>
                  <a:schemeClr val="bg1"/>
                </a:solidFill>
              </a:rPr>
              <a:t>Intellectual Property Teaching Kit</a:t>
            </a:r>
          </a:p>
        </p:txBody>
      </p:sp>
      <p:sp>
        <p:nvSpPr>
          <p:cNvPr id="4098" name="Rectangle 2"/>
          <p:cNvSpPr>
            <a:spLocks noGrp="1" noChangeArrowheads="1"/>
          </p:cNvSpPr>
          <p:nvPr>
            <p:ph type="ctrTitle"/>
          </p:nvPr>
        </p:nvSpPr>
        <p:spPr>
          <a:xfrm>
            <a:off x="611188" y="1881188"/>
            <a:ext cx="7921625" cy="3095625"/>
          </a:xfrm>
        </p:spPr>
        <p:txBody>
          <a:bodyPr anchor="ctr" anchorCtr="1"/>
          <a:lstStyle>
            <a:lvl1pPr algn="ctr">
              <a:defRPr sz="3600">
                <a:solidFill>
                  <a:schemeClr val="tx1"/>
                </a:solidFill>
              </a:defRPr>
            </a:lvl1pPr>
          </a:lstStyle>
          <a:p>
            <a:r>
              <a:rPr lang="de-DE"/>
              <a:t>Title of presentation</a:t>
            </a:r>
            <a:br>
              <a:rPr lang="de-DE"/>
            </a:br>
            <a:r>
              <a:rPr lang="de-DE"/>
              <a:t>Arial bold 36 pt centred </a:t>
            </a:r>
            <a:br>
              <a:rPr lang="de-DE"/>
            </a:br>
            <a:r>
              <a:rPr lang="de-DE"/>
              <a:t>and not longer than 3 lines</a:t>
            </a:r>
          </a:p>
        </p:txBody>
      </p:sp>
      <p:pic>
        <p:nvPicPr>
          <p:cNvPr id="111618" name="Picture 2" descr="W:\DG5\ACADEMY\Unit Academia &amp; Business\_Unit Academia\IP teaching kit\IPTK Reference Material for Update\IP basics\updated\EUIPO-E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68144" y="235651"/>
            <a:ext cx="1800200" cy="49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4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6"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24426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589181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04813"/>
            <a:ext cx="1979613" cy="568007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11188" y="404813"/>
            <a:ext cx="5789612" cy="5680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685867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11188" y="404813"/>
            <a:ext cx="7921625" cy="936625"/>
          </a:xfrm>
        </p:spPr>
        <p:txBody>
          <a:bodyPr/>
          <a:lstStyle/>
          <a:p>
            <a:r>
              <a:rPr lang="en-US"/>
              <a:t>Click to edit Master title style</a:t>
            </a:r>
            <a:endParaRPr lang="en-GB"/>
          </a:p>
        </p:txBody>
      </p:sp>
      <p:sp>
        <p:nvSpPr>
          <p:cNvPr id="3" name="Chart Placeholder 2"/>
          <p:cNvSpPr>
            <a:spLocks noGrp="1"/>
          </p:cNvSpPr>
          <p:nvPr>
            <p:ph type="chart" idx="1"/>
          </p:nvPr>
        </p:nvSpPr>
        <p:spPr>
          <a:xfrm>
            <a:off x="611188" y="1620838"/>
            <a:ext cx="7921625" cy="4464050"/>
          </a:xfrm>
        </p:spPr>
        <p:txBody>
          <a:bodyPr/>
          <a:lstStyle/>
          <a:p>
            <a:pPr lvl="0"/>
            <a:endParaRPr lang="en-GB" noProof="0"/>
          </a:p>
        </p:txBody>
      </p:sp>
      <p:sp>
        <p:nvSpPr>
          <p:cNvPr id="4" name="Rectangle 10"/>
          <p:cNvSpPr>
            <a:spLocks noGrp="1" noChangeArrowheads="1"/>
          </p:cNvSpPr>
          <p:nvPr>
            <p:ph type="ftr" sz="quarter" idx="10"/>
          </p:nvPr>
        </p:nvSpPr>
        <p:spPr/>
        <p:txBody>
          <a:bodyPr/>
          <a:lstStyle>
            <a:lvl1pPr>
              <a:defRPr/>
            </a:lvl1pPr>
          </a:lstStyle>
          <a:p>
            <a:pPr>
              <a:defRPr/>
            </a:pPr>
            <a:r>
              <a:rPr lang="en-GB" altLang="en-US"/>
              <a:t>Intellectual Property Teaching Kit </a:t>
            </a:r>
          </a:p>
        </p:txBody>
      </p:sp>
      <p:sp>
        <p:nvSpPr>
          <p:cNvPr id="5" name="Rectangle 4"/>
          <p:cNvSpPr>
            <a:spLocks noGrp="1" noChangeArrowheads="1"/>
          </p:cNvSpPr>
          <p:nvPr>
            <p:ph type="sldNum" sz="quarter" idx="11"/>
          </p:nvPr>
        </p:nvSpPr>
        <p:spPr/>
        <p:txBody>
          <a:bodyPr/>
          <a:lstStyle>
            <a:lvl1pPr>
              <a:defRPr/>
            </a:lvl1pPr>
          </a:lstStyle>
          <a:p>
            <a:pPr>
              <a:defRPr/>
            </a:pPr>
            <a:fld id="{B643BCD6-90A7-4739-845F-41BE29ACE315}" type="slidenum">
              <a:rPr lang="de-DE" altLang="en-US"/>
              <a:pPr>
                <a:defRPr/>
              </a:pPr>
              <a:t>‹#›</a:t>
            </a:fld>
            <a:endParaRPr lang="de-DE" altLang="en-US"/>
          </a:p>
        </p:txBody>
      </p:sp>
    </p:spTree>
    <p:extLst>
      <p:ext uri="{BB962C8B-B14F-4D97-AF65-F5344CB8AC3E}">
        <p14:creationId xmlns:p14="http://schemas.microsoft.com/office/powerpoint/2010/main" val="165515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EPO">
    <p:spTree>
      <p:nvGrpSpPr>
        <p:cNvPr id="1" name=""/>
        <p:cNvGrpSpPr/>
        <p:nvPr/>
      </p:nvGrpSpPr>
      <p:grpSpPr>
        <a:xfrm>
          <a:off x="0" y="0"/>
          <a:ext cx="0" cy="0"/>
          <a:chOff x="0" y="0"/>
          <a:chExt cx="0" cy="0"/>
        </a:xfrm>
      </p:grpSpPr>
      <p:sp>
        <p:nvSpPr>
          <p:cNvPr id="3" name="Rectangle 14"/>
          <p:cNvSpPr>
            <a:spLocks noChangeArrowheads="1"/>
          </p:cNvSpPr>
          <p:nvPr/>
        </p:nvSpPr>
        <p:spPr bwMode="auto">
          <a:xfrm>
            <a:off x="0" y="6021388"/>
            <a:ext cx="9144000" cy="836612"/>
          </a:xfrm>
          <a:prstGeom prst="rect">
            <a:avLst/>
          </a:prstGeom>
          <a:solidFill>
            <a:schemeClr val="tx1"/>
          </a:solidFill>
          <a:ln>
            <a:noFill/>
          </a:ln>
          <a:effectLst/>
          <a:extLst/>
        </p:spPr>
        <p:txBody>
          <a:bodyPr wrap="none" anchor="ctr"/>
          <a:lstStyle/>
          <a:p>
            <a:pPr>
              <a:defRPr/>
            </a:pPr>
            <a:endParaRPr lang="en-GB"/>
          </a:p>
        </p:txBody>
      </p:sp>
      <p:pic>
        <p:nvPicPr>
          <p:cNvPr id="4" name="Picture 9" descr="EPO_rgb_300dpi"/>
          <p:cNvPicPr>
            <a:picLocks noChangeAspect="1" noChangeArrowheads="1"/>
          </p:cNvPicPr>
          <p:nvPr/>
        </p:nvPicPr>
        <p:blipFill>
          <a:blip r:embed="rId2"/>
          <a:srcRect/>
          <a:stretch>
            <a:fillRect/>
          </a:stretch>
        </p:blipFill>
        <p:spPr bwMode="auto">
          <a:xfrm>
            <a:off x="2325068" y="188913"/>
            <a:ext cx="1166812" cy="584200"/>
          </a:xfrm>
          <a:prstGeom prst="rect">
            <a:avLst/>
          </a:prstGeom>
          <a:noFill/>
          <a:ln w="9525">
            <a:noFill/>
            <a:miter lim="800000"/>
            <a:headEnd/>
            <a:tailEnd/>
          </a:ln>
        </p:spPr>
      </p:pic>
      <p:sp>
        <p:nvSpPr>
          <p:cNvPr id="5" name="Text Box 15"/>
          <p:cNvSpPr txBox="1">
            <a:spLocks noChangeArrowheads="1"/>
          </p:cNvSpPr>
          <p:nvPr/>
        </p:nvSpPr>
        <p:spPr bwMode="auto">
          <a:xfrm>
            <a:off x="0" y="6165850"/>
            <a:ext cx="9144000" cy="519113"/>
          </a:xfrm>
          <a:prstGeom prst="rect">
            <a:avLst/>
          </a:prstGeom>
          <a:noFill/>
          <a:ln>
            <a:noFill/>
          </a:ln>
          <a:effectLst/>
          <a:extLst/>
        </p:spPr>
        <p:txBody>
          <a:bodyPr>
            <a:spAutoFit/>
          </a:bodyPr>
          <a:lstStyle/>
          <a:p>
            <a:pPr algn="ctr">
              <a:spcBef>
                <a:spcPct val="50000"/>
              </a:spcBef>
              <a:defRPr/>
            </a:pPr>
            <a:r>
              <a:rPr lang="en-GB" sz="2800" b="1">
                <a:solidFill>
                  <a:schemeClr val="bg1"/>
                </a:solidFill>
              </a:rPr>
              <a:t>Intellectual Property Teaching Kit</a:t>
            </a:r>
          </a:p>
        </p:txBody>
      </p:sp>
      <p:sp>
        <p:nvSpPr>
          <p:cNvPr id="4098" name="Rectangle 2"/>
          <p:cNvSpPr>
            <a:spLocks noGrp="1" noChangeArrowheads="1"/>
          </p:cNvSpPr>
          <p:nvPr>
            <p:ph type="ctrTitle"/>
          </p:nvPr>
        </p:nvSpPr>
        <p:spPr>
          <a:xfrm>
            <a:off x="611188" y="1881188"/>
            <a:ext cx="7921625" cy="3095625"/>
          </a:xfrm>
        </p:spPr>
        <p:txBody>
          <a:bodyPr anchor="ctr" anchorCtr="1"/>
          <a:lstStyle>
            <a:lvl1pPr algn="ctr">
              <a:defRPr sz="3600">
                <a:solidFill>
                  <a:schemeClr val="tx1"/>
                </a:solidFill>
              </a:defRPr>
            </a:lvl1pPr>
          </a:lstStyle>
          <a:p>
            <a:pPr lvl="0"/>
            <a:r>
              <a:rPr lang="en-US" noProof="0"/>
              <a:t>Click to edit Master title style</a:t>
            </a:r>
            <a:endParaRPr lang="de-DE" noProof="0"/>
          </a:p>
        </p:txBody>
      </p:sp>
      <p:pic>
        <p:nvPicPr>
          <p:cNvPr id="1026" name="Picture 2" descr="C:\Users\AF03589\Desktop\EUIPO-E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89129" y="188913"/>
            <a:ext cx="2143111" cy="58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479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dirty="0"/>
          </a:p>
        </p:txBody>
      </p:sp>
      <p:sp>
        <p:nvSpPr>
          <p:cNvPr id="5"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43316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18843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11188" y="1620838"/>
            <a:ext cx="3884612"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20838"/>
            <a:ext cx="3884613"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6"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980105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8"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14047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4"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24674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endParaRPr lang="en-GB" dirty="0"/>
          </a:p>
        </p:txBody>
      </p:sp>
      <p:sp>
        <p:nvSpPr>
          <p:cNvPr id="3"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5"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063375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ftr" sz="quarter" idx="10"/>
          </p:nvPr>
        </p:nvSpPr>
        <p:spPr>
          <a:ln/>
        </p:spPr>
        <p:txBody>
          <a:bodyPr/>
          <a:lstStyle>
            <a:lvl1pPr>
              <a:defRPr/>
            </a:lvl1pPr>
          </a:lstStyle>
          <a:p>
            <a:pPr>
              <a:defRPr/>
            </a:pPr>
            <a:r>
              <a:rPr lang="en-US"/>
              <a:t>Intellectual Property Teaching Kit </a:t>
            </a:r>
            <a:endParaRPr lang="en-GB"/>
          </a:p>
        </p:txBody>
      </p:sp>
      <p:sp>
        <p:nvSpPr>
          <p:cNvPr id="6" name="Rectangle 7"/>
          <p:cNvSpPr>
            <a:spLocks noGrp="1" noChangeArrowheads="1"/>
          </p:cNvSpPr>
          <p:nvPr>
            <p:ph type="sldNum"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570648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userDrawn="1"/>
        </p:nvSpPr>
        <p:spPr bwMode="auto">
          <a:xfrm>
            <a:off x="0" y="6453188"/>
            <a:ext cx="9144000" cy="40481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ltLang="en-US"/>
          </a:p>
        </p:txBody>
      </p:sp>
      <p:sp>
        <p:nvSpPr>
          <p:cNvPr id="1027" name="Rectangle 4"/>
          <p:cNvSpPr>
            <a:spLocks noGrp="1" noChangeArrowheads="1"/>
          </p:cNvSpPr>
          <p:nvPr>
            <p:ph type="title"/>
          </p:nvPr>
        </p:nvSpPr>
        <p:spPr bwMode="auto">
          <a:xfrm>
            <a:off x="611188" y="404813"/>
            <a:ext cx="7921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Title 24 pt Arial, if possible only one line,</a:t>
            </a:r>
            <a:br>
              <a:rPr lang="de-DE" altLang="en-US"/>
            </a:br>
            <a:r>
              <a:rPr lang="de-DE" altLang="en-US"/>
              <a:t>if neccessary two lines max.</a:t>
            </a:r>
          </a:p>
        </p:txBody>
      </p:sp>
      <p:sp>
        <p:nvSpPr>
          <p:cNvPr id="1028" name="Rectangle 5"/>
          <p:cNvSpPr>
            <a:spLocks noGrp="1" noChangeArrowheads="1"/>
          </p:cNvSpPr>
          <p:nvPr>
            <p:ph type="body" idx="1"/>
          </p:nvPr>
        </p:nvSpPr>
        <p:spPr bwMode="auto">
          <a:xfrm>
            <a:off x="611188" y="1620838"/>
            <a:ext cx="7921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a:t>Body text Arial 20 pt</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3082" name="Rectangle 10"/>
          <p:cNvSpPr>
            <a:spLocks noGrp="1" noChangeArrowheads="1"/>
          </p:cNvSpPr>
          <p:nvPr>
            <p:ph type="ftr" sz="quarter" idx="3"/>
          </p:nvPr>
        </p:nvSpPr>
        <p:spPr bwMode="auto">
          <a:xfrm>
            <a:off x="611188" y="6553200"/>
            <a:ext cx="5408612" cy="4762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a:latin typeface="Arial" charset="0"/>
                <a:cs typeface="Arial" charset="0"/>
              </a:defRPr>
            </a:lvl1pPr>
          </a:lstStyle>
          <a:p>
            <a:pPr>
              <a:defRPr/>
            </a:pPr>
            <a:r>
              <a:rPr lang="en-US"/>
              <a:t>Intellectual Property Teaching Kit </a:t>
            </a:r>
            <a:endParaRPr lang="en-GB"/>
          </a:p>
        </p:txBody>
      </p:sp>
      <p:sp>
        <p:nvSpPr>
          <p:cNvPr id="3079" name="Rectangle 7"/>
          <p:cNvSpPr>
            <a:spLocks noGrp="1" noChangeArrowheads="1"/>
          </p:cNvSpPr>
          <p:nvPr>
            <p:ph type="sldNum" sz="quarter" idx="4"/>
          </p:nvPr>
        </p:nvSpPr>
        <p:spPr bwMode="auto">
          <a:xfrm>
            <a:off x="7740650" y="6524625"/>
            <a:ext cx="755650" cy="2174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200">
                <a:latin typeface="Arial" charset="0"/>
                <a:cs typeface="Arial" charset="0"/>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483960" r:id="rId1"/>
    <p:sldLayoutId id="2147483962"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1" r:id="rId13"/>
  </p:sldLayoutIdLst>
  <p:hf sldNum="0" hdr="0" dt="0"/>
  <p:txStyles>
    <p:titleStyle>
      <a:lvl1pPr algn="l" rtl="0" eaLnBrk="0" fontAlgn="base" hangingPunct="0">
        <a:spcBef>
          <a:spcPct val="0"/>
        </a:spcBef>
        <a:spcAft>
          <a:spcPct val="0"/>
        </a:spcAft>
        <a:defRPr sz="2400" b="1">
          <a:solidFill>
            <a:srgbClr val="404B56"/>
          </a:solidFill>
          <a:latin typeface="+mj-lt"/>
          <a:ea typeface="+mj-ea"/>
          <a:cs typeface="+mj-cs"/>
        </a:defRPr>
      </a:lvl1pPr>
      <a:lvl2pPr algn="l" rtl="0" eaLnBrk="0" fontAlgn="base" hangingPunct="0">
        <a:spcBef>
          <a:spcPct val="0"/>
        </a:spcBef>
        <a:spcAft>
          <a:spcPct val="0"/>
        </a:spcAft>
        <a:defRPr sz="2400" b="1">
          <a:solidFill>
            <a:srgbClr val="404B56"/>
          </a:solidFill>
          <a:latin typeface="Arial" charset="0"/>
        </a:defRPr>
      </a:lvl2pPr>
      <a:lvl3pPr algn="l" rtl="0" eaLnBrk="0" fontAlgn="base" hangingPunct="0">
        <a:spcBef>
          <a:spcPct val="0"/>
        </a:spcBef>
        <a:spcAft>
          <a:spcPct val="0"/>
        </a:spcAft>
        <a:defRPr sz="2400" b="1">
          <a:solidFill>
            <a:srgbClr val="404B56"/>
          </a:solidFill>
          <a:latin typeface="Arial" charset="0"/>
        </a:defRPr>
      </a:lvl3pPr>
      <a:lvl4pPr algn="l" rtl="0" eaLnBrk="0" fontAlgn="base" hangingPunct="0">
        <a:spcBef>
          <a:spcPct val="0"/>
        </a:spcBef>
        <a:spcAft>
          <a:spcPct val="0"/>
        </a:spcAft>
        <a:defRPr sz="2400" b="1">
          <a:solidFill>
            <a:srgbClr val="404B56"/>
          </a:solidFill>
          <a:latin typeface="Arial" charset="0"/>
        </a:defRPr>
      </a:lvl4pPr>
      <a:lvl5pPr algn="l" rtl="0" eaLnBrk="0" fontAlgn="base" hangingPunct="0">
        <a:spcBef>
          <a:spcPct val="0"/>
        </a:spcBef>
        <a:spcAft>
          <a:spcPct val="0"/>
        </a:spcAft>
        <a:defRPr sz="2400" b="1">
          <a:solidFill>
            <a:srgbClr val="404B56"/>
          </a:solidFill>
          <a:latin typeface="Arial" charset="0"/>
        </a:defRPr>
      </a:lvl5pPr>
      <a:lvl6pPr marL="457200" algn="l" rtl="0" fontAlgn="base">
        <a:spcBef>
          <a:spcPct val="0"/>
        </a:spcBef>
        <a:spcAft>
          <a:spcPct val="0"/>
        </a:spcAft>
        <a:defRPr sz="2400" b="1">
          <a:solidFill>
            <a:srgbClr val="404B56"/>
          </a:solidFill>
          <a:latin typeface="Arial" charset="0"/>
        </a:defRPr>
      </a:lvl6pPr>
      <a:lvl7pPr marL="914400" algn="l" rtl="0" fontAlgn="base">
        <a:spcBef>
          <a:spcPct val="0"/>
        </a:spcBef>
        <a:spcAft>
          <a:spcPct val="0"/>
        </a:spcAft>
        <a:defRPr sz="2400" b="1">
          <a:solidFill>
            <a:srgbClr val="404B56"/>
          </a:solidFill>
          <a:latin typeface="Arial" charset="0"/>
        </a:defRPr>
      </a:lvl7pPr>
      <a:lvl8pPr marL="1371600" algn="l" rtl="0" fontAlgn="base">
        <a:spcBef>
          <a:spcPct val="0"/>
        </a:spcBef>
        <a:spcAft>
          <a:spcPct val="0"/>
        </a:spcAft>
        <a:defRPr sz="2400" b="1">
          <a:solidFill>
            <a:srgbClr val="404B56"/>
          </a:solidFill>
          <a:latin typeface="Arial" charset="0"/>
        </a:defRPr>
      </a:lvl8pPr>
      <a:lvl9pPr marL="1828800" algn="l" rtl="0" fontAlgn="base">
        <a:spcBef>
          <a:spcPct val="0"/>
        </a:spcBef>
        <a:spcAft>
          <a:spcPct val="0"/>
        </a:spcAft>
        <a:defRPr sz="2400" b="1">
          <a:solidFill>
            <a:srgbClr val="404B56"/>
          </a:solidFill>
          <a:latin typeface="Arial" charset="0"/>
        </a:defRPr>
      </a:lvl9pPr>
    </p:titleStyle>
    <p:bodyStyle>
      <a:lvl1pPr marL="269875" indent="-269875" algn="l" rtl="0" eaLnBrk="0" fontAlgn="base" hangingPunct="0">
        <a:spcBef>
          <a:spcPct val="20000"/>
        </a:spcBef>
        <a:spcAft>
          <a:spcPct val="0"/>
        </a:spcAft>
        <a:buFont typeface="Wingdings" pitchFamily="2" charset="2"/>
        <a:buChar char="§"/>
        <a:defRPr sz="2000">
          <a:solidFill>
            <a:schemeClr val="tx1"/>
          </a:solidFill>
          <a:latin typeface="+mn-lt"/>
          <a:ea typeface="+mn-ea"/>
          <a:cs typeface="+mn-cs"/>
        </a:defRPr>
      </a:lvl1pPr>
      <a:lvl2pPr marL="534988" indent="-263525" algn="l" rtl="0" eaLnBrk="0" fontAlgn="base" hangingPunct="0">
        <a:spcBef>
          <a:spcPct val="20000"/>
        </a:spcBef>
        <a:spcAft>
          <a:spcPct val="0"/>
        </a:spcAft>
        <a:buChar char="–"/>
        <a:defRPr sz="2000">
          <a:solidFill>
            <a:schemeClr val="tx1"/>
          </a:solidFill>
          <a:latin typeface="+mn-lt"/>
        </a:defRPr>
      </a:lvl2pPr>
      <a:lvl3pPr marL="806450" indent="-269875" algn="l" rtl="0" eaLnBrk="0" fontAlgn="base" hangingPunct="0">
        <a:spcBef>
          <a:spcPct val="20000"/>
        </a:spcBef>
        <a:spcAft>
          <a:spcPct val="0"/>
        </a:spcAft>
        <a:buChar char="•"/>
        <a:defRPr sz="2000">
          <a:solidFill>
            <a:schemeClr val="tx1"/>
          </a:solidFill>
          <a:latin typeface="+mn-lt"/>
        </a:defRPr>
      </a:lvl3pPr>
      <a:lvl4pPr marL="1076325" indent="-268288" algn="l" rtl="0" eaLnBrk="0" fontAlgn="base" hangingPunct="0">
        <a:spcBef>
          <a:spcPct val="20000"/>
        </a:spcBef>
        <a:spcAft>
          <a:spcPct val="0"/>
        </a:spcAft>
        <a:buChar char="–"/>
        <a:defRPr sz="2000">
          <a:solidFill>
            <a:schemeClr val="tx1"/>
          </a:solidFill>
          <a:latin typeface="+mn-lt"/>
        </a:defRPr>
      </a:lvl4pPr>
      <a:lvl5pPr marL="1346200" indent="-268288" algn="l" rtl="0" eaLnBrk="0" fontAlgn="base" hangingPunct="0">
        <a:spcBef>
          <a:spcPct val="20000"/>
        </a:spcBef>
        <a:spcAft>
          <a:spcPct val="0"/>
        </a:spcAft>
        <a:buChar char="»"/>
        <a:defRPr sz="2000">
          <a:solidFill>
            <a:schemeClr val="tx1"/>
          </a:solidFill>
          <a:latin typeface="+mn-lt"/>
        </a:defRPr>
      </a:lvl5pPr>
      <a:lvl6pPr marL="1803400" indent="-268288" algn="l" rtl="0" fontAlgn="base">
        <a:spcBef>
          <a:spcPct val="20000"/>
        </a:spcBef>
        <a:spcAft>
          <a:spcPct val="0"/>
        </a:spcAft>
        <a:buChar char="»"/>
        <a:defRPr sz="2000">
          <a:solidFill>
            <a:schemeClr val="tx1"/>
          </a:solidFill>
          <a:latin typeface="+mn-lt"/>
        </a:defRPr>
      </a:lvl6pPr>
      <a:lvl7pPr marL="2260600" indent="-268288" algn="l" rtl="0" fontAlgn="base">
        <a:spcBef>
          <a:spcPct val="20000"/>
        </a:spcBef>
        <a:spcAft>
          <a:spcPct val="0"/>
        </a:spcAft>
        <a:buChar char="»"/>
        <a:defRPr sz="2000">
          <a:solidFill>
            <a:schemeClr val="tx1"/>
          </a:solidFill>
          <a:latin typeface="+mn-lt"/>
        </a:defRPr>
      </a:lvl7pPr>
      <a:lvl8pPr marL="2717800" indent="-268288" algn="l" rtl="0" fontAlgn="base">
        <a:spcBef>
          <a:spcPct val="20000"/>
        </a:spcBef>
        <a:spcAft>
          <a:spcPct val="0"/>
        </a:spcAft>
        <a:buChar char="»"/>
        <a:defRPr sz="2000">
          <a:solidFill>
            <a:schemeClr val="tx1"/>
          </a:solidFill>
          <a:latin typeface="+mn-lt"/>
        </a:defRPr>
      </a:lvl8pPr>
      <a:lvl9pPr marL="3175000" indent="-268288"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139.emf"/><Relationship Id="rId4" Type="http://schemas.openxmlformats.org/officeDocument/2006/relationships/oleObject" Target="../embeddings/oleObject5.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140.emf"/><Relationship Id="rId4" Type="http://schemas.openxmlformats.org/officeDocument/2006/relationships/oleObject" Target="../embeddings/oleObject6.bin"/></Relationships>
</file>

<file path=ppt/slides/_rels/slide10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www.wipo.int/"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hyperlink" Target="http://www.epo.org/service-support/useful"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6.xml"/><Relationship Id="rId1" Type="http://schemas.openxmlformats.org/officeDocument/2006/relationships/slideLayout" Target="../slideLayouts/slideLayout3.xml"/><Relationship Id="rId5" Type="http://schemas.openxmlformats.org/officeDocument/2006/relationships/image" Target="../media/image144.png"/><Relationship Id="rId4" Type="http://schemas.openxmlformats.org/officeDocument/2006/relationships/image" Target="../media/image143.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12" Type="http://schemas.openxmlformats.org/officeDocument/2006/relationships/image" Target="../media/image154.jpe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148.jpeg"/><Relationship Id="rId11" Type="http://schemas.openxmlformats.org/officeDocument/2006/relationships/image" Target="../media/image153.jpeg"/><Relationship Id="rId5" Type="http://schemas.openxmlformats.org/officeDocument/2006/relationships/image" Target="../media/image147.jpeg"/><Relationship Id="rId10" Type="http://schemas.openxmlformats.org/officeDocument/2006/relationships/image" Target="../media/image152.jpeg"/><Relationship Id="rId4" Type="http://schemas.openxmlformats.org/officeDocument/2006/relationships/image" Target="../media/image146.jpeg"/><Relationship Id="rId9" Type="http://schemas.openxmlformats.org/officeDocument/2006/relationships/image" Target="../media/image151.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4.jpe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notesSlide" Target="../notesSlides/notesSlide131.xml"/><Relationship Id="rId1" Type="http://schemas.openxmlformats.org/officeDocument/2006/relationships/slideLayout" Target="../slideLayouts/slideLayout5.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notesSlide" Target="../notesSlides/notesSlide143.xml"/><Relationship Id="rId1" Type="http://schemas.openxmlformats.org/officeDocument/2006/relationships/slideLayout" Target="../slideLayouts/slideLayout5.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162.emf"/></Relationships>
</file>

<file path=ppt/slides/_rels/slide14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41.jpeg"/><Relationship Id="rId4" Type="http://schemas.openxmlformats.org/officeDocument/2006/relationships/image" Target="../media/image40.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165.png"/></Relationships>
</file>

<file path=ppt/slides/_rels/slide1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167.png"/></Relationships>
</file>

<file path=ppt/slides/_rels/slide154.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153.xml"/><Relationship Id="rId1" Type="http://schemas.openxmlformats.org/officeDocument/2006/relationships/slideLayout" Target="../slideLayouts/slideLayout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5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74.png"/></Relationships>
</file>

<file path=ppt/slides/_rels/slide15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176.png"/></Relationships>
</file>

<file path=ppt/slides/_rels/slide15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1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180.png"/></Relationships>
</file>

<file path=ppt/slides/_rels/slide15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5.jpe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4.pn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wmf"/></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78.jpe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90.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93.wmf"/></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97.pn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05.jpeg"/><Relationship Id="rId3" Type="http://schemas.openxmlformats.org/officeDocument/2006/relationships/image" Target="../media/image102.jpeg"/><Relationship Id="rId7" Type="http://schemas.openxmlformats.org/officeDocument/2006/relationships/image" Target="../media/image26.jpeg"/><Relationship Id="rId12" Type="http://schemas.openxmlformats.org/officeDocument/2006/relationships/image" Target="../media/image104.jpeg"/><Relationship Id="rId17" Type="http://schemas.openxmlformats.org/officeDocument/2006/relationships/image" Target="../media/image109.png"/><Relationship Id="rId2" Type="http://schemas.openxmlformats.org/officeDocument/2006/relationships/notesSlide" Target="../notesSlides/notesSlide36.xml"/><Relationship Id="rId16" Type="http://schemas.openxmlformats.org/officeDocument/2006/relationships/image" Target="../media/image108.jpeg"/><Relationship Id="rId1" Type="http://schemas.openxmlformats.org/officeDocument/2006/relationships/slideLayout" Target="../slideLayouts/slideLayout8.xml"/><Relationship Id="rId6" Type="http://schemas.openxmlformats.org/officeDocument/2006/relationships/image" Target="../media/image103.png"/><Relationship Id="rId11" Type="http://schemas.openxmlformats.org/officeDocument/2006/relationships/image" Target="../media/image28.png"/><Relationship Id="rId5" Type="http://schemas.openxmlformats.org/officeDocument/2006/relationships/image" Target="../media/image74.png"/><Relationship Id="rId15" Type="http://schemas.openxmlformats.org/officeDocument/2006/relationships/image" Target="../media/image107.jpeg"/><Relationship Id="rId10" Type="http://schemas.openxmlformats.org/officeDocument/2006/relationships/image" Target="../media/image63.jpeg"/><Relationship Id="rId4" Type="http://schemas.openxmlformats.org/officeDocument/2006/relationships/image" Target="../media/image70.jpeg"/><Relationship Id="rId9" Type="http://schemas.openxmlformats.org/officeDocument/2006/relationships/image" Target="../media/image50.png"/><Relationship Id="rId1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lngroup.swork.biz/celula3pp/index.php?id=1229"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hyperlink" Target="http://patentscope.wipo.int/search/en/WO2009110813"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hyperlink" Target="http://www.marcasepatentes.pt/index.php?section=228"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hyperlink" Target="http://en.wikipedia.org/wiki/Xerox" TargetMode="External"/><Relationship Id="rId3" Type="http://schemas.openxmlformats.org/officeDocument/2006/relationships/hyperlink" Target="http://www.epo.org/" TargetMode="External"/><Relationship Id="rId7" Type="http://schemas.openxmlformats.org/officeDocument/2006/relationships/hyperlink" Target="http://www.wipo.int/reference/en/"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hyperlink" Target="http://patentscope.wipo.int/search/en/search.jsf" TargetMode="External"/><Relationship Id="rId11" Type="http://schemas.openxmlformats.org/officeDocument/2006/relationships/hyperlink" Target="http://patentscope.wipo.int/search/en/WO2009110813" TargetMode="External"/><Relationship Id="rId5" Type="http://schemas.openxmlformats.org/officeDocument/2006/relationships/hyperlink" Target="http://wipo.int/" TargetMode="External"/><Relationship Id="rId10" Type="http://schemas.openxmlformats.org/officeDocument/2006/relationships/hyperlink" Target="http://lngroup.swork.biz/celula3pp/index.php?id=1229" TargetMode="External"/><Relationship Id="rId4" Type="http://schemas.openxmlformats.org/officeDocument/2006/relationships/hyperlink" Target="http://www.epo.org/searching/free/espacenet.html" TargetMode="External"/><Relationship Id="rId9" Type="http://schemas.openxmlformats.org/officeDocument/2006/relationships/hyperlink" Target="http://en.wikipedia.org/wiki/Xerox_PARC"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1.xml"/><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22.wmf"/></Relationships>
</file>

<file path=ppt/slides/_rels/slide83.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w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27.emf"/><Relationship Id="rId4" Type="http://schemas.openxmlformats.org/officeDocument/2006/relationships/oleObject" Target="../embeddings/oleObject3.bin"/></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wmf"/><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image" Target="../media/image19.w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jpeg"/></Relationships>
</file>

<file path=ppt/slides/_rels/slide9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38.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GB" altLang="en-US" dirty="0"/>
              <a:t>IP Advanced Part I</a:t>
            </a:r>
          </a:p>
        </p:txBody>
      </p:sp>
      <p:sp>
        <p:nvSpPr>
          <p:cNvPr id="409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D5C53B0-C50C-4C41-BF09-40FDCCA19007}" type="slidenum">
              <a:rPr lang="de-DE" altLang="en-US" sz="1200">
                <a:solidFill>
                  <a:schemeClr val="bg1"/>
                </a:solidFill>
              </a:rPr>
              <a:pPr algn="r" eaLnBrk="1" hangingPunct="1">
                <a:spcBef>
                  <a:spcPct val="0"/>
                </a:spcBef>
                <a:buFontTx/>
                <a:buNone/>
              </a:pPr>
              <a:t>1</a:t>
            </a:fld>
            <a:endParaRPr lang="de-DE" altLang="en-US" sz="120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lIns="91440" tIns="45720" rIns="91440" bIns="45720" anchor="ctr"/>
          <a:lstStyle/>
          <a:p>
            <a:pPr eaLnBrk="1" hangingPunct="1"/>
            <a:r>
              <a:rPr lang="en-GB" altLang="en-US"/>
              <a:t>What does the description contain?</a:t>
            </a:r>
            <a:endParaRPr lang="en-GB" altLang="en-US" sz="2800"/>
          </a:p>
        </p:txBody>
      </p:sp>
      <p:sp>
        <p:nvSpPr>
          <p:cNvPr id="13315" name="Rectangle 3"/>
          <p:cNvSpPr>
            <a:spLocks noGrp="1" noChangeArrowheads="1"/>
          </p:cNvSpPr>
          <p:nvPr>
            <p:ph type="body" idx="4294967295"/>
          </p:nvPr>
        </p:nvSpPr>
        <p:spPr>
          <a:xfrm>
            <a:off x="755650" y="1557338"/>
            <a:ext cx="7772400" cy="4051300"/>
          </a:xfrm>
        </p:spPr>
        <p:txBody>
          <a:bodyPr lIns="91440" tIns="45720" rIns="91440" bIns="45720"/>
          <a:lstStyle/>
          <a:p>
            <a:pPr marL="266700" indent="-266700" eaLnBrk="1" hangingPunct="1">
              <a:lnSpc>
                <a:spcPct val="80000"/>
              </a:lnSpc>
              <a:spcAft>
                <a:spcPts val="600"/>
              </a:spcAft>
            </a:pPr>
            <a:r>
              <a:rPr lang="en-GB" altLang="en-US"/>
              <a:t>Prior art</a:t>
            </a:r>
          </a:p>
          <a:p>
            <a:pPr marL="1143000" lvl="2" indent="-228600" eaLnBrk="1" hangingPunct="1">
              <a:lnSpc>
                <a:spcPct val="80000"/>
              </a:lnSpc>
              <a:spcAft>
                <a:spcPts val="600"/>
              </a:spcAft>
            </a:pPr>
            <a:r>
              <a:rPr lang="en-GB" altLang="en-US" i="1">
                <a:solidFill>
                  <a:schemeClr val="accent2"/>
                </a:solidFill>
              </a:rPr>
              <a:t>teapot with one spout</a:t>
            </a:r>
          </a:p>
          <a:p>
            <a:pPr marL="266700" indent="-266700" eaLnBrk="1" hangingPunct="1">
              <a:lnSpc>
                <a:spcPct val="80000"/>
              </a:lnSpc>
              <a:spcAft>
                <a:spcPts val="600"/>
              </a:spcAft>
            </a:pPr>
            <a:r>
              <a:rPr lang="en-GB" altLang="en-US"/>
              <a:t>Drawback of prior art</a:t>
            </a:r>
          </a:p>
          <a:p>
            <a:pPr marL="1143000" lvl="2" indent="-228600" eaLnBrk="1" hangingPunct="1">
              <a:lnSpc>
                <a:spcPct val="80000"/>
              </a:lnSpc>
              <a:spcAft>
                <a:spcPts val="600"/>
              </a:spcAft>
            </a:pPr>
            <a:r>
              <a:rPr lang="en-GB" altLang="en-US" i="1">
                <a:solidFill>
                  <a:schemeClr val="accent2"/>
                </a:solidFill>
              </a:rPr>
              <a:t>time-consuming</a:t>
            </a:r>
          </a:p>
          <a:p>
            <a:pPr marL="266700" indent="-266700" eaLnBrk="1" hangingPunct="1">
              <a:lnSpc>
                <a:spcPct val="80000"/>
              </a:lnSpc>
              <a:spcAft>
                <a:spcPts val="600"/>
              </a:spcAft>
            </a:pPr>
            <a:r>
              <a:rPr lang="en-GB" altLang="en-US"/>
              <a:t>Problem to be solved</a:t>
            </a:r>
          </a:p>
          <a:p>
            <a:pPr marL="1143000" lvl="2" indent="-228600" eaLnBrk="1" hangingPunct="1">
              <a:lnSpc>
                <a:spcPct val="80000"/>
              </a:lnSpc>
              <a:spcAft>
                <a:spcPts val="600"/>
              </a:spcAft>
            </a:pPr>
            <a:r>
              <a:rPr lang="en-GB" altLang="en-US" i="1">
                <a:solidFill>
                  <a:schemeClr val="accent2"/>
                </a:solidFill>
              </a:rPr>
              <a:t>reduce filling time for multiple cups</a:t>
            </a:r>
          </a:p>
          <a:p>
            <a:pPr marL="266700" indent="-266700" eaLnBrk="1" hangingPunct="1">
              <a:lnSpc>
                <a:spcPct val="80000"/>
              </a:lnSpc>
              <a:spcAft>
                <a:spcPts val="600"/>
              </a:spcAft>
            </a:pPr>
            <a:r>
              <a:rPr lang="en-GB" altLang="en-US"/>
              <a:t>Solution</a:t>
            </a:r>
          </a:p>
          <a:p>
            <a:pPr marL="1143000" lvl="2" indent="-228600" eaLnBrk="1" hangingPunct="1">
              <a:lnSpc>
                <a:spcPct val="80000"/>
              </a:lnSpc>
              <a:spcAft>
                <a:spcPts val="600"/>
              </a:spcAft>
            </a:pPr>
            <a:r>
              <a:rPr lang="en-GB" altLang="en-US" i="1">
                <a:solidFill>
                  <a:schemeClr val="accent2"/>
                </a:solidFill>
              </a:rPr>
              <a:t>provide a second spout</a:t>
            </a:r>
          </a:p>
          <a:p>
            <a:pPr marL="266700" indent="-266700" eaLnBrk="1" hangingPunct="1">
              <a:lnSpc>
                <a:spcPct val="80000"/>
              </a:lnSpc>
              <a:spcAft>
                <a:spcPts val="600"/>
              </a:spcAft>
            </a:pPr>
            <a:r>
              <a:rPr lang="en-GB" altLang="en-US"/>
              <a:t>Advantage of the invention</a:t>
            </a:r>
          </a:p>
          <a:p>
            <a:pPr marL="1143000" lvl="2" indent="-228600" eaLnBrk="1" hangingPunct="1">
              <a:lnSpc>
                <a:spcPct val="80000"/>
              </a:lnSpc>
              <a:spcAft>
                <a:spcPts val="600"/>
              </a:spcAft>
            </a:pPr>
            <a:r>
              <a:rPr lang="en-GB" altLang="en-US" i="1">
                <a:solidFill>
                  <a:schemeClr val="accent2"/>
                </a:solidFill>
              </a:rPr>
              <a:t>filling time is reduced</a:t>
            </a: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1125538"/>
            <a:ext cx="2592387"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Footer Placeholder 3"/>
          <p:cNvSpPr>
            <a:spLocks noGrp="1"/>
          </p:cNvSpPr>
          <p:nvPr>
            <p:ph type="ftr" sz="quarter" idx="10"/>
          </p:nvPr>
        </p:nvSpPr>
        <p:spPr>
          <a:xfrm>
            <a:off x="611188" y="6553200"/>
            <a:ext cx="6264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sp>
        <p:nvSpPr>
          <p:cNvPr id="13319" name="Text Box 6"/>
          <p:cNvSpPr txBox="1">
            <a:spLocks noChangeArrowheads="1"/>
          </p:cNvSpPr>
          <p:nvPr/>
        </p:nvSpPr>
        <p:spPr bwMode="auto">
          <a:xfrm>
            <a:off x="8315325" y="80963"/>
            <a:ext cx="828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200">
                <a:solidFill>
                  <a:schemeClr val="accent1"/>
                </a:solidFill>
              </a:rPr>
              <a:t>Optional</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GB" altLang="en-US"/>
              <a:t>Relative filings in 2010 by continent</a:t>
            </a:r>
          </a:p>
        </p:txBody>
      </p:sp>
      <p:sp>
        <p:nvSpPr>
          <p:cNvPr id="105475"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graphicFrame>
        <p:nvGraphicFramePr>
          <p:cNvPr id="105476" name="Object 5"/>
          <p:cNvGraphicFramePr>
            <a:graphicFrameLocks noGrp="1" noChangeAspect="1"/>
          </p:cNvGraphicFramePr>
          <p:nvPr>
            <p:ph idx="1"/>
            <p:extLst>
              <p:ext uri="{D42A27DB-BD31-4B8C-83A1-F6EECF244321}">
                <p14:modId xmlns:p14="http://schemas.microsoft.com/office/powerpoint/2010/main" val="1681341298"/>
              </p:ext>
            </p:extLst>
          </p:nvPr>
        </p:nvGraphicFramePr>
        <p:xfrm>
          <a:off x="288925" y="1562100"/>
          <a:ext cx="8542338" cy="4206875"/>
        </p:xfrm>
        <a:graphic>
          <a:graphicData uri="http://schemas.openxmlformats.org/presentationml/2006/ole">
            <mc:AlternateContent xmlns:mc="http://schemas.openxmlformats.org/markup-compatibility/2006">
              <mc:Choice xmlns:v="urn:schemas-microsoft-com:vml" Requires="v">
                <p:oleObj spid="_x0000_s109665" name="Worksheet" r:id="rId4" imgW="10637520" imgH="5235245" progId="Excel.Sheet.8">
                  <p:embed/>
                </p:oleObj>
              </mc:Choice>
              <mc:Fallback>
                <p:oleObj name="Worksheet" r:id="rId4" imgW="10637520" imgH="5235245" progId="Excel.Sheet.8">
                  <p:embed/>
                  <p:pic>
                    <p:nvPicPr>
                      <p:cNvPr id="0" name=""/>
                      <p:cNvPicPr>
                        <a:picLocks noGrp="1" noChangeAspect="1" noChangeArrowheads="1"/>
                      </p:cNvPicPr>
                      <p:nvPr/>
                    </p:nvPicPr>
                    <p:blipFill>
                      <a:blip r:embed="rId5"/>
                      <a:srcRect/>
                      <a:stretch>
                        <a:fillRect/>
                      </a:stretch>
                    </p:blipFill>
                    <p:spPr bwMode="auto">
                      <a:xfrm>
                        <a:off x="288925" y="1562100"/>
                        <a:ext cx="8542338"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7" name="Text Box 7"/>
          <p:cNvSpPr txBox="1">
            <a:spLocks noChangeArrowheads="1"/>
          </p:cNvSpPr>
          <p:nvPr/>
        </p:nvSpPr>
        <p:spPr bwMode="auto">
          <a:xfrm>
            <a:off x="7272338" y="5373688"/>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1"/>
              <a:t>[%]</a:t>
            </a:r>
          </a:p>
        </p:txBody>
      </p:sp>
      <p:sp>
        <p:nvSpPr>
          <p:cNvPr id="10547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547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1D63BEEE-9FF4-40C0-8E91-8DB832557B5D}" type="slidenum">
              <a:rPr lang="de-DE" altLang="en-US" sz="1200"/>
              <a:pPr algn="r" eaLnBrk="1" hangingPunct="1">
                <a:spcBef>
                  <a:spcPct val="0"/>
                </a:spcBef>
                <a:buFontTx/>
                <a:buNone/>
              </a:pPr>
              <a:t>100</a:t>
            </a:fld>
            <a:endParaRPr lang="de-DE" altLang="en-US" sz="1200"/>
          </a:p>
        </p:txBody>
      </p:sp>
    </p:spTree>
    <p:extLst>
      <p:ext uri="{BB962C8B-B14F-4D97-AF65-F5344CB8AC3E}">
        <p14:creationId xmlns:p14="http://schemas.microsoft.com/office/powerpoint/2010/main" val="31378932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GB" altLang="en-US" dirty="0"/>
              <a:t>Top 10 offices in 2012 for utility model applications</a:t>
            </a:r>
          </a:p>
        </p:txBody>
      </p:sp>
      <p:sp>
        <p:nvSpPr>
          <p:cNvPr id="106499"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graphicFrame>
        <p:nvGraphicFramePr>
          <p:cNvPr id="106500" name="Object 4"/>
          <p:cNvGraphicFramePr>
            <a:graphicFrameLocks noGrp="1" noChangeAspect="1"/>
          </p:cNvGraphicFramePr>
          <p:nvPr>
            <p:ph idx="1"/>
            <p:extLst>
              <p:ext uri="{D42A27DB-BD31-4B8C-83A1-F6EECF244321}">
                <p14:modId xmlns:p14="http://schemas.microsoft.com/office/powerpoint/2010/main" val="2944187413"/>
              </p:ext>
            </p:extLst>
          </p:nvPr>
        </p:nvGraphicFramePr>
        <p:xfrm>
          <a:off x="1258888" y="1370013"/>
          <a:ext cx="6681787" cy="4633912"/>
        </p:xfrm>
        <a:graphic>
          <a:graphicData uri="http://schemas.openxmlformats.org/presentationml/2006/ole">
            <mc:AlternateContent xmlns:mc="http://schemas.openxmlformats.org/markup-compatibility/2006">
              <mc:Choice xmlns:v="urn:schemas-microsoft-com:vml" Requires="v">
                <p:oleObj spid="_x0000_s110689" name="Worksheet" r:id="rId4" imgW="7955280" imgH="5516880" progId="Excel.Sheet.8">
                  <p:embed/>
                </p:oleObj>
              </mc:Choice>
              <mc:Fallback>
                <p:oleObj name="Worksheet" r:id="rId4" imgW="7955280" imgH="5516880" progId="Excel.Sheet.8">
                  <p:embed/>
                  <p:pic>
                    <p:nvPicPr>
                      <p:cNvPr id="0" name=""/>
                      <p:cNvPicPr>
                        <a:picLocks noGrp="1" noChangeAspect="1" noChangeArrowheads="1"/>
                      </p:cNvPicPr>
                      <p:nvPr/>
                    </p:nvPicPr>
                    <p:blipFill>
                      <a:blip r:embed="rId5"/>
                      <a:srcRect/>
                      <a:stretch>
                        <a:fillRect/>
                      </a:stretch>
                    </p:blipFill>
                    <p:spPr bwMode="auto">
                      <a:xfrm>
                        <a:off x="1258888" y="1370013"/>
                        <a:ext cx="6681787"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6501" name="Text Box 5"/>
          <p:cNvSpPr txBox="1">
            <a:spLocks noChangeArrowheads="1"/>
          </p:cNvSpPr>
          <p:nvPr/>
        </p:nvSpPr>
        <p:spPr bwMode="auto">
          <a:xfrm>
            <a:off x="2608263" y="58975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650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650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379737A-DD8A-469E-B0E5-3E6EBBB9FD33}" type="slidenum">
              <a:rPr lang="de-DE" altLang="en-US" sz="1200"/>
              <a:pPr algn="r" eaLnBrk="1" hangingPunct="1">
                <a:spcBef>
                  <a:spcPct val="0"/>
                </a:spcBef>
                <a:buFontTx/>
                <a:buNone/>
              </a:pPr>
              <a:t>101</a:t>
            </a:fld>
            <a:endParaRPr lang="de-DE" altLang="en-US" sz="1200"/>
          </a:p>
        </p:txBody>
      </p:sp>
    </p:spTree>
    <p:extLst>
      <p:ext uri="{BB962C8B-B14F-4D97-AF65-F5344CB8AC3E}">
        <p14:creationId xmlns:p14="http://schemas.microsoft.com/office/powerpoint/2010/main" val="16746068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GB" altLang="en-US" dirty="0"/>
              <a:t>30 years of filing history for utility model applications</a:t>
            </a:r>
          </a:p>
        </p:txBody>
      </p:sp>
      <p:sp>
        <p:nvSpPr>
          <p:cNvPr id="107523"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107524" name="Inhaltsplatzhalter 2"/>
          <p:cNvSpPr>
            <a:spLocks/>
          </p:cNvSpPr>
          <p:nvPr/>
        </p:nvSpPr>
        <p:spPr bwMode="auto">
          <a:xfrm>
            <a:off x="496888" y="1485900"/>
            <a:ext cx="385921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Over 827 000 utility model applications worldwide in 2012</a:t>
            </a:r>
          </a:p>
          <a:p>
            <a:pPr eaLnBrk="1" hangingPunct="1"/>
            <a:r>
              <a:rPr lang="en-GB" altLang="en-US" dirty="0"/>
              <a:t>1985 China</a:t>
            </a:r>
          </a:p>
          <a:p>
            <a:pPr lvl="1" eaLnBrk="1" hangingPunct="1"/>
            <a:r>
              <a:rPr lang="en-GB" altLang="en-US" dirty="0"/>
              <a:t>reinstitution of patent system introduced invention, utility model and design patents</a:t>
            </a:r>
          </a:p>
          <a:p>
            <a:pPr eaLnBrk="1" hangingPunct="1"/>
            <a:r>
              <a:rPr lang="en-GB" altLang="en-US" dirty="0"/>
              <a:t>1987 Japan</a:t>
            </a:r>
          </a:p>
          <a:p>
            <a:pPr lvl="1" eaLnBrk="1" hangingPunct="1"/>
            <a:r>
              <a:rPr lang="en-GB" altLang="en-US" dirty="0"/>
              <a:t>amendment of Patent Law</a:t>
            </a:r>
          </a:p>
          <a:p>
            <a:pPr lvl="1" eaLnBrk="1" hangingPunct="1"/>
            <a:r>
              <a:rPr lang="en-GB" altLang="en-US" dirty="0"/>
              <a:t>multiple claims allowed</a:t>
            </a:r>
          </a:p>
          <a:p>
            <a:pPr eaLnBrk="1" hangingPunct="1"/>
            <a:r>
              <a:rPr lang="en-GB" altLang="en-US" dirty="0"/>
              <a:t>1993 Japan</a:t>
            </a:r>
          </a:p>
          <a:p>
            <a:pPr lvl="1" eaLnBrk="1" hangingPunct="1"/>
            <a:r>
              <a:rPr lang="en-GB" altLang="en-US" dirty="0"/>
              <a:t>new utility model system abandoning examination at registration </a:t>
            </a:r>
          </a:p>
        </p:txBody>
      </p:sp>
      <p:sp>
        <p:nvSpPr>
          <p:cNvPr id="10752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752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2AA67E1B-0DEC-4644-8B18-44EFA16265DA}" type="slidenum">
              <a:rPr lang="de-DE" altLang="en-US" sz="1200"/>
              <a:pPr algn="r" eaLnBrk="1" hangingPunct="1">
                <a:spcBef>
                  <a:spcPct val="0"/>
                </a:spcBef>
                <a:buFontTx/>
                <a:buNone/>
              </a:pPr>
              <a:t>102</a:t>
            </a:fld>
            <a:endParaRPr lang="de-DE" altLang="en-US" sz="1200"/>
          </a:p>
        </p:txBody>
      </p:sp>
      <p:graphicFrame>
        <p:nvGraphicFramePr>
          <p:cNvPr id="8" name="Chart 7"/>
          <p:cNvGraphicFramePr>
            <a:graphicFrameLocks/>
          </p:cNvGraphicFramePr>
          <p:nvPr>
            <p:extLst>
              <p:ext uri="{D42A27DB-BD31-4B8C-83A1-F6EECF244321}">
                <p14:modId xmlns:p14="http://schemas.microsoft.com/office/powerpoint/2010/main" val="3139939673"/>
              </p:ext>
            </p:extLst>
          </p:nvPr>
        </p:nvGraphicFramePr>
        <p:xfrm>
          <a:off x="4499992" y="1268760"/>
          <a:ext cx="4320480" cy="4903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4508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GB" altLang="en-US" dirty="0"/>
              <a:t>Recommendations and further reading</a:t>
            </a:r>
          </a:p>
        </p:txBody>
      </p:sp>
      <p:sp>
        <p:nvSpPr>
          <p:cNvPr id="108547"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108548"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Consult a professional before drafting or filing a utility model application.</a:t>
            </a:r>
          </a:p>
          <a:p>
            <a:pPr eaLnBrk="1" hangingPunct="1">
              <a:buFont typeface="Wingdings" pitchFamily="2" charset="2"/>
              <a:buNone/>
            </a:pPr>
            <a:endParaRPr lang="en-GB" altLang="en-US" dirty="0"/>
          </a:p>
          <a:p>
            <a:pPr eaLnBrk="1" hangingPunct="1"/>
            <a:r>
              <a:rPr lang="en-GB" altLang="en-US" dirty="0"/>
              <a:t>For more information:</a:t>
            </a:r>
          </a:p>
          <a:p>
            <a:pPr eaLnBrk="1" hangingPunct="1"/>
            <a:endParaRPr lang="en-GB" altLang="en-US" dirty="0"/>
          </a:p>
          <a:p>
            <a:pPr lvl="1" eaLnBrk="1" hangingPunct="1"/>
            <a:r>
              <a:rPr lang="en-GB" altLang="en-US" dirty="0"/>
              <a:t>WIPO (</a:t>
            </a:r>
            <a:r>
              <a:rPr lang="en-GB" altLang="en-US" dirty="0">
                <a:hlinkClick r:id="rId3"/>
              </a:rPr>
              <a:t>www.wipo.int</a:t>
            </a:r>
            <a:r>
              <a:rPr lang="en-GB" altLang="en-US" dirty="0"/>
              <a:t>), including country profiles and a directory of intellectual property offices</a:t>
            </a:r>
          </a:p>
          <a:p>
            <a:pPr lvl="1" eaLnBrk="1" hangingPunct="1"/>
            <a:r>
              <a:rPr lang="en-GB" altLang="en-US" dirty="0"/>
              <a:t>Patent offices of the EPO member states (</a:t>
            </a:r>
            <a:r>
              <a:rPr lang="en-GB" altLang="en-US" dirty="0">
                <a:hlinkClick r:id="rId4"/>
              </a:rPr>
              <a:t>http://www.epo.org/about-us/organisation/member-states.html)</a:t>
            </a:r>
            <a:endParaRPr lang="en-GB" altLang="en-US" dirty="0"/>
          </a:p>
          <a:p>
            <a:pPr lvl="1" eaLnBrk="1" hangingPunct="1"/>
            <a:r>
              <a:rPr lang="en-GB" altLang="en-US" dirty="0"/>
              <a:t>Other national patent offices</a:t>
            </a:r>
          </a:p>
        </p:txBody>
      </p:sp>
      <p:grpSp>
        <p:nvGrpSpPr>
          <p:cNvPr id="108549" name="Group 5"/>
          <p:cNvGrpSpPr>
            <a:grpSpLocks/>
          </p:cNvGrpSpPr>
          <p:nvPr/>
        </p:nvGrpSpPr>
        <p:grpSpPr bwMode="auto">
          <a:xfrm>
            <a:off x="6777594" y="3933799"/>
            <a:ext cx="935756" cy="968128"/>
            <a:chOff x="1089" y="1262"/>
            <a:chExt cx="499" cy="519"/>
          </a:xfrm>
        </p:grpSpPr>
        <p:sp>
          <p:nvSpPr>
            <p:cNvPr id="108552" name="Rectangle 6"/>
            <p:cNvSpPr>
              <a:spLocks noChangeArrowheads="1"/>
            </p:cNvSpPr>
            <p:nvPr/>
          </p:nvSpPr>
          <p:spPr bwMode="auto">
            <a:xfrm>
              <a:off x="1156" y="1298"/>
              <a:ext cx="357" cy="35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8553" name="Rectangle 7"/>
            <p:cNvSpPr>
              <a:spLocks noChangeArrowheads="1"/>
            </p:cNvSpPr>
            <p:nvPr/>
          </p:nvSpPr>
          <p:spPr bwMode="auto">
            <a:xfrm>
              <a:off x="1089" y="1262"/>
              <a:ext cx="499"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b="1" dirty="0">
                  <a:solidFill>
                    <a:schemeClr val="accent1"/>
                  </a:solidFill>
                  <a:latin typeface="Wingdings" pitchFamily="2" charset="2"/>
                </a:rPr>
                <a:t>&amp;</a:t>
              </a:r>
            </a:p>
          </p:txBody>
        </p:sp>
      </p:grpSp>
      <p:sp>
        <p:nvSpPr>
          <p:cNvPr id="10855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855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25E5FA5-8533-40E2-A5F6-4EEE2BD00CF1}" type="slidenum">
              <a:rPr lang="de-DE" altLang="en-US" sz="1200"/>
              <a:pPr algn="r" eaLnBrk="1" hangingPunct="1">
                <a:spcBef>
                  <a:spcPct val="0"/>
                </a:spcBef>
                <a:buFontTx/>
                <a:buNone/>
              </a:pPr>
              <a:t>103</a:t>
            </a:fld>
            <a:endParaRPr lang="de-DE" altLang="en-US" sz="1200"/>
          </a:p>
        </p:txBody>
      </p:sp>
    </p:spTree>
    <p:extLst>
      <p:ext uri="{BB962C8B-B14F-4D97-AF65-F5344CB8AC3E}">
        <p14:creationId xmlns:p14="http://schemas.microsoft.com/office/powerpoint/2010/main" val="2937713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GB" altLang="en-US"/>
              <a:t>Quiz</a:t>
            </a:r>
          </a:p>
        </p:txBody>
      </p:sp>
      <p:sp>
        <p:nvSpPr>
          <p:cNvPr id="109571"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29702" name="Inhaltsplatzhalter 2"/>
          <p:cNvSpPr>
            <a:spLocks/>
          </p:cNvSpPr>
          <p:nvPr/>
        </p:nvSpPr>
        <p:spPr bwMode="auto">
          <a:xfrm>
            <a:off x="496888" y="836613"/>
            <a:ext cx="7704137"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457200" indent="-457200" eaLnBrk="1" hangingPunct="1">
              <a:buFont typeface="+mj-lt"/>
              <a:buAutoNum type="arabicPeriod"/>
              <a:defRPr/>
            </a:pPr>
            <a:r>
              <a:rPr lang="en-GB" altLang="en-US" dirty="0"/>
              <a:t>Name three differences between patents and utility models.</a:t>
            </a:r>
          </a:p>
          <a:p>
            <a:pPr marL="457200" indent="-457200" eaLnBrk="1" hangingPunct="1">
              <a:buFont typeface="+mj-lt"/>
              <a:buAutoNum type="arabicPeriod"/>
              <a:defRPr/>
            </a:pPr>
            <a:r>
              <a:rPr lang="en-GB" altLang="en-US" dirty="0"/>
              <a:t>Are utility models available in:</a:t>
            </a:r>
          </a:p>
          <a:p>
            <a:pPr lvl="2" eaLnBrk="1" hangingPunct="1">
              <a:defRPr/>
            </a:pPr>
            <a:r>
              <a:rPr lang="en-GB" altLang="en-US" dirty="0"/>
              <a:t>all European states?</a:t>
            </a:r>
          </a:p>
          <a:p>
            <a:pPr lvl="2" eaLnBrk="1" hangingPunct="1">
              <a:defRPr/>
            </a:pPr>
            <a:r>
              <a:rPr lang="en-GB" altLang="en-US" dirty="0"/>
              <a:t>all EPO member states?</a:t>
            </a:r>
          </a:p>
          <a:p>
            <a:pPr lvl="2" eaLnBrk="1" hangingPunct="1">
              <a:defRPr/>
            </a:pPr>
            <a:r>
              <a:rPr lang="en-GB" altLang="en-US" dirty="0"/>
              <a:t>all EU member states?</a:t>
            </a:r>
          </a:p>
          <a:p>
            <a:pPr marL="457200" indent="-457200" eaLnBrk="1" hangingPunct="1">
              <a:buFont typeface="+mj-lt"/>
              <a:buAutoNum type="arabicPeriod"/>
              <a:defRPr/>
            </a:pPr>
            <a:r>
              <a:rPr lang="en-GB" altLang="en-US" dirty="0"/>
              <a:t>(a) What is the difference between “relative" and “absolute” novelty?</a:t>
            </a:r>
          </a:p>
          <a:p>
            <a:pPr marL="398463" lvl="2" indent="0" eaLnBrk="1" hangingPunct="1">
              <a:buFontTx/>
              <a:buNone/>
              <a:defRPr/>
            </a:pPr>
            <a:r>
              <a:rPr lang="en-GB" altLang="en-US" dirty="0"/>
              <a:t>(b) </a:t>
            </a:r>
            <a:r>
              <a:rPr lang="en-GB" dirty="0"/>
              <a:t>Some countries only assess the relative novelty when examining the validity of a utility model. What are the consequences of this assessment?</a:t>
            </a:r>
          </a:p>
          <a:p>
            <a:pPr marL="457200" indent="-457200" eaLnBrk="1" hangingPunct="1">
              <a:buFont typeface="+mj-lt"/>
              <a:buAutoNum type="arabicPeriod"/>
              <a:defRPr/>
            </a:pPr>
            <a:r>
              <a:rPr lang="en-GB" altLang="en-US" dirty="0"/>
              <a:t>Are inventions in published utility models novel and inventive?</a:t>
            </a:r>
          </a:p>
          <a:p>
            <a:pPr marL="457200" indent="-457200" eaLnBrk="1" hangingPunct="1">
              <a:buFont typeface="+mj-lt"/>
              <a:buAutoNum type="arabicPeriod"/>
              <a:defRPr/>
            </a:pPr>
            <a:r>
              <a:rPr lang="en-GB" altLang="en-US" dirty="0"/>
              <a:t>Is the inventive step criterion always the same for utility models and patents in any one country?</a:t>
            </a:r>
          </a:p>
          <a:p>
            <a:pPr marL="457200" indent="-457200" eaLnBrk="1" hangingPunct="1">
              <a:buFont typeface="+mj-lt"/>
              <a:buAutoNum type="arabicPeriod"/>
              <a:defRPr/>
            </a:pPr>
            <a:r>
              <a:rPr lang="en-GB" altLang="en-US" dirty="0"/>
              <a:t>Can a utility model offer protection for:</a:t>
            </a:r>
          </a:p>
          <a:p>
            <a:pPr lvl="2" eaLnBrk="1" hangingPunct="1">
              <a:defRPr/>
            </a:pPr>
            <a:r>
              <a:rPr lang="en-GB" altLang="en-US" dirty="0"/>
              <a:t>a simulation process?</a:t>
            </a:r>
          </a:p>
          <a:p>
            <a:pPr lvl="2" eaLnBrk="1" hangingPunct="1">
              <a:defRPr/>
            </a:pPr>
            <a:r>
              <a:rPr lang="en-GB" altLang="en-US" dirty="0"/>
              <a:t>a simulator?</a:t>
            </a:r>
          </a:p>
          <a:p>
            <a:pPr eaLnBrk="1" hangingPunct="1">
              <a:defRPr/>
            </a:pPr>
            <a:endParaRPr lang="en-GB" altLang="en-US" dirty="0"/>
          </a:p>
          <a:p>
            <a:pPr lvl="1" eaLnBrk="1" hangingPunct="1">
              <a:defRPr/>
            </a:pPr>
            <a:endParaRPr lang="en-GB" altLang="en-US" dirty="0"/>
          </a:p>
          <a:p>
            <a:pPr eaLnBrk="1" hangingPunct="1">
              <a:defRPr/>
            </a:pPr>
            <a:endParaRPr lang="en-GB" altLang="en-US" dirty="0"/>
          </a:p>
          <a:p>
            <a:pPr eaLnBrk="1" hangingPunct="1">
              <a:defRPr/>
            </a:pPr>
            <a:endParaRPr lang="en-GB" altLang="en-US" dirty="0"/>
          </a:p>
        </p:txBody>
      </p:sp>
      <p:pic>
        <p:nvPicPr>
          <p:cNvPr id="1095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196752"/>
            <a:ext cx="174148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957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2F4EEDE1-082D-487E-AD05-2F2DF567BDA0}" type="slidenum">
              <a:rPr lang="de-DE" altLang="en-US" sz="1200"/>
              <a:pPr algn="r" eaLnBrk="1" hangingPunct="1">
                <a:spcBef>
                  <a:spcPct val="0"/>
                </a:spcBef>
                <a:buFontTx/>
                <a:buNone/>
              </a:pPr>
              <a:t>104</a:t>
            </a:fld>
            <a:endParaRPr lang="de-DE" altLang="en-US" sz="1200"/>
          </a:p>
        </p:txBody>
      </p:sp>
    </p:spTree>
    <p:extLst>
      <p:ext uri="{BB962C8B-B14F-4D97-AF65-F5344CB8AC3E}">
        <p14:creationId xmlns:p14="http://schemas.microsoft.com/office/powerpoint/2010/main" val="8729280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611188" y="4406900"/>
            <a:ext cx="7883525" cy="1362075"/>
          </a:xfrm>
        </p:spPr>
        <p:txBody>
          <a:bodyPr/>
          <a:lstStyle/>
          <a:p>
            <a:pPr eaLnBrk="1" hangingPunct="1"/>
            <a:r>
              <a:rPr lang="en-GB" altLang="en-US" sz="4000"/>
              <a:t>DESIGNS</a:t>
            </a:r>
          </a:p>
        </p:txBody>
      </p:sp>
      <p:sp>
        <p:nvSpPr>
          <p:cNvPr id="11059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059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E408579-A7E2-4DE4-BBB8-4C7EBEC2D949}" type="slidenum">
              <a:rPr lang="de-DE" altLang="en-US" sz="1200"/>
              <a:pPr algn="r" eaLnBrk="1" hangingPunct="1">
                <a:spcBef>
                  <a:spcPct val="0"/>
                </a:spcBef>
                <a:buFontTx/>
                <a:buNone/>
              </a:pPr>
              <a:t>105</a:t>
            </a:fld>
            <a:endParaRPr lang="de-DE" altLang="en-US" sz="12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GB" altLang="en-US"/>
              <a:t>Core concepts</a:t>
            </a:r>
          </a:p>
        </p:txBody>
      </p:sp>
      <p:sp>
        <p:nvSpPr>
          <p:cNvPr id="111619" name="Content Placeholder 2"/>
          <p:cNvSpPr>
            <a:spLocks noGrp="1"/>
          </p:cNvSpPr>
          <p:nvPr>
            <p:ph idx="1"/>
          </p:nvPr>
        </p:nvSpPr>
        <p:spPr>
          <a:xfrm>
            <a:off x="603250" y="1628775"/>
            <a:ext cx="7921625" cy="4464050"/>
          </a:xfrm>
        </p:spPr>
        <p:txBody>
          <a:bodyPr/>
          <a:lstStyle/>
          <a:p>
            <a:pPr eaLnBrk="1" hangingPunct="1"/>
            <a:r>
              <a:rPr lang="en-GB" altLang="en-US" b="1" dirty="0">
                <a:solidFill>
                  <a:srgbClr val="404B56"/>
                </a:solidFill>
              </a:rPr>
              <a:t>Definition</a:t>
            </a:r>
          </a:p>
          <a:p>
            <a:pPr lvl="1" eaLnBrk="1" hangingPunct="1"/>
            <a:r>
              <a:rPr lang="en-GB" altLang="en-US" dirty="0"/>
              <a:t>What designs are and what they protect</a:t>
            </a:r>
          </a:p>
          <a:p>
            <a:pPr eaLnBrk="1" hangingPunct="1"/>
            <a:r>
              <a:rPr lang="en-GB" altLang="en-US" b="1" dirty="0">
                <a:solidFill>
                  <a:srgbClr val="404B56"/>
                </a:solidFill>
              </a:rPr>
              <a:t>Protection</a:t>
            </a:r>
          </a:p>
          <a:p>
            <a:pPr lvl="1" eaLnBrk="1" hangingPunct="1"/>
            <a:r>
              <a:rPr lang="en-GB" altLang="en-US" dirty="0"/>
              <a:t>How to obtain design rights</a:t>
            </a:r>
          </a:p>
          <a:p>
            <a:pPr lvl="1" eaLnBrk="1" hangingPunct="1"/>
            <a:r>
              <a:rPr lang="en-GB" altLang="en-US" dirty="0"/>
              <a:t>Requirements for protection</a:t>
            </a:r>
          </a:p>
          <a:p>
            <a:pPr lvl="1" eaLnBrk="1" hangingPunct="1"/>
            <a:r>
              <a:rPr lang="en-GB" altLang="en-US" dirty="0"/>
              <a:t>Difference between registered and unregistered designs</a:t>
            </a:r>
          </a:p>
          <a:p>
            <a:pPr lvl="1" eaLnBrk="1" hangingPunct="1"/>
            <a:r>
              <a:rPr lang="en-GB" altLang="en-US" dirty="0"/>
              <a:t>The EU design system</a:t>
            </a:r>
          </a:p>
          <a:p>
            <a:pPr eaLnBrk="1" hangingPunct="1"/>
            <a:r>
              <a:rPr lang="en-GB" altLang="en-US" b="1" dirty="0">
                <a:solidFill>
                  <a:srgbClr val="404B56"/>
                </a:solidFill>
              </a:rPr>
              <a:t>Enforcement</a:t>
            </a:r>
          </a:p>
          <a:p>
            <a:pPr lvl="1" eaLnBrk="1" hangingPunct="1"/>
            <a:r>
              <a:rPr lang="en-GB" altLang="en-US" dirty="0"/>
              <a:t>Scope of protection</a:t>
            </a:r>
          </a:p>
          <a:p>
            <a:pPr lvl="1" eaLnBrk="1" hangingPunct="1"/>
            <a:r>
              <a:rPr lang="en-GB" altLang="en-US" dirty="0"/>
              <a:t>Design infringement/allowed uses</a:t>
            </a:r>
          </a:p>
          <a:p>
            <a:pPr lvl="1" eaLnBrk="1" hangingPunct="1"/>
            <a:endParaRPr lang="en-GB" altLang="en-US" dirty="0"/>
          </a:p>
        </p:txBody>
      </p:sp>
      <p:sp>
        <p:nvSpPr>
          <p:cNvPr id="11162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162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E8945E8-C4F9-485E-93E8-644DD6899CC6}" type="slidenum">
              <a:rPr lang="de-DE" altLang="en-US" sz="1200"/>
              <a:pPr algn="r" eaLnBrk="1" hangingPunct="1">
                <a:spcBef>
                  <a:spcPct val="0"/>
                </a:spcBef>
                <a:buFontTx/>
                <a:buNone/>
              </a:pPr>
              <a:t>106</a:t>
            </a:fld>
            <a:endParaRPr lang="de-DE" altLang="en-US" sz="12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GB" altLang="en-US"/>
              <a:t>Example of a design</a:t>
            </a:r>
          </a:p>
        </p:txBody>
      </p:sp>
      <p:pic>
        <p:nvPicPr>
          <p:cNvPr id="1126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89138"/>
            <a:ext cx="2430462"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89138"/>
            <a:ext cx="21939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989138"/>
            <a:ext cx="23495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264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29EFF75C-BE2E-4FDA-BB20-94C093CA57BE}" type="slidenum">
              <a:rPr lang="de-DE" altLang="en-US" sz="1200"/>
              <a:pPr algn="r" eaLnBrk="1" hangingPunct="1">
                <a:spcBef>
                  <a:spcPct val="0"/>
                </a:spcBef>
                <a:buFontTx/>
                <a:buNone/>
              </a:pPr>
              <a:t>107</a:t>
            </a:fld>
            <a:endParaRPr lang="de-DE" altLang="en-US" sz="12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GB" altLang="en-US"/>
              <a:t>What is a design?</a:t>
            </a:r>
          </a:p>
        </p:txBody>
      </p:sp>
      <p:sp>
        <p:nvSpPr>
          <p:cNvPr id="113667" name="Rectangle 3"/>
          <p:cNvSpPr>
            <a:spLocks noGrp="1" noChangeArrowheads="1"/>
          </p:cNvSpPr>
          <p:nvPr>
            <p:ph idx="1"/>
          </p:nvPr>
        </p:nvSpPr>
        <p:spPr>
          <a:xfrm>
            <a:off x="395288" y="1628775"/>
            <a:ext cx="7921625" cy="4464050"/>
          </a:xfrm>
        </p:spPr>
        <p:txBody>
          <a:bodyPr/>
          <a:lstStyle/>
          <a:p>
            <a:pPr lvl="1" eaLnBrk="1" hangingPunct="1">
              <a:buFontTx/>
              <a:buChar char="•"/>
            </a:pPr>
            <a:r>
              <a:rPr lang="en-GB" altLang="en-US"/>
              <a:t>The outward </a:t>
            </a:r>
            <a:r>
              <a:rPr lang="en-GB" altLang="en-US">
                <a:solidFill>
                  <a:srgbClr val="404B56"/>
                </a:solidFill>
              </a:rPr>
              <a:t>appearance </a:t>
            </a:r>
            <a:r>
              <a:rPr lang="en-GB" altLang="en-US"/>
              <a:t>of the whole or parts of a </a:t>
            </a:r>
            <a:r>
              <a:rPr lang="en-GB" altLang="en-US">
                <a:solidFill>
                  <a:srgbClr val="404B56"/>
                </a:solidFill>
              </a:rPr>
              <a:t>product</a:t>
            </a:r>
            <a:endParaRPr lang="en-GB" altLang="en-US"/>
          </a:p>
          <a:p>
            <a:pPr lvl="1" eaLnBrk="1" hangingPunct="1"/>
            <a:endParaRPr lang="en-GB" altLang="en-US"/>
          </a:p>
          <a:p>
            <a:pPr lvl="1" eaLnBrk="1" hangingPunct="1">
              <a:buFontTx/>
              <a:buChar char="•"/>
            </a:pPr>
            <a:r>
              <a:rPr lang="en-GB" altLang="en-US"/>
              <a:t>Resulting from the features of the product, such as:</a:t>
            </a:r>
          </a:p>
          <a:p>
            <a:pPr marL="1600200" lvl="3" indent="-228600" eaLnBrk="1" hangingPunct="1"/>
            <a:r>
              <a:rPr lang="en-GB" altLang="en-US"/>
              <a:t>lines</a:t>
            </a:r>
          </a:p>
          <a:p>
            <a:pPr marL="1600200" lvl="3" indent="-228600" eaLnBrk="1" hangingPunct="1"/>
            <a:r>
              <a:rPr lang="en-GB" altLang="en-US"/>
              <a:t>colours</a:t>
            </a:r>
          </a:p>
          <a:p>
            <a:pPr marL="1600200" lvl="3" indent="-228600" eaLnBrk="1" hangingPunct="1"/>
            <a:r>
              <a:rPr lang="en-GB" altLang="en-US"/>
              <a:t>shapes</a:t>
            </a:r>
          </a:p>
          <a:p>
            <a:pPr marL="1600200" lvl="3" indent="-228600" eaLnBrk="1" hangingPunct="1"/>
            <a:r>
              <a:rPr lang="en-GB" altLang="en-US"/>
              <a:t>textures</a:t>
            </a:r>
          </a:p>
          <a:p>
            <a:pPr marL="1600200" lvl="3" indent="-228600" eaLnBrk="1" hangingPunct="1"/>
            <a:r>
              <a:rPr lang="en-GB" altLang="en-US"/>
              <a:t>contours</a:t>
            </a:r>
          </a:p>
          <a:p>
            <a:pPr marL="1600200" lvl="3" indent="-228600" eaLnBrk="1" hangingPunct="1"/>
            <a:r>
              <a:rPr lang="en-GB" altLang="en-US"/>
              <a:t>materials</a:t>
            </a:r>
          </a:p>
          <a:p>
            <a:pPr marL="1600200" lvl="3" indent="-228600" eaLnBrk="1" hangingPunct="1"/>
            <a:r>
              <a:rPr lang="en-GB" altLang="en-US"/>
              <a:t>ornamentation </a:t>
            </a:r>
          </a:p>
          <a:p>
            <a:pPr eaLnBrk="1" hangingPunct="1"/>
            <a:endParaRPr lang="en-GB" altLang="en-US"/>
          </a:p>
        </p:txBody>
      </p:sp>
      <p:sp>
        <p:nvSpPr>
          <p:cNvPr id="11366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366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DA66890-8FA3-47E4-94F0-55AA525F024D}" type="slidenum">
              <a:rPr lang="de-DE" altLang="en-US" sz="1200"/>
              <a:pPr algn="r" eaLnBrk="1" hangingPunct="1">
                <a:spcBef>
                  <a:spcPct val="0"/>
                </a:spcBef>
                <a:buFontTx/>
                <a:buNone/>
              </a:pPr>
              <a:t>108</a:t>
            </a:fld>
            <a:endParaRPr lang="de-DE" altLang="en-US" sz="12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GB" altLang="en-US"/>
              <a:t>What is a product?</a:t>
            </a:r>
          </a:p>
        </p:txBody>
      </p:sp>
      <p:sp>
        <p:nvSpPr>
          <p:cNvPr id="114691" name="Content Placeholder 2"/>
          <p:cNvSpPr>
            <a:spLocks noGrp="1"/>
          </p:cNvSpPr>
          <p:nvPr>
            <p:ph idx="1"/>
          </p:nvPr>
        </p:nvSpPr>
        <p:spPr>
          <a:xfrm>
            <a:off x="682625" y="1628775"/>
            <a:ext cx="7921625" cy="4464050"/>
          </a:xfrm>
        </p:spPr>
        <p:txBody>
          <a:bodyPr/>
          <a:lstStyle/>
          <a:p>
            <a:pPr eaLnBrk="1" hangingPunct="1">
              <a:buFontTx/>
              <a:buChar char="•"/>
            </a:pPr>
            <a:r>
              <a:rPr lang="en-GB" altLang="en-US" dirty="0"/>
              <a:t>Any industrial or handicraft item, including:</a:t>
            </a:r>
          </a:p>
          <a:p>
            <a:pPr eaLnBrk="1" hangingPunct="1">
              <a:buFontTx/>
              <a:buChar char="•"/>
            </a:pPr>
            <a:endParaRPr lang="en-GB" altLang="en-US" dirty="0"/>
          </a:p>
          <a:p>
            <a:pPr lvl="2" eaLnBrk="1" hangingPunct="1"/>
            <a:r>
              <a:rPr lang="en-GB" altLang="en-US" dirty="0"/>
              <a:t>packaging</a:t>
            </a:r>
            <a:endParaRPr lang="en-IE" altLang="en-US" dirty="0"/>
          </a:p>
          <a:p>
            <a:pPr lvl="2" eaLnBrk="1" hangingPunct="1"/>
            <a:r>
              <a:rPr lang="en-IE" altLang="en-US" dirty="0"/>
              <a:t>normal single products</a:t>
            </a:r>
          </a:p>
          <a:p>
            <a:pPr lvl="2" eaLnBrk="1" hangingPunct="1"/>
            <a:r>
              <a:rPr lang="en-IE" altLang="en-US" dirty="0"/>
              <a:t>parts of products</a:t>
            </a:r>
          </a:p>
          <a:p>
            <a:pPr lvl="2" eaLnBrk="1" hangingPunct="1"/>
            <a:r>
              <a:rPr lang="en-IE" altLang="en-US" dirty="0"/>
              <a:t>graphic symbols (and logos)</a:t>
            </a:r>
          </a:p>
          <a:p>
            <a:pPr lvl="2" eaLnBrk="1" hangingPunct="1"/>
            <a:r>
              <a:rPr lang="en-IE" altLang="en-US" dirty="0"/>
              <a:t>get-ups (interiors of rooms or shops)</a:t>
            </a:r>
            <a:endParaRPr lang="en-GB" altLang="en-US" dirty="0"/>
          </a:p>
          <a:p>
            <a:pPr lvl="1" eaLnBrk="1" hangingPunct="1"/>
            <a:endParaRPr lang="en-GB" altLang="en-US" dirty="0"/>
          </a:p>
          <a:p>
            <a:pPr eaLnBrk="1" hangingPunct="1">
              <a:buFontTx/>
              <a:buChar char="•"/>
            </a:pPr>
            <a:r>
              <a:rPr lang="en-GB" altLang="en-US" dirty="0"/>
              <a:t>Complex products</a:t>
            </a:r>
          </a:p>
        </p:txBody>
      </p:sp>
      <p:sp>
        <p:nvSpPr>
          <p:cNvPr id="11469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469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244563E-80CE-4709-A5D1-C23FBB60765C}" type="slidenum">
              <a:rPr lang="de-DE" altLang="en-US" sz="1200"/>
              <a:pPr algn="r" eaLnBrk="1" hangingPunct="1">
                <a:spcBef>
                  <a:spcPct val="0"/>
                </a:spcBef>
                <a:buFontTx/>
                <a:buNone/>
              </a:pPr>
              <a:t>109</a:t>
            </a:fld>
            <a:endParaRPr lang="de-DE" altLang="en-US"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4" descr="COSM_1"/>
          <p:cNvPicPr>
            <a:picLocks noChangeAspect="1" noChangeArrowheads="1"/>
          </p:cNvPicPr>
          <p:nvPr/>
        </p:nvPicPr>
        <p:blipFill>
          <a:blip r:embed="rId3">
            <a:extLst>
              <a:ext uri="{28A0092B-C50C-407E-A947-70E740481C1C}">
                <a14:useLocalDpi xmlns:a14="http://schemas.microsoft.com/office/drawing/2010/main" val="0"/>
              </a:ext>
            </a:extLst>
          </a:blip>
          <a:srcRect l="2454" t="6479" r="2454" b="1620"/>
          <a:stretch>
            <a:fillRect/>
          </a:stretch>
        </p:blipFill>
        <p:spPr bwMode="auto">
          <a:xfrm>
            <a:off x="7524750" y="5200650"/>
            <a:ext cx="13065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7"/>
          <p:cNvSpPr txBox="1">
            <a:spLocks noGrp="1" noChangeArrowheads="1"/>
          </p:cNvSpPr>
          <p:nvPr/>
        </p:nvSpPr>
        <p:spPr bwMode="auto">
          <a:xfrm>
            <a:off x="8388350" y="6584950"/>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de-DE" altLang="en-US" sz="1200"/>
          </a:p>
        </p:txBody>
      </p:sp>
      <p:sp>
        <p:nvSpPr>
          <p:cNvPr id="14340" name="Rectangle 2"/>
          <p:cNvSpPr>
            <a:spLocks noGrp="1" noChangeArrowheads="1"/>
          </p:cNvSpPr>
          <p:nvPr>
            <p:ph type="title"/>
          </p:nvPr>
        </p:nvSpPr>
        <p:spPr/>
        <p:txBody>
          <a:bodyPr/>
          <a:lstStyle/>
          <a:p>
            <a:pPr eaLnBrk="1" hangingPunct="1"/>
            <a:r>
              <a:rPr lang="en-GB" altLang="en-US"/>
              <a:t>What can and can’t be patented</a:t>
            </a:r>
            <a:endParaRPr lang="en-US" altLang="en-US"/>
          </a:p>
        </p:txBody>
      </p:sp>
      <p:sp>
        <p:nvSpPr>
          <p:cNvPr id="12293" name="Inhaltsplatzhalter 2"/>
          <p:cNvSpPr>
            <a:spLocks/>
          </p:cNvSpPr>
          <p:nvPr/>
        </p:nvSpPr>
        <p:spPr bwMode="auto">
          <a:xfrm>
            <a:off x="2771775" y="3067050"/>
            <a:ext cx="5616575" cy="1657350"/>
          </a:xfrm>
          <a:prstGeom prst="rect">
            <a:avLst/>
          </a:prstGeom>
          <a:solidFill>
            <a:srgbClr val="D6DF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298450" indent="-2889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 typeface="Wingdings" pitchFamily="2" charset="2"/>
              <a:buNone/>
            </a:pPr>
            <a:r>
              <a:rPr lang="en-US" altLang="en-US" sz="1800">
                <a:solidFill>
                  <a:srgbClr val="404B56"/>
                </a:solidFill>
              </a:rPr>
              <a:t>For an invention to be patentable, it must usually be</a:t>
            </a:r>
          </a:p>
          <a:p>
            <a:pPr lvl="1">
              <a:buFont typeface="Wingdings" pitchFamily="2" charset="2"/>
              <a:buChar char="ü"/>
            </a:pPr>
            <a:r>
              <a:rPr lang="en-US" altLang="en-US" sz="1800" b="1"/>
              <a:t>new</a:t>
            </a:r>
            <a:r>
              <a:rPr lang="en-US" altLang="en-US" sz="1800">
                <a:solidFill>
                  <a:srgbClr val="404B56"/>
                </a:solidFill>
              </a:rPr>
              <a:t> to the world (i.e. not available to the public anywhere in the world) </a:t>
            </a:r>
          </a:p>
          <a:p>
            <a:pPr lvl="1">
              <a:buFont typeface="Wingdings" pitchFamily="2" charset="2"/>
              <a:buChar char="ü"/>
            </a:pPr>
            <a:r>
              <a:rPr lang="en-US" altLang="en-US" sz="1800" b="1"/>
              <a:t>inventive</a:t>
            </a:r>
            <a:r>
              <a:rPr lang="en-US" altLang="en-US" sz="1800">
                <a:solidFill>
                  <a:srgbClr val="404B56"/>
                </a:solidFill>
              </a:rPr>
              <a:t> (i.e. not an "obvious" solution), and</a:t>
            </a:r>
          </a:p>
          <a:p>
            <a:pPr lvl="1">
              <a:buFont typeface="Wingdings" pitchFamily="2" charset="2"/>
              <a:buChar char="ü"/>
            </a:pPr>
            <a:r>
              <a:rPr lang="en-US" altLang="en-US" sz="1800">
                <a:solidFill>
                  <a:srgbClr val="404B56"/>
                </a:solidFill>
              </a:rPr>
              <a:t>susceptible of </a:t>
            </a:r>
            <a:r>
              <a:rPr lang="en-US" altLang="en-US" sz="1800" b="1">
                <a:solidFill>
                  <a:srgbClr val="404B56"/>
                </a:solidFill>
              </a:rPr>
              <a:t>industrial application</a:t>
            </a:r>
          </a:p>
        </p:txBody>
      </p:sp>
      <p:sp>
        <p:nvSpPr>
          <p:cNvPr id="4" name="Rechteck 3"/>
          <p:cNvSpPr>
            <a:spLocks noChangeArrowheads="1"/>
          </p:cNvSpPr>
          <p:nvPr/>
        </p:nvSpPr>
        <p:spPr bwMode="auto">
          <a:xfrm>
            <a:off x="611188" y="4875213"/>
            <a:ext cx="5761037" cy="1477962"/>
          </a:xfrm>
          <a:prstGeom prst="rect">
            <a:avLst/>
          </a:prstGeom>
          <a:solidFill>
            <a:srgbClr val="FAE4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266700" indent="-265113"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Arial" charset="0"/>
              <a:buNone/>
            </a:pPr>
            <a:r>
              <a:rPr lang="en-US" altLang="en-US" sz="1800"/>
              <a:t>In most countries, patents are not granted for mere </a:t>
            </a:r>
            <a:r>
              <a:rPr lang="en-US" altLang="en-US" sz="1800">
                <a:solidFill>
                  <a:srgbClr val="404B56"/>
                </a:solidFill>
              </a:rPr>
              <a:t>business methods or rules of games, or for methods of treatment, diagnostics and surgery of the human or animal body, or for inventions that are contrary to </a:t>
            </a:r>
            <a:r>
              <a:rPr lang="en-US" altLang="en-US" sz="1800" i="1">
                <a:solidFill>
                  <a:srgbClr val="404B56"/>
                </a:solidFill>
              </a:rPr>
              <a:t>ordre public</a:t>
            </a:r>
            <a:r>
              <a:rPr lang="en-US" altLang="en-US" sz="1800">
                <a:solidFill>
                  <a:srgbClr val="404B56"/>
                </a:solidFill>
              </a:rPr>
              <a:t> or morality, or for plant and animal varieties.</a:t>
            </a:r>
            <a:endParaRPr lang="en-US" altLang="en-US">
              <a:solidFill>
                <a:srgbClr val="404B56"/>
              </a:solidFill>
            </a:endParaRPr>
          </a:p>
        </p:txBody>
      </p:sp>
      <p:sp>
        <p:nvSpPr>
          <p:cNvPr id="14343" name="Inhaltsplatzhalter 2"/>
          <p:cNvSpPr>
            <a:spLocks/>
          </p:cNvSpPr>
          <p:nvPr/>
        </p:nvSpPr>
        <p:spPr bwMode="auto">
          <a:xfrm>
            <a:off x="1258888" y="1052513"/>
            <a:ext cx="40322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298450" indent="-2889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buFont typeface="Wingdings" pitchFamily="2" charset="2"/>
              <a:buNone/>
            </a:pPr>
            <a:r>
              <a:rPr lang="en-US" altLang="en-US" sz="1800"/>
              <a:t>Patents protect technical inventions </a:t>
            </a:r>
            <a:br>
              <a:rPr lang="en-US" altLang="en-US" sz="1800"/>
            </a:br>
            <a:r>
              <a:rPr lang="en-US" altLang="en-US" sz="1800"/>
              <a:t>which solve technical problems:</a:t>
            </a:r>
            <a:endParaRPr lang="en-US" altLang="en-US" sz="1800">
              <a:solidFill>
                <a:srgbClr val="404B56"/>
              </a:solidFill>
            </a:endParaRPr>
          </a:p>
          <a:p>
            <a:pPr lvl="1">
              <a:buFont typeface="Wingdings" pitchFamily="2" charset="2"/>
              <a:buChar char="ü"/>
            </a:pPr>
            <a:endParaRPr lang="en-US" altLang="en-US" sz="1800">
              <a:solidFill>
                <a:srgbClr val="404B56"/>
              </a:solidFill>
            </a:endParaRPr>
          </a:p>
        </p:txBody>
      </p:sp>
      <p:pic>
        <p:nvPicPr>
          <p:cNvPr id="14344" name="Picture 11"/>
          <p:cNvPicPr>
            <a:picLocks noChangeAspect="1" noChangeArrowheads="1"/>
          </p:cNvPicPr>
          <p:nvPr/>
        </p:nvPicPr>
        <p:blipFill>
          <a:blip r:embed="rId4">
            <a:extLst>
              <a:ext uri="{28A0092B-C50C-407E-A947-70E740481C1C}">
                <a14:useLocalDpi xmlns:a14="http://schemas.microsoft.com/office/drawing/2010/main" val="0"/>
              </a:ext>
            </a:extLst>
          </a:blip>
          <a:srcRect t="2625" r="9842"/>
          <a:stretch>
            <a:fillRect/>
          </a:stretch>
        </p:blipFill>
        <p:spPr bwMode="auto">
          <a:xfrm>
            <a:off x="6300788" y="5300663"/>
            <a:ext cx="115411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Line 11"/>
          <p:cNvSpPr>
            <a:spLocks noChangeShapeType="1"/>
          </p:cNvSpPr>
          <p:nvPr/>
        </p:nvSpPr>
        <p:spPr bwMode="auto">
          <a:xfrm>
            <a:off x="6964363" y="5024438"/>
            <a:ext cx="1117600" cy="125888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6" name="Line 12"/>
          <p:cNvSpPr>
            <a:spLocks noChangeShapeType="1"/>
          </p:cNvSpPr>
          <p:nvPr/>
        </p:nvSpPr>
        <p:spPr bwMode="auto">
          <a:xfrm flipH="1">
            <a:off x="7062788" y="5122863"/>
            <a:ext cx="1117600" cy="1258887"/>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48" name="Slide Number Placeholder 17"/>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11</a:t>
            </a:r>
          </a:p>
        </p:txBody>
      </p:sp>
      <p:pic>
        <p:nvPicPr>
          <p:cNvPr id="1434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765175"/>
            <a:ext cx="1062038"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916113"/>
            <a:ext cx="979487"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Rectangle 8"/>
          <p:cNvSpPr>
            <a:spLocks noChangeArrowheads="1"/>
          </p:cNvSpPr>
          <p:nvPr/>
        </p:nvSpPr>
        <p:spPr bwMode="auto">
          <a:xfrm>
            <a:off x="5873750" y="1052513"/>
            <a:ext cx="2514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176213" indent="-176213"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ts val="1200"/>
              </a:spcAft>
            </a:pPr>
            <a:r>
              <a:rPr lang="en-GB" altLang="en-US" sz="1600">
                <a:ea typeface="Arial Unicode MS" pitchFamily="34" charset="-128"/>
                <a:cs typeface="Arial Unicode MS" pitchFamily="34" charset="-128"/>
              </a:rPr>
              <a:t>Products, </a:t>
            </a:r>
            <a:br>
              <a:rPr lang="en-GB" altLang="en-US" sz="1600">
                <a:ea typeface="Arial Unicode MS" pitchFamily="34" charset="-128"/>
                <a:cs typeface="Arial Unicode MS" pitchFamily="34" charset="-128"/>
              </a:rPr>
            </a:br>
            <a:r>
              <a:rPr lang="en-GB" altLang="en-US" sz="1600">
                <a:ea typeface="Arial Unicode MS" pitchFamily="34" charset="-128"/>
                <a:cs typeface="Arial Unicode MS" pitchFamily="34" charset="-128"/>
              </a:rPr>
              <a:t>devices, systems </a:t>
            </a:r>
          </a:p>
        </p:txBody>
      </p:sp>
      <p:sp>
        <p:nvSpPr>
          <p:cNvPr id="14352" name="Rectangle 8"/>
          <p:cNvSpPr>
            <a:spLocks noChangeArrowheads="1"/>
          </p:cNvSpPr>
          <p:nvPr/>
        </p:nvSpPr>
        <p:spPr bwMode="auto">
          <a:xfrm>
            <a:off x="4586288" y="1993900"/>
            <a:ext cx="187166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176213" indent="-176213"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ts val="1200"/>
              </a:spcAft>
            </a:pPr>
            <a:r>
              <a:rPr lang="en-GB" altLang="en-US" sz="1600">
                <a:ea typeface="Arial Unicode MS" pitchFamily="34" charset="-128"/>
                <a:cs typeface="Arial Unicode MS" pitchFamily="34" charset="-128"/>
              </a:rPr>
              <a:t>Processes, </a:t>
            </a:r>
            <a:br>
              <a:rPr lang="en-GB" altLang="en-US" sz="1600">
                <a:ea typeface="Arial Unicode MS" pitchFamily="34" charset="-128"/>
                <a:cs typeface="Arial Unicode MS" pitchFamily="34" charset="-128"/>
              </a:rPr>
            </a:br>
            <a:r>
              <a:rPr lang="en-GB" altLang="en-US" sz="1600">
                <a:ea typeface="Arial Unicode MS" pitchFamily="34" charset="-128"/>
                <a:cs typeface="Arial Unicode MS" pitchFamily="34" charset="-128"/>
              </a:rPr>
              <a:t>methods, uses</a:t>
            </a:r>
          </a:p>
        </p:txBody>
      </p:sp>
      <p:sp>
        <p:nvSpPr>
          <p:cNvPr id="14353" name="Rectangle 8"/>
          <p:cNvSpPr>
            <a:spLocks noChangeArrowheads="1"/>
          </p:cNvSpPr>
          <p:nvPr/>
        </p:nvSpPr>
        <p:spPr bwMode="auto">
          <a:xfrm>
            <a:off x="2195513" y="1989138"/>
            <a:ext cx="25923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176213" indent="-176213"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Aft>
                <a:spcPts val="1200"/>
              </a:spcAft>
            </a:pPr>
            <a:r>
              <a:rPr lang="en-GB" altLang="en-US" sz="1600">
                <a:ea typeface="Arial Unicode MS" pitchFamily="34" charset="-128"/>
                <a:cs typeface="Arial Unicode MS" pitchFamily="34" charset="-128"/>
              </a:rPr>
              <a:t>Chemical substances,</a:t>
            </a:r>
            <a:br>
              <a:rPr lang="en-GB" altLang="en-US" sz="1600">
                <a:ea typeface="Arial Unicode MS" pitchFamily="34" charset="-128"/>
                <a:cs typeface="Arial Unicode MS" pitchFamily="34" charset="-128"/>
              </a:rPr>
            </a:br>
            <a:r>
              <a:rPr lang="en-GB" altLang="en-US" sz="1600">
                <a:ea typeface="Arial Unicode MS" pitchFamily="34" charset="-128"/>
                <a:cs typeface="Arial Unicode MS" pitchFamily="34" charset="-128"/>
              </a:rPr>
              <a:t>pharmaceuticals</a:t>
            </a:r>
          </a:p>
        </p:txBody>
      </p:sp>
      <p:pic>
        <p:nvPicPr>
          <p:cNvPr id="14354"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188" y="1893888"/>
            <a:ext cx="151606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1188" y="3389313"/>
            <a:ext cx="19446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4214813"/>
            <a:ext cx="11525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itle 1"/>
          <p:cNvSpPr>
            <a:spLocks noGrp="1"/>
          </p:cNvSpPr>
          <p:nvPr>
            <p:ph type="title"/>
          </p:nvPr>
        </p:nvSpPr>
        <p:spPr/>
        <p:txBody>
          <a:bodyPr/>
          <a:lstStyle/>
          <a:p>
            <a:pPr eaLnBrk="1" hangingPunct="1"/>
            <a:r>
              <a:rPr lang="en-GB" altLang="en-US"/>
              <a:t>More examples of designs</a:t>
            </a:r>
          </a:p>
        </p:txBody>
      </p:sp>
      <p:pic>
        <p:nvPicPr>
          <p:cNvPr id="115716"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067050" y="2551113"/>
            <a:ext cx="3016250" cy="1608137"/>
          </a:xfrm>
        </p:spPr>
      </p:pic>
      <p:pic>
        <p:nvPicPr>
          <p:cNvPr id="11571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125538"/>
            <a:ext cx="159861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6350" y="2894013"/>
            <a:ext cx="8001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873125"/>
            <a:ext cx="1276350"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41963" y="4530725"/>
            <a:ext cx="9366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5373688"/>
            <a:ext cx="137477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0888" y="2157413"/>
            <a:ext cx="17891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65913" y="465138"/>
            <a:ext cx="128428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4" name="Picture 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8313" y="5053013"/>
            <a:ext cx="1747837"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572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1E768ED-ACA3-470E-8239-C81C67FEAF45}" type="slidenum">
              <a:rPr lang="de-DE" altLang="en-US" sz="1200"/>
              <a:pPr algn="r" eaLnBrk="1" hangingPunct="1">
                <a:spcBef>
                  <a:spcPct val="0"/>
                </a:spcBef>
                <a:buFontTx/>
                <a:buNone/>
              </a:pPr>
              <a:t>110</a:t>
            </a:fld>
            <a:endParaRPr lang="de-DE" altLang="en-US" sz="12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pPr eaLnBrk="1" hangingPunct="1"/>
            <a:r>
              <a:rPr lang="en-GB" altLang="en-US"/>
              <a:t>What cannot be classed as a design?</a:t>
            </a:r>
          </a:p>
        </p:txBody>
      </p:sp>
      <p:sp>
        <p:nvSpPr>
          <p:cNvPr id="116739" name="Content Placeholder 2"/>
          <p:cNvSpPr>
            <a:spLocks noGrp="1"/>
          </p:cNvSpPr>
          <p:nvPr>
            <p:ph idx="1"/>
          </p:nvPr>
        </p:nvSpPr>
        <p:spPr/>
        <p:txBody>
          <a:bodyPr/>
          <a:lstStyle/>
          <a:p>
            <a:pPr eaLnBrk="1" hangingPunct="1"/>
            <a:r>
              <a:rPr lang="en-GB" altLang="en-US"/>
              <a:t>Functions of the product</a:t>
            </a:r>
          </a:p>
          <a:p>
            <a:pPr eaLnBrk="1" hangingPunct="1"/>
            <a:endParaRPr lang="en-GB" altLang="en-US"/>
          </a:p>
          <a:p>
            <a:pPr eaLnBrk="1" hangingPunct="1"/>
            <a:r>
              <a:rPr lang="en-GB" altLang="en-US"/>
              <a:t>Any item that does not comply with the definition of a design</a:t>
            </a:r>
          </a:p>
          <a:p>
            <a:pPr eaLnBrk="1" hangingPunct="1"/>
            <a:endParaRPr lang="en-GB" altLang="en-US"/>
          </a:p>
          <a:p>
            <a:pPr lvl="1" eaLnBrk="1" hangingPunct="1"/>
            <a:r>
              <a:rPr lang="en-GB" altLang="en-US"/>
              <a:t>lack of outward or visible appearance</a:t>
            </a:r>
          </a:p>
          <a:p>
            <a:pPr lvl="1" eaLnBrk="1" hangingPunct="1"/>
            <a:r>
              <a:rPr lang="en-GB" altLang="en-US"/>
              <a:t>not an industrial or handicraft item</a:t>
            </a:r>
          </a:p>
          <a:p>
            <a:pPr eaLnBrk="1" hangingPunct="1"/>
            <a:endParaRPr lang="en-GB" altLang="en-US"/>
          </a:p>
          <a:p>
            <a:pPr eaLnBrk="1" hangingPunct="1"/>
            <a:r>
              <a:rPr lang="en-GB" altLang="en-US"/>
              <a:t>Computer programs</a:t>
            </a:r>
          </a:p>
        </p:txBody>
      </p:sp>
      <p:sp>
        <p:nvSpPr>
          <p:cNvPr id="11674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674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36371F7-29C7-40B4-869F-3A99DE66C07B}" type="slidenum">
              <a:rPr lang="de-DE" altLang="en-US" sz="1200"/>
              <a:pPr algn="r" eaLnBrk="1" hangingPunct="1">
                <a:spcBef>
                  <a:spcPct val="0"/>
                </a:spcBef>
                <a:buFontTx/>
                <a:buNone/>
              </a:pPr>
              <a:t>111</a:t>
            </a:fld>
            <a:endParaRPr lang="de-DE" altLang="en-US" sz="12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pPr eaLnBrk="1" hangingPunct="1"/>
            <a:r>
              <a:rPr lang="en-GB" altLang="en-US"/>
              <a:t>Why designs should be protected</a:t>
            </a:r>
          </a:p>
        </p:txBody>
      </p:sp>
      <p:sp>
        <p:nvSpPr>
          <p:cNvPr id="117763" name="Content Placeholder 2"/>
          <p:cNvSpPr>
            <a:spLocks noGrp="1"/>
          </p:cNvSpPr>
          <p:nvPr>
            <p:ph idx="1"/>
          </p:nvPr>
        </p:nvSpPr>
        <p:spPr/>
        <p:txBody>
          <a:bodyPr/>
          <a:lstStyle/>
          <a:p>
            <a:pPr eaLnBrk="1" hangingPunct="1"/>
            <a:r>
              <a:rPr lang="en-US" altLang="en-US"/>
              <a:t>Designs enhance the attractiveness and value of products</a:t>
            </a:r>
          </a:p>
          <a:p>
            <a:pPr lvl="1" eaLnBrk="1" hangingPunct="1"/>
            <a:endParaRPr lang="en-US" altLang="en-US"/>
          </a:p>
          <a:p>
            <a:pPr lvl="1" eaLnBrk="1" hangingPunct="1"/>
            <a:r>
              <a:rPr lang="en-US" altLang="en-US"/>
              <a:t>but this is not a legal requirement for protection</a:t>
            </a:r>
          </a:p>
          <a:p>
            <a:pPr lvl="1" eaLnBrk="1" hangingPunct="1"/>
            <a:endParaRPr lang="en-US" altLang="en-US"/>
          </a:p>
          <a:p>
            <a:pPr eaLnBrk="1" hangingPunct="1"/>
            <a:r>
              <a:rPr lang="en-US" altLang="en-US"/>
              <a:t>Without protection, others can benefit from the company/designer’s investment</a:t>
            </a:r>
          </a:p>
          <a:p>
            <a:pPr eaLnBrk="1" hangingPunct="1"/>
            <a:endParaRPr lang="en-US" altLang="en-US"/>
          </a:p>
          <a:p>
            <a:pPr eaLnBrk="1" hangingPunct="1"/>
            <a:r>
              <a:rPr lang="en-US" altLang="en-US"/>
              <a:t>Differences over other IP rights:</a:t>
            </a:r>
          </a:p>
          <a:p>
            <a:pPr lvl="1" eaLnBrk="1" hangingPunct="1"/>
            <a:endParaRPr lang="en-US" altLang="en-US"/>
          </a:p>
          <a:p>
            <a:pPr lvl="1" eaLnBrk="1" hangingPunct="1"/>
            <a:r>
              <a:rPr lang="en-US" altLang="en-US"/>
              <a:t>trade marks</a:t>
            </a:r>
          </a:p>
          <a:p>
            <a:pPr lvl="1" eaLnBrk="1" hangingPunct="1"/>
            <a:endParaRPr lang="en-US" altLang="en-US"/>
          </a:p>
          <a:p>
            <a:pPr lvl="1" eaLnBrk="1" hangingPunct="1"/>
            <a:r>
              <a:rPr lang="en-US" altLang="en-US"/>
              <a:t>patents</a:t>
            </a:r>
          </a:p>
        </p:txBody>
      </p:sp>
      <p:sp>
        <p:nvSpPr>
          <p:cNvPr id="11776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776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E2044BA-F952-4143-B5EA-612154D1803E}" type="slidenum">
              <a:rPr lang="de-DE" altLang="en-US" sz="1200"/>
              <a:pPr algn="r" eaLnBrk="1" hangingPunct="1">
                <a:spcBef>
                  <a:spcPct val="0"/>
                </a:spcBef>
                <a:buFontTx/>
                <a:buNone/>
              </a:pPr>
              <a:t>112</a:t>
            </a:fld>
            <a:endParaRPr lang="de-DE" altLang="en-US" sz="12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GB" altLang="en-US"/>
              <a:t>How to obtain design rights</a:t>
            </a:r>
          </a:p>
        </p:txBody>
      </p:sp>
      <p:sp>
        <p:nvSpPr>
          <p:cNvPr id="118787" name="Content Placeholder 2"/>
          <p:cNvSpPr>
            <a:spLocks noGrp="1"/>
          </p:cNvSpPr>
          <p:nvPr>
            <p:ph idx="1"/>
          </p:nvPr>
        </p:nvSpPr>
        <p:spPr/>
        <p:txBody>
          <a:bodyPr/>
          <a:lstStyle/>
          <a:p>
            <a:pPr eaLnBrk="1" hangingPunct="1"/>
            <a:r>
              <a:rPr lang="en-GB" altLang="en-US" dirty="0"/>
              <a:t>Two possibilities:</a:t>
            </a:r>
          </a:p>
          <a:p>
            <a:pPr eaLnBrk="1" hangingPunct="1"/>
            <a:endParaRPr lang="en-GB" altLang="en-US" dirty="0"/>
          </a:p>
          <a:p>
            <a:pPr lvl="1" eaLnBrk="1" hangingPunct="1"/>
            <a:r>
              <a:rPr lang="en-GB" altLang="en-US" dirty="0"/>
              <a:t>with registration: registered design rights</a:t>
            </a:r>
          </a:p>
          <a:p>
            <a:pPr eaLnBrk="1" hangingPunct="1"/>
            <a:endParaRPr lang="en-GB" altLang="en-US" dirty="0"/>
          </a:p>
          <a:p>
            <a:pPr lvl="1" eaLnBrk="1" hangingPunct="1"/>
            <a:r>
              <a:rPr lang="en-GB" altLang="en-US" dirty="0"/>
              <a:t>without registration: unregistered design rights</a:t>
            </a:r>
          </a:p>
          <a:p>
            <a:pPr lvl="1" eaLnBrk="1" hangingPunct="1"/>
            <a:endParaRPr lang="en-GB" altLang="en-US" dirty="0"/>
          </a:p>
          <a:p>
            <a:pPr lvl="2" eaLnBrk="1" hangingPunct="1"/>
            <a:endParaRPr lang="en-GB" altLang="en-US" dirty="0"/>
          </a:p>
          <a:p>
            <a:pPr eaLnBrk="1" hangingPunct="1"/>
            <a:r>
              <a:rPr lang="en-GB" altLang="en-US" dirty="0"/>
              <a:t>Copyright can co-exist with design protection</a:t>
            </a:r>
          </a:p>
          <a:p>
            <a:pPr eaLnBrk="1" hangingPunct="1"/>
            <a:endParaRPr lang="en-GB" altLang="en-US" dirty="0"/>
          </a:p>
          <a:p>
            <a:pPr eaLnBrk="1" hangingPunct="1"/>
            <a:endParaRPr lang="en-GB" altLang="en-US" dirty="0"/>
          </a:p>
          <a:p>
            <a:pPr eaLnBrk="1" hangingPunct="1"/>
            <a:endParaRPr lang="en-GB" altLang="en-US" dirty="0"/>
          </a:p>
          <a:p>
            <a:pPr eaLnBrk="1" hangingPunct="1"/>
            <a:endParaRPr lang="en-GB" altLang="en-US" dirty="0"/>
          </a:p>
          <a:p>
            <a:pPr lvl="1" eaLnBrk="1" hangingPunct="1"/>
            <a:endParaRPr lang="en-GB" altLang="en-US" dirty="0"/>
          </a:p>
        </p:txBody>
      </p:sp>
      <p:sp>
        <p:nvSpPr>
          <p:cNvPr id="11878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878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9D19CB2-7FCF-4C5F-A41D-FD4E48C300EF}" type="slidenum">
              <a:rPr lang="de-DE" altLang="en-US" sz="1200"/>
              <a:pPr algn="r" eaLnBrk="1" hangingPunct="1">
                <a:spcBef>
                  <a:spcPct val="0"/>
                </a:spcBef>
                <a:buFontTx/>
                <a:buNone/>
              </a:pPr>
              <a:t>113</a:t>
            </a:fld>
            <a:endParaRPr lang="de-DE" altLang="en-US" sz="12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457200" y="414338"/>
            <a:ext cx="8507413" cy="1143000"/>
          </a:xfrm>
        </p:spPr>
        <p:txBody>
          <a:bodyPr/>
          <a:lstStyle/>
          <a:p>
            <a:pPr eaLnBrk="1" hangingPunct="1"/>
            <a:r>
              <a:rPr lang="en-GB" altLang="en-US" dirty="0"/>
              <a:t>The Community design system</a:t>
            </a:r>
          </a:p>
        </p:txBody>
      </p:sp>
      <p:sp>
        <p:nvSpPr>
          <p:cNvPr id="119811" name="Text Placeholder 2"/>
          <p:cNvSpPr>
            <a:spLocks noGrp="1"/>
          </p:cNvSpPr>
          <p:nvPr>
            <p:ph type="body" idx="1"/>
          </p:nvPr>
        </p:nvSpPr>
        <p:spPr/>
        <p:txBody>
          <a:bodyPr/>
          <a:lstStyle/>
          <a:p>
            <a:pPr eaLnBrk="1" hangingPunct="1"/>
            <a:r>
              <a:rPr lang="en-GB" altLang="en-US" dirty="0"/>
              <a:t>Unregistered </a:t>
            </a:r>
            <a:br>
              <a:rPr lang="en-GB" altLang="en-US" dirty="0"/>
            </a:br>
            <a:r>
              <a:rPr lang="en-GB" altLang="en-US" dirty="0"/>
              <a:t>Community designs</a:t>
            </a:r>
          </a:p>
        </p:txBody>
      </p:sp>
      <p:sp>
        <p:nvSpPr>
          <p:cNvPr id="119812" name="Content Placeholder 3"/>
          <p:cNvSpPr>
            <a:spLocks noGrp="1"/>
          </p:cNvSpPr>
          <p:nvPr>
            <p:ph sz="half" idx="2"/>
          </p:nvPr>
        </p:nvSpPr>
        <p:spPr/>
        <p:txBody>
          <a:bodyPr/>
          <a:lstStyle/>
          <a:p>
            <a:pPr eaLnBrk="1" hangingPunct="1"/>
            <a:endParaRPr lang="en-GB" altLang="en-US" sz="1800" dirty="0"/>
          </a:p>
          <a:p>
            <a:pPr eaLnBrk="1" hangingPunct="1"/>
            <a:r>
              <a:rPr lang="en-GB" altLang="en-US" sz="2000" dirty="0"/>
              <a:t>No application procedure</a:t>
            </a:r>
          </a:p>
          <a:p>
            <a:pPr eaLnBrk="1" hangingPunct="1"/>
            <a:r>
              <a:rPr lang="en-GB" altLang="en-US" sz="2000" dirty="0"/>
              <a:t>No cost</a:t>
            </a:r>
          </a:p>
          <a:p>
            <a:pPr eaLnBrk="1" hangingPunct="1"/>
            <a:r>
              <a:rPr lang="en-GB" altLang="en-US" sz="2000" dirty="0">
                <a:solidFill>
                  <a:srgbClr val="404B56"/>
                </a:solidFill>
              </a:rPr>
              <a:t>Protection against copying</a:t>
            </a:r>
          </a:p>
          <a:p>
            <a:pPr eaLnBrk="1" hangingPunct="1"/>
            <a:r>
              <a:rPr lang="en-GB" altLang="en-US" sz="2000" dirty="0"/>
              <a:t>Protection for 3 years</a:t>
            </a:r>
          </a:p>
          <a:p>
            <a:pPr eaLnBrk="1" hangingPunct="1"/>
            <a:r>
              <a:rPr lang="en-GB" altLang="en-US" sz="2000" dirty="0"/>
              <a:t>No grace period</a:t>
            </a:r>
          </a:p>
          <a:p>
            <a:pPr eaLnBrk="1" hangingPunct="1"/>
            <a:r>
              <a:rPr lang="en-GB" altLang="en-US" sz="2000" dirty="0"/>
              <a:t>No priority</a:t>
            </a:r>
          </a:p>
        </p:txBody>
      </p:sp>
      <p:sp>
        <p:nvSpPr>
          <p:cNvPr id="119813" name="Text Placeholder 4"/>
          <p:cNvSpPr>
            <a:spLocks noGrp="1"/>
          </p:cNvSpPr>
          <p:nvPr>
            <p:ph type="body" sz="quarter" idx="3"/>
          </p:nvPr>
        </p:nvSpPr>
        <p:spPr/>
        <p:txBody>
          <a:bodyPr/>
          <a:lstStyle/>
          <a:p>
            <a:pPr eaLnBrk="1" hangingPunct="1"/>
            <a:r>
              <a:rPr lang="en-GB" altLang="en-US" dirty="0"/>
              <a:t>Registered </a:t>
            </a:r>
            <a:br>
              <a:rPr lang="en-GB" altLang="en-US" dirty="0"/>
            </a:br>
            <a:r>
              <a:rPr lang="en-GB" altLang="en-US" dirty="0"/>
              <a:t>Community designs</a:t>
            </a:r>
          </a:p>
        </p:txBody>
      </p:sp>
      <p:sp>
        <p:nvSpPr>
          <p:cNvPr id="119814" name="Content Placeholder 5"/>
          <p:cNvSpPr>
            <a:spLocks noGrp="1"/>
          </p:cNvSpPr>
          <p:nvPr>
            <p:ph sz="quarter" idx="4"/>
          </p:nvPr>
        </p:nvSpPr>
        <p:spPr/>
        <p:txBody>
          <a:bodyPr/>
          <a:lstStyle/>
          <a:p>
            <a:pPr eaLnBrk="1" hangingPunct="1"/>
            <a:endParaRPr lang="en-GB" altLang="en-US" sz="1800" dirty="0"/>
          </a:p>
          <a:p>
            <a:pPr eaLnBrk="1" hangingPunct="1"/>
            <a:r>
              <a:rPr lang="en-GB" altLang="en-US" sz="2000" dirty="0"/>
              <a:t>Application with EUIPO</a:t>
            </a:r>
          </a:p>
          <a:p>
            <a:pPr eaLnBrk="1" hangingPunct="1"/>
            <a:r>
              <a:rPr lang="en-GB" altLang="en-US" sz="2000" dirty="0"/>
              <a:t>Fees payable to EUIPO</a:t>
            </a:r>
          </a:p>
          <a:p>
            <a:pPr eaLnBrk="1" hangingPunct="1"/>
            <a:r>
              <a:rPr lang="en-GB" altLang="en-US" sz="2000" dirty="0">
                <a:solidFill>
                  <a:srgbClr val="404B56"/>
                </a:solidFill>
              </a:rPr>
              <a:t>Full protection</a:t>
            </a:r>
          </a:p>
          <a:p>
            <a:pPr eaLnBrk="1" hangingPunct="1"/>
            <a:r>
              <a:rPr lang="en-GB" altLang="en-US" sz="2000" dirty="0"/>
              <a:t>Min. 5 years, max. 25 years</a:t>
            </a:r>
          </a:p>
          <a:p>
            <a:pPr eaLnBrk="1" hangingPunct="1"/>
            <a:r>
              <a:rPr lang="en-GB" altLang="en-US" sz="2000" dirty="0"/>
              <a:t>12-month grace period</a:t>
            </a:r>
          </a:p>
          <a:p>
            <a:pPr eaLnBrk="1" hangingPunct="1"/>
            <a:r>
              <a:rPr lang="en-GB" altLang="en-US" sz="2000" dirty="0"/>
              <a:t>6-month priority period</a:t>
            </a:r>
          </a:p>
        </p:txBody>
      </p:sp>
      <p:sp>
        <p:nvSpPr>
          <p:cNvPr id="11981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1981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3A4CC53-3BB8-44FE-8809-1E843D0948F0}" type="slidenum">
              <a:rPr lang="de-DE" altLang="en-US" sz="1200"/>
              <a:pPr algn="r" eaLnBrk="1" hangingPunct="1">
                <a:spcBef>
                  <a:spcPct val="0"/>
                </a:spcBef>
                <a:buFontTx/>
                <a:buNone/>
              </a:pPr>
              <a:t>114</a:t>
            </a:fld>
            <a:endParaRPr lang="de-DE" altLang="en-US" sz="12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GB" altLang="en-US"/>
              <a:t>The registration procedure at national, international and EU level</a:t>
            </a:r>
          </a:p>
        </p:txBody>
      </p:sp>
      <p:sp>
        <p:nvSpPr>
          <p:cNvPr id="120835" name="Content Placeholder 2"/>
          <p:cNvSpPr>
            <a:spLocks noGrp="1"/>
          </p:cNvSpPr>
          <p:nvPr>
            <p:ph idx="1"/>
          </p:nvPr>
        </p:nvSpPr>
        <p:spPr/>
        <p:txBody>
          <a:bodyPr/>
          <a:lstStyle/>
          <a:p>
            <a:pPr eaLnBrk="1" hangingPunct="1"/>
            <a:r>
              <a:rPr lang="en-US" altLang="en-US" dirty="0"/>
              <a:t>National level</a:t>
            </a:r>
          </a:p>
          <a:p>
            <a:pPr eaLnBrk="1" hangingPunct="1"/>
            <a:endParaRPr lang="en-US" altLang="en-US" dirty="0"/>
          </a:p>
          <a:p>
            <a:pPr eaLnBrk="1" hangingPunct="1"/>
            <a:r>
              <a:rPr lang="en-US" altLang="en-US" dirty="0"/>
              <a:t>International level</a:t>
            </a:r>
          </a:p>
          <a:p>
            <a:pPr lvl="1" eaLnBrk="1" hangingPunct="1"/>
            <a:r>
              <a:rPr lang="en-US" altLang="en-US" dirty="0"/>
              <a:t>direct application through WIPO</a:t>
            </a:r>
          </a:p>
          <a:p>
            <a:pPr lvl="1" eaLnBrk="1" hangingPunct="1"/>
            <a:r>
              <a:rPr lang="en-US" altLang="en-US" dirty="0"/>
              <a:t>for countries designated at the time of filing</a:t>
            </a:r>
          </a:p>
          <a:p>
            <a:pPr lvl="1" eaLnBrk="1" hangingPunct="1"/>
            <a:endParaRPr lang="en-US" altLang="en-US" dirty="0"/>
          </a:p>
          <a:p>
            <a:pPr eaLnBrk="1" hangingPunct="1"/>
            <a:r>
              <a:rPr lang="en-US" altLang="en-US" dirty="0"/>
              <a:t>EU level</a:t>
            </a:r>
          </a:p>
          <a:p>
            <a:pPr lvl="1" eaLnBrk="1" hangingPunct="1"/>
            <a:r>
              <a:rPr lang="en-US" altLang="en-US" dirty="0"/>
              <a:t>with the EUIPO</a:t>
            </a:r>
          </a:p>
          <a:p>
            <a:pPr lvl="1" eaLnBrk="1" hangingPunct="1"/>
            <a:r>
              <a:rPr lang="en-US" altLang="en-US" dirty="0"/>
              <a:t>for the whole of the EU</a:t>
            </a:r>
          </a:p>
        </p:txBody>
      </p:sp>
      <p:sp>
        <p:nvSpPr>
          <p:cNvPr id="12083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083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A664B0A-C040-4F1A-A52D-84A18B7AD12F}" type="slidenum">
              <a:rPr lang="de-DE" altLang="en-US" sz="1200"/>
              <a:pPr algn="r" eaLnBrk="1" hangingPunct="1">
                <a:spcBef>
                  <a:spcPct val="0"/>
                </a:spcBef>
                <a:buFontTx/>
                <a:buNone/>
              </a:pPr>
              <a:t>115</a:t>
            </a:fld>
            <a:endParaRPr lang="de-DE" altLang="en-US" sz="12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GB" altLang="en-US"/>
              <a:t>The registration procedure for RCDs</a:t>
            </a:r>
          </a:p>
        </p:txBody>
      </p:sp>
      <p:sp>
        <p:nvSpPr>
          <p:cNvPr id="121859" name="Content Placeholder 7"/>
          <p:cNvSpPr>
            <a:spLocks noGrp="1"/>
          </p:cNvSpPr>
          <p:nvPr>
            <p:ph sz="half" idx="1"/>
          </p:nvPr>
        </p:nvSpPr>
        <p:spPr/>
        <p:txBody>
          <a:bodyPr/>
          <a:lstStyle/>
          <a:p>
            <a:pPr eaLnBrk="1" hangingPunct="1"/>
            <a:r>
              <a:rPr lang="en-GB" altLang="en-US" sz="2000"/>
              <a:t>Fast procedure</a:t>
            </a:r>
          </a:p>
          <a:p>
            <a:pPr eaLnBrk="1" hangingPunct="1"/>
            <a:endParaRPr lang="en-GB" altLang="en-US" sz="2000"/>
          </a:p>
          <a:p>
            <a:pPr eaLnBrk="1" hangingPunct="1"/>
            <a:r>
              <a:rPr lang="en-GB" altLang="en-US" sz="2000"/>
              <a:t>Examination of:</a:t>
            </a:r>
          </a:p>
          <a:p>
            <a:pPr lvl="1" eaLnBrk="1" hangingPunct="1"/>
            <a:r>
              <a:rPr lang="en-GB" altLang="en-US" sz="2000"/>
              <a:t>formalities</a:t>
            </a:r>
          </a:p>
          <a:p>
            <a:pPr lvl="1" eaLnBrk="1" hangingPunct="1"/>
            <a:r>
              <a:rPr lang="en-GB" altLang="en-US" sz="2000"/>
              <a:t>grounds for refusal</a:t>
            </a:r>
          </a:p>
          <a:p>
            <a:pPr lvl="2" eaLnBrk="1" hangingPunct="1"/>
            <a:r>
              <a:rPr lang="en-GB" altLang="en-US"/>
              <a:t>not a design</a:t>
            </a:r>
          </a:p>
          <a:p>
            <a:pPr lvl="2" eaLnBrk="1" hangingPunct="1"/>
            <a:r>
              <a:rPr lang="en-GB" altLang="en-US"/>
              <a:t>against public policy or morality</a:t>
            </a:r>
          </a:p>
          <a:p>
            <a:pPr eaLnBrk="1" hangingPunct="1"/>
            <a:endParaRPr lang="en-GB" altLang="en-US" sz="2000"/>
          </a:p>
          <a:p>
            <a:pPr eaLnBrk="1" hangingPunct="1"/>
            <a:r>
              <a:rPr lang="en-GB" altLang="en-US" sz="2000"/>
              <a:t>No opposition</a:t>
            </a:r>
          </a:p>
          <a:p>
            <a:pPr lvl="1" eaLnBrk="1" hangingPunct="1"/>
            <a:r>
              <a:rPr lang="en-GB" altLang="en-US" sz="2000"/>
              <a:t>only invalidity procedure</a:t>
            </a:r>
          </a:p>
        </p:txBody>
      </p:sp>
      <p:pic>
        <p:nvPicPr>
          <p:cNvPr id="121860"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rcRect r="22203"/>
          <a:stretch>
            <a:fillRect/>
          </a:stretch>
        </p:blipFill>
        <p:spPr>
          <a:xfrm>
            <a:off x="4932363" y="1700213"/>
            <a:ext cx="3629025" cy="4249737"/>
          </a:xfrm>
        </p:spPr>
      </p:pic>
      <p:sp>
        <p:nvSpPr>
          <p:cNvPr id="121861"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1862"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2AE5BB8-2148-4B18-BAAE-8C36F8935178}" type="slidenum">
              <a:rPr lang="de-DE" altLang="en-US" sz="1200"/>
              <a:pPr algn="r" eaLnBrk="1" hangingPunct="1">
                <a:spcBef>
                  <a:spcPct val="0"/>
                </a:spcBef>
                <a:buFontTx/>
                <a:buNone/>
              </a:pPr>
              <a:t>116</a:t>
            </a:fld>
            <a:endParaRPr lang="de-DE" altLang="en-US" sz="12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eaLnBrk="1" hangingPunct="1"/>
            <a:r>
              <a:rPr lang="en-GB" altLang="en-US"/>
              <a:t>Requirements for protection</a:t>
            </a:r>
          </a:p>
        </p:txBody>
      </p:sp>
      <p:sp>
        <p:nvSpPr>
          <p:cNvPr id="122883" name="Content Placeholder 2"/>
          <p:cNvSpPr>
            <a:spLocks noGrp="1"/>
          </p:cNvSpPr>
          <p:nvPr>
            <p:ph idx="1"/>
          </p:nvPr>
        </p:nvSpPr>
        <p:spPr/>
        <p:txBody>
          <a:bodyPr/>
          <a:lstStyle/>
          <a:p>
            <a:pPr eaLnBrk="1" hangingPunct="1"/>
            <a:r>
              <a:rPr lang="en-GB" altLang="en-US"/>
              <a:t>Protection only if the following requirements are fulfilled:</a:t>
            </a:r>
          </a:p>
          <a:p>
            <a:pPr lvl="1" eaLnBrk="1" hangingPunct="1"/>
            <a:endParaRPr lang="en-GB" altLang="en-US"/>
          </a:p>
          <a:p>
            <a:pPr lvl="1" eaLnBrk="1" hangingPunct="1"/>
            <a:r>
              <a:rPr lang="en-GB" altLang="en-US"/>
              <a:t>novelty</a:t>
            </a:r>
          </a:p>
          <a:p>
            <a:pPr lvl="1" eaLnBrk="1" hangingPunct="1"/>
            <a:endParaRPr lang="en-GB" altLang="en-US"/>
          </a:p>
          <a:p>
            <a:pPr lvl="1" eaLnBrk="1" hangingPunct="1"/>
            <a:r>
              <a:rPr lang="en-GB" altLang="en-US"/>
              <a:t>individual character</a:t>
            </a:r>
          </a:p>
          <a:p>
            <a:pPr lvl="1" eaLnBrk="1" hangingPunct="1">
              <a:buFont typeface="Wingdings" pitchFamily="2" charset="2"/>
              <a:buChar char="§"/>
            </a:pPr>
            <a:endParaRPr lang="en-GB" altLang="en-US"/>
          </a:p>
          <a:p>
            <a:pPr eaLnBrk="1" hangingPunct="1"/>
            <a:r>
              <a:rPr lang="en-GB" altLang="en-US"/>
              <a:t>May still be excluded from protection</a:t>
            </a:r>
          </a:p>
          <a:p>
            <a:pPr eaLnBrk="1" hangingPunct="1"/>
            <a:endParaRPr lang="en-GB" altLang="en-US"/>
          </a:p>
        </p:txBody>
      </p:sp>
      <p:sp>
        <p:nvSpPr>
          <p:cNvPr id="12288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288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433D93D5-AB05-47A1-8443-1CCAFD8FFDE2}" type="slidenum">
              <a:rPr lang="de-DE" altLang="en-US" sz="1200"/>
              <a:pPr algn="r" eaLnBrk="1" hangingPunct="1">
                <a:spcBef>
                  <a:spcPct val="0"/>
                </a:spcBef>
                <a:buFontTx/>
                <a:buNone/>
              </a:pPr>
              <a:t>117</a:t>
            </a:fld>
            <a:endParaRPr lang="de-DE" altLang="en-US" sz="12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GB" altLang="en-US"/>
              <a:t>Novelty (I)</a:t>
            </a:r>
          </a:p>
        </p:txBody>
      </p:sp>
      <p:sp>
        <p:nvSpPr>
          <p:cNvPr id="123907" name="Content Placeholder 2"/>
          <p:cNvSpPr>
            <a:spLocks noGrp="1"/>
          </p:cNvSpPr>
          <p:nvPr>
            <p:ph idx="1"/>
          </p:nvPr>
        </p:nvSpPr>
        <p:spPr/>
        <p:txBody>
          <a:bodyPr/>
          <a:lstStyle/>
          <a:p>
            <a:pPr eaLnBrk="1" hangingPunct="1"/>
            <a:r>
              <a:rPr lang="en-GB" altLang="en-US">
                <a:solidFill>
                  <a:srgbClr val="404B56"/>
                </a:solidFill>
              </a:rPr>
              <a:t>No identical </a:t>
            </a:r>
            <a:r>
              <a:rPr lang="en-GB" altLang="en-US"/>
              <a:t>design has been made available to the public</a:t>
            </a:r>
          </a:p>
          <a:p>
            <a:pPr lvl="1" eaLnBrk="1" hangingPunct="1"/>
            <a:r>
              <a:rPr lang="en-GB" altLang="en-US"/>
              <a:t>includes designs that differ in immaterial details only</a:t>
            </a:r>
          </a:p>
          <a:p>
            <a:pPr eaLnBrk="1" hangingPunct="1"/>
            <a:endParaRPr lang="en-GB" altLang="en-US" b="1">
              <a:solidFill>
                <a:srgbClr val="009999"/>
              </a:solidFill>
            </a:endParaRPr>
          </a:p>
          <a:p>
            <a:pPr eaLnBrk="1" hangingPunct="1"/>
            <a:r>
              <a:rPr lang="en-GB" altLang="en-US">
                <a:solidFill>
                  <a:srgbClr val="404B56"/>
                </a:solidFill>
              </a:rPr>
              <a:t>No disclosure </a:t>
            </a:r>
            <a:r>
              <a:rPr lang="en-GB" altLang="en-US"/>
              <a:t>of own design</a:t>
            </a:r>
          </a:p>
          <a:p>
            <a:pPr lvl="1" eaLnBrk="1" hangingPunct="1"/>
            <a:r>
              <a:rPr lang="en-GB" altLang="en-US"/>
              <a:t>however, 12-month grace period</a:t>
            </a:r>
          </a:p>
          <a:p>
            <a:pPr eaLnBrk="1" hangingPunct="1"/>
            <a:endParaRPr lang="en-GB" altLang="en-US"/>
          </a:p>
          <a:p>
            <a:pPr eaLnBrk="1" hangingPunct="1"/>
            <a:r>
              <a:rPr lang="en-GB" altLang="en-US"/>
              <a:t>Relevant date to assess novelty</a:t>
            </a:r>
          </a:p>
          <a:p>
            <a:pPr lvl="1" eaLnBrk="1" hangingPunct="1"/>
            <a:r>
              <a:rPr lang="en-GB" altLang="en-US"/>
              <a:t>registered designs: date of filing</a:t>
            </a:r>
          </a:p>
          <a:p>
            <a:pPr lvl="1" eaLnBrk="1" hangingPunct="1"/>
            <a:r>
              <a:rPr lang="en-GB" altLang="en-US"/>
              <a:t>unregistered designs: date of first disclosure</a:t>
            </a:r>
          </a:p>
        </p:txBody>
      </p:sp>
      <p:sp>
        <p:nvSpPr>
          <p:cNvPr id="12390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390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5908C4A-0255-4C4C-B001-48C59D6D3B95}" type="slidenum">
              <a:rPr lang="de-DE" altLang="en-US" sz="1200"/>
              <a:pPr algn="r" eaLnBrk="1" hangingPunct="1">
                <a:spcBef>
                  <a:spcPct val="0"/>
                </a:spcBef>
                <a:buFontTx/>
                <a:buNone/>
              </a:pPr>
              <a:t>118</a:t>
            </a:fld>
            <a:endParaRPr lang="de-DE" altLang="en-US" sz="12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r>
              <a:rPr lang="en-GB" altLang="en-US"/>
              <a:t>Novelty (II)</a:t>
            </a:r>
          </a:p>
        </p:txBody>
      </p:sp>
      <p:sp>
        <p:nvSpPr>
          <p:cNvPr id="124931" name="Content Placeholder 2"/>
          <p:cNvSpPr>
            <a:spLocks noGrp="1"/>
          </p:cNvSpPr>
          <p:nvPr>
            <p:ph idx="1"/>
          </p:nvPr>
        </p:nvSpPr>
        <p:spPr/>
        <p:txBody>
          <a:bodyPr/>
          <a:lstStyle/>
          <a:p>
            <a:pPr eaLnBrk="1" hangingPunct="1"/>
            <a:r>
              <a:rPr lang="en-IE" altLang="en-US"/>
              <a:t>Considered to have been </a:t>
            </a:r>
            <a:r>
              <a:rPr lang="en-IE" altLang="en-US">
                <a:solidFill>
                  <a:srgbClr val="404B56"/>
                </a:solidFill>
              </a:rPr>
              <a:t>made available to the public</a:t>
            </a:r>
            <a:r>
              <a:rPr lang="en-IE" altLang="en-US" b="1">
                <a:solidFill>
                  <a:srgbClr val="404B56"/>
                </a:solidFill>
              </a:rPr>
              <a:t> </a:t>
            </a:r>
            <a:r>
              <a:rPr lang="en-IE" altLang="en-US"/>
              <a:t>after:</a:t>
            </a:r>
          </a:p>
          <a:p>
            <a:pPr lvl="1" eaLnBrk="1" hangingPunct="1"/>
            <a:r>
              <a:rPr lang="en-IE" altLang="en-US"/>
              <a:t>exhibition</a:t>
            </a:r>
          </a:p>
          <a:p>
            <a:pPr lvl="1" eaLnBrk="1" hangingPunct="1"/>
            <a:r>
              <a:rPr lang="en-IE" altLang="en-US"/>
              <a:t>use in trade</a:t>
            </a:r>
          </a:p>
          <a:p>
            <a:pPr lvl="1" eaLnBrk="1" hangingPunct="1"/>
            <a:r>
              <a:rPr lang="en-IE" altLang="en-US"/>
              <a:t>publication </a:t>
            </a:r>
          </a:p>
          <a:p>
            <a:pPr lvl="1" eaLnBrk="1" hangingPunct="1"/>
            <a:r>
              <a:rPr lang="en-IE" altLang="en-US"/>
              <a:t>disclosure in any other way</a:t>
            </a:r>
          </a:p>
          <a:p>
            <a:pPr lvl="1" eaLnBrk="1" hangingPunct="1"/>
            <a:endParaRPr lang="en-IE" altLang="en-US"/>
          </a:p>
          <a:p>
            <a:pPr eaLnBrk="1" hangingPunct="1"/>
            <a:r>
              <a:rPr lang="en-IE" altLang="en-US">
                <a:solidFill>
                  <a:srgbClr val="404B56"/>
                </a:solidFill>
              </a:rPr>
              <a:t>Not considered </a:t>
            </a:r>
            <a:r>
              <a:rPr lang="en-IE" altLang="en-US"/>
              <a:t>disclosed if:</a:t>
            </a:r>
          </a:p>
          <a:p>
            <a:pPr lvl="1" eaLnBrk="1" hangingPunct="1"/>
            <a:r>
              <a:rPr lang="en-IE" altLang="en-US"/>
              <a:t>not known in specialised circles</a:t>
            </a:r>
          </a:p>
          <a:p>
            <a:pPr lvl="1" eaLnBrk="1" hangingPunct="1"/>
            <a:r>
              <a:rPr lang="en-IE" altLang="en-US"/>
              <a:t>disclosed only under condition of confidentiality</a:t>
            </a:r>
          </a:p>
          <a:p>
            <a:pPr eaLnBrk="1" hangingPunct="1"/>
            <a:endParaRPr lang="en-IE" altLang="en-US"/>
          </a:p>
          <a:p>
            <a:pPr eaLnBrk="1" hangingPunct="1"/>
            <a:endParaRPr lang="en-GB" altLang="en-US"/>
          </a:p>
        </p:txBody>
      </p:sp>
      <p:sp>
        <p:nvSpPr>
          <p:cNvPr id="12493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493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24D6AD2D-C810-4A77-9BA0-F2E054B6982F}" type="slidenum">
              <a:rPr lang="de-DE" altLang="en-US" sz="1200"/>
              <a:pPr algn="r" eaLnBrk="1" hangingPunct="1">
                <a:spcBef>
                  <a:spcPct val="0"/>
                </a:spcBef>
                <a:buFontTx/>
                <a:buNone/>
              </a:pPr>
              <a:t>119</a:t>
            </a:fld>
            <a:endParaRPr lang="de-DE" alt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36"/>
          <p:cNvSpPr>
            <a:spLocks noChangeArrowheads="1"/>
          </p:cNvSpPr>
          <p:nvPr/>
        </p:nvSpPr>
        <p:spPr bwMode="auto">
          <a:xfrm>
            <a:off x="6227763" y="549275"/>
            <a:ext cx="2808287" cy="1223963"/>
          </a:xfrm>
          <a:prstGeom prst="wedgeRoundRectCallout">
            <a:avLst>
              <a:gd name="adj1" fmla="val -43815"/>
              <a:gd name="adj2" fmla="val 66083"/>
              <a:gd name="adj3" fmla="val 16667"/>
            </a:avLst>
          </a:prstGeom>
          <a:solidFill>
            <a:srgbClr val="F7DBD9"/>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15363" name="Rectangle 7"/>
          <p:cNvSpPr txBox="1">
            <a:spLocks noGrp="1" noChangeArrowheads="1"/>
          </p:cNvSpPr>
          <p:nvPr/>
        </p:nvSpPr>
        <p:spPr bwMode="auto">
          <a:xfrm>
            <a:off x="8388350" y="6584950"/>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de-DE" altLang="en-US" sz="1200"/>
          </a:p>
        </p:txBody>
      </p:sp>
      <p:sp>
        <p:nvSpPr>
          <p:cNvPr id="15364" name="Rectangle 7"/>
          <p:cNvSpPr txBox="1">
            <a:spLocks noGrp="1" noChangeArrowheads="1"/>
          </p:cNvSpPr>
          <p:nvPr/>
        </p:nvSpPr>
        <p:spPr bwMode="auto">
          <a:xfrm>
            <a:off x="7956550" y="6640513"/>
            <a:ext cx="7556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de-DE" altLang="en-US" sz="1200"/>
          </a:p>
        </p:txBody>
      </p:sp>
      <p:sp>
        <p:nvSpPr>
          <p:cNvPr id="15365" name="Rectangle 2"/>
          <p:cNvSpPr>
            <a:spLocks noGrp="1" noChangeArrowheads="1"/>
          </p:cNvSpPr>
          <p:nvPr>
            <p:ph type="title"/>
          </p:nvPr>
        </p:nvSpPr>
        <p:spPr/>
        <p:txBody>
          <a:bodyPr lIns="91440" tIns="45720" rIns="91440" bIns="45720" anchor="ctr"/>
          <a:lstStyle/>
          <a:p>
            <a:pPr eaLnBrk="1" hangingPunct="1"/>
            <a:r>
              <a:rPr lang="en-GB" altLang="en-US"/>
              <a:t>When is an invention "new"?</a:t>
            </a:r>
          </a:p>
        </p:txBody>
      </p:sp>
      <p:sp>
        <p:nvSpPr>
          <p:cNvPr id="15366" name="Rectangle 3"/>
          <p:cNvSpPr>
            <a:spLocks noGrp="1" noChangeArrowheads="1"/>
          </p:cNvSpPr>
          <p:nvPr>
            <p:ph type="body" idx="4294967295"/>
          </p:nvPr>
        </p:nvSpPr>
        <p:spPr>
          <a:xfrm>
            <a:off x="755650" y="1341438"/>
            <a:ext cx="7777163" cy="1295400"/>
          </a:xfrm>
        </p:spPr>
        <p:txBody>
          <a:bodyPr lIns="91440" tIns="45720" rIns="91440" bIns="45720"/>
          <a:lstStyle/>
          <a:p>
            <a:pPr eaLnBrk="1" hangingPunct="1"/>
            <a:r>
              <a:rPr lang="en-US" altLang="en-US"/>
              <a:t>When it is not part of the state of the art</a:t>
            </a:r>
          </a:p>
          <a:p>
            <a:pPr eaLnBrk="1" hangingPunct="1"/>
            <a:r>
              <a:rPr lang="en-US" altLang="en-US"/>
              <a:t>State of the art = </a:t>
            </a:r>
            <a:br>
              <a:rPr lang="en-US" altLang="en-US"/>
            </a:br>
            <a:r>
              <a:rPr lang="en-US" altLang="en-US"/>
              <a:t>everything made available to the public before the date of filing</a:t>
            </a:r>
          </a:p>
          <a:p>
            <a:pPr eaLnBrk="1" hangingPunct="1">
              <a:buFont typeface="Wingdings" pitchFamily="2" charset="2"/>
              <a:buNone/>
            </a:pPr>
            <a:endParaRPr lang="en-US" altLang="en-US"/>
          </a:p>
          <a:p>
            <a:pPr eaLnBrk="1" hangingPunct="1"/>
            <a:endParaRPr lang="en-GB" altLang="en-US"/>
          </a:p>
        </p:txBody>
      </p:sp>
      <p:sp>
        <p:nvSpPr>
          <p:cNvPr id="15368" name="Slide Number Placeholder 7"/>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12</a:t>
            </a:r>
          </a:p>
        </p:txBody>
      </p:sp>
      <p:sp>
        <p:nvSpPr>
          <p:cNvPr id="15369" name="Rectangle 8"/>
          <p:cNvSpPr>
            <a:spLocks noChangeArrowheads="1"/>
          </p:cNvSpPr>
          <p:nvPr/>
        </p:nvSpPr>
        <p:spPr bwMode="auto">
          <a:xfrm>
            <a:off x="6208713" y="549275"/>
            <a:ext cx="30432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i="1">
                <a:solidFill>
                  <a:schemeClr val="accent1"/>
                </a:solidFill>
              </a:rPr>
              <a:t>Keep your invention confidential until you have filed your application!</a:t>
            </a:r>
            <a:endParaRPr lang="en-GB" altLang="en-US" sz="1800" b="1" i="1">
              <a:solidFill>
                <a:schemeClr val="accent1"/>
              </a:solidFill>
            </a:endParaRPr>
          </a:p>
        </p:txBody>
      </p:sp>
      <p:sp>
        <p:nvSpPr>
          <p:cNvPr id="15370" name="Text Box 4"/>
          <p:cNvSpPr txBox="1">
            <a:spLocks noChangeArrowheads="1"/>
          </p:cNvSpPr>
          <p:nvPr/>
        </p:nvSpPr>
        <p:spPr bwMode="auto">
          <a:xfrm>
            <a:off x="2955925" y="2708275"/>
            <a:ext cx="3140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sr-Latn-CS" altLang="en-US" sz="2400">
              <a:latin typeface="Times New Roman" pitchFamily="18" charset="0"/>
              <a:ea typeface="Arial Unicode MS" pitchFamily="34" charset="-128"/>
              <a:cs typeface="Arial Unicode MS" pitchFamily="34" charset="-128"/>
            </a:endParaRPr>
          </a:p>
        </p:txBody>
      </p:sp>
      <p:sp>
        <p:nvSpPr>
          <p:cNvPr id="15371" name="Text Box 7"/>
          <p:cNvSpPr txBox="1">
            <a:spLocks noChangeArrowheads="1"/>
          </p:cNvSpPr>
          <p:nvPr/>
        </p:nvSpPr>
        <p:spPr bwMode="auto">
          <a:xfrm>
            <a:off x="1979613" y="4221163"/>
            <a:ext cx="1862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a:solidFill>
                  <a:schemeClr val="accent1"/>
                </a:solidFill>
                <a:latin typeface="Arial Unicode MS" pitchFamily="34" charset="-128"/>
                <a:ea typeface="Arial Unicode MS" pitchFamily="34" charset="-128"/>
                <a:cs typeface="Arial Unicode MS" pitchFamily="34" charset="-128"/>
              </a:rPr>
              <a:t>State of the art</a:t>
            </a:r>
          </a:p>
        </p:txBody>
      </p:sp>
      <p:sp>
        <p:nvSpPr>
          <p:cNvPr id="15372" name="Text Box 8"/>
          <p:cNvSpPr txBox="1">
            <a:spLocks noChangeArrowheads="1"/>
          </p:cNvSpPr>
          <p:nvPr/>
        </p:nvSpPr>
        <p:spPr bwMode="auto">
          <a:xfrm>
            <a:off x="6804025" y="2852738"/>
            <a:ext cx="1400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a:latin typeface="Arial Unicode MS" pitchFamily="34" charset="-128"/>
                <a:ea typeface="Arial Unicode MS" pitchFamily="34" charset="-128"/>
                <a:cs typeface="Arial Unicode MS" pitchFamily="34" charset="-128"/>
              </a:rPr>
              <a:t>Patent </a:t>
            </a:r>
            <a:br>
              <a:rPr lang="en-GB" altLang="en-US">
                <a:latin typeface="Arial Unicode MS" pitchFamily="34" charset="-128"/>
                <a:ea typeface="Arial Unicode MS" pitchFamily="34" charset="-128"/>
                <a:cs typeface="Arial Unicode MS" pitchFamily="34" charset="-128"/>
              </a:rPr>
            </a:br>
            <a:r>
              <a:rPr lang="en-GB" altLang="en-US">
                <a:latin typeface="Arial Unicode MS" pitchFamily="34" charset="-128"/>
                <a:ea typeface="Arial Unicode MS" pitchFamily="34" charset="-128"/>
                <a:cs typeface="Arial Unicode MS" pitchFamily="34" charset="-128"/>
              </a:rPr>
              <a:t>application</a:t>
            </a:r>
          </a:p>
        </p:txBody>
      </p:sp>
      <p:pic>
        <p:nvPicPr>
          <p:cNvPr id="15373" name="Picture 4"/>
          <p:cNvPicPr>
            <a:picLocks noChangeAspect="1" noChangeArrowheads="1"/>
          </p:cNvPicPr>
          <p:nvPr/>
        </p:nvPicPr>
        <p:blipFill>
          <a:blip r:embed="rId3">
            <a:extLst>
              <a:ext uri="{28A0092B-C50C-407E-A947-70E740481C1C}">
                <a14:useLocalDpi xmlns:a14="http://schemas.microsoft.com/office/drawing/2010/main" val="0"/>
              </a:ext>
            </a:extLst>
          </a:blip>
          <a:srcRect b="50780"/>
          <a:stretch>
            <a:fillRect/>
          </a:stretch>
        </p:blipFill>
        <p:spPr bwMode="auto">
          <a:xfrm>
            <a:off x="5219700" y="2636838"/>
            <a:ext cx="15875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997200"/>
            <a:ext cx="16192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Text Box 5"/>
          <p:cNvSpPr txBox="1">
            <a:spLocks noChangeArrowheads="1"/>
          </p:cNvSpPr>
          <p:nvPr/>
        </p:nvSpPr>
        <p:spPr bwMode="auto">
          <a:xfrm>
            <a:off x="8101013" y="5300663"/>
            <a:ext cx="5984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Year</a:t>
            </a:r>
            <a:endParaRPr lang="en-GB" altLang="en-US" sz="1600">
              <a:ea typeface="Arial Unicode MS" pitchFamily="34" charset="-128"/>
              <a:cs typeface="Arial Unicode MS" pitchFamily="34" charset="-128"/>
            </a:endParaRPr>
          </a:p>
        </p:txBody>
      </p:sp>
      <p:sp>
        <p:nvSpPr>
          <p:cNvPr id="15376" name="Line 13"/>
          <p:cNvSpPr>
            <a:spLocks noChangeShapeType="1"/>
          </p:cNvSpPr>
          <p:nvPr/>
        </p:nvSpPr>
        <p:spPr bwMode="auto">
          <a:xfrm flipH="1">
            <a:off x="6011863" y="4462463"/>
            <a:ext cx="1587" cy="148748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15377" name="Group 35"/>
          <p:cNvGrpSpPr>
            <a:grpSpLocks/>
          </p:cNvGrpSpPr>
          <p:nvPr/>
        </p:nvGrpSpPr>
        <p:grpSpPr bwMode="auto">
          <a:xfrm>
            <a:off x="684213" y="5229225"/>
            <a:ext cx="7207250" cy="854075"/>
            <a:chOff x="431" y="3294"/>
            <a:chExt cx="4540" cy="538"/>
          </a:xfrm>
        </p:grpSpPr>
        <p:sp>
          <p:nvSpPr>
            <p:cNvPr id="15381" name="Line 4"/>
            <p:cNvSpPr>
              <a:spLocks noChangeShapeType="1"/>
            </p:cNvSpPr>
            <p:nvPr/>
          </p:nvSpPr>
          <p:spPr bwMode="auto">
            <a:xfrm>
              <a:off x="480" y="3438"/>
              <a:ext cx="4491"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82" name="Line 6"/>
            <p:cNvSpPr>
              <a:spLocks noChangeShapeType="1"/>
            </p:cNvSpPr>
            <p:nvPr/>
          </p:nvSpPr>
          <p:spPr bwMode="auto">
            <a:xfrm>
              <a:off x="624" y="3294"/>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3" name="Line 7"/>
            <p:cNvSpPr>
              <a:spLocks noChangeShapeType="1"/>
            </p:cNvSpPr>
            <p:nvPr/>
          </p:nvSpPr>
          <p:spPr bwMode="auto">
            <a:xfrm>
              <a:off x="2640" y="3294"/>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4" name="Line 8"/>
            <p:cNvSpPr>
              <a:spLocks noChangeShapeType="1"/>
            </p:cNvSpPr>
            <p:nvPr/>
          </p:nvSpPr>
          <p:spPr bwMode="auto">
            <a:xfrm>
              <a:off x="3312" y="3294"/>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5" name="Line 9"/>
            <p:cNvSpPr>
              <a:spLocks noChangeShapeType="1"/>
            </p:cNvSpPr>
            <p:nvPr/>
          </p:nvSpPr>
          <p:spPr bwMode="auto">
            <a:xfrm>
              <a:off x="3936" y="3294"/>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6" name="Line 10"/>
            <p:cNvSpPr>
              <a:spLocks noChangeShapeType="1"/>
            </p:cNvSpPr>
            <p:nvPr/>
          </p:nvSpPr>
          <p:spPr bwMode="auto">
            <a:xfrm>
              <a:off x="4608" y="3294"/>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7" name="Line 11"/>
            <p:cNvSpPr>
              <a:spLocks noChangeShapeType="1"/>
            </p:cNvSpPr>
            <p:nvPr/>
          </p:nvSpPr>
          <p:spPr bwMode="auto">
            <a:xfrm>
              <a:off x="1296" y="3294"/>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8" name="Line 12"/>
            <p:cNvSpPr>
              <a:spLocks noChangeShapeType="1"/>
            </p:cNvSpPr>
            <p:nvPr/>
          </p:nvSpPr>
          <p:spPr bwMode="auto">
            <a:xfrm>
              <a:off x="1968" y="3294"/>
              <a:ext cx="0" cy="2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89" name="Text Box 14"/>
            <p:cNvSpPr txBox="1">
              <a:spLocks noChangeArrowheads="1"/>
            </p:cNvSpPr>
            <p:nvPr/>
          </p:nvSpPr>
          <p:spPr bwMode="auto">
            <a:xfrm>
              <a:off x="3119" y="3620"/>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2012</a:t>
              </a:r>
              <a:endParaRPr lang="en-GB" altLang="en-US" sz="1600">
                <a:ea typeface="Arial Unicode MS" pitchFamily="34" charset="-128"/>
                <a:cs typeface="Arial Unicode MS" pitchFamily="34" charset="-128"/>
              </a:endParaRPr>
            </a:p>
          </p:txBody>
        </p:sp>
        <p:sp>
          <p:nvSpPr>
            <p:cNvPr id="15390" name="Text Box 15"/>
            <p:cNvSpPr txBox="1">
              <a:spLocks noChangeArrowheads="1"/>
            </p:cNvSpPr>
            <p:nvPr/>
          </p:nvSpPr>
          <p:spPr bwMode="auto">
            <a:xfrm>
              <a:off x="3791" y="3620"/>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2013</a:t>
              </a:r>
              <a:endParaRPr lang="en-GB" altLang="en-US" sz="1600">
                <a:ea typeface="Arial Unicode MS" pitchFamily="34" charset="-128"/>
                <a:cs typeface="Arial Unicode MS" pitchFamily="34" charset="-128"/>
              </a:endParaRPr>
            </a:p>
          </p:txBody>
        </p:sp>
        <p:sp>
          <p:nvSpPr>
            <p:cNvPr id="15391" name="Text Box 16"/>
            <p:cNvSpPr txBox="1">
              <a:spLocks noChangeArrowheads="1"/>
            </p:cNvSpPr>
            <p:nvPr/>
          </p:nvSpPr>
          <p:spPr bwMode="auto">
            <a:xfrm>
              <a:off x="4415" y="3620"/>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2014</a:t>
              </a:r>
              <a:endParaRPr lang="en-GB" altLang="en-US" sz="1600">
                <a:ea typeface="Arial Unicode MS" pitchFamily="34" charset="-128"/>
                <a:cs typeface="Arial Unicode MS" pitchFamily="34" charset="-128"/>
              </a:endParaRPr>
            </a:p>
          </p:txBody>
        </p:sp>
        <p:sp>
          <p:nvSpPr>
            <p:cNvPr id="15392" name="Text Box 17"/>
            <p:cNvSpPr txBox="1">
              <a:spLocks noChangeArrowheads="1"/>
            </p:cNvSpPr>
            <p:nvPr/>
          </p:nvSpPr>
          <p:spPr bwMode="auto">
            <a:xfrm>
              <a:off x="2447" y="3620"/>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2011</a:t>
              </a:r>
              <a:endParaRPr lang="en-GB" altLang="en-US" sz="1600">
                <a:ea typeface="Arial Unicode MS" pitchFamily="34" charset="-128"/>
                <a:cs typeface="Arial Unicode MS" pitchFamily="34" charset="-128"/>
              </a:endParaRPr>
            </a:p>
          </p:txBody>
        </p:sp>
        <p:sp>
          <p:nvSpPr>
            <p:cNvPr id="15393" name="Text Box 18"/>
            <p:cNvSpPr txBox="1">
              <a:spLocks noChangeArrowheads="1"/>
            </p:cNvSpPr>
            <p:nvPr/>
          </p:nvSpPr>
          <p:spPr bwMode="auto">
            <a:xfrm>
              <a:off x="1775" y="3620"/>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2010</a:t>
              </a:r>
              <a:endParaRPr lang="en-GB" altLang="en-US" sz="1600">
                <a:ea typeface="Arial Unicode MS" pitchFamily="34" charset="-128"/>
                <a:cs typeface="Arial Unicode MS" pitchFamily="34" charset="-128"/>
              </a:endParaRPr>
            </a:p>
          </p:txBody>
        </p:sp>
        <p:sp>
          <p:nvSpPr>
            <p:cNvPr id="15394" name="Text Box 19"/>
            <p:cNvSpPr txBox="1">
              <a:spLocks noChangeArrowheads="1"/>
            </p:cNvSpPr>
            <p:nvPr/>
          </p:nvSpPr>
          <p:spPr bwMode="auto">
            <a:xfrm>
              <a:off x="1103" y="3620"/>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2009</a:t>
              </a:r>
              <a:endParaRPr lang="en-GB" altLang="en-US" sz="1600">
                <a:ea typeface="Arial Unicode MS" pitchFamily="34" charset="-128"/>
                <a:cs typeface="Arial Unicode MS" pitchFamily="34" charset="-128"/>
              </a:endParaRPr>
            </a:p>
          </p:txBody>
        </p:sp>
        <p:sp>
          <p:nvSpPr>
            <p:cNvPr id="15395" name="Text Box 20"/>
            <p:cNvSpPr txBox="1">
              <a:spLocks noChangeArrowheads="1"/>
            </p:cNvSpPr>
            <p:nvPr/>
          </p:nvSpPr>
          <p:spPr bwMode="auto">
            <a:xfrm>
              <a:off x="431" y="3620"/>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2008</a:t>
              </a:r>
              <a:endParaRPr lang="en-GB" altLang="en-US" sz="1600">
                <a:ea typeface="Arial Unicode MS" pitchFamily="34" charset="-128"/>
                <a:cs typeface="Arial Unicode MS" pitchFamily="34" charset="-128"/>
              </a:endParaRPr>
            </a:p>
          </p:txBody>
        </p:sp>
      </p:grpSp>
      <p:sp>
        <p:nvSpPr>
          <p:cNvPr id="15378" name="Line 21"/>
          <p:cNvSpPr>
            <a:spLocks noChangeShapeType="1"/>
          </p:cNvSpPr>
          <p:nvPr/>
        </p:nvSpPr>
        <p:spPr bwMode="auto">
          <a:xfrm>
            <a:off x="755650" y="4868863"/>
            <a:ext cx="5253038" cy="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379" name="Text Box 22"/>
          <p:cNvSpPr txBox="1">
            <a:spLocks noChangeArrowheads="1"/>
          </p:cNvSpPr>
          <p:nvPr/>
        </p:nvSpPr>
        <p:spPr bwMode="auto">
          <a:xfrm>
            <a:off x="5292725" y="4005263"/>
            <a:ext cx="146685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ea typeface="Arial Unicode MS" pitchFamily="34" charset="-128"/>
                <a:cs typeface="Arial Unicode MS" pitchFamily="34" charset="-128"/>
              </a:rPr>
              <a:t>Date of filing</a:t>
            </a:r>
          </a:p>
        </p:txBody>
      </p:sp>
      <p:pic>
        <p:nvPicPr>
          <p:cNvPr id="1538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9888" y="2627313"/>
            <a:ext cx="1622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GB" altLang="en-US"/>
              <a:t>Individual character</a:t>
            </a:r>
          </a:p>
        </p:txBody>
      </p:sp>
      <p:sp>
        <p:nvSpPr>
          <p:cNvPr id="125955" name="Content Placeholder 2"/>
          <p:cNvSpPr>
            <a:spLocks noGrp="1"/>
          </p:cNvSpPr>
          <p:nvPr>
            <p:ph idx="1"/>
          </p:nvPr>
        </p:nvSpPr>
        <p:spPr/>
        <p:txBody>
          <a:bodyPr/>
          <a:lstStyle/>
          <a:p>
            <a:pPr eaLnBrk="1" hangingPunct="1"/>
            <a:r>
              <a:rPr lang="en-GB" altLang="en-US" dirty="0"/>
              <a:t>Overall impression on the informed user must differ from that made by any other design made available to the public earlier</a:t>
            </a:r>
          </a:p>
          <a:p>
            <a:pPr lvl="1" eaLnBrk="1" hangingPunct="1"/>
            <a:endParaRPr lang="en-GB" altLang="en-US" b="1" dirty="0">
              <a:solidFill>
                <a:srgbClr val="009999"/>
              </a:solidFill>
            </a:endParaRPr>
          </a:p>
          <a:p>
            <a:pPr eaLnBrk="1" hangingPunct="1"/>
            <a:r>
              <a:rPr lang="en-GB" altLang="en-US" dirty="0">
                <a:solidFill>
                  <a:srgbClr val="404B56"/>
                </a:solidFill>
              </a:rPr>
              <a:t>Overall impression</a:t>
            </a:r>
            <a:r>
              <a:rPr lang="en-GB" altLang="en-US" dirty="0"/>
              <a:t>: global comparison</a:t>
            </a:r>
          </a:p>
          <a:p>
            <a:pPr lvl="1" eaLnBrk="1" hangingPunct="1"/>
            <a:endParaRPr lang="en-GB" altLang="en-US" b="1" dirty="0">
              <a:solidFill>
                <a:srgbClr val="009999"/>
              </a:solidFill>
            </a:endParaRPr>
          </a:p>
          <a:p>
            <a:pPr eaLnBrk="1" hangingPunct="1"/>
            <a:r>
              <a:rPr lang="en-GB" altLang="en-US" dirty="0">
                <a:solidFill>
                  <a:srgbClr val="404B56"/>
                </a:solidFill>
              </a:rPr>
              <a:t>Informed user</a:t>
            </a:r>
            <a:r>
              <a:rPr lang="en-GB" altLang="en-US" dirty="0"/>
              <a:t>: intermediate character</a:t>
            </a:r>
          </a:p>
          <a:p>
            <a:pPr lvl="2" eaLnBrk="1" hangingPunct="1"/>
            <a:r>
              <a:rPr lang="en-GB" altLang="en-US" dirty="0"/>
              <a:t>not a designer or a technical expert</a:t>
            </a:r>
          </a:p>
          <a:p>
            <a:pPr lvl="2" eaLnBrk="1" hangingPunct="1"/>
            <a:r>
              <a:rPr lang="en-GB" altLang="en-US" dirty="0"/>
              <a:t>not an average consumer</a:t>
            </a:r>
          </a:p>
          <a:p>
            <a:pPr lvl="2" eaLnBrk="1" hangingPunct="1"/>
            <a:r>
              <a:rPr lang="en-GB" altLang="en-US" dirty="0"/>
              <a:t>some awareness of prior existing designs</a:t>
            </a:r>
          </a:p>
          <a:p>
            <a:pPr lvl="2" eaLnBrk="1" hangingPunct="1"/>
            <a:r>
              <a:rPr lang="en-GB" altLang="en-US" dirty="0"/>
              <a:t>relatively high degree of attention</a:t>
            </a:r>
          </a:p>
        </p:txBody>
      </p:sp>
      <p:sp>
        <p:nvSpPr>
          <p:cNvPr id="12595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5958"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90D4FD5-E28D-4BC1-88D7-1E7ED6E443D2}" type="slidenum">
              <a:rPr lang="de-DE" altLang="en-US" sz="1200"/>
              <a:pPr algn="r" eaLnBrk="1" hangingPunct="1">
                <a:spcBef>
                  <a:spcPct val="0"/>
                </a:spcBef>
                <a:buFontTx/>
                <a:buNone/>
              </a:pPr>
              <a:t>120</a:t>
            </a:fld>
            <a:endParaRPr lang="de-DE" altLang="en-US" sz="120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r>
              <a:rPr lang="en-GB" altLang="en-US"/>
              <a:t>Exclusion from protection</a:t>
            </a:r>
          </a:p>
        </p:txBody>
      </p:sp>
      <p:sp>
        <p:nvSpPr>
          <p:cNvPr id="126979" name="Content Placeholder 2"/>
          <p:cNvSpPr>
            <a:spLocks noGrp="1"/>
          </p:cNvSpPr>
          <p:nvPr>
            <p:ph idx="1"/>
          </p:nvPr>
        </p:nvSpPr>
        <p:spPr/>
        <p:txBody>
          <a:bodyPr/>
          <a:lstStyle/>
          <a:p>
            <a:pPr eaLnBrk="1" hangingPunct="1"/>
            <a:r>
              <a:rPr lang="en-GB" altLang="en-US"/>
              <a:t>Contrary to public policy and morality</a:t>
            </a:r>
          </a:p>
          <a:p>
            <a:pPr eaLnBrk="1" hangingPunct="1"/>
            <a:endParaRPr lang="en-GB" altLang="en-US"/>
          </a:p>
          <a:p>
            <a:pPr eaLnBrk="1" hangingPunct="1"/>
            <a:r>
              <a:rPr lang="en-GB" altLang="en-US"/>
              <a:t>Design exclusively dictated by its </a:t>
            </a:r>
            <a:r>
              <a:rPr lang="en-GB" altLang="en-US">
                <a:solidFill>
                  <a:srgbClr val="404B56"/>
                </a:solidFill>
              </a:rPr>
              <a:t>technical function</a:t>
            </a:r>
          </a:p>
          <a:p>
            <a:pPr eaLnBrk="1" hangingPunct="1"/>
            <a:endParaRPr lang="en-GB" altLang="en-US"/>
          </a:p>
          <a:p>
            <a:pPr eaLnBrk="1" hangingPunct="1"/>
            <a:r>
              <a:rPr lang="en-GB" altLang="en-US"/>
              <a:t>Component parts of complex products not visible during normal use</a:t>
            </a:r>
          </a:p>
          <a:p>
            <a:pPr eaLnBrk="1" hangingPunct="1"/>
            <a:endParaRPr lang="en-GB" altLang="en-US"/>
          </a:p>
          <a:p>
            <a:pPr eaLnBrk="1" hangingPunct="1"/>
            <a:r>
              <a:rPr lang="en-GB" altLang="en-US"/>
              <a:t>Designs of interconnection</a:t>
            </a:r>
          </a:p>
          <a:p>
            <a:pPr lvl="1" eaLnBrk="1" hangingPunct="1"/>
            <a:r>
              <a:rPr lang="en-GB" altLang="en-US"/>
              <a:t>"must-fit" exemption</a:t>
            </a:r>
          </a:p>
        </p:txBody>
      </p:sp>
      <p:sp>
        <p:nvSpPr>
          <p:cNvPr id="12698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698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CAE5584-C70B-4C48-B6DD-437061A4A5C8}" type="slidenum">
              <a:rPr lang="de-DE" altLang="en-US" sz="1200"/>
              <a:pPr algn="r" eaLnBrk="1" hangingPunct="1">
                <a:spcBef>
                  <a:spcPct val="0"/>
                </a:spcBef>
                <a:buFontTx/>
                <a:buNone/>
              </a:pPr>
              <a:t>121</a:t>
            </a:fld>
            <a:endParaRPr lang="de-DE" altLang="en-US" sz="12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5"/>
          <p:cNvSpPr>
            <a:spLocks noGrp="1"/>
          </p:cNvSpPr>
          <p:nvPr>
            <p:ph type="title"/>
          </p:nvPr>
        </p:nvSpPr>
        <p:spPr/>
        <p:txBody>
          <a:bodyPr/>
          <a:lstStyle/>
          <a:p>
            <a:pPr eaLnBrk="1" hangingPunct="1"/>
            <a:r>
              <a:rPr lang="en-GB" altLang="en-US"/>
              <a:t>What happens after registration (I)</a:t>
            </a:r>
          </a:p>
        </p:txBody>
      </p:sp>
      <p:sp>
        <p:nvSpPr>
          <p:cNvPr id="128003" name="Content Placeholder 6"/>
          <p:cNvSpPr>
            <a:spLocks noGrp="1"/>
          </p:cNvSpPr>
          <p:nvPr>
            <p:ph idx="1"/>
          </p:nvPr>
        </p:nvSpPr>
        <p:spPr/>
        <p:txBody>
          <a:bodyPr/>
          <a:lstStyle/>
          <a:p>
            <a:pPr eaLnBrk="1" hangingPunct="1"/>
            <a:r>
              <a:rPr lang="en-GB" altLang="en-US" dirty="0"/>
              <a:t>Lifespan of a registered design right:</a:t>
            </a:r>
          </a:p>
          <a:p>
            <a:pPr lvl="1" eaLnBrk="1" hangingPunct="1"/>
            <a:r>
              <a:rPr lang="en-GB" altLang="en-US" dirty="0"/>
              <a:t>five years</a:t>
            </a:r>
          </a:p>
          <a:p>
            <a:pPr lvl="1" eaLnBrk="1" hangingPunct="1"/>
            <a:r>
              <a:rPr lang="en-GB" altLang="en-US" dirty="0"/>
              <a:t>renewable</a:t>
            </a:r>
          </a:p>
          <a:p>
            <a:pPr lvl="1" eaLnBrk="1" hangingPunct="1"/>
            <a:r>
              <a:rPr lang="en-GB" altLang="en-US" dirty="0"/>
              <a:t>maximum 25 years</a:t>
            </a:r>
          </a:p>
          <a:p>
            <a:pPr eaLnBrk="1" hangingPunct="1"/>
            <a:endParaRPr lang="en-GB" altLang="en-US" dirty="0"/>
          </a:p>
          <a:p>
            <a:pPr eaLnBrk="1" hangingPunct="1"/>
            <a:r>
              <a:rPr lang="en-GB" altLang="en-US" dirty="0"/>
              <a:t>Use not obligatory</a:t>
            </a:r>
          </a:p>
          <a:p>
            <a:pPr eaLnBrk="1" hangingPunct="1"/>
            <a:endParaRPr lang="en-GB" altLang="en-US" dirty="0"/>
          </a:p>
          <a:p>
            <a:pPr eaLnBrk="1" hangingPunct="1"/>
            <a:r>
              <a:rPr lang="en-GB" altLang="en-US" dirty="0"/>
              <a:t>Territory of protection</a:t>
            </a:r>
          </a:p>
          <a:p>
            <a:pPr lvl="1" eaLnBrk="1" hangingPunct="1"/>
            <a:r>
              <a:rPr lang="en-IE" altLang="en-US" dirty="0"/>
              <a:t>national design rights in national territory</a:t>
            </a:r>
          </a:p>
          <a:p>
            <a:pPr lvl="1" eaLnBrk="1" hangingPunct="1"/>
            <a:r>
              <a:rPr lang="en-IE" altLang="en-US" dirty="0"/>
              <a:t>EU design rights in </a:t>
            </a:r>
            <a:r>
              <a:rPr lang="en-GB" altLang="en-US" dirty="0"/>
              <a:t>the whole of the EU</a:t>
            </a:r>
          </a:p>
        </p:txBody>
      </p:sp>
      <p:sp>
        <p:nvSpPr>
          <p:cNvPr id="12800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800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12F3A1BE-F5BF-4145-8848-DA27C82DE076}" type="slidenum">
              <a:rPr lang="de-DE" altLang="en-US" sz="1200"/>
              <a:pPr algn="r" eaLnBrk="1" hangingPunct="1">
                <a:spcBef>
                  <a:spcPct val="0"/>
                </a:spcBef>
                <a:buFontTx/>
                <a:buNone/>
              </a:pPr>
              <a:t>122</a:t>
            </a:fld>
            <a:endParaRPr lang="de-DE" altLang="en-US" sz="12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r>
              <a:rPr lang="en-GB" altLang="en-US"/>
              <a:t>What happens after registration (II)</a:t>
            </a:r>
          </a:p>
        </p:txBody>
      </p:sp>
      <p:sp>
        <p:nvSpPr>
          <p:cNvPr id="129027" name="Content Placeholder 2"/>
          <p:cNvSpPr>
            <a:spLocks noGrp="1"/>
          </p:cNvSpPr>
          <p:nvPr>
            <p:ph idx="1"/>
          </p:nvPr>
        </p:nvSpPr>
        <p:spPr/>
        <p:txBody>
          <a:bodyPr/>
          <a:lstStyle/>
          <a:p>
            <a:pPr eaLnBrk="1" hangingPunct="1"/>
            <a:r>
              <a:rPr lang="en-GB" altLang="en-US"/>
              <a:t>Invalidity claims can arise because:</a:t>
            </a:r>
          </a:p>
          <a:p>
            <a:pPr eaLnBrk="1" hangingPunct="1"/>
            <a:endParaRPr lang="en-GB" altLang="en-US"/>
          </a:p>
          <a:p>
            <a:pPr lvl="1" eaLnBrk="1" hangingPunct="1"/>
            <a:r>
              <a:rPr lang="en-GB" altLang="en-US"/>
              <a:t>the design fails to meet the definition of a design</a:t>
            </a:r>
          </a:p>
          <a:p>
            <a:pPr lvl="1" eaLnBrk="1" hangingPunct="1"/>
            <a:r>
              <a:rPr lang="en-GB" altLang="en-US"/>
              <a:t>the requirements for protection are not fulfilled</a:t>
            </a:r>
          </a:p>
          <a:p>
            <a:pPr lvl="1" eaLnBrk="1" hangingPunct="1"/>
            <a:r>
              <a:rPr lang="en-GB" altLang="en-US"/>
              <a:t>the design is excluded from protection</a:t>
            </a:r>
          </a:p>
          <a:p>
            <a:pPr lvl="1" eaLnBrk="1" hangingPunct="1"/>
            <a:r>
              <a:rPr lang="en-GB" altLang="en-US"/>
              <a:t>the holder is not entitled to the design</a:t>
            </a:r>
          </a:p>
          <a:p>
            <a:pPr lvl="1" eaLnBrk="1" hangingPunct="1"/>
            <a:r>
              <a:rPr lang="en-GB" altLang="en-US"/>
              <a:t>the design is in conflict with a prior right</a:t>
            </a:r>
          </a:p>
          <a:p>
            <a:pPr lvl="1" eaLnBrk="1" hangingPunct="1"/>
            <a:r>
              <a:rPr lang="en-GB" altLang="en-US"/>
              <a:t>the design uses certain emblems </a:t>
            </a:r>
          </a:p>
          <a:p>
            <a:pPr eaLnBrk="1" hangingPunct="1"/>
            <a:endParaRPr lang="en-GB" altLang="en-US"/>
          </a:p>
        </p:txBody>
      </p:sp>
      <p:sp>
        <p:nvSpPr>
          <p:cNvPr id="12902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2902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3CB0747-4693-4971-93AF-C3C12A0C48A9}" type="slidenum">
              <a:rPr lang="de-DE" altLang="en-US" sz="1200"/>
              <a:pPr algn="r" eaLnBrk="1" hangingPunct="1">
                <a:spcBef>
                  <a:spcPct val="0"/>
                </a:spcBef>
                <a:buFontTx/>
                <a:buNone/>
              </a:pPr>
              <a:t>123</a:t>
            </a:fld>
            <a:endParaRPr lang="de-DE" altLang="en-US" sz="120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r>
              <a:rPr lang="en-GB" altLang="en-US"/>
              <a:t>What rights does the designer have?</a:t>
            </a:r>
          </a:p>
        </p:txBody>
      </p:sp>
      <p:sp>
        <p:nvSpPr>
          <p:cNvPr id="130051" name="Content Placeholder 2"/>
          <p:cNvSpPr>
            <a:spLocks noGrp="1"/>
          </p:cNvSpPr>
          <p:nvPr>
            <p:ph idx="1"/>
          </p:nvPr>
        </p:nvSpPr>
        <p:spPr/>
        <p:txBody>
          <a:bodyPr/>
          <a:lstStyle/>
          <a:p>
            <a:pPr eaLnBrk="1" hangingPunct="1"/>
            <a:r>
              <a:rPr lang="en-GB" altLang="en-US"/>
              <a:t>Full protection for registered design rights</a:t>
            </a:r>
          </a:p>
          <a:p>
            <a:pPr eaLnBrk="1" hangingPunct="1"/>
            <a:endParaRPr lang="en-GB" altLang="en-US"/>
          </a:p>
          <a:p>
            <a:pPr eaLnBrk="1" hangingPunct="1"/>
            <a:r>
              <a:rPr lang="en-GB" altLang="en-US"/>
              <a:t>Exclusive right: protects the </a:t>
            </a:r>
            <a:r>
              <a:rPr lang="en-GB" altLang="en-US">
                <a:solidFill>
                  <a:srgbClr val="404B56"/>
                </a:solidFill>
              </a:rPr>
              <a:t>design from unauthorised use</a:t>
            </a:r>
          </a:p>
          <a:p>
            <a:pPr eaLnBrk="1" hangingPunct="1"/>
            <a:endParaRPr lang="en-GB" altLang="en-US">
              <a:solidFill>
                <a:srgbClr val="404B56"/>
              </a:solidFill>
            </a:endParaRPr>
          </a:p>
          <a:p>
            <a:pPr lvl="1" eaLnBrk="1" hangingPunct="1"/>
            <a:r>
              <a:rPr lang="en-GB" altLang="en-US"/>
              <a:t>protection covers the design itself</a:t>
            </a:r>
          </a:p>
          <a:p>
            <a:pPr lvl="1" eaLnBrk="1" hangingPunct="1"/>
            <a:r>
              <a:rPr lang="en-GB" altLang="en-US"/>
              <a:t>not the product</a:t>
            </a:r>
          </a:p>
          <a:p>
            <a:pPr eaLnBrk="1" hangingPunct="1"/>
            <a:endParaRPr lang="en-GB" altLang="en-US"/>
          </a:p>
          <a:p>
            <a:pPr eaLnBrk="1" hangingPunct="1"/>
            <a:r>
              <a:rPr lang="en-GB" altLang="en-US"/>
              <a:t>Prevents others from using the design</a:t>
            </a:r>
          </a:p>
        </p:txBody>
      </p:sp>
      <p:sp>
        <p:nvSpPr>
          <p:cNvPr id="13005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3005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4DAED039-2A94-4071-8D5C-5BB7C9BD565B}" type="slidenum">
              <a:rPr lang="de-DE" altLang="en-US" sz="1200"/>
              <a:pPr algn="r" eaLnBrk="1" hangingPunct="1">
                <a:spcBef>
                  <a:spcPct val="0"/>
                </a:spcBef>
                <a:buFontTx/>
                <a:buNone/>
              </a:pPr>
              <a:t>124</a:t>
            </a:fld>
            <a:endParaRPr lang="de-DE" altLang="en-US" sz="12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GB" altLang="en-US"/>
              <a:t>Scope of protection</a:t>
            </a:r>
          </a:p>
        </p:txBody>
      </p:sp>
      <p:sp>
        <p:nvSpPr>
          <p:cNvPr id="131075" name="Content Placeholder 2"/>
          <p:cNvSpPr>
            <a:spLocks noGrp="1"/>
          </p:cNvSpPr>
          <p:nvPr>
            <p:ph idx="1"/>
          </p:nvPr>
        </p:nvSpPr>
        <p:spPr/>
        <p:txBody>
          <a:bodyPr/>
          <a:lstStyle/>
          <a:p>
            <a:pPr eaLnBrk="1" hangingPunct="1"/>
            <a:r>
              <a:rPr lang="en-GB" altLang="en-US"/>
              <a:t>Design rights offer protection against any design which:</a:t>
            </a:r>
          </a:p>
          <a:p>
            <a:pPr lvl="1" eaLnBrk="1" hangingPunct="1"/>
            <a:endParaRPr lang="en-GB" altLang="en-US"/>
          </a:p>
          <a:p>
            <a:pPr lvl="1" eaLnBrk="1" hangingPunct="1"/>
            <a:r>
              <a:rPr lang="en-GB" altLang="en-US"/>
              <a:t>is identical</a:t>
            </a:r>
          </a:p>
          <a:p>
            <a:pPr lvl="1" eaLnBrk="1" hangingPunct="1"/>
            <a:r>
              <a:rPr lang="en-GB" altLang="en-US"/>
              <a:t>differs in immaterial details</a:t>
            </a:r>
          </a:p>
          <a:p>
            <a:pPr lvl="1" eaLnBrk="1" hangingPunct="1"/>
            <a:r>
              <a:rPr lang="en-GB" altLang="en-US"/>
              <a:t>does not make a different overall impression on the informed user</a:t>
            </a:r>
          </a:p>
          <a:p>
            <a:pPr lvl="1" eaLnBrk="1" hangingPunct="1"/>
            <a:endParaRPr lang="en-GB" altLang="en-US"/>
          </a:p>
          <a:p>
            <a:pPr eaLnBrk="1" hangingPunct="1"/>
            <a:r>
              <a:rPr lang="en-GB" altLang="en-US"/>
              <a:t>Account must be taken of:</a:t>
            </a:r>
          </a:p>
          <a:p>
            <a:pPr eaLnBrk="1" hangingPunct="1"/>
            <a:endParaRPr lang="en-GB" altLang="en-US"/>
          </a:p>
          <a:p>
            <a:pPr lvl="1" eaLnBrk="1" hangingPunct="1"/>
            <a:r>
              <a:rPr lang="en-GB" altLang="en-US"/>
              <a:t>individual character</a:t>
            </a:r>
          </a:p>
          <a:p>
            <a:pPr lvl="1" eaLnBrk="1" hangingPunct="1"/>
            <a:r>
              <a:rPr lang="en-GB" altLang="en-US"/>
              <a:t>degree of freedom of the designer</a:t>
            </a:r>
          </a:p>
          <a:p>
            <a:pPr lvl="1" eaLnBrk="1" hangingPunct="1"/>
            <a:r>
              <a:rPr lang="en-GB" altLang="en-US"/>
              <a:t>constraints</a:t>
            </a:r>
          </a:p>
        </p:txBody>
      </p:sp>
      <p:sp>
        <p:nvSpPr>
          <p:cNvPr id="13107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3107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4407A381-C59C-4E02-AE08-E31F1AFF5F98}" type="slidenum">
              <a:rPr lang="de-DE" altLang="en-US" sz="1200"/>
              <a:pPr algn="r" eaLnBrk="1" hangingPunct="1">
                <a:spcBef>
                  <a:spcPct val="0"/>
                </a:spcBef>
                <a:buFontTx/>
                <a:buNone/>
              </a:pPr>
              <a:t>125</a:t>
            </a:fld>
            <a:endParaRPr lang="de-DE" altLang="en-US" sz="12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eaLnBrk="1" hangingPunct="1"/>
            <a:r>
              <a:rPr lang="en-GB" altLang="en-US"/>
              <a:t>Infringement and allowed uses</a:t>
            </a:r>
          </a:p>
        </p:txBody>
      </p:sp>
      <p:sp>
        <p:nvSpPr>
          <p:cNvPr id="132099" name="Content Placeholder 2"/>
          <p:cNvSpPr>
            <a:spLocks noGrp="1"/>
          </p:cNvSpPr>
          <p:nvPr>
            <p:ph idx="1"/>
          </p:nvPr>
        </p:nvSpPr>
        <p:spPr/>
        <p:txBody>
          <a:bodyPr/>
          <a:lstStyle/>
          <a:p>
            <a:pPr eaLnBrk="1" hangingPunct="1"/>
            <a:r>
              <a:rPr lang="en-GB" altLang="en-US"/>
              <a:t>An infringement is any act of use of the design by a third party without the authorisation of the designer</a:t>
            </a:r>
          </a:p>
          <a:p>
            <a:pPr eaLnBrk="1" hangingPunct="1"/>
            <a:endParaRPr lang="en-GB" altLang="en-US"/>
          </a:p>
          <a:p>
            <a:pPr eaLnBrk="1" hangingPunct="1"/>
            <a:r>
              <a:rPr lang="en-GB" altLang="en-US"/>
              <a:t>Allowed uses:</a:t>
            </a:r>
          </a:p>
          <a:p>
            <a:pPr lvl="1" eaLnBrk="1" hangingPunct="1"/>
            <a:endParaRPr lang="en-GB" altLang="en-US"/>
          </a:p>
          <a:p>
            <a:pPr lvl="1" eaLnBrk="1" hangingPunct="1"/>
            <a:r>
              <a:rPr lang="en-GB" altLang="en-US"/>
              <a:t>private acts for non-commercial purposes</a:t>
            </a:r>
          </a:p>
          <a:p>
            <a:pPr lvl="1" eaLnBrk="1" hangingPunct="1"/>
            <a:r>
              <a:rPr lang="en-GB" altLang="en-US"/>
              <a:t>acts for experimental purposes</a:t>
            </a:r>
          </a:p>
          <a:p>
            <a:pPr lvl="1" eaLnBrk="1" hangingPunct="1"/>
            <a:r>
              <a:rPr lang="en-GB" altLang="en-US"/>
              <a:t>academic citations</a:t>
            </a:r>
          </a:p>
          <a:p>
            <a:pPr lvl="1" eaLnBrk="1" hangingPunct="1"/>
            <a:r>
              <a:rPr lang="en-GB" altLang="en-US"/>
              <a:t>must-match exemption</a:t>
            </a:r>
          </a:p>
          <a:p>
            <a:pPr lvl="1" eaLnBrk="1" hangingPunct="1"/>
            <a:r>
              <a:rPr lang="en-GB" altLang="en-US"/>
              <a:t>exhaustion of rights in the EU internal market</a:t>
            </a:r>
          </a:p>
          <a:p>
            <a:pPr marL="812800" lvl="3" indent="0" eaLnBrk="1" hangingPunct="1">
              <a:buFontTx/>
              <a:buNone/>
            </a:pPr>
            <a:endParaRPr lang="en-GB" altLang="en-US"/>
          </a:p>
          <a:p>
            <a:pPr lvl="2" eaLnBrk="1" hangingPunct="1"/>
            <a:endParaRPr lang="en-IE" altLang="en-US"/>
          </a:p>
        </p:txBody>
      </p:sp>
      <p:sp>
        <p:nvSpPr>
          <p:cNvPr id="13210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3210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16EC891F-1289-401D-9562-0C31FF4F3B23}" type="slidenum">
              <a:rPr lang="de-DE" altLang="en-US" sz="1200"/>
              <a:pPr algn="r" eaLnBrk="1" hangingPunct="1">
                <a:spcBef>
                  <a:spcPct val="0"/>
                </a:spcBef>
                <a:buFontTx/>
                <a:buNone/>
              </a:pPr>
              <a:t>126</a:t>
            </a:fld>
            <a:endParaRPr lang="de-DE" altLang="en-US" sz="12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GB" altLang="en-US"/>
              <a:t>Overlap with other IP rights</a:t>
            </a:r>
            <a:br>
              <a:rPr lang="en-GB" altLang="en-US"/>
            </a:br>
            <a:endParaRPr lang="en-GB" altLang="en-US"/>
          </a:p>
        </p:txBody>
      </p:sp>
      <p:sp>
        <p:nvSpPr>
          <p:cNvPr id="133123" name="Content Placeholder 2"/>
          <p:cNvSpPr>
            <a:spLocks noGrp="1"/>
          </p:cNvSpPr>
          <p:nvPr>
            <p:ph idx="1"/>
          </p:nvPr>
        </p:nvSpPr>
        <p:spPr/>
        <p:txBody>
          <a:bodyPr/>
          <a:lstStyle/>
          <a:p>
            <a:pPr eaLnBrk="1" hangingPunct="1"/>
            <a:r>
              <a:rPr lang="en-US" altLang="en-US"/>
              <a:t>Relationship to other forms of protection</a:t>
            </a:r>
          </a:p>
          <a:p>
            <a:pPr lvl="1" eaLnBrk="1" hangingPunct="1"/>
            <a:endParaRPr lang="en-US" altLang="en-US"/>
          </a:p>
          <a:p>
            <a:pPr lvl="1" eaLnBrk="1" hangingPunct="1"/>
            <a:r>
              <a:rPr lang="en-US" altLang="en-US"/>
              <a:t>protection by other IP rights possible</a:t>
            </a:r>
          </a:p>
          <a:p>
            <a:pPr lvl="1" eaLnBrk="1" hangingPunct="1"/>
            <a:endParaRPr lang="en-US" altLang="en-US"/>
          </a:p>
          <a:p>
            <a:pPr lvl="1" eaLnBrk="1" hangingPunct="1"/>
            <a:r>
              <a:rPr lang="en-US" altLang="en-US"/>
              <a:t>at national and EU level</a:t>
            </a:r>
          </a:p>
          <a:p>
            <a:pPr eaLnBrk="1" hangingPunct="1"/>
            <a:endParaRPr lang="en-US" altLang="en-US"/>
          </a:p>
          <a:p>
            <a:pPr eaLnBrk="1" hangingPunct="1"/>
            <a:r>
              <a:rPr lang="en-US" altLang="en-US"/>
              <a:t>Relationship to copyright</a:t>
            </a:r>
          </a:p>
          <a:p>
            <a:pPr lvl="1" eaLnBrk="1" hangingPunct="1"/>
            <a:endParaRPr lang="en-US" altLang="en-US"/>
          </a:p>
          <a:p>
            <a:pPr lvl="1" eaLnBrk="1" hangingPunct="1"/>
            <a:r>
              <a:rPr lang="en-US" altLang="en-US"/>
              <a:t>protection under national copyright law</a:t>
            </a:r>
          </a:p>
          <a:p>
            <a:pPr lvl="1" eaLnBrk="1" hangingPunct="1"/>
            <a:endParaRPr lang="en-US" altLang="en-US"/>
          </a:p>
          <a:p>
            <a:pPr lvl="1" eaLnBrk="1" hangingPunct="1"/>
            <a:r>
              <a:rPr lang="en-US" altLang="en-US"/>
              <a:t>conditions determined by national law</a:t>
            </a:r>
          </a:p>
        </p:txBody>
      </p:sp>
      <p:sp>
        <p:nvSpPr>
          <p:cNvPr id="13312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3312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600CC4E-077E-4248-B700-82089C2CA4B2}" type="slidenum">
              <a:rPr lang="de-DE" altLang="en-US" sz="1200"/>
              <a:pPr algn="r" eaLnBrk="1" hangingPunct="1">
                <a:spcBef>
                  <a:spcPct val="0"/>
                </a:spcBef>
                <a:buFontTx/>
                <a:buNone/>
              </a:pPr>
              <a:t>127</a:t>
            </a:fld>
            <a:endParaRPr lang="de-DE" altLang="en-US" sz="120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GB" altLang="en-US"/>
              <a:t>Quiz (I)</a:t>
            </a:r>
          </a:p>
        </p:txBody>
      </p:sp>
      <p:sp>
        <p:nvSpPr>
          <p:cNvPr id="68610" name="Content Placeholder 2"/>
          <p:cNvSpPr>
            <a:spLocks noGrp="1"/>
          </p:cNvSpPr>
          <p:nvPr>
            <p:ph idx="1"/>
          </p:nvPr>
        </p:nvSpPr>
        <p:spPr>
          <a:xfrm>
            <a:off x="611188" y="1614488"/>
            <a:ext cx="7921625" cy="4464050"/>
          </a:xfrm>
        </p:spPr>
        <p:txBody>
          <a:bodyPr/>
          <a:lstStyle/>
          <a:p>
            <a:pPr marL="381000" indent="-381000" eaLnBrk="1" hangingPunct="1">
              <a:buFont typeface="Wingdings" pitchFamily="2" charset="2"/>
              <a:buAutoNum type="arabicPeriod"/>
              <a:defRPr/>
            </a:pPr>
            <a:r>
              <a:rPr lang="en-US" dirty="0"/>
              <a:t>What are the two main elements in the definition of a design?</a:t>
            </a:r>
          </a:p>
          <a:p>
            <a:pPr marL="381000" indent="-381000" eaLnBrk="1" hangingPunct="1">
              <a:buFont typeface="Wingdings" pitchFamily="2" charset="2"/>
              <a:buAutoNum type="arabicPeriod"/>
              <a:defRPr/>
            </a:pPr>
            <a:endParaRPr lang="en-US" dirty="0"/>
          </a:p>
          <a:p>
            <a:pPr marL="381000" indent="-381000" eaLnBrk="1" hangingPunct="1">
              <a:buFont typeface="Wingdings" pitchFamily="2" charset="2"/>
              <a:buAutoNum type="arabicPeriod"/>
              <a:defRPr/>
            </a:pPr>
            <a:r>
              <a:rPr lang="en-US" dirty="0"/>
              <a:t>Give examples of items which cannot be considered designs.</a:t>
            </a:r>
          </a:p>
          <a:p>
            <a:pPr marL="381000" indent="-381000" eaLnBrk="1" hangingPunct="1">
              <a:buFont typeface="Wingdings" pitchFamily="2" charset="2"/>
              <a:buAutoNum type="arabicPeriod"/>
              <a:defRPr/>
            </a:pPr>
            <a:endParaRPr lang="en-US" dirty="0"/>
          </a:p>
          <a:p>
            <a:pPr marL="381000" indent="-381000" eaLnBrk="1" hangingPunct="1">
              <a:buFont typeface="Wingdings" pitchFamily="2" charset="2"/>
              <a:buAutoNum type="arabicPeriod"/>
              <a:defRPr/>
            </a:pPr>
            <a:r>
              <a:rPr lang="en-US" dirty="0"/>
              <a:t>What do you consider the best option for protecting designs?</a:t>
            </a:r>
          </a:p>
          <a:p>
            <a:pPr marL="381000" indent="-381000" eaLnBrk="1" hangingPunct="1">
              <a:buFont typeface="Wingdings" pitchFamily="2" charset="2"/>
              <a:buAutoNum type="arabicPeriod"/>
              <a:defRPr/>
            </a:pPr>
            <a:endParaRPr lang="en-US" dirty="0"/>
          </a:p>
          <a:p>
            <a:pPr marL="381000" indent="-381000" eaLnBrk="1" hangingPunct="1">
              <a:buFont typeface="Wingdings" pitchFamily="2" charset="2"/>
              <a:buAutoNum type="arabicPeriod"/>
              <a:defRPr/>
            </a:pPr>
            <a:r>
              <a:rPr lang="en-US" dirty="0"/>
              <a:t>Explain the registration procedure at international level. Where can you file? What is the end result? What are the advantages?</a:t>
            </a:r>
            <a:endParaRPr lang="en-IE" dirty="0"/>
          </a:p>
          <a:p>
            <a:pPr marL="0" indent="0" eaLnBrk="1" hangingPunct="1">
              <a:buFont typeface="Wingdings" pitchFamily="2" charset="2"/>
              <a:buNone/>
              <a:defRPr/>
            </a:pPr>
            <a:r>
              <a:rPr lang="en-US" dirty="0"/>
              <a:t> </a:t>
            </a:r>
          </a:p>
          <a:p>
            <a:pPr marL="381000" indent="-381000" eaLnBrk="1" hangingPunct="1">
              <a:defRPr/>
            </a:pPr>
            <a:endParaRPr lang="en-US" dirty="0"/>
          </a:p>
        </p:txBody>
      </p:sp>
      <p:sp>
        <p:nvSpPr>
          <p:cNvPr id="13414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3414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6B1285E-636E-4CA5-9F84-F848FE320ED2}" type="slidenum">
              <a:rPr lang="de-DE" altLang="en-US" sz="1200"/>
              <a:pPr algn="r" eaLnBrk="1" hangingPunct="1">
                <a:spcBef>
                  <a:spcPct val="0"/>
                </a:spcBef>
                <a:buFontTx/>
                <a:buNone/>
              </a:pPr>
              <a:t>128</a:t>
            </a:fld>
            <a:endParaRPr lang="de-DE" altLang="en-US" sz="12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r>
              <a:rPr lang="en-GB" altLang="en-US"/>
              <a:t>Quiz (II)</a:t>
            </a:r>
          </a:p>
        </p:txBody>
      </p:sp>
      <p:sp>
        <p:nvSpPr>
          <p:cNvPr id="70658" name="Content Placeholder 2"/>
          <p:cNvSpPr>
            <a:spLocks noGrp="1"/>
          </p:cNvSpPr>
          <p:nvPr>
            <p:ph idx="1"/>
          </p:nvPr>
        </p:nvSpPr>
        <p:spPr/>
        <p:txBody>
          <a:bodyPr/>
          <a:lstStyle/>
          <a:p>
            <a:pPr marL="447675" indent="-447675" eaLnBrk="1" hangingPunct="1">
              <a:buFont typeface="Wingdings" pitchFamily="2" charset="2"/>
              <a:buNone/>
              <a:defRPr/>
            </a:pPr>
            <a:r>
              <a:rPr lang="en-IE" dirty="0"/>
              <a:t>5.	Can the holder of a registered EU design oppose the registration of another, identical EU design?</a:t>
            </a:r>
          </a:p>
          <a:p>
            <a:pPr marL="381000" indent="-381000" eaLnBrk="1" hangingPunct="1">
              <a:defRPr/>
            </a:pPr>
            <a:endParaRPr lang="en-IE" dirty="0"/>
          </a:p>
          <a:p>
            <a:pPr marL="457200" indent="-457200" eaLnBrk="1" hangingPunct="1">
              <a:buFont typeface="Wingdings" pitchFamily="2" charset="2"/>
              <a:buAutoNum type="arabicPeriod" startAt="6"/>
              <a:defRPr/>
            </a:pPr>
            <a:r>
              <a:rPr lang="en-IE" dirty="0"/>
              <a:t>Besides novelty, which other substantive conditions must a design fulfil to be protected under design law?</a:t>
            </a:r>
          </a:p>
          <a:p>
            <a:pPr marL="457200" indent="-457200" eaLnBrk="1" hangingPunct="1">
              <a:buFont typeface="Wingdings" pitchFamily="2" charset="2"/>
              <a:buAutoNum type="arabicPeriod" startAt="6"/>
              <a:defRPr/>
            </a:pPr>
            <a:endParaRPr lang="en-IE" dirty="0"/>
          </a:p>
          <a:p>
            <a:pPr marL="457200" indent="-457200" eaLnBrk="1" hangingPunct="1">
              <a:buFont typeface="Wingdings" pitchFamily="2" charset="2"/>
              <a:buAutoNum type="arabicPeriod" startAt="6"/>
              <a:defRPr/>
            </a:pPr>
            <a:r>
              <a:rPr lang="en-IE" dirty="0"/>
              <a:t>How is the novelty of registered EU designs assessed?</a:t>
            </a:r>
          </a:p>
          <a:p>
            <a:pPr marL="457200" indent="-457200" eaLnBrk="1" hangingPunct="1">
              <a:buFont typeface="Wingdings" pitchFamily="2" charset="2"/>
              <a:buAutoNum type="arabicPeriod" startAt="6"/>
              <a:defRPr/>
            </a:pPr>
            <a:endParaRPr lang="en-IE" dirty="0"/>
          </a:p>
          <a:p>
            <a:pPr marL="457200" indent="-457200" eaLnBrk="1" hangingPunct="1">
              <a:buFont typeface="Wingdings" pitchFamily="2" charset="2"/>
              <a:buAutoNum type="arabicPeriod" startAt="6"/>
              <a:defRPr/>
            </a:pPr>
            <a:r>
              <a:rPr lang="en-IE" dirty="0"/>
              <a:t>Name some of the allowed uses for which third parties do not need authorisation.</a:t>
            </a:r>
          </a:p>
          <a:p>
            <a:pPr marL="457200" indent="-457200" eaLnBrk="1" hangingPunct="1">
              <a:buFont typeface="Wingdings" pitchFamily="2" charset="2"/>
              <a:buAutoNum type="arabicPeriod" startAt="6"/>
              <a:defRPr/>
            </a:pPr>
            <a:endParaRPr lang="en-IE" dirty="0"/>
          </a:p>
          <a:p>
            <a:pPr marL="381000" indent="-381000" eaLnBrk="1" hangingPunct="1">
              <a:defRPr/>
            </a:pPr>
            <a:endParaRPr lang="en-IE" dirty="0"/>
          </a:p>
          <a:p>
            <a:pPr marL="381000" indent="-381000" eaLnBrk="1" hangingPunct="1">
              <a:buFont typeface="Wingdings" pitchFamily="2" charset="2"/>
              <a:buNone/>
              <a:defRPr/>
            </a:pPr>
            <a:endParaRPr lang="en-GB" dirty="0"/>
          </a:p>
        </p:txBody>
      </p:sp>
      <p:sp>
        <p:nvSpPr>
          <p:cNvPr id="13517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3517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8B6FAD7-D00D-41CD-AF26-6C17CCD8F577}" type="slidenum">
              <a:rPr lang="de-DE" altLang="en-US" sz="1200"/>
              <a:pPr algn="r" eaLnBrk="1" hangingPunct="1">
                <a:spcBef>
                  <a:spcPct val="0"/>
                </a:spcBef>
                <a:buFontTx/>
                <a:buNone/>
              </a:pPr>
              <a:t>129</a:t>
            </a:fld>
            <a:endParaRPr lang="de-DE" altLang="en-US"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2"/>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13</a:t>
            </a:r>
          </a:p>
        </p:txBody>
      </p:sp>
      <p:sp>
        <p:nvSpPr>
          <p:cNvPr id="16387" name="Titel 1"/>
          <p:cNvSpPr>
            <a:spLocks noGrp="1"/>
          </p:cNvSpPr>
          <p:nvPr>
            <p:ph type="title"/>
          </p:nvPr>
        </p:nvSpPr>
        <p:spPr>
          <a:xfrm>
            <a:off x="755650" y="390525"/>
            <a:ext cx="7905750" cy="638175"/>
          </a:xfrm>
        </p:spPr>
        <p:txBody>
          <a:bodyPr lIns="91440" tIns="45720" rIns="91440" bIns="45720" anchor="ctr"/>
          <a:lstStyle/>
          <a:p>
            <a:pPr eaLnBrk="1" hangingPunct="1"/>
            <a:r>
              <a:rPr lang="en-US" altLang="en-US" sz="2000"/>
              <a:t>Do’s and don’ts for safeguarding novelty</a:t>
            </a:r>
          </a:p>
        </p:txBody>
      </p:sp>
      <p:sp>
        <p:nvSpPr>
          <p:cNvPr id="16388" name="Textfeld 15"/>
          <p:cNvSpPr txBox="1">
            <a:spLocks noChangeArrowheads="1"/>
          </p:cNvSpPr>
          <p:nvPr/>
        </p:nvSpPr>
        <p:spPr bwMode="auto">
          <a:xfrm>
            <a:off x="2700338" y="1341438"/>
            <a:ext cx="6215062"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spcBef>
                <a:spcPct val="20000"/>
              </a:spcBef>
              <a:buFont typeface="Wingdings" pitchFamily="2" charset="2"/>
              <a:buChar char="§"/>
              <a:tabLst>
                <a:tab pos="361950" algn="l"/>
              </a:tabLst>
              <a:defRPr sz="2000">
                <a:solidFill>
                  <a:schemeClr val="tx1"/>
                </a:solidFill>
                <a:latin typeface="Arial" pitchFamily="34" charset="0"/>
              </a:defRPr>
            </a:lvl1pPr>
            <a:lvl2pPr marL="742950" indent="-285750" eaLnBrk="0" hangingPunct="0">
              <a:spcBef>
                <a:spcPct val="20000"/>
              </a:spcBef>
              <a:buChar char="–"/>
              <a:tabLst>
                <a:tab pos="361950" algn="l"/>
              </a:tabLst>
              <a:defRPr sz="2000">
                <a:solidFill>
                  <a:schemeClr val="tx1"/>
                </a:solidFill>
                <a:latin typeface="Arial" pitchFamily="34" charset="0"/>
              </a:defRPr>
            </a:lvl2pPr>
            <a:lvl3pPr marL="1143000" indent="-228600" eaLnBrk="0" hangingPunct="0">
              <a:spcBef>
                <a:spcPct val="20000"/>
              </a:spcBef>
              <a:buChar char="•"/>
              <a:tabLst>
                <a:tab pos="361950" algn="l"/>
              </a:tabLst>
              <a:defRPr sz="2000">
                <a:solidFill>
                  <a:schemeClr val="tx1"/>
                </a:solidFill>
                <a:latin typeface="Arial" pitchFamily="34" charset="0"/>
              </a:defRPr>
            </a:lvl3pPr>
            <a:lvl4pPr marL="1600200" indent="-228600" eaLnBrk="0" hangingPunct="0">
              <a:spcBef>
                <a:spcPct val="20000"/>
              </a:spcBef>
              <a:buChar char="–"/>
              <a:tabLst>
                <a:tab pos="361950" algn="l"/>
              </a:tabLst>
              <a:defRPr sz="2000">
                <a:solidFill>
                  <a:schemeClr val="tx1"/>
                </a:solidFill>
                <a:latin typeface="Arial" pitchFamily="34" charset="0"/>
              </a:defRPr>
            </a:lvl4pPr>
            <a:lvl5pPr marL="2057400" indent="-228600" eaLnBrk="0" hangingPunct="0">
              <a:spcBef>
                <a:spcPct val="20000"/>
              </a:spcBef>
              <a:buChar char="»"/>
              <a:tabLst>
                <a:tab pos="36195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36195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36195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36195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361950" algn="l"/>
              </a:tabLst>
              <a:defRPr sz="2000">
                <a:solidFill>
                  <a:schemeClr val="tx1"/>
                </a:solidFill>
                <a:latin typeface="Arial" pitchFamily="34" charset="0"/>
              </a:defRPr>
            </a:lvl9pPr>
          </a:lstStyle>
          <a:p>
            <a:pPr marL="0" indent="0" eaLnBrk="1" hangingPunct="1">
              <a:spcBef>
                <a:spcPts val="600"/>
              </a:spcBef>
              <a:spcAft>
                <a:spcPts val="600"/>
              </a:spcAft>
              <a:buFont typeface="Wingdings" pitchFamily="2" charset="2"/>
              <a:buNone/>
              <a:defRPr/>
            </a:pPr>
            <a:r>
              <a:rPr lang="en-US" altLang="en-US" sz="1800" dirty="0">
                <a:cs typeface="Arial" pitchFamily="34" charset="0"/>
              </a:rPr>
              <a:t>Don’ts</a:t>
            </a:r>
          </a:p>
          <a:p>
            <a:pPr eaLnBrk="1" hangingPunct="1">
              <a:spcBef>
                <a:spcPts val="600"/>
              </a:spcBef>
              <a:spcAft>
                <a:spcPts val="600"/>
              </a:spcAft>
              <a:buFont typeface="Arial" pitchFamily="34" charset="0"/>
              <a:buChar char="•"/>
              <a:defRPr/>
            </a:pPr>
            <a:r>
              <a:rPr lang="en-US" altLang="en-US" sz="1800" dirty="0">
                <a:cs typeface="Arial" pitchFamily="34" charset="0"/>
              </a:rPr>
              <a:t>Do not publish any articles, press releases, conference presentations/ posters/ proceedings, lectures or blog posts, etc. before you file</a:t>
            </a:r>
          </a:p>
          <a:p>
            <a:pPr eaLnBrk="1" hangingPunct="1">
              <a:spcBef>
                <a:spcPts val="600"/>
              </a:spcBef>
              <a:spcAft>
                <a:spcPts val="600"/>
              </a:spcAft>
              <a:buFont typeface="Arial" pitchFamily="34" charset="0"/>
              <a:buChar char="•"/>
              <a:defRPr/>
            </a:pPr>
            <a:r>
              <a:rPr lang="en-US" altLang="en-US" sz="1800" dirty="0">
                <a:cs typeface="Arial" pitchFamily="34" charset="0"/>
              </a:rPr>
              <a:t>Do not sell any products incorporating the invention before you file</a:t>
            </a:r>
          </a:p>
          <a:p>
            <a:pPr marL="0" indent="0" eaLnBrk="1" hangingPunct="1">
              <a:spcBef>
                <a:spcPts val="600"/>
              </a:spcBef>
              <a:spcAft>
                <a:spcPts val="600"/>
              </a:spcAft>
              <a:buFont typeface="Wingdings" pitchFamily="2" charset="2"/>
              <a:buNone/>
              <a:defRPr/>
            </a:pPr>
            <a:r>
              <a:rPr lang="en-US" altLang="en-US" sz="1800" dirty="0">
                <a:cs typeface="Arial" pitchFamily="34" charset="0"/>
              </a:rPr>
              <a:t>Do’s</a:t>
            </a:r>
          </a:p>
          <a:p>
            <a:pPr eaLnBrk="1" hangingPunct="1">
              <a:spcBef>
                <a:spcPts val="600"/>
              </a:spcBef>
              <a:spcAft>
                <a:spcPts val="600"/>
              </a:spcAft>
              <a:buFont typeface="Arial" pitchFamily="34" charset="0"/>
              <a:buChar char="•"/>
              <a:defRPr/>
            </a:pPr>
            <a:r>
              <a:rPr lang="en-US" altLang="en-US" sz="1800" dirty="0">
                <a:cs typeface="Arial" pitchFamily="34" charset="0"/>
              </a:rPr>
              <a:t>Sign a</a:t>
            </a:r>
            <a:r>
              <a:rPr lang="en-US" altLang="en-US" sz="1800" b="1" dirty="0">
                <a:cs typeface="Arial" pitchFamily="34" charset="0"/>
              </a:rPr>
              <a:t> </a:t>
            </a:r>
            <a:r>
              <a:rPr lang="en-US" altLang="en-US" sz="1800" dirty="0">
                <a:cs typeface="Arial" pitchFamily="34" charset="0"/>
              </a:rPr>
              <a:t>non-disclosure agreement (NDA)</a:t>
            </a:r>
          </a:p>
          <a:p>
            <a:pPr eaLnBrk="1" hangingPunct="1">
              <a:spcBef>
                <a:spcPts val="600"/>
              </a:spcBef>
              <a:spcAft>
                <a:spcPts val="600"/>
              </a:spcAft>
              <a:buFont typeface="Arial" pitchFamily="34" charset="0"/>
              <a:buChar char="•"/>
              <a:defRPr/>
            </a:pPr>
            <a:r>
              <a:rPr lang="en-US" altLang="en-US" sz="1800" dirty="0">
                <a:cs typeface="Arial" pitchFamily="34" charset="0"/>
              </a:rPr>
              <a:t>Seek professional advice at an early stage</a:t>
            </a:r>
          </a:p>
          <a:p>
            <a:pPr eaLnBrk="1" hangingPunct="1">
              <a:spcBef>
                <a:spcPts val="600"/>
              </a:spcBef>
              <a:spcAft>
                <a:spcPts val="600"/>
              </a:spcAft>
              <a:buFont typeface="Arial" pitchFamily="34" charset="0"/>
              <a:buChar char="•"/>
              <a:defRPr/>
            </a:pPr>
            <a:r>
              <a:rPr lang="en-US" altLang="en-US" sz="1800" dirty="0">
                <a:cs typeface="Arial" pitchFamily="34" charset="0"/>
              </a:rPr>
              <a:t>File before anyone else does!	</a:t>
            </a:r>
          </a:p>
          <a:p>
            <a:pPr eaLnBrk="1" hangingPunct="1">
              <a:lnSpc>
                <a:spcPct val="130000"/>
              </a:lnSpc>
              <a:spcBef>
                <a:spcPct val="0"/>
              </a:spcBef>
              <a:spcAft>
                <a:spcPts val="600"/>
              </a:spcAft>
              <a:buFontTx/>
              <a:buNone/>
              <a:defRPr/>
            </a:pPr>
            <a:endParaRPr lang="en-US" altLang="en-US" dirty="0">
              <a:cs typeface="Arial" pitchFamily="34" charset="0"/>
            </a:endParaRPr>
          </a:p>
        </p:txBody>
      </p:sp>
      <p:grpSp>
        <p:nvGrpSpPr>
          <p:cNvPr id="16389" name="Group 5"/>
          <p:cNvGrpSpPr>
            <a:grpSpLocks/>
          </p:cNvGrpSpPr>
          <p:nvPr/>
        </p:nvGrpSpPr>
        <p:grpSpPr bwMode="auto">
          <a:xfrm>
            <a:off x="838200" y="3609975"/>
            <a:ext cx="1584325" cy="1044575"/>
            <a:chOff x="521" y="1661"/>
            <a:chExt cx="998" cy="658"/>
          </a:xfrm>
        </p:grpSpPr>
        <p:pic>
          <p:nvPicPr>
            <p:cNvPr id="16401" name="Picture 17" descr="stk316015rkn"/>
            <p:cNvPicPr>
              <a:picLocks noChangeAspect="1" noChangeArrowheads="1"/>
            </p:cNvPicPr>
            <p:nvPr/>
          </p:nvPicPr>
          <p:blipFill>
            <a:blip r:embed="rId3">
              <a:extLst>
                <a:ext uri="{28A0092B-C50C-407E-A947-70E740481C1C}">
                  <a14:useLocalDpi xmlns:a14="http://schemas.microsoft.com/office/drawing/2010/main" val="0"/>
                </a:ext>
              </a:extLst>
            </a:blip>
            <a:srcRect t="44839"/>
            <a:stretch>
              <a:fillRect/>
            </a:stretch>
          </p:blipFill>
          <p:spPr bwMode="auto">
            <a:xfrm>
              <a:off x="521" y="1661"/>
              <a:ext cx="998"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402" name="Gerade Verbindung 26"/>
            <p:cNvCxnSpPr>
              <a:cxnSpLocks noChangeShapeType="1"/>
            </p:cNvCxnSpPr>
            <p:nvPr/>
          </p:nvCxnSpPr>
          <p:spPr bwMode="auto">
            <a:xfrm flipV="1">
              <a:off x="610" y="1678"/>
              <a:ext cx="785" cy="601"/>
            </a:xfrm>
            <a:prstGeom prst="line">
              <a:avLst/>
            </a:prstGeom>
            <a:noFill/>
            <a:ln w="57150" algn="ctr">
              <a:solidFill>
                <a:srgbClr val="BF3126"/>
              </a:solidFill>
              <a:round/>
              <a:headEnd/>
              <a:tailEnd/>
            </a:ln>
            <a:extLst>
              <a:ext uri="{909E8E84-426E-40DD-AFC4-6F175D3DCCD1}">
                <a14:hiddenFill xmlns:a14="http://schemas.microsoft.com/office/drawing/2010/main">
                  <a:noFill/>
                </a14:hiddenFill>
              </a:ext>
            </a:extLst>
          </p:spPr>
        </p:cxnSp>
        <p:cxnSp>
          <p:nvCxnSpPr>
            <p:cNvPr id="16403" name="Gerade Verbindung 27"/>
            <p:cNvCxnSpPr>
              <a:cxnSpLocks noChangeShapeType="1"/>
            </p:cNvCxnSpPr>
            <p:nvPr/>
          </p:nvCxnSpPr>
          <p:spPr bwMode="auto">
            <a:xfrm rot="10800000">
              <a:off x="610" y="1678"/>
              <a:ext cx="807" cy="601"/>
            </a:xfrm>
            <a:prstGeom prst="line">
              <a:avLst/>
            </a:prstGeom>
            <a:noFill/>
            <a:ln w="57150" algn="ctr">
              <a:solidFill>
                <a:srgbClr val="BF3126"/>
              </a:solidFill>
              <a:round/>
              <a:headEnd/>
              <a:tailEnd/>
            </a:ln>
            <a:extLst>
              <a:ext uri="{909E8E84-426E-40DD-AFC4-6F175D3DCCD1}">
                <a14:hiddenFill xmlns:a14="http://schemas.microsoft.com/office/drawing/2010/main">
                  <a:noFill/>
                </a14:hiddenFill>
              </a:ext>
            </a:extLst>
          </p:spPr>
        </p:cxnSp>
      </p:grpSp>
      <p:grpSp>
        <p:nvGrpSpPr>
          <p:cNvPr id="16390" name="Group 9"/>
          <p:cNvGrpSpPr>
            <a:grpSpLocks/>
          </p:cNvGrpSpPr>
          <p:nvPr/>
        </p:nvGrpSpPr>
        <p:grpSpPr bwMode="auto">
          <a:xfrm>
            <a:off x="755650" y="4941888"/>
            <a:ext cx="1666875" cy="1044575"/>
            <a:chOff x="469" y="2500"/>
            <a:chExt cx="1050" cy="658"/>
          </a:xfrm>
        </p:grpSpPr>
        <p:pic>
          <p:nvPicPr>
            <p:cNvPr id="16399" name="Picture 18" descr="dv1925025"/>
            <p:cNvPicPr>
              <a:picLocks noChangeAspect="1" noChangeArrowheads="1"/>
            </p:cNvPicPr>
            <p:nvPr/>
          </p:nvPicPr>
          <p:blipFill>
            <a:blip r:embed="rId4">
              <a:extLst>
                <a:ext uri="{28A0092B-C50C-407E-A947-70E740481C1C}">
                  <a14:useLocalDpi xmlns:a14="http://schemas.microsoft.com/office/drawing/2010/main" val="0"/>
                </a:ext>
              </a:extLst>
            </a:blip>
            <a:srcRect b="16814"/>
            <a:stretch>
              <a:fillRect/>
            </a:stretch>
          </p:blipFill>
          <p:spPr bwMode="auto">
            <a:xfrm>
              <a:off x="521" y="2500"/>
              <a:ext cx="998"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Textfeld 36"/>
            <p:cNvSpPr txBox="1">
              <a:spLocks noChangeArrowheads="1"/>
            </p:cNvSpPr>
            <p:nvPr/>
          </p:nvSpPr>
          <p:spPr bwMode="auto">
            <a:xfrm rot="-2030644">
              <a:off x="469" y="2545"/>
              <a:ext cx="94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800" b="1">
                  <a:solidFill>
                    <a:schemeClr val="accent1"/>
                  </a:solidFill>
                </a:rPr>
                <a:t>NDA</a:t>
              </a:r>
            </a:p>
          </p:txBody>
        </p:sp>
      </p:grpSp>
      <p:grpSp>
        <p:nvGrpSpPr>
          <p:cNvPr id="16391" name="Group 12"/>
          <p:cNvGrpSpPr>
            <a:grpSpLocks/>
          </p:cNvGrpSpPr>
          <p:nvPr/>
        </p:nvGrpSpPr>
        <p:grpSpPr bwMode="auto">
          <a:xfrm>
            <a:off x="827088" y="2349500"/>
            <a:ext cx="1584325" cy="1036638"/>
            <a:chOff x="521" y="799"/>
            <a:chExt cx="998" cy="653"/>
          </a:xfrm>
        </p:grpSpPr>
        <p:pic>
          <p:nvPicPr>
            <p:cNvPr id="16396" name="Picture 16" descr="dv6560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799"/>
              <a:ext cx="998"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397" name="Gerade Verbindung 24"/>
            <p:cNvCxnSpPr>
              <a:cxnSpLocks noChangeShapeType="1"/>
            </p:cNvCxnSpPr>
            <p:nvPr/>
          </p:nvCxnSpPr>
          <p:spPr bwMode="auto">
            <a:xfrm flipV="1">
              <a:off x="612" y="822"/>
              <a:ext cx="782" cy="598"/>
            </a:xfrm>
            <a:prstGeom prst="line">
              <a:avLst/>
            </a:prstGeom>
            <a:noFill/>
            <a:ln w="57150" algn="ctr">
              <a:solidFill>
                <a:srgbClr val="BF3126"/>
              </a:solidFill>
              <a:round/>
              <a:headEnd/>
              <a:tailEnd/>
            </a:ln>
            <a:extLst>
              <a:ext uri="{909E8E84-426E-40DD-AFC4-6F175D3DCCD1}">
                <a14:hiddenFill xmlns:a14="http://schemas.microsoft.com/office/drawing/2010/main">
                  <a:noFill/>
                </a14:hiddenFill>
              </a:ext>
            </a:extLst>
          </p:spPr>
        </p:cxnSp>
        <p:cxnSp>
          <p:nvCxnSpPr>
            <p:cNvPr id="16398" name="Gerade Verbindung 25"/>
            <p:cNvCxnSpPr>
              <a:cxnSpLocks noChangeShapeType="1"/>
            </p:cNvCxnSpPr>
            <p:nvPr/>
          </p:nvCxnSpPr>
          <p:spPr bwMode="auto">
            <a:xfrm rot="10800000">
              <a:off x="612" y="799"/>
              <a:ext cx="759" cy="621"/>
            </a:xfrm>
            <a:prstGeom prst="line">
              <a:avLst/>
            </a:prstGeom>
            <a:noFill/>
            <a:ln w="57150" algn="ctr">
              <a:solidFill>
                <a:srgbClr val="BF3126"/>
              </a:solidFill>
              <a:round/>
              <a:headEnd/>
              <a:tailEnd/>
            </a:ln>
            <a:extLst>
              <a:ext uri="{909E8E84-426E-40DD-AFC4-6F175D3DCCD1}">
                <a14:hiddenFill xmlns:a14="http://schemas.microsoft.com/office/drawing/2010/main">
                  <a:noFill/>
                </a14:hiddenFill>
              </a:ext>
            </a:extLst>
          </p:spPr>
        </p:cxnSp>
      </p:grpSp>
      <p:pic>
        <p:nvPicPr>
          <p:cNvPr id="16392" name="Picture 19" descr="57279541"/>
          <p:cNvPicPr>
            <a:picLocks noChangeAspect="1" noChangeArrowheads="1"/>
          </p:cNvPicPr>
          <p:nvPr/>
        </p:nvPicPr>
        <p:blipFill>
          <a:blip r:embed="rId6">
            <a:extLst>
              <a:ext uri="{28A0092B-C50C-407E-A947-70E740481C1C}">
                <a14:useLocalDpi xmlns:a14="http://schemas.microsoft.com/office/drawing/2010/main" val="0"/>
              </a:ext>
            </a:extLst>
          </a:blip>
          <a:srcRect t="50377"/>
          <a:stretch>
            <a:fillRect/>
          </a:stretch>
        </p:blipFill>
        <p:spPr bwMode="auto">
          <a:xfrm>
            <a:off x="827088" y="1052513"/>
            <a:ext cx="15779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8"/>
          <p:cNvPicPr>
            <a:picLocks noChangeAspect="1" noChangeArrowheads="1"/>
          </p:cNvPicPr>
          <p:nvPr/>
        </p:nvPicPr>
        <p:blipFill>
          <a:blip r:embed="rId7">
            <a:extLst>
              <a:ext uri="{28A0092B-C50C-407E-A947-70E740481C1C}">
                <a14:useLocalDpi xmlns:a14="http://schemas.microsoft.com/office/drawing/2010/main" val="0"/>
              </a:ext>
            </a:extLst>
          </a:blip>
          <a:srcRect t="2487"/>
          <a:stretch>
            <a:fillRect/>
          </a:stretch>
        </p:blipFill>
        <p:spPr bwMode="auto">
          <a:xfrm>
            <a:off x="7667625" y="4724400"/>
            <a:ext cx="9652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9"/>
          <p:cNvPicPr>
            <a:picLocks noChangeAspect="1" noChangeArrowheads="1"/>
          </p:cNvPicPr>
          <p:nvPr/>
        </p:nvPicPr>
        <p:blipFill>
          <a:blip r:embed="rId8">
            <a:extLst>
              <a:ext uri="{28A0092B-C50C-407E-A947-70E740481C1C}">
                <a14:useLocalDpi xmlns:a14="http://schemas.microsoft.com/office/drawing/2010/main" val="0"/>
              </a:ext>
            </a:extLst>
          </a:blip>
          <a:srcRect t="3937"/>
          <a:stretch>
            <a:fillRect/>
          </a:stretch>
        </p:blipFill>
        <p:spPr bwMode="auto">
          <a:xfrm>
            <a:off x="5938838" y="5300663"/>
            <a:ext cx="13716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611188" y="4406900"/>
            <a:ext cx="7883525" cy="1362075"/>
          </a:xfrm>
        </p:spPr>
        <p:txBody>
          <a:bodyPr/>
          <a:lstStyle/>
          <a:p>
            <a:pPr eaLnBrk="1" hangingPunct="1"/>
            <a:r>
              <a:rPr lang="en-GB" altLang="en-US" sz="4000" dirty="0"/>
              <a:t>DESIGN CASE STUDY</a:t>
            </a:r>
          </a:p>
        </p:txBody>
      </p:sp>
      <p:sp>
        <p:nvSpPr>
          <p:cNvPr id="13619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3619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436CE5D-D01E-4D07-9F53-D67281C41F0C}" type="slidenum">
              <a:rPr lang="de-DE" altLang="en-US" sz="1200"/>
              <a:pPr algn="r" eaLnBrk="1" hangingPunct="1">
                <a:spcBef>
                  <a:spcPct val="0"/>
                </a:spcBef>
                <a:buFontTx/>
                <a:buNone/>
              </a:pPr>
              <a:t>130</a:t>
            </a:fld>
            <a:endParaRPr lang="de-DE" altLang="en-US" sz="12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5"/>
          <p:cNvSpPr>
            <a:spLocks noGrp="1"/>
          </p:cNvSpPr>
          <p:nvPr>
            <p:ph type="title"/>
          </p:nvPr>
        </p:nvSpPr>
        <p:spPr/>
        <p:txBody>
          <a:bodyPr/>
          <a:lstStyle/>
          <a:p>
            <a:pPr eaLnBrk="1" hangingPunct="1"/>
            <a:r>
              <a:rPr lang="en-GB"/>
              <a:t>Background</a:t>
            </a:r>
          </a:p>
        </p:txBody>
      </p:sp>
      <p:sp>
        <p:nvSpPr>
          <p:cNvPr id="17410" name="Content Placeholder 6"/>
          <p:cNvSpPr>
            <a:spLocks noGrp="1"/>
          </p:cNvSpPr>
          <p:nvPr>
            <p:ph idx="1"/>
          </p:nvPr>
        </p:nvSpPr>
        <p:spPr/>
        <p:txBody>
          <a:bodyPr/>
          <a:lstStyle/>
          <a:p>
            <a:pPr eaLnBrk="1" hangingPunct="1"/>
            <a:r>
              <a:rPr lang="en-GB" dirty="0"/>
              <a:t>Rappers/</a:t>
            </a:r>
            <a:r>
              <a:rPr lang="en-GB" dirty="0" err="1"/>
              <a:t>pogs</a:t>
            </a:r>
            <a:endParaRPr lang="en-GB" dirty="0"/>
          </a:p>
          <a:p>
            <a:pPr eaLnBrk="1" hangingPunct="1"/>
            <a:endParaRPr lang="en-GB" dirty="0"/>
          </a:p>
          <a:p>
            <a:pPr eaLnBrk="1" hangingPunct="1"/>
            <a:r>
              <a:rPr lang="en-GB" dirty="0"/>
              <a:t>Promotional gadgets</a:t>
            </a:r>
          </a:p>
          <a:p>
            <a:pPr eaLnBrk="1" hangingPunct="1"/>
            <a:endParaRPr lang="en-GB" dirty="0"/>
          </a:p>
          <a:p>
            <a:pPr eaLnBrk="1" hangingPunct="1"/>
            <a:r>
              <a:rPr lang="en-GB" dirty="0"/>
              <a:t>Used in the food industry</a:t>
            </a:r>
          </a:p>
          <a:p>
            <a:pPr eaLnBrk="1" hangingPunct="1"/>
            <a:endParaRPr lang="en-GB" dirty="0"/>
          </a:p>
          <a:p>
            <a:pPr eaLnBrk="1" hangingPunct="1"/>
            <a:r>
              <a:rPr lang="en-GB" dirty="0"/>
              <a:t>Made to appeal to young children</a:t>
            </a:r>
          </a:p>
          <a:p>
            <a:pPr eaLnBrk="1" hangingPunct="1"/>
            <a:endParaRPr lang="en-GB" dirty="0"/>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18969067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9"/>
          <p:cNvSpPr>
            <a:spLocks noGrp="1"/>
          </p:cNvSpPr>
          <p:nvPr>
            <p:ph type="title"/>
          </p:nvPr>
        </p:nvSpPr>
        <p:spPr/>
        <p:txBody>
          <a:bodyPr/>
          <a:lstStyle/>
          <a:p>
            <a:pPr eaLnBrk="1" hangingPunct="1"/>
            <a:r>
              <a:rPr lang="en-GB" dirty="0"/>
              <a:t>The two registered EU designs involved</a:t>
            </a:r>
          </a:p>
        </p:txBody>
      </p:sp>
      <p:sp>
        <p:nvSpPr>
          <p:cNvPr id="19458" name="Content Placeholder 10"/>
          <p:cNvSpPr>
            <a:spLocks noGrp="1"/>
          </p:cNvSpPr>
          <p:nvPr>
            <p:ph sz="half" idx="1"/>
          </p:nvPr>
        </p:nvSpPr>
        <p:spPr/>
        <p:txBody>
          <a:bodyPr/>
          <a:lstStyle/>
          <a:p>
            <a:pPr eaLnBrk="1" hangingPunct="1"/>
            <a:r>
              <a:rPr lang="en-GB" sz="1800"/>
              <a:t>PepsiCo's contested design</a:t>
            </a:r>
          </a:p>
        </p:txBody>
      </p:sp>
      <p:sp>
        <p:nvSpPr>
          <p:cNvPr id="19459" name="Content Placeholder 11"/>
          <p:cNvSpPr>
            <a:spLocks noGrp="1"/>
          </p:cNvSpPr>
          <p:nvPr>
            <p:ph sz="half" idx="2"/>
          </p:nvPr>
        </p:nvSpPr>
        <p:spPr>
          <a:xfrm>
            <a:off x="4716463" y="1989138"/>
            <a:ext cx="3884612" cy="4464050"/>
          </a:xfrm>
        </p:spPr>
        <p:txBody>
          <a:bodyPr/>
          <a:lstStyle/>
          <a:p>
            <a:pPr eaLnBrk="1" hangingPunct="1"/>
            <a:r>
              <a:rPr lang="en-GB" sz="1800"/>
              <a:t>Grupo Promer's earlier design</a:t>
            </a:r>
          </a:p>
        </p:txBody>
      </p:sp>
      <p:pic>
        <p:nvPicPr>
          <p:cNvPr id="19461" name="Picture 4"/>
          <p:cNvPicPr>
            <a:picLocks noChangeAspect="1"/>
          </p:cNvPicPr>
          <p:nvPr/>
        </p:nvPicPr>
        <p:blipFill>
          <a:blip r:embed="rId3"/>
          <a:srcRect/>
          <a:stretch>
            <a:fillRect/>
          </a:stretch>
        </p:blipFill>
        <p:spPr bwMode="auto">
          <a:xfrm>
            <a:off x="1233488" y="2205038"/>
            <a:ext cx="1728787" cy="1062037"/>
          </a:xfrm>
          <a:prstGeom prst="rect">
            <a:avLst/>
          </a:prstGeom>
          <a:noFill/>
          <a:ln w="9525">
            <a:noFill/>
            <a:miter lim="800000"/>
            <a:headEnd/>
            <a:tailEnd/>
          </a:ln>
        </p:spPr>
      </p:pic>
      <p:pic>
        <p:nvPicPr>
          <p:cNvPr id="19462" name="Picture 5"/>
          <p:cNvPicPr>
            <a:picLocks noChangeAspect="1"/>
          </p:cNvPicPr>
          <p:nvPr/>
        </p:nvPicPr>
        <p:blipFill>
          <a:blip r:embed="rId4"/>
          <a:srcRect/>
          <a:stretch>
            <a:fillRect/>
          </a:stretch>
        </p:blipFill>
        <p:spPr bwMode="auto">
          <a:xfrm>
            <a:off x="1233488" y="3644900"/>
            <a:ext cx="1728787" cy="1614488"/>
          </a:xfrm>
          <a:prstGeom prst="rect">
            <a:avLst/>
          </a:prstGeom>
          <a:noFill/>
          <a:ln w="9525">
            <a:noFill/>
            <a:miter lim="800000"/>
            <a:headEnd/>
            <a:tailEnd/>
          </a:ln>
        </p:spPr>
      </p:pic>
      <p:pic>
        <p:nvPicPr>
          <p:cNvPr id="19463" name="Picture 6"/>
          <p:cNvPicPr>
            <a:picLocks noChangeAspect="1"/>
          </p:cNvPicPr>
          <p:nvPr/>
        </p:nvPicPr>
        <p:blipFill>
          <a:blip r:embed="rId5"/>
          <a:srcRect/>
          <a:stretch>
            <a:fillRect/>
          </a:stretch>
        </p:blipFill>
        <p:spPr bwMode="auto">
          <a:xfrm>
            <a:off x="1116013" y="5567363"/>
            <a:ext cx="2090737" cy="358775"/>
          </a:xfrm>
          <a:prstGeom prst="rect">
            <a:avLst/>
          </a:prstGeom>
          <a:noFill/>
          <a:ln w="9525">
            <a:noFill/>
            <a:miter lim="800000"/>
            <a:headEnd/>
            <a:tailEnd/>
          </a:ln>
        </p:spPr>
      </p:pic>
      <p:pic>
        <p:nvPicPr>
          <p:cNvPr id="19464" name="Picture 7"/>
          <p:cNvPicPr>
            <a:picLocks noChangeAspect="1"/>
          </p:cNvPicPr>
          <p:nvPr/>
        </p:nvPicPr>
        <p:blipFill>
          <a:blip r:embed="rId6"/>
          <a:srcRect/>
          <a:stretch>
            <a:fillRect/>
          </a:stretch>
        </p:blipFill>
        <p:spPr bwMode="auto">
          <a:xfrm>
            <a:off x="5984875" y="2420938"/>
            <a:ext cx="1357313" cy="1395412"/>
          </a:xfrm>
          <a:prstGeom prst="rect">
            <a:avLst/>
          </a:prstGeom>
          <a:noFill/>
          <a:ln w="9525">
            <a:noFill/>
            <a:miter lim="800000"/>
            <a:headEnd/>
            <a:tailEnd/>
          </a:ln>
        </p:spPr>
      </p:pic>
      <p:pic>
        <p:nvPicPr>
          <p:cNvPr id="19465" name="Picture 8"/>
          <p:cNvPicPr>
            <a:picLocks noChangeAspect="1"/>
          </p:cNvPicPr>
          <p:nvPr/>
        </p:nvPicPr>
        <p:blipFill>
          <a:blip r:embed="rId7"/>
          <a:srcRect/>
          <a:stretch>
            <a:fillRect/>
          </a:stretch>
        </p:blipFill>
        <p:spPr bwMode="auto">
          <a:xfrm>
            <a:off x="5508625" y="4292600"/>
            <a:ext cx="2559050" cy="571500"/>
          </a:xfrm>
          <a:prstGeom prst="rect">
            <a:avLst/>
          </a:prstGeom>
          <a:noFill/>
          <a:ln w="9525">
            <a:noFill/>
            <a:miter lim="800000"/>
            <a:headEnd/>
            <a:tailEnd/>
          </a:ln>
        </p:spPr>
      </p:pic>
      <p:sp>
        <p:nvSpPr>
          <p:cNvPr id="1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2462617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GB" dirty="0"/>
              <a:t>Timeline of decisions</a:t>
            </a:r>
          </a:p>
        </p:txBody>
      </p:sp>
      <p:sp>
        <p:nvSpPr>
          <p:cNvPr id="21506" name="Content Placeholder 2"/>
          <p:cNvSpPr>
            <a:spLocks noGrp="1"/>
          </p:cNvSpPr>
          <p:nvPr>
            <p:ph idx="1"/>
          </p:nvPr>
        </p:nvSpPr>
        <p:spPr/>
        <p:txBody>
          <a:bodyPr/>
          <a:lstStyle/>
          <a:p>
            <a:pPr eaLnBrk="1" hangingPunct="1"/>
            <a:r>
              <a:rPr lang="en-GB"/>
              <a:t>2005: Invalidity Division decision (ICD 172)</a:t>
            </a:r>
          </a:p>
          <a:p>
            <a:pPr lvl="1" eaLnBrk="1" hangingPunct="1"/>
            <a:r>
              <a:rPr lang="en-GB"/>
              <a:t>same overall impression</a:t>
            </a:r>
          </a:p>
          <a:p>
            <a:pPr lvl="1" eaLnBrk="1" hangingPunct="1"/>
            <a:r>
              <a:rPr lang="en-GB"/>
              <a:t>invalidity of PepsiCo design</a:t>
            </a:r>
          </a:p>
          <a:p>
            <a:pPr eaLnBrk="1" hangingPunct="1"/>
            <a:endParaRPr lang="en-GB"/>
          </a:p>
          <a:p>
            <a:pPr eaLnBrk="1" hangingPunct="1"/>
            <a:r>
              <a:rPr lang="en-GB"/>
              <a:t>2006: Third Board of Appeal (R 1001/2005-3)</a:t>
            </a:r>
          </a:p>
          <a:p>
            <a:pPr lvl="1" eaLnBrk="1" hangingPunct="1"/>
            <a:r>
              <a:rPr lang="en-GB"/>
              <a:t>different overall impression, no invalidity</a:t>
            </a:r>
          </a:p>
          <a:p>
            <a:pPr eaLnBrk="1" hangingPunct="1"/>
            <a:endParaRPr lang="en-GB"/>
          </a:p>
          <a:p>
            <a:pPr eaLnBrk="1" hangingPunct="1"/>
            <a:r>
              <a:rPr lang="en-GB"/>
              <a:t>2010: General Court (T-9/07)</a:t>
            </a:r>
          </a:p>
          <a:p>
            <a:pPr lvl="1" eaLnBrk="1" hangingPunct="1"/>
            <a:r>
              <a:rPr lang="en-GB"/>
              <a:t>same overall impression, invalidity </a:t>
            </a:r>
          </a:p>
          <a:p>
            <a:pPr eaLnBrk="1" hangingPunct="1"/>
            <a:endParaRPr lang="en-GB"/>
          </a:p>
          <a:p>
            <a:pPr eaLnBrk="1" hangingPunct="1"/>
            <a:r>
              <a:rPr lang="en-GB"/>
              <a:t>2011: Court of Justice (C-281/10 P)</a:t>
            </a:r>
          </a:p>
          <a:p>
            <a:pPr lvl="1" eaLnBrk="1" hangingPunct="1"/>
            <a:r>
              <a:rPr lang="en-GB"/>
              <a:t>invalidity </a:t>
            </a:r>
          </a:p>
          <a:p>
            <a:pPr eaLnBrk="1" hangingPunct="1"/>
            <a:endParaRPr lang="en-GB"/>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25393935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GB"/>
              <a:t>Questions raised by the case</a:t>
            </a:r>
          </a:p>
        </p:txBody>
      </p:sp>
      <p:sp>
        <p:nvSpPr>
          <p:cNvPr id="23554" name="Rectangle 3"/>
          <p:cNvSpPr>
            <a:spLocks noGrp="1" noChangeArrowheads="1"/>
          </p:cNvSpPr>
          <p:nvPr>
            <p:ph idx="1"/>
          </p:nvPr>
        </p:nvSpPr>
        <p:spPr/>
        <p:txBody>
          <a:bodyPr/>
          <a:lstStyle/>
          <a:p>
            <a:pPr eaLnBrk="1" hangingPunct="1"/>
            <a:endParaRPr lang="en-GB"/>
          </a:p>
          <a:p>
            <a:pPr eaLnBrk="1" hangingPunct="1"/>
            <a:r>
              <a:rPr lang="en-GB"/>
              <a:t>Was there disclosure of the prior design?</a:t>
            </a:r>
          </a:p>
          <a:p>
            <a:pPr eaLnBrk="1" hangingPunct="1"/>
            <a:r>
              <a:rPr lang="en-GB"/>
              <a:t>Can bad faith constitute grounds for invalidity?</a:t>
            </a:r>
          </a:p>
          <a:p>
            <a:pPr eaLnBrk="1" hangingPunct="1"/>
            <a:r>
              <a:rPr lang="en-GB"/>
              <a:t>Was the later design in conflict with the earlier design?</a:t>
            </a:r>
          </a:p>
          <a:p>
            <a:pPr eaLnBrk="1" hangingPunct="1"/>
            <a:r>
              <a:rPr lang="en-GB"/>
              <a:t>Who was the informed user in this case?</a:t>
            </a:r>
          </a:p>
          <a:p>
            <a:pPr eaLnBrk="1" hangingPunct="1"/>
            <a:r>
              <a:rPr lang="en-GB"/>
              <a:t>What was the relevant product category?</a:t>
            </a:r>
          </a:p>
          <a:p>
            <a:pPr eaLnBrk="1" hangingPunct="1"/>
            <a:r>
              <a:rPr lang="en-GB"/>
              <a:t>What was the degree of freedom of the designer?</a:t>
            </a:r>
          </a:p>
          <a:p>
            <a:pPr eaLnBrk="1" hangingPunct="1"/>
            <a:r>
              <a:rPr lang="en-GB"/>
              <a:t>Do the two designs produce the same overall impression on the informed user?</a:t>
            </a:r>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5557819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GB"/>
              <a:t>Was the prior design disclosed?</a:t>
            </a:r>
          </a:p>
        </p:txBody>
      </p:sp>
      <p:sp>
        <p:nvSpPr>
          <p:cNvPr id="25602" name="Content Placeholder 2"/>
          <p:cNvSpPr>
            <a:spLocks noGrp="1"/>
          </p:cNvSpPr>
          <p:nvPr>
            <p:ph idx="1"/>
          </p:nvPr>
        </p:nvSpPr>
        <p:spPr/>
        <p:txBody>
          <a:bodyPr/>
          <a:lstStyle/>
          <a:p>
            <a:pPr eaLnBrk="1" hangingPunct="1"/>
            <a:r>
              <a:rPr lang="en-GB"/>
              <a:t>Grupo Promer invoked lack of novelty and individual character.</a:t>
            </a:r>
          </a:p>
          <a:p>
            <a:pPr eaLnBrk="1" hangingPunct="1"/>
            <a:endParaRPr lang="en-GB"/>
          </a:p>
          <a:p>
            <a:pPr eaLnBrk="1" hangingPunct="1"/>
            <a:r>
              <a:rPr lang="en-GB"/>
              <a:t>This implies disclosure to the public of the prior design.</a:t>
            </a:r>
          </a:p>
          <a:p>
            <a:pPr eaLnBrk="1" hangingPunct="1"/>
            <a:endParaRPr lang="en-GB"/>
          </a:p>
          <a:p>
            <a:pPr eaLnBrk="1" hangingPunct="1"/>
            <a:r>
              <a:rPr lang="en-GB"/>
              <a:t>Had the Grupo Promer design been made available to the public?</a:t>
            </a:r>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27002058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GB"/>
              <a:t>Timeline for disclosure of the prior design</a:t>
            </a:r>
          </a:p>
        </p:txBody>
      </p:sp>
      <p:cxnSp>
        <p:nvCxnSpPr>
          <p:cNvPr id="27651" name="Straight Arrow Connector 4"/>
          <p:cNvCxnSpPr>
            <a:cxnSpLocks noChangeShapeType="1"/>
          </p:cNvCxnSpPr>
          <p:nvPr/>
        </p:nvCxnSpPr>
        <p:spPr bwMode="auto">
          <a:xfrm>
            <a:off x="600075" y="3429000"/>
            <a:ext cx="7921625" cy="0"/>
          </a:xfrm>
          <a:prstGeom prst="straightConnector1">
            <a:avLst/>
          </a:prstGeom>
          <a:noFill/>
          <a:ln w="31750" cap="sq" algn="ctr">
            <a:solidFill>
              <a:srgbClr val="C00000"/>
            </a:solidFill>
            <a:round/>
            <a:headEnd/>
            <a:tailEnd type="stealth" w="lg" len="lg"/>
          </a:ln>
        </p:spPr>
      </p:cxnSp>
      <p:cxnSp>
        <p:nvCxnSpPr>
          <p:cNvPr id="10" name="Straight Connector 9"/>
          <p:cNvCxnSpPr/>
          <p:nvPr/>
        </p:nvCxnSpPr>
        <p:spPr bwMode="auto">
          <a:xfrm>
            <a:off x="3059113" y="3230563"/>
            <a:ext cx="0" cy="180975"/>
          </a:xfrm>
          <a:prstGeom prst="line">
            <a:avLst/>
          </a:prstGeom>
          <a:solidFill>
            <a:schemeClr val="accent1"/>
          </a:solidFill>
          <a:ln w="22225" cap="flat" cmpd="sng" algn="ctr">
            <a:solidFill>
              <a:schemeClr val="accent1">
                <a:lumMod val="75000"/>
              </a:schemeClr>
            </a:solidFill>
            <a:prstDash val="solid"/>
            <a:round/>
            <a:headEnd type="none" w="med" len="med"/>
            <a:tailEnd type="none" w="med" len="med"/>
          </a:ln>
          <a:effectLst/>
          <a:extLst/>
        </p:spPr>
      </p:cxnSp>
      <p:cxnSp>
        <p:nvCxnSpPr>
          <p:cNvPr id="11" name="Straight Connector 10"/>
          <p:cNvCxnSpPr/>
          <p:nvPr/>
        </p:nvCxnSpPr>
        <p:spPr bwMode="auto">
          <a:xfrm>
            <a:off x="1289050" y="3230563"/>
            <a:ext cx="0" cy="180975"/>
          </a:xfrm>
          <a:prstGeom prst="line">
            <a:avLst/>
          </a:prstGeom>
          <a:solidFill>
            <a:schemeClr val="accent1"/>
          </a:solidFill>
          <a:ln w="22225" cap="flat" cmpd="sng" algn="ctr">
            <a:solidFill>
              <a:schemeClr val="accent1">
                <a:lumMod val="75000"/>
              </a:schemeClr>
            </a:solidFill>
            <a:prstDash val="solid"/>
            <a:round/>
            <a:headEnd type="none" w="med" len="med"/>
            <a:tailEnd type="none" w="med" len="med"/>
          </a:ln>
          <a:effectLst/>
          <a:extLst/>
        </p:spPr>
      </p:cxnSp>
      <p:cxnSp>
        <p:nvCxnSpPr>
          <p:cNvPr id="12" name="Straight Connector 11"/>
          <p:cNvCxnSpPr/>
          <p:nvPr/>
        </p:nvCxnSpPr>
        <p:spPr bwMode="auto">
          <a:xfrm>
            <a:off x="6732588" y="3230563"/>
            <a:ext cx="0" cy="180975"/>
          </a:xfrm>
          <a:prstGeom prst="line">
            <a:avLst/>
          </a:prstGeom>
          <a:solidFill>
            <a:schemeClr val="accent1"/>
          </a:solidFill>
          <a:ln w="22225" cap="flat" cmpd="sng" algn="ctr">
            <a:solidFill>
              <a:schemeClr val="accent1">
                <a:lumMod val="75000"/>
              </a:schemeClr>
            </a:solidFill>
            <a:prstDash val="solid"/>
            <a:round/>
            <a:headEnd type="none" w="med" len="med"/>
            <a:tailEnd type="none" w="med" len="med"/>
          </a:ln>
          <a:effectLst/>
          <a:extLst/>
        </p:spPr>
      </p:cxnSp>
      <p:cxnSp>
        <p:nvCxnSpPr>
          <p:cNvPr id="13" name="Straight Connector 12"/>
          <p:cNvCxnSpPr/>
          <p:nvPr/>
        </p:nvCxnSpPr>
        <p:spPr bwMode="auto">
          <a:xfrm>
            <a:off x="7812088" y="3429000"/>
            <a:ext cx="0" cy="179388"/>
          </a:xfrm>
          <a:prstGeom prst="line">
            <a:avLst/>
          </a:prstGeom>
          <a:solidFill>
            <a:schemeClr val="accent1"/>
          </a:solidFill>
          <a:ln w="22225" cap="flat" cmpd="sng" algn="ctr">
            <a:solidFill>
              <a:schemeClr val="accent1">
                <a:lumMod val="75000"/>
              </a:schemeClr>
            </a:solidFill>
            <a:prstDash val="solid"/>
            <a:round/>
            <a:headEnd type="none" w="med" len="med"/>
            <a:tailEnd type="none" w="med" len="med"/>
          </a:ln>
          <a:effectLst/>
          <a:extLst/>
        </p:spPr>
      </p:cxnSp>
      <p:cxnSp>
        <p:nvCxnSpPr>
          <p:cNvPr id="14" name="Straight Connector 13"/>
          <p:cNvCxnSpPr/>
          <p:nvPr/>
        </p:nvCxnSpPr>
        <p:spPr bwMode="auto">
          <a:xfrm>
            <a:off x="5795963" y="3429000"/>
            <a:ext cx="0" cy="179388"/>
          </a:xfrm>
          <a:prstGeom prst="line">
            <a:avLst/>
          </a:prstGeom>
          <a:solidFill>
            <a:schemeClr val="accent1"/>
          </a:solidFill>
          <a:ln w="22225" cap="flat" cmpd="sng" algn="ctr">
            <a:solidFill>
              <a:schemeClr val="accent1">
                <a:lumMod val="75000"/>
              </a:schemeClr>
            </a:solidFill>
            <a:prstDash val="solid"/>
            <a:round/>
            <a:headEnd type="none" w="med" len="med"/>
            <a:tailEnd type="none" w="med" len="med"/>
          </a:ln>
          <a:effectLst/>
          <a:extLst/>
        </p:spPr>
      </p:cxnSp>
      <p:cxnSp>
        <p:nvCxnSpPr>
          <p:cNvPr id="15" name="Straight Connector 14"/>
          <p:cNvCxnSpPr/>
          <p:nvPr/>
        </p:nvCxnSpPr>
        <p:spPr bwMode="auto">
          <a:xfrm>
            <a:off x="4716463" y="3429000"/>
            <a:ext cx="0" cy="179388"/>
          </a:xfrm>
          <a:prstGeom prst="line">
            <a:avLst/>
          </a:prstGeom>
          <a:solidFill>
            <a:schemeClr val="accent1"/>
          </a:solidFill>
          <a:ln w="22225" cap="flat" cmpd="sng" algn="ctr">
            <a:solidFill>
              <a:schemeClr val="accent1">
                <a:lumMod val="75000"/>
              </a:schemeClr>
            </a:solidFill>
            <a:prstDash val="solid"/>
            <a:round/>
            <a:headEnd type="none" w="med" len="med"/>
            <a:tailEnd type="none" w="med" len="med"/>
          </a:ln>
          <a:effectLst/>
          <a:extLst/>
        </p:spPr>
      </p:cxnSp>
      <p:cxnSp>
        <p:nvCxnSpPr>
          <p:cNvPr id="16" name="Straight Connector 15"/>
          <p:cNvCxnSpPr/>
          <p:nvPr/>
        </p:nvCxnSpPr>
        <p:spPr bwMode="auto">
          <a:xfrm>
            <a:off x="4140200" y="3249613"/>
            <a:ext cx="0" cy="179387"/>
          </a:xfrm>
          <a:prstGeom prst="line">
            <a:avLst/>
          </a:prstGeom>
          <a:solidFill>
            <a:schemeClr val="accent1"/>
          </a:solidFill>
          <a:ln w="22225" cap="flat" cmpd="sng" algn="ctr">
            <a:solidFill>
              <a:schemeClr val="accent1">
                <a:lumMod val="75000"/>
              </a:schemeClr>
            </a:solidFill>
            <a:prstDash val="solid"/>
            <a:round/>
            <a:headEnd type="none" w="med" len="med"/>
            <a:tailEnd type="none" w="med" len="med"/>
          </a:ln>
          <a:effectLst/>
          <a:extLst/>
        </p:spPr>
      </p:cxnSp>
      <p:sp>
        <p:nvSpPr>
          <p:cNvPr id="27659" name="TextBox 16"/>
          <p:cNvSpPr txBox="1">
            <a:spLocks noChangeArrowheads="1"/>
          </p:cNvSpPr>
          <p:nvPr/>
        </p:nvSpPr>
        <p:spPr bwMode="auto">
          <a:xfrm>
            <a:off x="600075" y="1763713"/>
            <a:ext cx="1379538" cy="1314450"/>
          </a:xfrm>
          <a:prstGeom prst="rect">
            <a:avLst/>
          </a:prstGeom>
          <a:noFill/>
          <a:ln w="9525">
            <a:noFill/>
            <a:miter lim="800000"/>
            <a:headEnd/>
            <a:tailEnd/>
          </a:ln>
        </p:spPr>
        <p:txBody>
          <a:bodyPr>
            <a:spAutoFit/>
          </a:bodyPr>
          <a:lstStyle/>
          <a:p>
            <a:pPr algn="ctr"/>
            <a:r>
              <a:rPr lang="en-GB" sz="1600"/>
              <a:t>21/02/2003: Grupo Promer </a:t>
            </a:r>
            <a:r>
              <a:rPr lang="en-GB" sz="1600" b="1">
                <a:solidFill>
                  <a:srgbClr val="404B56"/>
                </a:solidFill>
              </a:rPr>
              <a:t>confidential letter</a:t>
            </a:r>
          </a:p>
        </p:txBody>
      </p:sp>
      <p:sp>
        <p:nvSpPr>
          <p:cNvPr id="27660" name="TextBox 17"/>
          <p:cNvSpPr txBox="1">
            <a:spLocks noChangeArrowheads="1"/>
          </p:cNvSpPr>
          <p:nvPr/>
        </p:nvSpPr>
        <p:spPr bwMode="auto">
          <a:xfrm>
            <a:off x="2195513" y="1744663"/>
            <a:ext cx="1325562" cy="1314450"/>
          </a:xfrm>
          <a:prstGeom prst="rect">
            <a:avLst/>
          </a:prstGeom>
          <a:noFill/>
          <a:ln w="9525">
            <a:noFill/>
            <a:miter lim="800000"/>
            <a:headEnd/>
            <a:tailEnd/>
          </a:ln>
        </p:spPr>
        <p:txBody>
          <a:bodyPr>
            <a:spAutoFit/>
          </a:bodyPr>
          <a:lstStyle/>
          <a:p>
            <a:pPr algn="ctr"/>
            <a:r>
              <a:rPr lang="en-GB" sz="1600"/>
              <a:t>08/07/2003: Grupo Promer files Spanish design</a:t>
            </a:r>
          </a:p>
        </p:txBody>
      </p:sp>
      <p:sp>
        <p:nvSpPr>
          <p:cNvPr id="27661" name="TextBox 18"/>
          <p:cNvSpPr txBox="1">
            <a:spLocks noChangeArrowheads="1"/>
          </p:cNvSpPr>
          <p:nvPr/>
        </p:nvSpPr>
        <p:spPr bwMode="auto">
          <a:xfrm>
            <a:off x="3521075" y="2009775"/>
            <a:ext cx="1295400" cy="1069975"/>
          </a:xfrm>
          <a:prstGeom prst="rect">
            <a:avLst/>
          </a:prstGeom>
          <a:noFill/>
          <a:ln w="9525">
            <a:noFill/>
            <a:miter lim="800000"/>
            <a:headEnd/>
            <a:tailEnd/>
          </a:ln>
        </p:spPr>
        <p:txBody>
          <a:bodyPr>
            <a:spAutoFit/>
          </a:bodyPr>
          <a:lstStyle/>
          <a:p>
            <a:pPr algn="ctr"/>
            <a:r>
              <a:rPr lang="en-GB" sz="1600"/>
              <a:t>17/07/2003: Grupo Promer files RCD</a:t>
            </a:r>
          </a:p>
        </p:txBody>
      </p:sp>
      <p:sp>
        <p:nvSpPr>
          <p:cNvPr id="27662" name="TextBox 19"/>
          <p:cNvSpPr txBox="1">
            <a:spLocks noChangeArrowheads="1"/>
          </p:cNvSpPr>
          <p:nvPr/>
        </p:nvSpPr>
        <p:spPr bwMode="auto">
          <a:xfrm>
            <a:off x="3940175" y="3844925"/>
            <a:ext cx="1263650" cy="1314450"/>
          </a:xfrm>
          <a:prstGeom prst="rect">
            <a:avLst/>
          </a:prstGeom>
          <a:noFill/>
          <a:ln w="9525">
            <a:noFill/>
            <a:miter lim="800000"/>
            <a:headEnd/>
            <a:tailEnd/>
          </a:ln>
        </p:spPr>
        <p:txBody>
          <a:bodyPr>
            <a:spAutoFit/>
          </a:bodyPr>
          <a:lstStyle/>
          <a:p>
            <a:pPr algn="ctr"/>
            <a:r>
              <a:rPr lang="en-GB" sz="1600"/>
              <a:t>23/07/2003: PepsiCo files Spanish design</a:t>
            </a:r>
          </a:p>
        </p:txBody>
      </p:sp>
      <p:sp>
        <p:nvSpPr>
          <p:cNvPr id="27663" name="TextBox 20"/>
          <p:cNvSpPr txBox="1">
            <a:spLocks noChangeArrowheads="1"/>
          </p:cNvSpPr>
          <p:nvPr/>
        </p:nvSpPr>
        <p:spPr bwMode="auto">
          <a:xfrm>
            <a:off x="6156325" y="1792288"/>
            <a:ext cx="1333500" cy="1314450"/>
          </a:xfrm>
          <a:prstGeom prst="rect">
            <a:avLst/>
          </a:prstGeom>
          <a:noFill/>
          <a:ln w="9525">
            <a:noFill/>
            <a:miter lim="800000"/>
            <a:headEnd/>
            <a:tailEnd/>
          </a:ln>
        </p:spPr>
        <p:txBody>
          <a:bodyPr>
            <a:spAutoFit/>
          </a:bodyPr>
          <a:lstStyle/>
          <a:p>
            <a:pPr algn="ctr"/>
            <a:r>
              <a:rPr lang="en-GB" sz="1600"/>
              <a:t>01/11/2003: Grupo Promer Spanish publication</a:t>
            </a:r>
          </a:p>
        </p:txBody>
      </p:sp>
      <p:sp>
        <p:nvSpPr>
          <p:cNvPr id="27664" name="TextBox 21"/>
          <p:cNvSpPr txBox="1">
            <a:spLocks noChangeArrowheads="1"/>
          </p:cNvSpPr>
          <p:nvPr/>
        </p:nvSpPr>
        <p:spPr bwMode="auto">
          <a:xfrm>
            <a:off x="5203825" y="3860800"/>
            <a:ext cx="1260475" cy="825500"/>
          </a:xfrm>
          <a:prstGeom prst="rect">
            <a:avLst/>
          </a:prstGeom>
          <a:noFill/>
          <a:ln w="9525">
            <a:noFill/>
            <a:miter lim="800000"/>
            <a:headEnd/>
            <a:tailEnd/>
          </a:ln>
        </p:spPr>
        <p:txBody>
          <a:bodyPr>
            <a:spAutoFit/>
          </a:bodyPr>
          <a:lstStyle/>
          <a:p>
            <a:pPr algn="ctr"/>
            <a:r>
              <a:rPr lang="en-GB" sz="1600"/>
              <a:t>09/09/2003: PepsiCo files RCD</a:t>
            </a:r>
          </a:p>
        </p:txBody>
      </p:sp>
      <p:sp>
        <p:nvSpPr>
          <p:cNvPr id="27665" name="TextBox 22"/>
          <p:cNvSpPr txBox="1">
            <a:spLocks noChangeArrowheads="1"/>
          </p:cNvSpPr>
          <p:nvPr/>
        </p:nvSpPr>
        <p:spPr bwMode="auto">
          <a:xfrm>
            <a:off x="7019925" y="3860800"/>
            <a:ext cx="1549400" cy="1069975"/>
          </a:xfrm>
          <a:prstGeom prst="rect">
            <a:avLst/>
          </a:prstGeom>
          <a:noFill/>
          <a:ln w="9525">
            <a:noFill/>
            <a:miter lim="800000"/>
            <a:headEnd/>
            <a:tailEnd/>
          </a:ln>
        </p:spPr>
        <p:txBody>
          <a:bodyPr>
            <a:spAutoFit/>
          </a:bodyPr>
          <a:lstStyle/>
          <a:p>
            <a:pPr algn="ctr"/>
            <a:r>
              <a:rPr lang="en-GB" sz="1600"/>
              <a:t>16/11/2003: PepsiCo Spanish publication</a:t>
            </a:r>
          </a:p>
        </p:txBody>
      </p:sp>
      <p:sp>
        <p:nvSpPr>
          <p:cNvPr id="25" name="Down Arrow 24"/>
          <p:cNvSpPr/>
          <p:nvPr/>
        </p:nvSpPr>
        <p:spPr bwMode="auto">
          <a:xfrm>
            <a:off x="1027113" y="4598988"/>
            <a:ext cx="484187" cy="490537"/>
          </a:xfrm>
          <a:prstGeom prst="downArrow">
            <a:avLst/>
          </a:prstGeom>
          <a:solidFill>
            <a:schemeClr val="accent1"/>
          </a:solidFill>
          <a:ln w="25400" cap="flat" cmpd="sng" algn="ctr">
            <a:solidFill>
              <a:schemeClr val="accent1">
                <a:shade val="50000"/>
              </a:schemeClr>
            </a:solidFill>
            <a:prstDash val="solid"/>
            <a:round/>
            <a:headEnd type="none" w="med" len="med"/>
            <a:tailEnd type="none" w="med" len="med"/>
          </a:ln>
          <a:effectLst/>
          <a:extLst/>
        </p:spPr>
        <p:txBody>
          <a:bodyPr wrap="none" lIns="0" tIns="0" rIns="0" bIns="0" anchor="ctr"/>
          <a:lstStyle/>
          <a:p>
            <a:pPr>
              <a:defRPr/>
            </a:pPr>
            <a:endParaRPr lang="en-GB"/>
          </a:p>
        </p:txBody>
      </p:sp>
      <p:sp>
        <p:nvSpPr>
          <p:cNvPr id="27667" name="TextBox 25"/>
          <p:cNvSpPr txBox="1">
            <a:spLocks noChangeArrowheads="1"/>
          </p:cNvSpPr>
          <p:nvPr/>
        </p:nvSpPr>
        <p:spPr bwMode="auto">
          <a:xfrm>
            <a:off x="611188" y="5373688"/>
            <a:ext cx="1800225" cy="338137"/>
          </a:xfrm>
          <a:prstGeom prst="rect">
            <a:avLst/>
          </a:prstGeom>
          <a:noFill/>
          <a:ln w="9525">
            <a:noFill/>
            <a:miter lim="800000"/>
            <a:headEnd/>
            <a:tailEnd/>
          </a:ln>
        </p:spPr>
        <p:txBody>
          <a:bodyPr>
            <a:spAutoFit/>
          </a:bodyPr>
          <a:lstStyle/>
          <a:p>
            <a:r>
              <a:rPr lang="en-GB" sz="1600" b="1"/>
              <a:t>No disclosure</a:t>
            </a:r>
          </a:p>
        </p:txBody>
      </p:sp>
      <p:sp>
        <p:nvSpPr>
          <p:cNvPr id="2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16041913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GB"/>
              <a:t>Can bad faith constitute grounds for invalidity?</a:t>
            </a:r>
          </a:p>
        </p:txBody>
      </p:sp>
      <p:sp>
        <p:nvSpPr>
          <p:cNvPr id="29698" name="Content Placeholder 2"/>
          <p:cNvSpPr>
            <a:spLocks noGrp="1"/>
          </p:cNvSpPr>
          <p:nvPr>
            <p:ph idx="1"/>
          </p:nvPr>
        </p:nvSpPr>
        <p:spPr/>
        <p:txBody>
          <a:bodyPr/>
          <a:lstStyle/>
          <a:p>
            <a:pPr eaLnBrk="1" hangingPunct="1"/>
            <a:r>
              <a:rPr lang="en-GB"/>
              <a:t>Grupo Promer claims bad faith on the part of PepsiCo</a:t>
            </a:r>
          </a:p>
          <a:p>
            <a:pPr eaLnBrk="1" hangingPunct="1"/>
            <a:endParaRPr lang="en-GB"/>
          </a:p>
          <a:p>
            <a:pPr eaLnBrk="1" hangingPunct="1"/>
            <a:r>
              <a:rPr lang="en-GB"/>
              <a:t>Acting in bad faith is irrelevant</a:t>
            </a:r>
          </a:p>
          <a:p>
            <a:pPr lvl="1" eaLnBrk="1" hangingPunct="1"/>
            <a:endParaRPr lang="en-GB"/>
          </a:p>
          <a:p>
            <a:pPr lvl="1" eaLnBrk="1" hangingPunct="1"/>
            <a:r>
              <a:rPr lang="en-GB"/>
              <a:t>Grounds for invalidity are </a:t>
            </a:r>
            <a:r>
              <a:rPr lang="en-GB" b="1">
                <a:solidFill>
                  <a:srgbClr val="404B56"/>
                </a:solidFill>
              </a:rPr>
              <a:t>exhaustive</a:t>
            </a:r>
            <a:r>
              <a:rPr lang="en-GB">
                <a:solidFill>
                  <a:srgbClr val="404B56"/>
                </a:solidFill>
              </a:rPr>
              <a:t> and do not include bad faith</a:t>
            </a:r>
            <a:endParaRPr lang="en-GB" b="1">
              <a:solidFill>
                <a:srgbClr val="404B56"/>
              </a:solidFill>
            </a:endParaRPr>
          </a:p>
          <a:p>
            <a:pPr lvl="1" eaLnBrk="1" hangingPunct="1"/>
            <a:endParaRPr lang="en-GB"/>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837573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GB"/>
              <a:t>Was the later design in conflict with the earlier one?</a:t>
            </a:r>
          </a:p>
        </p:txBody>
      </p:sp>
      <p:sp>
        <p:nvSpPr>
          <p:cNvPr id="31746" name="Content Placeholder 2"/>
          <p:cNvSpPr>
            <a:spLocks noGrp="1"/>
          </p:cNvSpPr>
          <p:nvPr>
            <p:ph idx="1"/>
          </p:nvPr>
        </p:nvSpPr>
        <p:spPr/>
        <p:txBody>
          <a:bodyPr/>
          <a:lstStyle/>
          <a:p>
            <a:pPr eaLnBrk="1" hangingPunct="1"/>
            <a:r>
              <a:rPr lang="en-GB"/>
              <a:t>Article 25(1)(d) Community Design Regulation</a:t>
            </a:r>
          </a:p>
          <a:p>
            <a:pPr eaLnBrk="1" hangingPunct="1"/>
            <a:endParaRPr lang="en-GB"/>
          </a:p>
          <a:p>
            <a:pPr eaLnBrk="1" hangingPunct="1"/>
            <a:r>
              <a:rPr lang="en-GB"/>
              <a:t>Interpretation by the General Court:</a:t>
            </a:r>
          </a:p>
          <a:p>
            <a:pPr lvl="1" eaLnBrk="1" hangingPunct="1"/>
            <a:r>
              <a:rPr lang="en-GB"/>
              <a:t>scope of protection</a:t>
            </a:r>
            <a:r>
              <a:rPr lang="en-GB" b="1">
                <a:solidFill>
                  <a:srgbClr val="8C251D"/>
                </a:solidFill>
              </a:rPr>
              <a:t> </a:t>
            </a:r>
            <a:r>
              <a:rPr lang="en-GB"/>
              <a:t>of design</a:t>
            </a:r>
          </a:p>
          <a:p>
            <a:pPr eaLnBrk="1" hangingPunct="1"/>
            <a:endParaRPr lang="en-GB"/>
          </a:p>
          <a:p>
            <a:pPr eaLnBrk="1" hangingPunct="1"/>
            <a:r>
              <a:rPr lang="en-GB"/>
              <a:t>Conflict when designs create the same overall impression on the informed user, taking into consideration the degree of freedom of the designer</a:t>
            </a:r>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20695405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GB"/>
              <a:t>Who is the informed user in this case?</a:t>
            </a:r>
          </a:p>
        </p:txBody>
      </p:sp>
      <p:sp>
        <p:nvSpPr>
          <p:cNvPr id="33794" name="Content Placeholder 2"/>
          <p:cNvSpPr>
            <a:spLocks noGrp="1"/>
          </p:cNvSpPr>
          <p:nvPr>
            <p:ph idx="1"/>
          </p:nvPr>
        </p:nvSpPr>
        <p:spPr/>
        <p:txBody>
          <a:bodyPr/>
          <a:lstStyle/>
          <a:p>
            <a:pPr eaLnBrk="1" hangingPunct="1"/>
            <a:r>
              <a:rPr lang="en-GB"/>
              <a:t>Invalidity Division</a:t>
            </a:r>
          </a:p>
          <a:p>
            <a:pPr lvl="1" eaLnBrk="1" hangingPunct="1"/>
            <a:r>
              <a:rPr lang="en-GB"/>
              <a:t>familiar with promotional items for games</a:t>
            </a:r>
          </a:p>
          <a:p>
            <a:pPr eaLnBrk="1" hangingPunct="1"/>
            <a:endParaRPr lang="en-GB"/>
          </a:p>
          <a:p>
            <a:pPr eaLnBrk="1" hangingPunct="1"/>
            <a:r>
              <a:rPr lang="en-GB"/>
              <a:t>Board of Appeal</a:t>
            </a:r>
          </a:p>
          <a:p>
            <a:pPr lvl="1" eaLnBrk="1" hangingPunct="1"/>
            <a:r>
              <a:rPr lang="en-GB"/>
              <a:t>child or marketing manager</a:t>
            </a:r>
          </a:p>
          <a:p>
            <a:pPr eaLnBrk="1" hangingPunct="1"/>
            <a:endParaRPr lang="en-GB"/>
          </a:p>
          <a:p>
            <a:pPr eaLnBrk="1" hangingPunct="1"/>
            <a:r>
              <a:rPr lang="en-GB"/>
              <a:t>General Court</a:t>
            </a:r>
          </a:p>
          <a:p>
            <a:pPr lvl="1" eaLnBrk="1" hangingPunct="1"/>
            <a:r>
              <a:rPr lang="en-GB"/>
              <a:t>not a manufacturer or a seller</a:t>
            </a:r>
          </a:p>
          <a:p>
            <a:pPr lvl="1" eaLnBrk="1" hangingPunct="1"/>
            <a:r>
              <a:rPr lang="en-GB"/>
              <a:t>particularly observant, aware of existing designs in the sector     (= the state of the art)</a:t>
            </a:r>
          </a:p>
          <a:p>
            <a:pPr lvl="1" eaLnBrk="1" hangingPunct="1"/>
            <a:endParaRPr lang="en-GB"/>
          </a:p>
          <a:p>
            <a:pPr lvl="1" eaLnBrk="1" hangingPunct="1"/>
            <a:endParaRPr lang="en-GB"/>
          </a:p>
          <a:p>
            <a:pPr marL="542925" lvl="2" indent="0" eaLnBrk="1" hangingPunct="1">
              <a:buFontTx/>
              <a:buNone/>
            </a:pPr>
            <a:r>
              <a:rPr lang="en-GB"/>
              <a:t>	</a:t>
            </a:r>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667257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descr="skilled person - 144971692 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2492375"/>
            <a:ext cx="2465387"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p:txBody>
          <a:bodyPr/>
          <a:lstStyle/>
          <a:p>
            <a:pPr eaLnBrk="1" hangingPunct="1"/>
            <a:r>
              <a:rPr lang="en-GB" altLang="en-US"/>
              <a:t>When is an invention "inventive"?</a:t>
            </a:r>
            <a:endParaRPr lang="de-DE" altLang="en-US"/>
          </a:p>
        </p:txBody>
      </p:sp>
      <p:sp>
        <p:nvSpPr>
          <p:cNvPr id="17412" name="Rectangle 3"/>
          <p:cNvSpPr>
            <a:spLocks noGrp="1" noChangeArrowheads="1"/>
          </p:cNvSpPr>
          <p:nvPr>
            <p:ph type="body" idx="4294967295"/>
          </p:nvPr>
        </p:nvSpPr>
        <p:spPr>
          <a:xfrm>
            <a:off x="611188" y="1341438"/>
            <a:ext cx="6553200" cy="4032250"/>
          </a:xfrm>
        </p:spPr>
        <p:txBody>
          <a:bodyPr/>
          <a:lstStyle/>
          <a:p>
            <a:pPr eaLnBrk="1" hangingPunct="1"/>
            <a:r>
              <a:rPr lang="en-US" altLang="en-US" dirty="0"/>
              <a:t>When it is not obvious to the person skilled in the art</a:t>
            </a:r>
            <a:br>
              <a:rPr lang="en-US" altLang="en-US" dirty="0"/>
            </a:br>
            <a:r>
              <a:rPr lang="en-US" altLang="en-US" dirty="0"/>
              <a:t>in view of the state of the art</a:t>
            </a:r>
          </a:p>
          <a:p>
            <a:pPr eaLnBrk="1" hangingPunct="1"/>
            <a:endParaRPr lang="en-US" altLang="en-US" sz="1800" dirty="0"/>
          </a:p>
          <a:p>
            <a:pPr eaLnBrk="1" hangingPunct="1"/>
            <a:r>
              <a:rPr lang="en-GB" altLang="en-US" dirty="0"/>
              <a:t>The person skilled in the art </a:t>
            </a:r>
          </a:p>
          <a:p>
            <a:pPr lvl="1" eaLnBrk="1" hangingPunct="1"/>
            <a:r>
              <a:rPr lang="en-GB" altLang="en-US" dirty="0"/>
              <a:t>is a skilled practitioner in the relevant technical field</a:t>
            </a:r>
          </a:p>
          <a:p>
            <a:pPr lvl="1" eaLnBrk="1" hangingPunct="1"/>
            <a:r>
              <a:rPr lang="en-GB" altLang="en-US" dirty="0"/>
              <a:t>has access to the entire state of the art</a:t>
            </a:r>
          </a:p>
          <a:p>
            <a:pPr lvl="1" eaLnBrk="1" hangingPunct="1"/>
            <a:r>
              <a:rPr lang="en-GB" altLang="en-US" dirty="0"/>
              <a:t>is aware of general technical knowledge</a:t>
            </a:r>
          </a:p>
          <a:p>
            <a:pPr lvl="1" eaLnBrk="1" hangingPunct="1"/>
            <a:r>
              <a:rPr lang="en-GB" altLang="en-US" dirty="0"/>
              <a:t>is capable of routine work</a:t>
            </a:r>
          </a:p>
          <a:p>
            <a:pPr lvl="1" eaLnBrk="1" hangingPunct="1">
              <a:buFontTx/>
              <a:buNone/>
            </a:pPr>
            <a:endParaRPr lang="en-GB" altLang="en-US" b="1" dirty="0">
              <a:solidFill>
                <a:schemeClr val="accent1"/>
              </a:solidFill>
            </a:endParaRPr>
          </a:p>
          <a:p>
            <a:pPr lvl="1" eaLnBrk="1" hangingPunct="1">
              <a:buFontTx/>
              <a:buNone/>
            </a:pPr>
            <a:r>
              <a:rPr lang="en-GB" altLang="en-US" b="1" dirty="0">
                <a:solidFill>
                  <a:schemeClr val="accent1"/>
                </a:solidFill>
              </a:rPr>
              <a:t>		He knows EVERYTHING, </a:t>
            </a:r>
            <a:br>
              <a:rPr lang="en-GB" altLang="en-US" b="1" dirty="0">
                <a:solidFill>
                  <a:schemeClr val="accent1"/>
                </a:solidFill>
              </a:rPr>
            </a:br>
            <a:r>
              <a:rPr lang="en-GB" altLang="en-US" b="1" dirty="0">
                <a:solidFill>
                  <a:schemeClr val="accent1"/>
                </a:solidFill>
              </a:rPr>
              <a:t>	but has ZERO imagination!</a:t>
            </a:r>
          </a:p>
          <a:p>
            <a:pPr eaLnBrk="1" hangingPunct="1"/>
            <a:endParaRPr lang="de-DE" altLang="en-US" dirty="0"/>
          </a:p>
        </p:txBody>
      </p:sp>
      <p:sp>
        <p:nvSpPr>
          <p:cNvPr id="17414"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14</a:t>
            </a:r>
          </a:p>
        </p:txBody>
      </p:sp>
      <p:sp>
        <p:nvSpPr>
          <p:cNvPr id="17415" name="AutoShape 6"/>
          <p:cNvSpPr>
            <a:spLocks noChangeArrowheads="1"/>
          </p:cNvSpPr>
          <p:nvPr/>
        </p:nvSpPr>
        <p:spPr bwMode="auto">
          <a:xfrm rot="-5898134">
            <a:off x="7140575" y="1149350"/>
            <a:ext cx="1657350" cy="1320800"/>
          </a:xfrm>
          <a:prstGeom prst="cloudCallout">
            <a:avLst>
              <a:gd name="adj1" fmla="val -84486"/>
              <a:gd name="adj2" fmla="val -3463"/>
            </a:avLst>
          </a:prstGeom>
          <a:solidFill>
            <a:schemeClr val="bg1"/>
          </a:solidFill>
          <a:ln w="9525">
            <a:solidFill>
              <a:schemeClr val="tx1"/>
            </a:solidFill>
            <a:round/>
            <a:headEnd/>
            <a:tailEnd/>
          </a:ln>
        </p:spPr>
        <p:txBody>
          <a:bodyPr vert="eaVert" wrap="none" anchor="ct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de-DE" altLang="en-US" sz="2400">
              <a:latin typeface="Times New Roman" pitchFamily="18" charset="0"/>
              <a:ea typeface="Arial Unicode MS" pitchFamily="34" charset="-128"/>
              <a:cs typeface="Arial Unicode MS" pitchFamily="34" charset="-128"/>
            </a:endParaRPr>
          </a:p>
        </p:txBody>
      </p:sp>
      <p:sp>
        <p:nvSpPr>
          <p:cNvPr id="17416" name="AutoShape 17"/>
          <p:cNvSpPr>
            <a:spLocks noChangeArrowheads="1"/>
          </p:cNvSpPr>
          <p:nvPr/>
        </p:nvSpPr>
        <p:spPr bwMode="auto">
          <a:xfrm rot="-5400000">
            <a:off x="611982" y="4652168"/>
            <a:ext cx="647700" cy="360363"/>
          </a:xfrm>
          <a:prstGeom prst="downArrow">
            <a:avLst>
              <a:gd name="adj1" fmla="val 50000"/>
              <a:gd name="adj2" fmla="val 25000"/>
            </a:avLst>
          </a:prstGeom>
          <a:solidFill>
            <a:srgbClr val="F3CCC9"/>
          </a:solidFill>
          <a:ln w="9525">
            <a:solidFill>
              <a:schemeClr val="tx1"/>
            </a:solidFill>
            <a:miter lim="800000"/>
            <a:headEnd/>
            <a:tailEnd/>
          </a:ln>
        </p:spPr>
        <p:txBody>
          <a:bodyPr rot="10800000" wrap="none" anchor="ct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en-US" sz="1800"/>
          </a:p>
        </p:txBody>
      </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GB" dirty="0"/>
              <a:t>Court of Justice: the informed user as an intermediate notion</a:t>
            </a:r>
          </a:p>
        </p:txBody>
      </p:sp>
      <p:sp>
        <p:nvSpPr>
          <p:cNvPr id="35842" name="Content Placeholder 2"/>
          <p:cNvSpPr>
            <a:spLocks noGrp="1"/>
          </p:cNvSpPr>
          <p:nvPr>
            <p:ph idx="1"/>
          </p:nvPr>
        </p:nvSpPr>
        <p:spPr/>
        <p:txBody>
          <a:bodyPr/>
          <a:lstStyle/>
          <a:p>
            <a:pPr eaLnBrk="1" hangingPunct="1"/>
            <a:r>
              <a:rPr lang="en-GB" dirty="0"/>
              <a:t>Intermediate notion:</a:t>
            </a:r>
          </a:p>
          <a:p>
            <a:pPr eaLnBrk="1" hangingPunct="1"/>
            <a:endParaRPr lang="en-GB" dirty="0"/>
          </a:p>
          <a:p>
            <a:pPr eaLnBrk="1" hangingPunct="1">
              <a:buFont typeface="Wingdings" pitchFamily="2" charset="2"/>
              <a:buNone/>
            </a:pPr>
            <a:endParaRPr lang="en-GB" dirty="0"/>
          </a:p>
          <a:p>
            <a:pPr eaLnBrk="1" hangingPunct="1">
              <a:buFont typeface="Wingdings" pitchFamily="2" charset="2"/>
              <a:buNone/>
            </a:pPr>
            <a:endParaRPr lang="en-GB" dirty="0"/>
          </a:p>
          <a:p>
            <a:pPr eaLnBrk="1" hangingPunct="1">
              <a:buFont typeface="Wingdings" pitchFamily="2" charset="2"/>
              <a:buNone/>
            </a:pPr>
            <a:endParaRPr lang="en-GB" dirty="0"/>
          </a:p>
          <a:p>
            <a:pPr eaLnBrk="1" hangingPunct="1"/>
            <a:r>
              <a:rPr lang="en-GB" dirty="0"/>
              <a:t>Level of attention also intermediate</a:t>
            </a:r>
          </a:p>
          <a:p>
            <a:pPr eaLnBrk="1" hangingPunct="1"/>
            <a:endParaRPr lang="en-GB" dirty="0"/>
          </a:p>
          <a:p>
            <a:pPr eaLnBrk="1" hangingPunct="1"/>
            <a:r>
              <a:rPr lang="en-GB" dirty="0"/>
              <a:t>Definition of "informed"</a:t>
            </a:r>
          </a:p>
          <a:p>
            <a:pPr eaLnBrk="1" hangingPunct="1"/>
            <a:endParaRPr lang="en-GB" dirty="0"/>
          </a:p>
          <a:p>
            <a:pPr eaLnBrk="1" hangingPunct="1"/>
            <a:r>
              <a:rPr lang="en-GB" dirty="0"/>
              <a:t>Will not always make a direct comparison</a:t>
            </a:r>
          </a:p>
        </p:txBody>
      </p:sp>
      <p:graphicFrame>
        <p:nvGraphicFramePr>
          <p:cNvPr id="5" name="Diagram 4"/>
          <p:cNvGraphicFramePr/>
          <p:nvPr/>
        </p:nvGraphicFramePr>
        <p:xfrm>
          <a:off x="1331640" y="1988840"/>
          <a:ext cx="6096000"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33036023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en-GB" dirty="0"/>
              <a:t>Relevant </a:t>
            </a:r>
            <a:r>
              <a:rPr lang="en-GB"/>
              <a:t>product category</a:t>
            </a:r>
            <a:endParaRPr lang="en-GB" dirty="0"/>
          </a:p>
        </p:txBody>
      </p:sp>
      <p:sp>
        <p:nvSpPr>
          <p:cNvPr id="37890" name="Content Placeholder 2"/>
          <p:cNvSpPr>
            <a:spLocks noGrp="1"/>
          </p:cNvSpPr>
          <p:nvPr>
            <p:ph idx="1"/>
          </p:nvPr>
        </p:nvSpPr>
        <p:spPr/>
        <p:txBody>
          <a:bodyPr/>
          <a:lstStyle/>
          <a:p>
            <a:pPr eaLnBrk="1" hangingPunct="1"/>
            <a:r>
              <a:rPr lang="en-GB" dirty="0"/>
              <a:t>Invalidity Division</a:t>
            </a:r>
          </a:p>
          <a:p>
            <a:pPr lvl="1" eaLnBrk="1" hangingPunct="1"/>
            <a:r>
              <a:rPr lang="en-GB" dirty="0"/>
              <a:t>all kinds of promotional items</a:t>
            </a:r>
          </a:p>
          <a:p>
            <a:pPr eaLnBrk="1" hangingPunct="1"/>
            <a:endParaRPr lang="en-GB" dirty="0"/>
          </a:p>
          <a:p>
            <a:pPr eaLnBrk="1" hangingPunct="1"/>
            <a:r>
              <a:rPr lang="en-GB" dirty="0"/>
              <a:t>Board of Appeal</a:t>
            </a:r>
          </a:p>
          <a:p>
            <a:pPr lvl="1" eaLnBrk="1" hangingPunct="1"/>
            <a:r>
              <a:rPr lang="en-GB" dirty="0"/>
              <a:t>a particular type of promotional item</a:t>
            </a:r>
          </a:p>
          <a:p>
            <a:pPr lvl="1" eaLnBrk="1" hangingPunct="1"/>
            <a:endParaRPr lang="en-GB" dirty="0"/>
          </a:p>
          <a:p>
            <a:pPr eaLnBrk="1" hangingPunct="1"/>
            <a:r>
              <a:rPr lang="en-GB" dirty="0"/>
              <a:t>General Court</a:t>
            </a:r>
          </a:p>
          <a:p>
            <a:pPr lvl="1" eaLnBrk="1" hangingPunct="1"/>
            <a:r>
              <a:rPr lang="en-GB" dirty="0"/>
              <a:t>a particular category of promotional items</a:t>
            </a:r>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137490297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611188" y="404813"/>
            <a:ext cx="8229600" cy="1143000"/>
          </a:xfrm>
        </p:spPr>
        <p:txBody>
          <a:bodyPr/>
          <a:lstStyle/>
          <a:p>
            <a:pPr eaLnBrk="1" hangingPunct="1"/>
            <a:r>
              <a:rPr lang="en-GB"/>
              <a:t>Degree of freedom of the designer</a:t>
            </a:r>
          </a:p>
        </p:txBody>
      </p:sp>
      <p:sp>
        <p:nvSpPr>
          <p:cNvPr id="39938" name="Text Placeholder 5"/>
          <p:cNvSpPr>
            <a:spLocks noGrp="1"/>
          </p:cNvSpPr>
          <p:nvPr>
            <p:ph type="body" idx="1"/>
          </p:nvPr>
        </p:nvSpPr>
        <p:spPr/>
        <p:txBody>
          <a:bodyPr/>
          <a:lstStyle/>
          <a:p>
            <a:pPr algn="ctr" eaLnBrk="1" hangingPunct="1"/>
            <a:r>
              <a:rPr lang="en-GB"/>
              <a:t>Invalidity Division</a:t>
            </a:r>
          </a:p>
          <a:p>
            <a:pPr eaLnBrk="1" hangingPunct="1"/>
            <a:endParaRPr lang="en-GB" sz="2000"/>
          </a:p>
        </p:txBody>
      </p:sp>
      <p:sp>
        <p:nvSpPr>
          <p:cNvPr id="39939" name="Content Placeholder 2"/>
          <p:cNvSpPr>
            <a:spLocks noGrp="1"/>
          </p:cNvSpPr>
          <p:nvPr>
            <p:ph sz="half" idx="2"/>
          </p:nvPr>
        </p:nvSpPr>
        <p:spPr>
          <a:xfrm>
            <a:off x="611188" y="2205038"/>
            <a:ext cx="4040187" cy="3951287"/>
          </a:xfrm>
        </p:spPr>
        <p:txBody>
          <a:bodyPr/>
          <a:lstStyle/>
          <a:p>
            <a:pPr marL="269875" lvl="1" indent="-269875" eaLnBrk="1" hangingPunct="1">
              <a:buFont typeface="Wingdings" pitchFamily="2" charset="2"/>
              <a:buChar char="§"/>
            </a:pPr>
            <a:r>
              <a:rPr lang="en-GB"/>
              <a:t>Large degree of freedom</a:t>
            </a:r>
          </a:p>
          <a:p>
            <a:pPr marL="269875" lvl="1" indent="-269875" eaLnBrk="1" hangingPunct="1">
              <a:buFont typeface="Wingdings" pitchFamily="2" charset="2"/>
              <a:buChar char="§"/>
            </a:pPr>
            <a:endParaRPr lang="en-GB"/>
          </a:p>
          <a:p>
            <a:pPr marL="269875" lvl="1" indent="-269875" eaLnBrk="1" hangingPunct="1">
              <a:buFont typeface="Wingdings" pitchFamily="2" charset="2"/>
              <a:buChar char="§"/>
            </a:pPr>
            <a:r>
              <a:rPr lang="en-GB"/>
              <a:t>Few limitations</a:t>
            </a:r>
          </a:p>
          <a:p>
            <a:pPr marL="269875" lvl="1" indent="-269875" eaLnBrk="1" hangingPunct="1">
              <a:buFont typeface="Wingdings" pitchFamily="2" charset="2"/>
              <a:buChar char="§"/>
            </a:pPr>
            <a:endParaRPr lang="en-GB"/>
          </a:p>
          <a:p>
            <a:pPr marL="269875" lvl="1" indent="-269875" eaLnBrk="1" hangingPunct="1">
              <a:buFont typeface="Wingdings" pitchFamily="2" charset="2"/>
              <a:buChar char="§"/>
            </a:pPr>
            <a:r>
              <a:rPr lang="en-GB"/>
              <a:t>Same overall impression</a:t>
            </a:r>
          </a:p>
          <a:p>
            <a:pPr eaLnBrk="1" hangingPunct="1"/>
            <a:endParaRPr lang="en-GB"/>
          </a:p>
          <a:p>
            <a:pPr eaLnBrk="1" hangingPunct="1"/>
            <a:endParaRPr lang="en-GB"/>
          </a:p>
          <a:p>
            <a:pPr eaLnBrk="1" hangingPunct="1"/>
            <a:endParaRPr lang="en-GB"/>
          </a:p>
        </p:txBody>
      </p:sp>
      <p:sp>
        <p:nvSpPr>
          <p:cNvPr id="39940" name="Text Placeholder 6"/>
          <p:cNvSpPr>
            <a:spLocks noGrp="1"/>
          </p:cNvSpPr>
          <p:nvPr>
            <p:ph type="body" sz="quarter" idx="3"/>
          </p:nvPr>
        </p:nvSpPr>
        <p:spPr/>
        <p:txBody>
          <a:bodyPr/>
          <a:lstStyle/>
          <a:p>
            <a:pPr algn="ctr" eaLnBrk="1" hangingPunct="1"/>
            <a:r>
              <a:rPr lang="en-GB"/>
              <a:t>Board of Appeal</a:t>
            </a:r>
          </a:p>
          <a:p>
            <a:pPr eaLnBrk="1" hangingPunct="1"/>
            <a:endParaRPr lang="en-GB" sz="2000"/>
          </a:p>
        </p:txBody>
      </p:sp>
      <p:sp>
        <p:nvSpPr>
          <p:cNvPr id="39941" name="Content Placeholder 7"/>
          <p:cNvSpPr>
            <a:spLocks noGrp="1"/>
          </p:cNvSpPr>
          <p:nvPr>
            <p:ph sz="quarter" idx="4"/>
          </p:nvPr>
        </p:nvSpPr>
        <p:spPr>
          <a:xfrm>
            <a:off x="5076825" y="2133600"/>
            <a:ext cx="4041775" cy="3951288"/>
          </a:xfrm>
        </p:spPr>
        <p:txBody>
          <a:bodyPr/>
          <a:lstStyle/>
          <a:p>
            <a:pPr marL="269875" lvl="1" indent="-269875" eaLnBrk="1" hangingPunct="1">
              <a:buFont typeface="Wingdings" pitchFamily="2" charset="2"/>
              <a:buChar char="§"/>
            </a:pPr>
            <a:r>
              <a:rPr lang="en-GB"/>
              <a:t>Severely constricted</a:t>
            </a:r>
            <a:r>
              <a:rPr lang="en-GB">
                <a:solidFill>
                  <a:srgbClr val="8C251D"/>
                </a:solidFill>
              </a:rPr>
              <a:t> </a:t>
            </a:r>
            <a:r>
              <a:rPr lang="en-GB"/>
              <a:t>freedom</a:t>
            </a:r>
          </a:p>
          <a:p>
            <a:pPr marL="269875" lvl="1" indent="-269875" eaLnBrk="1" hangingPunct="1">
              <a:buFont typeface="Wingdings" pitchFamily="2" charset="2"/>
              <a:buChar char="§"/>
            </a:pPr>
            <a:endParaRPr lang="en-GB"/>
          </a:p>
          <a:p>
            <a:pPr marL="269875" lvl="1" indent="-269875" eaLnBrk="1" hangingPunct="1">
              <a:buFont typeface="Wingdings" pitchFamily="2" charset="2"/>
              <a:buChar char="§"/>
            </a:pPr>
            <a:r>
              <a:rPr lang="en-GB"/>
              <a:t>Market constraints</a:t>
            </a:r>
          </a:p>
          <a:p>
            <a:pPr marL="269875" lvl="1" indent="-269875" eaLnBrk="1" hangingPunct="1">
              <a:buFont typeface="Wingdings" pitchFamily="2" charset="2"/>
              <a:buChar char="§"/>
            </a:pPr>
            <a:endParaRPr lang="en-GB"/>
          </a:p>
          <a:p>
            <a:pPr marL="269875" lvl="1" indent="-269875" eaLnBrk="1" hangingPunct="1">
              <a:buFont typeface="Wingdings" pitchFamily="2" charset="2"/>
              <a:buChar char="§"/>
            </a:pPr>
            <a:r>
              <a:rPr lang="en-GB"/>
              <a:t>Small differences suffice to create a different</a:t>
            </a:r>
            <a:r>
              <a:rPr lang="en-GB">
                <a:solidFill>
                  <a:srgbClr val="8C251D"/>
                </a:solidFill>
              </a:rPr>
              <a:t> </a:t>
            </a:r>
            <a:r>
              <a:rPr lang="en-GB"/>
              <a:t>overall impression</a:t>
            </a:r>
          </a:p>
          <a:p>
            <a:pPr eaLnBrk="1" hangingPunct="1"/>
            <a:endParaRPr lang="en-GB"/>
          </a:p>
        </p:txBody>
      </p:sp>
      <p:sp>
        <p:nvSpPr>
          <p:cNvPr id="9" name="Left-Right Arrow 8"/>
          <p:cNvSpPr/>
          <p:nvPr/>
        </p:nvSpPr>
        <p:spPr>
          <a:xfrm>
            <a:off x="4140200" y="1304925"/>
            <a:ext cx="936625" cy="6477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39029328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GB" dirty="0"/>
              <a:t>General Court decision on the degree of freedom of the designer</a:t>
            </a:r>
          </a:p>
        </p:txBody>
      </p:sp>
      <p:sp>
        <p:nvSpPr>
          <p:cNvPr id="41986" name="Content Placeholder 2"/>
          <p:cNvSpPr>
            <a:spLocks noGrp="1"/>
          </p:cNvSpPr>
          <p:nvPr>
            <p:ph idx="1"/>
          </p:nvPr>
        </p:nvSpPr>
        <p:spPr/>
        <p:txBody>
          <a:bodyPr/>
          <a:lstStyle/>
          <a:p>
            <a:pPr eaLnBrk="1" hangingPunct="1"/>
            <a:r>
              <a:rPr lang="en-GB"/>
              <a:t>Freedom is constrained by:</a:t>
            </a:r>
          </a:p>
          <a:p>
            <a:pPr lvl="1" eaLnBrk="1" hangingPunct="1"/>
            <a:r>
              <a:rPr lang="en-GB"/>
              <a:t>technical function</a:t>
            </a:r>
          </a:p>
          <a:p>
            <a:pPr lvl="1" eaLnBrk="1" hangingPunct="1"/>
            <a:r>
              <a:rPr lang="en-GB"/>
              <a:t>statutory requirements</a:t>
            </a:r>
          </a:p>
          <a:p>
            <a:pPr eaLnBrk="1" hangingPunct="1"/>
            <a:endParaRPr lang="en-GB"/>
          </a:p>
          <a:p>
            <a:pPr eaLnBrk="1" hangingPunct="1"/>
            <a:r>
              <a:rPr lang="en-GB"/>
              <a:t>Result: standardisation of certain features</a:t>
            </a:r>
          </a:p>
          <a:p>
            <a:pPr eaLnBrk="1" hangingPunct="1"/>
            <a:endParaRPr lang="en-GB"/>
          </a:p>
          <a:p>
            <a:pPr eaLnBrk="1" hangingPunct="1"/>
            <a:r>
              <a:rPr lang="en-GB"/>
              <a:t>Confirmed Board of Appeal’s finding</a:t>
            </a:r>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25854479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9"/>
          <p:cNvSpPr>
            <a:spLocks noGrp="1"/>
          </p:cNvSpPr>
          <p:nvPr>
            <p:ph type="title"/>
          </p:nvPr>
        </p:nvSpPr>
        <p:spPr/>
        <p:txBody>
          <a:bodyPr/>
          <a:lstStyle/>
          <a:p>
            <a:pPr eaLnBrk="1" hangingPunct="1"/>
            <a:r>
              <a:rPr lang="en-GB" dirty="0"/>
              <a:t>Same overall impression?</a:t>
            </a:r>
          </a:p>
        </p:txBody>
      </p:sp>
      <p:sp>
        <p:nvSpPr>
          <p:cNvPr id="44034" name="Content Placeholder 10"/>
          <p:cNvSpPr>
            <a:spLocks noGrp="1"/>
          </p:cNvSpPr>
          <p:nvPr>
            <p:ph sz="half" idx="1"/>
          </p:nvPr>
        </p:nvSpPr>
        <p:spPr/>
        <p:txBody>
          <a:bodyPr/>
          <a:lstStyle/>
          <a:p>
            <a:pPr eaLnBrk="1" hangingPunct="1"/>
            <a:r>
              <a:rPr lang="en-GB" sz="2000"/>
              <a:t>Contested RCD – PepsiCo</a:t>
            </a:r>
          </a:p>
        </p:txBody>
      </p:sp>
      <p:sp>
        <p:nvSpPr>
          <p:cNvPr id="44035" name="Content Placeholder 11"/>
          <p:cNvSpPr>
            <a:spLocks noGrp="1"/>
          </p:cNvSpPr>
          <p:nvPr>
            <p:ph sz="half" idx="2"/>
          </p:nvPr>
        </p:nvSpPr>
        <p:spPr/>
        <p:txBody>
          <a:bodyPr/>
          <a:lstStyle/>
          <a:p>
            <a:pPr eaLnBrk="1" hangingPunct="1"/>
            <a:r>
              <a:rPr lang="en-GB" sz="2000"/>
              <a:t>Earlier RCD – Grupo Promer</a:t>
            </a:r>
          </a:p>
        </p:txBody>
      </p:sp>
      <p:pic>
        <p:nvPicPr>
          <p:cNvPr id="44037" name="Picture 4"/>
          <p:cNvPicPr>
            <a:picLocks noChangeAspect="1"/>
          </p:cNvPicPr>
          <p:nvPr/>
        </p:nvPicPr>
        <p:blipFill>
          <a:blip r:embed="rId3"/>
          <a:srcRect/>
          <a:stretch>
            <a:fillRect/>
          </a:stretch>
        </p:blipFill>
        <p:spPr bwMode="auto">
          <a:xfrm>
            <a:off x="1233488" y="2205038"/>
            <a:ext cx="1728787" cy="1062037"/>
          </a:xfrm>
          <a:prstGeom prst="rect">
            <a:avLst/>
          </a:prstGeom>
          <a:noFill/>
          <a:ln w="9525">
            <a:noFill/>
            <a:miter lim="800000"/>
            <a:headEnd/>
            <a:tailEnd/>
          </a:ln>
        </p:spPr>
      </p:pic>
      <p:pic>
        <p:nvPicPr>
          <p:cNvPr id="44038" name="Picture 5"/>
          <p:cNvPicPr>
            <a:picLocks noChangeAspect="1"/>
          </p:cNvPicPr>
          <p:nvPr/>
        </p:nvPicPr>
        <p:blipFill>
          <a:blip r:embed="rId4"/>
          <a:srcRect/>
          <a:stretch>
            <a:fillRect/>
          </a:stretch>
        </p:blipFill>
        <p:spPr bwMode="auto">
          <a:xfrm>
            <a:off x="1233488" y="3644900"/>
            <a:ext cx="1728787" cy="1614488"/>
          </a:xfrm>
          <a:prstGeom prst="rect">
            <a:avLst/>
          </a:prstGeom>
          <a:noFill/>
          <a:ln w="9525">
            <a:noFill/>
            <a:miter lim="800000"/>
            <a:headEnd/>
            <a:tailEnd/>
          </a:ln>
        </p:spPr>
      </p:pic>
      <p:pic>
        <p:nvPicPr>
          <p:cNvPr id="44039" name="Picture 6"/>
          <p:cNvPicPr>
            <a:picLocks noChangeAspect="1"/>
          </p:cNvPicPr>
          <p:nvPr/>
        </p:nvPicPr>
        <p:blipFill>
          <a:blip r:embed="rId5"/>
          <a:srcRect/>
          <a:stretch>
            <a:fillRect/>
          </a:stretch>
        </p:blipFill>
        <p:spPr bwMode="auto">
          <a:xfrm>
            <a:off x="1116013" y="5567363"/>
            <a:ext cx="2090737" cy="358775"/>
          </a:xfrm>
          <a:prstGeom prst="rect">
            <a:avLst/>
          </a:prstGeom>
          <a:noFill/>
          <a:ln w="9525">
            <a:noFill/>
            <a:miter lim="800000"/>
            <a:headEnd/>
            <a:tailEnd/>
          </a:ln>
        </p:spPr>
      </p:pic>
      <p:pic>
        <p:nvPicPr>
          <p:cNvPr id="44040" name="Picture 7"/>
          <p:cNvPicPr>
            <a:picLocks noChangeAspect="1"/>
          </p:cNvPicPr>
          <p:nvPr/>
        </p:nvPicPr>
        <p:blipFill>
          <a:blip r:embed="rId6"/>
          <a:srcRect/>
          <a:stretch>
            <a:fillRect/>
          </a:stretch>
        </p:blipFill>
        <p:spPr bwMode="auto">
          <a:xfrm>
            <a:off x="5984875" y="2420938"/>
            <a:ext cx="1357313" cy="1395412"/>
          </a:xfrm>
          <a:prstGeom prst="rect">
            <a:avLst/>
          </a:prstGeom>
          <a:noFill/>
          <a:ln w="9525">
            <a:noFill/>
            <a:miter lim="800000"/>
            <a:headEnd/>
            <a:tailEnd/>
          </a:ln>
        </p:spPr>
      </p:pic>
      <p:pic>
        <p:nvPicPr>
          <p:cNvPr id="44041" name="Picture 8"/>
          <p:cNvPicPr>
            <a:picLocks noChangeAspect="1"/>
          </p:cNvPicPr>
          <p:nvPr/>
        </p:nvPicPr>
        <p:blipFill>
          <a:blip r:embed="rId7"/>
          <a:srcRect/>
          <a:stretch>
            <a:fillRect/>
          </a:stretch>
        </p:blipFill>
        <p:spPr bwMode="auto">
          <a:xfrm>
            <a:off x="5508625" y="4292600"/>
            <a:ext cx="2559050" cy="571500"/>
          </a:xfrm>
          <a:prstGeom prst="rect">
            <a:avLst/>
          </a:prstGeom>
          <a:noFill/>
          <a:ln w="9525">
            <a:noFill/>
            <a:miter lim="800000"/>
            <a:headEnd/>
            <a:tailEnd/>
          </a:ln>
        </p:spPr>
      </p:pic>
      <p:cxnSp>
        <p:nvCxnSpPr>
          <p:cNvPr id="44042" name="Straight Arrow Connector 2"/>
          <p:cNvCxnSpPr>
            <a:cxnSpLocks noChangeShapeType="1"/>
          </p:cNvCxnSpPr>
          <p:nvPr/>
        </p:nvCxnSpPr>
        <p:spPr bwMode="auto">
          <a:xfrm>
            <a:off x="2935288" y="2708275"/>
            <a:ext cx="962025" cy="477838"/>
          </a:xfrm>
          <a:prstGeom prst="straightConnector1">
            <a:avLst/>
          </a:prstGeom>
          <a:noFill/>
          <a:ln w="22225" algn="ctr">
            <a:solidFill>
              <a:srgbClr val="00B050"/>
            </a:solidFill>
            <a:round/>
            <a:headEnd type="stealth" w="lg" len="lg"/>
            <a:tailEnd type="none" w="lg" len="lg"/>
          </a:ln>
        </p:spPr>
      </p:cxnSp>
      <p:cxnSp>
        <p:nvCxnSpPr>
          <p:cNvPr id="44043" name="Straight Arrow Connector 14"/>
          <p:cNvCxnSpPr>
            <a:cxnSpLocks noChangeShapeType="1"/>
          </p:cNvCxnSpPr>
          <p:nvPr/>
        </p:nvCxnSpPr>
        <p:spPr bwMode="auto">
          <a:xfrm flipV="1">
            <a:off x="4946650" y="2838450"/>
            <a:ext cx="1123950" cy="374650"/>
          </a:xfrm>
          <a:prstGeom prst="straightConnector1">
            <a:avLst/>
          </a:prstGeom>
          <a:noFill/>
          <a:ln w="22225" algn="ctr">
            <a:solidFill>
              <a:srgbClr val="00B050"/>
            </a:solidFill>
            <a:round/>
            <a:headEnd type="none" w="lg" len="lg"/>
            <a:tailEnd type="stealth" w="lg" len="lg"/>
          </a:ln>
        </p:spPr>
      </p:cxnSp>
      <p:cxnSp>
        <p:nvCxnSpPr>
          <p:cNvPr id="44044" name="Straight Arrow Connector 17"/>
          <p:cNvCxnSpPr>
            <a:cxnSpLocks noChangeShapeType="1"/>
          </p:cNvCxnSpPr>
          <p:nvPr/>
        </p:nvCxnSpPr>
        <p:spPr bwMode="auto">
          <a:xfrm flipV="1">
            <a:off x="554038" y="2894013"/>
            <a:ext cx="1123950" cy="373062"/>
          </a:xfrm>
          <a:prstGeom prst="straightConnector1">
            <a:avLst/>
          </a:prstGeom>
          <a:noFill/>
          <a:ln w="22225" algn="ctr">
            <a:solidFill>
              <a:srgbClr val="00B050"/>
            </a:solidFill>
            <a:round/>
            <a:headEnd type="none" w="lg" len="lg"/>
            <a:tailEnd type="stealth" w="lg" len="lg"/>
          </a:ln>
        </p:spPr>
      </p:cxnSp>
      <p:cxnSp>
        <p:nvCxnSpPr>
          <p:cNvPr id="44045" name="Straight Arrow Connector 18"/>
          <p:cNvCxnSpPr>
            <a:cxnSpLocks noChangeShapeType="1"/>
          </p:cNvCxnSpPr>
          <p:nvPr/>
        </p:nvCxnSpPr>
        <p:spPr bwMode="auto">
          <a:xfrm>
            <a:off x="7091363" y="3249613"/>
            <a:ext cx="962025" cy="476250"/>
          </a:xfrm>
          <a:prstGeom prst="straightConnector1">
            <a:avLst/>
          </a:prstGeom>
          <a:noFill/>
          <a:ln w="22225" algn="ctr">
            <a:solidFill>
              <a:srgbClr val="00B050"/>
            </a:solidFill>
            <a:round/>
            <a:headEnd type="stealth" w="lg" len="lg"/>
            <a:tailEnd type="none" w="lg" len="lg"/>
          </a:ln>
        </p:spPr>
      </p:cxnSp>
      <p:cxnSp>
        <p:nvCxnSpPr>
          <p:cNvPr id="44046" name="Straight Arrow Connector 19"/>
          <p:cNvCxnSpPr>
            <a:cxnSpLocks noChangeShapeType="1"/>
          </p:cNvCxnSpPr>
          <p:nvPr/>
        </p:nvCxnSpPr>
        <p:spPr bwMode="auto">
          <a:xfrm>
            <a:off x="2160588" y="2809875"/>
            <a:ext cx="774700" cy="750888"/>
          </a:xfrm>
          <a:prstGeom prst="straightConnector1">
            <a:avLst/>
          </a:prstGeom>
          <a:noFill/>
          <a:ln w="22225" algn="ctr">
            <a:solidFill>
              <a:srgbClr val="FF0000"/>
            </a:solidFill>
            <a:round/>
            <a:headEnd type="stealth" w="lg" len="lg"/>
            <a:tailEnd type="none" w="lg" len="lg"/>
          </a:ln>
        </p:spPr>
      </p:cxnSp>
      <p:cxnSp>
        <p:nvCxnSpPr>
          <p:cNvPr id="44047" name="Straight Arrow Connector 21"/>
          <p:cNvCxnSpPr>
            <a:cxnSpLocks noChangeShapeType="1"/>
          </p:cNvCxnSpPr>
          <p:nvPr/>
        </p:nvCxnSpPr>
        <p:spPr bwMode="auto">
          <a:xfrm flipV="1">
            <a:off x="2411413" y="4916488"/>
            <a:ext cx="865187" cy="722312"/>
          </a:xfrm>
          <a:prstGeom prst="straightConnector1">
            <a:avLst/>
          </a:prstGeom>
          <a:noFill/>
          <a:ln w="22225" algn="ctr">
            <a:solidFill>
              <a:srgbClr val="FF0000"/>
            </a:solidFill>
            <a:round/>
            <a:headEnd type="stealth" w="lg" len="lg"/>
            <a:tailEnd type="none" w="lg" len="lg"/>
          </a:ln>
        </p:spPr>
      </p:cxnSp>
      <p:sp>
        <p:nvSpPr>
          <p:cNvPr id="1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33968138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5"/>
          <p:cNvSpPr>
            <a:spLocks noGrp="1"/>
          </p:cNvSpPr>
          <p:nvPr>
            <p:ph type="title"/>
          </p:nvPr>
        </p:nvSpPr>
        <p:spPr/>
        <p:txBody>
          <a:bodyPr/>
          <a:lstStyle/>
          <a:p>
            <a:pPr eaLnBrk="1" hangingPunct="1"/>
            <a:r>
              <a:rPr lang="en-GB"/>
              <a:t>Board of Appeal: different overall impression</a:t>
            </a:r>
          </a:p>
        </p:txBody>
      </p:sp>
      <p:sp>
        <p:nvSpPr>
          <p:cNvPr id="46082" name="Content Placeholder 6"/>
          <p:cNvSpPr>
            <a:spLocks noGrp="1"/>
          </p:cNvSpPr>
          <p:nvPr>
            <p:ph idx="1"/>
          </p:nvPr>
        </p:nvSpPr>
        <p:spPr/>
        <p:txBody>
          <a:bodyPr/>
          <a:lstStyle/>
          <a:p>
            <a:pPr eaLnBrk="1" hangingPunct="1"/>
            <a:r>
              <a:rPr lang="en-GB"/>
              <a:t>The informed user will concentrate on arbitrary features.</a:t>
            </a:r>
          </a:p>
          <a:p>
            <a:pPr eaLnBrk="1" hangingPunct="1"/>
            <a:endParaRPr lang="en-GB"/>
          </a:p>
          <a:p>
            <a:pPr eaLnBrk="1" hangingPunct="1"/>
            <a:r>
              <a:rPr lang="en-GB"/>
              <a:t>He will disregard common features dictated by (market) constraints.</a:t>
            </a:r>
          </a:p>
          <a:p>
            <a:pPr marL="269875" lvl="1" indent="-269875" eaLnBrk="1" hangingPunct="1">
              <a:buFont typeface="Wingdings" pitchFamily="2" charset="2"/>
              <a:buChar char="§"/>
            </a:pPr>
            <a:endParaRPr lang="en-GB"/>
          </a:p>
          <a:p>
            <a:pPr marL="269875" lvl="1" indent="-269875" eaLnBrk="1" hangingPunct="1">
              <a:buFont typeface="Wingdings" pitchFamily="2" charset="2"/>
              <a:buChar char="§"/>
            </a:pPr>
            <a:r>
              <a:rPr lang="en-GB"/>
              <a:t>The difference in the designs' profiles will not go unnoticed.</a:t>
            </a:r>
          </a:p>
          <a:p>
            <a:pPr marL="269875" lvl="1" indent="-269875" eaLnBrk="1" hangingPunct="1">
              <a:buFontTx/>
              <a:buNone/>
            </a:pPr>
            <a:endParaRPr lang="en-GB"/>
          </a:p>
        </p:txBody>
      </p:sp>
      <p:sp>
        <p:nvSpPr>
          <p:cNvPr id="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308737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GB" dirty="0"/>
              <a:t>General Court: same overall impression</a:t>
            </a:r>
          </a:p>
        </p:txBody>
      </p:sp>
      <p:sp>
        <p:nvSpPr>
          <p:cNvPr id="48130" name="Content Placeholder 2"/>
          <p:cNvSpPr>
            <a:spLocks noGrp="1"/>
          </p:cNvSpPr>
          <p:nvPr>
            <p:ph idx="1"/>
          </p:nvPr>
        </p:nvSpPr>
        <p:spPr/>
        <p:txBody>
          <a:bodyPr/>
          <a:lstStyle/>
          <a:p>
            <a:pPr eaLnBrk="1" hangingPunct="1"/>
            <a:r>
              <a:rPr lang="en-GB" dirty="0"/>
              <a:t>Many similarities</a:t>
            </a:r>
          </a:p>
          <a:p>
            <a:pPr eaLnBrk="1" hangingPunct="1"/>
            <a:endParaRPr lang="en-GB" dirty="0"/>
          </a:p>
          <a:p>
            <a:pPr eaLnBrk="1" hangingPunct="1"/>
            <a:r>
              <a:rPr lang="en-GB" dirty="0"/>
              <a:t>Difference in curvature:</a:t>
            </a:r>
          </a:p>
          <a:p>
            <a:pPr lvl="1" eaLnBrk="1" hangingPunct="1"/>
            <a:r>
              <a:rPr lang="en-GB" dirty="0"/>
              <a:t>not enough to produce different overall impression</a:t>
            </a:r>
          </a:p>
          <a:p>
            <a:pPr lvl="1" eaLnBrk="1" hangingPunct="1"/>
            <a:r>
              <a:rPr lang="en-GB" dirty="0"/>
              <a:t>enough freedom in developing design, e.g.:</a:t>
            </a:r>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p:txBody>
      </p:sp>
      <p:pic>
        <p:nvPicPr>
          <p:cNvPr id="48132" name="Picture 3"/>
          <p:cNvPicPr>
            <a:picLocks noChangeAspect="1" noChangeArrowheads="1"/>
          </p:cNvPicPr>
          <p:nvPr/>
        </p:nvPicPr>
        <p:blipFill>
          <a:blip r:embed="rId3"/>
          <a:srcRect/>
          <a:stretch>
            <a:fillRect/>
          </a:stretch>
        </p:blipFill>
        <p:spPr bwMode="auto">
          <a:xfrm>
            <a:off x="2160588" y="3644900"/>
            <a:ext cx="1285875" cy="1223963"/>
          </a:xfrm>
          <a:prstGeom prst="rect">
            <a:avLst/>
          </a:prstGeom>
          <a:noFill/>
          <a:ln w="9525">
            <a:noFill/>
            <a:miter lim="800000"/>
            <a:headEnd/>
            <a:tailEnd/>
          </a:ln>
        </p:spPr>
      </p:pic>
      <p:pic>
        <p:nvPicPr>
          <p:cNvPr id="48133" name="Picture 2"/>
          <p:cNvPicPr>
            <a:picLocks noChangeAspect="1" noChangeArrowheads="1"/>
          </p:cNvPicPr>
          <p:nvPr/>
        </p:nvPicPr>
        <p:blipFill>
          <a:blip r:embed="rId4"/>
          <a:srcRect l="4420"/>
          <a:stretch>
            <a:fillRect/>
          </a:stretch>
        </p:blipFill>
        <p:spPr bwMode="auto">
          <a:xfrm>
            <a:off x="3563938" y="3757613"/>
            <a:ext cx="1298575" cy="966787"/>
          </a:xfrm>
          <a:prstGeom prst="rect">
            <a:avLst/>
          </a:prstGeom>
          <a:noFill/>
          <a:ln w="9525">
            <a:noFill/>
            <a:miter lim="800000"/>
            <a:headEnd/>
            <a:tailEnd/>
          </a:ln>
        </p:spPr>
      </p:pic>
      <p:sp>
        <p:nvSpPr>
          <p:cNvPr id="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10013886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GB"/>
              <a:t>Outcome of the case</a:t>
            </a:r>
          </a:p>
        </p:txBody>
      </p:sp>
      <p:pic>
        <p:nvPicPr>
          <p:cNvPr id="50178" name="Picture 2"/>
          <p:cNvPicPr>
            <a:picLocks noGrp="1" noChangeAspect="1" noChangeArrowheads="1"/>
          </p:cNvPicPr>
          <p:nvPr>
            <p:ph idx="1"/>
          </p:nvPr>
        </p:nvPicPr>
        <p:blipFill>
          <a:blip r:embed="rId3"/>
          <a:srcRect/>
          <a:stretch>
            <a:fillRect/>
          </a:stretch>
        </p:blipFill>
        <p:spPr>
          <a:xfrm>
            <a:off x="2627313" y="2276475"/>
            <a:ext cx="3032125" cy="2436813"/>
          </a:xfrm>
        </p:spPr>
      </p:pic>
      <p:sp>
        <p:nvSpPr>
          <p:cNvPr id="5" name="&quot;No&quot; Symbol 4"/>
          <p:cNvSpPr/>
          <p:nvPr/>
        </p:nvSpPr>
        <p:spPr bwMode="auto">
          <a:xfrm>
            <a:off x="2768600" y="2349500"/>
            <a:ext cx="2808288" cy="2232025"/>
          </a:xfrm>
          <a:prstGeom prst="noSmoking">
            <a:avLst/>
          </a:prstGeom>
          <a:solidFill>
            <a:srgbClr val="FF0000">
              <a:alpha val="49000"/>
            </a:srgbClr>
          </a:solidFill>
          <a:ln>
            <a:noFill/>
          </a:ln>
          <a:effectLst/>
          <a:extLst/>
        </p:spPr>
        <p:txBody>
          <a:bodyPr wrap="none" lIns="0" tIns="0" rIns="0" bIns="0" anchor="ctr"/>
          <a:lstStyle/>
          <a:p>
            <a:pPr>
              <a:defRPr/>
            </a:pPr>
            <a:endParaRPr lang="en-GB"/>
          </a:p>
        </p:txBody>
      </p:sp>
      <p:sp>
        <p:nvSpPr>
          <p:cNvPr id="7"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Tree>
    <p:extLst>
      <p:ext uri="{BB962C8B-B14F-4D97-AF65-F5344CB8AC3E}">
        <p14:creationId xmlns:p14="http://schemas.microsoft.com/office/powerpoint/2010/main" val="5306593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611188" y="4406900"/>
            <a:ext cx="7883525" cy="1362075"/>
          </a:xfrm>
        </p:spPr>
        <p:txBody>
          <a:bodyPr/>
          <a:lstStyle/>
          <a:p>
            <a:pPr eaLnBrk="1" hangingPunct="1"/>
            <a:r>
              <a:rPr lang="en-GB" altLang="en-US" sz="4000" dirty="0"/>
              <a:t>DESIGN EXERCISE</a:t>
            </a:r>
          </a:p>
        </p:txBody>
      </p:sp>
      <p:sp>
        <p:nvSpPr>
          <p:cNvPr id="13619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3619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436CE5D-D01E-4D07-9F53-D67281C41F0C}" type="slidenum">
              <a:rPr lang="de-DE" altLang="en-US" sz="1200"/>
              <a:pPr algn="r" eaLnBrk="1" hangingPunct="1">
                <a:spcBef>
                  <a:spcPct val="0"/>
                </a:spcBef>
                <a:buFontTx/>
                <a:buNone/>
              </a:pPr>
              <a:t>148</a:t>
            </a:fld>
            <a:endParaRPr lang="de-DE" altLang="en-US" sz="1200"/>
          </a:p>
        </p:txBody>
      </p:sp>
    </p:spTree>
    <p:extLst>
      <p:ext uri="{BB962C8B-B14F-4D97-AF65-F5344CB8AC3E}">
        <p14:creationId xmlns:p14="http://schemas.microsoft.com/office/powerpoint/2010/main" val="29806739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GB" altLang="en-US"/>
              <a:t>Requirements for registration</a:t>
            </a:r>
          </a:p>
        </p:txBody>
      </p:sp>
      <p:sp>
        <p:nvSpPr>
          <p:cNvPr id="137219" name="Content Placeholder 2"/>
          <p:cNvSpPr>
            <a:spLocks noGrp="1"/>
          </p:cNvSpPr>
          <p:nvPr>
            <p:ph idx="1"/>
          </p:nvPr>
        </p:nvSpPr>
        <p:spPr/>
        <p:txBody>
          <a:bodyPr/>
          <a:lstStyle/>
          <a:p>
            <a:pPr eaLnBrk="1" hangingPunct="1"/>
            <a:r>
              <a:rPr lang="en-GB" altLang="en-US"/>
              <a:t>Designs must:</a:t>
            </a:r>
          </a:p>
          <a:p>
            <a:pPr eaLnBrk="1" hangingPunct="1"/>
            <a:endParaRPr lang="en-GB" altLang="en-US"/>
          </a:p>
          <a:p>
            <a:pPr lvl="1" eaLnBrk="1" hangingPunct="1"/>
            <a:r>
              <a:rPr lang="en-GB" altLang="en-US"/>
              <a:t>comply with definition</a:t>
            </a:r>
          </a:p>
          <a:p>
            <a:pPr lvl="1" eaLnBrk="1" hangingPunct="1"/>
            <a:r>
              <a:rPr lang="en-GB" altLang="en-US"/>
              <a:t>not be contrary to public policy or morality</a:t>
            </a:r>
          </a:p>
          <a:p>
            <a:pPr lvl="1" eaLnBrk="1" hangingPunct="1"/>
            <a:endParaRPr lang="en-GB" altLang="en-US"/>
          </a:p>
          <a:p>
            <a:pPr eaLnBrk="1" hangingPunct="1"/>
            <a:r>
              <a:rPr lang="en-GB" altLang="en-US"/>
              <a:t>Applications must: </a:t>
            </a:r>
          </a:p>
          <a:p>
            <a:pPr eaLnBrk="1" hangingPunct="1"/>
            <a:endParaRPr lang="en-GB" altLang="en-US"/>
          </a:p>
          <a:p>
            <a:pPr lvl="1" eaLnBrk="1" hangingPunct="1"/>
            <a:r>
              <a:rPr lang="en-GB" altLang="en-US"/>
              <a:t>comply with formalities requirements</a:t>
            </a:r>
          </a:p>
        </p:txBody>
      </p:sp>
      <p:sp>
        <p:nvSpPr>
          <p:cNvPr id="13722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3722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5B5FA91-EA68-4676-AC1F-01675382080B}" type="slidenum">
              <a:rPr lang="de-DE" altLang="en-US" sz="1200"/>
              <a:pPr algn="r" eaLnBrk="1" hangingPunct="1">
                <a:spcBef>
                  <a:spcPct val="0"/>
                </a:spcBef>
                <a:buFontTx/>
                <a:buNone/>
              </a:pPr>
              <a:t>149</a:t>
            </a:fld>
            <a:endParaRPr lang="de-DE" altLang="en-US"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21" name="Picture 17"/>
          <p:cNvPicPr>
            <a:picLocks noChangeAspect="1" noChangeArrowheads="1"/>
          </p:cNvPicPr>
          <p:nvPr/>
        </p:nvPicPr>
        <p:blipFill>
          <a:blip r:embed="rId3">
            <a:extLst>
              <a:ext uri="{28A0092B-C50C-407E-A947-70E740481C1C}">
                <a14:useLocalDpi xmlns:a14="http://schemas.microsoft.com/office/drawing/2010/main" val="0"/>
              </a:ext>
            </a:extLst>
          </a:blip>
          <a:srcRect l="11237" r="2496" b="4729"/>
          <a:stretch>
            <a:fillRect/>
          </a:stretch>
        </p:blipFill>
        <p:spPr bwMode="auto">
          <a:xfrm>
            <a:off x="6516688" y="2636838"/>
            <a:ext cx="2238375"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10"/>
          <p:cNvSpPr>
            <a:spLocks noChangeArrowheads="1"/>
          </p:cNvSpPr>
          <p:nvPr/>
        </p:nvSpPr>
        <p:spPr bwMode="auto">
          <a:xfrm>
            <a:off x="971550" y="404813"/>
            <a:ext cx="77263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400" b="1">
                <a:solidFill>
                  <a:schemeClr val="tx2"/>
                </a:solidFill>
                <a:ea typeface="Arial Unicode MS" pitchFamily="34" charset="-128"/>
                <a:cs typeface="Arial Unicode MS" pitchFamily="34" charset="-128"/>
              </a:rPr>
              <a:t>Assessing novelty</a:t>
            </a:r>
          </a:p>
        </p:txBody>
      </p:sp>
      <p:sp>
        <p:nvSpPr>
          <p:cNvPr id="18436" name="Rectangle 3"/>
          <p:cNvSpPr txBox="1">
            <a:spLocks noChangeArrowheads="1"/>
          </p:cNvSpPr>
          <p:nvPr/>
        </p:nvSpPr>
        <p:spPr bwMode="auto">
          <a:xfrm>
            <a:off x="468313" y="1196975"/>
            <a:ext cx="78914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 typeface="Wingdings" pitchFamily="2" charset="2"/>
              <a:buNone/>
            </a:pPr>
            <a:r>
              <a:rPr lang="en-GB" altLang="en-US" sz="1600" dirty="0">
                <a:latin typeface="Arial Unicode MS" pitchFamily="34" charset="-128"/>
                <a:ea typeface="Arial Unicode MS" pitchFamily="34" charset="-128"/>
                <a:cs typeface="Arial Unicode MS" pitchFamily="34" charset="-128"/>
              </a:rPr>
              <a:t>Claim:	A pouring vessel comprising</a:t>
            </a:r>
          </a:p>
          <a:p>
            <a:pPr eaLnBrk="1" hangingPunct="1">
              <a:lnSpc>
                <a:spcPct val="80000"/>
              </a:lnSpc>
              <a:buFont typeface="Wingdings" pitchFamily="2" charset="2"/>
              <a:buNone/>
            </a:pPr>
            <a:r>
              <a:rPr lang="en-GB" altLang="en-US" sz="1600" dirty="0">
                <a:latin typeface="Arial Unicode MS" pitchFamily="34" charset="-128"/>
                <a:ea typeface="Arial Unicode MS" pitchFamily="34" charset="-128"/>
                <a:cs typeface="Arial Unicode MS" pitchFamily="34" charset="-128"/>
              </a:rPr>
              <a:t>	(a) a compartment for liquids (1),</a:t>
            </a:r>
          </a:p>
          <a:p>
            <a:pPr eaLnBrk="1" hangingPunct="1">
              <a:lnSpc>
                <a:spcPct val="80000"/>
              </a:lnSpc>
              <a:buFont typeface="Wingdings" pitchFamily="2" charset="2"/>
              <a:buNone/>
            </a:pPr>
            <a:r>
              <a:rPr lang="de-CH" altLang="en-US" sz="1600" dirty="0">
                <a:latin typeface="Arial Unicode MS" pitchFamily="34" charset="-128"/>
                <a:ea typeface="Arial Unicode MS" pitchFamily="34" charset="-128"/>
                <a:cs typeface="Arial Unicode MS" pitchFamily="34" charset="-128"/>
              </a:rPr>
              <a:t>	(b) a handle (2),</a:t>
            </a:r>
            <a:endParaRPr lang="en-GB" altLang="en-US" sz="1600" dirty="0">
              <a:latin typeface="Arial Unicode MS" pitchFamily="34" charset="-128"/>
              <a:ea typeface="Arial Unicode MS" pitchFamily="34" charset="-128"/>
              <a:cs typeface="Arial Unicode MS" pitchFamily="34" charset="-128"/>
            </a:endParaRPr>
          </a:p>
          <a:p>
            <a:pPr eaLnBrk="1" hangingPunct="1">
              <a:lnSpc>
                <a:spcPct val="80000"/>
              </a:lnSpc>
              <a:buFont typeface="Wingdings" pitchFamily="2" charset="2"/>
              <a:buNone/>
            </a:pPr>
            <a:r>
              <a:rPr lang="en-GB" altLang="en-US" sz="1600" dirty="0">
                <a:latin typeface="Arial Unicode MS" pitchFamily="34" charset="-128"/>
                <a:ea typeface="Arial Unicode MS" pitchFamily="34" charset="-128"/>
                <a:cs typeface="Arial Unicode MS" pitchFamily="34" charset="-128"/>
              </a:rPr>
              <a:t>	(c) a lid, and</a:t>
            </a:r>
          </a:p>
          <a:p>
            <a:pPr eaLnBrk="1" hangingPunct="1">
              <a:lnSpc>
                <a:spcPct val="80000"/>
              </a:lnSpc>
              <a:buFont typeface="Wingdings" pitchFamily="2" charset="2"/>
              <a:buNone/>
            </a:pPr>
            <a:r>
              <a:rPr lang="en-GB" altLang="en-US" sz="1600" dirty="0">
                <a:latin typeface="Arial Unicode MS" pitchFamily="34" charset="-128"/>
                <a:ea typeface="Arial Unicode MS" pitchFamily="34" charset="-128"/>
                <a:cs typeface="Arial Unicode MS" pitchFamily="34" charset="-128"/>
              </a:rPr>
              <a:t>	(d) two spouts (5) extending from the compartment (1),</a:t>
            </a:r>
          </a:p>
          <a:p>
            <a:pPr eaLnBrk="1" hangingPunct="1">
              <a:lnSpc>
                <a:spcPct val="80000"/>
              </a:lnSpc>
              <a:buFont typeface="Wingdings" pitchFamily="2" charset="2"/>
              <a:buNone/>
            </a:pPr>
            <a:r>
              <a:rPr lang="en-GB" altLang="en-US" sz="1600" dirty="0">
                <a:latin typeface="Arial Unicode MS" pitchFamily="34" charset="-128"/>
                <a:ea typeface="Arial Unicode MS" pitchFamily="34" charset="-128"/>
                <a:cs typeface="Arial Unicode MS" pitchFamily="34" charset="-128"/>
              </a:rPr>
              <a:t>	(e) whereby the tops of the two spouts are arranged at the same height.</a:t>
            </a:r>
          </a:p>
          <a:p>
            <a:pPr eaLnBrk="1" hangingPunct="1">
              <a:lnSpc>
                <a:spcPct val="80000"/>
              </a:lnSpc>
              <a:buFont typeface="Wingdings" pitchFamily="2" charset="2"/>
              <a:buNone/>
            </a:pPr>
            <a:endParaRPr lang="en-GB" altLang="en-US" sz="1600" dirty="0">
              <a:latin typeface="Arial Unicode MS" pitchFamily="34" charset="-128"/>
              <a:ea typeface="Arial Unicode MS" pitchFamily="34" charset="-128"/>
              <a:cs typeface="Arial Unicode MS" pitchFamily="34" charset="-128"/>
            </a:endParaRPr>
          </a:p>
        </p:txBody>
      </p:sp>
      <p:sp>
        <p:nvSpPr>
          <p:cNvPr id="20485" name="Text Box 9"/>
          <p:cNvSpPr txBox="1">
            <a:spLocks noChangeArrowheads="1"/>
          </p:cNvSpPr>
          <p:nvPr/>
        </p:nvSpPr>
        <p:spPr bwMode="auto">
          <a:xfrm rot="10800000">
            <a:off x="466725" y="2924175"/>
            <a:ext cx="461963" cy="3340100"/>
          </a:xfrm>
          <a:prstGeom prst="rect">
            <a:avLst/>
          </a:prstGeom>
          <a:solidFill>
            <a:schemeClr val="accent2">
              <a:lumMod val="20000"/>
              <a:lumOff val="80000"/>
            </a:schemeClr>
          </a:solidFill>
          <a:ln w="25400">
            <a:noFill/>
            <a:miter lim="800000"/>
            <a:headEnd/>
            <a:tailEnd/>
          </a:ln>
        </p:spPr>
        <p:txBody>
          <a:bodyPr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1" eaLnBrk="1" hangingPunct="1">
              <a:spcBef>
                <a:spcPct val="50000"/>
              </a:spcBef>
              <a:defRPr/>
            </a:pPr>
            <a:r>
              <a:rPr lang="en-GB" altLang="en-US" dirty="0">
                <a:ea typeface="Arial Unicode MS" pitchFamily="34" charset="-128"/>
                <a:cs typeface="Arial Unicode MS" pitchFamily="34" charset="-128"/>
              </a:rPr>
              <a:t>Stage 1: Prior art</a:t>
            </a:r>
          </a:p>
        </p:txBody>
      </p:sp>
      <p:sp>
        <p:nvSpPr>
          <p:cNvPr id="20486" name="Rectangle 9"/>
          <p:cNvSpPr>
            <a:spLocks noChangeArrowheads="1"/>
          </p:cNvSpPr>
          <p:nvPr/>
        </p:nvSpPr>
        <p:spPr bwMode="auto">
          <a:xfrm>
            <a:off x="971550" y="2924175"/>
            <a:ext cx="2160588" cy="1200150"/>
          </a:xfrm>
          <a:prstGeom prst="rect">
            <a:avLst/>
          </a:prstGeom>
          <a:solidFill>
            <a:schemeClr val="accent2">
              <a:lumMod val="20000"/>
              <a:lumOff val="80000"/>
            </a:schemeClr>
          </a:solidFill>
          <a:ln w="9525">
            <a:noFill/>
            <a:miter lim="800000"/>
            <a:headEnd/>
            <a:tailEnd/>
          </a:ln>
        </p:spPr>
        <p:txBody>
          <a:bodyPr>
            <a:spAutoFit/>
          </a:bodyPr>
          <a:lstStyle/>
          <a:p>
            <a:pPr>
              <a:defRPr/>
            </a:pPr>
            <a:r>
              <a:rPr lang="en-GB" dirty="0">
                <a:latin typeface="Arial Unicode MS" pitchFamily="34" charset="-128"/>
                <a:ea typeface="Arial Unicode MS" pitchFamily="34" charset="-128"/>
                <a:cs typeface="Arial Unicode MS" pitchFamily="34" charset="-128"/>
              </a:rPr>
              <a:t>The prior art search revealed the following documents:</a:t>
            </a:r>
          </a:p>
        </p:txBody>
      </p:sp>
      <p:sp>
        <p:nvSpPr>
          <p:cNvPr id="73739" name="Rectangle 11"/>
          <p:cNvSpPr>
            <a:spLocks noChangeArrowheads="1"/>
          </p:cNvSpPr>
          <p:nvPr/>
        </p:nvSpPr>
        <p:spPr bwMode="auto">
          <a:xfrm>
            <a:off x="3676650" y="2981325"/>
            <a:ext cx="16557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latin typeface="Arial Unicode MS" pitchFamily="34" charset="-128"/>
                <a:ea typeface="Arial Unicode MS" pitchFamily="34" charset="-128"/>
                <a:cs typeface="Arial Unicode MS" pitchFamily="34" charset="-128"/>
              </a:rPr>
              <a:t>Document D1:</a:t>
            </a:r>
          </a:p>
          <a:p>
            <a:pPr eaLnBrk="1" hangingPunct="1">
              <a:spcBef>
                <a:spcPct val="0"/>
              </a:spcBef>
              <a:buFontTx/>
              <a:buNone/>
            </a:pPr>
            <a:r>
              <a:rPr lang="en-GB" altLang="en-US" sz="1600">
                <a:latin typeface="Arial Unicode MS" pitchFamily="34" charset="-128"/>
                <a:ea typeface="Arial Unicode MS" pitchFamily="34" charset="-128"/>
                <a:cs typeface="Arial Unicode MS" pitchFamily="34" charset="-128"/>
              </a:rPr>
              <a:t>A teapot with </a:t>
            </a:r>
            <a:br>
              <a:rPr lang="en-GB" altLang="en-US" sz="1600">
                <a:latin typeface="Arial Unicode MS" pitchFamily="34" charset="-128"/>
                <a:ea typeface="Arial Unicode MS" pitchFamily="34" charset="-128"/>
                <a:cs typeface="Arial Unicode MS" pitchFamily="34" charset="-128"/>
              </a:rPr>
            </a:br>
            <a:r>
              <a:rPr lang="en-GB" altLang="en-US" sz="1600">
                <a:latin typeface="Arial Unicode MS" pitchFamily="34" charset="-128"/>
                <a:ea typeface="Arial Unicode MS" pitchFamily="34" charset="-128"/>
                <a:cs typeface="Arial Unicode MS" pitchFamily="34" charset="-128"/>
              </a:rPr>
              <a:t>one spout.</a:t>
            </a:r>
          </a:p>
          <a:p>
            <a:pPr eaLnBrk="1" hangingPunct="1">
              <a:spcBef>
                <a:spcPct val="0"/>
              </a:spcBef>
              <a:buFontTx/>
              <a:buNone/>
            </a:pPr>
            <a:endParaRPr lang="en-GB" altLang="en-US" sz="1600">
              <a:latin typeface="Arial Unicode MS" pitchFamily="34" charset="-128"/>
              <a:ea typeface="Arial Unicode MS" pitchFamily="34" charset="-128"/>
              <a:cs typeface="Arial Unicode MS" pitchFamily="34" charset="-128"/>
            </a:endParaRPr>
          </a:p>
        </p:txBody>
      </p:sp>
      <p:sp>
        <p:nvSpPr>
          <p:cNvPr id="73741" name="Rectangle 13"/>
          <p:cNvSpPr>
            <a:spLocks noChangeArrowheads="1"/>
          </p:cNvSpPr>
          <p:nvPr/>
        </p:nvSpPr>
        <p:spPr bwMode="auto">
          <a:xfrm>
            <a:off x="971550" y="4581525"/>
            <a:ext cx="16573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latin typeface="Arial Unicode MS" pitchFamily="34" charset="-128"/>
                <a:ea typeface="Arial Unicode MS" pitchFamily="34" charset="-128"/>
                <a:cs typeface="Arial Unicode MS" pitchFamily="34" charset="-128"/>
              </a:rPr>
              <a:t>Document D3:</a:t>
            </a:r>
          </a:p>
          <a:p>
            <a:pPr eaLnBrk="1" hangingPunct="1">
              <a:spcBef>
                <a:spcPct val="0"/>
              </a:spcBef>
              <a:buFontTx/>
              <a:buNone/>
            </a:pPr>
            <a:r>
              <a:rPr lang="en-GB" altLang="en-US" sz="1600">
                <a:latin typeface="Arial Unicode MS" pitchFamily="34" charset="-128"/>
                <a:ea typeface="Arial Unicode MS" pitchFamily="34" charset="-128"/>
                <a:cs typeface="Arial Unicode MS" pitchFamily="34" charset="-128"/>
              </a:rPr>
              <a:t>A filter handle with two spouts to be used with a coffee-maker.</a:t>
            </a:r>
          </a:p>
        </p:txBody>
      </p:sp>
      <p:sp>
        <p:nvSpPr>
          <p:cNvPr id="73743" name="Rectangle 15"/>
          <p:cNvSpPr>
            <a:spLocks noChangeArrowheads="1"/>
          </p:cNvSpPr>
          <p:nvPr/>
        </p:nvSpPr>
        <p:spPr bwMode="auto">
          <a:xfrm>
            <a:off x="5003800" y="3644900"/>
            <a:ext cx="38163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latin typeface="Arial Unicode MS" pitchFamily="34" charset="-128"/>
                <a:ea typeface="Arial Unicode MS" pitchFamily="34" charset="-128"/>
                <a:cs typeface="Arial Unicode MS" pitchFamily="34" charset="-128"/>
              </a:rPr>
              <a:t>Document D2:</a:t>
            </a:r>
          </a:p>
          <a:p>
            <a:pPr eaLnBrk="1" hangingPunct="1">
              <a:spcBef>
                <a:spcPct val="0"/>
              </a:spcBef>
              <a:buFontTx/>
              <a:buNone/>
            </a:pPr>
            <a:r>
              <a:rPr lang="en-GB" altLang="en-US" sz="1600">
                <a:latin typeface="Arial Unicode MS" pitchFamily="34" charset="-128"/>
                <a:ea typeface="Arial Unicode MS" pitchFamily="34" charset="-128"/>
                <a:cs typeface="Arial Unicode MS" pitchFamily="34" charset="-128"/>
              </a:rPr>
              <a:t>High efficiency distributor for fertilizer. Each rod has several nozzles for spraying liquid.</a:t>
            </a:r>
          </a:p>
        </p:txBody>
      </p:sp>
      <p:sp>
        <p:nvSpPr>
          <p:cNvPr id="17" name="Rectangle 15"/>
          <p:cNvSpPr>
            <a:spLocks noChangeArrowheads="1"/>
          </p:cNvSpPr>
          <p:nvPr/>
        </p:nvSpPr>
        <p:spPr bwMode="auto">
          <a:xfrm>
            <a:off x="3924300" y="4868863"/>
            <a:ext cx="33845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latin typeface="Arial Unicode MS" pitchFamily="34" charset="-128"/>
                <a:ea typeface="Arial Unicode MS" pitchFamily="34" charset="-128"/>
                <a:cs typeface="Arial Unicode MS" pitchFamily="34" charset="-128"/>
              </a:rPr>
              <a:t>Document D4:</a:t>
            </a:r>
          </a:p>
          <a:p>
            <a:pPr eaLnBrk="1" hangingPunct="1">
              <a:spcBef>
                <a:spcPct val="0"/>
              </a:spcBef>
              <a:buFontTx/>
              <a:buNone/>
            </a:pPr>
            <a:r>
              <a:rPr lang="en-GB" altLang="en-US" sz="1600">
                <a:latin typeface="Arial Unicode MS" pitchFamily="34" charset="-128"/>
                <a:ea typeface="Arial Unicode MS" pitchFamily="34" charset="-128"/>
                <a:cs typeface="Arial Unicode MS" pitchFamily="34" charset="-128"/>
              </a:rPr>
              <a:t>An oil and vinegar bottle which reveals a second bottle inside.</a:t>
            </a:r>
            <a:r>
              <a:rPr lang="en-GB" altLang="en-US" sz="1600" b="1">
                <a:latin typeface="Arial Unicode MS" pitchFamily="34" charset="-128"/>
                <a:ea typeface="Arial Unicode MS" pitchFamily="34" charset="-128"/>
                <a:cs typeface="Arial Unicode MS" pitchFamily="34" charset="-128"/>
              </a:rPr>
              <a:t> </a:t>
            </a:r>
            <a:r>
              <a:rPr lang="en-GB" altLang="en-US" sz="1600">
                <a:latin typeface="Arial Unicode MS" pitchFamily="34" charset="-128"/>
                <a:ea typeface="Arial Unicode MS" pitchFamily="34" charset="-128"/>
                <a:cs typeface="Arial Unicode MS" pitchFamily="34" charset="-128"/>
              </a:rPr>
              <a:t>The two spouts are cleverly arranged to ensure the second bottle never drips while the first one is in use. </a:t>
            </a:r>
          </a:p>
        </p:txBody>
      </p:sp>
      <p:pic>
        <p:nvPicPr>
          <p:cNvPr id="1024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860800"/>
            <a:ext cx="87471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2"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4652963"/>
            <a:ext cx="97948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4"/>
          <p:cNvPicPr>
            <a:picLocks noChangeAspect="1" noChangeArrowheads="1"/>
          </p:cNvPicPr>
          <p:nvPr/>
        </p:nvPicPr>
        <p:blipFill>
          <a:blip r:embed="rId6">
            <a:extLst>
              <a:ext uri="{28A0092B-C50C-407E-A947-70E740481C1C}">
                <a14:useLocalDpi xmlns:a14="http://schemas.microsoft.com/office/drawing/2010/main" val="0"/>
              </a:ext>
            </a:extLst>
          </a:blip>
          <a:srcRect b="50780"/>
          <a:stretch>
            <a:fillRect/>
          </a:stretch>
        </p:blipFill>
        <p:spPr bwMode="auto">
          <a:xfrm>
            <a:off x="6516688" y="1009650"/>
            <a:ext cx="1854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Slide Number Placeholder 14"/>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15</a:t>
            </a:r>
          </a:p>
        </p:txBody>
      </p:sp>
      <p:pic>
        <p:nvPicPr>
          <p:cNvPr id="18448" name="Picture 17" descr="173655712 - pouring espresso"/>
          <p:cNvPicPr>
            <a:picLocks noChangeAspect="1" noChangeArrowheads="1"/>
          </p:cNvPicPr>
          <p:nvPr/>
        </p:nvPicPr>
        <p:blipFill>
          <a:blip r:embed="rId7">
            <a:extLst>
              <a:ext uri="{28A0092B-C50C-407E-A947-70E740481C1C}">
                <a14:useLocalDpi xmlns:a14="http://schemas.microsoft.com/office/drawing/2010/main" val="0"/>
              </a:ext>
            </a:extLst>
          </a:blip>
          <a:srcRect l="11714"/>
          <a:stretch>
            <a:fillRect/>
          </a:stretch>
        </p:blipFill>
        <p:spPr bwMode="auto">
          <a:xfrm>
            <a:off x="2627313" y="4868863"/>
            <a:ext cx="122237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37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7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92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7374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73739" grpId="0" autoUpdateAnimBg="0"/>
      <p:bldP spid="73741" grpId="0" autoUpdateAnimBg="0"/>
      <p:bldP spid="73743" grpId="0" autoUpdateAnimBg="0"/>
      <p:bldP spid="17"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en-GB" altLang="en-US" dirty="0"/>
              <a:t>Representation of the design</a:t>
            </a:r>
          </a:p>
        </p:txBody>
      </p:sp>
      <p:sp>
        <p:nvSpPr>
          <p:cNvPr id="138243" name="Content Placeholder 2"/>
          <p:cNvSpPr>
            <a:spLocks noGrp="1"/>
          </p:cNvSpPr>
          <p:nvPr>
            <p:ph idx="1"/>
          </p:nvPr>
        </p:nvSpPr>
        <p:spPr/>
        <p:txBody>
          <a:bodyPr/>
          <a:lstStyle/>
          <a:p>
            <a:pPr eaLnBrk="1" hangingPunct="1"/>
            <a:r>
              <a:rPr lang="en-GB" altLang="en-US"/>
              <a:t>Good quality</a:t>
            </a:r>
          </a:p>
          <a:p>
            <a:pPr eaLnBrk="1" hangingPunct="1">
              <a:buFont typeface="Wingdings" pitchFamily="2" charset="2"/>
              <a:buNone/>
            </a:pPr>
            <a:endParaRPr lang="en-GB" altLang="en-US"/>
          </a:p>
          <a:p>
            <a:pPr eaLnBrk="1" hangingPunct="1"/>
            <a:r>
              <a:rPr lang="en-GB" altLang="en-US"/>
              <a:t>Neutral background</a:t>
            </a:r>
          </a:p>
          <a:p>
            <a:pPr eaLnBrk="1" hangingPunct="1"/>
            <a:endParaRPr lang="en-GB" altLang="en-US"/>
          </a:p>
          <a:p>
            <a:pPr eaLnBrk="1" hangingPunct="1"/>
            <a:r>
              <a:rPr lang="en-GB" altLang="en-US"/>
              <a:t>Maximum of seven views, of the same product</a:t>
            </a:r>
          </a:p>
          <a:p>
            <a:pPr eaLnBrk="1" hangingPunct="1"/>
            <a:endParaRPr lang="en-GB" altLang="en-US"/>
          </a:p>
          <a:p>
            <a:pPr eaLnBrk="1" hangingPunct="1"/>
            <a:r>
              <a:rPr lang="en-GB" altLang="en-US"/>
              <a:t>No explanatory text</a:t>
            </a:r>
          </a:p>
          <a:p>
            <a:pPr eaLnBrk="1" hangingPunct="1"/>
            <a:endParaRPr lang="en-GB" altLang="en-US"/>
          </a:p>
          <a:p>
            <a:pPr eaLnBrk="1" hangingPunct="1"/>
            <a:r>
              <a:rPr lang="en-GB" altLang="en-US"/>
              <a:t>No detailed views</a:t>
            </a:r>
          </a:p>
        </p:txBody>
      </p:sp>
      <p:sp>
        <p:nvSpPr>
          <p:cNvPr id="13824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3824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7DE29A9-57FD-4CC3-A8FF-E33679F94C9F}" type="slidenum">
              <a:rPr lang="de-DE" altLang="en-US" sz="1200"/>
              <a:pPr algn="r" eaLnBrk="1" hangingPunct="1">
                <a:spcBef>
                  <a:spcPct val="0"/>
                </a:spcBef>
                <a:buFontTx/>
                <a:buNone/>
              </a:pPr>
              <a:t>150</a:t>
            </a:fld>
            <a:endParaRPr lang="de-DE" altLang="en-US" sz="120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GB" altLang="en-US"/>
              <a:t>Grounds for invalidity</a:t>
            </a:r>
          </a:p>
        </p:txBody>
      </p:sp>
      <p:sp>
        <p:nvSpPr>
          <p:cNvPr id="139267" name="Content Placeholder 2"/>
          <p:cNvSpPr>
            <a:spLocks noGrp="1"/>
          </p:cNvSpPr>
          <p:nvPr>
            <p:ph idx="1"/>
          </p:nvPr>
        </p:nvSpPr>
        <p:spPr/>
        <p:txBody>
          <a:bodyPr/>
          <a:lstStyle/>
          <a:p>
            <a:pPr eaLnBrk="1" hangingPunct="1"/>
            <a:r>
              <a:rPr lang="en-GB" altLang="en-US"/>
              <a:t>Lack of novelty</a:t>
            </a:r>
          </a:p>
          <a:p>
            <a:pPr eaLnBrk="1" hangingPunct="1"/>
            <a:endParaRPr lang="en-GB" altLang="en-US"/>
          </a:p>
          <a:p>
            <a:pPr eaLnBrk="1" hangingPunct="1"/>
            <a:r>
              <a:rPr lang="en-GB" altLang="en-US"/>
              <a:t>Lack of individual character</a:t>
            </a:r>
          </a:p>
          <a:p>
            <a:pPr eaLnBrk="1" hangingPunct="1"/>
            <a:endParaRPr lang="en-GB" altLang="en-US"/>
          </a:p>
          <a:p>
            <a:pPr eaLnBrk="1" hangingPunct="1"/>
            <a:r>
              <a:rPr lang="en-GB" altLang="en-US"/>
              <a:t>Condition:</a:t>
            </a:r>
          </a:p>
          <a:p>
            <a:pPr lvl="1" eaLnBrk="1" hangingPunct="1"/>
            <a:r>
              <a:rPr lang="en-GB" altLang="en-US"/>
              <a:t>disclosure of the design</a:t>
            </a:r>
          </a:p>
        </p:txBody>
      </p:sp>
      <p:sp>
        <p:nvSpPr>
          <p:cNvPr id="13926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3926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9C82017-0A6F-441C-BFF5-9EB455B971D0}" type="slidenum">
              <a:rPr lang="de-DE" altLang="en-US" sz="1200"/>
              <a:pPr algn="r" eaLnBrk="1" hangingPunct="1">
                <a:spcBef>
                  <a:spcPct val="0"/>
                </a:spcBef>
                <a:buFontTx/>
                <a:buNone/>
              </a:pPr>
              <a:t>151</a:t>
            </a:fld>
            <a:endParaRPr lang="de-DE" altLang="en-US" sz="12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r>
              <a:rPr lang="en-GB" altLang="en-US"/>
              <a:t>Neutral background (I)</a:t>
            </a:r>
          </a:p>
        </p:txBody>
      </p:sp>
      <p:pic>
        <p:nvPicPr>
          <p:cNvPr id="14029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55650" y="2133600"/>
            <a:ext cx="5187950" cy="3352800"/>
          </a:xfrm>
        </p:spPr>
      </p:pic>
      <p:pic>
        <p:nvPicPr>
          <p:cNvPr id="140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2997200"/>
            <a:ext cx="2260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p:cNvSpPr/>
          <p:nvPr/>
        </p:nvSpPr>
        <p:spPr>
          <a:xfrm>
            <a:off x="6269038" y="3889375"/>
            <a:ext cx="576262" cy="649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029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029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E821BCF-191D-4B48-8A36-090201B61463}" type="slidenum">
              <a:rPr lang="de-DE" altLang="en-US" sz="1200"/>
              <a:pPr algn="r" eaLnBrk="1" hangingPunct="1">
                <a:spcBef>
                  <a:spcPct val="0"/>
                </a:spcBef>
                <a:buFontTx/>
                <a:buNone/>
              </a:pPr>
              <a:t>152</a:t>
            </a:fld>
            <a:endParaRPr lang="de-DE" altLang="en-US" sz="12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682625" y="404813"/>
            <a:ext cx="7921625" cy="936625"/>
          </a:xfrm>
        </p:spPr>
        <p:txBody>
          <a:bodyPr/>
          <a:lstStyle/>
          <a:p>
            <a:pPr eaLnBrk="1" hangingPunct="1"/>
            <a:r>
              <a:rPr lang="en-GB" altLang="en-US"/>
              <a:t>Neutral background (II)</a:t>
            </a:r>
          </a:p>
        </p:txBody>
      </p:sp>
      <p:pic>
        <p:nvPicPr>
          <p:cNvPr id="1413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2636838"/>
            <a:ext cx="3879850" cy="2773362"/>
          </a:xfrm>
        </p:spPr>
      </p:pic>
      <p:pic>
        <p:nvPicPr>
          <p:cNvPr id="1413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2781300"/>
            <a:ext cx="25304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7"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1318"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7DC1B20-C76A-41E4-BBDA-B5FD46630718}" type="slidenum">
              <a:rPr lang="de-DE" altLang="en-US" sz="1200"/>
              <a:pPr algn="r" eaLnBrk="1" hangingPunct="1">
                <a:spcBef>
                  <a:spcPct val="0"/>
                </a:spcBef>
                <a:buFontTx/>
                <a:buNone/>
              </a:pPr>
              <a:t>153</a:t>
            </a:fld>
            <a:endParaRPr lang="de-DE" altLang="en-US" sz="12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GB" altLang="en-US" dirty="0"/>
              <a:t>Same product? (I)</a:t>
            </a:r>
          </a:p>
        </p:txBody>
      </p:sp>
      <p:pic>
        <p:nvPicPr>
          <p:cNvPr id="1423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1913" y="1166813"/>
            <a:ext cx="2719387" cy="2693987"/>
          </a:xfrm>
        </p:spPr>
      </p:pic>
      <p:pic>
        <p:nvPicPr>
          <p:cNvPr id="1423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23938"/>
            <a:ext cx="2713038"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3716338"/>
            <a:ext cx="2719388"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687763"/>
            <a:ext cx="2719388"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2205038"/>
            <a:ext cx="25304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234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B1D3D02-6A30-4F2E-827A-C78A085DA67C}" type="slidenum">
              <a:rPr lang="de-DE" altLang="en-US" sz="1200"/>
              <a:pPr algn="r" eaLnBrk="1" hangingPunct="1">
                <a:spcBef>
                  <a:spcPct val="0"/>
                </a:spcBef>
                <a:buFontTx/>
                <a:buNone/>
              </a:pPr>
              <a:t>154</a:t>
            </a:fld>
            <a:endParaRPr lang="de-DE" altLang="en-US" sz="12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eaLnBrk="1" hangingPunct="1"/>
            <a:r>
              <a:rPr lang="en-GB" altLang="en-US" dirty="0"/>
              <a:t>Same product? (II)</a:t>
            </a:r>
          </a:p>
        </p:txBody>
      </p:sp>
      <p:pic>
        <p:nvPicPr>
          <p:cNvPr id="14336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2275" y="1916113"/>
            <a:ext cx="1970088" cy="3067050"/>
          </a:xfrm>
        </p:spPr>
      </p:pic>
      <p:pic>
        <p:nvPicPr>
          <p:cNvPr id="1433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990725"/>
            <a:ext cx="19621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p:cNvSpPr/>
          <p:nvPr/>
        </p:nvSpPr>
        <p:spPr bwMode="auto">
          <a:xfrm>
            <a:off x="7396163" y="3500438"/>
            <a:ext cx="576262" cy="485775"/>
          </a:xfrm>
          <a:prstGeom prst="leftArrow">
            <a:avLst/>
          </a:prstGeom>
          <a:solidFill>
            <a:schemeClr val="accent1"/>
          </a:solidFill>
          <a:ln w="25400" cap="flat" cmpd="sng" algn="ctr">
            <a:solidFill>
              <a:schemeClr val="accent1">
                <a:lumMod val="50000"/>
              </a:schemeClr>
            </a:solidFill>
            <a:prstDash val="solid"/>
            <a:round/>
            <a:headEnd type="none" w="med" len="med"/>
            <a:tailEnd type="none" w="med" len="med"/>
          </a:ln>
          <a:effectLst/>
          <a:extLst/>
        </p:spPr>
        <p:txBody>
          <a:bodyPr wrap="none" lIns="0" tIns="0" rIns="0" bIns="0" anchor="ctr"/>
          <a:lstStyle/>
          <a:p>
            <a:pPr>
              <a:defRPr/>
            </a:pPr>
            <a:endParaRPr lang="en-GB"/>
          </a:p>
        </p:txBody>
      </p:sp>
      <p:sp>
        <p:nvSpPr>
          <p:cNvPr id="14336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336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89F391F-F589-45AC-A6E3-E321AA48BAB4}" type="slidenum">
              <a:rPr lang="de-DE" altLang="en-US" sz="1200"/>
              <a:pPr algn="r" eaLnBrk="1" hangingPunct="1">
                <a:spcBef>
                  <a:spcPct val="0"/>
                </a:spcBef>
                <a:buFontTx/>
                <a:buNone/>
              </a:pPr>
              <a:t>155</a:t>
            </a:fld>
            <a:endParaRPr lang="de-DE" altLang="en-US" sz="12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eaLnBrk="1" hangingPunct="1"/>
            <a:r>
              <a:rPr lang="en-GB" altLang="en-US" dirty="0"/>
              <a:t>Same product? (III)</a:t>
            </a:r>
          </a:p>
        </p:txBody>
      </p:sp>
      <p:pic>
        <p:nvPicPr>
          <p:cNvPr id="1443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628775"/>
            <a:ext cx="1330325" cy="4464050"/>
          </a:xfrm>
        </p:spPr>
      </p:pic>
      <p:pic>
        <p:nvPicPr>
          <p:cNvPr id="144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28775"/>
            <a:ext cx="14081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79925" y="2967038"/>
            <a:ext cx="184150" cy="923925"/>
          </a:xfrm>
          <a:prstGeom prst="rect">
            <a:avLst/>
          </a:prstGeom>
          <a:noFill/>
        </p:spPr>
        <p:txBody>
          <a:bodyPr wrap="none">
            <a:spAutoFit/>
          </a:bodyPr>
          <a:lstStyle/>
          <a:p>
            <a:pPr algn="ctr">
              <a:defRPr/>
            </a:pP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Wingdings" pitchFamily="2" charset="2"/>
            </a:endParaRPr>
          </a:p>
        </p:txBody>
      </p:sp>
      <p:sp>
        <p:nvSpPr>
          <p:cNvPr id="6" name="Rectangle 5"/>
          <p:cNvSpPr/>
          <p:nvPr/>
        </p:nvSpPr>
        <p:spPr>
          <a:xfrm>
            <a:off x="6948264" y="2644170"/>
            <a:ext cx="1152880" cy="1569660"/>
          </a:xfrm>
          <a:prstGeom prst="rect">
            <a:avLst/>
          </a:prstGeom>
          <a:noFill/>
        </p:spPr>
        <p:txBody>
          <a:bodyPr wrap="none">
            <a:spAutoFit/>
          </a:bodyPr>
          <a:lstStyle/>
          <a:p>
            <a:pPr algn="ctr">
              <a:defRPr/>
            </a:pPr>
            <a:r>
              <a:rPr lang="en-US" sz="9600" b="1" dirty="0">
                <a:ln w="12700">
                  <a:solidFill>
                    <a:srgbClr val="00B050"/>
                  </a:solidFill>
                  <a:prstDash val="solid"/>
                </a:ln>
                <a:solidFill>
                  <a:srgbClr val="92D050"/>
                </a:solidFill>
                <a:effectLst>
                  <a:outerShdw blurRad="41275" dist="20320" dir="1800000" algn="tl" rotWithShape="0">
                    <a:srgbClr val="000000">
                      <a:alpha val="40000"/>
                    </a:srgbClr>
                  </a:outerShdw>
                </a:effectLst>
                <a:sym typeface="Wingdings"/>
              </a:rPr>
              <a:t></a:t>
            </a:r>
            <a:endParaRPr lang="en-US" sz="9600" b="1" dirty="0">
              <a:ln w="12700">
                <a:solidFill>
                  <a:srgbClr val="00B050"/>
                </a:solidFill>
                <a:prstDash val="solid"/>
              </a:ln>
              <a:solidFill>
                <a:srgbClr val="92D050"/>
              </a:solidFill>
              <a:effectLst>
                <a:outerShdw blurRad="41275" dist="20320" dir="1800000" algn="tl" rotWithShape="0">
                  <a:srgbClr val="000000">
                    <a:alpha val="40000"/>
                  </a:srgbClr>
                </a:outerShdw>
              </a:effectLst>
            </a:endParaRPr>
          </a:p>
        </p:txBody>
      </p:sp>
      <p:sp>
        <p:nvSpPr>
          <p:cNvPr id="144391"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4392"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141CCEF8-B7B4-44CD-BCDE-8318ED471663}" type="slidenum">
              <a:rPr lang="de-DE" altLang="en-US" sz="1200"/>
              <a:pPr algn="r" eaLnBrk="1" hangingPunct="1">
                <a:spcBef>
                  <a:spcPct val="0"/>
                </a:spcBef>
                <a:buFontTx/>
                <a:buNone/>
              </a:pPr>
              <a:t>156</a:t>
            </a:fld>
            <a:endParaRPr lang="de-DE" altLang="en-US" sz="12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GB" altLang="en-US" dirty="0"/>
              <a:t>Same product? (IV)</a:t>
            </a:r>
          </a:p>
        </p:txBody>
      </p:sp>
      <p:pic>
        <p:nvPicPr>
          <p:cNvPr id="14541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7813" y="2492375"/>
            <a:ext cx="2730500" cy="2682875"/>
          </a:xfrm>
        </p:spPr>
      </p:pic>
      <p:pic>
        <p:nvPicPr>
          <p:cNvPr id="145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276475"/>
            <a:ext cx="2206625"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Box 6"/>
          <p:cNvSpPr txBox="1">
            <a:spLocks noChangeArrowheads="1"/>
          </p:cNvSpPr>
          <p:nvPr/>
        </p:nvSpPr>
        <p:spPr bwMode="auto">
          <a:xfrm>
            <a:off x="1979613" y="566102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Different colour</a:t>
            </a:r>
          </a:p>
        </p:txBody>
      </p:sp>
      <p:sp>
        <p:nvSpPr>
          <p:cNvPr id="145414" name="TextBox 11"/>
          <p:cNvSpPr txBox="1">
            <a:spLocks noChangeArrowheads="1"/>
          </p:cNvSpPr>
          <p:nvPr/>
        </p:nvSpPr>
        <p:spPr bwMode="auto">
          <a:xfrm>
            <a:off x="5283200" y="566102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Different design</a:t>
            </a:r>
          </a:p>
        </p:txBody>
      </p:sp>
      <p:sp>
        <p:nvSpPr>
          <p:cNvPr id="9" name="Right Arrow 8"/>
          <p:cNvSpPr/>
          <p:nvPr/>
        </p:nvSpPr>
        <p:spPr>
          <a:xfrm>
            <a:off x="4284663" y="5521325"/>
            <a:ext cx="574675" cy="649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541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541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2D2CFF4-247E-4B71-81FC-827960329BD4}" type="slidenum">
              <a:rPr lang="de-DE" altLang="en-US" sz="1200"/>
              <a:pPr algn="r" eaLnBrk="1" hangingPunct="1">
                <a:spcBef>
                  <a:spcPct val="0"/>
                </a:spcBef>
                <a:buFontTx/>
                <a:buNone/>
              </a:pPr>
              <a:t>157</a:t>
            </a:fld>
            <a:endParaRPr lang="de-DE" altLang="en-US" sz="120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n-GB" altLang="en-US"/>
              <a:t>Exercise </a:t>
            </a:r>
          </a:p>
        </p:txBody>
      </p:sp>
      <p:sp>
        <p:nvSpPr>
          <p:cNvPr id="146435" name="Content Placeholder 5"/>
          <p:cNvSpPr>
            <a:spLocks noGrp="1"/>
          </p:cNvSpPr>
          <p:nvPr>
            <p:ph idx="1"/>
          </p:nvPr>
        </p:nvSpPr>
        <p:spPr>
          <a:xfrm>
            <a:off x="611188" y="1290638"/>
            <a:ext cx="7921625" cy="4464050"/>
          </a:xfrm>
        </p:spPr>
        <p:txBody>
          <a:bodyPr/>
          <a:lstStyle/>
          <a:p>
            <a:pPr eaLnBrk="1" hangingPunct="1"/>
            <a:r>
              <a:rPr lang="en-GB" altLang="en-US"/>
              <a:t>Small business designs and makes rugs</a:t>
            </a:r>
          </a:p>
          <a:p>
            <a:pPr eaLnBrk="1" hangingPunct="1"/>
            <a:endParaRPr lang="en-GB" altLang="en-US"/>
          </a:p>
          <a:p>
            <a:pPr eaLnBrk="1" hangingPunct="1"/>
            <a:r>
              <a:rPr lang="en-GB" altLang="en-US"/>
              <a:t>Top seller: rug made of multi-coloured balls</a:t>
            </a:r>
          </a:p>
          <a:p>
            <a:pPr eaLnBrk="1" hangingPunct="1"/>
            <a:endParaRPr lang="en-GB" altLang="en-US"/>
          </a:p>
          <a:p>
            <a:pPr eaLnBrk="1" hangingPunct="1"/>
            <a:r>
              <a:rPr lang="en-GB" altLang="en-US"/>
              <a:t>Invoices</a:t>
            </a:r>
          </a:p>
          <a:p>
            <a:pPr eaLnBrk="1" hangingPunct="1"/>
            <a:endParaRPr lang="en-GB" altLang="en-US"/>
          </a:p>
          <a:p>
            <a:pPr eaLnBrk="1" hangingPunct="1"/>
            <a:r>
              <a:rPr lang="en-GB" altLang="en-US"/>
              <a:t>Featured in catalogue</a:t>
            </a:r>
          </a:p>
        </p:txBody>
      </p:sp>
      <p:pic>
        <p:nvPicPr>
          <p:cNvPr id="146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565400"/>
            <a:ext cx="4729163"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938" y="3940175"/>
            <a:ext cx="2271712"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643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383F70F-22DC-4A71-A609-BB2A13F3D21A}" type="slidenum">
              <a:rPr lang="de-DE" altLang="en-US" sz="1200"/>
              <a:pPr algn="r" eaLnBrk="1" hangingPunct="1">
                <a:spcBef>
                  <a:spcPct val="0"/>
                </a:spcBef>
                <a:buFontTx/>
                <a:buNone/>
              </a:pPr>
              <a:t>158</a:t>
            </a:fld>
            <a:endParaRPr lang="de-DE" altLang="en-US" sz="120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n-GB" altLang="en-US"/>
              <a:t>Exhibition of the design</a:t>
            </a:r>
          </a:p>
        </p:txBody>
      </p:sp>
      <p:sp>
        <p:nvSpPr>
          <p:cNvPr id="147459" name="Content Placeholder 4"/>
          <p:cNvSpPr>
            <a:spLocks noGrp="1"/>
          </p:cNvSpPr>
          <p:nvPr>
            <p:ph idx="1"/>
          </p:nvPr>
        </p:nvSpPr>
        <p:spPr/>
        <p:txBody>
          <a:bodyPr/>
          <a:lstStyle/>
          <a:p>
            <a:pPr eaLnBrk="1" hangingPunct="1"/>
            <a:r>
              <a:rPr lang="en-GB" altLang="en-US"/>
              <a:t>Exhibited in Germany</a:t>
            </a:r>
          </a:p>
        </p:txBody>
      </p:sp>
      <p:pic>
        <p:nvPicPr>
          <p:cNvPr id="1474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05038"/>
            <a:ext cx="563880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7461" name="Straight Arrow Connector 5"/>
          <p:cNvCxnSpPr>
            <a:cxnSpLocks noChangeShapeType="1"/>
          </p:cNvCxnSpPr>
          <p:nvPr/>
        </p:nvCxnSpPr>
        <p:spPr bwMode="auto">
          <a:xfrm flipV="1">
            <a:off x="5746750" y="4581525"/>
            <a:ext cx="1727200" cy="935038"/>
          </a:xfrm>
          <a:prstGeom prst="straightConnector1">
            <a:avLst/>
          </a:prstGeom>
          <a:noFill/>
          <a:ln w="25400" algn="ctr">
            <a:solidFill>
              <a:srgbClr val="C00000"/>
            </a:solidFill>
            <a:round/>
            <a:headEnd type="stealth" w="lg" len="lg"/>
            <a:tailEnd/>
          </a:ln>
          <a:extLst>
            <a:ext uri="{909E8E84-426E-40DD-AFC4-6F175D3DCCD1}">
              <a14:hiddenFill xmlns:a14="http://schemas.microsoft.com/office/drawing/2010/main">
                <a:noFill/>
              </a14:hiddenFill>
            </a:ext>
          </a:extLst>
        </p:spPr>
      </p:cxnSp>
      <p:sp>
        <p:nvSpPr>
          <p:cNvPr id="14746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746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49040D4-F1A5-4C39-BF15-F941A99466B9}" type="slidenum">
              <a:rPr lang="de-DE" altLang="en-US" sz="1200"/>
              <a:pPr algn="r" eaLnBrk="1" hangingPunct="1">
                <a:spcBef>
                  <a:spcPct val="0"/>
                </a:spcBef>
                <a:buFontTx/>
                <a:buNone/>
              </a:pPr>
              <a:t>159</a:t>
            </a:fld>
            <a:endParaRPr lang="de-DE" alt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6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1052513"/>
            <a:ext cx="18605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0"/>
          <p:cNvSpPr>
            <a:spLocks noChangeArrowheads="1"/>
          </p:cNvSpPr>
          <p:nvPr/>
        </p:nvSpPr>
        <p:spPr bwMode="auto">
          <a:xfrm>
            <a:off x="971550" y="404813"/>
            <a:ext cx="77263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400" b="1">
                <a:solidFill>
                  <a:schemeClr val="tx2"/>
                </a:solidFill>
                <a:ea typeface="Arial Unicode MS" pitchFamily="34" charset="-128"/>
                <a:cs typeface="Arial Unicode MS" pitchFamily="34" charset="-128"/>
              </a:rPr>
              <a:t>Assessing inventive step (I)</a:t>
            </a:r>
          </a:p>
        </p:txBody>
      </p:sp>
      <p:sp>
        <p:nvSpPr>
          <p:cNvPr id="34819" name="Text Box 8"/>
          <p:cNvSpPr txBox="1">
            <a:spLocks noChangeArrowheads="1"/>
          </p:cNvSpPr>
          <p:nvPr/>
        </p:nvSpPr>
        <p:spPr bwMode="auto">
          <a:xfrm rot="10800000">
            <a:off x="323850" y="2735263"/>
            <a:ext cx="492125" cy="3071812"/>
          </a:xfrm>
          <a:prstGeom prst="rect">
            <a:avLst/>
          </a:prstGeom>
          <a:solidFill>
            <a:srgbClr val="FFCCCC"/>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rtl="1" eaLnBrk="1" hangingPunct="1">
              <a:spcBef>
                <a:spcPct val="50000"/>
              </a:spcBef>
              <a:buFontTx/>
              <a:buNone/>
            </a:pPr>
            <a:r>
              <a:rPr lang="en-GB" altLang="en-US">
                <a:ea typeface="Arial Unicode MS" pitchFamily="34" charset="-128"/>
                <a:cs typeface="Arial Unicode MS" pitchFamily="34" charset="-128"/>
              </a:rPr>
              <a:t>Stage 2: Problem</a:t>
            </a:r>
          </a:p>
        </p:txBody>
      </p:sp>
      <p:sp>
        <p:nvSpPr>
          <p:cNvPr id="34820" name="Text Box 9"/>
          <p:cNvSpPr txBox="1">
            <a:spLocks noChangeArrowheads="1"/>
          </p:cNvSpPr>
          <p:nvPr/>
        </p:nvSpPr>
        <p:spPr bwMode="auto">
          <a:xfrm rot="10800000">
            <a:off x="327025" y="1446213"/>
            <a:ext cx="492125" cy="1008062"/>
          </a:xfrm>
          <a:prstGeom prst="rect">
            <a:avLst/>
          </a:prstGeom>
          <a:solidFill>
            <a:schemeClr val="tx2">
              <a:lumMod val="20000"/>
              <a:lumOff val="80000"/>
            </a:schemeClr>
          </a:solidFill>
          <a:ln w="25400">
            <a:noFill/>
            <a:miter lim="800000"/>
            <a:headEnd/>
            <a:tailEnd/>
          </a:ln>
        </p:spPr>
        <p:txBody>
          <a:bodyPr vert="eaVert">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rtl="1" eaLnBrk="1" hangingPunct="1">
              <a:spcBef>
                <a:spcPct val="50000"/>
              </a:spcBef>
              <a:defRPr/>
            </a:pPr>
            <a:r>
              <a:rPr lang="en-GB" altLang="en-US" sz="2000" dirty="0">
                <a:ea typeface="Arial Unicode MS" pitchFamily="34" charset="-128"/>
                <a:cs typeface="Arial Unicode MS" pitchFamily="34" charset="-128"/>
              </a:rPr>
              <a:t>Stage 1</a:t>
            </a:r>
          </a:p>
        </p:txBody>
      </p:sp>
      <p:sp>
        <p:nvSpPr>
          <p:cNvPr id="34822" name="Rectangle 9"/>
          <p:cNvSpPr>
            <a:spLocks noChangeArrowheads="1"/>
          </p:cNvSpPr>
          <p:nvPr/>
        </p:nvSpPr>
        <p:spPr bwMode="auto">
          <a:xfrm>
            <a:off x="900113" y="1125538"/>
            <a:ext cx="763270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Char char="•"/>
            </a:pPr>
            <a:r>
              <a:rPr lang="en-GB" altLang="en-US" sz="1800">
                <a:ea typeface="Arial Unicode MS" pitchFamily="34" charset="-128"/>
                <a:cs typeface="Arial Unicode MS" pitchFamily="34" charset="-128"/>
              </a:rPr>
              <a:t> Determine the closest prior art and common features:</a:t>
            </a:r>
            <a:br>
              <a:rPr lang="en-GB" altLang="en-US" sz="1800">
                <a:ea typeface="Arial Unicode MS" pitchFamily="34" charset="-128"/>
                <a:cs typeface="Arial Unicode MS" pitchFamily="34" charset="-128"/>
              </a:rPr>
            </a:br>
            <a:r>
              <a:rPr lang="en-GB" altLang="en-US" sz="1800">
                <a:solidFill>
                  <a:srgbClr val="404B56"/>
                </a:solidFill>
                <a:ea typeface="Arial Unicode MS" pitchFamily="34" charset="-128"/>
                <a:cs typeface="Arial Unicode MS" pitchFamily="34" charset="-128"/>
              </a:rPr>
              <a:t>	(</a:t>
            </a:r>
            <a:r>
              <a:rPr lang="en-GB" altLang="en-US" sz="1800">
                <a:solidFill>
                  <a:schemeClr val="bg2"/>
                </a:solidFill>
                <a:ea typeface="Arial Unicode MS" pitchFamily="34" charset="-128"/>
                <a:cs typeface="Arial Unicode MS" pitchFamily="34" charset="-128"/>
              </a:rPr>
              <a:t>a) a compartment for liquids</a:t>
            </a:r>
          </a:p>
          <a:p>
            <a:pPr eaLnBrk="1" hangingPunct="1">
              <a:spcBef>
                <a:spcPct val="0"/>
              </a:spcBef>
              <a:buFontTx/>
              <a:buNone/>
            </a:pPr>
            <a:r>
              <a:rPr lang="en-GB" altLang="en-US" sz="1800">
                <a:solidFill>
                  <a:schemeClr val="bg2"/>
                </a:solidFill>
                <a:ea typeface="Arial Unicode MS" pitchFamily="34" charset="-128"/>
                <a:cs typeface="Arial Unicode MS" pitchFamily="34" charset="-128"/>
              </a:rPr>
              <a:t> 	(b) a handle</a:t>
            </a:r>
          </a:p>
          <a:p>
            <a:pPr eaLnBrk="1" hangingPunct="1">
              <a:spcBef>
                <a:spcPct val="0"/>
              </a:spcBef>
              <a:buFontTx/>
              <a:buNone/>
            </a:pPr>
            <a:r>
              <a:rPr lang="en-GB" altLang="en-US" sz="1800">
                <a:solidFill>
                  <a:schemeClr val="bg2"/>
                </a:solidFill>
                <a:ea typeface="Arial Unicode MS" pitchFamily="34" charset="-128"/>
                <a:cs typeface="Arial Unicode MS" pitchFamily="34" charset="-128"/>
              </a:rPr>
              <a:t>	(c) a lid</a:t>
            </a:r>
          </a:p>
          <a:p>
            <a:pPr eaLnBrk="1" hangingPunct="1">
              <a:spcBef>
                <a:spcPct val="0"/>
              </a:spcBef>
              <a:buFontTx/>
              <a:buNone/>
            </a:pPr>
            <a:r>
              <a:rPr lang="en-GB" altLang="en-US" sz="1800">
                <a:solidFill>
                  <a:schemeClr val="bg2"/>
                </a:solidFill>
                <a:ea typeface="Arial Unicode MS" pitchFamily="34" charset="-128"/>
                <a:cs typeface="Arial Unicode MS" pitchFamily="34" charset="-128"/>
              </a:rPr>
              <a:t>	(d) one spout</a:t>
            </a:r>
            <a:br>
              <a:rPr lang="en-GB" altLang="en-US" sz="1800">
                <a:solidFill>
                  <a:schemeClr val="bg2"/>
                </a:solidFill>
                <a:ea typeface="Arial Unicode MS" pitchFamily="34" charset="-128"/>
                <a:cs typeface="Arial Unicode MS" pitchFamily="34" charset="-128"/>
              </a:rPr>
            </a:br>
            <a:endParaRPr lang="en-GB" altLang="en-US" sz="1800">
              <a:solidFill>
                <a:schemeClr val="bg2"/>
              </a:solidFill>
              <a:ea typeface="Arial Unicode MS" pitchFamily="34" charset="-128"/>
              <a:cs typeface="Arial Unicode MS" pitchFamily="34" charset="-128"/>
            </a:endParaRPr>
          </a:p>
          <a:p>
            <a:pPr eaLnBrk="1" hangingPunct="1">
              <a:spcBef>
                <a:spcPct val="0"/>
              </a:spcBef>
              <a:buFontTx/>
              <a:buChar char="•"/>
            </a:pPr>
            <a:r>
              <a:rPr lang="en-GB" altLang="en-US" sz="1800">
                <a:ea typeface="Arial Unicode MS" pitchFamily="34" charset="-128"/>
                <a:cs typeface="Arial Unicode MS" pitchFamily="34" charset="-128"/>
              </a:rPr>
              <a:t> Differences over D1:</a:t>
            </a:r>
          </a:p>
          <a:p>
            <a:pPr eaLnBrk="1" hangingPunct="1">
              <a:spcBef>
                <a:spcPct val="0"/>
              </a:spcBef>
              <a:buFontTx/>
              <a:buNone/>
            </a:pPr>
            <a:r>
              <a:rPr lang="en-GB" altLang="en-US" sz="1800">
                <a:solidFill>
                  <a:schemeClr val="accent2"/>
                </a:solidFill>
                <a:ea typeface="Arial Unicode MS" pitchFamily="34" charset="-128"/>
                <a:cs typeface="Arial Unicode MS" pitchFamily="34" charset="-128"/>
              </a:rPr>
              <a:t>	</a:t>
            </a:r>
            <a:r>
              <a:rPr lang="en-GB" altLang="en-US" sz="1800">
                <a:solidFill>
                  <a:schemeClr val="bg2"/>
                </a:solidFill>
                <a:ea typeface="Arial Unicode MS" pitchFamily="34" charset="-128"/>
                <a:cs typeface="Arial Unicode MS" pitchFamily="34" charset="-128"/>
              </a:rPr>
              <a:t>- two spouts instead of one </a:t>
            </a:r>
            <a:br>
              <a:rPr lang="en-GB" altLang="en-US" sz="1800">
                <a:solidFill>
                  <a:schemeClr val="bg2"/>
                </a:solidFill>
                <a:ea typeface="Arial Unicode MS" pitchFamily="34" charset="-128"/>
                <a:cs typeface="Arial Unicode MS" pitchFamily="34" charset="-128"/>
              </a:rPr>
            </a:br>
            <a:r>
              <a:rPr lang="en-GB" altLang="en-US" sz="1800">
                <a:solidFill>
                  <a:schemeClr val="bg2"/>
                </a:solidFill>
                <a:ea typeface="Arial Unicode MS" pitchFamily="34" charset="-128"/>
                <a:cs typeface="Arial Unicode MS" pitchFamily="34" charset="-128"/>
              </a:rPr>
              <a:t>	- particular arrangement of the spouts</a:t>
            </a:r>
            <a:br>
              <a:rPr lang="en-GB" altLang="en-US" sz="1800">
                <a:solidFill>
                  <a:schemeClr val="bg2"/>
                </a:solidFill>
                <a:ea typeface="Arial Unicode MS" pitchFamily="34" charset="-128"/>
                <a:cs typeface="Arial Unicode MS" pitchFamily="34" charset="-128"/>
              </a:rPr>
            </a:br>
            <a:endParaRPr lang="en-GB" altLang="en-US" sz="1800">
              <a:solidFill>
                <a:schemeClr val="bg2"/>
              </a:solidFill>
              <a:ea typeface="Arial Unicode MS" pitchFamily="34" charset="-128"/>
              <a:cs typeface="Arial Unicode MS" pitchFamily="34" charset="-128"/>
            </a:endParaRPr>
          </a:p>
          <a:p>
            <a:pPr eaLnBrk="1" hangingPunct="1">
              <a:spcBef>
                <a:spcPct val="0"/>
              </a:spcBef>
              <a:buFontTx/>
              <a:buChar char="•"/>
            </a:pPr>
            <a:r>
              <a:rPr lang="en-GB" altLang="en-US" sz="1800">
                <a:ea typeface="Arial Unicode MS" pitchFamily="34" charset="-128"/>
                <a:cs typeface="Arial Unicode MS" pitchFamily="34" charset="-128"/>
              </a:rPr>
              <a:t> Drawback of prior art:</a:t>
            </a:r>
          </a:p>
          <a:p>
            <a:pPr lvl="1" eaLnBrk="1" hangingPunct="1">
              <a:spcBef>
                <a:spcPct val="0"/>
              </a:spcBef>
              <a:buFontTx/>
              <a:buNone/>
            </a:pPr>
            <a:r>
              <a:rPr lang="en-GB" altLang="en-US" sz="1800">
                <a:solidFill>
                  <a:schemeClr val="accent2"/>
                </a:solidFill>
                <a:ea typeface="Arial Unicode MS" pitchFamily="34" charset="-128"/>
                <a:cs typeface="Arial Unicode MS" pitchFamily="34" charset="-128"/>
              </a:rPr>
              <a:t>	</a:t>
            </a:r>
            <a:r>
              <a:rPr lang="en-GB" altLang="en-US" sz="1800">
                <a:solidFill>
                  <a:schemeClr val="bg2"/>
                </a:solidFill>
                <a:ea typeface="Arial Unicode MS" pitchFamily="34" charset="-128"/>
                <a:cs typeface="Arial Unicode MS" pitchFamily="34" charset="-128"/>
              </a:rPr>
              <a:t>- time-consuming</a:t>
            </a:r>
            <a:br>
              <a:rPr lang="en-GB" altLang="en-US" sz="1800">
                <a:solidFill>
                  <a:schemeClr val="bg2"/>
                </a:solidFill>
                <a:ea typeface="Arial Unicode MS" pitchFamily="34" charset="-128"/>
                <a:cs typeface="Arial Unicode MS" pitchFamily="34" charset="-128"/>
              </a:rPr>
            </a:br>
            <a:endParaRPr lang="en-GB" altLang="en-US" sz="1800">
              <a:solidFill>
                <a:schemeClr val="bg2"/>
              </a:solidFill>
              <a:ea typeface="Arial Unicode MS" pitchFamily="34" charset="-128"/>
              <a:cs typeface="Arial Unicode MS" pitchFamily="34" charset="-128"/>
            </a:endParaRPr>
          </a:p>
          <a:p>
            <a:pPr eaLnBrk="1" hangingPunct="1">
              <a:spcBef>
                <a:spcPct val="0"/>
              </a:spcBef>
              <a:buFontTx/>
              <a:buChar char="•"/>
            </a:pPr>
            <a:r>
              <a:rPr lang="en-GB" altLang="en-US" sz="1800">
                <a:ea typeface="Arial Unicode MS" pitchFamily="34" charset="-128"/>
                <a:cs typeface="Arial Unicode MS" pitchFamily="34" charset="-128"/>
              </a:rPr>
              <a:t> Advantage/effect of the invention:</a:t>
            </a:r>
          </a:p>
          <a:p>
            <a:pPr eaLnBrk="1" hangingPunct="1">
              <a:spcBef>
                <a:spcPct val="0"/>
              </a:spcBef>
              <a:buFontTx/>
              <a:buNone/>
            </a:pPr>
            <a:r>
              <a:rPr lang="en-GB" altLang="en-US" sz="1800">
                <a:solidFill>
                  <a:schemeClr val="accent2"/>
                </a:solidFill>
                <a:ea typeface="Arial Unicode MS" pitchFamily="34" charset="-128"/>
                <a:cs typeface="Arial Unicode MS" pitchFamily="34" charset="-128"/>
              </a:rPr>
              <a:t>	</a:t>
            </a:r>
            <a:r>
              <a:rPr lang="en-GB" altLang="en-US" sz="1800">
                <a:solidFill>
                  <a:schemeClr val="bg2"/>
                </a:solidFill>
                <a:ea typeface="Arial Unicode MS" pitchFamily="34" charset="-128"/>
                <a:cs typeface="Arial Unicode MS" pitchFamily="34" charset="-128"/>
              </a:rPr>
              <a:t>- the time needed to fill multiple cups is reduced</a:t>
            </a:r>
            <a:br>
              <a:rPr lang="en-GB" altLang="en-US" sz="1800">
                <a:solidFill>
                  <a:schemeClr val="bg2"/>
                </a:solidFill>
                <a:ea typeface="Arial Unicode MS" pitchFamily="34" charset="-128"/>
                <a:cs typeface="Arial Unicode MS" pitchFamily="34" charset="-128"/>
              </a:rPr>
            </a:br>
            <a:endParaRPr lang="en-GB" altLang="en-US" sz="1800">
              <a:solidFill>
                <a:schemeClr val="bg2"/>
              </a:solidFill>
              <a:ea typeface="Arial Unicode MS" pitchFamily="34" charset="-128"/>
              <a:cs typeface="Arial Unicode MS" pitchFamily="34" charset="-128"/>
            </a:endParaRPr>
          </a:p>
          <a:p>
            <a:pPr eaLnBrk="1" hangingPunct="1">
              <a:spcBef>
                <a:spcPct val="0"/>
              </a:spcBef>
              <a:buFontTx/>
              <a:buChar char="•"/>
            </a:pPr>
            <a:r>
              <a:rPr lang="en-GB" altLang="en-US" sz="1800">
                <a:ea typeface="Arial Unicode MS" pitchFamily="34" charset="-128"/>
                <a:cs typeface="Arial Unicode MS" pitchFamily="34" charset="-128"/>
              </a:rPr>
              <a:t> Objective problem to solve:</a:t>
            </a:r>
          </a:p>
          <a:p>
            <a:pPr lvl="1" eaLnBrk="1" hangingPunct="1">
              <a:spcBef>
                <a:spcPct val="0"/>
              </a:spcBef>
              <a:buFontTx/>
              <a:buNone/>
            </a:pPr>
            <a:r>
              <a:rPr lang="en-GB" altLang="en-US" sz="1800">
                <a:solidFill>
                  <a:schemeClr val="accent2"/>
                </a:solidFill>
                <a:ea typeface="Arial Unicode MS" pitchFamily="34" charset="-128"/>
                <a:cs typeface="Arial Unicode MS" pitchFamily="34" charset="-128"/>
              </a:rPr>
              <a:t>	</a:t>
            </a:r>
            <a:r>
              <a:rPr lang="en-GB" altLang="en-US" sz="1800">
                <a:solidFill>
                  <a:schemeClr val="bg2"/>
                </a:solidFill>
                <a:ea typeface="Arial Unicode MS" pitchFamily="34" charset="-128"/>
                <a:cs typeface="Arial Unicode MS" pitchFamily="34" charset="-128"/>
              </a:rPr>
              <a:t>- how to modify the teapot of D1 </a:t>
            </a:r>
            <a:br>
              <a:rPr lang="en-GB" altLang="en-US" sz="1800">
                <a:solidFill>
                  <a:schemeClr val="bg2"/>
                </a:solidFill>
                <a:ea typeface="Arial Unicode MS" pitchFamily="34" charset="-128"/>
                <a:cs typeface="Arial Unicode MS" pitchFamily="34" charset="-128"/>
              </a:rPr>
            </a:br>
            <a:r>
              <a:rPr lang="en-GB" altLang="en-US" sz="1800">
                <a:solidFill>
                  <a:schemeClr val="bg2"/>
                </a:solidFill>
                <a:ea typeface="Arial Unicode MS" pitchFamily="34" charset="-128"/>
                <a:cs typeface="Arial Unicode MS" pitchFamily="34" charset="-128"/>
              </a:rPr>
              <a:t>	  to reduce the time needed to fill multiple cups</a:t>
            </a:r>
          </a:p>
        </p:txBody>
      </p:sp>
      <p:grpSp>
        <p:nvGrpSpPr>
          <p:cNvPr id="2" name="Gruppierung 12"/>
          <p:cNvGrpSpPr>
            <a:grpSpLocks/>
          </p:cNvGrpSpPr>
          <p:nvPr/>
        </p:nvGrpSpPr>
        <p:grpSpPr bwMode="auto">
          <a:xfrm>
            <a:off x="6781800" y="2667000"/>
            <a:ext cx="1747838" cy="1212850"/>
            <a:chOff x="6781800" y="2667000"/>
            <a:chExt cx="1747370" cy="1213054"/>
          </a:xfrm>
        </p:grpSpPr>
        <p:pic>
          <p:nvPicPr>
            <p:cNvPr id="19469" name="Picture 4"/>
            <p:cNvPicPr>
              <a:picLocks noChangeAspect="1" noChangeArrowheads="1"/>
            </p:cNvPicPr>
            <p:nvPr/>
          </p:nvPicPr>
          <p:blipFill>
            <a:blip r:embed="rId4">
              <a:extLst>
                <a:ext uri="{28A0092B-C50C-407E-A947-70E740481C1C}">
                  <a14:useLocalDpi xmlns:a14="http://schemas.microsoft.com/office/drawing/2010/main" val="0"/>
                </a:ext>
              </a:extLst>
            </a:blip>
            <a:srcRect b="52470"/>
            <a:stretch>
              <a:fillRect/>
            </a:stretch>
          </p:blipFill>
          <p:spPr bwMode="auto">
            <a:xfrm>
              <a:off x="6934200" y="2667000"/>
              <a:ext cx="1594970" cy="121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Oval 8"/>
            <p:cNvSpPr>
              <a:spLocks noChangeArrowheads="1"/>
            </p:cNvSpPr>
            <p:nvPr/>
          </p:nvSpPr>
          <p:spPr bwMode="auto">
            <a:xfrm>
              <a:off x="6781800" y="2743213"/>
              <a:ext cx="1218874" cy="838341"/>
            </a:xfrm>
            <a:prstGeom prst="ellipse">
              <a:avLst/>
            </a:prstGeom>
            <a:noFill/>
            <a:ln w="28575">
              <a:solidFill>
                <a:srgbClr val="BF3126"/>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en-US" sz="1800">
                <a:solidFill>
                  <a:srgbClr val="FFFFFF"/>
                </a:solidFill>
              </a:endParaRPr>
            </a:p>
          </p:txBody>
        </p:sp>
      </p:grpSp>
      <p:grpSp>
        <p:nvGrpSpPr>
          <p:cNvPr id="3" name="Group 11"/>
          <p:cNvGrpSpPr>
            <a:grpSpLocks/>
          </p:cNvGrpSpPr>
          <p:nvPr/>
        </p:nvGrpSpPr>
        <p:grpSpPr bwMode="auto">
          <a:xfrm>
            <a:off x="6627813" y="5314950"/>
            <a:ext cx="1782762" cy="966788"/>
            <a:chOff x="4014" y="3348"/>
            <a:chExt cx="1123" cy="609"/>
          </a:xfrm>
        </p:grpSpPr>
        <p:pic>
          <p:nvPicPr>
            <p:cNvPr id="19467" name="Picture 12" descr="tea_cup"/>
            <p:cNvPicPr>
              <a:picLocks noChangeAspect="1" noChangeArrowheads="1"/>
            </p:cNvPicPr>
            <p:nvPr/>
          </p:nvPicPr>
          <p:blipFill>
            <a:blip r:embed="rId5">
              <a:extLst>
                <a:ext uri="{28A0092B-C50C-407E-A947-70E740481C1C}">
                  <a14:useLocalDpi xmlns:a14="http://schemas.microsoft.com/office/drawing/2010/main" val="0"/>
                </a:ext>
              </a:extLst>
            </a:blip>
            <a:srcRect t="1889"/>
            <a:stretch>
              <a:fillRect/>
            </a:stretch>
          </p:blipFill>
          <p:spPr bwMode="auto">
            <a:xfrm>
              <a:off x="4014" y="3484"/>
              <a:ext cx="642"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3" descr="tea_cup"/>
            <p:cNvPicPr>
              <a:picLocks noChangeAspect="1" noChangeArrowheads="1"/>
            </p:cNvPicPr>
            <p:nvPr/>
          </p:nvPicPr>
          <p:blipFill>
            <a:blip r:embed="rId5">
              <a:extLst>
                <a:ext uri="{28A0092B-C50C-407E-A947-70E740481C1C}">
                  <a14:useLocalDpi xmlns:a14="http://schemas.microsoft.com/office/drawing/2010/main" val="0"/>
                </a:ext>
              </a:extLst>
            </a:blip>
            <a:srcRect l="15590" t="1889"/>
            <a:stretch>
              <a:fillRect/>
            </a:stretch>
          </p:blipFill>
          <p:spPr bwMode="auto">
            <a:xfrm>
              <a:off x="4595" y="3348"/>
              <a:ext cx="542"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5" name="Footer Placeholder 3"/>
          <p:cNvSpPr>
            <a:spLocks noGrp="1"/>
          </p:cNvSpPr>
          <p:nvPr>
            <p:ph type="ftr" sz="quarter" idx="10"/>
          </p:nvPr>
        </p:nvSpPr>
        <p:spPr>
          <a:xfrm>
            <a:off x="611188" y="6553200"/>
            <a:ext cx="57610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sp>
        <p:nvSpPr>
          <p:cNvPr id="19466" name="Rectangle 7"/>
          <p:cNvSpPr txBox="1">
            <a:spLocks noGrp="1" noChangeArrowheads="1"/>
          </p:cNvSpPr>
          <p:nvPr/>
        </p:nvSpPr>
        <p:spPr bwMode="auto">
          <a:xfrm>
            <a:off x="77279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D565B12-B85F-424B-8864-FDD8C45BB06D}" type="slidenum">
              <a:rPr lang="de-DE" altLang="en-US" sz="1200"/>
              <a:pPr algn="r" eaLnBrk="1" hangingPunct="1">
                <a:spcBef>
                  <a:spcPct val="0"/>
                </a:spcBef>
                <a:buFontTx/>
                <a:buNone/>
              </a:pPr>
              <a:t>16</a:t>
            </a:fld>
            <a:endParaRPr lang="de-DE" altLang="en-US" sz="12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2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2">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482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82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4822">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822">
                                            <p:txEl>
                                              <p:pRg st="7" end="7"/>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4822">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822">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4822">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822">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eaLnBrk="1" hangingPunct="1"/>
            <a:r>
              <a:rPr lang="en-GB" altLang="en-US"/>
              <a:t>Other design: RCD No. 819313-0008</a:t>
            </a:r>
          </a:p>
        </p:txBody>
      </p:sp>
      <p:sp>
        <p:nvSpPr>
          <p:cNvPr id="148483" name="Content Placeholder 7"/>
          <p:cNvSpPr>
            <a:spLocks noGrp="1"/>
          </p:cNvSpPr>
          <p:nvPr>
            <p:ph idx="1"/>
          </p:nvPr>
        </p:nvSpPr>
        <p:spPr/>
        <p:txBody>
          <a:bodyPr/>
          <a:lstStyle/>
          <a:p>
            <a:pPr eaLnBrk="1" hangingPunct="1"/>
            <a:r>
              <a:rPr lang="en-GB" altLang="en-US"/>
              <a:t>Filing date: 1 November 2007</a:t>
            </a:r>
          </a:p>
          <a:p>
            <a:pPr eaLnBrk="1" hangingPunct="1"/>
            <a:endParaRPr lang="en-GB" altLang="en-US"/>
          </a:p>
        </p:txBody>
      </p:sp>
      <p:pic>
        <p:nvPicPr>
          <p:cNvPr id="148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2205038"/>
            <a:ext cx="792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848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50DC193-2977-4D1C-AC96-AB74C4C11454}" type="slidenum">
              <a:rPr lang="de-DE" altLang="en-US" sz="1200"/>
              <a:pPr algn="r" eaLnBrk="1" hangingPunct="1">
                <a:spcBef>
                  <a:spcPct val="0"/>
                </a:spcBef>
                <a:buFontTx/>
                <a:buNone/>
              </a:pPr>
              <a:t>160</a:t>
            </a:fld>
            <a:endParaRPr lang="de-DE" altLang="en-US" sz="120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eaLnBrk="1" hangingPunct="1"/>
            <a:r>
              <a:rPr lang="en-GB" altLang="en-US"/>
              <a:t>Questions </a:t>
            </a:r>
          </a:p>
        </p:txBody>
      </p:sp>
      <p:sp>
        <p:nvSpPr>
          <p:cNvPr id="149507" name="Content Placeholder 2"/>
          <p:cNvSpPr>
            <a:spLocks noGrp="1"/>
          </p:cNvSpPr>
          <p:nvPr>
            <p:ph idx="1"/>
          </p:nvPr>
        </p:nvSpPr>
        <p:spPr/>
        <p:txBody>
          <a:bodyPr/>
          <a:lstStyle/>
          <a:p>
            <a:pPr eaLnBrk="1" hangingPunct="1"/>
            <a:r>
              <a:rPr lang="en-GB" altLang="en-US" dirty="0"/>
              <a:t>Could the registered Community design affect the business of the designer and his company?</a:t>
            </a:r>
          </a:p>
          <a:p>
            <a:pPr eaLnBrk="1" hangingPunct="1"/>
            <a:endParaRPr lang="en-GB" altLang="en-US" dirty="0"/>
          </a:p>
          <a:p>
            <a:pPr eaLnBrk="1" hangingPunct="1"/>
            <a:r>
              <a:rPr lang="en-GB" altLang="en-US" dirty="0"/>
              <a:t>If so: what can they do?</a:t>
            </a:r>
          </a:p>
          <a:p>
            <a:pPr eaLnBrk="1" hangingPunct="1"/>
            <a:endParaRPr lang="en-GB" altLang="en-US" dirty="0"/>
          </a:p>
          <a:p>
            <a:pPr lvl="1" eaLnBrk="1" hangingPunct="1"/>
            <a:r>
              <a:rPr lang="en-GB" altLang="en-US" dirty="0"/>
              <a:t>Legal grounds?</a:t>
            </a:r>
          </a:p>
          <a:p>
            <a:pPr lvl="1" eaLnBrk="1" hangingPunct="1"/>
            <a:r>
              <a:rPr lang="en-GB" altLang="en-US" dirty="0"/>
              <a:t>Outcome?</a:t>
            </a:r>
          </a:p>
        </p:txBody>
      </p:sp>
      <p:sp>
        <p:nvSpPr>
          <p:cNvPr id="14950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4950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1F6BA98F-8DA9-49BC-845F-76BC59847CF3}" type="slidenum">
              <a:rPr lang="de-DE" altLang="en-US" sz="1200"/>
              <a:pPr algn="r" eaLnBrk="1" hangingPunct="1">
                <a:spcBef>
                  <a:spcPct val="0"/>
                </a:spcBef>
                <a:buFontTx/>
                <a:buNone/>
              </a:pPr>
              <a:t>161</a:t>
            </a:fld>
            <a:endParaRPr lang="de-DE" altLang="en-US" sz="120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5"/>
          <p:cNvSpPr>
            <a:spLocks noGrp="1"/>
          </p:cNvSpPr>
          <p:nvPr>
            <p:ph type="title"/>
          </p:nvPr>
        </p:nvSpPr>
        <p:spPr/>
        <p:txBody>
          <a:bodyPr/>
          <a:lstStyle/>
          <a:p>
            <a:pPr eaLnBrk="1" hangingPunct="1"/>
            <a:r>
              <a:rPr lang="en-GB" altLang="en-US"/>
              <a:t>Points for discussion</a:t>
            </a:r>
          </a:p>
        </p:txBody>
      </p:sp>
      <p:sp>
        <p:nvSpPr>
          <p:cNvPr id="150531" name="Content Placeholder 7"/>
          <p:cNvSpPr>
            <a:spLocks noGrp="1"/>
          </p:cNvSpPr>
          <p:nvPr>
            <p:ph idx="1"/>
          </p:nvPr>
        </p:nvSpPr>
        <p:spPr/>
        <p:txBody>
          <a:bodyPr/>
          <a:lstStyle/>
          <a:p>
            <a:pPr eaLnBrk="1" hangingPunct="1"/>
            <a:r>
              <a:rPr lang="en-GB" altLang="en-US"/>
              <a:t>Scope of protection of registered Community designs</a:t>
            </a:r>
          </a:p>
          <a:p>
            <a:pPr eaLnBrk="1" hangingPunct="1"/>
            <a:endParaRPr lang="en-GB" altLang="en-US"/>
          </a:p>
          <a:p>
            <a:pPr eaLnBrk="1" hangingPunct="1"/>
            <a:r>
              <a:rPr lang="en-GB" altLang="en-US"/>
              <a:t>Invalidity of the design?</a:t>
            </a:r>
          </a:p>
          <a:p>
            <a:pPr eaLnBrk="1" hangingPunct="1"/>
            <a:endParaRPr lang="en-GB" altLang="en-US"/>
          </a:p>
          <a:p>
            <a:pPr lvl="1" eaLnBrk="1" hangingPunct="1"/>
            <a:r>
              <a:rPr lang="en-GB" altLang="en-US"/>
              <a:t>lack of novelty</a:t>
            </a:r>
          </a:p>
          <a:p>
            <a:pPr lvl="1" eaLnBrk="1" hangingPunct="1"/>
            <a:r>
              <a:rPr lang="en-GB" altLang="en-US"/>
              <a:t>lack of individual character</a:t>
            </a:r>
          </a:p>
          <a:p>
            <a:pPr eaLnBrk="1" hangingPunct="1"/>
            <a:endParaRPr lang="en-GB" altLang="en-US"/>
          </a:p>
          <a:p>
            <a:pPr eaLnBrk="1" hangingPunct="1"/>
            <a:r>
              <a:rPr lang="en-GB" altLang="en-US"/>
              <a:t>Condition:</a:t>
            </a:r>
          </a:p>
          <a:p>
            <a:pPr lvl="1" eaLnBrk="1" hangingPunct="1"/>
            <a:r>
              <a:rPr lang="en-GB" altLang="en-US" b="1">
                <a:solidFill>
                  <a:srgbClr val="C00000"/>
                </a:solidFill>
              </a:rPr>
              <a:t>Disclosure </a:t>
            </a:r>
          </a:p>
        </p:txBody>
      </p:sp>
      <p:sp>
        <p:nvSpPr>
          <p:cNvPr id="15053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5053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FE0EBD0-2E87-43E5-AB48-D548DE33174F}" type="slidenum">
              <a:rPr lang="de-DE" altLang="en-US" sz="1200"/>
              <a:pPr algn="r" eaLnBrk="1" hangingPunct="1">
                <a:spcBef>
                  <a:spcPct val="0"/>
                </a:spcBef>
                <a:buFontTx/>
                <a:buNone/>
              </a:pPr>
              <a:t>162</a:t>
            </a:fld>
            <a:endParaRPr lang="de-DE" altLang="en-US" sz="120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5"/>
          <p:cNvSpPr>
            <a:spLocks noGrp="1"/>
          </p:cNvSpPr>
          <p:nvPr>
            <p:ph type="title"/>
          </p:nvPr>
        </p:nvSpPr>
        <p:spPr/>
        <p:txBody>
          <a:bodyPr/>
          <a:lstStyle/>
          <a:p>
            <a:pPr eaLnBrk="1" hangingPunct="1"/>
            <a:r>
              <a:rPr lang="en-GB" altLang="en-US"/>
              <a:t>Answers</a:t>
            </a:r>
          </a:p>
        </p:txBody>
      </p:sp>
      <p:sp>
        <p:nvSpPr>
          <p:cNvPr id="151555" name="Content Placeholder 6"/>
          <p:cNvSpPr>
            <a:spLocks noGrp="1"/>
          </p:cNvSpPr>
          <p:nvPr>
            <p:ph idx="1"/>
          </p:nvPr>
        </p:nvSpPr>
        <p:spPr/>
        <p:txBody>
          <a:bodyPr/>
          <a:lstStyle/>
          <a:p>
            <a:pPr eaLnBrk="1" hangingPunct="1"/>
            <a:r>
              <a:rPr lang="en-GB" altLang="en-US"/>
              <a:t>Why should the company act? </a:t>
            </a:r>
          </a:p>
          <a:p>
            <a:pPr eaLnBrk="1" hangingPunct="1"/>
            <a:endParaRPr lang="en-GB" altLang="en-US"/>
          </a:p>
          <a:p>
            <a:pPr lvl="1" eaLnBrk="1" hangingPunct="1"/>
            <a:r>
              <a:rPr lang="en-GB" altLang="en-US"/>
              <a:t>Registered Community designs offer exclusive rights.</a:t>
            </a:r>
          </a:p>
          <a:p>
            <a:pPr eaLnBrk="1" hangingPunct="1"/>
            <a:endParaRPr lang="en-GB" altLang="en-US"/>
          </a:p>
          <a:p>
            <a:pPr eaLnBrk="1" hangingPunct="1"/>
            <a:r>
              <a:rPr lang="en-GB" altLang="en-US"/>
              <a:t>What should it do? </a:t>
            </a:r>
          </a:p>
          <a:p>
            <a:pPr eaLnBrk="1" hangingPunct="1"/>
            <a:endParaRPr lang="en-GB" altLang="en-US"/>
          </a:p>
          <a:p>
            <a:pPr lvl="1" eaLnBrk="1" hangingPunct="1"/>
            <a:r>
              <a:rPr lang="en-GB" altLang="en-US"/>
              <a:t>File an invalidity action under Article 25(1)(b) CDR</a:t>
            </a:r>
          </a:p>
        </p:txBody>
      </p:sp>
      <p:sp>
        <p:nvSpPr>
          <p:cNvPr id="15155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5155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2BEABDB-6C22-441B-A63D-1BF39F83A616}" type="slidenum">
              <a:rPr lang="de-DE" altLang="en-US" sz="1200"/>
              <a:pPr algn="r" eaLnBrk="1" hangingPunct="1">
                <a:spcBef>
                  <a:spcPct val="0"/>
                </a:spcBef>
                <a:buFontTx/>
                <a:buNone/>
              </a:pPr>
              <a:t>163</a:t>
            </a:fld>
            <a:endParaRPr lang="de-DE" altLang="en-US" sz="120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pPr eaLnBrk="1" hangingPunct="1"/>
            <a:r>
              <a:rPr lang="en-GB" altLang="en-US"/>
              <a:t>Disclosure </a:t>
            </a:r>
          </a:p>
        </p:txBody>
      </p:sp>
      <p:sp>
        <p:nvSpPr>
          <p:cNvPr id="152579" name="Content Placeholder 2"/>
          <p:cNvSpPr>
            <a:spLocks noGrp="1"/>
          </p:cNvSpPr>
          <p:nvPr>
            <p:ph idx="1"/>
          </p:nvPr>
        </p:nvSpPr>
        <p:spPr/>
        <p:txBody>
          <a:bodyPr/>
          <a:lstStyle/>
          <a:p>
            <a:pPr eaLnBrk="1" hangingPunct="1"/>
            <a:r>
              <a:rPr lang="en-GB" altLang="en-US" dirty="0"/>
              <a:t>Evidence presented:</a:t>
            </a:r>
          </a:p>
          <a:p>
            <a:pPr eaLnBrk="1" hangingPunct="1"/>
            <a:endParaRPr lang="en-GB" altLang="en-US" dirty="0"/>
          </a:p>
          <a:p>
            <a:pPr lvl="1" eaLnBrk="1" hangingPunct="1"/>
            <a:r>
              <a:rPr lang="en-GB" altLang="en-US" dirty="0"/>
              <a:t>photograph from catalogue</a:t>
            </a:r>
          </a:p>
          <a:p>
            <a:pPr lvl="1" eaLnBrk="1" hangingPunct="1"/>
            <a:r>
              <a:rPr lang="en-GB" altLang="en-US" dirty="0"/>
              <a:t>photograph from exhibition stall</a:t>
            </a:r>
          </a:p>
          <a:p>
            <a:pPr lvl="1" eaLnBrk="1" hangingPunct="1"/>
            <a:r>
              <a:rPr lang="en-GB" altLang="en-US" dirty="0"/>
              <a:t>invoice dated 24 July 2007</a:t>
            </a:r>
          </a:p>
          <a:p>
            <a:pPr lvl="1" eaLnBrk="1" hangingPunct="1"/>
            <a:endParaRPr lang="en-GB" altLang="en-US" dirty="0"/>
          </a:p>
          <a:p>
            <a:pPr lvl="1" eaLnBrk="1" hangingPunct="1"/>
            <a:r>
              <a:rPr lang="en-GB" altLang="en-US" dirty="0"/>
              <a:t>invoice dated 5 November 2007</a:t>
            </a:r>
          </a:p>
        </p:txBody>
      </p:sp>
      <p:sp>
        <p:nvSpPr>
          <p:cNvPr id="152580" name="Right Brace 6"/>
          <p:cNvSpPr>
            <a:spLocks/>
          </p:cNvSpPr>
          <p:nvPr/>
        </p:nvSpPr>
        <p:spPr bwMode="auto">
          <a:xfrm>
            <a:off x="5508625" y="2335213"/>
            <a:ext cx="431800" cy="1081087"/>
          </a:xfrm>
          <a:prstGeom prst="rightBrace">
            <a:avLst>
              <a:gd name="adj1" fmla="val 8346"/>
              <a:gd name="adj2" fmla="val 50000"/>
            </a:avLst>
          </a:prstGeom>
          <a:noFill/>
          <a:ln w="254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2581" name="TextBox 8"/>
          <p:cNvSpPr txBox="1">
            <a:spLocks noChangeArrowheads="1"/>
          </p:cNvSpPr>
          <p:nvPr/>
        </p:nvSpPr>
        <p:spPr bwMode="auto">
          <a:xfrm>
            <a:off x="6875463" y="2214563"/>
            <a:ext cx="18002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a:solidFill>
                  <a:srgbClr val="C00000"/>
                </a:solidFill>
              </a:rPr>
              <a:t>Sufficient proof of disclosure of prior design</a:t>
            </a:r>
          </a:p>
        </p:txBody>
      </p:sp>
      <p:sp>
        <p:nvSpPr>
          <p:cNvPr id="15258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5258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947ECF4-F390-40CD-976B-A5F7B2C8DF23}" type="slidenum">
              <a:rPr lang="de-DE" altLang="en-US" sz="1200"/>
              <a:pPr algn="r" eaLnBrk="1" hangingPunct="1">
                <a:spcBef>
                  <a:spcPct val="0"/>
                </a:spcBef>
                <a:buFontTx/>
                <a:buNone/>
              </a:pPr>
              <a:t>164</a:t>
            </a:fld>
            <a:endParaRPr lang="de-DE" altLang="en-US" sz="120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pPr eaLnBrk="1" hangingPunct="1"/>
            <a:r>
              <a:rPr lang="en-GB" altLang="en-US"/>
              <a:t>Which of these grounds for invalidity could be applied?</a:t>
            </a:r>
          </a:p>
        </p:txBody>
      </p:sp>
      <p:sp>
        <p:nvSpPr>
          <p:cNvPr id="153603" name="Content Placeholder 6"/>
          <p:cNvSpPr>
            <a:spLocks noGrp="1"/>
          </p:cNvSpPr>
          <p:nvPr>
            <p:ph idx="1"/>
          </p:nvPr>
        </p:nvSpPr>
        <p:spPr/>
        <p:txBody>
          <a:bodyPr/>
          <a:lstStyle/>
          <a:p>
            <a:pPr eaLnBrk="1" hangingPunct="1"/>
            <a:r>
              <a:rPr lang="en-GB" altLang="en-US" dirty="0"/>
              <a:t>Lack of novelty</a:t>
            </a:r>
          </a:p>
          <a:p>
            <a:pPr eaLnBrk="1" hangingPunct="1"/>
            <a:endParaRPr lang="en-GB" altLang="en-US" dirty="0"/>
          </a:p>
          <a:p>
            <a:pPr lvl="1" eaLnBrk="1" hangingPunct="1"/>
            <a:r>
              <a:rPr lang="en-GB" altLang="en-US" dirty="0"/>
              <a:t>Identical design or only immaterial differences</a:t>
            </a:r>
          </a:p>
          <a:p>
            <a:pPr eaLnBrk="1" hangingPunct="1"/>
            <a:endParaRPr lang="en-GB" altLang="en-US" dirty="0"/>
          </a:p>
          <a:p>
            <a:pPr eaLnBrk="1" hangingPunct="1"/>
            <a:r>
              <a:rPr lang="en-GB" altLang="en-US" dirty="0"/>
              <a:t>Lack of individual character?</a:t>
            </a:r>
          </a:p>
          <a:p>
            <a:pPr eaLnBrk="1" hangingPunct="1"/>
            <a:endParaRPr lang="en-GB" altLang="en-US" dirty="0"/>
          </a:p>
          <a:p>
            <a:pPr lvl="1" eaLnBrk="1" hangingPunct="1"/>
            <a:r>
              <a:rPr lang="en-GB" altLang="en-US" dirty="0"/>
              <a:t>Who is the informed user?</a:t>
            </a:r>
          </a:p>
          <a:p>
            <a:pPr lvl="1" eaLnBrk="1" hangingPunct="1"/>
            <a:r>
              <a:rPr lang="en-GB" altLang="en-US" dirty="0"/>
              <a:t>What is the designer’s degree of freedom?</a:t>
            </a:r>
          </a:p>
          <a:p>
            <a:pPr lvl="1" eaLnBrk="1" hangingPunct="1"/>
            <a:endParaRPr lang="en-GB" altLang="en-US" dirty="0"/>
          </a:p>
        </p:txBody>
      </p:sp>
      <p:sp>
        <p:nvSpPr>
          <p:cNvPr id="15360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5360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A74CF16-0D29-4DD0-AC07-6191B3161AF2}" type="slidenum">
              <a:rPr lang="de-DE" altLang="en-US" sz="1200"/>
              <a:pPr algn="r" eaLnBrk="1" hangingPunct="1">
                <a:spcBef>
                  <a:spcPct val="0"/>
                </a:spcBef>
                <a:buFontTx/>
                <a:buNone/>
              </a:pPr>
              <a:t>165</a:t>
            </a:fld>
            <a:endParaRPr lang="de-DE" altLang="en-US" sz="120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609600" y="404813"/>
            <a:ext cx="7921625" cy="936625"/>
          </a:xfrm>
        </p:spPr>
        <p:txBody>
          <a:bodyPr/>
          <a:lstStyle/>
          <a:p>
            <a:pPr eaLnBrk="1" hangingPunct="1"/>
            <a:r>
              <a:rPr lang="en-GB" altLang="en-US"/>
              <a:t>The informed user and the designer’s degree of freedom</a:t>
            </a:r>
          </a:p>
        </p:txBody>
      </p:sp>
      <p:sp>
        <p:nvSpPr>
          <p:cNvPr id="154627" name="Content Placeholder 2"/>
          <p:cNvSpPr>
            <a:spLocks noGrp="1"/>
          </p:cNvSpPr>
          <p:nvPr>
            <p:ph idx="1"/>
          </p:nvPr>
        </p:nvSpPr>
        <p:spPr/>
        <p:txBody>
          <a:bodyPr/>
          <a:lstStyle/>
          <a:p>
            <a:pPr eaLnBrk="1" hangingPunct="1"/>
            <a:r>
              <a:rPr lang="en-GB" altLang="en-US"/>
              <a:t>Informed user</a:t>
            </a:r>
          </a:p>
          <a:p>
            <a:pPr eaLnBrk="1" hangingPunct="1"/>
            <a:endParaRPr lang="en-GB" altLang="en-US"/>
          </a:p>
          <a:p>
            <a:pPr lvl="1" eaLnBrk="1" hangingPunct="1"/>
            <a:r>
              <a:rPr lang="en-GB" altLang="en-US"/>
              <a:t>not a technical expert</a:t>
            </a:r>
          </a:p>
          <a:p>
            <a:pPr lvl="1" eaLnBrk="1" hangingPunct="1"/>
            <a:r>
              <a:rPr lang="en-GB" altLang="en-US"/>
              <a:t>not a designer</a:t>
            </a:r>
          </a:p>
          <a:p>
            <a:pPr eaLnBrk="1" hangingPunct="1"/>
            <a:endParaRPr lang="en-GB" altLang="en-US"/>
          </a:p>
          <a:p>
            <a:pPr eaLnBrk="1" hangingPunct="1"/>
            <a:r>
              <a:rPr lang="en-GB" altLang="en-US"/>
              <a:t>Degree of freedom of designer</a:t>
            </a:r>
          </a:p>
          <a:p>
            <a:pPr eaLnBrk="1" hangingPunct="1"/>
            <a:endParaRPr lang="en-GB" altLang="en-US"/>
          </a:p>
          <a:p>
            <a:pPr lvl="1" eaLnBrk="1" hangingPunct="1"/>
            <a:r>
              <a:rPr lang="en-GB" altLang="en-US"/>
              <a:t>almost unlimited</a:t>
            </a:r>
          </a:p>
          <a:p>
            <a:pPr lvl="1" eaLnBrk="1" hangingPunct="1">
              <a:buFontTx/>
              <a:buNone/>
            </a:pPr>
            <a:endParaRPr lang="en-GB" altLang="en-US"/>
          </a:p>
          <a:p>
            <a:pPr eaLnBrk="1" hangingPunct="1"/>
            <a:endParaRPr lang="en-GB" altLang="en-US"/>
          </a:p>
        </p:txBody>
      </p:sp>
      <p:sp>
        <p:nvSpPr>
          <p:cNvPr id="15462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5462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8DB459A-E48B-42FB-B26A-A50CCAE83010}" type="slidenum">
              <a:rPr lang="de-DE" altLang="en-US" sz="1200"/>
              <a:pPr algn="r" eaLnBrk="1" hangingPunct="1">
                <a:spcBef>
                  <a:spcPct val="0"/>
                </a:spcBef>
                <a:buFontTx/>
                <a:buNone/>
              </a:pPr>
              <a:t>166</a:t>
            </a:fld>
            <a:endParaRPr lang="de-DE" altLang="en-US" sz="120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eaLnBrk="1" hangingPunct="1"/>
            <a:r>
              <a:rPr lang="en-GB" altLang="en-US"/>
              <a:t>Overall impression</a:t>
            </a:r>
          </a:p>
        </p:txBody>
      </p:sp>
      <p:sp>
        <p:nvSpPr>
          <p:cNvPr id="155651" name="Content Placeholder 2"/>
          <p:cNvSpPr>
            <a:spLocks noGrp="1"/>
          </p:cNvSpPr>
          <p:nvPr>
            <p:ph idx="1"/>
          </p:nvPr>
        </p:nvSpPr>
        <p:spPr/>
        <p:txBody>
          <a:bodyPr/>
          <a:lstStyle/>
          <a:p>
            <a:pPr eaLnBrk="1" hangingPunct="1"/>
            <a:r>
              <a:rPr lang="en-GB" altLang="en-US"/>
              <a:t>Similarities?</a:t>
            </a:r>
          </a:p>
          <a:p>
            <a:pPr eaLnBrk="1" hangingPunct="1"/>
            <a:endParaRPr lang="en-GB" altLang="en-US"/>
          </a:p>
          <a:p>
            <a:pPr eaLnBrk="1" hangingPunct="1"/>
            <a:r>
              <a:rPr lang="en-GB" altLang="en-US"/>
              <a:t>Differences?</a:t>
            </a:r>
          </a:p>
          <a:p>
            <a:pPr eaLnBrk="1" hangingPunct="1"/>
            <a:endParaRPr lang="en-GB" altLang="en-US"/>
          </a:p>
          <a:p>
            <a:pPr lvl="1" eaLnBrk="1" hangingPunct="1"/>
            <a:r>
              <a:rPr lang="en-GB" altLang="en-US"/>
              <a:t>different arrangement</a:t>
            </a:r>
          </a:p>
          <a:p>
            <a:pPr lvl="1" eaLnBrk="1" hangingPunct="1"/>
            <a:r>
              <a:rPr lang="en-GB" altLang="en-US"/>
              <a:t>results in minor impact on overall impression</a:t>
            </a:r>
          </a:p>
          <a:p>
            <a:pPr eaLnBrk="1" hangingPunct="1"/>
            <a:endParaRPr lang="en-GB" altLang="en-US"/>
          </a:p>
          <a:p>
            <a:pPr eaLnBrk="1" hangingPunct="1"/>
            <a:endParaRPr lang="en-GB" altLang="en-US"/>
          </a:p>
          <a:p>
            <a:pPr marL="1082675" lvl="4" indent="0" eaLnBrk="1" hangingPunct="1">
              <a:buFontTx/>
              <a:buNone/>
            </a:pPr>
            <a:r>
              <a:rPr lang="en-GB" altLang="en-US" b="1"/>
              <a:t>Lack of individual character</a:t>
            </a:r>
            <a:r>
              <a:rPr lang="en-GB" altLang="en-US" b="1">
                <a:solidFill>
                  <a:srgbClr val="C00000"/>
                </a:solidFill>
              </a:rPr>
              <a:t> </a:t>
            </a:r>
            <a:r>
              <a:rPr lang="en-GB" altLang="en-US"/>
              <a:t>of RCD</a:t>
            </a:r>
          </a:p>
        </p:txBody>
      </p:sp>
      <p:sp>
        <p:nvSpPr>
          <p:cNvPr id="6" name="Right Arrow 5"/>
          <p:cNvSpPr/>
          <p:nvPr/>
        </p:nvSpPr>
        <p:spPr>
          <a:xfrm>
            <a:off x="900113" y="4365625"/>
            <a:ext cx="576262"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653"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55654"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F41252B-9E5D-438F-88E3-44FAED87C021}" type="slidenum">
              <a:rPr lang="de-DE" altLang="en-US" sz="1200"/>
              <a:pPr algn="r" eaLnBrk="1" hangingPunct="1">
                <a:spcBef>
                  <a:spcPct val="0"/>
                </a:spcBef>
                <a:buFontTx/>
                <a:buNone/>
              </a:pPr>
              <a:t>167</a:t>
            </a:fld>
            <a:endParaRPr lang="de-DE" altLang="en-US" sz="120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r>
              <a:rPr lang="en-GB" altLang="en-US"/>
              <a:t>Further reading</a:t>
            </a:r>
          </a:p>
        </p:txBody>
      </p:sp>
      <p:sp>
        <p:nvSpPr>
          <p:cNvPr id="156675" name="Content Placeholder 2"/>
          <p:cNvSpPr>
            <a:spLocks noGrp="1"/>
          </p:cNvSpPr>
          <p:nvPr>
            <p:ph idx="1"/>
          </p:nvPr>
        </p:nvSpPr>
        <p:spPr/>
        <p:txBody>
          <a:bodyPr/>
          <a:lstStyle/>
          <a:p>
            <a:pPr eaLnBrk="1" hangingPunct="1"/>
            <a:r>
              <a:rPr lang="en-GB" altLang="en-US" dirty="0"/>
              <a:t>Community Designs Regulation</a:t>
            </a:r>
          </a:p>
          <a:p>
            <a:pPr eaLnBrk="1" hangingPunct="1"/>
            <a:r>
              <a:rPr lang="en-GB" altLang="en-US" dirty="0"/>
              <a:t>Community Designs Implementing Regulation</a:t>
            </a:r>
          </a:p>
          <a:p>
            <a:pPr eaLnBrk="1" hangingPunct="1"/>
            <a:r>
              <a:rPr lang="en-GB" altLang="en-US" dirty="0"/>
              <a:t>The EUIPO Manual concerning the Examination of Design Invalidity Applications</a:t>
            </a:r>
          </a:p>
          <a:p>
            <a:pPr eaLnBrk="1" hangingPunct="1"/>
            <a:r>
              <a:rPr lang="en-GB" altLang="en-US" dirty="0"/>
              <a:t>Decision of the Invalidity Division, 28 February 2011</a:t>
            </a:r>
          </a:p>
          <a:p>
            <a:pPr eaLnBrk="1" hangingPunct="1"/>
            <a:r>
              <a:rPr lang="en-GB" altLang="en-US" dirty="0"/>
              <a:t>Decision of the Third Board of Appeal, 27 September 2012</a:t>
            </a:r>
          </a:p>
          <a:p>
            <a:pPr eaLnBrk="1" hangingPunct="1"/>
            <a:endParaRPr lang="en-GB" altLang="en-US" dirty="0"/>
          </a:p>
          <a:p>
            <a:pPr eaLnBrk="1" hangingPunct="1"/>
            <a:endParaRPr lang="en-GB" altLang="en-US" dirty="0"/>
          </a:p>
          <a:p>
            <a:pPr marL="1082675" lvl="4" indent="0" eaLnBrk="1" hangingPunct="1">
              <a:buFontTx/>
              <a:buNone/>
            </a:pPr>
            <a:r>
              <a:rPr lang="en-GB" altLang="en-US" dirty="0"/>
              <a:t>	</a:t>
            </a:r>
            <a:r>
              <a:rPr lang="en-GB" dirty="0"/>
              <a:t>https://euipo.europa.eu/ohimportal/en/</a:t>
            </a:r>
            <a:endParaRPr lang="en-GB" altLang="en-US" dirty="0"/>
          </a:p>
        </p:txBody>
      </p:sp>
      <p:sp>
        <p:nvSpPr>
          <p:cNvPr id="6" name="Right Arrow 5"/>
          <p:cNvSpPr/>
          <p:nvPr/>
        </p:nvSpPr>
        <p:spPr>
          <a:xfrm>
            <a:off x="1547813" y="4365625"/>
            <a:ext cx="576262"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6677"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endParaRPr lang="en-GB" altLang="en-US" sz="1200" dirty="0"/>
          </a:p>
        </p:txBody>
      </p:sp>
      <p:sp>
        <p:nvSpPr>
          <p:cNvPr id="156678"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E299CAF-C4ED-445C-862B-198DD84CB860}" type="slidenum">
              <a:rPr lang="de-DE" altLang="en-US" sz="1200"/>
              <a:pPr algn="r" eaLnBrk="1" hangingPunct="1">
                <a:spcBef>
                  <a:spcPct val="0"/>
                </a:spcBef>
                <a:buFontTx/>
                <a:buNone/>
              </a:pPr>
              <a:t>168</a:t>
            </a:fld>
            <a:endParaRPr lang="de-DE" altLang="en-US"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8" descr="skilled person - 144971692 full"/>
          <p:cNvPicPr>
            <a:picLocks noChangeAspect="1" noChangeArrowheads="1"/>
          </p:cNvPicPr>
          <p:nvPr/>
        </p:nvPicPr>
        <p:blipFill>
          <a:blip r:embed="rId3">
            <a:extLst>
              <a:ext uri="{28A0092B-C50C-407E-A947-70E740481C1C}">
                <a14:useLocalDpi xmlns:a14="http://schemas.microsoft.com/office/drawing/2010/main" val="0"/>
              </a:ext>
            </a:extLst>
          </a:blip>
          <a:srcRect t="11746"/>
          <a:stretch>
            <a:fillRect/>
          </a:stretch>
        </p:blipFill>
        <p:spPr bwMode="auto">
          <a:xfrm>
            <a:off x="4859338" y="4221163"/>
            <a:ext cx="154781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0"/>
          <p:cNvSpPr>
            <a:spLocks noChangeArrowheads="1"/>
          </p:cNvSpPr>
          <p:nvPr/>
        </p:nvSpPr>
        <p:spPr bwMode="auto">
          <a:xfrm>
            <a:off x="971550" y="404813"/>
            <a:ext cx="77263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400" b="1" dirty="0">
                <a:solidFill>
                  <a:schemeClr val="tx2"/>
                </a:solidFill>
                <a:ea typeface="Arial Unicode MS" pitchFamily="34" charset="-128"/>
                <a:cs typeface="Arial Unicode MS" pitchFamily="34" charset="-128"/>
              </a:rPr>
              <a:t>Assessing inventive step (II)</a:t>
            </a:r>
          </a:p>
        </p:txBody>
      </p:sp>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b="50780"/>
          <a:stretch>
            <a:fillRect/>
          </a:stretch>
        </p:blipFill>
        <p:spPr bwMode="auto">
          <a:xfrm>
            <a:off x="1643063" y="2928938"/>
            <a:ext cx="15875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19"/>
          <p:cNvSpPr>
            <a:spLocks noChangeArrowheads="1"/>
          </p:cNvSpPr>
          <p:nvPr/>
        </p:nvSpPr>
        <p:spPr bwMode="auto">
          <a:xfrm>
            <a:off x="998538" y="4367213"/>
            <a:ext cx="3783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1" dirty="0">
                <a:latin typeface="Arial Unicode MS" pitchFamily="34" charset="-128"/>
                <a:ea typeface="Arial Unicode MS" pitchFamily="34" charset="-128"/>
                <a:cs typeface="Arial Unicode MS" pitchFamily="34" charset="-128"/>
              </a:rPr>
              <a:t>Objective problem for the skilled person: </a:t>
            </a:r>
            <a:r>
              <a:rPr lang="en-GB" altLang="en-US" sz="1800" dirty="0">
                <a:solidFill>
                  <a:schemeClr val="accent2"/>
                </a:solidFill>
                <a:latin typeface="Arial Unicode MS" pitchFamily="34" charset="-128"/>
                <a:ea typeface="Arial Unicode MS" pitchFamily="34" charset="-128"/>
                <a:cs typeface="Arial Unicode MS" pitchFamily="34" charset="-128"/>
              </a:rPr>
              <a:t>How to modify the teapot of D1 in order to reduce the time needed to fill multiple cups</a:t>
            </a:r>
            <a:endParaRPr lang="en-GB" altLang="en-US" sz="1800" dirty="0">
              <a:solidFill>
                <a:srgbClr val="404B56"/>
              </a:solidFill>
              <a:latin typeface="Arial Unicode MS" pitchFamily="34" charset="-128"/>
              <a:ea typeface="Arial Unicode MS" pitchFamily="34" charset="-128"/>
              <a:cs typeface="Arial Unicode MS" pitchFamily="34" charset="-128"/>
            </a:endParaRPr>
          </a:p>
        </p:txBody>
      </p:sp>
      <p:sp>
        <p:nvSpPr>
          <p:cNvPr id="20486" name="Rectangle 20"/>
          <p:cNvSpPr>
            <a:spLocks noChangeArrowheads="1"/>
          </p:cNvSpPr>
          <p:nvPr/>
        </p:nvSpPr>
        <p:spPr bwMode="auto">
          <a:xfrm>
            <a:off x="998538" y="1342509"/>
            <a:ext cx="45370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dirty="0">
                <a:latin typeface="Arial Unicode MS" pitchFamily="34" charset="-128"/>
                <a:ea typeface="Arial Unicode MS" pitchFamily="34" charset="-128"/>
                <a:cs typeface="Arial Unicode MS" pitchFamily="34" charset="-128"/>
              </a:rPr>
              <a:t>Is the claimed solution obvious </a:t>
            </a:r>
            <a:br>
              <a:rPr lang="en-GB" altLang="en-US" sz="1800" dirty="0">
                <a:latin typeface="Arial Unicode MS" pitchFamily="34" charset="-128"/>
                <a:ea typeface="Arial Unicode MS" pitchFamily="34" charset="-128"/>
                <a:cs typeface="Arial Unicode MS" pitchFamily="34" charset="-128"/>
              </a:rPr>
            </a:br>
            <a:r>
              <a:rPr lang="en-GB" altLang="en-US" sz="1800" dirty="0">
                <a:latin typeface="Arial Unicode MS" pitchFamily="34" charset="-128"/>
                <a:ea typeface="Arial Unicode MS" pitchFamily="34" charset="-128"/>
                <a:cs typeface="Arial Unicode MS" pitchFamily="34" charset="-128"/>
              </a:rPr>
              <a:t>in view of the prior art?</a:t>
            </a:r>
            <a:endParaRPr lang="en-GB" altLang="en-US" sz="1800" dirty="0">
              <a:solidFill>
                <a:srgbClr val="404B56"/>
              </a:solidFill>
              <a:latin typeface="Arial Unicode MS" pitchFamily="34" charset="-128"/>
              <a:ea typeface="Arial Unicode MS" pitchFamily="34" charset="-128"/>
              <a:cs typeface="Arial Unicode MS" pitchFamily="34" charset="-128"/>
            </a:endParaRPr>
          </a:p>
        </p:txBody>
      </p:sp>
      <p:sp>
        <p:nvSpPr>
          <p:cNvPr id="19" name="Rectangle 20"/>
          <p:cNvSpPr>
            <a:spLocks noChangeArrowheads="1"/>
          </p:cNvSpPr>
          <p:nvPr/>
        </p:nvSpPr>
        <p:spPr bwMode="auto">
          <a:xfrm>
            <a:off x="5937250" y="1808163"/>
            <a:ext cx="5000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400">
                <a:latin typeface="Arial Unicode MS" pitchFamily="34" charset="-128"/>
                <a:ea typeface="Arial Unicode MS" pitchFamily="34" charset="-128"/>
                <a:cs typeface="Arial Unicode MS" pitchFamily="34" charset="-128"/>
              </a:rPr>
              <a:t>+</a:t>
            </a:r>
            <a:endParaRPr lang="en-GB" altLang="en-US" sz="4400">
              <a:solidFill>
                <a:srgbClr val="404B56"/>
              </a:solidFill>
              <a:latin typeface="Arial Unicode MS" pitchFamily="34" charset="-128"/>
              <a:ea typeface="Arial Unicode MS" pitchFamily="34" charset="-128"/>
              <a:cs typeface="Arial Unicode MS" pitchFamily="34" charset="-128"/>
            </a:endParaRPr>
          </a:p>
        </p:txBody>
      </p:sp>
      <p:sp>
        <p:nvSpPr>
          <p:cNvPr id="21" name="Rectangle 20"/>
          <p:cNvSpPr>
            <a:spLocks noChangeArrowheads="1"/>
          </p:cNvSpPr>
          <p:nvPr/>
        </p:nvSpPr>
        <p:spPr bwMode="auto">
          <a:xfrm>
            <a:off x="3351213" y="2317750"/>
            <a:ext cx="5000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400">
                <a:latin typeface="Arial Unicode MS" pitchFamily="34" charset="-128"/>
                <a:ea typeface="Arial Unicode MS" pitchFamily="34" charset="-128"/>
                <a:cs typeface="Arial Unicode MS" pitchFamily="34" charset="-128"/>
              </a:rPr>
              <a:t>?</a:t>
            </a:r>
            <a:endParaRPr lang="en-GB" altLang="en-US" sz="4400">
              <a:solidFill>
                <a:srgbClr val="404B56"/>
              </a:solidFill>
              <a:latin typeface="Arial Unicode MS" pitchFamily="34" charset="-128"/>
              <a:ea typeface="Arial Unicode MS" pitchFamily="34" charset="-128"/>
              <a:cs typeface="Arial Unicode MS" pitchFamily="34" charset="-128"/>
            </a:endParaRPr>
          </a:p>
        </p:txBody>
      </p:sp>
      <p:cxnSp>
        <p:nvCxnSpPr>
          <p:cNvPr id="29" name="Gerade Verbindung mit Pfeil 28"/>
          <p:cNvCxnSpPr/>
          <p:nvPr/>
        </p:nvCxnSpPr>
        <p:spPr>
          <a:xfrm rot="10800000" flipV="1">
            <a:off x="3136900" y="2960688"/>
            <a:ext cx="1143000" cy="357187"/>
          </a:xfrm>
          <a:prstGeom prst="straightConnector1">
            <a:avLst/>
          </a:prstGeom>
          <a:ln w="508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490" name="Rectangle 7"/>
          <p:cNvSpPr txBox="1">
            <a:spLocks noGrp="1" noChangeArrowheads="1"/>
          </p:cNvSpPr>
          <p:nvPr/>
        </p:nvSpPr>
        <p:spPr bwMode="auto">
          <a:xfrm>
            <a:off x="8388350" y="6584950"/>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de-DE" altLang="en-US" sz="1200"/>
          </a:p>
        </p:txBody>
      </p:sp>
      <p:sp>
        <p:nvSpPr>
          <p:cNvPr id="20491" name="Text Box 7"/>
          <p:cNvSpPr txBox="1">
            <a:spLocks noChangeArrowheads="1"/>
          </p:cNvSpPr>
          <p:nvPr/>
        </p:nvSpPr>
        <p:spPr bwMode="auto">
          <a:xfrm rot="10800000">
            <a:off x="309563" y="1412875"/>
            <a:ext cx="461962" cy="4470400"/>
          </a:xfrm>
          <a:prstGeom prst="rect">
            <a:avLst/>
          </a:prstGeom>
          <a:solidFill>
            <a:schemeClr val="hlink"/>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rtl="1" eaLnBrk="1" hangingPunct="1">
              <a:spcBef>
                <a:spcPct val="50000"/>
              </a:spcBef>
              <a:buFontTx/>
              <a:buNone/>
            </a:pPr>
            <a:r>
              <a:rPr lang="en-GB" altLang="en-US" sz="1800">
                <a:solidFill>
                  <a:schemeClr val="bg1"/>
                </a:solidFill>
                <a:ea typeface="Arial Unicode MS" pitchFamily="34" charset="-128"/>
                <a:cs typeface="Arial Unicode MS" pitchFamily="34" charset="-128"/>
              </a:rPr>
              <a:t>Stage 3: Solution</a:t>
            </a:r>
          </a:p>
        </p:txBody>
      </p:sp>
      <p:grpSp>
        <p:nvGrpSpPr>
          <p:cNvPr id="20492" name="Group 23"/>
          <p:cNvGrpSpPr>
            <a:grpSpLocks noChangeAspect="1"/>
          </p:cNvGrpSpPr>
          <p:nvPr/>
        </p:nvGrpSpPr>
        <p:grpSpPr bwMode="auto">
          <a:xfrm>
            <a:off x="1692275" y="5589588"/>
            <a:ext cx="1249363" cy="677862"/>
            <a:chOff x="4014" y="3348"/>
            <a:chExt cx="1123" cy="609"/>
          </a:xfrm>
        </p:grpSpPr>
        <p:pic>
          <p:nvPicPr>
            <p:cNvPr id="20511" name="Picture 24" descr="tea_cup"/>
            <p:cNvPicPr>
              <a:picLocks noChangeAspect="1" noChangeArrowheads="1"/>
            </p:cNvPicPr>
            <p:nvPr/>
          </p:nvPicPr>
          <p:blipFill>
            <a:blip r:embed="rId5">
              <a:extLst>
                <a:ext uri="{28A0092B-C50C-407E-A947-70E740481C1C}">
                  <a14:useLocalDpi xmlns:a14="http://schemas.microsoft.com/office/drawing/2010/main" val="0"/>
                </a:ext>
              </a:extLst>
            </a:blip>
            <a:srcRect t="1889"/>
            <a:stretch>
              <a:fillRect/>
            </a:stretch>
          </p:blipFill>
          <p:spPr bwMode="auto">
            <a:xfrm>
              <a:off x="4014" y="3484"/>
              <a:ext cx="642"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Picture 25" descr="tea_cup"/>
            <p:cNvPicPr>
              <a:picLocks noChangeAspect="1" noChangeArrowheads="1"/>
            </p:cNvPicPr>
            <p:nvPr/>
          </p:nvPicPr>
          <p:blipFill>
            <a:blip r:embed="rId5">
              <a:extLst>
                <a:ext uri="{28A0092B-C50C-407E-A947-70E740481C1C}">
                  <a14:useLocalDpi xmlns:a14="http://schemas.microsoft.com/office/drawing/2010/main" val="0"/>
                </a:ext>
              </a:extLst>
            </a:blip>
            <a:srcRect l="15590" t="1889"/>
            <a:stretch>
              <a:fillRect/>
            </a:stretch>
          </p:blipFill>
          <p:spPr bwMode="auto">
            <a:xfrm>
              <a:off x="4595" y="3348"/>
              <a:ext cx="542"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94" name="Group 17"/>
          <p:cNvGrpSpPr>
            <a:grpSpLocks/>
          </p:cNvGrpSpPr>
          <p:nvPr/>
        </p:nvGrpSpPr>
        <p:grpSpPr bwMode="auto">
          <a:xfrm>
            <a:off x="4403725" y="1874838"/>
            <a:ext cx="1622425" cy="1566862"/>
            <a:chOff x="2778" y="1386"/>
            <a:chExt cx="1022" cy="987"/>
          </a:xfrm>
        </p:grpSpPr>
        <p:sp>
          <p:nvSpPr>
            <p:cNvPr id="20508" name="AutoShape 6"/>
            <p:cNvSpPr>
              <a:spLocks noChangeAspect="1" noChangeArrowheads="1"/>
            </p:cNvSpPr>
            <p:nvPr/>
          </p:nvSpPr>
          <p:spPr bwMode="auto">
            <a:xfrm rot="4800000" flipH="1">
              <a:off x="2795" y="1369"/>
              <a:ext cx="987" cy="1022"/>
            </a:xfrm>
            <a:prstGeom prst="cloudCallout">
              <a:avLst>
                <a:gd name="adj1" fmla="val -96417"/>
                <a:gd name="adj2" fmla="val -14361"/>
              </a:avLst>
            </a:prstGeom>
            <a:solidFill>
              <a:schemeClr val="bg1"/>
            </a:solidFill>
            <a:ln w="9525">
              <a:solidFill>
                <a:schemeClr val="tx1"/>
              </a:solidFill>
              <a:round/>
              <a:headEnd/>
              <a:tailEnd/>
            </a:ln>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de-DE" altLang="en-US" sz="2400">
                <a:latin typeface="Times New Roman" pitchFamily="18" charset="0"/>
                <a:ea typeface="Arial Unicode MS" pitchFamily="34" charset="-128"/>
                <a:cs typeface="Arial Unicode MS" pitchFamily="34" charset="-128"/>
              </a:endParaRPr>
            </a:p>
          </p:txBody>
        </p:sp>
        <p:pic>
          <p:nvPicPr>
            <p:cNvPr id="20509" name="Picture 25"/>
            <p:cNvPicPr>
              <a:picLocks noChangeAspect="1" noChangeArrowheads="1"/>
            </p:cNvPicPr>
            <p:nvPr/>
          </p:nvPicPr>
          <p:blipFill>
            <a:blip r:embed="rId6">
              <a:extLst>
                <a:ext uri="{28A0092B-C50C-407E-A947-70E740481C1C}">
                  <a14:useLocalDpi xmlns:a14="http://schemas.microsoft.com/office/drawing/2010/main" val="0"/>
                </a:ext>
              </a:extLst>
            </a:blip>
            <a:srcRect l="4778" r="4778"/>
            <a:stretch>
              <a:fillRect/>
            </a:stretch>
          </p:blipFill>
          <p:spPr bwMode="auto">
            <a:xfrm>
              <a:off x="3016" y="1570"/>
              <a:ext cx="660" cy="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0" name="Text Box 20"/>
            <p:cNvSpPr txBox="1">
              <a:spLocks noChangeArrowheads="1"/>
            </p:cNvSpPr>
            <p:nvPr/>
          </p:nvSpPr>
          <p:spPr bwMode="auto">
            <a:xfrm>
              <a:off x="3016" y="2024"/>
              <a:ext cx="3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CH" altLang="en-US" sz="1800"/>
                <a:t>D1</a:t>
              </a:r>
              <a:endParaRPr lang="en-GB" altLang="en-US" sz="1800"/>
            </a:p>
          </p:txBody>
        </p:sp>
      </p:grpSp>
      <p:sp>
        <p:nvSpPr>
          <p:cNvPr id="20495" name="Rectangle 7"/>
          <p:cNvSpPr txBox="1">
            <a:spLocks noGrp="1" noChangeArrowheads="1"/>
          </p:cNvSpPr>
          <p:nvPr/>
        </p:nvSpPr>
        <p:spPr bwMode="auto">
          <a:xfrm>
            <a:off x="7758113"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6ADC9A4-7044-48FA-A04B-548EC2357398}" type="slidenum">
              <a:rPr lang="de-DE" altLang="en-US" sz="1200"/>
              <a:pPr algn="r" eaLnBrk="1" hangingPunct="1">
                <a:spcBef>
                  <a:spcPct val="0"/>
                </a:spcBef>
                <a:buFontTx/>
                <a:buNone/>
              </a:pPr>
              <a:t>17</a:t>
            </a:fld>
            <a:endParaRPr lang="de-DE" altLang="en-US" sz="1200"/>
          </a:p>
        </p:txBody>
      </p:sp>
      <p:grpSp>
        <p:nvGrpSpPr>
          <p:cNvPr id="20496" name="Group 32"/>
          <p:cNvGrpSpPr>
            <a:grpSpLocks/>
          </p:cNvGrpSpPr>
          <p:nvPr/>
        </p:nvGrpSpPr>
        <p:grpSpPr bwMode="auto">
          <a:xfrm>
            <a:off x="6284913" y="1449388"/>
            <a:ext cx="2867025" cy="3232150"/>
            <a:chOff x="3954" y="754"/>
            <a:chExt cx="1806" cy="2036"/>
          </a:xfrm>
        </p:grpSpPr>
        <p:sp>
          <p:nvSpPr>
            <p:cNvPr id="20497" name="AutoShape 6"/>
            <p:cNvSpPr>
              <a:spLocks noChangeAspect="1" noChangeArrowheads="1"/>
            </p:cNvSpPr>
            <p:nvPr/>
          </p:nvSpPr>
          <p:spPr bwMode="auto">
            <a:xfrm rot="-3600000">
              <a:off x="3839" y="869"/>
              <a:ext cx="2036" cy="1806"/>
            </a:xfrm>
            <a:prstGeom prst="cloudCallout">
              <a:avLst>
                <a:gd name="adj1" fmla="val -59134"/>
                <a:gd name="adj2" fmla="val -25014"/>
              </a:avLst>
            </a:prstGeom>
            <a:solidFill>
              <a:schemeClr val="bg1"/>
            </a:solidFill>
            <a:ln w="9525">
              <a:solidFill>
                <a:schemeClr val="tx1"/>
              </a:solidFill>
              <a:round/>
              <a:headEnd/>
              <a:tailEnd/>
            </a:ln>
          </p:spPr>
          <p:txBody>
            <a:bodyPr vert="eaVert" wrap="none" anchor="ctr"/>
            <a:lstStyle>
              <a:lvl1pPr eaLnBrk="0" hangingPunct="0">
                <a:spcBef>
                  <a:spcPct val="20000"/>
                </a:spcBef>
                <a:buFont typeface="Wingdings" pitchFamily="2" charset="2"/>
                <a:buChar char="§"/>
                <a:defRPr sz="2000">
                  <a:solidFill>
                    <a:schemeClr val="tx1"/>
                  </a:solidFill>
                  <a:latin typeface="Arial" charset="0"/>
                </a:defRPr>
              </a:lvl1pPr>
              <a:lvl2pPr marL="534988" indent="-263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en-US" sz="2400">
                <a:latin typeface="Times New Roman" pitchFamily="18" charset="0"/>
                <a:ea typeface="Arial Unicode MS" pitchFamily="34" charset="-128"/>
                <a:cs typeface="Arial Unicode MS" pitchFamily="34" charset="-128"/>
              </a:endParaRPr>
            </a:p>
          </p:txBody>
        </p:sp>
        <p:pic>
          <p:nvPicPr>
            <p:cNvPr id="20498" name="Picture 34"/>
            <p:cNvPicPr>
              <a:picLocks noChangeAspect="1" noChangeArrowheads="1"/>
            </p:cNvPicPr>
            <p:nvPr/>
          </p:nvPicPr>
          <p:blipFill>
            <a:blip r:embed="rId7">
              <a:extLst>
                <a:ext uri="{28A0092B-C50C-407E-A947-70E740481C1C}">
                  <a14:useLocalDpi xmlns:a14="http://schemas.microsoft.com/office/drawing/2010/main" val="0"/>
                </a:ext>
              </a:extLst>
            </a:blip>
            <a:srcRect r="23140"/>
            <a:stretch>
              <a:fillRect/>
            </a:stretch>
          </p:blipFill>
          <p:spPr bwMode="auto">
            <a:xfrm>
              <a:off x="4328" y="1184"/>
              <a:ext cx="338" cy="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9" name="Group 35"/>
            <p:cNvGrpSpPr>
              <a:grpSpLocks/>
            </p:cNvGrpSpPr>
            <p:nvPr/>
          </p:nvGrpSpPr>
          <p:grpSpPr bwMode="auto">
            <a:xfrm>
              <a:off x="4762" y="1071"/>
              <a:ext cx="716" cy="476"/>
              <a:chOff x="4762" y="1071"/>
              <a:chExt cx="716" cy="476"/>
            </a:xfrm>
          </p:grpSpPr>
          <p:pic>
            <p:nvPicPr>
              <p:cNvPr id="20504" name="Picture 40"/>
              <p:cNvPicPr>
                <a:picLocks noChangeAspect="1" noChangeArrowheads="1"/>
              </p:cNvPicPr>
              <p:nvPr/>
            </p:nvPicPr>
            <p:blipFill>
              <a:blip r:embed="rId8">
                <a:extLst>
                  <a:ext uri="{28A0092B-C50C-407E-A947-70E740481C1C}">
                    <a14:useLocalDpi xmlns:a14="http://schemas.microsoft.com/office/drawing/2010/main" val="0"/>
                  </a:ext>
                </a:extLst>
              </a:blip>
              <a:srcRect l="18727" r="2496" b="4729"/>
              <a:stretch>
                <a:fillRect/>
              </a:stretch>
            </p:blipFill>
            <p:spPr bwMode="auto">
              <a:xfrm>
                <a:off x="4762" y="1071"/>
                <a:ext cx="716" cy="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505" name="Group 41"/>
              <p:cNvGrpSpPr>
                <a:grpSpLocks/>
              </p:cNvGrpSpPr>
              <p:nvPr/>
            </p:nvGrpSpPr>
            <p:grpSpPr bwMode="auto">
              <a:xfrm>
                <a:off x="4830" y="1162"/>
                <a:ext cx="499" cy="385"/>
                <a:chOff x="4830" y="1389"/>
                <a:chExt cx="545" cy="635"/>
              </a:xfrm>
            </p:grpSpPr>
            <p:sp>
              <p:nvSpPr>
                <p:cNvPr id="20506" name="Line 21"/>
                <p:cNvSpPr>
                  <a:spLocks noChangeShapeType="1"/>
                </p:cNvSpPr>
                <p:nvPr/>
              </p:nvSpPr>
              <p:spPr bwMode="auto">
                <a:xfrm>
                  <a:off x="4830" y="1389"/>
                  <a:ext cx="499" cy="635"/>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507" name="Line 22"/>
                <p:cNvSpPr>
                  <a:spLocks noChangeShapeType="1"/>
                </p:cNvSpPr>
                <p:nvPr/>
              </p:nvSpPr>
              <p:spPr bwMode="auto">
                <a:xfrm rot="5400000">
                  <a:off x="4830" y="1434"/>
                  <a:ext cx="545" cy="545"/>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grpSp>
        </p:grpSp>
        <p:sp>
          <p:nvSpPr>
            <p:cNvPr id="20500" name="Text Box 48"/>
            <p:cNvSpPr txBox="1">
              <a:spLocks noChangeArrowheads="1"/>
            </p:cNvSpPr>
            <p:nvPr/>
          </p:nvSpPr>
          <p:spPr bwMode="auto">
            <a:xfrm>
              <a:off x="4328" y="1910"/>
              <a:ext cx="3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534988" indent="-263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CH" altLang="en-US" sz="1800"/>
                <a:t>D4</a:t>
              </a:r>
              <a:endParaRPr lang="en-GB" altLang="en-US" sz="1800"/>
            </a:p>
          </p:txBody>
        </p:sp>
        <p:sp>
          <p:nvSpPr>
            <p:cNvPr id="20501" name="Text Box 49"/>
            <p:cNvSpPr txBox="1">
              <a:spLocks noChangeArrowheads="1"/>
            </p:cNvSpPr>
            <p:nvPr/>
          </p:nvSpPr>
          <p:spPr bwMode="auto">
            <a:xfrm>
              <a:off x="4826" y="2273"/>
              <a:ext cx="3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534988" indent="-263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CH" altLang="en-US" sz="1800"/>
                <a:t>D3</a:t>
              </a:r>
              <a:endParaRPr lang="en-GB" altLang="en-US" sz="1800"/>
            </a:p>
          </p:txBody>
        </p:sp>
        <p:sp>
          <p:nvSpPr>
            <p:cNvPr id="20502" name="Text Box 50"/>
            <p:cNvSpPr txBox="1">
              <a:spLocks noChangeArrowheads="1"/>
            </p:cNvSpPr>
            <p:nvPr/>
          </p:nvSpPr>
          <p:spPr bwMode="auto">
            <a:xfrm>
              <a:off x="4921" y="931"/>
              <a:ext cx="3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534988" indent="-263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de-CH" altLang="en-US" sz="1800"/>
                <a:t>D2</a:t>
              </a:r>
              <a:endParaRPr lang="en-GB" altLang="en-US" sz="1800"/>
            </a:p>
          </p:txBody>
        </p:sp>
        <p:pic>
          <p:nvPicPr>
            <p:cNvPr id="20503" name="Picture 39" descr="173655712 - pouring espresso"/>
            <p:cNvPicPr>
              <a:picLocks noChangeAspect="1" noChangeArrowheads="1"/>
            </p:cNvPicPr>
            <p:nvPr/>
          </p:nvPicPr>
          <p:blipFill>
            <a:blip r:embed="rId9">
              <a:extLst>
                <a:ext uri="{28A0092B-C50C-407E-A947-70E740481C1C}">
                  <a14:useLocalDpi xmlns:a14="http://schemas.microsoft.com/office/drawing/2010/main" val="0"/>
                </a:ext>
              </a:extLst>
            </a:blip>
            <a:srcRect l="15617"/>
            <a:stretch>
              <a:fillRect/>
            </a:stretch>
          </p:blipFill>
          <p:spPr bwMode="auto">
            <a:xfrm>
              <a:off x="4729" y="1616"/>
              <a:ext cx="736"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8388350" y="6584950"/>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de-DE" altLang="en-US" sz="1200"/>
          </a:p>
        </p:txBody>
      </p:sp>
      <p:sp>
        <p:nvSpPr>
          <p:cNvPr id="21508" name="Rectangle 2"/>
          <p:cNvSpPr>
            <a:spLocks noChangeArrowheads="1"/>
          </p:cNvSpPr>
          <p:nvPr/>
        </p:nvSpPr>
        <p:spPr bwMode="auto">
          <a:xfrm>
            <a:off x="755650" y="404813"/>
            <a:ext cx="76898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400" b="1">
                <a:solidFill>
                  <a:srgbClr val="404B56"/>
                </a:solidFill>
              </a:rPr>
              <a:t>How to obtain patent protection in Europe     (options 1 and 2)</a:t>
            </a:r>
          </a:p>
        </p:txBody>
      </p:sp>
      <p:sp>
        <p:nvSpPr>
          <p:cNvPr id="21509" name="Rectangle 5"/>
          <p:cNvSpPr>
            <a:spLocks noChangeArrowheads="1"/>
          </p:cNvSpPr>
          <p:nvPr/>
        </p:nvSpPr>
        <p:spPr bwMode="auto">
          <a:xfrm>
            <a:off x="849313" y="2087563"/>
            <a:ext cx="317341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0" rIns="90000"/>
          <a:lstStyle>
            <a:lvl1pPr marL="342900" indent="-342900" eaLnBrk="0" hangingPunct="0">
              <a:spcBef>
                <a:spcPct val="20000"/>
              </a:spcBef>
              <a:buFont typeface="Wingdings" pitchFamily="2" charset="2"/>
              <a:buChar char="§"/>
              <a:tabLst>
                <a:tab pos="354013" algn="l"/>
              </a:tabLst>
              <a:defRPr sz="2000">
                <a:solidFill>
                  <a:schemeClr val="tx1"/>
                </a:solidFill>
                <a:latin typeface="Arial" charset="0"/>
              </a:defRPr>
            </a:lvl1pPr>
            <a:lvl2pPr marL="742950" indent="-285750" eaLnBrk="0" hangingPunct="0">
              <a:spcBef>
                <a:spcPct val="20000"/>
              </a:spcBef>
              <a:buChar char="–"/>
              <a:tabLst>
                <a:tab pos="354013" algn="l"/>
              </a:tabLst>
              <a:defRPr sz="2000">
                <a:solidFill>
                  <a:schemeClr val="tx1"/>
                </a:solidFill>
                <a:latin typeface="Arial" charset="0"/>
              </a:defRPr>
            </a:lvl2pPr>
            <a:lvl3pPr marL="1143000" indent="-228600" eaLnBrk="0" hangingPunct="0">
              <a:spcBef>
                <a:spcPct val="20000"/>
              </a:spcBef>
              <a:buChar char="•"/>
              <a:tabLst>
                <a:tab pos="354013" algn="l"/>
              </a:tabLst>
              <a:defRPr sz="2000">
                <a:solidFill>
                  <a:schemeClr val="tx1"/>
                </a:solidFill>
                <a:latin typeface="Arial" charset="0"/>
              </a:defRPr>
            </a:lvl3pPr>
            <a:lvl4pPr marL="1600200" indent="-228600" eaLnBrk="0" hangingPunct="0">
              <a:spcBef>
                <a:spcPct val="20000"/>
              </a:spcBef>
              <a:buChar char="–"/>
              <a:tabLst>
                <a:tab pos="354013" algn="l"/>
              </a:tabLst>
              <a:defRPr sz="2000">
                <a:solidFill>
                  <a:schemeClr val="tx1"/>
                </a:solidFill>
                <a:latin typeface="Arial" charset="0"/>
              </a:defRPr>
            </a:lvl4pPr>
            <a:lvl5pPr marL="2057400" indent="-228600" eaLnBrk="0" hangingPunct="0">
              <a:spcBef>
                <a:spcPct val="20000"/>
              </a:spcBef>
              <a:buChar char="»"/>
              <a:tabLst>
                <a:tab pos="354013" algn="l"/>
              </a:tabLst>
              <a:defRPr sz="2000">
                <a:solidFill>
                  <a:schemeClr val="tx1"/>
                </a:solidFill>
                <a:latin typeface="Arial" charset="0"/>
              </a:defRPr>
            </a:lvl5pPr>
            <a:lvl6pPr marL="2514600" indent="-228600" eaLnBrk="0" fontAlgn="base" hangingPunct="0">
              <a:spcBef>
                <a:spcPct val="20000"/>
              </a:spcBef>
              <a:spcAft>
                <a:spcPct val="0"/>
              </a:spcAft>
              <a:buChar char="»"/>
              <a:tabLst>
                <a:tab pos="354013" algn="l"/>
              </a:tabLst>
              <a:defRPr sz="2000">
                <a:solidFill>
                  <a:schemeClr val="tx1"/>
                </a:solidFill>
                <a:latin typeface="Arial" charset="0"/>
              </a:defRPr>
            </a:lvl6pPr>
            <a:lvl7pPr marL="2971800" indent="-228600" eaLnBrk="0" fontAlgn="base" hangingPunct="0">
              <a:spcBef>
                <a:spcPct val="20000"/>
              </a:spcBef>
              <a:spcAft>
                <a:spcPct val="0"/>
              </a:spcAft>
              <a:buChar char="»"/>
              <a:tabLst>
                <a:tab pos="354013" algn="l"/>
              </a:tabLst>
              <a:defRPr sz="2000">
                <a:solidFill>
                  <a:schemeClr val="tx1"/>
                </a:solidFill>
                <a:latin typeface="Arial" charset="0"/>
              </a:defRPr>
            </a:lvl7pPr>
            <a:lvl8pPr marL="3429000" indent="-228600" eaLnBrk="0" fontAlgn="base" hangingPunct="0">
              <a:spcBef>
                <a:spcPct val="20000"/>
              </a:spcBef>
              <a:spcAft>
                <a:spcPct val="0"/>
              </a:spcAft>
              <a:buChar char="»"/>
              <a:tabLst>
                <a:tab pos="354013" algn="l"/>
              </a:tabLst>
              <a:defRPr sz="2000">
                <a:solidFill>
                  <a:schemeClr val="tx1"/>
                </a:solidFill>
                <a:latin typeface="Arial" charset="0"/>
              </a:defRPr>
            </a:lvl8pPr>
            <a:lvl9pPr marL="3886200" indent="-228600" eaLnBrk="0" fontAlgn="base" hangingPunct="0">
              <a:spcBef>
                <a:spcPct val="20000"/>
              </a:spcBef>
              <a:spcAft>
                <a:spcPct val="0"/>
              </a:spcAft>
              <a:buChar char="»"/>
              <a:tabLst>
                <a:tab pos="354013" algn="l"/>
              </a:tabLst>
              <a:defRPr sz="2000">
                <a:solidFill>
                  <a:schemeClr val="tx1"/>
                </a:solidFill>
                <a:latin typeface="Arial" charset="0"/>
              </a:defRPr>
            </a:lvl9pPr>
          </a:lstStyle>
          <a:p>
            <a:pPr eaLnBrk="1" hangingPunct="1">
              <a:lnSpc>
                <a:spcPct val="80000"/>
              </a:lnSpc>
            </a:pPr>
            <a:r>
              <a:rPr lang="en-GB" altLang="en-US" sz="1600"/>
              <a:t>	Separate procedures for each state </a:t>
            </a:r>
          </a:p>
          <a:p>
            <a:pPr eaLnBrk="1" hangingPunct="1">
              <a:lnSpc>
                <a:spcPct val="80000"/>
              </a:lnSpc>
            </a:pPr>
            <a:r>
              <a:rPr lang="en-GB" altLang="en-US" sz="1600"/>
              <a:t>Procedures differ according to national law</a:t>
            </a:r>
          </a:p>
        </p:txBody>
      </p:sp>
      <p:sp>
        <p:nvSpPr>
          <p:cNvPr id="140292" name="Rectangle 5"/>
          <p:cNvSpPr>
            <a:spLocks noChangeArrowheads="1"/>
          </p:cNvSpPr>
          <p:nvPr/>
        </p:nvSpPr>
        <p:spPr bwMode="auto">
          <a:xfrm>
            <a:off x="4146550" y="2087563"/>
            <a:ext cx="43926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0" rIns="90000"/>
          <a:lstStyle>
            <a:lvl1pPr marL="342900" indent="-342900" eaLnBrk="0" hangingPunct="0">
              <a:spcBef>
                <a:spcPct val="20000"/>
              </a:spcBef>
              <a:buFont typeface="Wingdings" pitchFamily="2" charset="2"/>
              <a:buChar char="§"/>
              <a:tabLst>
                <a:tab pos="354013" algn="l"/>
              </a:tabLst>
              <a:defRPr sz="2000">
                <a:solidFill>
                  <a:schemeClr val="tx1"/>
                </a:solidFill>
                <a:latin typeface="Arial" charset="0"/>
              </a:defRPr>
            </a:lvl1pPr>
            <a:lvl2pPr marL="742950" indent="-285750" eaLnBrk="0" hangingPunct="0">
              <a:spcBef>
                <a:spcPct val="20000"/>
              </a:spcBef>
              <a:buChar char="–"/>
              <a:tabLst>
                <a:tab pos="354013" algn="l"/>
              </a:tabLst>
              <a:defRPr sz="2000">
                <a:solidFill>
                  <a:schemeClr val="tx1"/>
                </a:solidFill>
                <a:latin typeface="Arial" charset="0"/>
              </a:defRPr>
            </a:lvl2pPr>
            <a:lvl3pPr marL="1143000" indent="-228600" eaLnBrk="0" hangingPunct="0">
              <a:spcBef>
                <a:spcPct val="20000"/>
              </a:spcBef>
              <a:buChar char="•"/>
              <a:tabLst>
                <a:tab pos="354013" algn="l"/>
              </a:tabLst>
              <a:defRPr sz="2000">
                <a:solidFill>
                  <a:schemeClr val="tx1"/>
                </a:solidFill>
                <a:latin typeface="Arial" charset="0"/>
              </a:defRPr>
            </a:lvl3pPr>
            <a:lvl4pPr marL="1600200" indent="-228600" eaLnBrk="0" hangingPunct="0">
              <a:spcBef>
                <a:spcPct val="20000"/>
              </a:spcBef>
              <a:buChar char="–"/>
              <a:tabLst>
                <a:tab pos="354013" algn="l"/>
              </a:tabLst>
              <a:defRPr sz="2000">
                <a:solidFill>
                  <a:schemeClr val="tx1"/>
                </a:solidFill>
                <a:latin typeface="Arial" charset="0"/>
              </a:defRPr>
            </a:lvl4pPr>
            <a:lvl5pPr marL="2057400" indent="-228600" eaLnBrk="0" hangingPunct="0">
              <a:spcBef>
                <a:spcPct val="20000"/>
              </a:spcBef>
              <a:buChar char="»"/>
              <a:tabLst>
                <a:tab pos="354013" algn="l"/>
              </a:tabLst>
              <a:defRPr sz="2000">
                <a:solidFill>
                  <a:schemeClr val="tx1"/>
                </a:solidFill>
                <a:latin typeface="Arial" charset="0"/>
              </a:defRPr>
            </a:lvl5pPr>
            <a:lvl6pPr marL="2514600" indent="-228600" eaLnBrk="0" fontAlgn="base" hangingPunct="0">
              <a:spcBef>
                <a:spcPct val="20000"/>
              </a:spcBef>
              <a:spcAft>
                <a:spcPct val="0"/>
              </a:spcAft>
              <a:buChar char="»"/>
              <a:tabLst>
                <a:tab pos="354013" algn="l"/>
              </a:tabLst>
              <a:defRPr sz="2000">
                <a:solidFill>
                  <a:schemeClr val="tx1"/>
                </a:solidFill>
                <a:latin typeface="Arial" charset="0"/>
              </a:defRPr>
            </a:lvl6pPr>
            <a:lvl7pPr marL="2971800" indent="-228600" eaLnBrk="0" fontAlgn="base" hangingPunct="0">
              <a:spcBef>
                <a:spcPct val="20000"/>
              </a:spcBef>
              <a:spcAft>
                <a:spcPct val="0"/>
              </a:spcAft>
              <a:buChar char="»"/>
              <a:tabLst>
                <a:tab pos="354013" algn="l"/>
              </a:tabLst>
              <a:defRPr sz="2000">
                <a:solidFill>
                  <a:schemeClr val="tx1"/>
                </a:solidFill>
                <a:latin typeface="Arial" charset="0"/>
              </a:defRPr>
            </a:lvl7pPr>
            <a:lvl8pPr marL="3429000" indent="-228600" eaLnBrk="0" fontAlgn="base" hangingPunct="0">
              <a:spcBef>
                <a:spcPct val="20000"/>
              </a:spcBef>
              <a:spcAft>
                <a:spcPct val="0"/>
              </a:spcAft>
              <a:buChar char="»"/>
              <a:tabLst>
                <a:tab pos="354013" algn="l"/>
              </a:tabLst>
              <a:defRPr sz="2000">
                <a:solidFill>
                  <a:schemeClr val="tx1"/>
                </a:solidFill>
                <a:latin typeface="Arial" charset="0"/>
              </a:defRPr>
            </a:lvl8pPr>
            <a:lvl9pPr marL="3886200" indent="-228600" eaLnBrk="0" fontAlgn="base" hangingPunct="0">
              <a:spcBef>
                <a:spcPct val="20000"/>
              </a:spcBef>
              <a:spcAft>
                <a:spcPct val="0"/>
              </a:spcAft>
              <a:buChar char="»"/>
              <a:tabLst>
                <a:tab pos="354013" algn="l"/>
              </a:tabLst>
              <a:defRPr sz="2000">
                <a:solidFill>
                  <a:schemeClr val="tx1"/>
                </a:solidFill>
                <a:latin typeface="Arial" charset="0"/>
              </a:defRPr>
            </a:lvl9pPr>
          </a:lstStyle>
          <a:p>
            <a:pPr eaLnBrk="1" hangingPunct="1">
              <a:lnSpc>
                <a:spcPct val="80000"/>
              </a:lnSpc>
            </a:pPr>
            <a:r>
              <a:rPr lang="en-GB" altLang="en-US" sz="1600" dirty="0">
                <a:solidFill>
                  <a:srgbClr val="404B56"/>
                </a:solidFill>
              </a:rPr>
              <a:t>	One application filed at one office for up</a:t>
            </a:r>
            <a:br>
              <a:rPr lang="en-GB" altLang="en-US" sz="1600" dirty="0">
                <a:solidFill>
                  <a:srgbClr val="404B56"/>
                </a:solidFill>
              </a:rPr>
            </a:br>
            <a:r>
              <a:rPr lang="en-GB" altLang="en-US" sz="1600" dirty="0">
                <a:solidFill>
                  <a:srgbClr val="404B56"/>
                </a:solidFill>
              </a:rPr>
              <a:t>to 42 states </a:t>
            </a:r>
          </a:p>
          <a:p>
            <a:pPr eaLnBrk="1" hangingPunct="1">
              <a:lnSpc>
                <a:spcPct val="80000"/>
              </a:lnSpc>
            </a:pPr>
            <a:r>
              <a:rPr lang="en-GB" altLang="en-US" sz="1600" dirty="0">
                <a:solidFill>
                  <a:srgbClr val="404B56"/>
                </a:solidFill>
              </a:rPr>
              <a:t>One procedure </a:t>
            </a:r>
          </a:p>
          <a:p>
            <a:pPr eaLnBrk="1" hangingPunct="1">
              <a:lnSpc>
                <a:spcPct val="80000"/>
              </a:lnSpc>
            </a:pPr>
            <a:r>
              <a:rPr lang="en-GB" altLang="en-US" sz="1600" dirty="0">
                <a:solidFill>
                  <a:srgbClr val="404B56"/>
                </a:solidFill>
              </a:rPr>
              <a:t>Applicant selects the desired states</a:t>
            </a:r>
          </a:p>
          <a:p>
            <a:pPr eaLnBrk="1" hangingPunct="1">
              <a:lnSpc>
                <a:spcPct val="80000"/>
              </a:lnSpc>
            </a:pPr>
            <a:r>
              <a:rPr lang="en-GB" altLang="en-US" sz="1600" dirty="0">
                <a:solidFill>
                  <a:srgbClr val="404B56"/>
                </a:solidFill>
              </a:rPr>
              <a:t>	One European patent for up to</a:t>
            </a:r>
            <a:br>
              <a:rPr lang="en-GB" altLang="en-US" sz="1600" dirty="0">
                <a:solidFill>
                  <a:srgbClr val="404B56"/>
                </a:solidFill>
              </a:rPr>
            </a:br>
            <a:r>
              <a:rPr lang="en-GB" altLang="en-US" sz="1600" dirty="0">
                <a:solidFill>
                  <a:srgbClr val="404B56"/>
                </a:solidFill>
              </a:rPr>
              <a:t>42 states</a:t>
            </a:r>
          </a:p>
          <a:p>
            <a:pPr eaLnBrk="1" hangingPunct="1">
              <a:lnSpc>
                <a:spcPct val="80000"/>
              </a:lnSpc>
            </a:pPr>
            <a:r>
              <a:rPr lang="en-GB" altLang="en-US" sz="1600" dirty="0">
                <a:solidFill>
                  <a:srgbClr val="404B56"/>
                </a:solidFill>
              </a:rPr>
              <a:t>Results in a bundle of national patents</a:t>
            </a:r>
          </a:p>
        </p:txBody>
      </p:sp>
      <p:grpSp>
        <p:nvGrpSpPr>
          <p:cNvPr id="21511" name="Group 5"/>
          <p:cNvGrpSpPr>
            <a:grpSpLocks/>
          </p:cNvGrpSpPr>
          <p:nvPr/>
        </p:nvGrpSpPr>
        <p:grpSpPr bwMode="auto">
          <a:xfrm>
            <a:off x="965200" y="3314700"/>
            <a:ext cx="2633663" cy="1944688"/>
            <a:chOff x="839" y="1888"/>
            <a:chExt cx="1659" cy="1225"/>
          </a:xfrm>
        </p:grpSpPr>
        <p:sp>
          <p:nvSpPr>
            <p:cNvPr id="21517" name="Line 6"/>
            <p:cNvSpPr>
              <a:spLocks noChangeAspect="1" noChangeShapeType="1"/>
            </p:cNvSpPr>
            <p:nvPr/>
          </p:nvSpPr>
          <p:spPr bwMode="auto">
            <a:xfrm>
              <a:off x="1093" y="2330"/>
              <a:ext cx="0" cy="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21518" name="Picture 7" descr="German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 y="2462"/>
              <a:ext cx="52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descr="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 y="2462"/>
              <a:ext cx="580"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9" descr="u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8" y="2344"/>
              <a:ext cx="540" cy="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0" descr="C:\Users\Eva\AppData\Local\Microsoft\Windows\Temporary Internet Files\Content.IE5\BKNNL8RI\MCj04242340000[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6" y="1885"/>
              <a:ext cx="357"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2" name="Textfeld 8"/>
            <p:cNvSpPr txBox="1">
              <a:spLocks noChangeAspect="1" noChangeArrowheads="1"/>
            </p:cNvSpPr>
            <p:nvPr/>
          </p:nvSpPr>
          <p:spPr bwMode="auto">
            <a:xfrm>
              <a:off x="1541" y="2093"/>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IT</a:t>
              </a:r>
            </a:p>
          </p:txBody>
        </p:sp>
        <p:pic>
          <p:nvPicPr>
            <p:cNvPr id="21523" name="Picture 10" descr="C:\Users\Eva\AppData\Local\Microsoft\Windows\Temporary Internet Files\Content.IE5\BKNNL8RI\MCj04242340000[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7" y="1885"/>
              <a:ext cx="35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4" name="Textfeld 11"/>
            <p:cNvSpPr txBox="1">
              <a:spLocks noChangeAspect="1" noChangeArrowheads="1"/>
            </p:cNvSpPr>
            <p:nvPr/>
          </p:nvSpPr>
          <p:spPr bwMode="auto">
            <a:xfrm>
              <a:off x="2113" y="2093"/>
              <a:ext cx="3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UK</a:t>
              </a:r>
            </a:p>
          </p:txBody>
        </p:sp>
        <p:pic>
          <p:nvPicPr>
            <p:cNvPr id="21525" name="Picture 10" descr="C:\Users\Eva\AppData\Local\Microsoft\Windows\Temporary Internet Files\Content.IE5\BKNNL8RI\MCj04242340000[1].w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 y="1885"/>
              <a:ext cx="357"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Textfeld 13"/>
            <p:cNvSpPr txBox="1">
              <a:spLocks noChangeAspect="1" noChangeArrowheads="1"/>
            </p:cNvSpPr>
            <p:nvPr/>
          </p:nvSpPr>
          <p:spPr bwMode="auto">
            <a:xfrm>
              <a:off x="968" y="2093"/>
              <a:ext cx="2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DE</a:t>
              </a:r>
            </a:p>
          </p:txBody>
        </p:sp>
        <p:sp>
          <p:nvSpPr>
            <p:cNvPr id="140304" name="Form"/>
            <p:cNvSpPr>
              <a:spLocks noChangeAspect="1" noEditPoints="1" noChangeArrowheads="1"/>
            </p:cNvSpPr>
            <p:nvPr/>
          </p:nvSpPr>
          <p:spPr bwMode="auto">
            <a:xfrm>
              <a:off x="920" y="2583"/>
              <a:ext cx="240" cy="295"/>
            </a:xfrm>
            <a:custGeom>
              <a:avLst/>
              <a:gdLst>
                <a:gd name="T0" fmla="*/ 0 w 21600"/>
                <a:gd name="T1" fmla="*/ 0 h 21600"/>
                <a:gd name="T2" fmla="*/ 120 w 21600"/>
                <a:gd name="T3" fmla="*/ 0 h 21600"/>
                <a:gd name="T4" fmla="*/ 240 w 21600"/>
                <a:gd name="T5" fmla="*/ 0 h 21600"/>
                <a:gd name="T6" fmla="*/ 240 w 21600"/>
                <a:gd name="T7" fmla="*/ 148 h 21600"/>
                <a:gd name="T8" fmla="*/ 240 w 21600"/>
                <a:gd name="T9" fmla="*/ 295 h 21600"/>
                <a:gd name="T10" fmla="*/ 120 w 21600"/>
                <a:gd name="T11" fmla="*/ 295 h 21600"/>
                <a:gd name="T12" fmla="*/ 0 w 21600"/>
                <a:gd name="T13" fmla="*/ 148 h 21600"/>
                <a:gd name="T14" fmla="*/ 0 60000 65536"/>
                <a:gd name="T15" fmla="*/ 0 60000 65536"/>
                <a:gd name="T16" fmla="*/ 0 60000 65536"/>
                <a:gd name="T17" fmla="*/ 0 60000 65536"/>
                <a:gd name="T18" fmla="*/ 0 60000 65536"/>
                <a:gd name="T19" fmla="*/ 0 60000 65536"/>
                <a:gd name="T20" fmla="*/ 0 60000 65536"/>
                <a:gd name="T21" fmla="*/ 4770 w 21600"/>
                <a:gd name="T22" fmla="*/ 1318 h 21600"/>
                <a:gd name="T23" fmla="*/ 19440 w 21600"/>
                <a:gd name="T24" fmla="*/ 16328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21528" name="Textfeld 13"/>
            <p:cNvSpPr txBox="1">
              <a:spLocks noChangeAspect="1" noChangeArrowheads="1"/>
            </p:cNvSpPr>
            <p:nvPr/>
          </p:nvSpPr>
          <p:spPr bwMode="auto">
            <a:xfrm>
              <a:off x="943" y="2623"/>
              <a:ext cx="3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DE</a:t>
              </a:r>
            </a:p>
          </p:txBody>
        </p:sp>
        <p:sp>
          <p:nvSpPr>
            <p:cNvPr id="140306" name="Form"/>
            <p:cNvSpPr>
              <a:spLocks noChangeAspect="1" noEditPoints="1" noChangeArrowheads="1"/>
            </p:cNvSpPr>
            <p:nvPr/>
          </p:nvSpPr>
          <p:spPr bwMode="auto">
            <a:xfrm>
              <a:off x="1493" y="2583"/>
              <a:ext cx="240" cy="295"/>
            </a:xfrm>
            <a:custGeom>
              <a:avLst/>
              <a:gdLst>
                <a:gd name="T0" fmla="*/ 0 w 21600"/>
                <a:gd name="T1" fmla="*/ 0 h 21600"/>
                <a:gd name="T2" fmla="*/ 120 w 21600"/>
                <a:gd name="T3" fmla="*/ 0 h 21600"/>
                <a:gd name="T4" fmla="*/ 240 w 21600"/>
                <a:gd name="T5" fmla="*/ 0 h 21600"/>
                <a:gd name="T6" fmla="*/ 240 w 21600"/>
                <a:gd name="T7" fmla="*/ 148 h 21600"/>
                <a:gd name="T8" fmla="*/ 240 w 21600"/>
                <a:gd name="T9" fmla="*/ 295 h 21600"/>
                <a:gd name="T10" fmla="*/ 120 w 21600"/>
                <a:gd name="T11" fmla="*/ 295 h 21600"/>
                <a:gd name="T12" fmla="*/ 0 w 21600"/>
                <a:gd name="T13" fmla="*/ 148 h 21600"/>
                <a:gd name="T14" fmla="*/ 0 60000 65536"/>
                <a:gd name="T15" fmla="*/ 0 60000 65536"/>
                <a:gd name="T16" fmla="*/ 0 60000 65536"/>
                <a:gd name="T17" fmla="*/ 0 60000 65536"/>
                <a:gd name="T18" fmla="*/ 0 60000 65536"/>
                <a:gd name="T19" fmla="*/ 0 60000 65536"/>
                <a:gd name="T20" fmla="*/ 0 60000 65536"/>
                <a:gd name="T21" fmla="*/ 4770 w 21600"/>
                <a:gd name="T22" fmla="*/ 1318 h 21600"/>
                <a:gd name="T23" fmla="*/ 19440 w 21600"/>
                <a:gd name="T24" fmla="*/ 16328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21530" name="Textfeld 8"/>
            <p:cNvSpPr txBox="1">
              <a:spLocks noChangeAspect="1" noChangeArrowheads="1"/>
            </p:cNvSpPr>
            <p:nvPr/>
          </p:nvSpPr>
          <p:spPr bwMode="auto">
            <a:xfrm>
              <a:off x="1553" y="2641"/>
              <a:ext cx="2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IT</a:t>
              </a:r>
            </a:p>
          </p:txBody>
        </p:sp>
        <p:sp>
          <p:nvSpPr>
            <p:cNvPr id="140308" name="Form"/>
            <p:cNvSpPr>
              <a:spLocks noChangeAspect="1" noEditPoints="1" noChangeArrowheads="1"/>
            </p:cNvSpPr>
            <p:nvPr/>
          </p:nvSpPr>
          <p:spPr bwMode="auto">
            <a:xfrm>
              <a:off x="2109" y="2568"/>
              <a:ext cx="239" cy="296"/>
            </a:xfrm>
            <a:custGeom>
              <a:avLst/>
              <a:gdLst>
                <a:gd name="T0" fmla="*/ 0 w 21600"/>
                <a:gd name="T1" fmla="*/ 0 h 21600"/>
                <a:gd name="T2" fmla="*/ 120 w 21600"/>
                <a:gd name="T3" fmla="*/ 0 h 21600"/>
                <a:gd name="T4" fmla="*/ 239 w 21600"/>
                <a:gd name="T5" fmla="*/ 0 h 21600"/>
                <a:gd name="T6" fmla="*/ 239 w 21600"/>
                <a:gd name="T7" fmla="*/ 148 h 21600"/>
                <a:gd name="T8" fmla="*/ 239 w 21600"/>
                <a:gd name="T9" fmla="*/ 296 h 21600"/>
                <a:gd name="T10" fmla="*/ 120 w 21600"/>
                <a:gd name="T11" fmla="*/ 296 h 21600"/>
                <a:gd name="T12" fmla="*/ 0 w 21600"/>
                <a:gd name="T13" fmla="*/ 148 h 21600"/>
                <a:gd name="T14" fmla="*/ 0 60000 65536"/>
                <a:gd name="T15" fmla="*/ 0 60000 65536"/>
                <a:gd name="T16" fmla="*/ 0 60000 65536"/>
                <a:gd name="T17" fmla="*/ 0 60000 65536"/>
                <a:gd name="T18" fmla="*/ 0 60000 65536"/>
                <a:gd name="T19" fmla="*/ 0 60000 65536"/>
                <a:gd name="T20" fmla="*/ 0 60000 65536"/>
                <a:gd name="T21" fmla="*/ 4700 w 21600"/>
                <a:gd name="T22" fmla="*/ 1314 h 21600"/>
                <a:gd name="T23" fmla="*/ 19431 w 21600"/>
                <a:gd name="T24" fmla="*/ 1634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21532" name="Textfeld 11"/>
            <p:cNvSpPr txBox="1">
              <a:spLocks noChangeAspect="1" noChangeArrowheads="1"/>
            </p:cNvSpPr>
            <p:nvPr/>
          </p:nvSpPr>
          <p:spPr bwMode="auto">
            <a:xfrm>
              <a:off x="2109" y="2614"/>
              <a:ext cx="2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UK</a:t>
              </a:r>
            </a:p>
          </p:txBody>
        </p:sp>
        <p:sp>
          <p:nvSpPr>
            <p:cNvPr id="21533" name="Line 22"/>
            <p:cNvSpPr>
              <a:spLocks noChangeAspect="1" noChangeShapeType="1"/>
            </p:cNvSpPr>
            <p:nvPr/>
          </p:nvSpPr>
          <p:spPr bwMode="auto">
            <a:xfrm>
              <a:off x="1664" y="2338"/>
              <a:ext cx="0" cy="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34" name="Line 23"/>
            <p:cNvSpPr>
              <a:spLocks noChangeAspect="1" noChangeShapeType="1"/>
            </p:cNvSpPr>
            <p:nvPr/>
          </p:nvSpPr>
          <p:spPr bwMode="auto">
            <a:xfrm>
              <a:off x="2236" y="2338"/>
              <a:ext cx="0" cy="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140312" name="Rectangle 24"/>
          <p:cNvSpPr>
            <a:spLocks noChangeArrowheads="1"/>
          </p:cNvSpPr>
          <p:nvPr/>
        </p:nvSpPr>
        <p:spPr bwMode="auto">
          <a:xfrm>
            <a:off x="4146550" y="1284288"/>
            <a:ext cx="3352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58775" eaLnBrk="0" hangingPunct="0">
              <a:spcBef>
                <a:spcPct val="20000"/>
              </a:spcBef>
              <a:buFont typeface="Wingdings" pitchFamily="2" charset="2"/>
              <a:buChar char="§"/>
              <a:defRPr sz="2000">
                <a:solidFill>
                  <a:schemeClr val="tx1"/>
                </a:solidFill>
                <a:latin typeface="Arial" charset="0"/>
              </a:defRPr>
            </a:lvl1pPr>
            <a:lvl2pPr marL="742950" indent="-285750" defTabSz="358775" eaLnBrk="0" hangingPunct="0">
              <a:spcBef>
                <a:spcPct val="20000"/>
              </a:spcBef>
              <a:buChar char="–"/>
              <a:defRPr sz="2000">
                <a:solidFill>
                  <a:schemeClr val="tx1"/>
                </a:solidFill>
                <a:latin typeface="Arial" charset="0"/>
              </a:defRPr>
            </a:lvl2pPr>
            <a:lvl3pPr marL="1143000" indent="-228600" defTabSz="358775" eaLnBrk="0" hangingPunct="0">
              <a:spcBef>
                <a:spcPct val="20000"/>
              </a:spcBef>
              <a:buChar char="•"/>
              <a:defRPr sz="2000">
                <a:solidFill>
                  <a:schemeClr val="tx1"/>
                </a:solidFill>
                <a:latin typeface="Arial" charset="0"/>
              </a:defRPr>
            </a:lvl3pPr>
            <a:lvl4pPr marL="1600200" indent="-228600" defTabSz="358775" eaLnBrk="0" hangingPunct="0">
              <a:spcBef>
                <a:spcPct val="20000"/>
              </a:spcBef>
              <a:buChar char="–"/>
              <a:defRPr sz="2000">
                <a:solidFill>
                  <a:schemeClr val="tx1"/>
                </a:solidFill>
                <a:latin typeface="Arial" charset="0"/>
              </a:defRPr>
            </a:lvl4pPr>
            <a:lvl5pPr marL="2057400" indent="-228600" defTabSz="358775" eaLnBrk="0" hangingPunct="0">
              <a:spcBef>
                <a:spcPct val="20000"/>
              </a:spcBef>
              <a:buChar char="»"/>
              <a:defRPr sz="2000">
                <a:solidFill>
                  <a:schemeClr val="tx1"/>
                </a:solidFill>
                <a:latin typeface="Arial" charset="0"/>
              </a:defRPr>
            </a:lvl5pPr>
            <a:lvl6pPr marL="2514600" indent="-228600" defTabSz="358775" eaLnBrk="0" fontAlgn="base" hangingPunct="0">
              <a:spcBef>
                <a:spcPct val="20000"/>
              </a:spcBef>
              <a:spcAft>
                <a:spcPct val="0"/>
              </a:spcAft>
              <a:buChar char="»"/>
              <a:defRPr sz="2000">
                <a:solidFill>
                  <a:schemeClr val="tx1"/>
                </a:solidFill>
                <a:latin typeface="Arial" charset="0"/>
              </a:defRPr>
            </a:lvl6pPr>
            <a:lvl7pPr marL="2971800" indent="-228600" defTabSz="358775" eaLnBrk="0" fontAlgn="base" hangingPunct="0">
              <a:spcBef>
                <a:spcPct val="20000"/>
              </a:spcBef>
              <a:spcAft>
                <a:spcPct val="0"/>
              </a:spcAft>
              <a:buChar char="»"/>
              <a:defRPr sz="2000">
                <a:solidFill>
                  <a:schemeClr val="tx1"/>
                </a:solidFill>
                <a:latin typeface="Arial" charset="0"/>
              </a:defRPr>
            </a:lvl7pPr>
            <a:lvl8pPr marL="3429000" indent="-228600" defTabSz="358775" eaLnBrk="0" fontAlgn="base" hangingPunct="0">
              <a:spcBef>
                <a:spcPct val="20000"/>
              </a:spcBef>
              <a:spcAft>
                <a:spcPct val="0"/>
              </a:spcAft>
              <a:buChar char="»"/>
              <a:defRPr sz="2000">
                <a:solidFill>
                  <a:schemeClr val="tx1"/>
                </a:solidFill>
                <a:latin typeface="Arial" charset="0"/>
              </a:defRPr>
            </a:lvl8pPr>
            <a:lvl9pPr marL="3886200" indent="-228600" defTabSz="358775"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1">
                <a:solidFill>
                  <a:srgbClr val="404B56"/>
                </a:solidFill>
              </a:rPr>
              <a:t>The regional route: </a:t>
            </a:r>
            <a:br>
              <a:rPr lang="en-GB" altLang="en-US" sz="1800" b="1">
                <a:solidFill>
                  <a:srgbClr val="404B56"/>
                </a:solidFill>
              </a:rPr>
            </a:br>
            <a:r>
              <a:rPr lang="en-GB" altLang="en-US" sz="1800" b="1">
                <a:solidFill>
                  <a:srgbClr val="404B56"/>
                </a:solidFill>
              </a:rPr>
              <a:t>European Patent Convention</a:t>
            </a:r>
          </a:p>
        </p:txBody>
      </p:sp>
      <p:sp>
        <p:nvSpPr>
          <p:cNvPr id="21513" name="Rectangle 25"/>
          <p:cNvSpPr>
            <a:spLocks noChangeArrowheads="1"/>
          </p:cNvSpPr>
          <p:nvPr/>
        </p:nvSpPr>
        <p:spPr bwMode="auto">
          <a:xfrm>
            <a:off x="704850" y="128270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58775" eaLnBrk="0" hangingPunct="0">
              <a:spcBef>
                <a:spcPct val="20000"/>
              </a:spcBef>
              <a:buFont typeface="Wingdings" pitchFamily="2" charset="2"/>
              <a:buChar char="§"/>
              <a:defRPr sz="2000">
                <a:solidFill>
                  <a:schemeClr val="tx1"/>
                </a:solidFill>
                <a:latin typeface="Arial" charset="0"/>
              </a:defRPr>
            </a:lvl1pPr>
            <a:lvl2pPr marL="742950" indent="-285750" defTabSz="358775" eaLnBrk="0" hangingPunct="0">
              <a:spcBef>
                <a:spcPct val="20000"/>
              </a:spcBef>
              <a:buChar char="–"/>
              <a:defRPr sz="2000">
                <a:solidFill>
                  <a:schemeClr val="tx1"/>
                </a:solidFill>
                <a:latin typeface="Arial" charset="0"/>
              </a:defRPr>
            </a:lvl2pPr>
            <a:lvl3pPr marL="1143000" indent="-228600" defTabSz="358775" eaLnBrk="0" hangingPunct="0">
              <a:spcBef>
                <a:spcPct val="20000"/>
              </a:spcBef>
              <a:buChar char="•"/>
              <a:defRPr sz="2000">
                <a:solidFill>
                  <a:schemeClr val="tx1"/>
                </a:solidFill>
                <a:latin typeface="Arial" charset="0"/>
              </a:defRPr>
            </a:lvl3pPr>
            <a:lvl4pPr marL="1600200" indent="-228600" defTabSz="358775" eaLnBrk="0" hangingPunct="0">
              <a:spcBef>
                <a:spcPct val="20000"/>
              </a:spcBef>
              <a:buChar char="–"/>
              <a:defRPr sz="2000">
                <a:solidFill>
                  <a:schemeClr val="tx1"/>
                </a:solidFill>
                <a:latin typeface="Arial" charset="0"/>
              </a:defRPr>
            </a:lvl4pPr>
            <a:lvl5pPr marL="2057400" indent="-228600" defTabSz="358775" eaLnBrk="0" hangingPunct="0">
              <a:spcBef>
                <a:spcPct val="20000"/>
              </a:spcBef>
              <a:buChar char="»"/>
              <a:defRPr sz="2000">
                <a:solidFill>
                  <a:schemeClr val="tx1"/>
                </a:solidFill>
                <a:latin typeface="Arial" charset="0"/>
              </a:defRPr>
            </a:lvl5pPr>
            <a:lvl6pPr marL="2514600" indent="-228600" defTabSz="358775" eaLnBrk="0" fontAlgn="base" hangingPunct="0">
              <a:spcBef>
                <a:spcPct val="20000"/>
              </a:spcBef>
              <a:spcAft>
                <a:spcPct val="0"/>
              </a:spcAft>
              <a:buChar char="»"/>
              <a:defRPr sz="2000">
                <a:solidFill>
                  <a:schemeClr val="tx1"/>
                </a:solidFill>
                <a:latin typeface="Arial" charset="0"/>
              </a:defRPr>
            </a:lvl6pPr>
            <a:lvl7pPr marL="2971800" indent="-228600" defTabSz="358775" eaLnBrk="0" fontAlgn="base" hangingPunct="0">
              <a:spcBef>
                <a:spcPct val="20000"/>
              </a:spcBef>
              <a:spcAft>
                <a:spcPct val="0"/>
              </a:spcAft>
              <a:buChar char="»"/>
              <a:defRPr sz="2000">
                <a:solidFill>
                  <a:schemeClr val="tx1"/>
                </a:solidFill>
                <a:latin typeface="Arial" charset="0"/>
              </a:defRPr>
            </a:lvl7pPr>
            <a:lvl8pPr marL="3429000" indent="-228600" defTabSz="358775" eaLnBrk="0" fontAlgn="base" hangingPunct="0">
              <a:spcBef>
                <a:spcPct val="20000"/>
              </a:spcBef>
              <a:spcAft>
                <a:spcPct val="0"/>
              </a:spcAft>
              <a:buChar char="»"/>
              <a:defRPr sz="2000">
                <a:solidFill>
                  <a:schemeClr val="tx1"/>
                </a:solidFill>
                <a:latin typeface="Arial" charset="0"/>
              </a:defRPr>
            </a:lvl8pPr>
            <a:lvl9pPr marL="3886200" indent="-228600" defTabSz="358775"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1">
                <a:solidFill>
                  <a:srgbClr val="404B56"/>
                </a:solidFill>
              </a:rPr>
              <a:t>The national route</a:t>
            </a:r>
          </a:p>
        </p:txBody>
      </p:sp>
      <p:sp>
        <p:nvSpPr>
          <p:cNvPr id="21514" name="Footer Placeholder 3"/>
          <p:cNvSpPr>
            <a:spLocks noGrp="1"/>
          </p:cNvSpPr>
          <p:nvPr>
            <p:ph type="ftr" sz="quarter" idx="10"/>
          </p:nvPr>
        </p:nvSpPr>
        <p:spPr>
          <a:xfrm>
            <a:off x="611188" y="6553200"/>
            <a:ext cx="5905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pic>
        <p:nvPicPr>
          <p:cNvPr id="21515" name="Picture 57" descr="EPO - flags"/>
          <p:cNvPicPr>
            <a:picLocks noChangeAspect="1" noChangeArrowheads="1"/>
          </p:cNvPicPr>
          <p:nvPr/>
        </p:nvPicPr>
        <p:blipFill>
          <a:blip r:embed="rId9">
            <a:extLst>
              <a:ext uri="{28A0092B-C50C-407E-A947-70E740481C1C}">
                <a14:useLocalDpi xmlns:a14="http://schemas.microsoft.com/office/drawing/2010/main" val="0"/>
              </a:ext>
            </a:extLst>
          </a:blip>
          <a:srcRect r="52821"/>
          <a:stretch>
            <a:fillRect/>
          </a:stretch>
        </p:blipFill>
        <p:spPr bwMode="auto">
          <a:xfrm>
            <a:off x="7380288" y="333375"/>
            <a:ext cx="1446212"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Rectangle 7"/>
          <p:cNvSpPr txBox="1">
            <a:spLocks noGrp="1" noChangeArrowheads="1"/>
          </p:cNvSpPr>
          <p:nvPr/>
        </p:nvSpPr>
        <p:spPr bwMode="auto">
          <a:xfrm>
            <a:off x="7748588"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653E754-48E1-4913-9036-93622290AF7E}" type="slidenum">
              <a:rPr lang="de-DE" altLang="en-US" sz="1200"/>
              <a:pPr algn="r" eaLnBrk="1" hangingPunct="1">
                <a:spcBef>
                  <a:spcPct val="0"/>
                </a:spcBef>
                <a:buFontTx/>
                <a:buNone/>
              </a:pPr>
              <a:t>18</a:t>
            </a:fld>
            <a:endParaRPr lang="de-DE" altLang="en-US" sz="1200"/>
          </a:p>
        </p:txBody>
      </p:sp>
      <p:pic>
        <p:nvPicPr>
          <p:cNvPr id="111619" name="Picture 3" descr="C:\Users\NS02687\Documents\Documents\Academy\IPTK Revision\Map 201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00575" y="3776663"/>
            <a:ext cx="2316645" cy="250944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6"/>
          <p:cNvGrpSpPr>
            <a:grpSpLocks/>
          </p:cNvGrpSpPr>
          <p:nvPr/>
        </p:nvGrpSpPr>
        <p:grpSpPr bwMode="auto">
          <a:xfrm>
            <a:off x="6516687" y="2781300"/>
            <a:ext cx="2282825" cy="2589213"/>
            <a:chOff x="4105" y="1752"/>
            <a:chExt cx="1438" cy="1631"/>
          </a:xfrm>
        </p:grpSpPr>
        <p:grpSp>
          <p:nvGrpSpPr>
            <p:cNvPr id="21536" name="Group 28"/>
            <p:cNvGrpSpPr>
              <a:grpSpLocks noChangeAspect="1"/>
            </p:cNvGrpSpPr>
            <p:nvPr/>
          </p:nvGrpSpPr>
          <p:grpSpPr bwMode="auto">
            <a:xfrm>
              <a:off x="5094" y="1752"/>
              <a:ext cx="449" cy="555"/>
              <a:chOff x="4377" y="754"/>
              <a:chExt cx="499" cy="617"/>
            </a:xfrm>
          </p:grpSpPr>
          <p:pic>
            <p:nvPicPr>
              <p:cNvPr id="21559" name="Picture 10" descr="C:\Users\Eva\AppData\Local\Microsoft\Windows\Temporary Internet Files\Content.IE5\BKNNL8RI\MCj04242340000[1].wm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6" y="753"/>
                <a:ext cx="516"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60" name="Textfeld 13"/>
              <p:cNvSpPr txBox="1">
                <a:spLocks noChangeAspect="1" noChangeArrowheads="1"/>
              </p:cNvSpPr>
              <p:nvPr/>
            </p:nvSpPr>
            <p:spPr bwMode="auto">
              <a:xfrm>
                <a:off x="4515" y="1119"/>
                <a:ext cx="3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400" b="1"/>
                  <a:t>EP</a:t>
                </a:r>
              </a:p>
            </p:txBody>
          </p:sp>
        </p:grpSp>
        <p:grpSp>
          <p:nvGrpSpPr>
            <p:cNvPr id="21537" name="Group 31"/>
            <p:cNvGrpSpPr>
              <a:grpSpLocks/>
            </p:cNvGrpSpPr>
            <p:nvPr/>
          </p:nvGrpSpPr>
          <p:grpSpPr bwMode="auto">
            <a:xfrm>
              <a:off x="4105" y="2704"/>
              <a:ext cx="1338" cy="679"/>
              <a:chOff x="4332" y="2659"/>
              <a:chExt cx="1338" cy="679"/>
            </a:xfrm>
          </p:grpSpPr>
          <p:sp>
            <p:nvSpPr>
              <p:cNvPr id="140320" name="Form"/>
              <p:cNvSpPr>
                <a:spLocks noChangeAspect="1" noEditPoints="1" noChangeArrowheads="1"/>
              </p:cNvSpPr>
              <p:nvPr/>
            </p:nvSpPr>
            <p:spPr bwMode="auto">
              <a:xfrm>
                <a:off x="4332" y="2659"/>
                <a:ext cx="296" cy="326"/>
              </a:xfrm>
              <a:custGeom>
                <a:avLst/>
                <a:gdLst>
                  <a:gd name="T0" fmla="*/ 0 w 21600"/>
                  <a:gd name="T1" fmla="*/ 0 h 21600"/>
                  <a:gd name="T2" fmla="*/ 148 w 21600"/>
                  <a:gd name="T3" fmla="*/ 0 h 21600"/>
                  <a:gd name="T4" fmla="*/ 296 w 21600"/>
                  <a:gd name="T5" fmla="*/ 0 h 21600"/>
                  <a:gd name="T6" fmla="*/ 296 w 21600"/>
                  <a:gd name="T7" fmla="*/ 163 h 21600"/>
                  <a:gd name="T8" fmla="*/ 296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43 w 21600"/>
                  <a:gd name="T22" fmla="*/ 1325 h 21600"/>
                  <a:gd name="T23" fmla="*/ 19411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140321" name="Form"/>
              <p:cNvSpPr>
                <a:spLocks noChangeAspect="1" noEditPoints="1" noChangeArrowheads="1"/>
              </p:cNvSpPr>
              <p:nvPr/>
            </p:nvSpPr>
            <p:spPr bwMode="auto">
              <a:xfrm>
                <a:off x="4692" y="2659"/>
                <a:ext cx="295" cy="326"/>
              </a:xfrm>
              <a:custGeom>
                <a:avLst/>
                <a:gdLst>
                  <a:gd name="T0" fmla="*/ 0 w 21600"/>
                  <a:gd name="T1" fmla="*/ 0 h 21600"/>
                  <a:gd name="T2" fmla="*/ 148 w 21600"/>
                  <a:gd name="T3" fmla="*/ 0 h 21600"/>
                  <a:gd name="T4" fmla="*/ 295 w 21600"/>
                  <a:gd name="T5" fmla="*/ 0 h 21600"/>
                  <a:gd name="T6" fmla="*/ 295 w 21600"/>
                  <a:gd name="T7" fmla="*/ 163 h 21600"/>
                  <a:gd name="T8" fmla="*/ 295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59 w 21600"/>
                  <a:gd name="T22" fmla="*/ 1325 h 21600"/>
                  <a:gd name="T23" fmla="*/ 19403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140322" name="Form"/>
              <p:cNvSpPr>
                <a:spLocks noChangeAspect="1" noEditPoints="1" noChangeArrowheads="1"/>
              </p:cNvSpPr>
              <p:nvPr/>
            </p:nvSpPr>
            <p:spPr bwMode="auto">
              <a:xfrm>
                <a:off x="4430" y="2747"/>
                <a:ext cx="295" cy="327"/>
              </a:xfrm>
              <a:custGeom>
                <a:avLst/>
                <a:gdLst>
                  <a:gd name="T0" fmla="*/ 0 w 21600"/>
                  <a:gd name="T1" fmla="*/ 0 h 21600"/>
                  <a:gd name="T2" fmla="*/ 148 w 21600"/>
                  <a:gd name="T3" fmla="*/ 0 h 21600"/>
                  <a:gd name="T4" fmla="*/ 295 w 21600"/>
                  <a:gd name="T5" fmla="*/ 0 h 21600"/>
                  <a:gd name="T6" fmla="*/ 295 w 21600"/>
                  <a:gd name="T7" fmla="*/ 164 h 21600"/>
                  <a:gd name="T8" fmla="*/ 295 w 21600"/>
                  <a:gd name="T9" fmla="*/ 327 h 21600"/>
                  <a:gd name="T10" fmla="*/ 148 w 21600"/>
                  <a:gd name="T11" fmla="*/ 327 h 21600"/>
                  <a:gd name="T12" fmla="*/ 0 w 21600"/>
                  <a:gd name="T13" fmla="*/ 164 h 21600"/>
                  <a:gd name="T14" fmla="*/ 0 60000 65536"/>
                  <a:gd name="T15" fmla="*/ 0 60000 65536"/>
                  <a:gd name="T16" fmla="*/ 0 60000 65536"/>
                  <a:gd name="T17" fmla="*/ 0 60000 65536"/>
                  <a:gd name="T18" fmla="*/ 0 60000 65536"/>
                  <a:gd name="T19" fmla="*/ 0 60000 65536"/>
                  <a:gd name="T20" fmla="*/ 0 60000 65536"/>
                  <a:gd name="T21" fmla="*/ 4759 w 21600"/>
                  <a:gd name="T22" fmla="*/ 1321 h 21600"/>
                  <a:gd name="T23" fmla="*/ 19403 w 21600"/>
                  <a:gd name="T24" fmla="*/ 1631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140323" name="Form"/>
              <p:cNvSpPr>
                <a:spLocks noChangeAspect="1" noEditPoints="1" noChangeArrowheads="1"/>
              </p:cNvSpPr>
              <p:nvPr/>
            </p:nvSpPr>
            <p:spPr bwMode="auto">
              <a:xfrm>
                <a:off x="4528" y="2835"/>
                <a:ext cx="295" cy="326"/>
              </a:xfrm>
              <a:custGeom>
                <a:avLst/>
                <a:gdLst>
                  <a:gd name="T0" fmla="*/ 0 w 21600"/>
                  <a:gd name="T1" fmla="*/ 0 h 21600"/>
                  <a:gd name="T2" fmla="*/ 148 w 21600"/>
                  <a:gd name="T3" fmla="*/ 0 h 21600"/>
                  <a:gd name="T4" fmla="*/ 295 w 21600"/>
                  <a:gd name="T5" fmla="*/ 0 h 21600"/>
                  <a:gd name="T6" fmla="*/ 295 w 21600"/>
                  <a:gd name="T7" fmla="*/ 163 h 21600"/>
                  <a:gd name="T8" fmla="*/ 295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59 w 21600"/>
                  <a:gd name="T22" fmla="*/ 1325 h 21600"/>
                  <a:gd name="T23" fmla="*/ 19403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140324" name="Form"/>
              <p:cNvSpPr>
                <a:spLocks noChangeAspect="1" noEditPoints="1" noChangeArrowheads="1"/>
              </p:cNvSpPr>
              <p:nvPr/>
            </p:nvSpPr>
            <p:spPr bwMode="auto">
              <a:xfrm>
                <a:off x="4888" y="2835"/>
                <a:ext cx="295" cy="326"/>
              </a:xfrm>
              <a:custGeom>
                <a:avLst/>
                <a:gdLst>
                  <a:gd name="T0" fmla="*/ 0 w 21600"/>
                  <a:gd name="T1" fmla="*/ 0 h 21600"/>
                  <a:gd name="T2" fmla="*/ 148 w 21600"/>
                  <a:gd name="T3" fmla="*/ 0 h 21600"/>
                  <a:gd name="T4" fmla="*/ 295 w 21600"/>
                  <a:gd name="T5" fmla="*/ 0 h 21600"/>
                  <a:gd name="T6" fmla="*/ 295 w 21600"/>
                  <a:gd name="T7" fmla="*/ 163 h 21600"/>
                  <a:gd name="T8" fmla="*/ 295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59 w 21600"/>
                  <a:gd name="T22" fmla="*/ 1325 h 21600"/>
                  <a:gd name="T23" fmla="*/ 19403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140325" name="Form"/>
              <p:cNvSpPr>
                <a:spLocks noChangeAspect="1" noEditPoints="1" noChangeArrowheads="1"/>
              </p:cNvSpPr>
              <p:nvPr/>
            </p:nvSpPr>
            <p:spPr bwMode="auto">
              <a:xfrm>
                <a:off x="5083" y="2717"/>
                <a:ext cx="296" cy="327"/>
              </a:xfrm>
              <a:custGeom>
                <a:avLst/>
                <a:gdLst>
                  <a:gd name="T0" fmla="*/ 0 w 21600"/>
                  <a:gd name="T1" fmla="*/ 0 h 21600"/>
                  <a:gd name="T2" fmla="*/ 148 w 21600"/>
                  <a:gd name="T3" fmla="*/ 0 h 21600"/>
                  <a:gd name="T4" fmla="*/ 296 w 21600"/>
                  <a:gd name="T5" fmla="*/ 0 h 21600"/>
                  <a:gd name="T6" fmla="*/ 296 w 21600"/>
                  <a:gd name="T7" fmla="*/ 164 h 21600"/>
                  <a:gd name="T8" fmla="*/ 296 w 21600"/>
                  <a:gd name="T9" fmla="*/ 327 h 21600"/>
                  <a:gd name="T10" fmla="*/ 148 w 21600"/>
                  <a:gd name="T11" fmla="*/ 327 h 21600"/>
                  <a:gd name="T12" fmla="*/ 0 w 21600"/>
                  <a:gd name="T13" fmla="*/ 164 h 21600"/>
                  <a:gd name="T14" fmla="*/ 0 60000 65536"/>
                  <a:gd name="T15" fmla="*/ 0 60000 65536"/>
                  <a:gd name="T16" fmla="*/ 0 60000 65536"/>
                  <a:gd name="T17" fmla="*/ 0 60000 65536"/>
                  <a:gd name="T18" fmla="*/ 0 60000 65536"/>
                  <a:gd name="T19" fmla="*/ 0 60000 65536"/>
                  <a:gd name="T20" fmla="*/ 0 60000 65536"/>
                  <a:gd name="T21" fmla="*/ 4743 w 21600"/>
                  <a:gd name="T22" fmla="*/ 1321 h 21600"/>
                  <a:gd name="T23" fmla="*/ 19411 w 21600"/>
                  <a:gd name="T24" fmla="*/ 1631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140326" name="Form"/>
              <p:cNvSpPr>
                <a:spLocks noChangeAspect="1" noEditPoints="1" noChangeArrowheads="1"/>
              </p:cNvSpPr>
              <p:nvPr/>
            </p:nvSpPr>
            <p:spPr bwMode="auto">
              <a:xfrm>
                <a:off x="5346" y="2835"/>
                <a:ext cx="294" cy="326"/>
              </a:xfrm>
              <a:custGeom>
                <a:avLst/>
                <a:gdLst>
                  <a:gd name="T0" fmla="*/ 0 w 21600"/>
                  <a:gd name="T1" fmla="*/ 0 h 21600"/>
                  <a:gd name="T2" fmla="*/ 147 w 21600"/>
                  <a:gd name="T3" fmla="*/ 0 h 21600"/>
                  <a:gd name="T4" fmla="*/ 294 w 21600"/>
                  <a:gd name="T5" fmla="*/ 0 h 21600"/>
                  <a:gd name="T6" fmla="*/ 294 w 21600"/>
                  <a:gd name="T7" fmla="*/ 163 h 21600"/>
                  <a:gd name="T8" fmla="*/ 294 w 21600"/>
                  <a:gd name="T9" fmla="*/ 326 h 21600"/>
                  <a:gd name="T10" fmla="*/ 147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76 w 21600"/>
                  <a:gd name="T22" fmla="*/ 1325 h 21600"/>
                  <a:gd name="T23" fmla="*/ 19396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140327" name="Form"/>
              <p:cNvSpPr>
                <a:spLocks noChangeAspect="1" noEditPoints="1" noChangeArrowheads="1"/>
              </p:cNvSpPr>
              <p:nvPr/>
            </p:nvSpPr>
            <p:spPr bwMode="auto">
              <a:xfrm>
                <a:off x="5148" y="3012"/>
                <a:ext cx="296" cy="326"/>
              </a:xfrm>
              <a:custGeom>
                <a:avLst/>
                <a:gdLst>
                  <a:gd name="T0" fmla="*/ 0 w 21600"/>
                  <a:gd name="T1" fmla="*/ 0 h 21600"/>
                  <a:gd name="T2" fmla="*/ 148 w 21600"/>
                  <a:gd name="T3" fmla="*/ 0 h 21600"/>
                  <a:gd name="T4" fmla="*/ 296 w 21600"/>
                  <a:gd name="T5" fmla="*/ 0 h 21600"/>
                  <a:gd name="T6" fmla="*/ 296 w 21600"/>
                  <a:gd name="T7" fmla="*/ 163 h 21600"/>
                  <a:gd name="T8" fmla="*/ 296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43 w 21600"/>
                  <a:gd name="T22" fmla="*/ 1325 h 21600"/>
                  <a:gd name="T23" fmla="*/ 19411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140328" name="Form"/>
              <p:cNvSpPr>
                <a:spLocks noChangeAspect="1" noEditPoints="1" noChangeArrowheads="1"/>
              </p:cNvSpPr>
              <p:nvPr/>
            </p:nvSpPr>
            <p:spPr bwMode="auto">
              <a:xfrm>
                <a:off x="4855" y="2923"/>
                <a:ext cx="295" cy="327"/>
              </a:xfrm>
              <a:custGeom>
                <a:avLst/>
                <a:gdLst>
                  <a:gd name="T0" fmla="*/ 0 w 21600"/>
                  <a:gd name="T1" fmla="*/ 0 h 21600"/>
                  <a:gd name="T2" fmla="*/ 148 w 21600"/>
                  <a:gd name="T3" fmla="*/ 0 h 21600"/>
                  <a:gd name="T4" fmla="*/ 295 w 21600"/>
                  <a:gd name="T5" fmla="*/ 0 h 21600"/>
                  <a:gd name="T6" fmla="*/ 295 w 21600"/>
                  <a:gd name="T7" fmla="*/ 164 h 21600"/>
                  <a:gd name="T8" fmla="*/ 295 w 21600"/>
                  <a:gd name="T9" fmla="*/ 327 h 21600"/>
                  <a:gd name="T10" fmla="*/ 148 w 21600"/>
                  <a:gd name="T11" fmla="*/ 327 h 21600"/>
                  <a:gd name="T12" fmla="*/ 0 w 21600"/>
                  <a:gd name="T13" fmla="*/ 164 h 21600"/>
                  <a:gd name="T14" fmla="*/ 0 60000 65536"/>
                  <a:gd name="T15" fmla="*/ 0 60000 65536"/>
                  <a:gd name="T16" fmla="*/ 0 60000 65536"/>
                  <a:gd name="T17" fmla="*/ 0 60000 65536"/>
                  <a:gd name="T18" fmla="*/ 0 60000 65536"/>
                  <a:gd name="T19" fmla="*/ 0 60000 65536"/>
                  <a:gd name="T20" fmla="*/ 0 60000 65536"/>
                  <a:gd name="T21" fmla="*/ 4759 w 21600"/>
                  <a:gd name="T22" fmla="*/ 1321 h 21600"/>
                  <a:gd name="T23" fmla="*/ 19403 w 21600"/>
                  <a:gd name="T24" fmla="*/ 1631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sp>
            <p:nvSpPr>
              <p:cNvPr id="21553" name="Textfeld 13"/>
              <p:cNvSpPr txBox="1">
                <a:spLocks noChangeAspect="1" noChangeArrowheads="1"/>
              </p:cNvSpPr>
              <p:nvPr/>
            </p:nvSpPr>
            <p:spPr bwMode="auto">
              <a:xfrm>
                <a:off x="4593" y="2923"/>
                <a:ext cx="2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IT</a:t>
                </a:r>
              </a:p>
            </p:txBody>
          </p:sp>
          <p:sp>
            <p:nvSpPr>
              <p:cNvPr id="21554" name="Textfeld 13"/>
              <p:cNvSpPr txBox="1">
                <a:spLocks noChangeAspect="1" noChangeArrowheads="1"/>
              </p:cNvSpPr>
              <p:nvPr/>
            </p:nvSpPr>
            <p:spPr bwMode="auto">
              <a:xfrm>
                <a:off x="5410" y="2923"/>
                <a:ext cx="2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NO</a:t>
                </a:r>
              </a:p>
            </p:txBody>
          </p:sp>
          <p:sp>
            <p:nvSpPr>
              <p:cNvPr id="21555" name="Textfeld 13"/>
              <p:cNvSpPr txBox="1">
                <a:spLocks noChangeAspect="1" noChangeArrowheads="1"/>
              </p:cNvSpPr>
              <p:nvPr/>
            </p:nvSpPr>
            <p:spPr bwMode="auto">
              <a:xfrm>
                <a:off x="4920" y="3012"/>
                <a:ext cx="2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dirty="0"/>
                  <a:t>FI</a:t>
                </a:r>
              </a:p>
            </p:txBody>
          </p:sp>
          <p:sp>
            <p:nvSpPr>
              <p:cNvPr id="21556" name="Textfeld 13"/>
              <p:cNvSpPr txBox="1">
                <a:spLocks noChangeAspect="1" noChangeArrowheads="1"/>
              </p:cNvSpPr>
              <p:nvPr/>
            </p:nvSpPr>
            <p:spPr bwMode="auto">
              <a:xfrm>
                <a:off x="5148" y="2835"/>
                <a:ext cx="2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TR</a:t>
                </a:r>
              </a:p>
            </p:txBody>
          </p:sp>
          <p:sp>
            <p:nvSpPr>
              <p:cNvPr id="21557" name="Textfeld 13"/>
              <p:cNvSpPr txBox="1">
                <a:spLocks noChangeAspect="1" noChangeArrowheads="1"/>
              </p:cNvSpPr>
              <p:nvPr/>
            </p:nvSpPr>
            <p:spPr bwMode="auto">
              <a:xfrm>
                <a:off x="5214" y="3129"/>
                <a:ext cx="2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RO</a:t>
                </a:r>
              </a:p>
            </p:txBody>
          </p:sp>
          <p:sp>
            <p:nvSpPr>
              <p:cNvPr id="21558" name="Textfeld 13"/>
              <p:cNvSpPr txBox="1">
                <a:spLocks noChangeAspect="1" noChangeArrowheads="1"/>
              </p:cNvSpPr>
              <p:nvPr/>
            </p:nvSpPr>
            <p:spPr bwMode="auto">
              <a:xfrm>
                <a:off x="4740" y="2704"/>
                <a:ext cx="2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DE</a:t>
                </a:r>
              </a:p>
            </p:txBody>
          </p:sp>
        </p:grpSp>
        <p:grpSp>
          <p:nvGrpSpPr>
            <p:cNvPr id="21538" name="Group 47"/>
            <p:cNvGrpSpPr>
              <a:grpSpLocks/>
            </p:cNvGrpSpPr>
            <p:nvPr/>
          </p:nvGrpSpPr>
          <p:grpSpPr bwMode="auto">
            <a:xfrm>
              <a:off x="4810" y="2311"/>
              <a:ext cx="680" cy="364"/>
              <a:chOff x="4876" y="2296"/>
              <a:chExt cx="680" cy="364"/>
            </a:xfrm>
          </p:grpSpPr>
          <p:sp>
            <p:nvSpPr>
              <p:cNvPr id="21539" name="Line 48"/>
              <p:cNvSpPr>
                <a:spLocks noChangeShapeType="1"/>
              </p:cNvSpPr>
              <p:nvPr/>
            </p:nvSpPr>
            <p:spPr bwMode="auto">
              <a:xfrm flipH="1">
                <a:off x="5012" y="2387"/>
                <a:ext cx="136"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40" name="Line 49"/>
              <p:cNvSpPr>
                <a:spLocks noChangeShapeType="1"/>
              </p:cNvSpPr>
              <p:nvPr/>
            </p:nvSpPr>
            <p:spPr bwMode="auto">
              <a:xfrm flipH="1">
                <a:off x="4876" y="2296"/>
                <a:ext cx="13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41" name="Line 50"/>
              <p:cNvSpPr>
                <a:spLocks noChangeShapeType="1"/>
              </p:cNvSpPr>
              <p:nvPr/>
            </p:nvSpPr>
            <p:spPr bwMode="auto">
              <a:xfrm>
                <a:off x="5511" y="2478"/>
                <a:ext cx="45"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42" name="Line 51"/>
              <p:cNvSpPr>
                <a:spLocks noChangeAspect="1" noChangeShapeType="1"/>
              </p:cNvSpPr>
              <p:nvPr/>
            </p:nvSpPr>
            <p:spPr bwMode="auto">
              <a:xfrm rot="1595850">
                <a:off x="5239" y="2432"/>
                <a:ext cx="1" cy="1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543" name="Line 52"/>
              <p:cNvSpPr>
                <a:spLocks noChangeShapeType="1"/>
              </p:cNvSpPr>
              <p:nvPr/>
            </p:nvSpPr>
            <p:spPr bwMode="auto">
              <a:xfrm>
                <a:off x="5375" y="2478"/>
                <a:ext cx="0"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3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2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P spid="1403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ltLang="en-US">
                <a:solidFill>
                  <a:schemeClr val="tx1"/>
                </a:solidFill>
              </a:rPr>
              <a:t>Key facts about the unitary patent </a:t>
            </a:r>
          </a:p>
        </p:txBody>
      </p:sp>
      <p:sp>
        <p:nvSpPr>
          <p:cNvPr id="22531" name="Rectangle 3"/>
          <p:cNvSpPr>
            <a:spLocks noGrp="1" noChangeArrowheads="1"/>
          </p:cNvSpPr>
          <p:nvPr>
            <p:ph type="body" idx="4294967295"/>
          </p:nvPr>
        </p:nvSpPr>
        <p:spPr>
          <a:xfrm>
            <a:off x="827088" y="1341438"/>
            <a:ext cx="7027862" cy="3600450"/>
          </a:xfrm>
        </p:spPr>
        <p:txBody>
          <a:bodyPr/>
          <a:lstStyle/>
          <a:p>
            <a:pPr>
              <a:spcBef>
                <a:spcPts val="1200"/>
              </a:spcBef>
            </a:pPr>
            <a:r>
              <a:rPr lang="en-GB" altLang="zh-CN" sz="1800" dirty="0">
                <a:ea typeface="SimSun" pitchFamily="2" charset="-122"/>
              </a:rPr>
              <a:t>A European patent with unitary effect</a:t>
            </a:r>
          </a:p>
          <a:p>
            <a:pPr>
              <a:spcBef>
                <a:spcPts val="1200"/>
              </a:spcBef>
            </a:pPr>
            <a:r>
              <a:rPr lang="en-GB" altLang="zh-CN" sz="1800" dirty="0">
                <a:ea typeface="SimSun" pitchFamily="2" charset="-122"/>
              </a:rPr>
              <a:t>Further option in addition to </a:t>
            </a:r>
            <a:br>
              <a:rPr lang="en-GB" altLang="zh-CN" sz="1800" dirty="0">
                <a:ea typeface="SimSun" pitchFamily="2" charset="-122"/>
              </a:rPr>
            </a:br>
            <a:r>
              <a:rPr lang="en-GB" altLang="zh-CN" sz="1800" dirty="0">
                <a:ea typeface="SimSun" pitchFamily="2" charset="-122"/>
              </a:rPr>
              <a:t>European patents and national patents </a:t>
            </a:r>
          </a:p>
          <a:p>
            <a:pPr>
              <a:spcBef>
                <a:spcPts val="1200"/>
              </a:spcBef>
            </a:pPr>
            <a:r>
              <a:rPr lang="en-GB" altLang="zh-CN" sz="1800" dirty="0">
                <a:ea typeface="SimSun" pitchFamily="2" charset="-122"/>
              </a:rPr>
              <a:t>Protection in a single step for 26 participating EU member states</a:t>
            </a:r>
            <a:endParaRPr lang="en-GB" altLang="en-US" sz="1800" dirty="0"/>
          </a:p>
          <a:p>
            <a:pPr>
              <a:spcBef>
                <a:spcPts val="1200"/>
              </a:spcBef>
            </a:pPr>
            <a:r>
              <a:rPr lang="en-GB" altLang="en-US" sz="1800" dirty="0"/>
              <a:t>Unitary effect can be registered by the patentee </a:t>
            </a:r>
            <a:br>
              <a:rPr lang="en-GB" altLang="en-US" sz="1800" dirty="0"/>
            </a:br>
            <a:r>
              <a:rPr lang="en-GB" altLang="en-US" sz="1800" dirty="0"/>
              <a:t>after the grant of the European patent</a:t>
            </a:r>
            <a:endParaRPr lang="en-GB" altLang="zh-CN" sz="1800" dirty="0">
              <a:ea typeface="SimSun" pitchFamily="2" charset="-122"/>
            </a:endParaRPr>
          </a:p>
          <a:p>
            <a:pPr>
              <a:spcBef>
                <a:spcPts val="1200"/>
              </a:spcBef>
            </a:pPr>
            <a:r>
              <a:rPr lang="en-GB" altLang="zh-CN" sz="1800" dirty="0">
                <a:ea typeface="SimSun" pitchFamily="2" charset="-122"/>
              </a:rPr>
              <a:t>Unitary character for said 26 states:</a:t>
            </a:r>
            <a:br>
              <a:rPr lang="en-GB" altLang="zh-CN" sz="1800" dirty="0">
                <a:ea typeface="SimSun" pitchFamily="2" charset="-122"/>
              </a:rPr>
            </a:br>
            <a:r>
              <a:rPr lang="en-GB" altLang="zh-CN" sz="1800" dirty="0">
                <a:ea typeface="SimSun" pitchFamily="2" charset="-122"/>
              </a:rPr>
              <a:t>limitation, transfer, revocation, lapse </a:t>
            </a:r>
            <a:br>
              <a:rPr lang="en-GB" altLang="zh-CN" sz="1800" dirty="0">
                <a:ea typeface="SimSun" pitchFamily="2" charset="-122"/>
              </a:rPr>
            </a:br>
            <a:r>
              <a:rPr lang="en-GB" altLang="zh-CN" sz="1800" dirty="0">
                <a:ea typeface="SimSun" pitchFamily="2" charset="-122"/>
              </a:rPr>
              <a:t>(only in respect of all states)</a:t>
            </a:r>
          </a:p>
          <a:p>
            <a:pPr>
              <a:spcBef>
                <a:spcPts val="1200"/>
              </a:spcBef>
            </a:pPr>
            <a:r>
              <a:rPr lang="en-GB" altLang="zh-CN" sz="1800" dirty="0">
                <a:ea typeface="SimSun" pitchFamily="2" charset="-122"/>
              </a:rPr>
              <a:t>No translation after grant, machine translation sufficient </a:t>
            </a:r>
          </a:p>
        </p:txBody>
      </p:sp>
      <p:pic>
        <p:nvPicPr>
          <p:cNvPr id="22532" name="Picture 7" descr="EP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157788"/>
            <a:ext cx="17145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3"/>
          <p:cNvSpPr>
            <a:spLocks noChangeArrowheads="1"/>
          </p:cNvSpPr>
          <p:nvPr/>
        </p:nvSpPr>
        <p:spPr bwMode="auto">
          <a:xfrm>
            <a:off x="3059113" y="5157788"/>
            <a:ext cx="51847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69875" indent="-269875" eaLnBrk="0" hangingPunct="0">
              <a:spcBef>
                <a:spcPct val="20000"/>
              </a:spcBef>
              <a:buFont typeface="Wingdings" pitchFamily="2" charset="2"/>
              <a:buChar char="§"/>
              <a:defRPr sz="2000">
                <a:solidFill>
                  <a:schemeClr val="tx1"/>
                </a:solidFill>
                <a:latin typeface="Arial" charset="0"/>
              </a:defRPr>
            </a:lvl1pPr>
            <a:lvl2pPr marL="534988" indent="-263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pPr>
            <a:r>
              <a:rPr lang="en-GB" altLang="en-US" sz="1800"/>
              <a:t>One-stop shop with centralised post-grant administration by the EPO</a:t>
            </a:r>
            <a:br>
              <a:rPr lang="en-GB" altLang="en-US" sz="1800"/>
            </a:br>
            <a:r>
              <a:rPr lang="en-GB" altLang="en-US" sz="1800"/>
              <a:t>(single renewal fee, register entries)</a:t>
            </a:r>
          </a:p>
        </p:txBody>
      </p:sp>
      <p:sp>
        <p:nvSpPr>
          <p:cNvPr id="22534" name="Rectangle 7"/>
          <p:cNvSpPr txBox="1">
            <a:spLocks noGrp="1" noChangeArrowheads="1"/>
          </p:cNvSpPr>
          <p:nvPr/>
        </p:nvSpPr>
        <p:spPr bwMode="auto">
          <a:xfrm>
            <a:off x="77152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87193C9-5CCE-4ECB-96BB-CEFBBB569DC1}" type="slidenum">
              <a:rPr lang="de-DE" altLang="en-US" sz="1200"/>
              <a:pPr algn="r" eaLnBrk="1" hangingPunct="1">
                <a:spcBef>
                  <a:spcPct val="0"/>
                </a:spcBef>
                <a:buFontTx/>
                <a:buNone/>
              </a:pPr>
              <a:t>19</a:t>
            </a:fld>
            <a:endParaRPr lang="de-DE" altLang="en-US" sz="1200"/>
          </a:p>
        </p:txBody>
      </p:sp>
      <p:sp>
        <p:nvSpPr>
          <p:cNvPr id="22535" name="Footer Placeholder 3"/>
          <p:cNvSpPr>
            <a:spLocks noGrp="1"/>
          </p:cNvSpPr>
          <p:nvPr>
            <p:ph type="ftr" sz="quarter" idx="10"/>
          </p:nvPr>
        </p:nvSpPr>
        <p:spPr>
          <a:xfrm>
            <a:off x="611188" y="6553200"/>
            <a:ext cx="6048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pic>
        <p:nvPicPr>
          <p:cNvPr id="225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5625" y="3278188"/>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2088" y="1052513"/>
            <a:ext cx="19367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11188" y="4406900"/>
            <a:ext cx="7883525" cy="1362075"/>
          </a:xfrm>
        </p:spPr>
        <p:txBody>
          <a:bodyPr/>
          <a:lstStyle/>
          <a:p>
            <a:pPr eaLnBrk="1" hangingPunct="1"/>
            <a:r>
              <a:rPr lang="en-GB" altLang="en-US" sz="4000" dirty="0"/>
              <a:t>PATENTS</a:t>
            </a:r>
          </a:p>
        </p:txBody>
      </p:sp>
      <p:sp>
        <p:nvSpPr>
          <p:cNvPr id="41987"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1988"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42134D2-2543-4C0D-B1CA-4743DA1BE1B5}" type="slidenum">
              <a:rPr lang="de-DE" altLang="en-US" sz="1200"/>
              <a:pPr algn="r" eaLnBrk="1" hangingPunct="1">
                <a:spcBef>
                  <a:spcPct val="0"/>
                </a:spcBef>
                <a:buFontTx/>
                <a:buNone/>
              </a:pPr>
              <a:t>2</a:t>
            </a:fld>
            <a:endParaRPr lang="de-DE" altLang="en-US" sz="1200"/>
          </a:p>
        </p:txBody>
      </p:sp>
    </p:spTree>
    <p:extLst>
      <p:ext uri="{BB962C8B-B14F-4D97-AF65-F5344CB8AC3E}">
        <p14:creationId xmlns:p14="http://schemas.microsoft.com/office/powerpoint/2010/main" val="3610942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GB" altLang="en-US">
                <a:solidFill>
                  <a:schemeClr val="tx1"/>
                </a:solidFill>
              </a:rPr>
              <a:t>Key facts about the Unified Patent Court</a:t>
            </a:r>
          </a:p>
        </p:txBody>
      </p:sp>
      <p:sp>
        <p:nvSpPr>
          <p:cNvPr id="23555" name="Rectangle 3"/>
          <p:cNvSpPr>
            <a:spLocks noGrp="1" noChangeArrowheads="1"/>
          </p:cNvSpPr>
          <p:nvPr>
            <p:ph type="body" idx="4294967295"/>
          </p:nvPr>
        </p:nvSpPr>
        <p:spPr>
          <a:xfrm>
            <a:off x="3059113" y="2781300"/>
            <a:ext cx="5400675" cy="2016125"/>
          </a:xfrm>
        </p:spPr>
        <p:txBody>
          <a:bodyPr/>
          <a:lstStyle/>
          <a:p>
            <a:pPr marL="0" indent="0">
              <a:lnSpc>
                <a:spcPct val="90000"/>
              </a:lnSpc>
              <a:spcAft>
                <a:spcPts val="2200"/>
              </a:spcAft>
              <a:buNone/>
            </a:pPr>
            <a:r>
              <a:rPr lang="en-GB" altLang="en-US" b="1" dirty="0"/>
              <a:t>UPC includes two European instances:</a:t>
            </a:r>
          </a:p>
          <a:p>
            <a:pPr marL="0" indent="0">
              <a:lnSpc>
                <a:spcPct val="90000"/>
              </a:lnSpc>
              <a:spcAft>
                <a:spcPts val="2200"/>
              </a:spcAft>
              <a:buNone/>
            </a:pPr>
            <a:r>
              <a:rPr lang="en-GB" altLang="en-US" b="1" dirty="0"/>
              <a:t>Court of First Instance</a:t>
            </a:r>
            <a:r>
              <a:rPr lang="en-GB" altLang="en-US" dirty="0"/>
              <a:t> </a:t>
            </a:r>
            <a:br>
              <a:rPr lang="en-GB" altLang="en-US" dirty="0"/>
            </a:br>
            <a:r>
              <a:rPr lang="en-GB" altLang="en-US" dirty="0"/>
              <a:t>with local and regional divisions located in the member states, and central divisions </a:t>
            </a:r>
            <a:br>
              <a:rPr lang="en-GB" altLang="en-US" dirty="0"/>
            </a:br>
            <a:endParaRPr lang="en-GB" altLang="en-US" dirty="0"/>
          </a:p>
          <a:p>
            <a:pPr marL="0" indent="0">
              <a:lnSpc>
                <a:spcPct val="90000"/>
              </a:lnSpc>
              <a:spcAft>
                <a:spcPts val="2200"/>
              </a:spcAft>
              <a:buNone/>
            </a:pPr>
            <a:r>
              <a:rPr lang="en-GB" altLang="en-US" b="1" dirty="0"/>
              <a:t>Court of Appeal</a:t>
            </a:r>
            <a:r>
              <a:rPr lang="en-GB" altLang="en-US" dirty="0"/>
              <a:t> </a:t>
            </a:r>
            <a:br>
              <a:rPr lang="en-GB" altLang="en-US" dirty="0"/>
            </a:br>
            <a:endParaRPr lang="en-GB" altLang="en-US" dirty="0"/>
          </a:p>
        </p:txBody>
      </p:sp>
      <p:sp>
        <p:nvSpPr>
          <p:cNvPr id="23556" name="Rectangle 3"/>
          <p:cNvSpPr>
            <a:spLocks noChangeArrowheads="1"/>
          </p:cNvSpPr>
          <p:nvPr/>
        </p:nvSpPr>
        <p:spPr bwMode="auto">
          <a:xfrm>
            <a:off x="684213" y="1196975"/>
            <a:ext cx="43926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69875" indent="-269875"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Aft>
                <a:spcPts val="2200"/>
              </a:spcAft>
            </a:pPr>
            <a:r>
              <a:rPr lang="en-GB" altLang="en-US" dirty="0"/>
              <a:t>A specialised patent court with exclusive jurisdiction for litigation </a:t>
            </a:r>
            <a:br>
              <a:rPr lang="en-GB" altLang="en-US" dirty="0"/>
            </a:br>
            <a:r>
              <a:rPr lang="en-GB" altLang="en-US" dirty="0"/>
              <a:t>relating to European patents with “classic” unitary effect (“unitary patents”) and European patents</a:t>
            </a:r>
          </a:p>
          <a:p>
            <a:pPr>
              <a:lnSpc>
                <a:spcPct val="90000"/>
              </a:lnSpc>
              <a:spcAft>
                <a:spcPts val="2200"/>
              </a:spcAft>
              <a:buFont typeface="Wingdings" pitchFamily="2" charset="2"/>
              <a:buNone/>
            </a:pPr>
            <a:endParaRPr lang="en-GB" altLang="en-US" dirty="0"/>
          </a:p>
        </p:txBody>
      </p:sp>
      <p:sp>
        <p:nvSpPr>
          <p:cNvPr id="23557" name="Rectangle 3"/>
          <p:cNvSpPr>
            <a:spLocks noChangeArrowheads="1"/>
          </p:cNvSpPr>
          <p:nvPr/>
        </p:nvSpPr>
        <p:spPr bwMode="auto">
          <a:xfrm>
            <a:off x="755650" y="5229225"/>
            <a:ext cx="4968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69875" indent="-269875"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Aft>
                <a:spcPts val="2200"/>
              </a:spcAft>
            </a:pPr>
            <a:r>
              <a:rPr lang="en-GB" altLang="en-US"/>
              <a:t>Multinational panels composed of legally and technically qualified judges</a:t>
            </a:r>
          </a:p>
        </p:txBody>
      </p:sp>
      <p:sp>
        <p:nvSpPr>
          <p:cNvPr id="23558" name="Rectangle 7"/>
          <p:cNvSpPr txBox="1">
            <a:spLocks noGrp="1" noChangeArrowheads="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B770200-BC6D-4C0E-93D4-15CF1842BAE4}" type="slidenum">
              <a:rPr lang="de-DE" altLang="en-US" sz="1200"/>
              <a:pPr algn="r" eaLnBrk="1" hangingPunct="1">
                <a:spcBef>
                  <a:spcPct val="0"/>
                </a:spcBef>
                <a:buFontTx/>
                <a:buNone/>
              </a:pPr>
              <a:t>20</a:t>
            </a:fld>
            <a:endParaRPr lang="de-DE" altLang="en-US" sz="1200"/>
          </a:p>
        </p:txBody>
      </p:sp>
      <p:pic>
        <p:nvPicPr>
          <p:cNvPr id="23559" name="Picture 17" descr="78724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365625"/>
            <a:ext cx="21590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8" descr="1225527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13" y="2636838"/>
            <a:ext cx="1795462"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9" descr="1219282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981075"/>
            <a:ext cx="216693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Footer Placeholder 3"/>
          <p:cNvSpPr>
            <a:spLocks noGrp="1"/>
          </p:cNvSpPr>
          <p:nvPr>
            <p:ph type="ftr" sz="quarter" idx="10"/>
          </p:nvPr>
        </p:nvSpPr>
        <p:spPr>
          <a:xfrm>
            <a:off x="611188" y="6553200"/>
            <a:ext cx="59769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8388350" y="6584950"/>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de-DE" altLang="en-US" sz="1200"/>
          </a:p>
        </p:txBody>
      </p:sp>
      <p:pic>
        <p:nvPicPr>
          <p:cNvPr id="24579" name="Picture 2" descr="PCT-Kar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4248150"/>
            <a:ext cx="2732088"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p:cNvSpPr>
            <a:spLocks noChangeArrowheads="1"/>
          </p:cNvSpPr>
          <p:nvPr/>
        </p:nvSpPr>
        <p:spPr bwMode="auto">
          <a:xfrm>
            <a:off x="755650" y="404813"/>
            <a:ext cx="81168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400" b="1">
                <a:solidFill>
                  <a:srgbClr val="404B56"/>
                </a:solidFill>
              </a:rPr>
              <a:t>How to obtain patent protection in Europe (option 3)</a:t>
            </a:r>
          </a:p>
        </p:txBody>
      </p:sp>
      <p:sp>
        <p:nvSpPr>
          <p:cNvPr id="24581" name="Rectangle 4"/>
          <p:cNvSpPr>
            <a:spLocks noChangeArrowheads="1"/>
          </p:cNvSpPr>
          <p:nvPr/>
        </p:nvSpPr>
        <p:spPr bwMode="auto">
          <a:xfrm>
            <a:off x="755650" y="1484313"/>
            <a:ext cx="688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eaLnBrk="0" hangingPunct="0">
              <a:spcBef>
                <a:spcPct val="20000"/>
              </a:spcBef>
              <a:buFont typeface="Wingdings" pitchFamily="2" charset="2"/>
              <a:buChar char="§"/>
              <a:defRPr sz="2000">
                <a:solidFill>
                  <a:schemeClr val="tx1"/>
                </a:solidFill>
                <a:latin typeface="Arial" charset="0"/>
              </a:defRPr>
            </a:lvl1pPr>
            <a:lvl2pPr marL="742950" indent="-285750" defTabSz="358775" eaLnBrk="0" hangingPunct="0">
              <a:spcBef>
                <a:spcPct val="20000"/>
              </a:spcBef>
              <a:buChar char="–"/>
              <a:defRPr sz="2000">
                <a:solidFill>
                  <a:schemeClr val="tx1"/>
                </a:solidFill>
                <a:latin typeface="Arial" charset="0"/>
              </a:defRPr>
            </a:lvl2pPr>
            <a:lvl3pPr marL="1143000" indent="-228600" defTabSz="358775" eaLnBrk="0" hangingPunct="0">
              <a:spcBef>
                <a:spcPct val="20000"/>
              </a:spcBef>
              <a:buChar char="•"/>
              <a:defRPr sz="2000">
                <a:solidFill>
                  <a:schemeClr val="tx1"/>
                </a:solidFill>
                <a:latin typeface="Arial" charset="0"/>
              </a:defRPr>
            </a:lvl3pPr>
            <a:lvl4pPr marL="1600200" indent="-228600" defTabSz="358775" eaLnBrk="0" hangingPunct="0">
              <a:spcBef>
                <a:spcPct val="20000"/>
              </a:spcBef>
              <a:buChar char="–"/>
              <a:defRPr sz="2000">
                <a:solidFill>
                  <a:schemeClr val="tx1"/>
                </a:solidFill>
                <a:latin typeface="Arial" charset="0"/>
              </a:defRPr>
            </a:lvl4pPr>
            <a:lvl5pPr marL="2057400" indent="-228600" defTabSz="358775" eaLnBrk="0" hangingPunct="0">
              <a:spcBef>
                <a:spcPct val="20000"/>
              </a:spcBef>
              <a:buChar char="»"/>
              <a:defRPr sz="2000">
                <a:solidFill>
                  <a:schemeClr val="tx1"/>
                </a:solidFill>
                <a:latin typeface="Arial" charset="0"/>
              </a:defRPr>
            </a:lvl5pPr>
            <a:lvl6pPr marL="2514600" indent="-228600" defTabSz="358775" eaLnBrk="0" fontAlgn="base" hangingPunct="0">
              <a:spcBef>
                <a:spcPct val="20000"/>
              </a:spcBef>
              <a:spcAft>
                <a:spcPct val="0"/>
              </a:spcAft>
              <a:buChar char="»"/>
              <a:defRPr sz="2000">
                <a:solidFill>
                  <a:schemeClr val="tx1"/>
                </a:solidFill>
                <a:latin typeface="Arial" charset="0"/>
              </a:defRPr>
            </a:lvl6pPr>
            <a:lvl7pPr marL="2971800" indent="-228600" defTabSz="358775" eaLnBrk="0" fontAlgn="base" hangingPunct="0">
              <a:spcBef>
                <a:spcPct val="20000"/>
              </a:spcBef>
              <a:spcAft>
                <a:spcPct val="0"/>
              </a:spcAft>
              <a:buChar char="»"/>
              <a:defRPr sz="2000">
                <a:solidFill>
                  <a:schemeClr val="tx1"/>
                </a:solidFill>
                <a:latin typeface="Arial" charset="0"/>
              </a:defRPr>
            </a:lvl7pPr>
            <a:lvl8pPr marL="3429000" indent="-228600" defTabSz="358775" eaLnBrk="0" fontAlgn="base" hangingPunct="0">
              <a:spcBef>
                <a:spcPct val="20000"/>
              </a:spcBef>
              <a:spcAft>
                <a:spcPct val="0"/>
              </a:spcAft>
              <a:buChar char="»"/>
              <a:defRPr sz="2000">
                <a:solidFill>
                  <a:schemeClr val="tx1"/>
                </a:solidFill>
                <a:latin typeface="Arial" charset="0"/>
              </a:defRPr>
            </a:lvl8pPr>
            <a:lvl9pPr marL="3886200" indent="-228600" defTabSz="358775"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1">
                <a:solidFill>
                  <a:srgbClr val="404B56"/>
                </a:solidFill>
              </a:rPr>
              <a:t>The international route: Patent Cooperation Treaty (PCT)</a:t>
            </a:r>
          </a:p>
        </p:txBody>
      </p:sp>
      <p:sp>
        <p:nvSpPr>
          <p:cNvPr id="24582" name="Rectangle 5"/>
          <p:cNvSpPr>
            <a:spLocks noChangeArrowheads="1"/>
          </p:cNvSpPr>
          <p:nvPr/>
        </p:nvSpPr>
        <p:spPr bwMode="auto">
          <a:xfrm>
            <a:off x="882650" y="2354263"/>
            <a:ext cx="61817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GB" altLang="en-US" sz="1800"/>
              <a:t>One single application for up to 148 countries*</a:t>
            </a:r>
          </a:p>
          <a:p>
            <a:pPr eaLnBrk="1" hangingPunct="1">
              <a:spcBef>
                <a:spcPct val="0"/>
              </a:spcBef>
            </a:pPr>
            <a:endParaRPr lang="en-GB" altLang="en-US" sz="1600"/>
          </a:p>
          <a:p>
            <a:pPr eaLnBrk="1" hangingPunct="1">
              <a:spcBef>
                <a:spcPct val="0"/>
              </a:spcBef>
            </a:pPr>
            <a:r>
              <a:rPr lang="en-GB" altLang="en-US" sz="1800"/>
              <a:t>Harmonisation of formal standards </a:t>
            </a:r>
            <a:br>
              <a:rPr lang="en-GB" altLang="en-US" sz="1800"/>
            </a:br>
            <a:r>
              <a:rPr lang="en-GB" altLang="en-US" sz="1800"/>
              <a:t>(language, patent agent, fees)</a:t>
            </a:r>
          </a:p>
          <a:p>
            <a:pPr eaLnBrk="1" hangingPunct="1">
              <a:spcBef>
                <a:spcPct val="0"/>
              </a:spcBef>
            </a:pPr>
            <a:endParaRPr lang="en-GB" altLang="en-US" sz="1800"/>
          </a:p>
          <a:p>
            <a:pPr eaLnBrk="1" hangingPunct="1">
              <a:spcBef>
                <a:spcPct val="0"/>
              </a:spcBef>
            </a:pPr>
            <a:r>
              <a:rPr lang="en-GB" altLang="en-US" sz="1800"/>
              <a:t>Search report and opinion on patentability</a:t>
            </a:r>
          </a:p>
          <a:p>
            <a:pPr eaLnBrk="1" hangingPunct="1">
              <a:spcBef>
                <a:spcPct val="0"/>
              </a:spcBef>
            </a:pPr>
            <a:endParaRPr lang="en-GB" altLang="en-US" sz="1800"/>
          </a:p>
          <a:p>
            <a:pPr eaLnBrk="1" hangingPunct="1">
              <a:spcBef>
                <a:spcPct val="0"/>
              </a:spcBef>
            </a:pPr>
            <a:r>
              <a:rPr lang="en-GB" altLang="en-US" sz="1800"/>
              <a:t>After 30-31 months, decision by applicant </a:t>
            </a:r>
            <a:br>
              <a:rPr lang="en-GB" altLang="en-US" sz="1800"/>
            </a:br>
            <a:r>
              <a:rPr lang="en-GB" altLang="en-US" sz="1800"/>
              <a:t>on which countries to proceed in.</a:t>
            </a:r>
          </a:p>
          <a:p>
            <a:pPr eaLnBrk="1" hangingPunct="1">
              <a:spcBef>
                <a:spcPct val="0"/>
              </a:spcBef>
            </a:pPr>
            <a:endParaRPr lang="en-GB" altLang="en-US" sz="1800"/>
          </a:p>
        </p:txBody>
      </p:sp>
      <p:grpSp>
        <p:nvGrpSpPr>
          <p:cNvPr id="24583" name="Group 6"/>
          <p:cNvGrpSpPr>
            <a:grpSpLocks/>
          </p:cNvGrpSpPr>
          <p:nvPr/>
        </p:nvGrpSpPr>
        <p:grpSpPr bwMode="auto">
          <a:xfrm>
            <a:off x="7904163" y="1166813"/>
            <a:ext cx="703262" cy="881062"/>
            <a:chOff x="5103" y="1797"/>
            <a:chExt cx="443" cy="555"/>
          </a:xfrm>
        </p:grpSpPr>
        <p:pic>
          <p:nvPicPr>
            <p:cNvPr id="24618" name="Picture 10" descr="C:\Users\Eva\AppData\Local\Microsoft\Windows\Temporary Internet Files\Content.IE5\BKNNL8RI\MCj0424234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 y="1795"/>
              <a:ext cx="46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9" name="Textfeld 13"/>
            <p:cNvSpPr txBox="1">
              <a:spLocks noChangeAspect="1" noChangeArrowheads="1"/>
            </p:cNvSpPr>
            <p:nvPr/>
          </p:nvSpPr>
          <p:spPr bwMode="auto">
            <a:xfrm>
              <a:off x="5148" y="2115"/>
              <a:ext cx="37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400" b="1"/>
                <a:t>PCT</a:t>
              </a:r>
            </a:p>
          </p:txBody>
        </p:sp>
      </p:grpSp>
      <p:grpSp>
        <p:nvGrpSpPr>
          <p:cNvPr id="24584" name="Group 10"/>
          <p:cNvGrpSpPr>
            <a:grpSpLocks/>
          </p:cNvGrpSpPr>
          <p:nvPr/>
        </p:nvGrpSpPr>
        <p:grpSpPr bwMode="auto">
          <a:xfrm>
            <a:off x="7562850" y="2009775"/>
            <a:ext cx="1079500" cy="577850"/>
            <a:chOff x="4876" y="2296"/>
            <a:chExt cx="680" cy="364"/>
          </a:xfrm>
        </p:grpSpPr>
        <p:sp>
          <p:nvSpPr>
            <p:cNvPr id="24613" name="Line 11"/>
            <p:cNvSpPr>
              <a:spLocks noChangeShapeType="1"/>
            </p:cNvSpPr>
            <p:nvPr/>
          </p:nvSpPr>
          <p:spPr bwMode="auto">
            <a:xfrm flipH="1">
              <a:off x="5012" y="2387"/>
              <a:ext cx="136"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14" name="Line 12"/>
            <p:cNvSpPr>
              <a:spLocks noChangeShapeType="1"/>
            </p:cNvSpPr>
            <p:nvPr/>
          </p:nvSpPr>
          <p:spPr bwMode="auto">
            <a:xfrm flipH="1">
              <a:off x="4876" y="2296"/>
              <a:ext cx="13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15" name="Line 13"/>
            <p:cNvSpPr>
              <a:spLocks noChangeShapeType="1"/>
            </p:cNvSpPr>
            <p:nvPr/>
          </p:nvSpPr>
          <p:spPr bwMode="auto">
            <a:xfrm>
              <a:off x="5511" y="2478"/>
              <a:ext cx="45"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16" name="Line 14"/>
            <p:cNvSpPr>
              <a:spLocks noChangeAspect="1" noChangeShapeType="1"/>
            </p:cNvSpPr>
            <p:nvPr/>
          </p:nvSpPr>
          <p:spPr bwMode="auto">
            <a:xfrm rot="1595850">
              <a:off x="5239" y="2432"/>
              <a:ext cx="1" cy="1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4617" name="Line 15"/>
            <p:cNvSpPr>
              <a:spLocks noChangeShapeType="1"/>
            </p:cNvSpPr>
            <p:nvPr/>
          </p:nvSpPr>
          <p:spPr bwMode="auto">
            <a:xfrm>
              <a:off x="5375" y="2478"/>
              <a:ext cx="0"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grpSp>
        <p:nvGrpSpPr>
          <p:cNvPr id="24585" name="Group 16"/>
          <p:cNvGrpSpPr>
            <a:grpSpLocks noChangeAspect="1"/>
          </p:cNvGrpSpPr>
          <p:nvPr/>
        </p:nvGrpSpPr>
        <p:grpSpPr bwMode="auto">
          <a:xfrm>
            <a:off x="7202488" y="2586038"/>
            <a:ext cx="593725" cy="800100"/>
            <a:chOff x="2925" y="3203"/>
            <a:chExt cx="466" cy="628"/>
          </a:xfrm>
        </p:grpSpPr>
        <p:grpSp>
          <p:nvGrpSpPr>
            <p:cNvPr id="24609" name="Group 17"/>
            <p:cNvGrpSpPr>
              <a:grpSpLocks noChangeAspect="1"/>
            </p:cNvGrpSpPr>
            <p:nvPr/>
          </p:nvGrpSpPr>
          <p:grpSpPr bwMode="auto">
            <a:xfrm>
              <a:off x="2925" y="3203"/>
              <a:ext cx="447" cy="628"/>
              <a:chOff x="2925" y="3203"/>
              <a:chExt cx="558" cy="784"/>
            </a:xfrm>
          </p:grpSpPr>
          <p:sp>
            <p:nvSpPr>
              <p:cNvPr id="142354" name="Documents"/>
              <p:cNvSpPr>
                <a:spLocks noChangeAspect="1" noEditPoints="1" noChangeArrowheads="1"/>
              </p:cNvSpPr>
              <p:nvPr/>
            </p:nvSpPr>
            <p:spPr bwMode="auto">
              <a:xfrm>
                <a:off x="3060" y="3203"/>
                <a:ext cx="423" cy="565"/>
              </a:xfrm>
              <a:custGeom>
                <a:avLst/>
                <a:gdLst>
                  <a:gd name="T0" fmla="*/ 0 w 21600"/>
                  <a:gd name="T1" fmla="*/ 73 h 21600"/>
                  <a:gd name="T2" fmla="*/ 68 w 21600"/>
                  <a:gd name="T3" fmla="*/ 0 h 21600"/>
                  <a:gd name="T4" fmla="*/ 424 w 21600"/>
                  <a:gd name="T5" fmla="*/ 492 h 21600"/>
                  <a:gd name="T6" fmla="*/ 391 w 21600"/>
                  <a:gd name="T7" fmla="*/ 529 h 21600"/>
                  <a:gd name="T8" fmla="*/ 358 w 21600"/>
                  <a:gd name="T9" fmla="*/ 566 h 21600"/>
                  <a:gd name="T10" fmla="*/ 391 w 21600"/>
                  <a:gd name="T11" fmla="*/ 37 h 21600"/>
                  <a:gd name="T12" fmla="*/ 358 w 21600"/>
                  <a:gd name="T13" fmla="*/ 73 h 21600"/>
                  <a:gd name="T14" fmla="*/ 32 w 21600"/>
                  <a:gd name="T15" fmla="*/ 37 h 21600"/>
                  <a:gd name="T16" fmla="*/ 423 w 21600"/>
                  <a:gd name="T17" fmla="*/ 0 h 21600"/>
                  <a:gd name="T18" fmla="*/ 212 w 21600"/>
                  <a:gd name="T19" fmla="*/ 0 h 21600"/>
                  <a:gd name="T20" fmla="*/ 0 w 21600"/>
                  <a:gd name="T21" fmla="*/ 283 h 21600"/>
                  <a:gd name="T22" fmla="*/ 423 w 21600"/>
                  <a:gd name="T23" fmla="*/ 2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34 w 21600"/>
                  <a:gd name="T37" fmla="*/ 4167 h 21600"/>
                  <a:gd name="T38" fmla="*/ 16545 w 21600"/>
                  <a:gd name="T39" fmla="*/ 17318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folHlink"/>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pic>
            <p:nvPicPr>
              <p:cNvPr id="24612" name="Picture 10" descr="C:\Users\Eva\AppData\Local\Microsoft\Windows\Temporary Internet Files\Content.IE5\BKNNL8RI\MCj04242340000[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 y="3291"/>
                <a:ext cx="609"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10" name="Textfeld 13"/>
            <p:cNvSpPr txBox="1">
              <a:spLocks noChangeAspect="1" noChangeArrowheads="1"/>
            </p:cNvSpPr>
            <p:nvPr/>
          </p:nvSpPr>
          <p:spPr bwMode="auto">
            <a:xfrm>
              <a:off x="3016" y="3566"/>
              <a:ext cx="37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IN</a:t>
              </a:r>
            </a:p>
          </p:txBody>
        </p:sp>
      </p:grpSp>
      <p:grpSp>
        <p:nvGrpSpPr>
          <p:cNvPr id="24586" name="Group 21"/>
          <p:cNvGrpSpPr>
            <a:grpSpLocks noChangeAspect="1"/>
          </p:cNvGrpSpPr>
          <p:nvPr/>
        </p:nvGrpSpPr>
        <p:grpSpPr bwMode="auto">
          <a:xfrm>
            <a:off x="6910388" y="3357563"/>
            <a:ext cx="593725" cy="800100"/>
            <a:chOff x="2925" y="3203"/>
            <a:chExt cx="466" cy="628"/>
          </a:xfrm>
        </p:grpSpPr>
        <p:grpSp>
          <p:nvGrpSpPr>
            <p:cNvPr id="24605" name="Group 22"/>
            <p:cNvGrpSpPr>
              <a:grpSpLocks noChangeAspect="1"/>
            </p:cNvGrpSpPr>
            <p:nvPr/>
          </p:nvGrpSpPr>
          <p:grpSpPr bwMode="auto">
            <a:xfrm>
              <a:off x="2925" y="3203"/>
              <a:ext cx="447" cy="628"/>
              <a:chOff x="2925" y="3203"/>
              <a:chExt cx="558" cy="784"/>
            </a:xfrm>
          </p:grpSpPr>
          <p:sp>
            <p:nvSpPr>
              <p:cNvPr id="142359" name="Documents"/>
              <p:cNvSpPr>
                <a:spLocks noChangeAspect="1" noEditPoints="1" noChangeArrowheads="1"/>
              </p:cNvSpPr>
              <p:nvPr/>
            </p:nvSpPr>
            <p:spPr bwMode="auto">
              <a:xfrm>
                <a:off x="3060" y="3203"/>
                <a:ext cx="423" cy="565"/>
              </a:xfrm>
              <a:custGeom>
                <a:avLst/>
                <a:gdLst>
                  <a:gd name="T0" fmla="*/ 0 w 21600"/>
                  <a:gd name="T1" fmla="*/ 73 h 21600"/>
                  <a:gd name="T2" fmla="*/ 68 w 21600"/>
                  <a:gd name="T3" fmla="*/ 0 h 21600"/>
                  <a:gd name="T4" fmla="*/ 424 w 21600"/>
                  <a:gd name="T5" fmla="*/ 492 h 21600"/>
                  <a:gd name="T6" fmla="*/ 391 w 21600"/>
                  <a:gd name="T7" fmla="*/ 529 h 21600"/>
                  <a:gd name="T8" fmla="*/ 358 w 21600"/>
                  <a:gd name="T9" fmla="*/ 566 h 21600"/>
                  <a:gd name="T10" fmla="*/ 391 w 21600"/>
                  <a:gd name="T11" fmla="*/ 37 h 21600"/>
                  <a:gd name="T12" fmla="*/ 358 w 21600"/>
                  <a:gd name="T13" fmla="*/ 73 h 21600"/>
                  <a:gd name="T14" fmla="*/ 32 w 21600"/>
                  <a:gd name="T15" fmla="*/ 37 h 21600"/>
                  <a:gd name="T16" fmla="*/ 423 w 21600"/>
                  <a:gd name="T17" fmla="*/ 0 h 21600"/>
                  <a:gd name="T18" fmla="*/ 212 w 21600"/>
                  <a:gd name="T19" fmla="*/ 0 h 21600"/>
                  <a:gd name="T20" fmla="*/ 0 w 21600"/>
                  <a:gd name="T21" fmla="*/ 283 h 21600"/>
                  <a:gd name="T22" fmla="*/ 423 w 21600"/>
                  <a:gd name="T23" fmla="*/ 2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34 w 21600"/>
                  <a:gd name="T37" fmla="*/ 4167 h 21600"/>
                  <a:gd name="T38" fmla="*/ 16545 w 21600"/>
                  <a:gd name="T39" fmla="*/ 17318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folHlink"/>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pic>
            <p:nvPicPr>
              <p:cNvPr id="24608" name="Picture 10" descr="C:\Users\Eva\AppData\Local\Microsoft\Windows\Temporary Internet Files\Content.IE5\BKNNL8RI\MCj04242340000[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8" y="3288"/>
                <a:ext cx="609"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06" name="Textfeld 13"/>
            <p:cNvSpPr txBox="1">
              <a:spLocks noChangeAspect="1" noChangeArrowheads="1"/>
            </p:cNvSpPr>
            <p:nvPr/>
          </p:nvSpPr>
          <p:spPr bwMode="auto">
            <a:xfrm>
              <a:off x="3016" y="3566"/>
              <a:ext cx="37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US</a:t>
              </a:r>
            </a:p>
          </p:txBody>
        </p:sp>
      </p:grpSp>
      <p:grpSp>
        <p:nvGrpSpPr>
          <p:cNvPr id="24587" name="Group 26"/>
          <p:cNvGrpSpPr>
            <a:grpSpLocks noChangeAspect="1"/>
          </p:cNvGrpSpPr>
          <p:nvPr/>
        </p:nvGrpSpPr>
        <p:grpSpPr bwMode="auto">
          <a:xfrm>
            <a:off x="7989888" y="2708275"/>
            <a:ext cx="593725" cy="800100"/>
            <a:chOff x="2925" y="3203"/>
            <a:chExt cx="466" cy="628"/>
          </a:xfrm>
        </p:grpSpPr>
        <p:grpSp>
          <p:nvGrpSpPr>
            <p:cNvPr id="24601" name="Group 27"/>
            <p:cNvGrpSpPr>
              <a:grpSpLocks noChangeAspect="1"/>
            </p:cNvGrpSpPr>
            <p:nvPr/>
          </p:nvGrpSpPr>
          <p:grpSpPr bwMode="auto">
            <a:xfrm>
              <a:off x="2925" y="3203"/>
              <a:ext cx="447" cy="628"/>
              <a:chOff x="2925" y="3203"/>
              <a:chExt cx="558" cy="784"/>
            </a:xfrm>
          </p:grpSpPr>
          <p:sp>
            <p:nvSpPr>
              <p:cNvPr id="142364" name="Documents"/>
              <p:cNvSpPr>
                <a:spLocks noChangeAspect="1" noEditPoints="1" noChangeArrowheads="1"/>
              </p:cNvSpPr>
              <p:nvPr/>
            </p:nvSpPr>
            <p:spPr bwMode="auto">
              <a:xfrm>
                <a:off x="3060" y="3203"/>
                <a:ext cx="423" cy="565"/>
              </a:xfrm>
              <a:custGeom>
                <a:avLst/>
                <a:gdLst>
                  <a:gd name="T0" fmla="*/ 0 w 21600"/>
                  <a:gd name="T1" fmla="*/ 73 h 21600"/>
                  <a:gd name="T2" fmla="*/ 68 w 21600"/>
                  <a:gd name="T3" fmla="*/ 0 h 21600"/>
                  <a:gd name="T4" fmla="*/ 424 w 21600"/>
                  <a:gd name="T5" fmla="*/ 492 h 21600"/>
                  <a:gd name="T6" fmla="*/ 391 w 21600"/>
                  <a:gd name="T7" fmla="*/ 529 h 21600"/>
                  <a:gd name="T8" fmla="*/ 358 w 21600"/>
                  <a:gd name="T9" fmla="*/ 566 h 21600"/>
                  <a:gd name="T10" fmla="*/ 391 w 21600"/>
                  <a:gd name="T11" fmla="*/ 37 h 21600"/>
                  <a:gd name="T12" fmla="*/ 358 w 21600"/>
                  <a:gd name="T13" fmla="*/ 73 h 21600"/>
                  <a:gd name="T14" fmla="*/ 32 w 21600"/>
                  <a:gd name="T15" fmla="*/ 37 h 21600"/>
                  <a:gd name="T16" fmla="*/ 423 w 21600"/>
                  <a:gd name="T17" fmla="*/ 0 h 21600"/>
                  <a:gd name="T18" fmla="*/ 212 w 21600"/>
                  <a:gd name="T19" fmla="*/ 0 h 21600"/>
                  <a:gd name="T20" fmla="*/ 0 w 21600"/>
                  <a:gd name="T21" fmla="*/ 283 h 21600"/>
                  <a:gd name="T22" fmla="*/ 423 w 21600"/>
                  <a:gd name="T23" fmla="*/ 2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34 w 21600"/>
                  <a:gd name="T37" fmla="*/ 4167 h 21600"/>
                  <a:gd name="T38" fmla="*/ 16545 w 21600"/>
                  <a:gd name="T39" fmla="*/ 17318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folHlink"/>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pic>
            <p:nvPicPr>
              <p:cNvPr id="24604" name="Picture 10" descr="C:\Users\Eva\AppData\Local\Microsoft\Windows\Temporary Internet Files\Content.IE5\BKNNL8RI\MCj04242340000[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 y="3291"/>
                <a:ext cx="609"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602" name="Textfeld 13"/>
            <p:cNvSpPr txBox="1">
              <a:spLocks noChangeAspect="1" noChangeArrowheads="1"/>
            </p:cNvSpPr>
            <p:nvPr/>
          </p:nvSpPr>
          <p:spPr bwMode="auto">
            <a:xfrm>
              <a:off x="3016" y="3566"/>
              <a:ext cx="37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AU</a:t>
              </a:r>
            </a:p>
          </p:txBody>
        </p:sp>
      </p:grpSp>
      <p:grpSp>
        <p:nvGrpSpPr>
          <p:cNvPr id="24588" name="Group 31"/>
          <p:cNvGrpSpPr>
            <a:grpSpLocks noChangeAspect="1"/>
          </p:cNvGrpSpPr>
          <p:nvPr/>
        </p:nvGrpSpPr>
        <p:grpSpPr bwMode="auto">
          <a:xfrm>
            <a:off x="7558088" y="3213100"/>
            <a:ext cx="593725" cy="800100"/>
            <a:chOff x="2925" y="3203"/>
            <a:chExt cx="466" cy="628"/>
          </a:xfrm>
        </p:grpSpPr>
        <p:grpSp>
          <p:nvGrpSpPr>
            <p:cNvPr id="24597" name="Group 32"/>
            <p:cNvGrpSpPr>
              <a:grpSpLocks noChangeAspect="1"/>
            </p:cNvGrpSpPr>
            <p:nvPr/>
          </p:nvGrpSpPr>
          <p:grpSpPr bwMode="auto">
            <a:xfrm>
              <a:off x="2925" y="3203"/>
              <a:ext cx="447" cy="628"/>
              <a:chOff x="2925" y="3203"/>
              <a:chExt cx="558" cy="784"/>
            </a:xfrm>
          </p:grpSpPr>
          <p:sp>
            <p:nvSpPr>
              <p:cNvPr id="142369" name="Documents"/>
              <p:cNvSpPr>
                <a:spLocks noChangeAspect="1" noEditPoints="1" noChangeArrowheads="1"/>
              </p:cNvSpPr>
              <p:nvPr/>
            </p:nvSpPr>
            <p:spPr bwMode="auto">
              <a:xfrm>
                <a:off x="3060" y="3203"/>
                <a:ext cx="423" cy="565"/>
              </a:xfrm>
              <a:custGeom>
                <a:avLst/>
                <a:gdLst>
                  <a:gd name="T0" fmla="*/ 0 w 21600"/>
                  <a:gd name="T1" fmla="*/ 73 h 21600"/>
                  <a:gd name="T2" fmla="*/ 68 w 21600"/>
                  <a:gd name="T3" fmla="*/ 0 h 21600"/>
                  <a:gd name="T4" fmla="*/ 424 w 21600"/>
                  <a:gd name="T5" fmla="*/ 492 h 21600"/>
                  <a:gd name="T6" fmla="*/ 391 w 21600"/>
                  <a:gd name="T7" fmla="*/ 529 h 21600"/>
                  <a:gd name="T8" fmla="*/ 358 w 21600"/>
                  <a:gd name="T9" fmla="*/ 566 h 21600"/>
                  <a:gd name="T10" fmla="*/ 391 w 21600"/>
                  <a:gd name="T11" fmla="*/ 37 h 21600"/>
                  <a:gd name="T12" fmla="*/ 358 w 21600"/>
                  <a:gd name="T13" fmla="*/ 73 h 21600"/>
                  <a:gd name="T14" fmla="*/ 32 w 21600"/>
                  <a:gd name="T15" fmla="*/ 37 h 21600"/>
                  <a:gd name="T16" fmla="*/ 423 w 21600"/>
                  <a:gd name="T17" fmla="*/ 0 h 21600"/>
                  <a:gd name="T18" fmla="*/ 212 w 21600"/>
                  <a:gd name="T19" fmla="*/ 0 h 21600"/>
                  <a:gd name="T20" fmla="*/ 0 w 21600"/>
                  <a:gd name="T21" fmla="*/ 283 h 21600"/>
                  <a:gd name="T22" fmla="*/ 423 w 21600"/>
                  <a:gd name="T23" fmla="*/ 2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34 w 21600"/>
                  <a:gd name="T37" fmla="*/ 4167 h 21600"/>
                  <a:gd name="T38" fmla="*/ 16545 w 21600"/>
                  <a:gd name="T39" fmla="*/ 17318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folHlink"/>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pic>
            <p:nvPicPr>
              <p:cNvPr id="24600" name="Picture 10" descr="C:\Users\Eva\AppData\Local\Microsoft\Windows\Temporary Internet Files\Content.IE5\BKNNL8RI\MCj04242340000[1].w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2" y="3286"/>
                <a:ext cx="603"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98" name="Textfeld 13"/>
            <p:cNvSpPr txBox="1">
              <a:spLocks noChangeAspect="1" noChangeArrowheads="1"/>
            </p:cNvSpPr>
            <p:nvPr/>
          </p:nvSpPr>
          <p:spPr bwMode="auto">
            <a:xfrm>
              <a:off x="3016" y="3566"/>
              <a:ext cx="37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GB</a:t>
              </a:r>
            </a:p>
          </p:txBody>
        </p:sp>
      </p:grpSp>
      <p:grpSp>
        <p:nvGrpSpPr>
          <p:cNvPr id="24589" name="Group 36"/>
          <p:cNvGrpSpPr>
            <a:grpSpLocks noChangeAspect="1"/>
          </p:cNvGrpSpPr>
          <p:nvPr/>
        </p:nvGrpSpPr>
        <p:grpSpPr bwMode="auto">
          <a:xfrm>
            <a:off x="8089900" y="3597275"/>
            <a:ext cx="593725" cy="800100"/>
            <a:chOff x="2925" y="3203"/>
            <a:chExt cx="466" cy="628"/>
          </a:xfrm>
        </p:grpSpPr>
        <p:grpSp>
          <p:nvGrpSpPr>
            <p:cNvPr id="24593" name="Group 37"/>
            <p:cNvGrpSpPr>
              <a:grpSpLocks noChangeAspect="1"/>
            </p:cNvGrpSpPr>
            <p:nvPr/>
          </p:nvGrpSpPr>
          <p:grpSpPr bwMode="auto">
            <a:xfrm>
              <a:off x="2925" y="3203"/>
              <a:ext cx="447" cy="628"/>
              <a:chOff x="2925" y="3203"/>
              <a:chExt cx="558" cy="784"/>
            </a:xfrm>
          </p:grpSpPr>
          <p:sp>
            <p:nvSpPr>
              <p:cNvPr id="142374" name="Documents"/>
              <p:cNvSpPr>
                <a:spLocks noChangeAspect="1" noEditPoints="1" noChangeArrowheads="1"/>
              </p:cNvSpPr>
              <p:nvPr/>
            </p:nvSpPr>
            <p:spPr bwMode="auto">
              <a:xfrm>
                <a:off x="3060" y="3203"/>
                <a:ext cx="423" cy="565"/>
              </a:xfrm>
              <a:custGeom>
                <a:avLst/>
                <a:gdLst>
                  <a:gd name="T0" fmla="*/ 0 w 21600"/>
                  <a:gd name="T1" fmla="*/ 73 h 21600"/>
                  <a:gd name="T2" fmla="*/ 68 w 21600"/>
                  <a:gd name="T3" fmla="*/ 0 h 21600"/>
                  <a:gd name="T4" fmla="*/ 424 w 21600"/>
                  <a:gd name="T5" fmla="*/ 492 h 21600"/>
                  <a:gd name="T6" fmla="*/ 391 w 21600"/>
                  <a:gd name="T7" fmla="*/ 529 h 21600"/>
                  <a:gd name="T8" fmla="*/ 358 w 21600"/>
                  <a:gd name="T9" fmla="*/ 566 h 21600"/>
                  <a:gd name="T10" fmla="*/ 391 w 21600"/>
                  <a:gd name="T11" fmla="*/ 37 h 21600"/>
                  <a:gd name="T12" fmla="*/ 358 w 21600"/>
                  <a:gd name="T13" fmla="*/ 73 h 21600"/>
                  <a:gd name="T14" fmla="*/ 32 w 21600"/>
                  <a:gd name="T15" fmla="*/ 37 h 21600"/>
                  <a:gd name="T16" fmla="*/ 423 w 21600"/>
                  <a:gd name="T17" fmla="*/ 0 h 21600"/>
                  <a:gd name="T18" fmla="*/ 212 w 21600"/>
                  <a:gd name="T19" fmla="*/ 0 h 21600"/>
                  <a:gd name="T20" fmla="*/ 0 w 21600"/>
                  <a:gd name="T21" fmla="*/ 283 h 21600"/>
                  <a:gd name="T22" fmla="*/ 423 w 21600"/>
                  <a:gd name="T23" fmla="*/ 283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34 w 21600"/>
                  <a:gd name="T37" fmla="*/ 4167 h 21600"/>
                  <a:gd name="T38" fmla="*/ 16545 w 21600"/>
                  <a:gd name="T39" fmla="*/ 17318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folHlink"/>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a:defRPr/>
                </a:pPr>
                <a:endParaRPr lang="de-DE"/>
              </a:p>
            </p:txBody>
          </p:sp>
          <p:pic>
            <p:nvPicPr>
              <p:cNvPr id="24596" name="Picture 10" descr="C:\Users\Eva\AppData\Local\Microsoft\Windows\Temporary Internet Files\Content.IE5\BKNNL8RI\MCj04242340000[1].w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1" y="3292"/>
                <a:ext cx="603"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94" name="Textfeld 13"/>
            <p:cNvSpPr txBox="1">
              <a:spLocks noChangeAspect="1" noChangeArrowheads="1"/>
            </p:cNvSpPr>
            <p:nvPr/>
          </p:nvSpPr>
          <p:spPr bwMode="auto">
            <a:xfrm>
              <a:off x="3016" y="3566"/>
              <a:ext cx="37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CN</a:t>
              </a:r>
            </a:p>
          </p:txBody>
        </p:sp>
      </p:grpSp>
      <p:sp>
        <p:nvSpPr>
          <p:cNvPr id="24590" name="Footer Placeholder 3"/>
          <p:cNvSpPr>
            <a:spLocks noGrp="1"/>
          </p:cNvSpPr>
          <p:nvPr>
            <p:ph type="ftr" sz="quarter" idx="10"/>
          </p:nvPr>
        </p:nvSpPr>
        <p:spPr>
          <a:xfrm>
            <a:off x="611188" y="6553200"/>
            <a:ext cx="64150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sp>
        <p:nvSpPr>
          <p:cNvPr id="24591" name="Rectangle 45"/>
          <p:cNvSpPr>
            <a:spLocks noChangeArrowheads="1"/>
          </p:cNvSpPr>
          <p:nvPr/>
        </p:nvSpPr>
        <p:spPr bwMode="auto">
          <a:xfrm>
            <a:off x="1116013" y="5829300"/>
            <a:ext cx="17811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None/>
            </a:pPr>
            <a:r>
              <a:rPr lang="en-GB" altLang="en-US" sz="1600"/>
              <a:t>*December 2013</a:t>
            </a:r>
          </a:p>
        </p:txBody>
      </p:sp>
      <p:sp>
        <p:nvSpPr>
          <p:cNvPr id="24592" name="Rectangle 7"/>
          <p:cNvSpPr txBox="1">
            <a:spLocks noGrp="1" noChangeArrowheads="1"/>
          </p:cNvSpPr>
          <p:nvPr/>
        </p:nvSpPr>
        <p:spPr bwMode="auto">
          <a:xfrm>
            <a:off x="7750175" y="6567488"/>
            <a:ext cx="7556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C7E0A54-011D-4D29-B6C2-46B4C29E559A}" type="slidenum">
              <a:rPr lang="de-DE" altLang="en-US" sz="1200"/>
              <a:pPr algn="r" eaLnBrk="1" hangingPunct="1">
                <a:spcBef>
                  <a:spcPct val="0"/>
                </a:spcBef>
                <a:buFontTx/>
                <a:buNone/>
              </a:pPr>
              <a:t>21</a:t>
            </a:fld>
            <a:endParaRPr lang="de-DE" altLang="en-US" sz="120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918" name="Picture 54" descr="patent spec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2997200"/>
            <a:ext cx="619125" cy="938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6" name="Gerade Verbindung 25"/>
          <p:cNvCxnSpPr/>
          <p:nvPr/>
        </p:nvCxnSpPr>
        <p:spPr>
          <a:xfrm rot="5400000">
            <a:off x="6175376" y="5318125"/>
            <a:ext cx="1331912"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rot="5400000">
            <a:off x="7469188" y="5318125"/>
            <a:ext cx="1331912"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606" name="Titel 1"/>
          <p:cNvSpPr>
            <a:spLocks noGrp="1"/>
          </p:cNvSpPr>
          <p:nvPr>
            <p:ph type="title"/>
          </p:nvPr>
        </p:nvSpPr>
        <p:spPr/>
        <p:txBody>
          <a:bodyPr lIns="91440" tIns="45720" rIns="91440" bIns="45720" anchor="ctr"/>
          <a:lstStyle/>
          <a:p>
            <a:pPr eaLnBrk="1" hangingPunct="1"/>
            <a:r>
              <a:rPr lang="en-US" altLang="en-US"/>
              <a:t>The grant procedure before the EPO</a:t>
            </a:r>
          </a:p>
        </p:txBody>
      </p:sp>
      <p:sp>
        <p:nvSpPr>
          <p:cNvPr id="16" name="Gebogener Pfeil 15"/>
          <p:cNvSpPr>
            <a:spLocks noChangeArrowheads="1"/>
          </p:cNvSpPr>
          <p:nvPr/>
        </p:nvSpPr>
        <p:spPr bwMode="auto">
          <a:xfrm rot="16200000" flipV="1">
            <a:off x="2105819" y="1574006"/>
            <a:ext cx="985838" cy="1095375"/>
          </a:xfrm>
          <a:custGeom>
            <a:avLst/>
            <a:gdLst>
              <a:gd name="T0" fmla="*/ 514704 w 985838"/>
              <a:gd name="T1" fmla="*/ 123967 h 1095375"/>
              <a:gd name="T2" fmla="*/ 970193 w 985838"/>
              <a:gd name="T3" fmla="*/ 425514 h 1095375"/>
              <a:gd name="T4" fmla="*/ 862608 w 985838"/>
              <a:gd name="T5" fmla="*/ 547688 h 1095375"/>
              <a:gd name="T6" fmla="*/ 723733 w 985838"/>
              <a:gd name="T7" fmla="*/ 425514 h 1095375"/>
              <a:gd name="T8" fmla="*/ 11796480 60000 65536"/>
              <a:gd name="T9" fmla="*/ 0 60000 65536"/>
              <a:gd name="T10" fmla="*/ 5898240 60000 65536"/>
              <a:gd name="T11" fmla="*/ 11796480 60000 65536"/>
              <a:gd name="T12" fmla="*/ 187941 w 985838"/>
              <a:gd name="T13" fmla="*/ 203982 h 1095375"/>
              <a:gd name="T14" fmla="*/ 797897 w 985838"/>
              <a:gd name="T15" fmla="*/ 891393 h 1095375"/>
            </a:gdLst>
            <a:ahLst/>
            <a:cxnLst>
              <a:cxn ang="T8">
                <a:pos x="T0" y="T1"/>
              </a:cxn>
              <a:cxn ang="T9">
                <a:pos x="T2" y="T3"/>
              </a:cxn>
              <a:cxn ang="T10">
                <a:pos x="T4" y="T5"/>
              </a:cxn>
              <a:cxn ang="T11">
                <a:pos x="T6" y="T7"/>
              </a:cxn>
            </a:cxnLst>
            <a:rect l="T12" t="T13" r="T14" b="T15"/>
            <a:pathLst>
              <a:path w="985838" h="1095375">
                <a:moveTo>
                  <a:pt x="517867" y="62429"/>
                </a:moveTo>
                <a:lnTo>
                  <a:pt x="517867" y="62428"/>
                </a:lnTo>
                <a:cubicBezTo>
                  <a:pt x="704757" y="74632"/>
                  <a:pt x="863324" y="221312"/>
                  <a:pt x="910377" y="425515"/>
                </a:cubicBezTo>
                <a:lnTo>
                  <a:pt x="970193" y="425514"/>
                </a:lnTo>
                <a:lnTo>
                  <a:pt x="862608" y="547688"/>
                </a:lnTo>
                <a:lnTo>
                  <a:pt x="723733" y="425514"/>
                </a:lnTo>
                <a:lnTo>
                  <a:pt x="783004" y="425514"/>
                </a:lnTo>
                <a:lnTo>
                  <a:pt x="783004" y="425513"/>
                </a:lnTo>
                <a:cubicBezTo>
                  <a:pt x="741471" y="288719"/>
                  <a:pt x="634663" y="194288"/>
                  <a:pt x="511539" y="185507"/>
                </a:cubicBezTo>
                <a:close/>
              </a:path>
            </a:pathLst>
          </a:custGeom>
          <a:solidFill>
            <a:schemeClr val="accent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defRPr/>
            </a:pPr>
            <a:endParaRPr lang="en-US">
              <a:latin typeface="+mn-lt"/>
              <a:cs typeface="+mn-cs"/>
            </a:endParaRPr>
          </a:p>
        </p:txBody>
      </p:sp>
      <p:sp>
        <p:nvSpPr>
          <p:cNvPr id="164872" name="Textfeld 16"/>
          <p:cNvSpPr txBox="1">
            <a:spLocks noChangeArrowheads="1"/>
          </p:cNvSpPr>
          <p:nvPr/>
        </p:nvSpPr>
        <p:spPr bwMode="auto">
          <a:xfrm>
            <a:off x="1331913" y="1628775"/>
            <a:ext cx="1274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accent1"/>
                </a:solidFill>
              </a:rPr>
              <a:t>Withdraw?</a:t>
            </a:r>
          </a:p>
        </p:txBody>
      </p:sp>
      <p:sp>
        <p:nvSpPr>
          <p:cNvPr id="164873" name="Pfeil nach rechts 19"/>
          <p:cNvSpPr>
            <a:spLocks noChangeArrowheads="1"/>
          </p:cNvSpPr>
          <p:nvPr/>
        </p:nvSpPr>
        <p:spPr bwMode="auto">
          <a:xfrm>
            <a:off x="1187450" y="4797425"/>
            <a:ext cx="2665413" cy="474663"/>
          </a:xfrm>
          <a:prstGeom prst="rightArrow">
            <a:avLst>
              <a:gd name="adj1" fmla="val 99426"/>
              <a:gd name="adj2" fmla="val 49992"/>
            </a:avLst>
          </a:prstGeom>
          <a:solidFill>
            <a:srgbClr val="F7DBD9"/>
          </a:solidFill>
          <a:ln>
            <a:noFill/>
          </a:ln>
          <a:extLst>
            <a:ext uri="{91240B29-F687-4F45-9708-019B960494DF}">
              <a14:hiddenLine xmlns:a14="http://schemas.microsoft.com/office/drawing/2010/main" w="9525" algn="ctr">
                <a:solidFill>
                  <a:schemeClr val="tx1"/>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a:t>18 months</a:t>
            </a:r>
          </a:p>
        </p:txBody>
      </p:sp>
      <p:sp>
        <p:nvSpPr>
          <p:cNvPr id="164874" name="Pfeil nach rechts 20"/>
          <p:cNvSpPr>
            <a:spLocks noChangeArrowheads="1"/>
          </p:cNvSpPr>
          <p:nvPr/>
        </p:nvSpPr>
        <p:spPr bwMode="auto">
          <a:xfrm>
            <a:off x="1187450" y="5516563"/>
            <a:ext cx="5616575" cy="474662"/>
          </a:xfrm>
          <a:prstGeom prst="rightArrow">
            <a:avLst>
              <a:gd name="adj1" fmla="val 99426"/>
              <a:gd name="adj2" fmla="val 53795"/>
            </a:avLst>
          </a:prstGeom>
          <a:solidFill>
            <a:srgbClr val="F7DBD9"/>
          </a:solidFill>
          <a:ln>
            <a:noFill/>
          </a:ln>
          <a:extLst>
            <a:ext uri="{91240B29-F687-4F45-9708-019B960494DF}">
              <a14:hiddenLine xmlns:a14="http://schemas.microsoft.com/office/drawing/2010/main" w="9525" algn="ctr">
                <a:solidFill>
                  <a:schemeClr val="tx1"/>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a:t>Approx. 4-5 years</a:t>
            </a:r>
          </a:p>
        </p:txBody>
      </p:sp>
      <p:sp>
        <p:nvSpPr>
          <p:cNvPr id="164875" name="Pfeil nach rechts 21"/>
          <p:cNvSpPr>
            <a:spLocks noChangeArrowheads="1"/>
          </p:cNvSpPr>
          <p:nvPr/>
        </p:nvSpPr>
        <p:spPr bwMode="auto">
          <a:xfrm>
            <a:off x="6877050" y="5516563"/>
            <a:ext cx="1223963" cy="474662"/>
          </a:xfrm>
          <a:prstGeom prst="rightArrow">
            <a:avLst>
              <a:gd name="adj1" fmla="val 99426"/>
              <a:gd name="adj2" fmla="val 40876"/>
            </a:avLst>
          </a:prstGeom>
          <a:solidFill>
            <a:srgbClr val="F7DBD9"/>
          </a:solidFill>
          <a:ln>
            <a:noFill/>
          </a:ln>
          <a:extLst>
            <a:ext uri="{91240B29-F687-4F45-9708-019B960494DF}">
              <a14:hiddenLine xmlns:a14="http://schemas.microsoft.com/office/drawing/2010/main" w="9525" algn="ctr">
                <a:solidFill>
                  <a:schemeClr val="tx1"/>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a:t>9 months</a:t>
            </a:r>
          </a:p>
        </p:txBody>
      </p:sp>
      <p:cxnSp>
        <p:nvCxnSpPr>
          <p:cNvPr id="4" name="Gerade Verbindung mit Pfeil 3"/>
          <p:cNvCxnSpPr/>
          <p:nvPr/>
        </p:nvCxnSpPr>
        <p:spPr>
          <a:xfrm>
            <a:off x="1187450" y="4652963"/>
            <a:ext cx="73025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Ellipse 4"/>
          <p:cNvSpPr>
            <a:spLocks noChangeArrowheads="1"/>
          </p:cNvSpPr>
          <p:nvPr/>
        </p:nvSpPr>
        <p:spPr bwMode="auto">
          <a:xfrm>
            <a:off x="1187450" y="4618038"/>
            <a:ext cx="87313" cy="103187"/>
          </a:xfrm>
          <a:prstGeom prst="ellipse">
            <a:avLst/>
          </a:prstGeom>
          <a:solidFill>
            <a:schemeClr val="accent1"/>
          </a:solidFill>
          <a:ln w="25400" algn="ctr">
            <a:solidFill>
              <a:schemeClr val="accent1"/>
            </a:solidFill>
            <a:round/>
            <a:headEnd/>
            <a:tailEnd/>
          </a:ln>
        </p:spPr>
        <p:txBody>
          <a:bodyPr anchor="ctr"/>
          <a:lstStyle/>
          <a:p>
            <a:pPr algn="ctr">
              <a:defRPr/>
            </a:pPr>
            <a:endParaRPr lang="en-US" sz="2000">
              <a:solidFill>
                <a:schemeClr val="lt1"/>
              </a:solidFill>
              <a:latin typeface="+mn-lt"/>
              <a:cs typeface="+mn-cs"/>
            </a:endParaRPr>
          </a:p>
        </p:txBody>
      </p:sp>
      <p:sp>
        <p:nvSpPr>
          <p:cNvPr id="6" name="Ellipse 5"/>
          <p:cNvSpPr>
            <a:spLocks noChangeArrowheads="1"/>
          </p:cNvSpPr>
          <p:nvPr/>
        </p:nvSpPr>
        <p:spPr bwMode="auto">
          <a:xfrm>
            <a:off x="2501900" y="4618038"/>
            <a:ext cx="87313" cy="103187"/>
          </a:xfrm>
          <a:prstGeom prst="ellipse">
            <a:avLst/>
          </a:prstGeom>
          <a:solidFill>
            <a:schemeClr val="accent1"/>
          </a:solidFill>
          <a:ln w="25400" algn="ctr">
            <a:solidFill>
              <a:schemeClr val="accent1"/>
            </a:solidFill>
            <a:round/>
            <a:headEnd/>
            <a:tailEnd/>
          </a:ln>
        </p:spPr>
        <p:txBody>
          <a:bodyPr anchor="ctr"/>
          <a:lstStyle/>
          <a:p>
            <a:pPr algn="ctr">
              <a:defRPr/>
            </a:pPr>
            <a:endParaRPr lang="en-US" sz="2000">
              <a:solidFill>
                <a:schemeClr val="lt1"/>
              </a:solidFill>
              <a:latin typeface="+mn-lt"/>
              <a:cs typeface="+mn-cs"/>
            </a:endParaRPr>
          </a:p>
        </p:txBody>
      </p:sp>
      <p:sp>
        <p:nvSpPr>
          <p:cNvPr id="7" name="Ellipse 6"/>
          <p:cNvSpPr>
            <a:spLocks noChangeArrowheads="1"/>
          </p:cNvSpPr>
          <p:nvPr/>
        </p:nvSpPr>
        <p:spPr bwMode="auto">
          <a:xfrm>
            <a:off x="3852863" y="4618038"/>
            <a:ext cx="87312" cy="103187"/>
          </a:xfrm>
          <a:prstGeom prst="ellipse">
            <a:avLst/>
          </a:prstGeom>
          <a:solidFill>
            <a:schemeClr val="accent1"/>
          </a:solidFill>
          <a:ln w="25400" algn="ctr">
            <a:solidFill>
              <a:schemeClr val="accent1"/>
            </a:solidFill>
            <a:round/>
            <a:headEnd/>
            <a:tailEnd/>
          </a:ln>
        </p:spPr>
        <p:txBody>
          <a:bodyPr anchor="ctr"/>
          <a:lstStyle/>
          <a:p>
            <a:pPr algn="ctr">
              <a:defRPr/>
            </a:pPr>
            <a:endParaRPr lang="en-US" sz="2000">
              <a:solidFill>
                <a:schemeClr val="lt1"/>
              </a:solidFill>
              <a:latin typeface="+mn-lt"/>
              <a:cs typeface="+mn-cs"/>
            </a:endParaRPr>
          </a:p>
        </p:txBody>
      </p:sp>
      <p:cxnSp>
        <p:nvCxnSpPr>
          <p:cNvPr id="25" name="Gerade Verbindung 24"/>
          <p:cNvCxnSpPr/>
          <p:nvPr/>
        </p:nvCxnSpPr>
        <p:spPr>
          <a:xfrm rot="5400000">
            <a:off x="3503612" y="5072063"/>
            <a:ext cx="77152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617" name="Textfeld 9"/>
          <p:cNvSpPr txBox="1">
            <a:spLocks noChangeArrowheads="1"/>
          </p:cNvSpPr>
          <p:nvPr/>
        </p:nvSpPr>
        <p:spPr bwMode="auto">
          <a:xfrm>
            <a:off x="381000" y="3789363"/>
            <a:ext cx="1441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t>Application</a:t>
            </a:r>
            <a:br>
              <a:rPr lang="en-US" altLang="en-US" sz="1800" b="1"/>
            </a:br>
            <a:r>
              <a:rPr lang="en-US" altLang="en-US" sz="1800" b="1"/>
              <a:t>filed</a:t>
            </a:r>
          </a:p>
        </p:txBody>
      </p:sp>
      <p:sp>
        <p:nvSpPr>
          <p:cNvPr id="164882" name="Textfeld 11"/>
          <p:cNvSpPr txBox="1">
            <a:spLocks noChangeArrowheads="1"/>
          </p:cNvSpPr>
          <p:nvPr/>
        </p:nvSpPr>
        <p:spPr bwMode="auto">
          <a:xfrm>
            <a:off x="1968500" y="3789363"/>
            <a:ext cx="955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t>Search</a:t>
            </a:r>
            <a:br>
              <a:rPr lang="en-US" altLang="en-US" sz="1800" b="1"/>
            </a:br>
            <a:r>
              <a:rPr lang="en-US" altLang="en-US" sz="1800" b="1"/>
              <a:t>report</a:t>
            </a:r>
          </a:p>
        </p:txBody>
      </p:sp>
      <p:sp>
        <p:nvSpPr>
          <p:cNvPr id="164883" name="Textfeld 12"/>
          <p:cNvSpPr txBox="1">
            <a:spLocks noChangeArrowheads="1"/>
          </p:cNvSpPr>
          <p:nvPr/>
        </p:nvSpPr>
        <p:spPr bwMode="auto">
          <a:xfrm>
            <a:off x="3276600" y="3933825"/>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Publication</a:t>
            </a:r>
          </a:p>
        </p:txBody>
      </p:sp>
      <p:sp>
        <p:nvSpPr>
          <p:cNvPr id="164884" name="Textfeld 13"/>
          <p:cNvSpPr txBox="1">
            <a:spLocks noChangeArrowheads="1"/>
          </p:cNvSpPr>
          <p:nvPr/>
        </p:nvSpPr>
        <p:spPr bwMode="auto">
          <a:xfrm>
            <a:off x="6516688" y="3933825"/>
            <a:ext cx="80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Grant</a:t>
            </a:r>
          </a:p>
        </p:txBody>
      </p:sp>
      <p:sp>
        <p:nvSpPr>
          <p:cNvPr id="164885" name="Textfeld 14"/>
          <p:cNvSpPr txBox="1">
            <a:spLocks noChangeArrowheads="1"/>
          </p:cNvSpPr>
          <p:nvPr/>
        </p:nvSpPr>
        <p:spPr bwMode="auto">
          <a:xfrm>
            <a:off x="7524750" y="3716338"/>
            <a:ext cx="12239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a:t>Opposition</a:t>
            </a:r>
          </a:p>
          <a:p>
            <a:pPr algn="ctr" eaLnBrk="1" hangingPunct="1">
              <a:spcBef>
                <a:spcPct val="0"/>
              </a:spcBef>
              <a:buFontTx/>
              <a:buNone/>
            </a:pPr>
            <a:r>
              <a:rPr lang="en-US" altLang="en-US" sz="1600"/>
              <a:t>period expires</a:t>
            </a:r>
          </a:p>
        </p:txBody>
      </p:sp>
      <p:sp>
        <p:nvSpPr>
          <p:cNvPr id="164886" name="Textfeld 12"/>
          <p:cNvSpPr txBox="1">
            <a:spLocks noChangeArrowheads="1"/>
          </p:cNvSpPr>
          <p:nvPr/>
        </p:nvSpPr>
        <p:spPr bwMode="auto">
          <a:xfrm>
            <a:off x="4643438" y="3933825"/>
            <a:ext cx="1557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Examination</a:t>
            </a:r>
          </a:p>
        </p:txBody>
      </p:sp>
      <p:grpSp>
        <p:nvGrpSpPr>
          <p:cNvPr id="164887" name="Group 23"/>
          <p:cNvGrpSpPr>
            <a:grpSpLocks/>
          </p:cNvGrpSpPr>
          <p:nvPr/>
        </p:nvGrpSpPr>
        <p:grpSpPr bwMode="auto">
          <a:xfrm>
            <a:off x="7451725" y="2449513"/>
            <a:ext cx="1355725" cy="908050"/>
            <a:chOff x="3737" y="890"/>
            <a:chExt cx="854" cy="572"/>
          </a:xfrm>
        </p:grpSpPr>
        <p:sp>
          <p:nvSpPr>
            <p:cNvPr id="25638" name="Form"/>
            <p:cNvSpPr>
              <a:spLocks noChangeAspect="1" noEditPoints="1" noChangeArrowheads="1"/>
            </p:cNvSpPr>
            <p:nvPr/>
          </p:nvSpPr>
          <p:spPr bwMode="auto">
            <a:xfrm>
              <a:off x="4051" y="943"/>
              <a:ext cx="260" cy="25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35 w 21600"/>
                <a:gd name="T22" fmla="*/ 1261 h 21600"/>
                <a:gd name="T23" fmla="*/ 19440 w 21600"/>
                <a:gd name="T24" fmla="*/ 16305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39" name="Form"/>
            <p:cNvSpPr>
              <a:spLocks noChangeAspect="1" noEditPoints="1" noChangeArrowheads="1"/>
            </p:cNvSpPr>
            <p:nvPr/>
          </p:nvSpPr>
          <p:spPr bwMode="auto">
            <a:xfrm>
              <a:off x="4286" y="981"/>
              <a:ext cx="259" cy="2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251 h 21600"/>
                <a:gd name="T23" fmla="*/ 19432 w 21600"/>
                <a:gd name="T24" fmla="*/ 1634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0" name="Textfeld 13"/>
            <p:cNvSpPr txBox="1">
              <a:spLocks noChangeAspect="1" noChangeArrowheads="1"/>
            </p:cNvSpPr>
            <p:nvPr/>
          </p:nvSpPr>
          <p:spPr bwMode="auto">
            <a:xfrm>
              <a:off x="4332" y="981"/>
              <a:ext cx="229" cy="144"/>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900" b="1"/>
                <a:t>CH</a:t>
              </a:r>
            </a:p>
          </p:txBody>
        </p:sp>
        <p:sp>
          <p:nvSpPr>
            <p:cNvPr id="25641" name="Form"/>
            <p:cNvSpPr>
              <a:spLocks noChangeAspect="1" noEditPoints="1" noChangeArrowheads="1"/>
            </p:cNvSpPr>
            <p:nvPr/>
          </p:nvSpPr>
          <p:spPr bwMode="auto">
            <a:xfrm>
              <a:off x="4059" y="890"/>
              <a:ext cx="261" cy="2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17 w 21600"/>
                <a:gd name="T22" fmla="*/ 1246 h 21600"/>
                <a:gd name="T23" fmla="*/ 19448 w 21600"/>
                <a:gd name="T24" fmla="*/ 1636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2" name="Textfeld 13"/>
            <p:cNvSpPr txBox="1">
              <a:spLocks noChangeAspect="1" noChangeArrowheads="1"/>
            </p:cNvSpPr>
            <p:nvPr/>
          </p:nvSpPr>
          <p:spPr bwMode="auto">
            <a:xfrm>
              <a:off x="4105" y="890"/>
              <a:ext cx="22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000" b="1"/>
                <a:t>TR</a:t>
              </a:r>
            </a:p>
          </p:txBody>
        </p:sp>
        <p:sp>
          <p:nvSpPr>
            <p:cNvPr id="25643" name="Textfeld 13"/>
            <p:cNvSpPr txBox="1">
              <a:spLocks noChangeAspect="1" noChangeArrowheads="1"/>
            </p:cNvSpPr>
            <p:nvPr/>
          </p:nvSpPr>
          <p:spPr bwMode="auto">
            <a:xfrm>
              <a:off x="4109" y="1036"/>
              <a:ext cx="228" cy="288"/>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RO</a:t>
              </a:r>
            </a:p>
          </p:txBody>
        </p:sp>
        <p:sp>
          <p:nvSpPr>
            <p:cNvPr id="25644" name="Form"/>
            <p:cNvSpPr>
              <a:spLocks noChangeAspect="1" noEditPoints="1" noChangeArrowheads="1"/>
            </p:cNvSpPr>
            <p:nvPr/>
          </p:nvSpPr>
          <p:spPr bwMode="auto">
            <a:xfrm>
              <a:off x="3787" y="981"/>
              <a:ext cx="261" cy="2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17 w 21600"/>
                <a:gd name="T22" fmla="*/ 1256 h 21600"/>
                <a:gd name="T23" fmla="*/ 19448 w 21600"/>
                <a:gd name="T24" fmla="*/ 1632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t>y</a:t>
              </a:r>
            </a:p>
          </p:txBody>
        </p:sp>
        <p:sp>
          <p:nvSpPr>
            <p:cNvPr id="25645" name="Form"/>
            <p:cNvSpPr>
              <a:spLocks noChangeAspect="1" noEditPoints="1" noChangeArrowheads="1"/>
            </p:cNvSpPr>
            <p:nvPr/>
          </p:nvSpPr>
          <p:spPr bwMode="auto">
            <a:xfrm>
              <a:off x="3968" y="1023"/>
              <a:ext cx="259" cy="2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256 h 21600"/>
                <a:gd name="T23" fmla="*/ 19432 w 21600"/>
                <a:gd name="T24" fmla="*/ 1632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6" name="Form"/>
            <p:cNvSpPr>
              <a:spLocks noChangeAspect="1" noEditPoints="1" noChangeArrowheads="1"/>
            </p:cNvSpPr>
            <p:nvPr/>
          </p:nvSpPr>
          <p:spPr bwMode="auto">
            <a:xfrm>
              <a:off x="3737" y="1092"/>
              <a:ext cx="260" cy="2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35 w 21600"/>
                <a:gd name="T22" fmla="*/ 1246 h 21600"/>
                <a:gd name="T23" fmla="*/ 19440 w 21600"/>
                <a:gd name="T24" fmla="*/ 1636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7" name="Form"/>
            <p:cNvSpPr>
              <a:spLocks noChangeAspect="1" noEditPoints="1" noChangeArrowheads="1"/>
            </p:cNvSpPr>
            <p:nvPr/>
          </p:nvSpPr>
          <p:spPr bwMode="auto">
            <a:xfrm>
              <a:off x="3824" y="1162"/>
              <a:ext cx="259" cy="2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251 h 21600"/>
                <a:gd name="T23" fmla="*/ 19432 w 21600"/>
                <a:gd name="T24" fmla="*/ 1634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48" name="Textfeld 13"/>
            <p:cNvSpPr txBox="1">
              <a:spLocks noChangeAspect="1" noChangeArrowheads="1"/>
            </p:cNvSpPr>
            <p:nvPr/>
          </p:nvSpPr>
          <p:spPr bwMode="auto">
            <a:xfrm>
              <a:off x="3881" y="1232"/>
              <a:ext cx="269" cy="154"/>
            </a:xfrm>
            <a:prstGeom prst="rect">
              <a:avLst/>
            </a:prstGeom>
            <a:noFill/>
            <a:ln>
              <a:noFill/>
            </a:ln>
            <a:extLst>
              <a:ext uri="{909E8E84-426E-40DD-AFC4-6F175D3DCCD1}">
                <a14:hiddenFill xmlns:a14="http://schemas.microsoft.com/office/drawing/2010/main">
                  <a:solidFill>
                    <a:srgbClr val="D3DDE5"/>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000" b="1"/>
                <a:t>GB</a:t>
              </a:r>
            </a:p>
          </p:txBody>
        </p:sp>
        <p:sp>
          <p:nvSpPr>
            <p:cNvPr id="25649" name="Textfeld 13"/>
            <p:cNvSpPr txBox="1">
              <a:spLocks noChangeAspect="1" noChangeArrowheads="1"/>
            </p:cNvSpPr>
            <p:nvPr/>
          </p:nvSpPr>
          <p:spPr bwMode="auto">
            <a:xfrm>
              <a:off x="4014" y="1026"/>
              <a:ext cx="22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900" b="1"/>
                <a:t>DE</a:t>
              </a:r>
            </a:p>
          </p:txBody>
        </p:sp>
        <p:sp>
          <p:nvSpPr>
            <p:cNvPr id="25650" name="Form"/>
            <p:cNvSpPr>
              <a:spLocks noChangeAspect="1" noEditPoints="1" noChangeArrowheads="1"/>
            </p:cNvSpPr>
            <p:nvPr/>
          </p:nvSpPr>
          <p:spPr bwMode="auto">
            <a:xfrm>
              <a:off x="4131" y="1202"/>
              <a:ext cx="259" cy="2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329 h 21600"/>
                <a:gd name="T23" fmla="*/ 19432 w 21600"/>
                <a:gd name="T24" fmla="*/ 16283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51" name="Textfeld 13"/>
            <p:cNvSpPr txBox="1">
              <a:spLocks noChangeAspect="1" noChangeArrowheads="1"/>
            </p:cNvSpPr>
            <p:nvPr/>
          </p:nvSpPr>
          <p:spPr bwMode="auto">
            <a:xfrm>
              <a:off x="4131" y="1274"/>
              <a:ext cx="337" cy="154"/>
            </a:xfrm>
            <a:prstGeom prst="rect">
              <a:avLst/>
            </a:prstGeom>
            <a:noFill/>
            <a:ln>
              <a:noFill/>
            </a:ln>
            <a:extLst>
              <a:ext uri="{909E8E84-426E-40DD-AFC4-6F175D3DCCD1}">
                <a14:hiddenFill xmlns:a14="http://schemas.microsoft.com/office/drawing/2010/main">
                  <a:solidFill>
                    <a:srgbClr val="F3B5A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000" b="1"/>
                <a:t>CZ</a:t>
              </a:r>
            </a:p>
          </p:txBody>
        </p:sp>
        <p:grpSp>
          <p:nvGrpSpPr>
            <p:cNvPr id="25652" name="Group 38"/>
            <p:cNvGrpSpPr>
              <a:grpSpLocks/>
            </p:cNvGrpSpPr>
            <p:nvPr/>
          </p:nvGrpSpPr>
          <p:grpSpPr bwMode="auto">
            <a:xfrm>
              <a:off x="4332" y="1117"/>
              <a:ext cx="259" cy="259"/>
              <a:chOff x="3822" y="803"/>
              <a:chExt cx="259" cy="259"/>
            </a:xfrm>
          </p:grpSpPr>
          <p:sp>
            <p:nvSpPr>
              <p:cNvPr id="25653" name="Form"/>
              <p:cNvSpPr>
                <a:spLocks noChangeAspect="1" noEditPoints="1" noChangeArrowheads="1"/>
              </p:cNvSpPr>
              <p:nvPr/>
            </p:nvSpPr>
            <p:spPr bwMode="auto">
              <a:xfrm>
                <a:off x="3822" y="803"/>
                <a:ext cx="259" cy="25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 name="T21" fmla="*/ 4754 w 21600"/>
                  <a:gd name="T22" fmla="*/ 1251 h 21600"/>
                  <a:gd name="T23" fmla="*/ 19432 w 21600"/>
                  <a:gd name="T24" fmla="*/ 1634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D3DDE5"/>
              </a:solidFill>
              <a:ln w="9525">
                <a:solidFill>
                  <a:srgbClr val="000000"/>
                </a:solidFill>
                <a:miter lim="800000"/>
                <a:headEnd/>
                <a:tailEnd/>
              </a:ln>
              <a:effectLst>
                <a:outerShdw dist="107763" dir="2700000" algn="ctr" rotWithShape="0">
                  <a:srgbClr val="808080">
                    <a:alpha val="74997"/>
                  </a:srgbClr>
                </a:outerShdw>
              </a:effectLst>
            </p:spPr>
            <p:txBody>
              <a:bodyPr/>
              <a:lstStyle/>
              <a:p>
                <a:endParaRPr lang="en-GB"/>
              </a:p>
            </p:txBody>
          </p:sp>
          <p:sp>
            <p:nvSpPr>
              <p:cNvPr id="25654" name="Textfeld 13"/>
              <p:cNvSpPr txBox="1">
                <a:spLocks noChangeAspect="1" noChangeArrowheads="1"/>
              </p:cNvSpPr>
              <p:nvPr/>
            </p:nvSpPr>
            <p:spPr bwMode="auto">
              <a:xfrm>
                <a:off x="3851" y="879"/>
                <a:ext cx="229" cy="144"/>
              </a:xfrm>
              <a:prstGeom prst="rect">
                <a:avLst/>
              </a:prstGeom>
              <a:noFill/>
              <a:ln>
                <a:noFill/>
              </a:ln>
              <a:extLst>
                <a:ext uri="{909E8E84-426E-40DD-AFC4-6F175D3DCCD1}">
                  <a14:hiddenFill xmlns:a14="http://schemas.microsoft.com/office/drawing/2010/main">
                    <a:solidFill>
                      <a:srgbClr val="D3DDE5"/>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900" b="1"/>
                  <a:t>FR</a:t>
                </a:r>
              </a:p>
            </p:txBody>
          </p:sp>
        </p:grpSp>
      </p:grpSp>
      <p:sp>
        <p:nvSpPr>
          <p:cNvPr id="144430" name="Rectangle 46"/>
          <p:cNvSpPr>
            <a:spLocks noChangeArrowheads="1"/>
          </p:cNvSpPr>
          <p:nvPr/>
        </p:nvSpPr>
        <p:spPr bwMode="auto">
          <a:xfrm>
            <a:off x="6084888" y="1700213"/>
            <a:ext cx="1584325" cy="719137"/>
          </a:xfrm>
          <a:prstGeom prst="rect">
            <a:avLst/>
          </a:prstGeom>
          <a:solidFill>
            <a:srgbClr val="D3DDE5"/>
          </a:solidFill>
          <a:ln w="9525">
            <a:solidFill>
              <a:schemeClr val="tx1"/>
            </a:solidFill>
            <a:miter lim="800000"/>
            <a:headEnd/>
            <a:tailEnd/>
          </a:ln>
          <a:effectLst>
            <a:outerShdw dist="35921" dir="2700000" algn="ctr" rotWithShape="0">
              <a:schemeClr val="bg2">
                <a:alpha val="74997"/>
              </a:schemeClr>
            </a:outerShdw>
          </a:effec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algn="ctr" eaLnBrk="1" hangingPunct="1">
              <a:buClr>
                <a:schemeClr val="hlink"/>
              </a:buClr>
              <a:buSzPct val="70000"/>
              <a:buFont typeface="Wingdings" pitchFamily="2" charset="2"/>
              <a:buNone/>
            </a:pPr>
            <a:r>
              <a:rPr lang="en-GB" altLang="en-US" sz="1600">
                <a:latin typeface="Tahoma" pitchFamily="34" charset="0"/>
              </a:rPr>
              <a:t>Validation at </a:t>
            </a:r>
            <a:br>
              <a:rPr lang="en-GB" altLang="en-US" sz="1600">
                <a:latin typeface="Tahoma" pitchFamily="34" charset="0"/>
              </a:rPr>
            </a:br>
            <a:r>
              <a:rPr lang="en-GB" altLang="en-US" sz="1600">
                <a:latin typeface="Tahoma" pitchFamily="34" charset="0"/>
              </a:rPr>
              <a:t>national offices</a:t>
            </a:r>
          </a:p>
        </p:txBody>
      </p:sp>
      <p:sp>
        <p:nvSpPr>
          <p:cNvPr id="164906" name="Text Box 50"/>
          <p:cNvSpPr txBox="1">
            <a:spLocks noChangeArrowheads="1"/>
          </p:cNvSpPr>
          <p:nvPr/>
        </p:nvSpPr>
        <p:spPr bwMode="auto">
          <a:xfrm>
            <a:off x="3203575" y="1768475"/>
            <a:ext cx="2159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en-US" sz="1600"/>
              <a:t>Invention becomes </a:t>
            </a:r>
            <a:br>
              <a:rPr lang="en-GB" altLang="en-US" sz="1600"/>
            </a:br>
            <a:r>
              <a:rPr lang="en-GB" altLang="en-US" sz="1600"/>
              <a:t>visible to the public!</a:t>
            </a:r>
          </a:p>
        </p:txBody>
      </p:sp>
      <p:sp>
        <p:nvSpPr>
          <p:cNvPr id="43025" name="AutoShape 17"/>
          <p:cNvSpPr>
            <a:spLocks noChangeArrowheads="1"/>
          </p:cNvSpPr>
          <p:nvPr/>
        </p:nvSpPr>
        <p:spPr bwMode="auto">
          <a:xfrm rot="10800000">
            <a:off x="6588125" y="2565400"/>
            <a:ext cx="647700" cy="215900"/>
          </a:xfrm>
          <a:prstGeom prst="downArrow">
            <a:avLst>
              <a:gd name="adj1" fmla="val 50000"/>
              <a:gd name="adj2" fmla="val 25000"/>
            </a:avLst>
          </a:prstGeom>
          <a:solidFill>
            <a:srgbClr val="D3DDE5"/>
          </a:solidFill>
          <a:ln w="9525">
            <a:solidFill>
              <a:schemeClr val="tx1"/>
            </a:solidFill>
            <a:miter lim="800000"/>
            <a:headEnd/>
            <a:tailEnd/>
          </a:ln>
        </p:spPr>
        <p:txBody>
          <a:bodyPr rot="10800000" vert="eaVert" wrap="none" anchor="ct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en-US" sz="1800"/>
          </a:p>
        </p:txBody>
      </p:sp>
      <p:grpSp>
        <p:nvGrpSpPr>
          <p:cNvPr id="164908" name="Group 44"/>
          <p:cNvGrpSpPr>
            <a:grpSpLocks/>
          </p:cNvGrpSpPr>
          <p:nvPr/>
        </p:nvGrpSpPr>
        <p:grpSpPr bwMode="auto">
          <a:xfrm>
            <a:off x="2124075" y="2565400"/>
            <a:ext cx="823913" cy="1150938"/>
            <a:chOff x="1338" y="1570"/>
            <a:chExt cx="519" cy="725"/>
          </a:xfrm>
        </p:grpSpPr>
        <p:pic>
          <p:nvPicPr>
            <p:cNvPr id="25636" name="Picture 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9" y="1570"/>
              <a:ext cx="428" cy="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7" name="Picture 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8" y="1706"/>
              <a:ext cx="406" cy="5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4911" name="Picture 4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5075" y="2998788"/>
            <a:ext cx="679450" cy="933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912" name="AutoShape 48"/>
          <p:cNvSpPr>
            <a:spLocks noChangeArrowheads="1"/>
          </p:cNvSpPr>
          <p:nvPr/>
        </p:nvSpPr>
        <p:spPr bwMode="auto">
          <a:xfrm>
            <a:off x="3276600" y="1700213"/>
            <a:ext cx="2159000" cy="720725"/>
          </a:xfrm>
          <a:prstGeom prst="wedgeRoundRectCallout">
            <a:avLst>
              <a:gd name="adj1" fmla="val -13014"/>
              <a:gd name="adj2" fmla="val 96694"/>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2" name="Ellipse 5"/>
          <p:cNvSpPr>
            <a:spLocks noChangeArrowheads="1"/>
          </p:cNvSpPr>
          <p:nvPr/>
        </p:nvSpPr>
        <p:spPr bwMode="auto">
          <a:xfrm>
            <a:off x="6804025" y="4621213"/>
            <a:ext cx="87313" cy="103187"/>
          </a:xfrm>
          <a:prstGeom prst="ellipse">
            <a:avLst/>
          </a:prstGeom>
          <a:solidFill>
            <a:schemeClr val="accent1"/>
          </a:solidFill>
          <a:ln w="25400" algn="ctr">
            <a:solidFill>
              <a:schemeClr val="accent1"/>
            </a:solidFill>
            <a:round/>
            <a:headEnd/>
            <a:tailEnd/>
          </a:ln>
        </p:spPr>
        <p:txBody>
          <a:bodyPr anchor="ctr"/>
          <a:lstStyle/>
          <a:p>
            <a:pPr algn="ctr">
              <a:defRPr/>
            </a:pPr>
            <a:endParaRPr lang="en-US" sz="2000">
              <a:solidFill>
                <a:schemeClr val="lt1"/>
              </a:solidFill>
              <a:latin typeface="+mn-lt"/>
              <a:cs typeface="+mn-cs"/>
            </a:endParaRPr>
          </a:p>
        </p:txBody>
      </p:sp>
      <p:sp>
        <p:nvSpPr>
          <p:cNvPr id="3" name="Ellipse 5"/>
          <p:cNvSpPr>
            <a:spLocks noChangeArrowheads="1"/>
          </p:cNvSpPr>
          <p:nvPr/>
        </p:nvSpPr>
        <p:spPr bwMode="auto">
          <a:xfrm>
            <a:off x="8101013" y="4621213"/>
            <a:ext cx="87312" cy="103187"/>
          </a:xfrm>
          <a:prstGeom prst="ellipse">
            <a:avLst/>
          </a:prstGeom>
          <a:solidFill>
            <a:schemeClr val="accent1"/>
          </a:solidFill>
          <a:ln w="25400" algn="ctr">
            <a:solidFill>
              <a:schemeClr val="accent1"/>
            </a:solidFill>
            <a:round/>
            <a:headEnd/>
            <a:tailEnd/>
          </a:ln>
        </p:spPr>
        <p:txBody>
          <a:bodyPr anchor="ctr"/>
          <a:lstStyle/>
          <a:p>
            <a:pPr algn="ctr">
              <a:defRPr/>
            </a:pPr>
            <a:endParaRPr lang="en-US" sz="2000">
              <a:solidFill>
                <a:schemeClr val="lt1"/>
              </a:solidFill>
              <a:latin typeface="+mn-lt"/>
              <a:cs typeface="+mn-cs"/>
            </a:endParaRPr>
          </a:p>
        </p:txBody>
      </p:sp>
      <p:pic>
        <p:nvPicPr>
          <p:cNvPr id="25632" name="Picture 51" descr="patent examiner"/>
          <p:cNvPicPr>
            <a:picLocks noChangeAspect="1" noChangeArrowheads="1"/>
          </p:cNvPicPr>
          <p:nvPr/>
        </p:nvPicPr>
        <p:blipFill>
          <a:blip r:embed="rId6">
            <a:extLst>
              <a:ext uri="{28A0092B-C50C-407E-A947-70E740481C1C}">
                <a14:useLocalDpi xmlns:a14="http://schemas.microsoft.com/office/drawing/2010/main" val="0"/>
              </a:ext>
            </a:extLst>
          </a:blip>
          <a:srcRect r="17896"/>
          <a:stretch>
            <a:fillRect/>
          </a:stretch>
        </p:blipFill>
        <p:spPr bwMode="auto">
          <a:xfrm>
            <a:off x="6732588" y="476250"/>
            <a:ext cx="198437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916" name="Picture 4" descr="PatDoc_Jack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6963" y="2997200"/>
            <a:ext cx="615950" cy="935038"/>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34" name="Picture 5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700" y="2781300"/>
            <a:ext cx="701675" cy="935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35" name="Rectangle 7"/>
          <p:cNvSpPr txBox="1">
            <a:spLocks noGrp="1" noChangeArrowheads="1"/>
          </p:cNvSpPr>
          <p:nvPr/>
        </p:nvSpPr>
        <p:spPr bwMode="auto">
          <a:xfrm>
            <a:off x="7756525" y="6529388"/>
            <a:ext cx="7556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C1844DE-7681-4997-B0DA-9536A1FA3933}" type="slidenum">
              <a:rPr lang="de-DE" altLang="en-US" sz="1200"/>
              <a:pPr algn="r" eaLnBrk="1" hangingPunct="1">
                <a:spcBef>
                  <a:spcPct val="0"/>
                </a:spcBef>
                <a:buFontTx/>
                <a:buNone/>
              </a:pPr>
              <a:t>22</a:t>
            </a:fld>
            <a:endParaRPr lang="de-DE" altLang="en-US" sz="1200"/>
          </a:p>
        </p:txBody>
      </p:sp>
      <p:sp>
        <p:nvSpPr>
          <p:cNvPr id="8" name="Footer Placeholder 7"/>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49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8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490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6488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48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488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49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49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49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487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49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488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64911"/>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6488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487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49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488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488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487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0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44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64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2" grpId="0"/>
      <p:bldP spid="164873" grpId="0" animBg="1"/>
      <p:bldP spid="164874" grpId="0" animBg="1"/>
      <p:bldP spid="164875" grpId="0" animBg="1"/>
      <p:bldP spid="6" grpId="0" animBg="1"/>
      <p:bldP spid="6" grpId="1" animBg="1"/>
      <p:bldP spid="7" grpId="0" animBg="1"/>
      <p:bldP spid="164882" grpId="0"/>
      <p:bldP spid="164882" grpId="1"/>
      <p:bldP spid="164883" grpId="0"/>
      <p:bldP spid="164884" grpId="0"/>
      <p:bldP spid="164885" grpId="0"/>
      <p:bldP spid="164886" grpId="0"/>
      <p:bldP spid="164886" grpId="1"/>
      <p:bldP spid="144430" grpId="0" animBg="1"/>
      <p:bldP spid="164906" grpId="0"/>
      <p:bldP spid="43025" grpId="0" animBg="1"/>
      <p:bldP spid="164912" grpId="0" animBg="1"/>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7"/>
          <p:cNvSpPr txBox="1">
            <a:spLocks noGrp="1" noChangeArrowheads="1"/>
          </p:cNvSpPr>
          <p:nvPr/>
        </p:nvSpPr>
        <p:spPr bwMode="auto">
          <a:xfrm>
            <a:off x="8388350" y="6584950"/>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de-DE" altLang="en-US" sz="1200"/>
          </a:p>
        </p:txBody>
      </p:sp>
      <p:sp>
        <p:nvSpPr>
          <p:cNvPr id="26628" name="Rectangle 2"/>
          <p:cNvSpPr>
            <a:spLocks noGrp="1" noChangeArrowheads="1"/>
          </p:cNvSpPr>
          <p:nvPr>
            <p:ph type="title"/>
          </p:nvPr>
        </p:nvSpPr>
        <p:spPr>
          <a:xfrm>
            <a:off x="755650" y="584200"/>
            <a:ext cx="7689850" cy="638175"/>
          </a:xfrm>
        </p:spPr>
        <p:txBody>
          <a:bodyPr lIns="91440" tIns="45720" rIns="91440" bIns="45720" anchor="ctr"/>
          <a:lstStyle/>
          <a:p>
            <a:pPr eaLnBrk="1" hangingPunct="1"/>
            <a:r>
              <a:rPr lang="en-GB" altLang="en-US"/>
              <a:t>What can happen after a European patent </a:t>
            </a:r>
            <a:br>
              <a:rPr lang="en-GB" altLang="en-US"/>
            </a:br>
            <a:r>
              <a:rPr lang="en-GB" altLang="en-US"/>
              <a:t>has been granted?</a:t>
            </a:r>
          </a:p>
        </p:txBody>
      </p:sp>
      <p:sp>
        <p:nvSpPr>
          <p:cNvPr id="26629" name="Rectangle 3"/>
          <p:cNvSpPr>
            <a:spLocks noGrp="1" noChangeArrowheads="1"/>
          </p:cNvSpPr>
          <p:nvPr>
            <p:ph type="body" idx="4294967295"/>
          </p:nvPr>
        </p:nvSpPr>
        <p:spPr>
          <a:xfrm>
            <a:off x="684213" y="1773238"/>
            <a:ext cx="5400675" cy="3924300"/>
          </a:xfrm>
        </p:spPr>
        <p:txBody>
          <a:bodyPr lIns="91440" tIns="45720" rIns="91440" bIns="45720"/>
          <a:lstStyle/>
          <a:p>
            <a:pPr marL="271463" indent="-271463" eaLnBrk="1" hangingPunct="1">
              <a:lnSpc>
                <a:spcPct val="90000"/>
              </a:lnSpc>
            </a:pPr>
            <a:r>
              <a:rPr lang="en-GB" altLang="en-US"/>
              <a:t>Opposition</a:t>
            </a:r>
          </a:p>
          <a:p>
            <a:pPr marL="271463" indent="-271463" eaLnBrk="1" hangingPunct="1">
              <a:lnSpc>
                <a:spcPct val="90000"/>
              </a:lnSpc>
            </a:pPr>
            <a:endParaRPr lang="en-GB" altLang="en-US"/>
          </a:p>
          <a:p>
            <a:pPr marL="271463" indent="-271463" eaLnBrk="1" hangingPunct="1">
              <a:lnSpc>
                <a:spcPct val="90000"/>
              </a:lnSpc>
            </a:pPr>
            <a:r>
              <a:rPr lang="en-GB" altLang="en-US"/>
              <a:t>Limitation/revocation</a:t>
            </a:r>
          </a:p>
          <a:p>
            <a:pPr marL="271463" indent="-271463" eaLnBrk="1" hangingPunct="1">
              <a:lnSpc>
                <a:spcPct val="90000"/>
              </a:lnSpc>
            </a:pPr>
            <a:endParaRPr lang="en-GB" altLang="en-US"/>
          </a:p>
          <a:p>
            <a:pPr marL="271463" indent="-271463" eaLnBrk="1" hangingPunct="1">
              <a:lnSpc>
                <a:spcPct val="90000"/>
              </a:lnSpc>
            </a:pPr>
            <a:r>
              <a:rPr lang="en-GB" altLang="en-US"/>
              <a:t>Renewal fees</a:t>
            </a:r>
          </a:p>
          <a:p>
            <a:pPr marL="271463" indent="-271463" eaLnBrk="1" hangingPunct="1">
              <a:lnSpc>
                <a:spcPct val="90000"/>
              </a:lnSpc>
            </a:pPr>
            <a:endParaRPr lang="en-GB" altLang="en-US"/>
          </a:p>
          <a:p>
            <a:pPr marL="271463" indent="-271463" eaLnBrk="1" hangingPunct="1">
              <a:lnSpc>
                <a:spcPct val="90000"/>
              </a:lnSpc>
            </a:pPr>
            <a:r>
              <a:rPr lang="en-GB" altLang="en-US"/>
              <a:t>Invalidity proceedings </a:t>
            </a:r>
            <a:br>
              <a:rPr lang="en-GB" altLang="en-US"/>
            </a:br>
            <a:r>
              <a:rPr lang="en-GB" altLang="en-US"/>
              <a:t>(before a court)</a:t>
            </a:r>
          </a:p>
          <a:p>
            <a:pPr marL="271463" indent="-271463" eaLnBrk="1" hangingPunct="1">
              <a:lnSpc>
                <a:spcPct val="90000"/>
              </a:lnSpc>
            </a:pPr>
            <a:endParaRPr lang="en-GB" altLang="en-US"/>
          </a:p>
          <a:p>
            <a:pPr marL="271463" indent="-271463" eaLnBrk="1" hangingPunct="1">
              <a:lnSpc>
                <a:spcPct val="90000"/>
              </a:lnSpc>
            </a:pPr>
            <a:r>
              <a:rPr lang="en-GB" altLang="en-US"/>
              <a:t>Infringement proceedings</a:t>
            </a:r>
            <a:br>
              <a:rPr lang="en-GB" altLang="en-US"/>
            </a:br>
            <a:r>
              <a:rPr lang="en-GB" altLang="en-US"/>
              <a:t>(before a court)</a:t>
            </a:r>
          </a:p>
          <a:p>
            <a:pPr marL="271463" indent="-271463" eaLnBrk="1" hangingPunct="1">
              <a:lnSpc>
                <a:spcPct val="80000"/>
              </a:lnSpc>
            </a:pPr>
            <a:endParaRPr lang="en-GB" altLang="en-US"/>
          </a:p>
        </p:txBody>
      </p:sp>
      <p:pic>
        <p:nvPicPr>
          <p:cNvPr id="26630" name="Picture 7" descr="patent examiner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1484313"/>
            <a:ext cx="1905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p:cNvSpPr txBox="1">
            <a:spLocks noGrp="1" noChangeArrowheads="1"/>
          </p:cNvSpPr>
          <p:nvPr/>
        </p:nvSpPr>
        <p:spPr bwMode="auto">
          <a:xfrm>
            <a:off x="7720013" y="6546850"/>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B62167D-CB54-40E2-99EF-F4CCBFF30FD6}" type="slidenum">
              <a:rPr lang="de-DE" altLang="en-US" sz="1200"/>
              <a:pPr algn="r" eaLnBrk="1" hangingPunct="1">
                <a:spcBef>
                  <a:spcPct val="0"/>
                </a:spcBef>
                <a:buFontTx/>
                <a:buNone/>
              </a:pPr>
              <a:t>23</a:t>
            </a:fld>
            <a:endParaRPr lang="de-DE" altLang="en-US" sz="1200"/>
          </a:p>
        </p:txBody>
      </p:sp>
      <p:pic>
        <p:nvPicPr>
          <p:cNvPr id="26632" name="Picture 14" descr="1368527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2997200"/>
            <a:ext cx="18605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8350" y="4456113"/>
            <a:ext cx="18605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ltLang="en-US"/>
              <a:t>What is infringement?</a:t>
            </a:r>
          </a:p>
        </p:txBody>
      </p:sp>
      <p:sp>
        <p:nvSpPr>
          <p:cNvPr id="25603" name="Rectangle 3"/>
          <p:cNvSpPr>
            <a:spLocks noGrp="1" noChangeArrowheads="1"/>
          </p:cNvSpPr>
          <p:nvPr>
            <p:ph type="body" idx="4294967295"/>
          </p:nvPr>
        </p:nvSpPr>
        <p:spPr>
          <a:xfrm>
            <a:off x="755650" y="1160463"/>
            <a:ext cx="5976938" cy="2773362"/>
          </a:xfrm>
        </p:spPr>
        <p:txBody>
          <a:bodyPr/>
          <a:lstStyle/>
          <a:p>
            <a:pPr marL="284163" indent="-284163">
              <a:spcAft>
                <a:spcPts val="1200"/>
              </a:spcAft>
              <a:defRPr/>
            </a:pPr>
            <a:r>
              <a:rPr lang="en-GB" altLang="en-US" sz="1800" dirty="0"/>
              <a:t>Making use of a patented product or process without </a:t>
            </a:r>
            <a:br>
              <a:rPr lang="en-GB" altLang="en-US" sz="1800" dirty="0"/>
            </a:br>
            <a:r>
              <a:rPr lang="en-GB" altLang="en-US" sz="1800" dirty="0"/>
              <a:t>the consent of the patent owner</a:t>
            </a:r>
          </a:p>
          <a:p>
            <a:pPr marL="284163" indent="-284163">
              <a:spcAft>
                <a:spcPts val="1200"/>
              </a:spcAft>
              <a:defRPr/>
            </a:pPr>
            <a:r>
              <a:rPr lang="en-GB" altLang="en-US" sz="1800" dirty="0"/>
              <a:t>Making, offering, putting on the market, importing or stocking the product</a:t>
            </a:r>
          </a:p>
          <a:p>
            <a:pPr marL="306387" indent="-285750">
              <a:defRPr/>
            </a:pPr>
            <a:r>
              <a:rPr lang="en-GB" altLang="en-US" sz="1800" dirty="0"/>
              <a:t>Making, offering, putting on the market, importing or stocking a product directly obtained from a protected process</a:t>
            </a:r>
          </a:p>
          <a:p>
            <a:pPr marL="306387" indent="-285750">
              <a:defRPr/>
            </a:pPr>
            <a:r>
              <a:rPr lang="en-GB" altLang="en-US" sz="1800" dirty="0"/>
              <a:t>Using a process or offering the process for use</a:t>
            </a:r>
          </a:p>
        </p:txBody>
      </p:sp>
      <p:sp>
        <p:nvSpPr>
          <p:cNvPr id="27652" name="Rectangle 7"/>
          <p:cNvSpPr txBox="1">
            <a:spLocks noGrp="1" noChangeArrowheads="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BEBF758-1C6C-4518-80EF-4EF851CB8D4A}" type="slidenum">
              <a:rPr lang="de-DE" altLang="en-US" sz="1200"/>
              <a:pPr algn="r" eaLnBrk="1" hangingPunct="1">
                <a:spcBef>
                  <a:spcPct val="0"/>
                </a:spcBef>
                <a:buFontTx/>
                <a:buNone/>
              </a:pPr>
              <a:t>24</a:t>
            </a:fld>
            <a:endParaRPr lang="de-DE" altLang="en-US" sz="1200"/>
          </a:p>
        </p:txBody>
      </p:sp>
      <p:sp>
        <p:nvSpPr>
          <p:cNvPr id="27653" name="Rectangle 3"/>
          <p:cNvSpPr>
            <a:spLocks noChangeArrowheads="1"/>
          </p:cNvSpPr>
          <p:nvPr/>
        </p:nvSpPr>
        <p:spPr bwMode="auto">
          <a:xfrm>
            <a:off x="3059113" y="4219575"/>
            <a:ext cx="56165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4163" indent="-284163" eaLnBrk="0" hangingPunct="0">
              <a:spcBef>
                <a:spcPct val="20000"/>
              </a:spcBef>
              <a:buFont typeface="Wingdings" pitchFamily="2" charset="2"/>
              <a:buChar char="§"/>
              <a:defRPr sz="2000">
                <a:solidFill>
                  <a:schemeClr val="tx1"/>
                </a:solidFill>
                <a:latin typeface="Arial" charset="0"/>
              </a:defRPr>
            </a:lvl1pPr>
            <a:lvl2pPr marL="536575" indent="-2508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r>
              <a:rPr lang="en-GB" altLang="en-US" sz="1800"/>
              <a:t>Infringement is determined by the national courts or by the Unified Patent Court </a:t>
            </a:r>
            <a:r>
              <a:rPr lang="en-GB" altLang="en-US" sz="1600"/>
              <a:t>(once it enters into force)</a:t>
            </a:r>
            <a:endParaRPr lang="en-GB" altLang="en-US" sz="1800"/>
          </a:p>
          <a:p>
            <a:r>
              <a:rPr lang="en-GB" altLang="en-US" sz="1800"/>
              <a:t>What constitutes infringement in one country may differ from other countries</a:t>
            </a:r>
          </a:p>
          <a:p>
            <a:r>
              <a:rPr lang="en-GB" altLang="en-US" sz="1800"/>
              <a:t>Patent proprietors can claim damages and other remedies from alleged infringers</a:t>
            </a:r>
          </a:p>
          <a:p>
            <a:endParaRPr lang="en-GB" altLang="en-US" sz="1600"/>
          </a:p>
        </p:txBody>
      </p:sp>
      <p:pic>
        <p:nvPicPr>
          <p:cNvPr id="27654" name="Picture 17" descr="stk316015rkn"/>
          <p:cNvPicPr>
            <a:picLocks noChangeAspect="1" noChangeArrowheads="1"/>
          </p:cNvPicPr>
          <p:nvPr/>
        </p:nvPicPr>
        <p:blipFill>
          <a:blip r:embed="rId3">
            <a:extLst>
              <a:ext uri="{28A0092B-C50C-407E-A947-70E740481C1C}">
                <a14:useLocalDpi xmlns:a14="http://schemas.microsoft.com/office/drawing/2010/main" val="0"/>
              </a:ext>
            </a:extLst>
          </a:blip>
          <a:srcRect t="44827"/>
          <a:stretch>
            <a:fillRect/>
          </a:stretch>
        </p:blipFill>
        <p:spPr bwMode="auto">
          <a:xfrm>
            <a:off x="6659563" y="2420938"/>
            <a:ext cx="1900237"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8" descr="1489812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765175"/>
            <a:ext cx="18891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9" descr="1616639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292600"/>
            <a:ext cx="2320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ltLang="en-US"/>
              <a:t>How is infringement determined? (I)</a:t>
            </a:r>
          </a:p>
        </p:txBody>
      </p:sp>
      <p:sp>
        <p:nvSpPr>
          <p:cNvPr id="28675" name="Rectangle 3"/>
          <p:cNvSpPr>
            <a:spLocks noGrp="1" noChangeArrowheads="1"/>
          </p:cNvSpPr>
          <p:nvPr>
            <p:ph type="body" idx="4294967295"/>
          </p:nvPr>
        </p:nvSpPr>
        <p:spPr>
          <a:xfrm>
            <a:off x="755650" y="1052513"/>
            <a:ext cx="4176713" cy="1511300"/>
          </a:xfrm>
          <a:solidFill>
            <a:srgbClr val="F7DBD9"/>
          </a:solidFill>
        </p:spPr>
        <p:txBody>
          <a:bodyPr/>
          <a:lstStyle/>
          <a:p>
            <a:pPr marL="271463" indent="-271463" eaLnBrk="1" hangingPunct="1">
              <a:buFont typeface="Wingdings" pitchFamily="2" charset="2"/>
              <a:buNone/>
            </a:pPr>
            <a:r>
              <a:rPr lang="en-GB" altLang="en-US" sz="1800" b="1"/>
              <a:t>Claims</a:t>
            </a:r>
            <a:r>
              <a:rPr lang="en-GB" altLang="en-US" sz="1800"/>
              <a:t> </a:t>
            </a:r>
          </a:p>
          <a:p>
            <a:pPr marL="271463" indent="-271463" eaLnBrk="1" hangingPunct="1"/>
            <a:r>
              <a:rPr lang="en-GB" altLang="en-US" sz="1800"/>
              <a:t>Define the features of the invention = </a:t>
            </a:r>
            <a:br>
              <a:rPr lang="en-GB" altLang="en-US" sz="1800"/>
            </a:br>
            <a:r>
              <a:rPr lang="en-GB" altLang="en-US" sz="1800"/>
              <a:t>matter for which protection is sought </a:t>
            </a:r>
          </a:p>
          <a:p>
            <a:pPr marL="271463" indent="-271463" eaLnBrk="1" hangingPunct="1"/>
            <a:r>
              <a:rPr lang="en-GB" altLang="en-US" sz="1800"/>
              <a:t>Description and drawings are used </a:t>
            </a:r>
            <a:br>
              <a:rPr lang="en-GB" altLang="en-US" sz="1800"/>
            </a:br>
            <a:r>
              <a:rPr lang="en-GB" altLang="en-US" sz="1800"/>
              <a:t>to interpret the claims</a:t>
            </a:r>
            <a:endParaRPr lang="en-US" altLang="en-US" sz="1800"/>
          </a:p>
        </p:txBody>
      </p:sp>
      <p:sp>
        <p:nvSpPr>
          <p:cNvPr id="28676" name="Rectangle 7"/>
          <p:cNvSpPr txBox="1">
            <a:spLocks noGrp="1" noChangeArrowheads="1"/>
          </p:cNvSpPr>
          <p:nvPr/>
        </p:nvSpPr>
        <p:spPr bwMode="auto">
          <a:xfrm>
            <a:off x="7723188" y="6535738"/>
            <a:ext cx="7556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8BFE47E-0C3C-4A04-ABF1-E685FA2FB02D}" type="slidenum">
              <a:rPr lang="de-DE" altLang="en-US" sz="1200"/>
              <a:pPr algn="r" eaLnBrk="1" hangingPunct="1">
                <a:spcBef>
                  <a:spcPct val="0"/>
                </a:spcBef>
                <a:buFontTx/>
                <a:buNone/>
              </a:pPr>
              <a:t>25</a:t>
            </a:fld>
            <a:endParaRPr lang="de-DE" altLang="en-US" sz="1200"/>
          </a:p>
        </p:txBody>
      </p:sp>
      <p:sp>
        <p:nvSpPr>
          <p:cNvPr id="268293" name="Rectangle 3"/>
          <p:cNvSpPr>
            <a:spLocks noChangeArrowheads="1"/>
          </p:cNvSpPr>
          <p:nvPr/>
        </p:nvSpPr>
        <p:spPr bwMode="auto">
          <a:xfrm>
            <a:off x="1185863" y="4652963"/>
            <a:ext cx="26654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 typeface="Wingdings" pitchFamily="2" charset="2"/>
              <a:buNone/>
            </a:pPr>
            <a:r>
              <a:rPr lang="en-GB" altLang="en-US" sz="1800" b="1"/>
              <a:t>PAPER-FIX</a:t>
            </a:r>
            <a:r>
              <a:rPr lang="en-GB" altLang="en-US" sz="1800"/>
              <a:t> produce scissors with eye rings covered by plastic in Italy and sell them in the UK</a:t>
            </a:r>
          </a:p>
        </p:txBody>
      </p:sp>
      <p:sp>
        <p:nvSpPr>
          <p:cNvPr id="28678" name="Rectangle 3"/>
          <p:cNvSpPr>
            <a:spLocks noChangeArrowheads="1"/>
          </p:cNvSpPr>
          <p:nvPr/>
        </p:nvSpPr>
        <p:spPr bwMode="auto">
          <a:xfrm>
            <a:off x="2195513" y="2852738"/>
            <a:ext cx="47529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en-US" sz="1800"/>
              <a:t>Infringement occurs when the infringing product possesses all the features of the claimed invention</a:t>
            </a:r>
          </a:p>
          <a:p>
            <a:endParaRPr lang="en-US" altLang="en-US" sz="1800"/>
          </a:p>
          <a:p>
            <a:endParaRPr lang="en-US" altLang="en-US" sz="1800"/>
          </a:p>
        </p:txBody>
      </p:sp>
      <p:sp>
        <p:nvSpPr>
          <p:cNvPr id="268295" name="Rectangle 3"/>
          <p:cNvSpPr>
            <a:spLocks noChangeArrowheads="1"/>
          </p:cNvSpPr>
          <p:nvPr/>
        </p:nvSpPr>
        <p:spPr bwMode="auto">
          <a:xfrm>
            <a:off x="755650" y="3933825"/>
            <a:ext cx="16557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 typeface="Wingdings" pitchFamily="2" charset="2"/>
              <a:buNone/>
            </a:pPr>
            <a:r>
              <a:rPr lang="en-GB" altLang="en-US" sz="1800"/>
              <a:t>Example:</a:t>
            </a:r>
          </a:p>
          <a:p>
            <a:pPr eaLnBrk="1" hangingPunct="1">
              <a:lnSpc>
                <a:spcPct val="80000"/>
              </a:lnSpc>
              <a:buFont typeface="Wingdings" pitchFamily="2" charset="2"/>
              <a:buNone/>
            </a:pPr>
            <a:endParaRPr lang="en-GB" altLang="en-US" sz="1800"/>
          </a:p>
          <a:p>
            <a:pPr>
              <a:lnSpc>
                <a:spcPct val="80000"/>
              </a:lnSpc>
            </a:pPr>
            <a:endParaRPr lang="en-GB" altLang="en-US" sz="1600"/>
          </a:p>
          <a:p>
            <a:pPr>
              <a:lnSpc>
                <a:spcPct val="80000"/>
              </a:lnSpc>
            </a:pPr>
            <a:endParaRPr lang="en-GB" altLang="en-US" sz="1600"/>
          </a:p>
          <a:p>
            <a:pPr>
              <a:lnSpc>
                <a:spcPct val="80000"/>
              </a:lnSpc>
            </a:pPr>
            <a:endParaRPr lang="en-GB" altLang="en-US" sz="1600"/>
          </a:p>
        </p:txBody>
      </p:sp>
      <p:sp>
        <p:nvSpPr>
          <p:cNvPr id="268296" name="Rectangle 8"/>
          <p:cNvSpPr>
            <a:spLocks noChangeArrowheads="1"/>
          </p:cNvSpPr>
          <p:nvPr/>
        </p:nvSpPr>
        <p:spPr bwMode="auto">
          <a:xfrm>
            <a:off x="4570413" y="4911725"/>
            <a:ext cx="3744912"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1"/>
              <a:t>HAIRY-CUT</a:t>
            </a:r>
            <a:r>
              <a:rPr lang="en-GB" altLang="en-US" sz="1800"/>
              <a:t> have a UK patent claiming cutting means with two eye rings</a:t>
            </a:r>
          </a:p>
        </p:txBody>
      </p:sp>
      <p:pic>
        <p:nvPicPr>
          <p:cNvPr id="268299" name="Picture 8" descr="ita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5157788"/>
            <a:ext cx="4794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0" name="Picture 9" descr="u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00" y="5589588"/>
            <a:ext cx="4746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1" name="Picture 9" descr="u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8350" y="5373688"/>
            <a:ext cx="4746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8302" name="Group 14"/>
          <p:cNvGrpSpPr>
            <a:grpSpLocks/>
          </p:cNvGrpSpPr>
          <p:nvPr/>
        </p:nvGrpSpPr>
        <p:grpSpPr bwMode="auto">
          <a:xfrm>
            <a:off x="2843213" y="3644900"/>
            <a:ext cx="3744912" cy="1008063"/>
            <a:chOff x="1791" y="2296"/>
            <a:chExt cx="2359" cy="635"/>
          </a:xfrm>
        </p:grpSpPr>
        <p:sp>
          <p:nvSpPr>
            <p:cNvPr id="28691" name="Oval 15"/>
            <p:cNvSpPr>
              <a:spLocks noChangeArrowheads="1"/>
            </p:cNvSpPr>
            <p:nvPr/>
          </p:nvSpPr>
          <p:spPr bwMode="auto">
            <a:xfrm>
              <a:off x="1882" y="2296"/>
              <a:ext cx="2177" cy="63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8692" name="Rectangle 16"/>
            <p:cNvSpPr>
              <a:spLocks noChangeArrowheads="1"/>
            </p:cNvSpPr>
            <p:nvPr/>
          </p:nvSpPr>
          <p:spPr bwMode="auto">
            <a:xfrm>
              <a:off x="1791" y="2432"/>
              <a:ext cx="235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800">
                  <a:solidFill>
                    <a:schemeClr val="bg1"/>
                  </a:solidFill>
                </a:rPr>
                <a:t>Are PAPER-FIX infringing </a:t>
              </a:r>
              <a:br>
                <a:rPr lang="en-GB" altLang="en-US" sz="1800">
                  <a:solidFill>
                    <a:schemeClr val="bg1"/>
                  </a:solidFill>
                </a:rPr>
              </a:br>
              <a:r>
                <a:rPr lang="en-GB" altLang="en-US" sz="1800">
                  <a:solidFill>
                    <a:schemeClr val="bg1"/>
                  </a:solidFill>
                </a:rPr>
                <a:t>HAIRY-CUT's patent?</a:t>
              </a:r>
            </a:p>
          </p:txBody>
        </p:sp>
      </p:grpSp>
      <p:sp>
        <p:nvSpPr>
          <p:cNvPr id="28685" name="AutoShape 17"/>
          <p:cNvSpPr>
            <a:spLocks noChangeArrowheads="1"/>
          </p:cNvSpPr>
          <p:nvPr/>
        </p:nvSpPr>
        <p:spPr bwMode="auto">
          <a:xfrm rot="-5400000">
            <a:off x="1475582" y="2924968"/>
            <a:ext cx="647700" cy="360363"/>
          </a:xfrm>
          <a:prstGeom prst="downArrow">
            <a:avLst>
              <a:gd name="adj1" fmla="val 50000"/>
              <a:gd name="adj2" fmla="val 25000"/>
            </a:avLst>
          </a:prstGeom>
          <a:solidFill>
            <a:schemeClr val="accent1"/>
          </a:solidFill>
          <a:ln w="9525">
            <a:solidFill>
              <a:schemeClr val="tx1"/>
            </a:solidFill>
            <a:miter lim="800000"/>
            <a:headEnd/>
            <a:tailEnd/>
          </a:ln>
        </p:spPr>
        <p:txBody>
          <a:bodyPr rot="10800000" wrap="none" anchor="ct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en-US" sz="1800"/>
          </a:p>
        </p:txBody>
      </p:sp>
      <p:sp>
        <p:nvSpPr>
          <p:cNvPr id="28686" name="Rectangle 3"/>
          <p:cNvSpPr>
            <a:spLocks noChangeArrowheads="1"/>
          </p:cNvSpPr>
          <p:nvPr/>
        </p:nvSpPr>
        <p:spPr bwMode="auto">
          <a:xfrm>
            <a:off x="5148263" y="1052513"/>
            <a:ext cx="3455987" cy="1511300"/>
          </a:xfrm>
          <a:prstGeom prst="rect">
            <a:avLst/>
          </a:prstGeom>
          <a:solidFill>
            <a:srgbClr val="D3DDE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71463" indent="-271463"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en-US" sz="1800" b="1"/>
              <a:t>Extent of protection</a:t>
            </a:r>
            <a:r>
              <a:rPr lang="en-GB" altLang="en-US" sz="1800"/>
              <a:t> </a:t>
            </a:r>
          </a:p>
          <a:p>
            <a:pPr eaLnBrk="1" hangingPunct="1"/>
            <a:r>
              <a:rPr lang="en-US" altLang="en-US" sz="1800"/>
              <a:t>Everything that is literally covered by the claims</a:t>
            </a:r>
            <a:endParaRPr lang="en-GB" altLang="en-US" sz="1800"/>
          </a:p>
          <a:p>
            <a:pPr eaLnBrk="1" hangingPunct="1"/>
            <a:r>
              <a:rPr lang="en-US" altLang="en-US" sz="1800"/>
              <a:t>May also encompass equivalents</a:t>
            </a:r>
          </a:p>
        </p:txBody>
      </p:sp>
      <p:sp>
        <p:nvSpPr>
          <p:cNvPr id="28687" name="Text Box 6"/>
          <p:cNvSpPr txBox="1">
            <a:spLocks noChangeArrowheads="1"/>
          </p:cNvSpPr>
          <p:nvPr/>
        </p:nvSpPr>
        <p:spPr bwMode="auto">
          <a:xfrm>
            <a:off x="8315325" y="80963"/>
            <a:ext cx="828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200">
                <a:solidFill>
                  <a:schemeClr val="accent1"/>
                </a:solidFill>
              </a:rPr>
              <a:t>Optional</a:t>
            </a:r>
          </a:p>
        </p:txBody>
      </p:sp>
      <p:pic>
        <p:nvPicPr>
          <p:cNvPr id="268310" name="Picture 22" descr="1564936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4365625"/>
            <a:ext cx="89535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11" name="Picture 23" descr="1559053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4263" y="3933825"/>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83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83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82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8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830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83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68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p:bldP spid="268295" grpId="0"/>
      <p:bldP spid="26829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GB" altLang="en-US"/>
              <a:t>How is infringement determined? (II)</a:t>
            </a:r>
          </a:p>
        </p:txBody>
      </p:sp>
      <p:sp>
        <p:nvSpPr>
          <p:cNvPr id="29699" name="Rectangle 7"/>
          <p:cNvSpPr txBox="1">
            <a:spLocks noGrp="1" noChangeArrowheads="1"/>
          </p:cNvSpPr>
          <p:nvPr/>
        </p:nvSpPr>
        <p:spPr bwMode="auto">
          <a:xfrm>
            <a:off x="7723188"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0D22943-A523-45F2-BEA3-2DC483EE3BA1}" type="slidenum">
              <a:rPr lang="de-DE" altLang="en-US" sz="1200"/>
              <a:pPr algn="r" eaLnBrk="1" hangingPunct="1">
                <a:spcBef>
                  <a:spcPct val="0"/>
                </a:spcBef>
                <a:buFontTx/>
                <a:buNone/>
              </a:pPr>
              <a:t>26</a:t>
            </a:fld>
            <a:endParaRPr lang="de-DE" altLang="en-US" sz="1200"/>
          </a:p>
        </p:txBody>
      </p:sp>
      <p:sp>
        <p:nvSpPr>
          <p:cNvPr id="29700" name="Rectangle 5"/>
          <p:cNvSpPr>
            <a:spLocks noChangeArrowheads="1"/>
          </p:cNvSpPr>
          <p:nvPr/>
        </p:nvSpPr>
        <p:spPr bwMode="auto">
          <a:xfrm>
            <a:off x="755650" y="2060575"/>
            <a:ext cx="39608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Font typeface="Wingdings" pitchFamily="2" charset="2"/>
              <a:buChar char="§"/>
              <a:defRPr sz="2000">
                <a:solidFill>
                  <a:schemeClr val="tx1"/>
                </a:solidFill>
                <a:latin typeface="Arial" charset="0"/>
              </a:defRPr>
            </a:lvl1pPr>
            <a:lvl2pPr marL="800100" indent="-342900" eaLnBrk="0" hangingPunct="0">
              <a:spcBef>
                <a:spcPct val="20000"/>
              </a:spcBef>
              <a:buChar char="–"/>
              <a:defRPr sz="2000">
                <a:solidFill>
                  <a:schemeClr val="tx1"/>
                </a:solidFill>
                <a:latin typeface="Arial" charset="0"/>
              </a:defRPr>
            </a:lvl2pPr>
            <a:lvl3pPr marL="1257300" indent="-342900" eaLnBrk="0" hangingPunct="0">
              <a:spcBef>
                <a:spcPct val="20000"/>
              </a:spcBef>
              <a:buChar char="•"/>
              <a:defRPr sz="20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AutoNum type="arabicPeriod"/>
            </a:pPr>
            <a:r>
              <a:rPr lang="en-GB" altLang="en-US" sz="1800"/>
              <a:t>Generally speaking, production and sale are acts of infringement.</a:t>
            </a:r>
          </a:p>
        </p:txBody>
      </p:sp>
      <p:sp>
        <p:nvSpPr>
          <p:cNvPr id="266246" name="Rectangle 6"/>
          <p:cNvSpPr>
            <a:spLocks noChangeArrowheads="1"/>
          </p:cNvSpPr>
          <p:nvPr/>
        </p:nvSpPr>
        <p:spPr bwMode="auto">
          <a:xfrm>
            <a:off x="1116013" y="2781300"/>
            <a:ext cx="59039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Font typeface="Wingdings" pitchFamily="2" charset="2"/>
              <a:buChar char="§"/>
              <a:defRPr sz="2000">
                <a:solidFill>
                  <a:schemeClr val="tx1"/>
                </a:solidFill>
                <a:latin typeface="Arial" charset="0"/>
              </a:defRPr>
            </a:lvl1pPr>
            <a:lvl2pPr marL="800100" indent="-342900" eaLnBrk="0" hangingPunct="0">
              <a:spcBef>
                <a:spcPct val="20000"/>
              </a:spcBef>
              <a:buChar char="–"/>
              <a:defRPr sz="2000">
                <a:solidFill>
                  <a:schemeClr val="tx1"/>
                </a:solidFill>
                <a:latin typeface="Arial" charset="0"/>
              </a:defRPr>
            </a:lvl2pPr>
            <a:lvl3pPr marL="1257300" indent="-342900" eaLnBrk="0" hangingPunct="0">
              <a:spcBef>
                <a:spcPct val="20000"/>
              </a:spcBef>
              <a:buChar char="•"/>
              <a:defRPr sz="20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AutoNum type="arabicPeriod" startAt="2"/>
            </a:pPr>
            <a:r>
              <a:rPr lang="en-GB" altLang="en-US" sz="1800" b="1"/>
              <a:t>UK:</a:t>
            </a:r>
            <a:r>
              <a:rPr lang="en-GB" altLang="en-US" sz="1800"/>
              <a:t> Yes. The scissors are within </a:t>
            </a:r>
            <a:br>
              <a:rPr lang="en-GB" altLang="en-US" sz="1800"/>
            </a:br>
            <a:r>
              <a:rPr lang="en-GB" altLang="en-US" sz="1800"/>
              <a:t>the extent of protection.</a:t>
            </a:r>
          </a:p>
        </p:txBody>
      </p:sp>
      <p:sp>
        <p:nvSpPr>
          <p:cNvPr id="266247" name="Rectangle 7"/>
          <p:cNvSpPr>
            <a:spLocks noChangeArrowheads="1"/>
          </p:cNvSpPr>
          <p:nvPr/>
        </p:nvSpPr>
        <p:spPr bwMode="auto">
          <a:xfrm>
            <a:off x="1116013" y="3429000"/>
            <a:ext cx="78486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Font typeface="Wingdings" pitchFamily="2" charset="2"/>
              <a:buChar char="§"/>
              <a:defRPr sz="2000">
                <a:solidFill>
                  <a:schemeClr val="tx1"/>
                </a:solidFill>
                <a:latin typeface="Arial" charset="0"/>
              </a:defRPr>
            </a:lvl1pPr>
            <a:lvl2pPr marL="800100" indent="-342900" eaLnBrk="0" hangingPunct="0">
              <a:spcBef>
                <a:spcPct val="20000"/>
              </a:spcBef>
              <a:buChar char="–"/>
              <a:defRPr sz="2000">
                <a:solidFill>
                  <a:schemeClr val="tx1"/>
                </a:solidFill>
                <a:latin typeface="Arial" charset="0"/>
              </a:defRPr>
            </a:lvl2pPr>
            <a:lvl3pPr marL="1257300" indent="-342900" eaLnBrk="0" hangingPunct="0">
              <a:spcBef>
                <a:spcPct val="20000"/>
              </a:spcBef>
              <a:buChar char="•"/>
              <a:defRPr sz="20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AutoNum type="arabicPeriod" startAt="3"/>
            </a:pPr>
            <a:r>
              <a:rPr lang="en-GB" altLang="en-US" sz="1800" b="1"/>
              <a:t>Italy:</a:t>
            </a:r>
            <a:r>
              <a:rPr lang="en-GB" altLang="en-US" sz="1800"/>
              <a:t> No. HAIRY-CUT do not have a patent in Italy. PAPER-FIX and others can freely produce insulated scissors </a:t>
            </a:r>
            <a:r>
              <a:rPr lang="en-GB" altLang="en-US" sz="1600"/>
              <a:t>(provided no one else has a patent there → perform patent search!)</a:t>
            </a:r>
          </a:p>
        </p:txBody>
      </p:sp>
      <p:sp>
        <p:nvSpPr>
          <p:cNvPr id="29703" name="Rectangle 8"/>
          <p:cNvSpPr>
            <a:spLocks noChangeArrowheads="1"/>
          </p:cNvSpPr>
          <p:nvPr/>
        </p:nvSpPr>
        <p:spPr bwMode="auto">
          <a:xfrm>
            <a:off x="827088" y="1196975"/>
            <a:ext cx="2952750" cy="646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solidFill>
                  <a:schemeClr val="bg1"/>
                </a:solidFill>
              </a:rPr>
              <a:t>Are PAPER-FIX infringing </a:t>
            </a:r>
            <a:br>
              <a:rPr lang="en-GB" altLang="en-US" sz="1800">
                <a:solidFill>
                  <a:schemeClr val="bg1"/>
                </a:solidFill>
              </a:rPr>
            </a:br>
            <a:r>
              <a:rPr lang="en-GB" altLang="en-US" sz="1800">
                <a:solidFill>
                  <a:schemeClr val="bg1"/>
                </a:solidFill>
              </a:rPr>
              <a:t>HAIRY-CUT's patent?</a:t>
            </a:r>
          </a:p>
        </p:txBody>
      </p:sp>
      <p:pic>
        <p:nvPicPr>
          <p:cNvPr id="266249" name="Picture 9" descr="u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8350" y="836613"/>
            <a:ext cx="4746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7" name="Rectangle 17"/>
          <p:cNvSpPr>
            <a:spLocks noChangeArrowheads="1"/>
          </p:cNvSpPr>
          <p:nvPr/>
        </p:nvSpPr>
        <p:spPr bwMode="auto">
          <a:xfrm>
            <a:off x="3635375" y="4508500"/>
            <a:ext cx="5040313" cy="646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solidFill>
                  <a:schemeClr val="bg1"/>
                </a:solidFill>
              </a:rPr>
              <a:t>What about the garden shears imported into the UK by SHEAR-MAN?</a:t>
            </a:r>
          </a:p>
        </p:txBody>
      </p:sp>
      <p:sp>
        <p:nvSpPr>
          <p:cNvPr id="266258" name="Rectangle 18"/>
          <p:cNvSpPr>
            <a:spLocks noChangeArrowheads="1"/>
          </p:cNvSpPr>
          <p:nvPr/>
        </p:nvSpPr>
        <p:spPr bwMode="auto">
          <a:xfrm>
            <a:off x="3636963" y="5300663"/>
            <a:ext cx="52562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800100" indent="-342900" eaLnBrk="0" hangingPunct="0">
              <a:spcBef>
                <a:spcPct val="20000"/>
              </a:spcBef>
              <a:buChar char="–"/>
              <a:defRPr sz="2000">
                <a:solidFill>
                  <a:schemeClr val="tx1"/>
                </a:solidFill>
                <a:latin typeface="Arial" charset="0"/>
              </a:defRPr>
            </a:lvl2pPr>
            <a:lvl3pPr marL="1308100" indent="-342900" eaLnBrk="0" hangingPunct="0">
              <a:spcBef>
                <a:spcPct val="20000"/>
              </a:spcBef>
              <a:buChar char="•"/>
              <a:defRPr sz="2000">
                <a:solidFill>
                  <a:schemeClr val="tx1"/>
                </a:solidFill>
                <a:latin typeface="Arial" charset="0"/>
              </a:defRPr>
            </a:lvl3pPr>
            <a:lvl4pPr marL="1830388" indent="-342900" eaLnBrk="0" hangingPunct="0">
              <a:spcBef>
                <a:spcPct val="20000"/>
              </a:spcBef>
              <a:buChar char="–"/>
              <a:defRPr sz="2000">
                <a:solidFill>
                  <a:schemeClr val="tx1"/>
                </a:solidFill>
                <a:latin typeface="Arial" charset="0"/>
              </a:defRPr>
            </a:lvl4pPr>
            <a:lvl5pPr marL="2352675" indent="-342900" eaLnBrk="0" hangingPunct="0">
              <a:spcBef>
                <a:spcPct val="20000"/>
              </a:spcBef>
              <a:buChar char="»"/>
              <a:defRPr sz="2000">
                <a:solidFill>
                  <a:schemeClr val="tx1"/>
                </a:solidFill>
                <a:latin typeface="Arial" charset="0"/>
              </a:defRPr>
            </a:lvl5pPr>
            <a:lvl6pPr marL="2809875" indent="-342900" eaLnBrk="0" fontAlgn="base" hangingPunct="0">
              <a:spcBef>
                <a:spcPct val="20000"/>
              </a:spcBef>
              <a:spcAft>
                <a:spcPct val="0"/>
              </a:spcAft>
              <a:buChar char="»"/>
              <a:defRPr sz="2000">
                <a:solidFill>
                  <a:schemeClr val="tx1"/>
                </a:solidFill>
                <a:latin typeface="Arial" charset="0"/>
              </a:defRPr>
            </a:lvl6pPr>
            <a:lvl7pPr marL="3267075" indent="-342900" eaLnBrk="0" fontAlgn="base" hangingPunct="0">
              <a:spcBef>
                <a:spcPct val="20000"/>
              </a:spcBef>
              <a:spcAft>
                <a:spcPct val="0"/>
              </a:spcAft>
              <a:buChar char="»"/>
              <a:defRPr sz="2000">
                <a:solidFill>
                  <a:schemeClr val="tx1"/>
                </a:solidFill>
                <a:latin typeface="Arial" charset="0"/>
              </a:defRPr>
            </a:lvl7pPr>
            <a:lvl8pPr marL="3724275" indent="-342900" eaLnBrk="0" fontAlgn="base" hangingPunct="0">
              <a:spcBef>
                <a:spcPct val="20000"/>
              </a:spcBef>
              <a:spcAft>
                <a:spcPct val="0"/>
              </a:spcAft>
              <a:buChar char="»"/>
              <a:defRPr sz="2000">
                <a:solidFill>
                  <a:schemeClr val="tx1"/>
                </a:solidFill>
                <a:latin typeface="Arial" charset="0"/>
              </a:defRPr>
            </a:lvl8pPr>
            <a:lvl9pPr marL="4181475" indent="-3429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b="1"/>
              <a:t>UK:</a:t>
            </a:r>
            <a:r>
              <a:rPr lang="en-GB" altLang="en-US" sz="1800"/>
              <a:t> No. The shears do not have eye rings. </a:t>
            </a:r>
            <a:br>
              <a:rPr lang="en-GB" altLang="en-US" sz="1800"/>
            </a:br>
            <a:r>
              <a:rPr lang="en-GB" altLang="en-US" sz="1800"/>
              <a:t>They are outside the extent of protection.</a:t>
            </a:r>
          </a:p>
        </p:txBody>
      </p:sp>
      <p:pic>
        <p:nvPicPr>
          <p:cNvPr id="266259" name="Picture 9" descr="u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708275"/>
            <a:ext cx="4746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0" name="Picture 8" descr="ita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 y="3500438"/>
            <a:ext cx="4794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Text Box 6"/>
          <p:cNvSpPr txBox="1">
            <a:spLocks noChangeArrowheads="1"/>
          </p:cNvSpPr>
          <p:nvPr/>
        </p:nvSpPr>
        <p:spPr bwMode="auto">
          <a:xfrm>
            <a:off x="8315325" y="80963"/>
            <a:ext cx="828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200">
                <a:solidFill>
                  <a:schemeClr val="accent1"/>
                </a:solidFill>
              </a:rPr>
              <a:t>Optional</a:t>
            </a:r>
          </a:p>
        </p:txBody>
      </p:sp>
      <p:pic>
        <p:nvPicPr>
          <p:cNvPr id="266269" name="Picture 29" descr="873562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437063"/>
            <a:ext cx="265906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3" name="Group 33"/>
          <p:cNvGrpSpPr>
            <a:grpSpLocks/>
          </p:cNvGrpSpPr>
          <p:nvPr/>
        </p:nvGrpSpPr>
        <p:grpSpPr bwMode="auto">
          <a:xfrm>
            <a:off x="3995738" y="981075"/>
            <a:ext cx="5003800" cy="2165350"/>
            <a:chOff x="2608" y="1480"/>
            <a:chExt cx="3152" cy="1364"/>
          </a:xfrm>
        </p:grpSpPr>
        <p:grpSp>
          <p:nvGrpSpPr>
            <p:cNvPr id="29713" name="Group 32"/>
            <p:cNvGrpSpPr>
              <a:grpSpLocks/>
            </p:cNvGrpSpPr>
            <p:nvPr/>
          </p:nvGrpSpPr>
          <p:grpSpPr bwMode="auto">
            <a:xfrm>
              <a:off x="2608" y="1480"/>
              <a:ext cx="3152" cy="1364"/>
              <a:chOff x="2472" y="618"/>
              <a:chExt cx="3152" cy="1364"/>
            </a:xfrm>
          </p:grpSpPr>
          <p:sp>
            <p:nvSpPr>
              <p:cNvPr id="29715" name="Oval 4"/>
              <p:cNvSpPr>
                <a:spLocks noChangeArrowheads="1"/>
              </p:cNvSpPr>
              <p:nvPr/>
            </p:nvSpPr>
            <p:spPr bwMode="auto">
              <a:xfrm>
                <a:off x="3023" y="618"/>
                <a:ext cx="2216" cy="1179"/>
              </a:xfrm>
              <a:prstGeom prst="ellipse">
                <a:avLst/>
              </a:prstGeom>
              <a:solidFill>
                <a:srgbClr val="D3DDE5"/>
              </a:solidFill>
              <a:ln w="9525">
                <a:solidFill>
                  <a:schemeClr val="tx1"/>
                </a:solidFill>
                <a:round/>
                <a:headEnd/>
                <a:tailEnd/>
              </a:ln>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br>
                  <a:rPr lang="en-GB" altLang="en-US" sz="1600"/>
                </a:br>
                <a:endParaRPr lang="en-GB" altLang="en-US" sz="1600"/>
              </a:p>
              <a:p>
                <a:pPr algn="ctr" eaLnBrk="1" hangingPunct="1">
                  <a:spcBef>
                    <a:spcPct val="0"/>
                  </a:spcBef>
                  <a:buFontTx/>
                  <a:buNone/>
                </a:pPr>
                <a:endParaRPr lang="en-GB" altLang="en-US" sz="1600"/>
              </a:p>
              <a:p>
                <a:pPr algn="ctr" eaLnBrk="1" hangingPunct="1">
                  <a:spcBef>
                    <a:spcPct val="0"/>
                  </a:spcBef>
                  <a:buFontTx/>
                  <a:buNone/>
                </a:pPr>
                <a:endParaRPr lang="en-GB" altLang="en-US" sz="1600"/>
              </a:p>
              <a:p>
                <a:pPr algn="ctr" eaLnBrk="1" hangingPunct="1">
                  <a:spcBef>
                    <a:spcPct val="0"/>
                  </a:spcBef>
                  <a:buFontTx/>
                  <a:buNone/>
                </a:pPr>
                <a:endParaRPr lang="en-GB" altLang="en-US" sz="1600"/>
              </a:p>
              <a:p>
                <a:pPr algn="ctr" eaLnBrk="1" hangingPunct="1">
                  <a:spcBef>
                    <a:spcPct val="0"/>
                  </a:spcBef>
                  <a:buFontTx/>
                  <a:buNone/>
                </a:pPr>
                <a:endParaRPr lang="en-GB" altLang="en-US" sz="1600"/>
              </a:p>
              <a:p>
                <a:pPr algn="ctr" eaLnBrk="1" hangingPunct="1">
                  <a:spcBef>
                    <a:spcPct val="0"/>
                  </a:spcBef>
                  <a:buFontTx/>
                  <a:buNone/>
                </a:pPr>
                <a:endParaRPr lang="en-GB" altLang="en-US" sz="1600"/>
              </a:p>
            </p:txBody>
          </p:sp>
          <p:sp>
            <p:nvSpPr>
              <p:cNvPr id="29716" name="Oval 5"/>
              <p:cNvSpPr>
                <a:spLocks noChangeArrowheads="1"/>
              </p:cNvSpPr>
              <p:nvPr/>
            </p:nvSpPr>
            <p:spPr bwMode="auto">
              <a:xfrm>
                <a:off x="3658" y="1072"/>
                <a:ext cx="1270" cy="635"/>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br>
                  <a:rPr lang="en-GB" altLang="en-US" sz="1800"/>
                </a:br>
                <a:endParaRPr lang="en-GB" altLang="en-US" sz="1800"/>
              </a:p>
            </p:txBody>
          </p:sp>
          <p:sp>
            <p:nvSpPr>
              <p:cNvPr id="29717" name="Rectangle 16"/>
              <p:cNvSpPr>
                <a:spLocks noChangeArrowheads="1"/>
              </p:cNvSpPr>
              <p:nvPr/>
            </p:nvSpPr>
            <p:spPr bwMode="auto">
              <a:xfrm>
                <a:off x="3839" y="1117"/>
                <a:ext cx="816"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tabLst>
                    <a:tab pos="0" algn="l"/>
                  </a:tabLst>
                  <a:defRPr sz="2000">
                    <a:solidFill>
                      <a:schemeClr val="tx1"/>
                    </a:solidFill>
                    <a:latin typeface="Arial" charset="0"/>
                  </a:defRPr>
                </a:lvl1pPr>
                <a:lvl2pPr marL="877888" indent="-342900" eaLnBrk="0" hangingPunct="0">
                  <a:spcBef>
                    <a:spcPct val="20000"/>
                  </a:spcBef>
                  <a:buChar char="–"/>
                  <a:tabLst>
                    <a:tab pos="0" algn="l"/>
                  </a:tabLst>
                  <a:defRPr sz="2000">
                    <a:solidFill>
                      <a:schemeClr val="tx1"/>
                    </a:solidFill>
                    <a:latin typeface="Arial" charset="0"/>
                  </a:defRPr>
                </a:lvl2pPr>
                <a:lvl3pPr marL="1400175" indent="-342900" eaLnBrk="0" hangingPunct="0">
                  <a:spcBef>
                    <a:spcPct val="20000"/>
                  </a:spcBef>
                  <a:buChar char="•"/>
                  <a:tabLst>
                    <a:tab pos="0" algn="l"/>
                  </a:tabLst>
                  <a:defRPr sz="2000">
                    <a:solidFill>
                      <a:schemeClr val="tx1"/>
                    </a:solidFill>
                    <a:latin typeface="Arial" charset="0"/>
                  </a:defRPr>
                </a:lvl3pPr>
                <a:lvl4pPr marL="1922463" indent="-342900" eaLnBrk="0" hangingPunct="0">
                  <a:spcBef>
                    <a:spcPct val="20000"/>
                  </a:spcBef>
                  <a:buChar char="–"/>
                  <a:tabLst>
                    <a:tab pos="0" algn="l"/>
                  </a:tabLst>
                  <a:defRPr sz="2000">
                    <a:solidFill>
                      <a:schemeClr val="tx1"/>
                    </a:solidFill>
                    <a:latin typeface="Arial" charset="0"/>
                  </a:defRPr>
                </a:lvl4pPr>
                <a:lvl5pPr marL="2444750" indent="-342900" eaLnBrk="0" hangingPunct="0">
                  <a:spcBef>
                    <a:spcPct val="20000"/>
                  </a:spcBef>
                  <a:buChar char="»"/>
                  <a:tabLst>
                    <a:tab pos="0" algn="l"/>
                  </a:tabLst>
                  <a:defRPr sz="2000">
                    <a:solidFill>
                      <a:schemeClr val="tx1"/>
                    </a:solidFill>
                    <a:latin typeface="Arial" charset="0"/>
                  </a:defRPr>
                </a:lvl5pPr>
                <a:lvl6pPr marL="2901950" indent="-342900" eaLnBrk="0" fontAlgn="base" hangingPunct="0">
                  <a:spcBef>
                    <a:spcPct val="20000"/>
                  </a:spcBef>
                  <a:spcAft>
                    <a:spcPct val="0"/>
                  </a:spcAft>
                  <a:buChar char="»"/>
                  <a:tabLst>
                    <a:tab pos="0" algn="l"/>
                  </a:tabLst>
                  <a:defRPr sz="2000">
                    <a:solidFill>
                      <a:schemeClr val="tx1"/>
                    </a:solidFill>
                    <a:latin typeface="Arial" charset="0"/>
                  </a:defRPr>
                </a:lvl6pPr>
                <a:lvl7pPr marL="3359150" indent="-342900" eaLnBrk="0" fontAlgn="base" hangingPunct="0">
                  <a:spcBef>
                    <a:spcPct val="20000"/>
                  </a:spcBef>
                  <a:spcAft>
                    <a:spcPct val="0"/>
                  </a:spcAft>
                  <a:buChar char="»"/>
                  <a:tabLst>
                    <a:tab pos="0" algn="l"/>
                  </a:tabLst>
                  <a:defRPr sz="2000">
                    <a:solidFill>
                      <a:schemeClr val="tx1"/>
                    </a:solidFill>
                    <a:latin typeface="Arial" charset="0"/>
                  </a:defRPr>
                </a:lvl7pPr>
                <a:lvl8pPr marL="3816350" indent="-342900" eaLnBrk="0" fontAlgn="base" hangingPunct="0">
                  <a:spcBef>
                    <a:spcPct val="20000"/>
                  </a:spcBef>
                  <a:spcAft>
                    <a:spcPct val="0"/>
                  </a:spcAft>
                  <a:buChar char="»"/>
                  <a:tabLst>
                    <a:tab pos="0" algn="l"/>
                  </a:tabLst>
                  <a:defRPr sz="2000">
                    <a:solidFill>
                      <a:schemeClr val="tx1"/>
                    </a:solidFill>
                    <a:latin typeface="Arial" charset="0"/>
                  </a:defRPr>
                </a:lvl8pPr>
                <a:lvl9pPr marL="4273550" indent="-342900" eaLnBrk="0" fontAlgn="base" hangingPunct="0">
                  <a:spcBef>
                    <a:spcPct val="20000"/>
                  </a:spcBef>
                  <a:spcAft>
                    <a:spcPct val="0"/>
                  </a:spcAft>
                  <a:buChar char="»"/>
                  <a:tabLst>
                    <a:tab pos="0" algn="l"/>
                  </a:tabLst>
                  <a:defRPr sz="2000">
                    <a:solidFill>
                      <a:schemeClr val="tx1"/>
                    </a:solidFill>
                    <a:latin typeface="Arial" charset="0"/>
                  </a:defRPr>
                </a:lvl9pPr>
              </a:lstStyle>
              <a:p>
                <a:pPr eaLnBrk="1" hangingPunct="1">
                  <a:spcBef>
                    <a:spcPct val="0"/>
                  </a:spcBef>
                  <a:buFontTx/>
                  <a:buNone/>
                </a:pPr>
                <a:r>
                  <a:rPr lang="en-GB" altLang="en-US" sz="1600"/>
                  <a:t>PAPER-FIX </a:t>
                </a:r>
                <a:br>
                  <a:rPr lang="en-GB" altLang="en-US" sz="1600"/>
                </a:br>
                <a:r>
                  <a:rPr lang="en-GB" altLang="en-US" sz="1600"/>
                  <a:t>sell </a:t>
                </a:r>
                <a:br>
                  <a:rPr lang="en-GB" altLang="en-US" sz="1600"/>
                </a:br>
                <a:r>
                  <a:rPr lang="en-GB" altLang="en-US" sz="1600"/>
                  <a:t>in UK</a:t>
                </a:r>
              </a:p>
            </p:txBody>
          </p:sp>
          <p:sp>
            <p:nvSpPr>
              <p:cNvPr id="29718" name="Rectangle 25"/>
              <p:cNvSpPr>
                <a:spLocks noChangeArrowheads="1"/>
              </p:cNvSpPr>
              <p:nvPr/>
            </p:nvSpPr>
            <p:spPr bwMode="auto">
              <a:xfrm>
                <a:off x="2472" y="618"/>
                <a:ext cx="998"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800100" indent="-342900" eaLnBrk="0" hangingPunct="0">
                  <a:spcBef>
                    <a:spcPct val="20000"/>
                  </a:spcBef>
                  <a:buChar char="–"/>
                  <a:defRPr sz="2000">
                    <a:solidFill>
                      <a:schemeClr val="tx1"/>
                    </a:solidFill>
                    <a:latin typeface="Arial" charset="0"/>
                  </a:defRPr>
                </a:lvl2pPr>
                <a:lvl3pPr marL="1308100" indent="-342900" eaLnBrk="0" hangingPunct="0">
                  <a:spcBef>
                    <a:spcPct val="20000"/>
                  </a:spcBef>
                  <a:buChar char="•"/>
                  <a:defRPr sz="2000">
                    <a:solidFill>
                      <a:schemeClr val="tx1"/>
                    </a:solidFill>
                    <a:latin typeface="Arial" charset="0"/>
                  </a:defRPr>
                </a:lvl3pPr>
                <a:lvl4pPr marL="1830388" indent="-342900" eaLnBrk="0" hangingPunct="0">
                  <a:spcBef>
                    <a:spcPct val="20000"/>
                  </a:spcBef>
                  <a:buChar char="–"/>
                  <a:defRPr sz="2000">
                    <a:solidFill>
                      <a:schemeClr val="tx1"/>
                    </a:solidFill>
                    <a:latin typeface="Arial" charset="0"/>
                  </a:defRPr>
                </a:lvl4pPr>
                <a:lvl5pPr marL="2352675" indent="-342900" eaLnBrk="0" hangingPunct="0">
                  <a:spcBef>
                    <a:spcPct val="20000"/>
                  </a:spcBef>
                  <a:buChar char="»"/>
                  <a:defRPr sz="2000">
                    <a:solidFill>
                      <a:schemeClr val="tx1"/>
                    </a:solidFill>
                    <a:latin typeface="Arial" charset="0"/>
                  </a:defRPr>
                </a:lvl5pPr>
                <a:lvl6pPr marL="2809875" indent="-342900" eaLnBrk="0" fontAlgn="base" hangingPunct="0">
                  <a:spcBef>
                    <a:spcPct val="20000"/>
                  </a:spcBef>
                  <a:spcAft>
                    <a:spcPct val="0"/>
                  </a:spcAft>
                  <a:buChar char="»"/>
                  <a:defRPr sz="2000">
                    <a:solidFill>
                      <a:schemeClr val="tx1"/>
                    </a:solidFill>
                    <a:latin typeface="Arial" charset="0"/>
                  </a:defRPr>
                </a:lvl6pPr>
                <a:lvl7pPr marL="3267075" indent="-342900" eaLnBrk="0" fontAlgn="base" hangingPunct="0">
                  <a:spcBef>
                    <a:spcPct val="20000"/>
                  </a:spcBef>
                  <a:spcAft>
                    <a:spcPct val="0"/>
                  </a:spcAft>
                  <a:buChar char="»"/>
                  <a:defRPr sz="2000">
                    <a:solidFill>
                      <a:schemeClr val="tx1"/>
                    </a:solidFill>
                    <a:latin typeface="Arial" charset="0"/>
                  </a:defRPr>
                </a:lvl7pPr>
                <a:lvl8pPr marL="3724275" indent="-342900" eaLnBrk="0" fontAlgn="base" hangingPunct="0">
                  <a:spcBef>
                    <a:spcPct val="20000"/>
                  </a:spcBef>
                  <a:spcAft>
                    <a:spcPct val="0"/>
                  </a:spcAft>
                  <a:buChar char="»"/>
                  <a:defRPr sz="2000">
                    <a:solidFill>
                      <a:schemeClr val="tx1"/>
                    </a:solidFill>
                    <a:latin typeface="Arial" charset="0"/>
                  </a:defRPr>
                </a:lvl8pPr>
                <a:lvl9pPr marL="4181475" indent="-3429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t>Cutting means with two eye rings</a:t>
                </a:r>
              </a:p>
            </p:txBody>
          </p:sp>
          <p:sp>
            <p:nvSpPr>
              <p:cNvPr id="29719" name="Rectangle 26"/>
              <p:cNvSpPr>
                <a:spLocks noChangeArrowheads="1"/>
              </p:cNvSpPr>
              <p:nvPr/>
            </p:nvSpPr>
            <p:spPr bwMode="auto">
              <a:xfrm>
                <a:off x="4468" y="1616"/>
                <a:ext cx="1156"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800100" indent="-342900" eaLnBrk="0" hangingPunct="0">
                  <a:spcBef>
                    <a:spcPct val="20000"/>
                  </a:spcBef>
                  <a:buChar char="–"/>
                  <a:defRPr sz="2000">
                    <a:solidFill>
                      <a:schemeClr val="tx1"/>
                    </a:solidFill>
                    <a:latin typeface="Arial" charset="0"/>
                  </a:defRPr>
                </a:lvl2pPr>
                <a:lvl3pPr marL="1308100" indent="-342900" eaLnBrk="0" hangingPunct="0">
                  <a:spcBef>
                    <a:spcPct val="20000"/>
                  </a:spcBef>
                  <a:buChar char="•"/>
                  <a:defRPr sz="2000">
                    <a:solidFill>
                      <a:schemeClr val="tx1"/>
                    </a:solidFill>
                    <a:latin typeface="Arial" charset="0"/>
                  </a:defRPr>
                </a:lvl3pPr>
                <a:lvl4pPr marL="1830388" indent="-342900" eaLnBrk="0" hangingPunct="0">
                  <a:spcBef>
                    <a:spcPct val="20000"/>
                  </a:spcBef>
                  <a:buChar char="–"/>
                  <a:defRPr sz="2000">
                    <a:solidFill>
                      <a:schemeClr val="tx1"/>
                    </a:solidFill>
                    <a:latin typeface="Arial" charset="0"/>
                  </a:defRPr>
                </a:lvl4pPr>
                <a:lvl5pPr marL="2352675" indent="-342900" eaLnBrk="0" hangingPunct="0">
                  <a:spcBef>
                    <a:spcPct val="20000"/>
                  </a:spcBef>
                  <a:buChar char="»"/>
                  <a:defRPr sz="2000">
                    <a:solidFill>
                      <a:schemeClr val="tx1"/>
                    </a:solidFill>
                    <a:latin typeface="Arial" charset="0"/>
                  </a:defRPr>
                </a:lvl5pPr>
                <a:lvl6pPr marL="2809875" indent="-342900" eaLnBrk="0" fontAlgn="base" hangingPunct="0">
                  <a:spcBef>
                    <a:spcPct val="20000"/>
                  </a:spcBef>
                  <a:spcAft>
                    <a:spcPct val="0"/>
                  </a:spcAft>
                  <a:buChar char="»"/>
                  <a:defRPr sz="2000">
                    <a:solidFill>
                      <a:schemeClr val="tx1"/>
                    </a:solidFill>
                    <a:latin typeface="Arial" charset="0"/>
                  </a:defRPr>
                </a:lvl6pPr>
                <a:lvl7pPr marL="3267075" indent="-342900" eaLnBrk="0" fontAlgn="base" hangingPunct="0">
                  <a:spcBef>
                    <a:spcPct val="20000"/>
                  </a:spcBef>
                  <a:spcAft>
                    <a:spcPct val="0"/>
                  </a:spcAft>
                  <a:buChar char="»"/>
                  <a:defRPr sz="2000">
                    <a:solidFill>
                      <a:schemeClr val="tx1"/>
                    </a:solidFill>
                    <a:latin typeface="Arial" charset="0"/>
                  </a:defRPr>
                </a:lvl7pPr>
                <a:lvl8pPr marL="3724275" indent="-342900" eaLnBrk="0" fontAlgn="base" hangingPunct="0">
                  <a:spcBef>
                    <a:spcPct val="20000"/>
                  </a:spcBef>
                  <a:spcAft>
                    <a:spcPct val="0"/>
                  </a:spcAft>
                  <a:buChar char="»"/>
                  <a:defRPr sz="2000">
                    <a:solidFill>
                      <a:schemeClr val="tx1"/>
                    </a:solidFill>
                    <a:latin typeface="Arial" charset="0"/>
                  </a:defRPr>
                </a:lvl8pPr>
                <a:lvl9pPr marL="4181475" indent="-3429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GB" altLang="en-US" sz="1600"/>
                  <a:t>Scissors with plastic eye rings</a:t>
                </a:r>
              </a:p>
            </p:txBody>
          </p:sp>
          <p:sp>
            <p:nvSpPr>
              <p:cNvPr id="29720" name="Line 27"/>
              <p:cNvSpPr>
                <a:spLocks noChangeShapeType="1"/>
              </p:cNvSpPr>
              <p:nvPr/>
            </p:nvSpPr>
            <p:spPr bwMode="auto">
              <a:xfrm>
                <a:off x="3023" y="983"/>
                <a:ext cx="363" cy="13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21" name="Line 28"/>
              <p:cNvSpPr>
                <a:spLocks noChangeShapeType="1"/>
              </p:cNvSpPr>
              <p:nvPr/>
            </p:nvSpPr>
            <p:spPr bwMode="auto">
              <a:xfrm>
                <a:off x="4468" y="1616"/>
                <a:ext cx="317" cy="136"/>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9722" name="Picture 30" descr="167437014"/>
              <p:cNvPicPr>
                <a:picLocks noChangeAspect="1" noChangeArrowheads="1"/>
              </p:cNvPicPr>
              <p:nvPr/>
            </p:nvPicPr>
            <p:blipFill>
              <a:blip r:embed="rId6">
                <a:extLst>
                  <a:ext uri="{28A0092B-C50C-407E-A947-70E740481C1C}">
                    <a14:useLocalDpi xmlns:a14="http://schemas.microsoft.com/office/drawing/2010/main" val="0"/>
                  </a:ext>
                </a:extLst>
              </a:blip>
              <a:srcRect l="4172" t="6233" r="10429" b="12465"/>
              <a:stretch>
                <a:fillRect/>
              </a:stretch>
            </p:blipFill>
            <p:spPr bwMode="auto">
              <a:xfrm>
                <a:off x="4530" y="816"/>
                <a:ext cx="35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Picture 31" descr="1046380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1" y="1298"/>
                <a:ext cx="458"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14" name="Rectangle 15"/>
            <p:cNvSpPr>
              <a:spLocks noChangeArrowheads="1"/>
            </p:cNvSpPr>
            <p:nvPr/>
          </p:nvSpPr>
          <p:spPr bwMode="auto">
            <a:xfrm>
              <a:off x="3606" y="1570"/>
              <a:ext cx="10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tabLst>
                  <a:tab pos="0" algn="l"/>
                </a:tabLst>
                <a:defRPr sz="2000">
                  <a:solidFill>
                    <a:schemeClr val="tx1"/>
                  </a:solidFill>
                  <a:latin typeface="Arial" charset="0"/>
                </a:defRPr>
              </a:lvl1pPr>
              <a:lvl2pPr marL="877888" indent="-342900" eaLnBrk="0" hangingPunct="0">
                <a:spcBef>
                  <a:spcPct val="20000"/>
                </a:spcBef>
                <a:buChar char="–"/>
                <a:tabLst>
                  <a:tab pos="0" algn="l"/>
                </a:tabLst>
                <a:defRPr sz="2000">
                  <a:solidFill>
                    <a:schemeClr val="tx1"/>
                  </a:solidFill>
                  <a:latin typeface="Arial" charset="0"/>
                </a:defRPr>
              </a:lvl2pPr>
              <a:lvl3pPr marL="1400175" indent="-342900" eaLnBrk="0" hangingPunct="0">
                <a:spcBef>
                  <a:spcPct val="20000"/>
                </a:spcBef>
                <a:buChar char="•"/>
                <a:tabLst>
                  <a:tab pos="0" algn="l"/>
                </a:tabLst>
                <a:defRPr sz="2000">
                  <a:solidFill>
                    <a:schemeClr val="tx1"/>
                  </a:solidFill>
                  <a:latin typeface="Arial" charset="0"/>
                </a:defRPr>
              </a:lvl3pPr>
              <a:lvl4pPr marL="1922463" indent="-342900" eaLnBrk="0" hangingPunct="0">
                <a:spcBef>
                  <a:spcPct val="20000"/>
                </a:spcBef>
                <a:buChar char="–"/>
                <a:tabLst>
                  <a:tab pos="0" algn="l"/>
                </a:tabLst>
                <a:defRPr sz="2000">
                  <a:solidFill>
                    <a:schemeClr val="tx1"/>
                  </a:solidFill>
                  <a:latin typeface="Arial" charset="0"/>
                </a:defRPr>
              </a:lvl4pPr>
              <a:lvl5pPr marL="2444750" indent="-342900" eaLnBrk="0" hangingPunct="0">
                <a:spcBef>
                  <a:spcPct val="20000"/>
                </a:spcBef>
                <a:buChar char="»"/>
                <a:tabLst>
                  <a:tab pos="0" algn="l"/>
                </a:tabLst>
                <a:defRPr sz="2000">
                  <a:solidFill>
                    <a:schemeClr val="tx1"/>
                  </a:solidFill>
                  <a:latin typeface="Arial" charset="0"/>
                </a:defRPr>
              </a:lvl5pPr>
              <a:lvl6pPr marL="2901950" indent="-342900" eaLnBrk="0" fontAlgn="base" hangingPunct="0">
                <a:spcBef>
                  <a:spcPct val="20000"/>
                </a:spcBef>
                <a:spcAft>
                  <a:spcPct val="0"/>
                </a:spcAft>
                <a:buChar char="»"/>
                <a:tabLst>
                  <a:tab pos="0" algn="l"/>
                </a:tabLst>
                <a:defRPr sz="2000">
                  <a:solidFill>
                    <a:schemeClr val="tx1"/>
                  </a:solidFill>
                  <a:latin typeface="Arial" charset="0"/>
                </a:defRPr>
              </a:lvl6pPr>
              <a:lvl7pPr marL="3359150" indent="-342900" eaLnBrk="0" fontAlgn="base" hangingPunct="0">
                <a:spcBef>
                  <a:spcPct val="20000"/>
                </a:spcBef>
                <a:spcAft>
                  <a:spcPct val="0"/>
                </a:spcAft>
                <a:buChar char="»"/>
                <a:tabLst>
                  <a:tab pos="0" algn="l"/>
                </a:tabLst>
                <a:defRPr sz="2000">
                  <a:solidFill>
                    <a:schemeClr val="tx1"/>
                  </a:solidFill>
                  <a:latin typeface="Arial" charset="0"/>
                </a:defRPr>
              </a:lvl7pPr>
              <a:lvl8pPr marL="3816350" indent="-342900" eaLnBrk="0" fontAlgn="base" hangingPunct="0">
                <a:spcBef>
                  <a:spcPct val="20000"/>
                </a:spcBef>
                <a:spcAft>
                  <a:spcPct val="0"/>
                </a:spcAft>
                <a:buChar char="»"/>
                <a:tabLst>
                  <a:tab pos="0" algn="l"/>
                </a:tabLst>
                <a:defRPr sz="2000">
                  <a:solidFill>
                    <a:schemeClr val="tx1"/>
                  </a:solidFill>
                  <a:latin typeface="Arial" charset="0"/>
                </a:defRPr>
              </a:lvl8pPr>
              <a:lvl9pPr marL="4273550" indent="-342900" eaLnBrk="0" fontAlgn="base" hangingPunct="0">
                <a:spcBef>
                  <a:spcPct val="20000"/>
                </a:spcBef>
                <a:spcAft>
                  <a:spcPct val="0"/>
                </a:spcAft>
                <a:buChar char="»"/>
                <a:tabLst>
                  <a:tab pos="0" algn="l"/>
                </a:tabLst>
                <a:defRPr sz="2000">
                  <a:solidFill>
                    <a:schemeClr val="tx1"/>
                  </a:solidFill>
                  <a:latin typeface="Arial" charset="0"/>
                </a:defRPr>
              </a:lvl9pPr>
            </a:lstStyle>
            <a:p>
              <a:pPr eaLnBrk="1" hangingPunct="1">
                <a:spcBef>
                  <a:spcPct val="0"/>
                </a:spcBef>
                <a:buFontTx/>
                <a:buNone/>
              </a:pPr>
              <a:r>
                <a:rPr lang="en-GB" altLang="en-US" sz="1600"/>
                <a:t>HAIRY-CUT's </a:t>
              </a:r>
              <a:br>
                <a:rPr lang="en-GB" altLang="en-US" sz="1600"/>
              </a:br>
              <a:r>
                <a:rPr lang="en-GB" altLang="en-US" sz="1600"/>
                <a:t>UK patent</a:t>
              </a:r>
            </a:p>
          </p:txBody>
        </p:sp>
      </p:gr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62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6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6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6" grpId="0"/>
      <p:bldP spid="266247" grpId="0"/>
      <p:bldP spid="266257" grpId="0" animBg="1"/>
      <p:bldP spid="26625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hteck 9"/>
          <p:cNvSpPr>
            <a:spLocks noChangeArrowheads="1"/>
          </p:cNvSpPr>
          <p:nvPr/>
        </p:nvSpPr>
        <p:spPr bwMode="auto">
          <a:xfrm>
            <a:off x="971550" y="2182813"/>
            <a:ext cx="3346450" cy="3046412"/>
          </a:xfrm>
          <a:prstGeom prst="rect">
            <a:avLst/>
          </a:prstGeom>
          <a:solidFill>
            <a:srgbClr val="D3DDE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marL="266700" indent="-266700"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spcAft>
                <a:spcPts val="1800"/>
              </a:spcAft>
              <a:buFont typeface="Arial" charset="0"/>
              <a:buChar char="•"/>
            </a:pPr>
            <a:r>
              <a:rPr lang="en-GB" altLang="en-US" sz="1800"/>
              <a:t>Exclusivity enables investment and higher returns on investment</a:t>
            </a:r>
          </a:p>
          <a:p>
            <a:pPr eaLnBrk="1" hangingPunct="1">
              <a:spcBef>
                <a:spcPct val="0"/>
              </a:spcBef>
              <a:spcAft>
                <a:spcPts val="1800"/>
              </a:spcAft>
              <a:buFont typeface="Arial" charset="0"/>
              <a:buChar char="•"/>
            </a:pPr>
            <a:r>
              <a:rPr lang="en-GB" altLang="en-US" sz="1800"/>
              <a:t>Strong, enforceable </a:t>
            </a:r>
            <a:br>
              <a:rPr lang="en-GB" altLang="en-US" sz="1800"/>
            </a:br>
            <a:r>
              <a:rPr lang="en-GB" altLang="en-US" sz="1800"/>
              <a:t>legal right</a:t>
            </a:r>
          </a:p>
          <a:p>
            <a:pPr eaLnBrk="1" hangingPunct="1">
              <a:spcBef>
                <a:spcPct val="0"/>
              </a:spcBef>
              <a:spcAft>
                <a:spcPts val="1800"/>
              </a:spcAft>
              <a:buFont typeface="Arial" charset="0"/>
              <a:buChar char="•"/>
            </a:pPr>
            <a:r>
              <a:rPr lang="en-GB" altLang="en-US" sz="1800"/>
              <a:t>Makes invention tradable (licence, sale)</a:t>
            </a:r>
          </a:p>
        </p:txBody>
      </p:sp>
      <p:sp>
        <p:nvSpPr>
          <p:cNvPr id="30723" name="Rechteck 10"/>
          <p:cNvSpPr>
            <a:spLocks noChangeArrowheads="1"/>
          </p:cNvSpPr>
          <p:nvPr/>
        </p:nvSpPr>
        <p:spPr bwMode="auto">
          <a:xfrm>
            <a:off x="4648200" y="2182813"/>
            <a:ext cx="3286125" cy="3046412"/>
          </a:xfrm>
          <a:prstGeom prst="rect">
            <a:avLst/>
          </a:prstGeom>
          <a:solidFill>
            <a:schemeClr val="accent1"/>
          </a:solidFill>
          <a:ln>
            <a:noFill/>
          </a:ln>
          <a:extLst>
            <a:ext uri="{91240B29-F687-4F45-9708-019B960494DF}">
              <a14:hiddenLine xmlns:a14="http://schemas.microsoft.com/office/drawing/2010/main" w="19050" algn="ctr">
                <a:solidFill>
                  <a:schemeClr val="tx1"/>
                </a:solidFill>
                <a:miter lim="800000"/>
                <a:headEnd/>
                <a:tailEnd/>
              </a14:hiddenLine>
            </a:ext>
          </a:extLst>
        </p:spPr>
        <p:txBody>
          <a:bodyPr anchor="ctr"/>
          <a:lstStyle>
            <a:lvl1pPr marL="266700" indent="-266700"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spcAft>
                <a:spcPts val="1800"/>
              </a:spcAft>
              <a:buFont typeface="Arial" charset="0"/>
              <a:buChar char="•"/>
            </a:pPr>
            <a:r>
              <a:rPr lang="en-US" altLang="en-US" sz="1800" dirty="0">
                <a:solidFill>
                  <a:schemeClr val="bg1"/>
                </a:solidFill>
              </a:rPr>
              <a:t>Reveals invention </a:t>
            </a:r>
            <a:br>
              <a:rPr lang="en-US" altLang="en-US" sz="1800" dirty="0">
                <a:solidFill>
                  <a:schemeClr val="bg1"/>
                </a:solidFill>
              </a:rPr>
            </a:br>
            <a:r>
              <a:rPr lang="en-US" altLang="en-US" sz="1800" dirty="0">
                <a:solidFill>
                  <a:schemeClr val="bg1"/>
                </a:solidFill>
              </a:rPr>
              <a:t>to competitors </a:t>
            </a:r>
            <a:br>
              <a:rPr lang="en-US" altLang="en-US" sz="1800" dirty="0">
                <a:solidFill>
                  <a:schemeClr val="bg1"/>
                </a:solidFill>
              </a:rPr>
            </a:br>
            <a:r>
              <a:rPr lang="en-US" altLang="en-US" sz="1800" dirty="0">
                <a:solidFill>
                  <a:schemeClr val="bg1"/>
                </a:solidFill>
              </a:rPr>
              <a:t>(after 18 months)</a:t>
            </a:r>
          </a:p>
          <a:p>
            <a:pPr eaLnBrk="1" hangingPunct="1">
              <a:spcBef>
                <a:spcPct val="0"/>
              </a:spcBef>
              <a:spcAft>
                <a:spcPts val="1800"/>
              </a:spcAft>
              <a:buFont typeface="Arial" charset="0"/>
              <a:buChar char="•"/>
            </a:pPr>
            <a:r>
              <a:rPr lang="en-US" altLang="en-US" sz="1800" b="1" dirty="0">
                <a:solidFill>
                  <a:schemeClr val="bg1"/>
                </a:solidFill>
              </a:rPr>
              <a:t>Can be expensive</a:t>
            </a:r>
          </a:p>
          <a:p>
            <a:pPr eaLnBrk="1" hangingPunct="1">
              <a:spcBef>
                <a:spcPct val="0"/>
              </a:spcBef>
              <a:spcAft>
                <a:spcPts val="1800"/>
              </a:spcAft>
              <a:buFont typeface="Arial" charset="0"/>
              <a:buChar char="•"/>
            </a:pPr>
            <a:r>
              <a:rPr lang="en-US" altLang="en-US" sz="1800" dirty="0">
                <a:solidFill>
                  <a:schemeClr val="bg1"/>
                </a:solidFill>
              </a:rPr>
              <a:t>Grant may take 3-5 years</a:t>
            </a:r>
          </a:p>
          <a:p>
            <a:pPr eaLnBrk="1" hangingPunct="1">
              <a:spcBef>
                <a:spcPct val="0"/>
              </a:spcBef>
              <a:spcAft>
                <a:spcPts val="1800"/>
              </a:spcAft>
              <a:buFont typeface="Arial" charset="0"/>
              <a:buChar char="•"/>
            </a:pPr>
            <a:r>
              <a:rPr lang="en-US" altLang="en-US" sz="1800" dirty="0">
                <a:solidFill>
                  <a:schemeClr val="bg1"/>
                </a:solidFill>
              </a:rPr>
              <a:t>Patent enforceable only after grant; proceedings can be costly</a:t>
            </a:r>
          </a:p>
        </p:txBody>
      </p:sp>
      <p:sp>
        <p:nvSpPr>
          <p:cNvPr id="30724" name="Titel 1"/>
          <p:cNvSpPr>
            <a:spLocks noGrp="1"/>
          </p:cNvSpPr>
          <p:nvPr>
            <p:ph type="title"/>
          </p:nvPr>
        </p:nvSpPr>
        <p:spPr/>
        <p:txBody>
          <a:bodyPr lIns="91440" tIns="45720" rIns="91440" bIns="45720" anchor="ctr"/>
          <a:lstStyle/>
          <a:p>
            <a:pPr eaLnBrk="1" hangingPunct="1"/>
            <a:r>
              <a:rPr lang="en-US" altLang="en-US"/>
              <a:t>Advantages and disadvantages of getting a patent</a:t>
            </a:r>
          </a:p>
        </p:txBody>
      </p:sp>
      <p:sp>
        <p:nvSpPr>
          <p:cNvPr id="30725" name="Textfeld 6"/>
          <p:cNvSpPr txBox="1">
            <a:spLocks noChangeArrowheads="1"/>
          </p:cNvSpPr>
          <p:nvPr/>
        </p:nvSpPr>
        <p:spPr bwMode="auto">
          <a:xfrm>
            <a:off x="868363" y="1657350"/>
            <a:ext cx="1944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chemeClr val="bg2"/>
                </a:solidFill>
              </a:rPr>
              <a:t>Advantages</a:t>
            </a:r>
          </a:p>
        </p:txBody>
      </p:sp>
      <p:sp>
        <p:nvSpPr>
          <p:cNvPr id="30726" name="Textfeld 7"/>
          <p:cNvSpPr txBox="1">
            <a:spLocks noChangeArrowheads="1"/>
          </p:cNvSpPr>
          <p:nvPr/>
        </p:nvSpPr>
        <p:spPr bwMode="auto">
          <a:xfrm>
            <a:off x="4540250" y="1657350"/>
            <a:ext cx="179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chemeClr val="accent1"/>
                </a:solidFill>
              </a:rPr>
              <a:t>Disadvantages</a:t>
            </a:r>
          </a:p>
        </p:txBody>
      </p:sp>
      <p:sp>
        <p:nvSpPr>
          <p:cNvPr id="30727" name="Footer Placeholder 3"/>
          <p:cNvSpPr>
            <a:spLocks noGrp="1"/>
          </p:cNvSpPr>
          <p:nvPr>
            <p:ph type="ftr" sz="quarter" idx="10"/>
          </p:nvPr>
        </p:nvSpPr>
        <p:spPr>
          <a:xfrm>
            <a:off x="611188" y="6553200"/>
            <a:ext cx="6048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sp>
        <p:nvSpPr>
          <p:cNvPr id="30728" name="Rectangle 7"/>
          <p:cNvSpPr txBox="1">
            <a:spLocks noGrp="1" noChangeArrowheads="1"/>
          </p:cNvSpPr>
          <p:nvPr/>
        </p:nvSpPr>
        <p:spPr bwMode="auto">
          <a:xfrm>
            <a:off x="7729538"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2B19D4E-C611-4021-92A3-E6E5146A2C30}" type="slidenum">
              <a:rPr lang="de-DE" altLang="en-US" sz="1200"/>
              <a:pPr algn="r" eaLnBrk="1" hangingPunct="1">
                <a:spcBef>
                  <a:spcPct val="0"/>
                </a:spcBef>
                <a:buFontTx/>
                <a:buNone/>
              </a:pPr>
              <a:t>27</a:t>
            </a:fld>
            <a:endParaRPr lang="de-DE" altLang="en-US" sz="120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lIns="91440" tIns="45720" rIns="91440" bIns="45720" anchor="ctr"/>
          <a:lstStyle/>
          <a:p>
            <a:pPr eaLnBrk="1" hangingPunct="1"/>
            <a:r>
              <a:rPr lang="en-US" altLang="en-US"/>
              <a:t>Alternatives to patenting</a:t>
            </a:r>
          </a:p>
        </p:txBody>
      </p:sp>
      <p:sp>
        <p:nvSpPr>
          <p:cNvPr id="31747" name="Rechteck 4"/>
          <p:cNvSpPr>
            <a:spLocks noChangeArrowheads="1"/>
          </p:cNvSpPr>
          <p:nvPr/>
        </p:nvSpPr>
        <p:spPr bwMode="auto">
          <a:xfrm>
            <a:off x="931863" y="1601788"/>
            <a:ext cx="3778250" cy="1022350"/>
          </a:xfrm>
          <a:prstGeom prst="rect">
            <a:avLst/>
          </a:prstGeom>
          <a:solidFill>
            <a:srgbClr val="D3DDE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marL="266700" indent="-266700"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 typeface="Arial" charset="0"/>
              <a:buChar char="•"/>
            </a:pPr>
            <a:r>
              <a:rPr lang="en-US" altLang="en-US" sz="1800"/>
              <a:t>Cheap</a:t>
            </a:r>
          </a:p>
          <a:p>
            <a:pPr eaLnBrk="1" hangingPunct="1">
              <a:spcBef>
                <a:spcPct val="0"/>
              </a:spcBef>
              <a:buFont typeface="Arial" charset="0"/>
              <a:buChar char="•"/>
            </a:pPr>
            <a:r>
              <a:rPr lang="en-US" altLang="en-US" sz="1800"/>
              <a:t>Prevents others from patenting the same invention</a:t>
            </a:r>
          </a:p>
        </p:txBody>
      </p:sp>
      <p:sp>
        <p:nvSpPr>
          <p:cNvPr id="31748" name="Rechteck 5"/>
          <p:cNvSpPr>
            <a:spLocks noChangeArrowheads="1"/>
          </p:cNvSpPr>
          <p:nvPr/>
        </p:nvSpPr>
        <p:spPr bwMode="auto">
          <a:xfrm>
            <a:off x="4838700" y="1601788"/>
            <a:ext cx="3886200" cy="1022350"/>
          </a:xfrm>
          <a:prstGeom prst="rect">
            <a:avLst/>
          </a:prstGeom>
          <a:solidFill>
            <a:schemeClr val="accent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marL="266700" indent="-266700"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 typeface="Arial" charset="0"/>
              <a:buChar char="•"/>
            </a:pPr>
            <a:r>
              <a:rPr lang="en-US" altLang="en-US" sz="1800">
                <a:solidFill>
                  <a:schemeClr val="bg1"/>
                </a:solidFill>
              </a:rPr>
              <a:t>Does not offer exclusivity </a:t>
            </a:r>
          </a:p>
          <a:p>
            <a:pPr eaLnBrk="1" hangingPunct="1">
              <a:spcBef>
                <a:spcPct val="0"/>
              </a:spcBef>
              <a:buFont typeface="Arial" charset="0"/>
              <a:buChar char="•"/>
            </a:pPr>
            <a:r>
              <a:rPr lang="en-US" altLang="en-US" sz="1800">
                <a:solidFill>
                  <a:schemeClr val="bg1"/>
                </a:solidFill>
              </a:rPr>
              <a:t>Reveals the invention to competitors</a:t>
            </a:r>
          </a:p>
        </p:txBody>
      </p:sp>
      <p:sp>
        <p:nvSpPr>
          <p:cNvPr id="31749" name="Rechteck 9"/>
          <p:cNvSpPr>
            <a:spLocks noChangeArrowheads="1"/>
          </p:cNvSpPr>
          <p:nvPr/>
        </p:nvSpPr>
        <p:spPr bwMode="auto">
          <a:xfrm>
            <a:off x="931863" y="3373438"/>
            <a:ext cx="3778250" cy="1423987"/>
          </a:xfrm>
          <a:prstGeom prst="rect">
            <a:avLst/>
          </a:prstGeom>
          <a:solidFill>
            <a:srgbClr val="D3DDE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marL="266700" indent="-266700"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 typeface="Arial" charset="0"/>
              <a:buChar char="•"/>
            </a:pPr>
            <a:r>
              <a:rPr lang="en-US" altLang="en-US" sz="1800"/>
              <a:t>Cheap (but there is the cost of maintaining secrecy)</a:t>
            </a:r>
          </a:p>
          <a:p>
            <a:pPr eaLnBrk="1" hangingPunct="1">
              <a:spcBef>
                <a:spcPct val="0"/>
              </a:spcBef>
              <a:buFont typeface="Arial" charset="0"/>
              <a:buChar char="•"/>
            </a:pPr>
            <a:r>
              <a:rPr lang="en-US" altLang="en-US" sz="1800"/>
              <a:t>Does not reveal the invention</a:t>
            </a:r>
          </a:p>
        </p:txBody>
      </p:sp>
      <p:sp>
        <p:nvSpPr>
          <p:cNvPr id="31750" name="Rechteck 10"/>
          <p:cNvSpPr>
            <a:spLocks noChangeArrowheads="1"/>
          </p:cNvSpPr>
          <p:nvPr/>
        </p:nvSpPr>
        <p:spPr bwMode="auto">
          <a:xfrm>
            <a:off x="4838700" y="3373438"/>
            <a:ext cx="3886200" cy="1423987"/>
          </a:xfrm>
          <a:prstGeom prst="rect">
            <a:avLst/>
          </a:prstGeom>
          <a:solidFill>
            <a:schemeClr val="accent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marL="266700" indent="-266700"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 typeface="Arial" charset="0"/>
              <a:buChar char="•"/>
            </a:pPr>
            <a:r>
              <a:rPr lang="en-US" altLang="en-US" sz="1800">
                <a:solidFill>
                  <a:schemeClr val="bg1"/>
                </a:solidFill>
              </a:rPr>
              <a:t>No protection against reverse-engineering/duplication of invention</a:t>
            </a:r>
          </a:p>
          <a:p>
            <a:pPr eaLnBrk="1" hangingPunct="1">
              <a:spcBef>
                <a:spcPct val="0"/>
              </a:spcBef>
              <a:buFont typeface="Arial" charset="0"/>
              <a:buChar char="•"/>
            </a:pPr>
            <a:r>
              <a:rPr lang="en-US" altLang="en-US" sz="1800">
                <a:solidFill>
                  <a:schemeClr val="bg1"/>
                </a:solidFill>
              </a:rPr>
              <a:t>Difficult to enforce</a:t>
            </a:r>
          </a:p>
          <a:p>
            <a:pPr eaLnBrk="1" hangingPunct="1">
              <a:spcBef>
                <a:spcPct val="0"/>
              </a:spcBef>
              <a:buFont typeface="Arial" charset="0"/>
              <a:buChar char="•"/>
            </a:pPr>
            <a:r>
              <a:rPr lang="en-US" altLang="en-US" sz="1800">
                <a:solidFill>
                  <a:schemeClr val="bg1"/>
                </a:solidFill>
              </a:rPr>
              <a:t>Secrets often leak quite fast</a:t>
            </a:r>
          </a:p>
        </p:txBody>
      </p:sp>
      <p:sp>
        <p:nvSpPr>
          <p:cNvPr id="31751" name="Rechteck 11"/>
          <p:cNvSpPr>
            <a:spLocks noChangeArrowheads="1"/>
          </p:cNvSpPr>
          <p:nvPr/>
        </p:nvSpPr>
        <p:spPr bwMode="auto">
          <a:xfrm>
            <a:off x="931863" y="5489575"/>
            <a:ext cx="3778250" cy="730250"/>
          </a:xfrm>
          <a:prstGeom prst="rect">
            <a:avLst/>
          </a:prstGeom>
          <a:solidFill>
            <a:srgbClr val="D3DDE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marL="266700" indent="-266700"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 typeface="Arial" charset="0"/>
              <a:buChar char="•"/>
            </a:pPr>
            <a:r>
              <a:rPr lang="en-US" altLang="en-US" sz="1800"/>
              <a:t>No effort required</a:t>
            </a:r>
          </a:p>
        </p:txBody>
      </p:sp>
      <p:sp>
        <p:nvSpPr>
          <p:cNvPr id="31752" name="Rechteck 12"/>
          <p:cNvSpPr>
            <a:spLocks noChangeArrowheads="1"/>
          </p:cNvSpPr>
          <p:nvPr/>
        </p:nvSpPr>
        <p:spPr bwMode="auto">
          <a:xfrm>
            <a:off x="4838700" y="5489575"/>
            <a:ext cx="4125913" cy="730250"/>
          </a:xfrm>
          <a:prstGeom prst="rect">
            <a:avLst/>
          </a:prstGeom>
          <a:solidFill>
            <a:schemeClr val="accent1"/>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marL="266700" indent="-266700"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 typeface="Arial" charset="0"/>
              <a:buChar char="•"/>
            </a:pPr>
            <a:r>
              <a:rPr lang="en-US" altLang="en-US" sz="1800">
                <a:solidFill>
                  <a:schemeClr val="bg1"/>
                </a:solidFill>
              </a:rPr>
              <a:t>Does not offer exclusivity</a:t>
            </a:r>
          </a:p>
          <a:p>
            <a:pPr eaLnBrk="1" hangingPunct="1">
              <a:spcBef>
                <a:spcPct val="0"/>
              </a:spcBef>
              <a:buFont typeface="Arial" charset="0"/>
              <a:buChar char="•"/>
            </a:pPr>
            <a:r>
              <a:rPr lang="en-US" altLang="en-US" sz="1800">
                <a:solidFill>
                  <a:schemeClr val="bg1"/>
                </a:solidFill>
              </a:rPr>
              <a:t>Competitors will often learn details</a:t>
            </a:r>
          </a:p>
        </p:txBody>
      </p:sp>
      <p:sp>
        <p:nvSpPr>
          <p:cNvPr id="31753" name="Textfeld 13"/>
          <p:cNvSpPr txBox="1">
            <a:spLocks noChangeArrowheads="1"/>
          </p:cNvSpPr>
          <p:nvPr/>
        </p:nvSpPr>
        <p:spPr bwMode="auto">
          <a:xfrm>
            <a:off x="755650" y="1160463"/>
            <a:ext cx="405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Disclose (publish) the information</a:t>
            </a:r>
          </a:p>
        </p:txBody>
      </p:sp>
      <p:sp>
        <p:nvSpPr>
          <p:cNvPr id="31754" name="Textfeld 14"/>
          <p:cNvSpPr txBox="1">
            <a:spLocks noChangeArrowheads="1"/>
          </p:cNvSpPr>
          <p:nvPr/>
        </p:nvSpPr>
        <p:spPr bwMode="auto">
          <a:xfrm>
            <a:off x="755650" y="2924175"/>
            <a:ext cx="195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Keep it a secret </a:t>
            </a:r>
          </a:p>
        </p:txBody>
      </p:sp>
      <p:sp>
        <p:nvSpPr>
          <p:cNvPr id="31755" name="Textfeld 15"/>
          <p:cNvSpPr txBox="1">
            <a:spLocks noChangeArrowheads="1"/>
          </p:cNvSpPr>
          <p:nvPr/>
        </p:nvSpPr>
        <p:spPr bwMode="auto">
          <a:xfrm>
            <a:off x="752475" y="50419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Do nothing</a:t>
            </a:r>
          </a:p>
        </p:txBody>
      </p:sp>
      <p:sp>
        <p:nvSpPr>
          <p:cNvPr id="31757" name="Rectangle 7"/>
          <p:cNvSpPr txBox="1">
            <a:spLocks noGrp="1" noChangeArrowheads="1"/>
          </p:cNvSpPr>
          <p:nvPr/>
        </p:nvSpPr>
        <p:spPr bwMode="auto">
          <a:xfrm>
            <a:off x="7723188" y="6577013"/>
            <a:ext cx="7556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382FD2F-BCAB-4E33-9E20-3288FCFA1F4B}" type="slidenum">
              <a:rPr lang="de-DE" altLang="en-US" sz="1200"/>
              <a:pPr algn="r" eaLnBrk="1" hangingPunct="1">
                <a:spcBef>
                  <a:spcPct val="0"/>
                </a:spcBef>
                <a:buFontTx/>
                <a:buNone/>
              </a:pPr>
              <a:t>28</a:t>
            </a:fld>
            <a:endParaRPr lang="de-DE" altLang="en-US" sz="1200"/>
          </a:p>
        </p:txBody>
      </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GB" altLang="en-US"/>
              <a:t>What to consider before filing an application</a:t>
            </a:r>
            <a:endParaRPr lang="en-US" altLang="en-US"/>
          </a:p>
        </p:txBody>
      </p:sp>
      <p:sp>
        <p:nvSpPr>
          <p:cNvPr id="40963" name="Rectangle 3"/>
          <p:cNvSpPr>
            <a:spLocks noChangeArrowheads="1"/>
          </p:cNvSpPr>
          <p:nvPr/>
        </p:nvSpPr>
        <p:spPr bwMode="auto">
          <a:xfrm>
            <a:off x="1692275" y="2708275"/>
            <a:ext cx="4392613" cy="1081088"/>
          </a:xfrm>
          <a:prstGeom prst="rect">
            <a:avLst/>
          </a:prstGeom>
          <a:solidFill>
            <a:srgbClr val="F7CDC9"/>
          </a:solidFill>
          <a:ln w="9525">
            <a:solidFill>
              <a:schemeClr val="tx1"/>
            </a:solidFill>
            <a:miter lim="800000"/>
            <a:headEnd/>
            <a:tailEnd/>
          </a:ln>
          <a:effectLst>
            <a:outerShdw dist="35921" dir="2700000" algn="ctr" rotWithShape="0">
              <a:schemeClr val="bg2"/>
            </a:outerShdw>
          </a:effectLst>
        </p:spPr>
        <p:txBody>
          <a:bodyPr wrap="none" anchor="ctr"/>
          <a:lstStyle>
            <a:lvl1pPr marL="182563" indent="-182563"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hlink"/>
              </a:buClr>
              <a:buSzPct val="70000"/>
              <a:buFont typeface="Wingdings" pitchFamily="2" charset="2"/>
              <a:buNone/>
            </a:pPr>
            <a:r>
              <a:rPr lang="en-GB" altLang="en-US" sz="1800" b="1">
                <a:latin typeface="Tahoma" pitchFamily="34" charset="0"/>
              </a:rPr>
              <a:t>Is your invention patentable?</a:t>
            </a:r>
          </a:p>
          <a:p>
            <a:pPr eaLnBrk="1" hangingPunct="1">
              <a:buClr>
                <a:schemeClr val="hlink"/>
              </a:buClr>
              <a:buSzPct val="70000"/>
            </a:pPr>
            <a:r>
              <a:rPr lang="en-GB" altLang="en-US" sz="1800">
                <a:latin typeface="Tahoma" pitchFamily="34" charset="0"/>
              </a:rPr>
              <a:t>Conduct a prior art search</a:t>
            </a:r>
          </a:p>
          <a:p>
            <a:pPr eaLnBrk="1" hangingPunct="1">
              <a:buClr>
                <a:schemeClr val="hlink"/>
              </a:buClr>
              <a:buSzPct val="70000"/>
            </a:pPr>
            <a:r>
              <a:rPr lang="en-GB" altLang="en-US" sz="1800"/>
              <a:t>Get advice on legal requirements</a:t>
            </a:r>
          </a:p>
        </p:txBody>
      </p:sp>
      <p:sp>
        <p:nvSpPr>
          <p:cNvPr id="32772" name="Rectangle 4"/>
          <p:cNvSpPr>
            <a:spLocks noChangeArrowheads="1"/>
          </p:cNvSpPr>
          <p:nvPr/>
        </p:nvSpPr>
        <p:spPr bwMode="auto">
          <a:xfrm>
            <a:off x="827088" y="1341438"/>
            <a:ext cx="4537075" cy="1046162"/>
          </a:xfrm>
          <a:prstGeom prst="rect">
            <a:avLst/>
          </a:prstGeom>
          <a:solidFill>
            <a:srgbClr val="DCDDCD"/>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hlink"/>
              </a:buClr>
              <a:buSzPct val="70000"/>
              <a:buFont typeface="Wingdings" pitchFamily="2" charset="2"/>
              <a:buNone/>
            </a:pPr>
            <a:r>
              <a:rPr lang="en-GB" altLang="en-US" sz="1800" b="1">
                <a:latin typeface="Tahoma" pitchFamily="34" charset="0"/>
              </a:rPr>
              <a:t>Should you patent your invention?</a:t>
            </a:r>
          </a:p>
          <a:p>
            <a:pPr eaLnBrk="1" hangingPunct="1">
              <a:buClr>
                <a:schemeClr val="hlink"/>
              </a:buClr>
              <a:buSzPct val="70000"/>
              <a:buFont typeface="Wingdings" pitchFamily="2" charset="2"/>
              <a:buNone/>
            </a:pPr>
            <a:r>
              <a:rPr lang="en-GB" altLang="en-US" sz="1800">
                <a:latin typeface="Tahoma" pitchFamily="34" charset="0"/>
              </a:rPr>
              <a:t>Cost/benefit analysis</a:t>
            </a:r>
          </a:p>
        </p:txBody>
      </p:sp>
      <p:sp>
        <p:nvSpPr>
          <p:cNvPr id="40965" name="Rectangle 5"/>
          <p:cNvSpPr>
            <a:spLocks noChangeArrowheads="1"/>
          </p:cNvSpPr>
          <p:nvPr/>
        </p:nvSpPr>
        <p:spPr bwMode="auto">
          <a:xfrm>
            <a:off x="2484438" y="4076700"/>
            <a:ext cx="5184775" cy="1150938"/>
          </a:xfrm>
          <a:prstGeom prst="rect">
            <a:avLst/>
          </a:prstGeom>
          <a:solidFill>
            <a:srgbClr val="E2E9EE"/>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hlink"/>
              </a:buClr>
              <a:buSzPct val="70000"/>
              <a:buFont typeface="Wingdings" pitchFamily="2" charset="2"/>
              <a:buNone/>
            </a:pPr>
            <a:r>
              <a:rPr lang="en-GB" altLang="en-US" sz="1600" b="1">
                <a:latin typeface="Tahoma" pitchFamily="34" charset="0"/>
              </a:rPr>
              <a:t>Have you clarified the rights to the invention</a:t>
            </a:r>
          </a:p>
          <a:p>
            <a:pPr eaLnBrk="1" hangingPunct="1">
              <a:buClr>
                <a:schemeClr val="hlink"/>
              </a:buClr>
              <a:buSzPct val="70000"/>
              <a:buFont typeface="Wingdings" pitchFamily="2" charset="2"/>
              <a:buNone/>
            </a:pPr>
            <a:r>
              <a:rPr lang="en-GB" altLang="en-US" sz="1600">
                <a:latin typeface="Tahoma" pitchFamily="34" charset="0"/>
              </a:rPr>
              <a:t>with the company, its employees and business partners?</a:t>
            </a:r>
          </a:p>
        </p:txBody>
      </p:sp>
      <p:sp>
        <p:nvSpPr>
          <p:cNvPr id="156678" name="AutoShape 6"/>
          <p:cNvSpPr>
            <a:spLocks noChangeArrowheads="1"/>
          </p:cNvSpPr>
          <p:nvPr/>
        </p:nvSpPr>
        <p:spPr bwMode="auto">
          <a:xfrm rot="5400000">
            <a:off x="900112" y="2924176"/>
            <a:ext cx="576263" cy="5762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7DBD9"/>
          </a:solidFill>
          <a:ln w="9525">
            <a:solidFill>
              <a:schemeClr val="tx1"/>
            </a:solidFill>
            <a:miter lim="800000"/>
            <a:headEnd/>
            <a:tailEnd/>
          </a:ln>
        </p:spPr>
        <p:txBody>
          <a:bodyPr rot="10800000" vert="eaVert" wrap="none" anchor="ctr"/>
          <a:lstStyle/>
          <a:p>
            <a:endParaRPr lang="en-GB"/>
          </a:p>
        </p:txBody>
      </p:sp>
      <p:sp>
        <p:nvSpPr>
          <p:cNvPr id="40967" name="AutoShape 7"/>
          <p:cNvSpPr>
            <a:spLocks noChangeArrowheads="1"/>
          </p:cNvSpPr>
          <p:nvPr/>
        </p:nvSpPr>
        <p:spPr bwMode="auto">
          <a:xfrm rot="5400000">
            <a:off x="1763713" y="4364038"/>
            <a:ext cx="576262" cy="5762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D6DFE6"/>
          </a:solidFill>
          <a:ln w="9525">
            <a:solidFill>
              <a:schemeClr val="tx1"/>
            </a:solidFill>
            <a:miter lim="800000"/>
            <a:headEnd/>
            <a:tailEnd/>
          </a:ln>
        </p:spPr>
        <p:txBody>
          <a:bodyPr wrap="none" anchor="ctr"/>
          <a:lstStyle/>
          <a:p>
            <a:endParaRPr lang="en-GB"/>
          </a:p>
        </p:txBody>
      </p:sp>
      <p:sp>
        <p:nvSpPr>
          <p:cNvPr id="40968" name="Text Box 8"/>
          <p:cNvSpPr txBox="1">
            <a:spLocks noChangeArrowheads="1"/>
          </p:cNvSpPr>
          <p:nvPr/>
        </p:nvSpPr>
        <p:spPr bwMode="auto">
          <a:xfrm>
            <a:off x="1908175" y="5589588"/>
            <a:ext cx="3951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2400" b="1">
                <a:solidFill>
                  <a:schemeClr val="accent1"/>
                </a:solidFill>
              </a:rPr>
              <a:t>SEEK LEGAL ADVICE!</a:t>
            </a:r>
          </a:p>
        </p:txBody>
      </p:sp>
      <p:sp>
        <p:nvSpPr>
          <p:cNvPr id="40969" name="Sound"/>
          <p:cNvSpPr>
            <a:spLocks noChangeAspect="1" noEditPoints="1" noChangeArrowheads="1"/>
          </p:cNvSpPr>
          <p:nvPr/>
        </p:nvSpPr>
        <p:spPr bwMode="auto">
          <a:xfrm>
            <a:off x="1001713" y="5473700"/>
            <a:ext cx="766762" cy="766763"/>
          </a:xfrm>
          <a:custGeom>
            <a:avLst/>
            <a:gdLst>
              <a:gd name="T0" fmla="*/ 2147483647 w 21600"/>
              <a:gd name="T1" fmla="*/ 2147483647 h 21600"/>
              <a:gd name="T2" fmla="*/ 2147483647 w 21600"/>
              <a:gd name="T3" fmla="*/ 0 h 21600"/>
              <a:gd name="T4" fmla="*/ 0 w 21600"/>
              <a:gd name="T5" fmla="*/ 2147483647 h 21600"/>
              <a:gd name="T6" fmla="*/ 2147483647 w 21600"/>
              <a:gd name="T7" fmla="*/ 2147483647 h 21600"/>
              <a:gd name="T8" fmla="*/ 0 60000 65536"/>
              <a:gd name="T9" fmla="*/ 0 60000 65536"/>
              <a:gd name="T10" fmla="*/ 0 60000 65536"/>
              <a:gd name="T11" fmla="*/ 0 60000 65536"/>
              <a:gd name="T12" fmla="*/ 761 w 21600"/>
              <a:gd name="T13" fmla="*/ 22454 h 21600"/>
              <a:gd name="T14" fmla="*/ 21069 w 21600"/>
              <a:gd name="T15" fmla="*/ 28282 h 21600"/>
            </a:gdLst>
            <a:ahLst/>
            <a:cxnLst>
              <a:cxn ang="T8">
                <a:pos x="T0" y="T1"/>
              </a:cxn>
              <a:cxn ang="T9">
                <a:pos x="T2" y="T3"/>
              </a:cxn>
              <a:cxn ang="T10">
                <a:pos x="T4" y="T5"/>
              </a:cxn>
              <a:cxn ang="T11">
                <a:pos x="T6" y="T7"/>
              </a:cxn>
            </a:cxnLst>
            <a:rect l="T12" t="T13" r="T14" b="T15"/>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chemeClr val="accent1"/>
          </a:solidFill>
          <a:ln w="9525">
            <a:solidFill>
              <a:srgbClr val="000000"/>
            </a:solidFill>
            <a:miter lim="800000"/>
            <a:headEnd/>
            <a:tailEnd/>
          </a:ln>
          <a:effectLst>
            <a:outerShdw dist="107763" dir="2700000" algn="ctr" rotWithShape="0">
              <a:srgbClr val="808080"/>
            </a:outerShdw>
          </a:effectLst>
        </p:spPr>
        <p:txBody>
          <a:bodyPr/>
          <a:lstStyle/>
          <a:p>
            <a:endParaRPr lang="en-GB"/>
          </a:p>
        </p:txBody>
      </p:sp>
      <p:sp>
        <p:nvSpPr>
          <p:cNvPr id="40970" name="AutoShape 10"/>
          <p:cNvSpPr>
            <a:spLocks noChangeArrowheads="1"/>
          </p:cNvSpPr>
          <p:nvPr/>
        </p:nvSpPr>
        <p:spPr bwMode="auto">
          <a:xfrm>
            <a:off x="6877050" y="1989138"/>
            <a:ext cx="1368425" cy="936625"/>
          </a:xfrm>
          <a:prstGeom prst="cloudCallout">
            <a:avLst>
              <a:gd name="adj1" fmla="val -72273"/>
              <a:gd name="adj2" fmla="val 69491"/>
            </a:avLst>
          </a:prstGeom>
          <a:noFill/>
          <a:ln w="9525">
            <a:solidFill>
              <a:schemeClr val="tx1"/>
            </a:solidFill>
            <a:round/>
            <a:headEnd/>
            <a:tailEnd/>
          </a:ln>
          <a:extLst>
            <a:ext uri="{909E8E84-426E-40DD-AFC4-6F175D3DCCD1}">
              <a14:hiddenFill xmlns:a14="http://schemas.microsoft.com/office/drawing/2010/main">
                <a:solidFill>
                  <a:srgbClr val="FAE4E2"/>
                </a:solidFill>
              </a14:hiddenFill>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en-US" sz="1800"/>
          </a:p>
        </p:txBody>
      </p:sp>
      <p:sp>
        <p:nvSpPr>
          <p:cNvPr id="146444" name="Text Box 12"/>
          <p:cNvSpPr txBox="1">
            <a:spLocks noChangeArrowheads="1"/>
          </p:cNvSpPr>
          <p:nvPr/>
        </p:nvSpPr>
        <p:spPr bwMode="auto">
          <a:xfrm>
            <a:off x="6661150" y="2205038"/>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a:t>New?</a:t>
            </a:r>
          </a:p>
        </p:txBody>
      </p:sp>
      <p:sp>
        <p:nvSpPr>
          <p:cNvPr id="40972" name="AutoShape 12"/>
          <p:cNvSpPr>
            <a:spLocks noChangeArrowheads="1"/>
          </p:cNvSpPr>
          <p:nvPr/>
        </p:nvSpPr>
        <p:spPr bwMode="auto">
          <a:xfrm>
            <a:off x="7019925" y="2997200"/>
            <a:ext cx="1835150" cy="936625"/>
          </a:xfrm>
          <a:prstGeom prst="cloudCallout">
            <a:avLst>
              <a:gd name="adj1" fmla="val -82005"/>
              <a:gd name="adj2" fmla="val -13222"/>
            </a:avLst>
          </a:prstGeom>
          <a:noFill/>
          <a:ln w="9525">
            <a:solidFill>
              <a:schemeClr val="tx1"/>
            </a:solidFill>
            <a:round/>
            <a:headEnd/>
            <a:tailEnd/>
          </a:ln>
          <a:extLst>
            <a:ext uri="{909E8E84-426E-40DD-AFC4-6F175D3DCCD1}">
              <a14:hiddenFill xmlns:a14="http://schemas.microsoft.com/office/drawing/2010/main">
                <a:solidFill>
                  <a:srgbClr val="FAE4E2"/>
                </a:solidFill>
              </a14:hiddenFill>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de-DE" altLang="en-US" sz="1800"/>
          </a:p>
        </p:txBody>
      </p:sp>
      <p:sp>
        <p:nvSpPr>
          <p:cNvPr id="2" name="Text Box 12"/>
          <p:cNvSpPr txBox="1">
            <a:spLocks noChangeArrowheads="1"/>
          </p:cNvSpPr>
          <p:nvPr/>
        </p:nvSpPr>
        <p:spPr bwMode="auto">
          <a:xfrm>
            <a:off x="6805613" y="3284538"/>
            <a:ext cx="2841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a:t>Inventive?</a:t>
            </a:r>
          </a:p>
        </p:txBody>
      </p:sp>
      <p:pic>
        <p:nvPicPr>
          <p:cNvPr id="40974" name="Picture 9" descr="200249342-001"/>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885113" y="4221163"/>
            <a:ext cx="10334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9" name="Picture 17"/>
          <p:cNvPicPr>
            <a:picLocks noChangeAspect="1" noChangeArrowheads="1"/>
          </p:cNvPicPr>
          <p:nvPr/>
        </p:nvPicPr>
        <p:blipFill>
          <a:blip r:embed="rId4">
            <a:extLst>
              <a:ext uri="{28A0092B-C50C-407E-A947-70E740481C1C}">
                <a14:useLocalDpi xmlns:a14="http://schemas.microsoft.com/office/drawing/2010/main" val="0"/>
              </a:ext>
            </a:extLst>
          </a:blip>
          <a:srcRect t="3635"/>
          <a:stretch>
            <a:fillRect/>
          </a:stretch>
        </p:blipFill>
        <p:spPr bwMode="auto">
          <a:xfrm>
            <a:off x="5724525" y="5373688"/>
            <a:ext cx="1411288"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Rectangle 7"/>
          <p:cNvSpPr txBox="1">
            <a:spLocks noGrp="1" noChangeArrowheads="1"/>
          </p:cNvSpPr>
          <p:nvPr/>
        </p:nvSpPr>
        <p:spPr bwMode="auto">
          <a:xfrm>
            <a:off x="7740650" y="6546850"/>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336B97F-315F-4BCD-8003-702859A8D00D}" type="slidenum">
              <a:rPr lang="de-DE" altLang="en-US" sz="1200"/>
              <a:pPr algn="r" eaLnBrk="1" hangingPunct="1">
                <a:spcBef>
                  <a:spcPct val="0"/>
                </a:spcBef>
                <a:buFontTx/>
                <a:buNone/>
              </a:pPr>
              <a:t>29</a:t>
            </a:fld>
            <a:endParaRPr lang="de-DE" altLang="en-US" sz="1200"/>
          </a:p>
        </p:txBody>
      </p:sp>
      <p:pic>
        <p:nvPicPr>
          <p:cNvPr id="32786" name="Picture 23" descr="1368527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836613"/>
            <a:ext cx="14827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66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64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9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97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96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6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nimBg="1"/>
      <p:bldP spid="156678" grpId="0" animBg="1"/>
      <p:bldP spid="40967" grpId="0" animBg="1"/>
      <p:bldP spid="40968" grpId="0"/>
      <p:bldP spid="40969" grpId="0" animBg="1"/>
      <p:bldP spid="40970" grpId="0" animBg="1"/>
      <p:bldP spid="146444" grpId="0"/>
      <p:bldP spid="40972"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3</a:t>
            </a:r>
          </a:p>
        </p:txBody>
      </p:sp>
      <p:cxnSp>
        <p:nvCxnSpPr>
          <p:cNvPr id="10" name="Gerade Verbindung mit Pfeil 9"/>
          <p:cNvCxnSpPr/>
          <p:nvPr/>
        </p:nvCxnSpPr>
        <p:spPr>
          <a:xfrm rot="16200000" flipV="1">
            <a:off x="2651125" y="4276725"/>
            <a:ext cx="542925" cy="952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6148" name="Textfeld 10"/>
          <p:cNvSpPr txBox="1">
            <a:spLocks noChangeArrowheads="1"/>
          </p:cNvSpPr>
          <p:nvPr/>
        </p:nvSpPr>
        <p:spPr bwMode="auto">
          <a:xfrm>
            <a:off x="2041525" y="4505325"/>
            <a:ext cx="178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accent2"/>
                </a:solidFill>
              </a:rPr>
              <a:t>Major discovery</a:t>
            </a:r>
          </a:p>
        </p:txBody>
      </p:sp>
      <p:sp>
        <p:nvSpPr>
          <p:cNvPr id="6149" name="Text Box 11"/>
          <p:cNvSpPr txBox="1">
            <a:spLocks noChangeArrowheads="1"/>
          </p:cNvSpPr>
          <p:nvPr/>
        </p:nvSpPr>
        <p:spPr bwMode="auto">
          <a:xfrm>
            <a:off x="8315325" y="80963"/>
            <a:ext cx="828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200">
                <a:solidFill>
                  <a:schemeClr val="accent1"/>
                </a:solidFill>
              </a:rPr>
              <a:t>Optional</a:t>
            </a:r>
          </a:p>
        </p:txBody>
      </p:sp>
      <p:pic>
        <p:nvPicPr>
          <p:cNvPr id="6150" name="Picture 12" descr="getty_ST001797"/>
          <p:cNvPicPr>
            <a:picLocks noChangeAspect="1" noChangeArrowheads="1"/>
          </p:cNvPicPr>
          <p:nvPr/>
        </p:nvPicPr>
        <p:blipFill>
          <a:blip r:embed="rId4">
            <a:extLst>
              <a:ext uri="{28A0092B-C50C-407E-A947-70E740481C1C}">
                <a14:useLocalDpi xmlns:a14="http://schemas.microsoft.com/office/drawing/2010/main" val="0"/>
              </a:ext>
            </a:extLst>
          </a:blip>
          <a:srcRect l="12581" t="50000" b="15187"/>
          <a:stretch>
            <a:fillRect/>
          </a:stretch>
        </p:blipFill>
        <p:spPr bwMode="auto">
          <a:xfrm>
            <a:off x="1614488" y="5300663"/>
            <a:ext cx="165576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3" descr="getty_skd188679sdc"/>
          <p:cNvPicPr>
            <a:picLocks noChangeAspect="1" noChangeArrowheads="1"/>
          </p:cNvPicPr>
          <p:nvPr/>
        </p:nvPicPr>
        <p:blipFill>
          <a:blip r:embed="rId5">
            <a:extLst>
              <a:ext uri="{28A0092B-C50C-407E-A947-70E740481C1C}">
                <a14:useLocalDpi xmlns:a14="http://schemas.microsoft.com/office/drawing/2010/main" val="0"/>
              </a:ext>
            </a:extLst>
          </a:blip>
          <a:srcRect l="10835" t="10835" r="15265" b="7660"/>
          <a:stretch>
            <a:fillRect/>
          </a:stretch>
        </p:blipFill>
        <p:spPr bwMode="auto">
          <a:xfrm>
            <a:off x="3852863" y="5337175"/>
            <a:ext cx="81756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descr="getty_skd284132sdc"/>
          <p:cNvPicPr>
            <a:picLocks noChangeAspect="1" noChangeArrowheads="1"/>
          </p:cNvPicPr>
          <p:nvPr/>
        </p:nvPicPr>
        <p:blipFill>
          <a:blip r:embed="rId6">
            <a:extLst>
              <a:ext uri="{28A0092B-C50C-407E-A947-70E740481C1C}">
                <a14:useLocalDpi xmlns:a14="http://schemas.microsoft.com/office/drawing/2010/main" val="0"/>
              </a:ext>
            </a:extLst>
          </a:blip>
          <a:srcRect l="13370" t="9583" r="44958" b="4512"/>
          <a:stretch>
            <a:fillRect/>
          </a:stretch>
        </p:blipFill>
        <p:spPr bwMode="auto">
          <a:xfrm>
            <a:off x="5259388" y="5229225"/>
            <a:ext cx="541337"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54" name="Chart 13"/>
          <p:cNvGraphicFramePr>
            <a:graphicFrameLocks/>
          </p:cNvGraphicFramePr>
          <p:nvPr>
            <p:extLst>
              <p:ext uri="{D42A27DB-BD31-4B8C-83A1-F6EECF244321}">
                <p14:modId xmlns:p14="http://schemas.microsoft.com/office/powerpoint/2010/main" val="2650027922"/>
              </p:ext>
            </p:extLst>
          </p:nvPr>
        </p:nvGraphicFramePr>
        <p:xfrm>
          <a:off x="671513" y="1290638"/>
          <a:ext cx="8023225" cy="3787775"/>
        </p:xfrm>
        <a:graphic>
          <a:graphicData uri="http://schemas.openxmlformats.org/presentationml/2006/ole">
            <mc:AlternateContent xmlns:mc="http://schemas.openxmlformats.org/markup-compatibility/2006">
              <mc:Choice xmlns:v="urn:schemas-microsoft-com:vml" Requires="v">
                <p:oleObj spid="_x0000_s6298" name="Worksheet" r:id="rId7" imgW="8023860" imgH="3786988" progId="Excel.Sheet.8">
                  <p:embed/>
                </p:oleObj>
              </mc:Choice>
              <mc:Fallback>
                <p:oleObj name="Worksheet" r:id="rId7" imgW="8023860" imgH="3786988" progId="Excel.Sheet.8">
                  <p:embed/>
                  <p:pic>
                    <p:nvPicPr>
                      <p:cNvPr id="0" name="Chart 13"/>
                      <p:cNvPicPr>
                        <a:picLocks noChangeArrowheads="1"/>
                      </p:cNvPicPr>
                      <p:nvPr/>
                    </p:nvPicPr>
                    <p:blipFill>
                      <a:blip r:embed="rId8"/>
                      <a:srcRect/>
                      <a:stretch>
                        <a:fillRect/>
                      </a:stretch>
                    </p:blipFill>
                    <p:spPr bwMode="auto">
                      <a:xfrm>
                        <a:off x="671513" y="1290638"/>
                        <a:ext cx="802322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itle 3"/>
          <p:cNvSpPr txBox="1">
            <a:spLocks/>
          </p:cNvSpPr>
          <p:nvPr/>
        </p:nvSpPr>
        <p:spPr bwMode="auto">
          <a:xfrm>
            <a:off x="468313" y="369888"/>
            <a:ext cx="792162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rtl="0" eaLnBrk="0" fontAlgn="base" hangingPunct="0">
              <a:spcBef>
                <a:spcPct val="0"/>
              </a:spcBef>
              <a:spcAft>
                <a:spcPct val="0"/>
              </a:spcAft>
              <a:defRPr sz="2400" b="1">
                <a:solidFill>
                  <a:srgbClr val="404B56"/>
                </a:solidFill>
                <a:latin typeface="+mj-lt"/>
                <a:ea typeface="+mj-ea"/>
                <a:cs typeface="+mj-cs"/>
              </a:defRPr>
            </a:lvl1pPr>
            <a:lvl2pPr algn="l" rtl="0" eaLnBrk="0" fontAlgn="base" hangingPunct="0">
              <a:spcBef>
                <a:spcPct val="0"/>
              </a:spcBef>
              <a:spcAft>
                <a:spcPct val="0"/>
              </a:spcAft>
              <a:defRPr sz="2400" b="1">
                <a:solidFill>
                  <a:srgbClr val="404B56"/>
                </a:solidFill>
                <a:latin typeface="Arial" charset="0"/>
              </a:defRPr>
            </a:lvl2pPr>
            <a:lvl3pPr algn="l" rtl="0" eaLnBrk="0" fontAlgn="base" hangingPunct="0">
              <a:spcBef>
                <a:spcPct val="0"/>
              </a:spcBef>
              <a:spcAft>
                <a:spcPct val="0"/>
              </a:spcAft>
              <a:defRPr sz="2400" b="1">
                <a:solidFill>
                  <a:srgbClr val="404B56"/>
                </a:solidFill>
                <a:latin typeface="Arial" charset="0"/>
              </a:defRPr>
            </a:lvl3pPr>
            <a:lvl4pPr algn="l" rtl="0" eaLnBrk="0" fontAlgn="base" hangingPunct="0">
              <a:spcBef>
                <a:spcPct val="0"/>
              </a:spcBef>
              <a:spcAft>
                <a:spcPct val="0"/>
              </a:spcAft>
              <a:defRPr sz="2400" b="1">
                <a:solidFill>
                  <a:srgbClr val="404B56"/>
                </a:solidFill>
                <a:latin typeface="Arial" charset="0"/>
              </a:defRPr>
            </a:lvl4pPr>
            <a:lvl5pPr algn="l" rtl="0" eaLnBrk="0" fontAlgn="base" hangingPunct="0">
              <a:spcBef>
                <a:spcPct val="0"/>
              </a:spcBef>
              <a:spcAft>
                <a:spcPct val="0"/>
              </a:spcAft>
              <a:defRPr sz="2400" b="1">
                <a:solidFill>
                  <a:srgbClr val="404B56"/>
                </a:solidFill>
                <a:latin typeface="Arial" charset="0"/>
              </a:defRPr>
            </a:lvl5pPr>
            <a:lvl6pPr marL="457200" algn="l" rtl="0" fontAlgn="base">
              <a:spcBef>
                <a:spcPct val="0"/>
              </a:spcBef>
              <a:spcAft>
                <a:spcPct val="0"/>
              </a:spcAft>
              <a:defRPr sz="2400" b="1">
                <a:solidFill>
                  <a:srgbClr val="404B56"/>
                </a:solidFill>
                <a:latin typeface="Arial" charset="0"/>
              </a:defRPr>
            </a:lvl6pPr>
            <a:lvl7pPr marL="914400" algn="l" rtl="0" fontAlgn="base">
              <a:spcBef>
                <a:spcPct val="0"/>
              </a:spcBef>
              <a:spcAft>
                <a:spcPct val="0"/>
              </a:spcAft>
              <a:defRPr sz="2400" b="1">
                <a:solidFill>
                  <a:srgbClr val="404B56"/>
                </a:solidFill>
                <a:latin typeface="Arial" charset="0"/>
              </a:defRPr>
            </a:lvl7pPr>
            <a:lvl8pPr marL="1371600" algn="l" rtl="0" fontAlgn="base">
              <a:spcBef>
                <a:spcPct val="0"/>
              </a:spcBef>
              <a:spcAft>
                <a:spcPct val="0"/>
              </a:spcAft>
              <a:defRPr sz="2400" b="1">
                <a:solidFill>
                  <a:srgbClr val="404B56"/>
                </a:solidFill>
                <a:latin typeface="Arial" charset="0"/>
              </a:defRPr>
            </a:lvl8pPr>
            <a:lvl9pPr marL="1828800" algn="l" rtl="0" fontAlgn="base">
              <a:spcBef>
                <a:spcPct val="0"/>
              </a:spcBef>
              <a:spcAft>
                <a:spcPct val="0"/>
              </a:spcAft>
              <a:defRPr sz="2400" b="1">
                <a:solidFill>
                  <a:srgbClr val="404B56"/>
                </a:solidFill>
                <a:latin typeface="Arial" charset="0"/>
              </a:defRPr>
            </a:lvl9pPr>
          </a:lstStyle>
          <a:p>
            <a:pPr>
              <a:defRPr/>
            </a:pPr>
            <a:r>
              <a:rPr lang="en-US" altLang="en-US" dirty="0"/>
              <a:t>Patents are all around us</a:t>
            </a:r>
            <a:endParaRPr lang="en-GB" kern="0" dirty="0"/>
          </a:p>
        </p:txBody>
      </p:sp>
      <p:sp>
        <p:nvSpPr>
          <p:cNvPr id="2" name="Footer Placeholder 1"/>
          <p:cNvSpPr>
            <a:spLocks noGrp="1"/>
          </p:cNvSpPr>
          <p:nvPr>
            <p:ph type="ftr" sz="quarter" idx="10"/>
          </p:nvPr>
        </p:nvSpPr>
        <p:spPr/>
        <p:txBody>
          <a:bodyPr/>
          <a:lstStyle/>
          <a:p>
            <a:pPr>
              <a:defRPr/>
            </a:pPr>
            <a:r>
              <a:rPr lang="en-US" dirty="0"/>
              <a:t>Intellectual Property Teaching Kit </a:t>
            </a:r>
            <a:endParaRPr lang="en-GB"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2"/>
          <p:cNvSpPr>
            <a:spLocks noChangeArrowheads="1"/>
          </p:cNvSpPr>
          <p:nvPr/>
        </p:nvSpPr>
        <p:spPr bwMode="auto">
          <a:xfrm>
            <a:off x="781050" y="1860550"/>
            <a:ext cx="3006725" cy="2752725"/>
          </a:xfrm>
          <a:prstGeom prst="ellipse">
            <a:avLst/>
          </a:prstGeom>
          <a:solidFill>
            <a:srgbClr val="DCDDCD"/>
          </a:solidFill>
          <a:ln w="9525">
            <a:solidFill>
              <a:srgbClr val="EAEBE1"/>
            </a:solidFill>
            <a:round/>
            <a:headEnd/>
            <a:tailEnd/>
          </a:ln>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en-US" sz="1800"/>
          </a:p>
        </p:txBody>
      </p:sp>
      <p:sp>
        <p:nvSpPr>
          <p:cNvPr id="33795" name="Rectangle 2"/>
          <p:cNvSpPr>
            <a:spLocks noGrp="1" noChangeArrowheads="1"/>
          </p:cNvSpPr>
          <p:nvPr>
            <p:ph type="title"/>
          </p:nvPr>
        </p:nvSpPr>
        <p:spPr>
          <a:xfrm>
            <a:off x="755650" y="404813"/>
            <a:ext cx="8101013" cy="1135062"/>
          </a:xfrm>
        </p:spPr>
        <p:txBody>
          <a:bodyPr/>
          <a:lstStyle/>
          <a:p>
            <a:pPr eaLnBrk="1" hangingPunct="1"/>
            <a:r>
              <a:rPr lang="en-GB" altLang="en-US"/>
              <a:t>What might happen if I decide not to patent </a:t>
            </a:r>
            <a:br>
              <a:rPr lang="en-GB" altLang="en-US"/>
            </a:br>
            <a:r>
              <a:rPr lang="en-GB" altLang="en-US"/>
              <a:t>my invention?</a:t>
            </a:r>
            <a:endParaRPr lang="en-US" altLang="en-US"/>
          </a:p>
        </p:txBody>
      </p:sp>
      <p:sp>
        <p:nvSpPr>
          <p:cNvPr id="146444" name="Text Box 12"/>
          <p:cNvSpPr txBox="1">
            <a:spLocks noChangeArrowheads="1"/>
          </p:cNvSpPr>
          <p:nvPr/>
        </p:nvSpPr>
        <p:spPr bwMode="auto">
          <a:xfrm>
            <a:off x="885825" y="2833688"/>
            <a:ext cx="2841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a:t>Somebody else might patent it!</a:t>
            </a:r>
          </a:p>
        </p:txBody>
      </p:sp>
      <p:sp>
        <p:nvSpPr>
          <p:cNvPr id="43013" name="Oval 5"/>
          <p:cNvSpPr>
            <a:spLocks noChangeArrowheads="1"/>
          </p:cNvSpPr>
          <p:nvPr/>
        </p:nvSpPr>
        <p:spPr bwMode="auto">
          <a:xfrm>
            <a:off x="5724525" y="1336675"/>
            <a:ext cx="3006725" cy="2752725"/>
          </a:xfrm>
          <a:prstGeom prst="ellipse">
            <a:avLst/>
          </a:prstGeom>
          <a:solidFill>
            <a:srgbClr val="BFC1A3"/>
          </a:solidFill>
          <a:ln w="9525">
            <a:solidFill>
              <a:srgbClr val="EAEBE1"/>
            </a:solidFill>
            <a:round/>
            <a:headEnd/>
            <a:tailEnd/>
          </a:ln>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en-US" sz="1800"/>
          </a:p>
        </p:txBody>
      </p:sp>
      <p:sp>
        <p:nvSpPr>
          <p:cNvPr id="2" name="Text Box 12"/>
          <p:cNvSpPr txBox="1">
            <a:spLocks noChangeArrowheads="1"/>
          </p:cNvSpPr>
          <p:nvPr/>
        </p:nvSpPr>
        <p:spPr bwMode="auto">
          <a:xfrm>
            <a:off x="5807075" y="2325688"/>
            <a:ext cx="2841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a:t>Competitors might </a:t>
            </a:r>
            <a:br>
              <a:rPr lang="en-GB" altLang="en-US"/>
            </a:br>
            <a:r>
              <a:rPr lang="en-GB" altLang="en-US"/>
              <a:t>take advantage</a:t>
            </a:r>
            <a:br>
              <a:rPr lang="en-GB" altLang="en-US"/>
            </a:br>
            <a:r>
              <a:rPr lang="en-GB" altLang="en-US"/>
              <a:t>of it!</a:t>
            </a:r>
          </a:p>
        </p:txBody>
      </p:sp>
      <p:sp>
        <p:nvSpPr>
          <p:cNvPr id="43015" name="Oval 7"/>
          <p:cNvSpPr>
            <a:spLocks noChangeArrowheads="1"/>
          </p:cNvSpPr>
          <p:nvPr/>
        </p:nvSpPr>
        <p:spPr bwMode="auto">
          <a:xfrm>
            <a:off x="3492500" y="3509963"/>
            <a:ext cx="3006725" cy="2752725"/>
          </a:xfrm>
          <a:prstGeom prst="ellipse">
            <a:avLst/>
          </a:prstGeom>
          <a:solidFill>
            <a:srgbClr val="CDD9E1"/>
          </a:solidFill>
          <a:ln w="9525">
            <a:solidFill>
              <a:srgbClr val="EAEBE1"/>
            </a:solidFill>
            <a:round/>
            <a:headEnd/>
            <a:tailEnd/>
          </a:ln>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de-DE" altLang="en-US" sz="1800"/>
          </a:p>
        </p:txBody>
      </p:sp>
      <p:sp>
        <p:nvSpPr>
          <p:cNvPr id="3" name="Text Box 12"/>
          <p:cNvSpPr txBox="1">
            <a:spLocks noChangeArrowheads="1"/>
          </p:cNvSpPr>
          <p:nvPr/>
        </p:nvSpPr>
        <p:spPr bwMode="auto">
          <a:xfrm>
            <a:off x="3492500" y="4141788"/>
            <a:ext cx="30067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800"/>
              <a:t>Potential for </a:t>
            </a:r>
            <a:br>
              <a:rPr lang="en-GB" altLang="en-US" sz="1800"/>
            </a:br>
            <a:r>
              <a:rPr lang="en-GB" altLang="en-US" sz="1800"/>
              <a:t>licensing, selling or </a:t>
            </a:r>
            <a:br>
              <a:rPr lang="en-GB" altLang="en-US" sz="1800"/>
            </a:br>
            <a:r>
              <a:rPr lang="en-GB" altLang="en-US" sz="1800"/>
              <a:t>transferring the </a:t>
            </a:r>
            <a:br>
              <a:rPr lang="en-GB" altLang="en-US" sz="1800"/>
            </a:br>
            <a:r>
              <a:rPr lang="en-GB" altLang="en-US" sz="1800"/>
              <a:t>technology would be severely curtailed!</a:t>
            </a:r>
          </a:p>
        </p:txBody>
      </p:sp>
      <p:sp>
        <p:nvSpPr>
          <p:cNvPr id="3380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33802" name="Rectangle 7"/>
          <p:cNvSpPr txBox="1">
            <a:spLocks noGrp="1" noChangeArrowheads="1"/>
          </p:cNvSpPr>
          <p:nvPr/>
        </p:nvSpPr>
        <p:spPr bwMode="auto">
          <a:xfrm>
            <a:off x="7770813"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0388876-9AAA-459C-A182-68438BCC3AA0}" type="slidenum">
              <a:rPr lang="de-DE" altLang="en-US" sz="1200"/>
              <a:pPr algn="r" eaLnBrk="1" hangingPunct="1">
                <a:spcBef>
                  <a:spcPct val="0"/>
                </a:spcBef>
                <a:buFontTx/>
                <a:buNone/>
              </a:pPr>
              <a:t>30</a:t>
            </a:fld>
            <a:endParaRPr lang="de-DE"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146444" grpId="0"/>
      <p:bldP spid="43013" grpId="0" animBg="1"/>
      <p:bldP spid="2" grpId="0"/>
      <p:bldP spid="43015"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lIns="91440" tIns="45720" rIns="91440" bIns="45720" anchor="ctr"/>
          <a:lstStyle/>
          <a:p>
            <a:pPr eaLnBrk="1" hangingPunct="1"/>
            <a:r>
              <a:rPr lang="en-US" altLang="en-US"/>
              <a:t>How patents are used</a:t>
            </a:r>
          </a:p>
        </p:txBody>
      </p:sp>
      <p:sp>
        <p:nvSpPr>
          <p:cNvPr id="32771" name="Inhaltsplatzhalter 2"/>
          <p:cNvSpPr>
            <a:spLocks noGrp="1"/>
          </p:cNvSpPr>
          <p:nvPr>
            <p:ph idx="4294967295"/>
          </p:nvPr>
        </p:nvSpPr>
        <p:spPr>
          <a:xfrm>
            <a:off x="755650" y="1341438"/>
            <a:ext cx="5268913" cy="3311525"/>
          </a:xfrm>
        </p:spPr>
        <p:txBody>
          <a:bodyPr lIns="91440" tIns="45720" rIns="91440" bIns="45720"/>
          <a:lstStyle/>
          <a:p>
            <a:pPr eaLnBrk="1" hangingPunct="1">
              <a:lnSpc>
                <a:spcPct val="120000"/>
              </a:lnSpc>
              <a:spcBef>
                <a:spcPct val="0"/>
              </a:spcBef>
              <a:defRPr/>
            </a:pPr>
            <a:r>
              <a:rPr lang="en-US" altLang="en-US" dirty="0">
                <a:solidFill>
                  <a:schemeClr val="accent4"/>
                </a:solidFill>
              </a:rPr>
              <a:t>Protecting products and processes</a:t>
            </a:r>
            <a:r>
              <a:rPr lang="en-US" altLang="en-US" dirty="0">
                <a:solidFill>
                  <a:schemeClr val="accent1"/>
                </a:solidFill>
              </a:rPr>
              <a:t> </a:t>
            </a:r>
          </a:p>
          <a:p>
            <a:pPr lvl="1" eaLnBrk="1" hangingPunct="1">
              <a:lnSpc>
                <a:spcPct val="120000"/>
              </a:lnSpc>
              <a:spcBef>
                <a:spcPct val="0"/>
              </a:spcBef>
              <a:defRPr/>
            </a:pPr>
            <a:r>
              <a:rPr lang="en-US" altLang="en-US" dirty="0"/>
              <a:t>increasing turnover and profits</a:t>
            </a:r>
          </a:p>
          <a:p>
            <a:pPr lvl="1" eaLnBrk="1" hangingPunct="1">
              <a:lnSpc>
                <a:spcPct val="120000"/>
              </a:lnSpc>
              <a:spcBef>
                <a:spcPct val="0"/>
              </a:spcBef>
              <a:defRPr/>
            </a:pPr>
            <a:r>
              <a:rPr lang="en-US" altLang="en-US" dirty="0"/>
              <a:t>attracting investors</a:t>
            </a:r>
          </a:p>
          <a:p>
            <a:pPr eaLnBrk="1" hangingPunct="1">
              <a:lnSpc>
                <a:spcPct val="120000"/>
              </a:lnSpc>
              <a:spcBef>
                <a:spcPct val="0"/>
              </a:spcBef>
              <a:defRPr/>
            </a:pPr>
            <a:r>
              <a:rPr lang="en-US" altLang="en-US" dirty="0"/>
              <a:t>Licensing</a:t>
            </a:r>
          </a:p>
          <a:p>
            <a:pPr eaLnBrk="1" hangingPunct="1">
              <a:lnSpc>
                <a:spcPct val="120000"/>
              </a:lnSpc>
              <a:spcBef>
                <a:spcPct val="0"/>
              </a:spcBef>
              <a:defRPr/>
            </a:pPr>
            <a:r>
              <a:rPr lang="en-US" altLang="en-US" dirty="0"/>
              <a:t>Cross-licensing</a:t>
            </a:r>
          </a:p>
          <a:p>
            <a:pPr eaLnBrk="1" hangingPunct="1">
              <a:lnSpc>
                <a:spcPct val="120000"/>
              </a:lnSpc>
              <a:spcBef>
                <a:spcPct val="0"/>
              </a:spcBef>
              <a:defRPr/>
            </a:pPr>
            <a:r>
              <a:rPr lang="en-US" altLang="en-US" dirty="0"/>
              <a:t>Blocking competitors</a:t>
            </a:r>
          </a:p>
          <a:p>
            <a:pPr eaLnBrk="1" hangingPunct="1">
              <a:lnSpc>
                <a:spcPct val="120000"/>
              </a:lnSpc>
              <a:spcBef>
                <a:spcPct val="0"/>
              </a:spcBef>
              <a:defRPr/>
            </a:pPr>
            <a:r>
              <a:rPr lang="en-US" altLang="en-US" dirty="0"/>
              <a:t>Building reputation</a:t>
            </a:r>
          </a:p>
          <a:p>
            <a:pPr eaLnBrk="1" hangingPunct="1">
              <a:lnSpc>
                <a:spcPct val="120000"/>
              </a:lnSpc>
              <a:spcBef>
                <a:spcPct val="0"/>
              </a:spcBef>
              <a:defRPr/>
            </a:pPr>
            <a:r>
              <a:rPr lang="en-US" altLang="en-US" dirty="0"/>
              <a:t>Not (yet) used</a:t>
            </a:r>
          </a:p>
        </p:txBody>
      </p:sp>
      <p:graphicFrame>
        <p:nvGraphicFramePr>
          <p:cNvPr id="34821" name="Object 8"/>
          <p:cNvGraphicFramePr>
            <a:graphicFrameLocks noChangeAspect="1"/>
          </p:cNvGraphicFramePr>
          <p:nvPr/>
        </p:nvGraphicFramePr>
        <p:xfrm>
          <a:off x="3719513" y="2298700"/>
          <a:ext cx="5113337" cy="3052763"/>
        </p:xfrm>
        <a:graphic>
          <a:graphicData uri="http://schemas.openxmlformats.org/presentationml/2006/ole">
            <mc:AlternateContent xmlns:mc="http://schemas.openxmlformats.org/markup-compatibility/2006">
              <mc:Choice xmlns:v="urn:schemas-microsoft-com:vml" Requires="v">
                <p:oleObj spid="_x0000_s34967" name="Worksheet" r:id="rId4" imgW="5114987" imgH="3054361" progId="Excel.Sheet.8">
                  <p:embed/>
                </p:oleObj>
              </mc:Choice>
              <mc:Fallback>
                <p:oleObj name="Worksheet" r:id="rId4" imgW="5114987" imgH="3054361" progId="Excel.Sheet.8">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513" y="2298700"/>
                        <a:ext cx="5113337"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2" name="Rectangle 7"/>
          <p:cNvSpPr txBox="1">
            <a:spLocks noGrp="1" noChangeArrowheads="1"/>
          </p:cNvSpPr>
          <p:nvPr/>
        </p:nvSpPr>
        <p:spPr bwMode="auto">
          <a:xfrm>
            <a:off x="7729538"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B4BD323-A6B3-4878-A511-2F98D4BFA95B}" type="slidenum">
              <a:rPr lang="de-DE" altLang="en-US" sz="1200"/>
              <a:pPr algn="r" eaLnBrk="1" hangingPunct="1">
                <a:spcBef>
                  <a:spcPct val="0"/>
                </a:spcBef>
                <a:buFontTx/>
                <a:buNone/>
              </a:pPr>
              <a:t>31</a:t>
            </a:fld>
            <a:endParaRPr lang="de-DE" altLang="en-US" sz="1200"/>
          </a:p>
        </p:txBody>
      </p:sp>
      <p:sp>
        <p:nvSpPr>
          <p:cNvPr id="34823" name="Text Box 12"/>
          <p:cNvSpPr txBox="1">
            <a:spLocks noChangeArrowheads="1"/>
          </p:cNvSpPr>
          <p:nvPr/>
        </p:nvSpPr>
        <p:spPr bwMode="auto">
          <a:xfrm>
            <a:off x="5940425" y="5516563"/>
            <a:ext cx="2841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922338" indent="-285750" eaLnBrk="0" hangingPunct="0">
              <a:spcBef>
                <a:spcPct val="20000"/>
              </a:spcBef>
              <a:buChar char="–"/>
              <a:defRPr sz="2000">
                <a:solidFill>
                  <a:schemeClr val="tx1"/>
                </a:solidFill>
                <a:latin typeface="Arial" charset="0"/>
              </a:defRPr>
            </a:lvl2pPr>
            <a:lvl3pPr marL="1330325" indent="-228600" eaLnBrk="0" hangingPunct="0">
              <a:spcBef>
                <a:spcPct val="20000"/>
              </a:spcBef>
              <a:buChar char="•"/>
              <a:defRPr sz="2000">
                <a:solidFill>
                  <a:schemeClr val="tx1"/>
                </a:solidFill>
                <a:latin typeface="Arial" charset="0"/>
              </a:defRPr>
            </a:lvl3pPr>
            <a:lvl4pPr marL="1738313" indent="-228600" eaLnBrk="0" hangingPunct="0">
              <a:spcBef>
                <a:spcPct val="20000"/>
              </a:spcBef>
              <a:buChar char="–"/>
              <a:defRPr sz="2000">
                <a:solidFill>
                  <a:schemeClr val="tx1"/>
                </a:solidFill>
                <a:latin typeface="Arial" charset="0"/>
              </a:defRPr>
            </a:lvl4pPr>
            <a:lvl5pPr marL="2146300" indent="-228600" eaLnBrk="0" hangingPunct="0">
              <a:spcBef>
                <a:spcPct val="20000"/>
              </a:spcBef>
              <a:buChar char="»"/>
              <a:defRPr sz="2000">
                <a:solidFill>
                  <a:schemeClr val="tx1"/>
                </a:solidFill>
                <a:latin typeface="Arial" charset="0"/>
              </a:defRPr>
            </a:lvl5pPr>
            <a:lvl6pPr marL="2603500" indent="-228600" eaLnBrk="0" fontAlgn="base" hangingPunct="0">
              <a:spcBef>
                <a:spcPct val="20000"/>
              </a:spcBef>
              <a:spcAft>
                <a:spcPct val="0"/>
              </a:spcAft>
              <a:buChar char="»"/>
              <a:defRPr sz="2000">
                <a:solidFill>
                  <a:schemeClr val="tx1"/>
                </a:solidFill>
                <a:latin typeface="Arial" charset="0"/>
              </a:defRPr>
            </a:lvl6pPr>
            <a:lvl7pPr marL="3060700" indent="-228600" eaLnBrk="0" fontAlgn="base" hangingPunct="0">
              <a:spcBef>
                <a:spcPct val="20000"/>
              </a:spcBef>
              <a:spcAft>
                <a:spcPct val="0"/>
              </a:spcAft>
              <a:buChar char="»"/>
              <a:defRPr sz="2000">
                <a:solidFill>
                  <a:schemeClr val="tx1"/>
                </a:solidFill>
                <a:latin typeface="Arial" charset="0"/>
              </a:defRPr>
            </a:lvl7pPr>
            <a:lvl8pPr marL="3517900" indent="-228600" eaLnBrk="0" fontAlgn="base" hangingPunct="0">
              <a:spcBef>
                <a:spcPct val="20000"/>
              </a:spcBef>
              <a:spcAft>
                <a:spcPct val="0"/>
              </a:spcAft>
              <a:buChar char="»"/>
              <a:defRPr sz="2000">
                <a:solidFill>
                  <a:schemeClr val="tx1"/>
                </a:solidFill>
                <a:latin typeface="Arial" charset="0"/>
              </a:defRPr>
            </a:lvl8pPr>
            <a:lvl9pPr marL="39751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GB" altLang="en-US" sz="1600"/>
              <a:t>Survey of approx. 7 000 European patents in 2005</a:t>
            </a:r>
          </a:p>
        </p:txBody>
      </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lIns="91440" tIns="45720" rIns="91440" bIns="45720" anchor="ctr"/>
          <a:lstStyle/>
          <a:p>
            <a:pPr eaLnBrk="1" hangingPunct="1"/>
            <a:r>
              <a:rPr lang="en-US" altLang="en-US" dirty="0"/>
              <a:t>The value of European patents</a:t>
            </a:r>
          </a:p>
        </p:txBody>
      </p:sp>
      <p:sp>
        <p:nvSpPr>
          <p:cNvPr id="35844" name="Textfeld 7"/>
          <p:cNvSpPr txBox="1">
            <a:spLocks noChangeArrowheads="1"/>
          </p:cNvSpPr>
          <p:nvPr/>
        </p:nvSpPr>
        <p:spPr bwMode="auto">
          <a:xfrm>
            <a:off x="3348038" y="5734050"/>
            <a:ext cx="1933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a:solidFill>
                  <a:srgbClr val="404950"/>
                </a:solidFill>
              </a:rPr>
              <a:t>Patent value (EUR)</a:t>
            </a:r>
          </a:p>
        </p:txBody>
      </p:sp>
      <p:sp>
        <p:nvSpPr>
          <p:cNvPr id="35846" name="Text Box 6"/>
          <p:cNvSpPr txBox="1">
            <a:spLocks noChangeArrowheads="1"/>
          </p:cNvSpPr>
          <p:nvPr/>
        </p:nvSpPr>
        <p:spPr bwMode="auto">
          <a:xfrm>
            <a:off x="8315325" y="80963"/>
            <a:ext cx="828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200">
                <a:solidFill>
                  <a:schemeClr val="accent1"/>
                </a:solidFill>
              </a:rPr>
              <a:t>Optional</a:t>
            </a:r>
          </a:p>
        </p:txBody>
      </p:sp>
      <p:sp>
        <p:nvSpPr>
          <p:cNvPr id="35847" name="Footer Placeholder 3"/>
          <p:cNvSpPr>
            <a:spLocks noGrp="1"/>
          </p:cNvSpPr>
          <p:nvPr>
            <p:ph type="ftr" sz="quarter" idx="10"/>
          </p:nvPr>
        </p:nvSpPr>
        <p:spPr>
          <a:xfrm>
            <a:off x="611188" y="6553200"/>
            <a:ext cx="5689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endParaRPr lang="en-GB" altLang="en-US" sz="1200" dirty="0"/>
          </a:p>
        </p:txBody>
      </p:sp>
      <p:sp>
        <p:nvSpPr>
          <p:cNvPr id="35848" name="Rectangle 7"/>
          <p:cNvSpPr txBox="1">
            <a:spLocks noGrp="1" noChangeArrowheads="1"/>
          </p:cNvSpPr>
          <p:nvPr/>
        </p:nvSpPr>
        <p:spPr bwMode="auto">
          <a:xfrm>
            <a:off x="7729538"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956F8CD-E2E9-4F15-8EFD-F575F94483E8}" type="slidenum">
              <a:rPr lang="de-DE" altLang="en-US" sz="1200"/>
              <a:pPr algn="r" eaLnBrk="1" hangingPunct="1">
                <a:spcBef>
                  <a:spcPct val="0"/>
                </a:spcBef>
                <a:buFontTx/>
                <a:buNone/>
              </a:pPr>
              <a:t>32</a:t>
            </a:fld>
            <a:endParaRPr lang="de-DE" altLang="en-US" sz="1200"/>
          </a:p>
        </p:txBody>
      </p:sp>
      <p:sp>
        <p:nvSpPr>
          <p:cNvPr id="35849" name="Text Box 12"/>
          <p:cNvSpPr txBox="1">
            <a:spLocks noChangeArrowheads="1"/>
          </p:cNvSpPr>
          <p:nvPr/>
        </p:nvSpPr>
        <p:spPr bwMode="auto">
          <a:xfrm>
            <a:off x="5940425" y="5734050"/>
            <a:ext cx="2841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922338" indent="-285750" eaLnBrk="0" hangingPunct="0">
              <a:spcBef>
                <a:spcPct val="20000"/>
              </a:spcBef>
              <a:buChar char="–"/>
              <a:defRPr sz="2000">
                <a:solidFill>
                  <a:schemeClr val="tx1"/>
                </a:solidFill>
                <a:latin typeface="Arial" charset="0"/>
              </a:defRPr>
            </a:lvl2pPr>
            <a:lvl3pPr marL="1330325" indent="-228600" eaLnBrk="0" hangingPunct="0">
              <a:spcBef>
                <a:spcPct val="20000"/>
              </a:spcBef>
              <a:buChar char="•"/>
              <a:defRPr sz="2000">
                <a:solidFill>
                  <a:schemeClr val="tx1"/>
                </a:solidFill>
                <a:latin typeface="Arial" charset="0"/>
              </a:defRPr>
            </a:lvl3pPr>
            <a:lvl4pPr marL="1738313" indent="-228600" eaLnBrk="0" hangingPunct="0">
              <a:spcBef>
                <a:spcPct val="20000"/>
              </a:spcBef>
              <a:buChar char="–"/>
              <a:defRPr sz="2000">
                <a:solidFill>
                  <a:schemeClr val="tx1"/>
                </a:solidFill>
                <a:latin typeface="Arial" charset="0"/>
              </a:defRPr>
            </a:lvl4pPr>
            <a:lvl5pPr marL="2146300" indent="-228600" eaLnBrk="0" hangingPunct="0">
              <a:spcBef>
                <a:spcPct val="20000"/>
              </a:spcBef>
              <a:buChar char="»"/>
              <a:defRPr sz="2000">
                <a:solidFill>
                  <a:schemeClr val="tx1"/>
                </a:solidFill>
                <a:latin typeface="Arial" charset="0"/>
              </a:defRPr>
            </a:lvl5pPr>
            <a:lvl6pPr marL="2603500" indent="-228600" eaLnBrk="0" fontAlgn="base" hangingPunct="0">
              <a:spcBef>
                <a:spcPct val="20000"/>
              </a:spcBef>
              <a:spcAft>
                <a:spcPct val="0"/>
              </a:spcAft>
              <a:buChar char="»"/>
              <a:defRPr sz="2000">
                <a:solidFill>
                  <a:schemeClr val="tx1"/>
                </a:solidFill>
                <a:latin typeface="Arial" charset="0"/>
              </a:defRPr>
            </a:lvl6pPr>
            <a:lvl7pPr marL="3060700" indent="-228600" eaLnBrk="0" fontAlgn="base" hangingPunct="0">
              <a:spcBef>
                <a:spcPct val="20000"/>
              </a:spcBef>
              <a:spcAft>
                <a:spcPct val="0"/>
              </a:spcAft>
              <a:buChar char="»"/>
              <a:defRPr sz="2000">
                <a:solidFill>
                  <a:schemeClr val="tx1"/>
                </a:solidFill>
                <a:latin typeface="Arial" charset="0"/>
              </a:defRPr>
            </a:lvl7pPr>
            <a:lvl8pPr marL="3517900" indent="-228600" eaLnBrk="0" fontAlgn="base" hangingPunct="0">
              <a:spcBef>
                <a:spcPct val="20000"/>
              </a:spcBef>
              <a:spcAft>
                <a:spcPct val="0"/>
              </a:spcAft>
              <a:buChar char="»"/>
              <a:defRPr sz="2000">
                <a:solidFill>
                  <a:schemeClr val="tx1"/>
                </a:solidFill>
                <a:latin typeface="Arial" charset="0"/>
              </a:defRPr>
            </a:lvl8pPr>
            <a:lvl9pPr marL="39751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GB" altLang="en-US" sz="1600" dirty="0"/>
              <a:t>Survey of approx. 9 600 inventors in 2005</a:t>
            </a:r>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30" y="1052737"/>
            <a:ext cx="7791450" cy="4752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726073" y="1903564"/>
            <a:ext cx="389543" cy="2431903"/>
            <a:chOff x="726073" y="1903564"/>
            <a:chExt cx="389543" cy="2431903"/>
          </a:xfrm>
        </p:grpSpPr>
        <p:sp>
          <p:nvSpPr>
            <p:cNvPr id="35845" name="Textfeld 8"/>
            <p:cNvSpPr txBox="1">
              <a:spLocks noChangeArrowheads="1"/>
            </p:cNvSpPr>
            <p:nvPr/>
          </p:nvSpPr>
          <p:spPr bwMode="auto">
            <a:xfrm rot="-5400000">
              <a:off x="-139548" y="2769186"/>
              <a:ext cx="20697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dirty="0">
                  <a:solidFill>
                    <a:srgbClr val="404950"/>
                  </a:solidFill>
                </a:rPr>
                <a:t>Share of patents (%)</a:t>
              </a:r>
            </a:p>
          </p:txBody>
        </p:sp>
        <p:sp>
          <p:nvSpPr>
            <p:cNvPr id="13" name="Text Box 12"/>
            <p:cNvSpPr txBox="1">
              <a:spLocks noChangeArrowheads="1"/>
            </p:cNvSpPr>
            <p:nvPr/>
          </p:nvSpPr>
          <p:spPr bwMode="auto">
            <a:xfrm flipV="1">
              <a:off x="726073" y="2384884"/>
              <a:ext cx="338555" cy="108012"/>
            </a:xfrm>
            <a:prstGeom prst="rect">
              <a:avLst/>
            </a:prstGeom>
            <a:solidFill>
              <a:schemeClr val="bg1"/>
            </a:solidFill>
            <a:ln>
              <a:noFill/>
            </a:ln>
            <a:extLst/>
          </p:spPr>
          <p:txBody>
            <a:bodyPr wrap="square" anchor="ctr">
              <a:spAutoFit/>
            </a:bodyPr>
            <a:lstStyle>
              <a:lvl1pPr eaLnBrk="0" hangingPunct="0">
                <a:spcBef>
                  <a:spcPct val="20000"/>
                </a:spcBef>
                <a:buFont typeface="Wingdings" pitchFamily="2" charset="2"/>
                <a:buChar char="§"/>
                <a:defRPr sz="2000">
                  <a:solidFill>
                    <a:schemeClr val="tx1"/>
                  </a:solidFill>
                  <a:latin typeface="Arial" charset="0"/>
                </a:defRPr>
              </a:lvl1pPr>
              <a:lvl2pPr marL="922338" indent="-285750" eaLnBrk="0" hangingPunct="0">
                <a:spcBef>
                  <a:spcPct val="20000"/>
                </a:spcBef>
                <a:buChar char="–"/>
                <a:defRPr sz="2000">
                  <a:solidFill>
                    <a:schemeClr val="tx1"/>
                  </a:solidFill>
                  <a:latin typeface="Arial" charset="0"/>
                </a:defRPr>
              </a:lvl2pPr>
              <a:lvl3pPr marL="1330325" indent="-228600" eaLnBrk="0" hangingPunct="0">
                <a:spcBef>
                  <a:spcPct val="20000"/>
                </a:spcBef>
                <a:buChar char="•"/>
                <a:defRPr sz="2000">
                  <a:solidFill>
                    <a:schemeClr val="tx1"/>
                  </a:solidFill>
                  <a:latin typeface="Arial" charset="0"/>
                </a:defRPr>
              </a:lvl3pPr>
              <a:lvl4pPr marL="1738313" indent="-228600" eaLnBrk="0" hangingPunct="0">
                <a:spcBef>
                  <a:spcPct val="20000"/>
                </a:spcBef>
                <a:buChar char="–"/>
                <a:defRPr sz="2000">
                  <a:solidFill>
                    <a:schemeClr val="tx1"/>
                  </a:solidFill>
                  <a:latin typeface="Arial" charset="0"/>
                </a:defRPr>
              </a:lvl4pPr>
              <a:lvl5pPr marL="2146300" indent="-228600" eaLnBrk="0" hangingPunct="0">
                <a:spcBef>
                  <a:spcPct val="20000"/>
                </a:spcBef>
                <a:buChar char="»"/>
                <a:defRPr sz="2000">
                  <a:solidFill>
                    <a:schemeClr val="tx1"/>
                  </a:solidFill>
                  <a:latin typeface="Arial" charset="0"/>
                </a:defRPr>
              </a:lvl5pPr>
              <a:lvl6pPr marL="2603500" indent="-228600" eaLnBrk="0" fontAlgn="base" hangingPunct="0">
                <a:spcBef>
                  <a:spcPct val="20000"/>
                </a:spcBef>
                <a:spcAft>
                  <a:spcPct val="0"/>
                </a:spcAft>
                <a:buChar char="»"/>
                <a:defRPr sz="2000">
                  <a:solidFill>
                    <a:schemeClr val="tx1"/>
                  </a:solidFill>
                  <a:latin typeface="Arial" charset="0"/>
                </a:defRPr>
              </a:lvl6pPr>
              <a:lvl7pPr marL="3060700" indent="-228600" eaLnBrk="0" fontAlgn="base" hangingPunct="0">
                <a:spcBef>
                  <a:spcPct val="20000"/>
                </a:spcBef>
                <a:spcAft>
                  <a:spcPct val="0"/>
                </a:spcAft>
                <a:buChar char="»"/>
                <a:defRPr sz="2000">
                  <a:solidFill>
                    <a:schemeClr val="tx1"/>
                  </a:solidFill>
                  <a:latin typeface="Arial" charset="0"/>
                </a:defRPr>
              </a:lvl7pPr>
              <a:lvl8pPr marL="3517900" indent="-228600" eaLnBrk="0" fontAlgn="base" hangingPunct="0">
                <a:spcBef>
                  <a:spcPct val="20000"/>
                </a:spcBef>
                <a:spcAft>
                  <a:spcPct val="0"/>
                </a:spcAft>
                <a:buChar char="»"/>
                <a:defRPr sz="2000">
                  <a:solidFill>
                    <a:schemeClr val="tx1"/>
                  </a:solidFill>
                  <a:latin typeface="Arial" charset="0"/>
                </a:defRPr>
              </a:lvl8pPr>
              <a:lvl9pPr marL="39751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en-GB" altLang="en-US" sz="1300" b="1" dirty="0">
                <a:latin typeface="Calibri" panose="020F0502020204030204" pitchFamily="34" charset="0"/>
                <a:ea typeface="MS PGothic" panose="020B0600070205080204" pitchFamily="34" charset="-128"/>
                <a:cs typeface="Calibri" panose="020F0502020204030204" pitchFamily="34" charset="0"/>
              </a:endParaRPr>
            </a:p>
          </p:txBody>
        </p:sp>
        <p:sp>
          <p:nvSpPr>
            <p:cNvPr id="14" name="Text Box 12"/>
            <p:cNvSpPr txBox="1">
              <a:spLocks noChangeArrowheads="1"/>
            </p:cNvSpPr>
            <p:nvPr/>
          </p:nvSpPr>
          <p:spPr bwMode="auto">
            <a:xfrm rot="5400000" flipV="1">
              <a:off x="-278368" y="2941484"/>
              <a:ext cx="2418635" cy="369332"/>
            </a:xfrm>
            <a:prstGeom prst="rect">
              <a:avLst/>
            </a:prstGeom>
            <a:solidFill>
              <a:schemeClr val="bg1"/>
            </a:solidFill>
            <a:ln>
              <a:noFill/>
            </a:ln>
            <a:extLst/>
          </p:spPr>
          <p:txBody>
            <a:bodyPr wrap="square" anchor="ctr">
              <a:spAutoFit/>
            </a:bodyPr>
            <a:lstStyle>
              <a:lvl1pPr eaLnBrk="0" hangingPunct="0">
                <a:spcBef>
                  <a:spcPct val="20000"/>
                </a:spcBef>
                <a:buFont typeface="Wingdings" pitchFamily="2" charset="2"/>
                <a:buChar char="§"/>
                <a:defRPr sz="2000">
                  <a:solidFill>
                    <a:schemeClr val="tx1"/>
                  </a:solidFill>
                  <a:latin typeface="Arial" charset="0"/>
                </a:defRPr>
              </a:lvl1pPr>
              <a:lvl2pPr marL="922338" indent="-285750" eaLnBrk="0" hangingPunct="0">
                <a:spcBef>
                  <a:spcPct val="20000"/>
                </a:spcBef>
                <a:buChar char="–"/>
                <a:defRPr sz="2000">
                  <a:solidFill>
                    <a:schemeClr val="tx1"/>
                  </a:solidFill>
                  <a:latin typeface="Arial" charset="0"/>
                </a:defRPr>
              </a:lvl2pPr>
              <a:lvl3pPr marL="1330325" indent="-228600" eaLnBrk="0" hangingPunct="0">
                <a:spcBef>
                  <a:spcPct val="20000"/>
                </a:spcBef>
                <a:buChar char="•"/>
                <a:defRPr sz="2000">
                  <a:solidFill>
                    <a:schemeClr val="tx1"/>
                  </a:solidFill>
                  <a:latin typeface="Arial" charset="0"/>
                </a:defRPr>
              </a:lvl3pPr>
              <a:lvl4pPr marL="1738313" indent="-228600" eaLnBrk="0" hangingPunct="0">
                <a:spcBef>
                  <a:spcPct val="20000"/>
                </a:spcBef>
                <a:buChar char="–"/>
                <a:defRPr sz="2000">
                  <a:solidFill>
                    <a:schemeClr val="tx1"/>
                  </a:solidFill>
                  <a:latin typeface="Arial" charset="0"/>
                </a:defRPr>
              </a:lvl4pPr>
              <a:lvl5pPr marL="2146300" indent="-228600" eaLnBrk="0" hangingPunct="0">
                <a:spcBef>
                  <a:spcPct val="20000"/>
                </a:spcBef>
                <a:buChar char="»"/>
                <a:defRPr sz="2000">
                  <a:solidFill>
                    <a:schemeClr val="tx1"/>
                  </a:solidFill>
                  <a:latin typeface="Arial" charset="0"/>
                </a:defRPr>
              </a:lvl5pPr>
              <a:lvl6pPr marL="2603500" indent="-228600" eaLnBrk="0" fontAlgn="base" hangingPunct="0">
                <a:spcBef>
                  <a:spcPct val="20000"/>
                </a:spcBef>
                <a:spcAft>
                  <a:spcPct val="0"/>
                </a:spcAft>
                <a:buChar char="»"/>
                <a:defRPr sz="2000">
                  <a:solidFill>
                    <a:schemeClr val="tx1"/>
                  </a:solidFill>
                  <a:latin typeface="Arial" charset="0"/>
                </a:defRPr>
              </a:lvl6pPr>
              <a:lvl7pPr marL="3060700" indent="-228600" eaLnBrk="0" fontAlgn="base" hangingPunct="0">
                <a:spcBef>
                  <a:spcPct val="20000"/>
                </a:spcBef>
                <a:spcAft>
                  <a:spcPct val="0"/>
                </a:spcAft>
                <a:buChar char="»"/>
                <a:defRPr sz="2000">
                  <a:solidFill>
                    <a:schemeClr val="tx1"/>
                  </a:solidFill>
                  <a:latin typeface="Arial" charset="0"/>
                </a:defRPr>
              </a:lvl7pPr>
              <a:lvl8pPr marL="3517900" indent="-228600" eaLnBrk="0" fontAlgn="base" hangingPunct="0">
                <a:spcBef>
                  <a:spcPct val="20000"/>
                </a:spcBef>
                <a:spcAft>
                  <a:spcPct val="0"/>
                </a:spcAft>
                <a:buChar char="»"/>
                <a:defRPr sz="2000">
                  <a:solidFill>
                    <a:schemeClr val="tx1"/>
                  </a:solidFill>
                  <a:latin typeface="Arial" charset="0"/>
                </a:defRPr>
              </a:lvl8pPr>
              <a:lvl9pPr marL="39751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GB" altLang="en-US" sz="1800" dirty="0">
                  <a:solidFill>
                    <a:schemeClr val="accent6">
                      <a:lumMod val="50000"/>
                    </a:schemeClr>
                  </a:solidFill>
                  <a:latin typeface="Calibri" panose="020F0502020204030204" pitchFamily="34" charset="0"/>
                  <a:ea typeface="MS PGothic" panose="020B0600070205080204" pitchFamily="34" charset="-128"/>
                  <a:cs typeface="Calibri" panose="020F0502020204030204" pitchFamily="34" charset="0"/>
                </a:rPr>
                <a:t>Share of patent (%)</a:t>
              </a:r>
            </a:p>
          </p:txBody>
        </p:sp>
      </p:gr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65627">
            <a:off x="1400175" y="2520950"/>
            <a:ext cx="3414713"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type="none" w="lg" len="lg"/>
                <a:tailEnd type="none" w="sm" len="lg"/>
              </a14:hiddenLine>
            </a:ext>
          </a:extLst>
        </p:spPr>
      </p:pic>
      <p:sp>
        <p:nvSpPr>
          <p:cNvPr id="36867" name="Rectangle 5"/>
          <p:cNvSpPr>
            <a:spLocks noChangeArrowheads="1"/>
          </p:cNvSpPr>
          <p:nvPr/>
        </p:nvSpPr>
        <p:spPr bwMode="auto">
          <a:xfrm rot="-190789">
            <a:off x="4241800" y="2911475"/>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type="none" w="lg" len="lg"/>
                <a:tailEnd type="none" w="sm" len="lg"/>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solidFill>
                  <a:schemeClr val="accent2"/>
                </a:solidFill>
              </a:rPr>
              <a:t>20.02.2002</a:t>
            </a:r>
          </a:p>
        </p:txBody>
      </p:sp>
      <p:pic>
        <p:nvPicPr>
          <p:cNvPr id="3686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b="28604"/>
          <a:stretch>
            <a:fillRect/>
          </a:stretch>
        </p:blipFill>
        <p:spPr bwMode="auto">
          <a:xfrm rot="266797">
            <a:off x="6383338" y="3203575"/>
            <a:ext cx="218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type="none" w="lg" len="lg"/>
                <a:tailEnd type="none" w="sm" len="lg"/>
              </a14:hiddenLine>
            </a:ext>
          </a:extLst>
        </p:spPr>
      </p:pic>
      <p:sp>
        <p:nvSpPr>
          <p:cNvPr id="36869" name="Rectangle 9"/>
          <p:cNvSpPr>
            <a:spLocks noChangeArrowheads="1"/>
          </p:cNvSpPr>
          <p:nvPr/>
        </p:nvSpPr>
        <p:spPr bwMode="auto">
          <a:xfrm rot="309692">
            <a:off x="6140450" y="2774950"/>
            <a:ext cx="2735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type="none" w="lg" len="lg"/>
                <a:tailEnd type="none" w="sm" len="lg"/>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t>US-A-1833019 - 24.11.1931</a:t>
            </a:r>
          </a:p>
        </p:txBody>
      </p:sp>
      <p:sp>
        <p:nvSpPr>
          <p:cNvPr id="36870" name="Line 11"/>
          <p:cNvSpPr>
            <a:spLocks noChangeShapeType="1"/>
          </p:cNvSpPr>
          <p:nvPr/>
        </p:nvSpPr>
        <p:spPr bwMode="auto">
          <a:xfrm flipV="1">
            <a:off x="4445000" y="4270375"/>
            <a:ext cx="2414588" cy="1293813"/>
          </a:xfrm>
          <a:prstGeom prst="line">
            <a:avLst/>
          </a:prstGeom>
          <a:noFill/>
          <a:ln w="508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6871" name="Oval 12"/>
          <p:cNvSpPr>
            <a:spLocks noChangeArrowheads="1"/>
          </p:cNvSpPr>
          <p:nvPr/>
        </p:nvSpPr>
        <p:spPr bwMode="auto">
          <a:xfrm rot="-178347">
            <a:off x="3275013" y="2752725"/>
            <a:ext cx="1500187" cy="241300"/>
          </a:xfrm>
          <a:prstGeom prst="ellipse">
            <a:avLst/>
          </a:prstGeom>
          <a:noFill/>
          <a:ln w="28575">
            <a:solidFill>
              <a:srgbClr val="FF0000"/>
            </a:solidFill>
            <a:round/>
            <a:headEnd type="none" w="lg" len="lg"/>
            <a:tailEnd type="none" w="sm"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chemeClr val="accent1"/>
              </a:solidFill>
            </a:endParaRPr>
          </a:p>
        </p:txBody>
      </p:sp>
      <p:sp>
        <p:nvSpPr>
          <p:cNvPr id="36872" name="Oval 13"/>
          <p:cNvSpPr>
            <a:spLocks noChangeArrowheads="1"/>
          </p:cNvSpPr>
          <p:nvPr/>
        </p:nvSpPr>
        <p:spPr bwMode="auto">
          <a:xfrm rot="259998">
            <a:off x="6230938" y="3081338"/>
            <a:ext cx="950912" cy="233362"/>
          </a:xfrm>
          <a:prstGeom prst="ellipse">
            <a:avLst/>
          </a:prstGeom>
          <a:noFill/>
          <a:ln w="28575">
            <a:solidFill>
              <a:srgbClr val="FF0000"/>
            </a:solidFill>
            <a:round/>
            <a:headEnd type="none" w="lg" len="lg"/>
            <a:tailEnd type="none" w="sm"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chemeClr val="accent1"/>
              </a:solidFill>
            </a:endParaRPr>
          </a:p>
        </p:txBody>
      </p:sp>
      <p:sp>
        <p:nvSpPr>
          <p:cNvPr id="36873" name="Textfeld 4"/>
          <p:cNvSpPr txBox="1">
            <a:spLocks noChangeArrowheads="1"/>
          </p:cNvSpPr>
          <p:nvPr/>
        </p:nvSpPr>
        <p:spPr bwMode="auto">
          <a:xfrm>
            <a:off x="746125" y="493713"/>
            <a:ext cx="839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Re-inventing the wheel - literally</a:t>
            </a:r>
          </a:p>
        </p:txBody>
      </p:sp>
      <p:sp>
        <p:nvSpPr>
          <p:cNvPr id="34826" name="Textfeld 5"/>
          <p:cNvSpPr txBox="1">
            <a:spLocks noChangeArrowheads="1"/>
          </p:cNvSpPr>
          <p:nvPr/>
        </p:nvSpPr>
        <p:spPr bwMode="auto">
          <a:xfrm>
            <a:off x="855663" y="1231900"/>
            <a:ext cx="7524750" cy="979488"/>
          </a:xfrm>
          <a:prstGeom prst="rect">
            <a:avLst/>
          </a:prstGeom>
          <a:solidFill>
            <a:srgbClr val="F6DC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pitchFamily="34" charset="0"/>
              </a:defRPr>
            </a:lvl1pPr>
            <a:lvl2pPr marL="742950" indent="-285750" eaLnBrk="0" hangingPunct="0">
              <a:spcBef>
                <a:spcPct val="20000"/>
              </a:spcBef>
              <a:buChar char="–"/>
              <a:defRPr sz="20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indent="-285750" eaLnBrk="1" hangingPunct="1">
              <a:spcBef>
                <a:spcPct val="0"/>
              </a:spcBef>
              <a:defRPr/>
            </a:pPr>
            <a:r>
              <a:rPr lang="en-US" altLang="en-US" sz="1800" dirty="0">
                <a:solidFill>
                  <a:schemeClr val="accent4"/>
                </a:solidFill>
                <a:cs typeface="Arial" pitchFamily="34" charset="0"/>
              </a:rPr>
              <a:t>15-25% of all R&amp;D efforts </a:t>
            </a:r>
            <a:r>
              <a:rPr lang="en-US" altLang="en-US" sz="1800" dirty="0">
                <a:cs typeface="Arial" pitchFamily="34" charset="0"/>
              </a:rPr>
              <a:t>are wasted each year on inventions</a:t>
            </a:r>
            <a:r>
              <a:rPr lang="en-US" altLang="en-US" sz="1800" dirty="0">
                <a:solidFill>
                  <a:schemeClr val="accent1"/>
                </a:solidFill>
                <a:cs typeface="Arial" pitchFamily="34" charset="0"/>
              </a:rPr>
              <a:t> </a:t>
            </a:r>
            <a:r>
              <a:rPr lang="en-US" altLang="en-US" sz="1800" dirty="0">
                <a:cs typeface="Arial" pitchFamily="34" charset="0"/>
              </a:rPr>
              <a:t>that have already been invented. </a:t>
            </a:r>
          </a:p>
          <a:p>
            <a:pPr marL="285750" indent="-285750" eaLnBrk="1" hangingPunct="1">
              <a:lnSpc>
                <a:spcPct val="120000"/>
              </a:lnSpc>
              <a:spcBef>
                <a:spcPct val="0"/>
              </a:spcBef>
              <a:defRPr/>
            </a:pPr>
            <a:r>
              <a:rPr lang="en-US" altLang="en-US" sz="1800" dirty="0">
                <a:solidFill>
                  <a:schemeClr val="tx2"/>
                </a:solidFill>
                <a:cs typeface="Arial" pitchFamily="34" charset="0"/>
              </a:rPr>
              <a:t>Don't start your R&amp;D until you have done a search!</a:t>
            </a:r>
          </a:p>
        </p:txBody>
      </p:sp>
      <p:sp>
        <p:nvSpPr>
          <p:cNvPr id="36875" name="Rectangle 7"/>
          <p:cNvSpPr txBox="1">
            <a:spLocks noGrp="1" noChangeArrowheads="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9B9D3FD-9899-4E42-AF6A-F0259E7AC06F}" type="slidenum">
              <a:rPr lang="de-DE" altLang="en-US" sz="1200"/>
              <a:pPr algn="r" eaLnBrk="1" hangingPunct="1">
                <a:spcBef>
                  <a:spcPct val="0"/>
                </a:spcBef>
                <a:buFontTx/>
                <a:buNone/>
              </a:pPr>
              <a:t>33</a:t>
            </a:fld>
            <a:endParaRPr lang="de-DE" altLang="en-US" sz="1200"/>
          </a:p>
        </p:txBody>
      </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GB" altLang="en-US"/>
              <a:t>Solutions found in patent documents</a:t>
            </a:r>
          </a:p>
        </p:txBody>
      </p:sp>
      <p:pic>
        <p:nvPicPr>
          <p:cNvPr id="6" name="Diagramm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0" y="4316413"/>
            <a:ext cx="28956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feld 6"/>
          <p:cNvSpPr txBox="1">
            <a:spLocks noChangeArrowheads="1"/>
          </p:cNvSpPr>
          <p:nvPr/>
        </p:nvSpPr>
        <p:spPr bwMode="auto">
          <a:xfrm>
            <a:off x="2419350" y="3995738"/>
            <a:ext cx="1109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b="1">
                <a:solidFill>
                  <a:srgbClr val="FF0000"/>
                </a:solidFill>
              </a:rPr>
              <a:t>10%</a:t>
            </a:r>
          </a:p>
          <a:p>
            <a:pPr algn="ctr" eaLnBrk="1" hangingPunct="1">
              <a:spcBef>
                <a:spcPct val="0"/>
              </a:spcBef>
              <a:buFontTx/>
              <a:buNone/>
            </a:pPr>
            <a:r>
              <a:rPr lang="en-US" altLang="en-US" sz="1600" b="1">
                <a:solidFill>
                  <a:srgbClr val="FF0000"/>
                </a:solidFill>
              </a:rPr>
              <a:t>protected</a:t>
            </a:r>
          </a:p>
        </p:txBody>
      </p:sp>
      <p:sp>
        <p:nvSpPr>
          <p:cNvPr id="138245" name="Textfeld 7"/>
          <p:cNvSpPr txBox="1">
            <a:spLocks noChangeArrowheads="1"/>
          </p:cNvSpPr>
          <p:nvPr/>
        </p:nvSpPr>
        <p:spPr bwMode="auto">
          <a:xfrm>
            <a:off x="350838" y="3875088"/>
            <a:ext cx="10779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600" b="1"/>
              <a:t>90%</a:t>
            </a:r>
            <a:br>
              <a:rPr lang="en-US" altLang="en-US" sz="1600" b="1"/>
            </a:br>
            <a:r>
              <a:rPr lang="en-US" altLang="en-US" sz="1600" b="1"/>
              <a:t>in public </a:t>
            </a:r>
            <a:br>
              <a:rPr lang="en-US" altLang="en-US" sz="1600" b="1"/>
            </a:br>
            <a:r>
              <a:rPr lang="en-US" altLang="en-US" sz="1600" b="1"/>
              <a:t>domain</a:t>
            </a:r>
          </a:p>
        </p:txBody>
      </p:sp>
      <p:sp>
        <p:nvSpPr>
          <p:cNvPr id="29703" name="Textfeld 8"/>
          <p:cNvSpPr txBox="1">
            <a:spLocks noChangeArrowheads="1"/>
          </p:cNvSpPr>
          <p:nvPr/>
        </p:nvSpPr>
        <p:spPr bwMode="auto">
          <a:xfrm>
            <a:off x="4759325" y="3802063"/>
            <a:ext cx="274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You can find many </a:t>
            </a:r>
            <a:br>
              <a:rPr lang="en-US" altLang="en-US" sz="1800" b="1"/>
            </a:br>
            <a:r>
              <a:rPr lang="en-US" altLang="en-US" sz="1800" b="1"/>
              <a:t>great solutions for free!</a:t>
            </a:r>
          </a:p>
        </p:txBody>
      </p:sp>
      <p:sp>
        <p:nvSpPr>
          <p:cNvPr id="37895" name="Ellipse 7"/>
          <p:cNvSpPr>
            <a:spLocks noChangeAspect="1" noChangeArrowheads="1"/>
          </p:cNvSpPr>
          <p:nvPr/>
        </p:nvSpPr>
        <p:spPr bwMode="auto">
          <a:xfrm>
            <a:off x="4643438" y="1573213"/>
            <a:ext cx="1601787" cy="1373187"/>
          </a:xfrm>
          <a:prstGeom prst="ellipse">
            <a:avLst/>
          </a:prstGeom>
          <a:solidFill>
            <a:schemeClr val="folHlink">
              <a:alpha val="74901"/>
            </a:schemeClr>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a:t>Elsewhere</a:t>
            </a:r>
          </a:p>
        </p:txBody>
      </p:sp>
      <p:sp>
        <p:nvSpPr>
          <p:cNvPr id="37896" name="Ellipse 8"/>
          <p:cNvSpPr>
            <a:spLocks noChangeAspect="1" noChangeArrowheads="1"/>
          </p:cNvSpPr>
          <p:nvPr/>
        </p:nvSpPr>
        <p:spPr bwMode="auto">
          <a:xfrm>
            <a:off x="6003925" y="896938"/>
            <a:ext cx="2630488" cy="2416175"/>
          </a:xfrm>
          <a:prstGeom prst="ellipse">
            <a:avLst/>
          </a:prstGeom>
          <a:solidFill>
            <a:srgbClr val="A8AB83">
              <a:alpha val="74901"/>
            </a:srgbClr>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FFFFFF"/>
                </a:solidFill>
              </a:rPr>
              <a:t>In patents</a:t>
            </a:r>
          </a:p>
        </p:txBody>
      </p:sp>
      <p:sp>
        <p:nvSpPr>
          <p:cNvPr id="37897" name="Textfeld 9"/>
          <p:cNvSpPr txBox="1">
            <a:spLocks noChangeArrowheads="1"/>
          </p:cNvSpPr>
          <p:nvPr/>
        </p:nvSpPr>
        <p:spPr bwMode="auto">
          <a:xfrm>
            <a:off x="839788" y="1465263"/>
            <a:ext cx="273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t>Where do competitors </a:t>
            </a:r>
            <a:br>
              <a:rPr lang="en-US" altLang="en-US"/>
            </a:br>
            <a:r>
              <a:rPr lang="en-US" altLang="en-US"/>
              <a:t>publish their R&amp;D?</a:t>
            </a:r>
          </a:p>
        </p:txBody>
      </p:sp>
      <p:sp>
        <p:nvSpPr>
          <p:cNvPr id="37898" name="Rectangle 10"/>
          <p:cNvSpPr>
            <a:spLocks noChangeArrowheads="1"/>
          </p:cNvSpPr>
          <p:nvPr/>
        </p:nvSpPr>
        <p:spPr bwMode="auto">
          <a:xfrm>
            <a:off x="839788" y="2528888"/>
            <a:ext cx="43275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Approximately 80% of the information </a:t>
            </a:r>
            <a:br>
              <a:rPr lang="en-US" altLang="en-US" sz="1600"/>
            </a:br>
            <a:r>
              <a:rPr lang="en-US" altLang="en-US" sz="1600"/>
              <a:t>which can be found in patents is not available </a:t>
            </a:r>
            <a:br>
              <a:rPr lang="en-US" altLang="en-US" sz="1600"/>
            </a:br>
            <a:r>
              <a:rPr lang="en-US" altLang="en-US" sz="1600"/>
              <a:t>anywhere else in comparable detail.</a:t>
            </a:r>
            <a:endParaRPr lang="en-GB" altLang="en-US" sz="1600"/>
          </a:p>
        </p:txBody>
      </p:sp>
      <p:sp>
        <p:nvSpPr>
          <p:cNvPr id="138251" name="Rechteck 16"/>
          <p:cNvSpPr>
            <a:spLocks noChangeArrowheads="1"/>
          </p:cNvSpPr>
          <p:nvPr/>
        </p:nvSpPr>
        <p:spPr bwMode="auto">
          <a:xfrm>
            <a:off x="4029075" y="4659313"/>
            <a:ext cx="44926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19138" eaLnBrk="0" hangingPunct="0">
              <a:spcBef>
                <a:spcPct val="20000"/>
              </a:spcBef>
              <a:buFont typeface="Wingdings" pitchFamily="2" charset="2"/>
              <a:buChar char="§"/>
              <a:defRPr sz="2000">
                <a:solidFill>
                  <a:schemeClr val="tx1"/>
                </a:solidFill>
                <a:latin typeface="Arial" charset="0"/>
              </a:defRPr>
            </a:lvl1pPr>
            <a:lvl2pPr marL="358775" indent="-179388" defTabSz="719138" eaLnBrk="0" hangingPunct="0">
              <a:spcBef>
                <a:spcPct val="20000"/>
              </a:spcBef>
              <a:buChar char="–"/>
              <a:defRPr sz="2000">
                <a:solidFill>
                  <a:schemeClr val="tx1"/>
                </a:solidFill>
                <a:latin typeface="Arial" charset="0"/>
              </a:defRPr>
            </a:lvl2pPr>
            <a:lvl3pPr marL="1143000" indent="-228600" defTabSz="719138" eaLnBrk="0" hangingPunct="0">
              <a:spcBef>
                <a:spcPct val="20000"/>
              </a:spcBef>
              <a:buChar char="•"/>
              <a:defRPr sz="2000">
                <a:solidFill>
                  <a:schemeClr val="tx1"/>
                </a:solidFill>
                <a:latin typeface="Arial" charset="0"/>
              </a:defRPr>
            </a:lvl3pPr>
            <a:lvl4pPr marL="1600200" indent="-228600" defTabSz="719138" eaLnBrk="0" hangingPunct="0">
              <a:spcBef>
                <a:spcPct val="20000"/>
              </a:spcBef>
              <a:buChar char="–"/>
              <a:defRPr sz="2000">
                <a:solidFill>
                  <a:schemeClr val="tx1"/>
                </a:solidFill>
                <a:latin typeface="Arial" charset="0"/>
              </a:defRPr>
            </a:lvl4pPr>
            <a:lvl5pPr marL="2057400" indent="-228600" defTabSz="719138" eaLnBrk="0" hangingPunct="0">
              <a:spcBef>
                <a:spcPct val="20000"/>
              </a:spcBef>
              <a:buChar char="»"/>
              <a:defRPr sz="2000">
                <a:solidFill>
                  <a:schemeClr val="tx1"/>
                </a:solidFill>
                <a:latin typeface="Arial" charset="0"/>
              </a:defRPr>
            </a:lvl5pPr>
            <a:lvl6pPr marL="2514600" indent="-228600" defTabSz="719138" eaLnBrk="0" fontAlgn="base" hangingPunct="0">
              <a:spcBef>
                <a:spcPct val="20000"/>
              </a:spcBef>
              <a:spcAft>
                <a:spcPct val="0"/>
              </a:spcAft>
              <a:buChar char="»"/>
              <a:defRPr sz="2000">
                <a:solidFill>
                  <a:schemeClr val="tx1"/>
                </a:solidFill>
                <a:latin typeface="Arial" charset="0"/>
              </a:defRPr>
            </a:lvl6pPr>
            <a:lvl7pPr marL="2971800" indent="-228600" defTabSz="719138" eaLnBrk="0" fontAlgn="base" hangingPunct="0">
              <a:spcBef>
                <a:spcPct val="20000"/>
              </a:spcBef>
              <a:spcAft>
                <a:spcPct val="0"/>
              </a:spcAft>
              <a:buChar char="»"/>
              <a:defRPr sz="2000">
                <a:solidFill>
                  <a:schemeClr val="tx1"/>
                </a:solidFill>
                <a:latin typeface="Arial" charset="0"/>
              </a:defRPr>
            </a:lvl7pPr>
            <a:lvl8pPr marL="3429000" indent="-228600" defTabSz="719138" eaLnBrk="0" fontAlgn="base" hangingPunct="0">
              <a:spcBef>
                <a:spcPct val="20000"/>
              </a:spcBef>
              <a:spcAft>
                <a:spcPct val="0"/>
              </a:spcAft>
              <a:buChar char="»"/>
              <a:defRPr sz="2000">
                <a:solidFill>
                  <a:schemeClr val="tx1"/>
                </a:solidFill>
                <a:latin typeface="Arial" charset="0"/>
              </a:defRPr>
            </a:lvl8pPr>
            <a:lvl9pPr marL="3886200" indent="-228600" defTabSz="719138"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buFont typeface="Wingdings" pitchFamily="2" charset="2"/>
              <a:buNone/>
            </a:pPr>
            <a:r>
              <a:rPr lang="en-GB" altLang="en-US" sz="1600"/>
              <a:t>Reasons</a:t>
            </a:r>
          </a:p>
          <a:p>
            <a:pPr lvl="1" eaLnBrk="1" hangingPunct="1">
              <a:spcBef>
                <a:spcPct val="0"/>
              </a:spcBef>
              <a:buFont typeface="Wingdings" pitchFamily="2" charset="2"/>
              <a:buChar char="§"/>
            </a:pPr>
            <a:r>
              <a:rPr lang="en-GB" altLang="en-US" sz="1600"/>
              <a:t>Applications rejected/withdrawn or patent invalidated</a:t>
            </a:r>
          </a:p>
          <a:p>
            <a:pPr lvl="1" eaLnBrk="1" hangingPunct="1">
              <a:spcBef>
                <a:spcPct val="0"/>
              </a:spcBef>
              <a:buFont typeface="Wingdings" pitchFamily="2" charset="2"/>
              <a:buChar char="§"/>
            </a:pPr>
            <a:r>
              <a:rPr lang="en-GB" altLang="en-US" sz="1600"/>
              <a:t>Payment of renewal fees discontinued</a:t>
            </a:r>
          </a:p>
          <a:p>
            <a:pPr lvl="1" eaLnBrk="1" hangingPunct="1">
              <a:spcBef>
                <a:spcPct val="0"/>
              </a:spcBef>
              <a:buFont typeface="Wingdings" pitchFamily="2" charset="2"/>
              <a:buChar char="§"/>
            </a:pPr>
            <a:r>
              <a:rPr lang="en-GB" altLang="en-US" sz="1600"/>
              <a:t>Patents have lapsed</a:t>
            </a:r>
          </a:p>
        </p:txBody>
      </p:sp>
      <p:sp>
        <p:nvSpPr>
          <p:cNvPr id="37900" name="Rectangle 7"/>
          <p:cNvSpPr txBox="1">
            <a:spLocks noGrp="1" noChangeArrowheads="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08CFD90-D2CA-4316-8933-9C1C6FA7502D}" type="slidenum">
              <a:rPr lang="de-DE" altLang="en-US" sz="1200"/>
              <a:pPr algn="r" eaLnBrk="1" hangingPunct="1">
                <a:spcBef>
                  <a:spcPct val="0"/>
                </a:spcBef>
                <a:buFontTx/>
                <a:buNone/>
              </a:pPr>
              <a:t>34</a:t>
            </a:fld>
            <a:endParaRPr lang="de-DE" altLang="en-US" sz="1200"/>
          </a:p>
        </p:txBody>
      </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82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70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8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5" grpId="0"/>
      <p:bldP spid="29703" grpId="0"/>
      <p:bldP spid="13825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el 1"/>
          <p:cNvSpPr>
            <a:spLocks noGrp="1"/>
          </p:cNvSpPr>
          <p:nvPr>
            <p:ph type="title"/>
          </p:nvPr>
        </p:nvSpPr>
        <p:spPr/>
        <p:txBody>
          <a:bodyPr lIns="91440" tIns="45720" rIns="91440" bIns="45720" anchor="ctr"/>
          <a:lstStyle/>
          <a:p>
            <a:pPr eaLnBrk="1" hangingPunct="1"/>
            <a:r>
              <a:rPr lang="en-US" altLang="en-US"/>
              <a:t>Searching for patents is easy</a:t>
            </a:r>
          </a:p>
        </p:txBody>
      </p:sp>
      <p:sp>
        <p:nvSpPr>
          <p:cNvPr id="36868" name="Textfeld 5"/>
          <p:cNvSpPr txBox="1">
            <a:spLocks noChangeArrowheads="1"/>
          </p:cNvSpPr>
          <p:nvPr/>
        </p:nvSpPr>
        <p:spPr bwMode="auto">
          <a:xfrm>
            <a:off x="5580063" y="5157788"/>
            <a:ext cx="31686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pitchFamily="34" charset="0"/>
              </a:defRPr>
            </a:lvl1pPr>
            <a:lvl2pPr marL="742950" indent="-285750" eaLnBrk="0" hangingPunct="0">
              <a:spcBef>
                <a:spcPct val="20000"/>
              </a:spcBef>
              <a:buChar char="–"/>
              <a:defRPr sz="20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n-US" altLang="en-US" sz="1800" dirty="0">
                <a:solidFill>
                  <a:schemeClr val="accent4"/>
                </a:solidFill>
                <a:cs typeface="Arial" pitchFamily="34" charset="0"/>
              </a:rPr>
              <a:t>Free worldwide </a:t>
            </a:r>
            <a:r>
              <a:rPr lang="en-US" altLang="en-US" sz="1800" dirty="0">
                <a:solidFill>
                  <a:schemeClr val="tx2"/>
                </a:solidFill>
                <a:cs typeface="Arial" pitchFamily="34" charset="0"/>
              </a:rPr>
              <a:t>patent information at</a:t>
            </a:r>
          </a:p>
          <a:p>
            <a:pPr algn="ctr" eaLnBrk="1" hangingPunct="1">
              <a:spcBef>
                <a:spcPct val="0"/>
              </a:spcBef>
              <a:buFontTx/>
              <a:buNone/>
              <a:defRPr/>
            </a:pPr>
            <a:r>
              <a:rPr lang="en-US" altLang="en-US" sz="1600" dirty="0">
                <a:solidFill>
                  <a:srgbClr val="404950"/>
                </a:solidFill>
                <a:cs typeface="Arial" pitchFamily="34" charset="0"/>
              </a:rPr>
              <a:t>www</a:t>
            </a:r>
            <a:r>
              <a:rPr lang="en-US" altLang="en-US" sz="1600" dirty="0">
                <a:cs typeface="Arial" pitchFamily="34" charset="0"/>
              </a:rPr>
              <a:t>.espacenet.com</a:t>
            </a:r>
          </a:p>
        </p:txBody>
      </p:sp>
      <p:sp>
        <p:nvSpPr>
          <p:cNvPr id="3891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35</a:t>
            </a:r>
          </a:p>
        </p:txBody>
      </p:sp>
      <p:pic>
        <p:nvPicPr>
          <p:cNvPr id="38918" name="Picture 6" descr="espacenet - advanced search"/>
          <p:cNvPicPr>
            <a:picLocks noChangeAspect="1" noChangeArrowheads="1"/>
          </p:cNvPicPr>
          <p:nvPr/>
        </p:nvPicPr>
        <p:blipFill>
          <a:blip r:embed="rId3">
            <a:extLst>
              <a:ext uri="{28A0092B-C50C-407E-A947-70E740481C1C}">
                <a14:useLocalDpi xmlns:a14="http://schemas.microsoft.com/office/drawing/2010/main" val="0"/>
              </a:ext>
            </a:extLst>
          </a:blip>
          <a:srcRect l="2350"/>
          <a:stretch>
            <a:fillRect/>
          </a:stretch>
        </p:blipFill>
        <p:spPr bwMode="auto">
          <a:xfrm>
            <a:off x="755650" y="1268413"/>
            <a:ext cx="4786313"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espacenet - EPO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196975"/>
            <a:ext cx="2933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pic>
        <p:nvPicPr>
          <p:cNvPr id="1126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9764" y="2132856"/>
            <a:ext cx="1468700" cy="27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AutoShape 2"/>
          <p:cNvSpPr>
            <a:spLocks noChangeArrowheads="1"/>
          </p:cNvSpPr>
          <p:nvPr/>
        </p:nvSpPr>
        <p:spPr bwMode="auto">
          <a:xfrm flipV="1">
            <a:off x="4932363" y="3357563"/>
            <a:ext cx="2519362" cy="1079500"/>
          </a:xfrm>
          <a:prstGeom prst="wedgeRoundRectCallout">
            <a:avLst>
              <a:gd name="adj1" fmla="val -34565"/>
              <a:gd name="adj2" fmla="val 86176"/>
              <a:gd name="adj3" fmla="val 16667"/>
            </a:avLst>
          </a:prstGeom>
          <a:solidFill>
            <a:srgbClr val="D3DDE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185347" name="AutoShape 3"/>
          <p:cNvSpPr>
            <a:spLocks noChangeArrowheads="1"/>
          </p:cNvSpPr>
          <p:nvPr/>
        </p:nvSpPr>
        <p:spPr bwMode="auto">
          <a:xfrm flipH="1" flipV="1">
            <a:off x="1403350" y="3933825"/>
            <a:ext cx="2952750" cy="792163"/>
          </a:xfrm>
          <a:prstGeom prst="wedgeRoundRectCallout">
            <a:avLst>
              <a:gd name="adj1" fmla="val -47745"/>
              <a:gd name="adj2" fmla="val 134366"/>
              <a:gd name="adj3" fmla="val 16667"/>
            </a:avLst>
          </a:prstGeom>
          <a:solidFill>
            <a:srgbClr val="D3DDE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pic>
        <p:nvPicPr>
          <p:cNvPr id="1853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484313"/>
            <a:ext cx="1258887"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2"/>
          <p:cNvPicPr>
            <a:picLocks noChangeAspect="1" noChangeArrowheads="1"/>
          </p:cNvPicPr>
          <p:nvPr/>
        </p:nvPicPr>
        <p:blipFill>
          <a:blip r:embed="rId4">
            <a:extLst>
              <a:ext uri="{28A0092B-C50C-407E-A947-70E740481C1C}">
                <a14:useLocalDpi xmlns:a14="http://schemas.microsoft.com/office/drawing/2010/main" val="0"/>
              </a:ext>
            </a:extLst>
          </a:blip>
          <a:srcRect l="12613" t="53409" r="49603" b="24176"/>
          <a:stretch>
            <a:fillRect/>
          </a:stretch>
        </p:blipFill>
        <p:spPr bwMode="auto">
          <a:xfrm>
            <a:off x="6753225" y="1196975"/>
            <a:ext cx="149066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4272"/>
          <a:stretch>
            <a:fillRect/>
          </a:stretch>
        </p:blipFill>
        <p:spPr bwMode="auto">
          <a:xfrm>
            <a:off x="2339975" y="4868863"/>
            <a:ext cx="2058988"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AutoShape 7"/>
          <p:cNvSpPr>
            <a:spLocks noChangeArrowheads="1"/>
          </p:cNvSpPr>
          <p:nvPr/>
        </p:nvSpPr>
        <p:spPr bwMode="auto">
          <a:xfrm>
            <a:off x="2411413" y="1268413"/>
            <a:ext cx="4391025" cy="1946275"/>
          </a:xfrm>
          <a:prstGeom prst="irregularSeal2">
            <a:avLst/>
          </a:prstGeom>
          <a:solidFill>
            <a:srgbClr val="F7DBD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8535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6547" t="3084" r="10672"/>
          <a:stretch>
            <a:fillRect/>
          </a:stretch>
        </p:blipFill>
        <p:spPr bwMode="auto">
          <a:xfrm>
            <a:off x="7380288" y="4652963"/>
            <a:ext cx="1277937"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itel 1"/>
          <p:cNvSpPr>
            <a:spLocks noGrp="1"/>
          </p:cNvSpPr>
          <p:nvPr>
            <p:ph type="title"/>
          </p:nvPr>
        </p:nvSpPr>
        <p:spPr/>
        <p:txBody>
          <a:bodyPr lIns="91440" tIns="45720" rIns="91440" bIns="45720" anchor="ctr"/>
          <a:lstStyle/>
          <a:p>
            <a:r>
              <a:rPr lang="en-US" altLang="en-US" sz="2200"/>
              <a:t>… but a basic knowledge of patent jargon is needed!</a:t>
            </a:r>
          </a:p>
        </p:txBody>
      </p:sp>
      <p:sp>
        <p:nvSpPr>
          <p:cNvPr id="39946" name="Inhaltsplatzhalter 2"/>
          <p:cNvSpPr>
            <a:spLocks noGrp="1"/>
          </p:cNvSpPr>
          <p:nvPr>
            <p:ph idx="4294967295"/>
          </p:nvPr>
        </p:nvSpPr>
        <p:spPr>
          <a:xfrm>
            <a:off x="3130550" y="1919288"/>
            <a:ext cx="2592388" cy="647700"/>
          </a:xfrm>
        </p:spPr>
        <p:txBody>
          <a:bodyPr lIns="91440" tIns="45720" rIns="91440" bIns="45720"/>
          <a:lstStyle/>
          <a:p>
            <a:pPr marL="0" indent="0" algn="ctr">
              <a:buFont typeface="Wingdings" pitchFamily="2" charset="2"/>
              <a:buNone/>
            </a:pPr>
            <a:r>
              <a:rPr lang="en-US" altLang="en-US" b="1"/>
              <a:t>Beware of "naïve" </a:t>
            </a:r>
            <a:br>
              <a:rPr lang="en-US" altLang="en-US" b="1"/>
            </a:br>
            <a:r>
              <a:rPr lang="en-US" altLang="en-US" b="1"/>
              <a:t>keyword searches!</a:t>
            </a:r>
          </a:p>
        </p:txBody>
      </p:sp>
      <p:sp>
        <p:nvSpPr>
          <p:cNvPr id="6" name="Rechteck 5"/>
          <p:cNvSpPr>
            <a:spLocks noChangeArrowheads="1"/>
          </p:cNvSpPr>
          <p:nvPr/>
        </p:nvSpPr>
        <p:spPr bwMode="auto">
          <a:xfrm>
            <a:off x="827088" y="2924175"/>
            <a:ext cx="1719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solidFill>
                  <a:schemeClr val="accent1"/>
                </a:solidFill>
              </a:rPr>
              <a:t>"energy-storing</a:t>
            </a:r>
            <a:br>
              <a:rPr lang="en-GB" altLang="en-US" sz="1600" b="1">
                <a:solidFill>
                  <a:schemeClr val="accent1"/>
                </a:solidFill>
              </a:rPr>
            </a:br>
            <a:r>
              <a:rPr lang="en-GB" altLang="en-US" sz="1600" b="1">
                <a:solidFill>
                  <a:schemeClr val="accent1"/>
                </a:solidFill>
              </a:rPr>
              <a:t> means"</a:t>
            </a:r>
          </a:p>
        </p:txBody>
      </p:sp>
      <p:grpSp>
        <p:nvGrpSpPr>
          <p:cNvPr id="185356" name="Group 12"/>
          <p:cNvGrpSpPr>
            <a:grpSpLocks/>
          </p:cNvGrpSpPr>
          <p:nvPr/>
        </p:nvGrpSpPr>
        <p:grpSpPr bwMode="auto">
          <a:xfrm>
            <a:off x="323850" y="2492375"/>
            <a:ext cx="984250" cy="401638"/>
            <a:chOff x="1519" y="1026"/>
            <a:chExt cx="620" cy="253"/>
          </a:xfrm>
        </p:grpSpPr>
        <p:sp>
          <p:nvSpPr>
            <p:cNvPr id="39972" name="Rechteck 8"/>
            <p:cNvSpPr>
              <a:spLocks noChangeArrowheads="1"/>
            </p:cNvSpPr>
            <p:nvPr/>
          </p:nvSpPr>
          <p:spPr bwMode="auto">
            <a:xfrm>
              <a:off x="1565" y="1026"/>
              <a:ext cx="50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t>spring</a:t>
              </a:r>
              <a:endParaRPr lang="en-US" altLang="en-US" sz="1600" b="1"/>
            </a:p>
          </p:txBody>
        </p:sp>
        <p:grpSp>
          <p:nvGrpSpPr>
            <p:cNvPr id="39973" name="Group 14"/>
            <p:cNvGrpSpPr>
              <a:grpSpLocks/>
            </p:cNvGrpSpPr>
            <p:nvPr/>
          </p:nvGrpSpPr>
          <p:grpSpPr bwMode="auto">
            <a:xfrm>
              <a:off x="1519" y="1026"/>
              <a:ext cx="620" cy="253"/>
              <a:chOff x="580" y="1876"/>
              <a:chExt cx="620" cy="253"/>
            </a:xfrm>
          </p:grpSpPr>
          <p:cxnSp>
            <p:nvCxnSpPr>
              <p:cNvPr id="39974" name="Gerade Verbindung 9"/>
              <p:cNvCxnSpPr>
                <a:cxnSpLocks noChangeShapeType="1"/>
              </p:cNvCxnSpPr>
              <p:nvPr/>
            </p:nvCxnSpPr>
            <p:spPr bwMode="auto">
              <a:xfrm flipV="1">
                <a:off x="604" y="1876"/>
                <a:ext cx="596" cy="253"/>
              </a:xfrm>
              <a:prstGeom prst="line">
                <a:avLst/>
              </a:prstGeom>
              <a:noFill/>
              <a:ln w="19050" algn="ctr">
                <a:solidFill>
                  <a:srgbClr val="BF3126"/>
                </a:solidFill>
                <a:round/>
                <a:headEnd/>
                <a:tailEnd/>
              </a:ln>
              <a:extLst>
                <a:ext uri="{909E8E84-426E-40DD-AFC4-6F175D3DCCD1}">
                  <a14:hiddenFill xmlns:a14="http://schemas.microsoft.com/office/drawing/2010/main">
                    <a:noFill/>
                  </a14:hiddenFill>
                </a:ext>
              </a:extLst>
            </p:spPr>
          </p:cxnSp>
          <p:cxnSp>
            <p:nvCxnSpPr>
              <p:cNvPr id="39975" name="Gerade Verbindung 10"/>
              <p:cNvCxnSpPr>
                <a:cxnSpLocks noChangeShapeType="1"/>
              </p:cNvCxnSpPr>
              <p:nvPr/>
            </p:nvCxnSpPr>
            <p:spPr bwMode="auto">
              <a:xfrm>
                <a:off x="580" y="1876"/>
                <a:ext cx="596" cy="230"/>
              </a:xfrm>
              <a:prstGeom prst="line">
                <a:avLst/>
              </a:prstGeom>
              <a:noFill/>
              <a:ln w="19050" algn="ctr">
                <a:solidFill>
                  <a:srgbClr val="BF3126"/>
                </a:solidFill>
                <a:round/>
                <a:headEnd/>
                <a:tailEnd/>
              </a:ln>
              <a:extLst>
                <a:ext uri="{909E8E84-426E-40DD-AFC4-6F175D3DCCD1}">
                  <a14:hiddenFill xmlns:a14="http://schemas.microsoft.com/office/drawing/2010/main">
                    <a:noFill/>
                  </a14:hiddenFill>
                </a:ext>
              </a:extLst>
            </p:spPr>
          </p:cxnSp>
        </p:grpSp>
      </p:grpSp>
      <p:sp>
        <p:nvSpPr>
          <p:cNvPr id="5" name="Rechteck 8"/>
          <p:cNvSpPr>
            <a:spLocks noChangeArrowheads="1"/>
          </p:cNvSpPr>
          <p:nvPr/>
        </p:nvSpPr>
        <p:spPr bwMode="auto">
          <a:xfrm>
            <a:off x="6372225" y="2563813"/>
            <a:ext cx="2376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600" b="1">
                <a:solidFill>
                  <a:schemeClr val="accent1"/>
                </a:solidFill>
              </a:rPr>
              <a:t>"spherical object </a:t>
            </a:r>
            <a:br>
              <a:rPr lang="en-GB" altLang="en-US" sz="1600" b="1">
                <a:solidFill>
                  <a:schemeClr val="accent1"/>
                </a:solidFill>
              </a:rPr>
            </a:br>
            <a:r>
              <a:rPr lang="en-GB" altLang="en-US" sz="1600" b="1">
                <a:solidFill>
                  <a:schemeClr val="accent1"/>
                </a:solidFill>
              </a:rPr>
              <a:t>with floppy filaments"</a:t>
            </a:r>
          </a:p>
        </p:txBody>
      </p:sp>
      <p:sp>
        <p:nvSpPr>
          <p:cNvPr id="185362" name="Textfeld 7"/>
          <p:cNvSpPr txBox="1">
            <a:spLocks noChangeArrowheads="1"/>
          </p:cNvSpPr>
          <p:nvPr/>
        </p:nvSpPr>
        <p:spPr bwMode="auto">
          <a:xfrm>
            <a:off x="5003800" y="3500438"/>
            <a:ext cx="25209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820738" indent="-285750" eaLnBrk="0" hangingPunct="0">
              <a:spcBef>
                <a:spcPct val="20000"/>
              </a:spcBef>
              <a:buChar char="–"/>
              <a:defRPr sz="2000">
                <a:solidFill>
                  <a:schemeClr val="tx1"/>
                </a:solidFill>
                <a:latin typeface="Arial" charset="0"/>
              </a:defRPr>
            </a:lvl2pPr>
            <a:lvl3pPr marL="1228725" indent="-228600" eaLnBrk="0" hangingPunct="0">
              <a:spcBef>
                <a:spcPct val="20000"/>
              </a:spcBef>
              <a:buChar char="•"/>
              <a:defRPr sz="2000">
                <a:solidFill>
                  <a:schemeClr val="tx1"/>
                </a:solidFill>
                <a:latin typeface="Arial" charset="0"/>
              </a:defRPr>
            </a:lvl3pPr>
            <a:lvl4pPr marL="1636713"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Sometimes the applicant </a:t>
            </a:r>
            <a:br>
              <a:rPr lang="en-US" altLang="en-US" sz="1600"/>
            </a:br>
            <a:r>
              <a:rPr lang="en-US" altLang="en-US" sz="1600"/>
              <a:t>simply doesn't want his application to be found.</a:t>
            </a:r>
          </a:p>
        </p:txBody>
      </p:sp>
      <p:sp>
        <p:nvSpPr>
          <p:cNvPr id="17" name="Rechteck 16"/>
          <p:cNvSpPr>
            <a:spLocks noChangeArrowheads="1"/>
          </p:cNvSpPr>
          <p:nvPr/>
        </p:nvSpPr>
        <p:spPr bwMode="auto">
          <a:xfrm>
            <a:off x="5580063" y="5734050"/>
            <a:ext cx="193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solidFill>
                  <a:schemeClr val="accent1"/>
                </a:solidFill>
              </a:rPr>
              <a:t>"plurality of balls"</a:t>
            </a:r>
            <a:endParaRPr lang="en-US" altLang="en-US" sz="1600">
              <a:solidFill>
                <a:schemeClr val="accent1"/>
              </a:solidFill>
            </a:endParaRPr>
          </a:p>
        </p:txBody>
      </p:sp>
      <p:sp>
        <p:nvSpPr>
          <p:cNvPr id="8" name="Rechteck 7"/>
          <p:cNvSpPr>
            <a:spLocks noChangeArrowheads="1"/>
          </p:cNvSpPr>
          <p:nvPr/>
        </p:nvSpPr>
        <p:spPr bwMode="auto">
          <a:xfrm>
            <a:off x="1331913" y="594995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b="1">
                <a:solidFill>
                  <a:schemeClr val="accent1"/>
                </a:solidFill>
              </a:rPr>
              <a:t>"fastening means"</a:t>
            </a:r>
          </a:p>
        </p:txBody>
      </p:sp>
      <p:sp>
        <p:nvSpPr>
          <p:cNvPr id="185365" name="Textfeld 7"/>
          <p:cNvSpPr txBox="1">
            <a:spLocks noChangeArrowheads="1"/>
          </p:cNvSpPr>
          <p:nvPr/>
        </p:nvSpPr>
        <p:spPr bwMode="auto">
          <a:xfrm>
            <a:off x="1403350" y="4076700"/>
            <a:ext cx="2952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820738" indent="-285750" eaLnBrk="0" hangingPunct="0">
              <a:spcBef>
                <a:spcPct val="20000"/>
              </a:spcBef>
              <a:buChar char="–"/>
              <a:defRPr sz="2000">
                <a:solidFill>
                  <a:schemeClr val="tx1"/>
                </a:solidFill>
                <a:latin typeface="Arial" charset="0"/>
              </a:defRPr>
            </a:lvl2pPr>
            <a:lvl3pPr marL="1228725" indent="-228600" eaLnBrk="0" hangingPunct="0">
              <a:spcBef>
                <a:spcPct val="20000"/>
              </a:spcBef>
              <a:buChar char="•"/>
              <a:defRPr sz="2000">
                <a:solidFill>
                  <a:schemeClr val="tx1"/>
                </a:solidFill>
                <a:latin typeface="Arial" charset="0"/>
              </a:defRPr>
            </a:lvl3pPr>
            <a:lvl4pPr marL="1636713"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Patent jargon is used to broaden scope of the patent.</a:t>
            </a:r>
          </a:p>
        </p:txBody>
      </p:sp>
      <p:grpSp>
        <p:nvGrpSpPr>
          <p:cNvPr id="185367" name="Group 23"/>
          <p:cNvGrpSpPr>
            <a:grpSpLocks/>
          </p:cNvGrpSpPr>
          <p:nvPr/>
        </p:nvGrpSpPr>
        <p:grpSpPr bwMode="auto">
          <a:xfrm>
            <a:off x="539750" y="5229225"/>
            <a:ext cx="1641475" cy="401638"/>
            <a:chOff x="431" y="3249"/>
            <a:chExt cx="1034" cy="253"/>
          </a:xfrm>
        </p:grpSpPr>
        <p:sp>
          <p:nvSpPr>
            <p:cNvPr id="39968" name="Rechteck 8"/>
            <p:cNvSpPr>
              <a:spLocks noChangeArrowheads="1"/>
            </p:cNvSpPr>
            <p:nvPr/>
          </p:nvSpPr>
          <p:spPr bwMode="auto">
            <a:xfrm>
              <a:off x="431" y="3249"/>
              <a:ext cx="103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t>nail, screw, rivet</a:t>
              </a:r>
            </a:p>
          </p:txBody>
        </p:sp>
        <p:grpSp>
          <p:nvGrpSpPr>
            <p:cNvPr id="39969" name="Group 25"/>
            <p:cNvGrpSpPr>
              <a:grpSpLocks/>
            </p:cNvGrpSpPr>
            <p:nvPr/>
          </p:nvGrpSpPr>
          <p:grpSpPr bwMode="auto">
            <a:xfrm>
              <a:off x="657" y="3249"/>
              <a:ext cx="620" cy="253"/>
              <a:chOff x="580" y="1876"/>
              <a:chExt cx="620" cy="253"/>
            </a:xfrm>
          </p:grpSpPr>
          <p:cxnSp>
            <p:nvCxnSpPr>
              <p:cNvPr id="39970" name="Gerade Verbindung 9"/>
              <p:cNvCxnSpPr>
                <a:cxnSpLocks noChangeShapeType="1"/>
              </p:cNvCxnSpPr>
              <p:nvPr/>
            </p:nvCxnSpPr>
            <p:spPr bwMode="auto">
              <a:xfrm flipV="1">
                <a:off x="604" y="1876"/>
                <a:ext cx="596" cy="253"/>
              </a:xfrm>
              <a:prstGeom prst="line">
                <a:avLst/>
              </a:prstGeom>
              <a:noFill/>
              <a:ln w="19050" algn="ctr">
                <a:solidFill>
                  <a:srgbClr val="BF3126"/>
                </a:solidFill>
                <a:round/>
                <a:headEnd/>
                <a:tailEnd/>
              </a:ln>
              <a:extLst>
                <a:ext uri="{909E8E84-426E-40DD-AFC4-6F175D3DCCD1}">
                  <a14:hiddenFill xmlns:a14="http://schemas.microsoft.com/office/drawing/2010/main">
                    <a:noFill/>
                  </a14:hiddenFill>
                </a:ext>
              </a:extLst>
            </p:spPr>
          </p:cxnSp>
          <p:cxnSp>
            <p:nvCxnSpPr>
              <p:cNvPr id="39971" name="Gerade Verbindung 10"/>
              <p:cNvCxnSpPr>
                <a:cxnSpLocks noChangeShapeType="1"/>
              </p:cNvCxnSpPr>
              <p:nvPr/>
            </p:nvCxnSpPr>
            <p:spPr bwMode="auto">
              <a:xfrm>
                <a:off x="580" y="1876"/>
                <a:ext cx="596" cy="230"/>
              </a:xfrm>
              <a:prstGeom prst="line">
                <a:avLst/>
              </a:prstGeom>
              <a:noFill/>
              <a:ln w="19050" algn="ctr">
                <a:solidFill>
                  <a:srgbClr val="BF3126"/>
                </a:solidFill>
                <a:round/>
                <a:headEnd/>
                <a:tailEnd/>
              </a:ln>
              <a:extLst>
                <a:ext uri="{909E8E84-426E-40DD-AFC4-6F175D3DCCD1}">
                  <a14:hiddenFill xmlns:a14="http://schemas.microsoft.com/office/drawing/2010/main">
                    <a:noFill/>
                  </a14:hiddenFill>
                </a:ext>
              </a:extLst>
            </p:spPr>
          </p:cxnSp>
        </p:grpSp>
      </p:grpSp>
      <p:grpSp>
        <p:nvGrpSpPr>
          <p:cNvPr id="185372" name="Group 28"/>
          <p:cNvGrpSpPr>
            <a:grpSpLocks/>
          </p:cNvGrpSpPr>
          <p:nvPr/>
        </p:nvGrpSpPr>
        <p:grpSpPr bwMode="auto">
          <a:xfrm>
            <a:off x="5435600" y="5157788"/>
            <a:ext cx="1231900" cy="401637"/>
            <a:chOff x="3878" y="3203"/>
            <a:chExt cx="776" cy="253"/>
          </a:xfrm>
        </p:grpSpPr>
        <p:sp>
          <p:nvSpPr>
            <p:cNvPr id="39964" name="Rechteck 7"/>
            <p:cNvSpPr>
              <a:spLocks noChangeArrowheads="1"/>
            </p:cNvSpPr>
            <p:nvPr/>
          </p:nvSpPr>
          <p:spPr bwMode="auto">
            <a:xfrm>
              <a:off x="3878" y="3203"/>
              <a:ext cx="77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t>ball bearing</a:t>
              </a:r>
              <a:endParaRPr lang="en-US" altLang="en-US" sz="1600"/>
            </a:p>
          </p:txBody>
        </p:sp>
        <p:grpSp>
          <p:nvGrpSpPr>
            <p:cNvPr id="39965" name="Group 30"/>
            <p:cNvGrpSpPr>
              <a:grpSpLocks/>
            </p:cNvGrpSpPr>
            <p:nvPr/>
          </p:nvGrpSpPr>
          <p:grpSpPr bwMode="auto">
            <a:xfrm>
              <a:off x="3923" y="3203"/>
              <a:ext cx="620" cy="253"/>
              <a:chOff x="580" y="1876"/>
              <a:chExt cx="620" cy="253"/>
            </a:xfrm>
          </p:grpSpPr>
          <p:cxnSp>
            <p:nvCxnSpPr>
              <p:cNvPr id="39966" name="Gerade Verbindung 9"/>
              <p:cNvCxnSpPr>
                <a:cxnSpLocks noChangeShapeType="1"/>
              </p:cNvCxnSpPr>
              <p:nvPr/>
            </p:nvCxnSpPr>
            <p:spPr bwMode="auto">
              <a:xfrm flipV="1">
                <a:off x="604" y="1876"/>
                <a:ext cx="596" cy="253"/>
              </a:xfrm>
              <a:prstGeom prst="line">
                <a:avLst/>
              </a:prstGeom>
              <a:noFill/>
              <a:ln w="19050" algn="ctr">
                <a:solidFill>
                  <a:srgbClr val="BF3126"/>
                </a:solidFill>
                <a:round/>
                <a:headEnd/>
                <a:tailEnd/>
              </a:ln>
              <a:extLst>
                <a:ext uri="{909E8E84-426E-40DD-AFC4-6F175D3DCCD1}">
                  <a14:hiddenFill xmlns:a14="http://schemas.microsoft.com/office/drawing/2010/main">
                    <a:noFill/>
                  </a14:hiddenFill>
                </a:ext>
              </a:extLst>
            </p:spPr>
          </p:cxnSp>
          <p:cxnSp>
            <p:nvCxnSpPr>
              <p:cNvPr id="39967" name="Gerade Verbindung 10"/>
              <p:cNvCxnSpPr>
                <a:cxnSpLocks noChangeShapeType="1"/>
              </p:cNvCxnSpPr>
              <p:nvPr/>
            </p:nvCxnSpPr>
            <p:spPr bwMode="auto">
              <a:xfrm>
                <a:off x="580" y="1876"/>
                <a:ext cx="596" cy="230"/>
              </a:xfrm>
              <a:prstGeom prst="line">
                <a:avLst/>
              </a:prstGeom>
              <a:noFill/>
              <a:ln w="19050" algn="ctr">
                <a:solidFill>
                  <a:srgbClr val="BF3126"/>
                </a:solidFill>
                <a:round/>
                <a:headEnd/>
                <a:tailEnd/>
              </a:ln>
              <a:extLst>
                <a:ext uri="{909E8E84-426E-40DD-AFC4-6F175D3DCCD1}">
                  <a14:hiddenFill xmlns:a14="http://schemas.microsoft.com/office/drawing/2010/main">
                    <a:noFill/>
                  </a14:hiddenFill>
                </a:ext>
              </a:extLst>
            </p:spPr>
          </p:cxnSp>
        </p:grpSp>
      </p:grpSp>
      <p:grpSp>
        <p:nvGrpSpPr>
          <p:cNvPr id="185377" name="Group 33"/>
          <p:cNvGrpSpPr>
            <a:grpSpLocks/>
          </p:cNvGrpSpPr>
          <p:nvPr/>
        </p:nvGrpSpPr>
        <p:grpSpPr bwMode="auto">
          <a:xfrm>
            <a:off x="7620000" y="2060575"/>
            <a:ext cx="984250" cy="401638"/>
            <a:chOff x="4800" y="1298"/>
            <a:chExt cx="620" cy="253"/>
          </a:xfrm>
        </p:grpSpPr>
        <p:sp>
          <p:nvSpPr>
            <p:cNvPr id="39960" name="Rechteck 7"/>
            <p:cNvSpPr>
              <a:spLocks noChangeArrowheads="1"/>
            </p:cNvSpPr>
            <p:nvPr/>
          </p:nvSpPr>
          <p:spPr bwMode="auto">
            <a:xfrm>
              <a:off x="4845" y="1298"/>
              <a:ext cx="52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t>toy ball</a:t>
              </a:r>
              <a:endParaRPr lang="en-US" altLang="en-US" sz="1600"/>
            </a:p>
          </p:txBody>
        </p:sp>
        <p:grpSp>
          <p:nvGrpSpPr>
            <p:cNvPr id="39961" name="Group 35"/>
            <p:cNvGrpSpPr>
              <a:grpSpLocks/>
            </p:cNvGrpSpPr>
            <p:nvPr/>
          </p:nvGrpSpPr>
          <p:grpSpPr bwMode="auto">
            <a:xfrm>
              <a:off x="4800" y="1298"/>
              <a:ext cx="620" cy="253"/>
              <a:chOff x="580" y="1876"/>
              <a:chExt cx="620" cy="253"/>
            </a:xfrm>
          </p:grpSpPr>
          <p:cxnSp>
            <p:nvCxnSpPr>
              <p:cNvPr id="39962" name="Gerade Verbindung 9"/>
              <p:cNvCxnSpPr>
                <a:cxnSpLocks noChangeShapeType="1"/>
              </p:cNvCxnSpPr>
              <p:nvPr/>
            </p:nvCxnSpPr>
            <p:spPr bwMode="auto">
              <a:xfrm flipV="1">
                <a:off x="604" y="1876"/>
                <a:ext cx="596" cy="253"/>
              </a:xfrm>
              <a:prstGeom prst="line">
                <a:avLst/>
              </a:prstGeom>
              <a:noFill/>
              <a:ln w="19050" algn="ctr">
                <a:solidFill>
                  <a:srgbClr val="BF3126"/>
                </a:solidFill>
                <a:round/>
                <a:headEnd/>
                <a:tailEnd/>
              </a:ln>
              <a:extLst>
                <a:ext uri="{909E8E84-426E-40DD-AFC4-6F175D3DCCD1}">
                  <a14:hiddenFill xmlns:a14="http://schemas.microsoft.com/office/drawing/2010/main">
                    <a:noFill/>
                  </a14:hiddenFill>
                </a:ext>
              </a:extLst>
            </p:spPr>
          </p:cxnSp>
          <p:cxnSp>
            <p:nvCxnSpPr>
              <p:cNvPr id="39963" name="Gerade Verbindung 10"/>
              <p:cNvCxnSpPr>
                <a:cxnSpLocks noChangeShapeType="1"/>
              </p:cNvCxnSpPr>
              <p:nvPr/>
            </p:nvCxnSpPr>
            <p:spPr bwMode="auto">
              <a:xfrm>
                <a:off x="580" y="1876"/>
                <a:ext cx="596" cy="230"/>
              </a:xfrm>
              <a:prstGeom prst="line">
                <a:avLst/>
              </a:prstGeom>
              <a:noFill/>
              <a:ln w="19050" algn="ctr">
                <a:solidFill>
                  <a:srgbClr val="BF3126"/>
                </a:solidFill>
                <a:round/>
                <a:headEnd/>
                <a:tailEnd/>
              </a:ln>
              <a:extLst>
                <a:ext uri="{909E8E84-426E-40DD-AFC4-6F175D3DCCD1}">
                  <a14:hiddenFill xmlns:a14="http://schemas.microsoft.com/office/drawing/2010/main">
                    <a:noFill/>
                  </a14:hiddenFill>
                </a:ext>
              </a:extLst>
            </p:spPr>
          </p:cxnSp>
        </p:grpSp>
      </p:grpSp>
      <p:sp>
        <p:nvSpPr>
          <p:cNvPr id="39957" name="Rectangle 7"/>
          <p:cNvSpPr txBox="1">
            <a:spLocks noGrp="1" noChangeArrowheads="1"/>
          </p:cNvSpPr>
          <p:nvPr/>
        </p:nvSpPr>
        <p:spPr bwMode="auto">
          <a:xfrm>
            <a:off x="7762875"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AEA1B66-368F-4D80-85A4-6C461D4B118C}" type="slidenum">
              <a:rPr lang="de-DE" altLang="en-US" sz="1200"/>
              <a:pPr algn="r" eaLnBrk="1" hangingPunct="1">
                <a:spcBef>
                  <a:spcPct val="0"/>
                </a:spcBef>
                <a:buFontTx/>
                <a:buNone/>
              </a:pPr>
              <a:t>36</a:t>
            </a:fld>
            <a:endParaRPr lang="de-DE" altLang="en-US" sz="1200"/>
          </a:p>
        </p:txBody>
      </p:sp>
      <p:sp>
        <p:nvSpPr>
          <p:cNvPr id="39958" name="Text Box 6"/>
          <p:cNvSpPr txBox="1">
            <a:spLocks noChangeArrowheads="1"/>
          </p:cNvSpPr>
          <p:nvPr/>
        </p:nvSpPr>
        <p:spPr bwMode="auto">
          <a:xfrm>
            <a:off x="8315325" y="80963"/>
            <a:ext cx="828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200">
                <a:solidFill>
                  <a:schemeClr val="accent1"/>
                </a:solidFill>
              </a:rPr>
              <a:t>Optional</a:t>
            </a:r>
          </a:p>
        </p:txBody>
      </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5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3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53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53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53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53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53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53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536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53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5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animBg="1"/>
      <p:bldP spid="185347" grpId="0" animBg="1"/>
      <p:bldP spid="6" grpId="0"/>
      <p:bldP spid="5" grpId="0"/>
      <p:bldP spid="185362" grpId="0"/>
      <p:bldP spid="17" grpId="0"/>
      <p:bldP spid="8" grpId="0"/>
      <p:bldP spid="18536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GB" altLang="en-US"/>
              <a:t>Quiz</a:t>
            </a:r>
          </a:p>
        </p:txBody>
      </p:sp>
      <p:sp>
        <p:nvSpPr>
          <p:cNvPr id="260099" name="Content Placeholder 2"/>
          <p:cNvSpPr>
            <a:spLocks noGrp="1"/>
          </p:cNvSpPr>
          <p:nvPr>
            <p:ph idx="4294967295"/>
          </p:nvPr>
        </p:nvSpPr>
        <p:spPr>
          <a:xfrm>
            <a:off x="539750" y="908050"/>
            <a:ext cx="7921625" cy="5761038"/>
          </a:xfrm>
        </p:spPr>
        <p:txBody>
          <a:bodyPr/>
          <a:lstStyle/>
          <a:p>
            <a:pPr marL="381000" indent="-381000">
              <a:spcAft>
                <a:spcPts val="1800"/>
              </a:spcAft>
              <a:buFont typeface="Wingdings" pitchFamily="2" charset="2"/>
              <a:buAutoNum type="arabicPeriod"/>
            </a:pPr>
            <a:r>
              <a:rPr lang="en-GB" altLang="en-US" sz="1600"/>
              <a:t>Can anyone apply for a patent?</a:t>
            </a:r>
          </a:p>
          <a:p>
            <a:pPr marL="381000" indent="-381000">
              <a:spcAft>
                <a:spcPts val="1800"/>
              </a:spcAft>
              <a:buFont typeface="Wingdings" pitchFamily="2" charset="2"/>
              <a:buAutoNum type="arabicPeriod"/>
            </a:pPr>
            <a:r>
              <a:rPr lang="en-GB" altLang="en-US" sz="1600"/>
              <a:t>Who is the inventor?</a:t>
            </a:r>
          </a:p>
          <a:p>
            <a:pPr marL="381000" indent="-381000">
              <a:spcAft>
                <a:spcPts val="1800"/>
              </a:spcAft>
              <a:buFont typeface="Wingdings" pitchFamily="2" charset="2"/>
              <a:buAutoNum type="arabicPeriod"/>
            </a:pPr>
            <a:r>
              <a:rPr lang="en-GB" altLang="en-US" sz="1600"/>
              <a:t>What is the difference between </a:t>
            </a:r>
            <a:br>
              <a:rPr lang="en-GB" altLang="en-US" sz="1600"/>
            </a:br>
            <a:r>
              <a:rPr lang="en-GB" altLang="en-US" sz="1600"/>
              <a:t>patent holders and inventors?</a:t>
            </a:r>
          </a:p>
          <a:p>
            <a:pPr marL="381000" indent="-381000">
              <a:spcAft>
                <a:spcPts val="1800"/>
              </a:spcAft>
              <a:buFont typeface="Wingdings" pitchFamily="2" charset="2"/>
              <a:buAutoNum type="arabicPeriod"/>
            </a:pPr>
            <a:r>
              <a:rPr lang="en-GB" altLang="en-US" sz="1600"/>
              <a:t>What can you get a patent for?</a:t>
            </a:r>
          </a:p>
          <a:p>
            <a:pPr marL="381000" indent="-381000">
              <a:spcAft>
                <a:spcPts val="1800"/>
              </a:spcAft>
              <a:buFont typeface="Wingdings" pitchFamily="2" charset="2"/>
              <a:buAutoNum type="arabicPeriod"/>
            </a:pPr>
            <a:r>
              <a:rPr lang="en-GB" altLang="en-US" sz="1600"/>
              <a:t>What are the requirements for obtaining a patent?</a:t>
            </a:r>
          </a:p>
          <a:p>
            <a:pPr marL="381000" indent="-381000">
              <a:spcAft>
                <a:spcPts val="1800"/>
              </a:spcAft>
              <a:buFont typeface="Wingdings" pitchFamily="2" charset="2"/>
              <a:buAutoNum type="arabicPeriod"/>
            </a:pPr>
            <a:r>
              <a:rPr lang="en-GB" altLang="en-US" sz="1600"/>
              <a:t>What is the term of a patent?</a:t>
            </a:r>
          </a:p>
          <a:p>
            <a:pPr marL="381000" indent="-381000">
              <a:spcAft>
                <a:spcPts val="1800"/>
              </a:spcAft>
              <a:buFont typeface="Wingdings" pitchFamily="2" charset="2"/>
              <a:buAutoNum type="arabicPeriod"/>
            </a:pPr>
            <a:r>
              <a:rPr lang="en-GB" altLang="en-US" sz="1600"/>
              <a:t>What routes are there for obtaining </a:t>
            </a:r>
            <a:br>
              <a:rPr lang="en-GB" altLang="en-US" sz="1600"/>
            </a:br>
            <a:r>
              <a:rPr lang="en-GB" altLang="en-US" sz="1600"/>
              <a:t>a patent in Europe?</a:t>
            </a:r>
          </a:p>
          <a:p>
            <a:pPr marL="381000" indent="-381000">
              <a:spcAft>
                <a:spcPts val="1800"/>
              </a:spcAft>
              <a:buFont typeface="Wingdings" pitchFamily="2" charset="2"/>
              <a:buAutoNum type="arabicPeriod"/>
            </a:pPr>
            <a:r>
              <a:rPr lang="en-GB" altLang="en-US" sz="1600"/>
              <a:t>What is the difference between </a:t>
            </a:r>
            <a:br>
              <a:rPr lang="en-GB" altLang="en-US" sz="1600"/>
            </a:br>
            <a:r>
              <a:rPr lang="en-GB" altLang="en-US" sz="1600"/>
              <a:t>a patent application and a patent?</a:t>
            </a:r>
          </a:p>
          <a:p>
            <a:pPr marL="381000" indent="-381000">
              <a:spcAft>
                <a:spcPts val="1800"/>
              </a:spcAft>
              <a:buFont typeface="Wingdings" pitchFamily="2" charset="2"/>
              <a:buAutoNum type="arabicPeriod"/>
            </a:pPr>
            <a:r>
              <a:rPr lang="en-GB" altLang="en-US" sz="1600"/>
              <a:t>Even if an invention is patentable, </a:t>
            </a:r>
            <a:br>
              <a:rPr lang="en-GB" altLang="en-US" sz="1600"/>
            </a:br>
            <a:r>
              <a:rPr lang="en-GB" altLang="en-US" sz="1600"/>
              <a:t>is it always wise to apply for a patent?</a:t>
            </a:r>
          </a:p>
        </p:txBody>
      </p:sp>
      <p:sp>
        <p:nvSpPr>
          <p:cNvPr id="40965" name="Slide Number Placeholder 4"/>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endParaRPr lang="de-DE" altLang="en-US" sz="1200"/>
          </a:p>
        </p:txBody>
      </p:sp>
      <p:sp>
        <p:nvSpPr>
          <p:cNvPr id="40966" name="Rectangle 7"/>
          <p:cNvSpPr txBox="1">
            <a:spLocks noGrp="1" noChangeArrowheads="1"/>
          </p:cNvSpPr>
          <p:nvPr/>
        </p:nvSpPr>
        <p:spPr bwMode="auto">
          <a:xfrm>
            <a:off x="7743825"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FF1B658-6963-4F66-A170-944147AEB95A}" type="slidenum">
              <a:rPr lang="de-DE" altLang="en-US" sz="1200"/>
              <a:pPr algn="r" eaLnBrk="1" hangingPunct="1">
                <a:spcBef>
                  <a:spcPct val="0"/>
                </a:spcBef>
                <a:buFontTx/>
                <a:buNone/>
              </a:pPr>
              <a:t>37</a:t>
            </a:fld>
            <a:endParaRPr lang="de-DE" altLang="en-US" sz="1200"/>
          </a:p>
        </p:txBody>
      </p:sp>
      <p:sp>
        <p:nvSpPr>
          <p:cNvPr id="40967" name="Text Box 6"/>
          <p:cNvSpPr txBox="1">
            <a:spLocks noChangeArrowheads="1"/>
          </p:cNvSpPr>
          <p:nvPr/>
        </p:nvSpPr>
        <p:spPr bwMode="auto">
          <a:xfrm>
            <a:off x="8315325" y="80963"/>
            <a:ext cx="828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200">
                <a:solidFill>
                  <a:schemeClr val="accent1"/>
                </a:solidFill>
              </a:rPr>
              <a:t>Optional</a:t>
            </a:r>
          </a:p>
        </p:txBody>
      </p:sp>
      <p:pic>
        <p:nvPicPr>
          <p:cNvPr id="40968"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0200" y="1100138"/>
            <a:ext cx="11017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6" name="Picture 10" descr="patent specif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013" y="5084763"/>
            <a:ext cx="619125" cy="938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0107" name="Picture 4" descr="PatDoc_Jack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850" y="5300663"/>
            <a:ext cx="615950" cy="93503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01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2276475"/>
            <a:ext cx="533400"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0124" name="Group 28"/>
          <p:cNvGrpSpPr>
            <a:grpSpLocks/>
          </p:cNvGrpSpPr>
          <p:nvPr/>
        </p:nvGrpSpPr>
        <p:grpSpPr bwMode="auto">
          <a:xfrm>
            <a:off x="8172450" y="1628775"/>
            <a:ext cx="733425" cy="609600"/>
            <a:chOff x="5148" y="1979"/>
            <a:chExt cx="462" cy="384"/>
          </a:xfrm>
        </p:grpSpPr>
        <p:pic>
          <p:nvPicPr>
            <p:cNvPr id="4098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t="2625"/>
            <a:stretch>
              <a:fillRect/>
            </a:stretch>
          </p:blipFill>
          <p:spPr bwMode="auto">
            <a:xfrm>
              <a:off x="5148" y="1979"/>
              <a:ext cx="462"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4" name="Line 11"/>
            <p:cNvSpPr>
              <a:spLocks noChangeShapeType="1"/>
            </p:cNvSpPr>
            <p:nvPr/>
          </p:nvSpPr>
          <p:spPr bwMode="auto">
            <a:xfrm>
              <a:off x="5223" y="2024"/>
              <a:ext cx="341" cy="339"/>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985" name="Line 12"/>
            <p:cNvSpPr>
              <a:spLocks noChangeShapeType="1"/>
            </p:cNvSpPr>
            <p:nvPr/>
          </p:nvSpPr>
          <p:spPr bwMode="auto">
            <a:xfrm flipH="1">
              <a:off x="5193" y="2024"/>
              <a:ext cx="301" cy="31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GB"/>
            </a:p>
          </p:txBody>
        </p:sp>
      </p:grpSp>
      <p:pic>
        <p:nvPicPr>
          <p:cNvPr id="260126" name="Picture 8" descr="ital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8263" y="4581525"/>
            <a:ext cx="4175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27" name="Picture 9" descr="u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8625" y="4292600"/>
            <a:ext cx="381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28" name="Picture 2" descr="PCT-Karte"/>
          <p:cNvPicPr>
            <a:picLocks noChangeAspect="1" noChangeArrowheads="1"/>
          </p:cNvPicPr>
          <p:nvPr/>
        </p:nvPicPr>
        <p:blipFill>
          <a:blip r:embed="rId10">
            <a:extLst>
              <a:ext uri="{28A0092B-C50C-407E-A947-70E740481C1C}">
                <a14:useLocalDpi xmlns:a14="http://schemas.microsoft.com/office/drawing/2010/main" val="0"/>
              </a:ext>
            </a:extLst>
          </a:blip>
          <a:srcRect l="40967" t="13498" r="13216" b="26997"/>
          <a:stretch>
            <a:fillRect/>
          </a:stretch>
        </p:blipFill>
        <p:spPr bwMode="auto">
          <a:xfrm>
            <a:off x="6948488" y="4292600"/>
            <a:ext cx="10033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29"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4388" y="1700213"/>
            <a:ext cx="7842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32" name="Picture 36" descr="1368527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76825" y="5445125"/>
            <a:ext cx="1158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64250" y="3119438"/>
            <a:ext cx="1244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11825" y="611188"/>
            <a:ext cx="11779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73850" y="2493963"/>
            <a:ext cx="9429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392613" y="3581400"/>
            <a:ext cx="5969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pic>
        <p:nvPicPr>
          <p:cNvPr id="11366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84168" y="4225379"/>
            <a:ext cx="728388" cy="78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009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01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0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01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009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6009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6009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01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01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012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0099">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010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010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60099">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0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611188" y="4406900"/>
            <a:ext cx="7883525" cy="1362075"/>
          </a:xfrm>
        </p:spPr>
        <p:txBody>
          <a:bodyPr/>
          <a:lstStyle/>
          <a:p>
            <a:pPr eaLnBrk="1" hangingPunct="1"/>
            <a:r>
              <a:rPr lang="en-GB" altLang="en-US" sz="4000"/>
              <a:t>PATENT CASE STUDY</a:t>
            </a:r>
          </a:p>
        </p:txBody>
      </p:sp>
      <p:sp>
        <p:nvSpPr>
          <p:cNvPr id="41987"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1988"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42134D2-2543-4C0D-B1CA-4743DA1BE1B5}" type="slidenum">
              <a:rPr lang="de-DE" altLang="en-US" sz="1200"/>
              <a:pPr algn="r" eaLnBrk="1" hangingPunct="1">
                <a:spcBef>
                  <a:spcPct val="0"/>
                </a:spcBef>
                <a:buFontTx/>
                <a:buNone/>
              </a:pPr>
              <a:t>38</a:t>
            </a:fld>
            <a:endParaRPr lang="de-DE" altLang="en-US" sz="1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GB" altLang="en-US"/>
              <a:t>Two companies with two very different IP strategies</a:t>
            </a:r>
          </a:p>
        </p:txBody>
      </p:sp>
      <p:sp>
        <p:nvSpPr>
          <p:cNvPr id="3" name="Content Placeholder 2"/>
          <p:cNvSpPr>
            <a:spLocks noGrp="1"/>
          </p:cNvSpPr>
          <p:nvPr>
            <p:ph idx="1"/>
          </p:nvPr>
        </p:nvSpPr>
        <p:spPr/>
        <p:txBody>
          <a:bodyPr/>
          <a:lstStyle/>
          <a:p>
            <a:pPr marL="457200" indent="-457200">
              <a:buFont typeface="+mj-lt"/>
              <a:buAutoNum type="arabicPeriod"/>
              <a:defRPr/>
            </a:pPr>
            <a:r>
              <a:rPr lang="en-GB" dirty="0"/>
              <a:t>Large internationally known company</a:t>
            </a:r>
          </a:p>
          <a:p>
            <a:pPr marL="457200" indent="-457200">
              <a:buFont typeface="+mj-lt"/>
              <a:buAutoNum type="arabicPeriod"/>
              <a:defRPr/>
            </a:pPr>
            <a:endParaRPr lang="en-GB" dirty="0"/>
          </a:p>
          <a:p>
            <a:pPr marL="457200" indent="-457200">
              <a:buFont typeface="+mj-lt"/>
              <a:buAutoNum type="arabicPeriod"/>
              <a:defRPr/>
            </a:pPr>
            <a:r>
              <a:rPr lang="en-GB" dirty="0"/>
              <a:t>SME</a:t>
            </a:r>
          </a:p>
          <a:p>
            <a:pPr marL="457200" indent="-457200">
              <a:buFont typeface="+mj-lt"/>
              <a:buAutoNum type="arabicPeriod"/>
              <a:defRPr/>
            </a:pPr>
            <a:endParaRPr lang="en-GB" dirty="0"/>
          </a:p>
          <a:p>
            <a:pPr marL="0" indent="0">
              <a:buFont typeface="Wingdings" pitchFamily="2" charset="2"/>
              <a:buNone/>
              <a:defRPr/>
            </a:pPr>
            <a:r>
              <a:rPr lang="en-GB" dirty="0"/>
              <a:t>                                       </a:t>
            </a:r>
          </a:p>
          <a:p>
            <a:pPr marL="0" indent="0">
              <a:buFont typeface="Wingdings" pitchFamily="2" charset="2"/>
              <a:buNone/>
              <a:defRPr/>
            </a:pPr>
            <a:r>
              <a:rPr lang="en-GB" dirty="0"/>
              <a:t>                        Two very different IP strategies</a:t>
            </a:r>
          </a:p>
        </p:txBody>
      </p:sp>
      <p:sp>
        <p:nvSpPr>
          <p:cNvPr id="6" name="Right Arrow 5"/>
          <p:cNvSpPr/>
          <p:nvPr/>
        </p:nvSpPr>
        <p:spPr>
          <a:xfrm>
            <a:off x="857250" y="3357563"/>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013"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3014"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3992EB3-61FC-4A0A-A979-B85C1354EC86}" type="slidenum">
              <a:rPr lang="de-DE" altLang="en-US" sz="1200"/>
              <a:pPr algn="r" eaLnBrk="1" hangingPunct="1">
                <a:spcBef>
                  <a:spcPct val="0"/>
                </a:spcBef>
                <a:buFontTx/>
                <a:buNone/>
              </a:pPr>
              <a:t>39</a:t>
            </a:fld>
            <a:endParaRPr lang="de-DE" altLang="en-US"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4</a:t>
            </a:r>
          </a:p>
        </p:txBody>
      </p:sp>
      <p:sp>
        <p:nvSpPr>
          <p:cNvPr id="7171" name="Titel 1"/>
          <p:cNvSpPr>
            <a:spLocks noGrp="1"/>
          </p:cNvSpPr>
          <p:nvPr>
            <p:ph type="title"/>
          </p:nvPr>
        </p:nvSpPr>
        <p:spPr/>
        <p:txBody>
          <a:bodyPr lIns="91440" tIns="45720" rIns="91440" bIns="45720" anchor="ctr"/>
          <a:lstStyle/>
          <a:p>
            <a:pPr eaLnBrk="1" hangingPunct="1"/>
            <a:r>
              <a:rPr lang="en-US" altLang="en-US"/>
              <a:t>The patent system yesterday and today</a:t>
            </a:r>
          </a:p>
        </p:txBody>
      </p:sp>
      <p:sp>
        <p:nvSpPr>
          <p:cNvPr id="7172" name="Inhaltsplatzhalter 2"/>
          <p:cNvSpPr>
            <a:spLocks noGrp="1"/>
          </p:cNvSpPr>
          <p:nvPr>
            <p:ph idx="4294967295"/>
          </p:nvPr>
        </p:nvSpPr>
        <p:spPr>
          <a:xfrm>
            <a:off x="755650" y="1168400"/>
            <a:ext cx="3025775" cy="355600"/>
          </a:xfrm>
        </p:spPr>
        <p:txBody>
          <a:bodyPr lIns="91440" tIns="45720" rIns="91440" bIns="45720"/>
          <a:lstStyle/>
          <a:p>
            <a:pPr eaLnBrk="1" hangingPunct="1">
              <a:buFont typeface="Wingdings" pitchFamily="2" charset="2"/>
              <a:buNone/>
            </a:pPr>
            <a:r>
              <a:rPr lang="en-US" altLang="en-US" b="1"/>
              <a:t>Senate of Venice, 1474</a:t>
            </a:r>
          </a:p>
        </p:txBody>
      </p:sp>
      <p:sp>
        <p:nvSpPr>
          <p:cNvPr id="7173" name="Rechteck 4"/>
          <p:cNvSpPr>
            <a:spLocks noChangeArrowheads="1"/>
          </p:cNvSpPr>
          <p:nvPr/>
        </p:nvSpPr>
        <p:spPr bwMode="auto">
          <a:xfrm>
            <a:off x="755650" y="1484313"/>
            <a:ext cx="64452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1800" i="1"/>
              <a:t>"Any person in this city who makes any new and ingenious contrivance, </a:t>
            </a:r>
            <a:r>
              <a:rPr lang="en-US" altLang="en-US" sz="1800" b="1" i="1"/>
              <a:t>not made heretofore in our dominion</a:t>
            </a:r>
            <a:r>
              <a:rPr lang="en-US" altLang="en-US" sz="1800" i="1"/>
              <a:t>, shall, as soon as it is perfected so that it can be used and exercised, give notice of the same to our State Judicial Office, it being </a:t>
            </a:r>
            <a:r>
              <a:rPr lang="en-US" altLang="en-US" sz="1800" b="1" i="1"/>
              <a:t>forbidden up to 10 years </a:t>
            </a:r>
            <a:r>
              <a:rPr lang="en-US" altLang="en-US" sz="1800" i="1"/>
              <a:t>for any other person in any territory of ours to make a contrivance in the form and resemblance thereof".</a:t>
            </a:r>
          </a:p>
        </p:txBody>
      </p:sp>
      <p:sp>
        <p:nvSpPr>
          <p:cNvPr id="7174" name="Textfeld 7"/>
          <p:cNvSpPr txBox="1">
            <a:spLocks noChangeArrowheads="1"/>
          </p:cNvSpPr>
          <p:nvPr/>
        </p:nvSpPr>
        <p:spPr bwMode="auto">
          <a:xfrm>
            <a:off x="684213" y="4221163"/>
            <a:ext cx="3284537"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63525" indent="-263525"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r>
              <a:rPr lang="en-US" altLang="en-US" sz="1800" b="1">
                <a:solidFill>
                  <a:schemeClr val="accent1"/>
                </a:solidFill>
              </a:rPr>
              <a:t>Today:</a:t>
            </a:r>
          </a:p>
          <a:p>
            <a:pPr eaLnBrk="1" hangingPunct="1">
              <a:lnSpc>
                <a:spcPct val="120000"/>
              </a:lnSpc>
              <a:spcBef>
                <a:spcPct val="0"/>
              </a:spcBef>
              <a:buFontTx/>
              <a:buChar char="•"/>
            </a:pPr>
            <a:r>
              <a:rPr lang="en-US" altLang="en-US" sz="1800"/>
              <a:t>New to the world </a:t>
            </a:r>
          </a:p>
          <a:p>
            <a:pPr eaLnBrk="1" hangingPunct="1">
              <a:lnSpc>
                <a:spcPct val="120000"/>
              </a:lnSpc>
              <a:spcBef>
                <a:spcPct val="0"/>
              </a:spcBef>
              <a:buFontTx/>
              <a:buChar char="•"/>
            </a:pPr>
            <a:r>
              <a:rPr lang="en-US" altLang="en-US" sz="1800"/>
              <a:t>Up to 20 years of protection</a:t>
            </a:r>
          </a:p>
          <a:p>
            <a:pPr eaLnBrk="1" hangingPunct="1">
              <a:lnSpc>
                <a:spcPct val="120000"/>
              </a:lnSpc>
              <a:spcBef>
                <a:spcPct val="0"/>
              </a:spcBef>
              <a:buFontTx/>
              <a:buChar char="•"/>
            </a:pPr>
            <a:r>
              <a:rPr lang="en-US" altLang="en-US" sz="1800"/>
              <a:t>Publication</a:t>
            </a:r>
            <a:endParaRPr lang="en-US" altLang="en-US" sz="1800">
              <a:solidFill>
                <a:schemeClr val="accent1"/>
              </a:solidFill>
            </a:endParaRPr>
          </a:p>
        </p:txBody>
      </p:sp>
      <p:sp>
        <p:nvSpPr>
          <p:cNvPr id="7175" name="Text Box 11"/>
          <p:cNvSpPr txBox="1">
            <a:spLocks noChangeArrowheads="1"/>
          </p:cNvSpPr>
          <p:nvPr/>
        </p:nvSpPr>
        <p:spPr bwMode="auto">
          <a:xfrm>
            <a:off x="8315325" y="80963"/>
            <a:ext cx="828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200">
                <a:solidFill>
                  <a:schemeClr val="accent1"/>
                </a:solidFill>
              </a:rPr>
              <a:t>Optional</a:t>
            </a:r>
          </a:p>
        </p:txBody>
      </p:sp>
      <p:sp>
        <p:nvSpPr>
          <p:cNvPr id="7177" name="Textfeld 7"/>
          <p:cNvSpPr txBox="1">
            <a:spLocks noChangeArrowheads="1"/>
          </p:cNvSpPr>
          <p:nvPr/>
        </p:nvSpPr>
        <p:spPr bwMode="auto">
          <a:xfrm>
            <a:off x="4140200" y="4221163"/>
            <a:ext cx="3960813" cy="208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3525" indent="-263525"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buFontTx/>
              <a:buNone/>
            </a:pPr>
            <a:endParaRPr lang="en-US" altLang="en-US" sz="1800"/>
          </a:p>
          <a:p>
            <a:pPr eaLnBrk="1" hangingPunct="1">
              <a:lnSpc>
                <a:spcPct val="120000"/>
              </a:lnSpc>
              <a:spcBef>
                <a:spcPct val="0"/>
              </a:spcBef>
              <a:buFontTx/>
              <a:buChar char="•"/>
            </a:pPr>
            <a:r>
              <a:rPr lang="en-US" altLang="en-US" sz="1800"/>
              <a:t>Incentive to innovate </a:t>
            </a:r>
            <a:br>
              <a:rPr lang="en-US" altLang="en-US" sz="1800"/>
            </a:br>
            <a:r>
              <a:rPr lang="en-US" altLang="en-US" sz="1800"/>
              <a:t>and to share knowledge </a:t>
            </a:r>
            <a:br>
              <a:rPr lang="en-US" altLang="en-US" sz="1800"/>
            </a:br>
            <a:endParaRPr lang="en-US" altLang="en-US" sz="1800"/>
          </a:p>
          <a:p>
            <a:pPr eaLnBrk="1" hangingPunct="1">
              <a:lnSpc>
                <a:spcPct val="120000"/>
              </a:lnSpc>
              <a:spcBef>
                <a:spcPct val="0"/>
              </a:spcBef>
              <a:buFontTx/>
              <a:buChar char="•"/>
            </a:pPr>
            <a:endParaRPr lang="en-US" altLang="en-US" sz="1800"/>
          </a:p>
          <a:p>
            <a:pPr eaLnBrk="1" hangingPunct="1">
              <a:lnSpc>
                <a:spcPct val="120000"/>
              </a:lnSpc>
              <a:spcBef>
                <a:spcPct val="0"/>
              </a:spcBef>
              <a:buFontTx/>
              <a:buChar char="•"/>
            </a:pPr>
            <a:endParaRPr lang="en-US" altLang="en-US" sz="1800"/>
          </a:p>
        </p:txBody>
      </p:sp>
      <p:pic>
        <p:nvPicPr>
          <p:cNvPr id="71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3282950"/>
            <a:ext cx="16192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Question</a:t>
            </a:r>
          </a:p>
        </p:txBody>
      </p:sp>
      <p:sp>
        <p:nvSpPr>
          <p:cNvPr id="4101" name="Rectangle 4"/>
          <p:cNvSpPr>
            <a:spLocks noChangeArrowheads="1"/>
          </p:cNvSpPr>
          <p:nvPr/>
        </p:nvSpPr>
        <p:spPr bwMode="auto">
          <a:xfrm>
            <a:off x="501650" y="1484313"/>
            <a:ext cx="7678738" cy="4895850"/>
          </a:xfrm>
          <a:prstGeom prst="rect">
            <a:avLst/>
          </a:prstGeom>
          <a:noFill/>
          <a:ln w="9525">
            <a:noFill/>
            <a:miter lim="800000"/>
            <a:headEnd/>
            <a:tailEnd/>
          </a:ln>
        </p:spPr>
        <p:txBody>
          <a:bodyPr/>
          <a:lstStyle/>
          <a:p>
            <a:pPr marL="233363" indent="-233363">
              <a:lnSpc>
                <a:spcPct val="120000"/>
              </a:lnSpc>
              <a:buFont typeface="Wingdings" pitchFamily="2" charset="2"/>
              <a:buChar char="§"/>
              <a:defRPr/>
            </a:pPr>
            <a:endParaRPr lang="en-GB" sz="2000" dirty="0">
              <a:latin typeface="+mn-lt"/>
            </a:endParaRPr>
          </a:p>
          <a:p>
            <a:pPr>
              <a:lnSpc>
                <a:spcPct val="120000"/>
              </a:lnSpc>
              <a:defRPr/>
            </a:pPr>
            <a:r>
              <a:rPr lang="en-US" sz="2000" dirty="0">
                <a:latin typeface="+mn-lt"/>
              </a:rPr>
              <a:t>Who invented</a:t>
            </a:r>
          </a:p>
          <a:p>
            <a:pPr marL="233363" indent="-233363">
              <a:lnSpc>
                <a:spcPct val="120000"/>
              </a:lnSpc>
              <a:buFont typeface="Wingdings" pitchFamily="2" charset="2"/>
              <a:buChar char="§"/>
              <a:defRPr/>
            </a:pPr>
            <a:endParaRPr lang="en-US" sz="2000" dirty="0">
              <a:latin typeface="+mn-lt"/>
            </a:endParaRPr>
          </a:p>
          <a:p>
            <a:pPr marL="800100" lvl="1" indent="-342900">
              <a:lnSpc>
                <a:spcPct val="120000"/>
              </a:lnSpc>
              <a:buFont typeface="Arial" panose="020B0604020202020204" pitchFamily="34" charset="0"/>
              <a:buChar char="•"/>
              <a:defRPr/>
            </a:pPr>
            <a:r>
              <a:rPr lang="en-US" sz="2000" dirty="0">
                <a:latin typeface="+mn-lt"/>
              </a:rPr>
              <a:t>the personal computer (PC)?</a:t>
            </a:r>
          </a:p>
          <a:p>
            <a:pPr marL="800100" lvl="1" indent="-342900">
              <a:lnSpc>
                <a:spcPct val="120000"/>
              </a:lnSpc>
              <a:buFont typeface="Arial" panose="020B0604020202020204" pitchFamily="34" charset="0"/>
              <a:buChar char="•"/>
              <a:defRPr/>
            </a:pPr>
            <a:endParaRPr lang="en-US" sz="2000" dirty="0">
              <a:latin typeface="+mn-lt"/>
            </a:endParaRPr>
          </a:p>
          <a:p>
            <a:pPr marL="800100" lvl="1" indent="-342900">
              <a:lnSpc>
                <a:spcPct val="120000"/>
              </a:lnSpc>
              <a:buFont typeface="Arial" panose="020B0604020202020204" pitchFamily="34" charset="0"/>
              <a:buChar char="•"/>
              <a:defRPr/>
            </a:pPr>
            <a:r>
              <a:rPr lang="en-US" sz="2000" dirty="0">
                <a:latin typeface="+mn-lt"/>
              </a:rPr>
              <a:t>the point-and-click graphical user interface (GUI)?</a:t>
            </a:r>
          </a:p>
          <a:p>
            <a:pPr marL="800100" lvl="1" indent="-342900">
              <a:lnSpc>
                <a:spcPct val="120000"/>
              </a:lnSpc>
              <a:buFont typeface="Arial" panose="020B0604020202020204" pitchFamily="34" charset="0"/>
              <a:buChar char="•"/>
              <a:defRPr/>
            </a:pPr>
            <a:endParaRPr lang="en-US" sz="2000" dirty="0">
              <a:latin typeface="+mn-lt"/>
            </a:endParaRPr>
          </a:p>
          <a:p>
            <a:pPr marL="800100" lvl="1" indent="-342900">
              <a:lnSpc>
                <a:spcPct val="120000"/>
              </a:lnSpc>
              <a:buFont typeface="Arial" panose="020B0604020202020204" pitchFamily="34" charset="0"/>
              <a:buChar char="•"/>
              <a:defRPr/>
            </a:pPr>
            <a:r>
              <a:rPr lang="en-US" sz="2000" dirty="0">
                <a:latin typeface="+mn-lt"/>
              </a:rPr>
              <a:t>the laser printer?</a:t>
            </a:r>
          </a:p>
          <a:p>
            <a:pPr marL="800100" lvl="1" indent="-342900">
              <a:lnSpc>
                <a:spcPct val="120000"/>
              </a:lnSpc>
              <a:buFont typeface="Arial" panose="020B0604020202020204" pitchFamily="34" charset="0"/>
              <a:buChar char="•"/>
              <a:defRPr/>
            </a:pPr>
            <a:endParaRPr lang="en-US" sz="2000" dirty="0">
              <a:latin typeface="+mn-lt"/>
            </a:endParaRPr>
          </a:p>
          <a:p>
            <a:pPr marL="800100" lvl="1" indent="-342900">
              <a:lnSpc>
                <a:spcPct val="120000"/>
              </a:lnSpc>
              <a:buFont typeface="Arial" panose="020B0604020202020204" pitchFamily="34" charset="0"/>
              <a:buChar char="•"/>
              <a:defRPr/>
            </a:pPr>
            <a:r>
              <a:rPr lang="en-US" sz="2000" dirty="0">
                <a:latin typeface="+mn-lt"/>
              </a:rPr>
              <a:t>the Ethernet?</a:t>
            </a:r>
            <a:endParaRPr lang="en-GB" sz="2000" dirty="0">
              <a:latin typeface="+mn-lt"/>
            </a:endParaRPr>
          </a:p>
          <a:p>
            <a:pPr marL="233363" indent="-233363">
              <a:lnSpc>
                <a:spcPct val="120000"/>
              </a:lnSpc>
              <a:buFont typeface="Wingdings" pitchFamily="2" charset="2"/>
              <a:buChar char="§"/>
              <a:defRPr/>
            </a:pPr>
            <a:endParaRPr lang="en-GB" sz="2000" dirty="0">
              <a:latin typeface="+mn-lt"/>
            </a:endParaRPr>
          </a:p>
        </p:txBody>
      </p:sp>
      <p:sp>
        <p:nvSpPr>
          <p:cNvPr id="4403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403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199CB9D-5CAB-41A2-8EAD-1E50F0374FC0}" type="slidenum">
              <a:rPr lang="de-DE" altLang="en-US" sz="1200"/>
              <a:pPr algn="r" eaLnBrk="1" hangingPunct="1">
                <a:spcBef>
                  <a:spcPct val="0"/>
                </a:spcBef>
                <a:buFontTx/>
                <a:buNone/>
              </a:pPr>
              <a:t>40</a:t>
            </a:fld>
            <a:endParaRPr lang="de-DE" altLang="en-US" sz="12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pt-PT" altLang="en-US"/>
              <a:t>Answer</a:t>
            </a:r>
            <a:endParaRPr lang="en-GB" altLang="en-US"/>
          </a:p>
        </p:txBody>
      </p:sp>
      <p:sp>
        <p:nvSpPr>
          <p:cNvPr id="45059"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pt-PT" altLang="en-US" sz="2400"/>
          </a:p>
        </p:txBody>
      </p:sp>
      <p:sp>
        <p:nvSpPr>
          <p:cNvPr id="7174" name="Inhaltsplatzhalter 2"/>
          <p:cNvSpPr>
            <a:spLocks/>
          </p:cNvSpPr>
          <p:nvPr/>
        </p:nvSpPr>
        <p:spPr bwMode="auto">
          <a:xfrm>
            <a:off x="496888" y="1485900"/>
            <a:ext cx="7704137" cy="4895850"/>
          </a:xfrm>
          <a:prstGeom prst="rect">
            <a:avLst/>
          </a:prstGeom>
          <a:noFill/>
          <a:ln w="9525">
            <a:noFill/>
            <a:miter lim="800000"/>
            <a:headEnd/>
            <a:tailEnd/>
          </a:ln>
        </p:spPr>
        <p:txBody>
          <a:bodyPr/>
          <a:lstStyle/>
          <a:p>
            <a:pPr marL="215900" lvl="1" indent="-215900">
              <a:spcBef>
                <a:spcPct val="20000"/>
              </a:spcBef>
              <a:buFont typeface="Wingdings" pitchFamily="2" charset="2"/>
              <a:buChar char="§"/>
              <a:defRPr/>
            </a:pPr>
            <a:endParaRPr lang="en-US" sz="2000" dirty="0">
              <a:latin typeface="+mn-lt"/>
            </a:endParaRPr>
          </a:p>
          <a:p>
            <a:pPr marL="215900" lvl="1" indent="-215900">
              <a:spcBef>
                <a:spcPct val="20000"/>
              </a:spcBef>
              <a:buFont typeface="Wingdings" pitchFamily="2" charset="2"/>
              <a:buChar char="§"/>
              <a:defRPr/>
            </a:pPr>
            <a:endParaRPr lang="en-US" sz="2000" dirty="0">
              <a:latin typeface="+mn-lt"/>
            </a:endParaRPr>
          </a:p>
          <a:p>
            <a:pPr marL="215900" lvl="1" indent="-215900">
              <a:spcBef>
                <a:spcPct val="20000"/>
              </a:spcBef>
              <a:buFont typeface="Wingdings" pitchFamily="2" charset="2"/>
              <a:buChar char="§"/>
              <a:defRPr/>
            </a:pPr>
            <a:r>
              <a:rPr lang="en-US" sz="2000" dirty="0">
                <a:latin typeface="+mn-lt"/>
              </a:rPr>
              <a:t>They were all invented by Xerox PARC</a:t>
            </a:r>
          </a:p>
          <a:p>
            <a:pPr marL="215900" lvl="1" indent="-215900">
              <a:spcBef>
                <a:spcPct val="20000"/>
              </a:spcBef>
              <a:buFont typeface="Wingdings" pitchFamily="2" charset="2"/>
              <a:buChar char="§"/>
              <a:defRPr/>
            </a:pPr>
            <a:endParaRPr lang="en-US" sz="2000" dirty="0">
              <a:latin typeface="+mn-lt"/>
            </a:endParaRPr>
          </a:p>
          <a:p>
            <a:pPr marL="215900" lvl="1" indent="-215900">
              <a:spcBef>
                <a:spcPct val="20000"/>
              </a:spcBef>
              <a:buFont typeface="Wingdings" pitchFamily="2" charset="2"/>
              <a:buChar char="§"/>
              <a:defRPr/>
            </a:pPr>
            <a:endParaRPr lang="en-US" sz="2000" dirty="0">
              <a:latin typeface="+mn-lt"/>
            </a:endParaRPr>
          </a:p>
          <a:p>
            <a:pPr marL="215900" lvl="1" indent="-215900">
              <a:spcBef>
                <a:spcPct val="20000"/>
              </a:spcBef>
              <a:defRPr/>
            </a:pPr>
            <a:endParaRPr lang="pt-PT" sz="2000" dirty="0">
              <a:latin typeface="+mn-lt"/>
            </a:endParaRPr>
          </a:p>
          <a:p>
            <a:pPr marL="215900" lvl="1" indent="-215900">
              <a:spcBef>
                <a:spcPct val="20000"/>
              </a:spcBef>
              <a:buFont typeface="Wingdings" pitchFamily="2" charset="2"/>
              <a:buChar char="§"/>
              <a:defRPr/>
            </a:pPr>
            <a:endParaRPr lang="en-US" sz="2000" dirty="0">
              <a:latin typeface="+mn-lt"/>
            </a:endParaRPr>
          </a:p>
          <a:p>
            <a:pPr marL="441325" lvl="1" indent="-223838">
              <a:spcBef>
                <a:spcPct val="20000"/>
              </a:spcBef>
              <a:buFontTx/>
              <a:buChar char="–"/>
              <a:defRPr/>
            </a:pPr>
            <a:endParaRPr lang="en-GB" sz="2000" dirty="0">
              <a:latin typeface="+mn-lt"/>
            </a:endParaRPr>
          </a:p>
          <a:p>
            <a:pPr marL="215900" indent="-215900">
              <a:spcBef>
                <a:spcPct val="20000"/>
              </a:spcBef>
              <a:defRPr/>
            </a:pPr>
            <a:endParaRPr lang="en-GB" sz="2000" dirty="0">
              <a:latin typeface="+mn-lt"/>
            </a:endParaRPr>
          </a:p>
        </p:txBody>
      </p:sp>
      <p:sp>
        <p:nvSpPr>
          <p:cNvPr id="45061"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5062"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9916F2C-0BB5-46DB-8D2B-F1E9F22D3CEF}" type="slidenum">
              <a:rPr lang="de-DE" altLang="en-US" sz="1200"/>
              <a:pPr algn="r" eaLnBrk="1" hangingPunct="1">
                <a:spcBef>
                  <a:spcPct val="0"/>
                </a:spcBef>
                <a:buFontTx/>
                <a:buNone/>
              </a:pPr>
              <a:t>41</a:t>
            </a:fld>
            <a:endParaRPr lang="de-DE" altLang="en-US" sz="1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p:txBody>
          <a:bodyPr/>
          <a:lstStyle/>
          <a:p>
            <a:r>
              <a:rPr lang="pt-PT" altLang="en-US"/>
              <a:t>What did Xerox PARC do wrong?</a:t>
            </a:r>
          </a:p>
        </p:txBody>
      </p:sp>
      <p:sp>
        <p:nvSpPr>
          <p:cNvPr id="3" name="Marcador de Posição de Conteúdo 2"/>
          <p:cNvSpPr>
            <a:spLocks noGrp="1"/>
          </p:cNvSpPr>
          <p:nvPr>
            <p:ph idx="1"/>
          </p:nvPr>
        </p:nvSpPr>
        <p:spPr/>
        <p:txBody>
          <a:bodyPr/>
          <a:lstStyle/>
          <a:p>
            <a:pPr marL="215900" lvl="1" indent="-215900">
              <a:buFont typeface="Wingdings" pitchFamily="2" charset="2"/>
              <a:buChar char="§"/>
              <a:defRPr/>
            </a:pPr>
            <a:endParaRPr lang="en-US" dirty="0"/>
          </a:p>
          <a:p>
            <a:pPr marL="295274" indent="-342900">
              <a:defRPr/>
            </a:pPr>
            <a:r>
              <a:rPr lang="en-GB" dirty="0"/>
              <a:t>They didn’t patent the technologies they invented, and these technologies were later used by others with great success.</a:t>
            </a:r>
          </a:p>
          <a:p>
            <a:pPr marL="295274" indent="-342900">
              <a:defRPr/>
            </a:pPr>
            <a:endParaRPr lang="en-GB" dirty="0"/>
          </a:p>
          <a:p>
            <a:pPr marL="295274" indent="-342900">
              <a:defRPr/>
            </a:pPr>
            <a:r>
              <a:rPr lang="en-GB" dirty="0"/>
              <a:t>They did not keep them secret.</a:t>
            </a:r>
          </a:p>
          <a:p>
            <a:pPr>
              <a:defRPr/>
            </a:pPr>
            <a:endParaRPr lang="pt-PT" dirty="0"/>
          </a:p>
        </p:txBody>
      </p:sp>
      <p:sp>
        <p:nvSpPr>
          <p:cNvPr id="4608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608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25820629-4908-4B24-AC9B-B22506C01A1C}" type="slidenum">
              <a:rPr lang="de-DE" altLang="en-US" sz="1200"/>
              <a:pPr algn="r" eaLnBrk="1" hangingPunct="1">
                <a:spcBef>
                  <a:spcPct val="0"/>
                </a:spcBef>
                <a:buFontTx/>
                <a:buNone/>
              </a:pPr>
              <a:t>42</a:t>
            </a:fld>
            <a:endParaRPr lang="de-DE" altLang="en-US" sz="12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GB" altLang="en-US"/>
              <a:t>What do all these companies have in common?</a:t>
            </a:r>
            <a:br>
              <a:rPr lang="en-GB" altLang="en-US"/>
            </a:br>
            <a:endParaRPr lang="en-GB" altLang="en-US"/>
          </a:p>
        </p:txBody>
      </p:sp>
      <p:sp>
        <p:nvSpPr>
          <p:cNvPr id="6149" name="Inhaltsplatzhalter 2"/>
          <p:cNvSpPr>
            <a:spLocks/>
          </p:cNvSpPr>
          <p:nvPr/>
        </p:nvSpPr>
        <p:spPr bwMode="auto">
          <a:xfrm>
            <a:off x="503238" y="1196975"/>
            <a:ext cx="7704137" cy="4895850"/>
          </a:xfrm>
          <a:prstGeom prst="rect">
            <a:avLst/>
          </a:prstGeom>
          <a:noFill/>
          <a:ln w="9525">
            <a:noFill/>
            <a:miter lim="800000"/>
            <a:headEnd/>
            <a:tailEnd/>
          </a:ln>
        </p:spPr>
        <p:txBody>
          <a:bodyPr/>
          <a:lstStyle/>
          <a:p>
            <a:pPr marL="241300" indent="-241300">
              <a:lnSpc>
                <a:spcPct val="120000"/>
              </a:lnSpc>
              <a:buFont typeface="Wingdings" pitchFamily="2" charset="2"/>
              <a:buNone/>
              <a:defRPr/>
            </a:pPr>
            <a:r>
              <a:rPr lang="en-GB" sz="2000" dirty="0">
                <a:latin typeface="+mn-lt"/>
              </a:rPr>
              <a:t>	</a:t>
            </a:r>
          </a:p>
          <a:p>
            <a:pPr marL="241300" indent="-241300">
              <a:lnSpc>
                <a:spcPct val="120000"/>
              </a:lnSpc>
              <a:buFont typeface="Wingdings" pitchFamily="2" charset="2"/>
              <a:buChar char="§"/>
              <a:defRPr/>
            </a:pPr>
            <a:r>
              <a:rPr lang="en-US" sz="2000" dirty="0">
                <a:latin typeface="+mn-lt"/>
              </a:rPr>
              <a:t>Apple</a:t>
            </a:r>
            <a:r>
              <a:rPr lang="pt-PT" sz="2000" baseline="30000" dirty="0">
                <a:latin typeface="+mn-lt"/>
              </a:rPr>
              <a:t> </a:t>
            </a:r>
            <a:r>
              <a:rPr lang="pt-PT" sz="2000" dirty="0">
                <a:latin typeface="+mn-lt"/>
              </a:rPr>
              <a:t> </a:t>
            </a:r>
            <a:endParaRPr lang="en-US" sz="2000" dirty="0">
              <a:latin typeface="+mn-lt"/>
            </a:endParaRPr>
          </a:p>
          <a:p>
            <a:pPr marL="241300" indent="-241300">
              <a:lnSpc>
                <a:spcPct val="120000"/>
              </a:lnSpc>
              <a:buFont typeface="Wingdings" pitchFamily="2" charset="2"/>
              <a:buChar char="§"/>
              <a:defRPr/>
            </a:pPr>
            <a:endParaRPr lang="en-GB" sz="2000" dirty="0">
              <a:latin typeface="+mn-lt"/>
            </a:endParaRPr>
          </a:p>
          <a:p>
            <a:pPr marL="241300" indent="-241300">
              <a:lnSpc>
                <a:spcPct val="120000"/>
              </a:lnSpc>
              <a:buFont typeface="Wingdings" pitchFamily="2" charset="2"/>
              <a:buChar char="§"/>
              <a:defRPr/>
            </a:pPr>
            <a:r>
              <a:rPr lang="en-US" sz="2000" dirty="0">
                <a:latin typeface="+mn-lt"/>
              </a:rPr>
              <a:t>3Com</a:t>
            </a:r>
            <a:r>
              <a:rPr lang="pt-PT" sz="2000" baseline="30000" dirty="0">
                <a:latin typeface="+mn-lt"/>
              </a:rPr>
              <a:t> </a:t>
            </a:r>
            <a:r>
              <a:rPr lang="pt-PT" sz="2000" dirty="0">
                <a:latin typeface="+mn-lt"/>
              </a:rPr>
              <a:t> </a:t>
            </a:r>
            <a:endParaRPr lang="en-US" sz="2000" dirty="0">
              <a:latin typeface="+mn-lt"/>
            </a:endParaRPr>
          </a:p>
          <a:p>
            <a:pPr marL="241300" indent="-241300">
              <a:lnSpc>
                <a:spcPct val="120000"/>
              </a:lnSpc>
              <a:buFont typeface="Wingdings" pitchFamily="2" charset="2"/>
              <a:buChar char="§"/>
              <a:defRPr/>
            </a:pPr>
            <a:endParaRPr lang="en-GB" sz="2000" dirty="0">
              <a:latin typeface="+mn-lt"/>
            </a:endParaRPr>
          </a:p>
          <a:p>
            <a:pPr marL="241300" indent="-241300">
              <a:spcBef>
                <a:spcPct val="20000"/>
              </a:spcBef>
              <a:buFont typeface="Wingdings" pitchFamily="2" charset="2"/>
              <a:buChar char="§"/>
              <a:defRPr/>
            </a:pPr>
            <a:r>
              <a:rPr lang="en-US" sz="2000" dirty="0">
                <a:latin typeface="+mn-lt"/>
              </a:rPr>
              <a:t>Adobe Systems</a:t>
            </a:r>
          </a:p>
          <a:p>
            <a:pPr marL="241300" indent="-241300">
              <a:spcBef>
                <a:spcPct val="20000"/>
              </a:spcBef>
              <a:buFont typeface="Wingdings" pitchFamily="2" charset="2"/>
              <a:buChar char="§"/>
              <a:defRPr/>
            </a:pPr>
            <a:endParaRPr lang="en-GB" sz="2000" dirty="0">
              <a:latin typeface="+mn-lt"/>
            </a:endParaRPr>
          </a:p>
          <a:p>
            <a:pPr marL="241300" indent="-241300">
              <a:lnSpc>
                <a:spcPct val="120000"/>
              </a:lnSpc>
              <a:buFont typeface="Wingdings" pitchFamily="2" charset="2"/>
              <a:buChar char="§"/>
              <a:defRPr/>
            </a:pPr>
            <a:r>
              <a:rPr lang="en-US" sz="2000" dirty="0">
                <a:latin typeface="+mn-lt"/>
              </a:rPr>
              <a:t>Microsoft</a:t>
            </a:r>
            <a:r>
              <a:rPr lang="pt-PT" sz="2000" baseline="30000" dirty="0">
                <a:latin typeface="+mn-lt"/>
              </a:rPr>
              <a:t> </a:t>
            </a:r>
            <a:endParaRPr lang="en-US" sz="2000" dirty="0">
              <a:latin typeface="+mn-lt"/>
            </a:endParaRPr>
          </a:p>
          <a:p>
            <a:pPr marL="241300" indent="-241300">
              <a:lnSpc>
                <a:spcPct val="120000"/>
              </a:lnSpc>
              <a:buFont typeface="Wingdings" pitchFamily="2" charset="2"/>
              <a:buChar char="§"/>
              <a:defRPr/>
            </a:pPr>
            <a:endParaRPr lang="pt-PT" sz="2000" dirty="0">
              <a:latin typeface="+mn-lt"/>
            </a:endParaRPr>
          </a:p>
          <a:p>
            <a:pPr marL="241300" indent="-241300">
              <a:lnSpc>
                <a:spcPct val="120000"/>
              </a:lnSpc>
              <a:buFont typeface="Wingdings" pitchFamily="2" charset="2"/>
              <a:buChar char="§"/>
              <a:defRPr/>
            </a:pPr>
            <a:r>
              <a:rPr lang="en-US" sz="2000" dirty="0">
                <a:latin typeface="+mn-lt"/>
              </a:rPr>
              <a:t>IBM</a:t>
            </a:r>
            <a:r>
              <a:rPr lang="pt-PT" sz="2000" dirty="0">
                <a:latin typeface="+mn-lt"/>
              </a:rPr>
              <a:t> </a:t>
            </a:r>
            <a:endParaRPr lang="en-US" sz="2000" dirty="0">
              <a:latin typeface="+mn-lt"/>
            </a:endParaRPr>
          </a:p>
          <a:p>
            <a:pPr marL="241300" indent="-241300">
              <a:lnSpc>
                <a:spcPct val="120000"/>
              </a:lnSpc>
              <a:buFont typeface="Wingdings" pitchFamily="2" charset="2"/>
              <a:buChar char="§"/>
              <a:defRPr/>
            </a:pPr>
            <a:endParaRPr lang="en-US" sz="2000" dirty="0">
              <a:latin typeface="+mn-lt"/>
            </a:endParaRPr>
          </a:p>
          <a:p>
            <a:pPr marL="241300" indent="-241300">
              <a:lnSpc>
                <a:spcPct val="120000"/>
              </a:lnSpc>
              <a:buFont typeface="Wingdings" pitchFamily="2" charset="2"/>
              <a:buChar char="§"/>
              <a:defRPr/>
            </a:pPr>
            <a:r>
              <a:rPr lang="en-US" sz="2000" dirty="0">
                <a:latin typeface="+mn-lt"/>
              </a:rPr>
              <a:t>Hewlett Packard</a:t>
            </a:r>
            <a:r>
              <a:rPr lang="pt-PT" sz="2000" baseline="30000" dirty="0">
                <a:latin typeface="+mn-lt"/>
              </a:rPr>
              <a:t> </a:t>
            </a:r>
            <a:r>
              <a:rPr lang="pt-PT" sz="2000" dirty="0">
                <a:latin typeface="+mn-lt"/>
              </a:rPr>
              <a:t> </a:t>
            </a:r>
            <a:endParaRPr lang="en-US" sz="2000" dirty="0">
              <a:latin typeface="+mn-lt"/>
            </a:endParaRPr>
          </a:p>
          <a:p>
            <a:pPr marL="241300" indent="-241300">
              <a:lnSpc>
                <a:spcPct val="120000"/>
              </a:lnSpc>
              <a:buFont typeface="Wingdings" pitchFamily="2" charset="2"/>
              <a:buChar char="§"/>
              <a:defRPr/>
            </a:pPr>
            <a:endParaRPr lang="de-DE" sz="2000" dirty="0">
              <a:latin typeface="+mn-lt"/>
            </a:endParaRPr>
          </a:p>
        </p:txBody>
      </p:sp>
      <p:sp>
        <p:nvSpPr>
          <p:cNvPr id="4710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710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B0A1BDC-A8A3-46EC-ACFA-339F05F210CC}" type="slidenum">
              <a:rPr lang="de-DE" altLang="en-US" sz="1200"/>
              <a:pPr algn="r" eaLnBrk="1" hangingPunct="1">
                <a:spcBef>
                  <a:spcPct val="0"/>
                </a:spcBef>
                <a:buFontTx/>
                <a:buNone/>
              </a:pPr>
              <a:t>43</a:t>
            </a:fld>
            <a:endParaRPr lang="de-DE" altLang="en-US" sz="1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Inhaltsplatzhalter 2"/>
          <p:cNvSpPr>
            <a:spLocks/>
          </p:cNvSpPr>
          <p:nvPr/>
        </p:nvSpPr>
        <p:spPr bwMode="auto">
          <a:xfrm>
            <a:off x="514350" y="1484313"/>
            <a:ext cx="7704138" cy="4895850"/>
          </a:xfrm>
          <a:prstGeom prst="rect">
            <a:avLst/>
          </a:prstGeom>
          <a:noFill/>
          <a:ln w="9525">
            <a:noFill/>
            <a:miter lim="800000"/>
            <a:headEnd/>
            <a:tailEnd/>
          </a:ln>
        </p:spPr>
        <p:txBody>
          <a:bodyPr/>
          <a:lstStyle/>
          <a:p>
            <a:pPr marL="233363" lvl="7" indent="-233363" fontAlgn="base">
              <a:lnSpc>
                <a:spcPct val="120000"/>
              </a:lnSpc>
              <a:spcBef>
                <a:spcPct val="0"/>
              </a:spcBef>
              <a:spcAft>
                <a:spcPct val="0"/>
              </a:spcAft>
              <a:buFont typeface="Wingdings" pitchFamily="2" charset="2"/>
              <a:buChar char="§"/>
              <a:defRPr/>
            </a:pPr>
            <a:endParaRPr lang="en-GB" sz="2000" dirty="0">
              <a:latin typeface="+mn-lt"/>
            </a:endParaRPr>
          </a:p>
          <a:p>
            <a:pPr marL="233363" lvl="7" indent="-233363" fontAlgn="base">
              <a:lnSpc>
                <a:spcPct val="120000"/>
              </a:lnSpc>
              <a:spcBef>
                <a:spcPct val="0"/>
              </a:spcBef>
              <a:spcAft>
                <a:spcPct val="0"/>
              </a:spcAft>
              <a:buFont typeface="Wingdings" pitchFamily="2" charset="2"/>
              <a:buChar char="§"/>
              <a:defRPr/>
            </a:pPr>
            <a:endParaRPr lang="en-GB" sz="2000" dirty="0">
              <a:latin typeface="+mn-lt"/>
            </a:endParaRPr>
          </a:p>
          <a:p>
            <a:pPr marL="233363" lvl="7" indent="-233363" fontAlgn="base">
              <a:lnSpc>
                <a:spcPct val="120000"/>
              </a:lnSpc>
              <a:spcBef>
                <a:spcPct val="0"/>
              </a:spcBef>
              <a:spcAft>
                <a:spcPct val="0"/>
              </a:spcAft>
              <a:buFont typeface="Wingdings" pitchFamily="2" charset="2"/>
              <a:buChar char="§"/>
              <a:defRPr/>
            </a:pPr>
            <a:r>
              <a:rPr lang="en-GB" sz="2000" dirty="0">
                <a:latin typeface="+mn-lt"/>
              </a:rPr>
              <a:t>You’re not protected!</a:t>
            </a:r>
          </a:p>
          <a:p>
            <a:pPr marL="233363" lvl="7" indent="-233363" fontAlgn="base">
              <a:lnSpc>
                <a:spcPct val="120000"/>
              </a:lnSpc>
              <a:spcBef>
                <a:spcPct val="0"/>
              </a:spcBef>
              <a:spcAft>
                <a:spcPct val="0"/>
              </a:spcAft>
              <a:buFont typeface="Wingdings" pitchFamily="2" charset="2"/>
              <a:buChar char="§"/>
              <a:defRPr/>
            </a:pPr>
            <a:endParaRPr lang="en-GB" sz="2000" dirty="0">
              <a:latin typeface="+mn-lt"/>
            </a:endParaRPr>
          </a:p>
          <a:p>
            <a:pPr marL="233363" lvl="7" indent="-233363" fontAlgn="base">
              <a:lnSpc>
                <a:spcPct val="120000"/>
              </a:lnSpc>
              <a:spcBef>
                <a:spcPct val="0"/>
              </a:spcBef>
              <a:spcAft>
                <a:spcPct val="0"/>
              </a:spcAft>
              <a:buFont typeface="Wingdings" pitchFamily="2" charset="2"/>
              <a:buChar char="§"/>
              <a:defRPr/>
            </a:pPr>
            <a:r>
              <a:rPr lang="en-GB" sz="2000" dirty="0">
                <a:latin typeface="+mn-lt"/>
              </a:rPr>
              <a:t>Others will be happy to capitalise on your ideas ... for free!</a:t>
            </a:r>
          </a:p>
        </p:txBody>
      </p:sp>
      <p:sp>
        <p:nvSpPr>
          <p:cNvPr id="48131" name="Rectangle 6"/>
          <p:cNvSpPr>
            <a:spLocks noGrp="1" noChangeArrowheads="1"/>
          </p:cNvSpPr>
          <p:nvPr>
            <p:ph type="title"/>
          </p:nvPr>
        </p:nvSpPr>
        <p:spPr>
          <a:noFill/>
        </p:spPr>
        <p:txBody>
          <a:bodyPr/>
          <a:lstStyle/>
          <a:p>
            <a:pPr eaLnBrk="1" hangingPunct="1"/>
            <a:r>
              <a:rPr lang="en-GB" altLang="en-US"/>
              <a:t>What happens if you don’t protect your IP?</a:t>
            </a:r>
          </a:p>
        </p:txBody>
      </p:sp>
      <p:sp>
        <p:nvSpPr>
          <p:cNvPr id="4813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813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1E3C9F74-7E69-453D-9D07-183D4EB1E001}" type="slidenum">
              <a:rPr lang="de-DE" altLang="en-US" sz="1200"/>
              <a:pPr algn="r" eaLnBrk="1" hangingPunct="1">
                <a:spcBef>
                  <a:spcPct val="0"/>
                </a:spcBef>
                <a:buFontTx/>
                <a:buNone/>
              </a:pPr>
              <a:t>44</a:t>
            </a:fld>
            <a:endParaRPr lang="de-DE" altLang="en-US" sz="12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a:t>How did Xerox learn from this experience? </a:t>
            </a:r>
            <a:endParaRPr lang="en-GB" altLang="en-US"/>
          </a:p>
        </p:txBody>
      </p:sp>
      <p:sp>
        <p:nvSpPr>
          <p:cNvPr id="8197" name="Inhaltsplatzhalter 2"/>
          <p:cNvSpPr>
            <a:spLocks/>
          </p:cNvSpPr>
          <p:nvPr/>
        </p:nvSpPr>
        <p:spPr bwMode="auto">
          <a:xfrm>
            <a:off x="496888" y="1485900"/>
            <a:ext cx="7704137" cy="4895850"/>
          </a:xfrm>
          <a:prstGeom prst="rect">
            <a:avLst/>
          </a:prstGeom>
          <a:noFill/>
          <a:ln w="9525">
            <a:noFill/>
            <a:miter lim="800000"/>
            <a:headEnd/>
            <a:tailEnd/>
          </a:ln>
        </p:spPr>
        <p:txBody>
          <a:bodyPr/>
          <a:lstStyle/>
          <a:p>
            <a:pPr marL="215900" indent="-215900">
              <a:spcBef>
                <a:spcPct val="20000"/>
              </a:spcBef>
              <a:buFont typeface="Wingdings" pitchFamily="2" charset="2"/>
              <a:buChar char="§"/>
              <a:defRPr/>
            </a:pPr>
            <a:r>
              <a:rPr lang="en-US" sz="2000" dirty="0">
                <a:latin typeface="+mn-lt"/>
              </a:rPr>
              <a:t>XNE </a:t>
            </a:r>
            <a:r>
              <a:rPr lang="en-GB" sz="2000" dirty="0">
                <a:latin typeface="+mn-lt"/>
              </a:rPr>
              <a:t>(Xerox New Enterprises) </a:t>
            </a:r>
          </a:p>
          <a:p>
            <a:pPr marL="215900" indent="-215900">
              <a:spcBef>
                <a:spcPct val="20000"/>
              </a:spcBef>
              <a:buFont typeface="Wingdings" pitchFamily="2" charset="2"/>
              <a:buChar char="§"/>
              <a:defRPr/>
            </a:pPr>
            <a:endParaRPr lang="en-GB" sz="2000" dirty="0">
              <a:latin typeface="+mn-lt"/>
            </a:endParaRPr>
          </a:p>
          <a:p>
            <a:pPr marL="441325" lvl="1" indent="-223838">
              <a:spcBef>
                <a:spcPct val="20000"/>
              </a:spcBef>
              <a:buFontTx/>
              <a:buChar char="–"/>
              <a:defRPr/>
            </a:pPr>
            <a:r>
              <a:rPr lang="en-US" sz="2000" dirty="0">
                <a:latin typeface="+mn-lt"/>
              </a:rPr>
              <a:t>Licenses technologies for a fee or royalty </a:t>
            </a:r>
          </a:p>
          <a:p>
            <a:pPr marL="441325" lvl="1" indent="-223838">
              <a:spcBef>
                <a:spcPct val="20000"/>
              </a:spcBef>
              <a:buFontTx/>
              <a:buChar char="–"/>
              <a:defRPr/>
            </a:pPr>
            <a:r>
              <a:rPr lang="en-US" sz="2000" dirty="0">
                <a:latin typeface="+mn-lt"/>
              </a:rPr>
              <a:t>Some are spun off, earning huge returns when the companies go public o</a:t>
            </a:r>
            <a:r>
              <a:rPr lang="en-GB" sz="2000" dirty="0">
                <a:latin typeface="+mn-lt"/>
              </a:rPr>
              <a:t>n the stock market</a:t>
            </a:r>
          </a:p>
          <a:p>
            <a:pPr marL="215900" indent="-215900">
              <a:spcBef>
                <a:spcPct val="20000"/>
              </a:spcBef>
              <a:buFont typeface="Wingdings" pitchFamily="2" charset="2"/>
              <a:buChar char="§"/>
              <a:defRPr/>
            </a:pPr>
            <a:endParaRPr lang="en-GB" sz="2000" dirty="0">
              <a:latin typeface="+mn-lt"/>
            </a:endParaRPr>
          </a:p>
          <a:p>
            <a:pPr marL="215900" lvl="1" indent="-215900">
              <a:spcBef>
                <a:spcPct val="20000"/>
              </a:spcBef>
              <a:buFont typeface="Wingdings" pitchFamily="2" charset="2"/>
              <a:buChar char="§"/>
              <a:defRPr/>
            </a:pPr>
            <a:r>
              <a:rPr lang="en-US" sz="2000" dirty="0">
                <a:latin typeface="+mn-lt"/>
              </a:rPr>
              <a:t>X</a:t>
            </a:r>
            <a:r>
              <a:rPr lang="en-GB" sz="2000" dirty="0">
                <a:latin typeface="+mn-lt"/>
              </a:rPr>
              <a:t>IG (Xerox Innovation Group)</a:t>
            </a:r>
          </a:p>
          <a:p>
            <a:pPr marL="215900" lvl="1" indent="-215900">
              <a:spcBef>
                <a:spcPct val="20000"/>
              </a:spcBef>
              <a:buFont typeface="Wingdings" pitchFamily="2" charset="2"/>
              <a:buChar char="§"/>
              <a:defRPr/>
            </a:pPr>
            <a:endParaRPr lang="en-GB" sz="2000" dirty="0">
              <a:latin typeface="+mn-lt"/>
            </a:endParaRPr>
          </a:p>
          <a:p>
            <a:pPr marL="441325" lvl="1" indent="-223838">
              <a:spcBef>
                <a:spcPct val="20000"/>
              </a:spcBef>
              <a:buFontTx/>
              <a:buChar char="–"/>
              <a:defRPr/>
            </a:pPr>
            <a:r>
              <a:rPr lang="en-US" sz="2000" dirty="0">
                <a:latin typeface="+mn-lt"/>
              </a:rPr>
              <a:t>R&amp;D</a:t>
            </a:r>
          </a:p>
          <a:p>
            <a:pPr marL="441325" lvl="1" indent="-223838">
              <a:spcBef>
                <a:spcPct val="20000"/>
              </a:spcBef>
              <a:buFontTx/>
              <a:buChar char="–"/>
              <a:defRPr/>
            </a:pPr>
            <a:r>
              <a:rPr lang="en-US" sz="2000" dirty="0">
                <a:latin typeface="+mn-lt"/>
              </a:rPr>
              <a:t>IP</a:t>
            </a:r>
          </a:p>
          <a:p>
            <a:pPr marL="441325" lvl="1" indent="-223838">
              <a:spcBef>
                <a:spcPct val="20000"/>
              </a:spcBef>
              <a:buFontTx/>
              <a:buChar char="–"/>
              <a:defRPr/>
            </a:pPr>
            <a:r>
              <a:rPr lang="en-US" sz="2000" dirty="0">
                <a:latin typeface="+mn-lt"/>
              </a:rPr>
              <a:t>Business development for licensing </a:t>
            </a:r>
          </a:p>
          <a:p>
            <a:pPr marL="441325" lvl="1" indent="-223838">
              <a:spcBef>
                <a:spcPct val="20000"/>
              </a:spcBef>
              <a:buFontTx/>
              <a:buChar char="–"/>
              <a:defRPr/>
            </a:pPr>
            <a:r>
              <a:rPr lang="en-US" sz="2000" dirty="0">
                <a:latin typeface="+mn-lt"/>
              </a:rPr>
              <a:t>New business opportunities</a:t>
            </a:r>
            <a:endParaRPr lang="en-GB" sz="2000" dirty="0">
              <a:latin typeface="+mn-lt"/>
            </a:endParaRPr>
          </a:p>
          <a:p>
            <a:pPr marL="215900" indent="-215900">
              <a:spcBef>
                <a:spcPct val="20000"/>
              </a:spcBef>
              <a:defRPr/>
            </a:pPr>
            <a:endParaRPr lang="en-GB" sz="2000" dirty="0">
              <a:latin typeface="+mn-lt"/>
            </a:endParaRPr>
          </a:p>
        </p:txBody>
      </p:sp>
      <p:sp>
        <p:nvSpPr>
          <p:cNvPr id="4915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4915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CD4952F-FF0A-44D7-AE8A-8902993C6064}" type="slidenum">
              <a:rPr lang="de-DE" altLang="en-US" sz="1200"/>
              <a:pPr algn="r" eaLnBrk="1" hangingPunct="1">
                <a:spcBef>
                  <a:spcPct val="0"/>
                </a:spcBef>
                <a:buFontTx/>
                <a:buNone/>
              </a:pPr>
              <a:t>45</a:t>
            </a:fld>
            <a:endParaRPr lang="de-DE" altLang="en-US" sz="1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GB" altLang="en-US"/>
              <a:t>A different approach: the case of Célula 3PP</a:t>
            </a:r>
            <a:br>
              <a:rPr lang="en-GB" altLang="en-US"/>
            </a:br>
            <a:endParaRPr lang="en-GB" altLang="en-US"/>
          </a:p>
        </p:txBody>
      </p:sp>
      <p:sp>
        <p:nvSpPr>
          <p:cNvPr id="9221" name="Inhaltsplatzhalter 2"/>
          <p:cNvSpPr>
            <a:spLocks/>
          </p:cNvSpPr>
          <p:nvPr/>
        </p:nvSpPr>
        <p:spPr bwMode="auto">
          <a:xfrm>
            <a:off x="506413" y="1481138"/>
            <a:ext cx="7704137" cy="4895850"/>
          </a:xfrm>
          <a:prstGeom prst="rect">
            <a:avLst/>
          </a:prstGeom>
          <a:noFill/>
          <a:ln w="9525">
            <a:noFill/>
            <a:miter lim="800000"/>
            <a:headEnd/>
            <a:tailEnd/>
          </a:ln>
        </p:spPr>
        <p:txBody>
          <a:bodyPr/>
          <a:lstStyle/>
          <a:p>
            <a:pPr marL="223838" lvl="1" indent="-223838">
              <a:lnSpc>
                <a:spcPct val="120000"/>
              </a:lnSpc>
              <a:buFont typeface="Wingdings" pitchFamily="2" charset="2"/>
              <a:buChar char="§"/>
              <a:defRPr/>
            </a:pPr>
            <a:endParaRPr lang="en-GB" sz="2000" dirty="0">
              <a:latin typeface="+mn-lt"/>
            </a:endParaRPr>
          </a:p>
          <a:p>
            <a:pPr marL="223838" lvl="1" indent="-223838">
              <a:lnSpc>
                <a:spcPct val="120000"/>
              </a:lnSpc>
              <a:buFont typeface="Wingdings" pitchFamily="2" charset="2"/>
              <a:buChar char="§"/>
              <a:defRPr/>
            </a:pPr>
            <a:r>
              <a:rPr lang="en-GB" sz="2000" dirty="0">
                <a:latin typeface="+mn-lt"/>
              </a:rPr>
              <a:t>Micro-company set up in 2007</a:t>
            </a:r>
          </a:p>
          <a:p>
            <a:pPr marL="223838" lvl="1" indent="-223838">
              <a:lnSpc>
                <a:spcPct val="120000"/>
              </a:lnSpc>
              <a:buFont typeface="Wingdings" pitchFamily="2" charset="2"/>
              <a:buChar char="§"/>
              <a:defRPr/>
            </a:pPr>
            <a:endParaRPr lang="en-GB" sz="2000" dirty="0">
              <a:latin typeface="+mn-lt"/>
            </a:endParaRPr>
          </a:p>
          <a:p>
            <a:pPr marL="223838" lvl="1" indent="-223838">
              <a:lnSpc>
                <a:spcPct val="120000"/>
              </a:lnSpc>
              <a:buFont typeface="Wingdings" pitchFamily="2" charset="2"/>
              <a:buChar char="§"/>
              <a:defRPr/>
            </a:pPr>
            <a:r>
              <a:rPr lang="en-GB" sz="2000" dirty="0">
                <a:latin typeface="+mn-lt"/>
              </a:rPr>
              <a:t>Spin-off from TOPO, a plastics injection company from the </a:t>
            </a:r>
            <a:r>
              <a:rPr lang="en-GB" sz="2000" dirty="0" err="1">
                <a:latin typeface="+mn-lt"/>
              </a:rPr>
              <a:t>Marinha</a:t>
            </a:r>
            <a:r>
              <a:rPr lang="en-GB" sz="2000" dirty="0">
                <a:latin typeface="+mn-lt"/>
              </a:rPr>
              <a:t> Grande region of Portugal</a:t>
            </a:r>
          </a:p>
          <a:p>
            <a:pPr marL="223838" lvl="1" indent="-223838">
              <a:lnSpc>
                <a:spcPct val="120000"/>
              </a:lnSpc>
              <a:buFont typeface="Wingdings" pitchFamily="2" charset="2"/>
              <a:buChar char="§"/>
              <a:defRPr/>
            </a:pPr>
            <a:endParaRPr lang="en-GB" sz="2000" dirty="0">
              <a:latin typeface="+mn-lt"/>
            </a:endParaRPr>
          </a:p>
          <a:p>
            <a:pPr marL="223838" lvl="1" indent="-223838">
              <a:lnSpc>
                <a:spcPct val="120000"/>
              </a:lnSpc>
              <a:buFont typeface="Wingdings" pitchFamily="2" charset="2"/>
              <a:buChar char="§"/>
              <a:defRPr/>
            </a:pPr>
            <a:r>
              <a:rPr lang="en-GB" sz="2000" dirty="0">
                <a:latin typeface="+mn-lt"/>
              </a:rPr>
              <a:t>Challenged by customer to make a cheaper and more efficient valve</a:t>
            </a:r>
          </a:p>
          <a:p>
            <a:pPr marL="223838" lvl="1" indent="-223838">
              <a:lnSpc>
                <a:spcPct val="120000"/>
              </a:lnSpc>
              <a:buFont typeface="Wingdings" pitchFamily="2" charset="2"/>
              <a:buChar char="§"/>
              <a:defRPr/>
            </a:pPr>
            <a:endParaRPr lang="en-GB" sz="2000" dirty="0">
              <a:latin typeface="+mn-lt"/>
            </a:endParaRPr>
          </a:p>
          <a:p>
            <a:pPr marL="223838" lvl="1" indent="-223838">
              <a:lnSpc>
                <a:spcPct val="120000"/>
              </a:lnSpc>
              <a:buFont typeface="Wingdings" pitchFamily="2" charset="2"/>
              <a:buChar char="§"/>
              <a:defRPr/>
            </a:pPr>
            <a:r>
              <a:rPr lang="en-GB" sz="2000" dirty="0">
                <a:latin typeface="+mn-lt"/>
              </a:rPr>
              <a:t>How did they go about tackling this challenge?</a:t>
            </a:r>
          </a:p>
          <a:p>
            <a:pPr marL="223838" lvl="1" indent="-223838">
              <a:lnSpc>
                <a:spcPct val="120000"/>
              </a:lnSpc>
              <a:buFont typeface="Wingdings" pitchFamily="2" charset="2"/>
              <a:buChar char="§"/>
              <a:defRPr/>
            </a:pPr>
            <a:endParaRPr lang="en-GB" sz="2000" dirty="0">
              <a:latin typeface="+mn-lt"/>
            </a:endParaRPr>
          </a:p>
          <a:p>
            <a:pPr marL="441325" lvl="1" indent="-223838">
              <a:spcBef>
                <a:spcPct val="20000"/>
              </a:spcBef>
              <a:buFontTx/>
              <a:buChar char="–"/>
              <a:defRPr/>
            </a:pPr>
            <a:endParaRPr lang="en-GB" sz="2000" dirty="0">
              <a:latin typeface="+mn-lt"/>
            </a:endParaRPr>
          </a:p>
        </p:txBody>
      </p:sp>
      <p:sp>
        <p:nvSpPr>
          <p:cNvPr id="5018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018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8399F98-2776-4C4F-824E-163A936E8FB3}" type="slidenum">
              <a:rPr lang="de-DE" altLang="en-US" sz="1200"/>
              <a:pPr algn="r" eaLnBrk="1" hangingPunct="1">
                <a:spcBef>
                  <a:spcPct val="0"/>
                </a:spcBef>
                <a:buFontTx/>
                <a:buNone/>
              </a:pPr>
              <a:t>46</a:t>
            </a:fld>
            <a:endParaRPr lang="de-DE" altLang="en-US" sz="1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pt-PT" altLang="en-US"/>
              <a:t>What did Célula 3PP do?</a:t>
            </a:r>
            <a:endParaRPr lang="en-GB" altLang="en-US"/>
          </a:p>
        </p:txBody>
      </p:sp>
      <p:sp>
        <p:nvSpPr>
          <p:cNvPr id="51203" name="Rectangle 3"/>
          <p:cNvSpPr>
            <a:spLocks noGrp="1" noChangeArrowheads="1"/>
          </p:cNvSpPr>
          <p:nvPr>
            <p:ph type="body" idx="1"/>
          </p:nvPr>
        </p:nvSpPr>
        <p:spPr/>
        <p:txBody>
          <a:bodyPr/>
          <a:lstStyle/>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pPr>
            <a:endParaRPr lang="en-GB" altLang="en-US" dirty="0"/>
          </a:p>
          <a:p>
            <a:pPr eaLnBrk="1" hangingPunct="1">
              <a:lnSpc>
                <a:spcPct val="120000"/>
              </a:lnSpc>
              <a:spcBef>
                <a:spcPct val="0"/>
              </a:spcBef>
              <a:buFont typeface="Wingdings" pitchFamily="2" charset="2"/>
              <a:buNone/>
            </a:pPr>
            <a:endParaRPr lang="en-GB" altLang="en-US" dirty="0"/>
          </a:p>
          <a:p>
            <a:pPr lvl="1" eaLnBrk="1" hangingPunct="1">
              <a:lnSpc>
                <a:spcPct val="120000"/>
              </a:lnSpc>
              <a:spcBef>
                <a:spcPct val="0"/>
              </a:spcBef>
            </a:pPr>
            <a:r>
              <a:rPr lang="en-GB" altLang="en-US" u="sng" dirty="0">
                <a:hlinkClick r:id="rId3"/>
              </a:rPr>
              <a:t>http://lngroup.swork.biz/celula3pp/index.php?id=1229</a:t>
            </a:r>
            <a:endParaRPr lang="en-GB" altLang="en-US" dirty="0"/>
          </a:p>
        </p:txBody>
      </p:sp>
      <p:pic>
        <p:nvPicPr>
          <p:cNvPr id="51204" name="Picture 3"/>
          <p:cNvPicPr>
            <a:picLocks noChangeAspect="1" noChangeArrowheads="1"/>
          </p:cNvPicPr>
          <p:nvPr/>
        </p:nvPicPr>
        <p:blipFill>
          <a:blip r:embed="rId4">
            <a:extLst>
              <a:ext uri="{28A0092B-C50C-407E-A947-70E740481C1C}">
                <a14:useLocalDpi xmlns:a14="http://schemas.microsoft.com/office/drawing/2010/main" val="0"/>
              </a:ext>
            </a:extLst>
          </a:blip>
          <a:srcRect t="13361" r="23152" b="19435"/>
          <a:stretch>
            <a:fillRect/>
          </a:stretch>
        </p:blipFill>
        <p:spPr bwMode="auto">
          <a:xfrm>
            <a:off x="684213" y="1052513"/>
            <a:ext cx="77724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120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82802E4-7D15-4DB3-95E2-FD873B8551FF}" type="slidenum">
              <a:rPr lang="de-DE" altLang="en-US" sz="1200"/>
              <a:pPr algn="r" eaLnBrk="1" hangingPunct="1">
                <a:spcBef>
                  <a:spcPct val="0"/>
                </a:spcBef>
                <a:buFontTx/>
                <a:buNone/>
              </a:pPr>
              <a:t>47</a:t>
            </a:fld>
            <a:endParaRPr lang="de-DE" altLang="en-US" sz="12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altLang="en-US"/>
              <a:t>Célula 3PP’s IP</a:t>
            </a:r>
          </a:p>
        </p:txBody>
      </p:sp>
      <p:sp>
        <p:nvSpPr>
          <p:cNvPr id="13317" name="Rectangle 3"/>
          <p:cNvSpPr>
            <a:spLocks noGrp="1" noChangeArrowheads="1"/>
          </p:cNvSpPr>
          <p:nvPr>
            <p:ph type="body" idx="1"/>
          </p:nvPr>
        </p:nvSpPr>
        <p:spPr>
          <a:xfrm>
            <a:off x="593725" y="1528763"/>
            <a:ext cx="7921625" cy="4464050"/>
          </a:xfrm>
        </p:spPr>
        <p:txBody>
          <a:bodyPr/>
          <a:lstStyle/>
          <a:p>
            <a:pPr marL="200025" indent="-200025" eaLnBrk="1" hangingPunct="1">
              <a:lnSpc>
                <a:spcPct val="120000"/>
              </a:lnSpc>
              <a:spcBef>
                <a:spcPct val="0"/>
              </a:spcBef>
              <a:buFont typeface="Wingdings" pitchFamily="2" charset="2"/>
              <a:buNone/>
              <a:defRPr/>
            </a:pPr>
            <a:endParaRPr lang="en-GB" dirty="0"/>
          </a:p>
          <a:p>
            <a:pPr marL="200025" lvl="1" indent="-200025" eaLnBrk="1" hangingPunct="1">
              <a:lnSpc>
                <a:spcPct val="120000"/>
              </a:lnSpc>
              <a:spcBef>
                <a:spcPct val="0"/>
              </a:spcBef>
              <a:buFont typeface="Wingdings" pitchFamily="2" charset="2"/>
              <a:buChar char="§"/>
              <a:defRPr/>
            </a:pPr>
            <a:r>
              <a:rPr lang="en-GB" u="sng" dirty="0">
                <a:solidFill>
                  <a:srgbClr val="FF0000"/>
                </a:solidFill>
              </a:rPr>
              <a:t>Patent</a:t>
            </a:r>
          </a:p>
          <a:p>
            <a:pPr marL="0" lvl="1" indent="0" eaLnBrk="1" hangingPunct="1">
              <a:lnSpc>
                <a:spcPct val="120000"/>
              </a:lnSpc>
              <a:spcBef>
                <a:spcPct val="0"/>
              </a:spcBef>
              <a:buFontTx/>
              <a:buNone/>
              <a:defRPr/>
            </a:pPr>
            <a:endParaRPr lang="en-GB" dirty="0"/>
          </a:p>
          <a:p>
            <a:pPr marL="200025" lvl="1" indent="-200025" eaLnBrk="1" hangingPunct="1">
              <a:lnSpc>
                <a:spcPct val="120000"/>
              </a:lnSpc>
              <a:spcBef>
                <a:spcPct val="0"/>
              </a:spcBef>
              <a:buFont typeface="Wingdings" pitchFamily="2" charset="2"/>
              <a:buChar char="§"/>
              <a:defRPr/>
            </a:pPr>
            <a:r>
              <a:rPr lang="en-GB" dirty="0"/>
              <a:t>Industrial design</a:t>
            </a:r>
          </a:p>
          <a:p>
            <a:pPr marL="200025" indent="-200025" eaLnBrk="1" hangingPunct="1">
              <a:lnSpc>
                <a:spcPct val="120000"/>
              </a:lnSpc>
              <a:spcBef>
                <a:spcPct val="0"/>
              </a:spcBef>
              <a:defRPr/>
            </a:pPr>
            <a:endParaRPr lang="en-GB" dirty="0"/>
          </a:p>
          <a:p>
            <a:pPr marL="200025" lvl="1" indent="-200025" eaLnBrk="1" hangingPunct="1">
              <a:lnSpc>
                <a:spcPct val="120000"/>
              </a:lnSpc>
              <a:spcBef>
                <a:spcPct val="0"/>
              </a:spcBef>
              <a:buFont typeface="Wingdings" pitchFamily="2" charset="2"/>
              <a:buChar char="§"/>
              <a:defRPr/>
            </a:pPr>
            <a:r>
              <a:rPr lang="en-GB" dirty="0"/>
              <a:t>Trade mark (Tethys)</a:t>
            </a:r>
          </a:p>
          <a:p>
            <a:pPr marL="200025" lvl="1" indent="-200025" eaLnBrk="1" hangingPunct="1">
              <a:lnSpc>
                <a:spcPct val="120000"/>
              </a:lnSpc>
              <a:spcBef>
                <a:spcPct val="0"/>
              </a:spcBef>
              <a:buFont typeface="Wingdings" pitchFamily="2" charset="2"/>
              <a:buChar char="§"/>
              <a:defRPr/>
            </a:pPr>
            <a:endParaRPr lang="en-GB" dirty="0"/>
          </a:p>
          <a:p>
            <a:pPr marL="200025" lvl="1" indent="-200025" eaLnBrk="1" hangingPunct="1">
              <a:lnSpc>
                <a:spcPct val="120000"/>
              </a:lnSpc>
              <a:spcBef>
                <a:spcPct val="0"/>
              </a:spcBef>
              <a:buFont typeface="Wingdings" pitchFamily="2" charset="2"/>
              <a:buChar char="§"/>
              <a:defRPr/>
            </a:pPr>
            <a:endParaRPr lang="en-GB" dirty="0"/>
          </a:p>
          <a:p>
            <a:pPr marL="200025" lvl="1" indent="-200025" eaLnBrk="1" hangingPunct="1">
              <a:lnSpc>
                <a:spcPct val="120000"/>
              </a:lnSpc>
              <a:spcBef>
                <a:spcPct val="0"/>
              </a:spcBef>
              <a:buFont typeface="Wingdings" pitchFamily="2" charset="2"/>
              <a:buChar char="§"/>
              <a:defRPr/>
            </a:pPr>
            <a:endParaRPr lang="en-GB" dirty="0"/>
          </a:p>
          <a:p>
            <a:pPr marL="200025" lvl="1" indent="-200025" eaLnBrk="1" hangingPunct="1">
              <a:lnSpc>
                <a:spcPct val="120000"/>
              </a:lnSpc>
              <a:spcBef>
                <a:spcPct val="0"/>
              </a:spcBef>
              <a:buFont typeface="Wingdings" pitchFamily="2" charset="2"/>
              <a:buChar char="§"/>
              <a:defRPr/>
            </a:pPr>
            <a:endParaRPr lang="en-GB" dirty="0"/>
          </a:p>
          <a:p>
            <a:pPr marL="200025" lvl="1" indent="-200025" eaLnBrk="1" hangingPunct="1">
              <a:lnSpc>
                <a:spcPct val="120000"/>
              </a:lnSpc>
              <a:spcBef>
                <a:spcPct val="0"/>
              </a:spcBef>
              <a:buFont typeface="Wingdings" pitchFamily="2" charset="2"/>
              <a:buChar char="§"/>
              <a:defRPr/>
            </a:pPr>
            <a:endParaRPr lang="en-GB" dirty="0"/>
          </a:p>
          <a:p>
            <a:pPr marL="200025" lvl="1" indent="-200025" eaLnBrk="1" hangingPunct="1">
              <a:lnSpc>
                <a:spcPct val="120000"/>
              </a:lnSpc>
              <a:spcBef>
                <a:spcPct val="0"/>
              </a:spcBef>
              <a:buFont typeface="Wingdings" pitchFamily="2" charset="2"/>
              <a:buChar char="§"/>
              <a:defRPr/>
            </a:pPr>
            <a:endParaRPr lang="en-GB" dirty="0"/>
          </a:p>
          <a:p>
            <a:pPr marL="441325" lvl="1" indent="-223838">
              <a:defRPr/>
            </a:pPr>
            <a:r>
              <a:rPr lang="en-GB" dirty="0">
                <a:hlinkClick r:id="rId3"/>
              </a:rPr>
              <a:t>http://patentscope.wipo.int/search/en/WO2009110813</a:t>
            </a:r>
            <a:endParaRPr lang="en-GB" dirty="0"/>
          </a:p>
          <a:p>
            <a:pPr marL="200025" lvl="1" indent="-200025" eaLnBrk="1" hangingPunct="1">
              <a:lnSpc>
                <a:spcPct val="120000"/>
              </a:lnSpc>
              <a:spcBef>
                <a:spcPct val="0"/>
              </a:spcBef>
              <a:buFont typeface="Wingdings" pitchFamily="2" charset="2"/>
              <a:buChar char="§"/>
              <a:defRPr/>
            </a:pPr>
            <a:endParaRPr lang="en-GB" dirty="0"/>
          </a:p>
          <a:p>
            <a:pPr marL="200025" lvl="1" indent="-200025" eaLnBrk="1" hangingPunct="1">
              <a:lnSpc>
                <a:spcPct val="120000"/>
              </a:lnSpc>
              <a:spcBef>
                <a:spcPct val="0"/>
              </a:spcBef>
              <a:buFont typeface="Wingdings" pitchFamily="2" charset="2"/>
              <a:buChar char="§"/>
              <a:defRPr/>
            </a:pPr>
            <a:endParaRPr lang="en-GB" dirty="0"/>
          </a:p>
          <a:p>
            <a:pPr marL="200025" indent="-200025" eaLnBrk="1" hangingPunct="1">
              <a:lnSpc>
                <a:spcPct val="120000"/>
              </a:lnSpc>
              <a:spcBef>
                <a:spcPct val="0"/>
              </a:spcBef>
              <a:defRPr/>
            </a:pPr>
            <a:endParaRPr lang="en-GB" dirty="0"/>
          </a:p>
          <a:p>
            <a:pPr marL="200025" indent="-200025" eaLnBrk="1" hangingPunct="1">
              <a:lnSpc>
                <a:spcPct val="120000"/>
              </a:lnSpc>
              <a:spcBef>
                <a:spcPct val="0"/>
              </a:spcBef>
              <a:buFont typeface="Wingdings" pitchFamily="2" charset="2"/>
              <a:buNone/>
              <a:defRPr/>
            </a:pPr>
            <a:endParaRPr lang="en-GB" dirty="0"/>
          </a:p>
        </p:txBody>
      </p:sp>
      <p:pic>
        <p:nvPicPr>
          <p:cNvPr id="52228" name="Marcador de Posição de Conteúdo 7"/>
          <p:cNvPicPr>
            <a:picLocks/>
          </p:cNvPicPr>
          <p:nvPr/>
        </p:nvPicPr>
        <p:blipFill>
          <a:blip r:embed="rId4">
            <a:extLst>
              <a:ext uri="{28A0092B-C50C-407E-A947-70E740481C1C}">
                <a14:useLocalDpi xmlns:a14="http://schemas.microsoft.com/office/drawing/2010/main" val="0"/>
              </a:ext>
            </a:extLst>
          </a:blip>
          <a:srcRect l="26431" t="13277" r="21762" b="8475"/>
          <a:stretch>
            <a:fillRect/>
          </a:stretch>
        </p:blipFill>
        <p:spPr bwMode="auto">
          <a:xfrm>
            <a:off x="3575050" y="908050"/>
            <a:ext cx="5389563"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2230"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B5811D3-3EF5-44E5-B0B5-E3C4B809E667}" type="slidenum">
              <a:rPr lang="de-DE" altLang="en-US" sz="1200"/>
              <a:pPr algn="r" eaLnBrk="1" hangingPunct="1">
                <a:spcBef>
                  <a:spcPct val="0"/>
                </a:spcBef>
                <a:buFontTx/>
                <a:buNone/>
              </a:pPr>
              <a:t>48</a:t>
            </a:fld>
            <a:endParaRPr lang="de-DE" altLang="en-US" sz="12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pt-PT" altLang="en-US"/>
              <a:t>A success story thanks to IP</a:t>
            </a:r>
            <a:endParaRPr lang="en-GB" altLang="en-US"/>
          </a:p>
        </p:txBody>
      </p:sp>
      <p:sp>
        <p:nvSpPr>
          <p:cNvPr id="14341" name="Rectangle 3"/>
          <p:cNvSpPr>
            <a:spLocks noGrp="1" noChangeArrowheads="1"/>
          </p:cNvSpPr>
          <p:nvPr>
            <p:ph type="body" idx="1"/>
          </p:nvPr>
        </p:nvSpPr>
        <p:spPr>
          <a:xfrm>
            <a:off x="593725" y="1196975"/>
            <a:ext cx="7921625" cy="4464050"/>
          </a:xfrm>
        </p:spPr>
        <p:txBody>
          <a:bodyPr/>
          <a:lstStyle/>
          <a:p>
            <a:pPr marL="200025" lvl="1" indent="-200025" eaLnBrk="1" hangingPunct="1">
              <a:lnSpc>
                <a:spcPct val="120000"/>
              </a:lnSpc>
              <a:spcBef>
                <a:spcPct val="0"/>
              </a:spcBef>
              <a:buFont typeface="Wingdings" pitchFamily="2" charset="2"/>
              <a:buChar char="§"/>
              <a:defRPr/>
            </a:pPr>
            <a:r>
              <a:rPr lang="pt-PT" dirty="0"/>
              <a:t>Industrial property</a:t>
            </a:r>
          </a:p>
          <a:p>
            <a:pPr marL="200025" indent="-200025" eaLnBrk="1" hangingPunct="1">
              <a:lnSpc>
                <a:spcPct val="120000"/>
              </a:lnSpc>
              <a:spcBef>
                <a:spcPct val="0"/>
              </a:spcBef>
              <a:defRPr/>
            </a:pPr>
            <a:endParaRPr lang="en-GB" dirty="0"/>
          </a:p>
          <a:p>
            <a:pPr marL="200025" indent="-200025" eaLnBrk="1" hangingPunct="1">
              <a:lnSpc>
                <a:spcPct val="120000"/>
              </a:lnSpc>
              <a:spcBef>
                <a:spcPct val="0"/>
              </a:spcBef>
              <a:defRPr/>
            </a:pPr>
            <a:r>
              <a:rPr lang="pt-PT" dirty="0"/>
              <a:t>Patent information</a:t>
            </a:r>
            <a:endParaRPr lang="en-GB" dirty="0"/>
          </a:p>
          <a:p>
            <a:pPr marL="573088" lvl="2" indent="-155575" eaLnBrk="1" hangingPunct="1">
              <a:lnSpc>
                <a:spcPct val="120000"/>
              </a:lnSpc>
              <a:spcBef>
                <a:spcPct val="0"/>
              </a:spcBef>
              <a:defRPr/>
            </a:pPr>
            <a:endParaRPr lang="en-GB" dirty="0"/>
          </a:p>
          <a:p>
            <a:pPr marL="200025" indent="-200025" eaLnBrk="1" hangingPunct="1">
              <a:lnSpc>
                <a:spcPct val="120000"/>
              </a:lnSpc>
              <a:spcBef>
                <a:spcPct val="0"/>
              </a:spcBef>
              <a:defRPr/>
            </a:pPr>
            <a:r>
              <a:rPr lang="pt-PT" dirty="0"/>
              <a:t>GAPI (</a:t>
            </a:r>
            <a:r>
              <a:rPr lang="en-GB" dirty="0"/>
              <a:t>IP support centre</a:t>
            </a:r>
            <a:r>
              <a:rPr lang="pt-PT" dirty="0"/>
              <a:t>) </a:t>
            </a:r>
            <a:endParaRPr lang="en-GB" dirty="0"/>
          </a:p>
          <a:p>
            <a:pPr marL="415925" lvl="1" indent="-214313" eaLnBrk="1" hangingPunct="1">
              <a:lnSpc>
                <a:spcPct val="120000"/>
              </a:lnSpc>
              <a:spcBef>
                <a:spcPct val="0"/>
              </a:spcBef>
              <a:defRPr/>
            </a:pPr>
            <a:r>
              <a:rPr lang="en-GB" dirty="0"/>
              <a:t>22 offices in Portugal</a:t>
            </a:r>
          </a:p>
          <a:p>
            <a:pPr marL="415925" lvl="1" indent="-214313" eaLnBrk="1" hangingPunct="1">
              <a:lnSpc>
                <a:spcPct val="120000"/>
              </a:lnSpc>
              <a:spcBef>
                <a:spcPct val="0"/>
              </a:spcBef>
              <a:defRPr/>
            </a:pPr>
            <a:r>
              <a:rPr lang="en-GB" dirty="0">
                <a:hlinkClick r:id="rId3"/>
              </a:rPr>
              <a:t>www.marcasepatentes.pt/index.php?section=228</a:t>
            </a:r>
            <a:r>
              <a:rPr lang="en-GB" dirty="0"/>
              <a:t> </a:t>
            </a:r>
          </a:p>
        </p:txBody>
      </p:sp>
      <p:pic>
        <p:nvPicPr>
          <p:cNvPr id="53252" name="Picture 2"/>
          <p:cNvPicPr>
            <a:picLocks noChangeAspect="1" noChangeArrowheads="1"/>
          </p:cNvPicPr>
          <p:nvPr/>
        </p:nvPicPr>
        <p:blipFill>
          <a:blip r:embed="rId4">
            <a:extLst>
              <a:ext uri="{28A0092B-C50C-407E-A947-70E740481C1C}">
                <a14:useLocalDpi xmlns:a14="http://schemas.microsoft.com/office/drawing/2010/main" val="0"/>
              </a:ext>
            </a:extLst>
          </a:blip>
          <a:srcRect l="17436" t="12569" r="28719" b="4372"/>
          <a:stretch>
            <a:fillRect/>
          </a:stretch>
        </p:blipFill>
        <p:spPr bwMode="auto">
          <a:xfrm>
            <a:off x="5940425" y="3789363"/>
            <a:ext cx="295275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p:cNvPicPr>
            <a:picLocks noChangeAspect="1" noChangeArrowheads="1"/>
          </p:cNvPicPr>
          <p:nvPr/>
        </p:nvPicPr>
        <p:blipFill>
          <a:blip r:embed="rId5">
            <a:extLst>
              <a:ext uri="{28A0092B-C50C-407E-A947-70E740481C1C}">
                <a14:useLocalDpi xmlns:a14="http://schemas.microsoft.com/office/drawing/2010/main" val="0"/>
              </a:ext>
            </a:extLst>
          </a:blip>
          <a:srcRect t="13361" r="23152" b="19435"/>
          <a:stretch>
            <a:fillRect/>
          </a:stretch>
        </p:blipFill>
        <p:spPr bwMode="auto">
          <a:xfrm>
            <a:off x="684213" y="3860800"/>
            <a:ext cx="46116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Imagem 8"/>
          <p:cNvPicPr>
            <a:picLocks noChangeAspect="1" noChangeArrowheads="1"/>
          </p:cNvPicPr>
          <p:nvPr/>
        </p:nvPicPr>
        <p:blipFill>
          <a:blip r:embed="rId6">
            <a:extLst>
              <a:ext uri="{28A0092B-C50C-407E-A947-70E740481C1C}">
                <a14:useLocalDpi xmlns:a14="http://schemas.microsoft.com/office/drawing/2010/main" val="0"/>
              </a:ext>
            </a:extLst>
          </a:blip>
          <a:srcRect l="17989" t="12148" r="19577" b="3671"/>
          <a:stretch>
            <a:fillRect/>
          </a:stretch>
        </p:blipFill>
        <p:spPr bwMode="auto">
          <a:xfrm>
            <a:off x="5664200" y="446088"/>
            <a:ext cx="33718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325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0919038-8700-411A-AD9A-E35D1F88D854}" type="slidenum">
              <a:rPr lang="de-DE" altLang="en-US" sz="1200"/>
              <a:pPr algn="r" eaLnBrk="1" hangingPunct="1">
                <a:spcBef>
                  <a:spcPct val="0"/>
                </a:spcBef>
                <a:buFontTx/>
                <a:buNone/>
              </a:pPr>
              <a:t>49</a:t>
            </a:fld>
            <a:endParaRPr lang="de-DE" alt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2"/>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5</a:t>
            </a:r>
          </a:p>
        </p:txBody>
      </p:sp>
      <p:sp>
        <p:nvSpPr>
          <p:cNvPr id="8195" name="Rectangle 2"/>
          <p:cNvSpPr>
            <a:spLocks noGrp="1" noChangeArrowheads="1"/>
          </p:cNvSpPr>
          <p:nvPr>
            <p:ph type="title"/>
          </p:nvPr>
        </p:nvSpPr>
        <p:spPr/>
        <p:txBody>
          <a:bodyPr lIns="91440" tIns="45720" rIns="91440" bIns="45720" anchor="ctr"/>
          <a:lstStyle/>
          <a:p>
            <a:pPr eaLnBrk="1" hangingPunct="1"/>
            <a:r>
              <a:rPr lang="en-GB" altLang="en-US"/>
              <a:t>The role of the patent system</a:t>
            </a:r>
          </a:p>
        </p:txBody>
      </p:sp>
      <p:sp>
        <p:nvSpPr>
          <p:cNvPr id="8196" name="Rectangle 3"/>
          <p:cNvSpPr>
            <a:spLocks noGrp="1" noChangeArrowheads="1"/>
          </p:cNvSpPr>
          <p:nvPr>
            <p:ph type="body" idx="4294967295"/>
          </p:nvPr>
        </p:nvSpPr>
        <p:spPr>
          <a:xfrm>
            <a:off x="755650" y="1125538"/>
            <a:ext cx="7678738" cy="4895850"/>
          </a:xfrm>
        </p:spPr>
        <p:txBody>
          <a:bodyPr lIns="91440" tIns="45720" rIns="91440" bIns="45720"/>
          <a:lstStyle/>
          <a:p>
            <a:pPr marL="271463" indent="-271463" eaLnBrk="1" hangingPunct="1"/>
            <a:endParaRPr lang="en-GB" altLang="en-US" sz="1800" dirty="0"/>
          </a:p>
          <a:p>
            <a:pPr marL="271463" indent="-271463" eaLnBrk="1" hangingPunct="1"/>
            <a:r>
              <a:rPr lang="en-GB" altLang="en-US" dirty="0"/>
              <a:t>To encourage technological innovation</a:t>
            </a:r>
          </a:p>
          <a:p>
            <a:pPr marL="271463" indent="-271463" eaLnBrk="1" hangingPunct="1"/>
            <a:endParaRPr lang="en-US" altLang="en-US" dirty="0"/>
          </a:p>
          <a:p>
            <a:pPr marL="271463" indent="-271463" eaLnBrk="1" hangingPunct="1"/>
            <a:r>
              <a:rPr lang="en-US" altLang="en-US" dirty="0"/>
              <a:t>To promote competition and investment</a:t>
            </a:r>
          </a:p>
          <a:p>
            <a:pPr marL="271463" indent="-271463" eaLnBrk="1" hangingPunct="1"/>
            <a:endParaRPr lang="en-GB" altLang="en-US" dirty="0"/>
          </a:p>
          <a:p>
            <a:pPr marL="271463" indent="-271463" eaLnBrk="1" hangingPunct="1"/>
            <a:r>
              <a:rPr lang="en-GB" altLang="en-US" dirty="0"/>
              <a:t>To provide information on the latest technical developments</a:t>
            </a:r>
          </a:p>
          <a:p>
            <a:pPr marL="271463" indent="-271463" eaLnBrk="1" hangingPunct="1"/>
            <a:endParaRPr lang="en-GB" altLang="en-US" dirty="0"/>
          </a:p>
          <a:p>
            <a:pPr marL="271463" indent="-271463" eaLnBrk="1" hangingPunct="1"/>
            <a:r>
              <a:rPr lang="en-GB" altLang="en-US" dirty="0"/>
              <a:t>To promote technology transfer</a:t>
            </a:r>
          </a:p>
        </p:txBody>
      </p:sp>
      <p:pic>
        <p:nvPicPr>
          <p:cNvPr id="819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398963"/>
            <a:ext cx="241458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0438" y="1125538"/>
            <a:ext cx="2595562"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5038" y="4340225"/>
            <a:ext cx="23939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ítulo 1"/>
          <p:cNvSpPr>
            <a:spLocks noGrp="1"/>
          </p:cNvSpPr>
          <p:nvPr>
            <p:ph type="title"/>
          </p:nvPr>
        </p:nvSpPr>
        <p:spPr/>
        <p:txBody>
          <a:bodyPr/>
          <a:lstStyle/>
          <a:p>
            <a:r>
              <a:rPr lang="pt-PT" altLang="en-US"/>
              <a:t>Online resources</a:t>
            </a:r>
          </a:p>
        </p:txBody>
      </p:sp>
      <p:sp>
        <p:nvSpPr>
          <p:cNvPr id="54275" name="Marcador de Posição de Conteúdo 2"/>
          <p:cNvSpPr>
            <a:spLocks noGrp="1"/>
          </p:cNvSpPr>
          <p:nvPr>
            <p:ph idx="1"/>
          </p:nvPr>
        </p:nvSpPr>
        <p:spPr>
          <a:xfrm>
            <a:off x="611188" y="1341438"/>
            <a:ext cx="7921625" cy="5111750"/>
          </a:xfrm>
        </p:spPr>
        <p:txBody>
          <a:bodyPr/>
          <a:lstStyle/>
          <a:p>
            <a:r>
              <a:rPr lang="en-GB" altLang="en-US" b="1" dirty="0"/>
              <a:t>Patents and other IP tools</a:t>
            </a:r>
          </a:p>
          <a:p>
            <a:pPr marL="441325" lvl="1" indent="-223838"/>
            <a:r>
              <a:rPr lang="en-GB" altLang="en-US" u="sng" dirty="0">
                <a:hlinkClick r:id="rId3"/>
              </a:rPr>
              <a:t>www.epo.org </a:t>
            </a:r>
            <a:endParaRPr lang="en-GB" altLang="en-US" u="sng" dirty="0"/>
          </a:p>
          <a:p>
            <a:pPr marL="441325" lvl="1" indent="-223838"/>
            <a:r>
              <a:rPr lang="en-GB" altLang="en-US" u="sng" dirty="0">
                <a:hlinkClick r:id="rId4"/>
              </a:rPr>
              <a:t>www.espacenet.com </a:t>
            </a:r>
            <a:endParaRPr lang="en-GB" altLang="en-US" u="sng" dirty="0"/>
          </a:p>
          <a:p>
            <a:pPr marL="441325" lvl="1" indent="-223838"/>
            <a:r>
              <a:rPr lang="en-GB" altLang="en-US" u="sng" dirty="0">
                <a:hlinkClick r:id="rId5"/>
              </a:rPr>
              <a:t>http://wipo.int </a:t>
            </a:r>
            <a:endParaRPr lang="en-GB" altLang="en-US" u="sng" dirty="0"/>
          </a:p>
          <a:p>
            <a:pPr marL="441325" lvl="1" indent="-223838"/>
            <a:r>
              <a:rPr lang="en-GB" altLang="en-US" u="sng" dirty="0">
                <a:hlinkClick r:id="rId6"/>
              </a:rPr>
              <a:t>http://patentscope.wipo.int/search/en/search.jsf </a:t>
            </a:r>
            <a:endParaRPr lang="en-US" altLang="en-US" dirty="0"/>
          </a:p>
          <a:p>
            <a:pPr marL="441325" lvl="1" indent="-223838"/>
            <a:r>
              <a:rPr lang="en-GB" dirty="0">
                <a:hlinkClick r:id="rId7"/>
              </a:rPr>
              <a:t>www.wipo.int/reference/en/</a:t>
            </a:r>
            <a:endParaRPr lang="en-GB" dirty="0"/>
          </a:p>
          <a:p>
            <a:pPr marL="441325" lvl="1" indent="-223838"/>
            <a:endParaRPr lang="en-GB" altLang="en-US" u="sng" dirty="0"/>
          </a:p>
          <a:p>
            <a:r>
              <a:rPr lang="en-GB" altLang="en-US" b="1" dirty="0"/>
              <a:t>Xerox and PARC inventions</a:t>
            </a:r>
          </a:p>
          <a:p>
            <a:pPr marL="441325" lvl="1" indent="-223838"/>
            <a:r>
              <a:rPr lang="en-GB" altLang="en-US" u="sng" dirty="0">
                <a:hlinkClick r:id="rId8"/>
              </a:rPr>
              <a:t>http://en.wikipedia.org/wiki/Xerox</a:t>
            </a:r>
            <a:r>
              <a:rPr lang="pt-PT" altLang="en-US" dirty="0"/>
              <a:t> </a:t>
            </a:r>
            <a:endParaRPr lang="en-US" altLang="en-US" dirty="0"/>
          </a:p>
          <a:p>
            <a:pPr marL="441325" lvl="1" indent="-223838"/>
            <a:r>
              <a:rPr lang="en-US" altLang="en-US" u="sng" dirty="0">
                <a:hlinkClick r:id="rId9"/>
              </a:rPr>
              <a:t>http://en.wikipedia.org/wiki/Xerox_PARC</a:t>
            </a:r>
            <a:endParaRPr lang="en-GB" altLang="en-US" b="1" dirty="0"/>
          </a:p>
          <a:p>
            <a:endParaRPr lang="en-GB" altLang="en-US" b="1" dirty="0"/>
          </a:p>
          <a:p>
            <a:r>
              <a:rPr lang="en-GB" altLang="en-US" b="1" dirty="0" err="1"/>
              <a:t>Célula</a:t>
            </a:r>
            <a:r>
              <a:rPr lang="en-GB" altLang="en-US" b="1" dirty="0"/>
              <a:t> 3PP</a:t>
            </a:r>
            <a:endParaRPr lang="pt-PT" altLang="en-US" dirty="0"/>
          </a:p>
          <a:p>
            <a:pPr marL="441325" lvl="1" indent="-223838"/>
            <a:r>
              <a:rPr lang="en-GB" altLang="en-US" u="sng" dirty="0">
                <a:hlinkClick r:id="rId10"/>
              </a:rPr>
              <a:t>http://lngroup.swork.biz/celula3pp/index.php?id=1229</a:t>
            </a:r>
            <a:endParaRPr lang="en-GB" altLang="en-US" dirty="0"/>
          </a:p>
          <a:p>
            <a:pPr marL="441325" lvl="1" indent="-223838"/>
            <a:r>
              <a:rPr lang="en-GB" altLang="en-US" dirty="0">
                <a:hlinkClick r:id="rId11"/>
              </a:rPr>
              <a:t>http://patentscope.wipo.int/search/en/WO2009110813</a:t>
            </a:r>
            <a:endParaRPr lang="en-US" altLang="en-US" dirty="0"/>
          </a:p>
        </p:txBody>
      </p:sp>
      <p:sp>
        <p:nvSpPr>
          <p:cNvPr id="5427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427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6FD4354-F742-48DA-8ACC-5AED8905FB0C}" type="slidenum">
              <a:rPr lang="de-DE" altLang="en-US" sz="1200"/>
              <a:pPr algn="r" eaLnBrk="1" hangingPunct="1">
                <a:spcBef>
                  <a:spcPct val="0"/>
                </a:spcBef>
                <a:buFontTx/>
                <a:buNone/>
              </a:pPr>
              <a:t>50</a:t>
            </a:fld>
            <a:endParaRPr lang="de-DE" altLang="en-US" sz="12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11188" y="4406900"/>
            <a:ext cx="7883525" cy="1362075"/>
          </a:xfrm>
        </p:spPr>
        <p:txBody>
          <a:bodyPr/>
          <a:lstStyle/>
          <a:p>
            <a:pPr eaLnBrk="1" hangingPunct="1"/>
            <a:r>
              <a:rPr lang="en-GB" altLang="en-US" sz="4000"/>
              <a:t>PATENT EXERCISES</a:t>
            </a:r>
          </a:p>
        </p:txBody>
      </p:sp>
      <p:sp>
        <p:nvSpPr>
          <p:cNvPr id="55299"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5300"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2BAFB61-95A9-440A-B2DD-0D34FC0F2855}" type="slidenum">
              <a:rPr lang="de-DE" altLang="en-US" sz="1200"/>
              <a:pPr algn="r" eaLnBrk="1" hangingPunct="1">
                <a:spcBef>
                  <a:spcPct val="0"/>
                </a:spcBef>
                <a:buFontTx/>
                <a:buNone/>
              </a:pPr>
              <a:t>51</a:t>
            </a:fld>
            <a:endParaRPr lang="de-DE" altLang="en-US" sz="1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6324" name="Title 1"/>
          <p:cNvSpPr>
            <a:spLocks noGrp="1"/>
          </p:cNvSpPr>
          <p:nvPr>
            <p:ph type="title"/>
          </p:nvPr>
        </p:nvSpPr>
        <p:spPr>
          <a:xfrm>
            <a:off x="611188" y="333375"/>
            <a:ext cx="7921625" cy="574675"/>
          </a:xfrm>
        </p:spPr>
        <p:txBody>
          <a:bodyPr/>
          <a:lstStyle/>
          <a:p>
            <a:pPr eaLnBrk="1" hangingPunct="1"/>
            <a:r>
              <a:rPr lang="en-US" altLang="en-US"/>
              <a:t>About this module</a:t>
            </a:r>
          </a:p>
        </p:txBody>
      </p:sp>
      <p:sp>
        <p:nvSpPr>
          <p:cNvPr id="3" name="Content Placeholder 2"/>
          <p:cNvSpPr>
            <a:spLocks noGrp="1"/>
          </p:cNvSpPr>
          <p:nvPr>
            <p:ph idx="4294967295"/>
          </p:nvPr>
        </p:nvSpPr>
        <p:spPr>
          <a:xfrm>
            <a:off x="611188" y="1341438"/>
            <a:ext cx="7921625" cy="4824412"/>
          </a:xfrm>
        </p:spPr>
        <p:txBody>
          <a:bodyPr/>
          <a:lstStyle/>
          <a:p>
            <a:pPr eaLnBrk="1" hangingPunct="1">
              <a:defRPr/>
            </a:pPr>
            <a:r>
              <a:rPr lang="en-US" dirty="0"/>
              <a:t>Recap</a:t>
            </a:r>
          </a:p>
          <a:p>
            <a:pPr eaLnBrk="1" hangingPunct="1">
              <a:defRPr/>
            </a:pPr>
            <a:endParaRPr lang="en-US" dirty="0"/>
          </a:p>
          <a:p>
            <a:pPr lvl="1" eaLnBrk="1" hangingPunct="1">
              <a:defRPr/>
            </a:pPr>
            <a:r>
              <a:rPr lang="en-US" dirty="0">
                <a:cs typeface="+mn-cs"/>
              </a:rPr>
              <a:t>What does the cover page of a patent document look like?</a:t>
            </a:r>
          </a:p>
          <a:p>
            <a:pPr lvl="1" eaLnBrk="1" hangingPunct="1">
              <a:defRPr/>
            </a:pPr>
            <a:r>
              <a:rPr lang="en-US" dirty="0">
                <a:cs typeface="+mn-cs"/>
              </a:rPr>
              <a:t>What does a patent document consist of?</a:t>
            </a:r>
          </a:p>
          <a:p>
            <a:pPr lvl="1" eaLnBrk="1" hangingPunct="1">
              <a:defRPr/>
            </a:pPr>
            <a:r>
              <a:rPr lang="en-US" dirty="0">
                <a:cs typeface="+mn-cs"/>
              </a:rPr>
              <a:t>What are the requirements for patentability?</a:t>
            </a:r>
          </a:p>
          <a:p>
            <a:pPr marL="342900" indent="-342900" eaLnBrk="1" hangingPunct="1">
              <a:buFont typeface="Arial" charset="0"/>
              <a:buAutoNum type="arabicPeriod"/>
              <a:defRPr/>
            </a:pPr>
            <a:endParaRPr lang="en-US" dirty="0"/>
          </a:p>
          <a:p>
            <a:pPr eaLnBrk="1" hangingPunct="1">
              <a:defRPr/>
            </a:pPr>
            <a:r>
              <a:rPr lang="en-US" dirty="0"/>
              <a:t>Patent case studies</a:t>
            </a:r>
          </a:p>
          <a:p>
            <a:pPr lvl="1" eaLnBrk="1" hangingPunct="1">
              <a:defRPr/>
            </a:pPr>
            <a:r>
              <a:rPr lang="en-US" dirty="0"/>
              <a:t>The significance of dates in the patent process</a:t>
            </a:r>
          </a:p>
          <a:p>
            <a:pPr lvl="1" eaLnBrk="1" hangingPunct="1">
              <a:defRPr/>
            </a:pPr>
            <a:r>
              <a:rPr lang="en-US" dirty="0"/>
              <a:t>What happens during examination</a:t>
            </a:r>
          </a:p>
          <a:p>
            <a:pPr lvl="1" eaLnBrk="1" hangingPunct="1">
              <a:defRPr/>
            </a:pPr>
            <a:r>
              <a:rPr lang="en-US" dirty="0"/>
              <a:t>How claims evolve during examination</a:t>
            </a:r>
          </a:p>
          <a:p>
            <a:pPr marL="342900" indent="-342900" eaLnBrk="1" hangingPunct="1">
              <a:buFont typeface="Wingdings" charset="0"/>
              <a:buNone/>
              <a:defRPr/>
            </a:pPr>
            <a:endParaRPr lang="en-US" dirty="0"/>
          </a:p>
          <a:p>
            <a:pPr marL="542925" lvl="2" indent="0" eaLnBrk="1" hangingPunct="1">
              <a:buFontTx/>
              <a:buNone/>
              <a:defRPr/>
            </a:pPr>
            <a:endParaRPr lang="en-US" dirty="0"/>
          </a:p>
          <a:p>
            <a:pPr marL="866775" lvl="1" indent="-403225" eaLnBrk="1" hangingPunct="1">
              <a:buFontTx/>
              <a:buNone/>
              <a:defRPr/>
            </a:pPr>
            <a:endParaRPr lang="en-US" dirty="0"/>
          </a:p>
          <a:p>
            <a:pPr marL="866775" lvl="1" indent="-403225" eaLnBrk="1" hangingPunct="1">
              <a:buFontTx/>
              <a:buNone/>
              <a:defRPr/>
            </a:pPr>
            <a:endParaRPr lang="en-US" dirty="0"/>
          </a:p>
        </p:txBody>
      </p:sp>
      <p:sp>
        <p:nvSpPr>
          <p:cNvPr id="8" name="Foliennummernplatzhalt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5281477-A171-413A-9DFB-688435695EC9}" type="slidenum">
              <a:rPr lang="de-DE" altLang="en-US" sz="1200" smtClean="0">
                <a:ea typeface="ＭＳ Ｐゴシック" pitchFamily="34" charset="-128"/>
              </a:rPr>
              <a:pPr algn="r" eaLnBrk="1" hangingPunct="1">
                <a:spcBef>
                  <a:spcPct val="0"/>
                </a:spcBef>
                <a:buFontTx/>
                <a:buNone/>
              </a:pPr>
              <a:t>52</a:t>
            </a:fld>
            <a:endParaRPr lang="de-DE" altLang="en-US" sz="1200" dirty="0">
              <a:ea typeface="ＭＳ Ｐゴシック"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11188" y="333375"/>
            <a:ext cx="7994650" cy="503238"/>
          </a:xfrm>
        </p:spPr>
        <p:txBody>
          <a:bodyPr/>
          <a:lstStyle/>
          <a:p>
            <a:pPr eaLnBrk="1" hangingPunct="1"/>
            <a:r>
              <a:rPr lang="en-GB" altLang="en-US"/>
              <a:t>Cover page of a typical patent document</a:t>
            </a:r>
          </a:p>
        </p:txBody>
      </p:sp>
      <p:grpSp>
        <p:nvGrpSpPr>
          <p:cNvPr id="57347" name="Group 2"/>
          <p:cNvGrpSpPr>
            <a:grpSpLocks/>
          </p:cNvGrpSpPr>
          <p:nvPr/>
        </p:nvGrpSpPr>
        <p:grpSpPr bwMode="auto">
          <a:xfrm>
            <a:off x="1258888" y="836613"/>
            <a:ext cx="6481762" cy="5113337"/>
            <a:chOff x="179388" y="908050"/>
            <a:chExt cx="4846637" cy="6858000"/>
          </a:xfrm>
        </p:grpSpPr>
        <p:pic>
          <p:nvPicPr>
            <p:cNvPr id="57350" name="Picture 5" descr="EP Patent B1.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908050"/>
              <a:ext cx="4846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Oval 19"/>
            <p:cNvSpPr>
              <a:spLocks noChangeArrowheads="1"/>
            </p:cNvSpPr>
            <p:nvPr/>
          </p:nvSpPr>
          <p:spPr bwMode="auto">
            <a:xfrm>
              <a:off x="827088" y="1916113"/>
              <a:ext cx="1152525" cy="433387"/>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57352" name="Oval 20"/>
            <p:cNvSpPr>
              <a:spLocks noChangeArrowheads="1"/>
            </p:cNvSpPr>
            <p:nvPr/>
          </p:nvSpPr>
          <p:spPr bwMode="auto">
            <a:xfrm>
              <a:off x="2627313" y="2276475"/>
              <a:ext cx="1152525" cy="288925"/>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57353" name="Oval 21"/>
            <p:cNvSpPr>
              <a:spLocks noChangeArrowheads="1"/>
            </p:cNvSpPr>
            <p:nvPr/>
          </p:nvSpPr>
          <p:spPr bwMode="auto">
            <a:xfrm>
              <a:off x="900113" y="3769621"/>
              <a:ext cx="1150937" cy="4318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57354" name="Oval 22"/>
            <p:cNvSpPr>
              <a:spLocks noChangeArrowheads="1"/>
            </p:cNvSpPr>
            <p:nvPr/>
          </p:nvSpPr>
          <p:spPr bwMode="auto">
            <a:xfrm>
              <a:off x="641775" y="2781299"/>
              <a:ext cx="3361258" cy="766606"/>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57355" name="Oval 23"/>
            <p:cNvSpPr>
              <a:spLocks noChangeArrowheads="1"/>
            </p:cNvSpPr>
            <p:nvPr/>
          </p:nvSpPr>
          <p:spPr bwMode="auto">
            <a:xfrm>
              <a:off x="755650" y="4724399"/>
              <a:ext cx="1223963" cy="504825"/>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57356" name="Oval 24"/>
            <p:cNvSpPr>
              <a:spLocks noChangeArrowheads="1"/>
            </p:cNvSpPr>
            <p:nvPr/>
          </p:nvSpPr>
          <p:spPr bwMode="auto">
            <a:xfrm>
              <a:off x="755650" y="4337050"/>
              <a:ext cx="1152525" cy="38735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57357" name="Oval 25"/>
            <p:cNvSpPr>
              <a:spLocks noChangeArrowheads="1"/>
            </p:cNvSpPr>
            <p:nvPr/>
          </p:nvSpPr>
          <p:spPr bwMode="auto">
            <a:xfrm>
              <a:off x="2627313" y="2565400"/>
              <a:ext cx="1152525" cy="358775"/>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57358" name="Oval 8"/>
            <p:cNvSpPr>
              <a:spLocks noChangeArrowheads="1"/>
            </p:cNvSpPr>
            <p:nvPr/>
          </p:nvSpPr>
          <p:spPr bwMode="auto">
            <a:xfrm>
              <a:off x="3276600" y="1412875"/>
              <a:ext cx="1150938" cy="4318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57359" name="Oval 28"/>
            <p:cNvSpPr>
              <a:spLocks noChangeArrowheads="1"/>
            </p:cNvSpPr>
            <p:nvPr/>
          </p:nvSpPr>
          <p:spPr bwMode="auto">
            <a:xfrm>
              <a:off x="2627313" y="5013325"/>
              <a:ext cx="1584325" cy="431800"/>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grpSp>
      <p:sp>
        <p:nvSpPr>
          <p:cNvPr id="5734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734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E799521-25C1-4BCB-8619-F553E465BC68}" type="slidenum">
              <a:rPr lang="de-DE" altLang="en-US" sz="1200"/>
              <a:pPr algn="r" eaLnBrk="1" hangingPunct="1">
                <a:spcBef>
                  <a:spcPct val="0"/>
                </a:spcBef>
                <a:buFontTx/>
                <a:buNone/>
              </a:pPr>
              <a:t>53</a:t>
            </a:fld>
            <a:endParaRPr lang="de-DE" altLang="en-US" sz="12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11188" y="333375"/>
            <a:ext cx="7921625" cy="431800"/>
          </a:xfrm>
        </p:spPr>
        <p:txBody>
          <a:bodyPr/>
          <a:lstStyle/>
          <a:p>
            <a:pPr eaLnBrk="1" hangingPunct="1"/>
            <a:r>
              <a:rPr lang="en-US" altLang="en-US"/>
              <a:t>The parts of a patent document (I)</a:t>
            </a:r>
          </a:p>
        </p:txBody>
      </p:sp>
      <p:sp>
        <p:nvSpPr>
          <p:cNvPr id="3" name="Content Placeholder 2"/>
          <p:cNvSpPr>
            <a:spLocks noGrp="1"/>
          </p:cNvSpPr>
          <p:nvPr>
            <p:ph idx="4294967295"/>
          </p:nvPr>
        </p:nvSpPr>
        <p:spPr>
          <a:xfrm>
            <a:off x="611188" y="1125538"/>
            <a:ext cx="7921625" cy="4967287"/>
          </a:xfrm>
        </p:spPr>
        <p:txBody>
          <a:bodyPr/>
          <a:lstStyle/>
          <a:p>
            <a:pPr eaLnBrk="1" hangingPunct="1">
              <a:defRPr/>
            </a:pPr>
            <a:r>
              <a:rPr lang="en-US" altLang="en-US" dirty="0"/>
              <a:t>Title</a:t>
            </a:r>
          </a:p>
          <a:p>
            <a:pPr marL="0" indent="0" eaLnBrk="1" hangingPunct="1">
              <a:buFont typeface="Wingdings" pitchFamily="2" charset="2"/>
              <a:buNone/>
              <a:defRPr/>
            </a:pPr>
            <a:endParaRPr lang="en-US" altLang="en-US" dirty="0"/>
          </a:p>
          <a:p>
            <a:pPr eaLnBrk="1" hangingPunct="1">
              <a:defRPr/>
            </a:pPr>
            <a:r>
              <a:rPr lang="en-US" altLang="en-US" dirty="0"/>
              <a:t>Abstract </a:t>
            </a:r>
          </a:p>
          <a:p>
            <a:pPr lvl="1" eaLnBrk="1" hangingPunct="1">
              <a:defRPr/>
            </a:pPr>
            <a:endParaRPr lang="en-US" altLang="en-US" sz="1400" dirty="0"/>
          </a:p>
          <a:p>
            <a:pPr lvl="1" eaLnBrk="1" hangingPunct="1">
              <a:defRPr/>
            </a:pPr>
            <a:r>
              <a:rPr lang="en-US" altLang="en-US" sz="1400" dirty="0"/>
              <a:t>Short summary of the invention</a:t>
            </a:r>
          </a:p>
          <a:p>
            <a:pPr marL="271463" lvl="1" indent="0" eaLnBrk="1" hangingPunct="1">
              <a:buFontTx/>
              <a:buNone/>
              <a:defRPr/>
            </a:pPr>
            <a:endParaRPr lang="en-US" altLang="en-US" sz="1400" dirty="0"/>
          </a:p>
          <a:p>
            <a:pPr marL="292100" indent="-285750" eaLnBrk="1" hangingPunct="1">
              <a:defRPr/>
            </a:pPr>
            <a:r>
              <a:rPr lang="en-US" altLang="en-US" dirty="0"/>
              <a:t>Description</a:t>
            </a:r>
          </a:p>
          <a:p>
            <a:pPr marL="6350" indent="0" eaLnBrk="1" hangingPunct="1">
              <a:buFont typeface="Wingdings" pitchFamily="2" charset="2"/>
              <a:buNone/>
              <a:defRPr/>
            </a:pPr>
            <a:endParaRPr lang="en-US" altLang="en-US" dirty="0"/>
          </a:p>
          <a:p>
            <a:pPr lvl="1" eaLnBrk="1" hangingPunct="1">
              <a:defRPr/>
            </a:pPr>
            <a:r>
              <a:rPr lang="en-US" altLang="en-US" sz="1600" dirty="0"/>
              <a:t>Field of the invention (the technical area to which the invention relates)</a:t>
            </a:r>
            <a:endParaRPr lang="en-US" altLang="en-US" sz="1400" dirty="0"/>
          </a:p>
          <a:p>
            <a:pPr lvl="1" eaLnBrk="1" hangingPunct="1">
              <a:defRPr/>
            </a:pPr>
            <a:r>
              <a:rPr lang="en-US" altLang="en-US" sz="1600" dirty="0"/>
              <a:t>Background of the invention (details of the prior art)</a:t>
            </a:r>
            <a:endParaRPr lang="en-US" altLang="en-US" sz="1400" dirty="0"/>
          </a:p>
          <a:p>
            <a:pPr lvl="1" eaLnBrk="1" hangingPunct="1">
              <a:defRPr/>
            </a:pPr>
            <a:r>
              <a:rPr lang="en-US" altLang="en-US" sz="1600" dirty="0"/>
              <a:t>Detailed description of the invention: how does the invention provide a technical solution to the technical problem?</a:t>
            </a:r>
          </a:p>
          <a:p>
            <a:pPr marL="271463" lvl="1" indent="0" eaLnBrk="1" hangingPunct="1">
              <a:buFontTx/>
              <a:buNone/>
              <a:defRPr/>
            </a:pPr>
            <a:endParaRPr lang="en-US" altLang="en-US" dirty="0"/>
          </a:p>
          <a:p>
            <a:pPr eaLnBrk="1" hangingPunct="1">
              <a:defRPr/>
            </a:pPr>
            <a:endParaRPr lang="en-US" altLang="en-US" dirty="0"/>
          </a:p>
          <a:p>
            <a:pPr eaLnBrk="1" hangingPunct="1">
              <a:defRPr/>
            </a:pPr>
            <a:endParaRPr lang="en-US" altLang="en-US" dirty="0"/>
          </a:p>
          <a:p>
            <a:pPr eaLnBrk="1" hangingPunct="1">
              <a:defRPr/>
            </a:pPr>
            <a:endParaRPr lang="en-US" altLang="en-US" dirty="0"/>
          </a:p>
        </p:txBody>
      </p:sp>
      <p:sp>
        <p:nvSpPr>
          <p:cNvPr id="5837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837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12DA9493-73DE-4201-ADF3-EBBC93FF488A}" type="slidenum">
              <a:rPr lang="de-DE" altLang="en-US" sz="1200"/>
              <a:pPr algn="r" eaLnBrk="1" hangingPunct="1">
                <a:spcBef>
                  <a:spcPct val="0"/>
                </a:spcBef>
                <a:buFontTx/>
                <a:buNone/>
              </a:pPr>
              <a:t>54</a:t>
            </a:fld>
            <a:endParaRPr lang="de-DE" altLang="en-US" sz="12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11188" y="333375"/>
            <a:ext cx="7921625" cy="431800"/>
          </a:xfrm>
        </p:spPr>
        <p:txBody>
          <a:bodyPr/>
          <a:lstStyle/>
          <a:p>
            <a:pPr eaLnBrk="1" hangingPunct="1"/>
            <a:r>
              <a:rPr lang="en-US" altLang="en-US"/>
              <a:t>The parts of a patent document (II)</a:t>
            </a:r>
          </a:p>
        </p:txBody>
      </p:sp>
      <p:sp>
        <p:nvSpPr>
          <p:cNvPr id="3" name="Content Placeholder 2"/>
          <p:cNvSpPr>
            <a:spLocks noGrp="1"/>
          </p:cNvSpPr>
          <p:nvPr>
            <p:ph idx="4294967295"/>
          </p:nvPr>
        </p:nvSpPr>
        <p:spPr>
          <a:xfrm>
            <a:off x="611188" y="1268413"/>
            <a:ext cx="7921625" cy="4032250"/>
          </a:xfrm>
        </p:spPr>
        <p:txBody>
          <a:bodyPr/>
          <a:lstStyle/>
          <a:p>
            <a:pPr eaLnBrk="1" hangingPunct="1">
              <a:defRPr/>
            </a:pPr>
            <a:r>
              <a:rPr lang="en-US" altLang="en-US" dirty="0"/>
              <a:t>Description (cont.)</a:t>
            </a:r>
          </a:p>
          <a:p>
            <a:pPr lvl="1" eaLnBrk="1" hangingPunct="1">
              <a:defRPr/>
            </a:pPr>
            <a:endParaRPr lang="en-US" altLang="en-US" sz="1600" dirty="0"/>
          </a:p>
          <a:p>
            <a:pPr lvl="1" eaLnBrk="1" hangingPunct="1">
              <a:defRPr/>
            </a:pPr>
            <a:r>
              <a:rPr lang="en-US" altLang="en-US" sz="1600" dirty="0"/>
              <a:t>Brief description of the drawings</a:t>
            </a:r>
          </a:p>
          <a:p>
            <a:pPr marL="271463" lvl="1" indent="0" eaLnBrk="1" hangingPunct="1">
              <a:buFontTx/>
              <a:buNone/>
              <a:defRPr/>
            </a:pPr>
            <a:endParaRPr lang="en-US" altLang="en-US" sz="1600" dirty="0"/>
          </a:p>
          <a:p>
            <a:pPr lvl="1" eaLnBrk="1" hangingPunct="1">
              <a:defRPr/>
            </a:pPr>
            <a:r>
              <a:rPr lang="en-US" altLang="en-US" sz="1600" dirty="0"/>
              <a:t>Detailed description of at least one way of carrying out the invention (embodiment of the invention)</a:t>
            </a:r>
          </a:p>
          <a:p>
            <a:pPr marL="271463" lvl="1" indent="0" eaLnBrk="1" hangingPunct="1">
              <a:buFontTx/>
              <a:buNone/>
              <a:defRPr/>
            </a:pPr>
            <a:endParaRPr lang="en-US" altLang="en-US" sz="1600" dirty="0"/>
          </a:p>
          <a:p>
            <a:pPr eaLnBrk="1" hangingPunct="1">
              <a:defRPr/>
            </a:pPr>
            <a:r>
              <a:rPr lang="en-US" altLang="en-US" dirty="0"/>
              <a:t>Claims </a:t>
            </a:r>
          </a:p>
          <a:p>
            <a:pPr marL="557213" lvl="1" indent="-285750" eaLnBrk="1" hangingPunct="1">
              <a:defRPr/>
            </a:pPr>
            <a:endParaRPr lang="en-US" altLang="en-US" sz="1400" dirty="0"/>
          </a:p>
          <a:p>
            <a:pPr marL="557213" lvl="1" indent="-285750" eaLnBrk="1" hangingPunct="1">
              <a:defRPr/>
            </a:pPr>
            <a:r>
              <a:rPr lang="en-US" altLang="en-US" sz="1600" dirty="0"/>
              <a:t>What is the scope</a:t>
            </a:r>
            <a:r>
              <a:rPr lang="en-US" altLang="ja-JP" sz="1600" dirty="0"/>
              <a:t> of the invention/the protection sought?</a:t>
            </a:r>
          </a:p>
          <a:p>
            <a:pPr marL="6350" indent="0" eaLnBrk="1" hangingPunct="1">
              <a:buFontTx/>
              <a:buNone/>
              <a:defRPr/>
            </a:pPr>
            <a:endParaRPr lang="en-US" altLang="ja-JP" sz="1400" dirty="0"/>
          </a:p>
          <a:p>
            <a:pPr marL="292100" indent="-285750" eaLnBrk="1" hangingPunct="1">
              <a:defRPr/>
            </a:pPr>
            <a:r>
              <a:rPr lang="en-US" altLang="ja-JP" dirty="0"/>
              <a:t>Drawings (if any)</a:t>
            </a:r>
          </a:p>
          <a:p>
            <a:pPr marL="271463" lvl="1" indent="0" eaLnBrk="1" hangingPunct="1">
              <a:buFontTx/>
              <a:buNone/>
              <a:defRPr/>
            </a:pPr>
            <a:endParaRPr lang="en-US" altLang="en-US" sz="1600" dirty="0"/>
          </a:p>
          <a:p>
            <a:pPr marL="271463" lvl="1" indent="0" eaLnBrk="1" hangingPunct="1">
              <a:buFontTx/>
              <a:buNone/>
              <a:defRPr/>
            </a:pPr>
            <a:endParaRPr lang="en-US" altLang="en-US" sz="1600" dirty="0"/>
          </a:p>
          <a:p>
            <a:pPr marL="271463" lvl="1" indent="0" eaLnBrk="1" hangingPunct="1">
              <a:defRPr/>
            </a:pPr>
            <a:endParaRPr lang="en-US" altLang="en-US" dirty="0"/>
          </a:p>
        </p:txBody>
      </p:sp>
      <p:sp>
        <p:nvSpPr>
          <p:cNvPr id="5939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5939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612BB4B1-F50A-4C08-8141-B648671BA2FF}" type="slidenum">
              <a:rPr lang="de-DE" altLang="en-US" sz="1200"/>
              <a:pPr algn="r" eaLnBrk="1" hangingPunct="1">
                <a:spcBef>
                  <a:spcPct val="0"/>
                </a:spcBef>
                <a:buFontTx/>
                <a:buNone/>
              </a:pPr>
              <a:t>55</a:t>
            </a:fld>
            <a:endParaRPr lang="de-DE" altLang="en-US" sz="12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611188" y="333375"/>
            <a:ext cx="7921625" cy="431800"/>
          </a:xfrm>
        </p:spPr>
        <p:txBody>
          <a:bodyPr/>
          <a:lstStyle/>
          <a:p>
            <a:pPr eaLnBrk="1" hangingPunct="1"/>
            <a:r>
              <a:rPr lang="en-US" altLang="en-US"/>
              <a:t>More about the claims </a:t>
            </a:r>
          </a:p>
        </p:txBody>
      </p:sp>
      <p:sp>
        <p:nvSpPr>
          <p:cNvPr id="3" name="Content Placeholder 2"/>
          <p:cNvSpPr>
            <a:spLocks noGrp="1"/>
          </p:cNvSpPr>
          <p:nvPr>
            <p:ph idx="4294967295"/>
          </p:nvPr>
        </p:nvSpPr>
        <p:spPr>
          <a:xfrm>
            <a:off x="611188" y="836613"/>
            <a:ext cx="7921625" cy="5248275"/>
          </a:xfrm>
        </p:spPr>
        <p:txBody>
          <a:bodyPr/>
          <a:lstStyle/>
          <a:p>
            <a:pPr eaLnBrk="1" hangingPunct="1">
              <a:defRPr/>
            </a:pPr>
            <a:r>
              <a:rPr lang="en-US" altLang="en-US" dirty="0">
                <a:solidFill>
                  <a:srgbClr val="4C575F"/>
                </a:solidFill>
              </a:rPr>
              <a:t>Two types of claim</a:t>
            </a:r>
          </a:p>
          <a:p>
            <a:pPr eaLnBrk="1" hangingPunct="1">
              <a:defRPr/>
            </a:pPr>
            <a:endParaRPr lang="en-US" altLang="en-US" dirty="0">
              <a:solidFill>
                <a:srgbClr val="4C575F"/>
              </a:solidFill>
            </a:endParaRPr>
          </a:p>
          <a:p>
            <a:pPr marL="557213" lvl="1" indent="-285750" eaLnBrk="1" hangingPunct="1">
              <a:defRPr/>
            </a:pPr>
            <a:r>
              <a:rPr lang="en-US" altLang="en-US" sz="1600" dirty="0">
                <a:solidFill>
                  <a:srgbClr val="4C575F"/>
                </a:solidFill>
              </a:rPr>
              <a:t>Independent claims: the invention in its broadest scope</a:t>
            </a:r>
          </a:p>
          <a:p>
            <a:pPr marL="557213" lvl="1" indent="-285750" eaLnBrk="1" hangingPunct="1">
              <a:defRPr/>
            </a:pPr>
            <a:r>
              <a:rPr lang="en-US" altLang="en-US" sz="1600" dirty="0">
                <a:solidFill>
                  <a:srgbClr val="4C575F"/>
                </a:solidFill>
              </a:rPr>
              <a:t>Dependent claims: any claim which includes all the features of any other claim</a:t>
            </a:r>
          </a:p>
          <a:p>
            <a:pPr marL="271463" lvl="1" indent="0" eaLnBrk="1" hangingPunct="1">
              <a:buFontTx/>
              <a:buNone/>
              <a:defRPr/>
            </a:pPr>
            <a:endParaRPr lang="en-US" altLang="en-US" sz="1600" dirty="0">
              <a:solidFill>
                <a:srgbClr val="4C575F"/>
              </a:solidFill>
            </a:endParaRPr>
          </a:p>
          <a:p>
            <a:pPr eaLnBrk="1" hangingPunct="1">
              <a:buFont typeface="Wingdings" charset="0"/>
              <a:buChar char="§"/>
              <a:defRPr/>
            </a:pPr>
            <a:r>
              <a:rPr lang="en-US" dirty="0"/>
              <a:t>Independent claim</a:t>
            </a:r>
          </a:p>
          <a:p>
            <a:pPr marL="271463" lvl="1" indent="0" eaLnBrk="1" hangingPunct="1">
              <a:buFontTx/>
              <a:buNone/>
              <a:defRPr/>
            </a:pPr>
            <a:r>
              <a:rPr lang="en-US" sz="1800" dirty="0"/>
              <a:t>Claim 1	An A (product/process/apparatus/use) comprising</a:t>
            </a:r>
          </a:p>
          <a:p>
            <a:pPr marL="271463" lvl="1" indent="0" eaLnBrk="1" hangingPunct="1">
              <a:buFontTx/>
              <a:buNone/>
              <a:defRPr/>
            </a:pPr>
            <a:r>
              <a:rPr lang="en-US" sz="1800" dirty="0"/>
              <a:t>		B</a:t>
            </a:r>
          </a:p>
          <a:p>
            <a:pPr marL="271463" lvl="1" indent="0" eaLnBrk="1" hangingPunct="1">
              <a:buFontTx/>
              <a:buNone/>
              <a:defRPr/>
            </a:pPr>
            <a:r>
              <a:rPr lang="en-US" sz="1800" dirty="0"/>
              <a:t>		C             </a:t>
            </a:r>
            <a:r>
              <a:rPr lang="en-US" sz="1600" dirty="0"/>
              <a:t>Technical features of the claimed invention </a:t>
            </a:r>
          </a:p>
          <a:p>
            <a:pPr marL="271463" lvl="1" indent="0" eaLnBrk="1" hangingPunct="1">
              <a:buFontTx/>
              <a:buNone/>
              <a:defRPr/>
            </a:pPr>
            <a:r>
              <a:rPr lang="en-US" sz="1800" dirty="0"/>
              <a:t>		D</a:t>
            </a:r>
          </a:p>
          <a:p>
            <a:pPr marL="6350" indent="0" eaLnBrk="1" hangingPunct="1">
              <a:buFont typeface="Wingdings" charset="0"/>
              <a:buChar char="§"/>
              <a:defRPr/>
            </a:pPr>
            <a:r>
              <a:rPr lang="en-US" dirty="0"/>
              <a:t>  </a:t>
            </a:r>
            <a:r>
              <a:rPr lang="en-US" sz="1800" dirty="0"/>
              <a:t>Dependent claim</a:t>
            </a:r>
          </a:p>
          <a:p>
            <a:pPr marL="271463" lvl="1" indent="0" eaLnBrk="1" hangingPunct="1">
              <a:buFontTx/>
              <a:buNone/>
              <a:defRPr/>
            </a:pPr>
            <a:r>
              <a:rPr lang="en-US" sz="1800" dirty="0"/>
              <a:t>Claim 2	An A as claimed in claim 1, comprising</a:t>
            </a:r>
          </a:p>
          <a:p>
            <a:pPr marL="271463" lvl="1" indent="0" eaLnBrk="1" hangingPunct="1">
              <a:buFontTx/>
              <a:buNone/>
              <a:defRPr/>
            </a:pPr>
            <a:r>
              <a:rPr lang="en-US" sz="1800" dirty="0"/>
              <a:t>		E             </a:t>
            </a:r>
            <a:r>
              <a:rPr lang="en-US" sz="1600" dirty="0"/>
              <a:t>Further particulars of claim 1</a:t>
            </a:r>
            <a:r>
              <a:rPr lang="en-US" sz="1800" dirty="0"/>
              <a:t>   </a:t>
            </a:r>
          </a:p>
        </p:txBody>
      </p:sp>
      <p:sp>
        <p:nvSpPr>
          <p:cNvPr id="2" name="Right Brace 1"/>
          <p:cNvSpPr/>
          <p:nvPr/>
        </p:nvSpPr>
        <p:spPr>
          <a:xfrm>
            <a:off x="2843213" y="3213100"/>
            <a:ext cx="473075" cy="791964"/>
          </a:xfrm>
          <a:prstGeom prst="rightBrace">
            <a:avLst/>
          </a:prstGeom>
          <a:ln>
            <a:solidFill>
              <a:srgbClr val="003399"/>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p>
        </p:txBody>
      </p:sp>
      <p:sp>
        <p:nvSpPr>
          <p:cNvPr id="9" name="Right Brace 8"/>
          <p:cNvSpPr/>
          <p:nvPr/>
        </p:nvSpPr>
        <p:spPr>
          <a:xfrm>
            <a:off x="2820988" y="4797152"/>
            <a:ext cx="473075" cy="288925"/>
          </a:xfrm>
          <a:prstGeom prst="rightBrace">
            <a:avLst/>
          </a:prstGeom>
          <a:ln>
            <a:solidFill>
              <a:srgbClr val="003399"/>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GB"/>
          </a:p>
        </p:txBody>
      </p:sp>
      <p:sp>
        <p:nvSpPr>
          <p:cNvPr id="6042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042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4D74B3D-58A3-4047-B537-1615CA9CEADF}" type="slidenum">
              <a:rPr lang="de-DE" altLang="en-US" sz="1200"/>
              <a:pPr algn="r" eaLnBrk="1" hangingPunct="1">
                <a:spcBef>
                  <a:spcPct val="0"/>
                </a:spcBef>
                <a:buFontTx/>
                <a:buNone/>
              </a:pPr>
              <a:t>56</a:t>
            </a:fld>
            <a:endParaRPr lang="de-DE" altLang="en-US" sz="12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611188" y="333375"/>
            <a:ext cx="7921625" cy="503238"/>
          </a:xfrm>
        </p:spPr>
        <p:txBody>
          <a:bodyPr/>
          <a:lstStyle/>
          <a:p>
            <a:pPr eaLnBrk="1" hangingPunct="1"/>
            <a:r>
              <a:rPr lang="en-US" altLang="en-US"/>
              <a:t>Requirements for patentability</a:t>
            </a:r>
          </a:p>
        </p:txBody>
      </p:sp>
      <p:sp>
        <p:nvSpPr>
          <p:cNvPr id="3" name="Content Placeholder 2"/>
          <p:cNvSpPr>
            <a:spLocks noGrp="1"/>
          </p:cNvSpPr>
          <p:nvPr>
            <p:ph idx="4294967295"/>
          </p:nvPr>
        </p:nvSpPr>
        <p:spPr/>
        <p:txBody>
          <a:bodyPr/>
          <a:lstStyle/>
          <a:p>
            <a:pPr marL="0" indent="0" eaLnBrk="1" hangingPunct="1">
              <a:buFont typeface="Wingdings" charset="0"/>
              <a:buNone/>
              <a:defRPr/>
            </a:pPr>
            <a:r>
              <a:rPr lang="en-US" dirty="0"/>
              <a:t>The invention must be </a:t>
            </a:r>
          </a:p>
          <a:p>
            <a:pPr marL="0" indent="0" eaLnBrk="1" hangingPunct="1">
              <a:buFont typeface="Wingdings" charset="0"/>
              <a:buChar char="§"/>
              <a:defRPr/>
            </a:pPr>
            <a:endParaRPr lang="en-US" dirty="0"/>
          </a:p>
          <a:p>
            <a:pPr eaLnBrk="1" hangingPunct="1">
              <a:defRPr/>
            </a:pPr>
            <a:r>
              <a:rPr lang="en-US" dirty="0"/>
              <a:t>new/novel </a:t>
            </a:r>
          </a:p>
          <a:p>
            <a:pPr marL="265113" lvl="1" indent="0" eaLnBrk="1" hangingPunct="1">
              <a:buFontTx/>
              <a:buNone/>
              <a:defRPr/>
            </a:pPr>
            <a:r>
              <a:rPr lang="en-US" dirty="0">
                <a:cs typeface="+mn-cs"/>
              </a:rPr>
              <a:t>AND</a:t>
            </a:r>
          </a:p>
          <a:p>
            <a:pPr eaLnBrk="1" hangingPunct="1">
              <a:defRPr/>
            </a:pPr>
            <a:r>
              <a:rPr lang="en-US" dirty="0"/>
              <a:t>inventive</a:t>
            </a:r>
          </a:p>
          <a:p>
            <a:pPr marL="265113" lvl="1" indent="0" eaLnBrk="1" hangingPunct="1">
              <a:buFontTx/>
              <a:buNone/>
              <a:defRPr/>
            </a:pPr>
            <a:r>
              <a:rPr lang="en-US" dirty="0">
                <a:cs typeface="+mn-cs"/>
              </a:rPr>
              <a:t>AND</a:t>
            </a:r>
          </a:p>
          <a:p>
            <a:pPr eaLnBrk="1" hangingPunct="1">
              <a:defRPr/>
            </a:pPr>
            <a:r>
              <a:rPr lang="en-US" dirty="0"/>
              <a:t>industrially applicable</a:t>
            </a:r>
          </a:p>
          <a:p>
            <a:pPr marL="0" indent="0" eaLnBrk="1" hangingPunct="1">
              <a:buFont typeface="Wingdings" charset="0"/>
              <a:buChar char="§"/>
              <a:defRPr/>
            </a:pPr>
            <a:endParaRPr lang="en-US" dirty="0"/>
          </a:p>
        </p:txBody>
      </p:sp>
      <p:sp>
        <p:nvSpPr>
          <p:cNvPr id="6144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144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249DB997-0765-4582-9F11-538C0EE0290A}" type="slidenum">
              <a:rPr lang="de-DE" altLang="en-US" sz="1200"/>
              <a:pPr algn="r" eaLnBrk="1" hangingPunct="1">
                <a:spcBef>
                  <a:spcPct val="0"/>
                </a:spcBef>
                <a:buFontTx/>
                <a:buNone/>
              </a:pPr>
              <a:t>57</a:t>
            </a:fld>
            <a:endParaRPr lang="de-DE" altLang="en-US" sz="12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11188" y="333375"/>
            <a:ext cx="7921625" cy="503238"/>
          </a:xfrm>
        </p:spPr>
        <p:txBody>
          <a:bodyPr/>
          <a:lstStyle/>
          <a:p>
            <a:pPr eaLnBrk="1" hangingPunct="1"/>
            <a:r>
              <a:rPr lang="en-US" altLang="en-US"/>
              <a:t>The test for novelty</a:t>
            </a:r>
          </a:p>
        </p:txBody>
      </p:sp>
      <p:sp>
        <p:nvSpPr>
          <p:cNvPr id="3" name="Content Placeholder 2"/>
          <p:cNvSpPr>
            <a:spLocks noGrp="1"/>
          </p:cNvSpPr>
          <p:nvPr>
            <p:ph idx="4294967295"/>
          </p:nvPr>
        </p:nvSpPr>
        <p:spPr>
          <a:xfrm>
            <a:off x="611188" y="1125538"/>
            <a:ext cx="7921625" cy="4967287"/>
          </a:xfrm>
        </p:spPr>
        <p:txBody>
          <a:bodyPr/>
          <a:lstStyle/>
          <a:p>
            <a:pPr eaLnBrk="1" hangingPunct="1">
              <a:buFont typeface="Wingdings" charset="0"/>
              <a:buChar char="§"/>
              <a:defRPr/>
            </a:pPr>
            <a:r>
              <a:rPr lang="en-US" sz="1600" dirty="0"/>
              <a:t>The test for novelty is an objective test.</a:t>
            </a:r>
          </a:p>
          <a:p>
            <a:pPr eaLnBrk="1" hangingPunct="1">
              <a:buFont typeface="Wingdings" charset="0"/>
              <a:buChar char="§"/>
              <a:defRPr/>
            </a:pPr>
            <a:endParaRPr lang="en-US" sz="1600" dirty="0"/>
          </a:p>
          <a:p>
            <a:pPr eaLnBrk="1" hangingPunct="1">
              <a:buFont typeface="Wingdings" charset="0"/>
              <a:buChar char="§"/>
              <a:defRPr/>
            </a:pPr>
            <a:r>
              <a:rPr lang="en-US" sz="1600" dirty="0"/>
              <a:t>Are all the components of the claim of the invention known?</a:t>
            </a:r>
          </a:p>
          <a:p>
            <a:pPr eaLnBrk="1" hangingPunct="1">
              <a:buFont typeface="Wingdings" charset="0"/>
              <a:buChar char="§"/>
              <a:defRPr/>
            </a:pPr>
            <a:endParaRPr lang="en-US" sz="1600" dirty="0"/>
          </a:p>
          <a:p>
            <a:pPr eaLnBrk="1" hangingPunct="1">
              <a:buFont typeface="Wingdings" charset="0"/>
              <a:buChar char="§"/>
              <a:defRPr/>
            </a:pPr>
            <a:r>
              <a:rPr lang="en-US" sz="1600" dirty="0"/>
              <a:t>Are they disclosed as the state of the art in existing products or publications?</a:t>
            </a:r>
          </a:p>
          <a:p>
            <a:pPr marL="271463" lvl="1" indent="0" eaLnBrk="1" hangingPunct="1">
              <a:buFontTx/>
              <a:buNone/>
              <a:defRPr/>
            </a:pPr>
            <a:endParaRPr lang="en-US" sz="1600" dirty="0"/>
          </a:p>
          <a:p>
            <a:pPr eaLnBrk="1" hangingPunct="1">
              <a:defRPr/>
            </a:pPr>
            <a:r>
              <a:rPr lang="en-US" sz="1600" dirty="0"/>
              <a:t>The disclosure can be anywhere in the world and in any form.</a:t>
            </a:r>
          </a:p>
          <a:p>
            <a:pPr eaLnBrk="1" hangingPunct="1">
              <a:defRPr/>
            </a:pPr>
            <a:endParaRPr lang="en-US" sz="1600" dirty="0"/>
          </a:p>
          <a:p>
            <a:pPr eaLnBrk="1" hangingPunct="1">
              <a:buFont typeface="Wingdings" charset="0"/>
              <a:buChar char="§"/>
              <a:defRPr/>
            </a:pPr>
            <a:r>
              <a:rPr lang="en-US" sz="1600" dirty="0"/>
              <a:t>The disclosure is relevant if it was made before the filing/priority date of the patent application concerned.</a:t>
            </a:r>
          </a:p>
          <a:p>
            <a:pPr eaLnBrk="1" hangingPunct="1">
              <a:buFont typeface="Wingdings" charset="0"/>
              <a:buChar char="§"/>
              <a:defRPr/>
            </a:pPr>
            <a:endParaRPr lang="en-US" dirty="0"/>
          </a:p>
          <a:p>
            <a:pPr eaLnBrk="1" hangingPunct="1">
              <a:buFont typeface="Wingdings" charset="0"/>
              <a:buChar char="§"/>
              <a:defRPr/>
            </a:pPr>
            <a:r>
              <a:rPr lang="en-US" sz="1600" dirty="0"/>
              <a:t>All it takes to destroy novelty is for a single prior art item to disclose all the features of the claimed invention.</a:t>
            </a:r>
            <a:br>
              <a:rPr lang="en-US" dirty="0"/>
            </a:br>
            <a:endParaRPr lang="en-US" dirty="0"/>
          </a:p>
          <a:p>
            <a:pPr eaLnBrk="1" hangingPunct="1">
              <a:buFont typeface="Wingdings" charset="0"/>
              <a:buChar char="§"/>
              <a:defRPr/>
            </a:pPr>
            <a:endParaRPr lang="en-US" dirty="0"/>
          </a:p>
          <a:p>
            <a:pPr eaLnBrk="1" hangingPunct="1">
              <a:buFont typeface="Wingdings" charset="0"/>
              <a:buChar char="§"/>
              <a:defRPr/>
            </a:pPr>
            <a:endParaRPr lang="en-US" dirty="0"/>
          </a:p>
          <a:p>
            <a:pPr marL="541338" lvl="1" indent="-269875" eaLnBrk="1" hangingPunct="1">
              <a:defRPr/>
            </a:pPr>
            <a:endParaRPr lang="en-US" dirty="0"/>
          </a:p>
        </p:txBody>
      </p:sp>
      <p:sp>
        <p:nvSpPr>
          <p:cNvPr id="6246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246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C13A452-9710-46EC-903C-292790DD279B}" type="slidenum">
              <a:rPr lang="de-DE" altLang="en-US" sz="1200"/>
              <a:pPr algn="r" eaLnBrk="1" hangingPunct="1">
                <a:spcBef>
                  <a:spcPct val="0"/>
                </a:spcBef>
                <a:buFontTx/>
                <a:buNone/>
              </a:pPr>
              <a:t>58</a:t>
            </a:fld>
            <a:endParaRPr lang="de-DE" altLang="en-US" sz="12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539750" y="1844675"/>
            <a:ext cx="7921625" cy="2376488"/>
          </a:xfrm>
        </p:spPr>
        <p:txBody>
          <a:bodyPr/>
          <a:lstStyle/>
          <a:p>
            <a:pPr eaLnBrk="1" hangingPunct="1"/>
            <a:r>
              <a:rPr lang="en-US" altLang="en-US" dirty="0"/>
              <a:t>Two examples</a:t>
            </a:r>
            <a:br>
              <a:rPr lang="en-US" altLang="en-US" dirty="0"/>
            </a:br>
            <a:br>
              <a:rPr lang="en-US" altLang="en-US" dirty="0"/>
            </a:br>
            <a:r>
              <a:rPr lang="en-US" altLang="en-US" sz="1800" b="0" dirty="0"/>
              <a:t>- </a:t>
            </a:r>
            <a:r>
              <a:rPr lang="en-US" altLang="en-US" sz="1800" dirty="0" err="1"/>
              <a:t>Sugru</a:t>
            </a:r>
            <a:br>
              <a:rPr lang="en-US" altLang="en-US" sz="1800" dirty="0"/>
            </a:br>
            <a:br>
              <a:rPr lang="en-US" altLang="en-US" sz="1800" dirty="0"/>
            </a:br>
            <a:r>
              <a:rPr lang="en-US" altLang="en-US" sz="1800" b="0" dirty="0"/>
              <a:t>-</a:t>
            </a:r>
            <a:r>
              <a:rPr lang="en-US" altLang="en-US" sz="1800" dirty="0"/>
              <a:t> </a:t>
            </a:r>
            <a:r>
              <a:rPr lang="en-US" altLang="en-US" sz="1800" dirty="0" err="1"/>
              <a:t>Hövding</a:t>
            </a:r>
            <a:r>
              <a:rPr lang="en-US" altLang="en-US" sz="1800" dirty="0"/>
              <a:t> airbag cycle helmet</a:t>
            </a:r>
          </a:p>
        </p:txBody>
      </p:sp>
      <p:sp>
        <p:nvSpPr>
          <p:cNvPr id="63491"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3492"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0D2AEDC-655E-47D3-9D56-BC455374846A}" type="slidenum">
              <a:rPr lang="de-DE" altLang="en-US" sz="1200"/>
              <a:pPr algn="r" eaLnBrk="1" hangingPunct="1">
                <a:spcBef>
                  <a:spcPct val="0"/>
                </a:spcBef>
                <a:buFontTx/>
                <a:buNone/>
              </a:pPr>
              <a:t>59</a:t>
            </a:fld>
            <a:endParaRPr lang="de-DE" alt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2"/>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6</a:t>
            </a:r>
          </a:p>
        </p:txBody>
      </p:sp>
      <p:sp>
        <p:nvSpPr>
          <p:cNvPr id="9219" name="Titel 1"/>
          <p:cNvSpPr>
            <a:spLocks noGrp="1"/>
          </p:cNvSpPr>
          <p:nvPr>
            <p:ph type="title"/>
          </p:nvPr>
        </p:nvSpPr>
        <p:spPr/>
        <p:txBody>
          <a:bodyPr lIns="91440" tIns="45720" rIns="91440" bIns="45720" anchor="ctr"/>
          <a:lstStyle/>
          <a:p>
            <a:pPr eaLnBrk="1" hangingPunct="1"/>
            <a:r>
              <a:rPr lang="en-US" altLang="en-US"/>
              <a:t>Patents as a social contract</a:t>
            </a:r>
          </a:p>
        </p:txBody>
      </p:sp>
      <p:sp>
        <p:nvSpPr>
          <p:cNvPr id="9220" name="Gefaltete Ecke 5"/>
          <p:cNvSpPr>
            <a:spLocks noChangeArrowheads="1"/>
          </p:cNvSpPr>
          <p:nvPr/>
        </p:nvSpPr>
        <p:spPr bwMode="auto">
          <a:xfrm>
            <a:off x="3419475" y="1484313"/>
            <a:ext cx="2087563" cy="1690687"/>
          </a:xfrm>
          <a:prstGeom prst="foldedCorner">
            <a:avLst>
              <a:gd name="adj" fmla="val 16667"/>
            </a:avLst>
          </a:prstGeom>
          <a:solidFill>
            <a:schemeClr val="bg2"/>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rgbClr val="FFFFFF"/>
                </a:solidFill>
              </a:rPr>
              <a:t>Reveal</a:t>
            </a:r>
          </a:p>
          <a:p>
            <a:pPr algn="ctr" eaLnBrk="1" hangingPunct="1">
              <a:spcBef>
                <a:spcPct val="0"/>
              </a:spcBef>
              <a:buFontTx/>
              <a:buNone/>
            </a:pPr>
            <a:r>
              <a:rPr lang="en-US" altLang="en-US" sz="2800">
                <a:solidFill>
                  <a:srgbClr val="FFFFFF"/>
                </a:solidFill>
              </a:rPr>
              <a:t>invention</a:t>
            </a:r>
            <a:br>
              <a:rPr lang="en-US" altLang="en-US" sz="2800">
                <a:solidFill>
                  <a:srgbClr val="FFFFFF"/>
                </a:solidFill>
              </a:rPr>
            </a:br>
            <a:r>
              <a:rPr lang="en-US" altLang="en-US" sz="2800">
                <a:solidFill>
                  <a:srgbClr val="FFFFFF"/>
                </a:solidFill>
              </a:rPr>
              <a:t>(disclosure)</a:t>
            </a:r>
          </a:p>
        </p:txBody>
      </p:sp>
      <p:sp>
        <p:nvSpPr>
          <p:cNvPr id="9221" name="Gefaltete Ecke 6"/>
          <p:cNvSpPr>
            <a:spLocks noChangeArrowheads="1"/>
          </p:cNvSpPr>
          <p:nvPr/>
        </p:nvSpPr>
        <p:spPr bwMode="auto">
          <a:xfrm>
            <a:off x="3419475" y="4186238"/>
            <a:ext cx="2087563" cy="1690687"/>
          </a:xfrm>
          <a:prstGeom prst="foldedCorner">
            <a:avLst>
              <a:gd name="adj" fmla="val 16667"/>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rgbClr val="FFFFFF"/>
                </a:solidFill>
              </a:rPr>
              <a:t>Get</a:t>
            </a:r>
            <a:r>
              <a:rPr lang="en-US" altLang="en-US" sz="2800" b="1">
                <a:solidFill>
                  <a:srgbClr val="FFFFFF"/>
                </a:solidFill>
              </a:rPr>
              <a:t> </a:t>
            </a:r>
          </a:p>
          <a:p>
            <a:pPr algn="ctr" eaLnBrk="1" hangingPunct="1">
              <a:spcBef>
                <a:spcPct val="0"/>
              </a:spcBef>
              <a:buFontTx/>
              <a:buNone/>
            </a:pPr>
            <a:r>
              <a:rPr lang="en-US" altLang="en-US" sz="2800">
                <a:solidFill>
                  <a:srgbClr val="FFFFFF"/>
                </a:solidFill>
              </a:rPr>
              <a:t>exclusivity</a:t>
            </a:r>
          </a:p>
          <a:p>
            <a:pPr algn="ctr" eaLnBrk="1" hangingPunct="1">
              <a:spcBef>
                <a:spcPct val="0"/>
              </a:spcBef>
              <a:buFontTx/>
              <a:buNone/>
            </a:pPr>
            <a:r>
              <a:rPr lang="en-US" altLang="en-US" sz="2800">
                <a:solidFill>
                  <a:srgbClr val="FFFFFF"/>
                </a:solidFill>
              </a:rPr>
              <a:t>(patent)</a:t>
            </a:r>
          </a:p>
        </p:txBody>
      </p:sp>
      <p:pic>
        <p:nvPicPr>
          <p:cNvPr id="92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2895600"/>
            <a:ext cx="2087562"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2895600"/>
            <a:ext cx="1905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Line 13"/>
          <p:cNvSpPr>
            <a:spLocks noChangeShapeType="1"/>
          </p:cNvSpPr>
          <p:nvPr/>
        </p:nvSpPr>
        <p:spPr bwMode="auto">
          <a:xfrm>
            <a:off x="3636963" y="3429000"/>
            <a:ext cx="158432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26" name="Line 14"/>
          <p:cNvSpPr>
            <a:spLocks noChangeShapeType="1"/>
          </p:cNvSpPr>
          <p:nvPr/>
        </p:nvSpPr>
        <p:spPr bwMode="auto">
          <a:xfrm flipH="1">
            <a:off x="3575050" y="3860800"/>
            <a:ext cx="1584325" cy="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27" name="Rectangle 15"/>
          <p:cNvSpPr>
            <a:spLocks noChangeArrowheads="1"/>
          </p:cNvSpPr>
          <p:nvPr/>
        </p:nvSpPr>
        <p:spPr bwMode="auto">
          <a:xfrm>
            <a:off x="1096963" y="4221163"/>
            <a:ext cx="16557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t>Patent applicant</a:t>
            </a:r>
          </a:p>
        </p:txBody>
      </p:sp>
      <p:sp>
        <p:nvSpPr>
          <p:cNvPr id="9228" name="Rectangle 16"/>
          <p:cNvSpPr>
            <a:spLocks noChangeArrowheads="1"/>
          </p:cNvSpPr>
          <p:nvPr/>
        </p:nvSpPr>
        <p:spPr bwMode="auto">
          <a:xfrm>
            <a:off x="6732588" y="4389438"/>
            <a:ext cx="74136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600"/>
              <a:t>Public</a:t>
            </a:r>
          </a:p>
        </p:txBody>
      </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en-US"/>
              <a:t>Sugru (I)</a:t>
            </a:r>
          </a:p>
        </p:txBody>
      </p:sp>
      <p:sp>
        <p:nvSpPr>
          <p:cNvPr id="64515" name="Content Placeholder 2"/>
          <p:cNvSpPr>
            <a:spLocks noGrp="1"/>
          </p:cNvSpPr>
          <p:nvPr>
            <p:ph idx="4294967295"/>
          </p:nvPr>
        </p:nvSpPr>
        <p:spPr>
          <a:xfrm>
            <a:off x="611188" y="1125538"/>
            <a:ext cx="7921625" cy="5181600"/>
          </a:xfrm>
        </p:spPr>
        <p:txBody>
          <a:bodyPr/>
          <a:lstStyle/>
          <a:p>
            <a:pPr eaLnBrk="1" hangingPunct="1"/>
            <a:r>
              <a:rPr lang="en-US" altLang="en-US" dirty="0"/>
              <a:t>Original idea from student Jane </a:t>
            </a:r>
            <a:r>
              <a:rPr lang="en-US" altLang="en-US" dirty="0" err="1"/>
              <a:t>Delehanty</a:t>
            </a:r>
            <a:r>
              <a:rPr lang="en-US" altLang="en-US" dirty="0"/>
              <a:t> for her master’s degree in product design from the Royal College of Art.</a:t>
            </a:r>
          </a:p>
          <a:p>
            <a:pPr eaLnBrk="1" hangingPunct="1"/>
            <a:endParaRPr lang="en-US" altLang="en-US" dirty="0"/>
          </a:p>
          <a:p>
            <a:pPr eaLnBrk="1" hangingPunct="1"/>
            <a:r>
              <a:rPr lang="en-US" altLang="en-US" dirty="0"/>
              <a:t>Problem: So many products have a limited lifetime and physical parts seem to break all the time.</a:t>
            </a:r>
          </a:p>
          <a:p>
            <a:pPr eaLnBrk="1" hangingPunct="1">
              <a:buFont typeface="Wingdings" pitchFamily="2" charset="2"/>
              <a:buNone/>
            </a:pPr>
            <a:endParaRPr lang="en-US" altLang="en-US" dirty="0"/>
          </a:p>
          <a:p>
            <a:pPr eaLnBrk="1" hangingPunct="1"/>
            <a:r>
              <a:rPr lang="en-US" altLang="en-US" dirty="0"/>
              <a:t>Solution: A silicone rubber which is hand-formable, sticks to almost anything, air cures at room temperature, becomes strong and durable even in extreme weather conditions and has a soft touch, but is “</a:t>
            </a:r>
            <a:r>
              <a:rPr lang="en-US" altLang="en-US" dirty="0" err="1"/>
              <a:t>grippy</a:t>
            </a:r>
            <a:r>
              <a:rPr lang="en-US" altLang="en-US" dirty="0"/>
              <a:t>”. </a:t>
            </a:r>
          </a:p>
          <a:p>
            <a:pPr eaLnBrk="1" hangingPunct="1"/>
            <a:endParaRPr lang="en-US" altLang="en-US" dirty="0"/>
          </a:p>
          <a:p>
            <a:pPr eaLnBrk="1" hangingPunct="1"/>
            <a:r>
              <a:rPr lang="en-US" altLang="en-US" dirty="0"/>
              <a:t>Called </a:t>
            </a:r>
            <a:r>
              <a:rPr lang="en-US" altLang="en-US" dirty="0" err="1"/>
              <a:t>sugru</a:t>
            </a:r>
            <a:r>
              <a:rPr lang="en-US" altLang="en-US" dirty="0"/>
              <a:t>, from the Irish “</a:t>
            </a:r>
            <a:r>
              <a:rPr lang="en-US" altLang="en-US" dirty="0" err="1"/>
              <a:t>sugradh</a:t>
            </a:r>
            <a:r>
              <a:rPr lang="en-US" altLang="en-US" dirty="0"/>
              <a:t>” meaning “</a:t>
            </a:r>
            <a:r>
              <a:rPr lang="en-US" altLang="ja-JP" dirty="0">
                <a:ea typeface="ＭＳ Ｐゴシック" pitchFamily="34" charset="-128"/>
              </a:rPr>
              <a:t>play</a:t>
            </a:r>
            <a:r>
              <a:rPr lang="en-US" altLang="en-US" dirty="0"/>
              <a:t>”.</a:t>
            </a:r>
            <a:endParaRPr lang="en-US" altLang="ja-JP" dirty="0">
              <a:ea typeface="ＭＳ Ｐゴシック" pitchFamily="34" charset="-128"/>
            </a:endParaRPr>
          </a:p>
          <a:p>
            <a:pPr eaLnBrk="1" hangingPunct="1">
              <a:buFont typeface="Wingdings" pitchFamily="2" charset="2"/>
              <a:buNone/>
            </a:pPr>
            <a:endParaRPr lang="en-US" altLang="en-US" dirty="0"/>
          </a:p>
          <a:p>
            <a:pPr eaLnBrk="1" hangingPunct="1"/>
            <a:endParaRPr lang="en-US" altLang="en-US" dirty="0"/>
          </a:p>
          <a:p>
            <a:pPr eaLnBrk="1" hangingPunct="1">
              <a:buFont typeface="Wingdings" pitchFamily="2" charset="2"/>
              <a:buNone/>
            </a:pPr>
            <a:endParaRPr lang="en-US" altLang="en-US" dirty="0"/>
          </a:p>
        </p:txBody>
      </p:sp>
      <p:sp>
        <p:nvSpPr>
          <p:cNvPr id="6451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451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55BFFAD-21D7-4609-95DB-12F5E9E1EF74}" type="slidenum">
              <a:rPr lang="de-DE" altLang="en-US" sz="1200"/>
              <a:pPr algn="r" eaLnBrk="1" hangingPunct="1">
                <a:spcBef>
                  <a:spcPct val="0"/>
                </a:spcBef>
                <a:buFontTx/>
                <a:buNone/>
              </a:pPr>
              <a:t>60</a:t>
            </a:fld>
            <a:endParaRPr lang="de-DE" altLang="en-US" sz="12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11188" y="333375"/>
            <a:ext cx="7921625" cy="574675"/>
          </a:xfrm>
        </p:spPr>
        <p:txBody>
          <a:bodyPr/>
          <a:lstStyle/>
          <a:p>
            <a:pPr eaLnBrk="1" hangingPunct="1"/>
            <a:r>
              <a:rPr lang="en-US" altLang="en-US"/>
              <a:t>Sugru (II)</a:t>
            </a:r>
          </a:p>
        </p:txBody>
      </p:sp>
      <p:sp>
        <p:nvSpPr>
          <p:cNvPr id="65539" name="Content Placeholder 2"/>
          <p:cNvSpPr>
            <a:spLocks noGrp="1"/>
          </p:cNvSpPr>
          <p:nvPr>
            <p:ph idx="4294967295"/>
          </p:nvPr>
        </p:nvSpPr>
        <p:spPr/>
        <p:txBody>
          <a:bodyPr/>
          <a:lstStyle/>
          <a:p>
            <a:pPr marL="0" indent="0" eaLnBrk="1" hangingPunct="1">
              <a:buFont typeface="Wingdings" pitchFamily="2" charset="2"/>
              <a:buNone/>
            </a:pPr>
            <a:r>
              <a:rPr lang="en-US" altLang="en-US" dirty="0"/>
              <a:t>Advantages </a:t>
            </a:r>
          </a:p>
          <a:p>
            <a:pPr marL="0" indent="0" eaLnBrk="1" hangingPunct="1"/>
            <a:endParaRPr lang="en-US" altLang="en-US" dirty="0"/>
          </a:p>
          <a:p>
            <a:pPr marL="541338" lvl="1" indent="-269875" eaLnBrk="1" hangingPunct="1">
              <a:buFont typeface="Wingdings" pitchFamily="2" charset="2"/>
              <a:buChar char="§"/>
            </a:pPr>
            <a:r>
              <a:rPr lang="en-US" altLang="ja-JP" dirty="0">
                <a:ea typeface="ＭＳ Ｐゴシック" pitchFamily="34" charset="-128"/>
              </a:rPr>
              <a:t>It is a pliable substance which quickly sets to form a firm repair, mount or grip.</a:t>
            </a:r>
          </a:p>
          <a:p>
            <a:pPr marL="541338" lvl="1" indent="-269875" eaLnBrk="1" hangingPunct="1">
              <a:buFont typeface="Wingdings" pitchFamily="2" charset="2"/>
              <a:buChar char="§"/>
            </a:pPr>
            <a:endParaRPr lang="en-US" altLang="en-US" dirty="0"/>
          </a:p>
          <a:p>
            <a:pPr marL="541338" lvl="1" indent="-269875" eaLnBrk="1" hangingPunct="1">
              <a:buFont typeface="Wingdings" pitchFamily="2" charset="2"/>
              <a:buChar char="§"/>
            </a:pPr>
            <a:r>
              <a:rPr lang="en-US" altLang="ja-JP" dirty="0">
                <a:ea typeface="ＭＳ Ｐゴシック" pitchFamily="34" charset="-128"/>
              </a:rPr>
              <a:t>It has the </a:t>
            </a:r>
            <a:r>
              <a:rPr lang="en-US" altLang="ja-JP" dirty="0" err="1">
                <a:ea typeface="ＭＳ Ｐゴシック" pitchFamily="34" charset="-128"/>
              </a:rPr>
              <a:t>mouldability</a:t>
            </a:r>
            <a:r>
              <a:rPr lang="en-US" altLang="ja-JP" dirty="0">
                <a:ea typeface="ＭＳ Ｐゴシック" pitchFamily="34" charset="-128"/>
              </a:rPr>
              <a:t> of a high-temperature curing silicone but retains the adhesive properties and room-temperature curing of glues and sealants.</a:t>
            </a:r>
          </a:p>
          <a:p>
            <a:pPr marL="541338" lvl="1" indent="-269875" eaLnBrk="1" hangingPunct="1">
              <a:buFont typeface="Wingdings" pitchFamily="2" charset="2"/>
              <a:buChar char="§"/>
            </a:pPr>
            <a:endParaRPr lang="en-US" altLang="en-US" dirty="0"/>
          </a:p>
          <a:p>
            <a:pPr marL="541338" lvl="1" indent="-269875" eaLnBrk="1" hangingPunct="1"/>
            <a:endParaRPr lang="en-US" altLang="en-US" dirty="0"/>
          </a:p>
        </p:txBody>
      </p:sp>
      <p:sp>
        <p:nvSpPr>
          <p:cNvPr id="6554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554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AE7C9E3-497A-443B-9E72-080D8496EF10}" type="slidenum">
              <a:rPr lang="de-DE" altLang="en-US" sz="1200"/>
              <a:pPr algn="r" eaLnBrk="1" hangingPunct="1">
                <a:spcBef>
                  <a:spcPct val="0"/>
                </a:spcBef>
                <a:buFontTx/>
                <a:buNone/>
              </a:pPr>
              <a:t>61</a:t>
            </a:fld>
            <a:endParaRPr lang="de-DE" altLang="en-US" sz="12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11188" y="333375"/>
            <a:ext cx="7921625" cy="431800"/>
          </a:xfrm>
        </p:spPr>
        <p:txBody>
          <a:bodyPr/>
          <a:lstStyle/>
          <a:p>
            <a:pPr eaLnBrk="1" hangingPunct="1"/>
            <a:r>
              <a:rPr lang="en-US" altLang="en-US"/>
              <a:t>What does sugru look like?</a:t>
            </a:r>
            <a:endParaRPr lang="en-US" altLang="en-US" b="0" i="1"/>
          </a:p>
        </p:txBody>
      </p:sp>
      <p:pic>
        <p:nvPicPr>
          <p:cNvPr id="66563" name="Content Placeholder 5" descr="26.jpg"/>
          <p:cNvPicPr>
            <a:picLocks noGrp="1" noChangeAspect="1"/>
          </p:cNvPicPr>
          <p:nvPr>
            <p:ph idx="4294967295"/>
          </p:nvPr>
        </p:nvPicPr>
        <p:blipFill>
          <a:blip r:embed="rId3">
            <a:extLst>
              <a:ext uri="{28A0092B-C50C-407E-A947-70E740481C1C}">
                <a14:useLocalDpi xmlns:a14="http://schemas.microsoft.com/office/drawing/2010/main" val="0"/>
              </a:ext>
            </a:extLst>
          </a:blip>
          <a:srcRect t="12881" b="12881"/>
          <a:stretch>
            <a:fillRect/>
          </a:stretch>
        </p:blipFill>
        <p:spPr>
          <a:xfrm>
            <a:off x="539750" y="1125538"/>
            <a:ext cx="3781425" cy="2089150"/>
          </a:xfrm>
        </p:spPr>
      </p:pic>
      <p:pic>
        <p:nvPicPr>
          <p:cNvPr id="66564" name="Picture 8" descr="2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196975"/>
            <a:ext cx="36004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9" descr="3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8" y="3357563"/>
            <a:ext cx="3552825"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10" descr="29.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3284538"/>
            <a:ext cx="36068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6568"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248391C-36DE-4435-BA91-6D7DAE250FC9}" type="slidenum">
              <a:rPr lang="de-DE" altLang="en-US" sz="1200"/>
              <a:pPr algn="r" eaLnBrk="1" hangingPunct="1">
                <a:spcBef>
                  <a:spcPct val="0"/>
                </a:spcBef>
                <a:buFontTx/>
                <a:buNone/>
              </a:pPr>
              <a:t>62</a:t>
            </a:fld>
            <a:endParaRPr lang="de-DE" altLang="en-US" sz="12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11188" y="333375"/>
            <a:ext cx="7921625" cy="503238"/>
          </a:xfrm>
        </p:spPr>
        <p:txBody>
          <a:bodyPr/>
          <a:lstStyle/>
          <a:p>
            <a:pPr eaLnBrk="1" hangingPunct="1"/>
            <a:r>
              <a:rPr lang="en-US" altLang="en-US"/>
              <a:t>History of the sugru patent</a:t>
            </a:r>
          </a:p>
        </p:txBody>
      </p:sp>
      <p:sp>
        <p:nvSpPr>
          <p:cNvPr id="67587" name="Content Placeholder 2"/>
          <p:cNvSpPr>
            <a:spLocks noGrp="1"/>
          </p:cNvSpPr>
          <p:nvPr>
            <p:ph idx="4294967295"/>
          </p:nvPr>
        </p:nvSpPr>
        <p:spPr>
          <a:xfrm>
            <a:off x="611188" y="1340768"/>
            <a:ext cx="7921625" cy="5040312"/>
          </a:xfrm>
        </p:spPr>
        <p:txBody>
          <a:bodyPr/>
          <a:lstStyle/>
          <a:p>
            <a:pPr eaLnBrk="1" hangingPunct="1"/>
            <a:r>
              <a:rPr lang="en-US" altLang="en-US" dirty="0"/>
              <a:t>Priority application filed on 30 November 2006</a:t>
            </a:r>
            <a:endParaRPr lang="en-US" altLang="ja-JP" dirty="0">
              <a:ea typeface="ＭＳ Ｐゴシック" pitchFamily="34" charset="-128"/>
            </a:endParaRPr>
          </a:p>
          <a:p>
            <a:pPr eaLnBrk="1" hangingPunct="1"/>
            <a:endParaRPr lang="en-US" altLang="en-US" dirty="0"/>
          </a:p>
          <a:p>
            <a:pPr eaLnBrk="1" hangingPunct="1"/>
            <a:r>
              <a:rPr lang="en-US" altLang="en-US" dirty="0"/>
              <a:t>PCT application filed on 29 November 2007</a:t>
            </a:r>
          </a:p>
          <a:p>
            <a:pPr eaLnBrk="1" hangingPunct="1"/>
            <a:endParaRPr lang="en-US" altLang="en-US" dirty="0"/>
          </a:p>
          <a:p>
            <a:pPr eaLnBrk="1" hangingPunct="1"/>
            <a:r>
              <a:rPr lang="en-US" altLang="en-US" dirty="0"/>
              <a:t>PCT application published on 5 June 2008</a:t>
            </a:r>
          </a:p>
          <a:p>
            <a:pPr eaLnBrk="1" hangingPunct="1"/>
            <a:endParaRPr lang="en-US" altLang="en-US" dirty="0"/>
          </a:p>
          <a:p>
            <a:pPr eaLnBrk="1" hangingPunct="1"/>
            <a:r>
              <a:rPr lang="en-US" altLang="en-US" dirty="0"/>
              <a:t>Entered regional phase in Europe, national phases in the US, UK and China</a:t>
            </a:r>
          </a:p>
          <a:p>
            <a:pPr eaLnBrk="1" hangingPunct="1"/>
            <a:endParaRPr lang="en-US" altLang="en-US" dirty="0"/>
          </a:p>
          <a:p>
            <a:pPr eaLnBrk="1" hangingPunct="1"/>
            <a:r>
              <a:rPr lang="en-US" altLang="en-US" dirty="0"/>
              <a:t>European patent already granted</a:t>
            </a:r>
          </a:p>
          <a:p>
            <a:pPr eaLnBrk="1" hangingPunct="1"/>
            <a:endParaRPr lang="en-US" altLang="en-US" dirty="0"/>
          </a:p>
        </p:txBody>
      </p:sp>
      <p:sp>
        <p:nvSpPr>
          <p:cNvPr id="6758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758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AC79FD2-5652-4FC7-A40A-C7605A032380}" type="slidenum">
              <a:rPr lang="de-DE" altLang="en-US" sz="1200"/>
              <a:pPr algn="r" eaLnBrk="1" hangingPunct="1">
                <a:spcBef>
                  <a:spcPct val="0"/>
                </a:spcBef>
                <a:buFontTx/>
                <a:buNone/>
              </a:pPr>
              <a:t>63</a:t>
            </a:fld>
            <a:endParaRPr lang="de-DE" altLang="en-US" sz="12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a:t>Exercise 1</a:t>
            </a:r>
          </a:p>
        </p:txBody>
      </p:sp>
      <p:sp>
        <p:nvSpPr>
          <p:cNvPr id="132099" name="Content Placeholder 2"/>
          <p:cNvSpPr>
            <a:spLocks noGrp="1"/>
          </p:cNvSpPr>
          <p:nvPr>
            <p:ph idx="4294967295"/>
          </p:nvPr>
        </p:nvSpPr>
        <p:spPr/>
        <p:txBody>
          <a:bodyPr/>
          <a:lstStyle/>
          <a:p>
            <a:pPr marL="0" indent="0" eaLnBrk="1" hangingPunct="1">
              <a:buFont typeface="Wingdings" charset="0"/>
              <a:buNone/>
              <a:defRPr/>
            </a:pPr>
            <a:endParaRPr lang="en-US" dirty="0"/>
          </a:p>
          <a:p>
            <a:pPr marL="0" indent="0" eaLnBrk="1" hangingPunct="1">
              <a:buFont typeface="Wingdings" charset="0"/>
              <a:buNone/>
              <a:defRPr/>
            </a:pPr>
            <a:r>
              <a:rPr lang="en-US" dirty="0"/>
              <a:t>Discussion</a:t>
            </a:r>
          </a:p>
          <a:p>
            <a:pPr marL="0" indent="0" eaLnBrk="1" hangingPunct="1">
              <a:buFont typeface="Wingdings" charset="0"/>
              <a:buNone/>
              <a:defRPr/>
            </a:pPr>
            <a:endParaRPr lang="en-US" dirty="0"/>
          </a:p>
          <a:p>
            <a:pPr marL="0" indent="0" eaLnBrk="1" hangingPunct="1">
              <a:buFont typeface="Wingdings" charset="0"/>
              <a:buNone/>
              <a:defRPr/>
            </a:pPr>
            <a:r>
              <a:rPr lang="en-US" dirty="0"/>
              <a:t>1. What do you think the inventive concept is?</a:t>
            </a:r>
          </a:p>
          <a:p>
            <a:pPr marL="0" indent="0" eaLnBrk="1" hangingPunct="1">
              <a:buFont typeface="Wingdings" charset="0"/>
              <a:buNone/>
              <a:defRPr/>
            </a:pPr>
            <a:endParaRPr lang="en-US" dirty="0"/>
          </a:p>
          <a:p>
            <a:pPr marL="0" indent="0" eaLnBrk="1" hangingPunct="1">
              <a:buFont typeface="Wingdings" charset="0"/>
              <a:buNone/>
              <a:defRPr/>
            </a:pPr>
            <a:r>
              <a:rPr lang="en-US" dirty="0"/>
              <a:t>2. What do you think the applicants claimed in their application? </a:t>
            </a:r>
          </a:p>
          <a:p>
            <a:pPr marL="0" indent="0" eaLnBrk="1" hangingPunct="1">
              <a:buFont typeface="Wingdings" charset="0"/>
              <a:buNone/>
              <a:defRPr/>
            </a:pPr>
            <a:endParaRPr lang="en-US" dirty="0"/>
          </a:p>
          <a:p>
            <a:pPr lvl="2" eaLnBrk="1" hangingPunct="1">
              <a:buFont typeface="Arial" panose="020B0604020202020204" pitchFamily="34" charset="0"/>
              <a:buChar char="•"/>
              <a:defRPr/>
            </a:pPr>
            <a:r>
              <a:rPr lang="en-US" dirty="0">
                <a:cs typeface="+mn-cs"/>
              </a:rPr>
              <a:t>a</a:t>
            </a:r>
            <a:r>
              <a:rPr lang="en-US" dirty="0">
                <a:solidFill>
                  <a:schemeClr val="accent2"/>
                </a:solidFill>
                <a:cs typeface="+mn-cs"/>
              </a:rPr>
              <a:t> product</a:t>
            </a:r>
          </a:p>
          <a:p>
            <a:pPr lvl="2" eaLnBrk="1" hangingPunct="1">
              <a:buFont typeface="Arial" panose="020B0604020202020204" pitchFamily="34" charset="0"/>
              <a:buChar char="•"/>
              <a:defRPr/>
            </a:pPr>
            <a:r>
              <a:rPr lang="en-US" dirty="0">
                <a:solidFill>
                  <a:schemeClr val="accent2"/>
                </a:solidFill>
                <a:cs typeface="+mn-cs"/>
              </a:rPr>
              <a:t>a process</a:t>
            </a:r>
          </a:p>
          <a:p>
            <a:pPr lvl="2" eaLnBrk="1" hangingPunct="1">
              <a:buFont typeface="Arial" panose="020B0604020202020204" pitchFamily="34" charset="0"/>
              <a:buChar char="•"/>
              <a:defRPr/>
            </a:pPr>
            <a:r>
              <a:rPr lang="en-US" dirty="0">
                <a:solidFill>
                  <a:schemeClr val="accent2"/>
                </a:solidFill>
                <a:cs typeface="+mn-cs"/>
              </a:rPr>
              <a:t>a composition </a:t>
            </a:r>
          </a:p>
          <a:p>
            <a:pPr lvl="2" eaLnBrk="1" hangingPunct="1">
              <a:buFont typeface="Arial" panose="020B0604020202020204" pitchFamily="34" charset="0"/>
              <a:buChar char="•"/>
              <a:defRPr/>
            </a:pPr>
            <a:r>
              <a:rPr lang="en-US" dirty="0">
                <a:solidFill>
                  <a:schemeClr val="accent2"/>
                </a:solidFill>
                <a:cs typeface="+mn-cs"/>
              </a:rPr>
              <a:t>all of the above</a:t>
            </a:r>
          </a:p>
        </p:txBody>
      </p:sp>
      <p:sp>
        <p:nvSpPr>
          <p:cNvPr id="6861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861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BBBBD4C-9C5F-42DD-A013-C69564ABD3DF}" type="slidenum">
              <a:rPr lang="de-DE" altLang="en-US" sz="1200"/>
              <a:pPr algn="r" eaLnBrk="1" hangingPunct="1">
                <a:spcBef>
                  <a:spcPct val="0"/>
                </a:spcBef>
                <a:buFontTx/>
                <a:buNone/>
              </a:pPr>
              <a:t>64</a:t>
            </a:fld>
            <a:endParaRPr lang="de-DE" altLang="en-US" sz="12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11188" y="333375"/>
            <a:ext cx="7921625" cy="647700"/>
          </a:xfrm>
        </p:spPr>
        <p:txBody>
          <a:bodyPr/>
          <a:lstStyle/>
          <a:p>
            <a:pPr eaLnBrk="1" hangingPunct="1"/>
            <a:r>
              <a:rPr lang="en-US" altLang="en-US"/>
              <a:t>Claims at the PCT stage</a:t>
            </a:r>
          </a:p>
        </p:txBody>
      </p:sp>
      <p:sp>
        <p:nvSpPr>
          <p:cNvPr id="3" name="Content Placeholder 2"/>
          <p:cNvSpPr>
            <a:spLocks noGrp="1"/>
          </p:cNvSpPr>
          <p:nvPr>
            <p:ph idx="4294967295"/>
          </p:nvPr>
        </p:nvSpPr>
        <p:spPr>
          <a:xfrm>
            <a:off x="611560" y="1340768"/>
            <a:ext cx="7921625" cy="4464050"/>
          </a:xfrm>
          <a:extLst/>
        </p:spPr>
        <p:txBody>
          <a:bodyPr/>
          <a:lstStyle/>
          <a:p>
            <a:pPr marL="6350" indent="0">
              <a:buFontTx/>
              <a:buNone/>
              <a:defRPr/>
            </a:pPr>
            <a:r>
              <a:rPr lang="en-US" sz="1800" dirty="0">
                <a:ea typeface="Arial" charset="0"/>
              </a:rPr>
              <a:t>There are ten claims in total.</a:t>
            </a:r>
          </a:p>
          <a:p>
            <a:pPr marL="271463" lvl="1" indent="0">
              <a:buFontTx/>
              <a:buNone/>
              <a:defRPr/>
            </a:pPr>
            <a:endParaRPr lang="en-US" sz="1800" dirty="0">
              <a:ea typeface="Arial" charset="0"/>
              <a:cs typeface="+mn-cs"/>
            </a:endParaRPr>
          </a:p>
          <a:p>
            <a:pPr marL="271463" lvl="1" indent="0">
              <a:buFontTx/>
              <a:buNone/>
              <a:defRPr/>
            </a:pPr>
            <a:endParaRPr lang="en-US" sz="1800" dirty="0">
              <a:ea typeface="Arial" charset="0"/>
              <a:cs typeface="+mn-cs"/>
            </a:endParaRPr>
          </a:p>
          <a:p>
            <a:pPr marL="269875" lvl="1" indent="-269875">
              <a:buFont typeface="Wingdings" charset="2"/>
              <a:buChar char="§"/>
              <a:defRPr/>
            </a:pPr>
            <a:r>
              <a:rPr lang="en-US" sz="1800" dirty="0">
                <a:ea typeface="Arial" charset="0"/>
                <a:cs typeface="+mn-cs"/>
              </a:rPr>
              <a:t>Claim 1: 	Independent claim directed to a composition </a:t>
            </a:r>
          </a:p>
          <a:p>
            <a:pPr marL="269875" lvl="1" indent="-269875">
              <a:buFont typeface="Wingdings" charset="2"/>
              <a:buChar char="§"/>
              <a:defRPr/>
            </a:pPr>
            <a:endParaRPr lang="en-US" sz="1800" dirty="0">
              <a:ea typeface="Arial" charset="0"/>
              <a:cs typeface="+mn-cs"/>
            </a:endParaRPr>
          </a:p>
          <a:p>
            <a:pPr marL="269875" lvl="3" indent="-269875">
              <a:buFont typeface="Wingdings" charset="2"/>
              <a:buChar char="§"/>
              <a:defRPr/>
            </a:pPr>
            <a:r>
              <a:rPr lang="en-US" sz="1800" dirty="0">
                <a:ea typeface="Arial" charset="0"/>
                <a:cs typeface="+mn-cs"/>
              </a:rPr>
              <a:t>Claims 2-10:	Dependent claims</a:t>
            </a:r>
          </a:p>
          <a:p>
            <a:pPr marL="269875" lvl="3" indent="-269875">
              <a:buFont typeface="Wingdings" charset="2"/>
              <a:buChar char="§"/>
              <a:defRPr/>
            </a:pPr>
            <a:endParaRPr lang="en-US" sz="1800" dirty="0">
              <a:ea typeface="Arial" charset="0"/>
              <a:cs typeface="+mn-cs"/>
            </a:endParaRPr>
          </a:p>
          <a:p>
            <a:pPr marL="269875" lvl="4" indent="-269875">
              <a:buFont typeface="Wingdings" charset="2"/>
              <a:buChar char="§"/>
              <a:defRPr/>
            </a:pPr>
            <a:r>
              <a:rPr lang="en-US" sz="1800" dirty="0">
                <a:ea typeface="Arial" charset="0"/>
                <a:cs typeface="+mn-cs"/>
              </a:rPr>
              <a:t>Claim 9: 	Product claim of the composition of claims 1 to 6</a:t>
            </a:r>
          </a:p>
          <a:p>
            <a:pPr marL="269875" lvl="4" indent="-269875">
              <a:buFont typeface="Wingdings" charset="2"/>
              <a:buChar char="§"/>
              <a:defRPr/>
            </a:pPr>
            <a:endParaRPr lang="en-US" sz="1800" dirty="0">
              <a:ea typeface="Arial" charset="0"/>
              <a:cs typeface="+mn-cs"/>
            </a:endParaRPr>
          </a:p>
          <a:p>
            <a:pPr marL="269875" lvl="4" indent="-269875">
              <a:buFont typeface="Wingdings" charset="2"/>
              <a:buChar char="§"/>
              <a:defRPr/>
            </a:pPr>
            <a:r>
              <a:rPr lang="en-US" sz="1800" dirty="0">
                <a:ea typeface="Arial" charset="0"/>
                <a:cs typeface="+mn-cs"/>
              </a:rPr>
              <a:t>Claim 10: 	Process claim for producing a product according </a:t>
            </a:r>
          </a:p>
          <a:p>
            <a:pPr marL="1828800" lvl="8" indent="0">
              <a:buFontTx/>
              <a:buNone/>
              <a:defRPr/>
            </a:pPr>
            <a:r>
              <a:rPr lang="en-US" sz="1800" dirty="0">
                <a:ea typeface="Arial" charset="0"/>
                <a:cs typeface="+mn-cs"/>
              </a:rPr>
              <a:t>to claims 1 to 6</a:t>
            </a:r>
          </a:p>
        </p:txBody>
      </p:sp>
      <p:sp>
        <p:nvSpPr>
          <p:cNvPr id="6963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6963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4939ACB3-ABFE-4D07-B70F-D550574AAFC7}" type="slidenum">
              <a:rPr lang="de-DE" altLang="en-US" sz="1200"/>
              <a:pPr algn="r" eaLnBrk="1" hangingPunct="1">
                <a:spcBef>
                  <a:spcPct val="0"/>
                </a:spcBef>
                <a:buFontTx/>
                <a:buNone/>
              </a:pPr>
              <a:t>65</a:t>
            </a:fld>
            <a:endParaRPr lang="de-DE" altLang="en-US" sz="12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11188" y="333375"/>
            <a:ext cx="7921625" cy="431800"/>
          </a:xfrm>
        </p:spPr>
        <p:txBody>
          <a:bodyPr/>
          <a:lstStyle/>
          <a:p>
            <a:pPr eaLnBrk="1" hangingPunct="1"/>
            <a:r>
              <a:rPr lang="en-US" altLang="en-US"/>
              <a:t>Claim 1 of the PCT application</a:t>
            </a:r>
          </a:p>
        </p:txBody>
      </p:sp>
      <p:sp>
        <p:nvSpPr>
          <p:cNvPr id="70659" name="Content Placeholder 2"/>
          <p:cNvSpPr>
            <a:spLocks noGrp="1"/>
          </p:cNvSpPr>
          <p:nvPr>
            <p:ph idx="4294967295"/>
          </p:nvPr>
        </p:nvSpPr>
        <p:spPr>
          <a:xfrm>
            <a:off x="611188" y="1341438"/>
            <a:ext cx="7921625" cy="4464050"/>
          </a:xfrm>
        </p:spPr>
        <p:txBody>
          <a:bodyPr/>
          <a:lstStyle/>
          <a:p>
            <a:pPr marL="0" indent="0" eaLnBrk="1" hangingPunct="1">
              <a:buFont typeface="Wingdings" pitchFamily="2" charset="2"/>
              <a:buNone/>
            </a:pPr>
            <a:endParaRPr lang="en-US" altLang="en-US" dirty="0"/>
          </a:p>
          <a:p>
            <a:pPr marL="271463" lvl="1" indent="0" eaLnBrk="1" hangingPunct="1">
              <a:buFontTx/>
              <a:buNone/>
            </a:pPr>
            <a:r>
              <a:rPr lang="en-US" altLang="ja-JP" dirty="0">
                <a:ea typeface="ＭＳ Ｐゴシック" pitchFamily="34" charset="-128"/>
              </a:rPr>
              <a:t>“A one part </a:t>
            </a:r>
            <a:r>
              <a:rPr lang="en-US" altLang="ja-JP" u="sng" dirty="0">
                <a:ea typeface="ＭＳ Ｐゴシック" pitchFamily="34" charset="-128"/>
              </a:rPr>
              <a:t>room temperature curable silicone elastomer </a:t>
            </a:r>
            <a:r>
              <a:rPr lang="en-US" altLang="ja-JP" dirty="0">
                <a:ea typeface="ＭＳ Ｐゴシック" pitchFamily="34" charset="-128"/>
              </a:rPr>
              <a:t>composition where the uncured composition has a Williams plasticity from 80 mm to 900 mm.”</a:t>
            </a:r>
          </a:p>
          <a:p>
            <a:pPr marL="271463" lvl="1" indent="0" eaLnBrk="1" hangingPunct="1">
              <a:buFontTx/>
              <a:buNone/>
            </a:pPr>
            <a:endParaRPr lang="en-US" altLang="en-US" dirty="0"/>
          </a:p>
          <a:p>
            <a:pPr marL="271463" lvl="1" indent="0" eaLnBrk="1" hangingPunct="1">
              <a:buFontTx/>
              <a:buNone/>
            </a:pPr>
            <a:endParaRPr lang="en-US" altLang="en-US" dirty="0"/>
          </a:p>
        </p:txBody>
      </p:sp>
      <p:sp>
        <p:nvSpPr>
          <p:cNvPr id="7066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066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E217083-5AD6-46B4-86B7-D7AC8FEE9449}" type="slidenum">
              <a:rPr lang="de-DE" altLang="en-US" sz="1200"/>
              <a:pPr algn="r" eaLnBrk="1" hangingPunct="1">
                <a:spcBef>
                  <a:spcPct val="0"/>
                </a:spcBef>
                <a:buFontTx/>
                <a:buNone/>
              </a:pPr>
              <a:t>66</a:t>
            </a:fld>
            <a:endParaRPr lang="de-DE" altLang="en-US" sz="12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a:t>Is it novel?</a:t>
            </a:r>
          </a:p>
        </p:txBody>
      </p:sp>
      <p:sp>
        <p:nvSpPr>
          <p:cNvPr id="71683" name="Content Placeholder 2"/>
          <p:cNvSpPr>
            <a:spLocks noGrp="1"/>
          </p:cNvSpPr>
          <p:nvPr>
            <p:ph idx="4294967295"/>
          </p:nvPr>
        </p:nvSpPr>
        <p:spPr>
          <a:xfrm>
            <a:off x="611188" y="836613"/>
            <a:ext cx="7921625" cy="5041900"/>
          </a:xfrm>
        </p:spPr>
        <p:txBody>
          <a:bodyPr/>
          <a:lstStyle/>
          <a:p>
            <a:pPr eaLnBrk="1" hangingPunct="1"/>
            <a:r>
              <a:rPr lang="en-US" altLang="en-US" dirty="0"/>
              <a:t>Priority date: 30 November 2006</a:t>
            </a:r>
          </a:p>
          <a:p>
            <a:pPr eaLnBrk="1" hangingPunct="1"/>
            <a:r>
              <a:rPr lang="en-US" altLang="en-US" dirty="0"/>
              <a:t>Test for novelty: Did any document/publication exist before 30 November 2006 which, when taken alone, discloses the invention claimed in the </a:t>
            </a:r>
            <a:r>
              <a:rPr lang="en-US" altLang="en-US" dirty="0" err="1"/>
              <a:t>sugru</a:t>
            </a:r>
            <a:r>
              <a:rPr lang="en-US" altLang="en-US" dirty="0"/>
              <a:t> application?</a:t>
            </a:r>
          </a:p>
          <a:p>
            <a:pPr eaLnBrk="1" hangingPunct="1"/>
            <a:r>
              <a:rPr lang="en-US" altLang="en-US" dirty="0"/>
              <a:t>First published search report states claims 1 to 10 may not be novel and/or inventive. Why?</a:t>
            </a:r>
          </a:p>
          <a:p>
            <a:pPr eaLnBrk="1" hangingPunct="1"/>
            <a:r>
              <a:rPr lang="en-US" altLang="en-US" dirty="0"/>
              <a:t>The examiner cited seven prior art documents:	</a:t>
            </a:r>
          </a:p>
          <a:p>
            <a:pPr marL="563563" lvl="1" indent="-285750" eaLnBrk="1" hangingPunct="1"/>
            <a:r>
              <a:rPr lang="en-US" altLang="en-US" sz="1800" dirty="0"/>
              <a:t>EP0575863A</a:t>
            </a:r>
            <a:r>
              <a:rPr lang="en-US" altLang="en-US" sz="1800" b="1" dirty="0"/>
              <a:t> </a:t>
            </a:r>
            <a:r>
              <a:rPr lang="en-US" altLang="en-US" sz="1800" dirty="0"/>
              <a:t>dated</a:t>
            </a:r>
            <a:r>
              <a:rPr lang="en-US" altLang="en-US" sz="1800" b="1" dirty="0"/>
              <a:t> 29 December 1993</a:t>
            </a:r>
          </a:p>
          <a:p>
            <a:pPr marL="563563" lvl="1" indent="-285750" eaLnBrk="1" hangingPunct="1"/>
            <a:r>
              <a:rPr lang="en-US" altLang="en-US" sz="1800" dirty="0"/>
              <a:t>US5171773A dated</a:t>
            </a:r>
            <a:r>
              <a:rPr lang="en-US" altLang="en-US" sz="1800" b="1" dirty="0"/>
              <a:t> 15 December 1992</a:t>
            </a:r>
          </a:p>
          <a:p>
            <a:pPr marL="563563" lvl="1" indent="-285750" eaLnBrk="1" hangingPunct="1"/>
            <a:r>
              <a:rPr lang="en-US" altLang="en-US" sz="1800" dirty="0"/>
              <a:t>US4476155A dated</a:t>
            </a:r>
            <a:r>
              <a:rPr lang="en-US" altLang="en-US" sz="1800" b="1" dirty="0"/>
              <a:t> 9 October 1984</a:t>
            </a:r>
          </a:p>
          <a:p>
            <a:pPr marL="563563" lvl="1" indent="-285750" eaLnBrk="1" hangingPunct="1"/>
            <a:r>
              <a:rPr lang="en-US" altLang="en-US" sz="1800" dirty="0"/>
              <a:t>GB2288406A dated</a:t>
            </a:r>
            <a:r>
              <a:rPr lang="en-US" altLang="en-US" sz="1800" b="1" dirty="0"/>
              <a:t> 18 October 1995</a:t>
            </a:r>
          </a:p>
          <a:p>
            <a:pPr marL="563563" lvl="1" indent="-285750" eaLnBrk="1" hangingPunct="1"/>
            <a:r>
              <a:rPr lang="en-US" altLang="en-US" sz="1800" dirty="0"/>
              <a:t>EP0905195A dated</a:t>
            </a:r>
            <a:r>
              <a:rPr lang="en-US" altLang="en-US" sz="1800" b="1" dirty="0"/>
              <a:t> 31 March 1999</a:t>
            </a:r>
          </a:p>
          <a:p>
            <a:pPr marL="563563" lvl="1" indent="-285750" eaLnBrk="1" hangingPunct="1"/>
            <a:r>
              <a:rPr lang="en-US" altLang="en-US" sz="1800" dirty="0"/>
              <a:t>US2006/142472A1 dated</a:t>
            </a:r>
            <a:r>
              <a:rPr lang="en-US" altLang="en-US" sz="1800" b="1" dirty="0"/>
              <a:t> 29 June 2006</a:t>
            </a:r>
          </a:p>
          <a:p>
            <a:pPr marL="563563" lvl="1" indent="-285750" eaLnBrk="1" hangingPunct="1"/>
            <a:r>
              <a:rPr lang="en-US" altLang="en-US" sz="1800" dirty="0"/>
              <a:t>WO03/072267A dated</a:t>
            </a:r>
            <a:r>
              <a:rPr lang="en-US" altLang="en-US" sz="1800" b="1" dirty="0"/>
              <a:t> 4 September 2003</a:t>
            </a:r>
            <a:endParaRPr lang="en-US" altLang="en-US" dirty="0"/>
          </a:p>
        </p:txBody>
      </p:sp>
      <p:sp>
        <p:nvSpPr>
          <p:cNvPr id="7168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168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DB60E070-2E5A-4BE3-8AB3-2FF8C1757791}" type="slidenum">
              <a:rPr lang="de-DE" altLang="en-US" sz="1200"/>
              <a:pPr algn="r" eaLnBrk="1" hangingPunct="1">
                <a:spcBef>
                  <a:spcPct val="0"/>
                </a:spcBef>
                <a:buFontTx/>
                <a:buNone/>
              </a:pPr>
              <a:t>67</a:t>
            </a:fld>
            <a:endParaRPr lang="de-DE" altLang="en-US" sz="12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11188" y="333375"/>
            <a:ext cx="7921625" cy="503238"/>
          </a:xfrm>
        </p:spPr>
        <p:txBody>
          <a:bodyPr/>
          <a:lstStyle/>
          <a:p>
            <a:pPr eaLnBrk="1" hangingPunct="1"/>
            <a:r>
              <a:rPr lang="en-US" altLang="en-US"/>
              <a:t>What did the applicants do next?</a:t>
            </a:r>
          </a:p>
        </p:txBody>
      </p:sp>
      <p:sp>
        <p:nvSpPr>
          <p:cNvPr id="3" name="Content Placeholder 2"/>
          <p:cNvSpPr>
            <a:spLocks noGrp="1"/>
          </p:cNvSpPr>
          <p:nvPr>
            <p:ph idx="4294967295"/>
          </p:nvPr>
        </p:nvSpPr>
        <p:spPr>
          <a:xfrm>
            <a:off x="611188" y="1125538"/>
            <a:ext cx="7921625" cy="4464050"/>
          </a:xfrm>
        </p:spPr>
        <p:txBody>
          <a:bodyPr/>
          <a:lstStyle/>
          <a:p>
            <a:pPr eaLnBrk="1" hangingPunct="1">
              <a:buFont typeface="Wingdings" charset="0"/>
              <a:buChar char="§"/>
              <a:defRPr/>
            </a:pPr>
            <a:r>
              <a:rPr lang="en-US" dirty="0"/>
              <a:t>Options</a:t>
            </a:r>
          </a:p>
          <a:p>
            <a:pPr eaLnBrk="1" hangingPunct="1">
              <a:buFont typeface="Wingdings" charset="0"/>
              <a:buChar char="§"/>
              <a:defRPr/>
            </a:pPr>
            <a:endParaRPr lang="en-US" dirty="0"/>
          </a:p>
          <a:p>
            <a:pPr marL="541338" lvl="1" indent="-269875" eaLnBrk="1" hangingPunct="1">
              <a:defRPr/>
            </a:pPr>
            <a:r>
              <a:rPr lang="en-US" dirty="0"/>
              <a:t>Abandon the patent application </a:t>
            </a:r>
            <a:r>
              <a:rPr lang="en-US" b="1" dirty="0"/>
              <a:t>or</a:t>
            </a:r>
            <a:r>
              <a:rPr lang="en-US" dirty="0"/>
              <a:t> </a:t>
            </a:r>
          </a:p>
          <a:p>
            <a:pPr marL="541338" lvl="1" indent="-269875" eaLnBrk="1" hangingPunct="1">
              <a:defRPr/>
            </a:pPr>
            <a:r>
              <a:rPr lang="en-US" dirty="0"/>
              <a:t>Request a preliminary examination (optional) </a:t>
            </a:r>
            <a:r>
              <a:rPr lang="en-US" b="1" dirty="0"/>
              <a:t>and/or </a:t>
            </a:r>
          </a:p>
          <a:p>
            <a:pPr marL="541338" lvl="1" indent="-269875" eaLnBrk="1" hangingPunct="1">
              <a:defRPr/>
            </a:pPr>
            <a:r>
              <a:rPr lang="en-US" dirty="0"/>
              <a:t>Enter the national/regional phase</a:t>
            </a:r>
          </a:p>
          <a:p>
            <a:pPr marL="541338" lvl="1" indent="-269875" eaLnBrk="1" hangingPunct="1">
              <a:buFontTx/>
              <a:buNone/>
              <a:defRPr/>
            </a:pPr>
            <a:endParaRPr lang="en-US" dirty="0"/>
          </a:p>
          <a:p>
            <a:pPr marL="276225" eaLnBrk="1" hangingPunct="1">
              <a:buFont typeface="Wingdings" charset="0"/>
              <a:buChar char="§"/>
              <a:defRPr/>
            </a:pPr>
            <a:r>
              <a:rPr lang="en-US" dirty="0"/>
              <a:t>Decision</a:t>
            </a:r>
          </a:p>
          <a:p>
            <a:pPr marL="614363" lvl="1" indent="-342900" eaLnBrk="1" hangingPunct="1">
              <a:defRPr/>
            </a:pPr>
            <a:r>
              <a:rPr lang="en-US" dirty="0"/>
              <a:t>To continue prosecution by entering the national/regional phase in Europe, the USA, the UK and China</a:t>
            </a:r>
          </a:p>
          <a:p>
            <a:pPr marL="541338" lvl="1" indent="-269875" eaLnBrk="1" hangingPunct="1">
              <a:buFont typeface="Wingdings" charset="0"/>
              <a:buChar char="§"/>
              <a:defRPr/>
            </a:pPr>
            <a:endParaRPr lang="en-US" dirty="0"/>
          </a:p>
          <a:p>
            <a:pPr marL="276225" eaLnBrk="1" hangingPunct="1">
              <a:buFont typeface="Wingdings" charset="0"/>
              <a:buChar char="§"/>
              <a:defRPr/>
            </a:pPr>
            <a:r>
              <a:rPr lang="en-US" dirty="0"/>
              <a:t>The claims had to be amended to ensure they were novel and inventive</a:t>
            </a:r>
          </a:p>
        </p:txBody>
      </p:sp>
      <p:sp>
        <p:nvSpPr>
          <p:cNvPr id="7270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270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9071ABC-013B-4DB3-B90F-8C2A655412C4}" type="slidenum">
              <a:rPr lang="de-DE" altLang="en-US" sz="1200"/>
              <a:pPr algn="r" eaLnBrk="1" hangingPunct="1">
                <a:spcBef>
                  <a:spcPct val="0"/>
                </a:spcBef>
                <a:buFontTx/>
                <a:buNone/>
              </a:pPr>
              <a:t>68</a:t>
            </a:fld>
            <a:endParaRPr lang="de-DE" altLang="en-US" sz="12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611188" y="333375"/>
            <a:ext cx="7921625" cy="431800"/>
          </a:xfrm>
        </p:spPr>
        <p:txBody>
          <a:bodyPr/>
          <a:lstStyle/>
          <a:p>
            <a:pPr eaLnBrk="1" hangingPunct="1"/>
            <a:r>
              <a:rPr lang="en-US" altLang="en-US"/>
              <a:t>Comparison between original PCT claim 1 and the amended EP version</a:t>
            </a:r>
          </a:p>
        </p:txBody>
      </p:sp>
      <p:graphicFrame>
        <p:nvGraphicFramePr>
          <p:cNvPr id="6" name="Content Placeholder 5"/>
          <p:cNvGraphicFramePr>
            <a:graphicFrameLocks noGrp="1"/>
          </p:cNvGraphicFramePr>
          <p:nvPr>
            <p:ph idx="4294967295"/>
          </p:nvPr>
        </p:nvGraphicFramePr>
        <p:xfrm>
          <a:off x="611188" y="1125538"/>
          <a:ext cx="8066087" cy="4967287"/>
        </p:xfrm>
        <a:graphic>
          <a:graphicData uri="http://schemas.openxmlformats.org/drawingml/2006/table">
            <a:tbl>
              <a:tblPr/>
              <a:tblGrid>
                <a:gridCol w="3813175">
                  <a:extLst>
                    <a:ext uri="{9D8B030D-6E8A-4147-A177-3AD203B41FA5}">
                      <a16:colId xmlns:a16="http://schemas.microsoft.com/office/drawing/2014/main" val="20000"/>
                    </a:ext>
                  </a:extLst>
                </a:gridCol>
                <a:gridCol w="4252912">
                  <a:extLst>
                    <a:ext uri="{9D8B030D-6E8A-4147-A177-3AD203B41FA5}">
                      <a16:colId xmlns:a16="http://schemas.microsoft.com/office/drawing/2014/main" val="20001"/>
                    </a:ext>
                  </a:extLst>
                </a:gridCol>
              </a:tblGrid>
              <a:tr h="685800">
                <a:tc>
                  <a:txBody>
                    <a:bodyPr/>
                    <a:lstStyle>
                      <a:lvl1pPr defTabSz="457200" eaLnBrk="0" hangingPunct="0">
                        <a:spcBef>
                          <a:spcPct val="20000"/>
                        </a:spcBef>
                        <a:buFont typeface="Wingdings" pitchFamily="2" charset="2"/>
                        <a:defRPr>
                          <a:solidFill>
                            <a:schemeClr val="tx1"/>
                          </a:solidFill>
                          <a:latin typeface="Arial" charset="0"/>
                          <a:ea typeface="ＭＳ Ｐゴシック" pitchFamily="34" charset="-128"/>
                        </a:defRPr>
                      </a:lvl1pPr>
                      <a:lvl2pPr marL="742950" indent="-285750" defTabSz="457200" eaLnBrk="0" hangingPunct="0">
                        <a:spcBef>
                          <a:spcPct val="20000"/>
                        </a:spcBef>
                        <a:defRPr>
                          <a:solidFill>
                            <a:schemeClr val="tx1"/>
                          </a:solidFill>
                          <a:latin typeface="Arial" charset="0"/>
                          <a:ea typeface="ＭＳ Ｐゴシック" pitchFamily="34" charset="-128"/>
                        </a:defRPr>
                      </a:lvl2pPr>
                      <a:lvl3pPr marL="1143000" indent="-228600" defTabSz="457200" eaLnBrk="0" hangingPunct="0">
                        <a:spcBef>
                          <a:spcPct val="20000"/>
                        </a:spcBef>
                        <a:defRPr>
                          <a:solidFill>
                            <a:schemeClr val="tx1"/>
                          </a:solidFill>
                          <a:latin typeface="Arial" charset="0"/>
                          <a:ea typeface="ＭＳ Ｐゴシック" pitchFamily="34" charset="-128"/>
                        </a:defRPr>
                      </a:lvl3pPr>
                      <a:lvl4pPr marL="1600200" indent="-228600" defTabSz="457200" eaLnBrk="0" hangingPunct="0">
                        <a:spcBef>
                          <a:spcPct val="20000"/>
                        </a:spcBef>
                        <a:defRPr>
                          <a:solidFill>
                            <a:schemeClr val="tx1"/>
                          </a:solidFill>
                          <a:latin typeface="Arial" charset="0"/>
                          <a:ea typeface="ＭＳ Ｐゴシック" pitchFamily="34" charset="-128"/>
                        </a:defRPr>
                      </a:lvl4pPr>
                      <a:lvl5pPr marL="2057400" indent="-228600" defTabSz="457200" eaLnBrk="0" hangingPunct="0">
                        <a:spcBef>
                          <a:spcPct val="20000"/>
                        </a:spcBef>
                        <a:defRPr>
                          <a:solidFill>
                            <a:schemeClr val="tx1"/>
                          </a:solidFill>
                          <a:latin typeface="Arial"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33399"/>
                          </a:solidFill>
                          <a:effectLst/>
                          <a:latin typeface="Arial" charset="0"/>
                          <a:ea typeface="ＭＳ Ｐゴシック" pitchFamily="34" charset="-128"/>
                        </a:rPr>
                        <a:t>International patent application</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buFont typeface="Wingdings" pitchFamily="2" charset="2"/>
                        <a:defRPr>
                          <a:solidFill>
                            <a:schemeClr val="tx1"/>
                          </a:solidFill>
                          <a:latin typeface="Arial" charset="0"/>
                          <a:ea typeface="ＭＳ Ｐゴシック" pitchFamily="34" charset="-128"/>
                        </a:defRPr>
                      </a:lvl1pPr>
                      <a:lvl2pPr marL="742950" indent="-285750" defTabSz="457200" eaLnBrk="0" hangingPunct="0">
                        <a:spcBef>
                          <a:spcPct val="20000"/>
                        </a:spcBef>
                        <a:defRPr>
                          <a:solidFill>
                            <a:schemeClr val="tx1"/>
                          </a:solidFill>
                          <a:latin typeface="Arial" charset="0"/>
                          <a:ea typeface="ＭＳ Ｐゴシック" pitchFamily="34" charset="-128"/>
                        </a:defRPr>
                      </a:lvl2pPr>
                      <a:lvl3pPr marL="1143000" indent="-228600" defTabSz="457200" eaLnBrk="0" hangingPunct="0">
                        <a:spcBef>
                          <a:spcPct val="20000"/>
                        </a:spcBef>
                        <a:defRPr>
                          <a:solidFill>
                            <a:schemeClr val="tx1"/>
                          </a:solidFill>
                          <a:latin typeface="Arial" charset="0"/>
                          <a:ea typeface="ＭＳ Ｐゴシック" pitchFamily="34" charset="-128"/>
                        </a:defRPr>
                      </a:lvl3pPr>
                      <a:lvl4pPr marL="1600200" indent="-228600" defTabSz="457200" eaLnBrk="0" hangingPunct="0">
                        <a:spcBef>
                          <a:spcPct val="20000"/>
                        </a:spcBef>
                        <a:defRPr>
                          <a:solidFill>
                            <a:schemeClr val="tx1"/>
                          </a:solidFill>
                          <a:latin typeface="Arial" charset="0"/>
                          <a:ea typeface="ＭＳ Ｐゴシック" pitchFamily="34" charset="-128"/>
                        </a:defRPr>
                      </a:lvl4pPr>
                      <a:lvl5pPr marL="2057400" indent="-228600" defTabSz="457200" eaLnBrk="0" hangingPunct="0">
                        <a:spcBef>
                          <a:spcPct val="20000"/>
                        </a:spcBef>
                        <a:defRPr>
                          <a:solidFill>
                            <a:schemeClr val="tx1"/>
                          </a:solidFill>
                          <a:latin typeface="Arial" charset="0"/>
                          <a:ea typeface="ＭＳ Ｐゴシック" pitchFamily="34"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333399"/>
                          </a:solidFill>
                          <a:effectLst/>
                          <a:latin typeface="Arial" charset="0"/>
                          <a:ea typeface="ＭＳ Ｐゴシック" pitchFamily="34" charset="-128"/>
                        </a:rPr>
                        <a:t>Amended granted EP claim</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281487">
                <a:tc>
                  <a:txBody>
                    <a:bodyPr/>
                    <a:lstStyle>
                      <a:lvl1pPr eaLnBrk="0" hangingPunct="0">
                        <a:spcBef>
                          <a:spcPct val="200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ct val="20000"/>
                        </a:spcBef>
                        <a:defRPr>
                          <a:solidFill>
                            <a:schemeClr val="tx1"/>
                          </a:solidFill>
                          <a:latin typeface="Arial" charset="0"/>
                          <a:ea typeface="ＭＳ Ｐゴシック" pitchFamily="34" charset="-128"/>
                        </a:defRPr>
                      </a:lvl2pPr>
                      <a:lvl3pPr marL="1143000" indent="-228600" eaLnBrk="0" hangingPunct="0">
                        <a:spcBef>
                          <a:spcPct val="20000"/>
                        </a:spcBef>
                        <a:defRPr>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33399"/>
                          </a:solidFill>
                          <a:effectLst/>
                          <a:latin typeface="Arial" charset="0"/>
                          <a:ea typeface="ＭＳ Ｐゴシック" pitchFamily="34" charset="-128"/>
                        </a:rPr>
                        <a:t>A:</a:t>
                      </a:r>
                      <a:r>
                        <a:rPr kumimoji="0" lang="en-US" altLang="en-US" sz="1600" b="0" i="0" u="none" strike="noStrike" cap="none" normalizeH="0" baseline="0" dirty="0">
                          <a:ln>
                            <a:noFill/>
                          </a:ln>
                          <a:solidFill>
                            <a:srgbClr val="BBE0E3"/>
                          </a:solidFill>
                          <a:effectLst/>
                          <a:latin typeface="Arial" charset="0"/>
                          <a:ea typeface="ＭＳ Ｐゴシック" pitchFamily="34" charset="-128"/>
                        </a:rPr>
                        <a:t> </a:t>
                      </a:r>
                      <a:r>
                        <a:rPr kumimoji="0" lang="en-US" altLang="en-US" sz="1600" b="0" i="0" u="none" strike="noStrike" cap="none" normalizeH="0" baseline="0" dirty="0">
                          <a:ln>
                            <a:noFill/>
                          </a:ln>
                          <a:solidFill>
                            <a:srgbClr val="000000"/>
                          </a:solidFill>
                          <a:effectLst/>
                          <a:latin typeface="Arial" charset="0"/>
                          <a:ea typeface="ＭＳ Ｐゴシック" pitchFamily="34" charset="-128"/>
                        </a:rPr>
                        <a:t>A one part room temperature curable silicone elastomer composition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accent2"/>
                        </a:solidFill>
                        <a:effectLst/>
                        <a:latin typeface="Arial"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2"/>
                          </a:solidFill>
                          <a:effectLst/>
                          <a:latin typeface="Arial" charset="0"/>
                          <a:ea typeface="ＭＳ Ｐゴシック" pitchFamily="34" charset="-128"/>
                        </a:rPr>
                        <a:t>B:</a:t>
                      </a:r>
                      <a:r>
                        <a:rPr kumimoji="0" lang="en-US" altLang="en-US" sz="1600" b="0" i="0" u="none" strike="noStrike" cap="none" normalizeH="0" baseline="0" dirty="0">
                          <a:ln>
                            <a:noFill/>
                          </a:ln>
                          <a:solidFill>
                            <a:srgbClr val="000000"/>
                          </a:solidFill>
                          <a:effectLst/>
                          <a:latin typeface="Arial" charset="0"/>
                          <a:ea typeface="ＭＳ Ｐゴシック" pitchFamily="34" charset="-128"/>
                        </a:rPr>
                        <a:t> where the uncured composition has a Williams plasticity from 80 mm to 900 mm.</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ct val="20000"/>
                        </a:spcBef>
                        <a:defRPr>
                          <a:solidFill>
                            <a:schemeClr val="tx1"/>
                          </a:solidFill>
                          <a:latin typeface="Arial" charset="0"/>
                          <a:ea typeface="ＭＳ Ｐゴシック" pitchFamily="34" charset="-128"/>
                        </a:defRPr>
                      </a:lvl2pPr>
                      <a:lvl3pPr marL="1143000" indent="-228600" eaLnBrk="0" hangingPunct="0">
                        <a:spcBef>
                          <a:spcPct val="20000"/>
                        </a:spcBef>
                        <a:defRPr>
                          <a:solidFill>
                            <a:schemeClr val="tx1"/>
                          </a:solidFill>
                          <a:latin typeface="Arial" charset="0"/>
                          <a:ea typeface="ＭＳ Ｐゴシック" pitchFamily="34" charset="-128"/>
                        </a:defRPr>
                      </a:lvl3pPr>
                      <a:lvl4pPr marL="1600200" indent="-228600" eaLnBrk="0" hangingPunct="0">
                        <a:spcBef>
                          <a:spcPct val="20000"/>
                        </a:spcBef>
                        <a:defRPr>
                          <a:solidFill>
                            <a:schemeClr val="tx1"/>
                          </a:solidFill>
                          <a:latin typeface="Arial" charset="0"/>
                          <a:ea typeface="ＭＳ Ｐゴシック" pitchFamily="34" charset="-128"/>
                        </a:defRPr>
                      </a:lvl4pPr>
                      <a:lvl5pPr marL="2057400" indent="-228600" eaLnBrk="0" hangingPunct="0">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33399"/>
                          </a:solidFill>
                          <a:effectLst/>
                          <a:latin typeface="Arial" charset="0"/>
                          <a:ea typeface="ＭＳ Ｐゴシック" pitchFamily="34" charset="-128"/>
                        </a:rPr>
                        <a:t>A:</a:t>
                      </a:r>
                      <a:r>
                        <a:rPr kumimoji="0" lang="en-US" altLang="en-US" sz="1600" b="0" i="0" u="none" strike="noStrike" cap="none" normalizeH="0" baseline="0" dirty="0">
                          <a:ln>
                            <a:noFill/>
                          </a:ln>
                          <a:solidFill>
                            <a:srgbClr val="BBE0E3"/>
                          </a:solidFill>
                          <a:effectLst/>
                          <a:latin typeface="Arial" charset="0"/>
                          <a:ea typeface="ＭＳ Ｐゴシック" pitchFamily="34" charset="-128"/>
                        </a:rPr>
                        <a:t> </a:t>
                      </a:r>
                      <a:r>
                        <a:rPr kumimoji="0" lang="en-US" altLang="en-US" sz="1600" b="0" i="0" u="none" strike="noStrike" cap="none" normalizeH="0" baseline="0" dirty="0">
                          <a:ln>
                            <a:noFill/>
                          </a:ln>
                          <a:solidFill>
                            <a:srgbClr val="000000"/>
                          </a:solidFill>
                          <a:effectLst/>
                          <a:latin typeface="Arial" charset="0"/>
                          <a:ea typeface="ＭＳ Ｐゴシック" pitchFamily="34" charset="-128"/>
                        </a:rPr>
                        <a:t>A one part room temperature curable silicone elastomer composition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33399"/>
                          </a:solidFill>
                          <a:effectLst/>
                          <a:latin typeface="Arial" charset="0"/>
                          <a:ea typeface="ＭＳ Ｐゴシック" pitchFamily="34" charset="-128"/>
                        </a:rPr>
                        <a:t>B:</a:t>
                      </a:r>
                      <a:r>
                        <a:rPr kumimoji="0" lang="en-US" altLang="en-US" sz="1600" b="0" i="0" u="none" strike="noStrike" cap="none" normalizeH="0" baseline="0" dirty="0">
                          <a:ln>
                            <a:noFill/>
                          </a:ln>
                          <a:solidFill>
                            <a:srgbClr val="000000"/>
                          </a:solidFill>
                          <a:effectLst/>
                          <a:latin typeface="Arial" charset="0"/>
                          <a:ea typeface="ＭＳ Ｐゴシック" pitchFamily="34" charset="-128"/>
                        </a:rPr>
                        <a:t> where the uncured composition has a Williams plasticity from 80 mm to 900 mm, </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accent2"/>
                          </a:solidFill>
                          <a:effectLst/>
                          <a:latin typeface="Arial" charset="0"/>
                          <a:ea typeface="ＭＳ Ｐゴシック" pitchFamily="34" charset="-128"/>
                        </a:rPr>
                        <a:t>C:</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 where the composition is a non-adhesive composition, the composition comprising: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33399"/>
                          </a:solidFill>
                          <a:effectLst/>
                          <a:latin typeface="Arial" charset="0"/>
                          <a:ea typeface="ＭＳ Ｐゴシック" pitchFamily="34" charset="-128"/>
                        </a:rPr>
                        <a:t>D:</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 20 to 60% by weight of a </a:t>
                      </a:r>
                      <a:r>
                        <a:rPr kumimoji="0" lang="en-US" altLang="en-US" sz="1600" b="0" i="0" u="none" strike="noStrike" cap="none" normalizeH="0" baseline="0" dirty="0" err="1">
                          <a:ln>
                            <a:noFill/>
                          </a:ln>
                          <a:solidFill>
                            <a:schemeClr val="accent2"/>
                          </a:solidFill>
                          <a:effectLst/>
                          <a:latin typeface="Arial" charset="0"/>
                          <a:ea typeface="ＭＳ Ｐゴシック" pitchFamily="34" charset="-128"/>
                        </a:rPr>
                        <a:t>hydroxy</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-terminated poly(</a:t>
                      </a:r>
                      <a:r>
                        <a:rPr kumimoji="0" lang="en-US" altLang="en-US" sz="1600" b="0" i="0" u="none" strike="noStrike" cap="none" normalizeH="0" baseline="0" dirty="0" err="1">
                          <a:ln>
                            <a:noFill/>
                          </a:ln>
                          <a:solidFill>
                            <a:schemeClr val="accent2"/>
                          </a:solidFill>
                          <a:effectLst/>
                          <a:latin typeface="Arial" charset="0"/>
                          <a:ea typeface="ＭＳ Ｐゴシック" pitchFamily="34" charset="-128"/>
                        </a:rPr>
                        <a:t>dimethylsiloxane</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 of viscosity greater than 350 000 </a:t>
                      </a:r>
                      <a:r>
                        <a:rPr kumimoji="0" lang="en-US" altLang="en-US" sz="1600" b="0" i="0" u="none" strike="noStrike" cap="none" normalizeH="0" baseline="0" dirty="0" err="1">
                          <a:ln>
                            <a:noFill/>
                          </a:ln>
                          <a:solidFill>
                            <a:schemeClr val="accent2"/>
                          </a:solidFill>
                          <a:effectLst/>
                          <a:latin typeface="Arial" charset="0"/>
                          <a:ea typeface="ＭＳ Ｐゴシック" pitchFamily="34" charset="-128"/>
                        </a:rPr>
                        <a:t>mPA</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 s (25°C);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33399"/>
                          </a:solidFill>
                          <a:effectLst/>
                          <a:latin typeface="Arial" charset="0"/>
                          <a:ea typeface="ＭＳ Ｐゴシック" pitchFamily="34" charset="-128"/>
                        </a:rPr>
                        <a:t>E:</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 3 to 66% by weight of a reinforcing filler;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D: 10 to 60% by weight of a non-reinforcing filler;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33399"/>
                          </a:solidFill>
                          <a:effectLst/>
                          <a:latin typeface="Arial" charset="0"/>
                          <a:ea typeface="ＭＳ Ｐゴシック" pitchFamily="34" charset="-128"/>
                        </a:rPr>
                        <a:t>F:</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 2 to 6% by weight of a </a:t>
                      </a:r>
                      <a:r>
                        <a:rPr kumimoji="0" lang="en-US" altLang="en-US" sz="1600" b="0" i="0" u="none" strike="noStrike" cap="none" normalizeH="0" baseline="0" dirty="0" err="1">
                          <a:ln>
                            <a:noFill/>
                          </a:ln>
                          <a:solidFill>
                            <a:schemeClr val="accent2"/>
                          </a:solidFill>
                          <a:effectLst/>
                          <a:latin typeface="Arial" charset="0"/>
                          <a:ea typeface="ＭＳ Ｐゴシック" pitchFamily="34" charset="-128"/>
                        </a:rPr>
                        <a:t>crosslinker</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 and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33399"/>
                          </a:solidFill>
                          <a:effectLst/>
                          <a:latin typeface="Arial" charset="0"/>
                          <a:ea typeface="ＭＳ Ｐゴシック" pitchFamily="34" charset="-128"/>
                        </a:rPr>
                        <a:t>G:</a:t>
                      </a:r>
                      <a:r>
                        <a:rPr kumimoji="0" lang="en-US" altLang="en-US" sz="1600" b="0" i="0" u="none" strike="noStrike" cap="none" normalizeH="0" baseline="0" dirty="0">
                          <a:ln>
                            <a:noFill/>
                          </a:ln>
                          <a:solidFill>
                            <a:schemeClr val="accent2"/>
                          </a:solidFill>
                          <a:effectLst/>
                          <a:latin typeface="Arial" charset="0"/>
                          <a:ea typeface="ＭＳ Ｐゴシック" pitchFamily="34" charset="-128"/>
                        </a:rPr>
                        <a:t> a suitable quantity of a curing catalyst.</a:t>
                      </a:r>
                      <a:endParaRPr kumimoji="0" lang="en-US" altLang="en-US" sz="1600" b="0" i="0" u="none" strike="noStrike" cap="none" normalizeH="0" baseline="0" dirty="0">
                        <a:ln>
                          <a:noFill/>
                        </a:ln>
                        <a:solidFill>
                          <a:schemeClr val="accent1"/>
                        </a:solidFill>
                        <a:effectLst/>
                        <a:latin typeface="Arial" charset="0"/>
                        <a:ea typeface="ＭＳ Ｐゴシック" pitchFamily="34" charset="-128"/>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
        <p:nvSpPr>
          <p:cNvPr id="7374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374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4AC71A39-E525-4282-8650-E8574B6EC830}" type="slidenum">
              <a:rPr lang="de-DE" altLang="en-US" sz="1200"/>
              <a:pPr algn="r" eaLnBrk="1" hangingPunct="1">
                <a:spcBef>
                  <a:spcPct val="0"/>
                </a:spcBef>
                <a:buFontTx/>
                <a:buNone/>
              </a:pPr>
              <a:t>69</a:t>
            </a:fld>
            <a:endParaRPr lang="de-DE" alt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p:txBody>
          <a:bodyPr lIns="91440" tIns="45720" rIns="91440" bIns="45720" anchor="ctr"/>
          <a:lstStyle/>
          <a:p>
            <a:pPr eaLnBrk="1" hangingPunct="1"/>
            <a:r>
              <a:rPr lang="en-US" altLang="en-US"/>
              <a:t>Rights conferred by patents</a:t>
            </a:r>
          </a:p>
        </p:txBody>
      </p:sp>
      <p:sp>
        <p:nvSpPr>
          <p:cNvPr id="10243" name="Inhaltsplatzhalter 2"/>
          <p:cNvSpPr>
            <a:spLocks noGrp="1"/>
          </p:cNvSpPr>
          <p:nvPr>
            <p:ph idx="4294967295"/>
          </p:nvPr>
        </p:nvSpPr>
        <p:spPr>
          <a:xfrm>
            <a:off x="755650" y="1341438"/>
            <a:ext cx="6121400" cy="3167062"/>
          </a:xfrm>
        </p:spPr>
        <p:txBody>
          <a:bodyPr lIns="91440" tIns="45720" rIns="91440" bIns="45720"/>
          <a:lstStyle/>
          <a:p>
            <a:pPr marL="266700" indent="-266700" eaLnBrk="1" hangingPunct="1">
              <a:spcAft>
                <a:spcPts val="1200"/>
              </a:spcAft>
            </a:pPr>
            <a:r>
              <a:rPr lang="en-GB" altLang="en-US" sz="1800" dirty="0"/>
              <a:t>Right to prevent others from making, using, offering for sale, selling or importing infringing products in the country where the patent was granted</a:t>
            </a:r>
          </a:p>
          <a:p>
            <a:pPr marL="266700" indent="-266700" eaLnBrk="1" hangingPunct="1">
              <a:spcAft>
                <a:spcPts val="1200"/>
              </a:spcAft>
              <a:buFont typeface="Wingdings" pitchFamily="2" charset="2"/>
              <a:buNone/>
            </a:pPr>
            <a:r>
              <a:rPr lang="en-GB" altLang="en-US" sz="1800" dirty="0"/>
              <a:t>	Exception: </a:t>
            </a:r>
            <a:r>
              <a:rPr lang="en-US" altLang="en-US" sz="1800" dirty="0"/>
              <a:t>non-commercial purposes</a:t>
            </a:r>
            <a:r>
              <a:rPr lang="en-GB" altLang="en-US" sz="1800" dirty="0"/>
              <a:t> (private use, academic research)</a:t>
            </a:r>
          </a:p>
          <a:p>
            <a:pPr marL="266700" indent="-266700" eaLnBrk="1" hangingPunct="1">
              <a:spcAft>
                <a:spcPts val="1200"/>
              </a:spcAft>
            </a:pPr>
            <a:r>
              <a:rPr lang="en-GB" altLang="en-US" sz="1800" dirty="0"/>
              <a:t>Right to assign, sell or license these rights</a:t>
            </a:r>
          </a:p>
          <a:p>
            <a:pPr marL="266700" indent="-266700" eaLnBrk="1" hangingPunct="1">
              <a:spcAft>
                <a:spcPts val="1200"/>
              </a:spcAft>
              <a:buFont typeface="Wingdings" pitchFamily="2" charset="2"/>
              <a:buNone/>
            </a:pPr>
            <a:endParaRPr lang="en-GB" altLang="en-US" sz="1800" dirty="0"/>
          </a:p>
          <a:p>
            <a:pPr marL="266700" indent="-266700" eaLnBrk="1" hangingPunct="1">
              <a:spcAft>
                <a:spcPts val="1200"/>
              </a:spcAft>
            </a:pPr>
            <a:endParaRPr lang="en-GB" altLang="en-US" sz="1800" dirty="0"/>
          </a:p>
        </p:txBody>
      </p:sp>
      <p:sp>
        <p:nvSpPr>
          <p:cNvPr id="10244" name="Footer Placeholder 3"/>
          <p:cNvSpPr>
            <a:spLocks noGrp="1"/>
          </p:cNvSpPr>
          <p:nvPr>
            <p:ph type="ftr" sz="quarter" idx="10"/>
          </p:nvPr>
        </p:nvSpPr>
        <p:spPr>
          <a:xfrm>
            <a:off x="611188" y="6553200"/>
            <a:ext cx="6121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grpSp>
        <p:nvGrpSpPr>
          <p:cNvPr id="10246" name="Group 9"/>
          <p:cNvGrpSpPr>
            <a:grpSpLocks/>
          </p:cNvGrpSpPr>
          <p:nvPr/>
        </p:nvGrpSpPr>
        <p:grpSpPr bwMode="auto">
          <a:xfrm>
            <a:off x="7092950" y="1125538"/>
            <a:ext cx="1584325" cy="1044575"/>
            <a:chOff x="521" y="1661"/>
            <a:chExt cx="998" cy="658"/>
          </a:xfrm>
        </p:grpSpPr>
        <p:pic>
          <p:nvPicPr>
            <p:cNvPr id="10251" name="Picture 17" descr="stk316015rkn"/>
            <p:cNvPicPr>
              <a:picLocks noChangeAspect="1" noChangeArrowheads="1"/>
            </p:cNvPicPr>
            <p:nvPr/>
          </p:nvPicPr>
          <p:blipFill>
            <a:blip r:embed="rId3">
              <a:extLst>
                <a:ext uri="{28A0092B-C50C-407E-A947-70E740481C1C}">
                  <a14:useLocalDpi xmlns:a14="http://schemas.microsoft.com/office/drawing/2010/main" val="0"/>
                </a:ext>
              </a:extLst>
            </a:blip>
            <a:srcRect t="44839"/>
            <a:stretch>
              <a:fillRect/>
            </a:stretch>
          </p:blipFill>
          <p:spPr bwMode="auto">
            <a:xfrm>
              <a:off x="521" y="1661"/>
              <a:ext cx="998"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52" name="Gerade Verbindung 26"/>
            <p:cNvCxnSpPr>
              <a:cxnSpLocks noChangeShapeType="1"/>
            </p:cNvCxnSpPr>
            <p:nvPr/>
          </p:nvCxnSpPr>
          <p:spPr bwMode="auto">
            <a:xfrm flipV="1">
              <a:off x="610" y="1678"/>
              <a:ext cx="785" cy="601"/>
            </a:xfrm>
            <a:prstGeom prst="line">
              <a:avLst/>
            </a:prstGeom>
            <a:noFill/>
            <a:ln w="57150" algn="ctr">
              <a:solidFill>
                <a:srgbClr val="BF3126"/>
              </a:solidFill>
              <a:round/>
              <a:headEnd/>
              <a:tailEnd/>
            </a:ln>
            <a:extLst>
              <a:ext uri="{909E8E84-426E-40DD-AFC4-6F175D3DCCD1}">
                <a14:hiddenFill xmlns:a14="http://schemas.microsoft.com/office/drawing/2010/main">
                  <a:noFill/>
                </a14:hiddenFill>
              </a:ext>
            </a:extLst>
          </p:spPr>
        </p:cxnSp>
        <p:cxnSp>
          <p:nvCxnSpPr>
            <p:cNvPr id="10253" name="Gerade Verbindung 27"/>
            <p:cNvCxnSpPr>
              <a:cxnSpLocks noChangeShapeType="1"/>
            </p:cNvCxnSpPr>
            <p:nvPr/>
          </p:nvCxnSpPr>
          <p:spPr bwMode="auto">
            <a:xfrm rot="10800000">
              <a:off x="610" y="1678"/>
              <a:ext cx="807" cy="601"/>
            </a:xfrm>
            <a:prstGeom prst="line">
              <a:avLst/>
            </a:prstGeom>
            <a:noFill/>
            <a:ln w="57150" algn="ctr">
              <a:solidFill>
                <a:srgbClr val="BF3126"/>
              </a:solidFill>
              <a:round/>
              <a:headEnd/>
              <a:tailEnd/>
            </a:ln>
            <a:extLst>
              <a:ext uri="{909E8E84-426E-40DD-AFC4-6F175D3DCCD1}">
                <a14:hiddenFill xmlns:a14="http://schemas.microsoft.com/office/drawing/2010/main">
                  <a:noFill/>
                </a14:hiddenFill>
              </a:ext>
            </a:extLst>
          </p:spPr>
        </p:cxnSp>
      </p:grpSp>
      <p:pic>
        <p:nvPicPr>
          <p:cNvPr id="1024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038" y="4802188"/>
            <a:ext cx="1817687"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17"/>
          <p:cNvSpPr>
            <a:spLocks noChangeArrowheads="1"/>
          </p:cNvSpPr>
          <p:nvPr/>
        </p:nvSpPr>
        <p:spPr bwMode="auto">
          <a:xfrm>
            <a:off x="3203575" y="4941888"/>
            <a:ext cx="3167063"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buFont typeface="Wingdings" pitchFamily="2" charset="2"/>
              <a:buNone/>
            </a:pPr>
            <a:r>
              <a:rPr lang="en-GB" altLang="en-US" sz="1800" dirty="0"/>
              <a:t>These rights belong to </a:t>
            </a:r>
            <a:br>
              <a:rPr lang="en-GB" altLang="en-US" sz="1800" dirty="0"/>
            </a:br>
            <a:r>
              <a:rPr lang="en-GB" altLang="en-US" sz="1800" dirty="0"/>
              <a:t>the patent holder.</a:t>
            </a:r>
          </a:p>
        </p:txBody>
      </p:sp>
      <p:pic>
        <p:nvPicPr>
          <p:cNvPr id="1024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2875" y="4149725"/>
            <a:ext cx="1914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2565400"/>
            <a:ext cx="86518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611188" y="333375"/>
            <a:ext cx="7921625" cy="503238"/>
          </a:xfrm>
        </p:spPr>
        <p:txBody>
          <a:bodyPr/>
          <a:lstStyle/>
          <a:p>
            <a:pPr eaLnBrk="1" hangingPunct="1"/>
            <a:r>
              <a:rPr lang="en-US" altLang="en-US"/>
              <a:t>Patent status of sugru as of March 2013</a:t>
            </a:r>
          </a:p>
        </p:txBody>
      </p:sp>
      <p:sp>
        <p:nvSpPr>
          <p:cNvPr id="74755" name="Content Placeholder 2"/>
          <p:cNvSpPr>
            <a:spLocks noGrp="1"/>
          </p:cNvSpPr>
          <p:nvPr>
            <p:ph idx="4294967295"/>
          </p:nvPr>
        </p:nvSpPr>
        <p:spPr/>
        <p:txBody>
          <a:bodyPr/>
          <a:lstStyle/>
          <a:p>
            <a:pPr eaLnBrk="1" hangingPunct="1"/>
            <a:r>
              <a:rPr lang="en-US" altLang="en-US" dirty="0"/>
              <a:t>Granted EP patent: validation in the designated </a:t>
            </a:r>
            <a:r>
              <a:rPr lang="en-GB" altLang="en-US" dirty="0"/>
              <a:t>contracting states is in progress</a:t>
            </a:r>
            <a:endParaRPr lang="en-US" altLang="en-US" dirty="0"/>
          </a:p>
          <a:p>
            <a:pPr eaLnBrk="1" hangingPunct="1"/>
            <a:endParaRPr lang="en-US" altLang="en-US" dirty="0"/>
          </a:p>
          <a:p>
            <a:pPr eaLnBrk="1" hangingPunct="1"/>
            <a:r>
              <a:rPr lang="en-GB" altLang="en-US" dirty="0"/>
              <a:t>Examination has been requested in the other countries</a:t>
            </a:r>
            <a:endParaRPr lang="en-US" altLang="en-US" dirty="0"/>
          </a:p>
          <a:p>
            <a:pPr eaLnBrk="1" hangingPunct="1"/>
            <a:endParaRPr lang="en-US" altLang="en-US" dirty="0"/>
          </a:p>
        </p:txBody>
      </p:sp>
      <p:sp>
        <p:nvSpPr>
          <p:cNvPr id="7475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475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0E875FE-410F-4558-86D4-D6BD119451F0}" type="slidenum">
              <a:rPr lang="de-DE" altLang="en-US" sz="1200"/>
              <a:pPr algn="r" eaLnBrk="1" hangingPunct="1">
                <a:spcBef>
                  <a:spcPct val="0"/>
                </a:spcBef>
                <a:buFontTx/>
                <a:buNone/>
              </a:pPr>
              <a:t>70</a:t>
            </a:fld>
            <a:endParaRPr lang="de-DE" altLang="en-US" sz="12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611188" y="404813"/>
            <a:ext cx="7921625" cy="503237"/>
          </a:xfrm>
        </p:spPr>
        <p:txBody>
          <a:bodyPr/>
          <a:lstStyle/>
          <a:p>
            <a:pPr eaLnBrk="1" hangingPunct="1"/>
            <a:r>
              <a:rPr lang="en-US" altLang="en-US"/>
              <a:t>Example 2: Hövding airbag cycle helmet</a:t>
            </a:r>
          </a:p>
        </p:txBody>
      </p:sp>
      <p:sp>
        <p:nvSpPr>
          <p:cNvPr id="75779" name="Content Placeholder 2"/>
          <p:cNvSpPr>
            <a:spLocks noGrp="1"/>
          </p:cNvSpPr>
          <p:nvPr>
            <p:ph idx="4294967295"/>
          </p:nvPr>
        </p:nvSpPr>
        <p:spPr>
          <a:xfrm>
            <a:off x="611188" y="1125538"/>
            <a:ext cx="7921625" cy="4464050"/>
          </a:xfrm>
        </p:spPr>
        <p:txBody>
          <a:bodyPr/>
          <a:lstStyle/>
          <a:p>
            <a:pPr eaLnBrk="1" hangingPunct="1"/>
            <a:r>
              <a:rPr lang="en-US" altLang="en-US"/>
              <a:t>Swedish inventors Anna Haupt and Terese Alstin from Lund University</a:t>
            </a:r>
          </a:p>
          <a:p>
            <a:pPr eaLnBrk="1" hangingPunct="1"/>
            <a:endParaRPr lang="en-US" altLang="en-US"/>
          </a:p>
          <a:p>
            <a:pPr eaLnBrk="1" hangingPunct="1"/>
            <a:r>
              <a:rPr lang="en-US" altLang="en-US"/>
              <a:t>Problem: Regardless of safety, people do not like to wear helmets while riding their bike as it ruins their hair-do and does not look cool </a:t>
            </a:r>
          </a:p>
          <a:p>
            <a:pPr eaLnBrk="1" hangingPunct="1"/>
            <a:endParaRPr lang="en-US" altLang="en-US"/>
          </a:p>
          <a:p>
            <a:pPr eaLnBrk="1" hangingPunct="1"/>
            <a:r>
              <a:rPr lang="en-US" altLang="en-US"/>
              <a:t>Solution: Airbag helmet</a:t>
            </a:r>
          </a:p>
          <a:p>
            <a:pPr eaLnBrk="1" hangingPunct="1"/>
            <a:endParaRPr lang="en-US" altLang="en-US"/>
          </a:p>
          <a:p>
            <a:pPr eaLnBrk="1" hangingPunct="1"/>
            <a:r>
              <a:rPr lang="en-US" altLang="en-US"/>
              <a:t>What is it? A collar containing an airbag with helium as the inflating agent and sensors including gyroscopes and accelerometers</a:t>
            </a:r>
          </a:p>
          <a:p>
            <a:pPr eaLnBrk="1" hangingPunct="1"/>
            <a:endParaRPr lang="en-US" altLang="en-US"/>
          </a:p>
          <a:p>
            <a:pPr eaLnBrk="1" hangingPunct="1"/>
            <a:endParaRPr lang="en-US" altLang="en-US"/>
          </a:p>
        </p:txBody>
      </p:sp>
      <p:sp>
        <p:nvSpPr>
          <p:cNvPr id="7578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578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01AABB9-A170-4D62-B1F6-0687F61932D7}" type="slidenum">
              <a:rPr lang="de-DE" altLang="en-US" sz="1200"/>
              <a:pPr algn="r" eaLnBrk="1" hangingPunct="1">
                <a:spcBef>
                  <a:spcPct val="0"/>
                </a:spcBef>
                <a:buFontTx/>
                <a:buNone/>
              </a:pPr>
              <a:t>71</a:t>
            </a:fld>
            <a:endParaRPr lang="de-DE" altLang="en-US" sz="12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a:t>What does the airbag helmet look like? </a:t>
            </a:r>
            <a:endParaRPr lang="en-US" altLang="en-US" b="0"/>
          </a:p>
        </p:txBody>
      </p:sp>
      <p:sp>
        <p:nvSpPr>
          <p:cNvPr id="76803" name="Rectangle 3"/>
          <p:cNvSpPr>
            <a:spLocks noGrp="1" noChangeArrowheads="1"/>
          </p:cNvSpPr>
          <p:nvPr>
            <p:ph type="body" idx="4294967295"/>
          </p:nvPr>
        </p:nvSpPr>
        <p:spPr>
          <a:xfrm>
            <a:off x="611188" y="1620838"/>
            <a:ext cx="7921625" cy="3679825"/>
          </a:xfrm>
        </p:spPr>
        <p:txBody>
          <a:bodyPr/>
          <a:lstStyle/>
          <a:p>
            <a:pPr marL="0" indent="0" eaLnBrk="1" hangingPunct="1">
              <a:buFont typeface="Wingdings" pitchFamily="2" charset="2"/>
              <a:buNone/>
            </a:pPr>
            <a:endParaRPr lang="en-GB" altLang="en-US" dirty="0"/>
          </a:p>
          <a:p>
            <a:pPr marL="0" indent="0" eaLnBrk="1" hangingPunct="1">
              <a:buFont typeface="Wingdings" pitchFamily="2" charset="2"/>
              <a:buNone/>
            </a:pPr>
            <a:endParaRPr lang="en-GB" altLang="en-US" dirty="0"/>
          </a:p>
          <a:p>
            <a:pPr marL="0" indent="0" eaLnBrk="1" hangingPunct="1">
              <a:buFont typeface="Wingdings" pitchFamily="2" charset="2"/>
              <a:buNone/>
            </a:pPr>
            <a:endParaRPr lang="en-GB" altLang="en-US" dirty="0"/>
          </a:p>
          <a:p>
            <a:pPr marL="0" indent="0" eaLnBrk="1" hangingPunct="1">
              <a:buFont typeface="Wingdings" pitchFamily="2" charset="2"/>
              <a:buNone/>
            </a:pPr>
            <a:endParaRPr lang="en-GB" altLang="en-US" dirty="0"/>
          </a:p>
          <a:p>
            <a:pPr marL="0" indent="0" eaLnBrk="1" hangingPunct="1">
              <a:buFont typeface="Wingdings" pitchFamily="2" charset="2"/>
              <a:buNone/>
            </a:pPr>
            <a:endParaRPr lang="en-GB" altLang="en-US" dirty="0"/>
          </a:p>
          <a:p>
            <a:pPr marL="0" indent="0" eaLnBrk="1" hangingPunct="1">
              <a:buFont typeface="Wingdings" pitchFamily="2" charset="2"/>
              <a:buNone/>
            </a:pPr>
            <a:endParaRPr lang="en-GB" altLang="en-US" dirty="0"/>
          </a:p>
          <a:p>
            <a:pPr marL="0" indent="0" eaLnBrk="1" hangingPunct="1">
              <a:buFont typeface="Wingdings" pitchFamily="2" charset="2"/>
              <a:buNone/>
            </a:pPr>
            <a:endParaRPr lang="en-GB" altLang="en-US" dirty="0"/>
          </a:p>
          <a:p>
            <a:pPr marL="0" indent="0" eaLnBrk="1" hangingPunct="1">
              <a:buFont typeface="Wingdings" pitchFamily="2" charset="2"/>
              <a:buNone/>
            </a:pPr>
            <a:endParaRPr lang="en-GB" altLang="en-US" dirty="0"/>
          </a:p>
          <a:p>
            <a:pPr marL="0" indent="0" eaLnBrk="1" hangingPunct="1">
              <a:buFont typeface="Wingdings" pitchFamily="2" charset="2"/>
              <a:buNone/>
            </a:pPr>
            <a:r>
              <a:rPr lang="en-GB" altLang="en-US" dirty="0"/>
              <a:t>   </a:t>
            </a:r>
          </a:p>
          <a:p>
            <a:pPr marL="0" indent="0" eaLnBrk="1" hangingPunct="1">
              <a:buFont typeface="Wingdings" pitchFamily="2" charset="2"/>
              <a:buNone/>
            </a:pPr>
            <a:endParaRPr lang="en-GB" altLang="en-US" dirty="0"/>
          </a:p>
          <a:p>
            <a:pPr marL="0" indent="0" eaLnBrk="1" hangingPunct="1">
              <a:buFont typeface="Wingdings" pitchFamily="2" charset="2"/>
              <a:buNone/>
            </a:pPr>
            <a:r>
              <a:rPr lang="en-GB" altLang="en-US" dirty="0"/>
              <a:t>www.youtube.com/watch?v=WCd8qQv6Htw&amp;feature=plcp</a:t>
            </a:r>
          </a:p>
          <a:p>
            <a:pPr marL="0" indent="0" eaLnBrk="1" hangingPunct="1">
              <a:buFont typeface="Wingdings" pitchFamily="2" charset="2"/>
              <a:buNone/>
            </a:pPr>
            <a:endParaRPr lang="en-GB" altLang="en-US" dirty="0"/>
          </a:p>
        </p:txBody>
      </p:sp>
      <p:pic>
        <p:nvPicPr>
          <p:cNvPr id="76804" name="Picture 4" descr="sezzbcryzuvviyknq8n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773238"/>
            <a:ext cx="2592387"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484313"/>
            <a:ext cx="2879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680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D1774C7-0FFE-4B2B-BC71-3E4DB189AF2D}" type="slidenum">
              <a:rPr lang="de-DE" altLang="en-US" sz="1200"/>
              <a:pPr algn="r" eaLnBrk="1" hangingPunct="1">
                <a:spcBef>
                  <a:spcPct val="0"/>
                </a:spcBef>
                <a:buFontTx/>
                <a:buNone/>
              </a:pPr>
              <a:t>72</a:t>
            </a:fld>
            <a:endParaRPr lang="de-DE" altLang="en-US" sz="12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ounded Rectangle 5"/>
          <p:cNvSpPr>
            <a:spLocks noChangeArrowheads="1"/>
          </p:cNvSpPr>
          <p:nvPr/>
        </p:nvSpPr>
        <p:spPr bwMode="auto">
          <a:xfrm>
            <a:off x="539750" y="3716338"/>
            <a:ext cx="8064500" cy="122396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chemeClr val="bg1"/>
              </a:solidFill>
              <a:ea typeface="ＭＳ Ｐゴシック" pitchFamily="34" charset="-128"/>
            </a:endParaRPr>
          </a:p>
        </p:txBody>
      </p:sp>
      <p:sp>
        <p:nvSpPr>
          <p:cNvPr id="77827" name="Content Placeholder 2"/>
          <p:cNvSpPr>
            <a:spLocks noGrp="1"/>
          </p:cNvSpPr>
          <p:nvPr>
            <p:ph idx="4294967295"/>
          </p:nvPr>
        </p:nvSpPr>
        <p:spPr>
          <a:xfrm>
            <a:off x="611188" y="1628775"/>
            <a:ext cx="7921625" cy="4464050"/>
          </a:xfrm>
        </p:spPr>
        <p:txBody>
          <a:bodyPr/>
          <a:lstStyle/>
          <a:p>
            <a:pPr eaLnBrk="1" hangingPunct="1"/>
            <a:endParaRPr lang="en-US" altLang="en-US"/>
          </a:p>
          <a:p>
            <a:pPr eaLnBrk="1" hangingPunct="1"/>
            <a:endParaRPr lang="en-US" altLang="en-US"/>
          </a:p>
          <a:p>
            <a:pPr eaLnBrk="1" hangingPunct="1"/>
            <a:r>
              <a:rPr lang="en-US" altLang="en-US"/>
              <a:t>What do you think the inventive concept is in this case?</a:t>
            </a:r>
          </a:p>
          <a:p>
            <a:pPr eaLnBrk="1" hangingPunct="1"/>
            <a:endParaRPr lang="en-US" altLang="en-US"/>
          </a:p>
          <a:p>
            <a:pPr eaLnBrk="1" hangingPunct="1"/>
            <a:r>
              <a:rPr lang="en-US" altLang="en-US"/>
              <a:t>What do you think the applicants claimed?</a:t>
            </a:r>
          </a:p>
          <a:p>
            <a:pPr eaLnBrk="1" hangingPunct="1"/>
            <a:endParaRPr lang="en-US" altLang="en-US"/>
          </a:p>
          <a:p>
            <a:pPr eaLnBrk="1" hangingPunct="1"/>
            <a:r>
              <a:rPr lang="en-US" altLang="en-US"/>
              <a:t>How would you have structured a suitable claim?</a:t>
            </a:r>
          </a:p>
          <a:p>
            <a:pPr eaLnBrk="1" hangingPunct="1"/>
            <a:endParaRPr lang="en-US" altLang="en-US"/>
          </a:p>
        </p:txBody>
      </p:sp>
      <p:sp>
        <p:nvSpPr>
          <p:cNvPr id="77828" name="Title 1"/>
          <p:cNvSpPr>
            <a:spLocks noGrp="1"/>
          </p:cNvSpPr>
          <p:nvPr>
            <p:ph type="title"/>
          </p:nvPr>
        </p:nvSpPr>
        <p:spPr/>
        <p:txBody>
          <a:bodyPr/>
          <a:lstStyle/>
          <a:p>
            <a:pPr eaLnBrk="1" hangingPunct="1"/>
            <a:r>
              <a:rPr lang="en-GB" altLang="en-US"/>
              <a:t>Exercise 2</a:t>
            </a:r>
            <a:endParaRPr lang="en-US" altLang="en-US"/>
          </a:p>
        </p:txBody>
      </p:sp>
      <p:sp>
        <p:nvSpPr>
          <p:cNvPr id="77829"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7830"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2DF7A88-623F-4419-B83F-974DBC7E8B1C}" type="slidenum">
              <a:rPr lang="de-DE" altLang="en-US" sz="1200"/>
              <a:pPr algn="r" eaLnBrk="1" hangingPunct="1">
                <a:spcBef>
                  <a:spcPct val="0"/>
                </a:spcBef>
                <a:buFontTx/>
                <a:buNone/>
              </a:pPr>
              <a:t>73</a:t>
            </a:fld>
            <a:endParaRPr lang="de-DE" altLang="en-US" sz="1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tLang="en-US"/>
              <a:t>What did Hövding claim in their PCT application?</a:t>
            </a:r>
          </a:p>
        </p:txBody>
      </p:sp>
      <p:sp>
        <p:nvSpPr>
          <p:cNvPr id="78851" name="Content Placeholder 2"/>
          <p:cNvSpPr>
            <a:spLocks noGrp="1"/>
          </p:cNvSpPr>
          <p:nvPr>
            <p:ph idx="4294967295"/>
          </p:nvPr>
        </p:nvSpPr>
        <p:spPr/>
        <p:txBody>
          <a:bodyPr/>
          <a:lstStyle/>
          <a:p>
            <a:pPr eaLnBrk="1" hangingPunct="1"/>
            <a:r>
              <a:rPr lang="en-US" altLang="en-US"/>
              <a:t>A system for protecting </a:t>
            </a:r>
            <a:r>
              <a:rPr lang="en-GB" altLang="en-US"/>
              <a:t>a portion of the body of a user in case of an abnormal movement, such as a fall or a collision</a:t>
            </a:r>
            <a:r>
              <a:rPr lang="en-US" altLang="en-US"/>
              <a:t> (product claims 1 to 9)</a:t>
            </a:r>
          </a:p>
          <a:p>
            <a:pPr eaLnBrk="1" hangingPunct="1"/>
            <a:endParaRPr lang="en-US" altLang="en-US"/>
          </a:p>
          <a:p>
            <a:pPr eaLnBrk="1" hangingPunct="1"/>
            <a:r>
              <a:rPr lang="en-US" altLang="en-US"/>
              <a:t>A method for protecting </a:t>
            </a:r>
            <a:r>
              <a:rPr lang="en-GB" altLang="en-US"/>
              <a:t>a head of a user in case of an abnormal movement, such as a fall or a collision </a:t>
            </a:r>
            <a:r>
              <a:rPr lang="en-US" altLang="en-US"/>
              <a:t>(method claims 10 to 12)</a:t>
            </a:r>
          </a:p>
          <a:p>
            <a:pPr eaLnBrk="1" hangingPunct="1"/>
            <a:endParaRPr lang="en-US" altLang="en-US"/>
          </a:p>
          <a:p>
            <a:pPr eaLnBrk="1" hangingPunct="1"/>
            <a:endParaRPr lang="en-US" altLang="en-US"/>
          </a:p>
          <a:p>
            <a:pPr eaLnBrk="1" hangingPunct="1"/>
            <a:endParaRPr lang="en-US" altLang="en-US"/>
          </a:p>
        </p:txBody>
      </p:sp>
      <p:sp>
        <p:nvSpPr>
          <p:cNvPr id="7885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885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C49C8A7-3597-40CA-A932-D50C3342CBC9}" type="slidenum">
              <a:rPr lang="de-DE" altLang="en-US" sz="1200"/>
              <a:pPr algn="r" eaLnBrk="1" hangingPunct="1">
                <a:spcBef>
                  <a:spcPct val="0"/>
                </a:spcBef>
                <a:buFontTx/>
                <a:buNone/>
              </a:pPr>
              <a:t>74</a:t>
            </a:fld>
            <a:endParaRPr lang="de-DE" altLang="en-US" sz="12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tLang="en-US"/>
              <a:t>Claim 1 of Hövding’s PCT application </a:t>
            </a:r>
          </a:p>
        </p:txBody>
      </p:sp>
      <p:sp>
        <p:nvSpPr>
          <p:cNvPr id="79875" name="Content Placeholder 2"/>
          <p:cNvSpPr>
            <a:spLocks noGrp="1"/>
          </p:cNvSpPr>
          <p:nvPr>
            <p:ph idx="4294967295"/>
          </p:nvPr>
        </p:nvSpPr>
        <p:spPr>
          <a:xfrm>
            <a:off x="611188" y="1125538"/>
            <a:ext cx="7921625" cy="4535487"/>
          </a:xfrm>
        </p:spPr>
        <p:txBody>
          <a:bodyPr/>
          <a:lstStyle/>
          <a:p>
            <a:pPr marL="6350" indent="0" eaLnBrk="1" hangingPunct="1">
              <a:buFont typeface="Wingdings" pitchFamily="2" charset="2"/>
              <a:buNone/>
            </a:pPr>
            <a:r>
              <a:rPr lang="en-US" altLang="en-US"/>
              <a:t>(A) A system for protecting a portion of the body of a user in case of an abnormal movement, such as a fall or a collision, wherein said system comprises </a:t>
            </a:r>
          </a:p>
          <a:p>
            <a:pPr marL="6350" indent="0" eaLnBrk="1" hangingPunct="1">
              <a:buFont typeface="Wingdings" pitchFamily="2" charset="2"/>
              <a:buNone/>
            </a:pPr>
            <a:r>
              <a:rPr lang="en-US" altLang="en-US"/>
              <a:t>(B) an apparel and</a:t>
            </a:r>
          </a:p>
          <a:p>
            <a:pPr marL="6350" indent="0" eaLnBrk="1" hangingPunct="1">
              <a:buFont typeface="Wingdings" pitchFamily="2" charset="2"/>
              <a:buNone/>
            </a:pPr>
            <a:r>
              <a:rPr lang="en-US" altLang="en-US"/>
              <a:t>(C) an airbag arranged therein: characterised in that said airbag comprises:</a:t>
            </a:r>
          </a:p>
          <a:p>
            <a:pPr marL="6350" indent="0" eaLnBrk="1" hangingPunct="1">
              <a:buFont typeface="Wingdings" pitchFamily="2" charset="2"/>
              <a:buNone/>
            </a:pPr>
            <a:r>
              <a:rPr lang="en-US" altLang="en-US"/>
              <a:t>(D) a first part suitable for surrounding a neck portion and back head portion of a user after inflation; AND</a:t>
            </a:r>
          </a:p>
          <a:p>
            <a:pPr marL="6350" indent="0" eaLnBrk="1" hangingPunct="1">
              <a:buFont typeface="Wingdings" pitchFamily="2" charset="2"/>
              <a:buNone/>
            </a:pPr>
            <a:r>
              <a:rPr lang="en-US" altLang="en-US"/>
              <a:t>(E) a second part suitable for forming a hood surrounding a skull of a user after inflation,</a:t>
            </a:r>
          </a:p>
          <a:p>
            <a:pPr marL="6350" indent="0" eaLnBrk="1" hangingPunct="1">
              <a:buFont typeface="Wingdings" pitchFamily="2" charset="2"/>
              <a:buNone/>
            </a:pPr>
            <a:r>
              <a:rPr lang="en-US" altLang="en-US"/>
              <a:t>(F) said first part and second part being folded and arranged in said apparel before inflation.</a:t>
            </a:r>
          </a:p>
        </p:txBody>
      </p:sp>
      <p:sp>
        <p:nvSpPr>
          <p:cNvPr id="7987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7987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E37AF4F-6211-426C-913B-825ADF6C37F8}" type="slidenum">
              <a:rPr lang="de-DE" altLang="en-US" sz="1200"/>
              <a:pPr algn="r" eaLnBrk="1" hangingPunct="1">
                <a:spcBef>
                  <a:spcPct val="0"/>
                </a:spcBef>
                <a:buFontTx/>
                <a:buNone/>
              </a:pPr>
              <a:t>75</a:t>
            </a:fld>
            <a:endParaRPr lang="de-DE" altLang="en-US" sz="12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611188" y="333375"/>
            <a:ext cx="7921625" cy="936625"/>
          </a:xfrm>
        </p:spPr>
        <p:txBody>
          <a:bodyPr/>
          <a:lstStyle/>
          <a:p>
            <a:pPr eaLnBrk="1" hangingPunct="1"/>
            <a:r>
              <a:rPr lang="en-US" altLang="en-US"/>
              <a:t>Is it novel?</a:t>
            </a:r>
          </a:p>
        </p:txBody>
      </p:sp>
      <p:sp>
        <p:nvSpPr>
          <p:cNvPr id="3" name="Content Placeholder 2"/>
          <p:cNvSpPr>
            <a:spLocks noGrp="1"/>
          </p:cNvSpPr>
          <p:nvPr>
            <p:ph idx="4294967295"/>
          </p:nvPr>
        </p:nvSpPr>
        <p:spPr>
          <a:xfrm>
            <a:off x="611188" y="1125538"/>
            <a:ext cx="7921625" cy="4464050"/>
          </a:xfrm>
        </p:spPr>
        <p:txBody>
          <a:bodyPr/>
          <a:lstStyle/>
          <a:p>
            <a:pPr eaLnBrk="1" hangingPunct="1">
              <a:buFont typeface="Wingdings" charset="0"/>
              <a:buChar char="§"/>
              <a:defRPr/>
            </a:pPr>
            <a:r>
              <a:rPr lang="en-US" dirty="0"/>
              <a:t>Priority date: 26 October 2005</a:t>
            </a:r>
          </a:p>
          <a:p>
            <a:pPr eaLnBrk="1" hangingPunct="1">
              <a:buFont typeface="Wingdings" charset="0"/>
              <a:buChar char="§"/>
              <a:defRPr/>
            </a:pPr>
            <a:endParaRPr lang="en-US" dirty="0"/>
          </a:p>
          <a:p>
            <a:pPr eaLnBrk="1" hangingPunct="1">
              <a:buFont typeface="Wingdings" charset="0"/>
              <a:buChar char="§"/>
              <a:defRPr/>
            </a:pPr>
            <a:r>
              <a:rPr lang="en-US" dirty="0"/>
              <a:t>Test for novelty: Did any document/publication exist before 26 October 2005 that, when taken alone, discloses the invention claimed in the patent application?</a:t>
            </a:r>
          </a:p>
          <a:p>
            <a:pPr eaLnBrk="1" hangingPunct="1">
              <a:buFont typeface="Wingdings" charset="0"/>
              <a:buChar char="§"/>
              <a:defRPr/>
            </a:pPr>
            <a:endParaRPr lang="en-US" dirty="0"/>
          </a:p>
          <a:p>
            <a:pPr eaLnBrk="1" hangingPunct="1">
              <a:buFont typeface="Wingdings" charset="0"/>
              <a:buChar char="§"/>
              <a:defRPr/>
            </a:pPr>
            <a:r>
              <a:rPr lang="en-US" dirty="0"/>
              <a:t>International search report states claims 1 to 9 may not be novel and/or inventive. Why?</a:t>
            </a:r>
          </a:p>
          <a:p>
            <a:pPr eaLnBrk="1" hangingPunct="1">
              <a:buFont typeface="Wingdings" charset="0"/>
              <a:buChar char="§"/>
              <a:defRPr/>
            </a:pPr>
            <a:endParaRPr lang="en-US" dirty="0"/>
          </a:p>
          <a:p>
            <a:pPr eaLnBrk="1" hangingPunct="1">
              <a:buFont typeface="Wingdings" charset="0"/>
              <a:buChar char="§"/>
              <a:defRPr/>
            </a:pPr>
            <a:r>
              <a:rPr lang="en-US" dirty="0"/>
              <a:t>The examiner cited three prior art documents:	</a:t>
            </a:r>
          </a:p>
          <a:p>
            <a:pPr lvl="1" eaLnBrk="1" hangingPunct="1">
              <a:defRPr/>
            </a:pPr>
            <a:r>
              <a:rPr lang="en-US" sz="1800"/>
              <a:t>DE1975451A1 </a:t>
            </a:r>
            <a:r>
              <a:rPr lang="en-US" sz="1800" dirty="0"/>
              <a:t>dated 10 June 1999</a:t>
            </a:r>
          </a:p>
          <a:p>
            <a:pPr lvl="1" eaLnBrk="1" hangingPunct="1">
              <a:defRPr/>
            </a:pPr>
            <a:r>
              <a:rPr lang="en-US" sz="1800" dirty="0"/>
              <a:t>DE3616890A1 dated 26 November 1987</a:t>
            </a:r>
          </a:p>
          <a:p>
            <a:pPr lvl="1" eaLnBrk="1" hangingPunct="1">
              <a:defRPr/>
            </a:pPr>
            <a:r>
              <a:rPr lang="en-US" sz="1800" dirty="0"/>
              <a:t>WO0154523 dated 2 August 2001</a:t>
            </a:r>
          </a:p>
          <a:p>
            <a:pPr marL="541338" lvl="1" indent="-269875" eaLnBrk="1" hangingPunct="1">
              <a:buFontTx/>
              <a:buNone/>
              <a:defRPr/>
            </a:pPr>
            <a:endParaRPr lang="en-US" dirty="0"/>
          </a:p>
        </p:txBody>
      </p:sp>
      <p:sp>
        <p:nvSpPr>
          <p:cNvPr id="8090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090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0BEF322-3FEF-4608-85E0-99A598C8E8CF}" type="slidenum">
              <a:rPr lang="de-DE" altLang="en-US" sz="1200"/>
              <a:pPr algn="r" eaLnBrk="1" hangingPunct="1">
                <a:spcBef>
                  <a:spcPct val="0"/>
                </a:spcBef>
                <a:buFontTx/>
                <a:buNone/>
              </a:pPr>
              <a:t>76</a:t>
            </a:fld>
            <a:endParaRPr lang="de-DE" altLang="en-US" sz="12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altLang="en-US"/>
              <a:t>What did the applicants do next?</a:t>
            </a:r>
          </a:p>
        </p:txBody>
      </p:sp>
      <p:sp>
        <p:nvSpPr>
          <p:cNvPr id="3" name="Content Placeholder 2"/>
          <p:cNvSpPr>
            <a:spLocks noGrp="1"/>
          </p:cNvSpPr>
          <p:nvPr>
            <p:ph idx="4294967295"/>
          </p:nvPr>
        </p:nvSpPr>
        <p:spPr>
          <a:xfrm>
            <a:off x="611188" y="1125538"/>
            <a:ext cx="7921625" cy="4464050"/>
          </a:xfrm>
        </p:spPr>
        <p:txBody>
          <a:bodyPr/>
          <a:lstStyle/>
          <a:p>
            <a:pPr eaLnBrk="1" hangingPunct="1">
              <a:buFont typeface="Wingdings" charset="0"/>
              <a:buChar char="§"/>
              <a:defRPr/>
            </a:pPr>
            <a:r>
              <a:rPr lang="en-US" dirty="0"/>
              <a:t>Options</a:t>
            </a:r>
          </a:p>
          <a:p>
            <a:pPr eaLnBrk="1" hangingPunct="1">
              <a:buFont typeface="Wingdings" charset="0"/>
              <a:buChar char="§"/>
              <a:defRPr/>
            </a:pPr>
            <a:endParaRPr lang="en-US" dirty="0"/>
          </a:p>
          <a:p>
            <a:pPr marL="541338" lvl="1" indent="-269875" eaLnBrk="1" hangingPunct="1">
              <a:defRPr/>
            </a:pPr>
            <a:r>
              <a:rPr lang="en-US" dirty="0"/>
              <a:t>Abandon the patent application </a:t>
            </a:r>
            <a:r>
              <a:rPr lang="en-US" b="1" dirty="0"/>
              <a:t>or</a:t>
            </a:r>
            <a:r>
              <a:rPr lang="en-US" dirty="0"/>
              <a:t> </a:t>
            </a:r>
          </a:p>
          <a:p>
            <a:pPr marL="541338" lvl="1" indent="-269875" eaLnBrk="1" hangingPunct="1">
              <a:defRPr/>
            </a:pPr>
            <a:r>
              <a:rPr lang="en-US" dirty="0"/>
              <a:t>Request a preliminary examination </a:t>
            </a:r>
            <a:r>
              <a:rPr lang="en-US" b="1" dirty="0"/>
              <a:t>and/or</a:t>
            </a:r>
          </a:p>
          <a:p>
            <a:pPr lvl="1" eaLnBrk="1" hangingPunct="1">
              <a:defRPr/>
            </a:pPr>
            <a:r>
              <a:rPr lang="en-US" dirty="0"/>
              <a:t>Enter the national/regional phase in various countries</a:t>
            </a:r>
          </a:p>
          <a:p>
            <a:pPr marL="541338" lvl="1" indent="-269875" eaLnBrk="1" hangingPunct="1">
              <a:buFontTx/>
              <a:buNone/>
              <a:defRPr/>
            </a:pPr>
            <a:endParaRPr lang="en-US" dirty="0"/>
          </a:p>
          <a:p>
            <a:pPr marL="276225" eaLnBrk="1" hangingPunct="1">
              <a:buFont typeface="Wingdings" charset="0"/>
              <a:buChar char="§"/>
              <a:defRPr/>
            </a:pPr>
            <a:r>
              <a:rPr lang="en-US" dirty="0"/>
              <a:t>Decision</a:t>
            </a:r>
          </a:p>
          <a:p>
            <a:pPr marL="614363" lvl="1" indent="-342900" eaLnBrk="1" hangingPunct="1">
              <a:defRPr/>
            </a:pPr>
            <a:r>
              <a:rPr lang="en-US" dirty="0"/>
              <a:t>To continue prosecution by requesting optional international preliminary examination report (IPER issued)</a:t>
            </a:r>
          </a:p>
          <a:p>
            <a:pPr marL="541338" lvl="1" indent="-269875" eaLnBrk="1" hangingPunct="1">
              <a:buFont typeface="Wingdings" charset="0"/>
              <a:buChar char="§"/>
              <a:defRPr/>
            </a:pPr>
            <a:endParaRPr lang="en-US" dirty="0"/>
          </a:p>
          <a:p>
            <a:pPr marL="276225" eaLnBrk="1" hangingPunct="1">
              <a:buFont typeface="Wingdings" charset="0"/>
              <a:buChar char="§"/>
              <a:defRPr/>
            </a:pPr>
            <a:r>
              <a:rPr lang="en-US" dirty="0"/>
              <a:t>The claims had to be amended to ensure they were novel and inventive</a:t>
            </a:r>
          </a:p>
        </p:txBody>
      </p:sp>
      <p:sp>
        <p:nvSpPr>
          <p:cNvPr id="8192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192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00EEDB02-DF32-4C20-8CFF-D1AD1B34D754}" type="slidenum">
              <a:rPr lang="de-DE" altLang="en-US" sz="1200"/>
              <a:pPr algn="r" eaLnBrk="1" hangingPunct="1">
                <a:spcBef>
                  <a:spcPct val="0"/>
                </a:spcBef>
                <a:buFontTx/>
                <a:buNone/>
              </a:pPr>
              <a:t>77</a:t>
            </a:fld>
            <a:endParaRPr lang="de-DE" altLang="en-US" sz="12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611188" y="404813"/>
            <a:ext cx="7921625" cy="431800"/>
          </a:xfrm>
        </p:spPr>
        <p:txBody>
          <a:bodyPr/>
          <a:lstStyle/>
          <a:p>
            <a:pPr eaLnBrk="1" hangingPunct="1"/>
            <a:r>
              <a:rPr lang="en-US" altLang="en-US"/>
              <a:t>Comparison between original PCT claim 1 and the amended claim</a:t>
            </a:r>
          </a:p>
        </p:txBody>
      </p:sp>
      <p:graphicFrame>
        <p:nvGraphicFramePr>
          <p:cNvPr id="6" name="Content Placeholder 5"/>
          <p:cNvGraphicFramePr>
            <a:graphicFrameLocks noGrp="1"/>
          </p:cNvGraphicFramePr>
          <p:nvPr>
            <p:ph idx="4294967295"/>
          </p:nvPr>
        </p:nvGraphicFramePr>
        <p:xfrm>
          <a:off x="395288" y="1484313"/>
          <a:ext cx="8569325" cy="4730750"/>
        </p:xfrm>
        <a:graphic>
          <a:graphicData uri="http://schemas.openxmlformats.org/drawingml/2006/table">
            <a:tbl>
              <a:tblPr/>
              <a:tblGrid>
                <a:gridCol w="3960268">
                  <a:extLst>
                    <a:ext uri="{9D8B030D-6E8A-4147-A177-3AD203B41FA5}">
                      <a16:colId xmlns:a16="http://schemas.microsoft.com/office/drawing/2014/main" val="20000"/>
                    </a:ext>
                  </a:extLst>
                </a:gridCol>
                <a:gridCol w="4609057">
                  <a:extLst>
                    <a:ext uri="{9D8B030D-6E8A-4147-A177-3AD203B41FA5}">
                      <a16:colId xmlns:a16="http://schemas.microsoft.com/office/drawing/2014/main" val="20001"/>
                    </a:ext>
                  </a:extLst>
                </a:gridCol>
              </a:tblGrid>
              <a:tr h="3961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333399"/>
                          </a:solidFill>
                          <a:effectLst/>
                          <a:latin typeface="Arial" charset="0"/>
                          <a:ea typeface="ＭＳ Ｐゴシック" charset="0"/>
                        </a:rPr>
                        <a:t>Original claim 1</a:t>
                      </a:r>
                    </a:p>
                  </a:txBody>
                  <a:tcPr marL="91436" marR="91436" marT="45672" marB="45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333399"/>
                          </a:solidFill>
                          <a:effectLst/>
                          <a:latin typeface="Arial" charset="0"/>
                          <a:ea typeface="ＭＳ Ｐゴシック" charset="0"/>
                        </a:rPr>
                        <a:t>Amended claim 1</a:t>
                      </a:r>
                    </a:p>
                  </a:txBody>
                  <a:tcPr marL="91436" marR="91436" marT="45672" marB="45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334606">
                <a:tc>
                  <a:txBody>
                    <a:body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333399"/>
                          </a:solidFill>
                          <a:effectLst/>
                          <a:latin typeface="Arial" charset="0"/>
                          <a:ea typeface="ＭＳ Ｐゴシック" charset="0"/>
                          <a:cs typeface="ＭＳ Ｐゴシック" charset="0"/>
                        </a:rPr>
                        <a:t>A:</a:t>
                      </a: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A system for protecting a portion of the body of a user in case of an abnormal movement, such as a fall or a collision, wherein said system comprises </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B: an apparel and</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C: an airbag arranged therein: </a:t>
                      </a: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characterized in that</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 said airbag </a:t>
                      </a: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comprises</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333399"/>
                          </a:solidFill>
                          <a:effectLst/>
                          <a:latin typeface="Arial" charset="0"/>
                          <a:ea typeface="ＭＳ Ｐゴシック" charset="0"/>
                          <a:cs typeface="ＭＳ Ｐゴシック" charset="0"/>
                        </a:rPr>
                        <a:t>D:</a:t>
                      </a:r>
                      <a:r>
                        <a:rPr kumimoji="0" lang="en-US" sz="1600" b="0" i="0" u="none" strike="noStrike" cap="none" normalizeH="0" baseline="0" dirty="0">
                          <a:ln>
                            <a:noFill/>
                          </a:ln>
                          <a:solidFill>
                            <a:srgbClr val="333399"/>
                          </a:solidFill>
                          <a:effectLst/>
                          <a:latin typeface="Arial" charset="0"/>
                          <a:ea typeface="ＭＳ Ｐゴシック" charset="0"/>
                          <a:cs typeface="ＭＳ Ｐゴシック" charset="0"/>
                        </a:rPr>
                        <a:t> </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a first part suitable for surrounding a neck portion an back head portion of a user after inflation; AND</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333399"/>
                          </a:solidFill>
                          <a:effectLst/>
                          <a:latin typeface="Arial" charset="0"/>
                          <a:ea typeface="ＭＳ Ｐゴシック" charset="0"/>
                          <a:cs typeface="ＭＳ Ｐゴシック" charset="0"/>
                        </a:rPr>
                        <a:t>E:</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 a second part suitable for forming a hood surrounding a skull of a user after inflation,</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333399"/>
                          </a:solidFill>
                          <a:effectLst/>
                          <a:latin typeface="Arial" charset="0"/>
                          <a:ea typeface="ＭＳ Ｐゴシック" charset="0"/>
                          <a:cs typeface="ＭＳ Ｐゴシック" charset="0"/>
                        </a:rPr>
                        <a:t>F:</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 said first part and second part being folded and arranged in said apparel before inflation.</a:t>
                      </a:r>
                    </a:p>
                  </a:txBody>
                  <a:tcPr marL="91436" marR="91436" marT="45672" marB="45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333399"/>
                          </a:solidFill>
                          <a:effectLst/>
                          <a:latin typeface="Arial" charset="0"/>
                          <a:ea typeface="ＭＳ Ｐゴシック" charset="0"/>
                          <a:cs typeface="ＭＳ Ｐゴシック" charset="0"/>
                        </a:rPr>
                        <a:t>A:</a:t>
                      </a: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A system for protecting a portion of the body of a user in case of an abnormal movement, such as a fall or a collision, wherein said system comprises </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B: an apparel and</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C: an airbag arranged therein: </a:t>
                      </a: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characterized in that</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 said airbag </a:t>
                      </a:r>
                      <a:r>
                        <a:rPr kumimoji="0" lang="en-US" sz="1600" b="1" i="0" u="none" strike="noStrike" cap="none" normalizeH="0" baseline="0" dirty="0">
                          <a:ln>
                            <a:noFill/>
                          </a:ln>
                          <a:solidFill>
                            <a:srgbClr val="000000"/>
                          </a:solidFill>
                          <a:effectLst/>
                          <a:latin typeface="Arial" charset="0"/>
                          <a:ea typeface="ＭＳ Ｐゴシック" charset="0"/>
                          <a:cs typeface="ＭＳ Ｐゴシック" charset="0"/>
                        </a:rPr>
                        <a:t>comprises</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333399"/>
                          </a:solidFill>
                          <a:effectLst/>
                          <a:latin typeface="Arial" charset="0"/>
                          <a:ea typeface="ＭＳ Ｐゴシック" charset="0"/>
                          <a:cs typeface="ＭＳ Ｐゴシック" charset="0"/>
                        </a:rPr>
                        <a:t>D:</a:t>
                      </a:r>
                      <a:r>
                        <a:rPr kumimoji="0" lang="en-US" sz="1600" b="0" i="0" u="none" strike="noStrike" cap="none" normalizeH="0" baseline="0" dirty="0">
                          <a:ln>
                            <a:noFill/>
                          </a:ln>
                          <a:solidFill>
                            <a:srgbClr val="333399"/>
                          </a:solidFill>
                          <a:effectLst/>
                          <a:latin typeface="Arial" charset="0"/>
                          <a:ea typeface="ＭＳ Ｐゴシック" charset="0"/>
                          <a:cs typeface="ＭＳ Ｐゴシック" charset="0"/>
                        </a:rPr>
                        <a:t> </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a first part suitable for surrounding a neck portion an back head portion of a user after inflation; AND</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333399"/>
                          </a:solidFill>
                          <a:effectLst/>
                          <a:latin typeface="Arial" charset="0"/>
                          <a:ea typeface="ＭＳ Ｐゴシック" charset="0"/>
                          <a:cs typeface="ＭＳ Ｐゴシック" charset="0"/>
                        </a:rPr>
                        <a:t>E:</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 a second part suitable for forming a hood surrounding a skull of a user after inflation,</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333399"/>
                          </a:solidFill>
                          <a:effectLst/>
                          <a:latin typeface="Arial" charset="0"/>
                          <a:ea typeface="ＭＳ Ｐゴシック" charset="0"/>
                          <a:cs typeface="ＭＳ Ｐゴシック" charset="0"/>
                        </a:rPr>
                        <a:t>F:</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 said first part and second part being folded and arranged in said apparel before inflation</a:t>
                      </a:r>
                      <a:r>
                        <a:rPr kumimoji="0" lang="en-US" sz="1600" b="0" i="1"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600" b="0"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600" b="0" i="1" u="none" strike="noStrike" cap="none" normalizeH="0" baseline="0" dirty="0">
                          <a:ln>
                            <a:noFill/>
                          </a:ln>
                          <a:solidFill>
                            <a:schemeClr val="accent2"/>
                          </a:solidFill>
                          <a:effectLst/>
                          <a:latin typeface="Arial" charset="0"/>
                          <a:ea typeface="ＭＳ Ｐゴシック" charset="0"/>
                          <a:cs typeface="ＭＳ Ｐゴシック" charset="0"/>
                        </a:rPr>
                        <a:t>and</a:t>
                      </a:r>
                    </a:p>
                    <a:p>
                      <a:pPr marL="0" marR="0" lvl="1" indent="0" algn="l" defTabSz="914400" rtl="0" eaLnBrk="1" fontAlgn="base" latinLnBrk="0" hangingPunct="1">
                        <a:lnSpc>
                          <a:spcPct val="100000"/>
                        </a:lnSpc>
                        <a:spcBef>
                          <a:spcPct val="0"/>
                        </a:spcBef>
                        <a:spcAft>
                          <a:spcPct val="0"/>
                        </a:spcAft>
                        <a:buClrTx/>
                        <a:buSzTx/>
                        <a:buFontTx/>
                        <a:buNone/>
                        <a:tabLst/>
                      </a:pPr>
                      <a:r>
                        <a:rPr kumimoji="0" lang="en-US" sz="1600" b="1" i="1" u="sng" strike="noStrike" cap="none" normalizeH="0" baseline="0" dirty="0">
                          <a:ln>
                            <a:noFill/>
                          </a:ln>
                          <a:solidFill>
                            <a:schemeClr val="accent2"/>
                          </a:solidFill>
                          <a:effectLst/>
                          <a:latin typeface="Arial" charset="0"/>
                          <a:ea typeface="ＭＳ Ｐゴシック" charset="0"/>
                          <a:cs typeface="ＭＳ Ｐゴシック" charset="0"/>
                        </a:rPr>
                        <a:t>G:</a:t>
                      </a:r>
                      <a:r>
                        <a:rPr kumimoji="0" lang="en-US" sz="1600" b="0" i="1" u="none" strike="noStrike" cap="none" normalizeH="0" baseline="0" dirty="0">
                          <a:ln>
                            <a:noFill/>
                          </a:ln>
                          <a:solidFill>
                            <a:schemeClr val="accent2"/>
                          </a:solidFill>
                          <a:effectLst/>
                          <a:latin typeface="Arial" charset="0"/>
                          <a:ea typeface="ＭＳ Ｐゴシック" charset="0"/>
                          <a:cs typeface="ＭＳ Ｐゴシック" charset="0"/>
                        </a:rPr>
                        <a:t> said first part being adapted for inflation prior to inflation of the second part</a:t>
                      </a:r>
                      <a:r>
                        <a:rPr kumimoji="0" lang="en-US" sz="1600" b="0" i="1" u="none" strike="noStrike" cap="none" normalizeH="0" baseline="0" dirty="0">
                          <a:ln>
                            <a:noFill/>
                          </a:ln>
                          <a:solidFill>
                            <a:srgbClr val="000000"/>
                          </a:solidFill>
                          <a:effectLst/>
                          <a:latin typeface="Arial" charset="0"/>
                          <a:ea typeface="ＭＳ Ｐゴシック" charset="0"/>
                          <a:cs typeface="ＭＳ Ｐゴシック" charset="0"/>
                        </a:rPr>
                        <a:t>.</a:t>
                      </a:r>
                    </a:p>
                  </a:txBody>
                  <a:tcPr marL="91436" marR="91436" marT="45672" marB="4567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bl>
          </a:graphicData>
        </a:graphic>
      </p:graphicFrame>
      <p:sp>
        <p:nvSpPr>
          <p:cNvPr id="8295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295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D4A9B28-CF06-4092-81DB-B3910A0618C5}" type="slidenum">
              <a:rPr lang="de-DE" altLang="en-US" sz="1200"/>
              <a:pPr algn="r" eaLnBrk="1" hangingPunct="1">
                <a:spcBef>
                  <a:spcPct val="0"/>
                </a:spcBef>
                <a:buFontTx/>
                <a:buNone/>
              </a:pPr>
              <a:t>78</a:t>
            </a:fld>
            <a:endParaRPr lang="de-DE" altLang="en-US" sz="12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altLang="en-US"/>
              <a:t>What did the examination report say and what happened next?</a:t>
            </a:r>
          </a:p>
        </p:txBody>
      </p:sp>
      <p:sp>
        <p:nvSpPr>
          <p:cNvPr id="83971" name="Content Placeholder 2"/>
          <p:cNvSpPr>
            <a:spLocks noGrp="1"/>
          </p:cNvSpPr>
          <p:nvPr>
            <p:ph idx="4294967295"/>
          </p:nvPr>
        </p:nvSpPr>
        <p:spPr>
          <a:xfrm>
            <a:off x="611188" y="1125538"/>
            <a:ext cx="7921625" cy="4464050"/>
          </a:xfrm>
        </p:spPr>
        <p:txBody>
          <a:bodyPr/>
          <a:lstStyle/>
          <a:p>
            <a:pPr eaLnBrk="1" hangingPunct="1"/>
            <a:endParaRPr lang="en-US" altLang="en-US" dirty="0"/>
          </a:p>
          <a:p>
            <a:pPr eaLnBrk="1" hangingPunct="1"/>
            <a:endParaRPr lang="en-US" altLang="en-US" dirty="0"/>
          </a:p>
          <a:p>
            <a:pPr eaLnBrk="1" hangingPunct="1"/>
            <a:r>
              <a:rPr lang="en-US" altLang="en-US" dirty="0"/>
              <a:t>Examination report: claims 1 to 12 are new and inventive.</a:t>
            </a:r>
          </a:p>
          <a:p>
            <a:pPr eaLnBrk="1" hangingPunct="1"/>
            <a:endParaRPr lang="en-US" altLang="en-US" dirty="0"/>
          </a:p>
          <a:p>
            <a:pPr eaLnBrk="1" hangingPunct="1"/>
            <a:r>
              <a:rPr lang="en-US" altLang="en-US" dirty="0"/>
              <a:t>Consequences: entry into national/regional phase in various countries and regions, including China, Europe, Japan, Russia, Sweden and the United States.</a:t>
            </a:r>
            <a:endParaRPr lang="en-GB" altLang="en-US" dirty="0"/>
          </a:p>
          <a:p>
            <a:pPr eaLnBrk="1" hangingPunct="1">
              <a:buFont typeface="Wingdings" pitchFamily="2" charset="2"/>
              <a:buNone/>
            </a:pPr>
            <a:endParaRPr lang="en-US" altLang="en-US" dirty="0"/>
          </a:p>
          <a:p>
            <a:pPr eaLnBrk="1" hangingPunct="1">
              <a:buFont typeface="Wingdings" pitchFamily="2" charset="2"/>
              <a:buNone/>
            </a:pPr>
            <a:endParaRPr lang="en-US" altLang="en-US" dirty="0"/>
          </a:p>
          <a:p>
            <a:pPr marL="541338" lvl="1" indent="-269875" eaLnBrk="1" hangingPunct="1"/>
            <a:endParaRPr lang="en-US" altLang="en-US" dirty="0"/>
          </a:p>
          <a:p>
            <a:pPr marL="541338" lvl="1" indent="-269875" eaLnBrk="1" hangingPunct="1"/>
            <a:endParaRPr lang="en-US" altLang="en-US" dirty="0"/>
          </a:p>
          <a:p>
            <a:pPr eaLnBrk="1" hangingPunct="1"/>
            <a:endParaRPr lang="en-US" altLang="en-US" dirty="0"/>
          </a:p>
        </p:txBody>
      </p:sp>
      <p:sp>
        <p:nvSpPr>
          <p:cNvPr id="8397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397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AAFC411-85D4-480B-A194-5A80684D8189}" type="slidenum">
              <a:rPr lang="de-DE" altLang="en-US" sz="1200"/>
              <a:pPr algn="r" eaLnBrk="1" hangingPunct="1">
                <a:spcBef>
                  <a:spcPct val="0"/>
                </a:spcBef>
                <a:buFontTx/>
                <a:buNone/>
              </a:pPr>
              <a:t>79</a:t>
            </a:fld>
            <a:endParaRPr lang="de-DE" altLang="en-US"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1" name="Rectangle 3"/>
          <p:cNvSpPr>
            <a:spLocks noGrp="1" noChangeArrowheads="1"/>
          </p:cNvSpPr>
          <p:nvPr>
            <p:ph type="body" idx="4294967295"/>
          </p:nvPr>
        </p:nvSpPr>
        <p:spPr>
          <a:xfrm>
            <a:off x="755650" y="1628775"/>
            <a:ext cx="8137525" cy="3960813"/>
          </a:xfrm>
        </p:spPr>
        <p:txBody>
          <a:bodyPr/>
          <a:lstStyle/>
          <a:p>
            <a:pPr eaLnBrk="1" hangingPunct="1">
              <a:lnSpc>
                <a:spcPct val="90000"/>
              </a:lnSpc>
            </a:pPr>
            <a:r>
              <a:rPr lang="en-GB" altLang="en-US" sz="1800"/>
              <a:t>Does a patent give you the right to exploit an invention?</a:t>
            </a:r>
          </a:p>
          <a:p>
            <a:pPr eaLnBrk="1" hangingPunct="1">
              <a:lnSpc>
                <a:spcPct val="90000"/>
              </a:lnSpc>
            </a:pPr>
            <a:endParaRPr lang="de-CH" altLang="en-US" sz="1800"/>
          </a:p>
          <a:p>
            <a:pPr eaLnBrk="1" hangingPunct="1">
              <a:lnSpc>
                <a:spcPct val="90000"/>
              </a:lnSpc>
            </a:pPr>
            <a:endParaRPr lang="en-GB" altLang="en-US" sz="1800"/>
          </a:p>
          <a:p>
            <a:pPr eaLnBrk="1" hangingPunct="1">
              <a:lnSpc>
                <a:spcPct val="90000"/>
              </a:lnSpc>
              <a:buFont typeface="Wingdings" pitchFamily="2" charset="2"/>
              <a:buNone/>
            </a:pPr>
            <a:endParaRPr lang="en-GB" altLang="en-US" sz="1800"/>
          </a:p>
          <a:p>
            <a:pPr eaLnBrk="1" hangingPunct="1">
              <a:lnSpc>
                <a:spcPct val="90000"/>
              </a:lnSpc>
            </a:pPr>
            <a:r>
              <a:rPr lang="en-GB" altLang="en-US" sz="1800"/>
              <a:t>A patent is a negative right. </a:t>
            </a:r>
            <a:br>
              <a:rPr lang="en-GB" altLang="en-US" sz="1800"/>
            </a:br>
            <a:r>
              <a:rPr lang="en-GB" altLang="en-US" sz="1800"/>
              <a:t>It gives you the right to prevent others from exploiting the invention. </a:t>
            </a:r>
            <a:br>
              <a:rPr lang="en-GB" altLang="en-US" sz="1800"/>
            </a:br>
            <a:r>
              <a:rPr lang="en-GB" altLang="en-US" sz="1800"/>
              <a:t>It is not an enabling right.</a:t>
            </a:r>
            <a:br>
              <a:rPr lang="en-GB" altLang="en-US" sz="1800"/>
            </a:br>
            <a:endParaRPr lang="en-GB" altLang="en-US" sz="1800"/>
          </a:p>
          <a:p>
            <a:pPr eaLnBrk="1" hangingPunct="1">
              <a:lnSpc>
                <a:spcPct val="90000"/>
              </a:lnSpc>
            </a:pPr>
            <a:r>
              <a:rPr lang="en-GB" altLang="en-US" sz="1800"/>
              <a:t>Patents owned by others may </a:t>
            </a:r>
            <a:br>
              <a:rPr lang="en-GB" altLang="en-US" sz="1800"/>
            </a:br>
            <a:r>
              <a:rPr lang="en-GB" altLang="en-US" sz="1800"/>
              <a:t>overlap or encompass your own patent.</a:t>
            </a:r>
            <a:br>
              <a:rPr lang="en-GB" altLang="en-US" sz="1800"/>
            </a:br>
            <a:r>
              <a:rPr lang="en-GB" altLang="en-US" sz="1800"/>
              <a:t>-&gt; S</a:t>
            </a:r>
            <a:r>
              <a:rPr lang="en-GB" altLang="en-US" sz="1600"/>
              <a:t>eek a licence before commercialising</a:t>
            </a:r>
          </a:p>
          <a:p>
            <a:pPr eaLnBrk="1" hangingPunct="1">
              <a:lnSpc>
                <a:spcPct val="90000"/>
              </a:lnSpc>
            </a:pPr>
            <a:endParaRPr lang="en-GB" altLang="en-US" sz="1800"/>
          </a:p>
          <a:p>
            <a:pPr eaLnBrk="1" hangingPunct="1">
              <a:lnSpc>
                <a:spcPct val="90000"/>
              </a:lnSpc>
              <a:buFont typeface="Wingdings" pitchFamily="2" charset="2"/>
              <a:buNone/>
            </a:pPr>
            <a:r>
              <a:rPr lang="en-GB" altLang="en-US" sz="1800"/>
              <a:t>				For example: </a:t>
            </a:r>
            <a:br>
              <a:rPr lang="en-GB" altLang="en-US" sz="1800"/>
            </a:br>
            <a:endParaRPr lang="en-GB" altLang="en-US" sz="1800"/>
          </a:p>
          <a:p>
            <a:pPr eaLnBrk="1" hangingPunct="1">
              <a:lnSpc>
                <a:spcPct val="90000"/>
              </a:lnSpc>
              <a:buFontTx/>
              <a:buNone/>
            </a:pPr>
            <a:endParaRPr lang="en-GB" altLang="en-US" sz="1800"/>
          </a:p>
        </p:txBody>
      </p:sp>
      <p:sp>
        <p:nvSpPr>
          <p:cNvPr id="411652" name="Oval 4"/>
          <p:cNvSpPr>
            <a:spLocks noChangeArrowheads="1"/>
          </p:cNvSpPr>
          <p:nvPr/>
        </p:nvSpPr>
        <p:spPr bwMode="auto">
          <a:xfrm>
            <a:off x="5219700" y="3860800"/>
            <a:ext cx="3446463" cy="2312988"/>
          </a:xfrm>
          <a:prstGeom prst="ellipse">
            <a:avLst/>
          </a:prstGeom>
          <a:solidFill>
            <a:srgbClr val="D3DDE5"/>
          </a:solidFill>
          <a:ln w="9525">
            <a:solidFill>
              <a:schemeClr val="tx1"/>
            </a:solidFill>
            <a:round/>
            <a:headEnd/>
            <a:tailEnd/>
          </a:ln>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br>
              <a:rPr lang="en-GB" altLang="en-US" sz="1800"/>
            </a:br>
            <a:r>
              <a:rPr lang="en-GB" altLang="en-US" sz="1800"/>
              <a:t>P</a:t>
            </a:r>
            <a:r>
              <a:rPr lang="en-GB" altLang="en-US" sz="1600"/>
              <a:t>atent A: </a:t>
            </a:r>
            <a:br>
              <a:rPr lang="en-GB" altLang="en-US" sz="1600"/>
            </a:br>
            <a:r>
              <a:rPr lang="en-GB" altLang="en-US" sz="1600"/>
              <a:t>Electric kettle</a:t>
            </a:r>
          </a:p>
          <a:p>
            <a:pPr algn="ctr" eaLnBrk="1" hangingPunct="1">
              <a:spcBef>
                <a:spcPct val="0"/>
              </a:spcBef>
              <a:buFontTx/>
              <a:buNone/>
            </a:pPr>
            <a:endParaRPr lang="en-GB" altLang="en-US" sz="1600"/>
          </a:p>
          <a:p>
            <a:pPr algn="ctr" eaLnBrk="1" hangingPunct="1">
              <a:spcBef>
                <a:spcPct val="0"/>
              </a:spcBef>
              <a:buFontTx/>
              <a:buNone/>
            </a:pPr>
            <a:endParaRPr lang="en-GB" altLang="en-US" sz="1600"/>
          </a:p>
          <a:p>
            <a:pPr algn="ctr" eaLnBrk="1" hangingPunct="1">
              <a:spcBef>
                <a:spcPct val="0"/>
              </a:spcBef>
              <a:buFontTx/>
              <a:buNone/>
            </a:pPr>
            <a:endParaRPr lang="en-GB" altLang="en-US" sz="1800"/>
          </a:p>
          <a:p>
            <a:pPr algn="ctr" eaLnBrk="1" hangingPunct="1">
              <a:spcBef>
                <a:spcPct val="0"/>
              </a:spcBef>
              <a:buFontTx/>
              <a:buNone/>
            </a:pPr>
            <a:endParaRPr lang="en-GB" altLang="en-US" sz="1800"/>
          </a:p>
          <a:p>
            <a:pPr algn="ctr" eaLnBrk="1" hangingPunct="1">
              <a:spcBef>
                <a:spcPct val="0"/>
              </a:spcBef>
              <a:buFontTx/>
              <a:buNone/>
            </a:pPr>
            <a:endParaRPr lang="en-GB" altLang="en-US" sz="1800"/>
          </a:p>
          <a:p>
            <a:pPr algn="ctr" eaLnBrk="1" hangingPunct="1">
              <a:spcBef>
                <a:spcPct val="0"/>
              </a:spcBef>
              <a:buFontTx/>
              <a:buNone/>
            </a:pPr>
            <a:endParaRPr lang="en-GB" altLang="en-US" sz="1800"/>
          </a:p>
          <a:p>
            <a:pPr algn="ctr" eaLnBrk="1" hangingPunct="1">
              <a:spcBef>
                <a:spcPct val="0"/>
              </a:spcBef>
              <a:buFontTx/>
              <a:buNone/>
            </a:pPr>
            <a:endParaRPr lang="en-GB" altLang="en-US" sz="1800"/>
          </a:p>
        </p:txBody>
      </p:sp>
      <p:sp>
        <p:nvSpPr>
          <p:cNvPr id="411653" name="Oval 5"/>
          <p:cNvSpPr>
            <a:spLocks noChangeArrowheads="1"/>
          </p:cNvSpPr>
          <p:nvPr/>
        </p:nvSpPr>
        <p:spPr bwMode="auto">
          <a:xfrm>
            <a:off x="6011863" y="4652963"/>
            <a:ext cx="2398712" cy="1301750"/>
          </a:xfrm>
          <a:prstGeom prst="ellipse">
            <a:avLst/>
          </a:prstGeom>
          <a:solidFill>
            <a:schemeClr val="bg1"/>
          </a:solidFill>
          <a:ln w="9525">
            <a:solidFill>
              <a:schemeClr val="tx1"/>
            </a:solidFill>
            <a:round/>
            <a:headEnd/>
            <a:tailEnd/>
          </a:ln>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600"/>
              <a:t>Your patent B: </a:t>
            </a:r>
            <a:br>
              <a:rPr lang="en-GB" altLang="en-US" sz="1600"/>
            </a:br>
            <a:r>
              <a:rPr lang="en-GB" altLang="en-US" sz="1600"/>
              <a:t>Electric kettle with </a:t>
            </a:r>
          </a:p>
          <a:p>
            <a:pPr algn="ctr" eaLnBrk="1" hangingPunct="1">
              <a:spcBef>
                <a:spcPct val="0"/>
              </a:spcBef>
              <a:buFontTx/>
              <a:buNone/>
            </a:pPr>
            <a:r>
              <a:rPr lang="en-GB" altLang="en-US" sz="1600"/>
              <a:t>ceramic heating </a:t>
            </a:r>
          </a:p>
          <a:p>
            <a:pPr algn="ctr" eaLnBrk="1" hangingPunct="1">
              <a:spcBef>
                <a:spcPct val="0"/>
              </a:spcBef>
              <a:buFontTx/>
              <a:buNone/>
            </a:pPr>
            <a:r>
              <a:rPr lang="en-GB" altLang="en-US" sz="1600"/>
              <a:t>elements</a:t>
            </a:r>
          </a:p>
        </p:txBody>
      </p:sp>
      <p:sp>
        <p:nvSpPr>
          <p:cNvPr id="411654" name="Text Box 6"/>
          <p:cNvSpPr txBox="1">
            <a:spLocks noChangeArrowheads="1"/>
          </p:cNvSpPr>
          <p:nvPr/>
        </p:nvSpPr>
        <p:spPr bwMode="auto">
          <a:xfrm>
            <a:off x="1042988" y="2060575"/>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400" b="1">
                <a:solidFill>
                  <a:srgbClr val="CC3300"/>
                </a:solidFill>
              </a:rPr>
              <a:t>- NO!</a:t>
            </a:r>
          </a:p>
        </p:txBody>
      </p:sp>
      <p:sp>
        <p:nvSpPr>
          <p:cNvPr id="11270"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endParaRPr lang="en-US" altLang="en-US" sz="1400"/>
          </a:p>
        </p:txBody>
      </p:sp>
      <p:sp>
        <p:nvSpPr>
          <p:cNvPr id="11271" name="Footer Placeholder 3"/>
          <p:cNvSpPr>
            <a:spLocks noGrp="1"/>
          </p:cNvSpPr>
          <p:nvPr>
            <p:ph type="ftr" sz="quarter" idx="10"/>
          </p:nvPr>
        </p:nvSpPr>
        <p:spPr>
          <a:xfrm>
            <a:off x="611188" y="6553200"/>
            <a:ext cx="63309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buFont typeface="Wingdings" pitchFamily="2" charset="2"/>
              <a:buNone/>
            </a:pPr>
            <a:r>
              <a:rPr lang="en-GB" altLang="en-US" sz="1200"/>
              <a:t>Intellectual Property Teaching Kit </a:t>
            </a:r>
          </a:p>
        </p:txBody>
      </p:sp>
      <p:grpSp>
        <p:nvGrpSpPr>
          <p:cNvPr id="11276" name="Group 12"/>
          <p:cNvGrpSpPr>
            <a:grpSpLocks/>
          </p:cNvGrpSpPr>
          <p:nvPr/>
        </p:nvGrpSpPr>
        <p:grpSpPr bwMode="auto">
          <a:xfrm>
            <a:off x="7092950" y="1995488"/>
            <a:ext cx="1584325" cy="1044575"/>
            <a:chOff x="521" y="1661"/>
            <a:chExt cx="998" cy="658"/>
          </a:xfrm>
        </p:grpSpPr>
        <p:pic>
          <p:nvPicPr>
            <p:cNvPr id="11275" name="Picture 17" descr="stk316015rkn"/>
            <p:cNvPicPr>
              <a:picLocks noChangeAspect="1" noChangeArrowheads="1"/>
            </p:cNvPicPr>
            <p:nvPr/>
          </p:nvPicPr>
          <p:blipFill>
            <a:blip r:embed="rId3">
              <a:extLst>
                <a:ext uri="{28A0092B-C50C-407E-A947-70E740481C1C}">
                  <a14:useLocalDpi xmlns:a14="http://schemas.microsoft.com/office/drawing/2010/main" val="0"/>
                </a:ext>
              </a:extLst>
            </a:blip>
            <a:srcRect t="44839"/>
            <a:stretch>
              <a:fillRect/>
            </a:stretch>
          </p:blipFill>
          <p:spPr bwMode="auto">
            <a:xfrm>
              <a:off x="521" y="1661"/>
              <a:ext cx="998" cy="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 name="Gerade Verbindung 26"/>
            <p:cNvCxnSpPr>
              <a:cxnSpLocks noChangeShapeType="1"/>
            </p:cNvCxnSpPr>
            <p:nvPr/>
          </p:nvCxnSpPr>
          <p:spPr bwMode="auto">
            <a:xfrm flipV="1">
              <a:off x="610" y="1678"/>
              <a:ext cx="785" cy="601"/>
            </a:xfrm>
            <a:prstGeom prst="line">
              <a:avLst/>
            </a:prstGeom>
            <a:noFill/>
            <a:ln w="57150" algn="ctr">
              <a:solidFill>
                <a:srgbClr val="BF3126"/>
              </a:solidFill>
              <a:round/>
              <a:headEnd/>
              <a:tailEnd/>
            </a:ln>
            <a:extLst>
              <a:ext uri="{909E8E84-426E-40DD-AFC4-6F175D3DCCD1}">
                <a14:hiddenFill xmlns:a14="http://schemas.microsoft.com/office/drawing/2010/main">
                  <a:noFill/>
                </a14:hiddenFill>
              </a:ext>
            </a:extLst>
          </p:spPr>
        </p:cxnSp>
        <p:cxnSp>
          <p:nvCxnSpPr>
            <p:cNvPr id="11277" name="Gerade Verbindung 27"/>
            <p:cNvCxnSpPr>
              <a:cxnSpLocks noChangeShapeType="1"/>
            </p:cNvCxnSpPr>
            <p:nvPr/>
          </p:nvCxnSpPr>
          <p:spPr bwMode="auto">
            <a:xfrm rot="10800000">
              <a:off x="610" y="1678"/>
              <a:ext cx="807" cy="601"/>
            </a:xfrm>
            <a:prstGeom prst="line">
              <a:avLst/>
            </a:prstGeom>
            <a:noFill/>
            <a:ln w="57150" algn="ctr">
              <a:solidFill>
                <a:srgbClr val="BF3126"/>
              </a:solidFill>
              <a:round/>
              <a:headEnd/>
              <a:tailEnd/>
            </a:ln>
            <a:extLst>
              <a:ext uri="{909E8E84-426E-40DD-AFC4-6F175D3DCCD1}">
                <a14:hiddenFill xmlns:a14="http://schemas.microsoft.com/office/drawing/2010/main">
                  <a:noFill/>
                </a14:hiddenFill>
              </a:ext>
            </a:extLst>
          </p:spPr>
        </p:cxnSp>
      </p:grpSp>
      <p:sp>
        <p:nvSpPr>
          <p:cNvPr id="15" name="Title 1"/>
          <p:cNvSpPr txBox="1">
            <a:spLocks/>
          </p:cNvSpPr>
          <p:nvPr/>
        </p:nvSpPr>
        <p:spPr>
          <a:xfrm>
            <a:off x="611188" y="404813"/>
            <a:ext cx="7921625" cy="468312"/>
          </a:xfrm>
          <a:prstGeom prst="rect">
            <a:avLst/>
          </a:prstGeom>
        </p:spPr>
        <p:txBody>
          <a:bodyPr/>
          <a:lstStyle>
            <a:lvl1pPr algn="l" rtl="0" eaLnBrk="0" fontAlgn="base" hangingPunct="0">
              <a:spcBef>
                <a:spcPct val="0"/>
              </a:spcBef>
              <a:spcAft>
                <a:spcPct val="0"/>
              </a:spcAft>
              <a:defRPr sz="2400" b="1">
                <a:solidFill>
                  <a:srgbClr val="404B56"/>
                </a:solidFill>
                <a:latin typeface="+mj-lt"/>
                <a:ea typeface="+mj-ea"/>
                <a:cs typeface="+mj-cs"/>
              </a:defRPr>
            </a:lvl1pPr>
            <a:lvl2pPr algn="l" rtl="0" eaLnBrk="0" fontAlgn="base" hangingPunct="0">
              <a:spcBef>
                <a:spcPct val="0"/>
              </a:spcBef>
              <a:spcAft>
                <a:spcPct val="0"/>
              </a:spcAft>
              <a:defRPr sz="2400" b="1">
                <a:solidFill>
                  <a:srgbClr val="404B56"/>
                </a:solidFill>
                <a:latin typeface="Arial" charset="0"/>
              </a:defRPr>
            </a:lvl2pPr>
            <a:lvl3pPr algn="l" rtl="0" eaLnBrk="0" fontAlgn="base" hangingPunct="0">
              <a:spcBef>
                <a:spcPct val="0"/>
              </a:spcBef>
              <a:spcAft>
                <a:spcPct val="0"/>
              </a:spcAft>
              <a:defRPr sz="2400" b="1">
                <a:solidFill>
                  <a:srgbClr val="404B56"/>
                </a:solidFill>
                <a:latin typeface="Arial" charset="0"/>
              </a:defRPr>
            </a:lvl3pPr>
            <a:lvl4pPr algn="l" rtl="0" eaLnBrk="0" fontAlgn="base" hangingPunct="0">
              <a:spcBef>
                <a:spcPct val="0"/>
              </a:spcBef>
              <a:spcAft>
                <a:spcPct val="0"/>
              </a:spcAft>
              <a:defRPr sz="2400" b="1">
                <a:solidFill>
                  <a:srgbClr val="404B56"/>
                </a:solidFill>
                <a:latin typeface="Arial" charset="0"/>
              </a:defRPr>
            </a:lvl4pPr>
            <a:lvl5pPr algn="l" rtl="0" eaLnBrk="0" fontAlgn="base" hangingPunct="0">
              <a:spcBef>
                <a:spcPct val="0"/>
              </a:spcBef>
              <a:spcAft>
                <a:spcPct val="0"/>
              </a:spcAft>
              <a:defRPr sz="2400" b="1">
                <a:solidFill>
                  <a:srgbClr val="404B56"/>
                </a:solidFill>
                <a:latin typeface="Arial" charset="0"/>
              </a:defRPr>
            </a:lvl5pPr>
            <a:lvl6pPr marL="457200" algn="l" rtl="0" fontAlgn="base">
              <a:spcBef>
                <a:spcPct val="0"/>
              </a:spcBef>
              <a:spcAft>
                <a:spcPct val="0"/>
              </a:spcAft>
              <a:defRPr sz="2400" b="1">
                <a:solidFill>
                  <a:srgbClr val="404B56"/>
                </a:solidFill>
                <a:latin typeface="Arial" charset="0"/>
              </a:defRPr>
            </a:lvl6pPr>
            <a:lvl7pPr marL="914400" algn="l" rtl="0" fontAlgn="base">
              <a:spcBef>
                <a:spcPct val="0"/>
              </a:spcBef>
              <a:spcAft>
                <a:spcPct val="0"/>
              </a:spcAft>
              <a:defRPr sz="2400" b="1">
                <a:solidFill>
                  <a:srgbClr val="404B56"/>
                </a:solidFill>
                <a:latin typeface="Arial" charset="0"/>
              </a:defRPr>
            </a:lvl7pPr>
            <a:lvl8pPr marL="1371600" algn="l" rtl="0" fontAlgn="base">
              <a:spcBef>
                <a:spcPct val="0"/>
              </a:spcBef>
              <a:spcAft>
                <a:spcPct val="0"/>
              </a:spcAft>
              <a:defRPr sz="2400" b="1">
                <a:solidFill>
                  <a:srgbClr val="404B56"/>
                </a:solidFill>
                <a:latin typeface="Arial" charset="0"/>
              </a:defRPr>
            </a:lvl8pPr>
            <a:lvl9pPr marL="1828800" algn="l" rtl="0" fontAlgn="base">
              <a:spcBef>
                <a:spcPct val="0"/>
              </a:spcBef>
              <a:spcAft>
                <a:spcPct val="0"/>
              </a:spcAft>
              <a:defRPr sz="2400" b="1">
                <a:solidFill>
                  <a:srgbClr val="404B56"/>
                </a:solidFill>
                <a:latin typeface="Arial" charset="0"/>
              </a:defRPr>
            </a:lvl9pPr>
          </a:lstStyle>
          <a:p>
            <a:pPr>
              <a:defRPr/>
            </a:pPr>
            <a:r>
              <a:rPr lang="en-GB" altLang="en-US" dirty="0"/>
              <a:t>What is a patent?</a:t>
            </a:r>
            <a:endParaRPr lang="en-GB" kern="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6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16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1651">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11651">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11653"/>
                                        </p:tgtEl>
                                        <p:attrNameLst>
                                          <p:attrName>style.visibility</p:attrName>
                                        </p:attrNameLst>
                                      </p:cBhvr>
                                      <p:to>
                                        <p:strVal val="visible"/>
                                      </p:to>
                                    </p:set>
                                    <p:animEffect transition="in" filter="fade">
                                      <p:cBhvr>
                                        <p:cTn id="25" dur="2000"/>
                                        <p:tgtEl>
                                          <p:spTgt spid="41165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11652"/>
                                        </p:tgtEl>
                                        <p:attrNameLst>
                                          <p:attrName>style.visibility</p:attrName>
                                        </p:attrNameLst>
                                      </p:cBhvr>
                                      <p:to>
                                        <p:strVal val="visible"/>
                                      </p:to>
                                    </p:set>
                                    <p:animEffect transition="in" filter="fade">
                                      <p:cBhvr>
                                        <p:cTn id="30" dur="2000"/>
                                        <p:tgtEl>
                                          <p:spTgt spid="411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2" grpId="0" animBg="1"/>
      <p:bldP spid="411653" grpId="0" animBg="1"/>
      <p:bldP spid="41165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611188" y="4406900"/>
            <a:ext cx="7883525" cy="1362075"/>
          </a:xfrm>
        </p:spPr>
        <p:txBody>
          <a:bodyPr/>
          <a:lstStyle/>
          <a:p>
            <a:pPr eaLnBrk="1" hangingPunct="1"/>
            <a:r>
              <a:rPr lang="en-GB" altLang="en-US" sz="4000"/>
              <a:t>UTILITY MODELS</a:t>
            </a:r>
          </a:p>
        </p:txBody>
      </p:sp>
      <p:sp>
        <p:nvSpPr>
          <p:cNvPr id="8499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499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4EF0386-9800-4D4D-9D8C-F47C4FD73530}" type="slidenum">
              <a:rPr lang="de-DE" altLang="en-US" sz="1200"/>
              <a:pPr algn="r" eaLnBrk="1" hangingPunct="1">
                <a:spcBef>
                  <a:spcPct val="0"/>
                </a:spcBef>
                <a:buFontTx/>
                <a:buNone/>
              </a:pPr>
              <a:t>80</a:t>
            </a:fld>
            <a:endParaRPr lang="de-DE" altLang="en-US" sz="12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GB" altLang="en-US"/>
              <a:t>Scope of protection of utility models compared with patents</a:t>
            </a:r>
          </a:p>
        </p:txBody>
      </p:sp>
      <p:sp>
        <p:nvSpPr>
          <p:cNvPr id="86019" name="Rectangle 3"/>
          <p:cNvSpPr>
            <a:spLocks noGrp="1" noChangeArrowheads="1"/>
          </p:cNvSpPr>
          <p:nvPr>
            <p:ph type="body" sz="half" idx="1"/>
          </p:nvPr>
        </p:nvSpPr>
        <p:spPr/>
        <p:txBody>
          <a:bodyPr/>
          <a:lstStyle/>
          <a:p>
            <a:pPr eaLnBrk="1" hangingPunct="1">
              <a:lnSpc>
                <a:spcPct val="90000"/>
              </a:lnSpc>
              <a:buFont typeface="Wingdings" pitchFamily="2" charset="2"/>
              <a:buNone/>
            </a:pPr>
            <a:r>
              <a:rPr lang="en-GB" altLang="en-US" sz="1800" b="1" dirty="0"/>
              <a:t>Utility models </a:t>
            </a:r>
          </a:p>
          <a:p>
            <a:pPr eaLnBrk="1" hangingPunct="1">
              <a:lnSpc>
                <a:spcPct val="90000"/>
              </a:lnSpc>
            </a:pPr>
            <a:r>
              <a:rPr lang="en-GB" altLang="en-US" sz="1800" dirty="0"/>
              <a:t>Registered territorial IP right</a:t>
            </a:r>
          </a:p>
          <a:p>
            <a:pPr eaLnBrk="1" hangingPunct="1">
              <a:lnSpc>
                <a:spcPct val="90000"/>
              </a:lnSpc>
            </a:pPr>
            <a:r>
              <a:rPr lang="en-GB" altLang="en-US" sz="1800" dirty="0"/>
              <a:t>Available in limited number of countries</a:t>
            </a:r>
          </a:p>
          <a:p>
            <a:pPr eaLnBrk="1" hangingPunct="1">
              <a:lnSpc>
                <a:spcPct val="90000"/>
              </a:lnSpc>
            </a:pPr>
            <a:r>
              <a:rPr lang="en-GB" altLang="en-US" sz="1800" dirty="0"/>
              <a:t>No central filing in Europe</a:t>
            </a:r>
          </a:p>
          <a:p>
            <a:pPr eaLnBrk="1" hangingPunct="1">
              <a:lnSpc>
                <a:spcPct val="90000"/>
              </a:lnSpc>
            </a:pPr>
            <a:r>
              <a:rPr lang="en-GB" altLang="en-US" sz="1800" dirty="0"/>
              <a:t>Protection for up to 10 years</a:t>
            </a:r>
          </a:p>
          <a:p>
            <a:pPr eaLnBrk="1" hangingPunct="1">
              <a:lnSpc>
                <a:spcPct val="90000"/>
              </a:lnSpc>
            </a:pPr>
            <a:r>
              <a:rPr lang="en-GB" altLang="en-US" sz="1800" dirty="0"/>
              <a:t>Search report in some countries only</a:t>
            </a:r>
          </a:p>
          <a:p>
            <a:pPr eaLnBrk="1" hangingPunct="1">
              <a:lnSpc>
                <a:spcPct val="90000"/>
              </a:lnSpc>
            </a:pPr>
            <a:r>
              <a:rPr lang="en-GB" altLang="en-US" sz="1800" dirty="0"/>
              <a:t>Registered and published after a</a:t>
            </a:r>
            <a:br>
              <a:rPr lang="en-GB" altLang="en-US" sz="1800" dirty="0"/>
            </a:br>
            <a:r>
              <a:rPr lang="en-GB" altLang="en-US" sz="1800" dirty="0"/>
              <a:t>few months</a:t>
            </a:r>
          </a:p>
          <a:p>
            <a:pPr eaLnBrk="1" hangingPunct="1">
              <a:lnSpc>
                <a:spcPct val="90000"/>
              </a:lnSpc>
            </a:pPr>
            <a:r>
              <a:rPr lang="en-GB" altLang="en-US" sz="1800" dirty="0"/>
              <a:t>Generally no substantive examination (novelty, inventiveness, industrial applicability)</a:t>
            </a:r>
          </a:p>
          <a:p>
            <a:pPr eaLnBrk="1" hangingPunct="1">
              <a:lnSpc>
                <a:spcPct val="90000"/>
              </a:lnSpc>
            </a:pPr>
            <a:r>
              <a:rPr lang="en-GB" altLang="en-US" sz="1800" dirty="0"/>
              <a:t>Reviewed only in invalidation or infringement proceedings</a:t>
            </a:r>
          </a:p>
          <a:p>
            <a:pPr eaLnBrk="1" hangingPunct="1">
              <a:lnSpc>
                <a:spcPct val="90000"/>
              </a:lnSpc>
            </a:pPr>
            <a:endParaRPr lang="en-GB" altLang="en-US" sz="1800" b="1" dirty="0"/>
          </a:p>
        </p:txBody>
      </p:sp>
      <p:sp>
        <p:nvSpPr>
          <p:cNvPr id="86020" name="Rectangle 4"/>
          <p:cNvSpPr>
            <a:spLocks noGrp="1" noChangeArrowheads="1"/>
          </p:cNvSpPr>
          <p:nvPr>
            <p:ph type="body" sz="half" idx="2"/>
          </p:nvPr>
        </p:nvSpPr>
        <p:spPr/>
        <p:txBody>
          <a:bodyPr/>
          <a:lstStyle/>
          <a:p>
            <a:pPr eaLnBrk="1" hangingPunct="1">
              <a:lnSpc>
                <a:spcPct val="90000"/>
              </a:lnSpc>
              <a:buFont typeface="Wingdings" pitchFamily="2" charset="2"/>
              <a:buNone/>
            </a:pPr>
            <a:r>
              <a:rPr lang="en-GB" altLang="en-US" sz="1800" b="1" dirty="0"/>
              <a:t>Patents</a:t>
            </a:r>
          </a:p>
          <a:p>
            <a:pPr eaLnBrk="1" hangingPunct="1">
              <a:lnSpc>
                <a:spcPct val="90000"/>
              </a:lnSpc>
            </a:pPr>
            <a:r>
              <a:rPr lang="en-GB" altLang="en-US" sz="1800" dirty="0"/>
              <a:t>Registered territorial IP right</a:t>
            </a:r>
          </a:p>
          <a:p>
            <a:pPr eaLnBrk="1" hangingPunct="1">
              <a:lnSpc>
                <a:spcPct val="90000"/>
              </a:lnSpc>
            </a:pPr>
            <a:r>
              <a:rPr lang="en-GB" altLang="en-US" sz="1800" dirty="0"/>
              <a:t>Available in most countries</a:t>
            </a:r>
          </a:p>
          <a:p>
            <a:pPr eaLnBrk="1" hangingPunct="1">
              <a:lnSpc>
                <a:spcPct val="90000"/>
              </a:lnSpc>
            </a:pPr>
            <a:r>
              <a:rPr lang="en-GB" altLang="en-US" sz="1800" dirty="0"/>
              <a:t>Central filing possible (e.g. EPO for Europe)</a:t>
            </a:r>
          </a:p>
          <a:p>
            <a:pPr eaLnBrk="1" hangingPunct="1">
              <a:lnSpc>
                <a:spcPct val="90000"/>
              </a:lnSpc>
            </a:pPr>
            <a:r>
              <a:rPr lang="en-GB" altLang="en-US" sz="1800" dirty="0"/>
              <a:t>Protection for up to 20 years</a:t>
            </a:r>
          </a:p>
          <a:p>
            <a:pPr eaLnBrk="1" hangingPunct="1">
              <a:lnSpc>
                <a:spcPct val="90000"/>
              </a:lnSpc>
            </a:pPr>
            <a:r>
              <a:rPr lang="en-GB" altLang="en-US" sz="1800" dirty="0"/>
              <a:t>Search reports standard </a:t>
            </a:r>
          </a:p>
          <a:p>
            <a:pPr eaLnBrk="1" hangingPunct="1">
              <a:lnSpc>
                <a:spcPct val="90000"/>
              </a:lnSpc>
            </a:pPr>
            <a:r>
              <a:rPr lang="en-GB" altLang="en-US" sz="1800" dirty="0"/>
              <a:t>Application published after 18 months</a:t>
            </a:r>
          </a:p>
          <a:p>
            <a:pPr eaLnBrk="1" hangingPunct="1">
              <a:lnSpc>
                <a:spcPct val="90000"/>
              </a:lnSpc>
            </a:pPr>
            <a:r>
              <a:rPr lang="en-GB" altLang="en-US" sz="1800" dirty="0"/>
              <a:t>Substantive examination (novelty, inventive step, industrial applicability)</a:t>
            </a:r>
          </a:p>
          <a:p>
            <a:pPr eaLnBrk="1" hangingPunct="1">
              <a:lnSpc>
                <a:spcPct val="90000"/>
              </a:lnSpc>
            </a:pPr>
            <a:r>
              <a:rPr lang="en-GB" altLang="en-US" sz="1800" dirty="0"/>
              <a:t>Grant or refusal after substantive examination procedure</a:t>
            </a:r>
          </a:p>
          <a:p>
            <a:pPr eaLnBrk="1" hangingPunct="1">
              <a:lnSpc>
                <a:spcPct val="90000"/>
              </a:lnSpc>
            </a:pPr>
            <a:endParaRPr lang="en-GB" altLang="en-US" sz="1800" dirty="0"/>
          </a:p>
        </p:txBody>
      </p:sp>
      <p:sp>
        <p:nvSpPr>
          <p:cNvPr id="86021"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86022"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en-US" altLang="en-US"/>
          </a:p>
        </p:txBody>
      </p:sp>
      <p:sp>
        <p:nvSpPr>
          <p:cNvPr id="86023"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6024"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A355C4F-C7E9-4A7D-9BFF-212E9585B299}" type="slidenum">
              <a:rPr lang="de-DE" altLang="en-US" sz="1200"/>
              <a:pPr algn="r" eaLnBrk="1" hangingPunct="1">
                <a:spcBef>
                  <a:spcPct val="0"/>
                </a:spcBef>
                <a:buFontTx/>
                <a:buNone/>
              </a:pPr>
              <a:t>81</a:t>
            </a:fld>
            <a:endParaRPr lang="de-DE" altLang="en-US" sz="1200"/>
          </a:p>
        </p:txBody>
      </p:sp>
    </p:spTree>
    <p:extLst>
      <p:ext uri="{BB962C8B-B14F-4D97-AF65-F5344CB8AC3E}">
        <p14:creationId xmlns:p14="http://schemas.microsoft.com/office/powerpoint/2010/main" val="13797382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GB" altLang="en-US"/>
              <a:t>Example of a utility model (I)</a:t>
            </a:r>
          </a:p>
        </p:txBody>
      </p:sp>
      <p:sp>
        <p:nvSpPr>
          <p:cNvPr id="87043"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87044"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en-US" altLang="en-US"/>
          </a:p>
        </p:txBody>
      </p:sp>
      <p:pic>
        <p:nvPicPr>
          <p:cNvPr id="87045" name="Picture 5"/>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68313" y="908050"/>
            <a:ext cx="6480175" cy="3375025"/>
          </a:xfrm>
          <a:noFill/>
          <a:extLst>
            <a:ext uri="{91240B29-F687-4F45-9708-019B960494DF}">
              <a14:hiddenLine xmlns:a14="http://schemas.microsoft.com/office/drawing/2010/main" w="0" cap="flat" cmpd="sng">
                <a:solidFill>
                  <a:schemeClr val="tx1"/>
                </a:solidFill>
                <a:prstDash val="solid"/>
                <a:miter lim="800000"/>
                <a:headEnd/>
                <a:tailEnd/>
              </a14:hiddenLine>
            </a:ext>
          </a:extLst>
        </p:spPr>
      </p:pic>
      <p:pic>
        <p:nvPicPr>
          <p:cNvPr id="870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4076700"/>
            <a:ext cx="6624637"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7"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7048"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3422BCAB-5E22-4B50-AE6C-281A7972E454}" type="slidenum">
              <a:rPr lang="de-DE" altLang="en-US" sz="1200"/>
              <a:pPr algn="r" eaLnBrk="1" hangingPunct="1">
                <a:spcBef>
                  <a:spcPct val="0"/>
                </a:spcBef>
                <a:buFontTx/>
                <a:buNone/>
              </a:pPr>
              <a:t>82</a:t>
            </a:fld>
            <a:endParaRPr lang="de-DE" altLang="en-US" sz="1200"/>
          </a:p>
        </p:txBody>
      </p:sp>
    </p:spTree>
    <p:extLst>
      <p:ext uri="{BB962C8B-B14F-4D97-AF65-F5344CB8AC3E}">
        <p14:creationId xmlns:p14="http://schemas.microsoft.com/office/powerpoint/2010/main" val="1010760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GB" altLang="en-US"/>
              <a:t>Example of a utility model (II)</a:t>
            </a:r>
          </a:p>
        </p:txBody>
      </p:sp>
      <p:sp>
        <p:nvSpPr>
          <p:cNvPr id="88067"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88068"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en-US" altLang="en-US"/>
          </a:p>
        </p:txBody>
      </p:sp>
      <p:pic>
        <p:nvPicPr>
          <p:cNvPr id="88069" name="Picture 6"/>
          <p:cNvPicPr>
            <a:picLocks noChangeAspect="1" noChangeArrowheads="1"/>
          </p:cNvPicPr>
          <p:nvPr/>
        </p:nvPicPr>
        <p:blipFill>
          <a:blip r:embed="rId3">
            <a:extLst>
              <a:ext uri="{28A0092B-C50C-407E-A947-70E740481C1C}">
                <a14:useLocalDpi xmlns:a14="http://schemas.microsoft.com/office/drawing/2010/main" val="0"/>
              </a:ext>
            </a:extLst>
          </a:blip>
          <a:srcRect t="5080"/>
          <a:stretch>
            <a:fillRect/>
          </a:stretch>
        </p:blipFill>
        <p:spPr bwMode="auto">
          <a:xfrm>
            <a:off x="3132138" y="1916113"/>
            <a:ext cx="3081337" cy="403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0" name="Picture 7"/>
          <p:cNvPicPr>
            <a:picLocks noChangeAspect="1" noChangeArrowheads="1"/>
          </p:cNvPicPr>
          <p:nvPr/>
        </p:nvPicPr>
        <p:blipFill>
          <a:blip r:embed="rId4">
            <a:extLst>
              <a:ext uri="{28A0092B-C50C-407E-A947-70E740481C1C}">
                <a14:useLocalDpi xmlns:a14="http://schemas.microsoft.com/office/drawing/2010/main" val="0"/>
              </a:ext>
            </a:extLst>
          </a:blip>
          <a:srcRect t="4691"/>
          <a:stretch>
            <a:fillRect/>
          </a:stretch>
        </p:blipFill>
        <p:spPr bwMode="auto">
          <a:xfrm>
            <a:off x="6227763" y="1844675"/>
            <a:ext cx="2514600" cy="438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7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773238"/>
            <a:ext cx="251460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807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8B64A0F-2E40-44CE-938E-F60C1C677741}" type="slidenum">
              <a:rPr lang="de-DE" altLang="en-US" sz="1200"/>
              <a:pPr algn="r" eaLnBrk="1" hangingPunct="1">
                <a:spcBef>
                  <a:spcPct val="0"/>
                </a:spcBef>
                <a:buFontTx/>
                <a:buNone/>
              </a:pPr>
              <a:t>83</a:t>
            </a:fld>
            <a:endParaRPr lang="de-DE" altLang="en-US" sz="1200"/>
          </a:p>
        </p:txBody>
      </p:sp>
    </p:spTree>
    <p:extLst>
      <p:ext uri="{BB962C8B-B14F-4D97-AF65-F5344CB8AC3E}">
        <p14:creationId xmlns:p14="http://schemas.microsoft.com/office/powerpoint/2010/main" val="37299699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lvl="1" eaLnBrk="1" hangingPunct="1"/>
            <a:r>
              <a:rPr lang="en-GB" altLang="en-US" dirty="0"/>
              <a:t>Different names for </a:t>
            </a:r>
            <a:r>
              <a:rPr lang="en-GB" altLang="en-US" dirty="0">
                <a:solidFill>
                  <a:schemeClr val="hlink"/>
                </a:solidFill>
              </a:rPr>
              <a:t>utility models </a:t>
            </a:r>
            <a:r>
              <a:rPr lang="en-GB" altLang="en-US" dirty="0"/>
              <a:t>and patents</a:t>
            </a:r>
            <a:endParaRPr lang="en-GB" altLang="en-US" dirty="0">
              <a:solidFill>
                <a:schemeClr val="hlink"/>
              </a:solidFill>
            </a:endParaRPr>
          </a:p>
        </p:txBody>
      </p:sp>
      <p:sp>
        <p:nvSpPr>
          <p:cNvPr id="89091"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89092"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en-US" altLang="en-US"/>
          </a:p>
        </p:txBody>
      </p:sp>
      <p:sp>
        <p:nvSpPr>
          <p:cNvPr id="89093" name="Rectangle 8"/>
          <p:cNvSpPr>
            <a:spLocks noChangeArrowheads="1"/>
          </p:cNvSpPr>
          <p:nvPr/>
        </p:nvSpPr>
        <p:spPr bwMode="auto">
          <a:xfrm>
            <a:off x="4643438" y="1700213"/>
            <a:ext cx="3884612"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269875" indent="-269875" eaLnBrk="0" hangingPunct="0">
              <a:spcBef>
                <a:spcPct val="20000"/>
              </a:spcBef>
              <a:buFont typeface="Wingdings" pitchFamily="2" charset="2"/>
              <a:buChar char="§"/>
              <a:defRPr sz="2000">
                <a:solidFill>
                  <a:schemeClr val="tx1"/>
                </a:solidFill>
                <a:latin typeface="Arial" charset="0"/>
              </a:defRPr>
            </a:lvl1pPr>
            <a:lvl2pPr marL="534988" indent="-263525" eaLnBrk="0" hangingPunct="0">
              <a:spcBef>
                <a:spcPct val="20000"/>
              </a:spcBef>
              <a:buChar char="–"/>
              <a:defRPr sz="2000">
                <a:solidFill>
                  <a:schemeClr val="tx1"/>
                </a:solidFill>
                <a:latin typeface="Arial" charset="0"/>
              </a:defRPr>
            </a:lvl2pPr>
            <a:lvl3pPr marL="806450" indent="-269875" eaLnBrk="0" hangingPunct="0">
              <a:spcBef>
                <a:spcPct val="20000"/>
              </a:spcBef>
              <a:buChar char="•"/>
              <a:defRPr sz="2000">
                <a:solidFill>
                  <a:schemeClr val="tx1"/>
                </a:solidFill>
                <a:latin typeface="Arial" charset="0"/>
              </a:defRPr>
            </a:lvl3pPr>
            <a:lvl4pPr marL="1076325" indent="-268288" eaLnBrk="0" hangingPunct="0">
              <a:spcBef>
                <a:spcPct val="20000"/>
              </a:spcBef>
              <a:buChar char="–"/>
              <a:defRPr sz="2000">
                <a:solidFill>
                  <a:schemeClr val="tx1"/>
                </a:solidFill>
                <a:latin typeface="Arial" charset="0"/>
              </a:defRPr>
            </a:lvl4pPr>
            <a:lvl5pPr marL="1346200" indent="-268288" eaLnBrk="0" hangingPunct="0">
              <a:spcBef>
                <a:spcPct val="20000"/>
              </a:spcBef>
              <a:buChar char="»"/>
              <a:defRPr sz="2000">
                <a:solidFill>
                  <a:schemeClr val="tx1"/>
                </a:solidFill>
                <a:latin typeface="Arial" charset="0"/>
              </a:defRPr>
            </a:lvl5pPr>
            <a:lvl6pPr marL="1803400" indent="-268288" eaLnBrk="0" fontAlgn="base" hangingPunct="0">
              <a:spcBef>
                <a:spcPct val="20000"/>
              </a:spcBef>
              <a:spcAft>
                <a:spcPct val="0"/>
              </a:spcAft>
              <a:buChar char="»"/>
              <a:defRPr sz="2000">
                <a:solidFill>
                  <a:schemeClr val="tx1"/>
                </a:solidFill>
                <a:latin typeface="Arial" charset="0"/>
              </a:defRPr>
            </a:lvl6pPr>
            <a:lvl7pPr marL="2260600" indent="-268288" eaLnBrk="0" fontAlgn="base" hangingPunct="0">
              <a:spcBef>
                <a:spcPct val="20000"/>
              </a:spcBef>
              <a:spcAft>
                <a:spcPct val="0"/>
              </a:spcAft>
              <a:buChar char="»"/>
              <a:defRPr sz="2000">
                <a:solidFill>
                  <a:schemeClr val="tx1"/>
                </a:solidFill>
                <a:latin typeface="Arial" charset="0"/>
              </a:defRPr>
            </a:lvl7pPr>
            <a:lvl8pPr marL="2717800" indent="-268288" eaLnBrk="0" fontAlgn="base" hangingPunct="0">
              <a:spcBef>
                <a:spcPct val="20000"/>
              </a:spcBef>
              <a:spcAft>
                <a:spcPct val="0"/>
              </a:spcAft>
              <a:buChar char="»"/>
              <a:defRPr sz="2000">
                <a:solidFill>
                  <a:schemeClr val="tx1"/>
                </a:solidFill>
                <a:latin typeface="Arial" charset="0"/>
              </a:defRPr>
            </a:lvl8pPr>
            <a:lvl9pPr marL="3175000" indent="-268288"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Ireland</a:t>
            </a:r>
          </a:p>
          <a:p>
            <a:pPr lvl="1" eaLnBrk="1" hangingPunct="1"/>
            <a:r>
              <a:rPr lang="en-GB" altLang="en-US" dirty="0">
                <a:solidFill>
                  <a:schemeClr val="hlink"/>
                </a:solidFill>
              </a:rPr>
              <a:t>short-term patent</a:t>
            </a:r>
          </a:p>
          <a:p>
            <a:pPr eaLnBrk="1" hangingPunct="1"/>
            <a:r>
              <a:rPr lang="en-GB" altLang="en-US" dirty="0"/>
              <a:t>Japan</a:t>
            </a:r>
          </a:p>
          <a:p>
            <a:pPr lvl="1" eaLnBrk="1" hangingPunct="1"/>
            <a:r>
              <a:rPr lang="en-GB" altLang="en-US" dirty="0">
                <a:solidFill>
                  <a:schemeClr val="hlink"/>
                </a:solidFill>
              </a:rPr>
              <a:t>utility model</a:t>
            </a:r>
          </a:p>
          <a:p>
            <a:pPr eaLnBrk="1" hangingPunct="1"/>
            <a:r>
              <a:rPr lang="en-GB" altLang="en-US" dirty="0"/>
              <a:t>USA</a:t>
            </a:r>
          </a:p>
          <a:p>
            <a:pPr lvl="1" eaLnBrk="1" hangingPunct="1"/>
            <a:r>
              <a:rPr lang="en-GB" altLang="en-US" dirty="0"/>
              <a:t>utility patent</a:t>
            </a:r>
          </a:p>
          <a:p>
            <a:pPr marL="271463" lvl="1" indent="0" eaLnBrk="1" hangingPunct="1">
              <a:buNone/>
            </a:pPr>
            <a:r>
              <a:rPr lang="en-GB" altLang="en-US" dirty="0"/>
              <a:t>(~ regular patent)</a:t>
            </a:r>
          </a:p>
          <a:p>
            <a:pPr lvl="1" eaLnBrk="1" hangingPunct="1">
              <a:lnSpc>
                <a:spcPct val="90000"/>
              </a:lnSpc>
            </a:pPr>
            <a:r>
              <a:rPr lang="en-GB" altLang="en-US" dirty="0"/>
              <a:t>no </a:t>
            </a:r>
            <a:r>
              <a:rPr lang="en-GB" altLang="en-US" dirty="0">
                <a:solidFill>
                  <a:schemeClr val="bg2"/>
                </a:solidFill>
              </a:rPr>
              <a:t>utility models available</a:t>
            </a:r>
          </a:p>
          <a:p>
            <a:pPr eaLnBrk="1" hangingPunct="1">
              <a:lnSpc>
                <a:spcPct val="90000"/>
              </a:lnSpc>
            </a:pPr>
            <a:r>
              <a:rPr lang="en-GB" altLang="en-US" dirty="0"/>
              <a:t>Malaysia</a:t>
            </a:r>
          </a:p>
          <a:p>
            <a:pPr lvl="1" eaLnBrk="1" hangingPunct="1">
              <a:lnSpc>
                <a:spcPct val="90000"/>
              </a:lnSpc>
            </a:pPr>
            <a:r>
              <a:rPr lang="en-GB" altLang="en-US" dirty="0">
                <a:solidFill>
                  <a:schemeClr val="hlink"/>
                </a:solidFill>
              </a:rPr>
              <a:t>utility innovation</a:t>
            </a:r>
          </a:p>
          <a:p>
            <a:pPr eaLnBrk="1" hangingPunct="1">
              <a:lnSpc>
                <a:spcPct val="90000"/>
              </a:lnSpc>
            </a:pPr>
            <a:endParaRPr lang="en-GB" altLang="en-US" dirty="0"/>
          </a:p>
        </p:txBody>
      </p:sp>
      <p:sp>
        <p:nvSpPr>
          <p:cNvPr id="89094" name="Inhaltsplatzhalter 2"/>
          <p:cNvSpPr>
            <a:spLocks/>
          </p:cNvSpPr>
          <p:nvPr/>
        </p:nvSpPr>
        <p:spPr bwMode="auto">
          <a:xfrm>
            <a:off x="684213" y="1700213"/>
            <a:ext cx="34559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Austria and Germany</a:t>
            </a:r>
          </a:p>
          <a:p>
            <a:pPr lvl="1" eaLnBrk="1" hangingPunct="1"/>
            <a:r>
              <a:rPr lang="en-GB" altLang="en-US" dirty="0" err="1">
                <a:solidFill>
                  <a:schemeClr val="hlink"/>
                </a:solidFill>
              </a:rPr>
              <a:t>Gebrauchsmuster</a:t>
            </a:r>
            <a:endParaRPr lang="en-GB" altLang="en-US" dirty="0">
              <a:solidFill>
                <a:schemeClr val="hlink"/>
              </a:solidFill>
            </a:endParaRPr>
          </a:p>
          <a:p>
            <a:pPr eaLnBrk="1" hangingPunct="1"/>
            <a:r>
              <a:rPr lang="en-GB" altLang="en-US" dirty="0"/>
              <a:t>Australia</a:t>
            </a:r>
          </a:p>
          <a:p>
            <a:pPr lvl="1" eaLnBrk="1" hangingPunct="1"/>
            <a:r>
              <a:rPr lang="en-GB" altLang="en-US" dirty="0">
                <a:solidFill>
                  <a:schemeClr val="hlink"/>
                </a:solidFill>
              </a:rPr>
              <a:t>innovation patent</a:t>
            </a:r>
          </a:p>
          <a:p>
            <a:pPr eaLnBrk="1" hangingPunct="1"/>
            <a:r>
              <a:rPr lang="en-GB" altLang="en-US" dirty="0"/>
              <a:t>China</a:t>
            </a:r>
          </a:p>
          <a:p>
            <a:pPr lvl="1" eaLnBrk="1" hangingPunct="1"/>
            <a:r>
              <a:rPr lang="en-GB" altLang="en-US" dirty="0"/>
              <a:t>invention patent</a:t>
            </a:r>
            <a:br>
              <a:rPr lang="en-GB" altLang="en-US" dirty="0"/>
            </a:br>
            <a:r>
              <a:rPr lang="en-GB" altLang="en-US" dirty="0"/>
              <a:t>(~ regular patent)</a:t>
            </a:r>
          </a:p>
          <a:p>
            <a:pPr lvl="1" eaLnBrk="1" hangingPunct="1"/>
            <a:r>
              <a:rPr lang="en-GB" altLang="en-US" dirty="0">
                <a:solidFill>
                  <a:schemeClr val="hlink"/>
                </a:solidFill>
              </a:rPr>
              <a:t>utility model patent</a:t>
            </a:r>
            <a:r>
              <a:rPr lang="en-GB" altLang="en-US" dirty="0"/>
              <a:t> </a:t>
            </a:r>
          </a:p>
          <a:p>
            <a:pPr eaLnBrk="1" hangingPunct="1"/>
            <a:r>
              <a:rPr lang="en-GB" altLang="en-US" dirty="0"/>
              <a:t>Indonesia</a:t>
            </a:r>
          </a:p>
          <a:p>
            <a:pPr lvl="1" eaLnBrk="1" hangingPunct="1"/>
            <a:r>
              <a:rPr lang="en-GB" altLang="en-US" dirty="0">
                <a:solidFill>
                  <a:schemeClr val="hlink"/>
                </a:solidFill>
              </a:rPr>
              <a:t>simple patent</a:t>
            </a:r>
            <a:r>
              <a:rPr lang="en-GB" altLang="en-US" dirty="0"/>
              <a:t> </a:t>
            </a:r>
          </a:p>
        </p:txBody>
      </p:sp>
      <p:sp>
        <p:nvSpPr>
          <p:cNvPr id="8909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8909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BA1D8A12-7FB2-461D-9036-C1ECAC947786}" type="slidenum">
              <a:rPr lang="de-DE" altLang="en-US" sz="1200"/>
              <a:pPr algn="r" eaLnBrk="1" hangingPunct="1">
                <a:spcBef>
                  <a:spcPct val="0"/>
                </a:spcBef>
                <a:buFontTx/>
                <a:buNone/>
              </a:pPr>
              <a:t>84</a:t>
            </a:fld>
            <a:endParaRPr lang="de-DE" altLang="en-US" sz="1200"/>
          </a:p>
        </p:txBody>
      </p:sp>
    </p:spTree>
    <p:extLst>
      <p:ext uri="{BB962C8B-B14F-4D97-AF65-F5344CB8AC3E}">
        <p14:creationId xmlns:p14="http://schemas.microsoft.com/office/powerpoint/2010/main" val="6067004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GB" altLang="en-US" dirty="0"/>
              <a:t>European countries in which utility model protection is available</a:t>
            </a:r>
          </a:p>
        </p:txBody>
      </p:sp>
      <p:sp>
        <p:nvSpPr>
          <p:cNvPr id="90115"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0116" name="Inhaltsplatzhalter 2"/>
          <p:cNvSpPr>
            <a:spLocks/>
          </p:cNvSpPr>
          <p:nvPr/>
        </p:nvSpPr>
        <p:spPr bwMode="auto">
          <a:xfrm>
            <a:off x="496888" y="1485900"/>
            <a:ext cx="2995612"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Albania</a:t>
            </a:r>
          </a:p>
          <a:p>
            <a:pPr eaLnBrk="1" hangingPunct="1"/>
            <a:r>
              <a:rPr lang="en-GB" altLang="en-US" dirty="0"/>
              <a:t>Austria</a:t>
            </a:r>
          </a:p>
          <a:p>
            <a:pPr eaLnBrk="1" hangingPunct="1"/>
            <a:r>
              <a:rPr lang="en-GB" altLang="en-US" dirty="0"/>
              <a:t>Bulgaria</a:t>
            </a:r>
          </a:p>
          <a:p>
            <a:pPr eaLnBrk="1" hangingPunct="1"/>
            <a:r>
              <a:rPr lang="en-GB" altLang="en-US" dirty="0"/>
              <a:t>Czech Republic</a:t>
            </a:r>
          </a:p>
          <a:p>
            <a:pPr eaLnBrk="1" hangingPunct="1"/>
            <a:r>
              <a:rPr lang="en-GB" altLang="en-US" dirty="0"/>
              <a:t>Denmark</a:t>
            </a:r>
          </a:p>
          <a:p>
            <a:pPr eaLnBrk="1" hangingPunct="1"/>
            <a:r>
              <a:rPr lang="en-GB" altLang="en-US" dirty="0"/>
              <a:t>Estonia</a:t>
            </a:r>
          </a:p>
          <a:p>
            <a:pPr eaLnBrk="1" hangingPunct="1"/>
            <a:r>
              <a:rPr lang="en-GB" altLang="en-US" dirty="0"/>
              <a:t>Finland</a:t>
            </a:r>
          </a:p>
          <a:p>
            <a:pPr eaLnBrk="1" hangingPunct="1"/>
            <a:r>
              <a:rPr lang="en-GB" altLang="en-US" dirty="0"/>
              <a:t>France</a:t>
            </a:r>
          </a:p>
          <a:p>
            <a:pPr eaLnBrk="1" hangingPunct="1"/>
            <a:r>
              <a:rPr lang="en-GB" altLang="en-US" dirty="0"/>
              <a:t>Germany</a:t>
            </a:r>
          </a:p>
          <a:p>
            <a:pPr eaLnBrk="1" hangingPunct="1"/>
            <a:r>
              <a:rPr lang="en-GB" altLang="en-US" dirty="0"/>
              <a:t>Greece</a:t>
            </a:r>
          </a:p>
          <a:p>
            <a:pPr eaLnBrk="1" hangingPunct="1">
              <a:buFont typeface="Wingdings" pitchFamily="2" charset="2"/>
              <a:buNone/>
            </a:pPr>
            <a:endParaRPr lang="en-GB" altLang="en-US" dirty="0"/>
          </a:p>
        </p:txBody>
      </p:sp>
      <p:sp>
        <p:nvSpPr>
          <p:cNvPr id="90117" name="Inhaltsplatzhalter 2"/>
          <p:cNvSpPr>
            <a:spLocks/>
          </p:cNvSpPr>
          <p:nvPr/>
        </p:nvSpPr>
        <p:spPr bwMode="auto">
          <a:xfrm>
            <a:off x="6227763" y="1484313"/>
            <a:ext cx="21605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Hungary</a:t>
            </a:r>
          </a:p>
          <a:p>
            <a:pPr eaLnBrk="1" hangingPunct="1"/>
            <a:r>
              <a:rPr lang="en-GB" altLang="en-US" dirty="0"/>
              <a:t>Ireland</a:t>
            </a:r>
          </a:p>
          <a:p>
            <a:pPr eaLnBrk="1" hangingPunct="1"/>
            <a:r>
              <a:rPr lang="en-GB" altLang="en-US" dirty="0"/>
              <a:t>Italy</a:t>
            </a:r>
          </a:p>
          <a:p>
            <a:pPr eaLnBrk="1" hangingPunct="1"/>
            <a:r>
              <a:rPr lang="en-GB" altLang="en-US" dirty="0"/>
              <a:t>Poland</a:t>
            </a:r>
          </a:p>
          <a:p>
            <a:pPr eaLnBrk="1" hangingPunct="1"/>
            <a:r>
              <a:rPr lang="en-GB" altLang="en-US" dirty="0"/>
              <a:t>Portugal</a:t>
            </a:r>
          </a:p>
          <a:p>
            <a:pPr eaLnBrk="1" hangingPunct="1"/>
            <a:r>
              <a:rPr lang="en-GB" altLang="en-US" dirty="0"/>
              <a:t>Slovakia</a:t>
            </a:r>
          </a:p>
          <a:p>
            <a:pPr eaLnBrk="1" hangingPunct="1"/>
            <a:r>
              <a:rPr lang="en-GB" altLang="en-US" dirty="0"/>
              <a:t>Slovenia</a:t>
            </a:r>
          </a:p>
          <a:p>
            <a:pPr eaLnBrk="1" hangingPunct="1"/>
            <a:r>
              <a:rPr lang="en-GB" altLang="en-US" dirty="0"/>
              <a:t>Spain</a:t>
            </a:r>
          </a:p>
          <a:p>
            <a:pPr eaLnBrk="1" hangingPunct="1"/>
            <a:r>
              <a:rPr lang="en-GB" altLang="en-US" dirty="0"/>
              <a:t>Turkey</a:t>
            </a:r>
          </a:p>
          <a:p>
            <a:pPr eaLnBrk="1" hangingPunct="1"/>
            <a:endParaRPr lang="en-GB" altLang="en-US" dirty="0"/>
          </a:p>
        </p:txBody>
      </p:sp>
      <p:pic>
        <p:nvPicPr>
          <p:cNvPr id="90118" name="Picture 12" descr="1468915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484313"/>
            <a:ext cx="2646362"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0120"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83428E4-E09C-4777-89E3-BC838F1A1FF8}" type="slidenum">
              <a:rPr lang="de-DE" altLang="en-US" sz="1200"/>
              <a:pPr algn="r" eaLnBrk="1" hangingPunct="1">
                <a:spcBef>
                  <a:spcPct val="0"/>
                </a:spcBef>
                <a:buFontTx/>
                <a:buNone/>
              </a:pPr>
              <a:t>85</a:t>
            </a:fld>
            <a:endParaRPr lang="de-DE" altLang="en-US" sz="1200"/>
          </a:p>
        </p:txBody>
      </p:sp>
    </p:spTree>
    <p:extLst>
      <p:ext uri="{BB962C8B-B14F-4D97-AF65-F5344CB8AC3E}">
        <p14:creationId xmlns:p14="http://schemas.microsoft.com/office/powerpoint/2010/main" val="21187328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GB" altLang="en-US" dirty="0"/>
              <a:t>Utility model applications filed in Europe (2002-2012)</a:t>
            </a:r>
            <a:br>
              <a:rPr lang="en-GB" altLang="en-US" dirty="0"/>
            </a:br>
            <a:endParaRPr lang="en-GB" altLang="en-US" dirty="0"/>
          </a:p>
        </p:txBody>
      </p:sp>
      <p:sp>
        <p:nvSpPr>
          <p:cNvPr id="91139"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graphicFrame>
        <p:nvGraphicFramePr>
          <p:cNvPr id="91140" name="Object 5"/>
          <p:cNvGraphicFramePr>
            <a:graphicFrameLocks noGrp="1" noChangeAspect="1"/>
          </p:cNvGraphicFramePr>
          <p:nvPr>
            <p:ph idx="1"/>
            <p:extLst>
              <p:ext uri="{D42A27DB-BD31-4B8C-83A1-F6EECF244321}">
                <p14:modId xmlns:p14="http://schemas.microsoft.com/office/powerpoint/2010/main" val="508181054"/>
              </p:ext>
            </p:extLst>
          </p:nvPr>
        </p:nvGraphicFramePr>
        <p:xfrm>
          <a:off x="1236663" y="1544638"/>
          <a:ext cx="6016625" cy="4486275"/>
        </p:xfrm>
        <a:graphic>
          <a:graphicData uri="http://schemas.openxmlformats.org/presentationml/2006/ole">
            <mc:AlternateContent xmlns:mc="http://schemas.openxmlformats.org/markup-compatibility/2006">
              <mc:Choice xmlns:v="urn:schemas-microsoft-com:vml" Requires="v">
                <p:oleObj spid="_x0000_s107618" name="Worksheet" r:id="rId4" imgW="6675120" imgH="4976165" progId="Excel.Sheet.8">
                  <p:embed/>
                </p:oleObj>
              </mc:Choice>
              <mc:Fallback>
                <p:oleObj name="Worksheet" r:id="rId4" imgW="6675120" imgH="4976165" progId="Excel.Sheet.8">
                  <p:embed/>
                  <p:pic>
                    <p:nvPicPr>
                      <p:cNvPr id="0" name=""/>
                      <p:cNvPicPr>
                        <a:picLocks noGrp="1" noChangeAspect="1" noChangeArrowheads="1"/>
                      </p:cNvPicPr>
                      <p:nvPr/>
                    </p:nvPicPr>
                    <p:blipFill>
                      <a:blip r:embed="rId5"/>
                      <a:srcRect/>
                      <a:stretch>
                        <a:fillRect/>
                      </a:stretch>
                    </p:blipFill>
                    <p:spPr bwMode="auto">
                      <a:xfrm>
                        <a:off x="1236663" y="1544638"/>
                        <a:ext cx="6016625" cy="4486275"/>
                      </a:xfrm>
                      <a:prstGeom prst="rect">
                        <a:avLst/>
                      </a:prstGeom>
                      <a:noFill/>
                      <a:ln>
                        <a:noFill/>
                      </a:ln>
                      <a:extLst/>
                    </p:spPr>
                  </p:pic>
                </p:oleObj>
              </mc:Fallback>
            </mc:AlternateContent>
          </a:graphicData>
        </a:graphic>
      </p:graphicFrame>
      <p:sp>
        <p:nvSpPr>
          <p:cNvPr id="9114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114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F2DFEDE-FE35-4B02-9B2D-A429FDE46235}" type="slidenum">
              <a:rPr lang="de-DE" altLang="en-US" sz="1200"/>
              <a:pPr algn="r" eaLnBrk="1" hangingPunct="1">
                <a:spcBef>
                  <a:spcPct val="0"/>
                </a:spcBef>
                <a:buFontTx/>
                <a:buNone/>
              </a:pPr>
              <a:t>86</a:t>
            </a:fld>
            <a:endParaRPr lang="de-DE" altLang="en-US" sz="1200"/>
          </a:p>
        </p:txBody>
      </p:sp>
    </p:spTree>
    <p:extLst>
      <p:ext uri="{BB962C8B-B14F-4D97-AF65-F5344CB8AC3E}">
        <p14:creationId xmlns:p14="http://schemas.microsoft.com/office/powerpoint/2010/main" val="42330990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GB" altLang="en-US"/>
              <a:t>Scope of protection and exclusions (I)</a:t>
            </a:r>
          </a:p>
        </p:txBody>
      </p:sp>
      <p:sp>
        <p:nvSpPr>
          <p:cNvPr id="92163"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2164" name="Inhaltsplatzhalter 2"/>
          <p:cNvSpPr>
            <a:spLocks/>
          </p:cNvSpPr>
          <p:nvPr/>
        </p:nvSpPr>
        <p:spPr bwMode="auto">
          <a:xfrm>
            <a:off x="503238" y="1125538"/>
            <a:ext cx="83962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Utility models offer protection for technical inventions, including:</a:t>
            </a:r>
          </a:p>
          <a:p>
            <a:pPr eaLnBrk="1" hangingPunct="1"/>
            <a:endParaRPr lang="en-GB" altLang="en-US" dirty="0"/>
          </a:p>
          <a:p>
            <a:pPr lvl="1" eaLnBrk="1" hangingPunct="1"/>
            <a:r>
              <a:rPr lang="en-GB" altLang="en-US" dirty="0"/>
              <a:t>apparatus and devices</a:t>
            </a:r>
          </a:p>
          <a:p>
            <a:pPr lvl="1" eaLnBrk="1" hangingPunct="1"/>
            <a:r>
              <a:rPr lang="en-GB" altLang="en-US" dirty="0"/>
              <a:t>chemical substances</a:t>
            </a:r>
          </a:p>
          <a:p>
            <a:pPr lvl="1" eaLnBrk="1" hangingPunct="1"/>
            <a:r>
              <a:rPr lang="en-GB" altLang="en-US" dirty="0"/>
              <a:t>medicinal products</a:t>
            </a:r>
          </a:p>
          <a:p>
            <a:pPr eaLnBrk="1" hangingPunct="1"/>
            <a:endParaRPr lang="en-GB" altLang="en-US" dirty="0"/>
          </a:p>
          <a:p>
            <a:pPr eaLnBrk="1" hangingPunct="1"/>
            <a:r>
              <a:rPr lang="en-GB" altLang="en-US" dirty="0"/>
              <a:t>The following do </a:t>
            </a:r>
            <a:r>
              <a:rPr lang="en-GB" altLang="en-US" u="sng" dirty="0"/>
              <a:t>not</a:t>
            </a:r>
            <a:r>
              <a:rPr lang="en-GB" altLang="en-US" dirty="0"/>
              <a:t> qualify for utility model protection:</a:t>
            </a:r>
          </a:p>
          <a:p>
            <a:pPr eaLnBrk="1" hangingPunct="1"/>
            <a:endParaRPr lang="en-GB" altLang="en-US" dirty="0"/>
          </a:p>
          <a:p>
            <a:pPr lvl="1" eaLnBrk="1" hangingPunct="1"/>
            <a:r>
              <a:rPr lang="en-GB" altLang="en-US" dirty="0"/>
              <a:t>discoveries, scientific theories, mathematical methods </a:t>
            </a:r>
          </a:p>
          <a:p>
            <a:pPr lvl="1" eaLnBrk="1" hangingPunct="1"/>
            <a:r>
              <a:rPr lang="en-GB" altLang="en-US" dirty="0"/>
              <a:t>blueprints, patterns, teaching methods, rules for playing games, accounting systems, programs for computers </a:t>
            </a:r>
          </a:p>
          <a:p>
            <a:pPr lvl="1" eaLnBrk="1" hangingPunct="1"/>
            <a:r>
              <a:rPr lang="en-GB" altLang="en-US" dirty="0"/>
              <a:t>process inventions (e.g. manufacturing and working processes) </a:t>
            </a:r>
          </a:p>
          <a:p>
            <a:pPr lvl="1" eaLnBrk="1" hangingPunct="1"/>
            <a:r>
              <a:rPr lang="en-GB" altLang="en-US" dirty="0"/>
              <a:t>biotechnological inventions </a:t>
            </a:r>
          </a:p>
          <a:p>
            <a:pPr lvl="1" eaLnBrk="1" hangingPunct="1"/>
            <a:r>
              <a:rPr lang="en-GB" altLang="en-US" dirty="0"/>
              <a:t>animal and plant varieties </a:t>
            </a:r>
          </a:p>
          <a:p>
            <a:pPr eaLnBrk="1" hangingPunct="1"/>
            <a:endParaRPr lang="en-GB" altLang="en-US" dirty="0"/>
          </a:p>
        </p:txBody>
      </p:sp>
      <p:sp>
        <p:nvSpPr>
          <p:cNvPr id="92165"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2166"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09BA9AD-7D72-41CD-89F9-9030854CA138}" type="slidenum">
              <a:rPr lang="de-DE" altLang="en-US" sz="1200"/>
              <a:pPr algn="r" eaLnBrk="1" hangingPunct="1">
                <a:spcBef>
                  <a:spcPct val="0"/>
                </a:spcBef>
                <a:buFontTx/>
                <a:buNone/>
              </a:pPr>
              <a:t>87</a:t>
            </a:fld>
            <a:endParaRPr lang="de-DE" altLang="en-US" sz="1200"/>
          </a:p>
        </p:txBody>
      </p:sp>
    </p:spTree>
    <p:extLst>
      <p:ext uri="{BB962C8B-B14F-4D97-AF65-F5344CB8AC3E}">
        <p14:creationId xmlns:p14="http://schemas.microsoft.com/office/powerpoint/2010/main" val="39720698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GB" altLang="en-US" dirty="0"/>
              <a:t>Scope of protection and exclusions (II)</a:t>
            </a:r>
          </a:p>
        </p:txBody>
      </p:sp>
      <p:sp>
        <p:nvSpPr>
          <p:cNvPr id="93187"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3188"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Utility models cannot be granted for inventions the publication or exploitation of which would be contrary to public policy or morality.</a:t>
            </a:r>
          </a:p>
          <a:p>
            <a:pPr eaLnBrk="1" hangingPunct="1"/>
            <a:endParaRPr lang="en-GB" altLang="en-US" dirty="0"/>
          </a:p>
          <a:p>
            <a:pPr eaLnBrk="1" hangingPunct="1"/>
            <a:r>
              <a:rPr lang="en-GB" altLang="en-US" dirty="0"/>
              <a:t>Differences in national utility model laws, e.g.</a:t>
            </a:r>
            <a:endParaRPr lang="en-GB" altLang="en-US" b="1" dirty="0"/>
          </a:p>
          <a:p>
            <a:pPr lvl="1" eaLnBrk="1" hangingPunct="1"/>
            <a:endParaRPr lang="en-GB" altLang="en-US" dirty="0"/>
          </a:p>
          <a:p>
            <a:pPr lvl="1" eaLnBrk="1" hangingPunct="1"/>
            <a:r>
              <a:rPr lang="en-GB" altLang="en-US" dirty="0"/>
              <a:t>In Austria, program logic on which programs for data processing systems are based is regarded as an invention under the Utility Model Law, whereas computer programs as such are excluded from protection. </a:t>
            </a:r>
          </a:p>
          <a:p>
            <a:pPr lvl="1" eaLnBrk="1" hangingPunct="1"/>
            <a:endParaRPr lang="en-GB" altLang="en-US" dirty="0"/>
          </a:p>
          <a:p>
            <a:pPr lvl="1" eaLnBrk="1" hangingPunct="1"/>
            <a:r>
              <a:rPr lang="en-GB" altLang="en-US" dirty="0"/>
              <a:t>Some countries (e.g. Australia) allow methods or processes</a:t>
            </a:r>
          </a:p>
          <a:p>
            <a:pPr lvl="1" eaLnBrk="1" hangingPunct="1">
              <a:buFontTx/>
              <a:buNone/>
            </a:pPr>
            <a:endParaRPr lang="en-GB" altLang="en-US" dirty="0"/>
          </a:p>
        </p:txBody>
      </p:sp>
      <p:sp>
        <p:nvSpPr>
          <p:cNvPr id="93189"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3190"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2B0F5E2-1053-42F3-ACCB-7DE5A07DC8F3}" type="slidenum">
              <a:rPr lang="de-DE" altLang="en-US" sz="1200"/>
              <a:pPr algn="r" eaLnBrk="1" hangingPunct="1">
                <a:spcBef>
                  <a:spcPct val="0"/>
                </a:spcBef>
                <a:buFontTx/>
                <a:buNone/>
              </a:pPr>
              <a:t>88</a:t>
            </a:fld>
            <a:endParaRPr lang="de-DE" altLang="en-US" sz="1200"/>
          </a:p>
        </p:txBody>
      </p:sp>
    </p:spTree>
    <p:extLst>
      <p:ext uri="{BB962C8B-B14F-4D97-AF65-F5344CB8AC3E}">
        <p14:creationId xmlns:p14="http://schemas.microsoft.com/office/powerpoint/2010/main" val="39104901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GB" altLang="en-US"/>
              <a:t>How to get utility model protection</a:t>
            </a:r>
          </a:p>
        </p:txBody>
      </p:sp>
      <p:sp>
        <p:nvSpPr>
          <p:cNvPr id="94211"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4212" name="Inhaltsplatzhalter 2"/>
          <p:cNvSpPr>
            <a:spLocks/>
          </p:cNvSpPr>
          <p:nvPr/>
        </p:nvSpPr>
        <p:spPr bwMode="auto">
          <a:xfrm>
            <a:off x="496888" y="1485900"/>
            <a:ext cx="364331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a:t>Via the national route</a:t>
            </a:r>
          </a:p>
          <a:p>
            <a:pPr eaLnBrk="1" hangingPunct="1"/>
            <a:r>
              <a:rPr lang="en-GB" altLang="en-US"/>
              <a:t>Separate procedures for each state </a:t>
            </a:r>
          </a:p>
          <a:p>
            <a:pPr lvl="1" eaLnBrk="1" hangingPunct="1"/>
            <a:r>
              <a:rPr lang="en-GB" altLang="en-US"/>
              <a:t>procedures differ according to national law</a:t>
            </a:r>
          </a:p>
          <a:p>
            <a:pPr lvl="1" eaLnBrk="1" hangingPunct="1"/>
            <a:r>
              <a:rPr lang="en-GB" altLang="en-US"/>
              <a:t>up to 12 months from filing nationally to file in other contracting states of the Paris Convention</a:t>
            </a:r>
          </a:p>
        </p:txBody>
      </p:sp>
      <p:sp>
        <p:nvSpPr>
          <p:cNvPr id="94213" name="Inhaltsplatzhalter 2"/>
          <p:cNvSpPr>
            <a:spLocks/>
          </p:cNvSpPr>
          <p:nvPr/>
        </p:nvSpPr>
        <p:spPr bwMode="auto">
          <a:xfrm>
            <a:off x="4284663" y="1484313"/>
            <a:ext cx="364331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Central filing not possible either in Europe or at international level</a:t>
            </a:r>
          </a:p>
          <a:p>
            <a:pPr eaLnBrk="1" hangingPunct="1"/>
            <a:r>
              <a:rPr lang="en-GB" altLang="en-US" dirty="0"/>
              <a:t>Community utility model proposed in 1995 and finally withdrawn in 2005</a:t>
            </a:r>
          </a:p>
        </p:txBody>
      </p:sp>
      <p:pic>
        <p:nvPicPr>
          <p:cNvPr id="94214" name="Picture 10" descr="C:\Users\Eva\AppData\Local\Microsoft\Windows\Temporary Internet Files\Content.IE5\BKNNL8RI\MCj0424234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838" y="4467225"/>
            <a:ext cx="566737"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0" descr="C:\Users\Eva\AppData\Local\Microsoft\Windows\Temporary Internet Files\Content.IE5\BKNNL8RI\MCj0424234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4467225"/>
            <a:ext cx="5667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6" name="Group 51"/>
          <p:cNvGrpSpPr>
            <a:grpSpLocks/>
          </p:cNvGrpSpPr>
          <p:nvPr/>
        </p:nvGrpSpPr>
        <p:grpSpPr bwMode="auto">
          <a:xfrm>
            <a:off x="1403350" y="4797425"/>
            <a:ext cx="1811338" cy="1619250"/>
            <a:chOff x="657" y="3000"/>
            <a:chExt cx="1141" cy="1020"/>
          </a:xfrm>
        </p:grpSpPr>
        <p:sp>
          <p:nvSpPr>
            <p:cNvPr id="94243" name="Line 6"/>
            <p:cNvSpPr>
              <a:spLocks noChangeAspect="1" noChangeShapeType="1"/>
            </p:cNvSpPr>
            <p:nvPr/>
          </p:nvSpPr>
          <p:spPr bwMode="auto">
            <a:xfrm>
              <a:off x="911" y="3237"/>
              <a:ext cx="0" cy="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94244" name="Picture 7" descr="German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3369"/>
              <a:ext cx="52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45" name="Picture 8" descr="ital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8" y="3369"/>
              <a:ext cx="580"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46" name="Textfeld 8"/>
            <p:cNvSpPr txBox="1">
              <a:spLocks noChangeAspect="1" noChangeArrowheads="1"/>
            </p:cNvSpPr>
            <p:nvPr/>
          </p:nvSpPr>
          <p:spPr bwMode="auto">
            <a:xfrm>
              <a:off x="1359" y="3000"/>
              <a:ext cx="2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IT</a:t>
              </a:r>
            </a:p>
          </p:txBody>
        </p:sp>
        <p:sp>
          <p:nvSpPr>
            <p:cNvPr id="94247" name="Textfeld 13"/>
            <p:cNvSpPr txBox="1">
              <a:spLocks noChangeAspect="1" noChangeArrowheads="1"/>
            </p:cNvSpPr>
            <p:nvPr/>
          </p:nvSpPr>
          <p:spPr bwMode="auto">
            <a:xfrm>
              <a:off x="786" y="3000"/>
              <a:ext cx="2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DE</a:t>
              </a:r>
            </a:p>
          </p:txBody>
        </p:sp>
        <p:sp>
          <p:nvSpPr>
            <p:cNvPr id="140304" name="Form"/>
            <p:cNvSpPr>
              <a:spLocks noChangeAspect="1" noEditPoints="1" noChangeArrowheads="1"/>
            </p:cNvSpPr>
            <p:nvPr/>
          </p:nvSpPr>
          <p:spPr bwMode="auto">
            <a:xfrm>
              <a:off x="738" y="3490"/>
              <a:ext cx="240" cy="295"/>
            </a:xfrm>
            <a:custGeom>
              <a:avLst/>
              <a:gdLst>
                <a:gd name="T0" fmla="*/ 0 w 21600"/>
                <a:gd name="T1" fmla="*/ 0 h 21600"/>
                <a:gd name="T2" fmla="*/ 120 w 21600"/>
                <a:gd name="T3" fmla="*/ 0 h 21600"/>
                <a:gd name="T4" fmla="*/ 240 w 21600"/>
                <a:gd name="T5" fmla="*/ 0 h 21600"/>
                <a:gd name="T6" fmla="*/ 240 w 21600"/>
                <a:gd name="T7" fmla="*/ 148 h 21600"/>
                <a:gd name="T8" fmla="*/ 240 w 21600"/>
                <a:gd name="T9" fmla="*/ 295 h 21600"/>
                <a:gd name="T10" fmla="*/ 120 w 21600"/>
                <a:gd name="T11" fmla="*/ 295 h 21600"/>
                <a:gd name="T12" fmla="*/ 0 w 21600"/>
                <a:gd name="T13" fmla="*/ 148 h 21600"/>
                <a:gd name="T14" fmla="*/ 0 60000 65536"/>
                <a:gd name="T15" fmla="*/ 0 60000 65536"/>
                <a:gd name="T16" fmla="*/ 0 60000 65536"/>
                <a:gd name="T17" fmla="*/ 0 60000 65536"/>
                <a:gd name="T18" fmla="*/ 0 60000 65536"/>
                <a:gd name="T19" fmla="*/ 0 60000 65536"/>
                <a:gd name="T20" fmla="*/ 0 60000 65536"/>
                <a:gd name="T21" fmla="*/ 4770 w 21600"/>
                <a:gd name="T22" fmla="*/ 1318 h 21600"/>
                <a:gd name="T23" fmla="*/ 19440 w 21600"/>
                <a:gd name="T24" fmla="*/ 16328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94249" name="Textfeld 13"/>
            <p:cNvSpPr txBox="1">
              <a:spLocks noChangeAspect="1" noChangeArrowheads="1"/>
            </p:cNvSpPr>
            <p:nvPr/>
          </p:nvSpPr>
          <p:spPr bwMode="auto">
            <a:xfrm>
              <a:off x="761" y="3530"/>
              <a:ext cx="3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DE</a:t>
              </a:r>
            </a:p>
          </p:txBody>
        </p:sp>
        <p:sp>
          <p:nvSpPr>
            <p:cNvPr id="140306" name="Form"/>
            <p:cNvSpPr>
              <a:spLocks noChangeAspect="1" noEditPoints="1" noChangeArrowheads="1"/>
            </p:cNvSpPr>
            <p:nvPr/>
          </p:nvSpPr>
          <p:spPr bwMode="auto">
            <a:xfrm>
              <a:off x="1311" y="3490"/>
              <a:ext cx="240" cy="295"/>
            </a:xfrm>
            <a:custGeom>
              <a:avLst/>
              <a:gdLst>
                <a:gd name="T0" fmla="*/ 0 w 21600"/>
                <a:gd name="T1" fmla="*/ 0 h 21600"/>
                <a:gd name="T2" fmla="*/ 120 w 21600"/>
                <a:gd name="T3" fmla="*/ 0 h 21600"/>
                <a:gd name="T4" fmla="*/ 240 w 21600"/>
                <a:gd name="T5" fmla="*/ 0 h 21600"/>
                <a:gd name="T6" fmla="*/ 240 w 21600"/>
                <a:gd name="T7" fmla="*/ 148 h 21600"/>
                <a:gd name="T8" fmla="*/ 240 w 21600"/>
                <a:gd name="T9" fmla="*/ 295 h 21600"/>
                <a:gd name="T10" fmla="*/ 120 w 21600"/>
                <a:gd name="T11" fmla="*/ 295 h 21600"/>
                <a:gd name="T12" fmla="*/ 0 w 21600"/>
                <a:gd name="T13" fmla="*/ 148 h 21600"/>
                <a:gd name="T14" fmla="*/ 0 60000 65536"/>
                <a:gd name="T15" fmla="*/ 0 60000 65536"/>
                <a:gd name="T16" fmla="*/ 0 60000 65536"/>
                <a:gd name="T17" fmla="*/ 0 60000 65536"/>
                <a:gd name="T18" fmla="*/ 0 60000 65536"/>
                <a:gd name="T19" fmla="*/ 0 60000 65536"/>
                <a:gd name="T20" fmla="*/ 0 60000 65536"/>
                <a:gd name="T21" fmla="*/ 4770 w 21600"/>
                <a:gd name="T22" fmla="*/ 1318 h 21600"/>
                <a:gd name="T23" fmla="*/ 19440 w 21600"/>
                <a:gd name="T24" fmla="*/ 16328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94251" name="Textfeld 8"/>
            <p:cNvSpPr txBox="1">
              <a:spLocks noChangeAspect="1" noChangeArrowheads="1"/>
            </p:cNvSpPr>
            <p:nvPr/>
          </p:nvSpPr>
          <p:spPr bwMode="auto">
            <a:xfrm>
              <a:off x="1371" y="3548"/>
              <a:ext cx="27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IT</a:t>
              </a:r>
            </a:p>
          </p:txBody>
        </p:sp>
        <p:sp>
          <p:nvSpPr>
            <p:cNvPr id="94252" name="Line 22"/>
            <p:cNvSpPr>
              <a:spLocks noChangeAspect="1" noChangeShapeType="1"/>
            </p:cNvSpPr>
            <p:nvPr/>
          </p:nvSpPr>
          <p:spPr bwMode="auto">
            <a:xfrm>
              <a:off x="1482" y="3245"/>
              <a:ext cx="0" cy="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140320" name="Form"/>
          <p:cNvSpPr>
            <a:spLocks noChangeAspect="1" noEditPoints="1" noChangeArrowheads="1"/>
          </p:cNvSpPr>
          <p:nvPr/>
        </p:nvSpPr>
        <p:spPr bwMode="auto">
          <a:xfrm>
            <a:off x="5076825" y="5084763"/>
            <a:ext cx="469900" cy="517525"/>
          </a:xfrm>
          <a:custGeom>
            <a:avLst/>
            <a:gdLst>
              <a:gd name="T0" fmla="*/ 0 w 21600"/>
              <a:gd name="T1" fmla="*/ 0 h 21600"/>
              <a:gd name="T2" fmla="*/ 148 w 21600"/>
              <a:gd name="T3" fmla="*/ 0 h 21600"/>
              <a:gd name="T4" fmla="*/ 296 w 21600"/>
              <a:gd name="T5" fmla="*/ 0 h 21600"/>
              <a:gd name="T6" fmla="*/ 296 w 21600"/>
              <a:gd name="T7" fmla="*/ 163 h 21600"/>
              <a:gd name="T8" fmla="*/ 296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43 w 21600"/>
              <a:gd name="T22" fmla="*/ 1325 h 21600"/>
              <a:gd name="T23" fmla="*/ 19411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140321" name="Form"/>
          <p:cNvSpPr>
            <a:spLocks noChangeAspect="1" noEditPoints="1" noChangeArrowheads="1"/>
          </p:cNvSpPr>
          <p:nvPr/>
        </p:nvSpPr>
        <p:spPr bwMode="auto">
          <a:xfrm>
            <a:off x="5648325" y="5084763"/>
            <a:ext cx="468313" cy="517525"/>
          </a:xfrm>
          <a:custGeom>
            <a:avLst/>
            <a:gdLst>
              <a:gd name="T0" fmla="*/ 0 w 21600"/>
              <a:gd name="T1" fmla="*/ 0 h 21600"/>
              <a:gd name="T2" fmla="*/ 148 w 21600"/>
              <a:gd name="T3" fmla="*/ 0 h 21600"/>
              <a:gd name="T4" fmla="*/ 295 w 21600"/>
              <a:gd name="T5" fmla="*/ 0 h 21600"/>
              <a:gd name="T6" fmla="*/ 295 w 21600"/>
              <a:gd name="T7" fmla="*/ 163 h 21600"/>
              <a:gd name="T8" fmla="*/ 295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59 w 21600"/>
              <a:gd name="T22" fmla="*/ 1325 h 21600"/>
              <a:gd name="T23" fmla="*/ 19403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140322" name="Form"/>
          <p:cNvSpPr>
            <a:spLocks noChangeAspect="1" noEditPoints="1" noChangeArrowheads="1"/>
          </p:cNvSpPr>
          <p:nvPr/>
        </p:nvSpPr>
        <p:spPr bwMode="auto">
          <a:xfrm>
            <a:off x="5232400" y="5224463"/>
            <a:ext cx="468313" cy="519112"/>
          </a:xfrm>
          <a:custGeom>
            <a:avLst/>
            <a:gdLst>
              <a:gd name="T0" fmla="*/ 0 w 21600"/>
              <a:gd name="T1" fmla="*/ 0 h 21600"/>
              <a:gd name="T2" fmla="*/ 148 w 21600"/>
              <a:gd name="T3" fmla="*/ 0 h 21600"/>
              <a:gd name="T4" fmla="*/ 295 w 21600"/>
              <a:gd name="T5" fmla="*/ 0 h 21600"/>
              <a:gd name="T6" fmla="*/ 295 w 21600"/>
              <a:gd name="T7" fmla="*/ 164 h 21600"/>
              <a:gd name="T8" fmla="*/ 295 w 21600"/>
              <a:gd name="T9" fmla="*/ 327 h 21600"/>
              <a:gd name="T10" fmla="*/ 148 w 21600"/>
              <a:gd name="T11" fmla="*/ 327 h 21600"/>
              <a:gd name="T12" fmla="*/ 0 w 21600"/>
              <a:gd name="T13" fmla="*/ 164 h 21600"/>
              <a:gd name="T14" fmla="*/ 0 60000 65536"/>
              <a:gd name="T15" fmla="*/ 0 60000 65536"/>
              <a:gd name="T16" fmla="*/ 0 60000 65536"/>
              <a:gd name="T17" fmla="*/ 0 60000 65536"/>
              <a:gd name="T18" fmla="*/ 0 60000 65536"/>
              <a:gd name="T19" fmla="*/ 0 60000 65536"/>
              <a:gd name="T20" fmla="*/ 0 60000 65536"/>
              <a:gd name="T21" fmla="*/ 4759 w 21600"/>
              <a:gd name="T22" fmla="*/ 1321 h 21600"/>
              <a:gd name="T23" fmla="*/ 19403 w 21600"/>
              <a:gd name="T24" fmla="*/ 1631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140323" name="Form"/>
          <p:cNvSpPr>
            <a:spLocks noChangeAspect="1" noEditPoints="1" noChangeArrowheads="1"/>
          </p:cNvSpPr>
          <p:nvPr/>
        </p:nvSpPr>
        <p:spPr bwMode="auto">
          <a:xfrm>
            <a:off x="5387975" y="5364163"/>
            <a:ext cx="468313" cy="517525"/>
          </a:xfrm>
          <a:custGeom>
            <a:avLst/>
            <a:gdLst>
              <a:gd name="T0" fmla="*/ 0 w 21600"/>
              <a:gd name="T1" fmla="*/ 0 h 21600"/>
              <a:gd name="T2" fmla="*/ 148 w 21600"/>
              <a:gd name="T3" fmla="*/ 0 h 21600"/>
              <a:gd name="T4" fmla="*/ 295 w 21600"/>
              <a:gd name="T5" fmla="*/ 0 h 21600"/>
              <a:gd name="T6" fmla="*/ 295 w 21600"/>
              <a:gd name="T7" fmla="*/ 163 h 21600"/>
              <a:gd name="T8" fmla="*/ 295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59 w 21600"/>
              <a:gd name="T22" fmla="*/ 1325 h 21600"/>
              <a:gd name="T23" fmla="*/ 19403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140324" name="Form"/>
          <p:cNvSpPr>
            <a:spLocks noChangeAspect="1" noEditPoints="1" noChangeArrowheads="1"/>
          </p:cNvSpPr>
          <p:nvPr/>
        </p:nvSpPr>
        <p:spPr bwMode="auto">
          <a:xfrm>
            <a:off x="5959475" y="5364163"/>
            <a:ext cx="468313" cy="517525"/>
          </a:xfrm>
          <a:custGeom>
            <a:avLst/>
            <a:gdLst>
              <a:gd name="T0" fmla="*/ 0 w 21600"/>
              <a:gd name="T1" fmla="*/ 0 h 21600"/>
              <a:gd name="T2" fmla="*/ 148 w 21600"/>
              <a:gd name="T3" fmla="*/ 0 h 21600"/>
              <a:gd name="T4" fmla="*/ 295 w 21600"/>
              <a:gd name="T5" fmla="*/ 0 h 21600"/>
              <a:gd name="T6" fmla="*/ 295 w 21600"/>
              <a:gd name="T7" fmla="*/ 163 h 21600"/>
              <a:gd name="T8" fmla="*/ 295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59 w 21600"/>
              <a:gd name="T22" fmla="*/ 1325 h 21600"/>
              <a:gd name="T23" fmla="*/ 19403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140327" name="Form"/>
          <p:cNvSpPr>
            <a:spLocks noChangeAspect="1" noEditPoints="1" noChangeArrowheads="1"/>
          </p:cNvSpPr>
          <p:nvPr/>
        </p:nvSpPr>
        <p:spPr bwMode="auto">
          <a:xfrm>
            <a:off x="6372225" y="5645150"/>
            <a:ext cx="469900" cy="517525"/>
          </a:xfrm>
          <a:custGeom>
            <a:avLst/>
            <a:gdLst>
              <a:gd name="T0" fmla="*/ 0 w 21600"/>
              <a:gd name="T1" fmla="*/ 0 h 21600"/>
              <a:gd name="T2" fmla="*/ 148 w 21600"/>
              <a:gd name="T3" fmla="*/ 0 h 21600"/>
              <a:gd name="T4" fmla="*/ 296 w 21600"/>
              <a:gd name="T5" fmla="*/ 0 h 21600"/>
              <a:gd name="T6" fmla="*/ 296 w 21600"/>
              <a:gd name="T7" fmla="*/ 163 h 21600"/>
              <a:gd name="T8" fmla="*/ 296 w 21600"/>
              <a:gd name="T9" fmla="*/ 326 h 21600"/>
              <a:gd name="T10" fmla="*/ 148 w 21600"/>
              <a:gd name="T11" fmla="*/ 326 h 21600"/>
              <a:gd name="T12" fmla="*/ 0 w 21600"/>
              <a:gd name="T13" fmla="*/ 163 h 21600"/>
              <a:gd name="T14" fmla="*/ 0 60000 65536"/>
              <a:gd name="T15" fmla="*/ 0 60000 65536"/>
              <a:gd name="T16" fmla="*/ 0 60000 65536"/>
              <a:gd name="T17" fmla="*/ 0 60000 65536"/>
              <a:gd name="T18" fmla="*/ 0 60000 65536"/>
              <a:gd name="T19" fmla="*/ 0 60000 65536"/>
              <a:gd name="T20" fmla="*/ 0 60000 65536"/>
              <a:gd name="T21" fmla="*/ 4743 w 21600"/>
              <a:gd name="T22" fmla="*/ 1325 h 21600"/>
              <a:gd name="T23" fmla="*/ 19411 w 21600"/>
              <a:gd name="T24" fmla="*/ 16299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140328" name="Form"/>
          <p:cNvSpPr>
            <a:spLocks noChangeAspect="1" noEditPoints="1" noChangeArrowheads="1"/>
          </p:cNvSpPr>
          <p:nvPr/>
        </p:nvSpPr>
        <p:spPr bwMode="auto">
          <a:xfrm>
            <a:off x="5907088" y="5503863"/>
            <a:ext cx="468312" cy="519112"/>
          </a:xfrm>
          <a:custGeom>
            <a:avLst/>
            <a:gdLst>
              <a:gd name="T0" fmla="*/ 0 w 21600"/>
              <a:gd name="T1" fmla="*/ 0 h 21600"/>
              <a:gd name="T2" fmla="*/ 148 w 21600"/>
              <a:gd name="T3" fmla="*/ 0 h 21600"/>
              <a:gd name="T4" fmla="*/ 295 w 21600"/>
              <a:gd name="T5" fmla="*/ 0 h 21600"/>
              <a:gd name="T6" fmla="*/ 295 w 21600"/>
              <a:gd name="T7" fmla="*/ 164 h 21600"/>
              <a:gd name="T8" fmla="*/ 295 w 21600"/>
              <a:gd name="T9" fmla="*/ 327 h 21600"/>
              <a:gd name="T10" fmla="*/ 148 w 21600"/>
              <a:gd name="T11" fmla="*/ 327 h 21600"/>
              <a:gd name="T12" fmla="*/ 0 w 21600"/>
              <a:gd name="T13" fmla="*/ 164 h 21600"/>
              <a:gd name="T14" fmla="*/ 0 60000 65536"/>
              <a:gd name="T15" fmla="*/ 0 60000 65536"/>
              <a:gd name="T16" fmla="*/ 0 60000 65536"/>
              <a:gd name="T17" fmla="*/ 0 60000 65536"/>
              <a:gd name="T18" fmla="*/ 0 60000 65536"/>
              <a:gd name="T19" fmla="*/ 0 60000 65536"/>
              <a:gd name="T20" fmla="*/ 0 60000 65536"/>
              <a:gd name="T21" fmla="*/ 4759 w 21600"/>
              <a:gd name="T22" fmla="*/ 1321 h 21600"/>
              <a:gd name="T23" fmla="*/ 19403 w 21600"/>
              <a:gd name="T24" fmla="*/ 16316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12840" y="18507"/>
                </a:moveTo>
                <a:lnTo>
                  <a:pt x="16051" y="18507"/>
                </a:lnTo>
                <a:lnTo>
                  <a:pt x="16051" y="19260"/>
                </a:lnTo>
                <a:lnTo>
                  <a:pt x="12840" y="19260"/>
                </a:lnTo>
                <a:lnTo>
                  <a:pt x="12840" y="18507"/>
                </a:lnTo>
                <a:close/>
              </a:path>
              <a:path w="21600" h="21600" extrusionOk="0">
                <a:moveTo>
                  <a:pt x="16731" y="18507"/>
                </a:moveTo>
                <a:lnTo>
                  <a:pt x="19941" y="18507"/>
                </a:lnTo>
                <a:lnTo>
                  <a:pt x="19941" y="19260"/>
                </a:lnTo>
                <a:lnTo>
                  <a:pt x="16731" y="19260"/>
                </a:lnTo>
                <a:lnTo>
                  <a:pt x="16731" y="18507"/>
                </a:lnTo>
                <a:close/>
              </a:path>
              <a:path w="21600" h="21600" extrusionOk="0">
                <a:moveTo>
                  <a:pt x="1913" y="1194"/>
                </a:moveTo>
                <a:lnTo>
                  <a:pt x="3699" y="1194"/>
                </a:lnTo>
                <a:lnTo>
                  <a:pt x="2678" y="1832"/>
                </a:lnTo>
                <a:lnTo>
                  <a:pt x="2296" y="1538"/>
                </a:lnTo>
                <a:lnTo>
                  <a:pt x="2125" y="1636"/>
                </a:lnTo>
                <a:lnTo>
                  <a:pt x="2700" y="2078"/>
                </a:lnTo>
                <a:lnTo>
                  <a:pt x="3699" y="1440"/>
                </a:lnTo>
                <a:lnTo>
                  <a:pt x="3699" y="2176"/>
                </a:lnTo>
                <a:lnTo>
                  <a:pt x="1913" y="2176"/>
                </a:lnTo>
                <a:lnTo>
                  <a:pt x="1913" y="1194"/>
                </a:lnTo>
                <a:close/>
              </a:path>
              <a:path w="21600" h="21600" extrusionOk="0">
                <a:moveTo>
                  <a:pt x="1913" y="2765"/>
                </a:moveTo>
                <a:lnTo>
                  <a:pt x="3699" y="2765"/>
                </a:lnTo>
                <a:lnTo>
                  <a:pt x="2678" y="3403"/>
                </a:lnTo>
                <a:lnTo>
                  <a:pt x="2296" y="3109"/>
                </a:lnTo>
                <a:lnTo>
                  <a:pt x="2125" y="3207"/>
                </a:lnTo>
                <a:lnTo>
                  <a:pt x="2700" y="3649"/>
                </a:lnTo>
                <a:lnTo>
                  <a:pt x="3699" y="3010"/>
                </a:lnTo>
                <a:lnTo>
                  <a:pt x="3699" y="3747"/>
                </a:lnTo>
                <a:lnTo>
                  <a:pt x="1913" y="3747"/>
                </a:lnTo>
                <a:lnTo>
                  <a:pt x="1913" y="2765"/>
                </a:lnTo>
                <a:close/>
              </a:path>
              <a:path w="21600" h="21600" extrusionOk="0">
                <a:moveTo>
                  <a:pt x="1913" y="4336"/>
                </a:moveTo>
                <a:lnTo>
                  <a:pt x="3699" y="4336"/>
                </a:lnTo>
                <a:lnTo>
                  <a:pt x="2678" y="4974"/>
                </a:lnTo>
                <a:lnTo>
                  <a:pt x="2296" y="4680"/>
                </a:lnTo>
                <a:lnTo>
                  <a:pt x="2125" y="4778"/>
                </a:lnTo>
                <a:lnTo>
                  <a:pt x="2700" y="5220"/>
                </a:lnTo>
                <a:lnTo>
                  <a:pt x="3699" y="4581"/>
                </a:lnTo>
                <a:lnTo>
                  <a:pt x="3699" y="5318"/>
                </a:lnTo>
                <a:lnTo>
                  <a:pt x="1913" y="5318"/>
                </a:lnTo>
                <a:lnTo>
                  <a:pt x="1913" y="4336"/>
                </a:lnTo>
                <a:close/>
              </a:path>
              <a:path w="21600" h="21600" extrusionOk="0">
                <a:moveTo>
                  <a:pt x="1913" y="5907"/>
                </a:moveTo>
                <a:lnTo>
                  <a:pt x="3699" y="5907"/>
                </a:lnTo>
                <a:lnTo>
                  <a:pt x="2678" y="6545"/>
                </a:lnTo>
                <a:lnTo>
                  <a:pt x="2296" y="6250"/>
                </a:lnTo>
                <a:lnTo>
                  <a:pt x="2125" y="6349"/>
                </a:lnTo>
                <a:lnTo>
                  <a:pt x="2700" y="6790"/>
                </a:lnTo>
                <a:lnTo>
                  <a:pt x="3699" y="6152"/>
                </a:lnTo>
                <a:lnTo>
                  <a:pt x="3699" y="6889"/>
                </a:lnTo>
                <a:lnTo>
                  <a:pt x="1913" y="6889"/>
                </a:lnTo>
                <a:lnTo>
                  <a:pt x="1913" y="5907"/>
                </a:lnTo>
                <a:close/>
              </a:path>
              <a:path w="21600" h="21600" extrusionOk="0">
                <a:moveTo>
                  <a:pt x="1913" y="7478"/>
                </a:moveTo>
                <a:lnTo>
                  <a:pt x="3699" y="7478"/>
                </a:lnTo>
                <a:lnTo>
                  <a:pt x="2678" y="8116"/>
                </a:lnTo>
                <a:lnTo>
                  <a:pt x="2296" y="7821"/>
                </a:lnTo>
                <a:lnTo>
                  <a:pt x="2125" y="7919"/>
                </a:lnTo>
                <a:lnTo>
                  <a:pt x="2700" y="8361"/>
                </a:lnTo>
                <a:lnTo>
                  <a:pt x="3699" y="7723"/>
                </a:lnTo>
                <a:lnTo>
                  <a:pt x="3699" y="8460"/>
                </a:lnTo>
                <a:lnTo>
                  <a:pt x="1913" y="8460"/>
                </a:lnTo>
                <a:lnTo>
                  <a:pt x="1913" y="7478"/>
                </a:lnTo>
                <a:close/>
              </a:path>
              <a:path w="21600" h="21600" extrusionOk="0">
                <a:moveTo>
                  <a:pt x="1913" y="9049"/>
                </a:moveTo>
                <a:lnTo>
                  <a:pt x="3699" y="9049"/>
                </a:lnTo>
                <a:lnTo>
                  <a:pt x="2678" y="9687"/>
                </a:lnTo>
                <a:lnTo>
                  <a:pt x="2296" y="9392"/>
                </a:lnTo>
                <a:lnTo>
                  <a:pt x="2125" y="9490"/>
                </a:lnTo>
                <a:lnTo>
                  <a:pt x="2700" y="9932"/>
                </a:lnTo>
                <a:lnTo>
                  <a:pt x="3699" y="9294"/>
                </a:lnTo>
                <a:lnTo>
                  <a:pt x="3699" y="10030"/>
                </a:lnTo>
                <a:lnTo>
                  <a:pt x="1913" y="10030"/>
                </a:lnTo>
                <a:lnTo>
                  <a:pt x="1913" y="9049"/>
                </a:lnTo>
                <a:close/>
              </a:path>
              <a:path w="21600" h="21600" extrusionOk="0">
                <a:moveTo>
                  <a:pt x="1913" y="10620"/>
                </a:moveTo>
                <a:lnTo>
                  <a:pt x="3699" y="10620"/>
                </a:lnTo>
                <a:lnTo>
                  <a:pt x="2678" y="11258"/>
                </a:lnTo>
                <a:lnTo>
                  <a:pt x="2296" y="10963"/>
                </a:lnTo>
                <a:lnTo>
                  <a:pt x="2125" y="11061"/>
                </a:lnTo>
                <a:lnTo>
                  <a:pt x="2700" y="11503"/>
                </a:lnTo>
                <a:lnTo>
                  <a:pt x="3699" y="10865"/>
                </a:lnTo>
                <a:lnTo>
                  <a:pt x="3699" y="11601"/>
                </a:lnTo>
                <a:lnTo>
                  <a:pt x="1913" y="11601"/>
                </a:lnTo>
                <a:lnTo>
                  <a:pt x="1913" y="10620"/>
                </a:lnTo>
                <a:close/>
              </a:path>
              <a:path w="21600" h="21600" extrusionOk="0">
                <a:moveTo>
                  <a:pt x="1913" y="12190"/>
                </a:moveTo>
                <a:lnTo>
                  <a:pt x="3699" y="12190"/>
                </a:lnTo>
                <a:lnTo>
                  <a:pt x="2678" y="12829"/>
                </a:lnTo>
                <a:lnTo>
                  <a:pt x="2296" y="12534"/>
                </a:lnTo>
                <a:lnTo>
                  <a:pt x="2125" y="12632"/>
                </a:lnTo>
                <a:lnTo>
                  <a:pt x="2700" y="13074"/>
                </a:lnTo>
                <a:lnTo>
                  <a:pt x="3699" y="12436"/>
                </a:lnTo>
                <a:lnTo>
                  <a:pt x="3699" y="13172"/>
                </a:lnTo>
                <a:lnTo>
                  <a:pt x="1913" y="13172"/>
                </a:lnTo>
                <a:lnTo>
                  <a:pt x="1913" y="12190"/>
                </a:lnTo>
                <a:close/>
              </a:path>
              <a:path w="21600" h="21600" extrusionOk="0">
                <a:moveTo>
                  <a:pt x="1913" y="13761"/>
                </a:moveTo>
                <a:lnTo>
                  <a:pt x="3699" y="13761"/>
                </a:lnTo>
                <a:lnTo>
                  <a:pt x="2678" y="14400"/>
                </a:lnTo>
                <a:lnTo>
                  <a:pt x="2296" y="14105"/>
                </a:lnTo>
                <a:lnTo>
                  <a:pt x="2125" y="14203"/>
                </a:lnTo>
                <a:lnTo>
                  <a:pt x="2700" y="14645"/>
                </a:lnTo>
                <a:lnTo>
                  <a:pt x="3699" y="14007"/>
                </a:lnTo>
                <a:lnTo>
                  <a:pt x="3699" y="14743"/>
                </a:lnTo>
                <a:lnTo>
                  <a:pt x="1913" y="14743"/>
                </a:lnTo>
                <a:lnTo>
                  <a:pt x="1913" y="13761"/>
                </a:lnTo>
                <a:close/>
              </a:path>
              <a:path w="21600" h="21600" extrusionOk="0">
                <a:moveTo>
                  <a:pt x="1913" y="15332"/>
                </a:moveTo>
                <a:lnTo>
                  <a:pt x="3699" y="15332"/>
                </a:lnTo>
                <a:lnTo>
                  <a:pt x="2678" y="15970"/>
                </a:lnTo>
                <a:lnTo>
                  <a:pt x="2296" y="15676"/>
                </a:lnTo>
                <a:lnTo>
                  <a:pt x="2125" y="15774"/>
                </a:lnTo>
                <a:lnTo>
                  <a:pt x="2700" y="16216"/>
                </a:lnTo>
                <a:lnTo>
                  <a:pt x="3699" y="15578"/>
                </a:lnTo>
                <a:lnTo>
                  <a:pt x="3699" y="16314"/>
                </a:lnTo>
                <a:lnTo>
                  <a:pt x="1913" y="16314"/>
                </a:lnTo>
                <a:lnTo>
                  <a:pt x="1913" y="15332"/>
                </a:lnTo>
                <a:close/>
              </a:path>
            </a:pathLst>
          </a:custGeom>
          <a:solidFill>
            <a:srgbClr val="F7DBD9"/>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lvl1pPr>
              <a:defRPr>
                <a:solidFill>
                  <a:schemeClr val="tx1"/>
                </a:solidFill>
                <a:latin typeface="Arial" charset="0"/>
                <a:cs typeface="Arial" charset="0"/>
              </a:defRPr>
            </a:lvl1pPr>
            <a:lvl2pPr marL="37931725" indent="-37474525">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marL="457200" fontAlgn="base">
              <a:spcBef>
                <a:spcPct val="0"/>
              </a:spcBef>
              <a:spcAft>
                <a:spcPct val="0"/>
              </a:spcAft>
              <a:defRPr>
                <a:solidFill>
                  <a:schemeClr val="tx1"/>
                </a:solidFill>
                <a:latin typeface="Arial" charset="0"/>
                <a:cs typeface="Arial" charset="0"/>
              </a:defRPr>
            </a:lvl6pPr>
            <a:lvl7pPr marL="914400" fontAlgn="base">
              <a:spcBef>
                <a:spcPct val="0"/>
              </a:spcBef>
              <a:spcAft>
                <a:spcPct val="0"/>
              </a:spcAft>
              <a:defRPr>
                <a:solidFill>
                  <a:schemeClr val="tx1"/>
                </a:solidFill>
                <a:latin typeface="Arial" charset="0"/>
                <a:cs typeface="Arial" charset="0"/>
              </a:defRPr>
            </a:lvl7pPr>
            <a:lvl8pPr marL="1371600" fontAlgn="base">
              <a:spcBef>
                <a:spcPct val="0"/>
              </a:spcBef>
              <a:spcAft>
                <a:spcPct val="0"/>
              </a:spcAft>
              <a:defRPr>
                <a:solidFill>
                  <a:schemeClr val="tx1"/>
                </a:solidFill>
                <a:latin typeface="Arial" charset="0"/>
                <a:cs typeface="Arial" charset="0"/>
              </a:defRPr>
            </a:lvl8pPr>
            <a:lvl9pPr marL="1828800" fontAlgn="base">
              <a:spcBef>
                <a:spcPct val="0"/>
              </a:spcBef>
              <a:spcAft>
                <a:spcPct val="0"/>
              </a:spcAft>
              <a:defRPr>
                <a:solidFill>
                  <a:schemeClr val="tx1"/>
                </a:solidFill>
                <a:latin typeface="Arial" charset="0"/>
                <a:cs typeface="Arial" charset="0"/>
              </a:defRPr>
            </a:lvl9pPr>
          </a:lstStyle>
          <a:p>
            <a:pPr>
              <a:defRPr/>
            </a:pPr>
            <a:endParaRPr lang="de-DE" altLang="en-US"/>
          </a:p>
        </p:txBody>
      </p:sp>
      <p:sp>
        <p:nvSpPr>
          <p:cNvPr id="94226" name="Textfeld 13"/>
          <p:cNvSpPr txBox="1">
            <a:spLocks noChangeAspect="1" noChangeArrowheads="1"/>
          </p:cNvSpPr>
          <p:nvPr/>
        </p:nvSpPr>
        <p:spPr bwMode="auto">
          <a:xfrm>
            <a:off x="5491163" y="5503863"/>
            <a:ext cx="414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IT</a:t>
            </a:r>
          </a:p>
        </p:txBody>
      </p:sp>
      <p:sp>
        <p:nvSpPr>
          <p:cNvPr id="94228" name="Textfeld 13"/>
          <p:cNvSpPr txBox="1">
            <a:spLocks noChangeAspect="1" noChangeArrowheads="1"/>
          </p:cNvSpPr>
          <p:nvPr/>
        </p:nvSpPr>
        <p:spPr bwMode="auto">
          <a:xfrm>
            <a:off x="6010275" y="5645150"/>
            <a:ext cx="414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FI</a:t>
            </a:r>
          </a:p>
        </p:txBody>
      </p:sp>
      <p:sp>
        <p:nvSpPr>
          <p:cNvPr id="94230" name="Textfeld 13"/>
          <p:cNvSpPr txBox="1">
            <a:spLocks noChangeAspect="1" noChangeArrowheads="1"/>
          </p:cNvSpPr>
          <p:nvPr/>
        </p:nvSpPr>
        <p:spPr bwMode="auto">
          <a:xfrm>
            <a:off x="6477000" y="5830888"/>
            <a:ext cx="412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RO</a:t>
            </a:r>
          </a:p>
        </p:txBody>
      </p:sp>
      <p:sp>
        <p:nvSpPr>
          <p:cNvPr id="94231" name="Textfeld 13"/>
          <p:cNvSpPr txBox="1">
            <a:spLocks noChangeAspect="1" noChangeArrowheads="1"/>
          </p:cNvSpPr>
          <p:nvPr/>
        </p:nvSpPr>
        <p:spPr bwMode="auto">
          <a:xfrm>
            <a:off x="5724525" y="5156200"/>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200" b="1"/>
              <a:t>DE</a:t>
            </a:r>
          </a:p>
        </p:txBody>
      </p:sp>
      <p:pic>
        <p:nvPicPr>
          <p:cNvPr id="94232" name="Picture 10" descr="C:\Users\Eva\AppData\Local\Microsoft\Windows\Temporary Internet Files\Content.IE5\BKNNL8RI\MCj04242340000[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3" y="3644900"/>
            <a:ext cx="852487"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33" name="Textfeld 13"/>
          <p:cNvSpPr txBox="1">
            <a:spLocks noChangeAspect="1" noChangeArrowheads="1"/>
          </p:cNvSpPr>
          <p:nvPr/>
        </p:nvSpPr>
        <p:spPr bwMode="auto">
          <a:xfrm>
            <a:off x="6804025" y="4292600"/>
            <a:ext cx="515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en-US" sz="1400" b="1"/>
              <a:t>EC</a:t>
            </a:r>
          </a:p>
        </p:txBody>
      </p:sp>
      <p:grpSp>
        <p:nvGrpSpPr>
          <p:cNvPr id="94234" name="Group 47"/>
          <p:cNvGrpSpPr>
            <a:grpSpLocks/>
          </p:cNvGrpSpPr>
          <p:nvPr/>
        </p:nvGrpSpPr>
        <p:grpSpPr bwMode="auto">
          <a:xfrm>
            <a:off x="6227763" y="4652963"/>
            <a:ext cx="1079500" cy="577850"/>
            <a:chOff x="4876" y="2296"/>
            <a:chExt cx="680" cy="364"/>
          </a:xfrm>
        </p:grpSpPr>
        <p:sp>
          <p:nvSpPr>
            <p:cNvPr id="94238" name="Line 48"/>
            <p:cNvSpPr>
              <a:spLocks noChangeShapeType="1"/>
            </p:cNvSpPr>
            <p:nvPr/>
          </p:nvSpPr>
          <p:spPr bwMode="auto">
            <a:xfrm flipH="1">
              <a:off x="5012" y="2387"/>
              <a:ext cx="136"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4239" name="Line 49"/>
            <p:cNvSpPr>
              <a:spLocks noChangeShapeType="1"/>
            </p:cNvSpPr>
            <p:nvPr/>
          </p:nvSpPr>
          <p:spPr bwMode="auto">
            <a:xfrm flipH="1">
              <a:off x="4876" y="2296"/>
              <a:ext cx="13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4240" name="Line 50"/>
            <p:cNvSpPr>
              <a:spLocks noChangeShapeType="1"/>
            </p:cNvSpPr>
            <p:nvPr/>
          </p:nvSpPr>
          <p:spPr bwMode="auto">
            <a:xfrm>
              <a:off x="5511" y="2478"/>
              <a:ext cx="45"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4241" name="Line 51"/>
            <p:cNvSpPr>
              <a:spLocks noChangeAspect="1" noChangeShapeType="1"/>
            </p:cNvSpPr>
            <p:nvPr/>
          </p:nvSpPr>
          <p:spPr bwMode="auto">
            <a:xfrm rot="1595850">
              <a:off x="5239" y="2432"/>
              <a:ext cx="1" cy="1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4242" name="Line 52"/>
            <p:cNvSpPr>
              <a:spLocks noChangeShapeType="1"/>
            </p:cNvSpPr>
            <p:nvPr/>
          </p:nvSpPr>
          <p:spPr bwMode="auto">
            <a:xfrm>
              <a:off x="5375" y="2478"/>
              <a:ext cx="0"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sp>
        <p:nvSpPr>
          <p:cNvPr id="94235" name="AutoShape 41"/>
          <p:cNvSpPr>
            <a:spLocks noChangeArrowheads="1"/>
          </p:cNvSpPr>
          <p:nvPr/>
        </p:nvSpPr>
        <p:spPr bwMode="auto">
          <a:xfrm>
            <a:off x="6372225" y="3429000"/>
            <a:ext cx="1441450" cy="14398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chemeClr val="accent1"/>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en-GB"/>
          </a:p>
        </p:txBody>
      </p:sp>
      <p:sp>
        <p:nvSpPr>
          <p:cNvPr id="9423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423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78D5CD6-898F-4B89-B3EF-EF15247773E0}" type="slidenum">
              <a:rPr lang="de-DE" altLang="en-US" sz="1200"/>
              <a:pPr algn="r" eaLnBrk="1" hangingPunct="1">
                <a:spcBef>
                  <a:spcPct val="0"/>
                </a:spcBef>
                <a:buFontTx/>
                <a:buNone/>
              </a:pPr>
              <a:t>89</a:t>
            </a:fld>
            <a:endParaRPr lang="de-DE" altLang="en-US" sz="1200"/>
          </a:p>
        </p:txBody>
      </p:sp>
    </p:spTree>
    <p:extLst>
      <p:ext uri="{BB962C8B-B14F-4D97-AF65-F5344CB8AC3E}">
        <p14:creationId xmlns:p14="http://schemas.microsoft.com/office/powerpoint/2010/main" val="3856355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2"/>
          <p:cNvSpPr txBox="1">
            <a:spLocks noChangeArrowheads="1"/>
          </p:cNvSpPr>
          <p:nvPr/>
        </p:nvSpPr>
        <p:spPr bwMode="auto">
          <a:xfrm>
            <a:off x="7164388" y="3860800"/>
            <a:ext cx="12065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600">
                <a:latin typeface="Arial Unicode MS" pitchFamily="34" charset="-128"/>
                <a:ea typeface="Arial Unicode MS" pitchFamily="34" charset="-128"/>
                <a:cs typeface="Arial Unicode MS" pitchFamily="34" charset="-128"/>
              </a:rPr>
              <a:t>Description</a:t>
            </a:r>
          </a:p>
        </p:txBody>
      </p:sp>
      <p:sp>
        <p:nvSpPr>
          <p:cNvPr id="12291" name="Text Box 13"/>
          <p:cNvSpPr txBox="1">
            <a:spLocks noChangeArrowheads="1"/>
          </p:cNvSpPr>
          <p:nvPr/>
        </p:nvSpPr>
        <p:spPr bwMode="auto">
          <a:xfrm>
            <a:off x="5697538" y="5734050"/>
            <a:ext cx="9461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600">
                <a:latin typeface="Arial Unicode MS" pitchFamily="34" charset="-128"/>
                <a:ea typeface="Arial Unicode MS" pitchFamily="34" charset="-128"/>
                <a:cs typeface="Arial Unicode MS" pitchFamily="34" charset="-128"/>
              </a:rPr>
              <a:t>Claim(s)</a:t>
            </a:r>
          </a:p>
        </p:txBody>
      </p:sp>
      <p:sp>
        <p:nvSpPr>
          <p:cNvPr id="12292" name="Text Box 14"/>
          <p:cNvSpPr txBox="1">
            <a:spLocks noChangeArrowheads="1"/>
          </p:cNvSpPr>
          <p:nvPr/>
        </p:nvSpPr>
        <p:spPr bwMode="auto">
          <a:xfrm>
            <a:off x="7502525" y="5949950"/>
            <a:ext cx="11731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600">
                <a:latin typeface="Arial Unicode MS" pitchFamily="34" charset="-128"/>
                <a:ea typeface="Arial Unicode MS" pitchFamily="34" charset="-128"/>
                <a:cs typeface="Arial Unicode MS" pitchFamily="34" charset="-128"/>
              </a:rPr>
              <a:t>Drawing(s)</a:t>
            </a:r>
          </a:p>
        </p:txBody>
      </p:sp>
      <p:sp>
        <p:nvSpPr>
          <p:cNvPr id="12293" name="Text Box 16"/>
          <p:cNvSpPr txBox="1">
            <a:spLocks noChangeArrowheads="1"/>
          </p:cNvSpPr>
          <p:nvPr/>
        </p:nvSpPr>
        <p:spPr bwMode="auto">
          <a:xfrm>
            <a:off x="595313" y="4508500"/>
            <a:ext cx="9366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600">
                <a:latin typeface="Arial Unicode MS" pitchFamily="34" charset="-128"/>
                <a:ea typeface="Arial Unicode MS" pitchFamily="34" charset="-128"/>
                <a:cs typeface="Arial Unicode MS" pitchFamily="34" charset="-128"/>
              </a:rPr>
              <a:t>Abstract</a:t>
            </a:r>
          </a:p>
        </p:txBody>
      </p:sp>
      <p:sp>
        <p:nvSpPr>
          <p:cNvPr id="12295" name="Slide Number Placeholder 19"/>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e-DE" altLang="en-US" sz="1200"/>
              <a:t>9</a:t>
            </a:r>
          </a:p>
        </p:txBody>
      </p:sp>
      <p:sp>
        <p:nvSpPr>
          <p:cNvPr id="12296" name="Text Box 16"/>
          <p:cNvSpPr txBox="1">
            <a:spLocks noChangeArrowheads="1"/>
          </p:cNvSpPr>
          <p:nvPr/>
        </p:nvSpPr>
        <p:spPr bwMode="auto">
          <a:xfrm>
            <a:off x="481013" y="2420938"/>
            <a:ext cx="10080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en-US" sz="1600" dirty="0">
                <a:latin typeface="Arial Unicode MS" pitchFamily="34" charset="-128"/>
                <a:ea typeface="Arial Unicode MS" pitchFamily="34" charset="-128"/>
                <a:cs typeface="Arial Unicode MS" pitchFamily="34" charset="-128"/>
              </a:rPr>
              <a:t>Date of </a:t>
            </a:r>
          </a:p>
          <a:p>
            <a:pPr>
              <a:spcBef>
                <a:spcPct val="0"/>
              </a:spcBef>
              <a:buFontTx/>
              <a:buNone/>
            </a:pPr>
            <a:r>
              <a:rPr lang="en-GB" altLang="en-US" sz="1600" dirty="0">
                <a:latin typeface="Arial Unicode MS" pitchFamily="34" charset="-128"/>
                <a:ea typeface="Arial Unicode MS" pitchFamily="34" charset="-128"/>
                <a:cs typeface="Arial Unicode MS" pitchFamily="34" charset="-128"/>
              </a:rPr>
              <a:t>filing</a:t>
            </a:r>
          </a:p>
        </p:txBody>
      </p:sp>
      <p:sp>
        <p:nvSpPr>
          <p:cNvPr id="12297" name="Text Box 16"/>
          <p:cNvSpPr txBox="1">
            <a:spLocks noChangeArrowheads="1"/>
          </p:cNvSpPr>
          <p:nvPr/>
        </p:nvSpPr>
        <p:spPr bwMode="auto">
          <a:xfrm>
            <a:off x="481013" y="1773238"/>
            <a:ext cx="11588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en-US" sz="1600">
                <a:latin typeface="Arial Unicode MS" pitchFamily="34" charset="-128"/>
                <a:ea typeface="Arial Unicode MS" pitchFamily="34" charset="-128"/>
                <a:cs typeface="Arial Unicode MS" pitchFamily="34" charset="-128"/>
              </a:rPr>
              <a:t>Date of </a:t>
            </a:r>
            <a:br>
              <a:rPr lang="en-GB" altLang="en-US" sz="1600">
                <a:latin typeface="Arial Unicode MS" pitchFamily="34" charset="-128"/>
                <a:ea typeface="Arial Unicode MS" pitchFamily="34" charset="-128"/>
                <a:cs typeface="Arial Unicode MS" pitchFamily="34" charset="-128"/>
              </a:rPr>
            </a:br>
            <a:r>
              <a:rPr lang="en-GB" altLang="en-US" sz="1600">
                <a:latin typeface="Arial Unicode MS" pitchFamily="34" charset="-128"/>
                <a:ea typeface="Arial Unicode MS" pitchFamily="34" charset="-128"/>
                <a:cs typeface="Arial Unicode MS" pitchFamily="34" charset="-128"/>
              </a:rPr>
              <a:t>publication</a:t>
            </a:r>
          </a:p>
        </p:txBody>
      </p:sp>
      <p:sp>
        <p:nvSpPr>
          <p:cNvPr id="12298" name="Text Box 16"/>
          <p:cNvSpPr txBox="1">
            <a:spLocks noChangeArrowheads="1"/>
          </p:cNvSpPr>
          <p:nvPr/>
        </p:nvSpPr>
        <p:spPr bwMode="auto">
          <a:xfrm>
            <a:off x="465138" y="3141663"/>
            <a:ext cx="102393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600">
                <a:latin typeface="Arial Unicode MS" pitchFamily="34" charset="-128"/>
                <a:ea typeface="Arial Unicode MS" pitchFamily="34" charset="-128"/>
                <a:cs typeface="Arial Unicode MS" pitchFamily="34" charset="-128"/>
              </a:rPr>
              <a:t>Applicant</a:t>
            </a:r>
          </a:p>
        </p:txBody>
      </p:sp>
      <p:sp>
        <p:nvSpPr>
          <p:cNvPr id="12299" name="Text Box 16"/>
          <p:cNvSpPr txBox="1">
            <a:spLocks noChangeArrowheads="1"/>
          </p:cNvSpPr>
          <p:nvPr/>
        </p:nvSpPr>
        <p:spPr bwMode="auto">
          <a:xfrm>
            <a:off x="5353050" y="2636838"/>
            <a:ext cx="925513"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GB" altLang="en-US" sz="1600">
                <a:latin typeface="Arial Unicode MS" pitchFamily="34" charset="-128"/>
                <a:ea typeface="Arial Unicode MS" pitchFamily="34" charset="-128"/>
                <a:cs typeface="Arial Unicode MS" pitchFamily="34" charset="-128"/>
              </a:rPr>
              <a:t>Inventor</a:t>
            </a:r>
          </a:p>
        </p:txBody>
      </p:sp>
      <p:sp>
        <p:nvSpPr>
          <p:cNvPr id="12300" name="Text Box 16"/>
          <p:cNvSpPr txBox="1">
            <a:spLocks noChangeArrowheads="1"/>
          </p:cNvSpPr>
          <p:nvPr/>
        </p:nvSpPr>
        <p:spPr bwMode="auto">
          <a:xfrm>
            <a:off x="5364163" y="2133600"/>
            <a:ext cx="16557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en-US" sz="1600">
                <a:latin typeface="Arial Unicode MS" pitchFamily="34" charset="-128"/>
                <a:ea typeface="Arial Unicode MS" pitchFamily="34" charset="-128"/>
                <a:cs typeface="Arial Unicode MS" pitchFamily="34" charset="-128"/>
              </a:rPr>
              <a:t>Technical </a:t>
            </a:r>
          </a:p>
          <a:p>
            <a:pPr>
              <a:spcBef>
                <a:spcPct val="0"/>
              </a:spcBef>
              <a:buFontTx/>
              <a:buNone/>
            </a:pPr>
            <a:r>
              <a:rPr lang="en-GB" altLang="en-US" sz="1600">
                <a:latin typeface="Arial Unicode MS" pitchFamily="34" charset="-128"/>
                <a:ea typeface="Arial Unicode MS" pitchFamily="34" charset="-128"/>
                <a:cs typeface="Arial Unicode MS" pitchFamily="34" charset="-128"/>
              </a:rPr>
              <a:t>class</a:t>
            </a:r>
          </a:p>
        </p:txBody>
      </p:sp>
      <p:sp>
        <p:nvSpPr>
          <p:cNvPr id="12301" name="Text Box 16"/>
          <p:cNvSpPr txBox="1">
            <a:spLocks noChangeArrowheads="1"/>
          </p:cNvSpPr>
          <p:nvPr/>
        </p:nvSpPr>
        <p:spPr bwMode="auto">
          <a:xfrm>
            <a:off x="5364163" y="1628775"/>
            <a:ext cx="20097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GB" altLang="en-US" sz="1600">
                <a:latin typeface="Arial Unicode MS" pitchFamily="34" charset="-128"/>
                <a:ea typeface="Arial Unicode MS" pitchFamily="34" charset="-128"/>
                <a:cs typeface="Arial Unicode MS" pitchFamily="34" charset="-128"/>
              </a:rPr>
              <a:t>Application </a:t>
            </a:r>
          </a:p>
          <a:p>
            <a:pPr>
              <a:spcBef>
                <a:spcPct val="0"/>
              </a:spcBef>
              <a:buFontTx/>
              <a:buNone/>
            </a:pPr>
            <a:r>
              <a:rPr lang="en-GB" altLang="en-US" sz="1600">
                <a:latin typeface="Arial Unicode MS" pitchFamily="34" charset="-128"/>
                <a:ea typeface="Arial Unicode MS" pitchFamily="34" charset="-128"/>
                <a:cs typeface="Arial Unicode MS" pitchFamily="34" charset="-128"/>
              </a:rPr>
              <a:t>number</a:t>
            </a:r>
          </a:p>
        </p:txBody>
      </p:sp>
      <p:pic>
        <p:nvPicPr>
          <p:cNvPr id="12302"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4076700"/>
            <a:ext cx="1766888"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3"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388" y="4508500"/>
            <a:ext cx="1666875"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4" name="Picture 1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412875"/>
            <a:ext cx="3213100" cy="489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5" name="Picture 18"/>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9950" y="1485900"/>
            <a:ext cx="1658938"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6" name="Line 19"/>
          <p:cNvSpPr>
            <a:spLocks noChangeShapeType="1"/>
          </p:cNvSpPr>
          <p:nvPr/>
        </p:nvSpPr>
        <p:spPr bwMode="auto">
          <a:xfrm>
            <a:off x="1619250" y="2276475"/>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7" name="Line 20"/>
          <p:cNvSpPr>
            <a:spLocks noChangeShapeType="1"/>
          </p:cNvSpPr>
          <p:nvPr/>
        </p:nvSpPr>
        <p:spPr bwMode="auto">
          <a:xfrm>
            <a:off x="1639888" y="2565400"/>
            <a:ext cx="411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8" name="Line 21"/>
          <p:cNvSpPr>
            <a:spLocks noChangeShapeType="1"/>
          </p:cNvSpPr>
          <p:nvPr/>
        </p:nvSpPr>
        <p:spPr bwMode="auto">
          <a:xfrm>
            <a:off x="1692275" y="3357563"/>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9" name="Line 22"/>
          <p:cNvSpPr>
            <a:spLocks noChangeShapeType="1"/>
          </p:cNvSpPr>
          <p:nvPr/>
        </p:nvSpPr>
        <p:spPr bwMode="auto">
          <a:xfrm flipV="1">
            <a:off x="1619250" y="4149725"/>
            <a:ext cx="865188"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0" name="Line 23"/>
          <p:cNvSpPr>
            <a:spLocks noChangeShapeType="1"/>
          </p:cNvSpPr>
          <p:nvPr/>
        </p:nvSpPr>
        <p:spPr bwMode="auto">
          <a:xfrm>
            <a:off x="4716463" y="1989138"/>
            <a:ext cx="574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1" name="Line 24"/>
          <p:cNvSpPr>
            <a:spLocks noChangeShapeType="1"/>
          </p:cNvSpPr>
          <p:nvPr/>
        </p:nvSpPr>
        <p:spPr bwMode="auto">
          <a:xfrm>
            <a:off x="4500563" y="2276475"/>
            <a:ext cx="79057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12" name="Line 25"/>
          <p:cNvSpPr>
            <a:spLocks noChangeShapeType="1"/>
          </p:cNvSpPr>
          <p:nvPr/>
        </p:nvSpPr>
        <p:spPr bwMode="auto">
          <a:xfrm>
            <a:off x="4356100" y="2781300"/>
            <a:ext cx="9350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2313"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3548063"/>
            <a:ext cx="11017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59413" y="2978150"/>
            <a:ext cx="10810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1"/>
          <p:cNvSpPr txBox="1">
            <a:spLocks/>
          </p:cNvSpPr>
          <p:nvPr/>
        </p:nvSpPr>
        <p:spPr>
          <a:xfrm>
            <a:off x="611188" y="404813"/>
            <a:ext cx="7921625" cy="468312"/>
          </a:xfrm>
          <a:prstGeom prst="rect">
            <a:avLst/>
          </a:prstGeom>
        </p:spPr>
        <p:txBody>
          <a:bodyPr/>
          <a:lstStyle>
            <a:lvl1pPr algn="l" rtl="0" eaLnBrk="0" fontAlgn="base" hangingPunct="0">
              <a:spcBef>
                <a:spcPct val="0"/>
              </a:spcBef>
              <a:spcAft>
                <a:spcPct val="0"/>
              </a:spcAft>
              <a:defRPr sz="2400" b="1">
                <a:solidFill>
                  <a:srgbClr val="404B56"/>
                </a:solidFill>
                <a:latin typeface="+mj-lt"/>
                <a:ea typeface="+mj-ea"/>
                <a:cs typeface="+mj-cs"/>
              </a:defRPr>
            </a:lvl1pPr>
            <a:lvl2pPr algn="l" rtl="0" eaLnBrk="0" fontAlgn="base" hangingPunct="0">
              <a:spcBef>
                <a:spcPct val="0"/>
              </a:spcBef>
              <a:spcAft>
                <a:spcPct val="0"/>
              </a:spcAft>
              <a:defRPr sz="2400" b="1">
                <a:solidFill>
                  <a:srgbClr val="404B56"/>
                </a:solidFill>
                <a:latin typeface="Arial" charset="0"/>
              </a:defRPr>
            </a:lvl2pPr>
            <a:lvl3pPr algn="l" rtl="0" eaLnBrk="0" fontAlgn="base" hangingPunct="0">
              <a:spcBef>
                <a:spcPct val="0"/>
              </a:spcBef>
              <a:spcAft>
                <a:spcPct val="0"/>
              </a:spcAft>
              <a:defRPr sz="2400" b="1">
                <a:solidFill>
                  <a:srgbClr val="404B56"/>
                </a:solidFill>
                <a:latin typeface="Arial" charset="0"/>
              </a:defRPr>
            </a:lvl3pPr>
            <a:lvl4pPr algn="l" rtl="0" eaLnBrk="0" fontAlgn="base" hangingPunct="0">
              <a:spcBef>
                <a:spcPct val="0"/>
              </a:spcBef>
              <a:spcAft>
                <a:spcPct val="0"/>
              </a:spcAft>
              <a:defRPr sz="2400" b="1">
                <a:solidFill>
                  <a:srgbClr val="404B56"/>
                </a:solidFill>
                <a:latin typeface="Arial" charset="0"/>
              </a:defRPr>
            </a:lvl4pPr>
            <a:lvl5pPr algn="l" rtl="0" eaLnBrk="0" fontAlgn="base" hangingPunct="0">
              <a:spcBef>
                <a:spcPct val="0"/>
              </a:spcBef>
              <a:spcAft>
                <a:spcPct val="0"/>
              </a:spcAft>
              <a:defRPr sz="2400" b="1">
                <a:solidFill>
                  <a:srgbClr val="404B56"/>
                </a:solidFill>
                <a:latin typeface="Arial" charset="0"/>
              </a:defRPr>
            </a:lvl5pPr>
            <a:lvl6pPr marL="457200" algn="l" rtl="0" fontAlgn="base">
              <a:spcBef>
                <a:spcPct val="0"/>
              </a:spcBef>
              <a:spcAft>
                <a:spcPct val="0"/>
              </a:spcAft>
              <a:defRPr sz="2400" b="1">
                <a:solidFill>
                  <a:srgbClr val="404B56"/>
                </a:solidFill>
                <a:latin typeface="Arial" charset="0"/>
              </a:defRPr>
            </a:lvl6pPr>
            <a:lvl7pPr marL="914400" algn="l" rtl="0" fontAlgn="base">
              <a:spcBef>
                <a:spcPct val="0"/>
              </a:spcBef>
              <a:spcAft>
                <a:spcPct val="0"/>
              </a:spcAft>
              <a:defRPr sz="2400" b="1">
                <a:solidFill>
                  <a:srgbClr val="404B56"/>
                </a:solidFill>
                <a:latin typeface="Arial" charset="0"/>
              </a:defRPr>
            </a:lvl7pPr>
            <a:lvl8pPr marL="1371600" algn="l" rtl="0" fontAlgn="base">
              <a:spcBef>
                <a:spcPct val="0"/>
              </a:spcBef>
              <a:spcAft>
                <a:spcPct val="0"/>
              </a:spcAft>
              <a:defRPr sz="2400" b="1">
                <a:solidFill>
                  <a:srgbClr val="404B56"/>
                </a:solidFill>
                <a:latin typeface="Arial" charset="0"/>
              </a:defRPr>
            </a:lvl8pPr>
            <a:lvl9pPr marL="1828800" algn="l" rtl="0" fontAlgn="base">
              <a:spcBef>
                <a:spcPct val="0"/>
              </a:spcBef>
              <a:spcAft>
                <a:spcPct val="0"/>
              </a:spcAft>
              <a:defRPr sz="2400" b="1">
                <a:solidFill>
                  <a:srgbClr val="404B56"/>
                </a:solidFill>
                <a:latin typeface="Arial" charset="0"/>
              </a:defRPr>
            </a:lvl9pPr>
          </a:lstStyle>
          <a:p>
            <a:pPr>
              <a:defRPr/>
            </a:pPr>
            <a:r>
              <a:rPr lang="en-GB" altLang="en-US" dirty="0"/>
              <a:t>What do patent documents look like?</a:t>
            </a:r>
            <a:endParaRPr lang="en-GB" kern="0" dirty="0"/>
          </a:p>
        </p:txBody>
      </p:sp>
      <p:sp>
        <p:nvSpPr>
          <p:cNvPr id="2" name="Footer Placeholder 1"/>
          <p:cNvSpPr>
            <a:spLocks noGrp="1"/>
          </p:cNvSpPr>
          <p:nvPr>
            <p:ph type="ftr" sz="quarter" idx="10"/>
          </p:nvPr>
        </p:nvSpPr>
        <p:spPr/>
        <p:txBody>
          <a:bodyPr/>
          <a:lstStyle/>
          <a:p>
            <a:pPr>
              <a:defRPr/>
            </a:pPr>
            <a:r>
              <a:rPr lang="en-US"/>
              <a:t>Intellectual Property Teaching Kit </a:t>
            </a:r>
            <a:endParaRPr lang="en-GB"/>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GB" altLang="en-US"/>
              <a:t>Important requirements for utility model applications</a:t>
            </a:r>
          </a:p>
        </p:txBody>
      </p:sp>
      <p:sp>
        <p:nvSpPr>
          <p:cNvPr id="95235"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5236" name="Inhaltsplatzhalter 2"/>
          <p:cNvSpPr>
            <a:spLocks/>
          </p:cNvSpPr>
          <p:nvPr/>
        </p:nvSpPr>
        <p:spPr bwMode="auto">
          <a:xfrm>
            <a:off x="496888" y="1485900"/>
            <a:ext cx="659606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Substantive requirements</a:t>
            </a:r>
          </a:p>
          <a:p>
            <a:pPr lvl="1" eaLnBrk="1" hangingPunct="1"/>
            <a:r>
              <a:rPr lang="en-GB" altLang="en-US" dirty="0"/>
              <a:t>Novelty</a:t>
            </a:r>
          </a:p>
          <a:p>
            <a:pPr lvl="1" eaLnBrk="1" hangingPunct="1"/>
            <a:r>
              <a:rPr lang="en-GB" altLang="en-US" dirty="0"/>
              <a:t>Inventiveness</a:t>
            </a:r>
          </a:p>
          <a:p>
            <a:pPr lvl="1" eaLnBrk="1" hangingPunct="1"/>
            <a:r>
              <a:rPr lang="en-GB" altLang="en-US" dirty="0"/>
              <a:t>Industrial applicability</a:t>
            </a:r>
          </a:p>
          <a:p>
            <a:pPr eaLnBrk="1" hangingPunct="1"/>
            <a:endParaRPr lang="en-GB" altLang="en-US" dirty="0"/>
          </a:p>
          <a:p>
            <a:pPr eaLnBrk="1" hangingPunct="1"/>
            <a:r>
              <a:rPr lang="en-GB" altLang="en-US" dirty="0"/>
              <a:t>Further requirements</a:t>
            </a:r>
          </a:p>
          <a:p>
            <a:pPr lvl="1" eaLnBrk="1" hangingPunct="1"/>
            <a:r>
              <a:rPr lang="en-GB" altLang="en-US" dirty="0"/>
              <a:t>Sufficiency of disclosure</a:t>
            </a:r>
          </a:p>
          <a:p>
            <a:pPr lvl="1" eaLnBrk="1" hangingPunct="1"/>
            <a:r>
              <a:rPr lang="en-GB" altLang="en-US" dirty="0"/>
              <a:t>Claims must be clear and concise</a:t>
            </a:r>
          </a:p>
          <a:p>
            <a:pPr lvl="1" eaLnBrk="1" hangingPunct="1"/>
            <a:r>
              <a:rPr lang="en-GB" altLang="en-US" dirty="0"/>
              <a:t>Amendments of application only within limitations</a:t>
            </a:r>
          </a:p>
          <a:p>
            <a:pPr eaLnBrk="1" hangingPunct="1"/>
            <a:endParaRPr lang="en-GB" altLang="en-US" dirty="0"/>
          </a:p>
          <a:p>
            <a:pPr eaLnBrk="1" hangingPunct="1"/>
            <a:r>
              <a:rPr lang="en-GB" altLang="en-US" dirty="0"/>
              <a:t>The substantive requirements are normally not examined when the utility model is registered and published.</a:t>
            </a:r>
          </a:p>
        </p:txBody>
      </p:sp>
      <p:grpSp>
        <p:nvGrpSpPr>
          <p:cNvPr id="95237" name="Group 6"/>
          <p:cNvGrpSpPr>
            <a:grpSpLocks/>
          </p:cNvGrpSpPr>
          <p:nvPr/>
        </p:nvGrpSpPr>
        <p:grpSpPr bwMode="auto">
          <a:xfrm>
            <a:off x="7164388" y="5208588"/>
            <a:ext cx="566737" cy="1006475"/>
            <a:chOff x="2200" y="2328"/>
            <a:chExt cx="357" cy="634"/>
          </a:xfrm>
        </p:grpSpPr>
        <p:sp>
          <p:nvSpPr>
            <p:cNvPr id="95240" name="Rectangle 7"/>
            <p:cNvSpPr>
              <a:spLocks noChangeArrowheads="1"/>
            </p:cNvSpPr>
            <p:nvPr/>
          </p:nvSpPr>
          <p:spPr bwMode="auto">
            <a:xfrm>
              <a:off x="2200" y="2466"/>
              <a:ext cx="357" cy="35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5241" name="Rectangle 8"/>
            <p:cNvSpPr>
              <a:spLocks noChangeArrowheads="1"/>
            </p:cNvSpPr>
            <p:nvPr/>
          </p:nvSpPr>
          <p:spPr bwMode="auto">
            <a:xfrm>
              <a:off x="2241" y="2328"/>
              <a:ext cx="276"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6000" b="1">
                  <a:solidFill>
                    <a:schemeClr val="accent1"/>
                  </a:solidFill>
                </a:rPr>
                <a:t>!</a:t>
              </a:r>
            </a:p>
          </p:txBody>
        </p:sp>
      </p:grpSp>
      <p:sp>
        <p:nvSpPr>
          <p:cNvPr id="9523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523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5CF09FC8-2519-47B5-B5C0-93B609E7D9C3}" type="slidenum">
              <a:rPr lang="de-DE" altLang="en-US" sz="1200"/>
              <a:pPr algn="r" eaLnBrk="1" hangingPunct="1">
                <a:spcBef>
                  <a:spcPct val="0"/>
                </a:spcBef>
                <a:buFontTx/>
                <a:buNone/>
              </a:pPr>
              <a:t>90</a:t>
            </a:fld>
            <a:endParaRPr lang="de-DE" altLang="en-US" sz="1200"/>
          </a:p>
        </p:txBody>
      </p:sp>
    </p:spTree>
    <p:extLst>
      <p:ext uri="{BB962C8B-B14F-4D97-AF65-F5344CB8AC3E}">
        <p14:creationId xmlns:p14="http://schemas.microsoft.com/office/powerpoint/2010/main" val="12817165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66" descr="1508507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4581525"/>
            <a:ext cx="11493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2"/>
          <p:cNvSpPr>
            <a:spLocks noGrp="1" noChangeArrowheads="1"/>
          </p:cNvSpPr>
          <p:nvPr>
            <p:ph type="title"/>
          </p:nvPr>
        </p:nvSpPr>
        <p:spPr/>
        <p:txBody>
          <a:bodyPr/>
          <a:lstStyle/>
          <a:p>
            <a:pPr eaLnBrk="1" hangingPunct="1"/>
            <a:r>
              <a:rPr lang="en-GB" altLang="en-US"/>
              <a:t>State of the art for European patent applications</a:t>
            </a:r>
          </a:p>
        </p:txBody>
      </p:sp>
      <p:sp>
        <p:nvSpPr>
          <p:cNvPr id="96260"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6261"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en-US" altLang="en-US"/>
          </a:p>
        </p:txBody>
      </p:sp>
      <p:sp>
        <p:nvSpPr>
          <p:cNvPr id="96262" name="Line 4"/>
          <p:cNvSpPr>
            <a:spLocks noChangeAspect="1" noChangeShapeType="1"/>
          </p:cNvSpPr>
          <p:nvPr/>
        </p:nvSpPr>
        <p:spPr bwMode="auto">
          <a:xfrm>
            <a:off x="657225" y="2473325"/>
            <a:ext cx="4994275"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6263" name="Text Box 5"/>
          <p:cNvSpPr txBox="1">
            <a:spLocks noChangeAspect="1" noChangeArrowheads="1"/>
          </p:cNvSpPr>
          <p:nvPr/>
        </p:nvSpPr>
        <p:spPr bwMode="auto">
          <a:xfrm>
            <a:off x="4743450" y="2525713"/>
            <a:ext cx="1227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Time (year)</a:t>
            </a:r>
            <a:endParaRPr lang="en-GB" altLang="en-US" sz="1600">
              <a:ea typeface="Arial Unicode MS" pitchFamily="34" charset="-128"/>
              <a:cs typeface="Arial Unicode MS" pitchFamily="34" charset="-128"/>
            </a:endParaRPr>
          </a:p>
        </p:txBody>
      </p:sp>
      <p:sp>
        <p:nvSpPr>
          <p:cNvPr id="96264" name="Line 7"/>
          <p:cNvSpPr>
            <a:spLocks noChangeAspect="1" noChangeShapeType="1"/>
          </p:cNvSpPr>
          <p:nvPr/>
        </p:nvSpPr>
        <p:spPr bwMode="auto">
          <a:xfrm>
            <a:off x="2395538" y="2312988"/>
            <a:ext cx="0" cy="320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6265" name="Line 8"/>
          <p:cNvSpPr>
            <a:spLocks noChangeAspect="1" noChangeShapeType="1"/>
          </p:cNvSpPr>
          <p:nvPr/>
        </p:nvSpPr>
        <p:spPr bwMode="auto">
          <a:xfrm>
            <a:off x="3143250" y="2312988"/>
            <a:ext cx="0" cy="320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6266" name="Line 9"/>
          <p:cNvSpPr>
            <a:spLocks noChangeAspect="1" noChangeShapeType="1"/>
          </p:cNvSpPr>
          <p:nvPr/>
        </p:nvSpPr>
        <p:spPr bwMode="auto">
          <a:xfrm>
            <a:off x="3836988" y="2312988"/>
            <a:ext cx="0" cy="320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6267" name="Line 10"/>
          <p:cNvSpPr>
            <a:spLocks noChangeAspect="1" noChangeShapeType="1"/>
          </p:cNvSpPr>
          <p:nvPr/>
        </p:nvSpPr>
        <p:spPr bwMode="auto">
          <a:xfrm>
            <a:off x="4584700" y="2312988"/>
            <a:ext cx="0" cy="320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6268" name="Line 11"/>
          <p:cNvSpPr>
            <a:spLocks noChangeAspect="1" noChangeShapeType="1"/>
          </p:cNvSpPr>
          <p:nvPr/>
        </p:nvSpPr>
        <p:spPr bwMode="auto">
          <a:xfrm>
            <a:off x="900113" y="2312988"/>
            <a:ext cx="0" cy="320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6269" name="Line 12"/>
          <p:cNvSpPr>
            <a:spLocks noChangeAspect="1" noChangeShapeType="1"/>
          </p:cNvSpPr>
          <p:nvPr/>
        </p:nvSpPr>
        <p:spPr bwMode="auto">
          <a:xfrm>
            <a:off x="1647825" y="2312988"/>
            <a:ext cx="0" cy="3206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6270" name="Line 13"/>
          <p:cNvSpPr>
            <a:spLocks noChangeAspect="1" noChangeShapeType="1"/>
          </p:cNvSpPr>
          <p:nvPr/>
        </p:nvSpPr>
        <p:spPr bwMode="auto">
          <a:xfrm>
            <a:off x="4427538" y="1916113"/>
            <a:ext cx="0" cy="1227137"/>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6271" name="Text Box 14"/>
          <p:cNvSpPr txBox="1">
            <a:spLocks noChangeAspect="1" noChangeArrowheads="1"/>
          </p:cNvSpPr>
          <p:nvPr/>
        </p:nvSpPr>
        <p:spPr bwMode="auto">
          <a:xfrm>
            <a:off x="2928938" y="199231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2010</a:t>
            </a:r>
            <a:endParaRPr lang="en-GB" altLang="en-US" sz="1600">
              <a:ea typeface="Arial Unicode MS" pitchFamily="34" charset="-128"/>
              <a:cs typeface="Arial Unicode MS" pitchFamily="34" charset="-128"/>
            </a:endParaRPr>
          </a:p>
        </p:txBody>
      </p:sp>
      <p:sp>
        <p:nvSpPr>
          <p:cNvPr id="96272" name="Text Box 15"/>
          <p:cNvSpPr txBox="1">
            <a:spLocks noChangeAspect="1" noChangeArrowheads="1"/>
          </p:cNvSpPr>
          <p:nvPr/>
        </p:nvSpPr>
        <p:spPr bwMode="auto">
          <a:xfrm>
            <a:off x="3676650" y="199231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2011</a:t>
            </a:r>
            <a:endParaRPr lang="en-GB" altLang="en-US" sz="1600">
              <a:ea typeface="Arial Unicode MS" pitchFamily="34" charset="-128"/>
              <a:cs typeface="Arial Unicode MS" pitchFamily="34" charset="-128"/>
            </a:endParaRPr>
          </a:p>
        </p:txBody>
      </p:sp>
      <p:sp>
        <p:nvSpPr>
          <p:cNvPr id="96273" name="Text Box 16"/>
          <p:cNvSpPr txBox="1">
            <a:spLocks noChangeAspect="1" noChangeArrowheads="1"/>
          </p:cNvSpPr>
          <p:nvPr/>
        </p:nvSpPr>
        <p:spPr bwMode="auto">
          <a:xfrm>
            <a:off x="4370388" y="199231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2012</a:t>
            </a:r>
            <a:endParaRPr lang="en-GB" altLang="en-US" sz="1600">
              <a:ea typeface="Arial Unicode MS" pitchFamily="34" charset="-128"/>
              <a:cs typeface="Arial Unicode MS" pitchFamily="34" charset="-128"/>
            </a:endParaRPr>
          </a:p>
        </p:txBody>
      </p:sp>
      <p:sp>
        <p:nvSpPr>
          <p:cNvPr id="96274" name="Text Box 17"/>
          <p:cNvSpPr txBox="1">
            <a:spLocks noChangeAspect="1" noChangeArrowheads="1"/>
          </p:cNvSpPr>
          <p:nvPr/>
        </p:nvSpPr>
        <p:spPr bwMode="auto">
          <a:xfrm>
            <a:off x="2181225" y="199231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2009</a:t>
            </a:r>
            <a:endParaRPr lang="en-GB" altLang="en-US" sz="1600">
              <a:ea typeface="Arial Unicode MS" pitchFamily="34" charset="-128"/>
              <a:cs typeface="Arial Unicode MS" pitchFamily="34" charset="-128"/>
            </a:endParaRPr>
          </a:p>
        </p:txBody>
      </p:sp>
      <p:sp>
        <p:nvSpPr>
          <p:cNvPr id="96275" name="Text Box 18"/>
          <p:cNvSpPr txBox="1">
            <a:spLocks noChangeAspect="1" noChangeArrowheads="1"/>
          </p:cNvSpPr>
          <p:nvPr/>
        </p:nvSpPr>
        <p:spPr bwMode="auto">
          <a:xfrm>
            <a:off x="1435100" y="199231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2008</a:t>
            </a:r>
            <a:endParaRPr lang="en-GB" altLang="en-US" sz="1600">
              <a:ea typeface="Arial Unicode MS" pitchFamily="34" charset="-128"/>
              <a:cs typeface="Arial Unicode MS" pitchFamily="34" charset="-128"/>
            </a:endParaRPr>
          </a:p>
        </p:txBody>
      </p:sp>
      <p:sp>
        <p:nvSpPr>
          <p:cNvPr id="96276" name="Text Box 19"/>
          <p:cNvSpPr txBox="1">
            <a:spLocks noChangeAspect="1" noChangeArrowheads="1"/>
          </p:cNvSpPr>
          <p:nvPr/>
        </p:nvSpPr>
        <p:spPr bwMode="auto">
          <a:xfrm>
            <a:off x="687388" y="199231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600">
                <a:ea typeface="Arial Unicode MS" pitchFamily="34" charset="-128"/>
                <a:cs typeface="Arial Unicode MS" pitchFamily="34" charset="-128"/>
              </a:rPr>
              <a:t>2007</a:t>
            </a:r>
            <a:endParaRPr lang="en-GB" altLang="en-US" sz="1600">
              <a:ea typeface="Arial Unicode MS" pitchFamily="34" charset="-128"/>
              <a:cs typeface="Arial Unicode MS" pitchFamily="34" charset="-128"/>
            </a:endParaRPr>
          </a:p>
        </p:txBody>
      </p:sp>
      <p:sp>
        <p:nvSpPr>
          <p:cNvPr id="96277" name="Line 21"/>
          <p:cNvSpPr>
            <a:spLocks noChangeAspect="1" noChangeShapeType="1"/>
          </p:cNvSpPr>
          <p:nvPr/>
        </p:nvSpPr>
        <p:spPr bwMode="auto">
          <a:xfrm>
            <a:off x="657225" y="2900363"/>
            <a:ext cx="3770313"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6278" name="Text Box 22"/>
          <p:cNvSpPr txBox="1">
            <a:spLocks noChangeAspect="1" noChangeArrowheads="1"/>
          </p:cNvSpPr>
          <p:nvPr/>
        </p:nvSpPr>
        <p:spPr bwMode="auto">
          <a:xfrm>
            <a:off x="2484438" y="1484313"/>
            <a:ext cx="2749550" cy="392112"/>
          </a:xfrm>
          <a:prstGeom prst="rect">
            <a:avLst/>
          </a:prstGeom>
          <a:noFill/>
          <a:ln w="2540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solidFill>
                  <a:schemeClr val="hlink"/>
                </a:solidFill>
                <a:ea typeface="Arial Unicode MS" pitchFamily="34" charset="-128"/>
                <a:cs typeface="Arial Unicode MS" pitchFamily="34" charset="-128"/>
              </a:rPr>
              <a:t>Date of filing: 01.09.2011</a:t>
            </a:r>
          </a:p>
        </p:txBody>
      </p:sp>
      <p:sp>
        <p:nvSpPr>
          <p:cNvPr id="96279" name="Text Box 23"/>
          <p:cNvSpPr txBox="1">
            <a:spLocks noChangeArrowheads="1"/>
          </p:cNvSpPr>
          <p:nvPr/>
        </p:nvSpPr>
        <p:spPr bwMode="auto">
          <a:xfrm>
            <a:off x="468313" y="3573463"/>
            <a:ext cx="20161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b="1">
                <a:ea typeface="Arial Unicode MS" pitchFamily="34" charset="-128"/>
                <a:cs typeface="Arial Unicode MS" pitchFamily="34" charset="-128"/>
              </a:rPr>
              <a:t>State of the art</a:t>
            </a:r>
            <a:br>
              <a:rPr lang="en-GB" altLang="en-US">
                <a:ea typeface="Arial Unicode MS" pitchFamily="34" charset="-128"/>
                <a:cs typeface="Arial Unicode MS" pitchFamily="34" charset="-128"/>
              </a:rPr>
            </a:br>
            <a:r>
              <a:rPr lang="en-GB" altLang="en-US">
                <a:ea typeface="Arial Unicode MS" pitchFamily="34" charset="-128"/>
                <a:cs typeface="Arial Unicode MS" pitchFamily="34" charset="-128"/>
              </a:rPr>
              <a:t>= everything made available to the public </a:t>
            </a:r>
            <a:r>
              <a:rPr lang="en-GB" altLang="en-US" u="sng">
                <a:ea typeface="Arial Unicode MS" pitchFamily="34" charset="-128"/>
                <a:cs typeface="Arial Unicode MS" pitchFamily="34" charset="-128"/>
              </a:rPr>
              <a:t>before</a:t>
            </a:r>
            <a:r>
              <a:rPr lang="en-GB" altLang="en-US">
                <a:ea typeface="Arial Unicode MS" pitchFamily="34" charset="-128"/>
                <a:cs typeface="Arial Unicode MS" pitchFamily="34" charset="-128"/>
              </a:rPr>
              <a:t> the </a:t>
            </a:r>
            <a:br>
              <a:rPr lang="en-GB" altLang="en-US">
                <a:ea typeface="Arial Unicode MS" pitchFamily="34" charset="-128"/>
                <a:cs typeface="Arial Unicode MS" pitchFamily="34" charset="-128"/>
              </a:rPr>
            </a:br>
            <a:r>
              <a:rPr lang="en-GB" altLang="en-US">
                <a:ea typeface="Arial Unicode MS" pitchFamily="34" charset="-128"/>
                <a:cs typeface="Arial Unicode MS" pitchFamily="34" charset="-128"/>
              </a:rPr>
              <a:t>date of filing </a:t>
            </a:r>
            <a:br>
              <a:rPr lang="en-GB" altLang="en-US">
                <a:ea typeface="Arial Unicode MS" pitchFamily="34" charset="-128"/>
                <a:cs typeface="Arial Unicode MS" pitchFamily="34" charset="-128"/>
              </a:rPr>
            </a:br>
            <a:r>
              <a:rPr lang="en-GB" altLang="en-US">
                <a:ea typeface="Arial Unicode MS" pitchFamily="34" charset="-128"/>
                <a:cs typeface="Arial Unicode MS" pitchFamily="34" charset="-128"/>
              </a:rPr>
              <a:t>by means of:	</a:t>
            </a:r>
          </a:p>
        </p:txBody>
      </p:sp>
      <p:sp>
        <p:nvSpPr>
          <p:cNvPr id="96280" name="Text Box 22"/>
          <p:cNvSpPr txBox="1">
            <a:spLocks noChangeAspect="1" noChangeArrowheads="1"/>
          </p:cNvSpPr>
          <p:nvPr/>
        </p:nvSpPr>
        <p:spPr bwMode="auto">
          <a:xfrm>
            <a:off x="7092950" y="3860800"/>
            <a:ext cx="1295400" cy="650875"/>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ea typeface="Arial Unicode MS" pitchFamily="34" charset="-128"/>
                <a:cs typeface="Arial Unicode MS" pitchFamily="34" charset="-128"/>
              </a:rPr>
              <a:t>Any </a:t>
            </a:r>
            <a:br>
              <a:rPr lang="en-GB" altLang="en-US" sz="1800">
                <a:ea typeface="Arial Unicode MS" pitchFamily="34" charset="-128"/>
                <a:cs typeface="Arial Unicode MS" pitchFamily="34" charset="-128"/>
              </a:rPr>
            </a:br>
            <a:r>
              <a:rPr lang="en-GB" altLang="en-US" sz="1800">
                <a:ea typeface="Arial Unicode MS" pitchFamily="34" charset="-128"/>
                <a:cs typeface="Arial Unicode MS" pitchFamily="34" charset="-128"/>
              </a:rPr>
              <a:t>other way </a:t>
            </a:r>
          </a:p>
        </p:txBody>
      </p:sp>
      <p:sp>
        <p:nvSpPr>
          <p:cNvPr id="96281" name="Text Box 20"/>
          <p:cNvSpPr txBox="1">
            <a:spLocks noChangeAspect="1" noChangeArrowheads="1"/>
          </p:cNvSpPr>
          <p:nvPr/>
        </p:nvSpPr>
        <p:spPr bwMode="auto">
          <a:xfrm>
            <a:off x="3708400" y="3789363"/>
            <a:ext cx="1300163" cy="646112"/>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ea typeface="Arial Unicode MS" pitchFamily="34" charset="-128"/>
                <a:cs typeface="Arial Unicode MS" pitchFamily="34" charset="-128"/>
              </a:rPr>
              <a:t>Written</a:t>
            </a:r>
            <a:br>
              <a:rPr lang="en-GB" altLang="en-US" sz="1800">
                <a:ea typeface="Arial Unicode MS" pitchFamily="34" charset="-128"/>
                <a:cs typeface="Arial Unicode MS" pitchFamily="34" charset="-128"/>
              </a:rPr>
            </a:br>
            <a:r>
              <a:rPr lang="en-GB" altLang="en-US" sz="1800">
                <a:ea typeface="Arial Unicode MS" pitchFamily="34" charset="-128"/>
                <a:cs typeface="Arial Unicode MS" pitchFamily="34" charset="-128"/>
              </a:rPr>
              <a:t>description</a:t>
            </a:r>
          </a:p>
        </p:txBody>
      </p:sp>
      <p:sp>
        <p:nvSpPr>
          <p:cNvPr id="96282" name="Text Box 19"/>
          <p:cNvSpPr txBox="1">
            <a:spLocks noChangeAspect="1" noChangeArrowheads="1"/>
          </p:cNvSpPr>
          <p:nvPr/>
        </p:nvSpPr>
        <p:spPr bwMode="auto">
          <a:xfrm>
            <a:off x="3708400" y="4797425"/>
            <a:ext cx="1350963" cy="646113"/>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ea typeface="Arial Unicode MS" pitchFamily="34" charset="-128"/>
                <a:cs typeface="Arial Unicode MS" pitchFamily="34" charset="-128"/>
              </a:rPr>
              <a:t>Oral </a:t>
            </a:r>
            <a:br>
              <a:rPr lang="en-GB" altLang="en-US" sz="1800">
                <a:ea typeface="Arial Unicode MS" pitchFamily="34" charset="-128"/>
                <a:cs typeface="Arial Unicode MS" pitchFamily="34" charset="-128"/>
              </a:rPr>
            </a:br>
            <a:r>
              <a:rPr lang="en-GB" altLang="en-US" sz="1800">
                <a:ea typeface="Arial Unicode MS" pitchFamily="34" charset="-128"/>
                <a:cs typeface="Arial Unicode MS" pitchFamily="34" charset="-128"/>
              </a:rPr>
              <a:t>description</a:t>
            </a:r>
          </a:p>
        </p:txBody>
      </p:sp>
      <p:sp>
        <p:nvSpPr>
          <p:cNvPr id="96283" name="Text Box 21"/>
          <p:cNvSpPr txBox="1">
            <a:spLocks noChangeAspect="1" noChangeArrowheads="1"/>
          </p:cNvSpPr>
          <p:nvPr/>
        </p:nvSpPr>
        <p:spPr bwMode="auto">
          <a:xfrm>
            <a:off x="7092950" y="4941888"/>
            <a:ext cx="595313" cy="36988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ea typeface="Arial Unicode MS" pitchFamily="34" charset="-128"/>
                <a:cs typeface="Arial Unicode MS" pitchFamily="34" charset="-128"/>
              </a:rPr>
              <a:t>Use</a:t>
            </a:r>
          </a:p>
        </p:txBody>
      </p:sp>
      <p:sp>
        <p:nvSpPr>
          <p:cNvPr id="96284" name="Oval 3"/>
          <p:cNvSpPr>
            <a:spLocks noChangeAspect="1" noChangeArrowheads="1"/>
          </p:cNvSpPr>
          <p:nvPr/>
        </p:nvSpPr>
        <p:spPr bwMode="auto">
          <a:xfrm>
            <a:off x="5364163" y="4221163"/>
            <a:ext cx="1368425" cy="865187"/>
          </a:xfrm>
          <a:prstGeom prst="ellipse">
            <a:avLst/>
          </a:prstGeom>
          <a:solidFill>
            <a:schemeClr val="bg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1800">
                <a:ea typeface="Arial Unicode MS" pitchFamily="34" charset="-128"/>
                <a:cs typeface="Arial Unicode MS" pitchFamily="34" charset="-128"/>
              </a:rPr>
              <a:t>State of </a:t>
            </a:r>
          </a:p>
          <a:p>
            <a:pPr algn="ctr" eaLnBrk="1" hangingPunct="1">
              <a:spcBef>
                <a:spcPct val="0"/>
              </a:spcBef>
              <a:buFontTx/>
              <a:buNone/>
            </a:pPr>
            <a:r>
              <a:rPr lang="en-GB" altLang="en-US" sz="1800">
                <a:ea typeface="Arial Unicode MS" pitchFamily="34" charset="-128"/>
                <a:cs typeface="Arial Unicode MS" pitchFamily="34" charset="-128"/>
              </a:rPr>
              <a:t>the art</a:t>
            </a:r>
          </a:p>
        </p:txBody>
      </p:sp>
      <p:sp>
        <p:nvSpPr>
          <p:cNvPr id="96285" name="Line 43"/>
          <p:cNvSpPr>
            <a:spLocks noChangeShapeType="1"/>
          </p:cNvSpPr>
          <p:nvPr/>
        </p:nvSpPr>
        <p:spPr bwMode="auto">
          <a:xfrm flipH="1" flipV="1">
            <a:off x="5003800" y="4149725"/>
            <a:ext cx="431800" cy="287338"/>
          </a:xfrm>
          <a:prstGeom prst="line">
            <a:avLst/>
          </a:prstGeom>
          <a:noFill/>
          <a:ln w="222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6286" name="Line 44"/>
          <p:cNvSpPr>
            <a:spLocks noChangeShapeType="1"/>
          </p:cNvSpPr>
          <p:nvPr/>
        </p:nvSpPr>
        <p:spPr bwMode="auto">
          <a:xfrm flipV="1">
            <a:off x="6588125" y="4149725"/>
            <a:ext cx="431800" cy="215900"/>
          </a:xfrm>
          <a:prstGeom prst="line">
            <a:avLst/>
          </a:prstGeom>
          <a:noFill/>
          <a:ln w="222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6287" name="Line 45"/>
          <p:cNvSpPr>
            <a:spLocks noChangeShapeType="1"/>
          </p:cNvSpPr>
          <p:nvPr/>
        </p:nvSpPr>
        <p:spPr bwMode="auto">
          <a:xfrm>
            <a:off x="6659563" y="4868863"/>
            <a:ext cx="360362" cy="215900"/>
          </a:xfrm>
          <a:prstGeom prst="line">
            <a:avLst/>
          </a:prstGeom>
          <a:noFill/>
          <a:ln w="222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6288" name="Line 42"/>
          <p:cNvSpPr>
            <a:spLocks noChangeShapeType="1"/>
          </p:cNvSpPr>
          <p:nvPr/>
        </p:nvSpPr>
        <p:spPr bwMode="auto">
          <a:xfrm flipH="1">
            <a:off x="5076825" y="4868863"/>
            <a:ext cx="358775" cy="215900"/>
          </a:xfrm>
          <a:prstGeom prst="line">
            <a:avLst/>
          </a:prstGeom>
          <a:noFill/>
          <a:ln w="222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96289" name="Picture 65" descr="1569876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249237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90" name="Picture 67" descr="904075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4797425"/>
            <a:ext cx="7683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91" name="Picture 68" descr="1493144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3548063"/>
            <a:ext cx="10795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92"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6293"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C10384BD-8661-445F-91C2-D9885AEFD174}" type="slidenum">
              <a:rPr lang="de-DE" altLang="en-US" sz="1200"/>
              <a:pPr algn="r" eaLnBrk="1" hangingPunct="1">
                <a:spcBef>
                  <a:spcPct val="0"/>
                </a:spcBef>
                <a:buFontTx/>
                <a:buNone/>
              </a:pPr>
              <a:t>91</a:t>
            </a:fld>
            <a:endParaRPr lang="de-DE" altLang="en-US" sz="1200"/>
          </a:p>
        </p:txBody>
      </p:sp>
    </p:spTree>
    <p:extLst>
      <p:ext uri="{BB962C8B-B14F-4D97-AF65-F5344CB8AC3E}">
        <p14:creationId xmlns:p14="http://schemas.microsoft.com/office/powerpoint/2010/main" val="11109562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0" descr="1508507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2492375"/>
            <a:ext cx="11493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p:cNvSpPr>
            <a:spLocks noGrp="1" noChangeArrowheads="1"/>
          </p:cNvSpPr>
          <p:nvPr>
            <p:ph type="title"/>
          </p:nvPr>
        </p:nvSpPr>
        <p:spPr/>
        <p:txBody>
          <a:bodyPr/>
          <a:lstStyle/>
          <a:p>
            <a:pPr eaLnBrk="1" hangingPunct="1"/>
            <a:r>
              <a:rPr lang="en-GB" altLang="en-US"/>
              <a:t>State of the art for utility models</a:t>
            </a:r>
          </a:p>
        </p:txBody>
      </p:sp>
      <p:sp>
        <p:nvSpPr>
          <p:cNvPr id="97284"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7285"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Examples: Austria and Germany </a:t>
            </a:r>
          </a:p>
          <a:p>
            <a:pPr lvl="1" eaLnBrk="1" hangingPunct="1"/>
            <a:r>
              <a:rPr lang="en-GB" altLang="en-US" dirty="0"/>
              <a:t>The state of the art comprises all technical products or processes published before the date of filing.</a:t>
            </a:r>
          </a:p>
          <a:p>
            <a:pPr lvl="2" eaLnBrk="1" hangingPunct="1"/>
            <a:r>
              <a:rPr lang="en-GB" altLang="en-US" dirty="0"/>
              <a:t>This includes the applicant's own scientific publications or any presentation of a new product at a fair.</a:t>
            </a:r>
          </a:p>
          <a:p>
            <a:pPr lvl="2" eaLnBrk="1" hangingPunct="1"/>
            <a:r>
              <a:rPr lang="en-GB" altLang="en-US" dirty="0"/>
              <a:t>Six-month grace period.</a:t>
            </a:r>
          </a:p>
          <a:p>
            <a:pPr lvl="1" eaLnBrk="1" hangingPunct="1"/>
            <a:endParaRPr lang="en-GB" altLang="en-US" dirty="0"/>
          </a:p>
          <a:p>
            <a:pPr eaLnBrk="1" hangingPunct="1">
              <a:lnSpc>
                <a:spcPct val="90000"/>
              </a:lnSpc>
            </a:pPr>
            <a:r>
              <a:rPr lang="en-GB" altLang="en-US" dirty="0"/>
              <a:t>Exception: Germany</a:t>
            </a:r>
          </a:p>
          <a:p>
            <a:pPr lvl="1" eaLnBrk="1" hangingPunct="1">
              <a:lnSpc>
                <a:spcPct val="90000"/>
              </a:lnSpc>
            </a:pPr>
            <a:r>
              <a:rPr lang="en-GB" altLang="en-US" dirty="0"/>
              <a:t>The state of the art does not comprise</a:t>
            </a:r>
          </a:p>
          <a:p>
            <a:pPr lvl="2" eaLnBrk="1" hangingPunct="1">
              <a:lnSpc>
                <a:spcPct val="90000"/>
              </a:lnSpc>
            </a:pPr>
            <a:r>
              <a:rPr lang="en-GB" altLang="en-US" dirty="0"/>
              <a:t>prior use outside Germany</a:t>
            </a:r>
          </a:p>
          <a:p>
            <a:pPr lvl="2" eaLnBrk="1" hangingPunct="1">
              <a:lnSpc>
                <a:spcPct val="90000"/>
              </a:lnSpc>
            </a:pPr>
            <a:r>
              <a:rPr lang="en-GB" altLang="en-US" dirty="0"/>
              <a:t>publicly announced oral descriptions.</a:t>
            </a:r>
          </a:p>
          <a:p>
            <a:pPr lvl="1" eaLnBrk="1" hangingPunct="1"/>
            <a:endParaRPr lang="en-GB" altLang="en-US" dirty="0"/>
          </a:p>
        </p:txBody>
      </p:sp>
      <p:sp>
        <p:nvSpPr>
          <p:cNvPr id="97286" name="Text Box 22"/>
          <p:cNvSpPr txBox="1">
            <a:spLocks noChangeAspect="1" noChangeArrowheads="1"/>
          </p:cNvSpPr>
          <p:nvPr/>
        </p:nvSpPr>
        <p:spPr bwMode="auto">
          <a:xfrm>
            <a:off x="5003800" y="5373688"/>
            <a:ext cx="3544888"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D6DFE6"/>
                </a:solidFill>
              </a14:hiddenFill>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800">
                <a:ea typeface="Arial Unicode MS" pitchFamily="34" charset="-128"/>
                <a:cs typeface="Arial Unicode MS" pitchFamily="34" charset="-128"/>
              </a:rPr>
              <a:t>Technical products or processes </a:t>
            </a:r>
            <a:endParaRPr lang="en-GB" altLang="en-US" sz="1800">
              <a:ea typeface="Arial Unicode MS" pitchFamily="34" charset="-128"/>
              <a:cs typeface="Arial Unicode MS" pitchFamily="34" charset="-128"/>
            </a:endParaRPr>
          </a:p>
        </p:txBody>
      </p:sp>
      <p:sp>
        <p:nvSpPr>
          <p:cNvPr id="97287" name="Text Box 20"/>
          <p:cNvSpPr txBox="1">
            <a:spLocks noChangeAspect="1" noChangeArrowheads="1"/>
          </p:cNvSpPr>
          <p:nvPr/>
        </p:nvSpPr>
        <p:spPr bwMode="auto">
          <a:xfrm>
            <a:off x="5867400" y="3284538"/>
            <a:ext cx="1298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D6DFE6"/>
                </a:solidFill>
              </a14:hiddenFill>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800">
                <a:ea typeface="Arial Unicode MS" pitchFamily="34" charset="-128"/>
                <a:cs typeface="Arial Unicode MS" pitchFamily="34" charset="-128"/>
              </a:rPr>
              <a:t>Written </a:t>
            </a:r>
            <a:br>
              <a:rPr lang="de-CH" altLang="en-US" sz="1800">
                <a:ea typeface="Arial Unicode MS" pitchFamily="34" charset="-128"/>
                <a:cs typeface="Arial Unicode MS" pitchFamily="34" charset="-128"/>
              </a:rPr>
            </a:br>
            <a:r>
              <a:rPr lang="de-CH" altLang="en-US" sz="1800">
                <a:ea typeface="Arial Unicode MS" pitchFamily="34" charset="-128"/>
                <a:cs typeface="Arial Unicode MS" pitchFamily="34" charset="-128"/>
              </a:rPr>
              <a:t>description</a:t>
            </a:r>
            <a:endParaRPr lang="en-GB" altLang="en-US" sz="1800">
              <a:ea typeface="Arial Unicode MS" pitchFamily="34" charset="-128"/>
              <a:cs typeface="Arial Unicode MS" pitchFamily="34" charset="-128"/>
            </a:endParaRPr>
          </a:p>
        </p:txBody>
      </p:sp>
      <p:sp>
        <p:nvSpPr>
          <p:cNvPr id="97288" name="Text Box 21"/>
          <p:cNvSpPr txBox="1">
            <a:spLocks noChangeAspect="1" noChangeArrowheads="1"/>
          </p:cNvSpPr>
          <p:nvPr/>
        </p:nvSpPr>
        <p:spPr bwMode="auto">
          <a:xfrm>
            <a:off x="7596188" y="4292600"/>
            <a:ext cx="1295400"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D6DFE6"/>
                </a:solidFill>
              </a14:hiddenFill>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CH" altLang="en-US" sz="1800">
                <a:ea typeface="Arial Unicode MS" pitchFamily="34" charset="-128"/>
                <a:cs typeface="Arial Unicode MS" pitchFamily="34" charset="-128"/>
              </a:rPr>
              <a:t>By use in Germany</a:t>
            </a:r>
            <a:endParaRPr lang="en-GB" altLang="en-US" sz="1800">
              <a:ea typeface="Arial Unicode MS" pitchFamily="34" charset="-128"/>
              <a:cs typeface="Arial Unicode MS" pitchFamily="34" charset="-128"/>
            </a:endParaRPr>
          </a:p>
        </p:txBody>
      </p:sp>
      <p:sp>
        <p:nvSpPr>
          <p:cNvPr id="97289" name="Oval 3"/>
          <p:cNvSpPr>
            <a:spLocks noChangeAspect="1" noChangeArrowheads="1"/>
          </p:cNvSpPr>
          <p:nvPr/>
        </p:nvSpPr>
        <p:spPr bwMode="auto">
          <a:xfrm>
            <a:off x="5867400" y="4221163"/>
            <a:ext cx="1368425" cy="865187"/>
          </a:xfrm>
          <a:prstGeom prst="ellipse">
            <a:avLst/>
          </a:prstGeom>
          <a:solidFill>
            <a:schemeClr val="bg1"/>
          </a:solidFill>
          <a:ln w="9525" algn="ctr">
            <a:solidFill>
              <a:schemeClr val="hlink"/>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de-CH" altLang="en-US" sz="1800">
                <a:ea typeface="Arial Unicode MS" pitchFamily="34" charset="-128"/>
                <a:cs typeface="Arial Unicode MS" pitchFamily="34" charset="-128"/>
              </a:rPr>
              <a:t>State of </a:t>
            </a:r>
          </a:p>
          <a:p>
            <a:pPr algn="ctr" eaLnBrk="1" hangingPunct="1">
              <a:spcBef>
                <a:spcPct val="0"/>
              </a:spcBef>
              <a:buFontTx/>
              <a:buNone/>
            </a:pPr>
            <a:r>
              <a:rPr lang="de-CH" altLang="en-US" sz="1800">
                <a:ea typeface="Arial Unicode MS" pitchFamily="34" charset="-128"/>
                <a:cs typeface="Arial Unicode MS" pitchFamily="34" charset="-128"/>
              </a:rPr>
              <a:t>the art</a:t>
            </a:r>
            <a:endParaRPr lang="en-GB" altLang="en-US" sz="1800">
              <a:ea typeface="Arial Unicode MS" pitchFamily="34" charset="-128"/>
              <a:cs typeface="Arial Unicode MS" pitchFamily="34" charset="-128"/>
            </a:endParaRPr>
          </a:p>
        </p:txBody>
      </p:sp>
      <p:sp>
        <p:nvSpPr>
          <p:cNvPr id="97290" name="Line 16"/>
          <p:cNvSpPr>
            <a:spLocks noChangeShapeType="1"/>
          </p:cNvSpPr>
          <p:nvPr/>
        </p:nvSpPr>
        <p:spPr bwMode="auto">
          <a:xfrm flipH="1" flipV="1">
            <a:off x="6516688" y="4005263"/>
            <a:ext cx="0" cy="215900"/>
          </a:xfrm>
          <a:prstGeom prst="line">
            <a:avLst/>
          </a:prstGeom>
          <a:noFill/>
          <a:ln w="222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291" name="Line 17"/>
          <p:cNvSpPr>
            <a:spLocks noChangeShapeType="1"/>
          </p:cNvSpPr>
          <p:nvPr/>
        </p:nvSpPr>
        <p:spPr bwMode="auto">
          <a:xfrm flipV="1">
            <a:off x="7235825" y="4581525"/>
            <a:ext cx="360363" cy="0"/>
          </a:xfrm>
          <a:prstGeom prst="line">
            <a:avLst/>
          </a:prstGeom>
          <a:noFill/>
          <a:ln w="222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292" name="Line 18"/>
          <p:cNvSpPr>
            <a:spLocks noChangeShapeType="1"/>
          </p:cNvSpPr>
          <p:nvPr/>
        </p:nvSpPr>
        <p:spPr bwMode="auto">
          <a:xfrm>
            <a:off x="6516688" y="5084763"/>
            <a:ext cx="0" cy="288925"/>
          </a:xfrm>
          <a:prstGeom prst="line">
            <a:avLst/>
          </a:prstGeom>
          <a:noFill/>
          <a:ln w="222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97293"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5805488"/>
            <a:ext cx="95408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4"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288" y="5805488"/>
            <a:ext cx="83502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5" name="Picture 29" descr="1493144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284538"/>
            <a:ext cx="1152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6"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7297"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7667C594-BB60-4D97-942D-8EC9873A9588}" type="slidenum">
              <a:rPr lang="de-DE" altLang="en-US" sz="1200"/>
              <a:pPr algn="r" eaLnBrk="1" hangingPunct="1">
                <a:spcBef>
                  <a:spcPct val="0"/>
                </a:spcBef>
                <a:buFontTx/>
                <a:buNone/>
              </a:pPr>
              <a:t>92</a:t>
            </a:fld>
            <a:endParaRPr lang="de-DE" altLang="en-US" sz="1200"/>
          </a:p>
        </p:txBody>
      </p:sp>
    </p:spTree>
    <p:extLst>
      <p:ext uri="{BB962C8B-B14F-4D97-AF65-F5344CB8AC3E}">
        <p14:creationId xmlns:p14="http://schemas.microsoft.com/office/powerpoint/2010/main" val="6323665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GB" altLang="en-US"/>
              <a:t>State of the art for utility models: what happens in practice</a:t>
            </a:r>
          </a:p>
        </p:txBody>
      </p:sp>
      <p:sp>
        <p:nvSpPr>
          <p:cNvPr id="98307"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8308"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GB" altLang="en-US"/>
              <a:t>"Relative" novelty requirement</a:t>
            </a:r>
          </a:p>
        </p:txBody>
      </p:sp>
      <p:sp>
        <p:nvSpPr>
          <p:cNvPr id="98309" name="Text Box 13"/>
          <p:cNvSpPr txBox="1">
            <a:spLocks noChangeArrowheads="1"/>
          </p:cNvSpPr>
          <p:nvPr/>
        </p:nvSpPr>
        <p:spPr bwMode="auto">
          <a:xfrm>
            <a:off x="3779838" y="2133600"/>
            <a:ext cx="3384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t>This is a special hammock used in a hotel resort in Bulgaria. The hammock has not been described in public in print in any country other than Bulgaria itself. </a:t>
            </a:r>
          </a:p>
        </p:txBody>
      </p:sp>
      <p:sp>
        <p:nvSpPr>
          <p:cNvPr id="98310" name="Text Box 14"/>
          <p:cNvSpPr txBox="1">
            <a:spLocks noChangeArrowheads="1"/>
          </p:cNvSpPr>
          <p:nvPr/>
        </p:nvSpPr>
        <p:spPr bwMode="auto">
          <a:xfrm>
            <a:off x="3779838" y="4365625"/>
            <a:ext cx="36718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600"/>
              <a:t>A utility model could therefore be obtained for the same hammock in Spain.</a:t>
            </a:r>
          </a:p>
        </p:txBody>
      </p:sp>
      <p:grpSp>
        <p:nvGrpSpPr>
          <p:cNvPr id="98311" name="Group 20"/>
          <p:cNvGrpSpPr>
            <a:grpSpLocks/>
          </p:cNvGrpSpPr>
          <p:nvPr/>
        </p:nvGrpSpPr>
        <p:grpSpPr bwMode="auto">
          <a:xfrm>
            <a:off x="5051425" y="3244850"/>
            <a:ext cx="566738" cy="1006475"/>
            <a:chOff x="2275" y="2180"/>
            <a:chExt cx="357" cy="634"/>
          </a:xfrm>
        </p:grpSpPr>
        <p:sp>
          <p:nvSpPr>
            <p:cNvPr id="98315" name="Rectangle 21"/>
            <p:cNvSpPr>
              <a:spLocks noChangeArrowheads="1"/>
            </p:cNvSpPr>
            <p:nvPr/>
          </p:nvSpPr>
          <p:spPr bwMode="auto">
            <a:xfrm>
              <a:off x="2275" y="2319"/>
              <a:ext cx="357" cy="35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8316" name="Rectangle 22"/>
            <p:cNvSpPr>
              <a:spLocks noChangeArrowheads="1"/>
            </p:cNvSpPr>
            <p:nvPr/>
          </p:nvSpPr>
          <p:spPr bwMode="auto">
            <a:xfrm>
              <a:off x="2323" y="2180"/>
              <a:ext cx="276"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6000" b="1">
                  <a:solidFill>
                    <a:schemeClr val="accent1"/>
                  </a:solidFill>
                </a:rPr>
                <a:t>!</a:t>
              </a:r>
            </a:p>
          </p:txBody>
        </p:sp>
      </p:grpSp>
      <p:pic>
        <p:nvPicPr>
          <p:cNvPr id="98312" name="Picture 28" descr="730742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060575"/>
            <a:ext cx="2490788"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3"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8314"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9F0EB297-715B-40B0-AC41-E96D63C47F80}" type="slidenum">
              <a:rPr lang="de-DE" altLang="en-US" sz="1200"/>
              <a:pPr algn="r" eaLnBrk="1" hangingPunct="1">
                <a:spcBef>
                  <a:spcPct val="0"/>
                </a:spcBef>
                <a:buFontTx/>
                <a:buNone/>
              </a:pPr>
              <a:t>93</a:t>
            </a:fld>
            <a:endParaRPr lang="de-DE" altLang="en-US" sz="1200"/>
          </a:p>
        </p:txBody>
      </p:sp>
    </p:spTree>
    <p:extLst>
      <p:ext uri="{BB962C8B-B14F-4D97-AF65-F5344CB8AC3E}">
        <p14:creationId xmlns:p14="http://schemas.microsoft.com/office/powerpoint/2010/main" val="32143112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GB" altLang="en-US"/>
              <a:t>Prior art searches </a:t>
            </a:r>
          </a:p>
        </p:txBody>
      </p:sp>
      <p:sp>
        <p:nvSpPr>
          <p:cNvPr id="99331"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99332" name="Inhaltsplatzhalter 2"/>
          <p:cNvSpPr>
            <a:spLocks/>
          </p:cNvSpPr>
          <p:nvPr/>
        </p:nvSpPr>
        <p:spPr bwMode="auto">
          <a:xfrm>
            <a:off x="496888" y="1485900"/>
            <a:ext cx="770413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Before filing</a:t>
            </a:r>
          </a:p>
          <a:p>
            <a:pPr lvl="1" eaLnBrk="1" hangingPunct="1"/>
            <a:r>
              <a:rPr lang="en-GB" altLang="en-US" dirty="0"/>
              <a:t>Applicants should be aware of the prior art. </a:t>
            </a:r>
          </a:p>
          <a:p>
            <a:pPr lvl="1" eaLnBrk="1" hangingPunct="1"/>
            <a:r>
              <a:rPr lang="en-GB" altLang="en-US" dirty="0"/>
              <a:t>Public databases (e.g. </a:t>
            </a:r>
            <a:r>
              <a:rPr lang="en-GB" altLang="en-US" dirty="0" err="1"/>
              <a:t>Espacenet</a:t>
            </a:r>
            <a:r>
              <a:rPr lang="en-GB" altLang="en-US" dirty="0"/>
              <a:t>, </a:t>
            </a:r>
            <a:r>
              <a:rPr lang="en-GB" altLang="en-US" dirty="0" err="1"/>
              <a:t>DepatisNET</a:t>
            </a:r>
            <a:r>
              <a:rPr lang="en-GB" altLang="en-US" dirty="0"/>
              <a:t>) can be used.</a:t>
            </a:r>
          </a:p>
          <a:p>
            <a:pPr eaLnBrk="1" hangingPunct="1"/>
            <a:endParaRPr lang="en-GB" altLang="en-US" dirty="0"/>
          </a:p>
          <a:p>
            <a:pPr eaLnBrk="1" hangingPunct="1"/>
            <a:r>
              <a:rPr lang="en-GB" altLang="en-US" dirty="0"/>
              <a:t>On registration</a:t>
            </a:r>
          </a:p>
          <a:p>
            <a:pPr lvl="1" eaLnBrk="1" hangingPunct="1"/>
            <a:r>
              <a:rPr lang="en-GB" altLang="en-US" dirty="0"/>
              <a:t>Some patent offices offer searches (AT, DE).</a:t>
            </a:r>
          </a:p>
          <a:p>
            <a:pPr eaLnBrk="1" hangingPunct="1"/>
            <a:endParaRPr lang="en-GB" altLang="en-US" dirty="0"/>
          </a:p>
          <a:p>
            <a:pPr eaLnBrk="1" hangingPunct="1"/>
            <a:r>
              <a:rPr lang="en-GB" altLang="en-US" dirty="0"/>
              <a:t>After registration</a:t>
            </a:r>
          </a:p>
          <a:p>
            <a:pPr lvl="1" eaLnBrk="1" hangingPunct="1"/>
            <a:r>
              <a:rPr lang="en-GB" altLang="en-US" dirty="0"/>
              <a:t>A search might be necessary as part of nullity proceedings or infringement proceedings.</a:t>
            </a:r>
          </a:p>
        </p:txBody>
      </p:sp>
      <p:pic>
        <p:nvPicPr>
          <p:cNvPr id="99333" name="Picture 8" descr="6511501131_932fee5162_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924175"/>
            <a:ext cx="2376487"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9933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FBEB375-8BB1-4F2F-8D3A-34C90BD6361F}" type="slidenum">
              <a:rPr lang="de-DE" altLang="en-US" sz="1200"/>
              <a:pPr algn="r" eaLnBrk="1" hangingPunct="1">
                <a:spcBef>
                  <a:spcPct val="0"/>
                </a:spcBef>
                <a:buFontTx/>
                <a:buNone/>
              </a:pPr>
              <a:t>94</a:t>
            </a:fld>
            <a:endParaRPr lang="de-DE" altLang="en-US" sz="1200"/>
          </a:p>
        </p:txBody>
      </p:sp>
    </p:spTree>
    <p:extLst>
      <p:ext uri="{BB962C8B-B14F-4D97-AF65-F5344CB8AC3E}">
        <p14:creationId xmlns:p14="http://schemas.microsoft.com/office/powerpoint/2010/main" val="40421306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GB" altLang="en-US"/>
              <a:t>Inventive step</a:t>
            </a:r>
          </a:p>
        </p:txBody>
      </p:sp>
      <p:sp>
        <p:nvSpPr>
          <p:cNvPr id="100355"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100356" name="Inhaltsplatzhalter 2"/>
          <p:cNvSpPr>
            <a:spLocks/>
          </p:cNvSpPr>
          <p:nvPr/>
        </p:nvSpPr>
        <p:spPr bwMode="auto">
          <a:xfrm>
            <a:off x="496888" y="1485900"/>
            <a:ext cx="810736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GB" altLang="en-US" dirty="0"/>
              <a:t>Inventive step (or inventiveness) is not defined in the same way in every country</a:t>
            </a:r>
          </a:p>
          <a:p>
            <a:pPr eaLnBrk="1" hangingPunct="1"/>
            <a:r>
              <a:rPr lang="en-GB" altLang="en-US" dirty="0"/>
              <a:t>There is often a lower threshold of required inventiveness for utility models than for patents</a:t>
            </a:r>
          </a:p>
          <a:p>
            <a:pPr lvl="2" eaLnBrk="1" hangingPunct="1"/>
            <a:r>
              <a:rPr lang="en-GB" altLang="en-US" dirty="0"/>
              <a:t>not clearly lacking an inventive step (Ireland)</a:t>
            </a:r>
          </a:p>
          <a:p>
            <a:pPr lvl="2" eaLnBrk="1" hangingPunct="1"/>
            <a:r>
              <a:rPr lang="en-GB" altLang="en-US" dirty="0"/>
              <a:t>lower inventive threshold than for standard patents (Australia)</a:t>
            </a:r>
          </a:p>
          <a:p>
            <a:pPr eaLnBrk="1" hangingPunct="1"/>
            <a:r>
              <a:rPr lang="en-GB" altLang="en-US" dirty="0"/>
              <a:t>In some countries, the difference between the inventive step requirements for patents and utility models has been the subject of judicial decisions at the highest level</a:t>
            </a:r>
          </a:p>
        </p:txBody>
      </p:sp>
      <p:pic>
        <p:nvPicPr>
          <p:cNvPr id="1003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4508500"/>
            <a:ext cx="154622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0359"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80CDFC74-DD54-4CE6-92B2-E5417EFA0B8E}" type="slidenum">
              <a:rPr lang="de-DE" altLang="en-US" sz="1200"/>
              <a:pPr algn="r" eaLnBrk="1" hangingPunct="1">
                <a:spcBef>
                  <a:spcPct val="0"/>
                </a:spcBef>
                <a:buFontTx/>
                <a:buNone/>
              </a:pPr>
              <a:t>95</a:t>
            </a:fld>
            <a:endParaRPr lang="de-DE" altLang="en-US" sz="1200"/>
          </a:p>
        </p:txBody>
      </p:sp>
    </p:spTree>
    <p:extLst>
      <p:ext uri="{BB962C8B-B14F-4D97-AF65-F5344CB8AC3E}">
        <p14:creationId xmlns:p14="http://schemas.microsoft.com/office/powerpoint/2010/main" val="4288220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GB" altLang="en-US"/>
              <a:t>Developing an IP strategy</a:t>
            </a:r>
          </a:p>
        </p:txBody>
      </p:sp>
      <p:sp>
        <p:nvSpPr>
          <p:cNvPr id="101379"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101380" name="Inhaltsplatzhalter 2"/>
          <p:cNvSpPr>
            <a:spLocks/>
          </p:cNvSpPr>
          <p:nvPr/>
        </p:nvSpPr>
        <p:spPr bwMode="auto">
          <a:xfrm>
            <a:off x="496888" y="1485900"/>
            <a:ext cx="84677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GB" altLang="en-US" dirty="0"/>
              <a:t>Applications for utility models can be filed:</a:t>
            </a:r>
          </a:p>
          <a:p>
            <a:pPr eaLnBrk="1" hangingPunct="1">
              <a:buFont typeface="Wingdings" pitchFamily="2" charset="2"/>
              <a:buNone/>
            </a:pPr>
            <a:endParaRPr lang="en-GB" altLang="en-US" dirty="0"/>
          </a:p>
          <a:p>
            <a:pPr eaLnBrk="1" hangingPunct="1"/>
            <a:r>
              <a:rPr lang="en-GB" altLang="en-US" dirty="0"/>
              <a:t>On the same day as a patent application </a:t>
            </a:r>
          </a:p>
          <a:p>
            <a:pPr eaLnBrk="1" hangingPunct="1"/>
            <a:r>
              <a:rPr lang="en-GB" altLang="en-US" dirty="0"/>
              <a:t>After a patent application has been filed </a:t>
            </a:r>
          </a:p>
          <a:p>
            <a:pPr eaLnBrk="1" hangingPunct="1"/>
            <a:r>
              <a:rPr lang="en-GB" altLang="en-US" dirty="0"/>
              <a:t>As a split-off utility model of</a:t>
            </a:r>
          </a:p>
          <a:p>
            <a:pPr lvl="1" eaLnBrk="1" hangingPunct="1"/>
            <a:r>
              <a:rPr lang="en-GB" altLang="en-US" dirty="0"/>
              <a:t>a national</a:t>
            </a:r>
          </a:p>
          <a:p>
            <a:pPr lvl="1" eaLnBrk="1" hangingPunct="1"/>
            <a:r>
              <a:rPr lang="en-GB" altLang="en-US" dirty="0"/>
              <a:t>European or </a:t>
            </a:r>
          </a:p>
          <a:p>
            <a:pPr lvl="1" eaLnBrk="1" hangingPunct="1"/>
            <a:r>
              <a:rPr lang="en-GB" altLang="en-US" dirty="0"/>
              <a:t>international patent application or granted patent</a:t>
            </a:r>
          </a:p>
          <a:p>
            <a:pPr eaLnBrk="1" hangingPunct="1"/>
            <a:r>
              <a:rPr lang="en-GB" altLang="en-US" dirty="0"/>
              <a:t>Before the final refusal of a patent application</a:t>
            </a:r>
          </a:p>
          <a:p>
            <a:pPr eaLnBrk="1" hangingPunct="1"/>
            <a:r>
              <a:rPr lang="en-GB" altLang="en-US" dirty="0"/>
              <a:t>Without a corresponding patent application</a:t>
            </a:r>
          </a:p>
          <a:p>
            <a:pPr eaLnBrk="1" hangingPunct="1"/>
            <a:r>
              <a:rPr lang="en-GB" altLang="en-US" dirty="0"/>
              <a:t>In addition to an application for another IP right (design, trade mark)</a:t>
            </a:r>
          </a:p>
          <a:p>
            <a:pPr eaLnBrk="1" hangingPunct="1"/>
            <a:endParaRPr lang="en-GB" altLang="en-US" dirty="0"/>
          </a:p>
          <a:p>
            <a:pPr eaLnBrk="1" hangingPunct="1"/>
            <a:endParaRPr lang="en-GB" altLang="en-US" dirty="0"/>
          </a:p>
        </p:txBody>
      </p:sp>
      <p:sp>
        <p:nvSpPr>
          <p:cNvPr id="101381"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1382"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4D1CEC89-95BE-4850-ACFC-8275349239F6}" type="slidenum">
              <a:rPr lang="de-DE" altLang="en-US" sz="1200"/>
              <a:pPr algn="r" eaLnBrk="1" hangingPunct="1">
                <a:spcBef>
                  <a:spcPct val="0"/>
                </a:spcBef>
                <a:buFontTx/>
                <a:buNone/>
              </a:pPr>
              <a:t>96</a:t>
            </a:fld>
            <a:endParaRPr lang="de-DE" altLang="en-US" sz="1200"/>
          </a:p>
        </p:txBody>
      </p:sp>
    </p:spTree>
    <p:extLst>
      <p:ext uri="{BB962C8B-B14F-4D97-AF65-F5344CB8AC3E}">
        <p14:creationId xmlns:p14="http://schemas.microsoft.com/office/powerpoint/2010/main" val="20077154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GB" altLang="en-US" dirty="0"/>
              <a:t>Comparison of fees - patent and utility model applications </a:t>
            </a:r>
          </a:p>
        </p:txBody>
      </p:sp>
      <p:sp>
        <p:nvSpPr>
          <p:cNvPr id="102403"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102404" name="Text Box 11"/>
          <p:cNvSpPr txBox="1">
            <a:spLocks noChangeArrowheads="1"/>
          </p:cNvSpPr>
          <p:nvPr/>
        </p:nvSpPr>
        <p:spPr bwMode="auto">
          <a:xfrm>
            <a:off x="611188" y="4292600"/>
            <a:ext cx="2559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b="1" dirty="0"/>
              <a:t>National patent</a:t>
            </a:r>
          </a:p>
        </p:txBody>
      </p:sp>
      <p:cxnSp>
        <p:nvCxnSpPr>
          <p:cNvPr id="102405" name="Gerade Verbindung mit Pfeil 4"/>
          <p:cNvCxnSpPr>
            <a:cxnSpLocks noChangeShapeType="1"/>
          </p:cNvCxnSpPr>
          <p:nvPr/>
        </p:nvCxnSpPr>
        <p:spPr bwMode="auto">
          <a:xfrm>
            <a:off x="854075" y="5419725"/>
            <a:ext cx="7820025" cy="1588"/>
          </a:xfrm>
          <a:prstGeom prst="straightConnector1">
            <a:avLst/>
          </a:prstGeom>
          <a:noFill/>
          <a:ln w="28575"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102406" name="Ellipse 5"/>
          <p:cNvSpPr>
            <a:spLocks noChangeArrowheads="1"/>
          </p:cNvSpPr>
          <p:nvPr/>
        </p:nvSpPr>
        <p:spPr bwMode="auto">
          <a:xfrm>
            <a:off x="854075" y="5389563"/>
            <a:ext cx="73025" cy="73025"/>
          </a:xfrm>
          <a:prstGeom prst="ellipse">
            <a:avLst/>
          </a:prstGeom>
          <a:solidFill>
            <a:schemeClr val="accent1"/>
          </a:solidFill>
          <a:ln w="25400" algn="ctr">
            <a:solidFill>
              <a:schemeClr val="accent1"/>
            </a:solidFill>
            <a:round/>
            <a:headEnd/>
            <a:tailEnd/>
          </a:ln>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600">
              <a:solidFill>
                <a:srgbClr val="FFFFFF"/>
              </a:solidFill>
            </a:endParaRPr>
          </a:p>
        </p:txBody>
      </p:sp>
      <p:sp>
        <p:nvSpPr>
          <p:cNvPr id="102407" name="Textfeld 9"/>
          <p:cNvSpPr txBox="1">
            <a:spLocks noChangeArrowheads="1"/>
          </p:cNvSpPr>
          <p:nvPr/>
        </p:nvSpPr>
        <p:spPr bwMode="auto">
          <a:xfrm>
            <a:off x="558800" y="5002213"/>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Invention</a:t>
            </a:r>
          </a:p>
        </p:txBody>
      </p:sp>
      <p:sp>
        <p:nvSpPr>
          <p:cNvPr id="12" name="Ellipse 11"/>
          <p:cNvSpPr/>
          <p:nvPr/>
        </p:nvSpPr>
        <p:spPr>
          <a:xfrm>
            <a:off x="4797425" y="5383213"/>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02409" name="Ellipse 14"/>
          <p:cNvSpPr>
            <a:spLocks noChangeArrowheads="1"/>
          </p:cNvSpPr>
          <p:nvPr/>
        </p:nvSpPr>
        <p:spPr bwMode="auto">
          <a:xfrm>
            <a:off x="6948488" y="5373688"/>
            <a:ext cx="73025" cy="73025"/>
          </a:xfrm>
          <a:prstGeom prst="ellipse">
            <a:avLst/>
          </a:prstGeom>
          <a:solidFill>
            <a:schemeClr val="accent1"/>
          </a:solidFill>
          <a:ln w="25400" algn="ctr">
            <a:solidFill>
              <a:schemeClr val="accent1"/>
            </a:solidFill>
            <a:round/>
            <a:headEnd/>
            <a:tailEnd/>
          </a:ln>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600">
              <a:solidFill>
                <a:srgbClr val="FFFFFF"/>
              </a:solidFill>
            </a:endParaRPr>
          </a:p>
        </p:txBody>
      </p:sp>
      <p:sp>
        <p:nvSpPr>
          <p:cNvPr id="102410" name="Ellipse 7"/>
          <p:cNvSpPr>
            <a:spLocks noChangeArrowheads="1"/>
          </p:cNvSpPr>
          <p:nvPr/>
        </p:nvSpPr>
        <p:spPr bwMode="auto">
          <a:xfrm>
            <a:off x="3592513" y="5383213"/>
            <a:ext cx="73025" cy="73025"/>
          </a:xfrm>
          <a:prstGeom prst="ellipse">
            <a:avLst/>
          </a:prstGeom>
          <a:solidFill>
            <a:schemeClr val="accent1"/>
          </a:solidFill>
          <a:ln w="25400" algn="ctr">
            <a:solidFill>
              <a:schemeClr val="accent1"/>
            </a:solidFill>
            <a:round/>
            <a:headEnd/>
            <a:tailEnd/>
          </a:ln>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600">
              <a:solidFill>
                <a:srgbClr val="FFFFFF"/>
              </a:solidFill>
            </a:endParaRPr>
          </a:p>
        </p:txBody>
      </p:sp>
      <p:sp>
        <p:nvSpPr>
          <p:cNvPr id="102411" name="Textfeld 10"/>
          <p:cNvSpPr txBox="1">
            <a:spLocks noChangeArrowheads="1"/>
          </p:cNvSpPr>
          <p:nvPr/>
        </p:nvSpPr>
        <p:spPr bwMode="auto">
          <a:xfrm>
            <a:off x="3044825" y="4581525"/>
            <a:ext cx="14557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Tx/>
              <a:buNone/>
            </a:pPr>
            <a:r>
              <a:rPr lang="en-US" altLang="en-US" sz="1600"/>
              <a:t>Electronically filed patent  application</a:t>
            </a:r>
          </a:p>
        </p:txBody>
      </p:sp>
      <p:sp>
        <p:nvSpPr>
          <p:cNvPr id="102412" name="Textfeld 21"/>
          <p:cNvSpPr txBox="1">
            <a:spLocks noChangeArrowheads="1"/>
          </p:cNvSpPr>
          <p:nvPr/>
        </p:nvSpPr>
        <p:spPr bwMode="auto">
          <a:xfrm>
            <a:off x="3421063" y="553561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40</a:t>
            </a:r>
          </a:p>
        </p:txBody>
      </p:sp>
      <p:sp>
        <p:nvSpPr>
          <p:cNvPr id="102413" name="Textfeld 22"/>
          <p:cNvSpPr txBox="1">
            <a:spLocks noChangeArrowheads="1"/>
          </p:cNvSpPr>
          <p:nvPr/>
        </p:nvSpPr>
        <p:spPr bwMode="auto">
          <a:xfrm>
            <a:off x="4573588" y="5535613"/>
            <a:ext cx="52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350</a:t>
            </a:r>
          </a:p>
        </p:txBody>
      </p:sp>
      <p:sp>
        <p:nvSpPr>
          <p:cNvPr id="102414" name="Textfeld 23"/>
          <p:cNvSpPr txBox="1">
            <a:spLocks noChangeArrowheads="1"/>
          </p:cNvSpPr>
          <p:nvPr/>
        </p:nvSpPr>
        <p:spPr bwMode="auto">
          <a:xfrm>
            <a:off x="4356100" y="4581525"/>
            <a:ext cx="14970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Tx/>
              <a:buNone/>
            </a:pPr>
            <a:r>
              <a:rPr lang="en-US" altLang="en-US" sz="1600"/>
              <a:t>Examination including search</a:t>
            </a:r>
            <a:br>
              <a:rPr lang="en-US" altLang="en-US" sz="1600"/>
            </a:br>
            <a:endParaRPr lang="en-US" altLang="en-US" sz="1600"/>
          </a:p>
        </p:txBody>
      </p:sp>
      <p:sp>
        <p:nvSpPr>
          <p:cNvPr id="7" name="Ellipse 6"/>
          <p:cNvSpPr/>
          <p:nvPr/>
        </p:nvSpPr>
        <p:spPr>
          <a:xfrm>
            <a:off x="2212975" y="5383213"/>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02416" name="Textfeld 8"/>
          <p:cNvSpPr txBox="1">
            <a:spLocks noChangeArrowheads="1"/>
          </p:cNvSpPr>
          <p:nvPr/>
        </p:nvSpPr>
        <p:spPr bwMode="auto">
          <a:xfrm>
            <a:off x="1687513" y="47371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Patent </a:t>
            </a:r>
          </a:p>
          <a:p>
            <a:pPr eaLnBrk="1" hangingPunct="1">
              <a:spcBef>
                <a:spcPct val="0"/>
              </a:spcBef>
              <a:buFontTx/>
              <a:buNone/>
            </a:pPr>
            <a:r>
              <a:rPr lang="en-US" altLang="en-US" sz="1600"/>
              <a:t>attorney</a:t>
            </a:r>
          </a:p>
        </p:txBody>
      </p:sp>
      <p:sp>
        <p:nvSpPr>
          <p:cNvPr id="102417" name="Textfeld 24"/>
          <p:cNvSpPr txBox="1">
            <a:spLocks noChangeArrowheads="1"/>
          </p:cNvSpPr>
          <p:nvPr/>
        </p:nvSpPr>
        <p:spPr bwMode="auto">
          <a:xfrm>
            <a:off x="1476375" y="5535613"/>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1 000 - 4 000</a:t>
            </a:r>
          </a:p>
        </p:txBody>
      </p:sp>
      <p:sp>
        <p:nvSpPr>
          <p:cNvPr id="13" name="Ellipse 12"/>
          <p:cNvSpPr/>
          <p:nvPr/>
        </p:nvSpPr>
        <p:spPr>
          <a:xfrm>
            <a:off x="6005513" y="5383213"/>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4" name="Ellipse 13"/>
          <p:cNvSpPr/>
          <p:nvPr/>
        </p:nvSpPr>
        <p:spPr>
          <a:xfrm>
            <a:off x="6732588" y="5384800"/>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02420" name="Textfeld 25"/>
          <p:cNvSpPr txBox="1">
            <a:spLocks noChangeArrowheads="1"/>
          </p:cNvSpPr>
          <p:nvPr/>
        </p:nvSpPr>
        <p:spPr bwMode="auto">
          <a:xfrm>
            <a:off x="7380288" y="5516563"/>
            <a:ext cx="1516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130   180 EUR</a:t>
            </a:r>
          </a:p>
        </p:txBody>
      </p:sp>
      <p:sp>
        <p:nvSpPr>
          <p:cNvPr id="102421" name="Textfeld 26"/>
          <p:cNvSpPr txBox="1">
            <a:spLocks noChangeArrowheads="1"/>
          </p:cNvSpPr>
          <p:nvPr/>
        </p:nvSpPr>
        <p:spPr bwMode="auto">
          <a:xfrm>
            <a:off x="5868988" y="5514975"/>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70</a:t>
            </a:r>
          </a:p>
        </p:txBody>
      </p:sp>
      <p:sp>
        <p:nvSpPr>
          <p:cNvPr id="102422" name="Textfeld 27"/>
          <p:cNvSpPr txBox="1">
            <a:spLocks noChangeArrowheads="1"/>
          </p:cNvSpPr>
          <p:nvPr/>
        </p:nvSpPr>
        <p:spPr bwMode="auto">
          <a:xfrm>
            <a:off x="6588125" y="551656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70</a:t>
            </a:r>
          </a:p>
        </p:txBody>
      </p:sp>
      <p:sp>
        <p:nvSpPr>
          <p:cNvPr id="102423" name="Textfeld 28"/>
          <p:cNvSpPr txBox="1">
            <a:spLocks noChangeArrowheads="1"/>
          </p:cNvSpPr>
          <p:nvPr/>
        </p:nvSpPr>
        <p:spPr bwMode="auto">
          <a:xfrm>
            <a:off x="5599113" y="4737100"/>
            <a:ext cx="2717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Tx/>
              <a:buNone/>
            </a:pPr>
            <a:r>
              <a:rPr lang="en-US" altLang="en-US" sz="1600"/>
              <a:t>Annual fees</a:t>
            </a:r>
          </a:p>
          <a:p>
            <a:pPr eaLnBrk="1" hangingPunct="1">
              <a:spcBef>
                <a:spcPct val="0"/>
              </a:spcBef>
              <a:buFontTx/>
              <a:buNone/>
            </a:pPr>
            <a:r>
              <a:rPr lang="en-US" altLang="en-US" sz="1600"/>
              <a:t>year 3	  4      5     6       7</a:t>
            </a:r>
          </a:p>
        </p:txBody>
      </p:sp>
      <p:sp>
        <p:nvSpPr>
          <p:cNvPr id="30" name="Ellipse 29"/>
          <p:cNvSpPr/>
          <p:nvPr/>
        </p:nvSpPr>
        <p:spPr>
          <a:xfrm>
            <a:off x="7164388" y="5373688"/>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cxnSp>
        <p:nvCxnSpPr>
          <p:cNvPr id="33" name="Gerade Verbindung mit Pfeil 32"/>
          <p:cNvCxnSpPr/>
          <p:nvPr/>
        </p:nvCxnSpPr>
        <p:spPr>
          <a:xfrm rot="5400000">
            <a:off x="6855619" y="4961731"/>
            <a:ext cx="511175" cy="18256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2426" name="Textfeld 33"/>
          <p:cNvSpPr txBox="1">
            <a:spLocks noChangeArrowheads="1"/>
          </p:cNvSpPr>
          <p:nvPr/>
        </p:nvSpPr>
        <p:spPr bwMode="auto">
          <a:xfrm>
            <a:off x="6805613" y="4433888"/>
            <a:ext cx="1606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hlink"/>
                </a:solidFill>
              </a:rPr>
              <a:t>Patent granted</a:t>
            </a:r>
          </a:p>
        </p:txBody>
      </p:sp>
      <p:sp>
        <p:nvSpPr>
          <p:cNvPr id="102427" name="Text Box 11"/>
          <p:cNvSpPr txBox="1">
            <a:spLocks noChangeArrowheads="1"/>
          </p:cNvSpPr>
          <p:nvPr/>
        </p:nvSpPr>
        <p:spPr bwMode="auto">
          <a:xfrm>
            <a:off x="611188" y="1844675"/>
            <a:ext cx="3009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Wingdings" pitchFamily="2" charset="2"/>
              <a:buChar char="§"/>
              <a:defRPr sz="2000">
                <a:solidFill>
                  <a:schemeClr val="tx1"/>
                </a:solidFill>
                <a:latin typeface="Arial" charset="0"/>
              </a:defRPr>
            </a:lvl1pPr>
            <a:lvl2pPr marL="37931725" indent="-37474525"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b="1" dirty="0"/>
              <a:t>Utility model</a:t>
            </a:r>
          </a:p>
        </p:txBody>
      </p:sp>
      <p:cxnSp>
        <p:nvCxnSpPr>
          <p:cNvPr id="102428" name="Gerade Verbindung mit Pfeil 4"/>
          <p:cNvCxnSpPr>
            <a:cxnSpLocks noChangeShapeType="1"/>
          </p:cNvCxnSpPr>
          <p:nvPr/>
        </p:nvCxnSpPr>
        <p:spPr bwMode="auto">
          <a:xfrm>
            <a:off x="854075" y="2971800"/>
            <a:ext cx="7880350" cy="1588"/>
          </a:xfrm>
          <a:prstGeom prst="straightConnector1">
            <a:avLst/>
          </a:prstGeom>
          <a:noFill/>
          <a:ln w="28575"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102429" name="Ellipse 5"/>
          <p:cNvSpPr>
            <a:spLocks noChangeArrowheads="1"/>
          </p:cNvSpPr>
          <p:nvPr/>
        </p:nvSpPr>
        <p:spPr bwMode="auto">
          <a:xfrm>
            <a:off x="854075" y="2941638"/>
            <a:ext cx="73025" cy="73025"/>
          </a:xfrm>
          <a:prstGeom prst="ellipse">
            <a:avLst/>
          </a:prstGeom>
          <a:solidFill>
            <a:schemeClr val="accent1"/>
          </a:solidFill>
          <a:ln w="25400" algn="ctr">
            <a:solidFill>
              <a:schemeClr val="accent1"/>
            </a:solidFill>
            <a:round/>
            <a:headEnd/>
            <a:tailEnd/>
          </a:ln>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600">
              <a:solidFill>
                <a:srgbClr val="FFFFFF"/>
              </a:solidFill>
            </a:endParaRPr>
          </a:p>
        </p:txBody>
      </p:sp>
      <p:sp>
        <p:nvSpPr>
          <p:cNvPr id="102430" name="Textfeld 9"/>
          <p:cNvSpPr txBox="1">
            <a:spLocks noChangeArrowheads="1"/>
          </p:cNvSpPr>
          <p:nvPr/>
        </p:nvSpPr>
        <p:spPr bwMode="auto">
          <a:xfrm>
            <a:off x="558800" y="2554288"/>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Invention</a:t>
            </a:r>
          </a:p>
        </p:txBody>
      </p:sp>
      <p:sp>
        <p:nvSpPr>
          <p:cNvPr id="4" name="Ellipse 11"/>
          <p:cNvSpPr/>
          <p:nvPr/>
        </p:nvSpPr>
        <p:spPr>
          <a:xfrm>
            <a:off x="4797425" y="2935288"/>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02432" name="Ellipse 14"/>
          <p:cNvSpPr>
            <a:spLocks noChangeArrowheads="1"/>
          </p:cNvSpPr>
          <p:nvPr/>
        </p:nvSpPr>
        <p:spPr bwMode="auto">
          <a:xfrm>
            <a:off x="4125913" y="2936875"/>
            <a:ext cx="73025" cy="73025"/>
          </a:xfrm>
          <a:prstGeom prst="ellipse">
            <a:avLst/>
          </a:prstGeom>
          <a:solidFill>
            <a:schemeClr val="accent1"/>
          </a:solidFill>
          <a:ln w="25400" algn="ctr">
            <a:solidFill>
              <a:schemeClr val="accent1"/>
            </a:solidFill>
            <a:round/>
            <a:headEnd/>
            <a:tailEnd/>
          </a:ln>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600">
              <a:solidFill>
                <a:srgbClr val="FFFFFF"/>
              </a:solidFill>
            </a:endParaRPr>
          </a:p>
        </p:txBody>
      </p:sp>
      <p:sp>
        <p:nvSpPr>
          <p:cNvPr id="102433" name="Ellipse 7"/>
          <p:cNvSpPr>
            <a:spLocks noChangeArrowheads="1"/>
          </p:cNvSpPr>
          <p:nvPr/>
        </p:nvSpPr>
        <p:spPr bwMode="auto">
          <a:xfrm>
            <a:off x="3592513" y="2935288"/>
            <a:ext cx="73025" cy="73025"/>
          </a:xfrm>
          <a:prstGeom prst="ellipse">
            <a:avLst/>
          </a:prstGeom>
          <a:solidFill>
            <a:schemeClr val="accent1"/>
          </a:solidFill>
          <a:ln w="25400" algn="ctr">
            <a:solidFill>
              <a:schemeClr val="accent1"/>
            </a:solidFill>
            <a:round/>
            <a:headEnd/>
            <a:tailEnd/>
          </a:ln>
        </p:spPr>
        <p:txBody>
          <a:bodyPr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600">
              <a:solidFill>
                <a:srgbClr val="FFFFFF"/>
              </a:solidFill>
            </a:endParaRPr>
          </a:p>
        </p:txBody>
      </p:sp>
      <p:sp>
        <p:nvSpPr>
          <p:cNvPr id="102434" name="Textfeld 10"/>
          <p:cNvSpPr txBox="1">
            <a:spLocks noChangeArrowheads="1"/>
          </p:cNvSpPr>
          <p:nvPr/>
        </p:nvSpPr>
        <p:spPr bwMode="auto">
          <a:xfrm>
            <a:off x="2828925" y="2289175"/>
            <a:ext cx="1671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Tx/>
              <a:buNone/>
            </a:pPr>
            <a:r>
              <a:rPr lang="en-US" altLang="en-US" sz="1600"/>
              <a:t>Applying for a utility model</a:t>
            </a:r>
          </a:p>
        </p:txBody>
      </p:sp>
      <p:sp>
        <p:nvSpPr>
          <p:cNvPr id="102435" name="Textfeld 21"/>
          <p:cNvSpPr txBox="1">
            <a:spLocks noChangeArrowheads="1"/>
          </p:cNvSpPr>
          <p:nvPr/>
        </p:nvSpPr>
        <p:spPr bwMode="auto">
          <a:xfrm>
            <a:off x="3421063" y="308768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40</a:t>
            </a:r>
          </a:p>
        </p:txBody>
      </p:sp>
      <p:sp>
        <p:nvSpPr>
          <p:cNvPr id="102436" name="Textfeld 22"/>
          <p:cNvSpPr txBox="1">
            <a:spLocks noChangeArrowheads="1"/>
          </p:cNvSpPr>
          <p:nvPr/>
        </p:nvSpPr>
        <p:spPr bwMode="auto">
          <a:xfrm>
            <a:off x="4573588" y="3087688"/>
            <a:ext cx="719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(250)</a:t>
            </a:r>
          </a:p>
        </p:txBody>
      </p:sp>
      <p:sp>
        <p:nvSpPr>
          <p:cNvPr id="102437" name="Textfeld 23"/>
          <p:cNvSpPr txBox="1">
            <a:spLocks noChangeArrowheads="1"/>
          </p:cNvSpPr>
          <p:nvPr/>
        </p:nvSpPr>
        <p:spPr bwMode="auto">
          <a:xfrm>
            <a:off x="4486275" y="2289175"/>
            <a:ext cx="14970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Tx/>
              <a:buNone/>
            </a:pPr>
            <a:r>
              <a:rPr lang="en-US" altLang="en-US" sz="1600"/>
              <a:t>Optional search</a:t>
            </a:r>
            <a:br>
              <a:rPr lang="en-US" altLang="en-US" sz="1600"/>
            </a:br>
            <a:endParaRPr lang="en-US" altLang="en-US" sz="1600"/>
          </a:p>
        </p:txBody>
      </p:sp>
      <p:sp>
        <p:nvSpPr>
          <p:cNvPr id="20" name="Ellipse 6"/>
          <p:cNvSpPr/>
          <p:nvPr/>
        </p:nvSpPr>
        <p:spPr>
          <a:xfrm>
            <a:off x="2212975" y="2935288"/>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02439" name="Textfeld 8"/>
          <p:cNvSpPr txBox="1">
            <a:spLocks noChangeArrowheads="1"/>
          </p:cNvSpPr>
          <p:nvPr/>
        </p:nvSpPr>
        <p:spPr bwMode="auto">
          <a:xfrm>
            <a:off x="1687513" y="2289175"/>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Patent </a:t>
            </a:r>
          </a:p>
          <a:p>
            <a:pPr eaLnBrk="1" hangingPunct="1">
              <a:spcBef>
                <a:spcPct val="0"/>
              </a:spcBef>
              <a:buFontTx/>
              <a:buNone/>
            </a:pPr>
            <a:r>
              <a:rPr lang="en-US" altLang="en-US" sz="1600"/>
              <a:t>attorney</a:t>
            </a:r>
          </a:p>
        </p:txBody>
      </p:sp>
      <p:sp>
        <p:nvSpPr>
          <p:cNvPr id="102440" name="Textfeld 24"/>
          <p:cNvSpPr txBox="1">
            <a:spLocks noChangeArrowheads="1"/>
          </p:cNvSpPr>
          <p:nvPr/>
        </p:nvSpPr>
        <p:spPr bwMode="auto">
          <a:xfrm>
            <a:off x="1476375" y="3087688"/>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1 000 - 4 000</a:t>
            </a:r>
          </a:p>
        </p:txBody>
      </p:sp>
      <p:sp>
        <p:nvSpPr>
          <p:cNvPr id="22" name="Ellipse 12"/>
          <p:cNvSpPr/>
          <p:nvPr/>
        </p:nvSpPr>
        <p:spPr>
          <a:xfrm>
            <a:off x="6000750" y="2946400"/>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23" name="Ellipse 13"/>
          <p:cNvSpPr/>
          <p:nvPr/>
        </p:nvSpPr>
        <p:spPr>
          <a:xfrm>
            <a:off x="6678613" y="2938463"/>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02443" name="Textfeld 25"/>
          <p:cNvSpPr txBox="1">
            <a:spLocks noChangeArrowheads="1"/>
          </p:cNvSpPr>
          <p:nvPr/>
        </p:nvSpPr>
        <p:spPr bwMode="auto">
          <a:xfrm>
            <a:off x="7308850" y="3068638"/>
            <a:ext cx="1417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a:t>350     0 EUR</a:t>
            </a:r>
          </a:p>
        </p:txBody>
      </p:sp>
      <p:sp>
        <p:nvSpPr>
          <p:cNvPr id="102444" name="Textfeld 26"/>
          <p:cNvSpPr txBox="1">
            <a:spLocks noChangeArrowheads="1"/>
          </p:cNvSpPr>
          <p:nvPr/>
        </p:nvSpPr>
        <p:spPr bwMode="auto">
          <a:xfrm>
            <a:off x="5868988" y="3070225"/>
            <a:ext cx="5261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a:t>210</a:t>
            </a:r>
          </a:p>
        </p:txBody>
      </p:sp>
      <p:sp>
        <p:nvSpPr>
          <p:cNvPr id="102445" name="Textfeld 27"/>
          <p:cNvSpPr txBox="1">
            <a:spLocks noChangeArrowheads="1"/>
          </p:cNvSpPr>
          <p:nvPr/>
        </p:nvSpPr>
        <p:spPr bwMode="auto">
          <a:xfrm>
            <a:off x="6395094" y="3068638"/>
            <a:ext cx="5201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a:t>   0</a:t>
            </a:r>
          </a:p>
        </p:txBody>
      </p:sp>
      <p:sp>
        <p:nvSpPr>
          <p:cNvPr id="102446" name="Textfeld 28"/>
          <p:cNvSpPr txBox="1">
            <a:spLocks noChangeArrowheads="1"/>
          </p:cNvSpPr>
          <p:nvPr/>
        </p:nvSpPr>
        <p:spPr bwMode="auto">
          <a:xfrm>
            <a:off x="5599113" y="2289175"/>
            <a:ext cx="280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tabLst>
                <a:tab pos="266700" algn="l"/>
              </a:tabLst>
              <a:defRPr sz="2000">
                <a:solidFill>
                  <a:schemeClr val="tx1"/>
                </a:solidFill>
                <a:latin typeface="Arial" charset="0"/>
              </a:defRPr>
            </a:lvl1pPr>
            <a:lvl2pPr marL="742950" indent="-285750" eaLnBrk="0" hangingPunct="0">
              <a:spcBef>
                <a:spcPct val="20000"/>
              </a:spcBef>
              <a:buChar char="–"/>
              <a:tabLst>
                <a:tab pos="266700" algn="l"/>
              </a:tabLst>
              <a:defRPr sz="2000">
                <a:solidFill>
                  <a:schemeClr val="tx1"/>
                </a:solidFill>
                <a:latin typeface="Arial" charset="0"/>
              </a:defRPr>
            </a:lvl2pPr>
            <a:lvl3pPr marL="1143000" indent="-228600" eaLnBrk="0" hangingPunct="0">
              <a:spcBef>
                <a:spcPct val="20000"/>
              </a:spcBef>
              <a:buChar char="•"/>
              <a:tabLst>
                <a:tab pos="266700" algn="l"/>
              </a:tabLst>
              <a:defRPr sz="2000">
                <a:solidFill>
                  <a:schemeClr val="tx1"/>
                </a:solidFill>
                <a:latin typeface="Arial" charset="0"/>
              </a:defRPr>
            </a:lvl3pPr>
            <a:lvl4pPr marL="1600200" indent="-228600" eaLnBrk="0" hangingPunct="0">
              <a:spcBef>
                <a:spcPct val="20000"/>
              </a:spcBef>
              <a:buChar char="–"/>
              <a:tabLst>
                <a:tab pos="266700" algn="l"/>
              </a:tabLst>
              <a:defRPr sz="2000">
                <a:solidFill>
                  <a:schemeClr val="tx1"/>
                </a:solidFill>
                <a:latin typeface="Arial" charset="0"/>
              </a:defRPr>
            </a:lvl4pPr>
            <a:lvl5pPr marL="2057400" indent="-228600" eaLnBrk="0" hangingPunct="0">
              <a:spcBef>
                <a:spcPct val="20000"/>
              </a:spcBef>
              <a:buChar char="»"/>
              <a:tabLst>
                <a:tab pos="266700" algn="l"/>
              </a:tabLst>
              <a:defRPr sz="2000">
                <a:solidFill>
                  <a:schemeClr val="tx1"/>
                </a:solidFill>
                <a:latin typeface="Arial"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charset="0"/>
              </a:defRPr>
            </a:lvl9pPr>
          </a:lstStyle>
          <a:p>
            <a:pPr eaLnBrk="1" hangingPunct="1">
              <a:spcBef>
                <a:spcPct val="0"/>
              </a:spcBef>
              <a:buFontTx/>
              <a:buNone/>
            </a:pPr>
            <a:r>
              <a:rPr lang="en-US" altLang="en-US" sz="1600"/>
              <a:t>Annual fees</a:t>
            </a:r>
          </a:p>
          <a:p>
            <a:pPr eaLnBrk="1" hangingPunct="1">
              <a:spcBef>
                <a:spcPct val="0"/>
              </a:spcBef>
              <a:buFontTx/>
              <a:buNone/>
            </a:pPr>
            <a:r>
              <a:rPr lang="en-US" altLang="en-US" sz="1600"/>
              <a:t>year 3       4      5     6       7</a:t>
            </a:r>
          </a:p>
        </p:txBody>
      </p:sp>
      <p:sp>
        <p:nvSpPr>
          <p:cNvPr id="24" name="Ellipse 29"/>
          <p:cNvSpPr/>
          <p:nvPr/>
        </p:nvSpPr>
        <p:spPr>
          <a:xfrm>
            <a:off x="7119938" y="2935288"/>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cxnSp>
        <p:nvCxnSpPr>
          <p:cNvPr id="102448" name="Gerade Verbindung mit Pfeil 32"/>
          <p:cNvCxnSpPr>
            <a:cxnSpLocks noChangeShapeType="1"/>
          </p:cNvCxnSpPr>
          <p:nvPr/>
        </p:nvCxnSpPr>
        <p:spPr bwMode="auto">
          <a:xfrm rot="5400000">
            <a:off x="4047331" y="2440782"/>
            <a:ext cx="511175" cy="182562"/>
          </a:xfrm>
          <a:prstGeom prst="straightConnector1">
            <a:avLst/>
          </a:prstGeom>
          <a:noFill/>
          <a:ln w="28575" algn="ctr">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102449" name="Textfeld 33"/>
          <p:cNvSpPr txBox="1">
            <a:spLocks noChangeArrowheads="1"/>
          </p:cNvSpPr>
          <p:nvPr/>
        </p:nvSpPr>
        <p:spPr bwMode="auto">
          <a:xfrm>
            <a:off x="4341813" y="1712913"/>
            <a:ext cx="1655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hlink"/>
                </a:solidFill>
              </a:rPr>
              <a:t>Utility model registered</a:t>
            </a:r>
          </a:p>
        </p:txBody>
      </p:sp>
      <p:sp>
        <p:nvSpPr>
          <p:cNvPr id="102450" name="Textfeld 27"/>
          <p:cNvSpPr txBox="1">
            <a:spLocks noChangeArrowheads="1"/>
          </p:cNvSpPr>
          <p:nvPr/>
        </p:nvSpPr>
        <p:spPr bwMode="auto">
          <a:xfrm>
            <a:off x="7019925" y="3068638"/>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0</a:t>
            </a:r>
          </a:p>
        </p:txBody>
      </p:sp>
      <p:sp>
        <p:nvSpPr>
          <p:cNvPr id="27" name="Ellipse 29"/>
          <p:cNvSpPr/>
          <p:nvPr/>
        </p:nvSpPr>
        <p:spPr>
          <a:xfrm>
            <a:off x="7532688" y="2935288"/>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02452" name="Textfeld 27"/>
          <p:cNvSpPr txBox="1">
            <a:spLocks noChangeArrowheads="1"/>
          </p:cNvSpPr>
          <p:nvPr/>
        </p:nvSpPr>
        <p:spPr bwMode="auto">
          <a:xfrm>
            <a:off x="7019925" y="5516563"/>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90</a:t>
            </a:r>
          </a:p>
        </p:txBody>
      </p:sp>
      <p:sp>
        <p:nvSpPr>
          <p:cNvPr id="28" name="Ellipse 29"/>
          <p:cNvSpPr/>
          <p:nvPr/>
        </p:nvSpPr>
        <p:spPr>
          <a:xfrm>
            <a:off x="7593013" y="5381625"/>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29" name="Ellipse 29"/>
          <p:cNvSpPr/>
          <p:nvPr/>
        </p:nvSpPr>
        <p:spPr>
          <a:xfrm>
            <a:off x="8048625" y="2938463"/>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31" name="Ellipse 29"/>
          <p:cNvSpPr/>
          <p:nvPr/>
        </p:nvSpPr>
        <p:spPr>
          <a:xfrm>
            <a:off x="8108950" y="5384800"/>
            <a:ext cx="73025" cy="7302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a:defRPr/>
            </a:pPr>
            <a:endParaRPr lang="en-US" altLang="en-US" sz="1600">
              <a:solidFill>
                <a:srgbClr val="FFFFFF"/>
              </a:solidFill>
            </a:endParaRPr>
          </a:p>
        </p:txBody>
      </p:sp>
      <p:sp>
        <p:nvSpPr>
          <p:cNvPr id="102456" name="AutoShape 59"/>
          <p:cNvSpPr>
            <a:spLocks/>
          </p:cNvSpPr>
          <p:nvPr/>
        </p:nvSpPr>
        <p:spPr bwMode="auto">
          <a:xfrm rot="5400000">
            <a:off x="5400675" y="2455863"/>
            <a:ext cx="358775" cy="2879725"/>
          </a:xfrm>
          <a:prstGeom prst="rightBrace">
            <a:avLst>
              <a:gd name="adj1" fmla="val 66888"/>
              <a:gd name="adj2" fmla="val 50000"/>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2457" name="Line 61"/>
          <p:cNvSpPr>
            <a:spLocks noChangeShapeType="1"/>
          </p:cNvSpPr>
          <p:nvPr/>
        </p:nvSpPr>
        <p:spPr bwMode="auto">
          <a:xfrm>
            <a:off x="4140200" y="3141663"/>
            <a:ext cx="0" cy="50482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58" name="Line 62"/>
          <p:cNvSpPr>
            <a:spLocks noChangeShapeType="1"/>
          </p:cNvSpPr>
          <p:nvPr/>
        </p:nvSpPr>
        <p:spPr bwMode="auto">
          <a:xfrm>
            <a:off x="7019925" y="3933825"/>
            <a:ext cx="0" cy="50482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459" name="Textfeld 33"/>
          <p:cNvSpPr txBox="1">
            <a:spLocks noChangeArrowheads="1"/>
          </p:cNvSpPr>
          <p:nvPr/>
        </p:nvSpPr>
        <p:spPr bwMode="auto">
          <a:xfrm>
            <a:off x="5148263" y="4149725"/>
            <a:ext cx="1233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hlink"/>
                </a:solidFill>
              </a:rPr>
              <a:t>Four years</a:t>
            </a:r>
          </a:p>
        </p:txBody>
      </p:sp>
      <p:sp>
        <p:nvSpPr>
          <p:cNvPr id="102460"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2461"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A291131B-A985-49AE-887D-94057777768E}" type="slidenum">
              <a:rPr lang="de-DE" altLang="en-US" sz="1200"/>
              <a:pPr algn="r" eaLnBrk="1" hangingPunct="1">
                <a:spcBef>
                  <a:spcPct val="0"/>
                </a:spcBef>
                <a:buFontTx/>
                <a:buNone/>
              </a:pPr>
              <a:t>97</a:t>
            </a:fld>
            <a:endParaRPr lang="de-DE" altLang="en-US" sz="1200"/>
          </a:p>
        </p:txBody>
      </p:sp>
    </p:spTree>
    <p:extLst>
      <p:ext uri="{BB962C8B-B14F-4D97-AF65-F5344CB8AC3E}">
        <p14:creationId xmlns:p14="http://schemas.microsoft.com/office/powerpoint/2010/main" val="34090128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GB" altLang="en-US"/>
              <a:t>Utility models: for and against</a:t>
            </a:r>
          </a:p>
        </p:txBody>
      </p:sp>
      <p:sp>
        <p:nvSpPr>
          <p:cNvPr id="103427"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sp>
        <p:nvSpPr>
          <p:cNvPr id="103428" name="Inhaltsplatzhalter 2"/>
          <p:cNvSpPr>
            <a:spLocks/>
          </p:cNvSpPr>
          <p:nvPr/>
        </p:nvSpPr>
        <p:spPr bwMode="auto">
          <a:xfrm>
            <a:off x="496888" y="1485900"/>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eaLnBrk="0" hangingPunct="0">
              <a:spcBef>
                <a:spcPct val="20000"/>
              </a:spcBef>
              <a:buFont typeface="Wingdings" pitchFamily="2" charset="2"/>
              <a:buChar char="§"/>
              <a:defRPr sz="2000">
                <a:solidFill>
                  <a:schemeClr val="tx1"/>
                </a:solidFill>
                <a:latin typeface="Arial" charset="0"/>
              </a:defRPr>
            </a:lvl1pPr>
            <a:lvl2pPr marL="441325" indent="-223838" eaLnBrk="0" hangingPunct="0">
              <a:spcBef>
                <a:spcPct val="20000"/>
              </a:spcBef>
              <a:buChar char="–"/>
              <a:defRPr sz="2000">
                <a:solidFill>
                  <a:schemeClr val="tx1"/>
                </a:solidFill>
                <a:latin typeface="Arial" charset="0"/>
              </a:defRPr>
            </a:lvl2pPr>
            <a:lvl3pPr marL="614363" indent="-17145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GB" altLang="en-US" b="1"/>
              <a:t>+</a:t>
            </a:r>
            <a:r>
              <a:rPr lang="en-GB" altLang="en-US"/>
              <a:t> Utility model applications can be filed as a strategic IP right</a:t>
            </a:r>
          </a:p>
          <a:p>
            <a:pPr eaLnBrk="1" hangingPunct="1">
              <a:buFont typeface="Wingdings" pitchFamily="2" charset="2"/>
              <a:buNone/>
            </a:pPr>
            <a:endParaRPr lang="en-GB" altLang="en-US"/>
          </a:p>
          <a:p>
            <a:pPr eaLnBrk="1" hangingPunct="1">
              <a:buFont typeface="Wingdings" pitchFamily="2" charset="2"/>
              <a:buNone/>
            </a:pPr>
            <a:r>
              <a:rPr lang="en-GB" altLang="en-US" b="1"/>
              <a:t>+</a:t>
            </a:r>
            <a:r>
              <a:rPr lang="en-GB" altLang="en-US"/>
              <a:t> Procedural fees may be lower than for national patent applications</a:t>
            </a:r>
          </a:p>
          <a:p>
            <a:pPr eaLnBrk="1" hangingPunct="1">
              <a:buFont typeface="Wingdings" pitchFamily="2" charset="2"/>
              <a:buNone/>
            </a:pPr>
            <a:endParaRPr lang="en-GB" altLang="en-US"/>
          </a:p>
          <a:p>
            <a:pPr eaLnBrk="1" hangingPunct="1">
              <a:buFont typeface="Wingdings" pitchFamily="2" charset="2"/>
              <a:buNone/>
            </a:pPr>
            <a:r>
              <a:rPr lang="en-GB" altLang="en-US" b="1"/>
              <a:t>+/-</a:t>
            </a:r>
            <a:r>
              <a:rPr lang="en-GB" altLang="en-US"/>
              <a:t> Utility models are registered, but are normally not examined</a:t>
            </a:r>
          </a:p>
          <a:p>
            <a:pPr eaLnBrk="1" hangingPunct="1">
              <a:buFont typeface="Wingdings" pitchFamily="2" charset="2"/>
              <a:buNone/>
            </a:pPr>
            <a:endParaRPr lang="en-GB" altLang="en-US"/>
          </a:p>
          <a:p>
            <a:pPr eaLnBrk="1" hangingPunct="1">
              <a:buFont typeface="Wingdings" pitchFamily="2" charset="2"/>
              <a:buNone/>
            </a:pPr>
            <a:r>
              <a:rPr lang="en-GB" altLang="en-US" b="1"/>
              <a:t>-</a:t>
            </a:r>
            <a:r>
              <a:rPr lang="en-GB" altLang="en-US"/>
              <a:t> Utility models offer less legal certainty than patents</a:t>
            </a:r>
          </a:p>
          <a:p>
            <a:pPr eaLnBrk="1" hangingPunct="1">
              <a:buFont typeface="Wingdings" pitchFamily="2" charset="2"/>
              <a:buNone/>
            </a:pPr>
            <a:endParaRPr lang="en-GB" altLang="en-US"/>
          </a:p>
          <a:p>
            <a:pPr eaLnBrk="1" hangingPunct="1">
              <a:buFont typeface="Wingdings" pitchFamily="2" charset="2"/>
              <a:buNone/>
            </a:pPr>
            <a:r>
              <a:rPr lang="en-GB" altLang="en-US" b="1"/>
              <a:t>-</a:t>
            </a:r>
            <a:r>
              <a:rPr lang="en-GB" altLang="en-US"/>
              <a:t> Utility model litigation proceedings may be costly</a:t>
            </a:r>
          </a:p>
          <a:p>
            <a:pPr eaLnBrk="1" hangingPunct="1">
              <a:buFont typeface="Wingdings" pitchFamily="2" charset="2"/>
              <a:buNone/>
            </a:pPr>
            <a:endParaRPr lang="en-GB" altLang="en-US"/>
          </a:p>
          <a:p>
            <a:pPr lvl="1" eaLnBrk="1" hangingPunct="1"/>
            <a:endParaRPr lang="en-GB" altLang="en-US"/>
          </a:p>
        </p:txBody>
      </p:sp>
      <p:sp>
        <p:nvSpPr>
          <p:cNvPr id="103429"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3430"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E0AAF92B-8551-466C-853F-06C9826A241A}" type="slidenum">
              <a:rPr lang="de-DE" altLang="en-US" sz="1200"/>
              <a:pPr algn="r" eaLnBrk="1" hangingPunct="1">
                <a:spcBef>
                  <a:spcPct val="0"/>
                </a:spcBef>
                <a:buFontTx/>
                <a:buNone/>
              </a:pPr>
              <a:t>98</a:t>
            </a:fld>
            <a:endParaRPr lang="de-DE" altLang="en-US" sz="1200"/>
          </a:p>
        </p:txBody>
      </p:sp>
    </p:spTree>
    <p:extLst>
      <p:ext uri="{BB962C8B-B14F-4D97-AF65-F5344CB8AC3E}">
        <p14:creationId xmlns:p14="http://schemas.microsoft.com/office/powerpoint/2010/main" val="346105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GB" altLang="en-US"/>
              <a:t>Total filing figures for various IP rights 2008-2010</a:t>
            </a:r>
          </a:p>
        </p:txBody>
      </p:sp>
      <p:sp>
        <p:nvSpPr>
          <p:cNvPr id="104451" name="Inhaltsplatzhalter 2"/>
          <p:cNvSpPr>
            <a:spLocks/>
          </p:cNvSpPr>
          <p:nvPr/>
        </p:nvSpPr>
        <p:spPr bwMode="auto">
          <a:xfrm>
            <a:off x="503238" y="1495425"/>
            <a:ext cx="77041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41300" indent="-241300"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4588"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20000"/>
              </a:lnSpc>
              <a:spcBef>
                <a:spcPct val="0"/>
              </a:spcBef>
            </a:pPr>
            <a:endParaRPr lang="en-US" altLang="en-US" sz="2400"/>
          </a:p>
        </p:txBody>
      </p:sp>
      <p:graphicFrame>
        <p:nvGraphicFramePr>
          <p:cNvPr id="104452" name="Object 4"/>
          <p:cNvGraphicFramePr>
            <a:graphicFrameLocks noGrp="1" noChangeAspect="1"/>
          </p:cNvGraphicFramePr>
          <p:nvPr>
            <p:ph idx="1"/>
            <p:extLst>
              <p:ext uri="{D42A27DB-BD31-4B8C-83A1-F6EECF244321}">
                <p14:modId xmlns:p14="http://schemas.microsoft.com/office/powerpoint/2010/main" val="4004731346"/>
              </p:ext>
            </p:extLst>
          </p:nvPr>
        </p:nvGraphicFramePr>
        <p:xfrm>
          <a:off x="782638" y="1411288"/>
          <a:ext cx="7581900" cy="4835525"/>
        </p:xfrm>
        <a:graphic>
          <a:graphicData uri="http://schemas.openxmlformats.org/presentationml/2006/ole">
            <mc:AlternateContent xmlns:mc="http://schemas.openxmlformats.org/markup-compatibility/2006">
              <mc:Choice xmlns:v="urn:schemas-microsoft-com:vml" Requires="v">
                <p:oleObj spid="_x0000_s108642" name="Worksheet" r:id="rId4" imgW="9128760" imgH="5821680" progId="Excel.Sheet.8">
                  <p:embed/>
                </p:oleObj>
              </mc:Choice>
              <mc:Fallback>
                <p:oleObj name="Worksheet" r:id="rId4" imgW="9128760" imgH="5821680" progId="Excel.Sheet.8">
                  <p:embed/>
                  <p:pic>
                    <p:nvPicPr>
                      <p:cNvPr id="0" name=""/>
                      <p:cNvPicPr>
                        <a:picLocks noGrp="1" noChangeAspect="1" noChangeArrowheads="1"/>
                      </p:cNvPicPr>
                      <p:nvPr/>
                    </p:nvPicPr>
                    <p:blipFill>
                      <a:blip r:embed="rId5"/>
                      <a:srcRect/>
                      <a:stretch>
                        <a:fillRect/>
                      </a:stretch>
                    </p:blipFill>
                    <p:spPr bwMode="auto">
                      <a:xfrm>
                        <a:off x="782638" y="1411288"/>
                        <a:ext cx="75819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53" name="Text Box 19"/>
          <p:cNvSpPr txBox="1">
            <a:spLocks noChangeArrowheads="1"/>
          </p:cNvSpPr>
          <p:nvPr/>
        </p:nvSpPr>
        <p:spPr bwMode="auto">
          <a:xfrm>
            <a:off x="2608263" y="58975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04454" name="Footer Placeholder 3"/>
          <p:cNvSpPr>
            <a:spLocks noGrp="1"/>
          </p:cNvSpPr>
          <p:nvPr>
            <p:ph type="ftr" sz="quarter" idx="10"/>
          </p:nvPr>
        </p:nvSpPr>
        <p:spPr>
          <a:xfrm>
            <a:off x="611188" y="6553200"/>
            <a:ext cx="7273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536575" eaLnBrk="0" hangingPunct="0">
              <a:spcBef>
                <a:spcPct val="20000"/>
              </a:spcBef>
              <a:buFont typeface="Wingdings" pitchFamily="2" charset="2"/>
              <a:buChar char="§"/>
              <a:tabLst>
                <a:tab pos="5108575" algn="l"/>
              </a:tabLst>
              <a:defRPr sz="2000">
                <a:solidFill>
                  <a:schemeClr val="tx1"/>
                </a:solidFill>
                <a:latin typeface="Arial" charset="0"/>
              </a:defRPr>
            </a:lvl1pPr>
            <a:lvl2pPr marL="742950" indent="-285750" defTabSz="536575" eaLnBrk="0" hangingPunct="0">
              <a:spcBef>
                <a:spcPct val="20000"/>
              </a:spcBef>
              <a:buChar char="–"/>
              <a:tabLst>
                <a:tab pos="5108575" algn="l"/>
              </a:tabLst>
              <a:defRPr sz="2000">
                <a:solidFill>
                  <a:schemeClr val="tx1"/>
                </a:solidFill>
                <a:latin typeface="Arial" charset="0"/>
              </a:defRPr>
            </a:lvl2pPr>
            <a:lvl3pPr marL="1143000" indent="-228600" defTabSz="536575" eaLnBrk="0" hangingPunct="0">
              <a:spcBef>
                <a:spcPct val="20000"/>
              </a:spcBef>
              <a:buChar char="•"/>
              <a:tabLst>
                <a:tab pos="5108575" algn="l"/>
              </a:tabLst>
              <a:defRPr sz="2000">
                <a:solidFill>
                  <a:schemeClr val="tx1"/>
                </a:solidFill>
                <a:latin typeface="Arial" charset="0"/>
              </a:defRPr>
            </a:lvl3pPr>
            <a:lvl4pPr marL="1600200" indent="-228600" defTabSz="536575" eaLnBrk="0" hangingPunct="0">
              <a:spcBef>
                <a:spcPct val="20000"/>
              </a:spcBef>
              <a:buChar char="–"/>
              <a:tabLst>
                <a:tab pos="5108575" algn="l"/>
              </a:tabLst>
              <a:defRPr sz="2000">
                <a:solidFill>
                  <a:schemeClr val="tx1"/>
                </a:solidFill>
                <a:latin typeface="Arial" charset="0"/>
              </a:defRPr>
            </a:lvl4pPr>
            <a:lvl5pPr marL="2057400" indent="-228600" defTabSz="536575" eaLnBrk="0" hangingPunct="0">
              <a:spcBef>
                <a:spcPct val="20000"/>
              </a:spcBef>
              <a:buChar char="»"/>
              <a:tabLst>
                <a:tab pos="5108575" algn="l"/>
              </a:tabLst>
              <a:defRPr sz="2000">
                <a:solidFill>
                  <a:schemeClr val="tx1"/>
                </a:solidFill>
                <a:latin typeface="Arial" charset="0"/>
              </a:defRPr>
            </a:lvl5pPr>
            <a:lvl6pPr marL="2514600" indent="-228600" defTabSz="536575" eaLnBrk="0" fontAlgn="base" hangingPunct="0">
              <a:spcBef>
                <a:spcPct val="20000"/>
              </a:spcBef>
              <a:spcAft>
                <a:spcPct val="0"/>
              </a:spcAft>
              <a:buChar char="»"/>
              <a:tabLst>
                <a:tab pos="5108575" algn="l"/>
              </a:tabLst>
              <a:defRPr sz="2000">
                <a:solidFill>
                  <a:schemeClr val="tx1"/>
                </a:solidFill>
                <a:latin typeface="Arial" charset="0"/>
              </a:defRPr>
            </a:lvl6pPr>
            <a:lvl7pPr marL="2971800" indent="-228600" defTabSz="536575" eaLnBrk="0" fontAlgn="base" hangingPunct="0">
              <a:spcBef>
                <a:spcPct val="20000"/>
              </a:spcBef>
              <a:spcAft>
                <a:spcPct val="0"/>
              </a:spcAft>
              <a:buChar char="»"/>
              <a:tabLst>
                <a:tab pos="5108575" algn="l"/>
              </a:tabLst>
              <a:defRPr sz="2000">
                <a:solidFill>
                  <a:schemeClr val="tx1"/>
                </a:solidFill>
                <a:latin typeface="Arial" charset="0"/>
              </a:defRPr>
            </a:lvl7pPr>
            <a:lvl8pPr marL="3429000" indent="-228600" defTabSz="536575" eaLnBrk="0" fontAlgn="base" hangingPunct="0">
              <a:spcBef>
                <a:spcPct val="20000"/>
              </a:spcBef>
              <a:spcAft>
                <a:spcPct val="0"/>
              </a:spcAft>
              <a:buChar char="»"/>
              <a:tabLst>
                <a:tab pos="5108575" algn="l"/>
              </a:tabLst>
              <a:defRPr sz="2000">
                <a:solidFill>
                  <a:schemeClr val="tx1"/>
                </a:solidFill>
                <a:latin typeface="Arial" charset="0"/>
              </a:defRPr>
            </a:lvl8pPr>
            <a:lvl9pPr marL="3886200" indent="-228600" defTabSz="536575" eaLnBrk="0" fontAlgn="base" hangingPunct="0">
              <a:spcBef>
                <a:spcPct val="20000"/>
              </a:spcBef>
              <a:spcAft>
                <a:spcPct val="0"/>
              </a:spcAft>
              <a:buChar char="»"/>
              <a:tabLst>
                <a:tab pos="5108575" algn="l"/>
              </a:tabLst>
              <a:defRPr sz="2000">
                <a:solidFill>
                  <a:schemeClr val="tx1"/>
                </a:solidFill>
                <a:latin typeface="Arial" charset="0"/>
              </a:defRPr>
            </a:lvl9pPr>
          </a:lstStyle>
          <a:p>
            <a:pPr eaLnBrk="1" hangingPunct="1">
              <a:spcBef>
                <a:spcPct val="0"/>
              </a:spcBef>
              <a:buFontTx/>
              <a:buNone/>
            </a:pPr>
            <a:r>
              <a:rPr lang="en-GB" altLang="en-US" sz="1200"/>
              <a:t>Intellectual Property Teaching Kit </a:t>
            </a:r>
          </a:p>
        </p:txBody>
      </p:sp>
      <p:sp>
        <p:nvSpPr>
          <p:cNvPr id="104455" name="Slide Number Placeholder 5"/>
          <p:cNvSpPr txBox="1">
            <a:spLocks noGrp="1"/>
          </p:cNvSpPr>
          <p:nvPr/>
        </p:nvSpPr>
        <p:spPr bwMode="auto">
          <a:xfrm>
            <a:off x="7740650" y="6524625"/>
            <a:ext cx="7556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Wingdings" pitchFamily="2" charset="2"/>
              <a:buChar char="§"/>
              <a:defRPr sz="2000">
                <a:solidFill>
                  <a:schemeClr val="tx1"/>
                </a:solidFill>
                <a:latin typeface="Arial" charset="0"/>
              </a:defRPr>
            </a:lvl1pPr>
            <a:lvl2pPr marL="742950" indent="-285750" eaLnBrk="0" hangingPunct="0">
              <a:spcBef>
                <a:spcPct val="20000"/>
              </a:spcBef>
              <a:buChar char="–"/>
              <a:defRPr sz="2000">
                <a:solidFill>
                  <a:schemeClr val="tx1"/>
                </a:solidFill>
                <a:latin typeface="Arial" charset="0"/>
              </a:defRPr>
            </a:lvl2pPr>
            <a:lvl3pPr marL="1143000" indent="-228600" eaLnBrk="0" hangingPunct="0">
              <a:spcBef>
                <a:spcPct val="20000"/>
              </a:spcBef>
              <a:buChar char="•"/>
              <a:defRPr sz="20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fld id="{FA9937A6-5AC1-42B8-9E76-D7DFE2128BA8}" type="slidenum">
              <a:rPr lang="de-DE" altLang="en-US" sz="1200"/>
              <a:pPr algn="r" eaLnBrk="1" hangingPunct="1">
                <a:spcBef>
                  <a:spcPct val="0"/>
                </a:spcBef>
                <a:buFontTx/>
                <a:buNone/>
              </a:pPr>
              <a:t>99</a:t>
            </a:fld>
            <a:endParaRPr lang="de-DE" altLang="en-US" sz="1200"/>
          </a:p>
        </p:txBody>
      </p:sp>
    </p:spTree>
    <p:extLst>
      <p:ext uri="{BB962C8B-B14F-4D97-AF65-F5344CB8AC3E}">
        <p14:creationId xmlns:p14="http://schemas.microsoft.com/office/powerpoint/2010/main" val="1276859619"/>
      </p:ext>
    </p:extLst>
  </p:cSld>
  <p:clrMapOvr>
    <a:masterClrMapping/>
  </p:clrMapOvr>
</p:sld>
</file>

<file path=ppt/theme/theme1.xml><?xml version="1.0" encoding="utf-8"?>
<a:theme xmlns:a="http://schemas.openxmlformats.org/drawingml/2006/main" name="EPOTest">
  <a:themeElements>
    <a:clrScheme name="EPOTest 1">
      <a:dk1>
        <a:srgbClr val="4C575F"/>
      </a:dk1>
      <a:lt1>
        <a:srgbClr val="FFFFFF"/>
      </a:lt1>
      <a:dk2>
        <a:srgbClr val="4C575F"/>
      </a:dk2>
      <a:lt2>
        <a:srgbClr val="697B8D"/>
      </a:lt2>
      <a:accent1>
        <a:srgbClr val="C0362B"/>
      </a:accent1>
      <a:accent2>
        <a:srgbClr val="4C575F"/>
      </a:accent2>
      <a:accent3>
        <a:srgbClr val="FFFFFF"/>
      </a:accent3>
      <a:accent4>
        <a:srgbClr val="404950"/>
      </a:accent4>
      <a:accent5>
        <a:srgbClr val="DCAEAC"/>
      </a:accent5>
      <a:accent6>
        <a:srgbClr val="444E55"/>
      </a:accent6>
      <a:hlink>
        <a:srgbClr val="6D90A6"/>
      </a:hlink>
      <a:folHlink>
        <a:srgbClr val="B3C5D2"/>
      </a:folHlink>
    </a:clrScheme>
    <a:fontScheme name="EPOTes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POTest 1">
        <a:dk1>
          <a:srgbClr val="4C575F"/>
        </a:dk1>
        <a:lt1>
          <a:srgbClr val="FFFFFF"/>
        </a:lt1>
        <a:dk2>
          <a:srgbClr val="4C575F"/>
        </a:dk2>
        <a:lt2>
          <a:srgbClr val="697B8D"/>
        </a:lt2>
        <a:accent1>
          <a:srgbClr val="C0362B"/>
        </a:accent1>
        <a:accent2>
          <a:srgbClr val="4C575F"/>
        </a:accent2>
        <a:accent3>
          <a:srgbClr val="FFFFFF"/>
        </a:accent3>
        <a:accent4>
          <a:srgbClr val="404950"/>
        </a:accent4>
        <a:accent5>
          <a:srgbClr val="DCAEAC"/>
        </a:accent5>
        <a:accent6>
          <a:srgbClr val="444E55"/>
        </a:accent6>
        <a:hlink>
          <a:srgbClr val="6D90A6"/>
        </a:hlink>
        <a:folHlink>
          <a:srgbClr val="B3C5D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208EE8F1FE3FE4081D0C0710C250F62" ma:contentTypeVersion="15" ma:contentTypeDescription="Create a new document." ma:contentTypeScope="" ma:versionID="6985bc330cf38fe977936b8594c3935a">
  <xsd:schema xmlns:xsd="http://www.w3.org/2001/XMLSchema" xmlns:xs="http://www.w3.org/2001/XMLSchema" xmlns:p="http://schemas.microsoft.com/office/2006/metadata/properties" xmlns:ns3="http://schemas.microsoft.com/sharepoint/v4" targetNamespace="http://schemas.microsoft.com/office/2006/metadata/properties" ma:root="true" ma:fieldsID="6de932e46d36a1558bbff791b2eac187" ns3:_="">
    <xsd:import namespace="http://schemas.microsoft.com/sharepoint/v4"/>
    <xsd:element name="properties">
      <xsd:complexType>
        <xsd:sequence>
          <xsd:element name="documentManagement">
            <xsd:complexType>
              <xsd:all>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D40D2C-BDCD-497E-8CBD-A3AF2886EBAA}">
  <ds:schemaRefs>
    <ds:schemaRef ds:uri="http://schemas.microsoft.com/office/2006/metadata/longProperties"/>
  </ds:schemaRefs>
</ds:datastoreItem>
</file>

<file path=customXml/itemProps2.xml><?xml version="1.0" encoding="utf-8"?>
<ds:datastoreItem xmlns:ds="http://schemas.openxmlformats.org/officeDocument/2006/customXml" ds:itemID="{0B146C92-C034-4984-B567-EFD72D4E2B53}">
  <ds:schemaRefs>
    <ds:schemaRef ds:uri="http://schemas.microsoft.com/sharepoint/v3/contenttype/forms"/>
  </ds:schemaRefs>
</ds:datastoreItem>
</file>

<file path=customXml/itemProps3.xml><?xml version="1.0" encoding="utf-8"?>
<ds:datastoreItem xmlns:ds="http://schemas.openxmlformats.org/officeDocument/2006/customXml" ds:itemID="{6AF24B4A-724D-4404-A63D-E98DEDDF4180}">
  <ds:schemaRefs>
    <ds:schemaRef ds:uri="http://schemas.microsoft.com/office/2006/documentManagement/types"/>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96E9CD8C-D626-4EFC-ABD0-0CC62A6A67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EPO</Template>
  <TotalTime>0</TotalTime>
  <Words>26355</Words>
  <Application>Microsoft Office PowerPoint</Application>
  <PresentationFormat>On-screen Show (4:3)</PresentationFormat>
  <Paragraphs>3177</Paragraphs>
  <Slides>168</Slides>
  <Notes>167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168</vt:i4>
      </vt:variant>
    </vt:vector>
  </HeadingPairs>
  <TitlesOfParts>
    <vt:vector size="179" baseType="lpstr">
      <vt:lpstr>ＭＳ Ｐゴシック</vt:lpstr>
      <vt:lpstr>ＭＳ Ｐゴシック</vt:lpstr>
      <vt:lpstr>SimSun</vt:lpstr>
      <vt:lpstr>Arial</vt:lpstr>
      <vt:lpstr>Arial Unicode MS</vt:lpstr>
      <vt:lpstr>Calibri</vt:lpstr>
      <vt:lpstr>Tahoma</vt:lpstr>
      <vt:lpstr>Times New Roman</vt:lpstr>
      <vt:lpstr>Wingdings</vt:lpstr>
      <vt:lpstr>EPOTest</vt:lpstr>
      <vt:lpstr>Worksheet</vt:lpstr>
      <vt:lpstr>IP Advanced Part I</vt:lpstr>
      <vt:lpstr>PATENTS</vt:lpstr>
      <vt:lpstr>PowerPoint Presentation</vt:lpstr>
      <vt:lpstr>The patent system yesterday and today</vt:lpstr>
      <vt:lpstr>The role of the patent system</vt:lpstr>
      <vt:lpstr>Patents as a social contract</vt:lpstr>
      <vt:lpstr>Rights conferred by patents</vt:lpstr>
      <vt:lpstr>PowerPoint Presentation</vt:lpstr>
      <vt:lpstr>PowerPoint Presentation</vt:lpstr>
      <vt:lpstr>What does the description contain?</vt:lpstr>
      <vt:lpstr>What can and can’t be patented</vt:lpstr>
      <vt:lpstr>When is an invention "new"?</vt:lpstr>
      <vt:lpstr>Do’s and don’ts for safeguarding novelty</vt:lpstr>
      <vt:lpstr>When is an invention "inventive"?</vt:lpstr>
      <vt:lpstr>PowerPoint Presentation</vt:lpstr>
      <vt:lpstr>PowerPoint Presentation</vt:lpstr>
      <vt:lpstr>PowerPoint Presentation</vt:lpstr>
      <vt:lpstr>PowerPoint Presentation</vt:lpstr>
      <vt:lpstr>Key facts about the unitary patent </vt:lpstr>
      <vt:lpstr>Key facts about the Unified Patent Court</vt:lpstr>
      <vt:lpstr>PowerPoint Presentation</vt:lpstr>
      <vt:lpstr>The grant procedure before the EPO</vt:lpstr>
      <vt:lpstr>What can happen after a European patent  has been granted?</vt:lpstr>
      <vt:lpstr>What is infringement?</vt:lpstr>
      <vt:lpstr>How is infringement determined? (I)</vt:lpstr>
      <vt:lpstr>How is infringement determined? (II)</vt:lpstr>
      <vt:lpstr>Advantages and disadvantages of getting a patent</vt:lpstr>
      <vt:lpstr>Alternatives to patenting</vt:lpstr>
      <vt:lpstr>What to consider before filing an application</vt:lpstr>
      <vt:lpstr>What might happen if I decide not to patent  my invention?</vt:lpstr>
      <vt:lpstr>How patents are used</vt:lpstr>
      <vt:lpstr>The value of European patents</vt:lpstr>
      <vt:lpstr>PowerPoint Presentation</vt:lpstr>
      <vt:lpstr>Solutions found in patent documents</vt:lpstr>
      <vt:lpstr>Searching for patents is easy</vt:lpstr>
      <vt:lpstr>… but a basic knowledge of patent jargon is needed!</vt:lpstr>
      <vt:lpstr>Quiz</vt:lpstr>
      <vt:lpstr>PATENT CASE STUDY</vt:lpstr>
      <vt:lpstr>Two companies with two very different IP strategies</vt:lpstr>
      <vt:lpstr>Question</vt:lpstr>
      <vt:lpstr>Answer</vt:lpstr>
      <vt:lpstr>What did Xerox PARC do wrong?</vt:lpstr>
      <vt:lpstr>What do all these companies have in common? </vt:lpstr>
      <vt:lpstr>What happens if you don’t protect your IP?</vt:lpstr>
      <vt:lpstr>How did Xerox learn from this experience? </vt:lpstr>
      <vt:lpstr>A different approach: the case of Célula 3PP </vt:lpstr>
      <vt:lpstr>What did Célula 3PP do?</vt:lpstr>
      <vt:lpstr>Célula 3PP’s IP</vt:lpstr>
      <vt:lpstr>A success story thanks to IP</vt:lpstr>
      <vt:lpstr>Online resources</vt:lpstr>
      <vt:lpstr>PATENT EXERCISES</vt:lpstr>
      <vt:lpstr>About this module</vt:lpstr>
      <vt:lpstr>Cover page of a typical patent document</vt:lpstr>
      <vt:lpstr>The parts of a patent document (I)</vt:lpstr>
      <vt:lpstr>The parts of a patent document (II)</vt:lpstr>
      <vt:lpstr>More about the claims </vt:lpstr>
      <vt:lpstr>Requirements for patentability</vt:lpstr>
      <vt:lpstr>The test for novelty</vt:lpstr>
      <vt:lpstr>Two examples  - Sugru  - Hövding airbag cycle helmet</vt:lpstr>
      <vt:lpstr>Sugru (I)</vt:lpstr>
      <vt:lpstr>Sugru (II)</vt:lpstr>
      <vt:lpstr>What does sugru look like?</vt:lpstr>
      <vt:lpstr>History of the sugru patent</vt:lpstr>
      <vt:lpstr>Exercise 1</vt:lpstr>
      <vt:lpstr>Claims at the PCT stage</vt:lpstr>
      <vt:lpstr>Claim 1 of the PCT application</vt:lpstr>
      <vt:lpstr>Is it novel?</vt:lpstr>
      <vt:lpstr>What did the applicants do next?</vt:lpstr>
      <vt:lpstr>Comparison between original PCT claim 1 and the amended EP version</vt:lpstr>
      <vt:lpstr>Patent status of sugru as of March 2013</vt:lpstr>
      <vt:lpstr>Example 2: Hövding airbag cycle helmet</vt:lpstr>
      <vt:lpstr>What does the airbag helmet look like? </vt:lpstr>
      <vt:lpstr>Exercise 2</vt:lpstr>
      <vt:lpstr>What did Hövding claim in their PCT application?</vt:lpstr>
      <vt:lpstr>Claim 1 of Hövding’s PCT application </vt:lpstr>
      <vt:lpstr>Is it novel?</vt:lpstr>
      <vt:lpstr>What did the applicants do next?</vt:lpstr>
      <vt:lpstr>Comparison between original PCT claim 1 and the amended claim</vt:lpstr>
      <vt:lpstr>What did the examination report say and what happened next?</vt:lpstr>
      <vt:lpstr>UTILITY MODELS</vt:lpstr>
      <vt:lpstr>Scope of protection of utility models compared with patents</vt:lpstr>
      <vt:lpstr>Example of a utility model (I)</vt:lpstr>
      <vt:lpstr>Example of a utility model (II)</vt:lpstr>
      <vt:lpstr>Different names for utility models and patents</vt:lpstr>
      <vt:lpstr>European countries in which utility model protection is available</vt:lpstr>
      <vt:lpstr>Utility model applications filed in Europe (2002-2012) </vt:lpstr>
      <vt:lpstr>Scope of protection and exclusions (I)</vt:lpstr>
      <vt:lpstr>Scope of protection and exclusions (II)</vt:lpstr>
      <vt:lpstr>How to get utility model protection</vt:lpstr>
      <vt:lpstr>Important requirements for utility model applications</vt:lpstr>
      <vt:lpstr>State of the art for European patent applications</vt:lpstr>
      <vt:lpstr>State of the art for utility models</vt:lpstr>
      <vt:lpstr>State of the art for utility models: what happens in practice</vt:lpstr>
      <vt:lpstr>Prior art searches </vt:lpstr>
      <vt:lpstr>Inventive step</vt:lpstr>
      <vt:lpstr>Developing an IP strategy</vt:lpstr>
      <vt:lpstr>Comparison of fees - patent and utility model applications </vt:lpstr>
      <vt:lpstr>Utility models: for and against</vt:lpstr>
      <vt:lpstr>Total filing figures for various IP rights 2008-2010</vt:lpstr>
      <vt:lpstr>Relative filings in 2010 by continent</vt:lpstr>
      <vt:lpstr>Top 10 offices in 2012 for utility model applications</vt:lpstr>
      <vt:lpstr>30 years of filing history for utility model applications</vt:lpstr>
      <vt:lpstr>Recommendations and further reading</vt:lpstr>
      <vt:lpstr>Quiz</vt:lpstr>
      <vt:lpstr>DESIGNS</vt:lpstr>
      <vt:lpstr>Core concepts</vt:lpstr>
      <vt:lpstr>Example of a design</vt:lpstr>
      <vt:lpstr>What is a design?</vt:lpstr>
      <vt:lpstr>What is a product?</vt:lpstr>
      <vt:lpstr>More examples of designs</vt:lpstr>
      <vt:lpstr>What cannot be classed as a design?</vt:lpstr>
      <vt:lpstr>Why designs should be protected</vt:lpstr>
      <vt:lpstr>How to obtain design rights</vt:lpstr>
      <vt:lpstr>The Community design system</vt:lpstr>
      <vt:lpstr>The registration procedure at national, international and EU level</vt:lpstr>
      <vt:lpstr>The registration procedure for RCDs</vt:lpstr>
      <vt:lpstr>Requirements for protection</vt:lpstr>
      <vt:lpstr>Novelty (I)</vt:lpstr>
      <vt:lpstr>Novelty (II)</vt:lpstr>
      <vt:lpstr>Individual character</vt:lpstr>
      <vt:lpstr>Exclusion from protection</vt:lpstr>
      <vt:lpstr>What happens after registration (I)</vt:lpstr>
      <vt:lpstr>What happens after registration (II)</vt:lpstr>
      <vt:lpstr>What rights does the designer have?</vt:lpstr>
      <vt:lpstr>Scope of protection</vt:lpstr>
      <vt:lpstr>Infringement and allowed uses</vt:lpstr>
      <vt:lpstr>Overlap with other IP rights </vt:lpstr>
      <vt:lpstr>Quiz (I)</vt:lpstr>
      <vt:lpstr>Quiz (II)</vt:lpstr>
      <vt:lpstr>DESIGN CASE STUDY</vt:lpstr>
      <vt:lpstr>Background</vt:lpstr>
      <vt:lpstr>The two registered EU designs involved</vt:lpstr>
      <vt:lpstr>Timeline of decisions</vt:lpstr>
      <vt:lpstr>Questions raised by the case</vt:lpstr>
      <vt:lpstr>Was the prior design disclosed?</vt:lpstr>
      <vt:lpstr>Timeline for disclosure of the prior design</vt:lpstr>
      <vt:lpstr>Can bad faith constitute grounds for invalidity?</vt:lpstr>
      <vt:lpstr>Was the later design in conflict with the earlier one?</vt:lpstr>
      <vt:lpstr>Who is the informed user in this case?</vt:lpstr>
      <vt:lpstr>Court of Justice: the informed user as an intermediate notion</vt:lpstr>
      <vt:lpstr>Relevant product category</vt:lpstr>
      <vt:lpstr>Degree of freedom of the designer</vt:lpstr>
      <vt:lpstr>General Court decision on the degree of freedom of the designer</vt:lpstr>
      <vt:lpstr>Same overall impression?</vt:lpstr>
      <vt:lpstr>Board of Appeal: different overall impression</vt:lpstr>
      <vt:lpstr>General Court: same overall impression</vt:lpstr>
      <vt:lpstr>Outcome of the case</vt:lpstr>
      <vt:lpstr>DESIGN EXERCISE</vt:lpstr>
      <vt:lpstr>Requirements for registration</vt:lpstr>
      <vt:lpstr>Representation of the design</vt:lpstr>
      <vt:lpstr>Grounds for invalidity</vt:lpstr>
      <vt:lpstr>Neutral background (I)</vt:lpstr>
      <vt:lpstr>Neutral background (II)</vt:lpstr>
      <vt:lpstr>Same product? (I)</vt:lpstr>
      <vt:lpstr>Same product? (II)</vt:lpstr>
      <vt:lpstr>Same product? (III)</vt:lpstr>
      <vt:lpstr>Same product? (IV)</vt:lpstr>
      <vt:lpstr>Exercise </vt:lpstr>
      <vt:lpstr>Exhibition of the design</vt:lpstr>
      <vt:lpstr>Other design: RCD No. 819313-0008</vt:lpstr>
      <vt:lpstr>Questions </vt:lpstr>
      <vt:lpstr>Points for discussion</vt:lpstr>
      <vt:lpstr>Answers</vt:lpstr>
      <vt:lpstr>Disclosure </vt:lpstr>
      <vt:lpstr>Which of these grounds for invalidity could be applied?</vt:lpstr>
      <vt:lpstr>The informed user and the designer’s degree of freedom</vt:lpstr>
      <vt:lpstr>Overall impression</vt:lpstr>
      <vt:lpstr>Further reading</vt:lpstr>
    </vt:vector>
  </TitlesOfParts>
  <Company>European Patent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az22543</dc:creator>
  <cp:lastModifiedBy>Paradisis Ioannis-Iakovos</cp:lastModifiedBy>
  <cp:revision>1395</cp:revision>
  <cp:lastPrinted>2014-06-16T14:29:54Z</cp:lastPrinted>
  <dcterms:created xsi:type="dcterms:W3CDTF">2008-08-25T10:47:01Z</dcterms:created>
  <dcterms:modified xsi:type="dcterms:W3CDTF">2016-11-25T17:17:47Z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chema">
    <vt:lpwstr>red</vt:lpwstr>
  </property>
  <property fmtid="{D5CDD505-2E9C-101B-9397-08002B2CF9AE}" pid="3" name="DocComment">
    <vt:lpwstr/>
  </property>
  <property fmtid="{D5CDD505-2E9C-101B-9397-08002B2CF9AE}" pid="4" name="DocStatus">
    <vt:lpwstr/>
  </property>
  <property fmtid="{D5CDD505-2E9C-101B-9397-08002B2CF9AE}" pid="5" name="Quality">
    <vt:lpwstr/>
  </property>
  <property fmtid="{D5CDD505-2E9C-101B-9397-08002B2CF9AE}" pid="6" name="Order">
    <vt:lpwstr>3339900.00000000</vt:lpwstr>
  </property>
  <property fmtid="{D5CDD505-2E9C-101B-9397-08002B2CF9AE}" pid="7" name="ContentType">
    <vt:lpwstr>Document</vt:lpwstr>
  </property>
  <property fmtid="{D5CDD505-2E9C-101B-9397-08002B2CF9AE}" pid="8" name="JobNo">
    <vt:lpwstr>132195</vt:lpwstr>
  </property>
  <property fmtid="{D5CDD505-2E9C-101B-9397-08002B2CF9AE}" pid="9" name="LCwithTrans">
    <vt:lpwstr>No</vt:lpwstr>
  </property>
  <property fmtid="{D5CDD505-2E9C-101B-9397-08002B2CF9AE}" pid="10" name="LTNo">
    <vt:lpwstr>132195a</vt:lpwstr>
  </property>
  <property fmtid="{D5CDD505-2E9C-101B-9397-08002B2CF9AE}" pid="11" name="DocLgge">
    <vt:lpwstr>EN</vt:lpwstr>
  </property>
  <property fmtid="{D5CDD505-2E9C-101B-9397-08002B2CF9AE}" pid="12" name="SentByOn">
    <vt:lpwstr/>
  </property>
  <property fmtid="{D5CDD505-2E9C-101B-9397-08002B2CF9AE}" pid="13" name="TypeOfDoc">
    <vt:lpwstr/>
  </property>
  <property fmtid="{D5CDD505-2E9C-101B-9397-08002B2CF9AE}" pid="14" name="Type">
    <vt:lpwstr>Editing</vt:lpwstr>
  </property>
</Properties>
</file>