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4886" r:id="rId2"/>
  </p:sldMasterIdLst>
  <p:notesMasterIdLst>
    <p:notesMasterId r:id="rId34"/>
  </p:notesMasterIdLst>
  <p:sldIdLst>
    <p:sldId id="685" r:id="rId3"/>
    <p:sldId id="686" r:id="rId4"/>
    <p:sldId id="687" r:id="rId5"/>
    <p:sldId id="684" r:id="rId6"/>
    <p:sldId id="596" r:id="rId7"/>
    <p:sldId id="636" r:id="rId8"/>
    <p:sldId id="637" r:id="rId9"/>
    <p:sldId id="638" r:id="rId10"/>
    <p:sldId id="599" r:id="rId11"/>
    <p:sldId id="601" r:id="rId12"/>
    <p:sldId id="664" r:id="rId13"/>
    <p:sldId id="668" r:id="rId14"/>
    <p:sldId id="642" r:id="rId15"/>
    <p:sldId id="669" r:id="rId16"/>
    <p:sldId id="663" r:id="rId17"/>
    <p:sldId id="683" r:id="rId18"/>
    <p:sldId id="646" r:id="rId19"/>
    <p:sldId id="647" r:id="rId20"/>
    <p:sldId id="675" r:id="rId21"/>
    <p:sldId id="676" r:id="rId22"/>
    <p:sldId id="677" r:id="rId23"/>
    <p:sldId id="659" r:id="rId24"/>
    <p:sldId id="651" r:id="rId25"/>
    <p:sldId id="653" r:id="rId26"/>
    <p:sldId id="681" r:id="rId27"/>
    <p:sldId id="678" r:id="rId28"/>
    <p:sldId id="679" r:id="rId29"/>
    <p:sldId id="680" r:id="rId30"/>
    <p:sldId id="665" r:id="rId31"/>
    <p:sldId id="640" r:id="rId32"/>
    <p:sldId id="661" r:id="rId33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66"/>
    <a:srgbClr val="FAFAB8"/>
    <a:srgbClr val="FF0066"/>
    <a:srgbClr val="C3DEEB"/>
    <a:srgbClr val="660033"/>
    <a:srgbClr val="663300"/>
    <a:srgbClr val="0000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4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DA6313D-CF52-458C-95B9-CFEC553F72D1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463675" y="3549650"/>
            <a:ext cx="2971800" cy="1588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algn="tl" rotWithShape="0">
              <a:srgbClr val="808080">
                <a:alpha val="54999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algn="tl" rotWithShape="0">
              <a:srgbClr val="808080">
                <a:alpha val="54999"/>
              </a:srgbClr>
            </a:outerShdw>
          </a:effectLst>
        </p:spPr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40250" y="3525838"/>
            <a:ext cx="46038" cy="460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>
            <a:outerShdw algn="tl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B20A6F-AF32-4C62-A935-88D6063BB1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2054-D3BF-4E16-8F5B-1D9C6745D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8AC46-0582-4E82-9181-9A5805B72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Διαλέξεις 12&amp;13 - Δ΄ Εξάμηνο, 2011                             Π.Κουσούλης, ΤΜΣ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C8EBB-FE26-414C-AAC5-5D32D272A0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924300"/>
            <a:ext cx="77724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Διαλέξεις 12&amp;13 - Δ΄ Εξάμηνο, 2011                             Π.Κουσούλης, ΤΜΣ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E9F49-C590-414B-992A-04BDCEB11A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66994E-36A7-4842-B8A1-71BD336C40A5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8DB653-B546-4043-8684-61E7433BEBD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0A6F-AF32-4C62-A935-88D6063BB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76D9-6DE0-4315-9353-D5AC283D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A92-7197-4108-9E95-C1D6B73F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BA2A-5CAF-48A4-A0B7-3DA005D9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076D9-6DE0-4315-9353-D5AC283D3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419E-97D8-497E-A5B5-D7ED19968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A48E-6E92-4B85-8985-3EBDB83EC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BBAE-080C-4A0C-81CE-B6DECF015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A233-A040-4FDC-A750-30A883E7C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A15F-136D-4DC6-9D66-3A2F369BF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2054-D3BF-4E16-8F5B-1D9C6745D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AC46-0582-4E82-9181-9A5805B72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algn="tl" rotWithShape="0">
              <a:srgbClr val="808080">
                <a:alpha val="54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F3A92-7197-4108-9E95-C1D6B73F4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6BA2A-5CAF-48A4-A0B7-3DA005D96B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700">
            <a:solidFill>
              <a:srgbClr val="E9E9E8"/>
            </a:solidFill>
            <a:round/>
            <a:headEnd/>
            <a:tailEnd/>
          </a:ln>
          <a:effectLst>
            <a:outerShdw algn="tl" rotWithShape="0">
              <a:srgbClr val="808080">
                <a:alpha val="54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700">
            <a:solidFill>
              <a:srgbClr val="E9E9E8"/>
            </a:solidFill>
            <a:round/>
            <a:headEnd/>
            <a:tailEnd/>
          </a:ln>
          <a:effectLst>
            <a:outerShdw algn="tl" rotWithShape="0">
              <a:srgbClr val="808080">
                <a:alpha val="54999"/>
              </a:srgbClr>
            </a:outerShdw>
          </a:effec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F1419E-97D8-497E-A5B5-D7ED199688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7A48E-6E92-4B85-8985-3EBDB83EC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9BBAE-080C-4A0C-81CE-B6DECF015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0A233-A040-4FDC-A750-30A883E7C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8A15F-136D-4DC6-9D66-3A2F369BF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7F9E4DD8-462A-403D-976E-CEBDEB70CD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79" r:id="rId1"/>
    <p:sldLayoutId id="2147484871" r:id="rId2"/>
    <p:sldLayoutId id="2147484880" r:id="rId3"/>
    <p:sldLayoutId id="2147484872" r:id="rId4"/>
    <p:sldLayoutId id="2147484881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  <p:sldLayoutId id="2147484882" r:id="rId12"/>
    <p:sldLayoutId id="2147484883" r:id="rId13"/>
    <p:sldLayoutId id="2147484884" r:id="rId14"/>
    <p:sldLayoutId id="2147484885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E4DD8-462A-403D-976E-CEBDEB70C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88" r:id="rId2"/>
    <p:sldLayoutId id="2147484889" r:id="rId3"/>
    <p:sldLayoutId id="2147484890" r:id="rId4"/>
    <p:sldLayoutId id="2147484891" r:id="rId5"/>
    <p:sldLayoutId id="2147484892" r:id="rId6"/>
    <p:sldLayoutId id="2147484893" r:id="rId7"/>
    <p:sldLayoutId id="2147484894" r:id="rId8"/>
    <p:sldLayoutId id="2147484895" r:id="rId9"/>
    <p:sldLayoutId id="2147484896" r:id="rId10"/>
    <p:sldLayoutId id="214748489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 smtClean="0"/>
              <a:t>Αιγυπτιακή Αρχαιολογία 1: Τα μεγάλα βασίλεια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496944" cy="216024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4: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Αρχαιολογία της αιγυπτιακής κοσμοθεωρίας ΙΙ: μαγεία</a:t>
            </a:r>
            <a:endParaRPr lang="el-GR" sz="2800" dirty="0" smtClean="0">
              <a:solidFill>
                <a:schemeClr val="tx1"/>
              </a:solidFill>
            </a:endParaRPr>
          </a:p>
          <a:p>
            <a:endParaRPr lang="el-GR" sz="20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Παναγιώτης </a:t>
            </a:r>
            <a:r>
              <a:rPr lang="el-GR" sz="2800" dirty="0" err="1" smtClean="0">
                <a:solidFill>
                  <a:schemeClr val="tx1"/>
                </a:solidFill>
              </a:rPr>
              <a:t>Κουσούλης</a:t>
            </a:r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Τμήμα Μεσογειακών Σπουδών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813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4813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7813" y="548680"/>
            <a:ext cx="3888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altLang="el-GR" sz="2800" b="1" dirty="0" smtClean="0">
                <a:latin typeface="+mj-lt"/>
              </a:rPr>
              <a:t>Πανεπιστήμιο Αιγαίου</a:t>
            </a:r>
          </a:p>
        </p:txBody>
      </p:sp>
    </p:spTree>
    <p:extLst>
      <p:ext uri="{BB962C8B-B14F-4D97-AF65-F5344CB8AC3E}">
        <p14:creationId xmlns:p14="http://schemas.microsoft.com/office/powerpoint/2010/main" xmlns="" val="6316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260350"/>
            <a:ext cx="7772400" cy="6192838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l-GR" smtClean="0">
                <a:ea typeface="ＭＳ Ｐゴシック" pitchFamily="34" charset="-128"/>
              </a:rPr>
              <a:t>«Είμαι εκείνος που ο μοναδικός θεός δημιούργησε 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πριν</a:t>
            </a:r>
            <a:r>
              <a:rPr lang="el-GR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mtClean="0">
                <a:ea typeface="ＭＳ Ｐゴシック" pitchFamily="34" charset="-128"/>
              </a:rPr>
              <a:t>από τη δυάδα... Είμαι ο 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γιος</a:t>
            </a:r>
            <a:r>
              <a:rPr lang="el-GR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mtClean="0">
                <a:ea typeface="ＭＳ Ｐゴシック" pitchFamily="34" charset="-128"/>
              </a:rPr>
              <a:t>εκείνου που γέννησε το σύμπαν... Είμαι η προστασία όλων όσων ο μοναδικός θεός θέσπισε. </a:t>
            </a:r>
            <a:r>
              <a:rPr lang="el-GR" smtClean="0">
                <a:solidFill>
                  <a:srgbClr val="FF0000"/>
                </a:solidFill>
                <a:ea typeface="ＭＳ Ｐゴシック" pitchFamily="34" charset="-128"/>
              </a:rPr>
              <a:t>Είμαι εκείνος που έδωσε ζωή στις εννεάδες των θεών</a:t>
            </a:r>
            <a:r>
              <a:rPr lang="el-GR" smtClean="0">
                <a:ea typeface="ＭＳ Ｐゴシック" pitchFamily="34" charset="-128"/>
              </a:rPr>
              <a:t>... Έχω έρθει για να πάρω τη θέση μου, να αποκτήσω το αξίωμα μου, γιατί σε μένα άνηκε το σύμπαν 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πριν ακόμη εσείς, ω θεοί, δημιουργηθείτε</a:t>
            </a:r>
            <a:r>
              <a:rPr lang="el-GR" smtClean="0">
                <a:ea typeface="ＭＳ Ｐゴシック" pitchFamily="34" charset="-128"/>
              </a:rPr>
              <a:t>! Πίσω! Εσείς, που έχετε έρθει μετά από μένα! 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Είμαι ο Χέκα!</a:t>
            </a:r>
            <a:r>
              <a:rPr lang="el-GR" smtClean="0">
                <a:ea typeface="ＭＳ Ｐゴシック" pitchFamily="34" charset="-128"/>
              </a:rPr>
              <a:t>» </a:t>
            </a:r>
            <a:r>
              <a:rPr lang="el-GR" sz="2000" smtClean="0">
                <a:ea typeface="ＭＳ Ｐゴシック" pitchFamily="34" charset="-128"/>
              </a:rPr>
              <a:t>(ΚΣ, επωδή 365)</a:t>
            </a:r>
            <a:endParaRPr lang="el-GR" sz="2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mtClean="0">
                <a:ea typeface="ＭＳ Ｐゴシック" pitchFamily="34" charset="-128"/>
              </a:rPr>
              <a:t>«Δημιούργησα το σώμα μου μέσω της </a:t>
            </a:r>
            <a:r>
              <a:rPr lang="el-GR" i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ικανότητάς</a:t>
            </a:r>
            <a:r>
              <a:rPr lang="el-GR" smtClean="0">
                <a:effectLst>
                  <a:outerShdw blurRad="38100" dist="38100" dir="2700000" algn="tl">
                    <a:srgbClr val="444D26"/>
                  </a:outerShdw>
                </a:effectLst>
                <a:ea typeface="ＭＳ Ｐゴシック" pitchFamily="34" charset="-128"/>
              </a:rPr>
              <a:t> </a:t>
            </a:r>
            <a:r>
              <a:rPr lang="el-GR" smtClean="0">
                <a:ea typeface="ＭＳ Ｐゴシック" pitchFamily="34" charset="-128"/>
              </a:rPr>
              <a:t>μου. Είμαι 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αυτός</a:t>
            </a:r>
            <a:r>
              <a:rPr lang="el-GR" smtClean="0">
                <a:ea typeface="ＭＳ Ｐゴシック" pitchFamily="34" charset="-128"/>
              </a:rPr>
              <a:t> που 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με</a:t>
            </a:r>
            <a:r>
              <a:rPr lang="el-GR" smtClean="0">
                <a:ea typeface="ＭＳ Ｐゴシック" pitchFamily="34" charset="-128"/>
              </a:rPr>
              <a:t> δημιούργησε.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mtClean="0">
                <a:ea typeface="ＭＳ Ｐゴシック" pitchFamily="34" charset="-128"/>
              </a:rPr>
              <a:t>Ήμουν, όπως το 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ευχήθηκα</a:t>
            </a:r>
            <a:r>
              <a:rPr lang="el-GR" smtClean="0">
                <a:ea typeface="ＭＳ Ｐゴシック" pitchFamily="34" charset="-128"/>
              </a:rPr>
              <a:t>: έφτιαξα τον εαυτό μου σύμφωνα με την 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καρδιά</a:t>
            </a:r>
            <a:r>
              <a:rPr lang="el-GR" smtClean="0">
                <a:ea typeface="ＭＳ Ｐゴシック" pitchFamily="34" charset="-128"/>
              </a:rPr>
              <a:t> μου» </a:t>
            </a:r>
            <a:r>
              <a:rPr lang="el-GR" sz="2000" smtClean="0">
                <a:ea typeface="ＭＳ Ｐゴシック" pitchFamily="34" charset="-128"/>
              </a:rPr>
              <a:t>(ΚΣ, επωδή 714)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0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mtClean="0">
                <a:ea typeface="ＭＳ Ｐゴシック" pitchFamily="34" charset="-128"/>
              </a:rPr>
              <a:t>«Χρησιμοποίησα το ίδιο μου το 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στόμα</a:t>
            </a:r>
            <a:r>
              <a:rPr lang="el-GR" smtClean="0">
                <a:ea typeface="ＭＳ Ｐゴシック" pitchFamily="34" charset="-128"/>
              </a:rPr>
              <a:t>—η ταυτότητά μου είναι 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μαγεία (χέκα)</a:t>
            </a:r>
            <a:r>
              <a:rPr lang="el-GR" smtClean="0">
                <a:ea typeface="ＭＳ Ｐゴシック" pitchFamily="34" charset="-128"/>
              </a:rPr>
              <a:t>» (</a:t>
            </a:r>
            <a:r>
              <a:rPr lang="el-GR" sz="2000" smtClean="0">
                <a:ea typeface="ＭＳ Ｐゴシック" pitchFamily="34" charset="-128"/>
              </a:rPr>
              <a:t>Π. </a:t>
            </a:r>
            <a:r>
              <a:rPr lang="en-US" sz="2000" smtClean="0">
                <a:ea typeface="ＭＳ Ｐゴシック" pitchFamily="34" charset="-128"/>
              </a:rPr>
              <a:t>Bremner</a:t>
            </a:r>
            <a:r>
              <a:rPr lang="el-GR" sz="2000" smtClean="0">
                <a:ea typeface="ＭＳ Ｐゴシック" pitchFamily="34" charset="-128"/>
              </a:rPr>
              <a:t>-</a:t>
            </a:r>
            <a:r>
              <a:rPr lang="en-US" sz="2000" smtClean="0">
                <a:ea typeface="ＭＳ Ｐゴシック" pitchFamily="34" charset="-128"/>
              </a:rPr>
              <a:t>Rhind</a:t>
            </a:r>
            <a:r>
              <a:rPr lang="el-GR" sz="2000" smtClean="0">
                <a:ea typeface="ＭＳ Ｐゴシック" pitchFamily="34" charset="-128"/>
              </a:rPr>
              <a:t>, στ. 28/22)</a:t>
            </a:r>
            <a:endParaRPr lang="en-GB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0520" y="27332"/>
            <a:ext cx="4603479" cy="683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24107" y="44624"/>
            <a:ext cx="4618856" cy="450996"/>
          </a:xfrm>
        </p:spPr>
        <p:txBody>
          <a:bodyPr/>
          <a:lstStyle/>
          <a:p>
            <a:pPr algn="ctr">
              <a:defRPr/>
            </a:pPr>
            <a:r>
              <a:rPr lang="el-GR" sz="2000" b="1" smtClean="0">
                <a:solidFill>
                  <a:schemeClr val="tx1"/>
                </a:solidFill>
                <a:ea typeface="+mj-ea"/>
                <a:cs typeface="+mj-cs"/>
              </a:rPr>
              <a:t>Στήλη του </a:t>
            </a:r>
            <a:r>
              <a:rPr lang="el-GR" sz="2000" b="1" err="1" smtClean="0">
                <a:solidFill>
                  <a:schemeClr val="tx1"/>
                </a:solidFill>
                <a:ea typeface="+mj-ea"/>
                <a:cs typeface="+mj-cs"/>
              </a:rPr>
              <a:t>Μέττερνιχ</a:t>
            </a:r>
            <a:r>
              <a:rPr lang="el-GR" sz="2000" b="1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l-GR" sz="2000" b="1" smtClean="0">
                <a:solidFill>
                  <a:schemeClr val="tx1"/>
                </a:solidFill>
                <a:ea typeface="+mj-ea"/>
                <a:cs typeface="+mj-cs"/>
              </a:rPr>
              <a:t>(ΜΜΑ)</a:t>
            </a:r>
            <a:endParaRPr lang="el-GR" sz="2000" b="1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323850" y="1484313"/>
            <a:ext cx="45354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l-GR" sz="2800" i="1">
                <a:solidFill>
                  <a:srgbClr val="CC3300"/>
                </a:solidFill>
                <a:latin typeface="Constantia" pitchFamily="18" charset="0"/>
              </a:rPr>
              <a:t>Γνώση </a:t>
            </a:r>
            <a:r>
              <a:rPr lang="el-GR" sz="2800">
                <a:latin typeface="Constantia" pitchFamily="18" charset="0"/>
              </a:rPr>
              <a:t>που έπρεπε να αποκτηθεί</a:t>
            </a:r>
            <a:endParaRPr lang="el-GR" sz="2800" i="1">
              <a:latin typeface="Constantia" pitchFamily="18" charset="0"/>
            </a:endParaRP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l-GR" sz="2800" i="1">
                <a:solidFill>
                  <a:srgbClr val="CC3300"/>
                </a:solidFill>
                <a:latin typeface="Constantia" pitchFamily="18" charset="0"/>
              </a:rPr>
              <a:t>Επωδές </a:t>
            </a:r>
            <a:r>
              <a:rPr lang="el-GR" sz="2800">
                <a:latin typeface="Constantia" pitchFamily="18" charset="0"/>
              </a:rPr>
              <a:t>που έπρεπε να απαγγελθούν</a:t>
            </a:r>
            <a:r>
              <a:rPr lang="el-GR" sz="2800">
                <a:solidFill>
                  <a:srgbClr val="CC3300"/>
                </a:solidFill>
                <a:latin typeface="Constantia" pitchFamily="18" charset="0"/>
              </a:rPr>
              <a:t> </a:t>
            </a:r>
            <a:r>
              <a:rPr lang="el-GR" sz="2800" i="1">
                <a:solidFill>
                  <a:srgbClr val="CC3300"/>
                </a:solidFill>
                <a:latin typeface="Constantia" pitchFamily="18" charset="0"/>
              </a:rPr>
              <a:t> </a:t>
            </a: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l-GR" sz="2800" i="1">
                <a:solidFill>
                  <a:srgbClr val="CC3300"/>
                </a:solidFill>
                <a:latin typeface="Constantia" pitchFamily="18" charset="0"/>
              </a:rPr>
              <a:t>Τεχνικές</a:t>
            </a:r>
            <a:r>
              <a:rPr lang="el-GR" sz="2800">
                <a:solidFill>
                  <a:srgbClr val="CC3300"/>
                </a:solidFill>
                <a:latin typeface="Constantia" pitchFamily="18" charset="0"/>
              </a:rPr>
              <a:t> </a:t>
            </a:r>
            <a:r>
              <a:rPr lang="el-GR" sz="2800">
                <a:latin typeface="Constantia" pitchFamily="18" charset="0"/>
              </a:rPr>
              <a:t>που έπρεπε να πραγματωθούν</a:t>
            </a: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el-GR" sz="2800">
              <a:latin typeface="Constantia" pitchFamily="18" charset="0"/>
            </a:endParaRP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sz="2400" i="1">
                <a:solidFill>
                  <a:srgbClr val="FF0000"/>
                </a:solidFill>
                <a:latin typeface="Constantia" pitchFamily="18" charset="0"/>
              </a:rPr>
              <a:t>Τόπος:</a:t>
            </a:r>
            <a:r>
              <a:rPr lang="el-GR" sz="2400">
                <a:latin typeface="Constantia" pitchFamily="18" charset="0"/>
              </a:rPr>
              <a:t> το ιερό περιβάλλον του ναού κατά τη διάρκεια της καθημερινής θρησκευτικής λειτουργίας ή συγκεκριμένων θρησκευτικών εορτών.</a:t>
            </a:r>
            <a:endParaRPr lang="en-GB" sz="2400">
              <a:latin typeface="Constantia" pitchFamily="18" charset="0"/>
            </a:endParaRPr>
          </a:p>
        </p:txBody>
      </p:sp>
      <p:sp>
        <p:nvSpPr>
          <p:cNvPr id="25604" name="Ορθογώνιο 6"/>
          <p:cNvSpPr>
            <a:spLocks noChangeArrowheads="1"/>
          </p:cNvSpPr>
          <p:nvPr/>
        </p:nvSpPr>
        <p:spPr bwMode="auto">
          <a:xfrm>
            <a:off x="585788" y="260350"/>
            <a:ext cx="35417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solidFill>
                  <a:srgbClr val="FFC000"/>
                </a:solidFill>
                <a:latin typeface="Constantia" pitchFamily="18" charset="0"/>
              </a:rPr>
              <a:t>Μηχανισμοί του Χέκα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Εικόνα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4895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Εικόνα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0"/>
            <a:ext cx="4265612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l-GR" altLang="el-GR" b="1">
                <a:solidFill>
                  <a:srgbClr val="FFC000"/>
                </a:solidFill>
                <a:ea typeface="+mj-ea"/>
                <a:cs typeface="+mj-cs"/>
              </a:rPr>
              <a:t>Τεχνικές </a:t>
            </a:r>
            <a:r>
              <a:rPr lang="el-GR" altLang="el-GR" b="1" smtClean="0">
                <a:solidFill>
                  <a:srgbClr val="FFC000"/>
                </a:solidFill>
                <a:ea typeface="+mj-ea"/>
                <a:cs typeface="+mj-cs"/>
              </a:rPr>
              <a:t>θεϊκού λόγου</a:t>
            </a:r>
            <a:endParaRPr lang="en-GB" altLang="el-GR" b="1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1050"/>
            <a:ext cx="7772400" cy="4114800"/>
          </a:xfrm>
          <a:ln>
            <a:solidFill>
              <a:srgbClr val="FF9900"/>
            </a:solidFill>
          </a:ln>
        </p:spPr>
        <p:txBody>
          <a:bodyPr/>
          <a:lstStyle/>
          <a:p>
            <a:r>
              <a:rPr lang="el-GR" smtClean="0">
                <a:solidFill>
                  <a:srgbClr val="FFFF00"/>
                </a:solidFill>
                <a:ea typeface="ＭＳ Ｐゴシック" pitchFamily="34" charset="-128"/>
              </a:rPr>
              <a:t>Λόγος</a:t>
            </a:r>
            <a:endParaRPr lang="el-GR" sz="280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l-GR" sz="2800" smtClean="0">
                <a:ea typeface="ＭＳ Ｐゴシック" pitchFamily="34" charset="-128"/>
              </a:rPr>
              <a:t>		&gt; Τεχνική της </a:t>
            </a:r>
            <a:r>
              <a:rPr lang="el-GR" sz="2800" i="1" smtClean="0">
                <a:solidFill>
                  <a:srgbClr val="FF0000"/>
                </a:solidFill>
                <a:ea typeface="ＭＳ Ｐゴシック" pitchFamily="34" charset="-128"/>
              </a:rPr>
              <a:t>θεϊκής προσωποποίησης</a:t>
            </a:r>
          </a:p>
          <a:p>
            <a:pPr>
              <a:buFontTx/>
              <a:buNone/>
            </a:pPr>
            <a:r>
              <a:rPr lang="el-GR" sz="2800" smtClean="0">
                <a:ea typeface="ＭＳ Ｐゴシック" pitchFamily="34" charset="-128"/>
              </a:rPr>
              <a:t>		&gt; Τεχνική της </a:t>
            </a:r>
            <a:r>
              <a:rPr lang="el-GR" sz="2800" i="1" smtClean="0">
                <a:solidFill>
                  <a:srgbClr val="FF0000"/>
                </a:solidFill>
                <a:ea typeface="ＭＳ Ｐゴシック" pitchFamily="34" charset="-128"/>
              </a:rPr>
              <a:t>λίστας</a:t>
            </a:r>
          </a:p>
          <a:p>
            <a:pPr>
              <a:buFontTx/>
              <a:buNone/>
            </a:pPr>
            <a:r>
              <a:rPr lang="el-GR" sz="2800" i="1" smtClean="0">
                <a:ea typeface="ＭＳ Ｐゴシック" pitchFamily="34" charset="-128"/>
              </a:rPr>
              <a:t>		&gt; </a:t>
            </a:r>
            <a:r>
              <a:rPr lang="el-GR" sz="2800" smtClean="0">
                <a:ea typeface="ＭＳ Ｐゴシック" pitchFamily="34" charset="-128"/>
              </a:rPr>
              <a:t>Τεχνική της </a:t>
            </a:r>
            <a:r>
              <a:rPr lang="el-GR" sz="2800" i="1" smtClean="0">
                <a:solidFill>
                  <a:srgbClr val="FF0000"/>
                </a:solidFill>
                <a:ea typeface="ＭＳ Ｐゴシック" pitchFamily="34" charset="-128"/>
              </a:rPr>
              <a:t>παρήχησης </a:t>
            </a:r>
          </a:p>
          <a:p>
            <a:pPr>
              <a:buFontTx/>
              <a:buNone/>
            </a:pPr>
            <a:endParaRPr lang="el-GR" sz="2800" i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l-GR" sz="2800" smtClean="0">
                <a:ea typeface="ＭＳ Ｐゴシック" pitchFamily="34" charset="-128"/>
              </a:rPr>
              <a:t>Γνώση </a:t>
            </a:r>
          </a:p>
          <a:p>
            <a:pPr>
              <a:buFont typeface="Wingdings 2" pitchFamily="18" charset="2"/>
              <a:buNone/>
            </a:pPr>
            <a:r>
              <a:rPr lang="el-GR" sz="2800" smtClean="0">
                <a:solidFill>
                  <a:srgbClr val="FF0000"/>
                </a:solidFill>
                <a:ea typeface="ＭＳ Ｐゴシック" pitchFamily="34" charset="-128"/>
              </a:rPr>
              <a:t>	&gt; όνομα </a:t>
            </a:r>
            <a:r>
              <a:rPr lang="el-GR" sz="2800" smtClean="0">
                <a:ea typeface="ＭＳ Ｐゴシック" pitchFamily="34" charset="-128"/>
              </a:rPr>
              <a:t>ή </a:t>
            </a:r>
            <a:r>
              <a:rPr lang="el-GR" sz="2800" i="1" smtClean="0">
                <a:solidFill>
                  <a:srgbClr val="FF0000"/>
                </a:solidFill>
                <a:ea typeface="ＭＳ Ｐゴシック" pitchFamily="34" charset="-128"/>
              </a:rPr>
              <a:t>λέξη</a:t>
            </a:r>
            <a:r>
              <a:rPr lang="el-GR" sz="2800" i="1" smtClean="0">
                <a:ea typeface="ＭＳ Ｐゴシック" pitchFamily="34" charset="-128"/>
              </a:rPr>
              <a:t> </a:t>
            </a:r>
            <a:r>
              <a:rPr lang="el-GR" sz="2800" i="1" smtClean="0">
                <a:solidFill>
                  <a:srgbClr val="FF0000"/>
                </a:solidFill>
                <a:ea typeface="ＭＳ Ｐゴシック" pitchFamily="34" charset="-128"/>
              </a:rPr>
              <a:t>δύναμης</a:t>
            </a:r>
          </a:p>
          <a:p>
            <a:pPr>
              <a:buFontTx/>
              <a:buNone/>
            </a:pPr>
            <a:r>
              <a:rPr lang="el-GR" sz="2800" smtClean="0">
                <a:ea typeface="ＭＳ Ｐゴシック" pitchFamily="34" charset="-128"/>
              </a:rPr>
              <a:t>		(</a:t>
            </a:r>
            <a:r>
              <a:rPr lang="el-GR" sz="2800" i="1" smtClean="0">
                <a:ea typeface="ＭＳ Ｐゴシック" pitchFamily="34" charset="-128"/>
              </a:rPr>
              <a:t>Μύθος του Ρα και της Ίσιδας</a:t>
            </a:r>
            <a:r>
              <a:rPr lang="el-GR" sz="2800" smtClean="0">
                <a:ea typeface="ＭＳ Ｐゴシック" pitchFamily="34" charset="-128"/>
              </a:rPr>
              <a:t>)</a:t>
            </a:r>
          </a:p>
          <a:p>
            <a:endParaRPr lang="en-GB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mummification procedure from Roman papyrus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16438" y="-23813"/>
            <a:ext cx="4618037" cy="6881813"/>
          </a:xfrm>
          <a:noFill/>
        </p:spPr>
      </p:pic>
      <p:sp>
        <p:nvSpPr>
          <p:cNvPr id="28674" name="Rectangle 3"/>
          <p:cNvSpPr txBox="1">
            <a:spLocks noChangeArrowheads="1"/>
          </p:cNvSpPr>
          <p:nvPr/>
        </p:nvSpPr>
        <p:spPr bwMode="auto">
          <a:xfrm>
            <a:off x="395288" y="476250"/>
            <a:ext cx="38893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l-GR" sz="2800" b="1">
                <a:solidFill>
                  <a:srgbClr val="FFC000"/>
                </a:solidFill>
                <a:latin typeface="Constantia" pitchFamily="18" charset="0"/>
              </a:rPr>
              <a:t>Τεχνική της </a:t>
            </a:r>
            <a:r>
              <a:rPr lang="el-GR" sz="2800" b="1" i="1">
                <a:solidFill>
                  <a:srgbClr val="FFC000"/>
                </a:solidFill>
                <a:latin typeface="Constantia" pitchFamily="18" charset="0"/>
              </a:rPr>
              <a:t>θεϊκής προσωποποίησης</a:t>
            </a: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</a:pPr>
            <a:endParaRPr lang="en-US" sz="2800">
              <a:latin typeface="Constantia" pitchFamily="18" charset="0"/>
            </a:endParaRP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l-GR" sz="2800">
                <a:latin typeface="Constantia" pitchFamily="18" charset="0"/>
              </a:rPr>
              <a:t>«</a:t>
            </a:r>
            <a:r>
              <a:rPr lang="el-GR" sz="2800">
                <a:solidFill>
                  <a:srgbClr val="FF0000"/>
                </a:solidFill>
                <a:latin typeface="Constantia" pitchFamily="18" charset="0"/>
              </a:rPr>
              <a:t>Εγώ</a:t>
            </a:r>
            <a:r>
              <a:rPr lang="el-GR" sz="2800">
                <a:latin typeface="Constantia" pitchFamily="18" charset="0"/>
              </a:rPr>
              <a:t> (είμαι) ο θεός Ατούμ»</a:t>
            </a: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</a:pPr>
            <a:endParaRPr lang="el-GR" sz="2800">
              <a:latin typeface="Constantia" pitchFamily="18" charset="0"/>
            </a:endParaRP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l-GR" sz="2800">
                <a:latin typeface="Constantia" pitchFamily="18" charset="0"/>
              </a:rPr>
              <a:t>«Δεν (είμαι) </a:t>
            </a:r>
            <a:r>
              <a:rPr lang="el-GR" sz="2800">
                <a:solidFill>
                  <a:srgbClr val="FF0000"/>
                </a:solidFill>
                <a:latin typeface="Constantia" pitchFamily="18" charset="0"/>
              </a:rPr>
              <a:t>εγώ</a:t>
            </a:r>
            <a:r>
              <a:rPr lang="el-GR" sz="2800">
                <a:latin typeface="Constantia" pitchFamily="18" charset="0"/>
              </a:rPr>
              <a:t> που εξασκώ τη μαγεία, αλλά ο </a:t>
            </a:r>
            <a:r>
              <a:rPr lang="el-GR" sz="2800">
                <a:solidFill>
                  <a:srgbClr val="FF0000"/>
                </a:solidFill>
                <a:latin typeface="Constantia" pitchFamily="18" charset="0"/>
              </a:rPr>
              <a:t>θεός Φθα</a:t>
            </a:r>
            <a:r>
              <a:rPr lang="el-GR" sz="2800">
                <a:latin typeface="Constantia" pitchFamily="18" charset="0"/>
              </a:rPr>
              <a:t>»</a:t>
            </a: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</a:pPr>
            <a:endParaRPr lang="el-GR" sz="2800">
              <a:latin typeface="Constantia" pitchFamily="18" charset="0"/>
            </a:endParaRP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l-GR" sz="2800">
                <a:latin typeface="Constantia" pitchFamily="18" charset="0"/>
              </a:rPr>
              <a:t> </a:t>
            </a: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n-GB" sz="2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323850" y="1831975"/>
            <a:ext cx="849630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E002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l-GR" sz="3200" i="1">
                <a:latin typeface="Times New Roman" pitchFamily="18" charset="0"/>
                <a:cs typeface="Times New Roman" pitchFamily="18" charset="0"/>
              </a:rPr>
              <a:t>«Σε υμνώ (</a:t>
            </a:r>
            <a:r>
              <a:rPr lang="el-GR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χένου</a:t>
            </a:r>
            <a:r>
              <a:rPr lang="el-GR" sz="3200" i="1">
                <a:latin typeface="Times New Roman" pitchFamily="18" charset="0"/>
                <a:cs typeface="Times New Roman" pitchFamily="18" charset="0"/>
              </a:rPr>
              <a:t>), ω θεά της χαράς, θεά της υμνωδίας (</a:t>
            </a:r>
            <a:r>
              <a:rPr lang="el-GR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χένου</a:t>
            </a:r>
            <a:r>
              <a:rPr lang="el-GR" sz="3200" i="1">
                <a:latin typeface="Times New Roman" pitchFamily="18" charset="0"/>
                <a:cs typeface="Times New Roman" pitchFamily="18" charset="0"/>
              </a:rPr>
              <a:t>)! Ο όφις-</a:t>
            </a:r>
            <a:r>
              <a:rPr lang="el-GR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χέντι</a:t>
            </a:r>
            <a:r>
              <a:rPr lang="el-GR" sz="3200" i="1">
                <a:latin typeface="Times New Roman" pitchFamily="18" charset="0"/>
                <a:cs typeface="Times New Roman" pitchFamily="18" charset="0"/>
              </a:rPr>
              <a:t> εξοντώνεται (</a:t>
            </a:r>
            <a:r>
              <a:rPr lang="el-GR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χέντ</a:t>
            </a:r>
            <a:r>
              <a:rPr lang="el-GR" sz="3200" i="1">
                <a:latin typeface="Times New Roman" pitchFamily="18" charset="0"/>
                <a:cs typeface="Times New Roman" pitchFamily="18" charset="0"/>
              </a:rPr>
              <a:t>) με το τελετουργικό μαχαίρι (</a:t>
            </a:r>
            <a:r>
              <a:rPr lang="el-GR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χέντετ</a:t>
            </a:r>
            <a:r>
              <a:rPr lang="el-GR" sz="3200" i="1">
                <a:latin typeface="Times New Roman" pitchFamily="18" charset="0"/>
                <a:cs typeface="Times New Roman" pitchFamily="18" charset="0"/>
              </a:rPr>
              <a:t>)!»</a:t>
            </a:r>
            <a:r>
              <a:rPr lang="el-GR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endParaRPr lang="el-GR" sz="3200">
              <a:latin typeface="Times New Roman" pitchFamily="18" charset="0"/>
              <a:cs typeface="Times New Roman" pitchFamily="18" charset="0"/>
            </a:endParaRP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l-GR" sz="3200" i="1">
                <a:latin typeface="Times New Roman" pitchFamily="18" charset="0"/>
                <a:cs typeface="Times New Roman" pitchFamily="18" charset="0"/>
              </a:rPr>
              <a:t>«Ο όφις-</a:t>
            </a:r>
            <a:r>
              <a:rPr lang="el-GR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ερ-ντζάφ</a:t>
            </a:r>
            <a:r>
              <a:rPr lang="el-GR" sz="3200" i="1">
                <a:latin typeface="Times New Roman" pitchFamily="18" charset="0"/>
                <a:cs typeface="Times New Roman" pitchFamily="18" charset="0"/>
              </a:rPr>
              <a:t> καίγεται (</a:t>
            </a:r>
            <a:r>
              <a:rPr lang="el-GR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ντες</a:t>
            </a:r>
            <a:r>
              <a:rPr lang="el-GR" sz="3200" i="1">
                <a:latin typeface="Times New Roman" pitchFamily="18" charset="0"/>
                <a:cs typeface="Times New Roman" pitchFamily="18" charset="0"/>
              </a:rPr>
              <a:t>)! Ο όφις-</a:t>
            </a:r>
            <a:r>
              <a:rPr lang="el-GR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σεφ-τσέχ</a:t>
            </a:r>
            <a:r>
              <a:rPr lang="el-GR" sz="3200" i="1">
                <a:latin typeface="Times New Roman" pitchFamily="18" charset="0"/>
                <a:cs typeface="Times New Roman" pitchFamily="18" charset="0"/>
              </a:rPr>
              <a:t> δεν υπάρχει πια, επειδή αποκόπηκαν (</a:t>
            </a:r>
            <a:r>
              <a:rPr lang="el-GR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σέφετς</a:t>
            </a:r>
            <a:r>
              <a:rPr lang="el-GR" sz="3200" i="1">
                <a:latin typeface="Times New Roman" pitchFamily="18" charset="0"/>
                <a:cs typeface="Times New Roman" pitchFamily="18" charset="0"/>
              </a:rPr>
              <a:t>) τα μάτια του!»</a:t>
            </a:r>
            <a:r>
              <a:rPr lang="el-GR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968152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r>
              <a:rPr lang="el-GR" altLang="el-GR" b="1" smtClean="0">
                <a:solidFill>
                  <a:srgbClr val="FFC000"/>
                </a:solidFill>
              </a:rPr>
              <a:t>Τεχνική της παρήχησης</a:t>
            </a:r>
            <a:endParaRPr lang="en-GB" altLang="el-GR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l-GR" altLang="el-GR" b="1">
                <a:solidFill>
                  <a:srgbClr val="FFC000"/>
                </a:solidFill>
                <a:ea typeface="+mj-ea"/>
                <a:cs typeface="+mj-cs"/>
              </a:rPr>
              <a:t>Τεχνικές </a:t>
            </a:r>
            <a:r>
              <a:rPr lang="el-GR" altLang="el-GR" b="1" smtClean="0">
                <a:solidFill>
                  <a:srgbClr val="FFC000"/>
                </a:solidFill>
                <a:ea typeface="+mj-ea"/>
                <a:cs typeface="+mj-cs"/>
              </a:rPr>
              <a:t>θεϊκού λόγου</a:t>
            </a:r>
            <a:endParaRPr lang="en-GB" altLang="el-GR" b="1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1050"/>
            <a:ext cx="7772400" cy="4114800"/>
          </a:xfrm>
        </p:spPr>
        <p:txBody>
          <a:bodyPr/>
          <a:lstStyle/>
          <a:p>
            <a:r>
              <a:rPr lang="el-GR" sz="2800" smtClean="0">
                <a:ea typeface="ＭＳ Ｐゴシック" pitchFamily="34" charset="-128"/>
              </a:rPr>
              <a:t>Λόγος</a:t>
            </a:r>
          </a:p>
          <a:p>
            <a:pPr>
              <a:buFontTx/>
              <a:buNone/>
            </a:pPr>
            <a:r>
              <a:rPr lang="el-GR" sz="2800" smtClean="0">
                <a:ea typeface="ＭＳ Ｐゴシック" pitchFamily="34" charset="-128"/>
              </a:rPr>
              <a:t>		&gt; Τεχνική της </a:t>
            </a:r>
            <a:r>
              <a:rPr lang="el-GR" sz="2800" i="1" smtClean="0">
                <a:solidFill>
                  <a:srgbClr val="FF0000"/>
                </a:solidFill>
                <a:ea typeface="ＭＳ Ｐゴシック" pitchFamily="34" charset="-128"/>
              </a:rPr>
              <a:t>θεϊκής προσωποποίησης</a:t>
            </a:r>
          </a:p>
          <a:p>
            <a:pPr>
              <a:buFontTx/>
              <a:buNone/>
            </a:pPr>
            <a:r>
              <a:rPr lang="el-GR" sz="2800" smtClean="0">
                <a:ea typeface="ＭＳ Ｐゴシック" pitchFamily="34" charset="-128"/>
              </a:rPr>
              <a:t>		&gt; Τεχνική της </a:t>
            </a:r>
            <a:r>
              <a:rPr lang="el-GR" sz="2800" i="1" smtClean="0">
                <a:solidFill>
                  <a:srgbClr val="FF0000"/>
                </a:solidFill>
                <a:ea typeface="ＭＳ Ｐゴシック" pitchFamily="34" charset="-128"/>
              </a:rPr>
              <a:t>λίστας</a:t>
            </a:r>
          </a:p>
          <a:p>
            <a:pPr>
              <a:buFontTx/>
              <a:buNone/>
            </a:pPr>
            <a:r>
              <a:rPr lang="el-GR" sz="2800" i="1" smtClean="0">
                <a:ea typeface="ＭＳ Ｐゴシック" pitchFamily="34" charset="-128"/>
              </a:rPr>
              <a:t>		&gt; </a:t>
            </a:r>
            <a:r>
              <a:rPr lang="el-GR" sz="2800" smtClean="0">
                <a:ea typeface="ＭＳ Ｐゴシック" pitchFamily="34" charset="-128"/>
              </a:rPr>
              <a:t>Τεχνική της </a:t>
            </a:r>
            <a:r>
              <a:rPr lang="el-GR" sz="2800" i="1" smtClean="0">
                <a:solidFill>
                  <a:srgbClr val="FF0000"/>
                </a:solidFill>
                <a:ea typeface="ＭＳ Ｐゴシック" pitchFamily="34" charset="-128"/>
              </a:rPr>
              <a:t>παρήχησης </a:t>
            </a:r>
          </a:p>
          <a:p>
            <a:pPr>
              <a:buFontTx/>
              <a:buNone/>
            </a:pPr>
            <a:endParaRPr lang="el-GR" sz="2800" i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l-GR" sz="2800" smtClean="0">
                <a:solidFill>
                  <a:srgbClr val="DFCF04"/>
                </a:solidFill>
                <a:ea typeface="ＭＳ Ｐゴシック" pitchFamily="34" charset="-128"/>
              </a:rPr>
              <a:t>Γνώση </a:t>
            </a:r>
          </a:p>
          <a:p>
            <a:pPr>
              <a:buFont typeface="Wingdings 2" pitchFamily="18" charset="2"/>
              <a:buNone/>
            </a:pPr>
            <a:r>
              <a:rPr lang="el-GR" sz="2800" smtClean="0">
                <a:solidFill>
                  <a:srgbClr val="FF0000"/>
                </a:solidFill>
                <a:ea typeface="ＭＳ Ｐゴシック" pitchFamily="34" charset="-128"/>
              </a:rPr>
              <a:t>	</a:t>
            </a:r>
            <a:r>
              <a:rPr lang="el-GR" sz="2800" smtClean="0">
                <a:solidFill>
                  <a:srgbClr val="FFFFFF"/>
                </a:solidFill>
                <a:ea typeface="ＭＳ Ｐゴシック" pitchFamily="34" charset="-128"/>
              </a:rPr>
              <a:t>&gt; όνομα ή </a:t>
            </a:r>
            <a:r>
              <a:rPr lang="el-GR" sz="2800" i="1" smtClean="0">
                <a:solidFill>
                  <a:srgbClr val="FFFFFF"/>
                </a:solidFill>
                <a:ea typeface="ＭＳ Ｐゴシック" pitchFamily="34" charset="-128"/>
              </a:rPr>
              <a:t>λέξη δύναμης</a:t>
            </a:r>
          </a:p>
          <a:p>
            <a:pPr>
              <a:buFontTx/>
              <a:buNone/>
            </a:pPr>
            <a:r>
              <a:rPr lang="el-GR" sz="2800" smtClean="0">
                <a:ea typeface="ＭＳ Ｐゴシック" pitchFamily="34" charset="-128"/>
              </a:rPr>
              <a:t>		(</a:t>
            </a:r>
            <a:r>
              <a:rPr lang="el-GR" sz="2800" i="1" smtClean="0">
                <a:ea typeface="ＭＳ Ｐゴシック" pitchFamily="34" charset="-128"/>
              </a:rPr>
              <a:t>Μύθος του Ρα και της Ίσιδας</a:t>
            </a:r>
            <a:r>
              <a:rPr lang="el-GR" sz="2800" smtClean="0">
                <a:ea typeface="ＭＳ Ｐゴシック" pitchFamily="34" charset="-128"/>
              </a:rPr>
              <a:t>)</a:t>
            </a:r>
          </a:p>
          <a:p>
            <a:endParaRPr lang="en-GB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>
              <a:defRPr/>
            </a:pPr>
            <a:r>
              <a:rPr lang="el-GR" sz="3600" b="1" smtClean="0">
                <a:solidFill>
                  <a:srgbClr val="FFC000"/>
                </a:solidFill>
                <a:ea typeface="+mj-ea"/>
                <a:cs typeface="+mj-cs"/>
              </a:rPr>
              <a:t>Κείμενα &amp; αντικείμενα μαγείας</a:t>
            </a:r>
            <a:endParaRPr lang="el-GR" sz="3600" b="1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2025650"/>
            <a:ext cx="8229600" cy="3779838"/>
          </a:xfrm>
        </p:spPr>
        <p:txBody>
          <a:bodyPr/>
          <a:lstStyle/>
          <a:p>
            <a:r>
              <a:rPr lang="el-GR" smtClean="0">
                <a:ea typeface="ＭＳ Ｐゴシック" pitchFamily="34" charset="-128"/>
              </a:rPr>
              <a:t>Αποτρεπτικές επωδές σε αγγεία και πήλινα ειδώλια</a:t>
            </a:r>
          </a:p>
          <a:p>
            <a:r>
              <a:rPr lang="el-GR" smtClean="0">
                <a:ea typeface="ＭＳ Ｐゴシック" pitchFamily="34" charset="-128"/>
              </a:rPr>
              <a:t>Γραμματειακές πηγές σε παπύρους (νεκρικά </a:t>
            </a:r>
            <a:r>
              <a:rPr lang="en-US" smtClean="0">
                <a:ea typeface="ＭＳ Ｐゴシック" pitchFamily="34" charset="-128"/>
              </a:rPr>
              <a:t>corpora, </a:t>
            </a:r>
            <a:r>
              <a:rPr lang="el-GR" smtClean="0">
                <a:ea typeface="ＭＳ Ｐゴシック" pitchFamily="34" charset="-128"/>
              </a:rPr>
              <a:t>μαγικοθρηκευτικοί πάπυροι, ιατρικοί πάπυροι)</a:t>
            </a:r>
          </a:p>
          <a:p>
            <a:r>
              <a:rPr lang="el-GR" smtClean="0">
                <a:ea typeface="ＭＳ Ｐゴシック" pitchFamily="34" charset="-128"/>
              </a:rPr>
              <a:t>Αποτρεπτική εικονογραφία</a:t>
            </a:r>
          </a:p>
          <a:p>
            <a:r>
              <a:rPr lang="el-GR" smtClean="0">
                <a:ea typeface="ＭＳ Ｐゴシック" pitchFamily="34" charset="-128"/>
              </a:rPr>
              <a:t>Μαγικοί ράβδοι, φυλαχτά, αποτρεπτικές στήλες και θεραπευτικά αγάλματα (π.χ. στήλες του «Ώρου επί των κροκοδείλων»-</a:t>
            </a:r>
            <a:r>
              <a:rPr lang="en-US" i="1" smtClean="0">
                <a:solidFill>
                  <a:srgbClr val="FF0000"/>
                </a:solidFill>
                <a:ea typeface="ＭＳ Ｐゴシック" pitchFamily="34" charset="-128"/>
              </a:rPr>
              <a:t>cippi</a:t>
            </a:r>
            <a:r>
              <a:rPr lang="el-GR" i="1" smtClean="0">
                <a:ea typeface="ＭＳ Ｐゴシック" pitchFamily="34" charset="-128"/>
              </a:rPr>
              <a:t>)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mtClean="0">
                <a:ea typeface="ＭＳ Ｐゴシック" pitchFamily="34" charset="-128"/>
              </a:rPr>
              <a:t> </a:t>
            </a: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1784"/>
            <a:ext cx="77724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3600" b="1">
                <a:solidFill>
                  <a:srgbClr val="FFC000"/>
                </a:solidFill>
                <a:ea typeface="+mj-ea"/>
                <a:cs typeface="+mj-cs"/>
              </a:rPr>
              <a:t>Α</a:t>
            </a:r>
            <a:r>
              <a:rPr lang="el-GR" sz="3600" b="1" smtClean="0">
                <a:solidFill>
                  <a:srgbClr val="FFC000"/>
                </a:solidFill>
                <a:ea typeface="+mj-ea"/>
                <a:cs typeface="+mj-cs"/>
              </a:rPr>
              <a:t>ποτρεπτικά ειδώλια: </a:t>
            </a:r>
            <a:br>
              <a:rPr lang="el-GR" sz="3600" b="1" smtClean="0">
                <a:solidFill>
                  <a:srgbClr val="FFC000"/>
                </a:solidFill>
                <a:ea typeface="+mj-ea"/>
                <a:cs typeface="+mj-cs"/>
              </a:rPr>
            </a:br>
            <a:r>
              <a:rPr lang="el-GR" sz="3600" b="1" smtClean="0">
                <a:solidFill>
                  <a:srgbClr val="FFC000"/>
                </a:solidFill>
                <a:ea typeface="+mj-ea"/>
                <a:cs typeface="+mj-cs"/>
              </a:rPr>
              <a:t>οι πρώτες μαγικές επωδές</a:t>
            </a:r>
            <a:endParaRPr lang="en-GB" sz="3600" b="1">
              <a:solidFill>
                <a:srgbClr val="FFC000"/>
              </a:solidFill>
              <a:ea typeface="+mj-ea"/>
              <a:cs typeface="+mj-cs"/>
            </a:endParaRPr>
          </a:p>
        </p:txBody>
      </p:sp>
      <p:pic>
        <p:nvPicPr>
          <p:cNvPr id="32770" name="Picture 3" descr="execration figurine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8" y="1870075"/>
            <a:ext cx="6496050" cy="4654550"/>
          </a:xfrm>
          <a:noFill/>
        </p:spPr>
      </p:pic>
      <p:pic>
        <p:nvPicPr>
          <p:cNvPr id="24580" name="Picture 3" descr="execration figur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858963"/>
            <a:ext cx="25638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killing enemies Karnak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87638" y="1890713"/>
            <a:ext cx="6456362" cy="4940300"/>
          </a:xfrm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316"/>
            <a:ext cx="3096344" cy="261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9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killing enemie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" y="287338"/>
            <a:ext cx="9117013" cy="616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Ap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1288"/>
            <a:ext cx="91440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Apopis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95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sandlals with enemies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25" y="0"/>
            <a:ext cx="5186363" cy="6858000"/>
          </a:xfrm>
          <a:noFill/>
        </p:spPr>
      </p:pic>
      <p:pic>
        <p:nvPicPr>
          <p:cNvPr id="36866" name="Picture 4" descr="sandlals with enemie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263" y="1125538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260648"/>
            <a:ext cx="4248472" cy="94719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i="1" err="1">
                <a:solidFill>
                  <a:srgbClr val="FFC000"/>
                </a:solidFill>
                <a:ea typeface="+mj-ea"/>
                <a:cs typeface="+mj-cs"/>
              </a:rPr>
              <a:t>Damnatio</a:t>
            </a:r>
            <a:r>
              <a:rPr i="1">
                <a:solidFill>
                  <a:srgbClr val="FFC000"/>
                </a:solidFill>
                <a:ea typeface="+mj-ea"/>
                <a:cs typeface="+mj-cs"/>
              </a:rPr>
              <a:t> </a:t>
            </a:r>
            <a:r>
              <a:rPr i="1" err="1">
                <a:solidFill>
                  <a:srgbClr val="FFC000"/>
                </a:solidFill>
                <a:ea typeface="+mj-ea"/>
                <a:cs typeface="+mj-cs"/>
              </a:rPr>
              <a:t>Memoriae</a:t>
            </a:r>
            <a:endParaRPr lang="el-GR">
              <a:solidFill>
                <a:srgbClr val="FFC000"/>
              </a:solidFill>
              <a:ea typeface="+mj-ea"/>
              <a:cs typeface="+mj-cs"/>
            </a:endParaRPr>
          </a:p>
        </p:txBody>
      </p:sp>
      <p:pic>
        <p:nvPicPr>
          <p:cNvPr id="37890" name="Picture 3" descr="mutilates snake signs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33375"/>
            <a:ext cx="4098925" cy="1944688"/>
          </a:xfrm>
          <a:noFill/>
        </p:spPr>
      </p:pic>
      <p:pic>
        <p:nvPicPr>
          <p:cNvPr id="37891" name="Picture 4" descr="mutilates seth Dendera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420938"/>
            <a:ext cx="4068763" cy="4198937"/>
          </a:xfrm>
          <a:noFill/>
        </p:spPr>
      </p:pic>
      <p:pic>
        <p:nvPicPr>
          <p:cNvPr id="7" name="Picture 4" descr="execration figurine with needles front s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484313"/>
            <a:ext cx="3024188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Εικόνα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60350"/>
            <a:ext cx="26876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>
              <a:defRPr/>
            </a:pPr>
            <a:r>
              <a:rPr lang="el-GR" err="1" smtClean="0">
                <a:solidFill>
                  <a:srgbClr val="FF9900"/>
                </a:solidFill>
                <a:ea typeface="+mj-ea"/>
                <a:cs typeface="+mj-cs"/>
              </a:rPr>
              <a:t>Αποτροπαϊκή</a:t>
            </a:r>
            <a:r>
              <a:rPr lang="el-GR" smtClean="0">
                <a:solidFill>
                  <a:srgbClr val="FF9900"/>
                </a:solidFill>
                <a:ea typeface="+mj-ea"/>
                <a:cs typeface="+mj-cs"/>
              </a:rPr>
              <a:t> ράβδος</a:t>
            </a:r>
            <a:endParaRPr lang="el-GR">
              <a:solidFill>
                <a:srgbClr val="FF9900"/>
              </a:solidFill>
              <a:ea typeface="+mj-ea"/>
              <a:cs typeface="+mj-cs"/>
            </a:endParaRPr>
          </a:p>
        </p:txBody>
      </p:sp>
      <p:pic>
        <p:nvPicPr>
          <p:cNvPr id="39938" name="Content Placeholder 3" descr="800px-Apotropaic_Aker_wan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7625" y="1589088"/>
            <a:ext cx="9191625" cy="5295900"/>
          </a:xfr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19838" y="6518275"/>
            <a:ext cx="2806700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ΕΑΜ, Συλλογή Δημητρίου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Εικ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5065713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 descr="Εικ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713" y="2492375"/>
            <a:ext cx="4006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6035675" y="922338"/>
            <a:ext cx="2065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C000"/>
                </a:solidFill>
                <a:latin typeface="Constantia" pitchFamily="18" charset="0"/>
              </a:rPr>
              <a:t>Φυλαχτά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1855788" y="6308725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ΕΑ 6714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8" descr="heart scar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0"/>
            <a:ext cx="8532812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7813"/>
            <a:ext cx="4114800" cy="846931"/>
          </a:xfrm>
        </p:spPr>
        <p:txBody>
          <a:bodyPr/>
          <a:lstStyle/>
          <a:p>
            <a:pPr algn="ctr">
              <a:defRPr/>
            </a:pPr>
            <a:r>
              <a:rPr lang="el-GR" sz="4000" b="1" err="1" smtClean="0">
                <a:solidFill>
                  <a:srgbClr val="FFC000"/>
                </a:solidFill>
                <a:ea typeface="+mj-ea"/>
                <a:cs typeface="+mj-cs"/>
              </a:rPr>
              <a:t>Ουσάμπτι</a:t>
            </a:r>
            <a:endParaRPr lang="el-GR" sz="4000" b="1">
              <a:solidFill>
                <a:srgbClr val="FFC000"/>
              </a:solidFill>
              <a:ea typeface="+mj-ea"/>
              <a:cs typeface="+mj-cs"/>
            </a:endParaRPr>
          </a:p>
        </p:txBody>
      </p:sp>
      <p:pic>
        <p:nvPicPr>
          <p:cNvPr id="43010" name="Picture 3" descr="EAM ushabti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71750"/>
            <a:ext cx="3635375" cy="4286250"/>
          </a:xfrm>
          <a:noFill/>
        </p:spPr>
      </p:pic>
      <p:pic>
        <p:nvPicPr>
          <p:cNvPr id="43011" name="Picture 4" descr="EAM ushabti 2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6513" y="0"/>
            <a:ext cx="3168651" cy="2882900"/>
          </a:xfrm>
          <a:noFill/>
        </p:spPr>
      </p:pic>
      <p:pic>
        <p:nvPicPr>
          <p:cNvPr id="43012" name="Picture 3" descr="BM ushab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0025" y="1730375"/>
            <a:ext cx="386397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3348038" y="6518275"/>
            <a:ext cx="2754312" cy="3667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ΕΑΜ, Συλλογή Ρόστοβιτς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420938"/>
            <a:ext cx="4321175" cy="2447925"/>
          </a:xfrm>
        </p:spPr>
        <p:txBody>
          <a:bodyPr/>
          <a:lstStyle/>
          <a:p>
            <a:r>
              <a:rPr lang="el-GR" sz="2800" smtClean="0">
                <a:ea typeface="ＭＳ Ｐゴシック" pitchFamily="34" charset="-128"/>
              </a:rPr>
              <a:t>Πρώτο δημιούργημα, αλλά και δημιουργός αιτία πραγματώνοντας τη θεία σκέψη σε προφορά/λόγο.</a:t>
            </a:r>
          </a:p>
          <a:p>
            <a:pPr>
              <a:buFontTx/>
              <a:buNone/>
            </a:pPr>
            <a:endParaRPr lang="en-GB" sz="2400" smtClean="0">
              <a:ea typeface="ＭＳ Ｐゴシック" pitchFamily="34" charset="-128"/>
            </a:endParaRPr>
          </a:p>
        </p:txBody>
      </p:sp>
      <p:sp>
        <p:nvSpPr>
          <p:cNvPr id="1227780" name="Text Box 4"/>
          <p:cNvSpPr txBox="1">
            <a:spLocks noChangeArrowheads="1"/>
          </p:cNvSpPr>
          <p:nvPr/>
        </p:nvSpPr>
        <p:spPr bwMode="auto">
          <a:xfrm>
            <a:off x="1104900" y="1419225"/>
            <a:ext cx="2027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0000"/>
                </a:solidFill>
                <a:latin typeface="Times New Roman" pitchFamily="18" charset="0"/>
              </a:rPr>
              <a:t>Θεολογία</a:t>
            </a:r>
            <a:endParaRPr lang="en-GB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685800" y="3810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200" b="1">
                <a:solidFill>
                  <a:srgbClr val="FFC000"/>
                </a:solidFill>
                <a:latin typeface="Transliteration" pitchFamily="34" charset="0"/>
              </a:rPr>
              <a:t>HkA</a:t>
            </a:r>
            <a:r>
              <a:rPr lang="en-US" sz="4200" b="1">
                <a:solidFill>
                  <a:srgbClr val="FFC000"/>
                </a:solidFill>
              </a:rPr>
              <a:t> </a:t>
            </a:r>
            <a:r>
              <a:rPr lang="el-GR" sz="4200" b="1">
                <a:solidFill>
                  <a:srgbClr val="FFC000"/>
                </a:solidFill>
              </a:rPr>
              <a:t>= μαγεία (1)</a:t>
            </a:r>
            <a:endParaRPr lang="en-GB" sz="4200" b="1">
              <a:solidFill>
                <a:srgbClr val="FFC000"/>
              </a:solidFill>
            </a:endParaRPr>
          </a:p>
        </p:txBody>
      </p:sp>
      <p:sp>
        <p:nvSpPr>
          <p:cNvPr id="1227792" name="Text Box 16"/>
          <p:cNvSpPr txBox="1">
            <a:spLocks noChangeArrowheads="1"/>
          </p:cNvSpPr>
          <p:nvPr/>
        </p:nvSpPr>
        <p:spPr bwMode="auto">
          <a:xfrm>
            <a:off x="369888" y="5013325"/>
            <a:ext cx="15065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/>
              <a:t>Θεότητα</a:t>
            </a:r>
            <a:endParaRPr lang="en-US" sz="2800"/>
          </a:p>
        </p:txBody>
      </p:sp>
      <p:grpSp>
        <p:nvGrpSpPr>
          <p:cNvPr id="1227798" name="Group 22"/>
          <p:cNvGrpSpPr>
            <a:grpSpLocks/>
          </p:cNvGrpSpPr>
          <p:nvPr/>
        </p:nvGrpSpPr>
        <p:grpSpPr bwMode="auto">
          <a:xfrm>
            <a:off x="468313" y="1341438"/>
            <a:ext cx="8535987" cy="5327650"/>
            <a:chOff x="332" y="845"/>
            <a:chExt cx="5377" cy="3356"/>
          </a:xfrm>
        </p:grpSpPr>
        <p:pic>
          <p:nvPicPr>
            <p:cNvPr id="39943" name="Picture 10" descr="Untitled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" y="845"/>
              <a:ext cx="2912" cy="3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9944" name="Rectangle 17"/>
            <p:cNvSpPr>
              <a:spLocks noChangeArrowheads="1"/>
            </p:cNvSpPr>
            <p:nvPr/>
          </p:nvSpPr>
          <p:spPr bwMode="auto">
            <a:xfrm>
              <a:off x="332" y="3227"/>
              <a:ext cx="952" cy="25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l-GR">
                <a:latin typeface="Arial" charset="0"/>
                <a:ea typeface="ＭＳ Ｐゴシック" charset="0"/>
              </a:endParaRPr>
            </a:p>
          </p:txBody>
        </p:sp>
        <p:sp>
          <p:nvSpPr>
            <p:cNvPr id="39945" name="Line 20"/>
            <p:cNvSpPr>
              <a:spLocks noChangeShapeType="1"/>
            </p:cNvSpPr>
            <p:nvPr/>
          </p:nvSpPr>
          <p:spPr bwMode="auto">
            <a:xfrm flipV="1">
              <a:off x="1292" y="2976"/>
              <a:ext cx="1497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7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79" grpId="0" build="p"/>
      <p:bldP spid="12277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24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831850" y="115888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200" b="1">
                <a:solidFill>
                  <a:srgbClr val="FFC000"/>
                </a:solidFill>
                <a:latin typeface="Transliteration" pitchFamily="34" charset="0"/>
              </a:rPr>
              <a:t>HkA</a:t>
            </a:r>
            <a:r>
              <a:rPr lang="en-US" sz="4200" b="1">
                <a:solidFill>
                  <a:srgbClr val="FFC000"/>
                </a:solidFill>
              </a:rPr>
              <a:t> </a:t>
            </a:r>
            <a:r>
              <a:rPr lang="el-GR" sz="4200" b="1">
                <a:solidFill>
                  <a:srgbClr val="FFC000"/>
                </a:solidFill>
              </a:rPr>
              <a:t>= μαγεία (2)</a:t>
            </a:r>
            <a:endParaRPr lang="en-GB" sz="4200" b="1">
              <a:solidFill>
                <a:srgbClr val="FFC000"/>
              </a:solidFill>
            </a:endParaRP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5435600" y="1419225"/>
            <a:ext cx="2055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0000"/>
                </a:solidFill>
                <a:latin typeface="Times New Roman" pitchFamily="18" charset="0"/>
              </a:rPr>
              <a:t>Θεουργία</a:t>
            </a:r>
            <a:endParaRPr lang="en-GB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4392613" y="2276475"/>
            <a:ext cx="457200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800"/>
              <a:t>«Ο θεός παραχώρησε τη μαγεία στους ανθρώπους ως όπλο, με σκοπό να αποκρούουν τις εχθρικές ενέργειες» </a:t>
            </a:r>
          </a:p>
          <a:p>
            <a:r>
              <a:rPr lang="el-GR" sz="2400" i="1"/>
              <a:t>(Διδαχές προς τον Μερικαρέ)</a:t>
            </a:r>
          </a:p>
        </p:txBody>
      </p:sp>
      <p:pic>
        <p:nvPicPr>
          <p:cNvPr id="45060" name="Picture 8" descr="cippi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1223963"/>
            <a:ext cx="3997325" cy="5661025"/>
          </a:xfr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95738" y="6518275"/>
            <a:ext cx="2754312" cy="3667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ΕΑΜ, Συλλογή Ρόστοβιτς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3400" b="1">
                <a:solidFill>
                  <a:srgbClr val="FFC000"/>
                </a:solidFill>
                <a:ea typeface="+mj-ea"/>
                <a:cs typeface="+mj-cs"/>
              </a:rPr>
              <a:t>Μαγεία – </a:t>
            </a:r>
            <a:r>
              <a:rPr lang="el-GR" sz="3400" b="1" smtClean="0">
                <a:solidFill>
                  <a:srgbClr val="FFC000"/>
                </a:solidFill>
                <a:ea typeface="+mj-ea"/>
                <a:cs typeface="+mj-cs"/>
              </a:rPr>
              <a:t>Τελετουργία: </a:t>
            </a:r>
            <a:r>
              <a:rPr lang="el-GR" sz="3400" b="1">
                <a:solidFill>
                  <a:srgbClr val="FFC000"/>
                </a:solidFill>
                <a:ea typeface="+mj-ea"/>
                <a:cs typeface="+mj-cs"/>
              </a:rPr>
              <a:t/>
            </a:r>
            <a:br>
              <a:rPr lang="el-GR" sz="3400" b="1">
                <a:solidFill>
                  <a:srgbClr val="FFC000"/>
                </a:solidFill>
                <a:ea typeface="+mj-ea"/>
                <a:cs typeface="+mj-cs"/>
              </a:rPr>
            </a:br>
            <a:r>
              <a:rPr lang="el-GR" sz="3400" b="1">
                <a:solidFill>
                  <a:srgbClr val="FFC000"/>
                </a:solidFill>
                <a:ea typeface="+mj-ea"/>
                <a:cs typeface="+mj-cs"/>
              </a:rPr>
              <a:t>αδιαίρετη </a:t>
            </a:r>
            <a:r>
              <a:rPr lang="el-GR" sz="3400" b="1" smtClean="0">
                <a:solidFill>
                  <a:srgbClr val="FFC000"/>
                </a:solidFill>
                <a:ea typeface="+mj-ea"/>
                <a:cs typeface="+mj-cs"/>
              </a:rPr>
              <a:t>ενότητα κατά τη φαραωνική περίοδο</a:t>
            </a:r>
            <a:endParaRPr lang="en-GB" sz="3400" b="1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66950"/>
            <a:ext cx="7772400" cy="4114800"/>
          </a:xfrm>
        </p:spPr>
        <p:txBody>
          <a:bodyPr/>
          <a:lstStyle/>
          <a:p>
            <a:r>
              <a:rPr lang="el-GR" sz="2800" smtClean="0">
                <a:ea typeface="ＭＳ Ｐゴシック" pitchFamily="34" charset="-128"/>
              </a:rPr>
              <a:t>Χρήση ίδιων λειτουργικών μεθόδων και πρακτικών</a:t>
            </a:r>
          </a:p>
          <a:p>
            <a:r>
              <a:rPr lang="el-GR" sz="2800" smtClean="0">
                <a:ea typeface="ＭＳ Ｐゴシック" pitchFamily="34" charset="-128"/>
              </a:rPr>
              <a:t>Ουδέτερη δύναμη  </a:t>
            </a:r>
          </a:p>
          <a:p>
            <a:r>
              <a:rPr lang="el-GR" sz="2800" smtClean="0">
                <a:ea typeface="ＭＳ Ｐゴシック" pitchFamily="34" charset="-128"/>
              </a:rPr>
              <a:t>Θεοποίηση της μαγείας</a:t>
            </a:r>
          </a:p>
          <a:p>
            <a:r>
              <a:rPr lang="el-GR" sz="2800" smtClean="0">
                <a:ea typeface="ＭＳ Ｐゴシック" pitchFamily="34" charset="-128"/>
              </a:rPr>
              <a:t>Ιερείς = μάγοι </a:t>
            </a:r>
          </a:p>
          <a:p>
            <a:r>
              <a:rPr lang="en-US" sz="2800" smtClean="0">
                <a:ea typeface="ＭＳ Ｐゴシック" pitchFamily="34" charset="-128"/>
              </a:rPr>
              <a:t>Corpora </a:t>
            </a:r>
            <a:r>
              <a:rPr lang="el-GR" sz="2800" smtClean="0">
                <a:ea typeface="ＭＳ Ｐゴシック" pitchFamily="34" charset="-128"/>
              </a:rPr>
              <a:t>κειμένων: αλληλεπίδραση θεολογικών, τελετουργικών, νεκρικών και ιατρικών πηγών</a:t>
            </a:r>
          </a:p>
          <a:p>
            <a:r>
              <a:rPr lang="el-GR" sz="2800" smtClean="0">
                <a:ea typeface="ＭＳ Ｐゴシック" pitchFamily="34" charset="-128"/>
              </a:rPr>
              <a:t>Περιβάλλον: ναοί # ιδιωτικές τελετές</a:t>
            </a:r>
            <a:endParaRPr lang="en-GB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87800"/>
            <a:ext cx="9036050" cy="1457325"/>
          </a:xfrm>
        </p:spPr>
        <p:txBody>
          <a:bodyPr/>
          <a:lstStyle/>
          <a:p>
            <a:pPr eaLnBrk="1" hangingPunct="1"/>
            <a:r>
              <a:rPr lang="el-GR" sz="4000" smtClean="0">
                <a:solidFill>
                  <a:srgbClr val="FF0000"/>
                </a:solidFill>
                <a:ea typeface="ＭＳ Ｐゴシック" pitchFamily="34" charset="-128"/>
              </a:rPr>
              <a:t>Μάθημα </a:t>
            </a:r>
            <a:r>
              <a:rPr lang="en-GB" sz="4000" smtClean="0">
                <a:solidFill>
                  <a:srgbClr val="FF0000"/>
                </a:solidFill>
                <a:ea typeface="ＭＳ Ｐゴシック" pitchFamily="34" charset="-128"/>
              </a:rPr>
              <a:t>4</a:t>
            </a:r>
            <a:endParaRPr lang="en-US" sz="40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l-GR" sz="4000" smtClean="0">
                <a:ea typeface="ＭＳ Ｐゴシック" pitchFamily="34" charset="-128"/>
              </a:rPr>
              <a:t>Αρχαιολογία της αιγυπτιακής κοσμοθεωρίας ΙΙ: μαγεία</a:t>
            </a:r>
            <a:endParaRPr lang="en-US" sz="4000" smtClean="0">
              <a:ea typeface="ＭＳ Ｐゴシック" pitchFamily="34" charset="-128"/>
            </a:endParaRPr>
          </a:p>
          <a:p>
            <a:pPr eaLnBrk="1" hangingPunct="1"/>
            <a:endParaRPr lang="en-US" sz="3600" smtClean="0">
              <a:ea typeface="ＭＳ Ｐゴシック" pitchFamily="34" charset="-128"/>
            </a:endParaRPr>
          </a:p>
          <a:p>
            <a:pPr eaLnBrk="1" hangingPunct="1"/>
            <a:r>
              <a:rPr lang="en-US" sz="3600" smtClean="0">
                <a:ea typeface="ＭＳ Ｐゴシック" pitchFamily="34" charset="-128"/>
              </a:rPr>
              <a:t> </a:t>
            </a:r>
            <a:r>
              <a:rPr lang="en-US" sz="280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 </a:t>
            </a:r>
            <a:endParaRPr lang="el-GR" smtClean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05800" cy="2664296"/>
          </a:xfrm>
        </p:spPr>
        <p:txBody>
          <a:bodyPr/>
          <a:lstStyle/>
          <a:p>
            <a:pPr eaLnBrk="1" hangingPunct="1">
              <a:defRPr/>
            </a:pPr>
            <a:r>
              <a:rPr smtClean="0">
                <a:ea typeface="+mj-ea"/>
                <a:cs typeface="+mj-cs"/>
              </a:rPr>
              <a:t/>
            </a:r>
            <a:br>
              <a:rPr smtClean="0">
                <a:ea typeface="+mj-ea"/>
                <a:cs typeface="+mj-cs"/>
              </a:rPr>
            </a:br>
            <a:r>
              <a:rPr smtClean="0">
                <a:ea typeface="+mj-ea"/>
                <a:cs typeface="+mj-cs"/>
              </a:rPr>
              <a:t/>
            </a:r>
            <a:br>
              <a:rPr smtClean="0">
                <a:ea typeface="+mj-ea"/>
                <a:cs typeface="+mj-cs"/>
              </a:rPr>
            </a:br>
            <a:r>
              <a:rPr smtClean="0">
                <a:ea typeface="+mj-ea"/>
                <a:cs typeface="+mj-cs"/>
              </a:rPr>
              <a:t/>
            </a:r>
            <a:br>
              <a:rPr smtClean="0">
                <a:ea typeface="+mj-ea"/>
                <a:cs typeface="+mj-cs"/>
              </a:rPr>
            </a:br>
            <a:r>
              <a:rPr smtClean="0">
                <a:ea typeface="+mj-ea"/>
                <a:cs typeface="+mj-cs"/>
              </a:rPr>
              <a:t/>
            </a:r>
            <a:br>
              <a:rPr smtClean="0">
                <a:ea typeface="+mj-ea"/>
                <a:cs typeface="+mj-cs"/>
              </a:rPr>
            </a:br>
            <a:r>
              <a:rPr smtClean="0">
                <a:ea typeface="+mj-ea"/>
                <a:cs typeface="+mj-cs"/>
              </a:rPr>
              <a:t/>
            </a:r>
            <a:br>
              <a:rPr smtClean="0">
                <a:ea typeface="+mj-ea"/>
                <a:cs typeface="+mj-cs"/>
              </a:rPr>
            </a:br>
            <a:r>
              <a:rPr lang="el-GR" smtClean="0">
                <a:solidFill>
                  <a:srgbClr val="FFC000"/>
                </a:solidFill>
                <a:ea typeface="+mj-ea"/>
                <a:cs typeface="+mj-cs"/>
              </a:rPr>
              <a:t>ΑΙΓΥΠΤΙΑΚΗ </a:t>
            </a:r>
            <a:r>
              <a:rPr lang="en-GB" smtClean="0">
                <a:solidFill>
                  <a:srgbClr val="FFC000"/>
                </a:solidFill>
                <a:ea typeface="+mj-ea"/>
                <a:cs typeface="+mj-cs"/>
              </a:rPr>
              <a:t>A</a:t>
            </a:r>
            <a:r>
              <a:rPr lang="el-GR" smtClean="0">
                <a:solidFill>
                  <a:srgbClr val="FFC000"/>
                </a:solidFill>
                <a:ea typeface="+mj-ea"/>
                <a:cs typeface="+mj-cs"/>
              </a:rPr>
              <a:t>ΡΧΑΙΟΛΟΓΙΑ Ι</a:t>
            </a:r>
            <a:br>
              <a:rPr lang="el-GR" smtClean="0">
                <a:solidFill>
                  <a:srgbClr val="FFC000"/>
                </a:solidFill>
                <a:ea typeface="+mj-ea"/>
                <a:cs typeface="+mj-cs"/>
              </a:rPr>
            </a:br>
            <a:r>
              <a:rPr lang="el-GR" smtClean="0">
                <a:solidFill>
                  <a:srgbClr val="FFC000"/>
                </a:solidFill>
                <a:ea typeface="+mj-ea"/>
                <a:cs typeface="+mj-cs"/>
              </a:rPr>
              <a:t>Τα μεγάλα Βασίλεια</a:t>
            </a:r>
            <a:endParaRPr lang="el-GR">
              <a:solidFill>
                <a:srgbClr val="FFC0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>
              <a:defRPr/>
            </a:pPr>
            <a:r>
              <a:rPr lang="el-GR" altLang="el-GR" b="1">
                <a:solidFill>
                  <a:srgbClr val="FFC000"/>
                </a:solidFill>
                <a:ea typeface="+mj-ea"/>
                <a:cs typeface="+mj-cs"/>
              </a:rPr>
              <a:t>Άξονες</a:t>
            </a:r>
            <a:endParaRPr altLang="el-GR" b="1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>
              <a:buFontTx/>
              <a:buNone/>
            </a:pPr>
            <a:r>
              <a:rPr lang="el-GR" smtClean="0">
                <a:solidFill>
                  <a:schemeClr val="bg1"/>
                </a:solidFill>
                <a:ea typeface="ＭＳ Ｐゴシック" pitchFamily="34" charset="-128"/>
              </a:rPr>
              <a:t>	  	</a:t>
            </a:r>
            <a:endParaRPr lang="en-US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455738" y="1700213"/>
            <a:ext cx="208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FF0000"/>
                </a:solidFill>
              </a:rPr>
              <a:t>Τελετουργία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50825" y="2852738"/>
            <a:ext cx="1843088" cy="9461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Καταλύτης</a:t>
            </a:r>
          </a:p>
          <a:p>
            <a:r>
              <a:rPr lang="el-GR" sz="2800">
                <a:solidFill>
                  <a:srgbClr val="FF0000"/>
                </a:solidFill>
              </a:rPr>
              <a:t>Μαγεία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4216400" y="1700213"/>
            <a:ext cx="165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FF0000"/>
                </a:solidFill>
              </a:rPr>
              <a:t>Θεολογία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596063" y="1700213"/>
            <a:ext cx="1000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FF0000"/>
                </a:solidFill>
              </a:rPr>
              <a:t>Έθος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838450" y="2852738"/>
            <a:ext cx="19605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/>
              <a:t>Εκφραστής</a:t>
            </a:r>
          </a:p>
          <a:p>
            <a:r>
              <a:rPr lang="el-GR" sz="2800">
                <a:solidFill>
                  <a:srgbClr val="FF0000"/>
                </a:solidFill>
              </a:rPr>
              <a:t>Φαραώ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323850" y="4494213"/>
            <a:ext cx="1938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Ιερή πράξη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2549525" y="4508500"/>
            <a:ext cx="2257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Θεϊκός λόγος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1476375" y="5589588"/>
            <a:ext cx="166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ransliteration" pitchFamily="34" charset="0"/>
              </a:rPr>
              <a:t>HkA</a:t>
            </a:r>
            <a:r>
              <a:rPr lang="en-US" sz="2800">
                <a:solidFill>
                  <a:srgbClr val="FF0000"/>
                </a:solidFill>
              </a:rPr>
              <a:t> – </a:t>
            </a:r>
            <a:r>
              <a:rPr lang="en-US" sz="2800">
                <a:solidFill>
                  <a:srgbClr val="FF0000"/>
                </a:solidFill>
                <a:latin typeface="Transliteration" pitchFamily="34" charset="0"/>
              </a:rPr>
              <a:t>Axw</a:t>
            </a:r>
            <a:r>
              <a:rPr lang="en-US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5076825" y="2914650"/>
            <a:ext cx="12080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/>
              <a:t>Τόπος</a:t>
            </a:r>
          </a:p>
          <a:p>
            <a:r>
              <a:rPr lang="el-GR" sz="2800">
                <a:solidFill>
                  <a:srgbClr val="FF0000"/>
                </a:solidFill>
              </a:rPr>
              <a:t>Ναός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 flipH="1">
            <a:off x="2916238" y="1341438"/>
            <a:ext cx="1295400" cy="3587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>
            <a:off x="4211638" y="1341438"/>
            <a:ext cx="936625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>
            <a:off x="4211638" y="1341438"/>
            <a:ext cx="2808287" cy="3587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>
            <a:off x="2339975" y="2276475"/>
            <a:ext cx="1439863" cy="5762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>
            <a:off x="2339975" y="2276475"/>
            <a:ext cx="3311525" cy="5762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>
            <a:off x="1692275" y="4941888"/>
            <a:ext cx="647700" cy="5762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 flipV="1">
            <a:off x="2339975" y="4868863"/>
            <a:ext cx="576263" cy="647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0" name="Line 22"/>
          <p:cNvSpPr>
            <a:spLocks noChangeShapeType="1"/>
          </p:cNvSpPr>
          <p:nvPr/>
        </p:nvSpPr>
        <p:spPr bwMode="auto">
          <a:xfrm flipV="1">
            <a:off x="1258888" y="4292600"/>
            <a:ext cx="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1" name="Line 23"/>
          <p:cNvSpPr>
            <a:spLocks noChangeShapeType="1"/>
          </p:cNvSpPr>
          <p:nvPr/>
        </p:nvSpPr>
        <p:spPr bwMode="auto">
          <a:xfrm>
            <a:off x="1258888" y="4292600"/>
            <a:ext cx="20891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2" name="Line 24"/>
          <p:cNvSpPr>
            <a:spLocks noChangeShapeType="1"/>
          </p:cNvSpPr>
          <p:nvPr/>
        </p:nvSpPr>
        <p:spPr bwMode="auto">
          <a:xfrm>
            <a:off x="3348038" y="4292600"/>
            <a:ext cx="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3" name="Line 26"/>
          <p:cNvSpPr>
            <a:spLocks noChangeShapeType="1"/>
          </p:cNvSpPr>
          <p:nvPr/>
        </p:nvSpPr>
        <p:spPr bwMode="auto">
          <a:xfrm flipH="1">
            <a:off x="1187450" y="2276475"/>
            <a:ext cx="1152525" cy="5048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4" name="Line 27"/>
          <p:cNvSpPr>
            <a:spLocks noChangeShapeType="1"/>
          </p:cNvSpPr>
          <p:nvPr/>
        </p:nvSpPr>
        <p:spPr bwMode="auto">
          <a:xfrm>
            <a:off x="2339975" y="2276475"/>
            <a:ext cx="0" cy="20161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5" name="Line 28"/>
          <p:cNvSpPr>
            <a:spLocks noChangeShapeType="1"/>
          </p:cNvSpPr>
          <p:nvPr/>
        </p:nvSpPr>
        <p:spPr bwMode="auto">
          <a:xfrm flipV="1">
            <a:off x="6372225" y="3068638"/>
            <a:ext cx="863600" cy="2889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6" name="Line 29"/>
          <p:cNvSpPr>
            <a:spLocks noChangeShapeType="1"/>
          </p:cNvSpPr>
          <p:nvPr/>
        </p:nvSpPr>
        <p:spPr bwMode="auto">
          <a:xfrm>
            <a:off x="6372225" y="3357563"/>
            <a:ext cx="863600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7" name="Text Box 30"/>
          <p:cNvSpPr txBox="1">
            <a:spLocks noChangeArrowheads="1"/>
          </p:cNvSpPr>
          <p:nvPr/>
        </p:nvSpPr>
        <p:spPr bwMode="auto">
          <a:xfrm>
            <a:off x="7299325" y="2876550"/>
            <a:ext cx="1762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/>
              <a:t>Θρησκευτικός</a:t>
            </a:r>
            <a:endParaRPr lang="en-US" sz="2000"/>
          </a:p>
        </p:txBody>
      </p:sp>
      <p:sp>
        <p:nvSpPr>
          <p:cNvPr id="10268" name="Text Box 31"/>
          <p:cNvSpPr txBox="1">
            <a:spLocks noChangeArrowheads="1"/>
          </p:cNvSpPr>
          <p:nvPr/>
        </p:nvSpPr>
        <p:spPr bwMode="auto">
          <a:xfrm>
            <a:off x="7380288" y="3597275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/>
              <a:t>Νεκρικός</a:t>
            </a:r>
            <a:endParaRPr lang="en-US" sz="2000"/>
          </a:p>
        </p:txBody>
      </p:sp>
      <p:sp>
        <p:nvSpPr>
          <p:cNvPr id="10269" name="AutoShape 32"/>
          <p:cNvSpPr>
            <a:spLocks noChangeArrowheads="1"/>
          </p:cNvSpPr>
          <p:nvPr/>
        </p:nvSpPr>
        <p:spPr bwMode="auto">
          <a:xfrm>
            <a:off x="4643438" y="5013325"/>
            <a:ext cx="1728787" cy="360363"/>
          </a:xfrm>
          <a:prstGeom prst="rightArrow">
            <a:avLst>
              <a:gd name="adj1" fmla="val 50000"/>
              <a:gd name="adj2" fmla="val 119934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  <a:ea typeface="ＭＳ Ｐゴシック" charset="0"/>
            </a:endParaRPr>
          </a:p>
        </p:txBody>
      </p:sp>
      <p:sp>
        <p:nvSpPr>
          <p:cNvPr id="10270" name="Text Box 33"/>
          <p:cNvSpPr txBox="1">
            <a:spLocks noChangeArrowheads="1"/>
          </p:cNvSpPr>
          <p:nvPr/>
        </p:nvSpPr>
        <p:spPr bwMode="auto">
          <a:xfrm>
            <a:off x="4859338" y="4687888"/>
            <a:ext cx="969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FFC000"/>
                </a:solidFill>
              </a:rPr>
              <a:t>Στόχος</a:t>
            </a:r>
            <a:endParaRPr lang="en-US" sz="2000">
              <a:solidFill>
                <a:srgbClr val="FFC000"/>
              </a:solidFill>
            </a:endParaRPr>
          </a:p>
        </p:txBody>
      </p:sp>
      <p:sp>
        <p:nvSpPr>
          <p:cNvPr id="10271" name="Line 34"/>
          <p:cNvSpPr>
            <a:spLocks noChangeShapeType="1"/>
          </p:cNvSpPr>
          <p:nvPr/>
        </p:nvSpPr>
        <p:spPr bwMode="auto">
          <a:xfrm>
            <a:off x="6443663" y="4579938"/>
            <a:ext cx="0" cy="12255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72" name="Line 35"/>
          <p:cNvSpPr>
            <a:spLocks noChangeShapeType="1"/>
          </p:cNvSpPr>
          <p:nvPr/>
        </p:nvSpPr>
        <p:spPr bwMode="auto">
          <a:xfrm>
            <a:off x="6443663" y="4581525"/>
            <a:ext cx="3603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>
            <a:off x="6443663" y="5805488"/>
            <a:ext cx="3603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74" name="Text Box 37"/>
          <p:cNvSpPr txBox="1">
            <a:spLocks noChangeArrowheads="1"/>
          </p:cNvSpPr>
          <p:nvPr/>
        </p:nvSpPr>
        <p:spPr bwMode="auto">
          <a:xfrm>
            <a:off x="6753225" y="4335463"/>
            <a:ext cx="2139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FF0000"/>
                </a:solidFill>
              </a:rPr>
              <a:t>Διατήρηση της</a:t>
            </a:r>
          </a:p>
          <a:p>
            <a:r>
              <a:rPr lang="el-GR" sz="2400">
                <a:solidFill>
                  <a:srgbClr val="FF0000"/>
                </a:solidFill>
              </a:rPr>
              <a:t>Μάατ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275" name="Rectangle 38"/>
          <p:cNvSpPr>
            <a:spLocks noChangeArrowheads="1"/>
          </p:cNvSpPr>
          <p:nvPr/>
        </p:nvSpPr>
        <p:spPr bwMode="auto">
          <a:xfrm>
            <a:off x="6804025" y="4365625"/>
            <a:ext cx="2051050" cy="79216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  <a:ea typeface="ＭＳ Ｐゴシック" charset="0"/>
            </a:endParaRPr>
          </a:p>
        </p:txBody>
      </p:sp>
      <p:sp>
        <p:nvSpPr>
          <p:cNvPr id="10276" name="Text Box 39"/>
          <p:cNvSpPr txBox="1">
            <a:spLocks noChangeArrowheads="1"/>
          </p:cNvSpPr>
          <p:nvPr/>
        </p:nvSpPr>
        <p:spPr bwMode="auto">
          <a:xfrm>
            <a:off x="6713538" y="5613400"/>
            <a:ext cx="22018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FF0000"/>
                </a:solidFill>
              </a:rPr>
              <a:t>Μεταμόρφωση</a:t>
            </a:r>
          </a:p>
          <a:p>
            <a:r>
              <a:rPr lang="el-GR" sz="2400">
                <a:solidFill>
                  <a:srgbClr val="FF0000"/>
                </a:solidFill>
              </a:rPr>
              <a:t>στο Ντουάτ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277" name="Rectangle 40"/>
          <p:cNvSpPr>
            <a:spLocks noChangeArrowheads="1"/>
          </p:cNvSpPr>
          <p:nvPr/>
        </p:nvSpPr>
        <p:spPr bwMode="auto">
          <a:xfrm>
            <a:off x="6804025" y="5661025"/>
            <a:ext cx="2051050" cy="7207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49388"/>
            <a:ext cx="8229600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l-GR" sz="2400" smtClean="0">
                <a:ea typeface="ＭＳ Ｐゴシック" pitchFamily="34" charset="-128"/>
              </a:rPr>
              <a:t>Ανθρωπολογικές θεωρίες</a:t>
            </a:r>
            <a:r>
              <a:rPr lang="en-US" sz="2400" smtClean="0">
                <a:ea typeface="ＭＳ Ｐゴシック" pitchFamily="34" charset="-128"/>
              </a:rPr>
              <a:t>: 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Tylor</a:t>
            </a:r>
            <a:r>
              <a:rPr lang="en-US" sz="2400" smtClean="0">
                <a:ea typeface="ＭＳ Ｐゴシック" pitchFamily="34" charset="-128"/>
              </a:rPr>
              <a:t>: </a:t>
            </a:r>
            <a:r>
              <a:rPr lang="el-GR" sz="2400" smtClean="0">
                <a:ea typeface="ＭＳ Ｐゴシック" pitchFamily="34" charset="-128"/>
              </a:rPr>
              <a:t>χαρακτηριστικό των πρωτόγονων κοινωνιών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Fraser</a:t>
            </a:r>
            <a:r>
              <a:rPr lang="en-US" sz="2400" smtClean="0">
                <a:ea typeface="ＭＳ Ｐゴシック" pitchFamily="34" charset="-128"/>
              </a:rPr>
              <a:t>: </a:t>
            </a:r>
            <a:r>
              <a:rPr lang="el-GR" sz="2400" smtClean="0">
                <a:ea typeface="ＭＳ Ｐゴシック" pitchFamily="34" charset="-128"/>
              </a:rPr>
              <a:t>1.</a:t>
            </a:r>
            <a:r>
              <a:rPr lang="en-US" sz="2400" smtClean="0">
                <a:ea typeface="ＭＳ Ｐゴシック" pitchFamily="34" charset="-128"/>
              </a:rPr>
              <a:t> </a:t>
            </a:r>
            <a:r>
              <a:rPr lang="el-GR" sz="2400" smtClean="0">
                <a:ea typeface="ＭＳ Ｐゴシック" pitchFamily="34" charset="-128"/>
              </a:rPr>
              <a:t>από τη μαγεία στην επιστήμη, 2. αρχές της ομοιότητας και της επαφής-συνάφειας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Mauss </a:t>
            </a:r>
            <a:r>
              <a:rPr lang="en-US" sz="2400" smtClean="0">
                <a:ea typeface="ＭＳ Ｐゴシック" pitchFamily="34" charset="-128"/>
              </a:rPr>
              <a:t>&amp; </a:t>
            </a:r>
            <a:r>
              <a:rPr lang="el-GR" sz="2400" smtClean="0">
                <a:solidFill>
                  <a:srgbClr val="FF0000"/>
                </a:solidFill>
                <a:ea typeface="ＭＳ Ｐゴシック" pitchFamily="34" charset="-128"/>
              </a:rPr>
              <a:t>λειτουργιστές </a:t>
            </a:r>
            <a:r>
              <a:rPr lang="el-GR" sz="2400" smtClean="0">
                <a:ea typeface="ＭＳ Ｐゴシック" pitchFamily="34" charset="-128"/>
              </a:rPr>
              <a:t>(</a:t>
            </a:r>
            <a:r>
              <a:rPr lang="en-US" sz="2400" smtClean="0">
                <a:ea typeface="ＭＳ Ｐゴシック" pitchFamily="34" charset="-128"/>
              </a:rPr>
              <a:t>Malinowski):</a:t>
            </a:r>
            <a:r>
              <a:rPr lang="el-GR" sz="2400" smtClean="0">
                <a:ea typeface="ＭＳ Ｐゴシック" pitchFamily="34" charset="-128"/>
              </a:rPr>
              <a:t> Μαγεία ονομάζεται κάθε τελετουργία που δεν αποτελεί μέρος της οργανωμένης λατρείας, που είναι ιδιωτική, απόκρυφη, μυστηριακή και τείνει προς το απαγορευμένο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Evans-Pritchard</a:t>
            </a:r>
            <a:r>
              <a:rPr lang="en-US" sz="2400" smtClean="0">
                <a:ea typeface="ＭＳ Ｐゴシック" pitchFamily="34" charset="-128"/>
              </a:rPr>
              <a:t>: </a:t>
            </a:r>
            <a:r>
              <a:rPr lang="en-US" sz="2400" i="1" smtClean="0">
                <a:solidFill>
                  <a:srgbClr val="FFC000"/>
                </a:solidFill>
                <a:ea typeface="ＭＳ Ｐゴシック" pitchFamily="34" charset="-128"/>
              </a:rPr>
              <a:t>sorcery</a:t>
            </a:r>
            <a:r>
              <a:rPr lang="en-US" sz="2400" smtClean="0">
                <a:solidFill>
                  <a:srgbClr val="FFC000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(</a:t>
            </a:r>
            <a:r>
              <a:rPr lang="el-GR" sz="2400" smtClean="0">
                <a:ea typeface="ＭＳ Ｐゴシック" pitchFamily="34" charset="-128"/>
              </a:rPr>
              <a:t>σκόπιμη και κακόβουλη χρήση της μαγείας ενάντια σε κάποιον</a:t>
            </a:r>
            <a:r>
              <a:rPr lang="en-US" sz="2400" smtClean="0">
                <a:ea typeface="ＭＳ Ｐゴシック" pitchFamily="34" charset="-128"/>
              </a:rPr>
              <a:t>) &amp; </a:t>
            </a:r>
            <a:r>
              <a:rPr lang="en-US" sz="2400" i="1" smtClean="0">
                <a:solidFill>
                  <a:srgbClr val="FFC000"/>
                </a:solidFill>
                <a:ea typeface="ＭＳ Ｐゴシック" pitchFamily="34" charset="-128"/>
              </a:rPr>
              <a:t>witchcraft</a:t>
            </a:r>
            <a:r>
              <a:rPr lang="en-US" sz="2400" smtClean="0">
                <a:solidFill>
                  <a:srgbClr val="FFC000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(</a:t>
            </a:r>
            <a:r>
              <a:rPr lang="el-GR" sz="2400" smtClean="0">
                <a:ea typeface="ＭＳ Ｐゴシック" pitchFamily="34" charset="-128"/>
              </a:rPr>
              <a:t>στην εγγενή δυνατότητα που έχει κάποιος να επηρεάζει τους γύρω του, χωρίς όμως ο ίδιος να το συνειδητοποιεί </a:t>
            </a:r>
          </a:p>
          <a:p>
            <a:pPr marL="0" indent="0"/>
            <a:endParaRPr lang="el-GR" smtClean="0">
              <a:ea typeface="ＭＳ Ｐゴシック" pitchFamily="34" charset="-128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>
              <a:defRPr/>
            </a:pPr>
            <a:r>
              <a:rPr lang="el-GR" sz="3800" b="1" smtClean="0">
                <a:solidFill>
                  <a:srgbClr val="FFC000"/>
                </a:solidFill>
                <a:ea typeface="+mj-ea"/>
                <a:cs typeface="+mj-cs"/>
              </a:rPr>
              <a:t>Τι είναι μαγεία; </a:t>
            </a:r>
            <a:endParaRPr lang="el-GR" sz="3800" b="1">
              <a:solidFill>
                <a:srgbClr val="FFC0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l-GR" b="1" smtClean="0">
                <a:solidFill>
                  <a:srgbClr val="FFC000"/>
                </a:solidFill>
                <a:ea typeface="ＭＳ Ｐゴシック" pitchFamily="34" charset="-128"/>
              </a:rPr>
              <a:t>Κοινωνιολογικές θεωρίες</a:t>
            </a:r>
          </a:p>
          <a:p>
            <a:pPr marL="0" indent="0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Douglas</a:t>
            </a:r>
            <a:r>
              <a:rPr lang="en-US" smtClean="0">
                <a:ea typeface="ＭＳ Ｐゴシック" pitchFamily="34" charset="-128"/>
              </a:rPr>
              <a:t>: </a:t>
            </a:r>
            <a:r>
              <a:rPr lang="el-GR" smtClean="0">
                <a:ea typeface="ＭＳ Ｐゴシック" pitchFamily="34" charset="-128"/>
              </a:rPr>
              <a:t>η μαγεία και η θρησκεία δεν σκοπεύουν στην κατανόηση του άγνωστου μέρους της φύσης, αλλά ότι δημιουργούνται με σκοπό την οργάνωση των ανθρώπινων κοινωνιών</a:t>
            </a:r>
            <a:r>
              <a:rPr lang="en-US" smtClean="0">
                <a:ea typeface="ＭＳ Ｐゴシック" pitchFamily="34" charset="-128"/>
              </a:rPr>
              <a:t>. </a:t>
            </a:r>
            <a:r>
              <a:rPr lang="el-GR" smtClean="0">
                <a:ea typeface="ＭＳ Ｐゴシック" pitchFamily="34" charset="-128"/>
              </a:rPr>
              <a:t>Η διάκριση μεταξύ νόμιμης θρησκείας και παράνομης και διχαστικής μαγείας είναι λανθασμένη, αφού πρόκειται για δυο φαινόμενα που σχετίζονται με τις κοινωνικές δομές και εισάγουν παρόμοιες πρακτικές. </a:t>
            </a:r>
            <a:endParaRPr lang="en-US" smtClean="0">
              <a:ea typeface="ＭＳ Ｐゴシック" pitchFamily="34" charset="-128"/>
            </a:endParaRPr>
          </a:p>
          <a:p>
            <a:pPr marL="0" indent="0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Tambiah</a:t>
            </a:r>
            <a:r>
              <a:rPr lang="en-US" smtClean="0">
                <a:ea typeface="ＭＳ Ｐゴシック" pitchFamily="34" charset="-128"/>
              </a:rPr>
              <a:t>: </a:t>
            </a:r>
            <a:r>
              <a:rPr lang="el-GR" smtClean="0">
                <a:ea typeface="ＭＳ Ｐゴシック" pitchFamily="34" charset="-128"/>
              </a:rPr>
              <a:t>οι μαγικές πράξεις είναι τελετουργικές πράξεις και οι τελετουργικές πράξεις είναι πράξεις έκφρασης, των οποίων το θετικό και δημιουργικό νόημα χάνεται και η αξία τους μειώνεται αν υποταχθούν σε εκείνο το είδος της εμπειρικής επαλήθευσης που σχετίζεται με την επιστημονική δραστηριότητα.</a:t>
            </a:r>
            <a:endParaRPr lang="en-US" smtClean="0">
              <a:ea typeface="ＭＳ Ｐゴシック" pitchFamily="34" charset="-128"/>
            </a:endParaRPr>
          </a:p>
          <a:p>
            <a:pPr marL="0" indent="0"/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el-GR" smtClean="0">
                <a:ea typeface="ＭＳ Ｐゴシック" pitchFamily="34" charset="-128"/>
              </a:rPr>
              <a:t>Η αναλυτική προσέγγιση (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etic</a:t>
            </a:r>
            <a:r>
              <a:rPr lang="el-GR" smtClean="0">
                <a:ea typeface="ＭＳ Ｐゴシック" pitchFamily="34" charset="-128"/>
              </a:rPr>
              <a:t>) προσπαθεί να κατανοήσει τα συστήματα που ερευνά, χρησιμοποιώντας εξωτερικούς όρους, ανεξάρτητους από τα συστήματα στα οποία οι όροι αυτοί αναφέρονται. Η εθιμική προσέγγιση (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emic</a:t>
            </a:r>
            <a:r>
              <a:rPr lang="el-GR" smtClean="0">
                <a:ea typeface="ＭＳ Ｐゴシック" pitchFamily="34" charset="-128"/>
              </a:rPr>
              <a:t>) προσπαθεί να κατανοήσει τα συστήματα μέσα από την σκοπιά ενός ανθρώπου που ζει μέσα στο σύστημα που μελετάται. </a:t>
            </a: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algn="ctr">
              <a:buFont typeface="Wingdings 2" pitchFamily="18" charset="2"/>
              <a:buNone/>
            </a:pPr>
            <a:r>
              <a:rPr lang="el-GR" b="1" i="1" smtClean="0">
                <a:solidFill>
                  <a:srgbClr val="FFFF00"/>
                </a:solidFill>
                <a:ea typeface="ＭＳ Ｐゴシック" pitchFamily="34" charset="-128"/>
              </a:rPr>
              <a:t>Λειτουργικός ορισμός</a:t>
            </a:r>
            <a:endParaRPr lang="en-US" b="1" i="1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algn="ctr">
              <a:buFont typeface="Wingdings 2" pitchFamily="18" charset="2"/>
              <a:buNone/>
            </a:pPr>
            <a:r>
              <a:rPr lang="el-GR" smtClean="0">
                <a:ea typeface="ＭＳ Ｐゴシック" pitchFamily="34" charset="-128"/>
              </a:rPr>
              <a:t>Κάθε ενέργεια που προσπαθεί να πετύχει το σκοπό της </a:t>
            </a:r>
            <a:r>
              <a:rPr lang="el-GR" smtClean="0">
                <a:solidFill>
                  <a:srgbClr val="FF0000"/>
                </a:solidFill>
                <a:ea typeface="ＭＳ Ｐゴシック" pitchFamily="34" charset="-128"/>
              </a:rPr>
              <a:t>έξω </a:t>
            </a:r>
            <a:r>
              <a:rPr lang="el-GR" smtClean="0">
                <a:ea typeface="ＭＳ Ｐゴシック" pitchFamily="34" charset="-128"/>
              </a:rPr>
              <a:t>και </a:t>
            </a:r>
            <a:r>
              <a:rPr lang="el-GR" smtClean="0">
                <a:solidFill>
                  <a:srgbClr val="FF0000"/>
                </a:solidFill>
                <a:ea typeface="ＭＳ Ｐゴシック" pitchFamily="34" charset="-128"/>
              </a:rPr>
              <a:t>πέρα </a:t>
            </a:r>
            <a:r>
              <a:rPr lang="el-GR" smtClean="0">
                <a:ea typeface="ＭＳ Ｐゴシック" pitchFamily="34" charset="-128"/>
              </a:rPr>
              <a:t>από τους φυσικούς νόμους του </a:t>
            </a:r>
            <a:r>
              <a:rPr lang="el-GR" smtClean="0">
                <a:solidFill>
                  <a:srgbClr val="FF0000"/>
                </a:solidFill>
                <a:ea typeface="ＭＳ Ｐゴシック" pitchFamily="34" charset="-128"/>
              </a:rPr>
              <a:t>αιτίου </a:t>
            </a:r>
            <a:r>
              <a:rPr lang="el-GR" smtClean="0">
                <a:ea typeface="ＭＳ Ｐゴシック" pitchFamily="34" charset="-128"/>
              </a:rPr>
              <a:t>και του </a:t>
            </a:r>
            <a:r>
              <a:rPr lang="el-GR" smtClean="0">
                <a:solidFill>
                  <a:srgbClr val="FF0000"/>
                </a:solidFill>
                <a:ea typeface="ＭＳ Ｐゴシック" pitchFamily="34" charset="-128"/>
              </a:rPr>
              <a:t>αποτελέσματος</a:t>
            </a:r>
            <a:endParaRPr lang="en-GB" smtClean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9776"/>
            <a:ext cx="8776591" cy="78296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Θεϊκός λόγος ως γενεσιουργός καταλύτης</a:t>
            </a:r>
            <a:endParaRPr lang="en-GB" sz="3600" b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23554" name="Picture 3" descr="σάρωση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341438"/>
            <a:ext cx="91789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341313" y="4797425"/>
            <a:ext cx="935037" cy="1889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276350" y="4941888"/>
            <a:ext cx="360363" cy="129540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cxnSp>
        <p:nvCxnSpPr>
          <p:cNvPr id="12" name="Ευθύγραμμο βέλος σύνδεσης 11"/>
          <p:cNvCxnSpPr>
            <a:endCxn id="2" idx="2"/>
          </p:cNvCxnSpPr>
          <p:nvPr/>
        </p:nvCxnSpPr>
        <p:spPr>
          <a:xfrm flipV="1">
            <a:off x="1636713" y="3213100"/>
            <a:ext cx="3656012" cy="1728788"/>
          </a:xfrm>
          <a:prstGeom prst="straightConnector1">
            <a:avLst/>
          </a:prstGeom>
          <a:ln w="28575">
            <a:solidFill>
              <a:srgbClr val="00006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5784850" y="2290763"/>
            <a:ext cx="1331913" cy="6461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Χέκα</a:t>
            </a:r>
            <a:endParaRPr lang="en-GB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7242175" y="2273300"/>
            <a:ext cx="1547813" cy="6461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Άκχου</a:t>
            </a:r>
            <a:endParaRPr lang="en-GB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5749925" y="3284538"/>
            <a:ext cx="3181350" cy="6461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Μέντου νέτσερ</a:t>
            </a:r>
            <a:endParaRPr lang="en-GB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Έλλειψη 1"/>
          <p:cNvSpPr/>
          <p:nvPr/>
        </p:nvSpPr>
        <p:spPr>
          <a:xfrm>
            <a:off x="5292725" y="1773238"/>
            <a:ext cx="4032250" cy="2879725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656" grpId="0" animBg="1"/>
      <p:bldP spid="27657" grpId="0" animBg="1"/>
      <p:bldP spid="27658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8467</TotalTime>
  <Words>908</Words>
  <Application>Microsoft Macintosh PowerPoint</Application>
  <PresentationFormat>On-screen Show (4:3)</PresentationFormat>
  <Paragraphs>134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ＭＳ Ｐゴシック</vt:lpstr>
      <vt:lpstr>Constantia</vt:lpstr>
      <vt:lpstr>Wingdings 2</vt:lpstr>
      <vt:lpstr>Times New Roman</vt:lpstr>
      <vt:lpstr>Transliteration</vt:lpstr>
      <vt:lpstr>Wingdings</vt:lpstr>
      <vt:lpstr>Paper</vt:lpstr>
      <vt:lpstr>Office Theme</vt:lpstr>
      <vt:lpstr>Αιγυπτιακή Αρχαιολογία 1: Τα μεγάλα βασίλεια</vt:lpstr>
      <vt:lpstr>Άδειες Χρήσης</vt:lpstr>
      <vt:lpstr>Χρηματοδότηση</vt:lpstr>
      <vt:lpstr>     ΑΙΓΥΠΤΙΑΚΗ AΡΧΑΙΟΛΟΓΙΑ Ι Τα μεγάλα Βασίλεια</vt:lpstr>
      <vt:lpstr>Άξονες</vt:lpstr>
      <vt:lpstr>Τι είναι μαγεία; </vt:lpstr>
      <vt:lpstr>Slide 7</vt:lpstr>
      <vt:lpstr>Slide 8</vt:lpstr>
      <vt:lpstr>Θεϊκός λόγος ως γενεσιουργός καταλύτης</vt:lpstr>
      <vt:lpstr>Slide 10</vt:lpstr>
      <vt:lpstr>Στήλη του Μέττερνιχ (ΜΜΑ)</vt:lpstr>
      <vt:lpstr>Slide 12</vt:lpstr>
      <vt:lpstr>Τεχνικές θεϊκού λόγου</vt:lpstr>
      <vt:lpstr>Slide 14</vt:lpstr>
      <vt:lpstr>Slide 15</vt:lpstr>
      <vt:lpstr>Τεχνικές θεϊκού λόγου</vt:lpstr>
      <vt:lpstr>Κείμενα &amp; αντικείμενα μαγείας</vt:lpstr>
      <vt:lpstr>Αποτρεπτικά ειδώλια:  οι πρώτες μαγικές επωδές</vt:lpstr>
      <vt:lpstr>Slide 19</vt:lpstr>
      <vt:lpstr>Slide 20</vt:lpstr>
      <vt:lpstr>Slide 21</vt:lpstr>
      <vt:lpstr>Slide 22</vt:lpstr>
      <vt:lpstr>Damnatio Memoriae</vt:lpstr>
      <vt:lpstr>Slide 24</vt:lpstr>
      <vt:lpstr>Αποτροπαϊκή ράβδος</vt:lpstr>
      <vt:lpstr>Slide 26</vt:lpstr>
      <vt:lpstr>Slide 27</vt:lpstr>
      <vt:lpstr>Ουσάμπτι</vt:lpstr>
      <vt:lpstr>Slide 29</vt:lpstr>
      <vt:lpstr>Slide 30</vt:lpstr>
      <vt:lpstr>Μαγεία – Τελετουργία:  αδιαίρετη ενότητα κατά τη φαραωνική περίοδο</vt:lpstr>
    </vt:vector>
  </TitlesOfParts>
  <Company>U.A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Mediterranean Studies University of the Aegean</dc:title>
  <dc:creator>Panagiotis Kousoulis</dc:creator>
  <cp:lastModifiedBy>Μίνα</cp:lastModifiedBy>
  <cp:revision>281</cp:revision>
  <dcterms:created xsi:type="dcterms:W3CDTF">2002-10-06T20:22:01Z</dcterms:created>
  <dcterms:modified xsi:type="dcterms:W3CDTF">2015-07-15T21:13:23Z</dcterms:modified>
</cp:coreProperties>
</file>